
<file path=[Content_Types].xml><?xml version="1.0" encoding="utf-8"?>
<Types xmlns="http://schemas.openxmlformats.org/package/2006/content-types">
  <Default Extension="emf" ContentType="image/x-emf"/>
  <Default Extension="fntdata" ContentType="application/x-fontdata"/>
  <Default Extension="jpeg" ContentType="image/jpeg"/>
  <Default Extension="jpg" ContentType="image/jpeg"/>
  <Default Extension="png" ContentType="image/png"/>
  <Default Extension="rels" ContentType="application/vnd.openxmlformats-package.relationships+xml"/>
  <Default Extension="wav" ContentType="audio/x-wav"/>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notesMasters/notesMaster1.xml" ContentType="application/vnd.openxmlformats-officedocument.presentationml.notesMaster+xml"/>
  <Override PartName="/ppt/tags/tag1.xml" ContentType="application/vnd.openxmlformats-officedocument.presentationml.tag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theme/theme2.xml" ContentType="application/vnd.openxmlformats-officedocument.theme+xml"/>
  <Override PartName="/ppt/theme/themeOverride1.xml" ContentType="application/vnd.openxmlformats-officedocument.themeOverride+xml"/>
  <Override PartName="/ppt/notesSlides/notesSlide1.xml" ContentType="application/vnd.openxmlformats-officedocument.presentationml.notesSlide+xml"/>
  <Override PartName="/ppt/notesSlides/notesSlide2.xml" ContentType="application/vnd.openxmlformats-officedocument.presentationml.notesSlide+xml"/>
  <Override PartName="/ppt/theme/themeOverride2.xml" ContentType="application/vnd.openxmlformats-officedocument.themeOverride+xml"/>
  <Override PartName="/ppt/notesSlides/notesSlide3.xml" ContentType="application/vnd.openxmlformats-officedocument.presentationml.notesSlide+xml"/>
  <Override PartName="/ppt/theme/themeOverride3.xml" ContentType="application/vnd.openxmlformats-officedocument.themeOverride+xml"/>
  <Override PartName="/ppt/notesSlides/notesSlide4.xml" ContentType="application/vnd.openxmlformats-officedocument.presentationml.notesSlide+xml"/>
  <Override PartName="/ppt/theme/themeOverride4.xml" ContentType="application/vnd.openxmlformats-officedocument.themeOverride+xml"/>
  <Override PartName="/ppt/notesSlides/notesSlide5.xml" ContentType="application/vnd.openxmlformats-officedocument.presentationml.notesSlide+xml"/>
  <Override PartName="/ppt/tags/tag2.xml" ContentType="application/vnd.openxmlformats-officedocument.presentationml.tags+xml"/>
  <Override PartName="/ppt/tags/tag3.xml" ContentType="application/vnd.openxmlformats-officedocument.presentationml.tags+xml"/>
  <Override PartName="/ppt/tags/tag4.xml" ContentType="application/vnd.openxmlformats-officedocument.presentationml.tags+xml"/>
  <Override PartName="/ppt/tags/tag5.xml" ContentType="application/vnd.openxmlformats-officedocument.presentationml.tags+xml"/>
  <Override PartName="/ppt/notesSlides/notesSlide6.xml" ContentType="application/vnd.openxmlformats-officedocument.presentationml.notesSlide+xml"/>
  <Override PartName="/ppt/tags/tag6.xml" ContentType="application/vnd.openxmlformats-officedocument.presentationml.tags+xml"/>
  <Override PartName="/ppt/notesSlides/notesSlide7.xml" ContentType="application/vnd.openxmlformats-officedocument.presentationml.notesSlide+xml"/>
  <Override PartName="/ppt/notesSlides/notesSlide8.xml" ContentType="application/vnd.openxmlformats-officedocument.presentationml.notesSlide+xml"/>
  <Override PartName="/ppt/theme/themeOverride5.xml" ContentType="application/vnd.openxmlformats-officedocument.themeOverride+xml"/>
  <Override PartName="/ppt/notesSlides/notesSlide9.xml" ContentType="application/vnd.openxmlformats-officedocument.presentationml.notesSlide+xml"/>
  <Override PartName="/ppt/theme/themeOverride6.xml" ContentType="application/vnd.openxmlformats-officedocument.themeOverride+xml"/>
  <Override PartName="/ppt/notesSlides/notesSlide10.xml" ContentType="application/vnd.openxmlformats-officedocument.presentationml.notesSlide+xml"/>
  <Override PartName="/ppt/theme/themeOverride7.xml" ContentType="application/vnd.openxmlformats-officedocument.themeOverr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theme/themeOverride8.xml" ContentType="application/vnd.openxmlformats-officedocument.themeOverride+xml"/>
  <Override PartName="/ppt/notesSlides/notesSlide13.xml" ContentType="application/vnd.openxmlformats-officedocument.presentationml.notesSlide+xml"/>
  <Override PartName="/ppt/theme/themeOverride9.xml" ContentType="application/vnd.openxmlformats-officedocument.themeOverr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embedTrueTypeFonts="1" saveSubsetFonts="1">
  <p:sldMasterIdLst>
    <p:sldMasterId id="2147483648" r:id="rId1"/>
  </p:sldMasterIdLst>
  <p:notesMasterIdLst>
    <p:notesMasterId r:id="rId23"/>
  </p:notesMasterIdLst>
  <p:sldIdLst>
    <p:sldId id="328" r:id="rId2"/>
    <p:sldId id="265" r:id="rId3"/>
    <p:sldId id="320" r:id="rId4"/>
    <p:sldId id="321" r:id="rId5"/>
    <p:sldId id="322" r:id="rId6"/>
    <p:sldId id="256" r:id="rId7"/>
    <p:sldId id="263" r:id="rId8"/>
    <p:sldId id="264" r:id="rId9"/>
    <p:sldId id="323" r:id="rId10"/>
    <p:sldId id="324" r:id="rId11"/>
    <p:sldId id="325" r:id="rId12"/>
    <p:sldId id="270" r:id="rId13"/>
    <p:sldId id="326" r:id="rId14"/>
    <p:sldId id="327" r:id="rId15"/>
    <p:sldId id="257" r:id="rId16"/>
    <p:sldId id="302" r:id="rId17"/>
    <p:sldId id="297" r:id="rId18"/>
    <p:sldId id="279" r:id="rId19"/>
    <p:sldId id="281" r:id="rId20"/>
    <p:sldId id="298" r:id="rId21"/>
    <p:sldId id="309" r:id="rId22"/>
  </p:sldIdLst>
  <p:sldSz cx="12192000" cy="6858000"/>
  <p:notesSz cx="6858000" cy="9144000"/>
  <p:embeddedFontLst>
    <p:embeddedFont>
      <p:font typeface="等线" panose="02010600030101010101" pitchFamily="2" charset="-122"/>
      <p:regular r:id="rId24"/>
      <p:bold r:id="rId25"/>
    </p:embeddedFont>
    <p:embeddedFont>
      <p:font typeface="等线 Light" panose="02010600030101010101" pitchFamily="2" charset="-122"/>
      <p:regular r:id="rId26"/>
    </p:embeddedFont>
  </p:embeddedFontLst>
  <p:custDataLst>
    <p:tags r:id="rId27"/>
  </p:custDataLst>
  <p:defaultTex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2160" userDrawn="1">
          <p15:clr>
            <a:srgbClr val="A4A3A4"/>
          </p15:clr>
        </p15:guide>
        <p15:guide id="2" pos="3840" userDrawn="1">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B88C00"/>
    <a:srgbClr val="138EB5"/>
    <a:srgbClr val="882622"/>
    <a:srgbClr val="171745"/>
    <a:srgbClr val="29297B"/>
    <a:srgbClr val="0C576E"/>
    <a:srgbClr val="107898"/>
    <a:srgbClr val="107899"/>
    <a:srgbClr val="E06C08"/>
    <a:srgbClr val="0DA008"/>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horzBarState="maximized">
    <p:restoredLeft sz="16544" autoAdjust="0"/>
    <p:restoredTop sz="94660"/>
  </p:normalViewPr>
  <p:slideViewPr>
    <p:cSldViewPr snapToGrid="0" showGuides="1">
      <p:cViewPr varScale="1">
        <p:scale>
          <a:sx n="60" d="100"/>
          <a:sy n="60" d="100"/>
        </p:scale>
        <p:origin x="1668" y="28"/>
      </p:cViewPr>
      <p:guideLst>
        <p:guide orient="horz" pos="2160"/>
        <p:guide pos="3840"/>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8" Type="http://schemas.openxmlformats.org/officeDocument/2006/relationships/slide" Target="slides/slide7.xml"/><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font" Target="fonts/font3.fntdata"/><Relationship Id="rId3" Type="http://schemas.openxmlformats.org/officeDocument/2006/relationships/slide" Target="slides/slide2.xml"/><Relationship Id="rId21" Type="http://schemas.openxmlformats.org/officeDocument/2006/relationships/slide" Target="slides/slide20.xml"/><Relationship Id="rId7" Type="http://schemas.openxmlformats.org/officeDocument/2006/relationships/slide" Target="slides/slide6.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font" Target="fonts/font2.fntdata"/><Relationship Id="rId2" Type="http://schemas.openxmlformats.org/officeDocument/2006/relationships/slide" Target="slides/slide1.xml"/><Relationship Id="rId16" Type="http://schemas.openxmlformats.org/officeDocument/2006/relationships/slide" Target="slides/slide15.xml"/><Relationship Id="rId20" Type="http://schemas.openxmlformats.org/officeDocument/2006/relationships/slide" Target="slides/slide19.xml"/><Relationship Id="rId29" Type="http://schemas.openxmlformats.org/officeDocument/2006/relationships/viewProps" Target="viewProps.xml"/><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24" Type="http://schemas.openxmlformats.org/officeDocument/2006/relationships/font" Target="fonts/font1.fntdata"/><Relationship Id="rId5" Type="http://schemas.openxmlformats.org/officeDocument/2006/relationships/slide" Target="slides/slide4.xml"/><Relationship Id="rId15" Type="http://schemas.openxmlformats.org/officeDocument/2006/relationships/slide" Target="slides/slide14.xml"/><Relationship Id="rId23" Type="http://schemas.openxmlformats.org/officeDocument/2006/relationships/notesMaster" Target="notesMasters/notesMaster1.xml"/><Relationship Id="rId28" Type="http://schemas.openxmlformats.org/officeDocument/2006/relationships/presProps" Target="presProps.xml"/><Relationship Id="rId10" Type="http://schemas.openxmlformats.org/officeDocument/2006/relationships/slide" Target="slides/slide9.xml"/><Relationship Id="rId19" Type="http://schemas.openxmlformats.org/officeDocument/2006/relationships/slide" Target="slides/slide18.xml"/><Relationship Id="rId31" Type="http://schemas.openxmlformats.org/officeDocument/2006/relationships/tableStyles" Target="tableStyles.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tags" Target="tags/tag1.xml"/><Relationship Id="rId30" Type="http://schemas.openxmlformats.org/officeDocument/2006/relationships/theme" Target="theme/theme1.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页眉占位符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zh-CN" altLang="en-US"/>
          </a:p>
        </p:txBody>
      </p:sp>
      <p:sp>
        <p:nvSpPr>
          <p:cNvPr id="3" name="日期占位符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9DB16B1C-31A8-459C-8C41-88CB1AB248C4}" type="datetimeFigureOut">
              <a:rPr lang="zh-CN" altLang="en-US" smtClean="0"/>
              <a:t>2021/9/28</a:t>
            </a:fld>
            <a:endParaRPr lang="zh-CN" altLang="en-US"/>
          </a:p>
        </p:txBody>
      </p:sp>
      <p:sp>
        <p:nvSpPr>
          <p:cNvPr id="4" name="幻灯片图像占位符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zh-CN" altLang="en-US"/>
          </a:p>
        </p:txBody>
      </p:sp>
      <p:sp>
        <p:nvSpPr>
          <p:cNvPr id="5" name="备注占位符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6" name="页脚占位符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zh-CN" altLang="en-US"/>
          </a:p>
        </p:txBody>
      </p:sp>
      <p:sp>
        <p:nvSpPr>
          <p:cNvPr id="7" name="灯片编号占位符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0FEFB154-FA09-4924-BB99-E94F9427D380}" type="slidenum">
              <a:rPr lang="zh-CN" altLang="en-US" smtClean="0"/>
              <a:t>‹#›</a:t>
            </a:fld>
            <a:endParaRPr lang="zh-CN" altLang="en-US"/>
          </a:p>
        </p:txBody>
      </p:sp>
    </p:spTree>
    <p:extLst>
      <p:ext uri="{BB962C8B-B14F-4D97-AF65-F5344CB8AC3E}">
        <p14:creationId xmlns:p14="http://schemas.microsoft.com/office/powerpoint/2010/main" val="1483546880"/>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CDB7DEF7-B261-4BB7-B71B-89CADE5018F9}" type="slidenum">
              <a:rPr lang="zh-CN" altLang="en-US" smtClean="0"/>
              <a:t>1</a:t>
            </a:fld>
            <a:endParaRPr lang="zh-CN" altLang="en-US"/>
          </a:p>
        </p:txBody>
      </p:sp>
    </p:spTree>
    <p:extLst>
      <p:ext uri="{BB962C8B-B14F-4D97-AF65-F5344CB8AC3E}">
        <p14:creationId xmlns:p14="http://schemas.microsoft.com/office/powerpoint/2010/main" val="3412805115"/>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CDB7DEF7-B261-4BB7-B71B-89CADE5018F9}" type="slidenum">
              <a:rPr lang="zh-CN" altLang="en-US" smtClean="0"/>
              <a:t>10</a:t>
            </a:fld>
            <a:endParaRPr lang="zh-CN" altLang="en-US"/>
          </a:p>
        </p:txBody>
      </p:sp>
    </p:spTree>
    <p:extLst>
      <p:ext uri="{BB962C8B-B14F-4D97-AF65-F5344CB8AC3E}">
        <p14:creationId xmlns:p14="http://schemas.microsoft.com/office/powerpoint/2010/main" val="3477444203"/>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CDB7DEF7-B261-4BB7-B71B-89CADE5018F9}" type="slidenum">
              <a:rPr lang="zh-CN" altLang="en-US" smtClean="0"/>
              <a:t>11</a:t>
            </a:fld>
            <a:endParaRPr lang="zh-CN" altLang="en-US"/>
          </a:p>
        </p:txBody>
      </p:sp>
    </p:spTree>
    <p:extLst>
      <p:ext uri="{BB962C8B-B14F-4D97-AF65-F5344CB8AC3E}">
        <p14:creationId xmlns:p14="http://schemas.microsoft.com/office/powerpoint/2010/main" val="2964390709"/>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C9E7B7F8-81FA-46DC-8926-8D6B124E54D6}" type="slidenum">
              <a:rPr lang="en-US" smtClean="0"/>
              <a:t>12</a:t>
            </a:fld>
            <a:endParaRPr lang="en-US"/>
          </a:p>
        </p:txBody>
      </p:sp>
    </p:spTree>
    <p:extLst>
      <p:ext uri="{BB962C8B-B14F-4D97-AF65-F5344CB8AC3E}">
        <p14:creationId xmlns:p14="http://schemas.microsoft.com/office/powerpoint/2010/main" val="1834647359"/>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C9E7B7F8-81FA-46DC-8926-8D6B124E54D6}" type="slidenum">
              <a:rPr lang="en-US" smtClean="0"/>
              <a:t>13</a:t>
            </a:fld>
            <a:endParaRPr lang="en-US"/>
          </a:p>
        </p:txBody>
      </p:sp>
    </p:spTree>
    <p:extLst>
      <p:ext uri="{BB962C8B-B14F-4D97-AF65-F5344CB8AC3E}">
        <p14:creationId xmlns:p14="http://schemas.microsoft.com/office/powerpoint/2010/main" val="4248105990"/>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C9E7B7F8-81FA-46DC-8926-8D6B124E54D6}" type="slidenum">
              <a:rPr lang="en-US" smtClean="0"/>
              <a:t>14</a:t>
            </a:fld>
            <a:endParaRPr lang="en-US"/>
          </a:p>
        </p:txBody>
      </p:sp>
    </p:spTree>
    <p:extLst>
      <p:ext uri="{BB962C8B-B14F-4D97-AF65-F5344CB8AC3E}">
        <p14:creationId xmlns:p14="http://schemas.microsoft.com/office/powerpoint/2010/main" val="348555896"/>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0FEFB154-FA09-4924-BB99-E94F9427D380}" type="slidenum">
              <a:rPr lang="zh-CN" altLang="en-US" smtClean="0"/>
              <a:t>15</a:t>
            </a:fld>
            <a:endParaRPr lang="zh-CN" altLang="en-US"/>
          </a:p>
        </p:txBody>
      </p:sp>
    </p:spTree>
    <p:extLst>
      <p:ext uri="{BB962C8B-B14F-4D97-AF65-F5344CB8AC3E}">
        <p14:creationId xmlns:p14="http://schemas.microsoft.com/office/powerpoint/2010/main" val="1860645017"/>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0FEFB154-FA09-4924-BB99-E94F9427D380}" type="slidenum">
              <a:rPr lang="zh-CN" altLang="en-US" smtClean="0"/>
              <a:t>16</a:t>
            </a:fld>
            <a:endParaRPr lang="zh-CN" altLang="en-US"/>
          </a:p>
        </p:txBody>
      </p:sp>
    </p:spTree>
    <p:extLst>
      <p:ext uri="{BB962C8B-B14F-4D97-AF65-F5344CB8AC3E}">
        <p14:creationId xmlns:p14="http://schemas.microsoft.com/office/powerpoint/2010/main" val="3578627436"/>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0FEFB154-FA09-4924-BB99-E94F9427D380}" type="slidenum">
              <a:rPr lang="zh-CN" altLang="en-US" smtClean="0"/>
              <a:t>17</a:t>
            </a:fld>
            <a:endParaRPr lang="zh-CN" altLang="en-US"/>
          </a:p>
        </p:txBody>
      </p:sp>
    </p:spTree>
    <p:extLst>
      <p:ext uri="{BB962C8B-B14F-4D97-AF65-F5344CB8AC3E}">
        <p14:creationId xmlns:p14="http://schemas.microsoft.com/office/powerpoint/2010/main" val="488041783"/>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CDB7DEF7-B261-4BB7-B71B-89CADE5018F9}" type="slidenum">
              <a:rPr lang="zh-CN" altLang="en-US" smtClean="0"/>
              <a:t>18</a:t>
            </a:fld>
            <a:endParaRPr lang="zh-CN" altLang="en-US"/>
          </a:p>
        </p:txBody>
      </p:sp>
    </p:spTree>
    <p:extLst>
      <p:ext uri="{BB962C8B-B14F-4D97-AF65-F5344CB8AC3E}">
        <p14:creationId xmlns:p14="http://schemas.microsoft.com/office/powerpoint/2010/main" val="1489571116"/>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CDB7DEF7-B261-4BB7-B71B-89CADE5018F9}" type="slidenum">
              <a:rPr lang="zh-CN" altLang="en-US" smtClean="0"/>
              <a:t>19</a:t>
            </a:fld>
            <a:endParaRPr lang="zh-CN" altLang="en-US"/>
          </a:p>
        </p:txBody>
      </p:sp>
    </p:spTree>
    <p:extLst>
      <p:ext uri="{BB962C8B-B14F-4D97-AF65-F5344CB8AC3E}">
        <p14:creationId xmlns:p14="http://schemas.microsoft.com/office/powerpoint/2010/main" val="1880310141"/>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CDB7DEF7-B261-4BB7-B71B-89CADE5018F9}" type="slidenum">
              <a:rPr lang="zh-CN" altLang="en-US" smtClean="0"/>
              <a:t>2</a:t>
            </a:fld>
            <a:endParaRPr lang="zh-CN" altLang="en-US"/>
          </a:p>
        </p:txBody>
      </p:sp>
    </p:spTree>
    <p:extLst>
      <p:ext uri="{BB962C8B-B14F-4D97-AF65-F5344CB8AC3E}">
        <p14:creationId xmlns:p14="http://schemas.microsoft.com/office/powerpoint/2010/main" val="4230760324"/>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0FEFB154-FA09-4924-BB99-E94F9427D380}" type="slidenum">
              <a:rPr lang="zh-CN" altLang="en-US" smtClean="0"/>
              <a:t>20</a:t>
            </a:fld>
            <a:endParaRPr lang="zh-CN" altLang="en-US"/>
          </a:p>
        </p:txBody>
      </p:sp>
    </p:spTree>
    <p:extLst>
      <p:ext uri="{BB962C8B-B14F-4D97-AF65-F5344CB8AC3E}">
        <p14:creationId xmlns:p14="http://schemas.microsoft.com/office/powerpoint/2010/main" val="3101719369"/>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0FEFB154-FA09-4924-BB99-E94F9427D380}" type="slidenum">
              <a:rPr lang="zh-CN" altLang="en-US" smtClean="0"/>
              <a:t>21</a:t>
            </a:fld>
            <a:endParaRPr lang="zh-CN" altLang="en-US"/>
          </a:p>
        </p:txBody>
      </p:sp>
    </p:spTree>
    <p:extLst>
      <p:ext uri="{BB962C8B-B14F-4D97-AF65-F5344CB8AC3E}">
        <p14:creationId xmlns:p14="http://schemas.microsoft.com/office/powerpoint/2010/main" val="3114619969"/>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CDB7DEF7-B261-4BB7-B71B-89CADE5018F9}" type="slidenum">
              <a:rPr lang="zh-CN" altLang="en-US" smtClean="0"/>
              <a:t>3</a:t>
            </a:fld>
            <a:endParaRPr lang="zh-CN" altLang="en-US"/>
          </a:p>
        </p:txBody>
      </p:sp>
    </p:spTree>
    <p:extLst>
      <p:ext uri="{BB962C8B-B14F-4D97-AF65-F5344CB8AC3E}">
        <p14:creationId xmlns:p14="http://schemas.microsoft.com/office/powerpoint/2010/main" val="1358126970"/>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CDB7DEF7-B261-4BB7-B71B-89CADE5018F9}" type="slidenum">
              <a:rPr lang="zh-CN" altLang="en-US" smtClean="0"/>
              <a:t>4</a:t>
            </a:fld>
            <a:endParaRPr lang="zh-CN" altLang="en-US"/>
          </a:p>
        </p:txBody>
      </p:sp>
    </p:spTree>
    <p:extLst>
      <p:ext uri="{BB962C8B-B14F-4D97-AF65-F5344CB8AC3E}">
        <p14:creationId xmlns:p14="http://schemas.microsoft.com/office/powerpoint/2010/main" val="2461449766"/>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CDB7DEF7-B261-4BB7-B71B-89CADE5018F9}" type="slidenum">
              <a:rPr lang="zh-CN" altLang="en-US" smtClean="0"/>
              <a:t>5</a:t>
            </a:fld>
            <a:endParaRPr lang="zh-CN" altLang="en-US"/>
          </a:p>
        </p:txBody>
      </p:sp>
    </p:spTree>
    <p:extLst>
      <p:ext uri="{BB962C8B-B14F-4D97-AF65-F5344CB8AC3E}">
        <p14:creationId xmlns:p14="http://schemas.microsoft.com/office/powerpoint/2010/main" val="1637319726"/>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0FEFB154-FA09-4924-BB99-E94F9427D380}" type="slidenum">
              <a:rPr lang="zh-CN" altLang="en-US" smtClean="0"/>
              <a:t>6</a:t>
            </a:fld>
            <a:endParaRPr lang="zh-CN" altLang="en-US"/>
          </a:p>
        </p:txBody>
      </p:sp>
    </p:spTree>
    <p:extLst>
      <p:ext uri="{BB962C8B-B14F-4D97-AF65-F5344CB8AC3E}">
        <p14:creationId xmlns:p14="http://schemas.microsoft.com/office/powerpoint/2010/main" val="1837712042"/>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CDB7DEF7-B261-4BB7-B71B-89CADE5018F9}" type="slidenum">
              <a:rPr lang="zh-CN" altLang="en-US" smtClean="0"/>
              <a:t>7</a:t>
            </a:fld>
            <a:endParaRPr lang="zh-CN" altLang="en-US"/>
          </a:p>
        </p:txBody>
      </p:sp>
    </p:spTree>
    <p:extLst>
      <p:ext uri="{BB962C8B-B14F-4D97-AF65-F5344CB8AC3E}">
        <p14:creationId xmlns:p14="http://schemas.microsoft.com/office/powerpoint/2010/main" val="1628824239"/>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CDB7DEF7-B261-4BB7-B71B-89CADE5018F9}" type="slidenum">
              <a:rPr lang="zh-CN" altLang="en-US" smtClean="0"/>
              <a:t>8</a:t>
            </a:fld>
            <a:endParaRPr lang="zh-CN" altLang="en-US"/>
          </a:p>
        </p:txBody>
      </p:sp>
    </p:spTree>
    <p:extLst>
      <p:ext uri="{BB962C8B-B14F-4D97-AF65-F5344CB8AC3E}">
        <p14:creationId xmlns:p14="http://schemas.microsoft.com/office/powerpoint/2010/main" val="3439013967"/>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CDB7DEF7-B261-4BB7-B71B-89CADE5018F9}" type="slidenum">
              <a:rPr lang="zh-CN" altLang="en-US" smtClean="0"/>
              <a:t>9</a:t>
            </a:fld>
            <a:endParaRPr lang="zh-CN" altLang="en-US"/>
          </a:p>
        </p:txBody>
      </p:sp>
    </p:spTree>
    <p:extLst>
      <p:ext uri="{BB962C8B-B14F-4D97-AF65-F5344CB8AC3E}">
        <p14:creationId xmlns:p14="http://schemas.microsoft.com/office/powerpoint/2010/main" val="3028774752"/>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标题幻灯片">
    <p:spTree>
      <p:nvGrpSpPr>
        <p:cNvPr id="1" name=""/>
        <p:cNvGrpSpPr/>
        <p:nvPr/>
      </p:nvGrpSpPr>
      <p:grpSpPr>
        <a:xfrm>
          <a:off x="0" y="0"/>
          <a:ext cx="0" cy="0"/>
          <a:chOff x="0" y="0"/>
          <a:chExt cx="0" cy="0"/>
        </a:xfrm>
      </p:grpSpPr>
    </p:spTree>
    <p:extLst>
      <p:ext uri="{BB962C8B-B14F-4D97-AF65-F5344CB8AC3E}">
        <p14:creationId xmlns:p14="http://schemas.microsoft.com/office/powerpoint/2010/main" val="897798362"/>
      </p:ext>
    </p:extLst>
  </p:cSld>
  <p:clrMapOvr>
    <a:masterClrMapping/>
  </p:clrMapOvr>
  <p:transition spd="med">
    <p:random/>
  </p:transition>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标题和竖排文字">
    <p:spTree>
      <p:nvGrpSpPr>
        <p:cNvPr id="1" name=""/>
        <p:cNvGrpSpPr/>
        <p:nvPr/>
      </p:nvGrpSpPr>
      <p:grpSpPr>
        <a:xfrm>
          <a:off x="0" y="0"/>
          <a:ext cx="0" cy="0"/>
          <a:chOff x="0" y="0"/>
          <a:chExt cx="0" cy="0"/>
        </a:xfrm>
      </p:grpSpPr>
    </p:spTree>
    <p:extLst>
      <p:ext uri="{BB962C8B-B14F-4D97-AF65-F5344CB8AC3E}">
        <p14:creationId xmlns:p14="http://schemas.microsoft.com/office/powerpoint/2010/main" val="3003418829"/>
      </p:ext>
    </p:extLst>
  </p:cSld>
  <p:clrMapOvr>
    <a:masterClrMapping/>
  </p:clrMapOvr>
  <p:transition spd="med">
    <p:random/>
  </p:transition>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竖排标题与文本">
    <p:spTree>
      <p:nvGrpSpPr>
        <p:cNvPr id="1" name=""/>
        <p:cNvGrpSpPr/>
        <p:nvPr/>
      </p:nvGrpSpPr>
      <p:grpSpPr>
        <a:xfrm>
          <a:off x="0" y="0"/>
          <a:ext cx="0" cy="0"/>
          <a:chOff x="0" y="0"/>
          <a:chExt cx="0" cy="0"/>
        </a:xfrm>
      </p:grpSpPr>
      <p:sp>
        <p:nvSpPr>
          <p:cNvPr id="4" name="日期占位符 3">
            <a:extLst>
              <a:ext uri="{FF2B5EF4-FFF2-40B4-BE49-F238E27FC236}">
                <a16:creationId xmlns:a16="http://schemas.microsoft.com/office/drawing/2014/main" id="{8BF5F4D2-6EEF-4DB1-89BF-3542D62AD29D}"/>
              </a:ext>
            </a:extLst>
          </p:cNvPr>
          <p:cNvSpPr>
            <a:spLocks noGrp="1"/>
          </p:cNvSpPr>
          <p:nvPr>
            <p:ph type="dt" sz="half" idx="10"/>
          </p:nvPr>
        </p:nvSpPr>
        <p:spPr>
          <a:xfrm>
            <a:off x="838200" y="6356350"/>
            <a:ext cx="2743200" cy="365125"/>
          </a:xfrm>
          <a:prstGeom prst="rect">
            <a:avLst/>
          </a:prstGeom>
        </p:spPr>
        <p:txBody>
          <a:bodyPr/>
          <a:lstStyle/>
          <a:p>
            <a:fld id="{E1729E77-ABEE-4329-8B07-455E52266DB7}" type="datetimeFigureOut">
              <a:rPr lang="zh-CN" altLang="en-US" smtClean="0"/>
              <a:t>2021/9/28</a:t>
            </a:fld>
            <a:endParaRPr lang="zh-CN" altLang="en-US"/>
          </a:p>
        </p:txBody>
      </p:sp>
      <p:sp>
        <p:nvSpPr>
          <p:cNvPr id="5" name="页脚占位符 4">
            <a:extLst>
              <a:ext uri="{FF2B5EF4-FFF2-40B4-BE49-F238E27FC236}">
                <a16:creationId xmlns:a16="http://schemas.microsoft.com/office/drawing/2014/main" id="{A4E5181C-0224-45B7-B2D0-658F49E15654}"/>
              </a:ext>
            </a:extLst>
          </p:cNvPr>
          <p:cNvSpPr>
            <a:spLocks noGrp="1"/>
          </p:cNvSpPr>
          <p:nvPr>
            <p:ph type="ftr" sz="quarter" idx="11"/>
          </p:nvPr>
        </p:nvSpPr>
        <p:spPr>
          <a:xfrm>
            <a:off x="4038600" y="6356350"/>
            <a:ext cx="4114800" cy="365125"/>
          </a:xfrm>
          <a:prstGeom prst="rect">
            <a:avLst/>
          </a:prstGeom>
        </p:spPr>
        <p:txBody>
          <a:bodyPr/>
          <a:lstStyle/>
          <a:p>
            <a:endParaRPr lang="zh-CN" altLang="en-US"/>
          </a:p>
        </p:txBody>
      </p:sp>
      <p:sp>
        <p:nvSpPr>
          <p:cNvPr id="6" name="灯片编号占位符 5">
            <a:extLst>
              <a:ext uri="{FF2B5EF4-FFF2-40B4-BE49-F238E27FC236}">
                <a16:creationId xmlns:a16="http://schemas.microsoft.com/office/drawing/2014/main" id="{27E80371-57E9-4601-9EBA-C4C8515BD963}"/>
              </a:ext>
            </a:extLst>
          </p:cNvPr>
          <p:cNvSpPr>
            <a:spLocks noGrp="1"/>
          </p:cNvSpPr>
          <p:nvPr>
            <p:ph type="sldNum" sz="quarter" idx="12"/>
          </p:nvPr>
        </p:nvSpPr>
        <p:spPr>
          <a:xfrm>
            <a:off x="8610600" y="6356350"/>
            <a:ext cx="2743200" cy="365125"/>
          </a:xfrm>
          <a:prstGeom prst="rect">
            <a:avLst/>
          </a:prstGeom>
        </p:spPr>
        <p:txBody>
          <a:bodyPr/>
          <a:lstStyle/>
          <a:p>
            <a:fld id="{692C4296-9ABE-4986-AC40-4AA9AC878B99}" type="slidenum">
              <a:rPr lang="zh-CN" altLang="en-US" smtClean="0"/>
              <a:t>‹#›</a:t>
            </a:fld>
            <a:endParaRPr lang="zh-CN" altLang="en-US"/>
          </a:p>
        </p:txBody>
      </p:sp>
    </p:spTree>
    <p:extLst>
      <p:ext uri="{BB962C8B-B14F-4D97-AF65-F5344CB8AC3E}">
        <p14:creationId xmlns:p14="http://schemas.microsoft.com/office/powerpoint/2010/main" val="2590862142"/>
      </p:ext>
    </p:extLst>
  </p:cSld>
  <p:clrMapOvr>
    <a:masterClrMapping/>
  </p:clrMapOvr>
  <p:transition spd="med">
    <p:random/>
  </p:transition>
</p:sldLayout>
</file>

<file path=ppt/slideLayouts/slideLayout12.xml><?xml version="1.0" encoding="utf-8"?>
<p:sldLayout xmlns:a="http://schemas.openxmlformats.org/drawingml/2006/main" xmlns:r="http://schemas.openxmlformats.org/officeDocument/2006/relationships" xmlns:p="http://schemas.openxmlformats.org/presentationml/2006/main" userDrawn="1">
  <p:cSld name="Custom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600937608"/>
      </p:ext>
    </p:extLst>
  </p:cSld>
  <p:clrMapOvr>
    <a:masterClrMapping/>
  </p:clrMapOvr>
  <p:transition spd="med">
    <p:random/>
  </p:transition>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标题和内容">
    <p:spTree>
      <p:nvGrpSpPr>
        <p:cNvPr id="1" name=""/>
        <p:cNvGrpSpPr/>
        <p:nvPr/>
      </p:nvGrpSpPr>
      <p:grpSpPr>
        <a:xfrm>
          <a:off x="0" y="0"/>
          <a:ext cx="0" cy="0"/>
          <a:chOff x="0" y="0"/>
          <a:chExt cx="0" cy="0"/>
        </a:xfrm>
      </p:grpSpPr>
    </p:spTree>
    <p:extLst>
      <p:ext uri="{BB962C8B-B14F-4D97-AF65-F5344CB8AC3E}">
        <p14:creationId xmlns:p14="http://schemas.microsoft.com/office/powerpoint/2010/main" val="3866466309"/>
      </p:ext>
    </p:extLst>
  </p:cSld>
  <p:clrMapOvr>
    <a:masterClrMapping/>
  </p:clrMapOvr>
  <p:transition spd="med">
    <p:random/>
  </p:transition>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节标题">
    <p:spTree>
      <p:nvGrpSpPr>
        <p:cNvPr id="1" name=""/>
        <p:cNvGrpSpPr/>
        <p:nvPr/>
      </p:nvGrpSpPr>
      <p:grpSpPr>
        <a:xfrm>
          <a:off x="0" y="0"/>
          <a:ext cx="0" cy="0"/>
          <a:chOff x="0" y="0"/>
          <a:chExt cx="0" cy="0"/>
        </a:xfrm>
      </p:grpSpPr>
    </p:spTree>
    <p:extLst>
      <p:ext uri="{BB962C8B-B14F-4D97-AF65-F5344CB8AC3E}">
        <p14:creationId xmlns:p14="http://schemas.microsoft.com/office/powerpoint/2010/main" val="4015400069"/>
      </p:ext>
    </p:extLst>
  </p:cSld>
  <p:clrMapOvr>
    <a:masterClrMapping/>
  </p:clrMapOvr>
  <p:transition spd="med">
    <p:random/>
  </p:transition>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两栏内容">
    <p:spTree>
      <p:nvGrpSpPr>
        <p:cNvPr id="1" name=""/>
        <p:cNvGrpSpPr/>
        <p:nvPr/>
      </p:nvGrpSpPr>
      <p:grpSpPr>
        <a:xfrm>
          <a:off x="0" y="0"/>
          <a:ext cx="0" cy="0"/>
          <a:chOff x="0" y="0"/>
          <a:chExt cx="0" cy="0"/>
        </a:xfrm>
      </p:grpSpPr>
    </p:spTree>
    <p:extLst>
      <p:ext uri="{BB962C8B-B14F-4D97-AF65-F5344CB8AC3E}">
        <p14:creationId xmlns:p14="http://schemas.microsoft.com/office/powerpoint/2010/main" val="85643335"/>
      </p:ext>
    </p:extLst>
  </p:cSld>
  <p:clrMapOvr>
    <a:masterClrMapping/>
  </p:clrMapOvr>
  <p:transition spd="med">
    <p:random/>
  </p:transition>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比较">
    <p:spTree>
      <p:nvGrpSpPr>
        <p:cNvPr id="1" name=""/>
        <p:cNvGrpSpPr/>
        <p:nvPr/>
      </p:nvGrpSpPr>
      <p:grpSpPr>
        <a:xfrm>
          <a:off x="0" y="0"/>
          <a:ext cx="0" cy="0"/>
          <a:chOff x="0" y="0"/>
          <a:chExt cx="0" cy="0"/>
        </a:xfrm>
      </p:grpSpPr>
      <p:sp>
        <p:nvSpPr>
          <p:cNvPr id="7" name="日期占位符 6">
            <a:extLst>
              <a:ext uri="{FF2B5EF4-FFF2-40B4-BE49-F238E27FC236}">
                <a16:creationId xmlns:a16="http://schemas.microsoft.com/office/drawing/2014/main" id="{8F0B5F5E-FB5B-43DD-BFB2-B89A6991B16D}"/>
              </a:ext>
            </a:extLst>
          </p:cNvPr>
          <p:cNvSpPr>
            <a:spLocks noGrp="1"/>
          </p:cNvSpPr>
          <p:nvPr>
            <p:ph type="dt" sz="half" idx="10"/>
          </p:nvPr>
        </p:nvSpPr>
        <p:spPr>
          <a:xfrm>
            <a:off x="838200" y="6356350"/>
            <a:ext cx="2743200" cy="365125"/>
          </a:xfrm>
          <a:prstGeom prst="rect">
            <a:avLst/>
          </a:prstGeom>
        </p:spPr>
        <p:txBody>
          <a:bodyPr/>
          <a:lstStyle/>
          <a:p>
            <a:fld id="{E1729E77-ABEE-4329-8B07-455E52266DB7}" type="datetimeFigureOut">
              <a:rPr lang="zh-CN" altLang="en-US" smtClean="0"/>
              <a:t>2021/9/28</a:t>
            </a:fld>
            <a:endParaRPr lang="zh-CN" altLang="en-US"/>
          </a:p>
        </p:txBody>
      </p:sp>
      <p:sp>
        <p:nvSpPr>
          <p:cNvPr id="8" name="页脚占位符 7">
            <a:extLst>
              <a:ext uri="{FF2B5EF4-FFF2-40B4-BE49-F238E27FC236}">
                <a16:creationId xmlns:a16="http://schemas.microsoft.com/office/drawing/2014/main" id="{FF9BB83B-E8D1-4483-A6BE-325F573A03FB}"/>
              </a:ext>
            </a:extLst>
          </p:cNvPr>
          <p:cNvSpPr>
            <a:spLocks noGrp="1"/>
          </p:cNvSpPr>
          <p:nvPr>
            <p:ph type="ftr" sz="quarter" idx="11"/>
          </p:nvPr>
        </p:nvSpPr>
        <p:spPr>
          <a:xfrm>
            <a:off x="4038600" y="6356350"/>
            <a:ext cx="4114800" cy="365125"/>
          </a:xfrm>
          <a:prstGeom prst="rect">
            <a:avLst/>
          </a:prstGeom>
        </p:spPr>
        <p:txBody>
          <a:bodyPr/>
          <a:lstStyle/>
          <a:p>
            <a:endParaRPr lang="zh-CN" altLang="en-US"/>
          </a:p>
        </p:txBody>
      </p:sp>
      <p:sp>
        <p:nvSpPr>
          <p:cNvPr id="9" name="灯片编号占位符 8">
            <a:extLst>
              <a:ext uri="{FF2B5EF4-FFF2-40B4-BE49-F238E27FC236}">
                <a16:creationId xmlns:a16="http://schemas.microsoft.com/office/drawing/2014/main" id="{2C6D08C1-F230-4B1B-9DD8-9573BDCBDB1A}"/>
              </a:ext>
            </a:extLst>
          </p:cNvPr>
          <p:cNvSpPr>
            <a:spLocks noGrp="1"/>
          </p:cNvSpPr>
          <p:nvPr>
            <p:ph type="sldNum" sz="quarter" idx="12"/>
          </p:nvPr>
        </p:nvSpPr>
        <p:spPr>
          <a:xfrm>
            <a:off x="8610600" y="6356350"/>
            <a:ext cx="2743200" cy="365125"/>
          </a:xfrm>
          <a:prstGeom prst="rect">
            <a:avLst/>
          </a:prstGeom>
        </p:spPr>
        <p:txBody>
          <a:bodyPr/>
          <a:lstStyle/>
          <a:p>
            <a:fld id="{692C4296-9ABE-4986-AC40-4AA9AC878B99}" type="slidenum">
              <a:rPr lang="zh-CN" altLang="en-US" smtClean="0"/>
              <a:t>‹#›</a:t>
            </a:fld>
            <a:endParaRPr lang="zh-CN" altLang="en-US"/>
          </a:p>
        </p:txBody>
      </p:sp>
      <p:sp>
        <p:nvSpPr>
          <p:cNvPr id="10" name="Rectangle 9"/>
          <p:cNvSpPr/>
          <p:nvPr userDrawn="1"/>
        </p:nvSpPr>
        <p:spPr>
          <a:xfrm>
            <a:off x="11176018" y="6396335"/>
            <a:ext cx="790601" cy="369332"/>
          </a:xfrm>
          <a:prstGeom prst="rect">
            <a:avLst/>
          </a:prstGeom>
          <a:noFill/>
        </p:spPr>
        <p:txBody>
          <a:bodyPr wrap="none" lIns="91440" tIns="45720" rIns="91440" bIns="45720">
            <a:spAutoFit/>
          </a:bodyPr>
          <a:lstStyle/>
          <a:p>
            <a:pPr algn="ctr"/>
            <a:r>
              <a:rPr lang="en-US" sz="1800" b="0" cap="none" spc="0">
                <a:ln w="0"/>
                <a:solidFill>
                  <a:srgbClr val="138EB5"/>
                </a:solidFill>
                <a:effectLst>
                  <a:outerShdw blurRad="38100" dist="19050" dir="2700000" algn="tl" rotWithShape="0">
                    <a:schemeClr val="dk1">
                      <a:alpha val="40000"/>
                    </a:schemeClr>
                  </a:outerShdw>
                </a:effectLst>
                <a:latin typeface="UTM Azuki" panose="02040603050506020204" pitchFamily="18" charset="0"/>
              </a:rPr>
              <a:t>KTUTS</a:t>
            </a:r>
          </a:p>
        </p:txBody>
      </p:sp>
    </p:spTree>
    <p:extLst>
      <p:ext uri="{BB962C8B-B14F-4D97-AF65-F5344CB8AC3E}">
        <p14:creationId xmlns:p14="http://schemas.microsoft.com/office/powerpoint/2010/main" val="3441244696"/>
      </p:ext>
    </p:extLst>
  </p:cSld>
  <p:clrMapOvr>
    <a:masterClrMapping/>
  </p:clrMapOvr>
  <p:transition spd="med">
    <p:random/>
  </p:transition>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仅标题">
    <p:spTree>
      <p:nvGrpSpPr>
        <p:cNvPr id="1" name=""/>
        <p:cNvGrpSpPr/>
        <p:nvPr/>
      </p:nvGrpSpPr>
      <p:grpSpPr>
        <a:xfrm>
          <a:off x="0" y="0"/>
          <a:ext cx="0" cy="0"/>
          <a:chOff x="0" y="0"/>
          <a:chExt cx="0" cy="0"/>
        </a:xfrm>
      </p:grpSpPr>
      <p:sp>
        <p:nvSpPr>
          <p:cNvPr id="3" name="日期占位符 2">
            <a:extLst>
              <a:ext uri="{FF2B5EF4-FFF2-40B4-BE49-F238E27FC236}">
                <a16:creationId xmlns:a16="http://schemas.microsoft.com/office/drawing/2014/main" id="{0991B250-E6BB-44B3-82D7-3C1B65C47DEE}"/>
              </a:ext>
            </a:extLst>
          </p:cNvPr>
          <p:cNvSpPr>
            <a:spLocks noGrp="1"/>
          </p:cNvSpPr>
          <p:nvPr>
            <p:ph type="dt" sz="half" idx="10"/>
          </p:nvPr>
        </p:nvSpPr>
        <p:spPr>
          <a:xfrm>
            <a:off x="838200" y="6356350"/>
            <a:ext cx="2743200" cy="365125"/>
          </a:xfrm>
          <a:prstGeom prst="rect">
            <a:avLst/>
          </a:prstGeom>
        </p:spPr>
        <p:txBody>
          <a:bodyPr/>
          <a:lstStyle/>
          <a:p>
            <a:fld id="{E1729E77-ABEE-4329-8B07-455E52266DB7}" type="datetimeFigureOut">
              <a:rPr lang="zh-CN" altLang="en-US" smtClean="0"/>
              <a:t>2021/9/28</a:t>
            </a:fld>
            <a:endParaRPr lang="zh-CN" altLang="en-US"/>
          </a:p>
        </p:txBody>
      </p:sp>
      <p:sp>
        <p:nvSpPr>
          <p:cNvPr id="4" name="页脚占位符 3">
            <a:extLst>
              <a:ext uri="{FF2B5EF4-FFF2-40B4-BE49-F238E27FC236}">
                <a16:creationId xmlns:a16="http://schemas.microsoft.com/office/drawing/2014/main" id="{D7E38C34-B5A4-4AA1-8320-007929C81151}"/>
              </a:ext>
            </a:extLst>
          </p:cNvPr>
          <p:cNvSpPr>
            <a:spLocks noGrp="1"/>
          </p:cNvSpPr>
          <p:nvPr>
            <p:ph type="ftr" sz="quarter" idx="11"/>
          </p:nvPr>
        </p:nvSpPr>
        <p:spPr>
          <a:xfrm>
            <a:off x="4038600" y="6356350"/>
            <a:ext cx="4114800" cy="365125"/>
          </a:xfrm>
          <a:prstGeom prst="rect">
            <a:avLst/>
          </a:prstGeom>
        </p:spPr>
        <p:txBody>
          <a:bodyPr/>
          <a:lstStyle/>
          <a:p>
            <a:endParaRPr lang="zh-CN" altLang="en-US"/>
          </a:p>
        </p:txBody>
      </p:sp>
      <p:sp>
        <p:nvSpPr>
          <p:cNvPr id="5" name="灯片编号占位符 4">
            <a:extLst>
              <a:ext uri="{FF2B5EF4-FFF2-40B4-BE49-F238E27FC236}">
                <a16:creationId xmlns:a16="http://schemas.microsoft.com/office/drawing/2014/main" id="{2B1667DE-4065-41D6-8117-5FE08E5B3478}"/>
              </a:ext>
            </a:extLst>
          </p:cNvPr>
          <p:cNvSpPr>
            <a:spLocks noGrp="1"/>
          </p:cNvSpPr>
          <p:nvPr>
            <p:ph type="sldNum" sz="quarter" idx="12"/>
          </p:nvPr>
        </p:nvSpPr>
        <p:spPr>
          <a:xfrm>
            <a:off x="8610600" y="6356350"/>
            <a:ext cx="2743200" cy="365125"/>
          </a:xfrm>
          <a:prstGeom prst="rect">
            <a:avLst/>
          </a:prstGeom>
        </p:spPr>
        <p:txBody>
          <a:bodyPr/>
          <a:lstStyle/>
          <a:p>
            <a:fld id="{692C4296-9ABE-4986-AC40-4AA9AC878B99}" type="slidenum">
              <a:rPr lang="zh-CN" altLang="en-US" smtClean="0"/>
              <a:t>‹#›</a:t>
            </a:fld>
            <a:endParaRPr lang="zh-CN" altLang="en-US"/>
          </a:p>
        </p:txBody>
      </p:sp>
    </p:spTree>
    <p:extLst>
      <p:ext uri="{BB962C8B-B14F-4D97-AF65-F5344CB8AC3E}">
        <p14:creationId xmlns:p14="http://schemas.microsoft.com/office/powerpoint/2010/main" val="403010088"/>
      </p:ext>
    </p:extLst>
  </p:cSld>
  <p:clrMapOvr>
    <a:masterClrMapping/>
  </p:clrMapOvr>
  <p:transition spd="med">
    <p:random/>
  </p:transition>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a:extLst>
              <a:ext uri="{FF2B5EF4-FFF2-40B4-BE49-F238E27FC236}">
                <a16:creationId xmlns:a16="http://schemas.microsoft.com/office/drawing/2014/main" id="{61CC9A52-EA3D-4FB4-8E60-694A1EBCCAD6}"/>
              </a:ext>
            </a:extLst>
          </p:cNvPr>
          <p:cNvSpPr>
            <a:spLocks noGrp="1"/>
          </p:cNvSpPr>
          <p:nvPr>
            <p:ph type="dt" sz="half" idx="10"/>
          </p:nvPr>
        </p:nvSpPr>
        <p:spPr>
          <a:xfrm>
            <a:off x="838200" y="6356350"/>
            <a:ext cx="2743200" cy="365125"/>
          </a:xfrm>
          <a:prstGeom prst="rect">
            <a:avLst/>
          </a:prstGeom>
        </p:spPr>
        <p:txBody>
          <a:bodyPr/>
          <a:lstStyle/>
          <a:p>
            <a:fld id="{E1729E77-ABEE-4329-8B07-455E52266DB7}" type="datetimeFigureOut">
              <a:rPr lang="zh-CN" altLang="en-US" smtClean="0"/>
              <a:t>2021/9/28</a:t>
            </a:fld>
            <a:endParaRPr lang="zh-CN" altLang="en-US"/>
          </a:p>
        </p:txBody>
      </p:sp>
      <p:sp>
        <p:nvSpPr>
          <p:cNvPr id="3" name="页脚占位符 2">
            <a:extLst>
              <a:ext uri="{FF2B5EF4-FFF2-40B4-BE49-F238E27FC236}">
                <a16:creationId xmlns:a16="http://schemas.microsoft.com/office/drawing/2014/main" id="{4592FE17-A525-4822-8219-A4D67B02AB2D}"/>
              </a:ext>
            </a:extLst>
          </p:cNvPr>
          <p:cNvSpPr>
            <a:spLocks noGrp="1"/>
          </p:cNvSpPr>
          <p:nvPr>
            <p:ph type="ftr" sz="quarter" idx="11"/>
          </p:nvPr>
        </p:nvSpPr>
        <p:spPr>
          <a:xfrm>
            <a:off x="4038600" y="6356350"/>
            <a:ext cx="4114800" cy="365125"/>
          </a:xfrm>
          <a:prstGeom prst="rect">
            <a:avLst/>
          </a:prstGeom>
        </p:spPr>
        <p:txBody>
          <a:bodyPr/>
          <a:lstStyle/>
          <a:p>
            <a:endParaRPr lang="zh-CN" altLang="en-US"/>
          </a:p>
        </p:txBody>
      </p:sp>
      <p:sp>
        <p:nvSpPr>
          <p:cNvPr id="4" name="灯片编号占位符 3">
            <a:extLst>
              <a:ext uri="{FF2B5EF4-FFF2-40B4-BE49-F238E27FC236}">
                <a16:creationId xmlns:a16="http://schemas.microsoft.com/office/drawing/2014/main" id="{25A76BB9-390E-45D7-B6DC-9CFEF96AB13B}"/>
              </a:ext>
            </a:extLst>
          </p:cNvPr>
          <p:cNvSpPr>
            <a:spLocks noGrp="1"/>
          </p:cNvSpPr>
          <p:nvPr>
            <p:ph type="sldNum" sz="quarter" idx="12"/>
          </p:nvPr>
        </p:nvSpPr>
        <p:spPr>
          <a:xfrm>
            <a:off x="8610600" y="6356350"/>
            <a:ext cx="2743200" cy="365125"/>
          </a:xfrm>
          <a:prstGeom prst="rect">
            <a:avLst/>
          </a:prstGeom>
        </p:spPr>
        <p:txBody>
          <a:bodyPr/>
          <a:lstStyle/>
          <a:p>
            <a:fld id="{692C4296-9ABE-4986-AC40-4AA9AC878B99}" type="slidenum">
              <a:rPr lang="zh-CN" altLang="en-US" smtClean="0"/>
              <a:t>‹#›</a:t>
            </a:fld>
            <a:endParaRPr lang="zh-CN" altLang="en-US"/>
          </a:p>
        </p:txBody>
      </p:sp>
    </p:spTree>
    <p:extLst>
      <p:ext uri="{BB962C8B-B14F-4D97-AF65-F5344CB8AC3E}">
        <p14:creationId xmlns:p14="http://schemas.microsoft.com/office/powerpoint/2010/main" val="3323071717"/>
      </p:ext>
    </p:extLst>
  </p:cSld>
  <p:clrMapOvr>
    <a:masterClrMapping/>
  </p:clrMapOvr>
  <p:transition spd="med">
    <p:random/>
  </p:transition>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内容与标题">
    <p:spTree>
      <p:nvGrpSpPr>
        <p:cNvPr id="1" name=""/>
        <p:cNvGrpSpPr/>
        <p:nvPr/>
      </p:nvGrpSpPr>
      <p:grpSpPr>
        <a:xfrm>
          <a:off x="0" y="0"/>
          <a:ext cx="0" cy="0"/>
          <a:chOff x="0" y="0"/>
          <a:chExt cx="0" cy="0"/>
        </a:xfrm>
      </p:grpSpPr>
      <p:sp>
        <p:nvSpPr>
          <p:cNvPr id="5" name="日期占位符 4">
            <a:extLst>
              <a:ext uri="{FF2B5EF4-FFF2-40B4-BE49-F238E27FC236}">
                <a16:creationId xmlns:a16="http://schemas.microsoft.com/office/drawing/2014/main" id="{1D09A7FD-16AD-4146-861C-084C2A687717}"/>
              </a:ext>
            </a:extLst>
          </p:cNvPr>
          <p:cNvSpPr>
            <a:spLocks noGrp="1"/>
          </p:cNvSpPr>
          <p:nvPr>
            <p:ph type="dt" sz="half" idx="10"/>
          </p:nvPr>
        </p:nvSpPr>
        <p:spPr>
          <a:xfrm>
            <a:off x="838200" y="6356350"/>
            <a:ext cx="2743200" cy="365125"/>
          </a:xfrm>
          <a:prstGeom prst="rect">
            <a:avLst/>
          </a:prstGeom>
        </p:spPr>
        <p:txBody>
          <a:bodyPr/>
          <a:lstStyle/>
          <a:p>
            <a:fld id="{E1729E77-ABEE-4329-8B07-455E52266DB7}" type="datetimeFigureOut">
              <a:rPr lang="zh-CN" altLang="en-US" smtClean="0"/>
              <a:t>2021/9/28</a:t>
            </a:fld>
            <a:endParaRPr lang="zh-CN" altLang="en-US"/>
          </a:p>
        </p:txBody>
      </p:sp>
      <p:sp>
        <p:nvSpPr>
          <p:cNvPr id="6" name="页脚占位符 5">
            <a:extLst>
              <a:ext uri="{FF2B5EF4-FFF2-40B4-BE49-F238E27FC236}">
                <a16:creationId xmlns:a16="http://schemas.microsoft.com/office/drawing/2014/main" id="{D1F59B9D-3798-415B-8D28-DF309AB8478A}"/>
              </a:ext>
            </a:extLst>
          </p:cNvPr>
          <p:cNvSpPr>
            <a:spLocks noGrp="1"/>
          </p:cNvSpPr>
          <p:nvPr>
            <p:ph type="ftr" sz="quarter" idx="11"/>
          </p:nvPr>
        </p:nvSpPr>
        <p:spPr>
          <a:xfrm>
            <a:off x="4038600" y="6356350"/>
            <a:ext cx="4114800" cy="365125"/>
          </a:xfrm>
          <a:prstGeom prst="rect">
            <a:avLst/>
          </a:prstGeom>
        </p:spPr>
        <p:txBody>
          <a:bodyPr/>
          <a:lstStyle/>
          <a:p>
            <a:endParaRPr lang="zh-CN" altLang="en-US"/>
          </a:p>
        </p:txBody>
      </p:sp>
      <p:sp>
        <p:nvSpPr>
          <p:cNvPr id="7" name="灯片编号占位符 6">
            <a:extLst>
              <a:ext uri="{FF2B5EF4-FFF2-40B4-BE49-F238E27FC236}">
                <a16:creationId xmlns:a16="http://schemas.microsoft.com/office/drawing/2014/main" id="{128CA2CF-EF21-4D58-A1B7-D8B02263D372}"/>
              </a:ext>
            </a:extLst>
          </p:cNvPr>
          <p:cNvSpPr>
            <a:spLocks noGrp="1"/>
          </p:cNvSpPr>
          <p:nvPr>
            <p:ph type="sldNum" sz="quarter" idx="12"/>
          </p:nvPr>
        </p:nvSpPr>
        <p:spPr>
          <a:xfrm>
            <a:off x="8610600" y="6356350"/>
            <a:ext cx="2743200" cy="365125"/>
          </a:xfrm>
          <a:prstGeom prst="rect">
            <a:avLst/>
          </a:prstGeom>
        </p:spPr>
        <p:txBody>
          <a:bodyPr/>
          <a:lstStyle/>
          <a:p>
            <a:fld id="{692C4296-9ABE-4986-AC40-4AA9AC878B99}" type="slidenum">
              <a:rPr lang="zh-CN" altLang="en-US" smtClean="0"/>
              <a:t>‹#›</a:t>
            </a:fld>
            <a:endParaRPr lang="zh-CN" altLang="en-US"/>
          </a:p>
        </p:txBody>
      </p:sp>
    </p:spTree>
    <p:extLst>
      <p:ext uri="{BB962C8B-B14F-4D97-AF65-F5344CB8AC3E}">
        <p14:creationId xmlns:p14="http://schemas.microsoft.com/office/powerpoint/2010/main" val="943764483"/>
      </p:ext>
    </p:extLst>
  </p:cSld>
  <p:clrMapOvr>
    <a:masterClrMapping/>
  </p:clrMapOvr>
  <p:transition spd="med">
    <p:random/>
  </p:transition>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图片与标题">
    <p:spTree>
      <p:nvGrpSpPr>
        <p:cNvPr id="1" name=""/>
        <p:cNvGrpSpPr/>
        <p:nvPr/>
      </p:nvGrpSpPr>
      <p:grpSpPr>
        <a:xfrm>
          <a:off x="0" y="0"/>
          <a:ext cx="0" cy="0"/>
          <a:chOff x="0" y="0"/>
          <a:chExt cx="0" cy="0"/>
        </a:xfrm>
      </p:grpSpPr>
      <p:sp>
        <p:nvSpPr>
          <p:cNvPr id="5" name="日期占位符 4">
            <a:extLst>
              <a:ext uri="{FF2B5EF4-FFF2-40B4-BE49-F238E27FC236}">
                <a16:creationId xmlns:a16="http://schemas.microsoft.com/office/drawing/2014/main" id="{206B3E7D-73EF-4F65-9194-768F935AD4DD}"/>
              </a:ext>
            </a:extLst>
          </p:cNvPr>
          <p:cNvSpPr>
            <a:spLocks noGrp="1"/>
          </p:cNvSpPr>
          <p:nvPr>
            <p:ph type="dt" sz="half" idx="10"/>
          </p:nvPr>
        </p:nvSpPr>
        <p:spPr>
          <a:xfrm>
            <a:off x="838200" y="6356350"/>
            <a:ext cx="2743200" cy="365125"/>
          </a:xfrm>
          <a:prstGeom prst="rect">
            <a:avLst/>
          </a:prstGeom>
        </p:spPr>
        <p:txBody>
          <a:bodyPr/>
          <a:lstStyle/>
          <a:p>
            <a:fld id="{E1729E77-ABEE-4329-8B07-455E52266DB7}" type="datetimeFigureOut">
              <a:rPr lang="zh-CN" altLang="en-US" smtClean="0"/>
              <a:t>2021/9/28</a:t>
            </a:fld>
            <a:endParaRPr lang="zh-CN" altLang="en-US"/>
          </a:p>
        </p:txBody>
      </p:sp>
      <p:sp>
        <p:nvSpPr>
          <p:cNvPr id="6" name="页脚占位符 5">
            <a:extLst>
              <a:ext uri="{FF2B5EF4-FFF2-40B4-BE49-F238E27FC236}">
                <a16:creationId xmlns:a16="http://schemas.microsoft.com/office/drawing/2014/main" id="{D422332B-6E39-40E5-9BA6-4E2953327270}"/>
              </a:ext>
            </a:extLst>
          </p:cNvPr>
          <p:cNvSpPr>
            <a:spLocks noGrp="1"/>
          </p:cNvSpPr>
          <p:nvPr>
            <p:ph type="ftr" sz="quarter" idx="11"/>
          </p:nvPr>
        </p:nvSpPr>
        <p:spPr>
          <a:xfrm>
            <a:off x="4038600" y="6356350"/>
            <a:ext cx="4114800" cy="365125"/>
          </a:xfrm>
          <a:prstGeom prst="rect">
            <a:avLst/>
          </a:prstGeom>
        </p:spPr>
        <p:txBody>
          <a:bodyPr/>
          <a:lstStyle/>
          <a:p>
            <a:endParaRPr lang="zh-CN" altLang="en-US"/>
          </a:p>
        </p:txBody>
      </p:sp>
      <p:sp>
        <p:nvSpPr>
          <p:cNvPr id="7" name="灯片编号占位符 6">
            <a:extLst>
              <a:ext uri="{FF2B5EF4-FFF2-40B4-BE49-F238E27FC236}">
                <a16:creationId xmlns:a16="http://schemas.microsoft.com/office/drawing/2014/main" id="{22D72A9B-4FE5-46D3-8052-F3F6EB6CA4CC}"/>
              </a:ext>
            </a:extLst>
          </p:cNvPr>
          <p:cNvSpPr>
            <a:spLocks noGrp="1"/>
          </p:cNvSpPr>
          <p:nvPr>
            <p:ph type="sldNum" sz="quarter" idx="12"/>
          </p:nvPr>
        </p:nvSpPr>
        <p:spPr>
          <a:xfrm>
            <a:off x="8610600" y="6356350"/>
            <a:ext cx="2743200" cy="365125"/>
          </a:xfrm>
          <a:prstGeom prst="rect">
            <a:avLst/>
          </a:prstGeom>
        </p:spPr>
        <p:txBody>
          <a:bodyPr/>
          <a:lstStyle/>
          <a:p>
            <a:fld id="{692C4296-9ABE-4986-AC40-4AA9AC878B99}" type="slidenum">
              <a:rPr lang="zh-CN" altLang="en-US" smtClean="0"/>
              <a:t>‹#›</a:t>
            </a:fld>
            <a:endParaRPr lang="zh-CN" altLang="en-US"/>
          </a:p>
        </p:txBody>
      </p:sp>
    </p:spTree>
    <p:extLst>
      <p:ext uri="{BB962C8B-B14F-4D97-AF65-F5344CB8AC3E}">
        <p14:creationId xmlns:p14="http://schemas.microsoft.com/office/powerpoint/2010/main" val="1766931325"/>
      </p:ext>
    </p:extLst>
  </p:cSld>
  <p:clrMapOvr>
    <a:masterClrMapping/>
  </p:clrMapOvr>
  <p:transition spd="med">
    <p:random/>
  </p:transition>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theme" Target="../theme/theme1.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image" Target="../media/image1.png"/></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7" name="Rectangle 6"/>
          <p:cNvSpPr/>
          <p:nvPr userDrawn="1"/>
        </p:nvSpPr>
        <p:spPr>
          <a:xfrm>
            <a:off x="11176018" y="6396335"/>
            <a:ext cx="790601" cy="369332"/>
          </a:xfrm>
          <a:prstGeom prst="rect">
            <a:avLst/>
          </a:prstGeom>
          <a:noFill/>
        </p:spPr>
        <p:txBody>
          <a:bodyPr wrap="none" lIns="91440" tIns="45720" rIns="91440" bIns="45720">
            <a:spAutoFit/>
          </a:bodyPr>
          <a:lstStyle/>
          <a:p>
            <a:pPr algn="ctr"/>
            <a:r>
              <a:rPr lang="en-US" sz="1800" b="0" cap="none" spc="0">
                <a:ln w="0"/>
                <a:solidFill>
                  <a:schemeClr val="accent5">
                    <a:lumMod val="40000"/>
                    <a:lumOff val="60000"/>
                  </a:schemeClr>
                </a:solidFill>
                <a:effectLst>
                  <a:outerShdw blurRad="38100" dist="19050" dir="2700000" algn="tl" rotWithShape="0">
                    <a:schemeClr val="dk1">
                      <a:alpha val="40000"/>
                    </a:schemeClr>
                  </a:outerShdw>
                </a:effectLst>
                <a:latin typeface="UTM Azuki" panose="02040603050506020204" pitchFamily="18" charset="0"/>
              </a:rPr>
              <a:t>KTUTS</a:t>
            </a:r>
          </a:p>
        </p:txBody>
      </p:sp>
      <p:pic>
        <p:nvPicPr>
          <p:cNvPr id="3" name="Picture 2"/>
          <p:cNvPicPr>
            <a:picLocks noChangeAspect="1"/>
          </p:cNvPicPr>
          <p:nvPr userDrawn="1"/>
        </p:nvPicPr>
        <p:blipFill>
          <a:blip r:embed="rId14" cstate="hqprint">
            <a:extLst>
              <a:ext uri="{28A0092B-C50C-407E-A947-70E740481C1C}">
                <a14:useLocalDpi xmlns:a14="http://schemas.microsoft.com/office/drawing/2010/main" val="0"/>
              </a:ext>
            </a:extLst>
          </a:blip>
          <a:stretch>
            <a:fillRect/>
          </a:stretch>
        </p:blipFill>
        <p:spPr>
          <a:xfrm>
            <a:off x="-4972256" y="2236364"/>
            <a:ext cx="1562306" cy="1249785"/>
          </a:xfrm>
          <a:prstGeom prst="rect">
            <a:avLst/>
          </a:prstGeom>
        </p:spPr>
      </p:pic>
    </p:spTree>
    <p:extLst>
      <p:ext uri="{BB962C8B-B14F-4D97-AF65-F5344CB8AC3E}">
        <p14:creationId xmlns:p14="http://schemas.microsoft.com/office/powerpoint/2010/main" val="1555740689"/>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0" r:id="rId12"/>
  </p:sldLayoutIdLst>
  <p:transition spd="med">
    <p:random/>
  </p:transition>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8" Type="http://schemas.openxmlformats.org/officeDocument/2006/relationships/image" Target="../media/image6.png"/><Relationship Id="rId3" Type="http://schemas.openxmlformats.org/officeDocument/2006/relationships/notesSlide" Target="../notesSlides/notesSlide1.xml"/><Relationship Id="rId7" Type="http://schemas.openxmlformats.org/officeDocument/2006/relationships/image" Target="../media/image5.png"/><Relationship Id="rId2" Type="http://schemas.openxmlformats.org/officeDocument/2006/relationships/slideLayout" Target="../slideLayouts/slideLayout7.xml"/><Relationship Id="rId1" Type="http://schemas.openxmlformats.org/officeDocument/2006/relationships/themeOverride" Target="../theme/themeOverride1.xml"/><Relationship Id="rId6" Type="http://schemas.openxmlformats.org/officeDocument/2006/relationships/image" Target="../media/image4.png"/><Relationship Id="rId5" Type="http://schemas.openxmlformats.org/officeDocument/2006/relationships/image" Target="../media/image3.emf"/><Relationship Id="rId4" Type="http://schemas.openxmlformats.org/officeDocument/2006/relationships/image" Target="../media/image2.jpg"/></Relationships>
</file>

<file path=ppt/slides/_rels/slide10.xml.rels><?xml version="1.0" encoding="UTF-8" standalone="yes"?>
<Relationships xmlns="http://schemas.openxmlformats.org/package/2006/relationships"><Relationship Id="rId8" Type="http://schemas.openxmlformats.org/officeDocument/2006/relationships/image" Target="../media/image22.jpg"/><Relationship Id="rId3" Type="http://schemas.openxmlformats.org/officeDocument/2006/relationships/notesSlide" Target="../notesSlides/notesSlide10.xml"/><Relationship Id="rId7" Type="http://schemas.openxmlformats.org/officeDocument/2006/relationships/image" Target="../media/image21.png"/><Relationship Id="rId2" Type="http://schemas.openxmlformats.org/officeDocument/2006/relationships/slideLayout" Target="../slideLayouts/slideLayout7.xml"/><Relationship Id="rId1" Type="http://schemas.openxmlformats.org/officeDocument/2006/relationships/themeOverride" Target="../theme/themeOverride6.xml"/><Relationship Id="rId6" Type="http://schemas.openxmlformats.org/officeDocument/2006/relationships/image" Target="../media/image3.emf"/><Relationship Id="rId5" Type="http://schemas.openxmlformats.org/officeDocument/2006/relationships/image" Target="../media/image20.emf"/><Relationship Id="rId4" Type="http://schemas.openxmlformats.org/officeDocument/2006/relationships/image" Target="../media/image2.jpg"/></Relationships>
</file>

<file path=ppt/slides/_rels/slide11.xml.rels><?xml version="1.0" encoding="UTF-8" standalone="yes"?>
<Relationships xmlns="http://schemas.openxmlformats.org/package/2006/relationships"><Relationship Id="rId8" Type="http://schemas.openxmlformats.org/officeDocument/2006/relationships/image" Target="../media/image21.png"/><Relationship Id="rId3" Type="http://schemas.openxmlformats.org/officeDocument/2006/relationships/notesSlide" Target="../notesSlides/notesSlide11.xml"/><Relationship Id="rId7" Type="http://schemas.openxmlformats.org/officeDocument/2006/relationships/image" Target="../media/image3.emf"/><Relationship Id="rId2" Type="http://schemas.openxmlformats.org/officeDocument/2006/relationships/slideLayout" Target="../slideLayouts/slideLayout7.xml"/><Relationship Id="rId1" Type="http://schemas.openxmlformats.org/officeDocument/2006/relationships/themeOverride" Target="../theme/themeOverride7.xml"/><Relationship Id="rId6" Type="http://schemas.openxmlformats.org/officeDocument/2006/relationships/image" Target="../media/image20.emf"/><Relationship Id="rId5" Type="http://schemas.openxmlformats.org/officeDocument/2006/relationships/image" Target="../media/image23.JPG"/><Relationship Id="rId4" Type="http://schemas.openxmlformats.org/officeDocument/2006/relationships/image" Target="../media/image2.jpg"/></Relationships>
</file>

<file path=ppt/slides/_rels/slide12.xml.rels><?xml version="1.0" encoding="UTF-8" standalone="yes"?>
<Relationships xmlns="http://schemas.openxmlformats.org/package/2006/relationships"><Relationship Id="rId8" Type="http://schemas.openxmlformats.org/officeDocument/2006/relationships/image" Target="../media/image21.png"/><Relationship Id="rId3" Type="http://schemas.openxmlformats.org/officeDocument/2006/relationships/image" Target="../media/image2.jpg"/><Relationship Id="rId7" Type="http://schemas.openxmlformats.org/officeDocument/2006/relationships/image" Target="../media/image26.jpg"/><Relationship Id="rId2" Type="http://schemas.openxmlformats.org/officeDocument/2006/relationships/notesSlide" Target="../notesSlides/notesSlide12.xml"/><Relationship Id="rId1" Type="http://schemas.openxmlformats.org/officeDocument/2006/relationships/slideLayout" Target="../slideLayouts/slideLayout12.xml"/><Relationship Id="rId6" Type="http://schemas.openxmlformats.org/officeDocument/2006/relationships/image" Target="../media/image25.png"/><Relationship Id="rId5" Type="http://schemas.openxmlformats.org/officeDocument/2006/relationships/image" Target="../media/image24.png"/><Relationship Id="rId4" Type="http://schemas.openxmlformats.org/officeDocument/2006/relationships/image" Target="../media/image3.emf"/></Relationships>
</file>

<file path=ppt/slides/_rels/slide13.xml.rels><?xml version="1.0" encoding="UTF-8" standalone="yes"?>
<Relationships xmlns="http://schemas.openxmlformats.org/package/2006/relationships"><Relationship Id="rId8" Type="http://schemas.openxmlformats.org/officeDocument/2006/relationships/image" Target="../media/image27.jpg"/><Relationship Id="rId3" Type="http://schemas.openxmlformats.org/officeDocument/2006/relationships/notesSlide" Target="../notesSlides/notesSlide13.xml"/><Relationship Id="rId7" Type="http://schemas.openxmlformats.org/officeDocument/2006/relationships/image" Target="../media/image21.png"/><Relationship Id="rId2" Type="http://schemas.openxmlformats.org/officeDocument/2006/relationships/slideLayout" Target="../slideLayouts/slideLayout12.xml"/><Relationship Id="rId1" Type="http://schemas.openxmlformats.org/officeDocument/2006/relationships/themeOverride" Target="../theme/themeOverride8.xml"/><Relationship Id="rId6" Type="http://schemas.openxmlformats.org/officeDocument/2006/relationships/image" Target="../media/image25.png"/><Relationship Id="rId5" Type="http://schemas.openxmlformats.org/officeDocument/2006/relationships/image" Target="../media/image3.emf"/><Relationship Id="rId4" Type="http://schemas.openxmlformats.org/officeDocument/2006/relationships/image" Target="../media/image2.jpg"/><Relationship Id="rId9" Type="http://schemas.openxmlformats.org/officeDocument/2006/relationships/image" Target="../media/image28.png"/></Relationships>
</file>

<file path=ppt/slides/_rels/slide14.xml.rels><?xml version="1.0" encoding="UTF-8" standalone="yes"?>
<Relationships xmlns="http://schemas.openxmlformats.org/package/2006/relationships"><Relationship Id="rId8" Type="http://schemas.openxmlformats.org/officeDocument/2006/relationships/image" Target="../media/image21.png"/><Relationship Id="rId3" Type="http://schemas.openxmlformats.org/officeDocument/2006/relationships/notesSlide" Target="../notesSlides/notesSlide14.xml"/><Relationship Id="rId7" Type="http://schemas.openxmlformats.org/officeDocument/2006/relationships/image" Target="../media/image25.png"/><Relationship Id="rId2" Type="http://schemas.openxmlformats.org/officeDocument/2006/relationships/slideLayout" Target="../slideLayouts/slideLayout12.xml"/><Relationship Id="rId1" Type="http://schemas.openxmlformats.org/officeDocument/2006/relationships/themeOverride" Target="../theme/themeOverride9.xml"/><Relationship Id="rId6" Type="http://schemas.openxmlformats.org/officeDocument/2006/relationships/image" Target="../media/image24.png"/><Relationship Id="rId5" Type="http://schemas.openxmlformats.org/officeDocument/2006/relationships/image" Target="../media/image3.emf"/><Relationship Id="rId4" Type="http://schemas.openxmlformats.org/officeDocument/2006/relationships/image" Target="../media/image2.jpg"/><Relationship Id="rId9" Type="http://schemas.openxmlformats.org/officeDocument/2006/relationships/image" Target="../media/image29.jpg"/></Relationships>
</file>

<file path=ppt/slides/_rels/slide15.xml.rels><?xml version="1.0" encoding="UTF-8" standalone="yes"?>
<Relationships xmlns="http://schemas.openxmlformats.org/package/2006/relationships"><Relationship Id="rId3" Type="http://schemas.openxmlformats.org/officeDocument/2006/relationships/image" Target="../media/image30.jpg"/><Relationship Id="rId2" Type="http://schemas.openxmlformats.org/officeDocument/2006/relationships/notesSlide" Target="../notesSlides/notesSlide15.xml"/><Relationship Id="rId1" Type="http://schemas.openxmlformats.org/officeDocument/2006/relationships/slideLayout" Target="../slideLayouts/slideLayout7.xml"/><Relationship Id="rId5" Type="http://schemas.openxmlformats.org/officeDocument/2006/relationships/image" Target="../media/image31.png"/><Relationship Id="rId4" Type="http://schemas.openxmlformats.org/officeDocument/2006/relationships/image" Target="../media/image21.png"/></Relationships>
</file>

<file path=ppt/slides/_rels/slide16.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16.xml"/><Relationship Id="rId1" Type="http://schemas.openxmlformats.org/officeDocument/2006/relationships/slideLayout" Target="../slideLayouts/slideLayout7.xml"/><Relationship Id="rId6" Type="http://schemas.openxmlformats.org/officeDocument/2006/relationships/image" Target="../media/image33.png"/><Relationship Id="rId5" Type="http://schemas.openxmlformats.org/officeDocument/2006/relationships/image" Target="../media/image16.png"/><Relationship Id="rId4" Type="http://schemas.openxmlformats.org/officeDocument/2006/relationships/image" Target="../media/image32.png"/></Relationships>
</file>

<file path=ppt/slides/_rels/slide17.xml.rels><?xml version="1.0" encoding="UTF-8" standalone="yes"?>
<Relationships xmlns="http://schemas.openxmlformats.org/package/2006/relationships"><Relationship Id="rId3" Type="http://schemas.openxmlformats.org/officeDocument/2006/relationships/image" Target="../media/image2.jpg"/><Relationship Id="rId7" Type="http://schemas.openxmlformats.org/officeDocument/2006/relationships/image" Target="../media/image33.png"/><Relationship Id="rId2" Type="http://schemas.openxmlformats.org/officeDocument/2006/relationships/notesSlide" Target="../notesSlides/notesSlide17.xml"/><Relationship Id="rId1" Type="http://schemas.openxmlformats.org/officeDocument/2006/relationships/slideLayout" Target="../slideLayouts/slideLayout7.xml"/><Relationship Id="rId6" Type="http://schemas.openxmlformats.org/officeDocument/2006/relationships/image" Target="../media/image36.emf"/><Relationship Id="rId5" Type="http://schemas.openxmlformats.org/officeDocument/2006/relationships/image" Target="../media/image35.png"/><Relationship Id="rId4" Type="http://schemas.openxmlformats.org/officeDocument/2006/relationships/image" Target="../media/image34.emf"/></Relationships>
</file>

<file path=ppt/slides/_rels/slide18.xml.rels><?xml version="1.0" encoding="UTF-8" standalone="yes"?>
<Relationships xmlns="http://schemas.openxmlformats.org/package/2006/relationships"><Relationship Id="rId8" Type="http://schemas.openxmlformats.org/officeDocument/2006/relationships/image" Target="../media/image6.png"/><Relationship Id="rId3" Type="http://schemas.openxmlformats.org/officeDocument/2006/relationships/image" Target="../media/image2.jpg"/><Relationship Id="rId7" Type="http://schemas.openxmlformats.org/officeDocument/2006/relationships/image" Target="../media/image5.png"/><Relationship Id="rId2" Type="http://schemas.openxmlformats.org/officeDocument/2006/relationships/notesSlide" Target="../notesSlides/notesSlide18.xml"/><Relationship Id="rId1" Type="http://schemas.openxmlformats.org/officeDocument/2006/relationships/slideLayout" Target="../slideLayouts/slideLayout7.xml"/><Relationship Id="rId6" Type="http://schemas.openxmlformats.org/officeDocument/2006/relationships/image" Target="../media/image4.png"/><Relationship Id="rId5" Type="http://schemas.openxmlformats.org/officeDocument/2006/relationships/image" Target="../media/image37.png"/><Relationship Id="rId4" Type="http://schemas.openxmlformats.org/officeDocument/2006/relationships/image" Target="../media/image3.emf"/></Relationships>
</file>

<file path=ppt/slides/_rels/slide19.xml.rels><?xml version="1.0" encoding="UTF-8" standalone="yes"?>
<Relationships xmlns="http://schemas.openxmlformats.org/package/2006/relationships"><Relationship Id="rId8" Type="http://schemas.openxmlformats.org/officeDocument/2006/relationships/image" Target="../media/image6.png"/><Relationship Id="rId3" Type="http://schemas.openxmlformats.org/officeDocument/2006/relationships/image" Target="../media/image2.jpg"/><Relationship Id="rId7" Type="http://schemas.openxmlformats.org/officeDocument/2006/relationships/image" Target="../media/image5.png"/><Relationship Id="rId2" Type="http://schemas.openxmlformats.org/officeDocument/2006/relationships/notesSlide" Target="../notesSlides/notesSlide19.xml"/><Relationship Id="rId1" Type="http://schemas.openxmlformats.org/officeDocument/2006/relationships/slideLayout" Target="../slideLayouts/slideLayout7.xml"/><Relationship Id="rId6" Type="http://schemas.openxmlformats.org/officeDocument/2006/relationships/image" Target="../media/image4.png"/><Relationship Id="rId5" Type="http://schemas.openxmlformats.org/officeDocument/2006/relationships/image" Target="../media/image38.png"/><Relationship Id="rId4" Type="http://schemas.openxmlformats.org/officeDocument/2006/relationships/image" Target="../media/image3.emf"/></Relationships>
</file>

<file path=ppt/slides/_rels/slide2.xml.rels><?xml version="1.0" encoding="UTF-8" standalone="yes"?>
<Relationships xmlns="http://schemas.openxmlformats.org/package/2006/relationships"><Relationship Id="rId8" Type="http://schemas.openxmlformats.org/officeDocument/2006/relationships/image" Target="../media/image8.JPG"/><Relationship Id="rId3" Type="http://schemas.openxmlformats.org/officeDocument/2006/relationships/audio" Target="../media/audio1.wav"/><Relationship Id="rId7" Type="http://schemas.openxmlformats.org/officeDocument/2006/relationships/image" Target="../media/image3.emf"/><Relationship Id="rId2" Type="http://schemas.openxmlformats.org/officeDocument/2006/relationships/notesSlide" Target="../notesSlides/notesSlide2.xml"/><Relationship Id="rId1" Type="http://schemas.openxmlformats.org/officeDocument/2006/relationships/slideLayout" Target="../slideLayouts/slideLayout7.xml"/><Relationship Id="rId6" Type="http://schemas.openxmlformats.org/officeDocument/2006/relationships/image" Target="../media/image7.emf"/><Relationship Id="rId11" Type="http://schemas.openxmlformats.org/officeDocument/2006/relationships/image" Target="../media/image11.png"/><Relationship Id="rId5" Type="http://schemas.openxmlformats.org/officeDocument/2006/relationships/image" Target="../media/image2.jpg"/><Relationship Id="rId10" Type="http://schemas.openxmlformats.org/officeDocument/2006/relationships/image" Target="../media/image10.png"/><Relationship Id="rId4" Type="http://schemas.openxmlformats.org/officeDocument/2006/relationships/audio" Target="../media/audio2.wav"/><Relationship Id="rId9" Type="http://schemas.openxmlformats.org/officeDocument/2006/relationships/image" Target="../media/image9.png"/></Relationships>
</file>

<file path=ppt/slides/_rels/slide20.xml.rels><?xml version="1.0" encoding="UTF-8" standalone="yes"?>
<Relationships xmlns="http://schemas.openxmlformats.org/package/2006/relationships"><Relationship Id="rId8" Type="http://schemas.openxmlformats.org/officeDocument/2006/relationships/image" Target="../media/image42.emf"/><Relationship Id="rId3" Type="http://schemas.openxmlformats.org/officeDocument/2006/relationships/image" Target="../media/image2.jpg"/><Relationship Id="rId7" Type="http://schemas.openxmlformats.org/officeDocument/2006/relationships/image" Target="../media/image36.emf"/><Relationship Id="rId2" Type="http://schemas.openxmlformats.org/officeDocument/2006/relationships/notesSlide" Target="../notesSlides/notesSlide20.xml"/><Relationship Id="rId1" Type="http://schemas.openxmlformats.org/officeDocument/2006/relationships/slideLayout" Target="../slideLayouts/slideLayout7.xml"/><Relationship Id="rId6" Type="http://schemas.openxmlformats.org/officeDocument/2006/relationships/image" Target="../media/image41.png"/><Relationship Id="rId5" Type="http://schemas.openxmlformats.org/officeDocument/2006/relationships/image" Target="../media/image40.png"/><Relationship Id="rId4" Type="http://schemas.openxmlformats.org/officeDocument/2006/relationships/image" Target="../media/image39.png"/></Relationships>
</file>

<file path=ppt/slides/_rels/slide21.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21.xml"/><Relationship Id="rId1" Type="http://schemas.openxmlformats.org/officeDocument/2006/relationships/slideLayout" Target="../slideLayouts/slideLayout7.xml"/><Relationship Id="rId4" Type="http://schemas.openxmlformats.org/officeDocument/2006/relationships/image" Target="../media/image21.png"/></Relationships>
</file>

<file path=ppt/slides/_rels/slide3.xml.rels><?xml version="1.0" encoding="UTF-8" standalone="yes"?>
<Relationships xmlns="http://schemas.openxmlformats.org/package/2006/relationships"><Relationship Id="rId8" Type="http://schemas.openxmlformats.org/officeDocument/2006/relationships/image" Target="../media/image3.emf"/><Relationship Id="rId3" Type="http://schemas.openxmlformats.org/officeDocument/2006/relationships/notesSlide" Target="../notesSlides/notesSlide3.xml"/><Relationship Id="rId7" Type="http://schemas.openxmlformats.org/officeDocument/2006/relationships/image" Target="../media/image7.emf"/><Relationship Id="rId12" Type="http://schemas.openxmlformats.org/officeDocument/2006/relationships/image" Target="../media/image11.png"/><Relationship Id="rId2" Type="http://schemas.openxmlformats.org/officeDocument/2006/relationships/slideLayout" Target="../slideLayouts/slideLayout7.xml"/><Relationship Id="rId1" Type="http://schemas.openxmlformats.org/officeDocument/2006/relationships/themeOverride" Target="../theme/themeOverride2.xml"/><Relationship Id="rId6" Type="http://schemas.openxmlformats.org/officeDocument/2006/relationships/image" Target="../media/image2.jpg"/><Relationship Id="rId11" Type="http://schemas.openxmlformats.org/officeDocument/2006/relationships/image" Target="../media/image10.png"/><Relationship Id="rId5" Type="http://schemas.openxmlformats.org/officeDocument/2006/relationships/audio" Target="../media/audio2.wav"/><Relationship Id="rId10" Type="http://schemas.openxmlformats.org/officeDocument/2006/relationships/image" Target="../media/image9.png"/><Relationship Id="rId4" Type="http://schemas.openxmlformats.org/officeDocument/2006/relationships/audio" Target="../media/audio1.wav"/><Relationship Id="rId9" Type="http://schemas.openxmlformats.org/officeDocument/2006/relationships/image" Target="../media/image12.JPG"/></Relationships>
</file>

<file path=ppt/slides/_rels/slide4.xml.rels><?xml version="1.0" encoding="UTF-8" standalone="yes"?>
<Relationships xmlns="http://schemas.openxmlformats.org/package/2006/relationships"><Relationship Id="rId8" Type="http://schemas.openxmlformats.org/officeDocument/2006/relationships/image" Target="../media/image3.emf"/><Relationship Id="rId3" Type="http://schemas.openxmlformats.org/officeDocument/2006/relationships/notesSlide" Target="../notesSlides/notesSlide4.xml"/><Relationship Id="rId7" Type="http://schemas.openxmlformats.org/officeDocument/2006/relationships/image" Target="../media/image7.emf"/><Relationship Id="rId12" Type="http://schemas.openxmlformats.org/officeDocument/2006/relationships/image" Target="../media/image11.png"/><Relationship Id="rId2" Type="http://schemas.openxmlformats.org/officeDocument/2006/relationships/slideLayout" Target="../slideLayouts/slideLayout7.xml"/><Relationship Id="rId1" Type="http://schemas.openxmlformats.org/officeDocument/2006/relationships/themeOverride" Target="../theme/themeOverride3.xml"/><Relationship Id="rId6" Type="http://schemas.openxmlformats.org/officeDocument/2006/relationships/image" Target="../media/image2.jpg"/><Relationship Id="rId11" Type="http://schemas.openxmlformats.org/officeDocument/2006/relationships/image" Target="../media/image10.png"/><Relationship Id="rId5" Type="http://schemas.openxmlformats.org/officeDocument/2006/relationships/audio" Target="../media/audio2.wav"/><Relationship Id="rId10" Type="http://schemas.openxmlformats.org/officeDocument/2006/relationships/image" Target="../media/image9.png"/><Relationship Id="rId4" Type="http://schemas.openxmlformats.org/officeDocument/2006/relationships/audio" Target="../media/audio1.wav"/><Relationship Id="rId9" Type="http://schemas.openxmlformats.org/officeDocument/2006/relationships/image" Target="../media/image13.JPG"/></Relationships>
</file>

<file path=ppt/slides/_rels/slide5.xml.rels><?xml version="1.0" encoding="UTF-8" standalone="yes"?>
<Relationships xmlns="http://schemas.openxmlformats.org/package/2006/relationships"><Relationship Id="rId8" Type="http://schemas.openxmlformats.org/officeDocument/2006/relationships/image" Target="../media/image3.emf"/><Relationship Id="rId3" Type="http://schemas.openxmlformats.org/officeDocument/2006/relationships/notesSlide" Target="../notesSlides/notesSlide5.xml"/><Relationship Id="rId7" Type="http://schemas.openxmlformats.org/officeDocument/2006/relationships/image" Target="../media/image7.emf"/><Relationship Id="rId12" Type="http://schemas.openxmlformats.org/officeDocument/2006/relationships/image" Target="../media/image11.png"/><Relationship Id="rId2" Type="http://schemas.openxmlformats.org/officeDocument/2006/relationships/slideLayout" Target="../slideLayouts/slideLayout7.xml"/><Relationship Id="rId1" Type="http://schemas.openxmlformats.org/officeDocument/2006/relationships/themeOverride" Target="../theme/themeOverride4.xml"/><Relationship Id="rId6" Type="http://schemas.openxmlformats.org/officeDocument/2006/relationships/image" Target="../media/image2.jpg"/><Relationship Id="rId11" Type="http://schemas.openxmlformats.org/officeDocument/2006/relationships/image" Target="../media/image10.png"/><Relationship Id="rId5" Type="http://schemas.openxmlformats.org/officeDocument/2006/relationships/audio" Target="../media/audio2.wav"/><Relationship Id="rId10" Type="http://schemas.openxmlformats.org/officeDocument/2006/relationships/image" Target="../media/image9.png"/><Relationship Id="rId4" Type="http://schemas.openxmlformats.org/officeDocument/2006/relationships/audio" Target="../media/audio1.wav"/><Relationship Id="rId9" Type="http://schemas.openxmlformats.org/officeDocument/2006/relationships/image" Target="../media/image14.JPG"/></Relationships>
</file>

<file path=ppt/slides/_rels/slide6.xml.rels><?xml version="1.0" encoding="UTF-8" standalone="yes"?>
<Relationships xmlns="http://schemas.openxmlformats.org/package/2006/relationships"><Relationship Id="rId8" Type="http://schemas.openxmlformats.org/officeDocument/2006/relationships/image" Target="../media/image16.png"/><Relationship Id="rId3" Type="http://schemas.openxmlformats.org/officeDocument/2006/relationships/tags" Target="../tags/tag4.xml"/><Relationship Id="rId7" Type="http://schemas.openxmlformats.org/officeDocument/2006/relationships/image" Target="../media/image15.jpg"/><Relationship Id="rId2" Type="http://schemas.openxmlformats.org/officeDocument/2006/relationships/tags" Target="../tags/tag3.xml"/><Relationship Id="rId1" Type="http://schemas.openxmlformats.org/officeDocument/2006/relationships/tags" Target="../tags/tag2.xml"/><Relationship Id="rId6" Type="http://schemas.openxmlformats.org/officeDocument/2006/relationships/notesSlide" Target="../notesSlides/notesSlide6.xml"/><Relationship Id="rId5" Type="http://schemas.openxmlformats.org/officeDocument/2006/relationships/slideLayout" Target="../slideLayouts/slideLayout7.xml"/><Relationship Id="rId4" Type="http://schemas.openxmlformats.org/officeDocument/2006/relationships/tags" Target="../tags/tag5.xml"/><Relationship Id="rId9" Type="http://schemas.openxmlformats.org/officeDocument/2006/relationships/image" Target="../media/image17.emf"/></Relationships>
</file>

<file path=ppt/slides/_rels/slide7.xml.rels><?xml version="1.0" encoding="UTF-8" standalone="yes"?>
<Relationships xmlns="http://schemas.openxmlformats.org/package/2006/relationships"><Relationship Id="rId3" Type="http://schemas.openxmlformats.org/officeDocument/2006/relationships/notesSlide" Target="../notesSlides/notesSlide7.xml"/><Relationship Id="rId2" Type="http://schemas.openxmlformats.org/officeDocument/2006/relationships/slideLayout" Target="../slideLayouts/slideLayout7.xml"/><Relationship Id="rId1" Type="http://schemas.openxmlformats.org/officeDocument/2006/relationships/tags" Target="../tags/tag6.xml"/><Relationship Id="rId6" Type="http://schemas.openxmlformats.org/officeDocument/2006/relationships/image" Target="../media/image18.emf"/><Relationship Id="rId5" Type="http://schemas.openxmlformats.org/officeDocument/2006/relationships/image" Target="../media/image3.emf"/><Relationship Id="rId4" Type="http://schemas.openxmlformats.org/officeDocument/2006/relationships/image" Target="../media/image2.jpg"/></Relationships>
</file>

<file path=ppt/slides/_rels/slide8.xml.rels><?xml version="1.0" encoding="UTF-8" standalone="yes"?>
<Relationships xmlns="http://schemas.openxmlformats.org/package/2006/relationships"><Relationship Id="rId3" Type="http://schemas.openxmlformats.org/officeDocument/2006/relationships/image" Target="../media/image2.jpg"/><Relationship Id="rId7" Type="http://schemas.openxmlformats.org/officeDocument/2006/relationships/image" Target="../media/image21.png"/><Relationship Id="rId2" Type="http://schemas.openxmlformats.org/officeDocument/2006/relationships/notesSlide" Target="../notesSlides/notesSlide8.xml"/><Relationship Id="rId1" Type="http://schemas.openxmlformats.org/officeDocument/2006/relationships/slideLayout" Target="../slideLayouts/slideLayout7.xml"/><Relationship Id="rId6" Type="http://schemas.openxmlformats.org/officeDocument/2006/relationships/image" Target="../media/image3.emf"/><Relationship Id="rId5" Type="http://schemas.openxmlformats.org/officeDocument/2006/relationships/image" Target="../media/image20.emf"/><Relationship Id="rId4" Type="http://schemas.openxmlformats.org/officeDocument/2006/relationships/image" Target="../media/image19.JPG"/></Relationships>
</file>

<file path=ppt/slides/_rels/slide9.xml.rels><?xml version="1.0" encoding="UTF-8" standalone="yes"?>
<Relationships xmlns="http://schemas.openxmlformats.org/package/2006/relationships"><Relationship Id="rId8" Type="http://schemas.openxmlformats.org/officeDocument/2006/relationships/image" Target="../media/image21.png"/><Relationship Id="rId3" Type="http://schemas.openxmlformats.org/officeDocument/2006/relationships/notesSlide" Target="../notesSlides/notesSlide9.xml"/><Relationship Id="rId7" Type="http://schemas.openxmlformats.org/officeDocument/2006/relationships/image" Target="../media/image3.emf"/><Relationship Id="rId2" Type="http://schemas.openxmlformats.org/officeDocument/2006/relationships/slideLayout" Target="../slideLayouts/slideLayout7.xml"/><Relationship Id="rId1" Type="http://schemas.openxmlformats.org/officeDocument/2006/relationships/themeOverride" Target="../theme/themeOverride5.xml"/><Relationship Id="rId6" Type="http://schemas.openxmlformats.org/officeDocument/2006/relationships/image" Target="../media/image20.emf"/><Relationship Id="rId5" Type="http://schemas.openxmlformats.org/officeDocument/2006/relationships/image" Target="../media/image13.JPG"/><Relationship Id="rId4" Type="http://schemas.openxmlformats.org/officeDocument/2006/relationships/image" Target="../media/image2.jpg"/></Relationships>
</file>

<file path=ppt/slides/slide1.xml><?xml version="1.0" encoding="utf-8"?>
<p:sld xmlns:a="http://schemas.openxmlformats.org/drawingml/2006/main" xmlns:r="http://schemas.openxmlformats.org/officeDocument/2006/relationships" xmlns:p="http://schemas.openxmlformats.org/presentationml/2006/main">
  <p:cSld>
    <p:bg>
      <p:bgPr>
        <a:blipFill dpi="0" rotWithShape="1">
          <a:blip r:embed="rId4">
            <a:lum/>
          </a:blip>
          <a:srcRect/>
          <a:stretch>
            <a:fillRect l="-1000" r="-1000"/>
          </a:stretch>
        </a:blipFill>
        <a:effectLst/>
      </p:bgPr>
    </p:bg>
    <p:spTree>
      <p:nvGrpSpPr>
        <p:cNvPr id="1" name=""/>
        <p:cNvGrpSpPr/>
        <p:nvPr/>
      </p:nvGrpSpPr>
      <p:grpSpPr>
        <a:xfrm>
          <a:off x="0" y="0"/>
          <a:ext cx="0" cy="0"/>
          <a:chOff x="0" y="0"/>
          <a:chExt cx="0" cy="0"/>
        </a:xfrm>
      </p:grpSpPr>
      <p:pic>
        <p:nvPicPr>
          <p:cNvPr id="2" name="图片 1"/>
          <p:cNvPicPr>
            <a:picLocks noChangeAspect="1"/>
          </p:cNvPicPr>
          <p:nvPr/>
        </p:nvPicPr>
        <p:blipFill>
          <a:blip r:embed="rId5"/>
          <a:stretch>
            <a:fillRect/>
          </a:stretch>
        </p:blipFill>
        <p:spPr>
          <a:xfrm>
            <a:off x="1" y="1"/>
            <a:ext cx="12192000" cy="500912"/>
          </a:xfrm>
          <a:prstGeom prst="rect">
            <a:avLst/>
          </a:prstGeom>
        </p:spPr>
      </p:pic>
      <p:pic>
        <p:nvPicPr>
          <p:cNvPr id="4" name="图片 3" descr="248288a694d7a183367fb0367a596b10"/>
          <p:cNvPicPr>
            <a:picLocks noChangeAspect="1"/>
          </p:cNvPicPr>
          <p:nvPr/>
        </p:nvPicPr>
        <p:blipFill rotWithShape="1">
          <a:blip r:embed="rId6"/>
          <a:srcRect t="2930" r="47641"/>
          <a:stretch/>
        </p:blipFill>
        <p:spPr>
          <a:xfrm>
            <a:off x="-27940" y="5297213"/>
            <a:ext cx="12219941" cy="1579201"/>
          </a:xfrm>
          <a:prstGeom prst="rect">
            <a:avLst/>
          </a:prstGeom>
        </p:spPr>
      </p:pic>
      <p:pic>
        <p:nvPicPr>
          <p:cNvPr id="5" name="图片 4" descr="1a960b73464c3b6a9b2d71b3a40e4850"/>
          <p:cNvPicPr>
            <a:picLocks noChangeAspect="1"/>
          </p:cNvPicPr>
          <p:nvPr/>
        </p:nvPicPr>
        <p:blipFill>
          <a:blip r:embed="rId7"/>
          <a:stretch>
            <a:fillRect/>
          </a:stretch>
        </p:blipFill>
        <p:spPr>
          <a:xfrm flipH="1">
            <a:off x="182880" y="2859405"/>
            <a:ext cx="2632075" cy="3941445"/>
          </a:xfrm>
          <a:prstGeom prst="rect">
            <a:avLst/>
          </a:prstGeom>
        </p:spPr>
      </p:pic>
      <p:pic>
        <p:nvPicPr>
          <p:cNvPr id="6" name="图片 5" descr="1a960b73464c3b6a9b2d71b3a40e4850"/>
          <p:cNvPicPr>
            <a:picLocks noChangeAspect="1"/>
          </p:cNvPicPr>
          <p:nvPr/>
        </p:nvPicPr>
        <p:blipFill>
          <a:blip r:embed="rId7"/>
          <a:stretch>
            <a:fillRect/>
          </a:stretch>
        </p:blipFill>
        <p:spPr>
          <a:xfrm>
            <a:off x="7737475" y="628015"/>
            <a:ext cx="4342765" cy="6501765"/>
          </a:xfrm>
          <a:prstGeom prst="rect">
            <a:avLst/>
          </a:prstGeom>
        </p:spPr>
      </p:pic>
      <p:pic>
        <p:nvPicPr>
          <p:cNvPr id="7" name="图片 6" descr="6f86b8e1ad79e21eb6177f02b8627981"/>
          <p:cNvPicPr>
            <a:picLocks noChangeAspect="1"/>
          </p:cNvPicPr>
          <p:nvPr/>
        </p:nvPicPr>
        <p:blipFill>
          <a:blip r:embed="rId8"/>
          <a:stretch>
            <a:fillRect/>
          </a:stretch>
        </p:blipFill>
        <p:spPr>
          <a:xfrm rot="720000" flipH="1">
            <a:off x="1850288" y="1256610"/>
            <a:ext cx="704850" cy="704850"/>
          </a:xfrm>
          <a:prstGeom prst="rect">
            <a:avLst/>
          </a:prstGeom>
        </p:spPr>
      </p:pic>
      <p:sp>
        <p:nvSpPr>
          <p:cNvPr id="8" name="品 10"/>
          <p:cNvSpPr txBox="1"/>
          <p:nvPr/>
        </p:nvSpPr>
        <p:spPr>
          <a:xfrm>
            <a:off x="2449260" y="1191038"/>
            <a:ext cx="4455066" cy="1200329"/>
          </a:xfrm>
          <a:prstGeom prst="rect">
            <a:avLst/>
          </a:prstGeom>
          <a:noFill/>
        </p:spPr>
        <p:txBody>
          <a:bodyPr wrap="none" rtlCol="0">
            <a:spAutoFit/>
          </a:bodyPr>
          <a:lstStyle/>
          <a:p>
            <a:r>
              <a:rPr lang="en-US" altLang="zh-CN" sz="7200" b="1">
                <a:solidFill>
                  <a:schemeClr val="bg1"/>
                </a:solidFill>
                <a:latin typeface="UTM Azuki" panose="02040603050506020204" pitchFamily="18" charset="0"/>
                <a:ea typeface="851tegakizatsu" panose="02000600000000000000" pitchFamily="2" charset="-122"/>
                <a:cs typeface="Times New Roman" panose="02020603050405020304" pitchFamily="18" charset="0"/>
              </a:rPr>
              <a:t>KHỞI ĐỘNG</a:t>
            </a:r>
            <a:endParaRPr lang="en-US" altLang="zh-CN" sz="7200" b="1" dirty="0">
              <a:solidFill>
                <a:schemeClr val="bg1"/>
              </a:solidFill>
              <a:latin typeface="UTM Azuki" panose="02040603050506020204" pitchFamily="18" charset="0"/>
              <a:ea typeface="851tegakizatsu" panose="02000600000000000000" pitchFamily="2" charset="-122"/>
              <a:cs typeface="Times New Roman" panose="02020603050405020304" pitchFamily="18" charset="0"/>
            </a:endParaRPr>
          </a:p>
        </p:txBody>
      </p:sp>
      <p:pic>
        <p:nvPicPr>
          <p:cNvPr id="9" name="图片 4" descr="1a960b73464c3b6a9b2d71b3a40e4850"/>
          <p:cNvPicPr>
            <a:picLocks noChangeAspect="1"/>
          </p:cNvPicPr>
          <p:nvPr/>
        </p:nvPicPr>
        <p:blipFill>
          <a:blip r:embed="rId7"/>
          <a:stretch>
            <a:fillRect/>
          </a:stretch>
        </p:blipFill>
        <p:spPr>
          <a:xfrm flipH="1">
            <a:off x="4454527" y="1840057"/>
            <a:ext cx="3282948" cy="4916106"/>
          </a:xfrm>
          <a:prstGeom prst="rect">
            <a:avLst/>
          </a:prstGeom>
        </p:spPr>
      </p:pic>
    </p:spTree>
    <p:extLst>
      <p:ext uri="{BB962C8B-B14F-4D97-AF65-F5344CB8AC3E}">
        <p14:creationId xmlns:p14="http://schemas.microsoft.com/office/powerpoint/2010/main" val="2105978844"/>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slow" p14:dur="800">
        <p:circle/>
      </p:transition>
    </mc:Choice>
    <mc:Fallback xmlns="">
      <p:transition spd="slow">
        <p:circl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1000"/>
                                        <p:tgtEl>
                                          <p:spTgt spid="7"/>
                                        </p:tgtEl>
                                      </p:cBhvr>
                                    </p:animEffect>
                                    <p:anim calcmode="lin" valueType="num">
                                      <p:cBhvr>
                                        <p:cTn id="8" dur="1000" fill="hold"/>
                                        <p:tgtEl>
                                          <p:spTgt spid="7"/>
                                        </p:tgtEl>
                                        <p:attrNameLst>
                                          <p:attrName>ppt_x</p:attrName>
                                        </p:attrNameLst>
                                      </p:cBhvr>
                                      <p:tavLst>
                                        <p:tav tm="0">
                                          <p:val>
                                            <p:strVal val="#ppt_x"/>
                                          </p:val>
                                        </p:tav>
                                        <p:tav tm="100000">
                                          <p:val>
                                            <p:strVal val="#ppt_x"/>
                                          </p:val>
                                        </p:tav>
                                      </p:tavLst>
                                    </p:anim>
                                    <p:anim calcmode="lin" valueType="num">
                                      <p:cBhvr>
                                        <p:cTn id="9" dur="1000" fill="hold"/>
                                        <p:tgtEl>
                                          <p:spTgt spid="7"/>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10" presetClass="path" presetSubtype="0" accel="50000" decel="50000" fill="hold" nodeType="afterEffect">
                                  <p:stCondLst>
                                    <p:cond delay="0"/>
                                  </p:stCondLst>
                                  <p:childTnLst>
                                    <p:animMotion origin="layout" path="M 8.33333E-7 -2.22222E-6 L 0.13255 -0.07291 L 0.32122 -0.07291 L 0.45391 -2.22222E-6 L 0.45391 0.10394 L 0.32122 0.17709 L 0.13255 0.17709 L 8.33333E-7 0.10394 L 8.33333E-7 -2.22222E-6 Z " pathEditMode="relative" rAng="0" ptsTypes="AAAAAAAAA">
                                      <p:cBhvr>
                                        <p:cTn id="12" dur="2000" fill="hold"/>
                                        <p:tgtEl>
                                          <p:spTgt spid="7"/>
                                        </p:tgtEl>
                                        <p:attrNameLst>
                                          <p:attrName>ppt_x</p:attrName>
                                          <p:attrName>ppt_y</p:attrName>
                                        </p:attrNameLst>
                                      </p:cBhvr>
                                      <p:rCtr x="22695" y="5208"/>
                                    </p:animMotion>
                                  </p:childTnLst>
                                </p:cTn>
                              </p:par>
                              <p:par>
                                <p:cTn id="13" presetID="25" presetClass="entr" presetSubtype="0" fill="hold" grpId="0" nodeType="withEffect">
                                  <p:stCondLst>
                                    <p:cond delay="0"/>
                                  </p:stCondLst>
                                  <p:iterate type="lt">
                                    <p:tmPct val="10000"/>
                                  </p:iterate>
                                  <p:childTnLst>
                                    <p:set>
                                      <p:cBhvr>
                                        <p:cTn id="14" dur="1" fill="hold">
                                          <p:stCondLst>
                                            <p:cond delay="0"/>
                                          </p:stCondLst>
                                        </p:cTn>
                                        <p:tgtEl>
                                          <p:spTgt spid="8"/>
                                        </p:tgtEl>
                                        <p:attrNameLst>
                                          <p:attrName>style.visibility</p:attrName>
                                        </p:attrNameLst>
                                      </p:cBhvr>
                                      <p:to>
                                        <p:strVal val="visible"/>
                                      </p:to>
                                    </p:set>
                                    <p:anim calcmode="lin" valueType="num">
                                      <p:cBhvr>
                                        <p:cTn id="15" dur="500" decel="50000" fill="hold">
                                          <p:stCondLst>
                                            <p:cond delay="0"/>
                                          </p:stCondLst>
                                        </p:cTn>
                                        <p:tgtEl>
                                          <p:spTgt spid="8"/>
                                        </p:tgtEl>
                                        <p:attrNameLst>
                                          <p:attrName>style.rotation</p:attrName>
                                        </p:attrNameLst>
                                      </p:cBhvr>
                                      <p:tavLst>
                                        <p:tav tm="0">
                                          <p:val>
                                            <p:fltVal val="-90"/>
                                          </p:val>
                                        </p:tav>
                                        <p:tav tm="100000">
                                          <p:val>
                                            <p:fltVal val="0"/>
                                          </p:val>
                                        </p:tav>
                                      </p:tavLst>
                                    </p:anim>
                                    <p:anim calcmode="lin" valueType="num">
                                      <p:cBhvr>
                                        <p:cTn id="16" dur="500" decel="50000" fill="hold">
                                          <p:stCondLst>
                                            <p:cond delay="0"/>
                                          </p:stCondLst>
                                        </p:cTn>
                                        <p:tgtEl>
                                          <p:spTgt spid="8"/>
                                        </p:tgtEl>
                                        <p:attrNameLst>
                                          <p:attrName>ppt_w</p:attrName>
                                        </p:attrNameLst>
                                      </p:cBhvr>
                                      <p:tavLst>
                                        <p:tav tm="0">
                                          <p:val>
                                            <p:strVal val="#ppt_w"/>
                                          </p:val>
                                        </p:tav>
                                        <p:tav tm="100000">
                                          <p:val>
                                            <p:strVal val="#ppt_w*.05"/>
                                          </p:val>
                                        </p:tav>
                                      </p:tavLst>
                                    </p:anim>
                                    <p:anim calcmode="lin" valueType="num">
                                      <p:cBhvr>
                                        <p:cTn id="17" dur="500" accel="50000" fill="hold">
                                          <p:stCondLst>
                                            <p:cond delay="500"/>
                                          </p:stCondLst>
                                        </p:cTn>
                                        <p:tgtEl>
                                          <p:spTgt spid="8"/>
                                        </p:tgtEl>
                                        <p:attrNameLst>
                                          <p:attrName>ppt_w</p:attrName>
                                        </p:attrNameLst>
                                      </p:cBhvr>
                                      <p:tavLst>
                                        <p:tav tm="0">
                                          <p:val>
                                            <p:strVal val="#ppt_w*.05"/>
                                          </p:val>
                                        </p:tav>
                                        <p:tav tm="100000">
                                          <p:val>
                                            <p:strVal val="#ppt_w"/>
                                          </p:val>
                                        </p:tav>
                                      </p:tavLst>
                                    </p:anim>
                                    <p:anim calcmode="lin" valueType="num">
                                      <p:cBhvr>
                                        <p:cTn id="18" dur="1000" fill="hold"/>
                                        <p:tgtEl>
                                          <p:spTgt spid="8"/>
                                        </p:tgtEl>
                                        <p:attrNameLst>
                                          <p:attrName>ppt_h</p:attrName>
                                        </p:attrNameLst>
                                      </p:cBhvr>
                                      <p:tavLst>
                                        <p:tav tm="0">
                                          <p:val>
                                            <p:strVal val="#ppt_h"/>
                                          </p:val>
                                        </p:tav>
                                        <p:tav tm="100000">
                                          <p:val>
                                            <p:strVal val="#ppt_h"/>
                                          </p:val>
                                        </p:tav>
                                      </p:tavLst>
                                    </p:anim>
                                    <p:anim calcmode="lin" valueType="num">
                                      <p:cBhvr>
                                        <p:cTn id="19" dur="500" decel="50000" fill="hold">
                                          <p:stCondLst>
                                            <p:cond delay="0"/>
                                          </p:stCondLst>
                                        </p:cTn>
                                        <p:tgtEl>
                                          <p:spTgt spid="8"/>
                                        </p:tgtEl>
                                        <p:attrNameLst>
                                          <p:attrName>ppt_x</p:attrName>
                                        </p:attrNameLst>
                                      </p:cBhvr>
                                      <p:tavLst>
                                        <p:tav tm="0">
                                          <p:val>
                                            <p:strVal val="#ppt_x+.4"/>
                                          </p:val>
                                        </p:tav>
                                        <p:tav tm="100000">
                                          <p:val>
                                            <p:strVal val="#ppt_x"/>
                                          </p:val>
                                        </p:tav>
                                      </p:tavLst>
                                    </p:anim>
                                    <p:anim calcmode="lin" valueType="num">
                                      <p:cBhvr>
                                        <p:cTn id="20" dur="500" decel="50000" fill="hold">
                                          <p:stCondLst>
                                            <p:cond delay="0"/>
                                          </p:stCondLst>
                                        </p:cTn>
                                        <p:tgtEl>
                                          <p:spTgt spid="8"/>
                                        </p:tgtEl>
                                        <p:attrNameLst>
                                          <p:attrName>ppt_y</p:attrName>
                                        </p:attrNameLst>
                                      </p:cBhvr>
                                      <p:tavLst>
                                        <p:tav tm="0">
                                          <p:val>
                                            <p:strVal val="#ppt_y-.2"/>
                                          </p:val>
                                        </p:tav>
                                        <p:tav tm="100000">
                                          <p:val>
                                            <p:strVal val="#ppt_y+.1"/>
                                          </p:val>
                                        </p:tav>
                                      </p:tavLst>
                                    </p:anim>
                                    <p:anim calcmode="lin" valueType="num">
                                      <p:cBhvr>
                                        <p:cTn id="21" dur="500" accel="50000" fill="hold">
                                          <p:stCondLst>
                                            <p:cond delay="500"/>
                                          </p:stCondLst>
                                        </p:cTn>
                                        <p:tgtEl>
                                          <p:spTgt spid="8"/>
                                        </p:tgtEl>
                                        <p:attrNameLst>
                                          <p:attrName>ppt_y</p:attrName>
                                        </p:attrNameLst>
                                      </p:cBhvr>
                                      <p:tavLst>
                                        <p:tav tm="0">
                                          <p:val>
                                            <p:strVal val="#ppt_y+.1"/>
                                          </p:val>
                                        </p:tav>
                                        <p:tav tm="100000">
                                          <p:val>
                                            <p:strVal val="#ppt_y"/>
                                          </p:val>
                                        </p:tav>
                                      </p:tavLst>
                                    </p:anim>
                                    <p:animEffect transition="in" filter="fade">
                                      <p:cBhvr>
                                        <p:cTn id="22" dur="1000" decel="50000">
                                          <p:stCondLst>
                                            <p:cond delay="0"/>
                                          </p:stCondLst>
                                        </p:cTn>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10.xml><?xml version="1.0" encoding="utf-8"?>
<p:sld xmlns:a="http://schemas.openxmlformats.org/drawingml/2006/main" xmlns:r="http://schemas.openxmlformats.org/officeDocument/2006/relationships" xmlns:p="http://schemas.openxmlformats.org/presentationml/2006/main">
  <p:cSld>
    <p:bg>
      <p:bgPr>
        <a:blipFill dpi="0" rotWithShape="1">
          <a:blip r:embed="rId4">
            <a:lum/>
          </a:blip>
          <a:srcRect/>
          <a:stretch>
            <a:fillRect l="-1000" r="-1000"/>
          </a:stretch>
        </a:blipFill>
        <a:effectLst/>
      </p:bgPr>
    </p:bg>
    <p:spTree>
      <p:nvGrpSpPr>
        <p:cNvPr id="1" name=""/>
        <p:cNvGrpSpPr/>
        <p:nvPr/>
      </p:nvGrpSpPr>
      <p:grpSpPr>
        <a:xfrm>
          <a:off x="0" y="0"/>
          <a:ext cx="0" cy="0"/>
          <a:chOff x="0" y="0"/>
          <a:chExt cx="0" cy="0"/>
        </a:xfrm>
      </p:grpSpPr>
      <p:pic>
        <p:nvPicPr>
          <p:cNvPr id="2" name="图片 1"/>
          <p:cNvPicPr>
            <a:picLocks noChangeAspect="1"/>
          </p:cNvPicPr>
          <p:nvPr/>
        </p:nvPicPr>
        <p:blipFill>
          <a:blip r:embed="rId5"/>
          <a:stretch>
            <a:fillRect/>
          </a:stretch>
        </p:blipFill>
        <p:spPr>
          <a:xfrm>
            <a:off x="342886" y="528188"/>
            <a:ext cx="5248691" cy="2601729"/>
          </a:xfrm>
          <a:prstGeom prst="rect">
            <a:avLst/>
          </a:prstGeom>
        </p:spPr>
      </p:pic>
      <p:sp>
        <p:nvSpPr>
          <p:cNvPr id="3" name="10"/>
          <p:cNvSpPr txBox="1"/>
          <p:nvPr/>
        </p:nvSpPr>
        <p:spPr>
          <a:xfrm>
            <a:off x="234499" y="1016717"/>
            <a:ext cx="3700340" cy="1384995"/>
          </a:xfrm>
          <a:prstGeom prst="rect">
            <a:avLst/>
          </a:prstGeom>
          <a:noFill/>
        </p:spPr>
        <p:txBody>
          <a:bodyPr wrap="square" rtlCol="0">
            <a:spAutoFit/>
          </a:bodyPr>
          <a:lstStyle/>
          <a:p>
            <a:pPr algn="ctr"/>
            <a:r>
              <a:rPr lang="en-US" altLang="zh-CN" sz="2800" b="1">
                <a:solidFill>
                  <a:srgbClr val="C00000"/>
                </a:solidFill>
                <a:latin typeface="Times New Roman" panose="02020603050405020304" pitchFamily="18" charset="0"/>
                <a:ea typeface="851tegakizatsu" panose="02000600000000000000" pitchFamily="2" charset="-122"/>
                <a:cs typeface="Times New Roman" panose="02020603050405020304" pitchFamily="18" charset="0"/>
              </a:rPr>
              <a:t>1. Nêu một số biểu hiện của tính</a:t>
            </a:r>
          </a:p>
          <a:p>
            <a:pPr algn="ctr"/>
            <a:r>
              <a:rPr lang="en-US" altLang="zh-CN" sz="2800" b="1">
                <a:solidFill>
                  <a:srgbClr val="C00000"/>
                </a:solidFill>
                <a:latin typeface="Times New Roman" panose="02020603050405020304" pitchFamily="18" charset="0"/>
                <a:ea typeface="851tegakizatsu" panose="02000600000000000000" pitchFamily="2" charset="-122"/>
                <a:cs typeface="Times New Roman" panose="02020603050405020304" pitchFamily="18" charset="0"/>
              </a:rPr>
              <a:t> trung thực:</a:t>
            </a:r>
            <a:endParaRPr lang="zh-CN" altLang="en-US" sz="2800" b="1" dirty="0">
              <a:solidFill>
                <a:srgbClr val="C00000"/>
              </a:solidFill>
              <a:latin typeface="Times New Roman" panose="02020603050405020304" pitchFamily="18" charset="0"/>
              <a:ea typeface="851tegakizatsu" panose="02000600000000000000" pitchFamily="2" charset="-122"/>
              <a:cs typeface="Times New Roman" panose="02020603050405020304" pitchFamily="18" charset="0"/>
            </a:endParaRPr>
          </a:p>
        </p:txBody>
      </p:sp>
      <p:pic>
        <p:nvPicPr>
          <p:cNvPr id="10" name="图片 9"/>
          <p:cNvPicPr>
            <a:picLocks noChangeAspect="1"/>
          </p:cNvPicPr>
          <p:nvPr/>
        </p:nvPicPr>
        <p:blipFill>
          <a:blip r:embed="rId6"/>
          <a:stretch>
            <a:fillRect/>
          </a:stretch>
        </p:blipFill>
        <p:spPr>
          <a:xfrm>
            <a:off x="1" y="1"/>
            <a:ext cx="12192000" cy="500912"/>
          </a:xfrm>
          <a:prstGeom prst="rect">
            <a:avLst/>
          </a:prstGeom>
        </p:spPr>
      </p:pic>
      <p:grpSp>
        <p:nvGrpSpPr>
          <p:cNvPr id="11" name="Group 4">
            <a:extLst>
              <a:ext uri="{FF2B5EF4-FFF2-40B4-BE49-F238E27FC236}">
                <a16:creationId xmlns:a16="http://schemas.microsoft.com/office/drawing/2014/main" id="{CCC9BEBF-DA6A-41E2-B0EB-3AF313D3A22C}"/>
              </a:ext>
            </a:extLst>
          </p:cNvPr>
          <p:cNvGrpSpPr>
            <a:grpSpLocks noChangeAspect="1"/>
          </p:cNvGrpSpPr>
          <p:nvPr/>
        </p:nvGrpSpPr>
        <p:grpSpPr bwMode="auto">
          <a:xfrm>
            <a:off x="9276582" y="2160377"/>
            <a:ext cx="2915418" cy="4724821"/>
            <a:chOff x="0" y="424"/>
            <a:chExt cx="2404" cy="3896"/>
          </a:xfrm>
        </p:grpSpPr>
        <p:sp>
          <p:nvSpPr>
            <p:cNvPr id="12" name="AutoShape 3">
              <a:extLst>
                <a:ext uri="{FF2B5EF4-FFF2-40B4-BE49-F238E27FC236}">
                  <a16:creationId xmlns:a16="http://schemas.microsoft.com/office/drawing/2014/main" id="{45FCBA2E-FDE8-48D4-A427-A98F4D956B9E}"/>
                </a:ext>
              </a:extLst>
            </p:cNvPr>
            <p:cNvSpPr>
              <a:spLocks noChangeAspect="1" noChangeArrowheads="1" noTextEdit="1"/>
            </p:cNvSpPr>
            <p:nvPr/>
          </p:nvSpPr>
          <p:spPr bwMode="auto">
            <a:xfrm>
              <a:off x="0" y="424"/>
              <a:ext cx="2404" cy="38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nvGrpSpPr>
            <p:cNvPr id="13" name="Group 205">
              <a:extLst>
                <a:ext uri="{FF2B5EF4-FFF2-40B4-BE49-F238E27FC236}">
                  <a16:creationId xmlns:a16="http://schemas.microsoft.com/office/drawing/2014/main" id="{C4DC1350-7E75-4F2C-AF49-F441162A5961}"/>
                </a:ext>
              </a:extLst>
            </p:cNvPr>
            <p:cNvGrpSpPr>
              <a:grpSpLocks/>
            </p:cNvGrpSpPr>
            <p:nvPr/>
          </p:nvGrpSpPr>
          <p:grpSpPr bwMode="auto">
            <a:xfrm>
              <a:off x="-2" y="421"/>
              <a:ext cx="2412" cy="3906"/>
              <a:chOff x="-2" y="421"/>
              <a:chExt cx="2412" cy="3906"/>
            </a:xfrm>
          </p:grpSpPr>
          <p:sp>
            <p:nvSpPr>
              <p:cNvPr id="728" name="Freeform 5">
                <a:extLst>
                  <a:ext uri="{FF2B5EF4-FFF2-40B4-BE49-F238E27FC236}">
                    <a16:creationId xmlns:a16="http://schemas.microsoft.com/office/drawing/2014/main" id="{5BC97828-2CD0-4D41-A30C-77E12BE84900}"/>
                  </a:ext>
                </a:extLst>
              </p:cNvPr>
              <p:cNvSpPr>
                <a:spLocks/>
              </p:cNvSpPr>
              <p:nvPr/>
            </p:nvSpPr>
            <p:spPr bwMode="auto">
              <a:xfrm>
                <a:off x="0" y="4216"/>
                <a:ext cx="2407" cy="104"/>
              </a:xfrm>
              <a:custGeom>
                <a:avLst/>
                <a:gdLst>
                  <a:gd name="T0" fmla="*/ 2137 w 2142"/>
                  <a:gd name="T1" fmla="*/ 28 h 93"/>
                  <a:gd name="T2" fmla="*/ 2135 w 2142"/>
                  <a:gd name="T3" fmla="*/ 61 h 93"/>
                  <a:gd name="T4" fmla="*/ 2076 w 2142"/>
                  <a:gd name="T5" fmla="*/ 74 h 93"/>
                  <a:gd name="T6" fmla="*/ 1877 w 2142"/>
                  <a:gd name="T7" fmla="*/ 88 h 93"/>
                  <a:gd name="T8" fmla="*/ 1792 w 2142"/>
                  <a:gd name="T9" fmla="*/ 86 h 93"/>
                  <a:gd name="T10" fmla="*/ 1760 w 2142"/>
                  <a:gd name="T11" fmla="*/ 88 h 93"/>
                  <a:gd name="T12" fmla="*/ 1605 w 2142"/>
                  <a:gd name="T13" fmla="*/ 90 h 93"/>
                  <a:gd name="T14" fmla="*/ 1596 w 2142"/>
                  <a:gd name="T15" fmla="*/ 92 h 93"/>
                  <a:gd name="T16" fmla="*/ 856 w 2142"/>
                  <a:gd name="T17" fmla="*/ 92 h 93"/>
                  <a:gd name="T18" fmla="*/ 837 w 2142"/>
                  <a:gd name="T19" fmla="*/ 90 h 93"/>
                  <a:gd name="T20" fmla="*/ 637 w 2142"/>
                  <a:gd name="T21" fmla="*/ 89 h 93"/>
                  <a:gd name="T22" fmla="*/ 478 w 2142"/>
                  <a:gd name="T23" fmla="*/ 86 h 93"/>
                  <a:gd name="T24" fmla="*/ 306 w 2142"/>
                  <a:gd name="T25" fmla="*/ 77 h 93"/>
                  <a:gd name="T26" fmla="*/ 294 w 2142"/>
                  <a:gd name="T27" fmla="*/ 76 h 93"/>
                  <a:gd name="T28" fmla="*/ 267 w 2142"/>
                  <a:gd name="T29" fmla="*/ 71 h 93"/>
                  <a:gd name="T30" fmla="*/ 170 w 2142"/>
                  <a:gd name="T31" fmla="*/ 61 h 93"/>
                  <a:gd name="T32" fmla="*/ 108 w 2142"/>
                  <a:gd name="T33" fmla="*/ 60 h 93"/>
                  <a:gd name="T34" fmla="*/ 18 w 2142"/>
                  <a:gd name="T35" fmla="*/ 47 h 93"/>
                  <a:gd name="T36" fmla="*/ 4 w 2142"/>
                  <a:gd name="T37" fmla="*/ 36 h 93"/>
                  <a:gd name="T38" fmla="*/ 7 w 2142"/>
                  <a:gd name="T39" fmla="*/ 0 h 93"/>
                  <a:gd name="T40" fmla="*/ 10 w 2142"/>
                  <a:gd name="T41" fmla="*/ 2 h 93"/>
                  <a:gd name="T42" fmla="*/ 40 w 2142"/>
                  <a:gd name="T43" fmla="*/ 17 h 93"/>
                  <a:gd name="T44" fmla="*/ 266 w 2142"/>
                  <a:gd name="T45" fmla="*/ 31 h 93"/>
                  <a:gd name="T46" fmla="*/ 379 w 2142"/>
                  <a:gd name="T47" fmla="*/ 38 h 93"/>
                  <a:gd name="T48" fmla="*/ 396 w 2142"/>
                  <a:gd name="T49" fmla="*/ 38 h 93"/>
                  <a:gd name="T50" fmla="*/ 494 w 2142"/>
                  <a:gd name="T51" fmla="*/ 45 h 93"/>
                  <a:gd name="T52" fmla="*/ 589 w 2142"/>
                  <a:gd name="T53" fmla="*/ 41 h 93"/>
                  <a:gd name="T54" fmla="*/ 814 w 2142"/>
                  <a:gd name="T55" fmla="*/ 50 h 93"/>
                  <a:gd name="T56" fmla="*/ 824 w 2142"/>
                  <a:gd name="T57" fmla="*/ 50 h 93"/>
                  <a:gd name="T58" fmla="*/ 1058 w 2142"/>
                  <a:gd name="T59" fmla="*/ 54 h 93"/>
                  <a:gd name="T60" fmla="*/ 1163 w 2142"/>
                  <a:gd name="T61" fmla="*/ 54 h 93"/>
                  <a:gd name="T62" fmla="*/ 1252 w 2142"/>
                  <a:gd name="T63" fmla="*/ 55 h 93"/>
                  <a:gd name="T64" fmla="*/ 1319 w 2142"/>
                  <a:gd name="T65" fmla="*/ 54 h 93"/>
                  <a:gd name="T66" fmla="*/ 1466 w 2142"/>
                  <a:gd name="T67" fmla="*/ 54 h 93"/>
                  <a:gd name="T68" fmla="*/ 1506 w 2142"/>
                  <a:gd name="T69" fmla="*/ 51 h 93"/>
                  <a:gd name="T70" fmla="*/ 1560 w 2142"/>
                  <a:gd name="T71" fmla="*/ 48 h 93"/>
                  <a:gd name="T72" fmla="*/ 1597 w 2142"/>
                  <a:gd name="T73" fmla="*/ 44 h 93"/>
                  <a:gd name="T74" fmla="*/ 1648 w 2142"/>
                  <a:gd name="T75" fmla="*/ 44 h 93"/>
                  <a:gd name="T76" fmla="*/ 1685 w 2142"/>
                  <a:gd name="T77" fmla="*/ 41 h 93"/>
                  <a:gd name="T78" fmla="*/ 1890 w 2142"/>
                  <a:gd name="T79" fmla="*/ 31 h 93"/>
                  <a:gd name="T80" fmla="*/ 1971 w 2142"/>
                  <a:gd name="T81" fmla="*/ 33 h 93"/>
                  <a:gd name="T82" fmla="*/ 2116 w 2142"/>
                  <a:gd name="T83" fmla="*/ 23 h 93"/>
                  <a:gd name="T84" fmla="*/ 2132 w 2142"/>
                  <a:gd name="T85" fmla="*/ 24 h 93"/>
                  <a:gd name="T86" fmla="*/ 2137 w 2142"/>
                  <a:gd name="T87" fmla="*/ 28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142" h="93">
                    <a:moveTo>
                      <a:pt x="2137" y="28"/>
                    </a:moveTo>
                    <a:cubicBezTo>
                      <a:pt x="2125" y="39"/>
                      <a:pt x="2142" y="50"/>
                      <a:pt x="2135" y="61"/>
                    </a:cubicBezTo>
                    <a:cubicBezTo>
                      <a:pt x="2117" y="73"/>
                      <a:pt x="2096" y="72"/>
                      <a:pt x="2076" y="74"/>
                    </a:cubicBezTo>
                    <a:cubicBezTo>
                      <a:pt x="2010" y="80"/>
                      <a:pt x="1943" y="84"/>
                      <a:pt x="1877" y="88"/>
                    </a:cubicBezTo>
                    <a:cubicBezTo>
                      <a:pt x="1849" y="89"/>
                      <a:pt x="1821" y="81"/>
                      <a:pt x="1792" y="86"/>
                    </a:cubicBezTo>
                    <a:cubicBezTo>
                      <a:pt x="1782" y="87"/>
                      <a:pt x="1771" y="89"/>
                      <a:pt x="1760" y="88"/>
                    </a:cubicBezTo>
                    <a:cubicBezTo>
                      <a:pt x="1709" y="87"/>
                      <a:pt x="1657" y="88"/>
                      <a:pt x="1605" y="90"/>
                    </a:cubicBezTo>
                    <a:cubicBezTo>
                      <a:pt x="1602" y="90"/>
                      <a:pt x="1599" y="90"/>
                      <a:pt x="1596" y="92"/>
                    </a:cubicBezTo>
                    <a:cubicBezTo>
                      <a:pt x="1349" y="92"/>
                      <a:pt x="1103" y="92"/>
                      <a:pt x="856" y="92"/>
                    </a:cubicBezTo>
                    <a:cubicBezTo>
                      <a:pt x="850" y="88"/>
                      <a:pt x="843" y="90"/>
                      <a:pt x="837" y="90"/>
                    </a:cubicBezTo>
                    <a:cubicBezTo>
                      <a:pt x="770" y="90"/>
                      <a:pt x="703" y="91"/>
                      <a:pt x="637" y="89"/>
                    </a:cubicBezTo>
                    <a:cubicBezTo>
                      <a:pt x="584" y="88"/>
                      <a:pt x="531" y="93"/>
                      <a:pt x="478" y="86"/>
                    </a:cubicBezTo>
                    <a:cubicBezTo>
                      <a:pt x="421" y="81"/>
                      <a:pt x="363" y="81"/>
                      <a:pt x="306" y="77"/>
                    </a:cubicBezTo>
                    <a:cubicBezTo>
                      <a:pt x="302" y="77"/>
                      <a:pt x="298" y="77"/>
                      <a:pt x="294" y="76"/>
                    </a:cubicBezTo>
                    <a:cubicBezTo>
                      <a:pt x="285" y="73"/>
                      <a:pt x="276" y="71"/>
                      <a:pt x="267" y="71"/>
                    </a:cubicBezTo>
                    <a:cubicBezTo>
                      <a:pt x="234" y="69"/>
                      <a:pt x="202" y="69"/>
                      <a:pt x="170" y="61"/>
                    </a:cubicBezTo>
                    <a:cubicBezTo>
                      <a:pt x="149" y="57"/>
                      <a:pt x="128" y="62"/>
                      <a:pt x="108" y="60"/>
                    </a:cubicBezTo>
                    <a:cubicBezTo>
                      <a:pt x="78" y="57"/>
                      <a:pt x="48" y="48"/>
                      <a:pt x="18" y="47"/>
                    </a:cubicBezTo>
                    <a:cubicBezTo>
                      <a:pt x="11" y="47"/>
                      <a:pt x="8" y="41"/>
                      <a:pt x="4" y="36"/>
                    </a:cubicBezTo>
                    <a:cubicBezTo>
                      <a:pt x="5" y="24"/>
                      <a:pt x="0" y="12"/>
                      <a:pt x="7" y="0"/>
                    </a:cubicBezTo>
                    <a:cubicBezTo>
                      <a:pt x="8" y="1"/>
                      <a:pt x="9" y="1"/>
                      <a:pt x="10" y="2"/>
                    </a:cubicBezTo>
                    <a:cubicBezTo>
                      <a:pt x="15" y="16"/>
                      <a:pt x="28" y="18"/>
                      <a:pt x="40" y="17"/>
                    </a:cubicBezTo>
                    <a:cubicBezTo>
                      <a:pt x="116" y="11"/>
                      <a:pt x="190" y="30"/>
                      <a:pt x="266" y="31"/>
                    </a:cubicBezTo>
                    <a:cubicBezTo>
                      <a:pt x="303" y="32"/>
                      <a:pt x="342" y="32"/>
                      <a:pt x="379" y="38"/>
                    </a:cubicBezTo>
                    <a:cubicBezTo>
                      <a:pt x="385" y="38"/>
                      <a:pt x="391" y="38"/>
                      <a:pt x="396" y="38"/>
                    </a:cubicBezTo>
                    <a:cubicBezTo>
                      <a:pt x="429" y="43"/>
                      <a:pt x="461" y="42"/>
                      <a:pt x="494" y="45"/>
                    </a:cubicBezTo>
                    <a:cubicBezTo>
                      <a:pt x="525" y="47"/>
                      <a:pt x="558" y="38"/>
                      <a:pt x="589" y="41"/>
                    </a:cubicBezTo>
                    <a:cubicBezTo>
                      <a:pt x="664" y="49"/>
                      <a:pt x="739" y="41"/>
                      <a:pt x="814" y="50"/>
                    </a:cubicBezTo>
                    <a:cubicBezTo>
                      <a:pt x="817" y="50"/>
                      <a:pt x="821" y="50"/>
                      <a:pt x="824" y="50"/>
                    </a:cubicBezTo>
                    <a:cubicBezTo>
                      <a:pt x="902" y="48"/>
                      <a:pt x="980" y="56"/>
                      <a:pt x="1058" y="54"/>
                    </a:cubicBezTo>
                    <a:cubicBezTo>
                      <a:pt x="1093" y="53"/>
                      <a:pt x="1128" y="54"/>
                      <a:pt x="1163" y="54"/>
                    </a:cubicBezTo>
                    <a:cubicBezTo>
                      <a:pt x="1193" y="54"/>
                      <a:pt x="1223" y="51"/>
                      <a:pt x="1252" y="55"/>
                    </a:cubicBezTo>
                    <a:cubicBezTo>
                      <a:pt x="1275" y="58"/>
                      <a:pt x="1297" y="60"/>
                      <a:pt x="1319" y="54"/>
                    </a:cubicBezTo>
                    <a:cubicBezTo>
                      <a:pt x="1368" y="54"/>
                      <a:pt x="1417" y="54"/>
                      <a:pt x="1466" y="54"/>
                    </a:cubicBezTo>
                    <a:cubicBezTo>
                      <a:pt x="1480" y="54"/>
                      <a:pt x="1493" y="54"/>
                      <a:pt x="1506" y="51"/>
                    </a:cubicBezTo>
                    <a:cubicBezTo>
                      <a:pt x="1524" y="48"/>
                      <a:pt x="1541" y="46"/>
                      <a:pt x="1560" y="48"/>
                    </a:cubicBezTo>
                    <a:cubicBezTo>
                      <a:pt x="1572" y="50"/>
                      <a:pt x="1586" y="49"/>
                      <a:pt x="1597" y="44"/>
                    </a:cubicBezTo>
                    <a:cubicBezTo>
                      <a:pt x="1615" y="37"/>
                      <a:pt x="1630" y="35"/>
                      <a:pt x="1648" y="44"/>
                    </a:cubicBezTo>
                    <a:cubicBezTo>
                      <a:pt x="1660" y="50"/>
                      <a:pt x="1673" y="42"/>
                      <a:pt x="1685" y="41"/>
                    </a:cubicBezTo>
                    <a:cubicBezTo>
                      <a:pt x="1754" y="39"/>
                      <a:pt x="1822" y="34"/>
                      <a:pt x="1890" y="31"/>
                    </a:cubicBezTo>
                    <a:cubicBezTo>
                      <a:pt x="1917" y="30"/>
                      <a:pt x="1944" y="32"/>
                      <a:pt x="1971" y="33"/>
                    </a:cubicBezTo>
                    <a:cubicBezTo>
                      <a:pt x="2019" y="28"/>
                      <a:pt x="2067" y="21"/>
                      <a:pt x="2116" y="23"/>
                    </a:cubicBezTo>
                    <a:cubicBezTo>
                      <a:pt x="2121" y="23"/>
                      <a:pt x="2127" y="22"/>
                      <a:pt x="2132" y="24"/>
                    </a:cubicBezTo>
                    <a:cubicBezTo>
                      <a:pt x="2134" y="25"/>
                      <a:pt x="2135" y="26"/>
                      <a:pt x="2137" y="28"/>
                    </a:cubicBezTo>
                    <a:close/>
                  </a:path>
                </a:pathLst>
              </a:custGeom>
              <a:solidFill>
                <a:srgbClr val="DEE7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9" name="Freeform 6">
                <a:extLst>
                  <a:ext uri="{FF2B5EF4-FFF2-40B4-BE49-F238E27FC236}">
                    <a16:creationId xmlns:a16="http://schemas.microsoft.com/office/drawing/2014/main" id="{687F72E0-CB90-4E61-894B-327BA0B33078}"/>
                  </a:ext>
                </a:extLst>
              </p:cNvPr>
              <p:cNvSpPr>
                <a:spLocks/>
              </p:cNvSpPr>
              <p:nvPr/>
            </p:nvSpPr>
            <p:spPr bwMode="auto">
              <a:xfrm>
                <a:off x="1942" y="4284"/>
                <a:ext cx="459" cy="35"/>
              </a:xfrm>
              <a:custGeom>
                <a:avLst/>
                <a:gdLst>
                  <a:gd name="T0" fmla="*/ 32 w 408"/>
                  <a:gd name="T1" fmla="*/ 23 h 31"/>
                  <a:gd name="T2" fmla="*/ 131 w 408"/>
                  <a:gd name="T3" fmla="*/ 21 h 31"/>
                  <a:gd name="T4" fmla="*/ 194 w 408"/>
                  <a:gd name="T5" fmla="*/ 18 h 31"/>
                  <a:gd name="T6" fmla="*/ 407 w 408"/>
                  <a:gd name="T7" fmla="*/ 0 h 31"/>
                  <a:gd name="T8" fmla="*/ 408 w 408"/>
                  <a:gd name="T9" fmla="*/ 31 h 31"/>
                  <a:gd name="T10" fmla="*/ 0 w 408"/>
                  <a:gd name="T11" fmla="*/ 31 h 31"/>
                  <a:gd name="T12" fmla="*/ 11 w 408"/>
                  <a:gd name="T13" fmla="*/ 25 h 31"/>
                  <a:gd name="T14" fmla="*/ 32 w 408"/>
                  <a:gd name="T15" fmla="*/ 23 h 3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08" h="31">
                    <a:moveTo>
                      <a:pt x="32" y="23"/>
                    </a:moveTo>
                    <a:cubicBezTo>
                      <a:pt x="65" y="19"/>
                      <a:pt x="97" y="15"/>
                      <a:pt x="131" y="21"/>
                    </a:cubicBezTo>
                    <a:cubicBezTo>
                      <a:pt x="151" y="25"/>
                      <a:pt x="173" y="20"/>
                      <a:pt x="194" y="18"/>
                    </a:cubicBezTo>
                    <a:cubicBezTo>
                      <a:pt x="265" y="12"/>
                      <a:pt x="336" y="6"/>
                      <a:pt x="407" y="0"/>
                    </a:cubicBezTo>
                    <a:cubicBezTo>
                      <a:pt x="408" y="10"/>
                      <a:pt x="408" y="21"/>
                      <a:pt x="408" y="31"/>
                    </a:cubicBezTo>
                    <a:cubicBezTo>
                      <a:pt x="272" y="31"/>
                      <a:pt x="136" y="31"/>
                      <a:pt x="0" y="31"/>
                    </a:cubicBezTo>
                    <a:cubicBezTo>
                      <a:pt x="0" y="22"/>
                      <a:pt x="7" y="26"/>
                      <a:pt x="11" y="25"/>
                    </a:cubicBezTo>
                    <a:cubicBezTo>
                      <a:pt x="18" y="24"/>
                      <a:pt x="25" y="27"/>
                      <a:pt x="32" y="23"/>
                    </a:cubicBezTo>
                    <a:close/>
                  </a:path>
                </a:pathLst>
              </a:custGeom>
              <a:solidFill>
                <a:srgbClr val="50A9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0" name="Freeform 7">
                <a:extLst>
                  <a:ext uri="{FF2B5EF4-FFF2-40B4-BE49-F238E27FC236}">
                    <a16:creationId xmlns:a16="http://schemas.microsoft.com/office/drawing/2014/main" id="{81835972-4399-49B3-A430-1BE1B064751D}"/>
                  </a:ext>
                </a:extLst>
              </p:cNvPr>
              <p:cNvSpPr>
                <a:spLocks/>
              </p:cNvSpPr>
              <p:nvPr/>
            </p:nvSpPr>
            <p:spPr bwMode="auto">
              <a:xfrm>
                <a:off x="318" y="4289"/>
                <a:ext cx="225" cy="30"/>
              </a:xfrm>
              <a:custGeom>
                <a:avLst/>
                <a:gdLst>
                  <a:gd name="T0" fmla="*/ 21 w 200"/>
                  <a:gd name="T1" fmla="*/ 7 h 27"/>
                  <a:gd name="T2" fmla="*/ 87 w 200"/>
                  <a:gd name="T3" fmla="*/ 11 h 27"/>
                  <a:gd name="T4" fmla="*/ 193 w 200"/>
                  <a:gd name="T5" fmla="*/ 15 h 27"/>
                  <a:gd name="T6" fmla="*/ 193 w 200"/>
                  <a:gd name="T7" fmla="*/ 27 h 27"/>
                  <a:gd name="T8" fmla="*/ 1 w 200"/>
                  <a:gd name="T9" fmla="*/ 27 h 27"/>
                  <a:gd name="T10" fmla="*/ 0 w 200"/>
                  <a:gd name="T11" fmla="*/ 24 h 27"/>
                  <a:gd name="T12" fmla="*/ 1 w 200"/>
                  <a:gd name="T13" fmla="*/ 22 h 27"/>
                  <a:gd name="T14" fmla="*/ 21 w 200"/>
                  <a:gd name="T15" fmla="*/ 7 h 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0" h="27">
                    <a:moveTo>
                      <a:pt x="21" y="7"/>
                    </a:moveTo>
                    <a:cubicBezTo>
                      <a:pt x="44" y="0"/>
                      <a:pt x="65" y="9"/>
                      <a:pt x="87" y="11"/>
                    </a:cubicBezTo>
                    <a:cubicBezTo>
                      <a:pt x="122" y="14"/>
                      <a:pt x="158" y="8"/>
                      <a:pt x="193" y="15"/>
                    </a:cubicBezTo>
                    <a:cubicBezTo>
                      <a:pt x="200" y="19"/>
                      <a:pt x="199" y="23"/>
                      <a:pt x="193" y="27"/>
                    </a:cubicBezTo>
                    <a:cubicBezTo>
                      <a:pt x="129" y="27"/>
                      <a:pt x="65" y="27"/>
                      <a:pt x="1" y="27"/>
                    </a:cubicBezTo>
                    <a:cubicBezTo>
                      <a:pt x="0" y="26"/>
                      <a:pt x="0" y="25"/>
                      <a:pt x="0" y="24"/>
                    </a:cubicBezTo>
                    <a:cubicBezTo>
                      <a:pt x="0" y="23"/>
                      <a:pt x="0" y="22"/>
                      <a:pt x="1" y="22"/>
                    </a:cubicBezTo>
                    <a:cubicBezTo>
                      <a:pt x="8" y="18"/>
                      <a:pt x="19" y="18"/>
                      <a:pt x="21" y="7"/>
                    </a:cubicBezTo>
                    <a:close/>
                  </a:path>
                </a:pathLst>
              </a:custGeom>
              <a:solidFill>
                <a:srgbClr val="90BF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1" name="Freeform 8">
                <a:extLst>
                  <a:ext uri="{FF2B5EF4-FFF2-40B4-BE49-F238E27FC236}">
                    <a16:creationId xmlns:a16="http://schemas.microsoft.com/office/drawing/2014/main" id="{99E7BF9D-8407-424A-90D8-880B5164DEE0}"/>
                  </a:ext>
                </a:extLst>
              </p:cNvPr>
              <p:cNvSpPr>
                <a:spLocks/>
              </p:cNvSpPr>
              <p:nvPr/>
            </p:nvSpPr>
            <p:spPr bwMode="auto">
              <a:xfrm>
                <a:off x="535" y="4304"/>
                <a:ext cx="427" cy="16"/>
              </a:xfrm>
              <a:custGeom>
                <a:avLst/>
                <a:gdLst>
                  <a:gd name="T0" fmla="*/ 0 w 380"/>
                  <a:gd name="T1" fmla="*/ 13 h 14"/>
                  <a:gd name="T2" fmla="*/ 0 w 380"/>
                  <a:gd name="T3" fmla="*/ 1 h 14"/>
                  <a:gd name="T4" fmla="*/ 107 w 380"/>
                  <a:gd name="T5" fmla="*/ 5 h 14"/>
                  <a:gd name="T6" fmla="*/ 178 w 380"/>
                  <a:gd name="T7" fmla="*/ 8 h 14"/>
                  <a:gd name="T8" fmla="*/ 363 w 380"/>
                  <a:gd name="T9" fmla="*/ 9 h 14"/>
                  <a:gd name="T10" fmla="*/ 380 w 380"/>
                  <a:gd name="T11" fmla="*/ 13 h 14"/>
                  <a:gd name="T12" fmla="*/ 0 w 380"/>
                  <a:gd name="T13" fmla="*/ 13 h 14"/>
                </a:gdLst>
                <a:ahLst/>
                <a:cxnLst>
                  <a:cxn ang="0">
                    <a:pos x="T0" y="T1"/>
                  </a:cxn>
                  <a:cxn ang="0">
                    <a:pos x="T2" y="T3"/>
                  </a:cxn>
                  <a:cxn ang="0">
                    <a:pos x="T4" y="T5"/>
                  </a:cxn>
                  <a:cxn ang="0">
                    <a:pos x="T6" y="T7"/>
                  </a:cxn>
                  <a:cxn ang="0">
                    <a:pos x="T8" y="T9"/>
                  </a:cxn>
                  <a:cxn ang="0">
                    <a:pos x="T10" y="T11"/>
                  </a:cxn>
                  <a:cxn ang="0">
                    <a:pos x="T12" y="T13"/>
                  </a:cxn>
                </a:cxnLst>
                <a:rect l="0" t="0" r="r" b="b"/>
                <a:pathLst>
                  <a:path w="380" h="14">
                    <a:moveTo>
                      <a:pt x="0" y="13"/>
                    </a:moveTo>
                    <a:cubicBezTo>
                      <a:pt x="2" y="9"/>
                      <a:pt x="3" y="5"/>
                      <a:pt x="0" y="1"/>
                    </a:cubicBezTo>
                    <a:cubicBezTo>
                      <a:pt x="36" y="3"/>
                      <a:pt x="71" y="14"/>
                      <a:pt x="107" y="5"/>
                    </a:cubicBezTo>
                    <a:cubicBezTo>
                      <a:pt x="131" y="0"/>
                      <a:pt x="154" y="8"/>
                      <a:pt x="178" y="8"/>
                    </a:cubicBezTo>
                    <a:cubicBezTo>
                      <a:pt x="240" y="9"/>
                      <a:pt x="302" y="8"/>
                      <a:pt x="363" y="9"/>
                    </a:cubicBezTo>
                    <a:cubicBezTo>
                      <a:pt x="369" y="9"/>
                      <a:pt x="376" y="7"/>
                      <a:pt x="380" y="13"/>
                    </a:cubicBezTo>
                    <a:cubicBezTo>
                      <a:pt x="253" y="13"/>
                      <a:pt x="127" y="13"/>
                      <a:pt x="0" y="13"/>
                    </a:cubicBezTo>
                    <a:close/>
                  </a:path>
                </a:pathLst>
              </a:custGeom>
              <a:solidFill>
                <a:srgbClr val="ACC7D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2" name="Freeform 9">
                <a:extLst>
                  <a:ext uri="{FF2B5EF4-FFF2-40B4-BE49-F238E27FC236}">
                    <a16:creationId xmlns:a16="http://schemas.microsoft.com/office/drawing/2014/main" id="{95B3087F-31ED-4921-AD1E-00C8C398DD0B}"/>
                  </a:ext>
                </a:extLst>
              </p:cNvPr>
              <p:cNvSpPr>
                <a:spLocks/>
              </p:cNvSpPr>
              <p:nvPr/>
            </p:nvSpPr>
            <p:spPr bwMode="auto">
              <a:xfrm>
                <a:off x="1794" y="4304"/>
                <a:ext cx="184" cy="17"/>
              </a:xfrm>
              <a:custGeom>
                <a:avLst/>
                <a:gdLst>
                  <a:gd name="T0" fmla="*/ 164 w 164"/>
                  <a:gd name="T1" fmla="*/ 5 h 15"/>
                  <a:gd name="T2" fmla="*/ 132 w 164"/>
                  <a:gd name="T3" fmla="*/ 13 h 15"/>
                  <a:gd name="T4" fmla="*/ 0 w 164"/>
                  <a:gd name="T5" fmla="*/ 13 h 15"/>
                  <a:gd name="T6" fmla="*/ 60 w 164"/>
                  <a:gd name="T7" fmla="*/ 6 h 15"/>
                  <a:gd name="T8" fmla="*/ 164 w 164"/>
                  <a:gd name="T9" fmla="*/ 5 h 15"/>
                </a:gdLst>
                <a:ahLst/>
                <a:cxnLst>
                  <a:cxn ang="0">
                    <a:pos x="T0" y="T1"/>
                  </a:cxn>
                  <a:cxn ang="0">
                    <a:pos x="T2" y="T3"/>
                  </a:cxn>
                  <a:cxn ang="0">
                    <a:pos x="T4" y="T5"/>
                  </a:cxn>
                  <a:cxn ang="0">
                    <a:pos x="T6" y="T7"/>
                  </a:cxn>
                  <a:cxn ang="0">
                    <a:pos x="T8" y="T9"/>
                  </a:cxn>
                </a:cxnLst>
                <a:rect l="0" t="0" r="r" b="b"/>
                <a:pathLst>
                  <a:path w="164" h="15">
                    <a:moveTo>
                      <a:pt x="164" y="5"/>
                    </a:moveTo>
                    <a:cubicBezTo>
                      <a:pt x="155" y="15"/>
                      <a:pt x="141" y="4"/>
                      <a:pt x="132" y="13"/>
                    </a:cubicBezTo>
                    <a:cubicBezTo>
                      <a:pt x="88" y="13"/>
                      <a:pt x="44" y="13"/>
                      <a:pt x="0" y="13"/>
                    </a:cubicBezTo>
                    <a:cubicBezTo>
                      <a:pt x="19" y="5"/>
                      <a:pt x="40" y="9"/>
                      <a:pt x="60" y="6"/>
                    </a:cubicBezTo>
                    <a:cubicBezTo>
                      <a:pt x="94" y="0"/>
                      <a:pt x="129" y="7"/>
                      <a:pt x="164" y="5"/>
                    </a:cubicBezTo>
                    <a:close/>
                  </a:path>
                </a:pathLst>
              </a:custGeom>
              <a:solidFill>
                <a:srgbClr val="77B7C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3" name="Freeform 10">
                <a:extLst>
                  <a:ext uri="{FF2B5EF4-FFF2-40B4-BE49-F238E27FC236}">
                    <a16:creationId xmlns:a16="http://schemas.microsoft.com/office/drawing/2014/main" id="{E1590454-B8FF-4485-BA78-91D84D2C2EF1}"/>
                  </a:ext>
                </a:extLst>
              </p:cNvPr>
              <p:cNvSpPr>
                <a:spLocks/>
              </p:cNvSpPr>
              <p:nvPr/>
            </p:nvSpPr>
            <p:spPr bwMode="auto">
              <a:xfrm>
                <a:off x="171" y="4304"/>
                <a:ext cx="148" cy="15"/>
              </a:xfrm>
              <a:custGeom>
                <a:avLst/>
                <a:gdLst>
                  <a:gd name="T0" fmla="*/ 131 w 132"/>
                  <a:gd name="T1" fmla="*/ 10 h 13"/>
                  <a:gd name="T2" fmla="*/ 132 w 132"/>
                  <a:gd name="T3" fmla="*/ 13 h 13"/>
                  <a:gd name="T4" fmla="*/ 0 w 132"/>
                  <a:gd name="T5" fmla="*/ 13 h 13"/>
                  <a:gd name="T6" fmla="*/ 0 w 132"/>
                  <a:gd name="T7" fmla="*/ 9 h 13"/>
                  <a:gd name="T8" fmla="*/ 3 w 132"/>
                  <a:gd name="T9" fmla="*/ 6 h 13"/>
                  <a:gd name="T10" fmla="*/ 129 w 132"/>
                  <a:gd name="T11" fmla="*/ 7 h 13"/>
                  <a:gd name="T12" fmla="*/ 131 w 132"/>
                  <a:gd name="T13" fmla="*/ 10 h 13"/>
                </a:gdLst>
                <a:ahLst/>
                <a:cxnLst>
                  <a:cxn ang="0">
                    <a:pos x="T0" y="T1"/>
                  </a:cxn>
                  <a:cxn ang="0">
                    <a:pos x="T2" y="T3"/>
                  </a:cxn>
                  <a:cxn ang="0">
                    <a:pos x="T4" y="T5"/>
                  </a:cxn>
                  <a:cxn ang="0">
                    <a:pos x="T6" y="T7"/>
                  </a:cxn>
                  <a:cxn ang="0">
                    <a:pos x="T8" y="T9"/>
                  </a:cxn>
                  <a:cxn ang="0">
                    <a:pos x="T10" y="T11"/>
                  </a:cxn>
                  <a:cxn ang="0">
                    <a:pos x="T12" y="T13"/>
                  </a:cxn>
                </a:cxnLst>
                <a:rect l="0" t="0" r="r" b="b"/>
                <a:pathLst>
                  <a:path w="132" h="13">
                    <a:moveTo>
                      <a:pt x="131" y="10"/>
                    </a:moveTo>
                    <a:cubicBezTo>
                      <a:pt x="132" y="11"/>
                      <a:pt x="132" y="12"/>
                      <a:pt x="132" y="13"/>
                    </a:cubicBezTo>
                    <a:cubicBezTo>
                      <a:pt x="88" y="13"/>
                      <a:pt x="44" y="13"/>
                      <a:pt x="0" y="13"/>
                    </a:cubicBezTo>
                    <a:cubicBezTo>
                      <a:pt x="0" y="12"/>
                      <a:pt x="0" y="10"/>
                      <a:pt x="0" y="9"/>
                    </a:cubicBezTo>
                    <a:cubicBezTo>
                      <a:pt x="1" y="8"/>
                      <a:pt x="2" y="7"/>
                      <a:pt x="3" y="6"/>
                    </a:cubicBezTo>
                    <a:cubicBezTo>
                      <a:pt x="45" y="0"/>
                      <a:pt x="87" y="0"/>
                      <a:pt x="129" y="7"/>
                    </a:cubicBezTo>
                    <a:cubicBezTo>
                      <a:pt x="130" y="7"/>
                      <a:pt x="130" y="9"/>
                      <a:pt x="131" y="10"/>
                    </a:cubicBezTo>
                    <a:close/>
                  </a:path>
                </a:pathLst>
              </a:custGeom>
              <a:solidFill>
                <a:srgbClr val="E1EC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4" name="Freeform 11">
                <a:extLst>
                  <a:ext uri="{FF2B5EF4-FFF2-40B4-BE49-F238E27FC236}">
                    <a16:creationId xmlns:a16="http://schemas.microsoft.com/office/drawing/2014/main" id="{4FBA9A87-A3CF-47AA-B7D5-28FA486D4BB2}"/>
                  </a:ext>
                </a:extLst>
              </p:cNvPr>
              <p:cNvSpPr>
                <a:spLocks/>
              </p:cNvSpPr>
              <p:nvPr/>
            </p:nvSpPr>
            <p:spPr bwMode="auto">
              <a:xfrm>
                <a:off x="627" y="1173"/>
                <a:ext cx="1077" cy="1550"/>
              </a:xfrm>
              <a:custGeom>
                <a:avLst/>
                <a:gdLst>
                  <a:gd name="T0" fmla="*/ 307 w 958"/>
                  <a:gd name="T1" fmla="*/ 18 h 1379"/>
                  <a:gd name="T2" fmla="*/ 372 w 958"/>
                  <a:gd name="T3" fmla="*/ 34 h 1379"/>
                  <a:gd name="T4" fmla="*/ 366 w 958"/>
                  <a:gd name="T5" fmla="*/ 54 h 1379"/>
                  <a:gd name="T6" fmla="*/ 457 w 958"/>
                  <a:gd name="T7" fmla="*/ 130 h 1379"/>
                  <a:gd name="T8" fmla="*/ 373 w 958"/>
                  <a:gd name="T9" fmla="*/ 342 h 1379"/>
                  <a:gd name="T10" fmla="*/ 323 w 958"/>
                  <a:gd name="T11" fmla="*/ 562 h 1379"/>
                  <a:gd name="T12" fmla="*/ 467 w 958"/>
                  <a:gd name="T13" fmla="*/ 107 h 1379"/>
                  <a:gd name="T14" fmla="*/ 522 w 958"/>
                  <a:gd name="T15" fmla="*/ 174 h 1379"/>
                  <a:gd name="T16" fmla="*/ 456 w 958"/>
                  <a:gd name="T17" fmla="*/ 448 h 1379"/>
                  <a:gd name="T18" fmla="*/ 563 w 958"/>
                  <a:gd name="T19" fmla="*/ 70 h 1379"/>
                  <a:gd name="T20" fmla="*/ 598 w 958"/>
                  <a:gd name="T21" fmla="*/ 132 h 1379"/>
                  <a:gd name="T22" fmla="*/ 596 w 958"/>
                  <a:gd name="T23" fmla="*/ 149 h 1379"/>
                  <a:gd name="T24" fmla="*/ 620 w 958"/>
                  <a:gd name="T25" fmla="*/ 299 h 1379"/>
                  <a:gd name="T26" fmla="*/ 645 w 958"/>
                  <a:gd name="T27" fmla="*/ 72 h 1379"/>
                  <a:gd name="T28" fmla="*/ 643 w 958"/>
                  <a:gd name="T29" fmla="*/ 240 h 1379"/>
                  <a:gd name="T30" fmla="*/ 799 w 958"/>
                  <a:gd name="T31" fmla="*/ 430 h 1379"/>
                  <a:gd name="T32" fmla="*/ 895 w 958"/>
                  <a:gd name="T33" fmla="*/ 91 h 1379"/>
                  <a:gd name="T34" fmla="*/ 945 w 958"/>
                  <a:gd name="T35" fmla="*/ 347 h 1379"/>
                  <a:gd name="T36" fmla="*/ 923 w 958"/>
                  <a:gd name="T37" fmla="*/ 503 h 1379"/>
                  <a:gd name="T38" fmla="*/ 910 w 958"/>
                  <a:gd name="T39" fmla="*/ 687 h 1379"/>
                  <a:gd name="T40" fmla="*/ 869 w 958"/>
                  <a:gd name="T41" fmla="*/ 492 h 1379"/>
                  <a:gd name="T42" fmla="*/ 922 w 958"/>
                  <a:gd name="T43" fmla="*/ 1037 h 1379"/>
                  <a:gd name="T44" fmla="*/ 872 w 958"/>
                  <a:gd name="T45" fmla="*/ 1347 h 1379"/>
                  <a:gd name="T46" fmla="*/ 767 w 958"/>
                  <a:gd name="T47" fmla="*/ 1218 h 1379"/>
                  <a:gd name="T48" fmla="*/ 695 w 958"/>
                  <a:gd name="T49" fmla="*/ 1198 h 1379"/>
                  <a:gd name="T50" fmla="*/ 662 w 958"/>
                  <a:gd name="T51" fmla="*/ 1105 h 1379"/>
                  <a:gd name="T52" fmla="*/ 632 w 958"/>
                  <a:gd name="T53" fmla="*/ 1143 h 1379"/>
                  <a:gd name="T54" fmla="*/ 686 w 958"/>
                  <a:gd name="T55" fmla="*/ 801 h 1379"/>
                  <a:gd name="T56" fmla="*/ 657 w 958"/>
                  <a:gd name="T57" fmla="*/ 976 h 1379"/>
                  <a:gd name="T58" fmla="*/ 555 w 958"/>
                  <a:gd name="T59" fmla="*/ 1314 h 1379"/>
                  <a:gd name="T60" fmla="*/ 640 w 958"/>
                  <a:gd name="T61" fmla="*/ 737 h 1379"/>
                  <a:gd name="T62" fmla="*/ 534 w 958"/>
                  <a:gd name="T63" fmla="*/ 1130 h 1379"/>
                  <a:gd name="T64" fmla="*/ 532 w 958"/>
                  <a:gd name="T65" fmla="*/ 1016 h 1379"/>
                  <a:gd name="T66" fmla="*/ 490 w 958"/>
                  <a:gd name="T67" fmla="*/ 1061 h 1379"/>
                  <a:gd name="T68" fmla="*/ 454 w 958"/>
                  <a:gd name="T69" fmla="*/ 1262 h 1379"/>
                  <a:gd name="T70" fmla="*/ 394 w 958"/>
                  <a:gd name="T71" fmla="*/ 1339 h 1379"/>
                  <a:gd name="T72" fmla="*/ 350 w 958"/>
                  <a:gd name="T73" fmla="*/ 1323 h 1379"/>
                  <a:gd name="T74" fmla="*/ 312 w 958"/>
                  <a:gd name="T75" fmla="*/ 1305 h 1379"/>
                  <a:gd name="T76" fmla="*/ 387 w 958"/>
                  <a:gd name="T77" fmla="*/ 988 h 1379"/>
                  <a:gd name="T78" fmla="*/ 294 w 958"/>
                  <a:gd name="T79" fmla="*/ 1113 h 1379"/>
                  <a:gd name="T80" fmla="*/ 271 w 958"/>
                  <a:gd name="T81" fmla="*/ 1175 h 1379"/>
                  <a:gd name="T82" fmla="*/ 287 w 958"/>
                  <a:gd name="T83" fmla="*/ 1019 h 1379"/>
                  <a:gd name="T84" fmla="*/ 171 w 958"/>
                  <a:gd name="T85" fmla="*/ 1218 h 1379"/>
                  <a:gd name="T86" fmla="*/ 93 w 958"/>
                  <a:gd name="T87" fmla="*/ 1191 h 1379"/>
                  <a:gd name="T88" fmla="*/ 210 w 958"/>
                  <a:gd name="T89" fmla="*/ 897 h 1379"/>
                  <a:gd name="T90" fmla="*/ 103 w 958"/>
                  <a:gd name="T91" fmla="*/ 1170 h 1379"/>
                  <a:gd name="T92" fmla="*/ 90 w 958"/>
                  <a:gd name="T93" fmla="*/ 1096 h 1379"/>
                  <a:gd name="T94" fmla="*/ 269 w 958"/>
                  <a:gd name="T95" fmla="*/ 684 h 1379"/>
                  <a:gd name="T96" fmla="*/ 214 w 958"/>
                  <a:gd name="T97" fmla="*/ 757 h 1379"/>
                  <a:gd name="T98" fmla="*/ 196 w 958"/>
                  <a:gd name="T99" fmla="*/ 754 h 1379"/>
                  <a:gd name="T100" fmla="*/ 189 w 958"/>
                  <a:gd name="T101" fmla="*/ 748 h 1379"/>
                  <a:gd name="T102" fmla="*/ 156 w 958"/>
                  <a:gd name="T103" fmla="*/ 746 h 1379"/>
                  <a:gd name="T104" fmla="*/ 86 w 958"/>
                  <a:gd name="T105" fmla="*/ 954 h 1379"/>
                  <a:gd name="T106" fmla="*/ 113 w 958"/>
                  <a:gd name="T107" fmla="*/ 929 h 1379"/>
                  <a:gd name="T108" fmla="*/ 149 w 958"/>
                  <a:gd name="T109" fmla="*/ 924 h 1379"/>
                  <a:gd name="T110" fmla="*/ 99 w 958"/>
                  <a:gd name="T111" fmla="*/ 1003 h 1379"/>
                  <a:gd name="T112" fmla="*/ 61 w 958"/>
                  <a:gd name="T113" fmla="*/ 946 h 1379"/>
                  <a:gd name="T114" fmla="*/ 135 w 958"/>
                  <a:gd name="T115" fmla="*/ 754 h 1379"/>
                  <a:gd name="T116" fmla="*/ 109 w 958"/>
                  <a:gd name="T117" fmla="*/ 704 h 1379"/>
                  <a:gd name="T118" fmla="*/ 95 w 958"/>
                  <a:gd name="T119" fmla="*/ 667 h 1379"/>
                  <a:gd name="T120" fmla="*/ 196 w 958"/>
                  <a:gd name="T121" fmla="*/ 396 h 1379"/>
                  <a:gd name="T122" fmla="*/ 124 w 958"/>
                  <a:gd name="T123" fmla="*/ 491 h 1379"/>
                  <a:gd name="T124" fmla="*/ 213 w 958"/>
                  <a:gd name="T125" fmla="*/ 244 h 1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58" h="1379">
                    <a:moveTo>
                      <a:pt x="231" y="176"/>
                    </a:moveTo>
                    <a:cubicBezTo>
                      <a:pt x="225" y="180"/>
                      <a:pt x="220" y="184"/>
                      <a:pt x="215" y="188"/>
                    </a:cubicBezTo>
                    <a:cubicBezTo>
                      <a:pt x="210" y="184"/>
                      <a:pt x="212" y="180"/>
                      <a:pt x="214" y="176"/>
                    </a:cubicBezTo>
                    <a:cubicBezTo>
                      <a:pt x="229" y="146"/>
                      <a:pt x="238" y="115"/>
                      <a:pt x="250" y="84"/>
                    </a:cubicBezTo>
                    <a:cubicBezTo>
                      <a:pt x="248" y="69"/>
                      <a:pt x="262" y="56"/>
                      <a:pt x="258" y="40"/>
                    </a:cubicBezTo>
                    <a:cubicBezTo>
                      <a:pt x="263" y="30"/>
                      <a:pt x="266" y="18"/>
                      <a:pt x="273" y="9"/>
                    </a:cubicBezTo>
                    <a:cubicBezTo>
                      <a:pt x="286" y="0"/>
                      <a:pt x="295" y="8"/>
                      <a:pt x="303" y="18"/>
                    </a:cubicBezTo>
                    <a:cubicBezTo>
                      <a:pt x="299" y="31"/>
                      <a:pt x="291" y="42"/>
                      <a:pt x="287" y="53"/>
                    </a:cubicBezTo>
                    <a:cubicBezTo>
                      <a:pt x="293" y="43"/>
                      <a:pt x="296" y="28"/>
                      <a:pt x="307" y="18"/>
                    </a:cubicBezTo>
                    <a:cubicBezTo>
                      <a:pt x="311" y="15"/>
                      <a:pt x="316" y="16"/>
                      <a:pt x="321" y="17"/>
                    </a:cubicBezTo>
                    <a:cubicBezTo>
                      <a:pt x="330" y="22"/>
                      <a:pt x="329" y="29"/>
                      <a:pt x="325" y="38"/>
                    </a:cubicBezTo>
                    <a:cubicBezTo>
                      <a:pt x="320" y="48"/>
                      <a:pt x="314" y="58"/>
                      <a:pt x="309" y="67"/>
                    </a:cubicBezTo>
                    <a:cubicBezTo>
                      <a:pt x="319" y="55"/>
                      <a:pt x="322" y="37"/>
                      <a:pt x="335" y="25"/>
                    </a:cubicBezTo>
                    <a:cubicBezTo>
                      <a:pt x="340" y="24"/>
                      <a:pt x="345" y="24"/>
                      <a:pt x="349" y="26"/>
                    </a:cubicBezTo>
                    <a:cubicBezTo>
                      <a:pt x="356" y="33"/>
                      <a:pt x="349" y="38"/>
                      <a:pt x="347" y="44"/>
                    </a:cubicBezTo>
                    <a:cubicBezTo>
                      <a:pt x="341" y="57"/>
                      <a:pt x="333" y="69"/>
                      <a:pt x="328" y="81"/>
                    </a:cubicBezTo>
                    <a:cubicBezTo>
                      <a:pt x="336" y="64"/>
                      <a:pt x="345" y="46"/>
                      <a:pt x="356" y="30"/>
                    </a:cubicBezTo>
                    <a:cubicBezTo>
                      <a:pt x="362" y="27"/>
                      <a:pt x="368" y="28"/>
                      <a:pt x="372" y="34"/>
                    </a:cubicBezTo>
                    <a:cubicBezTo>
                      <a:pt x="374" y="44"/>
                      <a:pt x="367" y="50"/>
                      <a:pt x="364" y="58"/>
                    </a:cubicBezTo>
                    <a:cubicBezTo>
                      <a:pt x="347" y="93"/>
                      <a:pt x="338" y="131"/>
                      <a:pt x="324" y="166"/>
                    </a:cubicBezTo>
                    <a:cubicBezTo>
                      <a:pt x="308" y="210"/>
                      <a:pt x="289" y="252"/>
                      <a:pt x="275" y="297"/>
                    </a:cubicBezTo>
                    <a:cubicBezTo>
                      <a:pt x="264" y="332"/>
                      <a:pt x="245" y="362"/>
                      <a:pt x="227" y="394"/>
                    </a:cubicBezTo>
                    <a:cubicBezTo>
                      <a:pt x="211" y="421"/>
                      <a:pt x="199" y="450"/>
                      <a:pt x="188" y="470"/>
                    </a:cubicBezTo>
                    <a:cubicBezTo>
                      <a:pt x="209" y="426"/>
                      <a:pt x="237" y="377"/>
                      <a:pt x="265" y="328"/>
                    </a:cubicBezTo>
                    <a:cubicBezTo>
                      <a:pt x="277" y="307"/>
                      <a:pt x="281" y="281"/>
                      <a:pt x="290" y="257"/>
                    </a:cubicBezTo>
                    <a:cubicBezTo>
                      <a:pt x="299" y="232"/>
                      <a:pt x="309" y="208"/>
                      <a:pt x="319" y="183"/>
                    </a:cubicBezTo>
                    <a:cubicBezTo>
                      <a:pt x="335" y="140"/>
                      <a:pt x="347" y="96"/>
                      <a:pt x="366" y="54"/>
                    </a:cubicBezTo>
                    <a:cubicBezTo>
                      <a:pt x="370" y="46"/>
                      <a:pt x="373" y="34"/>
                      <a:pt x="386" y="36"/>
                    </a:cubicBezTo>
                    <a:cubicBezTo>
                      <a:pt x="402" y="37"/>
                      <a:pt x="417" y="44"/>
                      <a:pt x="432" y="47"/>
                    </a:cubicBezTo>
                    <a:cubicBezTo>
                      <a:pt x="442" y="49"/>
                      <a:pt x="447" y="54"/>
                      <a:pt x="444" y="66"/>
                    </a:cubicBezTo>
                    <a:cubicBezTo>
                      <a:pt x="444" y="68"/>
                      <a:pt x="448" y="65"/>
                      <a:pt x="445" y="65"/>
                    </a:cubicBezTo>
                    <a:cubicBezTo>
                      <a:pt x="444" y="65"/>
                      <a:pt x="444" y="65"/>
                      <a:pt x="444" y="64"/>
                    </a:cubicBezTo>
                    <a:cubicBezTo>
                      <a:pt x="446" y="53"/>
                      <a:pt x="455" y="52"/>
                      <a:pt x="464" y="52"/>
                    </a:cubicBezTo>
                    <a:cubicBezTo>
                      <a:pt x="474" y="54"/>
                      <a:pt x="486" y="51"/>
                      <a:pt x="488" y="66"/>
                    </a:cubicBezTo>
                    <a:cubicBezTo>
                      <a:pt x="481" y="79"/>
                      <a:pt x="482" y="96"/>
                      <a:pt x="466" y="105"/>
                    </a:cubicBezTo>
                    <a:cubicBezTo>
                      <a:pt x="459" y="109"/>
                      <a:pt x="459" y="122"/>
                      <a:pt x="457" y="130"/>
                    </a:cubicBezTo>
                    <a:cubicBezTo>
                      <a:pt x="454" y="156"/>
                      <a:pt x="432" y="172"/>
                      <a:pt x="426" y="196"/>
                    </a:cubicBezTo>
                    <a:cubicBezTo>
                      <a:pt x="422" y="212"/>
                      <a:pt x="416" y="226"/>
                      <a:pt x="414" y="242"/>
                    </a:cubicBezTo>
                    <a:cubicBezTo>
                      <a:pt x="413" y="247"/>
                      <a:pt x="413" y="252"/>
                      <a:pt x="408" y="254"/>
                    </a:cubicBezTo>
                    <a:cubicBezTo>
                      <a:pt x="393" y="256"/>
                      <a:pt x="393" y="245"/>
                      <a:pt x="394" y="236"/>
                    </a:cubicBezTo>
                    <a:cubicBezTo>
                      <a:pt x="396" y="225"/>
                      <a:pt x="400" y="214"/>
                      <a:pt x="402" y="203"/>
                    </a:cubicBezTo>
                    <a:cubicBezTo>
                      <a:pt x="408" y="172"/>
                      <a:pt x="426" y="146"/>
                      <a:pt x="436" y="117"/>
                    </a:cubicBezTo>
                    <a:cubicBezTo>
                      <a:pt x="437" y="113"/>
                      <a:pt x="439" y="110"/>
                      <a:pt x="440" y="106"/>
                    </a:cubicBezTo>
                    <a:cubicBezTo>
                      <a:pt x="430" y="136"/>
                      <a:pt x="414" y="164"/>
                      <a:pt x="403" y="193"/>
                    </a:cubicBezTo>
                    <a:cubicBezTo>
                      <a:pt x="391" y="242"/>
                      <a:pt x="399" y="295"/>
                      <a:pt x="373" y="342"/>
                    </a:cubicBezTo>
                    <a:cubicBezTo>
                      <a:pt x="374" y="381"/>
                      <a:pt x="354" y="415"/>
                      <a:pt x="340" y="450"/>
                    </a:cubicBezTo>
                    <a:cubicBezTo>
                      <a:pt x="337" y="458"/>
                      <a:pt x="337" y="467"/>
                      <a:pt x="337" y="475"/>
                    </a:cubicBezTo>
                    <a:cubicBezTo>
                      <a:pt x="323" y="513"/>
                      <a:pt x="309" y="552"/>
                      <a:pt x="297" y="590"/>
                    </a:cubicBezTo>
                    <a:cubicBezTo>
                      <a:pt x="290" y="608"/>
                      <a:pt x="283" y="627"/>
                      <a:pt x="276" y="645"/>
                    </a:cubicBezTo>
                    <a:cubicBezTo>
                      <a:pt x="283" y="629"/>
                      <a:pt x="290" y="613"/>
                      <a:pt x="295" y="596"/>
                    </a:cubicBezTo>
                    <a:cubicBezTo>
                      <a:pt x="305" y="566"/>
                      <a:pt x="316" y="535"/>
                      <a:pt x="327" y="504"/>
                    </a:cubicBezTo>
                    <a:cubicBezTo>
                      <a:pt x="329" y="497"/>
                      <a:pt x="330" y="488"/>
                      <a:pt x="337" y="483"/>
                    </a:cubicBezTo>
                    <a:cubicBezTo>
                      <a:pt x="339" y="483"/>
                      <a:pt x="341" y="483"/>
                      <a:pt x="343" y="484"/>
                    </a:cubicBezTo>
                    <a:cubicBezTo>
                      <a:pt x="345" y="512"/>
                      <a:pt x="328" y="536"/>
                      <a:pt x="323" y="562"/>
                    </a:cubicBezTo>
                    <a:cubicBezTo>
                      <a:pt x="329" y="531"/>
                      <a:pt x="350" y="502"/>
                      <a:pt x="344" y="467"/>
                    </a:cubicBezTo>
                    <a:cubicBezTo>
                      <a:pt x="342" y="460"/>
                      <a:pt x="346" y="453"/>
                      <a:pt x="348" y="446"/>
                    </a:cubicBezTo>
                    <a:cubicBezTo>
                      <a:pt x="361" y="413"/>
                      <a:pt x="370" y="380"/>
                      <a:pt x="374" y="345"/>
                    </a:cubicBezTo>
                    <a:cubicBezTo>
                      <a:pt x="377" y="317"/>
                      <a:pt x="393" y="291"/>
                      <a:pt x="399" y="263"/>
                    </a:cubicBezTo>
                    <a:cubicBezTo>
                      <a:pt x="400" y="258"/>
                      <a:pt x="404" y="255"/>
                      <a:pt x="409" y="255"/>
                    </a:cubicBezTo>
                    <a:cubicBezTo>
                      <a:pt x="409" y="255"/>
                      <a:pt x="410" y="255"/>
                      <a:pt x="410" y="256"/>
                    </a:cubicBezTo>
                    <a:cubicBezTo>
                      <a:pt x="411" y="256"/>
                      <a:pt x="411" y="257"/>
                      <a:pt x="411" y="258"/>
                    </a:cubicBezTo>
                    <a:cubicBezTo>
                      <a:pt x="412" y="213"/>
                      <a:pt x="442" y="180"/>
                      <a:pt x="454" y="139"/>
                    </a:cubicBezTo>
                    <a:cubicBezTo>
                      <a:pt x="458" y="128"/>
                      <a:pt x="459" y="114"/>
                      <a:pt x="467" y="107"/>
                    </a:cubicBezTo>
                    <a:cubicBezTo>
                      <a:pt x="479" y="96"/>
                      <a:pt x="481" y="82"/>
                      <a:pt x="487" y="69"/>
                    </a:cubicBezTo>
                    <a:cubicBezTo>
                      <a:pt x="495" y="50"/>
                      <a:pt x="509" y="59"/>
                      <a:pt x="521" y="62"/>
                    </a:cubicBezTo>
                    <a:cubicBezTo>
                      <a:pt x="532" y="81"/>
                      <a:pt x="511" y="90"/>
                      <a:pt x="509" y="103"/>
                    </a:cubicBezTo>
                    <a:cubicBezTo>
                      <a:pt x="514" y="100"/>
                      <a:pt x="513" y="91"/>
                      <a:pt x="522" y="88"/>
                    </a:cubicBezTo>
                    <a:cubicBezTo>
                      <a:pt x="536" y="113"/>
                      <a:pt x="515" y="134"/>
                      <a:pt x="512" y="154"/>
                    </a:cubicBezTo>
                    <a:cubicBezTo>
                      <a:pt x="513" y="150"/>
                      <a:pt x="516" y="144"/>
                      <a:pt x="518" y="138"/>
                    </a:cubicBezTo>
                    <a:cubicBezTo>
                      <a:pt x="519" y="133"/>
                      <a:pt x="519" y="125"/>
                      <a:pt x="527" y="129"/>
                    </a:cubicBezTo>
                    <a:cubicBezTo>
                      <a:pt x="533" y="131"/>
                      <a:pt x="538" y="136"/>
                      <a:pt x="535" y="143"/>
                    </a:cubicBezTo>
                    <a:cubicBezTo>
                      <a:pt x="531" y="154"/>
                      <a:pt x="527" y="164"/>
                      <a:pt x="522" y="174"/>
                    </a:cubicBezTo>
                    <a:cubicBezTo>
                      <a:pt x="518" y="183"/>
                      <a:pt x="511" y="192"/>
                      <a:pt x="519" y="202"/>
                    </a:cubicBezTo>
                    <a:cubicBezTo>
                      <a:pt x="516" y="225"/>
                      <a:pt x="507" y="247"/>
                      <a:pt x="501" y="269"/>
                    </a:cubicBezTo>
                    <a:cubicBezTo>
                      <a:pt x="499" y="276"/>
                      <a:pt x="493" y="282"/>
                      <a:pt x="486" y="281"/>
                    </a:cubicBezTo>
                    <a:cubicBezTo>
                      <a:pt x="477" y="279"/>
                      <a:pt x="481" y="269"/>
                      <a:pt x="483" y="264"/>
                    </a:cubicBezTo>
                    <a:cubicBezTo>
                      <a:pt x="489" y="244"/>
                      <a:pt x="490" y="221"/>
                      <a:pt x="498" y="208"/>
                    </a:cubicBezTo>
                    <a:cubicBezTo>
                      <a:pt x="493" y="232"/>
                      <a:pt x="475" y="260"/>
                      <a:pt x="485" y="294"/>
                    </a:cubicBezTo>
                    <a:cubicBezTo>
                      <a:pt x="487" y="300"/>
                      <a:pt x="485" y="307"/>
                      <a:pt x="482" y="313"/>
                    </a:cubicBezTo>
                    <a:cubicBezTo>
                      <a:pt x="465" y="349"/>
                      <a:pt x="465" y="387"/>
                      <a:pt x="462" y="425"/>
                    </a:cubicBezTo>
                    <a:cubicBezTo>
                      <a:pt x="462" y="433"/>
                      <a:pt x="460" y="440"/>
                      <a:pt x="456" y="448"/>
                    </a:cubicBezTo>
                    <a:cubicBezTo>
                      <a:pt x="441" y="480"/>
                      <a:pt x="432" y="513"/>
                      <a:pt x="424" y="534"/>
                    </a:cubicBezTo>
                    <a:cubicBezTo>
                      <a:pt x="429" y="520"/>
                      <a:pt x="437" y="493"/>
                      <a:pt x="448" y="468"/>
                    </a:cubicBezTo>
                    <a:cubicBezTo>
                      <a:pt x="460" y="443"/>
                      <a:pt x="462" y="417"/>
                      <a:pt x="467" y="391"/>
                    </a:cubicBezTo>
                    <a:cubicBezTo>
                      <a:pt x="473" y="360"/>
                      <a:pt x="473" y="325"/>
                      <a:pt x="488" y="297"/>
                    </a:cubicBezTo>
                    <a:cubicBezTo>
                      <a:pt x="501" y="272"/>
                      <a:pt x="506" y="245"/>
                      <a:pt x="516" y="219"/>
                    </a:cubicBezTo>
                    <a:cubicBezTo>
                      <a:pt x="518" y="213"/>
                      <a:pt x="519" y="207"/>
                      <a:pt x="518" y="200"/>
                    </a:cubicBezTo>
                    <a:cubicBezTo>
                      <a:pt x="512" y="189"/>
                      <a:pt x="520" y="180"/>
                      <a:pt x="524" y="171"/>
                    </a:cubicBezTo>
                    <a:cubicBezTo>
                      <a:pt x="530" y="154"/>
                      <a:pt x="539" y="140"/>
                      <a:pt x="531" y="120"/>
                    </a:cubicBezTo>
                    <a:cubicBezTo>
                      <a:pt x="524" y="99"/>
                      <a:pt x="543" y="73"/>
                      <a:pt x="563" y="70"/>
                    </a:cubicBezTo>
                    <a:cubicBezTo>
                      <a:pt x="565" y="71"/>
                      <a:pt x="567" y="72"/>
                      <a:pt x="568" y="74"/>
                    </a:cubicBezTo>
                    <a:cubicBezTo>
                      <a:pt x="558" y="115"/>
                      <a:pt x="555" y="158"/>
                      <a:pt x="544" y="183"/>
                    </a:cubicBezTo>
                    <a:cubicBezTo>
                      <a:pt x="551" y="166"/>
                      <a:pt x="557" y="132"/>
                      <a:pt x="563" y="98"/>
                    </a:cubicBezTo>
                    <a:cubicBezTo>
                      <a:pt x="564" y="89"/>
                      <a:pt x="566" y="80"/>
                      <a:pt x="574" y="74"/>
                    </a:cubicBezTo>
                    <a:cubicBezTo>
                      <a:pt x="581" y="72"/>
                      <a:pt x="587" y="71"/>
                      <a:pt x="591" y="78"/>
                    </a:cubicBezTo>
                    <a:cubicBezTo>
                      <a:pt x="579" y="122"/>
                      <a:pt x="575" y="168"/>
                      <a:pt x="558" y="205"/>
                    </a:cubicBezTo>
                    <a:cubicBezTo>
                      <a:pt x="576" y="169"/>
                      <a:pt x="578" y="122"/>
                      <a:pt x="592" y="79"/>
                    </a:cubicBezTo>
                    <a:cubicBezTo>
                      <a:pt x="596" y="71"/>
                      <a:pt x="600" y="64"/>
                      <a:pt x="608" y="76"/>
                    </a:cubicBezTo>
                    <a:cubicBezTo>
                      <a:pt x="606" y="95"/>
                      <a:pt x="601" y="113"/>
                      <a:pt x="598" y="132"/>
                    </a:cubicBezTo>
                    <a:cubicBezTo>
                      <a:pt x="597" y="138"/>
                      <a:pt x="593" y="145"/>
                      <a:pt x="599" y="152"/>
                    </a:cubicBezTo>
                    <a:cubicBezTo>
                      <a:pt x="603" y="173"/>
                      <a:pt x="593" y="191"/>
                      <a:pt x="586" y="209"/>
                    </a:cubicBezTo>
                    <a:cubicBezTo>
                      <a:pt x="574" y="240"/>
                      <a:pt x="571" y="270"/>
                      <a:pt x="583" y="302"/>
                    </a:cubicBezTo>
                    <a:cubicBezTo>
                      <a:pt x="588" y="318"/>
                      <a:pt x="581" y="336"/>
                      <a:pt x="578" y="351"/>
                    </a:cubicBezTo>
                    <a:cubicBezTo>
                      <a:pt x="579" y="344"/>
                      <a:pt x="580" y="335"/>
                      <a:pt x="582" y="327"/>
                    </a:cubicBezTo>
                    <a:cubicBezTo>
                      <a:pt x="587" y="311"/>
                      <a:pt x="578" y="298"/>
                      <a:pt x="577" y="285"/>
                    </a:cubicBezTo>
                    <a:cubicBezTo>
                      <a:pt x="575" y="257"/>
                      <a:pt x="574" y="229"/>
                      <a:pt x="589" y="203"/>
                    </a:cubicBezTo>
                    <a:cubicBezTo>
                      <a:pt x="595" y="192"/>
                      <a:pt x="597" y="178"/>
                      <a:pt x="601" y="165"/>
                    </a:cubicBezTo>
                    <a:cubicBezTo>
                      <a:pt x="602" y="159"/>
                      <a:pt x="602" y="153"/>
                      <a:pt x="596" y="149"/>
                    </a:cubicBezTo>
                    <a:cubicBezTo>
                      <a:pt x="596" y="124"/>
                      <a:pt x="606" y="101"/>
                      <a:pt x="608" y="77"/>
                    </a:cubicBezTo>
                    <a:cubicBezTo>
                      <a:pt x="609" y="71"/>
                      <a:pt x="612" y="70"/>
                      <a:pt x="617" y="70"/>
                    </a:cubicBezTo>
                    <a:cubicBezTo>
                      <a:pt x="629" y="92"/>
                      <a:pt x="621" y="113"/>
                      <a:pt x="618" y="133"/>
                    </a:cubicBezTo>
                    <a:cubicBezTo>
                      <a:pt x="623" y="114"/>
                      <a:pt x="623" y="93"/>
                      <a:pt x="628" y="73"/>
                    </a:cubicBezTo>
                    <a:cubicBezTo>
                      <a:pt x="629" y="71"/>
                      <a:pt x="631" y="70"/>
                      <a:pt x="633" y="70"/>
                    </a:cubicBezTo>
                    <a:cubicBezTo>
                      <a:pt x="645" y="73"/>
                      <a:pt x="643" y="82"/>
                      <a:pt x="641" y="89"/>
                    </a:cubicBezTo>
                    <a:cubicBezTo>
                      <a:pt x="629" y="130"/>
                      <a:pt x="628" y="172"/>
                      <a:pt x="617" y="212"/>
                    </a:cubicBezTo>
                    <a:cubicBezTo>
                      <a:pt x="614" y="224"/>
                      <a:pt x="623" y="207"/>
                      <a:pt x="623" y="214"/>
                    </a:cubicBezTo>
                    <a:cubicBezTo>
                      <a:pt x="623" y="242"/>
                      <a:pt x="618" y="271"/>
                      <a:pt x="620" y="299"/>
                    </a:cubicBezTo>
                    <a:cubicBezTo>
                      <a:pt x="620" y="305"/>
                      <a:pt x="618" y="313"/>
                      <a:pt x="623" y="318"/>
                    </a:cubicBezTo>
                    <a:cubicBezTo>
                      <a:pt x="632" y="323"/>
                      <a:pt x="629" y="331"/>
                      <a:pt x="628" y="339"/>
                    </a:cubicBezTo>
                    <a:cubicBezTo>
                      <a:pt x="627" y="347"/>
                      <a:pt x="625" y="354"/>
                      <a:pt x="626" y="362"/>
                    </a:cubicBezTo>
                    <a:cubicBezTo>
                      <a:pt x="626" y="351"/>
                      <a:pt x="628" y="340"/>
                      <a:pt x="630" y="329"/>
                    </a:cubicBezTo>
                    <a:cubicBezTo>
                      <a:pt x="632" y="322"/>
                      <a:pt x="627" y="320"/>
                      <a:pt x="622" y="317"/>
                    </a:cubicBezTo>
                    <a:cubicBezTo>
                      <a:pt x="617" y="288"/>
                      <a:pt x="622" y="259"/>
                      <a:pt x="623" y="230"/>
                    </a:cubicBezTo>
                    <a:cubicBezTo>
                      <a:pt x="623" y="224"/>
                      <a:pt x="625" y="218"/>
                      <a:pt x="622" y="212"/>
                    </a:cubicBezTo>
                    <a:cubicBezTo>
                      <a:pt x="618" y="208"/>
                      <a:pt x="619" y="203"/>
                      <a:pt x="621" y="198"/>
                    </a:cubicBezTo>
                    <a:cubicBezTo>
                      <a:pt x="631" y="156"/>
                      <a:pt x="631" y="113"/>
                      <a:pt x="645" y="72"/>
                    </a:cubicBezTo>
                    <a:cubicBezTo>
                      <a:pt x="651" y="62"/>
                      <a:pt x="657" y="52"/>
                      <a:pt x="671" y="56"/>
                    </a:cubicBezTo>
                    <a:cubicBezTo>
                      <a:pt x="675" y="62"/>
                      <a:pt x="674" y="68"/>
                      <a:pt x="672" y="73"/>
                    </a:cubicBezTo>
                    <a:cubicBezTo>
                      <a:pt x="659" y="97"/>
                      <a:pt x="657" y="124"/>
                      <a:pt x="655" y="146"/>
                    </a:cubicBezTo>
                    <a:cubicBezTo>
                      <a:pt x="659" y="129"/>
                      <a:pt x="656" y="107"/>
                      <a:pt x="667" y="87"/>
                    </a:cubicBezTo>
                    <a:cubicBezTo>
                      <a:pt x="675" y="93"/>
                      <a:pt x="675" y="100"/>
                      <a:pt x="674" y="107"/>
                    </a:cubicBezTo>
                    <a:cubicBezTo>
                      <a:pt x="668" y="130"/>
                      <a:pt x="669" y="154"/>
                      <a:pt x="670" y="177"/>
                    </a:cubicBezTo>
                    <a:cubicBezTo>
                      <a:pt x="665" y="221"/>
                      <a:pt x="664" y="266"/>
                      <a:pt x="650" y="309"/>
                    </a:cubicBezTo>
                    <a:cubicBezTo>
                      <a:pt x="644" y="309"/>
                      <a:pt x="642" y="304"/>
                      <a:pt x="642" y="299"/>
                    </a:cubicBezTo>
                    <a:cubicBezTo>
                      <a:pt x="642" y="277"/>
                      <a:pt x="641" y="255"/>
                      <a:pt x="643" y="240"/>
                    </a:cubicBezTo>
                    <a:cubicBezTo>
                      <a:pt x="642" y="268"/>
                      <a:pt x="638" y="302"/>
                      <a:pt x="652" y="335"/>
                    </a:cubicBezTo>
                    <a:cubicBezTo>
                      <a:pt x="655" y="339"/>
                      <a:pt x="657" y="343"/>
                      <a:pt x="657" y="348"/>
                    </a:cubicBezTo>
                    <a:cubicBezTo>
                      <a:pt x="657" y="378"/>
                      <a:pt x="671" y="397"/>
                      <a:pt x="700" y="409"/>
                    </a:cubicBezTo>
                    <a:cubicBezTo>
                      <a:pt x="724" y="417"/>
                      <a:pt x="749" y="422"/>
                      <a:pt x="771" y="435"/>
                    </a:cubicBezTo>
                    <a:cubicBezTo>
                      <a:pt x="771" y="461"/>
                      <a:pt x="775" y="487"/>
                      <a:pt x="771" y="508"/>
                    </a:cubicBezTo>
                    <a:cubicBezTo>
                      <a:pt x="771" y="516"/>
                      <a:pt x="775" y="512"/>
                      <a:pt x="772" y="513"/>
                    </a:cubicBezTo>
                    <a:cubicBezTo>
                      <a:pt x="772" y="514"/>
                      <a:pt x="771" y="513"/>
                      <a:pt x="772" y="512"/>
                    </a:cubicBezTo>
                    <a:cubicBezTo>
                      <a:pt x="777" y="486"/>
                      <a:pt x="766" y="459"/>
                      <a:pt x="775" y="434"/>
                    </a:cubicBezTo>
                    <a:cubicBezTo>
                      <a:pt x="783" y="430"/>
                      <a:pt x="791" y="430"/>
                      <a:pt x="799" y="430"/>
                    </a:cubicBezTo>
                    <a:cubicBezTo>
                      <a:pt x="828" y="431"/>
                      <a:pt x="853" y="419"/>
                      <a:pt x="877" y="405"/>
                    </a:cubicBezTo>
                    <a:cubicBezTo>
                      <a:pt x="891" y="396"/>
                      <a:pt x="900" y="385"/>
                      <a:pt x="903" y="367"/>
                    </a:cubicBezTo>
                    <a:cubicBezTo>
                      <a:pt x="906" y="341"/>
                      <a:pt x="915" y="317"/>
                      <a:pt x="917" y="291"/>
                    </a:cubicBezTo>
                    <a:cubicBezTo>
                      <a:pt x="918" y="286"/>
                      <a:pt x="919" y="280"/>
                      <a:pt x="926" y="279"/>
                    </a:cubicBezTo>
                    <a:cubicBezTo>
                      <a:pt x="927" y="281"/>
                      <a:pt x="929" y="282"/>
                      <a:pt x="929" y="284"/>
                    </a:cubicBezTo>
                    <a:cubicBezTo>
                      <a:pt x="931" y="296"/>
                      <a:pt x="930" y="308"/>
                      <a:pt x="930" y="320"/>
                    </a:cubicBezTo>
                    <a:cubicBezTo>
                      <a:pt x="930" y="308"/>
                      <a:pt x="930" y="295"/>
                      <a:pt x="930" y="283"/>
                    </a:cubicBezTo>
                    <a:cubicBezTo>
                      <a:pt x="920" y="259"/>
                      <a:pt x="927" y="234"/>
                      <a:pt x="923" y="210"/>
                    </a:cubicBezTo>
                    <a:cubicBezTo>
                      <a:pt x="917" y="170"/>
                      <a:pt x="906" y="130"/>
                      <a:pt x="895" y="91"/>
                    </a:cubicBezTo>
                    <a:cubicBezTo>
                      <a:pt x="893" y="83"/>
                      <a:pt x="892" y="74"/>
                      <a:pt x="896" y="66"/>
                    </a:cubicBezTo>
                    <a:cubicBezTo>
                      <a:pt x="904" y="59"/>
                      <a:pt x="910" y="65"/>
                      <a:pt x="915" y="71"/>
                    </a:cubicBezTo>
                    <a:cubicBezTo>
                      <a:pt x="919" y="88"/>
                      <a:pt x="922" y="106"/>
                      <a:pt x="925" y="117"/>
                    </a:cubicBezTo>
                    <a:cubicBezTo>
                      <a:pt x="923" y="110"/>
                      <a:pt x="922" y="97"/>
                      <a:pt x="919" y="85"/>
                    </a:cubicBezTo>
                    <a:cubicBezTo>
                      <a:pt x="917" y="78"/>
                      <a:pt x="917" y="73"/>
                      <a:pt x="926" y="72"/>
                    </a:cubicBezTo>
                    <a:cubicBezTo>
                      <a:pt x="931" y="72"/>
                      <a:pt x="934" y="74"/>
                      <a:pt x="937" y="78"/>
                    </a:cubicBezTo>
                    <a:cubicBezTo>
                      <a:pt x="943" y="89"/>
                      <a:pt x="948" y="99"/>
                      <a:pt x="943" y="112"/>
                    </a:cubicBezTo>
                    <a:cubicBezTo>
                      <a:pt x="938" y="130"/>
                      <a:pt x="941" y="148"/>
                      <a:pt x="945" y="165"/>
                    </a:cubicBezTo>
                    <a:cubicBezTo>
                      <a:pt x="958" y="226"/>
                      <a:pt x="948" y="286"/>
                      <a:pt x="945" y="347"/>
                    </a:cubicBezTo>
                    <a:cubicBezTo>
                      <a:pt x="944" y="361"/>
                      <a:pt x="951" y="372"/>
                      <a:pt x="952" y="386"/>
                    </a:cubicBezTo>
                    <a:cubicBezTo>
                      <a:pt x="956" y="417"/>
                      <a:pt x="952" y="448"/>
                      <a:pt x="952" y="479"/>
                    </a:cubicBezTo>
                    <a:cubicBezTo>
                      <a:pt x="948" y="490"/>
                      <a:pt x="958" y="504"/>
                      <a:pt x="942" y="512"/>
                    </a:cubicBezTo>
                    <a:cubicBezTo>
                      <a:pt x="938" y="508"/>
                      <a:pt x="931" y="512"/>
                      <a:pt x="928" y="506"/>
                    </a:cubicBezTo>
                    <a:cubicBezTo>
                      <a:pt x="930" y="489"/>
                      <a:pt x="930" y="472"/>
                      <a:pt x="932" y="455"/>
                    </a:cubicBezTo>
                    <a:cubicBezTo>
                      <a:pt x="928" y="437"/>
                      <a:pt x="931" y="419"/>
                      <a:pt x="927" y="402"/>
                    </a:cubicBezTo>
                    <a:cubicBezTo>
                      <a:pt x="928" y="415"/>
                      <a:pt x="931" y="429"/>
                      <a:pt x="930" y="443"/>
                    </a:cubicBezTo>
                    <a:cubicBezTo>
                      <a:pt x="932" y="458"/>
                      <a:pt x="930" y="473"/>
                      <a:pt x="930" y="488"/>
                    </a:cubicBezTo>
                    <a:cubicBezTo>
                      <a:pt x="929" y="493"/>
                      <a:pt x="932" y="503"/>
                      <a:pt x="923" y="503"/>
                    </a:cubicBezTo>
                    <a:cubicBezTo>
                      <a:pt x="915" y="504"/>
                      <a:pt x="917" y="495"/>
                      <a:pt x="915" y="490"/>
                    </a:cubicBezTo>
                    <a:cubicBezTo>
                      <a:pt x="904" y="471"/>
                      <a:pt x="911" y="451"/>
                      <a:pt x="908" y="431"/>
                    </a:cubicBezTo>
                    <a:cubicBezTo>
                      <a:pt x="908" y="451"/>
                      <a:pt x="904" y="471"/>
                      <a:pt x="915" y="490"/>
                    </a:cubicBezTo>
                    <a:cubicBezTo>
                      <a:pt x="916" y="515"/>
                      <a:pt x="916" y="540"/>
                      <a:pt x="922" y="565"/>
                    </a:cubicBezTo>
                    <a:cubicBezTo>
                      <a:pt x="929" y="589"/>
                      <a:pt x="927" y="615"/>
                      <a:pt x="932" y="639"/>
                    </a:cubicBezTo>
                    <a:cubicBezTo>
                      <a:pt x="933" y="657"/>
                      <a:pt x="937" y="675"/>
                      <a:pt x="936" y="693"/>
                    </a:cubicBezTo>
                    <a:cubicBezTo>
                      <a:pt x="935" y="701"/>
                      <a:pt x="938" y="711"/>
                      <a:pt x="927" y="712"/>
                    </a:cubicBezTo>
                    <a:cubicBezTo>
                      <a:pt x="916" y="714"/>
                      <a:pt x="914" y="705"/>
                      <a:pt x="912" y="697"/>
                    </a:cubicBezTo>
                    <a:cubicBezTo>
                      <a:pt x="912" y="694"/>
                      <a:pt x="910" y="690"/>
                      <a:pt x="910" y="687"/>
                    </a:cubicBezTo>
                    <a:cubicBezTo>
                      <a:pt x="906" y="655"/>
                      <a:pt x="899" y="623"/>
                      <a:pt x="901" y="591"/>
                    </a:cubicBezTo>
                    <a:cubicBezTo>
                      <a:pt x="902" y="579"/>
                      <a:pt x="901" y="567"/>
                      <a:pt x="895" y="556"/>
                    </a:cubicBezTo>
                    <a:cubicBezTo>
                      <a:pt x="888" y="543"/>
                      <a:pt x="890" y="528"/>
                      <a:pt x="890" y="514"/>
                    </a:cubicBezTo>
                    <a:cubicBezTo>
                      <a:pt x="892" y="483"/>
                      <a:pt x="892" y="452"/>
                      <a:pt x="892" y="433"/>
                    </a:cubicBezTo>
                    <a:cubicBezTo>
                      <a:pt x="893" y="451"/>
                      <a:pt x="891" y="481"/>
                      <a:pt x="890" y="510"/>
                    </a:cubicBezTo>
                    <a:cubicBezTo>
                      <a:pt x="890" y="516"/>
                      <a:pt x="890" y="522"/>
                      <a:pt x="890" y="528"/>
                    </a:cubicBezTo>
                    <a:cubicBezTo>
                      <a:pt x="890" y="535"/>
                      <a:pt x="889" y="543"/>
                      <a:pt x="881" y="544"/>
                    </a:cubicBezTo>
                    <a:cubicBezTo>
                      <a:pt x="873" y="544"/>
                      <a:pt x="871" y="534"/>
                      <a:pt x="871" y="528"/>
                    </a:cubicBezTo>
                    <a:cubicBezTo>
                      <a:pt x="871" y="516"/>
                      <a:pt x="868" y="504"/>
                      <a:pt x="869" y="492"/>
                    </a:cubicBezTo>
                    <a:cubicBezTo>
                      <a:pt x="871" y="477"/>
                      <a:pt x="869" y="462"/>
                      <a:pt x="866" y="450"/>
                    </a:cubicBezTo>
                    <a:cubicBezTo>
                      <a:pt x="867" y="474"/>
                      <a:pt x="863" y="503"/>
                      <a:pt x="872" y="527"/>
                    </a:cubicBezTo>
                    <a:cubicBezTo>
                      <a:pt x="893" y="582"/>
                      <a:pt x="876" y="639"/>
                      <a:pt x="887" y="694"/>
                    </a:cubicBezTo>
                    <a:cubicBezTo>
                      <a:pt x="889" y="701"/>
                      <a:pt x="888" y="708"/>
                      <a:pt x="895" y="711"/>
                    </a:cubicBezTo>
                    <a:cubicBezTo>
                      <a:pt x="901" y="713"/>
                      <a:pt x="902" y="719"/>
                      <a:pt x="903" y="724"/>
                    </a:cubicBezTo>
                    <a:cubicBezTo>
                      <a:pt x="902" y="783"/>
                      <a:pt x="906" y="842"/>
                      <a:pt x="912" y="901"/>
                    </a:cubicBezTo>
                    <a:cubicBezTo>
                      <a:pt x="912" y="904"/>
                      <a:pt x="912" y="907"/>
                      <a:pt x="912" y="911"/>
                    </a:cubicBezTo>
                    <a:cubicBezTo>
                      <a:pt x="907" y="943"/>
                      <a:pt x="906" y="974"/>
                      <a:pt x="915" y="1006"/>
                    </a:cubicBezTo>
                    <a:cubicBezTo>
                      <a:pt x="921" y="1015"/>
                      <a:pt x="918" y="1027"/>
                      <a:pt x="922" y="1037"/>
                    </a:cubicBezTo>
                    <a:cubicBezTo>
                      <a:pt x="932" y="1063"/>
                      <a:pt x="920" y="1090"/>
                      <a:pt x="926" y="1116"/>
                    </a:cubicBezTo>
                    <a:cubicBezTo>
                      <a:pt x="926" y="1158"/>
                      <a:pt x="929" y="1199"/>
                      <a:pt x="936" y="1240"/>
                    </a:cubicBezTo>
                    <a:cubicBezTo>
                      <a:pt x="939" y="1262"/>
                      <a:pt x="950" y="1282"/>
                      <a:pt x="948" y="1304"/>
                    </a:cubicBezTo>
                    <a:cubicBezTo>
                      <a:pt x="947" y="1311"/>
                      <a:pt x="948" y="1319"/>
                      <a:pt x="943" y="1325"/>
                    </a:cubicBezTo>
                    <a:cubicBezTo>
                      <a:pt x="938" y="1330"/>
                      <a:pt x="932" y="1333"/>
                      <a:pt x="926" y="1334"/>
                    </a:cubicBezTo>
                    <a:cubicBezTo>
                      <a:pt x="918" y="1335"/>
                      <a:pt x="912" y="1334"/>
                      <a:pt x="912" y="1325"/>
                    </a:cubicBezTo>
                    <a:cubicBezTo>
                      <a:pt x="913" y="1287"/>
                      <a:pt x="910" y="1249"/>
                      <a:pt x="908" y="1211"/>
                    </a:cubicBezTo>
                    <a:cubicBezTo>
                      <a:pt x="909" y="1243"/>
                      <a:pt x="913" y="1275"/>
                      <a:pt x="912" y="1308"/>
                    </a:cubicBezTo>
                    <a:cubicBezTo>
                      <a:pt x="912" y="1340"/>
                      <a:pt x="907" y="1345"/>
                      <a:pt x="872" y="1347"/>
                    </a:cubicBezTo>
                    <a:cubicBezTo>
                      <a:pt x="856" y="1335"/>
                      <a:pt x="869" y="1323"/>
                      <a:pt x="869" y="1310"/>
                    </a:cubicBezTo>
                    <a:cubicBezTo>
                      <a:pt x="865" y="1322"/>
                      <a:pt x="865" y="1334"/>
                      <a:pt x="864" y="1346"/>
                    </a:cubicBezTo>
                    <a:cubicBezTo>
                      <a:pt x="837" y="1362"/>
                      <a:pt x="808" y="1364"/>
                      <a:pt x="777" y="1361"/>
                    </a:cubicBezTo>
                    <a:cubicBezTo>
                      <a:pt x="772" y="1354"/>
                      <a:pt x="773" y="1346"/>
                      <a:pt x="775" y="1338"/>
                    </a:cubicBezTo>
                    <a:cubicBezTo>
                      <a:pt x="785" y="1290"/>
                      <a:pt x="790" y="1241"/>
                      <a:pt x="788" y="1192"/>
                    </a:cubicBezTo>
                    <a:cubicBezTo>
                      <a:pt x="788" y="1178"/>
                      <a:pt x="790" y="1164"/>
                      <a:pt x="792" y="1150"/>
                    </a:cubicBezTo>
                    <a:cubicBezTo>
                      <a:pt x="800" y="1114"/>
                      <a:pt x="791" y="1077"/>
                      <a:pt x="794" y="1038"/>
                    </a:cubicBezTo>
                    <a:cubicBezTo>
                      <a:pt x="794" y="1086"/>
                      <a:pt x="779" y="1130"/>
                      <a:pt x="777" y="1176"/>
                    </a:cubicBezTo>
                    <a:cubicBezTo>
                      <a:pt x="770" y="1189"/>
                      <a:pt x="768" y="1203"/>
                      <a:pt x="767" y="1218"/>
                    </a:cubicBezTo>
                    <a:cubicBezTo>
                      <a:pt x="764" y="1258"/>
                      <a:pt x="764" y="1298"/>
                      <a:pt x="744" y="1335"/>
                    </a:cubicBezTo>
                    <a:cubicBezTo>
                      <a:pt x="739" y="1344"/>
                      <a:pt x="741" y="1355"/>
                      <a:pt x="736" y="1364"/>
                    </a:cubicBezTo>
                    <a:cubicBezTo>
                      <a:pt x="729" y="1373"/>
                      <a:pt x="718" y="1373"/>
                      <a:pt x="708" y="1373"/>
                    </a:cubicBezTo>
                    <a:cubicBezTo>
                      <a:pt x="695" y="1373"/>
                      <a:pt x="693" y="1367"/>
                      <a:pt x="693" y="1354"/>
                    </a:cubicBezTo>
                    <a:cubicBezTo>
                      <a:pt x="695" y="1320"/>
                      <a:pt x="695" y="1285"/>
                      <a:pt x="704" y="1252"/>
                    </a:cubicBezTo>
                    <a:cubicBezTo>
                      <a:pt x="707" y="1243"/>
                      <a:pt x="701" y="1249"/>
                      <a:pt x="699" y="1248"/>
                    </a:cubicBezTo>
                    <a:cubicBezTo>
                      <a:pt x="693" y="1244"/>
                      <a:pt x="694" y="1238"/>
                      <a:pt x="694" y="1231"/>
                    </a:cubicBezTo>
                    <a:cubicBezTo>
                      <a:pt x="694" y="1220"/>
                      <a:pt x="697" y="1209"/>
                      <a:pt x="696" y="1198"/>
                    </a:cubicBezTo>
                    <a:cubicBezTo>
                      <a:pt x="695" y="1196"/>
                      <a:pt x="692" y="1199"/>
                      <a:pt x="695" y="1198"/>
                    </a:cubicBezTo>
                    <a:cubicBezTo>
                      <a:pt x="696" y="1198"/>
                      <a:pt x="696" y="1198"/>
                      <a:pt x="696" y="1200"/>
                    </a:cubicBezTo>
                    <a:cubicBezTo>
                      <a:pt x="696" y="1207"/>
                      <a:pt x="695" y="1214"/>
                      <a:pt x="694" y="1221"/>
                    </a:cubicBezTo>
                    <a:cubicBezTo>
                      <a:pt x="685" y="1261"/>
                      <a:pt x="698" y="1301"/>
                      <a:pt x="694" y="1341"/>
                    </a:cubicBezTo>
                    <a:cubicBezTo>
                      <a:pt x="692" y="1368"/>
                      <a:pt x="694" y="1369"/>
                      <a:pt x="667" y="1376"/>
                    </a:cubicBezTo>
                    <a:cubicBezTo>
                      <a:pt x="657" y="1378"/>
                      <a:pt x="648" y="1379"/>
                      <a:pt x="638" y="1374"/>
                    </a:cubicBezTo>
                    <a:cubicBezTo>
                      <a:pt x="631" y="1370"/>
                      <a:pt x="631" y="1363"/>
                      <a:pt x="633" y="1357"/>
                    </a:cubicBezTo>
                    <a:cubicBezTo>
                      <a:pt x="643" y="1325"/>
                      <a:pt x="641" y="1293"/>
                      <a:pt x="642" y="1260"/>
                    </a:cubicBezTo>
                    <a:cubicBezTo>
                      <a:pt x="643" y="1238"/>
                      <a:pt x="648" y="1216"/>
                      <a:pt x="655" y="1194"/>
                    </a:cubicBezTo>
                    <a:cubicBezTo>
                      <a:pt x="664" y="1165"/>
                      <a:pt x="668" y="1135"/>
                      <a:pt x="662" y="1105"/>
                    </a:cubicBezTo>
                    <a:cubicBezTo>
                      <a:pt x="672" y="1060"/>
                      <a:pt x="683" y="1015"/>
                      <a:pt x="683" y="975"/>
                    </a:cubicBezTo>
                    <a:cubicBezTo>
                      <a:pt x="681" y="983"/>
                      <a:pt x="680" y="997"/>
                      <a:pt x="680" y="1012"/>
                    </a:cubicBezTo>
                    <a:cubicBezTo>
                      <a:pt x="678" y="1046"/>
                      <a:pt x="664" y="1078"/>
                      <a:pt x="661" y="1113"/>
                    </a:cubicBezTo>
                    <a:cubicBezTo>
                      <a:pt x="672" y="1167"/>
                      <a:pt x="640" y="1216"/>
                      <a:pt x="642" y="1269"/>
                    </a:cubicBezTo>
                    <a:cubicBezTo>
                      <a:pt x="642" y="1299"/>
                      <a:pt x="640" y="1329"/>
                      <a:pt x="633" y="1358"/>
                    </a:cubicBezTo>
                    <a:cubicBezTo>
                      <a:pt x="630" y="1368"/>
                      <a:pt x="626" y="1373"/>
                      <a:pt x="616" y="1373"/>
                    </a:cubicBezTo>
                    <a:cubicBezTo>
                      <a:pt x="614" y="1373"/>
                      <a:pt x="612" y="1373"/>
                      <a:pt x="610" y="1373"/>
                    </a:cubicBezTo>
                    <a:cubicBezTo>
                      <a:pt x="598" y="1369"/>
                      <a:pt x="598" y="1361"/>
                      <a:pt x="600" y="1351"/>
                    </a:cubicBezTo>
                    <a:cubicBezTo>
                      <a:pt x="616" y="1282"/>
                      <a:pt x="623" y="1212"/>
                      <a:pt x="632" y="1143"/>
                    </a:cubicBezTo>
                    <a:cubicBezTo>
                      <a:pt x="633" y="1136"/>
                      <a:pt x="636" y="1130"/>
                      <a:pt x="628" y="1126"/>
                    </a:cubicBezTo>
                    <a:cubicBezTo>
                      <a:pt x="627" y="1108"/>
                      <a:pt x="634" y="1092"/>
                      <a:pt x="639" y="1076"/>
                    </a:cubicBezTo>
                    <a:cubicBezTo>
                      <a:pt x="646" y="1084"/>
                      <a:pt x="643" y="1093"/>
                      <a:pt x="644" y="1102"/>
                    </a:cubicBezTo>
                    <a:cubicBezTo>
                      <a:pt x="644" y="1104"/>
                      <a:pt x="648" y="1101"/>
                      <a:pt x="645" y="1102"/>
                    </a:cubicBezTo>
                    <a:cubicBezTo>
                      <a:pt x="644" y="1102"/>
                      <a:pt x="644" y="1102"/>
                      <a:pt x="644" y="1101"/>
                    </a:cubicBezTo>
                    <a:cubicBezTo>
                      <a:pt x="641" y="1067"/>
                      <a:pt x="647" y="1034"/>
                      <a:pt x="654" y="1001"/>
                    </a:cubicBezTo>
                    <a:cubicBezTo>
                      <a:pt x="656" y="972"/>
                      <a:pt x="665" y="944"/>
                      <a:pt x="670" y="915"/>
                    </a:cubicBezTo>
                    <a:cubicBezTo>
                      <a:pt x="673" y="900"/>
                      <a:pt x="679" y="885"/>
                      <a:pt x="680" y="870"/>
                    </a:cubicBezTo>
                    <a:cubicBezTo>
                      <a:pt x="675" y="846"/>
                      <a:pt x="677" y="823"/>
                      <a:pt x="686" y="801"/>
                    </a:cubicBezTo>
                    <a:cubicBezTo>
                      <a:pt x="697" y="771"/>
                      <a:pt x="702" y="740"/>
                      <a:pt x="710" y="709"/>
                    </a:cubicBezTo>
                    <a:cubicBezTo>
                      <a:pt x="723" y="655"/>
                      <a:pt x="728" y="600"/>
                      <a:pt x="724" y="544"/>
                    </a:cubicBezTo>
                    <a:cubicBezTo>
                      <a:pt x="724" y="538"/>
                      <a:pt x="727" y="534"/>
                      <a:pt x="725" y="528"/>
                    </a:cubicBezTo>
                    <a:cubicBezTo>
                      <a:pt x="725" y="526"/>
                      <a:pt x="721" y="529"/>
                      <a:pt x="724" y="528"/>
                    </a:cubicBezTo>
                    <a:cubicBezTo>
                      <a:pt x="725" y="528"/>
                      <a:pt x="725" y="528"/>
                      <a:pt x="725" y="529"/>
                    </a:cubicBezTo>
                    <a:cubicBezTo>
                      <a:pt x="727" y="567"/>
                      <a:pt x="725" y="605"/>
                      <a:pt x="722" y="642"/>
                    </a:cubicBezTo>
                    <a:cubicBezTo>
                      <a:pt x="718" y="688"/>
                      <a:pt x="706" y="732"/>
                      <a:pt x="693" y="776"/>
                    </a:cubicBezTo>
                    <a:cubicBezTo>
                      <a:pt x="684" y="807"/>
                      <a:pt x="673" y="838"/>
                      <a:pt x="680" y="871"/>
                    </a:cubicBezTo>
                    <a:cubicBezTo>
                      <a:pt x="674" y="906"/>
                      <a:pt x="664" y="941"/>
                      <a:pt x="657" y="976"/>
                    </a:cubicBezTo>
                    <a:cubicBezTo>
                      <a:pt x="655" y="986"/>
                      <a:pt x="654" y="996"/>
                      <a:pt x="654" y="1006"/>
                    </a:cubicBezTo>
                    <a:cubicBezTo>
                      <a:pt x="648" y="1042"/>
                      <a:pt x="636" y="1076"/>
                      <a:pt x="629" y="1111"/>
                    </a:cubicBezTo>
                    <a:cubicBezTo>
                      <a:pt x="628" y="1114"/>
                      <a:pt x="627" y="1117"/>
                      <a:pt x="626" y="1119"/>
                    </a:cubicBezTo>
                    <a:cubicBezTo>
                      <a:pt x="624" y="1126"/>
                      <a:pt x="628" y="1129"/>
                      <a:pt x="633" y="1132"/>
                    </a:cubicBezTo>
                    <a:cubicBezTo>
                      <a:pt x="624" y="1211"/>
                      <a:pt x="615" y="1291"/>
                      <a:pt x="595" y="1369"/>
                    </a:cubicBezTo>
                    <a:cubicBezTo>
                      <a:pt x="576" y="1377"/>
                      <a:pt x="556" y="1376"/>
                      <a:pt x="537" y="1369"/>
                    </a:cubicBezTo>
                    <a:cubicBezTo>
                      <a:pt x="535" y="1367"/>
                      <a:pt x="533" y="1366"/>
                      <a:pt x="532" y="1364"/>
                    </a:cubicBezTo>
                    <a:cubicBezTo>
                      <a:pt x="531" y="1338"/>
                      <a:pt x="542" y="1315"/>
                      <a:pt x="550" y="1287"/>
                    </a:cubicBezTo>
                    <a:cubicBezTo>
                      <a:pt x="558" y="1299"/>
                      <a:pt x="555" y="1307"/>
                      <a:pt x="555" y="1314"/>
                    </a:cubicBezTo>
                    <a:cubicBezTo>
                      <a:pt x="561" y="1263"/>
                      <a:pt x="558" y="1212"/>
                      <a:pt x="570" y="1162"/>
                    </a:cubicBezTo>
                    <a:cubicBezTo>
                      <a:pt x="566" y="1177"/>
                      <a:pt x="563" y="1192"/>
                      <a:pt x="561" y="1207"/>
                    </a:cubicBezTo>
                    <a:cubicBezTo>
                      <a:pt x="559" y="1210"/>
                      <a:pt x="557" y="1212"/>
                      <a:pt x="554" y="1213"/>
                    </a:cubicBezTo>
                    <a:cubicBezTo>
                      <a:pt x="546" y="1212"/>
                      <a:pt x="543" y="1208"/>
                      <a:pt x="544" y="1200"/>
                    </a:cubicBezTo>
                    <a:cubicBezTo>
                      <a:pt x="552" y="1171"/>
                      <a:pt x="560" y="1141"/>
                      <a:pt x="560" y="1112"/>
                    </a:cubicBezTo>
                    <a:cubicBezTo>
                      <a:pt x="559" y="1069"/>
                      <a:pt x="573" y="1030"/>
                      <a:pt x="579" y="989"/>
                    </a:cubicBezTo>
                    <a:cubicBezTo>
                      <a:pt x="583" y="963"/>
                      <a:pt x="587" y="936"/>
                      <a:pt x="595" y="911"/>
                    </a:cubicBezTo>
                    <a:cubicBezTo>
                      <a:pt x="608" y="871"/>
                      <a:pt x="609" y="827"/>
                      <a:pt x="626" y="788"/>
                    </a:cubicBezTo>
                    <a:cubicBezTo>
                      <a:pt x="634" y="771"/>
                      <a:pt x="635" y="751"/>
                      <a:pt x="640" y="737"/>
                    </a:cubicBezTo>
                    <a:cubicBezTo>
                      <a:pt x="637" y="770"/>
                      <a:pt x="615" y="801"/>
                      <a:pt x="610" y="837"/>
                    </a:cubicBezTo>
                    <a:cubicBezTo>
                      <a:pt x="601" y="899"/>
                      <a:pt x="584" y="959"/>
                      <a:pt x="573" y="1020"/>
                    </a:cubicBezTo>
                    <a:cubicBezTo>
                      <a:pt x="568" y="1043"/>
                      <a:pt x="563" y="1067"/>
                      <a:pt x="558" y="1090"/>
                    </a:cubicBezTo>
                    <a:cubicBezTo>
                      <a:pt x="555" y="1110"/>
                      <a:pt x="559" y="1130"/>
                      <a:pt x="555" y="1151"/>
                    </a:cubicBezTo>
                    <a:cubicBezTo>
                      <a:pt x="552" y="1165"/>
                      <a:pt x="547" y="1179"/>
                      <a:pt x="548" y="1194"/>
                    </a:cubicBezTo>
                    <a:cubicBezTo>
                      <a:pt x="547" y="1195"/>
                      <a:pt x="545" y="1197"/>
                      <a:pt x="544" y="1197"/>
                    </a:cubicBezTo>
                    <a:cubicBezTo>
                      <a:pt x="535" y="1193"/>
                      <a:pt x="541" y="1180"/>
                      <a:pt x="531" y="1176"/>
                    </a:cubicBezTo>
                    <a:cubicBezTo>
                      <a:pt x="529" y="1174"/>
                      <a:pt x="528" y="1172"/>
                      <a:pt x="529" y="1169"/>
                    </a:cubicBezTo>
                    <a:cubicBezTo>
                      <a:pt x="529" y="1156"/>
                      <a:pt x="535" y="1143"/>
                      <a:pt x="534" y="1130"/>
                    </a:cubicBezTo>
                    <a:cubicBezTo>
                      <a:pt x="540" y="1087"/>
                      <a:pt x="547" y="1043"/>
                      <a:pt x="555" y="1012"/>
                    </a:cubicBezTo>
                    <a:cubicBezTo>
                      <a:pt x="550" y="1040"/>
                      <a:pt x="539" y="1080"/>
                      <a:pt x="536" y="1120"/>
                    </a:cubicBezTo>
                    <a:cubicBezTo>
                      <a:pt x="532" y="1167"/>
                      <a:pt x="513" y="1211"/>
                      <a:pt x="509" y="1258"/>
                    </a:cubicBezTo>
                    <a:cubicBezTo>
                      <a:pt x="507" y="1291"/>
                      <a:pt x="506" y="1324"/>
                      <a:pt x="493" y="1355"/>
                    </a:cubicBezTo>
                    <a:cubicBezTo>
                      <a:pt x="481" y="1363"/>
                      <a:pt x="470" y="1362"/>
                      <a:pt x="460" y="1351"/>
                    </a:cubicBezTo>
                    <a:cubicBezTo>
                      <a:pt x="462" y="1332"/>
                      <a:pt x="464" y="1313"/>
                      <a:pt x="474" y="1296"/>
                    </a:cubicBezTo>
                    <a:cubicBezTo>
                      <a:pt x="481" y="1286"/>
                      <a:pt x="477" y="1273"/>
                      <a:pt x="479" y="1261"/>
                    </a:cubicBezTo>
                    <a:cubicBezTo>
                      <a:pt x="488" y="1215"/>
                      <a:pt x="501" y="1171"/>
                      <a:pt x="506" y="1125"/>
                    </a:cubicBezTo>
                    <a:cubicBezTo>
                      <a:pt x="509" y="1087"/>
                      <a:pt x="527" y="1054"/>
                      <a:pt x="532" y="1016"/>
                    </a:cubicBezTo>
                    <a:cubicBezTo>
                      <a:pt x="535" y="991"/>
                      <a:pt x="541" y="965"/>
                      <a:pt x="546" y="940"/>
                    </a:cubicBezTo>
                    <a:cubicBezTo>
                      <a:pt x="536" y="995"/>
                      <a:pt x="526" y="1051"/>
                      <a:pt x="509" y="1105"/>
                    </a:cubicBezTo>
                    <a:cubicBezTo>
                      <a:pt x="504" y="1150"/>
                      <a:pt x="493" y="1195"/>
                      <a:pt x="484" y="1239"/>
                    </a:cubicBezTo>
                    <a:cubicBezTo>
                      <a:pt x="476" y="1278"/>
                      <a:pt x="468" y="1316"/>
                      <a:pt x="455" y="1353"/>
                    </a:cubicBezTo>
                    <a:cubicBezTo>
                      <a:pt x="448" y="1356"/>
                      <a:pt x="442" y="1354"/>
                      <a:pt x="437" y="1348"/>
                    </a:cubicBezTo>
                    <a:cubicBezTo>
                      <a:pt x="431" y="1334"/>
                      <a:pt x="439" y="1321"/>
                      <a:pt x="443" y="1308"/>
                    </a:cubicBezTo>
                    <a:cubicBezTo>
                      <a:pt x="450" y="1288"/>
                      <a:pt x="456" y="1268"/>
                      <a:pt x="456" y="1247"/>
                    </a:cubicBezTo>
                    <a:cubicBezTo>
                      <a:pt x="457" y="1201"/>
                      <a:pt x="477" y="1160"/>
                      <a:pt x="484" y="1116"/>
                    </a:cubicBezTo>
                    <a:cubicBezTo>
                      <a:pt x="486" y="1097"/>
                      <a:pt x="493" y="1080"/>
                      <a:pt x="490" y="1061"/>
                    </a:cubicBezTo>
                    <a:cubicBezTo>
                      <a:pt x="502" y="1022"/>
                      <a:pt x="512" y="983"/>
                      <a:pt x="523" y="944"/>
                    </a:cubicBezTo>
                    <a:cubicBezTo>
                      <a:pt x="526" y="933"/>
                      <a:pt x="530" y="921"/>
                      <a:pt x="525" y="913"/>
                    </a:cubicBezTo>
                    <a:cubicBezTo>
                      <a:pt x="504" y="879"/>
                      <a:pt x="534" y="854"/>
                      <a:pt x="536" y="829"/>
                    </a:cubicBezTo>
                    <a:cubicBezTo>
                      <a:pt x="531" y="845"/>
                      <a:pt x="521" y="865"/>
                      <a:pt x="518" y="888"/>
                    </a:cubicBezTo>
                    <a:cubicBezTo>
                      <a:pt x="517" y="892"/>
                      <a:pt x="514" y="898"/>
                      <a:pt x="517" y="901"/>
                    </a:cubicBezTo>
                    <a:cubicBezTo>
                      <a:pt x="538" y="928"/>
                      <a:pt x="519" y="954"/>
                      <a:pt x="513" y="979"/>
                    </a:cubicBezTo>
                    <a:cubicBezTo>
                      <a:pt x="506" y="1008"/>
                      <a:pt x="498" y="1036"/>
                      <a:pt x="490" y="1065"/>
                    </a:cubicBezTo>
                    <a:cubicBezTo>
                      <a:pt x="488" y="1098"/>
                      <a:pt x="483" y="1130"/>
                      <a:pt x="472" y="1160"/>
                    </a:cubicBezTo>
                    <a:cubicBezTo>
                      <a:pt x="460" y="1193"/>
                      <a:pt x="459" y="1228"/>
                      <a:pt x="454" y="1262"/>
                    </a:cubicBezTo>
                    <a:cubicBezTo>
                      <a:pt x="450" y="1290"/>
                      <a:pt x="441" y="1317"/>
                      <a:pt x="431" y="1344"/>
                    </a:cubicBezTo>
                    <a:cubicBezTo>
                      <a:pt x="422" y="1350"/>
                      <a:pt x="414" y="1347"/>
                      <a:pt x="406" y="1342"/>
                    </a:cubicBezTo>
                    <a:cubicBezTo>
                      <a:pt x="407" y="1317"/>
                      <a:pt x="415" y="1295"/>
                      <a:pt x="425" y="1273"/>
                    </a:cubicBezTo>
                    <a:cubicBezTo>
                      <a:pt x="435" y="1259"/>
                      <a:pt x="431" y="1242"/>
                      <a:pt x="433" y="1227"/>
                    </a:cubicBezTo>
                    <a:cubicBezTo>
                      <a:pt x="440" y="1186"/>
                      <a:pt x="449" y="1146"/>
                      <a:pt x="465" y="1107"/>
                    </a:cubicBezTo>
                    <a:cubicBezTo>
                      <a:pt x="469" y="1098"/>
                      <a:pt x="462" y="1087"/>
                      <a:pt x="468" y="1079"/>
                    </a:cubicBezTo>
                    <a:cubicBezTo>
                      <a:pt x="453" y="1142"/>
                      <a:pt x="432" y="1204"/>
                      <a:pt x="428" y="1270"/>
                    </a:cubicBezTo>
                    <a:cubicBezTo>
                      <a:pt x="416" y="1283"/>
                      <a:pt x="414" y="1301"/>
                      <a:pt x="410" y="1317"/>
                    </a:cubicBezTo>
                    <a:cubicBezTo>
                      <a:pt x="407" y="1326"/>
                      <a:pt x="408" y="1338"/>
                      <a:pt x="394" y="1339"/>
                    </a:cubicBezTo>
                    <a:cubicBezTo>
                      <a:pt x="392" y="1339"/>
                      <a:pt x="390" y="1338"/>
                      <a:pt x="389" y="1337"/>
                    </a:cubicBezTo>
                    <a:cubicBezTo>
                      <a:pt x="386" y="1336"/>
                      <a:pt x="384" y="1333"/>
                      <a:pt x="383" y="1330"/>
                    </a:cubicBezTo>
                    <a:cubicBezTo>
                      <a:pt x="382" y="1318"/>
                      <a:pt x="390" y="1308"/>
                      <a:pt x="393" y="1296"/>
                    </a:cubicBezTo>
                    <a:cubicBezTo>
                      <a:pt x="399" y="1271"/>
                      <a:pt x="396" y="1246"/>
                      <a:pt x="399" y="1224"/>
                    </a:cubicBezTo>
                    <a:cubicBezTo>
                      <a:pt x="399" y="1248"/>
                      <a:pt x="391" y="1274"/>
                      <a:pt x="390" y="1301"/>
                    </a:cubicBezTo>
                    <a:cubicBezTo>
                      <a:pt x="390" y="1313"/>
                      <a:pt x="386" y="1328"/>
                      <a:pt x="369" y="1332"/>
                    </a:cubicBezTo>
                    <a:cubicBezTo>
                      <a:pt x="364" y="1332"/>
                      <a:pt x="360" y="1329"/>
                      <a:pt x="357" y="1325"/>
                    </a:cubicBezTo>
                    <a:cubicBezTo>
                      <a:pt x="360" y="1302"/>
                      <a:pt x="370" y="1281"/>
                      <a:pt x="375" y="1262"/>
                    </a:cubicBezTo>
                    <a:cubicBezTo>
                      <a:pt x="365" y="1280"/>
                      <a:pt x="367" y="1306"/>
                      <a:pt x="350" y="1323"/>
                    </a:cubicBezTo>
                    <a:cubicBezTo>
                      <a:pt x="348" y="1324"/>
                      <a:pt x="346" y="1324"/>
                      <a:pt x="344" y="1324"/>
                    </a:cubicBezTo>
                    <a:cubicBezTo>
                      <a:pt x="335" y="1324"/>
                      <a:pt x="328" y="1319"/>
                      <a:pt x="320" y="1315"/>
                    </a:cubicBezTo>
                    <a:cubicBezTo>
                      <a:pt x="318" y="1314"/>
                      <a:pt x="317" y="1313"/>
                      <a:pt x="316" y="1311"/>
                    </a:cubicBezTo>
                    <a:cubicBezTo>
                      <a:pt x="316" y="1309"/>
                      <a:pt x="315" y="1307"/>
                      <a:pt x="316" y="1305"/>
                    </a:cubicBezTo>
                    <a:cubicBezTo>
                      <a:pt x="315" y="1296"/>
                      <a:pt x="320" y="1288"/>
                      <a:pt x="324" y="1279"/>
                    </a:cubicBezTo>
                    <a:cubicBezTo>
                      <a:pt x="335" y="1257"/>
                      <a:pt x="348" y="1235"/>
                      <a:pt x="349" y="1208"/>
                    </a:cubicBezTo>
                    <a:cubicBezTo>
                      <a:pt x="351" y="1184"/>
                      <a:pt x="365" y="1162"/>
                      <a:pt x="375" y="1140"/>
                    </a:cubicBezTo>
                    <a:cubicBezTo>
                      <a:pt x="365" y="1159"/>
                      <a:pt x="353" y="1180"/>
                      <a:pt x="351" y="1200"/>
                    </a:cubicBezTo>
                    <a:cubicBezTo>
                      <a:pt x="346" y="1239"/>
                      <a:pt x="326" y="1271"/>
                      <a:pt x="312" y="1305"/>
                    </a:cubicBezTo>
                    <a:cubicBezTo>
                      <a:pt x="307" y="1307"/>
                      <a:pt x="302" y="1305"/>
                      <a:pt x="298" y="1304"/>
                    </a:cubicBezTo>
                    <a:cubicBezTo>
                      <a:pt x="293" y="1302"/>
                      <a:pt x="289" y="1301"/>
                      <a:pt x="285" y="1297"/>
                    </a:cubicBezTo>
                    <a:cubicBezTo>
                      <a:pt x="284" y="1295"/>
                      <a:pt x="284" y="1293"/>
                      <a:pt x="284" y="1291"/>
                    </a:cubicBezTo>
                    <a:cubicBezTo>
                      <a:pt x="310" y="1240"/>
                      <a:pt x="325" y="1183"/>
                      <a:pt x="351" y="1131"/>
                    </a:cubicBezTo>
                    <a:cubicBezTo>
                      <a:pt x="364" y="1104"/>
                      <a:pt x="371" y="1075"/>
                      <a:pt x="380" y="1056"/>
                    </a:cubicBezTo>
                    <a:cubicBezTo>
                      <a:pt x="375" y="1068"/>
                      <a:pt x="369" y="1088"/>
                      <a:pt x="362" y="1107"/>
                    </a:cubicBezTo>
                    <a:cubicBezTo>
                      <a:pt x="360" y="1114"/>
                      <a:pt x="359" y="1124"/>
                      <a:pt x="347" y="1121"/>
                    </a:cubicBezTo>
                    <a:cubicBezTo>
                      <a:pt x="343" y="1117"/>
                      <a:pt x="345" y="1114"/>
                      <a:pt x="346" y="1110"/>
                    </a:cubicBezTo>
                    <a:cubicBezTo>
                      <a:pt x="358" y="1069"/>
                      <a:pt x="369" y="1028"/>
                      <a:pt x="387" y="988"/>
                    </a:cubicBezTo>
                    <a:cubicBezTo>
                      <a:pt x="369" y="1027"/>
                      <a:pt x="358" y="1068"/>
                      <a:pt x="346" y="1109"/>
                    </a:cubicBezTo>
                    <a:cubicBezTo>
                      <a:pt x="344" y="1115"/>
                      <a:pt x="343" y="1119"/>
                      <a:pt x="348" y="1123"/>
                    </a:cubicBezTo>
                    <a:cubicBezTo>
                      <a:pt x="350" y="1127"/>
                      <a:pt x="350" y="1132"/>
                      <a:pt x="348" y="1136"/>
                    </a:cubicBezTo>
                    <a:cubicBezTo>
                      <a:pt x="327" y="1176"/>
                      <a:pt x="319" y="1222"/>
                      <a:pt x="297" y="1261"/>
                    </a:cubicBezTo>
                    <a:cubicBezTo>
                      <a:pt x="291" y="1272"/>
                      <a:pt x="291" y="1288"/>
                      <a:pt x="274" y="1291"/>
                    </a:cubicBezTo>
                    <a:cubicBezTo>
                      <a:pt x="259" y="1288"/>
                      <a:pt x="242" y="1292"/>
                      <a:pt x="230" y="1278"/>
                    </a:cubicBezTo>
                    <a:cubicBezTo>
                      <a:pt x="229" y="1277"/>
                      <a:pt x="229" y="1275"/>
                      <a:pt x="230" y="1273"/>
                    </a:cubicBezTo>
                    <a:cubicBezTo>
                      <a:pt x="243" y="1241"/>
                      <a:pt x="260" y="1210"/>
                      <a:pt x="269" y="1177"/>
                    </a:cubicBezTo>
                    <a:cubicBezTo>
                      <a:pt x="279" y="1156"/>
                      <a:pt x="290" y="1136"/>
                      <a:pt x="294" y="1113"/>
                    </a:cubicBezTo>
                    <a:cubicBezTo>
                      <a:pt x="295" y="1106"/>
                      <a:pt x="299" y="1100"/>
                      <a:pt x="293" y="1094"/>
                    </a:cubicBezTo>
                    <a:cubicBezTo>
                      <a:pt x="311" y="1057"/>
                      <a:pt x="316" y="1017"/>
                      <a:pt x="329" y="978"/>
                    </a:cubicBezTo>
                    <a:cubicBezTo>
                      <a:pt x="338" y="953"/>
                      <a:pt x="339" y="925"/>
                      <a:pt x="343" y="898"/>
                    </a:cubicBezTo>
                    <a:cubicBezTo>
                      <a:pt x="347" y="868"/>
                      <a:pt x="361" y="840"/>
                      <a:pt x="365" y="814"/>
                    </a:cubicBezTo>
                    <a:cubicBezTo>
                      <a:pt x="356" y="849"/>
                      <a:pt x="343" y="887"/>
                      <a:pt x="337" y="927"/>
                    </a:cubicBezTo>
                    <a:cubicBezTo>
                      <a:pt x="332" y="960"/>
                      <a:pt x="325" y="993"/>
                      <a:pt x="315" y="1025"/>
                    </a:cubicBezTo>
                    <a:cubicBezTo>
                      <a:pt x="308" y="1047"/>
                      <a:pt x="304" y="1069"/>
                      <a:pt x="293" y="1089"/>
                    </a:cubicBezTo>
                    <a:cubicBezTo>
                      <a:pt x="291" y="1093"/>
                      <a:pt x="291" y="1095"/>
                      <a:pt x="295" y="1097"/>
                    </a:cubicBezTo>
                    <a:cubicBezTo>
                      <a:pt x="296" y="1126"/>
                      <a:pt x="280" y="1149"/>
                      <a:pt x="271" y="1175"/>
                    </a:cubicBezTo>
                    <a:cubicBezTo>
                      <a:pt x="259" y="1208"/>
                      <a:pt x="244" y="1239"/>
                      <a:pt x="230" y="1272"/>
                    </a:cubicBezTo>
                    <a:cubicBezTo>
                      <a:pt x="221" y="1278"/>
                      <a:pt x="214" y="1271"/>
                      <a:pt x="207" y="1268"/>
                    </a:cubicBezTo>
                    <a:cubicBezTo>
                      <a:pt x="195" y="1261"/>
                      <a:pt x="182" y="1256"/>
                      <a:pt x="172" y="1245"/>
                    </a:cubicBezTo>
                    <a:cubicBezTo>
                      <a:pt x="170" y="1238"/>
                      <a:pt x="171" y="1229"/>
                      <a:pt x="179" y="1230"/>
                    </a:cubicBezTo>
                    <a:cubicBezTo>
                      <a:pt x="192" y="1233"/>
                      <a:pt x="193" y="1224"/>
                      <a:pt x="196" y="1217"/>
                    </a:cubicBezTo>
                    <a:cubicBezTo>
                      <a:pt x="214" y="1182"/>
                      <a:pt x="219" y="1142"/>
                      <a:pt x="238" y="1107"/>
                    </a:cubicBezTo>
                    <a:cubicBezTo>
                      <a:pt x="242" y="1100"/>
                      <a:pt x="244" y="1091"/>
                      <a:pt x="251" y="1086"/>
                    </a:cubicBezTo>
                    <a:cubicBezTo>
                      <a:pt x="252" y="1084"/>
                      <a:pt x="254" y="1083"/>
                      <a:pt x="255" y="1083"/>
                    </a:cubicBezTo>
                    <a:cubicBezTo>
                      <a:pt x="273" y="1065"/>
                      <a:pt x="279" y="1041"/>
                      <a:pt x="287" y="1019"/>
                    </a:cubicBezTo>
                    <a:cubicBezTo>
                      <a:pt x="296" y="996"/>
                      <a:pt x="311" y="974"/>
                      <a:pt x="315" y="950"/>
                    </a:cubicBezTo>
                    <a:cubicBezTo>
                      <a:pt x="309" y="960"/>
                      <a:pt x="309" y="975"/>
                      <a:pt x="299" y="985"/>
                    </a:cubicBezTo>
                    <a:cubicBezTo>
                      <a:pt x="293" y="987"/>
                      <a:pt x="287" y="988"/>
                      <a:pt x="281" y="983"/>
                    </a:cubicBezTo>
                    <a:cubicBezTo>
                      <a:pt x="277" y="978"/>
                      <a:pt x="281" y="973"/>
                      <a:pt x="280" y="970"/>
                    </a:cubicBezTo>
                    <a:cubicBezTo>
                      <a:pt x="281" y="966"/>
                      <a:pt x="278" y="968"/>
                      <a:pt x="278" y="968"/>
                    </a:cubicBezTo>
                    <a:cubicBezTo>
                      <a:pt x="281" y="977"/>
                      <a:pt x="278" y="983"/>
                      <a:pt x="271" y="988"/>
                    </a:cubicBezTo>
                    <a:cubicBezTo>
                      <a:pt x="262" y="991"/>
                      <a:pt x="261" y="1000"/>
                      <a:pt x="259" y="1007"/>
                    </a:cubicBezTo>
                    <a:cubicBezTo>
                      <a:pt x="240" y="1071"/>
                      <a:pt x="209" y="1131"/>
                      <a:pt x="186" y="1194"/>
                    </a:cubicBezTo>
                    <a:cubicBezTo>
                      <a:pt x="183" y="1203"/>
                      <a:pt x="181" y="1213"/>
                      <a:pt x="171" y="1218"/>
                    </a:cubicBezTo>
                    <a:cubicBezTo>
                      <a:pt x="164" y="1218"/>
                      <a:pt x="158" y="1216"/>
                      <a:pt x="156" y="1209"/>
                    </a:cubicBezTo>
                    <a:cubicBezTo>
                      <a:pt x="169" y="1167"/>
                      <a:pt x="180" y="1124"/>
                      <a:pt x="206" y="1087"/>
                    </a:cubicBezTo>
                    <a:cubicBezTo>
                      <a:pt x="216" y="1053"/>
                      <a:pt x="234" y="1022"/>
                      <a:pt x="242" y="1001"/>
                    </a:cubicBezTo>
                    <a:cubicBezTo>
                      <a:pt x="236" y="1019"/>
                      <a:pt x="218" y="1047"/>
                      <a:pt x="210" y="1078"/>
                    </a:cubicBezTo>
                    <a:cubicBezTo>
                      <a:pt x="184" y="1115"/>
                      <a:pt x="174" y="1158"/>
                      <a:pt x="156" y="1199"/>
                    </a:cubicBezTo>
                    <a:cubicBezTo>
                      <a:pt x="149" y="1205"/>
                      <a:pt x="145" y="1217"/>
                      <a:pt x="132" y="1207"/>
                    </a:cubicBezTo>
                    <a:cubicBezTo>
                      <a:pt x="131" y="1207"/>
                      <a:pt x="130" y="1214"/>
                      <a:pt x="126" y="1214"/>
                    </a:cubicBezTo>
                    <a:cubicBezTo>
                      <a:pt x="124" y="1215"/>
                      <a:pt x="122" y="1214"/>
                      <a:pt x="120" y="1214"/>
                    </a:cubicBezTo>
                    <a:cubicBezTo>
                      <a:pt x="109" y="1209"/>
                      <a:pt x="95" y="1207"/>
                      <a:pt x="93" y="1191"/>
                    </a:cubicBezTo>
                    <a:cubicBezTo>
                      <a:pt x="102" y="1171"/>
                      <a:pt x="113" y="1151"/>
                      <a:pt x="119" y="1129"/>
                    </a:cubicBezTo>
                    <a:cubicBezTo>
                      <a:pt x="123" y="1116"/>
                      <a:pt x="134" y="1107"/>
                      <a:pt x="142" y="1097"/>
                    </a:cubicBezTo>
                    <a:cubicBezTo>
                      <a:pt x="150" y="1086"/>
                      <a:pt x="155" y="1073"/>
                      <a:pt x="161" y="1060"/>
                    </a:cubicBezTo>
                    <a:cubicBezTo>
                      <a:pt x="162" y="1056"/>
                      <a:pt x="164" y="1051"/>
                      <a:pt x="168" y="1052"/>
                    </a:cubicBezTo>
                    <a:cubicBezTo>
                      <a:pt x="175" y="1055"/>
                      <a:pt x="172" y="1062"/>
                      <a:pt x="171" y="1068"/>
                    </a:cubicBezTo>
                    <a:cubicBezTo>
                      <a:pt x="172" y="1059"/>
                      <a:pt x="175" y="1050"/>
                      <a:pt x="167" y="1041"/>
                    </a:cubicBezTo>
                    <a:cubicBezTo>
                      <a:pt x="161" y="1034"/>
                      <a:pt x="166" y="1025"/>
                      <a:pt x="168" y="1018"/>
                    </a:cubicBezTo>
                    <a:cubicBezTo>
                      <a:pt x="179" y="991"/>
                      <a:pt x="186" y="963"/>
                      <a:pt x="192" y="934"/>
                    </a:cubicBezTo>
                    <a:cubicBezTo>
                      <a:pt x="194" y="921"/>
                      <a:pt x="201" y="909"/>
                      <a:pt x="210" y="897"/>
                    </a:cubicBezTo>
                    <a:cubicBezTo>
                      <a:pt x="225" y="879"/>
                      <a:pt x="229" y="855"/>
                      <a:pt x="237" y="834"/>
                    </a:cubicBezTo>
                    <a:cubicBezTo>
                      <a:pt x="239" y="827"/>
                      <a:pt x="242" y="821"/>
                      <a:pt x="243" y="816"/>
                    </a:cubicBezTo>
                    <a:cubicBezTo>
                      <a:pt x="238" y="828"/>
                      <a:pt x="235" y="842"/>
                      <a:pt x="230" y="855"/>
                    </a:cubicBezTo>
                    <a:cubicBezTo>
                      <a:pt x="223" y="872"/>
                      <a:pt x="216" y="888"/>
                      <a:pt x="205" y="902"/>
                    </a:cubicBezTo>
                    <a:cubicBezTo>
                      <a:pt x="192" y="919"/>
                      <a:pt x="188" y="940"/>
                      <a:pt x="185" y="960"/>
                    </a:cubicBezTo>
                    <a:cubicBezTo>
                      <a:pt x="181" y="978"/>
                      <a:pt x="178" y="995"/>
                      <a:pt x="170" y="1011"/>
                    </a:cubicBezTo>
                    <a:cubicBezTo>
                      <a:pt x="164" y="1026"/>
                      <a:pt x="165" y="1041"/>
                      <a:pt x="161" y="1056"/>
                    </a:cubicBezTo>
                    <a:cubicBezTo>
                      <a:pt x="153" y="1076"/>
                      <a:pt x="145" y="1094"/>
                      <a:pt x="130" y="1110"/>
                    </a:cubicBezTo>
                    <a:cubicBezTo>
                      <a:pt x="114" y="1127"/>
                      <a:pt x="114" y="1151"/>
                      <a:pt x="103" y="1170"/>
                    </a:cubicBezTo>
                    <a:cubicBezTo>
                      <a:pt x="98" y="1177"/>
                      <a:pt x="97" y="1186"/>
                      <a:pt x="91" y="1192"/>
                    </a:cubicBezTo>
                    <a:cubicBezTo>
                      <a:pt x="83" y="1195"/>
                      <a:pt x="77" y="1191"/>
                      <a:pt x="72" y="1186"/>
                    </a:cubicBezTo>
                    <a:cubicBezTo>
                      <a:pt x="65" y="1174"/>
                      <a:pt x="73" y="1164"/>
                      <a:pt x="78" y="1155"/>
                    </a:cubicBezTo>
                    <a:cubicBezTo>
                      <a:pt x="88" y="1137"/>
                      <a:pt x="96" y="1118"/>
                      <a:pt x="103" y="1099"/>
                    </a:cubicBezTo>
                    <a:cubicBezTo>
                      <a:pt x="94" y="1127"/>
                      <a:pt x="80" y="1153"/>
                      <a:pt x="65" y="1178"/>
                    </a:cubicBezTo>
                    <a:cubicBezTo>
                      <a:pt x="59" y="1181"/>
                      <a:pt x="53" y="1179"/>
                      <a:pt x="49" y="1173"/>
                    </a:cubicBezTo>
                    <a:cubicBezTo>
                      <a:pt x="48" y="1159"/>
                      <a:pt x="58" y="1149"/>
                      <a:pt x="63" y="1137"/>
                    </a:cubicBezTo>
                    <a:cubicBezTo>
                      <a:pt x="69" y="1123"/>
                      <a:pt x="78" y="1110"/>
                      <a:pt x="82" y="1095"/>
                    </a:cubicBezTo>
                    <a:cubicBezTo>
                      <a:pt x="85" y="1094"/>
                      <a:pt x="88" y="1093"/>
                      <a:pt x="90" y="1096"/>
                    </a:cubicBezTo>
                    <a:cubicBezTo>
                      <a:pt x="91" y="1095"/>
                      <a:pt x="92" y="1103"/>
                      <a:pt x="91" y="1097"/>
                    </a:cubicBezTo>
                    <a:cubicBezTo>
                      <a:pt x="90" y="1084"/>
                      <a:pt x="98" y="1075"/>
                      <a:pt x="102" y="1066"/>
                    </a:cubicBezTo>
                    <a:cubicBezTo>
                      <a:pt x="112" y="1045"/>
                      <a:pt x="120" y="1023"/>
                      <a:pt x="131" y="1003"/>
                    </a:cubicBezTo>
                    <a:cubicBezTo>
                      <a:pt x="158" y="953"/>
                      <a:pt x="184" y="902"/>
                      <a:pt x="203" y="848"/>
                    </a:cubicBezTo>
                    <a:cubicBezTo>
                      <a:pt x="208" y="837"/>
                      <a:pt x="212" y="825"/>
                      <a:pt x="223" y="817"/>
                    </a:cubicBezTo>
                    <a:cubicBezTo>
                      <a:pt x="230" y="811"/>
                      <a:pt x="230" y="800"/>
                      <a:pt x="233" y="791"/>
                    </a:cubicBezTo>
                    <a:cubicBezTo>
                      <a:pt x="235" y="784"/>
                      <a:pt x="234" y="773"/>
                      <a:pt x="240" y="769"/>
                    </a:cubicBezTo>
                    <a:cubicBezTo>
                      <a:pt x="253" y="757"/>
                      <a:pt x="253" y="741"/>
                      <a:pt x="256" y="727"/>
                    </a:cubicBezTo>
                    <a:cubicBezTo>
                      <a:pt x="260" y="711"/>
                      <a:pt x="266" y="697"/>
                      <a:pt x="269" y="684"/>
                    </a:cubicBezTo>
                    <a:cubicBezTo>
                      <a:pt x="262" y="698"/>
                      <a:pt x="261" y="717"/>
                      <a:pt x="254" y="734"/>
                    </a:cubicBezTo>
                    <a:cubicBezTo>
                      <a:pt x="243" y="761"/>
                      <a:pt x="231" y="787"/>
                      <a:pt x="219" y="814"/>
                    </a:cubicBezTo>
                    <a:cubicBezTo>
                      <a:pt x="208" y="837"/>
                      <a:pt x="199" y="861"/>
                      <a:pt x="189" y="885"/>
                    </a:cubicBezTo>
                    <a:cubicBezTo>
                      <a:pt x="184" y="898"/>
                      <a:pt x="181" y="913"/>
                      <a:pt x="166" y="920"/>
                    </a:cubicBezTo>
                    <a:cubicBezTo>
                      <a:pt x="161" y="909"/>
                      <a:pt x="164" y="899"/>
                      <a:pt x="168" y="888"/>
                    </a:cubicBezTo>
                    <a:cubicBezTo>
                      <a:pt x="177" y="865"/>
                      <a:pt x="189" y="842"/>
                      <a:pt x="198" y="820"/>
                    </a:cubicBezTo>
                    <a:cubicBezTo>
                      <a:pt x="192" y="826"/>
                      <a:pt x="197" y="841"/>
                      <a:pt x="181" y="843"/>
                    </a:cubicBezTo>
                    <a:cubicBezTo>
                      <a:pt x="176" y="835"/>
                      <a:pt x="180" y="828"/>
                      <a:pt x="183" y="821"/>
                    </a:cubicBezTo>
                    <a:cubicBezTo>
                      <a:pt x="192" y="798"/>
                      <a:pt x="198" y="772"/>
                      <a:pt x="214" y="757"/>
                    </a:cubicBezTo>
                    <a:cubicBezTo>
                      <a:pt x="240" y="732"/>
                      <a:pt x="232" y="700"/>
                      <a:pt x="242" y="679"/>
                    </a:cubicBezTo>
                    <a:cubicBezTo>
                      <a:pt x="244" y="722"/>
                      <a:pt x="210" y="758"/>
                      <a:pt x="191" y="800"/>
                    </a:cubicBezTo>
                    <a:cubicBezTo>
                      <a:pt x="180" y="824"/>
                      <a:pt x="168" y="847"/>
                      <a:pt x="158" y="872"/>
                    </a:cubicBezTo>
                    <a:cubicBezTo>
                      <a:pt x="153" y="882"/>
                      <a:pt x="148" y="891"/>
                      <a:pt x="139" y="898"/>
                    </a:cubicBezTo>
                    <a:cubicBezTo>
                      <a:pt x="137" y="900"/>
                      <a:pt x="133" y="902"/>
                      <a:pt x="130" y="899"/>
                    </a:cubicBezTo>
                    <a:cubicBezTo>
                      <a:pt x="127" y="897"/>
                      <a:pt x="127" y="894"/>
                      <a:pt x="128" y="890"/>
                    </a:cubicBezTo>
                    <a:cubicBezTo>
                      <a:pt x="129" y="888"/>
                      <a:pt x="130" y="887"/>
                      <a:pt x="131" y="885"/>
                    </a:cubicBezTo>
                    <a:cubicBezTo>
                      <a:pt x="155" y="848"/>
                      <a:pt x="166" y="805"/>
                      <a:pt x="180" y="764"/>
                    </a:cubicBezTo>
                    <a:cubicBezTo>
                      <a:pt x="183" y="755"/>
                      <a:pt x="186" y="754"/>
                      <a:pt x="196" y="754"/>
                    </a:cubicBezTo>
                    <a:cubicBezTo>
                      <a:pt x="197" y="754"/>
                      <a:pt x="196" y="753"/>
                      <a:pt x="196" y="753"/>
                    </a:cubicBezTo>
                    <a:cubicBezTo>
                      <a:pt x="199" y="721"/>
                      <a:pt x="213" y="693"/>
                      <a:pt x="224" y="664"/>
                    </a:cubicBezTo>
                    <a:cubicBezTo>
                      <a:pt x="227" y="646"/>
                      <a:pt x="237" y="631"/>
                      <a:pt x="242" y="615"/>
                    </a:cubicBezTo>
                    <a:cubicBezTo>
                      <a:pt x="246" y="604"/>
                      <a:pt x="249" y="593"/>
                      <a:pt x="247" y="582"/>
                    </a:cubicBezTo>
                    <a:cubicBezTo>
                      <a:pt x="260" y="546"/>
                      <a:pt x="274" y="510"/>
                      <a:pt x="282" y="468"/>
                    </a:cubicBezTo>
                    <a:cubicBezTo>
                      <a:pt x="273" y="509"/>
                      <a:pt x="261" y="544"/>
                      <a:pt x="248" y="579"/>
                    </a:cubicBezTo>
                    <a:cubicBezTo>
                      <a:pt x="250" y="604"/>
                      <a:pt x="238" y="625"/>
                      <a:pt x="229" y="647"/>
                    </a:cubicBezTo>
                    <a:cubicBezTo>
                      <a:pt x="227" y="652"/>
                      <a:pt x="223" y="657"/>
                      <a:pt x="224" y="664"/>
                    </a:cubicBezTo>
                    <a:cubicBezTo>
                      <a:pt x="209" y="691"/>
                      <a:pt x="207" y="722"/>
                      <a:pt x="189" y="748"/>
                    </a:cubicBezTo>
                    <a:cubicBezTo>
                      <a:pt x="186" y="752"/>
                      <a:pt x="184" y="758"/>
                      <a:pt x="179" y="755"/>
                    </a:cubicBezTo>
                    <a:cubicBezTo>
                      <a:pt x="174" y="753"/>
                      <a:pt x="176" y="747"/>
                      <a:pt x="177" y="743"/>
                    </a:cubicBezTo>
                    <a:cubicBezTo>
                      <a:pt x="184" y="718"/>
                      <a:pt x="195" y="696"/>
                      <a:pt x="203" y="672"/>
                    </a:cubicBezTo>
                    <a:cubicBezTo>
                      <a:pt x="205" y="669"/>
                      <a:pt x="200" y="670"/>
                      <a:pt x="203" y="671"/>
                    </a:cubicBezTo>
                    <a:cubicBezTo>
                      <a:pt x="203" y="671"/>
                      <a:pt x="203" y="671"/>
                      <a:pt x="203" y="672"/>
                    </a:cubicBezTo>
                    <a:cubicBezTo>
                      <a:pt x="195" y="696"/>
                      <a:pt x="184" y="719"/>
                      <a:pt x="177" y="744"/>
                    </a:cubicBezTo>
                    <a:cubicBezTo>
                      <a:pt x="173" y="754"/>
                      <a:pt x="166" y="760"/>
                      <a:pt x="153" y="760"/>
                    </a:cubicBezTo>
                    <a:cubicBezTo>
                      <a:pt x="156" y="727"/>
                      <a:pt x="172" y="699"/>
                      <a:pt x="178" y="667"/>
                    </a:cubicBezTo>
                    <a:cubicBezTo>
                      <a:pt x="172" y="694"/>
                      <a:pt x="158" y="719"/>
                      <a:pt x="156" y="746"/>
                    </a:cubicBezTo>
                    <a:cubicBezTo>
                      <a:pt x="152" y="793"/>
                      <a:pt x="128" y="832"/>
                      <a:pt x="109" y="873"/>
                    </a:cubicBezTo>
                    <a:cubicBezTo>
                      <a:pt x="101" y="890"/>
                      <a:pt x="98" y="910"/>
                      <a:pt x="89" y="920"/>
                    </a:cubicBezTo>
                    <a:cubicBezTo>
                      <a:pt x="108" y="875"/>
                      <a:pt x="134" y="826"/>
                      <a:pt x="153" y="775"/>
                    </a:cubicBezTo>
                    <a:cubicBezTo>
                      <a:pt x="155" y="770"/>
                      <a:pt x="155" y="763"/>
                      <a:pt x="162" y="762"/>
                    </a:cubicBezTo>
                    <a:cubicBezTo>
                      <a:pt x="166" y="761"/>
                      <a:pt x="171" y="763"/>
                      <a:pt x="175" y="765"/>
                    </a:cubicBezTo>
                    <a:cubicBezTo>
                      <a:pt x="182" y="770"/>
                      <a:pt x="177" y="775"/>
                      <a:pt x="175" y="779"/>
                    </a:cubicBezTo>
                    <a:cubicBezTo>
                      <a:pt x="160" y="830"/>
                      <a:pt x="137" y="878"/>
                      <a:pt x="110" y="924"/>
                    </a:cubicBezTo>
                    <a:cubicBezTo>
                      <a:pt x="104" y="935"/>
                      <a:pt x="103" y="950"/>
                      <a:pt x="90" y="957"/>
                    </a:cubicBezTo>
                    <a:cubicBezTo>
                      <a:pt x="89" y="956"/>
                      <a:pt x="87" y="953"/>
                      <a:pt x="86" y="954"/>
                    </a:cubicBezTo>
                    <a:cubicBezTo>
                      <a:pt x="71" y="995"/>
                      <a:pt x="57" y="1036"/>
                      <a:pt x="44" y="1077"/>
                    </a:cubicBezTo>
                    <a:cubicBezTo>
                      <a:pt x="49" y="1085"/>
                      <a:pt x="48" y="1092"/>
                      <a:pt x="43" y="1099"/>
                    </a:cubicBezTo>
                    <a:cubicBezTo>
                      <a:pt x="38" y="1107"/>
                      <a:pt x="35" y="1116"/>
                      <a:pt x="31" y="1125"/>
                    </a:cubicBezTo>
                    <a:cubicBezTo>
                      <a:pt x="37" y="1114"/>
                      <a:pt x="40" y="1100"/>
                      <a:pt x="49" y="1092"/>
                    </a:cubicBezTo>
                    <a:cubicBezTo>
                      <a:pt x="61" y="1081"/>
                      <a:pt x="46" y="1083"/>
                      <a:pt x="44" y="1078"/>
                    </a:cubicBezTo>
                    <a:cubicBezTo>
                      <a:pt x="42" y="1068"/>
                      <a:pt x="49" y="1059"/>
                      <a:pt x="53" y="1051"/>
                    </a:cubicBezTo>
                    <a:cubicBezTo>
                      <a:pt x="65" y="1026"/>
                      <a:pt x="65" y="997"/>
                      <a:pt x="82" y="974"/>
                    </a:cubicBezTo>
                    <a:cubicBezTo>
                      <a:pt x="92" y="963"/>
                      <a:pt x="98" y="950"/>
                      <a:pt x="104" y="937"/>
                    </a:cubicBezTo>
                    <a:cubicBezTo>
                      <a:pt x="106" y="933"/>
                      <a:pt x="107" y="926"/>
                      <a:pt x="113" y="929"/>
                    </a:cubicBezTo>
                    <a:cubicBezTo>
                      <a:pt x="119" y="931"/>
                      <a:pt x="117" y="938"/>
                      <a:pt x="115" y="943"/>
                    </a:cubicBezTo>
                    <a:cubicBezTo>
                      <a:pt x="113" y="949"/>
                      <a:pt x="110" y="955"/>
                      <a:pt x="106" y="960"/>
                    </a:cubicBezTo>
                    <a:cubicBezTo>
                      <a:pt x="115" y="948"/>
                      <a:pt x="118" y="932"/>
                      <a:pt x="125" y="918"/>
                    </a:cubicBezTo>
                    <a:cubicBezTo>
                      <a:pt x="128" y="913"/>
                      <a:pt x="129" y="905"/>
                      <a:pt x="135" y="905"/>
                    </a:cubicBezTo>
                    <a:cubicBezTo>
                      <a:pt x="143" y="904"/>
                      <a:pt x="140" y="912"/>
                      <a:pt x="141" y="917"/>
                    </a:cubicBezTo>
                    <a:cubicBezTo>
                      <a:pt x="143" y="916"/>
                      <a:pt x="145" y="915"/>
                      <a:pt x="147" y="917"/>
                    </a:cubicBezTo>
                    <a:cubicBezTo>
                      <a:pt x="151" y="931"/>
                      <a:pt x="140" y="942"/>
                      <a:pt x="136" y="953"/>
                    </a:cubicBezTo>
                    <a:cubicBezTo>
                      <a:pt x="131" y="965"/>
                      <a:pt x="125" y="977"/>
                      <a:pt x="122" y="983"/>
                    </a:cubicBezTo>
                    <a:cubicBezTo>
                      <a:pt x="129" y="968"/>
                      <a:pt x="140" y="946"/>
                      <a:pt x="149" y="924"/>
                    </a:cubicBezTo>
                    <a:cubicBezTo>
                      <a:pt x="151" y="918"/>
                      <a:pt x="150" y="909"/>
                      <a:pt x="158" y="908"/>
                    </a:cubicBezTo>
                    <a:cubicBezTo>
                      <a:pt x="168" y="907"/>
                      <a:pt x="160" y="921"/>
                      <a:pt x="168" y="922"/>
                    </a:cubicBezTo>
                    <a:cubicBezTo>
                      <a:pt x="160" y="950"/>
                      <a:pt x="147" y="975"/>
                      <a:pt x="131" y="999"/>
                    </a:cubicBezTo>
                    <a:cubicBezTo>
                      <a:pt x="120" y="1022"/>
                      <a:pt x="111" y="1046"/>
                      <a:pt x="100" y="1068"/>
                    </a:cubicBezTo>
                    <a:cubicBezTo>
                      <a:pt x="95" y="1079"/>
                      <a:pt x="90" y="1090"/>
                      <a:pt x="80" y="1097"/>
                    </a:cubicBezTo>
                    <a:cubicBezTo>
                      <a:pt x="72" y="1122"/>
                      <a:pt x="57" y="1145"/>
                      <a:pt x="46" y="1169"/>
                    </a:cubicBezTo>
                    <a:cubicBezTo>
                      <a:pt x="39" y="1170"/>
                      <a:pt x="34" y="1168"/>
                      <a:pt x="33" y="1161"/>
                    </a:cubicBezTo>
                    <a:cubicBezTo>
                      <a:pt x="52" y="1133"/>
                      <a:pt x="65" y="1103"/>
                      <a:pt x="72" y="1070"/>
                    </a:cubicBezTo>
                    <a:cubicBezTo>
                      <a:pt x="77" y="1045"/>
                      <a:pt x="91" y="1022"/>
                      <a:pt x="99" y="1003"/>
                    </a:cubicBezTo>
                    <a:cubicBezTo>
                      <a:pt x="82" y="1032"/>
                      <a:pt x="73" y="1068"/>
                      <a:pt x="61" y="1104"/>
                    </a:cubicBezTo>
                    <a:cubicBezTo>
                      <a:pt x="56" y="1120"/>
                      <a:pt x="51" y="1136"/>
                      <a:pt x="40" y="1149"/>
                    </a:cubicBezTo>
                    <a:cubicBezTo>
                      <a:pt x="36" y="1156"/>
                      <a:pt x="31" y="1160"/>
                      <a:pt x="23" y="1160"/>
                    </a:cubicBezTo>
                    <a:cubicBezTo>
                      <a:pt x="13" y="1157"/>
                      <a:pt x="4" y="1153"/>
                      <a:pt x="0" y="1142"/>
                    </a:cubicBezTo>
                    <a:cubicBezTo>
                      <a:pt x="0" y="1136"/>
                      <a:pt x="4" y="1131"/>
                      <a:pt x="7" y="1126"/>
                    </a:cubicBezTo>
                    <a:cubicBezTo>
                      <a:pt x="16" y="1105"/>
                      <a:pt x="26" y="1084"/>
                      <a:pt x="35" y="1065"/>
                    </a:cubicBezTo>
                    <a:cubicBezTo>
                      <a:pt x="26" y="1073"/>
                      <a:pt x="29" y="1089"/>
                      <a:pt x="17" y="1097"/>
                    </a:cubicBezTo>
                    <a:cubicBezTo>
                      <a:pt x="7" y="1091"/>
                      <a:pt x="14" y="1083"/>
                      <a:pt x="13" y="1076"/>
                    </a:cubicBezTo>
                    <a:cubicBezTo>
                      <a:pt x="32" y="1034"/>
                      <a:pt x="44" y="989"/>
                      <a:pt x="61" y="946"/>
                    </a:cubicBezTo>
                    <a:cubicBezTo>
                      <a:pt x="61" y="945"/>
                      <a:pt x="63" y="944"/>
                      <a:pt x="62" y="942"/>
                    </a:cubicBezTo>
                    <a:cubicBezTo>
                      <a:pt x="61" y="944"/>
                      <a:pt x="59" y="945"/>
                      <a:pt x="57" y="945"/>
                    </a:cubicBezTo>
                    <a:cubicBezTo>
                      <a:pt x="42" y="934"/>
                      <a:pt x="58" y="923"/>
                      <a:pt x="58" y="912"/>
                    </a:cubicBezTo>
                    <a:cubicBezTo>
                      <a:pt x="68" y="889"/>
                      <a:pt x="77" y="862"/>
                      <a:pt x="94" y="844"/>
                    </a:cubicBezTo>
                    <a:cubicBezTo>
                      <a:pt x="113" y="822"/>
                      <a:pt x="117" y="794"/>
                      <a:pt x="132" y="773"/>
                    </a:cubicBezTo>
                    <a:cubicBezTo>
                      <a:pt x="139" y="762"/>
                      <a:pt x="135" y="755"/>
                      <a:pt x="137" y="747"/>
                    </a:cubicBezTo>
                    <a:cubicBezTo>
                      <a:pt x="139" y="736"/>
                      <a:pt x="143" y="725"/>
                      <a:pt x="145" y="714"/>
                    </a:cubicBezTo>
                    <a:cubicBezTo>
                      <a:pt x="150" y="682"/>
                      <a:pt x="160" y="651"/>
                      <a:pt x="173" y="624"/>
                    </a:cubicBezTo>
                    <a:cubicBezTo>
                      <a:pt x="151" y="663"/>
                      <a:pt x="145" y="709"/>
                      <a:pt x="135" y="754"/>
                    </a:cubicBezTo>
                    <a:cubicBezTo>
                      <a:pt x="129" y="779"/>
                      <a:pt x="124" y="809"/>
                      <a:pt x="108" y="826"/>
                    </a:cubicBezTo>
                    <a:cubicBezTo>
                      <a:pt x="83" y="851"/>
                      <a:pt x="77" y="884"/>
                      <a:pt x="58" y="911"/>
                    </a:cubicBezTo>
                    <a:cubicBezTo>
                      <a:pt x="56" y="924"/>
                      <a:pt x="50" y="922"/>
                      <a:pt x="42" y="916"/>
                    </a:cubicBezTo>
                    <a:cubicBezTo>
                      <a:pt x="42" y="906"/>
                      <a:pt x="52" y="897"/>
                      <a:pt x="42" y="887"/>
                    </a:cubicBezTo>
                    <a:cubicBezTo>
                      <a:pt x="49" y="863"/>
                      <a:pt x="65" y="842"/>
                      <a:pt x="75" y="819"/>
                    </a:cubicBezTo>
                    <a:cubicBezTo>
                      <a:pt x="76" y="816"/>
                      <a:pt x="83" y="812"/>
                      <a:pt x="75" y="809"/>
                    </a:cubicBezTo>
                    <a:cubicBezTo>
                      <a:pt x="73" y="798"/>
                      <a:pt x="73" y="788"/>
                      <a:pt x="82" y="780"/>
                    </a:cubicBezTo>
                    <a:cubicBezTo>
                      <a:pt x="95" y="765"/>
                      <a:pt x="95" y="746"/>
                      <a:pt x="101" y="729"/>
                    </a:cubicBezTo>
                    <a:cubicBezTo>
                      <a:pt x="105" y="720"/>
                      <a:pt x="107" y="710"/>
                      <a:pt x="109" y="704"/>
                    </a:cubicBezTo>
                    <a:cubicBezTo>
                      <a:pt x="111" y="698"/>
                      <a:pt x="113" y="701"/>
                      <a:pt x="111" y="700"/>
                    </a:cubicBezTo>
                    <a:cubicBezTo>
                      <a:pt x="111" y="700"/>
                      <a:pt x="110" y="700"/>
                      <a:pt x="110" y="701"/>
                    </a:cubicBezTo>
                    <a:cubicBezTo>
                      <a:pt x="104" y="718"/>
                      <a:pt x="101" y="734"/>
                      <a:pt x="94" y="750"/>
                    </a:cubicBezTo>
                    <a:cubicBezTo>
                      <a:pt x="93" y="754"/>
                      <a:pt x="94" y="762"/>
                      <a:pt x="85" y="760"/>
                    </a:cubicBezTo>
                    <a:cubicBezTo>
                      <a:pt x="84" y="760"/>
                      <a:pt x="84" y="760"/>
                      <a:pt x="84" y="760"/>
                    </a:cubicBezTo>
                    <a:cubicBezTo>
                      <a:pt x="83" y="760"/>
                      <a:pt x="83" y="760"/>
                      <a:pt x="83" y="760"/>
                    </a:cubicBezTo>
                    <a:cubicBezTo>
                      <a:pt x="74" y="747"/>
                      <a:pt x="81" y="734"/>
                      <a:pt x="84" y="721"/>
                    </a:cubicBezTo>
                    <a:cubicBezTo>
                      <a:pt x="85" y="716"/>
                      <a:pt x="90" y="711"/>
                      <a:pt x="82" y="708"/>
                    </a:cubicBezTo>
                    <a:cubicBezTo>
                      <a:pt x="82" y="693"/>
                      <a:pt x="85" y="679"/>
                      <a:pt x="95" y="667"/>
                    </a:cubicBezTo>
                    <a:cubicBezTo>
                      <a:pt x="113" y="652"/>
                      <a:pt x="116" y="628"/>
                      <a:pt x="125" y="608"/>
                    </a:cubicBezTo>
                    <a:cubicBezTo>
                      <a:pt x="142" y="571"/>
                      <a:pt x="149" y="531"/>
                      <a:pt x="163" y="493"/>
                    </a:cubicBezTo>
                    <a:cubicBezTo>
                      <a:pt x="149" y="530"/>
                      <a:pt x="141" y="569"/>
                      <a:pt x="126" y="606"/>
                    </a:cubicBezTo>
                    <a:cubicBezTo>
                      <a:pt x="120" y="620"/>
                      <a:pt x="114" y="634"/>
                      <a:pt x="108" y="648"/>
                    </a:cubicBezTo>
                    <a:cubicBezTo>
                      <a:pt x="107" y="652"/>
                      <a:pt x="105" y="657"/>
                      <a:pt x="99" y="656"/>
                    </a:cubicBezTo>
                    <a:cubicBezTo>
                      <a:pt x="90" y="648"/>
                      <a:pt x="100" y="641"/>
                      <a:pt x="101" y="634"/>
                    </a:cubicBezTo>
                    <a:cubicBezTo>
                      <a:pt x="102" y="625"/>
                      <a:pt x="110" y="617"/>
                      <a:pt x="103" y="608"/>
                    </a:cubicBezTo>
                    <a:cubicBezTo>
                      <a:pt x="100" y="604"/>
                      <a:pt x="101" y="600"/>
                      <a:pt x="102" y="597"/>
                    </a:cubicBezTo>
                    <a:cubicBezTo>
                      <a:pt x="126" y="526"/>
                      <a:pt x="153" y="457"/>
                      <a:pt x="196" y="396"/>
                    </a:cubicBezTo>
                    <a:cubicBezTo>
                      <a:pt x="231" y="347"/>
                      <a:pt x="249" y="289"/>
                      <a:pt x="269" y="233"/>
                    </a:cubicBezTo>
                    <a:cubicBezTo>
                      <a:pt x="290" y="197"/>
                      <a:pt x="303" y="158"/>
                      <a:pt x="318" y="119"/>
                    </a:cubicBezTo>
                    <a:cubicBezTo>
                      <a:pt x="303" y="157"/>
                      <a:pt x="290" y="195"/>
                      <a:pt x="270" y="231"/>
                    </a:cubicBezTo>
                    <a:cubicBezTo>
                      <a:pt x="260" y="254"/>
                      <a:pt x="253" y="278"/>
                      <a:pt x="245" y="302"/>
                    </a:cubicBezTo>
                    <a:cubicBezTo>
                      <a:pt x="231" y="341"/>
                      <a:pt x="209" y="374"/>
                      <a:pt x="188" y="409"/>
                    </a:cubicBezTo>
                    <a:cubicBezTo>
                      <a:pt x="167" y="443"/>
                      <a:pt x="148" y="479"/>
                      <a:pt x="130" y="516"/>
                    </a:cubicBezTo>
                    <a:cubicBezTo>
                      <a:pt x="121" y="533"/>
                      <a:pt x="112" y="552"/>
                      <a:pt x="95" y="564"/>
                    </a:cubicBezTo>
                    <a:cubicBezTo>
                      <a:pt x="86" y="553"/>
                      <a:pt x="98" y="545"/>
                      <a:pt x="101" y="536"/>
                    </a:cubicBezTo>
                    <a:cubicBezTo>
                      <a:pt x="106" y="520"/>
                      <a:pt x="116" y="506"/>
                      <a:pt x="124" y="491"/>
                    </a:cubicBezTo>
                    <a:cubicBezTo>
                      <a:pt x="126" y="486"/>
                      <a:pt x="133" y="482"/>
                      <a:pt x="126" y="476"/>
                    </a:cubicBezTo>
                    <a:cubicBezTo>
                      <a:pt x="125" y="473"/>
                      <a:pt x="125" y="470"/>
                      <a:pt x="127" y="468"/>
                    </a:cubicBezTo>
                    <a:cubicBezTo>
                      <a:pt x="150" y="434"/>
                      <a:pt x="166" y="396"/>
                      <a:pt x="184" y="359"/>
                    </a:cubicBezTo>
                    <a:cubicBezTo>
                      <a:pt x="214" y="313"/>
                      <a:pt x="232" y="260"/>
                      <a:pt x="254" y="210"/>
                    </a:cubicBezTo>
                    <a:cubicBezTo>
                      <a:pt x="267" y="178"/>
                      <a:pt x="284" y="148"/>
                      <a:pt x="291" y="121"/>
                    </a:cubicBezTo>
                    <a:cubicBezTo>
                      <a:pt x="274" y="167"/>
                      <a:pt x="249" y="217"/>
                      <a:pt x="229" y="268"/>
                    </a:cubicBezTo>
                    <a:cubicBezTo>
                      <a:pt x="221" y="287"/>
                      <a:pt x="213" y="306"/>
                      <a:pt x="203" y="324"/>
                    </a:cubicBezTo>
                    <a:cubicBezTo>
                      <a:pt x="201" y="327"/>
                      <a:pt x="201" y="334"/>
                      <a:pt x="194" y="332"/>
                    </a:cubicBezTo>
                    <a:cubicBezTo>
                      <a:pt x="202" y="303"/>
                      <a:pt x="198" y="271"/>
                      <a:pt x="213" y="244"/>
                    </a:cubicBezTo>
                    <a:cubicBezTo>
                      <a:pt x="229" y="220"/>
                      <a:pt x="236" y="192"/>
                      <a:pt x="242" y="165"/>
                    </a:cubicBezTo>
                    <a:cubicBezTo>
                      <a:pt x="246" y="148"/>
                      <a:pt x="254" y="134"/>
                      <a:pt x="259" y="118"/>
                    </a:cubicBezTo>
                    <a:cubicBezTo>
                      <a:pt x="262" y="111"/>
                      <a:pt x="265" y="105"/>
                      <a:pt x="266" y="99"/>
                    </a:cubicBezTo>
                    <a:cubicBezTo>
                      <a:pt x="258" y="122"/>
                      <a:pt x="248" y="145"/>
                      <a:pt x="239" y="169"/>
                    </a:cubicBezTo>
                    <a:cubicBezTo>
                      <a:pt x="238" y="173"/>
                      <a:pt x="236" y="176"/>
                      <a:pt x="231" y="176"/>
                    </a:cubicBezTo>
                    <a:close/>
                  </a:path>
                </a:pathLst>
              </a:custGeom>
              <a:solidFill>
                <a:srgbClr val="F3DAB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5" name="Freeform 12">
                <a:extLst>
                  <a:ext uri="{FF2B5EF4-FFF2-40B4-BE49-F238E27FC236}">
                    <a16:creationId xmlns:a16="http://schemas.microsoft.com/office/drawing/2014/main" id="{AADDA004-8475-478C-8357-A2BC06336CCE}"/>
                  </a:ext>
                </a:extLst>
              </p:cNvPr>
              <p:cNvSpPr>
                <a:spLocks/>
              </p:cNvSpPr>
              <p:nvPr/>
            </p:nvSpPr>
            <p:spPr bwMode="auto">
              <a:xfrm>
                <a:off x="1616" y="1259"/>
                <a:ext cx="429" cy="1401"/>
              </a:xfrm>
              <a:custGeom>
                <a:avLst/>
                <a:gdLst>
                  <a:gd name="T0" fmla="*/ 71 w 382"/>
                  <a:gd name="T1" fmla="*/ 553 h 1247"/>
                  <a:gd name="T2" fmla="*/ 90 w 382"/>
                  <a:gd name="T3" fmla="*/ 349 h 1247"/>
                  <a:gd name="T4" fmla="*/ 88 w 382"/>
                  <a:gd name="T5" fmla="*/ 256 h 1247"/>
                  <a:gd name="T6" fmla="*/ 94 w 382"/>
                  <a:gd name="T7" fmla="*/ 574 h 1247"/>
                  <a:gd name="T8" fmla="*/ 80 w 382"/>
                  <a:gd name="T9" fmla="*/ 494 h 1247"/>
                  <a:gd name="T10" fmla="*/ 70 w 382"/>
                  <a:gd name="T11" fmla="*/ 407 h 1247"/>
                  <a:gd name="T12" fmla="*/ 60 w 382"/>
                  <a:gd name="T13" fmla="*/ 42 h 1247"/>
                  <a:gd name="T14" fmla="*/ 78 w 382"/>
                  <a:gd name="T15" fmla="*/ 6 h 1247"/>
                  <a:gd name="T16" fmla="*/ 147 w 382"/>
                  <a:gd name="T17" fmla="*/ 185 h 1247"/>
                  <a:gd name="T18" fmla="*/ 145 w 382"/>
                  <a:gd name="T19" fmla="*/ 104 h 1247"/>
                  <a:gd name="T20" fmla="*/ 182 w 382"/>
                  <a:gd name="T21" fmla="*/ 252 h 1247"/>
                  <a:gd name="T22" fmla="*/ 186 w 382"/>
                  <a:gd name="T23" fmla="*/ 384 h 1247"/>
                  <a:gd name="T24" fmla="*/ 170 w 382"/>
                  <a:gd name="T25" fmla="*/ 198 h 1247"/>
                  <a:gd name="T26" fmla="*/ 169 w 382"/>
                  <a:gd name="T27" fmla="*/ 6 h 1247"/>
                  <a:gd name="T28" fmla="*/ 213 w 382"/>
                  <a:gd name="T29" fmla="*/ 368 h 1247"/>
                  <a:gd name="T30" fmla="*/ 176 w 382"/>
                  <a:gd name="T31" fmla="*/ 78 h 1247"/>
                  <a:gd name="T32" fmla="*/ 196 w 382"/>
                  <a:gd name="T33" fmla="*/ 98 h 1247"/>
                  <a:gd name="T34" fmla="*/ 234 w 382"/>
                  <a:gd name="T35" fmla="*/ 336 h 1247"/>
                  <a:gd name="T36" fmla="*/ 249 w 382"/>
                  <a:gd name="T37" fmla="*/ 448 h 1247"/>
                  <a:gd name="T38" fmla="*/ 200 w 382"/>
                  <a:gd name="T39" fmla="*/ 121 h 1247"/>
                  <a:gd name="T40" fmla="*/ 231 w 382"/>
                  <a:gd name="T41" fmla="*/ 7 h 1247"/>
                  <a:gd name="T42" fmla="*/ 256 w 382"/>
                  <a:gd name="T43" fmla="*/ 47 h 1247"/>
                  <a:gd name="T44" fmla="*/ 284 w 382"/>
                  <a:gd name="T45" fmla="*/ 250 h 1247"/>
                  <a:gd name="T46" fmla="*/ 292 w 382"/>
                  <a:gd name="T47" fmla="*/ 353 h 1247"/>
                  <a:gd name="T48" fmla="*/ 333 w 382"/>
                  <a:gd name="T49" fmla="*/ 645 h 1247"/>
                  <a:gd name="T50" fmla="*/ 335 w 382"/>
                  <a:gd name="T51" fmla="*/ 664 h 1247"/>
                  <a:gd name="T52" fmla="*/ 373 w 382"/>
                  <a:gd name="T53" fmla="*/ 915 h 1247"/>
                  <a:gd name="T54" fmla="*/ 353 w 382"/>
                  <a:gd name="T55" fmla="*/ 904 h 1247"/>
                  <a:gd name="T56" fmla="*/ 348 w 382"/>
                  <a:gd name="T57" fmla="*/ 1129 h 1247"/>
                  <a:gd name="T58" fmla="*/ 334 w 382"/>
                  <a:gd name="T59" fmla="*/ 1092 h 1247"/>
                  <a:gd name="T60" fmla="*/ 341 w 382"/>
                  <a:gd name="T61" fmla="*/ 1135 h 1247"/>
                  <a:gd name="T62" fmla="*/ 308 w 382"/>
                  <a:gd name="T63" fmla="*/ 1157 h 1247"/>
                  <a:gd name="T64" fmla="*/ 247 w 382"/>
                  <a:gd name="T65" fmla="*/ 1083 h 1247"/>
                  <a:gd name="T66" fmla="*/ 236 w 382"/>
                  <a:gd name="T67" fmla="*/ 961 h 1247"/>
                  <a:gd name="T68" fmla="*/ 212 w 382"/>
                  <a:gd name="T69" fmla="*/ 1198 h 1247"/>
                  <a:gd name="T70" fmla="*/ 165 w 382"/>
                  <a:gd name="T71" fmla="*/ 1205 h 1247"/>
                  <a:gd name="T72" fmla="*/ 147 w 382"/>
                  <a:gd name="T73" fmla="*/ 1008 h 1247"/>
                  <a:gd name="T74" fmla="*/ 168 w 382"/>
                  <a:gd name="T75" fmla="*/ 1218 h 1247"/>
                  <a:gd name="T76" fmla="*/ 64 w 382"/>
                  <a:gd name="T77" fmla="*/ 1195 h 1247"/>
                  <a:gd name="T78" fmla="*/ 39 w 382"/>
                  <a:gd name="T79" fmla="*/ 836 h 1247"/>
                  <a:gd name="T80" fmla="*/ 29 w 382"/>
                  <a:gd name="T81" fmla="*/ 932 h 1247"/>
                  <a:gd name="T82" fmla="*/ 22 w 382"/>
                  <a:gd name="T83" fmla="*/ 658 h 1247"/>
                  <a:gd name="T84" fmla="*/ 2 w 382"/>
                  <a:gd name="T85" fmla="*/ 484 h 1247"/>
                  <a:gd name="T86" fmla="*/ 22 w 382"/>
                  <a:gd name="T87" fmla="*/ 515 h 1247"/>
                  <a:gd name="T88" fmla="*/ 41 w 382"/>
                  <a:gd name="T89" fmla="*/ 734 h 1247"/>
                  <a:gd name="T90" fmla="*/ 66 w 382"/>
                  <a:gd name="T91" fmla="*/ 734 h 1247"/>
                  <a:gd name="T92" fmla="*/ 66 w 382"/>
                  <a:gd name="T93" fmla="*/ 668 h 1247"/>
                  <a:gd name="T94" fmla="*/ 38 w 382"/>
                  <a:gd name="T95" fmla="*/ 480 h 1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82" h="1247">
                    <a:moveTo>
                      <a:pt x="50" y="432"/>
                    </a:moveTo>
                    <a:cubicBezTo>
                      <a:pt x="54" y="432"/>
                      <a:pt x="55" y="420"/>
                      <a:pt x="62" y="428"/>
                    </a:cubicBezTo>
                    <a:cubicBezTo>
                      <a:pt x="61" y="454"/>
                      <a:pt x="60" y="479"/>
                      <a:pt x="68" y="504"/>
                    </a:cubicBezTo>
                    <a:cubicBezTo>
                      <a:pt x="73" y="520"/>
                      <a:pt x="69" y="537"/>
                      <a:pt x="71" y="553"/>
                    </a:cubicBezTo>
                    <a:cubicBezTo>
                      <a:pt x="71" y="566"/>
                      <a:pt x="78" y="549"/>
                      <a:pt x="79" y="555"/>
                    </a:cubicBezTo>
                    <a:cubicBezTo>
                      <a:pt x="86" y="569"/>
                      <a:pt x="79" y="586"/>
                      <a:pt x="88" y="598"/>
                    </a:cubicBezTo>
                    <a:cubicBezTo>
                      <a:pt x="107" y="548"/>
                      <a:pt x="95" y="495"/>
                      <a:pt x="96" y="443"/>
                    </a:cubicBezTo>
                    <a:cubicBezTo>
                      <a:pt x="84" y="412"/>
                      <a:pt x="92" y="380"/>
                      <a:pt x="90" y="349"/>
                    </a:cubicBezTo>
                    <a:cubicBezTo>
                      <a:pt x="91" y="325"/>
                      <a:pt x="89" y="302"/>
                      <a:pt x="87" y="278"/>
                    </a:cubicBezTo>
                    <a:cubicBezTo>
                      <a:pt x="86" y="271"/>
                      <a:pt x="85" y="264"/>
                      <a:pt x="88" y="257"/>
                    </a:cubicBezTo>
                    <a:cubicBezTo>
                      <a:pt x="89" y="236"/>
                      <a:pt x="84" y="216"/>
                      <a:pt x="86" y="200"/>
                    </a:cubicBezTo>
                    <a:cubicBezTo>
                      <a:pt x="84" y="215"/>
                      <a:pt x="88" y="235"/>
                      <a:pt x="88" y="256"/>
                    </a:cubicBezTo>
                    <a:cubicBezTo>
                      <a:pt x="84" y="276"/>
                      <a:pt x="90" y="297"/>
                      <a:pt x="90" y="317"/>
                    </a:cubicBezTo>
                    <a:cubicBezTo>
                      <a:pt x="90" y="353"/>
                      <a:pt x="92" y="389"/>
                      <a:pt x="88" y="425"/>
                    </a:cubicBezTo>
                    <a:cubicBezTo>
                      <a:pt x="87" y="434"/>
                      <a:pt x="99" y="435"/>
                      <a:pt x="96" y="443"/>
                    </a:cubicBezTo>
                    <a:cubicBezTo>
                      <a:pt x="94" y="487"/>
                      <a:pt x="104" y="531"/>
                      <a:pt x="94" y="574"/>
                    </a:cubicBezTo>
                    <a:cubicBezTo>
                      <a:pt x="93" y="579"/>
                      <a:pt x="94" y="585"/>
                      <a:pt x="88" y="588"/>
                    </a:cubicBezTo>
                    <a:cubicBezTo>
                      <a:pt x="78" y="580"/>
                      <a:pt x="84" y="569"/>
                      <a:pt x="81" y="559"/>
                    </a:cubicBezTo>
                    <a:cubicBezTo>
                      <a:pt x="79" y="554"/>
                      <a:pt x="80" y="549"/>
                      <a:pt x="82" y="543"/>
                    </a:cubicBezTo>
                    <a:cubicBezTo>
                      <a:pt x="81" y="526"/>
                      <a:pt x="80" y="509"/>
                      <a:pt x="80" y="494"/>
                    </a:cubicBezTo>
                    <a:cubicBezTo>
                      <a:pt x="77" y="510"/>
                      <a:pt x="84" y="528"/>
                      <a:pt x="79" y="547"/>
                    </a:cubicBezTo>
                    <a:cubicBezTo>
                      <a:pt x="74" y="550"/>
                      <a:pt x="71" y="546"/>
                      <a:pt x="71" y="542"/>
                    </a:cubicBezTo>
                    <a:cubicBezTo>
                      <a:pt x="73" y="517"/>
                      <a:pt x="65" y="493"/>
                      <a:pt x="62" y="468"/>
                    </a:cubicBezTo>
                    <a:cubicBezTo>
                      <a:pt x="59" y="447"/>
                      <a:pt x="75" y="428"/>
                      <a:pt x="70" y="407"/>
                    </a:cubicBezTo>
                    <a:cubicBezTo>
                      <a:pt x="68" y="376"/>
                      <a:pt x="77" y="345"/>
                      <a:pt x="70" y="314"/>
                    </a:cubicBezTo>
                    <a:cubicBezTo>
                      <a:pt x="58" y="259"/>
                      <a:pt x="72" y="204"/>
                      <a:pt x="70" y="148"/>
                    </a:cubicBezTo>
                    <a:cubicBezTo>
                      <a:pt x="69" y="118"/>
                      <a:pt x="61" y="88"/>
                      <a:pt x="60" y="58"/>
                    </a:cubicBezTo>
                    <a:cubicBezTo>
                      <a:pt x="60" y="52"/>
                      <a:pt x="57" y="47"/>
                      <a:pt x="60" y="42"/>
                    </a:cubicBezTo>
                    <a:cubicBezTo>
                      <a:pt x="74" y="38"/>
                      <a:pt x="72" y="49"/>
                      <a:pt x="74" y="56"/>
                    </a:cubicBezTo>
                    <a:cubicBezTo>
                      <a:pt x="79" y="80"/>
                      <a:pt x="76" y="105"/>
                      <a:pt x="82" y="129"/>
                    </a:cubicBezTo>
                    <a:cubicBezTo>
                      <a:pt x="73" y="92"/>
                      <a:pt x="79" y="54"/>
                      <a:pt x="74" y="17"/>
                    </a:cubicBezTo>
                    <a:cubicBezTo>
                      <a:pt x="73" y="13"/>
                      <a:pt x="75" y="10"/>
                      <a:pt x="78" y="6"/>
                    </a:cubicBezTo>
                    <a:cubicBezTo>
                      <a:pt x="96" y="3"/>
                      <a:pt x="96" y="3"/>
                      <a:pt x="97" y="17"/>
                    </a:cubicBezTo>
                    <a:cubicBezTo>
                      <a:pt x="102" y="5"/>
                      <a:pt x="110" y="0"/>
                      <a:pt x="122" y="6"/>
                    </a:cubicBezTo>
                    <a:cubicBezTo>
                      <a:pt x="133" y="33"/>
                      <a:pt x="144" y="60"/>
                      <a:pt x="139" y="90"/>
                    </a:cubicBezTo>
                    <a:cubicBezTo>
                      <a:pt x="135" y="123"/>
                      <a:pt x="143" y="155"/>
                      <a:pt x="147" y="185"/>
                    </a:cubicBezTo>
                    <a:cubicBezTo>
                      <a:pt x="148" y="189"/>
                      <a:pt x="152" y="186"/>
                      <a:pt x="149" y="187"/>
                    </a:cubicBezTo>
                    <a:cubicBezTo>
                      <a:pt x="149" y="187"/>
                      <a:pt x="149" y="187"/>
                      <a:pt x="149" y="186"/>
                    </a:cubicBezTo>
                    <a:cubicBezTo>
                      <a:pt x="143" y="163"/>
                      <a:pt x="139" y="140"/>
                      <a:pt x="138" y="116"/>
                    </a:cubicBezTo>
                    <a:cubicBezTo>
                      <a:pt x="138" y="111"/>
                      <a:pt x="138" y="104"/>
                      <a:pt x="145" y="104"/>
                    </a:cubicBezTo>
                    <a:cubicBezTo>
                      <a:pt x="151" y="105"/>
                      <a:pt x="153" y="110"/>
                      <a:pt x="154" y="116"/>
                    </a:cubicBezTo>
                    <a:cubicBezTo>
                      <a:pt x="155" y="125"/>
                      <a:pt x="153" y="135"/>
                      <a:pt x="155" y="144"/>
                    </a:cubicBezTo>
                    <a:cubicBezTo>
                      <a:pt x="158" y="163"/>
                      <a:pt x="162" y="183"/>
                      <a:pt x="171" y="200"/>
                    </a:cubicBezTo>
                    <a:cubicBezTo>
                      <a:pt x="179" y="217"/>
                      <a:pt x="180" y="234"/>
                      <a:pt x="182" y="252"/>
                    </a:cubicBezTo>
                    <a:cubicBezTo>
                      <a:pt x="185" y="278"/>
                      <a:pt x="174" y="304"/>
                      <a:pt x="182" y="330"/>
                    </a:cubicBezTo>
                    <a:cubicBezTo>
                      <a:pt x="191" y="361"/>
                      <a:pt x="184" y="392"/>
                      <a:pt x="182" y="423"/>
                    </a:cubicBezTo>
                    <a:cubicBezTo>
                      <a:pt x="181" y="434"/>
                      <a:pt x="184" y="444"/>
                      <a:pt x="184" y="452"/>
                    </a:cubicBezTo>
                    <a:cubicBezTo>
                      <a:pt x="180" y="431"/>
                      <a:pt x="184" y="408"/>
                      <a:pt x="186" y="384"/>
                    </a:cubicBezTo>
                    <a:cubicBezTo>
                      <a:pt x="187" y="367"/>
                      <a:pt x="187" y="349"/>
                      <a:pt x="182" y="333"/>
                    </a:cubicBezTo>
                    <a:cubicBezTo>
                      <a:pt x="174" y="306"/>
                      <a:pt x="189" y="280"/>
                      <a:pt x="182" y="253"/>
                    </a:cubicBezTo>
                    <a:cubicBezTo>
                      <a:pt x="181" y="250"/>
                      <a:pt x="181" y="247"/>
                      <a:pt x="181" y="243"/>
                    </a:cubicBezTo>
                    <a:cubicBezTo>
                      <a:pt x="181" y="227"/>
                      <a:pt x="177" y="212"/>
                      <a:pt x="170" y="198"/>
                    </a:cubicBezTo>
                    <a:cubicBezTo>
                      <a:pt x="160" y="178"/>
                      <a:pt x="157" y="156"/>
                      <a:pt x="154" y="134"/>
                    </a:cubicBezTo>
                    <a:cubicBezTo>
                      <a:pt x="154" y="100"/>
                      <a:pt x="154" y="65"/>
                      <a:pt x="149" y="31"/>
                    </a:cubicBezTo>
                    <a:cubicBezTo>
                      <a:pt x="148" y="23"/>
                      <a:pt x="148" y="15"/>
                      <a:pt x="153" y="8"/>
                    </a:cubicBezTo>
                    <a:cubicBezTo>
                      <a:pt x="158" y="4"/>
                      <a:pt x="163" y="3"/>
                      <a:pt x="169" y="6"/>
                    </a:cubicBezTo>
                    <a:cubicBezTo>
                      <a:pt x="174" y="30"/>
                      <a:pt x="179" y="55"/>
                      <a:pt x="175" y="78"/>
                    </a:cubicBezTo>
                    <a:cubicBezTo>
                      <a:pt x="168" y="117"/>
                      <a:pt x="177" y="153"/>
                      <a:pt x="187" y="189"/>
                    </a:cubicBezTo>
                    <a:cubicBezTo>
                      <a:pt x="195" y="225"/>
                      <a:pt x="204" y="260"/>
                      <a:pt x="203" y="297"/>
                    </a:cubicBezTo>
                    <a:cubicBezTo>
                      <a:pt x="202" y="323"/>
                      <a:pt x="212" y="348"/>
                      <a:pt x="213" y="368"/>
                    </a:cubicBezTo>
                    <a:cubicBezTo>
                      <a:pt x="211" y="353"/>
                      <a:pt x="204" y="331"/>
                      <a:pt x="204" y="310"/>
                    </a:cubicBezTo>
                    <a:cubicBezTo>
                      <a:pt x="205" y="275"/>
                      <a:pt x="199" y="242"/>
                      <a:pt x="192" y="208"/>
                    </a:cubicBezTo>
                    <a:cubicBezTo>
                      <a:pt x="186" y="181"/>
                      <a:pt x="175" y="154"/>
                      <a:pt x="174" y="125"/>
                    </a:cubicBezTo>
                    <a:cubicBezTo>
                      <a:pt x="173" y="109"/>
                      <a:pt x="171" y="94"/>
                      <a:pt x="176" y="78"/>
                    </a:cubicBezTo>
                    <a:cubicBezTo>
                      <a:pt x="180" y="67"/>
                      <a:pt x="175" y="53"/>
                      <a:pt x="173" y="41"/>
                    </a:cubicBezTo>
                    <a:cubicBezTo>
                      <a:pt x="172" y="29"/>
                      <a:pt x="173" y="19"/>
                      <a:pt x="177" y="8"/>
                    </a:cubicBezTo>
                    <a:cubicBezTo>
                      <a:pt x="180" y="6"/>
                      <a:pt x="183" y="5"/>
                      <a:pt x="186" y="7"/>
                    </a:cubicBezTo>
                    <a:cubicBezTo>
                      <a:pt x="193" y="37"/>
                      <a:pt x="202" y="67"/>
                      <a:pt x="196" y="98"/>
                    </a:cubicBezTo>
                    <a:cubicBezTo>
                      <a:pt x="195" y="106"/>
                      <a:pt x="198" y="114"/>
                      <a:pt x="200" y="122"/>
                    </a:cubicBezTo>
                    <a:cubicBezTo>
                      <a:pt x="200" y="148"/>
                      <a:pt x="203" y="175"/>
                      <a:pt x="210" y="198"/>
                    </a:cubicBezTo>
                    <a:cubicBezTo>
                      <a:pt x="217" y="220"/>
                      <a:pt x="216" y="242"/>
                      <a:pt x="222" y="264"/>
                    </a:cubicBezTo>
                    <a:cubicBezTo>
                      <a:pt x="228" y="287"/>
                      <a:pt x="231" y="312"/>
                      <a:pt x="234" y="336"/>
                    </a:cubicBezTo>
                    <a:cubicBezTo>
                      <a:pt x="236" y="371"/>
                      <a:pt x="243" y="406"/>
                      <a:pt x="250" y="439"/>
                    </a:cubicBezTo>
                    <a:cubicBezTo>
                      <a:pt x="256" y="471"/>
                      <a:pt x="257" y="503"/>
                      <a:pt x="259" y="534"/>
                    </a:cubicBezTo>
                    <a:cubicBezTo>
                      <a:pt x="257" y="522"/>
                      <a:pt x="258" y="510"/>
                      <a:pt x="258" y="498"/>
                    </a:cubicBezTo>
                    <a:cubicBezTo>
                      <a:pt x="257" y="481"/>
                      <a:pt x="261" y="463"/>
                      <a:pt x="249" y="448"/>
                    </a:cubicBezTo>
                    <a:cubicBezTo>
                      <a:pt x="248" y="446"/>
                      <a:pt x="248" y="443"/>
                      <a:pt x="248" y="440"/>
                    </a:cubicBezTo>
                    <a:cubicBezTo>
                      <a:pt x="247" y="397"/>
                      <a:pt x="236" y="355"/>
                      <a:pt x="230" y="313"/>
                    </a:cubicBezTo>
                    <a:cubicBezTo>
                      <a:pt x="222" y="256"/>
                      <a:pt x="215" y="199"/>
                      <a:pt x="202" y="142"/>
                    </a:cubicBezTo>
                    <a:cubicBezTo>
                      <a:pt x="200" y="135"/>
                      <a:pt x="200" y="128"/>
                      <a:pt x="200" y="121"/>
                    </a:cubicBezTo>
                    <a:cubicBezTo>
                      <a:pt x="195" y="95"/>
                      <a:pt x="202" y="68"/>
                      <a:pt x="194" y="43"/>
                    </a:cubicBezTo>
                    <a:cubicBezTo>
                      <a:pt x="193" y="40"/>
                      <a:pt x="194" y="37"/>
                      <a:pt x="194" y="35"/>
                    </a:cubicBezTo>
                    <a:cubicBezTo>
                      <a:pt x="189" y="3"/>
                      <a:pt x="192" y="0"/>
                      <a:pt x="226" y="4"/>
                    </a:cubicBezTo>
                    <a:cubicBezTo>
                      <a:pt x="228" y="5"/>
                      <a:pt x="230" y="6"/>
                      <a:pt x="231" y="7"/>
                    </a:cubicBezTo>
                    <a:cubicBezTo>
                      <a:pt x="234" y="10"/>
                      <a:pt x="233" y="15"/>
                      <a:pt x="236" y="18"/>
                    </a:cubicBezTo>
                    <a:cubicBezTo>
                      <a:pt x="234" y="11"/>
                      <a:pt x="236" y="7"/>
                      <a:pt x="243" y="6"/>
                    </a:cubicBezTo>
                    <a:cubicBezTo>
                      <a:pt x="250" y="5"/>
                      <a:pt x="253" y="9"/>
                      <a:pt x="254" y="15"/>
                    </a:cubicBezTo>
                    <a:cubicBezTo>
                      <a:pt x="256" y="25"/>
                      <a:pt x="255" y="36"/>
                      <a:pt x="256" y="47"/>
                    </a:cubicBezTo>
                    <a:cubicBezTo>
                      <a:pt x="261" y="84"/>
                      <a:pt x="269" y="121"/>
                      <a:pt x="258" y="158"/>
                    </a:cubicBezTo>
                    <a:cubicBezTo>
                      <a:pt x="262" y="181"/>
                      <a:pt x="268" y="203"/>
                      <a:pt x="273" y="226"/>
                    </a:cubicBezTo>
                    <a:cubicBezTo>
                      <a:pt x="274" y="230"/>
                      <a:pt x="274" y="236"/>
                      <a:pt x="276" y="239"/>
                    </a:cubicBezTo>
                    <a:cubicBezTo>
                      <a:pt x="279" y="242"/>
                      <a:pt x="269" y="254"/>
                      <a:pt x="284" y="250"/>
                    </a:cubicBezTo>
                    <a:cubicBezTo>
                      <a:pt x="287" y="249"/>
                      <a:pt x="290" y="259"/>
                      <a:pt x="292" y="265"/>
                    </a:cubicBezTo>
                    <a:cubicBezTo>
                      <a:pt x="301" y="292"/>
                      <a:pt x="298" y="320"/>
                      <a:pt x="302" y="348"/>
                    </a:cubicBezTo>
                    <a:cubicBezTo>
                      <a:pt x="303" y="352"/>
                      <a:pt x="303" y="359"/>
                      <a:pt x="295" y="359"/>
                    </a:cubicBezTo>
                    <a:cubicBezTo>
                      <a:pt x="292" y="360"/>
                      <a:pt x="292" y="356"/>
                      <a:pt x="292" y="353"/>
                    </a:cubicBezTo>
                    <a:cubicBezTo>
                      <a:pt x="301" y="398"/>
                      <a:pt x="319" y="440"/>
                      <a:pt x="325" y="485"/>
                    </a:cubicBezTo>
                    <a:cubicBezTo>
                      <a:pt x="328" y="510"/>
                      <a:pt x="336" y="535"/>
                      <a:pt x="329" y="560"/>
                    </a:cubicBezTo>
                    <a:cubicBezTo>
                      <a:pt x="327" y="583"/>
                      <a:pt x="330" y="605"/>
                      <a:pt x="332" y="627"/>
                    </a:cubicBezTo>
                    <a:cubicBezTo>
                      <a:pt x="333" y="633"/>
                      <a:pt x="334" y="639"/>
                      <a:pt x="333" y="645"/>
                    </a:cubicBezTo>
                    <a:cubicBezTo>
                      <a:pt x="326" y="666"/>
                      <a:pt x="330" y="689"/>
                      <a:pt x="332" y="711"/>
                    </a:cubicBezTo>
                    <a:cubicBezTo>
                      <a:pt x="333" y="731"/>
                      <a:pt x="334" y="751"/>
                      <a:pt x="338" y="768"/>
                    </a:cubicBezTo>
                    <a:cubicBezTo>
                      <a:pt x="337" y="740"/>
                      <a:pt x="328" y="710"/>
                      <a:pt x="331" y="678"/>
                    </a:cubicBezTo>
                    <a:cubicBezTo>
                      <a:pt x="331" y="673"/>
                      <a:pt x="329" y="668"/>
                      <a:pt x="335" y="664"/>
                    </a:cubicBezTo>
                    <a:cubicBezTo>
                      <a:pt x="339" y="694"/>
                      <a:pt x="342" y="723"/>
                      <a:pt x="346" y="753"/>
                    </a:cubicBezTo>
                    <a:cubicBezTo>
                      <a:pt x="350" y="781"/>
                      <a:pt x="352" y="808"/>
                      <a:pt x="362" y="835"/>
                    </a:cubicBezTo>
                    <a:cubicBezTo>
                      <a:pt x="360" y="857"/>
                      <a:pt x="373" y="878"/>
                      <a:pt x="373" y="900"/>
                    </a:cubicBezTo>
                    <a:cubicBezTo>
                      <a:pt x="368" y="905"/>
                      <a:pt x="372" y="910"/>
                      <a:pt x="373" y="915"/>
                    </a:cubicBezTo>
                    <a:cubicBezTo>
                      <a:pt x="375" y="922"/>
                      <a:pt x="372" y="923"/>
                      <a:pt x="366" y="920"/>
                    </a:cubicBezTo>
                    <a:cubicBezTo>
                      <a:pt x="355" y="917"/>
                      <a:pt x="358" y="906"/>
                      <a:pt x="356" y="899"/>
                    </a:cubicBezTo>
                    <a:cubicBezTo>
                      <a:pt x="345" y="870"/>
                      <a:pt x="345" y="838"/>
                      <a:pt x="344" y="810"/>
                    </a:cubicBezTo>
                    <a:cubicBezTo>
                      <a:pt x="342" y="840"/>
                      <a:pt x="350" y="872"/>
                      <a:pt x="353" y="904"/>
                    </a:cubicBezTo>
                    <a:cubicBezTo>
                      <a:pt x="351" y="934"/>
                      <a:pt x="361" y="961"/>
                      <a:pt x="370" y="988"/>
                    </a:cubicBezTo>
                    <a:cubicBezTo>
                      <a:pt x="370" y="1015"/>
                      <a:pt x="378" y="1041"/>
                      <a:pt x="382" y="1068"/>
                    </a:cubicBezTo>
                    <a:cubicBezTo>
                      <a:pt x="382" y="1076"/>
                      <a:pt x="382" y="1084"/>
                      <a:pt x="382" y="1093"/>
                    </a:cubicBezTo>
                    <a:cubicBezTo>
                      <a:pt x="379" y="1113"/>
                      <a:pt x="362" y="1120"/>
                      <a:pt x="348" y="1129"/>
                    </a:cubicBezTo>
                    <a:cubicBezTo>
                      <a:pt x="334" y="1120"/>
                      <a:pt x="329" y="1108"/>
                      <a:pt x="334" y="1092"/>
                    </a:cubicBezTo>
                    <a:cubicBezTo>
                      <a:pt x="341" y="1079"/>
                      <a:pt x="335" y="1064"/>
                      <a:pt x="335" y="1050"/>
                    </a:cubicBezTo>
                    <a:cubicBezTo>
                      <a:pt x="336" y="1044"/>
                      <a:pt x="334" y="1037"/>
                      <a:pt x="334" y="1031"/>
                    </a:cubicBezTo>
                    <a:cubicBezTo>
                      <a:pt x="333" y="1051"/>
                      <a:pt x="340" y="1071"/>
                      <a:pt x="334" y="1092"/>
                    </a:cubicBezTo>
                    <a:cubicBezTo>
                      <a:pt x="330" y="1094"/>
                      <a:pt x="328" y="1090"/>
                      <a:pt x="328" y="1087"/>
                    </a:cubicBezTo>
                    <a:cubicBezTo>
                      <a:pt x="322" y="1047"/>
                      <a:pt x="314" y="1008"/>
                      <a:pt x="310" y="971"/>
                    </a:cubicBezTo>
                    <a:cubicBezTo>
                      <a:pt x="309" y="978"/>
                      <a:pt x="312" y="988"/>
                      <a:pt x="313" y="999"/>
                    </a:cubicBezTo>
                    <a:cubicBezTo>
                      <a:pt x="322" y="1044"/>
                      <a:pt x="325" y="1091"/>
                      <a:pt x="341" y="1135"/>
                    </a:cubicBezTo>
                    <a:cubicBezTo>
                      <a:pt x="335" y="1146"/>
                      <a:pt x="326" y="1155"/>
                      <a:pt x="312" y="1154"/>
                    </a:cubicBezTo>
                    <a:cubicBezTo>
                      <a:pt x="296" y="1137"/>
                      <a:pt x="302" y="1114"/>
                      <a:pt x="298" y="1094"/>
                    </a:cubicBezTo>
                    <a:cubicBezTo>
                      <a:pt x="297" y="1088"/>
                      <a:pt x="298" y="1082"/>
                      <a:pt x="298" y="1076"/>
                    </a:cubicBezTo>
                    <a:cubicBezTo>
                      <a:pt x="298" y="1103"/>
                      <a:pt x="300" y="1131"/>
                      <a:pt x="308" y="1157"/>
                    </a:cubicBezTo>
                    <a:cubicBezTo>
                      <a:pt x="293" y="1178"/>
                      <a:pt x="270" y="1184"/>
                      <a:pt x="246" y="1190"/>
                    </a:cubicBezTo>
                    <a:cubicBezTo>
                      <a:pt x="241" y="1189"/>
                      <a:pt x="238" y="1185"/>
                      <a:pt x="238" y="1180"/>
                    </a:cubicBezTo>
                    <a:cubicBezTo>
                      <a:pt x="241" y="1159"/>
                      <a:pt x="232" y="1137"/>
                      <a:pt x="246" y="1116"/>
                    </a:cubicBezTo>
                    <a:cubicBezTo>
                      <a:pt x="253" y="1108"/>
                      <a:pt x="249" y="1094"/>
                      <a:pt x="247" y="1083"/>
                    </a:cubicBezTo>
                    <a:cubicBezTo>
                      <a:pt x="247" y="1081"/>
                      <a:pt x="246" y="1079"/>
                      <a:pt x="246" y="1077"/>
                    </a:cubicBezTo>
                    <a:cubicBezTo>
                      <a:pt x="248" y="1037"/>
                      <a:pt x="247" y="998"/>
                      <a:pt x="235" y="960"/>
                    </a:cubicBezTo>
                    <a:cubicBezTo>
                      <a:pt x="235" y="957"/>
                      <a:pt x="233" y="961"/>
                      <a:pt x="235" y="960"/>
                    </a:cubicBezTo>
                    <a:cubicBezTo>
                      <a:pt x="236" y="959"/>
                      <a:pt x="236" y="960"/>
                      <a:pt x="236" y="961"/>
                    </a:cubicBezTo>
                    <a:cubicBezTo>
                      <a:pt x="249" y="1011"/>
                      <a:pt x="245" y="1061"/>
                      <a:pt x="242" y="1111"/>
                    </a:cubicBezTo>
                    <a:cubicBezTo>
                      <a:pt x="241" y="1133"/>
                      <a:pt x="238" y="1154"/>
                      <a:pt x="238" y="1176"/>
                    </a:cubicBezTo>
                    <a:cubicBezTo>
                      <a:pt x="238" y="1192"/>
                      <a:pt x="232" y="1200"/>
                      <a:pt x="217" y="1202"/>
                    </a:cubicBezTo>
                    <a:cubicBezTo>
                      <a:pt x="214" y="1202"/>
                      <a:pt x="213" y="1200"/>
                      <a:pt x="212" y="1198"/>
                    </a:cubicBezTo>
                    <a:cubicBezTo>
                      <a:pt x="207" y="1177"/>
                      <a:pt x="212" y="1156"/>
                      <a:pt x="210" y="1138"/>
                    </a:cubicBezTo>
                    <a:cubicBezTo>
                      <a:pt x="211" y="1157"/>
                      <a:pt x="208" y="1179"/>
                      <a:pt x="212" y="1200"/>
                    </a:cubicBezTo>
                    <a:cubicBezTo>
                      <a:pt x="209" y="1214"/>
                      <a:pt x="196" y="1214"/>
                      <a:pt x="186" y="1217"/>
                    </a:cubicBezTo>
                    <a:cubicBezTo>
                      <a:pt x="176" y="1217"/>
                      <a:pt x="168" y="1215"/>
                      <a:pt x="165" y="1205"/>
                    </a:cubicBezTo>
                    <a:cubicBezTo>
                      <a:pt x="158" y="1175"/>
                      <a:pt x="155" y="1144"/>
                      <a:pt x="156" y="1111"/>
                    </a:cubicBezTo>
                    <a:cubicBezTo>
                      <a:pt x="167" y="1116"/>
                      <a:pt x="165" y="1124"/>
                      <a:pt x="167" y="1129"/>
                    </a:cubicBezTo>
                    <a:cubicBezTo>
                      <a:pt x="160" y="1090"/>
                      <a:pt x="144" y="1051"/>
                      <a:pt x="148" y="1009"/>
                    </a:cubicBezTo>
                    <a:cubicBezTo>
                      <a:pt x="149" y="1006"/>
                      <a:pt x="144" y="1009"/>
                      <a:pt x="147" y="1008"/>
                    </a:cubicBezTo>
                    <a:cubicBezTo>
                      <a:pt x="148" y="1008"/>
                      <a:pt x="148" y="1009"/>
                      <a:pt x="148" y="1010"/>
                    </a:cubicBezTo>
                    <a:cubicBezTo>
                      <a:pt x="144" y="1024"/>
                      <a:pt x="147" y="1039"/>
                      <a:pt x="150" y="1053"/>
                    </a:cubicBezTo>
                    <a:cubicBezTo>
                      <a:pt x="158" y="1091"/>
                      <a:pt x="154" y="1131"/>
                      <a:pt x="159" y="1170"/>
                    </a:cubicBezTo>
                    <a:cubicBezTo>
                      <a:pt x="161" y="1186"/>
                      <a:pt x="164" y="1202"/>
                      <a:pt x="168" y="1218"/>
                    </a:cubicBezTo>
                    <a:cubicBezTo>
                      <a:pt x="160" y="1229"/>
                      <a:pt x="146" y="1230"/>
                      <a:pt x="134" y="1234"/>
                    </a:cubicBezTo>
                    <a:cubicBezTo>
                      <a:pt x="115" y="1240"/>
                      <a:pt x="95" y="1246"/>
                      <a:pt x="74" y="1247"/>
                    </a:cubicBezTo>
                    <a:cubicBezTo>
                      <a:pt x="65" y="1244"/>
                      <a:pt x="66" y="1236"/>
                      <a:pt x="66" y="1229"/>
                    </a:cubicBezTo>
                    <a:cubicBezTo>
                      <a:pt x="66" y="1217"/>
                      <a:pt x="68" y="1206"/>
                      <a:pt x="64" y="1195"/>
                    </a:cubicBezTo>
                    <a:cubicBezTo>
                      <a:pt x="54" y="1162"/>
                      <a:pt x="48" y="1128"/>
                      <a:pt x="45" y="1093"/>
                    </a:cubicBezTo>
                    <a:cubicBezTo>
                      <a:pt x="44" y="1066"/>
                      <a:pt x="43" y="1040"/>
                      <a:pt x="42" y="1013"/>
                    </a:cubicBezTo>
                    <a:cubicBezTo>
                      <a:pt x="43" y="1010"/>
                      <a:pt x="45" y="1007"/>
                      <a:pt x="45" y="1004"/>
                    </a:cubicBezTo>
                    <a:cubicBezTo>
                      <a:pt x="37" y="948"/>
                      <a:pt x="46" y="891"/>
                      <a:pt x="39" y="836"/>
                    </a:cubicBezTo>
                    <a:cubicBezTo>
                      <a:pt x="38" y="832"/>
                      <a:pt x="35" y="835"/>
                      <a:pt x="37" y="834"/>
                    </a:cubicBezTo>
                    <a:cubicBezTo>
                      <a:pt x="38" y="834"/>
                      <a:pt x="39" y="834"/>
                      <a:pt x="39" y="835"/>
                    </a:cubicBezTo>
                    <a:cubicBezTo>
                      <a:pt x="40" y="877"/>
                      <a:pt x="48" y="918"/>
                      <a:pt x="37" y="960"/>
                    </a:cubicBezTo>
                    <a:cubicBezTo>
                      <a:pt x="30" y="952"/>
                      <a:pt x="39" y="939"/>
                      <a:pt x="29" y="932"/>
                    </a:cubicBezTo>
                    <a:cubicBezTo>
                      <a:pt x="25" y="900"/>
                      <a:pt x="27" y="868"/>
                      <a:pt x="26" y="837"/>
                    </a:cubicBezTo>
                    <a:cubicBezTo>
                      <a:pt x="26" y="834"/>
                      <a:pt x="26" y="830"/>
                      <a:pt x="26" y="827"/>
                    </a:cubicBezTo>
                    <a:cubicBezTo>
                      <a:pt x="31" y="805"/>
                      <a:pt x="27" y="782"/>
                      <a:pt x="25" y="760"/>
                    </a:cubicBezTo>
                    <a:cubicBezTo>
                      <a:pt x="22" y="726"/>
                      <a:pt x="22" y="692"/>
                      <a:pt x="22" y="658"/>
                    </a:cubicBezTo>
                    <a:cubicBezTo>
                      <a:pt x="22" y="653"/>
                      <a:pt x="23" y="648"/>
                      <a:pt x="18" y="645"/>
                    </a:cubicBezTo>
                    <a:cubicBezTo>
                      <a:pt x="17" y="643"/>
                      <a:pt x="20" y="637"/>
                      <a:pt x="14" y="640"/>
                    </a:cubicBezTo>
                    <a:cubicBezTo>
                      <a:pt x="7" y="640"/>
                      <a:pt x="8" y="634"/>
                      <a:pt x="7" y="630"/>
                    </a:cubicBezTo>
                    <a:cubicBezTo>
                      <a:pt x="0" y="582"/>
                      <a:pt x="2" y="533"/>
                      <a:pt x="2" y="484"/>
                    </a:cubicBezTo>
                    <a:cubicBezTo>
                      <a:pt x="2" y="479"/>
                      <a:pt x="2" y="473"/>
                      <a:pt x="8" y="472"/>
                    </a:cubicBezTo>
                    <a:cubicBezTo>
                      <a:pt x="12" y="472"/>
                      <a:pt x="14" y="477"/>
                      <a:pt x="16" y="480"/>
                    </a:cubicBezTo>
                    <a:cubicBezTo>
                      <a:pt x="23" y="488"/>
                      <a:pt x="22" y="498"/>
                      <a:pt x="22" y="508"/>
                    </a:cubicBezTo>
                    <a:cubicBezTo>
                      <a:pt x="22" y="511"/>
                      <a:pt x="22" y="513"/>
                      <a:pt x="22" y="515"/>
                    </a:cubicBezTo>
                    <a:cubicBezTo>
                      <a:pt x="23" y="530"/>
                      <a:pt x="19" y="545"/>
                      <a:pt x="25" y="560"/>
                    </a:cubicBezTo>
                    <a:cubicBezTo>
                      <a:pt x="26" y="578"/>
                      <a:pt x="29" y="595"/>
                      <a:pt x="32" y="613"/>
                    </a:cubicBezTo>
                    <a:cubicBezTo>
                      <a:pt x="45" y="639"/>
                      <a:pt x="48" y="668"/>
                      <a:pt x="46" y="697"/>
                    </a:cubicBezTo>
                    <a:cubicBezTo>
                      <a:pt x="46" y="709"/>
                      <a:pt x="46" y="722"/>
                      <a:pt x="41" y="734"/>
                    </a:cubicBezTo>
                    <a:cubicBezTo>
                      <a:pt x="52" y="702"/>
                      <a:pt x="40" y="668"/>
                      <a:pt x="50" y="632"/>
                    </a:cubicBezTo>
                    <a:cubicBezTo>
                      <a:pt x="59" y="644"/>
                      <a:pt x="65" y="654"/>
                      <a:pt x="66" y="665"/>
                    </a:cubicBezTo>
                    <a:cubicBezTo>
                      <a:pt x="68" y="687"/>
                      <a:pt x="61" y="709"/>
                      <a:pt x="65" y="730"/>
                    </a:cubicBezTo>
                    <a:cubicBezTo>
                      <a:pt x="66" y="731"/>
                      <a:pt x="66" y="733"/>
                      <a:pt x="66" y="734"/>
                    </a:cubicBezTo>
                    <a:cubicBezTo>
                      <a:pt x="67" y="734"/>
                      <a:pt x="67" y="735"/>
                      <a:pt x="68" y="735"/>
                    </a:cubicBezTo>
                    <a:cubicBezTo>
                      <a:pt x="68" y="735"/>
                      <a:pt x="68" y="735"/>
                      <a:pt x="68" y="735"/>
                    </a:cubicBezTo>
                    <a:cubicBezTo>
                      <a:pt x="61" y="715"/>
                      <a:pt x="68" y="694"/>
                      <a:pt x="66" y="674"/>
                    </a:cubicBezTo>
                    <a:cubicBezTo>
                      <a:pt x="66" y="672"/>
                      <a:pt x="66" y="670"/>
                      <a:pt x="66" y="668"/>
                    </a:cubicBezTo>
                    <a:cubicBezTo>
                      <a:pt x="70" y="656"/>
                      <a:pt x="61" y="648"/>
                      <a:pt x="59" y="637"/>
                    </a:cubicBezTo>
                    <a:cubicBezTo>
                      <a:pt x="54" y="620"/>
                      <a:pt x="55" y="601"/>
                      <a:pt x="56" y="582"/>
                    </a:cubicBezTo>
                    <a:cubicBezTo>
                      <a:pt x="56" y="572"/>
                      <a:pt x="53" y="564"/>
                      <a:pt x="48" y="556"/>
                    </a:cubicBezTo>
                    <a:cubicBezTo>
                      <a:pt x="45" y="531"/>
                      <a:pt x="47" y="505"/>
                      <a:pt x="38" y="480"/>
                    </a:cubicBezTo>
                    <a:cubicBezTo>
                      <a:pt x="39" y="469"/>
                      <a:pt x="34" y="458"/>
                      <a:pt x="34" y="447"/>
                    </a:cubicBezTo>
                    <a:cubicBezTo>
                      <a:pt x="35" y="437"/>
                      <a:pt x="36" y="428"/>
                      <a:pt x="50" y="432"/>
                    </a:cubicBezTo>
                    <a:close/>
                  </a:path>
                </a:pathLst>
              </a:custGeom>
              <a:solidFill>
                <a:srgbClr val="F1D6B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6" name="Freeform 13">
                <a:extLst>
                  <a:ext uri="{FF2B5EF4-FFF2-40B4-BE49-F238E27FC236}">
                    <a16:creationId xmlns:a16="http://schemas.microsoft.com/office/drawing/2014/main" id="{387A7810-DE34-410D-A69F-A83C963FBD6C}"/>
                  </a:ext>
                </a:extLst>
              </p:cNvPr>
              <p:cNvSpPr>
                <a:spLocks/>
              </p:cNvSpPr>
              <p:nvPr/>
            </p:nvSpPr>
            <p:spPr bwMode="auto">
              <a:xfrm>
                <a:off x="1206" y="619"/>
                <a:ext cx="656" cy="435"/>
              </a:xfrm>
              <a:custGeom>
                <a:avLst/>
                <a:gdLst>
                  <a:gd name="T0" fmla="*/ 61 w 584"/>
                  <a:gd name="T1" fmla="*/ 32 h 387"/>
                  <a:gd name="T2" fmla="*/ 283 w 584"/>
                  <a:gd name="T3" fmla="*/ 49 h 387"/>
                  <a:gd name="T4" fmla="*/ 475 w 584"/>
                  <a:gd name="T5" fmla="*/ 193 h 387"/>
                  <a:gd name="T6" fmla="*/ 497 w 584"/>
                  <a:gd name="T7" fmla="*/ 219 h 387"/>
                  <a:gd name="T8" fmla="*/ 530 w 584"/>
                  <a:gd name="T9" fmla="*/ 261 h 387"/>
                  <a:gd name="T10" fmla="*/ 570 w 584"/>
                  <a:gd name="T11" fmla="*/ 328 h 387"/>
                  <a:gd name="T12" fmla="*/ 564 w 584"/>
                  <a:gd name="T13" fmla="*/ 379 h 387"/>
                  <a:gd name="T14" fmla="*/ 507 w 584"/>
                  <a:gd name="T15" fmla="*/ 375 h 387"/>
                  <a:gd name="T16" fmla="*/ 486 w 584"/>
                  <a:gd name="T17" fmla="*/ 379 h 387"/>
                  <a:gd name="T18" fmla="*/ 460 w 584"/>
                  <a:gd name="T19" fmla="*/ 374 h 387"/>
                  <a:gd name="T20" fmla="*/ 424 w 584"/>
                  <a:gd name="T21" fmla="*/ 353 h 387"/>
                  <a:gd name="T22" fmla="*/ 403 w 584"/>
                  <a:gd name="T23" fmla="*/ 350 h 387"/>
                  <a:gd name="T24" fmla="*/ 386 w 584"/>
                  <a:gd name="T25" fmla="*/ 346 h 387"/>
                  <a:gd name="T26" fmla="*/ 376 w 584"/>
                  <a:gd name="T27" fmla="*/ 369 h 387"/>
                  <a:gd name="T28" fmla="*/ 360 w 584"/>
                  <a:gd name="T29" fmla="*/ 347 h 387"/>
                  <a:gd name="T30" fmla="*/ 335 w 584"/>
                  <a:gd name="T31" fmla="*/ 338 h 387"/>
                  <a:gd name="T32" fmla="*/ 300 w 584"/>
                  <a:gd name="T33" fmla="*/ 321 h 387"/>
                  <a:gd name="T34" fmla="*/ 281 w 584"/>
                  <a:gd name="T35" fmla="*/ 320 h 387"/>
                  <a:gd name="T36" fmla="*/ 272 w 584"/>
                  <a:gd name="T37" fmla="*/ 336 h 387"/>
                  <a:gd name="T38" fmla="*/ 258 w 584"/>
                  <a:gd name="T39" fmla="*/ 317 h 387"/>
                  <a:gd name="T40" fmla="*/ 223 w 584"/>
                  <a:gd name="T41" fmla="*/ 312 h 387"/>
                  <a:gd name="T42" fmla="*/ 194 w 584"/>
                  <a:gd name="T43" fmla="*/ 296 h 387"/>
                  <a:gd name="T44" fmla="*/ 180 w 584"/>
                  <a:gd name="T45" fmla="*/ 288 h 387"/>
                  <a:gd name="T46" fmla="*/ 154 w 584"/>
                  <a:gd name="T47" fmla="*/ 282 h 387"/>
                  <a:gd name="T48" fmla="*/ 138 w 584"/>
                  <a:gd name="T49" fmla="*/ 276 h 387"/>
                  <a:gd name="T50" fmla="*/ 114 w 584"/>
                  <a:gd name="T51" fmla="*/ 270 h 387"/>
                  <a:gd name="T52" fmla="*/ 95 w 584"/>
                  <a:gd name="T53" fmla="*/ 265 h 387"/>
                  <a:gd name="T54" fmla="*/ 72 w 584"/>
                  <a:gd name="T55" fmla="*/ 259 h 387"/>
                  <a:gd name="T56" fmla="*/ 47 w 584"/>
                  <a:gd name="T57" fmla="*/ 248 h 387"/>
                  <a:gd name="T58" fmla="*/ 22 w 584"/>
                  <a:gd name="T59" fmla="*/ 237 h 387"/>
                  <a:gd name="T60" fmla="*/ 3 w 584"/>
                  <a:gd name="T61" fmla="*/ 221 h 387"/>
                  <a:gd name="T62" fmla="*/ 3 w 584"/>
                  <a:gd name="T63" fmla="*/ 141 h 3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84" h="387">
                    <a:moveTo>
                      <a:pt x="3" y="141"/>
                    </a:moveTo>
                    <a:cubicBezTo>
                      <a:pt x="10" y="98"/>
                      <a:pt x="32" y="62"/>
                      <a:pt x="61" y="32"/>
                    </a:cubicBezTo>
                    <a:cubicBezTo>
                      <a:pt x="83" y="9"/>
                      <a:pt x="115" y="5"/>
                      <a:pt x="146" y="3"/>
                    </a:cubicBezTo>
                    <a:cubicBezTo>
                      <a:pt x="198" y="0"/>
                      <a:pt x="243" y="21"/>
                      <a:pt x="283" y="49"/>
                    </a:cubicBezTo>
                    <a:cubicBezTo>
                      <a:pt x="337" y="85"/>
                      <a:pt x="387" y="125"/>
                      <a:pt x="440" y="162"/>
                    </a:cubicBezTo>
                    <a:cubicBezTo>
                      <a:pt x="453" y="171"/>
                      <a:pt x="459" y="188"/>
                      <a:pt x="475" y="193"/>
                    </a:cubicBezTo>
                    <a:cubicBezTo>
                      <a:pt x="478" y="195"/>
                      <a:pt x="480" y="198"/>
                      <a:pt x="482" y="201"/>
                    </a:cubicBezTo>
                    <a:cubicBezTo>
                      <a:pt x="486" y="208"/>
                      <a:pt x="491" y="213"/>
                      <a:pt x="497" y="219"/>
                    </a:cubicBezTo>
                    <a:cubicBezTo>
                      <a:pt x="499" y="221"/>
                      <a:pt x="501" y="223"/>
                      <a:pt x="502" y="225"/>
                    </a:cubicBezTo>
                    <a:cubicBezTo>
                      <a:pt x="510" y="238"/>
                      <a:pt x="519" y="251"/>
                      <a:pt x="530" y="261"/>
                    </a:cubicBezTo>
                    <a:cubicBezTo>
                      <a:pt x="531" y="262"/>
                      <a:pt x="533" y="264"/>
                      <a:pt x="534" y="265"/>
                    </a:cubicBezTo>
                    <a:cubicBezTo>
                      <a:pt x="544" y="287"/>
                      <a:pt x="559" y="306"/>
                      <a:pt x="570" y="328"/>
                    </a:cubicBezTo>
                    <a:cubicBezTo>
                      <a:pt x="572" y="331"/>
                      <a:pt x="573" y="335"/>
                      <a:pt x="575" y="338"/>
                    </a:cubicBezTo>
                    <a:cubicBezTo>
                      <a:pt x="584" y="355"/>
                      <a:pt x="575" y="367"/>
                      <a:pt x="564" y="379"/>
                    </a:cubicBezTo>
                    <a:cubicBezTo>
                      <a:pt x="553" y="387"/>
                      <a:pt x="541" y="386"/>
                      <a:pt x="530" y="381"/>
                    </a:cubicBezTo>
                    <a:cubicBezTo>
                      <a:pt x="523" y="377"/>
                      <a:pt x="516" y="373"/>
                      <a:pt x="507" y="375"/>
                    </a:cubicBezTo>
                    <a:cubicBezTo>
                      <a:pt x="505" y="375"/>
                      <a:pt x="504" y="375"/>
                      <a:pt x="502" y="375"/>
                    </a:cubicBezTo>
                    <a:cubicBezTo>
                      <a:pt x="495" y="369"/>
                      <a:pt x="490" y="373"/>
                      <a:pt x="486" y="379"/>
                    </a:cubicBezTo>
                    <a:cubicBezTo>
                      <a:pt x="484" y="380"/>
                      <a:pt x="481" y="380"/>
                      <a:pt x="479" y="378"/>
                    </a:cubicBezTo>
                    <a:cubicBezTo>
                      <a:pt x="473" y="375"/>
                      <a:pt x="471" y="354"/>
                      <a:pt x="460" y="374"/>
                    </a:cubicBezTo>
                    <a:cubicBezTo>
                      <a:pt x="458" y="377"/>
                      <a:pt x="455" y="379"/>
                      <a:pt x="451" y="378"/>
                    </a:cubicBezTo>
                    <a:cubicBezTo>
                      <a:pt x="446" y="365"/>
                      <a:pt x="440" y="354"/>
                      <a:pt x="424" y="353"/>
                    </a:cubicBezTo>
                    <a:cubicBezTo>
                      <a:pt x="420" y="352"/>
                      <a:pt x="416" y="351"/>
                      <a:pt x="411" y="350"/>
                    </a:cubicBezTo>
                    <a:cubicBezTo>
                      <a:pt x="409" y="350"/>
                      <a:pt x="406" y="350"/>
                      <a:pt x="403" y="350"/>
                    </a:cubicBezTo>
                    <a:cubicBezTo>
                      <a:pt x="402" y="350"/>
                      <a:pt x="400" y="349"/>
                      <a:pt x="398" y="349"/>
                    </a:cubicBezTo>
                    <a:cubicBezTo>
                      <a:pt x="394" y="349"/>
                      <a:pt x="390" y="347"/>
                      <a:pt x="386" y="346"/>
                    </a:cubicBezTo>
                    <a:cubicBezTo>
                      <a:pt x="384" y="346"/>
                      <a:pt x="382" y="346"/>
                      <a:pt x="379" y="346"/>
                    </a:cubicBezTo>
                    <a:cubicBezTo>
                      <a:pt x="373" y="353"/>
                      <a:pt x="382" y="362"/>
                      <a:pt x="376" y="369"/>
                    </a:cubicBezTo>
                    <a:cubicBezTo>
                      <a:pt x="374" y="370"/>
                      <a:pt x="372" y="370"/>
                      <a:pt x="370" y="370"/>
                    </a:cubicBezTo>
                    <a:cubicBezTo>
                      <a:pt x="363" y="364"/>
                      <a:pt x="362" y="355"/>
                      <a:pt x="360" y="347"/>
                    </a:cubicBezTo>
                    <a:cubicBezTo>
                      <a:pt x="356" y="338"/>
                      <a:pt x="350" y="333"/>
                      <a:pt x="340" y="338"/>
                    </a:cubicBezTo>
                    <a:cubicBezTo>
                      <a:pt x="339" y="339"/>
                      <a:pt x="337" y="339"/>
                      <a:pt x="335" y="338"/>
                    </a:cubicBezTo>
                    <a:cubicBezTo>
                      <a:pt x="328" y="334"/>
                      <a:pt x="324" y="325"/>
                      <a:pt x="315" y="324"/>
                    </a:cubicBezTo>
                    <a:cubicBezTo>
                      <a:pt x="310" y="322"/>
                      <a:pt x="305" y="322"/>
                      <a:pt x="300" y="321"/>
                    </a:cubicBezTo>
                    <a:cubicBezTo>
                      <a:pt x="295" y="320"/>
                      <a:pt x="291" y="319"/>
                      <a:pt x="286" y="320"/>
                    </a:cubicBezTo>
                    <a:cubicBezTo>
                      <a:pt x="284" y="320"/>
                      <a:pt x="282" y="320"/>
                      <a:pt x="281" y="320"/>
                    </a:cubicBezTo>
                    <a:cubicBezTo>
                      <a:pt x="279" y="320"/>
                      <a:pt x="278" y="321"/>
                      <a:pt x="278" y="322"/>
                    </a:cubicBezTo>
                    <a:cubicBezTo>
                      <a:pt x="277" y="327"/>
                      <a:pt x="281" y="335"/>
                      <a:pt x="272" y="336"/>
                    </a:cubicBezTo>
                    <a:cubicBezTo>
                      <a:pt x="267" y="337"/>
                      <a:pt x="265" y="330"/>
                      <a:pt x="263" y="325"/>
                    </a:cubicBezTo>
                    <a:cubicBezTo>
                      <a:pt x="262" y="323"/>
                      <a:pt x="261" y="320"/>
                      <a:pt x="258" y="317"/>
                    </a:cubicBezTo>
                    <a:cubicBezTo>
                      <a:pt x="253" y="323"/>
                      <a:pt x="258" y="333"/>
                      <a:pt x="248" y="337"/>
                    </a:cubicBezTo>
                    <a:cubicBezTo>
                      <a:pt x="242" y="327"/>
                      <a:pt x="240" y="312"/>
                      <a:pt x="223" y="312"/>
                    </a:cubicBezTo>
                    <a:cubicBezTo>
                      <a:pt x="217" y="299"/>
                      <a:pt x="213" y="316"/>
                      <a:pt x="208" y="313"/>
                    </a:cubicBezTo>
                    <a:cubicBezTo>
                      <a:pt x="201" y="309"/>
                      <a:pt x="204" y="298"/>
                      <a:pt x="194" y="296"/>
                    </a:cubicBezTo>
                    <a:cubicBezTo>
                      <a:pt x="191" y="296"/>
                      <a:pt x="189" y="296"/>
                      <a:pt x="186" y="295"/>
                    </a:cubicBezTo>
                    <a:cubicBezTo>
                      <a:pt x="184" y="293"/>
                      <a:pt x="182" y="290"/>
                      <a:pt x="180" y="288"/>
                    </a:cubicBezTo>
                    <a:cubicBezTo>
                      <a:pt x="176" y="283"/>
                      <a:pt x="171" y="285"/>
                      <a:pt x="167" y="285"/>
                    </a:cubicBezTo>
                    <a:cubicBezTo>
                      <a:pt x="162" y="285"/>
                      <a:pt x="158" y="283"/>
                      <a:pt x="154" y="282"/>
                    </a:cubicBezTo>
                    <a:cubicBezTo>
                      <a:pt x="152" y="282"/>
                      <a:pt x="150" y="281"/>
                      <a:pt x="147" y="280"/>
                    </a:cubicBezTo>
                    <a:cubicBezTo>
                      <a:pt x="144" y="278"/>
                      <a:pt x="141" y="277"/>
                      <a:pt x="138" y="276"/>
                    </a:cubicBezTo>
                    <a:cubicBezTo>
                      <a:pt x="134" y="274"/>
                      <a:pt x="130" y="273"/>
                      <a:pt x="126" y="272"/>
                    </a:cubicBezTo>
                    <a:cubicBezTo>
                      <a:pt x="122" y="272"/>
                      <a:pt x="119" y="270"/>
                      <a:pt x="114" y="270"/>
                    </a:cubicBezTo>
                    <a:cubicBezTo>
                      <a:pt x="113" y="269"/>
                      <a:pt x="111" y="269"/>
                      <a:pt x="110" y="268"/>
                    </a:cubicBezTo>
                    <a:cubicBezTo>
                      <a:pt x="105" y="267"/>
                      <a:pt x="100" y="266"/>
                      <a:pt x="95" y="265"/>
                    </a:cubicBezTo>
                    <a:cubicBezTo>
                      <a:pt x="92" y="265"/>
                      <a:pt x="90" y="264"/>
                      <a:pt x="87" y="263"/>
                    </a:cubicBezTo>
                    <a:cubicBezTo>
                      <a:pt x="83" y="259"/>
                      <a:pt x="77" y="259"/>
                      <a:pt x="72" y="259"/>
                    </a:cubicBezTo>
                    <a:cubicBezTo>
                      <a:pt x="69" y="258"/>
                      <a:pt x="67" y="257"/>
                      <a:pt x="65" y="256"/>
                    </a:cubicBezTo>
                    <a:cubicBezTo>
                      <a:pt x="59" y="252"/>
                      <a:pt x="53" y="250"/>
                      <a:pt x="47" y="248"/>
                    </a:cubicBezTo>
                    <a:cubicBezTo>
                      <a:pt x="43" y="246"/>
                      <a:pt x="39" y="245"/>
                      <a:pt x="35" y="243"/>
                    </a:cubicBezTo>
                    <a:cubicBezTo>
                      <a:pt x="31" y="241"/>
                      <a:pt x="27" y="238"/>
                      <a:pt x="22" y="237"/>
                    </a:cubicBezTo>
                    <a:cubicBezTo>
                      <a:pt x="19" y="237"/>
                      <a:pt x="16" y="236"/>
                      <a:pt x="14" y="235"/>
                    </a:cubicBezTo>
                    <a:cubicBezTo>
                      <a:pt x="8" y="232"/>
                      <a:pt x="3" y="229"/>
                      <a:pt x="3" y="221"/>
                    </a:cubicBezTo>
                    <a:cubicBezTo>
                      <a:pt x="3" y="216"/>
                      <a:pt x="3" y="210"/>
                      <a:pt x="3" y="205"/>
                    </a:cubicBezTo>
                    <a:cubicBezTo>
                      <a:pt x="0" y="184"/>
                      <a:pt x="0" y="162"/>
                      <a:pt x="3" y="141"/>
                    </a:cubicBezTo>
                    <a:close/>
                  </a:path>
                </a:pathLst>
              </a:custGeom>
              <a:solidFill>
                <a:srgbClr val="BD7C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7" name="Freeform 14">
                <a:extLst>
                  <a:ext uri="{FF2B5EF4-FFF2-40B4-BE49-F238E27FC236}">
                    <a16:creationId xmlns:a16="http://schemas.microsoft.com/office/drawing/2014/main" id="{9E0831E9-96B9-44AB-8F1B-5CD0BE99C83C}"/>
                  </a:ext>
                </a:extLst>
              </p:cNvPr>
              <p:cNvSpPr>
                <a:spLocks/>
              </p:cNvSpPr>
              <p:nvPr/>
            </p:nvSpPr>
            <p:spPr bwMode="auto">
              <a:xfrm>
                <a:off x="1051" y="2487"/>
                <a:ext cx="1059" cy="364"/>
              </a:xfrm>
              <a:custGeom>
                <a:avLst/>
                <a:gdLst>
                  <a:gd name="T0" fmla="*/ 581 w 942"/>
                  <a:gd name="T1" fmla="*/ 152 h 324"/>
                  <a:gd name="T2" fmla="*/ 668 w 942"/>
                  <a:gd name="T3" fmla="*/ 126 h 324"/>
                  <a:gd name="T4" fmla="*/ 689 w 942"/>
                  <a:gd name="T5" fmla="*/ 119 h 324"/>
                  <a:gd name="T6" fmla="*/ 713 w 942"/>
                  <a:gd name="T7" fmla="*/ 107 h 324"/>
                  <a:gd name="T8" fmla="*/ 717 w 942"/>
                  <a:gd name="T9" fmla="*/ 107 h 324"/>
                  <a:gd name="T10" fmla="*/ 717 w 942"/>
                  <a:gd name="T11" fmla="*/ 107 h 324"/>
                  <a:gd name="T12" fmla="*/ 752 w 942"/>
                  <a:gd name="T13" fmla="*/ 95 h 324"/>
                  <a:gd name="T14" fmla="*/ 808 w 942"/>
                  <a:gd name="T15" fmla="*/ 66 h 324"/>
                  <a:gd name="T16" fmla="*/ 817 w 942"/>
                  <a:gd name="T17" fmla="*/ 60 h 324"/>
                  <a:gd name="T18" fmla="*/ 841 w 942"/>
                  <a:gd name="T19" fmla="*/ 43 h 324"/>
                  <a:gd name="T20" fmla="*/ 853 w 942"/>
                  <a:gd name="T21" fmla="*/ 34 h 324"/>
                  <a:gd name="T22" fmla="*/ 885 w 942"/>
                  <a:gd name="T23" fmla="*/ 0 h 324"/>
                  <a:gd name="T24" fmla="*/ 936 w 942"/>
                  <a:gd name="T25" fmla="*/ 117 h 324"/>
                  <a:gd name="T26" fmla="*/ 925 w 942"/>
                  <a:gd name="T27" fmla="*/ 135 h 324"/>
                  <a:gd name="T28" fmla="*/ 858 w 942"/>
                  <a:gd name="T29" fmla="*/ 179 h 324"/>
                  <a:gd name="T30" fmla="*/ 780 w 942"/>
                  <a:gd name="T31" fmla="*/ 223 h 324"/>
                  <a:gd name="T32" fmla="*/ 674 w 942"/>
                  <a:gd name="T33" fmla="*/ 263 h 324"/>
                  <a:gd name="T34" fmla="*/ 526 w 942"/>
                  <a:gd name="T35" fmla="*/ 298 h 324"/>
                  <a:gd name="T36" fmla="*/ 500 w 942"/>
                  <a:gd name="T37" fmla="*/ 306 h 324"/>
                  <a:gd name="T38" fmla="*/ 453 w 942"/>
                  <a:gd name="T39" fmla="*/ 310 h 324"/>
                  <a:gd name="T40" fmla="*/ 338 w 942"/>
                  <a:gd name="T41" fmla="*/ 320 h 324"/>
                  <a:gd name="T42" fmla="*/ 304 w 942"/>
                  <a:gd name="T43" fmla="*/ 321 h 324"/>
                  <a:gd name="T44" fmla="*/ 98 w 942"/>
                  <a:gd name="T45" fmla="*/ 303 h 324"/>
                  <a:gd name="T46" fmla="*/ 13 w 942"/>
                  <a:gd name="T47" fmla="*/ 275 h 324"/>
                  <a:gd name="T48" fmla="*/ 8 w 942"/>
                  <a:gd name="T49" fmla="*/ 248 h 324"/>
                  <a:gd name="T50" fmla="*/ 7 w 942"/>
                  <a:gd name="T51" fmla="*/ 230 h 324"/>
                  <a:gd name="T52" fmla="*/ 28 w 942"/>
                  <a:gd name="T53" fmla="*/ 235 h 324"/>
                  <a:gd name="T54" fmla="*/ 33 w 942"/>
                  <a:gd name="T55" fmla="*/ 243 h 324"/>
                  <a:gd name="T56" fmla="*/ 67 w 942"/>
                  <a:gd name="T57" fmla="*/ 217 h 324"/>
                  <a:gd name="T58" fmla="*/ 72 w 942"/>
                  <a:gd name="T59" fmla="*/ 203 h 324"/>
                  <a:gd name="T60" fmla="*/ 69 w 942"/>
                  <a:gd name="T61" fmla="*/ 198 h 324"/>
                  <a:gd name="T62" fmla="*/ 81 w 942"/>
                  <a:gd name="T63" fmla="*/ 185 h 324"/>
                  <a:gd name="T64" fmla="*/ 121 w 942"/>
                  <a:gd name="T65" fmla="*/ 191 h 324"/>
                  <a:gd name="T66" fmla="*/ 139 w 942"/>
                  <a:gd name="T67" fmla="*/ 203 h 324"/>
                  <a:gd name="T68" fmla="*/ 154 w 942"/>
                  <a:gd name="T69" fmla="*/ 230 h 324"/>
                  <a:gd name="T70" fmla="*/ 157 w 942"/>
                  <a:gd name="T71" fmla="*/ 195 h 324"/>
                  <a:gd name="T72" fmla="*/ 217 w 942"/>
                  <a:gd name="T73" fmla="*/ 199 h 324"/>
                  <a:gd name="T74" fmla="*/ 234 w 942"/>
                  <a:gd name="T75" fmla="*/ 200 h 324"/>
                  <a:gd name="T76" fmla="*/ 236 w 942"/>
                  <a:gd name="T77" fmla="*/ 200 h 324"/>
                  <a:gd name="T78" fmla="*/ 261 w 942"/>
                  <a:gd name="T79" fmla="*/ 202 h 324"/>
                  <a:gd name="T80" fmla="*/ 292 w 942"/>
                  <a:gd name="T81" fmla="*/ 202 h 324"/>
                  <a:gd name="T82" fmla="*/ 329 w 942"/>
                  <a:gd name="T83" fmla="*/ 199 h 324"/>
                  <a:gd name="T84" fmla="*/ 356 w 942"/>
                  <a:gd name="T85" fmla="*/ 194 h 324"/>
                  <a:gd name="T86" fmla="*/ 373 w 942"/>
                  <a:gd name="T87" fmla="*/ 191 h 324"/>
                  <a:gd name="T88" fmla="*/ 381 w 942"/>
                  <a:gd name="T89" fmla="*/ 190 h 324"/>
                  <a:gd name="T90" fmla="*/ 401 w 942"/>
                  <a:gd name="T91" fmla="*/ 191 h 324"/>
                  <a:gd name="T92" fmla="*/ 485 w 942"/>
                  <a:gd name="T93" fmla="*/ 175 h 324"/>
                  <a:gd name="T94" fmla="*/ 493 w 942"/>
                  <a:gd name="T95" fmla="*/ 174 h 324"/>
                  <a:gd name="T96" fmla="*/ 532 w 942"/>
                  <a:gd name="T97" fmla="*/ 128 h 324"/>
                  <a:gd name="T98" fmla="*/ 532 w 942"/>
                  <a:gd name="T99" fmla="*/ 41 h 324"/>
                  <a:gd name="T100" fmla="*/ 537 w 942"/>
                  <a:gd name="T101" fmla="*/ 161 h 324"/>
                  <a:gd name="T102" fmla="*/ 565 w 942"/>
                  <a:gd name="T103" fmla="*/ 155 h 324"/>
                  <a:gd name="T104" fmla="*/ 581 w 942"/>
                  <a:gd name="T105" fmla="*/ 152 h 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2" h="324">
                    <a:moveTo>
                      <a:pt x="581" y="152"/>
                    </a:moveTo>
                    <a:cubicBezTo>
                      <a:pt x="610" y="143"/>
                      <a:pt x="639" y="135"/>
                      <a:pt x="668" y="126"/>
                    </a:cubicBezTo>
                    <a:cubicBezTo>
                      <a:pt x="673" y="119"/>
                      <a:pt x="683" y="123"/>
                      <a:pt x="689" y="119"/>
                    </a:cubicBezTo>
                    <a:cubicBezTo>
                      <a:pt x="697" y="115"/>
                      <a:pt x="708" y="117"/>
                      <a:pt x="713" y="107"/>
                    </a:cubicBezTo>
                    <a:cubicBezTo>
                      <a:pt x="714" y="105"/>
                      <a:pt x="716" y="105"/>
                      <a:pt x="717" y="107"/>
                    </a:cubicBezTo>
                    <a:cubicBezTo>
                      <a:pt x="717" y="107"/>
                      <a:pt x="717" y="107"/>
                      <a:pt x="717" y="107"/>
                    </a:cubicBezTo>
                    <a:cubicBezTo>
                      <a:pt x="730" y="108"/>
                      <a:pt x="741" y="99"/>
                      <a:pt x="752" y="95"/>
                    </a:cubicBezTo>
                    <a:cubicBezTo>
                      <a:pt x="771" y="85"/>
                      <a:pt x="790" y="76"/>
                      <a:pt x="808" y="66"/>
                    </a:cubicBezTo>
                    <a:cubicBezTo>
                      <a:pt x="812" y="65"/>
                      <a:pt x="813" y="60"/>
                      <a:pt x="817" y="60"/>
                    </a:cubicBezTo>
                    <a:cubicBezTo>
                      <a:pt x="825" y="54"/>
                      <a:pt x="833" y="49"/>
                      <a:pt x="841" y="43"/>
                    </a:cubicBezTo>
                    <a:cubicBezTo>
                      <a:pt x="843" y="38"/>
                      <a:pt x="849" y="37"/>
                      <a:pt x="853" y="34"/>
                    </a:cubicBezTo>
                    <a:cubicBezTo>
                      <a:pt x="859" y="19"/>
                      <a:pt x="878" y="15"/>
                      <a:pt x="885" y="0"/>
                    </a:cubicBezTo>
                    <a:cubicBezTo>
                      <a:pt x="904" y="38"/>
                      <a:pt x="913" y="80"/>
                      <a:pt x="936" y="117"/>
                    </a:cubicBezTo>
                    <a:cubicBezTo>
                      <a:pt x="942" y="127"/>
                      <a:pt x="928" y="128"/>
                      <a:pt x="925" y="135"/>
                    </a:cubicBezTo>
                    <a:cubicBezTo>
                      <a:pt x="906" y="155"/>
                      <a:pt x="882" y="166"/>
                      <a:pt x="858" y="179"/>
                    </a:cubicBezTo>
                    <a:cubicBezTo>
                      <a:pt x="832" y="193"/>
                      <a:pt x="808" y="211"/>
                      <a:pt x="780" y="223"/>
                    </a:cubicBezTo>
                    <a:cubicBezTo>
                      <a:pt x="745" y="236"/>
                      <a:pt x="711" y="252"/>
                      <a:pt x="674" y="263"/>
                    </a:cubicBezTo>
                    <a:cubicBezTo>
                      <a:pt x="625" y="276"/>
                      <a:pt x="577" y="291"/>
                      <a:pt x="526" y="298"/>
                    </a:cubicBezTo>
                    <a:cubicBezTo>
                      <a:pt x="517" y="299"/>
                      <a:pt x="508" y="301"/>
                      <a:pt x="500" y="306"/>
                    </a:cubicBezTo>
                    <a:cubicBezTo>
                      <a:pt x="485" y="310"/>
                      <a:pt x="468" y="307"/>
                      <a:pt x="453" y="310"/>
                    </a:cubicBezTo>
                    <a:cubicBezTo>
                      <a:pt x="415" y="316"/>
                      <a:pt x="375" y="312"/>
                      <a:pt x="338" y="320"/>
                    </a:cubicBezTo>
                    <a:cubicBezTo>
                      <a:pt x="326" y="322"/>
                      <a:pt x="315" y="320"/>
                      <a:pt x="304" y="321"/>
                    </a:cubicBezTo>
                    <a:cubicBezTo>
                      <a:pt x="234" y="324"/>
                      <a:pt x="166" y="320"/>
                      <a:pt x="98" y="303"/>
                    </a:cubicBezTo>
                    <a:cubicBezTo>
                      <a:pt x="70" y="293"/>
                      <a:pt x="39" y="291"/>
                      <a:pt x="13" y="275"/>
                    </a:cubicBezTo>
                    <a:cubicBezTo>
                      <a:pt x="13" y="266"/>
                      <a:pt x="11" y="257"/>
                      <a:pt x="8" y="248"/>
                    </a:cubicBezTo>
                    <a:cubicBezTo>
                      <a:pt x="6" y="242"/>
                      <a:pt x="0" y="235"/>
                      <a:pt x="7" y="230"/>
                    </a:cubicBezTo>
                    <a:cubicBezTo>
                      <a:pt x="14" y="226"/>
                      <a:pt x="22" y="231"/>
                      <a:pt x="28" y="235"/>
                    </a:cubicBezTo>
                    <a:cubicBezTo>
                      <a:pt x="30" y="237"/>
                      <a:pt x="32" y="240"/>
                      <a:pt x="33" y="243"/>
                    </a:cubicBezTo>
                    <a:cubicBezTo>
                      <a:pt x="41" y="230"/>
                      <a:pt x="52" y="219"/>
                      <a:pt x="67" y="217"/>
                    </a:cubicBezTo>
                    <a:cubicBezTo>
                      <a:pt x="83" y="215"/>
                      <a:pt x="77" y="210"/>
                      <a:pt x="72" y="203"/>
                    </a:cubicBezTo>
                    <a:cubicBezTo>
                      <a:pt x="71" y="201"/>
                      <a:pt x="70" y="200"/>
                      <a:pt x="69" y="198"/>
                    </a:cubicBezTo>
                    <a:cubicBezTo>
                      <a:pt x="65" y="186"/>
                      <a:pt x="73" y="183"/>
                      <a:pt x="81" y="185"/>
                    </a:cubicBezTo>
                    <a:cubicBezTo>
                      <a:pt x="94" y="189"/>
                      <a:pt x="108" y="190"/>
                      <a:pt x="121" y="191"/>
                    </a:cubicBezTo>
                    <a:cubicBezTo>
                      <a:pt x="129" y="191"/>
                      <a:pt x="135" y="196"/>
                      <a:pt x="139" y="203"/>
                    </a:cubicBezTo>
                    <a:cubicBezTo>
                      <a:pt x="143" y="213"/>
                      <a:pt x="151" y="221"/>
                      <a:pt x="154" y="230"/>
                    </a:cubicBezTo>
                    <a:cubicBezTo>
                      <a:pt x="137" y="197"/>
                      <a:pt x="137" y="197"/>
                      <a:pt x="157" y="195"/>
                    </a:cubicBezTo>
                    <a:cubicBezTo>
                      <a:pt x="177" y="201"/>
                      <a:pt x="197" y="198"/>
                      <a:pt x="217" y="199"/>
                    </a:cubicBezTo>
                    <a:cubicBezTo>
                      <a:pt x="223" y="196"/>
                      <a:pt x="228" y="204"/>
                      <a:pt x="234" y="200"/>
                    </a:cubicBezTo>
                    <a:cubicBezTo>
                      <a:pt x="235" y="200"/>
                      <a:pt x="235" y="200"/>
                      <a:pt x="236" y="200"/>
                    </a:cubicBezTo>
                    <a:cubicBezTo>
                      <a:pt x="244" y="203"/>
                      <a:pt x="253" y="199"/>
                      <a:pt x="261" y="202"/>
                    </a:cubicBezTo>
                    <a:cubicBezTo>
                      <a:pt x="272" y="202"/>
                      <a:pt x="282" y="202"/>
                      <a:pt x="292" y="202"/>
                    </a:cubicBezTo>
                    <a:cubicBezTo>
                      <a:pt x="304" y="199"/>
                      <a:pt x="317" y="204"/>
                      <a:pt x="329" y="199"/>
                    </a:cubicBezTo>
                    <a:cubicBezTo>
                      <a:pt x="339" y="200"/>
                      <a:pt x="348" y="199"/>
                      <a:pt x="356" y="194"/>
                    </a:cubicBezTo>
                    <a:cubicBezTo>
                      <a:pt x="362" y="193"/>
                      <a:pt x="368" y="192"/>
                      <a:pt x="373" y="191"/>
                    </a:cubicBezTo>
                    <a:cubicBezTo>
                      <a:pt x="376" y="190"/>
                      <a:pt x="379" y="190"/>
                      <a:pt x="381" y="190"/>
                    </a:cubicBezTo>
                    <a:cubicBezTo>
                      <a:pt x="388" y="191"/>
                      <a:pt x="395" y="188"/>
                      <a:pt x="401" y="191"/>
                    </a:cubicBezTo>
                    <a:cubicBezTo>
                      <a:pt x="429" y="187"/>
                      <a:pt x="458" y="184"/>
                      <a:pt x="485" y="175"/>
                    </a:cubicBezTo>
                    <a:cubicBezTo>
                      <a:pt x="488" y="173"/>
                      <a:pt x="490" y="173"/>
                      <a:pt x="493" y="174"/>
                    </a:cubicBezTo>
                    <a:cubicBezTo>
                      <a:pt x="532" y="166"/>
                      <a:pt x="532" y="166"/>
                      <a:pt x="532" y="128"/>
                    </a:cubicBezTo>
                    <a:cubicBezTo>
                      <a:pt x="532" y="97"/>
                      <a:pt x="532" y="66"/>
                      <a:pt x="532" y="41"/>
                    </a:cubicBezTo>
                    <a:cubicBezTo>
                      <a:pt x="538" y="76"/>
                      <a:pt x="537" y="119"/>
                      <a:pt x="537" y="161"/>
                    </a:cubicBezTo>
                    <a:cubicBezTo>
                      <a:pt x="548" y="162"/>
                      <a:pt x="556" y="157"/>
                      <a:pt x="565" y="155"/>
                    </a:cubicBezTo>
                    <a:cubicBezTo>
                      <a:pt x="570" y="150"/>
                      <a:pt x="576" y="155"/>
                      <a:pt x="581" y="152"/>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8" name="Freeform 15">
                <a:extLst>
                  <a:ext uri="{FF2B5EF4-FFF2-40B4-BE49-F238E27FC236}">
                    <a16:creationId xmlns:a16="http://schemas.microsoft.com/office/drawing/2014/main" id="{3E05DC29-7E75-4A68-A09D-5220CF7C1F5A}"/>
                  </a:ext>
                </a:extLst>
              </p:cNvPr>
              <p:cNvSpPr>
                <a:spLocks/>
              </p:cNvSpPr>
              <p:nvPr/>
            </p:nvSpPr>
            <p:spPr bwMode="auto">
              <a:xfrm>
                <a:off x="105" y="3681"/>
                <a:ext cx="2287" cy="122"/>
              </a:xfrm>
              <a:custGeom>
                <a:avLst/>
                <a:gdLst>
                  <a:gd name="T0" fmla="*/ 11 w 2035"/>
                  <a:gd name="T1" fmla="*/ 0 h 109"/>
                  <a:gd name="T2" fmla="*/ 97 w 2035"/>
                  <a:gd name="T3" fmla="*/ 17 h 109"/>
                  <a:gd name="T4" fmla="*/ 183 w 2035"/>
                  <a:gd name="T5" fmla="*/ 13 h 109"/>
                  <a:gd name="T6" fmla="*/ 228 w 2035"/>
                  <a:gd name="T7" fmla="*/ 24 h 109"/>
                  <a:gd name="T8" fmla="*/ 335 w 2035"/>
                  <a:gd name="T9" fmla="*/ 29 h 109"/>
                  <a:gd name="T10" fmla="*/ 489 w 2035"/>
                  <a:gd name="T11" fmla="*/ 21 h 109"/>
                  <a:gd name="T12" fmla="*/ 552 w 2035"/>
                  <a:gd name="T13" fmla="*/ 21 h 109"/>
                  <a:gd name="T14" fmla="*/ 791 w 2035"/>
                  <a:gd name="T15" fmla="*/ 30 h 109"/>
                  <a:gd name="T16" fmla="*/ 865 w 2035"/>
                  <a:gd name="T17" fmla="*/ 34 h 109"/>
                  <a:gd name="T18" fmla="*/ 973 w 2035"/>
                  <a:gd name="T19" fmla="*/ 30 h 109"/>
                  <a:gd name="T20" fmla="*/ 1206 w 2035"/>
                  <a:gd name="T21" fmla="*/ 31 h 109"/>
                  <a:gd name="T22" fmla="*/ 1349 w 2035"/>
                  <a:gd name="T23" fmla="*/ 37 h 109"/>
                  <a:gd name="T24" fmla="*/ 1476 w 2035"/>
                  <a:gd name="T25" fmla="*/ 35 h 109"/>
                  <a:gd name="T26" fmla="*/ 1604 w 2035"/>
                  <a:gd name="T27" fmla="*/ 32 h 109"/>
                  <a:gd name="T28" fmla="*/ 1693 w 2035"/>
                  <a:gd name="T29" fmla="*/ 32 h 109"/>
                  <a:gd name="T30" fmla="*/ 1829 w 2035"/>
                  <a:gd name="T31" fmla="*/ 25 h 109"/>
                  <a:gd name="T32" fmla="*/ 2017 w 2035"/>
                  <a:gd name="T33" fmla="*/ 22 h 109"/>
                  <a:gd name="T34" fmla="*/ 2027 w 2035"/>
                  <a:gd name="T35" fmla="*/ 72 h 109"/>
                  <a:gd name="T36" fmla="*/ 1889 w 2035"/>
                  <a:gd name="T37" fmla="*/ 88 h 109"/>
                  <a:gd name="T38" fmla="*/ 1736 w 2035"/>
                  <a:gd name="T39" fmla="*/ 93 h 109"/>
                  <a:gd name="T40" fmla="*/ 1509 w 2035"/>
                  <a:gd name="T41" fmla="*/ 96 h 109"/>
                  <a:gd name="T42" fmla="*/ 1347 w 2035"/>
                  <a:gd name="T43" fmla="*/ 101 h 109"/>
                  <a:gd name="T44" fmla="*/ 1280 w 2035"/>
                  <a:gd name="T45" fmla="*/ 99 h 109"/>
                  <a:gd name="T46" fmla="*/ 1235 w 2035"/>
                  <a:gd name="T47" fmla="*/ 101 h 109"/>
                  <a:gd name="T48" fmla="*/ 1097 w 2035"/>
                  <a:gd name="T49" fmla="*/ 99 h 109"/>
                  <a:gd name="T50" fmla="*/ 996 w 2035"/>
                  <a:gd name="T51" fmla="*/ 93 h 109"/>
                  <a:gd name="T52" fmla="*/ 924 w 2035"/>
                  <a:gd name="T53" fmla="*/ 91 h 109"/>
                  <a:gd name="T54" fmla="*/ 848 w 2035"/>
                  <a:gd name="T55" fmla="*/ 87 h 109"/>
                  <a:gd name="T56" fmla="*/ 787 w 2035"/>
                  <a:gd name="T57" fmla="*/ 93 h 109"/>
                  <a:gd name="T58" fmla="*/ 733 w 2035"/>
                  <a:gd name="T59" fmla="*/ 81 h 109"/>
                  <a:gd name="T60" fmla="*/ 664 w 2035"/>
                  <a:gd name="T61" fmla="*/ 82 h 109"/>
                  <a:gd name="T62" fmla="*/ 596 w 2035"/>
                  <a:gd name="T63" fmla="*/ 86 h 109"/>
                  <a:gd name="T64" fmla="*/ 519 w 2035"/>
                  <a:gd name="T65" fmla="*/ 83 h 109"/>
                  <a:gd name="T66" fmla="*/ 444 w 2035"/>
                  <a:gd name="T67" fmla="*/ 82 h 109"/>
                  <a:gd name="T68" fmla="*/ 259 w 2035"/>
                  <a:gd name="T69" fmla="*/ 79 h 109"/>
                  <a:gd name="T70" fmla="*/ 154 w 2035"/>
                  <a:gd name="T71" fmla="*/ 70 h 109"/>
                  <a:gd name="T72" fmla="*/ 0 w 2035"/>
                  <a:gd name="T73" fmla="*/ 57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035" h="109">
                    <a:moveTo>
                      <a:pt x="0" y="57"/>
                    </a:moveTo>
                    <a:cubicBezTo>
                      <a:pt x="4" y="38"/>
                      <a:pt x="7" y="19"/>
                      <a:pt x="11" y="0"/>
                    </a:cubicBezTo>
                    <a:cubicBezTo>
                      <a:pt x="18" y="9"/>
                      <a:pt x="28" y="9"/>
                      <a:pt x="38" y="10"/>
                    </a:cubicBezTo>
                    <a:cubicBezTo>
                      <a:pt x="58" y="11"/>
                      <a:pt x="78" y="11"/>
                      <a:pt x="97" y="17"/>
                    </a:cubicBezTo>
                    <a:cubicBezTo>
                      <a:pt x="109" y="21"/>
                      <a:pt x="121" y="16"/>
                      <a:pt x="133" y="15"/>
                    </a:cubicBezTo>
                    <a:cubicBezTo>
                      <a:pt x="149" y="14"/>
                      <a:pt x="166" y="15"/>
                      <a:pt x="183" y="13"/>
                    </a:cubicBezTo>
                    <a:cubicBezTo>
                      <a:pt x="188" y="12"/>
                      <a:pt x="192" y="13"/>
                      <a:pt x="196" y="16"/>
                    </a:cubicBezTo>
                    <a:cubicBezTo>
                      <a:pt x="205" y="27"/>
                      <a:pt x="217" y="24"/>
                      <a:pt x="228" y="24"/>
                    </a:cubicBezTo>
                    <a:cubicBezTo>
                      <a:pt x="230" y="24"/>
                      <a:pt x="232" y="25"/>
                      <a:pt x="234" y="25"/>
                    </a:cubicBezTo>
                    <a:cubicBezTo>
                      <a:pt x="268" y="23"/>
                      <a:pt x="301" y="33"/>
                      <a:pt x="335" y="29"/>
                    </a:cubicBezTo>
                    <a:cubicBezTo>
                      <a:pt x="383" y="27"/>
                      <a:pt x="430" y="23"/>
                      <a:pt x="478" y="21"/>
                    </a:cubicBezTo>
                    <a:cubicBezTo>
                      <a:pt x="481" y="20"/>
                      <a:pt x="485" y="20"/>
                      <a:pt x="489" y="21"/>
                    </a:cubicBezTo>
                    <a:cubicBezTo>
                      <a:pt x="502" y="26"/>
                      <a:pt x="514" y="27"/>
                      <a:pt x="525" y="18"/>
                    </a:cubicBezTo>
                    <a:cubicBezTo>
                      <a:pt x="534" y="18"/>
                      <a:pt x="543" y="19"/>
                      <a:pt x="552" y="21"/>
                    </a:cubicBezTo>
                    <a:cubicBezTo>
                      <a:pt x="567" y="30"/>
                      <a:pt x="583" y="25"/>
                      <a:pt x="599" y="26"/>
                    </a:cubicBezTo>
                    <a:cubicBezTo>
                      <a:pt x="663" y="29"/>
                      <a:pt x="727" y="22"/>
                      <a:pt x="791" y="30"/>
                    </a:cubicBezTo>
                    <a:cubicBezTo>
                      <a:pt x="805" y="32"/>
                      <a:pt x="820" y="27"/>
                      <a:pt x="834" y="28"/>
                    </a:cubicBezTo>
                    <a:cubicBezTo>
                      <a:pt x="845" y="29"/>
                      <a:pt x="855" y="32"/>
                      <a:pt x="865" y="34"/>
                    </a:cubicBezTo>
                    <a:cubicBezTo>
                      <a:pt x="872" y="35"/>
                      <a:pt x="879" y="33"/>
                      <a:pt x="886" y="31"/>
                    </a:cubicBezTo>
                    <a:cubicBezTo>
                      <a:pt x="915" y="29"/>
                      <a:pt x="944" y="31"/>
                      <a:pt x="973" y="30"/>
                    </a:cubicBezTo>
                    <a:cubicBezTo>
                      <a:pt x="1020" y="29"/>
                      <a:pt x="1067" y="36"/>
                      <a:pt x="1114" y="34"/>
                    </a:cubicBezTo>
                    <a:cubicBezTo>
                      <a:pt x="1144" y="32"/>
                      <a:pt x="1176" y="40"/>
                      <a:pt x="1206" y="31"/>
                    </a:cubicBezTo>
                    <a:cubicBezTo>
                      <a:pt x="1239" y="30"/>
                      <a:pt x="1272" y="33"/>
                      <a:pt x="1305" y="37"/>
                    </a:cubicBezTo>
                    <a:cubicBezTo>
                      <a:pt x="1320" y="39"/>
                      <a:pt x="1335" y="39"/>
                      <a:pt x="1349" y="37"/>
                    </a:cubicBezTo>
                    <a:cubicBezTo>
                      <a:pt x="1368" y="34"/>
                      <a:pt x="1387" y="33"/>
                      <a:pt x="1406" y="36"/>
                    </a:cubicBezTo>
                    <a:cubicBezTo>
                      <a:pt x="1429" y="41"/>
                      <a:pt x="1453" y="37"/>
                      <a:pt x="1476" y="35"/>
                    </a:cubicBezTo>
                    <a:cubicBezTo>
                      <a:pt x="1495" y="33"/>
                      <a:pt x="1514" y="36"/>
                      <a:pt x="1533" y="36"/>
                    </a:cubicBezTo>
                    <a:cubicBezTo>
                      <a:pt x="1557" y="36"/>
                      <a:pt x="1580" y="35"/>
                      <a:pt x="1604" y="32"/>
                    </a:cubicBezTo>
                    <a:cubicBezTo>
                      <a:pt x="1618" y="29"/>
                      <a:pt x="1632" y="29"/>
                      <a:pt x="1646" y="32"/>
                    </a:cubicBezTo>
                    <a:cubicBezTo>
                      <a:pt x="1662" y="36"/>
                      <a:pt x="1678" y="35"/>
                      <a:pt x="1693" y="32"/>
                    </a:cubicBezTo>
                    <a:cubicBezTo>
                      <a:pt x="1712" y="28"/>
                      <a:pt x="1731" y="28"/>
                      <a:pt x="1750" y="31"/>
                    </a:cubicBezTo>
                    <a:cubicBezTo>
                      <a:pt x="1777" y="34"/>
                      <a:pt x="1803" y="26"/>
                      <a:pt x="1829" y="25"/>
                    </a:cubicBezTo>
                    <a:cubicBezTo>
                      <a:pt x="1852" y="23"/>
                      <a:pt x="1876" y="25"/>
                      <a:pt x="1899" y="25"/>
                    </a:cubicBezTo>
                    <a:cubicBezTo>
                      <a:pt x="1938" y="26"/>
                      <a:pt x="1977" y="23"/>
                      <a:pt x="2017" y="22"/>
                    </a:cubicBezTo>
                    <a:cubicBezTo>
                      <a:pt x="2022" y="22"/>
                      <a:pt x="2026" y="21"/>
                      <a:pt x="2031" y="23"/>
                    </a:cubicBezTo>
                    <a:cubicBezTo>
                      <a:pt x="2030" y="40"/>
                      <a:pt x="2035" y="57"/>
                      <a:pt x="2027" y="72"/>
                    </a:cubicBezTo>
                    <a:cubicBezTo>
                      <a:pt x="1998" y="80"/>
                      <a:pt x="1968" y="79"/>
                      <a:pt x="1938" y="81"/>
                    </a:cubicBezTo>
                    <a:cubicBezTo>
                      <a:pt x="1921" y="82"/>
                      <a:pt x="1905" y="83"/>
                      <a:pt x="1889" y="88"/>
                    </a:cubicBezTo>
                    <a:cubicBezTo>
                      <a:pt x="1873" y="92"/>
                      <a:pt x="1857" y="86"/>
                      <a:pt x="1841" y="88"/>
                    </a:cubicBezTo>
                    <a:cubicBezTo>
                      <a:pt x="1806" y="94"/>
                      <a:pt x="1771" y="93"/>
                      <a:pt x="1736" y="93"/>
                    </a:cubicBezTo>
                    <a:cubicBezTo>
                      <a:pt x="1684" y="94"/>
                      <a:pt x="1632" y="100"/>
                      <a:pt x="1580" y="98"/>
                    </a:cubicBezTo>
                    <a:cubicBezTo>
                      <a:pt x="1556" y="98"/>
                      <a:pt x="1532" y="95"/>
                      <a:pt x="1509" y="96"/>
                    </a:cubicBezTo>
                    <a:cubicBezTo>
                      <a:pt x="1475" y="98"/>
                      <a:pt x="1442" y="96"/>
                      <a:pt x="1408" y="101"/>
                    </a:cubicBezTo>
                    <a:cubicBezTo>
                      <a:pt x="1388" y="104"/>
                      <a:pt x="1367" y="100"/>
                      <a:pt x="1347" y="101"/>
                    </a:cubicBezTo>
                    <a:cubicBezTo>
                      <a:pt x="1336" y="102"/>
                      <a:pt x="1327" y="109"/>
                      <a:pt x="1316" y="104"/>
                    </a:cubicBezTo>
                    <a:cubicBezTo>
                      <a:pt x="1305" y="98"/>
                      <a:pt x="1293" y="95"/>
                      <a:pt x="1280" y="99"/>
                    </a:cubicBezTo>
                    <a:cubicBezTo>
                      <a:pt x="1278" y="99"/>
                      <a:pt x="1276" y="99"/>
                      <a:pt x="1275" y="99"/>
                    </a:cubicBezTo>
                    <a:cubicBezTo>
                      <a:pt x="1261" y="94"/>
                      <a:pt x="1249" y="104"/>
                      <a:pt x="1235" y="101"/>
                    </a:cubicBezTo>
                    <a:cubicBezTo>
                      <a:pt x="1233" y="101"/>
                      <a:pt x="1231" y="101"/>
                      <a:pt x="1230" y="101"/>
                    </a:cubicBezTo>
                    <a:cubicBezTo>
                      <a:pt x="1186" y="94"/>
                      <a:pt x="1141" y="99"/>
                      <a:pt x="1097" y="99"/>
                    </a:cubicBezTo>
                    <a:cubicBezTo>
                      <a:pt x="1067" y="100"/>
                      <a:pt x="1037" y="100"/>
                      <a:pt x="1007" y="93"/>
                    </a:cubicBezTo>
                    <a:cubicBezTo>
                      <a:pt x="1004" y="93"/>
                      <a:pt x="1000" y="93"/>
                      <a:pt x="996" y="93"/>
                    </a:cubicBezTo>
                    <a:cubicBezTo>
                      <a:pt x="985" y="93"/>
                      <a:pt x="975" y="92"/>
                      <a:pt x="964" y="94"/>
                    </a:cubicBezTo>
                    <a:cubicBezTo>
                      <a:pt x="951" y="97"/>
                      <a:pt x="937" y="100"/>
                      <a:pt x="924" y="91"/>
                    </a:cubicBezTo>
                    <a:cubicBezTo>
                      <a:pt x="919" y="88"/>
                      <a:pt x="911" y="87"/>
                      <a:pt x="905" y="89"/>
                    </a:cubicBezTo>
                    <a:cubicBezTo>
                      <a:pt x="886" y="95"/>
                      <a:pt x="867" y="94"/>
                      <a:pt x="848" y="87"/>
                    </a:cubicBezTo>
                    <a:cubicBezTo>
                      <a:pt x="847" y="88"/>
                      <a:pt x="845" y="88"/>
                      <a:pt x="843" y="88"/>
                    </a:cubicBezTo>
                    <a:cubicBezTo>
                      <a:pt x="825" y="92"/>
                      <a:pt x="805" y="80"/>
                      <a:pt x="787" y="93"/>
                    </a:cubicBezTo>
                    <a:cubicBezTo>
                      <a:pt x="785" y="94"/>
                      <a:pt x="783" y="93"/>
                      <a:pt x="782" y="93"/>
                    </a:cubicBezTo>
                    <a:cubicBezTo>
                      <a:pt x="767" y="81"/>
                      <a:pt x="750" y="84"/>
                      <a:pt x="733" y="81"/>
                    </a:cubicBezTo>
                    <a:cubicBezTo>
                      <a:pt x="730" y="81"/>
                      <a:pt x="727" y="81"/>
                      <a:pt x="724" y="81"/>
                    </a:cubicBezTo>
                    <a:cubicBezTo>
                      <a:pt x="704" y="82"/>
                      <a:pt x="684" y="81"/>
                      <a:pt x="664" y="82"/>
                    </a:cubicBezTo>
                    <a:cubicBezTo>
                      <a:pt x="662" y="83"/>
                      <a:pt x="660" y="83"/>
                      <a:pt x="658" y="84"/>
                    </a:cubicBezTo>
                    <a:cubicBezTo>
                      <a:pt x="637" y="83"/>
                      <a:pt x="617" y="77"/>
                      <a:pt x="596" y="86"/>
                    </a:cubicBezTo>
                    <a:cubicBezTo>
                      <a:pt x="586" y="90"/>
                      <a:pt x="573" y="82"/>
                      <a:pt x="562" y="78"/>
                    </a:cubicBezTo>
                    <a:cubicBezTo>
                      <a:pt x="546" y="73"/>
                      <a:pt x="532" y="73"/>
                      <a:pt x="519" y="83"/>
                    </a:cubicBezTo>
                    <a:cubicBezTo>
                      <a:pt x="507" y="84"/>
                      <a:pt x="495" y="84"/>
                      <a:pt x="483" y="82"/>
                    </a:cubicBezTo>
                    <a:cubicBezTo>
                      <a:pt x="470" y="81"/>
                      <a:pt x="457" y="81"/>
                      <a:pt x="444" y="82"/>
                    </a:cubicBezTo>
                    <a:cubicBezTo>
                      <a:pt x="397" y="79"/>
                      <a:pt x="349" y="77"/>
                      <a:pt x="302" y="84"/>
                    </a:cubicBezTo>
                    <a:cubicBezTo>
                      <a:pt x="288" y="86"/>
                      <a:pt x="273" y="82"/>
                      <a:pt x="259" y="79"/>
                    </a:cubicBezTo>
                    <a:cubicBezTo>
                      <a:pt x="251" y="78"/>
                      <a:pt x="243" y="77"/>
                      <a:pt x="235" y="79"/>
                    </a:cubicBezTo>
                    <a:cubicBezTo>
                      <a:pt x="208" y="79"/>
                      <a:pt x="182" y="71"/>
                      <a:pt x="154" y="70"/>
                    </a:cubicBezTo>
                    <a:cubicBezTo>
                      <a:pt x="110" y="69"/>
                      <a:pt x="67" y="58"/>
                      <a:pt x="22" y="62"/>
                    </a:cubicBezTo>
                    <a:cubicBezTo>
                      <a:pt x="15" y="63"/>
                      <a:pt x="6" y="63"/>
                      <a:pt x="0" y="57"/>
                    </a:cubicBezTo>
                    <a:close/>
                  </a:path>
                </a:pathLst>
              </a:custGeom>
              <a:solidFill>
                <a:srgbClr val="DFE7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9" name="Freeform 16">
                <a:extLst>
                  <a:ext uri="{FF2B5EF4-FFF2-40B4-BE49-F238E27FC236}">
                    <a16:creationId xmlns:a16="http://schemas.microsoft.com/office/drawing/2014/main" id="{D744A010-1C4A-4D9C-91F0-74FA9A3DD1C5}"/>
                  </a:ext>
                </a:extLst>
              </p:cNvPr>
              <p:cNvSpPr>
                <a:spLocks/>
              </p:cNvSpPr>
              <p:nvPr/>
            </p:nvSpPr>
            <p:spPr bwMode="auto">
              <a:xfrm>
                <a:off x="22" y="4076"/>
                <a:ext cx="2381" cy="107"/>
              </a:xfrm>
              <a:custGeom>
                <a:avLst/>
                <a:gdLst>
                  <a:gd name="T0" fmla="*/ 2112 w 2118"/>
                  <a:gd name="T1" fmla="*/ 0 h 95"/>
                  <a:gd name="T2" fmla="*/ 2116 w 2118"/>
                  <a:gd name="T3" fmla="*/ 76 h 95"/>
                  <a:gd name="T4" fmla="*/ 2058 w 2118"/>
                  <a:gd name="T5" fmla="*/ 61 h 95"/>
                  <a:gd name="T6" fmla="*/ 1936 w 2118"/>
                  <a:gd name="T7" fmla="*/ 71 h 95"/>
                  <a:gd name="T8" fmla="*/ 1922 w 2118"/>
                  <a:gd name="T9" fmla="*/ 70 h 95"/>
                  <a:gd name="T10" fmla="*/ 1911 w 2118"/>
                  <a:gd name="T11" fmla="*/ 70 h 95"/>
                  <a:gd name="T12" fmla="*/ 1816 w 2118"/>
                  <a:gd name="T13" fmla="*/ 73 h 95"/>
                  <a:gd name="T14" fmla="*/ 1781 w 2118"/>
                  <a:gd name="T15" fmla="*/ 68 h 95"/>
                  <a:gd name="T16" fmla="*/ 1705 w 2118"/>
                  <a:gd name="T17" fmla="*/ 76 h 95"/>
                  <a:gd name="T18" fmla="*/ 1684 w 2118"/>
                  <a:gd name="T19" fmla="*/ 74 h 95"/>
                  <a:gd name="T20" fmla="*/ 1617 w 2118"/>
                  <a:gd name="T21" fmla="*/ 72 h 95"/>
                  <a:gd name="T22" fmla="*/ 1569 w 2118"/>
                  <a:gd name="T23" fmla="*/ 77 h 95"/>
                  <a:gd name="T24" fmla="*/ 1446 w 2118"/>
                  <a:gd name="T25" fmla="*/ 79 h 95"/>
                  <a:gd name="T26" fmla="*/ 1360 w 2118"/>
                  <a:gd name="T27" fmla="*/ 82 h 95"/>
                  <a:gd name="T28" fmla="*/ 1340 w 2118"/>
                  <a:gd name="T29" fmla="*/ 88 h 95"/>
                  <a:gd name="T30" fmla="*/ 1200 w 2118"/>
                  <a:gd name="T31" fmla="*/ 91 h 95"/>
                  <a:gd name="T32" fmla="*/ 1133 w 2118"/>
                  <a:gd name="T33" fmla="*/ 91 h 95"/>
                  <a:gd name="T34" fmla="*/ 1022 w 2118"/>
                  <a:gd name="T35" fmla="*/ 86 h 95"/>
                  <a:gd name="T36" fmla="*/ 968 w 2118"/>
                  <a:gd name="T37" fmla="*/ 88 h 95"/>
                  <a:gd name="T38" fmla="*/ 783 w 2118"/>
                  <a:gd name="T39" fmla="*/ 86 h 95"/>
                  <a:gd name="T40" fmla="*/ 648 w 2118"/>
                  <a:gd name="T41" fmla="*/ 93 h 95"/>
                  <a:gd name="T42" fmla="*/ 638 w 2118"/>
                  <a:gd name="T43" fmla="*/ 93 h 95"/>
                  <a:gd name="T44" fmla="*/ 499 w 2118"/>
                  <a:gd name="T45" fmla="*/ 82 h 95"/>
                  <a:gd name="T46" fmla="*/ 385 w 2118"/>
                  <a:gd name="T47" fmla="*/ 73 h 95"/>
                  <a:gd name="T48" fmla="*/ 327 w 2118"/>
                  <a:gd name="T49" fmla="*/ 73 h 95"/>
                  <a:gd name="T50" fmla="*/ 228 w 2118"/>
                  <a:gd name="T51" fmla="*/ 67 h 95"/>
                  <a:gd name="T52" fmla="*/ 163 w 2118"/>
                  <a:gd name="T53" fmla="*/ 65 h 95"/>
                  <a:gd name="T54" fmla="*/ 0 w 2118"/>
                  <a:gd name="T55" fmla="*/ 56 h 95"/>
                  <a:gd name="T56" fmla="*/ 12 w 2118"/>
                  <a:gd name="T57" fmla="*/ 12 h 95"/>
                  <a:gd name="T58" fmla="*/ 55 w 2118"/>
                  <a:gd name="T59" fmla="*/ 11 h 95"/>
                  <a:gd name="T60" fmla="*/ 77 w 2118"/>
                  <a:gd name="T61" fmla="*/ 11 h 95"/>
                  <a:gd name="T62" fmla="*/ 168 w 2118"/>
                  <a:gd name="T63" fmla="*/ 16 h 95"/>
                  <a:gd name="T64" fmla="*/ 336 w 2118"/>
                  <a:gd name="T65" fmla="*/ 22 h 95"/>
                  <a:gd name="T66" fmla="*/ 609 w 2118"/>
                  <a:gd name="T67" fmla="*/ 25 h 95"/>
                  <a:gd name="T68" fmla="*/ 721 w 2118"/>
                  <a:gd name="T69" fmla="*/ 27 h 95"/>
                  <a:gd name="T70" fmla="*/ 763 w 2118"/>
                  <a:gd name="T71" fmla="*/ 19 h 95"/>
                  <a:gd name="T72" fmla="*/ 823 w 2118"/>
                  <a:gd name="T73" fmla="*/ 24 h 95"/>
                  <a:gd name="T74" fmla="*/ 909 w 2118"/>
                  <a:gd name="T75" fmla="*/ 26 h 95"/>
                  <a:gd name="T76" fmla="*/ 1010 w 2118"/>
                  <a:gd name="T77" fmla="*/ 25 h 95"/>
                  <a:gd name="T78" fmla="*/ 1068 w 2118"/>
                  <a:gd name="T79" fmla="*/ 24 h 95"/>
                  <a:gd name="T80" fmla="*/ 1141 w 2118"/>
                  <a:gd name="T81" fmla="*/ 27 h 95"/>
                  <a:gd name="T82" fmla="*/ 1310 w 2118"/>
                  <a:gd name="T83" fmla="*/ 29 h 95"/>
                  <a:gd name="T84" fmla="*/ 1367 w 2118"/>
                  <a:gd name="T85" fmla="*/ 29 h 95"/>
                  <a:gd name="T86" fmla="*/ 1413 w 2118"/>
                  <a:gd name="T87" fmla="*/ 25 h 95"/>
                  <a:gd name="T88" fmla="*/ 1450 w 2118"/>
                  <a:gd name="T89" fmla="*/ 30 h 95"/>
                  <a:gd name="T90" fmla="*/ 1549 w 2118"/>
                  <a:gd name="T91" fmla="*/ 33 h 95"/>
                  <a:gd name="T92" fmla="*/ 1630 w 2118"/>
                  <a:gd name="T93" fmla="*/ 35 h 95"/>
                  <a:gd name="T94" fmla="*/ 1658 w 2118"/>
                  <a:gd name="T95" fmla="*/ 34 h 95"/>
                  <a:gd name="T96" fmla="*/ 1664 w 2118"/>
                  <a:gd name="T97" fmla="*/ 33 h 95"/>
                  <a:gd name="T98" fmla="*/ 1720 w 2118"/>
                  <a:gd name="T99" fmla="*/ 31 h 95"/>
                  <a:gd name="T100" fmla="*/ 1772 w 2118"/>
                  <a:gd name="T101" fmla="*/ 30 h 95"/>
                  <a:gd name="T102" fmla="*/ 1878 w 2118"/>
                  <a:gd name="T103" fmla="*/ 28 h 95"/>
                  <a:gd name="T104" fmla="*/ 2003 w 2118"/>
                  <a:gd name="T105" fmla="*/ 21 h 95"/>
                  <a:gd name="T106" fmla="*/ 2088 w 2118"/>
                  <a:gd name="T107" fmla="*/ 18 h 95"/>
                  <a:gd name="T108" fmla="*/ 2109 w 2118"/>
                  <a:gd name="T109" fmla="*/ 4 h 95"/>
                  <a:gd name="T110" fmla="*/ 2112 w 2118"/>
                  <a:gd name="T111"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118" h="95">
                    <a:moveTo>
                      <a:pt x="2112" y="0"/>
                    </a:moveTo>
                    <a:cubicBezTo>
                      <a:pt x="2118" y="25"/>
                      <a:pt x="2112" y="51"/>
                      <a:pt x="2116" y="76"/>
                    </a:cubicBezTo>
                    <a:cubicBezTo>
                      <a:pt x="2101" y="54"/>
                      <a:pt x="2079" y="61"/>
                      <a:pt x="2058" y="61"/>
                    </a:cubicBezTo>
                    <a:cubicBezTo>
                      <a:pt x="2017" y="61"/>
                      <a:pt x="1976" y="60"/>
                      <a:pt x="1936" y="71"/>
                    </a:cubicBezTo>
                    <a:cubicBezTo>
                      <a:pt x="1932" y="72"/>
                      <a:pt x="1927" y="70"/>
                      <a:pt x="1922" y="70"/>
                    </a:cubicBezTo>
                    <a:cubicBezTo>
                      <a:pt x="1918" y="70"/>
                      <a:pt x="1915" y="70"/>
                      <a:pt x="1911" y="70"/>
                    </a:cubicBezTo>
                    <a:cubicBezTo>
                      <a:pt x="1879" y="67"/>
                      <a:pt x="1847" y="71"/>
                      <a:pt x="1816" y="73"/>
                    </a:cubicBezTo>
                    <a:cubicBezTo>
                      <a:pt x="1803" y="73"/>
                      <a:pt x="1793" y="69"/>
                      <a:pt x="1781" y="68"/>
                    </a:cubicBezTo>
                    <a:cubicBezTo>
                      <a:pt x="1756" y="73"/>
                      <a:pt x="1730" y="65"/>
                      <a:pt x="1705" y="76"/>
                    </a:cubicBezTo>
                    <a:cubicBezTo>
                      <a:pt x="1698" y="80"/>
                      <a:pt x="1691" y="75"/>
                      <a:pt x="1684" y="74"/>
                    </a:cubicBezTo>
                    <a:cubicBezTo>
                      <a:pt x="1662" y="67"/>
                      <a:pt x="1640" y="73"/>
                      <a:pt x="1617" y="72"/>
                    </a:cubicBezTo>
                    <a:cubicBezTo>
                      <a:pt x="1602" y="71"/>
                      <a:pt x="1585" y="75"/>
                      <a:pt x="1569" y="77"/>
                    </a:cubicBezTo>
                    <a:cubicBezTo>
                      <a:pt x="1528" y="81"/>
                      <a:pt x="1487" y="75"/>
                      <a:pt x="1446" y="79"/>
                    </a:cubicBezTo>
                    <a:cubicBezTo>
                      <a:pt x="1417" y="82"/>
                      <a:pt x="1389" y="83"/>
                      <a:pt x="1360" y="82"/>
                    </a:cubicBezTo>
                    <a:cubicBezTo>
                      <a:pt x="1353" y="81"/>
                      <a:pt x="1347" y="87"/>
                      <a:pt x="1340" y="88"/>
                    </a:cubicBezTo>
                    <a:cubicBezTo>
                      <a:pt x="1293" y="89"/>
                      <a:pt x="1247" y="93"/>
                      <a:pt x="1200" y="91"/>
                    </a:cubicBezTo>
                    <a:cubicBezTo>
                      <a:pt x="1178" y="86"/>
                      <a:pt x="1156" y="92"/>
                      <a:pt x="1133" y="91"/>
                    </a:cubicBezTo>
                    <a:cubicBezTo>
                      <a:pt x="1096" y="89"/>
                      <a:pt x="1059" y="89"/>
                      <a:pt x="1022" y="86"/>
                    </a:cubicBezTo>
                    <a:cubicBezTo>
                      <a:pt x="1004" y="85"/>
                      <a:pt x="986" y="84"/>
                      <a:pt x="968" y="88"/>
                    </a:cubicBezTo>
                    <a:cubicBezTo>
                      <a:pt x="906" y="95"/>
                      <a:pt x="845" y="85"/>
                      <a:pt x="783" y="86"/>
                    </a:cubicBezTo>
                    <a:cubicBezTo>
                      <a:pt x="738" y="86"/>
                      <a:pt x="693" y="80"/>
                      <a:pt x="648" y="93"/>
                    </a:cubicBezTo>
                    <a:cubicBezTo>
                      <a:pt x="645" y="94"/>
                      <a:pt x="641" y="94"/>
                      <a:pt x="638" y="93"/>
                    </a:cubicBezTo>
                    <a:cubicBezTo>
                      <a:pt x="593" y="81"/>
                      <a:pt x="546" y="81"/>
                      <a:pt x="499" y="82"/>
                    </a:cubicBezTo>
                    <a:cubicBezTo>
                      <a:pt x="461" y="82"/>
                      <a:pt x="423" y="76"/>
                      <a:pt x="385" y="73"/>
                    </a:cubicBezTo>
                    <a:cubicBezTo>
                      <a:pt x="366" y="71"/>
                      <a:pt x="346" y="73"/>
                      <a:pt x="327" y="73"/>
                    </a:cubicBezTo>
                    <a:cubicBezTo>
                      <a:pt x="294" y="75"/>
                      <a:pt x="261" y="72"/>
                      <a:pt x="228" y="67"/>
                    </a:cubicBezTo>
                    <a:cubicBezTo>
                      <a:pt x="207" y="64"/>
                      <a:pt x="184" y="65"/>
                      <a:pt x="163" y="65"/>
                    </a:cubicBezTo>
                    <a:cubicBezTo>
                      <a:pt x="108" y="65"/>
                      <a:pt x="55" y="55"/>
                      <a:pt x="0" y="56"/>
                    </a:cubicBezTo>
                    <a:cubicBezTo>
                      <a:pt x="4" y="41"/>
                      <a:pt x="8" y="27"/>
                      <a:pt x="12" y="12"/>
                    </a:cubicBezTo>
                    <a:cubicBezTo>
                      <a:pt x="26" y="4"/>
                      <a:pt x="41" y="10"/>
                      <a:pt x="55" y="11"/>
                    </a:cubicBezTo>
                    <a:cubicBezTo>
                      <a:pt x="62" y="11"/>
                      <a:pt x="69" y="13"/>
                      <a:pt x="77" y="11"/>
                    </a:cubicBezTo>
                    <a:cubicBezTo>
                      <a:pt x="107" y="11"/>
                      <a:pt x="138" y="11"/>
                      <a:pt x="168" y="16"/>
                    </a:cubicBezTo>
                    <a:cubicBezTo>
                      <a:pt x="224" y="24"/>
                      <a:pt x="280" y="18"/>
                      <a:pt x="336" y="22"/>
                    </a:cubicBezTo>
                    <a:cubicBezTo>
                      <a:pt x="427" y="29"/>
                      <a:pt x="518" y="25"/>
                      <a:pt x="609" y="25"/>
                    </a:cubicBezTo>
                    <a:cubicBezTo>
                      <a:pt x="646" y="25"/>
                      <a:pt x="683" y="30"/>
                      <a:pt x="721" y="27"/>
                    </a:cubicBezTo>
                    <a:cubicBezTo>
                      <a:pt x="735" y="26"/>
                      <a:pt x="748" y="15"/>
                      <a:pt x="763" y="19"/>
                    </a:cubicBezTo>
                    <a:cubicBezTo>
                      <a:pt x="782" y="31"/>
                      <a:pt x="803" y="23"/>
                      <a:pt x="823" y="24"/>
                    </a:cubicBezTo>
                    <a:cubicBezTo>
                      <a:pt x="852" y="26"/>
                      <a:pt x="881" y="26"/>
                      <a:pt x="909" y="26"/>
                    </a:cubicBezTo>
                    <a:cubicBezTo>
                      <a:pt x="943" y="25"/>
                      <a:pt x="977" y="29"/>
                      <a:pt x="1010" y="25"/>
                    </a:cubicBezTo>
                    <a:cubicBezTo>
                      <a:pt x="1029" y="22"/>
                      <a:pt x="1049" y="24"/>
                      <a:pt x="1068" y="24"/>
                    </a:cubicBezTo>
                    <a:cubicBezTo>
                      <a:pt x="1092" y="29"/>
                      <a:pt x="1117" y="25"/>
                      <a:pt x="1141" y="27"/>
                    </a:cubicBezTo>
                    <a:cubicBezTo>
                      <a:pt x="1197" y="27"/>
                      <a:pt x="1254" y="32"/>
                      <a:pt x="1310" y="29"/>
                    </a:cubicBezTo>
                    <a:cubicBezTo>
                      <a:pt x="1329" y="27"/>
                      <a:pt x="1348" y="26"/>
                      <a:pt x="1367" y="29"/>
                    </a:cubicBezTo>
                    <a:cubicBezTo>
                      <a:pt x="1382" y="32"/>
                      <a:pt x="1398" y="34"/>
                      <a:pt x="1413" y="25"/>
                    </a:cubicBezTo>
                    <a:cubicBezTo>
                      <a:pt x="1425" y="19"/>
                      <a:pt x="1439" y="27"/>
                      <a:pt x="1450" y="30"/>
                    </a:cubicBezTo>
                    <a:cubicBezTo>
                      <a:pt x="1483" y="38"/>
                      <a:pt x="1516" y="31"/>
                      <a:pt x="1549" y="33"/>
                    </a:cubicBezTo>
                    <a:cubicBezTo>
                      <a:pt x="1576" y="35"/>
                      <a:pt x="1603" y="36"/>
                      <a:pt x="1630" y="35"/>
                    </a:cubicBezTo>
                    <a:cubicBezTo>
                      <a:pt x="1640" y="35"/>
                      <a:pt x="1649" y="35"/>
                      <a:pt x="1658" y="34"/>
                    </a:cubicBezTo>
                    <a:cubicBezTo>
                      <a:pt x="1660" y="33"/>
                      <a:pt x="1662" y="33"/>
                      <a:pt x="1664" y="33"/>
                    </a:cubicBezTo>
                    <a:cubicBezTo>
                      <a:pt x="1683" y="35"/>
                      <a:pt x="1701" y="34"/>
                      <a:pt x="1720" y="31"/>
                    </a:cubicBezTo>
                    <a:cubicBezTo>
                      <a:pt x="1737" y="27"/>
                      <a:pt x="1754" y="26"/>
                      <a:pt x="1772" y="30"/>
                    </a:cubicBezTo>
                    <a:cubicBezTo>
                      <a:pt x="1807" y="37"/>
                      <a:pt x="1843" y="30"/>
                      <a:pt x="1878" y="28"/>
                    </a:cubicBezTo>
                    <a:cubicBezTo>
                      <a:pt x="1919" y="26"/>
                      <a:pt x="1961" y="25"/>
                      <a:pt x="2003" y="21"/>
                    </a:cubicBezTo>
                    <a:cubicBezTo>
                      <a:pt x="2031" y="17"/>
                      <a:pt x="2060" y="14"/>
                      <a:pt x="2088" y="18"/>
                    </a:cubicBezTo>
                    <a:cubicBezTo>
                      <a:pt x="2099" y="19"/>
                      <a:pt x="2106" y="15"/>
                      <a:pt x="2109" y="4"/>
                    </a:cubicBezTo>
                    <a:cubicBezTo>
                      <a:pt x="2110" y="2"/>
                      <a:pt x="2111" y="1"/>
                      <a:pt x="2112" y="0"/>
                    </a:cubicBezTo>
                    <a:close/>
                  </a:path>
                </a:pathLst>
              </a:custGeom>
              <a:solidFill>
                <a:srgbClr val="E0E7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0" name="Freeform 17">
                <a:extLst>
                  <a:ext uri="{FF2B5EF4-FFF2-40B4-BE49-F238E27FC236}">
                    <a16:creationId xmlns:a16="http://schemas.microsoft.com/office/drawing/2014/main" id="{70B4DAC3-BAF7-4272-9AD0-167629E2C405}"/>
                  </a:ext>
                </a:extLst>
              </p:cNvPr>
              <p:cNvSpPr>
                <a:spLocks/>
              </p:cNvSpPr>
              <p:nvPr/>
            </p:nvSpPr>
            <p:spPr bwMode="auto">
              <a:xfrm>
                <a:off x="45" y="3973"/>
                <a:ext cx="2351" cy="118"/>
              </a:xfrm>
              <a:custGeom>
                <a:avLst/>
                <a:gdLst>
                  <a:gd name="T0" fmla="*/ 2092 w 2092"/>
                  <a:gd name="T1" fmla="*/ 80 h 105"/>
                  <a:gd name="T2" fmla="*/ 2026 w 2092"/>
                  <a:gd name="T3" fmla="*/ 86 h 105"/>
                  <a:gd name="T4" fmla="*/ 1929 w 2092"/>
                  <a:gd name="T5" fmla="*/ 96 h 105"/>
                  <a:gd name="T6" fmla="*/ 1886 w 2092"/>
                  <a:gd name="T7" fmla="*/ 96 h 105"/>
                  <a:gd name="T8" fmla="*/ 1771 w 2092"/>
                  <a:gd name="T9" fmla="*/ 100 h 105"/>
                  <a:gd name="T10" fmla="*/ 1723 w 2092"/>
                  <a:gd name="T11" fmla="*/ 95 h 105"/>
                  <a:gd name="T12" fmla="*/ 1594 w 2092"/>
                  <a:gd name="T13" fmla="*/ 103 h 105"/>
                  <a:gd name="T14" fmla="*/ 1480 w 2092"/>
                  <a:gd name="T15" fmla="*/ 104 h 105"/>
                  <a:gd name="T16" fmla="*/ 1307 w 2092"/>
                  <a:gd name="T17" fmla="*/ 97 h 105"/>
                  <a:gd name="T18" fmla="*/ 1227 w 2092"/>
                  <a:gd name="T19" fmla="*/ 93 h 105"/>
                  <a:gd name="T20" fmla="*/ 1142 w 2092"/>
                  <a:gd name="T21" fmla="*/ 95 h 105"/>
                  <a:gd name="T22" fmla="*/ 1072 w 2092"/>
                  <a:gd name="T23" fmla="*/ 89 h 105"/>
                  <a:gd name="T24" fmla="*/ 1014 w 2092"/>
                  <a:gd name="T25" fmla="*/ 89 h 105"/>
                  <a:gd name="T26" fmla="*/ 980 w 2092"/>
                  <a:gd name="T27" fmla="*/ 92 h 105"/>
                  <a:gd name="T28" fmla="*/ 810 w 2092"/>
                  <a:gd name="T29" fmla="*/ 92 h 105"/>
                  <a:gd name="T30" fmla="*/ 669 w 2092"/>
                  <a:gd name="T31" fmla="*/ 92 h 105"/>
                  <a:gd name="T32" fmla="*/ 554 w 2092"/>
                  <a:gd name="T33" fmla="*/ 93 h 105"/>
                  <a:gd name="T34" fmla="*/ 377 w 2092"/>
                  <a:gd name="T35" fmla="*/ 89 h 105"/>
                  <a:gd name="T36" fmla="*/ 204 w 2092"/>
                  <a:gd name="T37" fmla="*/ 88 h 105"/>
                  <a:gd name="T38" fmla="*/ 123 w 2092"/>
                  <a:gd name="T39" fmla="*/ 79 h 105"/>
                  <a:gd name="T40" fmla="*/ 32 w 2092"/>
                  <a:gd name="T41" fmla="*/ 75 h 105"/>
                  <a:gd name="T42" fmla="*/ 11 w 2092"/>
                  <a:gd name="T43" fmla="*/ 0 h 105"/>
                  <a:gd name="T44" fmla="*/ 101 w 2092"/>
                  <a:gd name="T45" fmla="*/ 9 h 105"/>
                  <a:gd name="T46" fmla="*/ 206 w 2092"/>
                  <a:gd name="T47" fmla="*/ 22 h 105"/>
                  <a:gd name="T48" fmla="*/ 229 w 2092"/>
                  <a:gd name="T49" fmla="*/ 18 h 105"/>
                  <a:gd name="T50" fmla="*/ 346 w 2092"/>
                  <a:gd name="T51" fmla="*/ 26 h 105"/>
                  <a:gd name="T52" fmla="*/ 555 w 2092"/>
                  <a:gd name="T53" fmla="*/ 34 h 105"/>
                  <a:gd name="T54" fmla="*/ 784 w 2092"/>
                  <a:gd name="T55" fmla="*/ 41 h 105"/>
                  <a:gd name="T56" fmla="*/ 926 w 2092"/>
                  <a:gd name="T57" fmla="*/ 48 h 105"/>
                  <a:gd name="T58" fmla="*/ 1260 w 2092"/>
                  <a:gd name="T59" fmla="*/ 51 h 105"/>
                  <a:gd name="T60" fmla="*/ 1497 w 2092"/>
                  <a:gd name="T61" fmla="*/ 51 h 105"/>
                  <a:gd name="T62" fmla="*/ 1642 w 2092"/>
                  <a:gd name="T63" fmla="*/ 50 h 105"/>
                  <a:gd name="T64" fmla="*/ 1762 w 2092"/>
                  <a:gd name="T65" fmla="*/ 48 h 105"/>
                  <a:gd name="T66" fmla="*/ 2044 w 2092"/>
                  <a:gd name="T67" fmla="*/ 36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092" h="105">
                    <a:moveTo>
                      <a:pt x="2091" y="31"/>
                    </a:moveTo>
                    <a:cubicBezTo>
                      <a:pt x="2091" y="48"/>
                      <a:pt x="2092" y="64"/>
                      <a:pt x="2092" y="80"/>
                    </a:cubicBezTo>
                    <a:cubicBezTo>
                      <a:pt x="2088" y="84"/>
                      <a:pt x="2086" y="91"/>
                      <a:pt x="2079" y="89"/>
                    </a:cubicBezTo>
                    <a:cubicBezTo>
                      <a:pt x="2062" y="83"/>
                      <a:pt x="2043" y="92"/>
                      <a:pt x="2026" y="86"/>
                    </a:cubicBezTo>
                    <a:cubicBezTo>
                      <a:pt x="2024" y="85"/>
                      <a:pt x="2020" y="84"/>
                      <a:pt x="2018" y="85"/>
                    </a:cubicBezTo>
                    <a:cubicBezTo>
                      <a:pt x="1990" y="100"/>
                      <a:pt x="1958" y="81"/>
                      <a:pt x="1929" y="96"/>
                    </a:cubicBezTo>
                    <a:cubicBezTo>
                      <a:pt x="1920" y="101"/>
                      <a:pt x="1903" y="97"/>
                      <a:pt x="1890" y="96"/>
                    </a:cubicBezTo>
                    <a:cubicBezTo>
                      <a:pt x="1889" y="96"/>
                      <a:pt x="1887" y="96"/>
                      <a:pt x="1886" y="96"/>
                    </a:cubicBezTo>
                    <a:cubicBezTo>
                      <a:pt x="1862" y="102"/>
                      <a:pt x="1838" y="98"/>
                      <a:pt x="1814" y="93"/>
                    </a:cubicBezTo>
                    <a:cubicBezTo>
                      <a:pt x="1799" y="90"/>
                      <a:pt x="1786" y="99"/>
                      <a:pt x="1771" y="100"/>
                    </a:cubicBezTo>
                    <a:cubicBezTo>
                      <a:pt x="1760" y="102"/>
                      <a:pt x="1749" y="103"/>
                      <a:pt x="1739" y="98"/>
                    </a:cubicBezTo>
                    <a:cubicBezTo>
                      <a:pt x="1734" y="96"/>
                      <a:pt x="1728" y="94"/>
                      <a:pt x="1723" y="95"/>
                    </a:cubicBezTo>
                    <a:cubicBezTo>
                      <a:pt x="1682" y="102"/>
                      <a:pt x="1641" y="99"/>
                      <a:pt x="1600" y="102"/>
                    </a:cubicBezTo>
                    <a:cubicBezTo>
                      <a:pt x="1598" y="102"/>
                      <a:pt x="1596" y="103"/>
                      <a:pt x="1594" y="103"/>
                    </a:cubicBezTo>
                    <a:cubicBezTo>
                      <a:pt x="1578" y="104"/>
                      <a:pt x="1563" y="95"/>
                      <a:pt x="1546" y="100"/>
                    </a:cubicBezTo>
                    <a:cubicBezTo>
                      <a:pt x="1524" y="97"/>
                      <a:pt x="1501" y="105"/>
                      <a:pt x="1480" y="104"/>
                    </a:cubicBezTo>
                    <a:cubicBezTo>
                      <a:pt x="1455" y="104"/>
                      <a:pt x="1430" y="102"/>
                      <a:pt x="1406" y="97"/>
                    </a:cubicBezTo>
                    <a:cubicBezTo>
                      <a:pt x="1372" y="91"/>
                      <a:pt x="1340" y="96"/>
                      <a:pt x="1307" y="97"/>
                    </a:cubicBezTo>
                    <a:cubicBezTo>
                      <a:pt x="1302" y="98"/>
                      <a:pt x="1298" y="98"/>
                      <a:pt x="1293" y="97"/>
                    </a:cubicBezTo>
                    <a:cubicBezTo>
                      <a:pt x="1271" y="102"/>
                      <a:pt x="1249" y="97"/>
                      <a:pt x="1227" y="93"/>
                    </a:cubicBezTo>
                    <a:cubicBezTo>
                      <a:pt x="1207" y="89"/>
                      <a:pt x="1186" y="92"/>
                      <a:pt x="1166" y="93"/>
                    </a:cubicBezTo>
                    <a:cubicBezTo>
                      <a:pt x="1158" y="94"/>
                      <a:pt x="1150" y="95"/>
                      <a:pt x="1142" y="95"/>
                    </a:cubicBezTo>
                    <a:cubicBezTo>
                      <a:pt x="1140" y="95"/>
                      <a:pt x="1138" y="94"/>
                      <a:pt x="1136" y="94"/>
                    </a:cubicBezTo>
                    <a:cubicBezTo>
                      <a:pt x="1115" y="88"/>
                      <a:pt x="1094" y="87"/>
                      <a:pt x="1072" y="89"/>
                    </a:cubicBezTo>
                    <a:cubicBezTo>
                      <a:pt x="1069" y="89"/>
                      <a:pt x="1066" y="88"/>
                      <a:pt x="1063" y="88"/>
                    </a:cubicBezTo>
                    <a:cubicBezTo>
                      <a:pt x="1046" y="82"/>
                      <a:pt x="1030" y="90"/>
                      <a:pt x="1014" y="89"/>
                    </a:cubicBezTo>
                    <a:cubicBezTo>
                      <a:pt x="1012" y="90"/>
                      <a:pt x="1010" y="90"/>
                      <a:pt x="1007" y="89"/>
                    </a:cubicBezTo>
                    <a:cubicBezTo>
                      <a:pt x="998" y="89"/>
                      <a:pt x="989" y="88"/>
                      <a:pt x="980" y="92"/>
                    </a:cubicBezTo>
                    <a:cubicBezTo>
                      <a:pt x="967" y="97"/>
                      <a:pt x="953" y="96"/>
                      <a:pt x="939" y="96"/>
                    </a:cubicBezTo>
                    <a:cubicBezTo>
                      <a:pt x="896" y="95"/>
                      <a:pt x="853" y="87"/>
                      <a:pt x="810" y="92"/>
                    </a:cubicBezTo>
                    <a:cubicBezTo>
                      <a:pt x="769" y="89"/>
                      <a:pt x="729" y="94"/>
                      <a:pt x="688" y="96"/>
                    </a:cubicBezTo>
                    <a:cubicBezTo>
                      <a:pt x="681" y="96"/>
                      <a:pt x="675" y="97"/>
                      <a:pt x="669" y="92"/>
                    </a:cubicBezTo>
                    <a:cubicBezTo>
                      <a:pt x="656" y="84"/>
                      <a:pt x="644" y="98"/>
                      <a:pt x="631" y="96"/>
                    </a:cubicBezTo>
                    <a:cubicBezTo>
                      <a:pt x="606" y="92"/>
                      <a:pt x="581" y="88"/>
                      <a:pt x="554" y="93"/>
                    </a:cubicBezTo>
                    <a:cubicBezTo>
                      <a:pt x="534" y="97"/>
                      <a:pt x="513" y="92"/>
                      <a:pt x="492" y="93"/>
                    </a:cubicBezTo>
                    <a:cubicBezTo>
                      <a:pt x="454" y="95"/>
                      <a:pt x="416" y="92"/>
                      <a:pt x="377" y="89"/>
                    </a:cubicBezTo>
                    <a:cubicBezTo>
                      <a:pt x="348" y="86"/>
                      <a:pt x="319" y="94"/>
                      <a:pt x="290" y="89"/>
                    </a:cubicBezTo>
                    <a:cubicBezTo>
                      <a:pt x="261" y="85"/>
                      <a:pt x="233" y="84"/>
                      <a:pt x="204" y="88"/>
                    </a:cubicBezTo>
                    <a:cubicBezTo>
                      <a:pt x="195" y="89"/>
                      <a:pt x="186" y="88"/>
                      <a:pt x="177" y="85"/>
                    </a:cubicBezTo>
                    <a:cubicBezTo>
                      <a:pt x="160" y="79"/>
                      <a:pt x="142" y="76"/>
                      <a:pt x="123" y="79"/>
                    </a:cubicBezTo>
                    <a:cubicBezTo>
                      <a:pt x="102" y="82"/>
                      <a:pt x="81" y="74"/>
                      <a:pt x="60" y="71"/>
                    </a:cubicBezTo>
                    <a:cubicBezTo>
                      <a:pt x="51" y="70"/>
                      <a:pt x="42" y="69"/>
                      <a:pt x="32" y="75"/>
                    </a:cubicBezTo>
                    <a:cubicBezTo>
                      <a:pt x="19" y="83"/>
                      <a:pt x="9" y="71"/>
                      <a:pt x="0" y="64"/>
                    </a:cubicBezTo>
                    <a:cubicBezTo>
                      <a:pt x="0" y="42"/>
                      <a:pt x="7" y="21"/>
                      <a:pt x="11" y="0"/>
                    </a:cubicBezTo>
                    <a:cubicBezTo>
                      <a:pt x="31" y="4"/>
                      <a:pt x="52" y="4"/>
                      <a:pt x="71" y="10"/>
                    </a:cubicBezTo>
                    <a:cubicBezTo>
                      <a:pt x="81" y="14"/>
                      <a:pt x="91" y="10"/>
                      <a:pt x="101" y="9"/>
                    </a:cubicBezTo>
                    <a:cubicBezTo>
                      <a:pt x="102" y="9"/>
                      <a:pt x="104" y="9"/>
                      <a:pt x="106" y="10"/>
                    </a:cubicBezTo>
                    <a:cubicBezTo>
                      <a:pt x="139" y="15"/>
                      <a:pt x="173" y="14"/>
                      <a:pt x="206" y="22"/>
                    </a:cubicBezTo>
                    <a:cubicBezTo>
                      <a:pt x="212" y="23"/>
                      <a:pt x="217" y="21"/>
                      <a:pt x="223" y="18"/>
                    </a:cubicBezTo>
                    <a:cubicBezTo>
                      <a:pt x="225" y="18"/>
                      <a:pt x="227" y="18"/>
                      <a:pt x="229" y="18"/>
                    </a:cubicBezTo>
                    <a:cubicBezTo>
                      <a:pt x="261" y="31"/>
                      <a:pt x="294" y="23"/>
                      <a:pt x="327" y="26"/>
                    </a:cubicBezTo>
                    <a:cubicBezTo>
                      <a:pt x="333" y="25"/>
                      <a:pt x="340" y="25"/>
                      <a:pt x="346" y="26"/>
                    </a:cubicBezTo>
                    <a:cubicBezTo>
                      <a:pt x="391" y="31"/>
                      <a:pt x="437" y="36"/>
                      <a:pt x="483" y="34"/>
                    </a:cubicBezTo>
                    <a:cubicBezTo>
                      <a:pt x="507" y="33"/>
                      <a:pt x="531" y="35"/>
                      <a:pt x="555" y="34"/>
                    </a:cubicBezTo>
                    <a:cubicBezTo>
                      <a:pt x="594" y="35"/>
                      <a:pt x="633" y="35"/>
                      <a:pt x="672" y="35"/>
                    </a:cubicBezTo>
                    <a:cubicBezTo>
                      <a:pt x="709" y="35"/>
                      <a:pt x="746" y="39"/>
                      <a:pt x="784" y="41"/>
                    </a:cubicBezTo>
                    <a:cubicBezTo>
                      <a:pt x="811" y="42"/>
                      <a:pt x="839" y="48"/>
                      <a:pt x="867" y="45"/>
                    </a:cubicBezTo>
                    <a:cubicBezTo>
                      <a:pt x="886" y="42"/>
                      <a:pt x="906" y="47"/>
                      <a:pt x="926" y="48"/>
                    </a:cubicBezTo>
                    <a:cubicBezTo>
                      <a:pt x="998" y="51"/>
                      <a:pt x="1069" y="49"/>
                      <a:pt x="1141" y="53"/>
                    </a:cubicBezTo>
                    <a:cubicBezTo>
                      <a:pt x="1180" y="55"/>
                      <a:pt x="1220" y="54"/>
                      <a:pt x="1260" y="51"/>
                    </a:cubicBezTo>
                    <a:cubicBezTo>
                      <a:pt x="1296" y="46"/>
                      <a:pt x="1333" y="54"/>
                      <a:pt x="1369" y="51"/>
                    </a:cubicBezTo>
                    <a:cubicBezTo>
                      <a:pt x="1412" y="48"/>
                      <a:pt x="1454" y="52"/>
                      <a:pt x="1497" y="51"/>
                    </a:cubicBezTo>
                    <a:cubicBezTo>
                      <a:pt x="1531" y="50"/>
                      <a:pt x="1564" y="52"/>
                      <a:pt x="1598" y="52"/>
                    </a:cubicBezTo>
                    <a:cubicBezTo>
                      <a:pt x="1613" y="52"/>
                      <a:pt x="1628" y="52"/>
                      <a:pt x="1642" y="50"/>
                    </a:cubicBezTo>
                    <a:cubicBezTo>
                      <a:pt x="1674" y="46"/>
                      <a:pt x="1706" y="52"/>
                      <a:pt x="1738" y="51"/>
                    </a:cubicBezTo>
                    <a:cubicBezTo>
                      <a:pt x="1746" y="50"/>
                      <a:pt x="1754" y="50"/>
                      <a:pt x="1762" y="48"/>
                    </a:cubicBezTo>
                    <a:cubicBezTo>
                      <a:pt x="1806" y="43"/>
                      <a:pt x="1851" y="49"/>
                      <a:pt x="1895" y="46"/>
                    </a:cubicBezTo>
                    <a:cubicBezTo>
                      <a:pt x="1945" y="46"/>
                      <a:pt x="1994" y="41"/>
                      <a:pt x="2044" y="36"/>
                    </a:cubicBezTo>
                    <a:cubicBezTo>
                      <a:pt x="2060" y="35"/>
                      <a:pt x="2076" y="34"/>
                      <a:pt x="2091" y="31"/>
                    </a:cubicBezTo>
                    <a:close/>
                  </a:path>
                </a:pathLst>
              </a:custGeom>
              <a:solidFill>
                <a:srgbClr val="DFE7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1" name="Freeform 18">
                <a:extLst>
                  <a:ext uri="{FF2B5EF4-FFF2-40B4-BE49-F238E27FC236}">
                    <a16:creationId xmlns:a16="http://schemas.microsoft.com/office/drawing/2014/main" id="{2F722CE9-7E85-4B0B-B974-2CC5BFC66169}"/>
                  </a:ext>
                </a:extLst>
              </p:cNvPr>
              <p:cNvSpPr>
                <a:spLocks/>
              </p:cNvSpPr>
              <p:nvPr/>
            </p:nvSpPr>
            <p:spPr bwMode="auto">
              <a:xfrm>
                <a:off x="172" y="3340"/>
                <a:ext cx="2157" cy="109"/>
              </a:xfrm>
              <a:custGeom>
                <a:avLst/>
                <a:gdLst>
                  <a:gd name="T0" fmla="*/ 1911 w 1919"/>
                  <a:gd name="T1" fmla="*/ 3 h 97"/>
                  <a:gd name="T2" fmla="*/ 1919 w 1919"/>
                  <a:gd name="T3" fmla="*/ 59 h 97"/>
                  <a:gd name="T4" fmla="*/ 1878 w 1919"/>
                  <a:gd name="T5" fmla="*/ 65 h 97"/>
                  <a:gd name="T6" fmla="*/ 1825 w 1919"/>
                  <a:gd name="T7" fmla="*/ 70 h 97"/>
                  <a:gd name="T8" fmla="*/ 1683 w 1919"/>
                  <a:gd name="T9" fmla="*/ 74 h 97"/>
                  <a:gd name="T10" fmla="*/ 1556 w 1919"/>
                  <a:gd name="T11" fmla="*/ 77 h 97"/>
                  <a:gd name="T12" fmla="*/ 1459 w 1919"/>
                  <a:gd name="T13" fmla="*/ 81 h 97"/>
                  <a:gd name="T14" fmla="*/ 1399 w 1919"/>
                  <a:gd name="T15" fmla="*/ 90 h 97"/>
                  <a:gd name="T16" fmla="*/ 1379 w 1919"/>
                  <a:gd name="T17" fmla="*/ 84 h 97"/>
                  <a:gd name="T18" fmla="*/ 1273 w 1919"/>
                  <a:gd name="T19" fmla="*/ 90 h 97"/>
                  <a:gd name="T20" fmla="*/ 1242 w 1919"/>
                  <a:gd name="T21" fmla="*/ 89 h 97"/>
                  <a:gd name="T22" fmla="*/ 1230 w 1919"/>
                  <a:gd name="T23" fmla="*/ 87 h 97"/>
                  <a:gd name="T24" fmla="*/ 1143 w 1919"/>
                  <a:gd name="T25" fmla="*/ 84 h 97"/>
                  <a:gd name="T26" fmla="*/ 1079 w 1919"/>
                  <a:gd name="T27" fmla="*/ 76 h 97"/>
                  <a:gd name="T28" fmla="*/ 1035 w 1919"/>
                  <a:gd name="T29" fmla="*/ 79 h 97"/>
                  <a:gd name="T30" fmla="*/ 850 w 1919"/>
                  <a:gd name="T31" fmla="*/ 85 h 97"/>
                  <a:gd name="T32" fmla="*/ 765 w 1919"/>
                  <a:gd name="T33" fmla="*/ 84 h 97"/>
                  <a:gd name="T34" fmla="*/ 644 w 1919"/>
                  <a:gd name="T35" fmla="*/ 87 h 97"/>
                  <a:gd name="T36" fmla="*/ 573 w 1919"/>
                  <a:gd name="T37" fmla="*/ 94 h 97"/>
                  <a:gd name="T38" fmla="*/ 560 w 1919"/>
                  <a:gd name="T39" fmla="*/ 94 h 97"/>
                  <a:gd name="T40" fmla="*/ 513 w 1919"/>
                  <a:gd name="T41" fmla="*/ 90 h 97"/>
                  <a:gd name="T42" fmla="*/ 470 w 1919"/>
                  <a:gd name="T43" fmla="*/ 89 h 97"/>
                  <a:gd name="T44" fmla="*/ 464 w 1919"/>
                  <a:gd name="T45" fmla="*/ 88 h 97"/>
                  <a:gd name="T46" fmla="*/ 346 w 1919"/>
                  <a:gd name="T47" fmla="*/ 90 h 97"/>
                  <a:gd name="T48" fmla="*/ 115 w 1919"/>
                  <a:gd name="T49" fmla="*/ 80 h 97"/>
                  <a:gd name="T50" fmla="*/ 21 w 1919"/>
                  <a:gd name="T51" fmla="*/ 70 h 97"/>
                  <a:gd name="T52" fmla="*/ 0 w 1919"/>
                  <a:gd name="T53" fmla="*/ 64 h 97"/>
                  <a:gd name="T54" fmla="*/ 11 w 1919"/>
                  <a:gd name="T55" fmla="*/ 11 h 97"/>
                  <a:gd name="T56" fmla="*/ 135 w 1919"/>
                  <a:gd name="T57" fmla="*/ 22 h 97"/>
                  <a:gd name="T58" fmla="*/ 218 w 1919"/>
                  <a:gd name="T59" fmla="*/ 25 h 97"/>
                  <a:gd name="T60" fmla="*/ 312 w 1919"/>
                  <a:gd name="T61" fmla="*/ 31 h 97"/>
                  <a:gd name="T62" fmla="*/ 413 w 1919"/>
                  <a:gd name="T63" fmla="*/ 34 h 97"/>
                  <a:gd name="T64" fmla="*/ 487 w 1919"/>
                  <a:gd name="T65" fmla="*/ 28 h 97"/>
                  <a:gd name="T66" fmla="*/ 576 w 1919"/>
                  <a:gd name="T67" fmla="*/ 36 h 97"/>
                  <a:gd name="T68" fmla="*/ 624 w 1919"/>
                  <a:gd name="T69" fmla="*/ 41 h 97"/>
                  <a:gd name="T70" fmla="*/ 649 w 1919"/>
                  <a:gd name="T71" fmla="*/ 55 h 97"/>
                  <a:gd name="T72" fmla="*/ 710 w 1919"/>
                  <a:gd name="T73" fmla="*/ 54 h 97"/>
                  <a:gd name="T74" fmla="*/ 726 w 1919"/>
                  <a:gd name="T75" fmla="*/ 48 h 97"/>
                  <a:gd name="T76" fmla="*/ 789 w 1919"/>
                  <a:gd name="T77" fmla="*/ 28 h 97"/>
                  <a:gd name="T78" fmla="*/ 972 w 1919"/>
                  <a:gd name="T79" fmla="*/ 34 h 97"/>
                  <a:gd name="T80" fmla="*/ 1142 w 1919"/>
                  <a:gd name="T81" fmla="*/ 37 h 97"/>
                  <a:gd name="T82" fmla="*/ 1191 w 1919"/>
                  <a:gd name="T83" fmla="*/ 33 h 97"/>
                  <a:gd name="T84" fmla="*/ 1284 w 1919"/>
                  <a:gd name="T85" fmla="*/ 29 h 97"/>
                  <a:gd name="T86" fmla="*/ 1291 w 1919"/>
                  <a:gd name="T87" fmla="*/ 27 h 97"/>
                  <a:gd name="T88" fmla="*/ 1331 w 1919"/>
                  <a:gd name="T89" fmla="*/ 26 h 97"/>
                  <a:gd name="T90" fmla="*/ 1418 w 1919"/>
                  <a:gd name="T91" fmla="*/ 24 h 97"/>
                  <a:gd name="T92" fmla="*/ 1483 w 1919"/>
                  <a:gd name="T93" fmla="*/ 25 h 97"/>
                  <a:gd name="T94" fmla="*/ 1528 w 1919"/>
                  <a:gd name="T95" fmla="*/ 21 h 97"/>
                  <a:gd name="T96" fmla="*/ 1615 w 1919"/>
                  <a:gd name="T97" fmla="*/ 16 h 97"/>
                  <a:gd name="T98" fmla="*/ 1712 w 1919"/>
                  <a:gd name="T99" fmla="*/ 9 h 97"/>
                  <a:gd name="T100" fmla="*/ 1747 w 1919"/>
                  <a:gd name="T101" fmla="*/ 14 h 97"/>
                  <a:gd name="T102" fmla="*/ 1825 w 1919"/>
                  <a:gd name="T103" fmla="*/ 3 h 97"/>
                  <a:gd name="T104" fmla="*/ 1846 w 1919"/>
                  <a:gd name="T105" fmla="*/ 1 h 97"/>
                  <a:gd name="T106" fmla="*/ 1863 w 1919"/>
                  <a:gd name="T107" fmla="*/ 1 h 97"/>
                  <a:gd name="T108" fmla="*/ 1911 w 1919"/>
                  <a:gd name="T109" fmla="*/ 3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919" h="97">
                    <a:moveTo>
                      <a:pt x="1911" y="3"/>
                    </a:moveTo>
                    <a:cubicBezTo>
                      <a:pt x="1913" y="22"/>
                      <a:pt x="1916" y="40"/>
                      <a:pt x="1919" y="59"/>
                    </a:cubicBezTo>
                    <a:cubicBezTo>
                      <a:pt x="1906" y="68"/>
                      <a:pt x="1891" y="64"/>
                      <a:pt x="1878" y="65"/>
                    </a:cubicBezTo>
                    <a:cubicBezTo>
                      <a:pt x="1860" y="66"/>
                      <a:pt x="1843" y="71"/>
                      <a:pt x="1825" y="70"/>
                    </a:cubicBezTo>
                    <a:cubicBezTo>
                      <a:pt x="1777" y="69"/>
                      <a:pt x="1730" y="76"/>
                      <a:pt x="1683" y="74"/>
                    </a:cubicBezTo>
                    <a:cubicBezTo>
                      <a:pt x="1640" y="69"/>
                      <a:pt x="1598" y="71"/>
                      <a:pt x="1556" y="77"/>
                    </a:cubicBezTo>
                    <a:cubicBezTo>
                      <a:pt x="1524" y="75"/>
                      <a:pt x="1492" y="77"/>
                      <a:pt x="1459" y="81"/>
                    </a:cubicBezTo>
                    <a:cubicBezTo>
                      <a:pt x="1439" y="83"/>
                      <a:pt x="1419" y="81"/>
                      <a:pt x="1399" y="90"/>
                    </a:cubicBezTo>
                    <a:cubicBezTo>
                      <a:pt x="1392" y="94"/>
                      <a:pt x="1387" y="84"/>
                      <a:pt x="1379" y="84"/>
                    </a:cubicBezTo>
                    <a:cubicBezTo>
                      <a:pt x="1344" y="88"/>
                      <a:pt x="1308" y="81"/>
                      <a:pt x="1273" y="90"/>
                    </a:cubicBezTo>
                    <a:cubicBezTo>
                      <a:pt x="1263" y="92"/>
                      <a:pt x="1252" y="93"/>
                      <a:pt x="1242" y="89"/>
                    </a:cubicBezTo>
                    <a:cubicBezTo>
                      <a:pt x="1238" y="87"/>
                      <a:pt x="1234" y="86"/>
                      <a:pt x="1230" y="87"/>
                    </a:cubicBezTo>
                    <a:cubicBezTo>
                      <a:pt x="1201" y="94"/>
                      <a:pt x="1171" y="87"/>
                      <a:pt x="1143" y="84"/>
                    </a:cubicBezTo>
                    <a:cubicBezTo>
                      <a:pt x="1121" y="81"/>
                      <a:pt x="1099" y="84"/>
                      <a:pt x="1079" y="76"/>
                    </a:cubicBezTo>
                    <a:cubicBezTo>
                      <a:pt x="1064" y="71"/>
                      <a:pt x="1050" y="77"/>
                      <a:pt x="1035" y="79"/>
                    </a:cubicBezTo>
                    <a:cubicBezTo>
                      <a:pt x="974" y="83"/>
                      <a:pt x="912" y="81"/>
                      <a:pt x="850" y="85"/>
                    </a:cubicBezTo>
                    <a:cubicBezTo>
                      <a:pt x="822" y="85"/>
                      <a:pt x="793" y="84"/>
                      <a:pt x="765" y="84"/>
                    </a:cubicBezTo>
                    <a:cubicBezTo>
                      <a:pt x="725" y="85"/>
                      <a:pt x="684" y="84"/>
                      <a:pt x="644" y="87"/>
                    </a:cubicBezTo>
                    <a:cubicBezTo>
                      <a:pt x="620" y="85"/>
                      <a:pt x="595" y="78"/>
                      <a:pt x="573" y="94"/>
                    </a:cubicBezTo>
                    <a:cubicBezTo>
                      <a:pt x="568" y="97"/>
                      <a:pt x="564" y="96"/>
                      <a:pt x="560" y="94"/>
                    </a:cubicBezTo>
                    <a:cubicBezTo>
                      <a:pt x="544" y="87"/>
                      <a:pt x="528" y="87"/>
                      <a:pt x="513" y="90"/>
                    </a:cubicBezTo>
                    <a:cubicBezTo>
                      <a:pt x="498" y="94"/>
                      <a:pt x="485" y="81"/>
                      <a:pt x="470" y="89"/>
                    </a:cubicBezTo>
                    <a:cubicBezTo>
                      <a:pt x="468" y="89"/>
                      <a:pt x="466" y="89"/>
                      <a:pt x="464" y="88"/>
                    </a:cubicBezTo>
                    <a:cubicBezTo>
                      <a:pt x="424" y="89"/>
                      <a:pt x="385" y="87"/>
                      <a:pt x="346" y="90"/>
                    </a:cubicBezTo>
                    <a:cubicBezTo>
                      <a:pt x="269" y="90"/>
                      <a:pt x="192" y="84"/>
                      <a:pt x="115" y="80"/>
                    </a:cubicBezTo>
                    <a:cubicBezTo>
                      <a:pt x="84" y="78"/>
                      <a:pt x="52" y="72"/>
                      <a:pt x="21" y="70"/>
                    </a:cubicBezTo>
                    <a:cubicBezTo>
                      <a:pt x="13" y="70"/>
                      <a:pt x="6" y="67"/>
                      <a:pt x="0" y="64"/>
                    </a:cubicBezTo>
                    <a:cubicBezTo>
                      <a:pt x="3" y="46"/>
                      <a:pt x="7" y="29"/>
                      <a:pt x="11" y="11"/>
                    </a:cubicBezTo>
                    <a:cubicBezTo>
                      <a:pt x="52" y="20"/>
                      <a:pt x="94" y="18"/>
                      <a:pt x="135" y="22"/>
                    </a:cubicBezTo>
                    <a:cubicBezTo>
                      <a:pt x="162" y="24"/>
                      <a:pt x="190" y="25"/>
                      <a:pt x="218" y="25"/>
                    </a:cubicBezTo>
                    <a:cubicBezTo>
                      <a:pt x="250" y="25"/>
                      <a:pt x="280" y="29"/>
                      <a:pt x="312" y="31"/>
                    </a:cubicBezTo>
                    <a:cubicBezTo>
                      <a:pt x="345" y="33"/>
                      <a:pt x="379" y="36"/>
                      <a:pt x="413" y="34"/>
                    </a:cubicBezTo>
                    <a:cubicBezTo>
                      <a:pt x="437" y="33"/>
                      <a:pt x="462" y="27"/>
                      <a:pt x="487" y="28"/>
                    </a:cubicBezTo>
                    <a:cubicBezTo>
                      <a:pt x="517" y="30"/>
                      <a:pt x="547" y="29"/>
                      <a:pt x="576" y="36"/>
                    </a:cubicBezTo>
                    <a:cubicBezTo>
                      <a:pt x="592" y="40"/>
                      <a:pt x="609" y="33"/>
                      <a:pt x="624" y="41"/>
                    </a:cubicBezTo>
                    <a:cubicBezTo>
                      <a:pt x="629" y="52"/>
                      <a:pt x="636" y="56"/>
                      <a:pt x="649" y="55"/>
                    </a:cubicBezTo>
                    <a:cubicBezTo>
                      <a:pt x="669" y="55"/>
                      <a:pt x="690" y="55"/>
                      <a:pt x="710" y="54"/>
                    </a:cubicBezTo>
                    <a:cubicBezTo>
                      <a:pt x="716" y="54"/>
                      <a:pt x="722" y="54"/>
                      <a:pt x="726" y="48"/>
                    </a:cubicBezTo>
                    <a:cubicBezTo>
                      <a:pt x="744" y="31"/>
                      <a:pt x="767" y="27"/>
                      <a:pt x="789" y="28"/>
                    </a:cubicBezTo>
                    <a:cubicBezTo>
                      <a:pt x="850" y="31"/>
                      <a:pt x="911" y="35"/>
                      <a:pt x="972" y="34"/>
                    </a:cubicBezTo>
                    <a:cubicBezTo>
                      <a:pt x="1029" y="32"/>
                      <a:pt x="1085" y="25"/>
                      <a:pt x="1142" y="37"/>
                    </a:cubicBezTo>
                    <a:cubicBezTo>
                      <a:pt x="1159" y="41"/>
                      <a:pt x="1175" y="35"/>
                      <a:pt x="1191" y="33"/>
                    </a:cubicBezTo>
                    <a:cubicBezTo>
                      <a:pt x="1222" y="28"/>
                      <a:pt x="1253" y="29"/>
                      <a:pt x="1284" y="29"/>
                    </a:cubicBezTo>
                    <a:cubicBezTo>
                      <a:pt x="1286" y="29"/>
                      <a:pt x="1289" y="28"/>
                      <a:pt x="1291" y="27"/>
                    </a:cubicBezTo>
                    <a:cubicBezTo>
                      <a:pt x="1304" y="24"/>
                      <a:pt x="1318" y="29"/>
                      <a:pt x="1331" y="26"/>
                    </a:cubicBezTo>
                    <a:cubicBezTo>
                      <a:pt x="1360" y="27"/>
                      <a:pt x="1389" y="26"/>
                      <a:pt x="1418" y="24"/>
                    </a:cubicBezTo>
                    <a:cubicBezTo>
                      <a:pt x="1439" y="22"/>
                      <a:pt x="1461" y="22"/>
                      <a:pt x="1483" y="25"/>
                    </a:cubicBezTo>
                    <a:cubicBezTo>
                      <a:pt x="1498" y="27"/>
                      <a:pt x="1513" y="26"/>
                      <a:pt x="1528" y="21"/>
                    </a:cubicBezTo>
                    <a:cubicBezTo>
                      <a:pt x="1558" y="25"/>
                      <a:pt x="1586" y="14"/>
                      <a:pt x="1615" y="16"/>
                    </a:cubicBezTo>
                    <a:cubicBezTo>
                      <a:pt x="1648" y="19"/>
                      <a:pt x="1680" y="15"/>
                      <a:pt x="1712" y="9"/>
                    </a:cubicBezTo>
                    <a:cubicBezTo>
                      <a:pt x="1724" y="9"/>
                      <a:pt x="1736" y="12"/>
                      <a:pt x="1747" y="14"/>
                    </a:cubicBezTo>
                    <a:cubicBezTo>
                      <a:pt x="1774" y="18"/>
                      <a:pt x="1799" y="3"/>
                      <a:pt x="1825" y="3"/>
                    </a:cubicBezTo>
                    <a:cubicBezTo>
                      <a:pt x="1832" y="3"/>
                      <a:pt x="1839" y="2"/>
                      <a:pt x="1846" y="1"/>
                    </a:cubicBezTo>
                    <a:cubicBezTo>
                      <a:pt x="1852" y="1"/>
                      <a:pt x="1858" y="2"/>
                      <a:pt x="1863" y="1"/>
                    </a:cubicBezTo>
                    <a:cubicBezTo>
                      <a:pt x="1879" y="2"/>
                      <a:pt x="1895" y="0"/>
                      <a:pt x="1911" y="3"/>
                    </a:cubicBezTo>
                    <a:close/>
                  </a:path>
                </a:pathLst>
              </a:custGeom>
              <a:solidFill>
                <a:srgbClr val="DFE7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2" name="Freeform 19">
                <a:extLst>
                  <a:ext uri="{FF2B5EF4-FFF2-40B4-BE49-F238E27FC236}">
                    <a16:creationId xmlns:a16="http://schemas.microsoft.com/office/drawing/2014/main" id="{42B0620D-2288-4656-8DAE-B76D251B2228}"/>
                  </a:ext>
                </a:extLst>
              </p:cNvPr>
              <p:cNvSpPr>
                <a:spLocks/>
              </p:cNvSpPr>
              <p:nvPr/>
            </p:nvSpPr>
            <p:spPr bwMode="auto">
              <a:xfrm>
                <a:off x="90" y="3771"/>
                <a:ext cx="2302" cy="107"/>
              </a:xfrm>
              <a:custGeom>
                <a:avLst/>
                <a:gdLst>
                  <a:gd name="T0" fmla="*/ 2044 w 2048"/>
                  <a:gd name="T1" fmla="*/ 16 h 96"/>
                  <a:gd name="T2" fmla="*/ 2044 w 2048"/>
                  <a:gd name="T3" fmla="*/ 52 h 96"/>
                  <a:gd name="T4" fmla="*/ 2038 w 2048"/>
                  <a:gd name="T5" fmla="*/ 67 h 96"/>
                  <a:gd name="T6" fmla="*/ 1982 w 2048"/>
                  <a:gd name="T7" fmla="*/ 75 h 96"/>
                  <a:gd name="T8" fmla="*/ 1908 w 2048"/>
                  <a:gd name="T9" fmla="*/ 79 h 96"/>
                  <a:gd name="T10" fmla="*/ 1877 w 2048"/>
                  <a:gd name="T11" fmla="*/ 79 h 96"/>
                  <a:gd name="T12" fmla="*/ 1868 w 2048"/>
                  <a:gd name="T13" fmla="*/ 79 h 96"/>
                  <a:gd name="T14" fmla="*/ 1474 w 2048"/>
                  <a:gd name="T15" fmla="*/ 92 h 96"/>
                  <a:gd name="T16" fmla="*/ 1389 w 2048"/>
                  <a:gd name="T17" fmla="*/ 91 h 96"/>
                  <a:gd name="T18" fmla="*/ 1354 w 2048"/>
                  <a:gd name="T19" fmla="*/ 90 h 96"/>
                  <a:gd name="T20" fmla="*/ 1240 w 2048"/>
                  <a:gd name="T21" fmla="*/ 91 h 96"/>
                  <a:gd name="T22" fmla="*/ 1111 w 2048"/>
                  <a:gd name="T23" fmla="*/ 90 h 96"/>
                  <a:gd name="T24" fmla="*/ 961 w 2048"/>
                  <a:gd name="T25" fmla="*/ 90 h 96"/>
                  <a:gd name="T26" fmla="*/ 848 w 2048"/>
                  <a:gd name="T27" fmla="*/ 87 h 96"/>
                  <a:gd name="T28" fmla="*/ 752 w 2048"/>
                  <a:gd name="T29" fmla="*/ 86 h 96"/>
                  <a:gd name="T30" fmla="*/ 523 w 2048"/>
                  <a:gd name="T31" fmla="*/ 78 h 96"/>
                  <a:gd name="T32" fmla="*/ 332 w 2048"/>
                  <a:gd name="T33" fmla="*/ 74 h 96"/>
                  <a:gd name="T34" fmla="*/ 281 w 2048"/>
                  <a:gd name="T35" fmla="*/ 74 h 96"/>
                  <a:gd name="T36" fmla="*/ 169 w 2048"/>
                  <a:gd name="T37" fmla="*/ 65 h 96"/>
                  <a:gd name="T38" fmla="*/ 35 w 2048"/>
                  <a:gd name="T39" fmla="*/ 56 h 96"/>
                  <a:gd name="T40" fmla="*/ 0 w 2048"/>
                  <a:gd name="T41" fmla="*/ 37 h 96"/>
                  <a:gd name="T42" fmla="*/ 8 w 2048"/>
                  <a:gd name="T43" fmla="*/ 0 h 96"/>
                  <a:gd name="T44" fmla="*/ 159 w 2048"/>
                  <a:gd name="T45" fmla="*/ 17 h 96"/>
                  <a:gd name="T46" fmla="*/ 194 w 2048"/>
                  <a:gd name="T47" fmla="*/ 15 h 96"/>
                  <a:gd name="T48" fmla="*/ 208 w 2048"/>
                  <a:gd name="T49" fmla="*/ 14 h 96"/>
                  <a:gd name="T50" fmla="*/ 230 w 2048"/>
                  <a:gd name="T51" fmla="*/ 14 h 96"/>
                  <a:gd name="T52" fmla="*/ 266 w 2048"/>
                  <a:gd name="T53" fmla="*/ 19 h 96"/>
                  <a:gd name="T54" fmla="*/ 302 w 2048"/>
                  <a:gd name="T55" fmla="*/ 22 h 96"/>
                  <a:gd name="T56" fmla="*/ 370 w 2048"/>
                  <a:gd name="T57" fmla="*/ 20 h 96"/>
                  <a:gd name="T58" fmla="*/ 431 w 2048"/>
                  <a:gd name="T59" fmla="*/ 22 h 96"/>
                  <a:gd name="T60" fmla="*/ 491 w 2048"/>
                  <a:gd name="T61" fmla="*/ 29 h 96"/>
                  <a:gd name="T62" fmla="*/ 549 w 2048"/>
                  <a:gd name="T63" fmla="*/ 32 h 96"/>
                  <a:gd name="T64" fmla="*/ 590 w 2048"/>
                  <a:gd name="T65" fmla="*/ 28 h 96"/>
                  <a:gd name="T66" fmla="*/ 733 w 2048"/>
                  <a:gd name="T67" fmla="*/ 29 h 96"/>
                  <a:gd name="T68" fmla="*/ 771 w 2048"/>
                  <a:gd name="T69" fmla="*/ 28 h 96"/>
                  <a:gd name="T70" fmla="*/ 779 w 2048"/>
                  <a:gd name="T71" fmla="*/ 29 h 96"/>
                  <a:gd name="T72" fmla="*/ 825 w 2048"/>
                  <a:gd name="T73" fmla="*/ 33 h 96"/>
                  <a:gd name="T74" fmla="*/ 849 w 2048"/>
                  <a:gd name="T75" fmla="*/ 28 h 96"/>
                  <a:gd name="T76" fmla="*/ 934 w 2048"/>
                  <a:gd name="T77" fmla="*/ 30 h 96"/>
                  <a:gd name="T78" fmla="*/ 940 w 2048"/>
                  <a:gd name="T79" fmla="*/ 30 h 96"/>
                  <a:gd name="T80" fmla="*/ 1049 w 2048"/>
                  <a:gd name="T81" fmla="*/ 38 h 96"/>
                  <a:gd name="T82" fmla="*/ 1091 w 2048"/>
                  <a:gd name="T83" fmla="*/ 39 h 96"/>
                  <a:gd name="T84" fmla="*/ 1097 w 2048"/>
                  <a:gd name="T85" fmla="*/ 40 h 96"/>
                  <a:gd name="T86" fmla="*/ 1169 w 2048"/>
                  <a:gd name="T87" fmla="*/ 40 h 96"/>
                  <a:gd name="T88" fmla="*/ 1277 w 2048"/>
                  <a:gd name="T89" fmla="*/ 42 h 96"/>
                  <a:gd name="T90" fmla="*/ 1319 w 2048"/>
                  <a:gd name="T91" fmla="*/ 42 h 96"/>
                  <a:gd name="T92" fmla="*/ 1425 w 2048"/>
                  <a:gd name="T93" fmla="*/ 38 h 96"/>
                  <a:gd name="T94" fmla="*/ 1441 w 2048"/>
                  <a:gd name="T95" fmla="*/ 35 h 96"/>
                  <a:gd name="T96" fmla="*/ 1456 w 2048"/>
                  <a:gd name="T97" fmla="*/ 37 h 96"/>
                  <a:gd name="T98" fmla="*/ 1477 w 2048"/>
                  <a:gd name="T99" fmla="*/ 39 h 96"/>
                  <a:gd name="T100" fmla="*/ 1522 w 2048"/>
                  <a:gd name="T101" fmla="*/ 37 h 96"/>
                  <a:gd name="T102" fmla="*/ 1610 w 2048"/>
                  <a:gd name="T103" fmla="*/ 36 h 96"/>
                  <a:gd name="T104" fmla="*/ 1624 w 2048"/>
                  <a:gd name="T105" fmla="*/ 37 h 96"/>
                  <a:gd name="T106" fmla="*/ 1633 w 2048"/>
                  <a:gd name="T107" fmla="*/ 39 h 96"/>
                  <a:gd name="T108" fmla="*/ 1704 w 2048"/>
                  <a:gd name="T109" fmla="*/ 38 h 96"/>
                  <a:gd name="T110" fmla="*/ 1777 w 2048"/>
                  <a:gd name="T111" fmla="*/ 31 h 96"/>
                  <a:gd name="T112" fmla="*/ 1791 w 2048"/>
                  <a:gd name="T113" fmla="*/ 33 h 96"/>
                  <a:gd name="T114" fmla="*/ 1846 w 2048"/>
                  <a:gd name="T115" fmla="*/ 29 h 96"/>
                  <a:gd name="T116" fmla="*/ 1898 w 2048"/>
                  <a:gd name="T117" fmla="*/ 26 h 96"/>
                  <a:gd name="T118" fmla="*/ 1947 w 2048"/>
                  <a:gd name="T119" fmla="*/ 19 h 96"/>
                  <a:gd name="T120" fmla="*/ 1955 w 2048"/>
                  <a:gd name="T121" fmla="*/ 17 h 96"/>
                  <a:gd name="T122" fmla="*/ 2044 w 2048"/>
                  <a:gd name="T123" fmla="*/ 16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048" h="96">
                    <a:moveTo>
                      <a:pt x="2044" y="16"/>
                    </a:moveTo>
                    <a:cubicBezTo>
                      <a:pt x="2046" y="28"/>
                      <a:pt x="2048" y="40"/>
                      <a:pt x="2044" y="52"/>
                    </a:cubicBezTo>
                    <a:cubicBezTo>
                      <a:pt x="2042" y="57"/>
                      <a:pt x="2044" y="63"/>
                      <a:pt x="2038" y="67"/>
                    </a:cubicBezTo>
                    <a:cubicBezTo>
                      <a:pt x="2020" y="73"/>
                      <a:pt x="2001" y="72"/>
                      <a:pt x="1982" y="75"/>
                    </a:cubicBezTo>
                    <a:cubicBezTo>
                      <a:pt x="1957" y="80"/>
                      <a:pt x="1932" y="73"/>
                      <a:pt x="1908" y="79"/>
                    </a:cubicBezTo>
                    <a:cubicBezTo>
                      <a:pt x="1898" y="80"/>
                      <a:pt x="1887" y="78"/>
                      <a:pt x="1877" y="79"/>
                    </a:cubicBezTo>
                    <a:cubicBezTo>
                      <a:pt x="1874" y="80"/>
                      <a:pt x="1871" y="79"/>
                      <a:pt x="1868" y="79"/>
                    </a:cubicBezTo>
                    <a:cubicBezTo>
                      <a:pt x="1737" y="86"/>
                      <a:pt x="1605" y="89"/>
                      <a:pt x="1474" y="92"/>
                    </a:cubicBezTo>
                    <a:cubicBezTo>
                      <a:pt x="1446" y="84"/>
                      <a:pt x="1417" y="90"/>
                      <a:pt x="1389" y="91"/>
                    </a:cubicBezTo>
                    <a:cubicBezTo>
                      <a:pt x="1377" y="96"/>
                      <a:pt x="1366" y="91"/>
                      <a:pt x="1354" y="90"/>
                    </a:cubicBezTo>
                    <a:cubicBezTo>
                      <a:pt x="1316" y="89"/>
                      <a:pt x="1278" y="91"/>
                      <a:pt x="1240" y="91"/>
                    </a:cubicBezTo>
                    <a:cubicBezTo>
                      <a:pt x="1197" y="91"/>
                      <a:pt x="1154" y="91"/>
                      <a:pt x="1111" y="90"/>
                    </a:cubicBezTo>
                    <a:cubicBezTo>
                      <a:pt x="1061" y="89"/>
                      <a:pt x="1011" y="93"/>
                      <a:pt x="961" y="90"/>
                    </a:cubicBezTo>
                    <a:cubicBezTo>
                      <a:pt x="924" y="88"/>
                      <a:pt x="886" y="88"/>
                      <a:pt x="848" y="87"/>
                    </a:cubicBezTo>
                    <a:cubicBezTo>
                      <a:pt x="816" y="86"/>
                      <a:pt x="784" y="88"/>
                      <a:pt x="752" y="86"/>
                    </a:cubicBezTo>
                    <a:cubicBezTo>
                      <a:pt x="676" y="81"/>
                      <a:pt x="600" y="80"/>
                      <a:pt x="523" y="78"/>
                    </a:cubicBezTo>
                    <a:cubicBezTo>
                      <a:pt x="460" y="77"/>
                      <a:pt x="396" y="80"/>
                      <a:pt x="332" y="74"/>
                    </a:cubicBezTo>
                    <a:cubicBezTo>
                      <a:pt x="315" y="73"/>
                      <a:pt x="298" y="76"/>
                      <a:pt x="281" y="74"/>
                    </a:cubicBezTo>
                    <a:cubicBezTo>
                      <a:pt x="243" y="72"/>
                      <a:pt x="206" y="69"/>
                      <a:pt x="169" y="65"/>
                    </a:cubicBezTo>
                    <a:cubicBezTo>
                      <a:pt x="125" y="60"/>
                      <a:pt x="79" y="63"/>
                      <a:pt x="35" y="56"/>
                    </a:cubicBezTo>
                    <a:cubicBezTo>
                      <a:pt x="21" y="54"/>
                      <a:pt x="6" y="53"/>
                      <a:pt x="0" y="37"/>
                    </a:cubicBezTo>
                    <a:cubicBezTo>
                      <a:pt x="6" y="25"/>
                      <a:pt x="1" y="11"/>
                      <a:pt x="8" y="0"/>
                    </a:cubicBezTo>
                    <a:cubicBezTo>
                      <a:pt x="58" y="1"/>
                      <a:pt x="108" y="17"/>
                      <a:pt x="159" y="17"/>
                    </a:cubicBezTo>
                    <a:cubicBezTo>
                      <a:pt x="170" y="16"/>
                      <a:pt x="182" y="15"/>
                      <a:pt x="194" y="15"/>
                    </a:cubicBezTo>
                    <a:cubicBezTo>
                      <a:pt x="199" y="15"/>
                      <a:pt x="203" y="14"/>
                      <a:pt x="208" y="14"/>
                    </a:cubicBezTo>
                    <a:cubicBezTo>
                      <a:pt x="215" y="18"/>
                      <a:pt x="222" y="15"/>
                      <a:pt x="230" y="14"/>
                    </a:cubicBezTo>
                    <a:cubicBezTo>
                      <a:pt x="241" y="20"/>
                      <a:pt x="253" y="23"/>
                      <a:pt x="266" y="19"/>
                    </a:cubicBezTo>
                    <a:cubicBezTo>
                      <a:pt x="278" y="15"/>
                      <a:pt x="290" y="22"/>
                      <a:pt x="302" y="22"/>
                    </a:cubicBezTo>
                    <a:cubicBezTo>
                      <a:pt x="325" y="23"/>
                      <a:pt x="347" y="21"/>
                      <a:pt x="370" y="20"/>
                    </a:cubicBezTo>
                    <a:cubicBezTo>
                      <a:pt x="390" y="20"/>
                      <a:pt x="411" y="19"/>
                      <a:pt x="431" y="22"/>
                    </a:cubicBezTo>
                    <a:cubicBezTo>
                      <a:pt x="450" y="32"/>
                      <a:pt x="470" y="34"/>
                      <a:pt x="491" y="29"/>
                    </a:cubicBezTo>
                    <a:cubicBezTo>
                      <a:pt x="510" y="24"/>
                      <a:pt x="530" y="32"/>
                      <a:pt x="549" y="32"/>
                    </a:cubicBezTo>
                    <a:cubicBezTo>
                      <a:pt x="563" y="32"/>
                      <a:pt x="577" y="32"/>
                      <a:pt x="590" y="28"/>
                    </a:cubicBezTo>
                    <a:cubicBezTo>
                      <a:pt x="638" y="31"/>
                      <a:pt x="685" y="28"/>
                      <a:pt x="733" y="29"/>
                    </a:cubicBezTo>
                    <a:cubicBezTo>
                      <a:pt x="745" y="31"/>
                      <a:pt x="758" y="31"/>
                      <a:pt x="771" y="28"/>
                    </a:cubicBezTo>
                    <a:cubicBezTo>
                      <a:pt x="773" y="28"/>
                      <a:pt x="776" y="28"/>
                      <a:pt x="779" y="29"/>
                    </a:cubicBezTo>
                    <a:cubicBezTo>
                      <a:pt x="795" y="29"/>
                      <a:pt x="809" y="39"/>
                      <a:pt x="825" y="33"/>
                    </a:cubicBezTo>
                    <a:cubicBezTo>
                      <a:pt x="833" y="31"/>
                      <a:pt x="841" y="28"/>
                      <a:pt x="849" y="28"/>
                    </a:cubicBezTo>
                    <a:cubicBezTo>
                      <a:pt x="877" y="30"/>
                      <a:pt x="905" y="41"/>
                      <a:pt x="934" y="30"/>
                    </a:cubicBezTo>
                    <a:cubicBezTo>
                      <a:pt x="936" y="29"/>
                      <a:pt x="938" y="30"/>
                      <a:pt x="940" y="30"/>
                    </a:cubicBezTo>
                    <a:cubicBezTo>
                      <a:pt x="975" y="44"/>
                      <a:pt x="1012" y="36"/>
                      <a:pt x="1049" y="38"/>
                    </a:cubicBezTo>
                    <a:cubicBezTo>
                      <a:pt x="1063" y="39"/>
                      <a:pt x="1077" y="38"/>
                      <a:pt x="1091" y="39"/>
                    </a:cubicBezTo>
                    <a:cubicBezTo>
                      <a:pt x="1093" y="39"/>
                      <a:pt x="1095" y="40"/>
                      <a:pt x="1097" y="40"/>
                    </a:cubicBezTo>
                    <a:cubicBezTo>
                      <a:pt x="1121" y="35"/>
                      <a:pt x="1145" y="45"/>
                      <a:pt x="1169" y="40"/>
                    </a:cubicBezTo>
                    <a:cubicBezTo>
                      <a:pt x="1205" y="36"/>
                      <a:pt x="1241" y="40"/>
                      <a:pt x="1277" y="42"/>
                    </a:cubicBezTo>
                    <a:cubicBezTo>
                      <a:pt x="1291" y="42"/>
                      <a:pt x="1305" y="43"/>
                      <a:pt x="1319" y="42"/>
                    </a:cubicBezTo>
                    <a:cubicBezTo>
                      <a:pt x="1354" y="38"/>
                      <a:pt x="1390" y="41"/>
                      <a:pt x="1425" y="38"/>
                    </a:cubicBezTo>
                    <a:cubicBezTo>
                      <a:pt x="1431" y="38"/>
                      <a:pt x="1436" y="38"/>
                      <a:pt x="1441" y="35"/>
                    </a:cubicBezTo>
                    <a:cubicBezTo>
                      <a:pt x="1449" y="29"/>
                      <a:pt x="1448" y="31"/>
                      <a:pt x="1456" y="37"/>
                    </a:cubicBezTo>
                    <a:cubicBezTo>
                      <a:pt x="1459" y="40"/>
                      <a:pt x="1470" y="42"/>
                      <a:pt x="1477" y="39"/>
                    </a:cubicBezTo>
                    <a:cubicBezTo>
                      <a:pt x="1492" y="32"/>
                      <a:pt x="1507" y="37"/>
                      <a:pt x="1522" y="37"/>
                    </a:cubicBezTo>
                    <a:cubicBezTo>
                      <a:pt x="1551" y="35"/>
                      <a:pt x="1581" y="45"/>
                      <a:pt x="1610" y="36"/>
                    </a:cubicBezTo>
                    <a:cubicBezTo>
                      <a:pt x="1615" y="34"/>
                      <a:pt x="1619" y="35"/>
                      <a:pt x="1624" y="37"/>
                    </a:cubicBezTo>
                    <a:cubicBezTo>
                      <a:pt x="1627" y="38"/>
                      <a:pt x="1631" y="40"/>
                      <a:pt x="1633" y="39"/>
                    </a:cubicBezTo>
                    <a:cubicBezTo>
                      <a:pt x="1657" y="26"/>
                      <a:pt x="1681" y="46"/>
                      <a:pt x="1704" y="38"/>
                    </a:cubicBezTo>
                    <a:cubicBezTo>
                      <a:pt x="1728" y="30"/>
                      <a:pt x="1753" y="36"/>
                      <a:pt x="1777" y="31"/>
                    </a:cubicBezTo>
                    <a:cubicBezTo>
                      <a:pt x="1782" y="30"/>
                      <a:pt x="1786" y="32"/>
                      <a:pt x="1791" y="33"/>
                    </a:cubicBezTo>
                    <a:cubicBezTo>
                      <a:pt x="1809" y="36"/>
                      <a:pt x="1827" y="36"/>
                      <a:pt x="1846" y="29"/>
                    </a:cubicBezTo>
                    <a:cubicBezTo>
                      <a:pt x="1863" y="22"/>
                      <a:pt x="1881" y="27"/>
                      <a:pt x="1898" y="26"/>
                    </a:cubicBezTo>
                    <a:cubicBezTo>
                      <a:pt x="1915" y="25"/>
                      <a:pt x="1932" y="28"/>
                      <a:pt x="1947" y="19"/>
                    </a:cubicBezTo>
                    <a:cubicBezTo>
                      <a:pt x="1950" y="18"/>
                      <a:pt x="1952" y="17"/>
                      <a:pt x="1955" y="17"/>
                    </a:cubicBezTo>
                    <a:cubicBezTo>
                      <a:pt x="1985" y="18"/>
                      <a:pt x="2014" y="18"/>
                      <a:pt x="2044" y="16"/>
                    </a:cubicBezTo>
                    <a:close/>
                  </a:path>
                </a:pathLst>
              </a:custGeom>
              <a:solidFill>
                <a:srgbClr val="E0E8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3" name="Freeform 20">
                <a:extLst>
                  <a:ext uri="{FF2B5EF4-FFF2-40B4-BE49-F238E27FC236}">
                    <a16:creationId xmlns:a16="http://schemas.microsoft.com/office/drawing/2014/main" id="{A2134C7E-DE0A-4FA2-B6E1-B2BC518FD4A2}"/>
                  </a:ext>
                </a:extLst>
              </p:cNvPr>
              <p:cNvSpPr>
                <a:spLocks/>
              </p:cNvSpPr>
              <p:nvPr/>
            </p:nvSpPr>
            <p:spPr bwMode="auto">
              <a:xfrm>
                <a:off x="139" y="3498"/>
                <a:ext cx="2226" cy="124"/>
              </a:xfrm>
              <a:custGeom>
                <a:avLst/>
                <a:gdLst>
                  <a:gd name="T0" fmla="*/ 1980 w 1980"/>
                  <a:gd name="T1" fmla="*/ 79 h 111"/>
                  <a:gd name="T2" fmla="*/ 1903 w 1980"/>
                  <a:gd name="T3" fmla="*/ 87 h 111"/>
                  <a:gd name="T4" fmla="*/ 1672 w 1980"/>
                  <a:gd name="T5" fmla="*/ 96 h 111"/>
                  <a:gd name="T6" fmla="*/ 1563 w 1980"/>
                  <a:gd name="T7" fmla="*/ 96 h 111"/>
                  <a:gd name="T8" fmla="*/ 1509 w 1980"/>
                  <a:gd name="T9" fmla="*/ 94 h 111"/>
                  <a:gd name="T10" fmla="*/ 1371 w 1980"/>
                  <a:gd name="T11" fmla="*/ 98 h 111"/>
                  <a:gd name="T12" fmla="*/ 1323 w 1980"/>
                  <a:gd name="T13" fmla="*/ 104 h 111"/>
                  <a:gd name="T14" fmla="*/ 1236 w 1980"/>
                  <a:gd name="T15" fmla="*/ 100 h 111"/>
                  <a:gd name="T16" fmla="*/ 900 w 1980"/>
                  <a:gd name="T17" fmla="*/ 107 h 111"/>
                  <a:gd name="T18" fmla="*/ 782 w 1980"/>
                  <a:gd name="T19" fmla="*/ 104 h 111"/>
                  <a:gd name="T20" fmla="*/ 666 w 1980"/>
                  <a:gd name="T21" fmla="*/ 100 h 111"/>
                  <a:gd name="T22" fmla="*/ 432 w 1980"/>
                  <a:gd name="T23" fmla="*/ 94 h 111"/>
                  <a:gd name="T24" fmla="*/ 390 w 1980"/>
                  <a:gd name="T25" fmla="*/ 96 h 111"/>
                  <a:gd name="T26" fmla="*/ 349 w 1980"/>
                  <a:gd name="T27" fmla="*/ 94 h 111"/>
                  <a:gd name="T28" fmla="*/ 73 w 1980"/>
                  <a:gd name="T29" fmla="*/ 81 h 111"/>
                  <a:gd name="T30" fmla="*/ 0 w 1980"/>
                  <a:gd name="T31" fmla="*/ 71 h 111"/>
                  <a:gd name="T32" fmla="*/ 35 w 1980"/>
                  <a:gd name="T33" fmla="*/ 21 h 111"/>
                  <a:gd name="T34" fmla="*/ 126 w 1980"/>
                  <a:gd name="T35" fmla="*/ 26 h 111"/>
                  <a:gd name="T36" fmla="*/ 206 w 1980"/>
                  <a:gd name="T37" fmla="*/ 38 h 111"/>
                  <a:gd name="T38" fmla="*/ 304 w 1980"/>
                  <a:gd name="T39" fmla="*/ 39 h 111"/>
                  <a:gd name="T40" fmla="*/ 385 w 1980"/>
                  <a:gd name="T41" fmla="*/ 47 h 111"/>
                  <a:gd name="T42" fmla="*/ 505 w 1980"/>
                  <a:gd name="T43" fmla="*/ 51 h 111"/>
                  <a:gd name="T44" fmla="*/ 636 w 1980"/>
                  <a:gd name="T45" fmla="*/ 51 h 111"/>
                  <a:gd name="T46" fmla="*/ 750 w 1980"/>
                  <a:gd name="T47" fmla="*/ 52 h 111"/>
                  <a:gd name="T48" fmla="*/ 788 w 1980"/>
                  <a:gd name="T49" fmla="*/ 46 h 111"/>
                  <a:gd name="T50" fmla="*/ 827 w 1980"/>
                  <a:gd name="T51" fmla="*/ 50 h 111"/>
                  <a:gd name="T52" fmla="*/ 884 w 1980"/>
                  <a:gd name="T53" fmla="*/ 49 h 111"/>
                  <a:gd name="T54" fmla="*/ 1016 w 1980"/>
                  <a:gd name="T55" fmla="*/ 52 h 111"/>
                  <a:gd name="T56" fmla="*/ 1107 w 1980"/>
                  <a:gd name="T57" fmla="*/ 51 h 111"/>
                  <a:gd name="T58" fmla="*/ 1238 w 1980"/>
                  <a:gd name="T59" fmla="*/ 45 h 111"/>
                  <a:gd name="T60" fmla="*/ 1367 w 1980"/>
                  <a:gd name="T61" fmla="*/ 46 h 111"/>
                  <a:gd name="T62" fmla="*/ 1422 w 1980"/>
                  <a:gd name="T63" fmla="*/ 41 h 111"/>
                  <a:gd name="T64" fmla="*/ 1598 w 1980"/>
                  <a:gd name="T65" fmla="*/ 46 h 111"/>
                  <a:gd name="T66" fmla="*/ 1694 w 1980"/>
                  <a:gd name="T67" fmla="*/ 37 h 111"/>
                  <a:gd name="T68" fmla="*/ 1745 w 1980"/>
                  <a:gd name="T69" fmla="*/ 36 h 111"/>
                  <a:gd name="T70" fmla="*/ 1783 w 1980"/>
                  <a:gd name="T71" fmla="*/ 35 h 111"/>
                  <a:gd name="T72" fmla="*/ 1826 w 1980"/>
                  <a:gd name="T73" fmla="*/ 35 h 111"/>
                  <a:gd name="T74" fmla="*/ 1953 w 1980"/>
                  <a:gd name="T75" fmla="*/ 33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980" h="111">
                    <a:moveTo>
                      <a:pt x="1972" y="42"/>
                    </a:moveTo>
                    <a:cubicBezTo>
                      <a:pt x="1971" y="56"/>
                      <a:pt x="1978" y="67"/>
                      <a:pt x="1980" y="79"/>
                    </a:cubicBezTo>
                    <a:cubicBezTo>
                      <a:pt x="1958" y="89"/>
                      <a:pt x="1935" y="81"/>
                      <a:pt x="1913" y="86"/>
                    </a:cubicBezTo>
                    <a:cubicBezTo>
                      <a:pt x="1910" y="87"/>
                      <a:pt x="1906" y="87"/>
                      <a:pt x="1903" y="87"/>
                    </a:cubicBezTo>
                    <a:cubicBezTo>
                      <a:pt x="1869" y="76"/>
                      <a:pt x="1835" y="83"/>
                      <a:pt x="1802" y="87"/>
                    </a:cubicBezTo>
                    <a:cubicBezTo>
                      <a:pt x="1759" y="92"/>
                      <a:pt x="1715" y="88"/>
                      <a:pt x="1672" y="96"/>
                    </a:cubicBezTo>
                    <a:cubicBezTo>
                      <a:pt x="1670" y="96"/>
                      <a:pt x="1668" y="95"/>
                      <a:pt x="1666" y="95"/>
                    </a:cubicBezTo>
                    <a:cubicBezTo>
                      <a:pt x="1632" y="92"/>
                      <a:pt x="1597" y="89"/>
                      <a:pt x="1563" y="96"/>
                    </a:cubicBezTo>
                    <a:cubicBezTo>
                      <a:pt x="1561" y="96"/>
                      <a:pt x="1559" y="97"/>
                      <a:pt x="1557" y="96"/>
                    </a:cubicBezTo>
                    <a:cubicBezTo>
                      <a:pt x="1541" y="91"/>
                      <a:pt x="1526" y="90"/>
                      <a:pt x="1509" y="94"/>
                    </a:cubicBezTo>
                    <a:cubicBezTo>
                      <a:pt x="1484" y="100"/>
                      <a:pt x="1458" y="96"/>
                      <a:pt x="1432" y="95"/>
                    </a:cubicBezTo>
                    <a:cubicBezTo>
                      <a:pt x="1411" y="95"/>
                      <a:pt x="1391" y="98"/>
                      <a:pt x="1371" y="98"/>
                    </a:cubicBezTo>
                    <a:cubicBezTo>
                      <a:pt x="1369" y="99"/>
                      <a:pt x="1367" y="99"/>
                      <a:pt x="1365" y="99"/>
                    </a:cubicBezTo>
                    <a:cubicBezTo>
                      <a:pt x="1351" y="101"/>
                      <a:pt x="1337" y="99"/>
                      <a:pt x="1323" y="104"/>
                    </a:cubicBezTo>
                    <a:cubicBezTo>
                      <a:pt x="1315" y="105"/>
                      <a:pt x="1306" y="105"/>
                      <a:pt x="1297" y="104"/>
                    </a:cubicBezTo>
                    <a:cubicBezTo>
                      <a:pt x="1277" y="100"/>
                      <a:pt x="1257" y="100"/>
                      <a:pt x="1236" y="100"/>
                    </a:cubicBezTo>
                    <a:cubicBezTo>
                      <a:pt x="1191" y="102"/>
                      <a:pt x="1145" y="94"/>
                      <a:pt x="1100" y="101"/>
                    </a:cubicBezTo>
                    <a:cubicBezTo>
                      <a:pt x="1034" y="111"/>
                      <a:pt x="967" y="101"/>
                      <a:pt x="900" y="107"/>
                    </a:cubicBezTo>
                    <a:cubicBezTo>
                      <a:pt x="888" y="107"/>
                      <a:pt x="876" y="107"/>
                      <a:pt x="863" y="106"/>
                    </a:cubicBezTo>
                    <a:cubicBezTo>
                      <a:pt x="836" y="104"/>
                      <a:pt x="809" y="101"/>
                      <a:pt x="782" y="104"/>
                    </a:cubicBezTo>
                    <a:cubicBezTo>
                      <a:pt x="756" y="103"/>
                      <a:pt x="731" y="106"/>
                      <a:pt x="705" y="104"/>
                    </a:cubicBezTo>
                    <a:cubicBezTo>
                      <a:pt x="692" y="101"/>
                      <a:pt x="679" y="101"/>
                      <a:pt x="666" y="100"/>
                    </a:cubicBezTo>
                    <a:cubicBezTo>
                      <a:pt x="615" y="101"/>
                      <a:pt x="564" y="95"/>
                      <a:pt x="513" y="98"/>
                    </a:cubicBezTo>
                    <a:cubicBezTo>
                      <a:pt x="486" y="100"/>
                      <a:pt x="459" y="99"/>
                      <a:pt x="432" y="94"/>
                    </a:cubicBezTo>
                    <a:cubicBezTo>
                      <a:pt x="424" y="92"/>
                      <a:pt x="416" y="92"/>
                      <a:pt x="408" y="94"/>
                    </a:cubicBezTo>
                    <a:cubicBezTo>
                      <a:pt x="402" y="96"/>
                      <a:pt x="396" y="97"/>
                      <a:pt x="390" y="96"/>
                    </a:cubicBezTo>
                    <a:cubicBezTo>
                      <a:pt x="378" y="97"/>
                      <a:pt x="367" y="92"/>
                      <a:pt x="355" y="94"/>
                    </a:cubicBezTo>
                    <a:cubicBezTo>
                      <a:pt x="353" y="94"/>
                      <a:pt x="351" y="94"/>
                      <a:pt x="349" y="94"/>
                    </a:cubicBezTo>
                    <a:cubicBezTo>
                      <a:pt x="313" y="87"/>
                      <a:pt x="276" y="91"/>
                      <a:pt x="240" y="88"/>
                    </a:cubicBezTo>
                    <a:cubicBezTo>
                      <a:pt x="184" y="85"/>
                      <a:pt x="129" y="86"/>
                      <a:pt x="73" y="81"/>
                    </a:cubicBezTo>
                    <a:cubicBezTo>
                      <a:pt x="59" y="80"/>
                      <a:pt x="46" y="80"/>
                      <a:pt x="32" y="81"/>
                    </a:cubicBezTo>
                    <a:cubicBezTo>
                      <a:pt x="20" y="81"/>
                      <a:pt x="9" y="79"/>
                      <a:pt x="0" y="71"/>
                    </a:cubicBezTo>
                    <a:cubicBezTo>
                      <a:pt x="2" y="52"/>
                      <a:pt x="5" y="33"/>
                      <a:pt x="12" y="15"/>
                    </a:cubicBezTo>
                    <a:cubicBezTo>
                      <a:pt x="20" y="14"/>
                      <a:pt x="32" y="0"/>
                      <a:pt x="35" y="21"/>
                    </a:cubicBezTo>
                    <a:cubicBezTo>
                      <a:pt x="36" y="25"/>
                      <a:pt x="46" y="26"/>
                      <a:pt x="53" y="26"/>
                    </a:cubicBezTo>
                    <a:cubicBezTo>
                      <a:pt x="77" y="27"/>
                      <a:pt x="102" y="26"/>
                      <a:pt x="126" y="26"/>
                    </a:cubicBezTo>
                    <a:cubicBezTo>
                      <a:pt x="147" y="29"/>
                      <a:pt x="169" y="32"/>
                      <a:pt x="190" y="38"/>
                    </a:cubicBezTo>
                    <a:cubicBezTo>
                      <a:pt x="195" y="42"/>
                      <a:pt x="200" y="41"/>
                      <a:pt x="206" y="38"/>
                    </a:cubicBezTo>
                    <a:cubicBezTo>
                      <a:pt x="228" y="30"/>
                      <a:pt x="250" y="36"/>
                      <a:pt x="271" y="40"/>
                    </a:cubicBezTo>
                    <a:cubicBezTo>
                      <a:pt x="283" y="42"/>
                      <a:pt x="293" y="43"/>
                      <a:pt x="304" y="39"/>
                    </a:cubicBezTo>
                    <a:cubicBezTo>
                      <a:pt x="308" y="38"/>
                      <a:pt x="311" y="38"/>
                      <a:pt x="315" y="38"/>
                    </a:cubicBezTo>
                    <a:cubicBezTo>
                      <a:pt x="338" y="45"/>
                      <a:pt x="362" y="52"/>
                      <a:pt x="385" y="47"/>
                    </a:cubicBezTo>
                    <a:cubicBezTo>
                      <a:pt x="402" y="44"/>
                      <a:pt x="418" y="39"/>
                      <a:pt x="434" y="44"/>
                    </a:cubicBezTo>
                    <a:cubicBezTo>
                      <a:pt x="457" y="52"/>
                      <a:pt x="481" y="45"/>
                      <a:pt x="505" y="51"/>
                    </a:cubicBezTo>
                    <a:cubicBezTo>
                      <a:pt x="528" y="56"/>
                      <a:pt x="551" y="49"/>
                      <a:pt x="574" y="42"/>
                    </a:cubicBezTo>
                    <a:cubicBezTo>
                      <a:pt x="595" y="47"/>
                      <a:pt x="616" y="48"/>
                      <a:pt x="636" y="51"/>
                    </a:cubicBezTo>
                    <a:cubicBezTo>
                      <a:pt x="656" y="54"/>
                      <a:pt x="677" y="37"/>
                      <a:pt x="694" y="58"/>
                    </a:cubicBezTo>
                    <a:cubicBezTo>
                      <a:pt x="711" y="37"/>
                      <a:pt x="732" y="62"/>
                      <a:pt x="750" y="52"/>
                    </a:cubicBezTo>
                    <a:cubicBezTo>
                      <a:pt x="752" y="52"/>
                      <a:pt x="754" y="52"/>
                      <a:pt x="756" y="52"/>
                    </a:cubicBezTo>
                    <a:cubicBezTo>
                      <a:pt x="767" y="53"/>
                      <a:pt x="779" y="56"/>
                      <a:pt x="788" y="46"/>
                    </a:cubicBezTo>
                    <a:cubicBezTo>
                      <a:pt x="797" y="44"/>
                      <a:pt x="805" y="50"/>
                      <a:pt x="814" y="48"/>
                    </a:cubicBezTo>
                    <a:cubicBezTo>
                      <a:pt x="818" y="48"/>
                      <a:pt x="822" y="53"/>
                      <a:pt x="827" y="50"/>
                    </a:cubicBezTo>
                    <a:cubicBezTo>
                      <a:pt x="829" y="49"/>
                      <a:pt x="830" y="49"/>
                      <a:pt x="832" y="49"/>
                    </a:cubicBezTo>
                    <a:cubicBezTo>
                      <a:pt x="850" y="57"/>
                      <a:pt x="867" y="48"/>
                      <a:pt x="884" y="49"/>
                    </a:cubicBezTo>
                    <a:cubicBezTo>
                      <a:pt x="910" y="49"/>
                      <a:pt x="935" y="54"/>
                      <a:pt x="960" y="59"/>
                    </a:cubicBezTo>
                    <a:cubicBezTo>
                      <a:pt x="979" y="58"/>
                      <a:pt x="998" y="60"/>
                      <a:pt x="1016" y="52"/>
                    </a:cubicBezTo>
                    <a:cubicBezTo>
                      <a:pt x="1027" y="47"/>
                      <a:pt x="1040" y="52"/>
                      <a:pt x="1051" y="50"/>
                    </a:cubicBezTo>
                    <a:cubicBezTo>
                      <a:pt x="1070" y="46"/>
                      <a:pt x="1088" y="42"/>
                      <a:pt x="1107" y="51"/>
                    </a:cubicBezTo>
                    <a:cubicBezTo>
                      <a:pt x="1112" y="54"/>
                      <a:pt x="1119" y="49"/>
                      <a:pt x="1125" y="51"/>
                    </a:cubicBezTo>
                    <a:cubicBezTo>
                      <a:pt x="1162" y="53"/>
                      <a:pt x="1200" y="50"/>
                      <a:pt x="1238" y="45"/>
                    </a:cubicBezTo>
                    <a:cubicBezTo>
                      <a:pt x="1244" y="44"/>
                      <a:pt x="1250" y="44"/>
                      <a:pt x="1255" y="46"/>
                    </a:cubicBezTo>
                    <a:cubicBezTo>
                      <a:pt x="1293" y="58"/>
                      <a:pt x="1330" y="47"/>
                      <a:pt x="1367" y="46"/>
                    </a:cubicBezTo>
                    <a:cubicBezTo>
                      <a:pt x="1383" y="46"/>
                      <a:pt x="1401" y="49"/>
                      <a:pt x="1416" y="40"/>
                    </a:cubicBezTo>
                    <a:cubicBezTo>
                      <a:pt x="1418" y="40"/>
                      <a:pt x="1420" y="40"/>
                      <a:pt x="1422" y="41"/>
                    </a:cubicBezTo>
                    <a:cubicBezTo>
                      <a:pt x="1459" y="59"/>
                      <a:pt x="1497" y="41"/>
                      <a:pt x="1535" y="44"/>
                    </a:cubicBezTo>
                    <a:cubicBezTo>
                      <a:pt x="1556" y="46"/>
                      <a:pt x="1577" y="39"/>
                      <a:pt x="1598" y="46"/>
                    </a:cubicBezTo>
                    <a:cubicBezTo>
                      <a:pt x="1610" y="49"/>
                      <a:pt x="1623" y="49"/>
                      <a:pt x="1634" y="44"/>
                    </a:cubicBezTo>
                    <a:cubicBezTo>
                      <a:pt x="1653" y="34"/>
                      <a:pt x="1673" y="31"/>
                      <a:pt x="1694" y="37"/>
                    </a:cubicBezTo>
                    <a:cubicBezTo>
                      <a:pt x="1696" y="36"/>
                      <a:pt x="1698" y="36"/>
                      <a:pt x="1700" y="37"/>
                    </a:cubicBezTo>
                    <a:cubicBezTo>
                      <a:pt x="1715" y="35"/>
                      <a:pt x="1730" y="37"/>
                      <a:pt x="1745" y="36"/>
                    </a:cubicBezTo>
                    <a:cubicBezTo>
                      <a:pt x="1746" y="36"/>
                      <a:pt x="1748" y="37"/>
                      <a:pt x="1750" y="37"/>
                    </a:cubicBezTo>
                    <a:cubicBezTo>
                      <a:pt x="1761" y="43"/>
                      <a:pt x="1772" y="36"/>
                      <a:pt x="1783" y="35"/>
                    </a:cubicBezTo>
                    <a:cubicBezTo>
                      <a:pt x="1786" y="34"/>
                      <a:pt x="1788" y="34"/>
                      <a:pt x="1791" y="33"/>
                    </a:cubicBezTo>
                    <a:cubicBezTo>
                      <a:pt x="1803" y="29"/>
                      <a:pt x="1814" y="40"/>
                      <a:pt x="1826" y="35"/>
                    </a:cubicBezTo>
                    <a:cubicBezTo>
                      <a:pt x="1829" y="35"/>
                      <a:pt x="1832" y="34"/>
                      <a:pt x="1835" y="34"/>
                    </a:cubicBezTo>
                    <a:cubicBezTo>
                      <a:pt x="1874" y="33"/>
                      <a:pt x="1914" y="37"/>
                      <a:pt x="1953" y="33"/>
                    </a:cubicBezTo>
                    <a:cubicBezTo>
                      <a:pt x="1962" y="32"/>
                      <a:pt x="1967" y="36"/>
                      <a:pt x="1972" y="42"/>
                    </a:cubicBezTo>
                    <a:close/>
                  </a:path>
                </a:pathLst>
              </a:custGeom>
              <a:solidFill>
                <a:srgbClr val="E0E7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4" name="Freeform 21">
                <a:extLst>
                  <a:ext uri="{FF2B5EF4-FFF2-40B4-BE49-F238E27FC236}">
                    <a16:creationId xmlns:a16="http://schemas.microsoft.com/office/drawing/2014/main" id="{EE09F6CC-3DC9-4EC8-B157-5B1227A18345}"/>
                  </a:ext>
                </a:extLst>
              </p:cNvPr>
              <p:cNvSpPr>
                <a:spLocks/>
              </p:cNvSpPr>
              <p:nvPr/>
            </p:nvSpPr>
            <p:spPr bwMode="auto">
              <a:xfrm>
                <a:off x="153" y="3436"/>
                <a:ext cx="2200" cy="98"/>
              </a:xfrm>
              <a:custGeom>
                <a:avLst/>
                <a:gdLst>
                  <a:gd name="T0" fmla="*/ 0 w 1958"/>
                  <a:gd name="T1" fmla="*/ 54 h 87"/>
                  <a:gd name="T2" fmla="*/ 12 w 1958"/>
                  <a:gd name="T3" fmla="*/ 2 h 87"/>
                  <a:gd name="T4" fmla="*/ 88 w 1958"/>
                  <a:gd name="T5" fmla="*/ 12 h 87"/>
                  <a:gd name="T6" fmla="*/ 193 w 1958"/>
                  <a:gd name="T7" fmla="*/ 18 h 87"/>
                  <a:gd name="T8" fmla="*/ 284 w 1958"/>
                  <a:gd name="T9" fmla="*/ 19 h 87"/>
                  <a:gd name="T10" fmla="*/ 333 w 1958"/>
                  <a:gd name="T11" fmla="*/ 23 h 87"/>
                  <a:gd name="T12" fmla="*/ 339 w 1958"/>
                  <a:gd name="T13" fmla="*/ 24 h 87"/>
                  <a:gd name="T14" fmla="*/ 461 w 1958"/>
                  <a:gd name="T15" fmla="*/ 27 h 87"/>
                  <a:gd name="T16" fmla="*/ 519 w 1958"/>
                  <a:gd name="T17" fmla="*/ 31 h 87"/>
                  <a:gd name="T18" fmla="*/ 525 w 1958"/>
                  <a:gd name="T19" fmla="*/ 30 h 87"/>
                  <a:gd name="T20" fmla="*/ 666 w 1958"/>
                  <a:gd name="T21" fmla="*/ 21 h 87"/>
                  <a:gd name="T22" fmla="*/ 672 w 1958"/>
                  <a:gd name="T23" fmla="*/ 21 h 87"/>
                  <a:gd name="T24" fmla="*/ 695 w 1958"/>
                  <a:gd name="T25" fmla="*/ 30 h 87"/>
                  <a:gd name="T26" fmla="*/ 818 w 1958"/>
                  <a:gd name="T27" fmla="*/ 27 h 87"/>
                  <a:gd name="T28" fmla="*/ 903 w 1958"/>
                  <a:gd name="T29" fmla="*/ 19 h 87"/>
                  <a:gd name="T30" fmla="*/ 911 w 1958"/>
                  <a:gd name="T31" fmla="*/ 19 h 87"/>
                  <a:gd name="T32" fmla="*/ 937 w 1958"/>
                  <a:gd name="T33" fmla="*/ 21 h 87"/>
                  <a:gd name="T34" fmla="*/ 978 w 1958"/>
                  <a:gd name="T35" fmla="*/ 25 h 87"/>
                  <a:gd name="T36" fmla="*/ 1010 w 1958"/>
                  <a:gd name="T37" fmla="*/ 24 h 87"/>
                  <a:gd name="T38" fmla="*/ 1097 w 1958"/>
                  <a:gd name="T39" fmla="*/ 20 h 87"/>
                  <a:gd name="T40" fmla="*/ 1106 w 1958"/>
                  <a:gd name="T41" fmla="*/ 13 h 87"/>
                  <a:gd name="T42" fmla="*/ 1118 w 1958"/>
                  <a:gd name="T43" fmla="*/ 13 h 87"/>
                  <a:gd name="T44" fmla="*/ 1151 w 1958"/>
                  <a:gd name="T45" fmla="*/ 27 h 87"/>
                  <a:gd name="T46" fmla="*/ 1198 w 1958"/>
                  <a:gd name="T47" fmla="*/ 30 h 87"/>
                  <a:gd name="T48" fmla="*/ 1244 w 1958"/>
                  <a:gd name="T49" fmla="*/ 24 h 87"/>
                  <a:gd name="T50" fmla="*/ 1254 w 1958"/>
                  <a:gd name="T51" fmla="*/ 23 h 87"/>
                  <a:gd name="T52" fmla="*/ 1332 w 1958"/>
                  <a:gd name="T53" fmla="*/ 29 h 87"/>
                  <a:gd name="T54" fmla="*/ 1345 w 1958"/>
                  <a:gd name="T55" fmla="*/ 26 h 87"/>
                  <a:gd name="T56" fmla="*/ 1374 w 1958"/>
                  <a:gd name="T57" fmla="*/ 24 h 87"/>
                  <a:gd name="T58" fmla="*/ 1409 w 1958"/>
                  <a:gd name="T59" fmla="*/ 22 h 87"/>
                  <a:gd name="T60" fmla="*/ 1420 w 1958"/>
                  <a:gd name="T61" fmla="*/ 20 h 87"/>
                  <a:gd name="T62" fmla="*/ 1563 w 1958"/>
                  <a:gd name="T63" fmla="*/ 19 h 87"/>
                  <a:gd name="T64" fmla="*/ 1612 w 1958"/>
                  <a:gd name="T65" fmla="*/ 15 h 87"/>
                  <a:gd name="T66" fmla="*/ 1618 w 1958"/>
                  <a:gd name="T67" fmla="*/ 15 h 87"/>
                  <a:gd name="T68" fmla="*/ 1684 w 1958"/>
                  <a:gd name="T69" fmla="*/ 18 h 87"/>
                  <a:gd name="T70" fmla="*/ 1738 w 1958"/>
                  <a:gd name="T71" fmla="*/ 13 h 87"/>
                  <a:gd name="T72" fmla="*/ 1860 w 1958"/>
                  <a:gd name="T73" fmla="*/ 10 h 87"/>
                  <a:gd name="T74" fmla="*/ 1925 w 1958"/>
                  <a:gd name="T75" fmla="*/ 6 h 87"/>
                  <a:gd name="T76" fmla="*/ 1944 w 1958"/>
                  <a:gd name="T77" fmla="*/ 14 h 87"/>
                  <a:gd name="T78" fmla="*/ 1953 w 1958"/>
                  <a:gd name="T79" fmla="*/ 62 h 87"/>
                  <a:gd name="T80" fmla="*/ 1847 w 1958"/>
                  <a:gd name="T81" fmla="*/ 68 h 87"/>
                  <a:gd name="T82" fmla="*/ 1639 w 1958"/>
                  <a:gd name="T83" fmla="*/ 76 h 87"/>
                  <a:gd name="T84" fmla="*/ 1280 w 1958"/>
                  <a:gd name="T85" fmla="*/ 76 h 87"/>
                  <a:gd name="T86" fmla="*/ 1087 w 1958"/>
                  <a:gd name="T87" fmla="*/ 80 h 87"/>
                  <a:gd name="T88" fmla="*/ 907 w 1958"/>
                  <a:gd name="T89" fmla="*/ 85 h 87"/>
                  <a:gd name="T90" fmla="*/ 816 w 1958"/>
                  <a:gd name="T91" fmla="*/ 80 h 87"/>
                  <a:gd name="T92" fmla="*/ 796 w 1958"/>
                  <a:gd name="T93" fmla="*/ 79 h 87"/>
                  <a:gd name="T94" fmla="*/ 720 w 1958"/>
                  <a:gd name="T95" fmla="*/ 79 h 87"/>
                  <a:gd name="T96" fmla="*/ 646 w 1958"/>
                  <a:gd name="T97" fmla="*/ 82 h 87"/>
                  <a:gd name="T98" fmla="*/ 640 w 1958"/>
                  <a:gd name="T99" fmla="*/ 83 h 87"/>
                  <a:gd name="T100" fmla="*/ 565 w 1958"/>
                  <a:gd name="T101" fmla="*/ 75 h 87"/>
                  <a:gd name="T102" fmla="*/ 541 w 1958"/>
                  <a:gd name="T103" fmla="*/ 78 h 87"/>
                  <a:gd name="T104" fmla="*/ 522 w 1958"/>
                  <a:gd name="T105" fmla="*/ 78 h 87"/>
                  <a:gd name="T106" fmla="*/ 440 w 1958"/>
                  <a:gd name="T107" fmla="*/ 75 h 87"/>
                  <a:gd name="T108" fmla="*/ 412 w 1958"/>
                  <a:gd name="T109" fmla="*/ 73 h 87"/>
                  <a:gd name="T110" fmla="*/ 341 w 1958"/>
                  <a:gd name="T111" fmla="*/ 65 h 87"/>
                  <a:gd name="T112" fmla="*/ 293 w 1958"/>
                  <a:gd name="T113" fmla="*/ 68 h 87"/>
                  <a:gd name="T114" fmla="*/ 248 w 1958"/>
                  <a:gd name="T115" fmla="*/ 64 h 87"/>
                  <a:gd name="T116" fmla="*/ 126 w 1958"/>
                  <a:gd name="T117" fmla="*/ 54 h 87"/>
                  <a:gd name="T118" fmla="*/ 53 w 1958"/>
                  <a:gd name="T119" fmla="*/ 52 h 87"/>
                  <a:gd name="T120" fmla="*/ 23 w 1958"/>
                  <a:gd name="T121" fmla="*/ 55 h 87"/>
                  <a:gd name="T122" fmla="*/ 0 w 1958"/>
                  <a:gd name="T123" fmla="*/ 54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958" h="87">
                    <a:moveTo>
                      <a:pt x="0" y="54"/>
                    </a:moveTo>
                    <a:cubicBezTo>
                      <a:pt x="4" y="37"/>
                      <a:pt x="8" y="19"/>
                      <a:pt x="12" y="2"/>
                    </a:cubicBezTo>
                    <a:cubicBezTo>
                      <a:pt x="36" y="12"/>
                      <a:pt x="63" y="8"/>
                      <a:pt x="88" y="12"/>
                    </a:cubicBezTo>
                    <a:cubicBezTo>
                      <a:pt x="122" y="18"/>
                      <a:pt x="158" y="17"/>
                      <a:pt x="193" y="18"/>
                    </a:cubicBezTo>
                    <a:cubicBezTo>
                      <a:pt x="223" y="19"/>
                      <a:pt x="253" y="19"/>
                      <a:pt x="284" y="19"/>
                    </a:cubicBezTo>
                    <a:cubicBezTo>
                      <a:pt x="301" y="19"/>
                      <a:pt x="317" y="24"/>
                      <a:pt x="333" y="23"/>
                    </a:cubicBezTo>
                    <a:cubicBezTo>
                      <a:pt x="335" y="23"/>
                      <a:pt x="337" y="23"/>
                      <a:pt x="339" y="24"/>
                    </a:cubicBezTo>
                    <a:cubicBezTo>
                      <a:pt x="380" y="25"/>
                      <a:pt x="420" y="21"/>
                      <a:pt x="461" y="27"/>
                    </a:cubicBezTo>
                    <a:cubicBezTo>
                      <a:pt x="480" y="33"/>
                      <a:pt x="499" y="33"/>
                      <a:pt x="519" y="31"/>
                    </a:cubicBezTo>
                    <a:cubicBezTo>
                      <a:pt x="521" y="31"/>
                      <a:pt x="523" y="30"/>
                      <a:pt x="525" y="30"/>
                    </a:cubicBezTo>
                    <a:cubicBezTo>
                      <a:pt x="572" y="38"/>
                      <a:pt x="620" y="33"/>
                      <a:pt x="666" y="21"/>
                    </a:cubicBezTo>
                    <a:cubicBezTo>
                      <a:pt x="668" y="21"/>
                      <a:pt x="670" y="21"/>
                      <a:pt x="672" y="21"/>
                    </a:cubicBezTo>
                    <a:cubicBezTo>
                      <a:pt x="678" y="29"/>
                      <a:pt x="685" y="29"/>
                      <a:pt x="695" y="30"/>
                    </a:cubicBezTo>
                    <a:cubicBezTo>
                      <a:pt x="736" y="32"/>
                      <a:pt x="777" y="23"/>
                      <a:pt x="818" y="27"/>
                    </a:cubicBezTo>
                    <a:cubicBezTo>
                      <a:pt x="846" y="30"/>
                      <a:pt x="875" y="22"/>
                      <a:pt x="903" y="19"/>
                    </a:cubicBezTo>
                    <a:cubicBezTo>
                      <a:pt x="906" y="19"/>
                      <a:pt x="908" y="19"/>
                      <a:pt x="911" y="19"/>
                    </a:cubicBezTo>
                    <a:cubicBezTo>
                      <a:pt x="920" y="23"/>
                      <a:pt x="928" y="24"/>
                      <a:pt x="937" y="21"/>
                    </a:cubicBezTo>
                    <a:cubicBezTo>
                      <a:pt x="951" y="17"/>
                      <a:pt x="964" y="22"/>
                      <a:pt x="978" y="25"/>
                    </a:cubicBezTo>
                    <a:cubicBezTo>
                      <a:pt x="988" y="22"/>
                      <a:pt x="999" y="14"/>
                      <a:pt x="1010" y="24"/>
                    </a:cubicBezTo>
                    <a:cubicBezTo>
                      <a:pt x="1039" y="24"/>
                      <a:pt x="1068" y="21"/>
                      <a:pt x="1097" y="20"/>
                    </a:cubicBezTo>
                    <a:cubicBezTo>
                      <a:pt x="1102" y="20"/>
                      <a:pt x="1103" y="16"/>
                      <a:pt x="1106" y="13"/>
                    </a:cubicBezTo>
                    <a:cubicBezTo>
                      <a:pt x="1109" y="7"/>
                      <a:pt x="1115" y="6"/>
                      <a:pt x="1118" y="13"/>
                    </a:cubicBezTo>
                    <a:cubicBezTo>
                      <a:pt x="1123" y="31"/>
                      <a:pt x="1139" y="27"/>
                      <a:pt x="1151" y="27"/>
                    </a:cubicBezTo>
                    <a:cubicBezTo>
                      <a:pt x="1167" y="26"/>
                      <a:pt x="1182" y="27"/>
                      <a:pt x="1198" y="30"/>
                    </a:cubicBezTo>
                    <a:cubicBezTo>
                      <a:pt x="1214" y="34"/>
                      <a:pt x="1230" y="34"/>
                      <a:pt x="1244" y="24"/>
                    </a:cubicBezTo>
                    <a:cubicBezTo>
                      <a:pt x="1247" y="23"/>
                      <a:pt x="1250" y="21"/>
                      <a:pt x="1254" y="23"/>
                    </a:cubicBezTo>
                    <a:cubicBezTo>
                      <a:pt x="1278" y="37"/>
                      <a:pt x="1306" y="21"/>
                      <a:pt x="1332" y="29"/>
                    </a:cubicBezTo>
                    <a:cubicBezTo>
                      <a:pt x="1336" y="31"/>
                      <a:pt x="1340" y="26"/>
                      <a:pt x="1345" y="26"/>
                    </a:cubicBezTo>
                    <a:cubicBezTo>
                      <a:pt x="1355" y="26"/>
                      <a:pt x="1363" y="0"/>
                      <a:pt x="1374" y="24"/>
                    </a:cubicBezTo>
                    <a:cubicBezTo>
                      <a:pt x="1385" y="10"/>
                      <a:pt x="1397" y="28"/>
                      <a:pt x="1409" y="22"/>
                    </a:cubicBezTo>
                    <a:cubicBezTo>
                      <a:pt x="1412" y="20"/>
                      <a:pt x="1417" y="19"/>
                      <a:pt x="1420" y="20"/>
                    </a:cubicBezTo>
                    <a:cubicBezTo>
                      <a:pt x="1468" y="34"/>
                      <a:pt x="1515" y="11"/>
                      <a:pt x="1563" y="19"/>
                    </a:cubicBezTo>
                    <a:cubicBezTo>
                      <a:pt x="1579" y="22"/>
                      <a:pt x="1595" y="14"/>
                      <a:pt x="1612" y="15"/>
                    </a:cubicBezTo>
                    <a:cubicBezTo>
                      <a:pt x="1614" y="15"/>
                      <a:pt x="1616" y="15"/>
                      <a:pt x="1618" y="15"/>
                    </a:cubicBezTo>
                    <a:cubicBezTo>
                      <a:pt x="1640" y="17"/>
                      <a:pt x="1662" y="23"/>
                      <a:pt x="1684" y="18"/>
                    </a:cubicBezTo>
                    <a:cubicBezTo>
                      <a:pt x="1702" y="16"/>
                      <a:pt x="1720" y="17"/>
                      <a:pt x="1738" y="13"/>
                    </a:cubicBezTo>
                    <a:cubicBezTo>
                      <a:pt x="1778" y="12"/>
                      <a:pt x="1819" y="13"/>
                      <a:pt x="1860" y="10"/>
                    </a:cubicBezTo>
                    <a:cubicBezTo>
                      <a:pt x="1882" y="9"/>
                      <a:pt x="1903" y="5"/>
                      <a:pt x="1925" y="6"/>
                    </a:cubicBezTo>
                    <a:cubicBezTo>
                      <a:pt x="1932" y="7"/>
                      <a:pt x="1940" y="5"/>
                      <a:pt x="1944" y="14"/>
                    </a:cubicBezTo>
                    <a:cubicBezTo>
                      <a:pt x="1945" y="30"/>
                      <a:pt x="1958" y="44"/>
                      <a:pt x="1953" y="62"/>
                    </a:cubicBezTo>
                    <a:cubicBezTo>
                      <a:pt x="1917" y="64"/>
                      <a:pt x="1882" y="68"/>
                      <a:pt x="1847" y="68"/>
                    </a:cubicBezTo>
                    <a:cubicBezTo>
                      <a:pt x="1778" y="68"/>
                      <a:pt x="1708" y="65"/>
                      <a:pt x="1639" y="76"/>
                    </a:cubicBezTo>
                    <a:cubicBezTo>
                      <a:pt x="1519" y="76"/>
                      <a:pt x="1399" y="76"/>
                      <a:pt x="1280" y="76"/>
                    </a:cubicBezTo>
                    <a:cubicBezTo>
                      <a:pt x="1215" y="76"/>
                      <a:pt x="1151" y="75"/>
                      <a:pt x="1087" y="80"/>
                    </a:cubicBezTo>
                    <a:cubicBezTo>
                      <a:pt x="1027" y="85"/>
                      <a:pt x="967" y="81"/>
                      <a:pt x="907" y="85"/>
                    </a:cubicBezTo>
                    <a:cubicBezTo>
                      <a:pt x="878" y="87"/>
                      <a:pt x="847" y="83"/>
                      <a:pt x="816" y="80"/>
                    </a:cubicBezTo>
                    <a:cubicBezTo>
                      <a:pt x="810" y="79"/>
                      <a:pt x="803" y="77"/>
                      <a:pt x="796" y="79"/>
                    </a:cubicBezTo>
                    <a:cubicBezTo>
                      <a:pt x="771" y="87"/>
                      <a:pt x="745" y="85"/>
                      <a:pt x="720" y="79"/>
                    </a:cubicBezTo>
                    <a:cubicBezTo>
                      <a:pt x="695" y="74"/>
                      <a:pt x="670" y="80"/>
                      <a:pt x="646" y="82"/>
                    </a:cubicBezTo>
                    <a:cubicBezTo>
                      <a:pt x="644" y="82"/>
                      <a:pt x="642" y="83"/>
                      <a:pt x="640" y="83"/>
                    </a:cubicBezTo>
                    <a:cubicBezTo>
                      <a:pt x="614" y="85"/>
                      <a:pt x="591" y="72"/>
                      <a:pt x="565" y="75"/>
                    </a:cubicBezTo>
                    <a:cubicBezTo>
                      <a:pt x="557" y="76"/>
                      <a:pt x="549" y="75"/>
                      <a:pt x="541" y="78"/>
                    </a:cubicBezTo>
                    <a:cubicBezTo>
                      <a:pt x="535" y="79"/>
                      <a:pt x="528" y="79"/>
                      <a:pt x="522" y="78"/>
                    </a:cubicBezTo>
                    <a:cubicBezTo>
                      <a:pt x="495" y="80"/>
                      <a:pt x="467" y="77"/>
                      <a:pt x="440" y="75"/>
                    </a:cubicBezTo>
                    <a:cubicBezTo>
                      <a:pt x="430" y="85"/>
                      <a:pt x="422" y="76"/>
                      <a:pt x="412" y="73"/>
                    </a:cubicBezTo>
                    <a:cubicBezTo>
                      <a:pt x="389" y="66"/>
                      <a:pt x="365" y="64"/>
                      <a:pt x="341" y="65"/>
                    </a:cubicBezTo>
                    <a:cubicBezTo>
                      <a:pt x="325" y="73"/>
                      <a:pt x="310" y="75"/>
                      <a:pt x="293" y="68"/>
                    </a:cubicBezTo>
                    <a:cubicBezTo>
                      <a:pt x="279" y="62"/>
                      <a:pt x="263" y="63"/>
                      <a:pt x="248" y="64"/>
                    </a:cubicBezTo>
                    <a:cubicBezTo>
                      <a:pt x="207" y="57"/>
                      <a:pt x="166" y="57"/>
                      <a:pt x="126" y="54"/>
                    </a:cubicBezTo>
                    <a:cubicBezTo>
                      <a:pt x="102" y="52"/>
                      <a:pt x="77" y="60"/>
                      <a:pt x="53" y="52"/>
                    </a:cubicBezTo>
                    <a:cubicBezTo>
                      <a:pt x="43" y="50"/>
                      <a:pt x="32" y="51"/>
                      <a:pt x="23" y="55"/>
                    </a:cubicBezTo>
                    <a:cubicBezTo>
                      <a:pt x="15" y="59"/>
                      <a:pt x="8" y="58"/>
                      <a:pt x="0" y="54"/>
                    </a:cubicBezTo>
                    <a:close/>
                  </a:path>
                </a:pathLst>
              </a:custGeom>
              <a:solidFill>
                <a:srgbClr val="DFE7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5" name="Freeform 22">
                <a:extLst>
                  <a:ext uri="{FF2B5EF4-FFF2-40B4-BE49-F238E27FC236}">
                    <a16:creationId xmlns:a16="http://schemas.microsoft.com/office/drawing/2014/main" id="{9A16FDDB-82C5-4AEE-A984-A97287AD8058}"/>
                  </a:ext>
                </a:extLst>
              </p:cNvPr>
              <p:cNvSpPr>
                <a:spLocks/>
              </p:cNvSpPr>
              <p:nvPr/>
            </p:nvSpPr>
            <p:spPr bwMode="auto">
              <a:xfrm>
                <a:off x="76" y="3838"/>
                <a:ext cx="2321" cy="114"/>
              </a:xfrm>
              <a:custGeom>
                <a:avLst/>
                <a:gdLst>
                  <a:gd name="T0" fmla="*/ 0 w 2065"/>
                  <a:gd name="T1" fmla="*/ 48 h 101"/>
                  <a:gd name="T2" fmla="*/ 7 w 2065"/>
                  <a:gd name="T3" fmla="*/ 0 h 101"/>
                  <a:gd name="T4" fmla="*/ 120 w 2065"/>
                  <a:gd name="T5" fmla="*/ 18 h 101"/>
                  <a:gd name="T6" fmla="*/ 159 w 2065"/>
                  <a:gd name="T7" fmla="*/ 21 h 101"/>
                  <a:gd name="T8" fmla="*/ 262 w 2065"/>
                  <a:gd name="T9" fmla="*/ 27 h 101"/>
                  <a:gd name="T10" fmla="*/ 315 w 2065"/>
                  <a:gd name="T11" fmla="*/ 27 h 101"/>
                  <a:gd name="T12" fmla="*/ 356 w 2065"/>
                  <a:gd name="T13" fmla="*/ 30 h 101"/>
                  <a:gd name="T14" fmla="*/ 611 w 2065"/>
                  <a:gd name="T15" fmla="*/ 34 h 101"/>
                  <a:gd name="T16" fmla="*/ 778 w 2065"/>
                  <a:gd name="T17" fmla="*/ 41 h 101"/>
                  <a:gd name="T18" fmla="*/ 818 w 2065"/>
                  <a:gd name="T19" fmla="*/ 42 h 101"/>
                  <a:gd name="T20" fmla="*/ 958 w 2065"/>
                  <a:gd name="T21" fmla="*/ 42 h 101"/>
                  <a:gd name="T22" fmla="*/ 1112 w 2065"/>
                  <a:gd name="T23" fmla="*/ 42 h 101"/>
                  <a:gd name="T24" fmla="*/ 1296 w 2065"/>
                  <a:gd name="T25" fmla="*/ 44 h 101"/>
                  <a:gd name="T26" fmla="*/ 1369 w 2065"/>
                  <a:gd name="T27" fmla="*/ 43 h 101"/>
                  <a:gd name="T28" fmla="*/ 1485 w 2065"/>
                  <a:gd name="T29" fmla="*/ 42 h 101"/>
                  <a:gd name="T30" fmla="*/ 1640 w 2065"/>
                  <a:gd name="T31" fmla="*/ 40 h 101"/>
                  <a:gd name="T32" fmla="*/ 1764 w 2065"/>
                  <a:gd name="T33" fmla="*/ 35 h 101"/>
                  <a:gd name="T34" fmla="*/ 1821 w 2065"/>
                  <a:gd name="T35" fmla="*/ 34 h 101"/>
                  <a:gd name="T36" fmla="*/ 2011 w 2065"/>
                  <a:gd name="T37" fmla="*/ 26 h 101"/>
                  <a:gd name="T38" fmla="*/ 2046 w 2065"/>
                  <a:gd name="T39" fmla="*/ 24 h 101"/>
                  <a:gd name="T40" fmla="*/ 2060 w 2065"/>
                  <a:gd name="T41" fmla="*/ 7 h 101"/>
                  <a:gd name="T42" fmla="*/ 2064 w 2065"/>
                  <a:gd name="T43" fmla="*/ 80 h 101"/>
                  <a:gd name="T44" fmla="*/ 2061 w 2065"/>
                  <a:gd name="T45" fmla="*/ 97 h 101"/>
                  <a:gd name="T46" fmla="*/ 2058 w 2065"/>
                  <a:gd name="T47" fmla="*/ 95 h 101"/>
                  <a:gd name="T48" fmla="*/ 2013 w 2065"/>
                  <a:gd name="T49" fmla="*/ 72 h 101"/>
                  <a:gd name="T50" fmla="*/ 1905 w 2065"/>
                  <a:gd name="T51" fmla="*/ 79 h 101"/>
                  <a:gd name="T52" fmla="*/ 1836 w 2065"/>
                  <a:gd name="T53" fmla="*/ 84 h 101"/>
                  <a:gd name="T54" fmla="*/ 1770 w 2065"/>
                  <a:gd name="T55" fmla="*/ 84 h 101"/>
                  <a:gd name="T56" fmla="*/ 1642 w 2065"/>
                  <a:gd name="T57" fmla="*/ 88 h 101"/>
                  <a:gd name="T58" fmla="*/ 1635 w 2065"/>
                  <a:gd name="T59" fmla="*/ 89 h 101"/>
                  <a:gd name="T60" fmla="*/ 1585 w 2065"/>
                  <a:gd name="T61" fmla="*/ 90 h 101"/>
                  <a:gd name="T62" fmla="*/ 1352 w 2065"/>
                  <a:gd name="T63" fmla="*/ 95 h 101"/>
                  <a:gd name="T64" fmla="*/ 1233 w 2065"/>
                  <a:gd name="T65" fmla="*/ 96 h 101"/>
                  <a:gd name="T66" fmla="*/ 964 w 2065"/>
                  <a:gd name="T67" fmla="*/ 98 h 101"/>
                  <a:gd name="T68" fmla="*/ 655 w 2065"/>
                  <a:gd name="T69" fmla="*/ 89 h 101"/>
                  <a:gd name="T70" fmla="*/ 649 w 2065"/>
                  <a:gd name="T71" fmla="*/ 89 h 101"/>
                  <a:gd name="T72" fmla="*/ 580 w 2065"/>
                  <a:gd name="T73" fmla="*/ 84 h 101"/>
                  <a:gd name="T74" fmla="*/ 570 w 2065"/>
                  <a:gd name="T75" fmla="*/ 84 h 101"/>
                  <a:gd name="T76" fmla="*/ 501 w 2065"/>
                  <a:gd name="T77" fmla="*/ 83 h 101"/>
                  <a:gd name="T78" fmla="*/ 404 w 2065"/>
                  <a:gd name="T79" fmla="*/ 78 h 101"/>
                  <a:gd name="T80" fmla="*/ 215 w 2065"/>
                  <a:gd name="T81" fmla="*/ 69 h 101"/>
                  <a:gd name="T82" fmla="*/ 131 w 2065"/>
                  <a:gd name="T83" fmla="*/ 61 h 101"/>
                  <a:gd name="T84" fmla="*/ 105 w 2065"/>
                  <a:gd name="T85" fmla="*/ 61 h 101"/>
                  <a:gd name="T86" fmla="*/ 20 w 2065"/>
                  <a:gd name="T87" fmla="*/ 54 h 101"/>
                  <a:gd name="T88" fmla="*/ 0 w 2065"/>
                  <a:gd name="T89" fmla="*/ 4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065" h="101">
                    <a:moveTo>
                      <a:pt x="0" y="48"/>
                    </a:moveTo>
                    <a:cubicBezTo>
                      <a:pt x="2" y="32"/>
                      <a:pt x="5" y="16"/>
                      <a:pt x="7" y="0"/>
                    </a:cubicBezTo>
                    <a:cubicBezTo>
                      <a:pt x="43" y="20"/>
                      <a:pt x="82" y="15"/>
                      <a:pt x="120" y="18"/>
                    </a:cubicBezTo>
                    <a:cubicBezTo>
                      <a:pt x="133" y="19"/>
                      <a:pt x="146" y="19"/>
                      <a:pt x="159" y="21"/>
                    </a:cubicBezTo>
                    <a:cubicBezTo>
                      <a:pt x="193" y="26"/>
                      <a:pt x="228" y="28"/>
                      <a:pt x="262" y="27"/>
                    </a:cubicBezTo>
                    <a:cubicBezTo>
                      <a:pt x="280" y="26"/>
                      <a:pt x="297" y="25"/>
                      <a:pt x="315" y="27"/>
                    </a:cubicBezTo>
                    <a:cubicBezTo>
                      <a:pt x="328" y="31"/>
                      <a:pt x="342" y="31"/>
                      <a:pt x="356" y="30"/>
                    </a:cubicBezTo>
                    <a:cubicBezTo>
                      <a:pt x="441" y="36"/>
                      <a:pt x="526" y="36"/>
                      <a:pt x="611" y="34"/>
                    </a:cubicBezTo>
                    <a:cubicBezTo>
                      <a:pt x="667" y="32"/>
                      <a:pt x="723" y="38"/>
                      <a:pt x="778" y="41"/>
                    </a:cubicBezTo>
                    <a:cubicBezTo>
                      <a:pt x="792" y="42"/>
                      <a:pt x="805" y="43"/>
                      <a:pt x="818" y="42"/>
                    </a:cubicBezTo>
                    <a:cubicBezTo>
                      <a:pt x="865" y="38"/>
                      <a:pt x="911" y="41"/>
                      <a:pt x="958" y="42"/>
                    </a:cubicBezTo>
                    <a:cubicBezTo>
                      <a:pt x="1009" y="42"/>
                      <a:pt x="1060" y="42"/>
                      <a:pt x="1112" y="42"/>
                    </a:cubicBezTo>
                    <a:cubicBezTo>
                      <a:pt x="1173" y="43"/>
                      <a:pt x="1234" y="43"/>
                      <a:pt x="1296" y="44"/>
                    </a:cubicBezTo>
                    <a:cubicBezTo>
                      <a:pt x="1320" y="44"/>
                      <a:pt x="1345" y="40"/>
                      <a:pt x="1369" y="43"/>
                    </a:cubicBezTo>
                    <a:cubicBezTo>
                      <a:pt x="1408" y="43"/>
                      <a:pt x="1446" y="41"/>
                      <a:pt x="1485" y="42"/>
                    </a:cubicBezTo>
                    <a:cubicBezTo>
                      <a:pt x="1537" y="39"/>
                      <a:pt x="1589" y="42"/>
                      <a:pt x="1640" y="40"/>
                    </a:cubicBezTo>
                    <a:cubicBezTo>
                      <a:pt x="1681" y="38"/>
                      <a:pt x="1723" y="40"/>
                      <a:pt x="1764" y="35"/>
                    </a:cubicBezTo>
                    <a:cubicBezTo>
                      <a:pt x="1783" y="33"/>
                      <a:pt x="1802" y="34"/>
                      <a:pt x="1821" y="34"/>
                    </a:cubicBezTo>
                    <a:cubicBezTo>
                      <a:pt x="1885" y="36"/>
                      <a:pt x="1947" y="24"/>
                      <a:pt x="2011" y="26"/>
                    </a:cubicBezTo>
                    <a:cubicBezTo>
                      <a:pt x="2023" y="26"/>
                      <a:pt x="2035" y="29"/>
                      <a:pt x="2046" y="24"/>
                    </a:cubicBezTo>
                    <a:cubicBezTo>
                      <a:pt x="2053" y="21"/>
                      <a:pt x="2049" y="8"/>
                      <a:pt x="2060" y="7"/>
                    </a:cubicBezTo>
                    <a:cubicBezTo>
                      <a:pt x="2060" y="32"/>
                      <a:pt x="2058" y="56"/>
                      <a:pt x="2064" y="80"/>
                    </a:cubicBezTo>
                    <a:cubicBezTo>
                      <a:pt x="2065" y="85"/>
                      <a:pt x="2065" y="92"/>
                      <a:pt x="2061" y="97"/>
                    </a:cubicBezTo>
                    <a:cubicBezTo>
                      <a:pt x="2060" y="96"/>
                      <a:pt x="2059" y="95"/>
                      <a:pt x="2058" y="95"/>
                    </a:cubicBezTo>
                    <a:cubicBezTo>
                      <a:pt x="2048" y="71"/>
                      <a:pt x="2038" y="66"/>
                      <a:pt x="2013" y="72"/>
                    </a:cubicBezTo>
                    <a:cubicBezTo>
                      <a:pt x="1977" y="79"/>
                      <a:pt x="1941" y="77"/>
                      <a:pt x="1905" y="79"/>
                    </a:cubicBezTo>
                    <a:cubicBezTo>
                      <a:pt x="1882" y="80"/>
                      <a:pt x="1859" y="82"/>
                      <a:pt x="1836" y="84"/>
                    </a:cubicBezTo>
                    <a:cubicBezTo>
                      <a:pt x="1814" y="86"/>
                      <a:pt x="1792" y="86"/>
                      <a:pt x="1770" y="84"/>
                    </a:cubicBezTo>
                    <a:cubicBezTo>
                      <a:pt x="1727" y="88"/>
                      <a:pt x="1684" y="83"/>
                      <a:pt x="1642" y="88"/>
                    </a:cubicBezTo>
                    <a:cubicBezTo>
                      <a:pt x="1639" y="88"/>
                      <a:pt x="1637" y="89"/>
                      <a:pt x="1635" y="89"/>
                    </a:cubicBezTo>
                    <a:cubicBezTo>
                      <a:pt x="1618" y="91"/>
                      <a:pt x="1602" y="89"/>
                      <a:pt x="1585" y="90"/>
                    </a:cubicBezTo>
                    <a:cubicBezTo>
                      <a:pt x="1508" y="85"/>
                      <a:pt x="1430" y="96"/>
                      <a:pt x="1352" y="95"/>
                    </a:cubicBezTo>
                    <a:cubicBezTo>
                      <a:pt x="1312" y="94"/>
                      <a:pt x="1273" y="97"/>
                      <a:pt x="1233" y="96"/>
                    </a:cubicBezTo>
                    <a:cubicBezTo>
                      <a:pt x="1143" y="101"/>
                      <a:pt x="1054" y="95"/>
                      <a:pt x="964" y="98"/>
                    </a:cubicBezTo>
                    <a:cubicBezTo>
                      <a:pt x="861" y="89"/>
                      <a:pt x="758" y="89"/>
                      <a:pt x="655" y="89"/>
                    </a:cubicBezTo>
                    <a:cubicBezTo>
                      <a:pt x="653" y="90"/>
                      <a:pt x="651" y="90"/>
                      <a:pt x="649" y="89"/>
                    </a:cubicBezTo>
                    <a:cubicBezTo>
                      <a:pt x="626" y="83"/>
                      <a:pt x="603" y="84"/>
                      <a:pt x="580" y="84"/>
                    </a:cubicBezTo>
                    <a:cubicBezTo>
                      <a:pt x="576" y="85"/>
                      <a:pt x="573" y="84"/>
                      <a:pt x="570" y="84"/>
                    </a:cubicBezTo>
                    <a:cubicBezTo>
                      <a:pt x="547" y="81"/>
                      <a:pt x="524" y="85"/>
                      <a:pt x="501" y="83"/>
                    </a:cubicBezTo>
                    <a:cubicBezTo>
                      <a:pt x="469" y="80"/>
                      <a:pt x="436" y="73"/>
                      <a:pt x="404" y="78"/>
                    </a:cubicBezTo>
                    <a:cubicBezTo>
                      <a:pt x="341" y="76"/>
                      <a:pt x="278" y="68"/>
                      <a:pt x="215" y="69"/>
                    </a:cubicBezTo>
                    <a:cubicBezTo>
                      <a:pt x="187" y="70"/>
                      <a:pt x="158" y="68"/>
                      <a:pt x="131" y="61"/>
                    </a:cubicBezTo>
                    <a:cubicBezTo>
                      <a:pt x="122" y="59"/>
                      <a:pt x="114" y="62"/>
                      <a:pt x="105" y="61"/>
                    </a:cubicBezTo>
                    <a:cubicBezTo>
                      <a:pt x="77" y="55"/>
                      <a:pt x="48" y="57"/>
                      <a:pt x="20" y="54"/>
                    </a:cubicBezTo>
                    <a:cubicBezTo>
                      <a:pt x="13" y="53"/>
                      <a:pt x="5" y="54"/>
                      <a:pt x="0" y="48"/>
                    </a:cubicBezTo>
                    <a:close/>
                  </a:path>
                </a:pathLst>
              </a:custGeom>
              <a:solidFill>
                <a:srgbClr val="DEE7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6" name="Freeform 23">
                <a:extLst>
                  <a:ext uri="{FF2B5EF4-FFF2-40B4-BE49-F238E27FC236}">
                    <a16:creationId xmlns:a16="http://schemas.microsoft.com/office/drawing/2014/main" id="{02F094FB-88EC-463B-9A11-361BAF90FB41}"/>
                  </a:ext>
                </a:extLst>
              </p:cNvPr>
              <p:cNvSpPr>
                <a:spLocks/>
              </p:cNvSpPr>
              <p:nvPr/>
            </p:nvSpPr>
            <p:spPr bwMode="auto">
              <a:xfrm>
                <a:off x="373" y="3616"/>
                <a:ext cx="2007" cy="89"/>
              </a:xfrm>
              <a:custGeom>
                <a:avLst/>
                <a:gdLst>
                  <a:gd name="T0" fmla="*/ 1777 w 1786"/>
                  <a:gd name="T1" fmla="*/ 2 h 80"/>
                  <a:gd name="T2" fmla="*/ 1784 w 1786"/>
                  <a:gd name="T3" fmla="*/ 51 h 80"/>
                  <a:gd name="T4" fmla="*/ 1750 w 1786"/>
                  <a:gd name="T5" fmla="*/ 60 h 80"/>
                  <a:gd name="T6" fmla="*/ 1579 w 1786"/>
                  <a:gd name="T7" fmla="*/ 68 h 80"/>
                  <a:gd name="T8" fmla="*/ 1570 w 1786"/>
                  <a:gd name="T9" fmla="*/ 70 h 80"/>
                  <a:gd name="T10" fmla="*/ 1514 w 1786"/>
                  <a:gd name="T11" fmla="*/ 73 h 80"/>
                  <a:gd name="T12" fmla="*/ 1429 w 1786"/>
                  <a:gd name="T13" fmla="*/ 73 h 80"/>
                  <a:gd name="T14" fmla="*/ 1318 w 1786"/>
                  <a:gd name="T15" fmla="*/ 77 h 80"/>
                  <a:gd name="T16" fmla="*/ 1225 w 1786"/>
                  <a:gd name="T17" fmla="*/ 72 h 80"/>
                  <a:gd name="T18" fmla="*/ 1104 w 1786"/>
                  <a:gd name="T19" fmla="*/ 72 h 80"/>
                  <a:gd name="T20" fmla="*/ 935 w 1786"/>
                  <a:gd name="T21" fmla="*/ 71 h 80"/>
                  <a:gd name="T22" fmla="*/ 817 w 1786"/>
                  <a:gd name="T23" fmla="*/ 74 h 80"/>
                  <a:gd name="T24" fmla="*/ 707 w 1786"/>
                  <a:gd name="T25" fmla="*/ 73 h 80"/>
                  <a:gd name="T26" fmla="*/ 618 w 1786"/>
                  <a:gd name="T27" fmla="*/ 79 h 80"/>
                  <a:gd name="T28" fmla="*/ 612 w 1786"/>
                  <a:gd name="T29" fmla="*/ 80 h 80"/>
                  <a:gd name="T30" fmla="*/ 561 w 1786"/>
                  <a:gd name="T31" fmla="*/ 72 h 80"/>
                  <a:gd name="T32" fmla="*/ 481 w 1786"/>
                  <a:gd name="T33" fmla="*/ 65 h 80"/>
                  <a:gd name="T34" fmla="*/ 417 w 1786"/>
                  <a:gd name="T35" fmla="*/ 64 h 80"/>
                  <a:gd name="T36" fmla="*/ 356 w 1786"/>
                  <a:gd name="T37" fmla="*/ 68 h 80"/>
                  <a:gd name="T38" fmla="*/ 259 w 1786"/>
                  <a:gd name="T39" fmla="*/ 67 h 80"/>
                  <a:gd name="T40" fmla="*/ 250 w 1786"/>
                  <a:gd name="T41" fmla="*/ 66 h 80"/>
                  <a:gd name="T42" fmla="*/ 84 w 1786"/>
                  <a:gd name="T43" fmla="*/ 60 h 80"/>
                  <a:gd name="T44" fmla="*/ 7 w 1786"/>
                  <a:gd name="T45" fmla="*/ 53 h 80"/>
                  <a:gd name="T46" fmla="*/ 7 w 1786"/>
                  <a:gd name="T47" fmla="*/ 39 h 80"/>
                  <a:gd name="T48" fmla="*/ 17 w 1786"/>
                  <a:gd name="T49" fmla="*/ 34 h 80"/>
                  <a:gd name="T50" fmla="*/ 55 w 1786"/>
                  <a:gd name="T51" fmla="*/ 7 h 80"/>
                  <a:gd name="T52" fmla="*/ 117 w 1786"/>
                  <a:gd name="T53" fmla="*/ 10 h 80"/>
                  <a:gd name="T54" fmla="*/ 167 w 1786"/>
                  <a:gd name="T55" fmla="*/ 8 h 80"/>
                  <a:gd name="T56" fmla="*/ 175 w 1786"/>
                  <a:gd name="T57" fmla="*/ 8 h 80"/>
                  <a:gd name="T58" fmla="*/ 191 w 1786"/>
                  <a:gd name="T59" fmla="*/ 14 h 80"/>
                  <a:gd name="T60" fmla="*/ 234 w 1786"/>
                  <a:gd name="T61" fmla="*/ 19 h 80"/>
                  <a:gd name="T62" fmla="*/ 258 w 1786"/>
                  <a:gd name="T63" fmla="*/ 14 h 80"/>
                  <a:gd name="T64" fmla="*/ 285 w 1786"/>
                  <a:gd name="T65" fmla="*/ 18 h 80"/>
                  <a:gd name="T66" fmla="*/ 309 w 1786"/>
                  <a:gd name="T67" fmla="*/ 16 h 80"/>
                  <a:gd name="T68" fmla="*/ 338 w 1786"/>
                  <a:gd name="T69" fmla="*/ 13 h 80"/>
                  <a:gd name="T70" fmla="*/ 369 w 1786"/>
                  <a:gd name="T71" fmla="*/ 14 h 80"/>
                  <a:gd name="T72" fmla="*/ 425 w 1786"/>
                  <a:gd name="T73" fmla="*/ 21 h 80"/>
                  <a:gd name="T74" fmla="*/ 448 w 1786"/>
                  <a:gd name="T75" fmla="*/ 18 h 80"/>
                  <a:gd name="T76" fmla="*/ 622 w 1786"/>
                  <a:gd name="T77" fmla="*/ 15 h 80"/>
                  <a:gd name="T78" fmla="*/ 715 w 1786"/>
                  <a:gd name="T79" fmla="*/ 16 h 80"/>
                  <a:gd name="T80" fmla="*/ 724 w 1786"/>
                  <a:gd name="T81" fmla="*/ 15 h 80"/>
                  <a:gd name="T82" fmla="*/ 867 w 1786"/>
                  <a:gd name="T83" fmla="*/ 17 h 80"/>
                  <a:gd name="T84" fmla="*/ 928 w 1786"/>
                  <a:gd name="T85" fmla="*/ 13 h 80"/>
                  <a:gd name="T86" fmla="*/ 941 w 1786"/>
                  <a:gd name="T87" fmla="*/ 15 h 80"/>
                  <a:gd name="T88" fmla="*/ 974 w 1786"/>
                  <a:gd name="T89" fmla="*/ 17 h 80"/>
                  <a:gd name="T90" fmla="*/ 1193 w 1786"/>
                  <a:gd name="T91" fmla="*/ 16 h 80"/>
                  <a:gd name="T92" fmla="*/ 1317 w 1786"/>
                  <a:gd name="T93" fmla="*/ 19 h 80"/>
                  <a:gd name="T94" fmla="*/ 1323 w 1786"/>
                  <a:gd name="T95" fmla="*/ 18 h 80"/>
                  <a:gd name="T96" fmla="*/ 1364 w 1786"/>
                  <a:gd name="T97" fmla="*/ 18 h 80"/>
                  <a:gd name="T98" fmla="*/ 1572 w 1786"/>
                  <a:gd name="T99" fmla="*/ 13 h 80"/>
                  <a:gd name="T100" fmla="*/ 1636 w 1786"/>
                  <a:gd name="T101" fmla="*/ 13 h 80"/>
                  <a:gd name="T102" fmla="*/ 1712 w 1786"/>
                  <a:gd name="T103" fmla="*/ 4 h 80"/>
                  <a:gd name="T104" fmla="*/ 1752 w 1786"/>
                  <a:gd name="T105" fmla="*/ 5 h 80"/>
                  <a:gd name="T106" fmla="*/ 1777 w 1786"/>
                  <a:gd name="T107" fmla="*/ 2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786" h="80">
                    <a:moveTo>
                      <a:pt x="1777" y="2"/>
                    </a:moveTo>
                    <a:cubicBezTo>
                      <a:pt x="1777" y="18"/>
                      <a:pt x="1786" y="34"/>
                      <a:pt x="1784" y="51"/>
                    </a:cubicBezTo>
                    <a:cubicBezTo>
                      <a:pt x="1774" y="60"/>
                      <a:pt x="1762" y="59"/>
                      <a:pt x="1750" y="60"/>
                    </a:cubicBezTo>
                    <a:cubicBezTo>
                      <a:pt x="1693" y="65"/>
                      <a:pt x="1637" y="71"/>
                      <a:pt x="1579" y="68"/>
                    </a:cubicBezTo>
                    <a:cubicBezTo>
                      <a:pt x="1576" y="68"/>
                      <a:pt x="1573" y="69"/>
                      <a:pt x="1570" y="70"/>
                    </a:cubicBezTo>
                    <a:cubicBezTo>
                      <a:pt x="1551" y="73"/>
                      <a:pt x="1533" y="71"/>
                      <a:pt x="1514" y="73"/>
                    </a:cubicBezTo>
                    <a:cubicBezTo>
                      <a:pt x="1486" y="71"/>
                      <a:pt x="1457" y="72"/>
                      <a:pt x="1429" y="73"/>
                    </a:cubicBezTo>
                    <a:cubicBezTo>
                      <a:pt x="1392" y="75"/>
                      <a:pt x="1355" y="71"/>
                      <a:pt x="1318" y="77"/>
                    </a:cubicBezTo>
                    <a:cubicBezTo>
                      <a:pt x="1287" y="69"/>
                      <a:pt x="1256" y="74"/>
                      <a:pt x="1225" y="72"/>
                    </a:cubicBezTo>
                    <a:cubicBezTo>
                      <a:pt x="1185" y="71"/>
                      <a:pt x="1144" y="68"/>
                      <a:pt x="1104" y="72"/>
                    </a:cubicBezTo>
                    <a:cubicBezTo>
                      <a:pt x="1047" y="77"/>
                      <a:pt x="991" y="69"/>
                      <a:pt x="935" y="71"/>
                    </a:cubicBezTo>
                    <a:cubicBezTo>
                      <a:pt x="896" y="71"/>
                      <a:pt x="857" y="73"/>
                      <a:pt x="817" y="74"/>
                    </a:cubicBezTo>
                    <a:cubicBezTo>
                      <a:pt x="781" y="75"/>
                      <a:pt x="743" y="72"/>
                      <a:pt x="707" y="73"/>
                    </a:cubicBezTo>
                    <a:cubicBezTo>
                      <a:pt x="677" y="74"/>
                      <a:pt x="647" y="70"/>
                      <a:pt x="618" y="79"/>
                    </a:cubicBezTo>
                    <a:cubicBezTo>
                      <a:pt x="616" y="80"/>
                      <a:pt x="614" y="80"/>
                      <a:pt x="612" y="80"/>
                    </a:cubicBezTo>
                    <a:cubicBezTo>
                      <a:pt x="595" y="73"/>
                      <a:pt x="578" y="70"/>
                      <a:pt x="561" y="72"/>
                    </a:cubicBezTo>
                    <a:cubicBezTo>
                      <a:pt x="534" y="70"/>
                      <a:pt x="507" y="66"/>
                      <a:pt x="481" y="65"/>
                    </a:cubicBezTo>
                    <a:cubicBezTo>
                      <a:pt x="460" y="64"/>
                      <a:pt x="438" y="62"/>
                      <a:pt x="417" y="64"/>
                    </a:cubicBezTo>
                    <a:cubicBezTo>
                      <a:pt x="397" y="66"/>
                      <a:pt x="377" y="68"/>
                      <a:pt x="356" y="68"/>
                    </a:cubicBezTo>
                    <a:cubicBezTo>
                      <a:pt x="324" y="68"/>
                      <a:pt x="292" y="64"/>
                      <a:pt x="259" y="67"/>
                    </a:cubicBezTo>
                    <a:cubicBezTo>
                      <a:pt x="256" y="67"/>
                      <a:pt x="253" y="66"/>
                      <a:pt x="250" y="66"/>
                    </a:cubicBezTo>
                    <a:cubicBezTo>
                      <a:pt x="194" y="62"/>
                      <a:pt x="139" y="58"/>
                      <a:pt x="84" y="60"/>
                    </a:cubicBezTo>
                    <a:cubicBezTo>
                      <a:pt x="59" y="52"/>
                      <a:pt x="32" y="59"/>
                      <a:pt x="7" y="53"/>
                    </a:cubicBezTo>
                    <a:cubicBezTo>
                      <a:pt x="0" y="49"/>
                      <a:pt x="1" y="44"/>
                      <a:pt x="7" y="39"/>
                    </a:cubicBezTo>
                    <a:cubicBezTo>
                      <a:pt x="10" y="36"/>
                      <a:pt x="14" y="33"/>
                      <a:pt x="17" y="34"/>
                    </a:cubicBezTo>
                    <a:cubicBezTo>
                      <a:pt x="37" y="35"/>
                      <a:pt x="48" y="25"/>
                      <a:pt x="55" y="7"/>
                    </a:cubicBezTo>
                    <a:cubicBezTo>
                      <a:pt x="76" y="1"/>
                      <a:pt x="97" y="11"/>
                      <a:pt x="117" y="10"/>
                    </a:cubicBezTo>
                    <a:cubicBezTo>
                      <a:pt x="134" y="10"/>
                      <a:pt x="150" y="13"/>
                      <a:pt x="167" y="8"/>
                    </a:cubicBezTo>
                    <a:cubicBezTo>
                      <a:pt x="170" y="7"/>
                      <a:pt x="172" y="7"/>
                      <a:pt x="175" y="8"/>
                    </a:cubicBezTo>
                    <a:cubicBezTo>
                      <a:pt x="180" y="11"/>
                      <a:pt x="184" y="15"/>
                      <a:pt x="191" y="14"/>
                    </a:cubicBezTo>
                    <a:cubicBezTo>
                      <a:pt x="205" y="14"/>
                      <a:pt x="220" y="13"/>
                      <a:pt x="234" y="19"/>
                    </a:cubicBezTo>
                    <a:cubicBezTo>
                      <a:pt x="243" y="23"/>
                      <a:pt x="249" y="12"/>
                      <a:pt x="258" y="14"/>
                    </a:cubicBezTo>
                    <a:cubicBezTo>
                      <a:pt x="267" y="15"/>
                      <a:pt x="276" y="17"/>
                      <a:pt x="285" y="18"/>
                    </a:cubicBezTo>
                    <a:cubicBezTo>
                      <a:pt x="293" y="22"/>
                      <a:pt x="301" y="20"/>
                      <a:pt x="309" y="16"/>
                    </a:cubicBezTo>
                    <a:cubicBezTo>
                      <a:pt x="318" y="11"/>
                      <a:pt x="328" y="13"/>
                      <a:pt x="338" y="13"/>
                    </a:cubicBezTo>
                    <a:cubicBezTo>
                      <a:pt x="348" y="17"/>
                      <a:pt x="359" y="13"/>
                      <a:pt x="369" y="14"/>
                    </a:cubicBezTo>
                    <a:cubicBezTo>
                      <a:pt x="388" y="14"/>
                      <a:pt x="406" y="19"/>
                      <a:pt x="425" y="21"/>
                    </a:cubicBezTo>
                    <a:cubicBezTo>
                      <a:pt x="433" y="22"/>
                      <a:pt x="441" y="21"/>
                      <a:pt x="448" y="18"/>
                    </a:cubicBezTo>
                    <a:cubicBezTo>
                      <a:pt x="507" y="19"/>
                      <a:pt x="564" y="15"/>
                      <a:pt x="622" y="15"/>
                    </a:cubicBezTo>
                    <a:cubicBezTo>
                      <a:pt x="653" y="15"/>
                      <a:pt x="684" y="24"/>
                      <a:pt x="715" y="16"/>
                    </a:cubicBezTo>
                    <a:cubicBezTo>
                      <a:pt x="718" y="18"/>
                      <a:pt x="721" y="17"/>
                      <a:pt x="724" y="15"/>
                    </a:cubicBezTo>
                    <a:cubicBezTo>
                      <a:pt x="771" y="15"/>
                      <a:pt x="819" y="12"/>
                      <a:pt x="867" y="17"/>
                    </a:cubicBezTo>
                    <a:cubicBezTo>
                      <a:pt x="887" y="18"/>
                      <a:pt x="908" y="9"/>
                      <a:pt x="928" y="13"/>
                    </a:cubicBezTo>
                    <a:cubicBezTo>
                      <a:pt x="933" y="13"/>
                      <a:pt x="937" y="14"/>
                      <a:pt x="941" y="15"/>
                    </a:cubicBezTo>
                    <a:cubicBezTo>
                      <a:pt x="952" y="20"/>
                      <a:pt x="963" y="18"/>
                      <a:pt x="974" y="17"/>
                    </a:cubicBezTo>
                    <a:cubicBezTo>
                      <a:pt x="1047" y="11"/>
                      <a:pt x="1120" y="21"/>
                      <a:pt x="1193" y="16"/>
                    </a:cubicBezTo>
                    <a:cubicBezTo>
                      <a:pt x="1234" y="13"/>
                      <a:pt x="1276" y="17"/>
                      <a:pt x="1317" y="19"/>
                    </a:cubicBezTo>
                    <a:cubicBezTo>
                      <a:pt x="1319" y="19"/>
                      <a:pt x="1321" y="19"/>
                      <a:pt x="1323" y="18"/>
                    </a:cubicBezTo>
                    <a:cubicBezTo>
                      <a:pt x="1337" y="18"/>
                      <a:pt x="1350" y="19"/>
                      <a:pt x="1364" y="18"/>
                    </a:cubicBezTo>
                    <a:cubicBezTo>
                      <a:pt x="1433" y="19"/>
                      <a:pt x="1503" y="6"/>
                      <a:pt x="1572" y="13"/>
                    </a:cubicBezTo>
                    <a:cubicBezTo>
                      <a:pt x="1593" y="11"/>
                      <a:pt x="1614" y="14"/>
                      <a:pt x="1636" y="13"/>
                    </a:cubicBezTo>
                    <a:cubicBezTo>
                      <a:pt x="1661" y="12"/>
                      <a:pt x="1687" y="11"/>
                      <a:pt x="1712" y="4"/>
                    </a:cubicBezTo>
                    <a:cubicBezTo>
                      <a:pt x="1725" y="0"/>
                      <a:pt x="1738" y="3"/>
                      <a:pt x="1752" y="5"/>
                    </a:cubicBezTo>
                    <a:cubicBezTo>
                      <a:pt x="1760" y="5"/>
                      <a:pt x="1769" y="5"/>
                      <a:pt x="1777" y="2"/>
                    </a:cubicBezTo>
                    <a:close/>
                  </a:path>
                </a:pathLst>
              </a:custGeom>
              <a:solidFill>
                <a:srgbClr val="DFE7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7" name="Freeform 24">
                <a:extLst>
                  <a:ext uri="{FF2B5EF4-FFF2-40B4-BE49-F238E27FC236}">
                    <a16:creationId xmlns:a16="http://schemas.microsoft.com/office/drawing/2014/main" id="{EA8FC4AA-9E01-489A-BB3A-16E0069F4D31}"/>
                  </a:ext>
                </a:extLst>
              </p:cNvPr>
              <p:cNvSpPr>
                <a:spLocks/>
              </p:cNvSpPr>
              <p:nvPr/>
            </p:nvSpPr>
            <p:spPr bwMode="auto">
              <a:xfrm>
                <a:off x="918" y="978"/>
                <a:ext cx="581" cy="286"/>
              </a:xfrm>
              <a:custGeom>
                <a:avLst/>
                <a:gdLst>
                  <a:gd name="T0" fmla="*/ 335 w 517"/>
                  <a:gd name="T1" fmla="*/ 253 h 255"/>
                  <a:gd name="T2" fmla="*/ 315 w 517"/>
                  <a:gd name="T3" fmla="*/ 250 h 255"/>
                  <a:gd name="T4" fmla="*/ 303 w 517"/>
                  <a:gd name="T5" fmla="*/ 246 h 255"/>
                  <a:gd name="T6" fmla="*/ 275 w 517"/>
                  <a:gd name="T7" fmla="*/ 246 h 255"/>
                  <a:gd name="T8" fmla="*/ 230 w 517"/>
                  <a:gd name="T9" fmla="*/ 245 h 255"/>
                  <a:gd name="T10" fmla="*/ 227 w 517"/>
                  <a:gd name="T11" fmla="*/ 242 h 255"/>
                  <a:gd name="T12" fmla="*/ 174 w 517"/>
                  <a:gd name="T13" fmla="*/ 226 h 255"/>
                  <a:gd name="T14" fmla="*/ 111 w 517"/>
                  <a:gd name="T15" fmla="*/ 210 h 255"/>
                  <a:gd name="T16" fmla="*/ 90 w 517"/>
                  <a:gd name="T17" fmla="*/ 203 h 255"/>
                  <a:gd name="T18" fmla="*/ 63 w 517"/>
                  <a:gd name="T19" fmla="*/ 195 h 255"/>
                  <a:gd name="T20" fmla="*/ 41 w 517"/>
                  <a:gd name="T21" fmla="*/ 194 h 255"/>
                  <a:gd name="T22" fmla="*/ 10 w 517"/>
                  <a:gd name="T23" fmla="*/ 186 h 255"/>
                  <a:gd name="T24" fmla="*/ 27 w 517"/>
                  <a:gd name="T25" fmla="*/ 122 h 255"/>
                  <a:gd name="T26" fmla="*/ 46 w 517"/>
                  <a:gd name="T27" fmla="*/ 83 h 255"/>
                  <a:gd name="T28" fmla="*/ 59 w 517"/>
                  <a:gd name="T29" fmla="*/ 63 h 255"/>
                  <a:gd name="T30" fmla="*/ 68 w 517"/>
                  <a:gd name="T31" fmla="*/ 42 h 255"/>
                  <a:gd name="T32" fmla="*/ 84 w 517"/>
                  <a:gd name="T33" fmla="*/ 11 h 255"/>
                  <a:gd name="T34" fmla="*/ 108 w 517"/>
                  <a:gd name="T35" fmla="*/ 1 h 255"/>
                  <a:gd name="T36" fmla="*/ 155 w 517"/>
                  <a:gd name="T37" fmla="*/ 5 h 255"/>
                  <a:gd name="T38" fmla="*/ 205 w 517"/>
                  <a:gd name="T39" fmla="*/ 9 h 255"/>
                  <a:gd name="T40" fmla="*/ 233 w 517"/>
                  <a:gd name="T41" fmla="*/ 3 h 255"/>
                  <a:gd name="T42" fmla="*/ 291 w 517"/>
                  <a:gd name="T43" fmla="*/ 17 h 255"/>
                  <a:gd name="T44" fmla="*/ 316 w 517"/>
                  <a:gd name="T45" fmla="*/ 18 h 255"/>
                  <a:gd name="T46" fmla="*/ 342 w 517"/>
                  <a:gd name="T47" fmla="*/ 21 h 255"/>
                  <a:gd name="T48" fmla="*/ 371 w 517"/>
                  <a:gd name="T49" fmla="*/ 23 h 255"/>
                  <a:gd name="T50" fmla="*/ 388 w 517"/>
                  <a:gd name="T51" fmla="*/ 25 h 255"/>
                  <a:gd name="T52" fmla="*/ 408 w 517"/>
                  <a:gd name="T53" fmla="*/ 26 h 255"/>
                  <a:gd name="T54" fmla="*/ 446 w 517"/>
                  <a:gd name="T55" fmla="*/ 28 h 255"/>
                  <a:gd name="T56" fmla="*/ 467 w 517"/>
                  <a:gd name="T57" fmla="*/ 30 h 255"/>
                  <a:gd name="T58" fmla="*/ 502 w 517"/>
                  <a:gd name="T59" fmla="*/ 51 h 255"/>
                  <a:gd name="T60" fmla="*/ 446 w 517"/>
                  <a:gd name="T61" fmla="*/ 184 h 255"/>
                  <a:gd name="T62" fmla="*/ 432 w 517"/>
                  <a:gd name="T63" fmla="*/ 226 h 255"/>
                  <a:gd name="T64" fmla="*/ 411 w 517"/>
                  <a:gd name="T65" fmla="*/ 230 h 255"/>
                  <a:gd name="T66" fmla="*/ 371 w 517"/>
                  <a:gd name="T67" fmla="*/ 246 h 255"/>
                  <a:gd name="T68" fmla="*/ 359 w 517"/>
                  <a:gd name="T69" fmla="*/ 246 h 255"/>
                  <a:gd name="T70" fmla="*/ 347 w 517"/>
                  <a:gd name="T71" fmla="*/ 250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17" h="255">
                    <a:moveTo>
                      <a:pt x="347" y="250"/>
                    </a:moveTo>
                    <a:cubicBezTo>
                      <a:pt x="341" y="244"/>
                      <a:pt x="338" y="250"/>
                      <a:pt x="335" y="253"/>
                    </a:cubicBezTo>
                    <a:cubicBezTo>
                      <a:pt x="333" y="255"/>
                      <a:pt x="332" y="255"/>
                      <a:pt x="330" y="254"/>
                    </a:cubicBezTo>
                    <a:cubicBezTo>
                      <a:pt x="326" y="247"/>
                      <a:pt x="320" y="251"/>
                      <a:pt x="315" y="250"/>
                    </a:cubicBezTo>
                    <a:cubicBezTo>
                      <a:pt x="311" y="252"/>
                      <a:pt x="309" y="249"/>
                      <a:pt x="307" y="246"/>
                    </a:cubicBezTo>
                    <a:cubicBezTo>
                      <a:pt x="306" y="246"/>
                      <a:pt x="304" y="246"/>
                      <a:pt x="303" y="246"/>
                    </a:cubicBezTo>
                    <a:cubicBezTo>
                      <a:pt x="297" y="248"/>
                      <a:pt x="292" y="243"/>
                      <a:pt x="286" y="246"/>
                    </a:cubicBezTo>
                    <a:cubicBezTo>
                      <a:pt x="283" y="247"/>
                      <a:pt x="279" y="247"/>
                      <a:pt x="275" y="246"/>
                    </a:cubicBezTo>
                    <a:cubicBezTo>
                      <a:pt x="270" y="246"/>
                      <a:pt x="266" y="242"/>
                      <a:pt x="262" y="239"/>
                    </a:cubicBezTo>
                    <a:cubicBezTo>
                      <a:pt x="252" y="242"/>
                      <a:pt x="238" y="226"/>
                      <a:pt x="230" y="245"/>
                    </a:cubicBezTo>
                    <a:cubicBezTo>
                      <a:pt x="229" y="246"/>
                      <a:pt x="227" y="246"/>
                      <a:pt x="226" y="244"/>
                    </a:cubicBezTo>
                    <a:cubicBezTo>
                      <a:pt x="225" y="244"/>
                      <a:pt x="226" y="243"/>
                      <a:pt x="227" y="242"/>
                    </a:cubicBezTo>
                    <a:cubicBezTo>
                      <a:pt x="218" y="226"/>
                      <a:pt x="193" y="227"/>
                      <a:pt x="181" y="245"/>
                    </a:cubicBezTo>
                    <a:cubicBezTo>
                      <a:pt x="182" y="236"/>
                      <a:pt x="189" y="228"/>
                      <a:pt x="174" y="226"/>
                    </a:cubicBezTo>
                    <a:cubicBezTo>
                      <a:pt x="158" y="223"/>
                      <a:pt x="143" y="218"/>
                      <a:pt x="127" y="213"/>
                    </a:cubicBezTo>
                    <a:cubicBezTo>
                      <a:pt x="122" y="210"/>
                      <a:pt x="116" y="214"/>
                      <a:pt x="111" y="210"/>
                    </a:cubicBezTo>
                    <a:cubicBezTo>
                      <a:pt x="106" y="206"/>
                      <a:pt x="101" y="205"/>
                      <a:pt x="95" y="207"/>
                    </a:cubicBezTo>
                    <a:cubicBezTo>
                      <a:pt x="93" y="206"/>
                      <a:pt x="92" y="203"/>
                      <a:pt x="90" y="203"/>
                    </a:cubicBezTo>
                    <a:cubicBezTo>
                      <a:pt x="85" y="203"/>
                      <a:pt x="80" y="202"/>
                      <a:pt x="75" y="202"/>
                    </a:cubicBezTo>
                    <a:cubicBezTo>
                      <a:pt x="68" y="205"/>
                      <a:pt x="69" y="194"/>
                      <a:pt x="63" y="195"/>
                    </a:cubicBezTo>
                    <a:cubicBezTo>
                      <a:pt x="58" y="194"/>
                      <a:pt x="52" y="192"/>
                      <a:pt x="47" y="194"/>
                    </a:cubicBezTo>
                    <a:cubicBezTo>
                      <a:pt x="45" y="196"/>
                      <a:pt x="43" y="196"/>
                      <a:pt x="41" y="194"/>
                    </a:cubicBezTo>
                    <a:cubicBezTo>
                      <a:pt x="34" y="187"/>
                      <a:pt x="26" y="179"/>
                      <a:pt x="15" y="186"/>
                    </a:cubicBezTo>
                    <a:cubicBezTo>
                      <a:pt x="13" y="188"/>
                      <a:pt x="11" y="188"/>
                      <a:pt x="10" y="186"/>
                    </a:cubicBezTo>
                    <a:cubicBezTo>
                      <a:pt x="0" y="169"/>
                      <a:pt x="12" y="157"/>
                      <a:pt x="17" y="144"/>
                    </a:cubicBezTo>
                    <a:cubicBezTo>
                      <a:pt x="20" y="136"/>
                      <a:pt x="24" y="130"/>
                      <a:pt x="27" y="122"/>
                    </a:cubicBezTo>
                    <a:cubicBezTo>
                      <a:pt x="28" y="110"/>
                      <a:pt x="36" y="101"/>
                      <a:pt x="40" y="91"/>
                    </a:cubicBezTo>
                    <a:cubicBezTo>
                      <a:pt x="42" y="88"/>
                      <a:pt x="44" y="86"/>
                      <a:pt x="46" y="83"/>
                    </a:cubicBezTo>
                    <a:cubicBezTo>
                      <a:pt x="48" y="79"/>
                      <a:pt x="50" y="76"/>
                      <a:pt x="52" y="73"/>
                    </a:cubicBezTo>
                    <a:cubicBezTo>
                      <a:pt x="55" y="70"/>
                      <a:pt x="57" y="66"/>
                      <a:pt x="59" y="63"/>
                    </a:cubicBezTo>
                    <a:cubicBezTo>
                      <a:pt x="61" y="57"/>
                      <a:pt x="62" y="51"/>
                      <a:pt x="65" y="46"/>
                    </a:cubicBezTo>
                    <a:cubicBezTo>
                      <a:pt x="66" y="45"/>
                      <a:pt x="67" y="43"/>
                      <a:pt x="68" y="42"/>
                    </a:cubicBezTo>
                    <a:cubicBezTo>
                      <a:pt x="75" y="35"/>
                      <a:pt x="77" y="27"/>
                      <a:pt x="80" y="18"/>
                    </a:cubicBezTo>
                    <a:cubicBezTo>
                      <a:pt x="81" y="15"/>
                      <a:pt x="82" y="13"/>
                      <a:pt x="84" y="11"/>
                    </a:cubicBezTo>
                    <a:cubicBezTo>
                      <a:pt x="88" y="9"/>
                      <a:pt x="91" y="7"/>
                      <a:pt x="94" y="5"/>
                    </a:cubicBezTo>
                    <a:cubicBezTo>
                      <a:pt x="99" y="3"/>
                      <a:pt x="103" y="2"/>
                      <a:pt x="108" y="1"/>
                    </a:cubicBezTo>
                    <a:cubicBezTo>
                      <a:pt x="117" y="1"/>
                      <a:pt x="125" y="1"/>
                      <a:pt x="134" y="0"/>
                    </a:cubicBezTo>
                    <a:cubicBezTo>
                      <a:pt x="141" y="1"/>
                      <a:pt x="147" y="6"/>
                      <a:pt x="155" y="5"/>
                    </a:cubicBezTo>
                    <a:cubicBezTo>
                      <a:pt x="165" y="4"/>
                      <a:pt x="175" y="4"/>
                      <a:pt x="185" y="6"/>
                    </a:cubicBezTo>
                    <a:cubicBezTo>
                      <a:pt x="191" y="8"/>
                      <a:pt x="198" y="8"/>
                      <a:pt x="205" y="9"/>
                    </a:cubicBezTo>
                    <a:cubicBezTo>
                      <a:pt x="214" y="11"/>
                      <a:pt x="221" y="4"/>
                      <a:pt x="228" y="1"/>
                    </a:cubicBezTo>
                    <a:cubicBezTo>
                      <a:pt x="230" y="1"/>
                      <a:pt x="232" y="2"/>
                      <a:pt x="233" y="3"/>
                    </a:cubicBezTo>
                    <a:cubicBezTo>
                      <a:pt x="243" y="19"/>
                      <a:pt x="260" y="8"/>
                      <a:pt x="273" y="14"/>
                    </a:cubicBezTo>
                    <a:cubicBezTo>
                      <a:pt x="279" y="16"/>
                      <a:pt x="285" y="17"/>
                      <a:pt x="291" y="17"/>
                    </a:cubicBezTo>
                    <a:cubicBezTo>
                      <a:pt x="298" y="17"/>
                      <a:pt x="304" y="17"/>
                      <a:pt x="311" y="17"/>
                    </a:cubicBezTo>
                    <a:cubicBezTo>
                      <a:pt x="313" y="18"/>
                      <a:pt x="315" y="18"/>
                      <a:pt x="316" y="18"/>
                    </a:cubicBezTo>
                    <a:cubicBezTo>
                      <a:pt x="318" y="19"/>
                      <a:pt x="320" y="19"/>
                      <a:pt x="322" y="20"/>
                    </a:cubicBezTo>
                    <a:cubicBezTo>
                      <a:pt x="328" y="22"/>
                      <a:pt x="335" y="21"/>
                      <a:pt x="342" y="21"/>
                    </a:cubicBezTo>
                    <a:cubicBezTo>
                      <a:pt x="345" y="21"/>
                      <a:pt x="348" y="21"/>
                      <a:pt x="350" y="21"/>
                    </a:cubicBezTo>
                    <a:cubicBezTo>
                      <a:pt x="357" y="22"/>
                      <a:pt x="364" y="23"/>
                      <a:pt x="371" y="23"/>
                    </a:cubicBezTo>
                    <a:cubicBezTo>
                      <a:pt x="372" y="23"/>
                      <a:pt x="374" y="23"/>
                      <a:pt x="376" y="24"/>
                    </a:cubicBezTo>
                    <a:cubicBezTo>
                      <a:pt x="380" y="25"/>
                      <a:pt x="384" y="25"/>
                      <a:pt x="388" y="25"/>
                    </a:cubicBezTo>
                    <a:cubicBezTo>
                      <a:pt x="391" y="25"/>
                      <a:pt x="394" y="25"/>
                      <a:pt x="397" y="25"/>
                    </a:cubicBezTo>
                    <a:cubicBezTo>
                      <a:pt x="400" y="25"/>
                      <a:pt x="404" y="25"/>
                      <a:pt x="408" y="26"/>
                    </a:cubicBezTo>
                    <a:cubicBezTo>
                      <a:pt x="415" y="28"/>
                      <a:pt x="422" y="29"/>
                      <a:pt x="430" y="29"/>
                    </a:cubicBezTo>
                    <a:cubicBezTo>
                      <a:pt x="435" y="29"/>
                      <a:pt x="441" y="29"/>
                      <a:pt x="446" y="28"/>
                    </a:cubicBezTo>
                    <a:cubicBezTo>
                      <a:pt x="448" y="27"/>
                      <a:pt x="450" y="27"/>
                      <a:pt x="452" y="28"/>
                    </a:cubicBezTo>
                    <a:cubicBezTo>
                      <a:pt x="457" y="29"/>
                      <a:pt x="462" y="29"/>
                      <a:pt x="467" y="30"/>
                    </a:cubicBezTo>
                    <a:cubicBezTo>
                      <a:pt x="482" y="35"/>
                      <a:pt x="499" y="34"/>
                      <a:pt x="515" y="41"/>
                    </a:cubicBezTo>
                    <a:cubicBezTo>
                      <a:pt x="517" y="52"/>
                      <a:pt x="507" y="50"/>
                      <a:pt x="502" y="51"/>
                    </a:cubicBezTo>
                    <a:cubicBezTo>
                      <a:pt x="485" y="53"/>
                      <a:pt x="476" y="63"/>
                      <a:pt x="473" y="78"/>
                    </a:cubicBezTo>
                    <a:cubicBezTo>
                      <a:pt x="466" y="113"/>
                      <a:pt x="459" y="149"/>
                      <a:pt x="446" y="184"/>
                    </a:cubicBezTo>
                    <a:cubicBezTo>
                      <a:pt x="442" y="194"/>
                      <a:pt x="445" y="203"/>
                      <a:pt x="452" y="212"/>
                    </a:cubicBezTo>
                    <a:cubicBezTo>
                      <a:pt x="450" y="223"/>
                      <a:pt x="440" y="223"/>
                      <a:pt x="432" y="226"/>
                    </a:cubicBezTo>
                    <a:cubicBezTo>
                      <a:pt x="429" y="227"/>
                      <a:pt x="427" y="228"/>
                      <a:pt x="424" y="229"/>
                    </a:cubicBezTo>
                    <a:cubicBezTo>
                      <a:pt x="420" y="230"/>
                      <a:pt x="416" y="233"/>
                      <a:pt x="411" y="230"/>
                    </a:cubicBezTo>
                    <a:cubicBezTo>
                      <a:pt x="403" y="233"/>
                      <a:pt x="395" y="237"/>
                      <a:pt x="391" y="245"/>
                    </a:cubicBezTo>
                    <a:cubicBezTo>
                      <a:pt x="385" y="252"/>
                      <a:pt x="377" y="239"/>
                      <a:pt x="371" y="246"/>
                    </a:cubicBezTo>
                    <a:cubicBezTo>
                      <a:pt x="372" y="247"/>
                      <a:pt x="372" y="247"/>
                      <a:pt x="372" y="247"/>
                    </a:cubicBezTo>
                    <a:cubicBezTo>
                      <a:pt x="367" y="249"/>
                      <a:pt x="363" y="249"/>
                      <a:pt x="359" y="246"/>
                    </a:cubicBezTo>
                    <a:cubicBezTo>
                      <a:pt x="355" y="245"/>
                      <a:pt x="352" y="246"/>
                      <a:pt x="350" y="249"/>
                    </a:cubicBezTo>
                    <a:cubicBezTo>
                      <a:pt x="349" y="252"/>
                      <a:pt x="348" y="252"/>
                      <a:pt x="347" y="250"/>
                    </a:cubicBezTo>
                    <a:close/>
                  </a:path>
                </a:pathLst>
              </a:custGeom>
              <a:solidFill>
                <a:srgbClr val="2A48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8" name="Freeform 25">
                <a:extLst>
                  <a:ext uri="{FF2B5EF4-FFF2-40B4-BE49-F238E27FC236}">
                    <a16:creationId xmlns:a16="http://schemas.microsoft.com/office/drawing/2014/main" id="{9181B675-82FA-49F2-9C51-F2D69E36E4B4}"/>
                  </a:ext>
                </a:extLst>
              </p:cNvPr>
              <p:cNvSpPr>
                <a:spLocks/>
              </p:cNvSpPr>
              <p:nvPr/>
            </p:nvSpPr>
            <p:spPr bwMode="auto">
              <a:xfrm>
                <a:off x="13" y="4144"/>
                <a:ext cx="2397" cy="119"/>
              </a:xfrm>
              <a:custGeom>
                <a:avLst/>
                <a:gdLst>
                  <a:gd name="T0" fmla="*/ 0 w 2132"/>
                  <a:gd name="T1" fmla="*/ 48 h 106"/>
                  <a:gd name="T2" fmla="*/ 8 w 2132"/>
                  <a:gd name="T3" fmla="*/ 0 h 106"/>
                  <a:gd name="T4" fmla="*/ 54 w 2132"/>
                  <a:gd name="T5" fmla="*/ 25 h 106"/>
                  <a:gd name="T6" fmla="*/ 178 w 2132"/>
                  <a:gd name="T7" fmla="*/ 32 h 106"/>
                  <a:gd name="T8" fmla="*/ 265 w 2132"/>
                  <a:gd name="T9" fmla="*/ 33 h 106"/>
                  <a:gd name="T10" fmla="*/ 390 w 2132"/>
                  <a:gd name="T11" fmla="*/ 42 h 106"/>
                  <a:gd name="T12" fmla="*/ 563 w 2132"/>
                  <a:gd name="T13" fmla="*/ 47 h 106"/>
                  <a:gd name="T14" fmla="*/ 690 w 2132"/>
                  <a:gd name="T15" fmla="*/ 53 h 106"/>
                  <a:gd name="T16" fmla="*/ 807 w 2132"/>
                  <a:gd name="T17" fmla="*/ 45 h 106"/>
                  <a:gd name="T18" fmla="*/ 830 w 2132"/>
                  <a:gd name="T19" fmla="*/ 48 h 106"/>
                  <a:gd name="T20" fmla="*/ 876 w 2132"/>
                  <a:gd name="T21" fmla="*/ 48 h 106"/>
                  <a:gd name="T22" fmla="*/ 910 w 2132"/>
                  <a:gd name="T23" fmla="*/ 46 h 106"/>
                  <a:gd name="T24" fmla="*/ 915 w 2132"/>
                  <a:gd name="T25" fmla="*/ 49 h 106"/>
                  <a:gd name="T26" fmla="*/ 959 w 2132"/>
                  <a:gd name="T27" fmla="*/ 55 h 106"/>
                  <a:gd name="T28" fmla="*/ 1082 w 2132"/>
                  <a:gd name="T29" fmla="*/ 56 h 106"/>
                  <a:gd name="T30" fmla="*/ 1163 w 2132"/>
                  <a:gd name="T31" fmla="*/ 50 h 106"/>
                  <a:gd name="T32" fmla="*/ 1272 w 2132"/>
                  <a:gd name="T33" fmla="*/ 50 h 106"/>
                  <a:gd name="T34" fmla="*/ 1295 w 2132"/>
                  <a:gd name="T35" fmla="*/ 49 h 106"/>
                  <a:gd name="T36" fmla="*/ 1379 w 2132"/>
                  <a:gd name="T37" fmla="*/ 42 h 106"/>
                  <a:gd name="T38" fmla="*/ 1385 w 2132"/>
                  <a:gd name="T39" fmla="*/ 44 h 106"/>
                  <a:gd name="T40" fmla="*/ 1438 w 2132"/>
                  <a:gd name="T41" fmla="*/ 41 h 106"/>
                  <a:gd name="T42" fmla="*/ 1521 w 2132"/>
                  <a:gd name="T43" fmla="*/ 43 h 106"/>
                  <a:gd name="T44" fmla="*/ 1589 w 2132"/>
                  <a:gd name="T45" fmla="*/ 41 h 106"/>
                  <a:gd name="T46" fmla="*/ 1620 w 2132"/>
                  <a:gd name="T47" fmla="*/ 38 h 106"/>
                  <a:gd name="T48" fmla="*/ 1768 w 2132"/>
                  <a:gd name="T49" fmla="*/ 38 h 106"/>
                  <a:gd name="T50" fmla="*/ 1790 w 2132"/>
                  <a:gd name="T51" fmla="*/ 36 h 106"/>
                  <a:gd name="T52" fmla="*/ 1807 w 2132"/>
                  <a:gd name="T53" fmla="*/ 35 h 106"/>
                  <a:gd name="T54" fmla="*/ 1878 w 2132"/>
                  <a:gd name="T55" fmla="*/ 32 h 106"/>
                  <a:gd name="T56" fmla="*/ 1972 w 2132"/>
                  <a:gd name="T57" fmla="*/ 31 h 106"/>
                  <a:gd name="T58" fmla="*/ 2082 w 2132"/>
                  <a:gd name="T59" fmla="*/ 23 h 106"/>
                  <a:gd name="T60" fmla="*/ 2124 w 2132"/>
                  <a:gd name="T61" fmla="*/ 27 h 106"/>
                  <a:gd name="T62" fmla="*/ 2125 w 2132"/>
                  <a:gd name="T63" fmla="*/ 92 h 106"/>
                  <a:gd name="T64" fmla="*/ 2123 w 2132"/>
                  <a:gd name="T65" fmla="*/ 91 h 106"/>
                  <a:gd name="T66" fmla="*/ 2086 w 2132"/>
                  <a:gd name="T67" fmla="*/ 74 h 106"/>
                  <a:gd name="T68" fmla="*/ 1987 w 2132"/>
                  <a:gd name="T69" fmla="*/ 74 h 106"/>
                  <a:gd name="T70" fmla="*/ 1981 w 2132"/>
                  <a:gd name="T71" fmla="*/ 73 h 106"/>
                  <a:gd name="T72" fmla="*/ 1916 w 2132"/>
                  <a:gd name="T73" fmla="*/ 74 h 106"/>
                  <a:gd name="T74" fmla="*/ 1807 w 2132"/>
                  <a:gd name="T75" fmla="*/ 82 h 106"/>
                  <a:gd name="T76" fmla="*/ 1690 w 2132"/>
                  <a:gd name="T77" fmla="*/ 95 h 106"/>
                  <a:gd name="T78" fmla="*/ 1685 w 2132"/>
                  <a:gd name="T79" fmla="*/ 96 h 106"/>
                  <a:gd name="T80" fmla="*/ 1484 w 2132"/>
                  <a:gd name="T81" fmla="*/ 93 h 106"/>
                  <a:gd name="T82" fmla="*/ 1401 w 2132"/>
                  <a:gd name="T83" fmla="*/ 98 h 106"/>
                  <a:gd name="T84" fmla="*/ 1318 w 2132"/>
                  <a:gd name="T85" fmla="*/ 101 h 106"/>
                  <a:gd name="T86" fmla="*/ 1293 w 2132"/>
                  <a:gd name="T87" fmla="*/ 98 h 106"/>
                  <a:gd name="T88" fmla="*/ 1275 w 2132"/>
                  <a:gd name="T89" fmla="*/ 101 h 106"/>
                  <a:gd name="T90" fmla="*/ 1195 w 2132"/>
                  <a:gd name="T91" fmla="*/ 104 h 106"/>
                  <a:gd name="T92" fmla="*/ 1167 w 2132"/>
                  <a:gd name="T93" fmla="*/ 100 h 106"/>
                  <a:gd name="T94" fmla="*/ 1140 w 2132"/>
                  <a:gd name="T95" fmla="*/ 98 h 106"/>
                  <a:gd name="T96" fmla="*/ 983 w 2132"/>
                  <a:gd name="T97" fmla="*/ 98 h 106"/>
                  <a:gd name="T98" fmla="*/ 893 w 2132"/>
                  <a:gd name="T99" fmla="*/ 94 h 106"/>
                  <a:gd name="T100" fmla="*/ 820 w 2132"/>
                  <a:gd name="T101" fmla="*/ 90 h 106"/>
                  <a:gd name="T102" fmla="*/ 727 w 2132"/>
                  <a:gd name="T103" fmla="*/ 86 h 106"/>
                  <a:gd name="T104" fmla="*/ 717 w 2132"/>
                  <a:gd name="T105" fmla="*/ 86 h 106"/>
                  <a:gd name="T106" fmla="*/ 611 w 2132"/>
                  <a:gd name="T107" fmla="*/ 88 h 106"/>
                  <a:gd name="T108" fmla="*/ 506 w 2132"/>
                  <a:gd name="T109" fmla="*/ 81 h 106"/>
                  <a:gd name="T110" fmla="*/ 413 w 2132"/>
                  <a:gd name="T111" fmla="*/ 82 h 106"/>
                  <a:gd name="T112" fmla="*/ 363 w 2132"/>
                  <a:gd name="T113" fmla="*/ 79 h 106"/>
                  <a:gd name="T114" fmla="*/ 282 w 2132"/>
                  <a:gd name="T115" fmla="*/ 74 h 106"/>
                  <a:gd name="T116" fmla="*/ 99 w 2132"/>
                  <a:gd name="T117" fmla="*/ 59 h 106"/>
                  <a:gd name="T118" fmla="*/ 78 w 2132"/>
                  <a:gd name="T119" fmla="*/ 54 h 106"/>
                  <a:gd name="T120" fmla="*/ 27 w 2132"/>
                  <a:gd name="T121" fmla="*/ 54 h 106"/>
                  <a:gd name="T122" fmla="*/ 0 w 2132"/>
                  <a:gd name="T123" fmla="*/ 48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132" h="106">
                    <a:moveTo>
                      <a:pt x="0" y="48"/>
                    </a:moveTo>
                    <a:cubicBezTo>
                      <a:pt x="3" y="32"/>
                      <a:pt x="2" y="15"/>
                      <a:pt x="8" y="0"/>
                    </a:cubicBezTo>
                    <a:cubicBezTo>
                      <a:pt x="16" y="21"/>
                      <a:pt x="34" y="26"/>
                      <a:pt x="54" y="25"/>
                    </a:cubicBezTo>
                    <a:cubicBezTo>
                      <a:pt x="96" y="24"/>
                      <a:pt x="137" y="28"/>
                      <a:pt x="178" y="32"/>
                    </a:cubicBezTo>
                    <a:cubicBezTo>
                      <a:pt x="207" y="35"/>
                      <a:pt x="236" y="32"/>
                      <a:pt x="265" y="33"/>
                    </a:cubicBezTo>
                    <a:cubicBezTo>
                      <a:pt x="307" y="35"/>
                      <a:pt x="348" y="45"/>
                      <a:pt x="390" y="42"/>
                    </a:cubicBezTo>
                    <a:cubicBezTo>
                      <a:pt x="448" y="38"/>
                      <a:pt x="505" y="48"/>
                      <a:pt x="563" y="47"/>
                    </a:cubicBezTo>
                    <a:cubicBezTo>
                      <a:pt x="605" y="47"/>
                      <a:pt x="648" y="55"/>
                      <a:pt x="690" y="53"/>
                    </a:cubicBezTo>
                    <a:cubicBezTo>
                      <a:pt x="729" y="52"/>
                      <a:pt x="769" y="54"/>
                      <a:pt x="807" y="45"/>
                    </a:cubicBezTo>
                    <a:cubicBezTo>
                      <a:pt x="815" y="43"/>
                      <a:pt x="823" y="47"/>
                      <a:pt x="830" y="48"/>
                    </a:cubicBezTo>
                    <a:cubicBezTo>
                      <a:pt x="846" y="51"/>
                      <a:pt x="861" y="51"/>
                      <a:pt x="876" y="48"/>
                    </a:cubicBezTo>
                    <a:cubicBezTo>
                      <a:pt x="887" y="47"/>
                      <a:pt x="899" y="53"/>
                      <a:pt x="910" y="46"/>
                    </a:cubicBezTo>
                    <a:cubicBezTo>
                      <a:pt x="912" y="47"/>
                      <a:pt x="914" y="48"/>
                      <a:pt x="915" y="49"/>
                    </a:cubicBezTo>
                    <a:cubicBezTo>
                      <a:pt x="928" y="60"/>
                      <a:pt x="945" y="56"/>
                      <a:pt x="959" y="55"/>
                    </a:cubicBezTo>
                    <a:cubicBezTo>
                      <a:pt x="1000" y="51"/>
                      <a:pt x="1041" y="55"/>
                      <a:pt x="1082" y="56"/>
                    </a:cubicBezTo>
                    <a:cubicBezTo>
                      <a:pt x="1109" y="57"/>
                      <a:pt x="1136" y="54"/>
                      <a:pt x="1163" y="50"/>
                    </a:cubicBezTo>
                    <a:cubicBezTo>
                      <a:pt x="1199" y="53"/>
                      <a:pt x="1235" y="45"/>
                      <a:pt x="1272" y="50"/>
                    </a:cubicBezTo>
                    <a:cubicBezTo>
                      <a:pt x="1280" y="51"/>
                      <a:pt x="1287" y="50"/>
                      <a:pt x="1295" y="49"/>
                    </a:cubicBezTo>
                    <a:cubicBezTo>
                      <a:pt x="1323" y="46"/>
                      <a:pt x="1352" y="47"/>
                      <a:pt x="1379" y="42"/>
                    </a:cubicBezTo>
                    <a:cubicBezTo>
                      <a:pt x="1381" y="43"/>
                      <a:pt x="1383" y="43"/>
                      <a:pt x="1385" y="44"/>
                    </a:cubicBezTo>
                    <a:cubicBezTo>
                      <a:pt x="1403" y="49"/>
                      <a:pt x="1421" y="40"/>
                      <a:pt x="1438" y="41"/>
                    </a:cubicBezTo>
                    <a:cubicBezTo>
                      <a:pt x="1466" y="43"/>
                      <a:pt x="1493" y="42"/>
                      <a:pt x="1521" y="43"/>
                    </a:cubicBezTo>
                    <a:cubicBezTo>
                      <a:pt x="1544" y="44"/>
                      <a:pt x="1566" y="43"/>
                      <a:pt x="1589" y="41"/>
                    </a:cubicBezTo>
                    <a:cubicBezTo>
                      <a:pt x="1599" y="38"/>
                      <a:pt x="1609" y="38"/>
                      <a:pt x="1620" y="38"/>
                    </a:cubicBezTo>
                    <a:cubicBezTo>
                      <a:pt x="1669" y="37"/>
                      <a:pt x="1719" y="34"/>
                      <a:pt x="1768" y="38"/>
                    </a:cubicBezTo>
                    <a:cubicBezTo>
                      <a:pt x="1776" y="39"/>
                      <a:pt x="1783" y="37"/>
                      <a:pt x="1790" y="36"/>
                    </a:cubicBezTo>
                    <a:cubicBezTo>
                      <a:pt x="1796" y="35"/>
                      <a:pt x="1801" y="35"/>
                      <a:pt x="1807" y="35"/>
                    </a:cubicBezTo>
                    <a:cubicBezTo>
                      <a:pt x="1831" y="34"/>
                      <a:pt x="1854" y="28"/>
                      <a:pt x="1878" y="32"/>
                    </a:cubicBezTo>
                    <a:cubicBezTo>
                      <a:pt x="1909" y="36"/>
                      <a:pt x="1941" y="31"/>
                      <a:pt x="1972" y="31"/>
                    </a:cubicBezTo>
                    <a:cubicBezTo>
                      <a:pt x="2009" y="34"/>
                      <a:pt x="2046" y="23"/>
                      <a:pt x="2082" y="23"/>
                    </a:cubicBezTo>
                    <a:cubicBezTo>
                      <a:pt x="2096" y="23"/>
                      <a:pt x="2110" y="22"/>
                      <a:pt x="2124" y="27"/>
                    </a:cubicBezTo>
                    <a:cubicBezTo>
                      <a:pt x="2120" y="49"/>
                      <a:pt x="2132" y="71"/>
                      <a:pt x="2125" y="92"/>
                    </a:cubicBezTo>
                    <a:cubicBezTo>
                      <a:pt x="2125" y="92"/>
                      <a:pt x="2123" y="91"/>
                      <a:pt x="2123" y="91"/>
                    </a:cubicBezTo>
                    <a:cubicBezTo>
                      <a:pt x="2116" y="74"/>
                      <a:pt x="2103" y="71"/>
                      <a:pt x="2086" y="74"/>
                    </a:cubicBezTo>
                    <a:cubicBezTo>
                      <a:pt x="2053" y="56"/>
                      <a:pt x="2020" y="66"/>
                      <a:pt x="1987" y="74"/>
                    </a:cubicBezTo>
                    <a:cubicBezTo>
                      <a:pt x="1984" y="74"/>
                      <a:pt x="1982" y="74"/>
                      <a:pt x="1981" y="73"/>
                    </a:cubicBezTo>
                    <a:cubicBezTo>
                      <a:pt x="1959" y="69"/>
                      <a:pt x="1937" y="70"/>
                      <a:pt x="1916" y="74"/>
                    </a:cubicBezTo>
                    <a:cubicBezTo>
                      <a:pt x="1879" y="81"/>
                      <a:pt x="1843" y="81"/>
                      <a:pt x="1807" y="82"/>
                    </a:cubicBezTo>
                    <a:cubicBezTo>
                      <a:pt x="1767" y="82"/>
                      <a:pt x="1728" y="83"/>
                      <a:pt x="1690" y="95"/>
                    </a:cubicBezTo>
                    <a:cubicBezTo>
                      <a:pt x="1688" y="95"/>
                      <a:pt x="1687" y="96"/>
                      <a:pt x="1685" y="96"/>
                    </a:cubicBezTo>
                    <a:cubicBezTo>
                      <a:pt x="1618" y="81"/>
                      <a:pt x="1551" y="98"/>
                      <a:pt x="1484" y="93"/>
                    </a:cubicBezTo>
                    <a:cubicBezTo>
                      <a:pt x="1456" y="92"/>
                      <a:pt x="1429" y="92"/>
                      <a:pt x="1401" y="98"/>
                    </a:cubicBezTo>
                    <a:cubicBezTo>
                      <a:pt x="1374" y="104"/>
                      <a:pt x="1346" y="103"/>
                      <a:pt x="1318" y="101"/>
                    </a:cubicBezTo>
                    <a:cubicBezTo>
                      <a:pt x="1310" y="100"/>
                      <a:pt x="1302" y="97"/>
                      <a:pt x="1293" y="98"/>
                    </a:cubicBezTo>
                    <a:cubicBezTo>
                      <a:pt x="1287" y="100"/>
                      <a:pt x="1281" y="101"/>
                      <a:pt x="1275" y="101"/>
                    </a:cubicBezTo>
                    <a:cubicBezTo>
                      <a:pt x="1248" y="103"/>
                      <a:pt x="1221" y="98"/>
                      <a:pt x="1195" y="104"/>
                    </a:cubicBezTo>
                    <a:cubicBezTo>
                      <a:pt x="1185" y="106"/>
                      <a:pt x="1177" y="99"/>
                      <a:pt x="1167" y="100"/>
                    </a:cubicBezTo>
                    <a:cubicBezTo>
                      <a:pt x="1158" y="101"/>
                      <a:pt x="1149" y="101"/>
                      <a:pt x="1140" y="98"/>
                    </a:cubicBezTo>
                    <a:cubicBezTo>
                      <a:pt x="1087" y="92"/>
                      <a:pt x="1035" y="93"/>
                      <a:pt x="983" y="98"/>
                    </a:cubicBezTo>
                    <a:cubicBezTo>
                      <a:pt x="953" y="101"/>
                      <a:pt x="923" y="97"/>
                      <a:pt x="893" y="94"/>
                    </a:cubicBezTo>
                    <a:cubicBezTo>
                      <a:pt x="869" y="92"/>
                      <a:pt x="844" y="92"/>
                      <a:pt x="820" y="90"/>
                    </a:cubicBezTo>
                    <a:cubicBezTo>
                      <a:pt x="789" y="88"/>
                      <a:pt x="758" y="93"/>
                      <a:pt x="727" y="86"/>
                    </a:cubicBezTo>
                    <a:cubicBezTo>
                      <a:pt x="724" y="86"/>
                      <a:pt x="720" y="85"/>
                      <a:pt x="717" y="86"/>
                    </a:cubicBezTo>
                    <a:cubicBezTo>
                      <a:pt x="682" y="100"/>
                      <a:pt x="647" y="86"/>
                      <a:pt x="611" y="88"/>
                    </a:cubicBezTo>
                    <a:cubicBezTo>
                      <a:pt x="576" y="90"/>
                      <a:pt x="541" y="81"/>
                      <a:pt x="506" y="81"/>
                    </a:cubicBezTo>
                    <a:cubicBezTo>
                      <a:pt x="475" y="82"/>
                      <a:pt x="444" y="77"/>
                      <a:pt x="413" y="82"/>
                    </a:cubicBezTo>
                    <a:cubicBezTo>
                      <a:pt x="396" y="84"/>
                      <a:pt x="380" y="82"/>
                      <a:pt x="363" y="79"/>
                    </a:cubicBezTo>
                    <a:cubicBezTo>
                      <a:pt x="337" y="73"/>
                      <a:pt x="309" y="75"/>
                      <a:pt x="282" y="74"/>
                    </a:cubicBezTo>
                    <a:cubicBezTo>
                      <a:pt x="221" y="70"/>
                      <a:pt x="160" y="70"/>
                      <a:pt x="99" y="59"/>
                    </a:cubicBezTo>
                    <a:cubicBezTo>
                      <a:pt x="92" y="58"/>
                      <a:pt x="85" y="56"/>
                      <a:pt x="78" y="54"/>
                    </a:cubicBezTo>
                    <a:cubicBezTo>
                      <a:pt x="61" y="52"/>
                      <a:pt x="44" y="54"/>
                      <a:pt x="27" y="54"/>
                    </a:cubicBezTo>
                    <a:cubicBezTo>
                      <a:pt x="17" y="55"/>
                      <a:pt x="8" y="56"/>
                      <a:pt x="0" y="48"/>
                    </a:cubicBezTo>
                    <a:close/>
                  </a:path>
                </a:pathLst>
              </a:custGeom>
              <a:solidFill>
                <a:srgbClr val="DFE8E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9" name="Freeform 26">
                <a:extLst>
                  <a:ext uri="{FF2B5EF4-FFF2-40B4-BE49-F238E27FC236}">
                    <a16:creationId xmlns:a16="http://schemas.microsoft.com/office/drawing/2014/main" id="{1F660F7C-6178-4066-AF3F-A34BB882D3E6}"/>
                  </a:ext>
                </a:extLst>
              </p:cNvPr>
              <p:cNvSpPr>
                <a:spLocks/>
              </p:cNvSpPr>
              <p:nvPr/>
            </p:nvSpPr>
            <p:spPr bwMode="auto">
              <a:xfrm>
                <a:off x="65" y="3901"/>
                <a:ext cx="1932" cy="126"/>
              </a:xfrm>
              <a:custGeom>
                <a:avLst/>
                <a:gdLst>
                  <a:gd name="T0" fmla="*/ 2 w 1719"/>
                  <a:gd name="T1" fmla="*/ 32 h 112"/>
                  <a:gd name="T2" fmla="*/ 6 w 1719"/>
                  <a:gd name="T3" fmla="*/ 4 h 112"/>
                  <a:gd name="T4" fmla="*/ 77 w 1719"/>
                  <a:gd name="T5" fmla="*/ 8 h 112"/>
                  <a:gd name="T6" fmla="*/ 164 w 1719"/>
                  <a:gd name="T7" fmla="*/ 18 h 112"/>
                  <a:gd name="T8" fmla="*/ 206 w 1719"/>
                  <a:gd name="T9" fmla="*/ 19 h 112"/>
                  <a:gd name="T10" fmla="*/ 213 w 1719"/>
                  <a:gd name="T11" fmla="*/ 21 h 112"/>
                  <a:gd name="T12" fmla="*/ 259 w 1719"/>
                  <a:gd name="T13" fmla="*/ 22 h 112"/>
                  <a:gd name="T14" fmla="*/ 547 w 1719"/>
                  <a:gd name="T15" fmla="*/ 36 h 112"/>
                  <a:gd name="T16" fmla="*/ 586 w 1719"/>
                  <a:gd name="T17" fmla="*/ 37 h 112"/>
                  <a:gd name="T18" fmla="*/ 643 w 1719"/>
                  <a:gd name="T19" fmla="*/ 41 h 112"/>
                  <a:gd name="T20" fmla="*/ 733 w 1719"/>
                  <a:gd name="T21" fmla="*/ 43 h 112"/>
                  <a:gd name="T22" fmla="*/ 836 w 1719"/>
                  <a:gd name="T23" fmla="*/ 46 h 112"/>
                  <a:gd name="T24" fmla="*/ 937 w 1719"/>
                  <a:gd name="T25" fmla="*/ 47 h 112"/>
                  <a:gd name="T26" fmla="*/ 1102 w 1719"/>
                  <a:gd name="T27" fmla="*/ 49 h 112"/>
                  <a:gd name="T28" fmla="*/ 1152 w 1719"/>
                  <a:gd name="T29" fmla="*/ 50 h 112"/>
                  <a:gd name="T30" fmla="*/ 1261 w 1719"/>
                  <a:gd name="T31" fmla="*/ 53 h 112"/>
                  <a:gd name="T32" fmla="*/ 1341 w 1719"/>
                  <a:gd name="T33" fmla="*/ 50 h 112"/>
                  <a:gd name="T34" fmla="*/ 1505 w 1719"/>
                  <a:gd name="T35" fmla="*/ 44 h 112"/>
                  <a:gd name="T36" fmla="*/ 1553 w 1719"/>
                  <a:gd name="T37" fmla="*/ 46 h 112"/>
                  <a:gd name="T38" fmla="*/ 1607 w 1719"/>
                  <a:gd name="T39" fmla="*/ 49 h 112"/>
                  <a:gd name="T40" fmla="*/ 1635 w 1719"/>
                  <a:gd name="T41" fmla="*/ 55 h 112"/>
                  <a:gd name="T42" fmla="*/ 1676 w 1719"/>
                  <a:gd name="T43" fmla="*/ 55 h 112"/>
                  <a:gd name="T44" fmla="*/ 1694 w 1719"/>
                  <a:gd name="T45" fmla="*/ 53 h 112"/>
                  <a:gd name="T46" fmla="*/ 1714 w 1719"/>
                  <a:gd name="T47" fmla="*/ 63 h 112"/>
                  <a:gd name="T48" fmla="*/ 1711 w 1719"/>
                  <a:gd name="T49" fmla="*/ 86 h 112"/>
                  <a:gd name="T50" fmla="*/ 1705 w 1719"/>
                  <a:gd name="T51" fmla="*/ 88 h 112"/>
                  <a:gd name="T52" fmla="*/ 1668 w 1719"/>
                  <a:gd name="T53" fmla="*/ 82 h 112"/>
                  <a:gd name="T54" fmla="*/ 1675 w 1719"/>
                  <a:gd name="T55" fmla="*/ 92 h 112"/>
                  <a:gd name="T56" fmla="*/ 1648 w 1719"/>
                  <a:gd name="T57" fmla="*/ 98 h 112"/>
                  <a:gd name="T58" fmla="*/ 1511 w 1719"/>
                  <a:gd name="T59" fmla="*/ 100 h 112"/>
                  <a:gd name="T60" fmla="*/ 1258 w 1719"/>
                  <a:gd name="T61" fmla="*/ 104 h 112"/>
                  <a:gd name="T62" fmla="*/ 1218 w 1719"/>
                  <a:gd name="T63" fmla="*/ 105 h 112"/>
                  <a:gd name="T64" fmla="*/ 986 w 1719"/>
                  <a:gd name="T65" fmla="*/ 104 h 112"/>
                  <a:gd name="T66" fmla="*/ 863 w 1719"/>
                  <a:gd name="T67" fmla="*/ 97 h 112"/>
                  <a:gd name="T68" fmla="*/ 716 w 1719"/>
                  <a:gd name="T69" fmla="*/ 92 h 112"/>
                  <a:gd name="T70" fmla="*/ 593 w 1719"/>
                  <a:gd name="T71" fmla="*/ 84 h 112"/>
                  <a:gd name="T72" fmla="*/ 488 w 1719"/>
                  <a:gd name="T73" fmla="*/ 79 h 112"/>
                  <a:gd name="T74" fmla="*/ 408 w 1719"/>
                  <a:gd name="T75" fmla="*/ 75 h 112"/>
                  <a:gd name="T76" fmla="*/ 365 w 1719"/>
                  <a:gd name="T77" fmla="*/ 69 h 112"/>
                  <a:gd name="T78" fmla="*/ 359 w 1719"/>
                  <a:gd name="T79" fmla="*/ 69 h 112"/>
                  <a:gd name="T80" fmla="*/ 110 w 1719"/>
                  <a:gd name="T81" fmla="*/ 47 h 112"/>
                  <a:gd name="T82" fmla="*/ 26 w 1719"/>
                  <a:gd name="T83" fmla="*/ 41 h 112"/>
                  <a:gd name="T84" fmla="*/ 2 w 1719"/>
                  <a:gd name="T85" fmla="*/ 32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719" h="112">
                    <a:moveTo>
                      <a:pt x="2" y="32"/>
                    </a:moveTo>
                    <a:cubicBezTo>
                      <a:pt x="2" y="22"/>
                      <a:pt x="0" y="12"/>
                      <a:pt x="6" y="4"/>
                    </a:cubicBezTo>
                    <a:cubicBezTo>
                      <a:pt x="30" y="0"/>
                      <a:pt x="54" y="6"/>
                      <a:pt x="77" y="8"/>
                    </a:cubicBezTo>
                    <a:cubicBezTo>
                      <a:pt x="106" y="11"/>
                      <a:pt x="136" y="12"/>
                      <a:pt x="164" y="18"/>
                    </a:cubicBezTo>
                    <a:cubicBezTo>
                      <a:pt x="178" y="21"/>
                      <a:pt x="192" y="20"/>
                      <a:pt x="206" y="19"/>
                    </a:cubicBezTo>
                    <a:cubicBezTo>
                      <a:pt x="208" y="20"/>
                      <a:pt x="210" y="20"/>
                      <a:pt x="213" y="21"/>
                    </a:cubicBezTo>
                    <a:cubicBezTo>
                      <a:pt x="228" y="24"/>
                      <a:pt x="244" y="22"/>
                      <a:pt x="259" y="22"/>
                    </a:cubicBezTo>
                    <a:cubicBezTo>
                      <a:pt x="355" y="25"/>
                      <a:pt x="451" y="32"/>
                      <a:pt x="547" y="36"/>
                    </a:cubicBezTo>
                    <a:cubicBezTo>
                      <a:pt x="560" y="40"/>
                      <a:pt x="573" y="39"/>
                      <a:pt x="586" y="37"/>
                    </a:cubicBezTo>
                    <a:cubicBezTo>
                      <a:pt x="605" y="38"/>
                      <a:pt x="624" y="40"/>
                      <a:pt x="643" y="41"/>
                    </a:cubicBezTo>
                    <a:cubicBezTo>
                      <a:pt x="673" y="42"/>
                      <a:pt x="703" y="43"/>
                      <a:pt x="733" y="43"/>
                    </a:cubicBezTo>
                    <a:cubicBezTo>
                      <a:pt x="767" y="44"/>
                      <a:pt x="802" y="48"/>
                      <a:pt x="836" y="46"/>
                    </a:cubicBezTo>
                    <a:cubicBezTo>
                      <a:pt x="870" y="45"/>
                      <a:pt x="903" y="54"/>
                      <a:pt x="937" y="47"/>
                    </a:cubicBezTo>
                    <a:cubicBezTo>
                      <a:pt x="992" y="51"/>
                      <a:pt x="1047" y="41"/>
                      <a:pt x="1102" y="49"/>
                    </a:cubicBezTo>
                    <a:cubicBezTo>
                      <a:pt x="1119" y="51"/>
                      <a:pt x="1135" y="50"/>
                      <a:pt x="1152" y="50"/>
                    </a:cubicBezTo>
                    <a:cubicBezTo>
                      <a:pt x="1188" y="51"/>
                      <a:pt x="1225" y="50"/>
                      <a:pt x="1261" y="53"/>
                    </a:cubicBezTo>
                    <a:cubicBezTo>
                      <a:pt x="1288" y="56"/>
                      <a:pt x="1314" y="48"/>
                      <a:pt x="1341" y="50"/>
                    </a:cubicBezTo>
                    <a:cubicBezTo>
                      <a:pt x="1396" y="48"/>
                      <a:pt x="1450" y="46"/>
                      <a:pt x="1505" y="44"/>
                    </a:cubicBezTo>
                    <a:cubicBezTo>
                      <a:pt x="1521" y="43"/>
                      <a:pt x="1537" y="42"/>
                      <a:pt x="1553" y="46"/>
                    </a:cubicBezTo>
                    <a:cubicBezTo>
                      <a:pt x="1571" y="46"/>
                      <a:pt x="1589" y="47"/>
                      <a:pt x="1607" y="49"/>
                    </a:cubicBezTo>
                    <a:cubicBezTo>
                      <a:pt x="1615" y="56"/>
                      <a:pt x="1622" y="61"/>
                      <a:pt x="1635" y="55"/>
                    </a:cubicBezTo>
                    <a:cubicBezTo>
                      <a:pt x="1647" y="50"/>
                      <a:pt x="1662" y="57"/>
                      <a:pt x="1676" y="55"/>
                    </a:cubicBezTo>
                    <a:cubicBezTo>
                      <a:pt x="1682" y="55"/>
                      <a:pt x="1688" y="55"/>
                      <a:pt x="1694" y="53"/>
                    </a:cubicBezTo>
                    <a:cubicBezTo>
                      <a:pt x="1703" y="51"/>
                      <a:pt x="1710" y="56"/>
                      <a:pt x="1714" y="63"/>
                    </a:cubicBezTo>
                    <a:cubicBezTo>
                      <a:pt x="1719" y="71"/>
                      <a:pt x="1714" y="79"/>
                      <a:pt x="1711" y="86"/>
                    </a:cubicBezTo>
                    <a:cubicBezTo>
                      <a:pt x="1710" y="88"/>
                      <a:pt x="1707" y="89"/>
                      <a:pt x="1705" y="88"/>
                    </a:cubicBezTo>
                    <a:cubicBezTo>
                      <a:pt x="1692" y="79"/>
                      <a:pt x="1677" y="91"/>
                      <a:pt x="1668" y="82"/>
                    </a:cubicBezTo>
                    <a:cubicBezTo>
                      <a:pt x="1670" y="83"/>
                      <a:pt x="1678" y="82"/>
                      <a:pt x="1675" y="92"/>
                    </a:cubicBezTo>
                    <a:cubicBezTo>
                      <a:pt x="1667" y="99"/>
                      <a:pt x="1657" y="97"/>
                      <a:pt x="1648" y="98"/>
                    </a:cubicBezTo>
                    <a:cubicBezTo>
                      <a:pt x="1602" y="103"/>
                      <a:pt x="1557" y="97"/>
                      <a:pt x="1511" y="100"/>
                    </a:cubicBezTo>
                    <a:cubicBezTo>
                      <a:pt x="1427" y="104"/>
                      <a:pt x="1342" y="99"/>
                      <a:pt x="1258" y="104"/>
                    </a:cubicBezTo>
                    <a:cubicBezTo>
                      <a:pt x="1245" y="101"/>
                      <a:pt x="1232" y="106"/>
                      <a:pt x="1218" y="105"/>
                    </a:cubicBezTo>
                    <a:cubicBezTo>
                      <a:pt x="1141" y="103"/>
                      <a:pt x="1063" y="112"/>
                      <a:pt x="986" y="104"/>
                    </a:cubicBezTo>
                    <a:cubicBezTo>
                      <a:pt x="945" y="99"/>
                      <a:pt x="904" y="101"/>
                      <a:pt x="863" y="97"/>
                    </a:cubicBezTo>
                    <a:cubicBezTo>
                      <a:pt x="815" y="92"/>
                      <a:pt x="765" y="93"/>
                      <a:pt x="716" y="92"/>
                    </a:cubicBezTo>
                    <a:cubicBezTo>
                      <a:pt x="675" y="91"/>
                      <a:pt x="634" y="85"/>
                      <a:pt x="593" y="84"/>
                    </a:cubicBezTo>
                    <a:cubicBezTo>
                      <a:pt x="558" y="81"/>
                      <a:pt x="523" y="78"/>
                      <a:pt x="488" y="79"/>
                    </a:cubicBezTo>
                    <a:cubicBezTo>
                      <a:pt x="461" y="80"/>
                      <a:pt x="435" y="74"/>
                      <a:pt x="408" y="75"/>
                    </a:cubicBezTo>
                    <a:cubicBezTo>
                      <a:pt x="394" y="68"/>
                      <a:pt x="380" y="69"/>
                      <a:pt x="365" y="69"/>
                    </a:cubicBezTo>
                    <a:cubicBezTo>
                      <a:pt x="363" y="70"/>
                      <a:pt x="361" y="69"/>
                      <a:pt x="359" y="69"/>
                    </a:cubicBezTo>
                    <a:cubicBezTo>
                      <a:pt x="275" y="67"/>
                      <a:pt x="192" y="62"/>
                      <a:pt x="110" y="47"/>
                    </a:cubicBezTo>
                    <a:cubicBezTo>
                      <a:pt x="83" y="41"/>
                      <a:pt x="54" y="41"/>
                      <a:pt x="26" y="41"/>
                    </a:cubicBezTo>
                    <a:cubicBezTo>
                      <a:pt x="17" y="41"/>
                      <a:pt x="7" y="43"/>
                      <a:pt x="2" y="32"/>
                    </a:cubicBezTo>
                    <a:close/>
                  </a:path>
                </a:pathLst>
              </a:custGeom>
              <a:solidFill>
                <a:srgbClr val="DFE7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0" name="Freeform 27">
                <a:extLst>
                  <a:ext uri="{FF2B5EF4-FFF2-40B4-BE49-F238E27FC236}">
                    <a16:creationId xmlns:a16="http://schemas.microsoft.com/office/drawing/2014/main" id="{CB9F27C2-585E-41C5-83FE-9B44F2F8F7C5}"/>
                  </a:ext>
                </a:extLst>
              </p:cNvPr>
              <p:cNvSpPr>
                <a:spLocks/>
              </p:cNvSpPr>
              <p:nvPr/>
            </p:nvSpPr>
            <p:spPr bwMode="auto">
              <a:xfrm>
                <a:off x="1507" y="1021"/>
                <a:ext cx="476" cy="259"/>
              </a:xfrm>
              <a:custGeom>
                <a:avLst/>
                <a:gdLst>
                  <a:gd name="T0" fmla="*/ 238 w 423"/>
                  <a:gd name="T1" fmla="*/ 16 h 231"/>
                  <a:gd name="T2" fmla="*/ 294 w 423"/>
                  <a:gd name="T3" fmla="*/ 20 h 231"/>
                  <a:gd name="T4" fmla="*/ 312 w 423"/>
                  <a:gd name="T5" fmla="*/ 23 h 231"/>
                  <a:gd name="T6" fmla="*/ 327 w 423"/>
                  <a:gd name="T7" fmla="*/ 23 h 231"/>
                  <a:gd name="T8" fmla="*/ 356 w 423"/>
                  <a:gd name="T9" fmla="*/ 27 h 231"/>
                  <a:gd name="T10" fmla="*/ 371 w 423"/>
                  <a:gd name="T11" fmla="*/ 49 h 231"/>
                  <a:gd name="T12" fmla="*/ 403 w 423"/>
                  <a:gd name="T13" fmla="*/ 117 h 231"/>
                  <a:gd name="T14" fmla="*/ 415 w 423"/>
                  <a:gd name="T15" fmla="*/ 221 h 231"/>
                  <a:gd name="T16" fmla="*/ 396 w 423"/>
                  <a:gd name="T17" fmla="*/ 221 h 231"/>
                  <a:gd name="T18" fmla="*/ 368 w 423"/>
                  <a:gd name="T19" fmla="*/ 220 h 231"/>
                  <a:gd name="T20" fmla="*/ 327 w 423"/>
                  <a:gd name="T21" fmla="*/ 220 h 231"/>
                  <a:gd name="T22" fmla="*/ 283 w 423"/>
                  <a:gd name="T23" fmla="*/ 220 h 231"/>
                  <a:gd name="T24" fmla="*/ 266 w 423"/>
                  <a:gd name="T25" fmla="*/ 221 h 231"/>
                  <a:gd name="T26" fmla="*/ 242 w 423"/>
                  <a:gd name="T27" fmla="*/ 226 h 231"/>
                  <a:gd name="T28" fmla="*/ 219 w 423"/>
                  <a:gd name="T29" fmla="*/ 221 h 231"/>
                  <a:gd name="T30" fmla="*/ 195 w 423"/>
                  <a:gd name="T31" fmla="*/ 226 h 231"/>
                  <a:gd name="T32" fmla="*/ 168 w 423"/>
                  <a:gd name="T33" fmla="*/ 223 h 231"/>
                  <a:gd name="T34" fmla="*/ 152 w 423"/>
                  <a:gd name="T35" fmla="*/ 216 h 231"/>
                  <a:gd name="T36" fmla="*/ 131 w 423"/>
                  <a:gd name="T37" fmla="*/ 208 h 231"/>
                  <a:gd name="T38" fmla="*/ 108 w 423"/>
                  <a:gd name="T39" fmla="*/ 203 h 231"/>
                  <a:gd name="T40" fmla="*/ 93 w 423"/>
                  <a:gd name="T41" fmla="*/ 198 h 231"/>
                  <a:gd name="T42" fmla="*/ 66 w 423"/>
                  <a:gd name="T43" fmla="*/ 183 h 231"/>
                  <a:gd name="T44" fmla="*/ 19 w 423"/>
                  <a:gd name="T45" fmla="*/ 39 h 231"/>
                  <a:gd name="T46" fmla="*/ 17 w 423"/>
                  <a:gd name="T47" fmla="*/ 0 h 231"/>
                  <a:gd name="T48" fmla="*/ 44 w 423"/>
                  <a:gd name="T49" fmla="*/ 3 h 231"/>
                  <a:gd name="T50" fmla="*/ 82 w 423"/>
                  <a:gd name="T51" fmla="*/ 7 h 231"/>
                  <a:gd name="T52" fmla="*/ 103 w 423"/>
                  <a:gd name="T53" fmla="*/ 11 h 231"/>
                  <a:gd name="T54" fmla="*/ 119 w 423"/>
                  <a:gd name="T55" fmla="*/ 9 h 231"/>
                  <a:gd name="T56" fmla="*/ 136 w 423"/>
                  <a:gd name="T57" fmla="*/ 11 h 231"/>
                  <a:gd name="T58" fmla="*/ 154 w 423"/>
                  <a:gd name="T59" fmla="*/ 12 h 231"/>
                  <a:gd name="T60" fmla="*/ 184 w 423"/>
                  <a:gd name="T61" fmla="*/ 19 h 231"/>
                  <a:gd name="T62" fmla="*/ 212 w 423"/>
                  <a:gd name="T63" fmla="*/ 19 h 231"/>
                  <a:gd name="T64" fmla="*/ 236 w 423"/>
                  <a:gd name="T65" fmla="*/ 16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23" h="231">
                    <a:moveTo>
                      <a:pt x="236" y="16"/>
                    </a:moveTo>
                    <a:cubicBezTo>
                      <a:pt x="237" y="16"/>
                      <a:pt x="237" y="16"/>
                      <a:pt x="238" y="16"/>
                    </a:cubicBezTo>
                    <a:cubicBezTo>
                      <a:pt x="245" y="18"/>
                      <a:pt x="253" y="19"/>
                      <a:pt x="260" y="20"/>
                    </a:cubicBezTo>
                    <a:cubicBezTo>
                      <a:pt x="271" y="23"/>
                      <a:pt x="283" y="26"/>
                      <a:pt x="294" y="20"/>
                    </a:cubicBezTo>
                    <a:cubicBezTo>
                      <a:pt x="296" y="21"/>
                      <a:pt x="297" y="21"/>
                      <a:pt x="299" y="22"/>
                    </a:cubicBezTo>
                    <a:cubicBezTo>
                      <a:pt x="303" y="23"/>
                      <a:pt x="308" y="23"/>
                      <a:pt x="312" y="23"/>
                    </a:cubicBezTo>
                    <a:cubicBezTo>
                      <a:pt x="315" y="23"/>
                      <a:pt x="319" y="23"/>
                      <a:pt x="322" y="23"/>
                    </a:cubicBezTo>
                    <a:cubicBezTo>
                      <a:pt x="324" y="23"/>
                      <a:pt x="326" y="23"/>
                      <a:pt x="327" y="23"/>
                    </a:cubicBezTo>
                    <a:cubicBezTo>
                      <a:pt x="335" y="23"/>
                      <a:pt x="343" y="25"/>
                      <a:pt x="351" y="25"/>
                    </a:cubicBezTo>
                    <a:cubicBezTo>
                      <a:pt x="352" y="26"/>
                      <a:pt x="354" y="26"/>
                      <a:pt x="356" y="27"/>
                    </a:cubicBezTo>
                    <a:cubicBezTo>
                      <a:pt x="359" y="29"/>
                      <a:pt x="361" y="31"/>
                      <a:pt x="363" y="35"/>
                    </a:cubicBezTo>
                    <a:cubicBezTo>
                      <a:pt x="366" y="39"/>
                      <a:pt x="368" y="44"/>
                      <a:pt x="371" y="49"/>
                    </a:cubicBezTo>
                    <a:cubicBezTo>
                      <a:pt x="379" y="73"/>
                      <a:pt x="394" y="95"/>
                      <a:pt x="399" y="120"/>
                    </a:cubicBezTo>
                    <a:cubicBezTo>
                      <a:pt x="399" y="121"/>
                      <a:pt x="401" y="118"/>
                      <a:pt x="403" y="117"/>
                    </a:cubicBezTo>
                    <a:cubicBezTo>
                      <a:pt x="411" y="148"/>
                      <a:pt x="422" y="179"/>
                      <a:pt x="423" y="212"/>
                    </a:cubicBezTo>
                    <a:cubicBezTo>
                      <a:pt x="420" y="214"/>
                      <a:pt x="422" y="221"/>
                      <a:pt x="415" y="221"/>
                    </a:cubicBezTo>
                    <a:cubicBezTo>
                      <a:pt x="410" y="220"/>
                      <a:pt x="406" y="217"/>
                      <a:pt x="401" y="221"/>
                    </a:cubicBezTo>
                    <a:cubicBezTo>
                      <a:pt x="399" y="221"/>
                      <a:pt x="397" y="222"/>
                      <a:pt x="396" y="221"/>
                    </a:cubicBezTo>
                    <a:cubicBezTo>
                      <a:pt x="394" y="221"/>
                      <a:pt x="392" y="220"/>
                      <a:pt x="391" y="219"/>
                    </a:cubicBezTo>
                    <a:cubicBezTo>
                      <a:pt x="383" y="215"/>
                      <a:pt x="376" y="220"/>
                      <a:pt x="368" y="220"/>
                    </a:cubicBezTo>
                    <a:cubicBezTo>
                      <a:pt x="363" y="221"/>
                      <a:pt x="357" y="221"/>
                      <a:pt x="351" y="220"/>
                    </a:cubicBezTo>
                    <a:cubicBezTo>
                      <a:pt x="343" y="215"/>
                      <a:pt x="335" y="220"/>
                      <a:pt x="327" y="220"/>
                    </a:cubicBezTo>
                    <a:cubicBezTo>
                      <a:pt x="327" y="220"/>
                      <a:pt x="327" y="220"/>
                      <a:pt x="327" y="220"/>
                    </a:cubicBezTo>
                    <a:cubicBezTo>
                      <a:pt x="312" y="216"/>
                      <a:pt x="298" y="218"/>
                      <a:pt x="283" y="220"/>
                    </a:cubicBezTo>
                    <a:cubicBezTo>
                      <a:pt x="280" y="220"/>
                      <a:pt x="277" y="220"/>
                      <a:pt x="275" y="220"/>
                    </a:cubicBezTo>
                    <a:cubicBezTo>
                      <a:pt x="272" y="222"/>
                      <a:pt x="269" y="222"/>
                      <a:pt x="266" y="221"/>
                    </a:cubicBezTo>
                    <a:cubicBezTo>
                      <a:pt x="261" y="220"/>
                      <a:pt x="256" y="220"/>
                      <a:pt x="251" y="220"/>
                    </a:cubicBezTo>
                    <a:cubicBezTo>
                      <a:pt x="249" y="223"/>
                      <a:pt x="247" y="226"/>
                      <a:pt x="242" y="226"/>
                    </a:cubicBezTo>
                    <a:cubicBezTo>
                      <a:pt x="238" y="225"/>
                      <a:pt x="233" y="225"/>
                      <a:pt x="229" y="225"/>
                    </a:cubicBezTo>
                    <a:cubicBezTo>
                      <a:pt x="225" y="224"/>
                      <a:pt x="222" y="223"/>
                      <a:pt x="219" y="221"/>
                    </a:cubicBezTo>
                    <a:cubicBezTo>
                      <a:pt x="212" y="222"/>
                      <a:pt x="202" y="213"/>
                      <a:pt x="198" y="227"/>
                    </a:cubicBezTo>
                    <a:cubicBezTo>
                      <a:pt x="197" y="231"/>
                      <a:pt x="196" y="227"/>
                      <a:pt x="195" y="226"/>
                    </a:cubicBezTo>
                    <a:cubicBezTo>
                      <a:pt x="191" y="216"/>
                      <a:pt x="182" y="221"/>
                      <a:pt x="175" y="220"/>
                    </a:cubicBezTo>
                    <a:cubicBezTo>
                      <a:pt x="173" y="222"/>
                      <a:pt x="171" y="223"/>
                      <a:pt x="168" y="223"/>
                    </a:cubicBezTo>
                    <a:cubicBezTo>
                      <a:pt x="165" y="222"/>
                      <a:pt x="161" y="221"/>
                      <a:pt x="158" y="220"/>
                    </a:cubicBezTo>
                    <a:cubicBezTo>
                      <a:pt x="156" y="219"/>
                      <a:pt x="153" y="218"/>
                      <a:pt x="152" y="216"/>
                    </a:cubicBezTo>
                    <a:cubicBezTo>
                      <a:pt x="149" y="214"/>
                      <a:pt x="146" y="213"/>
                      <a:pt x="143" y="211"/>
                    </a:cubicBezTo>
                    <a:cubicBezTo>
                      <a:pt x="139" y="209"/>
                      <a:pt x="134" y="212"/>
                      <a:pt x="131" y="208"/>
                    </a:cubicBezTo>
                    <a:cubicBezTo>
                      <a:pt x="126" y="206"/>
                      <a:pt x="120" y="204"/>
                      <a:pt x="115" y="201"/>
                    </a:cubicBezTo>
                    <a:cubicBezTo>
                      <a:pt x="113" y="203"/>
                      <a:pt x="111" y="203"/>
                      <a:pt x="108" y="203"/>
                    </a:cubicBezTo>
                    <a:cubicBezTo>
                      <a:pt x="105" y="202"/>
                      <a:pt x="101" y="201"/>
                      <a:pt x="98" y="200"/>
                    </a:cubicBezTo>
                    <a:cubicBezTo>
                      <a:pt x="97" y="199"/>
                      <a:pt x="95" y="199"/>
                      <a:pt x="93" y="198"/>
                    </a:cubicBezTo>
                    <a:cubicBezTo>
                      <a:pt x="88" y="195"/>
                      <a:pt x="82" y="193"/>
                      <a:pt x="76" y="191"/>
                    </a:cubicBezTo>
                    <a:cubicBezTo>
                      <a:pt x="72" y="189"/>
                      <a:pt x="68" y="188"/>
                      <a:pt x="66" y="183"/>
                    </a:cubicBezTo>
                    <a:cubicBezTo>
                      <a:pt x="68" y="164"/>
                      <a:pt x="62" y="149"/>
                      <a:pt x="53" y="132"/>
                    </a:cubicBezTo>
                    <a:cubicBezTo>
                      <a:pt x="38" y="103"/>
                      <a:pt x="26" y="71"/>
                      <a:pt x="19" y="39"/>
                    </a:cubicBezTo>
                    <a:cubicBezTo>
                      <a:pt x="16" y="26"/>
                      <a:pt x="0" y="18"/>
                      <a:pt x="2" y="3"/>
                    </a:cubicBezTo>
                    <a:cubicBezTo>
                      <a:pt x="7" y="0"/>
                      <a:pt x="12" y="0"/>
                      <a:pt x="17" y="0"/>
                    </a:cubicBezTo>
                    <a:cubicBezTo>
                      <a:pt x="24" y="2"/>
                      <a:pt x="31" y="3"/>
                      <a:pt x="38" y="3"/>
                    </a:cubicBezTo>
                    <a:cubicBezTo>
                      <a:pt x="40" y="3"/>
                      <a:pt x="42" y="3"/>
                      <a:pt x="44" y="3"/>
                    </a:cubicBezTo>
                    <a:cubicBezTo>
                      <a:pt x="48" y="3"/>
                      <a:pt x="52" y="3"/>
                      <a:pt x="56" y="3"/>
                    </a:cubicBezTo>
                    <a:cubicBezTo>
                      <a:pt x="65" y="3"/>
                      <a:pt x="73" y="6"/>
                      <a:pt x="82" y="7"/>
                    </a:cubicBezTo>
                    <a:cubicBezTo>
                      <a:pt x="85" y="7"/>
                      <a:pt x="89" y="7"/>
                      <a:pt x="92" y="7"/>
                    </a:cubicBezTo>
                    <a:cubicBezTo>
                      <a:pt x="96" y="7"/>
                      <a:pt x="100" y="9"/>
                      <a:pt x="103" y="11"/>
                    </a:cubicBezTo>
                    <a:cubicBezTo>
                      <a:pt x="104" y="11"/>
                      <a:pt x="105" y="11"/>
                      <a:pt x="107" y="11"/>
                    </a:cubicBezTo>
                    <a:cubicBezTo>
                      <a:pt x="111" y="11"/>
                      <a:pt x="115" y="9"/>
                      <a:pt x="119" y="9"/>
                    </a:cubicBezTo>
                    <a:cubicBezTo>
                      <a:pt x="121" y="8"/>
                      <a:pt x="124" y="9"/>
                      <a:pt x="126" y="9"/>
                    </a:cubicBezTo>
                    <a:cubicBezTo>
                      <a:pt x="130" y="10"/>
                      <a:pt x="133" y="11"/>
                      <a:pt x="136" y="11"/>
                    </a:cubicBezTo>
                    <a:cubicBezTo>
                      <a:pt x="139" y="11"/>
                      <a:pt x="141" y="11"/>
                      <a:pt x="144" y="11"/>
                    </a:cubicBezTo>
                    <a:cubicBezTo>
                      <a:pt x="147" y="11"/>
                      <a:pt x="151" y="11"/>
                      <a:pt x="154" y="12"/>
                    </a:cubicBezTo>
                    <a:cubicBezTo>
                      <a:pt x="156" y="11"/>
                      <a:pt x="157" y="11"/>
                      <a:pt x="159" y="11"/>
                    </a:cubicBezTo>
                    <a:cubicBezTo>
                      <a:pt x="171" y="3"/>
                      <a:pt x="177" y="13"/>
                      <a:pt x="184" y="19"/>
                    </a:cubicBezTo>
                    <a:cubicBezTo>
                      <a:pt x="186" y="18"/>
                      <a:pt x="188" y="16"/>
                      <a:pt x="190" y="15"/>
                    </a:cubicBezTo>
                    <a:cubicBezTo>
                      <a:pt x="198" y="14"/>
                      <a:pt x="205" y="15"/>
                      <a:pt x="212" y="19"/>
                    </a:cubicBezTo>
                    <a:cubicBezTo>
                      <a:pt x="214" y="19"/>
                      <a:pt x="216" y="19"/>
                      <a:pt x="218" y="19"/>
                    </a:cubicBezTo>
                    <a:cubicBezTo>
                      <a:pt x="224" y="19"/>
                      <a:pt x="230" y="18"/>
                      <a:pt x="236" y="16"/>
                    </a:cubicBezTo>
                    <a:close/>
                  </a:path>
                </a:pathLst>
              </a:custGeom>
              <a:solidFill>
                <a:srgbClr val="2A494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1" name="Freeform 28">
                <a:extLst>
                  <a:ext uri="{FF2B5EF4-FFF2-40B4-BE49-F238E27FC236}">
                    <a16:creationId xmlns:a16="http://schemas.microsoft.com/office/drawing/2014/main" id="{8B8056EA-E5B5-486A-80D0-078C1FA51C0F}"/>
                  </a:ext>
                </a:extLst>
              </p:cNvPr>
              <p:cNvSpPr>
                <a:spLocks/>
              </p:cNvSpPr>
              <p:nvPr/>
            </p:nvSpPr>
            <p:spPr bwMode="auto">
              <a:xfrm>
                <a:off x="1033" y="3263"/>
                <a:ext cx="1278" cy="95"/>
              </a:xfrm>
              <a:custGeom>
                <a:avLst/>
                <a:gdLst>
                  <a:gd name="T0" fmla="*/ 1121 w 1137"/>
                  <a:gd name="T1" fmla="*/ 4 h 85"/>
                  <a:gd name="T2" fmla="*/ 1137 w 1137"/>
                  <a:gd name="T3" fmla="*/ 45 h 85"/>
                  <a:gd name="T4" fmla="*/ 1102 w 1137"/>
                  <a:gd name="T5" fmla="*/ 49 h 85"/>
                  <a:gd name="T6" fmla="*/ 1070 w 1137"/>
                  <a:gd name="T7" fmla="*/ 52 h 85"/>
                  <a:gd name="T8" fmla="*/ 1045 w 1137"/>
                  <a:gd name="T9" fmla="*/ 55 h 85"/>
                  <a:gd name="T10" fmla="*/ 969 w 1137"/>
                  <a:gd name="T11" fmla="*/ 58 h 85"/>
                  <a:gd name="T12" fmla="*/ 888 w 1137"/>
                  <a:gd name="T13" fmla="*/ 65 h 85"/>
                  <a:gd name="T14" fmla="*/ 650 w 1137"/>
                  <a:gd name="T15" fmla="*/ 72 h 85"/>
                  <a:gd name="T16" fmla="*/ 634 w 1137"/>
                  <a:gd name="T17" fmla="*/ 73 h 85"/>
                  <a:gd name="T18" fmla="*/ 628 w 1137"/>
                  <a:gd name="T19" fmla="*/ 72 h 85"/>
                  <a:gd name="T20" fmla="*/ 526 w 1137"/>
                  <a:gd name="T21" fmla="*/ 78 h 85"/>
                  <a:gd name="T22" fmla="*/ 517 w 1137"/>
                  <a:gd name="T23" fmla="*/ 77 h 85"/>
                  <a:gd name="T24" fmla="*/ 419 w 1137"/>
                  <a:gd name="T25" fmla="*/ 84 h 85"/>
                  <a:gd name="T26" fmla="*/ 376 w 1137"/>
                  <a:gd name="T27" fmla="*/ 80 h 85"/>
                  <a:gd name="T28" fmla="*/ 301 w 1137"/>
                  <a:gd name="T29" fmla="*/ 79 h 85"/>
                  <a:gd name="T30" fmla="*/ 162 w 1137"/>
                  <a:gd name="T31" fmla="*/ 82 h 85"/>
                  <a:gd name="T32" fmla="*/ 19 w 1137"/>
                  <a:gd name="T33" fmla="*/ 77 h 85"/>
                  <a:gd name="T34" fmla="*/ 0 w 1137"/>
                  <a:gd name="T35" fmla="*/ 70 h 85"/>
                  <a:gd name="T36" fmla="*/ 15 w 1137"/>
                  <a:gd name="T37" fmla="*/ 58 h 85"/>
                  <a:gd name="T38" fmla="*/ 60 w 1137"/>
                  <a:gd name="T39" fmla="*/ 44 h 85"/>
                  <a:gd name="T40" fmla="*/ 78 w 1137"/>
                  <a:gd name="T41" fmla="*/ 23 h 85"/>
                  <a:gd name="T42" fmla="*/ 119 w 1137"/>
                  <a:gd name="T43" fmla="*/ 19 h 85"/>
                  <a:gd name="T44" fmla="*/ 276 w 1137"/>
                  <a:gd name="T45" fmla="*/ 23 h 85"/>
                  <a:gd name="T46" fmla="*/ 347 w 1137"/>
                  <a:gd name="T47" fmla="*/ 25 h 85"/>
                  <a:gd name="T48" fmla="*/ 431 w 1137"/>
                  <a:gd name="T49" fmla="*/ 20 h 85"/>
                  <a:gd name="T50" fmla="*/ 439 w 1137"/>
                  <a:gd name="T51" fmla="*/ 20 h 85"/>
                  <a:gd name="T52" fmla="*/ 499 w 1137"/>
                  <a:gd name="T53" fmla="*/ 21 h 85"/>
                  <a:gd name="T54" fmla="*/ 583 w 1137"/>
                  <a:gd name="T55" fmla="*/ 16 h 85"/>
                  <a:gd name="T56" fmla="*/ 713 w 1137"/>
                  <a:gd name="T57" fmla="*/ 16 h 85"/>
                  <a:gd name="T58" fmla="*/ 797 w 1137"/>
                  <a:gd name="T59" fmla="*/ 15 h 85"/>
                  <a:gd name="T60" fmla="*/ 1013 w 1137"/>
                  <a:gd name="T61" fmla="*/ 14 h 85"/>
                  <a:gd name="T62" fmla="*/ 1112 w 1137"/>
                  <a:gd name="T63" fmla="*/ 2 h 85"/>
                  <a:gd name="T64" fmla="*/ 1121 w 1137"/>
                  <a:gd name="T65" fmla="*/ 4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37" h="85">
                    <a:moveTo>
                      <a:pt x="1121" y="4"/>
                    </a:moveTo>
                    <a:cubicBezTo>
                      <a:pt x="1130" y="16"/>
                      <a:pt x="1129" y="32"/>
                      <a:pt x="1137" y="45"/>
                    </a:cubicBezTo>
                    <a:cubicBezTo>
                      <a:pt x="1126" y="52"/>
                      <a:pt x="1114" y="49"/>
                      <a:pt x="1102" y="49"/>
                    </a:cubicBezTo>
                    <a:cubicBezTo>
                      <a:pt x="1091" y="50"/>
                      <a:pt x="1080" y="48"/>
                      <a:pt x="1070" y="52"/>
                    </a:cubicBezTo>
                    <a:cubicBezTo>
                      <a:pt x="1062" y="56"/>
                      <a:pt x="1053" y="54"/>
                      <a:pt x="1045" y="55"/>
                    </a:cubicBezTo>
                    <a:cubicBezTo>
                      <a:pt x="1020" y="59"/>
                      <a:pt x="994" y="52"/>
                      <a:pt x="969" y="58"/>
                    </a:cubicBezTo>
                    <a:cubicBezTo>
                      <a:pt x="943" y="64"/>
                      <a:pt x="915" y="65"/>
                      <a:pt x="888" y="65"/>
                    </a:cubicBezTo>
                    <a:cubicBezTo>
                      <a:pt x="809" y="67"/>
                      <a:pt x="729" y="67"/>
                      <a:pt x="650" y="72"/>
                    </a:cubicBezTo>
                    <a:cubicBezTo>
                      <a:pt x="645" y="73"/>
                      <a:pt x="639" y="73"/>
                      <a:pt x="634" y="73"/>
                    </a:cubicBezTo>
                    <a:cubicBezTo>
                      <a:pt x="632" y="73"/>
                      <a:pt x="630" y="72"/>
                      <a:pt x="628" y="72"/>
                    </a:cubicBezTo>
                    <a:cubicBezTo>
                      <a:pt x="594" y="72"/>
                      <a:pt x="560" y="77"/>
                      <a:pt x="526" y="78"/>
                    </a:cubicBezTo>
                    <a:cubicBezTo>
                      <a:pt x="523" y="78"/>
                      <a:pt x="520" y="77"/>
                      <a:pt x="517" y="77"/>
                    </a:cubicBezTo>
                    <a:cubicBezTo>
                      <a:pt x="484" y="81"/>
                      <a:pt x="452" y="81"/>
                      <a:pt x="419" y="84"/>
                    </a:cubicBezTo>
                    <a:cubicBezTo>
                      <a:pt x="405" y="85"/>
                      <a:pt x="390" y="85"/>
                      <a:pt x="376" y="80"/>
                    </a:cubicBezTo>
                    <a:cubicBezTo>
                      <a:pt x="351" y="72"/>
                      <a:pt x="326" y="80"/>
                      <a:pt x="301" y="79"/>
                    </a:cubicBezTo>
                    <a:cubicBezTo>
                      <a:pt x="255" y="78"/>
                      <a:pt x="208" y="79"/>
                      <a:pt x="162" y="82"/>
                    </a:cubicBezTo>
                    <a:cubicBezTo>
                      <a:pt x="114" y="85"/>
                      <a:pt x="67" y="73"/>
                      <a:pt x="19" y="77"/>
                    </a:cubicBezTo>
                    <a:cubicBezTo>
                      <a:pt x="12" y="78"/>
                      <a:pt x="4" y="78"/>
                      <a:pt x="0" y="70"/>
                    </a:cubicBezTo>
                    <a:cubicBezTo>
                      <a:pt x="1" y="62"/>
                      <a:pt x="9" y="61"/>
                      <a:pt x="15" y="58"/>
                    </a:cubicBezTo>
                    <a:cubicBezTo>
                      <a:pt x="29" y="52"/>
                      <a:pt x="45" y="48"/>
                      <a:pt x="60" y="44"/>
                    </a:cubicBezTo>
                    <a:cubicBezTo>
                      <a:pt x="71" y="40"/>
                      <a:pt x="78" y="35"/>
                      <a:pt x="78" y="23"/>
                    </a:cubicBezTo>
                    <a:cubicBezTo>
                      <a:pt x="91" y="10"/>
                      <a:pt x="106" y="18"/>
                      <a:pt x="119" y="19"/>
                    </a:cubicBezTo>
                    <a:cubicBezTo>
                      <a:pt x="172" y="21"/>
                      <a:pt x="224" y="25"/>
                      <a:pt x="276" y="23"/>
                    </a:cubicBezTo>
                    <a:cubicBezTo>
                      <a:pt x="300" y="22"/>
                      <a:pt x="323" y="21"/>
                      <a:pt x="347" y="25"/>
                    </a:cubicBezTo>
                    <a:cubicBezTo>
                      <a:pt x="374" y="31"/>
                      <a:pt x="403" y="29"/>
                      <a:pt x="431" y="20"/>
                    </a:cubicBezTo>
                    <a:cubicBezTo>
                      <a:pt x="433" y="19"/>
                      <a:pt x="436" y="19"/>
                      <a:pt x="439" y="20"/>
                    </a:cubicBezTo>
                    <a:cubicBezTo>
                      <a:pt x="459" y="31"/>
                      <a:pt x="479" y="24"/>
                      <a:pt x="499" y="21"/>
                    </a:cubicBezTo>
                    <a:cubicBezTo>
                      <a:pt x="527" y="19"/>
                      <a:pt x="555" y="22"/>
                      <a:pt x="583" y="16"/>
                    </a:cubicBezTo>
                    <a:cubicBezTo>
                      <a:pt x="626" y="14"/>
                      <a:pt x="670" y="20"/>
                      <a:pt x="713" y="16"/>
                    </a:cubicBezTo>
                    <a:cubicBezTo>
                      <a:pt x="741" y="13"/>
                      <a:pt x="769" y="12"/>
                      <a:pt x="797" y="15"/>
                    </a:cubicBezTo>
                    <a:cubicBezTo>
                      <a:pt x="869" y="18"/>
                      <a:pt x="941" y="16"/>
                      <a:pt x="1013" y="14"/>
                    </a:cubicBezTo>
                    <a:cubicBezTo>
                      <a:pt x="1046" y="13"/>
                      <a:pt x="1078" y="0"/>
                      <a:pt x="1112" y="2"/>
                    </a:cubicBezTo>
                    <a:cubicBezTo>
                      <a:pt x="1115" y="2"/>
                      <a:pt x="1118" y="2"/>
                      <a:pt x="1121" y="4"/>
                    </a:cubicBezTo>
                    <a:close/>
                  </a:path>
                </a:pathLst>
              </a:custGeom>
              <a:solidFill>
                <a:srgbClr val="DFE6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2" name="Freeform 29">
                <a:extLst>
                  <a:ext uri="{FF2B5EF4-FFF2-40B4-BE49-F238E27FC236}">
                    <a16:creationId xmlns:a16="http://schemas.microsoft.com/office/drawing/2014/main" id="{D8A8E5AC-9BB6-48D8-BB0C-B610BFE8F4E7}"/>
                  </a:ext>
                </a:extLst>
              </p:cNvPr>
              <p:cNvSpPr>
                <a:spLocks/>
              </p:cNvSpPr>
              <p:nvPr/>
            </p:nvSpPr>
            <p:spPr bwMode="auto">
              <a:xfrm>
                <a:off x="1042" y="3021"/>
                <a:ext cx="1188" cy="92"/>
              </a:xfrm>
              <a:custGeom>
                <a:avLst/>
                <a:gdLst>
                  <a:gd name="T0" fmla="*/ 1045 w 1057"/>
                  <a:gd name="T1" fmla="*/ 7 h 82"/>
                  <a:gd name="T2" fmla="*/ 1057 w 1057"/>
                  <a:gd name="T3" fmla="*/ 47 h 82"/>
                  <a:gd name="T4" fmla="*/ 1024 w 1057"/>
                  <a:gd name="T5" fmla="*/ 54 h 82"/>
                  <a:gd name="T6" fmla="*/ 970 w 1057"/>
                  <a:gd name="T7" fmla="*/ 53 h 82"/>
                  <a:gd name="T8" fmla="*/ 964 w 1057"/>
                  <a:gd name="T9" fmla="*/ 54 h 82"/>
                  <a:gd name="T10" fmla="*/ 911 w 1057"/>
                  <a:gd name="T11" fmla="*/ 65 h 82"/>
                  <a:gd name="T12" fmla="*/ 906 w 1057"/>
                  <a:gd name="T13" fmla="*/ 64 h 82"/>
                  <a:gd name="T14" fmla="*/ 896 w 1057"/>
                  <a:gd name="T15" fmla="*/ 56 h 82"/>
                  <a:gd name="T16" fmla="*/ 812 w 1057"/>
                  <a:gd name="T17" fmla="*/ 65 h 82"/>
                  <a:gd name="T18" fmla="*/ 802 w 1057"/>
                  <a:gd name="T19" fmla="*/ 65 h 82"/>
                  <a:gd name="T20" fmla="*/ 679 w 1057"/>
                  <a:gd name="T21" fmla="*/ 71 h 82"/>
                  <a:gd name="T22" fmla="*/ 547 w 1057"/>
                  <a:gd name="T23" fmla="*/ 73 h 82"/>
                  <a:gd name="T24" fmla="*/ 472 w 1057"/>
                  <a:gd name="T25" fmla="*/ 71 h 82"/>
                  <a:gd name="T26" fmla="*/ 454 w 1057"/>
                  <a:gd name="T27" fmla="*/ 67 h 82"/>
                  <a:gd name="T28" fmla="*/ 352 w 1057"/>
                  <a:gd name="T29" fmla="*/ 79 h 82"/>
                  <a:gd name="T30" fmla="*/ 316 w 1057"/>
                  <a:gd name="T31" fmla="*/ 82 h 82"/>
                  <a:gd name="T32" fmla="*/ 307 w 1057"/>
                  <a:gd name="T33" fmla="*/ 77 h 82"/>
                  <a:gd name="T34" fmla="*/ 294 w 1057"/>
                  <a:gd name="T35" fmla="*/ 69 h 82"/>
                  <a:gd name="T36" fmla="*/ 202 w 1057"/>
                  <a:gd name="T37" fmla="*/ 69 h 82"/>
                  <a:gd name="T38" fmla="*/ 196 w 1057"/>
                  <a:gd name="T39" fmla="*/ 70 h 82"/>
                  <a:gd name="T40" fmla="*/ 143 w 1057"/>
                  <a:gd name="T41" fmla="*/ 64 h 82"/>
                  <a:gd name="T42" fmla="*/ 126 w 1057"/>
                  <a:gd name="T43" fmla="*/ 63 h 82"/>
                  <a:gd name="T44" fmla="*/ 12 w 1057"/>
                  <a:gd name="T45" fmla="*/ 63 h 82"/>
                  <a:gd name="T46" fmla="*/ 2 w 1057"/>
                  <a:gd name="T47" fmla="*/ 36 h 82"/>
                  <a:gd name="T48" fmla="*/ 1 w 1057"/>
                  <a:gd name="T49" fmla="*/ 29 h 82"/>
                  <a:gd name="T50" fmla="*/ 3 w 1057"/>
                  <a:gd name="T51" fmla="*/ 16 h 82"/>
                  <a:gd name="T52" fmla="*/ 61 w 1057"/>
                  <a:gd name="T53" fmla="*/ 14 h 82"/>
                  <a:gd name="T54" fmla="*/ 120 w 1057"/>
                  <a:gd name="T55" fmla="*/ 17 h 82"/>
                  <a:gd name="T56" fmla="*/ 127 w 1057"/>
                  <a:gd name="T57" fmla="*/ 17 h 82"/>
                  <a:gd name="T58" fmla="*/ 412 w 1057"/>
                  <a:gd name="T59" fmla="*/ 24 h 82"/>
                  <a:gd name="T60" fmla="*/ 549 w 1057"/>
                  <a:gd name="T61" fmla="*/ 19 h 82"/>
                  <a:gd name="T62" fmla="*/ 585 w 1057"/>
                  <a:gd name="T63" fmla="*/ 19 h 82"/>
                  <a:gd name="T64" fmla="*/ 707 w 1057"/>
                  <a:gd name="T65" fmla="*/ 19 h 82"/>
                  <a:gd name="T66" fmla="*/ 862 w 1057"/>
                  <a:gd name="T67" fmla="*/ 12 h 82"/>
                  <a:gd name="T68" fmla="*/ 1012 w 1057"/>
                  <a:gd name="T69" fmla="*/ 3 h 82"/>
                  <a:gd name="T70" fmla="*/ 1045 w 1057"/>
                  <a:gd name="T71" fmla="*/ 7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57" h="82">
                    <a:moveTo>
                      <a:pt x="1045" y="7"/>
                    </a:moveTo>
                    <a:cubicBezTo>
                      <a:pt x="1049" y="20"/>
                      <a:pt x="1053" y="34"/>
                      <a:pt x="1057" y="47"/>
                    </a:cubicBezTo>
                    <a:cubicBezTo>
                      <a:pt x="1048" y="56"/>
                      <a:pt x="1037" y="56"/>
                      <a:pt x="1024" y="54"/>
                    </a:cubicBezTo>
                    <a:cubicBezTo>
                      <a:pt x="1007" y="51"/>
                      <a:pt x="988" y="43"/>
                      <a:pt x="970" y="53"/>
                    </a:cubicBezTo>
                    <a:cubicBezTo>
                      <a:pt x="968" y="54"/>
                      <a:pt x="966" y="54"/>
                      <a:pt x="964" y="54"/>
                    </a:cubicBezTo>
                    <a:cubicBezTo>
                      <a:pt x="946" y="53"/>
                      <a:pt x="928" y="57"/>
                      <a:pt x="911" y="65"/>
                    </a:cubicBezTo>
                    <a:cubicBezTo>
                      <a:pt x="909" y="65"/>
                      <a:pt x="907" y="64"/>
                      <a:pt x="906" y="64"/>
                    </a:cubicBezTo>
                    <a:cubicBezTo>
                      <a:pt x="902" y="63"/>
                      <a:pt x="909" y="53"/>
                      <a:pt x="896" y="56"/>
                    </a:cubicBezTo>
                    <a:cubicBezTo>
                      <a:pt x="869" y="63"/>
                      <a:pt x="840" y="69"/>
                      <a:pt x="812" y="65"/>
                    </a:cubicBezTo>
                    <a:cubicBezTo>
                      <a:pt x="808" y="64"/>
                      <a:pt x="805" y="64"/>
                      <a:pt x="802" y="65"/>
                    </a:cubicBezTo>
                    <a:cubicBezTo>
                      <a:pt x="762" y="82"/>
                      <a:pt x="720" y="67"/>
                      <a:pt x="679" y="71"/>
                    </a:cubicBezTo>
                    <a:cubicBezTo>
                      <a:pt x="635" y="74"/>
                      <a:pt x="591" y="69"/>
                      <a:pt x="547" y="73"/>
                    </a:cubicBezTo>
                    <a:cubicBezTo>
                      <a:pt x="522" y="76"/>
                      <a:pt x="497" y="72"/>
                      <a:pt x="472" y="71"/>
                    </a:cubicBezTo>
                    <a:cubicBezTo>
                      <a:pt x="467" y="67"/>
                      <a:pt x="460" y="65"/>
                      <a:pt x="454" y="67"/>
                    </a:cubicBezTo>
                    <a:cubicBezTo>
                      <a:pt x="421" y="79"/>
                      <a:pt x="385" y="68"/>
                      <a:pt x="352" y="79"/>
                    </a:cubicBezTo>
                    <a:cubicBezTo>
                      <a:pt x="342" y="82"/>
                      <a:pt x="328" y="73"/>
                      <a:pt x="316" y="82"/>
                    </a:cubicBezTo>
                    <a:cubicBezTo>
                      <a:pt x="312" y="82"/>
                      <a:pt x="309" y="81"/>
                      <a:pt x="307" y="77"/>
                    </a:cubicBezTo>
                    <a:cubicBezTo>
                      <a:pt x="304" y="72"/>
                      <a:pt x="300" y="68"/>
                      <a:pt x="294" y="69"/>
                    </a:cubicBezTo>
                    <a:cubicBezTo>
                      <a:pt x="263" y="74"/>
                      <a:pt x="233" y="67"/>
                      <a:pt x="202" y="69"/>
                    </a:cubicBezTo>
                    <a:cubicBezTo>
                      <a:pt x="200" y="70"/>
                      <a:pt x="198" y="70"/>
                      <a:pt x="196" y="70"/>
                    </a:cubicBezTo>
                    <a:cubicBezTo>
                      <a:pt x="179" y="61"/>
                      <a:pt x="162" y="59"/>
                      <a:pt x="143" y="64"/>
                    </a:cubicBezTo>
                    <a:cubicBezTo>
                      <a:pt x="137" y="65"/>
                      <a:pt x="132" y="64"/>
                      <a:pt x="126" y="63"/>
                    </a:cubicBezTo>
                    <a:cubicBezTo>
                      <a:pt x="88" y="57"/>
                      <a:pt x="50" y="70"/>
                      <a:pt x="12" y="63"/>
                    </a:cubicBezTo>
                    <a:cubicBezTo>
                      <a:pt x="4" y="56"/>
                      <a:pt x="5" y="45"/>
                      <a:pt x="2" y="36"/>
                    </a:cubicBezTo>
                    <a:cubicBezTo>
                      <a:pt x="1" y="33"/>
                      <a:pt x="1" y="31"/>
                      <a:pt x="1" y="29"/>
                    </a:cubicBezTo>
                    <a:cubicBezTo>
                      <a:pt x="0" y="25"/>
                      <a:pt x="1" y="20"/>
                      <a:pt x="3" y="16"/>
                    </a:cubicBezTo>
                    <a:cubicBezTo>
                      <a:pt x="23" y="10"/>
                      <a:pt x="42" y="12"/>
                      <a:pt x="61" y="14"/>
                    </a:cubicBezTo>
                    <a:cubicBezTo>
                      <a:pt x="81" y="17"/>
                      <a:pt x="101" y="18"/>
                      <a:pt x="120" y="17"/>
                    </a:cubicBezTo>
                    <a:cubicBezTo>
                      <a:pt x="123" y="17"/>
                      <a:pt x="125" y="17"/>
                      <a:pt x="127" y="17"/>
                    </a:cubicBezTo>
                    <a:cubicBezTo>
                      <a:pt x="222" y="18"/>
                      <a:pt x="317" y="29"/>
                      <a:pt x="412" y="24"/>
                    </a:cubicBezTo>
                    <a:cubicBezTo>
                      <a:pt x="458" y="22"/>
                      <a:pt x="503" y="23"/>
                      <a:pt x="549" y="19"/>
                    </a:cubicBezTo>
                    <a:cubicBezTo>
                      <a:pt x="561" y="16"/>
                      <a:pt x="573" y="17"/>
                      <a:pt x="585" y="19"/>
                    </a:cubicBezTo>
                    <a:cubicBezTo>
                      <a:pt x="626" y="24"/>
                      <a:pt x="667" y="23"/>
                      <a:pt x="707" y="19"/>
                    </a:cubicBezTo>
                    <a:cubicBezTo>
                      <a:pt x="759" y="15"/>
                      <a:pt x="811" y="14"/>
                      <a:pt x="862" y="12"/>
                    </a:cubicBezTo>
                    <a:cubicBezTo>
                      <a:pt x="912" y="11"/>
                      <a:pt x="962" y="4"/>
                      <a:pt x="1012" y="3"/>
                    </a:cubicBezTo>
                    <a:cubicBezTo>
                      <a:pt x="1023" y="2"/>
                      <a:pt x="1034" y="0"/>
                      <a:pt x="1045" y="7"/>
                    </a:cubicBezTo>
                    <a:close/>
                  </a:path>
                </a:pathLst>
              </a:custGeom>
              <a:solidFill>
                <a:srgbClr val="DEE6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3" name="Freeform 30">
                <a:extLst>
                  <a:ext uri="{FF2B5EF4-FFF2-40B4-BE49-F238E27FC236}">
                    <a16:creationId xmlns:a16="http://schemas.microsoft.com/office/drawing/2014/main" id="{0D2737B1-2585-4416-A993-C9C00859203D}"/>
                  </a:ext>
                </a:extLst>
              </p:cNvPr>
              <p:cNvSpPr>
                <a:spLocks/>
              </p:cNvSpPr>
              <p:nvPr/>
            </p:nvSpPr>
            <p:spPr bwMode="auto">
              <a:xfrm>
                <a:off x="1058" y="3110"/>
                <a:ext cx="1203" cy="80"/>
              </a:xfrm>
              <a:custGeom>
                <a:avLst/>
                <a:gdLst>
                  <a:gd name="T0" fmla="*/ 1055 w 1071"/>
                  <a:gd name="T1" fmla="*/ 0 h 71"/>
                  <a:gd name="T2" fmla="*/ 1071 w 1071"/>
                  <a:gd name="T3" fmla="*/ 48 h 71"/>
                  <a:gd name="T4" fmla="*/ 1019 w 1071"/>
                  <a:gd name="T5" fmla="*/ 58 h 71"/>
                  <a:gd name="T6" fmla="*/ 1003 w 1071"/>
                  <a:gd name="T7" fmla="*/ 60 h 71"/>
                  <a:gd name="T8" fmla="*/ 987 w 1071"/>
                  <a:gd name="T9" fmla="*/ 61 h 71"/>
                  <a:gd name="T10" fmla="*/ 931 w 1071"/>
                  <a:gd name="T11" fmla="*/ 55 h 71"/>
                  <a:gd name="T12" fmla="*/ 838 w 1071"/>
                  <a:gd name="T13" fmla="*/ 59 h 71"/>
                  <a:gd name="T14" fmla="*/ 781 w 1071"/>
                  <a:gd name="T15" fmla="*/ 63 h 71"/>
                  <a:gd name="T16" fmla="*/ 773 w 1071"/>
                  <a:gd name="T17" fmla="*/ 61 h 71"/>
                  <a:gd name="T18" fmla="*/ 626 w 1071"/>
                  <a:gd name="T19" fmla="*/ 65 h 71"/>
                  <a:gd name="T20" fmla="*/ 535 w 1071"/>
                  <a:gd name="T21" fmla="*/ 66 h 71"/>
                  <a:gd name="T22" fmla="*/ 426 w 1071"/>
                  <a:gd name="T23" fmla="*/ 64 h 71"/>
                  <a:gd name="T24" fmla="*/ 335 w 1071"/>
                  <a:gd name="T25" fmla="*/ 61 h 71"/>
                  <a:gd name="T26" fmla="*/ 238 w 1071"/>
                  <a:gd name="T27" fmla="*/ 58 h 71"/>
                  <a:gd name="T28" fmla="*/ 106 w 1071"/>
                  <a:gd name="T29" fmla="*/ 60 h 71"/>
                  <a:gd name="T30" fmla="*/ 23 w 1071"/>
                  <a:gd name="T31" fmla="*/ 60 h 71"/>
                  <a:gd name="T32" fmla="*/ 17 w 1071"/>
                  <a:gd name="T33" fmla="*/ 59 h 71"/>
                  <a:gd name="T34" fmla="*/ 13 w 1071"/>
                  <a:gd name="T35" fmla="*/ 55 h 71"/>
                  <a:gd name="T36" fmla="*/ 3 w 1071"/>
                  <a:gd name="T37" fmla="*/ 27 h 71"/>
                  <a:gd name="T38" fmla="*/ 10 w 1071"/>
                  <a:gd name="T39" fmla="*/ 9 h 71"/>
                  <a:gd name="T40" fmla="*/ 119 w 1071"/>
                  <a:gd name="T41" fmla="*/ 9 h 71"/>
                  <a:gd name="T42" fmla="*/ 315 w 1071"/>
                  <a:gd name="T43" fmla="*/ 16 h 71"/>
                  <a:gd name="T44" fmla="*/ 427 w 1071"/>
                  <a:gd name="T45" fmla="*/ 15 h 71"/>
                  <a:gd name="T46" fmla="*/ 579 w 1071"/>
                  <a:gd name="T47" fmla="*/ 17 h 71"/>
                  <a:gd name="T48" fmla="*/ 642 w 1071"/>
                  <a:gd name="T49" fmla="*/ 10 h 71"/>
                  <a:gd name="T50" fmla="*/ 653 w 1071"/>
                  <a:gd name="T51" fmla="*/ 8 h 71"/>
                  <a:gd name="T52" fmla="*/ 784 w 1071"/>
                  <a:gd name="T53" fmla="*/ 9 h 71"/>
                  <a:gd name="T54" fmla="*/ 898 w 1071"/>
                  <a:gd name="T55" fmla="*/ 11 h 71"/>
                  <a:gd name="T56" fmla="*/ 904 w 1071"/>
                  <a:gd name="T57" fmla="*/ 12 h 71"/>
                  <a:gd name="T58" fmla="*/ 989 w 1071"/>
                  <a:gd name="T59" fmla="*/ 7 h 71"/>
                  <a:gd name="T60" fmla="*/ 1040 w 1071"/>
                  <a:gd name="T61" fmla="*/ 9 h 71"/>
                  <a:gd name="T62" fmla="*/ 1055 w 1071"/>
                  <a:gd name="T63"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71" h="71">
                    <a:moveTo>
                      <a:pt x="1055" y="0"/>
                    </a:moveTo>
                    <a:cubicBezTo>
                      <a:pt x="1061" y="16"/>
                      <a:pt x="1066" y="32"/>
                      <a:pt x="1071" y="48"/>
                    </a:cubicBezTo>
                    <a:cubicBezTo>
                      <a:pt x="1054" y="57"/>
                      <a:pt x="1036" y="57"/>
                      <a:pt x="1019" y="58"/>
                    </a:cubicBezTo>
                    <a:cubicBezTo>
                      <a:pt x="1013" y="57"/>
                      <a:pt x="1008" y="59"/>
                      <a:pt x="1003" y="60"/>
                    </a:cubicBezTo>
                    <a:cubicBezTo>
                      <a:pt x="997" y="61"/>
                      <a:pt x="992" y="61"/>
                      <a:pt x="987" y="61"/>
                    </a:cubicBezTo>
                    <a:cubicBezTo>
                      <a:pt x="968" y="58"/>
                      <a:pt x="948" y="67"/>
                      <a:pt x="931" y="55"/>
                    </a:cubicBezTo>
                    <a:cubicBezTo>
                      <a:pt x="900" y="67"/>
                      <a:pt x="869" y="54"/>
                      <a:pt x="838" y="59"/>
                    </a:cubicBezTo>
                    <a:cubicBezTo>
                      <a:pt x="819" y="61"/>
                      <a:pt x="799" y="59"/>
                      <a:pt x="781" y="63"/>
                    </a:cubicBezTo>
                    <a:cubicBezTo>
                      <a:pt x="778" y="63"/>
                      <a:pt x="775" y="60"/>
                      <a:pt x="773" y="61"/>
                    </a:cubicBezTo>
                    <a:cubicBezTo>
                      <a:pt x="724" y="71"/>
                      <a:pt x="675" y="59"/>
                      <a:pt x="626" y="65"/>
                    </a:cubicBezTo>
                    <a:cubicBezTo>
                      <a:pt x="596" y="69"/>
                      <a:pt x="565" y="65"/>
                      <a:pt x="535" y="66"/>
                    </a:cubicBezTo>
                    <a:cubicBezTo>
                      <a:pt x="498" y="66"/>
                      <a:pt x="462" y="63"/>
                      <a:pt x="426" y="64"/>
                    </a:cubicBezTo>
                    <a:cubicBezTo>
                      <a:pt x="395" y="64"/>
                      <a:pt x="365" y="68"/>
                      <a:pt x="335" y="61"/>
                    </a:cubicBezTo>
                    <a:cubicBezTo>
                      <a:pt x="303" y="53"/>
                      <a:pt x="270" y="55"/>
                      <a:pt x="238" y="58"/>
                    </a:cubicBezTo>
                    <a:cubicBezTo>
                      <a:pt x="194" y="61"/>
                      <a:pt x="150" y="59"/>
                      <a:pt x="106" y="60"/>
                    </a:cubicBezTo>
                    <a:cubicBezTo>
                      <a:pt x="78" y="61"/>
                      <a:pt x="51" y="59"/>
                      <a:pt x="23" y="60"/>
                    </a:cubicBezTo>
                    <a:cubicBezTo>
                      <a:pt x="21" y="60"/>
                      <a:pt x="19" y="59"/>
                      <a:pt x="17" y="59"/>
                    </a:cubicBezTo>
                    <a:cubicBezTo>
                      <a:pt x="15" y="58"/>
                      <a:pt x="14" y="57"/>
                      <a:pt x="13" y="55"/>
                    </a:cubicBezTo>
                    <a:cubicBezTo>
                      <a:pt x="9" y="46"/>
                      <a:pt x="7" y="36"/>
                      <a:pt x="3" y="27"/>
                    </a:cubicBezTo>
                    <a:cubicBezTo>
                      <a:pt x="1" y="20"/>
                      <a:pt x="0" y="13"/>
                      <a:pt x="10" y="9"/>
                    </a:cubicBezTo>
                    <a:cubicBezTo>
                      <a:pt x="46" y="15"/>
                      <a:pt x="83" y="7"/>
                      <a:pt x="119" y="9"/>
                    </a:cubicBezTo>
                    <a:cubicBezTo>
                      <a:pt x="184" y="13"/>
                      <a:pt x="249" y="14"/>
                      <a:pt x="315" y="16"/>
                    </a:cubicBezTo>
                    <a:cubicBezTo>
                      <a:pt x="352" y="19"/>
                      <a:pt x="389" y="19"/>
                      <a:pt x="427" y="15"/>
                    </a:cubicBezTo>
                    <a:cubicBezTo>
                      <a:pt x="478" y="13"/>
                      <a:pt x="528" y="9"/>
                      <a:pt x="579" y="17"/>
                    </a:cubicBezTo>
                    <a:cubicBezTo>
                      <a:pt x="600" y="20"/>
                      <a:pt x="622" y="17"/>
                      <a:pt x="642" y="10"/>
                    </a:cubicBezTo>
                    <a:cubicBezTo>
                      <a:pt x="646" y="8"/>
                      <a:pt x="649" y="7"/>
                      <a:pt x="653" y="8"/>
                    </a:cubicBezTo>
                    <a:cubicBezTo>
                      <a:pt x="697" y="18"/>
                      <a:pt x="740" y="16"/>
                      <a:pt x="784" y="9"/>
                    </a:cubicBezTo>
                    <a:cubicBezTo>
                      <a:pt x="821" y="17"/>
                      <a:pt x="860" y="6"/>
                      <a:pt x="898" y="11"/>
                    </a:cubicBezTo>
                    <a:cubicBezTo>
                      <a:pt x="900" y="12"/>
                      <a:pt x="902" y="12"/>
                      <a:pt x="904" y="12"/>
                    </a:cubicBezTo>
                    <a:cubicBezTo>
                      <a:pt x="932" y="6"/>
                      <a:pt x="961" y="18"/>
                      <a:pt x="989" y="7"/>
                    </a:cubicBezTo>
                    <a:cubicBezTo>
                      <a:pt x="1005" y="1"/>
                      <a:pt x="1023" y="15"/>
                      <a:pt x="1040" y="9"/>
                    </a:cubicBezTo>
                    <a:cubicBezTo>
                      <a:pt x="1047" y="8"/>
                      <a:pt x="1050" y="3"/>
                      <a:pt x="1055" y="0"/>
                    </a:cubicBezTo>
                    <a:close/>
                  </a:path>
                </a:pathLst>
              </a:custGeom>
              <a:solidFill>
                <a:srgbClr val="DEE6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4" name="Freeform 31">
                <a:extLst>
                  <a:ext uri="{FF2B5EF4-FFF2-40B4-BE49-F238E27FC236}">
                    <a16:creationId xmlns:a16="http://schemas.microsoft.com/office/drawing/2014/main" id="{5144E559-427D-44B4-ABDC-AA80BA8C54BF}"/>
                  </a:ext>
                </a:extLst>
              </p:cNvPr>
              <p:cNvSpPr>
                <a:spLocks/>
              </p:cNvSpPr>
              <p:nvPr/>
            </p:nvSpPr>
            <p:spPr bwMode="auto">
              <a:xfrm>
                <a:off x="1027" y="2935"/>
                <a:ext cx="1180" cy="96"/>
              </a:xfrm>
              <a:custGeom>
                <a:avLst/>
                <a:gdLst>
                  <a:gd name="T0" fmla="*/ 1033 w 1050"/>
                  <a:gd name="T1" fmla="*/ 11 h 86"/>
                  <a:gd name="T2" fmla="*/ 1050 w 1050"/>
                  <a:gd name="T3" fmla="*/ 60 h 86"/>
                  <a:gd name="T4" fmla="*/ 984 w 1050"/>
                  <a:gd name="T5" fmla="*/ 54 h 86"/>
                  <a:gd name="T6" fmla="*/ 953 w 1050"/>
                  <a:gd name="T7" fmla="*/ 57 h 86"/>
                  <a:gd name="T8" fmla="*/ 829 w 1050"/>
                  <a:gd name="T9" fmla="*/ 61 h 86"/>
                  <a:gd name="T10" fmla="*/ 786 w 1050"/>
                  <a:gd name="T11" fmla="*/ 67 h 86"/>
                  <a:gd name="T12" fmla="*/ 781 w 1050"/>
                  <a:gd name="T13" fmla="*/ 67 h 86"/>
                  <a:gd name="T14" fmla="*/ 738 w 1050"/>
                  <a:gd name="T15" fmla="*/ 74 h 86"/>
                  <a:gd name="T16" fmla="*/ 681 w 1050"/>
                  <a:gd name="T17" fmla="*/ 75 h 86"/>
                  <a:gd name="T18" fmla="*/ 625 w 1050"/>
                  <a:gd name="T19" fmla="*/ 83 h 86"/>
                  <a:gd name="T20" fmla="*/ 612 w 1050"/>
                  <a:gd name="T21" fmla="*/ 79 h 86"/>
                  <a:gd name="T22" fmla="*/ 589 w 1050"/>
                  <a:gd name="T23" fmla="*/ 71 h 86"/>
                  <a:gd name="T24" fmla="*/ 540 w 1050"/>
                  <a:gd name="T25" fmla="*/ 73 h 86"/>
                  <a:gd name="T26" fmla="*/ 507 w 1050"/>
                  <a:gd name="T27" fmla="*/ 76 h 86"/>
                  <a:gd name="T28" fmla="*/ 455 w 1050"/>
                  <a:gd name="T29" fmla="*/ 77 h 86"/>
                  <a:gd name="T30" fmla="*/ 370 w 1050"/>
                  <a:gd name="T31" fmla="*/ 76 h 86"/>
                  <a:gd name="T32" fmla="*/ 289 w 1050"/>
                  <a:gd name="T33" fmla="*/ 74 h 86"/>
                  <a:gd name="T34" fmla="*/ 278 w 1050"/>
                  <a:gd name="T35" fmla="*/ 78 h 86"/>
                  <a:gd name="T36" fmla="*/ 264 w 1050"/>
                  <a:gd name="T37" fmla="*/ 79 h 86"/>
                  <a:gd name="T38" fmla="*/ 245 w 1050"/>
                  <a:gd name="T39" fmla="*/ 76 h 86"/>
                  <a:gd name="T40" fmla="*/ 213 w 1050"/>
                  <a:gd name="T41" fmla="*/ 76 h 86"/>
                  <a:gd name="T42" fmla="*/ 208 w 1050"/>
                  <a:gd name="T43" fmla="*/ 75 h 86"/>
                  <a:gd name="T44" fmla="*/ 184 w 1050"/>
                  <a:gd name="T45" fmla="*/ 77 h 86"/>
                  <a:gd name="T46" fmla="*/ 138 w 1050"/>
                  <a:gd name="T47" fmla="*/ 74 h 86"/>
                  <a:gd name="T48" fmla="*/ 101 w 1050"/>
                  <a:gd name="T49" fmla="*/ 71 h 86"/>
                  <a:gd name="T50" fmla="*/ 58 w 1050"/>
                  <a:gd name="T51" fmla="*/ 69 h 86"/>
                  <a:gd name="T52" fmla="*/ 33 w 1050"/>
                  <a:gd name="T53" fmla="*/ 70 h 86"/>
                  <a:gd name="T54" fmla="*/ 5 w 1050"/>
                  <a:gd name="T55" fmla="*/ 60 h 86"/>
                  <a:gd name="T56" fmla="*/ 4 w 1050"/>
                  <a:gd name="T57" fmla="*/ 38 h 86"/>
                  <a:gd name="T58" fmla="*/ 40 w 1050"/>
                  <a:gd name="T59" fmla="*/ 26 h 86"/>
                  <a:gd name="T60" fmla="*/ 171 w 1050"/>
                  <a:gd name="T61" fmla="*/ 30 h 86"/>
                  <a:gd name="T62" fmla="*/ 209 w 1050"/>
                  <a:gd name="T63" fmla="*/ 30 h 86"/>
                  <a:gd name="T64" fmla="*/ 386 w 1050"/>
                  <a:gd name="T65" fmla="*/ 31 h 86"/>
                  <a:gd name="T66" fmla="*/ 459 w 1050"/>
                  <a:gd name="T67" fmla="*/ 26 h 86"/>
                  <a:gd name="T68" fmla="*/ 640 w 1050"/>
                  <a:gd name="T69" fmla="*/ 21 h 86"/>
                  <a:gd name="T70" fmla="*/ 969 w 1050"/>
                  <a:gd name="T71" fmla="*/ 10 h 86"/>
                  <a:gd name="T72" fmla="*/ 1033 w 1050"/>
                  <a:gd name="T73" fmla="*/ 11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50" h="86">
                    <a:moveTo>
                      <a:pt x="1033" y="11"/>
                    </a:moveTo>
                    <a:cubicBezTo>
                      <a:pt x="1039" y="28"/>
                      <a:pt x="1044" y="44"/>
                      <a:pt x="1050" y="60"/>
                    </a:cubicBezTo>
                    <a:cubicBezTo>
                      <a:pt x="1028" y="58"/>
                      <a:pt x="1006" y="55"/>
                      <a:pt x="984" y="54"/>
                    </a:cubicBezTo>
                    <a:cubicBezTo>
                      <a:pt x="974" y="52"/>
                      <a:pt x="963" y="55"/>
                      <a:pt x="953" y="57"/>
                    </a:cubicBezTo>
                    <a:cubicBezTo>
                      <a:pt x="912" y="61"/>
                      <a:pt x="871" y="65"/>
                      <a:pt x="829" y="61"/>
                    </a:cubicBezTo>
                    <a:cubicBezTo>
                      <a:pt x="814" y="60"/>
                      <a:pt x="801" y="68"/>
                      <a:pt x="786" y="67"/>
                    </a:cubicBezTo>
                    <a:cubicBezTo>
                      <a:pt x="784" y="67"/>
                      <a:pt x="783" y="67"/>
                      <a:pt x="781" y="67"/>
                    </a:cubicBezTo>
                    <a:cubicBezTo>
                      <a:pt x="766" y="65"/>
                      <a:pt x="753" y="70"/>
                      <a:pt x="738" y="74"/>
                    </a:cubicBezTo>
                    <a:cubicBezTo>
                      <a:pt x="720" y="78"/>
                      <a:pt x="700" y="76"/>
                      <a:pt x="681" y="75"/>
                    </a:cubicBezTo>
                    <a:cubicBezTo>
                      <a:pt x="662" y="74"/>
                      <a:pt x="643" y="77"/>
                      <a:pt x="625" y="83"/>
                    </a:cubicBezTo>
                    <a:cubicBezTo>
                      <a:pt x="620" y="84"/>
                      <a:pt x="616" y="83"/>
                      <a:pt x="612" y="79"/>
                    </a:cubicBezTo>
                    <a:cubicBezTo>
                      <a:pt x="606" y="71"/>
                      <a:pt x="598" y="68"/>
                      <a:pt x="589" y="71"/>
                    </a:cubicBezTo>
                    <a:cubicBezTo>
                      <a:pt x="573" y="75"/>
                      <a:pt x="557" y="76"/>
                      <a:pt x="540" y="73"/>
                    </a:cubicBezTo>
                    <a:cubicBezTo>
                      <a:pt x="530" y="71"/>
                      <a:pt x="519" y="81"/>
                      <a:pt x="507" y="76"/>
                    </a:cubicBezTo>
                    <a:cubicBezTo>
                      <a:pt x="490" y="70"/>
                      <a:pt x="472" y="72"/>
                      <a:pt x="455" y="77"/>
                    </a:cubicBezTo>
                    <a:cubicBezTo>
                      <a:pt x="426" y="86"/>
                      <a:pt x="398" y="73"/>
                      <a:pt x="370" y="76"/>
                    </a:cubicBezTo>
                    <a:cubicBezTo>
                      <a:pt x="343" y="79"/>
                      <a:pt x="316" y="73"/>
                      <a:pt x="289" y="74"/>
                    </a:cubicBezTo>
                    <a:cubicBezTo>
                      <a:pt x="285" y="75"/>
                      <a:pt x="282" y="77"/>
                      <a:pt x="278" y="78"/>
                    </a:cubicBezTo>
                    <a:cubicBezTo>
                      <a:pt x="273" y="80"/>
                      <a:pt x="269" y="81"/>
                      <a:pt x="264" y="79"/>
                    </a:cubicBezTo>
                    <a:cubicBezTo>
                      <a:pt x="258" y="76"/>
                      <a:pt x="254" y="69"/>
                      <a:pt x="245" y="76"/>
                    </a:cubicBezTo>
                    <a:cubicBezTo>
                      <a:pt x="235" y="84"/>
                      <a:pt x="224" y="73"/>
                      <a:pt x="213" y="76"/>
                    </a:cubicBezTo>
                    <a:cubicBezTo>
                      <a:pt x="211" y="75"/>
                      <a:pt x="209" y="75"/>
                      <a:pt x="208" y="75"/>
                    </a:cubicBezTo>
                    <a:cubicBezTo>
                      <a:pt x="200" y="72"/>
                      <a:pt x="192" y="73"/>
                      <a:pt x="184" y="77"/>
                    </a:cubicBezTo>
                    <a:cubicBezTo>
                      <a:pt x="169" y="83"/>
                      <a:pt x="154" y="82"/>
                      <a:pt x="138" y="74"/>
                    </a:cubicBezTo>
                    <a:cubicBezTo>
                      <a:pt x="127" y="68"/>
                      <a:pt x="114" y="69"/>
                      <a:pt x="101" y="71"/>
                    </a:cubicBezTo>
                    <a:cubicBezTo>
                      <a:pt x="87" y="73"/>
                      <a:pt x="73" y="76"/>
                      <a:pt x="58" y="69"/>
                    </a:cubicBezTo>
                    <a:cubicBezTo>
                      <a:pt x="50" y="65"/>
                      <a:pt x="41" y="69"/>
                      <a:pt x="33" y="70"/>
                    </a:cubicBezTo>
                    <a:cubicBezTo>
                      <a:pt x="21" y="72"/>
                      <a:pt x="12" y="70"/>
                      <a:pt x="5" y="60"/>
                    </a:cubicBezTo>
                    <a:cubicBezTo>
                      <a:pt x="1" y="53"/>
                      <a:pt x="0" y="45"/>
                      <a:pt x="4" y="38"/>
                    </a:cubicBezTo>
                    <a:cubicBezTo>
                      <a:pt x="13" y="26"/>
                      <a:pt x="27" y="27"/>
                      <a:pt x="40" y="26"/>
                    </a:cubicBezTo>
                    <a:cubicBezTo>
                      <a:pt x="83" y="25"/>
                      <a:pt x="127" y="31"/>
                      <a:pt x="171" y="30"/>
                    </a:cubicBezTo>
                    <a:cubicBezTo>
                      <a:pt x="183" y="30"/>
                      <a:pt x="196" y="31"/>
                      <a:pt x="209" y="30"/>
                    </a:cubicBezTo>
                    <a:cubicBezTo>
                      <a:pt x="268" y="38"/>
                      <a:pt x="327" y="31"/>
                      <a:pt x="386" y="31"/>
                    </a:cubicBezTo>
                    <a:cubicBezTo>
                      <a:pt x="411" y="32"/>
                      <a:pt x="435" y="23"/>
                      <a:pt x="459" y="26"/>
                    </a:cubicBezTo>
                    <a:cubicBezTo>
                      <a:pt x="520" y="24"/>
                      <a:pt x="581" y="26"/>
                      <a:pt x="640" y="21"/>
                    </a:cubicBezTo>
                    <a:cubicBezTo>
                      <a:pt x="750" y="11"/>
                      <a:pt x="859" y="17"/>
                      <a:pt x="969" y="10"/>
                    </a:cubicBezTo>
                    <a:cubicBezTo>
                      <a:pt x="990" y="8"/>
                      <a:pt x="1012" y="0"/>
                      <a:pt x="1033" y="11"/>
                    </a:cubicBezTo>
                    <a:close/>
                  </a:path>
                </a:pathLst>
              </a:custGeom>
              <a:solidFill>
                <a:srgbClr val="DDE6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5" name="Freeform 32">
                <a:extLst>
                  <a:ext uri="{FF2B5EF4-FFF2-40B4-BE49-F238E27FC236}">
                    <a16:creationId xmlns:a16="http://schemas.microsoft.com/office/drawing/2014/main" id="{96FCF2C5-BE5A-4D02-8090-8A8A43BC7D4A}"/>
                  </a:ext>
                </a:extLst>
              </p:cNvPr>
              <p:cNvSpPr>
                <a:spLocks/>
              </p:cNvSpPr>
              <p:nvPr/>
            </p:nvSpPr>
            <p:spPr bwMode="auto">
              <a:xfrm>
                <a:off x="1088" y="3182"/>
                <a:ext cx="1196" cy="89"/>
              </a:xfrm>
              <a:custGeom>
                <a:avLst/>
                <a:gdLst>
                  <a:gd name="T0" fmla="*/ 1049 w 1064"/>
                  <a:gd name="T1" fmla="*/ 0 h 79"/>
                  <a:gd name="T2" fmla="*/ 1064 w 1064"/>
                  <a:gd name="T3" fmla="*/ 48 h 79"/>
                  <a:gd name="T4" fmla="*/ 985 w 1064"/>
                  <a:gd name="T5" fmla="*/ 62 h 79"/>
                  <a:gd name="T6" fmla="*/ 937 w 1064"/>
                  <a:gd name="T7" fmla="*/ 63 h 79"/>
                  <a:gd name="T8" fmla="*/ 909 w 1064"/>
                  <a:gd name="T9" fmla="*/ 71 h 79"/>
                  <a:gd name="T10" fmla="*/ 877 w 1064"/>
                  <a:gd name="T11" fmla="*/ 69 h 79"/>
                  <a:gd name="T12" fmla="*/ 871 w 1064"/>
                  <a:gd name="T13" fmla="*/ 64 h 79"/>
                  <a:gd name="T14" fmla="*/ 782 w 1064"/>
                  <a:gd name="T15" fmla="*/ 68 h 79"/>
                  <a:gd name="T16" fmla="*/ 621 w 1064"/>
                  <a:gd name="T17" fmla="*/ 69 h 79"/>
                  <a:gd name="T18" fmla="*/ 510 w 1064"/>
                  <a:gd name="T19" fmla="*/ 73 h 79"/>
                  <a:gd name="T20" fmla="*/ 397 w 1064"/>
                  <a:gd name="T21" fmla="*/ 74 h 79"/>
                  <a:gd name="T22" fmla="*/ 132 w 1064"/>
                  <a:gd name="T23" fmla="*/ 75 h 79"/>
                  <a:gd name="T24" fmla="*/ 19 w 1064"/>
                  <a:gd name="T25" fmla="*/ 68 h 79"/>
                  <a:gd name="T26" fmla="*/ 0 w 1064"/>
                  <a:gd name="T27" fmla="*/ 33 h 79"/>
                  <a:gd name="T28" fmla="*/ 18 w 1064"/>
                  <a:gd name="T29" fmla="*/ 23 h 79"/>
                  <a:gd name="T30" fmla="*/ 115 w 1064"/>
                  <a:gd name="T31" fmla="*/ 19 h 79"/>
                  <a:gd name="T32" fmla="*/ 199 w 1064"/>
                  <a:gd name="T33" fmla="*/ 24 h 79"/>
                  <a:gd name="T34" fmla="*/ 214 w 1064"/>
                  <a:gd name="T35" fmla="*/ 26 h 79"/>
                  <a:gd name="T36" fmla="*/ 319 w 1064"/>
                  <a:gd name="T37" fmla="*/ 26 h 79"/>
                  <a:gd name="T38" fmla="*/ 446 w 1064"/>
                  <a:gd name="T39" fmla="*/ 28 h 79"/>
                  <a:gd name="T40" fmla="*/ 654 w 1064"/>
                  <a:gd name="T41" fmla="*/ 32 h 79"/>
                  <a:gd name="T42" fmla="*/ 699 w 1064"/>
                  <a:gd name="T43" fmla="*/ 25 h 79"/>
                  <a:gd name="T44" fmla="*/ 802 w 1064"/>
                  <a:gd name="T45" fmla="*/ 19 h 79"/>
                  <a:gd name="T46" fmla="*/ 931 w 1064"/>
                  <a:gd name="T47" fmla="*/ 18 h 79"/>
                  <a:gd name="T48" fmla="*/ 1040 w 1064"/>
                  <a:gd name="T49" fmla="*/ 8 h 79"/>
                  <a:gd name="T50" fmla="*/ 1046 w 1064"/>
                  <a:gd name="T51" fmla="*/ 1 h 79"/>
                  <a:gd name="T52" fmla="*/ 1049 w 1064"/>
                  <a:gd name="T53"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064" h="79">
                    <a:moveTo>
                      <a:pt x="1049" y="0"/>
                    </a:moveTo>
                    <a:cubicBezTo>
                      <a:pt x="1058" y="15"/>
                      <a:pt x="1055" y="33"/>
                      <a:pt x="1064" y="48"/>
                    </a:cubicBezTo>
                    <a:cubicBezTo>
                      <a:pt x="1039" y="62"/>
                      <a:pt x="1011" y="58"/>
                      <a:pt x="985" y="62"/>
                    </a:cubicBezTo>
                    <a:cubicBezTo>
                      <a:pt x="969" y="64"/>
                      <a:pt x="953" y="64"/>
                      <a:pt x="937" y="63"/>
                    </a:cubicBezTo>
                    <a:cubicBezTo>
                      <a:pt x="927" y="63"/>
                      <a:pt x="918" y="64"/>
                      <a:pt x="909" y="71"/>
                    </a:cubicBezTo>
                    <a:cubicBezTo>
                      <a:pt x="900" y="79"/>
                      <a:pt x="882" y="77"/>
                      <a:pt x="877" y="69"/>
                    </a:cubicBezTo>
                    <a:cubicBezTo>
                      <a:pt x="874" y="64"/>
                      <a:pt x="874" y="63"/>
                      <a:pt x="871" y="64"/>
                    </a:cubicBezTo>
                    <a:cubicBezTo>
                      <a:pt x="841" y="72"/>
                      <a:pt x="811" y="61"/>
                      <a:pt x="782" y="68"/>
                    </a:cubicBezTo>
                    <a:cubicBezTo>
                      <a:pt x="728" y="70"/>
                      <a:pt x="674" y="65"/>
                      <a:pt x="621" y="69"/>
                    </a:cubicBezTo>
                    <a:cubicBezTo>
                      <a:pt x="584" y="71"/>
                      <a:pt x="547" y="64"/>
                      <a:pt x="510" y="73"/>
                    </a:cubicBezTo>
                    <a:cubicBezTo>
                      <a:pt x="472" y="75"/>
                      <a:pt x="434" y="74"/>
                      <a:pt x="397" y="74"/>
                    </a:cubicBezTo>
                    <a:cubicBezTo>
                      <a:pt x="309" y="76"/>
                      <a:pt x="220" y="74"/>
                      <a:pt x="132" y="75"/>
                    </a:cubicBezTo>
                    <a:cubicBezTo>
                      <a:pt x="95" y="75"/>
                      <a:pt x="57" y="71"/>
                      <a:pt x="19" y="68"/>
                    </a:cubicBezTo>
                    <a:cubicBezTo>
                      <a:pt x="5" y="60"/>
                      <a:pt x="3" y="47"/>
                      <a:pt x="0" y="33"/>
                    </a:cubicBezTo>
                    <a:cubicBezTo>
                      <a:pt x="1" y="21"/>
                      <a:pt x="10" y="21"/>
                      <a:pt x="18" y="23"/>
                    </a:cubicBezTo>
                    <a:cubicBezTo>
                      <a:pt x="51" y="28"/>
                      <a:pt x="83" y="24"/>
                      <a:pt x="115" y="19"/>
                    </a:cubicBezTo>
                    <a:cubicBezTo>
                      <a:pt x="143" y="15"/>
                      <a:pt x="171" y="23"/>
                      <a:pt x="199" y="24"/>
                    </a:cubicBezTo>
                    <a:cubicBezTo>
                      <a:pt x="204" y="25"/>
                      <a:pt x="210" y="28"/>
                      <a:pt x="214" y="26"/>
                    </a:cubicBezTo>
                    <a:cubicBezTo>
                      <a:pt x="249" y="11"/>
                      <a:pt x="284" y="28"/>
                      <a:pt x="319" y="26"/>
                    </a:cubicBezTo>
                    <a:cubicBezTo>
                      <a:pt x="361" y="24"/>
                      <a:pt x="404" y="26"/>
                      <a:pt x="446" y="28"/>
                    </a:cubicBezTo>
                    <a:cubicBezTo>
                      <a:pt x="516" y="32"/>
                      <a:pt x="585" y="22"/>
                      <a:pt x="654" y="32"/>
                    </a:cubicBezTo>
                    <a:cubicBezTo>
                      <a:pt x="670" y="34"/>
                      <a:pt x="684" y="26"/>
                      <a:pt x="699" y="25"/>
                    </a:cubicBezTo>
                    <a:cubicBezTo>
                      <a:pt x="733" y="21"/>
                      <a:pt x="768" y="26"/>
                      <a:pt x="802" y="19"/>
                    </a:cubicBezTo>
                    <a:cubicBezTo>
                      <a:pt x="845" y="17"/>
                      <a:pt x="888" y="16"/>
                      <a:pt x="931" y="18"/>
                    </a:cubicBezTo>
                    <a:cubicBezTo>
                      <a:pt x="967" y="19"/>
                      <a:pt x="1004" y="19"/>
                      <a:pt x="1040" y="8"/>
                    </a:cubicBezTo>
                    <a:cubicBezTo>
                      <a:pt x="1043" y="7"/>
                      <a:pt x="1044" y="4"/>
                      <a:pt x="1046" y="1"/>
                    </a:cubicBezTo>
                    <a:cubicBezTo>
                      <a:pt x="1047" y="1"/>
                      <a:pt x="1048" y="0"/>
                      <a:pt x="1049" y="0"/>
                    </a:cubicBezTo>
                    <a:close/>
                  </a:path>
                </a:pathLst>
              </a:custGeom>
              <a:solidFill>
                <a:srgbClr val="DFE7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6" name="Freeform 33">
                <a:extLst>
                  <a:ext uri="{FF2B5EF4-FFF2-40B4-BE49-F238E27FC236}">
                    <a16:creationId xmlns:a16="http://schemas.microsoft.com/office/drawing/2014/main" id="{CCA55F0F-F5F4-48C4-AEF8-85DB3970F360}"/>
                  </a:ext>
                </a:extLst>
              </p:cNvPr>
              <p:cNvSpPr>
                <a:spLocks/>
              </p:cNvSpPr>
              <p:nvPr/>
            </p:nvSpPr>
            <p:spPr bwMode="auto">
              <a:xfrm>
                <a:off x="1013" y="2867"/>
                <a:ext cx="1162" cy="85"/>
              </a:xfrm>
              <a:custGeom>
                <a:avLst/>
                <a:gdLst>
                  <a:gd name="T0" fmla="*/ 1023 w 1034"/>
                  <a:gd name="T1" fmla="*/ 0 h 75"/>
                  <a:gd name="T2" fmla="*/ 1034 w 1034"/>
                  <a:gd name="T3" fmla="*/ 41 h 75"/>
                  <a:gd name="T4" fmla="*/ 985 w 1034"/>
                  <a:gd name="T5" fmla="*/ 50 h 75"/>
                  <a:gd name="T6" fmla="*/ 849 w 1034"/>
                  <a:gd name="T7" fmla="*/ 57 h 75"/>
                  <a:gd name="T8" fmla="*/ 800 w 1034"/>
                  <a:gd name="T9" fmla="*/ 56 h 75"/>
                  <a:gd name="T10" fmla="*/ 795 w 1034"/>
                  <a:gd name="T11" fmla="*/ 55 h 75"/>
                  <a:gd name="T12" fmla="*/ 752 w 1034"/>
                  <a:gd name="T13" fmla="*/ 58 h 75"/>
                  <a:gd name="T14" fmla="*/ 747 w 1034"/>
                  <a:gd name="T15" fmla="*/ 58 h 75"/>
                  <a:gd name="T16" fmla="*/ 666 w 1034"/>
                  <a:gd name="T17" fmla="*/ 53 h 75"/>
                  <a:gd name="T18" fmla="*/ 626 w 1034"/>
                  <a:gd name="T19" fmla="*/ 56 h 75"/>
                  <a:gd name="T20" fmla="*/ 581 w 1034"/>
                  <a:gd name="T21" fmla="*/ 60 h 75"/>
                  <a:gd name="T22" fmla="*/ 536 w 1034"/>
                  <a:gd name="T23" fmla="*/ 65 h 75"/>
                  <a:gd name="T24" fmla="*/ 517 w 1034"/>
                  <a:gd name="T25" fmla="*/ 69 h 75"/>
                  <a:gd name="T26" fmla="*/ 492 w 1034"/>
                  <a:gd name="T27" fmla="*/ 65 h 75"/>
                  <a:gd name="T28" fmla="*/ 435 w 1034"/>
                  <a:gd name="T29" fmla="*/ 72 h 75"/>
                  <a:gd name="T30" fmla="*/ 418 w 1034"/>
                  <a:gd name="T31" fmla="*/ 70 h 75"/>
                  <a:gd name="T32" fmla="*/ 410 w 1034"/>
                  <a:gd name="T33" fmla="*/ 68 h 75"/>
                  <a:gd name="T34" fmla="*/ 319 w 1034"/>
                  <a:gd name="T35" fmla="*/ 70 h 75"/>
                  <a:gd name="T36" fmla="*/ 234 w 1034"/>
                  <a:gd name="T37" fmla="*/ 70 h 75"/>
                  <a:gd name="T38" fmla="*/ 228 w 1034"/>
                  <a:gd name="T39" fmla="*/ 69 h 75"/>
                  <a:gd name="T40" fmla="*/ 167 w 1034"/>
                  <a:gd name="T41" fmla="*/ 71 h 75"/>
                  <a:gd name="T42" fmla="*/ 76 w 1034"/>
                  <a:gd name="T43" fmla="*/ 72 h 75"/>
                  <a:gd name="T44" fmla="*/ 60 w 1034"/>
                  <a:gd name="T45" fmla="*/ 74 h 75"/>
                  <a:gd name="T46" fmla="*/ 49 w 1034"/>
                  <a:gd name="T47" fmla="*/ 72 h 75"/>
                  <a:gd name="T48" fmla="*/ 28 w 1034"/>
                  <a:gd name="T49" fmla="*/ 70 h 75"/>
                  <a:gd name="T50" fmla="*/ 8 w 1034"/>
                  <a:gd name="T51" fmla="*/ 66 h 75"/>
                  <a:gd name="T52" fmla="*/ 4 w 1034"/>
                  <a:gd name="T53" fmla="*/ 30 h 75"/>
                  <a:gd name="T54" fmla="*/ 9 w 1034"/>
                  <a:gd name="T55" fmla="*/ 26 h 75"/>
                  <a:gd name="T56" fmla="*/ 65 w 1034"/>
                  <a:gd name="T57" fmla="*/ 24 h 75"/>
                  <a:gd name="T58" fmla="*/ 89 w 1034"/>
                  <a:gd name="T59" fmla="*/ 23 h 75"/>
                  <a:gd name="T60" fmla="*/ 95 w 1034"/>
                  <a:gd name="T61" fmla="*/ 24 h 75"/>
                  <a:gd name="T62" fmla="*/ 153 w 1034"/>
                  <a:gd name="T63" fmla="*/ 22 h 75"/>
                  <a:gd name="T64" fmla="*/ 199 w 1034"/>
                  <a:gd name="T65" fmla="*/ 20 h 75"/>
                  <a:gd name="T66" fmla="*/ 304 w 1034"/>
                  <a:gd name="T67" fmla="*/ 20 h 75"/>
                  <a:gd name="T68" fmla="*/ 555 w 1034"/>
                  <a:gd name="T69" fmla="*/ 15 h 75"/>
                  <a:gd name="T70" fmla="*/ 646 w 1034"/>
                  <a:gd name="T71" fmla="*/ 19 h 75"/>
                  <a:gd name="T72" fmla="*/ 821 w 1034"/>
                  <a:gd name="T73" fmla="*/ 7 h 75"/>
                  <a:gd name="T74" fmla="*/ 923 w 1034"/>
                  <a:gd name="T75" fmla="*/ 6 h 75"/>
                  <a:gd name="T76" fmla="*/ 1023 w 1034"/>
                  <a:gd name="T77" fmla="*/ 0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034" h="75">
                    <a:moveTo>
                      <a:pt x="1023" y="0"/>
                    </a:moveTo>
                    <a:cubicBezTo>
                      <a:pt x="1027" y="13"/>
                      <a:pt x="1031" y="27"/>
                      <a:pt x="1034" y="41"/>
                    </a:cubicBezTo>
                    <a:cubicBezTo>
                      <a:pt x="1020" y="55"/>
                      <a:pt x="1002" y="49"/>
                      <a:pt x="985" y="50"/>
                    </a:cubicBezTo>
                    <a:cubicBezTo>
                      <a:pt x="940" y="52"/>
                      <a:pt x="894" y="47"/>
                      <a:pt x="849" y="57"/>
                    </a:cubicBezTo>
                    <a:cubicBezTo>
                      <a:pt x="833" y="61"/>
                      <a:pt x="817" y="55"/>
                      <a:pt x="800" y="56"/>
                    </a:cubicBezTo>
                    <a:cubicBezTo>
                      <a:pt x="798" y="56"/>
                      <a:pt x="796" y="56"/>
                      <a:pt x="795" y="55"/>
                    </a:cubicBezTo>
                    <a:cubicBezTo>
                      <a:pt x="780" y="53"/>
                      <a:pt x="767" y="60"/>
                      <a:pt x="752" y="58"/>
                    </a:cubicBezTo>
                    <a:cubicBezTo>
                      <a:pt x="750" y="58"/>
                      <a:pt x="749" y="58"/>
                      <a:pt x="747" y="58"/>
                    </a:cubicBezTo>
                    <a:cubicBezTo>
                      <a:pt x="720" y="53"/>
                      <a:pt x="693" y="56"/>
                      <a:pt x="666" y="53"/>
                    </a:cubicBezTo>
                    <a:cubicBezTo>
                      <a:pt x="652" y="52"/>
                      <a:pt x="640" y="75"/>
                      <a:pt x="626" y="56"/>
                    </a:cubicBezTo>
                    <a:cubicBezTo>
                      <a:pt x="612" y="61"/>
                      <a:pt x="596" y="59"/>
                      <a:pt x="581" y="60"/>
                    </a:cubicBezTo>
                    <a:cubicBezTo>
                      <a:pt x="566" y="62"/>
                      <a:pt x="551" y="65"/>
                      <a:pt x="536" y="65"/>
                    </a:cubicBezTo>
                    <a:cubicBezTo>
                      <a:pt x="529" y="65"/>
                      <a:pt x="523" y="65"/>
                      <a:pt x="517" y="69"/>
                    </a:cubicBezTo>
                    <a:cubicBezTo>
                      <a:pt x="507" y="74"/>
                      <a:pt x="500" y="65"/>
                      <a:pt x="492" y="65"/>
                    </a:cubicBezTo>
                    <a:cubicBezTo>
                      <a:pt x="473" y="65"/>
                      <a:pt x="453" y="62"/>
                      <a:pt x="435" y="72"/>
                    </a:cubicBezTo>
                    <a:cubicBezTo>
                      <a:pt x="429" y="75"/>
                      <a:pt x="423" y="72"/>
                      <a:pt x="418" y="70"/>
                    </a:cubicBezTo>
                    <a:cubicBezTo>
                      <a:pt x="415" y="69"/>
                      <a:pt x="412" y="69"/>
                      <a:pt x="410" y="68"/>
                    </a:cubicBezTo>
                    <a:cubicBezTo>
                      <a:pt x="379" y="66"/>
                      <a:pt x="349" y="74"/>
                      <a:pt x="319" y="70"/>
                    </a:cubicBezTo>
                    <a:cubicBezTo>
                      <a:pt x="291" y="66"/>
                      <a:pt x="262" y="71"/>
                      <a:pt x="234" y="70"/>
                    </a:cubicBezTo>
                    <a:cubicBezTo>
                      <a:pt x="232" y="70"/>
                      <a:pt x="230" y="69"/>
                      <a:pt x="228" y="69"/>
                    </a:cubicBezTo>
                    <a:cubicBezTo>
                      <a:pt x="208" y="66"/>
                      <a:pt x="188" y="71"/>
                      <a:pt x="167" y="71"/>
                    </a:cubicBezTo>
                    <a:cubicBezTo>
                      <a:pt x="137" y="71"/>
                      <a:pt x="106" y="75"/>
                      <a:pt x="76" y="72"/>
                    </a:cubicBezTo>
                    <a:cubicBezTo>
                      <a:pt x="70" y="71"/>
                      <a:pt x="65" y="73"/>
                      <a:pt x="60" y="74"/>
                    </a:cubicBezTo>
                    <a:cubicBezTo>
                      <a:pt x="56" y="75"/>
                      <a:pt x="53" y="74"/>
                      <a:pt x="49" y="72"/>
                    </a:cubicBezTo>
                    <a:cubicBezTo>
                      <a:pt x="43" y="66"/>
                      <a:pt x="35" y="70"/>
                      <a:pt x="28" y="70"/>
                    </a:cubicBezTo>
                    <a:cubicBezTo>
                      <a:pt x="21" y="70"/>
                      <a:pt x="13" y="74"/>
                      <a:pt x="8" y="66"/>
                    </a:cubicBezTo>
                    <a:cubicBezTo>
                      <a:pt x="4" y="54"/>
                      <a:pt x="0" y="43"/>
                      <a:pt x="4" y="30"/>
                    </a:cubicBezTo>
                    <a:cubicBezTo>
                      <a:pt x="5" y="28"/>
                      <a:pt x="7" y="27"/>
                      <a:pt x="9" y="26"/>
                    </a:cubicBezTo>
                    <a:cubicBezTo>
                      <a:pt x="28" y="26"/>
                      <a:pt x="46" y="24"/>
                      <a:pt x="65" y="24"/>
                    </a:cubicBezTo>
                    <a:cubicBezTo>
                      <a:pt x="73" y="23"/>
                      <a:pt x="81" y="23"/>
                      <a:pt x="89" y="23"/>
                    </a:cubicBezTo>
                    <a:cubicBezTo>
                      <a:pt x="91" y="23"/>
                      <a:pt x="93" y="24"/>
                      <a:pt x="95" y="24"/>
                    </a:cubicBezTo>
                    <a:cubicBezTo>
                      <a:pt x="114" y="26"/>
                      <a:pt x="134" y="22"/>
                      <a:pt x="153" y="22"/>
                    </a:cubicBezTo>
                    <a:cubicBezTo>
                      <a:pt x="169" y="22"/>
                      <a:pt x="184" y="24"/>
                      <a:pt x="199" y="20"/>
                    </a:cubicBezTo>
                    <a:cubicBezTo>
                      <a:pt x="234" y="17"/>
                      <a:pt x="269" y="19"/>
                      <a:pt x="304" y="20"/>
                    </a:cubicBezTo>
                    <a:cubicBezTo>
                      <a:pt x="387" y="20"/>
                      <a:pt x="471" y="20"/>
                      <a:pt x="555" y="15"/>
                    </a:cubicBezTo>
                    <a:cubicBezTo>
                      <a:pt x="586" y="13"/>
                      <a:pt x="616" y="19"/>
                      <a:pt x="646" y="19"/>
                    </a:cubicBezTo>
                    <a:cubicBezTo>
                      <a:pt x="705" y="18"/>
                      <a:pt x="763" y="10"/>
                      <a:pt x="821" y="7"/>
                    </a:cubicBezTo>
                    <a:cubicBezTo>
                      <a:pt x="855" y="6"/>
                      <a:pt x="889" y="7"/>
                      <a:pt x="923" y="6"/>
                    </a:cubicBezTo>
                    <a:cubicBezTo>
                      <a:pt x="957" y="7"/>
                      <a:pt x="990" y="2"/>
                      <a:pt x="1023" y="0"/>
                    </a:cubicBezTo>
                    <a:close/>
                  </a:path>
                </a:pathLst>
              </a:custGeom>
              <a:solidFill>
                <a:srgbClr val="DEE6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7" name="Freeform 34">
                <a:extLst>
                  <a:ext uri="{FF2B5EF4-FFF2-40B4-BE49-F238E27FC236}">
                    <a16:creationId xmlns:a16="http://schemas.microsoft.com/office/drawing/2014/main" id="{0D4B046E-F6BA-4B52-B4F0-7C5F28F8A0A4}"/>
                  </a:ext>
                </a:extLst>
              </p:cNvPr>
              <p:cNvSpPr>
                <a:spLocks/>
              </p:cNvSpPr>
              <p:nvPr/>
            </p:nvSpPr>
            <p:spPr bwMode="auto">
              <a:xfrm>
                <a:off x="1003" y="2794"/>
                <a:ext cx="1159" cy="86"/>
              </a:xfrm>
              <a:custGeom>
                <a:avLst/>
                <a:gdLst>
                  <a:gd name="T0" fmla="*/ 140 w 1032"/>
                  <a:gd name="T1" fmla="*/ 25 h 76"/>
                  <a:gd name="T2" fmla="*/ 183 w 1032"/>
                  <a:gd name="T3" fmla="*/ 32 h 76"/>
                  <a:gd name="T4" fmla="*/ 277 w 1032"/>
                  <a:gd name="T5" fmla="*/ 41 h 76"/>
                  <a:gd name="T6" fmla="*/ 394 w 1032"/>
                  <a:gd name="T7" fmla="*/ 39 h 76"/>
                  <a:gd name="T8" fmla="*/ 459 w 1032"/>
                  <a:gd name="T9" fmla="*/ 38 h 76"/>
                  <a:gd name="T10" fmla="*/ 543 w 1032"/>
                  <a:gd name="T11" fmla="*/ 28 h 76"/>
                  <a:gd name="T12" fmla="*/ 674 w 1032"/>
                  <a:gd name="T13" fmla="*/ 16 h 76"/>
                  <a:gd name="T14" fmla="*/ 721 w 1032"/>
                  <a:gd name="T15" fmla="*/ 8 h 76"/>
                  <a:gd name="T16" fmla="*/ 740 w 1032"/>
                  <a:gd name="T17" fmla="*/ 7 h 76"/>
                  <a:gd name="T18" fmla="*/ 786 w 1032"/>
                  <a:gd name="T19" fmla="*/ 12 h 76"/>
                  <a:gd name="T20" fmla="*/ 949 w 1032"/>
                  <a:gd name="T21" fmla="*/ 3 h 76"/>
                  <a:gd name="T22" fmla="*/ 993 w 1032"/>
                  <a:gd name="T23" fmla="*/ 1 h 76"/>
                  <a:gd name="T24" fmla="*/ 1012 w 1032"/>
                  <a:gd name="T25" fmla="*/ 5 h 76"/>
                  <a:gd name="T26" fmla="*/ 1032 w 1032"/>
                  <a:gd name="T27" fmla="*/ 62 h 76"/>
                  <a:gd name="T28" fmla="*/ 979 w 1032"/>
                  <a:gd name="T29" fmla="*/ 56 h 76"/>
                  <a:gd name="T30" fmla="*/ 839 w 1032"/>
                  <a:gd name="T31" fmla="*/ 61 h 76"/>
                  <a:gd name="T32" fmla="*/ 764 w 1032"/>
                  <a:gd name="T33" fmla="*/ 59 h 76"/>
                  <a:gd name="T34" fmla="*/ 724 w 1032"/>
                  <a:gd name="T35" fmla="*/ 63 h 76"/>
                  <a:gd name="T36" fmla="*/ 601 w 1032"/>
                  <a:gd name="T37" fmla="*/ 69 h 76"/>
                  <a:gd name="T38" fmla="*/ 595 w 1032"/>
                  <a:gd name="T39" fmla="*/ 70 h 76"/>
                  <a:gd name="T40" fmla="*/ 571 w 1032"/>
                  <a:gd name="T41" fmla="*/ 67 h 76"/>
                  <a:gd name="T42" fmla="*/ 523 w 1032"/>
                  <a:gd name="T43" fmla="*/ 70 h 76"/>
                  <a:gd name="T44" fmla="*/ 490 w 1032"/>
                  <a:gd name="T45" fmla="*/ 73 h 76"/>
                  <a:gd name="T46" fmla="*/ 447 w 1032"/>
                  <a:gd name="T47" fmla="*/ 73 h 76"/>
                  <a:gd name="T48" fmla="*/ 405 w 1032"/>
                  <a:gd name="T49" fmla="*/ 73 h 76"/>
                  <a:gd name="T50" fmla="*/ 376 w 1032"/>
                  <a:gd name="T51" fmla="*/ 70 h 76"/>
                  <a:gd name="T52" fmla="*/ 255 w 1032"/>
                  <a:gd name="T53" fmla="*/ 71 h 76"/>
                  <a:gd name="T54" fmla="*/ 229 w 1032"/>
                  <a:gd name="T55" fmla="*/ 74 h 76"/>
                  <a:gd name="T56" fmla="*/ 132 w 1032"/>
                  <a:gd name="T57" fmla="*/ 68 h 76"/>
                  <a:gd name="T58" fmla="*/ 12 w 1032"/>
                  <a:gd name="T59" fmla="*/ 67 h 76"/>
                  <a:gd name="T60" fmla="*/ 5 w 1032"/>
                  <a:gd name="T61" fmla="*/ 57 h 76"/>
                  <a:gd name="T62" fmla="*/ 1 w 1032"/>
                  <a:gd name="T63" fmla="*/ 38 h 76"/>
                  <a:gd name="T64" fmla="*/ 29 w 1032"/>
                  <a:gd name="T65" fmla="*/ 18 h 76"/>
                  <a:gd name="T66" fmla="*/ 140 w 1032"/>
                  <a:gd name="T67" fmla="*/ 25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32" h="76">
                    <a:moveTo>
                      <a:pt x="140" y="25"/>
                    </a:moveTo>
                    <a:cubicBezTo>
                      <a:pt x="154" y="27"/>
                      <a:pt x="169" y="29"/>
                      <a:pt x="183" y="32"/>
                    </a:cubicBezTo>
                    <a:cubicBezTo>
                      <a:pt x="214" y="39"/>
                      <a:pt x="246" y="39"/>
                      <a:pt x="277" y="41"/>
                    </a:cubicBezTo>
                    <a:cubicBezTo>
                      <a:pt x="316" y="43"/>
                      <a:pt x="355" y="41"/>
                      <a:pt x="394" y="39"/>
                    </a:cubicBezTo>
                    <a:cubicBezTo>
                      <a:pt x="415" y="38"/>
                      <a:pt x="437" y="26"/>
                      <a:pt x="459" y="38"/>
                    </a:cubicBezTo>
                    <a:cubicBezTo>
                      <a:pt x="486" y="22"/>
                      <a:pt x="516" y="33"/>
                      <a:pt x="543" y="28"/>
                    </a:cubicBezTo>
                    <a:cubicBezTo>
                      <a:pt x="587" y="22"/>
                      <a:pt x="630" y="15"/>
                      <a:pt x="674" y="16"/>
                    </a:cubicBezTo>
                    <a:cubicBezTo>
                      <a:pt x="690" y="16"/>
                      <a:pt x="706" y="16"/>
                      <a:pt x="721" y="8"/>
                    </a:cubicBezTo>
                    <a:cubicBezTo>
                      <a:pt x="727" y="5"/>
                      <a:pt x="734" y="3"/>
                      <a:pt x="740" y="7"/>
                    </a:cubicBezTo>
                    <a:cubicBezTo>
                      <a:pt x="755" y="17"/>
                      <a:pt x="771" y="11"/>
                      <a:pt x="786" y="12"/>
                    </a:cubicBezTo>
                    <a:cubicBezTo>
                      <a:pt x="841" y="14"/>
                      <a:pt x="895" y="0"/>
                      <a:pt x="949" y="3"/>
                    </a:cubicBezTo>
                    <a:cubicBezTo>
                      <a:pt x="964" y="4"/>
                      <a:pt x="979" y="4"/>
                      <a:pt x="993" y="1"/>
                    </a:cubicBezTo>
                    <a:cubicBezTo>
                      <a:pt x="1000" y="0"/>
                      <a:pt x="1006" y="0"/>
                      <a:pt x="1012" y="5"/>
                    </a:cubicBezTo>
                    <a:cubicBezTo>
                      <a:pt x="1015" y="25"/>
                      <a:pt x="1029" y="41"/>
                      <a:pt x="1032" y="62"/>
                    </a:cubicBezTo>
                    <a:cubicBezTo>
                      <a:pt x="1015" y="53"/>
                      <a:pt x="997" y="54"/>
                      <a:pt x="979" y="56"/>
                    </a:cubicBezTo>
                    <a:cubicBezTo>
                      <a:pt x="932" y="48"/>
                      <a:pt x="886" y="57"/>
                      <a:pt x="839" y="61"/>
                    </a:cubicBezTo>
                    <a:cubicBezTo>
                      <a:pt x="814" y="63"/>
                      <a:pt x="789" y="57"/>
                      <a:pt x="764" y="59"/>
                    </a:cubicBezTo>
                    <a:cubicBezTo>
                      <a:pt x="751" y="61"/>
                      <a:pt x="737" y="61"/>
                      <a:pt x="724" y="63"/>
                    </a:cubicBezTo>
                    <a:cubicBezTo>
                      <a:pt x="683" y="70"/>
                      <a:pt x="642" y="65"/>
                      <a:pt x="601" y="69"/>
                    </a:cubicBezTo>
                    <a:cubicBezTo>
                      <a:pt x="599" y="69"/>
                      <a:pt x="597" y="70"/>
                      <a:pt x="595" y="70"/>
                    </a:cubicBezTo>
                    <a:cubicBezTo>
                      <a:pt x="587" y="71"/>
                      <a:pt x="579" y="70"/>
                      <a:pt x="571" y="67"/>
                    </a:cubicBezTo>
                    <a:cubicBezTo>
                      <a:pt x="555" y="62"/>
                      <a:pt x="539" y="62"/>
                      <a:pt x="523" y="70"/>
                    </a:cubicBezTo>
                    <a:cubicBezTo>
                      <a:pt x="513" y="74"/>
                      <a:pt x="502" y="75"/>
                      <a:pt x="490" y="73"/>
                    </a:cubicBezTo>
                    <a:cubicBezTo>
                      <a:pt x="476" y="70"/>
                      <a:pt x="461" y="70"/>
                      <a:pt x="447" y="73"/>
                    </a:cubicBezTo>
                    <a:cubicBezTo>
                      <a:pt x="433" y="76"/>
                      <a:pt x="419" y="76"/>
                      <a:pt x="405" y="73"/>
                    </a:cubicBezTo>
                    <a:cubicBezTo>
                      <a:pt x="395" y="71"/>
                      <a:pt x="386" y="71"/>
                      <a:pt x="376" y="70"/>
                    </a:cubicBezTo>
                    <a:cubicBezTo>
                      <a:pt x="335" y="70"/>
                      <a:pt x="295" y="75"/>
                      <a:pt x="255" y="71"/>
                    </a:cubicBezTo>
                    <a:cubicBezTo>
                      <a:pt x="246" y="70"/>
                      <a:pt x="237" y="70"/>
                      <a:pt x="229" y="74"/>
                    </a:cubicBezTo>
                    <a:cubicBezTo>
                      <a:pt x="197" y="73"/>
                      <a:pt x="164" y="71"/>
                      <a:pt x="132" y="68"/>
                    </a:cubicBezTo>
                    <a:cubicBezTo>
                      <a:pt x="92" y="70"/>
                      <a:pt x="52" y="68"/>
                      <a:pt x="12" y="67"/>
                    </a:cubicBezTo>
                    <a:cubicBezTo>
                      <a:pt x="9" y="65"/>
                      <a:pt x="7" y="61"/>
                      <a:pt x="5" y="57"/>
                    </a:cubicBezTo>
                    <a:cubicBezTo>
                      <a:pt x="2" y="51"/>
                      <a:pt x="0" y="45"/>
                      <a:pt x="1" y="38"/>
                    </a:cubicBezTo>
                    <a:cubicBezTo>
                      <a:pt x="4" y="22"/>
                      <a:pt x="15" y="18"/>
                      <a:pt x="29" y="18"/>
                    </a:cubicBezTo>
                    <a:cubicBezTo>
                      <a:pt x="66" y="19"/>
                      <a:pt x="103" y="24"/>
                      <a:pt x="140" y="25"/>
                    </a:cubicBezTo>
                    <a:close/>
                  </a:path>
                </a:pathLst>
              </a:custGeom>
              <a:solidFill>
                <a:srgbClr val="DBE5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8" name="Freeform 35">
                <a:extLst>
                  <a:ext uri="{FF2B5EF4-FFF2-40B4-BE49-F238E27FC236}">
                    <a16:creationId xmlns:a16="http://schemas.microsoft.com/office/drawing/2014/main" id="{30EB18C3-0E9B-4E24-B14C-A5F95EF7572A}"/>
                  </a:ext>
                </a:extLst>
              </p:cNvPr>
              <p:cNvSpPr>
                <a:spLocks/>
              </p:cNvSpPr>
              <p:nvPr/>
            </p:nvSpPr>
            <p:spPr bwMode="auto">
              <a:xfrm>
                <a:off x="20" y="4130"/>
                <a:ext cx="1108" cy="92"/>
              </a:xfrm>
              <a:custGeom>
                <a:avLst/>
                <a:gdLst>
                  <a:gd name="T0" fmla="*/ 874 w 986"/>
                  <a:gd name="T1" fmla="*/ 64 h 82"/>
                  <a:gd name="T2" fmla="*/ 828 w 986"/>
                  <a:gd name="T3" fmla="*/ 66 h 82"/>
                  <a:gd name="T4" fmla="*/ 804 w 986"/>
                  <a:gd name="T5" fmla="*/ 60 h 82"/>
                  <a:gd name="T6" fmla="*/ 776 w 986"/>
                  <a:gd name="T7" fmla="*/ 65 h 82"/>
                  <a:gd name="T8" fmla="*/ 563 w 986"/>
                  <a:gd name="T9" fmla="*/ 63 h 82"/>
                  <a:gd name="T10" fmla="*/ 513 w 986"/>
                  <a:gd name="T11" fmla="*/ 64 h 82"/>
                  <a:gd name="T12" fmla="*/ 427 w 986"/>
                  <a:gd name="T13" fmla="*/ 59 h 82"/>
                  <a:gd name="T14" fmla="*/ 234 w 986"/>
                  <a:gd name="T15" fmla="*/ 51 h 82"/>
                  <a:gd name="T16" fmla="*/ 94 w 986"/>
                  <a:gd name="T17" fmla="*/ 44 h 82"/>
                  <a:gd name="T18" fmla="*/ 26 w 986"/>
                  <a:gd name="T19" fmla="*/ 41 h 82"/>
                  <a:gd name="T20" fmla="*/ 2 w 986"/>
                  <a:gd name="T21" fmla="*/ 12 h 82"/>
                  <a:gd name="T22" fmla="*/ 2 w 986"/>
                  <a:gd name="T23" fmla="*/ 8 h 82"/>
                  <a:gd name="T24" fmla="*/ 75 w 986"/>
                  <a:gd name="T25" fmla="*/ 6 h 82"/>
                  <a:gd name="T26" fmla="*/ 106 w 986"/>
                  <a:gd name="T27" fmla="*/ 8 h 82"/>
                  <a:gd name="T28" fmla="*/ 212 w 986"/>
                  <a:gd name="T29" fmla="*/ 12 h 82"/>
                  <a:gd name="T30" fmla="*/ 304 w 986"/>
                  <a:gd name="T31" fmla="*/ 22 h 82"/>
                  <a:gd name="T32" fmla="*/ 351 w 986"/>
                  <a:gd name="T33" fmla="*/ 19 h 82"/>
                  <a:gd name="T34" fmla="*/ 450 w 986"/>
                  <a:gd name="T35" fmla="*/ 31 h 82"/>
                  <a:gd name="T36" fmla="*/ 480 w 986"/>
                  <a:gd name="T37" fmla="*/ 26 h 82"/>
                  <a:gd name="T38" fmla="*/ 612 w 986"/>
                  <a:gd name="T39" fmla="*/ 34 h 82"/>
                  <a:gd name="T40" fmla="*/ 765 w 986"/>
                  <a:gd name="T41" fmla="*/ 32 h 82"/>
                  <a:gd name="T42" fmla="*/ 864 w 986"/>
                  <a:gd name="T43" fmla="*/ 36 h 82"/>
                  <a:gd name="T44" fmla="*/ 940 w 986"/>
                  <a:gd name="T45" fmla="*/ 35 h 82"/>
                  <a:gd name="T46" fmla="*/ 969 w 986"/>
                  <a:gd name="T47" fmla="*/ 36 h 82"/>
                  <a:gd name="T48" fmla="*/ 985 w 986"/>
                  <a:gd name="T49" fmla="*/ 44 h 82"/>
                  <a:gd name="T50" fmla="*/ 976 w 986"/>
                  <a:gd name="T51" fmla="*/ 61 h 82"/>
                  <a:gd name="T52" fmla="*/ 906 w 986"/>
                  <a:gd name="T53" fmla="*/ 60 h 82"/>
                  <a:gd name="T54" fmla="*/ 906 w 986"/>
                  <a:gd name="T55" fmla="*/ 60 h 82"/>
                  <a:gd name="T56" fmla="*/ 874 w 986"/>
                  <a:gd name="T57" fmla="*/ 64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986" h="82">
                    <a:moveTo>
                      <a:pt x="874" y="64"/>
                    </a:moveTo>
                    <a:cubicBezTo>
                      <a:pt x="859" y="72"/>
                      <a:pt x="842" y="71"/>
                      <a:pt x="828" y="66"/>
                    </a:cubicBezTo>
                    <a:cubicBezTo>
                      <a:pt x="820" y="64"/>
                      <a:pt x="805" y="82"/>
                      <a:pt x="804" y="60"/>
                    </a:cubicBezTo>
                    <a:cubicBezTo>
                      <a:pt x="799" y="80"/>
                      <a:pt x="785" y="64"/>
                      <a:pt x="776" y="65"/>
                    </a:cubicBezTo>
                    <a:cubicBezTo>
                      <a:pt x="705" y="73"/>
                      <a:pt x="634" y="75"/>
                      <a:pt x="563" y="63"/>
                    </a:cubicBezTo>
                    <a:cubicBezTo>
                      <a:pt x="547" y="61"/>
                      <a:pt x="530" y="63"/>
                      <a:pt x="513" y="64"/>
                    </a:cubicBezTo>
                    <a:cubicBezTo>
                      <a:pt x="484" y="66"/>
                      <a:pt x="455" y="57"/>
                      <a:pt x="427" y="59"/>
                    </a:cubicBezTo>
                    <a:cubicBezTo>
                      <a:pt x="362" y="64"/>
                      <a:pt x="299" y="48"/>
                      <a:pt x="234" y="51"/>
                    </a:cubicBezTo>
                    <a:cubicBezTo>
                      <a:pt x="187" y="52"/>
                      <a:pt x="141" y="46"/>
                      <a:pt x="94" y="44"/>
                    </a:cubicBezTo>
                    <a:cubicBezTo>
                      <a:pt x="71" y="43"/>
                      <a:pt x="48" y="44"/>
                      <a:pt x="26" y="41"/>
                    </a:cubicBezTo>
                    <a:cubicBezTo>
                      <a:pt x="7" y="38"/>
                      <a:pt x="0" y="30"/>
                      <a:pt x="2" y="12"/>
                    </a:cubicBezTo>
                    <a:cubicBezTo>
                      <a:pt x="2" y="11"/>
                      <a:pt x="2" y="9"/>
                      <a:pt x="2" y="8"/>
                    </a:cubicBezTo>
                    <a:cubicBezTo>
                      <a:pt x="26" y="0"/>
                      <a:pt x="51" y="3"/>
                      <a:pt x="75" y="6"/>
                    </a:cubicBezTo>
                    <a:cubicBezTo>
                      <a:pt x="85" y="8"/>
                      <a:pt x="96" y="7"/>
                      <a:pt x="106" y="8"/>
                    </a:cubicBezTo>
                    <a:cubicBezTo>
                      <a:pt x="141" y="13"/>
                      <a:pt x="177" y="10"/>
                      <a:pt x="212" y="12"/>
                    </a:cubicBezTo>
                    <a:cubicBezTo>
                      <a:pt x="243" y="14"/>
                      <a:pt x="274" y="19"/>
                      <a:pt x="304" y="22"/>
                    </a:cubicBezTo>
                    <a:cubicBezTo>
                      <a:pt x="320" y="23"/>
                      <a:pt x="335" y="20"/>
                      <a:pt x="351" y="19"/>
                    </a:cubicBezTo>
                    <a:cubicBezTo>
                      <a:pt x="385" y="19"/>
                      <a:pt x="418" y="18"/>
                      <a:pt x="450" y="31"/>
                    </a:cubicBezTo>
                    <a:cubicBezTo>
                      <a:pt x="460" y="35"/>
                      <a:pt x="469" y="25"/>
                      <a:pt x="480" y="26"/>
                    </a:cubicBezTo>
                    <a:cubicBezTo>
                      <a:pt x="524" y="30"/>
                      <a:pt x="568" y="30"/>
                      <a:pt x="612" y="34"/>
                    </a:cubicBezTo>
                    <a:cubicBezTo>
                      <a:pt x="663" y="40"/>
                      <a:pt x="714" y="27"/>
                      <a:pt x="765" y="32"/>
                    </a:cubicBezTo>
                    <a:cubicBezTo>
                      <a:pt x="798" y="34"/>
                      <a:pt x="831" y="30"/>
                      <a:pt x="864" y="36"/>
                    </a:cubicBezTo>
                    <a:cubicBezTo>
                      <a:pt x="889" y="40"/>
                      <a:pt x="915" y="36"/>
                      <a:pt x="940" y="35"/>
                    </a:cubicBezTo>
                    <a:cubicBezTo>
                      <a:pt x="950" y="35"/>
                      <a:pt x="960" y="37"/>
                      <a:pt x="969" y="36"/>
                    </a:cubicBezTo>
                    <a:cubicBezTo>
                      <a:pt x="978" y="33"/>
                      <a:pt x="984" y="33"/>
                      <a:pt x="985" y="44"/>
                    </a:cubicBezTo>
                    <a:cubicBezTo>
                      <a:pt x="986" y="51"/>
                      <a:pt x="982" y="63"/>
                      <a:pt x="976" y="61"/>
                    </a:cubicBezTo>
                    <a:cubicBezTo>
                      <a:pt x="952" y="53"/>
                      <a:pt x="929" y="69"/>
                      <a:pt x="906" y="60"/>
                    </a:cubicBezTo>
                    <a:cubicBezTo>
                      <a:pt x="906" y="60"/>
                      <a:pt x="906" y="60"/>
                      <a:pt x="906" y="60"/>
                    </a:cubicBezTo>
                    <a:cubicBezTo>
                      <a:pt x="894" y="53"/>
                      <a:pt x="885" y="64"/>
                      <a:pt x="874" y="64"/>
                    </a:cubicBezTo>
                    <a:close/>
                  </a:path>
                </a:pathLst>
              </a:custGeom>
              <a:solidFill>
                <a:srgbClr val="8FC1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9" name="Freeform 36">
                <a:extLst>
                  <a:ext uri="{FF2B5EF4-FFF2-40B4-BE49-F238E27FC236}">
                    <a16:creationId xmlns:a16="http://schemas.microsoft.com/office/drawing/2014/main" id="{99C541DB-A883-44EA-9D53-8869B9B91963}"/>
                  </a:ext>
                </a:extLst>
              </p:cNvPr>
              <p:cNvSpPr>
                <a:spLocks/>
              </p:cNvSpPr>
              <p:nvPr/>
            </p:nvSpPr>
            <p:spPr bwMode="auto">
              <a:xfrm>
                <a:off x="198" y="3249"/>
                <a:ext cx="676" cy="108"/>
              </a:xfrm>
              <a:custGeom>
                <a:avLst/>
                <a:gdLst>
                  <a:gd name="T0" fmla="*/ 0 w 602"/>
                  <a:gd name="T1" fmla="*/ 68 h 96"/>
                  <a:gd name="T2" fmla="*/ 32 w 602"/>
                  <a:gd name="T3" fmla="*/ 0 h 96"/>
                  <a:gd name="T4" fmla="*/ 50 w 602"/>
                  <a:gd name="T5" fmla="*/ 11 h 96"/>
                  <a:gd name="T6" fmla="*/ 146 w 602"/>
                  <a:gd name="T7" fmla="*/ 17 h 96"/>
                  <a:gd name="T8" fmla="*/ 243 w 602"/>
                  <a:gd name="T9" fmla="*/ 20 h 96"/>
                  <a:gd name="T10" fmla="*/ 287 w 602"/>
                  <a:gd name="T11" fmla="*/ 21 h 96"/>
                  <a:gd name="T12" fmla="*/ 353 w 602"/>
                  <a:gd name="T13" fmla="*/ 25 h 96"/>
                  <a:gd name="T14" fmla="*/ 372 w 602"/>
                  <a:gd name="T15" fmla="*/ 21 h 96"/>
                  <a:gd name="T16" fmla="*/ 378 w 602"/>
                  <a:gd name="T17" fmla="*/ 22 h 96"/>
                  <a:gd name="T18" fmla="*/ 444 w 602"/>
                  <a:gd name="T19" fmla="*/ 27 h 96"/>
                  <a:gd name="T20" fmla="*/ 529 w 602"/>
                  <a:gd name="T21" fmla="*/ 23 h 96"/>
                  <a:gd name="T22" fmla="*/ 578 w 602"/>
                  <a:gd name="T23" fmla="*/ 16 h 96"/>
                  <a:gd name="T24" fmla="*/ 589 w 602"/>
                  <a:gd name="T25" fmla="*/ 18 h 96"/>
                  <a:gd name="T26" fmla="*/ 574 w 602"/>
                  <a:gd name="T27" fmla="*/ 34 h 96"/>
                  <a:gd name="T28" fmla="*/ 598 w 602"/>
                  <a:gd name="T29" fmla="*/ 39 h 96"/>
                  <a:gd name="T30" fmla="*/ 600 w 602"/>
                  <a:gd name="T31" fmla="*/ 45 h 96"/>
                  <a:gd name="T32" fmla="*/ 601 w 602"/>
                  <a:gd name="T33" fmla="*/ 79 h 96"/>
                  <a:gd name="T34" fmla="*/ 587 w 602"/>
                  <a:gd name="T35" fmla="*/ 90 h 96"/>
                  <a:gd name="T36" fmla="*/ 565 w 602"/>
                  <a:gd name="T37" fmla="*/ 91 h 96"/>
                  <a:gd name="T38" fmla="*/ 411 w 602"/>
                  <a:gd name="T39" fmla="*/ 86 h 96"/>
                  <a:gd name="T40" fmla="*/ 385 w 602"/>
                  <a:gd name="T41" fmla="*/ 86 h 96"/>
                  <a:gd name="T42" fmla="*/ 256 w 602"/>
                  <a:gd name="T43" fmla="*/ 84 h 96"/>
                  <a:gd name="T44" fmla="*/ 163 w 602"/>
                  <a:gd name="T45" fmla="*/ 81 h 96"/>
                  <a:gd name="T46" fmla="*/ 120 w 602"/>
                  <a:gd name="T47" fmla="*/ 77 h 96"/>
                  <a:gd name="T48" fmla="*/ 0 w 602"/>
                  <a:gd name="T49" fmla="*/ 6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02" h="96">
                    <a:moveTo>
                      <a:pt x="0" y="68"/>
                    </a:moveTo>
                    <a:cubicBezTo>
                      <a:pt x="10" y="45"/>
                      <a:pt x="21" y="22"/>
                      <a:pt x="32" y="0"/>
                    </a:cubicBezTo>
                    <a:cubicBezTo>
                      <a:pt x="37" y="4"/>
                      <a:pt x="42" y="10"/>
                      <a:pt x="50" y="11"/>
                    </a:cubicBezTo>
                    <a:cubicBezTo>
                      <a:pt x="82" y="13"/>
                      <a:pt x="114" y="20"/>
                      <a:pt x="146" y="17"/>
                    </a:cubicBezTo>
                    <a:cubicBezTo>
                      <a:pt x="179" y="14"/>
                      <a:pt x="211" y="19"/>
                      <a:pt x="243" y="20"/>
                    </a:cubicBezTo>
                    <a:cubicBezTo>
                      <a:pt x="258" y="24"/>
                      <a:pt x="272" y="23"/>
                      <a:pt x="287" y="21"/>
                    </a:cubicBezTo>
                    <a:cubicBezTo>
                      <a:pt x="309" y="25"/>
                      <a:pt x="331" y="19"/>
                      <a:pt x="353" y="25"/>
                    </a:cubicBezTo>
                    <a:cubicBezTo>
                      <a:pt x="360" y="27"/>
                      <a:pt x="366" y="21"/>
                      <a:pt x="372" y="21"/>
                    </a:cubicBezTo>
                    <a:cubicBezTo>
                      <a:pt x="374" y="21"/>
                      <a:pt x="376" y="21"/>
                      <a:pt x="378" y="22"/>
                    </a:cubicBezTo>
                    <a:cubicBezTo>
                      <a:pt x="400" y="29"/>
                      <a:pt x="422" y="24"/>
                      <a:pt x="444" y="27"/>
                    </a:cubicBezTo>
                    <a:cubicBezTo>
                      <a:pt x="472" y="26"/>
                      <a:pt x="500" y="20"/>
                      <a:pt x="529" y="23"/>
                    </a:cubicBezTo>
                    <a:cubicBezTo>
                      <a:pt x="545" y="25"/>
                      <a:pt x="560" y="12"/>
                      <a:pt x="578" y="16"/>
                    </a:cubicBezTo>
                    <a:cubicBezTo>
                      <a:pt x="581" y="17"/>
                      <a:pt x="586" y="16"/>
                      <a:pt x="589" y="18"/>
                    </a:cubicBezTo>
                    <a:cubicBezTo>
                      <a:pt x="589" y="27"/>
                      <a:pt x="589" y="27"/>
                      <a:pt x="574" y="34"/>
                    </a:cubicBezTo>
                    <a:cubicBezTo>
                      <a:pt x="583" y="29"/>
                      <a:pt x="592" y="27"/>
                      <a:pt x="598" y="39"/>
                    </a:cubicBezTo>
                    <a:cubicBezTo>
                      <a:pt x="599" y="41"/>
                      <a:pt x="600" y="43"/>
                      <a:pt x="600" y="45"/>
                    </a:cubicBezTo>
                    <a:cubicBezTo>
                      <a:pt x="602" y="56"/>
                      <a:pt x="602" y="67"/>
                      <a:pt x="601" y="79"/>
                    </a:cubicBezTo>
                    <a:cubicBezTo>
                      <a:pt x="599" y="87"/>
                      <a:pt x="594" y="90"/>
                      <a:pt x="587" y="90"/>
                    </a:cubicBezTo>
                    <a:cubicBezTo>
                      <a:pt x="579" y="89"/>
                      <a:pt x="572" y="91"/>
                      <a:pt x="565" y="91"/>
                    </a:cubicBezTo>
                    <a:cubicBezTo>
                      <a:pt x="514" y="87"/>
                      <a:pt x="462" y="96"/>
                      <a:pt x="411" y="86"/>
                    </a:cubicBezTo>
                    <a:cubicBezTo>
                      <a:pt x="403" y="84"/>
                      <a:pt x="394" y="84"/>
                      <a:pt x="385" y="86"/>
                    </a:cubicBezTo>
                    <a:cubicBezTo>
                      <a:pt x="342" y="93"/>
                      <a:pt x="299" y="84"/>
                      <a:pt x="256" y="84"/>
                    </a:cubicBezTo>
                    <a:cubicBezTo>
                      <a:pt x="225" y="84"/>
                      <a:pt x="195" y="73"/>
                      <a:pt x="163" y="81"/>
                    </a:cubicBezTo>
                    <a:cubicBezTo>
                      <a:pt x="149" y="85"/>
                      <a:pt x="135" y="78"/>
                      <a:pt x="120" y="77"/>
                    </a:cubicBezTo>
                    <a:cubicBezTo>
                      <a:pt x="80" y="73"/>
                      <a:pt x="39" y="81"/>
                      <a:pt x="0" y="68"/>
                    </a:cubicBezTo>
                    <a:close/>
                  </a:path>
                </a:pathLst>
              </a:custGeom>
              <a:solidFill>
                <a:srgbClr val="DFE6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0" name="Freeform 37">
                <a:extLst>
                  <a:ext uri="{FF2B5EF4-FFF2-40B4-BE49-F238E27FC236}">
                    <a16:creationId xmlns:a16="http://schemas.microsoft.com/office/drawing/2014/main" id="{25465265-7523-4830-89CD-749F80B93D49}"/>
                  </a:ext>
                </a:extLst>
              </p:cNvPr>
              <p:cNvSpPr>
                <a:spLocks/>
              </p:cNvSpPr>
              <p:nvPr/>
            </p:nvSpPr>
            <p:spPr bwMode="auto">
              <a:xfrm>
                <a:off x="742" y="535"/>
                <a:ext cx="409" cy="454"/>
              </a:xfrm>
              <a:custGeom>
                <a:avLst/>
                <a:gdLst>
                  <a:gd name="T0" fmla="*/ 292 w 364"/>
                  <a:gd name="T1" fmla="*/ 397 h 404"/>
                  <a:gd name="T2" fmla="*/ 265 w 364"/>
                  <a:gd name="T3" fmla="*/ 400 h 404"/>
                  <a:gd name="T4" fmla="*/ 270 w 364"/>
                  <a:gd name="T5" fmla="*/ 383 h 404"/>
                  <a:gd name="T6" fmla="*/ 288 w 364"/>
                  <a:gd name="T7" fmla="*/ 326 h 404"/>
                  <a:gd name="T8" fmla="*/ 217 w 364"/>
                  <a:gd name="T9" fmla="*/ 239 h 404"/>
                  <a:gd name="T10" fmla="*/ 171 w 364"/>
                  <a:gd name="T11" fmla="*/ 209 h 404"/>
                  <a:gd name="T12" fmla="*/ 111 w 364"/>
                  <a:gd name="T13" fmla="*/ 153 h 404"/>
                  <a:gd name="T14" fmla="*/ 127 w 364"/>
                  <a:gd name="T15" fmla="*/ 170 h 404"/>
                  <a:gd name="T16" fmla="*/ 131 w 364"/>
                  <a:gd name="T17" fmla="*/ 180 h 404"/>
                  <a:gd name="T18" fmla="*/ 119 w 364"/>
                  <a:gd name="T19" fmla="*/ 179 h 404"/>
                  <a:gd name="T20" fmla="*/ 73 w 364"/>
                  <a:gd name="T21" fmla="*/ 137 h 404"/>
                  <a:gd name="T22" fmla="*/ 36 w 364"/>
                  <a:gd name="T23" fmla="*/ 96 h 404"/>
                  <a:gd name="T24" fmla="*/ 32 w 364"/>
                  <a:gd name="T25" fmla="*/ 88 h 404"/>
                  <a:gd name="T26" fmla="*/ 32 w 364"/>
                  <a:gd name="T27" fmla="*/ 82 h 404"/>
                  <a:gd name="T28" fmla="*/ 17 w 364"/>
                  <a:gd name="T29" fmla="*/ 59 h 404"/>
                  <a:gd name="T30" fmla="*/ 0 w 364"/>
                  <a:gd name="T31" fmla="*/ 41 h 404"/>
                  <a:gd name="T32" fmla="*/ 32 w 364"/>
                  <a:gd name="T33" fmla="*/ 32 h 404"/>
                  <a:gd name="T34" fmla="*/ 189 w 364"/>
                  <a:gd name="T35" fmla="*/ 167 h 404"/>
                  <a:gd name="T36" fmla="*/ 283 w 364"/>
                  <a:gd name="T37" fmla="*/ 272 h 404"/>
                  <a:gd name="T38" fmla="*/ 314 w 364"/>
                  <a:gd name="T39" fmla="*/ 332 h 404"/>
                  <a:gd name="T40" fmla="*/ 256 w 364"/>
                  <a:gd name="T41" fmla="*/ 241 h 404"/>
                  <a:gd name="T42" fmla="*/ 232 w 364"/>
                  <a:gd name="T43" fmla="*/ 212 h 404"/>
                  <a:gd name="T44" fmla="*/ 187 w 364"/>
                  <a:gd name="T45" fmla="*/ 165 h 404"/>
                  <a:gd name="T46" fmla="*/ 114 w 364"/>
                  <a:gd name="T47" fmla="*/ 92 h 404"/>
                  <a:gd name="T48" fmla="*/ 46 w 364"/>
                  <a:gd name="T49" fmla="*/ 19 h 404"/>
                  <a:gd name="T50" fmla="*/ 44 w 364"/>
                  <a:gd name="T51" fmla="*/ 12 h 404"/>
                  <a:gd name="T52" fmla="*/ 54 w 364"/>
                  <a:gd name="T53" fmla="*/ 0 h 404"/>
                  <a:gd name="T54" fmla="*/ 100 w 364"/>
                  <a:gd name="T55" fmla="*/ 35 h 404"/>
                  <a:gd name="T56" fmla="*/ 103 w 364"/>
                  <a:gd name="T57" fmla="*/ 41 h 404"/>
                  <a:gd name="T58" fmla="*/ 103 w 364"/>
                  <a:gd name="T59" fmla="*/ 37 h 404"/>
                  <a:gd name="T60" fmla="*/ 124 w 364"/>
                  <a:gd name="T61" fmla="*/ 28 h 404"/>
                  <a:gd name="T62" fmla="*/ 158 w 364"/>
                  <a:gd name="T63" fmla="*/ 55 h 404"/>
                  <a:gd name="T64" fmla="*/ 144 w 364"/>
                  <a:gd name="T65" fmla="*/ 36 h 404"/>
                  <a:gd name="T66" fmla="*/ 152 w 364"/>
                  <a:gd name="T67" fmla="*/ 36 h 404"/>
                  <a:gd name="T68" fmla="*/ 194 w 364"/>
                  <a:gd name="T69" fmla="*/ 77 h 404"/>
                  <a:gd name="T70" fmla="*/ 192 w 364"/>
                  <a:gd name="T71" fmla="*/ 81 h 404"/>
                  <a:gd name="T72" fmla="*/ 208 w 364"/>
                  <a:gd name="T73" fmla="*/ 115 h 404"/>
                  <a:gd name="T74" fmla="*/ 276 w 364"/>
                  <a:gd name="T75" fmla="*/ 173 h 404"/>
                  <a:gd name="T76" fmla="*/ 343 w 364"/>
                  <a:gd name="T77" fmla="*/ 259 h 404"/>
                  <a:gd name="T78" fmla="*/ 359 w 364"/>
                  <a:gd name="T79" fmla="*/ 292 h 404"/>
                  <a:gd name="T80" fmla="*/ 363 w 364"/>
                  <a:gd name="T81" fmla="*/ 303 h 404"/>
                  <a:gd name="T82" fmla="*/ 353 w 364"/>
                  <a:gd name="T83" fmla="*/ 323 h 404"/>
                  <a:gd name="T84" fmla="*/ 337 w 364"/>
                  <a:gd name="T85" fmla="*/ 313 h 404"/>
                  <a:gd name="T86" fmla="*/ 331 w 364"/>
                  <a:gd name="T87" fmla="*/ 304 h 404"/>
                  <a:gd name="T88" fmla="*/ 328 w 364"/>
                  <a:gd name="T89" fmla="*/ 300 h 404"/>
                  <a:gd name="T90" fmla="*/ 226 w 364"/>
                  <a:gd name="T91" fmla="*/ 180 h 404"/>
                  <a:gd name="T92" fmla="*/ 293 w 364"/>
                  <a:gd name="T93" fmla="*/ 254 h 404"/>
                  <a:gd name="T94" fmla="*/ 333 w 364"/>
                  <a:gd name="T95" fmla="*/ 325 h 404"/>
                  <a:gd name="T96" fmla="*/ 333 w 364"/>
                  <a:gd name="T97" fmla="*/ 348 h 404"/>
                  <a:gd name="T98" fmla="*/ 292 w 364"/>
                  <a:gd name="T99" fmla="*/ 397 h 4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64" h="404">
                    <a:moveTo>
                      <a:pt x="292" y="397"/>
                    </a:moveTo>
                    <a:cubicBezTo>
                      <a:pt x="284" y="404"/>
                      <a:pt x="274" y="398"/>
                      <a:pt x="265" y="400"/>
                    </a:cubicBezTo>
                    <a:cubicBezTo>
                      <a:pt x="259" y="391"/>
                      <a:pt x="264" y="388"/>
                      <a:pt x="270" y="383"/>
                    </a:cubicBezTo>
                    <a:cubicBezTo>
                      <a:pt x="294" y="364"/>
                      <a:pt x="297" y="351"/>
                      <a:pt x="288" y="326"/>
                    </a:cubicBezTo>
                    <a:cubicBezTo>
                      <a:pt x="275" y="288"/>
                      <a:pt x="244" y="265"/>
                      <a:pt x="217" y="239"/>
                    </a:cubicBezTo>
                    <a:cubicBezTo>
                      <a:pt x="204" y="227"/>
                      <a:pt x="186" y="219"/>
                      <a:pt x="171" y="209"/>
                    </a:cubicBezTo>
                    <a:cubicBezTo>
                      <a:pt x="148" y="193"/>
                      <a:pt x="131" y="171"/>
                      <a:pt x="111" y="153"/>
                    </a:cubicBezTo>
                    <a:cubicBezTo>
                      <a:pt x="116" y="158"/>
                      <a:pt x="122" y="163"/>
                      <a:pt x="127" y="170"/>
                    </a:cubicBezTo>
                    <a:cubicBezTo>
                      <a:pt x="130" y="172"/>
                      <a:pt x="134" y="176"/>
                      <a:pt x="131" y="180"/>
                    </a:cubicBezTo>
                    <a:cubicBezTo>
                      <a:pt x="128" y="184"/>
                      <a:pt x="123" y="181"/>
                      <a:pt x="119" y="179"/>
                    </a:cubicBezTo>
                    <a:cubicBezTo>
                      <a:pt x="102" y="166"/>
                      <a:pt x="86" y="153"/>
                      <a:pt x="73" y="137"/>
                    </a:cubicBezTo>
                    <a:cubicBezTo>
                      <a:pt x="61" y="123"/>
                      <a:pt x="47" y="110"/>
                      <a:pt x="36" y="96"/>
                    </a:cubicBezTo>
                    <a:cubicBezTo>
                      <a:pt x="35" y="93"/>
                      <a:pt x="33" y="90"/>
                      <a:pt x="32" y="88"/>
                    </a:cubicBezTo>
                    <a:cubicBezTo>
                      <a:pt x="30" y="86"/>
                      <a:pt x="30" y="84"/>
                      <a:pt x="32" y="82"/>
                    </a:cubicBezTo>
                    <a:cubicBezTo>
                      <a:pt x="34" y="69"/>
                      <a:pt x="22" y="66"/>
                      <a:pt x="17" y="59"/>
                    </a:cubicBezTo>
                    <a:cubicBezTo>
                      <a:pt x="12" y="53"/>
                      <a:pt x="7" y="49"/>
                      <a:pt x="0" y="41"/>
                    </a:cubicBezTo>
                    <a:cubicBezTo>
                      <a:pt x="13" y="41"/>
                      <a:pt x="27" y="48"/>
                      <a:pt x="32" y="32"/>
                    </a:cubicBezTo>
                    <a:cubicBezTo>
                      <a:pt x="91" y="70"/>
                      <a:pt x="142" y="116"/>
                      <a:pt x="189" y="167"/>
                    </a:cubicBezTo>
                    <a:cubicBezTo>
                      <a:pt x="225" y="197"/>
                      <a:pt x="251" y="237"/>
                      <a:pt x="283" y="272"/>
                    </a:cubicBezTo>
                    <a:cubicBezTo>
                      <a:pt x="298" y="288"/>
                      <a:pt x="308" y="313"/>
                      <a:pt x="314" y="332"/>
                    </a:cubicBezTo>
                    <a:cubicBezTo>
                      <a:pt x="300" y="302"/>
                      <a:pt x="286" y="266"/>
                      <a:pt x="256" y="241"/>
                    </a:cubicBezTo>
                    <a:cubicBezTo>
                      <a:pt x="246" y="233"/>
                      <a:pt x="239" y="222"/>
                      <a:pt x="232" y="212"/>
                    </a:cubicBezTo>
                    <a:cubicBezTo>
                      <a:pt x="219" y="195"/>
                      <a:pt x="203" y="180"/>
                      <a:pt x="187" y="165"/>
                    </a:cubicBezTo>
                    <a:cubicBezTo>
                      <a:pt x="161" y="142"/>
                      <a:pt x="142" y="111"/>
                      <a:pt x="114" y="92"/>
                    </a:cubicBezTo>
                    <a:cubicBezTo>
                      <a:pt x="85" y="72"/>
                      <a:pt x="73" y="39"/>
                      <a:pt x="46" y="19"/>
                    </a:cubicBezTo>
                    <a:cubicBezTo>
                      <a:pt x="44" y="18"/>
                      <a:pt x="43" y="15"/>
                      <a:pt x="44" y="12"/>
                    </a:cubicBezTo>
                    <a:cubicBezTo>
                      <a:pt x="50" y="11"/>
                      <a:pt x="49" y="4"/>
                      <a:pt x="54" y="0"/>
                    </a:cubicBezTo>
                    <a:cubicBezTo>
                      <a:pt x="62" y="23"/>
                      <a:pt x="88" y="20"/>
                      <a:pt x="100" y="35"/>
                    </a:cubicBezTo>
                    <a:cubicBezTo>
                      <a:pt x="101" y="37"/>
                      <a:pt x="100" y="40"/>
                      <a:pt x="103" y="41"/>
                    </a:cubicBezTo>
                    <a:cubicBezTo>
                      <a:pt x="103" y="39"/>
                      <a:pt x="103" y="38"/>
                      <a:pt x="103" y="37"/>
                    </a:cubicBezTo>
                    <a:cubicBezTo>
                      <a:pt x="110" y="34"/>
                      <a:pt x="123" y="45"/>
                      <a:pt x="124" y="28"/>
                    </a:cubicBezTo>
                    <a:cubicBezTo>
                      <a:pt x="141" y="31"/>
                      <a:pt x="146" y="49"/>
                      <a:pt x="158" y="55"/>
                    </a:cubicBezTo>
                    <a:cubicBezTo>
                      <a:pt x="154" y="49"/>
                      <a:pt x="143" y="47"/>
                      <a:pt x="144" y="36"/>
                    </a:cubicBezTo>
                    <a:cubicBezTo>
                      <a:pt x="147" y="36"/>
                      <a:pt x="149" y="36"/>
                      <a:pt x="152" y="36"/>
                    </a:cubicBezTo>
                    <a:cubicBezTo>
                      <a:pt x="169" y="47"/>
                      <a:pt x="185" y="59"/>
                      <a:pt x="194" y="77"/>
                    </a:cubicBezTo>
                    <a:cubicBezTo>
                      <a:pt x="194" y="78"/>
                      <a:pt x="193" y="80"/>
                      <a:pt x="192" y="81"/>
                    </a:cubicBezTo>
                    <a:cubicBezTo>
                      <a:pt x="195" y="103"/>
                      <a:pt x="194" y="104"/>
                      <a:pt x="208" y="115"/>
                    </a:cubicBezTo>
                    <a:cubicBezTo>
                      <a:pt x="231" y="134"/>
                      <a:pt x="252" y="155"/>
                      <a:pt x="276" y="173"/>
                    </a:cubicBezTo>
                    <a:cubicBezTo>
                      <a:pt x="304" y="196"/>
                      <a:pt x="324" y="227"/>
                      <a:pt x="343" y="259"/>
                    </a:cubicBezTo>
                    <a:cubicBezTo>
                      <a:pt x="342" y="273"/>
                      <a:pt x="353" y="281"/>
                      <a:pt x="359" y="292"/>
                    </a:cubicBezTo>
                    <a:cubicBezTo>
                      <a:pt x="361" y="296"/>
                      <a:pt x="363" y="299"/>
                      <a:pt x="363" y="303"/>
                    </a:cubicBezTo>
                    <a:cubicBezTo>
                      <a:pt x="364" y="312"/>
                      <a:pt x="360" y="320"/>
                      <a:pt x="353" y="323"/>
                    </a:cubicBezTo>
                    <a:cubicBezTo>
                      <a:pt x="344" y="328"/>
                      <a:pt x="341" y="318"/>
                      <a:pt x="337" y="313"/>
                    </a:cubicBezTo>
                    <a:cubicBezTo>
                      <a:pt x="335" y="310"/>
                      <a:pt x="333" y="307"/>
                      <a:pt x="331" y="304"/>
                    </a:cubicBezTo>
                    <a:cubicBezTo>
                      <a:pt x="330" y="303"/>
                      <a:pt x="329" y="301"/>
                      <a:pt x="328" y="300"/>
                    </a:cubicBezTo>
                    <a:cubicBezTo>
                      <a:pt x="293" y="257"/>
                      <a:pt x="264" y="208"/>
                      <a:pt x="226" y="180"/>
                    </a:cubicBezTo>
                    <a:cubicBezTo>
                      <a:pt x="245" y="200"/>
                      <a:pt x="272" y="224"/>
                      <a:pt x="293" y="254"/>
                    </a:cubicBezTo>
                    <a:cubicBezTo>
                      <a:pt x="309" y="277"/>
                      <a:pt x="318" y="303"/>
                      <a:pt x="333" y="325"/>
                    </a:cubicBezTo>
                    <a:cubicBezTo>
                      <a:pt x="338" y="332"/>
                      <a:pt x="337" y="341"/>
                      <a:pt x="333" y="348"/>
                    </a:cubicBezTo>
                    <a:cubicBezTo>
                      <a:pt x="322" y="366"/>
                      <a:pt x="310" y="384"/>
                      <a:pt x="292" y="397"/>
                    </a:cubicBezTo>
                    <a:close/>
                  </a:path>
                </a:pathLst>
              </a:custGeom>
              <a:solidFill>
                <a:srgbClr val="F2DC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1" name="Freeform 38">
                <a:extLst>
                  <a:ext uri="{FF2B5EF4-FFF2-40B4-BE49-F238E27FC236}">
                    <a16:creationId xmlns:a16="http://schemas.microsoft.com/office/drawing/2014/main" id="{AD7492D5-7AD9-4BE3-8F36-172A9FCBA643}"/>
                  </a:ext>
                </a:extLst>
              </p:cNvPr>
              <p:cNvSpPr>
                <a:spLocks/>
              </p:cNvSpPr>
              <p:nvPr/>
            </p:nvSpPr>
            <p:spPr bwMode="auto">
              <a:xfrm>
                <a:off x="1766" y="464"/>
                <a:ext cx="192" cy="526"/>
              </a:xfrm>
              <a:custGeom>
                <a:avLst/>
                <a:gdLst>
                  <a:gd name="T0" fmla="*/ 0 w 171"/>
                  <a:gd name="T1" fmla="*/ 363 h 468"/>
                  <a:gd name="T2" fmla="*/ 8 w 171"/>
                  <a:gd name="T3" fmla="*/ 312 h 468"/>
                  <a:gd name="T4" fmla="*/ 16 w 171"/>
                  <a:gd name="T5" fmla="*/ 280 h 468"/>
                  <a:gd name="T6" fmla="*/ 58 w 171"/>
                  <a:gd name="T7" fmla="*/ 138 h 468"/>
                  <a:gd name="T8" fmla="*/ 72 w 171"/>
                  <a:gd name="T9" fmla="*/ 42 h 468"/>
                  <a:gd name="T10" fmla="*/ 89 w 171"/>
                  <a:gd name="T11" fmla="*/ 55 h 468"/>
                  <a:gd name="T12" fmla="*/ 89 w 171"/>
                  <a:gd name="T13" fmla="*/ 70 h 468"/>
                  <a:gd name="T14" fmla="*/ 75 w 171"/>
                  <a:gd name="T15" fmla="*/ 152 h 468"/>
                  <a:gd name="T16" fmla="*/ 27 w 171"/>
                  <a:gd name="T17" fmla="*/ 319 h 468"/>
                  <a:gd name="T18" fmla="*/ 48 w 171"/>
                  <a:gd name="T19" fmla="*/ 242 h 468"/>
                  <a:gd name="T20" fmla="*/ 88 w 171"/>
                  <a:gd name="T21" fmla="*/ 96 h 468"/>
                  <a:gd name="T22" fmla="*/ 130 w 171"/>
                  <a:gd name="T23" fmla="*/ 0 h 468"/>
                  <a:gd name="T24" fmla="*/ 119 w 171"/>
                  <a:gd name="T25" fmla="*/ 68 h 468"/>
                  <a:gd name="T26" fmla="*/ 80 w 171"/>
                  <a:gd name="T27" fmla="*/ 196 h 468"/>
                  <a:gd name="T28" fmla="*/ 42 w 171"/>
                  <a:gd name="T29" fmla="*/ 330 h 468"/>
                  <a:gd name="T30" fmla="*/ 93 w 171"/>
                  <a:gd name="T31" fmla="*/ 157 h 468"/>
                  <a:gd name="T32" fmla="*/ 120 w 171"/>
                  <a:gd name="T33" fmla="*/ 94 h 468"/>
                  <a:gd name="T34" fmla="*/ 111 w 171"/>
                  <a:gd name="T35" fmla="*/ 148 h 468"/>
                  <a:gd name="T36" fmla="*/ 126 w 171"/>
                  <a:gd name="T37" fmla="*/ 87 h 468"/>
                  <a:gd name="T38" fmla="*/ 128 w 171"/>
                  <a:gd name="T39" fmla="*/ 114 h 468"/>
                  <a:gd name="T40" fmla="*/ 145 w 171"/>
                  <a:gd name="T41" fmla="*/ 79 h 468"/>
                  <a:gd name="T42" fmla="*/ 110 w 171"/>
                  <a:gd name="T43" fmla="*/ 221 h 468"/>
                  <a:gd name="T44" fmla="*/ 133 w 171"/>
                  <a:gd name="T45" fmla="*/ 167 h 468"/>
                  <a:gd name="T46" fmla="*/ 123 w 171"/>
                  <a:gd name="T47" fmla="*/ 228 h 468"/>
                  <a:gd name="T48" fmla="*/ 137 w 171"/>
                  <a:gd name="T49" fmla="*/ 165 h 468"/>
                  <a:gd name="T50" fmla="*/ 149 w 171"/>
                  <a:gd name="T51" fmla="*/ 71 h 468"/>
                  <a:gd name="T52" fmla="*/ 161 w 171"/>
                  <a:gd name="T53" fmla="*/ 27 h 468"/>
                  <a:gd name="T54" fmla="*/ 163 w 171"/>
                  <a:gd name="T55" fmla="*/ 90 h 468"/>
                  <a:gd name="T56" fmla="*/ 168 w 171"/>
                  <a:gd name="T57" fmla="*/ 103 h 468"/>
                  <a:gd name="T58" fmla="*/ 154 w 171"/>
                  <a:gd name="T59" fmla="*/ 197 h 468"/>
                  <a:gd name="T60" fmla="*/ 73 w 171"/>
                  <a:gd name="T61" fmla="*/ 408 h 468"/>
                  <a:gd name="T62" fmla="*/ 84 w 171"/>
                  <a:gd name="T63" fmla="*/ 363 h 468"/>
                  <a:gd name="T64" fmla="*/ 96 w 171"/>
                  <a:gd name="T65" fmla="*/ 344 h 468"/>
                  <a:gd name="T66" fmla="*/ 94 w 171"/>
                  <a:gd name="T67" fmla="*/ 377 h 468"/>
                  <a:gd name="T68" fmla="*/ 110 w 171"/>
                  <a:gd name="T69" fmla="*/ 331 h 468"/>
                  <a:gd name="T70" fmla="*/ 86 w 171"/>
                  <a:gd name="T71" fmla="*/ 453 h 468"/>
                  <a:gd name="T72" fmla="*/ 32 w 171"/>
                  <a:gd name="T73" fmla="*/ 403 h 468"/>
                  <a:gd name="T74" fmla="*/ 63 w 171"/>
                  <a:gd name="T75" fmla="*/ 367 h 468"/>
                  <a:gd name="T76" fmla="*/ 105 w 171"/>
                  <a:gd name="T77" fmla="*/ 275 h 468"/>
                  <a:gd name="T78" fmla="*/ 67 w 171"/>
                  <a:gd name="T79" fmla="*/ 334 h 468"/>
                  <a:gd name="T80" fmla="*/ 106 w 171"/>
                  <a:gd name="T81" fmla="*/ 181 h 468"/>
                  <a:gd name="T82" fmla="*/ 92 w 171"/>
                  <a:gd name="T83" fmla="*/ 216 h 468"/>
                  <a:gd name="T84" fmla="*/ 53 w 171"/>
                  <a:gd name="T85" fmla="*/ 353 h 468"/>
                  <a:gd name="T86" fmla="*/ 43 w 171"/>
                  <a:gd name="T87" fmla="*/ 358 h 4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71" h="468">
                    <a:moveTo>
                      <a:pt x="28" y="402"/>
                    </a:moveTo>
                    <a:cubicBezTo>
                      <a:pt x="18" y="390"/>
                      <a:pt x="6" y="379"/>
                      <a:pt x="0" y="363"/>
                    </a:cubicBezTo>
                    <a:cubicBezTo>
                      <a:pt x="0" y="352"/>
                      <a:pt x="5" y="342"/>
                      <a:pt x="7" y="331"/>
                    </a:cubicBezTo>
                    <a:cubicBezTo>
                      <a:pt x="9" y="325"/>
                      <a:pt x="12" y="318"/>
                      <a:pt x="8" y="312"/>
                    </a:cubicBezTo>
                    <a:cubicBezTo>
                      <a:pt x="7" y="310"/>
                      <a:pt x="6" y="308"/>
                      <a:pt x="6" y="306"/>
                    </a:cubicBezTo>
                    <a:cubicBezTo>
                      <a:pt x="7" y="297"/>
                      <a:pt x="12" y="289"/>
                      <a:pt x="16" y="280"/>
                    </a:cubicBezTo>
                    <a:cubicBezTo>
                      <a:pt x="34" y="246"/>
                      <a:pt x="36" y="206"/>
                      <a:pt x="47" y="170"/>
                    </a:cubicBezTo>
                    <a:cubicBezTo>
                      <a:pt x="50" y="159"/>
                      <a:pt x="55" y="148"/>
                      <a:pt x="58" y="138"/>
                    </a:cubicBezTo>
                    <a:cubicBezTo>
                      <a:pt x="63" y="120"/>
                      <a:pt x="70" y="103"/>
                      <a:pt x="67" y="85"/>
                    </a:cubicBezTo>
                    <a:cubicBezTo>
                      <a:pt x="67" y="70"/>
                      <a:pt x="69" y="56"/>
                      <a:pt x="72" y="42"/>
                    </a:cubicBezTo>
                    <a:cubicBezTo>
                      <a:pt x="73" y="37"/>
                      <a:pt x="74" y="31"/>
                      <a:pt x="81" y="31"/>
                    </a:cubicBezTo>
                    <a:cubicBezTo>
                      <a:pt x="93" y="36"/>
                      <a:pt x="81" y="48"/>
                      <a:pt x="89" y="55"/>
                    </a:cubicBezTo>
                    <a:cubicBezTo>
                      <a:pt x="92" y="58"/>
                      <a:pt x="92" y="61"/>
                      <a:pt x="92" y="65"/>
                    </a:cubicBezTo>
                    <a:cubicBezTo>
                      <a:pt x="91" y="67"/>
                      <a:pt x="90" y="68"/>
                      <a:pt x="89" y="70"/>
                    </a:cubicBezTo>
                    <a:cubicBezTo>
                      <a:pt x="80" y="78"/>
                      <a:pt x="82" y="87"/>
                      <a:pt x="87" y="96"/>
                    </a:cubicBezTo>
                    <a:cubicBezTo>
                      <a:pt x="87" y="116"/>
                      <a:pt x="83" y="134"/>
                      <a:pt x="75" y="152"/>
                    </a:cubicBezTo>
                    <a:cubicBezTo>
                      <a:pt x="63" y="179"/>
                      <a:pt x="52" y="206"/>
                      <a:pt x="48" y="236"/>
                    </a:cubicBezTo>
                    <a:cubicBezTo>
                      <a:pt x="46" y="265"/>
                      <a:pt x="33" y="291"/>
                      <a:pt x="27" y="319"/>
                    </a:cubicBezTo>
                    <a:cubicBezTo>
                      <a:pt x="24" y="331"/>
                      <a:pt x="29" y="344"/>
                      <a:pt x="25" y="352"/>
                    </a:cubicBezTo>
                    <a:cubicBezTo>
                      <a:pt x="22" y="316"/>
                      <a:pt x="43" y="280"/>
                      <a:pt x="48" y="242"/>
                    </a:cubicBezTo>
                    <a:cubicBezTo>
                      <a:pt x="53" y="196"/>
                      <a:pt x="80" y="157"/>
                      <a:pt x="87" y="111"/>
                    </a:cubicBezTo>
                    <a:cubicBezTo>
                      <a:pt x="87" y="106"/>
                      <a:pt x="89" y="101"/>
                      <a:pt x="88" y="96"/>
                    </a:cubicBezTo>
                    <a:cubicBezTo>
                      <a:pt x="97" y="73"/>
                      <a:pt x="98" y="46"/>
                      <a:pt x="117" y="27"/>
                    </a:cubicBezTo>
                    <a:cubicBezTo>
                      <a:pt x="126" y="21"/>
                      <a:pt x="123" y="9"/>
                      <a:pt x="130" y="0"/>
                    </a:cubicBezTo>
                    <a:cubicBezTo>
                      <a:pt x="137" y="13"/>
                      <a:pt x="127" y="24"/>
                      <a:pt x="129" y="35"/>
                    </a:cubicBezTo>
                    <a:cubicBezTo>
                      <a:pt x="119" y="44"/>
                      <a:pt x="131" y="60"/>
                      <a:pt x="119" y="68"/>
                    </a:cubicBezTo>
                    <a:cubicBezTo>
                      <a:pt x="111" y="73"/>
                      <a:pt x="110" y="81"/>
                      <a:pt x="109" y="89"/>
                    </a:cubicBezTo>
                    <a:cubicBezTo>
                      <a:pt x="103" y="126"/>
                      <a:pt x="90" y="161"/>
                      <a:pt x="80" y="196"/>
                    </a:cubicBezTo>
                    <a:cubicBezTo>
                      <a:pt x="69" y="237"/>
                      <a:pt x="55" y="276"/>
                      <a:pt x="46" y="317"/>
                    </a:cubicBezTo>
                    <a:cubicBezTo>
                      <a:pt x="45" y="321"/>
                      <a:pt x="44" y="326"/>
                      <a:pt x="42" y="330"/>
                    </a:cubicBezTo>
                    <a:cubicBezTo>
                      <a:pt x="47" y="294"/>
                      <a:pt x="66" y="261"/>
                      <a:pt x="71" y="225"/>
                    </a:cubicBezTo>
                    <a:cubicBezTo>
                      <a:pt x="75" y="201"/>
                      <a:pt x="86" y="179"/>
                      <a:pt x="93" y="157"/>
                    </a:cubicBezTo>
                    <a:cubicBezTo>
                      <a:pt x="101" y="131"/>
                      <a:pt x="105" y="104"/>
                      <a:pt x="113" y="78"/>
                    </a:cubicBezTo>
                    <a:cubicBezTo>
                      <a:pt x="123" y="80"/>
                      <a:pt x="121" y="87"/>
                      <a:pt x="120" y="94"/>
                    </a:cubicBezTo>
                    <a:cubicBezTo>
                      <a:pt x="118" y="112"/>
                      <a:pt x="113" y="130"/>
                      <a:pt x="110" y="144"/>
                    </a:cubicBezTo>
                    <a:cubicBezTo>
                      <a:pt x="109" y="151"/>
                      <a:pt x="114" y="148"/>
                      <a:pt x="111" y="148"/>
                    </a:cubicBezTo>
                    <a:cubicBezTo>
                      <a:pt x="110" y="149"/>
                      <a:pt x="109" y="148"/>
                      <a:pt x="110" y="147"/>
                    </a:cubicBezTo>
                    <a:cubicBezTo>
                      <a:pt x="117" y="127"/>
                      <a:pt x="114" y="105"/>
                      <a:pt x="126" y="87"/>
                    </a:cubicBezTo>
                    <a:cubicBezTo>
                      <a:pt x="127" y="87"/>
                      <a:pt x="127" y="87"/>
                      <a:pt x="128" y="87"/>
                    </a:cubicBezTo>
                    <a:cubicBezTo>
                      <a:pt x="137" y="96"/>
                      <a:pt x="121" y="106"/>
                      <a:pt x="128" y="114"/>
                    </a:cubicBezTo>
                    <a:cubicBezTo>
                      <a:pt x="128" y="104"/>
                      <a:pt x="128" y="92"/>
                      <a:pt x="136" y="82"/>
                    </a:cubicBezTo>
                    <a:cubicBezTo>
                      <a:pt x="142" y="87"/>
                      <a:pt x="142" y="79"/>
                      <a:pt x="145" y="79"/>
                    </a:cubicBezTo>
                    <a:cubicBezTo>
                      <a:pt x="150" y="93"/>
                      <a:pt x="147" y="106"/>
                      <a:pt x="142" y="119"/>
                    </a:cubicBezTo>
                    <a:cubicBezTo>
                      <a:pt x="132" y="153"/>
                      <a:pt x="121" y="187"/>
                      <a:pt x="110" y="221"/>
                    </a:cubicBezTo>
                    <a:cubicBezTo>
                      <a:pt x="115" y="207"/>
                      <a:pt x="120" y="192"/>
                      <a:pt x="124" y="178"/>
                    </a:cubicBezTo>
                    <a:cubicBezTo>
                      <a:pt x="125" y="173"/>
                      <a:pt x="125" y="165"/>
                      <a:pt x="133" y="167"/>
                    </a:cubicBezTo>
                    <a:cubicBezTo>
                      <a:pt x="141" y="170"/>
                      <a:pt x="139" y="177"/>
                      <a:pt x="137" y="182"/>
                    </a:cubicBezTo>
                    <a:cubicBezTo>
                      <a:pt x="132" y="198"/>
                      <a:pt x="126" y="214"/>
                      <a:pt x="123" y="228"/>
                    </a:cubicBezTo>
                    <a:cubicBezTo>
                      <a:pt x="127" y="210"/>
                      <a:pt x="135" y="191"/>
                      <a:pt x="141" y="172"/>
                    </a:cubicBezTo>
                    <a:cubicBezTo>
                      <a:pt x="142" y="169"/>
                      <a:pt x="147" y="167"/>
                      <a:pt x="137" y="165"/>
                    </a:cubicBezTo>
                    <a:cubicBezTo>
                      <a:pt x="130" y="164"/>
                      <a:pt x="132" y="152"/>
                      <a:pt x="135" y="144"/>
                    </a:cubicBezTo>
                    <a:cubicBezTo>
                      <a:pt x="143" y="121"/>
                      <a:pt x="150" y="97"/>
                      <a:pt x="149" y="71"/>
                    </a:cubicBezTo>
                    <a:cubicBezTo>
                      <a:pt x="150" y="56"/>
                      <a:pt x="153" y="41"/>
                      <a:pt x="161" y="27"/>
                    </a:cubicBezTo>
                    <a:cubicBezTo>
                      <a:pt x="161" y="27"/>
                      <a:pt x="161" y="27"/>
                      <a:pt x="161" y="27"/>
                    </a:cubicBezTo>
                    <a:cubicBezTo>
                      <a:pt x="161" y="32"/>
                      <a:pt x="161" y="37"/>
                      <a:pt x="166" y="40"/>
                    </a:cubicBezTo>
                    <a:cubicBezTo>
                      <a:pt x="171" y="57"/>
                      <a:pt x="163" y="73"/>
                      <a:pt x="163" y="90"/>
                    </a:cubicBezTo>
                    <a:cubicBezTo>
                      <a:pt x="162" y="93"/>
                      <a:pt x="155" y="98"/>
                      <a:pt x="165" y="99"/>
                    </a:cubicBezTo>
                    <a:cubicBezTo>
                      <a:pt x="166" y="100"/>
                      <a:pt x="167" y="102"/>
                      <a:pt x="168" y="103"/>
                    </a:cubicBezTo>
                    <a:cubicBezTo>
                      <a:pt x="169" y="103"/>
                      <a:pt x="170" y="104"/>
                      <a:pt x="170" y="104"/>
                    </a:cubicBezTo>
                    <a:cubicBezTo>
                      <a:pt x="165" y="135"/>
                      <a:pt x="165" y="168"/>
                      <a:pt x="154" y="197"/>
                    </a:cubicBezTo>
                    <a:cubicBezTo>
                      <a:pt x="136" y="248"/>
                      <a:pt x="113" y="297"/>
                      <a:pt x="89" y="346"/>
                    </a:cubicBezTo>
                    <a:cubicBezTo>
                      <a:pt x="80" y="366"/>
                      <a:pt x="77" y="387"/>
                      <a:pt x="73" y="408"/>
                    </a:cubicBezTo>
                    <a:cubicBezTo>
                      <a:pt x="72" y="415"/>
                      <a:pt x="70" y="422"/>
                      <a:pt x="68" y="429"/>
                    </a:cubicBezTo>
                    <a:cubicBezTo>
                      <a:pt x="75" y="408"/>
                      <a:pt x="76" y="385"/>
                      <a:pt x="84" y="363"/>
                    </a:cubicBezTo>
                    <a:cubicBezTo>
                      <a:pt x="85" y="359"/>
                      <a:pt x="85" y="355"/>
                      <a:pt x="87" y="352"/>
                    </a:cubicBezTo>
                    <a:cubicBezTo>
                      <a:pt x="90" y="348"/>
                      <a:pt x="90" y="341"/>
                      <a:pt x="96" y="344"/>
                    </a:cubicBezTo>
                    <a:cubicBezTo>
                      <a:pt x="101" y="346"/>
                      <a:pt x="101" y="352"/>
                      <a:pt x="100" y="356"/>
                    </a:cubicBezTo>
                    <a:cubicBezTo>
                      <a:pt x="97" y="364"/>
                      <a:pt x="95" y="373"/>
                      <a:pt x="94" y="377"/>
                    </a:cubicBezTo>
                    <a:cubicBezTo>
                      <a:pt x="96" y="369"/>
                      <a:pt x="101" y="357"/>
                      <a:pt x="102" y="344"/>
                    </a:cubicBezTo>
                    <a:cubicBezTo>
                      <a:pt x="103" y="339"/>
                      <a:pt x="105" y="332"/>
                      <a:pt x="110" y="331"/>
                    </a:cubicBezTo>
                    <a:cubicBezTo>
                      <a:pt x="118" y="330"/>
                      <a:pt x="120" y="337"/>
                      <a:pt x="121" y="343"/>
                    </a:cubicBezTo>
                    <a:cubicBezTo>
                      <a:pt x="116" y="382"/>
                      <a:pt x="105" y="419"/>
                      <a:pt x="86" y="453"/>
                    </a:cubicBezTo>
                    <a:cubicBezTo>
                      <a:pt x="82" y="459"/>
                      <a:pt x="80" y="468"/>
                      <a:pt x="70" y="468"/>
                    </a:cubicBezTo>
                    <a:cubicBezTo>
                      <a:pt x="56" y="447"/>
                      <a:pt x="40" y="427"/>
                      <a:pt x="32" y="403"/>
                    </a:cubicBezTo>
                    <a:cubicBezTo>
                      <a:pt x="35" y="375"/>
                      <a:pt x="49" y="353"/>
                      <a:pt x="68" y="334"/>
                    </a:cubicBezTo>
                    <a:cubicBezTo>
                      <a:pt x="76" y="347"/>
                      <a:pt x="67" y="357"/>
                      <a:pt x="63" y="367"/>
                    </a:cubicBezTo>
                    <a:cubicBezTo>
                      <a:pt x="58" y="377"/>
                      <a:pt x="53" y="386"/>
                      <a:pt x="52" y="393"/>
                    </a:cubicBezTo>
                    <a:cubicBezTo>
                      <a:pt x="69" y="353"/>
                      <a:pt x="86" y="308"/>
                      <a:pt x="105" y="275"/>
                    </a:cubicBezTo>
                    <a:cubicBezTo>
                      <a:pt x="100" y="289"/>
                      <a:pt x="86" y="308"/>
                      <a:pt x="77" y="329"/>
                    </a:cubicBezTo>
                    <a:cubicBezTo>
                      <a:pt x="76" y="333"/>
                      <a:pt x="74" y="339"/>
                      <a:pt x="67" y="334"/>
                    </a:cubicBezTo>
                    <a:cubicBezTo>
                      <a:pt x="67" y="333"/>
                      <a:pt x="67" y="332"/>
                      <a:pt x="67" y="332"/>
                    </a:cubicBezTo>
                    <a:cubicBezTo>
                      <a:pt x="78" y="281"/>
                      <a:pt x="85" y="229"/>
                      <a:pt x="106" y="181"/>
                    </a:cubicBezTo>
                    <a:cubicBezTo>
                      <a:pt x="107" y="177"/>
                      <a:pt x="108" y="173"/>
                      <a:pt x="110" y="172"/>
                    </a:cubicBezTo>
                    <a:cubicBezTo>
                      <a:pt x="101" y="184"/>
                      <a:pt x="98" y="201"/>
                      <a:pt x="92" y="216"/>
                    </a:cubicBezTo>
                    <a:cubicBezTo>
                      <a:pt x="82" y="248"/>
                      <a:pt x="79" y="282"/>
                      <a:pt x="69" y="314"/>
                    </a:cubicBezTo>
                    <a:cubicBezTo>
                      <a:pt x="65" y="328"/>
                      <a:pt x="59" y="340"/>
                      <a:pt x="53" y="353"/>
                    </a:cubicBezTo>
                    <a:cubicBezTo>
                      <a:pt x="51" y="356"/>
                      <a:pt x="48" y="364"/>
                      <a:pt x="43" y="354"/>
                    </a:cubicBezTo>
                    <a:cubicBezTo>
                      <a:pt x="42" y="355"/>
                      <a:pt x="43" y="357"/>
                      <a:pt x="43" y="358"/>
                    </a:cubicBezTo>
                    <a:cubicBezTo>
                      <a:pt x="40" y="373"/>
                      <a:pt x="37" y="389"/>
                      <a:pt x="28" y="402"/>
                    </a:cubicBezTo>
                    <a:close/>
                  </a:path>
                </a:pathLst>
              </a:custGeom>
              <a:solidFill>
                <a:srgbClr val="F0D8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2" name="Freeform 39">
                <a:extLst>
                  <a:ext uri="{FF2B5EF4-FFF2-40B4-BE49-F238E27FC236}">
                    <a16:creationId xmlns:a16="http://schemas.microsoft.com/office/drawing/2014/main" id="{9DBAFB69-6D9E-4F9C-BE30-FA7186C81607}"/>
                  </a:ext>
                </a:extLst>
              </p:cNvPr>
              <p:cNvSpPr>
                <a:spLocks/>
              </p:cNvSpPr>
              <p:nvPr/>
            </p:nvSpPr>
            <p:spPr bwMode="auto">
              <a:xfrm>
                <a:off x="1521" y="3758"/>
                <a:ext cx="867" cy="77"/>
              </a:xfrm>
              <a:custGeom>
                <a:avLst/>
                <a:gdLst>
                  <a:gd name="T0" fmla="*/ 771 w 772"/>
                  <a:gd name="T1" fmla="*/ 27 h 68"/>
                  <a:gd name="T2" fmla="*/ 693 w 772"/>
                  <a:gd name="T3" fmla="*/ 34 h 68"/>
                  <a:gd name="T4" fmla="*/ 611 w 772"/>
                  <a:gd name="T5" fmla="*/ 43 h 68"/>
                  <a:gd name="T6" fmla="*/ 521 w 772"/>
                  <a:gd name="T7" fmla="*/ 50 h 68"/>
                  <a:gd name="T8" fmla="*/ 425 w 772"/>
                  <a:gd name="T9" fmla="*/ 55 h 68"/>
                  <a:gd name="T10" fmla="*/ 385 w 772"/>
                  <a:gd name="T11" fmla="*/ 56 h 68"/>
                  <a:gd name="T12" fmla="*/ 372 w 772"/>
                  <a:gd name="T13" fmla="*/ 43 h 68"/>
                  <a:gd name="T14" fmla="*/ 356 w 772"/>
                  <a:gd name="T15" fmla="*/ 55 h 68"/>
                  <a:gd name="T16" fmla="*/ 333 w 772"/>
                  <a:gd name="T17" fmla="*/ 54 h 68"/>
                  <a:gd name="T18" fmla="*/ 238 w 772"/>
                  <a:gd name="T19" fmla="*/ 50 h 68"/>
                  <a:gd name="T20" fmla="*/ 215 w 772"/>
                  <a:gd name="T21" fmla="*/ 52 h 68"/>
                  <a:gd name="T22" fmla="*/ 182 w 772"/>
                  <a:gd name="T23" fmla="*/ 54 h 68"/>
                  <a:gd name="T24" fmla="*/ 178 w 772"/>
                  <a:gd name="T25" fmla="*/ 40 h 68"/>
                  <a:gd name="T26" fmla="*/ 133 w 772"/>
                  <a:gd name="T27" fmla="*/ 55 h 68"/>
                  <a:gd name="T28" fmla="*/ 51 w 772"/>
                  <a:gd name="T29" fmla="*/ 59 h 68"/>
                  <a:gd name="T30" fmla="*/ 16 w 772"/>
                  <a:gd name="T31" fmla="*/ 57 h 68"/>
                  <a:gd name="T32" fmla="*/ 10 w 772"/>
                  <a:gd name="T33" fmla="*/ 45 h 68"/>
                  <a:gd name="T34" fmla="*/ 15 w 772"/>
                  <a:gd name="T35" fmla="*/ 27 h 68"/>
                  <a:gd name="T36" fmla="*/ 19 w 772"/>
                  <a:gd name="T37" fmla="*/ 27 h 68"/>
                  <a:gd name="T38" fmla="*/ 55 w 772"/>
                  <a:gd name="T39" fmla="*/ 31 h 68"/>
                  <a:gd name="T40" fmla="*/ 98 w 772"/>
                  <a:gd name="T41" fmla="*/ 24 h 68"/>
                  <a:gd name="T42" fmla="*/ 124 w 772"/>
                  <a:gd name="T43" fmla="*/ 27 h 68"/>
                  <a:gd name="T44" fmla="*/ 202 w 772"/>
                  <a:gd name="T45" fmla="*/ 25 h 68"/>
                  <a:gd name="T46" fmla="*/ 261 w 772"/>
                  <a:gd name="T47" fmla="*/ 22 h 68"/>
                  <a:gd name="T48" fmla="*/ 424 w 772"/>
                  <a:gd name="T49" fmla="*/ 20 h 68"/>
                  <a:gd name="T50" fmla="*/ 502 w 772"/>
                  <a:gd name="T51" fmla="*/ 19 h 68"/>
                  <a:gd name="T52" fmla="*/ 557 w 772"/>
                  <a:gd name="T53" fmla="*/ 17 h 68"/>
                  <a:gd name="T54" fmla="*/ 600 w 772"/>
                  <a:gd name="T55" fmla="*/ 14 h 68"/>
                  <a:gd name="T56" fmla="*/ 713 w 772"/>
                  <a:gd name="T57" fmla="*/ 4 h 68"/>
                  <a:gd name="T58" fmla="*/ 767 w 772"/>
                  <a:gd name="T59" fmla="*/ 3 h 68"/>
                  <a:gd name="T60" fmla="*/ 771 w 772"/>
                  <a:gd name="T61" fmla="*/ 27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2" h="68">
                    <a:moveTo>
                      <a:pt x="771" y="27"/>
                    </a:moveTo>
                    <a:cubicBezTo>
                      <a:pt x="746" y="39"/>
                      <a:pt x="719" y="31"/>
                      <a:pt x="693" y="34"/>
                    </a:cubicBezTo>
                    <a:cubicBezTo>
                      <a:pt x="666" y="38"/>
                      <a:pt x="638" y="46"/>
                      <a:pt x="611" y="43"/>
                    </a:cubicBezTo>
                    <a:cubicBezTo>
                      <a:pt x="580" y="39"/>
                      <a:pt x="552" y="56"/>
                      <a:pt x="521" y="50"/>
                    </a:cubicBezTo>
                    <a:cubicBezTo>
                      <a:pt x="489" y="43"/>
                      <a:pt x="457" y="49"/>
                      <a:pt x="425" y="55"/>
                    </a:cubicBezTo>
                    <a:cubicBezTo>
                      <a:pt x="411" y="57"/>
                      <a:pt x="398" y="51"/>
                      <a:pt x="385" y="56"/>
                    </a:cubicBezTo>
                    <a:cubicBezTo>
                      <a:pt x="383" y="56"/>
                      <a:pt x="378" y="49"/>
                      <a:pt x="372" y="43"/>
                    </a:cubicBezTo>
                    <a:cubicBezTo>
                      <a:pt x="375" y="61"/>
                      <a:pt x="366" y="58"/>
                      <a:pt x="356" y="55"/>
                    </a:cubicBezTo>
                    <a:cubicBezTo>
                      <a:pt x="349" y="52"/>
                      <a:pt x="341" y="53"/>
                      <a:pt x="333" y="54"/>
                    </a:cubicBezTo>
                    <a:cubicBezTo>
                      <a:pt x="301" y="57"/>
                      <a:pt x="269" y="55"/>
                      <a:pt x="238" y="50"/>
                    </a:cubicBezTo>
                    <a:cubicBezTo>
                      <a:pt x="230" y="49"/>
                      <a:pt x="221" y="47"/>
                      <a:pt x="215" y="52"/>
                    </a:cubicBezTo>
                    <a:cubicBezTo>
                      <a:pt x="204" y="61"/>
                      <a:pt x="193" y="50"/>
                      <a:pt x="182" y="54"/>
                    </a:cubicBezTo>
                    <a:cubicBezTo>
                      <a:pt x="176" y="56"/>
                      <a:pt x="186" y="45"/>
                      <a:pt x="178" y="40"/>
                    </a:cubicBezTo>
                    <a:cubicBezTo>
                      <a:pt x="171" y="68"/>
                      <a:pt x="148" y="53"/>
                      <a:pt x="133" y="55"/>
                    </a:cubicBezTo>
                    <a:cubicBezTo>
                      <a:pt x="106" y="58"/>
                      <a:pt x="78" y="57"/>
                      <a:pt x="51" y="59"/>
                    </a:cubicBezTo>
                    <a:cubicBezTo>
                      <a:pt x="40" y="53"/>
                      <a:pt x="28" y="57"/>
                      <a:pt x="16" y="57"/>
                    </a:cubicBezTo>
                    <a:cubicBezTo>
                      <a:pt x="7" y="57"/>
                      <a:pt x="0" y="54"/>
                      <a:pt x="10" y="45"/>
                    </a:cubicBezTo>
                    <a:cubicBezTo>
                      <a:pt x="16" y="39"/>
                      <a:pt x="8" y="31"/>
                      <a:pt x="15" y="27"/>
                    </a:cubicBezTo>
                    <a:cubicBezTo>
                      <a:pt x="16" y="27"/>
                      <a:pt x="18" y="27"/>
                      <a:pt x="19" y="27"/>
                    </a:cubicBezTo>
                    <a:cubicBezTo>
                      <a:pt x="31" y="25"/>
                      <a:pt x="43" y="28"/>
                      <a:pt x="55" y="31"/>
                    </a:cubicBezTo>
                    <a:cubicBezTo>
                      <a:pt x="70" y="30"/>
                      <a:pt x="85" y="31"/>
                      <a:pt x="98" y="24"/>
                    </a:cubicBezTo>
                    <a:cubicBezTo>
                      <a:pt x="107" y="19"/>
                      <a:pt x="116" y="26"/>
                      <a:pt x="124" y="27"/>
                    </a:cubicBezTo>
                    <a:cubicBezTo>
                      <a:pt x="150" y="31"/>
                      <a:pt x="175" y="20"/>
                      <a:pt x="202" y="25"/>
                    </a:cubicBezTo>
                    <a:cubicBezTo>
                      <a:pt x="219" y="28"/>
                      <a:pt x="241" y="22"/>
                      <a:pt x="261" y="22"/>
                    </a:cubicBezTo>
                    <a:cubicBezTo>
                      <a:pt x="316" y="25"/>
                      <a:pt x="370" y="25"/>
                      <a:pt x="424" y="20"/>
                    </a:cubicBezTo>
                    <a:cubicBezTo>
                      <a:pt x="450" y="18"/>
                      <a:pt x="476" y="17"/>
                      <a:pt x="502" y="19"/>
                    </a:cubicBezTo>
                    <a:cubicBezTo>
                      <a:pt x="520" y="20"/>
                      <a:pt x="539" y="20"/>
                      <a:pt x="557" y="17"/>
                    </a:cubicBezTo>
                    <a:cubicBezTo>
                      <a:pt x="571" y="14"/>
                      <a:pt x="585" y="15"/>
                      <a:pt x="600" y="14"/>
                    </a:cubicBezTo>
                    <a:cubicBezTo>
                      <a:pt x="638" y="12"/>
                      <a:pt x="675" y="7"/>
                      <a:pt x="713" y="4"/>
                    </a:cubicBezTo>
                    <a:cubicBezTo>
                      <a:pt x="731" y="3"/>
                      <a:pt x="749" y="0"/>
                      <a:pt x="767" y="3"/>
                    </a:cubicBezTo>
                    <a:cubicBezTo>
                      <a:pt x="772" y="11"/>
                      <a:pt x="772" y="19"/>
                      <a:pt x="771" y="27"/>
                    </a:cubicBezTo>
                    <a:close/>
                  </a:path>
                </a:pathLst>
              </a:custGeom>
              <a:solidFill>
                <a:srgbClr val="6EAE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3" name="Freeform 40">
                <a:extLst>
                  <a:ext uri="{FF2B5EF4-FFF2-40B4-BE49-F238E27FC236}">
                    <a16:creationId xmlns:a16="http://schemas.microsoft.com/office/drawing/2014/main" id="{A9AC43F8-C2BA-4AD9-A845-387B0089A483}"/>
                  </a:ext>
                </a:extLst>
              </p:cNvPr>
              <p:cNvSpPr>
                <a:spLocks/>
              </p:cNvSpPr>
              <p:nvPr/>
            </p:nvSpPr>
            <p:spPr bwMode="auto">
              <a:xfrm>
                <a:off x="324" y="3010"/>
                <a:ext cx="548" cy="81"/>
              </a:xfrm>
              <a:custGeom>
                <a:avLst/>
                <a:gdLst>
                  <a:gd name="T0" fmla="*/ 0 w 488"/>
                  <a:gd name="T1" fmla="*/ 46 h 72"/>
                  <a:gd name="T2" fmla="*/ 20 w 488"/>
                  <a:gd name="T3" fmla="*/ 5 h 72"/>
                  <a:gd name="T4" fmla="*/ 54 w 488"/>
                  <a:gd name="T5" fmla="*/ 3 h 72"/>
                  <a:gd name="T6" fmla="*/ 368 w 488"/>
                  <a:gd name="T7" fmla="*/ 7 h 72"/>
                  <a:gd name="T8" fmla="*/ 458 w 488"/>
                  <a:gd name="T9" fmla="*/ 11 h 72"/>
                  <a:gd name="T10" fmla="*/ 480 w 488"/>
                  <a:gd name="T11" fmla="*/ 18 h 72"/>
                  <a:gd name="T12" fmla="*/ 485 w 488"/>
                  <a:gd name="T13" fmla="*/ 56 h 72"/>
                  <a:gd name="T14" fmla="*/ 470 w 488"/>
                  <a:gd name="T15" fmla="*/ 69 h 72"/>
                  <a:gd name="T16" fmla="*/ 261 w 488"/>
                  <a:gd name="T17" fmla="*/ 68 h 72"/>
                  <a:gd name="T18" fmla="*/ 198 w 488"/>
                  <a:gd name="T19" fmla="*/ 68 h 72"/>
                  <a:gd name="T20" fmla="*/ 192 w 488"/>
                  <a:gd name="T21" fmla="*/ 68 h 72"/>
                  <a:gd name="T22" fmla="*/ 153 w 488"/>
                  <a:gd name="T23" fmla="*/ 64 h 72"/>
                  <a:gd name="T24" fmla="*/ 147 w 488"/>
                  <a:gd name="T25" fmla="*/ 64 h 72"/>
                  <a:gd name="T26" fmla="*/ 101 w 488"/>
                  <a:gd name="T27" fmla="*/ 60 h 72"/>
                  <a:gd name="T28" fmla="*/ 20 w 488"/>
                  <a:gd name="T29" fmla="*/ 52 h 72"/>
                  <a:gd name="T30" fmla="*/ 0 w 488"/>
                  <a:gd name="T31" fmla="*/ 46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88" h="72">
                    <a:moveTo>
                      <a:pt x="0" y="46"/>
                    </a:moveTo>
                    <a:cubicBezTo>
                      <a:pt x="7" y="32"/>
                      <a:pt x="14" y="18"/>
                      <a:pt x="20" y="5"/>
                    </a:cubicBezTo>
                    <a:cubicBezTo>
                      <a:pt x="31" y="0"/>
                      <a:pt x="43" y="3"/>
                      <a:pt x="54" y="3"/>
                    </a:cubicBezTo>
                    <a:cubicBezTo>
                      <a:pt x="159" y="0"/>
                      <a:pt x="264" y="7"/>
                      <a:pt x="368" y="7"/>
                    </a:cubicBezTo>
                    <a:cubicBezTo>
                      <a:pt x="398" y="8"/>
                      <a:pt x="428" y="10"/>
                      <a:pt x="458" y="11"/>
                    </a:cubicBezTo>
                    <a:cubicBezTo>
                      <a:pt x="466" y="11"/>
                      <a:pt x="474" y="13"/>
                      <a:pt x="480" y="18"/>
                    </a:cubicBezTo>
                    <a:cubicBezTo>
                      <a:pt x="488" y="30"/>
                      <a:pt x="486" y="43"/>
                      <a:pt x="485" y="56"/>
                    </a:cubicBezTo>
                    <a:cubicBezTo>
                      <a:pt x="482" y="63"/>
                      <a:pt x="480" y="69"/>
                      <a:pt x="470" y="69"/>
                    </a:cubicBezTo>
                    <a:cubicBezTo>
                      <a:pt x="400" y="70"/>
                      <a:pt x="331" y="66"/>
                      <a:pt x="261" y="68"/>
                    </a:cubicBezTo>
                    <a:cubicBezTo>
                      <a:pt x="240" y="61"/>
                      <a:pt x="219" y="72"/>
                      <a:pt x="198" y="68"/>
                    </a:cubicBezTo>
                    <a:cubicBezTo>
                      <a:pt x="196" y="68"/>
                      <a:pt x="194" y="68"/>
                      <a:pt x="192" y="68"/>
                    </a:cubicBezTo>
                    <a:cubicBezTo>
                      <a:pt x="180" y="63"/>
                      <a:pt x="167" y="60"/>
                      <a:pt x="153" y="64"/>
                    </a:cubicBezTo>
                    <a:cubicBezTo>
                      <a:pt x="151" y="64"/>
                      <a:pt x="149" y="64"/>
                      <a:pt x="147" y="64"/>
                    </a:cubicBezTo>
                    <a:cubicBezTo>
                      <a:pt x="132" y="60"/>
                      <a:pt x="116" y="67"/>
                      <a:pt x="101" y="60"/>
                    </a:cubicBezTo>
                    <a:cubicBezTo>
                      <a:pt x="74" y="59"/>
                      <a:pt x="48" y="53"/>
                      <a:pt x="20" y="52"/>
                    </a:cubicBezTo>
                    <a:cubicBezTo>
                      <a:pt x="13" y="52"/>
                      <a:pt x="6" y="52"/>
                      <a:pt x="0" y="46"/>
                    </a:cubicBezTo>
                    <a:close/>
                  </a:path>
                </a:pathLst>
              </a:custGeom>
              <a:solidFill>
                <a:srgbClr val="DCE4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4" name="Freeform 41">
                <a:extLst>
                  <a:ext uri="{FF2B5EF4-FFF2-40B4-BE49-F238E27FC236}">
                    <a16:creationId xmlns:a16="http://schemas.microsoft.com/office/drawing/2014/main" id="{1B141525-F977-4698-A5A3-64CE30CE3E89}"/>
                  </a:ext>
                </a:extLst>
              </p:cNvPr>
              <p:cNvSpPr>
                <a:spLocks/>
              </p:cNvSpPr>
              <p:nvPr/>
            </p:nvSpPr>
            <p:spPr bwMode="auto">
              <a:xfrm>
                <a:off x="184" y="3320"/>
                <a:ext cx="697" cy="74"/>
              </a:xfrm>
              <a:custGeom>
                <a:avLst/>
                <a:gdLst>
                  <a:gd name="T0" fmla="*/ 12 w 620"/>
                  <a:gd name="T1" fmla="*/ 5 h 66"/>
                  <a:gd name="T2" fmla="*/ 27 w 620"/>
                  <a:gd name="T3" fmla="*/ 1 h 66"/>
                  <a:gd name="T4" fmla="*/ 176 w 620"/>
                  <a:gd name="T5" fmla="*/ 11 h 66"/>
                  <a:gd name="T6" fmla="*/ 311 w 620"/>
                  <a:gd name="T7" fmla="*/ 19 h 66"/>
                  <a:gd name="T8" fmla="*/ 477 w 620"/>
                  <a:gd name="T9" fmla="*/ 21 h 66"/>
                  <a:gd name="T10" fmla="*/ 542 w 620"/>
                  <a:gd name="T11" fmla="*/ 16 h 66"/>
                  <a:gd name="T12" fmla="*/ 600 w 620"/>
                  <a:gd name="T13" fmla="*/ 22 h 66"/>
                  <a:gd name="T14" fmla="*/ 609 w 620"/>
                  <a:gd name="T15" fmla="*/ 17 h 66"/>
                  <a:gd name="T16" fmla="*/ 614 w 620"/>
                  <a:gd name="T17" fmla="*/ 19 h 66"/>
                  <a:gd name="T18" fmla="*/ 617 w 620"/>
                  <a:gd name="T19" fmla="*/ 28 h 66"/>
                  <a:gd name="T20" fmla="*/ 612 w 620"/>
                  <a:gd name="T21" fmla="*/ 61 h 66"/>
                  <a:gd name="T22" fmla="*/ 547 w 620"/>
                  <a:gd name="T23" fmla="*/ 53 h 66"/>
                  <a:gd name="T24" fmla="*/ 406 w 620"/>
                  <a:gd name="T25" fmla="*/ 58 h 66"/>
                  <a:gd name="T26" fmla="*/ 353 w 620"/>
                  <a:gd name="T27" fmla="*/ 55 h 66"/>
                  <a:gd name="T28" fmla="*/ 203 w 620"/>
                  <a:gd name="T29" fmla="*/ 48 h 66"/>
                  <a:gd name="T30" fmla="*/ 129 w 620"/>
                  <a:gd name="T31" fmla="*/ 45 h 66"/>
                  <a:gd name="T32" fmla="*/ 8 w 620"/>
                  <a:gd name="T33" fmla="*/ 34 h 66"/>
                  <a:gd name="T34" fmla="*/ 0 w 620"/>
                  <a:gd name="T35" fmla="*/ 29 h 66"/>
                  <a:gd name="T36" fmla="*/ 12 w 620"/>
                  <a:gd name="T37" fmla="*/ 5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20" h="66">
                    <a:moveTo>
                      <a:pt x="12" y="5"/>
                    </a:moveTo>
                    <a:cubicBezTo>
                      <a:pt x="17" y="3"/>
                      <a:pt x="22" y="0"/>
                      <a:pt x="27" y="1"/>
                    </a:cubicBezTo>
                    <a:cubicBezTo>
                      <a:pt x="76" y="17"/>
                      <a:pt x="127" y="9"/>
                      <a:pt x="176" y="11"/>
                    </a:cubicBezTo>
                    <a:cubicBezTo>
                      <a:pt x="221" y="13"/>
                      <a:pt x="266" y="18"/>
                      <a:pt x="311" y="19"/>
                    </a:cubicBezTo>
                    <a:cubicBezTo>
                      <a:pt x="366" y="20"/>
                      <a:pt x="421" y="16"/>
                      <a:pt x="477" y="21"/>
                    </a:cubicBezTo>
                    <a:cubicBezTo>
                      <a:pt x="498" y="23"/>
                      <a:pt x="522" y="32"/>
                      <a:pt x="542" y="16"/>
                    </a:cubicBezTo>
                    <a:cubicBezTo>
                      <a:pt x="560" y="30"/>
                      <a:pt x="581" y="18"/>
                      <a:pt x="600" y="22"/>
                    </a:cubicBezTo>
                    <a:cubicBezTo>
                      <a:pt x="606" y="23"/>
                      <a:pt x="608" y="21"/>
                      <a:pt x="609" y="17"/>
                    </a:cubicBezTo>
                    <a:cubicBezTo>
                      <a:pt x="611" y="16"/>
                      <a:pt x="613" y="17"/>
                      <a:pt x="614" y="19"/>
                    </a:cubicBezTo>
                    <a:cubicBezTo>
                      <a:pt x="616" y="22"/>
                      <a:pt x="617" y="25"/>
                      <a:pt x="617" y="28"/>
                    </a:cubicBezTo>
                    <a:cubicBezTo>
                      <a:pt x="617" y="39"/>
                      <a:pt x="620" y="51"/>
                      <a:pt x="612" y="61"/>
                    </a:cubicBezTo>
                    <a:cubicBezTo>
                      <a:pt x="590" y="58"/>
                      <a:pt x="567" y="66"/>
                      <a:pt x="547" y="53"/>
                    </a:cubicBezTo>
                    <a:cubicBezTo>
                      <a:pt x="500" y="62"/>
                      <a:pt x="453" y="40"/>
                      <a:pt x="406" y="58"/>
                    </a:cubicBezTo>
                    <a:cubicBezTo>
                      <a:pt x="391" y="64"/>
                      <a:pt x="371" y="53"/>
                      <a:pt x="353" y="55"/>
                    </a:cubicBezTo>
                    <a:cubicBezTo>
                      <a:pt x="303" y="59"/>
                      <a:pt x="253" y="47"/>
                      <a:pt x="203" y="48"/>
                    </a:cubicBezTo>
                    <a:cubicBezTo>
                      <a:pt x="178" y="49"/>
                      <a:pt x="153" y="48"/>
                      <a:pt x="129" y="45"/>
                    </a:cubicBezTo>
                    <a:cubicBezTo>
                      <a:pt x="89" y="40"/>
                      <a:pt x="48" y="47"/>
                      <a:pt x="8" y="34"/>
                    </a:cubicBezTo>
                    <a:cubicBezTo>
                      <a:pt x="5" y="32"/>
                      <a:pt x="3" y="31"/>
                      <a:pt x="0" y="29"/>
                    </a:cubicBezTo>
                    <a:cubicBezTo>
                      <a:pt x="4" y="21"/>
                      <a:pt x="8" y="13"/>
                      <a:pt x="12" y="5"/>
                    </a:cubicBezTo>
                    <a:close/>
                  </a:path>
                </a:pathLst>
              </a:custGeom>
              <a:solidFill>
                <a:srgbClr val="A3C9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5" name="Freeform 42">
                <a:extLst>
                  <a:ext uri="{FF2B5EF4-FFF2-40B4-BE49-F238E27FC236}">
                    <a16:creationId xmlns:a16="http://schemas.microsoft.com/office/drawing/2014/main" id="{3B575E0E-7706-4AE4-8628-E9D66AD4E0E8}"/>
                  </a:ext>
                </a:extLst>
              </p:cNvPr>
              <p:cNvSpPr>
                <a:spLocks/>
              </p:cNvSpPr>
              <p:nvPr/>
            </p:nvSpPr>
            <p:spPr bwMode="auto">
              <a:xfrm>
                <a:off x="565" y="2447"/>
                <a:ext cx="210" cy="238"/>
              </a:xfrm>
              <a:custGeom>
                <a:avLst/>
                <a:gdLst>
                  <a:gd name="T0" fmla="*/ 105 w 187"/>
                  <a:gd name="T1" fmla="*/ 38 h 212"/>
                  <a:gd name="T2" fmla="*/ 121 w 187"/>
                  <a:gd name="T3" fmla="*/ 40 h 212"/>
                  <a:gd name="T4" fmla="*/ 129 w 187"/>
                  <a:gd name="T5" fmla="*/ 50 h 212"/>
                  <a:gd name="T6" fmla="*/ 144 w 187"/>
                  <a:gd name="T7" fmla="*/ 57 h 212"/>
                  <a:gd name="T8" fmla="*/ 149 w 187"/>
                  <a:gd name="T9" fmla="*/ 58 h 212"/>
                  <a:gd name="T10" fmla="*/ 177 w 187"/>
                  <a:gd name="T11" fmla="*/ 78 h 212"/>
                  <a:gd name="T12" fmla="*/ 178 w 187"/>
                  <a:gd name="T13" fmla="*/ 116 h 212"/>
                  <a:gd name="T14" fmla="*/ 163 w 187"/>
                  <a:gd name="T15" fmla="*/ 134 h 212"/>
                  <a:gd name="T16" fmla="*/ 140 w 187"/>
                  <a:gd name="T17" fmla="*/ 122 h 212"/>
                  <a:gd name="T18" fmla="*/ 138 w 187"/>
                  <a:gd name="T19" fmla="*/ 118 h 212"/>
                  <a:gd name="T20" fmla="*/ 138 w 187"/>
                  <a:gd name="T21" fmla="*/ 124 h 212"/>
                  <a:gd name="T22" fmla="*/ 158 w 187"/>
                  <a:gd name="T23" fmla="*/ 177 h 212"/>
                  <a:gd name="T24" fmla="*/ 150 w 187"/>
                  <a:gd name="T25" fmla="*/ 185 h 212"/>
                  <a:gd name="T26" fmla="*/ 170 w 187"/>
                  <a:gd name="T27" fmla="*/ 179 h 212"/>
                  <a:gd name="T28" fmla="*/ 176 w 187"/>
                  <a:gd name="T29" fmla="*/ 181 h 212"/>
                  <a:gd name="T30" fmla="*/ 176 w 187"/>
                  <a:gd name="T31" fmla="*/ 202 h 212"/>
                  <a:gd name="T32" fmla="*/ 153 w 187"/>
                  <a:gd name="T33" fmla="*/ 212 h 212"/>
                  <a:gd name="T34" fmla="*/ 96 w 187"/>
                  <a:gd name="T35" fmla="*/ 189 h 212"/>
                  <a:gd name="T36" fmla="*/ 47 w 187"/>
                  <a:gd name="T37" fmla="*/ 164 h 212"/>
                  <a:gd name="T38" fmla="*/ 29 w 187"/>
                  <a:gd name="T39" fmla="*/ 146 h 212"/>
                  <a:gd name="T40" fmla="*/ 0 w 187"/>
                  <a:gd name="T41" fmla="*/ 125 h 212"/>
                  <a:gd name="T42" fmla="*/ 21 w 187"/>
                  <a:gd name="T43" fmla="*/ 75 h 212"/>
                  <a:gd name="T44" fmla="*/ 37 w 187"/>
                  <a:gd name="T45" fmla="*/ 14 h 212"/>
                  <a:gd name="T46" fmla="*/ 44 w 187"/>
                  <a:gd name="T47" fmla="*/ 0 h 212"/>
                  <a:gd name="T48" fmla="*/ 57 w 187"/>
                  <a:gd name="T49" fmla="*/ 6 h 212"/>
                  <a:gd name="T50" fmla="*/ 77 w 187"/>
                  <a:gd name="T51" fmla="*/ 22 h 212"/>
                  <a:gd name="T52" fmla="*/ 89 w 187"/>
                  <a:gd name="T53" fmla="*/ 26 h 212"/>
                  <a:gd name="T54" fmla="*/ 101 w 187"/>
                  <a:gd name="T55" fmla="*/ 33 h 212"/>
                  <a:gd name="T56" fmla="*/ 105 w 187"/>
                  <a:gd name="T57" fmla="*/ 38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87" h="212">
                    <a:moveTo>
                      <a:pt x="105" y="38"/>
                    </a:moveTo>
                    <a:cubicBezTo>
                      <a:pt x="110" y="40"/>
                      <a:pt x="115" y="42"/>
                      <a:pt x="121" y="40"/>
                    </a:cubicBezTo>
                    <a:cubicBezTo>
                      <a:pt x="124" y="43"/>
                      <a:pt x="124" y="48"/>
                      <a:pt x="129" y="50"/>
                    </a:cubicBezTo>
                    <a:cubicBezTo>
                      <a:pt x="134" y="53"/>
                      <a:pt x="139" y="55"/>
                      <a:pt x="144" y="57"/>
                    </a:cubicBezTo>
                    <a:cubicBezTo>
                      <a:pt x="146" y="56"/>
                      <a:pt x="148" y="56"/>
                      <a:pt x="149" y="58"/>
                    </a:cubicBezTo>
                    <a:cubicBezTo>
                      <a:pt x="154" y="70"/>
                      <a:pt x="168" y="70"/>
                      <a:pt x="177" y="78"/>
                    </a:cubicBezTo>
                    <a:cubicBezTo>
                      <a:pt x="175" y="91"/>
                      <a:pt x="178" y="103"/>
                      <a:pt x="178" y="116"/>
                    </a:cubicBezTo>
                    <a:cubicBezTo>
                      <a:pt x="177" y="129"/>
                      <a:pt x="172" y="132"/>
                      <a:pt x="163" y="134"/>
                    </a:cubicBezTo>
                    <a:cubicBezTo>
                      <a:pt x="153" y="136"/>
                      <a:pt x="145" y="133"/>
                      <a:pt x="140" y="122"/>
                    </a:cubicBezTo>
                    <a:cubicBezTo>
                      <a:pt x="140" y="121"/>
                      <a:pt x="146" y="116"/>
                      <a:pt x="138" y="118"/>
                    </a:cubicBezTo>
                    <a:cubicBezTo>
                      <a:pt x="132" y="119"/>
                      <a:pt x="137" y="122"/>
                      <a:pt x="138" y="124"/>
                    </a:cubicBezTo>
                    <a:cubicBezTo>
                      <a:pt x="150" y="140"/>
                      <a:pt x="149" y="160"/>
                      <a:pt x="158" y="177"/>
                    </a:cubicBezTo>
                    <a:cubicBezTo>
                      <a:pt x="161" y="181"/>
                      <a:pt x="156" y="184"/>
                      <a:pt x="150" y="185"/>
                    </a:cubicBezTo>
                    <a:cubicBezTo>
                      <a:pt x="158" y="184"/>
                      <a:pt x="162" y="177"/>
                      <a:pt x="170" y="179"/>
                    </a:cubicBezTo>
                    <a:cubicBezTo>
                      <a:pt x="172" y="179"/>
                      <a:pt x="174" y="180"/>
                      <a:pt x="176" y="181"/>
                    </a:cubicBezTo>
                    <a:cubicBezTo>
                      <a:pt x="187" y="188"/>
                      <a:pt x="184" y="195"/>
                      <a:pt x="176" y="202"/>
                    </a:cubicBezTo>
                    <a:cubicBezTo>
                      <a:pt x="170" y="208"/>
                      <a:pt x="162" y="211"/>
                      <a:pt x="153" y="212"/>
                    </a:cubicBezTo>
                    <a:cubicBezTo>
                      <a:pt x="133" y="208"/>
                      <a:pt x="115" y="197"/>
                      <a:pt x="96" y="189"/>
                    </a:cubicBezTo>
                    <a:cubicBezTo>
                      <a:pt x="80" y="180"/>
                      <a:pt x="63" y="173"/>
                      <a:pt x="47" y="164"/>
                    </a:cubicBezTo>
                    <a:cubicBezTo>
                      <a:pt x="40" y="159"/>
                      <a:pt x="32" y="155"/>
                      <a:pt x="29" y="146"/>
                    </a:cubicBezTo>
                    <a:cubicBezTo>
                      <a:pt x="20" y="140"/>
                      <a:pt x="11" y="133"/>
                      <a:pt x="0" y="125"/>
                    </a:cubicBezTo>
                    <a:cubicBezTo>
                      <a:pt x="23" y="114"/>
                      <a:pt x="14" y="92"/>
                      <a:pt x="21" y="75"/>
                    </a:cubicBezTo>
                    <a:cubicBezTo>
                      <a:pt x="29" y="56"/>
                      <a:pt x="29" y="34"/>
                      <a:pt x="37" y="14"/>
                    </a:cubicBezTo>
                    <a:cubicBezTo>
                      <a:pt x="41" y="10"/>
                      <a:pt x="36" y="2"/>
                      <a:pt x="44" y="0"/>
                    </a:cubicBezTo>
                    <a:cubicBezTo>
                      <a:pt x="49" y="1"/>
                      <a:pt x="54" y="2"/>
                      <a:pt x="57" y="6"/>
                    </a:cubicBezTo>
                    <a:cubicBezTo>
                      <a:pt x="60" y="16"/>
                      <a:pt x="71" y="16"/>
                      <a:pt x="77" y="22"/>
                    </a:cubicBezTo>
                    <a:cubicBezTo>
                      <a:pt x="80" y="26"/>
                      <a:pt x="86" y="22"/>
                      <a:pt x="89" y="26"/>
                    </a:cubicBezTo>
                    <a:cubicBezTo>
                      <a:pt x="91" y="31"/>
                      <a:pt x="96" y="32"/>
                      <a:pt x="101" y="33"/>
                    </a:cubicBezTo>
                    <a:cubicBezTo>
                      <a:pt x="103" y="34"/>
                      <a:pt x="104" y="36"/>
                      <a:pt x="105" y="38"/>
                    </a:cubicBezTo>
                    <a:close/>
                  </a:path>
                </a:pathLst>
              </a:custGeom>
              <a:solidFill>
                <a:srgbClr val="2A3E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6" name="Freeform 43">
                <a:extLst>
                  <a:ext uri="{FF2B5EF4-FFF2-40B4-BE49-F238E27FC236}">
                    <a16:creationId xmlns:a16="http://schemas.microsoft.com/office/drawing/2014/main" id="{234B4B8E-F4E6-45D5-B877-0F368E541B30}"/>
                  </a:ext>
                </a:extLst>
              </p:cNvPr>
              <p:cNvSpPr>
                <a:spLocks/>
              </p:cNvSpPr>
              <p:nvPr/>
            </p:nvSpPr>
            <p:spPr bwMode="auto">
              <a:xfrm>
                <a:off x="247" y="3177"/>
                <a:ext cx="624" cy="85"/>
              </a:xfrm>
              <a:custGeom>
                <a:avLst/>
                <a:gdLst>
                  <a:gd name="T0" fmla="*/ 0 w 555"/>
                  <a:gd name="T1" fmla="*/ 44 h 75"/>
                  <a:gd name="T2" fmla="*/ 16 w 555"/>
                  <a:gd name="T3" fmla="*/ 8 h 75"/>
                  <a:gd name="T4" fmla="*/ 141 w 555"/>
                  <a:gd name="T5" fmla="*/ 8 h 75"/>
                  <a:gd name="T6" fmla="*/ 190 w 555"/>
                  <a:gd name="T7" fmla="*/ 7 h 75"/>
                  <a:gd name="T8" fmla="*/ 229 w 555"/>
                  <a:gd name="T9" fmla="*/ 12 h 75"/>
                  <a:gd name="T10" fmla="*/ 339 w 555"/>
                  <a:gd name="T11" fmla="*/ 16 h 75"/>
                  <a:gd name="T12" fmla="*/ 414 w 555"/>
                  <a:gd name="T13" fmla="*/ 23 h 75"/>
                  <a:gd name="T14" fmla="*/ 435 w 555"/>
                  <a:gd name="T15" fmla="*/ 21 h 75"/>
                  <a:gd name="T16" fmla="*/ 479 w 555"/>
                  <a:gd name="T17" fmla="*/ 22 h 75"/>
                  <a:gd name="T18" fmla="*/ 526 w 555"/>
                  <a:gd name="T19" fmla="*/ 21 h 75"/>
                  <a:gd name="T20" fmla="*/ 551 w 555"/>
                  <a:gd name="T21" fmla="*/ 27 h 75"/>
                  <a:gd name="T22" fmla="*/ 550 w 555"/>
                  <a:gd name="T23" fmla="*/ 64 h 75"/>
                  <a:gd name="T24" fmla="*/ 493 w 555"/>
                  <a:gd name="T25" fmla="*/ 70 h 75"/>
                  <a:gd name="T26" fmla="*/ 294 w 555"/>
                  <a:gd name="T27" fmla="*/ 58 h 75"/>
                  <a:gd name="T28" fmla="*/ 250 w 555"/>
                  <a:gd name="T29" fmla="*/ 58 h 75"/>
                  <a:gd name="T30" fmla="*/ 240 w 555"/>
                  <a:gd name="T31" fmla="*/ 58 h 75"/>
                  <a:gd name="T32" fmla="*/ 230 w 555"/>
                  <a:gd name="T33" fmla="*/ 57 h 75"/>
                  <a:gd name="T34" fmla="*/ 24 w 555"/>
                  <a:gd name="T35" fmla="*/ 50 h 75"/>
                  <a:gd name="T36" fmla="*/ 0 w 555"/>
                  <a:gd name="T37" fmla="*/ 44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55" h="75">
                    <a:moveTo>
                      <a:pt x="0" y="44"/>
                    </a:moveTo>
                    <a:cubicBezTo>
                      <a:pt x="1" y="30"/>
                      <a:pt x="11" y="20"/>
                      <a:pt x="16" y="8"/>
                    </a:cubicBezTo>
                    <a:cubicBezTo>
                      <a:pt x="58" y="6"/>
                      <a:pt x="99" y="0"/>
                      <a:pt x="141" y="8"/>
                    </a:cubicBezTo>
                    <a:cubicBezTo>
                      <a:pt x="157" y="11"/>
                      <a:pt x="173" y="12"/>
                      <a:pt x="190" y="7"/>
                    </a:cubicBezTo>
                    <a:cubicBezTo>
                      <a:pt x="203" y="4"/>
                      <a:pt x="216" y="11"/>
                      <a:pt x="229" y="12"/>
                    </a:cubicBezTo>
                    <a:cubicBezTo>
                      <a:pt x="266" y="14"/>
                      <a:pt x="302" y="14"/>
                      <a:pt x="339" y="16"/>
                    </a:cubicBezTo>
                    <a:cubicBezTo>
                      <a:pt x="364" y="17"/>
                      <a:pt x="388" y="25"/>
                      <a:pt x="414" y="23"/>
                    </a:cubicBezTo>
                    <a:cubicBezTo>
                      <a:pt x="421" y="22"/>
                      <a:pt x="428" y="23"/>
                      <a:pt x="435" y="21"/>
                    </a:cubicBezTo>
                    <a:cubicBezTo>
                      <a:pt x="450" y="20"/>
                      <a:pt x="464" y="20"/>
                      <a:pt x="479" y="22"/>
                    </a:cubicBezTo>
                    <a:cubicBezTo>
                      <a:pt x="494" y="24"/>
                      <a:pt x="510" y="25"/>
                      <a:pt x="526" y="21"/>
                    </a:cubicBezTo>
                    <a:cubicBezTo>
                      <a:pt x="534" y="20"/>
                      <a:pt x="544" y="17"/>
                      <a:pt x="551" y="27"/>
                    </a:cubicBezTo>
                    <a:cubicBezTo>
                      <a:pt x="555" y="39"/>
                      <a:pt x="555" y="52"/>
                      <a:pt x="550" y="64"/>
                    </a:cubicBezTo>
                    <a:cubicBezTo>
                      <a:pt x="532" y="75"/>
                      <a:pt x="512" y="69"/>
                      <a:pt x="493" y="70"/>
                    </a:cubicBezTo>
                    <a:cubicBezTo>
                      <a:pt x="427" y="71"/>
                      <a:pt x="360" y="65"/>
                      <a:pt x="294" y="58"/>
                    </a:cubicBezTo>
                    <a:cubicBezTo>
                      <a:pt x="280" y="57"/>
                      <a:pt x="265" y="58"/>
                      <a:pt x="250" y="58"/>
                    </a:cubicBezTo>
                    <a:cubicBezTo>
                      <a:pt x="247" y="58"/>
                      <a:pt x="244" y="58"/>
                      <a:pt x="240" y="58"/>
                    </a:cubicBezTo>
                    <a:cubicBezTo>
                      <a:pt x="237" y="58"/>
                      <a:pt x="233" y="58"/>
                      <a:pt x="230" y="57"/>
                    </a:cubicBezTo>
                    <a:cubicBezTo>
                      <a:pt x="161" y="52"/>
                      <a:pt x="92" y="57"/>
                      <a:pt x="24" y="50"/>
                    </a:cubicBezTo>
                    <a:cubicBezTo>
                      <a:pt x="16" y="49"/>
                      <a:pt x="6" y="51"/>
                      <a:pt x="0" y="44"/>
                    </a:cubicBezTo>
                    <a:close/>
                  </a:path>
                </a:pathLst>
              </a:custGeom>
              <a:solidFill>
                <a:srgbClr val="DDE6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7" name="Freeform 44">
                <a:extLst>
                  <a:ext uri="{FF2B5EF4-FFF2-40B4-BE49-F238E27FC236}">
                    <a16:creationId xmlns:a16="http://schemas.microsoft.com/office/drawing/2014/main" id="{BEC4FDEE-E6E9-42F8-ABCE-08A889358E16}"/>
                  </a:ext>
                </a:extLst>
              </p:cNvPr>
              <p:cNvSpPr>
                <a:spLocks/>
              </p:cNvSpPr>
              <p:nvPr/>
            </p:nvSpPr>
            <p:spPr bwMode="auto">
              <a:xfrm>
                <a:off x="1915" y="594"/>
                <a:ext cx="222" cy="571"/>
              </a:xfrm>
              <a:custGeom>
                <a:avLst/>
                <a:gdLst>
                  <a:gd name="T0" fmla="*/ 40 w 197"/>
                  <a:gd name="T1" fmla="*/ 497 h 509"/>
                  <a:gd name="T2" fmla="*/ 40 w 197"/>
                  <a:gd name="T3" fmla="*/ 508 h 509"/>
                  <a:gd name="T4" fmla="*/ 36 w 197"/>
                  <a:gd name="T5" fmla="*/ 509 h 509"/>
                  <a:gd name="T6" fmla="*/ 4 w 197"/>
                  <a:gd name="T7" fmla="*/ 428 h 509"/>
                  <a:gd name="T8" fmla="*/ 8 w 197"/>
                  <a:gd name="T9" fmla="*/ 404 h 509"/>
                  <a:gd name="T10" fmla="*/ 6 w 197"/>
                  <a:gd name="T11" fmla="*/ 382 h 509"/>
                  <a:gd name="T12" fmla="*/ 48 w 197"/>
                  <a:gd name="T13" fmla="*/ 310 h 509"/>
                  <a:gd name="T14" fmla="*/ 85 w 197"/>
                  <a:gd name="T15" fmla="*/ 259 h 509"/>
                  <a:gd name="T16" fmla="*/ 77 w 197"/>
                  <a:gd name="T17" fmla="*/ 268 h 509"/>
                  <a:gd name="T18" fmla="*/ 73 w 197"/>
                  <a:gd name="T19" fmla="*/ 258 h 509"/>
                  <a:gd name="T20" fmla="*/ 75 w 197"/>
                  <a:gd name="T21" fmla="*/ 247 h 509"/>
                  <a:gd name="T22" fmla="*/ 78 w 197"/>
                  <a:gd name="T23" fmla="*/ 241 h 509"/>
                  <a:gd name="T24" fmla="*/ 93 w 197"/>
                  <a:gd name="T25" fmla="*/ 193 h 509"/>
                  <a:gd name="T26" fmla="*/ 96 w 197"/>
                  <a:gd name="T27" fmla="*/ 180 h 509"/>
                  <a:gd name="T28" fmla="*/ 150 w 197"/>
                  <a:gd name="T29" fmla="*/ 49 h 509"/>
                  <a:gd name="T30" fmla="*/ 155 w 197"/>
                  <a:gd name="T31" fmla="*/ 48 h 509"/>
                  <a:gd name="T32" fmla="*/ 159 w 197"/>
                  <a:gd name="T33" fmla="*/ 47 h 509"/>
                  <a:gd name="T34" fmla="*/ 159 w 197"/>
                  <a:gd name="T35" fmla="*/ 78 h 509"/>
                  <a:gd name="T36" fmla="*/ 119 w 197"/>
                  <a:gd name="T37" fmla="*/ 199 h 509"/>
                  <a:gd name="T38" fmla="*/ 72 w 197"/>
                  <a:gd name="T39" fmla="*/ 320 h 509"/>
                  <a:gd name="T40" fmla="*/ 60 w 197"/>
                  <a:gd name="T41" fmla="*/ 326 h 509"/>
                  <a:gd name="T42" fmla="*/ 28 w 197"/>
                  <a:gd name="T43" fmla="*/ 376 h 509"/>
                  <a:gd name="T44" fmla="*/ 57 w 197"/>
                  <a:gd name="T45" fmla="*/ 333 h 509"/>
                  <a:gd name="T46" fmla="*/ 66 w 197"/>
                  <a:gd name="T47" fmla="*/ 329 h 509"/>
                  <a:gd name="T48" fmla="*/ 46 w 197"/>
                  <a:gd name="T49" fmla="*/ 378 h 509"/>
                  <a:gd name="T50" fmla="*/ 18 w 197"/>
                  <a:gd name="T51" fmla="*/ 436 h 509"/>
                  <a:gd name="T52" fmla="*/ 60 w 197"/>
                  <a:gd name="T53" fmla="*/ 351 h 509"/>
                  <a:gd name="T54" fmla="*/ 115 w 197"/>
                  <a:gd name="T55" fmla="*/ 232 h 509"/>
                  <a:gd name="T56" fmla="*/ 122 w 197"/>
                  <a:gd name="T57" fmla="*/ 179 h 509"/>
                  <a:gd name="T58" fmla="*/ 148 w 197"/>
                  <a:gd name="T59" fmla="*/ 106 h 509"/>
                  <a:gd name="T60" fmla="*/ 170 w 197"/>
                  <a:gd name="T61" fmla="*/ 40 h 509"/>
                  <a:gd name="T62" fmla="*/ 183 w 197"/>
                  <a:gd name="T63" fmla="*/ 0 h 509"/>
                  <a:gd name="T64" fmla="*/ 188 w 197"/>
                  <a:gd name="T65" fmla="*/ 12 h 509"/>
                  <a:gd name="T66" fmla="*/ 186 w 197"/>
                  <a:gd name="T67" fmla="*/ 45 h 509"/>
                  <a:gd name="T68" fmla="*/ 182 w 197"/>
                  <a:gd name="T69" fmla="*/ 65 h 509"/>
                  <a:gd name="T70" fmla="*/ 173 w 197"/>
                  <a:gd name="T71" fmla="*/ 105 h 509"/>
                  <a:gd name="T72" fmla="*/ 143 w 197"/>
                  <a:gd name="T73" fmla="*/ 223 h 509"/>
                  <a:gd name="T74" fmla="*/ 127 w 197"/>
                  <a:gd name="T75" fmla="*/ 261 h 509"/>
                  <a:gd name="T76" fmla="*/ 99 w 197"/>
                  <a:gd name="T77" fmla="*/ 313 h 509"/>
                  <a:gd name="T78" fmla="*/ 114 w 197"/>
                  <a:gd name="T79" fmla="*/ 282 h 509"/>
                  <a:gd name="T80" fmla="*/ 130 w 197"/>
                  <a:gd name="T81" fmla="*/ 271 h 509"/>
                  <a:gd name="T82" fmla="*/ 124 w 197"/>
                  <a:gd name="T83" fmla="*/ 304 h 509"/>
                  <a:gd name="T84" fmla="*/ 86 w 197"/>
                  <a:gd name="T85" fmla="*/ 357 h 509"/>
                  <a:gd name="T86" fmla="*/ 110 w 197"/>
                  <a:gd name="T87" fmla="*/ 321 h 509"/>
                  <a:gd name="T88" fmla="*/ 124 w 197"/>
                  <a:gd name="T89" fmla="*/ 321 h 509"/>
                  <a:gd name="T90" fmla="*/ 127 w 197"/>
                  <a:gd name="T91" fmla="*/ 328 h 509"/>
                  <a:gd name="T92" fmla="*/ 108 w 197"/>
                  <a:gd name="T93" fmla="*/ 369 h 509"/>
                  <a:gd name="T94" fmla="*/ 89 w 197"/>
                  <a:gd name="T95" fmla="*/ 401 h 509"/>
                  <a:gd name="T96" fmla="*/ 111 w 197"/>
                  <a:gd name="T97" fmla="*/ 372 h 509"/>
                  <a:gd name="T98" fmla="*/ 101 w 197"/>
                  <a:gd name="T99" fmla="*/ 401 h 509"/>
                  <a:gd name="T100" fmla="*/ 88 w 197"/>
                  <a:gd name="T101" fmla="*/ 414 h 509"/>
                  <a:gd name="T102" fmla="*/ 81 w 197"/>
                  <a:gd name="T103" fmla="*/ 400 h 509"/>
                  <a:gd name="T104" fmla="*/ 72 w 197"/>
                  <a:gd name="T105" fmla="*/ 410 h 509"/>
                  <a:gd name="T106" fmla="*/ 40 w 197"/>
                  <a:gd name="T107" fmla="*/ 476 h 509"/>
                  <a:gd name="T108" fmla="*/ 40 w 197"/>
                  <a:gd name="T109" fmla="*/ 497 h 5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97" h="509">
                    <a:moveTo>
                      <a:pt x="40" y="497"/>
                    </a:moveTo>
                    <a:cubicBezTo>
                      <a:pt x="40" y="501"/>
                      <a:pt x="40" y="504"/>
                      <a:pt x="40" y="508"/>
                    </a:cubicBezTo>
                    <a:cubicBezTo>
                      <a:pt x="39" y="509"/>
                      <a:pt x="38" y="509"/>
                      <a:pt x="36" y="509"/>
                    </a:cubicBezTo>
                    <a:cubicBezTo>
                      <a:pt x="25" y="482"/>
                      <a:pt x="14" y="455"/>
                      <a:pt x="4" y="428"/>
                    </a:cubicBezTo>
                    <a:cubicBezTo>
                      <a:pt x="0" y="419"/>
                      <a:pt x="5" y="412"/>
                      <a:pt x="8" y="404"/>
                    </a:cubicBezTo>
                    <a:cubicBezTo>
                      <a:pt x="10" y="396"/>
                      <a:pt x="13" y="389"/>
                      <a:pt x="6" y="382"/>
                    </a:cubicBezTo>
                    <a:cubicBezTo>
                      <a:pt x="8" y="351"/>
                      <a:pt x="26" y="329"/>
                      <a:pt x="48" y="310"/>
                    </a:cubicBezTo>
                    <a:cubicBezTo>
                      <a:pt x="57" y="290"/>
                      <a:pt x="75" y="277"/>
                      <a:pt x="85" y="259"/>
                    </a:cubicBezTo>
                    <a:cubicBezTo>
                      <a:pt x="83" y="263"/>
                      <a:pt x="83" y="268"/>
                      <a:pt x="77" y="268"/>
                    </a:cubicBezTo>
                    <a:cubicBezTo>
                      <a:pt x="73" y="267"/>
                      <a:pt x="73" y="262"/>
                      <a:pt x="73" y="258"/>
                    </a:cubicBezTo>
                    <a:cubicBezTo>
                      <a:pt x="72" y="254"/>
                      <a:pt x="74" y="250"/>
                      <a:pt x="75" y="247"/>
                    </a:cubicBezTo>
                    <a:cubicBezTo>
                      <a:pt x="76" y="245"/>
                      <a:pt x="77" y="243"/>
                      <a:pt x="78" y="241"/>
                    </a:cubicBezTo>
                    <a:cubicBezTo>
                      <a:pt x="86" y="226"/>
                      <a:pt x="96" y="212"/>
                      <a:pt x="93" y="193"/>
                    </a:cubicBezTo>
                    <a:cubicBezTo>
                      <a:pt x="93" y="189"/>
                      <a:pt x="94" y="184"/>
                      <a:pt x="96" y="180"/>
                    </a:cubicBezTo>
                    <a:cubicBezTo>
                      <a:pt x="113" y="136"/>
                      <a:pt x="129" y="91"/>
                      <a:pt x="150" y="49"/>
                    </a:cubicBezTo>
                    <a:cubicBezTo>
                      <a:pt x="151" y="47"/>
                      <a:pt x="153" y="47"/>
                      <a:pt x="155" y="48"/>
                    </a:cubicBezTo>
                    <a:cubicBezTo>
                      <a:pt x="156" y="47"/>
                      <a:pt x="158" y="47"/>
                      <a:pt x="159" y="47"/>
                    </a:cubicBezTo>
                    <a:cubicBezTo>
                      <a:pt x="165" y="58"/>
                      <a:pt x="157" y="68"/>
                      <a:pt x="159" y="78"/>
                    </a:cubicBezTo>
                    <a:cubicBezTo>
                      <a:pt x="143" y="118"/>
                      <a:pt x="122" y="156"/>
                      <a:pt x="119" y="199"/>
                    </a:cubicBezTo>
                    <a:cubicBezTo>
                      <a:pt x="115" y="245"/>
                      <a:pt x="90" y="281"/>
                      <a:pt x="72" y="320"/>
                    </a:cubicBezTo>
                    <a:cubicBezTo>
                      <a:pt x="67" y="321"/>
                      <a:pt x="63" y="321"/>
                      <a:pt x="60" y="326"/>
                    </a:cubicBezTo>
                    <a:cubicBezTo>
                      <a:pt x="50" y="343"/>
                      <a:pt x="38" y="359"/>
                      <a:pt x="28" y="376"/>
                    </a:cubicBezTo>
                    <a:cubicBezTo>
                      <a:pt x="37" y="362"/>
                      <a:pt x="47" y="347"/>
                      <a:pt x="57" y="333"/>
                    </a:cubicBezTo>
                    <a:cubicBezTo>
                      <a:pt x="59" y="330"/>
                      <a:pt x="60" y="325"/>
                      <a:pt x="66" y="329"/>
                    </a:cubicBezTo>
                    <a:cubicBezTo>
                      <a:pt x="65" y="348"/>
                      <a:pt x="54" y="362"/>
                      <a:pt x="46" y="378"/>
                    </a:cubicBezTo>
                    <a:cubicBezTo>
                      <a:pt x="36" y="397"/>
                      <a:pt x="24" y="415"/>
                      <a:pt x="18" y="436"/>
                    </a:cubicBezTo>
                    <a:cubicBezTo>
                      <a:pt x="26" y="405"/>
                      <a:pt x="48" y="380"/>
                      <a:pt x="60" y="351"/>
                    </a:cubicBezTo>
                    <a:cubicBezTo>
                      <a:pt x="76" y="310"/>
                      <a:pt x="99" y="273"/>
                      <a:pt x="115" y="232"/>
                    </a:cubicBezTo>
                    <a:cubicBezTo>
                      <a:pt x="121" y="215"/>
                      <a:pt x="117" y="197"/>
                      <a:pt x="122" y="179"/>
                    </a:cubicBezTo>
                    <a:cubicBezTo>
                      <a:pt x="130" y="155"/>
                      <a:pt x="138" y="130"/>
                      <a:pt x="148" y="106"/>
                    </a:cubicBezTo>
                    <a:cubicBezTo>
                      <a:pt x="158" y="85"/>
                      <a:pt x="165" y="63"/>
                      <a:pt x="170" y="40"/>
                    </a:cubicBezTo>
                    <a:cubicBezTo>
                      <a:pt x="173" y="26"/>
                      <a:pt x="169" y="10"/>
                      <a:pt x="183" y="0"/>
                    </a:cubicBezTo>
                    <a:cubicBezTo>
                      <a:pt x="185" y="4"/>
                      <a:pt x="183" y="9"/>
                      <a:pt x="188" y="12"/>
                    </a:cubicBezTo>
                    <a:cubicBezTo>
                      <a:pt x="197" y="23"/>
                      <a:pt x="187" y="34"/>
                      <a:pt x="186" y="45"/>
                    </a:cubicBezTo>
                    <a:cubicBezTo>
                      <a:pt x="185" y="51"/>
                      <a:pt x="180" y="57"/>
                      <a:pt x="182" y="65"/>
                    </a:cubicBezTo>
                    <a:cubicBezTo>
                      <a:pt x="182" y="79"/>
                      <a:pt x="178" y="93"/>
                      <a:pt x="173" y="105"/>
                    </a:cubicBezTo>
                    <a:cubicBezTo>
                      <a:pt x="158" y="143"/>
                      <a:pt x="150" y="183"/>
                      <a:pt x="143" y="223"/>
                    </a:cubicBezTo>
                    <a:cubicBezTo>
                      <a:pt x="141" y="237"/>
                      <a:pt x="136" y="249"/>
                      <a:pt x="127" y="261"/>
                    </a:cubicBezTo>
                    <a:cubicBezTo>
                      <a:pt x="115" y="277"/>
                      <a:pt x="105" y="295"/>
                      <a:pt x="99" y="313"/>
                    </a:cubicBezTo>
                    <a:cubicBezTo>
                      <a:pt x="103" y="304"/>
                      <a:pt x="108" y="293"/>
                      <a:pt x="114" y="282"/>
                    </a:cubicBezTo>
                    <a:cubicBezTo>
                      <a:pt x="118" y="276"/>
                      <a:pt x="121" y="269"/>
                      <a:pt x="130" y="271"/>
                    </a:cubicBezTo>
                    <a:cubicBezTo>
                      <a:pt x="141" y="284"/>
                      <a:pt x="130" y="295"/>
                      <a:pt x="124" y="304"/>
                    </a:cubicBezTo>
                    <a:cubicBezTo>
                      <a:pt x="110" y="323"/>
                      <a:pt x="95" y="340"/>
                      <a:pt x="86" y="357"/>
                    </a:cubicBezTo>
                    <a:cubicBezTo>
                      <a:pt x="92" y="347"/>
                      <a:pt x="100" y="334"/>
                      <a:pt x="110" y="321"/>
                    </a:cubicBezTo>
                    <a:cubicBezTo>
                      <a:pt x="114" y="316"/>
                      <a:pt x="119" y="310"/>
                      <a:pt x="124" y="321"/>
                    </a:cubicBezTo>
                    <a:cubicBezTo>
                      <a:pt x="125" y="323"/>
                      <a:pt x="126" y="326"/>
                      <a:pt x="127" y="328"/>
                    </a:cubicBezTo>
                    <a:cubicBezTo>
                      <a:pt x="127" y="345"/>
                      <a:pt x="115" y="356"/>
                      <a:pt x="108" y="369"/>
                    </a:cubicBezTo>
                    <a:cubicBezTo>
                      <a:pt x="102" y="380"/>
                      <a:pt x="97" y="391"/>
                      <a:pt x="89" y="401"/>
                    </a:cubicBezTo>
                    <a:cubicBezTo>
                      <a:pt x="99" y="393"/>
                      <a:pt x="98" y="377"/>
                      <a:pt x="111" y="372"/>
                    </a:cubicBezTo>
                    <a:cubicBezTo>
                      <a:pt x="113" y="383"/>
                      <a:pt x="105" y="392"/>
                      <a:pt x="101" y="401"/>
                    </a:cubicBezTo>
                    <a:cubicBezTo>
                      <a:pt x="99" y="407"/>
                      <a:pt x="96" y="415"/>
                      <a:pt x="88" y="414"/>
                    </a:cubicBezTo>
                    <a:cubicBezTo>
                      <a:pt x="80" y="414"/>
                      <a:pt x="86" y="403"/>
                      <a:pt x="81" y="400"/>
                    </a:cubicBezTo>
                    <a:cubicBezTo>
                      <a:pt x="72" y="399"/>
                      <a:pt x="74" y="406"/>
                      <a:pt x="72" y="410"/>
                    </a:cubicBezTo>
                    <a:cubicBezTo>
                      <a:pt x="63" y="433"/>
                      <a:pt x="56" y="456"/>
                      <a:pt x="40" y="476"/>
                    </a:cubicBezTo>
                    <a:cubicBezTo>
                      <a:pt x="40" y="483"/>
                      <a:pt x="40" y="490"/>
                      <a:pt x="40" y="497"/>
                    </a:cubicBezTo>
                    <a:close/>
                  </a:path>
                </a:pathLst>
              </a:custGeom>
              <a:solidFill>
                <a:srgbClr val="F0D9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8" name="Freeform 45">
                <a:extLst>
                  <a:ext uri="{FF2B5EF4-FFF2-40B4-BE49-F238E27FC236}">
                    <a16:creationId xmlns:a16="http://schemas.microsoft.com/office/drawing/2014/main" id="{379E9154-C570-4626-BC72-0AC821D066A7}"/>
                  </a:ext>
                </a:extLst>
              </p:cNvPr>
              <p:cNvSpPr>
                <a:spLocks/>
              </p:cNvSpPr>
              <p:nvPr/>
            </p:nvSpPr>
            <p:spPr bwMode="auto">
              <a:xfrm>
                <a:off x="265" y="3135"/>
                <a:ext cx="578" cy="78"/>
              </a:xfrm>
              <a:custGeom>
                <a:avLst/>
                <a:gdLst>
                  <a:gd name="T0" fmla="*/ 420 w 514"/>
                  <a:gd name="T1" fmla="*/ 62 h 70"/>
                  <a:gd name="T2" fmla="*/ 354 w 514"/>
                  <a:gd name="T3" fmla="*/ 64 h 70"/>
                  <a:gd name="T4" fmla="*/ 248 w 514"/>
                  <a:gd name="T5" fmla="*/ 57 h 70"/>
                  <a:gd name="T6" fmla="*/ 198 w 514"/>
                  <a:gd name="T7" fmla="*/ 52 h 70"/>
                  <a:gd name="T8" fmla="*/ 129 w 514"/>
                  <a:gd name="T9" fmla="*/ 52 h 70"/>
                  <a:gd name="T10" fmla="*/ 97 w 514"/>
                  <a:gd name="T11" fmla="*/ 48 h 70"/>
                  <a:gd name="T12" fmla="*/ 19 w 514"/>
                  <a:gd name="T13" fmla="*/ 50 h 70"/>
                  <a:gd name="T14" fmla="*/ 0 w 514"/>
                  <a:gd name="T15" fmla="*/ 46 h 70"/>
                  <a:gd name="T16" fmla="*/ 20 w 514"/>
                  <a:gd name="T17" fmla="*/ 6 h 70"/>
                  <a:gd name="T18" fmla="*/ 42 w 514"/>
                  <a:gd name="T19" fmla="*/ 0 h 70"/>
                  <a:gd name="T20" fmla="*/ 177 w 514"/>
                  <a:gd name="T21" fmla="*/ 9 h 70"/>
                  <a:gd name="T22" fmla="*/ 315 w 514"/>
                  <a:gd name="T23" fmla="*/ 21 h 70"/>
                  <a:gd name="T24" fmla="*/ 321 w 514"/>
                  <a:gd name="T25" fmla="*/ 21 h 70"/>
                  <a:gd name="T26" fmla="*/ 477 w 514"/>
                  <a:gd name="T27" fmla="*/ 17 h 70"/>
                  <a:gd name="T28" fmla="*/ 514 w 514"/>
                  <a:gd name="T29" fmla="*/ 28 h 70"/>
                  <a:gd name="T30" fmla="*/ 488 w 514"/>
                  <a:gd name="T31" fmla="*/ 45 h 70"/>
                  <a:gd name="T32" fmla="*/ 463 w 514"/>
                  <a:gd name="T33" fmla="*/ 42 h 70"/>
                  <a:gd name="T34" fmla="*/ 445 w 514"/>
                  <a:gd name="T35" fmla="*/ 38 h 70"/>
                  <a:gd name="T36" fmla="*/ 423 w 514"/>
                  <a:gd name="T37" fmla="*/ 38 h 70"/>
                  <a:gd name="T38" fmla="*/ 420 w 514"/>
                  <a:gd name="T39" fmla="*/ 6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14" h="70">
                    <a:moveTo>
                      <a:pt x="420" y="62"/>
                    </a:moveTo>
                    <a:cubicBezTo>
                      <a:pt x="398" y="70"/>
                      <a:pt x="375" y="68"/>
                      <a:pt x="354" y="64"/>
                    </a:cubicBezTo>
                    <a:cubicBezTo>
                      <a:pt x="319" y="57"/>
                      <a:pt x="283" y="59"/>
                      <a:pt x="248" y="57"/>
                    </a:cubicBezTo>
                    <a:cubicBezTo>
                      <a:pt x="231" y="56"/>
                      <a:pt x="215" y="58"/>
                      <a:pt x="198" y="52"/>
                    </a:cubicBezTo>
                    <a:cubicBezTo>
                      <a:pt x="176" y="45"/>
                      <a:pt x="152" y="59"/>
                      <a:pt x="129" y="52"/>
                    </a:cubicBezTo>
                    <a:cubicBezTo>
                      <a:pt x="119" y="49"/>
                      <a:pt x="108" y="50"/>
                      <a:pt x="97" y="48"/>
                    </a:cubicBezTo>
                    <a:cubicBezTo>
                      <a:pt x="71" y="44"/>
                      <a:pt x="45" y="51"/>
                      <a:pt x="19" y="50"/>
                    </a:cubicBezTo>
                    <a:cubicBezTo>
                      <a:pt x="12" y="50"/>
                      <a:pt x="5" y="53"/>
                      <a:pt x="0" y="46"/>
                    </a:cubicBezTo>
                    <a:cubicBezTo>
                      <a:pt x="4" y="31"/>
                      <a:pt x="12" y="19"/>
                      <a:pt x="20" y="6"/>
                    </a:cubicBezTo>
                    <a:cubicBezTo>
                      <a:pt x="26" y="0"/>
                      <a:pt x="34" y="0"/>
                      <a:pt x="42" y="0"/>
                    </a:cubicBezTo>
                    <a:cubicBezTo>
                      <a:pt x="87" y="5"/>
                      <a:pt x="132" y="5"/>
                      <a:pt x="177" y="9"/>
                    </a:cubicBezTo>
                    <a:cubicBezTo>
                      <a:pt x="223" y="14"/>
                      <a:pt x="269" y="21"/>
                      <a:pt x="315" y="21"/>
                    </a:cubicBezTo>
                    <a:cubicBezTo>
                      <a:pt x="317" y="21"/>
                      <a:pt x="319" y="21"/>
                      <a:pt x="321" y="21"/>
                    </a:cubicBezTo>
                    <a:cubicBezTo>
                      <a:pt x="373" y="16"/>
                      <a:pt x="425" y="16"/>
                      <a:pt x="477" y="17"/>
                    </a:cubicBezTo>
                    <a:cubicBezTo>
                      <a:pt x="491" y="17"/>
                      <a:pt x="503" y="20"/>
                      <a:pt x="514" y="28"/>
                    </a:cubicBezTo>
                    <a:cubicBezTo>
                      <a:pt x="510" y="44"/>
                      <a:pt x="502" y="50"/>
                      <a:pt x="488" y="45"/>
                    </a:cubicBezTo>
                    <a:cubicBezTo>
                      <a:pt x="480" y="41"/>
                      <a:pt x="472" y="40"/>
                      <a:pt x="463" y="42"/>
                    </a:cubicBezTo>
                    <a:cubicBezTo>
                      <a:pt x="457" y="44"/>
                      <a:pt x="450" y="44"/>
                      <a:pt x="445" y="38"/>
                    </a:cubicBezTo>
                    <a:cubicBezTo>
                      <a:pt x="437" y="29"/>
                      <a:pt x="430" y="33"/>
                      <a:pt x="423" y="38"/>
                    </a:cubicBezTo>
                    <a:cubicBezTo>
                      <a:pt x="414" y="45"/>
                      <a:pt x="411" y="53"/>
                      <a:pt x="420" y="62"/>
                    </a:cubicBezTo>
                    <a:close/>
                  </a:path>
                </a:pathLst>
              </a:custGeom>
              <a:solidFill>
                <a:srgbClr val="A3CAD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9" name="Freeform 46">
                <a:extLst>
                  <a:ext uri="{FF2B5EF4-FFF2-40B4-BE49-F238E27FC236}">
                    <a16:creationId xmlns:a16="http://schemas.microsoft.com/office/drawing/2014/main" id="{1D1ADE40-6938-4B7D-92A8-67A8F72A6832}"/>
                  </a:ext>
                </a:extLst>
              </p:cNvPr>
              <p:cNvSpPr>
                <a:spLocks/>
              </p:cNvSpPr>
              <p:nvPr/>
            </p:nvSpPr>
            <p:spPr bwMode="auto">
              <a:xfrm>
                <a:off x="288" y="3099"/>
                <a:ext cx="583" cy="76"/>
              </a:xfrm>
              <a:custGeom>
                <a:avLst/>
                <a:gdLst>
                  <a:gd name="T0" fmla="*/ 492 w 519"/>
                  <a:gd name="T1" fmla="*/ 62 h 68"/>
                  <a:gd name="T2" fmla="*/ 380 w 519"/>
                  <a:gd name="T3" fmla="*/ 56 h 68"/>
                  <a:gd name="T4" fmla="*/ 321 w 519"/>
                  <a:gd name="T5" fmla="*/ 57 h 68"/>
                  <a:gd name="T6" fmla="*/ 224 w 519"/>
                  <a:gd name="T7" fmla="*/ 57 h 68"/>
                  <a:gd name="T8" fmla="*/ 185 w 519"/>
                  <a:gd name="T9" fmla="*/ 47 h 68"/>
                  <a:gd name="T10" fmla="*/ 101 w 519"/>
                  <a:gd name="T11" fmla="*/ 40 h 68"/>
                  <a:gd name="T12" fmla="*/ 0 w 519"/>
                  <a:gd name="T13" fmla="*/ 38 h 68"/>
                  <a:gd name="T14" fmla="*/ 16 w 519"/>
                  <a:gd name="T15" fmla="*/ 2 h 68"/>
                  <a:gd name="T16" fmla="*/ 67 w 519"/>
                  <a:gd name="T17" fmla="*/ 0 h 68"/>
                  <a:gd name="T18" fmla="*/ 205 w 519"/>
                  <a:gd name="T19" fmla="*/ 15 h 68"/>
                  <a:gd name="T20" fmla="*/ 249 w 519"/>
                  <a:gd name="T21" fmla="*/ 13 h 68"/>
                  <a:gd name="T22" fmla="*/ 263 w 519"/>
                  <a:gd name="T23" fmla="*/ 12 h 68"/>
                  <a:gd name="T24" fmla="*/ 432 w 519"/>
                  <a:gd name="T25" fmla="*/ 17 h 68"/>
                  <a:gd name="T26" fmla="*/ 480 w 519"/>
                  <a:gd name="T27" fmla="*/ 12 h 68"/>
                  <a:gd name="T28" fmla="*/ 512 w 519"/>
                  <a:gd name="T29" fmla="*/ 19 h 68"/>
                  <a:gd name="T30" fmla="*/ 515 w 519"/>
                  <a:gd name="T31" fmla="*/ 38 h 68"/>
                  <a:gd name="T32" fmla="*/ 512 w 519"/>
                  <a:gd name="T33" fmla="*/ 64 h 68"/>
                  <a:gd name="T34" fmla="*/ 492 w 519"/>
                  <a:gd name="T35" fmla="*/ 6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19" h="68">
                    <a:moveTo>
                      <a:pt x="492" y="62"/>
                    </a:moveTo>
                    <a:cubicBezTo>
                      <a:pt x="455" y="51"/>
                      <a:pt x="418" y="52"/>
                      <a:pt x="380" y="56"/>
                    </a:cubicBezTo>
                    <a:cubicBezTo>
                      <a:pt x="361" y="58"/>
                      <a:pt x="340" y="53"/>
                      <a:pt x="321" y="57"/>
                    </a:cubicBezTo>
                    <a:cubicBezTo>
                      <a:pt x="289" y="63"/>
                      <a:pt x="257" y="49"/>
                      <a:pt x="224" y="57"/>
                    </a:cubicBezTo>
                    <a:cubicBezTo>
                      <a:pt x="211" y="60"/>
                      <a:pt x="201" y="47"/>
                      <a:pt x="185" y="47"/>
                    </a:cubicBezTo>
                    <a:cubicBezTo>
                      <a:pt x="157" y="49"/>
                      <a:pt x="129" y="42"/>
                      <a:pt x="101" y="40"/>
                    </a:cubicBezTo>
                    <a:cubicBezTo>
                      <a:pt x="67" y="38"/>
                      <a:pt x="34" y="39"/>
                      <a:pt x="0" y="38"/>
                    </a:cubicBezTo>
                    <a:cubicBezTo>
                      <a:pt x="5" y="26"/>
                      <a:pt x="11" y="14"/>
                      <a:pt x="16" y="2"/>
                    </a:cubicBezTo>
                    <a:cubicBezTo>
                      <a:pt x="33" y="0"/>
                      <a:pt x="50" y="0"/>
                      <a:pt x="67" y="0"/>
                    </a:cubicBezTo>
                    <a:cubicBezTo>
                      <a:pt x="112" y="10"/>
                      <a:pt x="159" y="11"/>
                      <a:pt x="205" y="15"/>
                    </a:cubicBezTo>
                    <a:cubicBezTo>
                      <a:pt x="220" y="17"/>
                      <a:pt x="235" y="18"/>
                      <a:pt x="249" y="13"/>
                    </a:cubicBezTo>
                    <a:cubicBezTo>
                      <a:pt x="254" y="12"/>
                      <a:pt x="258" y="12"/>
                      <a:pt x="263" y="12"/>
                    </a:cubicBezTo>
                    <a:cubicBezTo>
                      <a:pt x="319" y="19"/>
                      <a:pt x="376" y="14"/>
                      <a:pt x="432" y="17"/>
                    </a:cubicBezTo>
                    <a:cubicBezTo>
                      <a:pt x="448" y="17"/>
                      <a:pt x="464" y="16"/>
                      <a:pt x="480" y="12"/>
                    </a:cubicBezTo>
                    <a:cubicBezTo>
                      <a:pt x="491" y="10"/>
                      <a:pt x="502" y="11"/>
                      <a:pt x="512" y="19"/>
                    </a:cubicBezTo>
                    <a:cubicBezTo>
                      <a:pt x="517" y="25"/>
                      <a:pt x="514" y="32"/>
                      <a:pt x="515" y="38"/>
                    </a:cubicBezTo>
                    <a:cubicBezTo>
                      <a:pt x="516" y="47"/>
                      <a:pt x="519" y="56"/>
                      <a:pt x="512" y="64"/>
                    </a:cubicBezTo>
                    <a:cubicBezTo>
                      <a:pt x="505" y="68"/>
                      <a:pt x="498" y="67"/>
                      <a:pt x="492" y="62"/>
                    </a:cubicBezTo>
                    <a:close/>
                  </a:path>
                </a:pathLst>
              </a:custGeom>
              <a:solidFill>
                <a:srgbClr val="DBE4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0" name="Freeform 47">
                <a:extLst>
                  <a:ext uri="{FF2B5EF4-FFF2-40B4-BE49-F238E27FC236}">
                    <a16:creationId xmlns:a16="http://schemas.microsoft.com/office/drawing/2014/main" id="{F8F4D35A-B184-468F-A804-B17285A18E48}"/>
                  </a:ext>
                </a:extLst>
              </p:cNvPr>
              <p:cNvSpPr>
                <a:spLocks/>
              </p:cNvSpPr>
              <p:nvPr/>
            </p:nvSpPr>
            <p:spPr bwMode="auto">
              <a:xfrm>
                <a:off x="1839" y="4057"/>
                <a:ext cx="557" cy="68"/>
              </a:xfrm>
              <a:custGeom>
                <a:avLst/>
                <a:gdLst>
                  <a:gd name="T0" fmla="*/ 0 w 496"/>
                  <a:gd name="T1" fmla="*/ 25 h 60"/>
                  <a:gd name="T2" fmla="*/ 54 w 496"/>
                  <a:gd name="T3" fmla="*/ 20 h 60"/>
                  <a:gd name="T4" fmla="*/ 125 w 496"/>
                  <a:gd name="T5" fmla="*/ 15 h 60"/>
                  <a:gd name="T6" fmla="*/ 138 w 496"/>
                  <a:gd name="T7" fmla="*/ 16 h 60"/>
                  <a:gd name="T8" fmla="*/ 200 w 496"/>
                  <a:gd name="T9" fmla="*/ 14 h 60"/>
                  <a:gd name="T10" fmla="*/ 249 w 496"/>
                  <a:gd name="T11" fmla="*/ 19 h 60"/>
                  <a:gd name="T12" fmla="*/ 259 w 496"/>
                  <a:gd name="T13" fmla="*/ 21 h 60"/>
                  <a:gd name="T14" fmla="*/ 330 w 496"/>
                  <a:gd name="T15" fmla="*/ 17 h 60"/>
                  <a:gd name="T16" fmla="*/ 366 w 496"/>
                  <a:gd name="T17" fmla="*/ 9 h 60"/>
                  <a:gd name="T18" fmla="*/ 483 w 496"/>
                  <a:gd name="T19" fmla="*/ 10 h 60"/>
                  <a:gd name="T20" fmla="*/ 496 w 496"/>
                  <a:gd name="T21" fmla="*/ 5 h 60"/>
                  <a:gd name="T22" fmla="*/ 496 w 496"/>
                  <a:gd name="T23" fmla="*/ 17 h 60"/>
                  <a:gd name="T24" fmla="*/ 496 w 496"/>
                  <a:gd name="T25" fmla="*/ 21 h 60"/>
                  <a:gd name="T26" fmla="*/ 467 w 496"/>
                  <a:gd name="T27" fmla="*/ 36 h 60"/>
                  <a:gd name="T28" fmla="*/ 476 w 496"/>
                  <a:gd name="T29" fmla="*/ 41 h 60"/>
                  <a:gd name="T30" fmla="*/ 371 w 496"/>
                  <a:gd name="T31" fmla="*/ 43 h 60"/>
                  <a:gd name="T32" fmla="*/ 183 w 496"/>
                  <a:gd name="T33" fmla="*/ 55 h 60"/>
                  <a:gd name="T34" fmla="*/ 140 w 496"/>
                  <a:gd name="T35" fmla="*/ 49 h 60"/>
                  <a:gd name="T36" fmla="*/ 99 w 496"/>
                  <a:gd name="T37" fmla="*/ 54 h 60"/>
                  <a:gd name="T38" fmla="*/ 44 w 496"/>
                  <a:gd name="T39" fmla="*/ 53 h 60"/>
                  <a:gd name="T40" fmla="*/ 65 w 496"/>
                  <a:gd name="T41" fmla="*/ 41 h 60"/>
                  <a:gd name="T42" fmla="*/ 18 w 496"/>
                  <a:gd name="T43" fmla="*/ 39 h 60"/>
                  <a:gd name="T44" fmla="*/ 0 w 496"/>
                  <a:gd name="T45" fmla="*/ 25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96" h="60">
                    <a:moveTo>
                      <a:pt x="0" y="25"/>
                    </a:moveTo>
                    <a:cubicBezTo>
                      <a:pt x="17" y="16"/>
                      <a:pt x="37" y="21"/>
                      <a:pt x="54" y="20"/>
                    </a:cubicBezTo>
                    <a:cubicBezTo>
                      <a:pt x="78" y="20"/>
                      <a:pt x="101" y="18"/>
                      <a:pt x="125" y="15"/>
                    </a:cubicBezTo>
                    <a:cubicBezTo>
                      <a:pt x="129" y="14"/>
                      <a:pt x="135" y="14"/>
                      <a:pt x="138" y="16"/>
                    </a:cubicBezTo>
                    <a:cubicBezTo>
                      <a:pt x="159" y="27"/>
                      <a:pt x="179" y="20"/>
                      <a:pt x="200" y="14"/>
                    </a:cubicBezTo>
                    <a:cubicBezTo>
                      <a:pt x="216" y="9"/>
                      <a:pt x="233" y="12"/>
                      <a:pt x="249" y="19"/>
                    </a:cubicBezTo>
                    <a:cubicBezTo>
                      <a:pt x="253" y="21"/>
                      <a:pt x="255" y="23"/>
                      <a:pt x="259" y="21"/>
                    </a:cubicBezTo>
                    <a:cubicBezTo>
                      <a:pt x="282" y="11"/>
                      <a:pt x="306" y="19"/>
                      <a:pt x="330" y="17"/>
                    </a:cubicBezTo>
                    <a:cubicBezTo>
                      <a:pt x="341" y="16"/>
                      <a:pt x="353" y="8"/>
                      <a:pt x="366" y="9"/>
                    </a:cubicBezTo>
                    <a:cubicBezTo>
                      <a:pt x="405" y="12"/>
                      <a:pt x="444" y="0"/>
                      <a:pt x="483" y="10"/>
                    </a:cubicBezTo>
                    <a:cubicBezTo>
                      <a:pt x="487" y="11"/>
                      <a:pt x="492" y="7"/>
                      <a:pt x="496" y="5"/>
                    </a:cubicBezTo>
                    <a:cubicBezTo>
                      <a:pt x="496" y="9"/>
                      <a:pt x="496" y="13"/>
                      <a:pt x="496" y="17"/>
                    </a:cubicBezTo>
                    <a:cubicBezTo>
                      <a:pt x="496" y="18"/>
                      <a:pt x="496" y="20"/>
                      <a:pt x="496" y="21"/>
                    </a:cubicBezTo>
                    <a:cubicBezTo>
                      <a:pt x="487" y="31"/>
                      <a:pt x="477" y="38"/>
                      <a:pt x="467" y="36"/>
                    </a:cubicBezTo>
                    <a:cubicBezTo>
                      <a:pt x="469" y="36"/>
                      <a:pt x="475" y="31"/>
                      <a:pt x="476" y="41"/>
                    </a:cubicBezTo>
                    <a:cubicBezTo>
                      <a:pt x="441" y="33"/>
                      <a:pt x="406" y="39"/>
                      <a:pt x="371" y="43"/>
                    </a:cubicBezTo>
                    <a:cubicBezTo>
                      <a:pt x="309" y="51"/>
                      <a:pt x="246" y="48"/>
                      <a:pt x="183" y="55"/>
                    </a:cubicBezTo>
                    <a:cubicBezTo>
                      <a:pt x="170" y="57"/>
                      <a:pt x="155" y="54"/>
                      <a:pt x="140" y="49"/>
                    </a:cubicBezTo>
                    <a:cubicBezTo>
                      <a:pt x="130" y="46"/>
                      <a:pt x="113" y="50"/>
                      <a:pt x="99" y="54"/>
                    </a:cubicBezTo>
                    <a:cubicBezTo>
                      <a:pt x="81" y="59"/>
                      <a:pt x="62" y="60"/>
                      <a:pt x="44" y="53"/>
                    </a:cubicBezTo>
                    <a:cubicBezTo>
                      <a:pt x="50" y="44"/>
                      <a:pt x="50" y="44"/>
                      <a:pt x="65" y="41"/>
                    </a:cubicBezTo>
                    <a:cubicBezTo>
                      <a:pt x="48" y="42"/>
                      <a:pt x="33" y="38"/>
                      <a:pt x="18" y="39"/>
                    </a:cubicBezTo>
                    <a:cubicBezTo>
                      <a:pt x="10" y="40"/>
                      <a:pt x="1" y="36"/>
                      <a:pt x="0" y="25"/>
                    </a:cubicBezTo>
                    <a:close/>
                  </a:path>
                </a:pathLst>
              </a:custGeom>
              <a:solidFill>
                <a:srgbClr val="AED1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1" name="Freeform 48">
                <a:extLst>
                  <a:ext uri="{FF2B5EF4-FFF2-40B4-BE49-F238E27FC236}">
                    <a16:creationId xmlns:a16="http://schemas.microsoft.com/office/drawing/2014/main" id="{943F4A62-7211-4921-84B9-1960F5D167DE}"/>
                  </a:ext>
                </a:extLst>
              </p:cNvPr>
              <p:cNvSpPr>
                <a:spLocks/>
              </p:cNvSpPr>
              <p:nvPr/>
            </p:nvSpPr>
            <p:spPr bwMode="auto">
              <a:xfrm>
                <a:off x="432" y="2802"/>
                <a:ext cx="451" cy="74"/>
              </a:xfrm>
              <a:custGeom>
                <a:avLst/>
                <a:gdLst>
                  <a:gd name="T0" fmla="*/ 0 w 402"/>
                  <a:gd name="T1" fmla="*/ 38 h 66"/>
                  <a:gd name="T2" fmla="*/ 19 w 402"/>
                  <a:gd name="T3" fmla="*/ 2 h 66"/>
                  <a:gd name="T4" fmla="*/ 73 w 402"/>
                  <a:gd name="T5" fmla="*/ 5 h 66"/>
                  <a:gd name="T6" fmla="*/ 184 w 402"/>
                  <a:gd name="T7" fmla="*/ 4 h 66"/>
                  <a:gd name="T8" fmla="*/ 311 w 402"/>
                  <a:gd name="T9" fmla="*/ 8 h 66"/>
                  <a:gd name="T10" fmla="*/ 371 w 402"/>
                  <a:gd name="T11" fmla="*/ 7 h 66"/>
                  <a:gd name="T12" fmla="*/ 397 w 402"/>
                  <a:gd name="T13" fmla="*/ 16 h 66"/>
                  <a:gd name="T14" fmla="*/ 398 w 402"/>
                  <a:gd name="T15" fmla="*/ 38 h 66"/>
                  <a:gd name="T16" fmla="*/ 397 w 402"/>
                  <a:gd name="T17" fmla="*/ 44 h 66"/>
                  <a:gd name="T18" fmla="*/ 392 w 402"/>
                  <a:gd name="T19" fmla="*/ 53 h 66"/>
                  <a:gd name="T20" fmla="*/ 381 w 402"/>
                  <a:gd name="T21" fmla="*/ 57 h 66"/>
                  <a:gd name="T22" fmla="*/ 215 w 402"/>
                  <a:gd name="T23" fmla="*/ 52 h 66"/>
                  <a:gd name="T24" fmla="*/ 175 w 402"/>
                  <a:gd name="T25" fmla="*/ 56 h 66"/>
                  <a:gd name="T26" fmla="*/ 72 w 402"/>
                  <a:gd name="T27" fmla="*/ 46 h 66"/>
                  <a:gd name="T28" fmla="*/ 22 w 402"/>
                  <a:gd name="T29" fmla="*/ 45 h 66"/>
                  <a:gd name="T30" fmla="*/ 0 w 402"/>
                  <a:gd name="T31" fmla="*/ 38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02" h="66">
                    <a:moveTo>
                      <a:pt x="0" y="38"/>
                    </a:moveTo>
                    <a:cubicBezTo>
                      <a:pt x="2" y="24"/>
                      <a:pt x="13" y="14"/>
                      <a:pt x="19" y="2"/>
                    </a:cubicBezTo>
                    <a:cubicBezTo>
                      <a:pt x="37" y="0"/>
                      <a:pt x="55" y="3"/>
                      <a:pt x="73" y="5"/>
                    </a:cubicBezTo>
                    <a:cubicBezTo>
                      <a:pt x="110" y="9"/>
                      <a:pt x="147" y="3"/>
                      <a:pt x="184" y="4"/>
                    </a:cubicBezTo>
                    <a:cubicBezTo>
                      <a:pt x="226" y="4"/>
                      <a:pt x="269" y="8"/>
                      <a:pt x="311" y="8"/>
                    </a:cubicBezTo>
                    <a:cubicBezTo>
                      <a:pt x="331" y="7"/>
                      <a:pt x="351" y="5"/>
                      <a:pt x="371" y="7"/>
                    </a:cubicBezTo>
                    <a:cubicBezTo>
                      <a:pt x="381" y="7"/>
                      <a:pt x="390" y="8"/>
                      <a:pt x="397" y="16"/>
                    </a:cubicBezTo>
                    <a:cubicBezTo>
                      <a:pt x="402" y="23"/>
                      <a:pt x="399" y="30"/>
                      <a:pt x="398" y="38"/>
                    </a:cubicBezTo>
                    <a:cubicBezTo>
                      <a:pt x="397" y="40"/>
                      <a:pt x="397" y="42"/>
                      <a:pt x="397" y="44"/>
                    </a:cubicBezTo>
                    <a:cubicBezTo>
                      <a:pt x="396" y="47"/>
                      <a:pt x="394" y="50"/>
                      <a:pt x="392" y="53"/>
                    </a:cubicBezTo>
                    <a:cubicBezTo>
                      <a:pt x="389" y="56"/>
                      <a:pt x="385" y="57"/>
                      <a:pt x="381" y="57"/>
                    </a:cubicBezTo>
                    <a:cubicBezTo>
                      <a:pt x="326" y="56"/>
                      <a:pt x="270" y="66"/>
                      <a:pt x="215" y="52"/>
                    </a:cubicBezTo>
                    <a:cubicBezTo>
                      <a:pt x="201" y="49"/>
                      <a:pt x="188" y="55"/>
                      <a:pt x="175" y="56"/>
                    </a:cubicBezTo>
                    <a:cubicBezTo>
                      <a:pt x="140" y="57"/>
                      <a:pt x="106" y="55"/>
                      <a:pt x="72" y="46"/>
                    </a:cubicBezTo>
                    <a:cubicBezTo>
                      <a:pt x="55" y="41"/>
                      <a:pt x="39" y="49"/>
                      <a:pt x="22" y="45"/>
                    </a:cubicBezTo>
                    <a:cubicBezTo>
                      <a:pt x="15" y="44"/>
                      <a:pt x="6" y="45"/>
                      <a:pt x="0" y="38"/>
                    </a:cubicBezTo>
                    <a:close/>
                  </a:path>
                </a:pathLst>
              </a:custGeom>
              <a:solidFill>
                <a:srgbClr val="DDE5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2" name="Freeform 49">
                <a:extLst>
                  <a:ext uri="{FF2B5EF4-FFF2-40B4-BE49-F238E27FC236}">
                    <a16:creationId xmlns:a16="http://schemas.microsoft.com/office/drawing/2014/main" id="{F50ABA6B-6C6E-4F60-A1AA-CC83EBD30133}"/>
                  </a:ext>
                </a:extLst>
              </p:cNvPr>
              <p:cNvSpPr>
                <a:spLocks/>
              </p:cNvSpPr>
              <p:nvPr/>
            </p:nvSpPr>
            <p:spPr bwMode="auto">
              <a:xfrm>
                <a:off x="1987" y="3938"/>
                <a:ext cx="411" cy="76"/>
              </a:xfrm>
              <a:custGeom>
                <a:avLst/>
                <a:gdLst>
                  <a:gd name="T0" fmla="*/ 361 w 366"/>
                  <a:gd name="T1" fmla="*/ 8 h 68"/>
                  <a:gd name="T2" fmla="*/ 363 w 366"/>
                  <a:gd name="T3" fmla="*/ 48 h 68"/>
                  <a:gd name="T4" fmla="*/ 319 w 366"/>
                  <a:gd name="T5" fmla="*/ 53 h 68"/>
                  <a:gd name="T6" fmla="*/ 212 w 366"/>
                  <a:gd name="T7" fmla="*/ 56 h 68"/>
                  <a:gd name="T8" fmla="*/ 192 w 366"/>
                  <a:gd name="T9" fmla="*/ 63 h 68"/>
                  <a:gd name="T10" fmla="*/ 133 w 366"/>
                  <a:gd name="T11" fmla="*/ 65 h 68"/>
                  <a:gd name="T12" fmla="*/ 70 w 366"/>
                  <a:gd name="T13" fmla="*/ 66 h 68"/>
                  <a:gd name="T14" fmla="*/ 54 w 366"/>
                  <a:gd name="T15" fmla="*/ 66 h 68"/>
                  <a:gd name="T16" fmla="*/ 12 w 366"/>
                  <a:gd name="T17" fmla="*/ 38 h 68"/>
                  <a:gd name="T18" fmla="*/ 13 w 366"/>
                  <a:gd name="T19" fmla="*/ 15 h 68"/>
                  <a:gd name="T20" fmla="*/ 100 w 366"/>
                  <a:gd name="T21" fmla="*/ 9 h 68"/>
                  <a:gd name="T22" fmla="*/ 210 w 366"/>
                  <a:gd name="T23" fmla="*/ 5 h 68"/>
                  <a:gd name="T24" fmla="*/ 335 w 366"/>
                  <a:gd name="T25" fmla="*/ 1 h 68"/>
                  <a:gd name="T26" fmla="*/ 359 w 366"/>
                  <a:gd name="T27" fmla="*/ 6 h 68"/>
                  <a:gd name="T28" fmla="*/ 361 w 366"/>
                  <a:gd name="T29" fmla="*/ 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66" h="68">
                    <a:moveTo>
                      <a:pt x="361" y="8"/>
                    </a:moveTo>
                    <a:cubicBezTo>
                      <a:pt x="357" y="21"/>
                      <a:pt x="366" y="34"/>
                      <a:pt x="363" y="48"/>
                    </a:cubicBezTo>
                    <a:cubicBezTo>
                      <a:pt x="349" y="56"/>
                      <a:pt x="333" y="52"/>
                      <a:pt x="319" y="53"/>
                    </a:cubicBezTo>
                    <a:cubicBezTo>
                      <a:pt x="283" y="53"/>
                      <a:pt x="248" y="53"/>
                      <a:pt x="212" y="56"/>
                    </a:cubicBezTo>
                    <a:cubicBezTo>
                      <a:pt x="205" y="57"/>
                      <a:pt x="198" y="59"/>
                      <a:pt x="192" y="63"/>
                    </a:cubicBezTo>
                    <a:cubicBezTo>
                      <a:pt x="172" y="67"/>
                      <a:pt x="153" y="64"/>
                      <a:pt x="133" y="65"/>
                    </a:cubicBezTo>
                    <a:cubicBezTo>
                      <a:pt x="112" y="65"/>
                      <a:pt x="91" y="63"/>
                      <a:pt x="70" y="66"/>
                    </a:cubicBezTo>
                    <a:cubicBezTo>
                      <a:pt x="65" y="68"/>
                      <a:pt x="59" y="68"/>
                      <a:pt x="54" y="66"/>
                    </a:cubicBezTo>
                    <a:cubicBezTo>
                      <a:pt x="38" y="60"/>
                      <a:pt x="30" y="43"/>
                      <a:pt x="12" y="38"/>
                    </a:cubicBezTo>
                    <a:cubicBezTo>
                      <a:pt x="5" y="36"/>
                      <a:pt x="0" y="22"/>
                      <a:pt x="13" y="15"/>
                    </a:cubicBezTo>
                    <a:cubicBezTo>
                      <a:pt x="42" y="3"/>
                      <a:pt x="71" y="11"/>
                      <a:pt x="100" y="9"/>
                    </a:cubicBezTo>
                    <a:cubicBezTo>
                      <a:pt x="137" y="8"/>
                      <a:pt x="173" y="4"/>
                      <a:pt x="210" y="5"/>
                    </a:cubicBezTo>
                    <a:cubicBezTo>
                      <a:pt x="251" y="7"/>
                      <a:pt x="293" y="2"/>
                      <a:pt x="335" y="1"/>
                    </a:cubicBezTo>
                    <a:cubicBezTo>
                      <a:pt x="343" y="1"/>
                      <a:pt x="352" y="0"/>
                      <a:pt x="359" y="6"/>
                    </a:cubicBezTo>
                    <a:lnTo>
                      <a:pt x="361" y="8"/>
                    </a:lnTo>
                    <a:close/>
                  </a:path>
                </a:pathLst>
              </a:custGeom>
              <a:solidFill>
                <a:srgbClr val="DFE7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3" name="Freeform 50">
                <a:extLst>
                  <a:ext uri="{FF2B5EF4-FFF2-40B4-BE49-F238E27FC236}">
                    <a16:creationId xmlns:a16="http://schemas.microsoft.com/office/drawing/2014/main" id="{64A924B5-F236-4856-808D-8DD7D1E458C2}"/>
                  </a:ext>
                </a:extLst>
              </p:cNvPr>
              <p:cNvSpPr>
                <a:spLocks/>
              </p:cNvSpPr>
              <p:nvPr/>
            </p:nvSpPr>
            <p:spPr bwMode="auto">
              <a:xfrm>
                <a:off x="1716" y="3312"/>
                <a:ext cx="599" cy="62"/>
              </a:xfrm>
              <a:custGeom>
                <a:avLst/>
                <a:gdLst>
                  <a:gd name="T0" fmla="*/ 21 w 533"/>
                  <a:gd name="T1" fmla="*/ 24 h 55"/>
                  <a:gd name="T2" fmla="*/ 25 w 533"/>
                  <a:gd name="T3" fmla="*/ 24 h 55"/>
                  <a:gd name="T4" fmla="*/ 41 w 533"/>
                  <a:gd name="T5" fmla="*/ 24 h 55"/>
                  <a:gd name="T6" fmla="*/ 96 w 533"/>
                  <a:gd name="T7" fmla="*/ 20 h 55"/>
                  <a:gd name="T8" fmla="*/ 291 w 533"/>
                  <a:gd name="T9" fmla="*/ 16 h 55"/>
                  <a:gd name="T10" fmla="*/ 369 w 533"/>
                  <a:gd name="T11" fmla="*/ 6 h 55"/>
                  <a:gd name="T12" fmla="*/ 393 w 533"/>
                  <a:gd name="T13" fmla="*/ 6 h 55"/>
                  <a:gd name="T14" fmla="*/ 413 w 533"/>
                  <a:gd name="T15" fmla="*/ 7 h 55"/>
                  <a:gd name="T16" fmla="*/ 445 w 533"/>
                  <a:gd name="T17" fmla="*/ 8 h 55"/>
                  <a:gd name="T18" fmla="*/ 457 w 533"/>
                  <a:gd name="T19" fmla="*/ 4 h 55"/>
                  <a:gd name="T20" fmla="*/ 519 w 533"/>
                  <a:gd name="T21" fmla="*/ 2 h 55"/>
                  <a:gd name="T22" fmla="*/ 529 w 533"/>
                  <a:gd name="T23" fmla="*/ 8 h 55"/>
                  <a:gd name="T24" fmla="*/ 533 w 533"/>
                  <a:gd name="T25" fmla="*/ 24 h 55"/>
                  <a:gd name="T26" fmla="*/ 489 w 533"/>
                  <a:gd name="T27" fmla="*/ 32 h 55"/>
                  <a:gd name="T28" fmla="*/ 473 w 533"/>
                  <a:gd name="T29" fmla="*/ 32 h 55"/>
                  <a:gd name="T30" fmla="*/ 377 w 533"/>
                  <a:gd name="T31" fmla="*/ 40 h 55"/>
                  <a:gd name="T32" fmla="*/ 337 w 533"/>
                  <a:gd name="T33" fmla="*/ 40 h 55"/>
                  <a:gd name="T34" fmla="*/ 180 w 533"/>
                  <a:gd name="T35" fmla="*/ 52 h 55"/>
                  <a:gd name="T36" fmla="*/ 154 w 533"/>
                  <a:gd name="T37" fmla="*/ 48 h 55"/>
                  <a:gd name="T38" fmla="*/ 56 w 533"/>
                  <a:gd name="T39" fmla="*/ 49 h 55"/>
                  <a:gd name="T40" fmla="*/ 35 w 533"/>
                  <a:gd name="T41" fmla="*/ 52 h 55"/>
                  <a:gd name="T42" fmla="*/ 23 w 533"/>
                  <a:gd name="T43" fmla="*/ 53 h 55"/>
                  <a:gd name="T44" fmla="*/ 0 w 533"/>
                  <a:gd name="T45" fmla="*/ 38 h 55"/>
                  <a:gd name="T46" fmla="*/ 21 w 533"/>
                  <a:gd name="T47" fmla="*/ 24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33" h="55">
                    <a:moveTo>
                      <a:pt x="21" y="24"/>
                    </a:moveTo>
                    <a:cubicBezTo>
                      <a:pt x="23" y="24"/>
                      <a:pt x="24" y="24"/>
                      <a:pt x="25" y="24"/>
                    </a:cubicBezTo>
                    <a:cubicBezTo>
                      <a:pt x="30" y="25"/>
                      <a:pt x="36" y="33"/>
                      <a:pt x="41" y="24"/>
                    </a:cubicBezTo>
                    <a:cubicBezTo>
                      <a:pt x="59" y="18"/>
                      <a:pt x="78" y="21"/>
                      <a:pt x="96" y="20"/>
                    </a:cubicBezTo>
                    <a:cubicBezTo>
                      <a:pt x="161" y="18"/>
                      <a:pt x="226" y="18"/>
                      <a:pt x="291" y="16"/>
                    </a:cubicBezTo>
                    <a:cubicBezTo>
                      <a:pt x="316" y="15"/>
                      <a:pt x="344" y="18"/>
                      <a:pt x="369" y="6"/>
                    </a:cubicBezTo>
                    <a:cubicBezTo>
                      <a:pt x="376" y="2"/>
                      <a:pt x="385" y="3"/>
                      <a:pt x="393" y="6"/>
                    </a:cubicBezTo>
                    <a:cubicBezTo>
                      <a:pt x="400" y="10"/>
                      <a:pt x="407" y="10"/>
                      <a:pt x="413" y="7"/>
                    </a:cubicBezTo>
                    <a:cubicBezTo>
                      <a:pt x="424" y="3"/>
                      <a:pt x="434" y="0"/>
                      <a:pt x="445" y="8"/>
                    </a:cubicBezTo>
                    <a:cubicBezTo>
                      <a:pt x="450" y="12"/>
                      <a:pt x="452" y="4"/>
                      <a:pt x="457" y="4"/>
                    </a:cubicBezTo>
                    <a:cubicBezTo>
                      <a:pt x="478" y="3"/>
                      <a:pt x="499" y="2"/>
                      <a:pt x="519" y="2"/>
                    </a:cubicBezTo>
                    <a:cubicBezTo>
                      <a:pt x="524" y="2"/>
                      <a:pt x="527" y="4"/>
                      <a:pt x="529" y="8"/>
                    </a:cubicBezTo>
                    <a:cubicBezTo>
                      <a:pt x="530" y="13"/>
                      <a:pt x="532" y="19"/>
                      <a:pt x="533" y="24"/>
                    </a:cubicBezTo>
                    <a:cubicBezTo>
                      <a:pt x="517" y="22"/>
                      <a:pt x="502" y="23"/>
                      <a:pt x="489" y="32"/>
                    </a:cubicBezTo>
                    <a:cubicBezTo>
                      <a:pt x="483" y="32"/>
                      <a:pt x="478" y="32"/>
                      <a:pt x="473" y="32"/>
                    </a:cubicBezTo>
                    <a:cubicBezTo>
                      <a:pt x="441" y="27"/>
                      <a:pt x="409" y="35"/>
                      <a:pt x="377" y="40"/>
                    </a:cubicBezTo>
                    <a:cubicBezTo>
                      <a:pt x="363" y="42"/>
                      <a:pt x="350" y="32"/>
                      <a:pt x="337" y="40"/>
                    </a:cubicBezTo>
                    <a:cubicBezTo>
                      <a:pt x="285" y="52"/>
                      <a:pt x="232" y="41"/>
                      <a:pt x="180" y="52"/>
                    </a:cubicBezTo>
                    <a:cubicBezTo>
                      <a:pt x="170" y="54"/>
                      <a:pt x="162" y="53"/>
                      <a:pt x="154" y="48"/>
                    </a:cubicBezTo>
                    <a:cubicBezTo>
                      <a:pt x="121" y="52"/>
                      <a:pt x="88" y="50"/>
                      <a:pt x="56" y="49"/>
                    </a:cubicBezTo>
                    <a:cubicBezTo>
                      <a:pt x="48" y="49"/>
                      <a:pt x="41" y="50"/>
                      <a:pt x="35" y="52"/>
                    </a:cubicBezTo>
                    <a:cubicBezTo>
                      <a:pt x="31" y="53"/>
                      <a:pt x="27" y="55"/>
                      <a:pt x="23" y="53"/>
                    </a:cubicBezTo>
                    <a:cubicBezTo>
                      <a:pt x="14" y="50"/>
                      <a:pt x="1" y="50"/>
                      <a:pt x="0" y="38"/>
                    </a:cubicBezTo>
                    <a:cubicBezTo>
                      <a:pt x="0" y="27"/>
                      <a:pt x="11" y="24"/>
                      <a:pt x="21" y="24"/>
                    </a:cubicBezTo>
                    <a:close/>
                  </a:path>
                </a:pathLst>
              </a:custGeom>
              <a:solidFill>
                <a:srgbClr val="5CA7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4" name="Freeform 51">
                <a:extLst>
                  <a:ext uri="{FF2B5EF4-FFF2-40B4-BE49-F238E27FC236}">
                    <a16:creationId xmlns:a16="http://schemas.microsoft.com/office/drawing/2014/main" id="{996AE5E8-11E8-45AF-A625-BAE1E926E92D}"/>
                  </a:ext>
                </a:extLst>
              </p:cNvPr>
              <p:cNvSpPr>
                <a:spLocks/>
              </p:cNvSpPr>
              <p:nvPr/>
            </p:nvSpPr>
            <p:spPr bwMode="auto">
              <a:xfrm>
                <a:off x="391" y="2874"/>
                <a:ext cx="483" cy="78"/>
              </a:xfrm>
              <a:custGeom>
                <a:avLst/>
                <a:gdLst>
                  <a:gd name="T0" fmla="*/ 0 w 430"/>
                  <a:gd name="T1" fmla="*/ 46 h 69"/>
                  <a:gd name="T2" fmla="*/ 21 w 430"/>
                  <a:gd name="T3" fmla="*/ 5 h 69"/>
                  <a:gd name="T4" fmla="*/ 38 w 430"/>
                  <a:gd name="T5" fmla="*/ 1 h 69"/>
                  <a:gd name="T6" fmla="*/ 117 w 430"/>
                  <a:gd name="T7" fmla="*/ 6 h 69"/>
                  <a:gd name="T8" fmla="*/ 176 w 430"/>
                  <a:gd name="T9" fmla="*/ 9 h 69"/>
                  <a:gd name="T10" fmla="*/ 307 w 430"/>
                  <a:gd name="T11" fmla="*/ 12 h 69"/>
                  <a:gd name="T12" fmla="*/ 357 w 430"/>
                  <a:gd name="T13" fmla="*/ 9 h 69"/>
                  <a:gd name="T14" fmla="*/ 425 w 430"/>
                  <a:gd name="T15" fmla="*/ 18 h 69"/>
                  <a:gd name="T16" fmla="*/ 428 w 430"/>
                  <a:gd name="T17" fmla="*/ 39 h 69"/>
                  <a:gd name="T18" fmla="*/ 374 w 430"/>
                  <a:gd name="T19" fmla="*/ 62 h 69"/>
                  <a:gd name="T20" fmla="*/ 308 w 430"/>
                  <a:gd name="T21" fmla="*/ 54 h 69"/>
                  <a:gd name="T22" fmla="*/ 207 w 430"/>
                  <a:gd name="T23" fmla="*/ 47 h 69"/>
                  <a:gd name="T24" fmla="*/ 193 w 430"/>
                  <a:gd name="T25" fmla="*/ 46 h 69"/>
                  <a:gd name="T26" fmla="*/ 111 w 430"/>
                  <a:gd name="T27" fmla="*/ 51 h 69"/>
                  <a:gd name="T28" fmla="*/ 15 w 430"/>
                  <a:gd name="T29" fmla="*/ 45 h 69"/>
                  <a:gd name="T30" fmla="*/ 0 w 430"/>
                  <a:gd name="T31" fmla="*/ 46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30" h="69">
                    <a:moveTo>
                      <a:pt x="0" y="46"/>
                    </a:moveTo>
                    <a:cubicBezTo>
                      <a:pt x="2" y="30"/>
                      <a:pt x="17" y="21"/>
                      <a:pt x="21" y="5"/>
                    </a:cubicBezTo>
                    <a:cubicBezTo>
                      <a:pt x="26" y="1"/>
                      <a:pt x="32" y="0"/>
                      <a:pt x="38" y="1"/>
                    </a:cubicBezTo>
                    <a:cubicBezTo>
                      <a:pt x="64" y="5"/>
                      <a:pt x="91" y="2"/>
                      <a:pt x="117" y="6"/>
                    </a:cubicBezTo>
                    <a:cubicBezTo>
                      <a:pt x="137" y="10"/>
                      <a:pt x="157" y="8"/>
                      <a:pt x="176" y="9"/>
                    </a:cubicBezTo>
                    <a:cubicBezTo>
                      <a:pt x="220" y="10"/>
                      <a:pt x="264" y="9"/>
                      <a:pt x="307" y="12"/>
                    </a:cubicBezTo>
                    <a:cubicBezTo>
                      <a:pt x="324" y="13"/>
                      <a:pt x="340" y="8"/>
                      <a:pt x="357" y="9"/>
                    </a:cubicBezTo>
                    <a:cubicBezTo>
                      <a:pt x="380" y="11"/>
                      <a:pt x="402" y="17"/>
                      <a:pt x="425" y="18"/>
                    </a:cubicBezTo>
                    <a:cubicBezTo>
                      <a:pt x="430" y="25"/>
                      <a:pt x="429" y="32"/>
                      <a:pt x="428" y="39"/>
                    </a:cubicBezTo>
                    <a:cubicBezTo>
                      <a:pt x="416" y="65"/>
                      <a:pt x="407" y="69"/>
                      <a:pt x="374" y="62"/>
                    </a:cubicBezTo>
                    <a:cubicBezTo>
                      <a:pt x="353" y="52"/>
                      <a:pt x="331" y="52"/>
                      <a:pt x="308" y="54"/>
                    </a:cubicBezTo>
                    <a:cubicBezTo>
                      <a:pt x="274" y="57"/>
                      <a:pt x="240" y="51"/>
                      <a:pt x="207" y="47"/>
                    </a:cubicBezTo>
                    <a:cubicBezTo>
                      <a:pt x="202" y="46"/>
                      <a:pt x="197" y="44"/>
                      <a:pt x="193" y="46"/>
                    </a:cubicBezTo>
                    <a:cubicBezTo>
                      <a:pt x="166" y="60"/>
                      <a:pt x="138" y="49"/>
                      <a:pt x="111" y="51"/>
                    </a:cubicBezTo>
                    <a:cubicBezTo>
                      <a:pt x="79" y="44"/>
                      <a:pt x="48" y="38"/>
                      <a:pt x="15" y="45"/>
                    </a:cubicBezTo>
                    <a:cubicBezTo>
                      <a:pt x="10" y="46"/>
                      <a:pt x="5" y="49"/>
                      <a:pt x="0" y="46"/>
                    </a:cubicBezTo>
                    <a:close/>
                  </a:path>
                </a:pathLst>
              </a:custGeom>
              <a:solidFill>
                <a:srgbClr val="DAE4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5" name="Freeform 52">
                <a:extLst>
                  <a:ext uri="{FF2B5EF4-FFF2-40B4-BE49-F238E27FC236}">
                    <a16:creationId xmlns:a16="http://schemas.microsoft.com/office/drawing/2014/main" id="{5BAFDA0A-42B0-449F-A030-EE71E53EE451}"/>
                  </a:ext>
                </a:extLst>
              </p:cNvPr>
              <p:cNvSpPr>
                <a:spLocks/>
              </p:cNvSpPr>
              <p:nvPr/>
            </p:nvSpPr>
            <p:spPr bwMode="auto">
              <a:xfrm>
                <a:off x="1899" y="1262"/>
                <a:ext cx="116" cy="639"/>
              </a:xfrm>
              <a:custGeom>
                <a:avLst/>
                <a:gdLst>
                  <a:gd name="T0" fmla="*/ 2 w 103"/>
                  <a:gd name="T1" fmla="*/ 2 h 569"/>
                  <a:gd name="T2" fmla="*/ 22 w 103"/>
                  <a:gd name="T3" fmla="*/ 1 h 569"/>
                  <a:gd name="T4" fmla="*/ 30 w 103"/>
                  <a:gd name="T5" fmla="*/ 18 h 569"/>
                  <a:gd name="T6" fmla="*/ 39 w 103"/>
                  <a:gd name="T7" fmla="*/ 109 h 569"/>
                  <a:gd name="T8" fmla="*/ 40 w 103"/>
                  <a:gd name="T9" fmla="*/ 107 h 569"/>
                  <a:gd name="T10" fmla="*/ 50 w 103"/>
                  <a:gd name="T11" fmla="*/ 104 h 569"/>
                  <a:gd name="T12" fmla="*/ 58 w 103"/>
                  <a:gd name="T13" fmla="*/ 155 h 569"/>
                  <a:gd name="T14" fmla="*/ 57 w 103"/>
                  <a:gd name="T15" fmla="*/ 185 h 569"/>
                  <a:gd name="T16" fmla="*/ 48 w 103"/>
                  <a:gd name="T17" fmla="*/ 172 h 569"/>
                  <a:gd name="T18" fmla="*/ 72 w 103"/>
                  <a:gd name="T19" fmla="*/ 250 h 569"/>
                  <a:gd name="T20" fmla="*/ 85 w 103"/>
                  <a:gd name="T21" fmla="*/ 316 h 569"/>
                  <a:gd name="T22" fmla="*/ 95 w 103"/>
                  <a:gd name="T23" fmla="*/ 337 h 569"/>
                  <a:gd name="T24" fmla="*/ 97 w 103"/>
                  <a:gd name="T25" fmla="*/ 397 h 569"/>
                  <a:gd name="T26" fmla="*/ 89 w 103"/>
                  <a:gd name="T27" fmla="*/ 422 h 569"/>
                  <a:gd name="T28" fmla="*/ 83 w 103"/>
                  <a:gd name="T29" fmla="*/ 415 h 569"/>
                  <a:gd name="T30" fmla="*/ 60 w 103"/>
                  <a:gd name="T31" fmla="*/ 280 h 569"/>
                  <a:gd name="T32" fmla="*/ 58 w 103"/>
                  <a:gd name="T33" fmla="*/ 251 h 569"/>
                  <a:gd name="T34" fmla="*/ 70 w 103"/>
                  <a:gd name="T35" fmla="*/ 356 h 569"/>
                  <a:gd name="T36" fmla="*/ 85 w 103"/>
                  <a:gd name="T37" fmla="*/ 433 h 569"/>
                  <a:gd name="T38" fmla="*/ 88 w 103"/>
                  <a:gd name="T39" fmla="*/ 512 h 569"/>
                  <a:gd name="T40" fmla="*/ 89 w 103"/>
                  <a:gd name="T41" fmla="*/ 569 h 569"/>
                  <a:gd name="T42" fmla="*/ 79 w 103"/>
                  <a:gd name="T43" fmla="*/ 540 h 569"/>
                  <a:gd name="T44" fmla="*/ 61 w 103"/>
                  <a:gd name="T45" fmla="*/ 428 h 569"/>
                  <a:gd name="T46" fmla="*/ 50 w 103"/>
                  <a:gd name="T47" fmla="*/ 400 h 569"/>
                  <a:gd name="T48" fmla="*/ 46 w 103"/>
                  <a:gd name="T49" fmla="*/ 319 h 569"/>
                  <a:gd name="T50" fmla="*/ 34 w 103"/>
                  <a:gd name="T51" fmla="*/ 253 h 569"/>
                  <a:gd name="T52" fmla="*/ 9 w 103"/>
                  <a:gd name="T53" fmla="*/ 177 h 569"/>
                  <a:gd name="T54" fmla="*/ 6 w 103"/>
                  <a:gd name="T55" fmla="*/ 153 h 569"/>
                  <a:gd name="T56" fmla="*/ 15 w 103"/>
                  <a:gd name="T57" fmla="*/ 141 h 569"/>
                  <a:gd name="T58" fmla="*/ 23 w 103"/>
                  <a:gd name="T59" fmla="*/ 148 h 569"/>
                  <a:gd name="T60" fmla="*/ 39 w 103"/>
                  <a:gd name="T61" fmla="*/ 226 h 569"/>
                  <a:gd name="T62" fmla="*/ 15 w 103"/>
                  <a:gd name="T63" fmla="*/ 136 h 569"/>
                  <a:gd name="T64" fmla="*/ 11 w 103"/>
                  <a:gd name="T65" fmla="*/ 127 h 569"/>
                  <a:gd name="T66" fmla="*/ 0 w 103"/>
                  <a:gd name="T67" fmla="*/ 5 h 569"/>
                  <a:gd name="T68" fmla="*/ 2 w 103"/>
                  <a:gd name="T69" fmla="*/ 2 h 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3" h="569">
                    <a:moveTo>
                      <a:pt x="2" y="2"/>
                    </a:moveTo>
                    <a:cubicBezTo>
                      <a:pt x="9" y="0"/>
                      <a:pt x="15" y="0"/>
                      <a:pt x="22" y="1"/>
                    </a:cubicBezTo>
                    <a:cubicBezTo>
                      <a:pt x="27" y="5"/>
                      <a:pt x="30" y="12"/>
                      <a:pt x="30" y="18"/>
                    </a:cubicBezTo>
                    <a:cubicBezTo>
                      <a:pt x="33" y="48"/>
                      <a:pt x="42" y="77"/>
                      <a:pt x="39" y="109"/>
                    </a:cubicBezTo>
                    <a:cubicBezTo>
                      <a:pt x="39" y="107"/>
                      <a:pt x="40" y="107"/>
                      <a:pt x="40" y="107"/>
                    </a:cubicBezTo>
                    <a:cubicBezTo>
                      <a:pt x="41" y="97"/>
                      <a:pt x="44" y="90"/>
                      <a:pt x="50" y="104"/>
                    </a:cubicBezTo>
                    <a:cubicBezTo>
                      <a:pt x="56" y="120"/>
                      <a:pt x="59" y="138"/>
                      <a:pt x="58" y="155"/>
                    </a:cubicBezTo>
                    <a:cubicBezTo>
                      <a:pt x="57" y="165"/>
                      <a:pt x="66" y="175"/>
                      <a:pt x="57" y="185"/>
                    </a:cubicBezTo>
                    <a:cubicBezTo>
                      <a:pt x="49" y="181"/>
                      <a:pt x="48" y="174"/>
                      <a:pt x="48" y="172"/>
                    </a:cubicBezTo>
                    <a:cubicBezTo>
                      <a:pt x="60" y="193"/>
                      <a:pt x="61" y="223"/>
                      <a:pt x="72" y="250"/>
                    </a:cubicBezTo>
                    <a:cubicBezTo>
                      <a:pt x="80" y="271"/>
                      <a:pt x="81" y="294"/>
                      <a:pt x="85" y="316"/>
                    </a:cubicBezTo>
                    <a:cubicBezTo>
                      <a:pt x="87" y="324"/>
                      <a:pt x="87" y="332"/>
                      <a:pt x="95" y="337"/>
                    </a:cubicBezTo>
                    <a:cubicBezTo>
                      <a:pt x="87" y="357"/>
                      <a:pt x="93" y="377"/>
                      <a:pt x="97" y="397"/>
                    </a:cubicBezTo>
                    <a:cubicBezTo>
                      <a:pt x="99" y="406"/>
                      <a:pt x="103" y="417"/>
                      <a:pt x="89" y="422"/>
                    </a:cubicBezTo>
                    <a:cubicBezTo>
                      <a:pt x="85" y="421"/>
                      <a:pt x="84" y="418"/>
                      <a:pt x="83" y="415"/>
                    </a:cubicBezTo>
                    <a:cubicBezTo>
                      <a:pt x="79" y="369"/>
                      <a:pt x="61" y="326"/>
                      <a:pt x="60" y="280"/>
                    </a:cubicBezTo>
                    <a:cubicBezTo>
                      <a:pt x="59" y="270"/>
                      <a:pt x="57" y="261"/>
                      <a:pt x="58" y="251"/>
                    </a:cubicBezTo>
                    <a:cubicBezTo>
                      <a:pt x="60" y="286"/>
                      <a:pt x="64" y="321"/>
                      <a:pt x="70" y="356"/>
                    </a:cubicBezTo>
                    <a:cubicBezTo>
                      <a:pt x="75" y="382"/>
                      <a:pt x="84" y="407"/>
                      <a:pt x="85" y="433"/>
                    </a:cubicBezTo>
                    <a:cubicBezTo>
                      <a:pt x="76" y="459"/>
                      <a:pt x="86" y="486"/>
                      <a:pt x="88" y="512"/>
                    </a:cubicBezTo>
                    <a:cubicBezTo>
                      <a:pt x="89" y="531"/>
                      <a:pt x="90" y="550"/>
                      <a:pt x="89" y="569"/>
                    </a:cubicBezTo>
                    <a:cubicBezTo>
                      <a:pt x="78" y="562"/>
                      <a:pt x="80" y="550"/>
                      <a:pt x="79" y="540"/>
                    </a:cubicBezTo>
                    <a:cubicBezTo>
                      <a:pt x="74" y="502"/>
                      <a:pt x="69" y="465"/>
                      <a:pt x="61" y="428"/>
                    </a:cubicBezTo>
                    <a:cubicBezTo>
                      <a:pt x="59" y="417"/>
                      <a:pt x="53" y="410"/>
                      <a:pt x="50" y="400"/>
                    </a:cubicBezTo>
                    <a:cubicBezTo>
                      <a:pt x="41" y="373"/>
                      <a:pt x="50" y="346"/>
                      <a:pt x="46" y="319"/>
                    </a:cubicBezTo>
                    <a:cubicBezTo>
                      <a:pt x="43" y="297"/>
                      <a:pt x="45" y="272"/>
                      <a:pt x="34" y="253"/>
                    </a:cubicBezTo>
                    <a:cubicBezTo>
                      <a:pt x="18" y="229"/>
                      <a:pt x="16" y="203"/>
                      <a:pt x="9" y="177"/>
                    </a:cubicBezTo>
                    <a:cubicBezTo>
                      <a:pt x="6" y="169"/>
                      <a:pt x="6" y="161"/>
                      <a:pt x="6" y="153"/>
                    </a:cubicBezTo>
                    <a:cubicBezTo>
                      <a:pt x="7" y="147"/>
                      <a:pt x="9" y="142"/>
                      <a:pt x="15" y="141"/>
                    </a:cubicBezTo>
                    <a:cubicBezTo>
                      <a:pt x="20" y="140"/>
                      <a:pt x="22" y="144"/>
                      <a:pt x="23" y="148"/>
                    </a:cubicBezTo>
                    <a:cubicBezTo>
                      <a:pt x="32" y="176"/>
                      <a:pt x="35" y="205"/>
                      <a:pt x="39" y="226"/>
                    </a:cubicBezTo>
                    <a:cubicBezTo>
                      <a:pt x="31" y="201"/>
                      <a:pt x="36" y="166"/>
                      <a:pt x="15" y="136"/>
                    </a:cubicBezTo>
                    <a:cubicBezTo>
                      <a:pt x="13" y="133"/>
                      <a:pt x="11" y="131"/>
                      <a:pt x="11" y="127"/>
                    </a:cubicBezTo>
                    <a:cubicBezTo>
                      <a:pt x="11" y="86"/>
                      <a:pt x="0" y="46"/>
                      <a:pt x="0" y="5"/>
                    </a:cubicBezTo>
                    <a:cubicBezTo>
                      <a:pt x="0" y="4"/>
                      <a:pt x="1" y="3"/>
                      <a:pt x="2" y="2"/>
                    </a:cubicBezTo>
                    <a:close/>
                  </a:path>
                </a:pathLst>
              </a:custGeom>
              <a:solidFill>
                <a:srgbClr val="F2D9B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6" name="Freeform 53">
                <a:extLst>
                  <a:ext uri="{FF2B5EF4-FFF2-40B4-BE49-F238E27FC236}">
                    <a16:creationId xmlns:a16="http://schemas.microsoft.com/office/drawing/2014/main" id="{7571CB57-D7CD-46C0-9AD0-9F0D36A66115}"/>
                  </a:ext>
                </a:extLst>
              </p:cNvPr>
              <p:cNvSpPr>
                <a:spLocks/>
              </p:cNvSpPr>
              <p:nvPr/>
            </p:nvSpPr>
            <p:spPr bwMode="auto">
              <a:xfrm>
                <a:off x="453" y="2763"/>
                <a:ext cx="436" cy="58"/>
              </a:xfrm>
              <a:custGeom>
                <a:avLst/>
                <a:gdLst>
                  <a:gd name="T0" fmla="*/ 377 w 388"/>
                  <a:gd name="T1" fmla="*/ 52 h 52"/>
                  <a:gd name="T2" fmla="*/ 323 w 388"/>
                  <a:gd name="T3" fmla="*/ 48 h 52"/>
                  <a:gd name="T4" fmla="*/ 231 w 388"/>
                  <a:gd name="T5" fmla="*/ 48 h 52"/>
                  <a:gd name="T6" fmla="*/ 129 w 388"/>
                  <a:gd name="T7" fmla="*/ 46 h 52"/>
                  <a:gd name="T8" fmla="*/ 18 w 388"/>
                  <a:gd name="T9" fmla="*/ 43 h 52"/>
                  <a:gd name="T10" fmla="*/ 0 w 388"/>
                  <a:gd name="T11" fmla="*/ 37 h 52"/>
                  <a:gd name="T12" fmla="*/ 21 w 388"/>
                  <a:gd name="T13" fmla="*/ 5 h 52"/>
                  <a:gd name="T14" fmla="*/ 44 w 388"/>
                  <a:gd name="T15" fmla="*/ 1 h 52"/>
                  <a:gd name="T16" fmla="*/ 151 w 388"/>
                  <a:gd name="T17" fmla="*/ 7 h 52"/>
                  <a:gd name="T18" fmla="*/ 195 w 388"/>
                  <a:gd name="T19" fmla="*/ 16 h 52"/>
                  <a:gd name="T20" fmla="*/ 210 w 388"/>
                  <a:gd name="T21" fmla="*/ 15 h 52"/>
                  <a:gd name="T22" fmla="*/ 219 w 388"/>
                  <a:gd name="T23" fmla="*/ 12 h 52"/>
                  <a:gd name="T24" fmla="*/ 287 w 388"/>
                  <a:gd name="T25" fmla="*/ 13 h 52"/>
                  <a:gd name="T26" fmla="*/ 309 w 388"/>
                  <a:gd name="T27" fmla="*/ 13 h 52"/>
                  <a:gd name="T28" fmla="*/ 375 w 388"/>
                  <a:gd name="T29" fmla="*/ 10 h 52"/>
                  <a:gd name="T30" fmla="*/ 384 w 388"/>
                  <a:gd name="T31" fmla="*/ 15 h 52"/>
                  <a:gd name="T32" fmla="*/ 377 w 388"/>
                  <a:gd name="T33" fmla="*/ 5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88" h="52">
                    <a:moveTo>
                      <a:pt x="377" y="52"/>
                    </a:moveTo>
                    <a:cubicBezTo>
                      <a:pt x="360" y="44"/>
                      <a:pt x="341" y="48"/>
                      <a:pt x="323" y="48"/>
                    </a:cubicBezTo>
                    <a:cubicBezTo>
                      <a:pt x="292" y="47"/>
                      <a:pt x="261" y="51"/>
                      <a:pt x="231" y="48"/>
                    </a:cubicBezTo>
                    <a:cubicBezTo>
                      <a:pt x="197" y="45"/>
                      <a:pt x="162" y="42"/>
                      <a:pt x="129" y="46"/>
                    </a:cubicBezTo>
                    <a:cubicBezTo>
                      <a:pt x="91" y="50"/>
                      <a:pt x="55" y="42"/>
                      <a:pt x="18" y="43"/>
                    </a:cubicBezTo>
                    <a:cubicBezTo>
                      <a:pt x="13" y="43"/>
                      <a:pt x="5" y="43"/>
                      <a:pt x="0" y="37"/>
                    </a:cubicBezTo>
                    <a:cubicBezTo>
                      <a:pt x="7" y="26"/>
                      <a:pt x="14" y="15"/>
                      <a:pt x="21" y="5"/>
                    </a:cubicBezTo>
                    <a:cubicBezTo>
                      <a:pt x="28" y="0"/>
                      <a:pt x="37" y="0"/>
                      <a:pt x="44" y="1"/>
                    </a:cubicBezTo>
                    <a:cubicBezTo>
                      <a:pt x="80" y="6"/>
                      <a:pt x="116" y="2"/>
                      <a:pt x="151" y="7"/>
                    </a:cubicBezTo>
                    <a:cubicBezTo>
                      <a:pt x="166" y="9"/>
                      <a:pt x="181" y="7"/>
                      <a:pt x="195" y="16"/>
                    </a:cubicBezTo>
                    <a:cubicBezTo>
                      <a:pt x="199" y="18"/>
                      <a:pt x="205" y="18"/>
                      <a:pt x="210" y="15"/>
                    </a:cubicBezTo>
                    <a:cubicBezTo>
                      <a:pt x="213" y="14"/>
                      <a:pt x="217" y="11"/>
                      <a:pt x="219" y="12"/>
                    </a:cubicBezTo>
                    <a:cubicBezTo>
                      <a:pt x="242" y="17"/>
                      <a:pt x="265" y="8"/>
                      <a:pt x="287" y="13"/>
                    </a:cubicBezTo>
                    <a:cubicBezTo>
                      <a:pt x="295" y="15"/>
                      <a:pt x="302" y="16"/>
                      <a:pt x="309" y="13"/>
                    </a:cubicBezTo>
                    <a:cubicBezTo>
                      <a:pt x="331" y="4"/>
                      <a:pt x="353" y="14"/>
                      <a:pt x="375" y="10"/>
                    </a:cubicBezTo>
                    <a:cubicBezTo>
                      <a:pt x="379" y="10"/>
                      <a:pt x="382" y="12"/>
                      <a:pt x="384" y="15"/>
                    </a:cubicBezTo>
                    <a:cubicBezTo>
                      <a:pt x="388" y="29"/>
                      <a:pt x="386" y="41"/>
                      <a:pt x="377" y="52"/>
                    </a:cubicBezTo>
                    <a:close/>
                  </a:path>
                </a:pathLst>
              </a:custGeom>
              <a:solidFill>
                <a:srgbClr val="8FC0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7" name="Freeform 54">
                <a:extLst>
                  <a:ext uri="{FF2B5EF4-FFF2-40B4-BE49-F238E27FC236}">
                    <a16:creationId xmlns:a16="http://schemas.microsoft.com/office/drawing/2014/main" id="{916BB91C-8A4A-4736-9EF1-CA43B084BD31}"/>
                  </a:ext>
                </a:extLst>
              </p:cNvPr>
              <p:cNvSpPr>
                <a:spLocks/>
              </p:cNvSpPr>
              <p:nvPr/>
            </p:nvSpPr>
            <p:spPr bwMode="auto">
              <a:xfrm>
                <a:off x="415" y="2844"/>
                <a:ext cx="466" cy="57"/>
              </a:xfrm>
              <a:custGeom>
                <a:avLst/>
                <a:gdLst>
                  <a:gd name="T0" fmla="*/ 403 w 415"/>
                  <a:gd name="T1" fmla="*/ 45 h 51"/>
                  <a:gd name="T2" fmla="*/ 355 w 415"/>
                  <a:gd name="T3" fmla="*/ 42 h 51"/>
                  <a:gd name="T4" fmla="*/ 320 w 415"/>
                  <a:gd name="T5" fmla="*/ 41 h 51"/>
                  <a:gd name="T6" fmla="*/ 222 w 415"/>
                  <a:gd name="T7" fmla="*/ 42 h 51"/>
                  <a:gd name="T8" fmla="*/ 138 w 415"/>
                  <a:gd name="T9" fmla="*/ 40 h 51"/>
                  <a:gd name="T10" fmla="*/ 83 w 415"/>
                  <a:gd name="T11" fmla="*/ 37 h 51"/>
                  <a:gd name="T12" fmla="*/ 0 w 415"/>
                  <a:gd name="T13" fmla="*/ 32 h 51"/>
                  <a:gd name="T14" fmla="*/ 15 w 415"/>
                  <a:gd name="T15" fmla="*/ 1 h 51"/>
                  <a:gd name="T16" fmla="*/ 157 w 415"/>
                  <a:gd name="T17" fmla="*/ 13 h 51"/>
                  <a:gd name="T18" fmla="*/ 256 w 415"/>
                  <a:gd name="T19" fmla="*/ 13 h 51"/>
                  <a:gd name="T20" fmla="*/ 337 w 415"/>
                  <a:gd name="T21" fmla="*/ 16 h 51"/>
                  <a:gd name="T22" fmla="*/ 407 w 415"/>
                  <a:gd name="T23" fmla="*/ 14 h 51"/>
                  <a:gd name="T24" fmla="*/ 403 w 415"/>
                  <a:gd name="T25" fmla="*/ 4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15" h="51">
                    <a:moveTo>
                      <a:pt x="403" y="45"/>
                    </a:moveTo>
                    <a:cubicBezTo>
                      <a:pt x="386" y="48"/>
                      <a:pt x="371" y="51"/>
                      <a:pt x="355" y="42"/>
                    </a:cubicBezTo>
                    <a:cubicBezTo>
                      <a:pt x="345" y="36"/>
                      <a:pt x="329" y="38"/>
                      <a:pt x="320" y="41"/>
                    </a:cubicBezTo>
                    <a:cubicBezTo>
                      <a:pt x="287" y="50"/>
                      <a:pt x="254" y="41"/>
                      <a:pt x="222" y="42"/>
                    </a:cubicBezTo>
                    <a:cubicBezTo>
                      <a:pt x="194" y="43"/>
                      <a:pt x="166" y="42"/>
                      <a:pt x="138" y="40"/>
                    </a:cubicBezTo>
                    <a:cubicBezTo>
                      <a:pt x="120" y="39"/>
                      <a:pt x="101" y="36"/>
                      <a:pt x="83" y="37"/>
                    </a:cubicBezTo>
                    <a:cubicBezTo>
                      <a:pt x="55" y="38"/>
                      <a:pt x="27" y="32"/>
                      <a:pt x="0" y="32"/>
                    </a:cubicBezTo>
                    <a:cubicBezTo>
                      <a:pt x="1" y="20"/>
                      <a:pt x="8" y="11"/>
                      <a:pt x="15" y="1"/>
                    </a:cubicBezTo>
                    <a:cubicBezTo>
                      <a:pt x="63" y="0"/>
                      <a:pt x="110" y="8"/>
                      <a:pt x="157" y="13"/>
                    </a:cubicBezTo>
                    <a:cubicBezTo>
                      <a:pt x="190" y="16"/>
                      <a:pt x="223" y="6"/>
                      <a:pt x="256" y="13"/>
                    </a:cubicBezTo>
                    <a:cubicBezTo>
                      <a:pt x="283" y="19"/>
                      <a:pt x="310" y="19"/>
                      <a:pt x="337" y="16"/>
                    </a:cubicBezTo>
                    <a:cubicBezTo>
                      <a:pt x="360" y="13"/>
                      <a:pt x="384" y="14"/>
                      <a:pt x="407" y="14"/>
                    </a:cubicBezTo>
                    <a:cubicBezTo>
                      <a:pt x="415" y="25"/>
                      <a:pt x="414" y="36"/>
                      <a:pt x="403" y="45"/>
                    </a:cubicBezTo>
                    <a:close/>
                  </a:path>
                </a:pathLst>
              </a:custGeom>
              <a:solidFill>
                <a:srgbClr val="75B3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8" name="Freeform 55">
                <a:extLst>
                  <a:ext uri="{FF2B5EF4-FFF2-40B4-BE49-F238E27FC236}">
                    <a16:creationId xmlns:a16="http://schemas.microsoft.com/office/drawing/2014/main" id="{A1F0167B-B24C-4E08-9777-2389CFF91576}"/>
                  </a:ext>
                </a:extLst>
              </p:cNvPr>
              <p:cNvSpPr>
                <a:spLocks/>
              </p:cNvSpPr>
              <p:nvPr/>
            </p:nvSpPr>
            <p:spPr bwMode="auto">
              <a:xfrm>
                <a:off x="131" y="3577"/>
                <a:ext cx="435" cy="66"/>
              </a:xfrm>
              <a:custGeom>
                <a:avLst/>
                <a:gdLst>
                  <a:gd name="T0" fmla="*/ 383 w 387"/>
                  <a:gd name="T1" fmla="*/ 44 h 58"/>
                  <a:gd name="T2" fmla="*/ 339 w 387"/>
                  <a:gd name="T3" fmla="*/ 50 h 58"/>
                  <a:gd name="T4" fmla="*/ 278 w 387"/>
                  <a:gd name="T5" fmla="*/ 42 h 58"/>
                  <a:gd name="T6" fmla="*/ 271 w 387"/>
                  <a:gd name="T7" fmla="*/ 44 h 58"/>
                  <a:gd name="T8" fmla="*/ 229 w 387"/>
                  <a:gd name="T9" fmla="*/ 47 h 58"/>
                  <a:gd name="T10" fmla="*/ 220 w 387"/>
                  <a:gd name="T11" fmla="*/ 47 h 58"/>
                  <a:gd name="T12" fmla="*/ 143 w 387"/>
                  <a:gd name="T13" fmla="*/ 47 h 58"/>
                  <a:gd name="T14" fmla="*/ 104 w 387"/>
                  <a:gd name="T15" fmla="*/ 46 h 58"/>
                  <a:gd name="T16" fmla="*/ 73 w 387"/>
                  <a:gd name="T17" fmla="*/ 41 h 58"/>
                  <a:gd name="T18" fmla="*/ 17 w 387"/>
                  <a:gd name="T19" fmla="*/ 35 h 58"/>
                  <a:gd name="T20" fmla="*/ 3 w 387"/>
                  <a:gd name="T21" fmla="*/ 24 h 58"/>
                  <a:gd name="T22" fmla="*/ 7 w 387"/>
                  <a:gd name="T23" fmla="*/ 0 h 58"/>
                  <a:gd name="T24" fmla="*/ 192 w 387"/>
                  <a:gd name="T25" fmla="*/ 10 h 58"/>
                  <a:gd name="T26" fmla="*/ 313 w 387"/>
                  <a:gd name="T27" fmla="*/ 13 h 58"/>
                  <a:gd name="T28" fmla="*/ 360 w 387"/>
                  <a:gd name="T29" fmla="*/ 20 h 58"/>
                  <a:gd name="T30" fmla="*/ 344 w 387"/>
                  <a:gd name="T31" fmla="*/ 28 h 58"/>
                  <a:gd name="T32" fmla="*/ 371 w 387"/>
                  <a:gd name="T33" fmla="*/ 27 h 58"/>
                  <a:gd name="T34" fmla="*/ 383 w 387"/>
                  <a:gd name="T35" fmla="*/ 44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87" h="58">
                    <a:moveTo>
                      <a:pt x="383" y="44"/>
                    </a:moveTo>
                    <a:cubicBezTo>
                      <a:pt x="370" y="58"/>
                      <a:pt x="353" y="51"/>
                      <a:pt x="339" y="50"/>
                    </a:cubicBezTo>
                    <a:cubicBezTo>
                      <a:pt x="319" y="49"/>
                      <a:pt x="298" y="49"/>
                      <a:pt x="278" y="42"/>
                    </a:cubicBezTo>
                    <a:cubicBezTo>
                      <a:pt x="276" y="42"/>
                      <a:pt x="273" y="43"/>
                      <a:pt x="271" y="44"/>
                    </a:cubicBezTo>
                    <a:cubicBezTo>
                      <a:pt x="257" y="54"/>
                      <a:pt x="243" y="46"/>
                      <a:pt x="229" y="47"/>
                    </a:cubicBezTo>
                    <a:cubicBezTo>
                      <a:pt x="226" y="48"/>
                      <a:pt x="223" y="48"/>
                      <a:pt x="220" y="47"/>
                    </a:cubicBezTo>
                    <a:cubicBezTo>
                      <a:pt x="194" y="38"/>
                      <a:pt x="169" y="44"/>
                      <a:pt x="143" y="47"/>
                    </a:cubicBezTo>
                    <a:cubicBezTo>
                      <a:pt x="130" y="46"/>
                      <a:pt x="117" y="49"/>
                      <a:pt x="104" y="46"/>
                    </a:cubicBezTo>
                    <a:cubicBezTo>
                      <a:pt x="94" y="41"/>
                      <a:pt x="84" y="40"/>
                      <a:pt x="73" y="41"/>
                    </a:cubicBezTo>
                    <a:cubicBezTo>
                      <a:pt x="54" y="43"/>
                      <a:pt x="35" y="41"/>
                      <a:pt x="17" y="35"/>
                    </a:cubicBezTo>
                    <a:cubicBezTo>
                      <a:pt x="11" y="33"/>
                      <a:pt x="3" y="33"/>
                      <a:pt x="3" y="24"/>
                    </a:cubicBezTo>
                    <a:cubicBezTo>
                      <a:pt x="0" y="15"/>
                      <a:pt x="4" y="8"/>
                      <a:pt x="7" y="0"/>
                    </a:cubicBezTo>
                    <a:cubicBezTo>
                      <a:pt x="68" y="8"/>
                      <a:pt x="131" y="7"/>
                      <a:pt x="192" y="10"/>
                    </a:cubicBezTo>
                    <a:cubicBezTo>
                      <a:pt x="232" y="12"/>
                      <a:pt x="273" y="15"/>
                      <a:pt x="313" y="13"/>
                    </a:cubicBezTo>
                    <a:cubicBezTo>
                      <a:pt x="328" y="12"/>
                      <a:pt x="345" y="14"/>
                      <a:pt x="360" y="20"/>
                    </a:cubicBezTo>
                    <a:cubicBezTo>
                      <a:pt x="356" y="26"/>
                      <a:pt x="349" y="26"/>
                      <a:pt x="344" y="28"/>
                    </a:cubicBezTo>
                    <a:cubicBezTo>
                      <a:pt x="352" y="27"/>
                      <a:pt x="362" y="27"/>
                      <a:pt x="371" y="27"/>
                    </a:cubicBezTo>
                    <a:cubicBezTo>
                      <a:pt x="382" y="28"/>
                      <a:pt x="387" y="34"/>
                      <a:pt x="383" y="44"/>
                    </a:cubicBezTo>
                    <a:close/>
                  </a:path>
                </a:pathLst>
              </a:custGeom>
              <a:solidFill>
                <a:srgbClr val="88BBD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9" name="Freeform 56">
                <a:extLst>
                  <a:ext uri="{FF2B5EF4-FFF2-40B4-BE49-F238E27FC236}">
                    <a16:creationId xmlns:a16="http://schemas.microsoft.com/office/drawing/2014/main" id="{2D933527-E404-4C3A-8644-2D596CFCD380}"/>
                  </a:ext>
                </a:extLst>
              </p:cNvPr>
              <p:cNvSpPr>
                <a:spLocks/>
              </p:cNvSpPr>
              <p:nvPr/>
            </p:nvSpPr>
            <p:spPr bwMode="auto">
              <a:xfrm>
                <a:off x="1613" y="2760"/>
                <a:ext cx="527" cy="70"/>
              </a:xfrm>
              <a:custGeom>
                <a:avLst/>
                <a:gdLst>
                  <a:gd name="T0" fmla="*/ 469 w 469"/>
                  <a:gd name="T1" fmla="*/ 36 h 63"/>
                  <a:gd name="T2" fmla="*/ 366 w 469"/>
                  <a:gd name="T3" fmla="*/ 41 h 63"/>
                  <a:gd name="T4" fmla="*/ 225 w 469"/>
                  <a:gd name="T5" fmla="*/ 51 h 63"/>
                  <a:gd name="T6" fmla="*/ 221 w 469"/>
                  <a:gd name="T7" fmla="*/ 51 h 63"/>
                  <a:gd name="T8" fmla="*/ 119 w 469"/>
                  <a:gd name="T9" fmla="*/ 54 h 63"/>
                  <a:gd name="T10" fmla="*/ 10 w 469"/>
                  <a:gd name="T11" fmla="*/ 60 h 63"/>
                  <a:gd name="T12" fmla="*/ 0 w 469"/>
                  <a:gd name="T13" fmla="*/ 59 h 63"/>
                  <a:gd name="T14" fmla="*/ 12 w 469"/>
                  <a:gd name="T15" fmla="*/ 52 h 63"/>
                  <a:gd name="T16" fmla="*/ 151 w 469"/>
                  <a:gd name="T17" fmla="*/ 20 h 63"/>
                  <a:gd name="T18" fmla="*/ 172 w 469"/>
                  <a:gd name="T19" fmla="*/ 16 h 63"/>
                  <a:gd name="T20" fmla="*/ 290 w 469"/>
                  <a:gd name="T21" fmla="*/ 13 h 63"/>
                  <a:gd name="T22" fmla="*/ 420 w 469"/>
                  <a:gd name="T23" fmla="*/ 7 h 63"/>
                  <a:gd name="T24" fmla="*/ 457 w 469"/>
                  <a:gd name="T25" fmla="*/ 8 h 63"/>
                  <a:gd name="T26" fmla="*/ 469 w 469"/>
                  <a:gd name="T27" fmla="*/ 36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69" h="63">
                    <a:moveTo>
                      <a:pt x="469" y="36"/>
                    </a:moveTo>
                    <a:cubicBezTo>
                      <a:pt x="435" y="42"/>
                      <a:pt x="400" y="37"/>
                      <a:pt x="366" y="41"/>
                    </a:cubicBezTo>
                    <a:cubicBezTo>
                      <a:pt x="319" y="46"/>
                      <a:pt x="271" y="44"/>
                      <a:pt x="225" y="51"/>
                    </a:cubicBezTo>
                    <a:cubicBezTo>
                      <a:pt x="223" y="51"/>
                      <a:pt x="222" y="52"/>
                      <a:pt x="221" y="51"/>
                    </a:cubicBezTo>
                    <a:cubicBezTo>
                      <a:pt x="186" y="34"/>
                      <a:pt x="153" y="58"/>
                      <a:pt x="119" y="54"/>
                    </a:cubicBezTo>
                    <a:cubicBezTo>
                      <a:pt x="82" y="50"/>
                      <a:pt x="47" y="63"/>
                      <a:pt x="10" y="60"/>
                    </a:cubicBezTo>
                    <a:cubicBezTo>
                      <a:pt x="7" y="60"/>
                      <a:pt x="4" y="59"/>
                      <a:pt x="0" y="59"/>
                    </a:cubicBezTo>
                    <a:cubicBezTo>
                      <a:pt x="3" y="55"/>
                      <a:pt x="7" y="53"/>
                      <a:pt x="12" y="52"/>
                    </a:cubicBezTo>
                    <a:cubicBezTo>
                      <a:pt x="59" y="46"/>
                      <a:pt x="106" y="35"/>
                      <a:pt x="151" y="20"/>
                    </a:cubicBezTo>
                    <a:cubicBezTo>
                      <a:pt x="158" y="18"/>
                      <a:pt x="166" y="21"/>
                      <a:pt x="172" y="16"/>
                    </a:cubicBezTo>
                    <a:cubicBezTo>
                      <a:pt x="211" y="11"/>
                      <a:pt x="251" y="20"/>
                      <a:pt x="290" y="13"/>
                    </a:cubicBezTo>
                    <a:cubicBezTo>
                      <a:pt x="333" y="4"/>
                      <a:pt x="377" y="7"/>
                      <a:pt x="420" y="7"/>
                    </a:cubicBezTo>
                    <a:cubicBezTo>
                      <a:pt x="432" y="7"/>
                      <a:pt x="445" y="0"/>
                      <a:pt x="457" y="8"/>
                    </a:cubicBezTo>
                    <a:cubicBezTo>
                      <a:pt x="464" y="16"/>
                      <a:pt x="467" y="26"/>
                      <a:pt x="469" y="36"/>
                    </a:cubicBezTo>
                    <a:close/>
                  </a:path>
                </a:pathLst>
              </a:custGeom>
              <a:solidFill>
                <a:srgbClr val="7BB2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0" name="Freeform 57">
                <a:extLst>
                  <a:ext uri="{FF2B5EF4-FFF2-40B4-BE49-F238E27FC236}">
                    <a16:creationId xmlns:a16="http://schemas.microsoft.com/office/drawing/2014/main" id="{62622AE3-6DBB-4BCE-B77E-4985192E793D}"/>
                  </a:ext>
                </a:extLst>
              </p:cNvPr>
              <p:cNvSpPr>
                <a:spLocks/>
              </p:cNvSpPr>
              <p:nvPr/>
            </p:nvSpPr>
            <p:spPr bwMode="auto">
              <a:xfrm>
                <a:off x="360" y="2935"/>
                <a:ext cx="510" cy="74"/>
              </a:xfrm>
              <a:custGeom>
                <a:avLst/>
                <a:gdLst>
                  <a:gd name="T0" fmla="*/ 0 w 454"/>
                  <a:gd name="T1" fmla="*/ 48 h 66"/>
                  <a:gd name="T2" fmla="*/ 24 w 454"/>
                  <a:gd name="T3" fmla="*/ 0 h 66"/>
                  <a:gd name="T4" fmla="*/ 133 w 454"/>
                  <a:gd name="T5" fmla="*/ 12 h 66"/>
                  <a:gd name="T6" fmla="*/ 211 w 454"/>
                  <a:gd name="T7" fmla="*/ 14 h 66"/>
                  <a:gd name="T8" fmla="*/ 382 w 454"/>
                  <a:gd name="T9" fmla="*/ 21 h 66"/>
                  <a:gd name="T10" fmla="*/ 428 w 454"/>
                  <a:gd name="T11" fmla="*/ 18 h 66"/>
                  <a:gd name="T12" fmla="*/ 453 w 454"/>
                  <a:gd name="T13" fmla="*/ 44 h 66"/>
                  <a:gd name="T14" fmla="*/ 451 w 454"/>
                  <a:gd name="T15" fmla="*/ 58 h 66"/>
                  <a:gd name="T16" fmla="*/ 432 w 454"/>
                  <a:gd name="T17" fmla="*/ 57 h 66"/>
                  <a:gd name="T18" fmla="*/ 391 w 454"/>
                  <a:gd name="T19" fmla="*/ 58 h 66"/>
                  <a:gd name="T20" fmla="*/ 387 w 454"/>
                  <a:gd name="T21" fmla="*/ 56 h 66"/>
                  <a:gd name="T22" fmla="*/ 381 w 454"/>
                  <a:gd name="T23" fmla="*/ 51 h 66"/>
                  <a:gd name="T24" fmla="*/ 305 w 454"/>
                  <a:gd name="T25" fmla="*/ 44 h 66"/>
                  <a:gd name="T26" fmla="*/ 207 w 454"/>
                  <a:gd name="T27" fmla="*/ 51 h 66"/>
                  <a:gd name="T28" fmla="*/ 202 w 454"/>
                  <a:gd name="T29" fmla="*/ 50 h 66"/>
                  <a:gd name="T30" fmla="*/ 142 w 454"/>
                  <a:gd name="T31" fmla="*/ 44 h 66"/>
                  <a:gd name="T32" fmla="*/ 96 w 454"/>
                  <a:gd name="T33" fmla="*/ 50 h 66"/>
                  <a:gd name="T34" fmla="*/ 40 w 454"/>
                  <a:gd name="T35" fmla="*/ 54 h 66"/>
                  <a:gd name="T36" fmla="*/ 0 w 454"/>
                  <a:gd name="T37" fmla="*/ 48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54" h="66">
                    <a:moveTo>
                      <a:pt x="0" y="48"/>
                    </a:moveTo>
                    <a:cubicBezTo>
                      <a:pt x="8" y="32"/>
                      <a:pt x="16" y="16"/>
                      <a:pt x="24" y="0"/>
                    </a:cubicBezTo>
                    <a:cubicBezTo>
                      <a:pt x="60" y="2"/>
                      <a:pt x="96" y="10"/>
                      <a:pt x="133" y="12"/>
                    </a:cubicBezTo>
                    <a:cubicBezTo>
                      <a:pt x="159" y="14"/>
                      <a:pt x="185" y="13"/>
                      <a:pt x="211" y="14"/>
                    </a:cubicBezTo>
                    <a:cubicBezTo>
                      <a:pt x="268" y="16"/>
                      <a:pt x="325" y="17"/>
                      <a:pt x="382" y="21"/>
                    </a:cubicBezTo>
                    <a:cubicBezTo>
                      <a:pt x="397" y="22"/>
                      <a:pt x="412" y="18"/>
                      <a:pt x="428" y="18"/>
                    </a:cubicBezTo>
                    <a:cubicBezTo>
                      <a:pt x="451" y="18"/>
                      <a:pt x="454" y="21"/>
                      <a:pt x="453" y="44"/>
                    </a:cubicBezTo>
                    <a:cubicBezTo>
                      <a:pt x="453" y="49"/>
                      <a:pt x="453" y="53"/>
                      <a:pt x="451" y="58"/>
                    </a:cubicBezTo>
                    <a:cubicBezTo>
                      <a:pt x="444" y="66"/>
                      <a:pt x="438" y="61"/>
                      <a:pt x="432" y="57"/>
                    </a:cubicBezTo>
                    <a:cubicBezTo>
                      <a:pt x="418" y="47"/>
                      <a:pt x="405" y="53"/>
                      <a:pt x="391" y="58"/>
                    </a:cubicBezTo>
                    <a:cubicBezTo>
                      <a:pt x="390" y="58"/>
                      <a:pt x="388" y="57"/>
                      <a:pt x="387" y="56"/>
                    </a:cubicBezTo>
                    <a:cubicBezTo>
                      <a:pt x="385" y="54"/>
                      <a:pt x="382" y="50"/>
                      <a:pt x="381" y="51"/>
                    </a:cubicBezTo>
                    <a:cubicBezTo>
                      <a:pt x="354" y="61"/>
                      <a:pt x="331" y="42"/>
                      <a:pt x="305" y="44"/>
                    </a:cubicBezTo>
                    <a:cubicBezTo>
                      <a:pt x="272" y="47"/>
                      <a:pt x="239" y="47"/>
                      <a:pt x="207" y="51"/>
                    </a:cubicBezTo>
                    <a:cubicBezTo>
                      <a:pt x="205" y="51"/>
                      <a:pt x="203" y="50"/>
                      <a:pt x="202" y="50"/>
                    </a:cubicBezTo>
                    <a:cubicBezTo>
                      <a:pt x="183" y="39"/>
                      <a:pt x="161" y="44"/>
                      <a:pt x="142" y="44"/>
                    </a:cubicBezTo>
                    <a:cubicBezTo>
                      <a:pt x="127" y="45"/>
                      <a:pt x="110" y="44"/>
                      <a:pt x="96" y="50"/>
                    </a:cubicBezTo>
                    <a:cubicBezTo>
                      <a:pt x="77" y="48"/>
                      <a:pt x="59" y="52"/>
                      <a:pt x="40" y="54"/>
                    </a:cubicBezTo>
                    <a:cubicBezTo>
                      <a:pt x="27" y="54"/>
                      <a:pt x="12" y="56"/>
                      <a:pt x="0" y="48"/>
                    </a:cubicBezTo>
                    <a:close/>
                  </a:path>
                </a:pathLst>
              </a:custGeom>
              <a:solidFill>
                <a:srgbClr val="D6E2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1" name="Freeform 58">
                <a:extLst>
                  <a:ext uri="{FF2B5EF4-FFF2-40B4-BE49-F238E27FC236}">
                    <a16:creationId xmlns:a16="http://schemas.microsoft.com/office/drawing/2014/main" id="{B2F9EC24-AB5A-426E-BF51-A3C9086028E9}"/>
                  </a:ext>
                </a:extLst>
              </p:cNvPr>
              <p:cNvSpPr>
                <a:spLocks/>
              </p:cNvSpPr>
              <p:nvPr/>
            </p:nvSpPr>
            <p:spPr bwMode="auto">
              <a:xfrm>
                <a:off x="346" y="2981"/>
                <a:ext cx="523" cy="53"/>
              </a:xfrm>
              <a:custGeom>
                <a:avLst/>
                <a:gdLst>
                  <a:gd name="T0" fmla="*/ 400 w 465"/>
                  <a:gd name="T1" fmla="*/ 15 h 47"/>
                  <a:gd name="T2" fmla="*/ 404 w 465"/>
                  <a:gd name="T3" fmla="*/ 15 h 47"/>
                  <a:gd name="T4" fmla="*/ 426 w 465"/>
                  <a:gd name="T5" fmla="*/ 22 h 47"/>
                  <a:gd name="T6" fmla="*/ 444 w 465"/>
                  <a:gd name="T7" fmla="*/ 11 h 47"/>
                  <a:gd name="T8" fmla="*/ 460 w 465"/>
                  <a:gd name="T9" fmla="*/ 19 h 47"/>
                  <a:gd name="T10" fmla="*/ 465 w 465"/>
                  <a:gd name="T11" fmla="*/ 35 h 47"/>
                  <a:gd name="T12" fmla="*/ 460 w 465"/>
                  <a:gd name="T13" fmla="*/ 47 h 47"/>
                  <a:gd name="T14" fmla="*/ 406 w 465"/>
                  <a:gd name="T15" fmla="*/ 42 h 47"/>
                  <a:gd name="T16" fmla="*/ 299 w 465"/>
                  <a:gd name="T17" fmla="*/ 38 h 47"/>
                  <a:gd name="T18" fmla="*/ 22 w 465"/>
                  <a:gd name="T19" fmla="*/ 35 h 47"/>
                  <a:gd name="T20" fmla="*/ 0 w 465"/>
                  <a:gd name="T21" fmla="*/ 31 h 47"/>
                  <a:gd name="T22" fmla="*/ 12 w 465"/>
                  <a:gd name="T23" fmla="*/ 7 h 47"/>
                  <a:gd name="T24" fmla="*/ 85 w 465"/>
                  <a:gd name="T25" fmla="*/ 2 h 47"/>
                  <a:gd name="T26" fmla="*/ 108 w 465"/>
                  <a:gd name="T27" fmla="*/ 7 h 47"/>
                  <a:gd name="T28" fmla="*/ 152 w 465"/>
                  <a:gd name="T29" fmla="*/ 1 h 47"/>
                  <a:gd name="T30" fmla="*/ 160 w 465"/>
                  <a:gd name="T31" fmla="*/ 2 h 47"/>
                  <a:gd name="T32" fmla="*/ 211 w 465"/>
                  <a:gd name="T33" fmla="*/ 5 h 47"/>
                  <a:gd name="T34" fmla="*/ 216 w 465"/>
                  <a:gd name="T35" fmla="*/ 7 h 47"/>
                  <a:gd name="T36" fmla="*/ 216 w 465"/>
                  <a:gd name="T37" fmla="*/ 7 h 47"/>
                  <a:gd name="T38" fmla="*/ 237 w 465"/>
                  <a:gd name="T39" fmla="*/ 11 h 47"/>
                  <a:gd name="T40" fmla="*/ 297 w 465"/>
                  <a:gd name="T41" fmla="*/ 17 h 47"/>
                  <a:gd name="T42" fmla="*/ 339 w 465"/>
                  <a:gd name="T43" fmla="*/ 17 h 47"/>
                  <a:gd name="T44" fmla="*/ 382 w 465"/>
                  <a:gd name="T45" fmla="*/ 21 h 47"/>
                  <a:gd name="T46" fmla="*/ 400 w 465"/>
                  <a:gd name="T47" fmla="*/ 15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65" h="47">
                    <a:moveTo>
                      <a:pt x="400" y="15"/>
                    </a:moveTo>
                    <a:cubicBezTo>
                      <a:pt x="401" y="15"/>
                      <a:pt x="403" y="15"/>
                      <a:pt x="404" y="15"/>
                    </a:cubicBezTo>
                    <a:cubicBezTo>
                      <a:pt x="413" y="12"/>
                      <a:pt x="423" y="10"/>
                      <a:pt x="426" y="22"/>
                    </a:cubicBezTo>
                    <a:cubicBezTo>
                      <a:pt x="435" y="20"/>
                      <a:pt x="435" y="9"/>
                      <a:pt x="444" y="11"/>
                    </a:cubicBezTo>
                    <a:cubicBezTo>
                      <a:pt x="450" y="13"/>
                      <a:pt x="453" y="20"/>
                      <a:pt x="460" y="19"/>
                    </a:cubicBezTo>
                    <a:cubicBezTo>
                      <a:pt x="465" y="23"/>
                      <a:pt x="465" y="29"/>
                      <a:pt x="465" y="35"/>
                    </a:cubicBezTo>
                    <a:cubicBezTo>
                      <a:pt x="465" y="39"/>
                      <a:pt x="464" y="44"/>
                      <a:pt x="460" y="47"/>
                    </a:cubicBezTo>
                    <a:cubicBezTo>
                      <a:pt x="442" y="41"/>
                      <a:pt x="424" y="42"/>
                      <a:pt x="406" y="42"/>
                    </a:cubicBezTo>
                    <a:cubicBezTo>
                      <a:pt x="370" y="43"/>
                      <a:pt x="335" y="39"/>
                      <a:pt x="299" y="38"/>
                    </a:cubicBezTo>
                    <a:cubicBezTo>
                      <a:pt x="207" y="38"/>
                      <a:pt x="114" y="34"/>
                      <a:pt x="22" y="35"/>
                    </a:cubicBezTo>
                    <a:cubicBezTo>
                      <a:pt x="14" y="35"/>
                      <a:pt x="7" y="35"/>
                      <a:pt x="0" y="31"/>
                    </a:cubicBezTo>
                    <a:cubicBezTo>
                      <a:pt x="4" y="23"/>
                      <a:pt x="8" y="15"/>
                      <a:pt x="12" y="7"/>
                    </a:cubicBezTo>
                    <a:cubicBezTo>
                      <a:pt x="36" y="7"/>
                      <a:pt x="61" y="10"/>
                      <a:pt x="85" y="2"/>
                    </a:cubicBezTo>
                    <a:cubicBezTo>
                      <a:pt x="92" y="0"/>
                      <a:pt x="100" y="5"/>
                      <a:pt x="108" y="7"/>
                    </a:cubicBezTo>
                    <a:cubicBezTo>
                      <a:pt x="123" y="4"/>
                      <a:pt x="138" y="6"/>
                      <a:pt x="152" y="1"/>
                    </a:cubicBezTo>
                    <a:cubicBezTo>
                      <a:pt x="155" y="0"/>
                      <a:pt x="158" y="0"/>
                      <a:pt x="160" y="2"/>
                    </a:cubicBezTo>
                    <a:cubicBezTo>
                      <a:pt x="176" y="12"/>
                      <a:pt x="193" y="11"/>
                      <a:pt x="211" y="5"/>
                    </a:cubicBezTo>
                    <a:cubicBezTo>
                      <a:pt x="212" y="4"/>
                      <a:pt x="214" y="6"/>
                      <a:pt x="216" y="7"/>
                    </a:cubicBezTo>
                    <a:cubicBezTo>
                      <a:pt x="216" y="7"/>
                      <a:pt x="216" y="7"/>
                      <a:pt x="216" y="7"/>
                    </a:cubicBezTo>
                    <a:cubicBezTo>
                      <a:pt x="222" y="12"/>
                      <a:pt x="230" y="11"/>
                      <a:pt x="237" y="11"/>
                    </a:cubicBezTo>
                    <a:cubicBezTo>
                      <a:pt x="257" y="9"/>
                      <a:pt x="277" y="3"/>
                      <a:pt x="297" y="17"/>
                    </a:cubicBezTo>
                    <a:cubicBezTo>
                      <a:pt x="307" y="23"/>
                      <a:pt x="324" y="15"/>
                      <a:pt x="339" y="17"/>
                    </a:cubicBezTo>
                    <a:cubicBezTo>
                      <a:pt x="353" y="19"/>
                      <a:pt x="368" y="13"/>
                      <a:pt x="382" y="21"/>
                    </a:cubicBezTo>
                    <a:cubicBezTo>
                      <a:pt x="388" y="24"/>
                      <a:pt x="393" y="16"/>
                      <a:pt x="400" y="15"/>
                    </a:cubicBezTo>
                    <a:close/>
                  </a:path>
                </a:pathLst>
              </a:custGeom>
              <a:solidFill>
                <a:srgbClr val="8BBED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2" name="Freeform 59">
                <a:extLst>
                  <a:ext uri="{FF2B5EF4-FFF2-40B4-BE49-F238E27FC236}">
                    <a16:creationId xmlns:a16="http://schemas.microsoft.com/office/drawing/2014/main" id="{6ECB98D2-76E4-4862-B4B0-11E6F6363E64}"/>
                  </a:ext>
                </a:extLst>
              </p:cNvPr>
              <p:cNvSpPr>
                <a:spLocks/>
              </p:cNvSpPr>
              <p:nvPr/>
            </p:nvSpPr>
            <p:spPr bwMode="auto">
              <a:xfrm>
                <a:off x="1539" y="2919"/>
                <a:ext cx="649" cy="53"/>
              </a:xfrm>
              <a:custGeom>
                <a:avLst/>
                <a:gdLst>
                  <a:gd name="T0" fmla="*/ 578 w 578"/>
                  <a:gd name="T1" fmla="*/ 25 h 47"/>
                  <a:gd name="T2" fmla="*/ 261 w 578"/>
                  <a:gd name="T3" fmla="*/ 35 h 47"/>
                  <a:gd name="T4" fmla="*/ 74 w 578"/>
                  <a:gd name="T5" fmla="*/ 43 h 47"/>
                  <a:gd name="T6" fmla="*/ 3 w 578"/>
                  <a:gd name="T7" fmla="*/ 45 h 47"/>
                  <a:gd name="T8" fmla="*/ 1 w 578"/>
                  <a:gd name="T9" fmla="*/ 37 h 47"/>
                  <a:gd name="T10" fmla="*/ 21 w 578"/>
                  <a:gd name="T11" fmla="*/ 26 h 47"/>
                  <a:gd name="T12" fmla="*/ 70 w 578"/>
                  <a:gd name="T13" fmla="*/ 19 h 47"/>
                  <a:gd name="T14" fmla="*/ 114 w 578"/>
                  <a:gd name="T15" fmla="*/ 20 h 47"/>
                  <a:gd name="T16" fmla="*/ 135 w 578"/>
                  <a:gd name="T17" fmla="*/ 20 h 47"/>
                  <a:gd name="T18" fmla="*/ 158 w 578"/>
                  <a:gd name="T19" fmla="*/ 21 h 47"/>
                  <a:gd name="T20" fmla="*/ 180 w 578"/>
                  <a:gd name="T21" fmla="*/ 23 h 47"/>
                  <a:gd name="T22" fmla="*/ 246 w 578"/>
                  <a:gd name="T23" fmla="*/ 16 h 47"/>
                  <a:gd name="T24" fmla="*/ 268 w 578"/>
                  <a:gd name="T25" fmla="*/ 9 h 47"/>
                  <a:gd name="T26" fmla="*/ 283 w 578"/>
                  <a:gd name="T27" fmla="*/ 10 h 47"/>
                  <a:gd name="T28" fmla="*/ 283 w 578"/>
                  <a:gd name="T29" fmla="*/ 10 h 47"/>
                  <a:gd name="T30" fmla="*/ 327 w 578"/>
                  <a:gd name="T31" fmla="*/ 6 h 47"/>
                  <a:gd name="T32" fmla="*/ 327 w 578"/>
                  <a:gd name="T33" fmla="*/ 7 h 47"/>
                  <a:gd name="T34" fmla="*/ 381 w 578"/>
                  <a:gd name="T35" fmla="*/ 11 h 47"/>
                  <a:gd name="T36" fmla="*/ 471 w 578"/>
                  <a:gd name="T37" fmla="*/ 6 h 47"/>
                  <a:gd name="T38" fmla="*/ 546 w 578"/>
                  <a:gd name="T39" fmla="*/ 1 h 47"/>
                  <a:gd name="T40" fmla="*/ 570 w 578"/>
                  <a:gd name="T41" fmla="*/ 7 h 47"/>
                  <a:gd name="T42" fmla="*/ 578 w 578"/>
                  <a:gd name="T43" fmla="*/ 25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78" h="47">
                    <a:moveTo>
                      <a:pt x="578" y="25"/>
                    </a:moveTo>
                    <a:cubicBezTo>
                      <a:pt x="473" y="34"/>
                      <a:pt x="367" y="31"/>
                      <a:pt x="261" y="35"/>
                    </a:cubicBezTo>
                    <a:cubicBezTo>
                      <a:pt x="199" y="38"/>
                      <a:pt x="137" y="41"/>
                      <a:pt x="74" y="43"/>
                    </a:cubicBezTo>
                    <a:cubicBezTo>
                      <a:pt x="51" y="43"/>
                      <a:pt x="27" y="47"/>
                      <a:pt x="3" y="45"/>
                    </a:cubicBezTo>
                    <a:cubicBezTo>
                      <a:pt x="1" y="42"/>
                      <a:pt x="0" y="40"/>
                      <a:pt x="1" y="37"/>
                    </a:cubicBezTo>
                    <a:cubicBezTo>
                      <a:pt x="5" y="29"/>
                      <a:pt x="14" y="26"/>
                      <a:pt x="21" y="26"/>
                    </a:cubicBezTo>
                    <a:cubicBezTo>
                      <a:pt x="38" y="28"/>
                      <a:pt x="54" y="21"/>
                      <a:pt x="70" y="19"/>
                    </a:cubicBezTo>
                    <a:cubicBezTo>
                      <a:pt x="85" y="17"/>
                      <a:pt x="99" y="16"/>
                      <a:pt x="114" y="20"/>
                    </a:cubicBezTo>
                    <a:cubicBezTo>
                      <a:pt x="121" y="22"/>
                      <a:pt x="128" y="22"/>
                      <a:pt x="135" y="20"/>
                    </a:cubicBezTo>
                    <a:cubicBezTo>
                      <a:pt x="143" y="17"/>
                      <a:pt x="151" y="17"/>
                      <a:pt x="158" y="21"/>
                    </a:cubicBezTo>
                    <a:cubicBezTo>
                      <a:pt x="165" y="24"/>
                      <a:pt x="173" y="25"/>
                      <a:pt x="180" y="23"/>
                    </a:cubicBezTo>
                    <a:cubicBezTo>
                      <a:pt x="202" y="17"/>
                      <a:pt x="224" y="22"/>
                      <a:pt x="246" y="16"/>
                    </a:cubicBezTo>
                    <a:cubicBezTo>
                      <a:pt x="253" y="14"/>
                      <a:pt x="264" y="23"/>
                      <a:pt x="268" y="9"/>
                    </a:cubicBezTo>
                    <a:cubicBezTo>
                      <a:pt x="269" y="6"/>
                      <a:pt x="278" y="7"/>
                      <a:pt x="283" y="10"/>
                    </a:cubicBezTo>
                    <a:cubicBezTo>
                      <a:pt x="283" y="10"/>
                      <a:pt x="283" y="10"/>
                      <a:pt x="283" y="10"/>
                    </a:cubicBezTo>
                    <a:cubicBezTo>
                      <a:pt x="298" y="18"/>
                      <a:pt x="312" y="6"/>
                      <a:pt x="327" y="6"/>
                    </a:cubicBezTo>
                    <a:cubicBezTo>
                      <a:pt x="327" y="7"/>
                      <a:pt x="327" y="7"/>
                      <a:pt x="327" y="7"/>
                    </a:cubicBezTo>
                    <a:cubicBezTo>
                      <a:pt x="345" y="10"/>
                      <a:pt x="363" y="9"/>
                      <a:pt x="381" y="11"/>
                    </a:cubicBezTo>
                    <a:cubicBezTo>
                      <a:pt x="411" y="15"/>
                      <a:pt x="441" y="6"/>
                      <a:pt x="471" y="6"/>
                    </a:cubicBezTo>
                    <a:cubicBezTo>
                      <a:pt x="496" y="6"/>
                      <a:pt x="521" y="3"/>
                      <a:pt x="546" y="1"/>
                    </a:cubicBezTo>
                    <a:cubicBezTo>
                      <a:pt x="555" y="0"/>
                      <a:pt x="563" y="1"/>
                      <a:pt x="570" y="7"/>
                    </a:cubicBezTo>
                    <a:cubicBezTo>
                      <a:pt x="573" y="13"/>
                      <a:pt x="576" y="19"/>
                      <a:pt x="578" y="25"/>
                    </a:cubicBezTo>
                    <a:close/>
                  </a:path>
                </a:pathLst>
              </a:custGeom>
              <a:solidFill>
                <a:srgbClr val="62A6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3" name="Freeform 60">
                <a:extLst>
                  <a:ext uri="{FF2B5EF4-FFF2-40B4-BE49-F238E27FC236}">
                    <a16:creationId xmlns:a16="http://schemas.microsoft.com/office/drawing/2014/main" id="{3E33EE7A-446F-4F97-A157-5D9212176B67}"/>
                  </a:ext>
                </a:extLst>
              </p:cNvPr>
              <p:cNvSpPr>
                <a:spLocks/>
              </p:cNvSpPr>
              <p:nvPr/>
            </p:nvSpPr>
            <p:spPr bwMode="auto">
              <a:xfrm>
                <a:off x="169" y="3406"/>
                <a:ext cx="576" cy="65"/>
              </a:xfrm>
              <a:custGeom>
                <a:avLst/>
                <a:gdLst>
                  <a:gd name="T0" fmla="*/ 3 w 513"/>
                  <a:gd name="T1" fmla="*/ 6 h 58"/>
                  <a:gd name="T2" fmla="*/ 41 w 513"/>
                  <a:gd name="T3" fmla="*/ 8 h 58"/>
                  <a:gd name="T4" fmla="*/ 226 w 513"/>
                  <a:gd name="T5" fmla="*/ 23 h 58"/>
                  <a:gd name="T6" fmla="*/ 346 w 513"/>
                  <a:gd name="T7" fmla="*/ 29 h 58"/>
                  <a:gd name="T8" fmla="*/ 424 w 513"/>
                  <a:gd name="T9" fmla="*/ 28 h 58"/>
                  <a:gd name="T10" fmla="*/ 470 w 513"/>
                  <a:gd name="T11" fmla="*/ 29 h 58"/>
                  <a:gd name="T12" fmla="*/ 470 w 513"/>
                  <a:gd name="T13" fmla="*/ 29 h 58"/>
                  <a:gd name="T14" fmla="*/ 503 w 513"/>
                  <a:gd name="T15" fmla="*/ 31 h 58"/>
                  <a:gd name="T16" fmla="*/ 507 w 513"/>
                  <a:gd name="T17" fmla="*/ 42 h 58"/>
                  <a:gd name="T18" fmla="*/ 485 w 513"/>
                  <a:gd name="T19" fmla="*/ 54 h 58"/>
                  <a:gd name="T20" fmla="*/ 458 w 513"/>
                  <a:gd name="T21" fmla="*/ 58 h 58"/>
                  <a:gd name="T22" fmla="*/ 448 w 513"/>
                  <a:gd name="T23" fmla="*/ 55 h 58"/>
                  <a:gd name="T24" fmla="*/ 386 w 513"/>
                  <a:gd name="T25" fmla="*/ 51 h 58"/>
                  <a:gd name="T26" fmla="*/ 341 w 513"/>
                  <a:gd name="T27" fmla="*/ 54 h 58"/>
                  <a:gd name="T28" fmla="*/ 323 w 513"/>
                  <a:gd name="T29" fmla="*/ 52 h 58"/>
                  <a:gd name="T30" fmla="*/ 322 w 513"/>
                  <a:gd name="T31" fmla="*/ 52 h 58"/>
                  <a:gd name="T32" fmla="*/ 148 w 513"/>
                  <a:gd name="T33" fmla="*/ 45 h 58"/>
                  <a:gd name="T34" fmla="*/ 74 w 513"/>
                  <a:gd name="T35" fmla="*/ 41 h 58"/>
                  <a:gd name="T36" fmla="*/ 22 w 513"/>
                  <a:gd name="T37" fmla="*/ 29 h 58"/>
                  <a:gd name="T38" fmla="*/ 19 w 513"/>
                  <a:gd name="T39" fmla="*/ 31 h 58"/>
                  <a:gd name="T40" fmla="*/ 2 w 513"/>
                  <a:gd name="T41" fmla="*/ 17 h 58"/>
                  <a:gd name="T42" fmla="*/ 3 w 513"/>
                  <a:gd name="T43" fmla="*/ 6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13" h="58">
                    <a:moveTo>
                      <a:pt x="3" y="6"/>
                    </a:moveTo>
                    <a:cubicBezTo>
                      <a:pt x="16" y="0"/>
                      <a:pt x="29" y="6"/>
                      <a:pt x="41" y="8"/>
                    </a:cubicBezTo>
                    <a:cubicBezTo>
                      <a:pt x="103" y="18"/>
                      <a:pt x="164" y="19"/>
                      <a:pt x="226" y="23"/>
                    </a:cubicBezTo>
                    <a:cubicBezTo>
                      <a:pt x="266" y="25"/>
                      <a:pt x="306" y="27"/>
                      <a:pt x="346" y="29"/>
                    </a:cubicBezTo>
                    <a:cubicBezTo>
                      <a:pt x="372" y="26"/>
                      <a:pt x="398" y="26"/>
                      <a:pt x="424" y="28"/>
                    </a:cubicBezTo>
                    <a:cubicBezTo>
                      <a:pt x="439" y="29"/>
                      <a:pt x="455" y="21"/>
                      <a:pt x="470" y="29"/>
                    </a:cubicBezTo>
                    <a:cubicBezTo>
                      <a:pt x="470" y="29"/>
                      <a:pt x="470" y="29"/>
                      <a:pt x="470" y="29"/>
                    </a:cubicBezTo>
                    <a:cubicBezTo>
                      <a:pt x="481" y="30"/>
                      <a:pt x="492" y="28"/>
                      <a:pt x="503" y="31"/>
                    </a:cubicBezTo>
                    <a:cubicBezTo>
                      <a:pt x="513" y="33"/>
                      <a:pt x="512" y="37"/>
                      <a:pt x="507" y="42"/>
                    </a:cubicBezTo>
                    <a:cubicBezTo>
                      <a:pt x="500" y="48"/>
                      <a:pt x="494" y="55"/>
                      <a:pt x="485" y="54"/>
                    </a:cubicBezTo>
                    <a:cubicBezTo>
                      <a:pt x="475" y="53"/>
                      <a:pt x="467" y="58"/>
                      <a:pt x="458" y="58"/>
                    </a:cubicBezTo>
                    <a:cubicBezTo>
                      <a:pt x="454" y="57"/>
                      <a:pt x="451" y="56"/>
                      <a:pt x="448" y="55"/>
                    </a:cubicBezTo>
                    <a:cubicBezTo>
                      <a:pt x="428" y="51"/>
                      <a:pt x="407" y="54"/>
                      <a:pt x="386" y="51"/>
                    </a:cubicBezTo>
                    <a:cubicBezTo>
                      <a:pt x="372" y="49"/>
                      <a:pt x="356" y="53"/>
                      <a:pt x="341" y="54"/>
                    </a:cubicBezTo>
                    <a:cubicBezTo>
                      <a:pt x="335" y="55"/>
                      <a:pt x="328" y="57"/>
                      <a:pt x="323" y="52"/>
                    </a:cubicBezTo>
                    <a:cubicBezTo>
                      <a:pt x="322" y="52"/>
                      <a:pt x="322" y="52"/>
                      <a:pt x="322" y="52"/>
                    </a:cubicBezTo>
                    <a:cubicBezTo>
                      <a:pt x="264" y="44"/>
                      <a:pt x="206" y="47"/>
                      <a:pt x="148" y="45"/>
                    </a:cubicBezTo>
                    <a:cubicBezTo>
                      <a:pt x="123" y="43"/>
                      <a:pt x="97" y="48"/>
                      <a:pt x="74" y="41"/>
                    </a:cubicBezTo>
                    <a:cubicBezTo>
                      <a:pt x="57" y="36"/>
                      <a:pt x="36" y="45"/>
                      <a:pt x="22" y="29"/>
                    </a:cubicBezTo>
                    <a:cubicBezTo>
                      <a:pt x="19" y="25"/>
                      <a:pt x="21" y="31"/>
                      <a:pt x="19" y="31"/>
                    </a:cubicBezTo>
                    <a:cubicBezTo>
                      <a:pt x="7" y="34"/>
                      <a:pt x="0" y="31"/>
                      <a:pt x="2" y="17"/>
                    </a:cubicBezTo>
                    <a:cubicBezTo>
                      <a:pt x="2" y="13"/>
                      <a:pt x="2" y="10"/>
                      <a:pt x="3" y="6"/>
                    </a:cubicBezTo>
                    <a:close/>
                  </a:path>
                </a:pathLst>
              </a:custGeom>
              <a:solidFill>
                <a:srgbClr val="419A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4" name="Freeform 61">
                <a:extLst>
                  <a:ext uri="{FF2B5EF4-FFF2-40B4-BE49-F238E27FC236}">
                    <a16:creationId xmlns:a16="http://schemas.microsoft.com/office/drawing/2014/main" id="{7EF6DCE4-49C2-4F16-B827-0D1BB8BD91F8}"/>
                  </a:ext>
                </a:extLst>
              </p:cNvPr>
              <p:cNvSpPr>
                <a:spLocks/>
              </p:cNvSpPr>
              <p:nvPr/>
            </p:nvSpPr>
            <p:spPr bwMode="auto">
              <a:xfrm>
                <a:off x="495" y="2700"/>
                <a:ext cx="381" cy="61"/>
              </a:xfrm>
              <a:custGeom>
                <a:avLst/>
                <a:gdLst>
                  <a:gd name="T0" fmla="*/ 4 w 339"/>
                  <a:gd name="T1" fmla="*/ 25 h 54"/>
                  <a:gd name="T2" fmla="*/ 20 w 339"/>
                  <a:gd name="T3" fmla="*/ 0 h 54"/>
                  <a:gd name="T4" fmla="*/ 134 w 339"/>
                  <a:gd name="T5" fmla="*/ 3 h 54"/>
                  <a:gd name="T6" fmla="*/ 256 w 339"/>
                  <a:gd name="T7" fmla="*/ 2 h 54"/>
                  <a:gd name="T8" fmla="*/ 270 w 339"/>
                  <a:gd name="T9" fmla="*/ 5 h 54"/>
                  <a:gd name="T10" fmla="*/ 326 w 339"/>
                  <a:gd name="T11" fmla="*/ 31 h 54"/>
                  <a:gd name="T12" fmla="*/ 336 w 339"/>
                  <a:gd name="T13" fmla="*/ 44 h 54"/>
                  <a:gd name="T14" fmla="*/ 315 w 339"/>
                  <a:gd name="T15" fmla="*/ 52 h 54"/>
                  <a:gd name="T16" fmla="*/ 191 w 339"/>
                  <a:gd name="T17" fmla="*/ 51 h 54"/>
                  <a:gd name="T18" fmla="*/ 135 w 339"/>
                  <a:gd name="T19" fmla="*/ 45 h 54"/>
                  <a:gd name="T20" fmla="*/ 72 w 339"/>
                  <a:gd name="T21" fmla="*/ 46 h 54"/>
                  <a:gd name="T22" fmla="*/ 15 w 339"/>
                  <a:gd name="T23" fmla="*/ 39 h 54"/>
                  <a:gd name="T24" fmla="*/ 4 w 339"/>
                  <a:gd name="T25" fmla="*/ 25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39" h="54">
                    <a:moveTo>
                      <a:pt x="4" y="25"/>
                    </a:moveTo>
                    <a:cubicBezTo>
                      <a:pt x="13" y="19"/>
                      <a:pt x="10" y="6"/>
                      <a:pt x="20" y="0"/>
                    </a:cubicBezTo>
                    <a:cubicBezTo>
                      <a:pt x="58" y="0"/>
                      <a:pt x="97" y="4"/>
                      <a:pt x="134" y="3"/>
                    </a:cubicBezTo>
                    <a:cubicBezTo>
                      <a:pt x="175" y="3"/>
                      <a:pt x="216" y="17"/>
                      <a:pt x="256" y="2"/>
                    </a:cubicBezTo>
                    <a:cubicBezTo>
                      <a:pt x="261" y="2"/>
                      <a:pt x="266" y="3"/>
                      <a:pt x="270" y="5"/>
                    </a:cubicBezTo>
                    <a:cubicBezTo>
                      <a:pt x="289" y="13"/>
                      <a:pt x="307" y="23"/>
                      <a:pt x="326" y="31"/>
                    </a:cubicBezTo>
                    <a:cubicBezTo>
                      <a:pt x="331" y="33"/>
                      <a:pt x="339" y="34"/>
                      <a:pt x="336" y="44"/>
                    </a:cubicBezTo>
                    <a:cubicBezTo>
                      <a:pt x="331" y="51"/>
                      <a:pt x="323" y="53"/>
                      <a:pt x="315" y="52"/>
                    </a:cubicBezTo>
                    <a:cubicBezTo>
                      <a:pt x="274" y="50"/>
                      <a:pt x="232" y="54"/>
                      <a:pt x="191" y="51"/>
                    </a:cubicBezTo>
                    <a:cubicBezTo>
                      <a:pt x="172" y="49"/>
                      <a:pt x="153" y="45"/>
                      <a:pt x="135" y="45"/>
                    </a:cubicBezTo>
                    <a:cubicBezTo>
                      <a:pt x="115" y="44"/>
                      <a:pt x="93" y="44"/>
                      <a:pt x="72" y="46"/>
                    </a:cubicBezTo>
                    <a:cubicBezTo>
                      <a:pt x="53" y="48"/>
                      <a:pt x="34" y="45"/>
                      <a:pt x="15" y="39"/>
                    </a:cubicBezTo>
                    <a:cubicBezTo>
                      <a:pt x="9" y="37"/>
                      <a:pt x="0" y="36"/>
                      <a:pt x="4" y="25"/>
                    </a:cubicBezTo>
                    <a:close/>
                  </a:path>
                </a:pathLst>
              </a:custGeom>
              <a:solidFill>
                <a:srgbClr val="85BDD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5" name="Freeform 62">
                <a:extLst>
                  <a:ext uri="{FF2B5EF4-FFF2-40B4-BE49-F238E27FC236}">
                    <a16:creationId xmlns:a16="http://schemas.microsoft.com/office/drawing/2014/main" id="{05931B4B-96B5-4FE1-927C-1C19BCAF6EA1}"/>
                  </a:ext>
                </a:extLst>
              </p:cNvPr>
              <p:cNvSpPr>
                <a:spLocks/>
              </p:cNvSpPr>
              <p:nvPr/>
            </p:nvSpPr>
            <p:spPr bwMode="auto">
              <a:xfrm>
                <a:off x="958" y="598"/>
                <a:ext cx="229" cy="394"/>
              </a:xfrm>
              <a:custGeom>
                <a:avLst/>
                <a:gdLst>
                  <a:gd name="T0" fmla="*/ 151 w 204"/>
                  <a:gd name="T1" fmla="*/ 347 h 351"/>
                  <a:gd name="T2" fmla="*/ 120 w 204"/>
                  <a:gd name="T3" fmla="*/ 347 h 351"/>
                  <a:gd name="T4" fmla="*/ 124 w 204"/>
                  <a:gd name="T5" fmla="*/ 329 h 351"/>
                  <a:gd name="T6" fmla="*/ 172 w 204"/>
                  <a:gd name="T7" fmla="*/ 257 h 351"/>
                  <a:gd name="T8" fmla="*/ 172 w 204"/>
                  <a:gd name="T9" fmla="*/ 249 h 351"/>
                  <a:gd name="T10" fmla="*/ 150 w 204"/>
                  <a:gd name="T11" fmla="*/ 201 h 351"/>
                  <a:gd name="T12" fmla="*/ 100 w 204"/>
                  <a:gd name="T13" fmla="*/ 135 h 351"/>
                  <a:gd name="T14" fmla="*/ 80 w 204"/>
                  <a:gd name="T15" fmla="*/ 116 h 351"/>
                  <a:gd name="T16" fmla="*/ 19 w 204"/>
                  <a:gd name="T17" fmla="*/ 62 h 351"/>
                  <a:gd name="T18" fmla="*/ 0 w 204"/>
                  <a:gd name="T19" fmla="*/ 24 h 351"/>
                  <a:gd name="T20" fmla="*/ 1 w 204"/>
                  <a:gd name="T21" fmla="*/ 23 h 351"/>
                  <a:gd name="T22" fmla="*/ 27 w 204"/>
                  <a:gd name="T23" fmla="*/ 40 h 351"/>
                  <a:gd name="T24" fmla="*/ 12 w 204"/>
                  <a:gd name="T25" fmla="*/ 20 h 351"/>
                  <a:gd name="T26" fmla="*/ 20 w 204"/>
                  <a:gd name="T27" fmla="*/ 5 h 351"/>
                  <a:gd name="T28" fmla="*/ 26 w 204"/>
                  <a:gd name="T29" fmla="*/ 7 h 351"/>
                  <a:gd name="T30" fmla="*/ 93 w 204"/>
                  <a:gd name="T31" fmla="*/ 81 h 351"/>
                  <a:gd name="T32" fmla="*/ 127 w 204"/>
                  <a:gd name="T33" fmla="*/ 105 h 351"/>
                  <a:gd name="T34" fmla="*/ 175 w 204"/>
                  <a:gd name="T35" fmla="*/ 151 h 351"/>
                  <a:gd name="T36" fmla="*/ 203 w 204"/>
                  <a:gd name="T37" fmla="*/ 200 h 351"/>
                  <a:gd name="T38" fmla="*/ 200 w 204"/>
                  <a:gd name="T39" fmla="*/ 213 h 351"/>
                  <a:gd name="T40" fmla="*/ 189 w 204"/>
                  <a:gd name="T41" fmla="*/ 203 h 351"/>
                  <a:gd name="T42" fmla="*/ 187 w 204"/>
                  <a:gd name="T43" fmla="*/ 198 h 351"/>
                  <a:gd name="T44" fmla="*/ 184 w 204"/>
                  <a:gd name="T45" fmla="*/ 205 h 351"/>
                  <a:gd name="T46" fmla="*/ 169 w 204"/>
                  <a:gd name="T47" fmla="*/ 194 h 351"/>
                  <a:gd name="T48" fmla="*/ 126 w 204"/>
                  <a:gd name="T49" fmla="*/ 142 h 351"/>
                  <a:gd name="T50" fmla="*/ 192 w 204"/>
                  <a:gd name="T51" fmla="*/ 241 h 351"/>
                  <a:gd name="T52" fmla="*/ 189 w 204"/>
                  <a:gd name="T53" fmla="*/ 264 h 351"/>
                  <a:gd name="T54" fmla="*/ 163 w 204"/>
                  <a:gd name="T55" fmla="*/ 332 h 351"/>
                  <a:gd name="T56" fmla="*/ 151 w 204"/>
                  <a:gd name="T57" fmla="*/ 347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04" h="351">
                    <a:moveTo>
                      <a:pt x="151" y="347"/>
                    </a:moveTo>
                    <a:cubicBezTo>
                      <a:pt x="141" y="351"/>
                      <a:pt x="131" y="341"/>
                      <a:pt x="120" y="347"/>
                    </a:cubicBezTo>
                    <a:cubicBezTo>
                      <a:pt x="113" y="340"/>
                      <a:pt x="120" y="334"/>
                      <a:pt x="124" y="329"/>
                    </a:cubicBezTo>
                    <a:cubicBezTo>
                      <a:pt x="141" y="305"/>
                      <a:pt x="152" y="278"/>
                      <a:pt x="172" y="257"/>
                    </a:cubicBezTo>
                    <a:cubicBezTo>
                      <a:pt x="173" y="255"/>
                      <a:pt x="172" y="251"/>
                      <a:pt x="172" y="249"/>
                    </a:cubicBezTo>
                    <a:cubicBezTo>
                      <a:pt x="175" y="229"/>
                      <a:pt x="158" y="217"/>
                      <a:pt x="150" y="201"/>
                    </a:cubicBezTo>
                    <a:cubicBezTo>
                      <a:pt x="134" y="179"/>
                      <a:pt x="117" y="157"/>
                      <a:pt x="100" y="135"/>
                    </a:cubicBezTo>
                    <a:cubicBezTo>
                      <a:pt x="95" y="127"/>
                      <a:pt x="88" y="121"/>
                      <a:pt x="80" y="116"/>
                    </a:cubicBezTo>
                    <a:cubicBezTo>
                      <a:pt x="57" y="100"/>
                      <a:pt x="38" y="81"/>
                      <a:pt x="19" y="62"/>
                    </a:cubicBezTo>
                    <a:cubicBezTo>
                      <a:pt x="9" y="52"/>
                      <a:pt x="5" y="37"/>
                      <a:pt x="0" y="24"/>
                    </a:cubicBezTo>
                    <a:cubicBezTo>
                      <a:pt x="1" y="23"/>
                      <a:pt x="1" y="23"/>
                      <a:pt x="1" y="23"/>
                    </a:cubicBezTo>
                    <a:cubicBezTo>
                      <a:pt x="16" y="20"/>
                      <a:pt x="17" y="38"/>
                      <a:pt x="27" y="40"/>
                    </a:cubicBezTo>
                    <a:cubicBezTo>
                      <a:pt x="23" y="34"/>
                      <a:pt x="11" y="32"/>
                      <a:pt x="12" y="20"/>
                    </a:cubicBezTo>
                    <a:cubicBezTo>
                      <a:pt x="15" y="15"/>
                      <a:pt x="17" y="10"/>
                      <a:pt x="20" y="5"/>
                    </a:cubicBezTo>
                    <a:cubicBezTo>
                      <a:pt x="24" y="0"/>
                      <a:pt x="25" y="5"/>
                      <a:pt x="26" y="7"/>
                    </a:cubicBezTo>
                    <a:cubicBezTo>
                      <a:pt x="49" y="32"/>
                      <a:pt x="73" y="55"/>
                      <a:pt x="93" y="81"/>
                    </a:cubicBezTo>
                    <a:cubicBezTo>
                      <a:pt x="102" y="92"/>
                      <a:pt x="116" y="96"/>
                      <a:pt x="127" y="105"/>
                    </a:cubicBezTo>
                    <a:cubicBezTo>
                      <a:pt x="144" y="120"/>
                      <a:pt x="159" y="136"/>
                      <a:pt x="175" y="151"/>
                    </a:cubicBezTo>
                    <a:cubicBezTo>
                      <a:pt x="181" y="170"/>
                      <a:pt x="196" y="183"/>
                      <a:pt x="203" y="200"/>
                    </a:cubicBezTo>
                    <a:cubicBezTo>
                      <a:pt x="202" y="204"/>
                      <a:pt x="204" y="210"/>
                      <a:pt x="200" y="213"/>
                    </a:cubicBezTo>
                    <a:cubicBezTo>
                      <a:pt x="193" y="213"/>
                      <a:pt x="192" y="208"/>
                      <a:pt x="189" y="203"/>
                    </a:cubicBezTo>
                    <a:cubicBezTo>
                      <a:pt x="188" y="202"/>
                      <a:pt x="189" y="199"/>
                      <a:pt x="187" y="198"/>
                    </a:cubicBezTo>
                    <a:cubicBezTo>
                      <a:pt x="187" y="201"/>
                      <a:pt x="186" y="203"/>
                      <a:pt x="184" y="205"/>
                    </a:cubicBezTo>
                    <a:cubicBezTo>
                      <a:pt x="176" y="206"/>
                      <a:pt x="172" y="200"/>
                      <a:pt x="169" y="194"/>
                    </a:cubicBezTo>
                    <a:cubicBezTo>
                      <a:pt x="156" y="172"/>
                      <a:pt x="137" y="154"/>
                      <a:pt x="126" y="142"/>
                    </a:cubicBezTo>
                    <a:cubicBezTo>
                      <a:pt x="152" y="165"/>
                      <a:pt x="175" y="201"/>
                      <a:pt x="192" y="241"/>
                    </a:cubicBezTo>
                    <a:cubicBezTo>
                      <a:pt x="194" y="249"/>
                      <a:pt x="191" y="257"/>
                      <a:pt x="189" y="264"/>
                    </a:cubicBezTo>
                    <a:cubicBezTo>
                      <a:pt x="180" y="287"/>
                      <a:pt x="165" y="307"/>
                      <a:pt x="163" y="332"/>
                    </a:cubicBezTo>
                    <a:cubicBezTo>
                      <a:pt x="162" y="338"/>
                      <a:pt x="158" y="344"/>
                      <a:pt x="151" y="347"/>
                    </a:cubicBezTo>
                    <a:close/>
                  </a:path>
                </a:pathLst>
              </a:custGeom>
              <a:solidFill>
                <a:srgbClr val="F2DC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6" name="Freeform 63">
                <a:extLst>
                  <a:ext uri="{FF2B5EF4-FFF2-40B4-BE49-F238E27FC236}">
                    <a16:creationId xmlns:a16="http://schemas.microsoft.com/office/drawing/2014/main" id="{92427A3F-ABBF-43B4-A3D1-21C54A74D6BA}"/>
                  </a:ext>
                </a:extLst>
              </p:cNvPr>
              <p:cNvSpPr>
                <a:spLocks/>
              </p:cNvSpPr>
              <p:nvPr/>
            </p:nvSpPr>
            <p:spPr bwMode="auto">
              <a:xfrm>
                <a:off x="1698" y="2985"/>
                <a:ext cx="518" cy="71"/>
              </a:xfrm>
              <a:custGeom>
                <a:avLst/>
                <a:gdLst>
                  <a:gd name="T0" fmla="*/ 389 w 461"/>
                  <a:gd name="T1" fmla="*/ 3 h 63"/>
                  <a:gd name="T2" fmla="*/ 453 w 461"/>
                  <a:gd name="T3" fmla="*/ 15 h 63"/>
                  <a:gd name="T4" fmla="*/ 461 w 461"/>
                  <a:gd name="T5" fmla="*/ 39 h 63"/>
                  <a:gd name="T6" fmla="*/ 229 w 461"/>
                  <a:gd name="T7" fmla="*/ 52 h 63"/>
                  <a:gd name="T8" fmla="*/ 20 w 461"/>
                  <a:gd name="T9" fmla="*/ 59 h 63"/>
                  <a:gd name="T10" fmla="*/ 0 w 461"/>
                  <a:gd name="T11" fmla="*/ 55 h 63"/>
                  <a:gd name="T12" fmla="*/ 50 w 461"/>
                  <a:gd name="T13" fmla="*/ 51 h 63"/>
                  <a:gd name="T14" fmla="*/ 73 w 461"/>
                  <a:gd name="T15" fmla="*/ 53 h 63"/>
                  <a:gd name="T16" fmla="*/ 40 w 461"/>
                  <a:gd name="T17" fmla="*/ 42 h 63"/>
                  <a:gd name="T18" fmla="*/ 54 w 461"/>
                  <a:gd name="T19" fmla="*/ 35 h 63"/>
                  <a:gd name="T20" fmla="*/ 150 w 461"/>
                  <a:gd name="T21" fmla="*/ 29 h 63"/>
                  <a:gd name="T22" fmla="*/ 185 w 461"/>
                  <a:gd name="T23" fmla="*/ 19 h 63"/>
                  <a:gd name="T24" fmla="*/ 189 w 461"/>
                  <a:gd name="T25" fmla="*/ 19 h 63"/>
                  <a:gd name="T26" fmla="*/ 253 w 461"/>
                  <a:gd name="T27" fmla="*/ 24 h 63"/>
                  <a:gd name="T28" fmla="*/ 300 w 461"/>
                  <a:gd name="T29" fmla="*/ 17 h 63"/>
                  <a:gd name="T30" fmla="*/ 319 w 461"/>
                  <a:gd name="T31" fmla="*/ 19 h 63"/>
                  <a:gd name="T32" fmla="*/ 389 w 461"/>
                  <a:gd name="T33" fmla="*/ 3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61" h="63">
                    <a:moveTo>
                      <a:pt x="389" y="3"/>
                    </a:moveTo>
                    <a:cubicBezTo>
                      <a:pt x="410" y="10"/>
                      <a:pt x="434" y="0"/>
                      <a:pt x="453" y="15"/>
                    </a:cubicBezTo>
                    <a:cubicBezTo>
                      <a:pt x="455" y="23"/>
                      <a:pt x="458" y="31"/>
                      <a:pt x="461" y="39"/>
                    </a:cubicBezTo>
                    <a:cubicBezTo>
                      <a:pt x="383" y="43"/>
                      <a:pt x="306" y="51"/>
                      <a:pt x="229" y="52"/>
                    </a:cubicBezTo>
                    <a:cubicBezTo>
                      <a:pt x="159" y="53"/>
                      <a:pt x="89" y="63"/>
                      <a:pt x="20" y="59"/>
                    </a:cubicBezTo>
                    <a:cubicBezTo>
                      <a:pt x="13" y="58"/>
                      <a:pt x="6" y="61"/>
                      <a:pt x="0" y="55"/>
                    </a:cubicBezTo>
                    <a:cubicBezTo>
                      <a:pt x="16" y="45"/>
                      <a:pt x="33" y="50"/>
                      <a:pt x="50" y="51"/>
                    </a:cubicBezTo>
                    <a:cubicBezTo>
                      <a:pt x="58" y="51"/>
                      <a:pt x="66" y="52"/>
                      <a:pt x="73" y="53"/>
                    </a:cubicBezTo>
                    <a:cubicBezTo>
                      <a:pt x="63" y="50"/>
                      <a:pt x="49" y="53"/>
                      <a:pt x="40" y="42"/>
                    </a:cubicBezTo>
                    <a:cubicBezTo>
                      <a:pt x="42" y="33"/>
                      <a:pt x="49" y="34"/>
                      <a:pt x="54" y="35"/>
                    </a:cubicBezTo>
                    <a:cubicBezTo>
                      <a:pt x="87" y="38"/>
                      <a:pt x="118" y="28"/>
                      <a:pt x="150" y="29"/>
                    </a:cubicBezTo>
                    <a:cubicBezTo>
                      <a:pt x="163" y="29"/>
                      <a:pt x="175" y="29"/>
                      <a:pt x="185" y="19"/>
                    </a:cubicBezTo>
                    <a:cubicBezTo>
                      <a:pt x="186" y="19"/>
                      <a:pt x="188" y="19"/>
                      <a:pt x="189" y="19"/>
                    </a:cubicBezTo>
                    <a:cubicBezTo>
                      <a:pt x="207" y="37"/>
                      <a:pt x="229" y="36"/>
                      <a:pt x="253" y="24"/>
                    </a:cubicBezTo>
                    <a:cubicBezTo>
                      <a:pt x="267" y="18"/>
                      <a:pt x="283" y="12"/>
                      <a:pt x="300" y="17"/>
                    </a:cubicBezTo>
                    <a:cubicBezTo>
                      <a:pt x="306" y="19"/>
                      <a:pt x="312" y="19"/>
                      <a:pt x="319" y="19"/>
                    </a:cubicBezTo>
                    <a:cubicBezTo>
                      <a:pt x="343" y="18"/>
                      <a:pt x="365" y="5"/>
                      <a:pt x="389" y="3"/>
                    </a:cubicBezTo>
                    <a:close/>
                  </a:path>
                </a:pathLst>
              </a:custGeom>
              <a:solidFill>
                <a:srgbClr val="7AB6C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7" name="Freeform 64">
                <a:extLst>
                  <a:ext uri="{FF2B5EF4-FFF2-40B4-BE49-F238E27FC236}">
                    <a16:creationId xmlns:a16="http://schemas.microsoft.com/office/drawing/2014/main" id="{2418B21B-FF10-4A2B-8021-EFC1CACA2DCF}"/>
                  </a:ext>
                </a:extLst>
              </p:cNvPr>
              <p:cNvSpPr>
                <a:spLocks/>
              </p:cNvSpPr>
              <p:nvPr/>
            </p:nvSpPr>
            <p:spPr bwMode="auto">
              <a:xfrm>
                <a:off x="477" y="2728"/>
                <a:ext cx="419" cy="64"/>
              </a:xfrm>
              <a:custGeom>
                <a:avLst/>
                <a:gdLst>
                  <a:gd name="T0" fmla="*/ 20 w 373"/>
                  <a:gd name="T1" fmla="*/ 0 h 57"/>
                  <a:gd name="T2" fmla="*/ 70 w 373"/>
                  <a:gd name="T3" fmla="*/ 15 h 57"/>
                  <a:gd name="T4" fmla="*/ 153 w 373"/>
                  <a:gd name="T5" fmla="*/ 14 h 57"/>
                  <a:gd name="T6" fmla="*/ 235 w 373"/>
                  <a:gd name="T7" fmla="*/ 21 h 57"/>
                  <a:gd name="T8" fmla="*/ 319 w 373"/>
                  <a:gd name="T9" fmla="*/ 20 h 57"/>
                  <a:gd name="T10" fmla="*/ 352 w 373"/>
                  <a:gd name="T11" fmla="*/ 15 h 57"/>
                  <a:gd name="T12" fmla="*/ 362 w 373"/>
                  <a:gd name="T13" fmla="*/ 15 h 57"/>
                  <a:gd name="T14" fmla="*/ 360 w 373"/>
                  <a:gd name="T15" fmla="*/ 44 h 57"/>
                  <a:gd name="T16" fmla="*/ 278 w 373"/>
                  <a:gd name="T17" fmla="*/ 54 h 57"/>
                  <a:gd name="T18" fmla="*/ 212 w 373"/>
                  <a:gd name="T19" fmla="*/ 47 h 57"/>
                  <a:gd name="T20" fmla="*/ 195 w 373"/>
                  <a:gd name="T21" fmla="*/ 49 h 57"/>
                  <a:gd name="T22" fmla="*/ 174 w 373"/>
                  <a:gd name="T23" fmla="*/ 52 h 57"/>
                  <a:gd name="T24" fmla="*/ 140 w 373"/>
                  <a:gd name="T25" fmla="*/ 50 h 57"/>
                  <a:gd name="T26" fmla="*/ 116 w 373"/>
                  <a:gd name="T27" fmla="*/ 42 h 57"/>
                  <a:gd name="T28" fmla="*/ 11 w 373"/>
                  <a:gd name="T29" fmla="*/ 39 h 57"/>
                  <a:gd name="T30" fmla="*/ 0 w 373"/>
                  <a:gd name="T31" fmla="*/ 36 h 57"/>
                  <a:gd name="T32" fmla="*/ 20 w 373"/>
                  <a:gd name="T33" fmla="*/ 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73" h="57">
                    <a:moveTo>
                      <a:pt x="20" y="0"/>
                    </a:moveTo>
                    <a:cubicBezTo>
                      <a:pt x="34" y="15"/>
                      <a:pt x="53" y="15"/>
                      <a:pt x="70" y="15"/>
                    </a:cubicBezTo>
                    <a:cubicBezTo>
                      <a:pt x="98" y="15"/>
                      <a:pt x="128" y="11"/>
                      <a:pt x="153" y="14"/>
                    </a:cubicBezTo>
                    <a:cubicBezTo>
                      <a:pt x="181" y="18"/>
                      <a:pt x="208" y="16"/>
                      <a:pt x="235" y="21"/>
                    </a:cubicBezTo>
                    <a:cubicBezTo>
                      <a:pt x="263" y="25"/>
                      <a:pt x="291" y="19"/>
                      <a:pt x="319" y="20"/>
                    </a:cubicBezTo>
                    <a:cubicBezTo>
                      <a:pt x="330" y="21"/>
                      <a:pt x="342" y="25"/>
                      <a:pt x="352" y="15"/>
                    </a:cubicBezTo>
                    <a:cubicBezTo>
                      <a:pt x="355" y="13"/>
                      <a:pt x="359" y="13"/>
                      <a:pt x="362" y="15"/>
                    </a:cubicBezTo>
                    <a:cubicBezTo>
                      <a:pt x="371" y="26"/>
                      <a:pt x="373" y="36"/>
                      <a:pt x="360" y="44"/>
                    </a:cubicBezTo>
                    <a:cubicBezTo>
                      <a:pt x="333" y="54"/>
                      <a:pt x="303" y="35"/>
                      <a:pt x="278" y="54"/>
                    </a:cubicBezTo>
                    <a:cubicBezTo>
                      <a:pt x="257" y="39"/>
                      <a:pt x="233" y="56"/>
                      <a:pt x="212" y="47"/>
                    </a:cubicBezTo>
                    <a:cubicBezTo>
                      <a:pt x="206" y="45"/>
                      <a:pt x="199" y="44"/>
                      <a:pt x="195" y="49"/>
                    </a:cubicBezTo>
                    <a:cubicBezTo>
                      <a:pt x="189" y="57"/>
                      <a:pt x="182" y="52"/>
                      <a:pt x="174" y="52"/>
                    </a:cubicBezTo>
                    <a:cubicBezTo>
                      <a:pt x="163" y="53"/>
                      <a:pt x="152" y="31"/>
                      <a:pt x="140" y="50"/>
                    </a:cubicBezTo>
                    <a:cubicBezTo>
                      <a:pt x="134" y="41"/>
                      <a:pt x="125" y="43"/>
                      <a:pt x="116" y="42"/>
                    </a:cubicBezTo>
                    <a:cubicBezTo>
                      <a:pt x="81" y="39"/>
                      <a:pt x="46" y="39"/>
                      <a:pt x="11" y="39"/>
                    </a:cubicBezTo>
                    <a:cubicBezTo>
                      <a:pt x="8" y="39"/>
                      <a:pt x="4" y="37"/>
                      <a:pt x="0" y="36"/>
                    </a:cubicBezTo>
                    <a:cubicBezTo>
                      <a:pt x="7" y="24"/>
                      <a:pt x="14" y="12"/>
                      <a:pt x="20" y="0"/>
                    </a:cubicBezTo>
                    <a:close/>
                  </a:path>
                </a:pathLst>
              </a:custGeom>
              <a:solidFill>
                <a:srgbClr val="D9E4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8" name="Freeform 65">
                <a:extLst>
                  <a:ext uri="{FF2B5EF4-FFF2-40B4-BE49-F238E27FC236}">
                    <a16:creationId xmlns:a16="http://schemas.microsoft.com/office/drawing/2014/main" id="{278BCF39-D9D6-4401-8406-65E1AA7D4155}"/>
                  </a:ext>
                </a:extLst>
              </p:cNvPr>
              <p:cNvSpPr>
                <a:spLocks/>
              </p:cNvSpPr>
              <p:nvPr/>
            </p:nvSpPr>
            <p:spPr bwMode="auto">
              <a:xfrm>
                <a:off x="1929" y="3235"/>
                <a:ext cx="364" cy="55"/>
              </a:xfrm>
              <a:custGeom>
                <a:avLst/>
                <a:gdLst>
                  <a:gd name="T0" fmla="*/ 32 w 324"/>
                  <a:gd name="T1" fmla="*/ 17 h 49"/>
                  <a:gd name="T2" fmla="*/ 41 w 324"/>
                  <a:gd name="T3" fmla="*/ 13 h 49"/>
                  <a:gd name="T4" fmla="*/ 124 w 324"/>
                  <a:gd name="T5" fmla="*/ 13 h 49"/>
                  <a:gd name="T6" fmla="*/ 133 w 324"/>
                  <a:gd name="T7" fmla="*/ 21 h 49"/>
                  <a:gd name="T8" fmla="*/ 157 w 324"/>
                  <a:gd name="T9" fmla="*/ 22 h 49"/>
                  <a:gd name="T10" fmla="*/ 191 w 324"/>
                  <a:gd name="T11" fmla="*/ 11 h 49"/>
                  <a:gd name="T12" fmla="*/ 281 w 324"/>
                  <a:gd name="T13" fmla="*/ 7 h 49"/>
                  <a:gd name="T14" fmla="*/ 316 w 324"/>
                  <a:gd name="T15" fmla="*/ 1 h 49"/>
                  <a:gd name="T16" fmla="*/ 324 w 324"/>
                  <a:gd name="T17" fmla="*/ 29 h 49"/>
                  <a:gd name="T18" fmla="*/ 280 w 324"/>
                  <a:gd name="T19" fmla="*/ 33 h 49"/>
                  <a:gd name="T20" fmla="*/ 227 w 324"/>
                  <a:gd name="T21" fmla="*/ 44 h 49"/>
                  <a:gd name="T22" fmla="*/ 71 w 324"/>
                  <a:gd name="T23" fmla="*/ 48 h 49"/>
                  <a:gd name="T24" fmla="*/ 0 w 324"/>
                  <a:gd name="T25" fmla="*/ 45 h 49"/>
                  <a:gd name="T26" fmla="*/ 32 w 324"/>
                  <a:gd name="T27" fmla="*/ 17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24" h="49">
                    <a:moveTo>
                      <a:pt x="32" y="17"/>
                    </a:moveTo>
                    <a:cubicBezTo>
                      <a:pt x="35" y="16"/>
                      <a:pt x="38" y="14"/>
                      <a:pt x="41" y="13"/>
                    </a:cubicBezTo>
                    <a:cubicBezTo>
                      <a:pt x="69" y="12"/>
                      <a:pt x="97" y="16"/>
                      <a:pt x="124" y="13"/>
                    </a:cubicBezTo>
                    <a:cubicBezTo>
                      <a:pt x="128" y="13"/>
                      <a:pt x="138" y="9"/>
                      <a:pt x="133" y="21"/>
                    </a:cubicBezTo>
                    <a:cubicBezTo>
                      <a:pt x="141" y="23"/>
                      <a:pt x="153" y="30"/>
                      <a:pt x="157" y="22"/>
                    </a:cubicBezTo>
                    <a:cubicBezTo>
                      <a:pt x="165" y="6"/>
                      <a:pt x="181" y="9"/>
                      <a:pt x="191" y="11"/>
                    </a:cubicBezTo>
                    <a:cubicBezTo>
                      <a:pt x="221" y="14"/>
                      <a:pt x="251" y="4"/>
                      <a:pt x="281" y="7"/>
                    </a:cubicBezTo>
                    <a:cubicBezTo>
                      <a:pt x="292" y="8"/>
                      <a:pt x="304" y="0"/>
                      <a:pt x="316" y="1"/>
                    </a:cubicBezTo>
                    <a:cubicBezTo>
                      <a:pt x="323" y="9"/>
                      <a:pt x="318" y="21"/>
                      <a:pt x="324" y="29"/>
                    </a:cubicBezTo>
                    <a:cubicBezTo>
                      <a:pt x="310" y="34"/>
                      <a:pt x="295" y="34"/>
                      <a:pt x="280" y="33"/>
                    </a:cubicBezTo>
                    <a:cubicBezTo>
                      <a:pt x="262" y="32"/>
                      <a:pt x="246" y="43"/>
                      <a:pt x="227" y="44"/>
                    </a:cubicBezTo>
                    <a:cubicBezTo>
                      <a:pt x="175" y="47"/>
                      <a:pt x="123" y="45"/>
                      <a:pt x="71" y="48"/>
                    </a:cubicBezTo>
                    <a:cubicBezTo>
                      <a:pt x="48" y="49"/>
                      <a:pt x="24" y="46"/>
                      <a:pt x="0" y="45"/>
                    </a:cubicBezTo>
                    <a:cubicBezTo>
                      <a:pt x="9" y="33"/>
                      <a:pt x="22" y="27"/>
                      <a:pt x="32" y="17"/>
                    </a:cubicBezTo>
                    <a:close/>
                  </a:path>
                </a:pathLst>
              </a:custGeom>
              <a:solidFill>
                <a:srgbClr val="B8D4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9" name="Freeform 66">
                <a:extLst>
                  <a:ext uri="{FF2B5EF4-FFF2-40B4-BE49-F238E27FC236}">
                    <a16:creationId xmlns:a16="http://schemas.microsoft.com/office/drawing/2014/main" id="{512B25DF-E821-4DD3-8E1A-1D2858D825BE}"/>
                  </a:ext>
                </a:extLst>
              </p:cNvPr>
              <p:cNvSpPr>
                <a:spLocks/>
              </p:cNvSpPr>
              <p:nvPr/>
            </p:nvSpPr>
            <p:spPr bwMode="auto">
              <a:xfrm>
                <a:off x="232" y="3227"/>
                <a:ext cx="305" cy="53"/>
              </a:xfrm>
              <a:custGeom>
                <a:avLst/>
                <a:gdLst>
                  <a:gd name="T0" fmla="*/ 254 w 272"/>
                  <a:gd name="T1" fmla="*/ 8 h 47"/>
                  <a:gd name="T2" fmla="*/ 262 w 272"/>
                  <a:gd name="T3" fmla="*/ 8 h 47"/>
                  <a:gd name="T4" fmla="*/ 260 w 272"/>
                  <a:gd name="T5" fmla="*/ 34 h 47"/>
                  <a:gd name="T6" fmla="*/ 258 w 272"/>
                  <a:gd name="T7" fmla="*/ 42 h 47"/>
                  <a:gd name="T8" fmla="*/ 230 w 272"/>
                  <a:gd name="T9" fmla="*/ 33 h 47"/>
                  <a:gd name="T10" fmla="*/ 228 w 272"/>
                  <a:gd name="T11" fmla="*/ 46 h 47"/>
                  <a:gd name="T12" fmla="*/ 214 w 272"/>
                  <a:gd name="T13" fmla="*/ 44 h 47"/>
                  <a:gd name="T14" fmla="*/ 101 w 272"/>
                  <a:gd name="T15" fmla="*/ 43 h 47"/>
                  <a:gd name="T16" fmla="*/ 11 w 272"/>
                  <a:gd name="T17" fmla="*/ 36 h 47"/>
                  <a:gd name="T18" fmla="*/ 2 w 272"/>
                  <a:gd name="T19" fmla="*/ 20 h 47"/>
                  <a:gd name="T20" fmla="*/ 14 w 272"/>
                  <a:gd name="T21" fmla="*/ 0 h 47"/>
                  <a:gd name="T22" fmla="*/ 246 w 272"/>
                  <a:gd name="T23" fmla="*/ 8 h 47"/>
                  <a:gd name="T24" fmla="*/ 245 w 272"/>
                  <a:gd name="T25" fmla="*/ 13 h 47"/>
                  <a:gd name="T26" fmla="*/ 238 w 272"/>
                  <a:gd name="T27" fmla="*/ 17 h 47"/>
                  <a:gd name="T28" fmla="*/ 245 w 272"/>
                  <a:gd name="T29" fmla="*/ 15 h 47"/>
                  <a:gd name="T30" fmla="*/ 254 w 272"/>
                  <a:gd name="T31" fmla="*/ 8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72" h="47">
                    <a:moveTo>
                      <a:pt x="254" y="8"/>
                    </a:moveTo>
                    <a:cubicBezTo>
                      <a:pt x="257" y="8"/>
                      <a:pt x="259" y="8"/>
                      <a:pt x="262" y="8"/>
                    </a:cubicBezTo>
                    <a:cubicBezTo>
                      <a:pt x="272" y="18"/>
                      <a:pt x="267" y="26"/>
                      <a:pt x="260" y="34"/>
                    </a:cubicBezTo>
                    <a:cubicBezTo>
                      <a:pt x="261" y="37"/>
                      <a:pt x="260" y="40"/>
                      <a:pt x="258" y="42"/>
                    </a:cubicBezTo>
                    <a:cubicBezTo>
                      <a:pt x="246" y="47"/>
                      <a:pt x="238" y="41"/>
                      <a:pt x="230" y="33"/>
                    </a:cubicBezTo>
                    <a:cubicBezTo>
                      <a:pt x="231" y="38"/>
                      <a:pt x="235" y="43"/>
                      <a:pt x="228" y="46"/>
                    </a:cubicBezTo>
                    <a:cubicBezTo>
                      <a:pt x="223" y="46"/>
                      <a:pt x="218" y="47"/>
                      <a:pt x="214" y="44"/>
                    </a:cubicBezTo>
                    <a:cubicBezTo>
                      <a:pt x="176" y="46"/>
                      <a:pt x="139" y="41"/>
                      <a:pt x="101" y="43"/>
                    </a:cubicBezTo>
                    <a:cubicBezTo>
                      <a:pt x="72" y="45"/>
                      <a:pt x="41" y="38"/>
                      <a:pt x="11" y="36"/>
                    </a:cubicBezTo>
                    <a:cubicBezTo>
                      <a:pt x="0" y="35"/>
                      <a:pt x="3" y="26"/>
                      <a:pt x="2" y="20"/>
                    </a:cubicBezTo>
                    <a:cubicBezTo>
                      <a:pt x="6" y="13"/>
                      <a:pt x="10" y="6"/>
                      <a:pt x="14" y="0"/>
                    </a:cubicBezTo>
                    <a:cubicBezTo>
                      <a:pt x="91" y="2"/>
                      <a:pt x="169" y="5"/>
                      <a:pt x="246" y="8"/>
                    </a:cubicBezTo>
                    <a:cubicBezTo>
                      <a:pt x="247" y="10"/>
                      <a:pt x="246" y="12"/>
                      <a:pt x="245" y="13"/>
                    </a:cubicBezTo>
                    <a:cubicBezTo>
                      <a:pt x="243" y="15"/>
                      <a:pt x="240" y="15"/>
                      <a:pt x="238" y="17"/>
                    </a:cubicBezTo>
                    <a:cubicBezTo>
                      <a:pt x="240" y="16"/>
                      <a:pt x="243" y="15"/>
                      <a:pt x="245" y="15"/>
                    </a:cubicBezTo>
                    <a:cubicBezTo>
                      <a:pt x="250" y="15"/>
                      <a:pt x="251" y="11"/>
                      <a:pt x="254" y="8"/>
                    </a:cubicBezTo>
                    <a:close/>
                  </a:path>
                </a:pathLst>
              </a:custGeom>
              <a:solidFill>
                <a:srgbClr val="A4CB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0" name="Freeform 67">
                <a:extLst>
                  <a:ext uri="{FF2B5EF4-FFF2-40B4-BE49-F238E27FC236}">
                    <a16:creationId xmlns:a16="http://schemas.microsoft.com/office/drawing/2014/main" id="{B61E1C36-613A-4C16-8086-F8EA8637BFC3}"/>
                  </a:ext>
                </a:extLst>
              </p:cNvPr>
              <p:cNvSpPr>
                <a:spLocks/>
              </p:cNvSpPr>
              <p:nvPr/>
            </p:nvSpPr>
            <p:spPr bwMode="auto">
              <a:xfrm>
                <a:off x="1806" y="2719"/>
                <a:ext cx="320" cy="70"/>
              </a:xfrm>
              <a:custGeom>
                <a:avLst/>
                <a:gdLst>
                  <a:gd name="T0" fmla="*/ 285 w 285"/>
                  <a:gd name="T1" fmla="*/ 44 h 62"/>
                  <a:gd name="T2" fmla="*/ 168 w 285"/>
                  <a:gd name="T3" fmla="*/ 49 h 62"/>
                  <a:gd name="T4" fmla="*/ 92 w 285"/>
                  <a:gd name="T5" fmla="*/ 59 h 62"/>
                  <a:gd name="T6" fmla="*/ 54 w 285"/>
                  <a:gd name="T7" fmla="*/ 56 h 62"/>
                  <a:gd name="T8" fmla="*/ 10 w 285"/>
                  <a:gd name="T9" fmla="*/ 58 h 62"/>
                  <a:gd name="T10" fmla="*/ 0 w 285"/>
                  <a:gd name="T11" fmla="*/ 52 h 62"/>
                  <a:gd name="T12" fmla="*/ 109 w 285"/>
                  <a:gd name="T13" fmla="*/ 11 h 62"/>
                  <a:gd name="T14" fmla="*/ 213 w 285"/>
                  <a:gd name="T15" fmla="*/ 7 h 62"/>
                  <a:gd name="T16" fmla="*/ 274 w 285"/>
                  <a:gd name="T17" fmla="*/ 4 h 62"/>
                  <a:gd name="T18" fmla="*/ 285 w 285"/>
                  <a:gd name="T19" fmla="*/ 44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5" h="62">
                    <a:moveTo>
                      <a:pt x="285" y="44"/>
                    </a:moveTo>
                    <a:cubicBezTo>
                      <a:pt x="246" y="52"/>
                      <a:pt x="207" y="45"/>
                      <a:pt x="168" y="49"/>
                    </a:cubicBezTo>
                    <a:cubicBezTo>
                      <a:pt x="143" y="51"/>
                      <a:pt x="117" y="53"/>
                      <a:pt x="92" y="59"/>
                    </a:cubicBezTo>
                    <a:cubicBezTo>
                      <a:pt x="81" y="62"/>
                      <a:pt x="67" y="56"/>
                      <a:pt x="54" y="56"/>
                    </a:cubicBezTo>
                    <a:cubicBezTo>
                      <a:pt x="39" y="57"/>
                      <a:pt x="25" y="52"/>
                      <a:pt x="10" y="58"/>
                    </a:cubicBezTo>
                    <a:cubicBezTo>
                      <a:pt x="6" y="60"/>
                      <a:pt x="2" y="56"/>
                      <a:pt x="0" y="52"/>
                    </a:cubicBezTo>
                    <a:cubicBezTo>
                      <a:pt x="37" y="42"/>
                      <a:pt x="71" y="22"/>
                      <a:pt x="109" y="11"/>
                    </a:cubicBezTo>
                    <a:cubicBezTo>
                      <a:pt x="143" y="2"/>
                      <a:pt x="178" y="13"/>
                      <a:pt x="213" y="7"/>
                    </a:cubicBezTo>
                    <a:cubicBezTo>
                      <a:pt x="233" y="4"/>
                      <a:pt x="253" y="0"/>
                      <a:pt x="274" y="4"/>
                    </a:cubicBezTo>
                    <a:cubicBezTo>
                      <a:pt x="280" y="17"/>
                      <a:pt x="285" y="29"/>
                      <a:pt x="285" y="44"/>
                    </a:cubicBezTo>
                    <a:close/>
                  </a:path>
                </a:pathLst>
              </a:custGeom>
              <a:solidFill>
                <a:srgbClr val="DDE5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1" name="Freeform 68">
                <a:extLst>
                  <a:ext uri="{FF2B5EF4-FFF2-40B4-BE49-F238E27FC236}">
                    <a16:creationId xmlns:a16="http://schemas.microsoft.com/office/drawing/2014/main" id="{5BA3E081-CA86-44CD-B66E-35A56C256A08}"/>
                  </a:ext>
                </a:extLst>
              </p:cNvPr>
              <p:cNvSpPr>
                <a:spLocks/>
              </p:cNvSpPr>
              <p:nvPr/>
            </p:nvSpPr>
            <p:spPr bwMode="auto">
              <a:xfrm>
                <a:off x="517" y="2642"/>
                <a:ext cx="265" cy="82"/>
              </a:xfrm>
              <a:custGeom>
                <a:avLst/>
                <a:gdLst>
                  <a:gd name="T0" fmla="*/ 236 w 236"/>
                  <a:gd name="T1" fmla="*/ 57 h 73"/>
                  <a:gd name="T2" fmla="*/ 147 w 236"/>
                  <a:gd name="T3" fmla="*/ 60 h 73"/>
                  <a:gd name="T4" fmla="*/ 137 w 236"/>
                  <a:gd name="T5" fmla="*/ 58 h 73"/>
                  <a:gd name="T6" fmla="*/ 52 w 236"/>
                  <a:gd name="T7" fmla="*/ 55 h 73"/>
                  <a:gd name="T8" fmla="*/ 31 w 236"/>
                  <a:gd name="T9" fmla="*/ 57 h 73"/>
                  <a:gd name="T10" fmla="*/ 0 w 236"/>
                  <a:gd name="T11" fmla="*/ 52 h 73"/>
                  <a:gd name="T12" fmla="*/ 27 w 236"/>
                  <a:gd name="T13" fmla="*/ 9 h 73"/>
                  <a:gd name="T14" fmla="*/ 140 w 236"/>
                  <a:gd name="T15" fmla="*/ 13 h 73"/>
                  <a:gd name="T16" fmla="*/ 196 w 236"/>
                  <a:gd name="T17" fmla="*/ 37 h 73"/>
                  <a:gd name="T18" fmla="*/ 199 w 236"/>
                  <a:gd name="T19" fmla="*/ 37 h 73"/>
                  <a:gd name="T20" fmla="*/ 236 w 236"/>
                  <a:gd name="T21" fmla="*/ 57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6" h="73">
                    <a:moveTo>
                      <a:pt x="236" y="57"/>
                    </a:moveTo>
                    <a:cubicBezTo>
                      <a:pt x="207" y="73"/>
                      <a:pt x="177" y="62"/>
                      <a:pt x="147" y="60"/>
                    </a:cubicBezTo>
                    <a:cubicBezTo>
                      <a:pt x="144" y="60"/>
                      <a:pt x="140" y="57"/>
                      <a:pt x="137" y="58"/>
                    </a:cubicBezTo>
                    <a:cubicBezTo>
                      <a:pt x="109" y="68"/>
                      <a:pt x="81" y="55"/>
                      <a:pt x="52" y="55"/>
                    </a:cubicBezTo>
                    <a:cubicBezTo>
                      <a:pt x="45" y="55"/>
                      <a:pt x="37" y="54"/>
                      <a:pt x="31" y="57"/>
                    </a:cubicBezTo>
                    <a:cubicBezTo>
                      <a:pt x="19" y="62"/>
                      <a:pt x="10" y="59"/>
                      <a:pt x="0" y="52"/>
                    </a:cubicBezTo>
                    <a:cubicBezTo>
                      <a:pt x="9" y="38"/>
                      <a:pt x="18" y="23"/>
                      <a:pt x="27" y="9"/>
                    </a:cubicBezTo>
                    <a:cubicBezTo>
                      <a:pt x="65" y="7"/>
                      <a:pt x="103" y="0"/>
                      <a:pt x="140" y="13"/>
                    </a:cubicBezTo>
                    <a:cubicBezTo>
                      <a:pt x="158" y="21"/>
                      <a:pt x="177" y="29"/>
                      <a:pt x="196" y="37"/>
                    </a:cubicBezTo>
                    <a:cubicBezTo>
                      <a:pt x="197" y="37"/>
                      <a:pt x="198" y="37"/>
                      <a:pt x="199" y="37"/>
                    </a:cubicBezTo>
                    <a:cubicBezTo>
                      <a:pt x="214" y="39"/>
                      <a:pt x="226" y="46"/>
                      <a:pt x="236" y="57"/>
                    </a:cubicBezTo>
                    <a:close/>
                  </a:path>
                </a:pathLst>
              </a:custGeom>
              <a:solidFill>
                <a:srgbClr val="DDE5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2" name="Freeform 69">
                <a:extLst>
                  <a:ext uri="{FF2B5EF4-FFF2-40B4-BE49-F238E27FC236}">
                    <a16:creationId xmlns:a16="http://schemas.microsoft.com/office/drawing/2014/main" id="{54D4D928-4591-4F26-956F-6BC22CD91E1F}"/>
                  </a:ext>
                </a:extLst>
              </p:cNvPr>
              <p:cNvSpPr>
                <a:spLocks/>
              </p:cNvSpPr>
              <p:nvPr/>
            </p:nvSpPr>
            <p:spPr bwMode="auto">
              <a:xfrm>
                <a:off x="387" y="2916"/>
                <a:ext cx="492" cy="104"/>
              </a:xfrm>
              <a:custGeom>
                <a:avLst/>
                <a:gdLst>
                  <a:gd name="T0" fmla="*/ 424 w 438"/>
                  <a:gd name="T1" fmla="*/ 93 h 93"/>
                  <a:gd name="T2" fmla="*/ 424 w 438"/>
                  <a:gd name="T3" fmla="*/ 77 h 93"/>
                  <a:gd name="T4" fmla="*/ 388 w 438"/>
                  <a:gd name="T5" fmla="*/ 41 h 93"/>
                  <a:gd name="T6" fmla="*/ 164 w 438"/>
                  <a:gd name="T7" fmla="*/ 36 h 93"/>
                  <a:gd name="T8" fmla="*/ 93 w 438"/>
                  <a:gd name="T9" fmla="*/ 33 h 93"/>
                  <a:gd name="T10" fmla="*/ 5 w 438"/>
                  <a:gd name="T11" fmla="*/ 24 h 93"/>
                  <a:gd name="T12" fmla="*/ 0 w 438"/>
                  <a:gd name="T13" fmla="*/ 17 h 93"/>
                  <a:gd name="T14" fmla="*/ 4 w 438"/>
                  <a:gd name="T15" fmla="*/ 9 h 93"/>
                  <a:gd name="T16" fmla="*/ 16 w 438"/>
                  <a:gd name="T17" fmla="*/ 5 h 93"/>
                  <a:gd name="T18" fmla="*/ 119 w 438"/>
                  <a:gd name="T19" fmla="*/ 11 h 93"/>
                  <a:gd name="T20" fmla="*/ 156 w 438"/>
                  <a:gd name="T21" fmla="*/ 14 h 93"/>
                  <a:gd name="T22" fmla="*/ 191 w 438"/>
                  <a:gd name="T23" fmla="*/ 10 h 93"/>
                  <a:gd name="T24" fmla="*/ 208 w 438"/>
                  <a:gd name="T25" fmla="*/ 10 h 93"/>
                  <a:gd name="T26" fmla="*/ 308 w 438"/>
                  <a:gd name="T27" fmla="*/ 17 h 93"/>
                  <a:gd name="T28" fmla="*/ 380 w 438"/>
                  <a:gd name="T29" fmla="*/ 21 h 93"/>
                  <a:gd name="T30" fmla="*/ 427 w 438"/>
                  <a:gd name="T31" fmla="*/ 6 h 93"/>
                  <a:gd name="T32" fmla="*/ 434 w 438"/>
                  <a:gd name="T33" fmla="*/ 41 h 93"/>
                  <a:gd name="T34" fmla="*/ 434 w 438"/>
                  <a:gd name="T35" fmla="*/ 76 h 93"/>
                  <a:gd name="T36" fmla="*/ 424 w 438"/>
                  <a:gd name="T37" fmla="*/ 93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38" h="93">
                    <a:moveTo>
                      <a:pt x="424" y="93"/>
                    </a:moveTo>
                    <a:cubicBezTo>
                      <a:pt x="424" y="88"/>
                      <a:pt x="424" y="82"/>
                      <a:pt x="424" y="77"/>
                    </a:cubicBezTo>
                    <a:cubicBezTo>
                      <a:pt x="425" y="40"/>
                      <a:pt x="425" y="41"/>
                      <a:pt x="388" y="41"/>
                    </a:cubicBezTo>
                    <a:cubicBezTo>
                      <a:pt x="313" y="43"/>
                      <a:pt x="239" y="37"/>
                      <a:pt x="164" y="36"/>
                    </a:cubicBezTo>
                    <a:cubicBezTo>
                      <a:pt x="140" y="35"/>
                      <a:pt x="117" y="33"/>
                      <a:pt x="93" y="33"/>
                    </a:cubicBezTo>
                    <a:cubicBezTo>
                      <a:pt x="63" y="34"/>
                      <a:pt x="35" y="23"/>
                      <a:pt x="5" y="24"/>
                    </a:cubicBezTo>
                    <a:cubicBezTo>
                      <a:pt x="1" y="24"/>
                      <a:pt x="1" y="20"/>
                      <a:pt x="0" y="17"/>
                    </a:cubicBezTo>
                    <a:cubicBezTo>
                      <a:pt x="1" y="14"/>
                      <a:pt x="3" y="12"/>
                      <a:pt x="4" y="9"/>
                    </a:cubicBezTo>
                    <a:cubicBezTo>
                      <a:pt x="8" y="8"/>
                      <a:pt x="12" y="6"/>
                      <a:pt x="16" y="5"/>
                    </a:cubicBezTo>
                    <a:cubicBezTo>
                      <a:pt x="51" y="0"/>
                      <a:pt x="84" y="12"/>
                      <a:pt x="119" y="11"/>
                    </a:cubicBezTo>
                    <a:cubicBezTo>
                      <a:pt x="131" y="10"/>
                      <a:pt x="144" y="11"/>
                      <a:pt x="156" y="14"/>
                    </a:cubicBezTo>
                    <a:cubicBezTo>
                      <a:pt x="168" y="16"/>
                      <a:pt x="179" y="19"/>
                      <a:pt x="191" y="10"/>
                    </a:cubicBezTo>
                    <a:cubicBezTo>
                      <a:pt x="195" y="7"/>
                      <a:pt x="202" y="9"/>
                      <a:pt x="208" y="10"/>
                    </a:cubicBezTo>
                    <a:cubicBezTo>
                      <a:pt x="242" y="11"/>
                      <a:pt x="275" y="23"/>
                      <a:pt x="308" y="17"/>
                    </a:cubicBezTo>
                    <a:cubicBezTo>
                      <a:pt x="333" y="13"/>
                      <a:pt x="356" y="19"/>
                      <a:pt x="380" y="21"/>
                    </a:cubicBezTo>
                    <a:cubicBezTo>
                      <a:pt x="398" y="23"/>
                      <a:pt x="418" y="29"/>
                      <a:pt x="427" y="6"/>
                    </a:cubicBezTo>
                    <a:cubicBezTo>
                      <a:pt x="438" y="16"/>
                      <a:pt x="434" y="29"/>
                      <a:pt x="434" y="41"/>
                    </a:cubicBezTo>
                    <a:cubicBezTo>
                      <a:pt x="435" y="53"/>
                      <a:pt x="435" y="65"/>
                      <a:pt x="434" y="76"/>
                    </a:cubicBezTo>
                    <a:cubicBezTo>
                      <a:pt x="433" y="83"/>
                      <a:pt x="434" y="92"/>
                      <a:pt x="424" y="93"/>
                    </a:cubicBezTo>
                    <a:close/>
                  </a:path>
                </a:pathLst>
              </a:custGeom>
              <a:solidFill>
                <a:srgbClr val="66A9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3" name="Freeform 70">
                <a:extLst>
                  <a:ext uri="{FF2B5EF4-FFF2-40B4-BE49-F238E27FC236}">
                    <a16:creationId xmlns:a16="http://schemas.microsoft.com/office/drawing/2014/main" id="{4EB9A3BD-F8D8-4D55-8274-242E96EA95C9}"/>
                  </a:ext>
                </a:extLst>
              </p:cNvPr>
              <p:cNvSpPr>
                <a:spLocks/>
              </p:cNvSpPr>
              <p:nvPr/>
            </p:nvSpPr>
            <p:spPr bwMode="auto">
              <a:xfrm>
                <a:off x="99" y="3743"/>
                <a:ext cx="301" cy="59"/>
              </a:xfrm>
              <a:custGeom>
                <a:avLst/>
                <a:gdLst>
                  <a:gd name="T0" fmla="*/ 188 w 268"/>
                  <a:gd name="T1" fmla="*/ 45 h 53"/>
                  <a:gd name="T2" fmla="*/ 130 w 268"/>
                  <a:gd name="T3" fmla="*/ 47 h 53"/>
                  <a:gd name="T4" fmla="*/ 49 w 268"/>
                  <a:gd name="T5" fmla="*/ 35 h 53"/>
                  <a:gd name="T6" fmla="*/ 13 w 268"/>
                  <a:gd name="T7" fmla="*/ 32 h 53"/>
                  <a:gd name="T8" fmla="*/ 0 w 268"/>
                  <a:gd name="T9" fmla="*/ 25 h 53"/>
                  <a:gd name="T10" fmla="*/ 5 w 268"/>
                  <a:gd name="T11" fmla="*/ 2 h 53"/>
                  <a:gd name="T12" fmla="*/ 239 w 268"/>
                  <a:gd name="T13" fmla="*/ 21 h 53"/>
                  <a:gd name="T14" fmla="*/ 245 w 268"/>
                  <a:gd name="T15" fmla="*/ 19 h 53"/>
                  <a:gd name="T16" fmla="*/ 268 w 268"/>
                  <a:gd name="T17" fmla="*/ 37 h 53"/>
                  <a:gd name="T18" fmla="*/ 236 w 268"/>
                  <a:gd name="T19" fmla="*/ 46 h 53"/>
                  <a:gd name="T20" fmla="*/ 223 w 268"/>
                  <a:gd name="T21" fmla="*/ 37 h 53"/>
                  <a:gd name="T22" fmla="*/ 220 w 268"/>
                  <a:gd name="T23" fmla="*/ 42 h 53"/>
                  <a:gd name="T24" fmla="*/ 200 w 268"/>
                  <a:gd name="T25" fmla="*/ 42 h 53"/>
                  <a:gd name="T26" fmla="*/ 188 w 268"/>
                  <a:gd name="T27" fmla="*/ 45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68" h="53">
                    <a:moveTo>
                      <a:pt x="188" y="45"/>
                    </a:moveTo>
                    <a:cubicBezTo>
                      <a:pt x="169" y="46"/>
                      <a:pt x="149" y="48"/>
                      <a:pt x="130" y="47"/>
                    </a:cubicBezTo>
                    <a:cubicBezTo>
                      <a:pt x="103" y="45"/>
                      <a:pt x="76" y="41"/>
                      <a:pt x="49" y="35"/>
                    </a:cubicBezTo>
                    <a:cubicBezTo>
                      <a:pt x="37" y="32"/>
                      <a:pt x="25" y="31"/>
                      <a:pt x="13" y="32"/>
                    </a:cubicBezTo>
                    <a:cubicBezTo>
                      <a:pt x="6" y="32"/>
                      <a:pt x="1" y="33"/>
                      <a:pt x="0" y="25"/>
                    </a:cubicBezTo>
                    <a:cubicBezTo>
                      <a:pt x="1" y="17"/>
                      <a:pt x="3" y="10"/>
                      <a:pt x="5" y="2"/>
                    </a:cubicBezTo>
                    <a:cubicBezTo>
                      <a:pt x="84" y="0"/>
                      <a:pt x="162" y="8"/>
                      <a:pt x="239" y="21"/>
                    </a:cubicBezTo>
                    <a:cubicBezTo>
                      <a:pt x="241" y="20"/>
                      <a:pt x="243" y="19"/>
                      <a:pt x="245" y="19"/>
                    </a:cubicBezTo>
                    <a:cubicBezTo>
                      <a:pt x="254" y="23"/>
                      <a:pt x="267" y="24"/>
                      <a:pt x="268" y="37"/>
                    </a:cubicBezTo>
                    <a:cubicBezTo>
                      <a:pt x="268" y="45"/>
                      <a:pt x="248" y="49"/>
                      <a:pt x="236" y="46"/>
                    </a:cubicBezTo>
                    <a:cubicBezTo>
                      <a:pt x="231" y="44"/>
                      <a:pt x="227" y="40"/>
                      <a:pt x="223" y="37"/>
                    </a:cubicBezTo>
                    <a:cubicBezTo>
                      <a:pt x="219" y="35"/>
                      <a:pt x="223" y="41"/>
                      <a:pt x="220" y="42"/>
                    </a:cubicBezTo>
                    <a:cubicBezTo>
                      <a:pt x="214" y="50"/>
                      <a:pt x="207" y="53"/>
                      <a:pt x="200" y="42"/>
                    </a:cubicBezTo>
                    <a:cubicBezTo>
                      <a:pt x="194" y="37"/>
                      <a:pt x="190" y="35"/>
                      <a:pt x="188" y="45"/>
                    </a:cubicBezTo>
                    <a:close/>
                  </a:path>
                </a:pathLst>
              </a:custGeom>
              <a:solidFill>
                <a:srgbClr val="73B0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4" name="Freeform 71">
                <a:extLst>
                  <a:ext uri="{FF2B5EF4-FFF2-40B4-BE49-F238E27FC236}">
                    <a16:creationId xmlns:a16="http://schemas.microsoft.com/office/drawing/2014/main" id="{32453F0C-030F-4FAC-9590-07C71F2E0A59}"/>
                  </a:ext>
                </a:extLst>
              </p:cNvPr>
              <p:cNvSpPr>
                <a:spLocks/>
              </p:cNvSpPr>
              <p:nvPr/>
            </p:nvSpPr>
            <p:spPr bwMode="auto">
              <a:xfrm>
                <a:off x="1838" y="526"/>
                <a:ext cx="185" cy="528"/>
              </a:xfrm>
              <a:custGeom>
                <a:avLst/>
                <a:gdLst>
                  <a:gd name="T0" fmla="*/ 1 w 165"/>
                  <a:gd name="T1" fmla="*/ 464 h 470"/>
                  <a:gd name="T2" fmla="*/ 0 w 165"/>
                  <a:gd name="T3" fmla="*/ 460 h 470"/>
                  <a:gd name="T4" fmla="*/ 8 w 165"/>
                  <a:gd name="T5" fmla="*/ 420 h 470"/>
                  <a:gd name="T6" fmla="*/ 19 w 165"/>
                  <a:gd name="T7" fmla="*/ 399 h 470"/>
                  <a:gd name="T8" fmla="*/ 60 w 165"/>
                  <a:gd name="T9" fmla="*/ 272 h 470"/>
                  <a:gd name="T10" fmla="*/ 62 w 165"/>
                  <a:gd name="T11" fmla="*/ 256 h 470"/>
                  <a:gd name="T12" fmla="*/ 81 w 165"/>
                  <a:gd name="T13" fmla="*/ 197 h 470"/>
                  <a:gd name="T14" fmla="*/ 56 w 165"/>
                  <a:gd name="T15" fmla="*/ 258 h 470"/>
                  <a:gd name="T16" fmla="*/ 48 w 165"/>
                  <a:gd name="T17" fmla="*/ 243 h 470"/>
                  <a:gd name="T18" fmla="*/ 70 w 165"/>
                  <a:gd name="T19" fmla="*/ 189 h 470"/>
                  <a:gd name="T20" fmla="*/ 89 w 165"/>
                  <a:gd name="T21" fmla="*/ 145 h 470"/>
                  <a:gd name="T22" fmla="*/ 106 w 165"/>
                  <a:gd name="T23" fmla="*/ 107 h 470"/>
                  <a:gd name="T24" fmla="*/ 105 w 165"/>
                  <a:gd name="T25" fmla="*/ 107 h 470"/>
                  <a:gd name="T26" fmla="*/ 105 w 165"/>
                  <a:gd name="T27" fmla="*/ 109 h 470"/>
                  <a:gd name="T28" fmla="*/ 95 w 165"/>
                  <a:gd name="T29" fmla="*/ 117 h 470"/>
                  <a:gd name="T30" fmla="*/ 94 w 165"/>
                  <a:gd name="T31" fmla="*/ 106 h 470"/>
                  <a:gd name="T32" fmla="*/ 124 w 165"/>
                  <a:gd name="T33" fmla="*/ 32 h 470"/>
                  <a:gd name="T34" fmla="*/ 128 w 165"/>
                  <a:gd name="T35" fmla="*/ 44 h 470"/>
                  <a:gd name="T36" fmla="*/ 121 w 165"/>
                  <a:gd name="T37" fmla="*/ 81 h 470"/>
                  <a:gd name="T38" fmla="*/ 137 w 165"/>
                  <a:gd name="T39" fmla="*/ 20 h 470"/>
                  <a:gd name="T40" fmla="*/ 144 w 165"/>
                  <a:gd name="T41" fmla="*/ 4 h 470"/>
                  <a:gd name="T42" fmla="*/ 156 w 165"/>
                  <a:gd name="T43" fmla="*/ 0 h 470"/>
                  <a:gd name="T44" fmla="*/ 151 w 165"/>
                  <a:gd name="T45" fmla="*/ 43 h 470"/>
                  <a:gd name="T46" fmla="*/ 83 w 165"/>
                  <a:gd name="T47" fmla="*/ 260 h 470"/>
                  <a:gd name="T48" fmla="*/ 76 w 165"/>
                  <a:gd name="T49" fmla="*/ 313 h 470"/>
                  <a:gd name="T50" fmla="*/ 56 w 165"/>
                  <a:gd name="T51" fmla="*/ 380 h 470"/>
                  <a:gd name="T52" fmla="*/ 21 w 165"/>
                  <a:gd name="T53" fmla="*/ 450 h 470"/>
                  <a:gd name="T54" fmla="*/ 1 w 165"/>
                  <a:gd name="T55" fmla="*/ 464 h 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65" h="470">
                    <a:moveTo>
                      <a:pt x="1" y="464"/>
                    </a:moveTo>
                    <a:cubicBezTo>
                      <a:pt x="1" y="463"/>
                      <a:pt x="1" y="462"/>
                      <a:pt x="0" y="460"/>
                    </a:cubicBezTo>
                    <a:cubicBezTo>
                      <a:pt x="7" y="448"/>
                      <a:pt x="19" y="436"/>
                      <a:pt x="8" y="420"/>
                    </a:cubicBezTo>
                    <a:cubicBezTo>
                      <a:pt x="9" y="411"/>
                      <a:pt x="15" y="405"/>
                      <a:pt x="19" y="399"/>
                    </a:cubicBezTo>
                    <a:cubicBezTo>
                      <a:pt x="43" y="360"/>
                      <a:pt x="52" y="316"/>
                      <a:pt x="60" y="272"/>
                    </a:cubicBezTo>
                    <a:cubicBezTo>
                      <a:pt x="61" y="267"/>
                      <a:pt x="72" y="262"/>
                      <a:pt x="62" y="256"/>
                    </a:cubicBezTo>
                    <a:cubicBezTo>
                      <a:pt x="67" y="235"/>
                      <a:pt x="76" y="215"/>
                      <a:pt x="81" y="197"/>
                    </a:cubicBezTo>
                    <a:cubicBezTo>
                      <a:pt x="72" y="215"/>
                      <a:pt x="72" y="240"/>
                      <a:pt x="56" y="258"/>
                    </a:cubicBezTo>
                    <a:cubicBezTo>
                      <a:pt x="45" y="258"/>
                      <a:pt x="45" y="251"/>
                      <a:pt x="48" y="243"/>
                    </a:cubicBezTo>
                    <a:cubicBezTo>
                      <a:pt x="54" y="224"/>
                      <a:pt x="59" y="205"/>
                      <a:pt x="70" y="189"/>
                    </a:cubicBezTo>
                    <a:cubicBezTo>
                      <a:pt x="80" y="176"/>
                      <a:pt x="82" y="159"/>
                      <a:pt x="89" y="145"/>
                    </a:cubicBezTo>
                    <a:cubicBezTo>
                      <a:pt x="95" y="133"/>
                      <a:pt x="99" y="119"/>
                      <a:pt x="106" y="107"/>
                    </a:cubicBezTo>
                    <a:cubicBezTo>
                      <a:pt x="107" y="105"/>
                      <a:pt x="103" y="107"/>
                      <a:pt x="105" y="107"/>
                    </a:cubicBezTo>
                    <a:cubicBezTo>
                      <a:pt x="106" y="107"/>
                      <a:pt x="106" y="108"/>
                      <a:pt x="105" y="109"/>
                    </a:cubicBezTo>
                    <a:cubicBezTo>
                      <a:pt x="103" y="113"/>
                      <a:pt x="101" y="119"/>
                      <a:pt x="95" y="117"/>
                    </a:cubicBezTo>
                    <a:cubicBezTo>
                      <a:pt x="91" y="115"/>
                      <a:pt x="93" y="110"/>
                      <a:pt x="94" y="106"/>
                    </a:cubicBezTo>
                    <a:cubicBezTo>
                      <a:pt x="97" y="78"/>
                      <a:pt x="109" y="54"/>
                      <a:pt x="124" y="32"/>
                    </a:cubicBezTo>
                    <a:cubicBezTo>
                      <a:pt x="126" y="36"/>
                      <a:pt x="124" y="41"/>
                      <a:pt x="128" y="44"/>
                    </a:cubicBezTo>
                    <a:cubicBezTo>
                      <a:pt x="133" y="56"/>
                      <a:pt x="127" y="66"/>
                      <a:pt x="121" y="81"/>
                    </a:cubicBezTo>
                    <a:cubicBezTo>
                      <a:pt x="131" y="59"/>
                      <a:pt x="132" y="39"/>
                      <a:pt x="137" y="20"/>
                    </a:cubicBezTo>
                    <a:cubicBezTo>
                      <a:pt x="139" y="14"/>
                      <a:pt x="136" y="6"/>
                      <a:pt x="144" y="4"/>
                    </a:cubicBezTo>
                    <a:cubicBezTo>
                      <a:pt x="153" y="17"/>
                      <a:pt x="152" y="0"/>
                      <a:pt x="156" y="0"/>
                    </a:cubicBezTo>
                    <a:cubicBezTo>
                      <a:pt x="165" y="15"/>
                      <a:pt x="158" y="29"/>
                      <a:pt x="151" y="43"/>
                    </a:cubicBezTo>
                    <a:cubicBezTo>
                      <a:pt x="131" y="116"/>
                      <a:pt x="100" y="186"/>
                      <a:pt x="83" y="260"/>
                    </a:cubicBezTo>
                    <a:cubicBezTo>
                      <a:pt x="79" y="278"/>
                      <a:pt x="79" y="296"/>
                      <a:pt x="76" y="313"/>
                    </a:cubicBezTo>
                    <a:cubicBezTo>
                      <a:pt x="72" y="337"/>
                      <a:pt x="65" y="358"/>
                      <a:pt x="56" y="380"/>
                    </a:cubicBezTo>
                    <a:cubicBezTo>
                      <a:pt x="42" y="402"/>
                      <a:pt x="30" y="425"/>
                      <a:pt x="21" y="450"/>
                    </a:cubicBezTo>
                    <a:cubicBezTo>
                      <a:pt x="18" y="459"/>
                      <a:pt x="15" y="470"/>
                      <a:pt x="1" y="464"/>
                    </a:cubicBezTo>
                    <a:close/>
                  </a:path>
                </a:pathLst>
              </a:custGeom>
              <a:solidFill>
                <a:srgbClr val="F1D6B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5" name="Freeform 72">
                <a:extLst>
                  <a:ext uri="{FF2B5EF4-FFF2-40B4-BE49-F238E27FC236}">
                    <a16:creationId xmlns:a16="http://schemas.microsoft.com/office/drawing/2014/main" id="{85F1E93E-F6F2-45B3-928E-59C44D0B722B}"/>
                  </a:ext>
                </a:extLst>
              </p:cNvPr>
              <p:cNvSpPr>
                <a:spLocks/>
              </p:cNvSpPr>
              <p:nvPr/>
            </p:nvSpPr>
            <p:spPr bwMode="auto">
              <a:xfrm>
                <a:off x="2052" y="3404"/>
                <a:ext cx="286" cy="54"/>
              </a:xfrm>
              <a:custGeom>
                <a:avLst/>
                <a:gdLst>
                  <a:gd name="T0" fmla="*/ 254 w 254"/>
                  <a:gd name="T1" fmla="*/ 42 h 48"/>
                  <a:gd name="T2" fmla="*/ 180 w 254"/>
                  <a:gd name="T3" fmla="*/ 43 h 48"/>
                  <a:gd name="T4" fmla="*/ 113 w 254"/>
                  <a:gd name="T5" fmla="*/ 46 h 48"/>
                  <a:gd name="T6" fmla="*/ 50 w 254"/>
                  <a:gd name="T7" fmla="*/ 46 h 48"/>
                  <a:gd name="T8" fmla="*/ 35 w 254"/>
                  <a:gd name="T9" fmla="*/ 33 h 48"/>
                  <a:gd name="T10" fmla="*/ 0 w 254"/>
                  <a:gd name="T11" fmla="*/ 16 h 48"/>
                  <a:gd name="T12" fmla="*/ 10 w 254"/>
                  <a:gd name="T13" fmla="*/ 14 h 48"/>
                  <a:gd name="T14" fmla="*/ 128 w 254"/>
                  <a:gd name="T15" fmla="*/ 12 h 48"/>
                  <a:gd name="T16" fmla="*/ 160 w 254"/>
                  <a:gd name="T17" fmla="*/ 7 h 48"/>
                  <a:gd name="T18" fmla="*/ 246 w 254"/>
                  <a:gd name="T19" fmla="*/ 2 h 48"/>
                  <a:gd name="T20" fmla="*/ 254 w 254"/>
                  <a:gd name="T21" fmla="*/ 42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4" h="48">
                    <a:moveTo>
                      <a:pt x="254" y="42"/>
                    </a:moveTo>
                    <a:cubicBezTo>
                      <a:pt x="229" y="39"/>
                      <a:pt x="205" y="38"/>
                      <a:pt x="180" y="43"/>
                    </a:cubicBezTo>
                    <a:cubicBezTo>
                      <a:pt x="158" y="48"/>
                      <a:pt x="135" y="46"/>
                      <a:pt x="113" y="46"/>
                    </a:cubicBezTo>
                    <a:cubicBezTo>
                      <a:pt x="92" y="45"/>
                      <a:pt x="71" y="44"/>
                      <a:pt x="50" y="46"/>
                    </a:cubicBezTo>
                    <a:cubicBezTo>
                      <a:pt x="47" y="39"/>
                      <a:pt x="47" y="33"/>
                      <a:pt x="35" y="33"/>
                    </a:cubicBezTo>
                    <a:cubicBezTo>
                      <a:pt x="23" y="33"/>
                      <a:pt x="5" y="35"/>
                      <a:pt x="0" y="16"/>
                    </a:cubicBezTo>
                    <a:cubicBezTo>
                      <a:pt x="3" y="12"/>
                      <a:pt x="6" y="11"/>
                      <a:pt x="10" y="14"/>
                    </a:cubicBezTo>
                    <a:cubicBezTo>
                      <a:pt x="50" y="17"/>
                      <a:pt x="88" y="0"/>
                      <a:pt x="128" y="12"/>
                    </a:cubicBezTo>
                    <a:cubicBezTo>
                      <a:pt x="138" y="15"/>
                      <a:pt x="150" y="10"/>
                      <a:pt x="160" y="7"/>
                    </a:cubicBezTo>
                    <a:cubicBezTo>
                      <a:pt x="189" y="1"/>
                      <a:pt x="217" y="1"/>
                      <a:pt x="246" y="2"/>
                    </a:cubicBezTo>
                    <a:cubicBezTo>
                      <a:pt x="252" y="15"/>
                      <a:pt x="253" y="28"/>
                      <a:pt x="254" y="42"/>
                    </a:cubicBezTo>
                    <a:close/>
                  </a:path>
                </a:pathLst>
              </a:custGeom>
              <a:solidFill>
                <a:srgbClr val="8BC1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6" name="Freeform 73">
                <a:extLst>
                  <a:ext uri="{FF2B5EF4-FFF2-40B4-BE49-F238E27FC236}">
                    <a16:creationId xmlns:a16="http://schemas.microsoft.com/office/drawing/2014/main" id="{150E0B85-2020-4B72-897B-BE97868A58D0}"/>
                  </a:ext>
                </a:extLst>
              </p:cNvPr>
              <p:cNvSpPr>
                <a:spLocks/>
              </p:cNvSpPr>
              <p:nvPr/>
            </p:nvSpPr>
            <p:spPr bwMode="auto">
              <a:xfrm>
                <a:off x="84" y="3812"/>
                <a:ext cx="325" cy="64"/>
              </a:xfrm>
              <a:custGeom>
                <a:avLst/>
                <a:gdLst>
                  <a:gd name="T0" fmla="*/ 253 w 289"/>
                  <a:gd name="T1" fmla="*/ 55 h 57"/>
                  <a:gd name="T2" fmla="*/ 146 w 289"/>
                  <a:gd name="T3" fmla="*/ 50 h 57"/>
                  <a:gd name="T4" fmla="*/ 54 w 289"/>
                  <a:gd name="T5" fmla="*/ 43 h 57"/>
                  <a:gd name="T6" fmla="*/ 10 w 289"/>
                  <a:gd name="T7" fmla="*/ 36 h 57"/>
                  <a:gd name="T8" fmla="*/ 0 w 289"/>
                  <a:gd name="T9" fmla="*/ 23 h 57"/>
                  <a:gd name="T10" fmla="*/ 5 w 289"/>
                  <a:gd name="T11" fmla="*/ 0 h 57"/>
                  <a:gd name="T12" fmla="*/ 81 w 289"/>
                  <a:gd name="T13" fmla="*/ 18 h 57"/>
                  <a:gd name="T14" fmla="*/ 203 w 289"/>
                  <a:gd name="T15" fmla="*/ 24 h 57"/>
                  <a:gd name="T16" fmla="*/ 285 w 289"/>
                  <a:gd name="T17" fmla="*/ 31 h 57"/>
                  <a:gd name="T18" fmla="*/ 273 w 289"/>
                  <a:gd name="T19" fmla="*/ 42 h 57"/>
                  <a:gd name="T20" fmla="*/ 253 w 289"/>
                  <a:gd name="T21" fmla="*/ 5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9" h="57">
                    <a:moveTo>
                      <a:pt x="253" y="55"/>
                    </a:moveTo>
                    <a:cubicBezTo>
                      <a:pt x="217" y="57"/>
                      <a:pt x="181" y="54"/>
                      <a:pt x="146" y="50"/>
                    </a:cubicBezTo>
                    <a:cubicBezTo>
                      <a:pt x="115" y="45"/>
                      <a:pt x="84" y="49"/>
                      <a:pt x="54" y="43"/>
                    </a:cubicBezTo>
                    <a:cubicBezTo>
                      <a:pt x="39" y="40"/>
                      <a:pt x="24" y="40"/>
                      <a:pt x="10" y="36"/>
                    </a:cubicBezTo>
                    <a:cubicBezTo>
                      <a:pt x="2" y="33"/>
                      <a:pt x="1" y="29"/>
                      <a:pt x="0" y="23"/>
                    </a:cubicBezTo>
                    <a:cubicBezTo>
                      <a:pt x="2" y="15"/>
                      <a:pt x="1" y="7"/>
                      <a:pt x="5" y="0"/>
                    </a:cubicBezTo>
                    <a:cubicBezTo>
                      <a:pt x="27" y="18"/>
                      <a:pt x="55" y="18"/>
                      <a:pt x="81" y="18"/>
                    </a:cubicBezTo>
                    <a:cubicBezTo>
                      <a:pt x="122" y="16"/>
                      <a:pt x="162" y="23"/>
                      <a:pt x="203" y="24"/>
                    </a:cubicBezTo>
                    <a:cubicBezTo>
                      <a:pt x="230" y="25"/>
                      <a:pt x="258" y="29"/>
                      <a:pt x="285" y="31"/>
                    </a:cubicBezTo>
                    <a:cubicBezTo>
                      <a:pt x="289" y="44"/>
                      <a:pt x="279" y="43"/>
                      <a:pt x="273" y="42"/>
                    </a:cubicBezTo>
                    <a:cubicBezTo>
                      <a:pt x="263" y="42"/>
                      <a:pt x="257" y="47"/>
                      <a:pt x="253" y="55"/>
                    </a:cubicBezTo>
                    <a:close/>
                  </a:path>
                </a:pathLst>
              </a:custGeom>
              <a:solidFill>
                <a:srgbClr val="7FB6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7" name="Freeform 74">
                <a:extLst>
                  <a:ext uri="{FF2B5EF4-FFF2-40B4-BE49-F238E27FC236}">
                    <a16:creationId xmlns:a16="http://schemas.microsoft.com/office/drawing/2014/main" id="{098B3587-641F-495C-A10B-5DCB72D6DE55}"/>
                  </a:ext>
                </a:extLst>
              </p:cNvPr>
              <p:cNvSpPr>
                <a:spLocks/>
              </p:cNvSpPr>
              <p:nvPr/>
            </p:nvSpPr>
            <p:spPr bwMode="auto">
              <a:xfrm>
                <a:off x="1136" y="815"/>
                <a:ext cx="125" cy="183"/>
              </a:xfrm>
              <a:custGeom>
                <a:avLst/>
                <a:gdLst>
                  <a:gd name="T0" fmla="*/ 24 w 111"/>
                  <a:gd name="T1" fmla="*/ 13 h 163"/>
                  <a:gd name="T2" fmla="*/ 26 w 111"/>
                  <a:gd name="T3" fmla="*/ 3 h 163"/>
                  <a:gd name="T4" fmla="*/ 34 w 111"/>
                  <a:gd name="T5" fmla="*/ 9 h 163"/>
                  <a:gd name="T6" fmla="*/ 42 w 111"/>
                  <a:gd name="T7" fmla="*/ 19 h 163"/>
                  <a:gd name="T8" fmla="*/ 56 w 111"/>
                  <a:gd name="T9" fmla="*/ 84 h 163"/>
                  <a:gd name="T10" fmla="*/ 39 w 111"/>
                  <a:gd name="T11" fmla="*/ 119 h 163"/>
                  <a:gd name="T12" fmla="*/ 62 w 111"/>
                  <a:gd name="T13" fmla="*/ 47 h 163"/>
                  <a:gd name="T14" fmla="*/ 65 w 111"/>
                  <a:gd name="T15" fmla="*/ 47 h 163"/>
                  <a:gd name="T16" fmla="*/ 80 w 111"/>
                  <a:gd name="T17" fmla="*/ 59 h 163"/>
                  <a:gd name="T18" fmla="*/ 63 w 111"/>
                  <a:gd name="T19" fmla="*/ 141 h 163"/>
                  <a:gd name="T20" fmla="*/ 77 w 111"/>
                  <a:gd name="T21" fmla="*/ 85 h 163"/>
                  <a:gd name="T22" fmla="*/ 86 w 111"/>
                  <a:gd name="T23" fmla="*/ 60 h 163"/>
                  <a:gd name="T24" fmla="*/ 98 w 111"/>
                  <a:gd name="T25" fmla="*/ 67 h 163"/>
                  <a:gd name="T26" fmla="*/ 104 w 111"/>
                  <a:gd name="T27" fmla="*/ 77 h 163"/>
                  <a:gd name="T28" fmla="*/ 77 w 111"/>
                  <a:gd name="T29" fmla="*/ 163 h 163"/>
                  <a:gd name="T30" fmla="*/ 43 w 111"/>
                  <a:gd name="T31" fmla="*/ 160 h 163"/>
                  <a:gd name="T32" fmla="*/ 38 w 111"/>
                  <a:gd name="T33" fmla="*/ 148 h 163"/>
                  <a:gd name="T34" fmla="*/ 51 w 111"/>
                  <a:gd name="T35" fmla="*/ 127 h 163"/>
                  <a:gd name="T36" fmla="*/ 36 w 111"/>
                  <a:gd name="T37" fmla="*/ 146 h 163"/>
                  <a:gd name="T38" fmla="*/ 9 w 111"/>
                  <a:gd name="T39" fmla="*/ 158 h 163"/>
                  <a:gd name="T40" fmla="*/ 7 w 111"/>
                  <a:gd name="T41" fmla="*/ 127 h 163"/>
                  <a:gd name="T42" fmla="*/ 31 w 111"/>
                  <a:gd name="T43" fmla="*/ 60 h 163"/>
                  <a:gd name="T44" fmla="*/ 26 w 111"/>
                  <a:gd name="T45" fmla="*/ 36 h 163"/>
                  <a:gd name="T46" fmla="*/ 24 w 111"/>
                  <a:gd name="T47" fmla="*/ 13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1" h="163">
                    <a:moveTo>
                      <a:pt x="24" y="13"/>
                    </a:moveTo>
                    <a:cubicBezTo>
                      <a:pt x="25" y="9"/>
                      <a:pt x="24" y="5"/>
                      <a:pt x="26" y="3"/>
                    </a:cubicBezTo>
                    <a:cubicBezTo>
                      <a:pt x="31" y="0"/>
                      <a:pt x="32" y="6"/>
                      <a:pt x="34" y="9"/>
                    </a:cubicBezTo>
                    <a:cubicBezTo>
                      <a:pt x="36" y="12"/>
                      <a:pt x="37" y="17"/>
                      <a:pt x="42" y="19"/>
                    </a:cubicBezTo>
                    <a:cubicBezTo>
                      <a:pt x="56" y="39"/>
                      <a:pt x="68" y="58"/>
                      <a:pt x="56" y="84"/>
                    </a:cubicBezTo>
                    <a:cubicBezTo>
                      <a:pt x="51" y="96"/>
                      <a:pt x="46" y="108"/>
                      <a:pt x="39" y="119"/>
                    </a:cubicBezTo>
                    <a:cubicBezTo>
                      <a:pt x="52" y="97"/>
                      <a:pt x="64" y="74"/>
                      <a:pt x="62" y="47"/>
                    </a:cubicBezTo>
                    <a:cubicBezTo>
                      <a:pt x="63" y="46"/>
                      <a:pt x="64" y="47"/>
                      <a:pt x="65" y="47"/>
                    </a:cubicBezTo>
                    <a:cubicBezTo>
                      <a:pt x="70" y="51"/>
                      <a:pt x="75" y="55"/>
                      <a:pt x="80" y="59"/>
                    </a:cubicBezTo>
                    <a:cubicBezTo>
                      <a:pt x="78" y="86"/>
                      <a:pt x="72" y="112"/>
                      <a:pt x="63" y="141"/>
                    </a:cubicBezTo>
                    <a:cubicBezTo>
                      <a:pt x="70" y="121"/>
                      <a:pt x="74" y="103"/>
                      <a:pt x="77" y="85"/>
                    </a:cubicBezTo>
                    <a:cubicBezTo>
                      <a:pt x="79" y="76"/>
                      <a:pt x="78" y="66"/>
                      <a:pt x="86" y="60"/>
                    </a:cubicBezTo>
                    <a:cubicBezTo>
                      <a:pt x="92" y="60"/>
                      <a:pt x="95" y="63"/>
                      <a:pt x="98" y="67"/>
                    </a:cubicBezTo>
                    <a:cubicBezTo>
                      <a:pt x="100" y="70"/>
                      <a:pt x="103" y="73"/>
                      <a:pt x="104" y="77"/>
                    </a:cubicBezTo>
                    <a:cubicBezTo>
                      <a:pt x="111" y="97"/>
                      <a:pt x="95" y="148"/>
                      <a:pt x="77" y="163"/>
                    </a:cubicBezTo>
                    <a:cubicBezTo>
                      <a:pt x="66" y="162"/>
                      <a:pt x="54" y="160"/>
                      <a:pt x="43" y="160"/>
                    </a:cubicBezTo>
                    <a:cubicBezTo>
                      <a:pt x="29" y="160"/>
                      <a:pt x="37" y="153"/>
                      <a:pt x="38" y="148"/>
                    </a:cubicBezTo>
                    <a:cubicBezTo>
                      <a:pt x="41" y="140"/>
                      <a:pt x="47" y="134"/>
                      <a:pt x="51" y="127"/>
                    </a:cubicBezTo>
                    <a:cubicBezTo>
                      <a:pt x="46" y="133"/>
                      <a:pt x="43" y="141"/>
                      <a:pt x="36" y="146"/>
                    </a:cubicBezTo>
                    <a:cubicBezTo>
                      <a:pt x="30" y="156"/>
                      <a:pt x="21" y="162"/>
                      <a:pt x="9" y="158"/>
                    </a:cubicBezTo>
                    <a:cubicBezTo>
                      <a:pt x="0" y="148"/>
                      <a:pt x="4" y="138"/>
                      <a:pt x="7" y="127"/>
                    </a:cubicBezTo>
                    <a:cubicBezTo>
                      <a:pt x="12" y="104"/>
                      <a:pt x="25" y="83"/>
                      <a:pt x="31" y="60"/>
                    </a:cubicBezTo>
                    <a:cubicBezTo>
                      <a:pt x="36" y="51"/>
                      <a:pt x="31" y="43"/>
                      <a:pt x="26" y="36"/>
                    </a:cubicBezTo>
                    <a:cubicBezTo>
                      <a:pt x="21" y="29"/>
                      <a:pt x="13" y="21"/>
                      <a:pt x="24" y="13"/>
                    </a:cubicBezTo>
                    <a:close/>
                  </a:path>
                </a:pathLst>
              </a:custGeom>
              <a:solidFill>
                <a:srgbClr val="F1D9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8" name="Freeform 75">
                <a:extLst>
                  <a:ext uri="{FF2B5EF4-FFF2-40B4-BE49-F238E27FC236}">
                    <a16:creationId xmlns:a16="http://schemas.microsoft.com/office/drawing/2014/main" id="{39EF888E-0EB0-4B6F-BB9B-A604951AF84B}"/>
                  </a:ext>
                </a:extLst>
              </p:cNvPr>
              <p:cNvSpPr>
                <a:spLocks/>
              </p:cNvSpPr>
              <p:nvPr/>
            </p:nvSpPr>
            <p:spPr bwMode="auto">
              <a:xfrm>
                <a:off x="1661" y="2839"/>
                <a:ext cx="501" cy="54"/>
              </a:xfrm>
              <a:custGeom>
                <a:avLst/>
                <a:gdLst>
                  <a:gd name="T0" fmla="*/ 394 w 446"/>
                  <a:gd name="T1" fmla="*/ 13 h 48"/>
                  <a:gd name="T2" fmla="*/ 446 w 446"/>
                  <a:gd name="T3" fmla="*/ 22 h 48"/>
                  <a:gd name="T4" fmla="*/ 446 w 446"/>
                  <a:gd name="T5" fmla="*/ 25 h 48"/>
                  <a:gd name="T6" fmla="*/ 437 w 446"/>
                  <a:gd name="T7" fmla="*/ 34 h 48"/>
                  <a:gd name="T8" fmla="*/ 346 w 446"/>
                  <a:gd name="T9" fmla="*/ 36 h 48"/>
                  <a:gd name="T10" fmla="*/ 230 w 446"/>
                  <a:gd name="T11" fmla="*/ 38 h 48"/>
                  <a:gd name="T12" fmla="*/ 148 w 446"/>
                  <a:gd name="T13" fmla="*/ 42 h 48"/>
                  <a:gd name="T14" fmla="*/ 55 w 446"/>
                  <a:gd name="T15" fmla="*/ 47 h 48"/>
                  <a:gd name="T16" fmla="*/ 14 w 446"/>
                  <a:gd name="T17" fmla="*/ 42 h 48"/>
                  <a:gd name="T18" fmla="*/ 10 w 446"/>
                  <a:gd name="T19" fmla="*/ 25 h 48"/>
                  <a:gd name="T20" fmla="*/ 13 w 446"/>
                  <a:gd name="T21" fmla="*/ 24 h 48"/>
                  <a:gd name="T22" fmla="*/ 109 w 446"/>
                  <a:gd name="T23" fmla="*/ 24 h 48"/>
                  <a:gd name="T24" fmla="*/ 220 w 446"/>
                  <a:gd name="T25" fmla="*/ 16 h 48"/>
                  <a:gd name="T26" fmla="*/ 348 w 446"/>
                  <a:gd name="T27" fmla="*/ 11 h 48"/>
                  <a:gd name="T28" fmla="*/ 394 w 446"/>
                  <a:gd name="T29" fmla="*/ 13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46" h="48">
                    <a:moveTo>
                      <a:pt x="394" y="13"/>
                    </a:moveTo>
                    <a:cubicBezTo>
                      <a:pt x="412" y="10"/>
                      <a:pt x="432" y="0"/>
                      <a:pt x="446" y="22"/>
                    </a:cubicBezTo>
                    <a:cubicBezTo>
                      <a:pt x="445" y="23"/>
                      <a:pt x="446" y="24"/>
                      <a:pt x="446" y="25"/>
                    </a:cubicBezTo>
                    <a:cubicBezTo>
                      <a:pt x="446" y="31"/>
                      <a:pt x="443" y="34"/>
                      <a:pt x="437" y="34"/>
                    </a:cubicBezTo>
                    <a:cubicBezTo>
                      <a:pt x="406" y="34"/>
                      <a:pt x="376" y="35"/>
                      <a:pt x="346" y="36"/>
                    </a:cubicBezTo>
                    <a:cubicBezTo>
                      <a:pt x="308" y="34"/>
                      <a:pt x="269" y="33"/>
                      <a:pt x="230" y="38"/>
                    </a:cubicBezTo>
                    <a:cubicBezTo>
                      <a:pt x="203" y="42"/>
                      <a:pt x="175" y="37"/>
                      <a:pt x="148" y="42"/>
                    </a:cubicBezTo>
                    <a:cubicBezTo>
                      <a:pt x="117" y="47"/>
                      <a:pt x="86" y="47"/>
                      <a:pt x="55" y="47"/>
                    </a:cubicBezTo>
                    <a:cubicBezTo>
                      <a:pt x="40" y="48"/>
                      <a:pt x="28" y="42"/>
                      <a:pt x="14" y="42"/>
                    </a:cubicBezTo>
                    <a:cubicBezTo>
                      <a:pt x="5" y="42"/>
                      <a:pt x="0" y="34"/>
                      <a:pt x="10" y="25"/>
                    </a:cubicBezTo>
                    <a:cubicBezTo>
                      <a:pt x="11" y="25"/>
                      <a:pt x="12" y="24"/>
                      <a:pt x="13" y="24"/>
                    </a:cubicBezTo>
                    <a:cubicBezTo>
                      <a:pt x="45" y="29"/>
                      <a:pt x="77" y="30"/>
                      <a:pt x="109" y="24"/>
                    </a:cubicBezTo>
                    <a:cubicBezTo>
                      <a:pt x="146" y="17"/>
                      <a:pt x="184" y="14"/>
                      <a:pt x="220" y="16"/>
                    </a:cubicBezTo>
                    <a:cubicBezTo>
                      <a:pt x="263" y="19"/>
                      <a:pt x="305" y="13"/>
                      <a:pt x="348" y="11"/>
                    </a:cubicBezTo>
                    <a:cubicBezTo>
                      <a:pt x="363" y="10"/>
                      <a:pt x="379" y="13"/>
                      <a:pt x="394" y="13"/>
                    </a:cubicBezTo>
                    <a:close/>
                  </a:path>
                </a:pathLst>
              </a:custGeom>
              <a:solidFill>
                <a:srgbClr val="3B96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9" name="Freeform 76">
                <a:extLst>
                  <a:ext uri="{FF2B5EF4-FFF2-40B4-BE49-F238E27FC236}">
                    <a16:creationId xmlns:a16="http://schemas.microsoft.com/office/drawing/2014/main" id="{1D4F4EBC-607A-4803-821F-EF6CBDAF121C}"/>
                  </a:ext>
                </a:extLst>
              </p:cNvPr>
              <p:cNvSpPr>
                <a:spLocks/>
              </p:cNvSpPr>
              <p:nvPr/>
            </p:nvSpPr>
            <p:spPr bwMode="auto">
              <a:xfrm>
                <a:off x="762" y="670"/>
                <a:ext cx="272" cy="324"/>
              </a:xfrm>
              <a:custGeom>
                <a:avLst/>
                <a:gdLst>
                  <a:gd name="T0" fmla="*/ 232 w 242"/>
                  <a:gd name="T1" fmla="*/ 283 h 288"/>
                  <a:gd name="T2" fmla="*/ 227 w 242"/>
                  <a:gd name="T3" fmla="*/ 288 h 288"/>
                  <a:gd name="T4" fmla="*/ 189 w 242"/>
                  <a:gd name="T5" fmla="*/ 223 h 288"/>
                  <a:gd name="T6" fmla="*/ 137 w 242"/>
                  <a:gd name="T7" fmla="*/ 164 h 288"/>
                  <a:gd name="T8" fmla="*/ 107 w 242"/>
                  <a:gd name="T9" fmla="*/ 127 h 288"/>
                  <a:gd name="T10" fmla="*/ 105 w 242"/>
                  <a:gd name="T11" fmla="*/ 122 h 288"/>
                  <a:gd name="T12" fmla="*/ 85 w 242"/>
                  <a:gd name="T13" fmla="*/ 102 h 288"/>
                  <a:gd name="T14" fmla="*/ 75 w 242"/>
                  <a:gd name="T15" fmla="*/ 93 h 288"/>
                  <a:gd name="T16" fmla="*/ 13 w 242"/>
                  <a:gd name="T17" fmla="*/ 33 h 288"/>
                  <a:gd name="T18" fmla="*/ 10 w 242"/>
                  <a:gd name="T19" fmla="*/ 26 h 288"/>
                  <a:gd name="T20" fmla="*/ 5 w 242"/>
                  <a:gd name="T21" fmla="*/ 7 h 288"/>
                  <a:gd name="T22" fmla="*/ 31 w 242"/>
                  <a:gd name="T23" fmla="*/ 11 h 288"/>
                  <a:gd name="T24" fmla="*/ 31 w 242"/>
                  <a:gd name="T25" fmla="*/ 15 h 288"/>
                  <a:gd name="T26" fmla="*/ 66 w 242"/>
                  <a:gd name="T27" fmla="*/ 44 h 288"/>
                  <a:gd name="T28" fmla="*/ 70 w 242"/>
                  <a:gd name="T29" fmla="*/ 48 h 288"/>
                  <a:gd name="T30" fmla="*/ 170 w 242"/>
                  <a:gd name="T31" fmla="*/ 150 h 288"/>
                  <a:gd name="T32" fmla="*/ 173 w 242"/>
                  <a:gd name="T33" fmla="*/ 171 h 288"/>
                  <a:gd name="T34" fmla="*/ 175 w 242"/>
                  <a:gd name="T35" fmla="*/ 174 h 288"/>
                  <a:gd name="T36" fmla="*/ 231 w 242"/>
                  <a:gd name="T37" fmla="*/ 261 h 288"/>
                  <a:gd name="T38" fmla="*/ 232 w 242"/>
                  <a:gd name="T39" fmla="*/ 283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42" h="288">
                    <a:moveTo>
                      <a:pt x="232" y="283"/>
                    </a:moveTo>
                    <a:cubicBezTo>
                      <a:pt x="230" y="285"/>
                      <a:pt x="228" y="286"/>
                      <a:pt x="227" y="288"/>
                    </a:cubicBezTo>
                    <a:cubicBezTo>
                      <a:pt x="203" y="272"/>
                      <a:pt x="193" y="249"/>
                      <a:pt x="189" y="223"/>
                    </a:cubicBezTo>
                    <a:cubicBezTo>
                      <a:pt x="173" y="202"/>
                      <a:pt x="155" y="183"/>
                      <a:pt x="137" y="164"/>
                    </a:cubicBezTo>
                    <a:cubicBezTo>
                      <a:pt x="126" y="152"/>
                      <a:pt x="116" y="141"/>
                      <a:pt x="107" y="127"/>
                    </a:cubicBezTo>
                    <a:cubicBezTo>
                      <a:pt x="106" y="126"/>
                      <a:pt x="106" y="124"/>
                      <a:pt x="105" y="122"/>
                    </a:cubicBezTo>
                    <a:cubicBezTo>
                      <a:pt x="101" y="113"/>
                      <a:pt x="93" y="108"/>
                      <a:pt x="85" y="102"/>
                    </a:cubicBezTo>
                    <a:cubicBezTo>
                      <a:pt x="81" y="100"/>
                      <a:pt x="78" y="97"/>
                      <a:pt x="75" y="93"/>
                    </a:cubicBezTo>
                    <a:cubicBezTo>
                      <a:pt x="56" y="71"/>
                      <a:pt x="30" y="57"/>
                      <a:pt x="13" y="33"/>
                    </a:cubicBezTo>
                    <a:cubicBezTo>
                      <a:pt x="12" y="31"/>
                      <a:pt x="10" y="29"/>
                      <a:pt x="10" y="26"/>
                    </a:cubicBezTo>
                    <a:cubicBezTo>
                      <a:pt x="12" y="19"/>
                      <a:pt x="0" y="11"/>
                      <a:pt x="5" y="7"/>
                    </a:cubicBezTo>
                    <a:cubicBezTo>
                      <a:pt x="13" y="0"/>
                      <a:pt x="23" y="7"/>
                      <a:pt x="31" y="11"/>
                    </a:cubicBezTo>
                    <a:cubicBezTo>
                      <a:pt x="31" y="12"/>
                      <a:pt x="31" y="14"/>
                      <a:pt x="31" y="15"/>
                    </a:cubicBezTo>
                    <a:cubicBezTo>
                      <a:pt x="44" y="24"/>
                      <a:pt x="53" y="36"/>
                      <a:pt x="66" y="44"/>
                    </a:cubicBezTo>
                    <a:cubicBezTo>
                      <a:pt x="67" y="45"/>
                      <a:pt x="69" y="46"/>
                      <a:pt x="70" y="48"/>
                    </a:cubicBezTo>
                    <a:cubicBezTo>
                      <a:pt x="105" y="81"/>
                      <a:pt x="142" y="111"/>
                      <a:pt x="170" y="150"/>
                    </a:cubicBezTo>
                    <a:cubicBezTo>
                      <a:pt x="176" y="158"/>
                      <a:pt x="177" y="158"/>
                      <a:pt x="173" y="171"/>
                    </a:cubicBezTo>
                    <a:cubicBezTo>
                      <a:pt x="173" y="174"/>
                      <a:pt x="174" y="174"/>
                      <a:pt x="175" y="174"/>
                    </a:cubicBezTo>
                    <a:cubicBezTo>
                      <a:pt x="197" y="201"/>
                      <a:pt x="213" y="232"/>
                      <a:pt x="231" y="261"/>
                    </a:cubicBezTo>
                    <a:cubicBezTo>
                      <a:pt x="235" y="267"/>
                      <a:pt x="242" y="276"/>
                      <a:pt x="232" y="283"/>
                    </a:cubicBezTo>
                    <a:close/>
                  </a:path>
                </a:pathLst>
              </a:custGeom>
              <a:solidFill>
                <a:srgbClr val="F0D9B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0" name="Freeform 77">
                <a:extLst>
                  <a:ext uri="{FF2B5EF4-FFF2-40B4-BE49-F238E27FC236}">
                    <a16:creationId xmlns:a16="http://schemas.microsoft.com/office/drawing/2014/main" id="{974A589A-741B-4078-905B-A5321C02F786}"/>
                  </a:ext>
                </a:extLst>
              </p:cNvPr>
              <p:cNvSpPr>
                <a:spLocks/>
              </p:cNvSpPr>
              <p:nvPr/>
            </p:nvSpPr>
            <p:spPr bwMode="auto">
              <a:xfrm>
                <a:off x="1935" y="3075"/>
                <a:ext cx="309" cy="55"/>
              </a:xfrm>
              <a:custGeom>
                <a:avLst/>
                <a:gdLst>
                  <a:gd name="T0" fmla="*/ 274 w 275"/>
                  <a:gd name="T1" fmla="*/ 31 h 49"/>
                  <a:gd name="T2" fmla="*/ 262 w 275"/>
                  <a:gd name="T3" fmla="*/ 43 h 49"/>
                  <a:gd name="T4" fmla="*/ 258 w 275"/>
                  <a:gd name="T5" fmla="*/ 39 h 49"/>
                  <a:gd name="T6" fmla="*/ 165 w 275"/>
                  <a:gd name="T7" fmla="*/ 40 h 49"/>
                  <a:gd name="T8" fmla="*/ 164 w 275"/>
                  <a:gd name="T9" fmla="*/ 41 h 49"/>
                  <a:gd name="T10" fmla="*/ 122 w 275"/>
                  <a:gd name="T11" fmla="*/ 47 h 49"/>
                  <a:gd name="T12" fmla="*/ 35 w 275"/>
                  <a:gd name="T13" fmla="*/ 49 h 49"/>
                  <a:gd name="T14" fmla="*/ 6 w 275"/>
                  <a:gd name="T15" fmla="*/ 44 h 49"/>
                  <a:gd name="T16" fmla="*/ 10 w 275"/>
                  <a:gd name="T17" fmla="*/ 27 h 49"/>
                  <a:gd name="T18" fmla="*/ 19 w 275"/>
                  <a:gd name="T19" fmla="*/ 23 h 49"/>
                  <a:gd name="T20" fmla="*/ 114 w 275"/>
                  <a:gd name="T21" fmla="*/ 15 h 49"/>
                  <a:gd name="T22" fmla="*/ 114 w 275"/>
                  <a:gd name="T23" fmla="*/ 15 h 49"/>
                  <a:gd name="T24" fmla="*/ 170 w 275"/>
                  <a:gd name="T25" fmla="*/ 3 h 49"/>
                  <a:gd name="T26" fmla="*/ 174 w 275"/>
                  <a:gd name="T27" fmla="*/ 3 h 49"/>
                  <a:gd name="T28" fmla="*/ 184 w 275"/>
                  <a:gd name="T29" fmla="*/ 2 h 49"/>
                  <a:gd name="T30" fmla="*/ 190 w 275"/>
                  <a:gd name="T31" fmla="*/ 7 h 49"/>
                  <a:gd name="T32" fmla="*/ 260 w 275"/>
                  <a:gd name="T33" fmla="*/ 11 h 49"/>
                  <a:gd name="T34" fmla="*/ 266 w 275"/>
                  <a:gd name="T35" fmla="*/ 15 h 49"/>
                  <a:gd name="T36" fmla="*/ 274 w 275"/>
                  <a:gd name="T37" fmla="*/ 3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75" h="49">
                    <a:moveTo>
                      <a:pt x="274" y="31"/>
                    </a:moveTo>
                    <a:cubicBezTo>
                      <a:pt x="275" y="40"/>
                      <a:pt x="271" y="44"/>
                      <a:pt x="262" y="43"/>
                    </a:cubicBezTo>
                    <a:cubicBezTo>
                      <a:pt x="260" y="42"/>
                      <a:pt x="259" y="39"/>
                      <a:pt x="258" y="39"/>
                    </a:cubicBezTo>
                    <a:cubicBezTo>
                      <a:pt x="227" y="45"/>
                      <a:pt x="196" y="29"/>
                      <a:pt x="165" y="40"/>
                    </a:cubicBezTo>
                    <a:cubicBezTo>
                      <a:pt x="163" y="41"/>
                      <a:pt x="166" y="41"/>
                      <a:pt x="164" y="41"/>
                    </a:cubicBezTo>
                    <a:cubicBezTo>
                      <a:pt x="149" y="40"/>
                      <a:pt x="135" y="39"/>
                      <a:pt x="122" y="47"/>
                    </a:cubicBezTo>
                    <a:cubicBezTo>
                      <a:pt x="93" y="42"/>
                      <a:pt x="64" y="49"/>
                      <a:pt x="35" y="49"/>
                    </a:cubicBezTo>
                    <a:cubicBezTo>
                      <a:pt x="25" y="49"/>
                      <a:pt x="15" y="45"/>
                      <a:pt x="6" y="44"/>
                    </a:cubicBezTo>
                    <a:cubicBezTo>
                      <a:pt x="0" y="36"/>
                      <a:pt x="4" y="31"/>
                      <a:pt x="10" y="27"/>
                    </a:cubicBezTo>
                    <a:cubicBezTo>
                      <a:pt x="13" y="25"/>
                      <a:pt x="16" y="23"/>
                      <a:pt x="19" y="23"/>
                    </a:cubicBezTo>
                    <a:cubicBezTo>
                      <a:pt x="50" y="20"/>
                      <a:pt x="82" y="13"/>
                      <a:pt x="114" y="15"/>
                    </a:cubicBezTo>
                    <a:cubicBezTo>
                      <a:pt x="114" y="15"/>
                      <a:pt x="114" y="15"/>
                      <a:pt x="114" y="15"/>
                    </a:cubicBezTo>
                    <a:cubicBezTo>
                      <a:pt x="131" y="6"/>
                      <a:pt x="152" y="10"/>
                      <a:pt x="170" y="3"/>
                    </a:cubicBezTo>
                    <a:cubicBezTo>
                      <a:pt x="171" y="3"/>
                      <a:pt x="172" y="3"/>
                      <a:pt x="174" y="3"/>
                    </a:cubicBezTo>
                    <a:cubicBezTo>
                      <a:pt x="177" y="1"/>
                      <a:pt x="184" y="0"/>
                      <a:pt x="184" y="2"/>
                    </a:cubicBezTo>
                    <a:cubicBezTo>
                      <a:pt x="185" y="7"/>
                      <a:pt x="185" y="8"/>
                      <a:pt x="190" y="7"/>
                    </a:cubicBezTo>
                    <a:cubicBezTo>
                      <a:pt x="213" y="3"/>
                      <a:pt x="236" y="9"/>
                      <a:pt x="260" y="11"/>
                    </a:cubicBezTo>
                    <a:cubicBezTo>
                      <a:pt x="262" y="11"/>
                      <a:pt x="264" y="13"/>
                      <a:pt x="266" y="15"/>
                    </a:cubicBezTo>
                    <a:cubicBezTo>
                      <a:pt x="269" y="20"/>
                      <a:pt x="272" y="26"/>
                      <a:pt x="274" y="31"/>
                    </a:cubicBezTo>
                    <a:close/>
                  </a:path>
                </a:pathLst>
              </a:custGeom>
              <a:solidFill>
                <a:srgbClr val="7AB6C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1" name="Freeform 78">
                <a:extLst>
                  <a:ext uri="{FF2B5EF4-FFF2-40B4-BE49-F238E27FC236}">
                    <a16:creationId xmlns:a16="http://schemas.microsoft.com/office/drawing/2014/main" id="{5C8942D4-B465-44FC-B220-8A93D0332CBA}"/>
                  </a:ext>
                </a:extLst>
              </p:cNvPr>
              <p:cNvSpPr>
                <a:spLocks/>
              </p:cNvSpPr>
              <p:nvPr/>
            </p:nvSpPr>
            <p:spPr bwMode="auto">
              <a:xfrm>
                <a:off x="2176" y="4136"/>
                <a:ext cx="225" cy="53"/>
              </a:xfrm>
              <a:custGeom>
                <a:avLst/>
                <a:gdLst>
                  <a:gd name="T0" fmla="*/ 200 w 200"/>
                  <a:gd name="T1" fmla="*/ 34 h 47"/>
                  <a:gd name="T2" fmla="*/ 159 w 200"/>
                  <a:gd name="T3" fmla="*/ 35 h 47"/>
                  <a:gd name="T4" fmla="*/ 107 w 200"/>
                  <a:gd name="T5" fmla="*/ 41 h 47"/>
                  <a:gd name="T6" fmla="*/ 48 w 200"/>
                  <a:gd name="T7" fmla="*/ 42 h 47"/>
                  <a:gd name="T8" fmla="*/ 13 w 200"/>
                  <a:gd name="T9" fmla="*/ 30 h 47"/>
                  <a:gd name="T10" fmla="*/ 4 w 200"/>
                  <a:gd name="T11" fmla="*/ 11 h 47"/>
                  <a:gd name="T12" fmla="*/ 80 w 200"/>
                  <a:gd name="T13" fmla="*/ 4 h 47"/>
                  <a:gd name="T14" fmla="*/ 116 w 200"/>
                  <a:gd name="T15" fmla="*/ 3 h 47"/>
                  <a:gd name="T16" fmla="*/ 180 w 200"/>
                  <a:gd name="T17" fmla="*/ 2 h 47"/>
                  <a:gd name="T18" fmla="*/ 197 w 200"/>
                  <a:gd name="T19" fmla="*/ 16 h 47"/>
                  <a:gd name="T20" fmla="*/ 200 w 200"/>
                  <a:gd name="T21" fmla="*/ 23 h 47"/>
                  <a:gd name="T22" fmla="*/ 200 w 200"/>
                  <a:gd name="T23" fmla="*/ 34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0" h="47">
                    <a:moveTo>
                      <a:pt x="200" y="34"/>
                    </a:moveTo>
                    <a:cubicBezTo>
                      <a:pt x="186" y="41"/>
                      <a:pt x="173" y="34"/>
                      <a:pt x="159" y="35"/>
                    </a:cubicBezTo>
                    <a:cubicBezTo>
                      <a:pt x="141" y="36"/>
                      <a:pt x="124" y="36"/>
                      <a:pt x="107" y="41"/>
                    </a:cubicBezTo>
                    <a:cubicBezTo>
                      <a:pt x="87" y="47"/>
                      <a:pt x="67" y="40"/>
                      <a:pt x="48" y="42"/>
                    </a:cubicBezTo>
                    <a:cubicBezTo>
                      <a:pt x="38" y="33"/>
                      <a:pt x="26" y="31"/>
                      <a:pt x="13" y="30"/>
                    </a:cubicBezTo>
                    <a:cubicBezTo>
                      <a:pt x="0" y="30"/>
                      <a:pt x="1" y="21"/>
                      <a:pt x="4" y="11"/>
                    </a:cubicBezTo>
                    <a:cubicBezTo>
                      <a:pt x="30" y="15"/>
                      <a:pt x="54" y="5"/>
                      <a:pt x="80" y="4"/>
                    </a:cubicBezTo>
                    <a:cubicBezTo>
                      <a:pt x="92" y="3"/>
                      <a:pt x="104" y="4"/>
                      <a:pt x="116" y="3"/>
                    </a:cubicBezTo>
                    <a:cubicBezTo>
                      <a:pt x="137" y="2"/>
                      <a:pt x="159" y="5"/>
                      <a:pt x="180" y="2"/>
                    </a:cubicBezTo>
                    <a:cubicBezTo>
                      <a:pt x="194" y="0"/>
                      <a:pt x="197" y="4"/>
                      <a:pt x="197" y="16"/>
                    </a:cubicBezTo>
                    <a:cubicBezTo>
                      <a:pt x="196" y="19"/>
                      <a:pt x="199" y="21"/>
                      <a:pt x="200" y="23"/>
                    </a:cubicBezTo>
                    <a:cubicBezTo>
                      <a:pt x="200" y="27"/>
                      <a:pt x="200" y="31"/>
                      <a:pt x="200" y="34"/>
                    </a:cubicBezTo>
                    <a:close/>
                  </a:path>
                </a:pathLst>
              </a:custGeom>
              <a:solidFill>
                <a:srgbClr val="90C2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2" name="Freeform 79">
                <a:extLst>
                  <a:ext uri="{FF2B5EF4-FFF2-40B4-BE49-F238E27FC236}">
                    <a16:creationId xmlns:a16="http://schemas.microsoft.com/office/drawing/2014/main" id="{A17ACFCA-5209-4A93-95FA-E5B8D41E6ECD}"/>
                  </a:ext>
                </a:extLst>
              </p:cNvPr>
              <p:cNvSpPr>
                <a:spLocks/>
              </p:cNvSpPr>
              <p:nvPr/>
            </p:nvSpPr>
            <p:spPr bwMode="auto">
              <a:xfrm>
                <a:off x="2135" y="3673"/>
                <a:ext cx="252" cy="47"/>
              </a:xfrm>
              <a:custGeom>
                <a:avLst/>
                <a:gdLst>
                  <a:gd name="T0" fmla="*/ 0 w 224"/>
                  <a:gd name="T1" fmla="*/ 15 h 42"/>
                  <a:gd name="T2" fmla="*/ 63 w 224"/>
                  <a:gd name="T3" fmla="*/ 11 h 42"/>
                  <a:gd name="T4" fmla="*/ 216 w 224"/>
                  <a:gd name="T5" fmla="*/ 0 h 42"/>
                  <a:gd name="T6" fmla="*/ 224 w 224"/>
                  <a:gd name="T7" fmla="*/ 30 h 42"/>
                  <a:gd name="T8" fmla="*/ 141 w 224"/>
                  <a:gd name="T9" fmla="*/ 38 h 42"/>
                  <a:gd name="T10" fmla="*/ 59 w 224"/>
                  <a:gd name="T11" fmla="*/ 38 h 42"/>
                  <a:gd name="T12" fmla="*/ 24 w 224"/>
                  <a:gd name="T13" fmla="*/ 35 h 42"/>
                  <a:gd name="T14" fmla="*/ 13 w 224"/>
                  <a:gd name="T15" fmla="*/ 37 h 42"/>
                  <a:gd name="T16" fmla="*/ 22 w 224"/>
                  <a:gd name="T17" fmla="*/ 25 h 42"/>
                  <a:gd name="T18" fmla="*/ 46 w 224"/>
                  <a:gd name="T19" fmla="*/ 28 h 42"/>
                  <a:gd name="T20" fmla="*/ 0 w 224"/>
                  <a:gd name="T21" fmla="*/ 15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4" h="42">
                    <a:moveTo>
                      <a:pt x="0" y="15"/>
                    </a:moveTo>
                    <a:cubicBezTo>
                      <a:pt x="21" y="9"/>
                      <a:pt x="42" y="11"/>
                      <a:pt x="63" y="11"/>
                    </a:cubicBezTo>
                    <a:cubicBezTo>
                      <a:pt x="114" y="10"/>
                      <a:pt x="165" y="2"/>
                      <a:pt x="216" y="0"/>
                    </a:cubicBezTo>
                    <a:cubicBezTo>
                      <a:pt x="218" y="10"/>
                      <a:pt x="221" y="20"/>
                      <a:pt x="224" y="30"/>
                    </a:cubicBezTo>
                    <a:cubicBezTo>
                      <a:pt x="197" y="42"/>
                      <a:pt x="168" y="35"/>
                      <a:pt x="141" y="38"/>
                    </a:cubicBezTo>
                    <a:cubicBezTo>
                      <a:pt x="114" y="41"/>
                      <a:pt x="87" y="37"/>
                      <a:pt x="59" y="38"/>
                    </a:cubicBezTo>
                    <a:cubicBezTo>
                      <a:pt x="47" y="39"/>
                      <a:pt x="36" y="34"/>
                      <a:pt x="24" y="35"/>
                    </a:cubicBezTo>
                    <a:cubicBezTo>
                      <a:pt x="21" y="38"/>
                      <a:pt x="17" y="37"/>
                      <a:pt x="13" y="37"/>
                    </a:cubicBezTo>
                    <a:cubicBezTo>
                      <a:pt x="7" y="25"/>
                      <a:pt x="14" y="25"/>
                      <a:pt x="22" y="25"/>
                    </a:cubicBezTo>
                    <a:cubicBezTo>
                      <a:pt x="31" y="25"/>
                      <a:pt x="39" y="32"/>
                      <a:pt x="46" y="28"/>
                    </a:cubicBezTo>
                    <a:cubicBezTo>
                      <a:pt x="32" y="24"/>
                      <a:pt x="14" y="25"/>
                      <a:pt x="0" y="15"/>
                    </a:cubicBezTo>
                    <a:close/>
                  </a:path>
                </a:pathLst>
              </a:custGeom>
              <a:solidFill>
                <a:srgbClr val="459C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3" name="Freeform 80">
                <a:extLst>
                  <a:ext uri="{FF2B5EF4-FFF2-40B4-BE49-F238E27FC236}">
                    <a16:creationId xmlns:a16="http://schemas.microsoft.com/office/drawing/2014/main" id="{AA31E448-8E71-4BAC-A003-C245CD532658}"/>
                  </a:ext>
                </a:extLst>
              </p:cNvPr>
              <p:cNvSpPr>
                <a:spLocks/>
              </p:cNvSpPr>
              <p:nvPr/>
            </p:nvSpPr>
            <p:spPr bwMode="auto">
              <a:xfrm>
                <a:off x="118" y="3604"/>
                <a:ext cx="179" cy="76"/>
              </a:xfrm>
              <a:custGeom>
                <a:avLst/>
                <a:gdLst>
                  <a:gd name="T0" fmla="*/ 15 w 159"/>
                  <a:gd name="T1" fmla="*/ 0 h 67"/>
                  <a:gd name="T2" fmla="*/ 87 w 159"/>
                  <a:gd name="T3" fmla="*/ 11 h 67"/>
                  <a:gd name="T4" fmla="*/ 120 w 159"/>
                  <a:gd name="T5" fmla="*/ 19 h 67"/>
                  <a:gd name="T6" fmla="*/ 137 w 159"/>
                  <a:gd name="T7" fmla="*/ 33 h 67"/>
                  <a:gd name="T8" fmla="*/ 159 w 159"/>
                  <a:gd name="T9" fmla="*/ 59 h 67"/>
                  <a:gd name="T10" fmla="*/ 136 w 159"/>
                  <a:gd name="T11" fmla="*/ 65 h 67"/>
                  <a:gd name="T12" fmla="*/ 81 w 159"/>
                  <a:gd name="T13" fmla="*/ 63 h 67"/>
                  <a:gd name="T14" fmla="*/ 22 w 159"/>
                  <a:gd name="T15" fmla="*/ 66 h 67"/>
                  <a:gd name="T16" fmla="*/ 0 w 159"/>
                  <a:gd name="T17" fmla="*/ 61 h 67"/>
                  <a:gd name="T18" fmla="*/ 15 w 159"/>
                  <a:gd name="T19"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9" h="67">
                    <a:moveTo>
                      <a:pt x="15" y="0"/>
                    </a:moveTo>
                    <a:cubicBezTo>
                      <a:pt x="38" y="12"/>
                      <a:pt x="63" y="14"/>
                      <a:pt x="87" y="11"/>
                    </a:cubicBezTo>
                    <a:cubicBezTo>
                      <a:pt x="100" y="10"/>
                      <a:pt x="110" y="12"/>
                      <a:pt x="120" y="19"/>
                    </a:cubicBezTo>
                    <a:cubicBezTo>
                      <a:pt x="118" y="41"/>
                      <a:pt x="118" y="41"/>
                      <a:pt x="137" y="33"/>
                    </a:cubicBezTo>
                    <a:cubicBezTo>
                      <a:pt x="149" y="29"/>
                      <a:pt x="159" y="40"/>
                      <a:pt x="159" y="59"/>
                    </a:cubicBezTo>
                    <a:cubicBezTo>
                      <a:pt x="152" y="65"/>
                      <a:pt x="144" y="65"/>
                      <a:pt x="136" y="65"/>
                    </a:cubicBezTo>
                    <a:cubicBezTo>
                      <a:pt x="117" y="65"/>
                      <a:pt x="99" y="65"/>
                      <a:pt x="81" y="63"/>
                    </a:cubicBezTo>
                    <a:cubicBezTo>
                      <a:pt x="61" y="60"/>
                      <a:pt x="42" y="65"/>
                      <a:pt x="22" y="66"/>
                    </a:cubicBezTo>
                    <a:cubicBezTo>
                      <a:pt x="14" y="66"/>
                      <a:pt x="6" y="67"/>
                      <a:pt x="0" y="61"/>
                    </a:cubicBezTo>
                    <a:cubicBezTo>
                      <a:pt x="10" y="42"/>
                      <a:pt x="4" y="19"/>
                      <a:pt x="15" y="0"/>
                    </a:cubicBezTo>
                    <a:close/>
                  </a:path>
                </a:pathLst>
              </a:custGeom>
              <a:solidFill>
                <a:srgbClr val="DFE7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4" name="Freeform 81">
                <a:extLst>
                  <a:ext uri="{FF2B5EF4-FFF2-40B4-BE49-F238E27FC236}">
                    <a16:creationId xmlns:a16="http://schemas.microsoft.com/office/drawing/2014/main" id="{5B3E28C7-FE40-40DF-81B0-3AF4DBE632D2}"/>
                  </a:ext>
                </a:extLst>
              </p:cNvPr>
              <p:cNvSpPr>
                <a:spLocks/>
              </p:cNvSpPr>
              <p:nvPr/>
            </p:nvSpPr>
            <p:spPr bwMode="auto">
              <a:xfrm>
                <a:off x="1978" y="421"/>
                <a:ext cx="101" cy="393"/>
              </a:xfrm>
              <a:custGeom>
                <a:avLst/>
                <a:gdLst>
                  <a:gd name="T0" fmla="*/ 65 w 90"/>
                  <a:gd name="T1" fmla="*/ 6 h 350"/>
                  <a:gd name="T2" fmla="*/ 72 w 90"/>
                  <a:gd name="T3" fmla="*/ 10 h 350"/>
                  <a:gd name="T4" fmla="*/ 72 w 90"/>
                  <a:gd name="T5" fmla="*/ 42 h 350"/>
                  <a:gd name="T6" fmla="*/ 88 w 90"/>
                  <a:gd name="T7" fmla="*/ 38 h 350"/>
                  <a:gd name="T8" fmla="*/ 90 w 90"/>
                  <a:gd name="T9" fmla="*/ 44 h 350"/>
                  <a:gd name="T10" fmla="*/ 89 w 90"/>
                  <a:gd name="T11" fmla="*/ 108 h 350"/>
                  <a:gd name="T12" fmla="*/ 65 w 90"/>
                  <a:gd name="T13" fmla="*/ 194 h 350"/>
                  <a:gd name="T14" fmla="*/ 34 w 90"/>
                  <a:gd name="T15" fmla="*/ 290 h 350"/>
                  <a:gd name="T16" fmla="*/ 17 w 90"/>
                  <a:gd name="T17" fmla="*/ 336 h 350"/>
                  <a:gd name="T18" fmla="*/ 2 w 90"/>
                  <a:gd name="T19" fmla="*/ 344 h 350"/>
                  <a:gd name="T20" fmla="*/ 14 w 90"/>
                  <a:gd name="T21" fmla="*/ 283 h 350"/>
                  <a:gd name="T22" fmla="*/ 40 w 90"/>
                  <a:gd name="T23" fmla="*/ 219 h 350"/>
                  <a:gd name="T24" fmla="*/ 30 w 90"/>
                  <a:gd name="T25" fmla="*/ 235 h 350"/>
                  <a:gd name="T26" fmla="*/ 22 w 90"/>
                  <a:gd name="T27" fmla="*/ 219 h 350"/>
                  <a:gd name="T28" fmla="*/ 30 w 90"/>
                  <a:gd name="T29" fmla="*/ 175 h 350"/>
                  <a:gd name="T30" fmla="*/ 44 w 90"/>
                  <a:gd name="T31" fmla="*/ 127 h 350"/>
                  <a:gd name="T32" fmla="*/ 52 w 90"/>
                  <a:gd name="T33" fmla="*/ 105 h 350"/>
                  <a:gd name="T34" fmla="*/ 61 w 90"/>
                  <a:gd name="T35" fmla="*/ 123 h 350"/>
                  <a:gd name="T36" fmla="*/ 56 w 90"/>
                  <a:gd name="T37" fmla="*/ 148 h 350"/>
                  <a:gd name="T38" fmla="*/ 69 w 90"/>
                  <a:gd name="T39" fmla="*/ 91 h 350"/>
                  <a:gd name="T40" fmla="*/ 65 w 90"/>
                  <a:gd name="T41" fmla="*/ 91 h 350"/>
                  <a:gd name="T42" fmla="*/ 61 w 90"/>
                  <a:gd name="T43" fmla="*/ 87 h 350"/>
                  <a:gd name="T44" fmla="*/ 66 w 90"/>
                  <a:gd name="T45" fmla="*/ 30 h 350"/>
                  <a:gd name="T46" fmla="*/ 65 w 90"/>
                  <a:gd name="T47" fmla="*/ 6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0" h="350">
                    <a:moveTo>
                      <a:pt x="65" y="6"/>
                    </a:moveTo>
                    <a:cubicBezTo>
                      <a:pt x="70" y="0"/>
                      <a:pt x="72" y="5"/>
                      <a:pt x="72" y="10"/>
                    </a:cubicBezTo>
                    <a:cubicBezTo>
                      <a:pt x="72" y="20"/>
                      <a:pt x="72" y="30"/>
                      <a:pt x="72" y="42"/>
                    </a:cubicBezTo>
                    <a:cubicBezTo>
                      <a:pt x="78" y="42"/>
                      <a:pt x="81" y="32"/>
                      <a:pt x="88" y="38"/>
                    </a:cubicBezTo>
                    <a:cubicBezTo>
                      <a:pt x="89" y="40"/>
                      <a:pt x="90" y="42"/>
                      <a:pt x="90" y="44"/>
                    </a:cubicBezTo>
                    <a:cubicBezTo>
                      <a:pt x="89" y="66"/>
                      <a:pt x="90" y="87"/>
                      <a:pt x="89" y="108"/>
                    </a:cubicBezTo>
                    <a:cubicBezTo>
                      <a:pt x="76" y="135"/>
                      <a:pt x="67" y="163"/>
                      <a:pt x="65" y="194"/>
                    </a:cubicBezTo>
                    <a:cubicBezTo>
                      <a:pt x="59" y="227"/>
                      <a:pt x="43" y="257"/>
                      <a:pt x="34" y="290"/>
                    </a:cubicBezTo>
                    <a:cubicBezTo>
                      <a:pt x="30" y="306"/>
                      <a:pt x="26" y="322"/>
                      <a:pt x="17" y="336"/>
                    </a:cubicBezTo>
                    <a:cubicBezTo>
                      <a:pt x="13" y="341"/>
                      <a:pt x="12" y="350"/>
                      <a:pt x="2" y="344"/>
                    </a:cubicBezTo>
                    <a:cubicBezTo>
                      <a:pt x="0" y="322"/>
                      <a:pt x="7" y="302"/>
                      <a:pt x="14" y="283"/>
                    </a:cubicBezTo>
                    <a:cubicBezTo>
                      <a:pt x="22" y="261"/>
                      <a:pt x="29" y="239"/>
                      <a:pt x="40" y="219"/>
                    </a:cubicBezTo>
                    <a:cubicBezTo>
                      <a:pt x="36" y="224"/>
                      <a:pt x="38" y="232"/>
                      <a:pt x="30" y="235"/>
                    </a:cubicBezTo>
                    <a:cubicBezTo>
                      <a:pt x="23" y="232"/>
                      <a:pt x="23" y="225"/>
                      <a:pt x="22" y="219"/>
                    </a:cubicBezTo>
                    <a:cubicBezTo>
                      <a:pt x="19" y="203"/>
                      <a:pt x="22" y="189"/>
                      <a:pt x="30" y="175"/>
                    </a:cubicBezTo>
                    <a:cubicBezTo>
                      <a:pt x="37" y="160"/>
                      <a:pt x="42" y="144"/>
                      <a:pt x="44" y="127"/>
                    </a:cubicBezTo>
                    <a:cubicBezTo>
                      <a:pt x="45" y="120"/>
                      <a:pt x="46" y="111"/>
                      <a:pt x="52" y="105"/>
                    </a:cubicBezTo>
                    <a:cubicBezTo>
                      <a:pt x="62" y="107"/>
                      <a:pt x="60" y="116"/>
                      <a:pt x="61" y="123"/>
                    </a:cubicBezTo>
                    <a:cubicBezTo>
                      <a:pt x="60" y="131"/>
                      <a:pt x="58" y="139"/>
                      <a:pt x="56" y="148"/>
                    </a:cubicBezTo>
                    <a:cubicBezTo>
                      <a:pt x="63" y="129"/>
                      <a:pt x="61" y="109"/>
                      <a:pt x="69" y="91"/>
                    </a:cubicBezTo>
                    <a:cubicBezTo>
                      <a:pt x="69" y="90"/>
                      <a:pt x="66" y="92"/>
                      <a:pt x="65" y="91"/>
                    </a:cubicBezTo>
                    <a:cubicBezTo>
                      <a:pt x="63" y="90"/>
                      <a:pt x="62" y="89"/>
                      <a:pt x="61" y="87"/>
                    </a:cubicBezTo>
                    <a:cubicBezTo>
                      <a:pt x="59" y="67"/>
                      <a:pt x="65" y="49"/>
                      <a:pt x="66" y="30"/>
                    </a:cubicBezTo>
                    <a:cubicBezTo>
                      <a:pt x="66" y="22"/>
                      <a:pt x="68" y="14"/>
                      <a:pt x="65" y="6"/>
                    </a:cubicBezTo>
                    <a:close/>
                  </a:path>
                </a:pathLst>
              </a:custGeom>
              <a:solidFill>
                <a:srgbClr val="F1D8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5" name="Freeform 82">
                <a:extLst>
                  <a:ext uri="{FF2B5EF4-FFF2-40B4-BE49-F238E27FC236}">
                    <a16:creationId xmlns:a16="http://schemas.microsoft.com/office/drawing/2014/main" id="{7CB8C12E-85B6-49EB-B4E8-708A238B832C}"/>
                  </a:ext>
                </a:extLst>
              </p:cNvPr>
              <p:cNvSpPr>
                <a:spLocks/>
              </p:cNvSpPr>
              <p:nvPr/>
            </p:nvSpPr>
            <p:spPr bwMode="auto">
              <a:xfrm>
                <a:off x="111" y="4269"/>
                <a:ext cx="242" cy="58"/>
              </a:xfrm>
              <a:custGeom>
                <a:avLst/>
                <a:gdLst>
                  <a:gd name="T0" fmla="*/ 184 w 215"/>
                  <a:gd name="T1" fmla="*/ 41 h 51"/>
                  <a:gd name="T2" fmla="*/ 53 w 215"/>
                  <a:gd name="T3" fmla="*/ 40 h 51"/>
                  <a:gd name="T4" fmla="*/ 51 w 215"/>
                  <a:gd name="T5" fmla="*/ 40 h 51"/>
                  <a:gd name="T6" fmla="*/ 49 w 215"/>
                  <a:gd name="T7" fmla="*/ 40 h 51"/>
                  <a:gd name="T8" fmla="*/ 24 w 215"/>
                  <a:gd name="T9" fmla="*/ 31 h 51"/>
                  <a:gd name="T10" fmla="*/ 8 w 215"/>
                  <a:gd name="T11" fmla="*/ 25 h 51"/>
                  <a:gd name="T12" fmla="*/ 9 w 215"/>
                  <a:gd name="T13" fmla="*/ 8 h 51"/>
                  <a:gd name="T14" fmla="*/ 147 w 215"/>
                  <a:gd name="T15" fmla="*/ 18 h 51"/>
                  <a:gd name="T16" fmla="*/ 169 w 215"/>
                  <a:gd name="T17" fmla="*/ 19 h 51"/>
                  <a:gd name="T18" fmla="*/ 193 w 215"/>
                  <a:gd name="T19" fmla="*/ 24 h 51"/>
                  <a:gd name="T20" fmla="*/ 205 w 215"/>
                  <a:gd name="T21" fmla="*/ 24 h 51"/>
                  <a:gd name="T22" fmla="*/ 184 w 215"/>
                  <a:gd name="T23" fmla="*/ 4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5" h="51">
                    <a:moveTo>
                      <a:pt x="184" y="41"/>
                    </a:moveTo>
                    <a:cubicBezTo>
                      <a:pt x="141" y="40"/>
                      <a:pt x="97" y="40"/>
                      <a:pt x="53" y="40"/>
                    </a:cubicBezTo>
                    <a:cubicBezTo>
                      <a:pt x="53" y="40"/>
                      <a:pt x="51" y="40"/>
                      <a:pt x="51" y="40"/>
                    </a:cubicBezTo>
                    <a:cubicBezTo>
                      <a:pt x="49" y="40"/>
                      <a:pt x="49" y="40"/>
                      <a:pt x="49" y="40"/>
                    </a:cubicBezTo>
                    <a:cubicBezTo>
                      <a:pt x="41" y="36"/>
                      <a:pt x="31" y="39"/>
                      <a:pt x="24" y="31"/>
                    </a:cubicBezTo>
                    <a:cubicBezTo>
                      <a:pt x="19" y="29"/>
                      <a:pt x="13" y="29"/>
                      <a:pt x="8" y="25"/>
                    </a:cubicBezTo>
                    <a:cubicBezTo>
                      <a:pt x="2" y="19"/>
                      <a:pt x="0" y="13"/>
                      <a:pt x="9" y="8"/>
                    </a:cubicBezTo>
                    <a:cubicBezTo>
                      <a:pt x="56" y="0"/>
                      <a:pt x="101" y="16"/>
                      <a:pt x="147" y="18"/>
                    </a:cubicBezTo>
                    <a:cubicBezTo>
                      <a:pt x="155" y="18"/>
                      <a:pt x="163" y="11"/>
                      <a:pt x="169" y="19"/>
                    </a:cubicBezTo>
                    <a:cubicBezTo>
                      <a:pt x="176" y="27"/>
                      <a:pt x="186" y="19"/>
                      <a:pt x="193" y="24"/>
                    </a:cubicBezTo>
                    <a:cubicBezTo>
                      <a:pt x="197" y="24"/>
                      <a:pt x="201" y="24"/>
                      <a:pt x="205" y="24"/>
                    </a:cubicBezTo>
                    <a:cubicBezTo>
                      <a:pt x="215" y="51"/>
                      <a:pt x="191" y="35"/>
                      <a:pt x="184" y="41"/>
                    </a:cubicBezTo>
                    <a:close/>
                  </a:path>
                </a:pathLst>
              </a:custGeom>
              <a:solidFill>
                <a:srgbClr val="79B3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6" name="Freeform 83">
                <a:extLst>
                  <a:ext uri="{FF2B5EF4-FFF2-40B4-BE49-F238E27FC236}">
                    <a16:creationId xmlns:a16="http://schemas.microsoft.com/office/drawing/2014/main" id="{2D14B37F-CF76-44B9-8492-C62B46E2FF87}"/>
                  </a:ext>
                </a:extLst>
              </p:cNvPr>
              <p:cNvSpPr>
                <a:spLocks/>
              </p:cNvSpPr>
              <p:nvPr/>
            </p:nvSpPr>
            <p:spPr bwMode="auto">
              <a:xfrm>
                <a:off x="1836" y="512"/>
                <a:ext cx="151" cy="451"/>
              </a:xfrm>
              <a:custGeom>
                <a:avLst/>
                <a:gdLst>
                  <a:gd name="T0" fmla="*/ 65 w 134"/>
                  <a:gd name="T1" fmla="*/ 269 h 402"/>
                  <a:gd name="T2" fmla="*/ 66 w 134"/>
                  <a:gd name="T3" fmla="*/ 285 h 402"/>
                  <a:gd name="T4" fmla="*/ 55 w 134"/>
                  <a:gd name="T5" fmla="*/ 301 h 402"/>
                  <a:gd name="T6" fmla="*/ 51 w 134"/>
                  <a:gd name="T7" fmla="*/ 293 h 402"/>
                  <a:gd name="T8" fmla="*/ 45 w 134"/>
                  <a:gd name="T9" fmla="*/ 299 h 402"/>
                  <a:gd name="T10" fmla="*/ 35 w 134"/>
                  <a:gd name="T11" fmla="*/ 339 h 402"/>
                  <a:gd name="T12" fmla="*/ 24 w 134"/>
                  <a:gd name="T13" fmla="*/ 355 h 402"/>
                  <a:gd name="T14" fmla="*/ 34 w 134"/>
                  <a:gd name="T15" fmla="*/ 300 h 402"/>
                  <a:gd name="T16" fmla="*/ 0 w 134"/>
                  <a:gd name="T17" fmla="*/ 402 h 402"/>
                  <a:gd name="T18" fmla="*/ 34 w 134"/>
                  <a:gd name="T19" fmla="*/ 276 h 402"/>
                  <a:gd name="T20" fmla="*/ 48 w 134"/>
                  <a:gd name="T21" fmla="*/ 245 h 402"/>
                  <a:gd name="T22" fmla="*/ 72 w 134"/>
                  <a:gd name="T23" fmla="*/ 191 h 402"/>
                  <a:gd name="T24" fmla="*/ 92 w 134"/>
                  <a:gd name="T25" fmla="*/ 120 h 402"/>
                  <a:gd name="T26" fmla="*/ 105 w 134"/>
                  <a:gd name="T27" fmla="*/ 61 h 402"/>
                  <a:gd name="T28" fmla="*/ 123 w 134"/>
                  <a:gd name="T29" fmla="*/ 9 h 402"/>
                  <a:gd name="T30" fmla="*/ 129 w 134"/>
                  <a:gd name="T31" fmla="*/ 2 h 402"/>
                  <a:gd name="T32" fmla="*/ 131 w 134"/>
                  <a:gd name="T33" fmla="*/ 13 h 402"/>
                  <a:gd name="T34" fmla="*/ 125 w 134"/>
                  <a:gd name="T35" fmla="*/ 45 h 402"/>
                  <a:gd name="T36" fmla="*/ 100 w 134"/>
                  <a:gd name="T37" fmla="*/ 106 h 402"/>
                  <a:gd name="T38" fmla="*/ 99 w 134"/>
                  <a:gd name="T39" fmla="*/ 128 h 402"/>
                  <a:gd name="T40" fmla="*/ 110 w 134"/>
                  <a:gd name="T41" fmla="*/ 110 h 402"/>
                  <a:gd name="T42" fmla="*/ 104 w 134"/>
                  <a:gd name="T43" fmla="*/ 135 h 402"/>
                  <a:gd name="T44" fmla="*/ 54 w 134"/>
                  <a:gd name="T45" fmla="*/ 253 h 402"/>
                  <a:gd name="T46" fmla="*/ 59 w 134"/>
                  <a:gd name="T47" fmla="*/ 269 h 402"/>
                  <a:gd name="T48" fmla="*/ 65 w 134"/>
                  <a:gd name="T49" fmla="*/ 269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34" h="402">
                    <a:moveTo>
                      <a:pt x="65" y="269"/>
                    </a:moveTo>
                    <a:cubicBezTo>
                      <a:pt x="78" y="273"/>
                      <a:pt x="66" y="280"/>
                      <a:pt x="66" y="285"/>
                    </a:cubicBezTo>
                    <a:cubicBezTo>
                      <a:pt x="61" y="289"/>
                      <a:pt x="65" y="300"/>
                      <a:pt x="55" y="301"/>
                    </a:cubicBezTo>
                    <a:cubicBezTo>
                      <a:pt x="55" y="297"/>
                      <a:pt x="54" y="294"/>
                      <a:pt x="51" y="293"/>
                    </a:cubicBezTo>
                    <a:cubicBezTo>
                      <a:pt x="46" y="291"/>
                      <a:pt x="46" y="296"/>
                      <a:pt x="45" y="299"/>
                    </a:cubicBezTo>
                    <a:cubicBezTo>
                      <a:pt x="42" y="312"/>
                      <a:pt x="38" y="325"/>
                      <a:pt x="35" y="339"/>
                    </a:cubicBezTo>
                    <a:cubicBezTo>
                      <a:pt x="33" y="346"/>
                      <a:pt x="31" y="351"/>
                      <a:pt x="24" y="355"/>
                    </a:cubicBezTo>
                    <a:cubicBezTo>
                      <a:pt x="24" y="338"/>
                      <a:pt x="32" y="322"/>
                      <a:pt x="34" y="300"/>
                    </a:cubicBezTo>
                    <a:cubicBezTo>
                      <a:pt x="14" y="335"/>
                      <a:pt x="19" y="372"/>
                      <a:pt x="0" y="402"/>
                    </a:cubicBezTo>
                    <a:cubicBezTo>
                      <a:pt x="10" y="360"/>
                      <a:pt x="12" y="315"/>
                      <a:pt x="34" y="276"/>
                    </a:cubicBezTo>
                    <a:cubicBezTo>
                      <a:pt x="40" y="266"/>
                      <a:pt x="44" y="256"/>
                      <a:pt x="48" y="245"/>
                    </a:cubicBezTo>
                    <a:cubicBezTo>
                      <a:pt x="56" y="227"/>
                      <a:pt x="63" y="208"/>
                      <a:pt x="72" y="191"/>
                    </a:cubicBezTo>
                    <a:cubicBezTo>
                      <a:pt x="83" y="170"/>
                      <a:pt x="96" y="148"/>
                      <a:pt x="92" y="120"/>
                    </a:cubicBezTo>
                    <a:cubicBezTo>
                      <a:pt x="89" y="101"/>
                      <a:pt x="99" y="80"/>
                      <a:pt x="105" y="61"/>
                    </a:cubicBezTo>
                    <a:cubicBezTo>
                      <a:pt x="114" y="45"/>
                      <a:pt x="122" y="28"/>
                      <a:pt x="123" y="9"/>
                    </a:cubicBezTo>
                    <a:cubicBezTo>
                      <a:pt x="125" y="7"/>
                      <a:pt x="123" y="0"/>
                      <a:pt x="129" y="2"/>
                    </a:cubicBezTo>
                    <a:cubicBezTo>
                      <a:pt x="134" y="3"/>
                      <a:pt x="132" y="9"/>
                      <a:pt x="131" y="13"/>
                    </a:cubicBezTo>
                    <a:cubicBezTo>
                      <a:pt x="127" y="23"/>
                      <a:pt x="125" y="34"/>
                      <a:pt x="125" y="45"/>
                    </a:cubicBezTo>
                    <a:cubicBezTo>
                      <a:pt x="123" y="68"/>
                      <a:pt x="105" y="84"/>
                      <a:pt x="100" y="106"/>
                    </a:cubicBezTo>
                    <a:cubicBezTo>
                      <a:pt x="99" y="113"/>
                      <a:pt x="98" y="120"/>
                      <a:pt x="99" y="128"/>
                    </a:cubicBezTo>
                    <a:cubicBezTo>
                      <a:pt x="102" y="123"/>
                      <a:pt x="105" y="118"/>
                      <a:pt x="110" y="110"/>
                    </a:cubicBezTo>
                    <a:cubicBezTo>
                      <a:pt x="111" y="122"/>
                      <a:pt x="106" y="128"/>
                      <a:pt x="104" y="135"/>
                    </a:cubicBezTo>
                    <a:cubicBezTo>
                      <a:pt x="87" y="174"/>
                      <a:pt x="67" y="212"/>
                      <a:pt x="54" y="253"/>
                    </a:cubicBezTo>
                    <a:cubicBezTo>
                      <a:pt x="52" y="260"/>
                      <a:pt x="46" y="267"/>
                      <a:pt x="59" y="269"/>
                    </a:cubicBezTo>
                    <a:cubicBezTo>
                      <a:pt x="61" y="267"/>
                      <a:pt x="63" y="267"/>
                      <a:pt x="65" y="269"/>
                    </a:cubicBezTo>
                    <a:close/>
                  </a:path>
                </a:pathLst>
              </a:custGeom>
              <a:solidFill>
                <a:srgbClr val="7253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7" name="Freeform 84">
                <a:extLst>
                  <a:ext uri="{FF2B5EF4-FFF2-40B4-BE49-F238E27FC236}">
                    <a16:creationId xmlns:a16="http://schemas.microsoft.com/office/drawing/2014/main" id="{E91FDC2A-955B-474D-A9F3-04E934629899}"/>
                  </a:ext>
                </a:extLst>
              </p:cNvPr>
              <p:cNvSpPr>
                <a:spLocks/>
              </p:cNvSpPr>
              <p:nvPr/>
            </p:nvSpPr>
            <p:spPr bwMode="auto">
              <a:xfrm>
                <a:off x="1929" y="2683"/>
                <a:ext cx="185" cy="52"/>
              </a:xfrm>
              <a:custGeom>
                <a:avLst/>
                <a:gdLst>
                  <a:gd name="T0" fmla="*/ 165 w 165"/>
                  <a:gd name="T1" fmla="*/ 36 h 46"/>
                  <a:gd name="T2" fmla="*/ 161 w 165"/>
                  <a:gd name="T3" fmla="*/ 41 h 46"/>
                  <a:gd name="T4" fmla="*/ 82 w 165"/>
                  <a:gd name="T5" fmla="*/ 46 h 46"/>
                  <a:gd name="T6" fmla="*/ 0 w 165"/>
                  <a:gd name="T7" fmla="*/ 43 h 46"/>
                  <a:gd name="T8" fmla="*/ 75 w 165"/>
                  <a:gd name="T9" fmla="*/ 0 h 46"/>
                  <a:gd name="T10" fmla="*/ 156 w 165"/>
                  <a:gd name="T11" fmla="*/ 12 h 46"/>
                  <a:gd name="T12" fmla="*/ 165 w 165"/>
                  <a:gd name="T13" fmla="*/ 36 h 46"/>
                </a:gdLst>
                <a:ahLst/>
                <a:cxnLst>
                  <a:cxn ang="0">
                    <a:pos x="T0" y="T1"/>
                  </a:cxn>
                  <a:cxn ang="0">
                    <a:pos x="T2" y="T3"/>
                  </a:cxn>
                  <a:cxn ang="0">
                    <a:pos x="T4" y="T5"/>
                  </a:cxn>
                  <a:cxn ang="0">
                    <a:pos x="T6" y="T7"/>
                  </a:cxn>
                  <a:cxn ang="0">
                    <a:pos x="T8" y="T9"/>
                  </a:cxn>
                  <a:cxn ang="0">
                    <a:pos x="T10" y="T11"/>
                  </a:cxn>
                  <a:cxn ang="0">
                    <a:pos x="T12" y="T13"/>
                  </a:cxn>
                </a:cxnLst>
                <a:rect l="0" t="0" r="r" b="b"/>
                <a:pathLst>
                  <a:path w="165" h="46">
                    <a:moveTo>
                      <a:pt x="165" y="36"/>
                    </a:moveTo>
                    <a:cubicBezTo>
                      <a:pt x="164" y="38"/>
                      <a:pt x="165" y="41"/>
                      <a:pt x="161" y="41"/>
                    </a:cubicBezTo>
                    <a:cubicBezTo>
                      <a:pt x="134" y="38"/>
                      <a:pt x="108" y="46"/>
                      <a:pt x="82" y="46"/>
                    </a:cubicBezTo>
                    <a:cubicBezTo>
                      <a:pt x="55" y="46"/>
                      <a:pt x="27" y="44"/>
                      <a:pt x="0" y="43"/>
                    </a:cubicBezTo>
                    <a:cubicBezTo>
                      <a:pt x="25" y="29"/>
                      <a:pt x="50" y="15"/>
                      <a:pt x="75" y="0"/>
                    </a:cubicBezTo>
                    <a:cubicBezTo>
                      <a:pt x="102" y="6"/>
                      <a:pt x="129" y="8"/>
                      <a:pt x="156" y="12"/>
                    </a:cubicBezTo>
                    <a:cubicBezTo>
                      <a:pt x="160" y="19"/>
                      <a:pt x="165" y="27"/>
                      <a:pt x="165" y="36"/>
                    </a:cubicBezTo>
                    <a:close/>
                  </a:path>
                </a:pathLst>
              </a:custGeom>
              <a:solidFill>
                <a:srgbClr val="83B9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8" name="Freeform 85">
                <a:extLst>
                  <a:ext uri="{FF2B5EF4-FFF2-40B4-BE49-F238E27FC236}">
                    <a16:creationId xmlns:a16="http://schemas.microsoft.com/office/drawing/2014/main" id="{466047B0-A1B3-49AD-B5EA-C87DA19EA7B7}"/>
                  </a:ext>
                </a:extLst>
              </p:cNvPr>
              <p:cNvSpPr>
                <a:spLocks/>
              </p:cNvSpPr>
              <p:nvPr/>
            </p:nvSpPr>
            <p:spPr bwMode="auto">
              <a:xfrm>
                <a:off x="2176" y="3989"/>
                <a:ext cx="219" cy="42"/>
              </a:xfrm>
              <a:custGeom>
                <a:avLst/>
                <a:gdLst>
                  <a:gd name="T0" fmla="*/ 23 w 195"/>
                  <a:gd name="T1" fmla="*/ 13 h 38"/>
                  <a:gd name="T2" fmla="*/ 69 w 195"/>
                  <a:gd name="T3" fmla="*/ 5 h 38"/>
                  <a:gd name="T4" fmla="*/ 195 w 195"/>
                  <a:gd name="T5" fmla="*/ 3 h 38"/>
                  <a:gd name="T6" fmla="*/ 195 w 195"/>
                  <a:gd name="T7" fmla="*/ 17 h 38"/>
                  <a:gd name="T8" fmla="*/ 183 w 195"/>
                  <a:gd name="T9" fmla="*/ 26 h 38"/>
                  <a:gd name="T10" fmla="*/ 0 w 195"/>
                  <a:gd name="T11" fmla="*/ 38 h 38"/>
                  <a:gd name="T12" fmla="*/ 17 w 195"/>
                  <a:gd name="T13" fmla="*/ 29 h 38"/>
                  <a:gd name="T14" fmla="*/ 47 w 195"/>
                  <a:gd name="T15" fmla="*/ 21 h 38"/>
                  <a:gd name="T16" fmla="*/ 23 w 195"/>
                  <a:gd name="T17" fmla="*/ 13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5" h="38">
                    <a:moveTo>
                      <a:pt x="23" y="13"/>
                    </a:moveTo>
                    <a:cubicBezTo>
                      <a:pt x="36" y="0"/>
                      <a:pt x="54" y="6"/>
                      <a:pt x="69" y="5"/>
                    </a:cubicBezTo>
                    <a:cubicBezTo>
                      <a:pt x="111" y="1"/>
                      <a:pt x="153" y="0"/>
                      <a:pt x="195" y="3"/>
                    </a:cubicBezTo>
                    <a:cubicBezTo>
                      <a:pt x="195" y="8"/>
                      <a:pt x="195" y="12"/>
                      <a:pt x="195" y="17"/>
                    </a:cubicBezTo>
                    <a:cubicBezTo>
                      <a:pt x="192" y="21"/>
                      <a:pt x="189" y="25"/>
                      <a:pt x="183" y="26"/>
                    </a:cubicBezTo>
                    <a:cubicBezTo>
                      <a:pt x="122" y="29"/>
                      <a:pt x="61" y="38"/>
                      <a:pt x="0" y="38"/>
                    </a:cubicBezTo>
                    <a:cubicBezTo>
                      <a:pt x="1" y="27"/>
                      <a:pt x="10" y="30"/>
                      <a:pt x="17" y="29"/>
                    </a:cubicBezTo>
                    <a:cubicBezTo>
                      <a:pt x="27" y="29"/>
                      <a:pt x="38" y="29"/>
                      <a:pt x="47" y="21"/>
                    </a:cubicBezTo>
                    <a:cubicBezTo>
                      <a:pt x="39" y="19"/>
                      <a:pt x="28" y="25"/>
                      <a:pt x="23" y="13"/>
                    </a:cubicBezTo>
                    <a:close/>
                  </a:path>
                </a:pathLst>
              </a:custGeom>
              <a:solidFill>
                <a:srgbClr val="5FAB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9" name="Freeform 86">
                <a:extLst>
                  <a:ext uri="{FF2B5EF4-FFF2-40B4-BE49-F238E27FC236}">
                    <a16:creationId xmlns:a16="http://schemas.microsoft.com/office/drawing/2014/main" id="{F3E9612A-4FDE-4A97-B9F8-A98A73E8022E}"/>
                  </a:ext>
                </a:extLst>
              </p:cNvPr>
              <p:cNvSpPr>
                <a:spLocks/>
              </p:cNvSpPr>
              <p:nvPr/>
            </p:nvSpPr>
            <p:spPr bwMode="auto">
              <a:xfrm>
                <a:off x="117" y="3666"/>
                <a:ext cx="195" cy="47"/>
              </a:xfrm>
              <a:custGeom>
                <a:avLst/>
                <a:gdLst>
                  <a:gd name="T0" fmla="*/ 1 w 174"/>
                  <a:gd name="T1" fmla="*/ 6 h 42"/>
                  <a:gd name="T2" fmla="*/ 63 w 174"/>
                  <a:gd name="T3" fmla="*/ 2 h 42"/>
                  <a:gd name="T4" fmla="*/ 136 w 174"/>
                  <a:gd name="T5" fmla="*/ 5 h 42"/>
                  <a:gd name="T6" fmla="*/ 174 w 174"/>
                  <a:gd name="T7" fmla="*/ 29 h 42"/>
                  <a:gd name="T8" fmla="*/ 150 w 174"/>
                  <a:gd name="T9" fmla="*/ 31 h 42"/>
                  <a:gd name="T10" fmla="*/ 103 w 174"/>
                  <a:gd name="T11" fmla="*/ 37 h 42"/>
                  <a:gd name="T12" fmla="*/ 54 w 174"/>
                  <a:gd name="T13" fmla="*/ 30 h 42"/>
                  <a:gd name="T14" fmla="*/ 16 w 174"/>
                  <a:gd name="T15" fmla="*/ 28 h 42"/>
                  <a:gd name="T16" fmla="*/ 0 w 174"/>
                  <a:gd name="T17" fmla="*/ 13 h 42"/>
                  <a:gd name="T18" fmla="*/ 1 w 174"/>
                  <a:gd name="T19" fmla="*/ 6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4" h="42">
                    <a:moveTo>
                      <a:pt x="1" y="6"/>
                    </a:moveTo>
                    <a:cubicBezTo>
                      <a:pt x="21" y="4"/>
                      <a:pt x="42" y="4"/>
                      <a:pt x="63" y="2"/>
                    </a:cubicBezTo>
                    <a:cubicBezTo>
                      <a:pt x="87" y="0"/>
                      <a:pt x="112" y="4"/>
                      <a:pt x="136" y="5"/>
                    </a:cubicBezTo>
                    <a:cubicBezTo>
                      <a:pt x="149" y="12"/>
                      <a:pt x="165" y="15"/>
                      <a:pt x="174" y="29"/>
                    </a:cubicBezTo>
                    <a:cubicBezTo>
                      <a:pt x="167" y="39"/>
                      <a:pt x="158" y="30"/>
                      <a:pt x="150" y="31"/>
                    </a:cubicBezTo>
                    <a:cubicBezTo>
                      <a:pt x="134" y="34"/>
                      <a:pt x="118" y="31"/>
                      <a:pt x="103" y="37"/>
                    </a:cubicBezTo>
                    <a:cubicBezTo>
                      <a:pt x="86" y="42"/>
                      <a:pt x="71" y="31"/>
                      <a:pt x="54" y="30"/>
                    </a:cubicBezTo>
                    <a:cubicBezTo>
                      <a:pt x="42" y="30"/>
                      <a:pt x="27" y="27"/>
                      <a:pt x="16" y="28"/>
                    </a:cubicBezTo>
                    <a:cubicBezTo>
                      <a:pt x="1" y="29"/>
                      <a:pt x="0" y="23"/>
                      <a:pt x="0" y="13"/>
                    </a:cubicBezTo>
                    <a:cubicBezTo>
                      <a:pt x="0" y="11"/>
                      <a:pt x="1" y="8"/>
                      <a:pt x="1" y="6"/>
                    </a:cubicBezTo>
                    <a:close/>
                  </a:path>
                </a:pathLst>
              </a:custGeom>
              <a:solidFill>
                <a:srgbClr val="4F9D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0" name="Freeform 87">
                <a:extLst>
                  <a:ext uri="{FF2B5EF4-FFF2-40B4-BE49-F238E27FC236}">
                    <a16:creationId xmlns:a16="http://schemas.microsoft.com/office/drawing/2014/main" id="{FCA814B6-EAF8-4875-9E0C-328CA191E5B0}"/>
                  </a:ext>
                </a:extLst>
              </p:cNvPr>
              <p:cNvSpPr>
                <a:spLocks/>
              </p:cNvSpPr>
              <p:nvPr/>
            </p:nvSpPr>
            <p:spPr bwMode="auto">
              <a:xfrm>
                <a:off x="715" y="1434"/>
                <a:ext cx="216" cy="466"/>
              </a:xfrm>
              <a:custGeom>
                <a:avLst/>
                <a:gdLst>
                  <a:gd name="T0" fmla="*/ 17 w 192"/>
                  <a:gd name="T1" fmla="*/ 332 h 415"/>
                  <a:gd name="T2" fmla="*/ 98 w 192"/>
                  <a:gd name="T3" fmla="*/ 188 h 415"/>
                  <a:gd name="T4" fmla="*/ 152 w 192"/>
                  <a:gd name="T5" fmla="*/ 98 h 415"/>
                  <a:gd name="T6" fmla="*/ 184 w 192"/>
                  <a:gd name="T7" fmla="*/ 13 h 415"/>
                  <a:gd name="T8" fmla="*/ 192 w 192"/>
                  <a:gd name="T9" fmla="*/ 0 h 415"/>
                  <a:gd name="T10" fmla="*/ 192 w 192"/>
                  <a:gd name="T11" fmla="*/ 0 h 415"/>
                  <a:gd name="T12" fmla="*/ 145 w 192"/>
                  <a:gd name="T13" fmla="*/ 126 h 415"/>
                  <a:gd name="T14" fmla="*/ 67 w 192"/>
                  <a:gd name="T15" fmla="*/ 264 h 415"/>
                  <a:gd name="T16" fmla="*/ 47 w 192"/>
                  <a:gd name="T17" fmla="*/ 330 h 415"/>
                  <a:gd name="T18" fmla="*/ 25 w 192"/>
                  <a:gd name="T19" fmla="*/ 376 h 415"/>
                  <a:gd name="T20" fmla="*/ 4 w 192"/>
                  <a:gd name="T21" fmla="*/ 415 h 415"/>
                  <a:gd name="T22" fmla="*/ 14 w 192"/>
                  <a:gd name="T23" fmla="*/ 380 h 415"/>
                  <a:gd name="T24" fmla="*/ 33 w 192"/>
                  <a:gd name="T25" fmla="*/ 324 h 415"/>
                  <a:gd name="T26" fmla="*/ 16 w 192"/>
                  <a:gd name="T27" fmla="*/ 369 h 415"/>
                  <a:gd name="T28" fmla="*/ 6 w 192"/>
                  <a:gd name="T29" fmla="*/ 377 h 415"/>
                  <a:gd name="T30" fmla="*/ 4 w 192"/>
                  <a:gd name="T31" fmla="*/ 364 h 415"/>
                  <a:gd name="T32" fmla="*/ 17 w 192"/>
                  <a:gd name="T33" fmla="*/ 332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92" h="415">
                    <a:moveTo>
                      <a:pt x="17" y="332"/>
                    </a:moveTo>
                    <a:cubicBezTo>
                      <a:pt x="47" y="286"/>
                      <a:pt x="72" y="237"/>
                      <a:pt x="98" y="188"/>
                    </a:cubicBezTo>
                    <a:cubicBezTo>
                      <a:pt x="114" y="157"/>
                      <a:pt x="136" y="130"/>
                      <a:pt x="152" y="98"/>
                    </a:cubicBezTo>
                    <a:cubicBezTo>
                      <a:pt x="165" y="70"/>
                      <a:pt x="169" y="40"/>
                      <a:pt x="184" y="13"/>
                    </a:cubicBezTo>
                    <a:cubicBezTo>
                      <a:pt x="186" y="8"/>
                      <a:pt x="187" y="3"/>
                      <a:pt x="192" y="0"/>
                    </a:cubicBezTo>
                    <a:cubicBezTo>
                      <a:pt x="192" y="0"/>
                      <a:pt x="192" y="0"/>
                      <a:pt x="192" y="0"/>
                    </a:cubicBezTo>
                    <a:cubicBezTo>
                      <a:pt x="181" y="43"/>
                      <a:pt x="167" y="86"/>
                      <a:pt x="145" y="126"/>
                    </a:cubicBezTo>
                    <a:cubicBezTo>
                      <a:pt x="120" y="172"/>
                      <a:pt x="89" y="215"/>
                      <a:pt x="67" y="264"/>
                    </a:cubicBezTo>
                    <a:cubicBezTo>
                      <a:pt x="58" y="285"/>
                      <a:pt x="47" y="305"/>
                      <a:pt x="47" y="330"/>
                    </a:cubicBezTo>
                    <a:cubicBezTo>
                      <a:pt x="47" y="345"/>
                      <a:pt x="32" y="361"/>
                      <a:pt x="25" y="376"/>
                    </a:cubicBezTo>
                    <a:cubicBezTo>
                      <a:pt x="18" y="388"/>
                      <a:pt x="12" y="400"/>
                      <a:pt x="4" y="415"/>
                    </a:cubicBezTo>
                    <a:cubicBezTo>
                      <a:pt x="3" y="399"/>
                      <a:pt x="9" y="390"/>
                      <a:pt x="14" y="380"/>
                    </a:cubicBezTo>
                    <a:cubicBezTo>
                      <a:pt x="17" y="359"/>
                      <a:pt x="31" y="342"/>
                      <a:pt x="33" y="324"/>
                    </a:cubicBezTo>
                    <a:cubicBezTo>
                      <a:pt x="29" y="338"/>
                      <a:pt x="23" y="354"/>
                      <a:pt x="16" y="369"/>
                    </a:cubicBezTo>
                    <a:cubicBezTo>
                      <a:pt x="14" y="373"/>
                      <a:pt x="13" y="379"/>
                      <a:pt x="6" y="377"/>
                    </a:cubicBezTo>
                    <a:cubicBezTo>
                      <a:pt x="0" y="375"/>
                      <a:pt x="1" y="369"/>
                      <a:pt x="4" y="364"/>
                    </a:cubicBezTo>
                    <a:cubicBezTo>
                      <a:pt x="10" y="354"/>
                      <a:pt x="6" y="340"/>
                      <a:pt x="17" y="332"/>
                    </a:cubicBezTo>
                    <a:close/>
                  </a:path>
                </a:pathLst>
              </a:custGeom>
              <a:solidFill>
                <a:srgbClr val="936A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1" name="Freeform 88">
                <a:extLst>
                  <a:ext uri="{FF2B5EF4-FFF2-40B4-BE49-F238E27FC236}">
                    <a16:creationId xmlns:a16="http://schemas.microsoft.com/office/drawing/2014/main" id="{ABC94D8C-A3B7-4047-A097-BF1B789133AD}"/>
                  </a:ext>
                </a:extLst>
              </p:cNvPr>
              <p:cNvSpPr>
                <a:spLocks/>
              </p:cNvSpPr>
              <p:nvPr/>
            </p:nvSpPr>
            <p:spPr bwMode="auto">
              <a:xfrm>
                <a:off x="62" y="3937"/>
                <a:ext cx="413" cy="55"/>
              </a:xfrm>
              <a:custGeom>
                <a:avLst/>
                <a:gdLst>
                  <a:gd name="T0" fmla="*/ 5 w 368"/>
                  <a:gd name="T1" fmla="*/ 0 h 49"/>
                  <a:gd name="T2" fmla="*/ 72 w 368"/>
                  <a:gd name="T3" fmla="*/ 5 h 49"/>
                  <a:gd name="T4" fmla="*/ 232 w 368"/>
                  <a:gd name="T5" fmla="*/ 26 h 49"/>
                  <a:gd name="T6" fmla="*/ 332 w 368"/>
                  <a:gd name="T7" fmla="*/ 30 h 49"/>
                  <a:gd name="T8" fmla="*/ 365 w 368"/>
                  <a:gd name="T9" fmla="*/ 32 h 49"/>
                  <a:gd name="T10" fmla="*/ 349 w 368"/>
                  <a:gd name="T11" fmla="*/ 45 h 49"/>
                  <a:gd name="T12" fmla="*/ 321 w 368"/>
                  <a:gd name="T13" fmla="*/ 44 h 49"/>
                  <a:gd name="T14" fmla="*/ 295 w 368"/>
                  <a:gd name="T15" fmla="*/ 43 h 49"/>
                  <a:gd name="T16" fmla="*/ 273 w 368"/>
                  <a:gd name="T17" fmla="*/ 49 h 49"/>
                  <a:gd name="T18" fmla="*/ 210 w 368"/>
                  <a:gd name="T19" fmla="*/ 44 h 49"/>
                  <a:gd name="T20" fmla="*/ 156 w 368"/>
                  <a:gd name="T21" fmla="*/ 32 h 49"/>
                  <a:gd name="T22" fmla="*/ 113 w 368"/>
                  <a:gd name="T23" fmla="*/ 30 h 49"/>
                  <a:gd name="T24" fmla="*/ 57 w 368"/>
                  <a:gd name="T25" fmla="*/ 27 h 49"/>
                  <a:gd name="T26" fmla="*/ 39 w 368"/>
                  <a:gd name="T27" fmla="*/ 24 h 49"/>
                  <a:gd name="T28" fmla="*/ 17 w 368"/>
                  <a:gd name="T29" fmla="*/ 17 h 49"/>
                  <a:gd name="T30" fmla="*/ 1 w 368"/>
                  <a:gd name="T31" fmla="*/ 12 h 49"/>
                  <a:gd name="T32" fmla="*/ 5 w 368"/>
                  <a:gd name="T33"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68" h="49">
                    <a:moveTo>
                      <a:pt x="5" y="0"/>
                    </a:moveTo>
                    <a:cubicBezTo>
                      <a:pt x="27" y="9"/>
                      <a:pt x="50" y="3"/>
                      <a:pt x="72" y="5"/>
                    </a:cubicBezTo>
                    <a:cubicBezTo>
                      <a:pt x="126" y="10"/>
                      <a:pt x="178" y="22"/>
                      <a:pt x="232" y="26"/>
                    </a:cubicBezTo>
                    <a:cubicBezTo>
                      <a:pt x="265" y="29"/>
                      <a:pt x="298" y="32"/>
                      <a:pt x="332" y="30"/>
                    </a:cubicBezTo>
                    <a:cubicBezTo>
                      <a:pt x="343" y="29"/>
                      <a:pt x="354" y="31"/>
                      <a:pt x="365" y="32"/>
                    </a:cubicBezTo>
                    <a:cubicBezTo>
                      <a:pt x="368" y="47"/>
                      <a:pt x="358" y="47"/>
                      <a:pt x="349" y="45"/>
                    </a:cubicBezTo>
                    <a:cubicBezTo>
                      <a:pt x="340" y="44"/>
                      <a:pt x="331" y="41"/>
                      <a:pt x="321" y="44"/>
                    </a:cubicBezTo>
                    <a:cubicBezTo>
                      <a:pt x="312" y="47"/>
                      <a:pt x="303" y="47"/>
                      <a:pt x="295" y="43"/>
                    </a:cubicBezTo>
                    <a:cubicBezTo>
                      <a:pt x="285" y="38"/>
                      <a:pt x="279" y="41"/>
                      <a:pt x="273" y="49"/>
                    </a:cubicBezTo>
                    <a:cubicBezTo>
                      <a:pt x="253" y="41"/>
                      <a:pt x="232" y="43"/>
                      <a:pt x="210" y="44"/>
                    </a:cubicBezTo>
                    <a:cubicBezTo>
                      <a:pt x="192" y="44"/>
                      <a:pt x="174" y="33"/>
                      <a:pt x="156" y="32"/>
                    </a:cubicBezTo>
                    <a:cubicBezTo>
                      <a:pt x="142" y="32"/>
                      <a:pt x="128" y="26"/>
                      <a:pt x="113" y="30"/>
                    </a:cubicBezTo>
                    <a:cubicBezTo>
                      <a:pt x="95" y="23"/>
                      <a:pt x="76" y="24"/>
                      <a:pt x="57" y="27"/>
                    </a:cubicBezTo>
                    <a:cubicBezTo>
                      <a:pt x="49" y="29"/>
                      <a:pt x="45" y="29"/>
                      <a:pt x="39" y="24"/>
                    </a:cubicBezTo>
                    <a:cubicBezTo>
                      <a:pt x="34" y="18"/>
                      <a:pt x="26" y="15"/>
                      <a:pt x="17" y="17"/>
                    </a:cubicBezTo>
                    <a:cubicBezTo>
                      <a:pt x="11" y="19"/>
                      <a:pt x="6" y="16"/>
                      <a:pt x="1" y="12"/>
                    </a:cubicBezTo>
                    <a:cubicBezTo>
                      <a:pt x="0" y="7"/>
                      <a:pt x="3" y="4"/>
                      <a:pt x="5" y="0"/>
                    </a:cubicBezTo>
                    <a:close/>
                  </a:path>
                </a:pathLst>
              </a:custGeom>
              <a:solidFill>
                <a:srgbClr val="82BB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2" name="Freeform 89">
                <a:extLst>
                  <a:ext uri="{FF2B5EF4-FFF2-40B4-BE49-F238E27FC236}">
                    <a16:creationId xmlns:a16="http://schemas.microsoft.com/office/drawing/2014/main" id="{10644986-6EEF-4EDA-A543-CB6B3F646075}"/>
                  </a:ext>
                </a:extLst>
              </p:cNvPr>
              <p:cNvSpPr>
                <a:spLocks/>
              </p:cNvSpPr>
              <p:nvPr/>
            </p:nvSpPr>
            <p:spPr bwMode="auto">
              <a:xfrm>
                <a:off x="36" y="4040"/>
                <a:ext cx="238" cy="54"/>
              </a:xfrm>
              <a:custGeom>
                <a:avLst/>
                <a:gdLst>
                  <a:gd name="T0" fmla="*/ 8 w 212"/>
                  <a:gd name="T1" fmla="*/ 4 h 48"/>
                  <a:gd name="T2" fmla="*/ 26 w 212"/>
                  <a:gd name="T3" fmla="*/ 11 h 48"/>
                  <a:gd name="T4" fmla="*/ 40 w 212"/>
                  <a:gd name="T5" fmla="*/ 8 h 48"/>
                  <a:gd name="T6" fmla="*/ 65 w 212"/>
                  <a:gd name="T7" fmla="*/ 5 h 48"/>
                  <a:gd name="T8" fmla="*/ 144 w 212"/>
                  <a:gd name="T9" fmla="*/ 13 h 48"/>
                  <a:gd name="T10" fmla="*/ 212 w 212"/>
                  <a:gd name="T11" fmla="*/ 24 h 48"/>
                  <a:gd name="T12" fmla="*/ 184 w 212"/>
                  <a:gd name="T13" fmla="*/ 32 h 48"/>
                  <a:gd name="T14" fmla="*/ 131 w 212"/>
                  <a:gd name="T15" fmla="*/ 33 h 48"/>
                  <a:gd name="T16" fmla="*/ 113 w 212"/>
                  <a:gd name="T17" fmla="*/ 32 h 48"/>
                  <a:gd name="T18" fmla="*/ 100 w 212"/>
                  <a:gd name="T19" fmla="*/ 31 h 48"/>
                  <a:gd name="T20" fmla="*/ 85 w 212"/>
                  <a:gd name="T21" fmla="*/ 28 h 48"/>
                  <a:gd name="T22" fmla="*/ 71 w 212"/>
                  <a:gd name="T23" fmla="*/ 23 h 48"/>
                  <a:gd name="T24" fmla="*/ 65 w 212"/>
                  <a:gd name="T25" fmla="*/ 38 h 48"/>
                  <a:gd name="T26" fmla="*/ 60 w 212"/>
                  <a:gd name="T27" fmla="*/ 48 h 48"/>
                  <a:gd name="T28" fmla="*/ 0 w 212"/>
                  <a:gd name="T29" fmla="*/ 44 h 48"/>
                  <a:gd name="T30" fmla="*/ 8 w 212"/>
                  <a:gd name="T31" fmla="*/ 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12" h="48">
                    <a:moveTo>
                      <a:pt x="8" y="4"/>
                    </a:moveTo>
                    <a:cubicBezTo>
                      <a:pt x="14" y="7"/>
                      <a:pt x="21" y="6"/>
                      <a:pt x="26" y="11"/>
                    </a:cubicBezTo>
                    <a:cubicBezTo>
                      <a:pt x="31" y="15"/>
                      <a:pt x="35" y="18"/>
                      <a:pt x="40" y="8"/>
                    </a:cubicBezTo>
                    <a:cubicBezTo>
                      <a:pt x="44" y="0"/>
                      <a:pt x="56" y="4"/>
                      <a:pt x="65" y="5"/>
                    </a:cubicBezTo>
                    <a:cubicBezTo>
                      <a:pt x="91" y="9"/>
                      <a:pt x="117" y="17"/>
                      <a:pt x="144" y="13"/>
                    </a:cubicBezTo>
                    <a:cubicBezTo>
                      <a:pt x="167" y="9"/>
                      <a:pt x="189" y="24"/>
                      <a:pt x="212" y="24"/>
                    </a:cubicBezTo>
                    <a:cubicBezTo>
                      <a:pt x="206" y="39"/>
                      <a:pt x="193" y="35"/>
                      <a:pt x="184" y="32"/>
                    </a:cubicBezTo>
                    <a:cubicBezTo>
                      <a:pt x="166" y="27"/>
                      <a:pt x="149" y="28"/>
                      <a:pt x="131" y="33"/>
                    </a:cubicBezTo>
                    <a:cubicBezTo>
                      <a:pt x="125" y="36"/>
                      <a:pt x="118" y="38"/>
                      <a:pt x="113" y="32"/>
                    </a:cubicBezTo>
                    <a:cubicBezTo>
                      <a:pt x="108" y="26"/>
                      <a:pt x="105" y="28"/>
                      <a:pt x="100" y="31"/>
                    </a:cubicBezTo>
                    <a:cubicBezTo>
                      <a:pt x="95" y="35"/>
                      <a:pt x="89" y="36"/>
                      <a:pt x="85" y="28"/>
                    </a:cubicBezTo>
                    <a:cubicBezTo>
                      <a:pt x="82" y="22"/>
                      <a:pt x="77" y="19"/>
                      <a:pt x="71" y="23"/>
                    </a:cubicBezTo>
                    <a:cubicBezTo>
                      <a:pt x="66" y="27"/>
                      <a:pt x="59" y="29"/>
                      <a:pt x="65" y="38"/>
                    </a:cubicBezTo>
                    <a:cubicBezTo>
                      <a:pt x="67" y="42"/>
                      <a:pt x="63" y="45"/>
                      <a:pt x="60" y="48"/>
                    </a:cubicBezTo>
                    <a:cubicBezTo>
                      <a:pt x="40" y="47"/>
                      <a:pt x="20" y="45"/>
                      <a:pt x="0" y="44"/>
                    </a:cubicBezTo>
                    <a:cubicBezTo>
                      <a:pt x="2" y="30"/>
                      <a:pt x="2" y="17"/>
                      <a:pt x="8" y="4"/>
                    </a:cubicBezTo>
                    <a:close/>
                  </a:path>
                </a:pathLst>
              </a:custGeom>
              <a:solidFill>
                <a:srgbClr val="ADCF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3" name="Freeform 90">
                <a:extLst>
                  <a:ext uri="{FF2B5EF4-FFF2-40B4-BE49-F238E27FC236}">
                    <a16:creationId xmlns:a16="http://schemas.microsoft.com/office/drawing/2014/main" id="{24F6DA94-4E99-48DA-8BBA-BE5BB68A587D}"/>
                  </a:ext>
                </a:extLst>
              </p:cNvPr>
              <p:cNvSpPr>
                <a:spLocks/>
              </p:cNvSpPr>
              <p:nvPr/>
            </p:nvSpPr>
            <p:spPr bwMode="auto">
              <a:xfrm>
                <a:off x="720" y="715"/>
                <a:ext cx="172" cy="155"/>
              </a:xfrm>
              <a:custGeom>
                <a:avLst/>
                <a:gdLst>
                  <a:gd name="T0" fmla="*/ 3 w 153"/>
                  <a:gd name="T1" fmla="*/ 36 h 138"/>
                  <a:gd name="T2" fmla="*/ 11 w 153"/>
                  <a:gd name="T3" fmla="*/ 28 h 138"/>
                  <a:gd name="T4" fmla="*/ 24 w 153"/>
                  <a:gd name="T5" fmla="*/ 32 h 138"/>
                  <a:gd name="T6" fmla="*/ 11 w 153"/>
                  <a:gd name="T7" fmla="*/ 0 h 138"/>
                  <a:gd name="T8" fmla="*/ 67 w 153"/>
                  <a:gd name="T9" fmla="*/ 41 h 138"/>
                  <a:gd name="T10" fmla="*/ 140 w 153"/>
                  <a:gd name="T11" fmla="*/ 103 h 138"/>
                  <a:gd name="T12" fmla="*/ 148 w 153"/>
                  <a:gd name="T13" fmla="*/ 114 h 138"/>
                  <a:gd name="T14" fmla="*/ 150 w 153"/>
                  <a:gd name="T15" fmla="*/ 129 h 138"/>
                  <a:gd name="T16" fmla="*/ 145 w 153"/>
                  <a:gd name="T17" fmla="*/ 138 h 138"/>
                  <a:gd name="T18" fmla="*/ 140 w 153"/>
                  <a:gd name="T19" fmla="*/ 136 h 138"/>
                  <a:gd name="T20" fmla="*/ 80 w 153"/>
                  <a:gd name="T21" fmla="*/ 92 h 138"/>
                  <a:gd name="T22" fmla="*/ 47 w 153"/>
                  <a:gd name="T23" fmla="*/ 59 h 138"/>
                  <a:gd name="T24" fmla="*/ 59 w 153"/>
                  <a:gd name="T25" fmla="*/ 76 h 138"/>
                  <a:gd name="T26" fmla="*/ 43 w 153"/>
                  <a:gd name="T27" fmla="*/ 79 h 138"/>
                  <a:gd name="T28" fmla="*/ 32 w 153"/>
                  <a:gd name="T29" fmla="*/ 71 h 138"/>
                  <a:gd name="T30" fmla="*/ 9 w 153"/>
                  <a:gd name="T31" fmla="*/ 46 h 138"/>
                  <a:gd name="T32" fmla="*/ 3 w 153"/>
                  <a:gd name="T33" fmla="*/ 36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3" h="138">
                    <a:moveTo>
                      <a:pt x="3" y="36"/>
                    </a:moveTo>
                    <a:cubicBezTo>
                      <a:pt x="7" y="35"/>
                      <a:pt x="10" y="32"/>
                      <a:pt x="11" y="28"/>
                    </a:cubicBezTo>
                    <a:cubicBezTo>
                      <a:pt x="17" y="22"/>
                      <a:pt x="18" y="37"/>
                      <a:pt x="24" y="32"/>
                    </a:cubicBezTo>
                    <a:cubicBezTo>
                      <a:pt x="28" y="18"/>
                      <a:pt x="9" y="13"/>
                      <a:pt x="11" y="0"/>
                    </a:cubicBezTo>
                    <a:cubicBezTo>
                      <a:pt x="36" y="5"/>
                      <a:pt x="50" y="26"/>
                      <a:pt x="67" y="41"/>
                    </a:cubicBezTo>
                    <a:cubicBezTo>
                      <a:pt x="91" y="62"/>
                      <a:pt x="118" y="80"/>
                      <a:pt x="140" y="103"/>
                    </a:cubicBezTo>
                    <a:cubicBezTo>
                      <a:pt x="143" y="106"/>
                      <a:pt x="147" y="109"/>
                      <a:pt x="148" y="114"/>
                    </a:cubicBezTo>
                    <a:cubicBezTo>
                      <a:pt x="148" y="119"/>
                      <a:pt x="147" y="124"/>
                      <a:pt x="150" y="129"/>
                    </a:cubicBezTo>
                    <a:cubicBezTo>
                      <a:pt x="153" y="134"/>
                      <a:pt x="151" y="138"/>
                      <a:pt x="145" y="138"/>
                    </a:cubicBezTo>
                    <a:cubicBezTo>
                      <a:pt x="143" y="138"/>
                      <a:pt x="142" y="137"/>
                      <a:pt x="140" y="136"/>
                    </a:cubicBezTo>
                    <a:cubicBezTo>
                      <a:pt x="121" y="121"/>
                      <a:pt x="103" y="104"/>
                      <a:pt x="80" y="92"/>
                    </a:cubicBezTo>
                    <a:cubicBezTo>
                      <a:pt x="67" y="85"/>
                      <a:pt x="58" y="69"/>
                      <a:pt x="47" y="59"/>
                    </a:cubicBezTo>
                    <a:cubicBezTo>
                      <a:pt x="49" y="65"/>
                      <a:pt x="62" y="67"/>
                      <a:pt x="59" y="76"/>
                    </a:cubicBezTo>
                    <a:cubicBezTo>
                      <a:pt x="56" y="84"/>
                      <a:pt x="49" y="81"/>
                      <a:pt x="43" y="79"/>
                    </a:cubicBezTo>
                    <a:cubicBezTo>
                      <a:pt x="39" y="77"/>
                      <a:pt x="35" y="75"/>
                      <a:pt x="32" y="71"/>
                    </a:cubicBezTo>
                    <a:cubicBezTo>
                      <a:pt x="25" y="62"/>
                      <a:pt x="17" y="54"/>
                      <a:pt x="9" y="46"/>
                    </a:cubicBezTo>
                    <a:cubicBezTo>
                      <a:pt x="6" y="43"/>
                      <a:pt x="0" y="42"/>
                      <a:pt x="3" y="36"/>
                    </a:cubicBezTo>
                    <a:close/>
                  </a:path>
                </a:pathLst>
              </a:custGeom>
              <a:solidFill>
                <a:srgbClr val="EDD4B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4" name="Freeform 91">
                <a:extLst>
                  <a:ext uri="{FF2B5EF4-FFF2-40B4-BE49-F238E27FC236}">
                    <a16:creationId xmlns:a16="http://schemas.microsoft.com/office/drawing/2014/main" id="{E1EF5083-9D95-44C6-B2BB-F0D6901DB81D}"/>
                  </a:ext>
                </a:extLst>
              </p:cNvPr>
              <p:cNvSpPr>
                <a:spLocks/>
              </p:cNvSpPr>
              <p:nvPr/>
            </p:nvSpPr>
            <p:spPr bwMode="auto">
              <a:xfrm>
                <a:off x="1924" y="1253"/>
                <a:ext cx="93" cy="394"/>
              </a:xfrm>
              <a:custGeom>
                <a:avLst/>
                <a:gdLst>
                  <a:gd name="T0" fmla="*/ 73 w 83"/>
                  <a:gd name="T1" fmla="*/ 345 h 351"/>
                  <a:gd name="T2" fmla="*/ 65 w 83"/>
                  <a:gd name="T3" fmla="*/ 340 h 351"/>
                  <a:gd name="T4" fmla="*/ 35 w 83"/>
                  <a:gd name="T5" fmla="*/ 224 h 351"/>
                  <a:gd name="T6" fmla="*/ 14 w 83"/>
                  <a:gd name="T7" fmla="*/ 156 h 351"/>
                  <a:gd name="T8" fmla="*/ 35 w 83"/>
                  <a:gd name="T9" fmla="*/ 191 h 351"/>
                  <a:gd name="T10" fmla="*/ 22 w 83"/>
                  <a:gd name="T11" fmla="*/ 103 h 351"/>
                  <a:gd name="T12" fmla="*/ 19 w 83"/>
                  <a:gd name="T13" fmla="*/ 126 h 351"/>
                  <a:gd name="T14" fmla="*/ 17 w 83"/>
                  <a:gd name="T15" fmla="*/ 126 h 351"/>
                  <a:gd name="T16" fmla="*/ 0 w 83"/>
                  <a:gd name="T17" fmla="*/ 9 h 351"/>
                  <a:gd name="T18" fmla="*/ 24 w 83"/>
                  <a:gd name="T19" fmla="*/ 10 h 351"/>
                  <a:gd name="T20" fmla="*/ 16 w 83"/>
                  <a:gd name="T21" fmla="*/ 19 h 351"/>
                  <a:gd name="T22" fmla="*/ 27 w 83"/>
                  <a:gd name="T23" fmla="*/ 88 h 351"/>
                  <a:gd name="T24" fmla="*/ 38 w 83"/>
                  <a:gd name="T25" fmla="*/ 100 h 351"/>
                  <a:gd name="T26" fmla="*/ 39 w 83"/>
                  <a:gd name="T27" fmla="*/ 157 h 351"/>
                  <a:gd name="T28" fmla="*/ 41 w 83"/>
                  <a:gd name="T29" fmla="*/ 173 h 351"/>
                  <a:gd name="T30" fmla="*/ 56 w 83"/>
                  <a:gd name="T31" fmla="*/ 205 h 351"/>
                  <a:gd name="T32" fmla="*/ 83 w 83"/>
                  <a:gd name="T33" fmla="*/ 305 h 351"/>
                  <a:gd name="T34" fmla="*/ 70 w 83"/>
                  <a:gd name="T35" fmla="*/ 292 h 351"/>
                  <a:gd name="T36" fmla="*/ 57 w 83"/>
                  <a:gd name="T37" fmla="*/ 242 h 351"/>
                  <a:gd name="T38" fmla="*/ 45 w 83"/>
                  <a:gd name="T39" fmla="*/ 223 h 351"/>
                  <a:gd name="T40" fmla="*/ 64 w 83"/>
                  <a:gd name="T41" fmla="*/ 305 h 351"/>
                  <a:gd name="T42" fmla="*/ 73 w 83"/>
                  <a:gd name="T43" fmla="*/ 345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3" h="351">
                    <a:moveTo>
                      <a:pt x="73" y="345"/>
                    </a:moveTo>
                    <a:cubicBezTo>
                      <a:pt x="66" y="351"/>
                      <a:pt x="65" y="344"/>
                      <a:pt x="65" y="340"/>
                    </a:cubicBezTo>
                    <a:cubicBezTo>
                      <a:pt x="54" y="302"/>
                      <a:pt x="43" y="263"/>
                      <a:pt x="35" y="224"/>
                    </a:cubicBezTo>
                    <a:cubicBezTo>
                      <a:pt x="30" y="202"/>
                      <a:pt x="22" y="181"/>
                      <a:pt x="14" y="156"/>
                    </a:cubicBezTo>
                    <a:cubicBezTo>
                      <a:pt x="29" y="166"/>
                      <a:pt x="25" y="181"/>
                      <a:pt x="35" y="191"/>
                    </a:cubicBezTo>
                    <a:cubicBezTo>
                      <a:pt x="31" y="162"/>
                      <a:pt x="27" y="135"/>
                      <a:pt x="22" y="103"/>
                    </a:cubicBezTo>
                    <a:cubicBezTo>
                      <a:pt x="20" y="114"/>
                      <a:pt x="19" y="120"/>
                      <a:pt x="19" y="126"/>
                    </a:cubicBezTo>
                    <a:cubicBezTo>
                      <a:pt x="18" y="126"/>
                      <a:pt x="17" y="126"/>
                      <a:pt x="17" y="126"/>
                    </a:cubicBezTo>
                    <a:cubicBezTo>
                      <a:pt x="11" y="87"/>
                      <a:pt x="5" y="48"/>
                      <a:pt x="0" y="9"/>
                    </a:cubicBezTo>
                    <a:cubicBezTo>
                      <a:pt x="8" y="7"/>
                      <a:pt x="16" y="0"/>
                      <a:pt x="24" y="10"/>
                    </a:cubicBezTo>
                    <a:cubicBezTo>
                      <a:pt x="21" y="12"/>
                      <a:pt x="16" y="15"/>
                      <a:pt x="16" y="19"/>
                    </a:cubicBezTo>
                    <a:cubicBezTo>
                      <a:pt x="18" y="42"/>
                      <a:pt x="17" y="66"/>
                      <a:pt x="27" y="88"/>
                    </a:cubicBezTo>
                    <a:cubicBezTo>
                      <a:pt x="32" y="91"/>
                      <a:pt x="40" y="93"/>
                      <a:pt x="38" y="100"/>
                    </a:cubicBezTo>
                    <a:cubicBezTo>
                      <a:pt x="35" y="120"/>
                      <a:pt x="42" y="138"/>
                      <a:pt x="39" y="157"/>
                    </a:cubicBezTo>
                    <a:cubicBezTo>
                      <a:pt x="40" y="163"/>
                      <a:pt x="40" y="168"/>
                      <a:pt x="41" y="173"/>
                    </a:cubicBezTo>
                    <a:cubicBezTo>
                      <a:pt x="45" y="184"/>
                      <a:pt x="40" y="199"/>
                      <a:pt x="56" y="205"/>
                    </a:cubicBezTo>
                    <a:cubicBezTo>
                      <a:pt x="71" y="236"/>
                      <a:pt x="76" y="271"/>
                      <a:pt x="83" y="305"/>
                    </a:cubicBezTo>
                    <a:cubicBezTo>
                      <a:pt x="70" y="310"/>
                      <a:pt x="71" y="298"/>
                      <a:pt x="70" y="292"/>
                    </a:cubicBezTo>
                    <a:cubicBezTo>
                      <a:pt x="66" y="275"/>
                      <a:pt x="61" y="259"/>
                      <a:pt x="57" y="242"/>
                    </a:cubicBezTo>
                    <a:cubicBezTo>
                      <a:pt x="55" y="236"/>
                      <a:pt x="55" y="229"/>
                      <a:pt x="45" y="223"/>
                    </a:cubicBezTo>
                    <a:cubicBezTo>
                      <a:pt x="54" y="252"/>
                      <a:pt x="67" y="277"/>
                      <a:pt x="64" y="305"/>
                    </a:cubicBezTo>
                    <a:cubicBezTo>
                      <a:pt x="65" y="319"/>
                      <a:pt x="68" y="332"/>
                      <a:pt x="73" y="345"/>
                    </a:cubicBezTo>
                    <a:close/>
                  </a:path>
                </a:pathLst>
              </a:custGeom>
              <a:solidFill>
                <a:srgbClr val="977A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5" name="Freeform 92">
                <a:extLst>
                  <a:ext uri="{FF2B5EF4-FFF2-40B4-BE49-F238E27FC236}">
                    <a16:creationId xmlns:a16="http://schemas.microsoft.com/office/drawing/2014/main" id="{7F4ED4BC-46DB-4FB6-81F4-CB98DDB8C0AD}"/>
                  </a:ext>
                </a:extLst>
              </p:cNvPr>
              <p:cNvSpPr>
                <a:spLocks/>
              </p:cNvSpPr>
              <p:nvPr/>
            </p:nvSpPr>
            <p:spPr bwMode="auto">
              <a:xfrm>
                <a:off x="824" y="958"/>
                <a:ext cx="143" cy="157"/>
              </a:xfrm>
              <a:custGeom>
                <a:avLst/>
                <a:gdLst>
                  <a:gd name="T0" fmla="*/ 126 w 127"/>
                  <a:gd name="T1" fmla="*/ 109 h 140"/>
                  <a:gd name="T2" fmla="*/ 111 w 127"/>
                  <a:gd name="T3" fmla="*/ 140 h 140"/>
                  <a:gd name="T4" fmla="*/ 95 w 127"/>
                  <a:gd name="T5" fmla="*/ 116 h 140"/>
                  <a:gd name="T6" fmla="*/ 73 w 127"/>
                  <a:gd name="T7" fmla="*/ 77 h 140"/>
                  <a:gd name="T8" fmla="*/ 0 w 127"/>
                  <a:gd name="T9" fmla="*/ 17 h 140"/>
                  <a:gd name="T10" fmla="*/ 27 w 127"/>
                  <a:gd name="T11" fmla="*/ 5 h 140"/>
                  <a:gd name="T12" fmla="*/ 47 w 127"/>
                  <a:gd name="T13" fmla="*/ 16 h 140"/>
                  <a:gd name="T14" fmla="*/ 61 w 127"/>
                  <a:gd name="T15" fmla="*/ 32 h 140"/>
                  <a:gd name="T16" fmla="*/ 78 w 127"/>
                  <a:gd name="T17" fmla="*/ 41 h 140"/>
                  <a:gd name="T18" fmla="*/ 126 w 127"/>
                  <a:gd name="T19" fmla="*/ 109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7" h="140">
                    <a:moveTo>
                      <a:pt x="126" y="109"/>
                    </a:moveTo>
                    <a:cubicBezTo>
                      <a:pt x="127" y="122"/>
                      <a:pt x="118" y="131"/>
                      <a:pt x="111" y="140"/>
                    </a:cubicBezTo>
                    <a:cubicBezTo>
                      <a:pt x="104" y="134"/>
                      <a:pt x="101" y="124"/>
                      <a:pt x="95" y="116"/>
                    </a:cubicBezTo>
                    <a:cubicBezTo>
                      <a:pt x="96" y="99"/>
                      <a:pt x="83" y="88"/>
                      <a:pt x="73" y="77"/>
                    </a:cubicBezTo>
                    <a:cubicBezTo>
                      <a:pt x="51" y="54"/>
                      <a:pt x="24" y="37"/>
                      <a:pt x="0" y="17"/>
                    </a:cubicBezTo>
                    <a:cubicBezTo>
                      <a:pt x="3" y="0"/>
                      <a:pt x="20" y="13"/>
                      <a:pt x="27" y="5"/>
                    </a:cubicBezTo>
                    <a:cubicBezTo>
                      <a:pt x="37" y="1"/>
                      <a:pt x="41" y="11"/>
                      <a:pt x="47" y="16"/>
                    </a:cubicBezTo>
                    <a:cubicBezTo>
                      <a:pt x="52" y="20"/>
                      <a:pt x="55" y="27"/>
                      <a:pt x="61" y="32"/>
                    </a:cubicBezTo>
                    <a:cubicBezTo>
                      <a:pt x="66" y="36"/>
                      <a:pt x="72" y="39"/>
                      <a:pt x="78" y="41"/>
                    </a:cubicBezTo>
                    <a:cubicBezTo>
                      <a:pt x="100" y="59"/>
                      <a:pt x="119" y="80"/>
                      <a:pt x="126" y="109"/>
                    </a:cubicBezTo>
                    <a:close/>
                  </a:path>
                </a:pathLst>
              </a:custGeom>
              <a:solidFill>
                <a:srgbClr val="EED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6" name="Freeform 93">
                <a:extLst>
                  <a:ext uri="{FF2B5EF4-FFF2-40B4-BE49-F238E27FC236}">
                    <a16:creationId xmlns:a16="http://schemas.microsoft.com/office/drawing/2014/main" id="{35D26530-EF43-4D25-88C9-51E2FACC45C2}"/>
                  </a:ext>
                </a:extLst>
              </p:cNvPr>
              <p:cNvSpPr>
                <a:spLocks/>
              </p:cNvSpPr>
              <p:nvPr/>
            </p:nvSpPr>
            <p:spPr bwMode="auto">
              <a:xfrm>
                <a:off x="782" y="643"/>
                <a:ext cx="287" cy="261"/>
              </a:xfrm>
              <a:custGeom>
                <a:avLst/>
                <a:gdLst>
                  <a:gd name="T0" fmla="*/ 0 w 255"/>
                  <a:gd name="T1" fmla="*/ 0 h 232"/>
                  <a:gd name="T2" fmla="*/ 46 w 255"/>
                  <a:gd name="T3" fmla="*/ 43 h 232"/>
                  <a:gd name="T4" fmla="*/ 93 w 255"/>
                  <a:gd name="T5" fmla="*/ 83 h 232"/>
                  <a:gd name="T6" fmla="*/ 62 w 255"/>
                  <a:gd name="T7" fmla="*/ 40 h 232"/>
                  <a:gd name="T8" fmla="*/ 111 w 255"/>
                  <a:gd name="T9" fmla="*/ 86 h 232"/>
                  <a:gd name="T10" fmla="*/ 166 w 255"/>
                  <a:gd name="T11" fmla="*/ 130 h 232"/>
                  <a:gd name="T12" fmla="*/ 230 w 255"/>
                  <a:gd name="T13" fmla="*/ 184 h 232"/>
                  <a:gd name="T14" fmla="*/ 255 w 255"/>
                  <a:gd name="T15" fmla="*/ 228 h 232"/>
                  <a:gd name="T16" fmla="*/ 244 w 255"/>
                  <a:gd name="T17" fmla="*/ 231 h 232"/>
                  <a:gd name="T18" fmla="*/ 219 w 255"/>
                  <a:gd name="T19" fmla="*/ 197 h 232"/>
                  <a:gd name="T20" fmla="*/ 166 w 255"/>
                  <a:gd name="T21" fmla="*/ 152 h 232"/>
                  <a:gd name="T22" fmla="*/ 161 w 255"/>
                  <a:gd name="T23" fmla="*/ 153 h 232"/>
                  <a:gd name="T24" fmla="*/ 142 w 255"/>
                  <a:gd name="T25" fmla="*/ 134 h 232"/>
                  <a:gd name="T26" fmla="*/ 64 w 255"/>
                  <a:gd name="T27" fmla="*/ 75 h 232"/>
                  <a:gd name="T28" fmla="*/ 30 w 255"/>
                  <a:gd name="T29" fmla="*/ 36 h 232"/>
                  <a:gd name="T30" fmla="*/ 0 w 255"/>
                  <a:gd name="T31" fmla="*/ 0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55" h="232">
                    <a:moveTo>
                      <a:pt x="0" y="0"/>
                    </a:moveTo>
                    <a:cubicBezTo>
                      <a:pt x="19" y="11"/>
                      <a:pt x="30" y="29"/>
                      <a:pt x="46" y="43"/>
                    </a:cubicBezTo>
                    <a:cubicBezTo>
                      <a:pt x="61" y="57"/>
                      <a:pt x="76" y="71"/>
                      <a:pt x="93" y="83"/>
                    </a:cubicBezTo>
                    <a:cubicBezTo>
                      <a:pt x="86" y="66"/>
                      <a:pt x="68" y="59"/>
                      <a:pt x="62" y="40"/>
                    </a:cubicBezTo>
                    <a:cubicBezTo>
                      <a:pt x="78" y="56"/>
                      <a:pt x="95" y="71"/>
                      <a:pt x="111" y="86"/>
                    </a:cubicBezTo>
                    <a:cubicBezTo>
                      <a:pt x="128" y="103"/>
                      <a:pt x="146" y="122"/>
                      <a:pt x="166" y="130"/>
                    </a:cubicBezTo>
                    <a:cubicBezTo>
                      <a:pt x="195" y="142"/>
                      <a:pt x="206" y="169"/>
                      <a:pt x="230" y="184"/>
                    </a:cubicBezTo>
                    <a:cubicBezTo>
                      <a:pt x="245" y="193"/>
                      <a:pt x="248" y="212"/>
                      <a:pt x="255" y="228"/>
                    </a:cubicBezTo>
                    <a:cubicBezTo>
                      <a:pt x="252" y="232"/>
                      <a:pt x="248" y="232"/>
                      <a:pt x="244" y="231"/>
                    </a:cubicBezTo>
                    <a:cubicBezTo>
                      <a:pt x="230" y="224"/>
                      <a:pt x="226" y="209"/>
                      <a:pt x="219" y="197"/>
                    </a:cubicBezTo>
                    <a:cubicBezTo>
                      <a:pt x="207" y="175"/>
                      <a:pt x="188" y="162"/>
                      <a:pt x="166" y="152"/>
                    </a:cubicBezTo>
                    <a:cubicBezTo>
                      <a:pt x="165" y="153"/>
                      <a:pt x="163" y="153"/>
                      <a:pt x="161" y="153"/>
                    </a:cubicBezTo>
                    <a:cubicBezTo>
                      <a:pt x="152" y="150"/>
                      <a:pt x="147" y="141"/>
                      <a:pt x="142" y="134"/>
                    </a:cubicBezTo>
                    <a:cubicBezTo>
                      <a:pt x="122" y="106"/>
                      <a:pt x="87" y="98"/>
                      <a:pt x="64" y="75"/>
                    </a:cubicBezTo>
                    <a:cubicBezTo>
                      <a:pt x="52" y="63"/>
                      <a:pt x="36" y="54"/>
                      <a:pt x="30" y="36"/>
                    </a:cubicBezTo>
                    <a:cubicBezTo>
                      <a:pt x="22" y="22"/>
                      <a:pt x="2" y="18"/>
                      <a:pt x="0" y="0"/>
                    </a:cubicBezTo>
                    <a:close/>
                  </a:path>
                </a:pathLst>
              </a:custGeom>
              <a:solidFill>
                <a:srgbClr val="7154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7" name="Freeform 94">
                <a:extLst>
                  <a:ext uri="{FF2B5EF4-FFF2-40B4-BE49-F238E27FC236}">
                    <a16:creationId xmlns:a16="http://schemas.microsoft.com/office/drawing/2014/main" id="{E8F2C96A-C562-440C-9ACB-45306070780A}"/>
                  </a:ext>
                </a:extLst>
              </p:cNvPr>
              <p:cNvSpPr>
                <a:spLocks/>
              </p:cNvSpPr>
              <p:nvPr/>
            </p:nvSpPr>
            <p:spPr bwMode="auto">
              <a:xfrm>
                <a:off x="1901" y="1428"/>
                <a:ext cx="106" cy="517"/>
              </a:xfrm>
              <a:custGeom>
                <a:avLst/>
                <a:gdLst>
                  <a:gd name="T0" fmla="*/ 8 w 95"/>
                  <a:gd name="T1" fmla="*/ 5 h 460"/>
                  <a:gd name="T2" fmla="*/ 34 w 95"/>
                  <a:gd name="T3" fmla="*/ 100 h 460"/>
                  <a:gd name="T4" fmla="*/ 49 w 95"/>
                  <a:gd name="T5" fmla="*/ 213 h 460"/>
                  <a:gd name="T6" fmla="*/ 54 w 95"/>
                  <a:gd name="T7" fmla="*/ 254 h 460"/>
                  <a:gd name="T8" fmla="*/ 75 w 95"/>
                  <a:gd name="T9" fmla="*/ 343 h 460"/>
                  <a:gd name="T10" fmla="*/ 88 w 95"/>
                  <a:gd name="T11" fmla="*/ 421 h 460"/>
                  <a:gd name="T12" fmla="*/ 95 w 95"/>
                  <a:gd name="T13" fmla="*/ 460 h 460"/>
                  <a:gd name="T14" fmla="*/ 76 w 95"/>
                  <a:gd name="T15" fmla="*/ 409 h 460"/>
                  <a:gd name="T16" fmla="*/ 36 w 95"/>
                  <a:gd name="T17" fmla="*/ 187 h 460"/>
                  <a:gd name="T18" fmla="*/ 43 w 95"/>
                  <a:gd name="T19" fmla="*/ 205 h 460"/>
                  <a:gd name="T20" fmla="*/ 28 w 95"/>
                  <a:gd name="T21" fmla="*/ 99 h 460"/>
                  <a:gd name="T22" fmla="*/ 24 w 95"/>
                  <a:gd name="T23" fmla="*/ 116 h 460"/>
                  <a:gd name="T24" fmla="*/ 1 w 95"/>
                  <a:gd name="T25" fmla="*/ 5 h 460"/>
                  <a:gd name="T26" fmla="*/ 2 w 95"/>
                  <a:gd name="T27" fmla="*/ 1 h 460"/>
                  <a:gd name="T28" fmla="*/ 8 w 95"/>
                  <a:gd name="T29" fmla="*/ 5 h 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5" h="460">
                    <a:moveTo>
                      <a:pt x="8" y="5"/>
                    </a:moveTo>
                    <a:cubicBezTo>
                      <a:pt x="14" y="37"/>
                      <a:pt x="17" y="69"/>
                      <a:pt x="34" y="100"/>
                    </a:cubicBezTo>
                    <a:cubicBezTo>
                      <a:pt x="52" y="134"/>
                      <a:pt x="50" y="175"/>
                      <a:pt x="49" y="213"/>
                    </a:cubicBezTo>
                    <a:cubicBezTo>
                      <a:pt x="48" y="227"/>
                      <a:pt x="46" y="244"/>
                      <a:pt x="54" y="254"/>
                    </a:cubicBezTo>
                    <a:cubicBezTo>
                      <a:pt x="74" y="281"/>
                      <a:pt x="67" y="314"/>
                      <a:pt x="75" y="343"/>
                    </a:cubicBezTo>
                    <a:cubicBezTo>
                      <a:pt x="82" y="368"/>
                      <a:pt x="80" y="396"/>
                      <a:pt x="88" y="421"/>
                    </a:cubicBezTo>
                    <a:cubicBezTo>
                      <a:pt x="89" y="434"/>
                      <a:pt x="93" y="447"/>
                      <a:pt x="95" y="460"/>
                    </a:cubicBezTo>
                    <a:cubicBezTo>
                      <a:pt x="82" y="445"/>
                      <a:pt x="83" y="426"/>
                      <a:pt x="76" y="409"/>
                    </a:cubicBezTo>
                    <a:cubicBezTo>
                      <a:pt x="72" y="334"/>
                      <a:pt x="47" y="262"/>
                      <a:pt x="36" y="187"/>
                    </a:cubicBezTo>
                    <a:cubicBezTo>
                      <a:pt x="38" y="193"/>
                      <a:pt x="40" y="199"/>
                      <a:pt x="43" y="205"/>
                    </a:cubicBezTo>
                    <a:cubicBezTo>
                      <a:pt x="40" y="169"/>
                      <a:pt x="42" y="133"/>
                      <a:pt x="28" y="99"/>
                    </a:cubicBezTo>
                    <a:cubicBezTo>
                      <a:pt x="20" y="103"/>
                      <a:pt x="31" y="110"/>
                      <a:pt x="24" y="116"/>
                    </a:cubicBezTo>
                    <a:cubicBezTo>
                      <a:pt x="17" y="78"/>
                      <a:pt x="5" y="43"/>
                      <a:pt x="1" y="5"/>
                    </a:cubicBezTo>
                    <a:cubicBezTo>
                      <a:pt x="0" y="3"/>
                      <a:pt x="0" y="2"/>
                      <a:pt x="2" y="1"/>
                    </a:cubicBezTo>
                    <a:cubicBezTo>
                      <a:pt x="5" y="0"/>
                      <a:pt x="7" y="2"/>
                      <a:pt x="8" y="5"/>
                    </a:cubicBezTo>
                    <a:close/>
                  </a:path>
                </a:pathLst>
              </a:custGeom>
              <a:solidFill>
                <a:srgbClr val="9776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8" name="Freeform 95">
                <a:extLst>
                  <a:ext uri="{FF2B5EF4-FFF2-40B4-BE49-F238E27FC236}">
                    <a16:creationId xmlns:a16="http://schemas.microsoft.com/office/drawing/2014/main" id="{C920D0F6-41BC-499F-9C28-61352A1D0366}"/>
                  </a:ext>
                </a:extLst>
              </p:cNvPr>
              <p:cNvSpPr>
                <a:spLocks/>
              </p:cNvSpPr>
              <p:nvPr/>
            </p:nvSpPr>
            <p:spPr bwMode="auto">
              <a:xfrm>
                <a:off x="832" y="876"/>
                <a:ext cx="164" cy="183"/>
              </a:xfrm>
              <a:custGeom>
                <a:avLst/>
                <a:gdLst>
                  <a:gd name="T0" fmla="*/ 143 w 146"/>
                  <a:gd name="T1" fmla="*/ 137 h 163"/>
                  <a:gd name="T2" fmla="*/ 139 w 146"/>
                  <a:gd name="T3" fmla="*/ 156 h 163"/>
                  <a:gd name="T4" fmla="*/ 121 w 146"/>
                  <a:gd name="T5" fmla="*/ 148 h 163"/>
                  <a:gd name="T6" fmla="*/ 66 w 146"/>
                  <a:gd name="T7" fmla="*/ 80 h 163"/>
                  <a:gd name="T8" fmla="*/ 0 w 146"/>
                  <a:gd name="T9" fmla="*/ 13 h 163"/>
                  <a:gd name="T10" fmla="*/ 0 w 146"/>
                  <a:gd name="T11" fmla="*/ 6 h 163"/>
                  <a:gd name="T12" fmla="*/ 5 w 146"/>
                  <a:gd name="T13" fmla="*/ 0 h 163"/>
                  <a:gd name="T14" fmla="*/ 40 w 146"/>
                  <a:gd name="T15" fmla="*/ 23 h 163"/>
                  <a:gd name="T16" fmla="*/ 61 w 146"/>
                  <a:gd name="T17" fmla="*/ 38 h 163"/>
                  <a:gd name="T18" fmla="*/ 68 w 146"/>
                  <a:gd name="T19" fmla="*/ 43 h 163"/>
                  <a:gd name="T20" fmla="*/ 135 w 146"/>
                  <a:gd name="T21" fmla="*/ 118 h 163"/>
                  <a:gd name="T22" fmla="*/ 143 w 146"/>
                  <a:gd name="T23" fmla="*/ 137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6" h="163">
                    <a:moveTo>
                      <a:pt x="143" y="137"/>
                    </a:moveTo>
                    <a:cubicBezTo>
                      <a:pt x="146" y="145"/>
                      <a:pt x="140" y="150"/>
                      <a:pt x="139" y="156"/>
                    </a:cubicBezTo>
                    <a:cubicBezTo>
                      <a:pt x="129" y="163"/>
                      <a:pt x="126" y="153"/>
                      <a:pt x="121" y="148"/>
                    </a:cubicBezTo>
                    <a:cubicBezTo>
                      <a:pt x="103" y="125"/>
                      <a:pt x="89" y="99"/>
                      <a:pt x="66" y="80"/>
                    </a:cubicBezTo>
                    <a:cubicBezTo>
                      <a:pt x="45" y="57"/>
                      <a:pt x="19" y="38"/>
                      <a:pt x="0" y="13"/>
                    </a:cubicBezTo>
                    <a:cubicBezTo>
                      <a:pt x="4" y="11"/>
                      <a:pt x="0" y="8"/>
                      <a:pt x="0" y="6"/>
                    </a:cubicBezTo>
                    <a:cubicBezTo>
                      <a:pt x="0" y="3"/>
                      <a:pt x="2" y="1"/>
                      <a:pt x="5" y="0"/>
                    </a:cubicBezTo>
                    <a:cubicBezTo>
                      <a:pt x="20" y="2"/>
                      <a:pt x="29" y="15"/>
                      <a:pt x="40" y="23"/>
                    </a:cubicBezTo>
                    <a:cubicBezTo>
                      <a:pt x="47" y="28"/>
                      <a:pt x="53" y="34"/>
                      <a:pt x="61" y="38"/>
                    </a:cubicBezTo>
                    <a:cubicBezTo>
                      <a:pt x="64" y="39"/>
                      <a:pt x="66" y="41"/>
                      <a:pt x="68" y="43"/>
                    </a:cubicBezTo>
                    <a:cubicBezTo>
                      <a:pt x="93" y="65"/>
                      <a:pt x="118" y="88"/>
                      <a:pt x="135" y="118"/>
                    </a:cubicBezTo>
                    <a:cubicBezTo>
                      <a:pt x="139" y="124"/>
                      <a:pt x="145" y="129"/>
                      <a:pt x="143" y="137"/>
                    </a:cubicBezTo>
                    <a:close/>
                  </a:path>
                </a:pathLst>
              </a:custGeom>
              <a:solidFill>
                <a:srgbClr val="F1DB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9" name="Freeform 96">
                <a:extLst>
                  <a:ext uri="{FF2B5EF4-FFF2-40B4-BE49-F238E27FC236}">
                    <a16:creationId xmlns:a16="http://schemas.microsoft.com/office/drawing/2014/main" id="{F4C6A297-5FF9-46FA-B3A0-FCD70841F8D6}"/>
                  </a:ext>
                </a:extLst>
              </p:cNvPr>
              <p:cNvSpPr>
                <a:spLocks/>
              </p:cNvSpPr>
              <p:nvPr/>
            </p:nvSpPr>
            <p:spPr bwMode="auto">
              <a:xfrm>
                <a:off x="-1" y="4256"/>
                <a:ext cx="148" cy="56"/>
              </a:xfrm>
              <a:custGeom>
                <a:avLst/>
                <a:gdLst>
                  <a:gd name="T0" fmla="*/ 109 w 132"/>
                  <a:gd name="T1" fmla="*/ 20 h 50"/>
                  <a:gd name="T2" fmla="*/ 115 w 132"/>
                  <a:gd name="T3" fmla="*/ 36 h 50"/>
                  <a:gd name="T4" fmla="*/ 129 w 132"/>
                  <a:gd name="T5" fmla="*/ 41 h 50"/>
                  <a:gd name="T6" fmla="*/ 123 w 132"/>
                  <a:gd name="T7" fmla="*/ 50 h 50"/>
                  <a:gd name="T8" fmla="*/ 11 w 132"/>
                  <a:gd name="T9" fmla="*/ 39 h 50"/>
                  <a:gd name="T10" fmla="*/ 1 w 132"/>
                  <a:gd name="T11" fmla="*/ 32 h 50"/>
                  <a:gd name="T12" fmla="*/ 5 w 132"/>
                  <a:gd name="T13" fmla="*/ 0 h 50"/>
                  <a:gd name="T14" fmla="*/ 59 w 132"/>
                  <a:gd name="T15" fmla="*/ 10 h 50"/>
                  <a:gd name="T16" fmla="*/ 109 w 132"/>
                  <a:gd name="T17" fmla="*/ 2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2" h="50">
                    <a:moveTo>
                      <a:pt x="109" y="20"/>
                    </a:moveTo>
                    <a:cubicBezTo>
                      <a:pt x="105" y="28"/>
                      <a:pt x="105" y="34"/>
                      <a:pt x="115" y="36"/>
                    </a:cubicBezTo>
                    <a:cubicBezTo>
                      <a:pt x="120" y="37"/>
                      <a:pt x="126" y="35"/>
                      <a:pt x="129" y="41"/>
                    </a:cubicBezTo>
                    <a:cubicBezTo>
                      <a:pt x="132" y="47"/>
                      <a:pt x="129" y="50"/>
                      <a:pt x="123" y="50"/>
                    </a:cubicBezTo>
                    <a:cubicBezTo>
                      <a:pt x="86" y="48"/>
                      <a:pt x="48" y="46"/>
                      <a:pt x="11" y="39"/>
                    </a:cubicBezTo>
                    <a:cubicBezTo>
                      <a:pt x="7" y="38"/>
                      <a:pt x="4" y="34"/>
                      <a:pt x="1" y="32"/>
                    </a:cubicBezTo>
                    <a:cubicBezTo>
                      <a:pt x="0" y="21"/>
                      <a:pt x="4" y="11"/>
                      <a:pt x="5" y="0"/>
                    </a:cubicBezTo>
                    <a:cubicBezTo>
                      <a:pt x="22" y="8"/>
                      <a:pt x="40" y="9"/>
                      <a:pt x="59" y="10"/>
                    </a:cubicBezTo>
                    <a:cubicBezTo>
                      <a:pt x="76" y="10"/>
                      <a:pt x="91" y="20"/>
                      <a:pt x="109" y="20"/>
                    </a:cubicBezTo>
                    <a:close/>
                  </a:path>
                </a:pathLst>
              </a:custGeom>
              <a:solidFill>
                <a:srgbClr val="91C0D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0" name="Freeform 97">
                <a:extLst>
                  <a:ext uri="{FF2B5EF4-FFF2-40B4-BE49-F238E27FC236}">
                    <a16:creationId xmlns:a16="http://schemas.microsoft.com/office/drawing/2014/main" id="{98FEB6BA-7776-4923-82A2-ABFD362C0992}"/>
                  </a:ext>
                </a:extLst>
              </p:cNvPr>
              <p:cNvSpPr>
                <a:spLocks/>
              </p:cNvSpPr>
              <p:nvPr/>
            </p:nvSpPr>
            <p:spPr bwMode="auto">
              <a:xfrm>
                <a:off x="1948" y="1255"/>
                <a:ext cx="49" cy="200"/>
              </a:xfrm>
              <a:custGeom>
                <a:avLst/>
                <a:gdLst>
                  <a:gd name="T0" fmla="*/ 18 w 44"/>
                  <a:gd name="T1" fmla="*/ 155 h 178"/>
                  <a:gd name="T2" fmla="*/ 12 w 44"/>
                  <a:gd name="T3" fmla="*/ 104 h 178"/>
                  <a:gd name="T4" fmla="*/ 3 w 44"/>
                  <a:gd name="T5" fmla="*/ 91 h 178"/>
                  <a:gd name="T6" fmla="*/ 13 w 44"/>
                  <a:gd name="T7" fmla="*/ 77 h 178"/>
                  <a:gd name="T8" fmla="*/ 23 w 44"/>
                  <a:gd name="T9" fmla="*/ 97 h 178"/>
                  <a:gd name="T10" fmla="*/ 29 w 44"/>
                  <a:gd name="T11" fmla="*/ 130 h 178"/>
                  <a:gd name="T12" fmla="*/ 10 w 44"/>
                  <a:gd name="T13" fmla="*/ 65 h 178"/>
                  <a:gd name="T14" fmla="*/ 7 w 44"/>
                  <a:gd name="T15" fmla="*/ 11 h 178"/>
                  <a:gd name="T16" fmla="*/ 23 w 44"/>
                  <a:gd name="T17" fmla="*/ 10 h 178"/>
                  <a:gd name="T18" fmla="*/ 35 w 44"/>
                  <a:gd name="T19" fmla="*/ 83 h 178"/>
                  <a:gd name="T20" fmla="*/ 36 w 44"/>
                  <a:gd name="T21" fmla="*/ 47 h 178"/>
                  <a:gd name="T22" fmla="*/ 40 w 44"/>
                  <a:gd name="T23" fmla="*/ 161 h 178"/>
                  <a:gd name="T24" fmla="*/ 40 w 44"/>
                  <a:gd name="T25" fmla="*/ 178 h 178"/>
                  <a:gd name="T26" fmla="*/ 29 w 44"/>
                  <a:gd name="T27" fmla="*/ 160 h 178"/>
                  <a:gd name="T28" fmla="*/ 18 w 44"/>
                  <a:gd name="T29" fmla="*/ 155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4" h="178">
                    <a:moveTo>
                      <a:pt x="18" y="155"/>
                    </a:moveTo>
                    <a:cubicBezTo>
                      <a:pt x="12" y="139"/>
                      <a:pt x="8" y="121"/>
                      <a:pt x="12" y="104"/>
                    </a:cubicBezTo>
                    <a:cubicBezTo>
                      <a:pt x="15" y="93"/>
                      <a:pt x="6" y="95"/>
                      <a:pt x="3" y="91"/>
                    </a:cubicBezTo>
                    <a:cubicBezTo>
                      <a:pt x="1" y="82"/>
                      <a:pt x="3" y="77"/>
                      <a:pt x="13" y="77"/>
                    </a:cubicBezTo>
                    <a:cubicBezTo>
                      <a:pt x="23" y="80"/>
                      <a:pt x="22" y="90"/>
                      <a:pt x="23" y="97"/>
                    </a:cubicBezTo>
                    <a:cubicBezTo>
                      <a:pt x="24" y="109"/>
                      <a:pt x="28" y="121"/>
                      <a:pt x="29" y="130"/>
                    </a:cubicBezTo>
                    <a:cubicBezTo>
                      <a:pt x="23" y="111"/>
                      <a:pt x="24" y="87"/>
                      <a:pt x="10" y="65"/>
                    </a:cubicBezTo>
                    <a:cubicBezTo>
                      <a:pt x="0" y="50"/>
                      <a:pt x="5" y="29"/>
                      <a:pt x="7" y="11"/>
                    </a:cubicBezTo>
                    <a:cubicBezTo>
                      <a:pt x="12" y="0"/>
                      <a:pt x="18" y="0"/>
                      <a:pt x="23" y="10"/>
                    </a:cubicBezTo>
                    <a:cubicBezTo>
                      <a:pt x="37" y="32"/>
                      <a:pt x="30" y="58"/>
                      <a:pt x="35" y="83"/>
                    </a:cubicBezTo>
                    <a:cubicBezTo>
                      <a:pt x="33" y="70"/>
                      <a:pt x="30" y="58"/>
                      <a:pt x="36" y="47"/>
                    </a:cubicBezTo>
                    <a:cubicBezTo>
                      <a:pt x="39" y="85"/>
                      <a:pt x="44" y="122"/>
                      <a:pt x="40" y="161"/>
                    </a:cubicBezTo>
                    <a:cubicBezTo>
                      <a:pt x="40" y="166"/>
                      <a:pt x="40" y="171"/>
                      <a:pt x="40" y="178"/>
                    </a:cubicBezTo>
                    <a:cubicBezTo>
                      <a:pt x="32" y="174"/>
                      <a:pt x="32" y="166"/>
                      <a:pt x="29" y="160"/>
                    </a:cubicBezTo>
                    <a:cubicBezTo>
                      <a:pt x="27" y="156"/>
                      <a:pt x="26" y="148"/>
                      <a:pt x="18" y="155"/>
                    </a:cubicBezTo>
                    <a:close/>
                  </a:path>
                </a:pathLst>
              </a:custGeom>
              <a:solidFill>
                <a:srgbClr val="E9D0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1" name="Freeform 98">
                <a:extLst>
                  <a:ext uri="{FF2B5EF4-FFF2-40B4-BE49-F238E27FC236}">
                    <a16:creationId xmlns:a16="http://schemas.microsoft.com/office/drawing/2014/main" id="{2762797B-F773-48B7-9021-34C0E65C0987}"/>
                  </a:ext>
                </a:extLst>
              </p:cNvPr>
              <p:cNvSpPr>
                <a:spLocks/>
              </p:cNvSpPr>
              <p:nvPr/>
            </p:nvSpPr>
            <p:spPr bwMode="auto">
              <a:xfrm>
                <a:off x="2003" y="741"/>
                <a:ext cx="152" cy="268"/>
              </a:xfrm>
              <a:custGeom>
                <a:avLst/>
                <a:gdLst>
                  <a:gd name="T0" fmla="*/ 46 w 135"/>
                  <a:gd name="T1" fmla="*/ 190 h 239"/>
                  <a:gd name="T2" fmla="*/ 36 w 135"/>
                  <a:gd name="T3" fmla="*/ 190 h 239"/>
                  <a:gd name="T4" fmla="*/ 0 w 135"/>
                  <a:gd name="T5" fmla="*/ 239 h 239"/>
                  <a:gd name="T6" fmla="*/ 35 w 135"/>
                  <a:gd name="T7" fmla="*/ 181 h 239"/>
                  <a:gd name="T8" fmla="*/ 54 w 135"/>
                  <a:gd name="T9" fmla="*/ 141 h 239"/>
                  <a:gd name="T10" fmla="*/ 54 w 135"/>
                  <a:gd name="T11" fmla="*/ 138 h 239"/>
                  <a:gd name="T12" fmla="*/ 63 w 135"/>
                  <a:gd name="T13" fmla="*/ 118 h 239"/>
                  <a:gd name="T14" fmla="*/ 104 w 135"/>
                  <a:gd name="T15" fmla="*/ 31 h 239"/>
                  <a:gd name="T16" fmla="*/ 121 w 135"/>
                  <a:gd name="T17" fmla="*/ 0 h 239"/>
                  <a:gd name="T18" fmla="*/ 126 w 135"/>
                  <a:gd name="T19" fmla="*/ 0 h 239"/>
                  <a:gd name="T20" fmla="*/ 115 w 135"/>
                  <a:gd name="T21" fmla="*/ 46 h 239"/>
                  <a:gd name="T22" fmla="*/ 108 w 135"/>
                  <a:gd name="T23" fmla="*/ 67 h 239"/>
                  <a:gd name="T24" fmla="*/ 135 w 135"/>
                  <a:gd name="T25" fmla="*/ 29 h 239"/>
                  <a:gd name="T26" fmla="*/ 103 w 135"/>
                  <a:gd name="T27" fmla="*/ 110 h 239"/>
                  <a:gd name="T28" fmla="*/ 99 w 135"/>
                  <a:gd name="T29" fmla="*/ 90 h 239"/>
                  <a:gd name="T30" fmla="*/ 78 w 135"/>
                  <a:gd name="T31" fmla="*/ 154 h 239"/>
                  <a:gd name="T32" fmla="*/ 72 w 135"/>
                  <a:gd name="T33" fmla="*/ 163 h 239"/>
                  <a:gd name="T34" fmla="*/ 69 w 135"/>
                  <a:gd name="T35" fmla="*/ 152 h 239"/>
                  <a:gd name="T36" fmla="*/ 78 w 135"/>
                  <a:gd name="T37" fmla="*/ 117 h 239"/>
                  <a:gd name="T38" fmla="*/ 46 w 135"/>
                  <a:gd name="T39" fmla="*/ 190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35" h="239">
                    <a:moveTo>
                      <a:pt x="46" y="190"/>
                    </a:moveTo>
                    <a:cubicBezTo>
                      <a:pt x="43" y="190"/>
                      <a:pt x="41" y="182"/>
                      <a:pt x="36" y="190"/>
                    </a:cubicBezTo>
                    <a:cubicBezTo>
                      <a:pt x="25" y="207"/>
                      <a:pt x="13" y="223"/>
                      <a:pt x="0" y="239"/>
                    </a:cubicBezTo>
                    <a:cubicBezTo>
                      <a:pt x="7" y="217"/>
                      <a:pt x="21" y="199"/>
                      <a:pt x="35" y="181"/>
                    </a:cubicBezTo>
                    <a:cubicBezTo>
                      <a:pt x="44" y="169"/>
                      <a:pt x="54" y="157"/>
                      <a:pt x="54" y="141"/>
                    </a:cubicBezTo>
                    <a:cubicBezTo>
                      <a:pt x="54" y="140"/>
                      <a:pt x="54" y="139"/>
                      <a:pt x="54" y="138"/>
                    </a:cubicBezTo>
                    <a:cubicBezTo>
                      <a:pt x="56" y="131"/>
                      <a:pt x="59" y="124"/>
                      <a:pt x="63" y="118"/>
                    </a:cubicBezTo>
                    <a:cubicBezTo>
                      <a:pt x="83" y="92"/>
                      <a:pt x="93" y="61"/>
                      <a:pt x="104" y="31"/>
                    </a:cubicBezTo>
                    <a:cubicBezTo>
                      <a:pt x="108" y="19"/>
                      <a:pt x="110" y="8"/>
                      <a:pt x="121" y="0"/>
                    </a:cubicBezTo>
                    <a:cubicBezTo>
                      <a:pt x="123" y="0"/>
                      <a:pt x="125" y="0"/>
                      <a:pt x="126" y="0"/>
                    </a:cubicBezTo>
                    <a:cubicBezTo>
                      <a:pt x="131" y="17"/>
                      <a:pt x="118" y="30"/>
                      <a:pt x="115" y="46"/>
                    </a:cubicBezTo>
                    <a:cubicBezTo>
                      <a:pt x="114" y="53"/>
                      <a:pt x="110" y="60"/>
                      <a:pt x="108" y="67"/>
                    </a:cubicBezTo>
                    <a:cubicBezTo>
                      <a:pt x="115" y="53"/>
                      <a:pt x="117" y="36"/>
                      <a:pt x="135" y="29"/>
                    </a:cubicBezTo>
                    <a:cubicBezTo>
                      <a:pt x="128" y="57"/>
                      <a:pt x="115" y="82"/>
                      <a:pt x="103" y="110"/>
                    </a:cubicBezTo>
                    <a:cubicBezTo>
                      <a:pt x="95" y="102"/>
                      <a:pt x="106" y="96"/>
                      <a:pt x="99" y="90"/>
                    </a:cubicBezTo>
                    <a:cubicBezTo>
                      <a:pt x="90" y="111"/>
                      <a:pt x="83" y="132"/>
                      <a:pt x="78" y="154"/>
                    </a:cubicBezTo>
                    <a:cubicBezTo>
                      <a:pt x="77" y="158"/>
                      <a:pt x="80" y="165"/>
                      <a:pt x="72" y="163"/>
                    </a:cubicBezTo>
                    <a:cubicBezTo>
                      <a:pt x="65" y="162"/>
                      <a:pt x="68" y="156"/>
                      <a:pt x="69" y="152"/>
                    </a:cubicBezTo>
                    <a:cubicBezTo>
                      <a:pt x="72" y="142"/>
                      <a:pt x="75" y="132"/>
                      <a:pt x="78" y="117"/>
                    </a:cubicBezTo>
                    <a:cubicBezTo>
                      <a:pt x="61" y="141"/>
                      <a:pt x="57" y="167"/>
                      <a:pt x="46" y="190"/>
                    </a:cubicBezTo>
                    <a:close/>
                  </a:path>
                </a:pathLst>
              </a:custGeom>
              <a:solidFill>
                <a:srgbClr val="60473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2" name="Freeform 99">
                <a:extLst>
                  <a:ext uri="{FF2B5EF4-FFF2-40B4-BE49-F238E27FC236}">
                    <a16:creationId xmlns:a16="http://schemas.microsoft.com/office/drawing/2014/main" id="{A865E5EE-DBA9-42A8-8A4A-0E4E96DF8029}"/>
                  </a:ext>
                </a:extLst>
              </p:cNvPr>
              <p:cNvSpPr>
                <a:spLocks/>
              </p:cNvSpPr>
              <p:nvPr/>
            </p:nvSpPr>
            <p:spPr bwMode="auto">
              <a:xfrm>
                <a:off x="2140" y="3583"/>
                <a:ext cx="230" cy="58"/>
              </a:xfrm>
              <a:custGeom>
                <a:avLst/>
                <a:gdLst>
                  <a:gd name="T0" fmla="*/ 205 w 205"/>
                  <a:gd name="T1" fmla="*/ 31 h 52"/>
                  <a:gd name="T2" fmla="*/ 194 w 205"/>
                  <a:gd name="T3" fmla="*/ 42 h 52"/>
                  <a:gd name="T4" fmla="*/ 122 w 205"/>
                  <a:gd name="T5" fmla="*/ 42 h 52"/>
                  <a:gd name="T6" fmla="*/ 0 w 205"/>
                  <a:gd name="T7" fmla="*/ 47 h 52"/>
                  <a:gd name="T8" fmla="*/ 22 w 205"/>
                  <a:gd name="T9" fmla="*/ 41 h 52"/>
                  <a:gd name="T10" fmla="*/ 12 w 205"/>
                  <a:gd name="T11" fmla="*/ 37 h 52"/>
                  <a:gd name="T12" fmla="*/ 21 w 205"/>
                  <a:gd name="T13" fmla="*/ 31 h 52"/>
                  <a:gd name="T14" fmla="*/ 54 w 205"/>
                  <a:gd name="T15" fmla="*/ 31 h 52"/>
                  <a:gd name="T16" fmla="*/ 120 w 205"/>
                  <a:gd name="T17" fmla="*/ 26 h 52"/>
                  <a:gd name="T18" fmla="*/ 180 w 205"/>
                  <a:gd name="T19" fmla="*/ 20 h 52"/>
                  <a:gd name="T20" fmla="*/ 132 w 205"/>
                  <a:gd name="T21" fmla="*/ 7 h 52"/>
                  <a:gd name="T22" fmla="*/ 200 w 205"/>
                  <a:gd name="T23" fmla="*/ 3 h 52"/>
                  <a:gd name="T24" fmla="*/ 205 w 205"/>
                  <a:gd name="T25" fmla="*/ 31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5" h="52">
                    <a:moveTo>
                      <a:pt x="205" y="31"/>
                    </a:moveTo>
                    <a:cubicBezTo>
                      <a:pt x="204" y="38"/>
                      <a:pt x="204" y="44"/>
                      <a:pt x="194" y="42"/>
                    </a:cubicBezTo>
                    <a:cubicBezTo>
                      <a:pt x="170" y="36"/>
                      <a:pt x="147" y="37"/>
                      <a:pt x="122" y="42"/>
                    </a:cubicBezTo>
                    <a:cubicBezTo>
                      <a:pt x="82" y="52"/>
                      <a:pt x="41" y="47"/>
                      <a:pt x="0" y="47"/>
                    </a:cubicBezTo>
                    <a:cubicBezTo>
                      <a:pt x="4" y="32"/>
                      <a:pt x="16" y="46"/>
                      <a:pt x="22" y="41"/>
                    </a:cubicBezTo>
                    <a:cubicBezTo>
                      <a:pt x="19" y="40"/>
                      <a:pt x="13" y="43"/>
                      <a:pt x="12" y="37"/>
                    </a:cubicBezTo>
                    <a:cubicBezTo>
                      <a:pt x="11" y="33"/>
                      <a:pt x="17" y="31"/>
                      <a:pt x="21" y="31"/>
                    </a:cubicBezTo>
                    <a:cubicBezTo>
                      <a:pt x="32" y="30"/>
                      <a:pt x="43" y="32"/>
                      <a:pt x="54" y="31"/>
                    </a:cubicBezTo>
                    <a:cubicBezTo>
                      <a:pt x="76" y="29"/>
                      <a:pt x="98" y="34"/>
                      <a:pt x="120" y="26"/>
                    </a:cubicBezTo>
                    <a:cubicBezTo>
                      <a:pt x="139" y="18"/>
                      <a:pt x="160" y="23"/>
                      <a:pt x="180" y="20"/>
                    </a:cubicBezTo>
                    <a:cubicBezTo>
                      <a:pt x="163" y="21"/>
                      <a:pt x="147" y="15"/>
                      <a:pt x="132" y="7"/>
                    </a:cubicBezTo>
                    <a:cubicBezTo>
                      <a:pt x="154" y="0"/>
                      <a:pt x="177" y="3"/>
                      <a:pt x="200" y="3"/>
                    </a:cubicBezTo>
                    <a:cubicBezTo>
                      <a:pt x="201" y="13"/>
                      <a:pt x="203" y="22"/>
                      <a:pt x="205" y="31"/>
                    </a:cubicBezTo>
                    <a:close/>
                  </a:path>
                </a:pathLst>
              </a:custGeom>
              <a:solidFill>
                <a:srgbClr val="66AF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3" name="Freeform 100">
                <a:extLst>
                  <a:ext uri="{FF2B5EF4-FFF2-40B4-BE49-F238E27FC236}">
                    <a16:creationId xmlns:a16="http://schemas.microsoft.com/office/drawing/2014/main" id="{BF0FB4F4-BF4E-47A6-B4D3-9867D6B83FBD}"/>
                  </a:ext>
                </a:extLst>
              </p:cNvPr>
              <p:cNvSpPr>
                <a:spLocks/>
              </p:cNvSpPr>
              <p:nvPr/>
            </p:nvSpPr>
            <p:spPr bwMode="auto">
              <a:xfrm>
                <a:off x="2020" y="661"/>
                <a:ext cx="122" cy="300"/>
              </a:xfrm>
              <a:custGeom>
                <a:avLst/>
                <a:gdLst>
                  <a:gd name="T0" fmla="*/ 39 w 109"/>
                  <a:gd name="T1" fmla="*/ 212 h 267"/>
                  <a:gd name="T2" fmla="*/ 23 w 109"/>
                  <a:gd name="T3" fmla="*/ 226 h 267"/>
                  <a:gd name="T4" fmla="*/ 0 w 109"/>
                  <a:gd name="T5" fmla="*/ 267 h 267"/>
                  <a:gd name="T6" fmla="*/ 28 w 109"/>
                  <a:gd name="T7" fmla="*/ 201 h 267"/>
                  <a:gd name="T8" fmla="*/ 52 w 109"/>
                  <a:gd name="T9" fmla="*/ 125 h 267"/>
                  <a:gd name="T10" fmla="*/ 63 w 109"/>
                  <a:gd name="T11" fmla="*/ 80 h 267"/>
                  <a:gd name="T12" fmla="*/ 87 w 109"/>
                  <a:gd name="T13" fmla="*/ 4 h 267"/>
                  <a:gd name="T14" fmla="*/ 90 w 109"/>
                  <a:gd name="T15" fmla="*/ 4 h 267"/>
                  <a:gd name="T16" fmla="*/ 87 w 109"/>
                  <a:gd name="T17" fmla="*/ 36 h 267"/>
                  <a:gd name="T18" fmla="*/ 65 w 109"/>
                  <a:gd name="T19" fmla="*/ 108 h 267"/>
                  <a:gd name="T20" fmla="*/ 90 w 109"/>
                  <a:gd name="T21" fmla="*/ 44 h 267"/>
                  <a:gd name="T22" fmla="*/ 109 w 109"/>
                  <a:gd name="T23" fmla="*/ 0 h 267"/>
                  <a:gd name="T24" fmla="*/ 94 w 109"/>
                  <a:gd name="T25" fmla="*/ 64 h 267"/>
                  <a:gd name="T26" fmla="*/ 92 w 109"/>
                  <a:gd name="T27" fmla="*/ 87 h 267"/>
                  <a:gd name="T28" fmla="*/ 42 w 109"/>
                  <a:gd name="T29" fmla="*/ 207 h 267"/>
                  <a:gd name="T30" fmla="*/ 39 w 109"/>
                  <a:gd name="T31" fmla="*/ 212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9" h="267">
                    <a:moveTo>
                      <a:pt x="39" y="212"/>
                    </a:moveTo>
                    <a:cubicBezTo>
                      <a:pt x="28" y="210"/>
                      <a:pt x="27" y="220"/>
                      <a:pt x="23" y="226"/>
                    </a:cubicBezTo>
                    <a:cubicBezTo>
                      <a:pt x="14" y="239"/>
                      <a:pt x="12" y="256"/>
                      <a:pt x="0" y="267"/>
                    </a:cubicBezTo>
                    <a:cubicBezTo>
                      <a:pt x="4" y="243"/>
                      <a:pt x="15" y="220"/>
                      <a:pt x="28" y="201"/>
                    </a:cubicBezTo>
                    <a:cubicBezTo>
                      <a:pt x="46" y="178"/>
                      <a:pt x="47" y="151"/>
                      <a:pt x="52" y="125"/>
                    </a:cubicBezTo>
                    <a:cubicBezTo>
                      <a:pt x="55" y="110"/>
                      <a:pt x="58" y="94"/>
                      <a:pt x="63" y="80"/>
                    </a:cubicBezTo>
                    <a:cubicBezTo>
                      <a:pt x="72" y="55"/>
                      <a:pt x="83" y="31"/>
                      <a:pt x="87" y="4"/>
                    </a:cubicBezTo>
                    <a:cubicBezTo>
                      <a:pt x="88" y="3"/>
                      <a:pt x="89" y="3"/>
                      <a:pt x="90" y="4"/>
                    </a:cubicBezTo>
                    <a:cubicBezTo>
                      <a:pt x="94" y="15"/>
                      <a:pt x="89" y="25"/>
                      <a:pt x="87" y="36"/>
                    </a:cubicBezTo>
                    <a:cubicBezTo>
                      <a:pt x="84" y="62"/>
                      <a:pt x="72" y="86"/>
                      <a:pt x="65" y="108"/>
                    </a:cubicBezTo>
                    <a:cubicBezTo>
                      <a:pt x="74" y="89"/>
                      <a:pt x="77" y="64"/>
                      <a:pt x="90" y="44"/>
                    </a:cubicBezTo>
                    <a:cubicBezTo>
                      <a:pt x="96" y="29"/>
                      <a:pt x="98" y="13"/>
                      <a:pt x="109" y="0"/>
                    </a:cubicBezTo>
                    <a:cubicBezTo>
                      <a:pt x="104" y="22"/>
                      <a:pt x="99" y="43"/>
                      <a:pt x="94" y="64"/>
                    </a:cubicBezTo>
                    <a:cubicBezTo>
                      <a:pt x="97" y="72"/>
                      <a:pt x="96" y="81"/>
                      <a:pt x="92" y="87"/>
                    </a:cubicBezTo>
                    <a:cubicBezTo>
                      <a:pt x="68" y="124"/>
                      <a:pt x="57" y="166"/>
                      <a:pt x="42" y="207"/>
                    </a:cubicBezTo>
                    <a:cubicBezTo>
                      <a:pt x="41" y="209"/>
                      <a:pt x="40" y="211"/>
                      <a:pt x="39" y="212"/>
                    </a:cubicBezTo>
                    <a:close/>
                  </a:path>
                </a:pathLst>
              </a:custGeom>
              <a:solidFill>
                <a:srgbClr val="7457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4" name="Freeform 101">
                <a:extLst>
                  <a:ext uri="{FF2B5EF4-FFF2-40B4-BE49-F238E27FC236}">
                    <a16:creationId xmlns:a16="http://schemas.microsoft.com/office/drawing/2014/main" id="{88D0CCC9-048F-4215-A596-366C7251EA0C}"/>
                  </a:ext>
                </a:extLst>
              </p:cNvPr>
              <p:cNvSpPr>
                <a:spLocks/>
              </p:cNvSpPr>
              <p:nvPr/>
            </p:nvSpPr>
            <p:spPr bwMode="auto">
              <a:xfrm>
                <a:off x="165" y="3425"/>
                <a:ext cx="365" cy="49"/>
              </a:xfrm>
              <a:custGeom>
                <a:avLst/>
                <a:gdLst>
                  <a:gd name="T0" fmla="*/ 5 w 325"/>
                  <a:gd name="T1" fmla="*/ 0 h 44"/>
                  <a:gd name="T2" fmla="*/ 20 w 325"/>
                  <a:gd name="T3" fmla="*/ 13 h 44"/>
                  <a:gd name="T4" fmla="*/ 22 w 325"/>
                  <a:gd name="T5" fmla="*/ 1 h 44"/>
                  <a:gd name="T6" fmla="*/ 61 w 325"/>
                  <a:gd name="T7" fmla="*/ 11 h 44"/>
                  <a:gd name="T8" fmla="*/ 69 w 325"/>
                  <a:gd name="T9" fmla="*/ 16 h 44"/>
                  <a:gd name="T10" fmla="*/ 94 w 325"/>
                  <a:gd name="T11" fmla="*/ 21 h 44"/>
                  <a:gd name="T12" fmla="*/ 137 w 325"/>
                  <a:gd name="T13" fmla="*/ 17 h 44"/>
                  <a:gd name="T14" fmla="*/ 203 w 325"/>
                  <a:gd name="T15" fmla="*/ 24 h 44"/>
                  <a:gd name="T16" fmla="*/ 263 w 325"/>
                  <a:gd name="T17" fmla="*/ 26 h 44"/>
                  <a:gd name="T18" fmla="*/ 325 w 325"/>
                  <a:gd name="T19" fmla="*/ 35 h 44"/>
                  <a:gd name="T20" fmla="*/ 316 w 325"/>
                  <a:gd name="T21" fmla="*/ 42 h 44"/>
                  <a:gd name="T22" fmla="*/ 237 w 325"/>
                  <a:gd name="T23" fmla="*/ 33 h 44"/>
                  <a:gd name="T24" fmla="*/ 10 w 325"/>
                  <a:gd name="T25" fmla="*/ 23 h 44"/>
                  <a:gd name="T26" fmla="*/ 1 w 325"/>
                  <a:gd name="T27" fmla="*/ 12 h 44"/>
                  <a:gd name="T28" fmla="*/ 5 w 325"/>
                  <a:gd name="T29"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25" h="44">
                    <a:moveTo>
                      <a:pt x="5" y="0"/>
                    </a:moveTo>
                    <a:cubicBezTo>
                      <a:pt x="7" y="8"/>
                      <a:pt x="12" y="13"/>
                      <a:pt x="20" y="13"/>
                    </a:cubicBezTo>
                    <a:cubicBezTo>
                      <a:pt x="24" y="12"/>
                      <a:pt x="18" y="6"/>
                      <a:pt x="22" y="1"/>
                    </a:cubicBezTo>
                    <a:cubicBezTo>
                      <a:pt x="31" y="21"/>
                      <a:pt x="46" y="17"/>
                      <a:pt x="61" y="11"/>
                    </a:cubicBezTo>
                    <a:cubicBezTo>
                      <a:pt x="66" y="9"/>
                      <a:pt x="66" y="9"/>
                      <a:pt x="69" y="16"/>
                    </a:cubicBezTo>
                    <a:cubicBezTo>
                      <a:pt x="74" y="30"/>
                      <a:pt x="89" y="23"/>
                      <a:pt x="94" y="21"/>
                    </a:cubicBezTo>
                    <a:cubicBezTo>
                      <a:pt x="109" y="17"/>
                      <a:pt x="124" y="30"/>
                      <a:pt x="137" y="17"/>
                    </a:cubicBezTo>
                    <a:cubicBezTo>
                      <a:pt x="157" y="34"/>
                      <a:pt x="181" y="21"/>
                      <a:pt x="203" y="24"/>
                    </a:cubicBezTo>
                    <a:cubicBezTo>
                      <a:pt x="222" y="27"/>
                      <a:pt x="242" y="27"/>
                      <a:pt x="263" y="26"/>
                    </a:cubicBezTo>
                    <a:cubicBezTo>
                      <a:pt x="283" y="24"/>
                      <a:pt x="304" y="32"/>
                      <a:pt x="325" y="35"/>
                    </a:cubicBezTo>
                    <a:cubicBezTo>
                      <a:pt x="322" y="37"/>
                      <a:pt x="320" y="44"/>
                      <a:pt x="316" y="42"/>
                    </a:cubicBezTo>
                    <a:cubicBezTo>
                      <a:pt x="291" y="28"/>
                      <a:pt x="263" y="33"/>
                      <a:pt x="237" y="33"/>
                    </a:cubicBezTo>
                    <a:cubicBezTo>
                      <a:pt x="161" y="34"/>
                      <a:pt x="86" y="27"/>
                      <a:pt x="10" y="23"/>
                    </a:cubicBezTo>
                    <a:cubicBezTo>
                      <a:pt x="1" y="23"/>
                      <a:pt x="1" y="18"/>
                      <a:pt x="1" y="12"/>
                    </a:cubicBezTo>
                    <a:cubicBezTo>
                      <a:pt x="2" y="8"/>
                      <a:pt x="0" y="3"/>
                      <a:pt x="5" y="0"/>
                    </a:cubicBezTo>
                    <a:close/>
                  </a:path>
                </a:pathLst>
              </a:custGeom>
              <a:solidFill>
                <a:srgbClr val="8EBF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5" name="Freeform 102">
                <a:extLst>
                  <a:ext uri="{FF2B5EF4-FFF2-40B4-BE49-F238E27FC236}">
                    <a16:creationId xmlns:a16="http://schemas.microsoft.com/office/drawing/2014/main" id="{A0795BD0-6733-4C61-A329-EA7A8349788E}"/>
                  </a:ext>
                </a:extLst>
              </p:cNvPr>
              <p:cNvSpPr>
                <a:spLocks/>
              </p:cNvSpPr>
              <p:nvPr/>
            </p:nvSpPr>
            <p:spPr bwMode="auto">
              <a:xfrm>
                <a:off x="716" y="700"/>
                <a:ext cx="263" cy="224"/>
              </a:xfrm>
              <a:custGeom>
                <a:avLst/>
                <a:gdLst>
                  <a:gd name="T0" fmla="*/ 152 w 234"/>
                  <a:gd name="T1" fmla="*/ 130 h 199"/>
                  <a:gd name="T2" fmla="*/ 33 w 234"/>
                  <a:gd name="T3" fmla="*/ 25 h 199"/>
                  <a:gd name="T4" fmla="*/ 15 w 234"/>
                  <a:gd name="T5" fmla="*/ 13 h 199"/>
                  <a:gd name="T6" fmla="*/ 0 w 234"/>
                  <a:gd name="T7" fmla="*/ 4 h 199"/>
                  <a:gd name="T8" fmla="*/ 34 w 234"/>
                  <a:gd name="T9" fmla="*/ 17 h 199"/>
                  <a:gd name="T10" fmla="*/ 152 w 234"/>
                  <a:gd name="T11" fmla="*/ 114 h 199"/>
                  <a:gd name="T12" fmla="*/ 151 w 234"/>
                  <a:gd name="T13" fmla="*/ 95 h 199"/>
                  <a:gd name="T14" fmla="*/ 215 w 234"/>
                  <a:gd name="T15" fmla="*/ 170 h 199"/>
                  <a:gd name="T16" fmla="*/ 234 w 234"/>
                  <a:gd name="T17" fmla="*/ 193 h 199"/>
                  <a:gd name="T18" fmla="*/ 225 w 234"/>
                  <a:gd name="T19" fmla="*/ 197 h 199"/>
                  <a:gd name="T20" fmla="*/ 187 w 234"/>
                  <a:gd name="T21" fmla="*/ 155 h 199"/>
                  <a:gd name="T22" fmla="*/ 159 w 234"/>
                  <a:gd name="T23" fmla="*/ 141 h 199"/>
                  <a:gd name="T24" fmla="*/ 152 w 234"/>
                  <a:gd name="T25" fmla="*/ 130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4" h="199">
                    <a:moveTo>
                      <a:pt x="152" y="130"/>
                    </a:moveTo>
                    <a:cubicBezTo>
                      <a:pt x="113" y="95"/>
                      <a:pt x="73" y="60"/>
                      <a:pt x="33" y="25"/>
                    </a:cubicBezTo>
                    <a:cubicBezTo>
                      <a:pt x="27" y="21"/>
                      <a:pt x="21" y="17"/>
                      <a:pt x="15" y="13"/>
                    </a:cubicBezTo>
                    <a:cubicBezTo>
                      <a:pt x="11" y="10"/>
                      <a:pt x="7" y="8"/>
                      <a:pt x="0" y="4"/>
                    </a:cubicBezTo>
                    <a:cubicBezTo>
                      <a:pt x="18" y="0"/>
                      <a:pt x="24" y="13"/>
                      <a:pt x="34" y="17"/>
                    </a:cubicBezTo>
                    <a:cubicBezTo>
                      <a:pt x="87" y="37"/>
                      <a:pt x="119" y="80"/>
                      <a:pt x="152" y="114"/>
                    </a:cubicBezTo>
                    <a:cubicBezTo>
                      <a:pt x="144" y="105"/>
                      <a:pt x="144" y="105"/>
                      <a:pt x="151" y="95"/>
                    </a:cubicBezTo>
                    <a:cubicBezTo>
                      <a:pt x="168" y="124"/>
                      <a:pt x="194" y="145"/>
                      <a:pt x="215" y="170"/>
                    </a:cubicBezTo>
                    <a:cubicBezTo>
                      <a:pt x="221" y="178"/>
                      <a:pt x="228" y="186"/>
                      <a:pt x="234" y="193"/>
                    </a:cubicBezTo>
                    <a:cubicBezTo>
                      <a:pt x="233" y="198"/>
                      <a:pt x="230" y="199"/>
                      <a:pt x="225" y="197"/>
                    </a:cubicBezTo>
                    <a:cubicBezTo>
                      <a:pt x="213" y="183"/>
                      <a:pt x="197" y="171"/>
                      <a:pt x="187" y="155"/>
                    </a:cubicBezTo>
                    <a:cubicBezTo>
                      <a:pt x="180" y="144"/>
                      <a:pt x="167" y="147"/>
                      <a:pt x="159" y="141"/>
                    </a:cubicBezTo>
                    <a:cubicBezTo>
                      <a:pt x="155" y="138"/>
                      <a:pt x="152" y="135"/>
                      <a:pt x="152" y="130"/>
                    </a:cubicBezTo>
                    <a:close/>
                  </a:path>
                </a:pathLst>
              </a:custGeom>
              <a:solidFill>
                <a:srgbClr val="7652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6" name="Freeform 103">
                <a:extLst>
                  <a:ext uri="{FF2B5EF4-FFF2-40B4-BE49-F238E27FC236}">
                    <a16:creationId xmlns:a16="http://schemas.microsoft.com/office/drawing/2014/main" id="{2666734A-1A4A-4BA5-9198-93BF51301DBD}"/>
                  </a:ext>
                </a:extLst>
              </p:cNvPr>
              <p:cNvSpPr>
                <a:spLocks/>
              </p:cNvSpPr>
              <p:nvPr/>
            </p:nvSpPr>
            <p:spPr bwMode="auto">
              <a:xfrm>
                <a:off x="796" y="682"/>
                <a:ext cx="195" cy="181"/>
              </a:xfrm>
              <a:custGeom>
                <a:avLst/>
                <a:gdLst>
                  <a:gd name="T0" fmla="*/ 18 w 174"/>
                  <a:gd name="T1" fmla="*/ 1 h 161"/>
                  <a:gd name="T2" fmla="*/ 82 w 174"/>
                  <a:gd name="T3" fmla="*/ 56 h 161"/>
                  <a:gd name="T4" fmla="*/ 133 w 174"/>
                  <a:gd name="T5" fmla="*/ 95 h 161"/>
                  <a:gd name="T6" fmla="*/ 152 w 174"/>
                  <a:gd name="T7" fmla="*/ 117 h 161"/>
                  <a:gd name="T8" fmla="*/ 161 w 174"/>
                  <a:gd name="T9" fmla="*/ 127 h 161"/>
                  <a:gd name="T10" fmla="*/ 163 w 174"/>
                  <a:gd name="T11" fmla="*/ 139 h 161"/>
                  <a:gd name="T12" fmla="*/ 167 w 174"/>
                  <a:gd name="T13" fmla="*/ 156 h 161"/>
                  <a:gd name="T14" fmla="*/ 153 w 174"/>
                  <a:gd name="T15" fmla="*/ 150 h 161"/>
                  <a:gd name="T16" fmla="*/ 104 w 174"/>
                  <a:gd name="T17" fmla="*/ 97 h 161"/>
                  <a:gd name="T18" fmla="*/ 36 w 174"/>
                  <a:gd name="T19" fmla="*/ 37 h 161"/>
                  <a:gd name="T20" fmla="*/ 36 w 174"/>
                  <a:gd name="T21" fmla="*/ 37 h 161"/>
                  <a:gd name="T22" fmla="*/ 0 w 174"/>
                  <a:gd name="T23" fmla="*/ 1 h 161"/>
                  <a:gd name="T24" fmla="*/ 1 w 174"/>
                  <a:gd name="T25" fmla="*/ 0 h 161"/>
                  <a:gd name="T26" fmla="*/ 18 w 174"/>
                  <a:gd name="T27" fmla="*/ 1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4" h="161">
                    <a:moveTo>
                      <a:pt x="18" y="1"/>
                    </a:moveTo>
                    <a:cubicBezTo>
                      <a:pt x="39" y="20"/>
                      <a:pt x="56" y="45"/>
                      <a:pt x="82" y="56"/>
                    </a:cubicBezTo>
                    <a:cubicBezTo>
                      <a:pt x="103" y="66"/>
                      <a:pt x="117" y="80"/>
                      <a:pt x="133" y="95"/>
                    </a:cubicBezTo>
                    <a:cubicBezTo>
                      <a:pt x="140" y="102"/>
                      <a:pt x="145" y="110"/>
                      <a:pt x="152" y="117"/>
                    </a:cubicBezTo>
                    <a:cubicBezTo>
                      <a:pt x="158" y="118"/>
                      <a:pt x="164" y="125"/>
                      <a:pt x="161" y="127"/>
                    </a:cubicBezTo>
                    <a:cubicBezTo>
                      <a:pt x="154" y="134"/>
                      <a:pt x="159" y="136"/>
                      <a:pt x="163" y="139"/>
                    </a:cubicBezTo>
                    <a:cubicBezTo>
                      <a:pt x="167" y="144"/>
                      <a:pt x="174" y="150"/>
                      <a:pt x="167" y="156"/>
                    </a:cubicBezTo>
                    <a:cubicBezTo>
                      <a:pt x="162" y="161"/>
                      <a:pt x="156" y="154"/>
                      <a:pt x="153" y="150"/>
                    </a:cubicBezTo>
                    <a:cubicBezTo>
                      <a:pt x="136" y="133"/>
                      <a:pt x="122" y="114"/>
                      <a:pt x="104" y="97"/>
                    </a:cubicBezTo>
                    <a:cubicBezTo>
                      <a:pt x="82" y="76"/>
                      <a:pt x="58" y="57"/>
                      <a:pt x="36" y="37"/>
                    </a:cubicBezTo>
                    <a:cubicBezTo>
                      <a:pt x="36" y="37"/>
                      <a:pt x="36" y="37"/>
                      <a:pt x="36" y="37"/>
                    </a:cubicBezTo>
                    <a:cubicBezTo>
                      <a:pt x="23" y="26"/>
                      <a:pt x="10" y="15"/>
                      <a:pt x="0" y="1"/>
                    </a:cubicBezTo>
                    <a:cubicBezTo>
                      <a:pt x="0" y="1"/>
                      <a:pt x="1" y="0"/>
                      <a:pt x="1" y="0"/>
                    </a:cubicBezTo>
                    <a:cubicBezTo>
                      <a:pt x="7" y="0"/>
                      <a:pt x="12" y="0"/>
                      <a:pt x="18" y="1"/>
                    </a:cubicBezTo>
                    <a:close/>
                  </a:path>
                </a:pathLst>
              </a:custGeom>
              <a:solidFill>
                <a:srgbClr val="EFD6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7" name="Freeform 104">
                <a:extLst>
                  <a:ext uri="{FF2B5EF4-FFF2-40B4-BE49-F238E27FC236}">
                    <a16:creationId xmlns:a16="http://schemas.microsoft.com/office/drawing/2014/main" id="{BD190EE9-9C79-48FC-AF62-DA6FD84DC4E5}"/>
                  </a:ext>
                </a:extLst>
              </p:cNvPr>
              <p:cNvSpPr>
                <a:spLocks/>
              </p:cNvSpPr>
              <p:nvPr/>
            </p:nvSpPr>
            <p:spPr bwMode="auto">
              <a:xfrm>
                <a:off x="2110" y="571"/>
                <a:ext cx="78" cy="261"/>
              </a:xfrm>
              <a:custGeom>
                <a:avLst/>
                <a:gdLst>
                  <a:gd name="T0" fmla="*/ 40 w 70"/>
                  <a:gd name="T1" fmla="*/ 180 h 232"/>
                  <a:gd name="T2" fmla="*/ 20 w 70"/>
                  <a:gd name="T3" fmla="*/ 212 h 232"/>
                  <a:gd name="T4" fmla="*/ 9 w 70"/>
                  <a:gd name="T5" fmla="*/ 228 h 232"/>
                  <a:gd name="T6" fmla="*/ 11 w 70"/>
                  <a:gd name="T7" fmla="*/ 208 h 232"/>
                  <a:gd name="T8" fmla="*/ 31 w 70"/>
                  <a:gd name="T9" fmla="*/ 152 h 232"/>
                  <a:gd name="T10" fmla="*/ 35 w 70"/>
                  <a:gd name="T11" fmla="*/ 105 h 232"/>
                  <a:gd name="T12" fmla="*/ 53 w 70"/>
                  <a:gd name="T13" fmla="*/ 18 h 232"/>
                  <a:gd name="T14" fmla="*/ 70 w 70"/>
                  <a:gd name="T15" fmla="*/ 3 h 232"/>
                  <a:gd name="T16" fmla="*/ 56 w 70"/>
                  <a:gd name="T17" fmla="*/ 81 h 232"/>
                  <a:gd name="T18" fmla="*/ 37 w 70"/>
                  <a:gd name="T19" fmla="*/ 172 h 232"/>
                  <a:gd name="T20" fmla="*/ 40 w 70"/>
                  <a:gd name="T21" fmla="*/ 180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0" h="232">
                    <a:moveTo>
                      <a:pt x="40" y="180"/>
                    </a:moveTo>
                    <a:cubicBezTo>
                      <a:pt x="31" y="190"/>
                      <a:pt x="26" y="201"/>
                      <a:pt x="20" y="212"/>
                    </a:cubicBezTo>
                    <a:cubicBezTo>
                      <a:pt x="17" y="218"/>
                      <a:pt x="20" y="232"/>
                      <a:pt x="9" y="228"/>
                    </a:cubicBezTo>
                    <a:cubicBezTo>
                      <a:pt x="0" y="225"/>
                      <a:pt x="9" y="215"/>
                      <a:pt x="11" y="208"/>
                    </a:cubicBezTo>
                    <a:cubicBezTo>
                      <a:pt x="17" y="189"/>
                      <a:pt x="24" y="171"/>
                      <a:pt x="31" y="152"/>
                    </a:cubicBezTo>
                    <a:cubicBezTo>
                      <a:pt x="26" y="136"/>
                      <a:pt x="32" y="120"/>
                      <a:pt x="35" y="105"/>
                    </a:cubicBezTo>
                    <a:cubicBezTo>
                      <a:pt x="42" y="76"/>
                      <a:pt x="41" y="46"/>
                      <a:pt x="53" y="18"/>
                    </a:cubicBezTo>
                    <a:cubicBezTo>
                      <a:pt x="57" y="10"/>
                      <a:pt x="58" y="0"/>
                      <a:pt x="70" y="3"/>
                    </a:cubicBezTo>
                    <a:cubicBezTo>
                      <a:pt x="59" y="28"/>
                      <a:pt x="60" y="55"/>
                      <a:pt x="56" y="81"/>
                    </a:cubicBezTo>
                    <a:cubicBezTo>
                      <a:pt x="51" y="111"/>
                      <a:pt x="47" y="142"/>
                      <a:pt x="37" y="172"/>
                    </a:cubicBezTo>
                    <a:cubicBezTo>
                      <a:pt x="36" y="176"/>
                      <a:pt x="37" y="178"/>
                      <a:pt x="40" y="180"/>
                    </a:cubicBezTo>
                    <a:close/>
                  </a:path>
                </a:pathLst>
              </a:custGeom>
              <a:solidFill>
                <a:srgbClr val="EADF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8" name="Freeform 105">
                <a:extLst>
                  <a:ext uri="{FF2B5EF4-FFF2-40B4-BE49-F238E27FC236}">
                    <a16:creationId xmlns:a16="http://schemas.microsoft.com/office/drawing/2014/main" id="{AEAF161C-A22F-4123-9E73-5E1FBEA4D9C3}"/>
                  </a:ext>
                </a:extLst>
              </p:cNvPr>
              <p:cNvSpPr>
                <a:spLocks/>
              </p:cNvSpPr>
              <p:nvPr/>
            </p:nvSpPr>
            <p:spPr bwMode="auto">
              <a:xfrm>
                <a:off x="852" y="921"/>
                <a:ext cx="127" cy="161"/>
              </a:xfrm>
              <a:custGeom>
                <a:avLst/>
                <a:gdLst>
                  <a:gd name="T0" fmla="*/ 51 w 113"/>
                  <a:gd name="T1" fmla="*/ 77 h 144"/>
                  <a:gd name="T2" fmla="*/ 33 w 113"/>
                  <a:gd name="T3" fmla="*/ 68 h 144"/>
                  <a:gd name="T4" fmla="*/ 9 w 113"/>
                  <a:gd name="T5" fmla="*/ 33 h 144"/>
                  <a:gd name="T6" fmla="*/ 2 w 113"/>
                  <a:gd name="T7" fmla="*/ 0 h 144"/>
                  <a:gd name="T8" fmla="*/ 48 w 113"/>
                  <a:gd name="T9" fmla="*/ 39 h 144"/>
                  <a:gd name="T10" fmla="*/ 113 w 113"/>
                  <a:gd name="T11" fmla="*/ 125 h 144"/>
                  <a:gd name="T12" fmla="*/ 110 w 113"/>
                  <a:gd name="T13" fmla="*/ 136 h 144"/>
                  <a:gd name="T14" fmla="*/ 96 w 113"/>
                  <a:gd name="T15" fmla="*/ 127 h 144"/>
                  <a:gd name="T16" fmla="*/ 61 w 113"/>
                  <a:gd name="T17" fmla="*/ 82 h 144"/>
                  <a:gd name="T18" fmla="*/ 51 w 113"/>
                  <a:gd name="T19" fmla="*/ 77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3" h="144">
                    <a:moveTo>
                      <a:pt x="51" y="77"/>
                    </a:moveTo>
                    <a:cubicBezTo>
                      <a:pt x="43" y="78"/>
                      <a:pt x="39" y="71"/>
                      <a:pt x="33" y="68"/>
                    </a:cubicBezTo>
                    <a:cubicBezTo>
                      <a:pt x="30" y="53"/>
                      <a:pt x="13" y="48"/>
                      <a:pt x="9" y="33"/>
                    </a:cubicBezTo>
                    <a:cubicBezTo>
                      <a:pt x="22" y="19"/>
                      <a:pt x="0" y="13"/>
                      <a:pt x="2" y="0"/>
                    </a:cubicBezTo>
                    <a:cubicBezTo>
                      <a:pt x="22" y="8"/>
                      <a:pt x="35" y="24"/>
                      <a:pt x="48" y="39"/>
                    </a:cubicBezTo>
                    <a:cubicBezTo>
                      <a:pt x="75" y="64"/>
                      <a:pt x="97" y="92"/>
                      <a:pt x="113" y="125"/>
                    </a:cubicBezTo>
                    <a:cubicBezTo>
                      <a:pt x="112" y="129"/>
                      <a:pt x="111" y="132"/>
                      <a:pt x="110" y="136"/>
                    </a:cubicBezTo>
                    <a:cubicBezTo>
                      <a:pt x="98" y="144"/>
                      <a:pt x="98" y="131"/>
                      <a:pt x="96" y="127"/>
                    </a:cubicBezTo>
                    <a:cubicBezTo>
                      <a:pt x="86" y="110"/>
                      <a:pt x="75" y="95"/>
                      <a:pt x="61" y="82"/>
                    </a:cubicBezTo>
                    <a:cubicBezTo>
                      <a:pt x="58" y="80"/>
                      <a:pt x="56" y="76"/>
                      <a:pt x="51" y="77"/>
                    </a:cubicBezTo>
                    <a:close/>
                  </a:path>
                </a:pathLst>
              </a:custGeom>
              <a:solidFill>
                <a:srgbClr val="F0DCC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9" name="Freeform 106">
                <a:extLst>
                  <a:ext uri="{FF2B5EF4-FFF2-40B4-BE49-F238E27FC236}">
                    <a16:creationId xmlns:a16="http://schemas.microsoft.com/office/drawing/2014/main" id="{DC5ED283-7E1C-4551-BFED-F030176D4E84}"/>
                  </a:ext>
                </a:extLst>
              </p:cNvPr>
              <p:cNvSpPr>
                <a:spLocks/>
              </p:cNvSpPr>
              <p:nvPr/>
            </p:nvSpPr>
            <p:spPr bwMode="auto">
              <a:xfrm>
                <a:off x="547" y="2607"/>
                <a:ext cx="127" cy="50"/>
              </a:xfrm>
              <a:custGeom>
                <a:avLst/>
                <a:gdLst>
                  <a:gd name="T0" fmla="*/ 113 w 113"/>
                  <a:gd name="T1" fmla="*/ 44 h 45"/>
                  <a:gd name="T2" fmla="*/ 17 w 113"/>
                  <a:gd name="T3" fmla="*/ 44 h 45"/>
                  <a:gd name="T4" fmla="*/ 0 w 113"/>
                  <a:gd name="T5" fmla="*/ 40 h 45"/>
                  <a:gd name="T6" fmla="*/ 7 w 113"/>
                  <a:gd name="T7" fmla="*/ 30 h 45"/>
                  <a:gd name="T8" fmla="*/ 45 w 113"/>
                  <a:gd name="T9" fmla="*/ 4 h 45"/>
                  <a:gd name="T10" fmla="*/ 113 w 113"/>
                  <a:gd name="T11" fmla="*/ 44 h 45"/>
                </a:gdLst>
                <a:ahLst/>
                <a:cxnLst>
                  <a:cxn ang="0">
                    <a:pos x="T0" y="T1"/>
                  </a:cxn>
                  <a:cxn ang="0">
                    <a:pos x="T2" y="T3"/>
                  </a:cxn>
                  <a:cxn ang="0">
                    <a:pos x="T4" y="T5"/>
                  </a:cxn>
                  <a:cxn ang="0">
                    <a:pos x="T6" y="T7"/>
                  </a:cxn>
                  <a:cxn ang="0">
                    <a:pos x="T8" y="T9"/>
                  </a:cxn>
                  <a:cxn ang="0">
                    <a:pos x="T10" y="T11"/>
                  </a:cxn>
                </a:cxnLst>
                <a:rect l="0" t="0" r="r" b="b"/>
                <a:pathLst>
                  <a:path w="113" h="45">
                    <a:moveTo>
                      <a:pt x="113" y="44"/>
                    </a:moveTo>
                    <a:cubicBezTo>
                      <a:pt x="81" y="44"/>
                      <a:pt x="49" y="44"/>
                      <a:pt x="17" y="44"/>
                    </a:cubicBezTo>
                    <a:cubicBezTo>
                      <a:pt x="11" y="44"/>
                      <a:pt x="5" y="45"/>
                      <a:pt x="0" y="40"/>
                    </a:cubicBezTo>
                    <a:cubicBezTo>
                      <a:pt x="3" y="37"/>
                      <a:pt x="6" y="34"/>
                      <a:pt x="7" y="30"/>
                    </a:cubicBezTo>
                    <a:cubicBezTo>
                      <a:pt x="13" y="12"/>
                      <a:pt x="24" y="0"/>
                      <a:pt x="45" y="4"/>
                    </a:cubicBezTo>
                    <a:cubicBezTo>
                      <a:pt x="67" y="18"/>
                      <a:pt x="90" y="31"/>
                      <a:pt x="113" y="44"/>
                    </a:cubicBezTo>
                    <a:close/>
                  </a:path>
                </a:pathLst>
              </a:custGeom>
              <a:solidFill>
                <a:srgbClr val="87B9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0" name="Freeform 107">
                <a:extLst>
                  <a:ext uri="{FF2B5EF4-FFF2-40B4-BE49-F238E27FC236}">
                    <a16:creationId xmlns:a16="http://schemas.microsoft.com/office/drawing/2014/main" id="{15C8B998-1E78-4798-B914-2F0F79B5C1FB}"/>
                  </a:ext>
                </a:extLst>
              </p:cNvPr>
              <p:cNvSpPr>
                <a:spLocks/>
              </p:cNvSpPr>
              <p:nvPr/>
            </p:nvSpPr>
            <p:spPr bwMode="auto">
              <a:xfrm>
                <a:off x="72" y="3892"/>
                <a:ext cx="235" cy="39"/>
              </a:xfrm>
              <a:custGeom>
                <a:avLst/>
                <a:gdLst>
                  <a:gd name="T0" fmla="*/ 204 w 209"/>
                  <a:gd name="T1" fmla="*/ 32 h 35"/>
                  <a:gd name="T2" fmla="*/ 77 w 209"/>
                  <a:gd name="T3" fmla="*/ 22 h 35"/>
                  <a:gd name="T4" fmla="*/ 0 w 209"/>
                  <a:gd name="T5" fmla="*/ 12 h 35"/>
                  <a:gd name="T6" fmla="*/ 4 w 209"/>
                  <a:gd name="T7" fmla="*/ 0 h 35"/>
                  <a:gd name="T8" fmla="*/ 108 w 209"/>
                  <a:gd name="T9" fmla="*/ 8 h 35"/>
                  <a:gd name="T10" fmla="*/ 190 w 209"/>
                  <a:gd name="T11" fmla="*/ 21 h 35"/>
                  <a:gd name="T12" fmla="*/ 204 w 209"/>
                  <a:gd name="T13" fmla="*/ 32 h 35"/>
                </a:gdLst>
                <a:ahLst/>
                <a:cxnLst>
                  <a:cxn ang="0">
                    <a:pos x="T0" y="T1"/>
                  </a:cxn>
                  <a:cxn ang="0">
                    <a:pos x="T2" y="T3"/>
                  </a:cxn>
                  <a:cxn ang="0">
                    <a:pos x="T4" y="T5"/>
                  </a:cxn>
                  <a:cxn ang="0">
                    <a:pos x="T6" y="T7"/>
                  </a:cxn>
                  <a:cxn ang="0">
                    <a:pos x="T8" y="T9"/>
                  </a:cxn>
                  <a:cxn ang="0">
                    <a:pos x="T10" y="T11"/>
                  </a:cxn>
                  <a:cxn ang="0">
                    <a:pos x="T12" y="T13"/>
                  </a:cxn>
                </a:cxnLst>
                <a:rect l="0" t="0" r="r" b="b"/>
                <a:pathLst>
                  <a:path w="209" h="35">
                    <a:moveTo>
                      <a:pt x="204" y="32"/>
                    </a:moveTo>
                    <a:cubicBezTo>
                      <a:pt x="161" y="35"/>
                      <a:pt x="119" y="26"/>
                      <a:pt x="77" y="22"/>
                    </a:cubicBezTo>
                    <a:cubicBezTo>
                      <a:pt x="51" y="19"/>
                      <a:pt x="25" y="22"/>
                      <a:pt x="0" y="12"/>
                    </a:cubicBezTo>
                    <a:cubicBezTo>
                      <a:pt x="1" y="8"/>
                      <a:pt x="3" y="4"/>
                      <a:pt x="4" y="0"/>
                    </a:cubicBezTo>
                    <a:cubicBezTo>
                      <a:pt x="39" y="2"/>
                      <a:pt x="74" y="0"/>
                      <a:pt x="108" y="8"/>
                    </a:cubicBezTo>
                    <a:cubicBezTo>
                      <a:pt x="135" y="16"/>
                      <a:pt x="162" y="25"/>
                      <a:pt x="190" y="21"/>
                    </a:cubicBezTo>
                    <a:cubicBezTo>
                      <a:pt x="197" y="21"/>
                      <a:pt x="209" y="17"/>
                      <a:pt x="204" y="32"/>
                    </a:cubicBezTo>
                    <a:close/>
                  </a:path>
                </a:pathLst>
              </a:custGeom>
              <a:solidFill>
                <a:srgbClr val="6CAB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1" name="Freeform 108">
                <a:extLst>
                  <a:ext uri="{FF2B5EF4-FFF2-40B4-BE49-F238E27FC236}">
                    <a16:creationId xmlns:a16="http://schemas.microsoft.com/office/drawing/2014/main" id="{49379F8C-BA2A-4A64-B093-152E3B5C82ED}"/>
                  </a:ext>
                </a:extLst>
              </p:cNvPr>
              <p:cNvSpPr>
                <a:spLocks/>
              </p:cNvSpPr>
              <p:nvPr/>
            </p:nvSpPr>
            <p:spPr bwMode="auto">
              <a:xfrm>
                <a:off x="625" y="2194"/>
                <a:ext cx="73" cy="176"/>
              </a:xfrm>
              <a:custGeom>
                <a:avLst/>
                <a:gdLst>
                  <a:gd name="T0" fmla="*/ 63 w 65"/>
                  <a:gd name="T1" fmla="*/ 2 h 156"/>
                  <a:gd name="T2" fmla="*/ 59 w 65"/>
                  <a:gd name="T3" fmla="*/ 35 h 156"/>
                  <a:gd name="T4" fmla="*/ 55 w 65"/>
                  <a:gd name="T5" fmla="*/ 59 h 156"/>
                  <a:gd name="T6" fmla="*/ 21 w 65"/>
                  <a:gd name="T7" fmla="*/ 149 h 156"/>
                  <a:gd name="T8" fmla="*/ 12 w 65"/>
                  <a:gd name="T9" fmla="*/ 155 h 156"/>
                  <a:gd name="T10" fmla="*/ 4 w 65"/>
                  <a:gd name="T11" fmla="*/ 139 h 156"/>
                  <a:gd name="T12" fmla="*/ 14 w 65"/>
                  <a:gd name="T13" fmla="*/ 107 h 156"/>
                  <a:gd name="T14" fmla="*/ 40 w 65"/>
                  <a:gd name="T15" fmla="*/ 31 h 156"/>
                  <a:gd name="T16" fmla="*/ 44 w 65"/>
                  <a:gd name="T17" fmla="*/ 7 h 156"/>
                  <a:gd name="T18" fmla="*/ 56 w 65"/>
                  <a:gd name="T19" fmla="*/ 2 h 156"/>
                  <a:gd name="T20" fmla="*/ 63 w 65"/>
                  <a:gd name="T21" fmla="*/ 2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5" h="156">
                    <a:moveTo>
                      <a:pt x="63" y="2"/>
                    </a:moveTo>
                    <a:cubicBezTo>
                      <a:pt x="65" y="13"/>
                      <a:pt x="51" y="23"/>
                      <a:pt x="59" y="35"/>
                    </a:cubicBezTo>
                    <a:cubicBezTo>
                      <a:pt x="65" y="44"/>
                      <a:pt x="58" y="51"/>
                      <a:pt x="55" y="59"/>
                    </a:cubicBezTo>
                    <a:cubicBezTo>
                      <a:pt x="44" y="89"/>
                      <a:pt x="41" y="122"/>
                      <a:pt x="21" y="149"/>
                    </a:cubicBezTo>
                    <a:cubicBezTo>
                      <a:pt x="19" y="152"/>
                      <a:pt x="18" y="156"/>
                      <a:pt x="12" y="155"/>
                    </a:cubicBezTo>
                    <a:cubicBezTo>
                      <a:pt x="0" y="155"/>
                      <a:pt x="11" y="143"/>
                      <a:pt x="4" y="139"/>
                    </a:cubicBezTo>
                    <a:cubicBezTo>
                      <a:pt x="0" y="126"/>
                      <a:pt x="10" y="117"/>
                      <a:pt x="14" y="107"/>
                    </a:cubicBezTo>
                    <a:cubicBezTo>
                      <a:pt x="24" y="82"/>
                      <a:pt x="38" y="58"/>
                      <a:pt x="40" y="31"/>
                    </a:cubicBezTo>
                    <a:cubicBezTo>
                      <a:pt x="40" y="22"/>
                      <a:pt x="40" y="14"/>
                      <a:pt x="44" y="7"/>
                    </a:cubicBezTo>
                    <a:cubicBezTo>
                      <a:pt x="46" y="0"/>
                      <a:pt x="56" y="14"/>
                      <a:pt x="56" y="2"/>
                    </a:cubicBezTo>
                    <a:cubicBezTo>
                      <a:pt x="59" y="1"/>
                      <a:pt x="61" y="1"/>
                      <a:pt x="63" y="2"/>
                    </a:cubicBezTo>
                    <a:close/>
                  </a:path>
                </a:pathLst>
              </a:custGeom>
              <a:solidFill>
                <a:srgbClr val="DEBD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2" name="Freeform 109">
                <a:extLst>
                  <a:ext uri="{FF2B5EF4-FFF2-40B4-BE49-F238E27FC236}">
                    <a16:creationId xmlns:a16="http://schemas.microsoft.com/office/drawing/2014/main" id="{796B9739-7985-42A0-978E-8D1EC11AF17D}"/>
                  </a:ext>
                </a:extLst>
              </p:cNvPr>
              <p:cNvSpPr>
                <a:spLocks/>
              </p:cNvSpPr>
              <p:nvPr/>
            </p:nvSpPr>
            <p:spPr bwMode="auto">
              <a:xfrm>
                <a:off x="2012" y="2638"/>
                <a:ext cx="92" cy="64"/>
              </a:xfrm>
              <a:custGeom>
                <a:avLst/>
                <a:gdLst>
                  <a:gd name="T0" fmla="*/ 82 w 82"/>
                  <a:gd name="T1" fmla="*/ 52 h 57"/>
                  <a:gd name="T2" fmla="*/ 76 w 82"/>
                  <a:gd name="T3" fmla="*/ 57 h 57"/>
                  <a:gd name="T4" fmla="*/ 0 w 82"/>
                  <a:gd name="T5" fmla="*/ 46 h 57"/>
                  <a:gd name="T6" fmla="*/ 1 w 82"/>
                  <a:gd name="T7" fmla="*/ 40 h 57"/>
                  <a:gd name="T8" fmla="*/ 70 w 82"/>
                  <a:gd name="T9" fmla="*/ 0 h 57"/>
                  <a:gd name="T10" fmla="*/ 82 w 82"/>
                  <a:gd name="T11" fmla="*/ 52 h 57"/>
                </a:gdLst>
                <a:ahLst/>
                <a:cxnLst>
                  <a:cxn ang="0">
                    <a:pos x="T0" y="T1"/>
                  </a:cxn>
                  <a:cxn ang="0">
                    <a:pos x="T2" y="T3"/>
                  </a:cxn>
                  <a:cxn ang="0">
                    <a:pos x="T4" y="T5"/>
                  </a:cxn>
                  <a:cxn ang="0">
                    <a:pos x="T6" y="T7"/>
                  </a:cxn>
                  <a:cxn ang="0">
                    <a:pos x="T8" y="T9"/>
                  </a:cxn>
                  <a:cxn ang="0">
                    <a:pos x="T10" y="T11"/>
                  </a:cxn>
                </a:cxnLst>
                <a:rect l="0" t="0" r="r" b="b"/>
                <a:pathLst>
                  <a:path w="82" h="57">
                    <a:moveTo>
                      <a:pt x="82" y="52"/>
                    </a:moveTo>
                    <a:cubicBezTo>
                      <a:pt x="80" y="54"/>
                      <a:pt x="78" y="57"/>
                      <a:pt x="76" y="57"/>
                    </a:cubicBezTo>
                    <a:cubicBezTo>
                      <a:pt x="51" y="53"/>
                      <a:pt x="25" y="50"/>
                      <a:pt x="0" y="46"/>
                    </a:cubicBezTo>
                    <a:cubicBezTo>
                      <a:pt x="0" y="46"/>
                      <a:pt x="1" y="42"/>
                      <a:pt x="1" y="40"/>
                    </a:cubicBezTo>
                    <a:cubicBezTo>
                      <a:pt x="24" y="27"/>
                      <a:pt x="47" y="13"/>
                      <a:pt x="70" y="0"/>
                    </a:cubicBezTo>
                    <a:cubicBezTo>
                      <a:pt x="74" y="17"/>
                      <a:pt x="78" y="35"/>
                      <a:pt x="82" y="52"/>
                    </a:cubicBezTo>
                    <a:close/>
                  </a:path>
                </a:pathLst>
              </a:custGeom>
              <a:solidFill>
                <a:srgbClr val="D4E0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3" name="Freeform 110">
                <a:extLst>
                  <a:ext uri="{FF2B5EF4-FFF2-40B4-BE49-F238E27FC236}">
                    <a16:creationId xmlns:a16="http://schemas.microsoft.com/office/drawing/2014/main" id="{C09C58D6-C833-4ACC-B6A6-311F047E08A3}"/>
                  </a:ext>
                </a:extLst>
              </p:cNvPr>
              <p:cNvSpPr>
                <a:spLocks/>
              </p:cNvSpPr>
              <p:nvPr/>
            </p:nvSpPr>
            <p:spPr bwMode="auto">
              <a:xfrm>
                <a:off x="306" y="3062"/>
                <a:ext cx="136" cy="49"/>
              </a:xfrm>
              <a:custGeom>
                <a:avLst/>
                <a:gdLst>
                  <a:gd name="T0" fmla="*/ 48 w 121"/>
                  <a:gd name="T1" fmla="*/ 39 h 44"/>
                  <a:gd name="T2" fmla="*/ 0 w 121"/>
                  <a:gd name="T3" fmla="*/ 35 h 44"/>
                  <a:gd name="T4" fmla="*/ 16 w 121"/>
                  <a:gd name="T5" fmla="*/ 0 h 44"/>
                  <a:gd name="T6" fmla="*/ 63 w 121"/>
                  <a:gd name="T7" fmla="*/ 4 h 44"/>
                  <a:gd name="T8" fmla="*/ 120 w 121"/>
                  <a:gd name="T9" fmla="*/ 11 h 44"/>
                  <a:gd name="T10" fmla="*/ 121 w 121"/>
                  <a:gd name="T11" fmla="*/ 14 h 44"/>
                  <a:gd name="T12" fmla="*/ 120 w 121"/>
                  <a:gd name="T13" fmla="*/ 16 h 44"/>
                  <a:gd name="T14" fmla="*/ 72 w 121"/>
                  <a:gd name="T15" fmla="*/ 24 h 44"/>
                  <a:gd name="T16" fmla="*/ 48 w 121"/>
                  <a:gd name="T17" fmla="*/ 39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1" h="44">
                    <a:moveTo>
                      <a:pt x="48" y="39"/>
                    </a:moveTo>
                    <a:cubicBezTo>
                      <a:pt x="32" y="35"/>
                      <a:pt x="16" y="44"/>
                      <a:pt x="0" y="35"/>
                    </a:cubicBezTo>
                    <a:cubicBezTo>
                      <a:pt x="6" y="23"/>
                      <a:pt x="11" y="11"/>
                      <a:pt x="16" y="0"/>
                    </a:cubicBezTo>
                    <a:cubicBezTo>
                      <a:pt x="32" y="1"/>
                      <a:pt x="48" y="1"/>
                      <a:pt x="63" y="4"/>
                    </a:cubicBezTo>
                    <a:cubicBezTo>
                      <a:pt x="82" y="7"/>
                      <a:pt x="102" y="4"/>
                      <a:pt x="120" y="11"/>
                    </a:cubicBezTo>
                    <a:cubicBezTo>
                      <a:pt x="121" y="12"/>
                      <a:pt x="121" y="13"/>
                      <a:pt x="121" y="14"/>
                    </a:cubicBezTo>
                    <a:cubicBezTo>
                      <a:pt x="121" y="15"/>
                      <a:pt x="121" y="16"/>
                      <a:pt x="120" y="16"/>
                    </a:cubicBezTo>
                    <a:cubicBezTo>
                      <a:pt x="104" y="19"/>
                      <a:pt x="91" y="30"/>
                      <a:pt x="72" y="24"/>
                    </a:cubicBezTo>
                    <a:cubicBezTo>
                      <a:pt x="66" y="23"/>
                      <a:pt x="53" y="29"/>
                      <a:pt x="48" y="39"/>
                    </a:cubicBezTo>
                    <a:close/>
                  </a:path>
                </a:pathLst>
              </a:custGeom>
              <a:solidFill>
                <a:srgbClr val="A1C7D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4" name="Freeform 111">
                <a:extLst>
                  <a:ext uri="{FF2B5EF4-FFF2-40B4-BE49-F238E27FC236}">
                    <a16:creationId xmlns:a16="http://schemas.microsoft.com/office/drawing/2014/main" id="{4E21159F-E214-406B-8339-17D41125F242}"/>
                  </a:ext>
                </a:extLst>
              </p:cNvPr>
              <p:cNvSpPr>
                <a:spLocks/>
              </p:cNvSpPr>
              <p:nvPr/>
            </p:nvSpPr>
            <p:spPr bwMode="auto">
              <a:xfrm>
                <a:off x="1906" y="2913"/>
                <a:ext cx="273" cy="30"/>
              </a:xfrm>
              <a:custGeom>
                <a:avLst/>
                <a:gdLst>
                  <a:gd name="T0" fmla="*/ 243 w 243"/>
                  <a:gd name="T1" fmla="*/ 12 h 26"/>
                  <a:gd name="T2" fmla="*/ 177 w 243"/>
                  <a:gd name="T3" fmla="*/ 13 h 26"/>
                  <a:gd name="T4" fmla="*/ 93 w 243"/>
                  <a:gd name="T5" fmla="*/ 21 h 26"/>
                  <a:gd name="T6" fmla="*/ 31 w 243"/>
                  <a:gd name="T7" fmla="*/ 18 h 26"/>
                  <a:gd name="T8" fmla="*/ 0 w 243"/>
                  <a:gd name="T9" fmla="*/ 12 h 26"/>
                  <a:gd name="T10" fmla="*/ 93 w 243"/>
                  <a:gd name="T11" fmla="*/ 5 h 26"/>
                  <a:gd name="T12" fmla="*/ 154 w 243"/>
                  <a:gd name="T13" fmla="*/ 4 h 26"/>
                  <a:gd name="T14" fmla="*/ 239 w 243"/>
                  <a:gd name="T15" fmla="*/ 0 h 26"/>
                  <a:gd name="T16" fmla="*/ 243 w 243"/>
                  <a:gd name="T17" fmla="*/ 12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3" h="26">
                    <a:moveTo>
                      <a:pt x="243" y="12"/>
                    </a:moveTo>
                    <a:cubicBezTo>
                      <a:pt x="221" y="5"/>
                      <a:pt x="198" y="9"/>
                      <a:pt x="177" y="13"/>
                    </a:cubicBezTo>
                    <a:cubicBezTo>
                      <a:pt x="149" y="18"/>
                      <a:pt x="121" y="13"/>
                      <a:pt x="93" y="21"/>
                    </a:cubicBezTo>
                    <a:cubicBezTo>
                      <a:pt x="74" y="26"/>
                      <a:pt x="52" y="21"/>
                      <a:pt x="31" y="18"/>
                    </a:cubicBezTo>
                    <a:cubicBezTo>
                      <a:pt x="21" y="16"/>
                      <a:pt x="8" y="25"/>
                      <a:pt x="0" y="12"/>
                    </a:cubicBezTo>
                    <a:cubicBezTo>
                      <a:pt x="31" y="9"/>
                      <a:pt x="62" y="11"/>
                      <a:pt x="93" y="5"/>
                    </a:cubicBezTo>
                    <a:cubicBezTo>
                      <a:pt x="111" y="2"/>
                      <a:pt x="133" y="1"/>
                      <a:pt x="154" y="4"/>
                    </a:cubicBezTo>
                    <a:cubicBezTo>
                      <a:pt x="181" y="9"/>
                      <a:pt x="211" y="6"/>
                      <a:pt x="239" y="0"/>
                    </a:cubicBezTo>
                    <a:cubicBezTo>
                      <a:pt x="241" y="4"/>
                      <a:pt x="242" y="8"/>
                      <a:pt x="243" y="12"/>
                    </a:cubicBezTo>
                    <a:close/>
                  </a:path>
                </a:pathLst>
              </a:custGeom>
              <a:solidFill>
                <a:srgbClr val="9AC7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5" name="Freeform 112">
                <a:extLst>
                  <a:ext uri="{FF2B5EF4-FFF2-40B4-BE49-F238E27FC236}">
                    <a16:creationId xmlns:a16="http://schemas.microsoft.com/office/drawing/2014/main" id="{83992FB9-9DCC-4CBF-BB89-B7F52E65627B}"/>
                  </a:ext>
                </a:extLst>
              </p:cNvPr>
              <p:cNvSpPr>
                <a:spLocks/>
              </p:cNvSpPr>
              <p:nvPr/>
            </p:nvSpPr>
            <p:spPr bwMode="auto">
              <a:xfrm>
                <a:off x="2063" y="719"/>
                <a:ext cx="84" cy="180"/>
              </a:xfrm>
              <a:custGeom>
                <a:avLst/>
                <a:gdLst>
                  <a:gd name="T0" fmla="*/ 0 w 74"/>
                  <a:gd name="T1" fmla="*/ 160 h 160"/>
                  <a:gd name="T2" fmla="*/ 49 w 74"/>
                  <a:gd name="T3" fmla="*/ 35 h 160"/>
                  <a:gd name="T4" fmla="*/ 55 w 74"/>
                  <a:gd name="T5" fmla="*/ 12 h 160"/>
                  <a:gd name="T6" fmla="*/ 68 w 74"/>
                  <a:gd name="T7" fmla="*/ 0 h 160"/>
                  <a:gd name="T8" fmla="*/ 68 w 74"/>
                  <a:gd name="T9" fmla="*/ 20 h 160"/>
                  <a:gd name="T10" fmla="*/ 52 w 74"/>
                  <a:gd name="T11" fmla="*/ 58 h 160"/>
                  <a:gd name="T12" fmla="*/ 0 w 74"/>
                  <a:gd name="T13" fmla="*/ 160 h 160"/>
                </a:gdLst>
                <a:ahLst/>
                <a:cxnLst>
                  <a:cxn ang="0">
                    <a:pos x="T0" y="T1"/>
                  </a:cxn>
                  <a:cxn ang="0">
                    <a:pos x="T2" y="T3"/>
                  </a:cxn>
                  <a:cxn ang="0">
                    <a:pos x="T4" y="T5"/>
                  </a:cxn>
                  <a:cxn ang="0">
                    <a:pos x="T6" y="T7"/>
                  </a:cxn>
                  <a:cxn ang="0">
                    <a:pos x="T8" y="T9"/>
                  </a:cxn>
                  <a:cxn ang="0">
                    <a:pos x="T10" y="T11"/>
                  </a:cxn>
                  <a:cxn ang="0">
                    <a:pos x="T12" y="T13"/>
                  </a:cxn>
                </a:cxnLst>
                <a:rect l="0" t="0" r="r" b="b"/>
                <a:pathLst>
                  <a:path w="74" h="160">
                    <a:moveTo>
                      <a:pt x="0" y="160"/>
                    </a:moveTo>
                    <a:cubicBezTo>
                      <a:pt x="11" y="116"/>
                      <a:pt x="21" y="72"/>
                      <a:pt x="49" y="35"/>
                    </a:cubicBezTo>
                    <a:cubicBezTo>
                      <a:pt x="53" y="29"/>
                      <a:pt x="50" y="19"/>
                      <a:pt x="55" y="12"/>
                    </a:cubicBezTo>
                    <a:cubicBezTo>
                      <a:pt x="62" y="11"/>
                      <a:pt x="63" y="4"/>
                      <a:pt x="68" y="0"/>
                    </a:cubicBezTo>
                    <a:cubicBezTo>
                      <a:pt x="74" y="6"/>
                      <a:pt x="72" y="13"/>
                      <a:pt x="68" y="20"/>
                    </a:cubicBezTo>
                    <a:cubicBezTo>
                      <a:pt x="60" y="32"/>
                      <a:pt x="56" y="45"/>
                      <a:pt x="52" y="58"/>
                    </a:cubicBezTo>
                    <a:cubicBezTo>
                      <a:pt x="41" y="95"/>
                      <a:pt x="23" y="129"/>
                      <a:pt x="0" y="160"/>
                    </a:cubicBezTo>
                    <a:close/>
                  </a:path>
                </a:pathLst>
              </a:custGeom>
              <a:solidFill>
                <a:srgbClr val="F0D9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6" name="Freeform 113">
                <a:extLst>
                  <a:ext uri="{FF2B5EF4-FFF2-40B4-BE49-F238E27FC236}">
                    <a16:creationId xmlns:a16="http://schemas.microsoft.com/office/drawing/2014/main" id="{6417B811-9CC1-4BBD-8BBB-D7021412E1C4}"/>
                  </a:ext>
                </a:extLst>
              </p:cNvPr>
              <p:cNvSpPr>
                <a:spLocks/>
              </p:cNvSpPr>
              <p:nvPr/>
            </p:nvSpPr>
            <p:spPr bwMode="auto">
              <a:xfrm>
                <a:off x="2213" y="3497"/>
                <a:ext cx="137" cy="41"/>
              </a:xfrm>
              <a:custGeom>
                <a:avLst/>
                <a:gdLst>
                  <a:gd name="T0" fmla="*/ 15 w 122"/>
                  <a:gd name="T1" fmla="*/ 8 h 37"/>
                  <a:gd name="T2" fmla="*/ 100 w 122"/>
                  <a:gd name="T3" fmla="*/ 4 h 37"/>
                  <a:gd name="T4" fmla="*/ 120 w 122"/>
                  <a:gd name="T5" fmla="*/ 8 h 37"/>
                  <a:gd name="T6" fmla="*/ 122 w 122"/>
                  <a:gd name="T7" fmla="*/ 20 h 37"/>
                  <a:gd name="T8" fmla="*/ 81 w 122"/>
                  <a:gd name="T9" fmla="*/ 32 h 37"/>
                  <a:gd name="T10" fmla="*/ 38 w 122"/>
                  <a:gd name="T11" fmla="*/ 36 h 37"/>
                  <a:gd name="T12" fmla="*/ 11 w 122"/>
                  <a:gd name="T13" fmla="*/ 28 h 37"/>
                  <a:gd name="T14" fmla="*/ 1 w 122"/>
                  <a:gd name="T15" fmla="*/ 21 h 37"/>
                  <a:gd name="T16" fmla="*/ 15 w 122"/>
                  <a:gd name="T17" fmla="*/ 8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2" h="37">
                    <a:moveTo>
                      <a:pt x="15" y="8"/>
                    </a:moveTo>
                    <a:cubicBezTo>
                      <a:pt x="43" y="10"/>
                      <a:pt x="71" y="3"/>
                      <a:pt x="100" y="4"/>
                    </a:cubicBezTo>
                    <a:cubicBezTo>
                      <a:pt x="106" y="4"/>
                      <a:pt x="114" y="0"/>
                      <a:pt x="120" y="8"/>
                    </a:cubicBezTo>
                    <a:cubicBezTo>
                      <a:pt x="121" y="12"/>
                      <a:pt x="122" y="16"/>
                      <a:pt x="122" y="20"/>
                    </a:cubicBezTo>
                    <a:cubicBezTo>
                      <a:pt x="111" y="31"/>
                      <a:pt x="98" y="36"/>
                      <a:pt x="81" y="32"/>
                    </a:cubicBezTo>
                    <a:cubicBezTo>
                      <a:pt x="67" y="29"/>
                      <a:pt x="52" y="37"/>
                      <a:pt x="38" y="36"/>
                    </a:cubicBezTo>
                    <a:cubicBezTo>
                      <a:pt x="29" y="33"/>
                      <a:pt x="24" y="20"/>
                      <a:pt x="11" y="28"/>
                    </a:cubicBezTo>
                    <a:cubicBezTo>
                      <a:pt x="7" y="31"/>
                      <a:pt x="2" y="26"/>
                      <a:pt x="1" y="21"/>
                    </a:cubicBezTo>
                    <a:cubicBezTo>
                      <a:pt x="0" y="11"/>
                      <a:pt x="10" y="12"/>
                      <a:pt x="15" y="8"/>
                    </a:cubicBezTo>
                    <a:close/>
                  </a:path>
                </a:pathLst>
              </a:custGeom>
              <a:solidFill>
                <a:srgbClr val="2F8C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7" name="Freeform 114">
                <a:extLst>
                  <a:ext uri="{FF2B5EF4-FFF2-40B4-BE49-F238E27FC236}">
                    <a16:creationId xmlns:a16="http://schemas.microsoft.com/office/drawing/2014/main" id="{B0D9A370-8225-46E2-A768-4EE939ED4FEF}"/>
                  </a:ext>
                </a:extLst>
              </p:cNvPr>
              <p:cNvSpPr>
                <a:spLocks/>
              </p:cNvSpPr>
              <p:nvPr/>
            </p:nvSpPr>
            <p:spPr bwMode="auto">
              <a:xfrm>
                <a:off x="831" y="1282"/>
                <a:ext cx="131" cy="296"/>
              </a:xfrm>
              <a:custGeom>
                <a:avLst/>
                <a:gdLst>
                  <a:gd name="T0" fmla="*/ 13 w 117"/>
                  <a:gd name="T1" fmla="*/ 235 h 263"/>
                  <a:gd name="T2" fmla="*/ 65 w 117"/>
                  <a:gd name="T3" fmla="*/ 119 h 263"/>
                  <a:gd name="T4" fmla="*/ 117 w 117"/>
                  <a:gd name="T5" fmla="*/ 0 h 263"/>
                  <a:gd name="T6" fmla="*/ 98 w 117"/>
                  <a:gd name="T7" fmla="*/ 66 h 263"/>
                  <a:gd name="T8" fmla="*/ 49 w 117"/>
                  <a:gd name="T9" fmla="*/ 179 h 263"/>
                  <a:gd name="T10" fmla="*/ 5 w 117"/>
                  <a:gd name="T11" fmla="*/ 263 h 263"/>
                  <a:gd name="T12" fmla="*/ 3 w 117"/>
                  <a:gd name="T13" fmla="*/ 261 h 263"/>
                  <a:gd name="T14" fmla="*/ 12 w 117"/>
                  <a:gd name="T15" fmla="*/ 238 h 263"/>
                  <a:gd name="T16" fmla="*/ 13 w 117"/>
                  <a:gd name="T17" fmla="*/ 235 h 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7" h="263">
                    <a:moveTo>
                      <a:pt x="13" y="235"/>
                    </a:moveTo>
                    <a:cubicBezTo>
                      <a:pt x="34" y="198"/>
                      <a:pt x="50" y="159"/>
                      <a:pt x="65" y="119"/>
                    </a:cubicBezTo>
                    <a:cubicBezTo>
                      <a:pt x="81" y="79"/>
                      <a:pt x="103" y="41"/>
                      <a:pt x="117" y="0"/>
                    </a:cubicBezTo>
                    <a:cubicBezTo>
                      <a:pt x="114" y="23"/>
                      <a:pt x="107" y="45"/>
                      <a:pt x="98" y="66"/>
                    </a:cubicBezTo>
                    <a:cubicBezTo>
                      <a:pt x="81" y="104"/>
                      <a:pt x="62" y="140"/>
                      <a:pt x="49" y="179"/>
                    </a:cubicBezTo>
                    <a:cubicBezTo>
                      <a:pt x="38" y="210"/>
                      <a:pt x="20" y="236"/>
                      <a:pt x="5" y="263"/>
                    </a:cubicBezTo>
                    <a:cubicBezTo>
                      <a:pt x="5" y="263"/>
                      <a:pt x="4" y="262"/>
                      <a:pt x="3" y="261"/>
                    </a:cubicBezTo>
                    <a:cubicBezTo>
                      <a:pt x="0" y="251"/>
                      <a:pt x="6" y="245"/>
                      <a:pt x="12" y="238"/>
                    </a:cubicBezTo>
                    <a:cubicBezTo>
                      <a:pt x="13" y="237"/>
                      <a:pt x="13" y="236"/>
                      <a:pt x="13" y="235"/>
                    </a:cubicBezTo>
                    <a:close/>
                  </a:path>
                </a:pathLst>
              </a:custGeom>
              <a:solidFill>
                <a:srgbClr val="956C5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8" name="Freeform 115">
                <a:extLst>
                  <a:ext uri="{FF2B5EF4-FFF2-40B4-BE49-F238E27FC236}">
                    <a16:creationId xmlns:a16="http://schemas.microsoft.com/office/drawing/2014/main" id="{2177C3EB-EFF9-4486-A35F-445DF68886C3}"/>
                  </a:ext>
                </a:extLst>
              </p:cNvPr>
              <p:cNvSpPr>
                <a:spLocks/>
              </p:cNvSpPr>
              <p:nvPr/>
            </p:nvSpPr>
            <p:spPr bwMode="auto">
              <a:xfrm>
                <a:off x="777" y="544"/>
                <a:ext cx="177" cy="180"/>
              </a:xfrm>
              <a:custGeom>
                <a:avLst/>
                <a:gdLst>
                  <a:gd name="T0" fmla="*/ 157 w 158"/>
                  <a:gd name="T1" fmla="*/ 160 h 160"/>
                  <a:gd name="T2" fmla="*/ 142 w 158"/>
                  <a:gd name="T3" fmla="*/ 146 h 160"/>
                  <a:gd name="T4" fmla="*/ 2 w 158"/>
                  <a:gd name="T5" fmla="*/ 28 h 160"/>
                  <a:gd name="T6" fmla="*/ 1 w 158"/>
                  <a:gd name="T7" fmla="*/ 24 h 160"/>
                  <a:gd name="T8" fmla="*/ 49 w 158"/>
                  <a:gd name="T9" fmla="*/ 49 h 160"/>
                  <a:gd name="T10" fmla="*/ 6 w 158"/>
                  <a:gd name="T11" fmla="*/ 9 h 160"/>
                  <a:gd name="T12" fmla="*/ 4 w 158"/>
                  <a:gd name="T13" fmla="*/ 1 h 160"/>
                  <a:gd name="T14" fmla="*/ 13 w 158"/>
                  <a:gd name="T15" fmla="*/ 4 h 160"/>
                  <a:gd name="T16" fmla="*/ 63 w 158"/>
                  <a:gd name="T17" fmla="*/ 64 h 160"/>
                  <a:gd name="T18" fmla="*/ 93 w 158"/>
                  <a:gd name="T19" fmla="*/ 86 h 160"/>
                  <a:gd name="T20" fmla="*/ 157 w 158"/>
                  <a:gd name="T21" fmla="*/ 154 h 160"/>
                  <a:gd name="T22" fmla="*/ 157 w 158"/>
                  <a:gd name="T23" fmla="*/ 16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8" h="160">
                    <a:moveTo>
                      <a:pt x="157" y="160"/>
                    </a:moveTo>
                    <a:cubicBezTo>
                      <a:pt x="152" y="155"/>
                      <a:pt x="147" y="151"/>
                      <a:pt x="142" y="146"/>
                    </a:cubicBezTo>
                    <a:cubicBezTo>
                      <a:pt x="100" y="101"/>
                      <a:pt x="52" y="64"/>
                      <a:pt x="2" y="28"/>
                    </a:cubicBezTo>
                    <a:cubicBezTo>
                      <a:pt x="1" y="28"/>
                      <a:pt x="1" y="26"/>
                      <a:pt x="1" y="24"/>
                    </a:cubicBezTo>
                    <a:cubicBezTo>
                      <a:pt x="21" y="24"/>
                      <a:pt x="30" y="44"/>
                      <a:pt x="49" y="49"/>
                    </a:cubicBezTo>
                    <a:cubicBezTo>
                      <a:pt x="35" y="36"/>
                      <a:pt x="20" y="22"/>
                      <a:pt x="6" y="9"/>
                    </a:cubicBezTo>
                    <a:cubicBezTo>
                      <a:pt x="3" y="7"/>
                      <a:pt x="0" y="4"/>
                      <a:pt x="4" y="1"/>
                    </a:cubicBezTo>
                    <a:cubicBezTo>
                      <a:pt x="6" y="0"/>
                      <a:pt x="10" y="3"/>
                      <a:pt x="13" y="4"/>
                    </a:cubicBezTo>
                    <a:cubicBezTo>
                      <a:pt x="29" y="25"/>
                      <a:pt x="52" y="39"/>
                      <a:pt x="63" y="64"/>
                    </a:cubicBezTo>
                    <a:cubicBezTo>
                      <a:pt x="67" y="73"/>
                      <a:pt x="84" y="76"/>
                      <a:pt x="93" y="86"/>
                    </a:cubicBezTo>
                    <a:cubicBezTo>
                      <a:pt x="114" y="109"/>
                      <a:pt x="136" y="131"/>
                      <a:pt x="157" y="154"/>
                    </a:cubicBezTo>
                    <a:cubicBezTo>
                      <a:pt x="158" y="156"/>
                      <a:pt x="158" y="158"/>
                      <a:pt x="157" y="160"/>
                    </a:cubicBezTo>
                    <a:close/>
                  </a:path>
                </a:pathLst>
              </a:custGeom>
              <a:solidFill>
                <a:srgbClr val="7157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9" name="Freeform 116">
                <a:extLst>
                  <a:ext uri="{FF2B5EF4-FFF2-40B4-BE49-F238E27FC236}">
                    <a16:creationId xmlns:a16="http://schemas.microsoft.com/office/drawing/2014/main" id="{761AA0C2-B4D9-4859-8078-87EC5209A4BD}"/>
                  </a:ext>
                </a:extLst>
              </p:cNvPr>
              <p:cNvSpPr>
                <a:spLocks/>
              </p:cNvSpPr>
              <p:nvPr/>
            </p:nvSpPr>
            <p:spPr bwMode="auto">
              <a:xfrm>
                <a:off x="1888" y="544"/>
                <a:ext cx="53" cy="196"/>
              </a:xfrm>
              <a:custGeom>
                <a:avLst/>
                <a:gdLst>
                  <a:gd name="T0" fmla="*/ 40 w 47"/>
                  <a:gd name="T1" fmla="*/ 0 h 174"/>
                  <a:gd name="T2" fmla="*/ 46 w 47"/>
                  <a:gd name="T3" fmla="*/ 8 h 174"/>
                  <a:gd name="T4" fmla="*/ 32 w 47"/>
                  <a:gd name="T5" fmla="*/ 66 h 174"/>
                  <a:gd name="T6" fmla="*/ 28 w 47"/>
                  <a:gd name="T7" fmla="*/ 92 h 174"/>
                  <a:gd name="T8" fmla="*/ 41 w 47"/>
                  <a:gd name="T9" fmla="*/ 83 h 174"/>
                  <a:gd name="T10" fmla="*/ 12 w 47"/>
                  <a:gd name="T11" fmla="*/ 174 h 174"/>
                  <a:gd name="T12" fmla="*/ 22 w 47"/>
                  <a:gd name="T13" fmla="*/ 98 h 174"/>
                  <a:gd name="T14" fmla="*/ 0 w 47"/>
                  <a:gd name="T15" fmla="*/ 163 h 174"/>
                  <a:gd name="T16" fmla="*/ 36 w 47"/>
                  <a:gd name="T17" fmla="*/ 8 h 174"/>
                  <a:gd name="T18" fmla="*/ 40 w 47"/>
                  <a:gd name="T19" fmla="*/ 0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 h="174">
                    <a:moveTo>
                      <a:pt x="40" y="0"/>
                    </a:moveTo>
                    <a:cubicBezTo>
                      <a:pt x="45" y="0"/>
                      <a:pt x="47" y="3"/>
                      <a:pt x="46" y="8"/>
                    </a:cubicBezTo>
                    <a:cubicBezTo>
                      <a:pt x="40" y="27"/>
                      <a:pt x="44" y="48"/>
                      <a:pt x="32" y="66"/>
                    </a:cubicBezTo>
                    <a:cubicBezTo>
                      <a:pt x="27" y="73"/>
                      <a:pt x="28" y="83"/>
                      <a:pt x="28" y="92"/>
                    </a:cubicBezTo>
                    <a:cubicBezTo>
                      <a:pt x="35" y="93"/>
                      <a:pt x="33" y="83"/>
                      <a:pt x="41" y="83"/>
                    </a:cubicBezTo>
                    <a:cubicBezTo>
                      <a:pt x="31" y="114"/>
                      <a:pt x="21" y="144"/>
                      <a:pt x="12" y="174"/>
                    </a:cubicBezTo>
                    <a:cubicBezTo>
                      <a:pt x="9" y="147"/>
                      <a:pt x="25" y="124"/>
                      <a:pt x="22" y="98"/>
                    </a:cubicBezTo>
                    <a:cubicBezTo>
                      <a:pt x="15" y="119"/>
                      <a:pt x="7" y="141"/>
                      <a:pt x="0" y="163"/>
                    </a:cubicBezTo>
                    <a:cubicBezTo>
                      <a:pt x="6" y="109"/>
                      <a:pt x="30" y="61"/>
                      <a:pt x="36" y="8"/>
                    </a:cubicBezTo>
                    <a:cubicBezTo>
                      <a:pt x="37" y="5"/>
                      <a:pt x="39" y="3"/>
                      <a:pt x="40" y="0"/>
                    </a:cubicBezTo>
                    <a:close/>
                  </a:path>
                </a:pathLst>
              </a:custGeom>
              <a:solidFill>
                <a:srgbClr val="7F5E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0" name="Freeform 117">
                <a:extLst>
                  <a:ext uri="{FF2B5EF4-FFF2-40B4-BE49-F238E27FC236}">
                    <a16:creationId xmlns:a16="http://schemas.microsoft.com/office/drawing/2014/main" id="{1FACF16F-B37E-430A-9598-E3C8FF64E0B0}"/>
                  </a:ext>
                </a:extLst>
              </p:cNvPr>
              <p:cNvSpPr>
                <a:spLocks/>
              </p:cNvSpPr>
              <p:nvPr/>
            </p:nvSpPr>
            <p:spPr bwMode="auto">
              <a:xfrm>
                <a:off x="754" y="715"/>
                <a:ext cx="146" cy="131"/>
              </a:xfrm>
              <a:custGeom>
                <a:avLst/>
                <a:gdLst>
                  <a:gd name="T0" fmla="*/ 117 w 130"/>
                  <a:gd name="T1" fmla="*/ 82 h 117"/>
                  <a:gd name="T2" fmla="*/ 118 w 130"/>
                  <a:gd name="T3" fmla="*/ 97 h 117"/>
                  <a:gd name="T4" fmla="*/ 130 w 130"/>
                  <a:gd name="T5" fmla="*/ 117 h 117"/>
                  <a:gd name="T6" fmla="*/ 110 w 130"/>
                  <a:gd name="T7" fmla="*/ 99 h 117"/>
                  <a:gd name="T8" fmla="*/ 32 w 130"/>
                  <a:gd name="T9" fmla="*/ 24 h 117"/>
                  <a:gd name="T10" fmla="*/ 0 w 130"/>
                  <a:gd name="T11" fmla="*/ 4 h 117"/>
                  <a:gd name="T12" fmla="*/ 21 w 130"/>
                  <a:gd name="T13" fmla="*/ 0 h 117"/>
                  <a:gd name="T14" fmla="*/ 66 w 130"/>
                  <a:gd name="T15" fmla="*/ 35 h 117"/>
                  <a:gd name="T16" fmla="*/ 87 w 130"/>
                  <a:gd name="T17" fmla="*/ 52 h 117"/>
                  <a:gd name="T18" fmla="*/ 93 w 130"/>
                  <a:gd name="T19" fmla="*/ 58 h 117"/>
                  <a:gd name="T20" fmla="*/ 117 w 130"/>
                  <a:gd name="T21" fmla="*/ 82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0" h="117">
                    <a:moveTo>
                      <a:pt x="117" y="82"/>
                    </a:moveTo>
                    <a:cubicBezTo>
                      <a:pt x="109" y="88"/>
                      <a:pt x="115" y="92"/>
                      <a:pt x="118" y="97"/>
                    </a:cubicBezTo>
                    <a:cubicBezTo>
                      <a:pt x="123" y="103"/>
                      <a:pt x="128" y="108"/>
                      <a:pt x="130" y="117"/>
                    </a:cubicBezTo>
                    <a:cubicBezTo>
                      <a:pt x="123" y="111"/>
                      <a:pt x="116" y="106"/>
                      <a:pt x="110" y="99"/>
                    </a:cubicBezTo>
                    <a:cubicBezTo>
                      <a:pt x="87" y="70"/>
                      <a:pt x="58" y="49"/>
                      <a:pt x="32" y="24"/>
                    </a:cubicBezTo>
                    <a:cubicBezTo>
                      <a:pt x="22" y="15"/>
                      <a:pt x="6" y="19"/>
                      <a:pt x="0" y="4"/>
                    </a:cubicBezTo>
                    <a:cubicBezTo>
                      <a:pt x="7" y="2"/>
                      <a:pt x="16" y="7"/>
                      <a:pt x="21" y="0"/>
                    </a:cubicBezTo>
                    <a:cubicBezTo>
                      <a:pt x="38" y="9"/>
                      <a:pt x="51" y="23"/>
                      <a:pt x="66" y="35"/>
                    </a:cubicBezTo>
                    <a:cubicBezTo>
                      <a:pt x="73" y="41"/>
                      <a:pt x="78" y="49"/>
                      <a:pt x="87" y="52"/>
                    </a:cubicBezTo>
                    <a:cubicBezTo>
                      <a:pt x="89" y="54"/>
                      <a:pt x="91" y="56"/>
                      <a:pt x="93" y="58"/>
                    </a:cubicBezTo>
                    <a:cubicBezTo>
                      <a:pt x="100" y="67"/>
                      <a:pt x="110" y="73"/>
                      <a:pt x="117" y="82"/>
                    </a:cubicBezTo>
                    <a:close/>
                  </a:path>
                </a:pathLst>
              </a:custGeom>
              <a:solidFill>
                <a:srgbClr val="F1D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1" name="Freeform 118">
                <a:extLst>
                  <a:ext uri="{FF2B5EF4-FFF2-40B4-BE49-F238E27FC236}">
                    <a16:creationId xmlns:a16="http://schemas.microsoft.com/office/drawing/2014/main" id="{83835D8E-FCFD-4A58-A0D6-4C902A110749}"/>
                  </a:ext>
                </a:extLst>
              </p:cNvPr>
              <p:cNvSpPr>
                <a:spLocks/>
              </p:cNvSpPr>
              <p:nvPr/>
            </p:nvSpPr>
            <p:spPr bwMode="auto">
              <a:xfrm>
                <a:off x="58" y="3943"/>
                <a:ext cx="134" cy="47"/>
              </a:xfrm>
              <a:custGeom>
                <a:avLst/>
                <a:gdLst>
                  <a:gd name="T0" fmla="*/ 4 w 119"/>
                  <a:gd name="T1" fmla="*/ 7 h 42"/>
                  <a:gd name="T2" fmla="*/ 50 w 119"/>
                  <a:gd name="T3" fmla="*/ 21 h 42"/>
                  <a:gd name="T4" fmla="*/ 72 w 119"/>
                  <a:gd name="T5" fmla="*/ 16 h 42"/>
                  <a:gd name="T6" fmla="*/ 109 w 119"/>
                  <a:gd name="T7" fmla="*/ 15 h 42"/>
                  <a:gd name="T8" fmla="*/ 116 w 119"/>
                  <a:gd name="T9" fmla="*/ 23 h 42"/>
                  <a:gd name="T10" fmla="*/ 119 w 119"/>
                  <a:gd name="T11" fmla="*/ 28 h 42"/>
                  <a:gd name="T12" fmla="*/ 92 w 119"/>
                  <a:gd name="T13" fmla="*/ 39 h 42"/>
                  <a:gd name="T14" fmla="*/ 90 w 119"/>
                  <a:gd name="T15" fmla="*/ 39 h 42"/>
                  <a:gd name="T16" fmla="*/ 88 w 119"/>
                  <a:gd name="T17" fmla="*/ 39 h 42"/>
                  <a:gd name="T18" fmla="*/ 33 w 119"/>
                  <a:gd name="T19" fmla="*/ 34 h 42"/>
                  <a:gd name="T20" fmla="*/ 22 w 119"/>
                  <a:gd name="T21" fmla="*/ 25 h 42"/>
                  <a:gd name="T22" fmla="*/ 18 w 119"/>
                  <a:gd name="T23" fmla="*/ 24 h 42"/>
                  <a:gd name="T24" fmla="*/ 3 w 119"/>
                  <a:gd name="T25" fmla="*/ 10 h 42"/>
                  <a:gd name="T26" fmla="*/ 4 w 119"/>
                  <a:gd name="T27" fmla="*/ 7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9" h="42">
                    <a:moveTo>
                      <a:pt x="4" y="7"/>
                    </a:moveTo>
                    <a:cubicBezTo>
                      <a:pt x="20" y="8"/>
                      <a:pt x="40" y="0"/>
                      <a:pt x="50" y="21"/>
                    </a:cubicBezTo>
                    <a:cubicBezTo>
                      <a:pt x="56" y="12"/>
                      <a:pt x="64" y="17"/>
                      <a:pt x="72" y="16"/>
                    </a:cubicBezTo>
                    <a:cubicBezTo>
                      <a:pt x="84" y="15"/>
                      <a:pt x="96" y="15"/>
                      <a:pt x="109" y="15"/>
                    </a:cubicBezTo>
                    <a:cubicBezTo>
                      <a:pt x="114" y="15"/>
                      <a:pt x="116" y="19"/>
                      <a:pt x="116" y="23"/>
                    </a:cubicBezTo>
                    <a:cubicBezTo>
                      <a:pt x="117" y="25"/>
                      <a:pt x="118" y="26"/>
                      <a:pt x="119" y="28"/>
                    </a:cubicBezTo>
                    <a:cubicBezTo>
                      <a:pt x="114" y="42"/>
                      <a:pt x="102" y="38"/>
                      <a:pt x="92" y="39"/>
                    </a:cubicBezTo>
                    <a:cubicBezTo>
                      <a:pt x="90" y="39"/>
                      <a:pt x="90" y="39"/>
                      <a:pt x="90" y="39"/>
                    </a:cubicBezTo>
                    <a:cubicBezTo>
                      <a:pt x="88" y="39"/>
                      <a:pt x="88" y="39"/>
                      <a:pt x="88" y="39"/>
                    </a:cubicBezTo>
                    <a:cubicBezTo>
                      <a:pt x="70" y="36"/>
                      <a:pt x="52" y="34"/>
                      <a:pt x="33" y="34"/>
                    </a:cubicBezTo>
                    <a:cubicBezTo>
                      <a:pt x="30" y="34"/>
                      <a:pt x="19" y="38"/>
                      <a:pt x="22" y="25"/>
                    </a:cubicBezTo>
                    <a:cubicBezTo>
                      <a:pt x="23" y="20"/>
                      <a:pt x="19" y="24"/>
                      <a:pt x="18" y="24"/>
                    </a:cubicBezTo>
                    <a:cubicBezTo>
                      <a:pt x="1" y="32"/>
                      <a:pt x="0" y="24"/>
                      <a:pt x="3" y="10"/>
                    </a:cubicBezTo>
                    <a:cubicBezTo>
                      <a:pt x="3" y="9"/>
                      <a:pt x="4" y="8"/>
                      <a:pt x="4" y="7"/>
                    </a:cubicBezTo>
                    <a:close/>
                  </a:path>
                </a:pathLst>
              </a:custGeom>
              <a:solidFill>
                <a:srgbClr val="54A3B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2" name="Freeform 119">
                <a:extLst>
                  <a:ext uri="{FF2B5EF4-FFF2-40B4-BE49-F238E27FC236}">
                    <a16:creationId xmlns:a16="http://schemas.microsoft.com/office/drawing/2014/main" id="{3E7E345C-5DE2-45EB-BC6F-A034493C60A9}"/>
                  </a:ext>
                </a:extLst>
              </p:cNvPr>
              <p:cNvSpPr>
                <a:spLocks/>
              </p:cNvSpPr>
              <p:nvPr/>
            </p:nvSpPr>
            <p:spPr bwMode="auto">
              <a:xfrm>
                <a:off x="1957" y="1534"/>
                <a:ext cx="54" cy="240"/>
              </a:xfrm>
              <a:custGeom>
                <a:avLst/>
                <a:gdLst>
                  <a:gd name="T0" fmla="*/ 34 w 48"/>
                  <a:gd name="T1" fmla="*/ 191 h 214"/>
                  <a:gd name="T2" fmla="*/ 0 w 48"/>
                  <a:gd name="T3" fmla="*/ 0 h 214"/>
                  <a:gd name="T4" fmla="*/ 12 w 48"/>
                  <a:gd name="T5" fmla="*/ 19 h 214"/>
                  <a:gd name="T6" fmla="*/ 35 w 48"/>
                  <a:gd name="T7" fmla="*/ 142 h 214"/>
                  <a:gd name="T8" fmla="*/ 38 w 48"/>
                  <a:gd name="T9" fmla="*/ 180 h 214"/>
                  <a:gd name="T10" fmla="*/ 48 w 48"/>
                  <a:gd name="T11" fmla="*/ 214 h 214"/>
                  <a:gd name="T12" fmla="*/ 34 w 48"/>
                  <a:gd name="T13" fmla="*/ 191 h 214"/>
                </a:gdLst>
                <a:ahLst/>
                <a:cxnLst>
                  <a:cxn ang="0">
                    <a:pos x="T0" y="T1"/>
                  </a:cxn>
                  <a:cxn ang="0">
                    <a:pos x="T2" y="T3"/>
                  </a:cxn>
                  <a:cxn ang="0">
                    <a:pos x="T4" y="T5"/>
                  </a:cxn>
                  <a:cxn ang="0">
                    <a:pos x="T6" y="T7"/>
                  </a:cxn>
                  <a:cxn ang="0">
                    <a:pos x="T8" y="T9"/>
                  </a:cxn>
                  <a:cxn ang="0">
                    <a:pos x="T10" y="T11"/>
                  </a:cxn>
                  <a:cxn ang="0">
                    <a:pos x="T12" y="T13"/>
                  </a:cxn>
                </a:cxnLst>
                <a:rect l="0" t="0" r="r" b="b"/>
                <a:pathLst>
                  <a:path w="48" h="214">
                    <a:moveTo>
                      <a:pt x="34" y="191"/>
                    </a:moveTo>
                    <a:cubicBezTo>
                      <a:pt x="10" y="130"/>
                      <a:pt x="12" y="64"/>
                      <a:pt x="0" y="0"/>
                    </a:cubicBezTo>
                    <a:cubicBezTo>
                      <a:pt x="10" y="4"/>
                      <a:pt x="12" y="11"/>
                      <a:pt x="12" y="19"/>
                    </a:cubicBezTo>
                    <a:cubicBezTo>
                      <a:pt x="14" y="61"/>
                      <a:pt x="17" y="103"/>
                      <a:pt x="35" y="142"/>
                    </a:cubicBezTo>
                    <a:cubicBezTo>
                      <a:pt x="41" y="154"/>
                      <a:pt x="34" y="167"/>
                      <a:pt x="38" y="180"/>
                    </a:cubicBezTo>
                    <a:cubicBezTo>
                      <a:pt x="41" y="190"/>
                      <a:pt x="44" y="200"/>
                      <a:pt x="48" y="214"/>
                    </a:cubicBezTo>
                    <a:cubicBezTo>
                      <a:pt x="37" y="207"/>
                      <a:pt x="38" y="198"/>
                      <a:pt x="34" y="191"/>
                    </a:cubicBezTo>
                    <a:close/>
                  </a:path>
                </a:pathLst>
              </a:custGeom>
              <a:solidFill>
                <a:srgbClr val="8E6F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3" name="Freeform 120">
                <a:extLst>
                  <a:ext uri="{FF2B5EF4-FFF2-40B4-BE49-F238E27FC236}">
                    <a16:creationId xmlns:a16="http://schemas.microsoft.com/office/drawing/2014/main" id="{B0455D3C-9ECB-4336-B0F5-1E26657657AD}"/>
                  </a:ext>
                </a:extLst>
              </p:cNvPr>
              <p:cNvSpPr>
                <a:spLocks/>
              </p:cNvSpPr>
              <p:nvPr/>
            </p:nvSpPr>
            <p:spPr bwMode="auto">
              <a:xfrm>
                <a:off x="153" y="3483"/>
                <a:ext cx="127" cy="53"/>
              </a:xfrm>
              <a:custGeom>
                <a:avLst/>
                <a:gdLst>
                  <a:gd name="T0" fmla="*/ 0 w 113"/>
                  <a:gd name="T1" fmla="*/ 12 h 47"/>
                  <a:gd name="T2" fmla="*/ 52 w 113"/>
                  <a:gd name="T3" fmla="*/ 4 h 47"/>
                  <a:gd name="T4" fmla="*/ 44 w 113"/>
                  <a:gd name="T5" fmla="*/ 14 h 47"/>
                  <a:gd name="T6" fmla="*/ 41 w 113"/>
                  <a:gd name="T7" fmla="*/ 31 h 47"/>
                  <a:gd name="T8" fmla="*/ 54 w 113"/>
                  <a:gd name="T9" fmla="*/ 31 h 47"/>
                  <a:gd name="T10" fmla="*/ 103 w 113"/>
                  <a:gd name="T11" fmla="*/ 33 h 47"/>
                  <a:gd name="T12" fmla="*/ 112 w 113"/>
                  <a:gd name="T13" fmla="*/ 43 h 47"/>
                  <a:gd name="T14" fmla="*/ 33 w 113"/>
                  <a:gd name="T15" fmla="*/ 45 h 47"/>
                  <a:gd name="T16" fmla="*/ 17 w 113"/>
                  <a:gd name="T17" fmla="*/ 27 h 47"/>
                  <a:gd name="T18" fmla="*/ 0 w 113"/>
                  <a:gd name="T19" fmla="*/ 28 h 47"/>
                  <a:gd name="T20" fmla="*/ 0 w 113"/>
                  <a:gd name="T21" fmla="*/ 12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3" h="47">
                    <a:moveTo>
                      <a:pt x="0" y="12"/>
                    </a:moveTo>
                    <a:cubicBezTo>
                      <a:pt x="18" y="12"/>
                      <a:pt x="34" y="0"/>
                      <a:pt x="52" y="4"/>
                    </a:cubicBezTo>
                    <a:cubicBezTo>
                      <a:pt x="53" y="11"/>
                      <a:pt x="46" y="11"/>
                      <a:pt x="44" y="14"/>
                    </a:cubicBezTo>
                    <a:cubicBezTo>
                      <a:pt x="42" y="19"/>
                      <a:pt x="37" y="25"/>
                      <a:pt x="41" y="31"/>
                    </a:cubicBezTo>
                    <a:cubicBezTo>
                      <a:pt x="44" y="35"/>
                      <a:pt x="49" y="31"/>
                      <a:pt x="54" y="31"/>
                    </a:cubicBezTo>
                    <a:cubicBezTo>
                      <a:pt x="70" y="28"/>
                      <a:pt x="87" y="28"/>
                      <a:pt x="103" y="33"/>
                    </a:cubicBezTo>
                    <a:cubicBezTo>
                      <a:pt x="108" y="35"/>
                      <a:pt x="113" y="36"/>
                      <a:pt x="112" y="43"/>
                    </a:cubicBezTo>
                    <a:cubicBezTo>
                      <a:pt x="86" y="44"/>
                      <a:pt x="59" y="46"/>
                      <a:pt x="33" y="45"/>
                    </a:cubicBezTo>
                    <a:cubicBezTo>
                      <a:pt x="27" y="44"/>
                      <a:pt x="12" y="43"/>
                      <a:pt x="17" y="27"/>
                    </a:cubicBezTo>
                    <a:cubicBezTo>
                      <a:pt x="11" y="17"/>
                      <a:pt x="6" y="47"/>
                      <a:pt x="0" y="28"/>
                    </a:cubicBezTo>
                    <a:cubicBezTo>
                      <a:pt x="0" y="23"/>
                      <a:pt x="0" y="17"/>
                      <a:pt x="0" y="12"/>
                    </a:cubicBezTo>
                    <a:close/>
                  </a:path>
                </a:pathLst>
              </a:custGeom>
              <a:solidFill>
                <a:srgbClr val="A9CB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4" name="Freeform 121">
                <a:extLst>
                  <a:ext uri="{FF2B5EF4-FFF2-40B4-BE49-F238E27FC236}">
                    <a16:creationId xmlns:a16="http://schemas.microsoft.com/office/drawing/2014/main" id="{7F24FFA1-E6B2-471D-92C4-F0DBA733192F}"/>
                  </a:ext>
                </a:extLst>
              </p:cNvPr>
              <p:cNvSpPr>
                <a:spLocks/>
              </p:cNvSpPr>
              <p:nvPr/>
            </p:nvSpPr>
            <p:spPr bwMode="auto">
              <a:xfrm>
                <a:off x="971" y="587"/>
                <a:ext cx="183" cy="181"/>
              </a:xfrm>
              <a:custGeom>
                <a:avLst/>
                <a:gdLst>
                  <a:gd name="T0" fmla="*/ 163 w 163"/>
                  <a:gd name="T1" fmla="*/ 161 h 161"/>
                  <a:gd name="T2" fmla="*/ 112 w 163"/>
                  <a:gd name="T3" fmla="*/ 120 h 161"/>
                  <a:gd name="T4" fmla="*/ 8 w 163"/>
                  <a:gd name="T5" fmla="*/ 15 h 161"/>
                  <a:gd name="T6" fmla="*/ 0 w 163"/>
                  <a:gd name="T7" fmla="*/ 0 h 161"/>
                  <a:gd name="T8" fmla="*/ 48 w 163"/>
                  <a:gd name="T9" fmla="*/ 47 h 161"/>
                  <a:gd name="T10" fmla="*/ 156 w 163"/>
                  <a:gd name="T11" fmla="*/ 150 h 161"/>
                  <a:gd name="T12" fmla="*/ 163 w 163"/>
                  <a:gd name="T13" fmla="*/ 161 h 161"/>
                </a:gdLst>
                <a:ahLst/>
                <a:cxnLst>
                  <a:cxn ang="0">
                    <a:pos x="T0" y="T1"/>
                  </a:cxn>
                  <a:cxn ang="0">
                    <a:pos x="T2" y="T3"/>
                  </a:cxn>
                  <a:cxn ang="0">
                    <a:pos x="T4" y="T5"/>
                  </a:cxn>
                  <a:cxn ang="0">
                    <a:pos x="T6" y="T7"/>
                  </a:cxn>
                  <a:cxn ang="0">
                    <a:pos x="T8" y="T9"/>
                  </a:cxn>
                  <a:cxn ang="0">
                    <a:pos x="T10" y="T11"/>
                  </a:cxn>
                  <a:cxn ang="0">
                    <a:pos x="T12" y="T13"/>
                  </a:cxn>
                </a:cxnLst>
                <a:rect l="0" t="0" r="r" b="b"/>
                <a:pathLst>
                  <a:path w="163" h="161">
                    <a:moveTo>
                      <a:pt x="163" y="161"/>
                    </a:moveTo>
                    <a:cubicBezTo>
                      <a:pt x="142" y="152"/>
                      <a:pt x="131" y="131"/>
                      <a:pt x="112" y="120"/>
                    </a:cubicBezTo>
                    <a:cubicBezTo>
                      <a:pt x="68" y="93"/>
                      <a:pt x="44" y="49"/>
                      <a:pt x="8" y="15"/>
                    </a:cubicBezTo>
                    <a:cubicBezTo>
                      <a:pt x="6" y="10"/>
                      <a:pt x="0" y="8"/>
                      <a:pt x="0" y="0"/>
                    </a:cubicBezTo>
                    <a:cubicBezTo>
                      <a:pt x="20" y="13"/>
                      <a:pt x="31" y="33"/>
                      <a:pt x="48" y="47"/>
                    </a:cubicBezTo>
                    <a:cubicBezTo>
                      <a:pt x="87" y="78"/>
                      <a:pt x="122" y="114"/>
                      <a:pt x="156" y="150"/>
                    </a:cubicBezTo>
                    <a:cubicBezTo>
                      <a:pt x="158" y="154"/>
                      <a:pt x="161" y="158"/>
                      <a:pt x="163" y="161"/>
                    </a:cubicBezTo>
                    <a:close/>
                  </a:path>
                </a:pathLst>
              </a:custGeom>
              <a:solidFill>
                <a:srgbClr val="7E65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5" name="Freeform 122">
                <a:extLst>
                  <a:ext uri="{FF2B5EF4-FFF2-40B4-BE49-F238E27FC236}">
                    <a16:creationId xmlns:a16="http://schemas.microsoft.com/office/drawing/2014/main" id="{8D8D3F15-A419-468D-8791-707843C8DA10}"/>
                  </a:ext>
                </a:extLst>
              </p:cNvPr>
              <p:cNvSpPr>
                <a:spLocks/>
              </p:cNvSpPr>
              <p:nvPr/>
            </p:nvSpPr>
            <p:spPr bwMode="auto">
              <a:xfrm>
                <a:off x="607" y="2215"/>
                <a:ext cx="102" cy="248"/>
              </a:xfrm>
              <a:custGeom>
                <a:avLst/>
                <a:gdLst>
                  <a:gd name="T0" fmla="*/ 28 w 91"/>
                  <a:gd name="T1" fmla="*/ 137 h 221"/>
                  <a:gd name="T2" fmla="*/ 75 w 91"/>
                  <a:gd name="T3" fmla="*/ 17 h 221"/>
                  <a:gd name="T4" fmla="*/ 91 w 91"/>
                  <a:gd name="T5" fmla="*/ 0 h 221"/>
                  <a:gd name="T6" fmla="*/ 41 w 91"/>
                  <a:gd name="T7" fmla="*/ 132 h 221"/>
                  <a:gd name="T8" fmla="*/ 35 w 91"/>
                  <a:gd name="T9" fmla="*/ 148 h 221"/>
                  <a:gd name="T10" fmla="*/ 16 w 91"/>
                  <a:gd name="T11" fmla="*/ 200 h 221"/>
                  <a:gd name="T12" fmla="*/ 8 w 91"/>
                  <a:gd name="T13" fmla="*/ 209 h 221"/>
                  <a:gd name="T14" fmla="*/ 0 w 91"/>
                  <a:gd name="T15" fmla="*/ 221 h 221"/>
                  <a:gd name="T16" fmla="*/ 28 w 91"/>
                  <a:gd name="T17" fmla="*/ 137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1" h="221">
                    <a:moveTo>
                      <a:pt x="28" y="137"/>
                    </a:moveTo>
                    <a:cubicBezTo>
                      <a:pt x="57" y="102"/>
                      <a:pt x="60" y="57"/>
                      <a:pt x="75" y="17"/>
                    </a:cubicBezTo>
                    <a:cubicBezTo>
                      <a:pt x="79" y="12"/>
                      <a:pt x="81" y="5"/>
                      <a:pt x="91" y="0"/>
                    </a:cubicBezTo>
                    <a:cubicBezTo>
                      <a:pt x="69" y="45"/>
                      <a:pt x="65" y="92"/>
                      <a:pt x="41" y="132"/>
                    </a:cubicBezTo>
                    <a:cubicBezTo>
                      <a:pt x="38" y="137"/>
                      <a:pt x="37" y="143"/>
                      <a:pt x="35" y="148"/>
                    </a:cubicBezTo>
                    <a:cubicBezTo>
                      <a:pt x="29" y="166"/>
                      <a:pt x="20" y="182"/>
                      <a:pt x="16" y="200"/>
                    </a:cubicBezTo>
                    <a:cubicBezTo>
                      <a:pt x="15" y="204"/>
                      <a:pt x="12" y="208"/>
                      <a:pt x="8" y="209"/>
                    </a:cubicBezTo>
                    <a:cubicBezTo>
                      <a:pt x="6" y="213"/>
                      <a:pt x="3" y="217"/>
                      <a:pt x="0" y="221"/>
                    </a:cubicBezTo>
                    <a:cubicBezTo>
                      <a:pt x="0" y="190"/>
                      <a:pt x="17" y="165"/>
                      <a:pt x="28" y="137"/>
                    </a:cubicBezTo>
                    <a:close/>
                  </a:path>
                </a:pathLst>
              </a:custGeom>
              <a:solidFill>
                <a:srgbClr val="644A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6" name="Freeform 123">
                <a:extLst>
                  <a:ext uri="{FF2B5EF4-FFF2-40B4-BE49-F238E27FC236}">
                    <a16:creationId xmlns:a16="http://schemas.microsoft.com/office/drawing/2014/main" id="{E6812767-D0B6-4198-87E8-E489765953B1}"/>
                  </a:ext>
                </a:extLst>
              </p:cNvPr>
              <p:cNvSpPr>
                <a:spLocks/>
              </p:cNvSpPr>
              <p:nvPr/>
            </p:nvSpPr>
            <p:spPr bwMode="auto">
              <a:xfrm>
                <a:off x="867" y="1263"/>
                <a:ext cx="71" cy="184"/>
              </a:xfrm>
              <a:custGeom>
                <a:avLst/>
                <a:gdLst>
                  <a:gd name="T0" fmla="*/ 18 w 64"/>
                  <a:gd name="T1" fmla="*/ 96 h 164"/>
                  <a:gd name="T2" fmla="*/ 57 w 64"/>
                  <a:gd name="T3" fmla="*/ 0 h 164"/>
                  <a:gd name="T4" fmla="*/ 58 w 64"/>
                  <a:gd name="T5" fmla="*/ 19 h 164"/>
                  <a:gd name="T6" fmla="*/ 36 w 64"/>
                  <a:gd name="T7" fmla="*/ 78 h 164"/>
                  <a:gd name="T8" fmla="*/ 13 w 64"/>
                  <a:gd name="T9" fmla="*/ 148 h 164"/>
                  <a:gd name="T10" fmla="*/ 0 w 64"/>
                  <a:gd name="T11" fmla="*/ 164 h 164"/>
                  <a:gd name="T12" fmla="*/ 18 w 64"/>
                  <a:gd name="T13" fmla="*/ 96 h 164"/>
                </a:gdLst>
                <a:ahLst/>
                <a:cxnLst>
                  <a:cxn ang="0">
                    <a:pos x="T0" y="T1"/>
                  </a:cxn>
                  <a:cxn ang="0">
                    <a:pos x="T2" y="T3"/>
                  </a:cxn>
                  <a:cxn ang="0">
                    <a:pos x="T4" y="T5"/>
                  </a:cxn>
                  <a:cxn ang="0">
                    <a:pos x="T6" y="T7"/>
                  </a:cxn>
                  <a:cxn ang="0">
                    <a:pos x="T8" y="T9"/>
                  </a:cxn>
                  <a:cxn ang="0">
                    <a:pos x="T10" y="T11"/>
                  </a:cxn>
                  <a:cxn ang="0">
                    <a:pos x="T12" y="T13"/>
                  </a:cxn>
                </a:cxnLst>
                <a:rect l="0" t="0" r="r" b="b"/>
                <a:pathLst>
                  <a:path w="64" h="164">
                    <a:moveTo>
                      <a:pt x="18" y="96"/>
                    </a:moveTo>
                    <a:cubicBezTo>
                      <a:pt x="30" y="64"/>
                      <a:pt x="43" y="33"/>
                      <a:pt x="57" y="0"/>
                    </a:cubicBezTo>
                    <a:cubicBezTo>
                      <a:pt x="64" y="7"/>
                      <a:pt x="60" y="13"/>
                      <a:pt x="58" y="19"/>
                    </a:cubicBezTo>
                    <a:cubicBezTo>
                      <a:pt x="50" y="38"/>
                      <a:pt x="37" y="58"/>
                      <a:pt x="36" y="78"/>
                    </a:cubicBezTo>
                    <a:cubicBezTo>
                      <a:pt x="34" y="104"/>
                      <a:pt x="20" y="124"/>
                      <a:pt x="13" y="148"/>
                    </a:cubicBezTo>
                    <a:cubicBezTo>
                      <a:pt x="11" y="154"/>
                      <a:pt x="10" y="164"/>
                      <a:pt x="0" y="164"/>
                    </a:cubicBezTo>
                    <a:cubicBezTo>
                      <a:pt x="11" y="142"/>
                      <a:pt x="13" y="119"/>
                      <a:pt x="18" y="96"/>
                    </a:cubicBezTo>
                    <a:close/>
                  </a:path>
                </a:pathLst>
              </a:custGeom>
              <a:solidFill>
                <a:srgbClr val="996B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7" name="Freeform 124">
                <a:extLst>
                  <a:ext uri="{FF2B5EF4-FFF2-40B4-BE49-F238E27FC236}">
                    <a16:creationId xmlns:a16="http://schemas.microsoft.com/office/drawing/2014/main" id="{F6F3A8AB-5FAA-4374-B6A4-980390061329}"/>
                  </a:ext>
                </a:extLst>
              </p:cNvPr>
              <p:cNvSpPr>
                <a:spLocks/>
              </p:cNvSpPr>
              <p:nvPr/>
            </p:nvSpPr>
            <p:spPr bwMode="auto">
              <a:xfrm>
                <a:off x="1756" y="636"/>
                <a:ext cx="65" cy="160"/>
              </a:xfrm>
              <a:custGeom>
                <a:avLst/>
                <a:gdLst>
                  <a:gd name="T0" fmla="*/ 1 w 58"/>
                  <a:gd name="T1" fmla="*/ 133 h 142"/>
                  <a:gd name="T2" fmla="*/ 3 w 58"/>
                  <a:gd name="T3" fmla="*/ 126 h 142"/>
                  <a:gd name="T4" fmla="*/ 14 w 58"/>
                  <a:gd name="T5" fmla="*/ 93 h 142"/>
                  <a:gd name="T6" fmla="*/ 46 w 58"/>
                  <a:gd name="T7" fmla="*/ 2 h 142"/>
                  <a:gd name="T8" fmla="*/ 56 w 58"/>
                  <a:gd name="T9" fmla="*/ 7 h 142"/>
                  <a:gd name="T10" fmla="*/ 52 w 58"/>
                  <a:gd name="T11" fmla="*/ 28 h 142"/>
                  <a:gd name="T12" fmla="*/ 38 w 58"/>
                  <a:gd name="T13" fmla="*/ 82 h 142"/>
                  <a:gd name="T14" fmla="*/ 26 w 58"/>
                  <a:gd name="T15" fmla="*/ 122 h 142"/>
                  <a:gd name="T16" fmla="*/ 24 w 58"/>
                  <a:gd name="T17" fmla="*/ 127 h 142"/>
                  <a:gd name="T18" fmla="*/ 18 w 58"/>
                  <a:gd name="T19" fmla="*/ 134 h 142"/>
                  <a:gd name="T20" fmla="*/ 5 w 58"/>
                  <a:gd name="T21" fmla="*/ 139 h 142"/>
                  <a:gd name="T22" fmla="*/ 1 w 58"/>
                  <a:gd name="T23" fmla="*/ 133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8" h="142">
                    <a:moveTo>
                      <a:pt x="1" y="133"/>
                    </a:moveTo>
                    <a:cubicBezTo>
                      <a:pt x="2" y="130"/>
                      <a:pt x="2" y="128"/>
                      <a:pt x="3" y="126"/>
                    </a:cubicBezTo>
                    <a:cubicBezTo>
                      <a:pt x="6" y="115"/>
                      <a:pt x="5" y="102"/>
                      <a:pt x="14" y="93"/>
                    </a:cubicBezTo>
                    <a:cubicBezTo>
                      <a:pt x="28" y="64"/>
                      <a:pt x="34" y="32"/>
                      <a:pt x="46" y="2"/>
                    </a:cubicBezTo>
                    <a:cubicBezTo>
                      <a:pt x="51" y="0"/>
                      <a:pt x="54" y="3"/>
                      <a:pt x="56" y="7"/>
                    </a:cubicBezTo>
                    <a:cubicBezTo>
                      <a:pt x="58" y="15"/>
                      <a:pt x="54" y="21"/>
                      <a:pt x="52" y="28"/>
                    </a:cubicBezTo>
                    <a:cubicBezTo>
                      <a:pt x="44" y="45"/>
                      <a:pt x="42" y="64"/>
                      <a:pt x="38" y="82"/>
                    </a:cubicBezTo>
                    <a:cubicBezTo>
                      <a:pt x="35" y="96"/>
                      <a:pt x="32" y="109"/>
                      <a:pt x="26" y="122"/>
                    </a:cubicBezTo>
                    <a:cubicBezTo>
                      <a:pt x="26" y="124"/>
                      <a:pt x="25" y="126"/>
                      <a:pt x="24" y="127"/>
                    </a:cubicBezTo>
                    <a:cubicBezTo>
                      <a:pt x="23" y="130"/>
                      <a:pt x="18" y="135"/>
                      <a:pt x="18" y="134"/>
                    </a:cubicBezTo>
                    <a:cubicBezTo>
                      <a:pt x="7" y="121"/>
                      <a:pt x="11" y="142"/>
                      <a:pt x="5" y="139"/>
                    </a:cubicBezTo>
                    <a:cubicBezTo>
                      <a:pt x="1" y="138"/>
                      <a:pt x="0" y="136"/>
                      <a:pt x="1" y="133"/>
                    </a:cubicBezTo>
                    <a:close/>
                  </a:path>
                </a:pathLst>
              </a:custGeom>
              <a:solidFill>
                <a:srgbClr val="6854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8" name="Freeform 125">
                <a:extLst>
                  <a:ext uri="{FF2B5EF4-FFF2-40B4-BE49-F238E27FC236}">
                    <a16:creationId xmlns:a16="http://schemas.microsoft.com/office/drawing/2014/main" id="{97BEF9E7-0571-4789-B3C9-C02CC79988F1}"/>
                  </a:ext>
                </a:extLst>
              </p:cNvPr>
              <p:cNvSpPr>
                <a:spLocks/>
              </p:cNvSpPr>
              <p:nvPr/>
            </p:nvSpPr>
            <p:spPr bwMode="auto">
              <a:xfrm>
                <a:off x="1977" y="463"/>
                <a:ext cx="60" cy="217"/>
              </a:xfrm>
              <a:custGeom>
                <a:avLst/>
                <a:gdLst>
                  <a:gd name="T0" fmla="*/ 44 w 53"/>
                  <a:gd name="T1" fmla="*/ 0 h 193"/>
                  <a:gd name="T2" fmla="*/ 48 w 53"/>
                  <a:gd name="T3" fmla="*/ 40 h 193"/>
                  <a:gd name="T4" fmla="*/ 53 w 53"/>
                  <a:gd name="T5" fmla="*/ 48 h 193"/>
                  <a:gd name="T6" fmla="*/ 34 w 53"/>
                  <a:gd name="T7" fmla="*/ 130 h 193"/>
                  <a:gd name="T8" fmla="*/ 13 w 53"/>
                  <a:gd name="T9" fmla="*/ 192 h 193"/>
                  <a:gd name="T10" fmla="*/ 7 w 53"/>
                  <a:gd name="T11" fmla="*/ 192 h 193"/>
                  <a:gd name="T12" fmla="*/ 3 w 53"/>
                  <a:gd name="T13" fmla="*/ 176 h 193"/>
                  <a:gd name="T14" fmla="*/ 28 w 53"/>
                  <a:gd name="T15" fmla="*/ 94 h 193"/>
                  <a:gd name="T16" fmla="*/ 37 w 53"/>
                  <a:gd name="T17" fmla="*/ 34 h 193"/>
                  <a:gd name="T18" fmla="*/ 44 w 53"/>
                  <a:gd name="T19" fmla="*/ 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3" h="193">
                    <a:moveTo>
                      <a:pt x="44" y="0"/>
                    </a:moveTo>
                    <a:cubicBezTo>
                      <a:pt x="48" y="13"/>
                      <a:pt x="41" y="27"/>
                      <a:pt x="48" y="40"/>
                    </a:cubicBezTo>
                    <a:cubicBezTo>
                      <a:pt x="51" y="42"/>
                      <a:pt x="53" y="45"/>
                      <a:pt x="53" y="48"/>
                    </a:cubicBezTo>
                    <a:cubicBezTo>
                      <a:pt x="52" y="77"/>
                      <a:pt x="45" y="104"/>
                      <a:pt x="34" y="130"/>
                    </a:cubicBezTo>
                    <a:cubicBezTo>
                      <a:pt x="25" y="151"/>
                      <a:pt x="26" y="174"/>
                      <a:pt x="13" y="192"/>
                    </a:cubicBezTo>
                    <a:cubicBezTo>
                      <a:pt x="11" y="193"/>
                      <a:pt x="9" y="193"/>
                      <a:pt x="7" y="192"/>
                    </a:cubicBezTo>
                    <a:cubicBezTo>
                      <a:pt x="2" y="188"/>
                      <a:pt x="0" y="182"/>
                      <a:pt x="3" y="176"/>
                    </a:cubicBezTo>
                    <a:cubicBezTo>
                      <a:pt x="13" y="149"/>
                      <a:pt x="16" y="120"/>
                      <a:pt x="28" y="94"/>
                    </a:cubicBezTo>
                    <a:cubicBezTo>
                      <a:pt x="36" y="75"/>
                      <a:pt x="37" y="55"/>
                      <a:pt x="37" y="34"/>
                    </a:cubicBezTo>
                    <a:cubicBezTo>
                      <a:pt x="37" y="22"/>
                      <a:pt x="35" y="10"/>
                      <a:pt x="44" y="0"/>
                    </a:cubicBezTo>
                    <a:close/>
                  </a:path>
                </a:pathLst>
              </a:custGeom>
              <a:solidFill>
                <a:srgbClr val="F0D8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9" name="Freeform 126">
                <a:extLst>
                  <a:ext uri="{FF2B5EF4-FFF2-40B4-BE49-F238E27FC236}">
                    <a16:creationId xmlns:a16="http://schemas.microsoft.com/office/drawing/2014/main" id="{594A65D7-548D-49A0-83CD-AFE020B2F039}"/>
                  </a:ext>
                </a:extLst>
              </p:cNvPr>
              <p:cNvSpPr>
                <a:spLocks/>
              </p:cNvSpPr>
              <p:nvPr/>
            </p:nvSpPr>
            <p:spPr bwMode="auto">
              <a:xfrm>
                <a:off x="-2" y="4292"/>
                <a:ext cx="168" cy="25"/>
              </a:xfrm>
              <a:custGeom>
                <a:avLst/>
                <a:gdLst>
                  <a:gd name="T0" fmla="*/ 2 w 150"/>
                  <a:gd name="T1" fmla="*/ 0 h 22"/>
                  <a:gd name="T2" fmla="*/ 108 w 150"/>
                  <a:gd name="T3" fmla="*/ 15 h 22"/>
                  <a:gd name="T4" fmla="*/ 130 w 150"/>
                  <a:gd name="T5" fmla="*/ 9 h 22"/>
                  <a:gd name="T6" fmla="*/ 150 w 150"/>
                  <a:gd name="T7" fmla="*/ 20 h 22"/>
                  <a:gd name="T8" fmla="*/ 21 w 150"/>
                  <a:gd name="T9" fmla="*/ 20 h 22"/>
                  <a:gd name="T10" fmla="*/ 2 w 150"/>
                  <a:gd name="T11" fmla="*/ 0 h 22"/>
                </a:gdLst>
                <a:ahLst/>
                <a:cxnLst>
                  <a:cxn ang="0">
                    <a:pos x="T0" y="T1"/>
                  </a:cxn>
                  <a:cxn ang="0">
                    <a:pos x="T2" y="T3"/>
                  </a:cxn>
                  <a:cxn ang="0">
                    <a:pos x="T4" y="T5"/>
                  </a:cxn>
                  <a:cxn ang="0">
                    <a:pos x="T6" y="T7"/>
                  </a:cxn>
                  <a:cxn ang="0">
                    <a:pos x="T8" y="T9"/>
                  </a:cxn>
                  <a:cxn ang="0">
                    <a:pos x="T10" y="T11"/>
                  </a:cxn>
                </a:cxnLst>
                <a:rect l="0" t="0" r="r" b="b"/>
                <a:pathLst>
                  <a:path w="150" h="22">
                    <a:moveTo>
                      <a:pt x="2" y="0"/>
                    </a:moveTo>
                    <a:cubicBezTo>
                      <a:pt x="38" y="5"/>
                      <a:pt x="73" y="11"/>
                      <a:pt x="108" y="15"/>
                    </a:cubicBezTo>
                    <a:cubicBezTo>
                      <a:pt x="115" y="16"/>
                      <a:pt x="126" y="22"/>
                      <a:pt x="130" y="9"/>
                    </a:cubicBezTo>
                    <a:cubicBezTo>
                      <a:pt x="134" y="18"/>
                      <a:pt x="146" y="11"/>
                      <a:pt x="150" y="20"/>
                    </a:cubicBezTo>
                    <a:cubicBezTo>
                      <a:pt x="107" y="20"/>
                      <a:pt x="64" y="19"/>
                      <a:pt x="21" y="20"/>
                    </a:cubicBezTo>
                    <a:cubicBezTo>
                      <a:pt x="4" y="21"/>
                      <a:pt x="0" y="15"/>
                      <a:pt x="2" y="0"/>
                    </a:cubicBezTo>
                    <a:close/>
                  </a:path>
                </a:pathLst>
              </a:custGeom>
              <a:solidFill>
                <a:srgbClr val="E1EC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0" name="Freeform 127">
                <a:extLst>
                  <a:ext uri="{FF2B5EF4-FFF2-40B4-BE49-F238E27FC236}">
                    <a16:creationId xmlns:a16="http://schemas.microsoft.com/office/drawing/2014/main" id="{DEB80D55-D8F7-4DD9-851D-B43CA23CC385}"/>
                  </a:ext>
                </a:extLst>
              </p:cNvPr>
              <p:cNvSpPr>
                <a:spLocks/>
              </p:cNvSpPr>
              <p:nvPr/>
            </p:nvSpPr>
            <p:spPr bwMode="auto">
              <a:xfrm>
                <a:off x="1967" y="1490"/>
                <a:ext cx="50" cy="118"/>
              </a:xfrm>
              <a:custGeom>
                <a:avLst/>
                <a:gdLst>
                  <a:gd name="T0" fmla="*/ 26 w 45"/>
                  <a:gd name="T1" fmla="*/ 94 h 105"/>
                  <a:gd name="T2" fmla="*/ 3 w 45"/>
                  <a:gd name="T3" fmla="*/ 16 h 105"/>
                  <a:gd name="T4" fmla="*/ 7 w 45"/>
                  <a:gd name="T5" fmla="*/ 3 h 105"/>
                  <a:gd name="T6" fmla="*/ 19 w 45"/>
                  <a:gd name="T7" fmla="*/ 12 h 105"/>
                  <a:gd name="T8" fmla="*/ 37 w 45"/>
                  <a:gd name="T9" fmla="*/ 85 h 105"/>
                  <a:gd name="T10" fmla="*/ 45 w 45"/>
                  <a:gd name="T11" fmla="*/ 94 h 105"/>
                  <a:gd name="T12" fmla="*/ 26 w 45"/>
                  <a:gd name="T13" fmla="*/ 94 h 105"/>
                </a:gdLst>
                <a:ahLst/>
                <a:cxnLst>
                  <a:cxn ang="0">
                    <a:pos x="T0" y="T1"/>
                  </a:cxn>
                  <a:cxn ang="0">
                    <a:pos x="T2" y="T3"/>
                  </a:cxn>
                  <a:cxn ang="0">
                    <a:pos x="T4" y="T5"/>
                  </a:cxn>
                  <a:cxn ang="0">
                    <a:pos x="T6" y="T7"/>
                  </a:cxn>
                  <a:cxn ang="0">
                    <a:pos x="T8" y="T9"/>
                  </a:cxn>
                  <a:cxn ang="0">
                    <a:pos x="T10" y="T11"/>
                  </a:cxn>
                  <a:cxn ang="0">
                    <a:pos x="T12" y="T13"/>
                  </a:cxn>
                </a:cxnLst>
                <a:rect l="0" t="0" r="r" b="b"/>
                <a:pathLst>
                  <a:path w="45" h="105">
                    <a:moveTo>
                      <a:pt x="26" y="94"/>
                    </a:moveTo>
                    <a:cubicBezTo>
                      <a:pt x="18" y="68"/>
                      <a:pt x="16" y="41"/>
                      <a:pt x="3" y="16"/>
                    </a:cubicBezTo>
                    <a:cubicBezTo>
                      <a:pt x="0" y="12"/>
                      <a:pt x="0" y="5"/>
                      <a:pt x="7" y="3"/>
                    </a:cubicBezTo>
                    <a:cubicBezTo>
                      <a:pt x="15" y="0"/>
                      <a:pt x="17" y="6"/>
                      <a:pt x="19" y="12"/>
                    </a:cubicBezTo>
                    <a:cubicBezTo>
                      <a:pt x="25" y="36"/>
                      <a:pt x="32" y="61"/>
                      <a:pt x="37" y="85"/>
                    </a:cubicBezTo>
                    <a:cubicBezTo>
                      <a:pt x="39" y="90"/>
                      <a:pt x="39" y="95"/>
                      <a:pt x="45" y="94"/>
                    </a:cubicBezTo>
                    <a:cubicBezTo>
                      <a:pt x="39" y="105"/>
                      <a:pt x="33" y="98"/>
                      <a:pt x="26" y="94"/>
                    </a:cubicBezTo>
                    <a:close/>
                  </a:path>
                </a:pathLst>
              </a:custGeom>
              <a:solidFill>
                <a:srgbClr val="EDDB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1" name="Freeform 128">
                <a:extLst>
                  <a:ext uri="{FF2B5EF4-FFF2-40B4-BE49-F238E27FC236}">
                    <a16:creationId xmlns:a16="http://schemas.microsoft.com/office/drawing/2014/main" id="{C5330122-49BA-4A29-9A43-20B053E44C4D}"/>
                  </a:ext>
                </a:extLst>
              </p:cNvPr>
              <p:cNvSpPr>
                <a:spLocks/>
              </p:cNvSpPr>
              <p:nvPr/>
            </p:nvSpPr>
            <p:spPr bwMode="auto">
              <a:xfrm>
                <a:off x="7" y="4198"/>
                <a:ext cx="96" cy="38"/>
              </a:xfrm>
              <a:custGeom>
                <a:avLst/>
                <a:gdLst>
                  <a:gd name="T0" fmla="*/ 6 w 86"/>
                  <a:gd name="T1" fmla="*/ 0 h 34"/>
                  <a:gd name="T2" fmla="*/ 86 w 86"/>
                  <a:gd name="T3" fmla="*/ 0 h 34"/>
                  <a:gd name="T4" fmla="*/ 72 w 86"/>
                  <a:gd name="T5" fmla="*/ 15 h 34"/>
                  <a:gd name="T6" fmla="*/ 32 w 86"/>
                  <a:gd name="T7" fmla="*/ 30 h 34"/>
                  <a:gd name="T8" fmla="*/ 3 w 86"/>
                  <a:gd name="T9" fmla="*/ 16 h 34"/>
                  <a:gd name="T10" fmla="*/ 1 w 86"/>
                  <a:gd name="T11" fmla="*/ 16 h 34"/>
                  <a:gd name="T12" fmla="*/ 6 w 86"/>
                  <a:gd name="T13" fmla="*/ 0 h 34"/>
                </a:gdLst>
                <a:ahLst/>
                <a:cxnLst>
                  <a:cxn ang="0">
                    <a:pos x="T0" y="T1"/>
                  </a:cxn>
                  <a:cxn ang="0">
                    <a:pos x="T2" y="T3"/>
                  </a:cxn>
                  <a:cxn ang="0">
                    <a:pos x="T4" y="T5"/>
                  </a:cxn>
                  <a:cxn ang="0">
                    <a:pos x="T6" y="T7"/>
                  </a:cxn>
                  <a:cxn ang="0">
                    <a:pos x="T8" y="T9"/>
                  </a:cxn>
                  <a:cxn ang="0">
                    <a:pos x="T10" y="T11"/>
                  </a:cxn>
                  <a:cxn ang="0">
                    <a:pos x="T12" y="T13"/>
                  </a:cxn>
                </a:cxnLst>
                <a:rect l="0" t="0" r="r" b="b"/>
                <a:pathLst>
                  <a:path w="86" h="34">
                    <a:moveTo>
                      <a:pt x="6" y="0"/>
                    </a:moveTo>
                    <a:cubicBezTo>
                      <a:pt x="33" y="0"/>
                      <a:pt x="59" y="0"/>
                      <a:pt x="86" y="0"/>
                    </a:cubicBezTo>
                    <a:cubicBezTo>
                      <a:pt x="86" y="10"/>
                      <a:pt x="78" y="12"/>
                      <a:pt x="72" y="15"/>
                    </a:cubicBezTo>
                    <a:cubicBezTo>
                      <a:pt x="60" y="22"/>
                      <a:pt x="46" y="25"/>
                      <a:pt x="32" y="30"/>
                    </a:cubicBezTo>
                    <a:cubicBezTo>
                      <a:pt x="19" y="34"/>
                      <a:pt x="9" y="28"/>
                      <a:pt x="3" y="16"/>
                    </a:cubicBezTo>
                    <a:cubicBezTo>
                      <a:pt x="3" y="16"/>
                      <a:pt x="1" y="16"/>
                      <a:pt x="1" y="16"/>
                    </a:cubicBezTo>
                    <a:cubicBezTo>
                      <a:pt x="2" y="10"/>
                      <a:pt x="0" y="4"/>
                      <a:pt x="6" y="0"/>
                    </a:cubicBezTo>
                    <a:close/>
                  </a:path>
                </a:pathLst>
              </a:custGeom>
              <a:solidFill>
                <a:srgbClr val="B4D3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2" name="Freeform 129">
                <a:extLst>
                  <a:ext uri="{FF2B5EF4-FFF2-40B4-BE49-F238E27FC236}">
                    <a16:creationId xmlns:a16="http://schemas.microsoft.com/office/drawing/2014/main" id="{07623939-27B2-470B-AFEC-E5CFD39BCF71}"/>
                  </a:ext>
                </a:extLst>
              </p:cNvPr>
              <p:cNvSpPr>
                <a:spLocks/>
              </p:cNvSpPr>
              <p:nvPr/>
            </p:nvSpPr>
            <p:spPr bwMode="auto">
              <a:xfrm>
                <a:off x="2140" y="539"/>
                <a:ext cx="48" cy="203"/>
              </a:xfrm>
              <a:custGeom>
                <a:avLst/>
                <a:gdLst>
                  <a:gd name="T0" fmla="*/ 0 w 43"/>
                  <a:gd name="T1" fmla="*/ 181 h 181"/>
                  <a:gd name="T2" fmla="*/ 0 w 43"/>
                  <a:gd name="T3" fmla="*/ 161 h 181"/>
                  <a:gd name="T4" fmla="*/ 38 w 43"/>
                  <a:gd name="T5" fmla="*/ 0 h 181"/>
                  <a:gd name="T6" fmla="*/ 43 w 43"/>
                  <a:gd name="T7" fmla="*/ 32 h 181"/>
                  <a:gd name="T8" fmla="*/ 21 w 43"/>
                  <a:gd name="T9" fmla="*/ 85 h 181"/>
                  <a:gd name="T10" fmla="*/ 21 w 43"/>
                  <a:gd name="T11" fmla="*/ 94 h 181"/>
                  <a:gd name="T12" fmla="*/ 4 w 43"/>
                  <a:gd name="T13" fmla="*/ 181 h 181"/>
                  <a:gd name="T14" fmla="*/ 0 w 43"/>
                  <a:gd name="T15" fmla="*/ 181 h 18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3" h="181">
                    <a:moveTo>
                      <a:pt x="0" y="181"/>
                    </a:moveTo>
                    <a:cubicBezTo>
                      <a:pt x="0" y="174"/>
                      <a:pt x="0" y="168"/>
                      <a:pt x="0" y="161"/>
                    </a:cubicBezTo>
                    <a:cubicBezTo>
                      <a:pt x="7" y="108"/>
                      <a:pt x="16" y="55"/>
                      <a:pt x="38" y="0"/>
                    </a:cubicBezTo>
                    <a:cubicBezTo>
                      <a:pt x="41" y="14"/>
                      <a:pt x="42" y="23"/>
                      <a:pt x="43" y="32"/>
                    </a:cubicBezTo>
                    <a:cubicBezTo>
                      <a:pt x="32" y="39"/>
                      <a:pt x="16" y="73"/>
                      <a:pt x="21" y="85"/>
                    </a:cubicBezTo>
                    <a:cubicBezTo>
                      <a:pt x="22" y="88"/>
                      <a:pt x="22" y="90"/>
                      <a:pt x="21" y="94"/>
                    </a:cubicBezTo>
                    <a:cubicBezTo>
                      <a:pt x="11" y="122"/>
                      <a:pt x="12" y="152"/>
                      <a:pt x="4" y="181"/>
                    </a:cubicBezTo>
                    <a:cubicBezTo>
                      <a:pt x="3" y="181"/>
                      <a:pt x="2" y="181"/>
                      <a:pt x="0" y="181"/>
                    </a:cubicBezTo>
                    <a:close/>
                  </a:path>
                </a:pathLst>
              </a:custGeom>
              <a:solidFill>
                <a:srgbClr val="92737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3" name="Freeform 130">
                <a:extLst>
                  <a:ext uri="{FF2B5EF4-FFF2-40B4-BE49-F238E27FC236}">
                    <a16:creationId xmlns:a16="http://schemas.microsoft.com/office/drawing/2014/main" id="{04CF771B-15D4-4CB1-B2E3-9824B7A8CDE8}"/>
                  </a:ext>
                </a:extLst>
              </p:cNvPr>
              <p:cNvSpPr>
                <a:spLocks/>
              </p:cNvSpPr>
              <p:nvPr/>
            </p:nvSpPr>
            <p:spPr bwMode="auto">
              <a:xfrm>
                <a:off x="2194" y="3519"/>
                <a:ext cx="162" cy="31"/>
              </a:xfrm>
              <a:custGeom>
                <a:avLst/>
                <a:gdLst>
                  <a:gd name="T0" fmla="*/ 52 w 144"/>
                  <a:gd name="T1" fmla="*/ 12 h 28"/>
                  <a:gd name="T2" fmla="*/ 139 w 144"/>
                  <a:gd name="T3" fmla="*/ 0 h 28"/>
                  <a:gd name="T4" fmla="*/ 144 w 144"/>
                  <a:gd name="T5" fmla="*/ 23 h 28"/>
                  <a:gd name="T6" fmla="*/ 133 w 144"/>
                  <a:gd name="T7" fmla="*/ 19 h 28"/>
                  <a:gd name="T8" fmla="*/ 45 w 144"/>
                  <a:gd name="T9" fmla="*/ 21 h 28"/>
                  <a:gd name="T10" fmla="*/ 4 w 144"/>
                  <a:gd name="T11" fmla="*/ 20 h 28"/>
                  <a:gd name="T12" fmla="*/ 15 w 144"/>
                  <a:gd name="T13" fmla="*/ 10 h 28"/>
                  <a:gd name="T14" fmla="*/ 52 w 144"/>
                  <a:gd name="T15" fmla="*/ 12 h 2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28">
                    <a:moveTo>
                      <a:pt x="52" y="12"/>
                    </a:moveTo>
                    <a:cubicBezTo>
                      <a:pt x="81" y="5"/>
                      <a:pt x="112" y="13"/>
                      <a:pt x="139" y="0"/>
                    </a:cubicBezTo>
                    <a:cubicBezTo>
                      <a:pt x="141" y="8"/>
                      <a:pt x="142" y="15"/>
                      <a:pt x="144" y="23"/>
                    </a:cubicBezTo>
                    <a:cubicBezTo>
                      <a:pt x="140" y="22"/>
                      <a:pt x="136" y="18"/>
                      <a:pt x="133" y="19"/>
                    </a:cubicBezTo>
                    <a:cubicBezTo>
                      <a:pt x="104" y="28"/>
                      <a:pt x="74" y="16"/>
                      <a:pt x="45" y="21"/>
                    </a:cubicBezTo>
                    <a:cubicBezTo>
                      <a:pt x="32" y="24"/>
                      <a:pt x="18" y="20"/>
                      <a:pt x="4" y="20"/>
                    </a:cubicBezTo>
                    <a:cubicBezTo>
                      <a:pt x="0" y="8"/>
                      <a:pt x="10" y="10"/>
                      <a:pt x="15" y="10"/>
                    </a:cubicBezTo>
                    <a:cubicBezTo>
                      <a:pt x="27" y="11"/>
                      <a:pt x="40" y="10"/>
                      <a:pt x="52" y="12"/>
                    </a:cubicBezTo>
                    <a:close/>
                  </a:path>
                </a:pathLst>
              </a:custGeom>
              <a:solidFill>
                <a:srgbClr val="9BC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4" name="Freeform 131">
                <a:extLst>
                  <a:ext uri="{FF2B5EF4-FFF2-40B4-BE49-F238E27FC236}">
                    <a16:creationId xmlns:a16="http://schemas.microsoft.com/office/drawing/2014/main" id="{A1ACCCE3-B3F8-488B-87F4-A9399EB17737}"/>
                  </a:ext>
                </a:extLst>
              </p:cNvPr>
              <p:cNvSpPr>
                <a:spLocks/>
              </p:cNvSpPr>
              <p:nvPr/>
            </p:nvSpPr>
            <p:spPr bwMode="auto">
              <a:xfrm>
                <a:off x="734" y="1707"/>
                <a:ext cx="84" cy="218"/>
              </a:xfrm>
              <a:custGeom>
                <a:avLst/>
                <a:gdLst>
                  <a:gd name="T0" fmla="*/ 4 w 75"/>
                  <a:gd name="T1" fmla="*/ 181 h 194"/>
                  <a:gd name="T2" fmla="*/ 59 w 75"/>
                  <a:gd name="T3" fmla="*/ 35 h 194"/>
                  <a:gd name="T4" fmla="*/ 70 w 75"/>
                  <a:gd name="T5" fmla="*/ 0 h 194"/>
                  <a:gd name="T6" fmla="*/ 74 w 75"/>
                  <a:gd name="T7" fmla="*/ 6 h 194"/>
                  <a:gd name="T8" fmla="*/ 12 w 75"/>
                  <a:gd name="T9" fmla="*/ 182 h 194"/>
                  <a:gd name="T10" fmla="*/ 0 w 75"/>
                  <a:gd name="T11" fmla="*/ 192 h 194"/>
                  <a:gd name="T12" fmla="*/ 4 w 75"/>
                  <a:gd name="T13" fmla="*/ 181 h 194"/>
                </a:gdLst>
                <a:ahLst/>
                <a:cxnLst>
                  <a:cxn ang="0">
                    <a:pos x="T0" y="T1"/>
                  </a:cxn>
                  <a:cxn ang="0">
                    <a:pos x="T2" y="T3"/>
                  </a:cxn>
                  <a:cxn ang="0">
                    <a:pos x="T4" y="T5"/>
                  </a:cxn>
                  <a:cxn ang="0">
                    <a:pos x="T6" y="T7"/>
                  </a:cxn>
                  <a:cxn ang="0">
                    <a:pos x="T8" y="T9"/>
                  </a:cxn>
                  <a:cxn ang="0">
                    <a:pos x="T10" y="T11"/>
                  </a:cxn>
                  <a:cxn ang="0">
                    <a:pos x="T12" y="T13"/>
                  </a:cxn>
                </a:cxnLst>
                <a:rect l="0" t="0" r="r" b="b"/>
                <a:pathLst>
                  <a:path w="75" h="194">
                    <a:moveTo>
                      <a:pt x="4" y="181"/>
                    </a:moveTo>
                    <a:cubicBezTo>
                      <a:pt x="30" y="135"/>
                      <a:pt x="43" y="84"/>
                      <a:pt x="59" y="35"/>
                    </a:cubicBezTo>
                    <a:cubicBezTo>
                      <a:pt x="62" y="24"/>
                      <a:pt x="66" y="13"/>
                      <a:pt x="70" y="0"/>
                    </a:cubicBezTo>
                    <a:cubicBezTo>
                      <a:pt x="73" y="4"/>
                      <a:pt x="75" y="5"/>
                      <a:pt x="74" y="6"/>
                    </a:cubicBezTo>
                    <a:cubicBezTo>
                      <a:pt x="56" y="66"/>
                      <a:pt x="41" y="126"/>
                      <a:pt x="12" y="182"/>
                    </a:cubicBezTo>
                    <a:cubicBezTo>
                      <a:pt x="9" y="187"/>
                      <a:pt x="8" y="194"/>
                      <a:pt x="0" y="192"/>
                    </a:cubicBezTo>
                    <a:cubicBezTo>
                      <a:pt x="1" y="189"/>
                      <a:pt x="3" y="185"/>
                      <a:pt x="4" y="181"/>
                    </a:cubicBezTo>
                    <a:close/>
                  </a:path>
                </a:pathLst>
              </a:custGeom>
              <a:solidFill>
                <a:srgbClr val="825D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5" name="Freeform 132">
                <a:extLst>
                  <a:ext uri="{FF2B5EF4-FFF2-40B4-BE49-F238E27FC236}">
                    <a16:creationId xmlns:a16="http://schemas.microsoft.com/office/drawing/2014/main" id="{FDCCEBC7-858D-4AE1-80AE-D697EA549A52}"/>
                  </a:ext>
                </a:extLst>
              </p:cNvPr>
              <p:cNvSpPr>
                <a:spLocks/>
              </p:cNvSpPr>
              <p:nvPr/>
            </p:nvSpPr>
            <p:spPr bwMode="auto">
              <a:xfrm>
                <a:off x="1741" y="652"/>
                <a:ext cx="49" cy="126"/>
              </a:xfrm>
              <a:custGeom>
                <a:avLst/>
                <a:gdLst>
                  <a:gd name="T0" fmla="*/ 27 w 44"/>
                  <a:gd name="T1" fmla="*/ 79 h 112"/>
                  <a:gd name="T2" fmla="*/ 16 w 44"/>
                  <a:gd name="T3" fmla="*/ 112 h 112"/>
                  <a:gd name="T4" fmla="*/ 20 w 44"/>
                  <a:gd name="T5" fmla="*/ 46 h 112"/>
                  <a:gd name="T6" fmla="*/ 0 w 44"/>
                  <a:gd name="T7" fmla="*/ 100 h 112"/>
                  <a:gd name="T8" fmla="*/ 9 w 44"/>
                  <a:gd name="T9" fmla="*/ 32 h 112"/>
                  <a:gd name="T10" fmla="*/ 25 w 44"/>
                  <a:gd name="T11" fmla="*/ 33 h 112"/>
                  <a:gd name="T12" fmla="*/ 44 w 44"/>
                  <a:gd name="T13" fmla="*/ 0 h 112"/>
                  <a:gd name="T14" fmla="*/ 26 w 44"/>
                  <a:gd name="T15" fmla="*/ 57 h 112"/>
                  <a:gd name="T16" fmla="*/ 27 w 44"/>
                  <a:gd name="T17" fmla="*/ 79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 h="112">
                    <a:moveTo>
                      <a:pt x="27" y="79"/>
                    </a:moveTo>
                    <a:cubicBezTo>
                      <a:pt x="28" y="92"/>
                      <a:pt x="19" y="101"/>
                      <a:pt x="16" y="112"/>
                    </a:cubicBezTo>
                    <a:cubicBezTo>
                      <a:pt x="12" y="91"/>
                      <a:pt x="16" y="71"/>
                      <a:pt x="20" y="46"/>
                    </a:cubicBezTo>
                    <a:cubicBezTo>
                      <a:pt x="7" y="66"/>
                      <a:pt x="13" y="86"/>
                      <a:pt x="0" y="100"/>
                    </a:cubicBezTo>
                    <a:cubicBezTo>
                      <a:pt x="3" y="78"/>
                      <a:pt x="6" y="56"/>
                      <a:pt x="9" y="32"/>
                    </a:cubicBezTo>
                    <a:cubicBezTo>
                      <a:pt x="15" y="40"/>
                      <a:pt x="20" y="43"/>
                      <a:pt x="25" y="33"/>
                    </a:cubicBezTo>
                    <a:cubicBezTo>
                      <a:pt x="31" y="22"/>
                      <a:pt x="32" y="8"/>
                      <a:pt x="44" y="0"/>
                    </a:cubicBezTo>
                    <a:cubicBezTo>
                      <a:pt x="38" y="19"/>
                      <a:pt x="32" y="38"/>
                      <a:pt x="26" y="57"/>
                    </a:cubicBezTo>
                    <a:cubicBezTo>
                      <a:pt x="25" y="64"/>
                      <a:pt x="19" y="72"/>
                      <a:pt x="27" y="79"/>
                    </a:cubicBezTo>
                    <a:close/>
                  </a:path>
                </a:pathLst>
              </a:custGeom>
              <a:solidFill>
                <a:srgbClr val="7466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6" name="Freeform 133">
                <a:extLst>
                  <a:ext uri="{FF2B5EF4-FFF2-40B4-BE49-F238E27FC236}">
                    <a16:creationId xmlns:a16="http://schemas.microsoft.com/office/drawing/2014/main" id="{2EEB26A4-D293-42FD-9DF8-4C59E1F7BC8A}"/>
                  </a:ext>
                </a:extLst>
              </p:cNvPr>
              <p:cNvSpPr>
                <a:spLocks/>
              </p:cNvSpPr>
              <p:nvPr/>
            </p:nvSpPr>
            <p:spPr bwMode="auto">
              <a:xfrm>
                <a:off x="720" y="764"/>
                <a:ext cx="121" cy="118"/>
              </a:xfrm>
              <a:custGeom>
                <a:avLst/>
                <a:gdLst>
                  <a:gd name="T0" fmla="*/ 103 w 107"/>
                  <a:gd name="T1" fmla="*/ 102 h 105"/>
                  <a:gd name="T2" fmla="*/ 99 w 107"/>
                  <a:gd name="T3" fmla="*/ 105 h 105"/>
                  <a:gd name="T4" fmla="*/ 7 w 107"/>
                  <a:gd name="T5" fmla="*/ 16 h 105"/>
                  <a:gd name="T6" fmla="*/ 7 w 107"/>
                  <a:gd name="T7" fmla="*/ 4 h 105"/>
                  <a:gd name="T8" fmla="*/ 11 w 107"/>
                  <a:gd name="T9" fmla="*/ 0 h 105"/>
                  <a:gd name="T10" fmla="*/ 37 w 107"/>
                  <a:gd name="T11" fmla="*/ 26 h 105"/>
                  <a:gd name="T12" fmla="*/ 53 w 107"/>
                  <a:gd name="T13" fmla="*/ 42 h 105"/>
                  <a:gd name="T14" fmla="*/ 66 w 107"/>
                  <a:gd name="T15" fmla="*/ 54 h 105"/>
                  <a:gd name="T16" fmla="*/ 102 w 107"/>
                  <a:gd name="T17" fmla="*/ 91 h 105"/>
                  <a:gd name="T18" fmla="*/ 103 w 107"/>
                  <a:gd name="T19" fmla="*/ 102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7" h="105">
                    <a:moveTo>
                      <a:pt x="103" y="102"/>
                    </a:moveTo>
                    <a:cubicBezTo>
                      <a:pt x="102" y="103"/>
                      <a:pt x="100" y="104"/>
                      <a:pt x="99" y="105"/>
                    </a:cubicBezTo>
                    <a:cubicBezTo>
                      <a:pt x="68" y="75"/>
                      <a:pt x="40" y="43"/>
                      <a:pt x="7" y="16"/>
                    </a:cubicBezTo>
                    <a:cubicBezTo>
                      <a:pt x="0" y="11"/>
                      <a:pt x="3" y="8"/>
                      <a:pt x="7" y="4"/>
                    </a:cubicBezTo>
                    <a:cubicBezTo>
                      <a:pt x="8" y="2"/>
                      <a:pt x="9" y="1"/>
                      <a:pt x="11" y="0"/>
                    </a:cubicBezTo>
                    <a:cubicBezTo>
                      <a:pt x="21" y="8"/>
                      <a:pt x="32" y="14"/>
                      <a:pt x="37" y="26"/>
                    </a:cubicBezTo>
                    <a:cubicBezTo>
                      <a:pt x="37" y="36"/>
                      <a:pt x="46" y="38"/>
                      <a:pt x="53" y="42"/>
                    </a:cubicBezTo>
                    <a:cubicBezTo>
                      <a:pt x="59" y="45"/>
                      <a:pt x="62" y="50"/>
                      <a:pt x="66" y="54"/>
                    </a:cubicBezTo>
                    <a:cubicBezTo>
                      <a:pt x="78" y="67"/>
                      <a:pt x="91" y="79"/>
                      <a:pt x="102" y="91"/>
                    </a:cubicBezTo>
                    <a:cubicBezTo>
                      <a:pt x="104" y="95"/>
                      <a:pt x="107" y="98"/>
                      <a:pt x="103" y="102"/>
                    </a:cubicBezTo>
                    <a:close/>
                  </a:path>
                </a:pathLst>
              </a:custGeom>
              <a:solidFill>
                <a:srgbClr val="896C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7" name="Freeform 134">
                <a:extLst>
                  <a:ext uri="{FF2B5EF4-FFF2-40B4-BE49-F238E27FC236}">
                    <a16:creationId xmlns:a16="http://schemas.microsoft.com/office/drawing/2014/main" id="{F79816C4-DB50-4299-BF8D-A22AC209E127}"/>
                  </a:ext>
                </a:extLst>
              </p:cNvPr>
              <p:cNvSpPr>
                <a:spLocks/>
              </p:cNvSpPr>
              <p:nvPr/>
            </p:nvSpPr>
            <p:spPr bwMode="auto">
              <a:xfrm>
                <a:off x="2131" y="3063"/>
                <a:ext cx="104" cy="29"/>
              </a:xfrm>
              <a:custGeom>
                <a:avLst/>
                <a:gdLst>
                  <a:gd name="T0" fmla="*/ 92 w 93"/>
                  <a:gd name="T1" fmla="*/ 26 h 26"/>
                  <a:gd name="T2" fmla="*/ 14 w 93"/>
                  <a:gd name="T3" fmla="*/ 22 h 26"/>
                  <a:gd name="T4" fmla="*/ 0 w 93"/>
                  <a:gd name="T5" fmla="*/ 14 h 26"/>
                  <a:gd name="T6" fmla="*/ 50 w 93"/>
                  <a:gd name="T7" fmla="*/ 11 h 26"/>
                  <a:gd name="T8" fmla="*/ 88 w 93"/>
                  <a:gd name="T9" fmla="*/ 10 h 26"/>
                  <a:gd name="T10" fmla="*/ 92 w 93"/>
                  <a:gd name="T11" fmla="*/ 26 h 26"/>
                </a:gdLst>
                <a:ahLst/>
                <a:cxnLst>
                  <a:cxn ang="0">
                    <a:pos x="T0" y="T1"/>
                  </a:cxn>
                  <a:cxn ang="0">
                    <a:pos x="T2" y="T3"/>
                  </a:cxn>
                  <a:cxn ang="0">
                    <a:pos x="T4" y="T5"/>
                  </a:cxn>
                  <a:cxn ang="0">
                    <a:pos x="T6" y="T7"/>
                  </a:cxn>
                  <a:cxn ang="0">
                    <a:pos x="T8" y="T9"/>
                  </a:cxn>
                  <a:cxn ang="0">
                    <a:pos x="T10" y="T11"/>
                  </a:cxn>
                </a:cxnLst>
                <a:rect l="0" t="0" r="r" b="b"/>
                <a:pathLst>
                  <a:path w="93" h="26">
                    <a:moveTo>
                      <a:pt x="92" y="26"/>
                    </a:moveTo>
                    <a:cubicBezTo>
                      <a:pt x="66" y="25"/>
                      <a:pt x="40" y="23"/>
                      <a:pt x="14" y="22"/>
                    </a:cubicBezTo>
                    <a:cubicBezTo>
                      <a:pt x="6" y="22"/>
                      <a:pt x="9" y="9"/>
                      <a:pt x="0" y="14"/>
                    </a:cubicBezTo>
                    <a:cubicBezTo>
                      <a:pt x="16" y="0"/>
                      <a:pt x="34" y="8"/>
                      <a:pt x="50" y="11"/>
                    </a:cubicBezTo>
                    <a:cubicBezTo>
                      <a:pt x="64" y="13"/>
                      <a:pt x="76" y="12"/>
                      <a:pt x="88" y="10"/>
                    </a:cubicBezTo>
                    <a:cubicBezTo>
                      <a:pt x="91" y="15"/>
                      <a:pt x="93" y="20"/>
                      <a:pt x="92" y="26"/>
                    </a:cubicBezTo>
                    <a:close/>
                  </a:path>
                </a:pathLst>
              </a:custGeom>
              <a:solidFill>
                <a:srgbClr val="98C5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8" name="Freeform 135">
                <a:extLst>
                  <a:ext uri="{FF2B5EF4-FFF2-40B4-BE49-F238E27FC236}">
                    <a16:creationId xmlns:a16="http://schemas.microsoft.com/office/drawing/2014/main" id="{1CA72425-6FFA-4169-A698-16E1888A19BA}"/>
                  </a:ext>
                </a:extLst>
              </p:cNvPr>
              <p:cNvSpPr>
                <a:spLocks/>
              </p:cNvSpPr>
              <p:nvPr/>
            </p:nvSpPr>
            <p:spPr bwMode="auto">
              <a:xfrm>
                <a:off x="678" y="1959"/>
                <a:ext cx="55" cy="156"/>
              </a:xfrm>
              <a:custGeom>
                <a:avLst/>
                <a:gdLst>
                  <a:gd name="T0" fmla="*/ 37 w 49"/>
                  <a:gd name="T1" fmla="*/ 9 h 139"/>
                  <a:gd name="T2" fmla="*/ 44 w 49"/>
                  <a:gd name="T3" fmla="*/ 2 h 139"/>
                  <a:gd name="T4" fmla="*/ 46 w 49"/>
                  <a:gd name="T5" fmla="*/ 10 h 139"/>
                  <a:gd name="T6" fmla="*/ 38 w 49"/>
                  <a:gd name="T7" fmla="*/ 61 h 139"/>
                  <a:gd name="T8" fmla="*/ 0 w 49"/>
                  <a:gd name="T9" fmla="*/ 139 h 139"/>
                  <a:gd name="T10" fmla="*/ 37 w 49"/>
                  <a:gd name="T11" fmla="*/ 9 h 139"/>
                </a:gdLst>
                <a:ahLst/>
                <a:cxnLst>
                  <a:cxn ang="0">
                    <a:pos x="T0" y="T1"/>
                  </a:cxn>
                  <a:cxn ang="0">
                    <a:pos x="T2" y="T3"/>
                  </a:cxn>
                  <a:cxn ang="0">
                    <a:pos x="T4" y="T5"/>
                  </a:cxn>
                  <a:cxn ang="0">
                    <a:pos x="T6" y="T7"/>
                  </a:cxn>
                  <a:cxn ang="0">
                    <a:pos x="T8" y="T9"/>
                  </a:cxn>
                  <a:cxn ang="0">
                    <a:pos x="T10" y="T11"/>
                  </a:cxn>
                </a:cxnLst>
                <a:rect l="0" t="0" r="r" b="b"/>
                <a:pathLst>
                  <a:path w="49" h="139">
                    <a:moveTo>
                      <a:pt x="37" y="9"/>
                    </a:moveTo>
                    <a:cubicBezTo>
                      <a:pt x="40" y="8"/>
                      <a:pt x="39" y="0"/>
                      <a:pt x="44" y="2"/>
                    </a:cubicBezTo>
                    <a:cubicBezTo>
                      <a:pt x="49" y="3"/>
                      <a:pt x="47" y="7"/>
                      <a:pt x="46" y="10"/>
                    </a:cubicBezTo>
                    <a:cubicBezTo>
                      <a:pt x="41" y="27"/>
                      <a:pt x="35" y="43"/>
                      <a:pt x="38" y="61"/>
                    </a:cubicBezTo>
                    <a:cubicBezTo>
                      <a:pt x="24" y="87"/>
                      <a:pt x="18" y="116"/>
                      <a:pt x="0" y="139"/>
                    </a:cubicBezTo>
                    <a:cubicBezTo>
                      <a:pt x="15" y="97"/>
                      <a:pt x="29" y="54"/>
                      <a:pt x="37" y="9"/>
                    </a:cubicBezTo>
                    <a:close/>
                  </a:path>
                </a:pathLst>
              </a:custGeom>
              <a:solidFill>
                <a:srgbClr val="7F5B4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9" name="Freeform 136">
                <a:extLst>
                  <a:ext uri="{FF2B5EF4-FFF2-40B4-BE49-F238E27FC236}">
                    <a16:creationId xmlns:a16="http://schemas.microsoft.com/office/drawing/2014/main" id="{002E99CF-2E88-40EF-B6E2-55084CCCD057}"/>
                  </a:ext>
                </a:extLst>
              </p:cNvPr>
              <p:cNvSpPr>
                <a:spLocks/>
              </p:cNvSpPr>
              <p:nvPr/>
            </p:nvSpPr>
            <p:spPr bwMode="auto">
              <a:xfrm>
                <a:off x="605" y="2229"/>
                <a:ext cx="74" cy="159"/>
              </a:xfrm>
              <a:custGeom>
                <a:avLst/>
                <a:gdLst>
                  <a:gd name="T0" fmla="*/ 58 w 66"/>
                  <a:gd name="T1" fmla="*/ 0 h 141"/>
                  <a:gd name="T2" fmla="*/ 59 w 66"/>
                  <a:gd name="T3" fmla="*/ 19 h 141"/>
                  <a:gd name="T4" fmla="*/ 22 w 66"/>
                  <a:gd name="T5" fmla="*/ 108 h 141"/>
                  <a:gd name="T6" fmla="*/ 6 w 66"/>
                  <a:gd name="T7" fmla="*/ 140 h 141"/>
                  <a:gd name="T8" fmla="*/ 1 w 66"/>
                  <a:gd name="T9" fmla="*/ 135 h 141"/>
                  <a:gd name="T10" fmla="*/ 58 w 66"/>
                  <a:gd name="T11" fmla="*/ 0 h 141"/>
                </a:gdLst>
                <a:ahLst/>
                <a:cxnLst>
                  <a:cxn ang="0">
                    <a:pos x="T0" y="T1"/>
                  </a:cxn>
                  <a:cxn ang="0">
                    <a:pos x="T2" y="T3"/>
                  </a:cxn>
                  <a:cxn ang="0">
                    <a:pos x="T4" y="T5"/>
                  </a:cxn>
                  <a:cxn ang="0">
                    <a:pos x="T6" y="T7"/>
                  </a:cxn>
                  <a:cxn ang="0">
                    <a:pos x="T8" y="T9"/>
                  </a:cxn>
                  <a:cxn ang="0">
                    <a:pos x="T10" y="T11"/>
                  </a:cxn>
                </a:cxnLst>
                <a:rect l="0" t="0" r="r" b="b"/>
                <a:pathLst>
                  <a:path w="66" h="141">
                    <a:moveTo>
                      <a:pt x="58" y="0"/>
                    </a:moveTo>
                    <a:cubicBezTo>
                      <a:pt x="66" y="5"/>
                      <a:pt x="61" y="12"/>
                      <a:pt x="59" y="19"/>
                    </a:cubicBezTo>
                    <a:cubicBezTo>
                      <a:pt x="47" y="49"/>
                      <a:pt x="34" y="78"/>
                      <a:pt x="22" y="108"/>
                    </a:cubicBezTo>
                    <a:cubicBezTo>
                      <a:pt x="17" y="119"/>
                      <a:pt x="11" y="129"/>
                      <a:pt x="6" y="140"/>
                    </a:cubicBezTo>
                    <a:cubicBezTo>
                      <a:pt x="2" y="141"/>
                      <a:pt x="0" y="139"/>
                      <a:pt x="1" y="135"/>
                    </a:cubicBezTo>
                    <a:cubicBezTo>
                      <a:pt x="21" y="90"/>
                      <a:pt x="43" y="47"/>
                      <a:pt x="58" y="0"/>
                    </a:cubicBezTo>
                    <a:close/>
                  </a:path>
                </a:pathLst>
              </a:custGeom>
              <a:solidFill>
                <a:srgbClr val="5845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0" name="Freeform 137">
                <a:extLst>
                  <a:ext uri="{FF2B5EF4-FFF2-40B4-BE49-F238E27FC236}">
                    <a16:creationId xmlns:a16="http://schemas.microsoft.com/office/drawing/2014/main" id="{090D7EC4-A8E4-434F-8EC5-2D887513E992}"/>
                  </a:ext>
                </a:extLst>
              </p:cNvPr>
              <p:cNvSpPr>
                <a:spLocks/>
              </p:cNvSpPr>
              <p:nvPr/>
            </p:nvSpPr>
            <p:spPr bwMode="auto">
              <a:xfrm>
                <a:off x="2045" y="543"/>
                <a:ext cx="49" cy="96"/>
              </a:xfrm>
              <a:custGeom>
                <a:avLst/>
                <a:gdLst>
                  <a:gd name="T0" fmla="*/ 0 w 43"/>
                  <a:gd name="T1" fmla="*/ 85 h 85"/>
                  <a:gd name="T2" fmla="*/ 25 w 43"/>
                  <a:gd name="T3" fmla="*/ 1 h 85"/>
                  <a:gd name="T4" fmla="*/ 29 w 43"/>
                  <a:gd name="T5" fmla="*/ 0 h 85"/>
                  <a:gd name="T6" fmla="*/ 33 w 43"/>
                  <a:gd name="T7" fmla="*/ 5 h 85"/>
                  <a:gd name="T8" fmla="*/ 40 w 43"/>
                  <a:gd name="T9" fmla="*/ 5 h 85"/>
                  <a:gd name="T10" fmla="*/ 41 w 43"/>
                  <a:gd name="T11" fmla="*/ 12 h 85"/>
                  <a:gd name="T12" fmla="*/ 37 w 43"/>
                  <a:gd name="T13" fmla="*/ 26 h 85"/>
                  <a:gd name="T14" fmla="*/ 17 w 43"/>
                  <a:gd name="T15" fmla="*/ 75 h 85"/>
                  <a:gd name="T16" fmla="*/ 12 w 43"/>
                  <a:gd name="T17" fmla="*/ 74 h 85"/>
                  <a:gd name="T18" fmla="*/ 22 w 43"/>
                  <a:gd name="T19" fmla="*/ 24 h 85"/>
                  <a:gd name="T20" fmla="*/ 10 w 43"/>
                  <a:gd name="T21" fmla="*/ 72 h 85"/>
                  <a:gd name="T22" fmla="*/ 0 w 43"/>
                  <a:gd name="T23" fmla="*/ 85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3" h="85">
                    <a:moveTo>
                      <a:pt x="0" y="85"/>
                    </a:moveTo>
                    <a:cubicBezTo>
                      <a:pt x="2" y="55"/>
                      <a:pt x="7" y="26"/>
                      <a:pt x="25" y="1"/>
                    </a:cubicBezTo>
                    <a:cubicBezTo>
                      <a:pt x="26" y="0"/>
                      <a:pt x="27" y="0"/>
                      <a:pt x="29" y="0"/>
                    </a:cubicBezTo>
                    <a:cubicBezTo>
                      <a:pt x="30" y="2"/>
                      <a:pt x="32" y="4"/>
                      <a:pt x="33" y="5"/>
                    </a:cubicBezTo>
                    <a:cubicBezTo>
                      <a:pt x="36" y="5"/>
                      <a:pt x="38" y="4"/>
                      <a:pt x="40" y="5"/>
                    </a:cubicBezTo>
                    <a:cubicBezTo>
                      <a:pt x="40" y="7"/>
                      <a:pt x="40" y="10"/>
                      <a:pt x="41" y="12"/>
                    </a:cubicBezTo>
                    <a:cubicBezTo>
                      <a:pt x="43" y="18"/>
                      <a:pt x="38" y="21"/>
                      <a:pt x="37" y="26"/>
                    </a:cubicBezTo>
                    <a:cubicBezTo>
                      <a:pt x="30" y="42"/>
                      <a:pt x="35" y="63"/>
                      <a:pt x="17" y="75"/>
                    </a:cubicBezTo>
                    <a:cubicBezTo>
                      <a:pt x="15" y="75"/>
                      <a:pt x="13" y="75"/>
                      <a:pt x="12" y="74"/>
                    </a:cubicBezTo>
                    <a:cubicBezTo>
                      <a:pt x="13" y="56"/>
                      <a:pt x="19" y="40"/>
                      <a:pt x="22" y="24"/>
                    </a:cubicBezTo>
                    <a:cubicBezTo>
                      <a:pt x="18" y="40"/>
                      <a:pt x="14" y="56"/>
                      <a:pt x="10" y="72"/>
                    </a:cubicBezTo>
                    <a:cubicBezTo>
                      <a:pt x="10" y="79"/>
                      <a:pt x="9" y="85"/>
                      <a:pt x="0" y="85"/>
                    </a:cubicBezTo>
                    <a:close/>
                  </a:path>
                </a:pathLst>
              </a:custGeom>
              <a:solidFill>
                <a:srgbClr val="96715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1" name="Freeform 138">
                <a:extLst>
                  <a:ext uri="{FF2B5EF4-FFF2-40B4-BE49-F238E27FC236}">
                    <a16:creationId xmlns:a16="http://schemas.microsoft.com/office/drawing/2014/main" id="{B0C1EBE0-0B58-4829-90FE-680AF1FCE89E}"/>
                  </a:ext>
                </a:extLst>
              </p:cNvPr>
              <p:cNvSpPr>
                <a:spLocks/>
              </p:cNvSpPr>
              <p:nvPr/>
            </p:nvSpPr>
            <p:spPr bwMode="auto">
              <a:xfrm>
                <a:off x="2083" y="544"/>
                <a:ext cx="47" cy="135"/>
              </a:xfrm>
              <a:custGeom>
                <a:avLst/>
                <a:gdLst>
                  <a:gd name="T0" fmla="*/ 34 w 42"/>
                  <a:gd name="T1" fmla="*/ 44 h 120"/>
                  <a:gd name="T2" fmla="*/ 27 w 42"/>
                  <a:gd name="T3" fmla="*/ 84 h 120"/>
                  <a:gd name="T4" fmla="*/ 8 w 42"/>
                  <a:gd name="T5" fmla="*/ 120 h 120"/>
                  <a:gd name="T6" fmla="*/ 10 w 42"/>
                  <a:gd name="T7" fmla="*/ 91 h 120"/>
                  <a:gd name="T8" fmla="*/ 36 w 42"/>
                  <a:gd name="T9" fmla="*/ 0 h 120"/>
                  <a:gd name="T10" fmla="*/ 34 w 42"/>
                  <a:gd name="T11" fmla="*/ 44 h 120"/>
                </a:gdLst>
                <a:ahLst/>
                <a:cxnLst>
                  <a:cxn ang="0">
                    <a:pos x="T0" y="T1"/>
                  </a:cxn>
                  <a:cxn ang="0">
                    <a:pos x="T2" y="T3"/>
                  </a:cxn>
                  <a:cxn ang="0">
                    <a:pos x="T4" y="T5"/>
                  </a:cxn>
                  <a:cxn ang="0">
                    <a:pos x="T6" y="T7"/>
                  </a:cxn>
                  <a:cxn ang="0">
                    <a:pos x="T8" y="T9"/>
                  </a:cxn>
                  <a:cxn ang="0">
                    <a:pos x="T10" y="T11"/>
                  </a:cxn>
                </a:cxnLst>
                <a:rect l="0" t="0" r="r" b="b"/>
                <a:pathLst>
                  <a:path w="42" h="120">
                    <a:moveTo>
                      <a:pt x="34" y="44"/>
                    </a:moveTo>
                    <a:cubicBezTo>
                      <a:pt x="30" y="57"/>
                      <a:pt x="24" y="70"/>
                      <a:pt x="27" y="84"/>
                    </a:cubicBezTo>
                    <a:cubicBezTo>
                      <a:pt x="17" y="94"/>
                      <a:pt x="22" y="112"/>
                      <a:pt x="8" y="120"/>
                    </a:cubicBezTo>
                    <a:cubicBezTo>
                      <a:pt x="0" y="110"/>
                      <a:pt x="9" y="101"/>
                      <a:pt x="10" y="91"/>
                    </a:cubicBezTo>
                    <a:cubicBezTo>
                      <a:pt x="18" y="62"/>
                      <a:pt x="27" y="33"/>
                      <a:pt x="36" y="0"/>
                    </a:cubicBezTo>
                    <a:cubicBezTo>
                      <a:pt x="42" y="18"/>
                      <a:pt x="34" y="30"/>
                      <a:pt x="34" y="44"/>
                    </a:cubicBezTo>
                    <a:close/>
                  </a:path>
                </a:pathLst>
              </a:custGeom>
              <a:solidFill>
                <a:srgbClr val="AC887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2" name="Freeform 139">
                <a:extLst>
                  <a:ext uri="{FF2B5EF4-FFF2-40B4-BE49-F238E27FC236}">
                    <a16:creationId xmlns:a16="http://schemas.microsoft.com/office/drawing/2014/main" id="{829F6AEA-5189-42F0-9F43-4784D891D44D}"/>
                  </a:ext>
                </a:extLst>
              </p:cNvPr>
              <p:cNvSpPr>
                <a:spLocks/>
              </p:cNvSpPr>
              <p:nvPr/>
            </p:nvSpPr>
            <p:spPr bwMode="auto">
              <a:xfrm>
                <a:off x="852" y="1268"/>
                <a:ext cx="56" cy="152"/>
              </a:xfrm>
              <a:custGeom>
                <a:avLst/>
                <a:gdLst>
                  <a:gd name="T0" fmla="*/ 50 w 50"/>
                  <a:gd name="T1" fmla="*/ 0 h 136"/>
                  <a:gd name="T2" fmla="*/ 25 w 50"/>
                  <a:gd name="T3" fmla="*/ 79 h 136"/>
                  <a:gd name="T4" fmla="*/ 15 w 50"/>
                  <a:gd name="T5" fmla="*/ 104 h 136"/>
                  <a:gd name="T6" fmla="*/ 2 w 50"/>
                  <a:gd name="T7" fmla="*/ 136 h 136"/>
                  <a:gd name="T8" fmla="*/ 6 w 50"/>
                  <a:gd name="T9" fmla="*/ 103 h 136"/>
                  <a:gd name="T10" fmla="*/ 42 w 50"/>
                  <a:gd name="T11" fmla="*/ 11 h 136"/>
                  <a:gd name="T12" fmla="*/ 50 w 50"/>
                  <a:gd name="T13" fmla="*/ 0 h 136"/>
                </a:gdLst>
                <a:ahLst/>
                <a:cxnLst>
                  <a:cxn ang="0">
                    <a:pos x="T0" y="T1"/>
                  </a:cxn>
                  <a:cxn ang="0">
                    <a:pos x="T2" y="T3"/>
                  </a:cxn>
                  <a:cxn ang="0">
                    <a:pos x="T4" y="T5"/>
                  </a:cxn>
                  <a:cxn ang="0">
                    <a:pos x="T6" y="T7"/>
                  </a:cxn>
                  <a:cxn ang="0">
                    <a:pos x="T8" y="T9"/>
                  </a:cxn>
                  <a:cxn ang="0">
                    <a:pos x="T10" y="T11"/>
                  </a:cxn>
                  <a:cxn ang="0">
                    <a:pos x="T12" y="T13"/>
                  </a:cxn>
                </a:cxnLst>
                <a:rect l="0" t="0" r="r" b="b"/>
                <a:pathLst>
                  <a:path w="50" h="136">
                    <a:moveTo>
                      <a:pt x="50" y="0"/>
                    </a:moveTo>
                    <a:cubicBezTo>
                      <a:pt x="47" y="28"/>
                      <a:pt x="34" y="53"/>
                      <a:pt x="25" y="79"/>
                    </a:cubicBezTo>
                    <a:cubicBezTo>
                      <a:pt x="22" y="87"/>
                      <a:pt x="14" y="94"/>
                      <a:pt x="15" y="104"/>
                    </a:cubicBezTo>
                    <a:cubicBezTo>
                      <a:pt x="11" y="114"/>
                      <a:pt x="7" y="124"/>
                      <a:pt x="2" y="136"/>
                    </a:cubicBezTo>
                    <a:cubicBezTo>
                      <a:pt x="0" y="123"/>
                      <a:pt x="1" y="113"/>
                      <a:pt x="6" y="103"/>
                    </a:cubicBezTo>
                    <a:cubicBezTo>
                      <a:pt x="19" y="73"/>
                      <a:pt x="32" y="42"/>
                      <a:pt x="42" y="11"/>
                    </a:cubicBezTo>
                    <a:cubicBezTo>
                      <a:pt x="43" y="6"/>
                      <a:pt x="44" y="2"/>
                      <a:pt x="50" y="0"/>
                    </a:cubicBezTo>
                    <a:close/>
                  </a:path>
                </a:pathLst>
              </a:custGeom>
              <a:solidFill>
                <a:srgbClr val="906D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3" name="Freeform 140">
                <a:extLst>
                  <a:ext uri="{FF2B5EF4-FFF2-40B4-BE49-F238E27FC236}">
                    <a16:creationId xmlns:a16="http://schemas.microsoft.com/office/drawing/2014/main" id="{C3E1FFF7-EEED-453D-AB92-B3B28C63E0A9}"/>
                  </a:ext>
                </a:extLst>
              </p:cNvPr>
              <p:cNvSpPr>
                <a:spLocks/>
              </p:cNvSpPr>
              <p:nvPr/>
            </p:nvSpPr>
            <p:spPr bwMode="auto">
              <a:xfrm>
                <a:off x="824" y="977"/>
                <a:ext cx="117" cy="111"/>
              </a:xfrm>
              <a:custGeom>
                <a:avLst/>
                <a:gdLst>
                  <a:gd name="T0" fmla="*/ 0 w 104"/>
                  <a:gd name="T1" fmla="*/ 0 h 99"/>
                  <a:gd name="T2" fmla="*/ 96 w 104"/>
                  <a:gd name="T3" fmla="*/ 85 h 99"/>
                  <a:gd name="T4" fmla="*/ 95 w 104"/>
                  <a:gd name="T5" fmla="*/ 99 h 99"/>
                  <a:gd name="T6" fmla="*/ 25 w 104"/>
                  <a:gd name="T7" fmla="*/ 24 h 99"/>
                  <a:gd name="T8" fmla="*/ 0 w 104"/>
                  <a:gd name="T9" fmla="*/ 0 h 99"/>
                </a:gdLst>
                <a:ahLst/>
                <a:cxnLst>
                  <a:cxn ang="0">
                    <a:pos x="T0" y="T1"/>
                  </a:cxn>
                  <a:cxn ang="0">
                    <a:pos x="T2" y="T3"/>
                  </a:cxn>
                  <a:cxn ang="0">
                    <a:pos x="T4" y="T5"/>
                  </a:cxn>
                  <a:cxn ang="0">
                    <a:pos x="T6" y="T7"/>
                  </a:cxn>
                  <a:cxn ang="0">
                    <a:pos x="T8" y="T9"/>
                  </a:cxn>
                </a:cxnLst>
                <a:rect l="0" t="0" r="r" b="b"/>
                <a:pathLst>
                  <a:path w="104" h="99">
                    <a:moveTo>
                      <a:pt x="0" y="0"/>
                    </a:moveTo>
                    <a:cubicBezTo>
                      <a:pt x="37" y="22"/>
                      <a:pt x="73" y="47"/>
                      <a:pt x="96" y="85"/>
                    </a:cubicBezTo>
                    <a:cubicBezTo>
                      <a:pt x="99" y="89"/>
                      <a:pt x="104" y="95"/>
                      <a:pt x="95" y="99"/>
                    </a:cubicBezTo>
                    <a:cubicBezTo>
                      <a:pt x="82" y="64"/>
                      <a:pt x="50" y="48"/>
                      <a:pt x="25" y="24"/>
                    </a:cubicBezTo>
                    <a:cubicBezTo>
                      <a:pt x="17" y="16"/>
                      <a:pt x="7" y="10"/>
                      <a:pt x="0" y="0"/>
                    </a:cubicBezTo>
                    <a:close/>
                  </a:path>
                </a:pathLst>
              </a:custGeom>
              <a:solidFill>
                <a:srgbClr val="604B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4" name="Freeform 141">
                <a:extLst>
                  <a:ext uri="{FF2B5EF4-FFF2-40B4-BE49-F238E27FC236}">
                    <a16:creationId xmlns:a16="http://schemas.microsoft.com/office/drawing/2014/main" id="{491FA74F-0B68-480A-BC01-6E4F558CE1E0}"/>
                  </a:ext>
                </a:extLst>
              </p:cNvPr>
              <p:cNvSpPr>
                <a:spLocks/>
              </p:cNvSpPr>
              <p:nvPr/>
            </p:nvSpPr>
            <p:spPr bwMode="auto">
              <a:xfrm>
                <a:off x="57" y="3954"/>
                <a:ext cx="100" cy="41"/>
              </a:xfrm>
              <a:custGeom>
                <a:avLst/>
                <a:gdLst>
                  <a:gd name="T0" fmla="*/ 4 w 89"/>
                  <a:gd name="T1" fmla="*/ 0 h 37"/>
                  <a:gd name="T2" fmla="*/ 6 w 89"/>
                  <a:gd name="T3" fmla="*/ 14 h 37"/>
                  <a:gd name="T4" fmla="*/ 21 w 89"/>
                  <a:gd name="T5" fmla="*/ 9 h 37"/>
                  <a:gd name="T6" fmla="*/ 37 w 89"/>
                  <a:gd name="T7" fmla="*/ 9 h 37"/>
                  <a:gd name="T8" fmla="*/ 25 w 89"/>
                  <a:gd name="T9" fmla="*/ 20 h 37"/>
                  <a:gd name="T10" fmla="*/ 89 w 89"/>
                  <a:gd name="T11" fmla="*/ 29 h 37"/>
                  <a:gd name="T12" fmla="*/ 0 w 89"/>
                  <a:gd name="T13" fmla="*/ 17 h 37"/>
                  <a:gd name="T14" fmla="*/ 4 w 89"/>
                  <a:gd name="T15" fmla="*/ 0 h 3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9" h="37">
                    <a:moveTo>
                      <a:pt x="4" y="0"/>
                    </a:moveTo>
                    <a:cubicBezTo>
                      <a:pt x="5" y="5"/>
                      <a:pt x="6" y="9"/>
                      <a:pt x="6" y="14"/>
                    </a:cubicBezTo>
                    <a:cubicBezTo>
                      <a:pt x="12" y="12"/>
                      <a:pt x="16" y="10"/>
                      <a:pt x="21" y="9"/>
                    </a:cubicBezTo>
                    <a:cubicBezTo>
                      <a:pt x="27" y="9"/>
                      <a:pt x="34" y="2"/>
                      <a:pt x="37" y="9"/>
                    </a:cubicBezTo>
                    <a:cubicBezTo>
                      <a:pt x="42" y="20"/>
                      <a:pt x="28" y="14"/>
                      <a:pt x="25" y="20"/>
                    </a:cubicBezTo>
                    <a:cubicBezTo>
                      <a:pt x="46" y="25"/>
                      <a:pt x="70" y="13"/>
                      <a:pt x="89" y="29"/>
                    </a:cubicBezTo>
                    <a:cubicBezTo>
                      <a:pt x="58" y="37"/>
                      <a:pt x="29" y="28"/>
                      <a:pt x="0" y="17"/>
                    </a:cubicBezTo>
                    <a:cubicBezTo>
                      <a:pt x="1" y="11"/>
                      <a:pt x="0" y="5"/>
                      <a:pt x="4" y="0"/>
                    </a:cubicBezTo>
                    <a:close/>
                  </a:path>
                </a:pathLst>
              </a:custGeom>
              <a:solidFill>
                <a:srgbClr val="82BB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5" name="Freeform 142">
                <a:extLst>
                  <a:ext uri="{FF2B5EF4-FFF2-40B4-BE49-F238E27FC236}">
                    <a16:creationId xmlns:a16="http://schemas.microsoft.com/office/drawing/2014/main" id="{434C088E-2580-49A3-9B55-E1F7395D81AD}"/>
                  </a:ext>
                </a:extLst>
              </p:cNvPr>
              <p:cNvSpPr>
                <a:spLocks/>
              </p:cNvSpPr>
              <p:nvPr/>
            </p:nvSpPr>
            <p:spPr bwMode="auto">
              <a:xfrm>
                <a:off x="1025" y="633"/>
                <a:ext cx="121" cy="122"/>
              </a:xfrm>
              <a:custGeom>
                <a:avLst/>
                <a:gdLst>
                  <a:gd name="T0" fmla="*/ 108 w 108"/>
                  <a:gd name="T1" fmla="*/ 109 h 109"/>
                  <a:gd name="T2" fmla="*/ 38 w 108"/>
                  <a:gd name="T3" fmla="*/ 42 h 109"/>
                  <a:gd name="T4" fmla="*/ 0 w 108"/>
                  <a:gd name="T5" fmla="*/ 6 h 109"/>
                  <a:gd name="T6" fmla="*/ 0 w 108"/>
                  <a:gd name="T7" fmla="*/ 1 h 109"/>
                  <a:gd name="T8" fmla="*/ 19 w 108"/>
                  <a:gd name="T9" fmla="*/ 14 h 109"/>
                  <a:gd name="T10" fmla="*/ 82 w 108"/>
                  <a:gd name="T11" fmla="*/ 73 h 109"/>
                  <a:gd name="T12" fmla="*/ 108 w 108"/>
                  <a:gd name="T13" fmla="*/ 109 h 109"/>
                </a:gdLst>
                <a:ahLst/>
                <a:cxnLst>
                  <a:cxn ang="0">
                    <a:pos x="T0" y="T1"/>
                  </a:cxn>
                  <a:cxn ang="0">
                    <a:pos x="T2" y="T3"/>
                  </a:cxn>
                  <a:cxn ang="0">
                    <a:pos x="T4" y="T5"/>
                  </a:cxn>
                  <a:cxn ang="0">
                    <a:pos x="T6" y="T7"/>
                  </a:cxn>
                  <a:cxn ang="0">
                    <a:pos x="T8" y="T9"/>
                  </a:cxn>
                  <a:cxn ang="0">
                    <a:pos x="T10" y="T11"/>
                  </a:cxn>
                  <a:cxn ang="0">
                    <a:pos x="T12" y="T13"/>
                  </a:cxn>
                </a:cxnLst>
                <a:rect l="0" t="0" r="r" b="b"/>
                <a:pathLst>
                  <a:path w="108" h="109">
                    <a:moveTo>
                      <a:pt x="108" y="109"/>
                    </a:moveTo>
                    <a:cubicBezTo>
                      <a:pt x="82" y="90"/>
                      <a:pt x="59" y="66"/>
                      <a:pt x="38" y="42"/>
                    </a:cubicBezTo>
                    <a:cubicBezTo>
                      <a:pt x="26" y="29"/>
                      <a:pt x="6" y="25"/>
                      <a:pt x="0" y="6"/>
                    </a:cubicBezTo>
                    <a:cubicBezTo>
                      <a:pt x="0" y="5"/>
                      <a:pt x="0" y="3"/>
                      <a:pt x="0" y="1"/>
                    </a:cubicBezTo>
                    <a:cubicBezTo>
                      <a:pt x="10" y="0"/>
                      <a:pt x="13" y="9"/>
                      <a:pt x="19" y="14"/>
                    </a:cubicBezTo>
                    <a:cubicBezTo>
                      <a:pt x="41" y="33"/>
                      <a:pt x="57" y="57"/>
                      <a:pt x="82" y="73"/>
                    </a:cubicBezTo>
                    <a:cubicBezTo>
                      <a:pt x="91" y="85"/>
                      <a:pt x="106" y="92"/>
                      <a:pt x="108" y="109"/>
                    </a:cubicBezTo>
                    <a:close/>
                  </a:path>
                </a:pathLst>
              </a:custGeom>
              <a:solidFill>
                <a:srgbClr val="E1D0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6" name="Freeform 143">
                <a:extLst>
                  <a:ext uri="{FF2B5EF4-FFF2-40B4-BE49-F238E27FC236}">
                    <a16:creationId xmlns:a16="http://schemas.microsoft.com/office/drawing/2014/main" id="{A462EE43-E7A9-4378-A01A-6C3BB50D3BD9}"/>
                  </a:ext>
                </a:extLst>
              </p:cNvPr>
              <p:cNvSpPr>
                <a:spLocks/>
              </p:cNvSpPr>
              <p:nvPr/>
            </p:nvSpPr>
            <p:spPr bwMode="auto">
              <a:xfrm>
                <a:off x="2116" y="527"/>
                <a:ext cx="35" cy="139"/>
              </a:xfrm>
              <a:custGeom>
                <a:avLst/>
                <a:gdLst>
                  <a:gd name="T0" fmla="*/ 4 w 31"/>
                  <a:gd name="T1" fmla="*/ 123 h 123"/>
                  <a:gd name="T2" fmla="*/ 1 w 31"/>
                  <a:gd name="T3" fmla="*/ 123 h 123"/>
                  <a:gd name="T4" fmla="*/ 9 w 31"/>
                  <a:gd name="T5" fmla="*/ 71 h 123"/>
                  <a:gd name="T6" fmla="*/ 26 w 31"/>
                  <a:gd name="T7" fmla="*/ 0 h 123"/>
                  <a:gd name="T8" fmla="*/ 31 w 31"/>
                  <a:gd name="T9" fmla="*/ 2 h 123"/>
                  <a:gd name="T10" fmla="*/ 4 w 31"/>
                  <a:gd name="T11" fmla="*/ 123 h 123"/>
                </a:gdLst>
                <a:ahLst/>
                <a:cxnLst>
                  <a:cxn ang="0">
                    <a:pos x="T0" y="T1"/>
                  </a:cxn>
                  <a:cxn ang="0">
                    <a:pos x="T2" y="T3"/>
                  </a:cxn>
                  <a:cxn ang="0">
                    <a:pos x="T4" y="T5"/>
                  </a:cxn>
                  <a:cxn ang="0">
                    <a:pos x="T6" y="T7"/>
                  </a:cxn>
                  <a:cxn ang="0">
                    <a:pos x="T8" y="T9"/>
                  </a:cxn>
                  <a:cxn ang="0">
                    <a:pos x="T10" y="T11"/>
                  </a:cxn>
                </a:cxnLst>
                <a:rect l="0" t="0" r="r" b="b"/>
                <a:pathLst>
                  <a:path w="31" h="123">
                    <a:moveTo>
                      <a:pt x="4" y="123"/>
                    </a:moveTo>
                    <a:cubicBezTo>
                      <a:pt x="3" y="123"/>
                      <a:pt x="2" y="123"/>
                      <a:pt x="1" y="123"/>
                    </a:cubicBezTo>
                    <a:cubicBezTo>
                      <a:pt x="0" y="105"/>
                      <a:pt x="11" y="89"/>
                      <a:pt x="9" y="71"/>
                    </a:cubicBezTo>
                    <a:cubicBezTo>
                      <a:pt x="14" y="47"/>
                      <a:pt x="20" y="24"/>
                      <a:pt x="26" y="0"/>
                    </a:cubicBezTo>
                    <a:cubicBezTo>
                      <a:pt x="27" y="1"/>
                      <a:pt x="29" y="1"/>
                      <a:pt x="31" y="2"/>
                    </a:cubicBezTo>
                    <a:cubicBezTo>
                      <a:pt x="27" y="43"/>
                      <a:pt x="17" y="83"/>
                      <a:pt x="4" y="123"/>
                    </a:cubicBezTo>
                    <a:close/>
                  </a:path>
                </a:pathLst>
              </a:custGeom>
              <a:solidFill>
                <a:srgbClr val="8E6B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7" name="Freeform 144">
                <a:extLst>
                  <a:ext uri="{FF2B5EF4-FFF2-40B4-BE49-F238E27FC236}">
                    <a16:creationId xmlns:a16="http://schemas.microsoft.com/office/drawing/2014/main" id="{558CCAE3-A50E-4299-A33A-229EB87ECE37}"/>
                  </a:ext>
                </a:extLst>
              </p:cNvPr>
              <p:cNvSpPr>
                <a:spLocks/>
              </p:cNvSpPr>
              <p:nvPr/>
            </p:nvSpPr>
            <p:spPr bwMode="auto">
              <a:xfrm>
                <a:off x="752" y="1578"/>
                <a:ext cx="84" cy="139"/>
              </a:xfrm>
              <a:custGeom>
                <a:avLst/>
                <a:gdLst>
                  <a:gd name="T0" fmla="*/ 75 w 75"/>
                  <a:gd name="T1" fmla="*/ 0 h 124"/>
                  <a:gd name="T2" fmla="*/ 15 w 75"/>
                  <a:gd name="T3" fmla="*/ 116 h 124"/>
                  <a:gd name="T4" fmla="*/ 6 w 75"/>
                  <a:gd name="T5" fmla="*/ 122 h 124"/>
                  <a:gd name="T6" fmla="*/ 8 w 75"/>
                  <a:gd name="T7" fmla="*/ 114 h 124"/>
                  <a:gd name="T8" fmla="*/ 52 w 75"/>
                  <a:gd name="T9" fmla="*/ 32 h 124"/>
                  <a:gd name="T10" fmla="*/ 75 w 75"/>
                  <a:gd name="T11" fmla="*/ 0 h 124"/>
                </a:gdLst>
                <a:ahLst/>
                <a:cxnLst>
                  <a:cxn ang="0">
                    <a:pos x="T0" y="T1"/>
                  </a:cxn>
                  <a:cxn ang="0">
                    <a:pos x="T2" y="T3"/>
                  </a:cxn>
                  <a:cxn ang="0">
                    <a:pos x="T4" y="T5"/>
                  </a:cxn>
                  <a:cxn ang="0">
                    <a:pos x="T6" y="T7"/>
                  </a:cxn>
                  <a:cxn ang="0">
                    <a:pos x="T8" y="T9"/>
                  </a:cxn>
                  <a:cxn ang="0">
                    <a:pos x="T10" y="T11"/>
                  </a:cxn>
                </a:cxnLst>
                <a:rect l="0" t="0" r="r" b="b"/>
                <a:pathLst>
                  <a:path w="75" h="124">
                    <a:moveTo>
                      <a:pt x="75" y="0"/>
                    </a:moveTo>
                    <a:cubicBezTo>
                      <a:pt x="61" y="42"/>
                      <a:pt x="37" y="78"/>
                      <a:pt x="15" y="116"/>
                    </a:cubicBezTo>
                    <a:cubicBezTo>
                      <a:pt x="11" y="116"/>
                      <a:pt x="11" y="124"/>
                      <a:pt x="6" y="122"/>
                    </a:cubicBezTo>
                    <a:cubicBezTo>
                      <a:pt x="0" y="119"/>
                      <a:pt x="7" y="116"/>
                      <a:pt x="8" y="114"/>
                    </a:cubicBezTo>
                    <a:cubicBezTo>
                      <a:pt x="24" y="87"/>
                      <a:pt x="40" y="61"/>
                      <a:pt x="52" y="32"/>
                    </a:cubicBezTo>
                    <a:cubicBezTo>
                      <a:pt x="57" y="19"/>
                      <a:pt x="57" y="3"/>
                      <a:pt x="75" y="0"/>
                    </a:cubicBezTo>
                    <a:close/>
                  </a:path>
                </a:pathLst>
              </a:custGeom>
              <a:solidFill>
                <a:srgbClr val="956C5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8" name="Freeform 145">
                <a:extLst>
                  <a:ext uri="{FF2B5EF4-FFF2-40B4-BE49-F238E27FC236}">
                    <a16:creationId xmlns:a16="http://schemas.microsoft.com/office/drawing/2014/main" id="{01DC68DB-FAF6-472B-8B1B-CE7BB172EDBC}"/>
                  </a:ext>
                </a:extLst>
              </p:cNvPr>
              <p:cNvSpPr>
                <a:spLocks/>
              </p:cNvSpPr>
              <p:nvPr/>
            </p:nvSpPr>
            <p:spPr bwMode="auto">
              <a:xfrm>
                <a:off x="1981" y="1979"/>
                <a:ext cx="17" cy="159"/>
              </a:xfrm>
              <a:custGeom>
                <a:avLst/>
                <a:gdLst>
                  <a:gd name="T0" fmla="*/ 10 w 15"/>
                  <a:gd name="T1" fmla="*/ 23 h 142"/>
                  <a:gd name="T2" fmla="*/ 15 w 15"/>
                  <a:gd name="T3" fmla="*/ 142 h 142"/>
                  <a:gd name="T4" fmla="*/ 3 w 15"/>
                  <a:gd name="T5" fmla="*/ 45 h 142"/>
                  <a:gd name="T6" fmla="*/ 1 w 15"/>
                  <a:gd name="T7" fmla="*/ 9 h 142"/>
                  <a:gd name="T8" fmla="*/ 8 w 15"/>
                  <a:gd name="T9" fmla="*/ 4 h 142"/>
                  <a:gd name="T10" fmla="*/ 10 w 15"/>
                  <a:gd name="T11" fmla="*/ 23 h 142"/>
                </a:gdLst>
                <a:ahLst/>
                <a:cxnLst>
                  <a:cxn ang="0">
                    <a:pos x="T0" y="T1"/>
                  </a:cxn>
                  <a:cxn ang="0">
                    <a:pos x="T2" y="T3"/>
                  </a:cxn>
                  <a:cxn ang="0">
                    <a:pos x="T4" y="T5"/>
                  </a:cxn>
                  <a:cxn ang="0">
                    <a:pos x="T6" y="T7"/>
                  </a:cxn>
                  <a:cxn ang="0">
                    <a:pos x="T8" y="T9"/>
                  </a:cxn>
                  <a:cxn ang="0">
                    <a:pos x="T10" y="T11"/>
                  </a:cxn>
                </a:cxnLst>
                <a:rect l="0" t="0" r="r" b="b"/>
                <a:pathLst>
                  <a:path w="15" h="142">
                    <a:moveTo>
                      <a:pt x="10" y="23"/>
                    </a:moveTo>
                    <a:cubicBezTo>
                      <a:pt x="6" y="63"/>
                      <a:pt x="15" y="102"/>
                      <a:pt x="15" y="142"/>
                    </a:cubicBezTo>
                    <a:cubicBezTo>
                      <a:pt x="10" y="110"/>
                      <a:pt x="0" y="79"/>
                      <a:pt x="3" y="45"/>
                    </a:cubicBezTo>
                    <a:cubicBezTo>
                      <a:pt x="4" y="33"/>
                      <a:pt x="1" y="21"/>
                      <a:pt x="1" y="9"/>
                    </a:cubicBezTo>
                    <a:cubicBezTo>
                      <a:pt x="0" y="4"/>
                      <a:pt x="1" y="0"/>
                      <a:pt x="8" y="4"/>
                    </a:cubicBezTo>
                    <a:cubicBezTo>
                      <a:pt x="9" y="10"/>
                      <a:pt x="9" y="16"/>
                      <a:pt x="10" y="23"/>
                    </a:cubicBezTo>
                    <a:close/>
                  </a:path>
                </a:pathLst>
              </a:custGeom>
              <a:solidFill>
                <a:srgbClr val="9675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9" name="Freeform 146">
                <a:extLst>
                  <a:ext uri="{FF2B5EF4-FFF2-40B4-BE49-F238E27FC236}">
                    <a16:creationId xmlns:a16="http://schemas.microsoft.com/office/drawing/2014/main" id="{9270DFCD-E2F9-4473-8853-EACB72F34C80}"/>
                  </a:ext>
                </a:extLst>
              </p:cNvPr>
              <p:cNvSpPr>
                <a:spLocks/>
              </p:cNvSpPr>
              <p:nvPr/>
            </p:nvSpPr>
            <p:spPr bwMode="auto">
              <a:xfrm>
                <a:off x="1807" y="486"/>
                <a:ext cx="46" cy="157"/>
              </a:xfrm>
              <a:custGeom>
                <a:avLst/>
                <a:gdLst>
                  <a:gd name="T0" fmla="*/ 8 w 41"/>
                  <a:gd name="T1" fmla="*/ 140 h 140"/>
                  <a:gd name="T2" fmla="*/ 0 w 41"/>
                  <a:gd name="T3" fmla="*/ 136 h 140"/>
                  <a:gd name="T4" fmla="*/ 27 w 41"/>
                  <a:gd name="T5" fmla="*/ 5 h 140"/>
                  <a:gd name="T6" fmla="*/ 32 w 41"/>
                  <a:gd name="T7" fmla="*/ 0 h 140"/>
                  <a:gd name="T8" fmla="*/ 32 w 41"/>
                  <a:gd name="T9" fmla="*/ 32 h 140"/>
                  <a:gd name="T10" fmla="*/ 16 w 41"/>
                  <a:gd name="T11" fmla="*/ 110 h 140"/>
                  <a:gd name="T12" fmla="*/ 10 w 41"/>
                  <a:gd name="T13" fmla="*/ 138 h 140"/>
                  <a:gd name="T14" fmla="*/ 8 w 41"/>
                  <a:gd name="T15" fmla="*/ 140 h 14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1" h="140">
                    <a:moveTo>
                      <a:pt x="8" y="140"/>
                    </a:moveTo>
                    <a:cubicBezTo>
                      <a:pt x="5" y="139"/>
                      <a:pt x="3" y="138"/>
                      <a:pt x="0" y="136"/>
                    </a:cubicBezTo>
                    <a:cubicBezTo>
                      <a:pt x="3" y="91"/>
                      <a:pt x="16" y="48"/>
                      <a:pt x="27" y="5"/>
                    </a:cubicBezTo>
                    <a:cubicBezTo>
                      <a:pt x="28" y="2"/>
                      <a:pt x="29" y="0"/>
                      <a:pt x="32" y="0"/>
                    </a:cubicBezTo>
                    <a:cubicBezTo>
                      <a:pt x="41" y="11"/>
                      <a:pt x="35" y="22"/>
                      <a:pt x="32" y="32"/>
                    </a:cubicBezTo>
                    <a:cubicBezTo>
                      <a:pt x="27" y="58"/>
                      <a:pt x="18" y="83"/>
                      <a:pt x="16" y="110"/>
                    </a:cubicBezTo>
                    <a:cubicBezTo>
                      <a:pt x="12" y="119"/>
                      <a:pt x="15" y="129"/>
                      <a:pt x="10" y="138"/>
                    </a:cubicBezTo>
                    <a:cubicBezTo>
                      <a:pt x="10" y="139"/>
                      <a:pt x="9" y="140"/>
                      <a:pt x="8" y="140"/>
                    </a:cubicBezTo>
                    <a:close/>
                  </a:path>
                </a:pathLst>
              </a:custGeom>
              <a:solidFill>
                <a:srgbClr val="745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0" name="Freeform 147">
                <a:extLst>
                  <a:ext uri="{FF2B5EF4-FFF2-40B4-BE49-F238E27FC236}">
                    <a16:creationId xmlns:a16="http://schemas.microsoft.com/office/drawing/2014/main" id="{B3B63742-BEE2-46B0-BEE6-D54F5A55F229}"/>
                  </a:ext>
                </a:extLst>
              </p:cNvPr>
              <p:cNvSpPr>
                <a:spLocks/>
              </p:cNvSpPr>
              <p:nvPr/>
            </p:nvSpPr>
            <p:spPr bwMode="auto">
              <a:xfrm>
                <a:off x="1885" y="500"/>
                <a:ext cx="26" cy="142"/>
              </a:xfrm>
              <a:custGeom>
                <a:avLst/>
                <a:gdLst>
                  <a:gd name="T0" fmla="*/ 11 w 23"/>
                  <a:gd name="T1" fmla="*/ 35 h 126"/>
                  <a:gd name="T2" fmla="*/ 15 w 23"/>
                  <a:gd name="T3" fmla="*/ 7 h 126"/>
                  <a:gd name="T4" fmla="*/ 23 w 23"/>
                  <a:gd name="T5" fmla="*/ 3 h 126"/>
                  <a:gd name="T6" fmla="*/ 20 w 23"/>
                  <a:gd name="T7" fmla="*/ 55 h 126"/>
                  <a:gd name="T8" fmla="*/ 0 w 23"/>
                  <a:gd name="T9" fmla="*/ 126 h 126"/>
                  <a:gd name="T10" fmla="*/ 8 w 23"/>
                  <a:gd name="T11" fmla="*/ 48 h 126"/>
                  <a:gd name="T12" fmla="*/ 11 w 23"/>
                  <a:gd name="T13" fmla="*/ 35 h 126"/>
                </a:gdLst>
                <a:ahLst/>
                <a:cxnLst>
                  <a:cxn ang="0">
                    <a:pos x="T0" y="T1"/>
                  </a:cxn>
                  <a:cxn ang="0">
                    <a:pos x="T2" y="T3"/>
                  </a:cxn>
                  <a:cxn ang="0">
                    <a:pos x="T4" y="T5"/>
                  </a:cxn>
                  <a:cxn ang="0">
                    <a:pos x="T6" y="T7"/>
                  </a:cxn>
                  <a:cxn ang="0">
                    <a:pos x="T8" y="T9"/>
                  </a:cxn>
                  <a:cxn ang="0">
                    <a:pos x="T10" y="T11"/>
                  </a:cxn>
                  <a:cxn ang="0">
                    <a:pos x="T12" y="T13"/>
                  </a:cxn>
                </a:cxnLst>
                <a:rect l="0" t="0" r="r" b="b"/>
                <a:pathLst>
                  <a:path w="23" h="126">
                    <a:moveTo>
                      <a:pt x="11" y="35"/>
                    </a:moveTo>
                    <a:cubicBezTo>
                      <a:pt x="16" y="26"/>
                      <a:pt x="13" y="16"/>
                      <a:pt x="15" y="7"/>
                    </a:cubicBezTo>
                    <a:cubicBezTo>
                      <a:pt x="17" y="0"/>
                      <a:pt x="19" y="1"/>
                      <a:pt x="23" y="3"/>
                    </a:cubicBezTo>
                    <a:cubicBezTo>
                      <a:pt x="22" y="20"/>
                      <a:pt x="21" y="38"/>
                      <a:pt x="20" y="55"/>
                    </a:cubicBezTo>
                    <a:cubicBezTo>
                      <a:pt x="13" y="78"/>
                      <a:pt x="14" y="102"/>
                      <a:pt x="0" y="126"/>
                    </a:cubicBezTo>
                    <a:cubicBezTo>
                      <a:pt x="0" y="98"/>
                      <a:pt x="16" y="74"/>
                      <a:pt x="8" y="48"/>
                    </a:cubicBezTo>
                    <a:cubicBezTo>
                      <a:pt x="5" y="43"/>
                      <a:pt x="1" y="37"/>
                      <a:pt x="11" y="35"/>
                    </a:cubicBezTo>
                    <a:close/>
                  </a:path>
                </a:pathLst>
              </a:custGeom>
              <a:solidFill>
                <a:srgbClr val="8C76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1" name="Freeform 148">
                <a:extLst>
                  <a:ext uri="{FF2B5EF4-FFF2-40B4-BE49-F238E27FC236}">
                    <a16:creationId xmlns:a16="http://schemas.microsoft.com/office/drawing/2014/main" id="{5214A2E4-B1BE-4548-A791-BB3818D09429}"/>
                  </a:ext>
                </a:extLst>
              </p:cNvPr>
              <p:cNvSpPr>
                <a:spLocks/>
              </p:cNvSpPr>
              <p:nvPr/>
            </p:nvSpPr>
            <p:spPr bwMode="auto">
              <a:xfrm>
                <a:off x="1996" y="2156"/>
                <a:ext cx="32" cy="149"/>
              </a:xfrm>
              <a:custGeom>
                <a:avLst/>
                <a:gdLst>
                  <a:gd name="T0" fmla="*/ 15 w 28"/>
                  <a:gd name="T1" fmla="*/ 105 h 132"/>
                  <a:gd name="T2" fmla="*/ 6 w 28"/>
                  <a:gd name="T3" fmla="*/ 0 h 132"/>
                  <a:gd name="T4" fmla="*/ 28 w 28"/>
                  <a:gd name="T5" fmla="*/ 121 h 132"/>
                  <a:gd name="T6" fmla="*/ 27 w 28"/>
                  <a:gd name="T7" fmla="*/ 132 h 132"/>
                  <a:gd name="T8" fmla="*/ 15 w 28"/>
                  <a:gd name="T9" fmla="*/ 105 h 132"/>
                </a:gdLst>
                <a:ahLst/>
                <a:cxnLst>
                  <a:cxn ang="0">
                    <a:pos x="T0" y="T1"/>
                  </a:cxn>
                  <a:cxn ang="0">
                    <a:pos x="T2" y="T3"/>
                  </a:cxn>
                  <a:cxn ang="0">
                    <a:pos x="T4" y="T5"/>
                  </a:cxn>
                  <a:cxn ang="0">
                    <a:pos x="T6" y="T7"/>
                  </a:cxn>
                  <a:cxn ang="0">
                    <a:pos x="T8" y="T9"/>
                  </a:cxn>
                </a:cxnLst>
                <a:rect l="0" t="0" r="r" b="b"/>
                <a:pathLst>
                  <a:path w="28" h="132">
                    <a:moveTo>
                      <a:pt x="15" y="105"/>
                    </a:moveTo>
                    <a:cubicBezTo>
                      <a:pt x="4" y="71"/>
                      <a:pt x="0" y="36"/>
                      <a:pt x="6" y="0"/>
                    </a:cubicBezTo>
                    <a:cubicBezTo>
                      <a:pt x="14" y="40"/>
                      <a:pt x="9" y="83"/>
                      <a:pt x="28" y="121"/>
                    </a:cubicBezTo>
                    <a:cubicBezTo>
                      <a:pt x="28" y="124"/>
                      <a:pt x="28" y="127"/>
                      <a:pt x="27" y="132"/>
                    </a:cubicBezTo>
                    <a:cubicBezTo>
                      <a:pt x="19" y="123"/>
                      <a:pt x="19" y="114"/>
                      <a:pt x="15" y="105"/>
                    </a:cubicBezTo>
                    <a:close/>
                  </a:path>
                </a:pathLst>
              </a:custGeom>
              <a:solidFill>
                <a:srgbClr val="8E735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2" name="Freeform 149">
                <a:extLst>
                  <a:ext uri="{FF2B5EF4-FFF2-40B4-BE49-F238E27FC236}">
                    <a16:creationId xmlns:a16="http://schemas.microsoft.com/office/drawing/2014/main" id="{C8BBCB5E-BFC4-4A49-9504-74D582D90BC0}"/>
                  </a:ext>
                </a:extLst>
              </p:cNvPr>
              <p:cNvSpPr>
                <a:spLocks/>
              </p:cNvSpPr>
              <p:nvPr/>
            </p:nvSpPr>
            <p:spPr bwMode="auto">
              <a:xfrm>
                <a:off x="2028" y="2369"/>
                <a:ext cx="35" cy="90"/>
              </a:xfrm>
              <a:custGeom>
                <a:avLst/>
                <a:gdLst>
                  <a:gd name="T0" fmla="*/ 16 w 32"/>
                  <a:gd name="T1" fmla="*/ 80 h 80"/>
                  <a:gd name="T2" fmla="*/ 4 w 32"/>
                  <a:gd name="T3" fmla="*/ 0 h 80"/>
                  <a:gd name="T4" fmla="*/ 19 w 32"/>
                  <a:gd name="T5" fmla="*/ 12 h 80"/>
                  <a:gd name="T6" fmla="*/ 32 w 32"/>
                  <a:gd name="T7" fmla="*/ 55 h 80"/>
                  <a:gd name="T8" fmla="*/ 9 w 32"/>
                  <a:gd name="T9" fmla="*/ 10 h 80"/>
                  <a:gd name="T10" fmla="*/ 16 w 32"/>
                  <a:gd name="T11" fmla="*/ 80 h 80"/>
                </a:gdLst>
                <a:ahLst/>
                <a:cxnLst>
                  <a:cxn ang="0">
                    <a:pos x="T0" y="T1"/>
                  </a:cxn>
                  <a:cxn ang="0">
                    <a:pos x="T2" y="T3"/>
                  </a:cxn>
                  <a:cxn ang="0">
                    <a:pos x="T4" y="T5"/>
                  </a:cxn>
                  <a:cxn ang="0">
                    <a:pos x="T6" y="T7"/>
                  </a:cxn>
                  <a:cxn ang="0">
                    <a:pos x="T8" y="T9"/>
                  </a:cxn>
                  <a:cxn ang="0">
                    <a:pos x="T10" y="T11"/>
                  </a:cxn>
                </a:cxnLst>
                <a:rect l="0" t="0" r="r" b="b"/>
                <a:pathLst>
                  <a:path w="32" h="80">
                    <a:moveTo>
                      <a:pt x="16" y="80"/>
                    </a:moveTo>
                    <a:cubicBezTo>
                      <a:pt x="6" y="54"/>
                      <a:pt x="0" y="27"/>
                      <a:pt x="4" y="0"/>
                    </a:cubicBezTo>
                    <a:cubicBezTo>
                      <a:pt x="11" y="1"/>
                      <a:pt x="17" y="2"/>
                      <a:pt x="19" y="12"/>
                    </a:cubicBezTo>
                    <a:cubicBezTo>
                      <a:pt x="21" y="25"/>
                      <a:pt x="26" y="37"/>
                      <a:pt x="32" y="55"/>
                    </a:cubicBezTo>
                    <a:cubicBezTo>
                      <a:pt x="16" y="40"/>
                      <a:pt x="16" y="24"/>
                      <a:pt x="9" y="10"/>
                    </a:cubicBezTo>
                    <a:cubicBezTo>
                      <a:pt x="8" y="34"/>
                      <a:pt x="19" y="56"/>
                      <a:pt x="16" y="80"/>
                    </a:cubicBezTo>
                    <a:close/>
                  </a:path>
                </a:pathLst>
              </a:custGeom>
              <a:solidFill>
                <a:srgbClr val="8E818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3" name="Freeform 150">
                <a:extLst>
                  <a:ext uri="{FF2B5EF4-FFF2-40B4-BE49-F238E27FC236}">
                    <a16:creationId xmlns:a16="http://schemas.microsoft.com/office/drawing/2014/main" id="{3CBE4BB2-DE09-4648-AF9D-57C2AAF3B1E5}"/>
                  </a:ext>
                </a:extLst>
              </p:cNvPr>
              <p:cNvSpPr>
                <a:spLocks/>
              </p:cNvSpPr>
              <p:nvPr/>
            </p:nvSpPr>
            <p:spPr bwMode="auto">
              <a:xfrm>
                <a:off x="2002" y="439"/>
                <a:ext cx="28" cy="134"/>
              </a:xfrm>
              <a:custGeom>
                <a:avLst/>
                <a:gdLst>
                  <a:gd name="T0" fmla="*/ 22 w 25"/>
                  <a:gd name="T1" fmla="*/ 22 h 120"/>
                  <a:gd name="T2" fmla="*/ 15 w 25"/>
                  <a:gd name="T3" fmla="*/ 96 h 120"/>
                  <a:gd name="T4" fmla="*/ 8 w 25"/>
                  <a:gd name="T5" fmla="*/ 118 h 120"/>
                  <a:gd name="T6" fmla="*/ 0 w 25"/>
                  <a:gd name="T7" fmla="*/ 118 h 120"/>
                  <a:gd name="T8" fmla="*/ 10 w 25"/>
                  <a:gd name="T9" fmla="*/ 78 h 120"/>
                  <a:gd name="T10" fmla="*/ 16 w 25"/>
                  <a:gd name="T11" fmla="*/ 0 h 120"/>
                  <a:gd name="T12" fmla="*/ 22 w 25"/>
                  <a:gd name="T13" fmla="*/ 22 h 120"/>
                </a:gdLst>
                <a:ahLst/>
                <a:cxnLst>
                  <a:cxn ang="0">
                    <a:pos x="T0" y="T1"/>
                  </a:cxn>
                  <a:cxn ang="0">
                    <a:pos x="T2" y="T3"/>
                  </a:cxn>
                  <a:cxn ang="0">
                    <a:pos x="T4" y="T5"/>
                  </a:cxn>
                  <a:cxn ang="0">
                    <a:pos x="T6" y="T7"/>
                  </a:cxn>
                  <a:cxn ang="0">
                    <a:pos x="T8" y="T9"/>
                  </a:cxn>
                  <a:cxn ang="0">
                    <a:pos x="T10" y="T11"/>
                  </a:cxn>
                  <a:cxn ang="0">
                    <a:pos x="T12" y="T13"/>
                  </a:cxn>
                </a:cxnLst>
                <a:rect l="0" t="0" r="r" b="b"/>
                <a:pathLst>
                  <a:path w="25" h="120">
                    <a:moveTo>
                      <a:pt x="22" y="22"/>
                    </a:moveTo>
                    <a:cubicBezTo>
                      <a:pt x="16" y="46"/>
                      <a:pt x="22" y="72"/>
                      <a:pt x="15" y="96"/>
                    </a:cubicBezTo>
                    <a:cubicBezTo>
                      <a:pt x="13" y="104"/>
                      <a:pt x="14" y="112"/>
                      <a:pt x="8" y="118"/>
                    </a:cubicBezTo>
                    <a:cubicBezTo>
                      <a:pt x="5" y="120"/>
                      <a:pt x="2" y="120"/>
                      <a:pt x="0" y="118"/>
                    </a:cubicBezTo>
                    <a:cubicBezTo>
                      <a:pt x="10" y="107"/>
                      <a:pt x="7" y="91"/>
                      <a:pt x="10" y="78"/>
                    </a:cubicBezTo>
                    <a:cubicBezTo>
                      <a:pt x="12" y="53"/>
                      <a:pt x="14" y="29"/>
                      <a:pt x="16" y="0"/>
                    </a:cubicBezTo>
                    <a:cubicBezTo>
                      <a:pt x="25" y="9"/>
                      <a:pt x="22" y="16"/>
                      <a:pt x="22" y="22"/>
                    </a:cubicBezTo>
                    <a:close/>
                  </a:path>
                </a:pathLst>
              </a:custGeom>
              <a:solidFill>
                <a:srgbClr val="93817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4" name="Freeform 151">
                <a:extLst>
                  <a:ext uri="{FF2B5EF4-FFF2-40B4-BE49-F238E27FC236}">
                    <a16:creationId xmlns:a16="http://schemas.microsoft.com/office/drawing/2014/main" id="{4BF1D1EC-F40F-4F7B-B612-9A8DA7F16A93}"/>
                  </a:ext>
                </a:extLst>
              </p:cNvPr>
              <p:cNvSpPr>
                <a:spLocks/>
              </p:cNvSpPr>
              <p:nvPr/>
            </p:nvSpPr>
            <p:spPr bwMode="auto">
              <a:xfrm>
                <a:off x="1179" y="823"/>
                <a:ext cx="38" cy="132"/>
              </a:xfrm>
              <a:custGeom>
                <a:avLst/>
                <a:gdLst>
                  <a:gd name="T0" fmla="*/ 24 w 34"/>
                  <a:gd name="T1" fmla="*/ 40 h 118"/>
                  <a:gd name="T2" fmla="*/ 0 w 34"/>
                  <a:gd name="T3" fmla="*/ 118 h 118"/>
                  <a:gd name="T4" fmla="*/ 4 w 34"/>
                  <a:gd name="T5" fmla="*/ 12 h 118"/>
                  <a:gd name="T6" fmla="*/ 6 w 34"/>
                  <a:gd name="T7" fmla="*/ 0 h 118"/>
                  <a:gd name="T8" fmla="*/ 24 w 34"/>
                  <a:gd name="T9" fmla="*/ 40 h 118"/>
                </a:gdLst>
                <a:ahLst/>
                <a:cxnLst>
                  <a:cxn ang="0">
                    <a:pos x="T0" y="T1"/>
                  </a:cxn>
                  <a:cxn ang="0">
                    <a:pos x="T2" y="T3"/>
                  </a:cxn>
                  <a:cxn ang="0">
                    <a:pos x="T4" y="T5"/>
                  </a:cxn>
                  <a:cxn ang="0">
                    <a:pos x="T6" y="T7"/>
                  </a:cxn>
                  <a:cxn ang="0">
                    <a:pos x="T8" y="T9"/>
                  </a:cxn>
                </a:cxnLst>
                <a:rect l="0" t="0" r="r" b="b"/>
                <a:pathLst>
                  <a:path w="34" h="118">
                    <a:moveTo>
                      <a:pt x="24" y="40"/>
                    </a:moveTo>
                    <a:cubicBezTo>
                      <a:pt x="34" y="71"/>
                      <a:pt x="12" y="93"/>
                      <a:pt x="0" y="118"/>
                    </a:cubicBezTo>
                    <a:cubicBezTo>
                      <a:pt x="19" y="83"/>
                      <a:pt x="26" y="48"/>
                      <a:pt x="4" y="12"/>
                    </a:cubicBezTo>
                    <a:cubicBezTo>
                      <a:pt x="4" y="8"/>
                      <a:pt x="1" y="3"/>
                      <a:pt x="6" y="0"/>
                    </a:cubicBezTo>
                    <a:cubicBezTo>
                      <a:pt x="12" y="14"/>
                      <a:pt x="18" y="27"/>
                      <a:pt x="24" y="40"/>
                    </a:cubicBezTo>
                    <a:close/>
                  </a:path>
                </a:pathLst>
              </a:custGeom>
              <a:solidFill>
                <a:srgbClr val="826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5" name="Freeform 152">
                <a:extLst>
                  <a:ext uri="{FF2B5EF4-FFF2-40B4-BE49-F238E27FC236}">
                    <a16:creationId xmlns:a16="http://schemas.microsoft.com/office/drawing/2014/main" id="{89F88DCF-4B3F-4E79-8B49-F35616A8FAD1}"/>
                  </a:ext>
                </a:extLst>
              </p:cNvPr>
              <p:cNvSpPr>
                <a:spLocks/>
              </p:cNvSpPr>
              <p:nvPr/>
            </p:nvSpPr>
            <p:spPr bwMode="auto">
              <a:xfrm>
                <a:off x="1852" y="480"/>
                <a:ext cx="46" cy="91"/>
              </a:xfrm>
              <a:custGeom>
                <a:avLst/>
                <a:gdLst>
                  <a:gd name="T0" fmla="*/ 40 w 41"/>
                  <a:gd name="T1" fmla="*/ 13 h 81"/>
                  <a:gd name="T2" fmla="*/ 16 w 41"/>
                  <a:gd name="T3" fmla="*/ 81 h 81"/>
                  <a:gd name="T4" fmla="*/ 14 w 41"/>
                  <a:gd name="T5" fmla="*/ 53 h 81"/>
                  <a:gd name="T6" fmla="*/ 25 w 41"/>
                  <a:gd name="T7" fmla="*/ 8 h 81"/>
                  <a:gd name="T8" fmla="*/ 32 w 41"/>
                  <a:gd name="T9" fmla="*/ 1 h 81"/>
                  <a:gd name="T10" fmla="*/ 40 w 41"/>
                  <a:gd name="T11" fmla="*/ 13 h 81"/>
                </a:gdLst>
                <a:ahLst/>
                <a:cxnLst>
                  <a:cxn ang="0">
                    <a:pos x="T0" y="T1"/>
                  </a:cxn>
                  <a:cxn ang="0">
                    <a:pos x="T2" y="T3"/>
                  </a:cxn>
                  <a:cxn ang="0">
                    <a:pos x="T4" y="T5"/>
                  </a:cxn>
                  <a:cxn ang="0">
                    <a:pos x="T6" y="T7"/>
                  </a:cxn>
                  <a:cxn ang="0">
                    <a:pos x="T8" y="T9"/>
                  </a:cxn>
                  <a:cxn ang="0">
                    <a:pos x="T10" y="T11"/>
                  </a:cxn>
                </a:cxnLst>
                <a:rect l="0" t="0" r="r" b="b"/>
                <a:pathLst>
                  <a:path w="41" h="81">
                    <a:moveTo>
                      <a:pt x="40" y="13"/>
                    </a:moveTo>
                    <a:cubicBezTo>
                      <a:pt x="32" y="36"/>
                      <a:pt x="24" y="59"/>
                      <a:pt x="16" y="81"/>
                    </a:cubicBezTo>
                    <a:cubicBezTo>
                      <a:pt x="0" y="73"/>
                      <a:pt x="11" y="63"/>
                      <a:pt x="14" y="53"/>
                    </a:cubicBezTo>
                    <a:cubicBezTo>
                      <a:pt x="17" y="38"/>
                      <a:pt x="19" y="22"/>
                      <a:pt x="25" y="8"/>
                    </a:cubicBezTo>
                    <a:cubicBezTo>
                      <a:pt x="26" y="5"/>
                      <a:pt x="26" y="0"/>
                      <a:pt x="32" y="1"/>
                    </a:cubicBezTo>
                    <a:cubicBezTo>
                      <a:pt x="41" y="1"/>
                      <a:pt x="40" y="7"/>
                      <a:pt x="40" y="13"/>
                    </a:cubicBezTo>
                    <a:close/>
                  </a:path>
                </a:pathLst>
              </a:custGeom>
              <a:solidFill>
                <a:srgbClr val="C9A9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6" name="Freeform 153">
                <a:extLst>
                  <a:ext uri="{FF2B5EF4-FFF2-40B4-BE49-F238E27FC236}">
                    <a16:creationId xmlns:a16="http://schemas.microsoft.com/office/drawing/2014/main" id="{00D2C3AD-6195-43F7-9B81-BB58EAF2EFED}"/>
                  </a:ext>
                </a:extLst>
              </p:cNvPr>
              <p:cNvSpPr>
                <a:spLocks/>
              </p:cNvSpPr>
              <p:nvPr/>
            </p:nvSpPr>
            <p:spPr bwMode="auto">
              <a:xfrm>
                <a:off x="2083" y="493"/>
                <a:ext cx="40" cy="89"/>
              </a:xfrm>
              <a:custGeom>
                <a:avLst/>
                <a:gdLst>
                  <a:gd name="T0" fmla="*/ 0 w 36"/>
                  <a:gd name="T1" fmla="*/ 67 h 80"/>
                  <a:gd name="T2" fmla="*/ 8 w 36"/>
                  <a:gd name="T3" fmla="*/ 57 h 80"/>
                  <a:gd name="T4" fmla="*/ 31 w 36"/>
                  <a:gd name="T5" fmla="*/ 0 h 80"/>
                  <a:gd name="T6" fmla="*/ 36 w 36"/>
                  <a:gd name="T7" fmla="*/ 1 h 80"/>
                  <a:gd name="T8" fmla="*/ 19 w 36"/>
                  <a:gd name="T9" fmla="*/ 74 h 80"/>
                  <a:gd name="T10" fmla="*/ 17 w 36"/>
                  <a:gd name="T11" fmla="*/ 67 h 80"/>
                  <a:gd name="T12" fmla="*/ 12 w 36"/>
                  <a:gd name="T13" fmla="*/ 79 h 80"/>
                  <a:gd name="T14" fmla="*/ 0 w 36"/>
                  <a:gd name="T15" fmla="*/ 67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6" h="80">
                    <a:moveTo>
                      <a:pt x="0" y="67"/>
                    </a:moveTo>
                    <a:cubicBezTo>
                      <a:pt x="2" y="64"/>
                      <a:pt x="5" y="60"/>
                      <a:pt x="8" y="57"/>
                    </a:cubicBezTo>
                    <a:cubicBezTo>
                      <a:pt x="15" y="38"/>
                      <a:pt x="23" y="19"/>
                      <a:pt x="31" y="0"/>
                    </a:cubicBezTo>
                    <a:cubicBezTo>
                      <a:pt x="33" y="0"/>
                      <a:pt x="35" y="1"/>
                      <a:pt x="36" y="1"/>
                    </a:cubicBezTo>
                    <a:cubicBezTo>
                      <a:pt x="23" y="24"/>
                      <a:pt x="29" y="51"/>
                      <a:pt x="19" y="74"/>
                    </a:cubicBezTo>
                    <a:cubicBezTo>
                      <a:pt x="17" y="73"/>
                      <a:pt x="17" y="70"/>
                      <a:pt x="17" y="67"/>
                    </a:cubicBezTo>
                    <a:cubicBezTo>
                      <a:pt x="17" y="72"/>
                      <a:pt x="16" y="76"/>
                      <a:pt x="12" y="79"/>
                    </a:cubicBezTo>
                    <a:cubicBezTo>
                      <a:pt x="2" y="80"/>
                      <a:pt x="2" y="72"/>
                      <a:pt x="0" y="67"/>
                    </a:cubicBezTo>
                    <a:close/>
                  </a:path>
                </a:pathLst>
              </a:custGeom>
              <a:solidFill>
                <a:srgbClr val="C9AB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7" name="Freeform 154">
                <a:extLst>
                  <a:ext uri="{FF2B5EF4-FFF2-40B4-BE49-F238E27FC236}">
                    <a16:creationId xmlns:a16="http://schemas.microsoft.com/office/drawing/2014/main" id="{2579A8DB-5984-4904-A9CF-2F7C087E3CAD}"/>
                  </a:ext>
                </a:extLst>
              </p:cNvPr>
              <p:cNvSpPr>
                <a:spLocks/>
              </p:cNvSpPr>
              <p:nvPr/>
            </p:nvSpPr>
            <p:spPr bwMode="auto">
              <a:xfrm>
                <a:off x="1903" y="458"/>
                <a:ext cx="28" cy="137"/>
              </a:xfrm>
              <a:custGeom>
                <a:avLst/>
                <a:gdLst>
                  <a:gd name="T0" fmla="*/ 14 w 25"/>
                  <a:gd name="T1" fmla="*/ 88 h 122"/>
                  <a:gd name="T2" fmla="*/ 5 w 25"/>
                  <a:gd name="T3" fmla="*/ 122 h 122"/>
                  <a:gd name="T4" fmla="*/ 6 w 25"/>
                  <a:gd name="T5" fmla="*/ 93 h 122"/>
                  <a:gd name="T6" fmla="*/ 18 w 25"/>
                  <a:gd name="T7" fmla="*/ 0 h 122"/>
                  <a:gd name="T8" fmla="*/ 14 w 25"/>
                  <a:gd name="T9" fmla="*/ 88 h 122"/>
                </a:gdLst>
                <a:ahLst/>
                <a:cxnLst>
                  <a:cxn ang="0">
                    <a:pos x="T0" y="T1"/>
                  </a:cxn>
                  <a:cxn ang="0">
                    <a:pos x="T2" y="T3"/>
                  </a:cxn>
                  <a:cxn ang="0">
                    <a:pos x="T4" y="T5"/>
                  </a:cxn>
                  <a:cxn ang="0">
                    <a:pos x="T6" y="T7"/>
                  </a:cxn>
                  <a:cxn ang="0">
                    <a:pos x="T8" y="T9"/>
                  </a:cxn>
                </a:cxnLst>
                <a:rect l="0" t="0" r="r" b="b"/>
                <a:pathLst>
                  <a:path w="25" h="122">
                    <a:moveTo>
                      <a:pt x="14" y="88"/>
                    </a:moveTo>
                    <a:cubicBezTo>
                      <a:pt x="11" y="99"/>
                      <a:pt x="8" y="110"/>
                      <a:pt x="5" y="122"/>
                    </a:cubicBezTo>
                    <a:cubicBezTo>
                      <a:pt x="0" y="112"/>
                      <a:pt x="8" y="102"/>
                      <a:pt x="6" y="93"/>
                    </a:cubicBezTo>
                    <a:cubicBezTo>
                      <a:pt x="10" y="62"/>
                      <a:pt x="14" y="31"/>
                      <a:pt x="18" y="0"/>
                    </a:cubicBezTo>
                    <a:cubicBezTo>
                      <a:pt x="25" y="30"/>
                      <a:pt x="17" y="59"/>
                      <a:pt x="14" y="88"/>
                    </a:cubicBezTo>
                    <a:close/>
                  </a:path>
                </a:pathLst>
              </a:custGeom>
              <a:solidFill>
                <a:srgbClr val="8C76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8" name="Freeform 155">
                <a:extLst>
                  <a:ext uri="{FF2B5EF4-FFF2-40B4-BE49-F238E27FC236}">
                    <a16:creationId xmlns:a16="http://schemas.microsoft.com/office/drawing/2014/main" id="{FEF985F1-F0D2-4E0B-89E5-46F92988B4BE}"/>
                  </a:ext>
                </a:extLst>
              </p:cNvPr>
              <p:cNvSpPr>
                <a:spLocks/>
              </p:cNvSpPr>
              <p:nvPr/>
            </p:nvSpPr>
            <p:spPr bwMode="auto">
              <a:xfrm>
                <a:off x="705" y="1784"/>
                <a:ext cx="51" cy="86"/>
              </a:xfrm>
              <a:custGeom>
                <a:avLst/>
                <a:gdLst>
                  <a:gd name="T0" fmla="*/ 13 w 46"/>
                  <a:gd name="T1" fmla="*/ 52 h 76"/>
                  <a:gd name="T2" fmla="*/ 13 w 46"/>
                  <a:gd name="T3" fmla="*/ 68 h 76"/>
                  <a:gd name="T4" fmla="*/ 46 w 46"/>
                  <a:gd name="T5" fmla="*/ 0 h 76"/>
                  <a:gd name="T6" fmla="*/ 23 w 46"/>
                  <a:gd name="T7" fmla="*/ 68 h 76"/>
                  <a:gd name="T8" fmla="*/ 0 w 46"/>
                  <a:gd name="T9" fmla="*/ 76 h 76"/>
                  <a:gd name="T10" fmla="*/ 13 w 46"/>
                  <a:gd name="T11" fmla="*/ 52 h 76"/>
                </a:gdLst>
                <a:ahLst/>
                <a:cxnLst>
                  <a:cxn ang="0">
                    <a:pos x="T0" y="T1"/>
                  </a:cxn>
                  <a:cxn ang="0">
                    <a:pos x="T2" y="T3"/>
                  </a:cxn>
                  <a:cxn ang="0">
                    <a:pos x="T4" y="T5"/>
                  </a:cxn>
                  <a:cxn ang="0">
                    <a:pos x="T6" y="T7"/>
                  </a:cxn>
                  <a:cxn ang="0">
                    <a:pos x="T8" y="T9"/>
                  </a:cxn>
                  <a:cxn ang="0">
                    <a:pos x="T10" y="T11"/>
                  </a:cxn>
                </a:cxnLst>
                <a:rect l="0" t="0" r="r" b="b"/>
                <a:pathLst>
                  <a:path w="46" h="76">
                    <a:moveTo>
                      <a:pt x="13" y="52"/>
                    </a:moveTo>
                    <a:cubicBezTo>
                      <a:pt x="13" y="56"/>
                      <a:pt x="13" y="60"/>
                      <a:pt x="13" y="68"/>
                    </a:cubicBezTo>
                    <a:cubicBezTo>
                      <a:pt x="30" y="44"/>
                      <a:pt x="34" y="20"/>
                      <a:pt x="46" y="0"/>
                    </a:cubicBezTo>
                    <a:cubicBezTo>
                      <a:pt x="44" y="24"/>
                      <a:pt x="37" y="47"/>
                      <a:pt x="23" y="68"/>
                    </a:cubicBezTo>
                    <a:cubicBezTo>
                      <a:pt x="17" y="70"/>
                      <a:pt x="10" y="72"/>
                      <a:pt x="0" y="76"/>
                    </a:cubicBezTo>
                    <a:cubicBezTo>
                      <a:pt x="5" y="66"/>
                      <a:pt x="9" y="59"/>
                      <a:pt x="13" y="52"/>
                    </a:cubicBezTo>
                    <a:close/>
                  </a:path>
                </a:pathLst>
              </a:custGeom>
              <a:solidFill>
                <a:srgbClr val="EED3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9" name="Freeform 156">
                <a:extLst>
                  <a:ext uri="{FF2B5EF4-FFF2-40B4-BE49-F238E27FC236}">
                    <a16:creationId xmlns:a16="http://schemas.microsoft.com/office/drawing/2014/main" id="{A0CBB430-B768-4E98-8465-71AC1F8473E3}"/>
                  </a:ext>
                </a:extLst>
              </p:cNvPr>
              <p:cNvSpPr>
                <a:spLocks/>
              </p:cNvSpPr>
              <p:nvPr/>
            </p:nvSpPr>
            <p:spPr bwMode="auto">
              <a:xfrm>
                <a:off x="2074" y="452"/>
                <a:ext cx="30" cy="109"/>
              </a:xfrm>
              <a:custGeom>
                <a:avLst/>
                <a:gdLst>
                  <a:gd name="T0" fmla="*/ 15 w 27"/>
                  <a:gd name="T1" fmla="*/ 86 h 97"/>
                  <a:gd name="T2" fmla="*/ 6 w 27"/>
                  <a:gd name="T3" fmla="*/ 88 h 97"/>
                  <a:gd name="T4" fmla="*/ 11 w 27"/>
                  <a:gd name="T5" fmla="*/ 10 h 97"/>
                  <a:gd name="T6" fmla="*/ 27 w 27"/>
                  <a:gd name="T7" fmla="*/ 0 h 97"/>
                  <a:gd name="T8" fmla="*/ 15 w 27"/>
                  <a:gd name="T9" fmla="*/ 86 h 97"/>
                </a:gdLst>
                <a:ahLst/>
                <a:cxnLst>
                  <a:cxn ang="0">
                    <a:pos x="T0" y="T1"/>
                  </a:cxn>
                  <a:cxn ang="0">
                    <a:pos x="T2" y="T3"/>
                  </a:cxn>
                  <a:cxn ang="0">
                    <a:pos x="T4" y="T5"/>
                  </a:cxn>
                  <a:cxn ang="0">
                    <a:pos x="T6" y="T7"/>
                  </a:cxn>
                  <a:cxn ang="0">
                    <a:pos x="T8" y="T9"/>
                  </a:cxn>
                </a:cxnLst>
                <a:rect l="0" t="0" r="r" b="b"/>
                <a:pathLst>
                  <a:path w="27" h="97">
                    <a:moveTo>
                      <a:pt x="15" y="86"/>
                    </a:moveTo>
                    <a:cubicBezTo>
                      <a:pt x="11" y="85"/>
                      <a:pt x="12" y="97"/>
                      <a:pt x="6" y="88"/>
                    </a:cubicBezTo>
                    <a:cubicBezTo>
                      <a:pt x="7" y="62"/>
                      <a:pt x="0" y="35"/>
                      <a:pt x="11" y="10"/>
                    </a:cubicBezTo>
                    <a:cubicBezTo>
                      <a:pt x="21" y="17"/>
                      <a:pt x="21" y="4"/>
                      <a:pt x="27" y="0"/>
                    </a:cubicBezTo>
                    <a:cubicBezTo>
                      <a:pt x="22" y="30"/>
                      <a:pt x="15" y="57"/>
                      <a:pt x="15" y="86"/>
                    </a:cubicBezTo>
                    <a:close/>
                  </a:path>
                </a:pathLst>
              </a:custGeom>
              <a:solidFill>
                <a:srgbClr val="5950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0" name="Freeform 157">
                <a:extLst>
                  <a:ext uri="{FF2B5EF4-FFF2-40B4-BE49-F238E27FC236}">
                    <a16:creationId xmlns:a16="http://schemas.microsoft.com/office/drawing/2014/main" id="{99EF3682-B933-4A7E-9B41-C84A70F4E76C}"/>
                  </a:ext>
                </a:extLst>
              </p:cNvPr>
              <p:cNvSpPr>
                <a:spLocks/>
              </p:cNvSpPr>
              <p:nvPr/>
            </p:nvSpPr>
            <p:spPr bwMode="auto">
              <a:xfrm>
                <a:off x="719" y="1946"/>
                <a:ext cx="41" cy="113"/>
              </a:xfrm>
              <a:custGeom>
                <a:avLst/>
                <a:gdLst>
                  <a:gd name="T0" fmla="*/ 3 w 36"/>
                  <a:gd name="T1" fmla="*/ 72 h 100"/>
                  <a:gd name="T2" fmla="*/ 21 w 36"/>
                  <a:gd name="T3" fmla="*/ 22 h 100"/>
                  <a:gd name="T4" fmla="*/ 29 w 36"/>
                  <a:gd name="T5" fmla="*/ 0 h 100"/>
                  <a:gd name="T6" fmla="*/ 32 w 36"/>
                  <a:gd name="T7" fmla="*/ 10 h 100"/>
                  <a:gd name="T8" fmla="*/ 8 w 36"/>
                  <a:gd name="T9" fmla="*/ 92 h 100"/>
                  <a:gd name="T10" fmla="*/ 3 w 36"/>
                  <a:gd name="T11" fmla="*/ 99 h 100"/>
                  <a:gd name="T12" fmla="*/ 0 w 36"/>
                  <a:gd name="T13" fmla="*/ 92 h 100"/>
                  <a:gd name="T14" fmla="*/ 3 w 36"/>
                  <a:gd name="T15" fmla="*/ 72 h 10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6" h="100">
                    <a:moveTo>
                      <a:pt x="3" y="72"/>
                    </a:moveTo>
                    <a:cubicBezTo>
                      <a:pt x="15" y="57"/>
                      <a:pt x="14" y="39"/>
                      <a:pt x="21" y="22"/>
                    </a:cubicBezTo>
                    <a:cubicBezTo>
                      <a:pt x="24" y="15"/>
                      <a:pt x="26" y="8"/>
                      <a:pt x="29" y="0"/>
                    </a:cubicBezTo>
                    <a:cubicBezTo>
                      <a:pt x="36" y="3"/>
                      <a:pt x="33" y="7"/>
                      <a:pt x="32" y="10"/>
                    </a:cubicBezTo>
                    <a:cubicBezTo>
                      <a:pt x="24" y="38"/>
                      <a:pt x="16" y="65"/>
                      <a:pt x="8" y="92"/>
                    </a:cubicBezTo>
                    <a:cubicBezTo>
                      <a:pt x="7" y="95"/>
                      <a:pt x="7" y="100"/>
                      <a:pt x="3" y="99"/>
                    </a:cubicBezTo>
                    <a:cubicBezTo>
                      <a:pt x="1" y="98"/>
                      <a:pt x="1" y="94"/>
                      <a:pt x="0" y="92"/>
                    </a:cubicBezTo>
                    <a:cubicBezTo>
                      <a:pt x="1" y="85"/>
                      <a:pt x="5" y="79"/>
                      <a:pt x="3" y="72"/>
                    </a:cubicBezTo>
                    <a:close/>
                  </a:path>
                </a:pathLst>
              </a:custGeom>
              <a:solidFill>
                <a:srgbClr val="8768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1" name="Freeform 158">
                <a:extLst>
                  <a:ext uri="{FF2B5EF4-FFF2-40B4-BE49-F238E27FC236}">
                    <a16:creationId xmlns:a16="http://schemas.microsoft.com/office/drawing/2014/main" id="{C2B2EEF1-74EC-456C-8B2B-A587F9B8ADF0}"/>
                  </a:ext>
                </a:extLst>
              </p:cNvPr>
              <p:cNvSpPr>
                <a:spLocks/>
              </p:cNvSpPr>
              <p:nvPr/>
            </p:nvSpPr>
            <p:spPr bwMode="auto">
              <a:xfrm>
                <a:off x="804" y="1546"/>
                <a:ext cx="41" cy="68"/>
              </a:xfrm>
              <a:custGeom>
                <a:avLst/>
                <a:gdLst>
                  <a:gd name="T0" fmla="*/ 29 w 37"/>
                  <a:gd name="T1" fmla="*/ 28 h 60"/>
                  <a:gd name="T2" fmla="*/ 6 w 37"/>
                  <a:gd name="T3" fmla="*/ 60 h 60"/>
                  <a:gd name="T4" fmla="*/ 4 w 37"/>
                  <a:gd name="T5" fmla="*/ 44 h 60"/>
                  <a:gd name="T6" fmla="*/ 23 w 37"/>
                  <a:gd name="T7" fmla="*/ 8 h 60"/>
                  <a:gd name="T8" fmla="*/ 36 w 37"/>
                  <a:gd name="T9" fmla="*/ 3 h 60"/>
                  <a:gd name="T10" fmla="*/ 29 w 37"/>
                  <a:gd name="T11" fmla="*/ 28 h 60"/>
                </a:gdLst>
                <a:ahLst/>
                <a:cxnLst>
                  <a:cxn ang="0">
                    <a:pos x="T0" y="T1"/>
                  </a:cxn>
                  <a:cxn ang="0">
                    <a:pos x="T2" y="T3"/>
                  </a:cxn>
                  <a:cxn ang="0">
                    <a:pos x="T4" y="T5"/>
                  </a:cxn>
                  <a:cxn ang="0">
                    <a:pos x="T6" y="T7"/>
                  </a:cxn>
                  <a:cxn ang="0">
                    <a:pos x="T8" y="T9"/>
                  </a:cxn>
                  <a:cxn ang="0">
                    <a:pos x="T10" y="T11"/>
                  </a:cxn>
                </a:cxnLst>
                <a:rect l="0" t="0" r="r" b="b"/>
                <a:pathLst>
                  <a:path w="37" h="60">
                    <a:moveTo>
                      <a:pt x="29" y="28"/>
                    </a:moveTo>
                    <a:cubicBezTo>
                      <a:pt x="17" y="36"/>
                      <a:pt x="17" y="52"/>
                      <a:pt x="6" y="60"/>
                    </a:cubicBezTo>
                    <a:cubicBezTo>
                      <a:pt x="4" y="55"/>
                      <a:pt x="0" y="51"/>
                      <a:pt x="4" y="44"/>
                    </a:cubicBezTo>
                    <a:cubicBezTo>
                      <a:pt x="11" y="33"/>
                      <a:pt x="17" y="21"/>
                      <a:pt x="23" y="8"/>
                    </a:cubicBezTo>
                    <a:cubicBezTo>
                      <a:pt x="26" y="1"/>
                      <a:pt x="30" y="0"/>
                      <a:pt x="36" y="3"/>
                    </a:cubicBezTo>
                    <a:cubicBezTo>
                      <a:pt x="37" y="12"/>
                      <a:pt x="27" y="18"/>
                      <a:pt x="29" y="28"/>
                    </a:cubicBezTo>
                    <a:close/>
                  </a:path>
                </a:pathLst>
              </a:custGeom>
              <a:solidFill>
                <a:srgbClr val="BC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2" name="Freeform 159">
                <a:extLst>
                  <a:ext uri="{FF2B5EF4-FFF2-40B4-BE49-F238E27FC236}">
                    <a16:creationId xmlns:a16="http://schemas.microsoft.com/office/drawing/2014/main" id="{AFB24A84-034E-43F8-BE6E-0A33ABD684C3}"/>
                  </a:ext>
                </a:extLst>
              </p:cNvPr>
              <p:cNvSpPr>
                <a:spLocks/>
              </p:cNvSpPr>
              <p:nvPr/>
            </p:nvSpPr>
            <p:spPr bwMode="auto">
              <a:xfrm>
                <a:off x="2012" y="950"/>
                <a:ext cx="64" cy="100"/>
              </a:xfrm>
              <a:custGeom>
                <a:avLst/>
                <a:gdLst>
                  <a:gd name="T0" fmla="*/ 25 w 57"/>
                  <a:gd name="T1" fmla="*/ 55 h 89"/>
                  <a:gd name="T2" fmla="*/ 5 w 57"/>
                  <a:gd name="T3" fmla="*/ 89 h 89"/>
                  <a:gd name="T4" fmla="*/ 0 w 57"/>
                  <a:gd name="T5" fmla="*/ 86 h 89"/>
                  <a:gd name="T6" fmla="*/ 41 w 57"/>
                  <a:gd name="T7" fmla="*/ 11 h 89"/>
                  <a:gd name="T8" fmla="*/ 57 w 57"/>
                  <a:gd name="T9" fmla="*/ 0 h 89"/>
                  <a:gd name="T10" fmla="*/ 25 w 57"/>
                  <a:gd name="T11" fmla="*/ 55 h 89"/>
                </a:gdLst>
                <a:ahLst/>
                <a:cxnLst>
                  <a:cxn ang="0">
                    <a:pos x="T0" y="T1"/>
                  </a:cxn>
                  <a:cxn ang="0">
                    <a:pos x="T2" y="T3"/>
                  </a:cxn>
                  <a:cxn ang="0">
                    <a:pos x="T4" y="T5"/>
                  </a:cxn>
                  <a:cxn ang="0">
                    <a:pos x="T6" y="T7"/>
                  </a:cxn>
                  <a:cxn ang="0">
                    <a:pos x="T8" y="T9"/>
                  </a:cxn>
                  <a:cxn ang="0">
                    <a:pos x="T10" y="T11"/>
                  </a:cxn>
                </a:cxnLst>
                <a:rect l="0" t="0" r="r" b="b"/>
                <a:pathLst>
                  <a:path w="57" h="89">
                    <a:moveTo>
                      <a:pt x="25" y="55"/>
                    </a:moveTo>
                    <a:cubicBezTo>
                      <a:pt x="19" y="66"/>
                      <a:pt x="12" y="77"/>
                      <a:pt x="5" y="89"/>
                    </a:cubicBezTo>
                    <a:cubicBezTo>
                      <a:pt x="3" y="88"/>
                      <a:pt x="2" y="87"/>
                      <a:pt x="0" y="86"/>
                    </a:cubicBezTo>
                    <a:cubicBezTo>
                      <a:pt x="14" y="61"/>
                      <a:pt x="27" y="36"/>
                      <a:pt x="41" y="11"/>
                    </a:cubicBezTo>
                    <a:cubicBezTo>
                      <a:pt x="45" y="7"/>
                      <a:pt x="48" y="1"/>
                      <a:pt x="57" y="0"/>
                    </a:cubicBezTo>
                    <a:cubicBezTo>
                      <a:pt x="46" y="19"/>
                      <a:pt x="33" y="36"/>
                      <a:pt x="25" y="55"/>
                    </a:cubicBezTo>
                    <a:close/>
                  </a:path>
                </a:pathLst>
              </a:custGeom>
              <a:solidFill>
                <a:srgbClr val="6351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3" name="Freeform 160">
                <a:extLst>
                  <a:ext uri="{FF2B5EF4-FFF2-40B4-BE49-F238E27FC236}">
                    <a16:creationId xmlns:a16="http://schemas.microsoft.com/office/drawing/2014/main" id="{8C31E98D-AD35-44C6-B84E-8340E7B569A9}"/>
                  </a:ext>
                </a:extLst>
              </p:cNvPr>
              <p:cNvSpPr>
                <a:spLocks/>
              </p:cNvSpPr>
              <p:nvPr/>
            </p:nvSpPr>
            <p:spPr bwMode="auto">
              <a:xfrm>
                <a:off x="913" y="576"/>
                <a:ext cx="92" cy="88"/>
              </a:xfrm>
              <a:custGeom>
                <a:avLst/>
                <a:gdLst>
                  <a:gd name="T0" fmla="*/ 52 w 82"/>
                  <a:gd name="T1" fmla="*/ 40 h 79"/>
                  <a:gd name="T2" fmla="*/ 82 w 82"/>
                  <a:gd name="T3" fmla="*/ 79 h 79"/>
                  <a:gd name="T4" fmla="*/ 41 w 82"/>
                  <a:gd name="T5" fmla="*/ 43 h 79"/>
                  <a:gd name="T6" fmla="*/ 0 w 82"/>
                  <a:gd name="T7" fmla="*/ 0 h 79"/>
                  <a:gd name="T8" fmla="*/ 36 w 82"/>
                  <a:gd name="T9" fmla="*/ 26 h 79"/>
                  <a:gd name="T10" fmla="*/ 52 w 82"/>
                  <a:gd name="T11" fmla="*/ 40 h 79"/>
                </a:gdLst>
                <a:ahLst/>
                <a:cxnLst>
                  <a:cxn ang="0">
                    <a:pos x="T0" y="T1"/>
                  </a:cxn>
                  <a:cxn ang="0">
                    <a:pos x="T2" y="T3"/>
                  </a:cxn>
                  <a:cxn ang="0">
                    <a:pos x="T4" y="T5"/>
                  </a:cxn>
                  <a:cxn ang="0">
                    <a:pos x="T6" y="T7"/>
                  </a:cxn>
                  <a:cxn ang="0">
                    <a:pos x="T8" y="T9"/>
                  </a:cxn>
                  <a:cxn ang="0">
                    <a:pos x="T10" y="T11"/>
                  </a:cxn>
                </a:cxnLst>
                <a:rect l="0" t="0" r="r" b="b"/>
                <a:pathLst>
                  <a:path w="82" h="79">
                    <a:moveTo>
                      <a:pt x="52" y="40"/>
                    </a:moveTo>
                    <a:cubicBezTo>
                      <a:pt x="59" y="53"/>
                      <a:pt x="78" y="57"/>
                      <a:pt x="82" y="79"/>
                    </a:cubicBezTo>
                    <a:cubicBezTo>
                      <a:pt x="66" y="65"/>
                      <a:pt x="53" y="54"/>
                      <a:pt x="41" y="43"/>
                    </a:cubicBezTo>
                    <a:cubicBezTo>
                      <a:pt x="33" y="23"/>
                      <a:pt x="12" y="16"/>
                      <a:pt x="0" y="0"/>
                    </a:cubicBezTo>
                    <a:cubicBezTo>
                      <a:pt x="17" y="1"/>
                      <a:pt x="24" y="17"/>
                      <a:pt x="36" y="26"/>
                    </a:cubicBezTo>
                    <a:cubicBezTo>
                      <a:pt x="42" y="30"/>
                      <a:pt x="47" y="35"/>
                      <a:pt x="52" y="40"/>
                    </a:cubicBezTo>
                    <a:close/>
                  </a:path>
                </a:pathLst>
              </a:custGeom>
              <a:solidFill>
                <a:srgbClr val="6B4F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4" name="Freeform 161">
                <a:extLst>
                  <a:ext uri="{FF2B5EF4-FFF2-40B4-BE49-F238E27FC236}">
                    <a16:creationId xmlns:a16="http://schemas.microsoft.com/office/drawing/2014/main" id="{06548832-E547-49C4-9F56-BE8FD5FE4D37}"/>
                  </a:ext>
                </a:extLst>
              </p:cNvPr>
              <p:cNvSpPr>
                <a:spLocks/>
              </p:cNvSpPr>
              <p:nvPr/>
            </p:nvSpPr>
            <p:spPr bwMode="auto">
              <a:xfrm>
                <a:off x="751" y="689"/>
                <a:ext cx="101" cy="84"/>
              </a:xfrm>
              <a:custGeom>
                <a:avLst/>
                <a:gdLst>
                  <a:gd name="T0" fmla="*/ 90 w 90"/>
                  <a:gd name="T1" fmla="*/ 75 h 75"/>
                  <a:gd name="T2" fmla="*/ 36 w 90"/>
                  <a:gd name="T3" fmla="*/ 33 h 75"/>
                  <a:gd name="T4" fmla="*/ 24 w 90"/>
                  <a:gd name="T5" fmla="*/ 23 h 75"/>
                  <a:gd name="T6" fmla="*/ 0 w 90"/>
                  <a:gd name="T7" fmla="*/ 1 h 75"/>
                  <a:gd name="T8" fmla="*/ 20 w 90"/>
                  <a:gd name="T9" fmla="*/ 9 h 75"/>
                  <a:gd name="T10" fmla="*/ 90 w 90"/>
                  <a:gd name="T11" fmla="*/ 75 h 75"/>
                </a:gdLst>
                <a:ahLst/>
                <a:cxnLst>
                  <a:cxn ang="0">
                    <a:pos x="T0" y="T1"/>
                  </a:cxn>
                  <a:cxn ang="0">
                    <a:pos x="T2" y="T3"/>
                  </a:cxn>
                  <a:cxn ang="0">
                    <a:pos x="T4" y="T5"/>
                  </a:cxn>
                  <a:cxn ang="0">
                    <a:pos x="T6" y="T7"/>
                  </a:cxn>
                  <a:cxn ang="0">
                    <a:pos x="T8" y="T9"/>
                  </a:cxn>
                  <a:cxn ang="0">
                    <a:pos x="T10" y="T11"/>
                  </a:cxn>
                </a:cxnLst>
                <a:rect l="0" t="0" r="r" b="b"/>
                <a:pathLst>
                  <a:path w="90" h="75">
                    <a:moveTo>
                      <a:pt x="90" y="75"/>
                    </a:moveTo>
                    <a:cubicBezTo>
                      <a:pt x="67" y="67"/>
                      <a:pt x="54" y="47"/>
                      <a:pt x="36" y="33"/>
                    </a:cubicBezTo>
                    <a:cubicBezTo>
                      <a:pt x="32" y="30"/>
                      <a:pt x="28" y="26"/>
                      <a:pt x="24" y="23"/>
                    </a:cubicBezTo>
                    <a:cubicBezTo>
                      <a:pt x="17" y="16"/>
                      <a:pt x="10" y="10"/>
                      <a:pt x="0" y="1"/>
                    </a:cubicBezTo>
                    <a:cubicBezTo>
                      <a:pt x="11" y="0"/>
                      <a:pt x="14" y="9"/>
                      <a:pt x="20" y="9"/>
                    </a:cubicBezTo>
                    <a:cubicBezTo>
                      <a:pt x="43" y="31"/>
                      <a:pt x="67" y="53"/>
                      <a:pt x="90" y="75"/>
                    </a:cubicBezTo>
                    <a:close/>
                  </a:path>
                </a:pathLst>
              </a:custGeom>
              <a:solidFill>
                <a:srgbClr val="7652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5" name="Freeform 162">
                <a:extLst>
                  <a:ext uri="{FF2B5EF4-FFF2-40B4-BE49-F238E27FC236}">
                    <a16:creationId xmlns:a16="http://schemas.microsoft.com/office/drawing/2014/main" id="{5523B867-CBD2-401D-950C-0E5D556213F1}"/>
                  </a:ext>
                </a:extLst>
              </p:cNvPr>
              <p:cNvSpPr>
                <a:spLocks/>
              </p:cNvSpPr>
              <p:nvPr/>
            </p:nvSpPr>
            <p:spPr bwMode="auto">
              <a:xfrm>
                <a:off x="1818" y="486"/>
                <a:ext cx="38" cy="126"/>
              </a:xfrm>
              <a:custGeom>
                <a:avLst/>
                <a:gdLst>
                  <a:gd name="T0" fmla="*/ 3 w 33"/>
                  <a:gd name="T1" fmla="*/ 112 h 112"/>
                  <a:gd name="T2" fmla="*/ 20 w 33"/>
                  <a:gd name="T3" fmla="*/ 21 h 112"/>
                  <a:gd name="T4" fmla="*/ 22 w 33"/>
                  <a:gd name="T5" fmla="*/ 0 h 112"/>
                  <a:gd name="T6" fmla="*/ 26 w 33"/>
                  <a:gd name="T7" fmla="*/ 0 h 112"/>
                  <a:gd name="T8" fmla="*/ 26 w 33"/>
                  <a:gd name="T9" fmla="*/ 28 h 112"/>
                  <a:gd name="T10" fmla="*/ 24 w 33"/>
                  <a:gd name="T11" fmla="*/ 49 h 112"/>
                  <a:gd name="T12" fmla="*/ 11 w 33"/>
                  <a:gd name="T13" fmla="*/ 101 h 112"/>
                  <a:gd name="T14" fmla="*/ 3 w 33"/>
                  <a:gd name="T15" fmla="*/ 112 h 1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3" h="112">
                    <a:moveTo>
                      <a:pt x="3" y="112"/>
                    </a:moveTo>
                    <a:cubicBezTo>
                      <a:pt x="0" y="80"/>
                      <a:pt x="13" y="51"/>
                      <a:pt x="20" y="21"/>
                    </a:cubicBezTo>
                    <a:cubicBezTo>
                      <a:pt x="21" y="14"/>
                      <a:pt x="23" y="7"/>
                      <a:pt x="22" y="0"/>
                    </a:cubicBezTo>
                    <a:cubicBezTo>
                      <a:pt x="23" y="0"/>
                      <a:pt x="24" y="0"/>
                      <a:pt x="26" y="0"/>
                    </a:cubicBezTo>
                    <a:cubicBezTo>
                      <a:pt x="33" y="9"/>
                      <a:pt x="27" y="19"/>
                      <a:pt x="26" y="28"/>
                    </a:cubicBezTo>
                    <a:cubicBezTo>
                      <a:pt x="25" y="35"/>
                      <a:pt x="23" y="42"/>
                      <a:pt x="24" y="49"/>
                    </a:cubicBezTo>
                    <a:cubicBezTo>
                      <a:pt x="23" y="67"/>
                      <a:pt x="16" y="84"/>
                      <a:pt x="11" y="101"/>
                    </a:cubicBezTo>
                    <a:cubicBezTo>
                      <a:pt x="10" y="105"/>
                      <a:pt x="10" y="112"/>
                      <a:pt x="3" y="112"/>
                    </a:cubicBezTo>
                    <a:close/>
                  </a:path>
                </a:pathLst>
              </a:custGeom>
              <a:solidFill>
                <a:srgbClr val="E4CAB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6" name="Freeform 163">
                <a:extLst>
                  <a:ext uri="{FF2B5EF4-FFF2-40B4-BE49-F238E27FC236}">
                    <a16:creationId xmlns:a16="http://schemas.microsoft.com/office/drawing/2014/main" id="{D32812EA-81DD-4240-8AAC-BA5DF71D549D}"/>
                  </a:ext>
                </a:extLst>
              </p:cNvPr>
              <p:cNvSpPr>
                <a:spLocks/>
              </p:cNvSpPr>
              <p:nvPr/>
            </p:nvSpPr>
            <p:spPr bwMode="auto">
              <a:xfrm>
                <a:off x="2186" y="3161"/>
                <a:ext cx="81" cy="31"/>
              </a:xfrm>
              <a:custGeom>
                <a:avLst/>
                <a:gdLst>
                  <a:gd name="T0" fmla="*/ 11 w 72"/>
                  <a:gd name="T1" fmla="*/ 7 h 28"/>
                  <a:gd name="T2" fmla="*/ 67 w 72"/>
                  <a:gd name="T3" fmla="*/ 3 h 28"/>
                  <a:gd name="T4" fmla="*/ 72 w 72"/>
                  <a:gd name="T5" fmla="*/ 19 h 28"/>
                  <a:gd name="T6" fmla="*/ 69 w 72"/>
                  <a:gd name="T7" fmla="*/ 19 h 28"/>
                  <a:gd name="T8" fmla="*/ 65 w 72"/>
                  <a:gd name="T9" fmla="*/ 22 h 28"/>
                  <a:gd name="T10" fmla="*/ 8 w 72"/>
                  <a:gd name="T11" fmla="*/ 28 h 28"/>
                  <a:gd name="T12" fmla="*/ 11 w 72"/>
                  <a:gd name="T13" fmla="*/ 7 h 28"/>
                </a:gdLst>
                <a:ahLst/>
                <a:cxnLst>
                  <a:cxn ang="0">
                    <a:pos x="T0" y="T1"/>
                  </a:cxn>
                  <a:cxn ang="0">
                    <a:pos x="T2" y="T3"/>
                  </a:cxn>
                  <a:cxn ang="0">
                    <a:pos x="T4" y="T5"/>
                  </a:cxn>
                  <a:cxn ang="0">
                    <a:pos x="T6" y="T7"/>
                  </a:cxn>
                  <a:cxn ang="0">
                    <a:pos x="T8" y="T9"/>
                  </a:cxn>
                  <a:cxn ang="0">
                    <a:pos x="T10" y="T11"/>
                  </a:cxn>
                  <a:cxn ang="0">
                    <a:pos x="T12" y="T13"/>
                  </a:cxn>
                </a:cxnLst>
                <a:rect l="0" t="0" r="r" b="b"/>
                <a:pathLst>
                  <a:path w="72" h="28">
                    <a:moveTo>
                      <a:pt x="11" y="7"/>
                    </a:moveTo>
                    <a:cubicBezTo>
                      <a:pt x="30" y="10"/>
                      <a:pt x="48" y="0"/>
                      <a:pt x="67" y="3"/>
                    </a:cubicBezTo>
                    <a:cubicBezTo>
                      <a:pt x="68" y="9"/>
                      <a:pt x="70" y="14"/>
                      <a:pt x="72" y="19"/>
                    </a:cubicBezTo>
                    <a:cubicBezTo>
                      <a:pt x="71" y="19"/>
                      <a:pt x="70" y="19"/>
                      <a:pt x="69" y="19"/>
                    </a:cubicBezTo>
                    <a:cubicBezTo>
                      <a:pt x="68" y="21"/>
                      <a:pt x="66" y="23"/>
                      <a:pt x="65" y="22"/>
                    </a:cubicBezTo>
                    <a:cubicBezTo>
                      <a:pt x="45" y="14"/>
                      <a:pt x="26" y="19"/>
                      <a:pt x="8" y="28"/>
                    </a:cubicBezTo>
                    <a:cubicBezTo>
                      <a:pt x="0" y="20"/>
                      <a:pt x="7" y="14"/>
                      <a:pt x="11" y="7"/>
                    </a:cubicBezTo>
                    <a:close/>
                  </a:path>
                </a:pathLst>
              </a:custGeom>
              <a:solidFill>
                <a:srgbClr val="99C6D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7" name="Freeform 164">
                <a:extLst>
                  <a:ext uri="{FF2B5EF4-FFF2-40B4-BE49-F238E27FC236}">
                    <a16:creationId xmlns:a16="http://schemas.microsoft.com/office/drawing/2014/main" id="{5D55C42B-E092-4F07-928D-2472F9439C68}"/>
                  </a:ext>
                </a:extLst>
              </p:cNvPr>
              <p:cNvSpPr>
                <a:spLocks/>
              </p:cNvSpPr>
              <p:nvPr/>
            </p:nvSpPr>
            <p:spPr bwMode="auto">
              <a:xfrm>
                <a:off x="665" y="2072"/>
                <a:ext cx="60" cy="98"/>
              </a:xfrm>
              <a:custGeom>
                <a:avLst/>
                <a:gdLst>
                  <a:gd name="T0" fmla="*/ 41 w 53"/>
                  <a:gd name="T1" fmla="*/ 9 h 87"/>
                  <a:gd name="T2" fmla="*/ 53 w 53"/>
                  <a:gd name="T3" fmla="*/ 2 h 87"/>
                  <a:gd name="T4" fmla="*/ 8 w 53"/>
                  <a:gd name="T5" fmla="*/ 87 h 87"/>
                  <a:gd name="T6" fmla="*/ 10 w 53"/>
                  <a:gd name="T7" fmla="*/ 72 h 87"/>
                  <a:gd name="T8" fmla="*/ 41 w 53"/>
                  <a:gd name="T9" fmla="*/ 9 h 87"/>
                </a:gdLst>
                <a:ahLst/>
                <a:cxnLst>
                  <a:cxn ang="0">
                    <a:pos x="T0" y="T1"/>
                  </a:cxn>
                  <a:cxn ang="0">
                    <a:pos x="T2" y="T3"/>
                  </a:cxn>
                  <a:cxn ang="0">
                    <a:pos x="T4" y="T5"/>
                  </a:cxn>
                  <a:cxn ang="0">
                    <a:pos x="T6" y="T7"/>
                  </a:cxn>
                  <a:cxn ang="0">
                    <a:pos x="T8" y="T9"/>
                  </a:cxn>
                </a:cxnLst>
                <a:rect l="0" t="0" r="r" b="b"/>
                <a:pathLst>
                  <a:path w="53" h="87">
                    <a:moveTo>
                      <a:pt x="41" y="9"/>
                    </a:moveTo>
                    <a:cubicBezTo>
                      <a:pt x="45" y="7"/>
                      <a:pt x="45" y="0"/>
                      <a:pt x="53" y="2"/>
                    </a:cubicBezTo>
                    <a:cubicBezTo>
                      <a:pt x="40" y="32"/>
                      <a:pt x="24" y="60"/>
                      <a:pt x="8" y="87"/>
                    </a:cubicBezTo>
                    <a:cubicBezTo>
                      <a:pt x="0" y="81"/>
                      <a:pt x="8" y="77"/>
                      <a:pt x="10" y="72"/>
                    </a:cubicBezTo>
                    <a:cubicBezTo>
                      <a:pt x="20" y="51"/>
                      <a:pt x="30" y="30"/>
                      <a:pt x="41" y="9"/>
                    </a:cubicBezTo>
                    <a:close/>
                  </a:path>
                </a:pathLst>
              </a:custGeom>
              <a:solidFill>
                <a:srgbClr val="7E5E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8" name="Freeform 165">
                <a:extLst>
                  <a:ext uri="{FF2B5EF4-FFF2-40B4-BE49-F238E27FC236}">
                    <a16:creationId xmlns:a16="http://schemas.microsoft.com/office/drawing/2014/main" id="{2B5C6DD1-276B-4C32-AE03-4A2BC5721173}"/>
                  </a:ext>
                </a:extLst>
              </p:cNvPr>
              <p:cNvSpPr>
                <a:spLocks/>
              </p:cNvSpPr>
              <p:nvPr/>
            </p:nvSpPr>
            <p:spPr bwMode="auto">
              <a:xfrm>
                <a:off x="1960" y="1025"/>
                <a:ext cx="53" cy="103"/>
              </a:xfrm>
              <a:custGeom>
                <a:avLst/>
                <a:gdLst>
                  <a:gd name="T0" fmla="*/ 0 w 47"/>
                  <a:gd name="T1" fmla="*/ 92 h 92"/>
                  <a:gd name="T2" fmla="*/ 40 w 47"/>
                  <a:gd name="T3" fmla="*/ 0 h 92"/>
                  <a:gd name="T4" fmla="*/ 41 w 47"/>
                  <a:gd name="T5" fmla="*/ 16 h 92"/>
                  <a:gd name="T6" fmla="*/ 14 w 47"/>
                  <a:gd name="T7" fmla="*/ 76 h 92"/>
                  <a:gd name="T8" fmla="*/ 0 w 47"/>
                  <a:gd name="T9" fmla="*/ 92 h 92"/>
                </a:gdLst>
                <a:ahLst/>
                <a:cxnLst>
                  <a:cxn ang="0">
                    <a:pos x="T0" y="T1"/>
                  </a:cxn>
                  <a:cxn ang="0">
                    <a:pos x="T2" y="T3"/>
                  </a:cxn>
                  <a:cxn ang="0">
                    <a:pos x="T4" y="T5"/>
                  </a:cxn>
                  <a:cxn ang="0">
                    <a:pos x="T6" y="T7"/>
                  </a:cxn>
                  <a:cxn ang="0">
                    <a:pos x="T8" y="T9"/>
                  </a:cxn>
                </a:cxnLst>
                <a:rect l="0" t="0" r="r" b="b"/>
                <a:pathLst>
                  <a:path w="47" h="92">
                    <a:moveTo>
                      <a:pt x="0" y="92"/>
                    </a:moveTo>
                    <a:cubicBezTo>
                      <a:pt x="13" y="61"/>
                      <a:pt x="26" y="31"/>
                      <a:pt x="40" y="0"/>
                    </a:cubicBezTo>
                    <a:cubicBezTo>
                      <a:pt x="47" y="7"/>
                      <a:pt x="40" y="11"/>
                      <a:pt x="41" y="16"/>
                    </a:cubicBezTo>
                    <a:cubicBezTo>
                      <a:pt x="32" y="36"/>
                      <a:pt x="24" y="56"/>
                      <a:pt x="14" y="76"/>
                    </a:cubicBezTo>
                    <a:cubicBezTo>
                      <a:pt x="11" y="83"/>
                      <a:pt x="7" y="89"/>
                      <a:pt x="0" y="92"/>
                    </a:cubicBezTo>
                    <a:close/>
                  </a:path>
                </a:pathLst>
              </a:custGeom>
              <a:solidFill>
                <a:srgbClr val="7B65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9" name="Freeform 166">
                <a:extLst>
                  <a:ext uri="{FF2B5EF4-FFF2-40B4-BE49-F238E27FC236}">
                    <a16:creationId xmlns:a16="http://schemas.microsoft.com/office/drawing/2014/main" id="{A9D01B46-3B83-4A7B-BCD8-388F5401FE66}"/>
                  </a:ext>
                </a:extLst>
              </p:cNvPr>
              <p:cNvSpPr>
                <a:spLocks/>
              </p:cNvSpPr>
              <p:nvPr/>
            </p:nvSpPr>
            <p:spPr bwMode="auto">
              <a:xfrm>
                <a:off x="1972" y="504"/>
                <a:ext cx="32" cy="115"/>
              </a:xfrm>
              <a:custGeom>
                <a:avLst/>
                <a:gdLst>
                  <a:gd name="T0" fmla="*/ 24 w 28"/>
                  <a:gd name="T1" fmla="*/ 24 h 103"/>
                  <a:gd name="T2" fmla="*/ 0 w 28"/>
                  <a:gd name="T3" fmla="*/ 103 h 103"/>
                  <a:gd name="T4" fmla="*/ 8 w 28"/>
                  <a:gd name="T5" fmla="*/ 64 h 103"/>
                  <a:gd name="T6" fmla="*/ 22 w 28"/>
                  <a:gd name="T7" fmla="*/ 0 h 103"/>
                  <a:gd name="T8" fmla="*/ 24 w 28"/>
                  <a:gd name="T9" fmla="*/ 24 h 103"/>
                </a:gdLst>
                <a:ahLst/>
                <a:cxnLst>
                  <a:cxn ang="0">
                    <a:pos x="T0" y="T1"/>
                  </a:cxn>
                  <a:cxn ang="0">
                    <a:pos x="T2" y="T3"/>
                  </a:cxn>
                  <a:cxn ang="0">
                    <a:pos x="T4" y="T5"/>
                  </a:cxn>
                  <a:cxn ang="0">
                    <a:pos x="T6" y="T7"/>
                  </a:cxn>
                  <a:cxn ang="0">
                    <a:pos x="T8" y="T9"/>
                  </a:cxn>
                </a:cxnLst>
                <a:rect l="0" t="0" r="r" b="b"/>
                <a:pathLst>
                  <a:path w="28" h="103">
                    <a:moveTo>
                      <a:pt x="24" y="24"/>
                    </a:moveTo>
                    <a:cubicBezTo>
                      <a:pt x="15" y="50"/>
                      <a:pt x="17" y="79"/>
                      <a:pt x="0" y="103"/>
                    </a:cubicBezTo>
                    <a:cubicBezTo>
                      <a:pt x="3" y="90"/>
                      <a:pt x="5" y="77"/>
                      <a:pt x="8" y="64"/>
                    </a:cubicBezTo>
                    <a:cubicBezTo>
                      <a:pt x="13" y="43"/>
                      <a:pt x="17" y="23"/>
                      <a:pt x="22" y="0"/>
                    </a:cubicBezTo>
                    <a:cubicBezTo>
                      <a:pt x="28" y="10"/>
                      <a:pt x="24" y="17"/>
                      <a:pt x="24" y="24"/>
                    </a:cubicBezTo>
                    <a:close/>
                  </a:path>
                </a:pathLst>
              </a:custGeom>
              <a:solidFill>
                <a:srgbClr val="83716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0" name="Freeform 167">
                <a:extLst>
                  <a:ext uri="{FF2B5EF4-FFF2-40B4-BE49-F238E27FC236}">
                    <a16:creationId xmlns:a16="http://schemas.microsoft.com/office/drawing/2014/main" id="{390E92BA-4495-412F-B366-5A48B4009C3F}"/>
                  </a:ext>
                </a:extLst>
              </p:cNvPr>
              <p:cNvSpPr>
                <a:spLocks/>
              </p:cNvSpPr>
              <p:nvPr/>
            </p:nvSpPr>
            <p:spPr bwMode="auto">
              <a:xfrm>
                <a:off x="1025" y="626"/>
                <a:ext cx="92" cy="90"/>
              </a:xfrm>
              <a:custGeom>
                <a:avLst/>
                <a:gdLst>
                  <a:gd name="T0" fmla="*/ 82 w 82"/>
                  <a:gd name="T1" fmla="*/ 79 h 80"/>
                  <a:gd name="T2" fmla="*/ 64 w 82"/>
                  <a:gd name="T3" fmla="*/ 69 h 80"/>
                  <a:gd name="T4" fmla="*/ 0 w 82"/>
                  <a:gd name="T5" fmla="*/ 7 h 80"/>
                  <a:gd name="T6" fmla="*/ 15 w 82"/>
                  <a:gd name="T7" fmla="*/ 13 h 80"/>
                  <a:gd name="T8" fmla="*/ 82 w 82"/>
                  <a:gd name="T9" fmla="*/ 79 h 80"/>
                </a:gdLst>
                <a:ahLst/>
                <a:cxnLst>
                  <a:cxn ang="0">
                    <a:pos x="T0" y="T1"/>
                  </a:cxn>
                  <a:cxn ang="0">
                    <a:pos x="T2" y="T3"/>
                  </a:cxn>
                  <a:cxn ang="0">
                    <a:pos x="T4" y="T5"/>
                  </a:cxn>
                  <a:cxn ang="0">
                    <a:pos x="T6" y="T7"/>
                  </a:cxn>
                  <a:cxn ang="0">
                    <a:pos x="T8" y="T9"/>
                  </a:cxn>
                </a:cxnLst>
                <a:rect l="0" t="0" r="r" b="b"/>
                <a:pathLst>
                  <a:path w="82" h="80">
                    <a:moveTo>
                      <a:pt x="82" y="79"/>
                    </a:moveTo>
                    <a:cubicBezTo>
                      <a:pt x="73" y="80"/>
                      <a:pt x="69" y="73"/>
                      <a:pt x="64" y="69"/>
                    </a:cubicBezTo>
                    <a:cubicBezTo>
                      <a:pt x="43" y="48"/>
                      <a:pt x="21" y="27"/>
                      <a:pt x="0" y="7"/>
                    </a:cubicBezTo>
                    <a:cubicBezTo>
                      <a:pt x="8" y="0"/>
                      <a:pt x="11" y="9"/>
                      <a:pt x="15" y="13"/>
                    </a:cubicBezTo>
                    <a:cubicBezTo>
                      <a:pt x="38" y="34"/>
                      <a:pt x="60" y="57"/>
                      <a:pt x="82" y="79"/>
                    </a:cubicBezTo>
                    <a:close/>
                  </a:path>
                </a:pathLst>
              </a:custGeom>
              <a:solidFill>
                <a:srgbClr val="6F605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1" name="Freeform 168">
                <a:extLst>
                  <a:ext uri="{FF2B5EF4-FFF2-40B4-BE49-F238E27FC236}">
                    <a16:creationId xmlns:a16="http://schemas.microsoft.com/office/drawing/2014/main" id="{36258F3B-5EF9-4569-9338-B8928D668371}"/>
                  </a:ext>
                </a:extLst>
              </p:cNvPr>
              <p:cNvSpPr>
                <a:spLocks/>
              </p:cNvSpPr>
              <p:nvPr/>
            </p:nvSpPr>
            <p:spPr bwMode="auto">
              <a:xfrm>
                <a:off x="819" y="888"/>
                <a:ext cx="90" cy="77"/>
              </a:xfrm>
              <a:custGeom>
                <a:avLst/>
                <a:gdLst>
                  <a:gd name="T0" fmla="*/ 75 w 80"/>
                  <a:gd name="T1" fmla="*/ 69 h 69"/>
                  <a:gd name="T2" fmla="*/ 31 w 80"/>
                  <a:gd name="T3" fmla="*/ 29 h 69"/>
                  <a:gd name="T4" fmla="*/ 7 w 80"/>
                  <a:gd name="T5" fmla="*/ 7 h 69"/>
                  <a:gd name="T6" fmla="*/ 11 w 80"/>
                  <a:gd name="T7" fmla="*/ 2 h 69"/>
                  <a:gd name="T8" fmla="*/ 80 w 80"/>
                  <a:gd name="T9" fmla="*/ 65 h 69"/>
                  <a:gd name="T10" fmla="*/ 75 w 80"/>
                  <a:gd name="T11" fmla="*/ 69 h 69"/>
                </a:gdLst>
                <a:ahLst/>
                <a:cxnLst>
                  <a:cxn ang="0">
                    <a:pos x="T0" y="T1"/>
                  </a:cxn>
                  <a:cxn ang="0">
                    <a:pos x="T2" y="T3"/>
                  </a:cxn>
                  <a:cxn ang="0">
                    <a:pos x="T4" y="T5"/>
                  </a:cxn>
                  <a:cxn ang="0">
                    <a:pos x="T6" y="T7"/>
                  </a:cxn>
                  <a:cxn ang="0">
                    <a:pos x="T8" y="T9"/>
                  </a:cxn>
                  <a:cxn ang="0">
                    <a:pos x="T10" y="T11"/>
                  </a:cxn>
                </a:cxnLst>
                <a:rect l="0" t="0" r="r" b="b"/>
                <a:pathLst>
                  <a:path w="80" h="69">
                    <a:moveTo>
                      <a:pt x="75" y="69"/>
                    </a:moveTo>
                    <a:cubicBezTo>
                      <a:pt x="61" y="56"/>
                      <a:pt x="46" y="43"/>
                      <a:pt x="31" y="29"/>
                    </a:cubicBezTo>
                    <a:cubicBezTo>
                      <a:pt x="25" y="20"/>
                      <a:pt x="15" y="15"/>
                      <a:pt x="7" y="7"/>
                    </a:cubicBezTo>
                    <a:cubicBezTo>
                      <a:pt x="0" y="0"/>
                      <a:pt x="9" y="3"/>
                      <a:pt x="11" y="2"/>
                    </a:cubicBezTo>
                    <a:cubicBezTo>
                      <a:pt x="35" y="22"/>
                      <a:pt x="58" y="43"/>
                      <a:pt x="80" y="65"/>
                    </a:cubicBezTo>
                    <a:cubicBezTo>
                      <a:pt x="80" y="68"/>
                      <a:pt x="77" y="68"/>
                      <a:pt x="75" y="69"/>
                    </a:cubicBezTo>
                    <a:close/>
                  </a:path>
                </a:pathLst>
              </a:custGeom>
              <a:solidFill>
                <a:srgbClr val="8666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2" name="Freeform 169">
                <a:extLst>
                  <a:ext uri="{FF2B5EF4-FFF2-40B4-BE49-F238E27FC236}">
                    <a16:creationId xmlns:a16="http://schemas.microsoft.com/office/drawing/2014/main" id="{B88F3B3E-A33A-485F-8C93-D89CCAEAF3B8}"/>
                  </a:ext>
                </a:extLst>
              </p:cNvPr>
              <p:cNvSpPr>
                <a:spLocks/>
              </p:cNvSpPr>
              <p:nvPr/>
            </p:nvSpPr>
            <p:spPr bwMode="auto">
              <a:xfrm>
                <a:off x="2031" y="481"/>
                <a:ext cx="26" cy="81"/>
              </a:xfrm>
              <a:custGeom>
                <a:avLst/>
                <a:gdLst>
                  <a:gd name="T0" fmla="*/ 2 w 23"/>
                  <a:gd name="T1" fmla="*/ 33 h 72"/>
                  <a:gd name="T2" fmla="*/ 0 w 23"/>
                  <a:gd name="T3" fmla="*/ 24 h 72"/>
                  <a:gd name="T4" fmla="*/ 9 w 23"/>
                  <a:gd name="T5" fmla="*/ 0 h 72"/>
                  <a:gd name="T6" fmla="*/ 17 w 23"/>
                  <a:gd name="T7" fmla="*/ 36 h 72"/>
                  <a:gd name="T8" fmla="*/ 20 w 23"/>
                  <a:gd name="T9" fmla="*/ 35 h 72"/>
                  <a:gd name="T10" fmla="*/ 10 w 23"/>
                  <a:gd name="T11" fmla="*/ 72 h 72"/>
                  <a:gd name="T12" fmla="*/ 6 w 23"/>
                  <a:gd name="T13" fmla="*/ 52 h 72"/>
                  <a:gd name="T14" fmla="*/ 2 w 23"/>
                  <a:gd name="T15" fmla="*/ 33 h 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72">
                    <a:moveTo>
                      <a:pt x="2" y="33"/>
                    </a:moveTo>
                    <a:cubicBezTo>
                      <a:pt x="1" y="30"/>
                      <a:pt x="1" y="27"/>
                      <a:pt x="0" y="24"/>
                    </a:cubicBezTo>
                    <a:cubicBezTo>
                      <a:pt x="3" y="16"/>
                      <a:pt x="6" y="8"/>
                      <a:pt x="9" y="0"/>
                    </a:cubicBezTo>
                    <a:cubicBezTo>
                      <a:pt x="23" y="9"/>
                      <a:pt x="10" y="25"/>
                      <a:pt x="17" y="36"/>
                    </a:cubicBezTo>
                    <a:cubicBezTo>
                      <a:pt x="18" y="36"/>
                      <a:pt x="19" y="36"/>
                      <a:pt x="20" y="35"/>
                    </a:cubicBezTo>
                    <a:cubicBezTo>
                      <a:pt x="21" y="49"/>
                      <a:pt x="20" y="62"/>
                      <a:pt x="10" y="72"/>
                    </a:cubicBezTo>
                    <a:cubicBezTo>
                      <a:pt x="8" y="66"/>
                      <a:pt x="11" y="58"/>
                      <a:pt x="6" y="52"/>
                    </a:cubicBezTo>
                    <a:cubicBezTo>
                      <a:pt x="0" y="47"/>
                      <a:pt x="6" y="39"/>
                      <a:pt x="2" y="33"/>
                    </a:cubicBezTo>
                    <a:close/>
                  </a:path>
                </a:pathLst>
              </a:custGeom>
              <a:solidFill>
                <a:srgbClr val="AF8E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3" name="Freeform 170">
                <a:extLst>
                  <a:ext uri="{FF2B5EF4-FFF2-40B4-BE49-F238E27FC236}">
                    <a16:creationId xmlns:a16="http://schemas.microsoft.com/office/drawing/2014/main" id="{818B720A-B715-4429-B5C2-F6B85F63A3EE}"/>
                  </a:ext>
                </a:extLst>
              </p:cNvPr>
              <p:cNvSpPr>
                <a:spLocks/>
              </p:cNvSpPr>
              <p:nvPr/>
            </p:nvSpPr>
            <p:spPr bwMode="auto">
              <a:xfrm>
                <a:off x="2089" y="701"/>
                <a:ext cx="32" cy="90"/>
              </a:xfrm>
              <a:custGeom>
                <a:avLst/>
                <a:gdLst>
                  <a:gd name="T0" fmla="*/ 28 w 28"/>
                  <a:gd name="T1" fmla="*/ 8 h 80"/>
                  <a:gd name="T2" fmla="*/ 0 w 28"/>
                  <a:gd name="T3" fmla="*/ 80 h 80"/>
                  <a:gd name="T4" fmla="*/ 25 w 28"/>
                  <a:gd name="T5" fmla="*/ 0 h 80"/>
                  <a:gd name="T6" fmla="*/ 28 w 28"/>
                  <a:gd name="T7" fmla="*/ 8 h 80"/>
                </a:gdLst>
                <a:ahLst/>
                <a:cxnLst>
                  <a:cxn ang="0">
                    <a:pos x="T0" y="T1"/>
                  </a:cxn>
                  <a:cxn ang="0">
                    <a:pos x="T2" y="T3"/>
                  </a:cxn>
                  <a:cxn ang="0">
                    <a:pos x="T4" y="T5"/>
                  </a:cxn>
                  <a:cxn ang="0">
                    <a:pos x="T6" y="T7"/>
                  </a:cxn>
                </a:cxnLst>
                <a:rect l="0" t="0" r="r" b="b"/>
                <a:pathLst>
                  <a:path w="28" h="80">
                    <a:moveTo>
                      <a:pt x="28" y="8"/>
                    </a:moveTo>
                    <a:cubicBezTo>
                      <a:pt x="24" y="34"/>
                      <a:pt x="11" y="56"/>
                      <a:pt x="0" y="80"/>
                    </a:cubicBezTo>
                    <a:cubicBezTo>
                      <a:pt x="6" y="53"/>
                      <a:pt x="13" y="25"/>
                      <a:pt x="25" y="0"/>
                    </a:cubicBezTo>
                    <a:cubicBezTo>
                      <a:pt x="26" y="2"/>
                      <a:pt x="27" y="5"/>
                      <a:pt x="28" y="8"/>
                    </a:cubicBezTo>
                    <a:close/>
                  </a:path>
                </a:pathLst>
              </a:custGeom>
              <a:solidFill>
                <a:srgbClr val="EDDEC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4" name="Freeform 171">
                <a:extLst>
                  <a:ext uri="{FF2B5EF4-FFF2-40B4-BE49-F238E27FC236}">
                    <a16:creationId xmlns:a16="http://schemas.microsoft.com/office/drawing/2014/main" id="{1EA9627A-05AC-4660-A30F-B3A6C9A39FB8}"/>
                  </a:ext>
                </a:extLst>
              </p:cNvPr>
              <p:cNvSpPr>
                <a:spLocks/>
              </p:cNvSpPr>
              <p:nvPr/>
            </p:nvSpPr>
            <p:spPr bwMode="auto">
              <a:xfrm>
                <a:off x="1836" y="452"/>
                <a:ext cx="30" cy="109"/>
              </a:xfrm>
              <a:custGeom>
                <a:avLst/>
                <a:gdLst>
                  <a:gd name="T0" fmla="*/ 5 w 26"/>
                  <a:gd name="T1" fmla="*/ 81 h 97"/>
                  <a:gd name="T2" fmla="*/ 10 w 26"/>
                  <a:gd name="T3" fmla="*/ 30 h 97"/>
                  <a:gd name="T4" fmla="*/ 20 w 26"/>
                  <a:gd name="T5" fmla="*/ 0 h 97"/>
                  <a:gd name="T6" fmla="*/ 18 w 26"/>
                  <a:gd name="T7" fmla="*/ 42 h 97"/>
                  <a:gd name="T8" fmla="*/ 9 w 26"/>
                  <a:gd name="T9" fmla="*/ 97 h 97"/>
                  <a:gd name="T10" fmla="*/ 5 w 26"/>
                  <a:gd name="T11" fmla="*/ 81 h 97"/>
                </a:gdLst>
                <a:ahLst/>
                <a:cxnLst>
                  <a:cxn ang="0">
                    <a:pos x="T0" y="T1"/>
                  </a:cxn>
                  <a:cxn ang="0">
                    <a:pos x="T2" y="T3"/>
                  </a:cxn>
                  <a:cxn ang="0">
                    <a:pos x="T4" y="T5"/>
                  </a:cxn>
                  <a:cxn ang="0">
                    <a:pos x="T6" y="T7"/>
                  </a:cxn>
                  <a:cxn ang="0">
                    <a:pos x="T8" y="T9"/>
                  </a:cxn>
                  <a:cxn ang="0">
                    <a:pos x="T10" y="T11"/>
                  </a:cxn>
                </a:cxnLst>
                <a:rect l="0" t="0" r="r" b="b"/>
                <a:pathLst>
                  <a:path w="26" h="97">
                    <a:moveTo>
                      <a:pt x="5" y="81"/>
                    </a:moveTo>
                    <a:cubicBezTo>
                      <a:pt x="7" y="64"/>
                      <a:pt x="8" y="47"/>
                      <a:pt x="10" y="30"/>
                    </a:cubicBezTo>
                    <a:cubicBezTo>
                      <a:pt x="9" y="19"/>
                      <a:pt x="16" y="12"/>
                      <a:pt x="20" y="0"/>
                    </a:cubicBezTo>
                    <a:cubicBezTo>
                      <a:pt x="26" y="17"/>
                      <a:pt x="16" y="29"/>
                      <a:pt x="18" y="42"/>
                    </a:cubicBezTo>
                    <a:cubicBezTo>
                      <a:pt x="11" y="60"/>
                      <a:pt x="11" y="79"/>
                      <a:pt x="9" y="97"/>
                    </a:cubicBezTo>
                    <a:cubicBezTo>
                      <a:pt x="0" y="94"/>
                      <a:pt x="5" y="87"/>
                      <a:pt x="5" y="81"/>
                    </a:cubicBezTo>
                    <a:close/>
                  </a:path>
                </a:pathLst>
              </a:custGeom>
              <a:solidFill>
                <a:srgbClr val="6A4F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5" name="Freeform 172">
                <a:extLst>
                  <a:ext uri="{FF2B5EF4-FFF2-40B4-BE49-F238E27FC236}">
                    <a16:creationId xmlns:a16="http://schemas.microsoft.com/office/drawing/2014/main" id="{DEF035B6-46B7-45B8-BD5D-2C66EAAB7891}"/>
                  </a:ext>
                </a:extLst>
              </p:cNvPr>
              <p:cNvSpPr>
                <a:spLocks/>
              </p:cNvSpPr>
              <p:nvPr/>
            </p:nvSpPr>
            <p:spPr bwMode="auto">
              <a:xfrm>
                <a:off x="705" y="560"/>
                <a:ext cx="73" cy="74"/>
              </a:xfrm>
              <a:custGeom>
                <a:avLst/>
                <a:gdLst>
                  <a:gd name="T0" fmla="*/ 65 w 65"/>
                  <a:gd name="T1" fmla="*/ 60 h 66"/>
                  <a:gd name="T2" fmla="*/ 65 w 65"/>
                  <a:gd name="T3" fmla="*/ 66 h 66"/>
                  <a:gd name="T4" fmla="*/ 0 w 65"/>
                  <a:gd name="T5" fmla="*/ 0 h 66"/>
                  <a:gd name="T6" fmla="*/ 65 w 65"/>
                  <a:gd name="T7" fmla="*/ 60 h 66"/>
                </a:gdLst>
                <a:ahLst/>
                <a:cxnLst>
                  <a:cxn ang="0">
                    <a:pos x="T0" y="T1"/>
                  </a:cxn>
                  <a:cxn ang="0">
                    <a:pos x="T2" y="T3"/>
                  </a:cxn>
                  <a:cxn ang="0">
                    <a:pos x="T4" y="T5"/>
                  </a:cxn>
                  <a:cxn ang="0">
                    <a:pos x="T6" y="T7"/>
                  </a:cxn>
                </a:cxnLst>
                <a:rect l="0" t="0" r="r" b="b"/>
                <a:pathLst>
                  <a:path w="65" h="66">
                    <a:moveTo>
                      <a:pt x="65" y="60"/>
                    </a:moveTo>
                    <a:cubicBezTo>
                      <a:pt x="65" y="62"/>
                      <a:pt x="65" y="64"/>
                      <a:pt x="65" y="66"/>
                    </a:cubicBezTo>
                    <a:cubicBezTo>
                      <a:pt x="42" y="45"/>
                      <a:pt x="15" y="28"/>
                      <a:pt x="0" y="0"/>
                    </a:cubicBezTo>
                    <a:cubicBezTo>
                      <a:pt x="21" y="20"/>
                      <a:pt x="43" y="40"/>
                      <a:pt x="65" y="60"/>
                    </a:cubicBezTo>
                    <a:close/>
                  </a:path>
                </a:pathLst>
              </a:custGeom>
              <a:solidFill>
                <a:srgbClr val="7B68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6" name="Freeform 173">
                <a:extLst>
                  <a:ext uri="{FF2B5EF4-FFF2-40B4-BE49-F238E27FC236}">
                    <a16:creationId xmlns:a16="http://schemas.microsoft.com/office/drawing/2014/main" id="{A7F7B789-6837-46B2-9AA6-EF7F054A63F0}"/>
                  </a:ext>
                </a:extLst>
              </p:cNvPr>
              <p:cNvSpPr>
                <a:spLocks/>
              </p:cNvSpPr>
              <p:nvPr/>
            </p:nvSpPr>
            <p:spPr bwMode="auto">
              <a:xfrm>
                <a:off x="1941" y="489"/>
                <a:ext cx="22" cy="102"/>
              </a:xfrm>
              <a:custGeom>
                <a:avLst/>
                <a:gdLst>
                  <a:gd name="T0" fmla="*/ 9 w 20"/>
                  <a:gd name="T1" fmla="*/ 77 h 91"/>
                  <a:gd name="T2" fmla="*/ 0 w 20"/>
                  <a:gd name="T3" fmla="*/ 91 h 91"/>
                  <a:gd name="T4" fmla="*/ 10 w 20"/>
                  <a:gd name="T5" fmla="*/ 18 h 91"/>
                  <a:gd name="T6" fmla="*/ 20 w 20"/>
                  <a:gd name="T7" fmla="*/ 0 h 91"/>
                  <a:gd name="T8" fmla="*/ 9 w 20"/>
                  <a:gd name="T9" fmla="*/ 77 h 91"/>
                </a:gdLst>
                <a:ahLst/>
                <a:cxnLst>
                  <a:cxn ang="0">
                    <a:pos x="T0" y="T1"/>
                  </a:cxn>
                  <a:cxn ang="0">
                    <a:pos x="T2" y="T3"/>
                  </a:cxn>
                  <a:cxn ang="0">
                    <a:pos x="T4" y="T5"/>
                  </a:cxn>
                  <a:cxn ang="0">
                    <a:pos x="T6" y="T7"/>
                  </a:cxn>
                  <a:cxn ang="0">
                    <a:pos x="T8" y="T9"/>
                  </a:cxn>
                </a:cxnLst>
                <a:rect l="0" t="0" r="r" b="b"/>
                <a:pathLst>
                  <a:path w="20" h="91">
                    <a:moveTo>
                      <a:pt x="9" y="77"/>
                    </a:moveTo>
                    <a:cubicBezTo>
                      <a:pt x="7" y="80"/>
                      <a:pt x="5" y="83"/>
                      <a:pt x="0" y="91"/>
                    </a:cubicBezTo>
                    <a:cubicBezTo>
                      <a:pt x="4" y="63"/>
                      <a:pt x="7" y="40"/>
                      <a:pt x="10" y="18"/>
                    </a:cubicBezTo>
                    <a:cubicBezTo>
                      <a:pt x="10" y="11"/>
                      <a:pt x="10" y="5"/>
                      <a:pt x="20" y="0"/>
                    </a:cubicBezTo>
                    <a:cubicBezTo>
                      <a:pt x="16" y="27"/>
                      <a:pt x="12" y="52"/>
                      <a:pt x="9" y="77"/>
                    </a:cubicBezTo>
                    <a:close/>
                  </a:path>
                </a:pathLst>
              </a:custGeom>
              <a:solidFill>
                <a:srgbClr val="84736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7" name="Freeform 174">
                <a:extLst>
                  <a:ext uri="{FF2B5EF4-FFF2-40B4-BE49-F238E27FC236}">
                    <a16:creationId xmlns:a16="http://schemas.microsoft.com/office/drawing/2014/main" id="{9820A95A-8393-4E66-A7A2-6AD20E1EF6CF}"/>
                  </a:ext>
                </a:extLst>
              </p:cNvPr>
              <p:cNvSpPr>
                <a:spLocks/>
              </p:cNvSpPr>
              <p:nvPr/>
            </p:nvSpPr>
            <p:spPr bwMode="auto">
              <a:xfrm>
                <a:off x="2257" y="3322"/>
                <a:ext cx="63" cy="31"/>
              </a:xfrm>
              <a:custGeom>
                <a:avLst/>
                <a:gdLst>
                  <a:gd name="T0" fmla="*/ 8 w 56"/>
                  <a:gd name="T1" fmla="*/ 23 h 27"/>
                  <a:gd name="T2" fmla="*/ 4 w 56"/>
                  <a:gd name="T3" fmla="*/ 15 h 27"/>
                  <a:gd name="T4" fmla="*/ 52 w 56"/>
                  <a:gd name="T5" fmla="*/ 15 h 27"/>
                  <a:gd name="T6" fmla="*/ 56 w 56"/>
                  <a:gd name="T7" fmla="*/ 19 h 27"/>
                  <a:gd name="T8" fmla="*/ 8 w 56"/>
                  <a:gd name="T9" fmla="*/ 23 h 27"/>
                </a:gdLst>
                <a:ahLst/>
                <a:cxnLst>
                  <a:cxn ang="0">
                    <a:pos x="T0" y="T1"/>
                  </a:cxn>
                  <a:cxn ang="0">
                    <a:pos x="T2" y="T3"/>
                  </a:cxn>
                  <a:cxn ang="0">
                    <a:pos x="T4" y="T5"/>
                  </a:cxn>
                  <a:cxn ang="0">
                    <a:pos x="T6" y="T7"/>
                  </a:cxn>
                  <a:cxn ang="0">
                    <a:pos x="T8" y="T9"/>
                  </a:cxn>
                </a:cxnLst>
                <a:rect l="0" t="0" r="r" b="b"/>
                <a:pathLst>
                  <a:path w="56" h="27">
                    <a:moveTo>
                      <a:pt x="8" y="23"/>
                    </a:moveTo>
                    <a:cubicBezTo>
                      <a:pt x="7" y="19"/>
                      <a:pt x="0" y="14"/>
                      <a:pt x="4" y="15"/>
                    </a:cubicBezTo>
                    <a:cubicBezTo>
                      <a:pt x="20" y="17"/>
                      <a:pt x="36" y="0"/>
                      <a:pt x="52" y="15"/>
                    </a:cubicBezTo>
                    <a:cubicBezTo>
                      <a:pt x="53" y="16"/>
                      <a:pt x="55" y="17"/>
                      <a:pt x="56" y="19"/>
                    </a:cubicBezTo>
                    <a:cubicBezTo>
                      <a:pt x="40" y="27"/>
                      <a:pt x="24" y="22"/>
                      <a:pt x="8" y="23"/>
                    </a:cubicBezTo>
                    <a:close/>
                  </a:path>
                </a:pathLst>
              </a:custGeom>
              <a:solidFill>
                <a:srgbClr val="84BC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8" name="Freeform 175">
                <a:extLst>
                  <a:ext uri="{FF2B5EF4-FFF2-40B4-BE49-F238E27FC236}">
                    <a16:creationId xmlns:a16="http://schemas.microsoft.com/office/drawing/2014/main" id="{5D292AFA-F710-483B-AF26-3AEF14AE047D}"/>
                  </a:ext>
                </a:extLst>
              </p:cNvPr>
              <p:cNvSpPr>
                <a:spLocks/>
              </p:cNvSpPr>
              <p:nvPr/>
            </p:nvSpPr>
            <p:spPr bwMode="auto">
              <a:xfrm>
                <a:off x="2041" y="427"/>
                <a:ext cx="18" cy="95"/>
              </a:xfrm>
              <a:custGeom>
                <a:avLst/>
                <a:gdLst>
                  <a:gd name="T0" fmla="*/ 8 w 16"/>
                  <a:gd name="T1" fmla="*/ 84 h 84"/>
                  <a:gd name="T2" fmla="*/ 0 w 16"/>
                  <a:gd name="T3" fmla="*/ 48 h 84"/>
                  <a:gd name="T4" fmla="*/ 9 w 16"/>
                  <a:gd name="T5" fmla="*/ 0 h 84"/>
                  <a:gd name="T6" fmla="*/ 10 w 16"/>
                  <a:gd name="T7" fmla="*/ 64 h 84"/>
                  <a:gd name="T8" fmla="*/ 8 w 16"/>
                  <a:gd name="T9" fmla="*/ 84 h 84"/>
                </a:gdLst>
                <a:ahLst/>
                <a:cxnLst>
                  <a:cxn ang="0">
                    <a:pos x="T0" y="T1"/>
                  </a:cxn>
                  <a:cxn ang="0">
                    <a:pos x="T2" y="T3"/>
                  </a:cxn>
                  <a:cxn ang="0">
                    <a:pos x="T4" y="T5"/>
                  </a:cxn>
                  <a:cxn ang="0">
                    <a:pos x="T6" y="T7"/>
                  </a:cxn>
                  <a:cxn ang="0">
                    <a:pos x="T8" y="T9"/>
                  </a:cxn>
                </a:cxnLst>
                <a:rect l="0" t="0" r="r" b="b"/>
                <a:pathLst>
                  <a:path w="16" h="84">
                    <a:moveTo>
                      <a:pt x="8" y="84"/>
                    </a:moveTo>
                    <a:cubicBezTo>
                      <a:pt x="1" y="73"/>
                      <a:pt x="4" y="60"/>
                      <a:pt x="0" y="48"/>
                    </a:cubicBezTo>
                    <a:cubicBezTo>
                      <a:pt x="8" y="33"/>
                      <a:pt x="9" y="17"/>
                      <a:pt x="9" y="0"/>
                    </a:cubicBezTo>
                    <a:cubicBezTo>
                      <a:pt x="16" y="22"/>
                      <a:pt x="12" y="43"/>
                      <a:pt x="10" y="64"/>
                    </a:cubicBezTo>
                    <a:cubicBezTo>
                      <a:pt x="10" y="71"/>
                      <a:pt x="9" y="77"/>
                      <a:pt x="8" y="84"/>
                    </a:cubicBezTo>
                    <a:close/>
                  </a:path>
                </a:pathLst>
              </a:custGeom>
              <a:solidFill>
                <a:srgbClr val="735F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9" name="Freeform 176">
                <a:extLst>
                  <a:ext uri="{FF2B5EF4-FFF2-40B4-BE49-F238E27FC236}">
                    <a16:creationId xmlns:a16="http://schemas.microsoft.com/office/drawing/2014/main" id="{C9B76D5E-3555-41BF-9EE3-B0B61200AC6C}"/>
                  </a:ext>
                </a:extLst>
              </p:cNvPr>
              <p:cNvSpPr>
                <a:spLocks/>
              </p:cNvSpPr>
              <p:nvPr/>
            </p:nvSpPr>
            <p:spPr bwMode="auto">
              <a:xfrm>
                <a:off x="1974" y="1259"/>
                <a:ext cx="14" cy="90"/>
              </a:xfrm>
              <a:custGeom>
                <a:avLst/>
                <a:gdLst>
                  <a:gd name="T0" fmla="*/ 13 w 13"/>
                  <a:gd name="T1" fmla="*/ 44 h 80"/>
                  <a:gd name="T2" fmla="*/ 13 w 13"/>
                  <a:gd name="T3" fmla="*/ 79 h 80"/>
                  <a:gd name="T4" fmla="*/ 10 w 13"/>
                  <a:gd name="T5" fmla="*/ 80 h 80"/>
                  <a:gd name="T6" fmla="*/ 0 w 13"/>
                  <a:gd name="T7" fmla="*/ 7 h 80"/>
                  <a:gd name="T8" fmla="*/ 8 w 13"/>
                  <a:gd name="T9" fmla="*/ 0 h 80"/>
                  <a:gd name="T10" fmla="*/ 13 w 13"/>
                  <a:gd name="T11" fmla="*/ 44 h 80"/>
                </a:gdLst>
                <a:ahLst/>
                <a:cxnLst>
                  <a:cxn ang="0">
                    <a:pos x="T0" y="T1"/>
                  </a:cxn>
                  <a:cxn ang="0">
                    <a:pos x="T2" y="T3"/>
                  </a:cxn>
                  <a:cxn ang="0">
                    <a:pos x="T4" y="T5"/>
                  </a:cxn>
                  <a:cxn ang="0">
                    <a:pos x="T6" y="T7"/>
                  </a:cxn>
                  <a:cxn ang="0">
                    <a:pos x="T8" y="T9"/>
                  </a:cxn>
                  <a:cxn ang="0">
                    <a:pos x="T10" y="T11"/>
                  </a:cxn>
                </a:cxnLst>
                <a:rect l="0" t="0" r="r" b="b"/>
                <a:pathLst>
                  <a:path w="13" h="80">
                    <a:moveTo>
                      <a:pt x="13" y="44"/>
                    </a:moveTo>
                    <a:cubicBezTo>
                      <a:pt x="13" y="56"/>
                      <a:pt x="13" y="68"/>
                      <a:pt x="13" y="79"/>
                    </a:cubicBezTo>
                    <a:cubicBezTo>
                      <a:pt x="12" y="79"/>
                      <a:pt x="11" y="79"/>
                      <a:pt x="10" y="80"/>
                    </a:cubicBezTo>
                    <a:cubicBezTo>
                      <a:pt x="7" y="55"/>
                      <a:pt x="3" y="31"/>
                      <a:pt x="0" y="7"/>
                    </a:cubicBezTo>
                    <a:cubicBezTo>
                      <a:pt x="3" y="5"/>
                      <a:pt x="5" y="2"/>
                      <a:pt x="8" y="0"/>
                    </a:cubicBezTo>
                    <a:cubicBezTo>
                      <a:pt x="10" y="14"/>
                      <a:pt x="11" y="29"/>
                      <a:pt x="13" y="44"/>
                    </a:cubicBezTo>
                    <a:close/>
                  </a:path>
                </a:pathLst>
              </a:custGeom>
              <a:solidFill>
                <a:srgbClr val="8A71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0" name="Freeform 177">
                <a:extLst>
                  <a:ext uri="{FF2B5EF4-FFF2-40B4-BE49-F238E27FC236}">
                    <a16:creationId xmlns:a16="http://schemas.microsoft.com/office/drawing/2014/main" id="{9C28EAC8-6FD6-472B-9D55-37C4EC8A369C}"/>
                  </a:ext>
                </a:extLst>
              </p:cNvPr>
              <p:cNvSpPr>
                <a:spLocks/>
              </p:cNvSpPr>
              <p:nvPr/>
            </p:nvSpPr>
            <p:spPr bwMode="auto">
              <a:xfrm>
                <a:off x="1975" y="450"/>
                <a:ext cx="28" cy="76"/>
              </a:xfrm>
              <a:custGeom>
                <a:avLst/>
                <a:gdLst>
                  <a:gd name="T0" fmla="*/ 8 w 25"/>
                  <a:gd name="T1" fmla="*/ 68 h 68"/>
                  <a:gd name="T2" fmla="*/ 6 w 25"/>
                  <a:gd name="T3" fmla="*/ 59 h 68"/>
                  <a:gd name="T4" fmla="*/ 0 w 25"/>
                  <a:gd name="T5" fmla="*/ 64 h 68"/>
                  <a:gd name="T6" fmla="*/ 25 w 25"/>
                  <a:gd name="T7" fmla="*/ 0 h 68"/>
                  <a:gd name="T8" fmla="*/ 8 w 25"/>
                  <a:gd name="T9" fmla="*/ 68 h 68"/>
                </a:gdLst>
                <a:ahLst/>
                <a:cxnLst>
                  <a:cxn ang="0">
                    <a:pos x="T0" y="T1"/>
                  </a:cxn>
                  <a:cxn ang="0">
                    <a:pos x="T2" y="T3"/>
                  </a:cxn>
                  <a:cxn ang="0">
                    <a:pos x="T4" y="T5"/>
                  </a:cxn>
                  <a:cxn ang="0">
                    <a:pos x="T6" y="T7"/>
                  </a:cxn>
                  <a:cxn ang="0">
                    <a:pos x="T8" y="T9"/>
                  </a:cxn>
                </a:cxnLst>
                <a:rect l="0" t="0" r="r" b="b"/>
                <a:pathLst>
                  <a:path w="25" h="68">
                    <a:moveTo>
                      <a:pt x="8" y="68"/>
                    </a:moveTo>
                    <a:cubicBezTo>
                      <a:pt x="7" y="65"/>
                      <a:pt x="8" y="60"/>
                      <a:pt x="6" y="59"/>
                    </a:cubicBezTo>
                    <a:cubicBezTo>
                      <a:pt x="2" y="57"/>
                      <a:pt x="3" y="63"/>
                      <a:pt x="0" y="64"/>
                    </a:cubicBezTo>
                    <a:cubicBezTo>
                      <a:pt x="8" y="43"/>
                      <a:pt x="17" y="22"/>
                      <a:pt x="25" y="0"/>
                    </a:cubicBezTo>
                    <a:cubicBezTo>
                      <a:pt x="21" y="24"/>
                      <a:pt x="18" y="47"/>
                      <a:pt x="8" y="68"/>
                    </a:cubicBezTo>
                    <a:close/>
                  </a:path>
                </a:pathLst>
              </a:custGeom>
              <a:solidFill>
                <a:srgbClr val="B5A6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1" name="Freeform 178">
                <a:extLst>
                  <a:ext uri="{FF2B5EF4-FFF2-40B4-BE49-F238E27FC236}">
                    <a16:creationId xmlns:a16="http://schemas.microsoft.com/office/drawing/2014/main" id="{8EFA59C9-59CD-45F3-AFCB-A33D324698E0}"/>
                  </a:ext>
                </a:extLst>
              </p:cNvPr>
              <p:cNvSpPr>
                <a:spLocks/>
              </p:cNvSpPr>
              <p:nvPr/>
            </p:nvSpPr>
            <p:spPr bwMode="auto">
              <a:xfrm>
                <a:off x="2078" y="564"/>
                <a:ext cx="26" cy="85"/>
              </a:xfrm>
              <a:custGeom>
                <a:avLst/>
                <a:gdLst>
                  <a:gd name="T0" fmla="*/ 14 w 23"/>
                  <a:gd name="T1" fmla="*/ 14 h 75"/>
                  <a:gd name="T2" fmla="*/ 22 w 23"/>
                  <a:gd name="T3" fmla="*/ 0 h 75"/>
                  <a:gd name="T4" fmla="*/ 23 w 23"/>
                  <a:gd name="T5" fmla="*/ 10 h 75"/>
                  <a:gd name="T6" fmla="*/ 10 w 23"/>
                  <a:gd name="T7" fmla="*/ 74 h 75"/>
                  <a:gd name="T8" fmla="*/ 7 w 23"/>
                  <a:gd name="T9" fmla="*/ 75 h 75"/>
                  <a:gd name="T10" fmla="*/ 0 w 23"/>
                  <a:gd name="T11" fmla="*/ 65 h 75"/>
                  <a:gd name="T12" fmla="*/ 14 w 23"/>
                  <a:gd name="T13" fmla="*/ 14 h 75"/>
                </a:gdLst>
                <a:ahLst/>
                <a:cxnLst>
                  <a:cxn ang="0">
                    <a:pos x="T0" y="T1"/>
                  </a:cxn>
                  <a:cxn ang="0">
                    <a:pos x="T2" y="T3"/>
                  </a:cxn>
                  <a:cxn ang="0">
                    <a:pos x="T4" y="T5"/>
                  </a:cxn>
                  <a:cxn ang="0">
                    <a:pos x="T6" y="T7"/>
                  </a:cxn>
                  <a:cxn ang="0">
                    <a:pos x="T8" y="T9"/>
                  </a:cxn>
                  <a:cxn ang="0">
                    <a:pos x="T10" y="T11"/>
                  </a:cxn>
                  <a:cxn ang="0">
                    <a:pos x="T12" y="T13"/>
                  </a:cxn>
                </a:cxnLst>
                <a:rect l="0" t="0" r="r" b="b"/>
                <a:pathLst>
                  <a:path w="23" h="75">
                    <a:moveTo>
                      <a:pt x="14" y="14"/>
                    </a:moveTo>
                    <a:cubicBezTo>
                      <a:pt x="16" y="10"/>
                      <a:pt x="19" y="6"/>
                      <a:pt x="22" y="0"/>
                    </a:cubicBezTo>
                    <a:cubicBezTo>
                      <a:pt x="22" y="4"/>
                      <a:pt x="23" y="7"/>
                      <a:pt x="23" y="10"/>
                    </a:cubicBezTo>
                    <a:cubicBezTo>
                      <a:pt x="22" y="32"/>
                      <a:pt x="10" y="52"/>
                      <a:pt x="10" y="74"/>
                    </a:cubicBezTo>
                    <a:cubicBezTo>
                      <a:pt x="9" y="74"/>
                      <a:pt x="8" y="74"/>
                      <a:pt x="7" y="75"/>
                    </a:cubicBezTo>
                    <a:cubicBezTo>
                      <a:pt x="3" y="73"/>
                      <a:pt x="1" y="69"/>
                      <a:pt x="0" y="65"/>
                    </a:cubicBezTo>
                    <a:cubicBezTo>
                      <a:pt x="3" y="47"/>
                      <a:pt x="3" y="29"/>
                      <a:pt x="14" y="14"/>
                    </a:cubicBezTo>
                    <a:close/>
                  </a:path>
                </a:pathLst>
              </a:custGeom>
              <a:solidFill>
                <a:srgbClr val="9675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2" name="Freeform 179">
                <a:extLst>
                  <a:ext uri="{FF2B5EF4-FFF2-40B4-BE49-F238E27FC236}">
                    <a16:creationId xmlns:a16="http://schemas.microsoft.com/office/drawing/2014/main" id="{E753BED5-9EE0-4377-9B70-D2B89DFEEA26}"/>
                  </a:ext>
                </a:extLst>
              </p:cNvPr>
              <p:cNvSpPr>
                <a:spLocks/>
              </p:cNvSpPr>
              <p:nvPr/>
            </p:nvSpPr>
            <p:spPr bwMode="auto">
              <a:xfrm>
                <a:off x="824" y="934"/>
                <a:ext cx="68" cy="63"/>
              </a:xfrm>
              <a:custGeom>
                <a:avLst/>
                <a:gdLst>
                  <a:gd name="T0" fmla="*/ 34 w 61"/>
                  <a:gd name="T1" fmla="*/ 21 h 56"/>
                  <a:gd name="T2" fmla="*/ 58 w 61"/>
                  <a:gd name="T3" fmla="*/ 56 h 56"/>
                  <a:gd name="T4" fmla="*/ 27 w 61"/>
                  <a:gd name="T5" fmla="*/ 26 h 56"/>
                  <a:gd name="T6" fmla="*/ 0 w 61"/>
                  <a:gd name="T7" fmla="*/ 0 h 56"/>
                  <a:gd name="T8" fmla="*/ 34 w 61"/>
                  <a:gd name="T9" fmla="*/ 21 h 56"/>
                </a:gdLst>
                <a:ahLst/>
                <a:cxnLst>
                  <a:cxn ang="0">
                    <a:pos x="T0" y="T1"/>
                  </a:cxn>
                  <a:cxn ang="0">
                    <a:pos x="T2" y="T3"/>
                  </a:cxn>
                  <a:cxn ang="0">
                    <a:pos x="T4" y="T5"/>
                  </a:cxn>
                  <a:cxn ang="0">
                    <a:pos x="T6" y="T7"/>
                  </a:cxn>
                  <a:cxn ang="0">
                    <a:pos x="T8" y="T9"/>
                  </a:cxn>
                </a:cxnLst>
                <a:rect l="0" t="0" r="r" b="b"/>
                <a:pathLst>
                  <a:path w="61" h="56">
                    <a:moveTo>
                      <a:pt x="34" y="21"/>
                    </a:moveTo>
                    <a:cubicBezTo>
                      <a:pt x="40" y="35"/>
                      <a:pt x="61" y="38"/>
                      <a:pt x="58" y="56"/>
                    </a:cubicBezTo>
                    <a:cubicBezTo>
                      <a:pt x="48" y="45"/>
                      <a:pt x="39" y="34"/>
                      <a:pt x="27" y="26"/>
                    </a:cubicBezTo>
                    <a:cubicBezTo>
                      <a:pt x="19" y="19"/>
                      <a:pt x="12" y="11"/>
                      <a:pt x="0" y="0"/>
                    </a:cubicBezTo>
                    <a:cubicBezTo>
                      <a:pt x="18" y="5"/>
                      <a:pt x="25" y="15"/>
                      <a:pt x="34" y="21"/>
                    </a:cubicBezTo>
                    <a:close/>
                  </a:path>
                </a:pathLst>
              </a:custGeom>
              <a:solidFill>
                <a:srgbClr val="715A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3" name="Freeform 180">
                <a:extLst>
                  <a:ext uri="{FF2B5EF4-FFF2-40B4-BE49-F238E27FC236}">
                    <a16:creationId xmlns:a16="http://schemas.microsoft.com/office/drawing/2014/main" id="{32E5EE08-227C-4B00-A5D2-9FC68B5BF045}"/>
                  </a:ext>
                </a:extLst>
              </p:cNvPr>
              <p:cNvSpPr>
                <a:spLocks/>
              </p:cNvSpPr>
              <p:nvPr/>
            </p:nvSpPr>
            <p:spPr bwMode="auto">
              <a:xfrm>
                <a:off x="867" y="548"/>
                <a:ext cx="68" cy="61"/>
              </a:xfrm>
              <a:custGeom>
                <a:avLst/>
                <a:gdLst>
                  <a:gd name="T0" fmla="*/ 33 w 61"/>
                  <a:gd name="T1" fmla="*/ 25 h 55"/>
                  <a:gd name="T2" fmla="*/ 61 w 61"/>
                  <a:gd name="T3" fmla="*/ 55 h 55"/>
                  <a:gd name="T4" fmla="*/ 13 w 61"/>
                  <a:gd name="T5" fmla="*/ 17 h 55"/>
                  <a:gd name="T6" fmla="*/ 1 w 61"/>
                  <a:gd name="T7" fmla="*/ 5 h 55"/>
                  <a:gd name="T8" fmla="*/ 5 w 61"/>
                  <a:gd name="T9" fmla="*/ 1 h 55"/>
                  <a:gd name="T10" fmla="*/ 33 w 61"/>
                  <a:gd name="T11" fmla="*/ 25 h 55"/>
                </a:gdLst>
                <a:ahLst/>
                <a:cxnLst>
                  <a:cxn ang="0">
                    <a:pos x="T0" y="T1"/>
                  </a:cxn>
                  <a:cxn ang="0">
                    <a:pos x="T2" y="T3"/>
                  </a:cxn>
                  <a:cxn ang="0">
                    <a:pos x="T4" y="T5"/>
                  </a:cxn>
                  <a:cxn ang="0">
                    <a:pos x="T6" y="T7"/>
                  </a:cxn>
                  <a:cxn ang="0">
                    <a:pos x="T8" y="T9"/>
                  </a:cxn>
                  <a:cxn ang="0">
                    <a:pos x="T10" y="T11"/>
                  </a:cxn>
                </a:cxnLst>
                <a:rect l="0" t="0" r="r" b="b"/>
                <a:pathLst>
                  <a:path w="61" h="55">
                    <a:moveTo>
                      <a:pt x="33" y="25"/>
                    </a:moveTo>
                    <a:cubicBezTo>
                      <a:pt x="42" y="35"/>
                      <a:pt x="52" y="45"/>
                      <a:pt x="61" y="55"/>
                    </a:cubicBezTo>
                    <a:cubicBezTo>
                      <a:pt x="41" y="48"/>
                      <a:pt x="30" y="28"/>
                      <a:pt x="13" y="17"/>
                    </a:cubicBezTo>
                    <a:cubicBezTo>
                      <a:pt x="9" y="13"/>
                      <a:pt x="5" y="9"/>
                      <a:pt x="1" y="5"/>
                    </a:cubicBezTo>
                    <a:cubicBezTo>
                      <a:pt x="0" y="1"/>
                      <a:pt x="1" y="0"/>
                      <a:pt x="5" y="1"/>
                    </a:cubicBezTo>
                    <a:cubicBezTo>
                      <a:pt x="14" y="9"/>
                      <a:pt x="24" y="17"/>
                      <a:pt x="33" y="25"/>
                    </a:cubicBezTo>
                    <a:close/>
                  </a:path>
                </a:pathLst>
              </a:custGeom>
              <a:solidFill>
                <a:srgbClr val="5F4A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4" name="Freeform 181">
                <a:extLst>
                  <a:ext uri="{FF2B5EF4-FFF2-40B4-BE49-F238E27FC236}">
                    <a16:creationId xmlns:a16="http://schemas.microsoft.com/office/drawing/2014/main" id="{3377DDE3-1206-470C-9CDD-ED04D77F2A41}"/>
                  </a:ext>
                </a:extLst>
              </p:cNvPr>
              <p:cNvSpPr>
                <a:spLocks/>
              </p:cNvSpPr>
              <p:nvPr/>
            </p:nvSpPr>
            <p:spPr bwMode="auto">
              <a:xfrm>
                <a:off x="591" y="2381"/>
                <a:ext cx="20" cy="55"/>
              </a:xfrm>
              <a:custGeom>
                <a:avLst/>
                <a:gdLst>
                  <a:gd name="T0" fmla="*/ 13 w 18"/>
                  <a:gd name="T1" fmla="*/ 0 h 49"/>
                  <a:gd name="T2" fmla="*/ 18 w 18"/>
                  <a:gd name="T3" fmla="*/ 5 h 49"/>
                  <a:gd name="T4" fmla="*/ 6 w 18"/>
                  <a:gd name="T5" fmla="*/ 49 h 49"/>
                  <a:gd name="T6" fmla="*/ 13 w 18"/>
                  <a:gd name="T7" fmla="*/ 0 h 49"/>
                </a:gdLst>
                <a:ahLst/>
                <a:cxnLst>
                  <a:cxn ang="0">
                    <a:pos x="T0" y="T1"/>
                  </a:cxn>
                  <a:cxn ang="0">
                    <a:pos x="T2" y="T3"/>
                  </a:cxn>
                  <a:cxn ang="0">
                    <a:pos x="T4" y="T5"/>
                  </a:cxn>
                  <a:cxn ang="0">
                    <a:pos x="T6" y="T7"/>
                  </a:cxn>
                </a:cxnLst>
                <a:rect l="0" t="0" r="r" b="b"/>
                <a:pathLst>
                  <a:path w="18" h="49">
                    <a:moveTo>
                      <a:pt x="13" y="0"/>
                    </a:moveTo>
                    <a:cubicBezTo>
                      <a:pt x="14" y="2"/>
                      <a:pt x="16" y="3"/>
                      <a:pt x="18" y="5"/>
                    </a:cubicBezTo>
                    <a:cubicBezTo>
                      <a:pt x="14" y="19"/>
                      <a:pt x="17" y="35"/>
                      <a:pt x="6" y="49"/>
                    </a:cubicBezTo>
                    <a:cubicBezTo>
                      <a:pt x="0" y="30"/>
                      <a:pt x="4" y="15"/>
                      <a:pt x="13" y="0"/>
                    </a:cubicBezTo>
                    <a:close/>
                  </a:path>
                </a:pathLst>
              </a:custGeom>
              <a:solidFill>
                <a:srgbClr val="A5969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5" name="Freeform 182">
                <a:extLst>
                  <a:ext uri="{FF2B5EF4-FFF2-40B4-BE49-F238E27FC236}">
                    <a16:creationId xmlns:a16="http://schemas.microsoft.com/office/drawing/2014/main" id="{34F10DBA-E80E-429A-B7FD-F5855F588FFA}"/>
                  </a:ext>
                </a:extLst>
              </p:cNvPr>
              <p:cNvSpPr>
                <a:spLocks/>
              </p:cNvSpPr>
              <p:nvPr/>
            </p:nvSpPr>
            <p:spPr bwMode="auto">
              <a:xfrm>
                <a:off x="2015" y="2197"/>
                <a:ext cx="26" cy="75"/>
              </a:xfrm>
              <a:custGeom>
                <a:avLst/>
                <a:gdLst>
                  <a:gd name="T0" fmla="*/ 18 w 23"/>
                  <a:gd name="T1" fmla="*/ 65 h 67"/>
                  <a:gd name="T2" fmla="*/ 5 w 23"/>
                  <a:gd name="T3" fmla="*/ 16 h 67"/>
                  <a:gd name="T4" fmla="*/ 7 w 23"/>
                  <a:gd name="T5" fmla="*/ 0 h 67"/>
                  <a:gd name="T6" fmla="*/ 23 w 23"/>
                  <a:gd name="T7" fmla="*/ 64 h 67"/>
                  <a:gd name="T8" fmla="*/ 21 w 23"/>
                  <a:gd name="T9" fmla="*/ 67 h 67"/>
                  <a:gd name="T10" fmla="*/ 18 w 23"/>
                  <a:gd name="T11" fmla="*/ 65 h 67"/>
                </a:gdLst>
                <a:ahLst/>
                <a:cxnLst>
                  <a:cxn ang="0">
                    <a:pos x="T0" y="T1"/>
                  </a:cxn>
                  <a:cxn ang="0">
                    <a:pos x="T2" y="T3"/>
                  </a:cxn>
                  <a:cxn ang="0">
                    <a:pos x="T4" y="T5"/>
                  </a:cxn>
                  <a:cxn ang="0">
                    <a:pos x="T6" y="T7"/>
                  </a:cxn>
                  <a:cxn ang="0">
                    <a:pos x="T8" y="T9"/>
                  </a:cxn>
                  <a:cxn ang="0">
                    <a:pos x="T10" y="T11"/>
                  </a:cxn>
                </a:cxnLst>
                <a:rect l="0" t="0" r="r" b="b"/>
                <a:pathLst>
                  <a:path w="23" h="67">
                    <a:moveTo>
                      <a:pt x="18" y="65"/>
                    </a:moveTo>
                    <a:cubicBezTo>
                      <a:pt x="14" y="49"/>
                      <a:pt x="9" y="32"/>
                      <a:pt x="5" y="16"/>
                    </a:cubicBezTo>
                    <a:cubicBezTo>
                      <a:pt x="4" y="10"/>
                      <a:pt x="0" y="4"/>
                      <a:pt x="7" y="0"/>
                    </a:cubicBezTo>
                    <a:cubicBezTo>
                      <a:pt x="13" y="21"/>
                      <a:pt x="18" y="43"/>
                      <a:pt x="23" y="64"/>
                    </a:cubicBezTo>
                    <a:cubicBezTo>
                      <a:pt x="23" y="65"/>
                      <a:pt x="22" y="67"/>
                      <a:pt x="21" y="67"/>
                    </a:cubicBezTo>
                    <a:cubicBezTo>
                      <a:pt x="20" y="67"/>
                      <a:pt x="19" y="66"/>
                      <a:pt x="18" y="65"/>
                    </a:cubicBezTo>
                    <a:close/>
                  </a:path>
                </a:pathLst>
              </a:custGeom>
              <a:solidFill>
                <a:srgbClr val="8273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6" name="Freeform 183">
                <a:extLst>
                  <a:ext uri="{FF2B5EF4-FFF2-40B4-BE49-F238E27FC236}">
                    <a16:creationId xmlns:a16="http://schemas.microsoft.com/office/drawing/2014/main" id="{D2B155D2-7C5E-4C6C-8DBF-C5E73100E691}"/>
                  </a:ext>
                </a:extLst>
              </p:cNvPr>
              <p:cNvSpPr>
                <a:spLocks/>
              </p:cNvSpPr>
              <p:nvPr/>
            </p:nvSpPr>
            <p:spPr bwMode="auto">
              <a:xfrm>
                <a:off x="2074" y="458"/>
                <a:ext cx="14" cy="93"/>
              </a:xfrm>
              <a:custGeom>
                <a:avLst/>
                <a:gdLst>
                  <a:gd name="T0" fmla="*/ 11 w 13"/>
                  <a:gd name="T1" fmla="*/ 5 h 83"/>
                  <a:gd name="T2" fmla="*/ 6 w 13"/>
                  <a:gd name="T3" fmla="*/ 83 h 83"/>
                  <a:gd name="T4" fmla="*/ 2 w 13"/>
                  <a:gd name="T5" fmla="*/ 77 h 83"/>
                  <a:gd name="T6" fmla="*/ 1 w 13"/>
                  <a:gd name="T7" fmla="*/ 55 h 83"/>
                  <a:gd name="T8" fmla="*/ 3 w 13"/>
                  <a:gd name="T9" fmla="*/ 12 h 83"/>
                  <a:gd name="T10" fmla="*/ 3 w 13"/>
                  <a:gd name="T11" fmla="*/ 8 h 83"/>
                  <a:gd name="T12" fmla="*/ 3 w 13"/>
                  <a:gd name="T13" fmla="*/ 5 h 83"/>
                  <a:gd name="T14" fmla="*/ 11 w 13"/>
                  <a:gd name="T15" fmla="*/ 5 h 8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83">
                    <a:moveTo>
                      <a:pt x="11" y="5"/>
                    </a:moveTo>
                    <a:cubicBezTo>
                      <a:pt x="12" y="31"/>
                      <a:pt x="13" y="57"/>
                      <a:pt x="6" y="83"/>
                    </a:cubicBezTo>
                    <a:cubicBezTo>
                      <a:pt x="5" y="81"/>
                      <a:pt x="3" y="79"/>
                      <a:pt x="2" y="77"/>
                    </a:cubicBezTo>
                    <a:cubicBezTo>
                      <a:pt x="0" y="69"/>
                      <a:pt x="1" y="62"/>
                      <a:pt x="1" y="55"/>
                    </a:cubicBezTo>
                    <a:cubicBezTo>
                      <a:pt x="5" y="40"/>
                      <a:pt x="2" y="26"/>
                      <a:pt x="3" y="12"/>
                    </a:cubicBezTo>
                    <a:cubicBezTo>
                      <a:pt x="3" y="11"/>
                      <a:pt x="3" y="10"/>
                      <a:pt x="3" y="8"/>
                    </a:cubicBezTo>
                    <a:cubicBezTo>
                      <a:pt x="3" y="7"/>
                      <a:pt x="3" y="6"/>
                      <a:pt x="3" y="5"/>
                    </a:cubicBezTo>
                    <a:cubicBezTo>
                      <a:pt x="6" y="5"/>
                      <a:pt x="8" y="0"/>
                      <a:pt x="11" y="5"/>
                    </a:cubicBezTo>
                    <a:close/>
                  </a:path>
                </a:pathLst>
              </a:custGeom>
              <a:solidFill>
                <a:srgbClr val="E1DBD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7" name="Freeform 184">
                <a:extLst>
                  <a:ext uri="{FF2B5EF4-FFF2-40B4-BE49-F238E27FC236}">
                    <a16:creationId xmlns:a16="http://schemas.microsoft.com/office/drawing/2014/main" id="{8E15D589-3045-4C27-B574-F6F7F5741400}"/>
                  </a:ext>
                </a:extLst>
              </p:cNvPr>
              <p:cNvSpPr>
                <a:spLocks/>
              </p:cNvSpPr>
              <p:nvPr/>
            </p:nvSpPr>
            <p:spPr bwMode="auto">
              <a:xfrm>
                <a:off x="2357" y="3829"/>
                <a:ext cx="37" cy="42"/>
              </a:xfrm>
              <a:custGeom>
                <a:avLst/>
                <a:gdLst>
                  <a:gd name="T0" fmla="*/ 31 w 33"/>
                  <a:gd name="T1" fmla="*/ 15 h 37"/>
                  <a:gd name="T2" fmla="*/ 23 w 33"/>
                  <a:gd name="T3" fmla="*/ 37 h 37"/>
                  <a:gd name="T4" fmla="*/ 12 w 33"/>
                  <a:gd name="T5" fmla="*/ 32 h 37"/>
                  <a:gd name="T6" fmla="*/ 2 w 33"/>
                  <a:gd name="T7" fmla="*/ 19 h 37"/>
                  <a:gd name="T8" fmla="*/ 16 w 33"/>
                  <a:gd name="T9" fmla="*/ 15 h 37"/>
                  <a:gd name="T10" fmla="*/ 22 w 33"/>
                  <a:gd name="T11" fmla="*/ 10 h 37"/>
                  <a:gd name="T12" fmla="*/ 27 w 33"/>
                  <a:gd name="T13" fmla="*/ 0 h 37"/>
                  <a:gd name="T14" fmla="*/ 31 w 33"/>
                  <a:gd name="T15" fmla="*/ 15 h 3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3" h="37">
                    <a:moveTo>
                      <a:pt x="31" y="15"/>
                    </a:moveTo>
                    <a:cubicBezTo>
                      <a:pt x="24" y="21"/>
                      <a:pt x="33" y="32"/>
                      <a:pt x="23" y="37"/>
                    </a:cubicBezTo>
                    <a:cubicBezTo>
                      <a:pt x="19" y="36"/>
                      <a:pt x="16" y="34"/>
                      <a:pt x="12" y="32"/>
                    </a:cubicBezTo>
                    <a:cubicBezTo>
                      <a:pt x="7" y="29"/>
                      <a:pt x="0" y="26"/>
                      <a:pt x="2" y="19"/>
                    </a:cubicBezTo>
                    <a:cubicBezTo>
                      <a:pt x="3" y="10"/>
                      <a:pt x="11" y="17"/>
                      <a:pt x="16" y="15"/>
                    </a:cubicBezTo>
                    <a:cubicBezTo>
                      <a:pt x="19" y="14"/>
                      <a:pt x="22" y="14"/>
                      <a:pt x="22" y="10"/>
                    </a:cubicBezTo>
                    <a:cubicBezTo>
                      <a:pt x="22" y="6"/>
                      <a:pt x="21" y="2"/>
                      <a:pt x="27" y="0"/>
                    </a:cubicBezTo>
                    <a:cubicBezTo>
                      <a:pt x="28" y="5"/>
                      <a:pt x="29" y="10"/>
                      <a:pt x="31" y="15"/>
                    </a:cubicBezTo>
                    <a:close/>
                  </a:path>
                </a:pathLst>
              </a:custGeom>
              <a:solidFill>
                <a:srgbClr val="3490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8" name="Freeform 185">
                <a:extLst>
                  <a:ext uri="{FF2B5EF4-FFF2-40B4-BE49-F238E27FC236}">
                    <a16:creationId xmlns:a16="http://schemas.microsoft.com/office/drawing/2014/main" id="{2A6AA7BE-5012-43BE-A18C-BA604E162CC6}"/>
                  </a:ext>
                </a:extLst>
              </p:cNvPr>
              <p:cNvSpPr>
                <a:spLocks/>
              </p:cNvSpPr>
              <p:nvPr/>
            </p:nvSpPr>
            <p:spPr bwMode="auto">
              <a:xfrm>
                <a:off x="1865" y="467"/>
                <a:ext cx="30" cy="74"/>
              </a:xfrm>
              <a:custGeom>
                <a:avLst/>
                <a:gdLst>
                  <a:gd name="T0" fmla="*/ 21 w 27"/>
                  <a:gd name="T1" fmla="*/ 13 h 66"/>
                  <a:gd name="T2" fmla="*/ 4 w 27"/>
                  <a:gd name="T3" fmla="*/ 65 h 66"/>
                  <a:gd name="T4" fmla="*/ 0 w 27"/>
                  <a:gd name="T5" fmla="*/ 64 h 66"/>
                  <a:gd name="T6" fmla="*/ 1 w 27"/>
                  <a:gd name="T7" fmla="*/ 53 h 66"/>
                  <a:gd name="T8" fmla="*/ 20 w 27"/>
                  <a:gd name="T9" fmla="*/ 0 h 66"/>
                  <a:gd name="T10" fmla="*/ 21 w 27"/>
                  <a:gd name="T11" fmla="*/ 13 h 66"/>
                </a:gdLst>
                <a:ahLst/>
                <a:cxnLst>
                  <a:cxn ang="0">
                    <a:pos x="T0" y="T1"/>
                  </a:cxn>
                  <a:cxn ang="0">
                    <a:pos x="T2" y="T3"/>
                  </a:cxn>
                  <a:cxn ang="0">
                    <a:pos x="T4" y="T5"/>
                  </a:cxn>
                  <a:cxn ang="0">
                    <a:pos x="T6" y="T7"/>
                  </a:cxn>
                  <a:cxn ang="0">
                    <a:pos x="T8" y="T9"/>
                  </a:cxn>
                  <a:cxn ang="0">
                    <a:pos x="T10" y="T11"/>
                  </a:cxn>
                </a:cxnLst>
                <a:rect l="0" t="0" r="r" b="b"/>
                <a:pathLst>
                  <a:path w="27" h="66">
                    <a:moveTo>
                      <a:pt x="21" y="13"/>
                    </a:moveTo>
                    <a:cubicBezTo>
                      <a:pt x="10" y="28"/>
                      <a:pt x="11" y="48"/>
                      <a:pt x="4" y="65"/>
                    </a:cubicBezTo>
                    <a:cubicBezTo>
                      <a:pt x="3" y="66"/>
                      <a:pt x="1" y="66"/>
                      <a:pt x="0" y="64"/>
                    </a:cubicBezTo>
                    <a:cubicBezTo>
                      <a:pt x="0" y="61"/>
                      <a:pt x="0" y="57"/>
                      <a:pt x="1" y="53"/>
                    </a:cubicBezTo>
                    <a:cubicBezTo>
                      <a:pt x="8" y="36"/>
                      <a:pt x="7" y="15"/>
                      <a:pt x="20" y="0"/>
                    </a:cubicBezTo>
                    <a:cubicBezTo>
                      <a:pt x="27" y="5"/>
                      <a:pt x="20" y="9"/>
                      <a:pt x="21" y="13"/>
                    </a:cubicBezTo>
                    <a:close/>
                  </a:path>
                </a:pathLst>
              </a:custGeom>
              <a:solidFill>
                <a:srgbClr val="674E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9" name="Freeform 186">
                <a:extLst>
                  <a:ext uri="{FF2B5EF4-FFF2-40B4-BE49-F238E27FC236}">
                    <a16:creationId xmlns:a16="http://schemas.microsoft.com/office/drawing/2014/main" id="{FADCCD85-50A3-478C-BF40-9490E9266640}"/>
                  </a:ext>
                </a:extLst>
              </p:cNvPr>
              <p:cNvSpPr>
                <a:spLocks/>
              </p:cNvSpPr>
              <p:nvPr/>
            </p:nvSpPr>
            <p:spPr bwMode="auto">
              <a:xfrm>
                <a:off x="1740" y="786"/>
                <a:ext cx="27" cy="59"/>
              </a:xfrm>
              <a:custGeom>
                <a:avLst/>
                <a:gdLst>
                  <a:gd name="T0" fmla="*/ 15 w 24"/>
                  <a:gd name="T1" fmla="*/ 0 h 53"/>
                  <a:gd name="T2" fmla="*/ 20 w 24"/>
                  <a:gd name="T3" fmla="*/ 5 h 53"/>
                  <a:gd name="T4" fmla="*/ 3 w 24"/>
                  <a:gd name="T5" fmla="*/ 53 h 53"/>
                  <a:gd name="T6" fmla="*/ 0 w 24"/>
                  <a:gd name="T7" fmla="*/ 45 h 53"/>
                  <a:gd name="T8" fmla="*/ 15 w 24"/>
                  <a:gd name="T9" fmla="*/ 0 h 53"/>
                </a:gdLst>
                <a:ahLst/>
                <a:cxnLst>
                  <a:cxn ang="0">
                    <a:pos x="T0" y="T1"/>
                  </a:cxn>
                  <a:cxn ang="0">
                    <a:pos x="T2" y="T3"/>
                  </a:cxn>
                  <a:cxn ang="0">
                    <a:pos x="T4" y="T5"/>
                  </a:cxn>
                  <a:cxn ang="0">
                    <a:pos x="T6" y="T7"/>
                  </a:cxn>
                  <a:cxn ang="0">
                    <a:pos x="T8" y="T9"/>
                  </a:cxn>
                </a:cxnLst>
                <a:rect l="0" t="0" r="r" b="b"/>
                <a:pathLst>
                  <a:path w="24" h="53">
                    <a:moveTo>
                      <a:pt x="15" y="0"/>
                    </a:moveTo>
                    <a:cubicBezTo>
                      <a:pt x="17" y="1"/>
                      <a:pt x="18" y="3"/>
                      <a:pt x="20" y="5"/>
                    </a:cubicBezTo>
                    <a:cubicBezTo>
                      <a:pt x="24" y="24"/>
                      <a:pt x="17" y="40"/>
                      <a:pt x="3" y="53"/>
                    </a:cubicBezTo>
                    <a:cubicBezTo>
                      <a:pt x="2" y="50"/>
                      <a:pt x="1" y="48"/>
                      <a:pt x="0" y="45"/>
                    </a:cubicBezTo>
                    <a:cubicBezTo>
                      <a:pt x="6" y="30"/>
                      <a:pt x="6" y="13"/>
                      <a:pt x="15" y="0"/>
                    </a:cubicBezTo>
                    <a:close/>
                  </a:path>
                </a:pathLst>
              </a:custGeom>
              <a:solidFill>
                <a:srgbClr val="7466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0" name="Freeform 187">
                <a:extLst>
                  <a:ext uri="{FF2B5EF4-FFF2-40B4-BE49-F238E27FC236}">
                    <a16:creationId xmlns:a16="http://schemas.microsoft.com/office/drawing/2014/main" id="{0318E988-546C-48AB-8CEC-19A3D36BD809}"/>
                  </a:ext>
                </a:extLst>
              </p:cNvPr>
              <p:cNvSpPr>
                <a:spLocks/>
              </p:cNvSpPr>
              <p:nvPr/>
            </p:nvSpPr>
            <p:spPr bwMode="auto">
              <a:xfrm>
                <a:off x="2230" y="3309"/>
                <a:ext cx="81" cy="12"/>
              </a:xfrm>
              <a:custGeom>
                <a:avLst/>
                <a:gdLst>
                  <a:gd name="T0" fmla="*/ 72 w 72"/>
                  <a:gd name="T1" fmla="*/ 11 h 11"/>
                  <a:gd name="T2" fmla="*/ 43 w 72"/>
                  <a:gd name="T3" fmla="*/ 7 h 11"/>
                  <a:gd name="T4" fmla="*/ 0 w 72"/>
                  <a:gd name="T5" fmla="*/ 7 h 11"/>
                  <a:gd name="T6" fmla="*/ 72 w 72"/>
                  <a:gd name="T7" fmla="*/ 4 h 11"/>
                  <a:gd name="T8" fmla="*/ 72 w 72"/>
                  <a:gd name="T9" fmla="*/ 11 h 11"/>
                </a:gdLst>
                <a:ahLst/>
                <a:cxnLst>
                  <a:cxn ang="0">
                    <a:pos x="T0" y="T1"/>
                  </a:cxn>
                  <a:cxn ang="0">
                    <a:pos x="T2" y="T3"/>
                  </a:cxn>
                  <a:cxn ang="0">
                    <a:pos x="T4" y="T5"/>
                  </a:cxn>
                  <a:cxn ang="0">
                    <a:pos x="T6" y="T7"/>
                  </a:cxn>
                  <a:cxn ang="0">
                    <a:pos x="T8" y="T9"/>
                  </a:cxn>
                </a:cxnLst>
                <a:rect l="0" t="0" r="r" b="b"/>
                <a:pathLst>
                  <a:path w="72" h="11">
                    <a:moveTo>
                      <a:pt x="72" y="11"/>
                    </a:moveTo>
                    <a:cubicBezTo>
                      <a:pt x="63" y="5"/>
                      <a:pt x="52" y="6"/>
                      <a:pt x="43" y="7"/>
                    </a:cubicBezTo>
                    <a:cubicBezTo>
                      <a:pt x="28" y="10"/>
                      <a:pt x="14" y="9"/>
                      <a:pt x="0" y="7"/>
                    </a:cubicBezTo>
                    <a:cubicBezTo>
                      <a:pt x="24" y="0"/>
                      <a:pt x="48" y="4"/>
                      <a:pt x="72" y="4"/>
                    </a:cubicBezTo>
                    <a:cubicBezTo>
                      <a:pt x="72" y="6"/>
                      <a:pt x="72" y="9"/>
                      <a:pt x="72" y="11"/>
                    </a:cubicBezTo>
                    <a:close/>
                  </a:path>
                </a:pathLst>
              </a:custGeom>
              <a:solidFill>
                <a:srgbClr val="84BC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1" name="Freeform 188">
                <a:extLst>
                  <a:ext uri="{FF2B5EF4-FFF2-40B4-BE49-F238E27FC236}">
                    <a16:creationId xmlns:a16="http://schemas.microsoft.com/office/drawing/2014/main" id="{8292F720-CE0B-4338-AB40-3FDA363787E9}"/>
                  </a:ext>
                </a:extLst>
              </p:cNvPr>
              <p:cNvSpPr>
                <a:spLocks/>
              </p:cNvSpPr>
              <p:nvPr/>
            </p:nvSpPr>
            <p:spPr bwMode="auto">
              <a:xfrm>
                <a:off x="692" y="739"/>
                <a:ext cx="41" cy="30"/>
              </a:xfrm>
              <a:custGeom>
                <a:avLst/>
                <a:gdLst>
                  <a:gd name="T0" fmla="*/ 36 w 36"/>
                  <a:gd name="T1" fmla="*/ 23 h 27"/>
                  <a:gd name="T2" fmla="*/ 32 w 36"/>
                  <a:gd name="T3" fmla="*/ 27 h 27"/>
                  <a:gd name="T4" fmla="*/ 14 w 36"/>
                  <a:gd name="T5" fmla="*/ 15 h 27"/>
                  <a:gd name="T6" fmla="*/ 5 w 36"/>
                  <a:gd name="T7" fmla="*/ 7 h 27"/>
                  <a:gd name="T8" fmla="*/ 18 w 36"/>
                  <a:gd name="T9" fmla="*/ 9 h 27"/>
                  <a:gd name="T10" fmla="*/ 28 w 36"/>
                  <a:gd name="T11" fmla="*/ 15 h 27"/>
                  <a:gd name="T12" fmla="*/ 36 w 36"/>
                  <a:gd name="T13" fmla="*/ 23 h 27"/>
                </a:gdLst>
                <a:ahLst/>
                <a:cxnLst>
                  <a:cxn ang="0">
                    <a:pos x="T0" y="T1"/>
                  </a:cxn>
                  <a:cxn ang="0">
                    <a:pos x="T2" y="T3"/>
                  </a:cxn>
                  <a:cxn ang="0">
                    <a:pos x="T4" y="T5"/>
                  </a:cxn>
                  <a:cxn ang="0">
                    <a:pos x="T6" y="T7"/>
                  </a:cxn>
                  <a:cxn ang="0">
                    <a:pos x="T8" y="T9"/>
                  </a:cxn>
                  <a:cxn ang="0">
                    <a:pos x="T10" y="T11"/>
                  </a:cxn>
                  <a:cxn ang="0">
                    <a:pos x="T12" y="T13"/>
                  </a:cxn>
                </a:cxnLst>
                <a:rect l="0" t="0" r="r" b="b"/>
                <a:pathLst>
                  <a:path w="36" h="27">
                    <a:moveTo>
                      <a:pt x="36" y="23"/>
                    </a:moveTo>
                    <a:cubicBezTo>
                      <a:pt x="35" y="25"/>
                      <a:pt x="33" y="26"/>
                      <a:pt x="32" y="27"/>
                    </a:cubicBezTo>
                    <a:cubicBezTo>
                      <a:pt x="26" y="23"/>
                      <a:pt x="19" y="20"/>
                      <a:pt x="14" y="15"/>
                    </a:cubicBezTo>
                    <a:cubicBezTo>
                      <a:pt x="11" y="12"/>
                      <a:pt x="0" y="16"/>
                      <a:pt x="5" y="7"/>
                    </a:cubicBezTo>
                    <a:cubicBezTo>
                      <a:pt x="8" y="0"/>
                      <a:pt x="14" y="7"/>
                      <a:pt x="18" y="9"/>
                    </a:cubicBezTo>
                    <a:cubicBezTo>
                      <a:pt x="22" y="10"/>
                      <a:pt x="25" y="13"/>
                      <a:pt x="28" y="15"/>
                    </a:cubicBezTo>
                    <a:cubicBezTo>
                      <a:pt x="31" y="18"/>
                      <a:pt x="33" y="21"/>
                      <a:pt x="36" y="23"/>
                    </a:cubicBezTo>
                    <a:close/>
                  </a:path>
                </a:pathLst>
              </a:custGeom>
              <a:solidFill>
                <a:srgbClr val="7A5D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2" name="Freeform 189">
                <a:extLst>
                  <a:ext uri="{FF2B5EF4-FFF2-40B4-BE49-F238E27FC236}">
                    <a16:creationId xmlns:a16="http://schemas.microsoft.com/office/drawing/2014/main" id="{56CDFE13-23B9-4332-A116-90CFF788B4CE}"/>
                  </a:ext>
                </a:extLst>
              </p:cNvPr>
              <p:cNvSpPr>
                <a:spLocks/>
              </p:cNvSpPr>
              <p:nvPr/>
            </p:nvSpPr>
            <p:spPr bwMode="auto">
              <a:xfrm>
                <a:off x="1201" y="778"/>
                <a:ext cx="8" cy="72"/>
              </a:xfrm>
              <a:custGeom>
                <a:avLst/>
                <a:gdLst>
                  <a:gd name="T0" fmla="*/ 7 w 7"/>
                  <a:gd name="T1" fmla="*/ 0 h 64"/>
                  <a:gd name="T2" fmla="*/ 7 w 7"/>
                  <a:gd name="T3" fmla="*/ 64 h 64"/>
                  <a:gd name="T4" fmla="*/ 7 w 7"/>
                  <a:gd name="T5" fmla="*/ 0 h 64"/>
                </a:gdLst>
                <a:ahLst/>
                <a:cxnLst>
                  <a:cxn ang="0">
                    <a:pos x="T0" y="T1"/>
                  </a:cxn>
                  <a:cxn ang="0">
                    <a:pos x="T2" y="T3"/>
                  </a:cxn>
                  <a:cxn ang="0">
                    <a:pos x="T4" y="T5"/>
                  </a:cxn>
                </a:cxnLst>
                <a:rect l="0" t="0" r="r" b="b"/>
                <a:pathLst>
                  <a:path w="7" h="64">
                    <a:moveTo>
                      <a:pt x="7" y="0"/>
                    </a:moveTo>
                    <a:cubicBezTo>
                      <a:pt x="7" y="21"/>
                      <a:pt x="7" y="43"/>
                      <a:pt x="7" y="64"/>
                    </a:cubicBezTo>
                    <a:cubicBezTo>
                      <a:pt x="0" y="43"/>
                      <a:pt x="1" y="21"/>
                      <a:pt x="7" y="0"/>
                    </a:cubicBezTo>
                    <a:close/>
                  </a:path>
                </a:pathLst>
              </a:custGeom>
              <a:solidFill>
                <a:srgbClr val="F1D9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3" name="Freeform 190">
                <a:extLst>
                  <a:ext uri="{FF2B5EF4-FFF2-40B4-BE49-F238E27FC236}">
                    <a16:creationId xmlns:a16="http://schemas.microsoft.com/office/drawing/2014/main" id="{A85B3F67-6C91-424F-942E-7474B58EEE5E}"/>
                  </a:ext>
                </a:extLst>
              </p:cNvPr>
              <p:cNvSpPr>
                <a:spLocks/>
              </p:cNvSpPr>
              <p:nvPr/>
            </p:nvSpPr>
            <p:spPr bwMode="auto">
              <a:xfrm>
                <a:off x="915" y="1187"/>
                <a:ext cx="20" cy="31"/>
              </a:xfrm>
              <a:custGeom>
                <a:avLst/>
                <a:gdLst>
                  <a:gd name="T0" fmla="*/ 13 w 18"/>
                  <a:gd name="T1" fmla="*/ 0 h 28"/>
                  <a:gd name="T2" fmla="*/ 18 w 18"/>
                  <a:gd name="T3" fmla="*/ 0 h 28"/>
                  <a:gd name="T4" fmla="*/ 2 w 18"/>
                  <a:gd name="T5" fmla="*/ 28 h 28"/>
                  <a:gd name="T6" fmla="*/ 13 w 18"/>
                  <a:gd name="T7" fmla="*/ 0 h 28"/>
                </a:gdLst>
                <a:ahLst/>
                <a:cxnLst>
                  <a:cxn ang="0">
                    <a:pos x="T0" y="T1"/>
                  </a:cxn>
                  <a:cxn ang="0">
                    <a:pos x="T2" y="T3"/>
                  </a:cxn>
                  <a:cxn ang="0">
                    <a:pos x="T4" y="T5"/>
                  </a:cxn>
                  <a:cxn ang="0">
                    <a:pos x="T6" y="T7"/>
                  </a:cxn>
                </a:cxnLst>
                <a:rect l="0" t="0" r="r" b="b"/>
                <a:pathLst>
                  <a:path w="18" h="28">
                    <a:moveTo>
                      <a:pt x="13" y="0"/>
                    </a:moveTo>
                    <a:cubicBezTo>
                      <a:pt x="14" y="0"/>
                      <a:pt x="16" y="0"/>
                      <a:pt x="18" y="0"/>
                    </a:cubicBezTo>
                    <a:cubicBezTo>
                      <a:pt x="12" y="9"/>
                      <a:pt x="13" y="22"/>
                      <a:pt x="2" y="28"/>
                    </a:cubicBezTo>
                    <a:cubicBezTo>
                      <a:pt x="0" y="16"/>
                      <a:pt x="5" y="8"/>
                      <a:pt x="13" y="0"/>
                    </a:cubicBezTo>
                    <a:close/>
                  </a:path>
                </a:pathLst>
              </a:custGeom>
              <a:solidFill>
                <a:srgbClr val="816D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4" name="Freeform 191">
                <a:extLst>
                  <a:ext uri="{FF2B5EF4-FFF2-40B4-BE49-F238E27FC236}">
                    <a16:creationId xmlns:a16="http://schemas.microsoft.com/office/drawing/2014/main" id="{A7F48C4E-07DB-48A6-89C7-78CB2C5E7318}"/>
                  </a:ext>
                </a:extLst>
              </p:cNvPr>
              <p:cNvSpPr>
                <a:spLocks/>
              </p:cNvSpPr>
              <p:nvPr/>
            </p:nvSpPr>
            <p:spPr bwMode="auto">
              <a:xfrm>
                <a:off x="1961" y="1447"/>
                <a:ext cx="26" cy="36"/>
              </a:xfrm>
              <a:custGeom>
                <a:avLst/>
                <a:gdLst>
                  <a:gd name="T0" fmla="*/ 23 w 23"/>
                  <a:gd name="T1" fmla="*/ 32 h 32"/>
                  <a:gd name="T2" fmla="*/ 8 w 23"/>
                  <a:gd name="T3" fmla="*/ 0 h 32"/>
                  <a:gd name="T4" fmla="*/ 23 w 23"/>
                  <a:gd name="T5" fmla="*/ 32 h 32"/>
                </a:gdLst>
                <a:ahLst/>
                <a:cxnLst>
                  <a:cxn ang="0">
                    <a:pos x="T0" y="T1"/>
                  </a:cxn>
                  <a:cxn ang="0">
                    <a:pos x="T2" y="T3"/>
                  </a:cxn>
                  <a:cxn ang="0">
                    <a:pos x="T4" y="T5"/>
                  </a:cxn>
                </a:cxnLst>
                <a:rect l="0" t="0" r="r" b="b"/>
                <a:pathLst>
                  <a:path w="23" h="32">
                    <a:moveTo>
                      <a:pt x="23" y="32"/>
                    </a:moveTo>
                    <a:cubicBezTo>
                      <a:pt x="0" y="30"/>
                      <a:pt x="10" y="11"/>
                      <a:pt x="8" y="0"/>
                    </a:cubicBezTo>
                    <a:cubicBezTo>
                      <a:pt x="15" y="9"/>
                      <a:pt x="14" y="23"/>
                      <a:pt x="23" y="32"/>
                    </a:cubicBezTo>
                    <a:close/>
                  </a:path>
                </a:pathLst>
              </a:custGeom>
              <a:solidFill>
                <a:srgbClr val="E9D0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5" name="Freeform 192">
                <a:extLst>
                  <a:ext uri="{FF2B5EF4-FFF2-40B4-BE49-F238E27FC236}">
                    <a16:creationId xmlns:a16="http://schemas.microsoft.com/office/drawing/2014/main" id="{7367C455-8476-45F0-9DD1-3966B1D8304A}"/>
                  </a:ext>
                </a:extLst>
              </p:cNvPr>
              <p:cNvSpPr>
                <a:spLocks/>
              </p:cNvSpPr>
              <p:nvPr/>
            </p:nvSpPr>
            <p:spPr bwMode="auto">
              <a:xfrm>
                <a:off x="850" y="531"/>
                <a:ext cx="22" cy="22"/>
              </a:xfrm>
              <a:custGeom>
                <a:avLst/>
                <a:gdLst>
                  <a:gd name="T0" fmla="*/ 20 w 20"/>
                  <a:gd name="T1" fmla="*/ 16 h 20"/>
                  <a:gd name="T2" fmla="*/ 16 w 20"/>
                  <a:gd name="T3" fmla="*/ 20 h 20"/>
                  <a:gd name="T4" fmla="*/ 0 w 20"/>
                  <a:gd name="T5" fmla="*/ 0 h 20"/>
                  <a:gd name="T6" fmla="*/ 20 w 20"/>
                  <a:gd name="T7" fmla="*/ 16 h 20"/>
                </a:gdLst>
                <a:ahLst/>
                <a:cxnLst>
                  <a:cxn ang="0">
                    <a:pos x="T0" y="T1"/>
                  </a:cxn>
                  <a:cxn ang="0">
                    <a:pos x="T2" y="T3"/>
                  </a:cxn>
                  <a:cxn ang="0">
                    <a:pos x="T4" y="T5"/>
                  </a:cxn>
                  <a:cxn ang="0">
                    <a:pos x="T6" y="T7"/>
                  </a:cxn>
                </a:cxnLst>
                <a:rect l="0" t="0" r="r" b="b"/>
                <a:pathLst>
                  <a:path w="20" h="20">
                    <a:moveTo>
                      <a:pt x="20" y="16"/>
                    </a:moveTo>
                    <a:cubicBezTo>
                      <a:pt x="19" y="17"/>
                      <a:pt x="17" y="19"/>
                      <a:pt x="16" y="20"/>
                    </a:cubicBezTo>
                    <a:cubicBezTo>
                      <a:pt x="9" y="16"/>
                      <a:pt x="4" y="10"/>
                      <a:pt x="0" y="0"/>
                    </a:cubicBezTo>
                    <a:cubicBezTo>
                      <a:pt x="11" y="2"/>
                      <a:pt x="15" y="10"/>
                      <a:pt x="20" y="16"/>
                    </a:cubicBezTo>
                    <a:close/>
                  </a:path>
                </a:pathLst>
              </a:custGeom>
              <a:solidFill>
                <a:srgbClr val="9087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6" name="Freeform 193">
                <a:extLst>
                  <a:ext uri="{FF2B5EF4-FFF2-40B4-BE49-F238E27FC236}">
                    <a16:creationId xmlns:a16="http://schemas.microsoft.com/office/drawing/2014/main" id="{7C526D9D-10E6-483F-9B7E-84B758A21C07}"/>
                  </a:ext>
                </a:extLst>
              </p:cNvPr>
              <p:cNvSpPr>
                <a:spLocks/>
              </p:cNvSpPr>
              <p:nvPr/>
            </p:nvSpPr>
            <p:spPr bwMode="auto">
              <a:xfrm>
                <a:off x="733" y="739"/>
                <a:ext cx="18" cy="24"/>
              </a:xfrm>
              <a:custGeom>
                <a:avLst/>
                <a:gdLst>
                  <a:gd name="T0" fmla="*/ 13 w 16"/>
                  <a:gd name="T1" fmla="*/ 11 h 22"/>
                  <a:gd name="T2" fmla="*/ 15 w 16"/>
                  <a:gd name="T3" fmla="*/ 19 h 22"/>
                  <a:gd name="T4" fmla="*/ 8 w 16"/>
                  <a:gd name="T5" fmla="*/ 16 h 22"/>
                  <a:gd name="T6" fmla="*/ 0 w 16"/>
                  <a:gd name="T7" fmla="*/ 7 h 22"/>
                  <a:gd name="T8" fmla="*/ 0 w 16"/>
                  <a:gd name="T9" fmla="*/ 0 h 22"/>
                  <a:gd name="T10" fmla="*/ 5 w 16"/>
                  <a:gd name="T11" fmla="*/ 2 h 22"/>
                  <a:gd name="T12" fmla="*/ 13 w 16"/>
                  <a:gd name="T13" fmla="*/ 11 h 22"/>
                </a:gdLst>
                <a:ahLst/>
                <a:cxnLst>
                  <a:cxn ang="0">
                    <a:pos x="T0" y="T1"/>
                  </a:cxn>
                  <a:cxn ang="0">
                    <a:pos x="T2" y="T3"/>
                  </a:cxn>
                  <a:cxn ang="0">
                    <a:pos x="T4" y="T5"/>
                  </a:cxn>
                  <a:cxn ang="0">
                    <a:pos x="T6" y="T7"/>
                  </a:cxn>
                  <a:cxn ang="0">
                    <a:pos x="T8" y="T9"/>
                  </a:cxn>
                  <a:cxn ang="0">
                    <a:pos x="T10" y="T11"/>
                  </a:cxn>
                  <a:cxn ang="0">
                    <a:pos x="T12" y="T13"/>
                  </a:cxn>
                </a:cxnLst>
                <a:rect l="0" t="0" r="r" b="b"/>
                <a:pathLst>
                  <a:path w="16" h="22">
                    <a:moveTo>
                      <a:pt x="13" y="11"/>
                    </a:moveTo>
                    <a:cubicBezTo>
                      <a:pt x="14" y="14"/>
                      <a:pt x="16" y="18"/>
                      <a:pt x="15" y="19"/>
                    </a:cubicBezTo>
                    <a:cubicBezTo>
                      <a:pt x="12" y="22"/>
                      <a:pt x="10" y="17"/>
                      <a:pt x="8" y="16"/>
                    </a:cubicBezTo>
                    <a:cubicBezTo>
                      <a:pt x="5" y="13"/>
                      <a:pt x="3" y="10"/>
                      <a:pt x="0" y="7"/>
                    </a:cubicBezTo>
                    <a:cubicBezTo>
                      <a:pt x="0" y="5"/>
                      <a:pt x="0" y="3"/>
                      <a:pt x="0" y="0"/>
                    </a:cubicBezTo>
                    <a:cubicBezTo>
                      <a:pt x="1" y="1"/>
                      <a:pt x="3" y="1"/>
                      <a:pt x="5" y="2"/>
                    </a:cubicBezTo>
                    <a:cubicBezTo>
                      <a:pt x="8" y="5"/>
                      <a:pt x="10" y="8"/>
                      <a:pt x="13" y="11"/>
                    </a:cubicBezTo>
                    <a:close/>
                  </a:path>
                </a:pathLst>
              </a:custGeom>
              <a:solidFill>
                <a:srgbClr val="927C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7" name="Freeform 194">
                <a:extLst>
                  <a:ext uri="{FF2B5EF4-FFF2-40B4-BE49-F238E27FC236}">
                    <a16:creationId xmlns:a16="http://schemas.microsoft.com/office/drawing/2014/main" id="{99BBFEDF-FC9C-4C0C-8984-9CA649E030FA}"/>
                  </a:ext>
                </a:extLst>
              </p:cNvPr>
              <p:cNvSpPr>
                <a:spLocks/>
              </p:cNvSpPr>
              <p:nvPr/>
            </p:nvSpPr>
            <p:spPr bwMode="auto">
              <a:xfrm>
                <a:off x="1945" y="461"/>
                <a:ext cx="13" cy="34"/>
              </a:xfrm>
              <a:custGeom>
                <a:avLst/>
                <a:gdLst>
                  <a:gd name="T0" fmla="*/ 1 w 11"/>
                  <a:gd name="T1" fmla="*/ 30 h 30"/>
                  <a:gd name="T2" fmla="*/ 8 w 11"/>
                  <a:gd name="T3" fmla="*/ 0 h 30"/>
                  <a:gd name="T4" fmla="*/ 1 w 11"/>
                  <a:gd name="T5" fmla="*/ 30 h 30"/>
                </a:gdLst>
                <a:ahLst/>
                <a:cxnLst>
                  <a:cxn ang="0">
                    <a:pos x="T0" y="T1"/>
                  </a:cxn>
                  <a:cxn ang="0">
                    <a:pos x="T2" y="T3"/>
                  </a:cxn>
                  <a:cxn ang="0">
                    <a:pos x="T4" y="T5"/>
                  </a:cxn>
                </a:cxnLst>
                <a:rect l="0" t="0" r="r" b="b"/>
                <a:pathLst>
                  <a:path w="11" h="30">
                    <a:moveTo>
                      <a:pt x="1" y="30"/>
                    </a:moveTo>
                    <a:cubicBezTo>
                      <a:pt x="0" y="20"/>
                      <a:pt x="1" y="10"/>
                      <a:pt x="8" y="0"/>
                    </a:cubicBezTo>
                    <a:cubicBezTo>
                      <a:pt x="11" y="12"/>
                      <a:pt x="7" y="21"/>
                      <a:pt x="1" y="30"/>
                    </a:cubicBezTo>
                    <a:close/>
                  </a:path>
                </a:pathLst>
              </a:custGeom>
              <a:solidFill>
                <a:srgbClr val="F0D8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8" name="Freeform 195">
                <a:extLst>
                  <a:ext uri="{FF2B5EF4-FFF2-40B4-BE49-F238E27FC236}">
                    <a16:creationId xmlns:a16="http://schemas.microsoft.com/office/drawing/2014/main" id="{F33A87BF-7704-4B56-B5F6-AB7B0FE2114B}"/>
                  </a:ext>
                </a:extLst>
              </p:cNvPr>
              <p:cNvSpPr>
                <a:spLocks/>
              </p:cNvSpPr>
              <p:nvPr/>
            </p:nvSpPr>
            <p:spPr bwMode="auto">
              <a:xfrm>
                <a:off x="853" y="575"/>
                <a:ext cx="15" cy="18"/>
              </a:xfrm>
              <a:custGeom>
                <a:avLst/>
                <a:gdLst>
                  <a:gd name="T0" fmla="*/ 4 w 13"/>
                  <a:gd name="T1" fmla="*/ 2 h 16"/>
                  <a:gd name="T2" fmla="*/ 12 w 13"/>
                  <a:gd name="T3" fmla="*/ 16 h 16"/>
                  <a:gd name="T4" fmla="*/ 1 w 13"/>
                  <a:gd name="T5" fmla="*/ 0 h 16"/>
                  <a:gd name="T6" fmla="*/ 4 w 13"/>
                  <a:gd name="T7" fmla="*/ 2 h 16"/>
                </a:gdLst>
                <a:ahLst/>
                <a:cxnLst>
                  <a:cxn ang="0">
                    <a:pos x="T0" y="T1"/>
                  </a:cxn>
                  <a:cxn ang="0">
                    <a:pos x="T2" y="T3"/>
                  </a:cxn>
                  <a:cxn ang="0">
                    <a:pos x="T4" y="T5"/>
                  </a:cxn>
                  <a:cxn ang="0">
                    <a:pos x="T6" y="T7"/>
                  </a:cxn>
                </a:cxnLst>
                <a:rect l="0" t="0" r="r" b="b"/>
                <a:pathLst>
                  <a:path w="13" h="16">
                    <a:moveTo>
                      <a:pt x="4" y="2"/>
                    </a:moveTo>
                    <a:cubicBezTo>
                      <a:pt x="6" y="7"/>
                      <a:pt x="13" y="9"/>
                      <a:pt x="12" y="16"/>
                    </a:cubicBezTo>
                    <a:cubicBezTo>
                      <a:pt x="0" y="11"/>
                      <a:pt x="0" y="11"/>
                      <a:pt x="1" y="0"/>
                    </a:cubicBezTo>
                    <a:cubicBezTo>
                      <a:pt x="2" y="1"/>
                      <a:pt x="3" y="2"/>
                      <a:pt x="4" y="2"/>
                    </a:cubicBezTo>
                    <a:close/>
                  </a:path>
                </a:pathLst>
              </a:custGeom>
              <a:solidFill>
                <a:srgbClr val="9881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9" name="Freeform 196">
                <a:extLst>
                  <a:ext uri="{FF2B5EF4-FFF2-40B4-BE49-F238E27FC236}">
                    <a16:creationId xmlns:a16="http://schemas.microsoft.com/office/drawing/2014/main" id="{892EEEA7-3949-4E17-AAE7-CB8A4C0034B8}"/>
                  </a:ext>
                </a:extLst>
              </p:cNvPr>
              <p:cNvSpPr>
                <a:spLocks/>
              </p:cNvSpPr>
              <p:nvPr/>
            </p:nvSpPr>
            <p:spPr bwMode="auto">
              <a:xfrm>
                <a:off x="8" y="4198"/>
                <a:ext cx="1301" cy="86"/>
              </a:xfrm>
              <a:custGeom>
                <a:avLst/>
                <a:gdLst>
                  <a:gd name="T0" fmla="*/ 2 w 1158"/>
                  <a:gd name="T1" fmla="*/ 16 h 77"/>
                  <a:gd name="T2" fmla="*/ 69 w 1158"/>
                  <a:gd name="T3" fmla="*/ 11 h 77"/>
                  <a:gd name="T4" fmla="*/ 85 w 1158"/>
                  <a:gd name="T5" fmla="*/ 0 h 77"/>
                  <a:gd name="T6" fmla="*/ 182 w 1158"/>
                  <a:gd name="T7" fmla="*/ 16 h 77"/>
                  <a:gd name="T8" fmla="*/ 229 w 1158"/>
                  <a:gd name="T9" fmla="*/ 21 h 77"/>
                  <a:gd name="T10" fmla="*/ 243 w 1158"/>
                  <a:gd name="T11" fmla="*/ 15 h 77"/>
                  <a:gd name="T12" fmla="*/ 252 w 1158"/>
                  <a:gd name="T13" fmla="*/ 14 h 77"/>
                  <a:gd name="T14" fmla="*/ 357 w 1158"/>
                  <a:gd name="T15" fmla="*/ 24 h 77"/>
                  <a:gd name="T16" fmla="*/ 483 w 1158"/>
                  <a:gd name="T17" fmla="*/ 27 h 77"/>
                  <a:gd name="T18" fmla="*/ 557 w 1158"/>
                  <a:gd name="T19" fmla="*/ 34 h 77"/>
                  <a:gd name="T20" fmla="*/ 671 w 1158"/>
                  <a:gd name="T21" fmla="*/ 37 h 77"/>
                  <a:gd name="T22" fmla="*/ 726 w 1158"/>
                  <a:gd name="T23" fmla="*/ 33 h 77"/>
                  <a:gd name="T24" fmla="*/ 807 w 1158"/>
                  <a:gd name="T25" fmla="*/ 37 h 77"/>
                  <a:gd name="T26" fmla="*/ 873 w 1158"/>
                  <a:gd name="T27" fmla="*/ 38 h 77"/>
                  <a:gd name="T28" fmla="*/ 931 w 1158"/>
                  <a:gd name="T29" fmla="*/ 43 h 77"/>
                  <a:gd name="T30" fmla="*/ 1016 w 1158"/>
                  <a:gd name="T31" fmla="*/ 42 h 77"/>
                  <a:gd name="T32" fmla="*/ 1111 w 1158"/>
                  <a:gd name="T33" fmla="*/ 43 h 77"/>
                  <a:gd name="T34" fmla="*/ 1145 w 1158"/>
                  <a:gd name="T35" fmla="*/ 45 h 77"/>
                  <a:gd name="T36" fmla="*/ 1126 w 1158"/>
                  <a:gd name="T37" fmla="*/ 54 h 77"/>
                  <a:gd name="T38" fmla="*/ 1093 w 1158"/>
                  <a:gd name="T39" fmla="*/ 55 h 77"/>
                  <a:gd name="T40" fmla="*/ 1147 w 1158"/>
                  <a:gd name="T41" fmla="*/ 63 h 77"/>
                  <a:gd name="T42" fmla="*/ 1157 w 1158"/>
                  <a:gd name="T43" fmla="*/ 75 h 77"/>
                  <a:gd name="T44" fmla="*/ 1108 w 1158"/>
                  <a:gd name="T45" fmla="*/ 74 h 77"/>
                  <a:gd name="T46" fmla="*/ 1010 w 1158"/>
                  <a:gd name="T47" fmla="*/ 76 h 77"/>
                  <a:gd name="T48" fmla="*/ 739 w 1158"/>
                  <a:gd name="T49" fmla="*/ 68 h 77"/>
                  <a:gd name="T50" fmla="*/ 666 w 1158"/>
                  <a:gd name="T51" fmla="*/ 67 h 77"/>
                  <a:gd name="T52" fmla="*/ 568 w 1158"/>
                  <a:gd name="T53" fmla="*/ 63 h 77"/>
                  <a:gd name="T54" fmla="*/ 510 w 1158"/>
                  <a:gd name="T55" fmla="*/ 66 h 77"/>
                  <a:gd name="T56" fmla="*/ 415 w 1158"/>
                  <a:gd name="T57" fmla="*/ 62 h 77"/>
                  <a:gd name="T58" fmla="*/ 389 w 1158"/>
                  <a:gd name="T59" fmla="*/ 60 h 77"/>
                  <a:gd name="T60" fmla="*/ 406 w 1158"/>
                  <a:gd name="T61" fmla="*/ 42 h 77"/>
                  <a:gd name="T62" fmla="*/ 373 w 1158"/>
                  <a:gd name="T63" fmla="*/ 59 h 77"/>
                  <a:gd name="T64" fmla="*/ 205 w 1158"/>
                  <a:gd name="T65" fmla="*/ 49 h 77"/>
                  <a:gd name="T66" fmla="*/ 81 w 1158"/>
                  <a:gd name="T67" fmla="*/ 37 h 77"/>
                  <a:gd name="T68" fmla="*/ 16 w 1158"/>
                  <a:gd name="T69" fmla="*/ 37 h 77"/>
                  <a:gd name="T70" fmla="*/ 2 w 1158"/>
                  <a:gd name="T71" fmla="*/ 16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158" h="77">
                    <a:moveTo>
                      <a:pt x="2" y="16"/>
                    </a:moveTo>
                    <a:cubicBezTo>
                      <a:pt x="26" y="38"/>
                      <a:pt x="47" y="17"/>
                      <a:pt x="69" y="11"/>
                    </a:cubicBezTo>
                    <a:cubicBezTo>
                      <a:pt x="75" y="10"/>
                      <a:pt x="80" y="4"/>
                      <a:pt x="85" y="0"/>
                    </a:cubicBezTo>
                    <a:cubicBezTo>
                      <a:pt x="117" y="11"/>
                      <a:pt x="150" y="12"/>
                      <a:pt x="182" y="16"/>
                    </a:cubicBezTo>
                    <a:cubicBezTo>
                      <a:pt x="198" y="17"/>
                      <a:pt x="214" y="16"/>
                      <a:pt x="229" y="21"/>
                    </a:cubicBezTo>
                    <a:cubicBezTo>
                      <a:pt x="233" y="23"/>
                      <a:pt x="243" y="28"/>
                      <a:pt x="243" y="15"/>
                    </a:cubicBezTo>
                    <a:cubicBezTo>
                      <a:pt x="243" y="11"/>
                      <a:pt x="248" y="13"/>
                      <a:pt x="252" y="14"/>
                    </a:cubicBezTo>
                    <a:cubicBezTo>
                      <a:pt x="286" y="23"/>
                      <a:pt x="323" y="18"/>
                      <a:pt x="357" y="24"/>
                    </a:cubicBezTo>
                    <a:cubicBezTo>
                      <a:pt x="399" y="32"/>
                      <a:pt x="441" y="24"/>
                      <a:pt x="483" y="27"/>
                    </a:cubicBezTo>
                    <a:cubicBezTo>
                      <a:pt x="508" y="30"/>
                      <a:pt x="533" y="33"/>
                      <a:pt x="557" y="34"/>
                    </a:cubicBezTo>
                    <a:cubicBezTo>
                      <a:pt x="595" y="35"/>
                      <a:pt x="634" y="34"/>
                      <a:pt x="671" y="37"/>
                    </a:cubicBezTo>
                    <a:cubicBezTo>
                      <a:pt x="691" y="39"/>
                      <a:pt x="709" y="28"/>
                      <a:pt x="726" y="33"/>
                    </a:cubicBezTo>
                    <a:cubicBezTo>
                      <a:pt x="753" y="40"/>
                      <a:pt x="780" y="31"/>
                      <a:pt x="807" y="37"/>
                    </a:cubicBezTo>
                    <a:cubicBezTo>
                      <a:pt x="828" y="41"/>
                      <a:pt x="851" y="39"/>
                      <a:pt x="873" y="38"/>
                    </a:cubicBezTo>
                    <a:cubicBezTo>
                      <a:pt x="893" y="37"/>
                      <a:pt x="912" y="41"/>
                      <a:pt x="931" y="43"/>
                    </a:cubicBezTo>
                    <a:cubicBezTo>
                      <a:pt x="960" y="46"/>
                      <a:pt x="988" y="44"/>
                      <a:pt x="1016" y="42"/>
                    </a:cubicBezTo>
                    <a:cubicBezTo>
                      <a:pt x="1048" y="41"/>
                      <a:pt x="1079" y="37"/>
                      <a:pt x="1111" y="43"/>
                    </a:cubicBezTo>
                    <a:cubicBezTo>
                      <a:pt x="1122" y="45"/>
                      <a:pt x="1134" y="44"/>
                      <a:pt x="1145" y="45"/>
                    </a:cubicBezTo>
                    <a:cubicBezTo>
                      <a:pt x="1142" y="55"/>
                      <a:pt x="1133" y="53"/>
                      <a:pt x="1126" y="54"/>
                    </a:cubicBezTo>
                    <a:cubicBezTo>
                      <a:pt x="1115" y="55"/>
                      <a:pt x="1104" y="54"/>
                      <a:pt x="1093" y="55"/>
                    </a:cubicBezTo>
                    <a:cubicBezTo>
                      <a:pt x="1112" y="53"/>
                      <a:pt x="1126" y="75"/>
                      <a:pt x="1147" y="63"/>
                    </a:cubicBezTo>
                    <a:cubicBezTo>
                      <a:pt x="1155" y="59"/>
                      <a:pt x="1158" y="67"/>
                      <a:pt x="1157" y="75"/>
                    </a:cubicBezTo>
                    <a:cubicBezTo>
                      <a:pt x="1141" y="76"/>
                      <a:pt x="1124" y="74"/>
                      <a:pt x="1108" y="74"/>
                    </a:cubicBezTo>
                    <a:cubicBezTo>
                      <a:pt x="1075" y="74"/>
                      <a:pt x="1043" y="77"/>
                      <a:pt x="1010" y="76"/>
                    </a:cubicBezTo>
                    <a:cubicBezTo>
                      <a:pt x="920" y="73"/>
                      <a:pt x="829" y="70"/>
                      <a:pt x="739" y="68"/>
                    </a:cubicBezTo>
                    <a:cubicBezTo>
                      <a:pt x="714" y="67"/>
                      <a:pt x="690" y="65"/>
                      <a:pt x="666" y="67"/>
                    </a:cubicBezTo>
                    <a:cubicBezTo>
                      <a:pt x="633" y="71"/>
                      <a:pt x="600" y="57"/>
                      <a:pt x="568" y="63"/>
                    </a:cubicBezTo>
                    <a:cubicBezTo>
                      <a:pt x="548" y="66"/>
                      <a:pt x="529" y="65"/>
                      <a:pt x="510" y="66"/>
                    </a:cubicBezTo>
                    <a:cubicBezTo>
                      <a:pt x="478" y="68"/>
                      <a:pt x="446" y="64"/>
                      <a:pt x="415" y="62"/>
                    </a:cubicBezTo>
                    <a:cubicBezTo>
                      <a:pt x="406" y="62"/>
                      <a:pt x="398" y="61"/>
                      <a:pt x="389" y="60"/>
                    </a:cubicBezTo>
                    <a:cubicBezTo>
                      <a:pt x="394" y="50"/>
                      <a:pt x="398" y="39"/>
                      <a:pt x="406" y="42"/>
                    </a:cubicBezTo>
                    <a:cubicBezTo>
                      <a:pt x="389" y="39"/>
                      <a:pt x="381" y="41"/>
                      <a:pt x="373" y="59"/>
                    </a:cubicBezTo>
                    <a:cubicBezTo>
                      <a:pt x="317" y="56"/>
                      <a:pt x="261" y="52"/>
                      <a:pt x="205" y="49"/>
                    </a:cubicBezTo>
                    <a:cubicBezTo>
                      <a:pt x="163" y="48"/>
                      <a:pt x="122" y="39"/>
                      <a:pt x="81" y="37"/>
                    </a:cubicBezTo>
                    <a:cubicBezTo>
                      <a:pt x="59" y="37"/>
                      <a:pt x="38" y="41"/>
                      <a:pt x="16" y="37"/>
                    </a:cubicBezTo>
                    <a:cubicBezTo>
                      <a:pt x="3" y="34"/>
                      <a:pt x="0" y="28"/>
                      <a:pt x="2" y="16"/>
                    </a:cubicBezTo>
                    <a:close/>
                  </a:path>
                </a:pathLst>
              </a:custGeom>
              <a:solidFill>
                <a:srgbClr val="95C3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0" name="Freeform 197">
                <a:extLst>
                  <a:ext uri="{FF2B5EF4-FFF2-40B4-BE49-F238E27FC236}">
                    <a16:creationId xmlns:a16="http://schemas.microsoft.com/office/drawing/2014/main" id="{1BAAE529-6AEF-4B01-B1EF-1078192B1215}"/>
                  </a:ext>
                </a:extLst>
              </p:cNvPr>
              <p:cNvSpPr>
                <a:spLocks/>
              </p:cNvSpPr>
              <p:nvPr/>
            </p:nvSpPr>
            <p:spPr bwMode="auto">
              <a:xfrm>
                <a:off x="1480" y="4214"/>
                <a:ext cx="763" cy="72"/>
              </a:xfrm>
              <a:custGeom>
                <a:avLst/>
                <a:gdLst>
                  <a:gd name="T0" fmla="*/ 11 w 679"/>
                  <a:gd name="T1" fmla="*/ 33 h 64"/>
                  <a:gd name="T2" fmla="*/ 135 w 679"/>
                  <a:gd name="T3" fmla="*/ 24 h 64"/>
                  <a:gd name="T4" fmla="*/ 222 w 679"/>
                  <a:gd name="T5" fmla="*/ 25 h 64"/>
                  <a:gd name="T6" fmla="*/ 365 w 679"/>
                  <a:gd name="T7" fmla="*/ 23 h 64"/>
                  <a:gd name="T8" fmla="*/ 430 w 679"/>
                  <a:gd name="T9" fmla="*/ 16 h 64"/>
                  <a:gd name="T10" fmla="*/ 501 w 679"/>
                  <a:gd name="T11" fmla="*/ 13 h 64"/>
                  <a:gd name="T12" fmla="*/ 615 w 679"/>
                  <a:gd name="T13" fmla="*/ 4 h 64"/>
                  <a:gd name="T14" fmla="*/ 670 w 679"/>
                  <a:gd name="T15" fmla="*/ 1 h 64"/>
                  <a:gd name="T16" fmla="*/ 679 w 679"/>
                  <a:gd name="T17" fmla="*/ 9 h 64"/>
                  <a:gd name="T18" fmla="*/ 656 w 679"/>
                  <a:gd name="T19" fmla="*/ 24 h 64"/>
                  <a:gd name="T20" fmla="*/ 637 w 679"/>
                  <a:gd name="T21" fmla="*/ 27 h 64"/>
                  <a:gd name="T22" fmla="*/ 656 w 679"/>
                  <a:gd name="T23" fmla="*/ 38 h 64"/>
                  <a:gd name="T24" fmla="*/ 600 w 679"/>
                  <a:gd name="T25" fmla="*/ 39 h 64"/>
                  <a:gd name="T26" fmla="*/ 440 w 679"/>
                  <a:gd name="T27" fmla="*/ 45 h 64"/>
                  <a:gd name="T28" fmla="*/ 341 w 679"/>
                  <a:gd name="T29" fmla="*/ 53 h 64"/>
                  <a:gd name="T30" fmla="*/ 244 w 679"/>
                  <a:gd name="T31" fmla="*/ 55 h 64"/>
                  <a:gd name="T32" fmla="*/ 28 w 679"/>
                  <a:gd name="T33" fmla="*/ 61 h 64"/>
                  <a:gd name="T34" fmla="*/ 3 w 679"/>
                  <a:gd name="T35" fmla="*/ 61 h 64"/>
                  <a:gd name="T36" fmla="*/ 11 w 679"/>
                  <a:gd name="T37" fmla="*/ 33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79" h="64">
                    <a:moveTo>
                      <a:pt x="11" y="33"/>
                    </a:moveTo>
                    <a:cubicBezTo>
                      <a:pt x="53" y="36"/>
                      <a:pt x="94" y="30"/>
                      <a:pt x="135" y="24"/>
                    </a:cubicBezTo>
                    <a:cubicBezTo>
                      <a:pt x="163" y="20"/>
                      <a:pt x="193" y="26"/>
                      <a:pt x="222" y="25"/>
                    </a:cubicBezTo>
                    <a:cubicBezTo>
                      <a:pt x="270" y="23"/>
                      <a:pt x="317" y="18"/>
                      <a:pt x="365" y="23"/>
                    </a:cubicBezTo>
                    <a:cubicBezTo>
                      <a:pt x="388" y="25"/>
                      <a:pt x="408" y="18"/>
                      <a:pt x="430" y="16"/>
                    </a:cubicBezTo>
                    <a:cubicBezTo>
                      <a:pt x="454" y="14"/>
                      <a:pt x="478" y="14"/>
                      <a:pt x="501" y="13"/>
                    </a:cubicBezTo>
                    <a:cubicBezTo>
                      <a:pt x="539" y="11"/>
                      <a:pt x="577" y="13"/>
                      <a:pt x="615" y="4"/>
                    </a:cubicBezTo>
                    <a:cubicBezTo>
                      <a:pt x="632" y="0"/>
                      <a:pt x="652" y="2"/>
                      <a:pt x="670" y="1"/>
                    </a:cubicBezTo>
                    <a:cubicBezTo>
                      <a:pt x="675" y="1"/>
                      <a:pt x="679" y="3"/>
                      <a:pt x="679" y="9"/>
                    </a:cubicBezTo>
                    <a:cubicBezTo>
                      <a:pt x="677" y="21"/>
                      <a:pt x="669" y="26"/>
                      <a:pt x="656" y="24"/>
                    </a:cubicBezTo>
                    <a:cubicBezTo>
                      <a:pt x="650" y="23"/>
                      <a:pt x="643" y="22"/>
                      <a:pt x="637" y="27"/>
                    </a:cubicBezTo>
                    <a:cubicBezTo>
                      <a:pt x="642" y="33"/>
                      <a:pt x="652" y="30"/>
                      <a:pt x="656" y="38"/>
                    </a:cubicBezTo>
                    <a:cubicBezTo>
                      <a:pt x="637" y="46"/>
                      <a:pt x="619" y="37"/>
                      <a:pt x="600" y="39"/>
                    </a:cubicBezTo>
                    <a:cubicBezTo>
                      <a:pt x="547" y="44"/>
                      <a:pt x="492" y="38"/>
                      <a:pt x="440" y="45"/>
                    </a:cubicBezTo>
                    <a:cubicBezTo>
                      <a:pt x="407" y="49"/>
                      <a:pt x="373" y="42"/>
                      <a:pt x="341" y="53"/>
                    </a:cubicBezTo>
                    <a:cubicBezTo>
                      <a:pt x="308" y="33"/>
                      <a:pt x="276" y="55"/>
                      <a:pt x="244" y="55"/>
                    </a:cubicBezTo>
                    <a:cubicBezTo>
                      <a:pt x="172" y="57"/>
                      <a:pt x="100" y="64"/>
                      <a:pt x="28" y="61"/>
                    </a:cubicBezTo>
                    <a:cubicBezTo>
                      <a:pt x="19" y="60"/>
                      <a:pt x="11" y="61"/>
                      <a:pt x="3" y="61"/>
                    </a:cubicBezTo>
                    <a:cubicBezTo>
                      <a:pt x="0" y="50"/>
                      <a:pt x="0" y="40"/>
                      <a:pt x="11" y="33"/>
                    </a:cubicBezTo>
                    <a:close/>
                  </a:path>
                </a:pathLst>
              </a:custGeom>
              <a:solidFill>
                <a:srgbClr val="76B3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1" name="Freeform 198">
                <a:extLst>
                  <a:ext uri="{FF2B5EF4-FFF2-40B4-BE49-F238E27FC236}">
                    <a16:creationId xmlns:a16="http://schemas.microsoft.com/office/drawing/2014/main" id="{96D35441-8DB0-48C7-856E-2F31507B0346}"/>
                  </a:ext>
                </a:extLst>
              </p:cNvPr>
              <p:cNvSpPr>
                <a:spLocks/>
              </p:cNvSpPr>
              <p:nvPr/>
            </p:nvSpPr>
            <p:spPr bwMode="auto">
              <a:xfrm>
                <a:off x="2186" y="4216"/>
                <a:ext cx="214" cy="42"/>
              </a:xfrm>
              <a:custGeom>
                <a:avLst/>
                <a:gdLst>
                  <a:gd name="T0" fmla="*/ 28 w 190"/>
                  <a:gd name="T1" fmla="*/ 37 h 38"/>
                  <a:gd name="T2" fmla="*/ 16 w 190"/>
                  <a:gd name="T3" fmla="*/ 35 h 38"/>
                  <a:gd name="T4" fmla="*/ 0 w 190"/>
                  <a:gd name="T5" fmla="*/ 25 h 38"/>
                  <a:gd name="T6" fmla="*/ 21 w 190"/>
                  <a:gd name="T7" fmla="*/ 17 h 38"/>
                  <a:gd name="T8" fmla="*/ 51 w 190"/>
                  <a:gd name="T9" fmla="*/ 8 h 38"/>
                  <a:gd name="T10" fmla="*/ 51 w 190"/>
                  <a:gd name="T11" fmla="*/ 8 h 38"/>
                  <a:gd name="T12" fmla="*/ 71 w 190"/>
                  <a:gd name="T13" fmla="*/ 3 h 38"/>
                  <a:gd name="T14" fmla="*/ 108 w 190"/>
                  <a:gd name="T15" fmla="*/ 8 h 38"/>
                  <a:gd name="T16" fmla="*/ 155 w 190"/>
                  <a:gd name="T17" fmla="*/ 8 h 38"/>
                  <a:gd name="T18" fmla="*/ 190 w 190"/>
                  <a:gd name="T19" fmla="*/ 27 h 38"/>
                  <a:gd name="T20" fmla="*/ 43 w 190"/>
                  <a:gd name="T21" fmla="*/ 37 h 38"/>
                  <a:gd name="T22" fmla="*/ 28 w 190"/>
                  <a:gd name="T23" fmla="*/ 37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0" h="38">
                    <a:moveTo>
                      <a:pt x="28" y="37"/>
                    </a:moveTo>
                    <a:cubicBezTo>
                      <a:pt x="24" y="36"/>
                      <a:pt x="20" y="36"/>
                      <a:pt x="16" y="35"/>
                    </a:cubicBezTo>
                    <a:cubicBezTo>
                      <a:pt x="10" y="34"/>
                      <a:pt x="3" y="32"/>
                      <a:pt x="0" y="25"/>
                    </a:cubicBezTo>
                    <a:cubicBezTo>
                      <a:pt x="8" y="24"/>
                      <a:pt x="12" y="12"/>
                      <a:pt x="21" y="17"/>
                    </a:cubicBezTo>
                    <a:cubicBezTo>
                      <a:pt x="34" y="23"/>
                      <a:pt x="43" y="18"/>
                      <a:pt x="51" y="8"/>
                    </a:cubicBezTo>
                    <a:cubicBezTo>
                      <a:pt x="51" y="8"/>
                      <a:pt x="51" y="8"/>
                      <a:pt x="51" y="8"/>
                    </a:cubicBezTo>
                    <a:cubicBezTo>
                      <a:pt x="60" y="17"/>
                      <a:pt x="62" y="1"/>
                      <a:pt x="71" y="3"/>
                    </a:cubicBezTo>
                    <a:cubicBezTo>
                      <a:pt x="83" y="4"/>
                      <a:pt x="96" y="4"/>
                      <a:pt x="108" y="8"/>
                    </a:cubicBezTo>
                    <a:cubicBezTo>
                      <a:pt x="123" y="14"/>
                      <a:pt x="139" y="4"/>
                      <a:pt x="155" y="8"/>
                    </a:cubicBezTo>
                    <a:cubicBezTo>
                      <a:pt x="179" y="0"/>
                      <a:pt x="189" y="5"/>
                      <a:pt x="190" y="27"/>
                    </a:cubicBezTo>
                    <a:cubicBezTo>
                      <a:pt x="141" y="28"/>
                      <a:pt x="92" y="29"/>
                      <a:pt x="43" y="37"/>
                    </a:cubicBezTo>
                    <a:cubicBezTo>
                      <a:pt x="38" y="38"/>
                      <a:pt x="33" y="36"/>
                      <a:pt x="28" y="37"/>
                    </a:cubicBezTo>
                    <a:close/>
                  </a:path>
                </a:pathLst>
              </a:custGeom>
              <a:solidFill>
                <a:srgbClr val="4B9B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2" name="Freeform 199">
                <a:extLst>
                  <a:ext uri="{FF2B5EF4-FFF2-40B4-BE49-F238E27FC236}">
                    <a16:creationId xmlns:a16="http://schemas.microsoft.com/office/drawing/2014/main" id="{312F3A3F-5E8F-45BE-8392-F9DD9BA48325}"/>
                  </a:ext>
                </a:extLst>
              </p:cNvPr>
              <p:cNvSpPr>
                <a:spLocks/>
              </p:cNvSpPr>
              <p:nvPr/>
            </p:nvSpPr>
            <p:spPr bwMode="auto">
              <a:xfrm>
                <a:off x="1226" y="4247"/>
                <a:ext cx="200" cy="37"/>
              </a:xfrm>
              <a:custGeom>
                <a:avLst/>
                <a:gdLst>
                  <a:gd name="T0" fmla="*/ 73 w 178"/>
                  <a:gd name="T1" fmla="*/ 31 h 33"/>
                  <a:gd name="T2" fmla="*/ 60 w 178"/>
                  <a:gd name="T3" fmla="*/ 27 h 33"/>
                  <a:gd name="T4" fmla="*/ 41 w 178"/>
                  <a:gd name="T5" fmla="*/ 27 h 33"/>
                  <a:gd name="T6" fmla="*/ 8 w 178"/>
                  <a:gd name="T7" fmla="*/ 18 h 33"/>
                  <a:gd name="T8" fmla="*/ 3 w 178"/>
                  <a:gd name="T9" fmla="*/ 8 h 33"/>
                  <a:gd name="T10" fmla="*/ 12 w 178"/>
                  <a:gd name="T11" fmla="*/ 2 h 33"/>
                  <a:gd name="T12" fmla="*/ 61 w 178"/>
                  <a:gd name="T13" fmla="*/ 1 h 33"/>
                  <a:gd name="T14" fmla="*/ 89 w 178"/>
                  <a:gd name="T15" fmla="*/ 4 h 33"/>
                  <a:gd name="T16" fmla="*/ 150 w 178"/>
                  <a:gd name="T17" fmla="*/ 8 h 33"/>
                  <a:gd name="T18" fmla="*/ 164 w 178"/>
                  <a:gd name="T19" fmla="*/ 10 h 33"/>
                  <a:gd name="T20" fmla="*/ 177 w 178"/>
                  <a:gd name="T21" fmla="*/ 17 h 33"/>
                  <a:gd name="T22" fmla="*/ 166 w 178"/>
                  <a:gd name="T23" fmla="*/ 28 h 33"/>
                  <a:gd name="T24" fmla="*/ 161 w 178"/>
                  <a:gd name="T25" fmla="*/ 32 h 33"/>
                  <a:gd name="T26" fmla="*/ 73 w 178"/>
                  <a:gd name="T27" fmla="*/ 31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8" h="33">
                    <a:moveTo>
                      <a:pt x="73" y="31"/>
                    </a:moveTo>
                    <a:cubicBezTo>
                      <a:pt x="69" y="29"/>
                      <a:pt x="70" y="14"/>
                      <a:pt x="60" y="27"/>
                    </a:cubicBezTo>
                    <a:cubicBezTo>
                      <a:pt x="57" y="30"/>
                      <a:pt x="45" y="30"/>
                      <a:pt x="41" y="27"/>
                    </a:cubicBezTo>
                    <a:cubicBezTo>
                      <a:pt x="31" y="19"/>
                      <a:pt x="20" y="19"/>
                      <a:pt x="8" y="18"/>
                    </a:cubicBezTo>
                    <a:cubicBezTo>
                      <a:pt x="0" y="18"/>
                      <a:pt x="2" y="14"/>
                      <a:pt x="3" y="8"/>
                    </a:cubicBezTo>
                    <a:cubicBezTo>
                      <a:pt x="4" y="1"/>
                      <a:pt x="5" y="0"/>
                      <a:pt x="12" y="2"/>
                    </a:cubicBezTo>
                    <a:cubicBezTo>
                      <a:pt x="28" y="7"/>
                      <a:pt x="45" y="9"/>
                      <a:pt x="61" y="1"/>
                    </a:cubicBezTo>
                    <a:cubicBezTo>
                      <a:pt x="70" y="6"/>
                      <a:pt x="79" y="4"/>
                      <a:pt x="89" y="4"/>
                    </a:cubicBezTo>
                    <a:cubicBezTo>
                      <a:pt x="109" y="9"/>
                      <a:pt x="129" y="17"/>
                      <a:pt x="150" y="8"/>
                    </a:cubicBezTo>
                    <a:cubicBezTo>
                      <a:pt x="154" y="6"/>
                      <a:pt x="159" y="8"/>
                      <a:pt x="164" y="10"/>
                    </a:cubicBezTo>
                    <a:cubicBezTo>
                      <a:pt x="169" y="11"/>
                      <a:pt x="175" y="11"/>
                      <a:pt x="177" y="17"/>
                    </a:cubicBezTo>
                    <a:cubicBezTo>
                      <a:pt x="178" y="25"/>
                      <a:pt x="170" y="26"/>
                      <a:pt x="166" y="28"/>
                    </a:cubicBezTo>
                    <a:cubicBezTo>
                      <a:pt x="164" y="29"/>
                      <a:pt x="162" y="31"/>
                      <a:pt x="161" y="32"/>
                    </a:cubicBezTo>
                    <a:cubicBezTo>
                      <a:pt x="132" y="28"/>
                      <a:pt x="102" y="33"/>
                      <a:pt x="73" y="31"/>
                    </a:cubicBezTo>
                    <a:close/>
                  </a:path>
                </a:pathLst>
              </a:custGeom>
              <a:solidFill>
                <a:srgbClr val="71B1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3" name="Freeform 200">
                <a:extLst>
                  <a:ext uri="{FF2B5EF4-FFF2-40B4-BE49-F238E27FC236}">
                    <a16:creationId xmlns:a16="http://schemas.microsoft.com/office/drawing/2014/main" id="{918F5723-1A52-45ED-9B8C-BCF9EA7ECE1E}"/>
                  </a:ext>
                </a:extLst>
              </p:cNvPr>
              <p:cNvSpPr>
                <a:spLocks/>
              </p:cNvSpPr>
              <p:nvPr/>
            </p:nvSpPr>
            <p:spPr bwMode="auto">
              <a:xfrm>
                <a:off x="1326" y="4245"/>
                <a:ext cx="167" cy="45"/>
              </a:xfrm>
              <a:custGeom>
                <a:avLst/>
                <a:gdLst>
                  <a:gd name="T0" fmla="*/ 72 w 148"/>
                  <a:gd name="T1" fmla="*/ 34 h 40"/>
                  <a:gd name="T2" fmla="*/ 85 w 148"/>
                  <a:gd name="T3" fmla="*/ 20 h 40"/>
                  <a:gd name="T4" fmla="*/ 52 w 148"/>
                  <a:gd name="T5" fmla="*/ 22 h 40"/>
                  <a:gd name="T6" fmla="*/ 49 w 148"/>
                  <a:gd name="T7" fmla="*/ 23 h 40"/>
                  <a:gd name="T8" fmla="*/ 0 w 148"/>
                  <a:gd name="T9" fmla="*/ 6 h 40"/>
                  <a:gd name="T10" fmla="*/ 108 w 148"/>
                  <a:gd name="T11" fmla="*/ 6 h 40"/>
                  <a:gd name="T12" fmla="*/ 114 w 148"/>
                  <a:gd name="T13" fmla="*/ 14 h 40"/>
                  <a:gd name="T14" fmla="*/ 129 w 148"/>
                  <a:gd name="T15" fmla="*/ 21 h 40"/>
                  <a:gd name="T16" fmla="*/ 124 w 148"/>
                  <a:gd name="T17" fmla="*/ 3 h 40"/>
                  <a:gd name="T18" fmla="*/ 148 w 148"/>
                  <a:gd name="T19" fmla="*/ 6 h 40"/>
                  <a:gd name="T20" fmla="*/ 140 w 148"/>
                  <a:gd name="T21" fmla="*/ 34 h 40"/>
                  <a:gd name="T22" fmla="*/ 72 w 148"/>
                  <a:gd name="T23" fmla="*/ 3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8" h="40">
                    <a:moveTo>
                      <a:pt x="72" y="34"/>
                    </a:moveTo>
                    <a:cubicBezTo>
                      <a:pt x="70" y="24"/>
                      <a:pt x="81" y="25"/>
                      <a:pt x="85" y="20"/>
                    </a:cubicBezTo>
                    <a:cubicBezTo>
                      <a:pt x="74" y="22"/>
                      <a:pt x="62" y="2"/>
                      <a:pt x="52" y="22"/>
                    </a:cubicBezTo>
                    <a:cubicBezTo>
                      <a:pt x="51" y="22"/>
                      <a:pt x="49" y="23"/>
                      <a:pt x="49" y="23"/>
                    </a:cubicBezTo>
                    <a:cubicBezTo>
                      <a:pt x="36" y="8"/>
                      <a:pt x="13" y="21"/>
                      <a:pt x="0" y="6"/>
                    </a:cubicBezTo>
                    <a:cubicBezTo>
                      <a:pt x="36" y="6"/>
                      <a:pt x="72" y="6"/>
                      <a:pt x="108" y="6"/>
                    </a:cubicBezTo>
                    <a:cubicBezTo>
                      <a:pt x="114" y="5"/>
                      <a:pt x="93" y="25"/>
                      <a:pt x="114" y="14"/>
                    </a:cubicBezTo>
                    <a:cubicBezTo>
                      <a:pt x="119" y="12"/>
                      <a:pt x="124" y="17"/>
                      <a:pt x="129" y="21"/>
                    </a:cubicBezTo>
                    <a:cubicBezTo>
                      <a:pt x="125" y="15"/>
                      <a:pt x="121" y="9"/>
                      <a:pt x="124" y="3"/>
                    </a:cubicBezTo>
                    <a:cubicBezTo>
                      <a:pt x="132" y="0"/>
                      <a:pt x="140" y="4"/>
                      <a:pt x="148" y="6"/>
                    </a:cubicBezTo>
                    <a:cubicBezTo>
                      <a:pt x="145" y="15"/>
                      <a:pt x="142" y="25"/>
                      <a:pt x="140" y="34"/>
                    </a:cubicBezTo>
                    <a:cubicBezTo>
                      <a:pt x="117" y="40"/>
                      <a:pt x="95" y="38"/>
                      <a:pt x="72" y="34"/>
                    </a:cubicBezTo>
                    <a:close/>
                  </a:path>
                </a:pathLst>
              </a:custGeom>
              <a:solidFill>
                <a:srgbClr val="96C7D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4" name="Freeform 201">
                <a:extLst>
                  <a:ext uri="{FF2B5EF4-FFF2-40B4-BE49-F238E27FC236}">
                    <a16:creationId xmlns:a16="http://schemas.microsoft.com/office/drawing/2014/main" id="{48E2925D-124D-4FA1-9038-760C400CAD1B}"/>
                  </a:ext>
                </a:extLst>
              </p:cNvPr>
              <p:cNvSpPr>
                <a:spLocks/>
              </p:cNvSpPr>
              <p:nvPr/>
            </p:nvSpPr>
            <p:spPr bwMode="auto">
              <a:xfrm>
                <a:off x="423" y="4233"/>
                <a:ext cx="60" cy="32"/>
              </a:xfrm>
              <a:custGeom>
                <a:avLst/>
                <a:gdLst>
                  <a:gd name="T0" fmla="*/ 4 w 54"/>
                  <a:gd name="T1" fmla="*/ 27 h 28"/>
                  <a:gd name="T2" fmla="*/ 8 w 54"/>
                  <a:gd name="T3" fmla="*/ 7 h 28"/>
                  <a:gd name="T4" fmla="*/ 50 w 54"/>
                  <a:gd name="T5" fmla="*/ 6 h 28"/>
                  <a:gd name="T6" fmla="*/ 53 w 54"/>
                  <a:gd name="T7" fmla="*/ 13 h 28"/>
                  <a:gd name="T8" fmla="*/ 46 w 54"/>
                  <a:gd name="T9" fmla="*/ 19 h 28"/>
                  <a:gd name="T10" fmla="*/ 20 w 54"/>
                  <a:gd name="T11" fmla="*/ 28 h 28"/>
                  <a:gd name="T12" fmla="*/ 4 w 54"/>
                  <a:gd name="T13" fmla="*/ 27 h 28"/>
                </a:gdLst>
                <a:ahLst/>
                <a:cxnLst>
                  <a:cxn ang="0">
                    <a:pos x="T0" y="T1"/>
                  </a:cxn>
                  <a:cxn ang="0">
                    <a:pos x="T2" y="T3"/>
                  </a:cxn>
                  <a:cxn ang="0">
                    <a:pos x="T4" y="T5"/>
                  </a:cxn>
                  <a:cxn ang="0">
                    <a:pos x="T6" y="T7"/>
                  </a:cxn>
                  <a:cxn ang="0">
                    <a:pos x="T8" y="T9"/>
                  </a:cxn>
                  <a:cxn ang="0">
                    <a:pos x="T10" y="T11"/>
                  </a:cxn>
                  <a:cxn ang="0">
                    <a:pos x="T12" y="T13"/>
                  </a:cxn>
                </a:cxnLst>
                <a:rect l="0" t="0" r="r" b="b"/>
                <a:pathLst>
                  <a:path w="54" h="28">
                    <a:moveTo>
                      <a:pt x="4" y="27"/>
                    </a:moveTo>
                    <a:cubicBezTo>
                      <a:pt x="5" y="20"/>
                      <a:pt x="0" y="7"/>
                      <a:pt x="8" y="7"/>
                    </a:cubicBezTo>
                    <a:cubicBezTo>
                      <a:pt x="22" y="7"/>
                      <a:pt x="36" y="0"/>
                      <a:pt x="50" y="6"/>
                    </a:cubicBezTo>
                    <a:cubicBezTo>
                      <a:pt x="52" y="7"/>
                      <a:pt x="54" y="12"/>
                      <a:pt x="53" y="13"/>
                    </a:cubicBezTo>
                    <a:cubicBezTo>
                      <a:pt x="52" y="16"/>
                      <a:pt x="47" y="19"/>
                      <a:pt x="46" y="19"/>
                    </a:cubicBezTo>
                    <a:cubicBezTo>
                      <a:pt x="33" y="9"/>
                      <a:pt x="28" y="23"/>
                      <a:pt x="20" y="28"/>
                    </a:cubicBezTo>
                    <a:cubicBezTo>
                      <a:pt x="15" y="28"/>
                      <a:pt x="10" y="28"/>
                      <a:pt x="4" y="27"/>
                    </a:cubicBezTo>
                    <a:close/>
                  </a:path>
                </a:pathLst>
              </a:custGeom>
              <a:solidFill>
                <a:srgbClr val="58A2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5" name="Freeform 202">
                <a:extLst>
                  <a:ext uri="{FF2B5EF4-FFF2-40B4-BE49-F238E27FC236}">
                    <a16:creationId xmlns:a16="http://schemas.microsoft.com/office/drawing/2014/main" id="{CAF04F00-E295-4019-8C28-037B08EDFC91}"/>
                  </a:ext>
                </a:extLst>
              </p:cNvPr>
              <p:cNvSpPr>
                <a:spLocks/>
              </p:cNvSpPr>
              <p:nvPr/>
            </p:nvSpPr>
            <p:spPr bwMode="auto">
              <a:xfrm>
                <a:off x="297" y="4290"/>
                <a:ext cx="31" cy="17"/>
              </a:xfrm>
              <a:custGeom>
                <a:avLst/>
                <a:gdLst>
                  <a:gd name="T0" fmla="*/ 28 w 28"/>
                  <a:gd name="T1" fmla="*/ 6 h 15"/>
                  <a:gd name="T2" fmla="*/ 11 w 28"/>
                  <a:gd name="T3" fmla="*/ 9 h 15"/>
                  <a:gd name="T4" fmla="*/ 4 w 28"/>
                  <a:gd name="T5" fmla="*/ 1 h 15"/>
                  <a:gd name="T6" fmla="*/ 28 w 28"/>
                  <a:gd name="T7" fmla="*/ 6 h 15"/>
                </a:gdLst>
                <a:ahLst/>
                <a:cxnLst>
                  <a:cxn ang="0">
                    <a:pos x="T0" y="T1"/>
                  </a:cxn>
                  <a:cxn ang="0">
                    <a:pos x="T2" y="T3"/>
                  </a:cxn>
                  <a:cxn ang="0">
                    <a:pos x="T4" y="T5"/>
                  </a:cxn>
                  <a:cxn ang="0">
                    <a:pos x="T6" y="T7"/>
                  </a:cxn>
                </a:cxnLst>
                <a:rect l="0" t="0" r="r" b="b"/>
                <a:pathLst>
                  <a:path w="28" h="15">
                    <a:moveTo>
                      <a:pt x="28" y="6"/>
                    </a:moveTo>
                    <a:cubicBezTo>
                      <a:pt x="22" y="6"/>
                      <a:pt x="17" y="6"/>
                      <a:pt x="11" y="9"/>
                    </a:cubicBezTo>
                    <a:cubicBezTo>
                      <a:pt x="0" y="15"/>
                      <a:pt x="6" y="5"/>
                      <a:pt x="4" y="1"/>
                    </a:cubicBezTo>
                    <a:cubicBezTo>
                      <a:pt x="13" y="0"/>
                      <a:pt x="21" y="1"/>
                      <a:pt x="28" y="6"/>
                    </a:cubicBezTo>
                    <a:close/>
                  </a:path>
                </a:pathLst>
              </a:custGeom>
              <a:solidFill>
                <a:srgbClr val="90BF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6" name="Freeform 203">
                <a:extLst>
                  <a:ext uri="{FF2B5EF4-FFF2-40B4-BE49-F238E27FC236}">
                    <a16:creationId xmlns:a16="http://schemas.microsoft.com/office/drawing/2014/main" id="{468C07FD-CB20-4F09-AB84-5A5728C61AF0}"/>
                  </a:ext>
                </a:extLst>
              </p:cNvPr>
              <p:cNvSpPr>
                <a:spLocks/>
              </p:cNvSpPr>
              <p:nvPr/>
            </p:nvSpPr>
            <p:spPr bwMode="auto">
              <a:xfrm>
                <a:off x="1351" y="1203"/>
                <a:ext cx="324" cy="462"/>
              </a:xfrm>
              <a:custGeom>
                <a:avLst/>
                <a:gdLst>
                  <a:gd name="T0" fmla="*/ 206 w 288"/>
                  <a:gd name="T1" fmla="*/ 21 h 412"/>
                  <a:gd name="T2" fmla="*/ 218 w 288"/>
                  <a:gd name="T3" fmla="*/ 27 h 412"/>
                  <a:gd name="T4" fmla="*/ 236 w 288"/>
                  <a:gd name="T5" fmla="*/ 75 h 412"/>
                  <a:gd name="T6" fmla="*/ 274 w 288"/>
                  <a:gd name="T7" fmla="*/ 199 h 412"/>
                  <a:gd name="T8" fmla="*/ 281 w 288"/>
                  <a:gd name="T9" fmla="*/ 215 h 412"/>
                  <a:gd name="T10" fmla="*/ 282 w 288"/>
                  <a:gd name="T11" fmla="*/ 254 h 412"/>
                  <a:gd name="T12" fmla="*/ 264 w 288"/>
                  <a:gd name="T13" fmla="*/ 343 h 412"/>
                  <a:gd name="T14" fmla="*/ 225 w 288"/>
                  <a:gd name="T15" fmla="*/ 390 h 412"/>
                  <a:gd name="T16" fmla="*/ 130 w 288"/>
                  <a:gd name="T17" fmla="*/ 410 h 412"/>
                  <a:gd name="T18" fmla="*/ 126 w 288"/>
                  <a:gd name="T19" fmla="*/ 410 h 412"/>
                  <a:gd name="T20" fmla="*/ 47 w 288"/>
                  <a:gd name="T21" fmla="*/ 383 h 412"/>
                  <a:gd name="T22" fmla="*/ 9 w 288"/>
                  <a:gd name="T23" fmla="*/ 321 h 412"/>
                  <a:gd name="T24" fmla="*/ 6 w 288"/>
                  <a:gd name="T25" fmla="*/ 314 h 412"/>
                  <a:gd name="T26" fmla="*/ 5 w 288"/>
                  <a:gd name="T27" fmla="*/ 283 h 412"/>
                  <a:gd name="T28" fmla="*/ 21 w 288"/>
                  <a:gd name="T29" fmla="*/ 174 h 412"/>
                  <a:gd name="T30" fmla="*/ 22 w 288"/>
                  <a:gd name="T31" fmla="*/ 150 h 412"/>
                  <a:gd name="T32" fmla="*/ 26 w 288"/>
                  <a:gd name="T33" fmla="*/ 92 h 412"/>
                  <a:gd name="T34" fmla="*/ 31 w 288"/>
                  <a:gd name="T35" fmla="*/ 71 h 412"/>
                  <a:gd name="T36" fmla="*/ 42 w 288"/>
                  <a:gd name="T37" fmla="*/ 23 h 412"/>
                  <a:gd name="T38" fmla="*/ 66 w 288"/>
                  <a:gd name="T39" fmla="*/ 14 h 412"/>
                  <a:gd name="T40" fmla="*/ 132 w 288"/>
                  <a:gd name="T41" fmla="*/ 6 h 412"/>
                  <a:gd name="T42" fmla="*/ 163 w 288"/>
                  <a:gd name="T43" fmla="*/ 9 h 412"/>
                  <a:gd name="T44" fmla="*/ 177 w 288"/>
                  <a:gd name="T45" fmla="*/ 73 h 412"/>
                  <a:gd name="T46" fmla="*/ 170 w 288"/>
                  <a:gd name="T47" fmla="*/ 9 h 412"/>
                  <a:gd name="T48" fmla="*/ 183 w 288"/>
                  <a:gd name="T49" fmla="*/ 13 h 412"/>
                  <a:gd name="T50" fmla="*/ 189 w 288"/>
                  <a:gd name="T51" fmla="*/ 33 h 412"/>
                  <a:gd name="T52" fmla="*/ 193 w 288"/>
                  <a:gd name="T53" fmla="*/ 15 h 412"/>
                  <a:gd name="T54" fmla="*/ 206 w 288"/>
                  <a:gd name="T55" fmla="*/ 21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88" h="412">
                    <a:moveTo>
                      <a:pt x="206" y="21"/>
                    </a:moveTo>
                    <a:cubicBezTo>
                      <a:pt x="210" y="23"/>
                      <a:pt x="214" y="25"/>
                      <a:pt x="218" y="27"/>
                    </a:cubicBezTo>
                    <a:cubicBezTo>
                      <a:pt x="228" y="41"/>
                      <a:pt x="232" y="58"/>
                      <a:pt x="236" y="75"/>
                    </a:cubicBezTo>
                    <a:cubicBezTo>
                      <a:pt x="247" y="117"/>
                      <a:pt x="266" y="156"/>
                      <a:pt x="274" y="199"/>
                    </a:cubicBezTo>
                    <a:cubicBezTo>
                      <a:pt x="275" y="205"/>
                      <a:pt x="279" y="209"/>
                      <a:pt x="281" y="215"/>
                    </a:cubicBezTo>
                    <a:cubicBezTo>
                      <a:pt x="281" y="228"/>
                      <a:pt x="288" y="241"/>
                      <a:pt x="282" y="254"/>
                    </a:cubicBezTo>
                    <a:cubicBezTo>
                      <a:pt x="275" y="283"/>
                      <a:pt x="268" y="313"/>
                      <a:pt x="264" y="343"/>
                    </a:cubicBezTo>
                    <a:cubicBezTo>
                      <a:pt x="260" y="369"/>
                      <a:pt x="243" y="379"/>
                      <a:pt x="225" y="390"/>
                    </a:cubicBezTo>
                    <a:cubicBezTo>
                      <a:pt x="196" y="408"/>
                      <a:pt x="163" y="411"/>
                      <a:pt x="130" y="410"/>
                    </a:cubicBezTo>
                    <a:cubicBezTo>
                      <a:pt x="128" y="412"/>
                      <a:pt x="127" y="412"/>
                      <a:pt x="126" y="410"/>
                    </a:cubicBezTo>
                    <a:cubicBezTo>
                      <a:pt x="99" y="403"/>
                      <a:pt x="73" y="395"/>
                      <a:pt x="47" y="383"/>
                    </a:cubicBezTo>
                    <a:cubicBezTo>
                      <a:pt x="21" y="371"/>
                      <a:pt x="7" y="351"/>
                      <a:pt x="9" y="321"/>
                    </a:cubicBezTo>
                    <a:cubicBezTo>
                      <a:pt x="9" y="318"/>
                      <a:pt x="8" y="315"/>
                      <a:pt x="6" y="314"/>
                    </a:cubicBezTo>
                    <a:cubicBezTo>
                      <a:pt x="0" y="304"/>
                      <a:pt x="0" y="293"/>
                      <a:pt x="5" y="283"/>
                    </a:cubicBezTo>
                    <a:cubicBezTo>
                      <a:pt x="12" y="246"/>
                      <a:pt x="10" y="209"/>
                      <a:pt x="21" y="174"/>
                    </a:cubicBezTo>
                    <a:cubicBezTo>
                      <a:pt x="23" y="166"/>
                      <a:pt x="22" y="158"/>
                      <a:pt x="22" y="150"/>
                    </a:cubicBezTo>
                    <a:cubicBezTo>
                      <a:pt x="26" y="131"/>
                      <a:pt x="25" y="111"/>
                      <a:pt x="26" y="92"/>
                    </a:cubicBezTo>
                    <a:cubicBezTo>
                      <a:pt x="27" y="84"/>
                      <a:pt x="28" y="77"/>
                      <a:pt x="31" y="71"/>
                    </a:cubicBezTo>
                    <a:cubicBezTo>
                      <a:pt x="46" y="58"/>
                      <a:pt x="43" y="40"/>
                      <a:pt x="42" y="23"/>
                    </a:cubicBezTo>
                    <a:cubicBezTo>
                      <a:pt x="50" y="20"/>
                      <a:pt x="58" y="17"/>
                      <a:pt x="66" y="14"/>
                    </a:cubicBezTo>
                    <a:cubicBezTo>
                      <a:pt x="87" y="6"/>
                      <a:pt x="108" y="0"/>
                      <a:pt x="132" y="6"/>
                    </a:cubicBezTo>
                    <a:cubicBezTo>
                      <a:pt x="140" y="8"/>
                      <a:pt x="152" y="11"/>
                      <a:pt x="163" y="9"/>
                    </a:cubicBezTo>
                    <a:cubicBezTo>
                      <a:pt x="163" y="33"/>
                      <a:pt x="166" y="56"/>
                      <a:pt x="177" y="73"/>
                    </a:cubicBezTo>
                    <a:cubicBezTo>
                      <a:pt x="172" y="55"/>
                      <a:pt x="155" y="34"/>
                      <a:pt x="170" y="9"/>
                    </a:cubicBezTo>
                    <a:cubicBezTo>
                      <a:pt x="175" y="8"/>
                      <a:pt x="179" y="10"/>
                      <a:pt x="183" y="13"/>
                    </a:cubicBezTo>
                    <a:cubicBezTo>
                      <a:pt x="188" y="19"/>
                      <a:pt x="185" y="27"/>
                      <a:pt x="189" y="33"/>
                    </a:cubicBezTo>
                    <a:cubicBezTo>
                      <a:pt x="187" y="26"/>
                      <a:pt x="185" y="19"/>
                      <a:pt x="193" y="15"/>
                    </a:cubicBezTo>
                    <a:cubicBezTo>
                      <a:pt x="199" y="14"/>
                      <a:pt x="203" y="16"/>
                      <a:pt x="206" y="21"/>
                    </a:cubicBezTo>
                    <a:close/>
                  </a:path>
                </a:pathLst>
              </a:custGeom>
              <a:solidFill>
                <a:srgbClr val="FAF5E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7" name="Freeform 204">
                <a:extLst>
                  <a:ext uri="{FF2B5EF4-FFF2-40B4-BE49-F238E27FC236}">
                    <a16:creationId xmlns:a16="http://schemas.microsoft.com/office/drawing/2014/main" id="{044C894C-AA31-44E3-9D1D-72A330A330D5}"/>
                  </a:ext>
                </a:extLst>
              </p:cNvPr>
              <p:cNvSpPr>
                <a:spLocks/>
              </p:cNvSpPr>
              <p:nvPr/>
            </p:nvSpPr>
            <p:spPr bwMode="auto">
              <a:xfrm>
                <a:off x="698" y="2535"/>
                <a:ext cx="537" cy="813"/>
              </a:xfrm>
              <a:custGeom>
                <a:avLst/>
                <a:gdLst>
                  <a:gd name="T0" fmla="*/ 91 w 478"/>
                  <a:gd name="T1" fmla="*/ 146 h 724"/>
                  <a:gd name="T2" fmla="*/ 76 w 478"/>
                  <a:gd name="T3" fmla="*/ 120 h 724"/>
                  <a:gd name="T4" fmla="*/ 55 w 478"/>
                  <a:gd name="T5" fmla="*/ 104 h 724"/>
                  <a:gd name="T6" fmla="*/ 28 w 478"/>
                  <a:gd name="T7" fmla="*/ 79 h 724"/>
                  <a:gd name="T8" fmla="*/ 52 w 478"/>
                  <a:gd name="T9" fmla="*/ 49 h 724"/>
                  <a:gd name="T10" fmla="*/ 60 w 478"/>
                  <a:gd name="T11" fmla="*/ 0 h 724"/>
                  <a:gd name="T12" fmla="*/ 81 w 478"/>
                  <a:gd name="T13" fmla="*/ 54 h 724"/>
                  <a:gd name="T14" fmla="*/ 107 w 478"/>
                  <a:gd name="T15" fmla="*/ 96 h 724"/>
                  <a:gd name="T16" fmla="*/ 107 w 478"/>
                  <a:gd name="T17" fmla="*/ 95 h 724"/>
                  <a:gd name="T18" fmla="*/ 142 w 478"/>
                  <a:gd name="T19" fmla="*/ 117 h 724"/>
                  <a:gd name="T20" fmla="*/ 161 w 478"/>
                  <a:gd name="T21" fmla="*/ 77 h 724"/>
                  <a:gd name="T22" fmla="*/ 224 w 478"/>
                  <a:gd name="T23" fmla="*/ 84 h 724"/>
                  <a:gd name="T24" fmla="*/ 247 w 478"/>
                  <a:gd name="T25" fmla="*/ 92 h 724"/>
                  <a:gd name="T26" fmla="*/ 246 w 478"/>
                  <a:gd name="T27" fmla="*/ 137 h 724"/>
                  <a:gd name="T28" fmla="*/ 295 w 478"/>
                  <a:gd name="T29" fmla="*/ 148 h 724"/>
                  <a:gd name="T30" fmla="*/ 295 w 478"/>
                  <a:gd name="T31" fmla="*/ 148 h 724"/>
                  <a:gd name="T32" fmla="*/ 324 w 478"/>
                  <a:gd name="T33" fmla="*/ 149 h 724"/>
                  <a:gd name="T34" fmla="*/ 344 w 478"/>
                  <a:gd name="T35" fmla="*/ 127 h 724"/>
                  <a:gd name="T36" fmla="*/ 399 w 478"/>
                  <a:gd name="T37" fmla="*/ 139 h 724"/>
                  <a:gd name="T38" fmla="*/ 454 w 478"/>
                  <a:gd name="T39" fmla="*/ 146 h 724"/>
                  <a:gd name="T40" fmla="*/ 473 w 478"/>
                  <a:gd name="T41" fmla="*/ 186 h 724"/>
                  <a:gd name="T42" fmla="*/ 420 w 478"/>
                  <a:gd name="T43" fmla="*/ 151 h 724"/>
                  <a:gd name="T44" fmla="*/ 341 w 478"/>
                  <a:gd name="T45" fmla="*/ 140 h 724"/>
                  <a:gd name="T46" fmla="*/ 354 w 478"/>
                  <a:gd name="T47" fmla="*/ 214 h 724"/>
                  <a:gd name="T48" fmla="*/ 322 w 478"/>
                  <a:gd name="T49" fmla="*/ 227 h 724"/>
                  <a:gd name="T50" fmla="*/ 279 w 478"/>
                  <a:gd name="T51" fmla="*/ 218 h 724"/>
                  <a:gd name="T52" fmla="*/ 279 w 478"/>
                  <a:gd name="T53" fmla="*/ 288 h 724"/>
                  <a:gd name="T54" fmla="*/ 257 w 478"/>
                  <a:gd name="T55" fmla="*/ 220 h 724"/>
                  <a:gd name="T56" fmla="*/ 246 w 478"/>
                  <a:gd name="T57" fmla="*/ 237 h 724"/>
                  <a:gd name="T58" fmla="*/ 244 w 478"/>
                  <a:gd name="T59" fmla="*/ 275 h 724"/>
                  <a:gd name="T60" fmla="*/ 269 w 478"/>
                  <a:gd name="T61" fmla="*/ 316 h 724"/>
                  <a:gd name="T62" fmla="*/ 279 w 478"/>
                  <a:gd name="T63" fmla="*/ 350 h 724"/>
                  <a:gd name="T64" fmla="*/ 228 w 478"/>
                  <a:gd name="T65" fmla="*/ 313 h 724"/>
                  <a:gd name="T66" fmla="*/ 245 w 478"/>
                  <a:gd name="T67" fmla="*/ 429 h 724"/>
                  <a:gd name="T68" fmla="*/ 281 w 478"/>
                  <a:gd name="T69" fmla="*/ 507 h 724"/>
                  <a:gd name="T70" fmla="*/ 311 w 478"/>
                  <a:gd name="T71" fmla="*/ 467 h 724"/>
                  <a:gd name="T72" fmla="*/ 322 w 478"/>
                  <a:gd name="T73" fmla="*/ 508 h 724"/>
                  <a:gd name="T74" fmla="*/ 328 w 478"/>
                  <a:gd name="T75" fmla="*/ 539 h 724"/>
                  <a:gd name="T76" fmla="*/ 306 w 478"/>
                  <a:gd name="T77" fmla="*/ 602 h 724"/>
                  <a:gd name="T78" fmla="*/ 307 w 478"/>
                  <a:gd name="T79" fmla="*/ 600 h 724"/>
                  <a:gd name="T80" fmla="*/ 318 w 478"/>
                  <a:gd name="T81" fmla="*/ 630 h 724"/>
                  <a:gd name="T82" fmla="*/ 246 w 478"/>
                  <a:gd name="T83" fmla="*/ 575 h 724"/>
                  <a:gd name="T84" fmla="*/ 220 w 478"/>
                  <a:gd name="T85" fmla="*/ 516 h 724"/>
                  <a:gd name="T86" fmla="*/ 225 w 478"/>
                  <a:gd name="T87" fmla="*/ 445 h 724"/>
                  <a:gd name="T88" fmla="*/ 203 w 478"/>
                  <a:gd name="T89" fmla="*/ 517 h 724"/>
                  <a:gd name="T90" fmla="*/ 186 w 478"/>
                  <a:gd name="T91" fmla="*/ 529 h 724"/>
                  <a:gd name="T92" fmla="*/ 197 w 478"/>
                  <a:gd name="T93" fmla="*/ 637 h 724"/>
                  <a:gd name="T94" fmla="*/ 155 w 478"/>
                  <a:gd name="T95" fmla="*/ 724 h 724"/>
                  <a:gd name="T96" fmla="*/ 169 w 478"/>
                  <a:gd name="T97" fmla="*/ 663 h 724"/>
                  <a:gd name="T98" fmla="*/ 150 w 478"/>
                  <a:gd name="T99" fmla="*/ 676 h 724"/>
                  <a:gd name="T100" fmla="*/ 168 w 478"/>
                  <a:gd name="T101" fmla="*/ 604 h 724"/>
                  <a:gd name="T102" fmla="*/ 150 w 478"/>
                  <a:gd name="T103" fmla="*/ 572 h 724"/>
                  <a:gd name="T104" fmla="*/ 147 w 478"/>
                  <a:gd name="T105" fmla="*/ 521 h 724"/>
                  <a:gd name="T106" fmla="*/ 159 w 478"/>
                  <a:gd name="T107" fmla="*/ 443 h 724"/>
                  <a:gd name="T108" fmla="*/ 156 w 478"/>
                  <a:gd name="T109" fmla="*/ 280 h 724"/>
                  <a:gd name="T110" fmla="*/ 162 w 478"/>
                  <a:gd name="T111" fmla="*/ 189 h 7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78" h="724">
                    <a:moveTo>
                      <a:pt x="162" y="189"/>
                    </a:moveTo>
                    <a:cubicBezTo>
                      <a:pt x="160" y="188"/>
                      <a:pt x="157" y="188"/>
                      <a:pt x="155" y="187"/>
                    </a:cubicBezTo>
                    <a:cubicBezTo>
                      <a:pt x="132" y="177"/>
                      <a:pt x="110" y="167"/>
                      <a:pt x="87" y="156"/>
                    </a:cubicBezTo>
                    <a:cubicBezTo>
                      <a:pt x="85" y="152"/>
                      <a:pt x="87" y="148"/>
                      <a:pt x="91" y="146"/>
                    </a:cubicBezTo>
                    <a:cubicBezTo>
                      <a:pt x="99" y="141"/>
                      <a:pt x="100" y="137"/>
                      <a:pt x="91" y="130"/>
                    </a:cubicBezTo>
                    <a:cubicBezTo>
                      <a:pt x="78" y="120"/>
                      <a:pt x="83" y="100"/>
                      <a:pt x="70" y="88"/>
                    </a:cubicBezTo>
                    <a:cubicBezTo>
                      <a:pt x="67" y="90"/>
                      <a:pt x="70" y="92"/>
                      <a:pt x="70" y="94"/>
                    </a:cubicBezTo>
                    <a:cubicBezTo>
                      <a:pt x="71" y="103"/>
                      <a:pt x="86" y="109"/>
                      <a:pt x="76" y="120"/>
                    </a:cubicBezTo>
                    <a:cubicBezTo>
                      <a:pt x="65" y="132"/>
                      <a:pt x="52" y="139"/>
                      <a:pt x="35" y="132"/>
                    </a:cubicBezTo>
                    <a:cubicBezTo>
                      <a:pt x="35" y="132"/>
                      <a:pt x="35" y="132"/>
                      <a:pt x="35" y="132"/>
                    </a:cubicBezTo>
                    <a:cubicBezTo>
                      <a:pt x="41" y="129"/>
                      <a:pt x="48" y="126"/>
                      <a:pt x="54" y="122"/>
                    </a:cubicBezTo>
                    <a:cubicBezTo>
                      <a:pt x="63" y="117"/>
                      <a:pt x="64" y="111"/>
                      <a:pt x="55" y="104"/>
                    </a:cubicBezTo>
                    <a:cubicBezTo>
                      <a:pt x="54" y="91"/>
                      <a:pt x="48" y="81"/>
                      <a:pt x="42" y="70"/>
                    </a:cubicBezTo>
                    <a:cubicBezTo>
                      <a:pt x="37" y="86"/>
                      <a:pt x="55" y="91"/>
                      <a:pt x="55" y="104"/>
                    </a:cubicBezTo>
                    <a:cubicBezTo>
                      <a:pt x="42" y="102"/>
                      <a:pt x="34" y="115"/>
                      <a:pt x="21" y="115"/>
                    </a:cubicBezTo>
                    <a:cubicBezTo>
                      <a:pt x="43" y="105"/>
                      <a:pt x="32" y="91"/>
                      <a:pt x="28" y="79"/>
                    </a:cubicBezTo>
                    <a:cubicBezTo>
                      <a:pt x="22" y="65"/>
                      <a:pt x="25" y="46"/>
                      <a:pt x="0" y="39"/>
                    </a:cubicBezTo>
                    <a:cubicBezTo>
                      <a:pt x="16" y="36"/>
                      <a:pt x="26" y="34"/>
                      <a:pt x="35" y="33"/>
                    </a:cubicBezTo>
                    <a:cubicBezTo>
                      <a:pt x="43" y="43"/>
                      <a:pt x="18" y="36"/>
                      <a:pt x="28" y="47"/>
                    </a:cubicBezTo>
                    <a:cubicBezTo>
                      <a:pt x="35" y="54"/>
                      <a:pt x="44" y="53"/>
                      <a:pt x="52" y="49"/>
                    </a:cubicBezTo>
                    <a:cubicBezTo>
                      <a:pt x="54" y="48"/>
                      <a:pt x="57" y="45"/>
                      <a:pt x="57" y="44"/>
                    </a:cubicBezTo>
                    <a:cubicBezTo>
                      <a:pt x="51" y="32"/>
                      <a:pt x="59" y="19"/>
                      <a:pt x="54" y="7"/>
                    </a:cubicBezTo>
                    <a:cubicBezTo>
                      <a:pt x="52" y="2"/>
                      <a:pt x="55" y="1"/>
                      <a:pt x="59" y="0"/>
                    </a:cubicBezTo>
                    <a:cubicBezTo>
                      <a:pt x="59" y="0"/>
                      <a:pt x="60" y="0"/>
                      <a:pt x="60" y="0"/>
                    </a:cubicBezTo>
                    <a:cubicBezTo>
                      <a:pt x="61" y="2"/>
                      <a:pt x="64" y="3"/>
                      <a:pt x="65" y="6"/>
                    </a:cubicBezTo>
                    <a:cubicBezTo>
                      <a:pt x="66" y="12"/>
                      <a:pt x="66" y="19"/>
                      <a:pt x="68" y="26"/>
                    </a:cubicBezTo>
                    <a:cubicBezTo>
                      <a:pt x="73" y="39"/>
                      <a:pt x="76" y="52"/>
                      <a:pt x="58" y="58"/>
                    </a:cubicBezTo>
                    <a:cubicBezTo>
                      <a:pt x="69" y="67"/>
                      <a:pt x="75" y="62"/>
                      <a:pt x="81" y="54"/>
                    </a:cubicBezTo>
                    <a:cubicBezTo>
                      <a:pt x="84" y="51"/>
                      <a:pt x="87" y="49"/>
                      <a:pt x="91" y="52"/>
                    </a:cubicBezTo>
                    <a:cubicBezTo>
                      <a:pt x="95" y="54"/>
                      <a:pt x="97" y="58"/>
                      <a:pt x="95" y="62"/>
                    </a:cubicBezTo>
                    <a:cubicBezTo>
                      <a:pt x="84" y="75"/>
                      <a:pt x="93" y="80"/>
                      <a:pt x="103" y="86"/>
                    </a:cubicBezTo>
                    <a:cubicBezTo>
                      <a:pt x="106" y="88"/>
                      <a:pt x="109" y="92"/>
                      <a:pt x="107" y="96"/>
                    </a:cubicBezTo>
                    <a:cubicBezTo>
                      <a:pt x="103" y="100"/>
                      <a:pt x="98" y="97"/>
                      <a:pt x="93" y="98"/>
                    </a:cubicBezTo>
                    <a:cubicBezTo>
                      <a:pt x="96" y="107"/>
                      <a:pt x="99" y="116"/>
                      <a:pt x="109" y="122"/>
                    </a:cubicBezTo>
                    <a:cubicBezTo>
                      <a:pt x="109" y="113"/>
                      <a:pt x="103" y="105"/>
                      <a:pt x="106" y="97"/>
                    </a:cubicBezTo>
                    <a:cubicBezTo>
                      <a:pt x="107" y="96"/>
                      <a:pt x="107" y="95"/>
                      <a:pt x="107" y="95"/>
                    </a:cubicBezTo>
                    <a:cubicBezTo>
                      <a:pt x="124" y="95"/>
                      <a:pt x="141" y="98"/>
                      <a:pt x="156" y="86"/>
                    </a:cubicBezTo>
                    <a:cubicBezTo>
                      <a:pt x="158" y="85"/>
                      <a:pt x="161" y="88"/>
                      <a:pt x="162" y="90"/>
                    </a:cubicBezTo>
                    <a:cubicBezTo>
                      <a:pt x="164" y="94"/>
                      <a:pt x="163" y="97"/>
                      <a:pt x="160" y="99"/>
                    </a:cubicBezTo>
                    <a:cubicBezTo>
                      <a:pt x="153" y="104"/>
                      <a:pt x="146" y="109"/>
                      <a:pt x="142" y="117"/>
                    </a:cubicBezTo>
                    <a:cubicBezTo>
                      <a:pt x="138" y="121"/>
                      <a:pt x="132" y="118"/>
                      <a:pt x="127" y="118"/>
                    </a:cubicBezTo>
                    <a:cubicBezTo>
                      <a:pt x="133" y="131"/>
                      <a:pt x="133" y="131"/>
                      <a:pt x="145" y="137"/>
                    </a:cubicBezTo>
                    <a:cubicBezTo>
                      <a:pt x="149" y="129"/>
                      <a:pt x="138" y="123"/>
                      <a:pt x="144" y="115"/>
                    </a:cubicBezTo>
                    <a:cubicBezTo>
                      <a:pt x="158" y="106"/>
                      <a:pt x="171" y="98"/>
                      <a:pt x="161" y="77"/>
                    </a:cubicBezTo>
                    <a:cubicBezTo>
                      <a:pt x="158" y="72"/>
                      <a:pt x="157" y="64"/>
                      <a:pt x="168" y="64"/>
                    </a:cubicBezTo>
                    <a:cubicBezTo>
                      <a:pt x="180" y="76"/>
                      <a:pt x="198" y="67"/>
                      <a:pt x="211" y="77"/>
                    </a:cubicBezTo>
                    <a:cubicBezTo>
                      <a:pt x="216" y="78"/>
                      <a:pt x="220" y="80"/>
                      <a:pt x="224" y="83"/>
                    </a:cubicBezTo>
                    <a:cubicBezTo>
                      <a:pt x="224" y="84"/>
                      <a:pt x="224" y="84"/>
                      <a:pt x="224" y="84"/>
                    </a:cubicBezTo>
                    <a:cubicBezTo>
                      <a:pt x="227" y="91"/>
                      <a:pt x="227" y="99"/>
                      <a:pt x="223" y="106"/>
                    </a:cubicBezTo>
                    <a:cubicBezTo>
                      <a:pt x="219" y="114"/>
                      <a:pt x="222" y="120"/>
                      <a:pt x="228" y="126"/>
                    </a:cubicBezTo>
                    <a:cubicBezTo>
                      <a:pt x="221" y="112"/>
                      <a:pt x="235" y="101"/>
                      <a:pt x="235" y="88"/>
                    </a:cubicBezTo>
                    <a:cubicBezTo>
                      <a:pt x="240" y="86"/>
                      <a:pt x="243" y="91"/>
                      <a:pt x="247" y="92"/>
                    </a:cubicBezTo>
                    <a:cubicBezTo>
                      <a:pt x="249" y="94"/>
                      <a:pt x="253" y="93"/>
                      <a:pt x="255" y="96"/>
                    </a:cubicBezTo>
                    <a:cubicBezTo>
                      <a:pt x="256" y="97"/>
                      <a:pt x="256" y="98"/>
                      <a:pt x="256" y="100"/>
                    </a:cubicBezTo>
                    <a:cubicBezTo>
                      <a:pt x="254" y="102"/>
                      <a:pt x="250" y="107"/>
                      <a:pt x="251" y="108"/>
                    </a:cubicBezTo>
                    <a:cubicBezTo>
                      <a:pt x="269" y="121"/>
                      <a:pt x="252" y="128"/>
                      <a:pt x="246" y="137"/>
                    </a:cubicBezTo>
                    <a:cubicBezTo>
                      <a:pt x="245" y="139"/>
                      <a:pt x="245" y="141"/>
                      <a:pt x="245" y="143"/>
                    </a:cubicBezTo>
                    <a:cubicBezTo>
                      <a:pt x="262" y="132"/>
                      <a:pt x="263" y="117"/>
                      <a:pt x="256" y="100"/>
                    </a:cubicBezTo>
                    <a:cubicBezTo>
                      <a:pt x="267" y="95"/>
                      <a:pt x="270" y="109"/>
                      <a:pt x="279" y="108"/>
                    </a:cubicBezTo>
                    <a:cubicBezTo>
                      <a:pt x="278" y="124"/>
                      <a:pt x="292" y="134"/>
                      <a:pt x="295" y="148"/>
                    </a:cubicBezTo>
                    <a:cubicBezTo>
                      <a:pt x="293" y="150"/>
                      <a:pt x="295" y="147"/>
                      <a:pt x="294" y="149"/>
                    </a:cubicBezTo>
                    <a:cubicBezTo>
                      <a:pt x="291" y="153"/>
                      <a:pt x="284" y="154"/>
                      <a:pt x="286" y="161"/>
                    </a:cubicBezTo>
                    <a:cubicBezTo>
                      <a:pt x="286" y="163"/>
                      <a:pt x="289" y="163"/>
                      <a:pt x="291" y="162"/>
                    </a:cubicBezTo>
                    <a:cubicBezTo>
                      <a:pt x="300" y="160"/>
                      <a:pt x="293" y="152"/>
                      <a:pt x="295" y="148"/>
                    </a:cubicBezTo>
                    <a:cubicBezTo>
                      <a:pt x="298" y="144"/>
                      <a:pt x="296" y="140"/>
                      <a:pt x="296" y="137"/>
                    </a:cubicBezTo>
                    <a:cubicBezTo>
                      <a:pt x="296" y="133"/>
                      <a:pt x="296" y="129"/>
                      <a:pt x="300" y="128"/>
                    </a:cubicBezTo>
                    <a:cubicBezTo>
                      <a:pt x="304" y="127"/>
                      <a:pt x="307" y="130"/>
                      <a:pt x="309" y="133"/>
                    </a:cubicBezTo>
                    <a:cubicBezTo>
                      <a:pt x="313" y="139"/>
                      <a:pt x="313" y="148"/>
                      <a:pt x="324" y="149"/>
                    </a:cubicBezTo>
                    <a:cubicBezTo>
                      <a:pt x="327" y="141"/>
                      <a:pt x="320" y="137"/>
                      <a:pt x="318" y="132"/>
                    </a:cubicBezTo>
                    <a:cubicBezTo>
                      <a:pt x="310" y="118"/>
                      <a:pt x="319" y="122"/>
                      <a:pt x="327" y="124"/>
                    </a:cubicBezTo>
                    <a:cubicBezTo>
                      <a:pt x="328" y="123"/>
                      <a:pt x="328" y="123"/>
                      <a:pt x="328" y="123"/>
                    </a:cubicBezTo>
                    <a:cubicBezTo>
                      <a:pt x="332" y="130"/>
                      <a:pt x="339" y="123"/>
                      <a:pt x="344" y="127"/>
                    </a:cubicBezTo>
                    <a:cubicBezTo>
                      <a:pt x="351" y="129"/>
                      <a:pt x="359" y="130"/>
                      <a:pt x="367" y="132"/>
                    </a:cubicBezTo>
                    <a:cubicBezTo>
                      <a:pt x="370" y="132"/>
                      <a:pt x="373" y="134"/>
                      <a:pt x="375" y="135"/>
                    </a:cubicBezTo>
                    <a:cubicBezTo>
                      <a:pt x="381" y="134"/>
                      <a:pt x="385" y="142"/>
                      <a:pt x="391" y="139"/>
                    </a:cubicBezTo>
                    <a:cubicBezTo>
                      <a:pt x="394" y="138"/>
                      <a:pt x="396" y="137"/>
                      <a:pt x="399" y="139"/>
                    </a:cubicBezTo>
                    <a:cubicBezTo>
                      <a:pt x="409" y="141"/>
                      <a:pt x="418" y="142"/>
                      <a:pt x="427" y="144"/>
                    </a:cubicBezTo>
                    <a:cubicBezTo>
                      <a:pt x="429" y="144"/>
                      <a:pt x="432" y="143"/>
                      <a:pt x="434" y="144"/>
                    </a:cubicBezTo>
                    <a:cubicBezTo>
                      <a:pt x="439" y="144"/>
                      <a:pt x="444" y="144"/>
                      <a:pt x="449" y="145"/>
                    </a:cubicBezTo>
                    <a:cubicBezTo>
                      <a:pt x="451" y="145"/>
                      <a:pt x="453" y="145"/>
                      <a:pt x="454" y="146"/>
                    </a:cubicBezTo>
                    <a:cubicBezTo>
                      <a:pt x="460" y="148"/>
                      <a:pt x="466" y="147"/>
                      <a:pt x="472" y="151"/>
                    </a:cubicBezTo>
                    <a:cubicBezTo>
                      <a:pt x="471" y="152"/>
                      <a:pt x="471" y="152"/>
                      <a:pt x="471" y="152"/>
                    </a:cubicBezTo>
                    <a:cubicBezTo>
                      <a:pt x="457" y="156"/>
                      <a:pt x="456" y="164"/>
                      <a:pt x="465" y="175"/>
                    </a:cubicBezTo>
                    <a:cubicBezTo>
                      <a:pt x="467" y="178"/>
                      <a:pt x="470" y="183"/>
                      <a:pt x="473" y="186"/>
                    </a:cubicBezTo>
                    <a:cubicBezTo>
                      <a:pt x="476" y="189"/>
                      <a:pt x="478" y="192"/>
                      <a:pt x="473" y="195"/>
                    </a:cubicBezTo>
                    <a:cubicBezTo>
                      <a:pt x="471" y="197"/>
                      <a:pt x="468" y="199"/>
                      <a:pt x="466" y="198"/>
                    </a:cubicBezTo>
                    <a:cubicBezTo>
                      <a:pt x="463" y="198"/>
                      <a:pt x="462" y="194"/>
                      <a:pt x="462" y="190"/>
                    </a:cubicBezTo>
                    <a:cubicBezTo>
                      <a:pt x="458" y="163"/>
                      <a:pt x="447" y="152"/>
                      <a:pt x="420" y="151"/>
                    </a:cubicBezTo>
                    <a:cubicBezTo>
                      <a:pt x="412" y="151"/>
                      <a:pt x="405" y="147"/>
                      <a:pt x="397" y="145"/>
                    </a:cubicBezTo>
                    <a:cubicBezTo>
                      <a:pt x="386" y="142"/>
                      <a:pt x="385" y="147"/>
                      <a:pt x="387" y="156"/>
                    </a:cubicBezTo>
                    <a:cubicBezTo>
                      <a:pt x="380" y="160"/>
                      <a:pt x="373" y="145"/>
                      <a:pt x="367" y="156"/>
                    </a:cubicBezTo>
                    <a:cubicBezTo>
                      <a:pt x="354" y="158"/>
                      <a:pt x="353" y="141"/>
                      <a:pt x="341" y="140"/>
                    </a:cubicBezTo>
                    <a:cubicBezTo>
                      <a:pt x="349" y="148"/>
                      <a:pt x="349" y="165"/>
                      <a:pt x="367" y="156"/>
                    </a:cubicBezTo>
                    <a:cubicBezTo>
                      <a:pt x="373" y="153"/>
                      <a:pt x="380" y="168"/>
                      <a:pt x="387" y="156"/>
                    </a:cubicBezTo>
                    <a:cubicBezTo>
                      <a:pt x="396" y="161"/>
                      <a:pt x="398" y="170"/>
                      <a:pt x="401" y="179"/>
                    </a:cubicBezTo>
                    <a:cubicBezTo>
                      <a:pt x="368" y="178"/>
                      <a:pt x="352" y="190"/>
                      <a:pt x="354" y="214"/>
                    </a:cubicBezTo>
                    <a:cubicBezTo>
                      <a:pt x="343" y="206"/>
                      <a:pt x="341" y="187"/>
                      <a:pt x="322" y="191"/>
                    </a:cubicBezTo>
                    <a:cubicBezTo>
                      <a:pt x="325" y="199"/>
                      <a:pt x="328" y="209"/>
                      <a:pt x="331" y="219"/>
                    </a:cubicBezTo>
                    <a:cubicBezTo>
                      <a:pt x="333" y="223"/>
                      <a:pt x="334" y="228"/>
                      <a:pt x="327" y="228"/>
                    </a:cubicBezTo>
                    <a:cubicBezTo>
                      <a:pt x="325" y="229"/>
                      <a:pt x="323" y="229"/>
                      <a:pt x="322" y="227"/>
                    </a:cubicBezTo>
                    <a:cubicBezTo>
                      <a:pt x="317" y="211"/>
                      <a:pt x="314" y="193"/>
                      <a:pt x="293" y="185"/>
                    </a:cubicBezTo>
                    <a:cubicBezTo>
                      <a:pt x="294" y="196"/>
                      <a:pt x="298" y="203"/>
                      <a:pt x="303" y="210"/>
                    </a:cubicBezTo>
                    <a:cubicBezTo>
                      <a:pt x="307" y="216"/>
                      <a:pt x="310" y="221"/>
                      <a:pt x="301" y="224"/>
                    </a:cubicBezTo>
                    <a:cubicBezTo>
                      <a:pt x="293" y="225"/>
                      <a:pt x="285" y="225"/>
                      <a:pt x="279" y="218"/>
                    </a:cubicBezTo>
                    <a:cubicBezTo>
                      <a:pt x="278" y="209"/>
                      <a:pt x="285" y="199"/>
                      <a:pt x="275" y="193"/>
                    </a:cubicBezTo>
                    <a:cubicBezTo>
                      <a:pt x="277" y="200"/>
                      <a:pt x="275" y="209"/>
                      <a:pt x="276" y="217"/>
                    </a:cubicBezTo>
                    <a:cubicBezTo>
                      <a:pt x="277" y="235"/>
                      <a:pt x="277" y="253"/>
                      <a:pt x="276" y="272"/>
                    </a:cubicBezTo>
                    <a:cubicBezTo>
                      <a:pt x="272" y="278"/>
                      <a:pt x="282" y="282"/>
                      <a:pt x="279" y="288"/>
                    </a:cubicBezTo>
                    <a:cubicBezTo>
                      <a:pt x="272" y="294"/>
                      <a:pt x="270" y="295"/>
                      <a:pt x="268" y="285"/>
                    </a:cubicBezTo>
                    <a:cubicBezTo>
                      <a:pt x="265" y="273"/>
                      <a:pt x="259" y="276"/>
                      <a:pt x="252" y="277"/>
                    </a:cubicBezTo>
                    <a:cubicBezTo>
                      <a:pt x="250" y="275"/>
                      <a:pt x="248" y="271"/>
                      <a:pt x="249" y="270"/>
                    </a:cubicBezTo>
                    <a:cubicBezTo>
                      <a:pt x="267" y="256"/>
                      <a:pt x="252" y="236"/>
                      <a:pt x="257" y="220"/>
                    </a:cubicBezTo>
                    <a:cubicBezTo>
                      <a:pt x="259" y="215"/>
                      <a:pt x="254" y="211"/>
                      <a:pt x="251" y="208"/>
                    </a:cubicBezTo>
                    <a:cubicBezTo>
                      <a:pt x="247" y="205"/>
                      <a:pt x="250" y="199"/>
                      <a:pt x="246" y="196"/>
                    </a:cubicBezTo>
                    <a:cubicBezTo>
                      <a:pt x="242" y="204"/>
                      <a:pt x="249" y="205"/>
                      <a:pt x="252" y="209"/>
                    </a:cubicBezTo>
                    <a:cubicBezTo>
                      <a:pt x="256" y="220"/>
                      <a:pt x="240" y="228"/>
                      <a:pt x="246" y="237"/>
                    </a:cubicBezTo>
                    <a:cubicBezTo>
                      <a:pt x="257" y="251"/>
                      <a:pt x="248" y="262"/>
                      <a:pt x="244" y="275"/>
                    </a:cubicBezTo>
                    <a:cubicBezTo>
                      <a:pt x="238" y="279"/>
                      <a:pt x="236" y="273"/>
                      <a:pt x="235" y="270"/>
                    </a:cubicBezTo>
                    <a:cubicBezTo>
                      <a:pt x="232" y="262"/>
                      <a:pt x="228" y="256"/>
                      <a:pt x="223" y="250"/>
                    </a:cubicBezTo>
                    <a:cubicBezTo>
                      <a:pt x="227" y="261"/>
                      <a:pt x="229" y="273"/>
                      <a:pt x="244" y="275"/>
                    </a:cubicBezTo>
                    <a:cubicBezTo>
                      <a:pt x="246" y="274"/>
                      <a:pt x="249" y="274"/>
                      <a:pt x="251" y="276"/>
                    </a:cubicBezTo>
                    <a:cubicBezTo>
                      <a:pt x="254" y="285"/>
                      <a:pt x="249" y="297"/>
                      <a:pt x="263" y="302"/>
                    </a:cubicBezTo>
                    <a:cubicBezTo>
                      <a:pt x="269" y="304"/>
                      <a:pt x="260" y="313"/>
                      <a:pt x="260" y="320"/>
                    </a:cubicBezTo>
                    <a:cubicBezTo>
                      <a:pt x="264" y="320"/>
                      <a:pt x="266" y="317"/>
                      <a:pt x="269" y="316"/>
                    </a:cubicBezTo>
                    <a:cubicBezTo>
                      <a:pt x="272" y="315"/>
                      <a:pt x="275" y="313"/>
                      <a:pt x="278" y="316"/>
                    </a:cubicBezTo>
                    <a:cubicBezTo>
                      <a:pt x="281" y="320"/>
                      <a:pt x="278" y="323"/>
                      <a:pt x="276" y="327"/>
                    </a:cubicBezTo>
                    <a:cubicBezTo>
                      <a:pt x="272" y="334"/>
                      <a:pt x="263" y="337"/>
                      <a:pt x="261" y="347"/>
                    </a:cubicBezTo>
                    <a:cubicBezTo>
                      <a:pt x="267" y="352"/>
                      <a:pt x="277" y="341"/>
                      <a:pt x="279" y="350"/>
                    </a:cubicBezTo>
                    <a:cubicBezTo>
                      <a:pt x="281" y="360"/>
                      <a:pt x="271" y="366"/>
                      <a:pt x="263" y="371"/>
                    </a:cubicBezTo>
                    <a:cubicBezTo>
                      <a:pt x="255" y="376"/>
                      <a:pt x="251" y="369"/>
                      <a:pt x="248" y="364"/>
                    </a:cubicBezTo>
                    <a:cubicBezTo>
                      <a:pt x="244" y="358"/>
                      <a:pt x="237" y="353"/>
                      <a:pt x="239" y="345"/>
                    </a:cubicBezTo>
                    <a:cubicBezTo>
                      <a:pt x="245" y="331"/>
                      <a:pt x="239" y="321"/>
                      <a:pt x="228" y="313"/>
                    </a:cubicBezTo>
                    <a:cubicBezTo>
                      <a:pt x="223" y="327"/>
                      <a:pt x="241" y="332"/>
                      <a:pt x="239" y="344"/>
                    </a:cubicBezTo>
                    <a:cubicBezTo>
                      <a:pt x="236" y="347"/>
                      <a:pt x="229" y="349"/>
                      <a:pt x="231" y="352"/>
                    </a:cubicBezTo>
                    <a:cubicBezTo>
                      <a:pt x="239" y="363"/>
                      <a:pt x="231" y="377"/>
                      <a:pt x="234" y="385"/>
                    </a:cubicBezTo>
                    <a:cubicBezTo>
                      <a:pt x="242" y="399"/>
                      <a:pt x="230" y="417"/>
                      <a:pt x="245" y="429"/>
                    </a:cubicBezTo>
                    <a:cubicBezTo>
                      <a:pt x="236" y="449"/>
                      <a:pt x="249" y="460"/>
                      <a:pt x="262" y="472"/>
                    </a:cubicBezTo>
                    <a:cubicBezTo>
                      <a:pt x="266" y="475"/>
                      <a:pt x="260" y="478"/>
                      <a:pt x="256" y="479"/>
                    </a:cubicBezTo>
                    <a:cubicBezTo>
                      <a:pt x="240" y="480"/>
                      <a:pt x="249" y="488"/>
                      <a:pt x="253" y="492"/>
                    </a:cubicBezTo>
                    <a:cubicBezTo>
                      <a:pt x="261" y="498"/>
                      <a:pt x="270" y="502"/>
                      <a:pt x="281" y="507"/>
                    </a:cubicBezTo>
                    <a:cubicBezTo>
                      <a:pt x="282" y="501"/>
                      <a:pt x="279" y="497"/>
                      <a:pt x="277" y="492"/>
                    </a:cubicBezTo>
                    <a:cubicBezTo>
                      <a:pt x="275" y="489"/>
                      <a:pt x="273" y="483"/>
                      <a:pt x="278" y="483"/>
                    </a:cubicBezTo>
                    <a:cubicBezTo>
                      <a:pt x="293" y="483"/>
                      <a:pt x="299" y="469"/>
                      <a:pt x="311" y="464"/>
                    </a:cubicBezTo>
                    <a:cubicBezTo>
                      <a:pt x="312" y="465"/>
                      <a:pt x="312" y="466"/>
                      <a:pt x="311" y="467"/>
                    </a:cubicBezTo>
                    <a:cubicBezTo>
                      <a:pt x="316" y="477"/>
                      <a:pt x="311" y="484"/>
                      <a:pt x="306" y="491"/>
                    </a:cubicBezTo>
                    <a:cubicBezTo>
                      <a:pt x="302" y="497"/>
                      <a:pt x="297" y="502"/>
                      <a:pt x="300" y="511"/>
                    </a:cubicBezTo>
                    <a:cubicBezTo>
                      <a:pt x="308" y="510"/>
                      <a:pt x="309" y="495"/>
                      <a:pt x="320" y="500"/>
                    </a:cubicBezTo>
                    <a:cubicBezTo>
                      <a:pt x="322" y="502"/>
                      <a:pt x="322" y="505"/>
                      <a:pt x="322" y="508"/>
                    </a:cubicBezTo>
                    <a:cubicBezTo>
                      <a:pt x="318" y="522"/>
                      <a:pt x="305" y="533"/>
                      <a:pt x="310" y="549"/>
                    </a:cubicBezTo>
                    <a:cubicBezTo>
                      <a:pt x="313" y="541"/>
                      <a:pt x="311" y="529"/>
                      <a:pt x="322" y="522"/>
                    </a:cubicBezTo>
                    <a:cubicBezTo>
                      <a:pt x="323" y="522"/>
                      <a:pt x="325" y="523"/>
                      <a:pt x="327" y="524"/>
                    </a:cubicBezTo>
                    <a:cubicBezTo>
                      <a:pt x="321" y="529"/>
                      <a:pt x="329" y="534"/>
                      <a:pt x="328" y="539"/>
                    </a:cubicBezTo>
                    <a:cubicBezTo>
                      <a:pt x="330" y="544"/>
                      <a:pt x="328" y="549"/>
                      <a:pt x="325" y="554"/>
                    </a:cubicBezTo>
                    <a:cubicBezTo>
                      <a:pt x="316" y="568"/>
                      <a:pt x="326" y="568"/>
                      <a:pt x="336" y="567"/>
                    </a:cubicBezTo>
                    <a:cubicBezTo>
                      <a:pt x="339" y="582"/>
                      <a:pt x="331" y="596"/>
                      <a:pt x="327" y="608"/>
                    </a:cubicBezTo>
                    <a:cubicBezTo>
                      <a:pt x="324" y="619"/>
                      <a:pt x="311" y="612"/>
                      <a:pt x="306" y="602"/>
                    </a:cubicBezTo>
                    <a:cubicBezTo>
                      <a:pt x="314" y="578"/>
                      <a:pt x="298" y="556"/>
                      <a:pt x="274" y="559"/>
                    </a:cubicBezTo>
                    <a:cubicBezTo>
                      <a:pt x="265" y="561"/>
                      <a:pt x="268" y="567"/>
                      <a:pt x="271" y="571"/>
                    </a:cubicBezTo>
                    <a:cubicBezTo>
                      <a:pt x="276" y="577"/>
                      <a:pt x="284" y="578"/>
                      <a:pt x="289" y="582"/>
                    </a:cubicBezTo>
                    <a:cubicBezTo>
                      <a:pt x="297" y="587"/>
                      <a:pt x="308" y="587"/>
                      <a:pt x="307" y="600"/>
                    </a:cubicBezTo>
                    <a:cubicBezTo>
                      <a:pt x="298" y="609"/>
                      <a:pt x="290" y="596"/>
                      <a:pt x="281" y="599"/>
                    </a:cubicBezTo>
                    <a:cubicBezTo>
                      <a:pt x="279" y="607"/>
                      <a:pt x="285" y="611"/>
                      <a:pt x="291" y="614"/>
                    </a:cubicBezTo>
                    <a:cubicBezTo>
                      <a:pt x="295" y="616"/>
                      <a:pt x="300" y="617"/>
                      <a:pt x="304" y="619"/>
                    </a:cubicBezTo>
                    <a:cubicBezTo>
                      <a:pt x="310" y="621"/>
                      <a:pt x="320" y="623"/>
                      <a:pt x="318" y="630"/>
                    </a:cubicBezTo>
                    <a:cubicBezTo>
                      <a:pt x="316" y="638"/>
                      <a:pt x="307" y="636"/>
                      <a:pt x="301" y="634"/>
                    </a:cubicBezTo>
                    <a:cubicBezTo>
                      <a:pt x="293" y="631"/>
                      <a:pt x="285" y="635"/>
                      <a:pt x="278" y="638"/>
                    </a:cubicBezTo>
                    <a:cubicBezTo>
                      <a:pt x="267" y="642"/>
                      <a:pt x="264" y="639"/>
                      <a:pt x="264" y="628"/>
                    </a:cubicBezTo>
                    <a:cubicBezTo>
                      <a:pt x="265" y="608"/>
                      <a:pt x="261" y="589"/>
                      <a:pt x="246" y="575"/>
                    </a:cubicBezTo>
                    <a:cubicBezTo>
                      <a:pt x="245" y="573"/>
                      <a:pt x="244" y="571"/>
                      <a:pt x="244" y="569"/>
                    </a:cubicBezTo>
                    <a:cubicBezTo>
                      <a:pt x="249" y="553"/>
                      <a:pt x="239" y="538"/>
                      <a:pt x="239" y="522"/>
                    </a:cubicBezTo>
                    <a:cubicBezTo>
                      <a:pt x="234" y="518"/>
                      <a:pt x="232" y="524"/>
                      <a:pt x="229" y="525"/>
                    </a:cubicBezTo>
                    <a:cubicBezTo>
                      <a:pt x="220" y="527"/>
                      <a:pt x="217" y="524"/>
                      <a:pt x="220" y="516"/>
                    </a:cubicBezTo>
                    <a:cubicBezTo>
                      <a:pt x="223" y="509"/>
                      <a:pt x="228" y="503"/>
                      <a:pt x="229" y="496"/>
                    </a:cubicBezTo>
                    <a:cubicBezTo>
                      <a:pt x="231" y="490"/>
                      <a:pt x="237" y="481"/>
                      <a:pt x="222" y="484"/>
                    </a:cubicBezTo>
                    <a:cubicBezTo>
                      <a:pt x="215" y="485"/>
                      <a:pt x="217" y="477"/>
                      <a:pt x="218" y="473"/>
                    </a:cubicBezTo>
                    <a:cubicBezTo>
                      <a:pt x="220" y="464"/>
                      <a:pt x="227" y="456"/>
                      <a:pt x="225" y="445"/>
                    </a:cubicBezTo>
                    <a:cubicBezTo>
                      <a:pt x="213" y="459"/>
                      <a:pt x="213" y="475"/>
                      <a:pt x="210" y="490"/>
                    </a:cubicBezTo>
                    <a:cubicBezTo>
                      <a:pt x="208" y="497"/>
                      <a:pt x="213" y="507"/>
                      <a:pt x="204" y="509"/>
                    </a:cubicBezTo>
                    <a:cubicBezTo>
                      <a:pt x="195" y="511"/>
                      <a:pt x="192" y="503"/>
                      <a:pt x="186" y="495"/>
                    </a:cubicBezTo>
                    <a:cubicBezTo>
                      <a:pt x="189" y="506"/>
                      <a:pt x="194" y="513"/>
                      <a:pt x="203" y="517"/>
                    </a:cubicBezTo>
                    <a:cubicBezTo>
                      <a:pt x="207" y="519"/>
                      <a:pt x="211" y="521"/>
                      <a:pt x="214" y="525"/>
                    </a:cubicBezTo>
                    <a:cubicBezTo>
                      <a:pt x="218" y="534"/>
                      <a:pt x="215" y="542"/>
                      <a:pt x="209" y="547"/>
                    </a:cubicBezTo>
                    <a:cubicBezTo>
                      <a:pt x="202" y="552"/>
                      <a:pt x="198" y="545"/>
                      <a:pt x="194" y="541"/>
                    </a:cubicBezTo>
                    <a:cubicBezTo>
                      <a:pt x="190" y="537"/>
                      <a:pt x="189" y="532"/>
                      <a:pt x="186" y="529"/>
                    </a:cubicBezTo>
                    <a:cubicBezTo>
                      <a:pt x="189" y="538"/>
                      <a:pt x="189" y="549"/>
                      <a:pt x="195" y="558"/>
                    </a:cubicBezTo>
                    <a:cubicBezTo>
                      <a:pt x="196" y="561"/>
                      <a:pt x="198" y="565"/>
                      <a:pt x="197" y="566"/>
                    </a:cubicBezTo>
                    <a:cubicBezTo>
                      <a:pt x="180" y="578"/>
                      <a:pt x="197" y="595"/>
                      <a:pt x="189" y="609"/>
                    </a:cubicBezTo>
                    <a:cubicBezTo>
                      <a:pt x="184" y="619"/>
                      <a:pt x="193" y="628"/>
                      <a:pt x="197" y="637"/>
                    </a:cubicBezTo>
                    <a:cubicBezTo>
                      <a:pt x="200" y="643"/>
                      <a:pt x="207" y="651"/>
                      <a:pt x="193" y="652"/>
                    </a:cubicBezTo>
                    <a:cubicBezTo>
                      <a:pt x="186" y="653"/>
                      <a:pt x="188" y="658"/>
                      <a:pt x="189" y="661"/>
                    </a:cubicBezTo>
                    <a:cubicBezTo>
                      <a:pt x="197" y="680"/>
                      <a:pt x="189" y="694"/>
                      <a:pt x="176" y="705"/>
                    </a:cubicBezTo>
                    <a:cubicBezTo>
                      <a:pt x="168" y="711"/>
                      <a:pt x="166" y="723"/>
                      <a:pt x="155" y="724"/>
                    </a:cubicBezTo>
                    <a:cubicBezTo>
                      <a:pt x="155" y="722"/>
                      <a:pt x="155" y="719"/>
                      <a:pt x="154" y="717"/>
                    </a:cubicBezTo>
                    <a:cubicBezTo>
                      <a:pt x="152" y="710"/>
                      <a:pt x="153" y="702"/>
                      <a:pt x="153" y="695"/>
                    </a:cubicBezTo>
                    <a:cubicBezTo>
                      <a:pt x="153" y="692"/>
                      <a:pt x="153" y="689"/>
                      <a:pt x="157" y="688"/>
                    </a:cubicBezTo>
                    <a:cubicBezTo>
                      <a:pt x="175" y="683"/>
                      <a:pt x="179" y="677"/>
                      <a:pt x="169" y="663"/>
                    </a:cubicBezTo>
                    <a:cubicBezTo>
                      <a:pt x="163" y="654"/>
                      <a:pt x="169" y="649"/>
                      <a:pt x="172" y="640"/>
                    </a:cubicBezTo>
                    <a:cubicBezTo>
                      <a:pt x="163" y="646"/>
                      <a:pt x="161" y="654"/>
                      <a:pt x="160" y="662"/>
                    </a:cubicBezTo>
                    <a:cubicBezTo>
                      <a:pt x="160" y="668"/>
                      <a:pt x="162" y="676"/>
                      <a:pt x="151" y="676"/>
                    </a:cubicBezTo>
                    <a:cubicBezTo>
                      <a:pt x="150" y="676"/>
                      <a:pt x="150" y="676"/>
                      <a:pt x="150" y="676"/>
                    </a:cubicBezTo>
                    <a:cubicBezTo>
                      <a:pt x="149" y="670"/>
                      <a:pt x="147" y="664"/>
                      <a:pt x="148" y="658"/>
                    </a:cubicBezTo>
                    <a:cubicBezTo>
                      <a:pt x="143" y="647"/>
                      <a:pt x="150" y="636"/>
                      <a:pt x="149" y="625"/>
                    </a:cubicBezTo>
                    <a:cubicBezTo>
                      <a:pt x="149" y="623"/>
                      <a:pt x="150" y="620"/>
                      <a:pt x="154" y="620"/>
                    </a:cubicBezTo>
                    <a:cubicBezTo>
                      <a:pt x="168" y="619"/>
                      <a:pt x="171" y="617"/>
                      <a:pt x="168" y="604"/>
                    </a:cubicBezTo>
                    <a:cubicBezTo>
                      <a:pt x="166" y="595"/>
                      <a:pt x="167" y="586"/>
                      <a:pt x="171" y="577"/>
                    </a:cubicBezTo>
                    <a:cubicBezTo>
                      <a:pt x="161" y="579"/>
                      <a:pt x="158" y="595"/>
                      <a:pt x="147" y="586"/>
                    </a:cubicBezTo>
                    <a:cubicBezTo>
                      <a:pt x="146" y="584"/>
                      <a:pt x="145" y="582"/>
                      <a:pt x="145" y="580"/>
                    </a:cubicBezTo>
                    <a:cubicBezTo>
                      <a:pt x="146" y="577"/>
                      <a:pt x="147" y="573"/>
                      <a:pt x="150" y="572"/>
                    </a:cubicBezTo>
                    <a:cubicBezTo>
                      <a:pt x="168" y="559"/>
                      <a:pt x="173" y="542"/>
                      <a:pt x="169" y="521"/>
                    </a:cubicBezTo>
                    <a:cubicBezTo>
                      <a:pt x="157" y="523"/>
                      <a:pt x="160" y="544"/>
                      <a:pt x="144" y="540"/>
                    </a:cubicBezTo>
                    <a:cubicBezTo>
                      <a:pt x="141" y="534"/>
                      <a:pt x="149" y="530"/>
                      <a:pt x="146" y="524"/>
                    </a:cubicBezTo>
                    <a:cubicBezTo>
                      <a:pt x="146" y="523"/>
                      <a:pt x="147" y="522"/>
                      <a:pt x="147" y="521"/>
                    </a:cubicBezTo>
                    <a:cubicBezTo>
                      <a:pt x="151" y="513"/>
                      <a:pt x="159" y="508"/>
                      <a:pt x="164" y="501"/>
                    </a:cubicBezTo>
                    <a:cubicBezTo>
                      <a:pt x="169" y="495"/>
                      <a:pt x="172" y="486"/>
                      <a:pt x="170" y="479"/>
                    </a:cubicBezTo>
                    <a:cubicBezTo>
                      <a:pt x="164" y="466"/>
                      <a:pt x="168" y="454"/>
                      <a:pt x="174" y="442"/>
                    </a:cubicBezTo>
                    <a:cubicBezTo>
                      <a:pt x="168" y="439"/>
                      <a:pt x="163" y="448"/>
                      <a:pt x="159" y="443"/>
                    </a:cubicBezTo>
                    <a:cubicBezTo>
                      <a:pt x="155" y="438"/>
                      <a:pt x="157" y="432"/>
                      <a:pt x="161" y="428"/>
                    </a:cubicBezTo>
                    <a:cubicBezTo>
                      <a:pt x="177" y="411"/>
                      <a:pt x="174" y="392"/>
                      <a:pt x="171" y="372"/>
                    </a:cubicBezTo>
                    <a:cubicBezTo>
                      <a:pt x="168" y="350"/>
                      <a:pt x="173" y="329"/>
                      <a:pt x="171" y="307"/>
                    </a:cubicBezTo>
                    <a:cubicBezTo>
                      <a:pt x="170" y="293"/>
                      <a:pt x="166" y="286"/>
                      <a:pt x="156" y="280"/>
                    </a:cubicBezTo>
                    <a:cubicBezTo>
                      <a:pt x="156" y="279"/>
                      <a:pt x="156" y="277"/>
                      <a:pt x="156" y="276"/>
                    </a:cubicBezTo>
                    <a:cubicBezTo>
                      <a:pt x="169" y="263"/>
                      <a:pt x="175" y="250"/>
                      <a:pt x="168" y="231"/>
                    </a:cubicBezTo>
                    <a:cubicBezTo>
                      <a:pt x="165" y="222"/>
                      <a:pt x="169" y="213"/>
                      <a:pt x="170" y="204"/>
                    </a:cubicBezTo>
                    <a:cubicBezTo>
                      <a:pt x="171" y="196"/>
                      <a:pt x="170" y="190"/>
                      <a:pt x="162" y="189"/>
                    </a:cubicBezTo>
                    <a:close/>
                  </a:path>
                </a:pathLst>
              </a:custGeom>
              <a:solidFill>
                <a:srgbClr val="2333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14" name="Group 406">
              <a:extLst>
                <a:ext uri="{FF2B5EF4-FFF2-40B4-BE49-F238E27FC236}">
                  <a16:creationId xmlns:a16="http://schemas.microsoft.com/office/drawing/2014/main" id="{F690B8D8-FA4C-4F3C-9681-7E336C928ABB}"/>
                </a:ext>
              </a:extLst>
            </p:cNvPr>
            <p:cNvGrpSpPr>
              <a:grpSpLocks/>
            </p:cNvGrpSpPr>
            <p:nvPr/>
          </p:nvGrpSpPr>
          <p:grpSpPr bwMode="auto">
            <a:xfrm>
              <a:off x="616" y="1212"/>
              <a:ext cx="1097" cy="1506"/>
              <a:chOff x="616" y="1212"/>
              <a:chExt cx="1097" cy="1506"/>
            </a:xfrm>
          </p:grpSpPr>
          <p:sp>
            <p:nvSpPr>
              <p:cNvPr id="528" name="Freeform 206">
                <a:extLst>
                  <a:ext uri="{FF2B5EF4-FFF2-40B4-BE49-F238E27FC236}">
                    <a16:creationId xmlns:a16="http://schemas.microsoft.com/office/drawing/2014/main" id="{2FE61684-87B7-46AF-A1B2-40F1D1127C13}"/>
                  </a:ext>
                </a:extLst>
              </p:cNvPr>
              <p:cNvSpPr>
                <a:spLocks/>
              </p:cNvSpPr>
              <p:nvPr/>
            </p:nvSpPr>
            <p:spPr bwMode="auto">
              <a:xfrm>
                <a:off x="710" y="1902"/>
                <a:ext cx="197" cy="368"/>
              </a:xfrm>
              <a:custGeom>
                <a:avLst/>
                <a:gdLst>
                  <a:gd name="T0" fmla="*/ 15 w 175"/>
                  <a:gd name="T1" fmla="*/ 309 h 327"/>
                  <a:gd name="T2" fmla="*/ 19 w 175"/>
                  <a:gd name="T3" fmla="*/ 305 h 327"/>
                  <a:gd name="T4" fmla="*/ 97 w 175"/>
                  <a:gd name="T5" fmla="*/ 134 h 327"/>
                  <a:gd name="T6" fmla="*/ 94 w 175"/>
                  <a:gd name="T7" fmla="*/ 118 h 327"/>
                  <a:gd name="T8" fmla="*/ 82 w 175"/>
                  <a:gd name="T9" fmla="*/ 128 h 327"/>
                  <a:gd name="T10" fmla="*/ 21 w 175"/>
                  <a:gd name="T11" fmla="*/ 266 h 327"/>
                  <a:gd name="T12" fmla="*/ 3 w 175"/>
                  <a:gd name="T13" fmla="*/ 289 h 327"/>
                  <a:gd name="T14" fmla="*/ 44 w 175"/>
                  <a:gd name="T15" fmla="*/ 197 h 327"/>
                  <a:gd name="T16" fmla="*/ 80 w 175"/>
                  <a:gd name="T17" fmla="*/ 88 h 327"/>
                  <a:gd name="T18" fmla="*/ 109 w 175"/>
                  <a:gd name="T19" fmla="*/ 0 h 327"/>
                  <a:gd name="T20" fmla="*/ 81 w 175"/>
                  <a:gd name="T21" fmla="*/ 106 h 327"/>
                  <a:gd name="T22" fmla="*/ 101 w 175"/>
                  <a:gd name="T23" fmla="*/ 86 h 327"/>
                  <a:gd name="T24" fmla="*/ 136 w 175"/>
                  <a:gd name="T25" fmla="*/ 10 h 327"/>
                  <a:gd name="T26" fmla="*/ 103 w 175"/>
                  <a:gd name="T27" fmla="*/ 104 h 327"/>
                  <a:gd name="T28" fmla="*/ 148 w 175"/>
                  <a:gd name="T29" fmla="*/ 15 h 327"/>
                  <a:gd name="T30" fmla="*/ 152 w 175"/>
                  <a:gd name="T31" fmla="*/ 15 h 327"/>
                  <a:gd name="T32" fmla="*/ 122 w 175"/>
                  <a:gd name="T33" fmla="*/ 122 h 327"/>
                  <a:gd name="T34" fmla="*/ 117 w 175"/>
                  <a:gd name="T35" fmla="*/ 102 h 327"/>
                  <a:gd name="T36" fmla="*/ 55 w 175"/>
                  <a:gd name="T37" fmla="*/ 247 h 327"/>
                  <a:gd name="T38" fmla="*/ 87 w 175"/>
                  <a:gd name="T39" fmla="*/ 199 h 327"/>
                  <a:gd name="T40" fmla="*/ 154 w 175"/>
                  <a:gd name="T41" fmla="*/ 75 h 327"/>
                  <a:gd name="T42" fmla="*/ 164 w 175"/>
                  <a:gd name="T43" fmla="*/ 35 h 327"/>
                  <a:gd name="T44" fmla="*/ 175 w 175"/>
                  <a:gd name="T45" fmla="*/ 8 h 327"/>
                  <a:gd name="T46" fmla="*/ 152 w 175"/>
                  <a:gd name="T47" fmla="*/ 112 h 327"/>
                  <a:gd name="T48" fmla="*/ 145 w 175"/>
                  <a:gd name="T49" fmla="*/ 101 h 327"/>
                  <a:gd name="T50" fmla="*/ 108 w 175"/>
                  <a:gd name="T51" fmla="*/ 195 h 327"/>
                  <a:gd name="T52" fmla="*/ 105 w 175"/>
                  <a:gd name="T53" fmla="*/ 196 h 327"/>
                  <a:gd name="T54" fmla="*/ 95 w 175"/>
                  <a:gd name="T55" fmla="*/ 209 h 327"/>
                  <a:gd name="T56" fmla="*/ 74 w 175"/>
                  <a:gd name="T57" fmla="*/ 265 h 327"/>
                  <a:gd name="T58" fmla="*/ 72 w 175"/>
                  <a:gd name="T59" fmla="*/ 267 h 327"/>
                  <a:gd name="T60" fmla="*/ 62 w 175"/>
                  <a:gd name="T61" fmla="*/ 259 h 327"/>
                  <a:gd name="T62" fmla="*/ 29 w 175"/>
                  <a:gd name="T63" fmla="*/ 326 h 327"/>
                  <a:gd name="T64" fmla="*/ 41 w 175"/>
                  <a:gd name="T65" fmla="*/ 278 h 327"/>
                  <a:gd name="T66" fmla="*/ 12 w 175"/>
                  <a:gd name="T67" fmla="*/ 327 h 327"/>
                  <a:gd name="T68" fmla="*/ 15 w 175"/>
                  <a:gd name="T69" fmla="*/ 309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75" h="327">
                    <a:moveTo>
                      <a:pt x="15" y="309"/>
                    </a:moveTo>
                    <a:cubicBezTo>
                      <a:pt x="16" y="308"/>
                      <a:pt x="18" y="307"/>
                      <a:pt x="19" y="305"/>
                    </a:cubicBezTo>
                    <a:cubicBezTo>
                      <a:pt x="42" y="247"/>
                      <a:pt x="82" y="196"/>
                      <a:pt x="97" y="134"/>
                    </a:cubicBezTo>
                    <a:cubicBezTo>
                      <a:pt x="99" y="128"/>
                      <a:pt x="106" y="122"/>
                      <a:pt x="94" y="118"/>
                    </a:cubicBezTo>
                    <a:cubicBezTo>
                      <a:pt x="82" y="113"/>
                      <a:pt x="84" y="124"/>
                      <a:pt x="82" y="128"/>
                    </a:cubicBezTo>
                    <a:cubicBezTo>
                      <a:pt x="64" y="175"/>
                      <a:pt x="42" y="220"/>
                      <a:pt x="21" y="266"/>
                    </a:cubicBezTo>
                    <a:cubicBezTo>
                      <a:pt x="17" y="275"/>
                      <a:pt x="12" y="284"/>
                      <a:pt x="3" y="289"/>
                    </a:cubicBezTo>
                    <a:cubicBezTo>
                      <a:pt x="19" y="259"/>
                      <a:pt x="28" y="226"/>
                      <a:pt x="44" y="197"/>
                    </a:cubicBezTo>
                    <a:cubicBezTo>
                      <a:pt x="62" y="162"/>
                      <a:pt x="76" y="127"/>
                      <a:pt x="80" y="88"/>
                    </a:cubicBezTo>
                    <a:cubicBezTo>
                      <a:pt x="84" y="57"/>
                      <a:pt x="96" y="28"/>
                      <a:pt x="109" y="0"/>
                    </a:cubicBezTo>
                    <a:cubicBezTo>
                      <a:pt x="110" y="38"/>
                      <a:pt x="90" y="71"/>
                      <a:pt x="81" y="106"/>
                    </a:cubicBezTo>
                    <a:cubicBezTo>
                      <a:pt x="96" y="100"/>
                      <a:pt x="96" y="99"/>
                      <a:pt x="101" y="86"/>
                    </a:cubicBezTo>
                    <a:cubicBezTo>
                      <a:pt x="111" y="60"/>
                      <a:pt x="122" y="34"/>
                      <a:pt x="136" y="10"/>
                    </a:cubicBezTo>
                    <a:cubicBezTo>
                      <a:pt x="125" y="41"/>
                      <a:pt x="114" y="72"/>
                      <a:pt x="103" y="104"/>
                    </a:cubicBezTo>
                    <a:cubicBezTo>
                      <a:pt x="127" y="78"/>
                      <a:pt x="131" y="43"/>
                      <a:pt x="148" y="15"/>
                    </a:cubicBezTo>
                    <a:cubicBezTo>
                      <a:pt x="149" y="13"/>
                      <a:pt x="151" y="13"/>
                      <a:pt x="152" y="15"/>
                    </a:cubicBezTo>
                    <a:cubicBezTo>
                      <a:pt x="140" y="50"/>
                      <a:pt x="126" y="84"/>
                      <a:pt x="122" y="122"/>
                    </a:cubicBezTo>
                    <a:cubicBezTo>
                      <a:pt x="112" y="116"/>
                      <a:pt x="123" y="108"/>
                      <a:pt x="117" y="102"/>
                    </a:cubicBezTo>
                    <a:cubicBezTo>
                      <a:pt x="93" y="149"/>
                      <a:pt x="87" y="204"/>
                      <a:pt x="55" y="247"/>
                    </a:cubicBezTo>
                    <a:cubicBezTo>
                      <a:pt x="78" y="239"/>
                      <a:pt x="79" y="216"/>
                      <a:pt x="87" y="199"/>
                    </a:cubicBezTo>
                    <a:cubicBezTo>
                      <a:pt x="107" y="156"/>
                      <a:pt x="131" y="116"/>
                      <a:pt x="154" y="75"/>
                    </a:cubicBezTo>
                    <a:cubicBezTo>
                      <a:pt x="161" y="64"/>
                      <a:pt x="160" y="48"/>
                      <a:pt x="164" y="35"/>
                    </a:cubicBezTo>
                    <a:cubicBezTo>
                      <a:pt x="167" y="26"/>
                      <a:pt x="165" y="15"/>
                      <a:pt x="175" y="8"/>
                    </a:cubicBezTo>
                    <a:cubicBezTo>
                      <a:pt x="175" y="25"/>
                      <a:pt x="158" y="101"/>
                      <a:pt x="152" y="112"/>
                    </a:cubicBezTo>
                    <a:cubicBezTo>
                      <a:pt x="145" y="111"/>
                      <a:pt x="152" y="103"/>
                      <a:pt x="145" y="101"/>
                    </a:cubicBezTo>
                    <a:cubicBezTo>
                      <a:pt x="131" y="131"/>
                      <a:pt x="114" y="161"/>
                      <a:pt x="108" y="195"/>
                    </a:cubicBezTo>
                    <a:cubicBezTo>
                      <a:pt x="107" y="195"/>
                      <a:pt x="106" y="196"/>
                      <a:pt x="105" y="196"/>
                    </a:cubicBezTo>
                    <a:cubicBezTo>
                      <a:pt x="95" y="195"/>
                      <a:pt x="97" y="204"/>
                      <a:pt x="95" y="209"/>
                    </a:cubicBezTo>
                    <a:cubicBezTo>
                      <a:pt x="87" y="227"/>
                      <a:pt x="83" y="247"/>
                      <a:pt x="74" y="265"/>
                    </a:cubicBezTo>
                    <a:cubicBezTo>
                      <a:pt x="74" y="266"/>
                      <a:pt x="73" y="266"/>
                      <a:pt x="72" y="267"/>
                    </a:cubicBezTo>
                    <a:cubicBezTo>
                      <a:pt x="59" y="276"/>
                      <a:pt x="67" y="260"/>
                      <a:pt x="62" y="259"/>
                    </a:cubicBezTo>
                    <a:cubicBezTo>
                      <a:pt x="51" y="281"/>
                      <a:pt x="40" y="304"/>
                      <a:pt x="29" y="326"/>
                    </a:cubicBezTo>
                    <a:cubicBezTo>
                      <a:pt x="25" y="309"/>
                      <a:pt x="40" y="298"/>
                      <a:pt x="41" y="278"/>
                    </a:cubicBezTo>
                    <a:cubicBezTo>
                      <a:pt x="28" y="296"/>
                      <a:pt x="25" y="314"/>
                      <a:pt x="12" y="327"/>
                    </a:cubicBezTo>
                    <a:cubicBezTo>
                      <a:pt x="3" y="320"/>
                      <a:pt x="0" y="313"/>
                      <a:pt x="15" y="309"/>
                    </a:cubicBezTo>
                    <a:close/>
                  </a:path>
                </a:pathLst>
              </a:custGeom>
              <a:solidFill>
                <a:srgbClr val="956D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9" name="Freeform 207">
                <a:extLst>
                  <a:ext uri="{FF2B5EF4-FFF2-40B4-BE49-F238E27FC236}">
                    <a16:creationId xmlns:a16="http://schemas.microsoft.com/office/drawing/2014/main" id="{A25BA62B-155B-444C-92A2-7D5B916BA64E}"/>
                  </a:ext>
                </a:extLst>
              </p:cNvPr>
              <p:cNvSpPr>
                <a:spLocks/>
              </p:cNvSpPr>
              <p:nvPr/>
            </p:nvSpPr>
            <p:spPr bwMode="auto">
              <a:xfrm>
                <a:off x="751" y="2537"/>
                <a:ext cx="140" cy="128"/>
              </a:xfrm>
              <a:custGeom>
                <a:avLst/>
                <a:gdLst>
                  <a:gd name="T0" fmla="*/ 60 w 125"/>
                  <a:gd name="T1" fmla="*/ 94 h 114"/>
                  <a:gd name="T2" fmla="*/ 50 w 125"/>
                  <a:gd name="T3" fmla="*/ 85 h 114"/>
                  <a:gd name="T4" fmla="*/ 44 w 125"/>
                  <a:gd name="T5" fmla="*/ 60 h 114"/>
                  <a:gd name="T6" fmla="*/ 43 w 125"/>
                  <a:gd name="T7" fmla="*/ 52 h 114"/>
                  <a:gd name="T8" fmla="*/ 38 w 125"/>
                  <a:gd name="T9" fmla="*/ 55 h 114"/>
                  <a:gd name="T10" fmla="*/ 0 w 125"/>
                  <a:gd name="T11" fmla="*/ 57 h 114"/>
                  <a:gd name="T12" fmla="*/ 15 w 125"/>
                  <a:gd name="T13" fmla="*/ 17 h 114"/>
                  <a:gd name="T14" fmla="*/ 16 w 125"/>
                  <a:gd name="T15" fmla="*/ 3 h 114"/>
                  <a:gd name="T16" fmla="*/ 57 w 125"/>
                  <a:gd name="T17" fmla="*/ 22 h 114"/>
                  <a:gd name="T18" fmla="*/ 65 w 125"/>
                  <a:gd name="T19" fmla="*/ 30 h 114"/>
                  <a:gd name="T20" fmla="*/ 120 w 125"/>
                  <a:gd name="T21" fmla="*/ 58 h 114"/>
                  <a:gd name="T22" fmla="*/ 120 w 125"/>
                  <a:gd name="T23" fmla="*/ 58 h 114"/>
                  <a:gd name="T24" fmla="*/ 121 w 125"/>
                  <a:gd name="T25" fmla="*/ 62 h 114"/>
                  <a:gd name="T26" fmla="*/ 120 w 125"/>
                  <a:gd name="T27" fmla="*/ 79 h 114"/>
                  <a:gd name="T28" fmla="*/ 96 w 125"/>
                  <a:gd name="T29" fmla="*/ 114 h 114"/>
                  <a:gd name="T30" fmla="*/ 96 w 125"/>
                  <a:gd name="T31" fmla="*/ 114 h 114"/>
                  <a:gd name="T32" fmla="*/ 113 w 125"/>
                  <a:gd name="T33" fmla="*/ 91 h 114"/>
                  <a:gd name="T34" fmla="*/ 99 w 125"/>
                  <a:gd name="T35" fmla="*/ 93 h 114"/>
                  <a:gd name="T36" fmla="*/ 71 w 125"/>
                  <a:gd name="T37" fmla="*/ 95 h 114"/>
                  <a:gd name="T38" fmla="*/ 60 w 125"/>
                  <a:gd name="T39" fmla="*/ 9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5" h="114">
                    <a:moveTo>
                      <a:pt x="60" y="94"/>
                    </a:moveTo>
                    <a:cubicBezTo>
                      <a:pt x="58" y="89"/>
                      <a:pt x="54" y="87"/>
                      <a:pt x="50" y="85"/>
                    </a:cubicBezTo>
                    <a:cubicBezTo>
                      <a:pt x="36" y="80"/>
                      <a:pt x="26" y="74"/>
                      <a:pt x="44" y="60"/>
                    </a:cubicBezTo>
                    <a:cubicBezTo>
                      <a:pt x="47" y="58"/>
                      <a:pt x="47" y="54"/>
                      <a:pt x="43" y="52"/>
                    </a:cubicBezTo>
                    <a:cubicBezTo>
                      <a:pt x="40" y="50"/>
                      <a:pt x="39" y="52"/>
                      <a:pt x="38" y="55"/>
                    </a:cubicBezTo>
                    <a:cubicBezTo>
                      <a:pt x="28" y="75"/>
                      <a:pt x="16" y="67"/>
                      <a:pt x="0" y="57"/>
                    </a:cubicBezTo>
                    <a:cubicBezTo>
                      <a:pt x="26" y="50"/>
                      <a:pt x="21" y="34"/>
                      <a:pt x="15" y="17"/>
                    </a:cubicBezTo>
                    <a:cubicBezTo>
                      <a:pt x="13" y="12"/>
                      <a:pt x="13" y="7"/>
                      <a:pt x="16" y="3"/>
                    </a:cubicBezTo>
                    <a:cubicBezTo>
                      <a:pt x="34" y="0"/>
                      <a:pt x="44" y="15"/>
                      <a:pt x="57" y="22"/>
                    </a:cubicBezTo>
                    <a:cubicBezTo>
                      <a:pt x="60" y="24"/>
                      <a:pt x="61" y="28"/>
                      <a:pt x="65" y="30"/>
                    </a:cubicBezTo>
                    <a:cubicBezTo>
                      <a:pt x="83" y="39"/>
                      <a:pt x="99" y="53"/>
                      <a:pt x="120" y="58"/>
                    </a:cubicBezTo>
                    <a:cubicBezTo>
                      <a:pt x="120" y="58"/>
                      <a:pt x="120" y="58"/>
                      <a:pt x="120" y="58"/>
                    </a:cubicBezTo>
                    <a:cubicBezTo>
                      <a:pt x="120" y="59"/>
                      <a:pt x="120" y="60"/>
                      <a:pt x="121" y="62"/>
                    </a:cubicBezTo>
                    <a:cubicBezTo>
                      <a:pt x="112" y="67"/>
                      <a:pt x="118" y="73"/>
                      <a:pt x="120" y="79"/>
                    </a:cubicBezTo>
                    <a:cubicBezTo>
                      <a:pt x="125" y="98"/>
                      <a:pt x="116" y="112"/>
                      <a:pt x="96" y="114"/>
                    </a:cubicBezTo>
                    <a:cubicBezTo>
                      <a:pt x="96" y="114"/>
                      <a:pt x="96" y="114"/>
                      <a:pt x="96" y="114"/>
                    </a:cubicBezTo>
                    <a:cubicBezTo>
                      <a:pt x="90" y="98"/>
                      <a:pt x="107" y="98"/>
                      <a:pt x="113" y="91"/>
                    </a:cubicBezTo>
                    <a:cubicBezTo>
                      <a:pt x="107" y="83"/>
                      <a:pt x="102" y="89"/>
                      <a:pt x="99" y="93"/>
                    </a:cubicBezTo>
                    <a:cubicBezTo>
                      <a:pt x="90" y="105"/>
                      <a:pt x="81" y="107"/>
                      <a:pt x="71" y="95"/>
                    </a:cubicBezTo>
                    <a:cubicBezTo>
                      <a:pt x="67" y="91"/>
                      <a:pt x="64" y="93"/>
                      <a:pt x="60" y="94"/>
                    </a:cubicBezTo>
                    <a:close/>
                  </a:path>
                </a:pathLst>
              </a:custGeom>
              <a:solidFill>
                <a:srgbClr val="2A3E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0" name="Freeform 208">
                <a:extLst>
                  <a:ext uri="{FF2B5EF4-FFF2-40B4-BE49-F238E27FC236}">
                    <a16:creationId xmlns:a16="http://schemas.microsoft.com/office/drawing/2014/main" id="{7042E909-166A-45B6-B7D1-AB1065D819B8}"/>
                  </a:ext>
                </a:extLst>
              </p:cNvPr>
              <p:cNvSpPr>
                <a:spLocks/>
              </p:cNvSpPr>
              <p:nvPr/>
            </p:nvSpPr>
            <p:spPr bwMode="auto">
              <a:xfrm>
                <a:off x="1458" y="1762"/>
                <a:ext cx="53" cy="353"/>
              </a:xfrm>
              <a:custGeom>
                <a:avLst/>
                <a:gdLst>
                  <a:gd name="T0" fmla="*/ 9 w 47"/>
                  <a:gd name="T1" fmla="*/ 278 h 314"/>
                  <a:gd name="T2" fmla="*/ 0 w 47"/>
                  <a:gd name="T3" fmla="*/ 314 h 314"/>
                  <a:gd name="T4" fmla="*/ 3 w 47"/>
                  <a:gd name="T5" fmla="*/ 282 h 314"/>
                  <a:gd name="T6" fmla="*/ 8 w 47"/>
                  <a:gd name="T7" fmla="*/ 252 h 314"/>
                  <a:gd name="T8" fmla="*/ 15 w 47"/>
                  <a:gd name="T9" fmla="*/ 268 h 314"/>
                  <a:gd name="T10" fmla="*/ 41 w 47"/>
                  <a:gd name="T11" fmla="*/ 0 h 314"/>
                  <a:gd name="T12" fmla="*/ 39 w 47"/>
                  <a:gd name="T13" fmla="*/ 107 h 314"/>
                  <a:gd name="T14" fmla="*/ 47 w 47"/>
                  <a:gd name="T15" fmla="*/ 95 h 314"/>
                  <a:gd name="T16" fmla="*/ 47 w 47"/>
                  <a:gd name="T17" fmla="*/ 196 h 314"/>
                  <a:gd name="T18" fmla="*/ 41 w 47"/>
                  <a:gd name="T19" fmla="*/ 196 h 314"/>
                  <a:gd name="T20" fmla="*/ 36 w 47"/>
                  <a:gd name="T21" fmla="*/ 128 h 314"/>
                  <a:gd name="T22" fmla="*/ 34 w 47"/>
                  <a:gd name="T23" fmla="*/ 170 h 314"/>
                  <a:gd name="T24" fmla="*/ 36 w 47"/>
                  <a:gd name="T25" fmla="*/ 217 h 314"/>
                  <a:gd name="T26" fmla="*/ 26 w 47"/>
                  <a:gd name="T27" fmla="*/ 238 h 314"/>
                  <a:gd name="T28" fmla="*/ 19 w 47"/>
                  <a:gd name="T29" fmla="*/ 279 h 314"/>
                  <a:gd name="T30" fmla="*/ 14 w 47"/>
                  <a:gd name="T31" fmla="*/ 286 h 314"/>
                  <a:gd name="T32" fmla="*/ 9 w 47"/>
                  <a:gd name="T33" fmla="*/ 278 h 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7" h="314">
                    <a:moveTo>
                      <a:pt x="9" y="278"/>
                    </a:moveTo>
                    <a:cubicBezTo>
                      <a:pt x="4" y="289"/>
                      <a:pt x="11" y="303"/>
                      <a:pt x="0" y="314"/>
                    </a:cubicBezTo>
                    <a:cubicBezTo>
                      <a:pt x="1" y="302"/>
                      <a:pt x="2" y="292"/>
                      <a:pt x="3" y="282"/>
                    </a:cubicBezTo>
                    <a:cubicBezTo>
                      <a:pt x="4" y="272"/>
                      <a:pt x="6" y="263"/>
                      <a:pt x="8" y="252"/>
                    </a:cubicBezTo>
                    <a:cubicBezTo>
                      <a:pt x="14" y="256"/>
                      <a:pt x="9" y="263"/>
                      <a:pt x="15" y="268"/>
                    </a:cubicBezTo>
                    <a:cubicBezTo>
                      <a:pt x="15" y="177"/>
                      <a:pt x="27" y="89"/>
                      <a:pt x="41" y="0"/>
                    </a:cubicBezTo>
                    <a:cubicBezTo>
                      <a:pt x="41" y="35"/>
                      <a:pt x="38" y="71"/>
                      <a:pt x="39" y="107"/>
                    </a:cubicBezTo>
                    <a:cubicBezTo>
                      <a:pt x="46" y="106"/>
                      <a:pt x="40" y="96"/>
                      <a:pt x="47" y="95"/>
                    </a:cubicBezTo>
                    <a:cubicBezTo>
                      <a:pt x="47" y="129"/>
                      <a:pt x="47" y="162"/>
                      <a:pt x="47" y="196"/>
                    </a:cubicBezTo>
                    <a:cubicBezTo>
                      <a:pt x="45" y="196"/>
                      <a:pt x="43" y="196"/>
                      <a:pt x="41" y="196"/>
                    </a:cubicBezTo>
                    <a:cubicBezTo>
                      <a:pt x="35" y="175"/>
                      <a:pt x="42" y="152"/>
                      <a:pt x="36" y="128"/>
                    </a:cubicBezTo>
                    <a:cubicBezTo>
                      <a:pt x="22" y="144"/>
                      <a:pt x="34" y="157"/>
                      <a:pt x="34" y="170"/>
                    </a:cubicBezTo>
                    <a:cubicBezTo>
                      <a:pt x="34" y="186"/>
                      <a:pt x="39" y="202"/>
                      <a:pt x="36" y="217"/>
                    </a:cubicBezTo>
                    <a:cubicBezTo>
                      <a:pt x="35" y="222"/>
                      <a:pt x="27" y="229"/>
                      <a:pt x="26" y="238"/>
                    </a:cubicBezTo>
                    <a:cubicBezTo>
                      <a:pt x="25" y="252"/>
                      <a:pt x="22" y="265"/>
                      <a:pt x="19" y="279"/>
                    </a:cubicBezTo>
                    <a:cubicBezTo>
                      <a:pt x="18" y="282"/>
                      <a:pt x="19" y="286"/>
                      <a:pt x="14" y="286"/>
                    </a:cubicBezTo>
                    <a:cubicBezTo>
                      <a:pt x="9" y="286"/>
                      <a:pt x="15" y="278"/>
                      <a:pt x="9" y="278"/>
                    </a:cubicBezTo>
                    <a:close/>
                  </a:path>
                </a:pathLst>
              </a:custGeom>
              <a:solidFill>
                <a:srgbClr val="B78C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1" name="Freeform 209">
                <a:extLst>
                  <a:ext uri="{FF2B5EF4-FFF2-40B4-BE49-F238E27FC236}">
                    <a16:creationId xmlns:a16="http://schemas.microsoft.com/office/drawing/2014/main" id="{DF290BC2-D158-4A02-810C-28499E9CE359}"/>
                  </a:ext>
                </a:extLst>
              </p:cNvPr>
              <p:cNvSpPr>
                <a:spLocks/>
              </p:cNvSpPr>
              <p:nvPr/>
            </p:nvSpPr>
            <p:spPr bwMode="auto">
              <a:xfrm>
                <a:off x="1089" y="1378"/>
                <a:ext cx="127" cy="426"/>
              </a:xfrm>
              <a:custGeom>
                <a:avLst/>
                <a:gdLst>
                  <a:gd name="T0" fmla="*/ 107 w 113"/>
                  <a:gd name="T1" fmla="*/ 18 h 379"/>
                  <a:gd name="T2" fmla="*/ 110 w 113"/>
                  <a:gd name="T3" fmla="*/ 32 h 379"/>
                  <a:gd name="T4" fmla="*/ 90 w 113"/>
                  <a:gd name="T5" fmla="*/ 101 h 379"/>
                  <a:gd name="T6" fmla="*/ 72 w 113"/>
                  <a:gd name="T7" fmla="*/ 145 h 379"/>
                  <a:gd name="T8" fmla="*/ 57 w 113"/>
                  <a:gd name="T9" fmla="*/ 228 h 379"/>
                  <a:gd name="T10" fmla="*/ 29 w 113"/>
                  <a:gd name="T11" fmla="*/ 316 h 379"/>
                  <a:gd name="T12" fmla="*/ 12 w 113"/>
                  <a:gd name="T13" fmla="*/ 365 h 379"/>
                  <a:gd name="T14" fmla="*/ 0 w 113"/>
                  <a:gd name="T15" fmla="*/ 377 h 379"/>
                  <a:gd name="T16" fmla="*/ 48 w 113"/>
                  <a:gd name="T17" fmla="*/ 223 h 379"/>
                  <a:gd name="T18" fmla="*/ 69 w 113"/>
                  <a:gd name="T19" fmla="*/ 125 h 379"/>
                  <a:gd name="T20" fmla="*/ 69 w 113"/>
                  <a:gd name="T21" fmla="*/ 108 h 379"/>
                  <a:gd name="T22" fmla="*/ 97 w 113"/>
                  <a:gd name="T23" fmla="*/ 0 h 379"/>
                  <a:gd name="T24" fmla="*/ 75 w 113"/>
                  <a:gd name="T25" fmla="*/ 98 h 379"/>
                  <a:gd name="T26" fmla="*/ 107 w 113"/>
                  <a:gd name="T27" fmla="*/ 18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3" h="379">
                    <a:moveTo>
                      <a:pt x="107" y="18"/>
                    </a:moveTo>
                    <a:cubicBezTo>
                      <a:pt x="113" y="22"/>
                      <a:pt x="112" y="27"/>
                      <a:pt x="110" y="32"/>
                    </a:cubicBezTo>
                    <a:cubicBezTo>
                      <a:pt x="104" y="55"/>
                      <a:pt x="101" y="80"/>
                      <a:pt x="90" y="101"/>
                    </a:cubicBezTo>
                    <a:cubicBezTo>
                      <a:pt x="83" y="115"/>
                      <a:pt x="72" y="130"/>
                      <a:pt x="72" y="145"/>
                    </a:cubicBezTo>
                    <a:cubicBezTo>
                      <a:pt x="73" y="174"/>
                      <a:pt x="57" y="200"/>
                      <a:pt x="57" y="228"/>
                    </a:cubicBezTo>
                    <a:cubicBezTo>
                      <a:pt x="56" y="260"/>
                      <a:pt x="38" y="287"/>
                      <a:pt x="29" y="316"/>
                    </a:cubicBezTo>
                    <a:cubicBezTo>
                      <a:pt x="25" y="333"/>
                      <a:pt x="18" y="349"/>
                      <a:pt x="12" y="365"/>
                    </a:cubicBezTo>
                    <a:cubicBezTo>
                      <a:pt x="10" y="371"/>
                      <a:pt x="8" y="379"/>
                      <a:pt x="0" y="377"/>
                    </a:cubicBezTo>
                    <a:cubicBezTo>
                      <a:pt x="16" y="326"/>
                      <a:pt x="49" y="278"/>
                      <a:pt x="48" y="223"/>
                    </a:cubicBezTo>
                    <a:cubicBezTo>
                      <a:pt x="48" y="187"/>
                      <a:pt x="58" y="157"/>
                      <a:pt x="69" y="125"/>
                    </a:cubicBezTo>
                    <a:cubicBezTo>
                      <a:pt x="71" y="120"/>
                      <a:pt x="70" y="114"/>
                      <a:pt x="69" y="108"/>
                    </a:cubicBezTo>
                    <a:cubicBezTo>
                      <a:pt x="64" y="85"/>
                      <a:pt x="80" y="22"/>
                      <a:pt x="97" y="0"/>
                    </a:cubicBezTo>
                    <a:cubicBezTo>
                      <a:pt x="93" y="35"/>
                      <a:pt x="73" y="63"/>
                      <a:pt x="75" y="98"/>
                    </a:cubicBezTo>
                    <a:cubicBezTo>
                      <a:pt x="99" y="75"/>
                      <a:pt x="93" y="43"/>
                      <a:pt x="107" y="18"/>
                    </a:cubicBezTo>
                    <a:close/>
                  </a:path>
                </a:pathLst>
              </a:custGeom>
              <a:solidFill>
                <a:srgbClr val="A980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2" name="Freeform 210">
                <a:extLst>
                  <a:ext uri="{FF2B5EF4-FFF2-40B4-BE49-F238E27FC236}">
                    <a16:creationId xmlns:a16="http://schemas.microsoft.com/office/drawing/2014/main" id="{831C428F-D492-44A8-8AF4-25436346A5FD}"/>
                  </a:ext>
                </a:extLst>
              </p:cNvPr>
              <p:cNvSpPr>
                <a:spLocks/>
              </p:cNvSpPr>
              <p:nvPr/>
            </p:nvSpPr>
            <p:spPr bwMode="auto">
              <a:xfrm>
                <a:off x="1436" y="2133"/>
                <a:ext cx="64" cy="551"/>
              </a:xfrm>
              <a:custGeom>
                <a:avLst/>
                <a:gdLst>
                  <a:gd name="T0" fmla="*/ 57 w 57"/>
                  <a:gd name="T1" fmla="*/ 1 h 491"/>
                  <a:gd name="T2" fmla="*/ 47 w 57"/>
                  <a:gd name="T3" fmla="*/ 63 h 491"/>
                  <a:gd name="T4" fmla="*/ 43 w 57"/>
                  <a:gd name="T5" fmla="*/ 177 h 491"/>
                  <a:gd name="T6" fmla="*/ 39 w 57"/>
                  <a:gd name="T7" fmla="*/ 320 h 491"/>
                  <a:gd name="T8" fmla="*/ 23 w 57"/>
                  <a:gd name="T9" fmla="*/ 413 h 491"/>
                  <a:gd name="T10" fmla="*/ 0 w 57"/>
                  <a:gd name="T11" fmla="*/ 491 h 491"/>
                  <a:gd name="T12" fmla="*/ 17 w 57"/>
                  <a:gd name="T13" fmla="*/ 391 h 491"/>
                  <a:gd name="T14" fmla="*/ 20 w 57"/>
                  <a:gd name="T15" fmla="*/ 371 h 491"/>
                  <a:gd name="T16" fmla="*/ 41 w 57"/>
                  <a:gd name="T17" fmla="*/ 225 h 491"/>
                  <a:gd name="T18" fmla="*/ 34 w 57"/>
                  <a:gd name="T19" fmla="*/ 164 h 491"/>
                  <a:gd name="T20" fmla="*/ 47 w 57"/>
                  <a:gd name="T21" fmla="*/ 18 h 491"/>
                  <a:gd name="T22" fmla="*/ 52 w 57"/>
                  <a:gd name="T23" fmla="*/ 0 h 491"/>
                  <a:gd name="T24" fmla="*/ 57 w 57"/>
                  <a:gd name="T25" fmla="*/ 1 h 4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7" h="491">
                    <a:moveTo>
                      <a:pt x="57" y="1"/>
                    </a:moveTo>
                    <a:cubicBezTo>
                      <a:pt x="54" y="22"/>
                      <a:pt x="49" y="42"/>
                      <a:pt x="47" y="63"/>
                    </a:cubicBezTo>
                    <a:cubicBezTo>
                      <a:pt x="44" y="101"/>
                      <a:pt x="36" y="141"/>
                      <a:pt x="43" y="177"/>
                    </a:cubicBezTo>
                    <a:cubicBezTo>
                      <a:pt x="53" y="226"/>
                      <a:pt x="46" y="274"/>
                      <a:pt x="39" y="320"/>
                    </a:cubicBezTo>
                    <a:cubicBezTo>
                      <a:pt x="35" y="351"/>
                      <a:pt x="34" y="385"/>
                      <a:pt x="23" y="413"/>
                    </a:cubicBezTo>
                    <a:cubicBezTo>
                      <a:pt x="13" y="439"/>
                      <a:pt x="15" y="467"/>
                      <a:pt x="0" y="491"/>
                    </a:cubicBezTo>
                    <a:cubicBezTo>
                      <a:pt x="7" y="458"/>
                      <a:pt x="2" y="423"/>
                      <a:pt x="17" y="391"/>
                    </a:cubicBezTo>
                    <a:cubicBezTo>
                      <a:pt x="20" y="385"/>
                      <a:pt x="19" y="378"/>
                      <a:pt x="20" y="371"/>
                    </a:cubicBezTo>
                    <a:cubicBezTo>
                      <a:pt x="27" y="322"/>
                      <a:pt x="40" y="275"/>
                      <a:pt x="41" y="225"/>
                    </a:cubicBezTo>
                    <a:cubicBezTo>
                      <a:pt x="41" y="204"/>
                      <a:pt x="32" y="185"/>
                      <a:pt x="34" y="164"/>
                    </a:cubicBezTo>
                    <a:cubicBezTo>
                      <a:pt x="38" y="115"/>
                      <a:pt x="38" y="66"/>
                      <a:pt x="47" y="18"/>
                    </a:cubicBezTo>
                    <a:cubicBezTo>
                      <a:pt x="48" y="12"/>
                      <a:pt x="50" y="6"/>
                      <a:pt x="52" y="0"/>
                    </a:cubicBezTo>
                    <a:cubicBezTo>
                      <a:pt x="54" y="0"/>
                      <a:pt x="55" y="1"/>
                      <a:pt x="57" y="1"/>
                    </a:cubicBezTo>
                    <a:close/>
                  </a:path>
                </a:pathLst>
              </a:custGeom>
              <a:solidFill>
                <a:srgbClr val="A780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3" name="Freeform 211">
                <a:extLst>
                  <a:ext uri="{FF2B5EF4-FFF2-40B4-BE49-F238E27FC236}">
                    <a16:creationId xmlns:a16="http://schemas.microsoft.com/office/drawing/2014/main" id="{04136502-4657-4E2A-AF7B-E54A821F6EBB}"/>
                  </a:ext>
                </a:extLst>
              </p:cNvPr>
              <p:cNvSpPr>
                <a:spLocks/>
              </p:cNvSpPr>
              <p:nvPr/>
            </p:nvSpPr>
            <p:spPr bwMode="auto">
              <a:xfrm>
                <a:off x="1235" y="1975"/>
                <a:ext cx="118" cy="548"/>
              </a:xfrm>
              <a:custGeom>
                <a:avLst/>
                <a:gdLst>
                  <a:gd name="T0" fmla="*/ 1 w 105"/>
                  <a:gd name="T1" fmla="*/ 482 h 487"/>
                  <a:gd name="T2" fmla="*/ 11 w 105"/>
                  <a:gd name="T3" fmla="*/ 394 h 487"/>
                  <a:gd name="T4" fmla="*/ 21 w 105"/>
                  <a:gd name="T5" fmla="*/ 340 h 487"/>
                  <a:gd name="T6" fmla="*/ 51 w 105"/>
                  <a:gd name="T7" fmla="*/ 194 h 487"/>
                  <a:gd name="T8" fmla="*/ 72 w 105"/>
                  <a:gd name="T9" fmla="*/ 90 h 487"/>
                  <a:gd name="T10" fmla="*/ 105 w 105"/>
                  <a:gd name="T11" fmla="*/ 0 h 487"/>
                  <a:gd name="T12" fmla="*/ 78 w 105"/>
                  <a:gd name="T13" fmla="*/ 113 h 487"/>
                  <a:gd name="T14" fmla="*/ 71 w 105"/>
                  <a:gd name="T15" fmla="*/ 137 h 487"/>
                  <a:gd name="T16" fmla="*/ 48 w 105"/>
                  <a:gd name="T17" fmla="*/ 244 h 487"/>
                  <a:gd name="T18" fmla="*/ 25 w 105"/>
                  <a:gd name="T19" fmla="*/ 357 h 487"/>
                  <a:gd name="T20" fmla="*/ 18 w 105"/>
                  <a:gd name="T21" fmla="*/ 440 h 487"/>
                  <a:gd name="T22" fmla="*/ 5 w 105"/>
                  <a:gd name="T23" fmla="*/ 486 h 487"/>
                  <a:gd name="T24" fmla="*/ 1 w 105"/>
                  <a:gd name="T25" fmla="*/ 482 h 4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5" h="487">
                    <a:moveTo>
                      <a:pt x="1" y="482"/>
                    </a:moveTo>
                    <a:cubicBezTo>
                      <a:pt x="5" y="453"/>
                      <a:pt x="14" y="425"/>
                      <a:pt x="11" y="394"/>
                    </a:cubicBezTo>
                    <a:cubicBezTo>
                      <a:pt x="10" y="377"/>
                      <a:pt x="18" y="358"/>
                      <a:pt x="21" y="340"/>
                    </a:cubicBezTo>
                    <a:cubicBezTo>
                      <a:pt x="31" y="291"/>
                      <a:pt x="37" y="242"/>
                      <a:pt x="51" y="194"/>
                    </a:cubicBezTo>
                    <a:cubicBezTo>
                      <a:pt x="60" y="159"/>
                      <a:pt x="61" y="123"/>
                      <a:pt x="72" y="90"/>
                    </a:cubicBezTo>
                    <a:cubicBezTo>
                      <a:pt x="82" y="60"/>
                      <a:pt x="93" y="30"/>
                      <a:pt x="105" y="0"/>
                    </a:cubicBezTo>
                    <a:cubicBezTo>
                      <a:pt x="99" y="38"/>
                      <a:pt x="91" y="76"/>
                      <a:pt x="78" y="113"/>
                    </a:cubicBezTo>
                    <a:cubicBezTo>
                      <a:pt x="75" y="121"/>
                      <a:pt x="71" y="129"/>
                      <a:pt x="71" y="137"/>
                    </a:cubicBezTo>
                    <a:cubicBezTo>
                      <a:pt x="72" y="175"/>
                      <a:pt x="52" y="208"/>
                      <a:pt x="48" y="244"/>
                    </a:cubicBezTo>
                    <a:cubicBezTo>
                      <a:pt x="43" y="282"/>
                      <a:pt x="33" y="320"/>
                      <a:pt x="25" y="357"/>
                    </a:cubicBezTo>
                    <a:cubicBezTo>
                      <a:pt x="19" y="384"/>
                      <a:pt x="24" y="412"/>
                      <a:pt x="18" y="440"/>
                    </a:cubicBezTo>
                    <a:cubicBezTo>
                      <a:pt x="14" y="455"/>
                      <a:pt x="10" y="471"/>
                      <a:pt x="5" y="486"/>
                    </a:cubicBezTo>
                    <a:cubicBezTo>
                      <a:pt x="1" y="487"/>
                      <a:pt x="0" y="485"/>
                      <a:pt x="1" y="482"/>
                    </a:cubicBezTo>
                    <a:close/>
                  </a:path>
                </a:pathLst>
              </a:custGeom>
              <a:solidFill>
                <a:srgbClr val="A47B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4" name="Freeform 212">
                <a:extLst>
                  <a:ext uri="{FF2B5EF4-FFF2-40B4-BE49-F238E27FC236}">
                    <a16:creationId xmlns:a16="http://schemas.microsoft.com/office/drawing/2014/main" id="{44BFC5C2-1577-48FA-A944-4B68ABDFBA78}"/>
                  </a:ext>
                </a:extLst>
              </p:cNvPr>
              <p:cNvSpPr>
                <a:spLocks/>
              </p:cNvSpPr>
              <p:nvPr/>
            </p:nvSpPr>
            <p:spPr bwMode="auto">
              <a:xfrm>
                <a:off x="1112" y="1416"/>
                <a:ext cx="125" cy="441"/>
              </a:xfrm>
              <a:custGeom>
                <a:avLst/>
                <a:gdLst>
                  <a:gd name="T0" fmla="*/ 0 w 112"/>
                  <a:gd name="T1" fmla="*/ 392 h 393"/>
                  <a:gd name="T2" fmla="*/ 10 w 112"/>
                  <a:gd name="T3" fmla="*/ 334 h 393"/>
                  <a:gd name="T4" fmla="*/ 46 w 112"/>
                  <a:gd name="T5" fmla="*/ 233 h 393"/>
                  <a:gd name="T6" fmla="*/ 64 w 112"/>
                  <a:gd name="T7" fmla="*/ 141 h 393"/>
                  <a:gd name="T8" fmla="*/ 86 w 112"/>
                  <a:gd name="T9" fmla="*/ 69 h 393"/>
                  <a:gd name="T10" fmla="*/ 102 w 112"/>
                  <a:gd name="T11" fmla="*/ 18 h 393"/>
                  <a:gd name="T12" fmla="*/ 111 w 112"/>
                  <a:gd name="T13" fmla="*/ 0 h 393"/>
                  <a:gd name="T14" fmla="*/ 96 w 112"/>
                  <a:gd name="T15" fmla="*/ 113 h 393"/>
                  <a:gd name="T16" fmla="*/ 101 w 112"/>
                  <a:gd name="T17" fmla="*/ 55 h 393"/>
                  <a:gd name="T18" fmla="*/ 79 w 112"/>
                  <a:gd name="T19" fmla="*/ 116 h 393"/>
                  <a:gd name="T20" fmla="*/ 60 w 112"/>
                  <a:gd name="T21" fmla="*/ 224 h 393"/>
                  <a:gd name="T22" fmla="*/ 44 w 112"/>
                  <a:gd name="T23" fmla="*/ 256 h 393"/>
                  <a:gd name="T24" fmla="*/ 22 w 112"/>
                  <a:gd name="T25" fmla="*/ 324 h 393"/>
                  <a:gd name="T26" fmla="*/ 5 w 112"/>
                  <a:gd name="T27" fmla="*/ 393 h 393"/>
                  <a:gd name="T28" fmla="*/ 0 w 112"/>
                  <a:gd name="T29" fmla="*/ 392 h 3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2" h="393">
                    <a:moveTo>
                      <a:pt x="0" y="392"/>
                    </a:moveTo>
                    <a:cubicBezTo>
                      <a:pt x="3" y="373"/>
                      <a:pt x="5" y="353"/>
                      <a:pt x="10" y="334"/>
                    </a:cubicBezTo>
                    <a:cubicBezTo>
                      <a:pt x="20" y="300"/>
                      <a:pt x="32" y="266"/>
                      <a:pt x="46" y="233"/>
                    </a:cubicBezTo>
                    <a:cubicBezTo>
                      <a:pt x="58" y="203"/>
                      <a:pt x="60" y="172"/>
                      <a:pt x="64" y="141"/>
                    </a:cubicBezTo>
                    <a:cubicBezTo>
                      <a:pt x="68" y="116"/>
                      <a:pt x="72" y="91"/>
                      <a:pt x="86" y="69"/>
                    </a:cubicBezTo>
                    <a:cubicBezTo>
                      <a:pt x="96" y="53"/>
                      <a:pt x="97" y="35"/>
                      <a:pt x="102" y="18"/>
                    </a:cubicBezTo>
                    <a:cubicBezTo>
                      <a:pt x="104" y="13"/>
                      <a:pt x="103" y="6"/>
                      <a:pt x="111" y="0"/>
                    </a:cubicBezTo>
                    <a:cubicBezTo>
                      <a:pt x="109" y="38"/>
                      <a:pt x="112" y="75"/>
                      <a:pt x="96" y="113"/>
                    </a:cubicBezTo>
                    <a:cubicBezTo>
                      <a:pt x="89" y="91"/>
                      <a:pt x="104" y="74"/>
                      <a:pt x="101" y="55"/>
                    </a:cubicBezTo>
                    <a:cubicBezTo>
                      <a:pt x="96" y="77"/>
                      <a:pt x="78" y="96"/>
                      <a:pt x="79" y="116"/>
                    </a:cubicBezTo>
                    <a:cubicBezTo>
                      <a:pt x="79" y="154"/>
                      <a:pt x="58" y="187"/>
                      <a:pt x="60" y="224"/>
                    </a:cubicBezTo>
                    <a:cubicBezTo>
                      <a:pt x="60" y="238"/>
                      <a:pt x="47" y="244"/>
                      <a:pt x="44" y="256"/>
                    </a:cubicBezTo>
                    <a:cubicBezTo>
                      <a:pt x="39" y="279"/>
                      <a:pt x="32" y="302"/>
                      <a:pt x="22" y="324"/>
                    </a:cubicBezTo>
                    <a:cubicBezTo>
                      <a:pt x="12" y="346"/>
                      <a:pt x="12" y="370"/>
                      <a:pt x="5" y="393"/>
                    </a:cubicBezTo>
                    <a:cubicBezTo>
                      <a:pt x="3" y="392"/>
                      <a:pt x="2" y="392"/>
                      <a:pt x="0" y="392"/>
                    </a:cubicBezTo>
                    <a:close/>
                  </a:path>
                </a:pathLst>
              </a:custGeom>
              <a:solidFill>
                <a:srgbClr val="A77C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5" name="Freeform 213">
                <a:extLst>
                  <a:ext uri="{FF2B5EF4-FFF2-40B4-BE49-F238E27FC236}">
                    <a16:creationId xmlns:a16="http://schemas.microsoft.com/office/drawing/2014/main" id="{A637B6BE-8A4A-431D-9141-1D11A1C01780}"/>
                  </a:ext>
                </a:extLst>
              </p:cNvPr>
              <p:cNvSpPr>
                <a:spLocks/>
              </p:cNvSpPr>
              <p:nvPr/>
            </p:nvSpPr>
            <p:spPr bwMode="auto">
              <a:xfrm>
                <a:off x="1155" y="1493"/>
                <a:ext cx="113" cy="511"/>
              </a:xfrm>
              <a:custGeom>
                <a:avLst/>
                <a:gdLst>
                  <a:gd name="T0" fmla="*/ 12 w 100"/>
                  <a:gd name="T1" fmla="*/ 439 h 454"/>
                  <a:gd name="T2" fmla="*/ 0 w 100"/>
                  <a:gd name="T3" fmla="*/ 454 h 454"/>
                  <a:gd name="T4" fmla="*/ 29 w 100"/>
                  <a:gd name="T5" fmla="*/ 348 h 454"/>
                  <a:gd name="T6" fmla="*/ 43 w 100"/>
                  <a:gd name="T7" fmla="*/ 266 h 454"/>
                  <a:gd name="T8" fmla="*/ 52 w 100"/>
                  <a:gd name="T9" fmla="*/ 225 h 454"/>
                  <a:gd name="T10" fmla="*/ 75 w 100"/>
                  <a:gd name="T11" fmla="*/ 94 h 454"/>
                  <a:gd name="T12" fmla="*/ 95 w 100"/>
                  <a:gd name="T13" fmla="*/ 0 h 454"/>
                  <a:gd name="T14" fmla="*/ 92 w 100"/>
                  <a:gd name="T15" fmla="*/ 46 h 454"/>
                  <a:gd name="T16" fmla="*/ 70 w 100"/>
                  <a:gd name="T17" fmla="*/ 165 h 454"/>
                  <a:gd name="T18" fmla="*/ 60 w 100"/>
                  <a:gd name="T19" fmla="*/ 213 h 454"/>
                  <a:gd name="T20" fmla="*/ 49 w 100"/>
                  <a:gd name="T21" fmla="*/ 297 h 454"/>
                  <a:gd name="T22" fmla="*/ 23 w 100"/>
                  <a:gd name="T23" fmla="*/ 393 h 454"/>
                  <a:gd name="T24" fmla="*/ 12 w 100"/>
                  <a:gd name="T25" fmla="*/ 439 h 4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0" h="454">
                    <a:moveTo>
                      <a:pt x="12" y="439"/>
                    </a:moveTo>
                    <a:cubicBezTo>
                      <a:pt x="9" y="443"/>
                      <a:pt x="6" y="447"/>
                      <a:pt x="0" y="454"/>
                    </a:cubicBezTo>
                    <a:cubicBezTo>
                      <a:pt x="7" y="415"/>
                      <a:pt x="16" y="380"/>
                      <a:pt x="29" y="348"/>
                    </a:cubicBezTo>
                    <a:cubicBezTo>
                      <a:pt x="40" y="321"/>
                      <a:pt x="39" y="293"/>
                      <a:pt x="43" y="266"/>
                    </a:cubicBezTo>
                    <a:cubicBezTo>
                      <a:pt x="45" y="252"/>
                      <a:pt x="47" y="239"/>
                      <a:pt x="52" y="225"/>
                    </a:cubicBezTo>
                    <a:cubicBezTo>
                      <a:pt x="66" y="183"/>
                      <a:pt x="66" y="137"/>
                      <a:pt x="75" y="94"/>
                    </a:cubicBezTo>
                    <a:cubicBezTo>
                      <a:pt x="81" y="63"/>
                      <a:pt x="92" y="32"/>
                      <a:pt x="95" y="0"/>
                    </a:cubicBezTo>
                    <a:cubicBezTo>
                      <a:pt x="100" y="16"/>
                      <a:pt x="93" y="31"/>
                      <a:pt x="92" y="46"/>
                    </a:cubicBezTo>
                    <a:cubicBezTo>
                      <a:pt x="91" y="87"/>
                      <a:pt x="70" y="125"/>
                      <a:pt x="70" y="165"/>
                    </a:cubicBezTo>
                    <a:cubicBezTo>
                      <a:pt x="70" y="183"/>
                      <a:pt x="62" y="197"/>
                      <a:pt x="60" y="213"/>
                    </a:cubicBezTo>
                    <a:cubicBezTo>
                      <a:pt x="57" y="241"/>
                      <a:pt x="53" y="269"/>
                      <a:pt x="49" y="297"/>
                    </a:cubicBezTo>
                    <a:cubicBezTo>
                      <a:pt x="45" y="331"/>
                      <a:pt x="34" y="361"/>
                      <a:pt x="23" y="393"/>
                    </a:cubicBezTo>
                    <a:cubicBezTo>
                      <a:pt x="18" y="408"/>
                      <a:pt x="12" y="423"/>
                      <a:pt x="12" y="439"/>
                    </a:cubicBezTo>
                    <a:close/>
                  </a:path>
                </a:pathLst>
              </a:custGeom>
              <a:solidFill>
                <a:srgbClr val="AA7F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6" name="Freeform 214">
                <a:extLst>
                  <a:ext uri="{FF2B5EF4-FFF2-40B4-BE49-F238E27FC236}">
                    <a16:creationId xmlns:a16="http://schemas.microsoft.com/office/drawing/2014/main" id="{23E4D97D-C562-439D-A2A5-3D833D7ED523}"/>
                  </a:ext>
                </a:extLst>
              </p:cNvPr>
              <p:cNvSpPr>
                <a:spLocks/>
              </p:cNvSpPr>
              <p:nvPr/>
            </p:nvSpPr>
            <p:spPr bwMode="auto">
              <a:xfrm>
                <a:off x="1479" y="2323"/>
                <a:ext cx="50" cy="384"/>
              </a:xfrm>
              <a:custGeom>
                <a:avLst/>
                <a:gdLst>
                  <a:gd name="T0" fmla="*/ 20 w 44"/>
                  <a:gd name="T1" fmla="*/ 337 h 342"/>
                  <a:gd name="T2" fmla="*/ 0 w 44"/>
                  <a:gd name="T3" fmla="*/ 340 h 342"/>
                  <a:gd name="T4" fmla="*/ 18 w 44"/>
                  <a:gd name="T5" fmla="*/ 252 h 342"/>
                  <a:gd name="T6" fmla="*/ 26 w 44"/>
                  <a:gd name="T7" fmla="*/ 134 h 342"/>
                  <a:gd name="T8" fmla="*/ 22 w 44"/>
                  <a:gd name="T9" fmla="*/ 152 h 342"/>
                  <a:gd name="T10" fmla="*/ 16 w 44"/>
                  <a:gd name="T11" fmla="*/ 153 h 342"/>
                  <a:gd name="T12" fmla="*/ 27 w 44"/>
                  <a:gd name="T13" fmla="*/ 64 h 342"/>
                  <a:gd name="T14" fmla="*/ 36 w 44"/>
                  <a:gd name="T15" fmla="*/ 0 h 342"/>
                  <a:gd name="T16" fmla="*/ 41 w 44"/>
                  <a:gd name="T17" fmla="*/ 5 h 342"/>
                  <a:gd name="T18" fmla="*/ 36 w 44"/>
                  <a:gd name="T19" fmla="*/ 191 h 342"/>
                  <a:gd name="T20" fmla="*/ 20 w 44"/>
                  <a:gd name="T21" fmla="*/ 337 h 3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4" h="342">
                    <a:moveTo>
                      <a:pt x="20" y="337"/>
                    </a:moveTo>
                    <a:cubicBezTo>
                      <a:pt x="14" y="340"/>
                      <a:pt x="7" y="342"/>
                      <a:pt x="0" y="340"/>
                    </a:cubicBezTo>
                    <a:cubicBezTo>
                      <a:pt x="15" y="313"/>
                      <a:pt x="15" y="282"/>
                      <a:pt x="18" y="252"/>
                    </a:cubicBezTo>
                    <a:cubicBezTo>
                      <a:pt x="22" y="213"/>
                      <a:pt x="21" y="173"/>
                      <a:pt x="26" y="134"/>
                    </a:cubicBezTo>
                    <a:cubicBezTo>
                      <a:pt x="25" y="140"/>
                      <a:pt x="25" y="146"/>
                      <a:pt x="22" y="152"/>
                    </a:cubicBezTo>
                    <a:cubicBezTo>
                      <a:pt x="20" y="154"/>
                      <a:pt x="18" y="154"/>
                      <a:pt x="16" y="153"/>
                    </a:cubicBezTo>
                    <a:cubicBezTo>
                      <a:pt x="17" y="123"/>
                      <a:pt x="16" y="93"/>
                      <a:pt x="27" y="64"/>
                    </a:cubicBezTo>
                    <a:cubicBezTo>
                      <a:pt x="35" y="44"/>
                      <a:pt x="30" y="21"/>
                      <a:pt x="36" y="0"/>
                    </a:cubicBezTo>
                    <a:cubicBezTo>
                      <a:pt x="41" y="0"/>
                      <a:pt x="41" y="3"/>
                      <a:pt x="41" y="5"/>
                    </a:cubicBezTo>
                    <a:cubicBezTo>
                      <a:pt x="44" y="68"/>
                      <a:pt x="38" y="129"/>
                      <a:pt x="36" y="191"/>
                    </a:cubicBezTo>
                    <a:cubicBezTo>
                      <a:pt x="34" y="240"/>
                      <a:pt x="25" y="288"/>
                      <a:pt x="20" y="337"/>
                    </a:cubicBezTo>
                    <a:close/>
                  </a:path>
                </a:pathLst>
              </a:custGeom>
              <a:solidFill>
                <a:srgbClr val="9770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7" name="Freeform 215">
                <a:extLst>
                  <a:ext uri="{FF2B5EF4-FFF2-40B4-BE49-F238E27FC236}">
                    <a16:creationId xmlns:a16="http://schemas.microsoft.com/office/drawing/2014/main" id="{BE18B569-D788-4A57-B82F-FEBAA7579B21}"/>
                  </a:ext>
                </a:extLst>
              </p:cNvPr>
              <p:cNvSpPr>
                <a:spLocks/>
              </p:cNvSpPr>
              <p:nvPr/>
            </p:nvSpPr>
            <p:spPr bwMode="auto">
              <a:xfrm>
                <a:off x="795" y="2019"/>
                <a:ext cx="147" cy="448"/>
              </a:xfrm>
              <a:custGeom>
                <a:avLst/>
                <a:gdLst>
                  <a:gd name="T0" fmla="*/ 85 w 131"/>
                  <a:gd name="T1" fmla="*/ 215 h 399"/>
                  <a:gd name="T2" fmla="*/ 51 w 131"/>
                  <a:gd name="T3" fmla="*/ 318 h 399"/>
                  <a:gd name="T4" fmla="*/ 39 w 131"/>
                  <a:gd name="T5" fmla="*/ 327 h 399"/>
                  <a:gd name="T6" fmla="*/ 34 w 131"/>
                  <a:gd name="T7" fmla="*/ 336 h 399"/>
                  <a:gd name="T8" fmla="*/ 3 w 131"/>
                  <a:gd name="T9" fmla="*/ 399 h 399"/>
                  <a:gd name="T10" fmla="*/ 8 w 131"/>
                  <a:gd name="T11" fmla="*/ 378 h 399"/>
                  <a:gd name="T12" fmla="*/ 51 w 131"/>
                  <a:gd name="T13" fmla="*/ 222 h 399"/>
                  <a:gd name="T14" fmla="*/ 88 w 131"/>
                  <a:gd name="T15" fmla="*/ 130 h 399"/>
                  <a:gd name="T16" fmla="*/ 101 w 131"/>
                  <a:gd name="T17" fmla="*/ 95 h 399"/>
                  <a:gd name="T18" fmla="*/ 121 w 131"/>
                  <a:gd name="T19" fmla="*/ 21 h 399"/>
                  <a:gd name="T20" fmla="*/ 131 w 131"/>
                  <a:gd name="T21" fmla="*/ 0 h 399"/>
                  <a:gd name="T22" fmla="*/ 42 w 131"/>
                  <a:gd name="T23" fmla="*/ 302 h 399"/>
                  <a:gd name="T24" fmla="*/ 68 w 131"/>
                  <a:gd name="T25" fmla="*/ 241 h 399"/>
                  <a:gd name="T26" fmla="*/ 76 w 131"/>
                  <a:gd name="T27" fmla="*/ 216 h 399"/>
                  <a:gd name="T28" fmla="*/ 85 w 131"/>
                  <a:gd name="T29" fmla="*/ 215 h 3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1" h="399">
                    <a:moveTo>
                      <a:pt x="85" y="215"/>
                    </a:moveTo>
                    <a:cubicBezTo>
                      <a:pt x="73" y="249"/>
                      <a:pt x="58" y="282"/>
                      <a:pt x="51" y="318"/>
                    </a:cubicBezTo>
                    <a:cubicBezTo>
                      <a:pt x="49" y="325"/>
                      <a:pt x="49" y="331"/>
                      <a:pt x="39" y="327"/>
                    </a:cubicBezTo>
                    <a:cubicBezTo>
                      <a:pt x="39" y="327"/>
                      <a:pt x="35" y="333"/>
                      <a:pt x="34" y="336"/>
                    </a:cubicBezTo>
                    <a:cubicBezTo>
                      <a:pt x="25" y="357"/>
                      <a:pt x="15" y="377"/>
                      <a:pt x="3" y="399"/>
                    </a:cubicBezTo>
                    <a:cubicBezTo>
                      <a:pt x="0" y="389"/>
                      <a:pt x="5" y="383"/>
                      <a:pt x="8" y="378"/>
                    </a:cubicBezTo>
                    <a:cubicBezTo>
                      <a:pt x="36" y="330"/>
                      <a:pt x="38" y="275"/>
                      <a:pt x="51" y="222"/>
                    </a:cubicBezTo>
                    <a:cubicBezTo>
                      <a:pt x="59" y="190"/>
                      <a:pt x="76" y="161"/>
                      <a:pt x="88" y="130"/>
                    </a:cubicBezTo>
                    <a:cubicBezTo>
                      <a:pt x="93" y="119"/>
                      <a:pt x="102" y="106"/>
                      <a:pt x="101" y="95"/>
                    </a:cubicBezTo>
                    <a:cubicBezTo>
                      <a:pt x="98" y="67"/>
                      <a:pt x="116" y="46"/>
                      <a:pt x="121" y="21"/>
                    </a:cubicBezTo>
                    <a:cubicBezTo>
                      <a:pt x="122" y="13"/>
                      <a:pt x="123" y="5"/>
                      <a:pt x="131" y="0"/>
                    </a:cubicBezTo>
                    <a:cubicBezTo>
                      <a:pt x="113" y="105"/>
                      <a:pt x="60" y="198"/>
                      <a:pt x="42" y="302"/>
                    </a:cubicBezTo>
                    <a:cubicBezTo>
                      <a:pt x="54" y="284"/>
                      <a:pt x="61" y="262"/>
                      <a:pt x="68" y="241"/>
                    </a:cubicBezTo>
                    <a:cubicBezTo>
                      <a:pt x="71" y="233"/>
                      <a:pt x="73" y="224"/>
                      <a:pt x="76" y="216"/>
                    </a:cubicBezTo>
                    <a:cubicBezTo>
                      <a:pt x="78" y="211"/>
                      <a:pt x="82" y="212"/>
                      <a:pt x="85" y="215"/>
                    </a:cubicBezTo>
                    <a:close/>
                  </a:path>
                </a:pathLst>
              </a:custGeom>
              <a:solidFill>
                <a:srgbClr val="8E6B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8" name="Freeform 216">
                <a:extLst>
                  <a:ext uri="{FF2B5EF4-FFF2-40B4-BE49-F238E27FC236}">
                    <a16:creationId xmlns:a16="http://schemas.microsoft.com/office/drawing/2014/main" id="{9258685A-E61A-462D-945F-63C7DC2A01CE}"/>
                  </a:ext>
                </a:extLst>
              </p:cNvPr>
              <p:cNvSpPr>
                <a:spLocks/>
              </p:cNvSpPr>
              <p:nvPr/>
            </p:nvSpPr>
            <p:spPr bwMode="auto">
              <a:xfrm>
                <a:off x="820" y="1212"/>
                <a:ext cx="241" cy="517"/>
              </a:xfrm>
              <a:custGeom>
                <a:avLst/>
                <a:gdLst>
                  <a:gd name="T0" fmla="*/ 198 w 214"/>
                  <a:gd name="T1" fmla="*/ 2 h 461"/>
                  <a:gd name="T2" fmla="*/ 214 w 214"/>
                  <a:gd name="T3" fmla="*/ 5 h 461"/>
                  <a:gd name="T4" fmla="*/ 199 w 214"/>
                  <a:gd name="T5" fmla="*/ 18 h 461"/>
                  <a:gd name="T6" fmla="*/ 171 w 214"/>
                  <a:gd name="T7" fmla="*/ 93 h 461"/>
                  <a:gd name="T8" fmla="*/ 131 w 214"/>
                  <a:gd name="T9" fmla="*/ 199 h 461"/>
                  <a:gd name="T10" fmla="*/ 100 w 214"/>
                  <a:gd name="T11" fmla="*/ 283 h 461"/>
                  <a:gd name="T12" fmla="*/ 70 w 214"/>
                  <a:gd name="T13" fmla="*/ 340 h 461"/>
                  <a:gd name="T14" fmla="*/ 17 w 214"/>
                  <a:gd name="T15" fmla="*/ 443 h 461"/>
                  <a:gd name="T16" fmla="*/ 5 w 214"/>
                  <a:gd name="T17" fmla="*/ 461 h 461"/>
                  <a:gd name="T18" fmla="*/ 3 w 214"/>
                  <a:gd name="T19" fmla="*/ 452 h 461"/>
                  <a:gd name="T20" fmla="*/ 91 w 214"/>
                  <a:gd name="T21" fmla="*/ 293 h 461"/>
                  <a:gd name="T22" fmla="*/ 94 w 214"/>
                  <a:gd name="T23" fmla="*/ 285 h 461"/>
                  <a:gd name="T24" fmla="*/ 132 w 214"/>
                  <a:gd name="T25" fmla="*/ 179 h 461"/>
                  <a:gd name="T26" fmla="*/ 177 w 214"/>
                  <a:gd name="T27" fmla="*/ 52 h 461"/>
                  <a:gd name="T28" fmla="*/ 198 w 214"/>
                  <a:gd name="T29" fmla="*/ 2 h 4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4" h="461">
                    <a:moveTo>
                      <a:pt x="198" y="2"/>
                    </a:moveTo>
                    <a:cubicBezTo>
                      <a:pt x="203" y="2"/>
                      <a:pt x="209" y="0"/>
                      <a:pt x="214" y="5"/>
                    </a:cubicBezTo>
                    <a:cubicBezTo>
                      <a:pt x="204" y="4"/>
                      <a:pt x="202" y="11"/>
                      <a:pt x="199" y="18"/>
                    </a:cubicBezTo>
                    <a:cubicBezTo>
                      <a:pt x="187" y="42"/>
                      <a:pt x="179" y="67"/>
                      <a:pt x="171" y="93"/>
                    </a:cubicBezTo>
                    <a:cubicBezTo>
                      <a:pt x="160" y="129"/>
                      <a:pt x="144" y="163"/>
                      <a:pt x="131" y="199"/>
                    </a:cubicBezTo>
                    <a:cubicBezTo>
                      <a:pt x="121" y="227"/>
                      <a:pt x="108" y="254"/>
                      <a:pt x="100" y="283"/>
                    </a:cubicBezTo>
                    <a:cubicBezTo>
                      <a:pt x="95" y="304"/>
                      <a:pt x="80" y="321"/>
                      <a:pt x="70" y="340"/>
                    </a:cubicBezTo>
                    <a:cubicBezTo>
                      <a:pt x="52" y="374"/>
                      <a:pt x="33" y="408"/>
                      <a:pt x="17" y="443"/>
                    </a:cubicBezTo>
                    <a:cubicBezTo>
                      <a:pt x="14" y="449"/>
                      <a:pt x="9" y="455"/>
                      <a:pt x="5" y="461"/>
                    </a:cubicBezTo>
                    <a:cubicBezTo>
                      <a:pt x="0" y="458"/>
                      <a:pt x="2" y="455"/>
                      <a:pt x="3" y="452"/>
                    </a:cubicBezTo>
                    <a:cubicBezTo>
                      <a:pt x="30" y="398"/>
                      <a:pt x="57" y="343"/>
                      <a:pt x="91" y="293"/>
                    </a:cubicBezTo>
                    <a:cubicBezTo>
                      <a:pt x="93" y="291"/>
                      <a:pt x="93" y="288"/>
                      <a:pt x="94" y="285"/>
                    </a:cubicBezTo>
                    <a:cubicBezTo>
                      <a:pt x="102" y="248"/>
                      <a:pt x="120" y="215"/>
                      <a:pt x="132" y="179"/>
                    </a:cubicBezTo>
                    <a:cubicBezTo>
                      <a:pt x="146" y="136"/>
                      <a:pt x="165" y="95"/>
                      <a:pt x="177" y="52"/>
                    </a:cubicBezTo>
                    <a:cubicBezTo>
                      <a:pt x="182" y="34"/>
                      <a:pt x="193" y="19"/>
                      <a:pt x="198" y="2"/>
                    </a:cubicBezTo>
                    <a:close/>
                  </a:path>
                </a:pathLst>
              </a:custGeom>
              <a:solidFill>
                <a:srgbClr val="9F775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9" name="Freeform 217">
                <a:extLst>
                  <a:ext uri="{FF2B5EF4-FFF2-40B4-BE49-F238E27FC236}">
                    <a16:creationId xmlns:a16="http://schemas.microsoft.com/office/drawing/2014/main" id="{5268BE09-D8ED-4ABD-A485-8141A2BB58CE}"/>
                  </a:ext>
                </a:extLst>
              </p:cNvPr>
              <p:cNvSpPr>
                <a:spLocks/>
              </p:cNvSpPr>
              <p:nvPr/>
            </p:nvSpPr>
            <p:spPr bwMode="auto">
              <a:xfrm>
                <a:off x="1535" y="1665"/>
                <a:ext cx="36" cy="441"/>
              </a:xfrm>
              <a:custGeom>
                <a:avLst/>
                <a:gdLst>
                  <a:gd name="T0" fmla="*/ 0 w 32"/>
                  <a:gd name="T1" fmla="*/ 392 h 392"/>
                  <a:gd name="T2" fmla="*/ 6 w 32"/>
                  <a:gd name="T3" fmla="*/ 333 h 392"/>
                  <a:gd name="T4" fmla="*/ 6 w 32"/>
                  <a:gd name="T5" fmla="*/ 202 h 392"/>
                  <a:gd name="T6" fmla="*/ 13 w 32"/>
                  <a:gd name="T7" fmla="*/ 181 h 392"/>
                  <a:gd name="T8" fmla="*/ 17 w 32"/>
                  <a:gd name="T9" fmla="*/ 170 h 392"/>
                  <a:gd name="T10" fmla="*/ 8 w 32"/>
                  <a:gd name="T11" fmla="*/ 47 h 392"/>
                  <a:gd name="T12" fmla="*/ 11 w 32"/>
                  <a:gd name="T13" fmla="*/ 0 h 392"/>
                  <a:gd name="T14" fmla="*/ 21 w 32"/>
                  <a:gd name="T15" fmla="*/ 201 h 392"/>
                  <a:gd name="T16" fmla="*/ 0 w 32"/>
                  <a:gd name="T17" fmla="*/ 392 h 3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392">
                    <a:moveTo>
                      <a:pt x="0" y="392"/>
                    </a:moveTo>
                    <a:cubicBezTo>
                      <a:pt x="2" y="372"/>
                      <a:pt x="3" y="353"/>
                      <a:pt x="6" y="333"/>
                    </a:cubicBezTo>
                    <a:cubicBezTo>
                      <a:pt x="12" y="289"/>
                      <a:pt x="5" y="246"/>
                      <a:pt x="6" y="202"/>
                    </a:cubicBezTo>
                    <a:cubicBezTo>
                      <a:pt x="6" y="194"/>
                      <a:pt x="3" y="186"/>
                      <a:pt x="13" y="181"/>
                    </a:cubicBezTo>
                    <a:cubicBezTo>
                      <a:pt x="16" y="179"/>
                      <a:pt x="18" y="174"/>
                      <a:pt x="17" y="170"/>
                    </a:cubicBezTo>
                    <a:cubicBezTo>
                      <a:pt x="11" y="129"/>
                      <a:pt x="23" y="88"/>
                      <a:pt x="8" y="47"/>
                    </a:cubicBezTo>
                    <a:cubicBezTo>
                      <a:pt x="4" y="35"/>
                      <a:pt x="9" y="20"/>
                      <a:pt x="11" y="0"/>
                    </a:cubicBezTo>
                    <a:cubicBezTo>
                      <a:pt x="25" y="71"/>
                      <a:pt x="32" y="136"/>
                      <a:pt x="21" y="201"/>
                    </a:cubicBezTo>
                    <a:cubicBezTo>
                      <a:pt x="11" y="264"/>
                      <a:pt x="25" y="330"/>
                      <a:pt x="0" y="392"/>
                    </a:cubicBezTo>
                    <a:close/>
                  </a:path>
                </a:pathLst>
              </a:custGeom>
              <a:solidFill>
                <a:srgbClr val="B8917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0" name="Freeform 218">
                <a:extLst>
                  <a:ext uri="{FF2B5EF4-FFF2-40B4-BE49-F238E27FC236}">
                    <a16:creationId xmlns:a16="http://schemas.microsoft.com/office/drawing/2014/main" id="{6453B0C3-8C05-4AC6-B01C-30950F242B72}"/>
                  </a:ext>
                </a:extLst>
              </p:cNvPr>
              <p:cNvSpPr>
                <a:spLocks/>
              </p:cNvSpPr>
              <p:nvPr/>
            </p:nvSpPr>
            <p:spPr bwMode="auto">
              <a:xfrm>
                <a:off x="1173" y="1590"/>
                <a:ext cx="113" cy="514"/>
              </a:xfrm>
              <a:custGeom>
                <a:avLst/>
                <a:gdLst>
                  <a:gd name="T0" fmla="*/ 16 w 100"/>
                  <a:gd name="T1" fmla="*/ 421 h 457"/>
                  <a:gd name="T2" fmla="*/ 0 w 100"/>
                  <a:gd name="T3" fmla="*/ 457 h 457"/>
                  <a:gd name="T4" fmla="*/ 12 w 100"/>
                  <a:gd name="T5" fmla="*/ 402 h 457"/>
                  <a:gd name="T6" fmla="*/ 52 w 100"/>
                  <a:gd name="T7" fmla="*/ 186 h 457"/>
                  <a:gd name="T8" fmla="*/ 74 w 100"/>
                  <a:gd name="T9" fmla="*/ 97 h 457"/>
                  <a:gd name="T10" fmla="*/ 79 w 100"/>
                  <a:gd name="T11" fmla="*/ 52 h 457"/>
                  <a:gd name="T12" fmla="*/ 99 w 100"/>
                  <a:gd name="T13" fmla="*/ 0 h 457"/>
                  <a:gd name="T14" fmla="*/ 93 w 100"/>
                  <a:gd name="T15" fmla="*/ 35 h 457"/>
                  <a:gd name="T16" fmla="*/ 84 w 100"/>
                  <a:gd name="T17" fmla="*/ 85 h 457"/>
                  <a:gd name="T18" fmla="*/ 67 w 100"/>
                  <a:gd name="T19" fmla="*/ 153 h 457"/>
                  <a:gd name="T20" fmla="*/ 27 w 100"/>
                  <a:gd name="T21" fmla="*/ 348 h 457"/>
                  <a:gd name="T22" fmla="*/ 16 w 100"/>
                  <a:gd name="T23" fmla="*/ 421 h 4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0" h="457">
                    <a:moveTo>
                      <a:pt x="16" y="421"/>
                    </a:moveTo>
                    <a:cubicBezTo>
                      <a:pt x="8" y="430"/>
                      <a:pt x="11" y="444"/>
                      <a:pt x="0" y="457"/>
                    </a:cubicBezTo>
                    <a:cubicBezTo>
                      <a:pt x="1" y="435"/>
                      <a:pt x="11" y="419"/>
                      <a:pt x="12" y="402"/>
                    </a:cubicBezTo>
                    <a:cubicBezTo>
                      <a:pt x="17" y="328"/>
                      <a:pt x="41" y="258"/>
                      <a:pt x="52" y="186"/>
                    </a:cubicBezTo>
                    <a:cubicBezTo>
                      <a:pt x="57" y="156"/>
                      <a:pt x="65" y="126"/>
                      <a:pt x="74" y="97"/>
                    </a:cubicBezTo>
                    <a:cubicBezTo>
                      <a:pt x="78" y="82"/>
                      <a:pt x="74" y="67"/>
                      <a:pt x="79" y="52"/>
                    </a:cubicBezTo>
                    <a:cubicBezTo>
                      <a:pt x="84" y="35"/>
                      <a:pt x="90" y="20"/>
                      <a:pt x="99" y="0"/>
                    </a:cubicBezTo>
                    <a:cubicBezTo>
                      <a:pt x="100" y="15"/>
                      <a:pt x="97" y="25"/>
                      <a:pt x="93" y="35"/>
                    </a:cubicBezTo>
                    <a:cubicBezTo>
                      <a:pt x="86" y="51"/>
                      <a:pt x="86" y="68"/>
                      <a:pt x="84" y="85"/>
                    </a:cubicBezTo>
                    <a:cubicBezTo>
                      <a:pt x="81" y="108"/>
                      <a:pt x="74" y="131"/>
                      <a:pt x="67" y="153"/>
                    </a:cubicBezTo>
                    <a:cubicBezTo>
                      <a:pt x="49" y="217"/>
                      <a:pt x="44" y="284"/>
                      <a:pt x="27" y="348"/>
                    </a:cubicBezTo>
                    <a:cubicBezTo>
                      <a:pt x="21" y="371"/>
                      <a:pt x="16" y="396"/>
                      <a:pt x="16" y="421"/>
                    </a:cubicBezTo>
                    <a:close/>
                  </a:path>
                </a:pathLst>
              </a:custGeom>
              <a:solidFill>
                <a:srgbClr val="AD85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1" name="Freeform 219">
                <a:extLst>
                  <a:ext uri="{FF2B5EF4-FFF2-40B4-BE49-F238E27FC236}">
                    <a16:creationId xmlns:a16="http://schemas.microsoft.com/office/drawing/2014/main" id="{E12CEF43-799C-4865-86E5-4B59242BFD9B}"/>
                  </a:ext>
                </a:extLst>
              </p:cNvPr>
              <p:cNvSpPr>
                <a:spLocks/>
              </p:cNvSpPr>
              <p:nvPr/>
            </p:nvSpPr>
            <p:spPr bwMode="auto">
              <a:xfrm>
                <a:off x="822" y="2284"/>
                <a:ext cx="121" cy="273"/>
              </a:xfrm>
              <a:custGeom>
                <a:avLst/>
                <a:gdLst>
                  <a:gd name="T0" fmla="*/ 86 w 108"/>
                  <a:gd name="T1" fmla="*/ 98 h 243"/>
                  <a:gd name="T2" fmla="*/ 80 w 108"/>
                  <a:gd name="T3" fmla="*/ 99 h 243"/>
                  <a:gd name="T4" fmla="*/ 74 w 108"/>
                  <a:gd name="T5" fmla="*/ 101 h 243"/>
                  <a:gd name="T6" fmla="*/ 39 w 108"/>
                  <a:gd name="T7" fmla="*/ 188 h 243"/>
                  <a:gd name="T8" fmla="*/ 25 w 108"/>
                  <a:gd name="T9" fmla="*/ 227 h 243"/>
                  <a:gd name="T10" fmla="*/ 10 w 108"/>
                  <a:gd name="T11" fmla="*/ 240 h 243"/>
                  <a:gd name="T12" fmla="*/ 5 w 108"/>
                  <a:gd name="T13" fmla="*/ 220 h 243"/>
                  <a:gd name="T14" fmla="*/ 44 w 108"/>
                  <a:gd name="T15" fmla="*/ 124 h 243"/>
                  <a:gd name="T16" fmla="*/ 86 w 108"/>
                  <a:gd name="T17" fmla="*/ 13 h 243"/>
                  <a:gd name="T18" fmla="*/ 96 w 108"/>
                  <a:gd name="T19" fmla="*/ 1 h 243"/>
                  <a:gd name="T20" fmla="*/ 97 w 108"/>
                  <a:gd name="T21" fmla="*/ 19 h 243"/>
                  <a:gd name="T22" fmla="*/ 103 w 108"/>
                  <a:gd name="T23" fmla="*/ 35 h 243"/>
                  <a:gd name="T24" fmla="*/ 92 w 108"/>
                  <a:gd name="T25" fmla="*/ 83 h 243"/>
                  <a:gd name="T26" fmla="*/ 86 w 108"/>
                  <a:gd name="T27" fmla="*/ 98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8" h="243">
                    <a:moveTo>
                      <a:pt x="86" y="98"/>
                    </a:moveTo>
                    <a:cubicBezTo>
                      <a:pt x="84" y="99"/>
                      <a:pt x="82" y="99"/>
                      <a:pt x="80" y="99"/>
                    </a:cubicBezTo>
                    <a:cubicBezTo>
                      <a:pt x="77" y="97"/>
                      <a:pt x="75" y="99"/>
                      <a:pt x="74" y="101"/>
                    </a:cubicBezTo>
                    <a:cubicBezTo>
                      <a:pt x="64" y="131"/>
                      <a:pt x="45" y="157"/>
                      <a:pt x="39" y="188"/>
                    </a:cubicBezTo>
                    <a:cubicBezTo>
                      <a:pt x="36" y="202"/>
                      <a:pt x="30" y="214"/>
                      <a:pt x="25" y="227"/>
                    </a:cubicBezTo>
                    <a:cubicBezTo>
                      <a:pt x="22" y="234"/>
                      <a:pt x="21" y="243"/>
                      <a:pt x="10" y="240"/>
                    </a:cubicBezTo>
                    <a:cubicBezTo>
                      <a:pt x="0" y="237"/>
                      <a:pt x="1" y="228"/>
                      <a:pt x="5" y="220"/>
                    </a:cubicBezTo>
                    <a:cubicBezTo>
                      <a:pt x="20" y="189"/>
                      <a:pt x="28" y="155"/>
                      <a:pt x="44" y="124"/>
                    </a:cubicBezTo>
                    <a:cubicBezTo>
                      <a:pt x="62" y="89"/>
                      <a:pt x="71" y="50"/>
                      <a:pt x="86" y="13"/>
                    </a:cubicBezTo>
                    <a:cubicBezTo>
                      <a:pt x="88" y="8"/>
                      <a:pt x="86" y="0"/>
                      <a:pt x="96" y="1"/>
                    </a:cubicBezTo>
                    <a:cubicBezTo>
                      <a:pt x="103" y="7"/>
                      <a:pt x="100" y="14"/>
                      <a:pt x="97" y="19"/>
                    </a:cubicBezTo>
                    <a:cubicBezTo>
                      <a:pt x="91" y="28"/>
                      <a:pt x="96" y="32"/>
                      <a:pt x="103" y="35"/>
                    </a:cubicBezTo>
                    <a:cubicBezTo>
                      <a:pt x="108" y="53"/>
                      <a:pt x="92" y="66"/>
                      <a:pt x="92" y="83"/>
                    </a:cubicBezTo>
                    <a:cubicBezTo>
                      <a:pt x="90" y="88"/>
                      <a:pt x="88" y="93"/>
                      <a:pt x="86" y="98"/>
                    </a:cubicBezTo>
                    <a:close/>
                  </a:path>
                </a:pathLst>
              </a:custGeom>
              <a:solidFill>
                <a:srgbClr val="E9CEB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2" name="Freeform 220">
                <a:extLst>
                  <a:ext uri="{FF2B5EF4-FFF2-40B4-BE49-F238E27FC236}">
                    <a16:creationId xmlns:a16="http://schemas.microsoft.com/office/drawing/2014/main" id="{F90A69A6-E8A4-41CA-AF98-0771C28422E8}"/>
                  </a:ext>
                </a:extLst>
              </p:cNvPr>
              <p:cNvSpPr>
                <a:spLocks/>
              </p:cNvSpPr>
              <p:nvPr/>
            </p:nvSpPr>
            <p:spPr bwMode="auto">
              <a:xfrm>
                <a:off x="1568" y="1666"/>
                <a:ext cx="46" cy="443"/>
              </a:xfrm>
              <a:custGeom>
                <a:avLst/>
                <a:gdLst>
                  <a:gd name="T0" fmla="*/ 6 w 41"/>
                  <a:gd name="T1" fmla="*/ 0 h 394"/>
                  <a:gd name="T2" fmla="*/ 17 w 41"/>
                  <a:gd name="T3" fmla="*/ 74 h 394"/>
                  <a:gd name="T4" fmla="*/ 23 w 41"/>
                  <a:gd name="T5" fmla="*/ 183 h 394"/>
                  <a:gd name="T6" fmla="*/ 40 w 41"/>
                  <a:gd name="T7" fmla="*/ 337 h 394"/>
                  <a:gd name="T8" fmla="*/ 34 w 41"/>
                  <a:gd name="T9" fmla="*/ 394 h 394"/>
                  <a:gd name="T10" fmla="*/ 31 w 41"/>
                  <a:gd name="T11" fmla="*/ 358 h 394"/>
                  <a:gd name="T12" fmla="*/ 16 w 41"/>
                  <a:gd name="T13" fmla="*/ 213 h 394"/>
                  <a:gd name="T14" fmla="*/ 13 w 41"/>
                  <a:gd name="T15" fmla="*/ 155 h 394"/>
                  <a:gd name="T16" fmla="*/ 3 w 41"/>
                  <a:gd name="T17" fmla="*/ 47 h 394"/>
                  <a:gd name="T18" fmla="*/ 6 w 41"/>
                  <a:gd name="T19" fmla="*/ 0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394">
                    <a:moveTo>
                      <a:pt x="6" y="0"/>
                    </a:moveTo>
                    <a:cubicBezTo>
                      <a:pt x="7" y="25"/>
                      <a:pt x="17" y="49"/>
                      <a:pt x="17" y="74"/>
                    </a:cubicBezTo>
                    <a:cubicBezTo>
                      <a:pt x="18" y="110"/>
                      <a:pt x="18" y="147"/>
                      <a:pt x="23" y="183"/>
                    </a:cubicBezTo>
                    <a:cubicBezTo>
                      <a:pt x="31" y="234"/>
                      <a:pt x="40" y="285"/>
                      <a:pt x="40" y="337"/>
                    </a:cubicBezTo>
                    <a:cubicBezTo>
                      <a:pt x="41" y="356"/>
                      <a:pt x="37" y="375"/>
                      <a:pt x="34" y="394"/>
                    </a:cubicBezTo>
                    <a:cubicBezTo>
                      <a:pt x="28" y="381"/>
                      <a:pt x="28" y="376"/>
                      <a:pt x="31" y="358"/>
                    </a:cubicBezTo>
                    <a:cubicBezTo>
                      <a:pt x="37" y="309"/>
                      <a:pt x="28" y="261"/>
                      <a:pt x="16" y="213"/>
                    </a:cubicBezTo>
                    <a:cubicBezTo>
                      <a:pt x="11" y="195"/>
                      <a:pt x="14" y="174"/>
                      <a:pt x="13" y="155"/>
                    </a:cubicBezTo>
                    <a:cubicBezTo>
                      <a:pt x="13" y="119"/>
                      <a:pt x="10" y="83"/>
                      <a:pt x="3" y="47"/>
                    </a:cubicBezTo>
                    <a:cubicBezTo>
                      <a:pt x="0" y="32"/>
                      <a:pt x="5" y="16"/>
                      <a:pt x="6" y="0"/>
                    </a:cubicBezTo>
                    <a:close/>
                  </a:path>
                </a:pathLst>
              </a:custGeom>
              <a:solidFill>
                <a:srgbClr val="B0866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3" name="Freeform 221">
                <a:extLst>
                  <a:ext uri="{FF2B5EF4-FFF2-40B4-BE49-F238E27FC236}">
                    <a16:creationId xmlns:a16="http://schemas.microsoft.com/office/drawing/2014/main" id="{82A3C569-23D7-42BD-8C10-1AEEC41E0F88}"/>
                  </a:ext>
                </a:extLst>
              </p:cNvPr>
              <p:cNvSpPr>
                <a:spLocks/>
              </p:cNvSpPr>
              <p:nvPr/>
            </p:nvSpPr>
            <p:spPr bwMode="auto">
              <a:xfrm>
                <a:off x="1595" y="1655"/>
                <a:ext cx="55" cy="331"/>
              </a:xfrm>
              <a:custGeom>
                <a:avLst/>
                <a:gdLst>
                  <a:gd name="T0" fmla="*/ 38 w 49"/>
                  <a:gd name="T1" fmla="*/ 159 h 294"/>
                  <a:gd name="T2" fmla="*/ 25 w 49"/>
                  <a:gd name="T3" fmla="*/ 119 h 294"/>
                  <a:gd name="T4" fmla="*/ 25 w 49"/>
                  <a:gd name="T5" fmla="*/ 159 h 294"/>
                  <a:gd name="T6" fmla="*/ 29 w 49"/>
                  <a:gd name="T7" fmla="*/ 272 h 294"/>
                  <a:gd name="T8" fmla="*/ 33 w 49"/>
                  <a:gd name="T9" fmla="*/ 287 h 294"/>
                  <a:gd name="T10" fmla="*/ 30 w 49"/>
                  <a:gd name="T11" fmla="*/ 294 h 294"/>
                  <a:gd name="T12" fmla="*/ 25 w 49"/>
                  <a:gd name="T13" fmla="*/ 287 h 294"/>
                  <a:gd name="T14" fmla="*/ 17 w 49"/>
                  <a:gd name="T15" fmla="*/ 230 h 294"/>
                  <a:gd name="T16" fmla="*/ 17 w 49"/>
                  <a:gd name="T17" fmla="*/ 176 h 294"/>
                  <a:gd name="T18" fmla="*/ 3 w 49"/>
                  <a:gd name="T19" fmla="*/ 76 h 294"/>
                  <a:gd name="T20" fmla="*/ 3 w 49"/>
                  <a:gd name="T21" fmla="*/ 0 h 294"/>
                  <a:gd name="T22" fmla="*/ 17 w 49"/>
                  <a:gd name="T23" fmla="*/ 116 h 294"/>
                  <a:gd name="T24" fmla="*/ 26 w 49"/>
                  <a:gd name="T25" fmla="*/ 83 h 294"/>
                  <a:gd name="T26" fmla="*/ 33 w 49"/>
                  <a:gd name="T27" fmla="*/ 87 h 294"/>
                  <a:gd name="T28" fmla="*/ 43 w 49"/>
                  <a:gd name="T29" fmla="*/ 133 h 294"/>
                  <a:gd name="T30" fmla="*/ 44 w 49"/>
                  <a:gd name="T31" fmla="*/ 159 h 294"/>
                  <a:gd name="T32" fmla="*/ 38 w 49"/>
                  <a:gd name="T33" fmla="*/ 159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9" h="294">
                    <a:moveTo>
                      <a:pt x="38" y="159"/>
                    </a:moveTo>
                    <a:cubicBezTo>
                      <a:pt x="36" y="147"/>
                      <a:pt x="38" y="133"/>
                      <a:pt x="25" y="119"/>
                    </a:cubicBezTo>
                    <a:cubicBezTo>
                      <a:pt x="25" y="135"/>
                      <a:pt x="25" y="147"/>
                      <a:pt x="25" y="159"/>
                    </a:cubicBezTo>
                    <a:cubicBezTo>
                      <a:pt x="25" y="197"/>
                      <a:pt x="24" y="235"/>
                      <a:pt x="29" y="272"/>
                    </a:cubicBezTo>
                    <a:cubicBezTo>
                      <a:pt x="30" y="277"/>
                      <a:pt x="29" y="283"/>
                      <a:pt x="33" y="287"/>
                    </a:cubicBezTo>
                    <a:cubicBezTo>
                      <a:pt x="32" y="290"/>
                      <a:pt x="33" y="293"/>
                      <a:pt x="30" y="294"/>
                    </a:cubicBezTo>
                    <a:cubicBezTo>
                      <a:pt x="25" y="294"/>
                      <a:pt x="25" y="290"/>
                      <a:pt x="25" y="287"/>
                    </a:cubicBezTo>
                    <a:cubicBezTo>
                      <a:pt x="22" y="268"/>
                      <a:pt x="19" y="249"/>
                      <a:pt x="17" y="230"/>
                    </a:cubicBezTo>
                    <a:cubicBezTo>
                      <a:pt x="16" y="212"/>
                      <a:pt x="15" y="194"/>
                      <a:pt x="17" y="176"/>
                    </a:cubicBezTo>
                    <a:cubicBezTo>
                      <a:pt x="21" y="141"/>
                      <a:pt x="8" y="109"/>
                      <a:pt x="3" y="76"/>
                    </a:cubicBezTo>
                    <a:cubicBezTo>
                      <a:pt x="0" y="51"/>
                      <a:pt x="2" y="26"/>
                      <a:pt x="3" y="0"/>
                    </a:cubicBezTo>
                    <a:cubicBezTo>
                      <a:pt x="22" y="36"/>
                      <a:pt x="8" y="76"/>
                      <a:pt x="17" y="116"/>
                    </a:cubicBezTo>
                    <a:cubicBezTo>
                      <a:pt x="29" y="104"/>
                      <a:pt x="23" y="92"/>
                      <a:pt x="26" y="83"/>
                    </a:cubicBezTo>
                    <a:cubicBezTo>
                      <a:pt x="30" y="81"/>
                      <a:pt x="31" y="85"/>
                      <a:pt x="33" y="87"/>
                    </a:cubicBezTo>
                    <a:cubicBezTo>
                      <a:pt x="34" y="103"/>
                      <a:pt x="34" y="118"/>
                      <a:pt x="43" y="133"/>
                    </a:cubicBezTo>
                    <a:cubicBezTo>
                      <a:pt x="47" y="140"/>
                      <a:pt x="49" y="150"/>
                      <a:pt x="44" y="159"/>
                    </a:cubicBezTo>
                    <a:cubicBezTo>
                      <a:pt x="42" y="161"/>
                      <a:pt x="40" y="161"/>
                      <a:pt x="38" y="159"/>
                    </a:cubicBezTo>
                    <a:close/>
                  </a:path>
                </a:pathLst>
              </a:custGeom>
              <a:solidFill>
                <a:srgbClr val="B187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4" name="Freeform 222">
                <a:extLst>
                  <a:ext uri="{FF2B5EF4-FFF2-40B4-BE49-F238E27FC236}">
                    <a16:creationId xmlns:a16="http://schemas.microsoft.com/office/drawing/2014/main" id="{DBEDCBAF-2EBE-4FF6-AA4B-C0C50C2809E7}"/>
                  </a:ext>
                </a:extLst>
              </p:cNvPr>
              <p:cNvSpPr>
                <a:spLocks/>
              </p:cNvSpPr>
              <p:nvPr/>
            </p:nvSpPr>
            <p:spPr bwMode="auto">
              <a:xfrm>
                <a:off x="770" y="1920"/>
                <a:ext cx="170" cy="383"/>
              </a:xfrm>
              <a:custGeom>
                <a:avLst/>
                <a:gdLst>
                  <a:gd name="T0" fmla="*/ 39 w 151"/>
                  <a:gd name="T1" fmla="*/ 255 h 341"/>
                  <a:gd name="T2" fmla="*/ 99 w 151"/>
                  <a:gd name="T3" fmla="*/ 119 h 341"/>
                  <a:gd name="T4" fmla="*/ 147 w 151"/>
                  <a:gd name="T5" fmla="*/ 0 h 341"/>
                  <a:gd name="T6" fmla="*/ 145 w 151"/>
                  <a:gd name="T7" fmla="*/ 19 h 341"/>
                  <a:gd name="T8" fmla="*/ 126 w 151"/>
                  <a:gd name="T9" fmla="*/ 90 h 341"/>
                  <a:gd name="T10" fmla="*/ 99 w 151"/>
                  <a:gd name="T11" fmla="*/ 156 h 341"/>
                  <a:gd name="T12" fmla="*/ 61 w 151"/>
                  <a:gd name="T13" fmla="*/ 241 h 341"/>
                  <a:gd name="T14" fmla="*/ 43 w 151"/>
                  <a:gd name="T15" fmla="*/ 266 h 341"/>
                  <a:gd name="T16" fmla="*/ 7 w 151"/>
                  <a:gd name="T17" fmla="*/ 339 h 341"/>
                  <a:gd name="T18" fmla="*/ 0 w 151"/>
                  <a:gd name="T19" fmla="*/ 331 h 341"/>
                  <a:gd name="T20" fmla="*/ 39 w 151"/>
                  <a:gd name="T21" fmla="*/ 255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1" h="341">
                    <a:moveTo>
                      <a:pt x="39" y="255"/>
                    </a:moveTo>
                    <a:cubicBezTo>
                      <a:pt x="67" y="213"/>
                      <a:pt x="77" y="164"/>
                      <a:pt x="99" y="119"/>
                    </a:cubicBezTo>
                    <a:cubicBezTo>
                      <a:pt x="118" y="81"/>
                      <a:pt x="132" y="40"/>
                      <a:pt x="147" y="0"/>
                    </a:cubicBezTo>
                    <a:cubicBezTo>
                      <a:pt x="151" y="7"/>
                      <a:pt x="147" y="13"/>
                      <a:pt x="145" y="19"/>
                    </a:cubicBezTo>
                    <a:cubicBezTo>
                      <a:pt x="137" y="43"/>
                      <a:pt x="136" y="69"/>
                      <a:pt x="126" y="90"/>
                    </a:cubicBezTo>
                    <a:cubicBezTo>
                      <a:pt x="116" y="112"/>
                      <a:pt x="116" y="140"/>
                      <a:pt x="99" y="156"/>
                    </a:cubicBezTo>
                    <a:cubicBezTo>
                      <a:pt x="75" y="181"/>
                      <a:pt x="71" y="212"/>
                      <a:pt x="61" y="241"/>
                    </a:cubicBezTo>
                    <a:cubicBezTo>
                      <a:pt x="57" y="251"/>
                      <a:pt x="48" y="256"/>
                      <a:pt x="43" y="266"/>
                    </a:cubicBezTo>
                    <a:cubicBezTo>
                      <a:pt x="31" y="290"/>
                      <a:pt x="23" y="317"/>
                      <a:pt x="7" y="339"/>
                    </a:cubicBezTo>
                    <a:cubicBezTo>
                      <a:pt x="0" y="341"/>
                      <a:pt x="4" y="333"/>
                      <a:pt x="0" y="331"/>
                    </a:cubicBezTo>
                    <a:cubicBezTo>
                      <a:pt x="19" y="309"/>
                      <a:pt x="30" y="282"/>
                      <a:pt x="39" y="255"/>
                    </a:cubicBezTo>
                    <a:close/>
                  </a:path>
                </a:pathLst>
              </a:custGeom>
              <a:solidFill>
                <a:srgbClr val="956E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5" name="Freeform 223">
                <a:extLst>
                  <a:ext uri="{FF2B5EF4-FFF2-40B4-BE49-F238E27FC236}">
                    <a16:creationId xmlns:a16="http://schemas.microsoft.com/office/drawing/2014/main" id="{40C05182-1D1C-49AE-B4BA-976F3B74799A}"/>
                  </a:ext>
                </a:extLst>
              </p:cNvPr>
              <p:cNvSpPr>
                <a:spLocks/>
              </p:cNvSpPr>
              <p:nvPr/>
            </p:nvSpPr>
            <p:spPr bwMode="auto">
              <a:xfrm>
                <a:off x="808" y="2275"/>
                <a:ext cx="125" cy="296"/>
              </a:xfrm>
              <a:custGeom>
                <a:avLst/>
                <a:gdLst>
                  <a:gd name="T0" fmla="*/ 109 w 111"/>
                  <a:gd name="T1" fmla="*/ 11 h 263"/>
                  <a:gd name="T2" fmla="*/ 102 w 111"/>
                  <a:gd name="T3" fmla="*/ 14 h 263"/>
                  <a:gd name="T4" fmla="*/ 71 w 111"/>
                  <a:gd name="T5" fmla="*/ 117 h 263"/>
                  <a:gd name="T6" fmla="*/ 59 w 111"/>
                  <a:gd name="T7" fmla="*/ 132 h 263"/>
                  <a:gd name="T8" fmla="*/ 19 w 111"/>
                  <a:gd name="T9" fmla="*/ 231 h 263"/>
                  <a:gd name="T10" fmla="*/ 23 w 111"/>
                  <a:gd name="T11" fmla="*/ 246 h 263"/>
                  <a:gd name="T12" fmla="*/ 33 w 111"/>
                  <a:gd name="T13" fmla="*/ 236 h 263"/>
                  <a:gd name="T14" fmla="*/ 80 w 111"/>
                  <a:gd name="T15" fmla="*/ 115 h 263"/>
                  <a:gd name="T16" fmla="*/ 91 w 111"/>
                  <a:gd name="T17" fmla="*/ 96 h 263"/>
                  <a:gd name="T18" fmla="*/ 92 w 111"/>
                  <a:gd name="T19" fmla="*/ 107 h 263"/>
                  <a:gd name="T20" fmla="*/ 46 w 111"/>
                  <a:gd name="T21" fmla="*/ 223 h 263"/>
                  <a:gd name="T22" fmla="*/ 36 w 111"/>
                  <a:gd name="T23" fmla="*/ 246 h 263"/>
                  <a:gd name="T24" fmla="*/ 22 w 111"/>
                  <a:gd name="T25" fmla="*/ 252 h 263"/>
                  <a:gd name="T26" fmla="*/ 14 w 111"/>
                  <a:gd name="T27" fmla="*/ 263 h 263"/>
                  <a:gd name="T28" fmla="*/ 4 w 111"/>
                  <a:gd name="T29" fmla="*/ 258 h 263"/>
                  <a:gd name="T30" fmla="*/ 9 w 111"/>
                  <a:gd name="T31" fmla="*/ 235 h 263"/>
                  <a:gd name="T32" fmla="*/ 96 w 111"/>
                  <a:gd name="T33" fmla="*/ 16 h 263"/>
                  <a:gd name="T34" fmla="*/ 109 w 111"/>
                  <a:gd name="T35" fmla="*/ 4 h 263"/>
                  <a:gd name="T36" fmla="*/ 109 w 111"/>
                  <a:gd name="T37" fmla="*/ 11 h 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1" h="263">
                    <a:moveTo>
                      <a:pt x="109" y="11"/>
                    </a:moveTo>
                    <a:cubicBezTo>
                      <a:pt x="106" y="11"/>
                      <a:pt x="103" y="11"/>
                      <a:pt x="102" y="14"/>
                    </a:cubicBezTo>
                    <a:cubicBezTo>
                      <a:pt x="93" y="49"/>
                      <a:pt x="75" y="81"/>
                      <a:pt x="71" y="117"/>
                    </a:cubicBezTo>
                    <a:cubicBezTo>
                      <a:pt x="70" y="126"/>
                      <a:pt x="62" y="125"/>
                      <a:pt x="59" y="132"/>
                    </a:cubicBezTo>
                    <a:cubicBezTo>
                      <a:pt x="47" y="166"/>
                      <a:pt x="33" y="198"/>
                      <a:pt x="19" y="231"/>
                    </a:cubicBezTo>
                    <a:cubicBezTo>
                      <a:pt x="16" y="238"/>
                      <a:pt x="16" y="244"/>
                      <a:pt x="23" y="246"/>
                    </a:cubicBezTo>
                    <a:cubicBezTo>
                      <a:pt x="31" y="248"/>
                      <a:pt x="32" y="241"/>
                      <a:pt x="33" y="236"/>
                    </a:cubicBezTo>
                    <a:cubicBezTo>
                      <a:pt x="46" y="195"/>
                      <a:pt x="61" y="154"/>
                      <a:pt x="80" y="115"/>
                    </a:cubicBezTo>
                    <a:cubicBezTo>
                      <a:pt x="84" y="109"/>
                      <a:pt x="84" y="101"/>
                      <a:pt x="91" y="96"/>
                    </a:cubicBezTo>
                    <a:cubicBezTo>
                      <a:pt x="95" y="99"/>
                      <a:pt x="93" y="103"/>
                      <a:pt x="92" y="107"/>
                    </a:cubicBezTo>
                    <a:cubicBezTo>
                      <a:pt x="69" y="142"/>
                      <a:pt x="62" y="184"/>
                      <a:pt x="46" y="223"/>
                    </a:cubicBezTo>
                    <a:cubicBezTo>
                      <a:pt x="43" y="231"/>
                      <a:pt x="39" y="238"/>
                      <a:pt x="36" y="246"/>
                    </a:cubicBezTo>
                    <a:cubicBezTo>
                      <a:pt x="32" y="255"/>
                      <a:pt x="32" y="254"/>
                      <a:pt x="22" y="252"/>
                    </a:cubicBezTo>
                    <a:cubicBezTo>
                      <a:pt x="13" y="249"/>
                      <a:pt x="13" y="256"/>
                      <a:pt x="14" y="263"/>
                    </a:cubicBezTo>
                    <a:cubicBezTo>
                      <a:pt x="11" y="261"/>
                      <a:pt x="7" y="260"/>
                      <a:pt x="4" y="258"/>
                    </a:cubicBezTo>
                    <a:cubicBezTo>
                      <a:pt x="0" y="249"/>
                      <a:pt x="2" y="242"/>
                      <a:pt x="9" y="235"/>
                    </a:cubicBezTo>
                    <a:cubicBezTo>
                      <a:pt x="40" y="163"/>
                      <a:pt x="72" y="91"/>
                      <a:pt x="96" y="16"/>
                    </a:cubicBezTo>
                    <a:cubicBezTo>
                      <a:pt x="98" y="10"/>
                      <a:pt x="97" y="0"/>
                      <a:pt x="109" y="4"/>
                    </a:cubicBezTo>
                    <a:cubicBezTo>
                      <a:pt x="111" y="6"/>
                      <a:pt x="111" y="9"/>
                      <a:pt x="109" y="11"/>
                    </a:cubicBezTo>
                    <a:close/>
                  </a:path>
                </a:pathLst>
              </a:custGeom>
              <a:solidFill>
                <a:srgbClr val="8B66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6" name="Freeform 224">
                <a:extLst>
                  <a:ext uri="{FF2B5EF4-FFF2-40B4-BE49-F238E27FC236}">
                    <a16:creationId xmlns:a16="http://schemas.microsoft.com/office/drawing/2014/main" id="{EBB4F90D-AFCF-43AE-B6D5-560734DC189A}"/>
                  </a:ext>
                </a:extLst>
              </p:cNvPr>
              <p:cNvSpPr>
                <a:spLocks/>
              </p:cNvSpPr>
              <p:nvPr/>
            </p:nvSpPr>
            <p:spPr bwMode="auto">
              <a:xfrm>
                <a:off x="992" y="1389"/>
                <a:ext cx="98" cy="329"/>
              </a:xfrm>
              <a:custGeom>
                <a:avLst/>
                <a:gdLst>
                  <a:gd name="T0" fmla="*/ 9 w 87"/>
                  <a:gd name="T1" fmla="*/ 284 h 293"/>
                  <a:gd name="T2" fmla="*/ 16 w 87"/>
                  <a:gd name="T3" fmla="*/ 241 h 293"/>
                  <a:gd name="T4" fmla="*/ 41 w 87"/>
                  <a:gd name="T5" fmla="*/ 179 h 293"/>
                  <a:gd name="T6" fmla="*/ 65 w 87"/>
                  <a:gd name="T7" fmla="*/ 57 h 293"/>
                  <a:gd name="T8" fmla="*/ 77 w 87"/>
                  <a:gd name="T9" fmla="*/ 0 h 293"/>
                  <a:gd name="T10" fmla="*/ 81 w 87"/>
                  <a:gd name="T11" fmla="*/ 8 h 293"/>
                  <a:gd name="T12" fmla="*/ 73 w 87"/>
                  <a:gd name="T13" fmla="*/ 46 h 293"/>
                  <a:gd name="T14" fmla="*/ 85 w 87"/>
                  <a:gd name="T15" fmla="*/ 59 h 293"/>
                  <a:gd name="T16" fmla="*/ 85 w 87"/>
                  <a:gd name="T17" fmla="*/ 64 h 293"/>
                  <a:gd name="T18" fmla="*/ 73 w 87"/>
                  <a:gd name="T19" fmla="*/ 86 h 293"/>
                  <a:gd name="T20" fmla="*/ 58 w 87"/>
                  <a:gd name="T21" fmla="*/ 134 h 293"/>
                  <a:gd name="T22" fmla="*/ 46 w 87"/>
                  <a:gd name="T23" fmla="*/ 206 h 293"/>
                  <a:gd name="T24" fmla="*/ 26 w 87"/>
                  <a:gd name="T25" fmla="*/ 264 h 293"/>
                  <a:gd name="T26" fmla="*/ 21 w 87"/>
                  <a:gd name="T27" fmla="*/ 277 h 293"/>
                  <a:gd name="T28" fmla="*/ 16 w 87"/>
                  <a:gd name="T29" fmla="*/ 293 h 293"/>
                  <a:gd name="T30" fmla="*/ 13 w 87"/>
                  <a:gd name="T31" fmla="*/ 292 h 293"/>
                  <a:gd name="T32" fmla="*/ 9 w 87"/>
                  <a:gd name="T33" fmla="*/ 284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7" h="293">
                    <a:moveTo>
                      <a:pt x="9" y="284"/>
                    </a:moveTo>
                    <a:cubicBezTo>
                      <a:pt x="0" y="268"/>
                      <a:pt x="11" y="255"/>
                      <a:pt x="16" y="241"/>
                    </a:cubicBezTo>
                    <a:cubicBezTo>
                      <a:pt x="23" y="220"/>
                      <a:pt x="40" y="200"/>
                      <a:pt x="41" y="179"/>
                    </a:cubicBezTo>
                    <a:cubicBezTo>
                      <a:pt x="42" y="137"/>
                      <a:pt x="72" y="101"/>
                      <a:pt x="65" y="57"/>
                    </a:cubicBezTo>
                    <a:cubicBezTo>
                      <a:pt x="62" y="38"/>
                      <a:pt x="72" y="19"/>
                      <a:pt x="77" y="0"/>
                    </a:cubicBezTo>
                    <a:cubicBezTo>
                      <a:pt x="80" y="1"/>
                      <a:pt x="78" y="6"/>
                      <a:pt x="81" y="8"/>
                    </a:cubicBezTo>
                    <a:cubicBezTo>
                      <a:pt x="78" y="21"/>
                      <a:pt x="75" y="33"/>
                      <a:pt x="73" y="46"/>
                    </a:cubicBezTo>
                    <a:cubicBezTo>
                      <a:pt x="71" y="55"/>
                      <a:pt x="72" y="62"/>
                      <a:pt x="85" y="59"/>
                    </a:cubicBezTo>
                    <a:cubicBezTo>
                      <a:pt x="86" y="61"/>
                      <a:pt x="87" y="63"/>
                      <a:pt x="85" y="64"/>
                    </a:cubicBezTo>
                    <a:cubicBezTo>
                      <a:pt x="76" y="69"/>
                      <a:pt x="76" y="79"/>
                      <a:pt x="73" y="86"/>
                    </a:cubicBezTo>
                    <a:cubicBezTo>
                      <a:pt x="68" y="102"/>
                      <a:pt x="63" y="118"/>
                      <a:pt x="58" y="134"/>
                    </a:cubicBezTo>
                    <a:cubicBezTo>
                      <a:pt x="51" y="157"/>
                      <a:pt x="51" y="182"/>
                      <a:pt x="46" y="206"/>
                    </a:cubicBezTo>
                    <a:cubicBezTo>
                      <a:pt x="41" y="226"/>
                      <a:pt x="32" y="245"/>
                      <a:pt x="26" y="264"/>
                    </a:cubicBezTo>
                    <a:cubicBezTo>
                      <a:pt x="24" y="268"/>
                      <a:pt x="23" y="272"/>
                      <a:pt x="21" y="277"/>
                    </a:cubicBezTo>
                    <a:cubicBezTo>
                      <a:pt x="26" y="284"/>
                      <a:pt x="23" y="289"/>
                      <a:pt x="16" y="293"/>
                    </a:cubicBezTo>
                    <a:cubicBezTo>
                      <a:pt x="15" y="292"/>
                      <a:pt x="14" y="292"/>
                      <a:pt x="13" y="292"/>
                    </a:cubicBezTo>
                    <a:cubicBezTo>
                      <a:pt x="10" y="290"/>
                      <a:pt x="11" y="287"/>
                      <a:pt x="9" y="284"/>
                    </a:cubicBezTo>
                    <a:close/>
                  </a:path>
                </a:pathLst>
              </a:custGeom>
              <a:solidFill>
                <a:srgbClr val="AA7D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7" name="Freeform 225">
                <a:extLst>
                  <a:ext uri="{FF2B5EF4-FFF2-40B4-BE49-F238E27FC236}">
                    <a16:creationId xmlns:a16="http://schemas.microsoft.com/office/drawing/2014/main" id="{059C5B2E-D380-49C6-B984-E77E55CB63E1}"/>
                  </a:ext>
                </a:extLst>
              </p:cNvPr>
              <p:cNvSpPr>
                <a:spLocks/>
              </p:cNvSpPr>
              <p:nvPr/>
            </p:nvSpPr>
            <p:spPr bwMode="auto">
              <a:xfrm>
                <a:off x="949" y="1444"/>
                <a:ext cx="113" cy="283"/>
              </a:xfrm>
              <a:custGeom>
                <a:avLst/>
                <a:gdLst>
                  <a:gd name="T0" fmla="*/ 13 w 101"/>
                  <a:gd name="T1" fmla="*/ 247 h 252"/>
                  <a:gd name="T2" fmla="*/ 5 w 101"/>
                  <a:gd name="T3" fmla="*/ 240 h 252"/>
                  <a:gd name="T4" fmla="*/ 47 w 101"/>
                  <a:gd name="T5" fmla="*/ 85 h 252"/>
                  <a:gd name="T6" fmla="*/ 68 w 101"/>
                  <a:gd name="T7" fmla="*/ 58 h 252"/>
                  <a:gd name="T8" fmla="*/ 88 w 101"/>
                  <a:gd name="T9" fmla="*/ 14 h 252"/>
                  <a:gd name="T10" fmla="*/ 101 w 101"/>
                  <a:gd name="T11" fmla="*/ 0 h 252"/>
                  <a:gd name="T12" fmla="*/ 81 w 101"/>
                  <a:gd name="T13" fmla="*/ 46 h 252"/>
                  <a:gd name="T14" fmla="*/ 65 w 101"/>
                  <a:gd name="T15" fmla="*/ 120 h 252"/>
                  <a:gd name="T16" fmla="*/ 41 w 101"/>
                  <a:gd name="T17" fmla="*/ 187 h 252"/>
                  <a:gd name="T18" fmla="*/ 21 w 101"/>
                  <a:gd name="T19" fmla="*/ 217 h 252"/>
                  <a:gd name="T20" fmla="*/ 16 w 101"/>
                  <a:gd name="T21" fmla="*/ 236 h 252"/>
                  <a:gd name="T22" fmla="*/ 13 w 101"/>
                  <a:gd name="T23" fmla="*/ 247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1" h="252">
                    <a:moveTo>
                      <a:pt x="13" y="247"/>
                    </a:moveTo>
                    <a:cubicBezTo>
                      <a:pt x="11" y="244"/>
                      <a:pt x="0" y="252"/>
                      <a:pt x="5" y="240"/>
                    </a:cubicBezTo>
                    <a:cubicBezTo>
                      <a:pt x="29" y="191"/>
                      <a:pt x="35" y="137"/>
                      <a:pt x="47" y="85"/>
                    </a:cubicBezTo>
                    <a:cubicBezTo>
                      <a:pt x="51" y="72"/>
                      <a:pt x="62" y="67"/>
                      <a:pt x="68" y="58"/>
                    </a:cubicBezTo>
                    <a:cubicBezTo>
                      <a:pt x="77" y="45"/>
                      <a:pt x="82" y="29"/>
                      <a:pt x="88" y="14"/>
                    </a:cubicBezTo>
                    <a:cubicBezTo>
                      <a:pt x="90" y="10"/>
                      <a:pt x="91" y="4"/>
                      <a:pt x="101" y="0"/>
                    </a:cubicBezTo>
                    <a:cubicBezTo>
                      <a:pt x="93" y="17"/>
                      <a:pt x="88" y="32"/>
                      <a:pt x="81" y="46"/>
                    </a:cubicBezTo>
                    <a:cubicBezTo>
                      <a:pt x="67" y="69"/>
                      <a:pt x="75" y="96"/>
                      <a:pt x="65" y="120"/>
                    </a:cubicBezTo>
                    <a:cubicBezTo>
                      <a:pt x="55" y="142"/>
                      <a:pt x="52" y="167"/>
                      <a:pt x="41" y="187"/>
                    </a:cubicBezTo>
                    <a:cubicBezTo>
                      <a:pt x="35" y="197"/>
                      <a:pt x="26" y="206"/>
                      <a:pt x="21" y="217"/>
                    </a:cubicBezTo>
                    <a:cubicBezTo>
                      <a:pt x="19" y="224"/>
                      <a:pt x="16" y="229"/>
                      <a:pt x="16" y="236"/>
                    </a:cubicBezTo>
                    <a:cubicBezTo>
                      <a:pt x="18" y="241"/>
                      <a:pt x="21" y="245"/>
                      <a:pt x="13" y="247"/>
                    </a:cubicBezTo>
                    <a:close/>
                  </a:path>
                </a:pathLst>
              </a:custGeom>
              <a:solidFill>
                <a:srgbClr val="9B6C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8" name="Freeform 226">
                <a:extLst>
                  <a:ext uri="{FF2B5EF4-FFF2-40B4-BE49-F238E27FC236}">
                    <a16:creationId xmlns:a16="http://schemas.microsoft.com/office/drawing/2014/main" id="{810D5D9F-1590-4413-A218-3DF5EC9DF6B2}"/>
                  </a:ext>
                </a:extLst>
              </p:cNvPr>
              <p:cNvSpPr>
                <a:spLocks/>
              </p:cNvSpPr>
              <p:nvPr/>
            </p:nvSpPr>
            <p:spPr bwMode="auto">
              <a:xfrm>
                <a:off x="1673" y="1292"/>
                <a:ext cx="32" cy="426"/>
              </a:xfrm>
              <a:custGeom>
                <a:avLst/>
                <a:gdLst>
                  <a:gd name="T0" fmla="*/ 11 w 28"/>
                  <a:gd name="T1" fmla="*/ 8 h 379"/>
                  <a:gd name="T2" fmla="*/ 22 w 28"/>
                  <a:gd name="T3" fmla="*/ 166 h 379"/>
                  <a:gd name="T4" fmla="*/ 19 w 28"/>
                  <a:gd name="T5" fmla="*/ 199 h 379"/>
                  <a:gd name="T6" fmla="*/ 24 w 28"/>
                  <a:gd name="T7" fmla="*/ 290 h 379"/>
                  <a:gd name="T8" fmla="*/ 22 w 28"/>
                  <a:gd name="T9" fmla="*/ 377 h 379"/>
                  <a:gd name="T10" fmla="*/ 16 w 28"/>
                  <a:gd name="T11" fmla="*/ 374 h 379"/>
                  <a:gd name="T12" fmla="*/ 15 w 28"/>
                  <a:gd name="T13" fmla="*/ 277 h 379"/>
                  <a:gd name="T14" fmla="*/ 12 w 28"/>
                  <a:gd name="T15" fmla="*/ 182 h 379"/>
                  <a:gd name="T16" fmla="*/ 7 w 28"/>
                  <a:gd name="T17" fmla="*/ 36 h 379"/>
                  <a:gd name="T18" fmla="*/ 0 w 28"/>
                  <a:gd name="T19" fmla="*/ 1 h 379"/>
                  <a:gd name="T20" fmla="*/ 11 w 28"/>
                  <a:gd name="T21" fmla="*/ 8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 h="379">
                    <a:moveTo>
                      <a:pt x="11" y="8"/>
                    </a:moveTo>
                    <a:cubicBezTo>
                      <a:pt x="13" y="61"/>
                      <a:pt x="28" y="113"/>
                      <a:pt x="22" y="166"/>
                    </a:cubicBezTo>
                    <a:cubicBezTo>
                      <a:pt x="21" y="177"/>
                      <a:pt x="21" y="188"/>
                      <a:pt x="19" y="199"/>
                    </a:cubicBezTo>
                    <a:cubicBezTo>
                      <a:pt x="12" y="230"/>
                      <a:pt x="20" y="260"/>
                      <a:pt x="24" y="290"/>
                    </a:cubicBezTo>
                    <a:cubicBezTo>
                      <a:pt x="27" y="319"/>
                      <a:pt x="21" y="348"/>
                      <a:pt x="22" y="377"/>
                    </a:cubicBezTo>
                    <a:cubicBezTo>
                      <a:pt x="19" y="379"/>
                      <a:pt x="17" y="377"/>
                      <a:pt x="16" y="374"/>
                    </a:cubicBezTo>
                    <a:cubicBezTo>
                      <a:pt x="13" y="342"/>
                      <a:pt x="24" y="309"/>
                      <a:pt x="15" y="277"/>
                    </a:cubicBezTo>
                    <a:cubicBezTo>
                      <a:pt x="6" y="245"/>
                      <a:pt x="8" y="213"/>
                      <a:pt x="12" y="182"/>
                    </a:cubicBezTo>
                    <a:cubicBezTo>
                      <a:pt x="20" y="132"/>
                      <a:pt x="10" y="84"/>
                      <a:pt x="7" y="36"/>
                    </a:cubicBezTo>
                    <a:cubicBezTo>
                      <a:pt x="6" y="24"/>
                      <a:pt x="2" y="13"/>
                      <a:pt x="0" y="1"/>
                    </a:cubicBezTo>
                    <a:cubicBezTo>
                      <a:pt x="6" y="0"/>
                      <a:pt x="7" y="6"/>
                      <a:pt x="11" y="8"/>
                    </a:cubicBezTo>
                    <a:close/>
                  </a:path>
                </a:pathLst>
              </a:custGeom>
              <a:solidFill>
                <a:srgbClr val="9A76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9" name="Freeform 227">
                <a:extLst>
                  <a:ext uri="{FF2B5EF4-FFF2-40B4-BE49-F238E27FC236}">
                    <a16:creationId xmlns:a16="http://schemas.microsoft.com/office/drawing/2014/main" id="{308B802A-A33A-47C7-AA53-F25352E73985}"/>
                  </a:ext>
                </a:extLst>
              </p:cNvPr>
              <p:cNvSpPr>
                <a:spLocks/>
              </p:cNvSpPr>
              <p:nvPr/>
            </p:nvSpPr>
            <p:spPr bwMode="auto">
              <a:xfrm>
                <a:off x="1379" y="1760"/>
                <a:ext cx="72" cy="394"/>
              </a:xfrm>
              <a:custGeom>
                <a:avLst/>
                <a:gdLst>
                  <a:gd name="T0" fmla="*/ 9 w 64"/>
                  <a:gd name="T1" fmla="*/ 350 h 351"/>
                  <a:gd name="T2" fmla="*/ 22 w 64"/>
                  <a:gd name="T3" fmla="*/ 248 h 351"/>
                  <a:gd name="T4" fmla="*/ 26 w 64"/>
                  <a:gd name="T5" fmla="*/ 239 h 351"/>
                  <a:gd name="T6" fmla="*/ 53 w 64"/>
                  <a:gd name="T7" fmla="*/ 41 h 351"/>
                  <a:gd name="T8" fmla="*/ 58 w 64"/>
                  <a:gd name="T9" fmla="*/ 0 h 351"/>
                  <a:gd name="T10" fmla="*/ 50 w 64"/>
                  <a:gd name="T11" fmla="*/ 166 h 351"/>
                  <a:gd name="T12" fmla="*/ 19 w 64"/>
                  <a:gd name="T13" fmla="*/ 285 h 351"/>
                  <a:gd name="T14" fmla="*/ 12 w 64"/>
                  <a:gd name="T15" fmla="*/ 350 h 351"/>
                  <a:gd name="T16" fmla="*/ 9 w 64"/>
                  <a:gd name="T17" fmla="*/ 350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351">
                    <a:moveTo>
                      <a:pt x="9" y="350"/>
                    </a:moveTo>
                    <a:cubicBezTo>
                      <a:pt x="0" y="314"/>
                      <a:pt x="7" y="281"/>
                      <a:pt x="22" y="248"/>
                    </a:cubicBezTo>
                    <a:cubicBezTo>
                      <a:pt x="23" y="245"/>
                      <a:pt x="25" y="242"/>
                      <a:pt x="26" y="239"/>
                    </a:cubicBezTo>
                    <a:cubicBezTo>
                      <a:pt x="41" y="174"/>
                      <a:pt x="54" y="108"/>
                      <a:pt x="53" y="41"/>
                    </a:cubicBezTo>
                    <a:cubicBezTo>
                      <a:pt x="52" y="28"/>
                      <a:pt x="51" y="14"/>
                      <a:pt x="58" y="0"/>
                    </a:cubicBezTo>
                    <a:cubicBezTo>
                      <a:pt x="64" y="57"/>
                      <a:pt x="63" y="113"/>
                      <a:pt x="50" y="166"/>
                    </a:cubicBezTo>
                    <a:cubicBezTo>
                      <a:pt x="41" y="206"/>
                      <a:pt x="37" y="247"/>
                      <a:pt x="19" y="285"/>
                    </a:cubicBezTo>
                    <a:cubicBezTo>
                      <a:pt x="10" y="305"/>
                      <a:pt x="13" y="328"/>
                      <a:pt x="12" y="350"/>
                    </a:cubicBezTo>
                    <a:cubicBezTo>
                      <a:pt x="11" y="351"/>
                      <a:pt x="10" y="351"/>
                      <a:pt x="9" y="350"/>
                    </a:cubicBezTo>
                    <a:close/>
                  </a:path>
                </a:pathLst>
              </a:custGeom>
              <a:solidFill>
                <a:srgbClr val="9B6F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0" name="Freeform 228">
                <a:extLst>
                  <a:ext uri="{FF2B5EF4-FFF2-40B4-BE49-F238E27FC236}">
                    <a16:creationId xmlns:a16="http://schemas.microsoft.com/office/drawing/2014/main" id="{A38757D5-8CD3-4A1C-B64A-BD24D7082739}"/>
                  </a:ext>
                </a:extLst>
              </p:cNvPr>
              <p:cNvSpPr>
                <a:spLocks/>
              </p:cNvSpPr>
              <p:nvPr/>
            </p:nvSpPr>
            <p:spPr bwMode="auto">
              <a:xfrm>
                <a:off x="888" y="1907"/>
                <a:ext cx="121" cy="370"/>
              </a:xfrm>
              <a:custGeom>
                <a:avLst/>
                <a:gdLst>
                  <a:gd name="T0" fmla="*/ 2 w 108"/>
                  <a:gd name="T1" fmla="*/ 315 h 329"/>
                  <a:gd name="T2" fmla="*/ 26 w 108"/>
                  <a:gd name="T3" fmla="*/ 247 h 329"/>
                  <a:gd name="T4" fmla="*/ 52 w 108"/>
                  <a:gd name="T5" fmla="*/ 165 h 329"/>
                  <a:gd name="T6" fmla="*/ 70 w 108"/>
                  <a:gd name="T7" fmla="*/ 84 h 329"/>
                  <a:gd name="T8" fmla="*/ 104 w 108"/>
                  <a:gd name="T9" fmla="*/ 0 h 329"/>
                  <a:gd name="T10" fmla="*/ 104 w 108"/>
                  <a:gd name="T11" fmla="*/ 15 h 329"/>
                  <a:gd name="T12" fmla="*/ 86 w 108"/>
                  <a:gd name="T13" fmla="*/ 82 h 329"/>
                  <a:gd name="T14" fmla="*/ 79 w 108"/>
                  <a:gd name="T15" fmla="*/ 91 h 329"/>
                  <a:gd name="T16" fmla="*/ 72 w 108"/>
                  <a:gd name="T17" fmla="*/ 103 h 329"/>
                  <a:gd name="T18" fmla="*/ 60 w 108"/>
                  <a:gd name="T19" fmla="*/ 162 h 329"/>
                  <a:gd name="T20" fmla="*/ 27 w 108"/>
                  <a:gd name="T21" fmla="*/ 270 h 329"/>
                  <a:gd name="T22" fmla="*/ 4 w 108"/>
                  <a:gd name="T23" fmla="*/ 329 h 329"/>
                  <a:gd name="T24" fmla="*/ 2 w 108"/>
                  <a:gd name="T25" fmla="*/ 315 h 329"/>
                  <a:gd name="T26" fmla="*/ 2 w 108"/>
                  <a:gd name="T27" fmla="*/ 315 h 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8" h="329">
                    <a:moveTo>
                      <a:pt x="2" y="315"/>
                    </a:moveTo>
                    <a:cubicBezTo>
                      <a:pt x="14" y="294"/>
                      <a:pt x="19" y="270"/>
                      <a:pt x="26" y="247"/>
                    </a:cubicBezTo>
                    <a:cubicBezTo>
                      <a:pt x="34" y="219"/>
                      <a:pt x="44" y="193"/>
                      <a:pt x="52" y="165"/>
                    </a:cubicBezTo>
                    <a:cubicBezTo>
                      <a:pt x="60" y="139"/>
                      <a:pt x="56" y="110"/>
                      <a:pt x="70" y="84"/>
                    </a:cubicBezTo>
                    <a:cubicBezTo>
                      <a:pt x="84" y="58"/>
                      <a:pt x="92" y="29"/>
                      <a:pt x="104" y="0"/>
                    </a:cubicBezTo>
                    <a:cubicBezTo>
                      <a:pt x="108" y="6"/>
                      <a:pt x="106" y="10"/>
                      <a:pt x="104" y="15"/>
                    </a:cubicBezTo>
                    <a:cubicBezTo>
                      <a:pt x="97" y="37"/>
                      <a:pt x="88" y="59"/>
                      <a:pt x="86" y="82"/>
                    </a:cubicBezTo>
                    <a:cubicBezTo>
                      <a:pt x="85" y="86"/>
                      <a:pt x="84" y="89"/>
                      <a:pt x="79" y="91"/>
                    </a:cubicBezTo>
                    <a:cubicBezTo>
                      <a:pt x="73" y="93"/>
                      <a:pt x="70" y="100"/>
                      <a:pt x="72" y="103"/>
                    </a:cubicBezTo>
                    <a:cubicBezTo>
                      <a:pt x="80" y="126"/>
                      <a:pt x="68" y="145"/>
                      <a:pt x="60" y="162"/>
                    </a:cubicBezTo>
                    <a:cubicBezTo>
                      <a:pt x="46" y="197"/>
                      <a:pt x="40" y="235"/>
                      <a:pt x="27" y="270"/>
                    </a:cubicBezTo>
                    <a:cubicBezTo>
                      <a:pt x="19" y="290"/>
                      <a:pt x="12" y="309"/>
                      <a:pt x="4" y="329"/>
                    </a:cubicBezTo>
                    <a:cubicBezTo>
                      <a:pt x="0" y="324"/>
                      <a:pt x="3" y="319"/>
                      <a:pt x="2" y="315"/>
                    </a:cubicBezTo>
                    <a:cubicBezTo>
                      <a:pt x="2" y="315"/>
                      <a:pt x="2" y="315"/>
                      <a:pt x="2" y="315"/>
                    </a:cubicBezTo>
                    <a:close/>
                  </a:path>
                </a:pathLst>
              </a:custGeom>
              <a:solidFill>
                <a:srgbClr val="9A73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1" name="Freeform 229">
                <a:extLst>
                  <a:ext uri="{FF2B5EF4-FFF2-40B4-BE49-F238E27FC236}">
                    <a16:creationId xmlns:a16="http://schemas.microsoft.com/office/drawing/2014/main" id="{575D82B5-E382-4C63-B533-AE086965DD25}"/>
                  </a:ext>
                </a:extLst>
              </p:cNvPr>
              <p:cNvSpPr>
                <a:spLocks/>
              </p:cNvSpPr>
              <p:nvPr/>
            </p:nvSpPr>
            <p:spPr bwMode="auto">
              <a:xfrm>
                <a:off x="1218" y="1606"/>
                <a:ext cx="99" cy="409"/>
              </a:xfrm>
              <a:custGeom>
                <a:avLst/>
                <a:gdLst>
                  <a:gd name="T0" fmla="*/ 4 w 88"/>
                  <a:gd name="T1" fmla="*/ 351 h 364"/>
                  <a:gd name="T2" fmla="*/ 33 w 88"/>
                  <a:gd name="T3" fmla="*/ 193 h 364"/>
                  <a:gd name="T4" fmla="*/ 66 w 88"/>
                  <a:gd name="T5" fmla="*/ 70 h 364"/>
                  <a:gd name="T6" fmla="*/ 79 w 88"/>
                  <a:gd name="T7" fmla="*/ 8 h 364"/>
                  <a:gd name="T8" fmla="*/ 82 w 88"/>
                  <a:gd name="T9" fmla="*/ 0 h 364"/>
                  <a:gd name="T10" fmla="*/ 87 w 88"/>
                  <a:gd name="T11" fmla="*/ 5 h 364"/>
                  <a:gd name="T12" fmla="*/ 63 w 88"/>
                  <a:gd name="T13" fmla="*/ 99 h 364"/>
                  <a:gd name="T14" fmla="*/ 54 w 88"/>
                  <a:gd name="T15" fmla="*/ 134 h 364"/>
                  <a:gd name="T16" fmla="*/ 32 w 88"/>
                  <a:gd name="T17" fmla="*/ 242 h 364"/>
                  <a:gd name="T18" fmla="*/ 16 w 88"/>
                  <a:gd name="T19" fmla="*/ 343 h 364"/>
                  <a:gd name="T20" fmla="*/ 14 w 88"/>
                  <a:gd name="T21" fmla="*/ 352 h 364"/>
                  <a:gd name="T22" fmla="*/ 9 w 88"/>
                  <a:gd name="T23" fmla="*/ 363 h 364"/>
                  <a:gd name="T24" fmla="*/ 4 w 88"/>
                  <a:gd name="T25" fmla="*/ 351 h 3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8" h="364">
                    <a:moveTo>
                      <a:pt x="4" y="351"/>
                    </a:moveTo>
                    <a:cubicBezTo>
                      <a:pt x="20" y="299"/>
                      <a:pt x="20" y="245"/>
                      <a:pt x="33" y="193"/>
                    </a:cubicBezTo>
                    <a:cubicBezTo>
                      <a:pt x="43" y="152"/>
                      <a:pt x="48" y="110"/>
                      <a:pt x="66" y="70"/>
                    </a:cubicBezTo>
                    <a:cubicBezTo>
                      <a:pt x="74" y="52"/>
                      <a:pt x="71" y="28"/>
                      <a:pt x="79" y="8"/>
                    </a:cubicBezTo>
                    <a:cubicBezTo>
                      <a:pt x="80" y="5"/>
                      <a:pt x="81" y="2"/>
                      <a:pt x="82" y="0"/>
                    </a:cubicBezTo>
                    <a:cubicBezTo>
                      <a:pt x="87" y="0"/>
                      <a:pt x="88" y="3"/>
                      <a:pt x="87" y="5"/>
                    </a:cubicBezTo>
                    <a:cubicBezTo>
                      <a:pt x="78" y="36"/>
                      <a:pt x="77" y="69"/>
                      <a:pt x="63" y="99"/>
                    </a:cubicBezTo>
                    <a:cubicBezTo>
                      <a:pt x="58" y="109"/>
                      <a:pt x="56" y="122"/>
                      <a:pt x="54" y="134"/>
                    </a:cubicBezTo>
                    <a:cubicBezTo>
                      <a:pt x="49" y="170"/>
                      <a:pt x="30" y="205"/>
                      <a:pt x="32" y="242"/>
                    </a:cubicBezTo>
                    <a:cubicBezTo>
                      <a:pt x="33" y="277"/>
                      <a:pt x="17" y="309"/>
                      <a:pt x="16" y="343"/>
                    </a:cubicBezTo>
                    <a:cubicBezTo>
                      <a:pt x="14" y="346"/>
                      <a:pt x="14" y="349"/>
                      <a:pt x="14" y="352"/>
                    </a:cubicBezTo>
                    <a:cubicBezTo>
                      <a:pt x="13" y="356"/>
                      <a:pt x="16" y="364"/>
                      <a:pt x="9" y="363"/>
                    </a:cubicBezTo>
                    <a:cubicBezTo>
                      <a:pt x="3" y="362"/>
                      <a:pt x="0" y="357"/>
                      <a:pt x="4" y="351"/>
                    </a:cubicBezTo>
                    <a:close/>
                  </a:path>
                </a:pathLst>
              </a:custGeom>
              <a:solidFill>
                <a:srgbClr val="A57B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2" name="Freeform 230">
                <a:extLst>
                  <a:ext uri="{FF2B5EF4-FFF2-40B4-BE49-F238E27FC236}">
                    <a16:creationId xmlns:a16="http://schemas.microsoft.com/office/drawing/2014/main" id="{6770DFDC-0179-47FC-9FCA-A974E6008DC3}"/>
                  </a:ext>
                </a:extLst>
              </p:cNvPr>
              <p:cNvSpPr>
                <a:spLocks/>
              </p:cNvSpPr>
              <p:nvPr/>
            </p:nvSpPr>
            <p:spPr bwMode="auto">
              <a:xfrm>
                <a:off x="688" y="1854"/>
                <a:ext cx="147" cy="343"/>
              </a:xfrm>
              <a:custGeom>
                <a:avLst/>
                <a:gdLst>
                  <a:gd name="T0" fmla="*/ 7 w 131"/>
                  <a:gd name="T1" fmla="*/ 305 h 305"/>
                  <a:gd name="T2" fmla="*/ 0 w 131"/>
                  <a:gd name="T3" fmla="*/ 305 h 305"/>
                  <a:gd name="T4" fmla="*/ 42 w 131"/>
                  <a:gd name="T5" fmla="*/ 225 h 305"/>
                  <a:gd name="T6" fmla="*/ 70 w 131"/>
                  <a:gd name="T7" fmla="*/ 172 h 305"/>
                  <a:gd name="T8" fmla="*/ 87 w 131"/>
                  <a:gd name="T9" fmla="*/ 107 h 305"/>
                  <a:gd name="T10" fmla="*/ 121 w 131"/>
                  <a:gd name="T11" fmla="*/ 0 h 305"/>
                  <a:gd name="T12" fmla="*/ 125 w 131"/>
                  <a:gd name="T13" fmla="*/ 13 h 305"/>
                  <a:gd name="T14" fmla="*/ 87 w 131"/>
                  <a:gd name="T15" fmla="*/ 136 h 305"/>
                  <a:gd name="T16" fmla="*/ 85 w 131"/>
                  <a:gd name="T17" fmla="*/ 142 h 305"/>
                  <a:gd name="T18" fmla="*/ 77 w 131"/>
                  <a:gd name="T19" fmla="*/ 176 h 305"/>
                  <a:gd name="T20" fmla="*/ 55 w 131"/>
                  <a:gd name="T21" fmla="*/ 225 h 305"/>
                  <a:gd name="T22" fmla="*/ 7 w 131"/>
                  <a:gd name="T23" fmla="*/ 305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1" h="305">
                    <a:moveTo>
                      <a:pt x="7" y="305"/>
                    </a:moveTo>
                    <a:cubicBezTo>
                      <a:pt x="5" y="305"/>
                      <a:pt x="3" y="305"/>
                      <a:pt x="0" y="305"/>
                    </a:cubicBezTo>
                    <a:cubicBezTo>
                      <a:pt x="14" y="278"/>
                      <a:pt x="21" y="245"/>
                      <a:pt x="42" y="225"/>
                    </a:cubicBezTo>
                    <a:cubicBezTo>
                      <a:pt x="58" y="208"/>
                      <a:pt x="63" y="190"/>
                      <a:pt x="70" y="172"/>
                    </a:cubicBezTo>
                    <a:cubicBezTo>
                      <a:pt x="78" y="151"/>
                      <a:pt x="85" y="129"/>
                      <a:pt x="87" y="107"/>
                    </a:cubicBezTo>
                    <a:cubicBezTo>
                      <a:pt x="90" y="68"/>
                      <a:pt x="111" y="36"/>
                      <a:pt x="121" y="0"/>
                    </a:cubicBezTo>
                    <a:cubicBezTo>
                      <a:pt x="131" y="4"/>
                      <a:pt x="127" y="9"/>
                      <a:pt x="125" y="13"/>
                    </a:cubicBezTo>
                    <a:cubicBezTo>
                      <a:pt x="106" y="52"/>
                      <a:pt x="99" y="95"/>
                      <a:pt x="87" y="136"/>
                    </a:cubicBezTo>
                    <a:cubicBezTo>
                      <a:pt x="87" y="138"/>
                      <a:pt x="84" y="141"/>
                      <a:pt x="85" y="142"/>
                    </a:cubicBezTo>
                    <a:cubicBezTo>
                      <a:pt x="96" y="156"/>
                      <a:pt x="84" y="165"/>
                      <a:pt x="77" y="176"/>
                    </a:cubicBezTo>
                    <a:cubicBezTo>
                      <a:pt x="69" y="192"/>
                      <a:pt x="67" y="213"/>
                      <a:pt x="55" y="225"/>
                    </a:cubicBezTo>
                    <a:cubicBezTo>
                      <a:pt x="32" y="248"/>
                      <a:pt x="26" y="280"/>
                      <a:pt x="7" y="305"/>
                    </a:cubicBezTo>
                    <a:close/>
                  </a:path>
                </a:pathLst>
              </a:custGeom>
              <a:solidFill>
                <a:srgbClr val="805D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3" name="Freeform 231">
                <a:extLst>
                  <a:ext uri="{FF2B5EF4-FFF2-40B4-BE49-F238E27FC236}">
                    <a16:creationId xmlns:a16="http://schemas.microsoft.com/office/drawing/2014/main" id="{F2001FAD-8E75-4EDA-9847-93A8BB9D6715}"/>
                  </a:ext>
                </a:extLst>
              </p:cNvPr>
              <p:cNvSpPr>
                <a:spLocks/>
              </p:cNvSpPr>
              <p:nvPr/>
            </p:nvSpPr>
            <p:spPr bwMode="auto">
              <a:xfrm>
                <a:off x="943" y="2063"/>
                <a:ext cx="102" cy="353"/>
              </a:xfrm>
              <a:custGeom>
                <a:avLst/>
                <a:gdLst>
                  <a:gd name="T0" fmla="*/ 13 w 91"/>
                  <a:gd name="T1" fmla="*/ 304 h 314"/>
                  <a:gd name="T2" fmla="*/ 0 w 91"/>
                  <a:gd name="T3" fmla="*/ 313 h 314"/>
                  <a:gd name="T4" fmla="*/ 15 w 91"/>
                  <a:gd name="T5" fmla="*/ 286 h 314"/>
                  <a:gd name="T6" fmla="*/ 45 w 91"/>
                  <a:gd name="T7" fmla="*/ 175 h 314"/>
                  <a:gd name="T8" fmla="*/ 76 w 91"/>
                  <a:gd name="T9" fmla="*/ 43 h 314"/>
                  <a:gd name="T10" fmla="*/ 89 w 91"/>
                  <a:gd name="T11" fmla="*/ 0 h 314"/>
                  <a:gd name="T12" fmla="*/ 82 w 91"/>
                  <a:gd name="T13" fmla="*/ 43 h 314"/>
                  <a:gd name="T14" fmla="*/ 57 w 91"/>
                  <a:gd name="T15" fmla="*/ 162 h 314"/>
                  <a:gd name="T16" fmla="*/ 13 w 91"/>
                  <a:gd name="T17" fmla="*/ 304 h 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1" h="314">
                    <a:moveTo>
                      <a:pt x="13" y="304"/>
                    </a:moveTo>
                    <a:cubicBezTo>
                      <a:pt x="9" y="306"/>
                      <a:pt x="9" y="314"/>
                      <a:pt x="0" y="313"/>
                    </a:cubicBezTo>
                    <a:cubicBezTo>
                      <a:pt x="1" y="302"/>
                      <a:pt x="11" y="295"/>
                      <a:pt x="15" y="286"/>
                    </a:cubicBezTo>
                    <a:cubicBezTo>
                      <a:pt x="30" y="250"/>
                      <a:pt x="39" y="212"/>
                      <a:pt x="45" y="175"/>
                    </a:cubicBezTo>
                    <a:cubicBezTo>
                      <a:pt x="51" y="130"/>
                      <a:pt x="63" y="87"/>
                      <a:pt x="76" y="43"/>
                    </a:cubicBezTo>
                    <a:cubicBezTo>
                      <a:pt x="80" y="30"/>
                      <a:pt x="78" y="14"/>
                      <a:pt x="89" y="0"/>
                    </a:cubicBezTo>
                    <a:cubicBezTo>
                      <a:pt x="91" y="17"/>
                      <a:pt x="87" y="31"/>
                      <a:pt x="82" y="43"/>
                    </a:cubicBezTo>
                    <a:cubicBezTo>
                      <a:pt x="66" y="82"/>
                      <a:pt x="67" y="123"/>
                      <a:pt x="57" y="162"/>
                    </a:cubicBezTo>
                    <a:cubicBezTo>
                      <a:pt x="45" y="210"/>
                      <a:pt x="35" y="259"/>
                      <a:pt x="13" y="304"/>
                    </a:cubicBezTo>
                    <a:close/>
                  </a:path>
                </a:pathLst>
              </a:custGeom>
              <a:solidFill>
                <a:srgbClr val="8364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4" name="Freeform 232">
                <a:extLst>
                  <a:ext uri="{FF2B5EF4-FFF2-40B4-BE49-F238E27FC236}">
                    <a16:creationId xmlns:a16="http://schemas.microsoft.com/office/drawing/2014/main" id="{40C9DBD3-1505-43CB-B302-EEA9F5AB1A11}"/>
                  </a:ext>
                </a:extLst>
              </p:cNvPr>
              <p:cNvSpPr>
                <a:spLocks/>
              </p:cNvSpPr>
              <p:nvPr/>
            </p:nvSpPr>
            <p:spPr bwMode="auto">
              <a:xfrm>
                <a:off x="1110" y="2362"/>
                <a:ext cx="84" cy="326"/>
              </a:xfrm>
              <a:custGeom>
                <a:avLst/>
                <a:gdLst>
                  <a:gd name="T0" fmla="*/ 8 w 74"/>
                  <a:gd name="T1" fmla="*/ 289 h 290"/>
                  <a:gd name="T2" fmla="*/ 0 w 74"/>
                  <a:gd name="T3" fmla="*/ 286 h 290"/>
                  <a:gd name="T4" fmla="*/ 56 w 74"/>
                  <a:gd name="T5" fmla="*/ 6 h 290"/>
                  <a:gd name="T6" fmla="*/ 63 w 74"/>
                  <a:gd name="T7" fmla="*/ 2 h 290"/>
                  <a:gd name="T8" fmla="*/ 58 w 74"/>
                  <a:gd name="T9" fmla="*/ 51 h 290"/>
                  <a:gd name="T10" fmla="*/ 42 w 74"/>
                  <a:gd name="T11" fmla="*/ 123 h 290"/>
                  <a:gd name="T12" fmla="*/ 29 w 74"/>
                  <a:gd name="T13" fmla="*/ 209 h 290"/>
                  <a:gd name="T14" fmla="*/ 11 w 74"/>
                  <a:gd name="T15" fmla="*/ 274 h 290"/>
                  <a:gd name="T16" fmla="*/ 8 w 74"/>
                  <a:gd name="T17" fmla="*/ 289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4" h="290">
                    <a:moveTo>
                      <a:pt x="8" y="289"/>
                    </a:moveTo>
                    <a:cubicBezTo>
                      <a:pt x="5" y="290"/>
                      <a:pt x="2" y="290"/>
                      <a:pt x="0" y="286"/>
                    </a:cubicBezTo>
                    <a:cubicBezTo>
                      <a:pt x="21" y="193"/>
                      <a:pt x="40" y="100"/>
                      <a:pt x="56" y="6"/>
                    </a:cubicBezTo>
                    <a:cubicBezTo>
                      <a:pt x="59" y="6"/>
                      <a:pt x="59" y="0"/>
                      <a:pt x="63" y="2"/>
                    </a:cubicBezTo>
                    <a:cubicBezTo>
                      <a:pt x="74" y="19"/>
                      <a:pt x="59" y="35"/>
                      <a:pt x="58" y="51"/>
                    </a:cubicBezTo>
                    <a:cubicBezTo>
                      <a:pt x="56" y="76"/>
                      <a:pt x="50" y="100"/>
                      <a:pt x="42" y="123"/>
                    </a:cubicBezTo>
                    <a:cubicBezTo>
                      <a:pt x="33" y="151"/>
                      <a:pt x="31" y="180"/>
                      <a:pt x="29" y="209"/>
                    </a:cubicBezTo>
                    <a:cubicBezTo>
                      <a:pt x="27" y="232"/>
                      <a:pt x="13" y="251"/>
                      <a:pt x="11" y="274"/>
                    </a:cubicBezTo>
                    <a:cubicBezTo>
                      <a:pt x="11" y="279"/>
                      <a:pt x="9" y="284"/>
                      <a:pt x="8" y="289"/>
                    </a:cubicBezTo>
                    <a:close/>
                  </a:path>
                </a:pathLst>
              </a:custGeom>
              <a:solidFill>
                <a:srgbClr val="AD83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5" name="Freeform 233">
                <a:extLst>
                  <a:ext uri="{FF2B5EF4-FFF2-40B4-BE49-F238E27FC236}">
                    <a16:creationId xmlns:a16="http://schemas.microsoft.com/office/drawing/2014/main" id="{2E9AB8F8-44AB-4B4F-880F-7B92B24D028F}"/>
                  </a:ext>
                </a:extLst>
              </p:cNvPr>
              <p:cNvSpPr>
                <a:spLocks/>
              </p:cNvSpPr>
              <p:nvPr/>
            </p:nvSpPr>
            <p:spPr bwMode="auto">
              <a:xfrm>
                <a:off x="1294" y="2053"/>
                <a:ext cx="84" cy="379"/>
              </a:xfrm>
              <a:custGeom>
                <a:avLst/>
                <a:gdLst>
                  <a:gd name="T0" fmla="*/ 9 w 75"/>
                  <a:gd name="T1" fmla="*/ 337 h 337"/>
                  <a:gd name="T2" fmla="*/ 11 w 75"/>
                  <a:gd name="T3" fmla="*/ 302 h 337"/>
                  <a:gd name="T4" fmla="*/ 46 w 75"/>
                  <a:gd name="T5" fmla="*/ 136 h 337"/>
                  <a:gd name="T6" fmla="*/ 69 w 75"/>
                  <a:gd name="T7" fmla="*/ 3 h 337"/>
                  <a:gd name="T8" fmla="*/ 75 w 75"/>
                  <a:gd name="T9" fmla="*/ 0 h 337"/>
                  <a:gd name="T10" fmla="*/ 9 w 75"/>
                  <a:gd name="T11" fmla="*/ 337 h 337"/>
                </a:gdLst>
                <a:ahLst/>
                <a:cxnLst>
                  <a:cxn ang="0">
                    <a:pos x="T0" y="T1"/>
                  </a:cxn>
                  <a:cxn ang="0">
                    <a:pos x="T2" y="T3"/>
                  </a:cxn>
                  <a:cxn ang="0">
                    <a:pos x="T4" y="T5"/>
                  </a:cxn>
                  <a:cxn ang="0">
                    <a:pos x="T6" y="T7"/>
                  </a:cxn>
                  <a:cxn ang="0">
                    <a:pos x="T8" y="T9"/>
                  </a:cxn>
                  <a:cxn ang="0">
                    <a:pos x="T10" y="T11"/>
                  </a:cxn>
                </a:cxnLst>
                <a:rect l="0" t="0" r="r" b="b"/>
                <a:pathLst>
                  <a:path w="75" h="337">
                    <a:moveTo>
                      <a:pt x="9" y="337"/>
                    </a:moveTo>
                    <a:cubicBezTo>
                      <a:pt x="0" y="325"/>
                      <a:pt x="8" y="312"/>
                      <a:pt x="11" y="302"/>
                    </a:cubicBezTo>
                    <a:cubicBezTo>
                      <a:pt x="28" y="247"/>
                      <a:pt x="33" y="191"/>
                      <a:pt x="46" y="136"/>
                    </a:cubicBezTo>
                    <a:cubicBezTo>
                      <a:pt x="57" y="92"/>
                      <a:pt x="59" y="47"/>
                      <a:pt x="69" y="3"/>
                    </a:cubicBezTo>
                    <a:cubicBezTo>
                      <a:pt x="69" y="2"/>
                      <a:pt x="71" y="0"/>
                      <a:pt x="75" y="0"/>
                    </a:cubicBezTo>
                    <a:cubicBezTo>
                      <a:pt x="59" y="113"/>
                      <a:pt x="41" y="227"/>
                      <a:pt x="9" y="337"/>
                    </a:cubicBezTo>
                    <a:close/>
                  </a:path>
                </a:pathLst>
              </a:custGeom>
              <a:solidFill>
                <a:srgbClr val="A57C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6" name="Freeform 234">
                <a:extLst>
                  <a:ext uri="{FF2B5EF4-FFF2-40B4-BE49-F238E27FC236}">
                    <a16:creationId xmlns:a16="http://schemas.microsoft.com/office/drawing/2014/main" id="{0FA0A3CC-57BC-4311-B3CE-2FA8D8A3C0CB}"/>
                  </a:ext>
                </a:extLst>
              </p:cNvPr>
              <p:cNvSpPr>
                <a:spLocks/>
              </p:cNvSpPr>
              <p:nvPr/>
            </p:nvSpPr>
            <p:spPr bwMode="auto">
              <a:xfrm>
                <a:off x="1287" y="1622"/>
                <a:ext cx="68" cy="375"/>
              </a:xfrm>
              <a:custGeom>
                <a:avLst/>
                <a:gdLst>
                  <a:gd name="T0" fmla="*/ 59 w 61"/>
                  <a:gd name="T1" fmla="*/ 0 h 334"/>
                  <a:gd name="T2" fmla="*/ 58 w 61"/>
                  <a:gd name="T3" fmla="*/ 49 h 334"/>
                  <a:gd name="T4" fmla="*/ 0 w 61"/>
                  <a:gd name="T5" fmla="*/ 334 h 334"/>
                  <a:gd name="T6" fmla="*/ 59 w 61"/>
                  <a:gd name="T7" fmla="*/ 0 h 334"/>
                </a:gdLst>
                <a:ahLst/>
                <a:cxnLst>
                  <a:cxn ang="0">
                    <a:pos x="T0" y="T1"/>
                  </a:cxn>
                  <a:cxn ang="0">
                    <a:pos x="T2" y="T3"/>
                  </a:cxn>
                  <a:cxn ang="0">
                    <a:pos x="T4" y="T5"/>
                  </a:cxn>
                  <a:cxn ang="0">
                    <a:pos x="T6" y="T7"/>
                  </a:cxn>
                </a:cxnLst>
                <a:rect l="0" t="0" r="r" b="b"/>
                <a:pathLst>
                  <a:path w="61" h="334">
                    <a:moveTo>
                      <a:pt x="59" y="0"/>
                    </a:moveTo>
                    <a:cubicBezTo>
                      <a:pt x="59" y="17"/>
                      <a:pt x="61" y="33"/>
                      <a:pt x="58" y="49"/>
                    </a:cubicBezTo>
                    <a:cubicBezTo>
                      <a:pt x="40" y="144"/>
                      <a:pt x="21" y="239"/>
                      <a:pt x="0" y="334"/>
                    </a:cubicBezTo>
                    <a:cubicBezTo>
                      <a:pt x="10" y="221"/>
                      <a:pt x="48" y="113"/>
                      <a:pt x="59" y="0"/>
                    </a:cubicBezTo>
                    <a:close/>
                  </a:path>
                </a:pathLst>
              </a:custGeom>
              <a:solidFill>
                <a:srgbClr val="A177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7" name="Freeform 235">
                <a:extLst>
                  <a:ext uri="{FF2B5EF4-FFF2-40B4-BE49-F238E27FC236}">
                    <a16:creationId xmlns:a16="http://schemas.microsoft.com/office/drawing/2014/main" id="{0DB99D86-8A75-4DB0-BB13-CE01C71BEE4E}"/>
                  </a:ext>
                </a:extLst>
              </p:cNvPr>
              <p:cNvSpPr>
                <a:spLocks/>
              </p:cNvSpPr>
              <p:nvPr/>
            </p:nvSpPr>
            <p:spPr bwMode="auto">
              <a:xfrm>
                <a:off x="920" y="1402"/>
                <a:ext cx="127" cy="302"/>
              </a:xfrm>
              <a:custGeom>
                <a:avLst/>
                <a:gdLst>
                  <a:gd name="T0" fmla="*/ 1 w 113"/>
                  <a:gd name="T1" fmla="*/ 268 h 268"/>
                  <a:gd name="T2" fmla="*/ 1 w 113"/>
                  <a:gd name="T3" fmla="*/ 262 h 268"/>
                  <a:gd name="T4" fmla="*/ 65 w 113"/>
                  <a:gd name="T5" fmla="*/ 87 h 268"/>
                  <a:gd name="T6" fmla="*/ 105 w 113"/>
                  <a:gd name="T7" fmla="*/ 0 h 268"/>
                  <a:gd name="T8" fmla="*/ 113 w 113"/>
                  <a:gd name="T9" fmla="*/ 4 h 268"/>
                  <a:gd name="T10" fmla="*/ 103 w 113"/>
                  <a:gd name="T11" fmla="*/ 48 h 268"/>
                  <a:gd name="T12" fmla="*/ 99 w 113"/>
                  <a:gd name="T13" fmla="*/ 35 h 268"/>
                  <a:gd name="T14" fmla="*/ 87 w 113"/>
                  <a:gd name="T15" fmla="*/ 75 h 268"/>
                  <a:gd name="T16" fmla="*/ 83 w 113"/>
                  <a:gd name="T17" fmla="*/ 84 h 268"/>
                  <a:gd name="T18" fmla="*/ 75 w 113"/>
                  <a:gd name="T19" fmla="*/ 74 h 268"/>
                  <a:gd name="T20" fmla="*/ 48 w 113"/>
                  <a:gd name="T21" fmla="*/ 169 h 268"/>
                  <a:gd name="T22" fmla="*/ 1 w 113"/>
                  <a:gd name="T23" fmla="*/ 268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3" h="268">
                    <a:moveTo>
                      <a:pt x="1" y="268"/>
                    </a:moveTo>
                    <a:cubicBezTo>
                      <a:pt x="1" y="266"/>
                      <a:pt x="0" y="264"/>
                      <a:pt x="1" y="262"/>
                    </a:cubicBezTo>
                    <a:cubicBezTo>
                      <a:pt x="36" y="208"/>
                      <a:pt x="36" y="142"/>
                      <a:pt x="65" y="87"/>
                    </a:cubicBezTo>
                    <a:cubicBezTo>
                      <a:pt x="79" y="59"/>
                      <a:pt x="89" y="28"/>
                      <a:pt x="105" y="0"/>
                    </a:cubicBezTo>
                    <a:cubicBezTo>
                      <a:pt x="107" y="2"/>
                      <a:pt x="110" y="3"/>
                      <a:pt x="113" y="4"/>
                    </a:cubicBezTo>
                    <a:cubicBezTo>
                      <a:pt x="111" y="19"/>
                      <a:pt x="103" y="33"/>
                      <a:pt x="103" y="48"/>
                    </a:cubicBezTo>
                    <a:cubicBezTo>
                      <a:pt x="102" y="44"/>
                      <a:pt x="101" y="40"/>
                      <a:pt x="99" y="35"/>
                    </a:cubicBezTo>
                    <a:cubicBezTo>
                      <a:pt x="93" y="48"/>
                      <a:pt x="88" y="61"/>
                      <a:pt x="87" y="75"/>
                    </a:cubicBezTo>
                    <a:cubicBezTo>
                      <a:pt x="86" y="79"/>
                      <a:pt x="89" y="83"/>
                      <a:pt x="83" y="84"/>
                    </a:cubicBezTo>
                    <a:cubicBezTo>
                      <a:pt x="78" y="84"/>
                      <a:pt x="78" y="78"/>
                      <a:pt x="75" y="74"/>
                    </a:cubicBezTo>
                    <a:cubicBezTo>
                      <a:pt x="64" y="106"/>
                      <a:pt x="54" y="137"/>
                      <a:pt x="48" y="169"/>
                    </a:cubicBezTo>
                    <a:cubicBezTo>
                      <a:pt x="41" y="205"/>
                      <a:pt x="24" y="238"/>
                      <a:pt x="1" y="268"/>
                    </a:cubicBezTo>
                    <a:close/>
                  </a:path>
                </a:pathLst>
              </a:custGeom>
              <a:solidFill>
                <a:srgbClr val="AC82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8" name="Freeform 236">
                <a:extLst>
                  <a:ext uri="{FF2B5EF4-FFF2-40B4-BE49-F238E27FC236}">
                    <a16:creationId xmlns:a16="http://schemas.microsoft.com/office/drawing/2014/main" id="{5C70B032-D476-4F04-BC92-FF7F54B506B7}"/>
                  </a:ext>
                </a:extLst>
              </p:cNvPr>
              <p:cNvSpPr>
                <a:spLocks/>
              </p:cNvSpPr>
              <p:nvPr/>
            </p:nvSpPr>
            <p:spPr bwMode="auto">
              <a:xfrm>
                <a:off x="1249" y="1691"/>
                <a:ext cx="72" cy="319"/>
              </a:xfrm>
              <a:custGeom>
                <a:avLst/>
                <a:gdLst>
                  <a:gd name="T0" fmla="*/ 0 w 64"/>
                  <a:gd name="T1" fmla="*/ 284 h 284"/>
                  <a:gd name="T2" fmla="*/ 64 w 64"/>
                  <a:gd name="T3" fmla="*/ 0 h 284"/>
                  <a:gd name="T4" fmla="*/ 52 w 64"/>
                  <a:gd name="T5" fmla="*/ 62 h 284"/>
                  <a:gd name="T6" fmla="*/ 30 w 64"/>
                  <a:gd name="T7" fmla="*/ 162 h 284"/>
                  <a:gd name="T8" fmla="*/ 0 w 64"/>
                  <a:gd name="T9" fmla="*/ 284 h 284"/>
                </a:gdLst>
                <a:ahLst/>
                <a:cxnLst>
                  <a:cxn ang="0">
                    <a:pos x="T0" y="T1"/>
                  </a:cxn>
                  <a:cxn ang="0">
                    <a:pos x="T2" y="T3"/>
                  </a:cxn>
                  <a:cxn ang="0">
                    <a:pos x="T4" y="T5"/>
                  </a:cxn>
                  <a:cxn ang="0">
                    <a:pos x="T6" y="T7"/>
                  </a:cxn>
                  <a:cxn ang="0">
                    <a:pos x="T8" y="T9"/>
                  </a:cxn>
                </a:cxnLst>
                <a:rect l="0" t="0" r="r" b="b"/>
                <a:pathLst>
                  <a:path w="64" h="284">
                    <a:moveTo>
                      <a:pt x="0" y="284"/>
                    </a:moveTo>
                    <a:cubicBezTo>
                      <a:pt x="24" y="190"/>
                      <a:pt x="26" y="92"/>
                      <a:pt x="64" y="0"/>
                    </a:cubicBezTo>
                    <a:cubicBezTo>
                      <a:pt x="59" y="21"/>
                      <a:pt x="54" y="41"/>
                      <a:pt x="52" y="62"/>
                    </a:cubicBezTo>
                    <a:cubicBezTo>
                      <a:pt x="47" y="96"/>
                      <a:pt x="28" y="127"/>
                      <a:pt x="30" y="162"/>
                    </a:cubicBezTo>
                    <a:cubicBezTo>
                      <a:pt x="32" y="206"/>
                      <a:pt x="12" y="243"/>
                      <a:pt x="0" y="284"/>
                    </a:cubicBezTo>
                    <a:close/>
                  </a:path>
                </a:pathLst>
              </a:custGeom>
              <a:solidFill>
                <a:srgbClr val="A97F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9" name="Freeform 237">
                <a:extLst>
                  <a:ext uri="{FF2B5EF4-FFF2-40B4-BE49-F238E27FC236}">
                    <a16:creationId xmlns:a16="http://schemas.microsoft.com/office/drawing/2014/main" id="{F7257AB4-76A9-4136-90B8-761464A5324D}"/>
                  </a:ext>
                </a:extLst>
              </p:cNvPr>
              <p:cNvSpPr>
                <a:spLocks/>
              </p:cNvSpPr>
              <p:nvPr/>
            </p:nvSpPr>
            <p:spPr bwMode="auto">
              <a:xfrm>
                <a:off x="806" y="2072"/>
                <a:ext cx="104" cy="309"/>
              </a:xfrm>
              <a:custGeom>
                <a:avLst/>
                <a:gdLst>
                  <a:gd name="T0" fmla="*/ 0 w 93"/>
                  <a:gd name="T1" fmla="*/ 256 h 275"/>
                  <a:gd name="T2" fmla="*/ 1 w 93"/>
                  <a:gd name="T3" fmla="*/ 239 h 275"/>
                  <a:gd name="T4" fmla="*/ 36 w 93"/>
                  <a:gd name="T5" fmla="*/ 117 h 275"/>
                  <a:gd name="T6" fmla="*/ 85 w 93"/>
                  <a:gd name="T7" fmla="*/ 6 h 275"/>
                  <a:gd name="T8" fmla="*/ 93 w 93"/>
                  <a:gd name="T9" fmla="*/ 1 h 275"/>
                  <a:gd name="T10" fmla="*/ 60 w 93"/>
                  <a:gd name="T11" fmla="*/ 94 h 275"/>
                  <a:gd name="T12" fmla="*/ 38 w 93"/>
                  <a:gd name="T13" fmla="*/ 128 h 275"/>
                  <a:gd name="T14" fmla="*/ 11 w 93"/>
                  <a:gd name="T15" fmla="*/ 228 h 275"/>
                  <a:gd name="T16" fmla="*/ 15 w 93"/>
                  <a:gd name="T17" fmla="*/ 266 h 275"/>
                  <a:gd name="T18" fmla="*/ 13 w 93"/>
                  <a:gd name="T19" fmla="*/ 275 h 275"/>
                  <a:gd name="T20" fmla="*/ 3 w 93"/>
                  <a:gd name="T21" fmla="*/ 261 h 275"/>
                  <a:gd name="T22" fmla="*/ 0 w 93"/>
                  <a:gd name="T23" fmla="*/ 256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3" h="275">
                    <a:moveTo>
                      <a:pt x="0" y="256"/>
                    </a:moveTo>
                    <a:cubicBezTo>
                      <a:pt x="0" y="250"/>
                      <a:pt x="0" y="244"/>
                      <a:pt x="1" y="239"/>
                    </a:cubicBezTo>
                    <a:cubicBezTo>
                      <a:pt x="15" y="199"/>
                      <a:pt x="17" y="155"/>
                      <a:pt x="36" y="117"/>
                    </a:cubicBezTo>
                    <a:cubicBezTo>
                      <a:pt x="53" y="81"/>
                      <a:pt x="73" y="45"/>
                      <a:pt x="85" y="6"/>
                    </a:cubicBezTo>
                    <a:cubicBezTo>
                      <a:pt x="85" y="4"/>
                      <a:pt x="87" y="0"/>
                      <a:pt x="93" y="1"/>
                    </a:cubicBezTo>
                    <a:cubicBezTo>
                      <a:pt x="82" y="32"/>
                      <a:pt x="73" y="64"/>
                      <a:pt x="60" y="94"/>
                    </a:cubicBezTo>
                    <a:cubicBezTo>
                      <a:pt x="55" y="105"/>
                      <a:pt x="38" y="113"/>
                      <a:pt x="38" y="128"/>
                    </a:cubicBezTo>
                    <a:cubicBezTo>
                      <a:pt x="38" y="164"/>
                      <a:pt x="17" y="194"/>
                      <a:pt x="11" y="228"/>
                    </a:cubicBezTo>
                    <a:cubicBezTo>
                      <a:pt x="9" y="240"/>
                      <a:pt x="22" y="252"/>
                      <a:pt x="15" y="266"/>
                    </a:cubicBezTo>
                    <a:cubicBezTo>
                      <a:pt x="14" y="268"/>
                      <a:pt x="14" y="270"/>
                      <a:pt x="13" y="275"/>
                    </a:cubicBezTo>
                    <a:cubicBezTo>
                      <a:pt x="10" y="258"/>
                      <a:pt x="10" y="258"/>
                      <a:pt x="3" y="261"/>
                    </a:cubicBezTo>
                    <a:cubicBezTo>
                      <a:pt x="1" y="260"/>
                      <a:pt x="1" y="258"/>
                      <a:pt x="0" y="256"/>
                    </a:cubicBezTo>
                    <a:close/>
                  </a:path>
                </a:pathLst>
              </a:custGeom>
              <a:solidFill>
                <a:srgbClr val="936F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0" name="Freeform 238">
                <a:extLst>
                  <a:ext uri="{FF2B5EF4-FFF2-40B4-BE49-F238E27FC236}">
                    <a16:creationId xmlns:a16="http://schemas.microsoft.com/office/drawing/2014/main" id="{1EB0A925-BC99-4811-B4D8-050CC78324D1}"/>
                  </a:ext>
                </a:extLst>
              </p:cNvPr>
              <p:cNvSpPr>
                <a:spLocks/>
              </p:cNvSpPr>
              <p:nvPr/>
            </p:nvSpPr>
            <p:spPr bwMode="auto">
              <a:xfrm>
                <a:off x="1645" y="1887"/>
                <a:ext cx="59" cy="200"/>
              </a:xfrm>
              <a:custGeom>
                <a:avLst/>
                <a:gdLst>
                  <a:gd name="T0" fmla="*/ 37 w 52"/>
                  <a:gd name="T1" fmla="*/ 109 h 178"/>
                  <a:gd name="T2" fmla="*/ 26 w 52"/>
                  <a:gd name="T3" fmla="*/ 78 h 178"/>
                  <a:gd name="T4" fmla="*/ 19 w 52"/>
                  <a:gd name="T5" fmla="*/ 178 h 178"/>
                  <a:gd name="T6" fmla="*/ 14 w 52"/>
                  <a:gd name="T7" fmla="*/ 165 h 178"/>
                  <a:gd name="T8" fmla="*/ 16 w 52"/>
                  <a:gd name="T9" fmla="*/ 93 h 178"/>
                  <a:gd name="T10" fmla="*/ 4 w 52"/>
                  <a:gd name="T11" fmla="*/ 53 h 178"/>
                  <a:gd name="T12" fmla="*/ 8 w 52"/>
                  <a:gd name="T13" fmla="*/ 53 h 178"/>
                  <a:gd name="T14" fmla="*/ 20 w 52"/>
                  <a:gd name="T15" fmla="*/ 73 h 178"/>
                  <a:gd name="T16" fmla="*/ 24 w 52"/>
                  <a:gd name="T17" fmla="*/ 48 h 178"/>
                  <a:gd name="T18" fmla="*/ 20 w 52"/>
                  <a:gd name="T19" fmla="*/ 5 h 178"/>
                  <a:gd name="T20" fmla="*/ 25 w 52"/>
                  <a:gd name="T21" fmla="*/ 0 h 178"/>
                  <a:gd name="T22" fmla="*/ 36 w 52"/>
                  <a:gd name="T23" fmla="*/ 15 h 178"/>
                  <a:gd name="T24" fmla="*/ 36 w 52"/>
                  <a:gd name="T25" fmla="*/ 85 h 178"/>
                  <a:gd name="T26" fmla="*/ 45 w 52"/>
                  <a:gd name="T27" fmla="*/ 74 h 178"/>
                  <a:gd name="T28" fmla="*/ 43 w 52"/>
                  <a:gd name="T29" fmla="*/ 109 h 178"/>
                  <a:gd name="T30" fmla="*/ 37 w 52"/>
                  <a:gd name="T31" fmla="*/ 109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2" h="178">
                    <a:moveTo>
                      <a:pt x="37" y="109"/>
                    </a:moveTo>
                    <a:cubicBezTo>
                      <a:pt x="33" y="100"/>
                      <a:pt x="30" y="91"/>
                      <a:pt x="26" y="78"/>
                    </a:cubicBezTo>
                    <a:cubicBezTo>
                      <a:pt x="23" y="114"/>
                      <a:pt x="28" y="146"/>
                      <a:pt x="19" y="178"/>
                    </a:cubicBezTo>
                    <a:cubicBezTo>
                      <a:pt x="13" y="175"/>
                      <a:pt x="14" y="170"/>
                      <a:pt x="14" y="165"/>
                    </a:cubicBezTo>
                    <a:cubicBezTo>
                      <a:pt x="15" y="141"/>
                      <a:pt x="16" y="117"/>
                      <a:pt x="16" y="93"/>
                    </a:cubicBezTo>
                    <a:cubicBezTo>
                      <a:pt x="16" y="79"/>
                      <a:pt x="0" y="69"/>
                      <a:pt x="4" y="53"/>
                    </a:cubicBezTo>
                    <a:cubicBezTo>
                      <a:pt x="6" y="51"/>
                      <a:pt x="7" y="51"/>
                      <a:pt x="8" y="53"/>
                    </a:cubicBezTo>
                    <a:cubicBezTo>
                      <a:pt x="17" y="57"/>
                      <a:pt x="7" y="76"/>
                      <a:pt x="20" y="73"/>
                    </a:cubicBezTo>
                    <a:cubicBezTo>
                      <a:pt x="32" y="71"/>
                      <a:pt x="23" y="56"/>
                      <a:pt x="24" y="48"/>
                    </a:cubicBezTo>
                    <a:cubicBezTo>
                      <a:pt x="25" y="33"/>
                      <a:pt x="22" y="19"/>
                      <a:pt x="20" y="5"/>
                    </a:cubicBezTo>
                    <a:cubicBezTo>
                      <a:pt x="22" y="3"/>
                      <a:pt x="22" y="1"/>
                      <a:pt x="25" y="0"/>
                    </a:cubicBezTo>
                    <a:cubicBezTo>
                      <a:pt x="31" y="3"/>
                      <a:pt x="37" y="4"/>
                      <a:pt x="36" y="15"/>
                    </a:cubicBezTo>
                    <a:cubicBezTo>
                      <a:pt x="35" y="38"/>
                      <a:pt x="36" y="61"/>
                      <a:pt x="36" y="85"/>
                    </a:cubicBezTo>
                    <a:cubicBezTo>
                      <a:pt x="43" y="84"/>
                      <a:pt x="38" y="76"/>
                      <a:pt x="45" y="74"/>
                    </a:cubicBezTo>
                    <a:cubicBezTo>
                      <a:pt x="52" y="86"/>
                      <a:pt x="44" y="98"/>
                      <a:pt x="43" y="109"/>
                    </a:cubicBezTo>
                    <a:cubicBezTo>
                      <a:pt x="41" y="111"/>
                      <a:pt x="39" y="111"/>
                      <a:pt x="37" y="109"/>
                    </a:cubicBezTo>
                    <a:close/>
                  </a:path>
                </a:pathLst>
              </a:custGeom>
              <a:solidFill>
                <a:srgbClr val="BB93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1" name="Freeform 239">
                <a:extLst>
                  <a:ext uri="{FF2B5EF4-FFF2-40B4-BE49-F238E27FC236}">
                    <a16:creationId xmlns:a16="http://schemas.microsoft.com/office/drawing/2014/main" id="{384B77AF-D04A-431A-9D93-41D43DDC2773}"/>
                  </a:ext>
                </a:extLst>
              </p:cNvPr>
              <p:cNvSpPr>
                <a:spLocks/>
              </p:cNvSpPr>
              <p:nvPr/>
            </p:nvSpPr>
            <p:spPr bwMode="auto">
              <a:xfrm>
                <a:off x="1203" y="2517"/>
                <a:ext cx="58" cy="191"/>
              </a:xfrm>
              <a:custGeom>
                <a:avLst/>
                <a:gdLst>
                  <a:gd name="T0" fmla="*/ 30 w 52"/>
                  <a:gd name="T1" fmla="*/ 0 h 170"/>
                  <a:gd name="T2" fmla="*/ 34 w 52"/>
                  <a:gd name="T3" fmla="*/ 4 h 170"/>
                  <a:gd name="T4" fmla="*/ 42 w 52"/>
                  <a:gd name="T5" fmla="*/ 16 h 170"/>
                  <a:gd name="T6" fmla="*/ 47 w 52"/>
                  <a:gd name="T7" fmla="*/ 66 h 170"/>
                  <a:gd name="T8" fmla="*/ 20 w 52"/>
                  <a:gd name="T9" fmla="*/ 157 h 170"/>
                  <a:gd name="T10" fmla="*/ 2 w 52"/>
                  <a:gd name="T11" fmla="*/ 164 h 170"/>
                  <a:gd name="T12" fmla="*/ 2 w 52"/>
                  <a:gd name="T13" fmla="*/ 163 h 170"/>
                  <a:gd name="T14" fmla="*/ 1 w 52"/>
                  <a:gd name="T15" fmla="*/ 158 h 170"/>
                  <a:gd name="T16" fmla="*/ 18 w 52"/>
                  <a:gd name="T17" fmla="*/ 90 h 170"/>
                  <a:gd name="T18" fmla="*/ 12 w 52"/>
                  <a:gd name="T19" fmla="*/ 86 h 170"/>
                  <a:gd name="T20" fmla="*/ 25 w 52"/>
                  <a:gd name="T21" fmla="*/ 2 h 170"/>
                  <a:gd name="T22" fmla="*/ 30 w 52"/>
                  <a:gd name="T2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2" h="170">
                    <a:moveTo>
                      <a:pt x="30" y="0"/>
                    </a:moveTo>
                    <a:cubicBezTo>
                      <a:pt x="31" y="1"/>
                      <a:pt x="33" y="3"/>
                      <a:pt x="34" y="4"/>
                    </a:cubicBezTo>
                    <a:cubicBezTo>
                      <a:pt x="34" y="10"/>
                      <a:pt x="37" y="14"/>
                      <a:pt x="42" y="16"/>
                    </a:cubicBezTo>
                    <a:cubicBezTo>
                      <a:pt x="52" y="32"/>
                      <a:pt x="46" y="49"/>
                      <a:pt x="47" y="66"/>
                    </a:cubicBezTo>
                    <a:cubicBezTo>
                      <a:pt x="38" y="96"/>
                      <a:pt x="26" y="126"/>
                      <a:pt x="20" y="157"/>
                    </a:cubicBezTo>
                    <a:cubicBezTo>
                      <a:pt x="18" y="170"/>
                      <a:pt x="10" y="166"/>
                      <a:pt x="2" y="164"/>
                    </a:cubicBezTo>
                    <a:cubicBezTo>
                      <a:pt x="2" y="163"/>
                      <a:pt x="2" y="163"/>
                      <a:pt x="2" y="163"/>
                    </a:cubicBezTo>
                    <a:cubicBezTo>
                      <a:pt x="1" y="162"/>
                      <a:pt x="0" y="160"/>
                      <a:pt x="1" y="158"/>
                    </a:cubicBezTo>
                    <a:cubicBezTo>
                      <a:pt x="12" y="137"/>
                      <a:pt x="11" y="112"/>
                      <a:pt x="18" y="90"/>
                    </a:cubicBezTo>
                    <a:cubicBezTo>
                      <a:pt x="19" y="87"/>
                      <a:pt x="13" y="89"/>
                      <a:pt x="12" y="86"/>
                    </a:cubicBezTo>
                    <a:cubicBezTo>
                      <a:pt x="9" y="57"/>
                      <a:pt x="17" y="29"/>
                      <a:pt x="25" y="2"/>
                    </a:cubicBezTo>
                    <a:cubicBezTo>
                      <a:pt x="25" y="0"/>
                      <a:pt x="28" y="0"/>
                      <a:pt x="30" y="0"/>
                    </a:cubicBezTo>
                    <a:close/>
                  </a:path>
                </a:pathLst>
              </a:custGeom>
              <a:solidFill>
                <a:srgbClr val="F5DA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2" name="Freeform 240">
                <a:extLst>
                  <a:ext uri="{FF2B5EF4-FFF2-40B4-BE49-F238E27FC236}">
                    <a16:creationId xmlns:a16="http://schemas.microsoft.com/office/drawing/2014/main" id="{5ECD9BB4-0BC6-4F71-8BF9-A214B627C3D1}"/>
                  </a:ext>
                </a:extLst>
              </p:cNvPr>
              <p:cNvSpPr>
                <a:spLocks/>
              </p:cNvSpPr>
              <p:nvPr/>
            </p:nvSpPr>
            <p:spPr bwMode="auto">
              <a:xfrm>
                <a:off x="1379" y="2506"/>
                <a:ext cx="48" cy="212"/>
              </a:xfrm>
              <a:custGeom>
                <a:avLst/>
                <a:gdLst>
                  <a:gd name="T0" fmla="*/ 37 w 43"/>
                  <a:gd name="T1" fmla="*/ 182 h 189"/>
                  <a:gd name="T2" fmla="*/ 0 w 43"/>
                  <a:gd name="T3" fmla="*/ 185 h 189"/>
                  <a:gd name="T4" fmla="*/ 20 w 43"/>
                  <a:gd name="T5" fmla="*/ 152 h 189"/>
                  <a:gd name="T6" fmla="*/ 20 w 43"/>
                  <a:gd name="T7" fmla="*/ 150 h 189"/>
                  <a:gd name="T8" fmla="*/ 25 w 43"/>
                  <a:gd name="T9" fmla="*/ 9 h 189"/>
                  <a:gd name="T10" fmla="*/ 31 w 43"/>
                  <a:gd name="T11" fmla="*/ 0 h 189"/>
                  <a:gd name="T12" fmla="*/ 31 w 43"/>
                  <a:gd name="T13" fmla="*/ 58 h 189"/>
                  <a:gd name="T14" fmla="*/ 43 w 43"/>
                  <a:gd name="T15" fmla="*/ 48 h 189"/>
                  <a:gd name="T16" fmla="*/ 38 w 43"/>
                  <a:gd name="T17" fmla="*/ 75 h 189"/>
                  <a:gd name="T18" fmla="*/ 27 w 43"/>
                  <a:gd name="T19" fmla="*/ 173 h 189"/>
                  <a:gd name="T20" fmla="*/ 37 w 43"/>
                  <a:gd name="T21" fmla="*/ 182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3" h="189">
                    <a:moveTo>
                      <a:pt x="37" y="182"/>
                    </a:moveTo>
                    <a:cubicBezTo>
                      <a:pt x="25" y="189"/>
                      <a:pt x="13" y="185"/>
                      <a:pt x="0" y="185"/>
                    </a:cubicBezTo>
                    <a:cubicBezTo>
                      <a:pt x="23" y="184"/>
                      <a:pt x="23" y="169"/>
                      <a:pt x="20" y="152"/>
                    </a:cubicBezTo>
                    <a:cubicBezTo>
                      <a:pt x="20" y="152"/>
                      <a:pt x="20" y="151"/>
                      <a:pt x="20" y="150"/>
                    </a:cubicBezTo>
                    <a:cubicBezTo>
                      <a:pt x="24" y="104"/>
                      <a:pt x="8" y="56"/>
                      <a:pt x="25" y="9"/>
                    </a:cubicBezTo>
                    <a:cubicBezTo>
                      <a:pt x="26" y="6"/>
                      <a:pt x="26" y="3"/>
                      <a:pt x="31" y="0"/>
                    </a:cubicBezTo>
                    <a:cubicBezTo>
                      <a:pt x="31" y="20"/>
                      <a:pt x="31" y="39"/>
                      <a:pt x="31" y="58"/>
                    </a:cubicBezTo>
                    <a:cubicBezTo>
                      <a:pt x="37" y="58"/>
                      <a:pt x="34" y="48"/>
                      <a:pt x="43" y="48"/>
                    </a:cubicBezTo>
                    <a:cubicBezTo>
                      <a:pt x="41" y="57"/>
                      <a:pt x="40" y="66"/>
                      <a:pt x="38" y="75"/>
                    </a:cubicBezTo>
                    <a:cubicBezTo>
                      <a:pt x="30" y="107"/>
                      <a:pt x="33" y="140"/>
                      <a:pt x="27" y="173"/>
                    </a:cubicBezTo>
                    <a:cubicBezTo>
                      <a:pt x="26" y="183"/>
                      <a:pt x="31" y="182"/>
                      <a:pt x="37" y="182"/>
                    </a:cubicBezTo>
                    <a:close/>
                  </a:path>
                </a:pathLst>
              </a:custGeom>
              <a:solidFill>
                <a:srgbClr val="AB7F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3" name="Freeform 241">
                <a:extLst>
                  <a:ext uri="{FF2B5EF4-FFF2-40B4-BE49-F238E27FC236}">
                    <a16:creationId xmlns:a16="http://schemas.microsoft.com/office/drawing/2014/main" id="{11BABA2D-C2CE-4B41-BBAC-F067B9087CCA}"/>
                  </a:ext>
                </a:extLst>
              </p:cNvPr>
              <p:cNvSpPr>
                <a:spLocks/>
              </p:cNvSpPr>
              <p:nvPr/>
            </p:nvSpPr>
            <p:spPr bwMode="auto">
              <a:xfrm>
                <a:off x="1167" y="1570"/>
                <a:ext cx="57" cy="310"/>
              </a:xfrm>
              <a:custGeom>
                <a:avLst/>
                <a:gdLst>
                  <a:gd name="T0" fmla="*/ 2 w 51"/>
                  <a:gd name="T1" fmla="*/ 275 h 276"/>
                  <a:gd name="T2" fmla="*/ 8 w 51"/>
                  <a:gd name="T3" fmla="*/ 212 h 276"/>
                  <a:gd name="T4" fmla="*/ 28 w 51"/>
                  <a:gd name="T5" fmla="*/ 73 h 276"/>
                  <a:gd name="T6" fmla="*/ 51 w 51"/>
                  <a:gd name="T7" fmla="*/ 0 h 276"/>
                  <a:gd name="T8" fmla="*/ 41 w 51"/>
                  <a:gd name="T9" fmla="*/ 44 h 276"/>
                  <a:gd name="T10" fmla="*/ 37 w 51"/>
                  <a:gd name="T11" fmla="*/ 98 h 276"/>
                  <a:gd name="T12" fmla="*/ 37 w 51"/>
                  <a:gd name="T13" fmla="*/ 102 h 276"/>
                  <a:gd name="T14" fmla="*/ 6 w 51"/>
                  <a:gd name="T15" fmla="*/ 275 h 276"/>
                  <a:gd name="T16" fmla="*/ 2 w 51"/>
                  <a:gd name="T17" fmla="*/ 275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1" h="276">
                    <a:moveTo>
                      <a:pt x="2" y="275"/>
                    </a:moveTo>
                    <a:cubicBezTo>
                      <a:pt x="0" y="254"/>
                      <a:pt x="8" y="233"/>
                      <a:pt x="8" y="212"/>
                    </a:cubicBezTo>
                    <a:cubicBezTo>
                      <a:pt x="5" y="164"/>
                      <a:pt x="31" y="121"/>
                      <a:pt x="28" y="73"/>
                    </a:cubicBezTo>
                    <a:cubicBezTo>
                      <a:pt x="26" y="48"/>
                      <a:pt x="36" y="23"/>
                      <a:pt x="51" y="0"/>
                    </a:cubicBezTo>
                    <a:cubicBezTo>
                      <a:pt x="48" y="15"/>
                      <a:pt x="44" y="30"/>
                      <a:pt x="41" y="44"/>
                    </a:cubicBezTo>
                    <a:cubicBezTo>
                      <a:pt x="37" y="62"/>
                      <a:pt x="29" y="80"/>
                      <a:pt x="37" y="98"/>
                    </a:cubicBezTo>
                    <a:cubicBezTo>
                      <a:pt x="38" y="100"/>
                      <a:pt x="37" y="101"/>
                      <a:pt x="37" y="102"/>
                    </a:cubicBezTo>
                    <a:cubicBezTo>
                      <a:pt x="21" y="159"/>
                      <a:pt x="18" y="218"/>
                      <a:pt x="6" y="275"/>
                    </a:cubicBezTo>
                    <a:cubicBezTo>
                      <a:pt x="5" y="276"/>
                      <a:pt x="3" y="276"/>
                      <a:pt x="2" y="275"/>
                    </a:cubicBezTo>
                    <a:close/>
                  </a:path>
                </a:pathLst>
              </a:custGeom>
              <a:solidFill>
                <a:srgbClr val="A67A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4" name="Freeform 242">
                <a:extLst>
                  <a:ext uri="{FF2B5EF4-FFF2-40B4-BE49-F238E27FC236}">
                    <a16:creationId xmlns:a16="http://schemas.microsoft.com/office/drawing/2014/main" id="{EFA3B8BF-826F-4BC8-94DB-09CA59A5B9AE}"/>
                  </a:ext>
                </a:extLst>
              </p:cNvPr>
              <p:cNvSpPr>
                <a:spLocks/>
              </p:cNvSpPr>
              <p:nvPr/>
            </p:nvSpPr>
            <p:spPr bwMode="auto">
              <a:xfrm>
                <a:off x="1536" y="2092"/>
                <a:ext cx="40" cy="219"/>
              </a:xfrm>
              <a:custGeom>
                <a:avLst/>
                <a:gdLst>
                  <a:gd name="T0" fmla="*/ 17 w 35"/>
                  <a:gd name="T1" fmla="*/ 194 h 195"/>
                  <a:gd name="T2" fmla="*/ 19 w 35"/>
                  <a:gd name="T3" fmla="*/ 105 h 195"/>
                  <a:gd name="T4" fmla="*/ 0 w 35"/>
                  <a:gd name="T5" fmla="*/ 167 h 195"/>
                  <a:gd name="T6" fmla="*/ 8 w 35"/>
                  <a:gd name="T7" fmla="*/ 102 h 195"/>
                  <a:gd name="T8" fmla="*/ 13 w 35"/>
                  <a:gd name="T9" fmla="*/ 30 h 195"/>
                  <a:gd name="T10" fmla="*/ 16 w 35"/>
                  <a:gd name="T11" fmla="*/ 0 h 195"/>
                  <a:gd name="T12" fmla="*/ 21 w 35"/>
                  <a:gd name="T13" fmla="*/ 38 h 195"/>
                  <a:gd name="T14" fmla="*/ 29 w 35"/>
                  <a:gd name="T15" fmla="*/ 156 h 195"/>
                  <a:gd name="T16" fmla="*/ 20 w 35"/>
                  <a:gd name="T17" fmla="*/ 194 h 195"/>
                  <a:gd name="T18" fmla="*/ 19 w 35"/>
                  <a:gd name="T19" fmla="*/ 195 h 195"/>
                  <a:gd name="T20" fmla="*/ 17 w 35"/>
                  <a:gd name="T21" fmla="*/ 194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5" h="195">
                    <a:moveTo>
                      <a:pt x="17" y="194"/>
                    </a:moveTo>
                    <a:cubicBezTo>
                      <a:pt x="24" y="165"/>
                      <a:pt x="21" y="135"/>
                      <a:pt x="19" y="105"/>
                    </a:cubicBezTo>
                    <a:cubicBezTo>
                      <a:pt x="10" y="125"/>
                      <a:pt x="14" y="148"/>
                      <a:pt x="0" y="167"/>
                    </a:cubicBezTo>
                    <a:cubicBezTo>
                      <a:pt x="2" y="145"/>
                      <a:pt x="1" y="122"/>
                      <a:pt x="8" y="102"/>
                    </a:cubicBezTo>
                    <a:cubicBezTo>
                      <a:pt x="17" y="77"/>
                      <a:pt x="12" y="54"/>
                      <a:pt x="13" y="30"/>
                    </a:cubicBezTo>
                    <a:cubicBezTo>
                      <a:pt x="13" y="20"/>
                      <a:pt x="13" y="10"/>
                      <a:pt x="16" y="0"/>
                    </a:cubicBezTo>
                    <a:cubicBezTo>
                      <a:pt x="23" y="12"/>
                      <a:pt x="21" y="25"/>
                      <a:pt x="21" y="38"/>
                    </a:cubicBezTo>
                    <a:cubicBezTo>
                      <a:pt x="18" y="78"/>
                      <a:pt x="35" y="116"/>
                      <a:pt x="29" y="156"/>
                    </a:cubicBezTo>
                    <a:cubicBezTo>
                      <a:pt x="27" y="169"/>
                      <a:pt x="28" y="182"/>
                      <a:pt x="20" y="194"/>
                    </a:cubicBezTo>
                    <a:cubicBezTo>
                      <a:pt x="19" y="195"/>
                      <a:pt x="19" y="195"/>
                      <a:pt x="19" y="195"/>
                    </a:cubicBezTo>
                    <a:lnTo>
                      <a:pt x="17" y="194"/>
                    </a:lnTo>
                    <a:close/>
                  </a:path>
                </a:pathLst>
              </a:custGeom>
              <a:solidFill>
                <a:srgbClr val="A67D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5" name="Freeform 243">
                <a:extLst>
                  <a:ext uri="{FF2B5EF4-FFF2-40B4-BE49-F238E27FC236}">
                    <a16:creationId xmlns:a16="http://schemas.microsoft.com/office/drawing/2014/main" id="{10B6C94F-C4FA-4844-9C2A-8047FE304BFC}"/>
                  </a:ext>
                </a:extLst>
              </p:cNvPr>
              <p:cNvSpPr>
                <a:spLocks/>
              </p:cNvSpPr>
              <p:nvPr/>
            </p:nvSpPr>
            <p:spPr bwMode="auto">
              <a:xfrm>
                <a:off x="1316" y="2414"/>
                <a:ext cx="74" cy="302"/>
              </a:xfrm>
              <a:custGeom>
                <a:avLst/>
                <a:gdLst>
                  <a:gd name="T0" fmla="*/ 25 w 66"/>
                  <a:gd name="T1" fmla="*/ 267 h 269"/>
                  <a:gd name="T2" fmla="*/ 0 w 66"/>
                  <a:gd name="T3" fmla="*/ 265 h 269"/>
                  <a:gd name="T4" fmla="*/ 18 w 66"/>
                  <a:gd name="T5" fmla="*/ 250 h 269"/>
                  <a:gd name="T6" fmla="*/ 28 w 66"/>
                  <a:gd name="T7" fmla="*/ 129 h 269"/>
                  <a:gd name="T8" fmla="*/ 47 w 66"/>
                  <a:gd name="T9" fmla="*/ 46 h 269"/>
                  <a:gd name="T10" fmla="*/ 44 w 66"/>
                  <a:gd name="T11" fmla="*/ 7 h 269"/>
                  <a:gd name="T12" fmla="*/ 47 w 66"/>
                  <a:gd name="T13" fmla="*/ 10 h 269"/>
                  <a:gd name="T14" fmla="*/ 47 w 66"/>
                  <a:gd name="T15" fmla="*/ 10 h 269"/>
                  <a:gd name="T16" fmla="*/ 52 w 66"/>
                  <a:gd name="T17" fmla="*/ 0 h 269"/>
                  <a:gd name="T18" fmla="*/ 38 w 66"/>
                  <a:gd name="T19" fmla="*/ 121 h 269"/>
                  <a:gd name="T20" fmla="*/ 33 w 66"/>
                  <a:gd name="T21" fmla="*/ 188 h 269"/>
                  <a:gd name="T22" fmla="*/ 24 w 66"/>
                  <a:gd name="T23" fmla="*/ 249 h 269"/>
                  <a:gd name="T24" fmla="*/ 25 w 66"/>
                  <a:gd name="T25" fmla="*/ 267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6" h="269">
                    <a:moveTo>
                      <a:pt x="25" y="267"/>
                    </a:moveTo>
                    <a:cubicBezTo>
                      <a:pt x="17" y="268"/>
                      <a:pt x="8" y="269"/>
                      <a:pt x="0" y="265"/>
                    </a:cubicBezTo>
                    <a:cubicBezTo>
                      <a:pt x="11" y="265"/>
                      <a:pt x="15" y="262"/>
                      <a:pt x="18" y="250"/>
                    </a:cubicBezTo>
                    <a:cubicBezTo>
                      <a:pt x="27" y="210"/>
                      <a:pt x="24" y="169"/>
                      <a:pt x="28" y="129"/>
                    </a:cubicBezTo>
                    <a:cubicBezTo>
                      <a:pt x="32" y="100"/>
                      <a:pt x="47" y="76"/>
                      <a:pt x="47" y="46"/>
                    </a:cubicBezTo>
                    <a:cubicBezTo>
                      <a:pt x="47" y="33"/>
                      <a:pt x="34" y="21"/>
                      <a:pt x="44" y="7"/>
                    </a:cubicBezTo>
                    <a:cubicBezTo>
                      <a:pt x="46" y="8"/>
                      <a:pt x="46" y="9"/>
                      <a:pt x="47" y="10"/>
                    </a:cubicBezTo>
                    <a:cubicBezTo>
                      <a:pt x="48" y="11"/>
                      <a:pt x="47" y="10"/>
                      <a:pt x="47" y="10"/>
                    </a:cubicBezTo>
                    <a:cubicBezTo>
                      <a:pt x="48" y="6"/>
                      <a:pt x="45" y="0"/>
                      <a:pt x="52" y="0"/>
                    </a:cubicBezTo>
                    <a:cubicBezTo>
                      <a:pt x="66" y="42"/>
                      <a:pt x="45" y="81"/>
                      <a:pt x="38" y="121"/>
                    </a:cubicBezTo>
                    <a:cubicBezTo>
                      <a:pt x="34" y="143"/>
                      <a:pt x="30" y="165"/>
                      <a:pt x="33" y="188"/>
                    </a:cubicBezTo>
                    <a:cubicBezTo>
                      <a:pt x="35" y="208"/>
                      <a:pt x="29" y="228"/>
                      <a:pt x="24" y="249"/>
                    </a:cubicBezTo>
                    <a:cubicBezTo>
                      <a:pt x="23" y="255"/>
                      <a:pt x="19" y="261"/>
                      <a:pt x="25" y="267"/>
                    </a:cubicBezTo>
                    <a:close/>
                  </a:path>
                </a:pathLst>
              </a:custGeom>
              <a:solidFill>
                <a:srgbClr val="BB957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6" name="Freeform 244">
                <a:extLst>
                  <a:ext uri="{FF2B5EF4-FFF2-40B4-BE49-F238E27FC236}">
                    <a16:creationId xmlns:a16="http://schemas.microsoft.com/office/drawing/2014/main" id="{6CA4F2FD-3F59-42FE-89B3-76B63D519915}"/>
                  </a:ext>
                </a:extLst>
              </p:cNvPr>
              <p:cNvSpPr>
                <a:spLocks/>
              </p:cNvSpPr>
              <p:nvPr/>
            </p:nvSpPr>
            <p:spPr bwMode="auto">
              <a:xfrm>
                <a:off x="1178" y="2490"/>
                <a:ext cx="59" cy="210"/>
              </a:xfrm>
              <a:custGeom>
                <a:avLst/>
                <a:gdLst>
                  <a:gd name="T0" fmla="*/ 24 w 53"/>
                  <a:gd name="T1" fmla="*/ 184 h 187"/>
                  <a:gd name="T2" fmla="*/ 24 w 53"/>
                  <a:gd name="T3" fmla="*/ 187 h 187"/>
                  <a:gd name="T4" fmla="*/ 4 w 53"/>
                  <a:gd name="T5" fmla="*/ 187 h 187"/>
                  <a:gd name="T6" fmla="*/ 8 w 53"/>
                  <a:gd name="T7" fmla="*/ 161 h 187"/>
                  <a:gd name="T8" fmla="*/ 24 w 53"/>
                  <a:gd name="T9" fmla="*/ 50 h 187"/>
                  <a:gd name="T10" fmla="*/ 41 w 53"/>
                  <a:gd name="T11" fmla="*/ 0 h 187"/>
                  <a:gd name="T12" fmla="*/ 44 w 53"/>
                  <a:gd name="T13" fmla="*/ 4 h 187"/>
                  <a:gd name="T14" fmla="*/ 42 w 53"/>
                  <a:gd name="T15" fmla="*/ 46 h 187"/>
                  <a:gd name="T16" fmla="*/ 33 w 53"/>
                  <a:gd name="T17" fmla="*/ 100 h 187"/>
                  <a:gd name="T18" fmla="*/ 36 w 53"/>
                  <a:gd name="T19" fmla="*/ 118 h 187"/>
                  <a:gd name="T20" fmla="*/ 24 w 53"/>
                  <a:gd name="T21" fmla="*/ 184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 h="187">
                    <a:moveTo>
                      <a:pt x="24" y="184"/>
                    </a:moveTo>
                    <a:cubicBezTo>
                      <a:pt x="24" y="185"/>
                      <a:pt x="24" y="186"/>
                      <a:pt x="24" y="187"/>
                    </a:cubicBezTo>
                    <a:cubicBezTo>
                      <a:pt x="18" y="187"/>
                      <a:pt x="11" y="187"/>
                      <a:pt x="4" y="187"/>
                    </a:cubicBezTo>
                    <a:cubicBezTo>
                      <a:pt x="0" y="178"/>
                      <a:pt x="6" y="169"/>
                      <a:pt x="8" y="161"/>
                    </a:cubicBezTo>
                    <a:cubicBezTo>
                      <a:pt x="20" y="125"/>
                      <a:pt x="15" y="86"/>
                      <a:pt x="24" y="50"/>
                    </a:cubicBezTo>
                    <a:cubicBezTo>
                      <a:pt x="28" y="32"/>
                      <a:pt x="29" y="15"/>
                      <a:pt x="41" y="0"/>
                    </a:cubicBezTo>
                    <a:cubicBezTo>
                      <a:pt x="42" y="1"/>
                      <a:pt x="43" y="3"/>
                      <a:pt x="44" y="4"/>
                    </a:cubicBezTo>
                    <a:cubicBezTo>
                      <a:pt x="53" y="19"/>
                      <a:pt x="43" y="32"/>
                      <a:pt x="42" y="46"/>
                    </a:cubicBezTo>
                    <a:cubicBezTo>
                      <a:pt x="40" y="64"/>
                      <a:pt x="38" y="83"/>
                      <a:pt x="33" y="100"/>
                    </a:cubicBezTo>
                    <a:cubicBezTo>
                      <a:pt x="31" y="107"/>
                      <a:pt x="34" y="112"/>
                      <a:pt x="36" y="118"/>
                    </a:cubicBezTo>
                    <a:cubicBezTo>
                      <a:pt x="37" y="141"/>
                      <a:pt x="33" y="163"/>
                      <a:pt x="24" y="184"/>
                    </a:cubicBezTo>
                    <a:close/>
                  </a:path>
                </a:pathLst>
              </a:custGeom>
              <a:solidFill>
                <a:srgbClr val="F6DB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7" name="Freeform 245">
                <a:extLst>
                  <a:ext uri="{FF2B5EF4-FFF2-40B4-BE49-F238E27FC236}">
                    <a16:creationId xmlns:a16="http://schemas.microsoft.com/office/drawing/2014/main" id="{869243FB-741B-4DCE-B9AF-B322F25408FF}"/>
                  </a:ext>
                </a:extLst>
              </p:cNvPr>
              <p:cNvSpPr>
                <a:spLocks/>
              </p:cNvSpPr>
              <p:nvPr/>
            </p:nvSpPr>
            <p:spPr bwMode="auto">
              <a:xfrm>
                <a:off x="1187" y="1246"/>
                <a:ext cx="72" cy="152"/>
              </a:xfrm>
              <a:custGeom>
                <a:avLst/>
                <a:gdLst>
                  <a:gd name="T0" fmla="*/ 47 w 64"/>
                  <a:gd name="T1" fmla="*/ 4 h 135"/>
                  <a:gd name="T2" fmla="*/ 64 w 64"/>
                  <a:gd name="T3" fmla="*/ 7 h 135"/>
                  <a:gd name="T4" fmla="*/ 39 w 64"/>
                  <a:gd name="T5" fmla="*/ 46 h 135"/>
                  <a:gd name="T6" fmla="*/ 20 w 64"/>
                  <a:gd name="T7" fmla="*/ 135 h 135"/>
                  <a:gd name="T8" fmla="*/ 20 w 64"/>
                  <a:gd name="T9" fmla="*/ 135 h 135"/>
                  <a:gd name="T10" fmla="*/ 16 w 64"/>
                  <a:gd name="T11" fmla="*/ 123 h 135"/>
                  <a:gd name="T12" fmla="*/ 31 w 64"/>
                  <a:gd name="T13" fmla="*/ 85 h 135"/>
                  <a:gd name="T14" fmla="*/ 25 w 64"/>
                  <a:gd name="T15" fmla="*/ 66 h 135"/>
                  <a:gd name="T16" fmla="*/ 10 w 64"/>
                  <a:gd name="T17" fmla="*/ 108 h 135"/>
                  <a:gd name="T18" fmla="*/ 4 w 64"/>
                  <a:gd name="T19" fmla="*/ 106 h 135"/>
                  <a:gd name="T20" fmla="*/ 22 w 64"/>
                  <a:gd name="T21" fmla="*/ 27 h 135"/>
                  <a:gd name="T22" fmla="*/ 0 w 64"/>
                  <a:gd name="T23" fmla="*/ 54 h 135"/>
                  <a:gd name="T24" fmla="*/ 23 w 64"/>
                  <a:gd name="T25" fmla="*/ 0 h 135"/>
                  <a:gd name="T26" fmla="*/ 37 w 64"/>
                  <a:gd name="T27" fmla="*/ 4 h 135"/>
                  <a:gd name="T28" fmla="*/ 32 w 64"/>
                  <a:gd name="T29" fmla="*/ 31 h 135"/>
                  <a:gd name="T30" fmla="*/ 47 w 64"/>
                  <a:gd name="T31" fmla="*/ 4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4" h="135">
                    <a:moveTo>
                      <a:pt x="47" y="4"/>
                    </a:moveTo>
                    <a:cubicBezTo>
                      <a:pt x="53" y="2"/>
                      <a:pt x="58" y="4"/>
                      <a:pt x="64" y="7"/>
                    </a:cubicBezTo>
                    <a:cubicBezTo>
                      <a:pt x="44" y="13"/>
                      <a:pt x="36" y="32"/>
                      <a:pt x="39" y="46"/>
                    </a:cubicBezTo>
                    <a:cubicBezTo>
                      <a:pt x="48" y="80"/>
                      <a:pt x="24" y="105"/>
                      <a:pt x="20" y="135"/>
                    </a:cubicBezTo>
                    <a:cubicBezTo>
                      <a:pt x="20" y="135"/>
                      <a:pt x="20" y="135"/>
                      <a:pt x="20" y="135"/>
                    </a:cubicBezTo>
                    <a:cubicBezTo>
                      <a:pt x="11" y="134"/>
                      <a:pt x="14" y="128"/>
                      <a:pt x="16" y="123"/>
                    </a:cubicBezTo>
                    <a:cubicBezTo>
                      <a:pt x="21" y="110"/>
                      <a:pt x="26" y="97"/>
                      <a:pt x="31" y="85"/>
                    </a:cubicBezTo>
                    <a:cubicBezTo>
                      <a:pt x="35" y="76"/>
                      <a:pt x="35" y="70"/>
                      <a:pt x="25" y="66"/>
                    </a:cubicBezTo>
                    <a:cubicBezTo>
                      <a:pt x="20" y="80"/>
                      <a:pt x="15" y="94"/>
                      <a:pt x="10" y="108"/>
                    </a:cubicBezTo>
                    <a:cubicBezTo>
                      <a:pt x="8" y="107"/>
                      <a:pt x="6" y="107"/>
                      <a:pt x="4" y="106"/>
                    </a:cubicBezTo>
                    <a:cubicBezTo>
                      <a:pt x="10" y="80"/>
                      <a:pt x="30" y="56"/>
                      <a:pt x="22" y="27"/>
                    </a:cubicBezTo>
                    <a:cubicBezTo>
                      <a:pt x="14" y="34"/>
                      <a:pt x="13" y="47"/>
                      <a:pt x="0" y="54"/>
                    </a:cubicBezTo>
                    <a:cubicBezTo>
                      <a:pt x="7" y="34"/>
                      <a:pt x="21" y="20"/>
                      <a:pt x="23" y="0"/>
                    </a:cubicBezTo>
                    <a:cubicBezTo>
                      <a:pt x="28" y="2"/>
                      <a:pt x="32" y="3"/>
                      <a:pt x="37" y="4"/>
                    </a:cubicBezTo>
                    <a:cubicBezTo>
                      <a:pt x="43" y="15"/>
                      <a:pt x="32" y="22"/>
                      <a:pt x="32" y="31"/>
                    </a:cubicBezTo>
                    <a:cubicBezTo>
                      <a:pt x="36" y="22"/>
                      <a:pt x="36" y="10"/>
                      <a:pt x="47" y="4"/>
                    </a:cubicBezTo>
                    <a:close/>
                  </a:path>
                </a:pathLst>
              </a:custGeom>
              <a:solidFill>
                <a:srgbClr val="A980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8" name="Freeform 246">
                <a:extLst>
                  <a:ext uri="{FF2B5EF4-FFF2-40B4-BE49-F238E27FC236}">
                    <a16:creationId xmlns:a16="http://schemas.microsoft.com/office/drawing/2014/main" id="{3CAEAF82-73E8-4F8B-A5A3-E3D19018FC28}"/>
                  </a:ext>
                </a:extLst>
              </p:cNvPr>
              <p:cNvSpPr>
                <a:spLocks/>
              </p:cNvSpPr>
              <p:nvPr/>
            </p:nvSpPr>
            <p:spPr bwMode="auto">
              <a:xfrm>
                <a:off x="1205" y="2466"/>
                <a:ext cx="66" cy="242"/>
              </a:xfrm>
              <a:custGeom>
                <a:avLst/>
                <a:gdLst>
                  <a:gd name="T0" fmla="*/ 0 w 59"/>
                  <a:gd name="T1" fmla="*/ 209 h 215"/>
                  <a:gd name="T2" fmla="*/ 16 w 59"/>
                  <a:gd name="T3" fmla="*/ 196 h 215"/>
                  <a:gd name="T4" fmla="*/ 40 w 59"/>
                  <a:gd name="T5" fmla="*/ 113 h 215"/>
                  <a:gd name="T6" fmla="*/ 44 w 59"/>
                  <a:gd name="T7" fmla="*/ 57 h 215"/>
                  <a:gd name="T8" fmla="*/ 59 w 59"/>
                  <a:gd name="T9" fmla="*/ 0 h 215"/>
                  <a:gd name="T10" fmla="*/ 52 w 59"/>
                  <a:gd name="T11" fmla="*/ 86 h 215"/>
                  <a:gd name="T12" fmla="*/ 40 w 59"/>
                  <a:gd name="T13" fmla="*/ 170 h 215"/>
                  <a:gd name="T14" fmla="*/ 40 w 59"/>
                  <a:gd name="T15" fmla="*/ 146 h 215"/>
                  <a:gd name="T16" fmla="*/ 37 w 59"/>
                  <a:gd name="T17" fmla="*/ 145 h 215"/>
                  <a:gd name="T18" fmla="*/ 21 w 59"/>
                  <a:gd name="T19" fmla="*/ 212 h 215"/>
                  <a:gd name="T20" fmla="*/ 0 w 59"/>
                  <a:gd name="T21" fmla="*/ 209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9" h="215">
                    <a:moveTo>
                      <a:pt x="0" y="209"/>
                    </a:moveTo>
                    <a:cubicBezTo>
                      <a:pt x="11" y="211"/>
                      <a:pt x="15" y="206"/>
                      <a:pt x="16" y="196"/>
                    </a:cubicBezTo>
                    <a:cubicBezTo>
                      <a:pt x="21" y="167"/>
                      <a:pt x="30" y="140"/>
                      <a:pt x="40" y="113"/>
                    </a:cubicBezTo>
                    <a:cubicBezTo>
                      <a:pt x="45" y="95"/>
                      <a:pt x="39" y="75"/>
                      <a:pt x="44" y="57"/>
                    </a:cubicBezTo>
                    <a:cubicBezTo>
                      <a:pt x="45" y="37"/>
                      <a:pt x="48" y="18"/>
                      <a:pt x="59" y="0"/>
                    </a:cubicBezTo>
                    <a:cubicBezTo>
                      <a:pt x="56" y="29"/>
                      <a:pt x="53" y="57"/>
                      <a:pt x="52" y="86"/>
                    </a:cubicBezTo>
                    <a:cubicBezTo>
                      <a:pt x="51" y="114"/>
                      <a:pt x="46" y="142"/>
                      <a:pt x="40" y="170"/>
                    </a:cubicBezTo>
                    <a:cubicBezTo>
                      <a:pt x="40" y="162"/>
                      <a:pt x="40" y="154"/>
                      <a:pt x="40" y="146"/>
                    </a:cubicBezTo>
                    <a:cubicBezTo>
                      <a:pt x="39" y="145"/>
                      <a:pt x="38" y="145"/>
                      <a:pt x="37" y="145"/>
                    </a:cubicBezTo>
                    <a:cubicBezTo>
                      <a:pt x="32" y="167"/>
                      <a:pt x="26" y="190"/>
                      <a:pt x="21" y="212"/>
                    </a:cubicBezTo>
                    <a:cubicBezTo>
                      <a:pt x="14" y="213"/>
                      <a:pt x="6" y="215"/>
                      <a:pt x="0" y="209"/>
                    </a:cubicBezTo>
                    <a:close/>
                  </a:path>
                </a:pathLst>
              </a:custGeom>
              <a:solidFill>
                <a:srgbClr val="B389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9" name="Freeform 247">
                <a:extLst>
                  <a:ext uri="{FF2B5EF4-FFF2-40B4-BE49-F238E27FC236}">
                    <a16:creationId xmlns:a16="http://schemas.microsoft.com/office/drawing/2014/main" id="{075C2A8B-F524-44AA-9947-73BC39188096}"/>
                  </a:ext>
                </a:extLst>
              </p:cNvPr>
              <p:cNvSpPr>
                <a:spLocks/>
              </p:cNvSpPr>
              <p:nvPr/>
            </p:nvSpPr>
            <p:spPr bwMode="auto">
              <a:xfrm>
                <a:off x="1503" y="2109"/>
                <a:ext cx="34" cy="254"/>
              </a:xfrm>
              <a:custGeom>
                <a:avLst/>
                <a:gdLst>
                  <a:gd name="T0" fmla="*/ 25 w 31"/>
                  <a:gd name="T1" fmla="*/ 111 h 226"/>
                  <a:gd name="T2" fmla="*/ 7 w 31"/>
                  <a:gd name="T3" fmla="*/ 226 h 226"/>
                  <a:gd name="T4" fmla="*/ 1 w 31"/>
                  <a:gd name="T5" fmla="*/ 225 h 226"/>
                  <a:gd name="T6" fmla="*/ 12 w 31"/>
                  <a:gd name="T7" fmla="*/ 0 h 226"/>
                  <a:gd name="T8" fmla="*/ 14 w 31"/>
                  <a:gd name="T9" fmla="*/ 135 h 226"/>
                  <a:gd name="T10" fmla="*/ 25 w 31"/>
                  <a:gd name="T11" fmla="*/ 111 h 226"/>
                </a:gdLst>
                <a:ahLst/>
                <a:cxnLst>
                  <a:cxn ang="0">
                    <a:pos x="T0" y="T1"/>
                  </a:cxn>
                  <a:cxn ang="0">
                    <a:pos x="T2" y="T3"/>
                  </a:cxn>
                  <a:cxn ang="0">
                    <a:pos x="T4" y="T5"/>
                  </a:cxn>
                  <a:cxn ang="0">
                    <a:pos x="T6" y="T7"/>
                  </a:cxn>
                  <a:cxn ang="0">
                    <a:pos x="T8" y="T9"/>
                  </a:cxn>
                  <a:cxn ang="0">
                    <a:pos x="T10" y="T11"/>
                  </a:cxn>
                </a:cxnLst>
                <a:rect l="0" t="0" r="r" b="b"/>
                <a:pathLst>
                  <a:path w="31" h="226">
                    <a:moveTo>
                      <a:pt x="25" y="111"/>
                    </a:moveTo>
                    <a:cubicBezTo>
                      <a:pt x="31" y="153"/>
                      <a:pt x="0" y="186"/>
                      <a:pt x="7" y="226"/>
                    </a:cubicBezTo>
                    <a:cubicBezTo>
                      <a:pt x="5" y="226"/>
                      <a:pt x="3" y="225"/>
                      <a:pt x="1" y="225"/>
                    </a:cubicBezTo>
                    <a:cubicBezTo>
                      <a:pt x="4" y="152"/>
                      <a:pt x="8" y="79"/>
                      <a:pt x="12" y="0"/>
                    </a:cubicBezTo>
                    <a:cubicBezTo>
                      <a:pt x="22" y="49"/>
                      <a:pt x="15" y="92"/>
                      <a:pt x="14" y="135"/>
                    </a:cubicBezTo>
                    <a:cubicBezTo>
                      <a:pt x="22" y="129"/>
                      <a:pt x="16" y="119"/>
                      <a:pt x="25" y="111"/>
                    </a:cubicBezTo>
                    <a:close/>
                  </a:path>
                </a:pathLst>
              </a:custGeom>
              <a:solidFill>
                <a:srgbClr val="9770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0" name="Freeform 248">
                <a:extLst>
                  <a:ext uri="{FF2B5EF4-FFF2-40B4-BE49-F238E27FC236}">
                    <a16:creationId xmlns:a16="http://schemas.microsoft.com/office/drawing/2014/main" id="{368A91B9-2919-4076-90A0-F73994CDF66C}"/>
                  </a:ext>
                </a:extLst>
              </p:cNvPr>
              <p:cNvSpPr>
                <a:spLocks/>
              </p:cNvSpPr>
              <p:nvPr/>
            </p:nvSpPr>
            <p:spPr bwMode="auto">
              <a:xfrm>
                <a:off x="1287" y="1784"/>
                <a:ext cx="67" cy="282"/>
              </a:xfrm>
              <a:custGeom>
                <a:avLst/>
                <a:gdLst>
                  <a:gd name="T0" fmla="*/ 60 w 60"/>
                  <a:gd name="T1" fmla="*/ 1 h 251"/>
                  <a:gd name="T2" fmla="*/ 42 w 60"/>
                  <a:gd name="T3" fmla="*/ 133 h 251"/>
                  <a:gd name="T4" fmla="*/ 6 w 60"/>
                  <a:gd name="T5" fmla="*/ 251 h 251"/>
                  <a:gd name="T6" fmla="*/ 0 w 60"/>
                  <a:gd name="T7" fmla="*/ 249 h 251"/>
                  <a:gd name="T8" fmla="*/ 14 w 60"/>
                  <a:gd name="T9" fmla="*/ 183 h 251"/>
                  <a:gd name="T10" fmla="*/ 43 w 60"/>
                  <a:gd name="T11" fmla="*/ 45 h 251"/>
                  <a:gd name="T12" fmla="*/ 53 w 60"/>
                  <a:gd name="T13" fmla="*/ 0 h 251"/>
                  <a:gd name="T14" fmla="*/ 60 w 60"/>
                  <a:gd name="T15" fmla="*/ 1 h 2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0" h="251">
                    <a:moveTo>
                      <a:pt x="60" y="1"/>
                    </a:moveTo>
                    <a:cubicBezTo>
                      <a:pt x="47" y="45"/>
                      <a:pt x="48" y="89"/>
                      <a:pt x="42" y="133"/>
                    </a:cubicBezTo>
                    <a:cubicBezTo>
                      <a:pt x="37" y="174"/>
                      <a:pt x="10" y="209"/>
                      <a:pt x="6" y="251"/>
                    </a:cubicBezTo>
                    <a:cubicBezTo>
                      <a:pt x="4" y="250"/>
                      <a:pt x="2" y="250"/>
                      <a:pt x="0" y="249"/>
                    </a:cubicBezTo>
                    <a:cubicBezTo>
                      <a:pt x="4" y="227"/>
                      <a:pt x="3" y="201"/>
                      <a:pt x="14" y="183"/>
                    </a:cubicBezTo>
                    <a:cubicBezTo>
                      <a:pt x="41" y="140"/>
                      <a:pt x="34" y="91"/>
                      <a:pt x="43" y="45"/>
                    </a:cubicBezTo>
                    <a:cubicBezTo>
                      <a:pt x="46" y="30"/>
                      <a:pt x="50" y="15"/>
                      <a:pt x="53" y="0"/>
                    </a:cubicBezTo>
                    <a:cubicBezTo>
                      <a:pt x="55" y="1"/>
                      <a:pt x="58" y="1"/>
                      <a:pt x="60" y="1"/>
                    </a:cubicBezTo>
                    <a:close/>
                  </a:path>
                </a:pathLst>
              </a:custGeom>
              <a:solidFill>
                <a:srgbClr val="AA7F6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1" name="Freeform 249">
                <a:extLst>
                  <a:ext uri="{FF2B5EF4-FFF2-40B4-BE49-F238E27FC236}">
                    <a16:creationId xmlns:a16="http://schemas.microsoft.com/office/drawing/2014/main" id="{E781A3F8-5478-4AAA-8989-D36FBFA0DCC3}"/>
                  </a:ext>
                </a:extLst>
              </p:cNvPr>
              <p:cNvSpPr>
                <a:spLocks/>
              </p:cNvSpPr>
              <p:nvPr/>
            </p:nvSpPr>
            <p:spPr bwMode="auto">
              <a:xfrm>
                <a:off x="1137" y="2414"/>
                <a:ext cx="68" cy="277"/>
              </a:xfrm>
              <a:custGeom>
                <a:avLst/>
                <a:gdLst>
                  <a:gd name="T0" fmla="*/ 8 w 60"/>
                  <a:gd name="T1" fmla="*/ 247 h 247"/>
                  <a:gd name="T2" fmla="*/ 0 w 60"/>
                  <a:gd name="T3" fmla="*/ 247 h 247"/>
                  <a:gd name="T4" fmla="*/ 49 w 60"/>
                  <a:gd name="T5" fmla="*/ 7 h 247"/>
                  <a:gd name="T6" fmla="*/ 52 w 60"/>
                  <a:gd name="T7" fmla="*/ 0 h 247"/>
                  <a:gd name="T8" fmla="*/ 56 w 60"/>
                  <a:gd name="T9" fmla="*/ 20 h 247"/>
                  <a:gd name="T10" fmla="*/ 38 w 60"/>
                  <a:gd name="T11" fmla="*/ 112 h 247"/>
                  <a:gd name="T12" fmla="*/ 28 w 60"/>
                  <a:gd name="T13" fmla="*/ 181 h 247"/>
                  <a:gd name="T14" fmla="*/ 10 w 60"/>
                  <a:gd name="T15" fmla="*/ 235 h 247"/>
                  <a:gd name="T16" fmla="*/ 8 w 60"/>
                  <a:gd name="T17" fmla="*/ 247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0" h="247">
                    <a:moveTo>
                      <a:pt x="8" y="247"/>
                    </a:moveTo>
                    <a:cubicBezTo>
                      <a:pt x="5" y="247"/>
                      <a:pt x="3" y="247"/>
                      <a:pt x="0" y="247"/>
                    </a:cubicBezTo>
                    <a:cubicBezTo>
                      <a:pt x="17" y="167"/>
                      <a:pt x="40" y="89"/>
                      <a:pt x="49" y="7"/>
                    </a:cubicBezTo>
                    <a:cubicBezTo>
                      <a:pt x="49" y="4"/>
                      <a:pt x="51" y="2"/>
                      <a:pt x="52" y="0"/>
                    </a:cubicBezTo>
                    <a:cubicBezTo>
                      <a:pt x="60" y="5"/>
                      <a:pt x="50" y="14"/>
                      <a:pt x="56" y="20"/>
                    </a:cubicBezTo>
                    <a:cubicBezTo>
                      <a:pt x="54" y="52"/>
                      <a:pt x="45" y="82"/>
                      <a:pt x="38" y="112"/>
                    </a:cubicBezTo>
                    <a:cubicBezTo>
                      <a:pt x="33" y="135"/>
                      <a:pt x="29" y="158"/>
                      <a:pt x="28" y="181"/>
                    </a:cubicBezTo>
                    <a:cubicBezTo>
                      <a:pt x="27" y="200"/>
                      <a:pt x="10" y="215"/>
                      <a:pt x="10" y="235"/>
                    </a:cubicBezTo>
                    <a:cubicBezTo>
                      <a:pt x="10" y="239"/>
                      <a:pt x="9" y="243"/>
                      <a:pt x="8" y="247"/>
                    </a:cubicBezTo>
                    <a:close/>
                  </a:path>
                </a:pathLst>
              </a:custGeom>
              <a:solidFill>
                <a:srgbClr val="B289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2" name="Freeform 250">
                <a:extLst>
                  <a:ext uri="{FF2B5EF4-FFF2-40B4-BE49-F238E27FC236}">
                    <a16:creationId xmlns:a16="http://schemas.microsoft.com/office/drawing/2014/main" id="{D122FC81-1D54-48AC-AE5C-D5AA018D277E}"/>
                  </a:ext>
                </a:extLst>
              </p:cNvPr>
              <p:cNvSpPr>
                <a:spLocks/>
              </p:cNvSpPr>
              <p:nvPr/>
            </p:nvSpPr>
            <p:spPr bwMode="auto">
              <a:xfrm>
                <a:off x="1295" y="2428"/>
                <a:ext cx="54" cy="288"/>
              </a:xfrm>
              <a:custGeom>
                <a:avLst/>
                <a:gdLst>
                  <a:gd name="T0" fmla="*/ 17 w 48"/>
                  <a:gd name="T1" fmla="*/ 252 h 256"/>
                  <a:gd name="T2" fmla="*/ 0 w 48"/>
                  <a:gd name="T3" fmla="*/ 251 h 256"/>
                  <a:gd name="T4" fmla="*/ 18 w 48"/>
                  <a:gd name="T5" fmla="*/ 164 h 256"/>
                  <a:gd name="T6" fmla="*/ 22 w 48"/>
                  <a:gd name="T7" fmla="*/ 127 h 256"/>
                  <a:gd name="T8" fmla="*/ 36 w 48"/>
                  <a:gd name="T9" fmla="*/ 11 h 256"/>
                  <a:gd name="T10" fmla="*/ 36 w 48"/>
                  <a:gd name="T11" fmla="*/ 11 h 256"/>
                  <a:gd name="T12" fmla="*/ 45 w 48"/>
                  <a:gd name="T13" fmla="*/ 0 h 256"/>
                  <a:gd name="T14" fmla="*/ 41 w 48"/>
                  <a:gd name="T15" fmla="*/ 30 h 256"/>
                  <a:gd name="T16" fmla="*/ 23 w 48"/>
                  <a:gd name="T17" fmla="*/ 174 h 256"/>
                  <a:gd name="T18" fmla="*/ 10 w 48"/>
                  <a:gd name="T19" fmla="*/ 235 h 256"/>
                  <a:gd name="T20" fmla="*/ 17 w 48"/>
                  <a:gd name="T21" fmla="*/ 252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8" h="256">
                    <a:moveTo>
                      <a:pt x="17" y="252"/>
                    </a:moveTo>
                    <a:cubicBezTo>
                      <a:pt x="11" y="256"/>
                      <a:pt x="6" y="254"/>
                      <a:pt x="0" y="251"/>
                    </a:cubicBezTo>
                    <a:cubicBezTo>
                      <a:pt x="6" y="222"/>
                      <a:pt x="5" y="192"/>
                      <a:pt x="18" y="164"/>
                    </a:cubicBezTo>
                    <a:cubicBezTo>
                      <a:pt x="23" y="154"/>
                      <a:pt x="22" y="139"/>
                      <a:pt x="22" y="127"/>
                    </a:cubicBezTo>
                    <a:cubicBezTo>
                      <a:pt x="22" y="88"/>
                      <a:pt x="36" y="50"/>
                      <a:pt x="36" y="11"/>
                    </a:cubicBezTo>
                    <a:cubicBezTo>
                      <a:pt x="36" y="11"/>
                      <a:pt x="36" y="11"/>
                      <a:pt x="36" y="11"/>
                    </a:cubicBezTo>
                    <a:cubicBezTo>
                      <a:pt x="40" y="9"/>
                      <a:pt x="38" y="2"/>
                      <a:pt x="45" y="0"/>
                    </a:cubicBezTo>
                    <a:cubicBezTo>
                      <a:pt x="48" y="11"/>
                      <a:pt x="42" y="20"/>
                      <a:pt x="41" y="30"/>
                    </a:cubicBezTo>
                    <a:cubicBezTo>
                      <a:pt x="35" y="78"/>
                      <a:pt x="31" y="126"/>
                      <a:pt x="23" y="174"/>
                    </a:cubicBezTo>
                    <a:cubicBezTo>
                      <a:pt x="20" y="194"/>
                      <a:pt x="13" y="214"/>
                      <a:pt x="10" y="235"/>
                    </a:cubicBezTo>
                    <a:cubicBezTo>
                      <a:pt x="9" y="242"/>
                      <a:pt x="5" y="250"/>
                      <a:pt x="17" y="252"/>
                    </a:cubicBezTo>
                    <a:close/>
                  </a:path>
                </a:pathLst>
              </a:custGeom>
              <a:solidFill>
                <a:srgbClr val="BB957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3" name="Freeform 251">
                <a:extLst>
                  <a:ext uri="{FF2B5EF4-FFF2-40B4-BE49-F238E27FC236}">
                    <a16:creationId xmlns:a16="http://schemas.microsoft.com/office/drawing/2014/main" id="{767957E2-8F17-4A6A-AAE9-69F947968BBF}"/>
                  </a:ext>
                </a:extLst>
              </p:cNvPr>
              <p:cNvSpPr>
                <a:spLocks/>
              </p:cNvSpPr>
              <p:nvPr/>
            </p:nvSpPr>
            <p:spPr bwMode="auto">
              <a:xfrm>
                <a:off x="1597" y="2079"/>
                <a:ext cx="34" cy="328"/>
              </a:xfrm>
              <a:custGeom>
                <a:avLst/>
                <a:gdLst>
                  <a:gd name="T0" fmla="*/ 22 w 30"/>
                  <a:gd name="T1" fmla="*/ 292 h 292"/>
                  <a:gd name="T2" fmla="*/ 20 w 30"/>
                  <a:gd name="T3" fmla="*/ 145 h 292"/>
                  <a:gd name="T4" fmla="*/ 18 w 30"/>
                  <a:gd name="T5" fmla="*/ 0 h 292"/>
                  <a:gd name="T6" fmla="*/ 22 w 30"/>
                  <a:gd name="T7" fmla="*/ 292 h 292"/>
                </a:gdLst>
                <a:ahLst/>
                <a:cxnLst>
                  <a:cxn ang="0">
                    <a:pos x="T0" y="T1"/>
                  </a:cxn>
                  <a:cxn ang="0">
                    <a:pos x="T2" y="T3"/>
                  </a:cxn>
                  <a:cxn ang="0">
                    <a:pos x="T4" y="T5"/>
                  </a:cxn>
                  <a:cxn ang="0">
                    <a:pos x="T6" y="T7"/>
                  </a:cxn>
                </a:cxnLst>
                <a:rect l="0" t="0" r="r" b="b"/>
                <a:pathLst>
                  <a:path w="30" h="292">
                    <a:moveTo>
                      <a:pt x="22" y="292"/>
                    </a:moveTo>
                    <a:cubicBezTo>
                      <a:pt x="0" y="241"/>
                      <a:pt x="21" y="193"/>
                      <a:pt x="20" y="145"/>
                    </a:cubicBezTo>
                    <a:cubicBezTo>
                      <a:pt x="19" y="97"/>
                      <a:pt x="9" y="48"/>
                      <a:pt x="18" y="0"/>
                    </a:cubicBezTo>
                    <a:cubicBezTo>
                      <a:pt x="30" y="96"/>
                      <a:pt x="20" y="193"/>
                      <a:pt x="22" y="292"/>
                    </a:cubicBezTo>
                    <a:close/>
                  </a:path>
                </a:pathLst>
              </a:custGeom>
              <a:solidFill>
                <a:srgbClr val="9B745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4" name="Freeform 252">
                <a:extLst>
                  <a:ext uri="{FF2B5EF4-FFF2-40B4-BE49-F238E27FC236}">
                    <a16:creationId xmlns:a16="http://schemas.microsoft.com/office/drawing/2014/main" id="{77655A07-9E85-48C3-9373-E77649EA13F3}"/>
                  </a:ext>
                </a:extLst>
              </p:cNvPr>
              <p:cNvSpPr>
                <a:spLocks/>
              </p:cNvSpPr>
              <p:nvPr/>
            </p:nvSpPr>
            <p:spPr bwMode="auto">
              <a:xfrm>
                <a:off x="1178" y="2432"/>
                <a:ext cx="55" cy="269"/>
              </a:xfrm>
              <a:custGeom>
                <a:avLst/>
                <a:gdLst>
                  <a:gd name="T0" fmla="*/ 41 w 49"/>
                  <a:gd name="T1" fmla="*/ 52 h 240"/>
                  <a:gd name="T2" fmla="*/ 20 w 49"/>
                  <a:gd name="T3" fmla="*/ 176 h 240"/>
                  <a:gd name="T4" fmla="*/ 4 w 49"/>
                  <a:gd name="T5" fmla="*/ 239 h 240"/>
                  <a:gd name="T6" fmla="*/ 0 w 49"/>
                  <a:gd name="T7" fmla="*/ 236 h 240"/>
                  <a:gd name="T8" fmla="*/ 25 w 49"/>
                  <a:gd name="T9" fmla="*/ 76 h 240"/>
                  <a:gd name="T10" fmla="*/ 44 w 49"/>
                  <a:gd name="T11" fmla="*/ 0 h 240"/>
                  <a:gd name="T12" fmla="*/ 48 w 49"/>
                  <a:gd name="T13" fmla="*/ 12 h 240"/>
                  <a:gd name="T14" fmla="*/ 41 w 49"/>
                  <a:gd name="T15" fmla="*/ 52 h 24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9" h="240">
                    <a:moveTo>
                      <a:pt x="41" y="52"/>
                    </a:moveTo>
                    <a:cubicBezTo>
                      <a:pt x="29" y="93"/>
                      <a:pt x="21" y="133"/>
                      <a:pt x="20" y="176"/>
                    </a:cubicBezTo>
                    <a:cubicBezTo>
                      <a:pt x="19" y="197"/>
                      <a:pt x="10" y="218"/>
                      <a:pt x="4" y="239"/>
                    </a:cubicBezTo>
                    <a:cubicBezTo>
                      <a:pt x="2" y="240"/>
                      <a:pt x="0" y="238"/>
                      <a:pt x="0" y="236"/>
                    </a:cubicBezTo>
                    <a:cubicBezTo>
                      <a:pt x="15" y="184"/>
                      <a:pt x="8" y="127"/>
                      <a:pt x="25" y="76"/>
                    </a:cubicBezTo>
                    <a:cubicBezTo>
                      <a:pt x="34" y="51"/>
                      <a:pt x="35" y="24"/>
                      <a:pt x="44" y="0"/>
                    </a:cubicBezTo>
                    <a:cubicBezTo>
                      <a:pt x="48" y="3"/>
                      <a:pt x="44" y="8"/>
                      <a:pt x="48" y="12"/>
                    </a:cubicBezTo>
                    <a:cubicBezTo>
                      <a:pt x="49" y="26"/>
                      <a:pt x="43" y="38"/>
                      <a:pt x="41" y="52"/>
                    </a:cubicBezTo>
                    <a:close/>
                  </a:path>
                </a:pathLst>
              </a:custGeom>
              <a:solidFill>
                <a:srgbClr val="B58E7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5" name="Freeform 253">
                <a:extLst>
                  <a:ext uri="{FF2B5EF4-FFF2-40B4-BE49-F238E27FC236}">
                    <a16:creationId xmlns:a16="http://schemas.microsoft.com/office/drawing/2014/main" id="{FECBC565-3E7D-4631-8F69-D18F6794F794}"/>
                  </a:ext>
                </a:extLst>
              </p:cNvPr>
              <p:cNvSpPr>
                <a:spLocks/>
              </p:cNvSpPr>
              <p:nvPr/>
            </p:nvSpPr>
            <p:spPr bwMode="auto">
              <a:xfrm>
                <a:off x="1086" y="1250"/>
                <a:ext cx="91" cy="228"/>
              </a:xfrm>
              <a:custGeom>
                <a:avLst/>
                <a:gdLst>
                  <a:gd name="T0" fmla="*/ 2 w 81"/>
                  <a:gd name="T1" fmla="*/ 188 h 203"/>
                  <a:gd name="T2" fmla="*/ 2 w 81"/>
                  <a:gd name="T3" fmla="*/ 183 h 203"/>
                  <a:gd name="T4" fmla="*/ 23 w 81"/>
                  <a:gd name="T5" fmla="*/ 102 h 203"/>
                  <a:gd name="T6" fmla="*/ 47 w 81"/>
                  <a:gd name="T7" fmla="*/ 56 h 203"/>
                  <a:gd name="T8" fmla="*/ 55 w 81"/>
                  <a:gd name="T9" fmla="*/ 32 h 203"/>
                  <a:gd name="T10" fmla="*/ 78 w 81"/>
                  <a:gd name="T11" fmla="*/ 0 h 203"/>
                  <a:gd name="T12" fmla="*/ 81 w 81"/>
                  <a:gd name="T13" fmla="*/ 3 h 203"/>
                  <a:gd name="T14" fmla="*/ 30 w 81"/>
                  <a:gd name="T15" fmla="*/ 119 h 203"/>
                  <a:gd name="T16" fmla="*/ 7 w 81"/>
                  <a:gd name="T17" fmla="*/ 203 h 203"/>
                  <a:gd name="T18" fmla="*/ 2 w 81"/>
                  <a:gd name="T19" fmla="*/ 188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1" h="203">
                    <a:moveTo>
                      <a:pt x="2" y="188"/>
                    </a:moveTo>
                    <a:cubicBezTo>
                      <a:pt x="2" y="187"/>
                      <a:pt x="2" y="185"/>
                      <a:pt x="2" y="183"/>
                    </a:cubicBezTo>
                    <a:cubicBezTo>
                      <a:pt x="2" y="154"/>
                      <a:pt x="9" y="125"/>
                      <a:pt x="23" y="102"/>
                    </a:cubicBezTo>
                    <a:cubicBezTo>
                      <a:pt x="31" y="87"/>
                      <a:pt x="40" y="71"/>
                      <a:pt x="47" y="56"/>
                    </a:cubicBezTo>
                    <a:cubicBezTo>
                      <a:pt x="51" y="48"/>
                      <a:pt x="50" y="34"/>
                      <a:pt x="55" y="32"/>
                    </a:cubicBezTo>
                    <a:cubicBezTo>
                      <a:pt x="72" y="26"/>
                      <a:pt x="69" y="9"/>
                      <a:pt x="78" y="0"/>
                    </a:cubicBezTo>
                    <a:cubicBezTo>
                      <a:pt x="79" y="1"/>
                      <a:pt x="80" y="2"/>
                      <a:pt x="81" y="3"/>
                    </a:cubicBezTo>
                    <a:cubicBezTo>
                      <a:pt x="61" y="41"/>
                      <a:pt x="50" y="82"/>
                      <a:pt x="30" y="119"/>
                    </a:cubicBezTo>
                    <a:cubicBezTo>
                      <a:pt x="15" y="146"/>
                      <a:pt x="9" y="173"/>
                      <a:pt x="7" y="203"/>
                    </a:cubicBezTo>
                    <a:cubicBezTo>
                      <a:pt x="0" y="199"/>
                      <a:pt x="2" y="193"/>
                      <a:pt x="2" y="188"/>
                    </a:cubicBezTo>
                    <a:close/>
                  </a:path>
                </a:pathLst>
              </a:custGeom>
              <a:solidFill>
                <a:srgbClr val="A97E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6" name="Freeform 254">
                <a:extLst>
                  <a:ext uri="{FF2B5EF4-FFF2-40B4-BE49-F238E27FC236}">
                    <a16:creationId xmlns:a16="http://schemas.microsoft.com/office/drawing/2014/main" id="{2536F979-EF53-4790-830B-6E4DD4897CD5}"/>
                  </a:ext>
                </a:extLst>
              </p:cNvPr>
              <p:cNvSpPr>
                <a:spLocks/>
              </p:cNvSpPr>
              <p:nvPr/>
            </p:nvSpPr>
            <p:spPr bwMode="auto">
              <a:xfrm>
                <a:off x="1173" y="2079"/>
                <a:ext cx="67" cy="295"/>
              </a:xfrm>
              <a:custGeom>
                <a:avLst/>
                <a:gdLst>
                  <a:gd name="T0" fmla="*/ 7 w 59"/>
                  <a:gd name="T1" fmla="*/ 254 h 263"/>
                  <a:gd name="T2" fmla="*/ 0 w 59"/>
                  <a:gd name="T3" fmla="*/ 258 h 263"/>
                  <a:gd name="T4" fmla="*/ 33 w 59"/>
                  <a:gd name="T5" fmla="*/ 135 h 263"/>
                  <a:gd name="T6" fmla="*/ 30 w 59"/>
                  <a:gd name="T7" fmla="*/ 102 h 263"/>
                  <a:gd name="T8" fmla="*/ 30 w 59"/>
                  <a:gd name="T9" fmla="*/ 73 h 263"/>
                  <a:gd name="T10" fmla="*/ 53 w 59"/>
                  <a:gd name="T11" fmla="*/ 0 h 263"/>
                  <a:gd name="T12" fmla="*/ 34 w 59"/>
                  <a:gd name="T13" fmla="*/ 96 h 263"/>
                  <a:gd name="T14" fmla="*/ 44 w 59"/>
                  <a:gd name="T15" fmla="*/ 89 h 263"/>
                  <a:gd name="T16" fmla="*/ 7 w 59"/>
                  <a:gd name="T17" fmla="*/ 254 h 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263">
                    <a:moveTo>
                      <a:pt x="7" y="254"/>
                    </a:moveTo>
                    <a:cubicBezTo>
                      <a:pt x="4" y="253"/>
                      <a:pt x="6" y="263"/>
                      <a:pt x="0" y="258"/>
                    </a:cubicBezTo>
                    <a:cubicBezTo>
                      <a:pt x="11" y="217"/>
                      <a:pt x="23" y="176"/>
                      <a:pt x="33" y="135"/>
                    </a:cubicBezTo>
                    <a:cubicBezTo>
                      <a:pt x="36" y="124"/>
                      <a:pt x="40" y="113"/>
                      <a:pt x="30" y="102"/>
                    </a:cubicBezTo>
                    <a:cubicBezTo>
                      <a:pt x="23" y="94"/>
                      <a:pt x="28" y="83"/>
                      <a:pt x="30" y="73"/>
                    </a:cubicBezTo>
                    <a:cubicBezTo>
                      <a:pt x="33" y="48"/>
                      <a:pt x="51" y="27"/>
                      <a:pt x="53" y="0"/>
                    </a:cubicBezTo>
                    <a:cubicBezTo>
                      <a:pt x="59" y="35"/>
                      <a:pt x="31" y="62"/>
                      <a:pt x="34" y="96"/>
                    </a:cubicBezTo>
                    <a:cubicBezTo>
                      <a:pt x="39" y="98"/>
                      <a:pt x="38" y="90"/>
                      <a:pt x="44" y="89"/>
                    </a:cubicBezTo>
                    <a:cubicBezTo>
                      <a:pt x="45" y="148"/>
                      <a:pt x="21" y="200"/>
                      <a:pt x="7" y="254"/>
                    </a:cubicBezTo>
                    <a:close/>
                  </a:path>
                </a:pathLst>
              </a:custGeom>
              <a:solidFill>
                <a:srgbClr val="7E60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7" name="Freeform 255">
                <a:extLst>
                  <a:ext uri="{FF2B5EF4-FFF2-40B4-BE49-F238E27FC236}">
                    <a16:creationId xmlns:a16="http://schemas.microsoft.com/office/drawing/2014/main" id="{79608CFE-4300-4613-9D4E-CAAF75182A42}"/>
                  </a:ext>
                </a:extLst>
              </p:cNvPr>
              <p:cNvSpPr>
                <a:spLocks/>
              </p:cNvSpPr>
              <p:nvPr/>
            </p:nvSpPr>
            <p:spPr bwMode="auto">
              <a:xfrm>
                <a:off x="1451" y="2494"/>
                <a:ext cx="54" cy="216"/>
              </a:xfrm>
              <a:custGeom>
                <a:avLst/>
                <a:gdLst>
                  <a:gd name="T0" fmla="*/ 41 w 48"/>
                  <a:gd name="T1" fmla="*/ 0 h 192"/>
                  <a:gd name="T2" fmla="*/ 45 w 48"/>
                  <a:gd name="T3" fmla="*/ 0 h 192"/>
                  <a:gd name="T4" fmla="*/ 40 w 48"/>
                  <a:gd name="T5" fmla="*/ 84 h 192"/>
                  <a:gd name="T6" fmla="*/ 27 w 48"/>
                  <a:gd name="T7" fmla="*/ 162 h 192"/>
                  <a:gd name="T8" fmla="*/ 17 w 48"/>
                  <a:gd name="T9" fmla="*/ 188 h 192"/>
                  <a:gd name="T10" fmla="*/ 0 w 48"/>
                  <a:gd name="T11" fmla="*/ 187 h 192"/>
                  <a:gd name="T12" fmla="*/ 13 w 48"/>
                  <a:gd name="T13" fmla="*/ 145 h 192"/>
                  <a:gd name="T14" fmla="*/ 17 w 48"/>
                  <a:gd name="T15" fmla="*/ 134 h 192"/>
                  <a:gd name="T16" fmla="*/ 29 w 48"/>
                  <a:gd name="T17" fmla="*/ 38 h 192"/>
                  <a:gd name="T18" fmla="*/ 41 w 48"/>
                  <a:gd name="T19" fmla="*/ 0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8" h="192">
                    <a:moveTo>
                      <a:pt x="41" y="0"/>
                    </a:moveTo>
                    <a:cubicBezTo>
                      <a:pt x="42" y="0"/>
                      <a:pt x="44" y="0"/>
                      <a:pt x="45" y="0"/>
                    </a:cubicBezTo>
                    <a:cubicBezTo>
                      <a:pt x="48" y="28"/>
                      <a:pt x="45" y="57"/>
                      <a:pt x="40" y="84"/>
                    </a:cubicBezTo>
                    <a:cubicBezTo>
                      <a:pt x="35" y="110"/>
                      <a:pt x="29" y="136"/>
                      <a:pt x="27" y="162"/>
                    </a:cubicBezTo>
                    <a:cubicBezTo>
                      <a:pt x="26" y="171"/>
                      <a:pt x="24" y="180"/>
                      <a:pt x="17" y="188"/>
                    </a:cubicBezTo>
                    <a:cubicBezTo>
                      <a:pt x="12" y="190"/>
                      <a:pt x="6" y="192"/>
                      <a:pt x="0" y="187"/>
                    </a:cubicBezTo>
                    <a:cubicBezTo>
                      <a:pt x="1" y="172"/>
                      <a:pt x="0" y="157"/>
                      <a:pt x="13" y="145"/>
                    </a:cubicBezTo>
                    <a:cubicBezTo>
                      <a:pt x="16" y="143"/>
                      <a:pt x="16" y="138"/>
                      <a:pt x="17" y="134"/>
                    </a:cubicBezTo>
                    <a:cubicBezTo>
                      <a:pt x="20" y="102"/>
                      <a:pt x="30" y="71"/>
                      <a:pt x="29" y="38"/>
                    </a:cubicBezTo>
                    <a:cubicBezTo>
                      <a:pt x="29" y="25"/>
                      <a:pt x="28" y="10"/>
                      <a:pt x="41" y="0"/>
                    </a:cubicBezTo>
                    <a:close/>
                  </a:path>
                </a:pathLst>
              </a:custGeom>
              <a:solidFill>
                <a:srgbClr val="B891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8" name="Freeform 256">
                <a:extLst>
                  <a:ext uri="{FF2B5EF4-FFF2-40B4-BE49-F238E27FC236}">
                    <a16:creationId xmlns:a16="http://schemas.microsoft.com/office/drawing/2014/main" id="{662541ED-6751-4473-B738-442576BA7F41}"/>
                  </a:ext>
                </a:extLst>
              </p:cNvPr>
              <p:cNvSpPr>
                <a:spLocks/>
              </p:cNvSpPr>
              <p:nvPr/>
            </p:nvSpPr>
            <p:spPr bwMode="auto">
              <a:xfrm>
                <a:off x="1259" y="2427"/>
                <a:ext cx="56" cy="272"/>
              </a:xfrm>
              <a:custGeom>
                <a:avLst/>
                <a:gdLst>
                  <a:gd name="T0" fmla="*/ 40 w 50"/>
                  <a:gd name="T1" fmla="*/ 4 h 242"/>
                  <a:gd name="T2" fmla="*/ 48 w 50"/>
                  <a:gd name="T3" fmla="*/ 10 h 242"/>
                  <a:gd name="T4" fmla="*/ 27 w 50"/>
                  <a:gd name="T5" fmla="*/ 168 h 242"/>
                  <a:gd name="T6" fmla="*/ 0 w 50"/>
                  <a:gd name="T7" fmla="*/ 242 h 242"/>
                  <a:gd name="T8" fmla="*/ 21 w 50"/>
                  <a:gd name="T9" fmla="*/ 159 h 242"/>
                  <a:gd name="T10" fmla="*/ 27 w 50"/>
                  <a:gd name="T11" fmla="*/ 128 h 242"/>
                  <a:gd name="T12" fmla="*/ 40 w 50"/>
                  <a:gd name="T13" fmla="*/ 4 h 242"/>
                </a:gdLst>
                <a:ahLst/>
                <a:cxnLst>
                  <a:cxn ang="0">
                    <a:pos x="T0" y="T1"/>
                  </a:cxn>
                  <a:cxn ang="0">
                    <a:pos x="T2" y="T3"/>
                  </a:cxn>
                  <a:cxn ang="0">
                    <a:pos x="T4" y="T5"/>
                  </a:cxn>
                  <a:cxn ang="0">
                    <a:pos x="T6" y="T7"/>
                  </a:cxn>
                  <a:cxn ang="0">
                    <a:pos x="T8" y="T9"/>
                  </a:cxn>
                  <a:cxn ang="0">
                    <a:pos x="T10" y="T11"/>
                  </a:cxn>
                  <a:cxn ang="0">
                    <a:pos x="T12" y="T13"/>
                  </a:cxn>
                </a:cxnLst>
                <a:rect l="0" t="0" r="r" b="b"/>
                <a:pathLst>
                  <a:path w="50" h="242">
                    <a:moveTo>
                      <a:pt x="40" y="4"/>
                    </a:moveTo>
                    <a:cubicBezTo>
                      <a:pt x="47" y="0"/>
                      <a:pt x="50" y="2"/>
                      <a:pt x="48" y="10"/>
                    </a:cubicBezTo>
                    <a:cubicBezTo>
                      <a:pt x="34" y="62"/>
                      <a:pt x="42" y="117"/>
                      <a:pt x="27" y="168"/>
                    </a:cubicBezTo>
                    <a:cubicBezTo>
                      <a:pt x="20" y="193"/>
                      <a:pt x="14" y="219"/>
                      <a:pt x="0" y="242"/>
                    </a:cubicBezTo>
                    <a:cubicBezTo>
                      <a:pt x="8" y="215"/>
                      <a:pt x="7" y="185"/>
                      <a:pt x="21" y="159"/>
                    </a:cubicBezTo>
                    <a:cubicBezTo>
                      <a:pt x="26" y="150"/>
                      <a:pt x="27" y="138"/>
                      <a:pt x="27" y="128"/>
                    </a:cubicBezTo>
                    <a:cubicBezTo>
                      <a:pt x="25" y="86"/>
                      <a:pt x="37" y="45"/>
                      <a:pt x="40" y="4"/>
                    </a:cubicBezTo>
                    <a:close/>
                  </a:path>
                </a:pathLst>
              </a:custGeom>
              <a:solidFill>
                <a:srgbClr val="A57C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9" name="Freeform 257">
                <a:extLst>
                  <a:ext uri="{FF2B5EF4-FFF2-40B4-BE49-F238E27FC236}">
                    <a16:creationId xmlns:a16="http://schemas.microsoft.com/office/drawing/2014/main" id="{4BDA345F-818F-45B0-BC6E-A5AEC8830CED}"/>
                  </a:ext>
                </a:extLst>
              </p:cNvPr>
              <p:cNvSpPr>
                <a:spLocks/>
              </p:cNvSpPr>
              <p:nvPr/>
            </p:nvSpPr>
            <p:spPr bwMode="auto">
              <a:xfrm>
                <a:off x="835" y="1581"/>
                <a:ext cx="102" cy="245"/>
              </a:xfrm>
              <a:custGeom>
                <a:avLst/>
                <a:gdLst>
                  <a:gd name="T0" fmla="*/ 89 w 91"/>
                  <a:gd name="T1" fmla="*/ 5 h 218"/>
                  <a:gd name="T2" fmla="*/ 21 w 91"/>
                  <a:gd name="T3" fmla="*/ 156 h 218"/>
                  <a:gd name="T4" fmla="*/ 0 w 91"/>
                  <a:gd name="T5" fmla="*/ 218 h 218"/>
                  <a:gd name="T6" fmla="*/ 23 w 91"/>
                  <a:gd name="T7" fmla="*/ 132 h 218"/>
                  <a:gd name="T8" fmla="*/ 52 w 91"/>
                  <a:gd name="T9" fmla="*/ 69 h 218"/>
                  <a:gd name="T10" fmla="*/ 85 w 91"/>
                  <a:gd name="T11" fmla="*/ 1 h 218"/>
                  <a:gd name="T12" fmla="*/ 89 w 91"/>
                  <a:gd name="T13" fmla="*/ 5 h 218"/>
                </a:gdLst>
                <a:ahLst/>
                <a:cxnLst>
                  <a:cxn ang="0">
                    <a:pos x="T0" y="T1"/>
                  </a:cxn>
                  <a:cxn ang="0">
                    <a:pos x="T2" y="T3"/>
                  </a:cxn>
                  <a:cxn ang="0">
                    <a:pos x="T4" y="T5"/>
                  </a:cxn>
                  <a:cxn ang="0">
                    <a:pos x="T6" y="T7"/>
                  </a:cxn>
                  <a:cxn ang="0">
                    <a:pos x="T8" y="T9"/>
                  </a:cxn>
                  <a:cxn ang="0">
                    <a:pos x="T10" y="T11"/>
                  </a:cxn>
                  <a:cxn ang="0">
                    <a:pos x="T12" y="T13"/>
                  </a:cxn>
                </a:cxnLst>
                <a:rect l="0" t="0" r="r" b="b"/>
                <a:pathLst>
                  <a:path w="91" h="218">
                    <a:moveTo>
                      <a:pt x="89" y="5"/>
                    </a:moveTo>
                    <a:cubicBezTo>
                      <a:pt x="67" y="55"/>
                      <a:pt x="45" y="106"/>
                      <a:pt x="21" y="156"/>
                    </a:cubicBezTo>
                    <a:cubicBezTo>
                      <a:pt x="11" y="176"/>
                      <a:pt x="11" y="199"/>
                      <a:pt x="0" y="218"/>
                    </a:cubicBezTo>
                    <a:cubicBezTo>
                      <a:pt x="3" y="188"/>
                      <a:pt x="4" y="158"/>
                      <a:pt x="23" y="132"/>
                    </a:cubicBezTo>
                    <a:cubicBezTo>
                      <a:pt x="37" y="113"/>
                      <a:pt x="40" y="89"/>
                      <a:pt x="52" y="69"/>
                    </a:cubicBezTo>
                    <a:cubicBezTo>
                      <a:pt x="65" y="48"/>
                      <a:pt x="74" y="24"/>
                      <a:pt x="85" y="1"/>
                    </a:cubicBezTo>
                    <a:cubicBezTo>
                      <a:pt x="89" y="0"/>
                      <a:pt x="91" y="1"/>
                      <a:pt x="89" y="5"/>
                    </a:cubicBezTo>
                    <a:close/>
                  </a:path>
                </a:pathLst>
              </a:custGeom>
              <a:solidFill>
                <a:srgbClr val="966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0" name="Freeform 258">
                <a:extLst>
                  <a:ext uri="{FF2B5EF4-FFF2-40B4-BE49-F238E27FC236}">
                    <a16:creationId xmlns:a16="http://schemas.microsoft.com/office/drawing/2014/main" id="{E9CF3AA8-BAFF-46C2-968B-80407157C3CE}"/>
                  </a:ext>
                </a:extLst>
              </p:cNvPr>
              <p:cNvSpPr>
                <a:spLocks/>
              </p:cNvSpPr>
              <p:nvPr/>
            </p:nvSpPr>
            <p:spPr bwMode="auto">
              <a:xfrm>
                <a:off x="935" y="2339"/>
                <a:ext cx="126" cy="289"/>
              </a:xfrm>
              <a:custGeom>
                <a:avLst/>
                <a:gdLst>
                  <a:gd name="T0" fmla="*/ 13 w 112"/>
                  <a:gd name="T1" fmla="*/ 257 h 257"/>
                  <a:gd name="T2" fmla="*/ 0 w 112"/>
                  <a:gd name="T3" fmla="*/ 251 h 257"/>
                  <a:gd name="T4" fmla="*/ 23 w 112"/>
                  <a:gd name="T5" fmla="*/ 215 h 257"/>
                  <a:gd name="T6" fmla="*/ 72 w 112"/>
                  <a:gd name="T7" fmla="*/ 82 h 257"/>
                  <a:gd name="T8" fmla="*/ 72 w 112"/>
                  <a:gd name="T9" fmla="*/ 82 h 257"/>
                  <a:gd name="T10" fmla="*/ 85 w 112"/>
                  <a:gd name="T11" fmla="*/ 67 h 257"/>
                  <a:gd name="T12" fmla="*/ 112 w 112"/>
                  <a:gd name="T13" fmla="*/ 0 h 257"/>
                  <a:gd name="T14" fmla="*/ 75 w 112"/>
                  <a:gd name="T15" fmla="*/ 105 h 257"/>
                  <a:gd name="T16" fmla="*/ 48 w 112"/>
                  <a:gd name="T17" fmla="*/ 173 h 257"/>
                  <a:gd name="T18" fmla="*/ 20 w 112"/>
                  <a:gd name="T19" fmla="*/ 239 h 257"/>
                  <a:gd name="T20" fmla="*/ 13 w 112"/>
                  <a:gd name="T21" fmla="*/ 257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2" h="257">
                    <a:moveTo>
                      <a:pt x="13" y="257"/>
                    </a:moveTo>
                    <a:cubicBezTo>
                      <a:pt x="8" y="256"/>
                      <a:pt x="3" y="255"/>
                      <a:pt x="0" y="251"/>
                    </a:cubicBezTo>
                    <a:cubicBezTo>
                      <a:pt x="14" y="243"/>
                      <a:pt x="17" y="228"/>
                      <a:pt x="23" y="215"/>
                    </a:cubicBezTo>
                    <a:cubicBezTo>
                      <a:pt x="43" y="172"/>
                      <a:pt x="59" y="128"/>
                      <a:pt x="72" y="82"/>
                    </a:cubicBezTo>
                    <a:cubicBezTo>
                      <a:pt x="72" y="82"/>
                      <a:pt x="72" y="82"/>
                      <a:pt x="72" y="82"/>
                    </a:cubicBezTo>
                    <a:cubicBezTo>
                      <a:pt x="81" y="82"/>
                      <a:pt x="83" y="75"/>
                      <a:pt x="85" y="67"/>
                    </a:cubicBezTo>
                    <a:cubicBezTo>
                      <a:pt x="93" y="44"/>
                      <a:pt x="102" y="22"/>
                      <a:pt x="112" y="0"/>
                    </a:cubicBezTo>
                    <a:cubicBezTo>
                      <a:pt x="102" y="36"/>
                      <a:pt x="93" y="72"/>
                      <a:pt x="75" y="105"/>
                    </a:cubicBezTo>
                    <a:cubicBezTo>
                      <a:pt x="64" y="127"/>
                      <a:pt x="56" y="150"/>
                      <a:pt x="48" y="173"/>
                    </a:cubicBezTo>
                    <a:cubicBezTo>
                      <a:pt x="41" y="196"/>
                      <a:pt x="30" y="217"/>
                      <a:pt x="20" y="239"/>
                    </a:cubicBezTo>
                    <a:cubicBezTo>
                      <a:pt x="17" y="245"/>
                      <a:pt x="13" y="250"/>
                      <a:pt x="13" y="257"/>
                    </a:cubicBezTo>
                    <a:close/>
                  </a:path>
                </a:pathLst>
              </a:custGeom>
              <a:solidFill>
                <a:srgbClr val="85644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1" name="Freeform 259">
                <a:extLst>
                  <a:ext uri="{FF2B5EF4-FFF2-40B4-BE49-F238E27FC236}">
                    <a16:creationId xmlns:a16="http://schemas.microsoft.com/office/drawing/2014/main" id="{C0AC1C17-ED33-4847-BEC6-A2C97D6CAB3D}"/>
                  </a:ext>
                </a:extLst>
              </p:cNvPr>
              <p:cNvSpPr>
                <a:spLocks/>
              </p:cNvSpPr>
              <p:nvPr/>
            </p:nvSpPr>
            <p:spPr bwMode="auto">
              <a:xfrm>
                <a:off x="1654" y="2397"/>
                <a:ext cx="50" cy="266"/>
              </a:xfrm>
              <a:custGeom>
                <a:avLst/>
                <a:gdLst>
                  <a:gd name="T0" fmla="*/ 44 w 44"/>
                  <a:gd name="T1" fmla="*/ 232 h 237"/>
                  <a:gd name="T2" fmla="*/ 28 w 44"/>
                  <a:gd name="T3" fmla="*/ 235 h 237"/>
                  <a:gd name="T4" fmla="*/ 16 w 44"/>
                  <a:gd name="T5" fmla="*/ 153 h 237"/>
                  <a:gd name="T6" fmla="*/ 7 w 44"/>
                  <a:gd name="T7" fmla="*/ 28 h 237"/>
                  <a:gd name="T8" fmla="*/ 11 w 44"/>
                  <a:gd name="T9" fmla="*/ 0 h 237"/>
                  <a:gd name="T10" fmla="*/ 20 w 44"/>
                  <a:gd name="T11" fmla="*/ 132 h 237"/>
                  <a:gd name="T12" fmla="*/ 23 w 44"/>
                  <a:gd name="T13" fmla="*/ 149 h 237"/>
                  <a:gd name="T14" fmla="*/ 36 w 44"/>
                  <a:gd name="T15" fmla="*/ 222 h 237"/>
                  <a:gd name="T16" fmla="*/ 44 w 44"/>
                  <a:gd name="T17" fmla="*/ 232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 h="237">
                    <a:moveTo>
                      <a:pt x="44" y="232"/>
                    </a:moveTo>
                    <a:cubicBezTo>
                      <a:pt x="39" y="237"/>
                      <a:pt x="34" y="235"/>
                      <a:pt x="28" y="235"/>
                    </a:cubicBezTo>
                    <a:cubicBezTo>
                      <a:pt x="33" y="206"/>
                      <a:pt x="21" y="180"/>
                      <a:pt x="16" y="153"/>
                    </a:cubicBezTo>
                    <a:cubicBezTo>
                      <a:pt x="9" y="112"/>
                      <a:pt x="4" y="70"/>
                      <a:pt x="7" y="28"/>
                    </a:cubicBezTo>
                    <a:cubicBezTo>
                      <a:pt x="8" y="18"/>
                      <a:pt x="0" y="8"/>
                      <a:pt x="11" y="0"/>
                    </a:cubicBezTo>
                    <a:cubicBezTo>
                      <a:pt x="11" y="44"/>
                      <a:pt x="16" y="88"/>
                      <a:pt x="20" y="132"/>
                    </a:cubicBezTo>
                    <a:cubicBezTo>
                      <a:pt x="21" y="138"/>
                      <a:pt x="20" y="145"/>
                      <a:pt x="23" y="149"/>
                    </a:cubicBezTo>
                    <a:cubicBezTo>
                      <a:pt x="42" y="171"/>
                      <a:pt x="34" y="197"/>
                      <a:pt x="36" y="222"/>
                    </a:cubicBezTo>
                    <a:cubicBezTo>
                      <a:pt x="36" y="228"/>
                      <a:pt x="37" y="232"/>
                      <a:pt x="44" y="232"/>
                    </a:cubicBezTo>
                    <a:close/>
                  </a:path>
                </a:pathLst>
              </a:custGeom>
              <a:solidFill>
                <a:srgbClr val="8766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2" name="Freeform 260">
                <a:extLst>
                  <a:ext uri="{FF2B5EF4-FFF2-40B4-BE49-F238E27FC236}">
                    <a16:creationId xmlns:a16="http://schemas.microsoft.com/office/drawing/2014/main" id="{192FFE78-96F1-4E75-B004-7AE2B0409BB2}"/>
                  </a:ext>
                </a:extLst>
              </p:cNvPr>
              <p:cNvSpPr>
                <a:spLocks/>
              </p:cNvSpPr>
              <p:nvPr/>
            </p:nvSpPr>
            <p:spPr bwMode="auto">
              <a:xfrm>
                <a:off x="1516" y="1719"/>
                <a:ext cx="28" cy="256"/>
              </a:xfrm>
              <a:custGeom>
                <a:avLst/>
                <a:gdLst>
                  <a:gd name="T0" fmla="*/ 10 w 25"/>
                  <a:gd name="T1" fmla="*/ 10 h 228"/>
                  <a:gd name="T2" fmla="*/ 11 w 25"/>
                  <a:gd name="T3" fmla="*/ 228 h 228"/>
                  <a:gd name="T4" fmla="*/ 4 w 25"/>
                  <a:gd name="T5" fmla="*/ 3 h 228"/>
                  <a:gd name="T6" fmla="*/ 10 w 25"/>
                  <a:gd name="T7" fmla="*/ 10 h 228"/>
                </a:gdLst>
                <a:ahLst/>
                <a:cxnLst>
                  <a:cxn ang="0">
                    <a:pos x="T0" y="T1"/>
                  </a:cxn>
                  <a:cxn ang="0">
                    <a:pos x="T2" y="T3"/>
                  </a:cxn>
                  <a:cxn ang="0">
                    <a:pos x="T4" y="T5"/>
                  </a:cxn>
                  <a:cxn ang="0">
                    <a:pos x="T6" y="T7"/>
                  </a:cxn>
                </a:cxnLst>
                <a:rect l="0" t="0" r="r" b="b"/>
                <a:pathLst>
                  <a:path w="25" h="228">
                    <a:moveTo>
                      <a:pt x="10" y="10"/>
                    </a:moveTo>
                    <a:cubicBezTo>
                      <a:pt x="25" y="83"/>
                      <a:pt x="5" y="155"/>
                      <a:pt x="11" y="228"/>
                    </a:cubicBezTo>
                    <a:cubicBezTo>
                      <a:pt x="0" y="153"/>
                      <a:pt x="12" y="77"/>
                      <a:pt x="4" y="3"/>
                    </a:cubicBezTo>
                    <a:cubicBezTo>
                      <a:pt x="12" y="0"/>
                      <a:pt x="7" y="8"/>
                      <a:pt x="10" y="10"/>
                    </a:cubicBezTo>
                    <a:close/>
                  </a:path>
                </a:pathLst>
              </a:custGeom>
              <a:solidFill>
                <a:srgbClr val="AD826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3" name="Freeform 261">
                <a:extLst>
                  <a:ext uri="{FF2B5EF4-FFF2-40B4-BE49-F238E27FC236}">
                    <a16:creationId xmlns:a16="http://schemas.microsoft.com/office/drawing/2014/main" id="{451B9ED9-370F-4C92-9D4D-AB937D4F7E80}"/>
                  </a:ext>
                </a:extLst>
              </p:cNvPr>
              <p:cNvSpPr>
                <a:spLocks/>
              </p:cNvSpPr>
              <p:nvPr/>
            </p:nvSpPr>
            <p:spPr bwMode="auto">
              <a:xfrm>
                <a:off x="1298" y="2065"/>
                <a:ext cx="52" cy="241"/>
              </a:xfrm>
              <a:custGeom>
                <a:avLst/>
                <a:gdLst>
                  <a:gd name="T0" fmla="*/ 46 w 46"/>
                  <a:gd name="T1" fmla="*/ 0 h 214"/>
                  <a:gd name="T2" fmla="*/ 0 w 46"/>
                  <a:gd name="T3" fmla="*/ 214 h 214"/>
                  <a:gd name="T4" fmla="*/ 46 w 46"/>
                  <a:gd name="T5" fmla="*/ 0 h 214"/>
                </a:gdLst>
                <a:ahLst/>
                <a:cxnLst>
                  <a:cxn ang="0">
                    <a:pos x="T0" y="T1"/>
                  </a:cxn>
                  <a:cxn ang="0">
                    <a:pos x="T2" y="T3"/>
                  </a:cxn>
                  <a:cxn ang="0">
                    <a:pos x="T4" y="T5"/>
                  </a:cxn>
                </a:cxnLst>
                <a:rect l="0" t="0" r="r" b="b"/>
                <a:pathLst>
                  <a:path w="46" h="214">
                    <a:moveTo>
                      <a:pt x="46" y="0"/>
                    </a:moveTo>
                    <a:cubicBezTo>
                      <a:pt x="41" y="74"/>
                      <a:pt x="19" y="144"/>
                      <a:pt x="0" y="214"/>
                    </a:cubicBezTo>
                    <a:cubicBezTo>
                      <a:pt x="9" y="142"/>
                      <a:pt x="33" y="72"/>
                      <a:pt x="46" y="0"/>
                    </a:cubicBezTo>
                    <a:close/>
                  </a:path>
                </a:pathLst>
              </a:custGeom>
              <a:solidFill>
                <a:srgbClr val="B188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4" name="Freeform 262">
                <a:extLst>
                  <a:ext uri="{FF2B5EF4-FFF2-40B4-BE49-F238E27FC236}">
                    <a16:creationId xmlns:a16="http://schemas.microsoft.com/office/drawing/2014/main" id="{BA17E978-2FCA-4369-B0D6-D05EA8F88226}"/>
                  </a:ext>
                </a:extLst>
              </p:cNvPr>
              <p:cNvSpPr>
                <a:spLocks/>
              </p:cNvSpPr>
              <p:nvPr/>
            </p:nvSpPr>
            <p:spPr bwMode="auto">
              <a:xfrm>
                <a:off x="1578" y="2080"/>
                <a:ext cx="43" cy="239"/>
              </a:xfrm>
              <a:custGeom>
                <a:avLst/>
                <a:gdLst>
                  <a:gd name="T0" fmla="*/ 20 w 38"/>
                  <a:gd name="T1" fmla="*/ 213 h 213"/>
                  <a:gd name="T2" fmla="*/ 14 w 38"/>
                  <a:gd name="T3" fmla="*/ 205 h 213"/>
                  <a:gd name="T4" fmla="*/ 16 w 38"/>
                  <a:gd name="T5" fmla="*/ 155 h 213"/>
                  <a:gd name="T6" fmla="*/ 11 w 38"/>
                  <a:gd name="T7" fmla="*/ 101 h 213"/>
                  <a:gd name="T8" fmla="*/ 5 w 38"/>
                  <a:gd name="T9" fmla="*/ 8 h 213"/>
                  <a:gd name="T10" fmla="*/ 13 w 38"/>
                  <a:gd name="T11" fmla="*/ 0 h 213"/>
                  <a:gd name="T12" fmla="*/ 20 w 38"/>
                  <a:gd name="T13" fmla="*/ 213 h 213"/>
                </a:gdLst>
                <a:ahLst/>
                <a:cxnLst>
                  <a:cxn ang="0">
                    <a:pos x="T0" y="T1"/>
                  </a:cxn>
                  <a:cxn ang="0">
                    <a:pos x="T2" y="T3"/>
                  </a:cxn>
                  <a:cxn ang="0">
                    <a:pos x="T4" y="T5"/>
                  </a:cxn>
                  <a:cxn ang="0">
                    <a:pos x="T6" y="T7"/>
                  </a:cxn>
                  <a:cxn ang="0">
                    <a:pos x="T8" y="T9"/>
                  </a:cxn>
                  <a:cxn ang="0">
                    <a:pos x="T10" y="T11"/>
                  </a:cxn>
                  <a:cxn ang="0">
                    <a:pos x="T12" y="T13"/>
                  </a:cxn>
                </a:cxnLst>
                <a:rect l="0" t="0" r="r" b="b"/>
                <a:pathLst>
                  <a:path w="38" h="213">
                    <a:moveTo>
                      <a:pt x="20" y="213"/>
                    </a:moveTo>
                    <a:cubicBezTo>
                      <a:pt x="16" y="212"/>
                      <a:pt x="14" y="210"/>
                      <a:pt x="14" y="205"/>
                    </a:cubicBezTo>
                    <a:cubicBezTo>
                      <a:pt x="15" y="188"/>
                      <a:pt x="17" y="172"/>
                      <a:pt x="16" y="155"/>
                    </a:cubicBezTo>
                    <a:cubicBezTo>
                      <a:pt x="15" y="137"/>
                      <a:pt x="17" y="120"/>
                      <a:pt x="11" y="101"/>
                    </a:cubicBezTo>
                    <a:cubicBezTo>
                      <a:pt x="0" y="72"/>
                      <a:pt x="1" y="40"/>
                      <a:pt x="5" y="8"/>
                    </a:cubicBezTo>
                    <a:cubicBezTo>
                      <a:pt x="5" y="7"/>
                      <a:pt x="8" y="6"/>
                      <a:pt x="13" y="0"/>
                    </a:cubicBezTo>
                    <a:cubicBezTo>
                      <a:pt x="5" y="74"/>
                      <a:pt x="38" y="142"/>
                      <a:pt x="20" y="213"/>
                    </a:cubicBezTo>
                    <a:close/>
                  </a:path>
                </a:pathLst>
              </a:custGeom>
              <a:solidFill>
                <a:srgbClr val="A77C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5" name="Freeform 263">
                <a:extLst>
                  <a:ext uri="{FF2B5EF4-FFF2-40B4-BE49-F238E27FC236}">
                    <a16:creationId xmlns:a16="http://schemas.microsoft.com/office/drawing/2014/main" id="{FADC56A7-D107-439B-A169-0E4327644412}"/>
                  </a:ext>
                </a:extLst>
              </p:cNvPr>
              <p:cNvSpPr>
                <a:spLocks/>
              </p:cNvSpPr>
              <p:nvPr/>
            </p:nvSpPr>
            <p:spPr bwMode="auto">
              <a:xfrm>
                <a:off x="1012" y="1766"/>
                <a:ext cx="84" cy="216"/>
              </a:xfrm>
              <a:custGeom>
                <a:avLst/>
                <a:gdLst>
                  <a:gd name="T0" fmla="*/ 1 w 75"/>
                  <a:gd name="T1" fmla="*/ 192 h 192"/>
                  <a:gd name="T2" fmla="*/ 20 w 75"/>
                  <a:gd name="T3" fmla="*/ 116 h 192"/>
                  <a:gd name="T4" fmla="*/ 22 w 75"/>
                  <a:gd name="T5" fmla="*/ 132 h 192"/>
                  <a:gd name="T6" fmla="*/ 24 w 75"/>
                  <a:gd name="T7" fmla="*/ 131 h 192"/>
                  <a:gd name="T8" fmla="*/ 44 w 75"/>
                  <a:gd name="T9" fmla="*/ 67 h 192"/>
                  <a:gd name="T10" fmla="*/ 62 w 75"/>
                  <a:gd name="T11" fmla="*/ 9 h 192"/>
                  <a:gd name="T12" fmla="*/ 69 w 75"/>
                  <a:gd name="T13" fmla="*/ 0 h 192"/>
                  <a:gd name="T14" fmla="*/ 67 w 75"/>
                  <a:gd name="T15" fmla="*/ 12 h 192"/>
                  <a:gd name="T16" fmla="*/ 49 w 75"/>
                  <a:gd name="T17" fmla="*/ 83 h 192"/>
                  <a:gd name="T18" fmla="*/ 7 w 75"/>
                  <a:gd name="T19" fmla="*/ 180 h 192"/>
                  <a:gd name="T20" fmla="*/ 1 w 75"/>
                  <a:gd name="T21" fmla="*/ 192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5" h="192">
                    <a:moveTo>
                      <a:pt x="1" y="192"/>
                    </a:moveTo>
                    <a:cubicBezTo>
                      <a:pt x="0" y="172"/>
                      <a:pt x="10" y="136"/>
                      <a:pt x="20" y="116"/>
                    </a:cubicBezTo>
                    <a:cubicBezTo>
                      <a:pt x="28" y="121"/>
                      <a:pt x="17" y="127"/>
                      <a:pt x="22" y="132"/>
                    </a:cubicBezTo>
                    <a:cubicBezTo>
                      <a:pt x="23" y="132"/>
                      <a:pt x="24" y="131"/>
                      <a:pt x="24" y="131"/>
                    </a:cubicBezTo>
                    <a:cubicBezTo>
                      <a:pt x="31" y="109"/>
                      <a:pt x="46" y="88"/>
                      <a:pt x="44" y="67"/>
                    </a:cubicBezTo>
                    <a:cubicBezTo>
                      <a:pt x="42" y="43"/>
                      <a:pt x="55" y="28"/>
                      <a:pt x="62" y="9"/>
                    </a:cubicBezTo>
                    <a:cubicBezTo>
                      <a:pt x="63" y="6"/>
                      <a:pt x="66" y="3"/>
                      <a:pt x="69" y="0"/>
                    </a:cubicBezTo>
                    <a:cubicBezTo>
                      <a:pt x="75" y="6"/>
                      <a:pt x="69" y="10"/>
                      <a:pt x="67" y="12"/>
                    </a:cubicBezTo>
                    <a:cubicBezTo>
                      <a:pt x="50" y="33"/>
                      <a:pt x="57" y="60"/>
                      <a:pt x="49" y="83"/>
                    </a:cubicBezTo>
                    <a:cubicBezTo>
                      <a:pt x="37" y="117"/>
                      <a:pt x="15" y="146"/>
                      <a:pt x="7" y="180"/>
                    </a:cubicBezTo>
                    <a:cubicBezTo>
                      <a:pt x="4" y="184"/>
                      <a:pt x="10" y="192"/>
                      <a:pt x="1" y="192"/>
                    </a:cubicBezTo>
                    <a:close/>
                  </a:path>
                </a:pathLst>
              </a:custGeom>
              <a:solidFill>
                <a:srgbClr val="A0796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6" name="Freeform 264">
                <a:extLst>
                  <a:ext uri="{FF2B5EF4-FFF2-40B4-BE49-F238E27FC236}">
                    <a16:creationId xmlns:a16="http://schemas.microsoft.com/office/drawing/2014/main" id="{8C95AAA4-CA37-42D1-B7CF-D5E2B02E51F9}"/>
                  </a:ext>
                </a:extLst>
              </p:cNvPr>
              <p:cNvSpPr>
                <a:spLocks/>
              </p:cNvSpPr>
              <p:nvPr/>
            </p:nvSpPr>
            <p:spPr bwMode="auto">
              <a:xfrm>
                <a:off x="1679" y="1713"/>
                <a:ext cx="34" cy="194"/>
              </a:xfrm>
              <a:custGeom>
                <a:avLst/>
                <a:gdLst>
                  <a:gd name="T0" fmla="*/ 11 w 30"/>
                  <a:gd name="T1" fmla="*/ 0 h 173"/>
                  <a:gd name="T2" fmla="*/ 17 w 30"/>
                  <a:gd name="T3" fmla="*/ 3 h 173"/>
                  <a:gd name="T4" fmla="*/ 10 w 30"/>
                  <a:gd name="T5" fmla="*/ 62 h 173"/>
                  <a:gd name="T6" fmla="*/ 19 w 30"/>
                  <a:gd name="T7" fmla="*/ 140 h 173"/>
                  <a:gd name="T8" fmla="*/ 21 w 30"/>
                  <a:gd name="T9" fmla="*/ 141 h 173"/>
                  <a:gd name="T10" fmla="*/ 23 w 30"/>
                  <a:gd name="T11" fmla="*/ 140 h 173"/>
                  <a:gd name="T12" fmla="*/ 30 w 30"/>
                  <a:gd name="T13" fmla="*/ 140 h 173"/>
                  <a:gd name="T14" fmla="*/ 27 w 30"/>
                  <a:gd name="T15" fmla="*/ 151 h 173"/>
                  <a:gd name="T16" fmla="*/ 22 w 30"/>
                  <a:gd name="T17" fmla="*/ 152 h 173"/>
                  <a:gd name="T18" fmla="*/ 15 w 30"/>
                  <a:gd name="T19" fmla="*/ 173 h 173"/>
                  <a:gd name="T20" fmla="*/ 12 w 30"/>
                  <a:gd name="T21" fmla="*/ 173 h 173"/>
                  <a:gd name="T22" fmla="*/ 2 w 30"/>
                  <a:gd name="T23" fmla="*/ 37 h 173"/>
                  <a:gd name="T24" fmla="*/ 6 w 30"/>
                  <a:gd name="T25" fmla="*/ 24 h 173"/>
                  <a:gd name="T26" fmla="*/ 6 w 30"/>
                  <a:gd name="T27" fmla="*/ 26 h 173"/>
                  <a:gd name="T28" fmla="*/ 9 w 30"/>
                  <a:gd name="T29" fmla="*/ 28 h 173"/>
                  <a:gd name="T30" fmla="*/ 11 w 30"/>
                  <a:gd name="T31" fmla="*/ 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0" h="173">
                    <a:moveTo>
                      <a:pt x="11" y="0"/>
                    </a:moveTo>
                    <a:cubicBezTo>
                      <a:pt x="13" y="1"/>
                      <a:pt x="15" y="2"/>
                      <a:pt x="17" y="3"/>
                    </a:cubicBezTo>
                    <a:cubicBezTo>
                      <a:pt x="24" y="24"/>
                      <a:pt x="5" y="42"/>
                      <a:pt x="10" y="62"/>
                    </a:cubicBezTo>
                    <a:cubicBezTo>
                      <a:pt x="17" y="88"/>
                      <a:pt x="18" y="114"/>
                      <a:pt x="19" y="140"/>
                    </a:cubicBezTo>
                    <a:cubicBezTo>
                      <a:pt x="19" y="140"/>
                      <a:pt x="20" y="141"/>
                      <a:pt x="21" y="141"/>
                    </a:cubicBezTo>
                    <a:cubicBezTo>
                      <a:pt x="21" y="141"/>
                      <a:pt x="22" y="140"/>
                      <a:pt x="23" y="140"/>
                    </a:cubicBezTo>
                    <a:cubicBezTo>
                      <a:pt x="25" y="138"/>
                      <a:pt x="28" y="138"/>
                      <a:pt x="30" y="140"/>
                    </a:cubicBezTo>
                    <a:cubicBezTo>
                      <a:pt x="29" y="144"/>
                      <a:pt x="28" y="148"/>
                      <a:pt x="27" y="151"/>
                    </a:cubicBezTo>
                    <a:cubicBezTo>
                      <a:pt x="25" y="153"/>
                      <a:pt x="24" y="153"/>
                      <a:pt x="22" y="152"/>
                    </a:cubicBezTo>
                    <a:cubicBezTo>
                      <a:pt x="13" y="157"/>
                      <a:pt x="21" y="167"/>
                      <a:pt x="15" y="173"/>
                    </a:cubicBezTo>
                    <a:cubicBezTo>
                      <a:pt x="14" y="173"/>
                      <a:pt x="12" y="173"/>
                      <a:pt x="12" y="173"/>
                    </a:cubicBezTo>
                    <a:cubicBezTo>
                      <a:pt x="12" y="127"/>
                      <a:pt x="0" y="82"/>
                      <a:pt x="2" y="37"/>
                    </a:cubicBezTo>
                    <a:cubicBezTo>
                      <a:pt x="2" y="32"/>
                      <a:pt x="1" y="27"/>
                      <a:pt x="6" y="24"/>
                    </a:cubicBezTo>
                    <a:cubicBezTo>
                      <a:pt x="6" y="25"/>
                      <a:pt x="6" y="26"/>
                      <a:pt x="6" y="26"/>
                    </a:cubicBezTo>
                    <a:cubicBezTo>
                      <a:pt x="7" y="27"/>
                      <a:pt x="8" y="27"/>
                      <a:pt x="9" y="28"/>
                    </a:cubicBezTo>
                    <a:cubicBezTo>
                      <a:pt x="9" y="19"/>
                      <a:pt x="10" y="9"/>
                      <a:pt x="11" y="0"/>
                    </a:cubicBezTo>
                    <a:close/>
                  </a:path>
                </a:pathLst>
              </a:custGeom>
              <a:solidFill>
                <a:srgbClr val="B9927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7" name="Freeform 265">
                <a:extLst>
                  <a:ext uri="{FF2B5EF4-FFF2-40B4-BE49-F238E27FC236}">
                    <a16:creationId xmlns:a16="http://schemas.microsoft.com/office/drawing/2014/main" id="{F0B18FDA-B200-4F96-90A3-EEDBB40A5D8A}"/>
                  </a:ext>
                </a:extLst>
              </p:cNvPr>
              <p:cNvSpPr>
                <a:spLocks/>
              </p:cNvSpPr>
              <p:nvPr/>
            </p:nvSpPr>
            <p:spPr bwMode="auto">
              <a:xfrm>
                <a:off x="1368" y="1833"/>
                <a:ext cx="25" cy="195"/>
              </a:xfrm>
              <a:custGeom>
                <a:avLst/>
                <a:gdLst>
                  <a:gd name="T0" fmla="*/ 5 w 22"/>
                  <a:gd name="T1" fmla="*/ 174 h 174"/>
                  <a:gd name="T2" fmla="*/ 14 w 22"/>
                  <a:gd name="T3" fmla="*/ 3 h 174"/>
                  <a:gd name="T4" fmla="*/ 19 w 22"/>
                  <a:gd name="T5" fmla="*/ 9 h 174"/>
                  <a:gd name="T6" fmla="*/ 12 w 22"/>
                  <a:gd name="T7" fmla="*/ 80 h 174"/>
                  <a:gd name="T8" fmla="*/ 21 w 22"/>
                  <a:gd name="T9" fmla="*/ 107 h 174"/>
                  <a:gd name="T10" fmla="*/ 21 w 22"/>
                  <a:gd name="T11" fmla="*/ 112 h 174"/>
                  <a:gd name="T12" fmla="*/ 5 w 22"/>
                  <a:gd name="T13" fmla="*/ 174 h 174"/>
                </a:gdLst>
                <a:ahLst/>
                <a:cxnLst>
                  <a:cxn ang="0">
                    <a:pos x="T0" y="T1"/>
                  </a:cxn>
                  <a:cxn ang="0">
                    <a:pos x="T2" y="T3"/>
                  </a:cxn>
                  <a:cxn ang="0">
                    <a:pos x="T4" y="T5"/>
                  </a:cxn>
                  <a:cxn ang="0">
                    <a:pos x="T6" y="T7"/>
                  </a:cxn>
                  <a:cxn ang="0">
                    <a:pos x="T8" y="T9"/>
                  </a:cxn>
                  <a:cxn ang="0">
                    <a:pos x="T10" y="T11"/>
                  </a:cxn>
                  <a:cxn ang="0">
                    <a:pos x="T12" y="T13"/>
                  </a:cxn>
                </a:cxnLst>
                <a:rect l="0" t="0" r="r" b="b"/>
                <a:pathLst>
                  <a:path w="22" h="174">
                    <a:moveTo>
                      <a:pt x="5" y="174"/>
                    </a:moveTo>
                    <a:cubicBezTo>
                      <a:pt x="0" y="116"/>
                      <a:pt x="0" y="59"/>
                      <a:pt x="14" y="3"/>
                    </a:cubicBezTo>
                    <a:cubicBezTo>
                      <a:pt x="20" y="0"/>
                      <a:pt x="20" y="5"/>
                      <a:pt x="19" y="9"/>
                    </a:cubicBezTo>
                    <a:cubicBezTo>
                      <a:pt x="13" y="32"/>
                      <a:pt x="15" y="56"/>
                      <a:pt x="12" y="80"/>
                    </a:cubicBezTo>
                    <a:cubicBezTo>
                      <a:pt x="11" y="88"/>
                      <a:pt x="0" y="104"/>
                      <a:pt x="21" y="107"/>
                    </a:cubicBezTo>
                    <a:cubicBezTo>
                      <a:pt x="21" y="107"/>
                      <a:pt x="22" y="110"/>
                      <a:pt x="21" y="112"/>
                    </a:cubicBezTo>
                    <a:cubicBezTo>
                      <a:pt x="12" y="131"/>
                      <a:pt x="16" y="154"/>
                      <a:pt x="5" y="174"/>
                    </a:cubicBezTo>
                    <a:close/>
                  </a:path>
                </a:pathLst>
              </a:custGeom>
              <a:solidFill>
                <a:srgbClr val="A77E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8" name="Freeform 266">
                <a:extLst>
                  <a:ext uri="{FF2B5EF4-FFF2-40B4-BE49-F238E27FC236}">
                    <a16:creationId xmlns:a16="http://schemas.microsoft.com/office/drawing/2014/main" id="{D3FF8836-14BC-4769-907A-8BACC4B365F1}"/>
                  </a:ext>
                </a:extLst>
              </p:cNvPr>
              <p:cNvSpPr>
                <a:spLocks/>
              </p:cNvSpPr>
              <p:nvPr/>
            </p:nvSpPr>
            <p:spPr bwMode="auto">
              <a:xfrm>
                <a:off x="1105" y="2366"/>
                <a:ext cx="60" cy="237"/>
              </a:xfrm>
              <a:custGeom>
                <a:avLst/>
                <a:gdLst>
                  <a:gd name="T0" fmla="*/ 0 w 54"/>
                  <a:gd name="T1" fmla="*/ 209 h 211"/>
                  <a:gd name="T2" fmla="*/ 45 w 54"/>
                  <a:gd name="T3" fmla="*/ 0 h 211"/>
                  <a:gd name="T4" fmla="*/ 52 w 54"/>
                  <a:gd name="T5" fmla="*/ 40 h 211"/>
                  <a:gd name="T6" fmla="*/ 51 w 54"/>
                  <a:gd name="T7" fmla="*/ 46 h 211"/>
                  <a:gd name="T8" fmla="*/ 26 w 54"/>
                  <a:gd name="T9" fmla="*/ 97 h 211"/>
                  <a:gd name="T10" fmla="*/ 9 w 54"/>
                  <a:gd name="T11" fmla="*/ 200 h 211"/>
                  <a:gd name="T12" fmla="*/ 2 w 54"/>
                  <a:gd name="T13" fmla="*/ 211 h 211"/>
                  <a:gd name="T14" fmla="*/ 0 w 54"/>
                  <a:gd name="T15" fmla="*/ 209 h 2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211">
                    <a:moveTo>
                      <a:pt x="0" y="209"/>
                    </a:moveTo>
                    <a:cubicBezTo>
                      <a:pt x="2" y="136"/>
                      <a:pt x="30" y="70"/>
                      <a:pt x="45" y="0"/>
                    </a:cubicBezTo>
                    <a:cubicBezTo>
                      <a:pt x="49" y="13"/>
                      <a:pt x="36" y="29"/>
                      <a:pt x="52" y="40"/>
                    </a:cubicBezTo>
                    <a:cubicBezTo>
                      <a:pt x="54" y="41"/>
                      <a:pt x="54" y="45"/>
                      <a:pt x="51" y="46"/>
                    </a:cubicBezTo>
                    <a:cubicBezTo>
                      <a:pt x="23" y="54"/>
                      <a:pt x="32" y="80"/>
                      <a:pt x="26" y="97"/>
                    </a:cubicBezTo>
                    <a:cubicBezTo>
                      <a:pt x="15" y="130"/>
                      <a:pt x="10" y="165"/>
                      <a:pt x="9" y="200"/>
                    </a:cubicBezTo>
                    <a:cubicBezTo>
                      <a:pt x="9" y="205"/>
                      <a:pt x="8" y="210"/>
                      <a:pt x="2" y="211"/>
                    </a:cubicBezTo>
                    <a:cubicBezTo>
                      <a:pt x="1" y="210"/>
                      <a:pt x="1" y="209"/>
                      <a:pt x="0" y="209"/>
                    </a:cubicBezTo>
                    <a:close/>
                  </a:path>
                </a:pathLst>
              </a:custGeom>
              <a:solidFill>
                <a:srgbClr val="B38C7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9" name="Freeform 267">
                <a:extLst>
                  <a:ext uri="{FF2B5EF4-FFF2-40B4-BE49-F238E27FC236}">
                    <a16:creationId xmlns:a16="http://schemas.microsoft.com/office/drawing/2014/main" id="{8A01D4AD-DFD4-4C6B-B63A-8779BBEEBC19}"/>
                  </a:ext>
                </a:extLst>
              </p:cNvPr>
              <p:cNvSpPr>
                <a:spLocks/>
              </p:cNvSpPr>
              <p:nvPr/>
            </p:nvSpPr>
            <p:spPr bwMode="auto">
              <a:xfrm>
                <a:off x="1119" y="1377"/>
                <a:ext cx="53" cy="121"/>
              </a:xfrm>
              <a:custGeom>
                <a:avLst/>
                <a:gdLst>
                  <a:gd name="T0" fmla="*/ 13 w 47"/>
                  <a:gd name="T1" fmla="*/ 103 h 108"/>
                  <a:gd name="T2" fmla="*/ 0 w 47"/>
                  <a:gd name="T3" fmla="*/ 108 h 108"/>
                  <a:gd name="T4" fmla="*/ 32 w 47"/>
                  <a:gd name="T5" fmla="*/ 0 h 108"/>
                  <a:gd name="T6" fmla="*/ 25 w 47"/>
                  <a:gd name="T7" fmla="*/ 46 h 108"/>
                  <a:gd name="T8" fmla="*/ 47 w 47"/>
                  <a:gd name="T9" fmla="*/ 11 h 108"/>
                  <a:gd name="T10" fmla="*/ 24 w 47"/>
                  <a:gd name="T11" fmla="*/ 83 h 108"/>
                  <a:gd name="T12" fmla="*/ 13 w 47"/>
                  <a:gd name="T13" fmla="*/ 103 h 108"/>
                </a:gdLst>
                <a:ahLst/>
                <a:cxnLst>
                  <a:cxn ang="0">
                    <a:pos x="T0" y="T1"/>
                  </a:cxn>
                  <a:cxn ang="0">
                    <a:pos x="T2" y="T3"/>
                  </a:cxn>
                  <a:cxn ang="0">
                    <a:pos x="T4" y="T5"/>
                  </a:cxn>
                  <a:cxn ang="0">
                    <a:pos x="T6" y="T7"/>
                  </a:cxn>
                  <a:cxn ang="0">
                    <a:pos x="T8" y="T9"/>
                  </a:cxn>
                  <a:cxn ang="0">
                    <a:pos x="T10" y="T11"/>
                  </a:cxn>
                  <a:cxn ang="0">
                    <a:pos x="T12" y="T13"/>
                  </a:cxn>
                </a:cxnLst>
                <a:rect l="0" t="0" r="r" b="b"/>
                <a:pathLst>
                  <a:path w="47" h="108">
                    <a:moveTo>
                      <a:pt x="13" y="103"/>
                    </a:moveTo>
                    <a:cubicBezTo>
                      <a:pt x="9" y="104"/>
                      <a:pt x="6" y="106"/>
                      <a:pt x="0" y="108"/>
                    </a:cubicBezTo>
                    <a:cubicBezTo>
                      <a:pt x="7" y="71"/>
                      <a:pt x="18" y="35"/>
                      <a:pt x="32" y="0"/>
                    </a:cubicBezTo>
                    <a:cubicBezTo>
                      <a:pt x="35" y="15"/>
                      <a:pt x="26" y="29"/>
                      <a:pt x="25" y="46"/>
                    </a:cubicBezTo>
                    <a:cubicBezTo>
                      <a:pt x="33" y="34"/>
                      <a:pt x="35" y="20"/>
                      <a:pt x="47" y="11"/>
                    </a:cubicBezTo>
                    <a:cubicBezTo>
                      <a:pt x="43" y="37"/>
                      <a:pt x="27" y="58"/>
                      <a:pt x="24" y="83"/>
                    </a:cubicBezTo>
                    <a:cubicBezTo>
                      <a:pt x="20" y="89"/>
                      <a:pt x="22" y="100"/>
                      <a:pt x="13" y="103"/>
                    </a:cubicBezTo>
                    <a:close/>
                  </a:path>
                </a:pathLst>
              </a:custGeom>
              <a:solidFill>
                <a:srgbClr val="BC91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0" name="Freeform 268">
                <a:extLst>
                  <a:ext uri="{FF2B5EF4-FFF2-40B4-BE49-F238E27FC236}">
                    <a16:creationId xmlns:a16="http://schemas.microsoft.com/office/drawing/2014/main" id="{8954AC0D-D761-44E7-853F-BDAF0D3C4ADA}"/>
                  </a:ext>
                </a:extLst>
              </p:cNvPr>
              <p:cNvSpPr>
                <a:spLocks/>
              </p:cNvSpPr>
              <p:nvPr/>
            </p:nvSpPr>
            <p:spPr bwMode="auto">
              <a:xfrm>
                <a:off x="1088" y="2097"/>
                <a:ext cx="73" cy="240"/>
              </a:xfrm>
              <a:custGeom>
                <a:avLst/>
                <a:gdLst>
                  <a:gd name="T0" fmla="*/ 0 w 65"/>
                  <a:gd name="T1" fmla="*/ 214 h 214"/>
                  <a:gd name="T2" fmla="*/ 63 w 65"/>
                  <a:gd name="T3" fmla="*/ 0 h 214"/>
                  <a:gd name="T4" fmla="*/ 0 w 65"/>
                  <a:gd name="T5" fmla="*/ 214 h 214"/>
                </a:gdLst>
                <a:ahLst/>
                <a:cxnLst>
                  <a:cxn ang="0">
                    <a:pos x="T0" y="T1"/>
                  </a:cxn>
                  <a:cxn ang="0">
                    <a:pos x="T2" y="T3"/>
                  </a:cxn>
                  <a:cxn ang="0">
                    <a:pos x="T4" y="T5"/>
                  </a:cxn>
                </a:cxnLst>
                <a:rect l="0" t="0" r="r" b="b"/>
                <a:pathLst>
                  <a:path w="65" h="214">
                    <a:moveTo>
                      <a:pt x="0" y="214"/>
                    </a:moveTo>
                    <a:cubicBezTo>
                      <a:pt x="24" y="140"/>
                      <a:pt x="29" y="65"/>
                      <a:pt x="63" y="0"/>
                    </a:cubicBezTo>
                    <a:cubicBezTo>
                      <a:pt x="65" y="12"/>
                      <a:pt x="14" y="196"/>
                      <a:pt x="0" y="214"/>
                    </a:cubicBezTo>
                    <a:close/>
                  </a:path>
                </a:pathLst>
              </a:custGeom>
              <a:solidFill>
                <a:srgbClr val="8767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1" name="Freeform 269">
                <a:extLst>
                  <a:ext uri="{FF2B5EF4-FFF2-40B4-BE49-F238E27FC236}">
                    <a16:creationId xmlns:a16="http://schemas.microsoft.com/office/drawing/2014/main" id="{6B1C3EFE-86CC-468D-A26B-2050B7BBEB8F}"/>
                  </a:ext>
                </a:extLst>
              </p:cNvPr>
              <p:cNvSpPr>
                <a:spLocks/>
              </p:cNvSpPr>
              <p:nvPr/>
            </p:nvSpPr>
            <p:spPr bwMode="auto">
              <a:xfrm>
                <a:off x="1104" y="1879"/>
                <a:ext cx="69" cy="221"/>
              </a:xfrm>
              <a:custGeom>
                <a:avLst/>
                <a:gdLst>
                  <a:gd name="T0" fmla="*/ 58 w 62"/>
                  <a:gd name="T1" fmla="*/ 0 h 197"/>
                  <a:gd name="T2" fmla="*/ 62 w 62"/>
                  <a:gd name="T3" fmla="*/ 0 h 197"/>
                  <a:gd name="T4" fmla="*/ 42 w 62"/>
                  <a:gd name="T5" fmla="*/ 55 h 197"/>
                  <a:gd name="T6" fmla="*/ 10 w 62"/>
                  <a:gd name="T7" fmla="*/ 185 h 197"/>
                  <a:gd name="T8" fmla="*/ 3 w 62"/>
                  <a:gd name="T9" fmla="*/ 197 h 197"/>
                  <a:gd name="T10" fmla="*/ 11 w 62"/>
                  <a:gd name="T11" fmla="*/ 151 h 197"/>
                  <a:gd name="T12" fmla="*/ 45 w 62"/>
                  <a:gd name="T13" fmla="*/ 18 h 197"/>
                  <a:gd name="T14" fmla="*/ 58 w 62"/>
                  <a:gd name="T15" fmla="*/ 0 h 19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2" h="197">
                    <a:moveTo>
                      <a:pt x="58" y="0"/>
                    </a:moveTo>
                    <a:cubicBezTo>
                      <a:pt x="59" y="0"/>
                      <a:pt x="61" y="0"/>
                      <a:pt x="62" y="0"/>
                    </a:cubicBezTo>
                    <a:cubicBezTo>
                      <a:pt x="53" y="17"/>
                      <a:pt x="46" y="36"/>
                      <a:pt x="42" y="55"/>
                    </a:cubicBezTo>
                    <a:cubicBezTo>
                      <a:pt x="33" y="99"/>
                      <a:pt x="22" y="142"/>
                      <a:pt x="10" y="185"/>
                    </a:cubicBezTo>
                    <a:cubicBezTo>
                      <a:pt x="9" y="189"/>
                      <a:pt x="8" y="194"/>
                      <a:pt x="3" y="197"/>
                    </a:cubicBezTo>
                    <a:cubicBezTo>
                      <a:pt x="0" y="181"/>
                      <a:pt x="7" y="165"/>
                      <a:pt x="11" y="151"/>
                    </a:cubicBezTo>
                    <a:cubicBezTo>
                      <a:pt x="24" y="107"/>
                      <a:pt x="29" y="61"/>
                      <a:pt x="45" y="18"/>
                    </a:cubicBezTo>
                    <a:cubicBezTo>
                      <a:pt x="48" y="10"/>
                      <a:pt x="48" y="2"/>
                      <a:pt x="58" y="0"/>
                    </a:cubicBezTo>
                    <a:close/>
                  </a:path>
                </a:pathLst>
              </a:custGeom>
              <a:solidFill>
                <a:srgbClr val="B0866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2" name="Freeform 270">
                <a:extLst>
                  <a:ext uri="{FF2B5EF4-FFF2-40B4-BE49-F238E27FC236}">
                    <a16:creationId xmlns:a16="http://schemas.microsoft.com/office/drawing/2014/main" id="{914E0087-9008-40D0-B66D-640AFD4FF6A2}"/>
                  </a:ext>
                </a:extLst>
              </p:cNvPr>
              <p:cNvSpPr>
                <a:spLocks/>
              </p:cNvSpPr>
              <p:nvPr/>
            </p:nvSpPr>
            <p:spPr bwMode="auto">
              <a:xfrm>
                <a:off x="755" y="2078"/>
                <a:ext cx="108" cy="221"/>
              </a:xfrm>
              <a:custGeom>
                <a:avLst/>
                <a:gdLst>
                  <a:gd name="T0" fmla="*/ 52 w 96"/>
                  <a:gd name="T1" fmla="*/ 115 h 197"/>
                  <a:gd name="T2" fmla="*/ 44 w 96"/>
                  <a:gd name="T3" fmla="*/ 105 h 197"/>
                  <a:gd name="T4" fmla="*/ 0 w 96"/>
                  <a:gd name="T5" fmla="*/ 197 h 197"/>
                  <a:gd name="T6" fmla="*/ 32 w 96"/>
                  <a:gd name="T7" fmla="*/ 111 h 197"/>
                  <a:gd name="T8" fmla="*/ 32 w 96"/>
                  <a:gd name="T9" fmla="*/ 111 h 197"/>
                  <a:gd name="T10" fmla="*/ 68 w 96"/>
                  <a:gd name="T11" fmla="*/ 39 h 197"/>
                  <a:gd name="T12" fmla="*/ 68 w 96"/>
                  <a:gd name="T13" fmla="*/ 39 h 197"/>
                  <a:gd name="T14" fmla="*/ 89 w 96"/>
                  <a:gd name="T15" fmla="*/ 0 h 197"/>
                  <a:gd name="T16" fmla="*/ 88 w 96"/>
                  <a:gd name="T17" fmla="*/ 14 h 197"/>
                  <a:gd name="T18" fmla="*/ 56 w 96"/>
                  <a:gd name="T19" fmla="*/ 92 h 197"/>
                  <a:gd name="T20" fmla="*/ 52 w 96"/>
                  <a:gd name="T21" fmla="*/ 115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6" h="197">
                    <a:moveTo>
                      <a:pt x="52" y="115"/>
                    </a:moveTo>
                    <a:cubicBezTo>
                      <a:pt x="41" y="119"/>
                      <a:pt x="48" y="109"/>
                      <a:pt x="44" y="105"/>
                    </a:cubicBezTo>
                    <a:cubicBezTo>
                      <a:pt x="31" y="137"/>
                      <a:pt x="17" y="167"/>
                      <a:pt x="0" y="197"/>
                    </a:cubicBezTo>
                    <a:cubicBezTo>
                      <a:pt x="5" y="166"/>
                      <a:pt x="26" y="141"/>
                      <a:pt x="32" y="111"/>
                    </a:cubicBezTo>
                    <a:cubicBezTo>
                      <a:pt x="32" y="111"/>
                      <a:pt x="32" y="111"/>
                      <a:pt x="32" y="111"/>
                    </a:cubicBezTo>
                    <a:cubicBezTo>
                      <a:pt x="45" y="87"/>
                      <a:pt x="53" y="62"/>
                      <a:pt x="68" y="39"/>
                    </a:cubicBezTo>
                    <a:cubicBezTo>
                      <a:pt x="68" y="39"/>
                      <a:pt x="68" y="39"/>
                      <a:pt x="68" y="39"/>
                    </a:cubicBezTo>
                    <a:cubicBezTo>
                      <a:pt x="79" y="29"/>
                      <a:pt x="79" y="12"/>
                      <a:pt x="89" y="0"/>
                    </a:cubicBezTo>
                    <a:cubicBezTo>
                      <a:pt x="96" y="5"/>
                      <a:pt x="90" y="10"/>
                      <a:pt x="88" y="14"/>
                    </a:cubicBezTo>
                    <a:cubicBezTo>
                      <a:pt x="78" y="40"/>
                      <a:pt x="67" y="66"/>
                      <a:pt x="56" y="92"/>
                    </a:cubicBezTo>
                    <a:cubicBezTo>
                      <a:pt x="53" y="100"/>
                      <a:pt x="51" y="107"/>
                      <a:pt x="52" y="115"/>
                    </a:cubicBezTo>
                    <a:close/>
                  </a:path>
                </a:pathLst>
              </a:custGeom>
              <a:solidFill>
                <a:srgbClr val="956D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3" name="Freeform 271">
                <a:extLst>
                  <a:ext uri="{FF2B5EF4-FFF2-40B4-BE49-F238E27FC236}">
                    <a16:creationId xmlns:a16="http://schemas.microsoft.com/office/drawing/2014/main" id="{B6BC7557-80C9-45D9-8C37-09F9EB90CFA0}"/>
                  </a:ext>
                </a:extLst>
              </p:cNvPr>
              <p:cNvSpPr>
                <a:spLocks/>
              </p:cNvSpPr>
              <p:nvPr/>
            </p:nvSpPr>
            <p:spPr bwMode="auto">
              <a:xfrm>
                <a:off x="1268" y="1334"/>
                <a:ext cx="44" cy="250"/>
              </a:xfrm>
              <a:custGeom>
                <a:avLst/>
                <a:gdLst>
                  <a:gd name="T0" fmla="*/ 28 w 39"/>
                  <a:gd name="T1" fmla="*/ 9 h 223"/>
                  <a:gd name="T2" fmla="*/ 39 w 39"/>
                  <a:gd name="T3" fmla="*/ 2 h 223"/>
                  <a:gd name="T4" fmla="*/ 23 w 39"/>
                  <a:gd name="T5" fmla="*/ 57 h 223"/>
                  <a:gd name="T6" fmla="*/ 10 w 39"/>
                  <a:gd name="T7" fmla="*/ 134 h 223"/>
                  <a:gd name="T8" fmla="*/ 18 w 39"/>
                  <a:gd name="T9" fmla="*/ 148 h 223"/>
                  <a:gd name="T10" fmla="*/ 19 w 39"/>
                  <a:gd name="T11" fmla="*/ 152 h 223"/>
                  <a:gd name="T12" fmla="*/ 6 w 39"/>
                  <a:gd name="T13" fmla="*/ 223 h 223"/>
                  <a:gd name="T14" fmla="*/ 4 w 39"/>
                  <a:gd name="T15" fmla="*/ 218 h 223"/>
                  <a:gd name="T16" fmla="*/ 3 w 39"/>
                  <a:gd name="T17" fmla="*/ 106 h 223"/>
                  <a:gd name="T18" fmla="*/ 14 w 39"/>
                  <a:gd name="T19" fmla="*/ 60 h 223"/>
                  <a:gd name="T20" fmla="*/ 28 w 39"/>
                  <a:gd name="T21" fmla="*/ 9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9" h="223">
                    <a:moveTo>
                      <a:pt x="28" y="9"/>
                    </a:moveTo>
                    <a:cubicBezTo>
                      <a:pt x="31" y="7"/>
                      <a:pt x="31" y="0"/>
                      <a:pt x="39" y="2"/>
                    </a:cubicBezTo>
                    <a:cubicBezTo>
                      <a:pt x="34" y="20"/>
                      <a:pt x="30" y="39"/>
                      <a:pt x="23" y="57"/>
                    </a:cubicBezTo>
                    <a:cubicBezTo>
                      <a:pt x="14" y="82"/>
                      <a:pt x="6" y="107"/>
                      <a:pt x="10" y="134"/>
                    </a:cubicBezTo>
                    <a:cubicBezTo>
                      <a:pt x="10" y="139"/>
                      <a:pt x="0" y="153"/>
                      <a:pt x="18" y="148"/>
                    </a:cubicBezTo>
                    <a:cubicBezTo>
                      <a:pt x="18" y="148"/>
                      <a:pt x="20" y="151"/>
                      <a:pt x="19" y="152"/>
                    </a:cubicBezTo>
                    <a:cubicBezTo>
                      <a:pt x="15" y="175"/>
                      <a:pt x="16" y="199"/>
                      <a:pt x="6" y="223"/>
                    </a:cubicBezTo>
                    <a:cubicBezTo>
                      <a:pt x="5" y="220"/>
                      <a:pt x="4" y="219"/>
                      <a:pt x="4" y="218"/>
                    </a:cubicBezTo>
                    <a:cubicBezTo>
                      <a:pt x="15" y="181"/>
                      <a:pt x="2" y="143"/>
                      <a:pt x="3" y="106"/>
                    </a:cubicBezTo>
                    <a:cubicBezTo>
                      <a:pt x="4" y="90"/>
                      <a:pt x="3" y="75"/>
                      <a:pt x="14" y="60"/>
                    </a:cubicBezTo>
                    <a:cubicBezTo>
                      <a:pt x="24" y="47"/>
                      <a:pt x="27" y="27"/>
                      <a:pt x="28" y="9"/>
                    </a:cubicBezTo>
                    <a:close/>
                  </a:path>
                </a:pathLst>
              </a:custGeom>
              <a:solidFill>
                <a:srgbClr val="9071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4" name="Freeform 272">
                <a:extLst>
                  <a:ext uri="{FF2B5EF4-FFF2-40B4-BE49-F238E27FC236}">
                    <a16:creationId xmlns:a16="http://schemas.microsoft.com/office/drawing/2014/main" id="{72F3E331-3B0A-4879-A23C-3102F851677F}"/>
                  </a:ext>
                </a:extLst>
              </p:cNvPr>
              <p:cNvSpPr>
                <a:spLocks/>
              </p:cNvSpPr>
              <p:nvPr/>
            </p:nvSpPr>
            <p:spPr bwMode="auto">
              <a:xfrm>
                <a:off x="1004" y="2656"/>
                <a:ext cx="69" cy="55"/>
              </a:xfrm>
              <a:custGeom>
                <a:avLst/>
                <a:gdLst>
                  <a:gd name="T0" fmla="*/ 23 w 62"/>
                  <a:gd name="T1" fmla="*/ 40 h 49"/>
                  <a:gd name="T2" fmla="*/ 3 w 62"/>
                  <a:gd name="T3" fmla="*/ 11 h 49"/>
                  <a:gd name="T4" fmla="*/ 7 w 62"/>
                  <a:gd name="T5" fmla="*/ 0 h 49"/>
                  <a:gd name="T6" fmla="*/ 11 w 62"/>
                  <a:gd name="T7" fmla="*/ 1 h 49"/>
                  <a:gd name="T8" fmla="*/ 23 w 62"/>
                  <a:gd name="T9" fmla="*/ 4 h 49"/>
                  <a:gd name="T10" fmla="*/ 35 w 62"/>
                  <a:gd name="T11" fmla="*/ 9 h 49"/>
                  <a:gd name="T12" fmla="*/ 51 w 62"/>
                  <a:gd name="T13" fmla="*/ 12 h 49"/>
                  <a:gd name="T14" fmla="*/ 55 w 62"/>
                  <a:gd name="T15" fmla="*/ 16 h 49"/>
                  <a:gd name="T16" fmla="*/ 49 w 62"/>
                  <a:gd name="T17" fmla="*/ 21 h 49"/>
                  <a:gd name="T18" fmla="*/ 53 w 62"/>
                  <a:gd name="T19" fmla="*/ 25 h 49"/>
                  <a:gd name="T20" fmla="*/ 61 w 62"/>
                  <a:gd name="T21" fmla="*/ 45 h 49"/>
                  <a:gd name="T22" fmla="*/ 51 w 62"/>
                  <a:gd name="T23" fmla="*/ 48 h 49"/>
                  <a:gd name="T24" fmla="*/ 35 w 62"/>
                  <a:gd name="T25" fmla="*/ 31 h 49"/>
                  <a:gd name="T26" fmla="*/ 30 w 62"/>
                  <a:gd name="T27" fmla="*/ 23 h 49"/>
                  <a:gd name="T28" fmla="*/ 23 w 62"/>
                  <a:gd name="T29" fmla="*/ 4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2" h="49">
                    <a:moveTo>
                      <a:pt x="23" y="40"/>
                    </a:moveTo>
                    <a:cubicBezTo>
                      <a:pt x="14" y="32"/>
                      <a:pt x="8" y="22"/>
                      <a:pt x="3" y="11"/>
                    </a:cubicBezTo>
                    <a:cubicBezTo>
                      <a:pt x="0" y="4"/>
                      <a:pt x="6" y="4"/>
                      <a:pt x="7" y="0"/>
                    </a:cubicBezTo>
                    <a:cubicBezTo>
                      <a:pt x="8" y="1"/>
                      <a:pt x="10" y="1"/>
                      <a:pt x="11" y="1"/>
                    </a:cubicBezTo>
                    <a:cubicBezTo>
                      <a:pt x="15" y="3"/>
                      <a:pt x="20" y="0"/>
                      <a:pt x="23" y="4"/>
                    </a:cubicBezTo>
                    <a:cubicBezTo>
                      <a:pt x="27" y="5"/>
                      <a:pt x="31" y="7"/>
                      <a:pt x="35" y="9"/>
                    </a:cubicBezTo>
                    <a:cubicBezTo>
                      <a:pt x="40" y="12"/>
                      <a:pt x="47" y="6"/>
                      <a:pt x="51" y="12"/>
                    </a:cubicBezTo>
                    <a:cubicBezTo>
                      <a:pt x="52" y="13"/>
                      <a:pt x="54" y="15"/>
                      <a:pt x="55" y="16"/>
                    </a:cubicBezTo>
                    <a:cubicBezTo>
                      <a:pt x="53" y="18"/>
                      <a:pt x="44" y="12"/>
                      <a:pt x="49" y="21"/>
                    </a:cubicBezTo>
                    <a:cubicBezTo>
                      <a:pt x="50" y="23"/>
                      <a:pt x="52" y="23"/>
                      <a:pt x="53" y="25"/>
                    </a:cubicBezTo>
                    <a:cubicBezTo>
                      <a:pt x="56" y="32"/>
                      <a:pt x="62" y="37"/>
                      <a:pt x="61" y="45"/>
                    </a:cubicBezTo>
                    <a:cubicBezTo>
                      <a:pt x="60" y="49"/>
                      <a:pt x="54" y="48"/>
                      <a:pt x="51" y="48"/>
                    </a:cubicBezTo>
                    <a:cubicBezTo>
                      <a:pt x="41" y="47"/>
                      <a:pt x="36" y="41"/>
                      <a:pt x="35" y="31"/>
                    </a:cubicBezTo>
                    <a:cubicBezTo>
                      <a:pt x="35" y="28"/>
                      <a:pt x="34" y="24"/>
                      <a:pt x="30" y="23"/>
                    </a:cubicBezTo>
                    <a:cubicBezTo>
                      <a:pt x="22" y="26"/>
                      <a:pt x="38" y="39"/>
                      <a:pt x="23" y="40"/>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5" name="Freeform 273">
                <a:extLst>
                  <a:ext uri="{FF2B5EF4-FFF2-40B4-BE49-F238E27FC236}">
                    <a16:creationId xmlns:a16="http://schemas.microsoft.com/office/drawing/2014/main" id="{0F77423A-B15D-4866-99C6-3DE331689A7B}"/>
                  </a:ext>
                </a:extLst>
              </p:cNvPr>
              <p:cNvSpPr>
                <a:spLocks/>
              </p:cNvSpPr>
              <p:nvPr/>
            </p:nvSpPr>
            <p:spPr bwMode="auto">
              <a:xfrm>
                <a:off x="1069" y="1374"/>
                <a:ext cx="73" cy="215"/>
              </a:xfrm>
              <a:custGeom>
                <a:avLst/>
                <a:gdLst>
                  <a:gd name="T0" fmla="*/ 65 w 65"/>
                  <a:gd name="T1" fmla="*/ 5 h 191"/>
                  <a:gd name="T2" fmla="*/ 35 w 65"/>
                  <a:gd name="T3" fmla="*/ 99 h 191"/>
                  <a:gd name="T4" fmla="*/ 0 w 65"/>
                  <a:gd name="T5" fmla="*/ 191 h 191"/>
                  <a:gd name="T6" fmla="*/ 60 w 65"/>
                  <a:gd name="T7" fmla="*/ 0 h 191"/>
                  <a:gd name="T8" fmla="*/ 65 w 65"/>
                  <a:gd name="T9" fmla="*/ 5 h 191"/>
                </a:gdLst>
                <a:ahLst/>
                <a:cxnLst>
                  <a:cxn ang="0">
                    <a:pos x="T0" y="T1"/>
                  </a:cxn>
                  <a:cxn ang="0">
                    <a:pos x="T2" y="T3"/>
                  </a:cxn>
                  <a:cxn ang="0">
                    <a:pos x="T4" y="T5"/>
                  </a:cxn>
                  <a:cxn ang="0">
                    <a:pos x="T6" y="T7"/>
                  </a:cxn>
                  <a:cxn ang="0">
                    <a:pos x="T8" y="T9"/>
                  </a:cxn>
                </a:cxnLst>
                <a:rect l="0" t="0" r="r" b="b"/>
                <a:pathLst>
                  <a:path w="65" h="191">
                    <a:moveTo>
                      <a:pt x="65" y="5"/>
                    </a:moveTo>
                    <a:cubicBezTo>
                      <a:pt x="57" y="37"/>
                      <a:pt x="43" y="67"/>
                      <a:pt x="35" y="99"/>
                    </a:cubicBezTo>
                    <a:cubicBezTo>
                      <a:pt x="27" y="131"/>
                      <a:pt x="14" y="161"/>
                      <a:pt x="0" y="191"/>
                    </a:cubicBezTo>
                    <a:cubicBezTo>
                      <a:pt x="19" y="127"/>
                      <a:pt x="36" y="63"/>
                      <a:pt x="60" y="0"/>
                    </a:cubicBezTo>
                    <a:cubicBezTo>
                      <a:pt x="63" y="1"/>
                      <a:pt x="63" y="3"/>
                      <a:pt x="65" y="5"/>
                    </a:cubicBezTo>
                    <a:close/>
                  </a:path>
                </a:pathLst>
              </a:custGeom>
              <a:solidFill>
                <a:srgbClr val="A97E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6" name="Freeform 274">
                <a:extLst>
                  <a:ext uri="{FF2B5EF4-FFF2-40B4-BE49-F238E27FC236}">
                    <a16:creationId xmlns:a16="http://schemas.microsoft.com/office/drawing/2014/main" id="{70B3FA22-7957-48B9-95C3-49519285D6AD}"/>
                  </a:ext>
                </a:extLst>
              </p:cNvPr>
              <p:cNvSpPr>
                <a:spLocks/>
              </p:cNvSpPr>
              <p:nvPr/>
            </p:nvSpPr>
            <p:spPr bwMode="auto">
              <a:xfrm>
                <a:off x="1535" y="2310"/>
                <a:ext cx="24" cy="211"/>
              </a:xfrm>
              <a:custGeom>
                <a:avLst/>
                <a:gdLst>
                  <a:gd name="T0" fmla="*/ 18 w 21"/>
                  <a:gd name="T1" fmla="*/ 0 h 188"/>
                  <a:gd name="T2" fmla="*/ 21 w 21"/>
                  <a:gd name="T3" fmla="*/ 0 h 188"/>
                  <a:gd name="T4" fmla="*/ 16 w 21"/>
                  <a:gd name="T5" fmla="*/ 122 h 188"/>
                  <a:gd name="T6" fmla="*/ 9 w 21"/>
                  <a:gd name="T7" fmla="*/ 188 h 188"/>
                  <a:gd name="T8" fmla="*/ 5 w 21"/>
                  <a:gd name="T9" fmla="*/ 171 h 188"/>
                  <a:gd name="T10" fmla="*/ 9 w 21"/>
                  <a:gd name="T11" fmla="*/ 100 h 188"/>
                  <a:gd name="T12" fmla="*/ 13 w 21"/>
                  <a:gd name="T13" fmla="*/ 10 h 188"/>
                  <a:gd name="T14" fmla="*/ 18 w 21"/>
                  <a:gd name="T15" fmla="*/ 0 h 1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188">
                    <a:moveTo>
                      <a:pt x="18" y="0"/>
                    </a:moveTo>
                    <a:cubicBezTo>
                      <a:pt x="19" y="0"/>
                      <a:pt x="20" y="0"/>
                      <a:pt x="21" y="0"/>
                    </a:cubicBezTo>
                    <a:cubicBezTo>
                      <a:pt x="20" y="41"/>
                      <a:pt x="19" y="82"/>
                      <a:pt x="16" y="122"/>
                    </a:cubicBezTo>
                    <a:cubicBezTo>
                      <a:pt x="15" y="144"/>
                      <a:pt x="12" y="166"/>
                      <a:pt x="9" y="188"/>
                    </a:cubicBezTo>
                    <a:cubicBezTo>
                      <a:pt x="0" y="184"/>
                      <a:pt x="5" y="177"/>
                      <a:pt x="5" y="171"/>
                    </a:cubicBezTo>
                    <a:cubicBezTo>
                      <a:pt x="10" y="148"/>
                      <a:pt x="14" y="122"/>
                      <a:pt x="9" y="100"/>
                    </a:cubicBezTo>
                    <a:cubicBezTo>
                      <a:pt x="2" y="69"/>
                      <a:pt x="14" y="40"/>
                      <a:pt x="13" y="10"/>
                    </a:cubicBezTo>
                    <a:cubicBezTo>
                      <a:pt x="13" y="6"/>
                      <a:pt x="14" y="2"/>
                      <a:pt x="18" y="0"/>
                    </a:cubicBezTo>
                    <a:close/>
                  </a:path>
                </a:pathLst>
              </a:custGeom>
              <a:solidFill>
                <a:srgbClr val="9A746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7" name="Freeform 275">
                <a:extLst>
                  <a:ext uri="{FF2B5EF4-FFF2-40B4-BE49-F238E27FC236}">
                    <a16:creationId xmlns:a16="http://schemas.microsoft.com/office/drawing/2014/main" id="{362D7906-5CAC-4CF9-8C16-AC074E2F2714}"/>
                  </a:ext>
                </a:extLst>
              </p:cNvPr>
              <p:cNvSpPr>
                <a:spLocks/>
              </p:cNvSpPr>
              <p:nvPr/>
            </p:nvSpPr>
            <p:spPr bwMode="auto">
              <a:xfrm>
                <a:off x="1633" y="1975"/>
                <a:ext cx="21" cy="213"/>
              </a:xfrm>
              <a:custGeom>
                <a:avLst/>
                <a:gdLst>
                  <a:gd name="T0" fmla="*/ 3 w 19"/>
                  <a:gd name="T1" fmla="*/ 7 h 189"/>
                  <a:gd name="T2" fmla="*/ 13 w 19"/>
                  <a:gd name="T3" fmla="*/ 8 h 189"/>
                  <a:gd name="T4" fmla="*/ 11 w 19"/>
                  <a:gd name="T5" fmla="*/ 28 h 189"/>
                  <a:gd name="T6" fmla="*/ 15 w 19"/>
                  <a:gd name="T7" fmla="*/ 171 h 189"/>
                  <a:gd name="T8" fmla="*/ 11 w 19"/>
                  <a:gd name="T9" fmla="*/ 189 h 189"/>
                  <a:gd name="T10" fmla="*/ 3 w 19"/>
                  <a:gd name="T11" fmla="*/ 7 h 189"/>
                </a:gdLst>
                <a:ahLst/>
                <a:cxnLst>
                  <a:cxn ang="0">
                    <a:pos x="T0" y="T1"/>
                  </a:cxn>
                  <a:cxn ang="0">
                    <a:pos x="T2" y="T3"/>
                  </a:cxn>
                  <a:cxn ang="0">
                    <a:pos x="T4" y="T5"/>
                  </a:cxn>
                  <a:cxn ang="0">
                    <a:pos x="T6" y="T7"/>
                  </a:cxn>
                  <a:cxn ang="0">
                    <a:pos x="T8" y="T9"/>
                  </a:cxn>
                  <a:cxn ang="0">
                    <a:pos x="T10" y="T11"/>
                  </a:cxn>
                </a:cxnLst>
                <a:rect l="0" t="0" r="r" b="b"/>
                <a:pathLst>
                  <a:path w="19" h="189">
                    <a:moveTo>
                      <a:pt x="3" y="7"/>
                    </a:moveTo>
                    <a:cubicBezTo>
                      <a:pt x="7" y="4"/>
                      <a:pt x="12" y="0"/>
                      <a:pt x="13" y="8"/>
                    </a:cubicBezTo>
                    <a:cubicBezTo>
                      <a:pt x="13" y="15"/>
                      <a:pt x="12" y="21"/>
                      <a:pt x="11" y="28"/>
                    </a:cubicBezTo>
                    <a:cubicBezTo>
                      <a:pt x="7" y="76"/>
                      <a:pt x="19" y="123"/>
                      <a:pt x="15" y="171"/>
                    </a:cubicBezTo>
                    <a:cubicBezTo>
                      <a:pt x="15" y="177"/>
                      <a:pt x="18" y="184"/>
                      <a:pt x="11" y="189"/>
                    </a:cubicBezTo>
                    <a:cubicBezTo>
                      <a:pt x="6" y="129"/>
                      <a:pt x="0" y="68"/>
                      <a:pt x="3" y="7"/>
                    </a:cubicBezTo>
                    <a:close/>
                  </a:path>
                </a:pathLst>
              </a:custGeom>
              <a:solidFill>
                <a:srgbClr val="AE83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8" name="Freeform 276">
                <a:extLst>
                  <a:ext uri="{FF2B5EF4-FFF2-40B4-BE49-F238E27FC236}">
                    <a16:creationId xmlns:a16="http://schemas.microsoft.com/office/drawing/2014/main" id="{714F8B60-235E-4F8E-924D-58AA1C6D4BBB}"/>
                  </a:ext>
                </a:extLst>
              </p:cNvPr>
              <p:cNvSpPr>
                <a:spLocks/>
              </p:cNvSpPr>
              <p:nvPr/>
            </p:nvSpPr>
            <p:spPr bwMode="auto">
              <a:xfrm>
                <a:off x="1623" y="1245"/>
                <a:ext cx="53" cy="250"/>
              </a:xfrm>
              <a:custGeom>
                <a:avLst/>
                <a:gdLst>
                  <a:gd name="T0" fmla="*/ 40 w 47"/>
                  <a:gd name="T1" fmla="*/ 216 h 222"/>
                  <a:gd name="T2" fmla="*/ 36 w 47"/>
                  <a:gd name="T3" fmla="*/ 176 h 222"/>
                  <a:gd name="T4" fmla="*/ 28 w 47"/>
                  <a:gd name="T5" fmla="*/ 135 h 222"/>
                  <a:gd name="T6" fmla="*/ 5 w 47"/>
                  <a:gd name="T7" fmla="*/ 33 h 222"/>
                  <a:gd name="T8" fmla="*/ 5 w 47"/>
                  <a:gd name="T9" fmla="*/ 0 h 222"/>
                  <a:gd name="T10" fmla="*/ 12 w 47"/>
                  <a:gd name="T11" fmla="*/ 1 h 222"/>
                  <a:gd name="T12" fmla="*/ 25 w 47"/>
                  <a:gd name="T13" fmla="*/ 63 h 222"/>
                  <a:gd name="T14" fmla="*/ 44 w 47"/>
                  <a:gd name="T15" fmla="*/ 168 h 222"/>
                  <a:gd name="T16" fmla="*/ 47 w 47"/>
                  <a:gd name="T17" fmla="*/ 219 h 222"/>
                  <a:gd name="T18" fmla="*/ 41 w 47"/>
                  <a:gd name="T19" fmla="*/ 220 h 222"/>
                  <a:gd name="T20" fmla="*/ 40 w 47"/>
                  <a:gd name="T21" fmla="*/ 216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7" h="222">
                    <a:moveTo>
                      <a:pt x="40" y="216"/>
                    </a:moveTo>
                    <a:cubicBezTo>
                      <a:pt x="38" y="203"/>
                      <a:pt x="37" y="189"/>
                      <a:pt x="36" y="176"/>
                    </a:cubicBezTo>
                    <a:cubicBezTo>
                      <a:pt x="29" y="163"/>
                      <a:pt x="30" y="149"/>
                      <a:pt x="28" y="135"/>
                    </a:cubicBezTo>
                    <a:cubicBezTo>
                      <a:pt x="23" y="100"/>
                      <a:pt x="12" y="67"/>
                      <a:pt x="5" y="33"/>
                    </a:cubicBezTo>
                    <a:cubicBezTo>
                      <a:pt x="2" y="22"/>
                      <a:pt x="0" y="11"/>
                      <a:pt x="5" y="0"/>
                    </a:cubicBezTo>
                    <a:cubicBezTo>
                      <a:pt x="7" y="0"/>
                      <a:pt x="10" y="1"/>
                      <a:pt x="12" y="1"/>
                    </a:cubicBezTo>
                    <a:cubicBezTo>
                      <a:pt x="12" y="23"/>
                      <a:pt x="19" y="42"/>
                      <a:pt x="25" y="63"/>
                    </a:cubicBezTo>
                    <a:cubicBezTo>
                      <a:pt x="36" y="97"/>
                      <a:pt x="42" y="132"/>
                      <a:pt x="44" y="168"/>
                    </a:cubicBezTo>
                    <a:cubicBezTo>
                      <a:pt x="46" y="185"/>
                      <a:pt x="46" y="202"/>
                      <a:pt x="47" y="219"/>
                    </a:cubicBezTo>
                    <a:cubicBezTo>
                      <a:pt x="45" y="222"/>
                      <a:pt x="43" y="222"/>
                      <a:pt x="41" y="220"/>
                    </a:cubicBezTo>
                    <a:cubicBezTo>
                      <a:pt x="41" y="218"/>
                      <a:pt x="40" y="217"/>
                      <a:pt x="40" y="216"/>
                    </a:cubicBezTo>
                    <a:close/>
                  </a:path>
                </a:pathLst>
              </a:custGeom>
              <a:solidFill>
                <a:srgbClr val="7A60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9" name="Freeform 277">
                <a:extLst>
                  <a:ext uri="{FF2B5EF4-FFF2-40B4-BE49-F238E27FC236}">
                    <a16:creationId xmlns:a16="http://schemas.microsoft.com/office/drawing/2014/main" id="{635A4516-CC13-4EB1-8690-9AC243ACAEDD}"/>
                  </a:ext>
                </a:extLst>
              </p:cNvPr>
              <p:cNvSpPr>
                <a:spLocks/>
              </p:cNvSpPr>
              <p:nvPr/>
            </p:nvSpPr>
            <p:spPr bwMode="auto">
              <a:xfrm>
                <a:off x="976" y="2435"/>
                <a:ext cx="83" cy="208"/>
              </a:xfrm>
              <a:custGeom>
                <a:avLst/>
                <a:gdLst>
                  <a:gd name="T0" fmla="*/ 8 w 74"/>
                  <a:gd name="T1" fmla="*/ 185 h 185"/>
                  <a:gd name="T2" fmla="*/ 0 w 74"/>
                  <a:gd name="T3" fmla="*/ 181 h 185"/>
                  <a:gd name="T4" fmla="*/ 8 w 74"/>
                  <a:gd name="T5" fmla="*/ 163 h 185"/>
                  <a:gd name="T6" fmla="*/ 48 w 74"/>
                  <a:gd name="T7" fmla="*/ 46 h 185"/>
                  <a:gd name="T8" fmla="*/ 71 w 74"/>
                  <a:gd name="T9" fmla="*/ 0 h 185"/>
                  <a:gd name="T10" fmla="*/ 60 w 74"/>
                  <a:gd name="T11" fmla="*/ 37 h 185"/>
                  <a:gd name="T12" fmla="*/ 42 w 74"/>
                  <a:gd name="T13" fmla="*/ 99 h 185"/>
                  <a:gd name="T14" fmla="*/ 21 w 74"/>
                  <a:gd name="T15" fmla="*/ 150 h 185"/>
                  <a:gd name="T16" fmla="*/ 8 w 74"/>
                  <a:gd name="T17" fmla="*/ 185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4" h="185">
                    <a:moveTo>
                      <a:pt x="8" y="185"/>
                    </a:moveTo>
                    <a:cubicBezTo>
                      <a:pt x="5" y="185"/>
                      <a:pt x="2" y="185"/>
                      <a:pt x="0" y="181"/>
                    </a:cubicBezTo>
                    <a:cubicBezTo>
                      <a:pt x="2" y="175"/>
                      <a:pt x="4" y="168"/>
                      <a:pt x="8" y="163"/>
                    </a:cubicBezTo>
                    <a:cubicBezTo>
                      <a:pt x="33" y="128"/>
                      <a:pt x="29" y="83"/>
                      <a:pt x="48" y="46"/>
                    </a:cubicBezTo>
                    <a:cubicBezTo>
                      <a:pt x="56" y="31"/>
                      <a:pt x="59" y="15"/>
                      <a:pt x="71" y="0"/>
                    </a:cubicBezTo>
                    <a:cubicBezTo>
                      <a:pt x="74" y="16"/>
                      <a:pt x="64" y="25"/>
                      <a:pt x="60" y="37"/>
                    </a:cubicBezTo>
                    <a:cubicBezTo>
                      <a:pt x="54" y="58"/>
                      <a:pt x="41" y="75"/>
                      <a:pt x="42" y="99"/>
                    </a:cubicBezTo>
                    <a:cubicBezTo>
                      <a:pt x="43" y="117"/>
                      <a:pt x="29" y="134"/>
                      <a:pt x="21" y="150"/>
                    </a:cubicBezTo>
                    <a:cubicBezTo>
                      <a:pt x="15" y="161"/>
                      <a:pt x="6" y="171"/>
                      <a:pt x="8" y="185"/>
                    </a:cubicBezTo>
                    <a:close/>
                  </a:path>
                </a:pathLst>
              </a:custGeom>
              <a:solidFill>
                <a:srgbClr val="916E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0" name="Freeform 278">
                <a:extLst>
                  <a:ext uri="{FF2B5EF4-FFF2-40B4-BE49-F238E27FC236}">
                    <a16:creationId xmlns:a16="http://schemas.microsoft.com/office/drawing/2014/main" id="{260B14BE-9571-42A4-B10A-0336A504CB61}"/>
                  </a:ext>
                </a:extLst>
              </p:cNvPr>
              <p:cNvSpPr>
                <a:spLocks/>
              </p:cNvSpPr>
              <p:nvPr/>
            </p:nvSpPr>
            <p:spPr bwMode="auto">
              <a:xfrm>
                <a:off x="1191" y="2208"/>
                <a:ext cx="60" cy="228"/>
              </a:xfrm>
              <a:custGeom>
                <a:avLst/>
                <a:gdLst>
                  <a:gd name="T0" fmla="*/ 8 w 53"/>
                  <a:gd name="T1" fmla="*/ 203 h 203"/>
                  <a:gd name="T2" fmla="*/ 4 w 53"/>
                  <a:gd name="T3" fmla="*/ 183 h 203"/>
                  <a:gd name="T4" fmla="*/ 48 w 53"/>
                  <a:gd name="T5" fmla="*/ 0 h 203"/>
                  <a:gd name="T6" fmla="*/ 53 w 53"/>
                  <a:gd name="T7" fmla="*/ 1 h 203"/>
                  <a:gd name="T8" fmla="*/ 8 w 53"/>
                  <a:gd name="T9" fmla="*/ 203 h 203"/>
                </a:gdLst>
                <a:ahLst/>
                <a:cxnLst>
                  <a:cxn ang="0">
                    <a:pos x="T0" y="T1"/>
                  </a:cxn>
                  <a:cxn ang="0">
                    <a:pos x="T2" y="T3"/>
                  </a:cxn>
                  <a:cxn ang="0">
                    <a:pos x="T4" y="T5"/>
                  </a:cxn>
                  <a:cxn ang="0">
                    <a:pos x="T6" y="T7"/>
                  </a:cxn>
                  <a:cxn ang="0">
                    <a:pos x="T8" y="T9"/>
                  </a:cxn>
                </a:cxnLst>
                <a:rect l="0" t="0" r="r" b="b"/>
                <a:pathLst>
                  <a:path w="53" h="203">
                    <a:moveTo>
                      <a:pt x="8" y="203"/>
                    </a:moveTo>
                    <a:cubicBezTo>
                      <a:pt x="0" y="198"/>
                      <a:pt x="6" y="190"/>
                      <a:pt x="4" y="183"/>
                    </a:cubicBezTo>
                    <a:cubicBezTo>
                      <a:pt x="25" y="123"/>
                      <a:pt x="29" y="60"/>
                      <a:pt x="48" y="0"/>
                    </a:cubicBezTo>
                    <a:cubicBezTo>
                      <a:pt x="49" y="0"/>
                      <a:pt x="51" y="1"/>
                      <a:pt x="53" y="1"/>
                    </a:cubicBezTo>
                    <a:cubicBezTo>
                      <a:pt x="38" y="69"/>
                      <a:pt x="23" y="136"/>
                      <a:pt x="8" y="203"/>
                    </a:cubicBezTo>
                    <a:close/>
                  </a:path>
                </a:pathLst>
              </a:custGeom>
              <a:solidFill>
                <a:srgbClr val="7C5F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1" name="Freeform 279">
                <a:extLst>
                  <a:ext uri="{FF2B5EF4-FFF2-40B4-BE49-F238E27FC236}">
                    <a16:creationId xmlns:a16="http://schemas.microsoft.com/office/drawing/2014/main" id="{6CC14E6E-61B1-4DE6-9D09-7162155765C6}"/>
                  </a:ext>
                </a:extLst>
              </p:cNvPr>
              <p:cNvSpPr>
                <a:spLocks/>
              </p:cNvSpPr>
              <p:nvPr/>
            </p:nvSpPr>
            <p:spPr bwMode="auto">
              <a:xfrm>
                <a:off x="1010" y="2446"/>
                <a:ext cx="77" cy="165"/>
              </a:xfrm>
              <a:custGeom>
                <a:avLst/>
                <a:gdLst>
                  <a:gd name="T0" fmla="*/ 0 w 68"/>
                  <a:gd name="T1" fmla="*/ 144 h 147"/>
                  <a:gd name="T2" fmla="*/ 36 w 68"/>
                  <a:gd name="T3" fmla="*/ 69 h 147"/>
                  <a:gd name="T4" fmla="*/ 68 w 68"/>
                  <a:gd name="T5" fmla="*/ 0 h 147"/>
                  <a:gd name="T6" fmla="*/ 56 w 68"/>
                  <a:gd name="T7" fmla="*/ 44 h 147"/>
                  <a:gd name="T8" fmla="*/ 5 w 68"/>
                  <a:gd name="T9" fmla="*/ 147 h 147"/>
                  <a:gd name="T10" fmla="*/ 0 w 68"/>
                  <a:gd name="T11" fmla="*/ 144 h 147"/>
                </a:gdLst>
                <a:ahLst/>
                <a:cxnLst>
                  <a:cxn ang="0">
                    <a:pos x="T0" y="T1"/>
                  </a:cxn>
                  <a:cxn ang="0">
                    <a:pos x="T2" y="T3"/>
                  </a:cxn>
                  <a:cxn ang="0">
                    <a:pos x="T4" y="T5"/>
                  </a:cxn>
                  <a:cxn ang="0">
                    <a:pos x="T6" y="T7"/>
                  </a:cxn>
                  <a:cxn ang="0">
                    <a:pos x="T8" y="T9"/>
                  </a:cxn>
                  <a:cxn ang="0">
                    <a:pos x="T10" y="T11"/>
                  </a:cxn>
                </a:cxnLst>
                <a:rect l="0" t="0" r="r" b="b"/>
                <a:pathLst>
                  <a:path w="68" h="147">
                    <a:moveTo>
                      <a:pt x="0" y="144"/>
                    </a:moveTo>
                    <a:cubicBezTo>
                      <a:pt x="12" y="119"/>
                      <a:pt x="29" y="96"/>
                      <a:pt x="36" y="69"/>
                    </a:cubicBezTo>
                    <a:cubicBezTo>
                      <a:pt x="44" y="44"/>
                      <a:pt x="56" y="23"/>
                      <a:pt x="68" y="0"/>
                    </a:cubicBezTo>
                    <a:cubicBezTo>
                      <a:pt x="64" y="14"/>
                      <a:pt x="58" y="29"/>
                      <a:pt x="56" y="44"/>
                    </a:cubicBezTo>
                    <a:cubicBezTo>
                      <a:pt x="50" y="85"/>
                      <a:pt x="20" y="112"/>
                      <a:pt x="5" y="147"/>
                    </a:cubicBezTo>
                    <a:cubicBezTo>
                      <a:pt x="4" y="146"/>
                      <a:pt x="2" y="145"/>
                      <a:pt x="0" y="144"/>
                    </a:cubicBezTo>
                    <a:close/>
                  </a:path>
                </a:pathLst>
              </a:custGeom>
              <a:solidFill>
                <a:srgbClr val="835D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2" name="Freeform 280">
                <a:extLst>
                  <a:ext uri="{FF2B5EF4-FFF2-40B4-BE49-F238E27FC236}">
                    <a16:creationId xmlns:a16="http://schemas.microsoft.com/office/drawing/2014/main" id="{F541793E-BE48-4964-84AE-A5163EC6BAE4}"/>
                  </a:ext>
                </a:extLst>
              </p:cNvPr>
              <p:cNvSpPr>
                <a:spLocks/>
              </p:cNvSpPr>
              <p:nvPr/>
            </p:nvSpPr>
            <p:spPr bwMode="auto">
              <a:xfrm>
                <a:off x="1658" y="2189"/>
                <a:ext cx="14" cy="239"/>
              </a:xfrm>
              <a:custGeom>
                <a:avLst/>
                <a:gdLst>
                  <a:gd name="T0" fmla="*/ 8 w 13"/>
                  <a:gd name="T1" fmla="*/ 185 h 213"/>
                  <a:gd name="T2" fmla="*/ 4 w 13"/>
                  <a:gd name="T3" fmla="*/ 213 h 213"/>
                  <a:gd name="T4" fmla="*/ 2 w 13"/>
                  <a:gd name="T5" fmla="*/ 194 h 213"/>
                  <a:gd name="T6" fmla="*/ 0 w 13"/>
                  <a:gd name="T7" fmla="*/ 132 h 213"/>
                  <a:gd name="T8" fmla="*/ 0 w 13"/>
                  <a:gd name="T9" fmla="*/ 0 h 213"/>
                  <a:gd name="T10" fmla="*/ 8 w 13"/>
                  <a:gd name="T11" fmla="*/ 113 h 213"/>
                  <a:gd name="T12" fmla="*/ 11 w 13"/>
                  <a:gd name="T13" fmla="*/ 170 h 213"/>
                  <a:gd name="T14" fmla="*/ 8 w 13"/>
                  <a:gd name="T15" fmla="*/ 185 h 2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213">
                    <a:moveTo>
                      <a:pt x="8" y="185"/>
                    </a:moveTo>
                    <a:cubicBezTo>
                      <a:pt x="2" y="193"/>
                      <a:pt x="7" y="204"/>
                      <a:pt x="4" y="213"/>
                    </a:cubicBezTo>
                    <a:cubicBezTo>
                      <a:pt x="0" y="207"/>
                      <a:pt x="0" y="199"/>
                      <a:pt x="2" y="194"/>
                    </a:cubicBezTo>
                    <a:cubicBezTo>
                      <a:pt x="8" y="173"/>
                      <a:pt x="2" y="153"/>
                      <a:pt x="0" y="132"/>
                    </a:cubicBezTo>
                    <a:cubicBezTo>
                      <a:pt x="0" y="88"/>
                      <a:pt x="0" y="44"/>
                      <a:pt x="0" y="0"/>
                    </a:cubicBezTo>
                    <a:cubicBezTo>
                      <a:pt x="5" y="37"/>
                      <a:pt x="13" y="74"/>
                      <a:pt x="8" y="113"/>
                    </a:cubicBezTo>
                    <a:cubicBezTo>
                      <a:pt x="5" y="131"/>
                      <a:pt x="8" y="151"/>
                      <a:pt x="11" y="170"/>
                    </a:cubicBezTo>
                    <a:cubicBezTo>
                      <a:pt x="11" y="175"/>
                      <a:pt x="10" y="180"/>
                      <a:pt x="8" y="185"/>
                    </a:cubicBezTo>
                    <a:close/>
                  </a:path>
                </a:pathLst>
              </a:custGeom>
              <a:solidFill>
                <a:srgbClr val="B7917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3" name="Freeform 281">
                <a:extLst>
                  <a:ext uri="{FF2B5EF4-FFF2-40B4-BE49-F238E27FC236}">
                    <a16:creationId xmlns:a16="http://schemas.microsoft.com/office/drawing/2014/main" id="{A9EF92DA-141E-4D54-9469-63D9F18763A0}"/>
                  </a:ext>
                </a:extLst>
              </p:cNvPr>
              <p:cNvSpPr>
                <a:spLocks/>
              </p:cNvSpPr>
              <p:nvPr/>
            </p:nvSpPr>
            <p:spPr bwMode="auto">
              <a:xfrm>
                <a:off x="1065" y="1891"/>
                <a:ext cx="66" cy="183"/>
              </a:xfrm>
              <a:custGeom>
                <a:avLst/>
                <a:gdLst>
                  <a:gd name="T0" fmla="*/ 0 w 58"/>
                  <a:gd name="T1" fmla="*/ 161 h 163"/>
                  <a:gd name="T2" fmla="*/ 53 w 58"/>
                  <a:gd name="T3" fmla="*/ 0 h 163"/>
                  <a:gd name="T4" fmla="*/ 58 w 58"/>
                  <a:gd name="T5" fmla="*/ 1 h 163"/>
                  <a:gd name="T6" fmla="*/ 7 w 58"/>
                  <a:gd name="T7" fmla="*/ 161 h 163"/>
                  <a:gd name="T8" fmla="*/ 0 w 58"/>
                  <a:gd name="T9" fmla="*/ 161 h 163"/>
                </a:gdLst>
                <a:ahLst/>
                <a:cxnLst>
                  <a:cxn ang="0">
                    <a:pos x="T0" y="T1"/>
                  </a:cxn>
                  <a:cxn ang="0">
                    <a:pos x="T2" y="T3"/>
                  </a:cxn>
                  <a:cxn ang="0">
                    <a:pos x="T4" y="T5"/>
                  </a:cxn>
                  <a:cxn ang="0">
                    <a:pos x="T6" y="T7"/>
                  </a:cxn>
                  <a:cxn ang="0">
                    <a:pos x="T8" y="T9"/>
                  </a:cxn>
                </a:cxnLst>
                <a:rect l="0" t="0" r="r" b="b"/>
                <a:pathLst>
                  <a:path w="58" h="163">
                    <a:moveTo>
                      <a:pt x="0" y="161"/>
                    </a:moveTo>
                    <a:cubicBezTo>
                      <a:pt x="18" y="107"/>
                      <a:pt x="35" y="54"/>
                      <a:pt x="53" y="0"/>
                    </a:cubicBezTo>
                    <a:cubicBezTo>
                      <a:pt x="55" y="0"/>
                      <a:pt x="56" y="1"/>
                      <a:pt x="58" y="1"/>
                    </a:cubicBezTo>
                    <a:cubicBezTo>
                      <a:pt x="45" y="56"/>
                      <a:pt x="28" y="109"/>
                      <a:pt x="7" y="161"/>
                    </a:cubicBezTo>
                    <a:cubicBezTo>
                      <a:pt x="5" y="163"/>
                      <a:pt x="3" y="163"/>
                      <a:pt x="0" y="161"/>
                    </a:cubicBezTo>
                    <a:close/>
                  </a:path>
                </a:pathLst>
              </a:custGeom>
              <a:solidFill>
                <a:srgbClr val="BD988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4" name="Freeform 282">
                <a:extLst>
                  <a:ext uri="{FF2B5EF4-FFF2-40B4-BE49-F238E27FC236}">
                    <a16:creationId xmlns:a16="http://schemas.microsoft.com/office/drawing/2014/main" id="{352FF398-A996-4B22-8D39-8F1C9CA9F85E}"/>
                  </a:ext>
                </a:extLst>
              </p:cNvPr>
              <p:cNvSpPr>
                <a:spLocks/>
              </p:cNvSpPr>
              <p:nvPr/>
            </p:nvSpPr>
            <p:spPr bwMode="auto">
              <a:xfrm>
                <a:off x="1571" y="2319"/>
                <a:ext cx="44" cy="219"/>
              </a:xfrm>
              <a:custGeom>
                <a:avLst/>
                <a:gdLst>
                  <a:gd name="T0" fmla="*/ 9 w 39"/>
                  <a:gd name="T1" fmla="*/ 0 h 195"/>
                  <a:gd name="T2" fmla="*/ 14 w 39"/>
                  <a:gd name="T3" fmla="*/ 195 h 195"/>
                  <a:gd name="T4" fmla="*/ 9 w 39"/>
                  <a:gd name="T5" fmla="*/ 0 h 195"/>
                </a:gdLst>
                <a:ahLst/>
                <a:cxnLst>
                  <a:cxn ang="0">
                    <a:pos x="T0" y="T1"/>
                  </a:cxn>
                  <a:cxn ang="0">
                    <a:pos x="T2" y="T3"/>
                  </a:cxn>
                  <a:cxn ang="0">
                    <a:pos x="T4" y="T5"/>
                  </a:cxn>
                </a:cxnLst>
                <a:rect l="0" t="0" r="r" b="b"/>
                <a:pathLst>
                  <a:path w="39" h="195">
                    <a:moveTo>
                      <a:pt x="9" y="0"/>
                    </a:moveTo>
                    <a:cubicBezTo>
                      <a:pt x="10" y="65"/>
                      <a:pt x="39" y="129"/>
                      <a:pt x="14" y="195"/>
                    </a:cubicBezTo>
                    <a:cubicBezTo>
                      <a:pt x="31" y="129"/>
                      <a:pt x="0" y="66"/>
                      <a:pt x="9" y="0"/>
                    </a:cubicBezTo>
                    <a:close/>
                  </a:path>
                </a:pathLst>
              </a:custGeom>
              <a:solidFill>
                <a:srgbClr val="AE876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5" name="Freeform 283">
                <a:extLst>
                  <a:ext uri="{FF2B5EF4-FFF2-40B4-BE49-F238E27FC236}">
                    <a16:creationId xmlns:a16="http://schemas.microsoft.com/office/drawing/2014/main" id="{606DF974-A118-48C0-9831-666E3F89D09D}"/>
                  </a:ext>
                </a:extLst>
              </p:cNvPr>
              <p:cNvSpPr>
                <a:spLocks/>
              </p:cNvSpPr>
              <p:nvPr/>
            </p:nvSpPr>
            <p:spPr bwMode="auto">
              <a:xfrm>
                <a:off x="922" y="1808"/>
                <a:ext cx="86" cy="218"/>
              </a:xfrm>
              <a:custGeom>
                <a:avLst/>
                <a:gdLst>
                  <a:gd name="T0" fmla="*/ 0 w 77"/>
                  <a:gd name="T1" fmla="*/ 194 h 194"/>
                  <a:gd name="T2" fmla="*/ 77 w 77"/>
                  <a:gd name="T3" fmla="*/ 0 h 194"/>
                  <a:gd name="T4" fmla="*/ 0 w 77"/>
                  <a:gd name="T5" fmla="*/ 194 h 194"/>
                </a:gdLst>
                <a:ahLst/>
                <a:cxnLst>
                  <a:cxn ang="0">
                    <a:pos x="T0" y="T1"/>
                  </a:cxn>
                  <a:cxn ang="0">
                    <a:pos x="T2" y="T3"/>
                  </a:cxn>
                  <a:cxn ang="0">
                    <a:pos x="T4" y="T5"/>
                  </a:cxn>
                </a:cxnLst>
                <a:rect l="0" t="0" r="r" b="b"/>
                <a:pathLst>
                  <a:path w="77" h="194">
                    <a:moveTo>
                      <a:pt x="0" y="194"/>
                    </a:moveTo>
                    <a:cubicBezTo>
                      <a:pt x="18" y="127"/>
                      <a:pt x="40" y="61"/>
                      <a:pt x="77" y="0"/>
                    </a:cubicBezTo>
                    <a:cubicBezTo>
                      <a:pt x="50" y="65"/>
                      <a:pt x="22" y="129"/>
                      <a:pt x="0" y="194"/>
                    </a:cubicBezTo>
                    <a:close/>
                  </a:path>
                </a:pathLst>
              </a:custGeom>
              <a:solidFill>
                <a:srgbClr val="9571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6" name="Freeform 284">
                <a:extLst>
                  <a:ext uri="{FF2B5EF4-FFF2-40B4-BE49-F238E27FC236}">
                    <a16:creationId xmlns:a16="http://schemas.microsoft.com/office/drawing/2014/main" id="{D648D1C8-EFF9-4EB8-AEBA-CEAABF5D51B8}"/>
                  </a:ext>
                </a:extLst>
              </p:cNvPr>
              <p:cNvSpPr>
                <a:spLocks/>
              </p:cNvSpPr>
              <p:nvPr/>
            </p:nvSpPr>
            <p:spPr bwMode="auto">
              <a:xfrm>
                <a:off x="764" y="1733"/>
                <a:ext cx="71" cy="197"/>
              </a:xfrm>
              <a:custGeom>
                <a:avLst/>
                <a:gdLst>
                  <a:gd name="T0" fmla="*/ 0 w 63"/>
                  <a:gd name="T1" fmla="*/ 176 h 176"/>
                  <a:gd name="T2" fmla="*/ 63 w 63"/>
                  <a:gd name="T3" fmla="*/ 0 h 176"/>
                  <a:gd name="T4" fmla="*/ 0 w 63"/>
                  <a:gd name="T5" fmla="*/ 176 h 176"/>
                </a:gdLst>
                <a:ahLst/>
                <a:cxnLst>
                  <a:cxn ang="0">
                    <a:pos x="T0" y="T1"/>
                  </a:cxn>
                  <a:cxn ang="0">
                    <a:pos x="T2" y="T3"/>
                  </a:cxn>
                  <a:cxn ang="0">
                    <a:pos x="T4" y="T5"/>
                  </a:cxn>
                </a:cxnLst>
                <a:rect l="0" t="0" r="r" b="b"/>
                <a:pathLst>
                  <a:path w="63" h="176">
                    <a:moveTo>
                      <a:pt x="0" y="176"/>
                    </a:moveTo>
                    <a:cubicBezTo>
                      <a:pt x="25" y="119"/>
                      <a:pt x="32" y="55"/>
                      <a:pt x="63" y="0"/>
                    </a:cubicBezTo>
                    <a:cubicBezTo>
                      <a:pt x="39" y="58"/>
                      <a:pt x="35" y="122"/>
                      <a:pt x="0" y="176"/>
                    </a:cubicBezTo>
                    <a:close/>
                  </a:path>
                </a:pathLst>
              </a:custGeom>
              <a:solidFill>
                <a:srgbClr val="875F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7" name="Freeform 285">
                <a:extLst>
                  <a:ext uri="{FF2B5EF4-FFF2-40B4-BE49-F238E27FC236}">
                    <a16:creationId xmlns:a16="http://schemas.microsoft.com/office/drawing/2014/main" id="{529DA007-4CDF-4DF6-9467-854DEC53D44E}"/>
                  </a:ext>
                </a:extLst>
              </p:cNvPr>
              <p:cNvSpPr>
                <a:spLocks/>
              </p:cNvSpPr>
              <p:nvPr/>
            </p:nvSpPr>
            <p:spPr bwMode="auto">
              <a:xfrm>
                <a:off x="1043" y="2527"/>
                <a:ext cx="43" cy="144"/>
              </a:xfrm>
              <a:custGeom>
                <a:avLst/>
                <a:gdLst>
                  <a:gd name="T0" fmla="*/ 16 w 38"/>
                  <a:gd name="T1" fmla="*/ 127 h 128"/>
                  <a:gd name="T2" fmla="*/ 0 w 38"/>
                  <a:gd name="T3" fmla="*/ 124 h 128"/>
                  <a:gd name="T4" fmla="*/ 15 w 38"/>
                  <a:gd name="T5" fmla="*/ 95 h 128"/>
                  <a:gd name="T6" fmla="*/ 26 w 38"/>
                  <a:gd name="T7" fmla="*/ 13 h 128"/>
                  <a:gd name="T8" fmla="*/ 33 w 38"/>
                  <a:gd name="T9" fmla="*/ 0 h 128"/>
                  <a:gd name="T10" fmla="*/ 34 w 38"/>
                  <a:gd name="T11" fmla="*/ 10 h 128"/>
                  <a:gd name="T12" fmla="*/ 16 w 38"/>
                  <a:gd name="T13" fmla="*/ 127 h 128"/>
                </a:gdLst>
                <a:ahLst/>
                <a:cxnLst>
                  <a:cxn ang="0">
                    <a:pos x="T0" y="T1"/>
                  </a:cxn>
                  <a:cxn ang="0">
                    <a:pos x="T2" y="T3"/>
                  </a:cxn>
                  <a:cxn ang="0">
                    <a:pos x="T4" y="T5"/>
                  </a:cxn>
                  <a:cxn ang="0">
                    <a:pos x="T6" y="T7"/>
                  </a:cxn>
                  <a:cxn ang="0">
                    <a:pos x="T8" y="T9"/>
                  </a:cxn>
                  <a:cxn ang="0">
                    <a:pos x="T10" y="T11"/>
                  </a:cxn>
                  <a:cxn ang="0">
                    <a:pos x="T12" y="T13"/>
                  </a:cxn>
                </a:cxnLst>
                <a:rect l="0" t="0" r="r" b="b"/>
                <a:pathLst>
                  <a:path w="38" h="128">
                    <a:moveTo>
                      <a:pt x="16" y="127"/>
                    </a:moveTo>
                    <a:cubicBezTo>
                      <a:pt x="10" y="128"/>
                      <a:pt x="5" y="128"/>
                      <a:pt x="0" y="124"/>
                    </a:cubicBezTo>
                    <a:cubicBezTo>
                      <a:pt x="14" y="119"/>
                      <a:pt x="16" y="106"/>
                      <a:pt x="15" y="95"/>
                    </a:cubicBezTo>
                    <a:cubicBezTo>
                      <a:pt x="14" y="67"/>
                      <a:pt x="25" y="41"/>
                      <a:pt x="26" y="13"/>
                    </a:cubicBezTo>
                    <a:cubicBezTo>
                      <a:pt x="26" y="9"/>
                      <a:pt x="27" y="2"/>
                      <a:pt x="33" y="0"/>
                    </a:cubicBezTo>
                    <a:cubicBezTo>
                      <a:pt x="38" y="3"/>
                      <a:pt x="35" y="7"/>
                      <a:pt x="34" y="10"/>
                    </a:cubicBezTo>
                    <a:cubicBezTo>
                      <a:pt x="32" y="50"/>
                      <a:pt x="33" y="90"/>
                      <a:pt x="16" y="127"/>
                    </a:cubicBezTo>
                    <a:close/>
                  </a:path>
                </a:pathLst>
              </a:custGeom>
              <a:solidFill>
                <a:srgbClr val="B384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8" name="Freeform 286">
                <a:extLst>
                  <a:ext uri="{FF2B5EF4-FFF2-40B4-BE49-F238E27FC236}">
                    <a16:creationId xmlns:a16="http://schemas.microsoft.com/office/drawing/2014/main" id="{887546F1-7B4D-4263-AFAE-62B51211EE50}"/>
                  </a:ext>
                </a:extLst>
              </p:cNvPr>
              <p:cNvSpPr>
                <a:spLocks/>
              </p:cNvSpPr>
              <p:nvPr/>
            </p:nvSpPr>
            <p:spPr bwMode="auto">
              <a:xfrm>
                <a:off x="1533" y="2502"/>
                <a:ext cx="25" cy="177"/>
              </a:xfrm>
              <a:custGeom>
                <a:avLst/>
                <a:gdLst>
                  <a:gd name="T0" fmla="*/ 7 w 22"/>
                  <a:gd name="T1" fmla="*/ 0 h 157"/>
                  <a:gd name="T2" fmla="*/ 11 w 22"/>
                  <a:gd name="T3" fmla="*/ 17 h 157"/>
                  <a:gd name="T4" fmla="*/ 17 w 22"/>
                  <a:gd name="T5" fmla="*/ 125 h 157"/>
                  <a:gd name="T6" fmla="*/ 8 w 22"/>
                  <a:gd name="T7" fmla="*/ 157 h 157"/>
                  <a:gd name="T8" fmla="*/ 8 w 22"/>
                  <a:gd name="T9" fmla="*/ 117 h 157"/>
                  <a:gd name="T10" fmla="*/ 3 w 22"/>
                  <a:gd name="T11" fmla="*/ 43 h 157"/>
                  <a:gd name="T12" fmla="*/ 7 w 22"/>
                  <a:gd name="T13" fmla="*/ 0 h 157"/>
                </a:gdLst>
                <a:ahLst/>
                <a:cxnLst>
                  <a:cxn ang="0">
                    <a:pos x="T0" y="T1"/>
                  </a:cxn>
                  <a:cxn ang="0">
                    <a:pos x="T2" y="T3"/>
                  </a:cxn>
                  <a:cxn ang="0">
                    <a:pos x="T4" y="T5"/>
                  </a:cxn>
                  <a:cxn ang="0">
                    <a:pos x="T6" y="T7"/>
                  </a:cxn>
                  <a:cxn ang="0">
                    <a:pos x="T8" y="T9"/>
                  </a:cxn>
                  <a:cxn ang="0">
                    <a:pos x="T10" y="T11"/>
                  </a:cxn>
                  <a:cxn ang="0">
                    <a:pos x="T12" y="T13"/>
                  </a:cxn>
                </a:cxnLst>
                <a:rect l="0" t="0" r="r" b="b"/>
                <a:pathLst>
                  <a:path w="22" h="157">
                    <a:moveTo>
                      <a:pt x="7" y="0"/>
                    </a:moveTo>
                    <a:cubicBezTo>
                      <a:pt x="9" y="6"/>
                      <a:pt x="6" y="12"/>
                      <a:pt x="11" y="17"/>
                    </a:cubicBezTo>
                    <a:cubicBezTo>
                      <a:pt x="10" y="53"/>
                      <a:pt x="22" y="88"/>
                      <a:pt x="17" y="125"/>
                    </a:cubicBezTo>
                    <a:cubicBezTo>
                      <a:pt x="15" y="136"/>
                      <a:pt x="13" y="146"/>
                      <a:pt x="8" y="157"/>
                    </a:cubicBezTo>
                    <a:cubicBezTo>
                      <a:pt x="0" y="142"/>
                      <a:pt x="6" y="129"/>
                      <a:pt x="8" y="117"/>
                    </a:cubicBezTo>
                    <a:cubicBezTo>
                      <a:pt x="13" y="92"/>
                      <a:pt x="2" y="68"/>
                      <a:pt x="3" y="43"/>
                    </a:cubicBezTo>
                    <a:cubicBezTo>
                      <a:pt x="4" y="29"/>
                      <a:pt x="1" y="14"/>
                      <a:pt x="7" y="0"/>
                    </a:cubicBezTo>
                    <a:close/>
                  </a:path>
                </a:pathLst>
              </a:custGeom>
              <a:solidFill>
                <a:srgbClr val="AB84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9" name="Freeform 287">
                <a:extLst>
                  <a:ext uri="{FF2B5EF4-FFF2-40B4-BE49-F238E27FC236}">
                    <a16:creationId xmlns:a16="http://schemas.microsoft.com/office/drawing/2014/main" id="{2869E8C3-0CE6-4874-A2B7-2B18AA31412B}"/>
                  </a:ext>
                </a:extLst>
              </p:cNvPr>
              <p:cNvSpPr>
                <a:spLocks/>
              </p:cNvSpPr>
              <p:nvPr/>
            </p:nvSpPr>
            <p:spPr bwMode="auto">
              <a:xfrm>
                <a:off x="1678" y="1263"/>
                <a:ext cx="35" cy="154"/>
              </a:xfrm>
              <a:custGeom>
                <a:avLst/>
                <a:gdLst>
                  <a:gd name="T0" fmla="*/ 7 w 31"/>
                  <a:gd name="T1" fmla="*/ 34 h 137"/>
                  <a:gd name="T2" fmla="*/ 7 w 31"/>
                  <a:gd name="T3" fmla="*/ 34 h 137"/>
                  <a:gd name="T4" fmla="*/ 0 w 31"/>
                  <a:gd name="T5" fmla="*/ 0 h 137"/>
                  <a:gd name="T6" fmla="*/ 8 w 31"/>
                  <a:gd name="T7" fmla="*/ 1 h 137"/>
                  <a:gd name="T8" fmla="*/ 21 w 31"/>
                  <a:gd name="T9" fmla="*/ 34 h 137"/>
                  <a:gd name="T10" fmla="*/ 22 w 31"/>
                  <a:gd name="T11" fmla="*/ 33 h 137"/>
                  <a:gd name="T12" fmla="*/ 15 w 31"/>
                  <a:gd name="T13" fmla="*/ 4 h 137"/>
                  <a:gd name="T14" fmla="*/ 23 w 31"/>
                  <a:gd name="T15" fmla="*/ 4 h 137"/>
                  <a:gd name="T16" fmla="*/ 31 w 31"/>
                  <a:gd name="T17" fmla="*/ 137 h 137"/>
                  <a:gd name="T18" fmla="*/ 7 w 31"/>
                  <a:gd name="T19" fmla="*/ 34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137">
                    <a:moveTo>
                      <a:pt x="7" y="34"/>
                    </a:moveTo>
                    <a:cubicBezTo>
                      <a:pt x="7" y="34"/>
                      <a:pt x="7" y="34"/>
                      <a:pt x="7" y="34"/>
                    </a:cubicBezTo>
                    <a:cubicBezTo>
                      <a:pt x="5" y="22"/>
                      <a:pt x="2" y="11"/>
                      <a:pt x="0" y="0"/>
                    </a:cubicBezTo>
                    <a:cubicBezTo>
                      <a:pt x="3" y="0"/>
                      <a:pt x="5" y="1"/>
                      <a:pt x="8" y="1"/>
                    </a:cubicBezTo>
                    <a:cubicBezTo>
                      <a:pt x="17" y="10"/>
                      <a:pt x="12" y="24"/>
                      <a:pt x="21" y="34"/>
                    </a:cubicBezTo>
                    <a:cubicBezTo>
                      <a:pt x="22" y="35"/>
                      <a:pt x="23" y="30"/>
                      <a:pt x="22" y="33"/>
                    </a:cubicBezTo>
                    <a:cubicBezTo>
                      <a:pt x="13" y="25"/>
                      <a:pt x="14" y="14"/>
                      <a:pt x="15" y="4"/>
                    </a:cubicBezTo>
                    <a:cubicBezTo>
                      <a:pt x="18" y="4"/>
                      <a:pt x="21" y="4"/>
                      <a:pt x="23" y="4"/>
                    </a:cubicBezTo>
                    <a:cubicBezTo>
                      <a:pt x="31" y="48"/>
                      <a:pt x="19" y="93"/>
                      <a:pt x="31" y="137"/>
                    </a:cubicBezTo>
                    <a:cubicBezTo>
                      <a:pt x="14" y="104"/>
                      <a:pt x="25" y="66"/>
                      <a:pt x="7" y="34"/>
                    </a:cubicBezTo>
                    <a:close/>
                  </a:path>
                </a:pathLst>
              </a:custGeom>
              <a:solidFill>
                <a:srgbClr val="9C79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0" name="Freeform 288">
                <a:extLst>
                  <a:ext uri="{FF2B5EF4-FFF2-40B4-BE49-F238E27FC236}">
                    <a16:creationId xmlns:a16="http://schemas.microsoft.com/office/drawing/2014/main" id="{FA2D3B08-9178-4ABB-B154-FAA28619CA92}"/>
                  </a:ext>
                </a:extLst>
              </p:cNvPr>
              <p:cNvSpPr>
                <a:spLocks/>
              </p:cNvSpPr>
              <p:nvPr/>
            </p:nvSpPr>
            <p:spPr bwMode="auto">
              <a:xfrm>
                <a:off x="1319" y="2294"/>
                <a:ext cx="48" cy="153"/>
              </a:xfrm>
              <a:custGeom>
                <a:avLst/>
                <a:gdLst>
                  <a:gd name="T0" fmla="*/ 42 w 42"/>
                  <a:gd name="T1" fmla="*/ 2 h 136"/>
                  <a:gd name="T2" fmla="*/ 29 w 42"/>
                  <a:gd name="T3" fmla="*/ 113 h 136"/>
                  <a:gd name="T4" fmla="*/ 24 w 42"/>
                  <a:gd name="T5" fmla="*/ 80 h 136"/>
                  <a:gd name="T6" fmla="*/ 14 w 42"/>
                  <a:gd name="T7" fmla="*/ 130 h 136"/>
                  <a:gd name="T8" fmla="*/ 14 w 42"/>
                  <a:gd name="T9" fmla="*/ 130 h 136"/>
                  <a:gd name="T10" fmla="*/ 7 w 42"/>
                  <a:gd name="T11" fmla="*/ 135 h 136"/>
                  <a:gd name="T12" fmla="*/ 6 w 42"/>
                  <a:gd name="T13" fmla="*/ 126 h 136"/>
                  <a:gd name="T14" fmla="*/ 34 w 42"/>
                  <a:gd name="T15" fmla="*/ 10 h 136"/>
                  <a:gd name="T16" fmla="*/ 42 w 42"/>
                  <a:gd name="T17" fmla="*/ 2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2" h="136">
                    <a:moveTo>
                      <a:pt x="42" y="2"/>
                    </a:moveTo>
                    <a:cubicBezTo>
                      <a:pt x="37" y="38"/>
                      <a:pt x="30" y="74"/>
                      <a:pt x="29" y="113"/>
                    </a:cubicBezTo>
                    <a:cubicBezTo>
                      <a:pt x="24" y="102"/>
                      <a:pt x="27" y="92"/>
                      <a:pt x="24" y="80"/>
                    </a:cubicBezTo>
                    <a:cubicBezTo>
                      <a:pt x="20" y="99"/>
                      <a:pt x="17" y="114"/>
                      <a:pt x="14" y="130"/>
                    </a:cubicBezTo>
                    <a:cubicBezTo>
                      <a:pt x="14" y="130"/>
                      <a:pt x="14" y="130"/>
                      <a:pt x="14" y="130"/>
                    </a:cubicBezTo>
                    <a:cubicBezTo>
                      <a:pt x="12" y="132"/>
                      <a:pt x="9" y="136"/>
                      <a:pt x="7" y="135"/>
                    </a:cubicBezTo>
                    <a:cubicBezTo>
                      <a:pt x="0" y="134"/>
                      <a:pt x="5" y="129"/>
                      <a:pt x="6" y="126"/>
                    </a:cubicBezTo>
                    <a:cubicBezTo>
                      <a:pt x="15" y="87"/>
                      <a:pt x="25" y="49"/>
                      <a:pt x="34" y="10"/>
                    </a:cubicBezTo>
                    <a:cubicBezTo>
                      <a:pt x="38" y="8"/>
                      <a:pt x="34" y="0"/>
                      <a:pt x="42" y="2"/>
                    </a:cubicBezTo>
                    <a:close/>
                  </a:path>
                </a:pathLst>
              </a:custGeom>
              <a:solidFill>
                <a:srgbClr val="8E6E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1" name="Freeform 289">
                <a:extLst>
                  <a:ext uri="{FF2B5EF4-FFF2-40B4-BE49-F238E27FC236}">
                    <a16:creationId xmlns:a16="http://schemas.microsoft.com/office/drawing/2014/main" id="{1A24A54E-0D3E-4BA9-9698-FD9C5207ECBE}"/>
                  </a:ext>
                </a:extLst>
              </p:cNvPr>
              <p:cNvSpPr>
                <a:spLocks/>
              </p:cNvSpPr>
              <p:nvPr/>
            </p:nvSpPr>
            <p:spPr bwMode="auto">
              <a:xfrm>
                <a:off x="911" y="1708"/>
                <a:ext cx="66" cy="190"/>
              </a:xfrm>
              <a:custGeom>
                <a:avLst/>
                <a:gdLst>
                  <a:gd name="T0" fmla="*/ 46 w 58"/>
                  <a:gd name="T1" fmla="*/ 12 h 169"/>
                  <a:gd name="T2" fmla="*/ 49 w 58"/>
                  <a:gd name="T3" fmla="*/ 1 h 169"/>
                  <a:gd name="T4" fmla="*/ 53 w 58"/>
                  <a:gd name="T5" fmla="*/ 9 h 169"/>
                  <a:gd name="T6" fmla="*/ 41 w 58"/>
                  <a:gd name="T7" fmla="*/ 51 h 169"/>
                  <a:gd name="T8" fmla="*/ 0 w 58"/>
                  <a:gd name="T9" fmla="*/ 169 h 169"/>
                  <a:gd name="T10" fmla="*/ 46 w 58"/>
                  <a:gd name="T11" fmla="*/ 12 h 169"/>
                </a:gdLst>
                <a:ahLst/>
                <a:cxnLst>
                  <a:cxn ang="0">
                    <a:pos x="T0" y="T1"/>
                  </a:cxn>
                  <a:cxn ang="0">
                    <a:pos x="T2" y="T3"/>
                  </a:cxn>
                  <a:cxn ang="0">
                    <a:pos x="T4" y="T5"/>
                  </a:cxn>
                  <a:cxn ang="0">
                    <a:pos x="T6" y="T7"/>
                  </a:cxn>
                  <a:cxn ang="0">
                    <a:pos x="T8" y="T9"/>
                  </a:cxn>
                  <a:cxn ang="0">
                    <a:pos x="T10" y="T11"/>
                  </a:cxn>
                </a:cxnLst>
                <a:rect l="0" t="0" r="r" b="b"/>
                <a:pathLst>
                  <a:path w="58" h="169">
                    <a:moveTo>
                      <a:pt x="46" y="12"/>
                    </a:moveTo>
                    <a:cubicBezTo>
                      <a:pt x="49" y="9"/>
                      <a:pt x="49" y="5"/>
                      <a:pt x="49" y="1"/>
                    </a:cubicBezTo>
                    <a:cubicBezTo>
                      <a:pt x="58" y="0"/>
                      <a:pt x="54" y="6"/>
                      <a:pt x="53" y="9"/>
                    </a:cubicBezTo>
                    <a:cubicBezTo>
                      <a:pt x="49" y="23"/>
                      <a:pt x="45" y="37"/>
                      <a:pt x="41" y="51"/>
                    </a:cubicBezTo>
                    <a:cubicBezTo>
                      <a:pt x="28" y="91"/>
                      <a:pt x="15" y="130"/>
                      <a:pt x="0" y="169"/>
                    </a:cubicBezTo>
                    <a:cubicBezTo>
                      <a:pt x="8" y="114"/>
                      <a:pt x="29" y="64"/>
                      <a:pt x="46" y="12"/>
                    </a:cubicBezTo>
                    <a:close/>
                  </a:path>
                </a:pathLst>
              </a:custGeom>
              <a:solidFill>
                <a:srgbClr val="956E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2" name="Freeform 290">
                <a:extLst>
                  <a:ext uri="{FF2B5EF4-FFF2-40B4-BE49-F238E27FC236}">
                    <a16:creationId xmlns:a16="http://schemas.microsoft.com/office/drawing/2014/main" id="{23CB6D1D-D6FA-4DBF-8EC7-ED1CC9DF2C97}"/>
                  </a:ext>
                </a:extLst>
              </p:cNvPr>
              <p:cNvSpPr>
                <a:spLocks/>
              </p:cNvSpPr>
              <p:nvPr/>
            </p:nvSpPr>
            <p:spPr bwMode="auto">
              <a:xfrm>
                <a:off x="1440" y="1857"/>
                <a:ext cx="38" cy="198"/>
              </a:xfrm>
              <a:custGeom>
                <a:avLst/>
                <a:gdLst>
                  <a:gd name="T0" fmla="*/ 3 w 34"/>
                  <a:gd name="T1" fmla="*/ 167 h 176"/>
                  <a:gd name="T2" fmla="*/ 17 w 34"/>
                  <a:gd name="T3" fmla="*/ 75 h 176"/>
                  <a:gd name="T4" fmla="*/ 24 w 34"/>
                  <a:gd name="T5" fmla="*/ 0 h 176"/>
                  <a:gd name="T6" fmla="*/ 29 w 34"/>
                  <a:gd name="T7" fmla="*/ 15 h 176"/>
                  <a:gd name="T8" fmla="*/ 28 w 34"/>
                  <a:gd name="T9" fmla="*/ 36 h 176"/>
                  <a:gd name="T10" fmla="*/ 7 w 34"/>
                  <a:gd name="T11" fmla="*/ 171 h 176"/>
                  <a:gd name="T12" fmla="*/ 4 w 34"/>
                  <a:gd name="T13" fmla="*/ 175 h 176"/>
                  <a:gd name="T14" fmla="*/ 3 w 34"/>
                  <a:gd name="T15" fmla="*/ 167 h 1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4" h="176">
                    <a:moveTo>
                      <a:pt x="3" y="167"/>
                    </a:moveTo>
                    <a:cubicBezTo>
                      <a:pt x="2" y="136"/>
                      <a:pt x="15" y="106"/>
                      <a:pt x="17" y="75"/>
                    </a:cubicBezTo>
                    <a:cubicBezTo>
                      <a:pt x="18" y="50"/>
                      <a:pt x="21" y="25"/>
                      <a:pt x="24" y="0"/>
                    </a:cubicBezTo>
                    <a:cubicBezTo>
                      <a:pt x="34" y="2"/>
                      <a:pt x="29" y="9"/>
                      <a:pt x="29" y="15"/>
                    </a:cubicBezTo>
                    <a:cubicBezTo>
                      <a:pt x="29" y="22"/>
                      <a:pt x="30" y="29"/>
                      <a:pt x="28" y="36"/>
                    </a:cubicBezTo>
                    <a:cubicBezTo>
                      <a:pt x="28" y="82"/>
                      <a:pt x="15" y="126"/>
                      <a:pt x="7" y="171"/>
                    </a:cubicBezTo>
                    <a:cubicBezTo>
                      <a:pt x="7" y="173"/>
                      <a:pt x="6" y="176"/>
                      <a:pt x="4" y="175"/>
                    </a:cubicBezTo>
                    <a:cubicBezTo>
                      <a:pt x="0" y="173"/>
                      <a:pt x="1" y="170"/>
                      <a:pt x="3" y="167"/>
                    </a:cubicBezTo>
                    <a:close/>
                  </a:path>
                </a:pathLst>
              </a:custGeom>
              <a:solidFill>
                <a:srgbClr val="8E63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3" name="Freeform 291">
                <a:extLst>
                  <a:ext uri="{FF2B5EF4-FFF2-40B4-BE49-F238E27FC236}">
                    <a16:creationId xmlns:a16="http://schemas.microsoft.com/office/drawing/2014/main" id="{728F2D64-B97A-4115-B274-AD2308D7E790}"/>
                  </a:ext>
                </a:extLst>
              </p:cNvPr>
              <p:cNvSpPr>
                <a:spLocks/>
              </p:cNvSpPr>
              <p:nvPr/>
            </p:nvSpPr>
            <p:spPr bwMode="auto">
              <a:xfrm>
                <a:off x="1044" y="2092"/>
                <a:ext cx="44" cy="174"/>
              </a:xfrm>
              <a:custGeom>
                <a:avLst/>
                <a:gdLst>
                  <a:gd name="T0" fmla="*/ 39 w 39"/>
                  <a:gd name="T1" fmla="*/ 0 h 155"/>
                  <a:gd name="T2" fmla="*/ 6 w 39"/>
                  <a:gd name="T3" fmla="*/ 155 h 155"/>
                  <a:gd name="T4" fmla="*/ 9 w 39"/>
                  <a:gd name="T5" fmla="*/ 94 h 155"/>
                  <a:gd name="T6" fmla="*/ 9 w 39"/>
                  <a:gd name="T7" fmla="*/ 63 h 155"/>
                  <a:gd name="T8" fmla="*/ 17 w 39"/>
                  <a:gd name="T9" fmla="*/ 54 h 155"/>
                  <a:gd name="T10" fmla="*/ 24 w 39"/>
                  <a:gd name="T11" fmla="*/ 41 h 155"/>
                  <a:gd name="T12" fmla="*/ 34 w 39"/>
                  <a:gd name="T13" fmla="*/ 0 h 155"/>
                  <a:gd name="T14" fmla="*/ 39 w 39"/>
                  <a:gd name="T15" fmla="*/ 0 h 1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 h="155">
                    <a:moveTo>
                      <a:pt x="39" y="0"/>
                    </a:moveTo>
                    <a:cubicBezTo>
                      <a:pt x="34" y="53"/>
                      <a:pt x="7" y="101"/>
                      <a:pt x="6" y="155"/>
                    </a:cubicBezTo>
                    <a:cubicBezTo>
                      <a:pt x="0" y="134"/>
                      <a:pt x="7" y="114"/>
                      <a:pt x="9" y="94"/>
                    </a:cubicBezTo>
                    <a:cubicBezTo>
                      <a:pt x="11" y="84"/>
                      <a:pt x="19" y="73"/>
                      <a:pt x="9" y="63"/>
                    </a:cubicBezTo>
                    <a:cubicBezTo>
                      <a:pt x="8" y="62"/>
                      <a:pt x="6" y="51"/>
                      <a:pt x="17" y="54"/>
                    </a:cubicBezTo>
                    <a:cubicBezTo>
                      <a:pt x="20" y="54"/>
                      <a:pt x="23" y="46"/>
                      <a:pt x="24" y="41"/>
                    </a:cubicBezTo>
                    <a:cubicBezTo>
                      <a:pt x="27" y="27"/>
                      <a:pt x="31" y="13"/>
                      <a:pt x="34" y="0"/>
                    </a:cubicBezTo>
                    <a:cubicBezTo>
                      <a:pt x="36" y="0"/>
                      <a:pt x="37" y="0"/>
                      <a:pt x="39" y="0"/>
                    </a:cubicBezTo>
                    <a:close/>
                  </a:path>
                </a:pathLst>
              </a:custGeom>
              <a:solidFill>
                <a:srgbClr val="9172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4" name="Freeform 292">
                <a:extLst>
                  <a:ext uri="{FF2B5EF4-FFF2-40B4-BE49-F238E27FC236}">
                    <a16:creationId xmlns:a16="http://schemas.microsoft.com/office/drawing/2014/main" id="{0E1F86A2-2D13-4646-86A3-7F093490D3C2}"/>
                  </a:ext>
                </a:extLst>
              </p:cNvPr>
              <p:cNvSpPr>
                <a:spLocks/>
              </p:cNvSpPr>
              <p:nvPr/>
            </p:nvSpPr>
            <p:spPr bwMode="auto">
              <a:xfrm>
                <a:off x="652" y="2279"/>
                <a:ext cx="94" cy="199"/>
              </a:xfrm>
              <a:custGeom>
                <a:avLst/>
                <a:gdLst>
                  <a:gd name="T0" fmla="*/ 12 w 84"/>
                  <a:gd name="T1" fmla="*/ 176 h 177"/>
                  <a:gd name="T2" fmla="*/ 0 w 84"/>
                  <a:gd name="T3" fmla="*/ 172 h 177"/>
                  <a:gd name="T4" fmla="*/ 15 w 84"/>
                  <a:gd name="T5" fmla="*/ 166 h 177"/>
                  <a:gd name="T6" fmla="*/ 44 w 84"/>
                  <a:gd name="T7" fmla="*/ 94 h 177"/>
                  <a:gd name="T8" fmla="*/ 80 w 84"/>
                  <a:gd name="T9" fmla="*/ 0 h 177"/>
                  <a:gd name="T10" fmla="*/ 84 w 84"/>
                  <a:gd name="T11" fmla="*/ 5 h 177"/>
                  <a:gd name="T12" fmla="*/ 24 w 84"/>
                  <a:gd name="T13" fmla="*/ 161 h 177"/>
                  <a:gd name="T14" fmla="*/ 12 w 84"/>
                  <a:gd name="T15" fmla="*/ 176 h 17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4" h="177">
                    <a:moveTo>
                      <a:pt x="12" y="176"/>
                    </a:moveTo>
                    <a:cubicBezTo>
                      <a:pt x="8" y="176"/>
                      <a:pt x="3" y="177"/>
                      <a:pt x="0" y="172"/>
                    </a:cubicBezTo>
                    <a:cubicBezTo>
                      <a:pt x="7" y="174"/>
                      <a:pt x="12" y="172"/>
                      <a:pt x="15" y="166"/>
                    </a:cubicBezTo>
                    <a:cubicBezTo>
                      <a:pt x="27" y="143"/>
                      <a:pt x="40" y="121"/>
                      <a:pt x="44" y="94"/>
                    </a:cubicBezTo>
                    <a:cubicBezTo>
                      <a:pt x="50" y="61"/>
                      <a:pt x="70" y="33"/>
                      <a:pt x="80" y="0"/>
                    </a:cubicBezTo>
                    <a:cubicBezTo>
                      <a:pt x="83" y="4"/>
                      <a:pt x="84" y="4"/>
                      <a:pt x="84" y="5"/>
                    </a:cubicBezTo>
                    <a:cubicBezTo>
                      <a:pt x="61" y="55"/>
                      <a:pt x="52" y="112"/>
                      <a:pt x="24" y="161"/>
                    </a:cubicBezTo>
                    <a:cubicBezTo>
                      <a:pt x="21" y="167"/>
                      <a:pt x="18" y="173"/>
                      <a:pt x="12" y="176"/>
                    </a:cubicBezTo>
                    <a:close/>
                  </a:path>
                </a:pathLst>
              </a:custGeom>
              <a:solidFill>
                <a:srgbClr val="7259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5" name="Freeform 293">
                <a:extLst>
                  <a:ext uri="{FF2B5EF4-FFF2-40B4-BE49-F238E27FC236}">
                    <a16:creationId xmlns:a16="http://schemas.microsoft.com/office/drawing/2014/main" id="{589E6A86-5629-41DE-8A35-6EC3AFD08293}"/>
                  </a:ext>
                </a:extLst>
              </p:cNvPr>
              <p:cNvSpPr>
                <a:spLocks/>
              </p:cNvSpPr>
              <p:nvPr/>
            </p:nvSpPr>
            <p:spPr bwMode="auto">
              <a:xfrm>
                <a:off x="1362" y="2515"/>
                <a:ext cx="23" cy="188"/>
              </a:xfrm>
              <a:custGeom>
                <a:avLst/>
                <a:gdLst>
                  <a:gd name="T0" fmla="*/ 20 w 20"/>
                  <a:gd name="T1" fmla="*/ 0 h 168"/>
                  <a:gd name="T2" fmla="*/ 0 w 20"/>
                  <a:gd name="T3" fmla="*/ 168 h 168"/>
                  <a:gd name="T4" fmla="*/ 20 w 20"/>
                  <a:gd name="T5" fmla="*/ 0 h 168"/>
                </a:gdLst>
                <a:ahLst/>
                <a:cxnLst>
                  <a:cxn ang="0">
                    <a:pos x="T0" y="T1"/>
                  </a:cxn>
                  <a:cxn ang="0">
                    <a:pos x="T2" y="T3"/>
                  </a:cxn>
                  <a:cxn ang="0">
                    <a:pos x="T4" y="T5"/>
                  </a:cxn>
                </a:cxnLst>
                <a:rect l="0" t="0" r="r" b="b"/>
                <a:pathLst>
                  <a:path w="20" h="168">
                    <a:moveTo>
                      <a:pt x="20" y="0"/>
                    </a:moveTo>
                    <a:cubicBezTo>
                      <a:pt x="11" y="56"/>
                      <a:pt x="15" y="113"/>
                      <a:pt x="0" y="168"/>
                    </a:cubicBezTo>
                    <a:cubicBezTo>
                      <a:pt x="8" y="112"/>
                      <a:pt x="2" y="55"/>
                      <a:pt x="20" y="0"/>
                    </a:cubicBezTo>
                    <a:close/>
                  </a:path>
                </a:pathLst>
              </a:custGeom>
              <a:solidFill>
                <a:srgbClr val="BB957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6" name="Freeform 294">
                <a:extLst>
                  <a:ext uri="{FF2B5EF4-FFF2-40B4-BE49-F238E27FC236}">
                    <a16:creationId xmlns:a16="http://schemas.microsoft.com/office/drawing/2014/main" id="{4D9A170A-82B8-400F-8662-4EB0CD5F08C8}"/>
                  </a:ext>
                </a:extLst>
              </p:cNvPr>
              <p:cNvSpPr>
                <a:spLocks/>
              </p:cNvSpPr>
              <p:nvPr/>
            </p:nvSpPr>
            <p:spPr bwMode="auto">
              <a:xfrm>
                <a:off x="953" y="1815"/>
                <a:ext cx="69" cy="195"/>
              </a:xfrm>
              <a:custGeom>
                <a:avLst/>
                <a:gdLst>
                  <a:gd name="T0" fmla="*/ 61 w 61"/>
                  <a:gd name="T1" fmla="*/ 9 h 174"/>
                  <a:gd name="T2" fmla="*/ 13 w 61"/>
                  <a:gd name="T3" fmla="*/ 142 h 174"/>
                  <a:gd name="T4" fmla="*/ 0 w 61"/>
                  <a:gd name="T5" fmla="*/ 174 h 174"/>
                  <a:gd name="T6" fmla="*/ 55 w 61"/>
                  <a:gd name="T7" fmla="*/ 0 h 174"/>
                  <a:gd name="T8" fmla="*/ 61 w 61"/>
                  <a:gd name="T9" fmla="*/ 9 h 174"/>
                </a:gdLst>
                <a:ahLst/>
                <a:cxnLst>
                  <a:cxn ang="0">
                    <a:pos x="T0" y="T1"/>
                  </a:cxn>
                  <a:cxn ang="0">
                    <a:pos x="T2" y="T3"/>
                  </a:cxn>
                  <a:cxn ang="0">
                    <a:pos x="T4" y="T5"/>
                  </a:cxn>
                  <a:cxn ang="0">
                    <a:pos x="T6" y="T7"/>
                  </a:cxn>
                  <a:cxn ang="0">
                    <a:pos x="T8" y="T9"/>
                  </a:cxn>
                </a:cxnLst>
                <a:rect l="0" t="0" r="r" b="b"/>
                <a:pathLst>
                  <a:path w="61" h="174">
                    <a:moveTo>
                      <a:pt x="61" y="9"/>
                    </a:moveTo>
                    <a:cubicBezTo>
                      <a:pt x="48" y="55"/>
                      <a:pt x="29" y="98"/>
                      <a:pt x="13" y="142"/>
                    </a:cubicBezTo>
                    <a:cubicBezTo>
                      <a:pt x="9" y="153"/>
                      <a:pt x="11" y="166"/>
                      <a:pt x="0" y="174"/>
                    </a:cubicBezTo>
                    <a:cubicBezTo>
                      <a:pt x="12" y="114"/>
                      <a:pt x="41" y="59"/>
                      <a:pt x="55" y="0"/>
                    </a:cubicBezTo>
                    <a:cubicBezTo>
                      <a:pt x="60" y="2"/>
                      <a:pt x="60" y="6"/>
                      <a:pt x="61" y="9"/>
                    </a:cubicBezTo>
                    <a:close/>
                  </a:path>
                </a:pathLst>
              </a:custGeom>
              <a:solidFill>
                <a:srgbClr val="9970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7" name="Freeform 295">
                <a:extLst>
                  <a:ext uri="{FF2B5EF4-FFF2-40B4-BE49-F238E27FC236}">
                    <a16:creationId xmlns:a16="http://schemas.microsoft.com/office/drawing/2014/main" id="{424D3740-EA6A-4A66-AAE4-D0BE4CB89D25}"/>
                  </a:ext>
                </a:extLst>
              </p:cNvPr>
              <p:cNvSpPr>
                <a:spLocks/>
              </p:cNvSpPr>
              <p:nvPr/>
            </p:nvSpPr>
            <p:spPr bwMode="auto">
              <a:xfrm>
                <a:off x="1062" y="1881"/>
                <a:ext cx="46" cy="175"/>
              </a:xfrm>
              <a:custGeom>
                <a:avLst/>
                <a:gdLst>
                  <a:gd name="T0" fmla="*/ 41 w 41"/>
                  <a:gd name="T1" fmla="*/ 0 h 156"/>
                  <a:gd name="T2" fmla="*/ 0 w 41"/>
                  <a:gd name="T3" fmla="*/ 156 h 156"/>
                  <a:gd name="T4" fmla="*/ 41 w 41"/>
                  <a:gd name="T5" fmla="*/ 0 h 156"/>
                </a:gdLst>
                <a:ahLst/>
                <a:cxnLst>
                  <a:cxn ang="0">
                    <a:pos x="T0" y="T1"/>
                  </a:cxn>
                  <a:cxn ang="0">
                    <a:pos x="T2" y="T3"/>
                  </a:cxn>
                  <a:cxn ang="0">
                    <a:pos x="T4" y="T5"/>
                  </a:cxn>
                </a:cxnLst>
                <a:rect l="0" t="0" r="r" b="b"/>
                <a:pathLst>
                  <a:path w="41" h="156">
                    <a:moveTo>
                      <a:pt x="41" y="0"/>
                    </a:moveTo>
                    <a:cubicBezTo>
                      <a:pt x="23" y="51"/>
                      <a:pt x="12" y="104"/>
                      <a:pt x="0" y="156"/>
                    </a:cubicBezTo>
                    <a:cubicBezTo>
                      <a:pt x="2" y="101"/>
                      <a:pt x="15" y="49"/>
                      <a:pt x="41" y="0"/>
                    </a:cubicBezTo>
                    <a:close/>
                  </a:path>
                </a:pathLst>
              </a:custGeom>
              <a:solidFill>
                <a:srgbClr val="A179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8" name="Freeform 296">
                <a:extLst>
                  <a:ext uri="{FF2B5EF4-FFF2-40B4-BE49-F238E27FC236}">
                    <a16:creationId xmlns:a16="http://schemas.microsoft.com/office/drawing/2014/main" id="{E8CEBE1A-8687-4D05-B884-C3DCB0D118A7}"/>
                  </a:ext>
                </a:extLst>
              </p:cNvPr>
              <p:cNvSpPr>
                <a:spLocks/>
              </p:cNvSpPr>
              <p:nvPr/>
            </p:nvSpPr>
            <p:spPr bwMode="auto">
              <a:xfrm>
                <a:off x="1294" y="1415"/>
                <a:ext cx="27" cy="184"/>
              </a:xfrm>
              <a:custGeom>
                <a:avLst/>
                <a:gdLst>
                  <a:gd name="T0" fmla="*/ 6 w 24"/>
                  <a:gd name="T1" fmla="*/ 164 h 164"/>
                  <a:gd name="T2" fmla="*/ 10 w 24"/>
                  <a:gd name="T3" fmla="*/ 132 h 164"/>
                  <a:gd name="T4" fmla="*/ 8 w 24"/>
                  <a:gd name="T5" fmla="*/ 78 h 164"/>
                  <a:gd name="T6" fmla="*/ 12 w 24"/>
                  <a:gd name="T7" fmla="*/ 0 h 164"/>
                  <a:gd name="T8" fmla="*/ 12 w 24"/>
                  <a:gd name="T9" fmla="*/ 56 h 164"/>
                  <a:gd name="T10" fmla="*/ 20 w 24"/>
                  <a:gd name="T11" fmla="*/ 88 h 164"/>
                  <a:gd name="T12" fmla="*/ 6 w 24"/>
                  <a:gd name="T13" fmla="*/ 164 h 164"/>
                </a:gdLst>
                <a:ahLst/>
                <a:cxnLst>
                  <a:cxn ang="0">
                    <a:pos x="T0" y="T1"/>
                  </a:cxn>
                  <a:cxn ang="0">
                    <a:pos x="T2" y="T3"/>
                  </a:cxn>
                  <a:cxn ang="0">
                    <a:pos x="T4" y="T5"/>
                  </a:cxn>
                  <a:cxn ang="0">
                    <a:pos x="T6" y="T7"/>
                  </a:cxn>
                  <a:cxn ang="0">
                    <a:pos x="T8" y="T9"/>
                  </a:cxn>
                  <a:cxn ang="0">
                    <a:pos x="T10" y="T11"/>
                  </a:cxn>
                  <a:cxn ang="0">
                    <a:pos x="T12" y="T13"/>
                  </a:cxn>
                </a:cxnLst>
                <a:rect l="0" t="0" r="r" b="b"/>
                <a:pathLst>
                  <a:path w="24" h="164">
                    <a:moveTo>
                      <a:pt x="6" y="164"/>
                    </a:moveTo>
                    <a:cubicBezTo>
                      <a:pt x="7" y="153"/>
                      <a:pt x="9" y="142"/>
                      <a:pt x="10" y="132"/>
                    </a:cubicBezTo>
                    <a:cubicBezTo>
                      <a:pt x="12" y="114"/>
                      <a:pt x="13" y="97"/>
                      <a:pt x="8" y="78"/>
                    </a:cubicBezTo>
                    <a:cubicBezTo>
                      <a:pt x="0" y="54"/>
                      <a:pt x="3" y="26"/>
                      <a:pt x="12" y="0"/>
                    </a:cubicBezTo>
                    <a:cubicBezTo>
                      <a:pt x="12" y="19"/>
                      <a:pt x="12" y="37"/>
                      <a:pt x="12" y="56"/>
                    </a:cubicBezTo>
                    <a:cubicBezTo>
                      <a:pt x="12" y="67"/>
                      <a:pt x="18" y="78"/>
                      <a:pt x="20" y="88"/>
                    </a:cubicBezTo>
                    <a:cubicBezTo>
                      <a:pt x="24" y="114"/>
                      <a:pt x="17" y="140"/>
                      <a:pt x="6" y="164"/>
                    </a:cubicBezTo>
                    <a:close/>
                  </a:path>
                </a:pathLst>
              </a:custGeom>
              <a:solidFill>
                <a:srgbClr val="8870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9" name="Freeform 297">
                <a:extLst>
                  <a:ext uri="{FF2B5EF4-FFF2-40B4-BE49-F238E27FC236}">
                    <a16:creationId xmlns:a16="http://schemas.microsoft.com/office/drawing/2014/main" id="{F6E44F67-970F-457F-9004-8D9635F2D49B}"/>
                  </a:ext>
                </a:extLst>
              </p:cNvPr>
              <p:cNvSpPr>
                <a:spLocks/>
              </p:cNvSpPr>
              <p:nvPr/>
            </p:nvSpPr>
            <p:spPr bwMode="auto">
              <a:xfrm>
                <a:off x="1354" y="1232"/>
                <a:ext cx="46" cy="139"/>
              </a:xfrm>
              <a:custGeom>
                <a:avLst/>
                <a:gdLst>
                  <a:gd name="T0" fmla="*/ 31 w 41"/>
                  <a:gd name="T1" fmla="*/ 44 h 124"/>
                  <a:gd name="T2" fmla="*/ 27 w 41"/>
                  <a:gd name="T3" fmla="*/ 64 h 124"/>
                  <a:gd name="T4" fmla="*/ 22 w 41"/>
                  <a:gd name="T5" fmla="*/ 55 h 124"/>
                  <a:gd name="T6" fmla="*/ 22 w 41"/>
                  <a:gd name="T7" fmla="*/ 40 h 124"/>
                  <a:gd name="T8" fmla="*/ 11 w 41"/>
                  <a:gd name="T9" fmla="*/ 124 h 124"/>
                  <a:gd name="T10" fmla="*/ 4 w 41"/>
                  <a:gd name="T11" fmla="*/ 101 h 124"/>
                  <a:gd name="T12" fmla="*/ 21 w 41"/>
                  <a:gd name="T13" fmla="*/ 18 h 124"/>
                  <a:gd name="T14" fmla="*/ 23 w 41"/>
                  <a:gd name="T15" fmla="*/ 4 h 124"/>
                  <a:gd name="T16" fmla="*/ 34 w 41"/>
                  <a:gd name="T17" fmla="*/ 0 h 124"/>
                  <a:gd name="T18" fmla="*/ 31 w 41"/>
                  <a:gd name="T19" fmla="*/ 44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124">
                    <a:moveTo>
                      <a:pt x="31" y="44"/>
                    </a:moveTo>
                    <a:cubicBezTo>
                      <a:pt x="30" y="51"/>
                      <a:pt x="28" y="57"/>
                      <a:pt x="27" y="64"/>
                    </a:cubicBezTo>
                    <a:cubicBezTo>
                      <a:pt x="19" y="64"/>
                      <a:pt x="22" y="59"/>
                      <a:pt x="22" y="55"/>
                    </a:cubicBezTo>
                    <a:cubicBezTo>
                      <a:pt x="22" y="50"/>
                      <a:pt x="22" y="45"/>
                      <a:pt x="22" y="40"/>
                    </a:cubicBezTo>
                    <a:cubicBezTo>
                      <a:pt x="13" y="66"/>
                      <a:pt x="9" y="94"/>
                      <a:pt x="11" y="124"/>
                    </a:cubicBezTo>
                    <a:cubicBezTo>
                      <a:pt x="0" y="116"/>
                      <a:pt x="3" y="108"/>
                      <a:pt x="4" y="101"/>
                    </a:cubicBezTo>
                    <a:cubicBezTo>
                      <a:pt x="7" y="73"/>
                      <a:pt x="8" y="44"/>
                      <a:pt x="21" y="18"/>
                    </a:cubicBezTo>
                    <a:cubicBezTo>
                      <a:pt x="22" y="14"/>
                      <a:pt x="22" y="9"/>
                      <a:pt x="23" y="4"/>
                    </a:cubicBezTo>
                    <a:cubicBezTo>
                      <a:pt x="27" y="3"/>
                      <a:pt x="30" y="1"/>
                      <a:pt x="34" y="0"/>
                    </a:cubicBezTo>
                    <a:cubicBezTo>
                      <a:pt x="39" y="15"/>
                      <a:pt x="41" y="30"/>
                      <a:pt x="31" y="44"/>
                    </a:cubicBezTo>
                    <a:close/>
                  </a:path>
                </a:pathLst>
              </a:custGeom>
              <a:solidFill>
                <a:srgbClr val="946D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0" name="Freeform 298">
                <a:extLst>
                  <a:ext uri="{FF2B5EF4-FFF2-40B4-BE49-F238E27FC236}">
                    <a16:creationId xmlns:a16="http://schemas.microsoft.com/office/drawing/2014/main" id="{2B75A99D-FF78-464F-B269-6D523459D509}"/>
                  </a:ext>
                </a:extLst>
              </p:cNvPr>
              <p:cNvSpPr>
                <a:spLocks/>
              </p:cNvSpPr>
              <p:nvPr/>
            </p:nvSpPr>
            <p:spPr bwMode="auto">
              <a:xfrm>
                <a:off x="1316" y="1245"/>
                <a:ext cx="42" cy="180"/>
              </a:xfrm>
              <a:custGeom>
                <a:avLst/>
                <a:gdLst>
                  <a:gd name="T0" fmla="*/ 17 w 37"/>
                  <a:gd name="T1" fmla="*/ 8 h 160"/>
                  <a:gd name="T2" fmla="*/ 37 w 37"/>
                  <a:gd name="T3" fmla="*/ 7 h 160"/>
                  <a:gd name="T4" fmla="*/ 11 w 37"/>
                  <a:gd name="T5" fmla="*/ 134 h 160"/>
                  <a:gd name="T6" fmla="*/ 9 w 37"/>
                  <a:gd name="T7" fmla="*/ 148 h 160"/>
                  <a:gd name="T8" fmla="*/ 9 w 37"/>
                  <a:gd name="T9" fmla="*/ 148 h 160"/>
                  <a:gd name="T10" fmla="*/ 0 w 37"/>
                  <a:gd name="T11" fmla="*/ 160 h 160"/>
                  <a:gd name="T12" fmla="*/ 19 w 37"/>
                  <a:gd name="T13" fmla="*/ 47 h 160"/>
                  <a:gd name="T14" fmla="*/ 24 w 37"/>
                  <a:gd name="T15" fmla="*/ 18 h 160"/>
                  <a:gd name="T16" fmla="*/ 17 w 37"/>
                  <a:gd name="T17" fmla="*/ 8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 h="160">
                    <a:moveTo>
                      <a:pt x="17" y="8"/>
                    </a:moveTo>
                    <a:cubicBezTo>
                      <a:pt x="23" y="0"/>
                      <a:pt x="30" y="4"/>
                      <a:pt x="37" y="7"/>
                    </a:cubicBezTo>
                    <a:cubicBezTo>
                      <a:pt x="21" y="48"/>
                      <a:pt x="23" y="93"/>
                      <a:pt x="11" y="134"/>
                    </a:cubicBezTo>
                    <a:cubicBezTo>
                      <a:pt x="9" y="139"/>
                      <a:pt x="10" y="143"/>
                      <a:pt x="9" y="148"/>
                    </a:cubicBezTo>
                    <a:cubicBezTo>
                      <a:pt x="9" y="148"/>
                      <a:pt x="9" y="148"/>
                      <a:pt x="9" y="148"/>
                    </a:cubicBezTo>
                    <a:cubicBezTo>
                      <a:pt x="7" y="151"/>
                      <a:pt x="5" y="153"/>
                      <a:pt x="0" y="160"/>
                    </a:cubicBezTo>
                    <a:cubicBezTo>
                      <a:pt x="7" y="120"/>
                      <a:pt x="13" y="84"/>
                      <a:pt x="19" y="47"/>
                    </a:cubicBezTo>
                    <a:cubicBezTo>
                      <a:pt x="21" y="38"/>
                      <a:pt x="23" y="28"/>
                      <a:pt x="24" y="18"/>
                    </a:cubicBezTo>
                    <a:cubicBezTo>
                      <a:pt x="25" y="13"/>
                      <a:pt x="26" y="7"/>
                      <a:pt x="17" y="8"/>
                    </a:cubicBezTo>
                    <a:close/>
                  </a:path>
                </a:pathLst>
              </a:custGeom>
              <a:solidFill>
                <a:srgbClr val="9674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1" name="Freeform 299">
                <a:extLst>
                  <a:ext uri="{FF2B5EF4-FFF2-40B4-BE49-F238E27FC236}">
                    <a16:creationId xmlns:a16="http://schemas.microsoft.com/office/drawing/2014/main" id="{6F4BE15B-BADA-491C-B0B3-CB6C050600BA}"/>
                  </a:ext>
                </a:extLst>
              </p:cNvPr>
              <p:cNvSpPr>
                <a:spLocks/>
              </p:cNvSpPr>
              <p:nvPr/>
            </p:nvSpPr>
            <p:spPr bwMode="auto">
              <a:xfrm>
                <a:off x="1262" y="2088"/>
                <a:ext cx="32" cy="173"/>
              </a:xfrm>
              <a:custGeom>
                <a:avLst/>
                <a:gdLst>
                  <a:gd name="T0" fmla="*/ 28 w 28"/>
                  <a:gd name="T1" fmla="*/ 0 h 154"/>
                  <a:gd name="T2" fmla="*/ 4 w 28"/>
                  <a:gd name="T3" fmla="*/ 154 h 154"/>
                  <a:gd name="T4" fmla="*/ 28 w 28"/>
                  <a:gd name="T5" fmla="*/ 0 h 154"/>
                </a:gdLst>
                <a:ahLst/>
                <a:cxnLst>
                  <a:cxn ang="0">
                    <a:pos x="T0" y="T1"/>
                  </a:cxn>
                  <a:cxn ang="0">
                    <a:pos x="T2" y="T3"/>
                  </a:cxn>
                  <a:cxn ang="0">
                    <a:pos x="T4" y="T5"/>
                  </a:cxn>
                </a:cxnLst>
                <a:rect l="0" t="0" r="r" b="b"/>
                <a:pathLst>
                  <a:path w="28" h="154">
                    <a:moveTo>
                      <a:pt x="28" y="0"/>
                    </a:moveTo>
                    <a:cubicBezTo>
                      <a:pt x="19" y="50"/>
                      <a:pt x="18" y="101"/>
                      <a:pt x="4" y="154"/>
                    </a:cubicBezTo>
                    <a:cubicBezTo>
                      <a:pt x="0" y="128"/>
                      <a:pt x="15" y="18"/>
                      <a:pt x="28" y="0"/>
                    </a:cubicBezTo>
                    <a:close/>
                  </a:path>
                </a:pathLst>
              </a:custGeom>
              <a:solidFill>
                <a:srgbClr val="A276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2" name="Freeform 300">
                <a:extLst>
                  <a:ext uri="{FF2B5EF4-FFF2-40B4-BE49-F238E27FC236}">
                    <a16:creationId xmlns:a16="http://schemas.microsoft.com/office/drawing/2014/main" id="{D65ACA62-E956-4AA1-80A2-B7EED919ABE0}"/>
                  </a:ext>
                </a:extLst>
              </p:cNvPr>
              <p:cNvSpPr>
                <a:spLocks/>
              </p:cNvSpPr>
              <p:nvPr/>
            </p:nvSpPr>
            <p:spPr bwMode="auto">
              <a:xfrm>
                <a:off x="1399" y="1753"/>
                <a:ext cx="19" cy="210"/>
              </a:xfrm>
              <a:custGeom>
                <a:avLst/>
                <a:gdLst>
                  <a:gd name="T0" fmla="*/ 15 w 17"/>
                  <a:gd name="T1" fmla="*/ 0 h 187"/>
                  <a:gd name="T2" fmla="*/ 5 w 17"/>
                  <a:gd name="T3" fmla="*/ 187 h 187"/>
                  <a:gd name="T4" fmla="*/ 15 w 17"/>
                  <a:gd name="T5" fmla="*/ 0 h 187"/>
                </a:gdLst>
                <a:ahLst/>
                <a:cxnLst>
                  <a:cxn ang="0">
                    <a:pos x="T0" y="T1"/>
                  </a:cxn>
                  <a:cxn ang="0">
                    <a:pos x="T2" y="T3"/>
                  </a:cxn>
                  <a:cxn ang="0">
                    <a:pos x="T4" y="T5"/>
                  </a:cxn>
                </a:cxnLst>
                <a:rect l="0" t="0" r="r" b="b"/>
                <a:pathLst>
                  <a:path w="17" h="187">
                    <a:moveTo>
                      <a:pt x="15" y="0"/>
                    </a:moveTo>
                    <a:cubicBezTo>
                      <a:pt x="9" y="62"/>
                      <a:pt x="17" y="124"/>
                      <a:pt x="5" y="187"/>
                    </a:cubicBezTo>
                    <a:cubicBezTo>
                      <a:pt x="0" y="166"/>
                      <a:pt x="6" y="32"/>
                      <a:pt x="15" y="0"/>
                    </a:cubicBezTo>
                    <a:close/>
                  </a:path>
                </a:pathLst>
              </a:custGeom>
              <a:solidFill>
                <a:srgbClr val="9B70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3" name="Freeform 301">
                <a:extLst>
                  <a:ext uri="{FF2B5EF4-FFF2-40B4-BE49-F238E27FC236}">
                    <a16:creationId xmlns:a16="http://schemas.microsoft.com/office/drawing/2014/main" id="{6524BDBC-3AC1-4E08-A78F-4EC44F17DC4B}"/>
                  </a:ext>
                </a:extLst>
              </p:cNvPr>
              <p:cNvSpPr>
                <a:spLocks/>
              </p:cNvSpPr>
              <p:nvPr/>
            </p:nvSpPr>
            <p:spPr bwMode="auto">
              <a:xfrm>
                <a:off x="1366" y="2256"/>
                <a:ext cx="33" cy="178"/>
              </a:xfrm>
              <a:custGeom>
                <a:avLst/>
                <a:gdLst>
                  <a:gd name="T0" fmla="*/ 8 w 30"/>
                  <a:gd name="T1" fmla="*/ 140 h 158"/>
                  <a:gd name="T2" fmla="*/ 2 w 30"/>
                  <a:gd name="T3" fmla="*/ 158 h 158"/>
                  <a:gd name="T4" fmla="*/ 0 w 30"/>
                  <a:gd name="T5" fmla="*/ 147 h 158"/>
                  <a:gd name="T6" fmla="*/ 27 w 30"/>
                  <a:gd name="T7" fmla="*/ 0 h 158"/>
                  <a:gd name="T8" fmla="*/ 18 w 30"/>
                  <a:gd name="T9" fmla="*/ 102 h 158"/>
                  <a:gd name="T10" fmla="*/ 8 w 30"/>
                  <a:gd name="T11" fmla="*/ 140 h 158"/>
                </a:gdLst>
                <a:ahLst/>
                <a:cxnLst>
                  <a:cxn ang="0">
                    <a:pos x="T0" y="T1"/>
                  </a:cxn>
                  <a:cxn ang="0">
                    <a:pos x="T2" y="T3"/>
                  </a:cxn>
                  <a:cxn ang="0">
                    <a:pos x="T4" y="T5"/>
                  </a:cxn>
                  <a:cxn ang="0">
                    <a:pos x="T6" y="T7"/>
                  </a:cxn>
                  <a:cxn ang="0">
                    <a:pos x="T8" y="T9"/>
                  </a:cxn>
                  <a:cxn ang="0">
                    <a:pos x="T10" y="T11"/>
                  </a:cxn>
                </a:cxnLst>
                <a:rect l="0" t="0" r="r" b="b"/>
                <a:pathLst>
                  <a:path w="30" h="158">
                    <a:moveTo>
                      <a:pt x="8" y="140"/>
                    </a:moveTo>
                    <a:cubicBezTo>
                      <a:pt x="3" y="144"/>
                      <a:pt x="7" y="151"/>
                      <a:pt x="2" y="158"/>
                    </a:cubicBezTo>
                    <a:cubicBezTo>
                      <a:pt x="2" y="153"/>
                      <a:pt x="1" y="150"/>
                      <a:pt x="0" y="147"/>
                    </a:cubicBezTo>
                    <a:cubicBezTo>
                      <a:pt x="9" y="98"/>
                      <a:pt x="21" y="50"/>
                      <a:pt x="27" y="0"/>
                    </a:cubicBezTo>
                    <a:cubicBezTo>
                      <a:pt x="25" y="34"/>
                      <a:pt x="30" y="68"/>
                      <a:pt x="18" y="102"/>
                    </a:cubicBezTo>
                    <a:cubicBezTo>
                      <a:pt x="13" y="114"/>
                      <a:pt x="11" y="127"/>
                      <a:pt x="8" y="140"/>
                    </a:cubicBezTo>
                    <a:close/>
                  </a:path>
                </a:pathLst>
              </a:custGeom>
              <a:solidFill>
                <a:srgbClr val="9E72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4" name="Freeform 302">
                <a:extLst>
                  <a:ext uri="{FF2B5EF4-FFF2-40B4-BE49-F238E27FC236}">
                    <a16:creationId xmlns:a16="http://schemas.microsoft.com/office/drawing/2014/main" id="{CF901319-2081-4610-AB16-61797FF44759}"/>
                  </a:ext>
                </a:extLst>
              </p:cNvPr>
              <p:cNvSpPr>
                <a:spLocks/>
              </p:cNvSpPr>
              <p:nvPr/>
            </p:nvSpPr>
            <p:spPr bwMode="auto">
              <a:xfrm>
                <a:off x="863" y="2401"/>
                <a:ext cx="72" cy="182"/>
              </a:xfrm>
              <a:custGeom>
                <a:avLst/>
                <a:gdLst>
                  <a:gd name="T0" fmla="*/ 0 w 64"/>
                  <a:gd name="T1" fmla="*/ 162 h 162"/>
                  <a:gd name="T2" fmla="*/ 64 w 64"/>
                  <a:gd name="T3" fmla="*/ 0 h 162"/>
                  <a:gd name="T4" fmla="*/ 0 w 64"/>
                  <a:gd name="T5" fmla="*/ 162 h 162"/>
                </a:gdLst>
                <a:ahLst/>
                <a:cxnLst>
                  <a:cxn ang="0">
                    <a:pos x="T0" y="T1"/>
                  </a:cxn>
                  <a:cxn ang="0">
                    <a:pos x="T2" y="T3"/>
                  </a:cxn>
                  <a:cxn ang="0">
                    <a:pos x="T4" y="T5"/>
                  </a:cxn>
                </a:cxnLst>
                <a:rect l="0" t="0" r="r" b="b"/>
                <a:pathLst>
                  <a:path w="64" h="162">
                    <a:moveTo>
                      <a:pt x="0" y="162"/>
                    </a:moveTo>
                    <a:cubicBezTo>
                      <a:pt x="13" y="105"/>
                      <a:pt x="44" y="54"/>
                      <a:pt x="64" y="0"/>
                    </a:cubicBezTo>
                    <a:cubicBezTo>
                      <a:pt x="49" y="56"/>
                      <a:pt x="22" y="108"/>
                      <a:pt x="0" y="162"/>
                    </a:cubicBezTo>
                    <a:close/>
                  </a:path>
                </a:pathLst>
              </a:custGeom>
              <a:solidFill>
                <a:srgbClr val="8B66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5" name="Freeform 303">
                <a:extLst>
                  <a:ext uri="{FF2B5EF4-FFF2-40B4-BE49-F238E27FC236}">
                    <a16:creationId xmlns:a16="http://schemas.microsoft.com/office/drawing/2014/main" id="{63277C00-7E29-4599-BE01-C33B2CE5A0F0}"/>
                  </a:ext>
                </a:extLst>
              </p:cNvPr>
              <p:cNvSpPr>
                <a:spLocks/>
              </p:cNvSpPr>
              <p:nvPr/>
            </p:nvSpPr>
            <p:spPr bwMode="auto">
              <a:xfrm>
                <a:off x="1152" y="2182"/>
                <a:ext cx="36" cy="175"/>
              </a:xfrm>
              <a:custGeom>
                <a:avLst/>
                <a:gdLst>
                  <a:gd name="T0" fmla="*/ 32 w 32"/>
                  <a:gd name="T1" fmla="*/ 0 h 156"/>
                  <a:gd name="T2" fmla="*/ 0 w 32"/>
                  <a:gd name="T3" fmla="*/ 156 h 156"/>
                  <a:gd name="T4" fmla="*/ 18 w 32"/>
                  <a:gd name="T5" fmla="*/ 79 h 156"/>
                  <a:gd name="T6" fmla="*/ 32 w 32"/>
                  <a:gd name="T7" fmla="*/ 0 h 156"/>
                </a:gdLst>
                <a:ahLst/>
                <a:cxnLst>
                  <a:cxn ang="0">
                    <a:pos x="T0" y="T1"/>
                  </a:cxn>
                  <a:cxn ang="0">
                    <a:pos x="T2" y="T3"/>
                  </a:cxn>
                  <a:cxn ang="0">
                    <a:pos x="T4" y="T5"/>
                  </a:cxn>
                  <a:cxn ang="0">
                    <a:pos x="T6" y="T7"/>
                  </a:cxn>
                </a:cxnLst>
                <a:rect l="0" t="0" r="r" b="b"/>
                <a:pathLst>
                  <a:path w="32" h="156">
                    <a:moveTo>
                      <a:pt x="32" y="0"/>
                    </a:moveTo>
                    <a:cubicBezTo>
                      <a:pt x="29" y="54"/>
                      <a:pt x="25" y="107"/>
                      <a:pt x="0" y="156"/>
                    </a:cubicBezTo>
                    <a:cubicBezTo>
                      <a:pt x="3" y="129"/>
                      <a:pt x="19" y="105"/>
                      <a:pt x="18" y="79"/>
                    </a:cubicBezTo>
                    <a:cubicBezTo>
                      <a:pt x="18" y="51"/>
                      <a:pt x="31" y="27"/>
                      <a:pt x="32" y="0"/>
                    </a:cubicBezTo>
                    <a:close/>
                  </a:path>
                </a:pathLst>
              </a:custGeom>
              <a:solidFill>
                <a:srgbClr val="8166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6" name="Freeform 304">
                <a:extLst>
                  <a:ext uri="{FF2B5EF4-FFF2-40B4-BE49-F238E27FC236}">
                    <a16:creationId xmlns:a16="http://schemas.microsoft.com/office/drawing/2014/main" id="{04D99448-07FD-45DA-A662-A64F405C4756}"/>
                  </a:ext>
                </a:extLst>
              </p:cNvPr>
              <p:cNvSpPr>
                <a:spLocks/>
              </p:cNvSpPr>
              <p:nvPr/>
            </p:nvSpPr>
            <p:spPr bwMode="auto">
              <a:xfrm>
                <a:off x="960" y="1969"/>
                <a:ext cx="62" cy="175"/>
              </a:xfrm>
              <a:custGeom>
                <a:avLst/>
                <a:gdLst>
                  <a:gd name="T0" fmla="*/ 47 w 55"/>
                  <a:gd name="T1" fmla="*/ 12 h 156"/>
                  <a:gd name="T2" fmla="*/ 53 w 55"/>
                  <a:gd name="T3" fmla="*/ 0 h 156"/>
                  <a:gd name="T4" fmla="*/ 53 w 55"/>
                  <a:gd name="T5" fmla="*/ 16 h 156"/>
                  <a:gd name="T6" fmla="*/ 5 w 55"/>
                  <a:gd name="T7" fmla="*/ 156 h 156"/>
                  <a:gd name="T8" fmla="*/ 2 w 55"/>
                  <a:gd name="T9" fmla="*/ 151 h 156"/>
                  <a:gd name="T10" fmla="*/ 47 w 55"/>
                  <a:gd name="T11" fmla="*/ 12 h 156"/>
                </a:gdLst>
                <a:ahLst/>
                <a:cxnLst>
                  <a:cxn ang="0">
                    <a:pos x="T0" y="T1"/>
                  </a:cxn>
                  <a:cxn ang="0">
                    <a:pos x="T2" y="T3"/>
                  </a:cxn>
                  <a:cxn ang="0">
                    <a:pos x="T4" y="T5"/>
                  </a:cxn>
                  <a:cxn ang="0">
                    <a:pos x="T6" y="T7"/>
                  </a:cxn>
                  <a:cxn ang="0">
                    <a:pos x="T8" y="T9"/>
                  </a:cxn>
                  <a:cxn ang="0">
                    <a:pos x="T10" y="T11"/>
                  </a:cxn>
                </a:cxnLst>
                <a:rect l="0" t="0" r="r" b="b"/>
                <a:pathLst>
                  <a:path w="55" h="156">
                    <a:moveTo>
                      <a:pt x="47" y="12"/>
                    </a:moveTo>
                    <a:cubicBezTo>
                      <a:pt x="49" y="8"/>
                      <a:pt x="51" y="4"/>
                      <a:pt x="53" y="0"/>
                    </a:cubicBezTo>
                    <a:cubicBezTo>
                      <a:pt x="53" y="6"/>
                      <a:pt x="55" y="12"/>
                      <a:pt x="53" y="16"/>
                    </a:cubicBezTo>
                    <a:cubicBezTo>
                      <a:pt x="33" y="61"/>
                      <a:pt x="31" y="113"/>
                      <a:pt x="5" y="156"/>
                    </a:cubicBezTo>
                    <a:cubicBezTo>
                      <a:pt x="1" y="156"/>
                      <a:pt x="0" y="155"/>
                      <a:pt x="2" y="151"/>
                    </a:cubicBezTo>
                    <a:cubicBezTo>
                      <a:pt x="23" y="107"/>
                      <a:pt x="25" y="56"/>
                      <a:pt x="47" y="12"/>
                    </a:cubicBezTo>
                    <a:close/>
                  </a:path>
                </a:pathLst>
              </a:custGeom>
              <a:solidFill>
                <a:srgbClr val="7C56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7" name="Freeform 305">
                <a:extLst>
                  <a:ext uri="{FF2B5EF4-FFF2-40B4-BE49-F238E27FC236}">
                    <a16:creationId xmlns:a16="http://schemas.microsoft.com/office/drawing/2014/main" id="{EDD490B1-CCBE-4C3C-8A31-496CA702A00E}"/>
                  </a:ext>
                </a:extLst>
              </p:cNvPr>
              <p:cNvSpPr>
                <a:spLocks/>
              </p:cNvSpPr>
              <p:nvPr/>
            </p:nvSpPr>
            <p:spPr bwMode="auto">
              <a:xfrm>
                <a:off x="931" y="1426"/>
                <a:ext cx="73" cy="161"/>
              </a:xfrm>
              <a:custGeom>
                <a:avLst/>
                <a:gdLst>
                  <a:gd name="T0" fmla="*/ 4 w 65"/>
                  <a:gd name="T1" fmla="*/ 143 h 143"/>
                  <a:gd name="T2" fmla="*/ 0 w 65"/>
                  <a:gd name="T3" fmla="*/ 139 h 143"/>
                  <a:gd name="T4" fmla="*/ 59 w 65"/>
                  <a:gd name="T5" fmla="*/ 0 h 143"/>
                  <a:gd name="T6" fmla="*/ 65 w 65"/>
                  <a:gd name="T7" fmla="*/ 2 h 143"/>
                  <a:gd name="T8" fmla="*/ 4 w 65"/>
                  <a:gd name="T9" fmla="*/ 143 h 143"/>
                </a:gdLst>
                <a:ahLst/>
                <a:cxnLst>
                  <a:cxn ang="0">
                    <a:pos x="T0" y="T1"/>
                  </a:cxn>
                  <a:cxn ang="0">
                    <a:pos x="T2" y="T3"/>
                  </a:cxn>
                  <a:cxn ang="0">
                    <a:pos x="T4" y="T5"/>
                  </a:cxn>
                  <a:cxn ang="0">
                    <a:pos x="T6" y="T7"/>
                  </a:cxn>
                  <a:cxn ang="0">
                    <a:pos x="T8" y="T9"/>
                  </a:cxn>
                </a:cxnLst>
                <a:rect l="0" t="0" r="r" b="b"/>
                <a:pathLst>
                  <a:path w="65" h="143">
                    <a:moveTo>
                      <a:pt x="4" y="143"/>
                    </a:moveTo>
                    <a:cubicBezTo>
                      <a:pt x="3" y="142"/>
                      <a:pt x="2" y="141"/>
                      <a:pt x="0" y="139"/>
                    </a:cubicBezTo>
                    <a:cubicBezTo>
                      <a:pt x="20" y="93"/>
                      <a:pt x="40" y="46"/>
                      <a:pt x="59" y="0"/>
                    </a:cubicBezTo>
                    <a:cubicBezTo>
                      <a:pt x="61" y="0"/>
                      <a:pt x="63" y="1"/>
                      <a:pt x="65" y="2"/>
                    </a:cubicBezTo>
                    <a:cubicBezTo>
                      <a:pt x="44" y="49"/>
                      <a:pt x="31" y="99"/>
                      <a:pt x="4" y="143"/>
                    </a:cubicBezTo>
                    <a:close/>
                  </a:path>
                </a:pathLst>
              </a:custGeom>
              <a:solidFill>
                <a:srgbClr val="B38A7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8" name="Freeform 306">
                <a:extLst>
                  <a:ext uri="{FF2B5EF4-FFF2-40B4-BE49-F238E27FC236}">
                    <a16:creationId xmlns:a16="http://schemas.microsoft.com/office/drawing/2014/main" id="{1F25C82A-75E4-43FA-83DA-844646138031}"/>
                  </a:ext>
                </a:extLst>
              </p:cNvPr>
              <p:cNvSpPr>
                <a:spLocks/>
              </p:cNvSpPr>
              <p:nvPr/>
            </p:nvSpPr>
            <p:spPr bwMode="auto">
              <a:xfrm>
                <a:off x="1038" y="1832"/>
                <a:ext cx="57" cy="173"/>
              </a:xfrm>
              <a:custGeom>
                <a:avLst/>
                <a:gdLst>
                  <a:gd name="T0" fmla="*/ 0 w 50"/>
                  <a:gd name="T1" fmla="*/ 154 h 154"/>
                  <a:gd name="T2" fmla="*/ 25 w 50"/>
                  <a:gd name="T3" fmla="*/ 63 h 154"/>
                  <a:gd name="T4" fmla="*/ 40 w 50"/>
                  <a:gd name="T5" fmla="*/ 18 h 154"/>
                  <a:gd name="T6" fmla="*/ 50 w 50"/>
                  <a:gd name="T7" fmla="*/ 0 h 154"/>
                  <a:gd name="T8" fmla="*/ 31 w 50"/>
                  <a:gd name="T9" fmla="*/ 68 h 154"/>
                  <a:gd name="T10" fmla="*/ 7 w 50"/>
                  <a:gd name="T11" fmla="*/ 143 h 154"/>
                  <a:gd name="T12" fmla="*/ 1 w 50"/>
                  <a:gd name="T13" fmla="*/ 154 h 154"/>
                  <a:gd name="T14" fmla="*/ 0 w 50"/>
                  <a:gd name="T15" fmla="*/ 154 h 15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 h="154">
                    <a:moveTo>
                      <a:pt x="0" y="154"/>
                    </a:moveTo>
                    <a:cubicBezTo>
                      <a:pt x="5" y="123"/>
                      <a:pt x="6" y="91"/>
                      <a:pt x="25" y="63"/>
                    </a:cubicBezTo>
                    <a:cubicBezTo>
                      <a:pt x="34" y="50"/>
                      <a:pt x="35" y="33"/>
                      <a:pt x="40" y="18"/>
                    </a:cubicBezTo>
                    <a:cubicBezTo>
                      <a:pt x="41" y="13"/>
                      <a:pt x="42" y="8"/>
                      <a:pt x="50" y="0"/>
                    </a:cubicBezTo>
                    <a:cubicBezTo>
                      <a:pt x="48" y="27"/>
                      <a:pt x="41" y="49"/>
                      <a:pt x="31" y="68"/>
                    </a:cubicBezTo>
                    <a:cubicBezTo>
                      <a:pt x="19" y="92"/>
                      <a:pt x="11" y="116"/>
                      <a:pt x="7" y="143"/>
                    </a:cubicBezTo>
                    <a:cubicBezTo>
                      <a:pt x="6" y="147"/>
                      <a:pt x="5" y="152"/>
                      <a:pt x="1" y="154"/>
                    </a:cubicBezTo>
                    <a:lnTo>
                      <a:pt x="0" y="154"/>
                    </a:lnTo>
                    <a:close/>
                  </a:path>
                </a:pathLst>
              </a:custGeom>
              <a:solidFill>
                <a:srgbClr val="936D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9" name="Freeform 307">
                <a:extLst>
                  <a:ext uri="{FF2B5EF4-FFF2-40B4-BE49-F238E27FC236}">
                    <a16:creationId xmlns:a16="http://schemas.microsoft.com/office/drawing/2014/main" id="{04327B22-BA5C-4FD4-A246-CD5DA44D4386}"/>
                  </a:ext>
                </a:extLst>
              </p:cNvPr>
              <p:cNvSpPr>
                <a:spLocks/>
              </p:cNvSpPr>
              <p:nvPr/>
            </p:nvSpPr>
            <p:spPr bwMode="auto">
              <a:xfrm>
                <a:off x="758" y="2257"/>
                <a:ext cx="55" cy="145"/>
              </a:xfrm>
              <a:custGeom>
                <a:avLst/>
                <a:gdLst>
                  <a:gd name="T0" fmla="*/ 37 w 49"/>
                  <a:gd name="T1" fmla="*/ 91 h 129"/>
                  <a:gd name="T2" fmla="*/ 31 w 49"/>
                  <a:gd name="T3" fmla="*/ 69 h 129"/>
                  <a:gd name="T4" fmla="*/ 0 w 49"/>
                  <a:gd name="T5" fmla="*/ 129 h 129"/>
                  <a:gd name="T6" fmla="*/ 49 w 49"/>
                  <a:gd name="T7" fmla="*/ 0 h 129"/>
                  <a:gd name="T8" fmla="*/ 37 w 49"/>
                  <a:gd name="T9" fmla="*/ 91 h 129"/>
                </a:gdLst>
                <a:ahLst/>
                <a:cxnLst>
                  <a:cxn ang="0">
                    <a:pos x="T0" y="T1"/>
                  </a:cxn>
                  <a:cxn ang="0">
                    <a:pos x="T2" y="T3"/>
                  </a:cxn>
                  <a:cxn ang="0">
                    <a:pos x="T4" y="T5"/>
                  </a:cxn>
                  <a:cxn ang="0">
                    <a:pos x="T6" y="T7"/>
                  </a:cxn>
                  <a:cxn ang="0">
                    <a:pos x="T8" y="T9"/>
                  </a:cxn>
                </a:cxnLst>
                <a:rect l="0" t="0" r="r" b="b"/>
                <a:pathLst>
                  <a:path w="49" h="129">
                    <a:moveTo>
                      <a:pt x="37" y="91"/>
                    </a:moveTo>
                    <a:cubicBezTo>
                      <a:pt x="28" y="82"/>
                      <a:pt x="34" y="76"/>
                      <a:pt x="31" y="69"/>
                    </a:cubicBezTo>
                    <a:cubicBezTo>
                      <a:pt x="20" y="89"/>
                      <a:pt x="9" y="108"/>
                      <a:pt x="0" y="129"/>
                    </a:cubicBezTo>
                    <a:cubicBezTo>
                      <a:pt x="9" y="83"/>
                      <a:pt x="39" y="46"/>
                      <a:pt x="49" y="0"/>
                    </a:cubicBezTo>
                    <a:cubicBezTo>
                      <a:pt x="43" y="29"/>
                      <a:pt x="36" y="58"/>
                      <a:pt x="37" y="91"/>
                    </a:cubicBezTo>
                    <a:close/>
                  </a:path>
                </a:pathLst>
              </a:custGeom>
              <a:solidFill>
                <a:srgbClr val="7E5F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0" name="Freeform 308">
                <a:extLst>
                  <a:ext uri="{FF2B5EF4-FFF2-40B4-BE49-F238E27FC236}">
                    <a16:creationId xmlns:a16="http://schemas.microsoft.com/office/drawing/2014/main" id="{8BB7C806-034A-4248-8C11-29D6E271C92F}"/>
                  </a:ext>
                </a:extLst>
              </p:cNvPr>
              <p:cNvSpPr>
                <a:spLocks/>
              </p:cNvSpPr>
              <p:nvPr/>
            </p:nvSpPr>
            <p:spPr bwMode="auto">
              <a:xfrm>
                <a:off x="914" y="2218"/>
                <a:ext cx="76" cy="176"/>
              </a:xfrm>
              <a:custGeom>
                <a:avLst/>
                <a:gdLst>
                  <a:gd name="T0" fmla="*/ 4 w 68"/>
                  <a:gd name="T1" fmla="*/ 157 h 157"/>
                  <a:gd name="T2" fmla="*/ 6 w 68"/>
                  <a:gd name="T3" fmla="*/ 142 h 157"/>
                  <a:gd name="T4" fmla="*/ 36 w 68"/>
                  <a:gd name="T5" fmla="*/ 60 h 157"/>
                  <a:gd name="T6" fmla="*/ 42 w 68"/>
                  <a:gd name="T7" fmla="*/ 54 h 157"/>
                  <a:gd name="T8" fmla="*/ 63 w 68"/>
                  <a:gd name="T9" fmla="*/ 0 h 157"/>
                  <a:gd name="T10" fmla="*/ 59 w 68"/>
                  <a:gd name="T11" fmla="*/ 31 h 157"/>
                  <a:gd name="T12" fmla="*/ 15 w 68"/>
                  <a:gd name="T13" fmla="*/ 141 h 157"/>
                  <a:gd name="T14" fmla="*/ 4 w 68"/>
                  <a:gd name="T15" fmla="*/ 157 h 15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8" h="157">
                    <a:moveTo>
                      <a:pt x="4" y="157"/>
                    </a:moveTo>
                    <a:cubicBezTo>
                      <a:pt x="0" y="151"/>
                      <a:pt x="6" y="147"/>
                      <a:pt x="6" y="142"/>
                    </a:cubicBezTo>
                    <a:cubicBezTo>
                      <a:pt x="17" y="115"/>
                      <a:pt x="26" y="87"/>
                      <a:pt x="36" y="60"/>
                    </a:cubicBezTo>
                    <a:cubicBezTo>
                      <a:pt x="37" y="57"/>
                      <a:pt x="40" y="55"/>
                      <a:pt x="42" y="54"/>
                    </a:cubicBezTo>
                    <a:cubicBezTo>
                      <a:pt x="53" y="38"/>
                      <a:pt x="56" y="20"/>
                      <a:pt x="63" y="0"/>
                    </a:cubicBezTo>
                    <a:cubicBezTo>
                      <a:pt x="68" y="14"/>
                      <a:pt x="63" y="22"/>
                      <a:pt x="59" y="31"/>
                    </a:cubicBezTo>
                    <a:cubicBezTo>
                      <a:pt x="45" y="68"/>
                      <a:pt x="30" y="104"/>
                      <a:pt x="15" y="141"/>
                    </a:cubicBezTo>
                    <a:cubicBezTo>
                      <a:pt x="12" y="147"/>
                      <a:pt x="10" y="154"/>
                      <a:pt x="4" y="157"/>
                    </a:cubicBezTo>
                    <a:close/>
                  </a:path>
                </a:pathLst>
              </a:custGeom>
              <a:solidFill>
                <a:srgbClr val="7C60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1" name="Freeform 309">
                <a:extLst>
                  <a:ext uri="{FF2B5EF4-FFF2-40B4-BE49-F238E27FC236}">
                    <a16:creationId xmlns:a16="http://schemas.microsoft.com/office/drawing/2014/main" id="{FA197964-55CF-4108-9DDC-4C6DB8CBB4A3}"/>
                  </a:ext>
                </a:extLst>
              </p:cNvPr>
              <p:cNvSpPr>
                <a:spLocks/>
              </p:cNvSpPr>
              <p:nvPr/>
            </p:nvSpPr>
            <p:spPr bwMode="auto">
              <a:xfrm>
                <a:off x="979" y="2264"/>
                <a:ext cx="56" cy="162"/>
              </a:xfrm>
              <a:custGeom>
                <a:avLst/>
                <a:gdLst>
                  <a:gd name="T0" fmla="*/ 50 w 50"/>
                  <a:gd name="T1" fmla="*/ 0 h 144"/>
                  <a:gd name="T2" fmla="*/ 0 w 50"/>
                  <a:gd name="T3" fmla="*/ 144 h 144"/>
                  <a:gd name="T4" fmla="*/ 50 w 50"/>
                  <a:gd name="T5" fmla="*/ 0 h 144"/>
                </a:gdLst>
                <a:ahLst/>
                <a:cxnLst>
                  <a:cxn ang="0">
                    <a:pos x="T0" y="T1"/>
                  </a:cxn>
                  <a:cxn ang="0">
                    <a:pos x="T2" y="T3"/>
                  </a:cxn>
                  <a:cxn ang="0">
                    <a:pos x="T4" y="T5"/>
                  </a:cxn>
                </a:cxnLst>
                <a:rect l="0" t="0" r="r" b="b"/>
                <a:pathLst>
                  <a:path w="50" h="144">
                    <a:moveTo>
                      <a:pt x="50" y="0"/>
                    </a:moveTo>
                    <a:cubicBezTo>
                      <a:pt x="35" y="48"/>
                      <a:pt x="32" y="101"/>
                      <a:pt x="0" y="144"/>
                    </a:cubicBezTo>
                    <a:cubicBezTo>
                      <a:pt x="23" y="98"/>
                      <a:pt x="28" y="46"/>
                      <a:pt x="50" y="0"/>
                    </a:cubicBezTo>
                    <a:close/>
                  </a:path>
                </a:pathLst>
              </a:custGeom>
              <a:solidFill>
                <a:srgbClr val="795F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2" name="Freeform 310">
                <a:extLst>
                  <a:ext uri="{FF2B5EF4-FFF2-40B4-BE49-F238E27FC236}">
                    <a16:creationId xmlns:a16="http://schemas.microsoft.com/office/drawing/2014/main" id="{0C81B37C-AA82-4BE7-ACD2-7572CA8C78EC}"/>
                  </a:ext>
                </a:extLst>
              </p:cNvPr>
              <p:cNvSpPr>
                <a:spLocks/>
              </p:cNvSpPr>
              <p:nvPr/>
            </p:nvSpPr>
            <p:spPr bwMode="auto">
              <a:xfrm>
                <a:off x="864" y="1704"/>
                <a:ext cx="58" cy="171"/>
              </a:xfrm>
              <a:custGeom>
                <a:avLst/>
                <a:gdLst>
                  <a:gd name="T0" fmla="*/ 51 w 51"/>
                  <a:gd name="T1" fmla="*/ 0 h 153"/>
                  <a:gd name="T2" fmla="*/ 0 w 51"/>
                  <a:gd name="T3" fmla="*/ 153 h 153"/>
                  <a:gd name="T4" fmla="*/ 12 w 51"/>
                  <a:gd name="T5" fmla="*/ 100 h 153"/>
                  <a:gd name="T6" fmla="*/ 37 w 51"/>
                  <a:gd name="T7" fmla="*/ 19 h 153"/>
                  <a:gd name="T8" fmla="*/ 51 w 51"/>
                  <a:gd name="T9" fmla="*/ 0 h 153"/>
                </a:gdLst>
                <a:ahLst/>
                <a:cxnLst>
                  <a:cxn ang="0">
                    <a:pos x="T0" y="T1"/>
                  </a:cxn>
                  <a:cxn ang="0">
                    <a:pos x="T2" y="T3"/>
                  </a:cxn>
                  <a:cxn ang="0">
                    <a:pos x="T4" y="T5"/>
                  </a:cxn>
                  <a:cxn ang="0">
                    <a:pos x="T6" y="T7"/>
                  </a:cxn>
                  <a:cxn ang="0">
                    <a:pos x="T8" y="T9"/>
                  </a:cxn>
                </a:cxnLst>
                <a:rect l="0" t="0" r="r" b="b"/>
                <a:pathLst>
                  <a:path w="51" h="153">
                    <a:moveTo>
                      <a:pt x="51" y="0"/>
                    </a:moveTo>
                    <a:cubicBezTo>
                      <a:pt x="37" y="50"/>
                      <a:pt x="22" y="100"/>
                      <a:pt x="0" y="153"/>
                    </a:cubicBezTo>
                    <a:cubicBezTo>
                      <a:pt x="0" y="131"/>
                      <a:pt x="6" y="115"/>
                      <a:pt x="12" y="100"/>
                    </a:cubicBezTo>
                    <a:cubicBezTo>
                      <a:pt x="21" y="73"/>
                      <a:pt x="29" y="46"/>
                      <a:pt x="37" y="19"/>
                    </a:cubicBezTo>
                    <a:cubicBezTo>
                      <a:pt x="40" y="11"/>
                      <a:pt x="43" y="4"/>
                      <a:pt x="51" y="0"/>
                    </a:cubicBezTo>
                    <a:close/>
                  </a:path>
                </a:pathLst>
              </a:custGeom>
              <a:solidFill>
                <a:srgbClr val="9169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3" name="Freeform 311">
                <a:extLst>
                  <a:ext uri="{FF2B5EF4-FFF2-40B4-BE49-F238E27FC236}">
                    <a16:creationId xmlns:a16="http://schemas.microsoft.com/office/drawing/2014/main" id="{A5AC12FE-368F-4BD5-ACBB-D97134A29F2F}"/>
                  </a:ext>
                </a:extLst>
              </p:cNvPr>
              <p:cNvSpPr>
                <a:spLocks/>
              </p:cNvSpPr>
              <p:nvPr/>
            </p:nvSpPr>
            <p:spPr bwMode="auto">
              <a:xfrm>
                <a:off x="1005" y="1247"/>
                <a:ext cx="65" cy="166"/>
              </a:xfrm>
              <a:custGeom>
                <a:avLst/>
                <a:gdLst>
                  <a:gd name="T0" fmla="*/ 0 w 58"/>
                  <a:gd name="T1" fmla="*/ 147 h 147"/>
                  <a:gd name="T2" fmla="*/ 58 w 58"/>
                  <a:gd name="T3" fmla="*/ 0 h 147"/>
                  <a:gd name="T4" fmla="*/ 0 w 58"/>
                  <a:gd name="T5" fmla="*/ 147 h 147"/>
                </a:gdLst>
                <a:ahLst/>
                <a:cxnLst>
                  <a:cxn ang="0">
                    <a:pos x="T0" y="T1"/>
                  </a:cxn>
                  <a:cxn ang="0">
                    <a:pos x="T2" y="T3"/>
                  </a:cxn>
                  <a:cxn ang="0">
                    <a:pos x="T4" y="T5"/>
                  </a:cxn>
                </a:cxnLst>
                <a:rect l="0" t="0" r="r" b="b"/>
                <a:pathLst>
                  <a:path w="58" h="147">
                    <a:moveTo>
                      <a:pt x="0" y="147"/>
                    </a:moveTo>
                    <a:cubicBezTo>
                      <a:pt x="10" y="93"/>
                      <a:pt x="31" y="46"/>
                      <a:pt x="58" y="0"/>
                    </a:cubicBezTo>
                    <a:cubicBezTo>
                      <a:pt x="39" y="49"/>
                      <a:pt x="19" y="98"/>
                      <a:pt x="0" y="147"/>
                    </a:cubicBezTo>
                    <a:close/>
                  </a:path>
                </a:pathLst>
              </a:custGeom>
              <a:solidFill>
                <a:srgbClr val="87634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4" name="Freeform 312">
                <a:extLst>
                  <a:ext uri="{FF2B5EF4-FFF2-40B4-BE49-F238E27FC236}">
                    <a16:creationId xmlns:a16="http://schemas.microsoft.com/office/drawing/2014/main" id="{65A1E09B-F6FD-4CAD-952C-0BEE1A714524}"/>
                  </a:ext>
                </a:extLst>
              </p:cNvPr>
              <p:cNvSpPr>
                <a:spLocks/>
              </p:cNvSpPr>
              <p:nvPr/>
            </p:nvSpPr>
            <p:spPr bwMode="auto">
              <a:xfrm>
                <a:off x="1649" y="1668"/>
                <a:ext cx="33" cy="140"/>
              </a:xfrm>
              <a:custGeom>
                <a:avLst/>
                <a:gdLst>
                  <a:gd name="T0" fmla="*/ 21 w 30"/>
                  <a:gd name="T1" fmla="*/ 68 h 125"/>
                  <a:gd name="T2" fmla="*/ 10 w 30"/>
                  <a:gd name="T3" fmla="*/ 83 h 125"/>
                  <a:gd name="T4" fmla="*/ 13 w 30"/>
                  <a:gd name="T5" fmla="*/ 116 h 125"/>
                  <a:gd name="T6" fmla="*/ 8 w 30"/>
                  <a:gd name="T7" fmla="*/ 125 h 125"/>
                  <a:gd name="T8" fmla="*/ 5 w 30"/>
                  <a:gd name="T9" fmla="*/ 48 h 125"/>
                  <a:gd name="T10" fmla="*/ 5 w 30"/>
                  <a:gd name="T11" fmla="*/ 48 h 125"/>
                  <a:gd name="T12" fmla="*/ 18 w 30"/>
                  <a:gd name="T13" fmla="*/ 63 h 125"/>
                  <a:gd name="T14" fmla="*/ 18 w 30"/>
                  <a:gd name="T15" fmla="*/ 0 h 125"/>
                  <a:gd name="T16" fmla="*/ 30 w 30"/>
                  <a:gd name="T17" fmla="*/ 15 h 125"/>
                  <a:gd name="T18" fmla="*/ 21 w 30"/>
                  <a:gd name="T19" fmla="*/ 68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 h="125">
                    <a:moveTo>
                      <a:pt x="21" y="68"/>
                    </a:moveTo>
                    <a:cubicBezTo>
                      <a:pt x="11" y="69"/>
                      <a:pt x="9" y="75"/>
                      <a:pt x="10" y="83"/>
                    </a:cubicBezTo>
                    <a:cubicBezTo>
                      <a:pt x="11" y="94"/>
                      <a:pt x="12" y="105"/>
                      <a:pt x="13" y="116"/>
                    </a:cubicBezTo>
                    <a:cubicBezTo>
                      <a:pt x="11" y="119"/>
                      <a:pt x="12" y="124"/>
                      <a:pt x="8" y="125"/>
                    </a:cubicBezTo>
                    <a:cubicBezTo>
                      <a:pt x="0" y="99"/>
                      <a:pt x="0" y="74"/>
                      <a:pt x="5" y="48"/>
                    </a:cubicBezTo>
                    <a:cubicBezTo>
                      <a:pt x="5" y="48"/>
                      <a:pt x="5" y="48"/>
                      <a:pt x="5" y="48"/>
                    </a:cubicBezTo>
                    <a:cubicBezTo>
                      <a:pt x="11" y="50"/>
                      <a:pt x="8" y="58"/>
                      <a:pt x="18" y="63"/>
                    </a:cubicBezTo>
                    <a:cubicBezTo>
                      <a:pt x="18" y="40"/>
                      <a:pt x="18" y="20"/>
                      <a:pt x="18" y="0"/>
                    </a:cubicBezTo>
                    <a:cubicBezTo>
                      <a:pt x="28" y="0"/>
                      <a:pt x="18" y="16"/>
                      <a:pt x="30" y="15"/>
                    </a:cubicBezTo>
                    <a:cubicBezTo>
                      <a:pt x="27" y="33"/>
                      <a:pt x="24" y="50"/>
                      <a:pt x="21" y="68"/>
                    </a:cubicBezTo>
                    <a:close/>
                  </a:path>
                </a:pathLst>
              </a:custGeom>
              <a:solidFill>
                <a:srgbClr val="BB967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5" name="Freeform 313">
                <a:extLst>
                  <a:ext uri="{FF2B5EF4-FFF2-40B4-BE49-F238E27FC236}">
                    <a16:creationId xmlns:a16="http://schemas.microsoft.com/office/drawing/2014/main" id="{B5244F90-8576-4F6F-93D0-8B1411837E80}"/>
                  </a:ext>
                </a:extLst>
              </p:cNvPr>
              <p:cNvSpPr>
                <a:spLocks/>
              </p:cNvSpPr>
              <p:nvPr/>
            </p:nvSpPr>
            <p:spPr bwMode="auto">
              <a:xfrm>
                <a:off x="1345" y="1805"/>
                <a:ext cx="32" cy="151"/>
              </a:xfrm>
              <a:custGeom>
                <a:avLst/>
                <a:gdLst>
                  <a:gd name="T0" fmla="*/ 2 w 28"/>
                  <a:gd name="T1" fmla="*/ 135 h 135"/>
                  <a:gd name="T2" fmla="*/ 26 w 28"/>
                  <a:gd name="T3" fmla="*/ 0 h 135"/>
                  <a:gd name="T4" fmla="*/ 2 w 28"/>
                  <a:gd name="T5" fmla="*/ 135 h 135"/>
                </a:gdLst>
                <a:ahLst/>
                <a:cxnLst>
                  <a:cxn ang="0">
                    <a:pos x="T0" y="T1"/>
                  </a:cxn>
                  <a:cxn ang="0">
                    <a:pos x="T2" y="T3"/>
                  </a:cxn>
                  <a:cxn ang="0">
                    <a:pos x="T4" y="T5"/>
                  </a:cxn>
                </a:cxnLst>
                <a:rect l="0" t="0" r="r" b="b"/>
                <a:pathLst>
                  <a:path w="28" h="135">
                    <a:moveTo>
                      <a:pt x="2" y="135"/>
                    </a:moveTo>
                    <a:cubicBezTo>
                      <a:pt x="0" y="88"/>
                      <a:pt x="17" y="45"/>
                      <a:pt x="26" y="0"/>
                    </a:cubicBezTo>
                    <a:cubicBezTo>
                      <a:pt x="28" y="47"/>
                      <a:pt x="8" y="89"/>
                      <a:pt x="2" y="135"/>
                    </a:cubicBezTo>
                    <a:close/>
                  </a:path>
                </a:pathLst>
              </a:custGeom>
              <a:solidFill>
                <a:srgbClr val="AF86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6" name="Freeform 314">
                <a:extLst>
                  <a:ext uri="{FF2B5EF4-FFF2-40B4-BE49-F238E27FC236}">
                    <a16:creationId xmlns:a16="http://schemas.microsoft.com/office/drawing/2014/main" id="{6FA41BC0-AFBC-44F9-BDD2-046C2DEE6241}"/>
                  </a:ext>
                </a:extLst>
              </p:cNvPr>
              <p:cNvSpPr>
                <a:spLocks/>
              </p:cNvSpPr>
              <p:nvPr/>
            </p:nvSpPr>
            <p:spPr bwMode="auto">
              <a:xfrm>
                <a:off x="1224" y="1254"/>
                <a:ext cx="48" cy="155"/>
              </a:xfrm>
              <a:custGeom>
                <a:avLst/>
                <a:gdLst>
                  <a:gd name="T0" fmla="*/ 35 w 43"/>
                  <a:gd name="T1" fmla="*/ 0 h 138"/>
                  <a:gd name="T2" fmla="*/ 43 w 43"/>
                  <a:gd name="T3" fmla="*/ 4 h 138"/>
                  <a:gd name="T4" fmla="*/ 12 w 43"/>
                  <a:gd name="T5" fmla="*/ 120 h 138"/>
                  <a:gd name="T6" fmla="*/ 0 w 43"/>
                  <a:gd name="T7" fmla="*/ 138 h 138"/>
                  <a:gd name="T8" fmla="*/ 35 w 43"/>
                  <a:gd name="T9" fmla="*/ 0 h 138"/>
                </a:gdLst>
                <a:ahLst/>
                <a:cxnLst>
                  <a:cxn ang="0">
                    <a:pos x="T0" y="T1"/>
                  </a:cxn>
                  <a:cxn ang="0">
                    <a:pos x="T2" y="T3"/>
                  </a:cxn>
                  <a:cxn ang="0">
                    <a:pos x="T4" y="T5"/>
                  </a:cxn>
                  <a:cxn ang="0">
                    <a:pos x="T6" y="T7"/>
                  </a:cxn>
                  <a:cxn ang="0">
                    <a:pos x="T8" y="T9"/>
                  </a:cxn>
                </a:cxnLst>
                <a:rect l="0" t="0" r="r" b="b"/>
                <a:pathLst>
                  <a:path w="43" h="138">
                    <a:moveTo>
                      <a:pt x="35" y="0"/>
                    </a:moveTo>
                    <a:cubicBezTo>
                      <a:pt x="38" y="1"/>
                      <a:pt x="41" y="3"/>
                      <a:pt x="43" y="4"/>
                    </a:cubicBezTo>
                    <a:cubicBezTo>
                      <a:pt x="30" y="42"/>
                      <a:pt x="28" y="83"/>
                      <a:pt x="12" y="120"/>
                    </a:cubicBezTo>
                    <a:cubicBezTo>
                      <a:pt x="9" y="127"/>
                      <a:pt x="9" y="134"/>
                      <a:pt x="0" y="138"/>
                    </a:cubicBezTo>
                    <a:cubicBezTo>
                      <a:pt x="20" y="94"/>
                      <a:pt x="20" y="45"/>
                      <a:pt x="35" y="0"/>
                    </a:cubicBezTo>
                    <a:close/>
                  </a:path>
                </a:pathLst>
              </a:custGeom>
              <a:solidFill>
                <a:srgbClr val="A980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7" name="Freeform 315">
                <a:extLst>
                  <a:ext uri="{FF2B5EF4-FFF2-40B4-BE49-F238E27FC236}">
                    <a16:creationId xmlns:a16="http://schemas.microsoft.com/office/drawing/2014/main" id="{2F49F3CA-8448-482D-8C17-01512C038EC3}"/>
                  </a:ext>
                </a:extLst>
              </p:cNvPr>
              <p:cNvSpPr>
                <a:spLocks/>
              </p:cNvSpPr>
              <p:nvPr/>
            </p:nvSpPr>
            <p:spPr bwMode="auto">
              <a:xfrm>
                <a:off x="992" y="2005"/>
                <a:ext cx="48" cy="146"/>
              </a:xfrm>
              <a:custGeom>
                <a:avLst/>
                <a:gdLst>
                  <a:gd name="T0" fmla="*/ 42 w 42"/>
                  <a:gd name="T1" fmla="*/ 0 h 130"/>
                  <a:gd name="T2" fmla="*/ 0 w 42"/>
                  <a:gd name="T3" fmla="*/ 130 h 130"/>
                  <a:gd name="T4" fmla="*/ 29 w 42"/>
                  <a:gd name="T5" fmla="*/ 18 h 130"/>
                  <a:gd name="T6" fmla="*/ 41 w 42"/>
                  <a:gd name="T7" fmla="*/ 0 h 130"/>
                  <a:gd name="T8" fmla="*/ 42 w 42"/>
                  <a:gd name="T9" fmla="*/ 0 h 130"/>
                </a:gdLst>
                <a:ahLst/>
                <a:cxnLst>
                  <a:cxn ang="0">
                    <a:pos x="T0" y="T1"/>
                  </a:cxn>
                  <a:cxn ang="0">
                    <a:pos x="T2" y="T3"/>
                  </a:cxn>
                  <a:cxn ang="0">
                    <a:pos x="T4" y="T5"/>
                  </a:cxn>
                  <a:cxn ang="0">
                    <a:pos x="T6" y="T7"/>
                  </a:cxn>
                  <a:cxn ang="0">
                    <a:pos x="T8" y="T9"/>
                  </a:cxn>
                </a:cxnLst>
                <a:rect l="0" t="0" r="r" b="b"/>
                <a:pathLst>
                  <a:path w="42" h="130">
                    <a:moveTo>
                      <a:pt x="42" y="0"/>
                    </a:moveTo>
                    <a:cubicBezTo>
                      <a:pt x="28" y="44"/>
                      <a:pt x="28" y="91"/>
                      <a:pt x="0" y="130"/>
                    </a:cubicBezTo>
                    <a:cubicBezTo>
                      <a:pt x="13" y="93"/>
                      <a:pt x="18" y="55"/>
                      <a:pt x="29" y="18"/>
                    </a:cubicBezTo>
                    <a:cubicBezTo>
                      <a:pt x="31" y="11"/>
                      <a:pt x="33" y="3"/>
                      <a:pt x="41" y="0"/>
                    </a:cubicBezTo>
                    <a:cubicBezTo>
                      <a:pt x="41" y="0"/>
                      <a:pt x="42" y="0"/>
                      <a:pt x="42" y="0"/>
                    </a:cubicBezTo>
                    <a:close/>
                  </a:path>
                </a:pathLst>
              </a:custGeom>
              <a:solidFill>
                <a:srgbClr val="936D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8" name="Freeform 316">
                <a:extLst>
                  <a:ext uri="{FF2B5EF4-FFF2-40B4-BE49-F238E27FC236}">
                    <a16:creationId xmlns:a16="http://schemas.microsoft.com/office/drawing/2014/main" id="{6430B27F-B832-4F39-81F1-C052B5C1BAA3}"/>
                  </a:ext>
                </a:extLst>
              </p:cNvPr>
              <p:cNvSpPr>
                <a:spLocks/>
              </p:cNvSpPr>
              <p:nvPr/>
            </p:nvSpPr>
            <p:spPr bwMode="auto">
              <a:xfrm>
                <a:off x="1004" y="2272"/>
                <a:ext cx="64" cy="163"/>
              </a:xfrm>
              <a:custGeom>
                <a:avLst/>
                <a:gdLst>
                  <a:gd name="T0" fmla="*/ 11 w 57"/>
                  <a:gd name="T1" fmla="*/ 142 h 145"/>
                  <a:gd name="T2" fmla="*/ 4 w 57"/>
                  <a:gd name="T3" fmla="*/ 145 h 145"/>
                  <a:gd name="T4" fmla="*/ 2 w 57"/>
                  <a:gd name="T5" fmla="*/ 140 h 145"/>
                  <a:gd name="T6" fmla="*/ 43 w 57"/>
                  <a:gd name="T7" fmla="*/ 22 h 145"/>
                  <a:gd name="T8" fmla="*/ 57 w 57"/>
                  <a:gd name="T9" fmla="*/ 0 h 145"/>
                  <a:gd name="T10" fmla="*/ 11 w 57"/>
                  <a:gd name="T11" fmla="*/ 142 h 145"/>
                </a:gdLst>
                <a:ahLst/>
                <a:cxnLst>
                  <a:cxn ang="0">
                    <a:pos x="T0" y="T1"/>
                  </a:cxn>
                  <a:cxn ang="0">
                    <a:pos x="T2" y="T3"/>
                  </a:cxn>
                  <a:cxn ang="0">
                    <a:pos x="T4" y="T5"/>
                  </a:cxn>
                  <a:cxn ang="0">
                    <a:pos x="T6" y="T7"/>
                  </a:cxn>
                  <a:cxn ang="0">
                    <a:pos x="T8" y="T9"/>
                  </a:cxn>
                  <a:cxn ang="0">
                    <a:pos x="T10" y="T11"/>
                  </a:cxn>
                </a:cxnLst>
                <a:rect l="0" t="0" r="r" b="b"/>
                <a:pathLst>
                  <a:path w="57" h="145">
                    <a:moveTo>
                      <a:pt x="11" y="142"/>
                    </a:moveTo>
                    <a:cubicBezTo>
                      <a:pt x="9" y="143"/>
                      <a:pt x="7" y="145"/>
                      <a:pt x="4" y="145"/>
                    </a:cubicBezTo>
                    <a:cubicBezTo>
                      <a:pt x="0" y="145"/>
                      <a:pt x="1" y="142"/>
                      <a:pt x="2" y="140"/>
                    </a:cubicBezTo>
                    <a:cubicBezTo>
                      <a:pt x="20" y="102"/>
                      <a:pt x="25" y="59"/>
                      <a:pt x="43" y="22"/>
                    </a:cubicBezTo>
                    <a:cubicBezTo>
                      <a:pt x="47" y="14"/>
                      <a:pt x="48" y="5"/>
                      <a:pt x="57" y="0"/>
                    </a:cubicBezTo>
                    <a:cubicBezTo>
                      <a:pt x="38" y="47"/>
                      <a:pt x="26" y="95"/>
                      <a:pt x="11" y="142"/>
                    </a:cubicBezTo>
                    <a:close/>
                  </a:path>
                </a:pathLst>
              </a:custGeom>
              <a:solidFill>
                <a:srgbClr val="8468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9" name="Freeform 317">
                <a:extLst>
                  <a:ext uri="{FF2B5EF4-FFF2-40B4-BE49-F238E27FC236}">
                    <a16:creationId xmlns:a16="http://schemas.microsoft.com/office/drawing/2014/main" id="{6C9874C7-B38D-4190-9E07-1B4422435880}"/>
                  </a:ext>
                </a:extLst>
              </p:cNvPr>
              <p:cNvSpPr>
                <a:spLocks/>
              </p:cNvSpPr>
              <p:nvPr/>
            </p:nvSpPr>
            <p:spPr bwMode="auto">
              <a:xfrm>
                <a:off x="928" y="1291"/>
                <a:ext cx="64" cy="143"/>
              </a:xfrm>
              <a:custGeom>
                <a:avLst/>
                <a:gdLst>
                  <a:gd name="T0" fmla="*/ 2 w 57"/>
                  <a:gd name="T1" fmla="*/ 127 h 127"/>
                  <a:gd name="T2" fmla="*/ 16 w 57"/>
                  <a:gd name="T3" fmla="*/ 91 h 127"/>
                  <a:gd name="T4" fmla="*/ 46 w 57"/>
                  <a:gd name="T5" fmla="*/ 13 h 127"/>
                  <a:gd name="T6" fmla="*/ 57 w 57"/>
                  <a:gd name="T7" fmla="*/ 0 h 127"/>
                  <a:gd name="T8" fmla="*/ 2 w 57"/>
                  <a:gd name="T9" fmla="*/ 127 h 127"/>
                </a:gdLst>
                <a:ahLst/>
                <a:cxnLst>
                  <a:cxn ang="0">
                    <a:pos x="T0" y="T1"/>
                  </a:cxn>
                  <a:cxn ang="0">
                    <a:pos x="T2" y="T3"/>
                  </a:cxn>
                  <a:cxn ang="0">
                    <a:pos x="T4" y="T5"/>
                  </a:cxn>
                  <a:cxn ang="0">
                    <a:pos x="T6" y="T7"/>
                  </a:cxn>
                  <a:cxn ang="0">
                    <a:pos x="T8" y="T9"/>
                  </a:cxn>
                </a:cxnLst>
                <a:rect l="0" t="0" r="r" b="b"/>
                <a:pathLst>
                  <a:path w="57" h="127">
                    <a:moveTo>
                      <a:pt x="2" y="127"/>
                    </a:moveTo>
                    <a:cubicBezTo>
                      <a:pt x="0" y="113"/>
                      <a:pt x="11" y="103"/>
                      <a:pt x="16" y="91"/>
                    </a:cubicBezTo>
                    <a:cubicBezTo>
                      <a:pt x="25" y="65"/>
                      <a:pt x="36" y="39"/>
                      <a:pt x="46" y="13"/>
                    </a:cubicBezTo>
                    <a:cubicBezTo>
                      <a:pt x="48" y="8"/>
                      <a:pt x="48" y="2"/>
                      <a:pt x="57" y="0"/>
                    </a:cubicBezTo>
                    <a:cubicBezTo>
                      <a:pt x="40" y="43"/>
                      <a:pt x="32" y="90"/>
                      <a:pt x="2" y="127"/>
                    </a:cubicBezTo>
                    <a:close/>
                  </a:path>
                </a:pathLst>
              </a:custGeom>
              <a:solidFill>
                <a:srgbClr val="936A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0" name="Freeform 318">
                <a:extLst>
                  <a:ext uri="{FF2B5EF4-FFF2-40B4-BE49-F238E27FC236}">
                    <a16:creationId xmlns:a16="http://schemas.microsoft.com/office/drawing/2014/main" id="{5B71BC84-8B42-4784-AD77-EA18DE413496}"/>
                  </a:ext>
                </a:extLst>
              </p:cNvPr>
              <p:cNvSpPr>
                <a:spLocks/>
              </p:cNvSpPr>
              <p:nvPr/>
            </p:nvSpPr>
            <p:spPr bwMode="auto">
              <a:xfrm>
                <a:off x="1552" y="2364"/>
                <a:ext cx="23" cy="153"/>
              </a:xfrm>
              <a:custGeom>
                <a:avLst/>
                <a:gdLst>
                  <a:gd name="T0" fmla="*/ 5 w 20"/>
                  <a:gd name="T1" fmla="*/ 136 h 136"/>
                  <a:gd name="T2" fmla="*/ 9 w 20"/>
                  <a:gd name="T3" fmla="*/ 0 h 136"/>
                  <a:gd name="T4" fmla="*/ 5 w 20"/>
                  <a:gd name="T5" fmla="*/ 136 h 136"/>
                </a:gdLst>
                <a:ahLst/>
                <a:cxnLst>
                  <a:cxn ang="0">
                    <a:pos x="T0" y="T1"/>
                  </a:cxn>
                  <a:cxn ang="0">
                    <a:pos x="T2" y="T3"/>
                  </a:cxn>
                  <a:cxn ang="0">
                    <a:pos x="T4" y="T5"/>
                  </a:cxn>
                </a:cxnLst>
                <a:rect l="0" t="0" r="r" b="b"/>
                <a:pathLst>
                  <a:path w="20" h="136">
                    <a:moveTo>
                      <a:pt x="5" y="136"/>
                    </a:moveTo>
                    <a:cubicBezTo>
                      <a:pt x="0" y="91"/>
                      <a:pt x="12" y="45"/>
                      <a:pt x="9" y="0"/>
                    </a:cubicBezTo>
                    <a:cubicBezTo>
                      <a:pt x="20" y="45"/>
                      <a:pt x="11" y="90"/>
                      <a:pt x="5" y="136"/>
                    </a:cubicBezTo>
                    <a:close/>
                  </a:path>
                </a:pathLst>
              </a:custGeom>
              <a:solidFill>
                <a:srgbClr val="9D75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1" name="Freeform 319">
                <a:extLst>
                  <a:ext uri="{FF2B5EF4-FFF2-40B4-BE49-F238E27FC236}">
                    <a16:creationId xmlns:a16="http://schemas.microsoft.com/office/drawing/2014/main" id="{AD9F9EEC-3774-450E-90EE-DFBA3611D54D}"/>
                  </a:ext>
                </a:extLst>
              </p:cNvPr>
              <p:cNvSpPr>
                <a:spLocks/>
              </p:cNvSpPr>
              <p:nvPr/>
            </p:nvSpPr>
            <p:spPr bwMode="auto">
              <a:xfrm>
                <a:off x="674" y="2230"/>
                <a:ext cx="58" cy="159"/>
              </a:xfrm>
              <a:custGeom>
                <a:avLst/>
                <a:gdLst>
                  <a:gd name="T0" fmla="*/ 47 w 51"/>
                  <a:gd name="T1" fmla="*/ 17 h 141"/>
                  <a:gd name="T2" fmla="*/ 44 w 51"/>
                  <a:gd name="T3" fmla="*/ 35 h 141"/>
                  <a:gd name="T4" fmla="*/ 38 w 51"/>
                  <a:gd name="T5" fmla="*/ 40 h 141"/>
                  <a:gd name="T6" fmla="*/ 5 w 51"/>
                  <a:gd name="T7" fmla="*/ 139 h 141"/>
                  <a:gd name="T8" fmla="*/ 0 w 51"/>
                  <a:gd name="T9" fmla="*/ 139 h 141"/>
                  <a:gd name="T10" fmla="*/ 44 w 51"/>
                  <a:gd name="T11" fmla="*/ 0 h 141"/>
                  <a:gd name="T12" fmla="*/ 47 w 51"/>
                  <a:gd name="T13" fmla="*/ 17 h 141"/>
                </a:gdLst>
                <a:ahLst/>
                <a:cxnLst>
                  <a:cxn ang="0">
                    <a:pos x="T0" y="T1"/>
                  </a:cxn>
                  <a:cxn ang="0">
                    <a:pos x="T2" y="T3"/>
                  </a:cxn>
                  <a:cxn ang="0">
                    <a:pos x="T4" y="T5"/>
                  </a:cxn>
                  <a:cxn ang="0">
                    <a:pos x="T6" y="T7"/>
                  </a:cxn>
                  <a:cxn ang="0">
                    <a:pos x="T8" y="T9"/>
                  </a:cxn>
                  <a:cxn ang="0">
                    <a:pos x="T10" y="T11"/>
                  </a:cxn>
                  <a:cxn ang="0">
                    <a:pos x="T12" y="T13"/>
                  </a:cxn>
                </a:cxnLst>
                <a:rect l="0" t="0" r="r" b="b"/>
                <a:pathLst>
                  <a:path w="51" h="141">
                    <a:moveTo>
                      <a:pt x="47" y="17"/>
                    </a:moveTo>
                    <a:cubicBezTo>
                      <a:pt x="38" y="22"/>
                      <a:pt x="39" y="28"/>
                      <a:pt x="44" y="35"/>
                    </a:cubicBezTo>
                    <a:cubicBezTo>
                      <a:pt x="42" y="37"/>
                      <a:pt x="39" y="38"/>
                      <a:pt x="38" y="40"/>
                    </a:cubicBezTo>
                    <a:cubicBezTo>
                      <a:pt x="27" y="73"/>
                      <a:pt x="16" y="106"/>
                      <a:pt x="5" y="139"/>
                    </a:cubicBezTo>
                    <a:cubicBezTo>
                      <a:pt x="3" y="141"/>
                      <a:pt x="2" y="141"/>
                      <a:pt x="0" y="139"/>
                    </a:cubicBezTo>
                    <a:cubicBezTo>
                      <a:pt x="11" y="92"/>
                      <a:pt x="27" y="47"/>
                      <a:pt x="44" y="0"/>
                    </a:cubicBezTo>
                    <a:cubicBezTo>
                      <a:pt x="51" y="7"/>
                      <a:pt x="46" y="12"/>
                      <a:pt x="47" y="17"/>
                    </a:cubicBezTo>
                    <a:close/>
                  </a:path>
                </a:pathLst>
              </a:custGeom>
              <a:solidFill>
                <a:srgbClr val="6C52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2" name="Freeform 320">
                <a:extLst>
                  <a:ext uri="{FF2B5EF4-FFF2-40B4-BE49-F238E27FC236}">
                    <a16:creationId xmlns:a16="http://schemas.microsoft.com/office/drawing/2014/main" id="{023A626B-3506-4B11-B207-5CFF6B67B0A2}"/>
                  </a:ext>
                </a:extLst>
              </p:cNvPr>
              <p:cNvSpPr>
                <a:spLocks/>
              </p:cNvSpPr>
              <p:nvPr/>
            </p:nvSpPr>
            <p:spPr bwMode="auto">
              <a:xfrm>
                <a:off x="1226" y="2291"/>
                <a:ext cx="29" cy="154"/>
              </a:xfrm>
              <a:custGeom>
                <a:avLst/>
                <a:gdLst>
                  <a:gd name="T0" fmla="*/ 5 w 26"/>
                  <a:gd name="T1" fmla="*/ 137 h 137"/>
                  <a:gd name="T2" fmla="*/ 1 w 26"/>
                  <a:gd name="T3" fmla="*/ 125 h 137"/>
                  <a:gd name="T4" fmla="*/ 21 w 26"/>
                  <a:gd name="T5" fmla="*/ 0 h 137"/>
                  <a:gd name="T6" fmla="*/ 26 w 26"/>
                  <a:gd name="T7" fmla="*/ 1 h 137"/>
                  <a:gd name="T8" fmla="*/ 5 w 26"/>
                  <a:gd name="T9" fmla="*/ 137 h 137"/>
                </a:gdLst>
                <a:ahLst/>
                <a:cxnLst>
                  <a:cxn ang="0">
                    <a:pos x="T0" y="T1"/>
                  </a:cxn>
                  <a:cxn ang="0">
                    <a:pos x="T2" y="T3"/>
                  </a:cxn>
                  <a:cxn ang="0">
                    <a:pos x="T4" y="T5"/>
                  </a:cxn>
                  <a:cxn ang="0">
                    <a:pos x="T6" y="T7"/>
                  </a:cxn>
                  <a:cxn ang="0">
                    <a:pos x="T8" y="T9"/>
                  </a:cxn>
                </a:cxnLst>
                <a:rect l="0" t="0" r="r" b="b"/>
                <a:pathLst>
                  <a:path w="26" h="137">
                    <a:moveTo>
                      <a:pt x="5" y="137"/>
                    </a:moveTo>
                    <a:cubicBezTo>
                      <a:pt x="0" y="134"/>
                      <a:pt x="2" y="129"/>
                      <a:pt x="1" y="125"/>
                    </a:cubicBezTo>
                    <a:cubicBezTo>
                      <a:pt x="0" y="82"/>
                      <a:pt x="16" y="42"/>
                      <a:pt x="21" y="0"/>
                    </a:cubicBezTo>
                    <a:cubicBezTo>
                      <a:pt x="23" y="0"/>
                      <a:pt x="24" y="0"/>
                      <a:pt x="26" y="1"/>
                    </a:cubicBezTo>
                    <a:cubicBezTo>
                      <a:pt x="19" y="46"/>
                      <a:pt x="12" y="91"/>
                      <a:pt x="5" y="137"/>
                    </a:cubicBezTo>
                    <a:close/>
                  </a:path>
                </a:pathLst>
              </a:custGeom>
              <a:solidFill>
                <a:srgbClr val="8666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3" name="Freeform 321">
                <a:extLst>
                  <a:ext uri="{FF2B5EF4-FFF2-40B4-BE49-F238E27FC236}">
                    <a16:creationId xmlns:a16="http://schemas.microsoft.com/office/drawing/2014/main" id="{135683BA-59F5-438F-9BBF-C6A1F3A8D62B}"/>
                  </a:ext>
                </a:extLst>
              </p:cNvPr>
              <p:cNvSpPr>
                <a:spLocks/>
              </p:cNvSpPr>
              <p:nvPr/>
            </p:nvSpPr>
            <p:spPr bwMode="auto">
              <a:xfrm>
                <a:off x="797" y="2382"/>
                <a:ext cx="73" cy="147"/>
              </a:xfrm>
              <a:custGeom>
                <a:avLst/>
                <a:gdLst>
                  <a:gd name="T0" fmla="*/ 59 w 65"/>
                  <a:gd name="T1" fmla="*/ 12 h 131"/>
                  <a:gd name="T2" fmla="*/ 6 w 65"/>
                  <a:gd name="T3" fmla="*/ 131 h 131"/>
                  <a:gd name="T4" fmla="*/ 2 w 65"/>
                  <a:gd name="T5" fmla="*/ 124 h 131"/>
                  <a:gd name="T6" fmla="*/ 55 w 65"/>
                  <a:gd name="T7" fmla="*/ 0 h 131"/>
                  <a:gd name="T8" fmla="*/ 59 w 65"/>
                  <a:gd name="T9" fmla="*/ 12 h 131"/>
                </a:gdLst>
                <a:ahLst/>
                <a:cxnLst>
                  <a:cxn ang="0">
                    <a:pos x="T0" y="T1"/>
                  </a:cxn>
                  <a:cxn ang="0">
                    <a:pos x="T2" y="T3"/>
                  </a:cxn>
                  <a:cxn ang="0">
                    <a:pos x="T4" y="T5"/>
                  </a:cxn>
                  <a:cxn ang="0">
                    <a:pos x="T6" y="T7"/>
                  </a:cxn>
                  <a:cxn ang="0">
                    <a:pos x="T8" y="T9"/>
                  </a:cxn>
                </a:cxnLst>
                <a:rect l="0" t="0" r="r" b="b"/>
                <a:pathLst>
                  <a:path w="65" h="131">
                    <a:moveTo>
                      <a:pt x="59" y="12"/>
                    </a:moveTo>
                    <a:cubicBezTo>
                      <a:pt x="29" y="46"/>
                      <a:pt x="26" y="92"/>
                      <a:pt x="6" y="131"/>
                    </a:cubicBezTo>
                    <a:cubicBezTo>
                      <a:pt x="0" y="131"/>
                      <a:pt x="1" y="128"/>
                      <a:pt x="2" y="124"/>
                    </a:cubicBezTo>
                    <a:cubicBezTo>
                      <a:pt x="17" y="81"/>
                      <a:pt x="30" y="38"/>
                      <a:pt x="55" y="0"/>
                    </a:cubicBezTo>
                    <a:cubicBezTo>
                      <a:pt x="65" y="1"/>
                      <a:pt x="60" y="7"/>
                      <a:pt x="59" y="12"/>
                    </a:cubicBezTo>
                    <a:close/>
                  </a:path>
                </a:pathLst>
              </a:custGeom>
              <a:solidFill>
                <a:srgbClr val="795B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4" name="Freeform 322">
                <a:extLst>
                  <a:ext uri="{FF2B5EF4-FFF2-40B4-BE49-F238E27FC236}">
                    <a16:creationId xmlns:a16="http://schemas.microsoft.com/office/drawing/2014/main" id="{635D9F9C-29D7-40BC-8DEF-57BCCAF7FCE2}"/>
                  </a:ext>
                </a:extLst>
              </p:cNvPr>
              <p:cNvSpPr>
                <a:spLocks/>
              </p:cNvSpPr>
              <p:nvPr/>
            </p:nvSpPr>
            <p:spPr bwMode="auto">
              <a:xfrm>
                <a:off x="727" y="2360"/>
                <a:ext cx="82" cy="152"/>
              </a:xfrm>
              <a:custGeom>
                <a:avLst/>
                <a:gdLst>
                  <a:gd name="T0" fmla="*/ 70 w 73"/>
                  <a:gd name="T1" fmla="*/ 0 h 136"/>
                  <a:gd name="T2" fmla="*/ 73 w 73"/>
                  <a:gd name="T3" fmla="*/ 5 h 136"/>
                  <a:gd name="T4" fmla="*/ 39 w 73"/>
                  <a:gd name="T5" fmla="*/ 64 h 136"/>
                  <a:gd name="T6" fmla="*/ 19 w 73"/>
                  <a:gd name="T7" fmla="*/ 110 h 136"/>
                  <a:gd name="T8" fmla="*/ 5 w 73"/>
                  <a:gd name="T9" fmla="*/ 136 h 136"/>
                  <a:gd name="T10" fmla="*/ 0 w 73"/>
                  <a:gd name="T11" fmla="*/ 135 h 136"/>
                  <a:gd name="T12" fmla="*/ 70 w 73"/>
                  <a:gd name="T13" fmla="*/ 0 h 136"/>
                </a:gdLst>
                <a:ahLst/>
                <a:cxnLst>
                  <a:cxn ang="0">
                    <a:pos x="T0" y="T1"/>
                  </a:cxn>
                  <a:cxn ang="0">
                    <a:pos x="T2" y="T3"/>
                  </a:cxn>
                  <a:cxn ang="0">
                    <a:pos x="T4" y="T5"/>
                  </a:cxn>
                  <a:cxn ang="0">
                    <a:pos x="T6" y="T7"/>
                  </a:cxn>
                  <a:cxn ang="0">
                    <a:pos x="T8" y="T9"/>
                  </a:cxn>
                  <a:cxn ang="0">
                    <a:pos x="T10" y="T11"/>
                  </a:cxn>
                  <a:cxn ang="0">
                    <a:pos x="T12" y="T13"/>
                  </a:cxn>
                </a:cxnLst>
                <a:rect l="0" t="0" r="r" b="b"/>
                <a:pathLst>
                  <a:path w="73" h="136">
                    <a:moveTo>
                      <a:pt x="70" y="0"/>
                    </a:moveTo>
                    <a:cubicBezTo>
                      <a:pt x="71" y="2"/>
                      <a:pt x="72" y="3"/>
                      <a:pt x="73" y="5"/>
                    </a:cubicBezTo>
                    <a:cubicBezTo>
                      <a:pt x="65" y="26"/>
                      <a:pt x="54" y="46"/>
                      <a:pt x="39" y="64"/>
                    </a:cubicBezTo>
                    <a:cubicBezTo>
                      <a:pt x="29" y="76"/>
                      <a:pt x="26" y="95"/>
                      <a:pt x="19" y="110"/>
                    </a:cubicBezTo>
                    <a:cubicBezTo>
                      <a:pt x="15" y="119"/>
                      <a:pt x="10" y="127"/>
                      <a:pt x="5" y="136"/>
                    </a:cubicBezTo>
                    <a:cubicBezTo>
                      <a:pt x="3" y="136"/>
                      <a:pt x="2" y="136"/>
                      <a:pt x="0" y="135"/>
                    </a:cubicBezTo>
                    <a:cubicBezTo>
                      <a:pt x="17" y="87"/>
                      <a:pt x="45" y="45"/>
                      <a:pt x="70" y="0"/>
                    </a:cubicBezTo>
                    <a:close/>
                  </a:path>
                </a:pathLst>
              </a:custGeom>
              <a:solidFill>
                <a:srgbClr val="7B5F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5" name="Freeform 323">
                <a:extLst>
                  <a:ext uri="{FF2B5EF4-FFF2-40B4-BE49-F238E27FC236}">
                    <a16:creationId xmlns:a16="http://schemas.microsoft.com/office/drawing/2014/main" id="{E09CB835-4603-4D63-A040-A7F2735E4565}"/>
                  </a:ext>
                </a:extLst>
              </p:cNvPr>
              <p:cNvSpPr>
                <a:spLocks/>
              </p:cNvSpPr>
              <p:nvPr/>
            </p:nvSpPr>
            <p:spPr bwMode="auto">
              <a:xfrm>
                <a:off x="765" y="2518"/>
                <a:ext cx="53" cy="47"/>
              </a:xfrm>
              <a:custGeom>
                <a:avLst/>
                <a:gdLst>
                  <a:gd name="T0" fmla="*/ 30 w 47"/>
                  <a:gd name="T1" fmla="*/ 3 h 42"/>
                  <a:gd name="T2" fmla="*/ 34 w 47"/>
                  <a:gd name="T3" fmla="*/ 10 h 42"/>
                  <a:gd name="T4" fmla="*/ 47 w 47"/>
                  <a:gd name="T5" fmla="*/ 19 h 42"/>
                  <a:gd name="T6" fmla="*/ 42 w 47"/>
                  <a:gd name="T7" fmla="*/ 42 h 42"/>
                  <a:gd name="T8" fmla="*/ 3 w 47"/>
                  <a:gd name="T9" fmla="*/ 20 h 42"/>
                  <a:gd name="T10" fmla="*/ 0 w 47"/>
                  <a:gd name="T11" fmla="*/ 15 h 42"/>
                  <a:gd name="T12" fmla="*/ 16 w 47"/>
                  <a:gd name="T13" fmla="*/ 9 h 42"/>
                  <a:gd name="T14" fmla="*/ 21 w 47"/>
                  <a:gd name="T15" fmla="*/ 4 h 42"/>
                  <a:gd name="T16" fmla="*/ 30 w 47"/>
                  <a:gd name="T17" fmla="*/ 3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7" h="42">
                    <a:moveTo>
                      <a:pt x="30" y="3"/>
                    </a:moveTo>
                    <a:cubicBezTo>
                      <a:pt x="32" y="5"/>
                      <a:pt x="33" y="8"/>
                      <a:pt x="34" y="10"/>
                    </a:cubicBezTo>
                    <a:cubicBezTo>
                      <a:pt x="37" y="15"/>
                      <a:pt x="42" y="16"/>
                      <a:pt x="47" y="19"/>
                    </a:cubicBezTo>
                    <a:cubicBezTo>
                      <a:pt x="45" y="27"/>
                      <a:pt x="44" y="34"/>
                      <a:pt x="42" y="42"/>
                    </a:cubicBezTo>
                    <a:cubicBezTo>
                      <a:pt x="29" y="35"/>
                      <a:pt x="16" y="27"/>
                      <a:pt x="3" y="20"/>
                    </a:cubicBezTo>
                    <a:cubicBezTo>
                      <a:pt x="2" y="18"/>
                      <a:pt x="1" y="16"/>
                      <a:pt x="0" y="15"/>
                    </a:cubicBezTo>
                    <a:cubicBezTo>
                      <a:pt x="3" y="6"/>
                      <a:pt x="7" y="3"/>
                      <a:pt x="16" y="9"/>
                    </a:cubicBezTo>
                    <a:cubicBezTo>
                      <a:pt x="21" y="13"/>
                      <a:pt x="25" y="13"/>
                      <a:pt x="21" y="4"/>
                    </a:cubicBezTo>
                    <a:cubicBezTo>
                      <a:pt x="20" y="0"/>
                      <a:pt x="27" y="4"/>
                      <a:pt x="30" y="3"/>
                    </a:cubicBezTo>
                    <a:close/>
                  </a:path>
                </a:pathLst>
              </a:custGeom>
              <a:solidFill>
                <a:srgbClr val="D4AE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6" name="Freeform 324">
                <a:extLst>
                  <a:ext uri="{FF2B5EF4-FFF2-40B4-BE49-F238E27FC236}">
                    <a16:creationId xmlns:a16="http://schemas.microsoft.com/office/drawing/2014/main" id="{B5BA1041-A52D-4B86-992A-62E48D5A3CC6}"/>
                  </a:ext>
                </a:extLst>
              </p:cNvPr>
              <p:cNvSpPr>
                <a:spLocks/>
              </p:cNvSpPr>
              <p:nvPr/>
            </p:nvSpPr>
            <p:spPr bwMode="auto">
              <a:xfrm>
                <a:off x="1358" y="2153"/>
                <a:ext cx="39" cy="153"/>
              </a:xfrm>
              <a:custGeom>
                <a:avLst/>
                <a:gdLst>
                  <a:gd name="T0" fmla="*/ 8 w 35"/>
                  <a:gd name="T1" fmla="*/ 128 h 136"/>
                  <a:gd name="T2" fmla="*/ 0 w 35"/>
                  <a:gd name="T3" fmla="*/ 136 h 136"/>
                  <a:gd name="T4" fmla="*/ 17 w 35"/>
                  <a:gd name="T5" fmla="*/ 43 h 136"/>
                  <a:gd name="T6" fmla="*/ 28 w 35"/>
                  <a:gd name="T7" fmla="*/ 0 h 136"/>
                  <a:gd name="T8" fmla="*/ 31 w 35"/>
                  <a:gd name="T9" fmla="*/ 0 h 136"/>
                  <a:gd name="T10" fmla="*/ 24 w 35"/>
                  <a:gd name="T11" fmla="*/ 45 h 136"/>
                  <a:gd name="T12" fmla="*/ 8 w 35"/>
                  <a:gd name="T13" fmla="*/ 128 h 136"/>
                </a:gdLst>
                <a:ahLst/>
                <a:cxnLst>
                  <a:cxn ang="0">
                    <a:pos x="T0" y="T1"/>
                  </a:cxn>
                  <a:cxn ang="0">
                    <a:pos x="T2" y="T3"/>
                  </a:cxn>
                  <a:cxn ang="0">
                    <a:pos x="T4" y="T5"/>
                  </a:cxn>
                  <a:cxn ang="0">
                    <a:pos x="T6" y="T7"/>
                  </a:cxn>
                  <a:cxn ang="0">
                    <a:pos x="T8" y="T9"/>
                  </a:cxn>
                  <a:cxn ang="0">
                    <a:pos x="T10" y="T11"/>
                  </a:cxn>
                  <a:cxn ang="0">
                    <a:pos x="T12" y="T13"/>
                  </a:cxn>
                </a:cxnLst>
                <a:rect l="0" t="0" r="r" b="b"/>
                <a:pathLst>
                  <a:path w="35" h="136">
                    <a:moveTo>
                      <a:pt x="8" y="128"/>
                    </a:moveTo>
                    <a:cubicBezTo>
                      <a:pt x="5" y="131"/>
                      <a:pt x="3" y="134"/>
                      <a:pt x="0" y="136"/>
                    </a:cubicBezTo>
                    <a:cubicBezTo>
                      <a:pt x="0" y="104"/>
                      <a:pt x="11" y="74"/>
                      <a:pt x="17" y="43"/>
                    </a:cubicBezTo>
                    <a:cubicBezTo>
                      <a:pt x="19" y="28"/>
                      <a:pt x="22" y="13"/>
                      <a:pt x="28" y="0"/>
                    </a:cubicBezTo>
                    <a:cubicBezTo>
                      <a:pt x="29" y="0"/>
                      <a:pt x="30" y="0"/>
                      <a:pt x="31" y="0"/>
                    </a:cubicBezTo>
                    <a:cubicBezTo>
                      <a:pt x="35" y="16"/>
                      <a:pt x="27" y="30"/>
                      <a:pt x="24" y="45"/>
                    </a:cubicBezTo>
                    <a:cubicBezTo>
                      <a:pt x="18" y="73"/>
                      <a:pt x="9" y="100"/>
                      <a:pt x="8" y="128"/>
                    </a:cubicBezTo>
                    <a:close/>
                  </a:path>
                </a:pathLst>
              </a:custGeom>
              <a:solidFill>
                <a:srgbClr val="B790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7" name="Freeform 325">
                <a:extLst>
                  <a:ext uri="{FF2B5EF4-FFF2-40B4-BE49-F238E27FC236}">
                    <a16:creationId xmlns:a16="http://schemas.microsoft.com/office/drawing/2014/main" id="{64E008B0-E098-405E-9346-2F496FF65994}"/>
                  </a:ext>
                </a:extLst>
              </p:cNvPr>
              <p:cNvSpPr>
                <a:spLocks/>
              </p:cNvSpPr>
              <p:nvPr/>
            </p:nvSpPr>
            <p:spPr bwMode="auto">
              <a:xfrm>
                <a:off x="1417" y="2379"/>
                <a:ext cx="22" cy="140"/>
              </a:xfrm>
              <a:custGeom>
                <a:avLst/>
                <a:gdLst>
                  <a:gd name="T0" fmla="*/ 7 w 19"/>
                  <a:gd name="T1" fmla="*/ 125 h 125"/>
                  <a:gd name="T2" fmla="*/ 19 w 19"/>
                  <a:gd name="T3" fmla="*/ 0 h 125"/>
                  <a:gd name="T4" fmla="*/ 7 w 19"/>
                  <a:gd name="T5" fmla="*/ 125 h 125"/>
                </a:gdLst>
                <a:ahLst/>
                <a:cxnLst>
                  <a:cxn ang="0">
                    <a:pos x="T0" y="T1"/>
                  </a:cxn>
                  <a:cxn ang="0">
                    <a:pos x="T2" y="T3"/>
                  </a:cxn>
                  <a:cxn ang="0">
                    <a:pos x="T4" y="T5"/>
                  </a:cxn>
                </a:cxnLst>
                <a:rect l="0" t="0" r="r" b="b"/>
                <a:pathLst>
                  <a:path w="19" h="125">
                    <a:moveTo>
                      <a:pt x="7" y="125"/>
                    </a:moveTo>
                    <a:cubicBezTo>
                      <a:pt x="0" y="82"/>
                      <a:pt x="7" y="41"/>
                      <a:pt x="19" y="0"/>
                    </a:cubicBezTo>
                    <a:cubicBezTo>
                      <a:pt x="15" y="42"/>
                      <a:pt x="7" y="83"/>
                      <a:pt x="7" y="125"/>
                    </a:cubicBezTo>
                    <a:close/>
                  </a:path>
                </a:pathLst>
              </a:custGeom>
              <a:solidFill>
                <a:srgbClr val="A17B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8" name="Freeform 326">
                <a:extLst>
                  <a:ext uri="{FF2B5EF4-FFF2-40B4-BE49-F238E27FC236}">
                    <a16:creationId xmlns:a16="http://schemas.microsoft.com/office/drawing/2014/main" id="{3336D4FC-1B74-44BC-8B02-87D2515ED7DA}"/>
                  </a:ext>
                </a:extLst>
              </p:cNvPr>
              <p:cNvSpPr>
                <a:spLocks/>
              </p:cNvSpPr>
              <p:nvPr/>
            </p:nvSpPr>
            <p:spPr bwMode="auto">
              <a:xfrm>
                <a:off x="1467" y="1753"/>
                <a:ext cx="21" cy="145"/>
              </a:xfrm>
              <a:custGeom>
                <a:avLst/>
                <a:gdLst>
                  <a:gd name="T0" fmla="*/ 4 w 19"/>
                  <a:gd name="T1" fmla="*/ 129 h 129"/>
                  <a:gd name="T2" fmla="*/ 0 w 19"/>
                  <a:gd name="T3" fmla="*/ 93 h 129"/>
                  <a:gd name="T4" fmla="*/ 2 w 19"/>
                  <a:gd name="T5" fmla="*/ 54 h 129"/>
                  <a:gd name="T6" fmla="*/ 14 w 19"/>
                  <a:gd name="T7" fmla="*/ 0 h 129"/>
                  <a:gd name="T8" fmla="*/ 4 w 19"/>
                  <a:gd name="T9" fmla="*/ 129 h 129"/>
                </a:gdLst>
                <a:ahLst/>
                <a:cxnLst>
                  <a:cxn ang="0">
                    <a:pos x="T0" y="T1"/>
                  </a:cxn>
                  <a:cxn ang="0">
                    <a:pos x="T2" y="T3"/>
                  </a:cxn>
                  <a:cxn ang="0">
                    <a:pos x="T4" y="T5"/>
                  </a:cxn>
                  <a:cxn ang="0">
                    <a:pos x="T6" y="T7"/>
                  </a:cxn>
                  <a:cxn ang="0">
                    <a:pos x="T8" y="T9"/>
                  </a:cxn>
                </a:cxnLst>
                <a:rect l="0" t="0" r="r" b="b"/>
                <a:pathLst>
                  <a:path w="19" h="129">
                    <a:moveTo>
                      <a:pt x="4" y="129"/>
                    </a:moveTo>
                    <a:cubicBezTo>
                      <a:pt x="1" y="117"/>
                      <a:pt x="7" y="104"/>
                      <a:pt x="0" y="93"/>
                    </a:cubicBezTo>
                    <a:cubicBezTo>
                      <a:pt x="5" y="80"/>
                      <a:pt x="2" y="67"/>
                      <a:pt x="2" y="54"/>
                    </a:cubicBezTo>
                    <a:cubicBezTo>
                      <a:pt x="2" y="35"/>
                      <a:pt x="3" y="17"/>
                      <a:pt x="14" y="0"/>
                    </a:cubicBezTo>
                    <a:cubicBezTo>
                      <a:pt x="5" y="43"/>
                      <a:pt x="19" y="87"/>
                      <a:pt x="4" y="129"/>
                    </a:cubicBezTo>
                    <a:close/>
                  </a:path>
                </a:pathLst>
              </a:custGeom>
              <a:solidFill>
                <a:srgbClr val="BC96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9" name="Freeform 327">
                <a:extLst>
                  <a:ext uri="{FF2B5EF4-FFF2-40B4-BE49-F238E27FC236}">
                    <a16:creationId xmlns:a16="http://schemas.microsoft.com/office/drawing/2014/main" id="{29FADF1A-D724-45E1-9577-5DE1801E5D84}"/>
                  </a:ext>
                </a:extLst>
              </p:cNvPr>
              <p:cNvSpPr>
                <a:spLocks/>
              </p:cNvSpPr>
              <p:nvPr/>
            </p:nvSpPr>
            <p:spPr bwMode="auto">
              <a:xfrm>
                <a:off x="1340" y="1425"/>
                <a:ext cx="18" cy="130"/>
              </a:xfrm>
              <a:custGeom>
                <a:avLst/>
                <a:gdLst>
                  <a:gd name="T0" fmla="*/ 15 w 16"/>
                  <a:gd name="T1" fmla="*/ 85 h 116"/>
                  <a:gd name="T2" fmla="*/ 16 w 16"/>
                  <a:gd name="T3" fmla="*/ 116 h 116"/>
                  <a:gd name="T4" fmla="*/ 6 w 16"/>
                  <a:gd name="T5" fmla="*/ 83 h 116"/>
                  <a:gd name="T6" fmla="*/ 10 w 16"/>
                  <a:gd name="T7" fmla="*/ 0 h 116"/>
                  <a:gd name="T8" fmla="*/ 15 w 16"/>
                  <a:gd name="T9" fmla="*/ 85 h 116"/>
                </a:gdLst>
                <a:ahLst/>
                <a:cxnLst>
                  <a:cxn ang="0">
                    <a:pos x="T0" y="T1"/>
                  </a:cxn>
                  <a:cxn ang="0">
                    <a:pos x="T2" y="T3"/>
                  </a:cxn>
                  <a:cxn ang="0">
                    <a:pos x="T4" y="T5"/>
                  </a:cxn>
                  <a:cxn ang="0">
                    <a:pos x="T6" y="T7"/>
                  </a:cxn>
                  <a:cxn ang="0">
                    <a:pos x="T8" y="T9"/>
                  </a:cxn>
                </a:cxnLst>
                <a:rect l="0" t="0" r="r" b="b"/>
                <a:pathLst>
                  <a:path w="16" h="116">
                    <a:moveTo>
                      <a:pt x="15" y="85"/>
                    </a:moveTo>
                    <a:cubicBezTo>
                      <a:pt x="16" y="95"/>
                      <a:pt x="16" y="106"/>
                      <a:pt x="16" y="116"/>
                    </a:cubicBezTo>
                    <a:cubicBezTo>
                      <a:pt x="0" y="109"/>
                      <a:pt x="8" y="94"/>
                      <a:pt x="6" y="83"/>
                    </a:cubicBezTo>
                    <a:cubicBezTo>
                      <a:pt x="2" y="55"/>
                      <a:pt x="3" y="27"/>
                      <a:pt x="10" y="0"/>
                    </a:cubicBezTo>
                    <a:cubicBezTo>
                      <a:pt x="15" y="28"/>
                      <a:pt x="7" y="57"/>
                      <a:pt x="15" y="85"/>
                    </a:cubicBezTo>
                    <a:close/>
                  </a:path>
                </a:pathLst>
              </a:custGeom>
              <a:solidFill>
                <a:srgbClr val="9F7C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0" name="Freeform 328">
                <a:extLst>
                  <a:ext uri="{FF2B5EF4-FFF2-40B4-BE49-F238E27FC236}">
                    <a16:creationId xmlns:a16="http://schemas.microsoft.com/office/drawing/2014/main" id="{EEDAEF12-5B58-48A8-A35C-9DBE5E8E4F61}"/>
                  </a:ext>
                </a:extLst>
              </p:cNvPr>
              <p:cNvSpPr>
                <a:spLocks/>
              </p:cNvSpPr>
              <p:nvPr/>
            </p:nvSpPr>
            <p:spPr bwMode="auto">
              <a:xfrm>
                <a:off x="1391" y="2348"/>
                <a:ext cx="22" cy="137"/>
              </a:xfrm>
              <a:custGeom>
                <a:avLst/>
                <a:gdLst>
                  <a:gd name="T0" fmla="*/ 15 w 19"/>
                  <a:gd name="T1" fmla="*/ 0 h 122"/>
                  <a:gd name="T2" fmla="*/ 0 w 19"/>
                  <a:gd name="T3" fmla="*/ 122 h 122"/>
                  <a:gd name="T4" fmla="*/ 15 w 19"/>
                  <a:gd name="T5" fmla="*/ 0 h 122"/>
                </a:gdLst>
                <a:ahLst/>
                <a:cxnLst>
                  <a:cxn ang="0">
                    <a:pos x="T0" y="T1"/>
                  </a:cxn>
                  <a:cxn ang="0">
                    <a:pos x="T2" y="T3"/>
                  </a:cxn>
                  <a:cxn ang="0">
                    <a:pos x="T4" y="T5"/>
                  </a:cxn>
                </a:cxnLst>
                <a:rect l="0" t="0" r="r" b="b"/>
                <a:pathLst>
                  <a:path w="19" h="122">
                    <a:moveTo>
                      <a:pt x="15" y="0"/>
                    </a:moveTo>
                    <a:cubicBezTo>
                      <a:pt x="19" y="42"/>
                      <a:pt x="9" y="82"/>
                      <a:pt x="0" y="122"/>
                    </a:cubicBezTo>
                    <a:cubicBezTo>
                      <a:pt x="0" y="81"/>
                      <a:pt x="12" y="41"/>
                      <a:pt x="15" y="0"/>
                    </a:cubicBezTo>
                    <a:close/>
                  </a:path>
                </a:pathLst>
              </a:custGeom>
              <a:solidFill>
                <a:srgbClr val="A47C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1" name="Freeform 329">
                <a:extLst>
                  <a:ext uri="{FF2B5EF4-FFF2-40B4-BE49-F238E27FC236}">
                    <a16:creationId xmlns:a16="http://schemas.microsoft.com/office/drawing/2014/main" id="{D32EA33E-FBF6-4B37-847D-05B690F59539}"/>
                  </a:ext>
                </a:extLst>
              </p:cNvPr>
              <p:cNvSpPr>
                <a:spLocks/>
              </p:cNvSpPr>
              <p:nvPr/>
            </p:nvSpPr>
            <p:spPr bwMode="auto">
              <a:xfrm>
                <a:off x="1439" y="2133"/>
                <a:ext cx="34" cy="131"/>
              </a:xfrm>
              <a:custGeom>
                <a:avLst/>
                <a:gdLst>
                  <a:gd name="T0" fmla="*/ 12 w 31"/>
                  <a:gd name="T1" fmla="*/ 98 h 117"/>
                  <a:gd name="T2" fmla="*/ 0 w 31"/>
                  <a:gd name="T3" fmla="*/ 117 h 117"/>
                  <a:gd name="T4" fmla="*/ 27 w 31"/>
                  <a:gd name="T5" fmla="*/ 0 h 117"/>
                  <a:gd name="T6" fmla="*/ 24 w 31"/>
                  <a:gd name="T7" fmla="*/ 29 h 117"/>
                  <a:gd name="T8" fmla="*/ 17 w 31"/>
                  <a:gd name="T9" fmla="*/ 60 h 117"/>
                  <a:gd name="T10" fmla="*/ 16 w 31"/>
                  <a:gd name="T11" fmla="*/ 98 h 117"/>
                  <a:gd name="T12" fmla="*/ 12 w 31"/>
                  <a:gd name="T13" fmla="*/ 98 h 117"/>
                </a:gdLst>
                <a:ahLst/>
                <a:cxnLst>
                  <a:cxn ang="0">
                    <a:pos x="T0" y="T1"/>
                  </a:cxn>
                  <a:cxn ang="0">
                    <a:pos x="T2" y="T3"/>
                  </a:cxn>
                  <a:cxn ang="0">
                    <a:pos x="T4" y="T5"/>
                  </a:cxn>
                  <a:cxn ang="0">
                    <a:pos x="T6" y="T7"/>
                  </a:cxn>
                  <a:cxn ang="0">
                    <a:pos x="T8" y="T9"/>
                  </a:cxn>
                  <a:cxn ang="0">
                    <a:pos x="T10" y="T11"/>
                  </a:cxn>
                  <a:cxn ang="0">
                    <a:pos x="T12" y="T13"/>
                  </a:cxn>
                </a:cxnLst>
                <a:rect l="0" t="0" r="r" b="b"/>
                <a:pathLst>
                  <a:path w="31" h="117">
                    <a:moveTo>
                      <a:pt x="12" y="98"/>
                    </a:moveTo>
                    <a:cubicBezTo>
                      <a:pt x="6" y="101"/>
                      <a:pt x="6" y="109"/>
                      <a:pt x="0" y="117"/>
                    </a:cubicBezTo>
                    <a:cubicBezTo>
                      <a:pt x="5" y="75"/>
                      <a:pt x="14" y="37"/>
                      <a:pt x="27" y="0"/>
                    </a:cubicBezTo>
                    <a:cubicBezTo>
                      <a:pt x="31" y="10"/>
                      <a:pt x="26" y="19"/>
                      <a:pt x="24" y="29"/>
                    </a:cubicBezTo>
                    <a:cubicBezTo>
                      <a:pt x="23" y="39"/>
                      <a:pt x="19" y="49"/>
                      <a:pt x="17" y="60"/>
                    </a:cubicBezTo>
                    <a:cubicBezTo>
                      <a:pt x="15" y="72"/>
                      <a:pt x="7" y="85"/>
                      <a:pt x="16" y="98"/>
                    </a:cubicBezTo>
                    <a:cubicBezTo>
                      <a:pt x="15" y="99"/>
                      <a:pt x="13" y="99"/>
                      <a:pt x="12" y="98"/>
                    </a:cubicBezTo>
                    <a:close/>
                  </a:path>
                </a:pathLst>
              </a:custGeom>
              <a:solidFill>
                <a:srgbClr val="BC967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2" name="Freeform 330">
                <a:extLst>
                  <a:ext uri="{FF2B5EF4-FFF2-40B4-BE49-F238E27FC236}">
                    <a16:creationId xmlns:a16="http://schemas.microsoft.com/office/drawing/2014/main" id="{694ED438-792D-4A98-AB5C-DC6E32CD7A5D}"/>
                  </a:ext>
                </a:extLst>
              </p:cNvPr>
              <p:cNvSpPr>
                <a:spLocks/>
              </p:cNvSpPr>
              <p:nvPr/>
            </p:nvSpPr>
            <p:spPr bwMode="auto">
              <a:xfrm>
                <a:off x="953" y="1708"/>
                <a:ext cx="54" cy="139"/>
              </a:xfrm>
              <a:custGeom>
                <a:avLst/>
                <a:gdLst>
                  <a:gd name="T0" fmla="*/ 44 w 48"/>
                  <a:gd name="T1" fmla="*/ 0 h 124"/>
                  <a:gd name="T2" fmla="*/ 48 w 48"/>
                  <a:gd name="T3" fmla="*/ 8 h 124"/>
                  <a:gd name="T4" fmla="*/ 7 w 48"/>
                  <a:gd name="T5" fmla="*/ 123 h 124"/>
                  <a:gd name="T6" fmla="*/ 3 w 48"/>
                  <a:gd name="T7" fmla="*/ 115 h 124"/>
                  <a:gd name="T8" fmla="*/ 44 w 48"/>
                  <a:gd name="T9" fmla="*/ 0 h 124"/>
                </a:gdLst>
                <a:ahLst/>
                <a:cxnLst>
                  <a:cxn ang="0">
                    <a:pos x="T0" y="T1"/>
                  </a:cxn>
                  <a:cxn ang="0">
                    <a:pos x="T2" y="T3"/>
                  </a:cxn>
                  <a:cxn ang="0">
                    <a:pos x="T4" y="T5"/>
                  </a:cxn>
                  <a:cxn ang="0">
                    <a:pos x="T6" y="T7"/>
                  </a:cxn>
                  <a:cxn ang="0">
                    <a:pos x="T8" y="T9"/>
                  </a:cxn>
                </a:cxnLst>
                <a:rect l="0" t="0" r="r" b="b"/>
                <a:pathLst>
                  <a:path w="48" h="124">
                    <a:moveTo>
                      <a:pt x="44" y="0"/>
                    </a:moveTo>
                    <a:cubicBezTo>
                      <a:pt x="48" y="2"/>
                      <a:pt x="48" y="5"/>
                      <a:pt x="48" y="8"/>
                    </a:cubicBezTo>
                    <a:cubicBezTo>
                      <a:pt x="34" y="46"/>
                      <a:pt x="21" y="85"/>
                      <a:pt x="7" y="123"/>
                    </a:cubicBezTo>
                    <a:cubicBezTo>
                      <a:pt x="0" y="124"/>
                      <a:pt x="3" y="119"/>
                      <a:pt x="3" y="115"/>
                    </a:cubicBezTo>
                    <a:cubicBezTo>
                      <a:pt x="15" y="76"/>
                      <a:pt x="28" y="38"/>
                      <a:pt x="44" y="0"/>
                    </a:cubicBezTo>
                    <a:close/>
                  </a:path>
                </a:pathLst>
              </a:custGeom>
              <a:solidFill>
                <a:srgbClr val="8158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3" name="Freeform 331">
                <a:extLst>
                  <a:ext uri="{FF2B5EF4-FFF2-40B4-BE49-F238E27FC236}">
                    <a16:creationId xmlns:a16="http://schemas.microsoft.com/office/drawing/2014/main" id="{1F33EEF9-CBA5-4A8B-BD01-32463483858C}"/>
                  </a:ext>
                </a:extLst>
              </p:cNvPr>
              <p:cNvSpPr>
                <a:spLocks/>
              </p:cNvSpPr>
              <p:nvPr/>
            </p:nvSpPr>
            <p:spPr bwMode="auto">
              <a:xfrm>
                <a:off x="1038" y="1276"/>
                <a:ext cx="58" cy="134"/>
              </a:xfrm>
              <a:custGeom>
                <a:avLst/>
                <a:gdLst>
                  <a:gd name="T0" fmla="*/ 8 w 51"/>
                  <a:gd name="T1" fmla="*/ 117 h 120"/>
                  <a:gd name="T2" fmla="*/ 0 w 51"/>
                  <a:gd name="T3" fmla="*/ 113 h 120"/>
                  <a:gd name="T4" fmla="*/ 46 w 51"/>
                  <a:gd name="T5" fmla="*/ 0 h 120"/>
                  <a:gd name="T6" fmla="*/ 51 w 51"/>
                  <a:gd name="T7" fmla="*/ 2 h 120"/>
                  <a:gd name="T8" fmla="*/ 8 w 51"/>
                  <a:gd name="T9" fmla="*/ 117 h 120"/>
                </a:gdLst>
                <a:ahLst/>
                <a:cxnLst>
                  <a:cxn ang="0">
                    <a:pos x="T0" y="T1"/>
                  </a:cxn>
                  <a:cxn ang="0">
                    <a:pos x="T2" y="T3"/>
                  </a:cxn>
                  <a:cxn ang="0">
                    <a:pos x="T4" y="T5"/>
                  </a:cxn>
                  <a:cxn ang="0">
                    <a:pos x="T6" y="T7"/>
                  </a:cxn>
                  <a:cxn ang="0">
                    <a:pos x="T8" y="T9"/>
                  </a:cxn>
                </a:cxnLst>
                <a:rect l="0" t="0" r="r" b="b"/>
                <a:pathLst>
                  <a:path w="51" h="120">
                    <a:moveTo>
                      <a:pt x="8" y="117"/>
                    </a:moveTo>
                    <a:cubicBezTo>
                      <a:pt x="3" y="120"/>
                      <a:pt x="0" y="120"/>
                      <a:pt x="0" y="113"/>
                    </a:cubicBezTo>
                    <a:cubicBezTo>
                      <a:pt x="15" y="75"/>
                      <a:pt x="30" y="38"/>
                      <a:pt x="46" y="0"/>
                    </a:cubicBezTo>
                    <a:cubicBezTo>
                      <a:pt x="47" y="0"/>
                      <a:pt x="49" y="1"/>
                      <a:pt x="51" y="2"/>
                    </a:cubicBezTo>
                    <a:cubicBezTo>
                      <a:pt x="41" y="42"/>
                      <a:pt x="18" y="77"/>
                      <a:pt x="8" y="117"/>
                    </a:cubicBezTo>
                    <a:close/>
                  </a:path>
                </a:pathLst>
              </a:custGeom>
              <a:solidFill>
                <a:srgbClr val="724E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4" name="Freeform 332">
                <a:extLst>
                  <a:ext uri="{FF2B5EF4-FFF2-40B4-BE49-F238E27FC236}">
                    <a16:creationId xmlns:a16="http://schemas.microsoft.com/office/drawing/2014/main" id="{620B8FA5-53D9-4449-A6E8-FBDD05591D26}"/>
                  </a:ext>
                </a:extLst>
              </p:cNvPr>
              <p:cNvSpPr>
                <a:spLocks/>
              </p:cNvSpPr>
              <p:nvPr/>
            </p:nvSpPr>
            <p:spPr bwMode="auto">
              <a:xfrm>
                <a:off x="1249" y="1262"/>
                <a:ext cx="46" cy="151"/>
              </a:xfrm>
              <a:custGeom>
                <a:avLst/>
                <a:gdLst>
                  <a:gd name="T0" fmla="*/ 36 w 41"/>
                  <a:gd name="T1" fmla="*/ 1 h 134"/>
                  <a:gd name="T2" fmla="*/ 41 w 41"/>
                  <a:gd name="T3" fmla="*/ 0 h 134"/>
                  <a:gd name="T4" fmla="*/ 0 w 41"/>
                  <a:gd name="T5" fmla="*/ 134 h 134"/>
                  <a:gd name="T6" fmla="*/ 15 w 41"/>
                  <a:gd name="T7" fmla="*/ 83 h 134"/>
                  <a:gd name="T8" fmla="*/ 36 w 41"/>
                  <a:gd name="T9" fmla="*/ 1 h 134"/>
                </a:gdLst>
                <a:ahLst/>
                <a:cxnLst>
                  <a:cxn ang="0">
                    <a:pos x="T0" y="T1"/>
                  </a:cxn>
                  <a:cxn ang="0">
                    <a:pos x="T2" y="T3"/>
                  </a:cxn>
                  <a:cxn ang="0">
                    <a:pos x="T4" y="T5"/>
                  </a:cxn>
                  <a:cxn ang="0">
                    <a:pos x="T6" y="T7"/>
                  </a:cxn>
                  <a:cxn ang="0">
                    <a:pos x="T8" y="T9"/>
                  </a:cxn>
                </a:cxnLst>
                <a:rect l="0" t="0" r="r" b="b"/>
                <a:pathLst>
                  <a:path w="41" h="134">
                    <a:moveTo>
                      <a:pt x="36" y="1"/>
                    </a:moveTo>
                    <a:cubicBezTo>
                      <a:pt x="38" y="1"/>
                      <a:pt x="39" y="1"/>
                      <a:pt x="41" y="0"/>
                    </a:cubicBezTo>
                    <a:cubicBezTo>
                      <a:pt x="29" y="46"/>
                      <a:pt x="25" y="93"/>
                      <a:pt x="0" y="134"/>
                    </a:cubicBezTo>
                    <a:cubicBezTo>
                      <a:pt x="5" y="117"/>
                      <a:pt x="9" y="100"/>
                      <a:pt x="15" y="83"/>
                    </a:cubicBezTo>
                    <a:cubicBezTo>
                      <a:pt x="25" y="56"/>
                      <a:pt x="23" y="26"/>
                      <a:pt x="36" y="1"/>
                    </a:cubicBezTo>
                    <a:close/>
                  </a:path>
                </a:pathLst>
              </a:custGeom>
              <a:solidFill>
                <a:srgbClr val="8D6E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5" name="Freeform 333">
                <a:extLst>
                  <a:ext uri="{FF2B5EF4-FFF2-40B4-BE49-F238E27FC236}">
                    <a16:creationId xmlns:a16="http://schemas.microsoft.com/office/drawing/2014/main" id="{79612B1A-21FD-47E7-853C-B4D747BE6F4E}"/>
                  </a:ext>
                </a:extLst>
              </p:cNvPr>
              <p:cNvSpPr>
                <a:spLocks/>
              </p:cNvSpPr>
              <p:nvPr/>
            </p:nvSpPr>
            <p:spPr bwMode="auto">
              <a:xfrm>
                <a:off x="1436" y="2042"/>
                <a:ext cx="25" cy="115"/>
              </a:xfrm>
              <a:custGeom>
                <a:avLst/>
                <a:gdLst>
                  <a:gd name="T0" fmla="*/ 6 w 22"/>
                  <a:gd name="T1" fmla="*/ 3 h 103"/>
                  <a:gd name="T2" fmla="*/ 10 w 22"/>
                  <a:gd name="T3" fmla="*/ 7 h 103"/>
                  <a:gd name="T4" fmla="*/ 22 w 22"/>
                  <a:gd name="T5" fmla="*/ 0 h 103"/>
                  <a:gd name="T6" fmla="*/ 7 w 22"/>
                  <a:gd name="T7" fmla="*/ 103 h 103"/>
                  <a:gd name="T8" fmla="*/ 5 w 22"/>
                  <a:gd name="T9" fmla="*/ 76 h 103"/>
                  <a:gd name="T10" fmla="*/ 2 w 22"/>
                  <a:gd name="T11" fmla="*/ 24 h 103"/>
                  <a:gd name="T12" fmla="*/ 6 w 22"/>
                  <a:gd name="T13" fmla="*/ 3 h 103"/>
                </a:gdLst>
                <a:ahLst/>
                <a:cxnLst>
                  <a:cxn ang="0">
                    <a:pos x="T0" y="T1"/>
                  </a:cxn>
                  <a:cxn ang="0">
                    <a:pos x="T2" y="T3"/>
                  </a:cxn>
                  <a:cxn ang="0">
                    <a:pos x="T4" y="T5"/>
                  </a:cxn>
                  <a:cxn ang="0">
                    <a:pos x="T6" y="T7"/>
                  </a:cxn>
                  <a:cxn ang="0">
                    <a:pos x="T8" y="T9"/>
                  </a:cxn>
                  <a:cxn ang="0">
                    <a:pos x="T10" y="T11"/>
                  </a:cxn>
                  <a:cxn ang="0">
                    <a:pos x="T12" y="T13"/>
                  </a:cxn>
                </a:cxnLst>
                <a:rect l="0" t="0" r="r" b="b"/>
                <a:pathLst>
                  <a:path w="22" h="103">
                    <a:moveTo>
                      <a:pt x="6" y="3"/>
                    </a:moveTo>
                    <a:cubicBezTo>
                      <a:pt x="8" y="4"/>
                      <a:pt x="4" y="10"/>
                      <a:pt x="10" y="7"/>
                    </a:cubicBezTo>
                    <a:cubicBezTo>
                      <a:pt x="13" y="5"/>
                      <a:pt x="17" y="3"/>
                      <a:pt x="22" y="0"/>
                    </a:cubicBezTo>
                    <a:cubicBezTo>
                      <a:pt x="14" y="36"/>
                      <a:pt x="10" y="69"/>
                      <a:pt x="7" y="103"/>
                    </a:cubicBezTo>
                    <a:cubicBezTo>
                      <a:pt x="6" y="94"/>
                      <a:pt x="4" y="85"/>
                      <a:pt x="5" y="76"/>
                    </a:cubicBezTo>
                    <a:cubicBezTo>
                      <a:pt x="5" y="58"/>
                      <a:pt x="7" y="41"/>
                      <a:pt x="2" y="24"/>
                    </a:cubicBezTo>
                    <a:cubicBezTo>
                      <a:pt x="1" y="17"/>
                      <a:pt x="0" y="9"/>
                      <a:pt x="6" y="3"/>
                    </a:cubicBezTo>
                    <a:close/>
                  </a:path>
                </a:pathLst>
              </a:custGeom>
              <a:solidFill>
                <a:srgbClr val="B790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6" name="Freeform 334">
                <a:extLst>
                  <a:ext uri="{FF2B5EF4-FFF2-40B4-BE49-F238E27FC236}">
                    <a16:creationId xmlns:a16="http://schemas.microsoft.com/office/drawing/2014/main" id="{D3F75C1A-1473-4EC6-B883-3A9837E70D04}"/>
                  </a:ext>
                </a:extLst>
              </p:cNvPr>
              <p:cNvSpPr>
                <a:spLocks/>
              </p:cNvSpPr>
              <p:nvPr/>
            </p:nvSpPr>
            <p:spPr bwMode="auto">
              <a:xfrm>
                <a:off x="1449" y="2371"/>
                <a:ext cx="18" cy="145"/>
              </a:xfrm>
              <a:custGeom>
                <a:avLst/>
                <a:gdLst>
                  <a:gd name="T0" fmla="*/ 13 w 16"/>
                  <a:gd name="T1" fmla="*/ 0 h 129"/>
                  <a:gd name="T2" fmla="*/ 5 w 16"/>
                  <a:gd name="T3" fmla="*/ 129 h 129"/>
                  <a:gd name="T4" fmla="*/ 13 w 16"/>
                  <a:gd name="T5" fmla="*/ 0 h 129"/>
                </a:gdLst>
                <a:ahLst/>
                <a:cxnLst>
                  <a:cxn ang="0">
                    <a:pos x="T0" y="T1"/>
                  </a:cxn>
                  <a:cxn ang="0">
                    <a:pos x="T2" y="T3"/>
                  </a:cxn>
                  <a:cxn ang="0">
                    <a:pos x="T4" y="T5"/>
                  </a:cxn>
                </a:cxnLst>
                <a:rect l="0" t="0" r="r" b="b"/>
                <a:pathLst>
                  <a:path w="16" h="129">
                    <a:moveTo>
                      <a:pt x="13" y="0"/>
                    </a:moveTo>
                    <a:cubicBezTo>
                      <a:pt x="16" y="43"/>
                      <a:pt x="9" y="86"/>
                      <a:pt x="5" y="129"/>
                    </a:cubicBezTo>
                    <a:cubicBezTo>
                      <a:pt x="0" y="86"/>
                      <a:pt x="6" y="43"/>
                      <a:pt x="13" y="0"/>
                    </a:cubicBezTo>
                    <a:close/>
                  </a:path>
                </a:pathLst>
              </a:custGeom>
              <a:solidFill>
                <a:srgbClr val="926B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7" name="Freeform 335">
                <a:extLst>
                  <a:ext uri="{FF2B5EF4-FFF2-40B4-BE49-F238E27FC236}">
                    <a16:creationId xmlns:a16="http://schemas.microsoft.com/office/drawing/2014/main" id="{20EE4FFE-2957-43EB-A727-6191B3E00DA5}"/>
                  </a:ext>
                </a:extLst>
              </p:cNvPr>
              <p:cNvSpPr>
                <a:spLocks/>
              </p:cNvSpPr>
              <p:nvPr/>
            </p:nvSpPr>
            <p:spPr bwMode="auto">
              <a:xfrm>
                <a:off x="1508" y="1978"/>
                <a:ext cx="19" cy="118"/>
              </a:xfrm>
              <a:custGeom>
                <a:avLst/>
                <a:gdLst>
                  <a:gd name="T0" fmla="*/ 0 w 17"/>
                  <a:gd name="T1" fmla="*/ 105 h 105"/>
                  <a:gd name="T2" fmla="*/ 7 w 17"/>
                  <a:gd name="T3" fmla="*/ 0 h 105"/>
                  <a:gd name="T4" fmla="*/ 5 w 17"/>
                  <a:gd name="T5" fmla="*/ 105 h 105"/>
                  <a:gd name="T6" fmla="*/ 0 w 17"/>
                  <a:gd name="T7" fmla="*/ 105 h 105"/>
                </a:gdLst>
                <a:ahLst/>
                <a:cxnLst>
                  <a:cxn ang="0">
                    <a:pos x="T0" y="T1"/>
                  </a:cxn>
                  <a:cxn ang="0">
                    <a:pos x="T2" y="T3"/>
                  </a:cxn>
                  <a:cxn ang="0">
                    <a:pos x="T4" y="T5"/>
                  </a:cxn>
                  <a:cxn ang="0">
                    <a:pos x="T6" y="T7"/>
                  </a:cxn>
                </a:cxnLst>
                <a:rect l="0" t="0" r="r" b="b"/>
                <a:pathLst>
                  <a:path w="17" h="105">
                    <a:moveTo>
                      <a:pt x="0" y="105"/>
                    </a:moveTo>
                    <a:cubicBezTo>
                      <a:pt x="2" y="70"/>
                      <a:pt x="5" y="35"/>
                      <a:pt x="7" y="0"/>
                    </a:cubicBezTo>
                    <a:cubicBezTo>
                      <a:pt x="17" y="36"/>
                      <a:pt x="12" y="70"/>
                      <a:pt x="5" y="105"/>
                    </a:cubicBezTo>
                    <a:cubicBezTo>
                      <a:pt x="3" y="105"/>
                      <a:pt x="1" y="105"/>
                      <a:pt x="0" y="105"/>
                    </a:cubicBezTo>
                    <a:close/>
                  </a:path>
                </a:pathLst>
              </a:custGeom>
              <a:solidFill>
                <a:srgbClr val="AF88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8" name="Freeform 336">
                <a:extLst>
                  <a:ext uri="{FF2B5EF4-FFF2-40B4-BE49-F238E27FC236}">
                    <a16:creationId xmlns:a16="http://schemas.microsoft.com/office/drawing/2014/main" id="{79B8B37B-717B-44D9-BB37-C4AC60A8A8DB}"/>
                  </a:ext>
                </a:extLst>
              </p:cNvPr>
              <p:cNvSpPr>
                <a:spLocks/>
              </p:cNvSpPr>
              <p:nvPr/>
            </p:nvSpPr>
            <p:spPr bwMode="auto">
              <a:xfrm>
                <a:off x="1205" y="2494"/>
                <a:ext cx="41" cy="130"/>
              </a:xfrm>
              <a:custGeom>
                <a:avLst/>
                <a:gdLst>
                  <a:gd name="T0" fmla="*/ 8 w 37"/>
                  <a:gd name="T1" fmla="*/ 112 h 115"/>
                  <a:gd name="T2" fmla="*/ 11 w 37"/>
                  <a:gd name="T3" fmla="*/ 67 h 115"/>
                  <a:gd name="T4" fmla="*/ 20 w 37"/>
                  <a:gd name="T5" fmla="*/ 0 h 115"/>
                  <a:gd name="T6" fmla="*/ 28 w 37"/>
                  <a:gd name="T7" fmla="*/ 20 h 115"/>
                  <a:gd name="T8" fmla="*/ 16 w 37"/>
                  <a:gd name="T9" fmla="*/ 108 h 115"/>
                  <a:gd name="T10" fmla="*/ 8 w 37"/>
                  <a:gd name="T11" fmla="*/ 112 h 115"/>
                </a:gdLst>
                <a:ahLst/>
                <a:cxnLst>
                  <a:cxn ang="0">
                    <a:pos x="T0" y="T1"/>
                  </a:cxn>
                  <a:cxn ang="0">
                    <a:pos x="T2" y="T3"/>
                  </a:cxn>
                  <a:cxn ang="0">
                    <a:pos x="T4" y="T5"/>
                  </a:cxn>
                  <a:cxn ang="0">
                    <a:pos x="T6" y="T7"/>
                  </a:cxn>
                  <a:cxn ang="0">
                    <a:pos x="T8" y="T9"/>
                  </a:cxn>
                  <a:cxn ang="0">
                    <a:pos x="T10" y="T11"/>
                  </a:cxn>
                </a:cxnLst>
                <a:rect l="0" t="0" r="r" b="b"/>
                <a:pathLst>
                  <a:path w="37" h="115">
                    <a:moveTo>
                      <a:pt x="8" y="112"/>
                    </a:moveTo>
                    <a:cubicBezTo>
                      <a:pt x="0" y="96"/>
                      <a:pt x="10" y="82"/>
                      <a:pt x="11" y="67"/>
                    </a:cubicBezTo>
                    <a:cubicBezTo>
                      <a:pt x="12" y="44"/>
                      <a:pt x="17" y="22"/>
                      <a:pt x="20" y="0"/>
                    </a:cubicBezTo>
                    <a:cubicBezTo>
                      <a:pt x="37" y="1"/>
                      <a:pt x="24" y="14"/>
                      <a:pt x="28" y="20"/>
                    </a:cubicBezTo>
                    <a:cubicBezTo>
                      <a:pt x="21" y="49"/>
                      <a:pt x="12" y="77"/>
                      <a:pt x="16" y="108"/>
                    </a:cubicBezTo>
                    <a:cubicBezTo>
                      <a:pt x="17" y="115"/>
                      <a:pt x="13" y="115"/>
                      <a:pt x="8" y="112"/>
                    </a:cubicBezTo>
                    <a:close/>
                  </a:path>
                </a:pathLst>
              </a:custGeom>
              <a:solidFill>
                <a:srgbClr val="CBA7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9" name="Freeform 337">
                <a:extLst>
                  <a:ext uri="{FF2B5EF4-FFF2-40B4-BE49-F238E27FC236}">
                    <a16:creationId xmlns:a16="http://schemas.microsoft.com/office/drawing/2014/main" id="{278286D3-8646-4983-9140-F203E6622729}"/>
                  </a:ext>
                </a:extLst>
              </p:cNvPr>
              <p:cNvSpPr>
                <a:spLocks/>
              </p:cNvSpPr>
              <p:nvPr/>
            </p:nvSpPr>
            <p:spPr bwMode="auto">
              <a:xfrm>
                <a:off x="1088" y="2361"/>
                <a:ext cx="38" cy="128"/>
              </a:xfrm>
              <a:custGeom>
                <a:avLst/>
                <a:gdLst>
                  <a:gd name="T0" fmla="*/ 34 w 34"/>
                  <a:gd name="T1" fmla="*/ 0 h 114"/>
                  <a:gd name="T2" fmla="*/ 6 w 34"/>
                  <a:gd name="T3" fmla="*/ 114 h 114"/>
                  <a:gd name="T4" fmla="*/ 0 w 34"/>
                  <a:gd name="T5" fmla="*/ 112 h 114"/>
                  <a:gd name="T6" fmla="*/ 34 w 34"/>
                  <a:gd name="T7" fmla="*/ 0 h 114"/>
                </a:gdLst>
                <a:ahLst/>
                <a:cxnLst>
                  <a:cxn ang="0">
                    <a:pos x="T0" y="T1"/>
                  </a:cxn>
                  <a:cxn ang="0">
                    <a:pos x="T2" y="T3"/>
                  </a:cxn>
                  <a:cxn ang="0">
                    <a:pos x="T4" y="T5"/>
                  </a:cxn>
                  <a:cxn ang="0">
                    <a:pos x="T6" y="T7"/>
                  </a:cxn>
                </a:cxnLst>
                <a:rect l="0" t="0" r="r" b="b"/>
                <a:pathLst>
                  <a:path w="34" h="114">
                    <a:moveTo>
                      <a:pt x="34" y="0"/>
                    </a:moveTo>
                    <a:cubicBezTo>
                      <a:pt x="31" y="40"/>
                      <a:pt x="19" y="77"/>
                      <a:pt x="6" y="114"/>
                    </a:cubicBezTo>
                    <a:cubicBezTo>
                      <a:pt x="4" y="113"/>
                      <a:pt x="2" y="113"/>
                      <a:pt x="0" y="112"/>
                    </a:cubicBezTo>
                    <a:cubicBezTo>
                      <a:pt x="11" y="75"/>
                      <a:pt x="23" y="37"/>
                      <a:pt x="34" y="0"/>
                    </a:cubicBezTo>
                    <a:close/>
                  </a:path>
                </a:pathLst>
              </a:custGeom>
              <a:solidFill>
                <a:srgbClr val="BA92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0" name="Freeform 338">
                <a:extLst>
                  <a:ext uri="{FF2B5EF4-FFF2-40B4-BE49-F238E27FC236}">
                    <a16:creationId xmlns:a16="http://schemas.microsoft.com/office/drawing/2014/main" id="{02E3FB39-B024-4C48-97E1-B350EC6EE365}"/>
                  </a:ext>
                </a:extLst>
              </p:cNvPr>
              <p:cNvSpPr>
                <a:spLocks/>
              </p:cNvSpPr>
              <p:nvPr/>
            </p:nvSpPr>
            <p:spPr bwMode="auto">
              <a:xfrm>
                <a:off x="1101" y="1541"/>
                <a:ext cx="39" cy="121"/>
              </a:xfrm>
              <a:custGeom>
                <a:avLst/>
                <a:gdLst>
                  <a:gd name="T0" fmla="*/ 0 w 34"/>
                  <a:gd name="T1" fmla="*/ 105 h 108"/>
                  <a:gd name="T2" fmla="*/ 32 w 34"/>
                  <a:gd name="T3" fmla="*/ 0 h 108"/>
                  <a:gd name="T4" fmla="*/ 24 w 34"/>
                  <a:gd name="T5" fmla="*/ 31 h 108"/>
                  <a:gd name="T6" fmla="*/ 11 w 34"/>
                  <a:gd name="T7" fmla="*/ 97 h 108"/>
                  <a:gd name="T8" fmla="*/ 0 w 34"/>
                  <a:gd name="T9" fmla="*/ 105 h 108"/>
                </a:gdLst>
                <a:ahLst/>
                <a:cxnLst>
                  <a:cxn ang="0">
                    <a:pos x="T0" y="T1"/>
                  </a:cxn>
                  <a:cxn ang="0">
                    <a:pos x="T2" y="T3"/>
                  </a:cxn>
                  <a:cxn ang="0">
                    <a:pos x="T4" y="T5"/>
                  </a:cxn>
                  <a:cxn ang="0">
                    <a:pos x="T6" y="T7"/>
                  </a:cxn>
                  <a:cxn ang="0">
                    <a:pos x="T8" y="T9"/>
                  </a:cxn>
                </a:cxnLst>
                <a:rect l="0" t="0" r="r" b="b"/>
                <a:pathLst>
                  <a:path w="34" h="108">
                    <a:moveTo>
                      <a:pt x="0" y="105"/>
                    </a:moveTo>
                    <a:cubicBezTo>
                      <a:pt x="6" y="71"/>
                      <a:pt x="8" y="35"/>
                      <a:pt x="32" y="0"/>
                    </a:cubicBezTo>
                    <a:cubicBezTo>
                      <a:pt x="34" y="16"/>
                      <a:pt x="27" y="23"/>
                      <a:pt x="24" y="31"/>
                    </a:cubicBezTo>
                    <a:cubicBezTo>
                      <a:pt x="17" y="52"/>
                      <a:pt x="10" y="74"/>
                      <a:pt x="11" y="97"/>
                    </a:cubicBezTo>
                    <a:cubicBezTo>
                      <a:pt x="12" y="107"/>
                      <a:pt x="8" y="108"/>
                      <a:pt x="0" y="105"/>
                    </a:cubicBezTo>
                    <a:close/>
                  </a:path>
                </a:pathLst>
              </a:custGeom>
              <a:solidFill>
                <a:srgbClr val="AB81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1" name="Freeform 339">
                <a:extLst>
                  <a:ext uri="{FF2B5EF4-FFF2-40B4-BE49-F238E27FC236}">
                    <a16:creationId xmlns:a16="http://schemas.microsoft.com/office/drawing/2014/main" id="{85A74BFE-439E-4A7D-881D-CDF0C1F8F03E}"/>
                  </a:ext>
                </a:extLst>
              </p:cNvPr>
              <p:cNvSpPr>
                <a:spLocks/>
              </p:cNvSpPr>
              <p:nvPr/>
            </p:nvSpPr>
            <p:spPr bwMode="auto">
              <a:xfrm>
                <a:off x="1015" y="1713"/>
                <a:ext cx="40" cy="112"/>
              </a:xfrm>
              <a:custGeom>
                <a:avLst/>
                <a:gdLst>
                  <a:gd name="T0" fmla="*/ 6 w 36"/>
                  <a:gd name="T1" fmla="*/ 100 h 100"/>
                  <a:gd name="T2" fmla="*/ 0 w 36"/>
                  <a:gd name="T3" fmla="*/ 91 h 100"/>
                  <a:gd name="T4" fmla="*/ 31 w 36"/>
                  <a:gd name="T5" fmla="*/ 0 h 100"/>
                  <a:gd name="T6" fmla="*/ 27 w 36"/>
                  <a:gd name="T7" fmla="*/ 24 h 100"/>
                  <a:gd name="T8" fmla="*/ 6 w 36"/>
                  <a:gd name="T9" fmla="*/ 100 h 100"/>
                </a:gdLst>
                <a:ahLst/>
                <a:cxnLst>
                  <a:cxn ang="0">
                    <a:pos x="T0" y="T1"/>
                  </a:cxn>
                  <a:cxn ang="0">
                    <a:pos x="T2" y="T3"/>
                  </a:cxn>
                  <a:cxn ang="0">
                    <a:pos x="T4" y="T5"/>
                  </a:cxn>
                  <a:cxn ang="0">
                    <a:pos x="T6" y="T7"/>
                  </a:cxn>
                  <a:cxn ang="0">
                    <a:pos x="T8" y="T9"/>
                  </a:cxn>
                </a:cxnLst>
                <a:rect l="0" t="0" r="r" b="b"/>
                <a:pathLst>
                  <a:path w="36" h="100">
                    <a:moveTo>
                      <a:pt x="6" y="100"/>
                    </a:moveTo>
                    <a:cubicBezTo>
                      <a:pt x="1" y="99"/>
                      <a:pt x="1" y="95"/>
                      <a:pt x="0" y="91"/>
                    </a:cubicBezTo>
                    <a:cubicBezTo>
                      <a:pt x="7" y="60"/>
                      <a:pt x="18" y="30"/>
                      <a:pt x="31" y="0"/>
                    </a:cubicBezTo>
                    <a:cubicBezTo>
                      <a:pt x="36" y="10"/>
                      <a:pt x="30" y="17"/>
                      <a:pt x="27" y="24"/>
                    </a:cubicBezTo>
                    <a:cubicBezTo>
                      <a:pt x="19" y="49"/>
                      <a:pt x="13" y="75"/>
                      <a:pt x="6" y="100"/>
                    </a:cubicBezTo>
                    <a:close/>
                  </a:path>
                </a:pathLst>
              </a:custGeom>
              <a:solidFill>
                <a:srgbClr val="6B49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2" name="Freeform 340">
                <a:extLst>
                  <a:ext uri="{FF2B5EF4-FFF2-40B4-BE49-F238E27FC236}">
                    <a16:creationId xmlns:a16="http://schemas.microsoft.com/office/drawing/2014/main" id="{43B30275-4A4C-4BCC-BA90-3849C82D2694}"/>
                  </a:ext>
                </a:extLst>
              </p:cNvPr>
              <p:cNvSpPr>
                <a:spLocks/>
              </p:cNvSpPr>
              <p:nvPr/>
            </p:nvSpPr>
            <p:spPr bwMode="auto">
              <a:xfrm>
                <a:off x="1142" y="1756"/>
                <a:ext cx="22" cy="124"/>
              </a:xfrm>
              <a:custGeom>
                <a:avLst/>
                <a:gdLst>
                  <a:gd name="T0" fmla="*/ 20 w 20"/>
                  <a:gd name="T1" fmla="*/ 0 h 110"/>
                  <a:gd name="T2" fmla="*/ 3 w 20"/>
                  <a:gd name="T3" fmla="*/ 110 h 110"/>
                  <a:gd name="T4" fmla="*/ 14 w 20"/>
                  <a:gd name="T5" fmla="*/ 0 h 110"/>
                  <a:gd name="T6" fmla="*/ 20 w 20"/>
                  <a:gd name="T7" fmla="*/ 0 h 110"/>
                </a:gdLst>
                <a:ahLst/>
                <a:cxnLst>
                  <a:cxn ang="0">
                    <a:pos x="T0" y="T1"/>
                  </a:cxn>
                  <a:cxn ang="0">
                    <a:pos x="T2" y="T3"/>
                  </a:cxn>
                  <a:cxn ang="0">
                    <a:pos x="T4" y="T5"/>
                  </a:cxn>
                  <a:cxn ang="0">
                    <a:pos x="T6" y="T7"/>
                  </a:cxn>
                </a:cxnLst>
                <a:rect l="0" t="0" r="r" b="b"/>
                <a:pathLst>
                  <a:path w="20" h="110">
                    <a:moveTo>
                      <a:pt x="20" y="0"/>
                    </a:moveTo>
                    <a:cubicBezTo>
                      <a:pt x="14" y="37"/>
                      <a:pt x="8" y="73"/>
                      <a:pt x="3" y="110"/>
                    </a:cubicBezTo>
                    <a:cubicBezTo>
                      <a:pt x="0" y="72"/>
                      <a:pt x="4" y="35"/>
                      <a:pt x="14" y="0"/>
                    </a:cubicBezTo>
                    <a:cubicBezTo>
                      <a:pt x="16" y="0"/>
                      <a:pt x="18" y="0"/>
                      <a:pt x="20" y="0"/>
                    </a:cubicBezTo>
                    <a:close/>
                  </a:path>
                </a:pathLst>
              </a:custGeom>
              <a:solidFill>
                <a:srgbClr val="B48B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3" name="Freeform 341">
                <a:extLst>
                  <a:ext uri="{FF2B5EF4-FFF2-40B4-BE49-F238E27FC236}">
                    <a16:creationId xmlns:a16="http://schemas.microsoft.com/office/drawing/2014/main" id="{DEABDBF3-B071-4769-A301-7201E1F9E976}"/>
                  </a:ext>
                </a:extLst>
              </p:cNvPr>
              <p:cNvSpPr>
                <a:spLocks/>
              </p:cNvSpPr>
              <p:nvPr/>
            </p:nvSpPr>
            <p:spPr bwMode="auto">
              <a:xfrm>
                <a:off x="1200" y="1991"/>
                <a:ext cx="36" cy="121"/>
              </a:xfrm>
              <a:custGeom>
                <a:avLst/>
                <a:gdLst>
                  <a:gd name="T0" fmla="*/ 20 w 32"/>
                  <a:gd name="T1" fmla="*/ 8 h 108"/>
                  <a:gd name="T2" fmla="*/ 24 w 32"/>
                  <a:gd name="T3" fmla="*/ 16 h 108"/>
                  <a:gd name="T4" fmla="*/ 28 w 32"/>
                  <a:gd name="T5" fmla="*/ 8 h 108"/>
                  <a:gd name="T6" fmla="*/ 32 w 32"/>
                  <a:gd name="T7" fmla="*/ 0 h 108"/>
                  <a:gd name="T8" fmla="*/ 0 w 32"/>
                  <a:gd name="T9" fmla="*/ 108 h 108"/>
                  <a:gd name="T10" fmla="*/ 7 w 32"/>
                  <a:gd name="T11" fmla="*/ 79 h 108"/>
                  <a:gd name="T12" fmla="*/ 20 w 32"/>
                  <a:gd name="T13" fmla="*/ 8 h 108"/>
                </a:gdLst>
                <a:ahLst/>
                <a:cxnLst>
                  <a:cxn ang="0">
                    <a:pos x="T0" y="T1"/>
                  </a:cxn>
                  <a:cxn ang="0">
                    <a:pos x="T2" y="T3"/>
                  </a:cxn>
                  <a:cxn ang="0">
                    <a:pos x="T4" y="T5"/>
                  </a:cxn>
                  <a:cxn ang="0">
                    <a:pos x="T6" y="T7"/>
                  </a:cxn>
                  <a:cxn ang="0">
                    <a:pos x="T8" y="T9"/>
                  </a:cxn>
                  <a:cxn ang="0">
                    <a:pos x="T10" y="T11"/>
                  </a:cxn>
                  <a:cxn ang="0">
                    <a:pos x="T12" y="T13"/>
                  </a:cxn>
                </a:cxnLst>
                <a:rect l="0" t="0" r="r" b="b"/>
                <a:pathLst>
                  <a:path w="32" h="108">
                    <a:moveTo>
                      <a:pt x="20" y="8"/>
                    </a:moveTo>
                    <a:cubicBezTo>
                      <a:pt x="21" y="11"/>
                      <a:pt x="22" y="16"/>
                      <a:pt x="24" y="16"/>
                    </a:cubicBezTo>
                    <a:cubicBezTo>
                      <a:pt x="30" y="17"/>
                      <a:pt x="27" y="11"/>
                      <a:pt x="28" y="8"/>
                    </a:cubicBezTo>
                    <a:cubicBezTo>
                      <a:pt x="29" y="6"/>
                      <a:pt x="31" y="3"/>
                      <a:pt x="32" y="0"/>
                    </a:cubicBezTo>
                    <a:cubicBezTo>
                      <a:pt x="30" y="38"/>
                      <a:pt x="16" y="73"/>
                      <a:pt x="0" y="108"/>
                    </a:cubicBezTo>
                    <a:cubicBezTo>
                      <a:pt x="3" y="98"/>
                      <a:pt x="4" y="88"/>
                      <a:pt x="7" y="79"/>
                    </a:cubicBezTo>
                    <a:cubicBezTo>
                      <a:pt x="14" y="55"/>
                      <a:pt x="20" y="32"/>
                      <a:pt x="20" y="8"/>
                    </a:cubicBezTo>
                    <a:close/>
                  </a:path>
                </a:pathLst>
              </a:custGeom>
              <a:solidFill>
                <a:srgbClr val="C0998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4" name="Freeform 342">
                <a:extLst>
                  <a:ext uri="{FF2B5EF4-FFF2-40B4-BE49-F238E27FC236}">
                    <a16:creationId xmlns:a16="http://schemas.microsoft.com/office/drawing/2014/main" id="{1211958D-5C4A-4D81-94BA-E8A4B67693A5}"/>
                  </a:ext>
                </a:extLst>
              </p:cNvPr>
              <p:cNvSpPr>
                <a:spLocks/>
              </p:cNvSpPr>
              <p:nvPr/>
            </p:nvSpPr>
            <p:spPr bwMode="auto">
              <a:xfrm>
                <a:off x="716" y="2291"/>
                <a:ext cx="62" cy="129"/>
              </a:xfrm>
              <a:custGeom>
                <a:avLst/>
                <a:gdLst>
                  <a:gd name="T0" fmla="*/ 48 w 55"/>
                  <a:gd name="T1" fmla="*/ 1 h 115"/>
                  <a:gd name="T2" fmla="*/ 55 w 55"/>
                  <a:gd name="T3" fmla="*/ 9 h 115"/>
                  <a:gd name="T4" fmla="*/ 15 w 55"/>
                  <a:gd name="T5" fmla="*/ 102 h 115"/>
                  <a:gd name="T6" fmla="*/ 5 w 55"/>
                  <a:gd name="T7" fmla="*/ 102 h 115"/>
                  <a:gd name="T8" fmla="*/ 0 w 55"/>
                  <a:gd name="T9" fmla="*/ 101 h 115"/>
                  <a:gd name="T10" fmla="*/ 48 w 55"/>
                  <a:gd name="T11" fmla="*/ 1 h 115"/>
                </a:gdLst>
                <a:ahLst/>
                <a:cxnLst>
                  <a:cxn ang="0">
                    <a:pos x="T0" y="T1"/>
                  </a:cxn>
                  <a:cxn ang="0">
                    <a:pos x="T2" y="T3"/>
                  </a:cxn>
                  <a:cxn ang="0">
                    <a:pos x="T4" y="T5"/>
                  </a:cxn>
                  <a:cxn ang="0">
                    <a:pos x="T6" y="T7"/>
                  </a:cxn>
                  <a:cxn ang="0">
                    <a:pos x="T8" y="T9"/>
                  </a:cxn>
                  <a:cxn ang="0">
                    <a:pos x="T10" y="T11"/>
                  </a:cxn>
                </a:cxnLst>
                <a:rect l="0" t="0" r="r" b="b"/>
                <a:pathLst>
                  <a:path w="55" h="115">
                    <a:moveTo>
                      <a:pt x="48" y="1"/>
                    </a:moveTo>
                    <a:cubicBezTo>
                      <a:pt x="55" y="0"/>
                      <a:pt x="51" y="8"/>
                      <a:pt x="55" y="9"/>
                    </a:cubicBezTo>
                    <a:cubicBezTo>
                      <a:pt x="41" y="40"/>
                      <a:pt x="24" y="69"/>
                      <a:pt x="15" y="102"/>
                    </a:cubicBezTo>
                    <a:cubicBezTo>
                      <a:pt x="11" y="115"/>
                      <a:pt x="8" y="98"/>
                      <a:pt x="5" y="102"/>
                    </a:cubicBezTo>
                    <a:cubicBezTo>
                      <a:pt x="3" y="103"/>
                      <a:pt x="2" y="103"/>
                      <a:pt x="0" y="101"/>
                    </a:cubicBezTo>
                    <a:cubicBezTo>
                      <a:pt x="22" y="71"/>
                      <a:pt x="36" y="36"/>
                      <a:pt x="48" y="1"/>
                    </a:cubicBezTo>
                    <a:close/>
                  </a:path>
                </a:pathLst>
              </a:custGeom>
              <a:solidFill>
                <a:srgbClr val="7054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5" name="Freeform 343">
                <a:extLst>
                  <a:ext uri="{FF2B5EF4-FFF2-40B4-BE49-F238E27FC236}">
                    <a16:creationId xmlns:a16="http://schemas.microsoft.com/office/drawing/2014/main" id="{1FBEE364-AD14-4A5B-BCF1-17C85F543FE1}"/>
                  </a:ext>
                </a:extLst>
              </p:cNvPr>
              <p:cNvSpPr>
                <a:spLocks/>
              </p:cNvSpPr>
              <p:nvPr/>
            </p:nvSpPr>
            <p:spPr bwMode="auto">
              <a:xfrm>
                <a:off x="929" y="2628"/>
                <a:ext cx="39" cy="62"/>
              </a:xfrm>
              <a:custGeom>
                <a:avLst/>
                <a:gdLst>
                  <a:gd name="T0" fmla="*/ 29 w 34"/>
                  <a:gd name="T1" fmla="*/ 5 h 55"/>
                  <a:gd name="T2" fmla="*/ 32 w 34"/>
                  <a:gd name="T3" fmla="*/ 24 h 55"/>
                  <a:gd name="T4" fmla="*/ 27 w 34"/>
                  <a:gd name="T5" fmla="*/ 55 h 55"/>
                  <a:gd name="T6" fmla="*/ 15 w 34"/>
                  <a:gd name="T7" fmla="*/ 19 h 55"/>
                  <a:gd name="T8" fmla="*/ 18 w 34"/>
                  <a:gd name="T9" fmla="*/ 1 h 55"/>
                  <a:gd name="T10" fmla="*/ 29 w 34"/>
                  <a:gd name="T11" fmla="*/ 5 h 55"/>
                </a:gdLst>
                <a:ahLst/>
                <a:cxnLst>
                  <a:cxn ang="0">
                    <a:pos x="T0" y="T1"/>
                  </a:cxn>
                  <a:cxn ang="0">
                    <a:pos x="T2" y="T3"/>
                  </a:cxn>
                  <a:cxn ang="0">
                    <a:pos x="T4" y="T5"/>
                  </a:cxn>
                  <a:cxn ang="0">
                    <a:pos x="T6" y="T7"/>
                  </a:cxn>
                  <a:cxn ang="0">
                    <a:pos x="T8" y="T9"/>
                  </a:cxn>
                  <a:cxn ang="0">
                    <a:pos x="T10" y="T11"/>
                  </a:cxn>
                </a:cxnLst>
                <a:rect l="0" t="0" r="r" b="b"/>
                <a:pathLst>
                  <a:path w="34" h="55">
                    <a:moveTo>
                      <a:pt x="29" y="5"/>
                    </a:moveTo>
                    <a:cubicBezTo>
                      <a:pt x="30" y="12"/>
                      <a:pt x="34" y="23"/>
                      <a:pt x="32" y="24"/>
                    </a:cubicBezTo>
                    <a:cubicBezTo>
                      <a:pt x="17" y="32"/>
                      <a:pt x="34" y="45"/>
                      <a:pt x="27" y="55"/>
                    </a:cubicBezTo>
                    <a:cubicBezTo>
                      <a:pt x="16" y="45"/>
                      <a:pt x="0" y="38"/>
                      <a:pt x="15" y="19"/>
                    </a:cubicBezTo>
                    <a:cubicBezTo>
                      <a:pt x="18" y="14"/>
                      <a:pt x="12" y="6"/>
                      <a:pt x="18" y="1"/>
                    </a:cubicBezTo>
                    <a:cubicBezTo>
                      <a:pt x="22" y="0"/>
                      <a:pt x="25" y="3"/>
                      <a:pt x="29" y="5"/>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6" name="Freeform 344">
                <a:extLst>
                  <a:ext uri="{FF2B5EF4-FFF2-40B4-BE49-F238E27FC236}">
                    <a16:creationId xmlns:a16="http://schemas.microsoft.com/office/drawing/2014/main" id="{EB31E4D4-E050-4B56-A91D-4122AD8FEA40}"/>
                  </a:ext>
                </a:extLst>
              </p:cNvPr>
              <p:cNvSpPr>
                <a:spLocks/>
              </p:cNvSpPr>
              <p:nvPr/>
            </p:nvSpPr>
            <p:spPr bwMode="auto">
              <a:xfrm>
                <a:off x="1635" y="1634"/>
                <a:ext cx="19" cy="88"/>
              </a:xfrm>
              <a:custGeom>
                <a:avLst/>
                <a:gdLst>
                  <a:gd name="T0" fmla="*/ 17 w 17"/>
                  <a:gd name="T1" fmla="*/ 78 h 78"/>
                  <a:gd name="T2" fmla="*/ 17 w 17"/>
                  <a:gd name="T3" fmla="*/ 0 h 78"/>
                  <a:gd name="T4" fmla="*/ 17 w 17"/>
                  <a:gd name="T5" fmla="*/ 78 h 78"/>
                  <a:gd name="T6" fmla="*/ 17 w 17"/>
                  <a:gd name="T7" fmla="*/ 78 h 78"/>
                </a:gdLst>
                <a:ahLst/>
                <a:cxnLst>
                  <a:cxn ang="0">
                    <a:pos x="T0" y="T1"/>
                  </a:cxn>
                  <a:cxn ang="0">
                    <a:pos x="T2" y="T3"/>
                  </a:cxn>
                  <a:cxn ang="0">
                    <a:pos x="T4" y="T5"/>
                  </a:cxn>
                  <a:cxn ang="0">
                    <a:pos x="T6" y="T7"/>
                  </a:cxn>
                </a:cxnLst>
                <a:rect l="0" t="0" r="r" b="b"/>
                <a:pathLst>
                  <a:path w="17" h="78">
                    <a:moveTo>
                      <a:pt x="17" y="78"/>
                    </a:moveTo>
                    <a:cubicBezTo>
                      <a:pt x="2" y="62"/>
                      <a:pt x="0" y="25"/>
                      <a:pt x="17" y="0"/>
                    </a:cubicBezTo>
                    <a:cubicBezTo>
                      <a:pt x="17" y="29"/>
                      <a:pt x="17" y="54"/>
                      <a:pt x="17" y="78"/>
                    </a:cubicBezTo>
                    <a:cubicBezTo>
                      <a:pt x="17" y="78"/>
                      <a:pt x="17" y="78"/>
                      <a:pt x="17" y="78"/>
                    </a:cubicBezTo>
                    <a:close/>
                  </a:path>
                </a:pathLst>
              </a:custGeom>
              <a:solidFill>
                <a:srgbClr val="AD84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7" name="Freeform 345">
                <a:extLst>
                  <a:ext uri="{FF2B5EF4-FFF2-40B4-BE49-F238E27FC236}">
                    <a16:creationId xmlns:a16="http://schemas.microsoft.com/office/drawing/2014/main" id="{D43CE2B6-02FA-4E03-8007-36059A5737AF}"/>
                  </a:ext>
                </a:extLst>
              </p:cNvPr>
              <p:cNvSpPr>
                <a:spLocks/>
              </p:cNvSpPr>
              <p:nvPr/>
            </p:nvSpPr>
            <p:spPr bwMode="auto">
              <a:xfrm>
                <a:off x="1409" y="2241"/>
                <a:ext cx="21" cy="114"/>
              </a:xfrm>
              <a:custGeom>
                <a:avLst/>
                <a:gdLst>
                  <a:gd name="T0" fmla="*/ 15 w 18"/>
                  <a:gd name="T1" fmla="*/ 0 h 102"/>
                  <a:gd name="T2" fmla="*/ 12 w 18"/>
                  <a:gd name="T3" fmla="*/ 102 h 102"/>
                  <a:gd name="T4" fmla="*/ 15 w 18"/>
                  <a:gd name="T5" fmla="*/ 0 h 102"/>
                </a:gdLst>
                <a:ahLst/>
                <a:cxnLst>
                  <a:cxn ang="0">
                    <a:pos x="T0" y="T1"/>
                  </a:cxn>
                  <a:cxn ang="0">
                    <a:pos x="T2" y="T3"/>
                  </a:cxn>
                  <a:cxn ang="0">
                    <a:pos x="T4" y="T5"/>
                  </a:cxn>
                </a:cxnLst>
                <a:rect l="0" t="0" r="r" b="b"/>
                <a:pathLst>
                  <a:path w="18" h="102">
                    <a:moveTo>
                      <a:pt x="15" y="0"/>
                    </a:moveTo>
                    <a:cubicBezTo>
                      <a:pt x="18" y="34"/>
                      <a:pt x="9" y="68"/>
                      <a:pt x="12" y="102"/>
                    </a:cubicBezTo>
                    <a:cubicBezTo>
                      <a:pt x="0" y="68"/>
                      <a:pt x="7" y="34"/>
                      <a:pt x="15" y="0"/>
                    </a:cubicBezTo>
                    <a:close/>
                  </a:path>
                </a:pathLst>
              </a:custGeom>
              <a:solidFill>
                <a:srgbClr val="9B74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8" name="Freeform 346">
                <a:extLst>
                  <a:ext uri="{FF2B5EF4-FFF2-40B4-BE49-F238E27FC236}">
                    <a16:creationId xmlns:a16="http://schemas.microsoft.com/office/drawing/2014/main" id="{888A7225-4D9B-41ED-AA45-4D405C391BFA}"/>
                  </a:ext>
                </a:extLst>
              </p:cNvPr>
              <p:cNvSpPr>
                <a:spLocks/>
              </p:cNvSpPr>
              <p:nvPr/>
            </p:nvSpPr>
            <p:spPr bwMode="auto">
              <a:xfrm>
                <a:off x="616" y="2381"/>
                <a:ext cx="36" cy="74"/>
              </a:xfrm>
              <a:custGeom>
                <a:avLst/>
                <a:gdLst>
                  <a:gd name="T0" fmla="*/ 0 w 32"/>
                  <a:gd name="T1" fmla="*/ 61 h 66"/>
                  <a:gd name="T2" fmla="*/ 27 w 32"/>
                  <a:gd name="T3" fmla="*/ 0 h 66"/>
                  <a:gd name="T4" fmla="*/ 27 w 32"/>
                  <a:gd name="T5" fmla="*/ 21 h 66"/>
                  <a:gd name="T6" fmla="*/ 20 w 32"/>
                  <a:gd name="T7" fmla="*/ 53 h 66"/>
                  <a:gd name="T8" fmla="*/ 12 w 32"/>
                  <a:gd name="T9" fmla="*/ 65 h 66"/>
                  <a:gd name="T10" fmla="*/ 0 w 32"/>
                  <a:gd name="T11" fmla="*/ 61 h 66"/>
                </a:gdLst>
                <a:ahLst/>
                <a:cxnLst>
                  <a:cxn ang="0">
                    <a:pos x="T0" y="T1"/>
                  </a:cxn>
                  <a:cxn ang="0">
                    <a:pos x="T2" y="T3"/>
                  </a:cxn>
                  <a:cxn ang="0">
                    <a:pos x="T4" y="T5"/>
                  </a:cxn>
                  <a:cxn ang="0">
                    <a:pos x="T6" y="T7"/>
                  </a:cxn>
                  <a:cxn ang="0">
                    <a:pos x="T8" y="T9"/>
                  </a:cxn>
                  <a:cxn ang="0">
                    <a:pos x="T10" y="T11"/>
                  </a:cxn>
                </a:cxnLst>
                <a:rect l="0" t="0" r="r" b="b"/>
                <a:pathLst>
                  <a:path w="32" h="66">
                    <a:moveTo>
                      <a:pt x="0" y="61"/>
                    </a:moveTo>
                    <a:cubicBezTo>
                      <a:pt x="7" y="40"/>
                      <a:pt x="10" y="17"/>
                      <a:pt x="27" y="0"/>
                    </a:cubicBezTo>
                    <a:cubicBezTo>
                      <a:pt x="31" y="7"/>
                      <a:pt x="22" y="14"/>
                      <a:pt x="27" y="21"/>
                    </a:cubicBezTo>
                    <a:cubicBezTo>
                      <a:pt x="32" y="33"/>
                      <a:pt x="19" y="42"/>
                      <a:pt x="20" y="53"/>
                    </a:cubicBezTo>
                    <a:cubicBezTo>
                      <a:pt x="17" y="57"/>
                      <a:pt x="15" y="61"/>
                      <a:pt x="12" y="65"/>
                    </a:cubicBezTo>
                    <a:cubicBezTo>
                      <a:pt x="8" y="64"/>
                      <a:pt x="3" y="66"/>
                      <a:pt x="0" y="61"/>
                    </a:cubicBezTo>
                    <a:close/>
                  </a:path>
                </a:pathLst>
              </a:custGeom>
              <a:solidFill>
                <a:srgbClr val="CBAB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9" name="Freeform 347">
                <a:extLst>
                  <a:ext uri="{FF2B5EF4-FFF2-40B4-BE49-F238E27FC236}">
                    <a16:creationId xmlns:a16="http://schemas.microsoft.com/office/drawing/2014/main" id="{0A480110-C125-4F0F-9FBA-6D10AE28D2D7}"/>
                  </a:ext>
                </a:extLst>
              </p:cNvPr>
              <p:cNvSpPr>
                <a:spLocks/>
              </p:cNvSpPr>
              <p:nvPr/>
            </p:nvSpPr>
            <p:spPr bwMode="auto">
              <a:xfrm>
                <a:off x="1566" y="1962"/>
                <a:ext cx="23" cy="144"/>
              </a:xfrm>
              <a:custGeom>
                <a:avLst/>
                <a:gdLst>
                  <a:gd name="T0" fmla="*/ 10 w 21"/>
                  <a:gd name="T1" fmla="*/ 2 h 128"/>
                  <a:gd name="T2" fmla="*/ 4 w 21"/>
                  <a:gd name="T3" fmla="*/ 128 h 128"/>
                  <a:gd name="T4" fmla="*/ 7 w 21"/>
                  <a:gd name="T5" fmla="*/ 2 h 128"/>
                  <a:gd name="T6" fmla="*/ 10 w 21"/>
                  <a:gd name="T7" fmla="*/ 2 h 128"/>
                </a:gdLst>
                <a:ahLst/>
                <a:cxnLst>
                  <a:cxn ang="0">
                    <a:pos x="T0" y="T1"/>
                  </a:cxn>
                  <a:cxn ang="0">
                    <a:pos x="T2" y="T3"/>
                  </a:cxn>
                  <a:cxn ang="0">
                    <a:pos x="T4" y="T5"/>
                  </a:cxn>
                  <a:cxn ang="0">
                    <a:pos x="T6" y="T7"/>
                  </a:cxn>
                </a:cxnLst>
                <a:rect l="0" t="0" r="r" b="b"/>
                <a:pathLst>
                  <a:path w="21" h="128">
                    <a:moveTo>
                      <a:pt x="10" y="2"/>
                    </a:moveTo>
                    <a:cubicBezTo>
                      <a:pt x="21" y="45"/>
                      <a:pt x="10" y="86"/>
                      <a:pt x="4" y="128"/>
                    </a:cubicBezTo>
                    <a:cubicBezTo>
                      <a:pt x="0" y="86"/>
                      <a:pt x="14" y="44"/>
                      <a:pt x="7" y="2"/>
                    </a:cubicBezTo>
                    <a:cubicBezTo>
                      <a:pt x="8" y="0"/>
                      <a:pt x="9" y="0"/>
                      <a:pt x="10" y="2"/>
                    </a:cubicBezTo>
                    <a:close/>
                  </a:path>
                </a:pathLst>
              </a:custGeom>
              <a:solidFill>
                <a:srgbClr val="AA81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0" name="Freeform 348">
                <a:extLst>
                  <a:ext uri="{FF2B5EF4-FFF2-40B4-BE49-F238E27FC236}">
                    <a16:creationId xmlns:a16="http://schemas.microsoft.com/office/drawing/2014/main" id="{B296149F-3979-42C0-8144-DE37F0B90B45}"/>
                  </a:ext>
                </a:extLst>
              </p:cNvPr>
              <p:cNvSpPr>
                <a:spLocks/>
              </p:cNvSpPr>
              <p:nvPr/>
            </p:nvSpPr>
            <p:spPr bwMode="auto">
              <a:xfrm>
                <a:off x="1064" y="2346"/>
                <a:ext cx="37" cy="109"/>
              </a:xfrm>
              <a:custGeom>
                <a:avLst/>
                <a:gdLst>
                  <a:gd name="T0" fmla="*/ 33 w 33"/>
                  <a:gd name="T1" fmla="*/ 0 h 97"/>
                  <a:gd name="T2" fmla="*/ 7 w 33"/>
                  <a:gd name="T3" fmla="*/ 97 h 97"/>
                  <a:gd name="T4" fmla="*/ 33 w 33"/>
                  <a:gd name="T5" fmla="*/ 0 h 97"/>
                </a:gdLst>
                <a:ahLst/>
                <a:cxnLst>
                  <a:cxn ang="0">
                    <a:pos x="T0" y="T1"/>
                  </a:cxn>
                  <a:cxn ang="0">
                    <a:pos x="T2" y="T3"/>
                  </a:cxn>
                  <a:cxn ang="0">
                    <a:pos x="T4" y="T5"/>
                  </a:cxn>
                </a:cxnLst>
                <a:rect l="0" t="0" r="r" b="b"/>
                <a:pathLst>
                  <a:path w="33" h="97">
                    <a:moveTo>
                      <a:pt x="33" y="0"/>
                    </a:moveTo>
                    <a:cubicBezTo>
                      <a:pt x="31" y="36"/>
                      <a:pt x="12" y="63"/>
                      <a:pt x="7" y="97"/>
                    </a:cubicBezTo>
                    <a:cubicBezTo>
                      <a:pt x="0" y="82"/>
                      <a:pt x="14" y="29"/>
                      <a:pt x="33" y="0"/>
                    </a:cubicBezTo>
                    <a:close/>
                  </a:path>
                </a:pathLst>
              </a:custGeom>
              <a:solidFill>
                <a:srgbClr val="BC93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1" name="Freeform 349">
                <a:extLst>
                  <a:ext uri="{FF2B5EF4-FFF2-40B4-BE49-F238E27FC236}">
                    <a16:creationId xmlns:a16="http://schemas.microsoft.com/office/drawing/2014/main" id="{7D61FAEF-50A8-43BC-BBF3-F61DBDB1B4CC}"/>
                  </a:ext>
                </a:extLst>
              </p:cNvPr>
              <p:cNvSpPr>
                <a:spLocks/>
              </p:cNvSpPr>
              <p:nvPr/>
            </p:nvSpPr>
            <p:spPr bwMode="auto">
              <a:xfrm>
                <a:off x="1106" y="1470"/>
                <a:ext cx="46" cy="108"/>
              </a:xfrm>
              <a:custGeom>
                <a:avLst/>
                <a:gdLst>
                  <a:gd name="T0" fmla="*/ 25 w 41"/>
                  <a:gd name="T1" fmla="*/ 20 h 96"/>
                  <a:gd name="T2" fmla="*/ 36 w 41"/>
                  <a:gd name="T3" fmla="*/ 0 h 96"/>
                  <a:gd name="T4" fmla="*/ 31 w 41"/>
                  <a:gd name="T5" fmla="*/ 27 h 96"/>
                  <a:gd name="T6" fmla="*/ 1 w 41"/>
                  <a:gd name="T7" fmla="*/ 96 h 96"/>
                  <a:gd name="T8" fmla="*/ 25 w 41"/>
                  <a:gd name="T9" fmla="*/ 20 h 96"/>
                </a:gdLst>
                <a:ahLst/>
                <a:cxnLst>
                  <a:cxn ang="0">
                    <a:pos x="T0" y="T1"/>
                  </a:cxn>
                  <a:cxn ang="0">
                    <a:pos x="T2" y="T3"/>
                  </a:cxn>
                  <a:cxn ang="0">
                    <a:pos x="T4" y="T5"/>
                  </a:cxn>
                  <a:cxn ang="0">
                    <a:pos x="T6" y="T7"/>
                  </a:cxn>
                  <a:cxn ang="0">
                    <a:pos x="T8" y="T9"/>
                  </a:cxn>
                </a:cxnLst>
                <a:rect l="0" t="0" r="r" b="b"/>
                <a:pathLst>
                  <a:path w="41" h="96">
                    <a:moveTo>
                      <a:pt x="25" y="20"/>
                    </a:moveTo>
                    <a:cubicBezTo>
                      <a:pt x="31" y="14"/>
                      <a:pt x="26" y="3"/>
                      <a:pt x="36" y="0"/>
                    </a:cubicBezTo>
                    <a:cubicBezTo>
                      <a:pt x="41" y="10"/>
                      <a:pt x="34" y="20"/>
                      <a:pt x="31" y="27"/>
                    </a:cubicBezTo>
                    <a:cubicBezTo>
                      <a:pt x="19" y="50"/>
                      <a:pt x="12" y="73"/>
                      <a:pt x="1" y="96"/>
                    </a:cubicBezTo>
                    <a:cubicBezTo>
                      <a:pt x="0" y="68"/>
                      <a:pt x="15" y="45"/>
                      <a:pt x="25" y="20"/>
                    </a:cubicBezTo>
                    <a:close/>
                  </a:path>
                </a:pathLst>
              </a:custGeom>
              <a:solidFill>
                <a:srgbClr val="9A6B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2" name="Freeform 350">
                <a:extLst>
                  <a:ext uri="{FF2B5EF4-FFF2-40B4-BE49-F238E27FC236}">
                    <a16:creationId xmlns:a16="http://schemas.microsoft.com/office/drawing/2014/main" id="{352FC0DF-A74D-402F-8D09-BAA0700C4F30}"/>
                  </a:ext>
                </a:extLst>
              </p:cNvPr>
              <p:cNvSpPr>
                <a:spLocks/>
              </p:cNvSpPr>
              <p:nvPr/>
            </p:nvSpPr>
            <p:spPr bwMode="auto">
              <a:xfrm>
                <a:off x="1141" y="1979"/>
                <a:ext cx="41" cy="130"/>
              </a:xfrm>
              <a:custGeom>
                <a:avLst/>
                <a:gdLst>
                  <a:gd name="T0" fmla="*/ 25 w 37"/>
                  <a:gd name="T1" fmla="*/ 7 h 116"/>
                  <a:gd name="T2" fmla="*/ 33 w 37"/>
                  <a:gd name="T3" fmla="*/ 13 h 116"/>
                  <a:gd name="T4" fmla="*/ 2 w 37"/>
                  <a:gd name="T5" fmla="*/ 116 h 116"/>
                  <a:gd name="T6" fmla="*/ 9 w 37"/>
                  <a:gd name="T7" fmla="*/ 66 h 116"/>
                  <a:gd name="T8" fmla="*/ 25 w 37"/>
                  <a:gd name="T9" fmla="*/ 7 h 116"/>
                </a:gdLst>
                <a:ahLst/>
                <a:cxnLst>
                  <a:cxn ang="0">
                    <a:pos x="T0" y="T1"/>
                  </a:cxn>
                  <a:cxn ang="0">
                    <a:pos x="T2" y="T3"/>
                  </a:cxn>
                  <a:cxn ang="0">
                    <a:pos x="T4" y="T5"/>
                  </a:cxn>
                  <a:cxn ang="0">
                    <a:pos x="T6" y="T7"/>
                  </a:cxn>
                  <a:cxn ang="0">
                    <a:pos x="T8" y="T9"/>
                  </a:cxn>
                </a:cxnLst>
                <a:rect l="0" t="0" r="r" b="b"/>
                <a:pathLst>
                  <a:path w="37" h="116">
                    <a:moveTo>
                      <a:pt x="25" y="7"/>
                    </a:moveTo>
                    <a:cubicBezTo>
                      <a:pt x="30" y="5"/>
                      <a:pt x="37" y="0"/>
                      <a:pt x="33" y="13"/>
                    </a:cubicBezTo>
                    <a:cubicBezTo>
                      <a:pt x="23" y="45"/>
                      <a:pt x="13" y="78"/>
                      <a:pt x="2" y="116"/>
                    </a:cubicBezTo>
                    <a:cubicBezTo>
                      <a:pt x="0" y="96"/>
                      <a:pt x="4" y="81"/>
                      <a:pt x="9" y="66"/>
                    </a:cubicBezTo>
                    <a:cubicBezTo>
                      <a:pt x="15" y="46"/>
                      <a:pt x="24" y="28"/>
                      <a:pt x="25" y="7"/>
                    </a:cubicBezTo>
                    <a:close/>
                  </a:path>
                </a:pathLst>
              </a:custGeom>
              <a:solidFill>
                <a:srgbClr val="AA7F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3" name="Freeform 351">
                <a:extLst>
                  <a:ext uri="{FF2B5EF4-FFF2-40B4-BE49-F238E27FC236}">
                    <a16:creationId xmlns:a16="http://schemas.microsoft.com/office/drawing/2014/main" id="{51E3A773-17A1-45F9-9342-AA15194C2171}"/>
                  </a:ext>
                </a:extLst>
              </p:cNvPr>
              <p:cNvSpPr>
                <a:spLocks/>
              </p:cNvSpPr>
              <p:nvPr/>
            </p:nvSpPr>
            <p:spPr bwMode="auto">
              <a:xfrm>
                <a:off x="986" y="1698"/>
                <a:ext cx="39" cy="116"/>
              </a:xfrm>
              <a:custGeom>
                <a:avLst/>
                <a:gdLst>
                  <a:gd name="T0" fmla="*/ 22 w 35"/>
                  <a:gd name="T1" fmla="*/ 18 h 103"/>
                  <a:gd name="T2" fmla="*/ 27 w 35"/>
                  <a:gd name="T3" fmla="*/ 2 h 103"/>
                  <a:gd name="T4" fmla="*/ 34 w 35"/>
                  <a:gd name="T5" fmla="*/ 5 h 103"/>
                  <a:gd name="T6" fmla="*/ 0 w 35"/>
                  <a:gd name="T7" fmla="*/ 103 h 103"/>
                  <a:gd name="T8" fmla="*/ 22 w 35"/>
                  <a:gd name="T9" fmla="*/ 18 h 103"/>
                </a:gdLst>
                <a:ahLst/>
                <a:cxnLst>
                  <a:cxn ang="0">
                    <a:pos x="T0" y="T1"/>
                  </a:cxn>
                  <a:cxn ang="0">
                    <a:pos x="T2" y="T3"/>
                  </a:cxn>
                  <a:cxn ang="0">
                    <a:pos x="T4" y="T5"/>
                  </a:cxn>
                  <a:cxn ang="0">
                    <a:pos x="T6" y="T7"/>
                  </a:cxn>
                  <a:cxn ang="0">
                    <a:pos x="T8" y="T9"/>
                  </a:cxn>
                </a:cxnLst>
                <a:rect l="0" t="0" r="r" b="b"/>
                <a:pathLst>
                  <a:path w="35" h="103">
                    <a:moveTo>
                      <a:pt x="22" y="18"/>
                    </a:moveTo>
                    <a:cubicBezTo>
                      <a:pt x="25" y="13"/>
                      <a:pt x="28" y="8"/>
                      <a:pt x="27" y="2"/>
                    </a:cubicBezTo>
                    <a:cubicBezTo>
                      <a:pt x="30" y="1"/>
                      <a:pt x="35" y="0"/>
                      <a:pt x="34" y="5"/>
                    </a:cubicBezTo>
                    <a:cubicBezTo>
                      <a:pt x="24" y="38"/>
                      <a:pt x="18" y="73"/>
                      <a:pt x="0" y="103"/>
                    </a:cubicBezTo>
                    <a:cubicBezTo>
                      <a:pt x="4" y="74"/>
                      <a:pt x="18" y="47"/>
                      <a:pt x="22" y="18"/>
                    </a:cubicBezTo>
                    <a:close/>
                  </a:path>
                </a:pathLst>
              </a:custGeom>
              <a:solidFill>
                <a:srgbClr val="7D59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4" name="Freeform 352">
                <a:extLst>
                  <a:ext uri="{FF2B5EF4-FFF2-40B4-BE49-F238E27FC236}">
                    <a16:creationId xmlns:a16="http://schemas.microsoft.com/office/drawing/2014/main" id="{182E9016-FD94-45E2-BF69-5716DA30CF96}"/>
                  </a:ext>
                </a:extLst>
              </p:cNvPr>
              <p:cNvSpPr>
                <a:spLocks/>
              </p:cNvSpPr>
              <p:nvPr/>
            </p:nvSpPr>
            <p:spPr bwMode="auto">
              <a:xfrm>
                <a:off x="1079" y="1283"/>
                <a:ext cx="47" cy="115"/>
              </a:xfrm>
              <a:custGeom>
                <a:avLst/>
                <a:gdLst>
                  <a:gd name="T0" fmla="*/ 4 w 42"/>
                  <a:gd name="T1" fmla="*/ 102 h 102"/>
                  <a:gd name="T2" fmla="*/ 0 w 42"/>
                  <a:gd name="T3" fmla="*/ 94 h 102"/>
                  <a:gd name="T4" fmla="*/ 37 w 42"/>
                  <a:gd name="T5" fmla="*/ 0 h 102"/>
                  <a:gd name="T6" fmla="*/ 42 w 42"/>
                  <a:gd name="T7" fmla="*/ 2 h 102"/>
                  <a:gd name="T8" fmla="*/ 17 w 42"/>
                  <a:gd name="T9" fmla="*/ 69 h 102"/>
                  <a:gd name="T10" fmla="*/ 4 w 42"/>
                  <a:gd name="T11" fmla="*/ 102 h 102"/>
                </a:gdLst>
                <a:ahLst/>
                <a:cxnLst>
                  <a:cxn ang="0">
                    <a:pos x="T0" y="T1"/>
                  </a:cxn>
                  <a:cxn ang="0">
                    <a:pos x="T2" y="T3"/>
                  </a:cxn>
                  <a:cxn ang="0">
                    <a:pos x="T4" y="T5"/>
                  </a:cxn>
                  <a:cxn ang="0">
                    <a:pos x="T6" y="T7"/>
                  </a:cxn>
                  <a:cxn ang="0">
                    <a:pos x="T8" y="T9"/>
                  </a:cxn>
                  <a:cxn ang="0">
                    <a:pos x="T10" y="T11"/>
                  </a:cxn>
                </a:cxnLst>
                <a:rect l="0" t="0" r="r" b="b"/>
                <a:pathLst>
                  <a:path w="42" h="102">
                    <a:moveTo>
                      <a:pt x="4" y="102"/>
                    </a:moveTo>
                    <a:cubicBezTo>
                      <a:pt x="2" y="99"/>
                      <a:pt x="1" y="96"/>
                      <a:pt x="0" y="94"/>
                    </a:cubicBezTo>
                    <a:cubicBezTo>
                      <a:pt x="12" y="63"/>
                      <a:pt x="24" y="31"/>
                      <a:pt x="37" y="0"/>
                    </a:cubicBezTo>
                    <a:cubicBezTo>
                      <a:pt x="39" y="1"/>
                      <a:pt x="40" y="2"/>
                      <a:pt x="42" y="2"/>
                    </a:cubicBezTo>
                    <a:cubicBezTo>
                      <a:pt x="37" y="26"/>
                      <a:pt x="26" y="47"/>
                      <a:pt x="17" y="69"/>
                    </a:cubicBezTo>
                    <a:cubicBezTo>
                      <a:pt x="12" y="80"/>
                      <a:pt x="4" y="89"/>
                      <a:pt x="4" y="102"/>
                    </a:cubicBezTo>
                    <a:close/>
                  </a:path>
                </a:pathLst>
              </a:custGeom>
              <a:solidFill>
                <a:srgbClr val="714A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5" name="Freeform 353">
                <a:extLst>
                  <a:ext uri="{FF2B5EF4-FFF2-40B4-BE49-F238E27FC236}">
                    <a16:creationId xmlns:a16="http://schemas.microsoft.com/office/drawing/2014/main" id="{4FB0D7B5-463E-40CE-9203-24FCA8698A08}"/>
                  </a:ext>
                </a:extLst>
              </p:cNvPr>
              <p:cNvSpPr>
                <a:spLocks/>
              </p:cNvSpPr>
              <p:nvPr/>
            </p:nvSpPr>
            <p:spPr bwMode="auto">
              <a:xfrm>
                <a:off x="751" y="1937"/>
                <a:ext cx="31" cy="119"/>
              </a:xfrm>
              <a:custGeom>
                <a:avLst/>
                <a:gdLst>
                  <a:gd name="T0" fmla="*/ 0 w 28"/>
                  <a:gd name="T1" fmla="*/ 106 h 106"/>
                  <a:gd name="T2" fmla="*/ 23 w 28"/>
                  <a:gd name="T3" fmla="*/ 0 h 106"/>
                  <a:gd name="T4" fmla="*/ 28 w 28"/>
                  <a:gd name="T5" fmla="*/ 2 h 106"/>
                  <a:gd name="T6" fmla="*/ 0 w 28"/>
                  <a:gd name="T7" fmla="*/ 106 h 106"/>
                </a:gdLst>
                <a:ahLst/>
                <a:cxnLst>
                  <a:cxn ang="0">
                    <a:pos x="T0" y="T1"/>
                  </a:cxn>
                  <a:cxn ang="0">
                    <a:pos x="T2" y="T3"/>
                  </a:cxn>
                  <a:cxn ang="0">
                    <a:pos x="T4" y="T5"/>
                  </a:cxn>
                  <a:cxn ang="0">
                    <a:pos x="T6" y="T7"/>
                  </a:cxn>
                </a:cxnLst>
                <a:rect l="0" t="0" r="r" b="b"/>
                <a:pathLst>
                  <a:path w="28" h="106">
                    <a:moveTo>
                      <a:pt x="0" y="106"/>
                    </a:moveTo>
                    <a:cubicBezTo>
                      <a:pt x="3" y="69"/>
                      <a:pt x="10" y="34"/>
                      <a:pt x="23" y="0"/>
                    </a:cubicBezTo>
                    <a:cubicBezTo>
                      <a:pt x="25" y="1"/>
                      <a:pt x="27" y="1"/>
                      <a:pt x="28" y="2"/>
                    </a:cubicBezTo>
                    <a:cubicBezTo>
                      <a:pt x="19" y="36"/>
                      <a:pt x="9" y="71"/>
                      <a:pt x="0" y="106"/>
                    </a:cubicBezTo>
                    <a:close/>
                  </a:path>
                </a:pathLst>
              </a:custGeom>
              <a:solidFill>
                <a:srgbClr val="805D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6" name="Freeform 354">
                <a:extLst>
                  <a:ext uri="{FF2B5EF4-FFF2-40B4-BE49-F238E27FC236}">
                    <a16:creationId xmlns:a16="http://schemas.microsoft.com/office/drawing/2014/main" id="{6953D1F0-483C-44EA-B953-60FF15A971C1}"/>
                  </a:ext>
                </a:extLst>
              </p:cNvPr>
              <p:cNvSpPr>
                <a:spLocks/>
              </p:cNvSpPr>
              <p:nvPr/>
            </p:nvSpPr>
            <p:spPr bwMode="auto">
              <a:xfrm>
                <a:off x="1316" y="1254"/>
                <a:ext cx="20" cy="92"/>
              </a:xfrm>
              <a:custGeom>
                <a:avLst/>
                <a:gdLst>
                  <a:gd name="T0" fmla="*/ 5 w 18"/>
                  <a:gd name="T1" fmla="*/ 0 h 82"/>
                  <a:gd name="T2" fmla="*/ 18 w 18"/>
                  <a:gd name="T3" fmla="*/ 1 h 82"/>
                  <a:gd name="T4" fmla="*/ 6 w 18"/>
                  <a:gd name="T5" fmla="*/ 82 h 82"/>
                  <a:gd name="T6" fmla="*/ 2 w 18"/>
                  <a:gd name="T7" fmla="*/ 82 h 82"/>
                  <a:gd name="T8" fmla="*/ 1 w 18"/>
                  <a:gd name="T9" fmla="*/ 68 h 82"/>
                  <a:gd name="T10" fmla="*/ 5 w 18"/>
                  <a:gd name="T11" fmla="*/ 0 h 82"/>
                </a:gdLst>
                <a:ahLst/>
                <a:cxnLst>
                  <a:cxn ang="0">
                    <a:pos x="T0" y="T1"/>
                  </a:cxn>
                  <a:cxn ang="0">
                    <a:pos x="T2" y="T3"/>
                  </a:cxn>
                  <a:cxn ang="0">
                    <a:pos x="T4" y="T5"/>
                  </a:cxn>
                  <a:cxn ang="0">
                    <a:pos x="T6" y="T7"/>
                  </a:cxn>
                  <a:cxn ang="0">
                    <a:pos x="T8" y="T9"/>
                  </a:cxn>
                  <a:cxn ang="0">
                    <a:pos x="T10" y="T11"/>
                  </a:cxn>
                </a:cxnLst>
                <a:rect l="0" t="0" r="r" b="b"/>
                <a:pathLst>
                  <a:path w="18" h="82">
                    <a:moveTo>
                      <a:pt x="5" y="0"/>
                    </a:moveTo>
                    <a:cubicBezTo>
                      <a:pt x="9" y="0"/>
                      <a:pt x="13" y="0"/>
                      <a:pt x="18" y="1"/>
                    </a:cubicBezTo>
                    <a:cubicBezTo>
                      <a:pt x="14" y="28"/>
                      <a:pt x="10" y="55"/>
                      <a:pt x="6" y="82"/>
                    </a:cubicBezTo>
                    <a:cubicBezTo>
                      <a:pt x="5" y="82"/>
                      <a:pt x="3" y="82"/>
                      <a:pt x="2" y="82"/>
                    </a:cubicBezTo>
                    <a:cubicBezTo>
                      <a:pt x="2" y="77"/>
                      <a:pt x="0" y="72"/>
                      <a:pt x="1" y="68"/>
                    </a:cubicBezTo>
                    <a:cubicBezTo>
                      <a:pt x="7" y="46"/>
                      <a:pt x="6" y="23"/>
                      <a:pt x="5" y="0"/>
                    </a:cubicBezTo>
                    <a:close/>
                  </a:path>
                </a:pathLst>
              </a:custGeom>
              <a:solidFill>
                <a:srgbClr val="A281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7" name="Freeform 355">
                <a:extLst>
                  <a:ext uri="{FF2B5EF4-FFF2-40B4-BE49-F238E27FC236}">
                    <a16:creationId xmlns:a16="http://schemas.microsoft.com/office/drawing/2014/main" id="{4D3E7262-DC20-4996-B6FE-25E95F9BF071}"/>
                  </a:ext>
                </a:extLst>
              </p:cNvPr>
              <p:cNvSpPr>
                <a:spLocks/>
              </p:cNvSpPr>
              <p:nvPr/>
            </p:nvSpPr>
            <p:spPr bwMode="auto">
              <a:xfrm>
                <a:off x="1569" y="2565"/>
                <a:ext cx="21" cy="101"/>
              </a:xfrm>
              <a:custGeom>
                <a:avLst/>
                <a:gdLst>
                  <a:gd name="T0" fmla="*/ 15 w 19"/>
                  <a:gd name="T1" fmla="*/ 0 h 90"/>
                  <a:gd name="T2" fmla="*/ 0 w 19"/>
                  <a:gd name="T3" fmla="*/ 90 h 90"/>
                  <a:gd name="T4" fmla="*/ 10 w 19"/>
                  <a:gd name="T5" fmla="*/ 0 h 90"/>
                  <a:gd name="T6" fmla="*/ 15 w 19"/>
                  <a:gd name="T7" fmla="*/ 0 h 90"/>
                </a:gdLst>
                <a:ahLst/>
                <a:cxnLst>
                  <a:cxn ang="0">
                    <a:pos x="T0" y="T1"/>
                  </a:cxn>
                  <a:cxn ang="0">
                    <a:pos x="T2" y="T3"/>
                  </a:cxn>
                  <a:cxn ang="0">
                    <a:pos x="T4" y="T5"/>
                  </a:cxn>
                  <a:cxn ang="0">
                    <a:pos x="T6" y="T7"/>
                  </a:cxn>
                </a:cxnLst>
                <a:rect l="0" t="0" r="r" b="b"/>
                <a:pathLst>
                  <a:path w="19" h="90">
                    <a:moveTo>
                      <a:pt x="15" y="0"/>
                    </a:moveTo>
                    <a:cubicBezTo>
                      <a:pt x="19" y="31"/>
                      <a:pt x="13" y="61"/>
                      <a:pt x="0" y="90"/>
                    </a:cubicBezTo>
                    <a:cubicBezTo>
                      <a:pt x="4" y="60"/>
                      <a:pt x="7" y="30"/>
                      <a:pt x="10" y="0"/>
                    </a:cubicBezTo>
                    <a:cubicBezTo>
                      <a:pt x="12" y="0"/>
                      <a:pt x="13" y="0"/>
                      <a:pt x="15" y="0"/>
                    </a:cubicBezTo>
                    <a:close/>
                  </a:path>
                </a:pathLst>
              </a:custGeom>
              <a:solidFill>
                <a:srgbClr val="956C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8" name="Freeform 356">
                <a:extLst>
                  <a:ext uri="{FF2B5EF4-FFF2-40B4-BE49-F238E27FC236}">
                    <a16:creationId xmlns:a16="http://schemas.microsoft.com/office/drawing/2014/main" id="{1EB68D88-A309-4382-8EE3-C1B39DE67525}"/>
                  </a:ext>
                </a:extLst>
              </p:cNvPr>
              <p:cNvSpPr>
                <a:spLocks/>
              </p:cNvSpPr>
              <p:nvPr/>
            </p:nvSpPr>
            <p:spPr bwMode="auto">
              <a:xfrm>
                <a:off x="901" y="1704"/>
                <a:ext cx="41" cy="127"/>
              </a:xfrm>
              <a:custGeom>
                <a:avLst/>
                <a:gdLst>
                  <a:gd name="T0" fmla="*/ 2 w 36"/>
                  <a:gd name="T1" fmla="*/ 108 h 113"/>
                  <a:gd name="T2" fmla="*/ 36 w 36"/>
                  <a:gd name="T3" fmla="*/ 0 h 113"/>
                  <a:gd name="T4" fmla="*/ 6 w 36"/>
                  <a:gd name="T5" fmla="*/ 112 h 113"/>
                  <a:gd name="T6" fmla="*/ 2 w 36"/>
                  <a:gd name="T7" fmla="*/ 108 h 113"/>
                </a:gdLst>
                <a:ahLst/>
                <a:cxnLst>
                  <a:cxn ang="0">
                    <a:pos x="T0" y="T1"/>
                  </a:cxn>
                  <a:cxn ang="0">
                    <a:pos x="T2" y="T3"/>
                  </a:cxn>
                  <a:cxn ang="0">
                    <a:pos x="T4" y="T5"/>
                  </a:cxn>
                  <a:cxn ang="0">
                    <a:pos x="T6" y="T7"/>
                  </a:cxn>
                </a:cxnLst>
                <a:rect l="0" t="0" r="r" b="b"/>
                <a:pathLst>
                  <a:path w="36" h="113">
                    <a:moveTo>
                      <a:pt x="2" y="108"/>
                    </a:moveTo>
                    <a:cubicBezTo>
                      <a:pt x="11" y="71"/>
                      <a:pt x="27" y="37"/>
                      <a:pt x="36" y="0"/>
                    </a:cubicBezTo>
                    <a:cubicBezTo>
                      <a:pt x="35" y="40"/>
                      <a:pt x="18" y="75"/>
                      <a:pt x="6" y="112"/>
                    </a:cubicBezTo>
                    <a:cubicBezTo>
                      <a:pt x="2" y="113"/>
                      <a:pt x="0" y="112"/>
                      <a:pt x="2" y="108"/>
                    </a:cubicBezTo>
                    <a:close/>
                  </a:path>
                </a:pathLst>
              </a:custGeom>
              <a:solidFill>
                <a:srgbClr val="8962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9" name="Freeform 357">
                <a:extLst>
                  <a:ext uri="{FF2B5EF4-FFF2-40B4-BE49-F238E27FC236}">
                    <a16:creationId xmlns:a16="http://schemas.microsoft.com/office/drawing/2014/main" id="{EA3D8A8E-B9E3-48D2-A51E-2F726F6FF782}"/>
                  </a:ext>
                </a:extLst>
              </p:cNvPr>
              <p:cNvSpPr>
                <a:spLocks/>
              </p:cNvSpPr>
              <p:nvPr/>
            </p:nvSpPr>
            <p:spPr bwMode="auto">
              <a:xfrm>
                <a:off x="1381" y="1718"/>
                <a:ext cx="18" cy="107"/>
              </a:xfrm>
              <a:custGeom>
                <a:avLst/>
                <a:gdLst>
                  <a:gd name="T0" fmla="*/ 13 w 16"/>
                  <a:gd name="T1" fmla="*/ 0 h 95"/>
                  <a:gd name="T2" fmla="*/ 6 w 16"/>
                  <a:gd name="T3" fmla="*/ 95 h 95"/>
                  <a:gd name="T4" fmla="*/ 13 w 16"/>
                  <a:gd name="T5" fmla="*/ 0 h 95"/>
                </a:gdLst>
                <a:ahLst/>
                <a:cxnLst>
                  <a:cxn ang="0">
                    <a:pos x="T0" y="T1"/>
                  </a:cxn>
                  <a:cxn ang="0">
                    <a:pos x="T2" y="T3"/>
                  </a:cxn>
                  <a:cxn ang="0">
                    <a:pos x="T4" y="T5"/>
                  </a:cxn>
                </a:cxnLst>
                <a:rect l="0" t="0" r="r" b="b"/>
                <a:pathLst>
                  <a:path w="16" h="95">
                    <a:moveTo>
                      <a:pt x="13" y="0"/>
                    </a:moveTo>
                    <a:cubicBezTo>
                      <a:pt x="16" y="32"/>
                      <a:pt x="13" y="64"/>
                      <a:pt x="6" y="95"/>
                    </a:cubicBezTo>
                    <a:cubicBezTo>
                      <a:pt x="0" y="63"/>
                      <a:pt x="9" y="32"/>
                      <a:pt x="13" y="0"/>
                    </a:cubicBezTo>
                    <a:close/>
                  </a:path>
                </a:pathLst>
              </a:custGeom>
              <a:solidFill>
                <a:srgbClr val="C5A0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0" name="Freeform 358">
                <a:extLst>
                  <a:ext uri="{FF2B5EF4-FFF2-40B4-BE49-F238E27FC236}">
                    <a16:creationId xmlns:a16="http://schemas.microsoft.com/office/drawing/2014/main" id="{C154A0B7-E699-4343-B083-597F67C0CC66}"/>
                  </a:ext>
                </a:extLst>
              </p:cNvPr>
              <p:cNvSpPr>
                <a:spLocks/>
              </p:cNvSpPr>
              <p:nvPr/>
            </p:nvSpPr>
            <p:spPr bwMode="auto">
              <a:xfrm>
                <a:off x="1230" y="2084"/>
                <a:ext cx="27" cy="114"/>
              </a:xfrm>
              <a:custGeom>
                <a:avLst/>
                <a:gdLst>
                  <a:gd name="T0" fmla="*/ 0 w 24"/>
                  <a:gd name="T1" fmla="*/ 101 h 101"/>
                  <a:gd name="T2" fmla="*/ 17 w 24"/>
                  <a:gd name="T3" fmla="*/ 0 h 101"/>
                  <a:gd name="T4" fmla="*/ 0 w 24"/>
                  <a:gd name="T5" fmla="*/ 101 h 101"/>
                </a:gdLst>
                <a:ahLst/>
                <a:cxnLst>
                  <a:cxn ang="0">
                    <a:pos x="T0" y="T1"/>
                  </a:cxn>
                  <a:cxn ang="0">
                    <a:pos x="T2" y="T3"/>
                  </a:cxn>
                  <a:cxn ang="0">
                    <a:pos x="T4" y="T5"/>
                  </a:cxn>
                </a:cxnLst>
                <a:rect l="0" t="0" r="r" b="b"/>
                <a:pathLst>
                  <a:path w="24" h="101">
                    <a:moveTo>
                      <a:pt x="0" y="101"/>
                    </a:moveTo>
                    <a:cubicBezTo>
                      <a:pt x="0" y="66"/>
                      <a:pt x="18" y="35"/>
                      <a:pt x="17" y="0"/>
                    </a:cubicBezTo>
                    <a:cubicBezTo>
                      <a:pt x="24" y="36"/>
                      <a:pt x="9" y="68"/>
                      <a:pt x="0" y="101"/>
                    </a:cubicBezTo>
                    <a:close/>
                  </a:path>
                </a:pathLst>
              </a:custGeom>
              <a:solidFill>
                <a:srgbClr val="8263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1" name="Freeform 359">
                <a:extLst>
                  <a:ext uri="{FF2B5EF4-FFF2-40B4-BE49-F238E27FC236}">
                    <a16:creationId xmlns:a16="http://schemas.microsoft.com/office/drawing/2014/main" id="{DF6D4153-4D10-4AC4-B0A6-57B3E432C192}"/>
                  </a:ext>
                </a:extLst>
              </p:cNvPr>
              <p:cNvSpPr>
                <a:spLocks/>
              </p:cNvSpPr>
              <p:nvPr/>
            </p:nvSpPr>
            <p:spPr bwMode="auto">
              <a:xfrm>
                <a:off x="1626" y="2403"/>
                <a:ext cx="14" cy="115"/>
              </a:xfrm>
              <a:custGeom>
                <a:avLst/>
                <a:gdLst>
                  <a:gd name="T0" fmla="*/ 8 w 12"/>
                  <a:gd name="T1" fmla="*/ 0 h 102"/>
                  <a:gd name="T2" fmla="*/ 2 w 12"/>
                  <a:gd name="T3" fmla="*/ 102 h 102"/>
                  <a:gd name="T4" fmla="*/ 8 w 12"/>
                  <a:gd name="T5" fmla="*/ 0 h 102"/>
                </a:gdLst>
                <a:ahLst/>
                <a:cxnLst>
                  <a:cxn ang="0">
                    <a:pos x="T0" y="T1"/>
                  </a:cxn>
                  <a:cxn ang="0">
                    <a:pos x="T2" y="T3"/>
                  </a:cxn>
                  <a:cxn ang="0">
                    <a:pos x="T4" y="T5"/>
                  </a:cxn>
                </a:cxnLst>
                <a:rect l="0" t="0" r="r" b="b"/>
                <a:pathLst>
                  <a:path w="12" h="102">
                    <a:moveTo>
                      <a:pt x="8" y="0"/>
                    </a:moveTo>
                    <a:cubicBezTo>
                      <a:pt x="9" y="34"/>
                      <a:pt x="12" y="69"/>
                      <a:pt x="2" y="102"/>
                    </a:cubicBezTo>
                    <a:cubicBezTo>
                      <a:pt x="0" y="68"/>
                      <a:pt x="1" y="34"/>
                      <a:pt x="8" y="0"/>
                    </a:cubicBezTo>
                    <a:close/>
                  </a:path>
                </a:pathLst>
              </a:custGeom>
              <a:solidFill>
                <a:srgbClr val="A1796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2" name="Freeform 360">
                <a:extLst>
                  <a:ext uri="{FF2B5EF4-FFF2-40B4-BE49-F238E27FC236}">
                    <a16:creationId xmlns:a16="http://schemas.microsoft.com/office/drawing/2014/main" id="{5556AF32-AE6A-4CC0-BADA-8274971F9F7A}"/>
                  </a:ext>
                </a:extLst>
              </p:cNvPr>
              <p:cNvSpPr>
                <a:spLocks/>
              </p:cNvSpPr>
              <p:nvPr/>
            </p:nvSpPr>
            <p:spPr bwMode="auto">
              <a:xfrm>
                <a:off x="1409" y="2136"/>
                <a:ext cx="21" cy="103"/>
              </a:xfrm>
              <a:custGeom>
                <a:avLst/>
                <a:gdLst>
                  <a:gd name="T0" fmla="*/ 0 w 18"/>
                  <a:gd name="T1" fmla="*/ 92 h 92"/>
                  <a:gd name="T2" fmla="*/ 18 w 18"/>
                  <a:gd name="T3" fmla="*/ 0 h 92"/>
                  <a:gd name="T4" fmla="*/ 0 w 18"/>
                  <a:gd name="T5" fmla="*/ 92 h 92"/>
                </a:gdLst>
                <a:ahLst/>
                <a:cxnLst>
                  <a:cxn ang="0">
                    <a:pos x="T0" y="T1"/>
                  </a:cxn>
                  <a:cxn ang="0">
                    <a:pos x="T2" y="T3"/>
                  </a:cxn>
                  <a:cxn ang="0">
                    <a:pos x="T4" y="T5"/>
                  </a:cxn>
                </a:cxnLst>
                <a:rect l="0" t="0" r="r" b="b"/>
                <a:pathLst>
                  <a:path w="18" h="92">
                    <a:moveTo>
                      <a:pt x="0" y="92"/>
                    </a:moveTo>
                    <a:cubicBezTo>
                      <a:pt x="1" y="60"/>
                      <a:pt x="7" y="30"/>
                      <a:pt x="18" y="0"/>
                    </a:cubicBezTo>
                    <a:cubicBezTo>
                      <a:pt x="17" y="32"/>
                      <a:pt x="9" y="62"/>
                      <a:pt x="0" y="92"/>
                    </a:cubicBezTo>
                    <a:close/>
                  </a:path>
                </a:pathLst>
              </a:custGeom>
              <a:solidFill>
                <a:srgbClr val="A479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3" name="Freeform 361">
                <a:extLst>
                  <a:ext uri="{FF2B5EF4-FFF2-40B4-BE49-F238E27FC236}">
                    <a16:creationId xmlns:a16="http://schemas.microsoft.com/office/drawing/2014/main" id="{913C9F8E-4E22-4696-ADFC-A55948F660AD}"/>
                  </a:ext>
                </a:extLst>
              </p:cNvPr>
              <p:cNvSpPr>
                <a:spLocks/>
              </p:cNvSpPr>
              <p:nvPr/>
            </p:nvSpPr>
            <p:spPr bwMode="auto">
              <a:xfrm>
                <a:off x="1053" y="1606"/>
                <a:ext cx="41" cy="98"/>
              </a:xfrm>
              <a:custGeom>
                <a:avLst/>
                <a:gdLst>
                  <a:gd name="T0" fmla="*/ 3 w 36"/>
                  <a:gd name="T1" fmla="*/ 87 h 87"/>
                  <a:gd name="T2" fmla="*/ 36 w 36"/>
                  <a:gd name="T3" fmla="*/ 0 h 87"/>
                  <a:gd name="T4" fmla="*/ 3 w 36"/>
                  <a:gd name="T5" fmla="*/ 87 h 87"/>
                </a:gdLst>
                <a:ahLst/>
                <a:cxnLst>
                  <a:cxn ang="0">
                    <a:pos x="T0" y="T1"/>
                  </a:cxn>
                  <a:cxn ang="0">
                    <a:pos x="T2" y="T3"/>
                  </a:cxn>
                  <a:cxn ang="0">
                    <a:pos x="T4" y="T5"/>
                  </a:cxn>
                </a:cxnLst>
                <a:rect l="0" t="0" r="r" b="b"/>
                <a:pathLst>
                  <a:path w="36" h="87">
                    <a:moveTo>
                      <a:pt x="3" y="87"/>
                    </a:moveTo>
                    <a:cubicBezTo>
                      <a:pt x="0" y="53"/>
                      <a:pt x="20" y="28"/>
                      <a:pt x="36" y="0"/>
                    </a:cubicBezTo>
                    <a:cubicBezTo>
                      <a:pt x="28" y="30"/>
                      <a:pt x="8" y="56"/>
                      <a:pt x="3" y="87"/>
                    </a:cubicBezTo>
                    <a:close/>
                  </a:path>
                </a:pathLst>
              </a:custGeom>
              <a:solidFill>
                <a:srgbClr val="AE866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4" name="Freeform 362">
                <a:extLst>
                  <a:ext uri="{FF2B5EF4-FFF2-40B4-BE49-F238E27FC236}">
                    <a16:creationId xmlns:a16="http://schemas.microsoft.com/office/drawing/2014/main" id="{7FE8D36D-9605-45B8-81BD-1855F0884848}"/>
                  </a:ext>
                </a:extLst>
              </p:cNvPr>
              <p:cNvSpPr>
                <a:spLocks/>
              </p:cNvSpPr>
              <p:nvPr/>
            </p:nvSpPr>
            <p:spPr bwMode="auto">
              <a:xfrm>
                <a:off x="859" y="2274"/>
                <a:ext cx="46" cy="122"/>
              </a:xfrm>
              <a:custGeom>
                <a:avLst/>
                <a:gdLst>
                  <a:gd name="T0" fmla="*/ 4 w 41"/>
                  <a:gd name="T1" fmla="*/ 108 h 108"/>
                  <a:gd name="T2" fmla="*/ 0 w 41"/>
                  <a:gd name="T3" fmla="*/ 96 h 108"/>
                  <a:gd name="T4" fmla="*/ 41 w 41"/>
                  <a:gd name="T5" fmla="*/ 0 h 108"/>
                  <a:gd name="T6" fmla="*/ 4 w 41"/>
                  <a:gd name="T7" fmla="*/ 108 h 108"/>
                </a:gdLst>
                <a:ahLst/>
                <a:cxnLst>
                  <a:cxn ang="0">
                    <a:pos x="T0" y="T1"/>
                  </a:cxn>
                  <a:cxn ang="0">
                    <a:pos x="T2" y="T3"/>
                  </a:cxn>
                  <a:cxn ang="0">
                    <a:pos x="T4" y="T5"/>
                  </a:cxn>
                  <a:cxn ang="0">
                    <a:pos x="T6" y="T7"/>
                  </a:cxn>
                </a:cxnLst>
                <a:rect l="0" t="0" r="r" b="b"/>
                <a:pathLst>
                  <a:path w="41" h="108">
                    <a:moveTo>
                      <a:pt x="4" y="108"/>
                    </a:moveTo>
                    <a:cubicBezTo>
                      <a:pt x="4" y="104"/>
                      <a:pt x="6" y="99"/>
                      <a:pt x="0" y="96"/>
                    </a:cubicBezTo>
                    <a:cubicBezTo>
                      <a:pt x="14" y="64"/>
                      <a:pt x="27" y="32"/>
                      <a:pt x="41" y="0"/>
                    </a:cubicBezTo>
                    <a:cubicBezTo>
                      <a:pt x="36" y="39"/>
                      <a:pt x="12" y="70"/>
                      <a:pt x="4" y="108"/>
                    </a:cubicBezTo>
                    <a:close/>
                  </a:path>
                </a:pathLst>
              </a:custGeom>
              <a:solidFill>
                <a:srgbClr val="A37F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5" name="Freeform 363">
                <a:extLst>
                  <a:ext uri="{FF2B5EF4-FFF2-40B4-BE49-F238E27FC236}">
                    <a16:creationId xmlns:a16="http://schemas.microsoft.com/office/drawing/2014/main" id="{66BCFE05-9548-49BD-853E-71F6FF02DCC8}"/>
                  </a:ext>
                </a:extLst>
              </p:cNvPr>
              <p:cNvSpPr>
                <a:spLocks/>
              </p:cNvSpPr>
              <p:nvPr/>
            </p:nvSpPr>
            <p:spPr bwMode="auto">
              <a:xfrm>
                <a:off x="1038" y="1728"/>
                <a:ext cx="40" cy="101"/>
              </a:xfrm>
              <a:custGeom>
                <a:avLst/>
                <a:gdLst>
                  <a:gd name="T0" fmla="*/ 3 w 35"/>
                  <a:gd name="T1" fmla="*/ 81 h 90"/>
                  <a:gd name="T2" fmla="*/ 28 w 35"/>
                  <a:gd name="T3" fmla="*/ 2 h 90"/>
                  <a:gd name="T4" fmla="*/ 35 w 35"/>
                  <a:gd name="T5" fmla="*/ 3 h 90"/>
                  <a:gd name="T6" fmla="*/ 8 w 35"/>
                  <a:gd name="T7" fmla="*/ 90 h 90"/>
                  <a:gd name="T8" fmla="*/ 3 w 35"/>
                  <a:gd name="T9" fmla="*/ 81 h 90"/>
                </a:gdLst>
                <a:ahLst/>
                <a:cxnLst>
                  <a:cxn ang="0">
                    <a:pos x="T0" y="T1"/>
                  </a:cxn>
                  <a:cxn ang="0">
                    <a:pos x="T2" y="T3"/>
                  </a:cxn>
                  <a:cxn ang="0">
                    <a:pos x="T4" y="T5"/>
                  </a:cxn>
                  <a:cxn ang="0">
                    <a:pos x="T6" y="T7"/>
                  </a:cxn>
                  <a:cxn ang="0">
                    <a:pos x="T8" y="T9"/>
                  </a:cxn>
                </a:cxnLst>
                <a:rect l="0" t="0" r="r" b="b"/>
                <a:pathLst>
                  <a:path w="35" h="90">
                    <a:moveTo>
                      <a:pt x="3" y="81"/>
                    </a:moveTo>
                    <a:cubicBezTo>
                      <a:pt x="11" y="54"/>
                      <a:pt x="17" y="28"/>
                      <a:pt x="28" y="2"/>
                    </a:cubicBezTo>
                    <a:cubicBezTo>
                      <a:pt x="30" y="0"/>
                      <a:pt x="33" y="0"/>
                      <a:pt x="35" y="3"/>
                    </a:cubicBezTo>
                    <a:cubicBezTo>
                      <a:pt x="26" y="32"/>
                      <a:pt x="17" y="61"/>
                      <a:pt x="8" y="90"/>
                    </a:cubicBezTo>
                    <a:cubicBezTo>
                      <a:pt x="0" y="90"/>
                      <a:pt x="2" y="85"/>
                      <a:pt x="3" y="81"/>
                    </a:cubicBezTo>
                    <a:close/>
                  </a:path>
                </a:pathLst>
              </a:custGeom>
              <a:solidFill>
                <a:srgbClr val="714F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6" name="Freeform 364">
                <a:extLst>
                  <a:ext uri="{FF2B5EF4-FFF2-40B4-BE49-F238E27FC236}">
                    <a16:creationId xmlns:a16="http://schemas.microsoft.com/office/drawing/2014/main" id="{2752C9ED-12FA-456C-AE50-C8A389176B00}"/>
                  </a:ext>
                </a:extLst>
              </p:cNvPr>
              <p:cNvSpPr>
                <a:spLocks/>
              </p:cNvSpPr>
              <p:nvPr/>
            </p:nvSpPr>
            <p:spPr bwMode="auto">
              <a:xfrm>
                <a:off x="886" y="2494"/>
                <a:ext cx="45" cy="108"/>
              </a:xfrm>
              <a:custGeom>
                <a:avLst/>
                <a:gdLst>
                  <a:gd name="T0" fmla="*/ 0 w 40"/>
                  <a:gd name="T1" fmla="*/ 96 h 96"/>
                  <a:gd name="T2" fmla="*/ 40 w 40"/>
                  <a:gd name="T3" fmla="*/ 0 h 96"/>
                  <a:gd name="T4" fmla="*/ 40 w 40"/>
                  <a:gd name="T5" fmla="*/ 0 h 96"/>
                  <a:gd name="T6" fmla="*/ 0 w 40"/>
                  <a:gd name="T7" fmla="*/ 96 h 96"/>
                  <a:gd name="T8" fmla="*/ 0 w 40"/>
                  <a:gd name="T9" fmla="*/ 96 h 96"/>
                </a:gdLst>
                <a:ahLst/>
                <a:cxnLst>
                  <a:cxn ang="0">
                    <a:pos x="T0" y="T1"/>
                  </a:cxn>
                  <a:cxn ang="0">
                    <a:pos x="T2" y="T3"/>
                  </a:cxn>
                  <a:cxn ang="0">
                    <a:pos x="T4" y="T5"/>
                  </a:cxn>
                  <a:cxn ang="0">
                    <a:pos x="T6" y="T7"/>
                  </a:cxn>
                  <a:cxn ang="0">
                    <a:pos x="T8" y="T9"/>
                  </a:cxn>
                </a:cxnLst>
                <a:rect l="0" t="0" r="r" b="b"/>
                <a:pathLst>
                  <a:path w="40" h="96">
                    <a:moveTo>
                      <a:pt x="0" y="96"/>
                    </a:moveTo>
                    <a:cubicBezTo>
                      <a:pt x="8" y="62"/>
                      <a:pt x="25" y="32"/>
                      <a:pt x="40" y="0"/>
                    </a:cubicBezTo>
                    <a:cubicBezTo>
                      <a:pt x="40" y="0"/>
                      <a:pt x="40" y="0"/>
                      <a:pt x="40" y="0"/>
                    </a:cubicBezTo>
                    <a:cubicBezTo>
                      <a:pt x="35" y="35"/>
                      <a:pt x="18" y="66"/>
                      <a:pt x="0" y="96"/>
                    </a:cubicBezTo>
                    <a:cubicBezTo>
                      <a:pt x="0" y="96"/>
                      <a:pt x="0" y="96"/>
                      <a:pt x="0" y="96"/>
                    </a:cubicBezTo>
                    <a:close/>
                  </a:path>
                </a:pathLst>
              </a:custGeom>
              <a:solidFill>
                <a:srgbClr val="8364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7" name="Freeform 365">
                <a:extLst>
                  <a:ext uri="{FF2B5EF4-FFF2-40B4-BE49-F238E27FC236}">
                    <a16:creationId xmlns:a16="http://schemas.microsoft.com/office/drawing/2014/main" id="{4A2ED52C-C4C9-4631-B40A-5135C71D1FCD}"/>
                  </a:ext>
                </a:extLst>
              </p:cNvPr>
              <p:cNvSpPr>
                <a:spLocks/>
              </p:cNvSpPr>
              <p:nvPr/>
            </p:nvSpPr>
            <p:spPr bwMode="auto">
              <a:xfrm>
                <a:off x="1431" y="2503"/>
                <a:ext cx="13" cy="100"/>
              </a:xfrm>
              <a:custGeom>
                <a:avLst/>
                <a:gdLst>
                  <a:gd name="T0" fmla="*/ 10 w 12"/>
                  <a:gd name="T1" fmla="*/ 0 h 89"/>
                  <a:gd name="T2" fmla="*/ 5 w 12"/>
                  <a:gd name="T3" fmla="*/ 89 h 89"/>
                  <a:gd name="T4" fmla="*/ 10 w 12"/>
                  <a:gd name="T5" fmla="*/ 0 h 89"/>
                </a:gdLst>
                <a:ahLst/>
                <a:cxnLst>
                  <a:cxn ang="0">
                    <a:pos x="T0" y="T1"/>
                  </a:cxn>
                  <a:cxn ang="0">
                    <a:pos x="T2" y="T3"/>
                  </a:cxn>
                  <a:cxn ang="0">
                    <a:pos x="T4" y="T5"/>
                  </a:cxn>
                </a:cxnLst>
                <a:rect l="0" t="0" r="r" b="b"/>
                <a:pathLst>
                  <a:path w="12" h="89">
                    <a:moveTo>
                      <a:pt x="10" y="0"/>
                    </a:moveTo>
                    <a:cubicBezTo>
                      <a:pt x="11" y="30"/>
                      <a:pt x="12" y="59"/>
                      <a:pt x="5" y="89"/>
                    </a:cubicBezTo>
                    <a:cubicBezTo>
                      <a:pt x="4" y="59"/>
                      <a:pt x="0" y="29"/>
                      <a:pt x="10" y="0"/>
                    </a:cubicBezTo>
                    <a:close/>
                  </a:path>
                </a:pathLst>
              </a:custGeom>
              <a:solidFill>
                <a:srgbClr val="A780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8" name="Freeform 366">
                <a:extLst>
                  <a:ext uri="{FF2B5EF4-FFF2-40B4-BE49-F238E27FC236}">
                    <a16:creationId xmlns:a16="http://schemas.microsoft.com/office/drawing/2014/main" id="{DCD95E91-2240-4D92-B4B0-5D55B12D089D}"/>
                  </a:ext>
                </a:extLst>
              </p:cNvPr>
              <p:cNvSpPr>
                <a:spLocks/>
              </p:cNvSpPr>
              <p:nvPr/>
            </p:nvSpPr>
            <p:spPr bwMode="auto">
              <a:xfrm>
                <a:off x="918" y="2255"/>
                <a:ext cx="29" cy="75"/>
              </a:xfrm>
              <a:custGeom>
                <a:avLst/>
                <a:gdLst>
                  <a:gd name="T0" fmla="*/ 11 w 26"/>
                  <a:gd name="T1" fmla="*/ 29 h 67"/>
                  <a:gd name="T2" fmla="*/ 11 w 26"/>
                  <a:gd name="T3" fmla="*/ 22 h 67"/>
                  <a:gd name="T4" fmla="*/ 22 w 26"/>
                  <a:gd name="T5" fmla="*/ 0 h 67"/>
                  <a:gd name="T6" fmla="*/ 23 w 26"/>
                  <a:gd name="T7" fmla="*/ 21 h 67"/>
                  <a:gd name="T8" fmla="*/ 26 w 26"/>
                  <a:gd name="T9" fmla="*/ 39 h 67"/>
                  <a:gd name="T10" fmla="*/ 14 w 26"/>
                  <a:gd name="T11" fmla="*/ 60 h 67"/>
                  <a:gd name="T12" fmla="*/ 0 w 26"/>
                  <a:gd name="T13" fmla="*/ 66 h 67"/>
                  <a:gd name="T14" fmla="*/ 11 w 26"/>
                  <a:gd name="T15" fmla="*/ 29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 h="67">
                    <a:moveTo>
                      <a:pt x="11" y="29"/>
                    </a:moveTo>
                    <a:cubicBezTo>
                      <a:pt x="11" y="27"/>
                      <a:pt x="11" y="24"/>
                      <a:pt x="11" y="22"/>
                    </a:cubicBezTo>
                    <a:cubicBezTo>
                      <a:pt x="19" y="17"/>
                      <a:pt x="16" y="7"/>
                      <a:pt x="22" y="0"/>
                    </a:cubicBezTo>
                    <a:cubicBezTo>
                      <a:pt x="26" y="7"/>
                      <a:pt x="22" y="14"/>
                      <a:pt x="23" y="21"/>
                    </a:cubicBezTo>
                    <a:cubicBezTo>
                      <a:pt x="26" y="27"/>
                      <a:pt x="26" y="33"/>
                      <a:pt x="26" y="39"/>
                    </a:cubicBezTo>
                    <a:cubicBezTo>
                      <a:pt x="23" y="46"/>
                      <a:pt x="22" y="55"/>
                      <a:pt x="14" y="60"/>
                    </a:cubicBezTo>
                    <a:cubicBezTo>
                      <a:pt x="7" y="55"/>
                      <a:pt x="7" y="67"/>
                      <a:pt x="0" y="66"/>
                    </a:cubicBezTo>
                    <a:cubicBezTo>
                      <a:pt x="3" y="54"/>
                      <a:pt x="7" y="42"/>
                      <a:pt x="11" y="29"/>
                    </a:cubicBezTo>
                    <a:close/>
                  </a:path>
                </a:pathLst>
              </a:custGeom>
              <a:solidFill>
                <a:srgbClr val="9270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9" name="Freeform 367">
                <a:extLst>
                  <a:ext uri="{FF2B5EF4-FFF2-40B4-BE49-F238E27FC236}">
                    <a16:creationId xmlns:a16="http://schemas.microsoft.com/office/drawing/2014/main" id="{F113E441-41FC-4C61-A0D4-CE67ABDAF5CA}"/>
                  </a:ext>
                </a:extLst>
              </p:cNvPr>
              <p:cNvSpPr>
                <a:spLocks/>
              </p:cNvSpPr>
              <p:nvPr/>
            </p:nvSpPr>
            <p:spPr bwMode="auto">
              <a:xfrm>
                <a:off x="1590" y="2319"/>
                <a:ext cx="19" cy="99"/>
              </a:xfrm>
              <a:custGeom>
                <a:avLst/>
                <a:gdLst>
                  <a:gd name="T0" fmla="*/ 9 w 17"/>
                  <a:gd name="T1" fmla="*/ 0 h 88"/>
                  <a:gd name="T2" fmla="*/ 11 w 17"/>
                  <a:gd name="T3" fmla="*/ 88 h 88"/>
                  <a:gd name="T4" fmla="*/ 9 w 17"/>
                  <a:gd name="T5" fmla="*/ 0 h 88"/>
                  <a:gd name="T6" fmla="*/ 9 w 17"/>
                  <a:gd name="T7" fmla="*/ 0 h 88"/>
                </a:gdLst>
                <a:ahLst/>
                <a:cxnLst>
                  <a:cxn ang="0">
                    <a:pos x="T0" y="T1"/>
                  </a:cxn>
                  <a:cxn ang="0">
                    <a:pos x="T2" y="T3"/>
                  </a:cxn>
                  <a:cxn ang="0">
                    <a:pos x="T4" y="T5"/>
                  </a:cxn>
                  <a:cxn ang="0">
                    <a:pos x="T6" y="T7"/>
                  </a:cxn>
                </a:cxnLst>
                <a:rect l="0" t="0" r="r" b="b"/>
                <a:pathLst>
                  <a:path w="17" h="88">
                    <a:moveTo>
                      <a:pt x="9" y="0"/>
                    </a:moveTo>
                    <a:cubicBezTo>
                      <a:pt x="17" y="29"/>
                      <a:pt x="11" y="59"/>
                      <a:pt x="11" y="88"/>
                    </a:cubicBezTo>
                    <a:cubicBezTo>
                      <a:pt x="5" y="59"/>
                      <a:pt x="0" y="30"/>
                      <a:pt x="9" y="0"/>
                    </a:cubicBezTo>
                    <a:cubicBezTo>
                      <a:pt x="9" y="0"/>
                      <a:pt x="9" y="0"/>
                      <a:pt x="9" y="0"/>
                    </a:cubicBezTo>
                    <a:close/>
                  </a:path>
                </a:pathLst>
              </a:custGeom>
              <a:solidFill>
                <a:srgbClr val="B38D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0" name="Freeform 368">
                <a:extLst>
                  <a:ext uri="{FF2B5EF4-FFF2-40B4-BE49-F238E27FC236}">
                    <a16:creationId xmlns:a16="http://schemas.microsoft.com/office/drawing/2014/main" id="{230DD059-F2B5-46CE-8B57-2D9324DB8F5E}"/>
                  </a:ext>
                </a:extLst>
              </p:cNvPr>
              <p:cNvSpPr>
                <a:spLocks/>
              </p:cNvSpPr>
              <p:nvPr/>
            </p:nvSpPr>
            <p:spPr bwMode="auto">
              <a:xfrm>
                <a:off x="1408" y="2051"/>
                <a:ext cx="18" cy="110"/>
              </a:xfrm>
              <a:custGeom>
                <a:avLst/>
                <a:gdLst>
                  <a:gd name="T0" fmla="*/ 5 w 16"/>
                  <a:gd name="T1" fmla="*/ 98 h 98"/>
                  <a:gd name="T2" fmla="*/ 16 w 16"/>
                  <a:gd name="T3" fmla="*/ 0 h 98"/>
                  <a:gd name="T4" fmla="*/ 5 w 16"/>
                  <a:gd name="T5" fmla="*/ 98 h 98"/>
                </a:gdLst>
                <a:ahLst/>
                <a:cxnLst>
                  <a:cxn ang="0">
                    <a:pos x="T0" y="T1"/>
                  </a:cxn>
                  <a:cxn ang="0">
                    <a:pos x="T2" y="T3"/>
                  </a:cxn>
                  <a:cxn ang="0">
                    <a:pos x="T4" y="T5"/>
                  </a:cxn>
                </a:cxnLst>
                <a:rect l="0" t="0" r="r" b="b"/>
                <a:pathLst>
                  <a:path w="16" h="98">
                    <a:moveTo>
                      <a:pt x="5" y="98"/>
                    </a:moveTo>
                    <a:cubicBezTo>
                      <a:pt x="0" y="64"/>
                      <a:pt x="5" y="32"/>
                      <a:pt x="16" y="0"/>
                    </a:cubicBezTo>
                    <a:cubicBezTo>
                      <a:pt x="15" y="33"/>
                      <a:pt x="7" y="66"/>
                      <a:pt x="5" y="98"/>
                    </a:cubicBezTo>
                    <a:close/>
                  </a:path>
                </a:pathLst>
              </a:custGeom>
              <a:solidFill>
                <a:srgbClr val="936B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1" name="Freeform 369">
                <a:extLst>
                  <a:ext uri="{FF2B5EF4-FFF2-40B4-BE49-F238E27FC236}">
                    <a16:creationId xmlns:a16="http://schemas.microsoft.com/office/drawing/2014/main" id="{E739684B-8A6B-4466-8428-C9294E9DBCF4}"/>
                  </a:ext>
                </a:extLst>
              </p:cNvPr>
              <p:cNvSpPr>
                <a:spLocks/>
              </p:cNvSpPr>
              <p:nvPr/>
            </p:nvSpPr>
            <p:spPr bwMode="auto">
              <a:xfrm>
                <a:off x="1062" y="2242"/>
                <a:ext cx="29" cy="97"/>
              </a:xfrm>
              <a:custGeom>
                <a:avLst/>
                <a:gdLst>
                  <a:gd name="T0" fmla="*/ 24 w 26"/>
                  <a:gd name="T1" fmla="*/ 0 h 87"/>
                  <a:gd name="T2" fmla="*/ 9 w 26"/>
                  <a:gd name="T3" fmla="*/ 87 h 87"/>
                  <a:gd name="T4" fmla="*/ 24 w 26"/>
                  <a:gd name="T5" fmla="*/ 0 h 87"/>
                </a:gdLst>
                <a:ahLst/>
                <a:cxnLst>
                  <a:cxn ang="0">
                    <a:pos x="T0" y="T1"/>
                  </a:cxn>
                  <a:cxn ang="0">
                    <a:pos x="T2" y="T3"/>
                  </a:cxn>
                  <a:cxn ang="0">
                    <a:pos x="T4" y="T5"/>
                  </a:cxn>
                </a:cxnLst>
                <a:rect l="0" t="0" r="r" b="b"/>
                <a:pathLst>
                  <a:path w="26" h="87">
                    <a:moveTo>
                      <a:pt x="24" y="0"/>
                    </a:moveTo>
                    <a:cubicBezTo>
                      <a:pt x="26" y="28"/>
                      <a:pt x="15" y="55"/>
                      <a:pt x="9" y="87"/>
                    </a:cubicBezTo>
                    <a:cubicBezTo>
                      <a:pt x="0" y="52"/>
                      <a:pt x="22" y="28"/>
                      <a:pt x="24" y="0"/>
                    </a:cubicBezTo>
                    <a:close/>
                  </a:path>
                </a:pathLst>
              </a:custGeom>
              <a:solidFill>
                <a:srgbClr val="8163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2" name="Freeform 370">
                <a:extLst>
                  <a:ext uri="{FF2B5EF4-FFF2-40B4-BE49-F238E27FC236}">
                    <a16:creationId xmlns:a16="http://schemas.microsoft.com/office/drawing/2014/main" id="{40332693-E2BD-4CA4-9F4C-1538D65B1D63}"/>
                  </a:ext>
                </a:extLst>
              </p:cNvPr>
              <p:cNvSpPr>
                <a:spLocks/>
              </p:cNvSpPr>
              <p:nvPr/>
            </p:nvSpPr>
            <p:spPr bwMode="auto">
              <a:xfrm>
                <a:off x="1279" y="2310"/>
                <a:ext cx="30" cy="116"/>
              </a:xfrm>
              <a:custGeom>
                <a:avLst/>
                <a:gdLst>
                  <a:gd name="T0" fmla="*/ 0 w 27"/>
                  <a:gd name="T1" fmla="*/ 102 h 103"/>
                  <a:gd name="T2" fmla="*/ 22 w 27"/>
                  <a:gd name="T3" fmla="*/ 0 h 103"/>
                  <a:gd name="T4" fmla="*/ 27 w 27"/>
                  <a:gd name="T5" fmla="*/ 2 h 103"/>
                  <a:gd name="T6" fmla="*/ 5 w 27"/>
                  <a:gd name="T7" fmla="*/ 103 h 103"/>
                  <a:gd name="T8" fmla="*/ 0 w 27"/>
                  <a:gd name="T9" fmla="*/ 102 h 103"/>
                </a:gdLst>
                <a:ahLst/>
                <a:cxnLst>
                  <a:cxn ang="0">
                    <a:pos x="T0" y="T1"/>
                  </a:cxn>
                  <a:cxn ang="0">
                    <a:pos x="T2" y="T3"/>
                  </a:cxn>
                  <a:cxn ang="0">
                    <a:pos x="T4" y="T5"/>
                  </a:cxn>
                  <a:cxn ang="0">
                    <a:pos x="T6" y="T7"/>
                  </a:cxn>
                  <a:cxn ang="0">
                    <a:pos x="T8" y="T9"/>
                  </a:cxn>
                </a:cxnLst>
                <a:rect l="0" t="0" r="r" b="b"/>
                <a:pathLst>
                  <a:path w="27" h="103">
                    <a:moveTo>
                      <a:pt x="0" y="102"/>
                    </a:moveTo>
                    <a:cubicBezTo>
                      <a:pt x="6" y="68"/>
                      <a:pt x="13" y="34"/>
                      <a:pt x="22" y="0"/>
                    </a:cubicBezTo>
                    <a:cubicBezTo>
                      <a:pt x="23" y="1"/>
                      <a:pt x="25" y="1"/>
                      <a:pt x="27" y="2"/>
                    </a:cubicBezTo>
                    <a:cubicBezTo>
                      <a:pt x="20" y="35"/>
                      <a:pt x="12" y="69"/>
                      <a:pt x="5" y="103"/>
                    </a:cubicBezTo>
                    <a:cubicBezTo>
                      <a:pt x="4" y="103"/>
                      <a:pt x="2" y="102"/>
                      <a:pt x="0" y="102"/>
                    </a:cubicBezTo>
                    <a:close/>
                  </a:path>
                </a:pathLst>
              </a:custGeom>
              <a:solidFill>
                <a:srgbClr val="89735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3" name="Freeform 371">
                <a:extLst>
                  <a:ext uri="{FF2B5EF4-FFF2-40B4-BE49-F238E27FC236}">
                    <a16:creationId xmlns:a16="http://schemas.microsoft.com/office/drawing/2014/main" id="{61364CC1-92D5-4EE1-91F5-56D2266FF756}"/>
                  </a:ext>
                </a:extLst>
              </p:cNvPr>
              <p:cNvSpPr>
                <a:spLocks/>
              </p:cNvSpPr>
              <p:nvPr/>
            </p:nvSpPr>
            <p:spPr bwMode="auto">
              <a:xfrm>
                <a:off x="701" y="2401"/>
                <a:ext cx="43" cy="102"/>
              </a:xfrm>
              <a:custGeom>
                <a:avLst/>
                <a:gdLst>
                  <a:gd name="T0" fmla="*/ 8 w 38"/>
                  <a:gd name="T1" fmla="*/ 91 h 91"/>
                  <a:gd name="T2" fmla="*/ 0 w 38"/>
                  <a:gd name="T3" fmla="*/ 81 h 91"/>
                  <a:gd name="T4" fmla="*/ 38 w 38"/>
                  <a:gd name="T5" fmla="*/ 0 h 91"/>
                  <a:gd name="T6" fmla="*/ 15 w 38"/>
                  <a:gd name="T7" fmla="*/ 64 h 91"/>
                  <a:gd name="T8" fmla="*/ 8 w 38"/>
                  <a:gd name="T9" fmla="*/ 91 h 91"/>
                </a:gdLst>
                <a:ahLst/>
                <a:cxnLst>
                  <a:cxn ang="0">
                    <a:pos x="T0" y="T1"/>
                  </a:cxn>
                  <a:cxn ang="0">
                    <a:pos x="T2" y="T3"/>
                  </a:cxn>
                  <a:cxn ang="0">
                    <a:pos x="T4" y="T5"/>
                  </a:cxn>
                  <a:cxn ang="0">
                    <a:pos x="T6" y="T7"/>
                  </a:cxn>
                  <a:cxn ang="0">
                    <a:pos x="T8" y="T9"/>
                  </a:cxn>
                </a:cxnLst>
                <a:rect l="0" t="0" r="r" b="b"/>
                <a:pathLst>
                  <a:path w="38" h="91">
                    <a:moveTo>
                      <a:pt x="8" y="91"/>
                    </a:moveTo>
                    <a:cubicBezTo>
                      <a:pt x="1" y="91"/>
                      <a:pt x="0" y="87"/>
                      <a:pt x="0" y="81"/>
                    </a:cubicBezTo>
                    <a:cubicBezTo>
                      <a:pt x="12" y="54"/>
                      <a:pt x="25" y="27"/>
                      <a:pt x="38" y="0"/>
                    </a:cubicBezTo>
                    <a:cubicBezTo>
                      <a:pt x="36" y="24"/>
                      <a:pt x="24" y="43"/>
                      <a:pt x="15" y="64"/>
                    </a:cubicBezTo>
                    <a:cubicBezTo>
                      <a:pt x="11" y="72"/>
                      <a:pt x="1" y="80"/>
                      <a:pt x="8" y="91"/>
                    </a:cubicBezTo>
                    <a:close/>
                  </a:path>
                </a:pathLst>
              </a:custGeom>
              <a:solidFill>
                <a:srgbClr val="7960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4" name="Freeform 372">
                <a:extLst>
                  <a:ext uri="{FF2B5EF4-FFF2-40B4-BE49-F238E27FC236}">
                    <a16:creationId xmlns:a16="http://schemas.microsoft.com/office/drawing/2014/main" id="{342AE5C4-AF44-4074-B303-EDEAAFC27008}"/>
                  </a:ext>
                </a:extLst>
              </p:cNvPr>
              <p:cNvSpPr>
                <a:spLocks/>
              </p:cNvSpPr>
              <p:nvPr/>
            </p:nvSpPr>
            <p:spPr bwMode="auto">
              <a:xfrm>
                <a:off x="1621" y="2565"/>
                <a:ext cx="12" cy="102"/>
              </a:xfrm>
              <a:custGeom>
                <a:avLst/>
                <a:gdLst>
                  <a:gd name="T0" fmla="*/ 8 w 11"/>
                  <a:gd name="T1" fmla="*/ 0 h 91"/>
                  <a:gd name="T2" fmla="*/ 1 w 11"/>
                  <a:gd name="T3" fmla="*/ 91 h 91"/>
                  <a:gd name="T4" fmla="*/ 8 w 11"/>
                  <a:gd name="T5" fmla="*/ 0 h 91"/>
                </a:gdLst>
                <a:ahLst/>
                <a:cxnLst>
                  <a:cxn ang="0">
                    <a:pos x="T0" y="T1"/>
                  </a:cxn>
                  <a:cxn ang="0">
                    <a:pos x="T2" y="T3"/>
                  </a:cxn>
                  <a:cxn ang="0">
                    <a:pos x="T4" y="T5"/>
                  </a:cxn>
                </a:cxnLst>
                <a:rect l="0" t="0" r="r" b="b"/>
                <a:pathLst>
                  <a:path w="11" h="91">
                    <a:moveTo>
                      <a:pt x="8" y="0"/>
                    </a:moveTo>
                    <a:cubicBezTo>
                      <a:pt x="11" y="31"/>
                      <a:pt x="7" y="61"/>
                      <a:pt x="1" y="91"/>
                    </a:cubicBezTo>
                    <a:cubicBezTo>
                      <a:pt x="0" y="60"/>
                      <a:pt x="1" y="30"/>
                      <a:pt x="8" y="0"/>
                    </a:cubicBezTo>
                    <a:close/>
                  </a:path>
                </a:pathLst>
              </a:custGeom>
              <a:solidFill>
                <a:srgbClr val="8260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5" name="Freeform 373">
                <a:extLst>
                  <a:ext uri="{FF2B5EF4-FFF2-40B4-BE49-F238E27FC236}">
                    <a16:creationId xmlns:a16="http://schemas.microsoft.com/office/drawing/2014/main" id="{2A47729D-5E05-4910-A4CD-0DEEE2948DAA}"/>
                  </a:ext>
                </a:extLst>
              </p:cNvPr>
              <p:cNvSpPr>
                <a:spLocks/>
              </p:cNvSpPr>
              <p:nvPr/>
            </p:nvSpPr>
            <p:spPr bwMode="auto">
              <a:xfrm>
                <a:off x="1237" y="1426"/>
                <a:ext cx="18" cy="103"/>
              </a:xfrm>
              <a:custGeom>
                <a:avLst/>
                <a:gdLst>
                  <a:gd name="T0" fmla="*/ 8 w 16"/>
                  <a:gd name="T1" fmla="*/ 92 h 92"/>
                  <a:gd name="T2" fmla="*/ 12 w 16"/>
                  <a:gd name="T3" fmla="*/ 0 h 92"/>
                  <a:gd name="T4" fmla="*/ 8 w 16"/>
                  <a:gd name="T5" fmla="*/ 92 h 92"/>
                </a:gdLst>
                <a:ahLst/>
                <a:cxnLst>
                  <a:cxn ang="0">
                    <a:pos x="T0" y="T1"/>
                  </a:cxn>
                  <a:cxn ang="0">
                    <a:pos x="T2" y="T3"/>
                  </a:cxn>
                  <a:cxn ang="0">
                    <a:pos x="T4" y="T5"/>
                  </a:cxn>
                </a:cxnLst>
                <a:rect l="0" t="0" r="r" b="b"/>
                <a:pathLst>
                  <a:path w="16" h="92">
                    <a:moveTo>
                      <a:pt x="8" y="92"/>
                    </a:moveTo>
                    <a:cubicBezTo>
                      <a:pt x="0" y="61"/>
                      <a:pt x="9" y="31"/>
                      <a:pt x="12" y="0"/>
                    </a:cubicBezTo>
                    <a:cubicBezTo>
                      <a:pt x="16" y="31"/>
                      <a:pt x="8" y="61"/>
                      <a:pt x="8" y="92"/>
                    </a:cubicBezTo>
                    <a:close/>
                  </a:path>
                </a:pathLst>
              </a:custGeom>
              <a:solidFill>
                <a:srgbClr val="9474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6" name="Freeform 374">
                <a:extLst>
                  <a:ext uri="{FF2B5EF4-FFF2-40B4-BE49-F238E27FC236}">
                    <a16:creationId xmlns:a16="http://schemas.microsoft.com/office/drawing/2014/main" id="{CD840E2E-4E89-4FE5-A810-66B5B0A1DFD5}"/>
                  </a:ext>
                </a:extLst>
              </p:cNvPr>
              <p:cNvSpPr>
                <a:spLocks/>
              </p:cNvSpPr>
              <p:nvPr/>
            </p:nvSpPr>
            <p:spPr bwMode="auto">
              <a:xfrm>
                <a:off x="1636" y="1834"/>
                <a:ext cx="18" cy="112"/>
              </a:xfrm>
              <a:custGeom>
                <a:avLst/>
                <a:gdLst>
                  <a:gd name="T0" fmla="*/ 16 w 16"/>
                  <a:gd name="T1" fmla="*/ 100 h 100"/>
                  <a:gd name="T2" fmla="*/ 12 w 16"/>
                  <a:gd name="T3" fmla="*/ 100 h 100"/>
                  <a:gd name="T4" fmla="*/ 3 w 16"/>
                  <a:gd name="T5" fmla="*/ 49 h 100"/>
                  <a:gd name="T6" fmla="*/ 1 w 16"/>
                  <a:gd name="T7" fmla="*/ 4 h 100"/>
                  <a:gd name="T8" fmla="*/ 1 w 16"/>
                  <a:gd name="T9" fmla="*/ 0 h 100"/>
                  <a:gd name="T10" fmla="*/ 7 w 16"/>
                  <a:gd name="T11" fmla="*/ 0 h 100"/>
                  <a:gd name="T12" fmla="*/ 16 w 16"/>
                  <a:gd name="T13" fmla="*/ 100 h 100"/>
                </a:gdLst>
                <a:ahLst/>
                <a:cxnLst>
                  <a:cxn ang="0">
                    <a:pos x="T0" y="T1"/>
                  </a:cxn>
                  <a:cxn ang="0">
                    <a:pos x="T2" y="T3"/>
                  </a:cxn>
                  <a:cxn ang="0">
                    <a:pos x="T4" y="T5"/>
                  </a:cxn>
                  <a:cxn ang="0">
                    <a:pos x="T6" y="T7"/>
                  </a:cxn>
                  <a:cxn ang="0">
                    <a:pos x="T8" y="T9"/>
                  </a:cxn>
                  <a:cxn ang="0">
                    <a:pos x="T10" y="T11"/>
                  </a:cxn>
                  <a:cxn ang="0">
                    <a:pos x="T12" y="T13"/>
                  </a:cxn>
                </a:cxnLst>
                <a:rect l="0" t="0" r="r" b="b"/>
                <a:pathLst>
                  <a:path w="16" h="100">
                    <a:moveTo>
                      <a:pt x="16" y="100"/>
                    </a:moveTo>
                    <a:cubicBezTo>
                      <a:pt x="15" y="100"/>
                      <a:pt x="14" y="100"/>
                      <a:pt x="12" y="100"/>
                    </a:cubicBezTo>
                    <a:cubicBezTo>
                      <a:pt x="6" y="83"/>
                      <a:pt x="3" y="66"/>
                      <a:pt x="3" y="49"/>
                    </a:cubicBezTo>
                    <a:cubicBezTo>
                      <a:pt x="0" y="34"/>
                      <a:pt x="4" y="19"/>
                      <a:pt x="1" y="4"/>
                    </a:cubicBezTo>
                    <a:cubicBezTo>
                      <a:pt x="0" y="3"/>
                      <a:pt x="0" y="2"/>
                      <a:pt x="1" y="0"/>
                    </a:cubicBezTo>
                    <a:cubicBezTo>
                      <a:pt x="3" y="0"/>
                      <a:pt x="5" y="0"/>
                      <a:pt x="7" y="0"/>
                    </a:cubicBezTo>
                    <a:cubicBezTo>
                      <a:pt x="10" y="34"/>
                      <a:pt x="13" y="67"/>
                      <a:pt x="16" y="100"/>
                    </a:cubicBezTo>
                    <a:close/>
                  </a:path>
                </a:pathLst>
              </a:custGeom>
              <a:solidFill>
                <a:srgbClr val="8C5A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7" name="Freeform 375">
                <a:extLst>
                  <a:ext uri="{FF2B5EF4-FFF2-40B4-BE49-F238E27FC236}">
                    <a16:creationId xmlns:a16="http://schemas.microsoft.com/office/drawing/2014/main" id="{3A146031-9233-45F5-A7CA-63096F1C06B9}"/>
                  </a:ext>
                </a:extLst>
              </p:cNvPr>
              <p:cNvSpPr>
                <a:spLocks/>
              </p:cNvSpPr>
              <p:nvPr/>
            </p:nvSpPr>
            <p:spPr bwMode="auto">
              <a:xfrm>
                <a:off x="1067" y="2598"/>
                <a:ext cx="40" cy="84"/>
              </a:xfrm>
              <a:custGeom>
                <a:avLst/>
                <a:gdLst>
                  <a:gd name="T0" fmla="*/ 16 w 36"/>
                  <a:gd name="T1" fmla="*/ 71 h 75"/>
                  <a:gd name="T2" fmla="*/ 0 w 36"/>
                  <a:gd name="T3" fmla="*/ 67 h 75"/>
                  <a:gd name="T4" fmla="*/ 13 w 36"/>
                  <a:gd name="T5" fmla="*/ 55 h 75"/>
                  <a:gd name="T6" fmla="*/ 25 w 36"/>
                  <a:gd name="T7" fmla="*/ 13 h 75"/>
                  <a:gd name="T8" fmla="*/ 34 w 36"/>
                  <a:gd name="T9" fmla="*/ 3 h 75"/>
                  <a:gd name="T10" fmla="*/ 36 w 36"/>
                  <a:gd name="T11" fmla="*/ 5 h 75"/>
                  <a:gd name="T12" fmla="*/ 16 w 36"/>
                  <a:gd name="T13" fmla="*/ 71 h 75"/>
                </a:gdLst>
                <a:ahLst/>
                <a:cxnLst>
                  <a:cxn ang="0">
                    <a:pos x="T0" y="T1"/>
                  </a:cxn>
                  <a:cxn ang="0">
                    <a:pos x="T2" y="T3"/>
                  </a:cxn>
                  <a:cxn ang="0">
                    <a:pos x="T4" y="T5"/>
                  </a:cxn>
                  <a:cxn ang="0">
                    <a:pos x="T6" y="T7"/>
                  </a:cxn>
                  <a:cxn ang="0">
                    <a:pos x="T8" y="T9"/>
                  </a:cxn>
                  <a:cxn ang="0">
                    <a:pos x="T10" y="T11"/>
                  </a:cxn>
                  <a:cxn ang="0">
                    <a:pos x="T12" y="T13"/>
                  </a:cxn>
                </a:cxnLst>
                <a:rect l="0" t="0" r="r" b="b"/>
                <a:pathLst>
                  <a:path w="36" h="75">
                    <a:moveTo>
                      <a:pt x="16" y="71"/>
                    </a:moveTo>
                    <a:cubicBezTo>
                      <a:pt x="10" y="70"/>
                      <a:pt x="4" y="75"/>
                      <a:pt x="0" y="67"/>
                    </a:cubicBezTo>
                    <a:cubicBezTo>
                      <a:pt x="11" y="70"/>
                      <a:pt x="11" y="61"/>
                      <a:pt x="13" y="55"/>
                    </a:cubicBezTo>
                    <a:cubicBezTo>
                      <a:pt x="17" y="41"/>
                      <a:pt x="20" y="27"/>
                      <a:pt x="25" y="13"/>
                    </a:cubicBezTo>
                    <a:cubicBezTo>
                      <a:pt x="26" y="9"/>
                      <a:pt x="24" y="0"/>
                      <a:pt x="34" y="3"/>
                    </a:cubicBezTo>
                    <a:cubicBezTo>
                      <a:pt x="35" y="4"/>
                      <a:pt x="35" y="4"/>
                      <a:pt x="36" y="5"/>
                    </a:cubicBezTo>
                    <a:cubicBezTo>
                      <a:pt x="29" y="27"/>
                      <a:pt x="22" y="49"/>
                      <a:pt x="16" y="71"/>
                    </a:cubicBezTo>
                    <a:close/>
                  </a:path>
                </a:pathLst>
              </a:custGeom>
              <a:solidFill>
                <a:srgbClr val="B38C7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8" name="Freeform 376">
                <a:extLst>
                  <a:ext uri="{FF2B5EF4-FFF2-40B4-BE49-F238E27FC236}">
                    <a16:creationId xmlns:a16="http://schemas.microsoft.com/office/drawing/2014/main" id="{4A429301-6871-453D-A837-1E4C6D9CAFA1}"/>
                  </a:ext>
                </a:extLst>
              </p:cNvPr>
              <p:cNvSpPr>
                <a:spLocks/>
              </p:cNvSpPr>
              <p:nvPr/>
            </p:nvSpPr>
            <p:spPr bwMode="auto">
              <a:xfrm>
                <a:off x="950" y="2426"/>
                <a:ext cx="46" cy="100"/>
              </a:xfrm>
              <a:custGeom>
                <a:avLst/>
                <a:gdLst>
                  <a:gd name="T0" fmla="*/ 3 w 41"/>
                  <a:gd name="T1" fmla="*/ 89 h 89"/>
                  <a:gd name="T2" fmla="*/ 12 w 41"/>
                  <a:gd name="T3" fmla="*/ 58 h 89"/>
                  <a:gd name="T4" fmla="*/ 41 w 41"/>
                  <a:gd name="T5" fmla="*/ 0 h 89"/>
                  <a:gd name="T6" fmla="*/ 3 w 41"/>
                  <a:gd name="T7" fmla="*/ 89 h 89"/>
                </a:gdLst>
                <a:ahLst/>
                <a:cxnLst>
                  <a:cxn ang="0">
                    <a:pos x="T0" y="T1"/>
                  </a:cxn>
                  <a:cxn ang="0">
                    <a:pos x="T2" y="T3"/>
                  </a:cxn>
                  <a:cxn ang="0">
                    <a:pos x="T4" y="T5"/>
                  </a:cxn>
                  <a:cxn ang="0">
                    <a:pos x="T6" y="T7"/>
                  </a:cxn>
                </a:cxnLst>
                <a:rect l="0" t="0" r="r" b="b"/>
                <a:pathLst>
                  <a:path w="41" h="89">
                    <a:moveTo>
                      <a:pt x="3" y="89"/>
                    </a:moveTo>
                    <a:cubicBezTo>
                      <a:pt x="0" y="77"/>
                      <a:pt x="8" y="68"/>
                      <a:pt x="12" y="58"/>
                    </a:cubicBezTo>
                    <a:cubicBezTo>
                      <a:pt x="21" y="38"/>
                      <a:pt x="30" y="18"/>
                      <a:pt x="41" y="0"/>
                    </a:cubicBezTo>
                    <a:cubicBezTo>
                      <a:pt x="31" y="31"/>
                      <a:pt x="20" y="61"/>
                      <a:pt x="3" y="89"/>
                    </a:cubicBezTo>
                    <a:close/>
                  </a:path>
                </a:pathLst>
              </a:custGeom>
              <a:solidFill>
                <a:srgbClr val="906E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9" name="Freeform 377">
                <a:extLst>
                  <a:ext uri="{FF2B5EF4-FFF2-40B4-BE49-F238E27FC236}">
                    <a16:creationId xmlns:a16="http://schemas.microsoft.com/office/drawing/2014/main" id="{E03F1F0D-47BB-4827-8C0E-92A1F6C11F80}"/>
                  </a:ext>
                </a:extLst>
              </p:cNvPr>
              <p:cNvSpPr>
                <a:spLocks/>
              </p:cNvSpPr>
              <p:nvPr/>
            </p:nvSpPr>
            <p:spPr bwMode="auto">
              <a:xfrm>
                <a:off x="1631" y="2305"/>
                <a:ext cx="16" cy="91"/>
              </a:xfrm>
              <a:custGeom>
                <a:avLst/>
                <a:gdLst>
                  <a:gd name="T0" fmla="*/ 14 w 14"/>
                  <a:gd name="T1" fmla="*/ 81 h 81"/>
                  <a:gd name="T2" fmla="*/ 2 w 14"/>
                  <a:gd name="T3" fmla="*/ 1 h 81"/>
                  <a:gd name="T4" fmla="*/ 7 w 14"/>
                  <a:gd name="T5" fmla="*/ 0 h 81"/>
                  <a:gd name="T6" fmla="*/ 14 w 14"/>
                  <a:gd name="T7" fmla="*/ 81 h 81"/>
                </a:gdLst>
                <a:ahLst/>
                <a:cxnLst>
                  <a:cxn ang="0">
                    <a:pos x="T0" y="T1"/>
                  </a:cxn>
                  <a:cxn ang="0">
                    <a:pos x="T2" y="T3"/>
                  </a:cxn>
                  <a:cxn ang="0">
                    <a:pos x="T4" y="T5"/>
                  </a:cxn>
                  <a:cxn ang="0">
                    <a:pos x="T6" y="T7"/>
                  </a:cxn>
                </a:cxnLst>
                <a:rect l="0" t="0" r="r" b="b"/>
                <a:pathLst>
                  <a:path w="14" h="81">
                    <a:moveTo>
                      <a:pt x="14" y="81"/>
                    </a:moveTo>
                    <a:cubicBezTo>
                      <a:pt x="4" y="55"/>
                      <a:pt x="0" y="28"/>
                      <a:pt x="2" y="1"/>
                    </a:cubicBezTo>
                    <a:cubicBezTo>
                      <a:pt x="4" y="0"/>
                      <a:pt x="5" y="0"/>
                      <a:pt x="7" y="0"/>
                    </a:cubicBezTo>
                    <a:cubicBezTo>
                      <a:pt x="10" y="27"/>
                      <a:pt x="12" y="54"/>
                      <a:pt x="14" y="81"/>
                    </a:cubicBezTo>
                    <a:close/>
                  </a:path>
                </a:pathLst>
              </a:custGeom>
              <a:solidFill>
                <a:srgbClr val="B591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0" name="Freeform 378">
                <a:extLst>
                  <a:ext uri="{FF2B5EF4-FFF2-40B4-BE49-F238E27FC236}">
                    <a16:creationId xmlns:a16="http://schemas.microsoft.com/office/drawing/2014/main" id="{4BF28A33-4683-450D-BB0F-63FCE149B217}"/>
                  </a:ext>
                </a:extLst>
              </p:cNvPr>
              <p:cNvSpPr>
                <a:spLocks/>
              </p:cNvSpPr>
              <p:nvPr/>
            </p:nvSpPr>
            <p:spPr bwMode="auto">
              <a:xfrm>
                <a:off x="1443" y="2243"/>
                <a:ext cx="18" cy="121"/>
              </a:xfrm>
              <a:custGeom>
                <a:avLst/>
                <a:gdLst>
                  <a:gd name="T0" fmla="*/ 8 w 16"/>
                  <a:gd name="T1" fmla="*/ 0 h 108"/>
                  <a:gd name="T2" fmla="*/ 12 w 16"/>
                  <a:gd name="T3" fmla="*/ 0 h 108"/>
                  <a:gd name="T4" fmla="*/ 7 w 16"/>
                  <a:gd name="T5" fmla="*/ 108 h 108"/>
                  <a:gd name="T6" fmla="*/ 8 w 16"/>
                  <a:gd name="T7" fmla="*/ 0 h 108"/>
                </a:gdLst>
                <a:ahLst/>
                <a:cxnLst>
                  <a:cxn ang="0">
                    <a:pos x="T0" y="T1"/>
                  </a:cxn>
                  <a:cxn ang="0">
                    <a:pos x="T2" y="T3"/>
                  </a:cxn>
                  <a:cxn ang="0">
                    <a:pos x="T4" y="T5"/>
                  </a:cxn>
                  <a:cxn ang="0">
                    <a:pos x="T6" y="T7"/>
                  </a:cxn>
                </a:cxnLst>
                <a:rect l="0" t="0" r="r" b="b"/>
                <a:pathLst>
                  <a:path w="16" h="108">
                    <a:moveTo>
                      <a:pt x="8" y="0"/>
                    </a:moveTo>
                    <a:cubicBezTo>
                      <a:pt x="9" y="0"/>
                      <a:pt x="11" y="0"/>
                      <a:pt x="12" y="0"/>
                    </a:cubicBezTo>
                    <a:cubicBezTo>
                      <a:pt x="16" y="36"/>
                      <a:pt x="5" y="72"/>
                      <a:pt x="7" y="108"/>
                    </a:cubicBezTo>
                    <a:cubicBezTo>
                      <a:pt x="0" y="72"/>
                      <a:pt x="5" y="36"/>
                      <a:pt x="8" y="0"/>
                    </a:cubicBezTo>
                    <a:close/>
                  </a:path>
                </a:pathLst>
              </a:custGeom>
              <a:solidFill>
                <a:srgbClr val="926A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1" name="Freeform 379">
                <a:extLst>
                  <a:ext uri="{FF2B5EF4-FFF2-40B4-BE49-F238E27FC236}">
                    <a16:creationId xmlns:a16="http://schemas.microsoft.com/office/drawing/2014/main" id="{D01AAE1A-7801-4CA1-8106-C3779ADBDB5D}"/>
                  </a:ext>
                </a:extLst>
              </p:cNvPr>
              <p:cNvSpPr>
                <a:spLocks/>
              </p:cNvSpPr>
              <p:nvPr/>
            </p:nvSpPr>
            <p:spPr bwMode="auto">
              <a:xfrm>
                <a:off x="752" y="2432"/>
                <a:ext cx="44" cy="92"/>
              </a:xfrm>
              <a:custGeom>
                <a:avLst/>
                <a:gdLst>
                  <a:gd name="T0" fmla="*/ 19 w 39"/>
                  <a:gd name="T1" fmla="*/ 52 h 82"/>
                  <a:gd name="T2" fmla="*/ 5 w 39"/>
                  <a:gd name="T3" fmla="*/ 82 h 82"/>
                  <a:gd name="T4" fmla="*/ 39 w 39"/>
                  <a:gd name="T5" fmla="*/ 0 h 82"/>
                  <a:gd name="T6" fmla="*/ 19 w 39"/>
                  <a:gd name="T7" fmla="*/ 52 h 82"/>
                </a:gdLst>
                <a:ahLst/>
                <a:cxnLst>
                  <a:cxn ang="0">
                    <a:pos x="T0" y="T1"/>
                  </a:cxn>
                  <a:cxn ang="0">
                    <a:pos x="T2" y="T3"/>
                  </a:cxn>
                  <a:cxn ang="0">
                    <a:pos x="T4" y="T5"/>
                  </a:cxn>
                  <a:cxn ang="0">
                    <a:pos x="T6" y="T7"/>
                  </a:cxn>
                </a:cxnLst>
                <a:rect l="0" t="0" r="r" b="b"/>
                <a:pathLst>
                  <a:path w="39" h="82">
                    <a:moveTo>
                      <a:pt x="19" y="52"/>
                    </a:moveTo>
                    <a:cubicBezTo>
                      <a:pt x="11" y="60"/>
                      <a:pt x="12" y="73"/>
                      <a:pt x="5" y="82"/>
                    </a:cubicBezTo>
                    <a:cubicBezTo>
                      <a:pt x="0" y="65"/>
                      <a:pt x="20" y="16"/>
                      <a:pt x="39" y="0"/>
                    </a:cubicBezTo>
                    <a:cubicBezTo>
                      <a:pt x="35" y="20"/>
                      <a:pt x="19" y="33"/>
                      <a:pt x="19" y="52"/>
                    </a:cubicBezTo>
                    <a:close/>
                  </a:path>
                </a:pathLst>
              </a:custGeom>
              <a:solidFill>
                <a:srgbClr val="8E6B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2" name="Freeform 380">
                <a:extLst>
                  <a:ext uri="{FF2B5EF4-FFF2-40B4-BE49-F238E27FC236}">
                    <a16:creationId xmlns:a16="http://schemas.microsoft.com/office/drawing/2014/main" id="{F63C1214-9456-4AB7-B498-EF29B48348FD}"/>
                  </a:ext>
                </a:extLst>
              </p:cNvPr>
              <p:cNvSpPr>
                <a:spLocks/>
              </p:cNvSpPr>
              <p:nvPr/>
            </p:nvSpPr>
            <p:spPr bwMode="auto">
              <a:xfrm>
                <a:off x="1464" y="1666"/>
                <a:ext cx="14" cy="87"/>
              </a:xfrm>
              <a:custGeom>
                <a:avLst/>
                <a:gdLst>
                  <a:gd name="T0" fmla="*/ 0 w 12"/>
                  <a:gd name="T1" fmla="*/ 77 h 77"/>
                  <a:gd name="T2" fmla="*/ 0 w 12"/>
                  <a:gd name="T3" fmla="*/ 0 h 77"/>
                  <a:gd name="T4" fmla="*/ 0 w 12"/>
                  <a:gd name="T5" fmla="*/ 77 h 77"/>
                </a:gdLst>
                <a:ahLst/>
                <a:cxnLst>
                  <a:cxn ang="0">
                    <a:pos x="T0" y="T1"/>
                  </a:cxn>
                  <a:cxn ang="0">
                    <a:pos x="T2" y="T3"/>
                  </a:cxn>
                  <a:cxn ang="0">
                    <a:pos x="T4" y="T5"/>
                  </a:cxn>
                </a:cxnLst>
                <a:rect l="0" t="0" r="r" b="b"/>
                <a:pathLst>
                  <a:path w="12" h="77">
                    <a:moveTo>
                      <a:pt x="0" y="77"/>
                    </a:moveTo>
                    <a:cubicBezTo>
                      <a:pt x="0" y="51"/>
                      <a:pt x="0" y="25"/>
                      <a:pt x="0" y="0"/>
                    </a:cubicBezTo>
                    <a:cubicBezTo>
                      <a:pt x="9" y="25"/>
                      <a:pt x="12" y="51"/>
                      <a:pt x="0" y="77"/>
                    </a:cubicBezTo>
                    <a:close/>
                  </a:path>
                </a:pathLst>
              </a:custGeom>
              <a:solidFill>
                <a:srgbClr val="BC96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3" name="Freeform 381">
                <a:extLst>
                  <a:ext uri="{FF2B5EF4-FFF2-40B4-BE49-F238E27FC236}">
                    <a16:creationId xmlns:a16="http://schemas.microsoft.com/office/drawing/2014/main" id="{5A1C8FEC-04B8-4D7D-8083-C16352295C50}"/>
                  </a:ext>
                </a:extLst>
              </p:cNvPr>
              <p:cNvSpPr>
                <a:spLocks/>
              </p:cNvSpPr>
              <p:nvPr/>
            </p:nvSpPr>
            <p:spPr bwMode="auto">
              <a:xfrm>
                <a:off x="1123" y="2238"/>
                <a:ext cx="30" cy="101"/>
              </a:xfrm>
              <a:custGeom>
                <a:avLst/>
                <a:gdLst>
                  <a:gd name="T0" fmla="*/ 21 w 27"/>
                  <a:gd name="T1" fmla="*/ 0 h 90"/>
                  <a:gd name="T2" fmla="*/ 25 w 27"/>
                  <a:gd name="T3" fmla="*/ 14 h 90"/>
                  <a:gd name="T4" fmla="*/ 0 w 27"/>
                  <a:gd name="T5" fmla="*/ 90 h 90"/>
                  <a:gd name="T6" fmla="*/ 21 w 27"/>
                  <a:gd name="T7" fmla="*/ 0 h 90"/>
                </a:gdLst>
                <a:ahLst/>
                <a:cxnLst>
                  <a:cxn ang="0">
                    <a:pos x="T0" y="T1"/>
                  </a:cxn>
                  <a:cxn ang="0">
                    <a:pos x="T2" y="T3"/>
                  </a:cxn>
                  <a:cxn ang="0">
                    <a:pos x="T4" y="T5"/>
                  </a:cxn>
                  <a:cxn ang="0">
                    <a:pos x="T6" y="T7"/>
                  </a:cxn>
                </a:cxnLst>
                <a:rect l="0" t="0" r="r" b="b"/>
                <a:pathLst>
                  <a:path w="27" h="90">
                    <a:moveTo>
                      <a:pt x="21" y="0"/>
                    </a:moveTo>
                    <a:cubicBezTo>
                      <a:pt x="27" y="3"/>
                      <a:pt x="26" y="9"/>
                      <a:pt x="25" y="14"/>
                    </a:cubicBezTo>
                    <a:cubicBezTo>
                      <a:pt x="22" y="41"/>
                      <a:pt x="14" y="66"/>
                      <a:pt x="0" y="90"/>
                    </a:cubicBezTo>
                    <a:cubicBezTo>
                      <a:pt x="6" y="60"/>
                      <a:pt x="19" y="31"/>
                      <a:pt x="21" y="0"/>
                    </a:cubicBezTo>
                    <a:close/>
                  </a:path>
                </a:pathLst>
              </a:custGeom>
              <a:solidFill>
                <a:srgbClr val="8569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4" name="Freeform 382">
                <a:extLst>
                  <a:ext uri="{FF2B5EF4-FFF2-40B4-BE49-F238E27FC236}">
                    <a16:creationId xmlns:a16="http://schemas.microsoft.com/office/drawing/2014/main" id="{500E8383-3125-43CD-AD63-1423589AEA8F}"/>
                  </a:ext>
                </a:extLst>
              </p:cNvPr>
              <p:cNvSpPr>
                <a:spLocks/>
              </p:cNvSpPr>
              <p:nvPr/>
            </p:nvSpPr>
            <p:spPr bwMode="auto">
              <a:xfrm>
                <a:off x="1319" y="1411"/>
                <a:ext cx="17" cy="122"/>
              </a:xfrm>
              <a:custGeom>
                <a:avLst/>
                <a:gdLst>
                  <a:gd name="T0" fmla="*/ 6 w 15"/>
                  <a:gd name="T1" fmla="*/ 0 h 108"/>
                  <a:gd name="T2" fmla="*/ 8 w 15"/>
                  <a:gd name="T3" fmla="*/ 46 h 108"/>
                  <a:gd name="T4" fmla="*/ 10 w 15"/>
                  <a:gd name="T5" fmla="*/ 108 h 108"/>
                  <a:gd name="T6" fmla="*/ 10 w 15"/>
                  <a:gd name="T7" fmla="*/ 108 h 108"/>
                  <a:gd name="T8" fmla="*/ 2 w 15"/>
                  <a:gd name="T9" fmla="*/ 94 h 108"/>
                  <a:gd name="T10" fmla="*/ 6 w 15"/>
                  <a:gd name="T11" fmla="*/ 0 h 108"/>
                  <a:gd name="T12" fmla="*/ 6 w 15"/>
                  <a:gd name="T13" fmla="*/ 0 h 108"/>
                </a:gdLst>
                <a:ahLst/>
                <a:cxnLst>
                  <a:cxn ang="0">
                    <a:pos x="T0" y="T1"/>
                  </a:cxn>
                  <a:cxn ang="0">
                    <a:pos x="T2" y="T3"/>
                  </a:cxn>
                  <a:cxn ang="0">
                    <a:pos x="T4" y="T5"/>
                  </a:cxn>
                  <a:cxn ang="0">
                    <a:pos x="T6" y="T7"/>
                  </a:cxn>
                  <a:cxn ang="0">
                    <a:pos x="T8" y="T9"/>
                  </a:cxn>
                  <a:cxn ang="0">
                    <a:pos x="T10" y="T11"/>
                  </a:cxn>
                  <a:cxn ang="0">
                    <a:pos x="T12" y="T13"/>
                  </a:cxn>
                </a:cxnLst>
                <a:rect l="0" t="0" r="r" b="b"/>
                <a:pathLst>
                  <a:path w="15" h="108">
                    <a:moveTo>
                      <a:pt x="6" y="0"/>
                    </a:moveTo>
                    <a:cubicBezTo>
                      <a:pt x="15" y="15"/>
                      <a:pt x="9" y="31"/>
                      <a:pt x="8" y="46"/>
                    </a:cubicBezTo>
                    <a:cubicBezTo>
                      <a:pt x="8" y="67"/>
                      <a:pt x="3" y="88"/>
                      <a:pt x="10" y="108"/>
                    </a:cubicBezTo>
                    <a:cubicBezTo>
                      <a:pt x="10" y="108"/>
                      <a:pt x="10" y="108"/>
                      <a:pt x="10" y="108"/>
                    </a:cubicBezTo>
                    <a:cubicBezTo>
                      <a:pt x="0" y="108"/>
                      <a:pt x="2" y="100"/>
                      <a:pt x="2" y="94"/>
                    </a:cubicBezTo>
                    <a:cubicBezTo>
                      <a:pt x="1" y="62"/>
                      <a:pt x="1" y="31"/>
                      <a:pt x="6" y="0"/>
                    </a:cubicBezTo>
                    <a:cubicBezTo>
                      <a:pt x="6" y="0"/>
                      <a:pt x="6" y="0"/>
                      <a:pt x="6" y="0"/>
                    </a:cubicBezTo>
                    <a:close/>
                  </a:path>
                </a:pathLst>
              </a:custGeom>
              <a:solidFill>
                <a:srgbClr val="8066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5" name="Freeform 383">
                <a:extLst>
                  <a:ext uri="{FF2B5EF4-FFF2-40B4-BE49-F238E27FC236}">
                    <a16:creationId xmlns:a16="http://schemas.microsoft.com/office/drawing/2014/main" id="{8252381F-0415-476A-AE80-45B927C92A9F}"/>
                  </a:ext>
                </a:extLst>
              </p:cNvPr>
              <p:cNvSpPr>
                <a:spLocks/>
              </p:cNvSpPr>
              <p:nvPr/>
            </p:nvSpPr>
            <p:spPr bwMode="auto">
              <a:xfrm>
                <a:off x="1012" y="1819"/>
                <a:ext cx="35" cy="103"/>
              </a:xfrm>
              <a:custGeom>
                <a:avLst/>
                <a:gdLst>
                  <a:gd name="T0" fmla="*/ 27 w 32"/>
                  <a:gd name="T1" fmla="*/ 0 h 91"/>
                  <a:gd name="T2" fmla="*/ 32 w 32"/>
                  <a:gd name="T3" fmla="*/ 9 h 91"/>
                  <a:gd name="T4" fmla="*/ 5 w 32"/>
                  <a:gd name="T5" fmla="*/ 91 h 91"/>
                  <a:gd name="T6" fmla="*/ 0 w 32"/>
                  <a:gd name="T7" fmla="*/ 90 h 91"/>
                  <a:gd name="T8" fmla="*/ 27 w 32"/>
                  <a:gd name="T9" fmla="*/ 0 h 91"/>
                </a:gdLst>
                <a:ahLst/>
                <a:cxnLst>
                  <a:cxn ang="0">
                    <a:pos x="T0" y="T1"/>
                  </a:cxn>
                  <a:cxn ang="0">
                    <a:pos x="T2" y="T3"/>
                  </a:cxn>
                  <a:cxn ang="0">
                    <a:pos x="T4" y="T5"/>
                  </a:cxn>
                  <a:cxn ang="0">
                    <a:pos x="T6" y="T7"/>
                  </a:cxn>
                  <a:cxn ang="0">
                    <a:pos x="T8" y="T9"/>
                  </a:cxn>
                </a:cxnLst>
                <a:rect l="0" t="0" r="r" b="b"/>
                <a:pathLst>
                  <a:path w="32" h="91">
                    <a:moveTo>
                      <a:pt x="27" y="0"/>
                    </a:moveTo>
                    <a:cubicBezTo>
                      <a:pt x="28" y="3"/>
                      <a:pt x="28" y="7"/>
                      <a:pt x="32" y="9"/>
                    </a:cubicBezTo>
                    <a:cubicBezTo>
                      <a:pt x="23" y="36"/>
                      <a:pt x="14" y="64"/>
                      <a:pt x="5" y="91"/>
                    </a:cubicBezTo>
                    <a:cubicBezTo>
                      <a:pt x="4" y="91"/>
                      <a:pt x="2" y="90"/>
                      <a:pt x="0" y="90"/>
                    </a:cubicBezTo>
                    <a:cubicBezTo>
                      <a:pt x="9" y="60"/>
                      <a:pt x="18" y="30"/>
                      <a:pt x="27" y="0"/>
                    </a:cubicBezTo>
                    <a:close/>
                  </a:path>
                </a:pathLst>
              </a:custGeom>
              <a:solidFill>
                <a:srgbClr val="9C77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6" name="Freeform 384">
                <a:extLst>
                  <a:ext uri="{FF2B5EF4-FFF2-40B4-BE49-F238E27FC236}">
                    <a16:creationId xmlns:a16="http://schemas.microsoft.com/office/drawing/2014/main" id="{B3E2ACBA-1166-4BB5-8CA6-6AFAF9EC5556}"/>
                  </a:ext>
                </a:extLst>
              </p:cNvPr>
              <p:cNvSpPr>
                <a:spLocks/>
              </p:cNvSpPr>
              <p:nvPr/>
            </p:nvSpPr>
            <p:spPr bwMode="auto">
              <a:xfrm>
                <a:off x="1658" y="1798"/>
                <a:ext cx="17" cy="94"/>
              </a:xfrm>
              <a:custGeom>
                <a:avLst/>
                <a:gdLst>
                  <a:gd name="T0" fmla="*/ 0 w 15"/>
                  <a:gd name="T1" fmla="*/ 9 h 84"/>
                  <a:gd name="T2" fmla="*/ 5 w 15"/>
                  <a:gd name="T3" fmla="*/ 0 h 84"/>
                  <a:gd name="T4" fmla="*/ 14 w 15"/>
                  <a:gd name="T5" fmla="*/ 79 h 84"/>
                  <a:gd name="T6" fmla="*/ 9 w 15"/>
                  <a:gd name="T7" fmla="*/ 84 h 84"/>
                  <a:gd name="T8" fmla="*/ 0 w 15"/>
                  <a:gd name="T9" fmla="*/ 9 h 84"/>
                </a:gdLst>
                <a:ahLst/>
                <a:cxnLst>
                  <a:cxn ang="0">
                    <a:pos x="T0" y="T1"/>
                  </a:cxn>
                  <a:cxn ang="0">
                    <a:pos x="T2" y="T3"/>
                  </a:cxn>
                  <a:cxn ang="0">
                    <a:pos x="T4" y="T5"/>
                  </a:cxn>
                  <a:cxn ang="0">
                    <a:pos x="T6" y="T7"/>
                  </a:cxn>
                  <a:cxn ang="0">
                    <a:pos x="T8" y="T9"/>
                  </a:cxn>
                </a:cxnLst>
                <a:rect l="0" t="0" r="r" b="b"/>
                <a:pathLst>
                  <a:path w="15" h="84">
                    <a:moveTo>
                      <a:pt x="0" y="9"/>
                    </a:moveTo>
                    <a:cubicBezTo>
                      <a:pt x="1" y="6"/>
                      <a:pt x="1" y="2"/>
                      <a:pt x="5" y="0"/>
                    </a:cubicBezTo>
                    <a:cubicBezTo>
                      <a:pt x="15" y="26"/>
                      <a:pt x="12" y="53"/>
                      <a:pt x="14" y="79"/>
                    </a:cubicBezTo>
                    <a:cubicBezTo>
                      <a:pt x="12" y="81"/>
                      <a:pt x="11" y="82"/>
                      <a:pt x="9" y="84"/>
                    </a:cubicBezTo>
                    <a:cubicBezTo>
                      <a:pt x="6" y="59"/>
                      <a:pt x="3" y="34"/>
                      <a:pt x="0" y="9"/>
                    </a:cubicBezTo>
                    <a:close/>
                  </a:path>
                </a:pathLst>
              </a:custGeom>
              <a:solidFill>
                <a:srgbClr val="966E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7" name="Freeform 385">
                <a:extLst>
                  <a:ext uri="{FF2B5EF4-FFF2-40B4-BE49-F238E27FC236}">
                    <a16:creationId xmlns:a16="http://schemas.microsoft.com/office/drawing/2014/main" id="{C02BC164-EDE4-464A-9754-D5EF982ECA7B}"/>
                  </a:ext>
                </a:extLst>
              </p:cNvPr>
              <p:cNvSpPr>
                <a:spLocks/>
              </p:cNvSpPr>
              <p:nvPr/>
            </p:nvSpPr>
            <p:spPr bwMode="auto">
              <a:xfrm>
                <a:off x="651" y="2375"/>
                <a:ext cx="48" cy="77"/>
              </a:xfrm>
              <a:custGeom>
                <a:avLst/>
                <a:gdLst>
                  <a:gd name="T0" fmla="*/ 21 w 43"/>
                  <a:gd name="T1" fmla="*/ 10 h 68"/>
                  <a:gd name="T2" fmla="*/ 26 w 43"/>
                  <a:gd name="T3" fmla="*/ 10 h 68"/>
                  <a:gd name="T4" fmla="*/ 39 w 43"/>
                  <a:gd name="T5" fmla="*/ 5 h 68"/>
                  <a:gd name="T6" fmla="*/ 38 w 43"/>
                  <a:gd name="T7" fmla="*/ 17 h 68"/>
                  <a:gd name="T8" fmla="*/ 0 w 43"/>
                  <a:gd name="T9" fmla="*/ 68 h 68"/>
                  <a:gd name="T10" fmla="*/ 19 w 43"/>
                  <a:gd name="T11" fmla="*/ 28 h 68"/>
                  <a:gd name="T12" fmla="*/ 21 w 43"/>
                  <a:gd name="T13" fmla="*/ 10 h 68"/>
                </a:gdLst>
                <a:ahLst/>
                <a:cxnLst>
                  <a:cxn ang="0">
                    <a:pos x="T0" y="T1"/>
                  </a:cxn>
                  <a:cxn ang="0">
                    <a:pos x="T2" y="T3"/>
                  </a:cxn>
                  <a:cxn ang="0">
                    <a:pos x="T4" y="T5"/>
                  </a:cxn>
                  <a:cxn ang="0">
                    <a:pos x="T6" y="T7"/>
                  </a:cxn>
                  <a:cxn ang="0">
                    <a:pos x="T8" y="T9"/>
                  </a:cxn>
                  <a:cxn ang="0">
                    <a:pos x="T10" y="T11"/>
                  </a:cxn>
                  <a:cxn ang="0">
                    <a:pos x="T12" y="T13"/>
                  </a:cxn>
                </a:cxnLst>
                <a:rect l="0" t="0" r="r" b="b"/>
                <a:pathLst>
                  <a:path w="43" h="68">
                    <a:moveTo>
                      <a:pt x="21" y="10"/>
                    </a:moveTo>
                    <a:cubicBezTo>
                      <a:pt x="23" y="10"/>
                      <a:pt x="24" y="10"/>
                      <a:pt x="26" y="10"/>
                    </a:cubicBezTo>
                    <a:cubicBezTo>
                      <a:pt x="30" y="8"/>
                      <a:pt x="33" y="0"/>
                      <a:pt x="39" y="5"/>
                    </a:cubicBezTo>
                    <a:cubicBezTo>
                      <a:pt x="43" y="8"/>
                      <a:pt x="41" y="15"/>
                      <a:pt x="38" y="17"/>
                    </a:cubicBezTo>
                    <a:cubicBezTo>
                      <a:pt x="21" y="31"/>
                      <a:pt x="18" y="54"/>
                      <a:pt x="0" y="68"/>
                    </a:cubicBezTo>
                    <a:cubicBezTo>
                      <a:pt x="7" y="55"/>
                      <a:pt x="13" y="41"/>
                      <a:pt x="19" y="28"/>
                    </a:cubicBezTo>
                    <a:cubicBezTo>
                      <a:pt x="22" y="22"/>
                      <a:pt x="28" y="17"/>
                      <a:pt x="21" y="10"/>
                    </a:cubicBezTo>
                    <a:close/>
                  </a:path>
                </a:pathLst>
              </a:custGeom>
              <a:solidFill>
                <a:srgbClr val="967A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8" name="Freeform 386">
                <a:extLst>
                  <a:ext uri="{FF2B5EF4-FFF2-40B4-BE49-F238E27FC236}">
                    <a16:creationId xmlns:a16="http://schemas.microsoft.com/office/drawing/2014/main" id="{17430741-8F93-4BBA-8F9E-A6A1BBFAC695}"/>
                  </a:ext>
                </a:extLst>
              </p:cNvPr>
              <p:cNvSpPr>
                <a:spLocks/>
              </p:cNvSpPr>
              <p:nvPr/>
            </p:nvSpPr>
            <p:spPr bwMode="auto">
              <a:xfrm>
                <a:off x="1488" y="1663"/>
                <a:ext cx="16" cy="100"/>
              </a:xfrm>
              <a:custGeom>
                <a:avLst/>
                <a:gdLst>
                  <a:gd name="T0" fmla="*/ 4 w 14"/>
                  <a:gd name="T1" fmla="*/ 0 h 89"/>
                  <a:gd name="T2" fmla="*/ 8 w 14"/>
                  <a:gd name="T3" fmla="*/ 0 h 89"/>
                  <a:gd name="T4" fmla="*/ 4 w 14"/>
                  <a:gd name="T5" fmla="*/ 89 h 89"/>
                  <a:gd name="T6" fmla="*/ 4 w 14"/>
                  <a:gd name="T7" fmla="*/ 0 h 89"/>
                </a:gdLst>
                <a:ahLst/>
                <a:cxnLst>
                  <a:cxn ang="0">
                    <a:pos x="T0" y="T1"/>
                  </a:cxn>
                  <a:cxn ang="0">
                    <a:pos x="T2" y="T3"/>
                  </a:cxn>
                  <a:cxn ang="0">
                    <a:pos x="T4" y="T5"/>
                  </a:cxn>
                  <a:cxn ang="0">
                    <a:pos x="T6" y="T7"/>
                  </a:cxn>
                </a:cxnLst>
                <a:rect l="0" t="0" r="r" b="b"/>
                <a:pathLst>
                  <a:path w="14" h="89">
                    <a:moveTo>
                      <a:pt x="4" y="0"/>
                    </a:moveTo>
                    <a:cubicBezTo>
                      <a:pt x="5" y="0"/>
                      <a:pt x="7" y="0"/>
                      <a:pt x="8" y="0"/>
                    </a:cubicBezTo>
                    <a:cubicBezTo>
                      <a:pt x="8" y="30"/>
                      <a:pt x="14" y="60"/>
                      <a:pt x="4" y="89"/>
                    </a:cubicBezTo>
                    <a:cubicBezTo>
                      <a:pt x="4" y="59"/>
                      <a:pt x="0" y="30"/>
                      <a:pt x="4" y="0"/>
                    </a:cubicBezTo>
                    <a:close/>
                  </a:path>
                </a:pathLst>
              </a:custGeom>
              <a:solidFill>
                <a:srgbClr val="B78C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9" name="Freeform 387">
                <a:extLst>
                  <a:ext uri="{FF2B5EF4-FFF2-40B4-BE49-F238E27FC236}">
                    <a16:creationId xmlns:a16="http://schemas.microsoft.com/office/drawing/2014/main" id="{86775C0A-152E-4071-A1C5-B93C3A60B7CA}"/>
                  </a:ext>
                </a:extLst>
              </p:cNvPr>
              <p:cNvSpPr>
                <a:spLocks/>
              </p:cNvSpPr>
              <p:nvPr/>
            </p:nvSpPr>
            <p:spPr bwMode="auto">
              <a:xfrm>
                <a:off x="913" y="2512"/>
                <a:ext cx="40" cy="91"/>
              </a:xfrm>
              <a:custGeom>
                <a:avLst/>
                <a:gdLst>
                  <a:gd name="T0" fmla="*/ 36 w 36"/>
                  <a:gd name="T1" fmla="*/ 12 h 81"/>
                  <a:gd name="T2" fmla="*/ 0 w 36"/>
                  <a:gd name="T3" fmla="*/ 81 h 81"/>
                  <a:gd name="T4" fmla="*/ 25 w 36"/>
                  <a:gd name="T5" fmla="*/ 10 h 81"/>
                  <a:gd name="T6" fmla="*/ 36 w 36"/>
                  <a:gd name="T7" fmla="*/ 12 h 81"/>
                </a:gdLst>
                <a:ahLst/>
                <a:cxnLst>
                  <a:cxn ang="0">
                    <a:pos x="T0" y="T1"/>
                  </a:cxn>
                  <a:cxn ang="0">
                    <a:pos x="T2" y="T3"/>
                  </a:cxn>
                  <a:cxn ang="0">
                    <a:pos x="T4" y="T5"/>
                  </a:cxn>
                  <a:cxn ang="0">
                    <a:pos x="T6" y="T7"/>
                  </a:cxn>
                </a:cxnLst>
                <a:rect l="0" t="0" r="r" b="b"/>
                <a:pathLst>
                  <a:path w="36" h="81">
                    <a:moveTo>
                      <a:pt x="36" y="12"/>
                    </a:moveTo>
                    <a:cubicBezTo>
                      <a:pt x="22" y="34"/>
                      <a:pt x="16" y="60"/>
                      <a:pt x="0" y="81"/>
                    </a:cubicBezTo>
                    <a:cubicBezTo>
                      <a:pt x="8" y="57"/>
                      <a:pt x="16" y="33"/>
                      <a:pt x="25" y="10"/>
                    </a:cubicBezTo>
                    <a:cubicBezTo>
                      <a:pt x="29" y="0"/>
                      <a:pt x="33" y="10"/>
                      <a:pt x="36" y="12"/>
                    </a:cubicBezTo>
                    <a:close/>
                  </a:path>
                </a:pathLst>
              </a:custGeom>
              <a:solidFill>
                <a:srgbClr val="906E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0" name="Freeform 388">
                <a:extLst>
                  <a:ext uri="{FF2B5EF4-FFF2-40B4-BE49-F238E27FC236}">
                    <a16:creationId xmlns:a16="http://schemas.microsoft.com/office/drawing/2014/main" id="{570A9C2E-AE3F-4026-826C-164A14C0C3DE}"/>
                  </a:ext>
                </a:extLst>
              </p:cNvPr>
              <p:cNvSpPr>
                <a:spLocks/>
              </p:cNvSpPr>
              <p:nvPr/>
            </p:nvSpPr>
            <p:spPr bwMode="auto">
              <a:xfrm>
                <a:off x="1136" y="1286"/>
                <a:ext cx="46" cy="94"/>
              </a:xfrm>
              <a:custGeom>
                <a:avLst/>
                <a:gdLst>
                  <a:gd name="T0" fmla="*/ 5 w 41"/>
                  <a:gd name="T1" fmla="*/ 84 h 84"/>
                  <a:gd name="T2" fmla="*/ 0 w 41"/>
                  <a:gd name="T3" fmla="*/ 79 h 84"/>
                  <a:gd name="T4" fmla="*/ 35 w 41"/>
                  <a:gd name="T5" fmla="*/ 0 h 84"/>
                  <a:gd name="T6" fmla="*/ 41 w 41"/>
                  <a:gd name="T7" fmla="*/ 2 h 84"/>
                  <a:gd name="T8" fmla="*/ 5 w 41"/>
                  <a:gd name="T9" fmla="*/ 84 h 84"/>
                </a:gdLst>
                <a:ahLst/>
                <a:cxnLst>
                  <a:cxn ang="0">
                    <a:pos x="T0" y="T1"/>
                  </a:cxn>
                  <a:cxn ang="0">
                    <a:pos x="T2" y="T3"/>
                  </a:cxn>
                  <a:cxn ang="0">
                    <a:pos x="T4" y="T5"/>
                  </a:cxn>
                  <a:cxn ang="0">
                    <a:pos x="T6" y="T7"/>
                  </a:cxn>
                  <a:cxn ang="0">
                    <a:pos x="T8" y="T9"/>
                  </a:cxn>
                </a:cxnLst>
                <a:rect l="0" t="0" r="r" b="b"/>
                <a:pathLst>
                  <a:path w="41" h="84">
                    <a:moveTo>
                      <a:pt x="5" y="84"/>
                    </a:moveTo>
                    <a:cubicBezTo>
                      <a:pt x="3" y="82"/>
                      <a:pt x="2" y="81"/>
                      <a:pt x="0" y="79"/>
                    </a:cubicBezTo>
                    <a:cubicBezTo>
                      <a:pt x="12" y="53"/>
                      <a:pt x="21" y="25"/>
                      <a:pt x="35" y="0"/>
                    </a:cubicBezTo>
                    <a:cubicBezTo>
                      <a:pt x="37" y="0"/>
                      <a:pt x="39" y="1"/>
                      <a:pt x="41" y="2"/>
                    </a:cubicBezTo>
                    <a:cubicBezTo>
                      <a:pt x="29" y="29"/>
                      <a:pt x="17" y="56"/>
                      <a:pt x="5" y="84"/>
                    </a:cubicBezTo>
                    <a:close/>
                  </a:path>
                </a:pathLst>
              </a:custGeom>
              <a:solidFill>
                <a:srgbClr val="7452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1" name="Freeform 389">
                <a:extLst>
                  <a:ext uri="{FF2B5EF4-FFF2-40B4-BE49-F238E27FC236}">
                    <a16:creationId xmlns:a16="http://schemas.microsoft.com/office/drawing/2014/main" id="{360D2C29-A66A-465B-ACA7-0BA0254CEB9A}"/>
                  </a:ext>
                </a:extLst>
              </p:cNvPr>
              <p:cNvSpPr>
                <a:spLocks/>
              </p:cNvSpPr>
              <p:nvPr/>
            </p:nvSpPr>
            <p:spPr bwMode="auto">
              <a:xfrm>
                <a:off x="947" y="2173"/>
                <a:ext cx="30" cy="91"/>
              </a:xfrm>
              <a:custGeom>
                <a:avLst/>
                <a:gdLst>
                  <a:gd name="T0" fmla="*/ 25 w 26"/>
                  <a:gd name="T1" fmla="*/ 0 h 81"/>
                  <a:gd name="T2" fmla="*/ 6 w 26"/>
                  <a:gd name="T3" fmla="*/ 81 h 81"/>
                  <a:gd name="T4" fmla="*/ 0 w 26"/>
                  <a:gd name="T5" fmla="*/ 79 h 81"/>
                  <a:gd name="T6" fmla="*/ 25 w 26"/>
                  <a:gd name="T7" fmla="*/ 0 h 81"/>
                </a:gdLst>
                <a:ahLst/>
                <a:cxnLst>
                  <a:cxn ang="0">
                    <a:pos x="T0" y="T1"/>
                  </a:cxn>
                  <a:cxn ang="0">
                    <a:pos x="T2" y="T3"/>
                  </a:cxn>
                  <a:cxn ang="0">
                    <a:pos x="T4" y="T5"/>
                  </a:cxn>
                  <a:cxn ang="0">
                    <a:pos x="T6" y="T7"/>
                  </a:cxn>
                </a:cxnLst>
                <a:rect l="0" t="0" r="r" b="b"/>
                <a:pathLst>
                  <a:path w="26" h="81">
                    <a:moveTo>
                      <a:pt x="25" y="0"/>
                    </a:moveTo>
                    <a:cubicBezTo>
                      <a:pt x="26" y="30"/>
                      <a:pt x="15" y="55"/>
                      <a:pt x="6" y="81"/>
                    </a:cubicBezTo>
                    <a:cubicBezTo>
                      <a:pt x="4" y="80"/>
                      <a:pt x="2" y="80"/>
                      <a:pt x="0" y="79"/>
                    </a:cubicBezTo>
                    <a:cubicBezTo>
                      <a:pt x="8" y="53"/>
                      <a:pt x="17" y="27"/>
                      <a:pt x="25" y="0"/>
                    </a:cubicBezTo>
                    <a:close/>
                  </a:path>
                </a:pathLst>
              </a:custGeom>
              <a:solidFill>
                <a:srgbClr val="9270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2" name="Freeform 390">
                <a:extLst>
                  <a:ext uri="{FF2B5EF4-FFF2-40B4-BE49-F238E27FC236}">
                    <a16:creationId xmlns:a16="http://schemas.microsoft.com/office/drawing/2014/main" id="{826ABAC2-2D27-4F46-9F31-7ADA0F25BC3D}"/>
                  </a:ext>
                </a:extLst>
              </p:cNvPr>
              <p:cNvSpPr>
                <a:spLocks/>
              </p:cNvSpPr>
              <p:nvPr/>
            </p:nvSpPr>
            <p:spPr bwMode="auto">
              <a:xfrm>
                <a:off x="929" y="2138"/>
                <a:ext cx="36" cy="99"/>
              </a:xfrm>
              <a:custGeom>
                <a:avLst/>
                <a:gdLst>
                  <a:gd name="T0" fmla="*/ 29 w 32"/>
                  <a:gd name="T1" fmla="*/ 0 h 88"/>
                  <a:gd name="T2" fmla="*/ 32 w 32"/>
                  <a:gd name="T3" fmla="*/ 5 h 88"/>
                  <a:gd name="T4" fmla="*/ 5 w 32"/>
                  <a:gd name="T5" fmla="*/ 88 h 88"/>
                  <a:gd name="T6" fmla="*/ 0 w 32"/>
                  <a:gd name="T7" fmla="*/ 86 h 88"/>
                  <a:gd name="T8" fmla="*/ 29 w 32"/>
                  <a:gd name="T9" fmla="*/ 0 h 88"/>
                </a:gdLst>
                <a:ahLst/>
                <a:cxnLst>
                  <a:cxn ang="0">
                    <a:pos x="T0" y="T1"/>
                  </a:cxn>
                  <a:cxn ang="0">
                    <a:pos x="T2" y="T3"/>
                  </a:cxn>
                  <a:cxn ang="0">
                    <a:pos x="T4" y="T5"/>
                  </a:cxn>
                  <a:cxn ang="0">
                    <a:pos x="T6" y="T7"/>
                  </a:cxn>
                  <a:cxn ang="0">
                    <a:pos x="T8" y="T9"/>
                  </a:cxn>
                </a:cxnLst>
                <a:rect l="0" t="0" r="r" b="b"/>
                <a:pathLst>
                  <a:path w="32" h="88">
                    <a:moveTo>
                      <a:pt x="29" y="0"/>
                    </a:moveTo>
                    <a:cubicBezTo>
                      <a:pt x="30" y="2"/>
                      <a:pt x="31" y="3"/>
                      <a:pt x="32" y="5"/>
                    </a:cubicBezTo>
                    <a:cubicBezTo>
                      <a:pt x="24" y="33"/>
                      <a:pt x="17" y="61"/>
                      <a:pt x="5" y="88"/>
                    </a:cubicBezTo>
                    <a:cubicBezTo>
                      <a:pt x="4" y="87"/>
                      <a:pt x="2" y="87"/>
                      <a:pt x="0" y="86"/>
                    </a:cubicBezTo>
                    <a:cubicBezTo>
                      <a:pt x="10" y="57"/>
                      <a:pt x="19" y="29"/>
                      <a:pt x="29" y="0"/>
                    </a:cubicBezTo>
                    <a:close/>
                  </a:path>
                </a:pathLst>
              </a:custGeom>
              <a:solidFill>
                <a:srgbClr val="8462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3" name="Freeform 391">
                <a:extLst>
                  <a:ext uri="{FF2B5EF4-FFF2-40B4-BE49-F238E27FC236}">
                    <a16:creationId xmlns:a16="http://schemas.microsoft.com/office/drawing/2014/main" id="{A4182EDA-1540-425F-8257-77DE278713BC}"/>
                  </a:ext>
                </a:extLst>
              </p:cNvPr>
              <p:cNvSpPr>
                <a:spLocks/>
              </p:cNvSpPr>
              <p:nvPr/>
            </p:nvSpPr>
            <p:spPr bwMode="auto">
              <a:xfrm>
                <a:off x="1179" y="2063"/>
                <a:ext cx="20" cy="99"/>
              </a:xfrm>
              <a:custGeom>
                <a:avLst/>
                <a:gdLst>
                  <a:gd name="T0" fmla="*/ 11 w 18"/>
                  <a:gd name="T1" fmla="*/ 0 h 88"/>
                  <a:gd name="T2" fmla="*/ 17 w 18"/>
                  <a:gd name="T3" fmla="*/ 13 h 88"/>
                  <a:gd name="T4" fmla="*/ 0 w 18"/>
                  <a:gd name="T5" fmla="*/ 88 h 88"/>
                  <a:gd name="T6" fmla="*/ 11 w 18"/>
                  <a:gd name="T7" fmla="*/ 0 h 88"/>
                  <a:gd name="T8" fmla="*/ 11 w 18"/>
                  <a:gd name="T9" fmla="*/ 0 h 88"/>
                </a:gdLst>
                <a:ahLst/>
                <a:cxnLst>
                  <a:cxn ang="0">
                    <a:pos x="T0" y="T1"/>
                  </a:cxn>
                  <a:cxn ang="0">
                    <a:pos x="T2" y="T3"/>
                  </a:cxn>
                  <a:cxn ang="0">
                    <a:pos x="T4" y="T5"/>
                  </a:cxn>
                  <a:cxn ang="0">
                    <a:pos x="T6" y="T7"/>
                  </a:cxn>
                  <a:cxn ang="0">
                    <a:pos x="T8" y="T9"/>
                  </a:cxn>
                </a:cxnLst>
                <a:rect l="0" t="0" r="r" b="b"/>
                <a:pathLst>
                  <a:path w="18" h="88">
                    <a:moveTo>
                      <a:pt x="11" y="0"/>
                    </a:moveTo>
                    <a:cubicBezTo>
                      <a:pt x="18" y="2"/>
                      <a:pt x="18" y="8"/>
                      <a:pt x="17" y="13"/>
                    </a:cubicBezTo>
                    <a:cubicBezTo>
                      <a:pt x="15" y="39"/>
                      <a:pt x="10" y="64"/>
                      <a:pt x="0" y="88"/>
                    </a:cubicBezTo>
                    <a:cubicBezTo>
                      <a:pt x="1" y="58"/>
                      <a:pt x="11" y="30"/>
                      <a:pt x="11" y="0"/>
                    </a:cubicBezTo>
                    <a:cubicBezTo>
                      <a:pt x="11" y="0"/>
                      <a:pt x="11" y="0"/>
                      <a:pt x="11" y="0"/>
                    </a:cubicBezTo>
                    <a:close/>
                  </a:path>
                </a:pathLst>
              </a:custGeom>
              <a:solidFill>
                <a:srgbClr val="8260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4" name="Freeform 392">
                <a:extLst>
                  <a:ext uri="{FF2B5EF4-FFF2-40B4-BE49-F238E27FC236}">
                    <a16:creationId xmlns:a16="http://schemas.microsoft.com/office/drawing/2014/main" id="{F1BEA83C-967A-41B8-98FA-A2A20FB93B25}"/>
                  </a:ext>
                </a:extLst>
              </p:cNvPr>
              <p:cNvSpPr>
                <a:spLocks/>
              </p:cNvSpPr>
              <p:nvPr/>
            </p:nvSpPr>
            <p:spPr bwMode="auto">
              <a:xfrm>
                <a:off x="1244" y="1981"/>
                <a:ext cx="27" cy="91"/>
              </a:xfrm>
              <a:custGeom>
                <a:avLst/>
                <a:gdLst>
                  <a:gd name="T0" fmla="*/ 0 w 24"/>
                  <a:gd name="T1" fmla="*/ 80 h 81"/>
                  <a:gd name="T2" fmla="*/ 19 w 24"/>
                  <a:gd name="T3" fmla="*/ 0 h 81"/>
                  <a:gd name="T4" fmla="*/ 24 w 24"/>
                  <a:gd name="T5" fmla="*/ 1 h 81"/>
                  <a:gd name="T6" fmla="*/ 5 w 24"/>
                  <a:gd name="T7" fmla="*/ 81 h 81"/>
                  <a:gd name="T8" fmla="*/ 0 w 24"/>
                  <a:gd name="T9" fmla="*/ 80 h 81"/>
                </a:gdLst>
                <a:ahLst/>
                <a:cxnLst>
                  <a:cxn ang="0">
                    <a:pos x="T0" y="T1"/>
                  </a:cxn>
                  <a:cxn ang="0">
                    <a:pos x="T2" y="T3"/>
                  </a:cxn>
                  <a:cxn ang="0">
                    <a:pos x="T4" y="T5"/>
                  </a:cxn>
                  <a:cxn ang="0">
                    <a:pos x="T6" y="T7"/>
                  </a:cxn>
                  <a:cxn ang="0">
                    <a:pos x="T8" y="T9"/>
                  </a:cxn>
                </a:cxnLst>
                <a:rect l="0" t="0" r="r" b="b"/>
                <a:pathLst>
                  <a:path w="24" h="81">
                    <a:moveTo>
                      <a:pt x="0" y="80"/>
                    </a:moveTo>
                    <a:cubicBezTo>
                      <a:pt x="6" y="54"/>
                      <a:pt x="13" y="27"/>
                      <a:pt x="19" y="0"/>
                    </a:cubicBezTo>
                    <a:cubicBezTo>
                      <a:pt x="21" y="0"/>
                      <a:pt x="22" y="0"/>
                      <a:pt x="24" y="1"/>
                    </a:cubicBezTo>
                    <a:cubicBezTo>
                      <a:pt x="20" y="28"/>
                      <a:pt x="13" y="55"/>
                      <a:pt x="5" y="81"/>
                    </a:cubicBezTo>
                    <a:cubicBezTo>
                      <a:pt x="3" y="81"/>
                      <a:pt x="2" y="81"/>
                      <a:pt x="0" y="80"/>
                    </a:cubicBezTo>
                    <a:close/>
                  </a:path>
                </a:pathLst>
              </a:custGeom>
              <a:solidFill>
                <a:srgbClr val="BD9C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5" name="Freeform 393">
                <a:extLst>
                  <a:ext uri="{FF2B5EF4-FFF2-40B4-BE49-F238E27FC236}">
                    <a16:creationId xmlns:a16="http://schemas.microsoft.com/office/drawing/2014/main" id="{67495D45-60E7-4895-B252-CB1EE650BCC7}"/>
                  </a:ext>
                </a:extLst>
              </p:cNvPr>
              <p:cNvSpPr>
                <a:spLocks/>
              </p:cNvSpPr>
              <p:nvPr/>
            </p:nvSpPr>
            <p:spPr bwMode="auto">
              <a:xfrm>
                <a:off x="1335" y="1341"/>
                <a:ext cx="15" cy="94"/>
              </a:xfrm>
              <a:custGeom>
                <a:avLst/>
                <a:gdLst>
                  <a:gd name="T0" fmla="*/ 13 w 13"/>
                  <a:gd name="T1" fmla="*/ 0 h 84"/>
                  <a:gd name="T2" fmla="*/ 3 w 13"/>
                  <a:gd name="T3" fmla="*/ 84 h 84"/>
                  <a:gd name="T4" fmla="*/ 13 w 13"/>
                  <a:gd name="T5" fmla="*/ 0 h 84"/>
                </a:gdLst>
                <a:ahLst/>
                <a:cxnLst>
                  <a:cxn ang="0">
                    <a:pos x="T0" y="T1"/>
                  </a:cxn>
                  <a:cxn ang="0">
                    <a:pos x="T2" y="T3"/>
                  </a:cxn>
                  <a:cxn ang="0">
                    <a:pos x="T4" y="T5"/>
                  </a:cxn>
                </a:cxnLst>
                <a:rect l="0" t="0" r="r" b="b"/>
                <a:pathLst>
                  <a:path w="13" h="84">
                    <a:moveTo>
                      <a:pt x="13" y="0"/>
                    </a:moveTo>
                    <a:cubicBezTo>
                      <a:pt x="13" y="27"/>
                      <a:pt x="11" y="54"/>
                      <a:pt x="3" y="84"/>
                    </a:cubicBezTo>
                    <a:cubicBezTo>
                      <a:pt x="0" y="70"/>
                      <a:pt x="6" y="15"/>
                      <a:pt x="13" y="0"/>
                    </a:cubicBezTo>
                    <a:close/>
                  </a:path>
                </a:pathLst>
              </a:custGeom>
              <a:solidFill>
                <a:srgbClr val="8968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6" name="Freeform 394">
                <a:extLst>
                  <a:ext uri="{FF2B5EF4-FFF2-40B4-BE49-F238E27FC236}">
                    <a16:creationId xmlns:a16="http://schemas.microsoft.com/office/drawing/2014/main" id="{FEC9AA1B-2D0D-4857-A9C9-3D9F1C552F59}"/>
                  </a:ext>
                </a:extLst>
              </p:cNvPr>
              <p:cNvSpPr>
                <a:spLocks/>
              </p:cNvSpPr>
              <p:nvPr/>
            </p:nvSpPr>
            <p:spPr bwMode="auto">
              <a:xfrm>
                <a:off x="1139" y="2152"/>
                <a:ext cx="29" cy="86"/>
              </a:xfrm>
              <a:custGeom>
                <a:avLst/>
                <a:gdLst>
                  <a:gd name="T0" fmla="*/ 7 w 26"/>
                  <a:gd name="T1" fmla="*/ 77 h 77"/>
                  <a:gd name="T2" fmla="*/ 6 w 26"/>
                  <a:gd name="T3" fmla="*/ 65 h 77"/>
                  <a:gd name="T4" fmla="*/ 25 w 26"/>
                  <a:gd name="T5" fmla="*/ 0 h 77"/>
                  <a:gd name="T6" fmla="*/ 7 w 26"/>
                  <a:gd name="T7" fmla="*/ 77 h 77"/>
                  <a:gd name="T8" fmla="*/ 7 w 26"/>
                  <a:gd name="T9" fmla="*/ 77 h 77"/>
                </a:gdLst>
                <a:ahLst/>
                <a:cxnLst>
                  <a:cxn ang="0">
                    <a:pos x="T0" y="T1"/>
                  </a:cxn>
                  <a:cxn ang="0">
                    <a:pos x="T2" y="T3"/>
                  </a:cxn>
                  <a:cxn ang="0">
                    <a:pos x="T4" y="T5"/>
                  </a:cxn>
                  <a:cxn ang="0">
                    <a:pos x="T6" y="T7"/>
                  </a:cxn>
                  <a:cxn ang="0">
                    <a:pos x="T8" y="T9"/>
                  </a:cxn>
                </a:cxnLst>
                <a:rect l="0" t="0" r="r" b="b"/>
                <a:pathLst>
                  <a:path w="26" h="77">
                    <a:moveTo>
                      <a:pt x="7" y="77"/>
                    </a:moveTo>
                    <a:cubicBezTo>
                      <a:pt x="0" y="74"/>
                      <a:pt x="5" y="69"/>
                      <a:pt x="6" y="65"/>
                    </a:cubicBezTo>
                    <a:cubicBezTo>
                      <a:pt x="12" y="43"/>
                      <a:pt x="18" y="21"/>
                      <a:pt x="25" y="0"/>
                    </a:cubicBezTo>
                    <a:cubicBezTo>
                      <a:pt x="26" y="27"/>
                      <a:pt x="19" y="53"/>
                      <a:pt x="7" y="77"/>
                    </a:cubicBezTo>
                    <a:cubicBezTo>
                      <a:pt x="7" y="77"/>
                      <a:pt x="7" y="77"/>
                      <a:pt x="7" y="77"/>
                    </a:cubicBezTo>
                    <a:close/>
                  </a:path>
                </a:pathLst>
              </a:custGeom>
              <a:solidFill>
                <a:srgbClr val="8569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7" name="Freeform 395">
                <a:extLst>
                  <a:ext uri="{FF2B5EF4-FFF2-40B4-BE49-F238E27FC236}">
                    <a16:creationId xmlns:a16="http://schemas.microsoft.com/office/drawing/2014/main" id="{BCE40C85-BE3E-4090-8837-D84AA0C2F4F7}"/>
                  </a:ext>
                </a:extLst>
              </p:cNvPr>
              <p:cNvSpPr>
                <a:spLocks/>
              </p:cNvSpPr>
              <p:nvPr/>
            </p:nvSpPr>
            <p:spPr bwMode="auto">
              <a:xfrm>
                <a:off x="1624" y="1640"/>
                <a:ext cx="8" cy="113"/>
              </a:xfrm>
              <a:custGeom>
                <a:avLst/>
                <a:gdLst>
                  <a:gd name="T0" fmla="*/ 7 w 7"/>
                  <a:gd name="T1" fmla="*/ 101 h 101"/>
                  <a:gd name="T2" fmla="*/ 0 w 7"/>
                  <a:gd name="T3" fmla="*/ 97 h 101"/>
                  <a:gd name="T4" fmla="*/ 4 w 7"/>
                  <a:gd name="T5" fmla="*/ 0 h 101"/>
                  <a:gd name="T6" fmla="*/ 7 w 7"/>
                  <a:gd name="T7" fmla="*/ 0 h 101"/>
                  <a:gd name="T8" fmla="*/ 7 w 7"/>
                  <a:gd name="T9" fmla="*/ 101 h 101"/>
                </a:gdLst>
                <a:ahLst/>
                <a:cxnLst>
                  <a:cxn ang="0">
                    <a:pos x="T0" y="T1"/>
                  </a:cxn>
                  <a:cxn ang="0">
                    <a:pos x="T2" y="T3"/>
                  </a:cxn>
                  <a:cxn ang="0">
                    <a:pos x="T4" y="T5"/>
                  </a:cxn>
                  <a:cxn ang="0">
                    <a:pos x="T6" y="T7"/>
                  </a:cxn>
                  <a:cxn ang="0">
                    <a:pos x="T8" y="T9"/>
                  </a:cxn>
                </a:cxnLst>
                <a:rect l="0" t="0" r="r" b="b"/>
                <a:pathLst>
                  <a:path w="7" h="101">
                    <a:moveTo>
                      <a:pt x="7" y="101"/>
                    </a:moveTo>
                    <a:cubicBezTo>
                      <a:pt x="5" y="100"/>
                      <a:pt x="2" y="98"/>
                      <a:pt x="0" y="97"/>
                    </a:cubicBezTo>
                    <a:cubicBezTo>
                      <a:pt x="1" y="65"/>
                      <a:pt x="2" y="32"/>
                      <a:pt x="4" y="0"/>
                    </a:cubicBezTo>
                    <a:cubicBezTo>
                      <a:pt x="5" y="0"/>
                      <a:pt x="6" y="0"/>
                      <a:pt x="7" y="0"/>
                    </a:cubicBezTo>
                    <a:cubicBezTo>
                      <a:pt x="7" y="34"/>
                      <a:pt x="7" y="67"/>
                      <a:pt x="7" y="101"/>
                    </a:cubicBezTo>
                    <a:close/>
                  </a:path>
                </a:pathLst>
              </a:custGeom>
              <a:solidFill>
                <a:srgbClr val="8C64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8" name="Freeform 396">
                <a:extLst>
                  <a:ext uri="{FF2B5EF4-FFF2-40B4-BE49-F238E27FC236}">
                    <a16:creationId xmlns:a16="http://schemas.microsoft.com/office/drawing/2014/main" id="{7D65CF37-003F-47E5-BBBE-80D29E140AE6}"/>
                  </a:ext>
                </a:extLst>
              </p:cNvPr>
              <p:cNvSpPr>
                <a:spLocks/>
              </p:cNvSpPr>
              <p:nvPr/>
            </p:nvSpPr>
            <p:spPr bwMode="auto">
              <a:xfrm>
                <a:off x="1640" y="2199"/>
                <a:ext cx="16" cy="107"/>
              </a:xfrm>
              <a:custGeom>
                <a:avLst/>
                <a:gdLst>
                  <a:gd name="T0" fmla="*/ 5 w 14"/>
                  <a:gd name="T1" fmla="*/ 0 h 95"/>
                  <a:gd name="T2" fmla="*/ 9 w 14"/>
                  <a:gd name="T3" fmla="*/ 61 h 95"/>
                  <a:gd name="T4" fmla="*/ 8 w 14"/>
                  <a:gd name="T5" fmla="*/ 95 h 95"/>
                  <a:gd name="T6" fmla="*/ 5 w 14"/>
                  <a:gd name="T7" fmla="*/ 0 h 95"/>
                </a:gdLst>
                <a:ahLst/>
                <a:cxnLst>
                  <a:cxn ang="0">
                    <a:pos x="T0" y="T1"/>
                  </a:cxn>
                  <a:cxn ang="0">
                    <a:pos x="T2" y="T3"/>
                  </a:cxn>
                  <a:cxn ang="0">
                    <a:pos x="T4" y="T5"/>
                  </a:cxn>
                  <a:cxn ang="0">
                    <a:pos x="T6" y="T7"/>
                  </a:cxn>
                </a:cxnLst>
                <a:rect l="0" t="0" r="r" b="b"/>
                <a:pathLst>
                  <a:path w="14" h="95">
                    <a:moveTo>
                      <a:pt x="5" y="0"/>
                    </a:moveTo>
                    <a:cubicBezTo>
                      <a:pt x="14" y="20"/>
                      <a:pt x="8" y="41"/>
                      <a:pt x="9" y="61"/>
                    </a:cubicBezTo>
                    <a:cubicBezTo>
                      <a:pt x="10" y="72"/>
                      <a:pt x="9" y="83"/>
                      <a:pt x="8" y="95"/>
                    </a:cubicBezTo>
                    <a:cubicBezTo>
                      <a:pt x="1" y="63"/>
                      <a:pt x="0" y="32"/>
                      <a:pt x="5" y="0"/>
                    </a:cubicBezTo>
                    <a:close/>
                  </a:path>
                </a:pathLst>
              </a:custGeom>
              <a:solidFill>
                <a:srgbClr val="B18C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9" name="Freeform 397">
                <a:extLst>
                  <a:ext uri="{FF2B5EF4-FFF2-40B4-BE49-F238E27FC236}">
                    <a16:creationId xmlns:a16="http://schemas.microsoft.com/office/drawing/2014/main" id="{D7EC920E-F354-4E43-A39C-6ADE94E1C947}"/>
                  </a:ext>
                </a:extLst>
              </p:cNvPr>
              <p:cNvSpPr>
                <a:spLocks/>
              </p:cNvSpPr>
              <p:nvPr/>
            </p:nvSpPr>
            <p:spPr bwMode="auto">
              <a:xfrm>
                <a:off x="1099" y="2129"/>
                <a:ext cx="24" cy="80"/>
              </a:xfrm>
              <a:custGeom>
                <a:avLst/>
                <a:gdLst>
                  <a:gd name="T0" fmla="*/ 0 w 21"/>
                  <a:gd name="T1" fmla="*/ 71 h 71"/>
                  <a:gd name="T2" fmla="*/ 16 w 21"/>
                  <a:gd name="T3" fmla="*/ 0 h 71"/>
                  <a:gd name="T4" fmla="*/ 21 w 21"/>
                  <a:gd name="T5" fmla="*/ 1 h 71"/>
                  <a:gd name="T6" fmla="*/ 0 w 21"/>
                  <a:gd name="T7" fmla="*/ 71 h 71"/>
                </a:gdLst>
                <a:ahLst/>
                <a:cxnLst>
                  <a:cxn ang="0">
                    <a:pos x="T0" y="T1"/>
                  </a:cxn>
                  <a:cxn ang="0">
                    <a:pos x="T2" y="T3"/>
                  </a:cxn>
                  <a:cxn ang="0">
                    <a:pos x="T4" y="T5"/>
                  </a:cxn>
                  <a:cxn ang="0">
                    <a:pos x="T6" y="T7"/>
                  </a:cxn>
                </a:cxnLst>
                <a:rect l="0" t="0" r="r" b="b"/>
                <a:pathLst>
                  <a:path w="21" h="71">
                    <a:moveTo>
                      <a:pt x="0" y="71"/>
                    </a:moveTo>
                    <a:cubicBezTo>
                      <a:pt x="5" y="47"/>
                      <a:pt x="10" y="23"/>
                      <a:pt x="16" y="0"/>
                    </a:cubicBezTo>
                    <a:cubicBezTo>
                      <a:pt x="17" y="0"/>
                      <a:pt x="19" y="1"/>
                      <a:pt x="21" y="1"/>
                    </a:cubicBezTo>
                    <a:cubicBezTo>
                      <a:pt x="17" y="25"/>
                      <a:pt x="15" y="49"/>
                      <a:pt x="0" y="71"/>
                    </a:cubicBezTo>
                    <a:close/>
                  </a:path>
                </a:pathLst>
              </a:custGeom>
              <a:solidFill>
                <a:srgbClr val="9271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0" name="Freeform 398">
                <a:extLst>
                  <a:ext uri="{FF2B5EF4-FFF2-40B4-BE49-F238E27FC236}">
                    <a16:creationId xmlns:a16="http://schemas.microsoft.com/office/drawing/2014/main" id="{0ABD8B60-444B-433E-9EE6-380C59E692D6}"/>
                  </a:ext>
                </a:extLst>
              </p:cNvPr>
              <p:cNvSpPr>
                <a:spLocks/>
              </p:cNvSpPr>
              <p:nvPr/>
            </p:nvSpPr>
            <p:spPr bwMode="auto">
              <a:xfrm>
                <a:off x="1370" y="1294"/>
                <a:ext cx="16" cy="77"/>
              </a:xfrm>
              <a:custGeom>
                <a:avLst/>
                <a:gdLst>
                  <a:gd name="T0" fmla="*/ 8 w 14"/>
                  <a:gd name="T1" fmla="*/ 0 h 69"/>
                  <a:gd name="T2" fmla="*/ 13 w 14"/>
                  <a:gd name="T3" fmla="*/ 9 h 69"/>
                  <a:gd name="T4" fmla="*/ 5 w 14"/>
                  <a:gd name="T5" fmla="*/ 69 h 69"/>
                  <a:gd name="T6" fmla="*/ 8 w 14"/>
                  <a:gd name="T7" fmla="*/ 0 h 69"/>
                </a:gdLst>
                <a:ahLst/>
                <a:cxnLst>
                  <a:cxn ang="0">
                    <a:pos x="T0" y="T1"/>
                  </a:cxn>
                  <a:cxn ang="0">
                    <a:pos x="T2" y="T3"/>
                  </a:cxn>
                  <a:cxn ang="0">
                    <a:pos x="T4" y="T5"/>
                  </a:cxn>
                  <a:cxn ang="0">
                    <a:pos x="T6" y="T7"/>
                  </a:cxn>
                </a:cxnLst>
                <a:rect l="0" t="0" r="r" b="b"/>
                <a:pathLst>
                  <a:path w="14" h="69">
                    <a:moveTo>
                      <a:pt x="8" y="0"/>
                    </a:moveTo>
                    <a:cubicBezTo>
                      <a:pt x="10" y="3"/>
                      <a:pt x="11" y="6"/>
                      <a:pt x="13" y="9"/>
                    </a:cubicBezTo>
                    <a:cubicBezTo>
                      <a:pt x="13" y="29"/>
                      <a:pt x="14" y="50"/>
                      <a:pt x="5" y="69"/>
                    </a:cubicBezTo>
                    <a:cubicBezTo>
                      <a:pt x="3" y="46"/>
                      <a:pt x="0" y="23"/>
                      <a:pt x="8" y="0"/>
                    </a:cubicBezTo>
                    <a:close/>
                  </a:path>
                </a:pathLst>
              </a:custGeom>
              <a:solidFill>
                <a:srgbClr val="BC9A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1" name="Freeform 399">
                <a:extLst>
                  <a:ext uri="{FF2B5EF4-FFF2-40B4-BE49-F238E27FC236}">
                    <a16:creationId xmlns:a16="http://schemas.microsoft.com/office/drawing/2014/main" id="{A35A4265-99CD-4358-BFD9-0337B09C0AAD}"/>
                  </a:ext>
                </a:extLst>
              </p:cNvPr>
              <p:cNvSpPr>
                <a:spLocks/>
              </p:cNvSpPr>
              <p:nvPr/>
            </p:nvSpPr>
            <p:spPr bwMode="auto">
              <a:xfrm>
                <a:off x="1566" y="1882"/>
                <a:ext cx="13" cy="82"/>
              </a:xfrm>
              <a:custGeom>
                <a:avLst/>
                <a:gdLst>
                  <a:gd name="T0" fmla="*/ 10 w 12"/>
                  <a:gd name="T1" fmla="*/ 73 h 73"/>
                  <a:gd name="T2" fmla="*/ 7 w 12"/>
                  <a:gd name="T3" fmla="*/ 73 h 73"/>
                  <a:gd name="T4" fmla="*/ 5 w 12"/>
                  <a:gd name="T5" fmla="*/ 0 h 73"/>
                  <a:gd name="T6" fmla="*/ 10 w 12"/>
                  <a:gd name="T7" fmla="*/ 73 h 73"/>
                </a:gdLst>
                <a:ahLst/>
                <a:cxnLst>
                  <a:cxn ang="0">
                    <a:pos x="T0" y="T1"/>
                  </a:cxn>
                  <a:cxn ang="0">
                    <a:pos x="T2" y="T3"/>
                  </a:cxn>
                  <a:cxn ang="0">
                    <a:pos x="T4" y="T5"/>
                  </a:cxn>
                  <a:cxn ang="0">
                    <a:pos x="T6" y="T7"/>
                  </a:cxn>
                </a:cxnLst>
                <a:rect l="0" t="0" r="r" b="b"/>
                <a:pathLst>
                  <a:path w="12" h="73">
                    <a:moveTo>
                      <a:pt x="10" y="73"/>
                    </a:moveTo>
                    <a:cubicBezTo>
                      <a:pt x="9" y="73"/>
                      <a:pt x="8" y="73"/>
                      <a:pt x="7" y="73"/>
                    </a:cubicBezTo>
                    <a:cubicBezTo>
                      <a:pt x="0" y="49"/>
                      <a:pt x="1" y="25"/>
                      <a:pt x="5" y="0"/>
                    </a:cubicBezTo>
                    <a:cubicBezTo>
                      <a:pt x="11" y="24"/>
                      <a:pt x="12" y="49"/>
                      <a:pt x="10" y="73"/>
                    </a:cubicBezTo>
                    <a:close/>
                  </a:path>
                </a:pathLst>
              </a:custGeom>
              <a:solidFill>
                <a:srgbClr val="B8917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2" name="Freeform 400">
                <a:extLst>
                  <a:ext uri="{FF2B5EF4-FFF2-40B4-BE49-F238E27FC236}">
                    <a16:creationId xmlns:a16="http://schemas.microsoft.com/office/drawing/2014/main" id="{D0D52AF6-E8C2-4B0F-A08D-3055DB99886F}"/>
                  </a:ext>
                </a:extLst>
              </p:cNvPr>
              <p:cNvSpPr>
                <a:spLocks/>
              </p:cNvSpPr>
              <p:nvPr/>
            </p:nvSpPr>
            <p:spPr bwMode="auto">
              <a:xfrm>
                <a:off x="1363" y="1698"/>
                <a:ext cx="13" cy="82"/>
              </a:xfrm>
              <a:custGeom>
                <a:avLst/>
                <a:gdLst>
                  <a:gd name="T0" fmla="*/ 5 w 11"/>
                  <a:gd name="T1" fmla="*/ 1 h 73"/>
                  <a:gd name="T2" fmla="*/ 0 w 11"/>
                  <a:gd name="T3" fmla="*/ 73 h 73"/>
                  <a:gd name="T4" fmla="*/ 0 w 11"/>
                  <a:gd name="T5" fmla="*/ 0 h 73"/>
                  <a:gd name="T6" fmla="*/ 5 w 11"/>
                  <a:gd name="T7" fmla="*/ 1 h 73"/>
                </a:gdLst>
                <a:ahLst/>
                <a:cxnLst>
                  <a:cxn ang="0">
                    <a:pos x="T0" y="T1"/>
                  </a:cxn>
                  <a:cxn ang="0">
                    <a:pos x="T2" y="T3"/>
                  </a:cxn>
                  <a:cxn ang="0">
                    <a:pos x="T4" y="T5"/>
                  </a:cxn>
                  <a:cxn ang="0">
                    <a:pos x="T6" y="T7"/>
                  </a:cxn>
                </a:cxnLst>
                <a:rect l="0" t="0" r="r" b="b"/>
                <a:pathLst>
                  <a:path w="11" h="73">
                    <a:moveTo>
                      <a:pt x="5" y="1"/>
                    </a:moveTo>
                    <a:cubicBezTo>
                      <a:pt x="11" y="25"/>
                      <a:pt x="2" y="49"/>
                      <a:pt x="0" y="73"/>
                    </a:cubicBezTo>
                    <a:cubicBezTo>
                      <a:pt x="0" y="49"/>
                      <a:pt x="0" y="25"/>
                      <a:pt x="0" y="0"/>
                    </a:cubicBezTo>
                    <a:cubicBezTo>
                      <a:pt x="2" y="1"/>
                      <a:pt x="4" y="1"/>
                      <a:pt x="5" y="1"/>
                    </a:cubicBezTo>
                    <a:close/>
                  </a:path>
                </a:pathLst>
              </a:custGeom>
              <a:solidFill>
                <a:srgbClr val="C19E8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3" name="Freeform 401">
                <a:extLst>
                  <a:ext uri="{FF2B5EF4-FFF2-40B4-BE49-F238E27FC236}">
                    <a16:creationId xmlns:a16="http://schemas.microsoft.com/office/drawing/2014/main" id="{9C8C16CE-2773-4747-B174-E21AC395BF01}"/>
                  </a:ext>
                </a:extLst>
              </p:cNvPr>
              <p:cNvSpPr>
                <a:spLocks/>
              </p:cNvSpPr>
              <p:nvPr/>
            </p:nvSpPr>
            <p:spPr bwMode="auto">
              <a:xfrm>
                <a:off x="1663" y="1602"/>
                <a:ext cx="19" cy="84"/>
              </a:xfrm>
              <a:custGeom>
                <a:avLst/>
                <a:gdLst>
                  <a:gd name="T0" fmla="*/ 17 w 17"/>
                  <a:gd name="T1" fmla="*/ 73 h 74"/>
                  <a:gd name="T2" fmla="*/ 5 w 17"/>
                  <a:gd name="T3" fmla="*/ 58 h 74"/>
                  <a:gd name="T4" fmla="*/ 0 w 17"/>
                  <a:gd name="T5" fmla="*/ 1 h 74"/>
                  <a:gd name="T6" fmla="*/ 6 w 17"/>
                  <a:gd name="T7" fmla="*/ 0 h 74"/>
                  <a:gd name="T8" fmla="*/ 17 w 17"/>
                  <a:gd name="T9" fmla="*/ 73 h 74"/>
                </a:gdLst>
                <a:ahLst/>
                <a:cxnLst>
                  <a:cxn ang="0">
                    <a:pos x="T0" y="T1"/>
                  </a:cxn>
                  <a:cxn ang="0">
                    <a:pos x="T2" y="T3"/>
                  </a:cxn>
                  <a:cxn ang="0">
                    <a:pos x="T4" y="T5"/>
                  </a:cxn>
                  <a:cxn ang="0">
                    <a:pos x="T6" y="T7"/>
                  </a:cxn>
                  <a:cxn ang="0">
                    <a:pos x="T8" y="T9"/>
                  </a:cxn>
                </a:cxnLst>
                <a:rect l="0" t="0" r="r" b="b"/>
                <a:pathLst>
                  <a:path w="17" h="74">
                    <a:moveTo>
                      <a:pt x="17" y="73"/>
                    </a:moveTo>
                    <a:cubicBezTo>
                      <a:pt x="11" y="74"/>
                      <a:pt x="11" y="74"/>
                      <a:pt x="5" y="58"/>
                    </a:cubicBezTo>
                    <a:cubicBezTo>
                      <a:pt x="3" y="39"/>
                      <a:pt x="2" y="20"/>
                      <a:pt x="0" y="1"/>
                    </a:cubicBezTo>
                    <a:cubicBezTo>
                      <a:pt x="2" y="1"/>
                      <a:pt x="4" y="1"/>
                      <a:pt x="6" y="0"/>
                    </a:cubicBezTo>
                    <a:cubicBezTo>
                      <a:pt x="11" y="25"/>
                      <a:pt x="8" y="50"/>
                      <a:pt x="17" y="73"/>
                    </a:cubicBezTo>
                    <a:close/>
                  </a:path>
                </a:pathLst>
              </a:custGeom>
              <a:solidFill>
                <a:srgbClr val="8C69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4" name="Freeform 402">
                <a:extLst>
                  <a:ext uri="{FF2B5EF4-FFF2-40B4-BE49-F238E27FC236}">
                    <a16:creationId xmlns:a16="http://schemas.microsoft.com/office/drawing/2014/main" id="{6F78CEFD-3BE3-43FC-8E20-A7D927FE430F}"/>
                  </a:ext>
                </a:extLst>
              </p:cNvPr>
              <p:cNvSpPr>
                <a:spLocks/>
              </p:cNvSpPr>
              <p:nvPr/>
            </p:nvSpPr>
            <p:spPr bwMode="auto">
              <a:xfrm>
                <a:off x="1322" y="1526"/>
                <a:ext cx="19" cy="76"/>
              </a:xfrm>
              <a:custGeom>
                <a:avLst/>
                <a:gdLst>
                  <a:gd name="T0" fmla="*/ 8 w 17"/>
                  <a:gd name="T1" fmla="*/ 6 h 68"/>
                  <a:gd name="T2" fmla="*/ 13 w 17"/>
                  <a:gd name="T3" fmla="*/ 1 h 68"/>
                  <a:gd name="T4" fmla="*/ 16 w 17"/>
                  <a:gd name="T5" fmla="*/ 6 h 68"/>
                  <a:gd name="T6" fmla="*/ 7 w 17"/>
                  <a:gd name="T7" fmla="*/ 68 h 68"/>
                  <a:gd name="T8" fmla="*/ 8 w 17"/>
                  <a:gd name="T9" fmla="*/ 6 h 68"/>
                  <a:gd name="T10" fmla="*/ 8 w 17"/>
                  <a:gd name="T11" fmla="*/ 6 h 68"/>
                </a:gdLst>
                <a:ahLst/>
                <a:cxnLst>
                  <a:cxn ang="0">
                    <a:pos x="T0" y="T1"/>
                  </a:cxn>
                  <a:cxn ang="0">
                    <a:pos x="T2" y="T3"/>
                  </a:cxn>
                  <a:cxn ang="0">
                    <a:pos x="T4" y="T5"/>
                  </a:cxn>
                  <a:cxn ang="0">
                    <a:pos x="T6" y="T7"/>
                  </a:cxn>
                  <a:cxn ang="0">
                    <a:pos x="T8" y="T9"/>
                  </a:cxn>
                  <a:cxn ang="0">
                    <a:pos x="T10" y="T11"/>
                  </a:cxn>
                </a:cxnLst>
                <a:rect l="0" t="0" r="r" b="b"/>
                <a:pathLst>
                  <a:path w="17" h="68">
                    <a:moveTo>
                      <a:pt x="8" y="6"/>
                    </a:moveTo>
                    <a:cubicBezTo>
                      <a:pt x="10" y="4"/>
                      <a:pt x="11" y="1"/>
                      <a:pt x="13" y="1"/>
                    </a:cubicBezTo>
                    <a:cubicBezTo>
                      <a:pt x="17" y="0"/>
                      <a:pt x="17" y="3"/>
                      <a:pt x="16" y="6"/>
                    </a:cubicBezTo>
                    <a:cubicBezTo>
                      <a:pt x="14" y="27"/>
                      <a:pt x="12" y="47"/>
                      <a:pt x="7" y="68"/>
                    </a:cubicBezTo>
                    <a:cubicBezTo>
                      <a:pt x="0" y="47"/>
                      <a:pt x="8" y="27"/>
                      <a:pt x="8" y="6"/>
                    </a:cubicBezTo>
                    <a:cubicBezTo>
                      <a:pt x="8" y="6"/>
                      <a:pt x="8" y="6"/>
                      <a:pt x="8" y="6"/>
                    </a:cubicBezTo>
                    <a:close/>
                  </a:path>
                </a:pathLst>
              </a:custGeom>
              <a:solidFill>
                <a:srgbClr val="8870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5" name="Freeform 403">
                <a:extLst>
                  <a:ext uri="{FF2B5EF4-FFF2-40B4-BE49-F238E27FC236}">
                    <a16:creationId xmlns:a16="http://schemas.microsoft.com/office/drawing/2014/main" id="{E1B799EA-EAB4-4146-955D-8CDF6634218D}"/>
                  </a:ext>
                </a:extLst>
              </p:cNvPr>
              <p:cNvSpPr>
                <a:spLocks/>
              </p:cNvSpPr>
              <p:nvPr/>
            </p:nvSpPr>
            <p:spPr bwMode="auto">
              <a:xfrm>
                <a:off x="1081" y="2141"/>
                <a:ext cx="17" cy="79"/>
              </a:xfrm>
              <a:custGeom>
                <a:avLst/>
                <a:gdLst>
                  <a:gd name="T0" fmla="*/ 15 w 15"/>
                  <a:gd name="T1" fmla="*/ 0 h 71"/>
                  <a:gd name="T2" fmla="*/ 0 w 15"/>
                  <a:gd name="T3" fmla="*/ 71 h 71"/>
                  <a:gd name="T4" fmla="*/ 15 w 15"/>
                  <a:gd name="T5" fmla="*/ 0 h 71"/>
                </a:gdLst>
                <a:ahLst/>
                <a:cxnLst>
                  <a:cxn ang="0">
                    <a:pos x="T0" y="T1"/>
                  </a:cxn>
                  <a:cxn ang="0">
                    <a:pos x="T2" y="T3"/>
                  </a:cxn>
                  <a:cxn ang="0">
                    <a:pos x="T4" y="T5"/>
                  </a:cxn>
                </a:cxnLst>
                <a:rect l="0" t="0" r="r" b="b"/>
                <a:pathLst>
                  <a:path w="15" h="71">
                    <a:moveTo>
                      <a:pt x="15" y="0"/>
                    </a:moveTo>
                    <a:cubicBezTo>
                      <a:pt x="14" y="25"/>
                      <a:pt x="11" y="48"/>
                      <a:pt x="0" y="71"/>
                    </a:cubicBezTo>
                    <a:cubicBezTo>
                      <a:pt x="1" y="46"/>
                      <a:pt x="5" y="23"/>
                      <a:pt x="15" y="0"/>
                    </a:cubicBezTo>
                    <a:close/>
                  </a:path>
                </a:pathLst>
              </a:custGeom>
              <a:solidFill>
                <a:srgbClr val="9377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6" name="Freeform 404">
                <a:extLst>
                  <a:ext uri="{FF2B5EF4-FFF2-40B4-BE49-F238E27FC236}">
                    <a16:creationId xmlns:a16="http://schemas.microsoft.com/office/drawing/2014/main" id="{760FF79D-2B93-4576-A549-D728F04E0507}"/>
                  </a:ext>
                </a:extLst>
              </p:cNvPr>
              <p:cNvSpPr>
                <a:spLocks/>
              </p:cNvSpPr>
              <p:nvPr/>
            </p:nvSpPr>
            <p:spPr bwMode="auto">
              <a:xfrm>
                <a:off x="876" y="1825"/>
                <a:ext cx="38" cy="94"/>
              </a:xfrm>
              <a:custGeom>
                <a:avLst/>
                <a:gdLst>
                  <a:gd name="T0" fmla="*/ 25 w 34"/>
                  <a:gd name="T1" fmla="*/ 0 h 84"/>
                  <a:gd name="T2" fmla="*/ 29 w 34"/>
                  <a:gd name="T3" fmla="*/ 4 h 84"/>
                  <a:gd name="T4" fmla="*/ 13 w 34"/>
                  <a:gd name="T5" fmla="*/ 64 h 84"/>
                  <a:gd name="T6" fmla="*/ 5 w 34"/>
                  <a:gd name="T7" fmla="*/ 84 h 84"/>
                  <a:gd name="T8" fmla="*/ 1 w 34"/>
                  <a:gd name="T9" fmla="*/ 84 h 84"/>
                  <a:gd name="T10" fmla="*/ 10 w 34"/>
                  <a:gd name="T11" fmla="*/ 54 h 84"/>
                  <a:gd name="T12" fmla="*/ 25 w 34"/>
                  <a:gd name="T13" fmla="*/ 0 h 84"/>
                </a:gdLst>
                <a:ahLst/>
                <a:cxnLst>
                  <a:cxn ang="0">
                    <a:pos x="T0" y="T1"/>
                  </a:cxn>
                  <a:cxn ang="0">
                    <a:pos x="T2" y="T3"/>
                  </a:cxn>
                  <a:cxn ang="0">
                    <a:pos x="T4" y="T5"/>
                  </a:cxn>
                  <a:cxn ang="0">
                    <a:pos x="T6" y="T7"/>
                  </a:cxn>
                  <a:cxn ang="0">
                    <a:pos x="T8" y="T9"/>
                  </a:cxn>
                  <a:cxn ang="0">
                    <a:pos x="T10" y="T11"/>
                  </a:cxn>
                  <a:cxn ang="0">
                    <a:pos x="T12" y="T13"/>
                  </a:cxn>
                </a:cxnLst>
                <a:rect l="0" t="0" r="r" b="b"/>
                <a:pathLst>
                  <a:path w="34" h="84">
                    <a:moveTo>
                      <a:pt x="25" y="0"/>
                    </a:moveTo>
                    <a:cubicBezTo>
                      <a:pt x="26" y="1"/>
                      <a:pt x="27" y="2"/>
                      <a:pt x="29" y="4"/>
                    </a:cubicBezTo>
                    <a:cubicBezTo>
                      <a:pt x="34" y="26"/>
                      <a:pt x="19" y="44"/>
                      <a:pt x="13" y="64"/>
                    </a:cubicBezTo>
                    <a:cubicBezTo>
                      <a:pt x="11" y="71"/>
                      <a:pt x="5" y="76"/>
                      <a:pt x="5" y="84"/>
                    </a:cubicBezTo>
                    <a:cubicBezTo>
                      <a:pt x="4" y="84"/>
                      <a:pt x="2" y="84"/>
                      <a:pt x="1" y="84"/>
                    </a:cubicBezTo>
                    <a:cubicBezTo>
                      <a:pt x="0" y="73"/>
                      <a:pt x="6" y="63"/>
                      <a:pt x="10" y="54"/>
                    </a:cubicBezTo>
                    <a:cubicBezTo>
                      <a:pt x="18" y="36"/>
                      <a:pt x="23" y="18"/>
                      <a:pt x="25" y="0"/>
                    </a:cubicBezTo>
                    <a:close/>
                  </a:path>
                </a:pathLst>
              </a:custGeom>
              <a:solidFill>
                <a:srgbClr val="B7907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7" name="Freeform 405">
                <a:extLst>
                  <a:ext uri="{FF2B5EF4-FFF2-40B4-BE49-F238E27FC236}">
                    <a16:creationId xmlns:a16="http://schemas.microsoft.com/office/drawing/2014/main" id="{08326699-025D-490C-AC50-73BDF83CF11A}"/>
                  </a:ext>
                </a:extLst>
              </p:cNvPr>
              <p:cNvSpPr>
                <a:spLocks/>
              </p:cNvSpPr>
              <p:nvPr/>
            </p:nvSpPr>
            <p:spPr bwMode="auto">
              <a:xfrm>
                <a:off x="931" y="2405"/>
                <a:ext cx="34" cy="89"/>
              </a:xfrm>
              <a:custGeom>
                <a:avLst/>
                <a:gdLst>
                  <a:gd name="T0" fmla="*/ 24 w 31"/>
                  <a:gd name="T1" fmla="*/ 0 h 80"/>
                  <a:gd name="T2" fmla="*/ 30 w 31"/>
                  <a:gd name="T3" fmla="*/ 7 h 80"/>
                  <a:gd name="T4" fmla="*/ 0 w 31"/>
                  <a:gd name="T5" fmla="*/ 80 h 80"/>
                  <a:gd name="T6" fmla="*/ 0 w 31"/>
                  <a:gd name="T7" fmla="*/ 80 h 80"/>
                  <a:gd name="T8" fmla="*/ 21 w 31"/>
                  <a:gd name="T9" fmla="*/ 15 h 80"/>
                  <a:gd name="T10" fmla="*/ 24 w 31"/>
                  <a:gd name="T11" fmla="*/ 0 h 80"/>
                </a:gdLst>
                <a:ahLst/>
                <a:cxnLst>
                  <a:cxn ang="0">
                    <a:pos x="T0" y="T1"/>
                  </a:cxn>
                  <a:cxn ang="0">
                    <a:pos x="T2" y="T3"/>
                  </a:cxn>
                  <a:cxn ang="0">
                    <a:pos x="T4" y="T5"/>
                  </a:cxn>
                  <a:cxn ang="0">
                    <a:pos x="T6" y="T7"/>
                  </a:cxn>
                  <a:cxn ang="0">
                    <a:pos x="T8" y="T9"/>
                  </a:cxn>
                  <a:cxn ang="0">
                    <a:pos x="T10" y="T11"/>
                  </a:cxn>
                </a:cxnLst>
                <a:rect l="0" t="0" r="r" b="b"/>
                <a:pathLst>
                  <a:path w="31" h="80">
                    <a:moveTo>
                      <a:pt x="24" y="0"/>
                    </a:moveTo>
                    <a:cubicBezTo>
                      <a:pt x="29" y="0"/>
                      <a:pt x="31" y="1"/>
                      <a:pt x="30" y="7"/>
                    </a:cubicBezTo>
                    <a:cubicBezTo>
                      <a:pt x="24" y="33"/>
                      <a:pt x="17" y="58"/>
                      <a:pt x="0" y="80"/>
                    </a:cubicBezTo>
                    <a:cubicBezTo>
                      <a:pt x="0" y="80"/>
                      <a:pt x="0" y="80"/>
                      <a:pt x="0" y="80"/>
                    </a:cubicBezTo>
                    <a:cubicBezTo>
                      <a:pt x="4" y="57"/>
                      <a:pt x="19" y="38"/>
                      <a:pt x="21" y="15"/>
                    </a:cubicBezTo>
                    <a:cubicBezTo>
                      <a:pt x="22" y="10"/>
                      <a:pt x="23" y="5"/>
                      <a:pt x="24" y="0"/>
                    </a:cubicBezTo>
                    <a:close/>
                  </a:path>
                </a:pathLst>
              </a:custGeom>
              <a:solidFill>
                <a:srgbClr val="8364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15" name="Group 607">
              <a:extLst>
                <a:ext uri="{FF2B5EF4-FFF2-40B4-BE49-F238E27FC236}">
                  <a16:creationId xmlns:a16="http://schemas.microsoft.com/office/drawing/2014/main" id="{CFBE597B-B97E-4A35-9A91-20158393FEB4}"/>
                </a:ext>
              </a:extLst>
            </p:cNvPr>
            <p:cNvGrpSpPr>
              <a:grpSpLocks/>
            </p:cNvGrpSpPr>
            <p:nvPr/>
          </p:nvGrpSpPr>
          <p:grpSpPr bwMode="auto">
            <a:xfrm>
              <a:off x="85" y="650"/>
              <a:ext cx="2316" cy="3563"/>
              <a:chOff x="85" y="650"/>
              <a:chExt cx="2316" cy="3563"/>
            </a:xfrm>
          </p:grpSpPr>
          <p:sp>
            <p:nvSpPr>
              <p:cNvPr id="328" name="Freeform 407">
                <a:extLst>
                  <a:ext uri="{FF2B5EF4-FFF2-40B4-BE49-F238E27FC236}">
                    <a16:creationId xmlns:a16="http://schemas.microsoft.com/office/drawing/2014/main" id="{C585B667-B770-4655-A772-3C96EB6F19B5}"/>
                  </a:ext>
                </a:extLst>
              </p:cNvPr>
              <p:cNvSpPr>
                <a:spLocks/>
              </p:cNvSpPr>
              <p:nvPr/>
            </p:nvSpPr>
            <p:spPr bwMode="auto">
              <a:xfrm>
                <a:off x="929" y="1837"/>
                <a:ext cx="32" cy="72"/>
              </a:xfrm>
              <a:custGeom>
                <a:avLst/>
                <a:gdLst>
                  <a:gd name="T0" fmla="*/ 24 w 28"/>
                  <a:gd name="T1" fmla="*/ 0 h 64"/>
                  <a:gd name="T2" fmla="*/ 28 w 28"/>
                  <a:gd name="T3" fmla="*/ 8 h 64"/>
                  <a:gd name="T4" fmla="*/ 0 w 28"/>
                  <a:gd name="T5" fmla="*/ 64 h 64"/>
                  <a:gd name="T6" fmla="*/ 24 w 28"/>
                  <a:gd name="T7" fmla="*/ 0 h 64"/>
                </a:gdLst>
                <a:ahLst/>
                <a:cxnLst>
                  <a:cxn ang="0">
                    <a:pos x="T0" y="T1"/>
                  </a:cxn>
                  <a:cxn ang="0">
                    <a:pos x="T2" y="T3"/>
                  </a:cxn>
                  <a:cxn ang="0">
                    <a:pos x="T4" y="T5"/>
                  </a:cxn>
                  <a:cxn ang="0">
                    <a:pos x="T6" y="T7"/>
                  </a:cxn>
                </a:cxnLst>
                <a:rect l="0" t="0" r="r" b="b"/>
                <a:pathLst>
                  <a:path w="28" h="64">
                    <a:moveTo>
                      <a:pt x="24" y="0"/>
                    </a:moveTo>
                    <a:cubicBezTo>
                      <a:pt x="26" y="3"/>
                      <a:pt x="27" y="6"/>
                      <a:pt x="28" y="8"/>
                    </a:cubicBezTo>
                    <a:cubicBezTo>
                      <a:pt x="25" y="30"/>
                      <a:pt x="14" y="47"/>
                      <a:pt x="0" y="64"/>
                    </a:cubicBezTo>
                    <a:cubicBezTo>
                      <a:pt x="8" y="43"/>
                      <a:pt x="16" y="22"/>
                      <a:pt x="24" y="0"/>
                    </a:cubicBezTo>
                    <a:close/>
                  </a:path>
                </a:pathLst>
              </a:custGeom>
              <a:solidFill>
                <a:srgbClr val="A985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9" name="Freeform 408">
                <a:extLst>
                  <a:ext uri="{FF2B5EF4-FFF2-40B4-BE49-F238E27FC236}">
                    <a16:creationId xmlns:a16="http://schemas.microsoft.com/office/drawing/2014/main" id="{AF40F5A1-1A4E-463E-9D90-76527F5A3185}"/>
                  </a:ext>
                </a:extLst>
              </p:cNvPr>
              <p:cNvSpPr>
                <a:spLocks/>
              </p:cNvSpPr>
              <p:nvPr/>
            </p:nvSpPr>
            <p:spPr bwMode="auto">
              <a:xfrm>
                <a:off x="629" y="2359"/>
                <a:ext cx="45" cy="82"/>
              </a:xfrm>
              <a:custGeom>
                <a:avLst/>
                <a:gdLst>
                  <a:gd name="T0" fmla="*/ 8 w 40"/>
                  <a:gd name="T1" fmla="*/ 73 h 73"/>
                  <a:gd name="T2" fmla="*/ 15 w 40"/>
                  <a:gd name="T3" fmla="*/ 41 h 73"/>
                  <a:gd name="T4" fmla="*/ 40 w 40"/>
                  <a:gd name="T5" fmla="*/ 0 h 73"/>
                  <a:gd name="T6" fmla="*/ 8 w 40"/>
                  <a:gd name="T7" fmla="*/ 73 h 73"/>
                </a:gdLst>
                <a:ahLst/>
                <a:cxnLst>
                  <a:cxn ang="0">
                    <a:pos x="T0" y="T1"/>
                  </a:cxn>
                  <a:cxn ang="0">
                    <a:pos x="T2" y="T3"/>
                  </a:cxn>
                  <a:cxn ang="0">
                    <a:pos x="T4" y="T5"/>
                  </a:cxn>
                  <a:cxn ang="0">
                    <a:pos x="T6" y="T7"/>
                  </a:cxn>
                </a:cxnLst>
                <a:rect l="0" t="0" r="r" b="b"/>
                <a:pathLst>
                  <a:path w="40" h="73">
                    <a:moveTo>
                      <a:pt x="8" y="73"/>
                    </a:moveTo>
                    <a:cubicBezTo>
                      <a:pt x="0" y="60"/>
                      <a:pt x="16" y="52"/>
                      <a:pt x="15" y="41"/>
                    </a:cubicBezTo>
                    <a:cubicBezTo>
                      <a:pt x="22" y="27"/>
                      <a:pt x="25" y="10"/>
                      <a:pt x="40" y="0"/>
                    </a:cubicBezTo>
                    <a:cubicBezTo>
                      <a:pt x="30" y="25"/>
                      <a:pt x="19" y="49"/>
                      <a:pt x="8" y="73"/>
                    </a:cubicBezTo>
                    <a:close/>
                  </a:path>
                </a:pathLst>
              </a:custGeom>
              <a:solidFill>
                <a:srgbClr val="6146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0" name="Freeform 409">
                <a:extLst>
                  <a:ext uri="{FF2B5EF4-FFF2-40B4-BE49-F238E27FC236}">
                    <a16:creationId xmlns:a16="http://schemas.microsoft.com/office/drawing/2014/main" id="{05DADC13-9B6B-4312-803A-844E750838F6}"/>
                  </a:ext>
                </a:extLst>
              </p:cNvPr>
              <p:cNvSpPr>
                <a:spLocks/>
              </p:cNvSpPr>
              <p:nvPr/>
            </p:nvSpPr>
            <p:spPr bwMode="auto">
              <a:xfrm>
                <a:off x="862" y="1733"/>
                <a:ext cx="26" cy="71"/>
              </a:xfrm>
              <a:custGeom>
                <a:avLst/>
                <a:gdLst>
                  <a:gd name="T0" fmla="*/ 23 w 23"/>
                  <a:gd name="T1" fmla="*/ 0 h 63"/>
                  <a:gd name="T2" fmla="*/ 0 w 23"/>
                  <a:gd name="T3" fmla="*/ 63 h 63"/>
                  <a:gd name="T4" fmla="*/ 23 w 23"/>
                  <a:gd name="T5" fmla="*/ 0 h 63"/>
                </a:gdLst>
                <a:ahLst/>
                <a:cxnLst>
                  <a:cxn ang="0">
                    <a:pos x="T0" y="T1"/>
                  </a:cxn>
                  <a:cxn ang="0">
                    <a:pos x="T2" y="T3"/>
                  </a:cxn>
                  <a:cxn ang="0">
                    <a:pos x="T4" y="T5"/>
                  </a:cxn>
                </a:cxnLst>
                <a:rect l="0" t="0" r="r" b="b"/>
                <a:pathLst>
                  <a:path w="23" h="63">
                    <a:moveTo>
                      <a:pt x="23" y="0"/>
                    </a:moveTo>
                    <a:cubicBezTo>
                      <a:pt x="20" y="23"/>
                      <a:pt x="12" y="44"/>
                      <a:pt x="0" y="63"/>
                    </a:cubicBezTo>
                    <a:cubicBezTo>
                      <a:pt x="7" y="41"/>
                      <a:pt x="9" y="18"/>
                      <a:pt x="23" y="0"/>
                    </a:cubicBezTo>
                    <a:close/>
                  </a:path>
                </a:pathLst>
              </a:custGeom>
              <a:solidFill>
                <a:srgbClr val="B8937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1" name="Freeform 410">
                <a:extLst>
                  <a:ext uri="{FF2B5EF4-FFF2-40B4-BE49-F238E27FC236}">
                    <a16:creationId xmlns:a16="http://schemas.microsoft.com/office/drawing/2014/main" id="{50F0187C-478B-4621-B1E0-1C8B04E694FE}"/>
                  </a:ext>
                </a:extLst>
              </p:cNvPr>
              <p:cNvSpPr>
                <a:spLocks/>
              </p:cNvSpPr>
              <p:nvPr/>
            </p:nvSpPr>
            <p:spPr bwMode="auto">
              <a:xfrm>
                <a:off x="970" y="1195"/>
                <a:ext cx="33" cy="70"/>
              </a:xfrm>
              <a:custGeom>
                <a:avLst/>
                <a:gdLst>
                  <a:gd name="T0" fmla="*/ 17 w 29"/>
                  <a:gd name="T1" fmla="*/ 2 h 63"/>
                  <a:gd name="T2" fmla="*/ 29 w 29"/>
                  <a:gd name="T3" fmla="*/ 9 h 63"/>
                  <a:gd name="T4" fmla="*/ 1 w 29"/>
                  <a:gd name="T5" fmla="*/ 63 h 63"/>
                  <a:gd name="T6" fmla="*/ 11 w 29"/>
                  <a:gd name="T7" fmla="*/ 28 h 63"/>
                  <a:gd name="T8" fmla="*/ 17 w 29"/>
                  <a:gd name="T9" fmla="*/ 2 h 63"/>
                </a:gdLst>
                <a:ahLst/>
                <a:cxnLst>
                  <a:cxn ang="0">
                    <a:pos x="T0" y="T1"/>
                  </a:cxn>
                  <a:cxn ang="0">
                    <a:pos x="T2" y="T3"/>
                  </a:cxn>
                  <a:cxn ang="0">
                    <a:pos x="T4" y="T5"/>
                  </a:cxn>
                  <a:cxn ang="0">
                    <a:pos x="T6" y="T7"/>
                  </a:cxn>
                  <a:cxn ang="0">
                    <a:pos x="T8" y="T9"/>
                  </a:cxn>
                </a:cxnLst>
                <a:rect l="0" t="0" r="r" b="b"/>
                <a:pathLst>
                  <a:path w="29" h="63">
                    <a:moveTo>
                      <a:pt x="17" y="2"/>
                    </a:moveTo>
                    <a:cubicBezTo>
                      <a:pt x="23" y="0"/>
                      <a:pt x="25" y="7"/>
                      <a:pt x="29" y="9"/>
                    </a:cubicBezTo>
                    <a:cubicBezTo>
                      <a:pt x="20" y="27"/>
                      <a:pt x="10" y="45"/>
                      <a:pt x="1" y="63"/>
                    </a:cubicBezTo>
                    <a:cubicBezTo>
                      <a:pt x="0" y="50"/>
                      <a:pt x="6" y="39"/>
                      <a:pt x="11" y="28"/>
                    </a:cubicBezTo>
                    <a:cubicBezTo>
                      <a:pt x="15" y="20"/>
                      <a:pt x="26" y="13"/>
                      <a:pt x="17" y="2"/>
                    </a:cubicBezTo>
                    <a:close/>
                  </a:path>
                </a:pathLst>
              </a:custGeom>
              <a:solidFill>
                <a:srgbClr val="866E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2" name="Freeform 411">
                <a:extLst>
                  <a:ext uri="{FF2B5EF4-FFF2-40B4-BE49-F238E27FC236}">
                    <a16:creationId xmlns:a16="http://schemas.microsoft.com/office/drawing/2014/main" id="{B0D74EE0-39BD-46E0-B425-79CD5E23ED9D}"/>
                  </a:ext>
                </a:extLst>
              </p:cNvPr>
              <p:cNvSpPr>
                <a:spLocks/>
              </p:cNvSpPr>
              <p:nvPr/>
            </p:nvSpPr>
            <p:spPr bwMode="auto">
              <a:xfrm>
                <a:off x="1016" y="2578"/>
                <a:ext cx="37" cy="85"/>
              </a:xfrm>
              <a:custGeom>
                <a:avLst/>
                <a:gdLst>
                  <a:gd name="T0" fmla="*/ 12 w 33"/>
                  <a:gd name="T1" fmla="*/ 74 h 76"/>
                  <a:gd name="T2" fmla="*/ 0 w 33"/>
                  <a:gd name="T3" fmla="*/ 71 h 76"/>
                  <a:gd name="T4" fmla="*/ 16 w 33"/>
                  <a:gd name="T5" fmla="*/ 41 h 76"/>
                  <a:gd name="T6" fmla="*/ 33 w 33"/>
                  <a:gd name="T7" fmla="*/ 0 h 76"/>
                  <a:gd name="T8" fmla="*/ 12 w 33"/>
                  <a:gd name="T9" fmla="*/ 74 h 76"/>
                </a:gdLst>
                <a:ahLst/>
                <a:cxnLst>
                  <a:cxn ang="0">
                    <a:pos x="T0" y="T1"/>
                  </a:cxn>
                  <a:cxn ang="0">
                    <a:pos x="T2" y="T3"/>
                  </a:cxn>
                  <a:cxn ang="0">
                    <a:pos x="T4" y="T5"/>
                  </a:cxn>
                  <a:cxn ang="0">
                    <a:pos x="T6" y="T7"/>
                  </a:cxn>
                  <a:cxn ang="0">
                    <a:pos x="T8" y="T9"/>
                  </a:cxn>
                </a:cxnLst>
                <a:rect l="0" t="0" r="r" b="b"/>
                <a:pathLst>
                  <a:path w="33" h="76">
                    <a:moveTo>
                      <a:pt x="12" y="74"/>
                    </a:moveTo>
                    <a:cubicBezTo>
                      <a:pt x="8" y="73"/>
                      <a:pt x="3" y="76"/>
                      <a:pt x="0" y="71"/>
                    </a:cubicBezTo>
                    <a:cubicBezTo>
                      <a:pt x="13" y="65"/>
                      <a:pt x="11" y="52"/>
                      <a:pt x="16" y="41"/>
                    </a:cubicBezTo>
                    <a:cubicBezTo>
                      <a:pt x="22" y="29"/>
                      <a:pt x="22" y="15"/>
                      <a:pt x="33" y="0"/>
                    </a:cubicBezTo>
                    <a:cubicBezTo>
                      <a:pt x="30" y="29"/>
                      <a:pt x="18" y="51"/>
                      <a:pt x="12" y="74"/>
                    </a:cubicBezTo>
                    <a:close/>
                  </a:path>
                </a:pathLst>
              </a:custGeom>
              <a:solidFill>
                <a:srgbClr val="8163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3" name="Freeform 412">
                <a:extLst>
                  <a:ext uri="{FF2B5EF4-FFF2-40B4-BE49-F238E27FC236}">
                    <a16:creationId xmlns:a16="http://schemas.microsoft.com/office/drawing/2014/main" id="{4161F0BB-C013-4380-A8F5-2F0CF4EAAAF2}"/>
                  </a:ext>
                </a:extLst>
              </p:cNvPr>
              <p:cNvSpPr>
                <a:spLocks/>
              </p:cNvSpPr>
              <p:nvPr/>
            </p:nvSpPr>
            <p:spPr bwMode="auto">
              <a:xfrm>
                <a:off x="1290" y="1258"/>
                <a:ext cx="24" cy="86"/>
              </a:xfrm>
              <a:custGeom>
                <a:avLst/>
                <a:gdLst>
                  <a:gd name="T0" fmla="*/ 16 w 21"/>
                  <a:gd name="T1" fmla="*/ 1 h 77"/>
                  <a:gd name="T2" fmla="*/ 19 w 21"/>
                  <a:gd name="T3" fmla="*/ 0 h 77"/>
                  <a:gd name="T4" fmla="*/ 8 w 21"/>
                  <a:gd name="T5" fmla="*/ 77 h 77"/>
                  <a:gd name="T6" fmla="*/ 8 w 21"/>
                  <a:gd name="T7" fmla="*/ 77 h 77"/>
                  <a:gd name="T8" fmla="*/ 6 w 21"/>
                  <a:gd name="T9" fmla="*/ 49 h 77"/>
                  <a:gd name="T10" fmla="*/ 16 w 21"/>
                  <a:gd name="T11" fmla="*/ 1 h 77"/>
                </a:gdLst>
                <a:ahLst/>
                <a:cxnLst>
                  <a:cxn ang="0">
                    <a:pos x="T0" y="T1"/>
                  </a:cxn>
                  <a:cxn ang="0">
                    <a:pos x="T2" y="T3"/>
                  </a:cxn>
                  <a:cxn ang="0">
                    <a:pos x="T4" y="T5"/>
                  </a:cxn>
                  <a:cxn ang="0">
                    <a:pos x="T6" y="T7"/>
                  </a:cxn>
                  <a:cxn ang="0">
                    <a:pos x="T8" y="T9"/>
                  </a:cxn>
                  <a:cxn ang="0">
                    <a:pos x="T10" y="T11"/>
                  </a:cxn>
                </a:cxnLst>
                <a:rect l="0" t="0" r="r" b="b"/>
                <a:pathLst>
                  <a:path w="21" h="77">
                    <a:moveTo>
                      <a:pt x="16" y="1"/>
                    </a:moveTo>
                    <a:cubicBezTo>
                      <a:pt x="17" y="1"/>
                      <a:pt x="18" y="0"/>
                      <a:pt x="19" y="0"/>
                    </a:cubicBezTo>
                    <a:cubicBezTo>
                      <a:pt x="21" y="27"/>
                      <a:pt x="10" y="51"/>
                      <a:pt x="8" y="77"/>
                    </a:cubicBezTo>
                    <a:cubicBezTo>
                      <a:pt x="8" y="77"/>
                      <a:pt x="8" y="77"/>
                      <a:pt x="8" y="77"/>
                    </a:cubicBezTo>
                    <a:cubicBezTo>
                      <a:pt x="0" y="68"/>
                      <a:pt x="5" y="58"/>
                      <a:pt x="6" y="49"/>
                    </a:cubicBezTo>
                    <a:cubicBezTo>
                      <a:pt x="10" y="33"/>
                      <a:pt x="13" y="17"/>
                      <a:pt x="16" y="1"/>
                    </a:cubicBezTo>
                    <a:close/>
                  </a:path>
                </a:pathLst>
              </a:custGeom>
              <a:solidFill>
                <a:srgbClr val="9071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4" name="Freeform 413">
                <a:extLst>
                  <a:ext uri="{FF2B5EF4-FFF2-40B4-BE49-F238E27FC236}">
                    <a16:creationId xmlns:a16="http://schemas.microsoft.com/office/drawing/2014/main" id="{CEC986DA-307C-4FA3-94F6-FFC1D380C920}"/>
                  </a:ext>
                </a:extLst>
              </p:cNvPr>
              <p:cNvSpPr>
                <a:spLocks/>
              </p:cNvSpPr>
              <p:nvPr/>
            </p:nvSpPr>
            <p:spPr bwMode="auto">
              <a:xfrm>
                <a:off x="1070" y="1659"/>
                <a:ext cx="31" cy="73"/>
              </a:xfrm>
              <a:custGeom>
                <a:avLst/>
                <a:gdLst>
                  <a:gd name="T0" fmla="*/ 7 w 28"/>
                  <a:gd name="T1" fmla="*/ 65 h 65"/>
                  <a:gd name="T2" fmla="*/ 0 w 28"/>
                  <a:gd name="T3" fmla="*/ 64 h 65"/>
                  <a:gd name="T4" fmla="*/ 28 w 28"/>
                  <a:gd name="T5" fmla="*/ 0 h 65"/>
                  <a:gd name="T6" fmla="*/ 28 w 28"/>
                  <a:gd name="T7" fmla="*/ 0 h 65"/>
                  <a:gd name="T8" fmla="*/ 7 w 28"/>
                  <a:gd name="T9" fmla="*/ 65 h 65"/>
                </a:gdLst>
                <a:ahLst/>
                <a:cxnLst>
                  <a:cxn ang="0">
                    <a:pos x="T0" y="T1"/>
                  </a:cxn>
                  <a:cxn ang="0">
                    <a:pos x="T2" y="T3"/>
                  </a:cxn>
                  <a:cxn ang="0">
                    <a:pos x="T4" y="T5"/>
                  </a:cxn>
                  <a:cxn ang="0">
                    <a:pos x="T6" y="T7"/>
                  </a:cxn>
                  <a:cxn ang="0">
                    <a:pos x="T8" y="T9"/>
                  </a:cxn>
                </a:cxnLst>
                <a:rect l="0" t="0" r="r" b="b"/>
                <a:pathLst>
                  <a:path w="28" h="65">
                    <a:moveTo>
                      <a:pt x="7" y="65"/>
                    </a:moveTo>
                    <a:cubicBezTo>
                      <a:pt x="4" y="64"/>
                      <a:pt x="2" y="64"/>
                      <a:pt x="0" y="64"/>
                    </a:cubicBezTo>
                    <a:cubicBezTo>
                      <a:pt x="9" y="42"/>
                      <a:pt x="16" y="20"/>
                      <a:pt x="28" y="0"/>
                    </a:cubicBezTo>
                    <a:cubicBezTo>
                      <a:pt x="28" y="0"/>
                      <a:pt x="28" y="0"/>
                      <a:pt x="28" y="0"/>
                    </a:cubicBezTo>
                    <a:cubicBezTo>
                      <a:pt x="28" y="24"/>
                      <a:pt x="15" y="43"/>
                      <a:pt x="7" y="65"/>
                    </a:cubicBezTo>
                    <a:close/>
                  </a:path>
                </a:pathLst>
              </a:custGeom>
              <a:solidFill>
                <a:srgbClr val="AB81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5" name="Freeform 414">
                <a:extLst>
                  <a:ext uri="{FF2B5EF4-FFF2-40B4-BE49-F238E27FC236}">
                    <a16:creationId xmlns:a16="http://schemas.microsoft.com/office/drawing/2014/main" id="{857C7306-3548-462A-8C33-6D9C5AFA641F}"/>
                  </a:ext>
                </a:extLst>
              </p:cNvPr>
              <p:cNvSpPr>
                <a:spLocks/>
              </p:cNvSpPr>
              <p:nvPr/>
            </p:nvSpPr>
            <p:spPr bwMode="auto">
              <a:xfrm>
                <a:off x="679" y="2405"/>
                <a:ext cx="43" cy="85"/>
              </a:xfrm>
              <a:custGeom>
                <a:avLst/>
                <a:gdLst>
                  <a:gd name="T0" fmla="*/ 33 w 38"/>
                  <a:gd name="T1" fmla="*/ 0 h 76"/>
                  <a:gd name="T2" fmla="*/ 38 w 38"/>
                  <a:gd name="T3" fmla="*/ 1 h 76"/>
                  <a:gd name="T4" fmla="*/ 4 w 38"/>
                  <a:gd name="T5" fmla="*/ 76 h 76"/>
                  <a:gd name="T6" fmla="*/ 0 w 38"/>
                  <a:gd name="T7" fmla="*/ 71 h 76"/>
                  <a:gd name="T8" fmla="*/ 33 w 38"/>
                  <a:gd name="T9" fmla="*/ 0 h 76"/>
                </a:gdLst>
                <a:ahLst/>
                <a:cxnLst>
                  <a:cxn ang="0">
                    <a:pos x="T0" y="T1"/>
                  </a:cxn>
                  <a:cxn ang="0">
                    <a:pos x="T2" y="T3"/>
                  </a:cxn>
                  <a:cxn ang="0">
                    <a:pos x="T4" y="T5"/>
                  </a:cxn>
                  <a:cxn ang="0">
                    <a:pos x="T6" y="T7"/>
                  </a:cxn>
                  <a:cxn ang="0">
                    <a:pos x="T8" y="T9"/>
                  </a:cxn>
                </a:cxnLst>
                <a:rect l="0" t="0" r="r" b="b"/>
                <a:pathLst>
                  <a:path w="38" h="76">
                    <a:moveTo>
                      <a:pt x="33" y="0"/>
                    </a:moveTo>
                    <a:cubicBezTo>
                      <a:pt x="35" y="0"/>
                      <a:pt x="36" y="0"/>
                      <a:pt x="38" y="1"/>
                    </a:cubicBezTo>
                    <a:cubicBezTo>
                      <a:pt x="31" y="27"/>
                      <a:pt x="12" y="49"/>
                      <a:pt x="4" y="76"/>
                    </a:cubicBezTo>
                    <a:cubicBezTo>
                      <a:pt x="3" y="74"/>
                      <a:pt x="1" y="73"/>
                      <a:pt x="0" y="71"/>
                    </a:cubicBezTo>
                    <a:cubicBezTo>
                      <a:pt x="11" y="47"/>
                      <a:pt x="22" y="24"/>
                      <a:pt x="33" y="0"/>
                    </a:cubicBezTo>
                    <a:close/>
                  </a:path>
                </a:pathLst>
              </a:custGeom>
              <a:solidFill>
                <a:srgbClr val="6E54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6" name="Freeform 415">
                <a:extLst>
                  <a:ext uri="{FF2B5EF4-FFF2-40B4-BE49-F238E27FC236}">
                    <a16:creationId xmlns:a16="http://schemas.microsoft.com/office/drawing/2014/main" id="{5AE22FCD-5074-4EA4-9685-0E64972D157B}"/>
                  </a:ext>
                </a:extLst>
              </p:cNvPr>
              <p:cNvSpPr>
                <a:spLocks/>
              </p:cNvSpPr>
              <p:nvPr/>
            </p:nvSpPr>
            <p:spPr bwMode="auto">
              <a:xfrm>
                <a:off x="1406" y="1647"/>
                <a:ext cx="15" cy="75"/>
              </a:xfrm>
              <a:custGeom>
                <a:avLst/>
                <a:gdLst>
                  <a:gd name="T0" fmla="*/ 9 w 13"/>
                  <a:gd name="T1" fmla="*/ 0 h 66"/>
                  <a:gd name="T2" fmla="*/ 3 w 13"/>
                  <a:gd name="T3" fmla="*/ 66 h 66"/>
                  <a:gd name="T4" fmla="*/ 9 w 13"/>
                  <a:gd name="T5" fmla="*/ 0 h 66"/>
                </a:gdLst>
                <a:ahLst/>
                <a:cxnLst>
                  <a:cxn ang="0">
                    <a:pos x="T0" y="T1"/>
                  </a:cxn>
                  <a:cxn ang="0">
                    <a:pos x="T2" y="T3"/>
                  </a:cxn>
                  <a:cxn ang="0">
                    <a:pos x="T4" y="T5"/>
                  </a:cxn>
                </a:cxnLst>
                <a:rect l="0" t="0" r="r" b="b"/>
                <a:pathLst>
                  <a:path w="13" h="66">
                    <a:moveTo>
                      <a:pt x="9" y="0"/>
                    </a:moveTo>
                    <a:cubicBezTo>
                      <a:pt x="6" y="22"/>
                      <a:pt x="13" y="45"/>
                      <a:pt x="3" y="66"/>
                    </a:cubicBezTo>
                    <a:cubicBezTo>
                      <a:pt x="0" y="44"/>
                      <a:pt x="8" y="23"/>
                      <a:pt x="9" y="0"/>
                    </a:cubicBezTo>
                    <a:close/>
                  </a:path>
                </a:pathLst>
              </a:custGeom>
              <a:solidFill>
                <a:srgbClr val="C6A28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7" name="Freeform 416">
                <a:extLst>
                  <a:ext uri="{FF2B5EF4-FFF2-40B4-BE49-F238E27FC236}">
                    <a16:creationId xmlns:a16="http://schemas.microsoft.com/office/drawing/2014/main" id="{7A5D19DB-2EA7-4C0C-9A63-5EBA98F65798}"/>
                  </a:ext>
                </a:extLst>
              </p:cNvPr>
              <p:cNvSpPr>
                <a:spLocks/>
              </p:cNvSpPr>
              <p:nvPr/>
            </p:nvSpPr>
            <p:spPr bwMode="auto">
              <a:xfrm>
                <a:off x="1377" y="1641"/>
                <a:ext cx="14" cy="85"/>
              </a:xfrm>
              <a:custGeom>
                <a:avLst/>
                <a:gdLst>
                  <a:gd name="T0" fmla="*/ 8 w 13"/>
                  <a:gd name="T1" fmla="*/ 0 h 76"/>
                  <a:gd name="T2" fmla="*/ 4 w 13"/>
                  <a:gd name="T3" fmla="*/ 76 h 76"/>
                  <a:gd name="T4" fmla="*/ 8 w 13"/>
                  <a:gd name="T5" fmla="*/ 0 h 76"/>
                </a:gdLst>
                <a:ahLst/>
                <a:cxnLst>
                  <a:cxn ang="0">
                    <a:pos x="T0" y="T1"/>
                  </a:cxn>
                  <a:cxn ang="0">
                    <a:pos x="T2" y="T3"/>
                  </a:cxn>
                  <a:cxn ang="0">
                    <a:pos x="T4" y="T5"/>
                  </a:cxn>
                </a:cxnLst>
                <a:rect l="0" t="0" r="r" b="b"/>
                <a:pathLst>
                  <a:path w="13" h="76">
                    <a:moveTo>
                      <a:pt x="8" y="0"/>
                    </a:moveTo>
                    <a:cubicBezTo>
                      <a:pt x="13" y="25"/>
                      <a:pt x="11" y="49"/>
                      <a:pt x="4" y="76"/>
                    </a:cubicBezTo>
                    <a:cubicBezTo>
                      <a:pt x="0" y="48"/>
                      <a:pt x="9" y="24"/>
                      <a:pt x="8" y="0"/>
                    </a:cubicBezTo>
                    <a:close/>
                  </a:path>
                </a:pathLst>
              </a:custGeom>
              <a:solidFill>
                <a:srgbClr val="BE9E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8" name="Freeform 417">
                <a:extLst>
                  <a:ext uri="{FF2B5EF4-FFF2-40B4-BE49-F238E27FC236}">
                    <a16:creationId xmlns:a16="http://schemas.microsoft.com/office/drawing/2014/main" id="{BB5F9E28-397B-453C-8B4E-68A57E3944A0}"/>
                  </a:ext>
                </a:extLst>
              </p:cNvPr>
              <p:cNvSpPr>
                <a:spLocks/>
              </p:cNvSpPr>
              <p:nvPr/>
            </p:nvSpPr>
            <p:spPr bwMode="auto">
              <a:xfrm>
                <a:off x="1517" y="1671"/>
                <a:ext cx="14" cy="60"/>
              </a:xfrm>
              <a:custGeom>
                <a:avLst/>
                <a:gdLst>
                  <a:gd name="T0" fmla="*/ 9 w 12"/>
                  <a:gd name="T1" fmla="*/ 53 h 53"/>
                  <a:gd name="T2" fmla="*/ 3 w 12"/>
                  <a:gd name="T3" fmla="*/ 46 h 53"/>
                  <a:gd name="T4" fmla="*/ 6 w 12"/>
                  <a:gd name="T5" fmla="*/ 0 h 53"/>
                  <a:gd name="T6" fmla="*/ 9 w 12"/>
                  <a:gd name="T7" fmla="*/ 53 h 53"/>
                </a:gdLst>
                <a:ahLst/>
                <a:cxnLst>
                  <a:cxn ang="0">
                    <a:pos x="T0" y="T1"/>
                  </a:cxn>
                  <a:cxn ang="0">
                    <a:pos x="T2" y="T3"/>
                  </a:cxn>
                  <a:cxn ang="0">
                    <a:pos x="T4" y="T5"/>
                  </a:cxn>
                  <a:cxn ang="0">
                    <a:pos x="T6" y="T7"/>
                  </a:cxn>
                </a:cxnLst>
                <a:rect l="0" t="0" r="r" b="b"/>
                <a:pathLst>
                  <a:path w="12" h="53">
                    <a:moveTo>
                      <a:pt x="9" y="53"/>
                    </a:moveTo>
                    <a:cubicBezTo>
                      <a:pt x="7" y="51"/>
                      <a:pt x="5" y="48"/>
                      <a:pt x="3" y="46"/>
                    </a:cubicBezTo>
                    <a:cubicBezTo>
                      <a:pt x="2" y="30"/>
                      <a:pt x="0" y="15"/>
                      <a:pt x="6" y="0"/>
                    </a:cubicBezTo>
                    <a:cubicBezTo>
                      <a:pt x="12" y="17"/>
                      <a:pt x="10" y="35"/>
                      <a:pt x="9" y="53"/>
                    </a:cubicBezTo>
                    <a:close/>
                  </a:path>
                </a:pathLst>
              </a:custGeom>
              <a:solidFill>
                <a:srgbClr val="CEAA9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9" name="Freeform 418">
                <a:extLst>
                  <a:ext uri="{FF2B5EF4-FFF2-40B4-BE49-F238E27FC236}">
                    <a16:creationId xmlns:a16="http://schemas.microsoft.com/office/drawing/2014/main" id="{225F8BF0-63CD-40A6-A67E-45C3726F85A3}"/>
                  </a:ext>
                </a:extLst>
              </p:cNvPr>
              <p:cNvSpPr>
                <a:spLocks/>
              </p:cNvSpPr>
              <p:nvPr/>
            </p:nvSpPr>
            <p:spPr bwMode="auto">
              <a:xfrm>
                <a:off x="1571" y="2483"/>
                <a:ext cx="16" cy="68"/>
              </a:xfrm>
              <a:custGeom>
                <a:avLst/>
                <a:gdLst>
                  <a:gd name="T0" fmla="*/ 9 w 14"/>
                  <a:gd name="T1" fmla="*/ 0 h 60"/>
                  <a:gd name="T2" fmla="*/ 8 w 14"/>
                  <a:gd name="T3" fmla="*/ 60 h 60"/>
                  <a:gd name="T4" fmla="*/ 9 w 14"/>
                  <a:gd name="T5" fmla="*/ 0 h 60"/>
                </a:gdLst>
                <a:ahLst/>
                <a:cxnLst>
                  <a:cxn ang="0">
                    <a:pos x="T0" y="T1"/>
                  </a:cxn>
                  <a:cxn ang="0">
                    <a:pos x="T2" y="T3"/>
                  </a:cxn>
                  <a:cxn ang="0">
                    <a:pos x="T4" y="T5"/>
                  </a:cxn>
                </a:cxnLst>
                <a:rect l="0" t="0" r="r" b="b"/>
                <a:pathLst>
                  <a:path w="14" h="60">
                    <a:moveTo>
                      <a:pt x="9" y="0"/>
                    </a:moveTo>
                    <a:cubicBezTo>
                      <a:pt x="14" y="21"/>
                      <a:pt x="6" y="40"/>
                      <a:pt x="8" y="60"/>
                    </a:cubicBezTo>
                    <a:cubicBezTo>
                      <a:pt x="0" y="46"/>
                      <a:pt x="0" y="24"/>
                      <a:pt x="9" y="0"/>
                    </a:cubicBezTo>
                    <a:close/>
                  </a:path>
                </a:pathLst>
              </a:custGeom>
              <a:solidFill>
                <a:srgbClr val="956C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0" name="Freeform 419">
                <a:extLst>
                  <a:ext uri="{FF2B5EF4-FFF2-40B4-BE49-F238E27FC236}">
                    <a16:creationId xmlns:a16="http://schemas.microsoft.com/office/drawing/2014/main" id="{4697E1D0-E7E8-4FE7-AF09-577E6BFC2444}"/>
                  </a:ext>
                </a:extLst>
              </p:cNvPr>
              <p:cNvSpPr>
                <a:spLocks/>
              </p:cNvSpPr>
              <p:nvPr/>
            </p:nvSpPr>
            <p:spPr bwMode="auto">
              <a:xfrm>
                <a:off x="994" y="1206"/>
                <a:ext cx="31" cy="65"/>
              </a:xfrm>
              <a:custGeom>
                <a:avLst/>
                <a:gdLst>
                  <a:gd name="T0" fmla="*/ 23 w 28"/>
                  <a:gd name="T1" fmla="*/ 0 h 58"/>
                  <a:gd name="T2" fmla="*/ 28 w 28"/>
                  <a:gd name="T3" fmla="*/ 4 h 58"/>
                  <a:gd name="T4" fmla="*/ 1 w 28"/>
                  <a:gd name="T5" fmla="*/ 58 h 58"/>
                  <a:gd name="T6" fmla="*/ 23 w 28"/>
                  <a:gd name="T7" fmla="*/ 0 h 58"/>
                </a:gdLst>
                <a:ahLst/>
                <a:cxnLst>
                  <a:cxn ang="0">
                    <a:pos x="T0" y="T1"/>
                  </a:cxn>
                  <a:cxn ang="0">
                    <a:pos x="T2" y="T3"/>
                  </a:cxn>
                  <a:cxn ang="0">
                    <a:pos x="T4" y="T5"/>
                  </a:cxn>
                  <a:cxn ang="0">
                    <a:pos x="T6" y="T7"/>
                  </a:cxn>
                </a:cxnLst>
                <a:rect l="0" t="0" r="r" b="b"/>
                <a:pathLst>
                  <a:path w="28" h="58">
                    <a:moveTo>
                      <a:pt x="23" y="0"/>
                    </a:moveTo>
                    <a:cubicBezTo>
                      <a:pt x="25" y="1"/>
                      <a:pt x="27" y="3"/>
                      <a:pt x="28" y="4"/>
                    </a:cubicBezTo>
                    <a:cubicBezTo>
                      <a:pt x="22" y="23"/>
                      <a:pt x="10" y="40"/>
                      <a:pt x="1" y="58"/>
                    </a:cubicBezTo>
                    <a:cubicBezTo>
                      <a:pt x="0" y="35"/>
                      <a:pt x="19" y="21"/>
                      <a:pt x="23" y="0"/>
                    </a:cubicBezTo>
                    <a:close/>
                  </a:path>
                </a:pathLst>
              </a:custGeom>
              <a:solidFill>
                <a:srgbClr val="8B6F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1" name="Freeform 420">
                <a:extLst>
                  <a:ext uri="{FF2B5EF4-FFF2-40B4-BE49-F238E27FC236}">
                    <a16:creationId xmlns:a16="http://schemas.microsoft.com/office/drawing/2014/main" id="{9B702880-B32D-4E53-9720-489EA071C23C}"/>
                  </a:ext>
                </a:extLst>
              </p:cNvPr>
              <p:cNvSpPr>
                <a:spLocks/>
              </p:cNvSpPr>
              <p:nvPr/>
            </p:nvSpPr>
            <p:spPr bwMode="auto">
              <a:xfrm>
                <a:off x="1666" y="1491"/>
                <a:ext cx="14" cy="62"/>
              </a:xfrm>
              <a:custGeom>
                <a:avLst/>
                <a:gdLst>
                  <a:gd name="T0" fmla="*/ 3 w 13"/>
                  <a:gd name="T1" fmla="*/ 1 h 55"/>
                  <a:gd name="T2" fmla="*/ 9 w 13"/>
                  <a:gd name="T3" fmla="*/ 0 h 55"/>
                  <a:gd name="T4" fmla="*/ 5 w 13"/>
                  <a:gd name="T5" fmla="*/ 55 h 55"/>
                  <a:gd name="T6" fmla="*/ 3 w 13"/>
                  <a:gd name="T7" fmla="*/ 1 h 55"/>
                </a:gdLst>
                <a:ahLst/>
                <a:cxnLst>
                  <a:cxn ang="0">
                    <a:pos x="T0" y="T1"/>
                  </a:cxn>
                  <a:cxn ang="0">
                    <a:pos x="T2" y="T3"/>
                  </a:cxn>
                  <a:cxn ang="0">
                    <a:pos x="T4" y="T5"/>
                  </a:cxn>
                  <a:cxn ang="0">
                    <a:pos x="T6" y="T7"/>
                  </a:cxn>
                </a:cxnLst>
                <a:rect l="0" t="0" r="r" b="b"/>
                <a:pathLst>
                  <a:path w="13" h="55">
                    <a:moveTo>
                      <a:pt x="3" y="1"/>
                    </a:moveTo>
                    <a:cubicBezTo>
                      <a:pt x="5" y="0"/>
                      <a:pt x="7" y="0"/>
                      <a:pt x="9" y="0"/>
                    </a:cubicBezTo>
                    <a:cubicBezTo>
                      <a:pt x="9" y="17"/>
                      <a:pt x="13" y="33"/>
                      <a:pt x="5" y="55"/>
                    </a:cubicBezTo>
                    <a:cubicBezTo>
                      <a:pt x="0" y="33"/>
                      <a:pt x="3" y="17"/>
                      <a:pt x="3" y="1"/>
                    </a:cubicBezTo>
                    <a:close/>
                  </a:path>
                </a:pathLst>
              </a:custGeom>
              <a:solidFill>
                <a:srgbClr val="B4967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2" name="Freeform 421">
                <a:extLst>
                  <a:ext uri="{FF2B5EF4-FFF2-40B4-BE49-F238E27FC236}">
                    <a16:creationId xmlns:a16="http://schemas.microsoft.com/office/drawing/2014/main" id="{DE10F06C-C74E-46AE-A41C-871F109AD8C0}"/>
                  </a:ext>
                </a:extLst>
              </p:cNvPr>
              <p:cNvSpPr>
                <a:spLocks/>
              </p:cNvSpPr>
              <p:nvPr/>
            </p:nvSpPr>
            <p:spPr bwMode="auto">
              <a:xfrm>
                <a:off x="1654" y="1253"/>
                <a:ext cx="16" cy="66"/>
              </a:xfrm>
              <a:custGeom>
                <a:avLst/>
                <a:gdLst>
                  <a:gd name="T0" fmla="*/ 0 w 14"/>
                  <a:gd name="T1" fmla="*/ 1 h 59"/>
                  <a:gd name="T2" fmla="*/ 12 w 14"/>
                  <a:gd name="T3" fmla="*/ 4 h 59"/>
                  <a:gd name="T4" fmla="*/ 9 w 14"/>
                  <a:gd name="T5" fmla="*/ 21 h 59"/>
                  <a:gd name="T6" fmla="*/ 14 w 14"/>
                  <a:gd name="T7" fmla="*/ 59 h 59"/>
                  <a:gd name="T8" fmla="*/ 0 w 14"/>
                  <a:gd name="T9" fmla="*/ 1 h 59"/>
                </a:gdLst>
                <a:ahLst/>
                <a:cxnLst>
                  <a:cxn ang="0">
                    <a:pos x="T0" y="T1"/>
                  </a:cxn>
                  <a:cxn ang="0">
                    <a:pos x="T2" y="T3"/>
                  </a:cxn>
                  <a:cxn ang="0">
                    <a:pos x="T4" y="T5"/>
                  </a:cxn>
                  <a:cxn ang="0">
                    <a:pos x="T6" y="T7"/>
                  </a:cxn>
                  <a:cxn ang="0">
                    <a:pos x="T8" y="T9"/>
                  </a:cxn>
                </a:cxnLst>
                <a:rect l="0" t="0" r="r" b="b"/>
                <a:pathLst>
                  <a:path w="14" h="59">
                    <a:moveTo>
                      <a:pt x="0" y="1"/>
                    </a:moveTo>
                    <a:cubicBezTo>
                      <a:pt x="4" y="2"/>
                      <a:pt x="9" y="0"/>
                      <a:pt x="12" y="4"/>
                    </a:cubicBezTo>
                    <a:cubicBezTo>
                      <a:pt x="1" y="8"/>
                      <a:pt x="9" y="16"/>
                      <a:pt x="9" y="21"/>
                    </a:cubicBezTo>
                    <a:cubicBezTo>
                      <a:pt x="11" y="34"/>
                      <a:pt x="14" y="46"/>
                      <a:pt x="14" y="59"/>
                    </a:cubicBezTo>
                    <a:cubicBezTo>
                      <a:pt x="5" y="41"/>
                      <a:pt x="3" y="21"/>
                      <a:pt x="0" y="1"/>
                    </a:cubicBezTo>
                    <a:close/>
                  </a:path>
                </a:pathLst>
              </a:custGeom>
              <a:solidFill>
                <a:srgbClr val="9376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3" name="Freeform 422">
                <a:extLst>
                  <a:ext uri="{FF2B5EF4-FFF2-40B4-BE49-F238E27FC236}">
                    <a16:creationId xmlns:a16="http://schemas.microsoft.com/office/drawing/2014/main" id="{5DE89E0C-AB27-4F0D-90D1-33C364426AC0}"/>
                  </a:ext>
                </a:extLst>
              </p:cNvPr>
              <p:cNvSpPr>
                <a:spLocks/>
              </p:cNvSpPr>
              <p:nvPr/>
            </p:nvSpPr>
            <p:spPr bwMode="auto">
              <a:xfrm>
                <a:off x="1029" y="2178"/>
                <a:ext cx="22" cy="70"/>
              </a:xfrm>
              <a:custGeom>
                <a:avLst/>
                <a:gdLst>
                  <a:gd name="T0" fmla="*/ 2 w 19"/>
                  <a:gd name="T1" fmla="*/ 63 h 63"/>
                  <a:gd name="T2" fmla="*/ 19 w 19"/>
                  <a:gd name="T3" fmla="*/ 0 h 63"/>
                  <a:gd name="T4" fmla="*/ 2 w 19"/>
                  <a:gd name="T5" fmla="*/ 63 h 63"/>
                </a:gdLst>
                <a:ahLst/>
                <a:cxnLst>
                  <a:cxn ang="0">
                    <a:pos x="T0" y="T1"/>
                  </a:cxn>
                  <a:cxn ang="0">
                    <a:pos x="T2" y="T3"/>
                  </a:cxn>
                  <a:cxn ang="0">
                    <a:pos x="T4" y="T5"/>
                  </a:cxn>
                </a:cxnLst>
                <a:rect l="0" t="0" r="r" b="b"/>
                <a:pathLst>
                  <a:path w="19" h="63">
                    <a:moveTo>
                      <a:pt x="2" y="63"/>
                    </a:moveTo>
                    <a:cubicBezTo>
                      <a:pt x="0" y="40"/>
                      <a:pt x="11" y="21"/>
                      <a:pt x="19" y="0"/>
                    </a:cubicBezTo>
                    <a:cubicBezTo>
                      <a:pt x="19" y="23"/>
                      <a:pt x="7" y="42"/>
                      <a:pt x="2" y="63"/>
                    </a:cubicBezTo>
                    <a:close/>
                  </a:path>
                </a:pathLst>
              </a:custGeom>
              <a:solidFill>
                <a:srgbClr val="9172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4" name="Freeform 423">
                <a:extLst>
                  <a:ext uri="{FF2B5EF4-FFF2-40B4-BE49-F238E27FC236}">
                    <a16:creationId xmlns:a16="http://schemas.microsoft.com/office/drawing/2014/main" id="{AAE2E21B-D7B1-4C21-85BE-732D3FACA811}"/>
                  </a:ext>
                </a:extLst>
              </p:cNvPr>
              <p:cNvSpPr>
                <a:spLocks/>
              </p:cNvSpPr>
              <p:nvPr/>
            </p:nvSpPr>
            <p:spPr bwMode="auto">
              <a:xfrm>
                <a:off x="1431" y="1688"/>
                <a:ext cx="11" cy="62"/>
              </a:xfrm>
              <a:custGeom>
                <a:avLst/>
                <a:gdLst>
                  <a:gd name="T0" fmla="*/ 0 w 10"/>
                  <a:gd name="T1" fmla="*/ 55 h 55"/>
                  <a:gd name="T2" fmla="*/ 0 w 10"/>
                  <a:gd name="T3" fmla="*/ 0 h 55"/>
                  <a:gd name="T4" fmla="*/ 0 w 10"/>
                  <a:gd name="T5" fmla="*/ 55 h 55"/>
                </a:gdLst>
                <a:ahLst/>
                <a:cxnLst>
                  <a:cxn ang="0">
                    <a:pos x="T0" y="T1"/>
                  </a:cxn>
                  <a:cxn ang="0">
                    <a:pos x="T2" y="T3"/>
                  </a:cxn>
                  <a:cxn ang="0">
                    <a:pos x="T4" y="T5"/>
                  </a:cxn>
                </a:cxnLst>
                <a:rect l="0" t="0" r="r" b="b"/>
                <a:pathLst>
                  <a:path w="10" h="55">
                    <a:moveTo>
                      <a:pt x="0" y="55"/>
                    </a:moveTo>
                    <a:cubicBezTo>
                      <a:pt x="0" y="35"/>
                      <a:pt x="0" y="21"/>
                      <a:pt x="0" y="0"/>
                    </a:cubicBezTo>
                    <a:cubicBezTo>
                      <a:pt x="10" y="21"/>
                      <a:pt x="9" y="35"/>
                      <a:pt x="0" y="55"/>
                    </a:cubicBezTo>
                    <a:close/>
                  </a:path>
                </a:pathLst>
              </a:custGeom>
              <a:solidFill>
                <a:srgbClr val="CBA8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5" name="Freeform 424">
                <a:extLst>
                  <a:ext uri="{FF2B5EF4-FFF2-40B4-BE49-F238E27FC236}">
                    <a16:creationId xmlns:a16="http://schemas.microsoft.com/office/drawing/2014/main" id="{9BDBD9CD-A0B7-402D-ADAD-47B3A7DD331A}"/>
                  </a:ext>
                </a:extLst>
              </p:cNvPr>
              <p:cNvSpPr>
                <a:spLocks/>
              </p:cNvSpPr>
              <p:nvPr/>
            </p:nvSpPr>
            <p:spPr bwMode="auto">
              <a:xfrm>
                <a:off x="942" y="1196"/>
                <a:ext cx="29" cy="51"/>
              </a:xfrm>
              <a:custGeom>
                <a:avLst/>
                <a:gdLst>
                  <a:gd name="T0" fmla="*/ 20 w 26"/>
                  <a:gd name="T1" fmla="*/ 0 h 46"/>
                  <a:gd name="T2" fmla="*/ 26 w 26"/>
                  <a:gd name="T3" fmla="*/ 0 h 46"/>
                  <a:gd name="T4" fmla="*/ 6 w 26"/>
                  <a:gd name="T5" fmla="*/ 46 h 46"/>
                  <a:gd name="T6" fmla="*/ 20 w 26"/>
                  <a:gd name="T7" fmla="*/ 0 h 46"/>
                </a:gdLst>
                <a:ahLst/>
                <a:cxnLst>
                  <a:cxn ang="0">
                    <a:pos x="T0" y="T1"/>
                  </a:cxn>
                  <a:cxn ang="0">
                    <a:pos x="T2" y="T3"/>
                  </a:cxn>
                  <a:cxn ang="0">
                    <a:pos x="T4" y="T5"/>
                  </a:cxn>
                  <a:cxn ang="0">
                    <a:pos x="T6" y="T7"/>
                  </a:cxn>
                </a:cxnLst>
                <a:rect l="0" t="0" r="r" b="b"/>
                <a:pathLst>
                  <a:path w="26" h="46">
                    <a:moveTo>
                      <a:pt x="20" y="0"/>
                    </a:moveTo>
                    <a:cubicBezTo>
                      <a:pt x="22" y="0"/>
                      <a:pt x="24" y="0"/>
                      <a:pt x="26" y="0"/>
                    </a:cubicBezTo>
                    <a:cubicBezTo>
                      <a:pt x="19" y="15"/>
                      <a:pt x="12" y="31"/>
                      <a:pt x="6" y="46"/>
                    </a:cubicBezTo>
                    <a:cubicBezTo>
                      <a:pt x="0" y="27"/>
                      <a:pt x="14" y="15"/>
                      <a:pt x="20" y="0"/>
                    </a:cubicBezTo>
                    <a:close/>
                  </a:path>
                </a:pathLst>
              </a:custGeom>
              <a:solidFill>
                <a:srgbClr val="7955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6" name="Freeform 425">
                <a:extLst>
                  <a:ext uri="{FF2B5EF4-FFF2-40B4-BE49-F238E27FC236}">
                    <a16:creationId xmlns:a16="http://schemas.microsoft.com/office/drawing/2014/main" id="{FBB35B14-0999-4F14-A514-51A87AE912AB}"/>
                  </a:ext>
                </a:extLst>
              </p:cNvPr>
              <p:cNvSpPr>
                <a:spLocks/>
              </p:cNvSpPr>
              <p:nvPr/>
            </p:nvSpPr>
            <p:spPr bwMode="auto">
              <a:xfrm>
                <a:off x="1052" y="2072"/>
                <a:ext cx="21" cy="61"/>
              </a:xfrm>
              <a:custGeom>
                <a:avLst/>
                <a:gdLst>
                  <a:gd name="T0" fmla="*/ 12 w 19"/>
                  <a:gd name="T1" fmla="*/ 0 h 54"/>
                  <a:gd name="T2" fmla="*/ 19 w 19"/>
                  <a:gd name="T3" fmla="*/ 0 h 54"/>
                  <a:gd name="T4" fmla="*/ 0 w 19"/>
                  <a:gd name="T5" fmla="*/ 54 h 54"/>
                  <a:gd name="T6" fmla="*/ 12 w 19"/>
                  <a:gd name="T7" fmla="*/ 0 h 54"/>
                </a:gdLst>
                <a:ahLst/>
                <a:cxnLst>
                  <a:cxn ang="0">
                    <a:pos x="T0" y="T1"/>
                  </a:cxn>
                  <a:cxn ang="0">
                    <a:pos x="T2" y="T3"/>
                  </a:cxn>
                  <a:cxn ang="0">
                    <a:pos x="T4" y="T5"/>
                  </a:cxn>
                  <a:cxn ang="0">
                    <a:pos x="T6" y="T7"/>
                  </a:cxn>
                </a:cxnLst>
                <a:rect l="0" t="0" r="r" b="b"/>
                <a:pathLst>
                  <a:path w="19" h="54">
                    <a:moveTo>
                      <a:pt x="12" y="0"/>
                    </a:moveTo>
                    <a:cubicBezTo>
                      <a:pt x="15" y="0"/>
                      <a:pt x="17" y="0"/>
                      <a:pt x="19" y="0"/>
                    </a:cubicBezTo>
                    <a:cubicBezTo>
                      <a:pt x="14" y="19"/>
                      <a:pt x="12" y="38"/>
                      <a:pt x="0" y="54"/>
                    </a:cubicBezTo>
                    <a:cubicBezTo>
                      <a:pt x="4" y="36"/>
                      <a:pt x="8" y="18"/>
                      <a:pt x="12" y="0"/>
                    </a:cubicBezTo>
                    <a:close/>
                  </a:path>
                </a:pathLst>
              </a:custGeom>
              <a:solidFill>
                <a:srgbClr val="7C5F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7" name="Freeform 426">
                <a:extLst>
                  <a:ext uri="{FF2B5EF4-FFF2-40B4-BE49-F238E27FC236}">
                    <a16:creationId xmlns:a16="http://schemas.microsoft.com/office/drawing/2014/main" id="{CFFA6192-7A05-4A7B-963F-20E6604FA299}"/>
                  </a:ext>
                </a:extLst>
              </p:cNvPr>
              <p:cNvSpPr>
                <a:spLocks/>
              </p:cNvSpPr>
              <p:nvPr/>
            </p:nvSpPr>
            <p:spPr bwMode="auto">
              <a:xfrm>
                <a:off x="1594" y="2643"/>
                <a:ext cx="18" cy="40"/>
              </a:xfrm>
              <a:custGeom>
                <a:avLst/>
                <a:gdLst>
                  <a:gd name="T0" fmla="*/ 10 w 16"/>
                  <a:gd name="T1" fmla="*/ 35 h 36"/>
                  <a:gd name="T2" fmla="*/ 2 w 16"/>
                  <a:gd name="T3" fmla="*/ 36 h 36"/>
                  <a:gd name="T4" fmla="*/ 8 w 16"/>
                  <a:gd name="T5" fmla="*/ 0 h 36"/>
                  <a:gd name="T6" fmla="*/ 10 w 16"/>
                  <a:gd name="T7" fmla="*/ 35 h 36"/>
                </a:gdLst>
                <a:ahLst/>
                <a:cxnLst>
                  <a:cxn ang="0">
                    <a:pos x="T0" y="T1"/>
                  </a:cxn>
                  <a:cxn ang="0">
                    <a:pos x="T2" y="T3"/>
                  </a:cxn>
                  <a:cxn ang="0">
                    <a:pos x="T4" y="T5"/>
                  </a:cxn>
                  <a:cxn ang="0">
                    <a:pos x="T6" y="T7"/>
                  </a:cxn>
                </a:cxnLst>
                <a:rect l="0" t="0" r="r" b="b"/>
                <a:pathLst>
                  <a:path w="16" h="36">
                    <a:moveTo>
                      <a:pt x="10" y="35"/>
                    </a:moveTo>
                    <a:cubicBezTo>
                      <a:pt x="8" y="36"/>
                      <a:pt x="5" y="36"/>
                      <a:pt x="2" y="36"/>
                    </a:cubicBezTo>
                    <a:cubicBezTo>
                      <a:pt x="2" y="24"/>
                      <a:pt x="0" y="11"/>
                      <a:pt x="8" y="0"/>
                    </a:cubicBezTo>
                    <a:cubicBezTo>
                      <a:pt x="16" y="11"/>
                      <a:pt x="2" y="24"/>
                      <a:pt x="10" y="35"/>
                    </a:cubicBezTo>
                    <a:close/>
                  </a:path>
                </a:pathLst>
              </a:custGeom>
              <a:solidFill>
                <a:srgbClr val="AF8C7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8" name="Freeform 427">
                <a:extLst>
                  <a:ext uri="{FF2B5EF4-FFF2-40B4-BE49-F238E27FC236}">
                    <a16:creationId xmlns:a16="http://schemas.microsoft.com/office/drawing/2014/main" id="{2FC6F506-2C37-4C92-B93A-0A9C79FD5F16}"/>
                  </a:ext>
                </a:extLst>
              </p:cNvPr>
              <p:cNvSpPr>
                <a:spLocks/>
              </p:cNvSpPr>
              <p:nvPr/>
            </p:nvSpPr>
            <p:spPr bwMode="auto">
              <a:xfrm>
                <a:off x="1250" y="2530"/>
                <a:ext cx="9" cy="63"/>
              </a:xfrm>
              <a:custGeom>
                <a:avLst/>
                <a:gdLst>
                  <a:gd name="T0" fmla="*/ 4 w 8"/>
                  <a:gd name="T1" fmla="*/ 0 h 56"/>
                  <a:gd name="T2" fmla="*/ 0 w 8"/>
                  <a:gd name="T3" fmla="*/ 56 h 56"/>
                  <a:gd name="T4" fmla="*/ 0 w 8"/>
                  <a:gd name="T5" fmla="*/ 4 h 56"/>
                  <a:gd name="T6" fmla="*/ 4 w 8"/>
                  <a:gd name="T7" fmla="*/ 0 h 56"/>
                </a:gdLst>
                <a:ahLst/>
                <a:cxnLst>
                  <a:cxn ang="0">
                    <a:pos x="T0" y="T1"/>
                  </a:cxn>
                  <a:cxn ang="0">
                    <a:pos x="T2" y="T3"/>
                  </a:cxn>
                  <a:cxn ang="0">
                    <a:pos x="T4" y="T5"/>
                  </a:cxn>
                  <a:cxn ang="0">
                    <a:pos x="T6" y="T7"/>
                  </a:cxn>
                </a:cxnLst>
                <a:rect l="0" t="0" r="r" b="b"/>
                <a:pathLst>
                  <a:path w="8" h="56">
                    <a:moveTo>
                      <a:pt x="4" y="0"/>
                    </a:moveTo>
                    <a:cubicBezTo>
                      <a:pt x="3" y="18"/>
                      <a:pt x="8" y="38"/>
                      <a:pt x="0" y="56"/>
                    </a:cubicBezTo>
                    <a:cubicBezTo>
                      <a:pt x="0" y="39"/>
                      <a:pt x="0" y="21"/>
                      <a:pt x="0" y="4"/>
                    </a:cubicBezTo>
                    <a:cubicBezTo>
                      <a:pt x="1" y="3"/>
                      <a:pt x="2" y="1"/>
                      <a:pt x="4" y="0"/>
                    </a:cubicBezTo>
                    <a:close/>
                  </a:path>
                </a:pathLst>
              </a:custGeom>
              <a:solidFill>
                <a:srgbClr val="CBA7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9" name="Freeform 428">
                <a:extLst>
                  <a:ext uri="{FF2B5EF4-FFF2-40B4-BE49-F238E27FC236}">
                    <a16:creationId xmlns:a16="http://schemas.microsoft.com/office/drawing/2014/main" id="{DCF01ABA-21A4-4937-84C3-EAF06E17A21C}"/>
                  </a:ext>
                </a:extLst>
              </p:cNvPr>
              <p:cNvSpPr>
                <a:spLocks/>
              </p:cNvSpPr>
              <p:nvPr/>
            </p:nvSpPr>
            <p:spPr bwMode="auto">
              <a:xfrm>
                <a:off x="773" y="2474"/>
                <a:ext cx="13" cy="35"/>
              </a:xfrm>
              <a:custGeom>
                <a:avLst/>
                <a:gdLst>
                  <a:gd name="T0" fmla="*/ 0 w 11"/>
                  <a:gd name="T1" fmla="*/ 14 h 31"/>
                  <a:gd name="T2" fmla="*/ 11 w 11"/>
                  <a:gd name="T3" fmla="*/ 0 h 31"/>
                  <a:gd name="T4" fmla="*/ 1 w 11"/>
                  <a:gd name="T5" fmla="*/ 31 h 31"/>
                  <a:gd name="T6" fmla="*/ 0 w 11"/>
                  <a:gd name="T7" fmla="*/ 14 h 31"/>
                </a:gdLst>
                <a:ahLst/>
                <a:cxnLst>
                  <a:cxn ang="0">
                    <a:pos x="T0" y="T1"/>
                  </a:cxn>
                  <a:cxn ang="0">
                    <a:pos x="T2" y="T3"/>
                  </a:cxn>
                  <a:cxn ang="0">
                    <a:pos x="T4" y="T5"/>
                  </a:cxn>
                  <a:cxn ang="0">
                    <a:pos x="T6" y="T7"/>
                  </a:cxn>
                </a:cxnLst>
                <a:rect l="0" t="0" r="r" b="b"/>
                <a:pathLst>
                  <a:path w="11" h="31">
                    <a:moveTo>
                      <a:pt x="0" y="14"/>
                    </a:moveTo>
                    <a:cubicBezTo>
                      <a:pt x="7" y="13"/>
                      <a:pt x="4" y="3"/>
                      <a:pt x="11" y="0"/>
                    </a:cubicBezTo>
                    <a:cubicBezTo>
                      <a:pt x="10" y="10"/>
                      <a:pt x="8" y="20"/>
                      <a:pt x="1" y="31"/>
                    </a:cubicBezTo>
                    <a:cubicBezTo>
                      <a:pt x="1" y="23"/>
                      <a:pt x="0" y="18"/>
                      <a:pt x="0" y="14"/>
                    </a:cubicBezTo>
                    <a:close/>
                  </a:path>
                </a:pathLst>
              </a:custGeom>
              <a:solidFill>
                <a:srgbClr val="8E6B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0" name="Freeform 429">
                <a:extLst>
                  <a:ext uri="{FF2B5EF4-FFF2-40B4-BE49-F238E27FC236}">
                    <a16:creationId xmlns:a16="http://schemas.microsoft.com/office/drawing/2014/main" id="{810B7310-E68D-42E4-B4A2-5534810CA575}"/>
                  </a:ext>
                </a:extLst>
              </p:cNvPr>
              <p:cNvSpPr>
                <a:spLocks/>
              </p:cNvSpPr>
              <p:nvPr/>
            </p:nvSpPr>
            <p:spPr bwMode="auto">
              <a:xfrm>
                <a:off x="941" y="2274"/>
                <a:ext cx="20" cy="26"/>
              </a:xfrm>
              <a:custGeom>
                <a:avLst/>
                <a:gdLst>
                  <a:gd name="T0" fmla="*/ 3 w 18"/>
                  <a:gd name="T1" fmla="*/ 20 h 23"/>
                  <a:gd name="T2" fmla="*/ 3 w 18"/>
                  <a:gd name="T3" fmla="*/ 4 h 23"/>
                  <a:gd name="T4" fmla="*/ 18 w 18"/>
                  <a:gd name="T5" fmla="*/ 4 h 23"/>
                  <a:gd name="T6" fmla="*/ 17 w 18"/>
                  <a:gd name="T7" fmla="*/ 8 h 23"/>
                  <a:gd name="T8" fmla="*/ 3 w 18"/>
                  <a:gd name="T9" fmla="*/ 20 h 23"/>
                </a:gdLst>
                <a:ahLst/>
                <a:cxnLst>
                  <a:cxn ang="0">
                    <a:pos x="T0" y="T1"/>
                  </a:cxn>
                  <a:cxn ang="0">
                    <a:pos x="T2" y="T3"/>
                  </a:cxn>
                  <a:cxn ang="0">
                    <a:pos x="T4" y="T5"/>
                  </a:cxn>
                  <a:cxn ang="0">
                    <a:pos x="T6" y="T7"/>
                  </a:cxn>
                  <a:cxn ang="0">
                    <a:pos x="T8" y="T9"/>
                  </a:cxn>
                </a:cxnLst>
                <a:rect l="0" t="0" r="r" b="b"/>
                <a:pathLst>
                  <a:path w="18" h="23">
                    <a:moveTo>
                      <a:pt x="3" y="20"/>
                    </a:moveTo>
                    <a:cubicBezTo>
                      <a:pt x="2" y="15"/>
                      <a:pt x="0" y="9"/>
                      <a:pt x="3" y="4"/>
                    </a:cubicBezTo>
                    <a:cubicBezTo>
                      <a:pt x="8" y="1"/>
                      <a:pt x="13" y="0"/>
                      <a:pt x="18" y="4"/>
                    </a:cubicBezTo>
                    <a:cubicBezTo>
                      <a:pt x="18" y="5"/>
                      <a:pt x="17" y="7"/>
                      <a:pt x="17" y="8"/>
                    </a:cubicBezTo>
                    <a:cubicBezTo>
                      <a:pt x="9" y="9"/>
                      <a:pt x="13" y="23"/>
                      <a:pt x="3" y="20"/>
                    </a:cubicBezTo>
                    <a:close/>
                  </a:path>
                </a:pathLst>
              </a:custGeom>
              <a:solidFill>
                <a:srgbClr val="E9CEB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1" name="Freeform 430">
                <a:extLst>
                  <a:ext uri="{FF2B5EF4-FFF2-40B4-BE49-F238E27FC236}">
                    <a16:creationId xmlns:a16="http://schemas.microsoft.com/office/drawing/2014/main" id="{706EA443-497D-44FA-83BA-CB2A04DCBB2B}"/>
                  </a:ext>
                </a:extLst>
              </p:cNvPr>
              <p:cNvSpPr>
                <a:spLocks/>
              </p:cNvSpPr>
              <p:nvPr/>
            </p:nvSpPr>
            <p:spPr bwMode="auto">
              <a:xfrm>
                <a:off x="1876" y="1455"/>
                <a:ext cx="107" cy="766"/>
              </a:xfrm>
              <a:custGeom>
                <a:avLst/>
                <a:gdLst>
                  <a:gd name="T0" fmla="*/ 90 w 95"/>
                  <a:gd name="T1" fmla="*/ 682 h 682"/>
                  <a:gd name="T2" fmla="*/ 74 w 95"/>
                  <a:gd name="T3" fmla="*/ 542 h 682"/>
                  <a:gd name="T4" fmla="*/ 61 w 95"/>
                  <a:gd name="T5" fmla="*/ 360 h 682"/>
                  <a:gd name="T6" fmla="*/ 58 w 95"/>
                  <a:gd name="T7" fmla="*/ 306 h 682"/>
                  <a:gd name="T8" fmla="*/ 43 w 95"/>
                  <a:gd name="T9" fmla="*/ 362 h 682"/>
                  <a:gd name="T10" fmla="*/ 49 w 95"/>
                  <a:gd name="T11" fmla="*/ 315 h 682"/>
                  <a:gd name="T12" fmla="*/ 51 w 95"/>
                  <a:gd name="T13" fmla="*/ 241 h 682"/>
                  <a:gd name="T14" fmla="*/ 36 w 95"/>
                  <a:gd name="T15" fmla="*/ 135 h 682"/>
                  <a:gd name="T16" fmla="*/ 0 w 95"/>
                  <a:gd name="T17" fmla="*/ 5 h 682"/>
                  <a:gd name="T18" fmla="*/ 6 w 95"/>
                  <a:gd name="T19" fmla="*/ 2 h 682"/>
                  <a:gd name="T20" fmla="*/ 60 w 95"/>
                  <a:gd name="T21" fmla="*/ 245 h 682"/>
                  <a:gd name="T22" fmla="*/ 78 w 95"/>
                  <a:gd name="T23" fmla="*/ 341 h 682"/>
                  <a:gd name="T24" fmla="*/ 77 w 95"/>
                  <a:gd name="T25" fmla="*/ 351 h 682"/>
                  <a:gd name="T26" fmla="*/ 66 w 95"/>
                  <a:gd name="T27" fmla="*/ 345 h 682"/>
                  <a:gd name="T28" fmla="*/ 94 w 95"/>
                  <a:gd name="T29" fmla="*/ 670 h 682"/>
                  <a:gd name="T30" fmla="*/ 90 w 95"/>
                  <a:gd name="T31" fmla="*/ 682 h 6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5" h="682">
                    <a:moveTo>
                      <a:pt x="90" y="682"/>
                    </a:moveTo>
                    <a:cubicBezTo>
                      <a:pt x="84" y="635"/>
                      <a:pt x="74" y="589"/>
                      <a:pt x="74" y="542"/>
                    </a:cubicBezTo>
                    <a:cubicBezTo>
                      <a:pt x="75" y="480"/>
                      <a:pt x="67" y="420"/>
                      <a:pt x="61" y="360"/>
                    </a:cubicBezTo>
                    <a:cubicBezTo>
                      <a:pt x="60" y="343"/>
                      <a:pt x="59" y="327"/>
                      <a:pt x="58" y="306"/>
                    </a:cubicBezTo>
                    <a:cubicBezTo>
                      <a:pt x="52" y="325"/>
                      <a:pt x="53" y="342"/>
                      <a:pt x="43" y="362"/>
                    </a:cubicBezTo>
                    <a:cubicBezTo>
                      <a:pt x="45" y="343"/>
                      <a:pt x="44" y="328"/>
                      <a:pt x="49" y="315"/>
                    </a:cubicBezTo>
                    <a:cubicBezTo>
                      <a:pt x="57" y="290"/>
                      <a:pt x="56" y="266"/>
                      <a:pt x="51" y="241"/>
                    </a:cubicBezTo>
                    <a:cubicBezTo>
                      <a:pt x="45" y="206"/>
                      <a:pt x="45" y="170"/>
                      <a:pt x="36" y="135"/>
                    </a:cubicBezTo>
                    <a:cubicBezTo>
                      <a:pt x="25" y="91"/>
                      <a:pt x="12" y="48"/>
                      <a:pt x="0" y="5"/>
                    </a:cubicBezTo>
                    <a:cubicBezTo>
                      <a:pt x="1" y="2"/>
                      <a:pt x="3" y="0"/>
                      <a:pt x="6" y="2"/>
                    </a:cubicBezTo>
                    <a:cubicBezTo>
                      <a:pt x="32" y="81"/>
                      <a:pt x="49" y="162"/>
                      <a:pt x="60" y="245"/>
                    </a:cubicBezTo>
                    <a:cubicBezTo>
                      <a:pt x="64" y="277"/>
                      <a:pt x="68" y="309"/>
                      <a:pt x="78" y="341"/>
                    </a:cubicBezTo>
                    <a:cubicBezTo>
                      <a:pt x="79" y="344"/>
                      <a:pt x="82" y="348"/>
                      <a:pt x="77" y="351"/>
                    </a:cubicBezTo>
                    <a:cubicBezTo>
                      <a:pt x="72" y="353"/>
                      <a:pt x="73" y="344"/>
                      <a:pt x="66" y="345"/>
                    </a:cubicBezTo>
                    <a:cubicBezTo>
                      <a:pt x="84" y="453"/>
                      <a:pt x="77" y="562"/>
                      <a:pt x="94" y="670"/>
                    </a:cubicBezTo>
                    <a:cubicBezTo>
                      <a:pt x="92" y="673"/>
                      <a:pt x="95" y="679"/>
                      <a:pt x="90" y="682"/>
                    </a:cubicBezTo>
                    <a:close/>
                  </a:path>
                </a:pathLst>
              </a:custGeom>
              <a:solidFill>
                <a:srgbClr val="9776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2" name="Freeform 431">
                <a:extLst>
                  <a:ext uri="{FF2B5EF4-FFF2-40B4-BE49-F238E27FC236}">
                    <a16:creationId xmlns:a16="http://schemas.microsoft.com/office/drawing/2014/main" id="{380FB8AD-80C1-4D75-8165-977E3A041E4D}"/>
                  </a:ext>
                </a:extLst>
              </p:cNvPr>
              <p:cNvSpPr>
                <a:spLocks/>
              </p:cNvSpPr>
              <p:nvPr/>
            </p:nvSpPr>
            <p:spPr bwMode="auto">
              <a:xfrm>
                <a:off x="1745" y="1318"/>
                <a:ext cx="66" cy="508"/>
              </a:xfrm>
              <a:custGeom>
                <a:avLst/>
                <a:gdLst>
                  <a:gd name="T0" fmla="*/ 11 w 58"/>
                  <a:gd name="T1" fmla="*/ 0 h 452"/>
                  <a:gd name="T2" fmla="*/ 10 w 58"/>
                  <a:gd name="T3" fmla="*/ 67 h 452"/>
                  <a:gd name="T4" fmla="*/ 40 w 58"/>
                  <a:gd name="T5" fmla="*/ 191 h 452"/>
                  <a:gd name="T6" fmla="*/ 58 w 58"/>
                  <a:gd name="T7" fmla="*/ 273 h 452"/>
                  <a:gd name="T8" fmla="*/ 30 w 58"/>
                  <a:gd name="T9" fmla="*/ 174 h 452"/>
                  <a:gd name="T10" fmla="*/ 27 w 58"/>
                  <a:gd name="T11" fmla="*/ 261 h 452"/>
                  <a:gd name="T12" fmla="*/ 39 w 58"/>
                  <a:gd name="T13" fmla="*/ 266 h 452"/>
                  <a:gd name="T14" fmla="*/ 45 w 58"/>
                  <a:gd name="T15" fmla="*/ 273 h 452"/>
                  <a:gd name="T16" fmla="*/ 57 w 58"/>
                  <a:gd name="T17" fmla="*/ 452 h 452"/>
                  <a:gd name="T18" fmla="*/ 33 w 58"/>
                  <a:gd name="T19" fmla="*/ 282 h 452"/>
                  <a:gd name="T20" fmla="*/ 21 w 58"/>
                  <a:gd name="T21" fmla="*/ 364 h 452"/>
                  <a:gd name="T22" fmla="*/ 20 w 58"/>
                  <a:gd name="T23" fmla="*/ 315 h 452"/>
                  <a:gd name="T24" fmla="*/ 14 w 58"/>
                  <a:gd name="T25" fmla="*/ 218 h 452"/>
                  <a:gd name="T26" fmla="*/ 21 w 58"/>
                  <a:gd name="T27" fmla="*/ 199 h 452"/>
                  <a:gd name="T28" fmla="*/ 21 w 58"/>
                  <a:gd name="T29" fmla="*/ 170 h 452"/>
                  <a:gd name="T30" fmla="*/ 5 w 58"/>
                  <a:gd name="T31" fmla="*/ 107 h 452"/>
                  <a:gd name="T32" fmla="*/ 3 w 58"/>
                  <a:gd name="T33" fmla="*/ 9 h 452"/>
                  <a:gd name="T34" fmla="*/ 11 w 58"/>
                  <a:gd name="T35" fmla="*/ 0 h 4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8" h="452">
                    <a:moveTo>
                      <a:pt x="11" y="0"/>
                    </a:moveTo>
                    <a:cubicBezTo>
                      <a:pt x="11" y="22"/>
                      <a:pt x="13" y="45"/>
                      <a:pt x="10" y="67"/>
                    </a:cubicBezTo>
                    <a:cubicBezTo>
                      <a:pt x="5" y="112"/>
                      <a:pt x="25" y="151"/>
                      <a:pt x="40" y="191"/>
                    </a:cubicBezTo>
                    <a:cubicBezTo>
                      <a:pt x="51" y="218"/>
                      <a:pt x="49" y="246"/>
                      <a:pt x="58" y="273"/>
                    </a:cubicBezTo>
                    <a:cubicBezTo>
                      <a:pt x="45" y="241"/>
                      <a:pt x="34" y="209"/>
                      <a:pt x="30" y="174"/>
                    </a:cubicBezTo>
                    <a:cubicBezTo>
                      <a:pt x="24" y="204"/>
                      <a:pt x="17" y="232"/>
                      <a:pt x="27" y="261"/>
                    </a:cubicBezTo>
                    <a:cubicBezTo>
                      <a:pt x="29" y="264"/>
                      <a:pt x="26" y="281"/>
                      <a:pt x="39" y="266"/>
                    </a:cubicBezTo>
                    <a:cubicBezTo>
                      <a:pt x="43" y="261"/>
                      <a:pt x="46" y="268"/>
                      <a:pt x="45" y="273"/>
                    </a:cubicBezTo>
                    <a:cubicBezTo>
                      <a:pt x="38" y="334"/>
                      <a:pt x="58" y="392"/>
                      <a:pt x="57" y="452"/>
                    </a:cubicBezTo>
                    <a:cubicBezTo>
                      <a:pt x="44" y="396"/>
                      <a:pt x="39" y="339"/>
                      <a:pt x="33" y="282"/>
                    </a:cubicBezTo>
                    <a:cubicBezTo>
                      <a:pt x="25" y="307"/>
                      <a:pt x="26" y="333"/>
                      <a:pt x="21" y="364"/>
                    </a:cubicBezTo>
                    <a:cubicBezTo>
                      <a:pt x="17" y="344"/>
                      <a:pt x="17" y="329"/>
                      <a:pt x="20" y="315"/>
                    </a:cubicBezTo>
                    <a:cubicBezTo>
                      <a:pt x="27" y="281"/>
                      <a:pt x="17" y="250"/>
                      <a:pt x="14" y="218"/>
                    </a:cubicBezTo>
                    <a:cubicBezTo>
                      <a:pt x="13" y="211"/>
                      <a:pt x="5" y="203"/>
                      <a:pt x="21" y="199"/>
                    </a:cubicBezTo>
                    <a:cubicBezTo>
                      <a:pt x="27" y="197"/>
                      <a:pt x="26" y="176"/>
                      <a:pt x="21" y="170"/>
                    </a:cubicBezTo>
                    <a:cubicBezTo>
                      <a:pt x="5" y="151"/>
                      <a:pt x="8" y="128"/>
                      <a:pt x="5" y="107"/>
                    </a:cubicBezTo>
                    <a:cubicBezTo>
                      <a:pt x="0" y="75"/>
                      <a:pt x="4" y="42"/>
                      <a:pt x="3" y="9"/>
                    </a:cubicBezTo>
                    <a:cubicBezTo>
                      <a:pt x="3" y="6"/>
                      <a:pt x="4" y="1"/>
                      <a:pt x="11" y="0"/>
                    </a:cubicBezTo>
                    <a:close/>
                  </a:path>
                </a:pathLst>
              </a:custGeom>
              <a:solidFill>
                <a:srgbClr val="A982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3" name="Freeform 432">
                <a:extLst>
                  <a:ext uri="{FF2B5EF4-FFF2-40B4-BE49-F238E27FC236}">
                    <a16:creationId xmlns:a16="http://schemas.microsoft.com/office/drawing/2014/main" id="{35D7E36F-5BBF-4D8F-892E-893B21BBC777}"/>
                  </a:ext>
                </a:extLst>
              </p:cNvPr>
              <p:cNvSpPr>
                <a:spLocks/>
              </p:cNvSpPr>
              <p:nvPr/>
            </p:nvSpPr>
            <p:spPr bwMode="auto">
              <a:xfrm>
                <a:off x="1831" y="1729"/>
                <a:ext cx="47" cy="363"/>
              </a:xfrm>
              <a:custGeom>
                <a:avLst/>
                <a:gdLst>
                  <a:gd name="T0" fmla="*/ 15 w 42"/>
                  <a:gd name="T1" fmla="*/ 0 h 323"/>
                  <a:gd name="T2" fmla="*/ 25 w 42"/>
                  <a:gd name="T3" fmla="*/ 116 h 323"/>
                  <a:gd name="T4" fmla="*/ 11 w 42"/>
                  <a:gd name="T5" fmla="*/ 110 h 323"/>
                  <a:gd name="T6" fmla="*/ 8 w 42"/>
                  <a:gd name="T7" fmla="*/ 124 h 323"/>
                  <a:gd name="T8" fmla="*/ 27 w 42"/>
                  <a:gd name="T9" fmla="*/ 234 h 323"/>
                  <a:gd name="T10" fmla="*/ 36 w 42"/>
                  <a:gd name="T11" fmla="*/ 212 h 323"/>
                  <a:gd name="T12" fmla="*/ 42 w 42"/>
                  <a:gd name="T13" fmla="*/ 322 h 323"/>
                  <a:gd name="T14" fmla="*/ 37 w 42"/>
                  <a:gd name="T15" fmla="*/ 323 h 323"/>
                  <a:gd name="T16" fmla="*/ 32 w 42"/>
                  <a:gd name="T17" fmla="*/ 270 h 323"/>
                  <a:gd name="T18" fmla="*/ 6 w 42"/>
                  <a:gd name="T19" fmla="*/ 173 h 323"/>
                  <a:gd name="T20" fmla="*/ 2 w 42"/>
                  <a:gd name="T21" fmla="*/ 120 h 323"/>
                  <a:gd name="T22" fmla="*/ 15 w 42"/>
                  <a:gd name="T23" fmla="*/ 0 h 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2" h="323">
                    <a:moveTo>
                      <a:pt x="15" y="0"/>
                    </a:moveTo>
                    <a:cubicBezTo>
                      <a:pt x="26" y="39"/>
                      <a:pt x="21" y="77"/>
                      <a:pt x="25" y="116"/>
                    </a:cubicBezTo>
                    <a:cubicBezTo>
                      <a:pt x="19" y="116"/>
                      <a:pt x="18" y="106"/>
                      <a:pt x="11" y="110"/>
                    </a:cubicBezTo>
                    <a:cubicBezTo>
                      <a:pt x="3" y="113"/>
                      <a:pt x="7" y="120"/>
                      <a:pt x="8" y="124"/>
                    </a:cubicBezTo>
                    <a:cubicBezTo>
                      <a:pt x="14" y="160"/>
                      <a:pt x="21" y="196"/>
                      <a:pt x="27" y="234"/>
                    </a:cubicBezTo>
                    <a:cubicBezTo>
                      <a:pt x="33" y="227"/>
                      <a:pt x="27" y="220"/>
                      <a:pt x="36" y="212"/>
                    </a:cubicBezTo>
                    <a:cubicBezTo>
                      <a:pt x="38" y="251"/>
                      <a:pt x="40" y="286"/>
                      <a:pt x="42" y="322"/>
                    </a:cubicBezTo>
                    <a:cubicBezTo>
                      <a:pt x="41" y="322"/>
                      <a:pt x="39" y="322"/>
                      <a:pt x="37" y="323"/>
                    </a:cubicBezTo>
                    <a:cubicBezTo>
                      <a:pt x="36" y="305"/>
                      <a:pt x="36" y="287"/>
                      <a:pt x="32" y="270"/>
                    </a:cubicBezTo>
                    <a:cubicBezTo>
                      <a:pt x="24" y="237"/>
                      <a:pt x="14" y="206"/>
                      <a:pt x="6" y="173"/>
                    </a:cubicBezTo>
                    <a:cubicBezTo>
                      <a:pt x="1" y="156"/>
                      <a:pt x="0" y="139"/>
                      <a:pt x="2" y="120"/>
                    </a:cubicBezTo>
                    <a:cubicBezTo>
                      <a:pt x="7" y="81"/>
                      <a:pt x="11" y="40"/>
                      <a:pt x="15" y="0"/>
                    </a:cubicBezTo>
                    <a:close/>
                  </a:path>
                </a:pathLst>
              </a:custGeom>
              <a:solidFill>
                <a:srgbClr val="A782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4" name="Freeform 433">
                <a:extLst>
                  <a:ext uri="{FF2B5EF4-FFF2-40B4-BE49-F238E27FC236}">
                    <a16:creationId xmlns:a16="http://schemas.microsoft.com/office/drawing/2014/main" id="{196876E6-E4A0-45F8-8673-811530F5A0FE}"/>
                  </a:ext>
                </a:extLst>
              </p:cNvPr>
              <p:cNvSpPr>
                <a:spLocks/>
              </p:cNvSpPr>
              <p:nvPr/>
            </p:nvSpPr>
            <p:spPr bwMode="auto">
              <a:xfrm>
                <a:off x="1839" y="1392"/>
                <a:ext cx="74" cy="483"/>
              </a:xfrm>
              <a:custGeom>
                <a:avLst/>
                <a:gdLst>
                  <a:gd name="T0" fmla="*/ 4 w 66"/>
                  <a:gd name="T1" fmla="*/ 1 h 430"/>
                  <a:gd name="T2" fmla="*/ 35 w 66"/>
                  <a:gd name="T3" fmla="*/ 183 h 430"/>
                  <a:gd name="T4" fmla="*/ 41 w 66"/>
                  <a:gd name="T5" fmla="*/ 236 h 430"/>
                  <a:gd name="T6" fmla="*/ 62 w 66"/>
                  <a:gd name="T7" fmla="*/ 339 h 430"/>
                  <a:gd name="T8" fmla="*/ 64 w 66"/>
                  <a:gd name="T9" fmla="*/ 351 h 430"/>
                  <a:gd name="T10" fmla="*/ 66 w 66"/>
                  <a:gd name="T11" fmla="*/ 430 h 430"/>
                  <a:gd name="T12" fmla="*/ 57 w 66"/>
                  <a:gd name="T13" fmla="*/ 403 h 430"/>
                  <a:gd name="T14" fmla="*/ 48 w 66"/>
                  <a:gd name="T15" fmla="*/ 320 h 430"/>
                  <a:gd name="T16" fmla="*/ 13 w 66"/>
                  <a:gd name="T17" fmla="*/ 93 h 430"/>
                  <a:gd name="T18" fmla="*/ 0 w 66"/>
                  <a:gd name="T19" fmla="*/ 1 h 430"/>
                  <a:gd name="T20" fmla="*/ 4 w 66"/>
                  <a:gd name="T21" fmla="*/ 1 h 4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430">
                    <a:moveTo>
                      <a:pt x="4" y="1"/>
                    </a:moveTo>
                    <a:cubicBezTo>
                      <a:pt x="18" y="61"/>
                      <a:pt x="24" y="123"/>
                      <a:pt x="35" y="183"/>
                    </a:cubicBezTo>
                    <a:cubicBezTo>
                      <a:pt x="38" y="201"/>
                      <a:pt x="34" y="221"/>
                      <a:pt x="41" y="236"/>
                    </a:cubicBezTo>
                    <a:cubicBezTo>
                      <a:pt x="56" y="270"/>
                      <a:pt x="42" y="308"/>
                      <a:pt x="62" y="339"/>
                    </a:cubicBezTo>
                    <a:cubicBezTo>
                      <a:pt x="64" y="342"/>
                      <a:pt x="63" y="347"/>
                      <a:pt x="64" y="351"/>
                    </a:cubicBezTo>
                    <a:cubicBezTo>
                      <a:pt x="64" y="377"/>
                      <a:pt x="61" y="404"/>
                      <a:pt x="66" y="430"/>
                    </a:cubicBezTo>
                    <a:cubicBezTo>
                      <a:pt x="58" y="423"/>
                      <a:pt x="57" y="413"/>
                      <a:pt x="57" y="403"/>
                    </a:cubicBezTo>
                    <a:cubicBezTo>
                      <a:pt x="55" y="375"/>
                      <a:pt x="53" y="348"/>
                      <a:pt x="48" y="320"/>
                    </a:cubicBezTo>
                    <a:cubicBezTo>
                      <a:pt x="37" y="244"/>
                      <a:pt x="26" y="168"/>
                      <a:pt x="13" y="93"/>
                    </a:cubicBezTo>
                    <a:cubicBezTo>
                      <a:pt x="8" y="62"/>
                      <a:pt x="5" y="31"/>
                      <a:pt x="0" y="1"/>
                    </a:cubicBezTo>
                    <a:cubicBezTo>
                      <a:pt x="1" y="0"/>
                      <a:pt x="2" y="0"/>
                      <a:pt x="4" y="1"/>
                    </a:cubicBezTo>
                    <a:close/>
                  </a:path>
                </a:pathLst>
              </a:custGeom>
              <a:solidFill>
                <a:srgbClr val="9A76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5" name="Freeform 434">
                <a:extLst>
                  <a:ext uri="{FF2B5EF4-FFF2-40B4-BE49-F238E27FC236}">
                    <a16:creationId xmlns:a16="http://schemas.microsoft.com/office/drawing/2014/main" id="{2240D6ED-BE2B-4D94-92A5-4AA9CAD6B723}"/>
                  </a:ext>
                </a:extLst>
              </p:cNvPr>
              <p:cNvSpPr>
                <a:spLocks/>
              </p:cNvSpPr>
              <p:nvPr/>
            </p:nvSpPr>
            <p:spPr bwMode="auto">
              <a:xfrm>
                <a:off x="1857" y="2311"/>
                <a:ext cx="53" cy="300"/>
              </a:xfrm>
              <a:custGeom>
                <a:avLst/>
                <a:gdLst>
                  <a:gd name="T0" fmla="*/ 35 w 47"/>
                  <a:gd name="T1" fmla="*/ 251 h 267"/>
                  <a:gd name="T2" fmla="*/ 0 w 47"/>
                  <a:gd name="T3" fmla="*/ 263 h 267"/>
                  <a:gd name="T4" fmla="*/ 21 w 47"/>
                  <a:gd name="T5" fmla="*/ 231 h 267"/>
                  <a:gd name="T6" fmla="*/ 26 w 47"/>
                  <a:gd name="T7" fmla="*/ 72 h 267"/>
                  <a:gd name="T8" fmla="*/ 18 w 47"/>
                  <a:gd name="T9" fmla="*/ 25 h 267"/>
                  <a:gd name="T10" fmla="*/ 19 w 47"/>
                  <a:gd name="T11" fmla="*/ 0 h 267"/>
                  <a:gd name="T12" fmla="*/ 36 w 47"/>
                  <a:gd name="T13" fmla="*/ 143 h 267"/>
                  <a:gd name="T14" fmla="*/ 34 w 47"/>
                  <a:gd name="T15" fmla="*/ 170 h 267"/>
                  <a:gd name="T16" fmla="*/ 36 w 47"/>
                  <a:gd name="T17" fmla="*/ 143 h 267"/>
                  <a:gd name="T18" fmla="*/ 30 w 47"/>
                  <a:gd name="T19" fmla="*/ 192 h 267"/>
                  <a:gd name="T20" fmla="*/ 28 w 47"/>
                  <a:gd name="T21" fmla="*/ 246 h 267"/>
                  <a:gd name="T22" fmla="*/ 35 w 47"/>
                  <a:gd name="T23" fmla="*/ 251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7" h="267">
                    <a:moveTo>
                      <a:pt x="35" y="251"/>
                    </a:moveTo>
                    <a:cubicBezTo>
                      <a:pt x="31" y="261"/>
                      <a:pt x="14" y="267"/>
                      <a:pt x="0" y="263"/>
                    </a:cubicBezTo>
                    <a:cubicBezTo>
                      <a:pt x="17" y="259"/>
                      <a:pt x="21" y="248"/>
                      <a:pt x="21" y="231"/>
                    </a:cubicBezTo>
                    <a:cubicBezTo>
                      <a:pt x="22" y="178"/>
                      <a:pt x="26" y="125"/>
                      <a:pt x="26" y="72"/>
                    </a:cubicBezTo>
                    <a:cubicBezTo>
                      <a:pt x="27" y="56"/>
                      <a:pt x="21" y="40"/>
                      <a:pt x="18" y="25"/>
                    </a:cubicBezTo>
                    <a:cubicBezTo>
                      <a:pt x="16" y="16"/>
                      <a:pt x="16" y="8"/>
                      <a:pt x="19" y="0"/>
                    </a:cubicBezTo>
                    <a:cubicBezTo>
                      <a:pt x="28" y="47"/>
                      <a:pt x="47" y="93"/>
                      <a:pt x="36" y="143"/>
                    </a:cubicBezTo>
                    <a:cubicBezTo>
                      <a:pt x="31" y="153"/>
                      <a:pt x="36" y="164"/>
                      <a:pt x="34" y="170"/>
                    </a:cubicBezTo>
                    <a:cubicBezTo>
                      <a:pt x="35" y="164"/>
                      <a:pt x="32" y="153"/>
                      <a:pt x="36" y="143"/>
                    </a:cubicBezTo>
                    <a:cubicBezTo>
                      <a:pt x="37" y="159"/>
                      <a:pt x="45" y="174"/>
                      <a:pt x="30" y="192"/>
                    </a:cubicBezTo>
                    <a:cubicBezTo>
                      <a:pt x="21" y="203"/>
                      <a:pt x="28" y="228"/>
                      <a:pt x="28" y="246"/>
                    </a:cubicBezTo>
                    <a:cubicBezTo>
                      <a:pt x="28" y="251"/>
                      <a:pt x="32" y="251"/>
                      <a:pt x="35" y="251"/>
                    </a:cubicBezTo>
                    <a:close/>
                  </a:path>
                </a:pathLst>
              </a:custGeom>
              <a:solidFill>
                <a:srgbClr val="987A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6" name="Freeform 435">
                <a:extLst>
                  <a:ext uri="{FF2B5EF4-FFF2-40B4-BE49-F238E27FC236}">
                    <a16:creationId xmlns:a16="http://schemas.microsoft.com/office/drawing/2014/main" id="{B9C653EF-198E-4D7E-BC25-51EA80A609CF}"/>
                  </a:ext>
                </a:extLst>
              </p:cNvPr>
              <p:cNvSpPr>
                <a:spLocks/>
              </p:cNvSpPr>
              <p:nvPr/>
            </p:nvSpPr>
            <p:spPr bwMode="auto">
              <a:xfrm>
                <a:off x="1802" y="1268"/>
                <a:ext cx="59" cy="430"/>
              </a:xfrm>
              <a:custGeom>
                <a:avLst/>
                <a:gdLst>
                  <a:gd name="T0" fmla="*/ 4 w 53"/>
                  <a:gd name="T1" fmla="*/ 1 h 383"/>
                  <a:gd name="T2" fmla="*/ 13 w 53"/>
                  <a:gd name="T3" fmla="*/ 0 h 383"/>
                  <a:gd name="T4" fmla="*/ 16 w 53"/>
                  <a:gd name="T5" fmla="*/ 67 h 383"/>
                  <a:gd name="T6" fmla="*/ 9 w 53"/>
                  <a:gd name="T7" fmla="*/ 89 h 383"/>
                  <a:gd name="T8" fmla="*/ 30 w 53"/>
                  <a:gd name="T9" fmla="*/ 187 h 383"/>
                  <a:gd name="T10" fmla="*/ 35 w 53"/>
                  <a:gd name="T11" fmla="*/ 219 h 383"/>
                  <a:gd name="T12" fmla="*/ 46 w 53"/>
                  <a:gd name="T13" fmla="*/ 284 h 383"/>
                  <a:gd name="T14" fmla="*/ 49 w 53"/>
                  <a:gd name="T15" fmla="*/ 345 h 383"/>
                  <a:gd name="T16" fmla="*/ 52 w 53"/>
                  <a:gd name="T17" fmla="*/ 363 h 383"/>
                  <a:gd name="T18" fmla="*/ 45 w 53"/>
                  <a:gd name="T19" fmla="*/ 383 h 383"/>
                  <a:gd name="T20" fmla="*/ 27 w 53"/>
                  <a:gd name="T21" fmla="*/ 222 h 383"/>
                  <a:gd name="T22" fmla="*/ 5 w 53"/>
                  <a:gd name="T23" fmla="*/ 89 h 383"/>
                  <a:gd name="T24" fmla="*/ 4 w 53"/>
                  <a:gd name="T25" fmla="*/ 1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3" h="383">
                    <a:moveTo>
                      <a:pt x="4" y="1"/>
                    </a:moveTo>
                    <a:cubicBezTo>
                      <a:pt x="7" y="0"/>
                      <a:pt x="10" y="0"/>
                      <a:pt x="13" y="0"/>
                    </a:cubicBezTo>
                    <a:cubicBezTo>
                      <a:pt x="10" y="22"/>
                      <a:pt x="10" y="45"/>
                      <a:pt x="16" y="67"/>
                    </a:cubicBezTo>
                    <a:cubicBezTo>
                      <a:pt x="19" y="77"/>
                      <a:pt x="7" y="79"/>
                      <a:pt x="9" y="89"/>
                    </a:cubicBezTo>
                    <a:cubicBezTo>
                      <a:pt x="14" y="122"/>
                      <a:pt x="14" y="156"/>
                      <a:pt x="30" y="187"/>
                    </a:cubicBezTo>
                    <a:cubicBezTo>
                      <a:pt x="34" y="196"/>
                      <a:pt x="32" y="208"/>
                      <a:pt x="35" y="219"/>
                    </a:cubicBezTo>
                    <a:cubicBezTo>
                      <a:pt x="40" y="240"/>
                      <a:pt x="49" y="265"/>
                      <a:pt x="46" y="284"/>
                    </a:cubicBezTo>
                    <a:cubicBezTo>
                      <a:pt x="43" y="306"/>
                      <a:pt x="50" y="325"/>
                      <a:pt x="49" y="345"/>
                    </a:cubicBezTo>
                    <a:cubicBezTo>
                      <a:pt x="49" y="351"/>
                      <a:pt x="51" y="357"/>
                      <a:pt x="52" y="363"/>
                    </a:cubicBezTo>
                    <a:cubicBezTo>
                      <a:pt x="53" y="371"/>
                      <a:pt x="52" y="377"/>
                      <a:pt x="45" y="383"/>
                    </a:cubicBezTo>
                    <a:cubicBezTo>
                      <a:pt x="39" y="329"/>
                      <a:pt x="36" y="275"/>
                      <a:pt x="27" y="222"/>
                    </a:cubicBezTo>
                    <a:cubicBezTo>
                      <a:pt x="20" y="178"/>
                      <a:pt x="0" y="135"/>
                      <a:pt x="5" y="89"/>
                    </a:cubicBezTo>
                    <a:cubicBezTo>
                      <a:pt x="9" y="59"/>
                      <a:pt x="3" y="30"/>
                      <a:pt x="4" y="1"/>
                    </a:cubicBezTo>
                    <a:close/>
                  </a:path>
                </a:pathLst>
              </a:custGeom>
              <a:solidFill>
                <a:srgbClr val="A17C6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7" name="Freeform 436">
                <a:extLst>
                  <a:ext uri="{FF2B5EF4-FFF2-40B4-BE49-F238E27FC236}">
                    <a16:creationId xmlns:a16="http://schemas.microsoft.com/office/drawing/2014/main" id="{85D03502-43F8-435D-92A5-688C8346CECE}"/>
                  </a:ext>
                </a:extLst>
              </p:cNvPr>
              <p:cNvSpPr>
                <a:spLocks/>
              </p:cNvSpPr>
              <p:nvPr/>
            </p:nvSpPr>
            <p:spPr bwMode="auto">
              <a:xfrm>
                <a:off x="1753" y="1268"/>
                <a:ext cx="44" cy="219"/>
              </a:xfrm>
              <a:custGeom>
                <a:avLst/>
                <a:gdLst>
                  <a:gd name="T0" fmla="*/ 24 w 39"/>
                  <a:gd name="T1" fmla="*/ 3 h 195"/>
                  <a:gd name="T2" fmla="*/ 32 w 39"/>
                  <a:gd name="T3" fmla="*/ 0 h 195"/>
                  <a:gd name="T4" fmla="*/ 37 w 39"/>
                  <a:gd name="T5" fmla="*/ 83 h 195"/>
                  <a:gd name="T6" fmla="*/ 35 w 39"/>
                  <a:gd name="T7" fmla="*/ 128 h 195"/>
                  <a:gd name="T8" fmla="*/ 31 w 39"/>
                  <a:gd name="T9" fmla="*/ 137 h 195"/>
                  <a:gd name="T10" fmla="*/ 21 w 39"/>
                  <a:gd name="T11" fmla="*/ 96 h 195"/>
                  <a:gd name="T12" fmla="*/ 29 w 39"/>
                  <a:gd name="T13" fmla="*/ 195 h 195"/>
                  <a:gd name="T14" fmla="*/ 0 w 39"/>
                  <a:gd name="T15" fmla="*/ 1 h 195"/>
                  <a:gd name="T16" fmla="*/ 13 w 39"/>
                  <a:gd name="T17" fmla="*/ 1 h 195"/>
                  <a:gd name="T18" fmla="*/ 21 w 39"/>
                  <a:gd name="T19" fmla="*/ 36 h 195"/>
                  <a:gd name="T20" fmla="*/ 25 w 39"/>
                  <a:gd name="T21" fmla="*/ 87 h 195"/>
                  <a:gd name="T22" fmla="*/ 21 w 39"/>
                  <a:gd name="T23" fmla="*/ 28 h 195"/>
                  <a:gd name="T24" fmla="*/ 24 w 39"/>
                  <a:gd name="T25" fmla="*/ 3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9" h="195">
                    <a:moveTo>
                      <a:pt x="24" y="3"/>
                    </a:moveTo>
                    <a:cubicBezTo>
                      <a:pt x="27" y="2"/>
                      <a:pt x="29" y="1"/>
                      <a:pt x="32" y="0"/>
                    </a:cubicBezTo>
                    <a:cubicBezTo>
                      <a:pt x="34" y="28"/>
                      <a:pt x="34" y="56"/>
                      <a:pt x="37" y="83"/>
                    </a:cubicBezTo>
                    <a:cubicBezTo>
                      <a:pt x="39" y="99"/>
                      <a:pt x="33" y="113"/>
                      <a:pt x="35" y="128"/>
                    </a:cubicBezTo>
                    <a:cubicBezTo>
                      <a:pt x="33" y="131"/>
                      <a:pt x="35" y="135"/>
                      <a:pt x="31" y="137"/>
                    </a:cubicBezTo>
                    <a:cubicBezTo>
                      <a:pt x="23" y="125"/>
                      <a:pt x="34" y="109"/>
                      <a:pt x="21" y="96"/>
                    </a:cubicBezTo>
                    <a:cubicBezTo>
                      <a:pt x="17" y="131"/>
                      <a:pt x="28" y="163"/>
                      <a:pt x="29" y="195"/>
                    </a:cubicBezTo>
                    <a:cubicBezTo>
                      <a:pt x="7" y="132"/>
                      <a:pt x="18" y="64"/>
                      <a:pt x="0" y="1"/>
                    </a:cubicBezTo>
                    <a:cubicBezTo>
                      <a:pt x="4" y="1"/>
                      <a:pt x="8" y="1"/>
                      <a:pt x="13" y="1"/>
                    </a:cubicBezTo>
                    <a:cubicBezTo>
                      <a:pt x="24" y="10"/>
                      <a:pt x="19" y="24"/>
                      <a:pt x="21" y="36"/>
                    </a:cubicBezTo>
                    <a:cubicBezTo>
                      <a:pt x="25" y="53"/>
                      <a:pt x="25" y="70"/>
                      <a:pt x="25" y="87"/>
                    </a:cubicBezTo>
                    <a:cubicBezTo>
                      <a:pt x="25" y="68"/>
                      <a:pt x="23" y="48"/>
                      <a:pt x="21" y="28"/>
                    </a:cubicBezTo>
                    <a:cubicBezTo>
                      <a:pt x="20" y="20"/>
                      <a:pt x="17" y="11"/>
                      <a:pt x="24" y="3"/>
                    </a:cubicBezTo>
                    <a:close/>
                  </a:path>
                </a:pathLst>
              </a:custGeom>
              <a:solidFill>
                <a:srgbClr val="A9816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8" name="Freeform 437">
                <a:extLst>
                  <a:ext uri="{FF2B5EF4-FFF2-40B4-BE49-F238E27FC236}">
                    <a16:creationId xmlns:a16="http://schemas.microsoft.com/office/drawing/2014/main" id="{0CA39DF9-596F-4385-99C9-1FFA8E819C82}"/>
                  </a:ext>
                </a:extLst>
              </p:cNvPr>
              <p:cNvSpPr>
                <a:spLocks/>
              </p:cNvSpPr>
              <p:nvPr/>
            </p:nvSpPr>
            <p:spPr bwMode="auto">
              <a:xfrm>
                <a:off x="1739" y="1753"/>
                <a:ext cx="51" cy="379"/>
              </a:xfrm>
              <a:custGeom>
                <a:avLst/>
                <a:gdLst>
                  <a:gd name="T0" fmla="*/ 5 w 46"/>
                  <a:gd name="T1" fmla="*/ 0 h 337"/>
                  <a:gd name="T2" fmla="*/ 12 w 46"/>
                  <a:gd name="T3" fmla="*/ 15 h 337"/>
                  <a:gd name="T4" fmla="*/ 16 w 46"/>
                  <a:gd name="T5" fmla="*/ 137 h 337"/>
                  <a:gd name="T6" fmla="*/ 23 w 46"/>
                  <a:gd name="T7" fmla="*/ 199 h 337"/>
                  <a:gd name="T8" fmla="*/ 43 w 46"/>
                  <a:gd name="T9" fmla="*/ 305 h 337"/>
                  <a:gd name="T10" fmla="*/ 45 w 46"/>
                  <a:gd name="T11" fmla="*/ 337 h 337"/>
                  <a:gd name="T12" fmla="*/ 36 w 46"/>
                  <a:gd name="T13" fmla="*/ 292 h 337"/>
                  <a:gd name="T14" fmla="*/ 13 w 46"/>
                  <a:gd name="T15" fmla="*/ 186 h 337"/>
                  <a:gd name="T16" fmla="*/ 9 w 46"/>
                  <a:gd name="T17" fmla="*/ 126 h 337"/>
                  <a:gd name="T18" fmla="*/ 5 w 46"/>
                  <a:gd name="T19" fmla="*/ 0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 h="337">
                    <a:moveTo>
                      <a:pt x="5" y="0"/>
                    </a:moveTo>
                    <a:cubicBezTo>
                      <a:pt x="12" y="3"/>
                      <a:pt x="12" y="11"/>
                      <a:pt x="12" y="15"/>
                    </a:cubicBezTo>
                    <a:cubicBezTo>
                      <a:pt x="11" y="56"/>
                      <a:pt x="22" y="96"/>
                      <a:pt x="16" y="137"/>
                    </a:cubicBezTo>
                    <a:cubicBezTo>
                      <a:pt x="12" y="157"/>
                      <a:pt x="21" y="179"/>
                      <a:pt x="23" y="199"/>
                    </a:cubicBezTo>
                    <a:cubicBezTo>
                      <a:pt x="27" y="235"/>
                      <a:pt x="46" y="268"/>
                      <a:pt x="43" y="305"/>
                    </a:cubicBezTo>
                    <a:cubicBezTo>
                      <a:pt x="43" y="314"/>
                      <a:pt x="44" y="323"/>
                      <a:pt x="45" y="337"/>
                    </a:cubicBezTo>
                    <a:cubicBezTo>
                      <a:pt x="36" y="320"/>
                      <a:pt x="37" y="306"/>
                      <a:pt x="36" y="292"/>
                    </a:cubicBezTo>
                    <a:cubicBezTo>
                      <a:pt x="34" y="256"/>
                      <a:pt x="20" y="222"/>
                      <a:pt x="13" y="186"/>
                    </a:cubicBezTo>
                    <a:cubicBezTo>
                      <a:pt x="9" y="166"/>
                      <a:pt x="6" y="146"/>
                      <a:pt x="9" y="126"/>
                    </a:cubicBezTo>
                    <a:cubicBezTo>
                      <a:pt x="15" y="84"/>
                      <a:pt x="0" y="42"/>
                      <a:pt x="5" y="0"/>
                    </a:cubicBezTo>
                    <a:close/>
                  </a:path>
                </a:pathLst>
              </a:custGeom>
              <a:solidFill>
                <a:srgbClr val="A07C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9" name="Freeform 438">
                <a:extLst>
                  <a:ext uri="{FF2B5EF4-FFF2-40B4-BE49-F238E27FC236}">
                    <a16:creationId xmlns:a16="http://schemas.microsoft.com/office/drawing/2014/main" id="{2458EB54-4D7B-44E2-A42D-FDCDD5DDD92E}"/>
                  </a:ext>
                </a:extLst>
              </p:cNvPr>
              <p:cNvSpPr>
                <a:spLocks/>
              </p:cNvSpPr>
              <p:nvPr/>
            </p:nvSpPr>
            <p:spPr bwMode="auto">
              <a:xfrm>
                <a:off x="1875" y="1262"/>
                <a:ext cx="73" cy="272"/>
              </a:xfrm>
              <a:custGeom>
                <a:avLst/>
                <a:gdLst>
                  <a:gd name="T0" fmla="*/ 31 w 65"/>
                  <a:gd name="T1" fmla="*/ 153 h 242"/>
                  <a:gd name="T2" fmla="*/ 24 w 65"/>
                  <a:gd name="T3" fmla="*/ 153 h 242"/>
                  <a:gd name="T4" fmla="*/ 29 w 65"/>
                  <a:gd name="T5" fmla="*/ 121 h 242"/>
                  <a:gd name="T6" fmla="*/ 19 w 65"/>
                  <a:gd name="T7" fmla="*/ 13 h 242"/>
                  <a:gd name="T8" fmla="*/ 14 w 65"/>
                  <a:gd name="T9" fmla="*/ 5 h 242"/>
                  <a:gd name="T10" fmla="*/ 9 w 65"/>
                  <a:gd name="T11" fmla="*/ 14 h 242"/>
                  <a:gd name="T12" fmla="*/ 8 w 65"/>
                  <a:gd name="T13" fmla="*/ 32 h 242"/>
                  <a:gd name="T14" fmla="*/ 0 w 65"/>
                  <a:gd name="T15" fmla="*/ 5 h 242"/>
                  <a:gd name="T16" fmla="*/ 24 w 65"/>
                  <a:gd name="T17" fmla="*/ 2 h 242"/>
                  <a:gd name="T18" fmla="*/ 38 w 65"/>
                  <a:gd name="T19" fmla="*/ 125 h 242"/>
                  <a:gd name="T20" fmla="*/ 62 w 65"/>
                  <a:gd name="T21" fmla="*/ 210 h 242"/>
                  <a:gd name="T22" fmla="*/ 61 w 65"/>
                  <a:gd name="T23" fmla="*/ 242 h 242"/>
                  <a:gd name="T24" fmla="*/ 43 w 65"/>
                  <a:gd name="T25" fmla="*/ 152 h 242"/>
                  <a:gd name="T26" fmla="*/ 37 w 65"/>
                  <a:gd name="T27" fmla="*/ 144 h 242"/>
                  <a:gd name="T28" fmla="*/ 31 w 65"/>
                  <a:gd name="T29" fmla="*/ 153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5" h="242">
                    <a:moveTo>
                      <a:pt x="31" y="153"/>
                    </a:moveTo>
                    <a:cubicBezTo>
                      <a:pt x="29" y="152"/>
                      <a:pt x="26" y="148"/>
                      <a:pt x="24" y="153"/>
                    </a:cubicBezTo>
                    <a:cubicBezTo>
                      <a:pt x="22" y="142"/>
                      <a:pt x="29" y="132"/>
                      <a:pt x="29" y="121"/>
                    </a:cubicBezTo>
                    <a:cubicBezTo>
                      <a:pt x="29" y="84"/>
                      <a:pt x="19" y="49"/>
                      <a:pt x="19" y="13"/>
                    </a:cubicBezTo>
                    <a:cubicBezTo>
                      <a:pt x="19" y="9"/>
                      <a:pt x="18" y="6"/>
                      <a:pt x="14" y="5"/>
                    </a:cubicBezTo>
                    <a:cubicBezTo>
                      <a:pt x="8" y="5"/>
                      <a:pt x="9" y="10"/>
                      <a:pt x="9" y="14"/>
                    </a:cubicBezTo>
                    <a:cubicBezTo>
                      <a:pt x="8" y="19"/>
                      <a:pt x="14" y="25"/>
                      <a:pt x="8" y="32"/>
                    </a:cubicBezTo>
                    <a:cubicBezTo>
                      <a:pt x="3" y="23"/>
                      <a:pt x="0" y="14"/>
                      <a:pt x="0" y="5"/>
                    </a:cubicBezTo>
                    <a:cubicBezTo>
                      <a:pt x="8" y="0"/>
                      <a:pt x="16" y="0"/>
                      <a:pt x="24" y="2"/>
                    </a:cubicBezTo>
                    <a:cubicBezTo>
                      <a:pt x="28" y="43"/>
                      <a:pt x="26" y="87"/>
                      <a:pt x="38" y="125"/>
                    </a:cubicBezTo>
                    <a:cubicBezTo>
                      <a:pt x="48" y="154"/>
                      <a:pt x="56" y="181"/>
                      <a:pt x="62" y="210"/>
                    </a:cubicBezTo>
                    <a:cubicBezTo>
                      <a:pt x="64" y="219"/>
                      <a:pt x="65" y="228"/>
                      <a:pt x="61" y="242"/>
                    </a:cubicBezTo>
                    <a:cubicBezTo>
                      <a:pt x="55" y="209"/>
                      <a:pt x="49" y="181"/>
                      <a:pt x="43" y="152"/>
                    </a:cubicBezTo>
                    <a:cubicBezTo>
                      <a:pt x="42" y="149"/>
                      <a:pt x="42" y="143"/>
                      <a:pt x="37" y="144"/>
                    </a:cubicBezTo>
                    <a:cubicBezTo>
                      <a:pt x="32" y="144"/>
                      <a:pt x="32" y="149"/>
                      <a:pt x="31" y="153"/>
                    </a:cubicBezTo>
                    <a:close/>
                  </a:path>
                </a:pathLst>
              </a:custGeom>
              <a:solidFill>
                <a:srgbClr val="B18F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0" name="Freeform 439">
                <a:extLst>
                  <a:ext uri="{FF2B5EF4-FFF2-40B4-BE49-F238E27FC236}">
                    <a16:creationId xmlns:a16="http://schemas.microsoft.com/office/drawing/2014/main" id="{9A239362-0BD4-4A77-9171-FDC47E9D64BE}"/>
                  </a:ext>
                </a:extLst>
              </p:cNvPr>
              <p:cNvSpPr>
                <a:spLocks/>
              </p:cNvSpPr>
              <p:nvPr/>
            </p:nvSpPr>
            <p:spPr bwMode="auto">
              <a:xfrm>
                <a:off x="1727" y="1453"/>
                <a:ext cx="31" cy="300"/>
              </a:xfrm>
              <a:custGeom>
                <a:avLst/>
                <a:gdLst>
                  <a:gd name="T0" fmla="*/ 15 w 27"/>
                  <a:gd name="T1" fmla="*/ 267 h 267"/>
                  <a:gd name="T2" fmla="*/ 9 w 27"/>
                  <a:gd name="T3" fmla="*/ 259 h 267"/>
                  <a:gd name="T4" fmla="*/ 4 w 27"/>
                  <a:gd name="T5" fmla="*/ 105 h 267"/>
                  <a:gd name="T6" fmla="*/ 3 w 27"/>
                  <a:gd name="T7" fmla="*/ 16 h 267"/>
                  <a:gd name="T8" fmla="*/ 16 w 27"/>
                  <a:gd name="T9" fmla="*/ 0 h 267"/>
                  <a:gd name="T10" fmla="*/ 15 w 27"/>
                  <a:gd name="T11" fmla="*/ 267 h 267"/>
                </a:gdLst>
                <a:ahLst/>
                <a:cxnLst>
                  <a:cxn ang="0">
                    <a:pos x="T0" y="T1"/>
                  </a:cxn>
                  <a:cxn ang="0">
                    <a:pos x="T2" y="T3"/>
                  </a:cxn>
                  <a:cxn ang="0">
                    <a:pos x="T4" y="T5"/>
                  </a:cxn>
                  <a:cxn ang="0">
                    <a:pos x="T6" y="T7"/>
                  </a:cxn>
                  <a:cxn ang="0">
                    <a:pos x="T8" y="T9"/>
                  </a:cxn>
                  <a:cxn ang="0">
                    <a:pos x="T10" y="T11"/>
                  </a:cxn>
                </a:cxnLst>
                <a:rect l="0" t="0" r="r" b="b"/>
                <a:pathLst>
                  <a:path w="27" h="267">
                    <a:moveTo>
                      <a:pt x="15" y="267"/>
                    </a:moveTo>
                    <a:cubicBezTo>
                      <a:pt x="11" y="266"/>
                      <a:pt x="8" y="265"/>
                      <a:pt x="9" y="259"/>
                    </a:cubicBezTo>
                    <a:cubicBezTo>
                      <a:pt x="14" y="207"/>
                      <a:pt x="11" y="156"/>
                      <a:pt x="4" y="105"/>
                    </a:cubicBezTo>
                    <a:cubicBezTo>
                      <a:pt x="0" y="75"/>
                      <a:pt x="14" y="45"/>
                      <a:pt x="3" y="16"/>
                    </a:cubicBezTo>
                    <a:cubicBezTo>
                      <a:pt x="2" y="11"/>
                      <a:pt x="5" y="7"/>
                      <a:pt x="16" y="0"/>
                    </a:cubicBezTo>
                    <a:cubicBezTo>
                      <a:pt x="7" y="92"/>
                      <a:pt x="27" y="179"/>
                      <a:pt x="15" y="267"/>
                    </a:cubicBezTo>
                    <a:close/>
                  </a:path>
                </a:pathLst>
              </a:custGeom>
              <a:solidFill>
                <a:srgbClr val="9E785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1" name="Freeform 440">
                <a:extLst>
                  <a:ext uri="{FF2B5EF4-FFF2-40B4-BE49-F238E27FC236}">
                    <a16:creationId xmlns:a16="http://schemas.microsoft.com/office/drawing/2014/main" id="{5584D90E-E4CE-4D2A-98DF-42EF7A8E2D31}"/>
                  </a:ext>
                </a:extLst>
              </p:cNvPr>
              <p:cNvSpPr>
                <a:spLocks/>
              </p:cNvSpPr>
              <p:nvPr/>
            </p:nvSpPr>
            <p:spPr bwMode="auto">
              <a:xfrm>
                <a:off x="1779" y="2381"/>
                <a:ext cx="46" cy="247"/>
              </a:xfrm>
              <a:custGeom>
                <a:avLst/>
                <a:gdLst>
                  <a:gd name="T0" fmla="*/ 41 w 41"/>
                  <a:gd name="T1" fmla="*/ 213 h 220"/>
                  <a:gd name="T2" fmla="*/ 20 w 41"/>
                  <a:gd name="T3" fmla="*/ 220 h 220"/>
                  <a:gd name="T4" fmla="*/ 2 w 41"/>
                  <a:gd name="T5" fmla="*/ 0 h 220"/>
                  <a:gd name="T6" fmla="*/ 22 w 41"/>
                  <a:gd name="T7" fmla="*/ 142 h 220"/>
                  <a:gd name="T8" fmla="*/ 13 w 41"/>
                  <a:gd name="T9" fmla="*/ 114 h 220"/>
                  <a:gd name="T10" fmla="*/ 22 w 41"/>
                  <a:gd name="T11" fmla="*/ 201 h 220"/>
                  <a:gd name="T12" fmla="*/ 41 w 41"/>
                  <a:gd name="T13" fmla="*/ 213 h 220"/>
                </a:gdLst>
                <a:ahLst/>
                <a:cxnLst>
                  <a:cxn ang="0">
                    <a:pos x="T0" y="T1"/>
                  </a:cxn>
                  <a:cxn ang="0">
                    <a:pos x="T2" y="T3"/>
                  </a:cxn>
                  <a:cxn ang="0">
                    <a:pos x="T4" y="T5"/>
                  </a:cxn>
                  <a:cxn ang="0">
                    <a:pos x="T6" y="T7"/>
                  </a:cxn>
                  <a:cxn ang="0">
                    <a:pos x="T8" y="T9"/>
                  </a:cxn>
                  <a:cxn ang="0">
                    <a:pos x="T10" y="T11"/>
                  </a:cxn>
                  <a:cxn ang="0">
                    <a:pos x="T12" y="T13"/>
                  </a:cxn>
                </a:cxnLst>
                <a:rect l="0" t="0" r="r" b="b"/>
                <a:pathLst>
                  <a:path w="41" h="220">
                    <a:moveTo>
                      <a:pt x="41" y="213"/>
                    </a:moveTo>
                    <a:cubicBezTo>
                      <a:pt x="35" y="219"/>
                      <a:pt x="27" y="217"/>
                      <a:pt x="20" y="220"/>
                    </a:cubicBezTo>
                    <a:cubicBezTo>
                      <a:pt x="5" y="148"/>
                      <a:pt x="2" y="74"/>
                      <a:pt x="2" y="0"/>
                    </a:cubicBezTo>
                    <a:cubicBezTo>
                      <a:pt x="0" y="49"/>
                      <a:pt x="27" y="93"/>
                      <a:pt x="22" y="142"/>
                    </a:cubicBezTo>
                    <a:cubicBezTo>
                      <a:pt x="20" y="134"/>
                      <a:pt x="17" y="126"/>
                      <a:pt x="13" y="114"/>
                    </a:cubicBezTo>
                    <a:cubicBezTo>
                      <a:pt x="13" y="146"/>
                      <a:pt x="18" y="174"/>
                      <a:pt x="22" y="201"/>
                    </a:cubicBezTo>
                    <a:cubicBezTo>
                      <a:pt x="23" y="213"/>
                      <a:pt x="31" y="215"/>
                      <a:pt x="41" y="213"/>
                    </a:cubicBezTo>
                    <a:close/>
                  </a:path>
                </a:pathLst>
              </a:custGeom>
              <a:solidFill>
                <a:srgbClr val="A37D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2" name="Freeform 441">
                <a:extLst>
                  <a:ext uri="{FF2B5EF4-FFF2-40B4-BE49-F238E27FC236}">
                    <a16:creationId xmlns:a16="http://schemas.microsoft.com/office/drawing/2014/main" id="{FC594F4C-68AC-44D1-B3C8-6928202172C7}"/>
                  </a:ext>
                </a:extLst>
              </p:cNvPr>
              <p:cNvSpPr>
                <a:spLocks/>
              </p:cNvSpPr>
              <p:nvPr/>
            </p:nvSpPr>
            <p:spPr bwMode="auto">
              <a:xfrm>
                <a:off x="1899" y="2092"/>
                <a:ext cx="62" cy="310"/>
              </a:xfrm>
              <a:custGeom>
                <a:avLst/>
                <a:gdLst>
                  <a:gd name="T0" fmla="*/ 52 w 55"/>
                  <a:gd name="T1" fmla="*/ 276 h 276"/>
                  <a:gd name="T2" fmla="*/ 7 w 55"/>
                  <a:gd name="T3" fmla="*/ 0 h 276"/>
                  <a:gd name="T4" fmla="*/ 14 w 55"/>
                  <a:gd name="T5" fmla="*/ 48 h 276"/>
                  <a:gd name="T6" fmla="*/ 27 w 55"/>
                  <a:gd name="T7" fmla="*/ 92 h 276"/>
                  <a:gd name="T8" fmla="*/ 30 w 55"/>
                  <a:gd name="T9" fmla="*/ 108 h 276"/>
                  <a:gd name="T10" fmla="*/ 51 w 55"/>
                  <a:gd name="T11" fmla="*/ 261 h 276"/>
                  <a:gd name="T12" fmla="*/ 52 w 55"/>
                  <a:gd name="T13" fmla="*/ 276 h 276"/>
                </a:gdLst>
                <a:ahLst/>
                <a:cxnLst>
                  <a:cxn ang="0">
                    <a:pos x="T0" y="T1"/>
                  </a:cxn>
                  <a:cxn ang="0">
                    <a:pos x="T2" y="T3"/>
                  </a:cxn>
                  <a:cxn ang="0">
                    <a:pos x="T4" y="T5"/>
                  </a:cxn>
                  <a:cxn ang="0">
                    <a:pos x="T6" y="T7"/>
                  </a:cxn>
                  <a:cxn ang="0">
                    <a:pos x="T8" y="T9"/>
                  </a:cxn>
                  <a:cxn ang="0">
                    <a:pos x="T10" y="T11"/>
                  </a:cxn>
                  <a:cxn ang="0">
                    <a:pos x="T12" y="T13"/>
                  </a:cxn>
                </a:cxnLst>
                <a:rect l="0" t="0" r="r" b="b"/>
                <a:pathLst>
                  <a:path w="55" h="276">
                    <a:moveTo>
                      <a:pt x="52" y="276"/>
                    </a:moveTo>
                    <a:cubicBezTo>
                      <a:pt x="41" y="257"/>
                      <a:pt x="0" y="26"/>
                      <a:pt x="7" y="0"/>
                    </a:cubicBezTo>
                    <a:cubicBezTo>
                      <a:pt x="10" y="16"/>
                      <a:pt x="12" y="32"/>
                      <a:pt x="14" y="48"/>
                    </a:cubicBezTo>
                    <a:cubicBezTo>
                      <a:pt x="17" y="63"/>
                      <a:pt x="15" y="79"/>
                      <a:pt x="27" y="92"/>
                    </a:cubicBezTo>
                    <a:cubicBezTo>
                      <a:pt x="30" y="96"/>
                      <a:pt x="30" y="103"/>
                      <a:pt x="30" y="108"/>
                    </a:cubicBezTo>
                    <a:cubicBezTo>
                      <a:pt x="28" y="160"/>
                      <a:pt x="41" y="210"/>
                      <a:pt x="51" y="261"/>
                    </a:cubicBezTo>
                    <a:cubicBezTo>
                      <a:pt x="52" y="266"/>
                      <a:pt x="55" y="271"/>
                      <a:pt x="52" y="276"/>
                    </a:cubicBezTo>
                    <a:close/>
                  </a:path>
                </a:pathLst>
              </a:custGeom>
              <a:solidFill>
                <a:srgbClr val="9B81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3" name="Freeform 442">
                <a:extLst>
                  <a:ext uri="{FF2B5EF4-FFF2-40B4-BE49-F238E27FC236}">
                    <a16:creationId xmlns:a16="http://schemas.microsoft.com/office/drawing/2014/main" id="{FB9AAF19-846E-4BD4-83B1-A74FB7ABCC2B}"/>
                  </a:ext>
                </a:extLst>
              </p:cNvPr>
              <p:cNvSpPr>
                <a:spLocks/>
              </p:cNvSpPr>
              <p:nvPr/>
            </p:nvSpPr>
            <p:spPr bwMode="auto">
              <a:xfrm>
                <a:off x="1813" y="1533"/>
                <a:ext cx="22" cy="256"/>
              </a:xfrm>
              <a:custGeom>
                <a:avLst/>
                <a:gdLst>
                  <a:gd name="T0" fmla="*/ 7 w 20"/>
                  <a:gd name="T1" fmla="*/ 0 h 228"/>
                  <a:gd name="T2" fmla="*/ 14 w 20"/>
                  <a:gd name="T3" fmla="*/ 45 h 228"/>
                  <a:gd name="T4" fmla="*/ 15 w 20"/>
                  <a:gd name="T5" fmla="*/ 109 h 228"/>
                  <a:gd name="T6" fmla="*/ 11 w 20"/>
                  <a:gd name="T7" fmla="*/ 186 h 228"/>
                  <a:gd name="T8" fmla="*/ 13 w 20"/>
                  <a:gd name="T9" fmla="*/ 228 h 228"/>
                  <a:gd name="T10" fmla="*/ 4 w 20"/>
                  <a:gd name="T11" fmla="*/ 193 h 228"/>
                  <a:gd name="T12" fmla="*/ 6 w 20"/>
                  <a:gd name="T13" fmla="*/ 142 h 228"/>
                  <a:gd name="T14" fmla="*/ 6 w 20"/>
                  <a:gd name="T15" fmla="*/ 112 h 228"/>
                  <a:gd name="T16" fmla="*/ 4 w 20"/>
                  <a:gd name="T17" fmla="*/ 7 h 228"/>
                  <a:gd name="T18" fmla="*/ 7 w 20"/>
                  <a:gd name="T19" fmla="*/ 0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28">
                    <a:moveTo>
                      <a:pt x="7" y="0"/>
                    </a:moveTo>
                    <a:cubicBezTo>
                      <a:pt x="10" y="15"/>
                      <a:pt x="20" y="34"/>
                      <a:pt x="14" y="45"/>
                    </a:cubicBezTo>
                    <a:cubicBezTo>
                      <a:pt x="1" y="69"/>
                      <a:pt x="15" y="88"/>
                      <a:pt x="15" y="109"/>
                    </a:cubicBezTo>
                    <a:cubicBezTo>
                      <a:pt x="14" y="135"/>
                      <a:pt x="15" y="161"/>
                      <a:pt x="11" y="186"/>
                    </a:cubicBezTo>
                    <a:cubicBezTo>
                      <a:pt x="9" y="200"/>
                      <a:pt x="12" y="214"/>
                      <a:pt x="13" y="228"/>
                    </a:cubicBezTo>
                    <a:cubicBezTo>
                      <a:pt x="4" y="218"/>
                      <a:pt x="6" y="205"/>
                      <a:pt x="4" y="193"/>
                    </a:cubicBezTo>
                    <a:cubicBezTo>
                      <a:pt x="3" y="176"/>
                      <a:pt x="0" y="159"/>
                      <a:pt x="6" y="142"/>
                    </a:cubicBezTo>
                    <a:cubicBezTo>
                      <a:pt x="8" y="133"/>
                      <a:pt x="8" y="122"/>
                      <a:pt x="6" y="112"/>
                    </a:cubicBezTo>
                    <a:cubicBezTo>
                      <a:pt x="0" y="77"/>
                      <a:pt x="0" y="43"/>
                      <a:pt x="4" y="7"/>
                    </a:cubicBezTo>
                    <a:cubicBezTo>
                      <a:pt x="6" y="5"/>
                      <a:pt x="4" y="1"/>
                      <a:pt x="7" y="0"/>
                    </a:cubicBezTo>
                    <a:close/>
                  </a:path>
                </a:pathLst>
              </a:custGeom>
              <a:solidFill>
                <a:srgbClr val="A982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4" name="Freeform 443">
                <a:extLst>
                  <a:ext uri="{FF2B5EF4-FFF2-40B4-BE49-F238E27FC236}">
                    <a16:creationId xmlns:a16="http://schemas.microsoft.com/office/drawing/2014/main" id="{AFECDE6F-A6F3-4AEF-A2CC-7BEB9E22D755}"/>
                  </a:ext>
                </a:extLst>
              </p:cNvPr>
              <p:cNvSpPr>
                <a:spLocks/>
              </p:cNvSpPr>
              <p:nvPr/>
            </p:nvSpPr>
            <p:spPr bwMode="auto">
              <a:xfrm>
                <a:off x="1897" y="1884"/>
                <a:ext cx="42" cy="290"/>
              </a:xfrm>
              <a:custGeom>
                <a:avLst/>
                <a:gdLst>
                  <a:gd name="T0" fmla="*/ 36 w 37"/>
                  <a:gd name="T1" fmla="*/ 258 h 258"/>
                  <a:gd name="T2" fmla="*/ 0 w 37"/>
                  <a:gd name="T3" fmla="*/ 1 h 258"/>
                  <a:gd name="T4" fmla="*/ 6 w 37"/>
                  <a:gd name="T5" fmla="*/ 0 h 258"/>
                  <a:gd name="T6" fmla="*/ 23 w 37"/>
                  <a:gd name="T7" fmla="*/ 88 h 258"/>
                  <a:gd name="T8" fmla="*/ 19 w 37"/>
                  <a:gd name="T9" fmla="*/ 106 h 258"/>
                  <a:gd name="T10" fmla="*/ 35 w 37"/>
                  <a:gd name="T11" fmla="*/ 226 h 258"/>
                  <a:gd name="T12" fmla="*/ 36 w 37"/>
                  <a:gd name="T13" fmla="*/ 258 h 258"/>
                </a:gdLst>
                <a:ahLst/>
                <a:cxnLst>
                  <a:cxn ang="0">
                    <a:pos x="T0" y="T1"/>
                  </a:cxn>
                  <a:cxn ang="0">
                    <a:pos x="T2" y="T3"/>
                  </a:cxn>
                  <a:cxn ang="0">
                    <a:pos x="T4" y="T5"/>
                  </a:cxn>
                  <a:cxn ang="0">
                    <a:pos x="T6" y="T7"/>
                  </a:cxn>
                  <a:cxn ang="0">
                    <a:pos x="T8" y="T9"/>
                  </a:cxn>
                  <a:cxn ang="0">
                    <a:pos x="T10" y="T11"/>
                  </a:cxn>
                  <a:cxn ang="0">
                    <a:pos x="T12" y="T13"/>
                  </a:cxn>
                </a:cxnLst>
                <a:rect l="0" t="0" r="r" b="b"/>
                <a:pathLst>
                  <a:path w="37" h="258">
                    <a:moveTo>
                      <a:pt x="36" y="258"/>
                    </a:moveTo>
                    <a:cubicBezTo>
                      <a:pt x="6" y="175"/>
                      <a:pt x="19" y="86"/>
                      <a:pt x="0" y="1"/>
                    </a:cubicBezTo>
                    <a:cubicBezTo>
                      <a:pt x="2" y="0"/>
                      <a:pt x="4" y="0"/>
                      <a:pt x="6" y="0"/>
                    </a:cubicBezTo>
                    <a:cubicBezTo>
                      <a:pt x="12" y="29"/>
                      <a:pt x="18" y="58"/>
                      <a:pt x="23" y="88"/>
                    </a:cubicBezTo>
                    <a:cubicBezTo>
                      <a:pt x="24" y="93"/>
                      <a:pt x="19" y="99"/>
                      <a:pt x="19" y="106"/>
                    </a:cubicBezTo>
                    <a:cubicBezTo>
                      <a:pt x="16" y="147"/>
                      <a:pt x="30" y="186"/>
                      <a:pt x="35" y="226"/>
                    </a:cubicBezTo>
                    <a:cubicBezTo>
                      <a:pt x="36" y="237"/>
                      <a:pt x="37" y="249"/>
                      <a:pt x="36" y="258"/>
                    </a:cubicBezTo>
                    <a:close/>
                  </a:path>
                </a:pathLst>
              </a:custGeom>
              <a:solidFill>
                <a:srgbClr val="9C7F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5" name="Freeform 444">
                <a:extLst>
                  <a:ext uri="{FF2B5EF4-FFF2-40B4-BE49-F238E27FC236}">
                    <a16:creationId xmlns:a16="http://schemas.microsoft.com/office/drawing/2014/main" id="{A60DFB50-E072-4AF3-BC5A-774FCCD91F04}"/>
                  </a:ext>
                </a:extLst>
              </p:cNvPr>
              <p:cNvSpPr>
                <a:spLocks/>
              </p:cNvSpPr>
              <p:nvPr/>
            </p:nvSpPr>
            <p:spPr bwMode="auto">
              <a:xfrm>
                <a:off x="1922" y="1875"/>
                <a:ext cx="36" cy="298"/>
              </a:xfrm>
              <a:custGeom>
                <a:avLst/>
                <a:gdLst>
                  <a:gd name="T0" fmla="*/ 6 w 32"/>
                  <a:gd name="T1" fmla="*/ 0 h 265"/>
                  <a:gd name="T2" fmla="*/ 18 w 32"/>
                  <a:gd name="T3" fmla="*/ 63 h 265"/>
                  <a:gd name="T4" fmla="*/ 30 w 32"/>
                  <a:gd name="T5" fmla="*/ 235 h 265"/>
                  <a:gd name="T6" fmla="*/ 32 w 32"/>
                  <a:gd name="T7" fmla="*/ 265 h 265"/>
                  <a:gd name="T8" fmla="*/ 0 w 32"/>
                  <a:gd name="T9" fmla="*/ 1 h 265"/>
                  <a:gd name="T10" fmla="*/ 6 w 32"/>
                  <a:gd name="T11" fmla="*/ 0 h 265"/>
                </a:gdLst>
                <a:ahLst/>
                <a:cxnLst>
                  <a:cxn ang="0">
                    <a:pos x="T0" y="T1"/>
                  </a:cxn>
                  <a:cxn ang="0">
                    <a:pos x="T2" y="T3"/>
                  </a:cxn>
                  <a:cxn ang="0">
                    <a:pos x="T4" y="T5"/>
                  </a:cxn>
                  <a:cxn ang="0">
                    <a:pos x="T6" y="T7"/>
                  </a:cxn>
                  <a:cxn ang="0">
                    <a:pos x="T8" y="T9"/>
                  </a:cxn>
                  <a:cxn ang="0">
                    <a:pos x="T10" y="T11"/>
                  </a:cxn>
                </a:cxnLst>
                <a:rect l="0" t="0" r="r" b="b"/>
                <a:pathLst>
                  <a:path w="32" h="265">
                    <a:moveTo>
                      <a:pt x="6" y="0"/>
                    </a:moveTo>
                    <a:cubicBezTo>
                      <a:pt x="10" y="21"/>
                      <a:pt x="16" y="42"/>
                      <a:pt x="18" y="63"/>
                    </a:cubicBezTo>
                    <a:cubicBezTo>
                      <a:pt x="23" y="121"/>
                      <a:pt x="21" y="178"/>
                      <a:pt x="30" y="235"/>
                    </a:cubicBezTo>
                    <a:cubicBezTo>
                      <a:pt x="31" y="245"/>
                      <a:pt x="32" y="255"/>
                      <a:pt x="32" y="265"/>
                    </a:cubicBezTo>
                    <a:cubicBezTo>
                      <a:pt x="11" y="178"/>
                      <a:pt x="17" y="88"/>
                      <a:pt x="0" y="1"/>
                    </a:cubicBezTo>
                    <a:cubicBezTo>
                      <a:pt x="2" y="1"/>
                      <a:pt x="4" y="0"/>
                      <a:pt x="6" y="0"/>
                    </a:cubicBezTo>
                    <a:close/>
                  </a:path>
                </a:pathLst>
              </a:custGeom>
              <a:solidFill>
                <a:srgbClr val="8C6E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6" name="Freeform 445">
                <a:extLst>
                  <a:ext uri="{FF2B5EF4-FFF2-40B4-BE49-F238E27FC236}">
                    <a16:creationId xmlns:a16="http://schemas.microsoft.com/office/drawing/2014/main" id="{1F6820C7-FF9B-40D8-82D1-8708793A71E6}"/>
                  </a:ext>
                </a:extLst>
              </p:cNvPr>
              <p:cNvSpPr>
                <a:spLocks/>
              </p:cNvSpPr>
              <p:nvPr/>
            </p:nvSpPr>
            <p:spPr bwMode="auto">
              <a:xfrm>
                <a:off x="1712" y="2179"/>
                <a:ext cx="35" cy="177"/>
              </a:xfrm>
              <a:custGeom>
                <a:avLst/>
                <a:gdLst>
                  <a:gd name="T0" fmla="*/ 31 w 31"/>
                  <a:gd name="T1" fmla="*/ 158 h 158"/>
                  <a:gd name="T2" fmla="*/ 17 w 31"/>
                  <a:gd name="T3" fmla="*/ 0 h 158"/>
                  <a:gd name="T4" fmla="*/ 31 w 31"/>
                  <a:gd name="T5" fmla="*/ 158 h 158"/>
                </a:gdLst>
                <a:ahLst/>
                <a:cxnLst>
                  <a:cxn ang="0">
                    <a:pos x="T0" y="T1"/>
                  </a:cxn>
                  <a:cxn ang="0">
                    <a:pos x="T2" y="T3"/>
                  </a:cxn>
                  <a:cxn ang="0">
                    <a:pos x="T4" y="T5"/>
                  </a:cxn>
                </a:cxnLst>
                <a:rect l="0" t="0" r="r" b="b"/>
                <a:pathLst>
                  <a:path w="31" h="158">
                    <a:moveTo>
                      <a:pt x="31" y="158"/>
                    </a:moveTo>
                    <a:cubicBezTo>
                      <a:pt x="14" y="110"/>
                      <a:pt x="0" y="58"/>
                      <a:pt x="17" y="0"/>
                    </a:cubicBezTo>
                    <a:cubicBezTo>
                      <a:pt x="23" y="52"/>
                      <a:pt x="23" y="105"/>
                      <a:pt x="31" y="158"/>
                    </a:cubicBezTo>
                    <a:close/>
                  </a:path>
                </a:pathLst>
              </a:custGeom>
              <a:solidFill>
                <a:srgbClr val="A980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7" name="Freeform 446">
                <a:extLst>
                  <a:ext uri="{FF2B5EF4-FFF2-40B4-BE49-F238E27FC236}">
                    <a16:creationId xmlns:a16="http://schemas.microsoft.com/office/drawing/2014/main" id="{E8A7608A-3A70-457B-8148-01D0F9DF1945}"/>
                  </a:ext>
                </a:extLst>
              </p:cNvPr>
              <p:cNvSpPr>
                <a:spLocks/>
              </p:cNvSpPr>
              <p:nvPr/>
            </p:nvSpPr>
            <p:spPr bwMode="auto">
              <a:xfrm>
                <a:off x="1745" y="2365"/>
                <a:ext cx="40" cy="245"/>
              </a:xfrm>
              <a:custGeom>
                <a:avLst/>
                <a:gdLst>
                  <a:gd name="T0" fmla="*/ 0 w 35"/>
                  <a:gd name="T1" fmla="*/ 0 h 218"/>
                  <a:gd name="T2" fmla="*/ 11 w 35"/>
                  <a:gd name="T3" fmla="*/ 22 h 218"/>
                  <a:gd name="T4" fmla="*/ 29 w 35"/>
                  <a:gd name="T5" fmla="*/ 186 h 218"/>
                  <a:gd name="T6" fmla="*/ 35 w 35"/>
                  <a:gd name="T7" fmla="*/ 218 h 218"/>
                  <a:gd name="T8" fmla="*/ 0 w 35"/>
                  <a:gd name="T9" fmla="*/ 0 h 218"/>
                </a:gdLst>
                <a:ahLst/>
                <a:cxnLst>
                  <a:cxn ang="0">
                    <a:pos x="T0" y="T1"/>
                  </a:cxn>
                  <a:cxn ang="0">
                    <a:pos x="T2" y="T3"/>
                  </a:cxn>
                  <a:cxn ang="0">
                    <a:pos x="T4" y="T5"/>
                  </a:cxn>
                  <a:cxn ang="0">
                    <a:pos x="T6" y="T7"/>
                  </a:cxn>
                  <a:cxn ang="0">
                    <a:pos x="T8" y="T9"/>
                  </a:cxn>
                </a:cxnLst>
                <a:rect l="0" t="0" r="r" b="b"/>
                <a:pathLst>
                  <a:path w="35" h="218">
                    <a:moveTo>
                      <a:pt x="0" y="0"/>
                    </a:moveTo>
                    <a:cubicBezTo>
                      <a:pt x="13" y="3"/>
                      <a:pt x="11" y="13"/>
                      <a:pt x="11" y="22"/>
                    </a:cubicBezTo>
                    <a:cubicBezTo>
                      <a:pt x="9" y="78"/>
                      <a:pt x="25" y="131"/>
                      <a:pt x="29" y="186"/>
                    </a:cubicBezTo>
                    <a:cubicBezTo>
                      <a:pt x="30" y="196"/>
                      <a:pt x="35" y="207"/>
                      <a:pt x="35" y="218"/>
                    </a:cubicBezTo>
                    <a:cubicBezTo>
                      <a:pt x="11" y="148"/>
                      <a:pt x="6" y="74"/>
                      <a:pt x="0" y="0"/>
                    </a:cubicBezTo>
                    <a:close/>
                  </a:path>
                </a:pathLst>
              </a:custGeom>
              <a:solidFill>
                <a:srgbClr val="A980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8" name="Freeform 447">
                <a:extLst>
                  <a:ext uri="{FF2B5EF4-FFF2-40B4-BE49-F238E27FC236}">
                    <a16:creationId xmlns:a16="http://schemas.microsoft.com/office/drawing/2014/main" id="{001D6AF3-5B80-4EAB-B439-6F5B202E1A0E}"/>
                  </a:ext>
                </a:extLst>
              </p:cNvPr>
              <p:cNvSpPr>
                <a:spLocks/>
              </p:cNvSpPr>
              <p:nvPr/>
            </p:nvSpPr>
            <p:spPr bwMode="auto">
              <a:xfrm>
                <a:off x="1838" y="1977"/>
                <a:ext cx="42" cy="265"/>
              </a:xfrm>
              <a:custGeom>
                <a:avLst/>
                <a:gdLst>
                  <a:gd name="T0" fmla="*/ 29 w 38"/>
                  <a:gd name="T1" fmla="*/ 213 h 236"/>
                  <a:gd name="T2" fmla="*/ 7 w 38"/>
                  <a:gd name="T3" fmla="*/ 80 h 236"/>
                  <a:gd name="T4" fmla="*/ 3 w 38"/>
                  <a:gd name="T5" fmla="*/ 0 h 236"/>
                  <a:gd name="T6" fmla="*/ 20 w 38"/>
                  <a:gd name="T7" fmla="*/ 114 h 236"/>
                  <a:gd name="T8" fmla="*/ 38 w 38"/>
                  <a:gd name="T9" fmla="*/ 229 h 236"/>
                  <a:gd name="T10" fmla="*/ 31 w 38"/>
                  <a:gd name="T11" fmla="*/ 230 h 236"/>
                  <a:gd name="T12" fmla="*/ 29 w 38"/>
                  <a:gd name="T13" fmla="*/ 213 h 236"/>
                </a:gdLst>
                <a:ahLst/>
                <a:cxnLst>
                  <a:cxn ang="0">
                    <a:pos x="T0" y="T1"/>
                  </a:cxn>
                  <a:cxn ang="0">
                    <a:pos x="T2" y="T3"/>
                  </a:cxn>
                  <a:cxn ang="0">
                    <a:pos x="T4" y="T5"/>
                  </a:cxn>
                  <a:cxn ang="0">
                    <a:pos x="T6" y="T7"/>
                  </a:cxn>
                  <a:cxn ang="0">
                    <a:pos x="T8" y="T9"/>
                  </a:cxn>
                  <a:cxn ang="0">
                    <a:pos x="T10" y="T11"/>
                  </a:cxn>
                  <a:cxn ang="0">
                    <a:pos x="T12" y="T13"/>
                  </a:cxn>
                </a:cxnLst>
                <a:rect l="0" t="0" r="r" b="b"/>
                <a:pathLst>
                  <a:path w="38" h="236">
                    <a:moveTo>
                      <a:pt x="29" y="213"/>
                    </a:moveTo>
                    <a:cubicBezTo>
                      <a:pt x="22" y="168"/>
                      <a:pt x="14" y="124"/>
                      <a:pt x="7" y="80"/>
                    </a:cubicBezTo>
                    <a:cubicBezTo>
                      <a:pt x="3" y="53"/>
                      <a:pt x="0" y="27"/>
                      <a:pt x="3" y="0"/>
                    </a:cubicBezTo>
                    <a:cubicBezTo>
                      <a:pt x="11" y="38"/>
                      <a:pt x="11" y="76"/>
                      <a:pt x="20" y="114"/>
                    </a:cubicBezTo>
                    <a:cubicBezTo>
                      <a:pt x="29" y="151"/>
                      <a:pt x="36" y="190"/>
                      <a:pt x="38" y="229"/>
                    </a:cubicBezTo>
                    <a:cubicBezTo>
                      <a:pt x="37" y="236"/>
                      <a:pt x="34" y="233"/>
                      <a:pt x="31" y="230"/>
                    </a:cubicBezTo>
                    <a:cubicBezTo>
                      <a:pt x="27" y="225"/>
                      <a:pt x="31" y="218"/>
                      <a:pt x="29" y="213"/>
                    </a:cubicBezTo>
                    <a:close/>
                  </a:path>
                </a:pathLst>
              </a:custGeom>
              <a:solidFill>
                <a:srgbClr val="9A7A5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9" name="Freeform 448">
                <a:extLst>
                  <a:ext uri="{FF2B5EF4-FFF2-40B4-BE49-F238E27FC236}">
                    <a16:creationId xmlns:a16="http://schemas.microsoft.com/office/drawing/2014/main" id="{7B6B9783-9C75-412E-888A-27F80DEEDA83}"/>
                  </a:ext>
                </a:extLst>
              </p:cNvPr>
              <p:cNvSpPr>
                <a:spLocks/>
              </p:cNvSpPr>
              <p:nvPr/>
            </p:nvSpPr>
            <p:spPr bwMode="auto">
              <a:xfrm>
                <a:off x="1750" y="2161"/>
                <a:ext cx="38" cy="193"/>
              </a:xfrm>
              <a:custGeom>
                <a:avLst/>
                <a:gdLst>
                  <a:gd name="T0" fmla="*/ 27 w 34"/>
                  <a:gd name="T1" fmla="*/ 81 h 172"/>
                  <a:gd name="T2" fmla="*/ 27 w 34"/>
                  <a:gd name="T3" fmla="*/ 172 h 172"/>
                  <a:gd name="T4" fmla="*/ 6 w 34"/>
                  <a:gd name="T5" fmla="*/ 0 h 172"/>
                  <a:gd name="T6" fmla="*/ 17 w 34"/>
                  <a:gd name="T7" fmla="*/ 77 h 172"/>
                  <a:gd name="T8" fmla="*/ 28 w 34"/>
                  <a:gd name="T9" fmla="*/ 68 h 172"/>
                  <a:gd name="T10" fmla="*/ 27 w 34"/>
                  <a:gd name="T11" fmla="*/ 81 h 172"/>
                </a:gdLst>
                <a:ahLst/>
                <a:cxnLst>
                  <a:cxn ang="0">
                    <a:pos x="T0" y="T1"/>
                  </a:cxn>
                  <a:cxn ang="0">
                    <a:pos x="T2" y="T3"/>
                  </a:cxn>
                  <a:cxn ang="0">
                    <a:pos x="T4" y="T5"/>
                  </a:cxn>
                  <a:cxn ang="0">
                    <a:pos x="T6" y="T7"/>
                  </a:cxn>
                  <a:cxn ang="0">
                    <a:pos x="T8" y="T9"/>
                  </a:cxn>
                  <a:cxn ang="0">
                    <a:pos x="T10" y="T11"/>
                  </a:cxn>
                </a:cxnLst>
                <a:rect l="0" t="0" r="r" b="b"/>
                <a:pathLst>
                  <a:path w="34" h="172">
                    <a:moveTo>
                      <a:pt x="27" y="81"/>
                    </a:moveTo>
                    <a:cubicBezTo>
                      <a:pt x="27" y="111"/>
                      <a:pt x="27" y="142"/>
                      <a:pt x="27" y="172"/>
                    </a:cubicBezTo>
                    <a:cubicBezTo>
                      <a:pt x="25" y="114"/>
                      <a:pt x="0" y="59"/>
                      <a:pt x="6" y="0"/>
                    </a:cubicBezTo>
                    <a:cubicBezTo>
                      <a:pt x="12" y="25"/>
                      <a:pt x="9" y="51"/>
                      <a:pt x="17" y="77"/>
                    </a:cubicBezTo>
                    <a:cubicBezTo>
                      <a:pt x="23" y="79"/>
                      <a:pt x="16" y="59"/>
                      <a:pt x="28" y="68"/>
                    </a:cubicBezTo>
                    <a:cubicBezTo>
                      <a:pt x="33" y="73"/>
                      <a:pt x="34" y="77"/>
                      <a:pt x="27" y="81"/>
                    </a:cubicBezTo>
                    <a:close/>
                  </a:path>
                </a:pathLst>
              </a:custGeom>
              <a:solidFill>
                <a:srgbClr val="9C7A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0" name="Freeform 449">
                <a:extLst>
                  <a:ext uri="{FF2B5EF4-FFF2-40B4-BE49-F238E27FC236}">
                    <a16:creationId xmlns:a16="http://schemas.microsoft.com/office/drawing/2014/main" id="{F0434B5F-04B4-4B80-B50F-D81BF0051CC4}"/>
                  </a:ext>
                </a:extLst>
              </p:cNvPr>
              <p:cNvSpPr>
                <a:spLocks/>
              </p:cNvSpPr>
              <p:nvPr/>
            </p:nvSpPr>
            <p:spPr bwMode="auto">
              <a:xfrm>
                <a:off x="1657" y="2090"/>
                <a:ext cx="42" cy="182"/>
              </a:xfrm>
              <a:custGeom>
                <a:avLst/>
                <a:gdLst>
                  <a:gd name="T0" fmla="*/ 25 w 38"/>
                  <a:gd name="T1" fmla="*/ 162 h 162"/>
                  <a:gd name="T2" fmla="*/ 15 w 38"/>
                  <a:gd name="T3" fmla="*/ 0 h 162"/>
                  <a:gd name="T4" fmla="*/ 22 w 38"/>
                  <a:gd name="T5" fmla="*/ 60 h 162"/>
                  <a:gd name="T6" fmla="*/ 32 w 38"/>
                  <a:gd name="T7" fmla="*/ 75 h 162"/>
                  <a:gd name="T8" fmla="*/ 34 w 38"/>
                  <a:gd name="T9" fmla="*/ 82 h 162"/>
                  <a:gd name="T10" fmla="*/ 34 w 38"/>
                  <a:gd name="T11" fmla="*/ 162 h 162"/>
                  <a:gd name="T12" fmla="*/ 25 w 38"/>
                  <a:gd name="T13" fmla="*/ 162 h 162"/>
                </a:gdLst>
                <a:ahLst/>
                <a:cxnLst>
                  <a:cxn ang="0">
                    <a:pos x="T0" y="T1"/>
                  </a:cxn>
                  <a:cxn ang="0">
                    <a:pos x="T2" y="T3"/>
                  </a:cxn>
                  <a:cxn ang="0">
                    <a:pos x="T4" y="T5"/>
                  </a:cxn>
                  <a:cxn ang="0">
                    <a:pos x="T6" y="T7"/>
                  </a:cxn>
                  <a:cxn ang="0">
                    <a:pos x="T8" y="T9"/>
                  </a:cxn>
                  <a:cxn ang="0">
                    <a:pos x="T10" y="T11"/>
                  </a:cxn>
                  <a:cxn ang="0">
                    <a:pos x="T12" y="T13"/>
                  </a:cxn>
                </a:cxnLst>
                <a:rect l="0" t="0" r="r" b="b"/>
                <a:pathLst>
                  <a:path w="38" h="162">
                    <a:moveTo>
                      <a:pt x="25" y="162"/>
                    </a:moveTo>
                    <a:cubicBezTo>
                      <a:pt x="38" y="107"/>
                      <a:pt x="0" y="55"/>
                      <a:pt x="15" y="0"/>
                    </a:cubicBezTo>
                    <a:cubicBezTo>
                      <a:pt x="20" y="20"/>
                      <a:pt x="17" y="40"/>
                      <a:pt x="22" y="60"/>
                    </a:cubicBezTo>
                    <a:cubicBezTo>
                      <a:pt x="24" y="66"/>
                      <a:pt x="16" y="79"/>
                      <a:pt x="32" y="75"/>
                    </a:cubicBezTo>
                    <a:cubicBezTo>
                      <a:pt x="33" y="77"/>
                      <a:pt x="34" y="80"/>
                      <a:pt x="34" y="82"/>
                    </a:cubicBezTo>
                    <a:cubicBezTo>
                      <a:pt x="34" y="109"/>
                      <a:pt x="34" y="135"/>
                      <a:pt x="34" y="162"/>
                    </a:cubicBezTo>
                    <a:cubicBezTo>
                      <a:pt x="31" y="162"/>
                      <a:pt x="28" y="162"/>
                      <a:pt x="25" y="162"/>
                    </a:cubicBezTo>
                    <a:close/>
                  </a:path>
                </a:pathLst>
              </a:custGeom>
              <a:solidFill>
                <a:srgbClr val="BB93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1" name="Freeform 450">
                <a:extLst>
                  <a:ext uri="{FF2B5EF4-FFF2-40B4-BE49-F238E27FC236}">
                    <a16:creationId xmlns:a16="http://schemas.microsoft.com/office/drawing/2014/main" id="{0925760A-272E-4DEE-84EB-4ECE307E6A0F}"/>
                  </a:ext>
                </a:extLst>
              </p:cNvPr>
              <p:cNvSpPr>
                <a:spLocks/>
              </p:cNvSpPr>
              <p:nvPr/>
            </p:nvSpPr>
            <p:spPr bwMode="auto">
              <a:xfrm>
                <a:off x="1800" y="1937"/>
                <a:ext cx="45" cy="195"/>
              </a:xfrm>
              <a:custGeom>
                <a:avLst/>
                <a:gdLst>
                  <a:gd name="T0" fmla="*/ 9 w 40"/>
                  <a:gd name="T1" fmla="*/ 0 h 173"/>
                  <a:gd name="T2" fmla="*/ 19 w 40"/>
                  <a:gd name="T3" fmla="*/ 84 h 173"/>
                  <a:gd name="T4" fmla="*/ 27 w 40"/>
                  <a:gd name="T5" fmla="*/ 69 h 173"/>
                  <a:gd name="T6" fmla="*/ 40 w 40"/>
                  <a:gd name="T7" fmla="*/ 172 h 173"/>
                  <a:gd name="T8" fmla="*/ 36 w 40"/>
                  <a:gd name="T9" fmla="*/ 173 h 173"/>
                  <a:gd name="T10" fmla="*/ 32 w 40"/>
                  <a:gd name="T11" fmla="*/ 141 h 173"/>
                  <a:gd name="T12" fmla="*/ 11 w 40"/>
                  <a:gd name="T13" fmla="*/ 73 h 173"/>
                  <a:gd name="T14" fmla="*/ 3 w 40"/>
                  <a:gd name="T15" fmla="*/ 12 h 173"/>
                  <a:gd name="T16" fmla="*/ 9 w 40"/>
                  <a:gd name="T17" fmla="*/ 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173">
                    <a:moveTo>
                      <a:pt x="9" y="0"/>
                    </a:moveTo>
                    <a:cubicBezTo>
                      <a:pt x="17" y="27"/>
                      <a:pt x="15" y="56"/>
                      <a:pt x="19" y="84"/>
                    </a:cubicBezTo>
                    <a:cubicBezTo>
                      <a:pt x="25" y="80"/>
                      <a:pt x="19" y="73"/>
                      <a:pt x="27" y="69"/>
                    </a:cubicBezTo>
                    <a:cubicBezTo>
                      <a:pt x="34" y="103"/>
                      <a:pt x="38" y="138"/>
                      <a:pt x="40" y="172"/>
                    </a:cubicBezTo>
                    <a:cubicBezTo>
                      <a:pt x="39" y="172"/>
                      <a:pt x="37" y="173"/>
                      <a:pt x="36" y="173"/>
                    </a:cubicBezTo>
                    <a:cubicBezTo>
                      <a:pt x="34" y="162"/>
                      <a:pt x="32" y="152"/>
                      <a:pt x="32" y="141"/>
                    </a:cubicBezTo>
                    <a:cubicBezTo>
                      <a:pt x="32" y="116"/>
                      <a:pt x="13" y="97"/>
                      <a:pt x="11" y="73"/>
                    </a:cubicBezTo>
                    <a:cubicBezTo>
                      <a:pt x="9" y="52"/>
                      <a:pt x="9" y="31"/>
                      <a:pt x="3" y="12"/>
                    </a:cubicBezTo>
                    <a:cubicBezTo>
                      <a:pt x="6" y="8"/>
                      <a:pt x="0" y="0"/>
                      <a:pt x="9" y="0"/>
                    </a:cubicBezTo>
                    <a:close/>
                  </a:path>
                </a:pathLst>
              </a:custGeom>
              <a:solidFill>
                <a:srgbClr val="A886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2" name="Freeform 451">
                <a:extLst>
                  <a:ext uri="{FF2B5EF4-FFF2-40B4-BE49-F238E27FC236}">
                    <a16:creationId xmlns:a16="http://schemas.microsoft.com/office/drawing/2014/main" id="{D03EC56D-B8CB-493A-B8EF-5D41E44804C5}"/>
                  </a:ext>
                </a:extLst>
              </p:cNvPr>
              <p:cNvSpPr>
                <a:spLocks/>
              </p:cNvSpPr>
              <p:nvPr/>
            </p:nvSpPr>
            <p:spPr bwMode="auto">
              <a:xfrm>
                <a:off x="1703" y="1755"/>
                <a:ext cx="30" cy="202"/>
              </a:xfrm>
              <a:custGeom>
                <a:avLst/>
                <a:gdLst>
                  <a:gd name="T0" fmla="*/ 1 w 27"/>
                  <a:gd name="T1" fmla="*/ 114 h 180"/>
                  <a:gd name="T2" fmla="*/ 6 w 27"/>
                  <a:gd name="T3" fmla="*/ 113 h 180"/>
                  <a:gd name="T4" fmla="*/ 10 w 27"/>
                  <a:gd name="T5" fmla="*/ 143 h 180"/>
                  <a:gd name="T6" fmla="*/ 17 w 27"/>
                  <a:gd name="T7" fmla="*/ 2 h 180"/>
                  <a:gd name="T8" fmla="*/ 21 w 27"/>
                  <a:gd name="T9" fmla="*/ 2 h 180"/>
                  <a:gd name="T10" fmla="*/ 27 w 27"/>
                  <a:gd name="T11" fmla="*/ 83 h 180"/>
                  <a:gd name="T12" fmla="*/ 17 w 27"/>
                  <a:gd name="T13" fmla="*/ 153 h 180"/>
                  <a:gd name="T14" fmla="*/ 8 w 27"/>
                  <a:gd name="T15" fmla="*/ 180 h 180"/>
                  <a:gd name="T16" fmla="*/ 1 w 27"/>
                  <a:gd name="T17" fmla="*/ 114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180">
                    <a:moveTo>
                      <a:pt x="1" y="114"/>
                    </a:moveTo>
                    <a:cubicBezTo>
                      <a:pt x="3" y="114"/>
                      <a:pt x="4" y="114"/>
                      <a:pt x="6" y="113"/>
                    </a:cubicBezTo>
                    <a:cubicBezTo>
                      <a:pt x="7" y="123"/>
                      <a:pt x="9" y="133"/>
                      <a:pt x="10" y="143"/>
                    </a:cubicBezTo>
                    <a:cubicBezTo>
                      <a:pt x="24" y="96"/>
                      <a:pt x="15" y="49"/>
                      <a:pt x="17" y="2"/>
                    </a:cubicBezTo>
                    <a:cubicBezTo>
                      <a:pt x="18" y="0"/>
                      <a:pt x="20" y="0"/>
                      <a:pt x="21" y="2"/>
                    </a:cubicBezTo>
                    <a:cubicBezTo>
                      <a:pt x="22" y="29"/>
                      <a:pt x="26" y="56"/>
                      <a:pt x="27" y="83"/>
                    </a:cubicBezTo>
                    <a:cubicBezTo>
                      <a:pt x="27" y="105"/>
                      <a:pt x="24" y="130"/>
                      <a:pt x="17" y="153"/>
                    </a:cubicBezTo>
                    <a:cubicBezTo>
                      <a:pt x="14" y="160"/>
                      <a:pt x="15" y="169"/>
                      <a:pt x="8" y="180"/>
                    </a:cubicBezTo>
                    <a:cubicBezTo>
                      <a:pt x="5" y="155"/>
                      <a:pt x="0" y="135"/>
                      <a:pt x="1" y="114"/>
                    </a:cubicBezTo>
                    <a:close/>
                  </a:path>
                </a:pathLst>
              </a:custGeom>
              <a:solidFill>
                <a:srgbClr val="906B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3" name="Freeform 452">
                <a:extLst>
                  <a:ext uri="{FF2B5EF4-FFF2-40B4-BE49-F238E27FC236}">
                    <a16:creationId xmlns:a16="http://schemas.microsoft.com/office/drawing/2014/main" id="{316ADE28-85E4-4B48-A074-7740412EA31D}"/>
                  </a:ext>
                </a:extLst>
              </p:cNvPr>
              <p:cNvSpPr>
                <a:spLocks/>
              </p:cNvSpPr>
              <p:nvPr/>
            </p:nvSpPr>
            <p:spPr bwMode="auto">
              <a:xfrm>
                <a:off x="1826" y="2224"/>
                <a:ext cx="28" cy="263"/>
              </a:xfrm>
              <a:custGeom>
                <a:avLst/>
                <a:gdLst>
                  <a:gd name="T0" fmla="*/ 11 w 25"/>
                  <a:gd name="T1" fmla="*/ 1 h 234"/>
                  <a:gd name="T2" fmla="*/ 9 w 25"/>
                  <a:gd name="T3" fmla="*/ 96 h 234"/>
                  <a:gd name="T4" fmla="*/ 25 w 25"/>
                  <a:gd name="T5" fmla="*/ 234 h 234"/>
                  <a:gd name="T6" fmla="*/ 12 w 25"/>
                  <a:gd name="T7" fmla="*/ 205 h 234"/>
                  <a:gd name="T8" fmla="*/ 2 w 25"/>
                  <a:gd name="T9" fmla="*/ 14 h 234"/>
                  <a:gd name="T10" fmla="*/ 11 w 25"/>
                  <a:gd name="T11" fmla="*/ 1 h 234"/>
                </a:gdLst>
                <a:ahLst/>
                <a:cxnLst>
                  <a:cxn ang="0">
                    <a:pos x="T0" y="T1"/>
                  </a:cxn>
                  <a:cxn ang="0">
                    <a:pos x="T2" y="T3"/>
                  </a:cxn>
                  <a:cxn ang="0">
                    <a:pos x="T4" y="T5"/>
                  </a:cxn>
                  <a:cxn ang="0">
                    <a:pos x="T6" y="T7"/>
                  </a:cxn>
                  <a:cxn ang="0">
                    <a:pos x="T8" y="T9"/>
                  </a:cxn>
                  <a:cxn ang="0">
                    <a:pos x="T10" y="T11"/>
                  </a:cxn>
                </a:cxnLst>
                <a:rect l="0" t="0" r="r" b="b"/>
                <a:pathLst>
                  <a:path w="25" h="234">
                    <a:moveTo>
                      <a:pt x="11" y="1"/>
                    </a:moveTo>
                    <a:cubicBezTo>
                      <a:pt x="4" y="33"/>
                      <a:pt x="9" y="65"/>
                      <a:pt x="9" y="96"/>
                    </a:cubicBezTo>
                    <a:cubicBezTo>
                      <a:pt x="8" y="142"/>
                      <a:pt x="17" y="186"/>
                      <a:pt x="25" y="234"/>
                    </a:cubicBezTo>
                    <a:cubicBezTo>
                      <a:pt x="14" y="225"/>
                      <a:pt x="14" y="214"/>
                      <a:pt x="12" y="205"/>
                    </a:cubicBezTo>
                    <a:cubicBezTo>
                      <a:pt x="1" y="142"/>
                      <a:pt x="2" y="78"/>
                      <a:pt x="2" y="14"/>
                    </a:cubicBezTo>
                    <a:cubicBezTo>
                      <a:pt x="2" y="8"/>
                      <a:pt x="0" y="0"/>
                      <a:pt x="11" y="1"/>
                    </a:cubicBezTo>
                    <a:close/>
                  </a:path>
                </a:pathLst>
              </a:custGeom>
              <a:solidFill>
                <a:srgbClr val="8E70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4" name="Freeform 453">
                <a:extLst>
                  <a:ext uri="{FF2B5EF4-FFF2-40B4-BE49-F238E27FC236}">
                    <a16:creationId xmlns:a16="http://schemas.microsoft.com/office/drawing/2014/main" id="{D0EEEB90-04E3-4DB4-B25B-3E67A1FA6CCF}"/>
                  </a:ext>
                </a:extLst>
              </p:cNvPr>
              <p:cNvSpPr>
                <a:spLocks/>
              </p:cNvSpPr>
              <p:nvPr/>
            </p:nvSpPr>
            <p:spPr bwMode="auto">
              <a:xfrm>
                <a:off x="1714" y="1276"/>
                <a:ext cx="26" cy="202"/>
              </a:xfrm>
              <a:custGeom>
                <a:avLst/>
                <a:gdLst>
                  <a:gd name="T0" fmla="*/ 9 w 23"/>
                  <a:gd name="T1" fmla="*/ 180 h 180"/>
                  <a:gd name="T2" fmla="*/ 0 w 23"/>
                  <a:gd name="T3" fmla="*/ 0 h 180"/>
                  <a:gd name="T4" fmla="*/ 23 w 23"/>
                  <a:gd name="T5" fmla="*/ 101 h 180"/>
                  <a:gd name="T6" fmla="*/ 12 w 23"/>
                  <a:gd name="T7" fmla="*/ 94 h 180"/>
                  <a:gd name="T8" fmla="*/ 9 w 23"/>
                  <a:gd name="T9" fmla="*/ 180 h 180"/>
                </a:gdLst>
                <a:ahLst/>
                <a:cxnLst>
                  <a:cxn ang="0">
                    <a:pos x="T0" y="T1"/>
                  </a:cxn>
                  <a:cxn ang="0">
                    <a:pos x="T2" y="T3"/>
                  </a:cxn>
                  <a:cxn ang="0">
                    <a:pos x="T4" y="T5"/>
                  </a:cxn>
                  <a:cxn ang="0">
                    <a:pos x="T6" y="T7"/>
                  </a:cxn>
                  <a:cxn ang="0">
                    <a:pos x="T8" y="T9"/>
                  </a:cxn>
                </a:cxnLst>
                <a:rect l="0" t="0" r="r" b="b"/>
                <a:pathLst>
                  <a:path w="23" h="180">
                    <a:moveTo>
                      <a:pt x="9" y="180"/>
                    </a:moveTo>
                    <a:cubicBezTo>
                      <a:pt x="5" y="120"/>
                      <a:pt x="14" y="60"/>
                      <a:pt x="0" y="0"/>
                    </a:cubicBezTo>
                    <a:cubicBezTo>
                      <a:pt x="13" y="33"/>
                      <a:pt x="12" y="68"/>
                      <a:pt x="23" y="101"/>
                    </a:cubicBezTo>
                    <a:cubicBezTo>
                      <a:pt x="16" y="102"/>
                      <a:pt x="18" y="94"/>
                      <a:pt x="12" y="94"/>
                    </a:cubicBezTo>
                    <a:cubicBezTo>
                      <a:pt x="18" y="123"/>
                      <a:pt x="14" y="151"/>
                      <a:pt x="9" y="180"/>
                    </a:cubicBezTo>
                    <a:close/>
                  </a:path>
                </a:pathLst>
              </a:custGeom>
              <a:solidFill>
                <a:srgbClr val="B4917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5" name="Freeform 454">
                <a:extLst>
                  <a:ext uri="{FF2B5EF4-FFF2-40B4-BE49-F238E27FC236}">
                    <a16:creationId xmlns:a16="http://schemas.microsoft.com/office/drawing/2014/main" id="{FAE6470D-91C7-4CB1-9ABD-FA58AC98A261}"/>
                  </a:ext>
                </a:extLst>
              </p:cNvPr>
              <p:cNvSpPr>
                <a:spLocks/>
              </p:cNvSpPr>
              <p:nvPr/>
            </p:nvSpPr>
            <p:spPr bwMode="auto">
              <a:xfrm>
                <a:off x="1849" y="2329"/>
                <a:ext cx="31" cy="199"/>
              </a:xfrm>
              <a:custGeom>
                <a:avLst/>
                <a:gdLst>
                  <a:gd name="T0" fmla="*/ 14 w 28"/>
                  <a:gd name="T1" fmla="*/ 177 h 177"/>
                  <a:gd name="T2" fmla="*/ 0 w 28"/>
                  <a:gd name="T3" fmla="*/ 1 h 177"/>
                  <a:gd name="T4" fmla="*/ 5 w 28"/>
                  <a:gd name="T5" fmla="*/ 0 h 177"/>
                  <a:gd name="T6" fmla="*/ 17 w 28"/>
                  <a:gd name="T7" fmla="*/ 71 h 177"/>
                  <a:gd name="T8" fmla="*/ 27 w 28"/>
                  <a:gd name="T9" fmla="*/ 63 h 177"/>
                  <a:gd name="T10" fmla="*/ 22 w 28"/>
                  <a:gd name="T11" fmla="*/ 177 h 177"/>
                  <a:gd name="T12" fmla="*/ 14 w 28"/>
                  <a:gd name="T13" fmla="*/ 177 h 177"/>
                </a:gdLst>
                <a:ahLst/>
                <a:cxnLst>
                  <a:cxn ang="0">
                    <a:pos x="T0" y="T1"/>
                  </a:cxn>
                  <a:cxn ang="0">
                    <a:pos x="T2" y="T3"/>
                  </a:cxn>
                  <a:cxn ang="0">
                    <a:pos x="T4" y="T5"/>
                  </a:cxn>
                  <a:cxn ang="0">
                    <a:pos x="T6" y="T7"/>
                  </a:cxn>
                  <a:cxn ang="0">
                    <a:pos x="T8" y="T9"/>
                  </a:cxn>
                  <a:cxn ang="0">
                    <a:pos x="T10" y="T11"/>
                  </a:cxn>
                  <a:cxn ang="0">
                    <a:pos x="T12" y="T13"/>
                  </a:cxn>
                </a:cxnLst>
                <a:rect l="0" t="0" r="r" b="b"/>
                <a:pathLst>
                  <a:path w="28" h="177">
                    <a:moveTo>
                      <a:pt x="14" y="177"/>
                    </a:moveTo>
                    <a:cubicBezTo>
                      <a:pt x="28" y="117"/>
                      <a:pt x="4" y="60"/>
                      <a:pt x="0" y="1"/>
                    </a:cubicBezTo>
                    <a:cubicBezTo>
                      <a:pt x="2" y="1"/>
                      <a:pt x="4" y="1"/>
                      <a:pt x="5" y="0"/>
                    </a:cubicBezTo>
                    <a:cubicBezTo>
                      <a:pt x="9" y="24"/>
                      <a:pt x="13" y="48"/>
                      <a:pt x="17" y="71"/>
                    </a:cubicBezTo>
                    <a:cubicBezTo>
                      <a:pt x="22" y="73"/>
                      <a:pt x="21" y="66"/>
                      <a:pt x="27" y="63"/>
                    </a:cubicBezTo>
                    <a:cubicBezTo>
                      <a:pt x="25" y="102"/>
                      <a:pt x="24" y="139"/>
                      <a:pt x="22" y="177"/>
                    </a:cubicBezTo>
                    <a:cubicBezTo>
                      <a:pt x="20" y="177"/>
                      <a:pt x="17" y="177"/>
                      <a:pt x="14" y="177"/>
                    </a:cubicBezTo>
                    <a:close/>
                  </a:path>
                </a:pathLst>
              </a:custGeom>
              <a:solidFill>
                <a:srgbClr val="8C6F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6" name="Freeform 455">
                <a:extLst>
                  <a:ext uri="{FF2B5EF4-FFF2-40B4-BE49-F238E27FC236}">
                    <a16:creationId xmlns:a16="http://schemas.microsoft.com/office/drawing/2014/main" id="{91BB6C97-EDF1-41D7-BF83-715DF445F01A}"/>
                  </a:ext>
                </a:extLst>
              </p:cNvPr>
              <p:cNvSpPr>
                <a:spLocks/>
              </p:cNvSpPr>
              <p:nvPr/>
            </p:nvSpPr>
            <p:spPr bwMode="auto">
              <a:xfrm>
                <a:off x="1725" y="2390"/>
                <a:ext cx="40" cy="195"/>
              </a:xfrm>
              <a:custGeom>
                <a:avLst/>
                <a:gdLst>
                  <a:gd name="T0" fmla="*/ 28 w 35"/>
                  <a:gd name="T1" fmla="*/ 174 h 174"/>
                  <a:gd name="T2" fmla="*/ 17 w 35"/>
                  <a:gd name="T3" fmla="*/ 160 h 174"/>
                  <a:gd name="T4" fmla="*/ 0 w 35"/>
                  <a:gd name="T5" fmla="*/ 1 h 174"/>
                  <a:gd name="T6" fmla="*/ 5 w 35"/>
                  <a:gd name="T7" fmla="*/ 1 h 174"/>
                  <a:gd name="T8" fmla="*/ 20 w 35"/>
                  <a:gd name="T9" fmla="*/ 122 h 174"/>
                  <a:gd name="T10" fmla="*/ 28 w 35"/>
                  <a:gd name="T11" fmla="*/ 141 h 174"/>
                  <a:gd name="T12" fmla="*/ 28 w 35"/>
                  <a:gd name="T13" fmla="*/ 174 h 174"/>
                </a:gdLst>
                <a:ahLst/>
                <a:cxnLst>
                  <a:cxn ang="0">
                    <a:pos x="T0" y="T1"/>
                  </a:cxn>
                  <a:cxn ang="0">
                    <a:pos x="T2" y="T3"/>
                  </a:cxn>
                  <a:cxn ang="0">
                    <a:pos x="T4" y="T5"/>
                  </a:cxn>
                  <a:cxn ang="0">
                    <a:pos x="T6" y="T7"/>
                  </a:cxn>
                  <a:cxn ang="0">
                    <a:pos x="T8" y="T9"/>
                  </a:cxn>
                  <a:cxn ang="0">
                    <a:pos x="T10" y="T11"/>
                  </a:cxn>
                  <a:cxn ang="0">
                    <a:pos x="T12" y="T13"/>
                  </a:cxn>
                </a:cxnLst>
                <a:rect l="0" t="0" r="r" b="b"/>
                <a:pathLst>
                  <a:path w="35" h="174">
                    <a:moveTo>
                      <a:pt x="28" y="174"/>
                    </a:moveTo>
                    <a:cubicBezTo>
                      <a:pt x="20" y="173"/>
                      <a:pt x="18" y="167"/>
                      <a:pt x="17" y="160"/>
                    </a:cubicBezTo>
                    <a:cubicBezTo>
                      <a:pt x="12" y="107"/>
                      <a:pt x="6" y="54"/>
                      <a:pt x="0" y="1"/>
                    </a:cubicBezTo>
                    <a:cubicBezTo>
                      <a:pt x="2" y="0"/>
                      <a:pt x="3" y="0"/>
                      <a:pt x="5" y="1"/>
                    </a:cubicBezTo>
                    <a:cubicBezTo>
                      <a:pt x="10" y="41"/>
                      <a:pt x="15" y="82"/>
                      <a:pt x="20" y="122"/>
                    </a:cubicBezTo>
                    <a:cubicBezTo>
                      <a:pt x="21" y="130"/>
                      <a:pt x="23" y="136"/>
                      <a:pt x="28" y="141"/>
                    </a:cubicBezTo>
                    <a:cubicBezTo>
                      <a:pt x="29" y="152"/>
                      <a:pt x="35" y="163"/>
                      <a:pt x="28" y="174"/>
                    </a:cubicBezTo>
                    <a:close/>
                  </a:path>
                </a:pathLst>
              </a:custGeom>
              <a:solidFill>
                <a:srgbClr val="8A62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7" name="Freeform 456">
                <a:extLst>
                  <a:ext uri="{FF2B5EF4-FFF2-40B4-BE49-F238E27FC236}">
                    <a16:creationId xmlns:a16="http://schemas.microsoft.com/office/drawing/2014/main" id="{013E5E73-2B08-4FCE-A7F7-8BB3EE578CBA}"/>
                  </a:ext>
                </a:extLst>
              </p:cNvPr>
              <p:cNvSpPr>
                <a:spLocks/>
              </p:cNvSpPr>
              <p:nvPr/>
            </p:nvSpPr>
            <p:spPr bwMode="auto">
              <a:xfrm>
                <a:off x="1954" y="2327"/>
                <a:ext cx="56" cy="208"/>
              </a:xfrm>
              <a:custGeom>
                <a:avLst/>
                <a:gdLst>
                  <a:gd name="T0" fmla="*/ 49 w 49"/>
                  <a:gd name="T1" fmla="*/ 176 h 185"/>
                  <a:gd name="T2" fmla="*/ 37 w 49"/>
                  <a:gd name="T3" fmla="*/ 185 h 185"/>
                  <a:gd name="T4" fmla="*/ 3 w 49"/>
                  <a:gd name="T5" fmla="*/ 12 h 185"/>
                  <a:gd name="T6" fmla="*/ 7 w 49"/>
                  <a:gd name="T7" fmla="*/ 0 h 185"/>
                  <a:gd name="T8" fmla="*/ 33 w 49"/>
                  <a:gd name="T9" fmla="*/ 141 h 185"/>
                  <a:gd name="T10" fmla="*/ 33 w 49"/>
                  <a:gd name="T11" fmla="*/ 141 h 185"/>
                  <a:gd name="T12" fmla="*/ 49 w 49"/>
                  <a:gd name="T13" fmla="*/ 176 h 185"/>
                </a:gdLst>
                <a:ahLst/>
                <a:cxnLst>
                  <a:cxn ang="0">
                    <a:pos x="T0" y="T1"/>
                  </a:cxn>
                  <a:cxn ang="0">
                    <a:pos x="T2" y="T3"/>
                  </a:cxn>
                  <a:cxn ang="0">
                    <a:pos x="T4" y="T5"/>
                  </a:cxn>
                  <a:cxn ang="0">
                    <a:pos x="T6" y="T7"/>
                  </a:cxn>
                  <a:cxn ang="0">
                    <a:pos x="T8" y="T9"/>
                  </a:cxn>
                  <a:cxn ang="0">
                    <a:pos x="T10" y="T11"/>
                  </a:cxn>
                  <a:cxn ang="0">
                    <a:pos x="T12" y="T13"/>
                  </a:cxn>
                </a:cxnLst>
                <a:rect l="0" t="0" r="r" b="b"/>
                <a:pathLst>
                  <a:path w="49" h="185">
                    <a:moveTo>
                      <a:pt x="49" y="176"/>
                    </a:moveTo>
                    <a:cubicBezTo>
                      <a:pt x="47" y="182"/>
                      <a:pt x="42" y="183"/>
                      <a:pt x="37" y="185"/>
                    </a:cubicBezTo>
                    <a:cubicBezTo>
                      <a:pt x="17" y="129"/>
                      <a:pt x="15" y="70"/>
                      <a:pt x="3" y="12"/>
                    </a:cubicBezTo>
                    <a:cubicBezTo>
                      <a:pt x="2" y="9"/>
                      <a:pt x="0" y="5"/>
                      <a:pt x="7" y="0"/>
                    </a:cubicBezTo>
                    <a:cubicBezTo>
                      <a:pt x="16" y="48"/>
                      <a:pt x="24" y="94"/>
                      <a:pt x="33" y="141"/>
                    </a:cubicBezTo>
                    <a:cubicBezTo>
                      <a:pt x="33" y="141"/>
                      <a:pt x="33" y="141"/>
                      <a:pt x="33" y="141"/>
                    </a:cubicBezTo>
                    <a:cubicBezTo>
                      <a:pt x="36" y="154"/>
                      <a:pt x="33" y="169"/>
                      <a:pt x="49" y="176"/>
                    </a:cubicBezTo>
                    <a:close/>
                  </a:path>
                </a:pathLst>
              </a:custGeom>
              <a:solidFill>
                <a:srgbClr val="8A6D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8" name="Freeform 457">
                <a:extLst>
                  <a:ext uri="{FF2B5EF4-FFF2-40B4-BE49-F238E27FC236}">
                    <a16:creationId xmlns:a16="http://schemas.microsoft.com/office/drawing/2014/main" id="{7CF99FB8-E63A-4B7F-9CBC-1E672CCF4DD5}"/>
                  </a:ext>
                </a:extLst>
              </p:cNvPr>
              <p:cNvSpPr>
                <a:spLocks/>
              </p:cNvSpPr>
              <p:nvPr/>
            </p:nvSpPr>
            <p:spPr bwMode="auto">
              <a:xfrm>
                <a:off x="1889" y="2259"/>
                <a:ext cx="60" cy="182"/>
              </a:xfrm>
              <a:custGeom>
                <a:avLst/>
                <a:gdLst>
                  <a:gd name="T0" fmla="*/ 10 w 53"/>
                  <a:gd name="T1" fmla="*/ 2 h 162"/>
                  <a:gd name="T2" fmla="*/ 53 w 53"/>
                  <a:gd name="T3" fmla="*/ 162 h 162"/>
                  <a:gd name="T4" fmla="*/ 42 w 53"/>
                  <a:gd name="T5" fmla="*/ 152 h 162"/>
                  <a:gd name="T6" fmla="*/ 3 w 53"/>
                  <a:gd name="T7" fmla="*/ 20 h 162"/>
                  <a:gd name="T8" fmla="*/ 6 w 53"/>
                  <a:gd name="T9" fmla="*/ 1 h 162"/>
                  <a:gd name="T10" fmla="*/ 10 w 53"/>
                  <a:gd name="T11" fmla="*/ 2 h 162"/>
                </a:gdLst>
                <a:ahLst/>
                <a:cxnLst>
                  <a:cxn ang="0">
                    <a:pos x="T0" y="T1"/>
                  </a:cxn>
                  <a:cxn ang="0">
                    <a:pos x="T2" y="T3"/>
                  </a:cxn>
                  <a:cxn ang="0">
                    <a:pos x="T4" y="T5"/>
                  </a:cxn>
                  <a:cxn ang="0">
                    <a:pos x="T6" y="T7"/>
                  </a:cxn>
                  <a:cxn ang="0">
                    <a:pos x="T8" y="T9"/>
                  </a:cxn>
                  <a:cxn ang="0">
                    <a:pos x="T10" y="T11"/>
                  </a:cxn>
                </a:cxnLst>
                <a:rect l="0" t="0" r="r" b="b"/>
                <a:pathLst>
                  <a:path w="53" h="162">
                    <a:moveTo>
                      <a:pt x="10" y="2"/>
                    </a:moveTo>
                    <a:cubicBezTo>
                      <a:pt x="13" y="58"/>
                      <a:pt x="26" y="111"/>
                      <a:pt x="53" y="162"/>
                    </a:cubicBezTo>
                    <a:cubicBezTo>
                      <a:pt x="45" y="159"/>
                      <a:pt x="44" y="155"/>
                      <a:pt x="42" y="152"/>
                    </a:cubicBezTo>
                    <a:cubicBezTo>
                      <a:pt x="15" y="112"/>
                      <a:pt x="9" y="66"/>
                      <a:pt x="3" y="20"/>
                    </a:cubicBezTo>
                    <a:cubicBezTo>
                      <a:pt x="2" y="14"/>
                      <a:pt x="0" y="7"/>
                      <a:pt x="6" y="1"/>
                    </a:cubicBezTo>
                    <a:cubicBezTo>
                      <a:pt x="8" y="0"/>
                      <a:pt x="10" y="0"/>
                      <a:pt x="10" y="2"/>
                    </a:cubicBezTo>
                    <a:close/>
                  </a:path>
                </a:pathLst>
              </a:custGeom>
              <a:solidFill>
                <a:srgbClr val="815E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9" name="Freeform 458">
                <a:extLst>
                  <a:ext uri="{FF2B5EF4-FFF2-40B4-BE49-F238E27FC236}">
                    <a16:creationId xmlns:a16="http://schemas.microsoft.com/office/drawing/2014/main" id="{D26CECC1-5EAF-4539-86C3-AC1268C64B3F}"/>
                  </a:ext>
                </a:extLst>
              </p:cNvPr>
              <p:cNvSpPr>
                <a:spLocks/>
              </p:cNvSpPr>
              <p:nvPr/>
            </p:nvSpPr>
            <p:spPr bwMode="auto">
              <a:xfrm>
                <a:off x="1712" y="1944"/>
                <a:ext cx="27" cy="189"/>
              </a:xfrm>
              <a:custGeom>
                <a:avLst/>
                <a:gdLst>
                  <a:gd name="T0" fmla="*/ 18 w 24"/>
                  <a:gd name="T1" fmla="*/ 0 h 168"/>
                  <a:gd name="T2" fmla="*/ 15 w 24"/>
                  <a:gd name="T3" fmla="*/ 168 h 168"/>
                  <a:gd name="T4" fmla="*/ 18 w 24"/>
                  <a:gd name="T5" fmla="*/ 0 h 168"/>
                </a:gdLst>
                <a:ahLst/>
                <a:cxnLst>
                  <a:cxn ang="0">
                    <a:pos x="T0" y="T1"/>
                  </a:cxn>
                  <a:cxn ang="0">
                    <a:pos x="T2" y="T3"/>
                  </a:cxn>
                  <a:cxn ang="0">
                    <a:pos x="T4" y="T5"/>
                  </a:cxn>
                </a:cxnLst>
                <a:rect l="0" t="0" r="r" b="b"/>
                <a:pathLst>
                  <a:path w="24" h="168">
                    <a:moveTo>
                      <a:pt x="18" y="0"/>
                    </a:moveTo>
                    <a:cubicBezTo>
                      <a:pt x="24" y="56"/>
                      <a:pt x="15" y="112"/>
                      <a:pt x="15" y="168"/>
                    </a:cubicBezTo>
                    <a:cubicBezTo>
                      <a:pt x="0" y="112"/>
                      <a:pt x="20" y="56"/>
                      <a:pt x="18" y="0"/>
                    </a:cubicBezTo>
                    <a:close/>
                  </a:path>
                </a:pathLst>
              </a:custGeom>
              <a:solidFill>
                <a:srgbClr val="A980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0" name="Freeform 459">
                <a:extLst>
                  <a:ext uri="{FF2B5EF4-FFF2-40B4-BE49-F238E27FC236}">
                    <a16:creationId xmlns:a16="http://schemas.microsoft.com/office/drawing/2014/main" id="{9343D0C7-C9E6-4E5F-951C-6F420D5476B3}"/>
                  </a:ext>
                </a:extLst>
              </p:cNvPr>
              <p:cNvSpPr>
                <a:spLocks/>
              </p:cNvSpPr>
              <p:nvPr/>
            </p:nvSpPr>
            <p:spPr bwMode="auto">
              <a:xfrm>
                <a:off x="1702" y="2459"/>
                <a:ext cx="39" cy="174"/>
              </a:xfrm>
              <a:custGeom>
                <a:avLst/>
                <a:gdLst>
                  <a:gd name="T0" fmla="*/ 10 w 35"/>
                  <a:gd name="T1" fmla="*/ 0 h 155"/>
                  <a:gd name="T2" fmla="*/ 25 w 35"/>
                  <a:gd name="T3" fmla="*/ 155 h 155"/>
                  <a:gd name="T4" fmla="*/ 5 w 35"/>
                  <a:gd name="T5" fmla="*/ 12 h 155"/>
                  <a:gd name="T6" fmla="*/ 10 w 35"/>
                  <a:gd name="T7" fmla="*/ 0 h 155"/>
                </a:gdLst>
                <a:ahLst/>
                <a:cxnLst>
                  <a:cxn ang="0">
                    <a:pos x="T0" y="T1"/>
                  </a:cxn>
                  <a:cxn ang="0">
                    <a:pos x="T2" y="T3"/>
                  </a:cxn>
                  <a:cxn ang="0">
                    <a:pos x="T4" y="T5"/>
                  </a:cxn>
                  <a:cxn ang="0">
                    <a:pos x="T6" y="T7"/>
                  </a:cxn>
                </a:cxnLst>
                <a:rect l="0" t="0" r="r" b="b"/>
                <a:pathLst>
                  <a:path w="35" h="155">
                    <a:moveTo>
                      <a:pt x="10" y="0"/>
                    </a:moveTo>
                    <a:cubicBezTo>
                      <a:pt x="15" y="52"/>
                      <a:pt x="35" y="102"/>
                      <a:pt x="25" y="155"/>
                    </a:cubicBezTo>
                    <a:cubicBezTo>
                      <a:pt x="26" y="107"/>
                      <a:pt x="8" y="61"/>
                      <a:pt x="5" y="12"/>
                    </a:cubicBezTo>
                    <a:cubicBezTo>
                      <a:pt x="5" y="8"/>
                      <a:pt x="0" y="1"/>
                      <a:pt x="10" y="0"/>
                    </a:cubicBezTo>
                    <a:close/>
                  </a:path>
                </a:pathLst>
              </a:custGeom>
              <a:solidFill>
                <a:srgbClr val="8865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1" name="Freeform 460">
                <a:extLst>
                  <a:ext uri="{FF2B5EF4-FFF2-40B4-BE49-F238E27FC236}">
                    <a16:creationId xmlns:a16="http://schemas.microsoft.com/office/drawing/2014/main" id="{DFFC9468-A6C7-4756-9C34-683CCBC57CCB}"/>
                  </a:ext>
                </a:extLst>
              </p:cNvPr>
              <p:cNvSpPr>
                <a:spLocks/>
              </p:cNvSpPr>
              <p:nvPr/>
            </p:nvSpPr>
            <p:spPr bwMode="auto">
              <a:xfrm>
                <a:off x="1870" y="1881"/>
                <a:ext cx="34" cy="200"/>
              </a:xfrm>
              <a:custGeom>
                <a:avLst/>
                <a:gdLst>
                  <a:gd name="T0" fmla="*/ 6 w 30"/>
                  <a:gd name="T1" fmla="*/ 0 h 178"/>
                  <a:gd name="T2" fmla="*/ 30 w 30"/>
                  <a:gd name="T3" fmla="*/ 178 h 178"/>
                  <a:gd name="T4" fmla="*/ 0 w 30"/>
                  <a:gd name="T5" fmla="*/ 1 h 178"/>
                  <a:gd name="T6" fmla="*/ 6 w 30"/>
                  <a:gd name="T7" fmla="*/ 0 h 178"/>
                </a:gdLst>
                <a:ahLst/>
                <a:cxnLst>
                  <a:cxn ang="0">
                    <a:pos x="T0" y="T1"/>
                  </a:cxn>
                  <a:cxn ang="0">
                    <a:pos x="T2" y="T3"/>
                  </a:cxn>
                  <a:cxn ang="0">
                    <a:pos x="T4" y="T5"/>
                  </a:cxn>
                  <a:cxn ang="0">
                    <a:pos x="T6" y="T7"/>
                  </a:cxn>
                </a:cxnLst>
                <a:rect l="0" t="0" r="r" b="b"/>
                <a:pathLst>
                  <a:path w="30" h="178">
                    <a:moveTo>
                      <a:pt x="6" y="0"/>
                    </a:moveTo>
                    <a:cubicBezTo>
                      <a:pt x="14" y="60"/>
                      <a:pt x="22" y="119"/>
                      <a:pt x="30" y="178"/>
                    </a:cubicBezTo>
                    <a:cubicBezTo>
                      <a:pt x="14" y="120"/>
                      <a:pt x="7" y="60"/>
                      <a:pt x="0" y="1"/>
                    </a:cubicBezTo>
                    <a:cubicBezTo>
                      <a:pt x="2" y="1"/>
                      <a:pt x="4" y="1"/>
                      <a:pt x="6" y="0"/>
                    </a:cubicBezTo>
                    <a:close/>
                  </a:path>
                </a:pathLst>
              </a:custGeom>
              <a:solidFill>
                <a:srgbClr val="8A6D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2" name="Freeform 461">
                <a:extLst>
                  <a:ext uri="{FF2B5EF4-FFF2-40B4-BE49-F238E27FC236}">
                    <a16:creationId xmlns:a16="http://schemas.microsoft.com/office/drawing/2014/main" id="{A1C79BDE-C2A0-49E8-A42B-21B4CB14BB3E}"/>
                  </a:ext>
                </a:extLst>
              </p:cNvPr>
              <p:cNvSpPr>
                <a:spLocks/>
              </p:cNvSpPr>
              <p:nvPr/>
            </p:nvSpPr>
            <p:spPr bwMode="auto">
              <a:xfrm>
                <a:off x="1804" y="2408"/>
                <a:ext cx="23" cy="177"/>
              </a:xfrm>
              <a:custGeom>
                <a:avLst/>
                <a:gdLst>
                  <a:gd name="T0" fmla="*/ 0 w 21"/>
                  <a:gd name="T1" fmla="*/ 0 h 158"/>
                  <a:gd name="T2" fmla="*/ 17 w 21"/>
                  <a:gd name="T3" fmla="*/ 158 h 158"/>
                  <a:gd name="T4" fmla="*/ 0 w 21"/>
                  <a:gd name="T5" fmla="*/ 0 h 158"/>
                </a:gdLst>
                <a:ahLst/>
                <a:cxnLst>
                  <a:cxn ang="0">
                    <a:pos x="T0" y="T1"/>
                  </a:cxn>
                  <a:cxn ang="0">
                    <a:pos x="T2" y="T3"/>
                  </a:cxn>
                  <a:cxn ang="0">
                    <a:pos x="T4" y="T5"/>
                  </a:cxn>
                </a:cxnLst>
                <a:rect l="0" t="0" r="r" b="b"/>
                <a:pathLst>
                  <a:path w="21" h="158">
                    <a:moveTo>
                      <a:pt x="0" y="0"/>
                    </a:moveTo>
                    <a:cubicBezTo>
                      <a:pt x="21" y="51"/>
                      <a:pt x="17" y="105"/>
                      <a:pt x="17" y="158"/>
                    </a:cubicBezTo>
                    <a:cubicBezTo>
                      <a:pt x="7" y="106"/>
                      <a:pt x="13" y="52"/>
                      <a:pt x="0" y="0"/>
                    </a:cubicBezTo>
                    <a:close/>
                  </a:path>
                </a:pathLst>
              </a:custGeom>
              <a:solidFill>
                <a:srgbClr val="896F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3" name="Freeform 462">
                <a:extLst>
                  <a:ext uri="{FF2B5EF4-FFF2-40B4-BE49-F238E27FC236}">
                    <a16:creationId xmlns:a16="http://schemas.microsoft.com/office/drawing/2014/main" id="{37876362-F9C1-4CB8-A8DB-2C429028105D}"/>
                  </a:ext>
                </a:extLst>
              </p:cNvPr>
              <p:cNvSpPr>
                <a:spLocks/>
              </p:cNvSpPr>
              <p:nvPr/>
            </p:nvSpPr>
            <p:spPr bwMode="auto">
              <a:xfrm>
                <a:off x="1879" y="2107"/>
                <a:ext cx="27" cy="154"/>
              </a:xfrm>
              <a:custGeom>
                <a:avLst/>
                <a:gdLst>
                  <a:gd name="T0" fmla="*/ 19 w 24"/>
                  <a:gd name="T1" fmla="*/ 137 h 137"/>
                  <a:gd name="T2" fmla="*/ 15 w 24"/>
                  <a:gd name="T3" fmla="*/ 136 h 137"/>
                  <a:gd name="T4" fmla="*/ 0 w 24"/>
                  <a:gd name="T5" fmla="*/ 1 h 137"/>
                  <a:gd name="T6" fmla="*/ 5 w 24"/>
                  <a:gd name="T7" fmla="*/ 0 h 137"/>
                  <a:gd name="T8" fmla="*/ 19 w 24"/>
                  <a:gd name="T9" fmla="*/ 137 h 137"/>
                </a:gdLst>
                <a:ahLst/>
                <a:cxnLst>
                  <a:cxn ang="0">
                    <a:pos x="T0" y="T1"/>
                  </a:cxn>
                  <a:cxn ang="0">
                    <a:pos x="T2" y="T3"/>
                  </a:cxn>
                  <a:cxn ang="0">
                    <a:pos x="T4" y="T5"/>
                  </a:cxn>
                  <a:cxn ang="0">
                    <a:pos x="T6" y="T7"/>
                  </a:cxn>
                  <a:cxn ang="0">
                    <a:pos x="T8" y="T9"/>
                  </a:cxn>
                </a:cxnLst>
                <a:rect l="0" t="0" r="r" b="b"/>
                <a:pathLst>
                  <a:path w="24" h="137">
                    <a:moveTo>
                      <a:pt x="19" y="137"/>
                    </a:moveTo>
                    <a:cubicBezTo>
                      <a:pt x="18" y="137"/>
                      <a:pt x="17" y="137"/>
                      <a:pt x="15" y="136"/>
                    </a:cubicBezTo>
                    <a:cubicBezTo>
                      <a:pt x="10" y="91"/>
                      <a:pt x="5" y="46"/>
                      <a:pt x="0" y="1"/>
                    </a:cubicBezTo>
                    <a:cubicBezTo>
                      <a:pt x="1" y="0"/>
                      <a:pt x="3" y="0"/>
                      <a:pt x="5" y="0"/>
                    </a:cubicBezTo>
                    <a:cubicBezTo>
                      <a:pt x="12" y="45"/>
                      <a:pt x="24" y="90"/>
                      <a:pt x="19" y="137"/>
                    </a:cubicBezTo>
                    <a:close/>
                  </a:path>
                </a:pathLst>
              </a:custGeom>
              <a:solidFill>
                <a:srgbClr val="AE8F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4" name="Freeform 463">
                <a:extLst>
                  <a:ext uri="{FF2B5EF4-FFF2-40B4-BE49-F238E27FC236}">
                    <a16:creationId xmlns:a16="http://schemas.microsoft.com/office/drawing/2014/main" id="{C4628E58-4E6D-4600-A39D-31F5746694E5}"/>
                  </a:ext>
                </a:extLst>
              </p:cNvPr>
              <p:cNvSpPr>
                <a:spLocks/>
              </p:cNvSpPr>
              <p:nvPr/>
            </p:nvSpPr>
            <p:spPr bwMode="auto">
              <a:xfrm>
                <a:off x="1848" y="1276"/>
                <a:ext cx="35" cy="185"/>
              </a:xfrm>
              <a:custGeom>
                <a:avLst/>
                <a:gdLst>
                  <a:gd name="T0" fmla="*/ 31 w 31"/>
                  <a:gd name="T1" fmla="*/ 162 h 165"/>
                  <a:gd name="T2" fmla="*/ 25 w 31"/>
                  <a:gd name="T3" fmla="*/ 165 h 165"/>
                  <a:gd name="T4" fmla="*/ 2 w 31"/>
                  <a:gd name="T5" fmla="*/ 38 h 165"/>
                  <a:gd name="T6" fmla="*/ 1 w 31"/>
                  <a:gd name="T7" fmla="*/ 0 h 165"/>
                  <a:gd name="T8" fmla="*/ 31 w 31"/>
                  <a:gd name="T9" fmla="*/ 162 h 165"/>
                </a:gdLst>
                <a:ahLst/>
                <a:cxnLst>
                  <a:cxn ang="0">
                    <a:pos x="T0" y="T1"/>
                  </a:cxn>
                  <a:cxn ang="0">
                    <a:pos x="T2" y="T3"/>
                  </a:cxn>
                  <a:cxn ang="0">
                    <a:pos x="T4" y="T5"/>
                  </a:cxn>
                  <a:cxn ang="0">
                    <a:pos x="T6" y="T7"/>
                  </a:cxn>
                  <a:cxn ang="0">
                    <a:pos x="T8" y="T9"/>
                  </a:cxn>
                </a:cxnLst>
                <a:rect l="0" t="0" r="r" b="b"/>
                <a:pathLst>
                  <a:path w="31" h="165">
                    <a:moveTo>
                      <a:pt x="31" y="162"/>
                    </a:moveTo>
                    <a:cubicBezTo>
                      <a:pt x="29" y="163"/>
                      <a:pt x="27" y="164"/>
                      <a:pt x="25" y="165"/>
                    </a:cubicBezTo>
                    <a:cubicBezTo>
                      <a:pt x="17" y="123"/>
                      <a:pt x="6" y="81"/>
                      <a:pt x="2" y="38"/>
                    </a:cubicBezTo>
                    <a:cubicBezTo>
                      <a:pt x="1" y="26"/>
                      <a:pt x="0" y="13"/>
                      <a:pt x="1" y="0"/>
                    </a:cubicBezTo>
                    <a:cubicBezTo>
                      <a:pt x="14" y="54"/>
                      <a:pt x="15" y="109"/>
                      <a:pt x="31" y="162"/>
                    </a:cubicBezTo>
                    <a:close/>
                  </a:path>
                </a:pathLst>
              </a:custGeom>
              <a:solidFill>
                <a:srgbClr val="B28E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5" name="Freeform 464">
                <a:extLst>
                  <a:ext uri="{FF2B5EF4-FFF2-40B4-BE49-F238E27FC236}">
                    <a16:creationId xmlns:a16="http://schemas.microsoft.com/office/drawing/2014/main" id="{25E1259B-985E-45A8-90AE-672E4C0CE958}"/>
                  </a:ext>
                </a:extLst>
              </p:cNvPr>
              <p:cNvSpPr>
                <a:spLocks/>
              </p:cNvSpPr>
              <p:nvPr/>
            </p:nvSpPr>
            <p:spPr bwMode="auto">
              <a:xfrm>
                <a:off x="1768" y="1766"/>
                <a:ext cx="26" cy="187"/>
              </a:xfrm>
              <a:custGeom>
                <a:avLst/>
                <a:gdLst>
                  <a:gd name="T0" fmla="*/ 10 w 23"/>
                  <a:gd name="T1" fmla="*/ 0 h 166"/>
                  <a:gd name="T2" fmla="*/ 18 w 23"/>
                  <a:gd name="T3" fmla="*/ 68 h 166"/>
                  <a:gd name="T4" fmla="*/ 9 w 23"/>
                  <a:gd name="T5" fmla="*/ 166 h 166"/>
                  <a:gd name="T6" fmla="*/ 12 w 23"/>
                  <a:gd name="T7" fmla="*/ 104 h 166"/>
                  <a:gd name="T8" fmla="*/ 5 w 23"/>
                  <a:gd name="T9" fmla="*/ 26 h 166"/>
                  <a:gd name="T10" fmla="*/ 6 w 23"/>
                  <a:gd name="T11" fmla="*/ 17 h 166"/>
                  <a:gd name="T12" fmla="*/ 10 w 23"/>
                  <a:gd name="T13" fmla="*/ 0 h 166"/>
                </a:gdLst>
                <a:ahLst/>
                <a:cxnLst>
                  <a:cxn ang="0">
                    <a:pos x="T0" y="T1"/>
                  </a:cxn>
                  <a:cxn ang="0">
                    <a:pos x="T2" y="T3"/>
                  </a:cxn>
                  <a:cxn ang="0">
                    <a:pos x="T4" y="T5"/>
                  </a:cxn>
                  <a:cxn ang="0">
                    <a:pos x="T6" y="T7"/>
                  </a:cxn>
                  <a:cxn ang="0">
                    <a:pos x="T8" y="T9"/>
                  </a:cxn>
                  <a:cxn ang="0">
                    <a:pos x="T10" y="T11"/>
                  </a:cxn>
                  <a:cxn ang="0">
                    <a:pos x="T12" y="T13"/>
                  </a:cxn>
                </a:cxnLst>
                <a:rect l="0" t="0" r="r" b="b"/>
                <a:pathLst>
                  <a:path w="23" h="166">
                    <a:moveTo>
                      <a:pt x="10" y="0"/>
                    </a:moveTo>
                    <a:cubicBezTo>
                      <a:pt x="12" y="23"/>
                      <a:pt x="15" y="45"/>
                      <a:pt x="18" y="68"/>
                    </a:cubicBezTo>
                    <a:cubicBezTo>
                      <a:pt x="23" y="101"/>
                      <a:pt x="15" y="133"/>
                      <a:pt x="9" y="166"/>
                    </a:cubicBezTo>
                    <a:cubicBezTo>
                      <a:pt x="3" y="145"/>
                      <a:pt x="8" y="124"/>
                      <a:pt x="12" y="104"/>
                    </a:cubicBezTo>
                    <a:cubicBezTo>
                      <a:pt x="16" y="77"/>
                      <a:pt x="10" y="51"/>
                      <a:pt x="5" y="26"/>
                    </a:cubicBezTo>
                    <a:cubicBezTo>
                      <a:pt x="4" y="22"/>
                      <a:pt x="4" y="19"/>
                      <a:pt x="6" y="17"/>
                    </a:cubicBezTo>
                    <a:cubicBezTo>
                      <a:pt x="6" y="11"/>
                      <a:pt x="0" y="4"/>
                      <a:pt x="10" y="0"/>
                    </a:cubicBezTo>
                    <a:close/>
                  </a:path>
                </a:pathLst>
              </a:custGeom>
              <a:solidFill>
                <a:srgbClr val="8666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6" name="Freeform 465">
                <a:extLst>
                  <a:ext uri="{FF2B5EF4-FFF2-40B4-BE49-F238E27FC236}">
                    <a16:creationId xmlns:a16="http://schemas.microsoft.com/office/drawing/2014/main" id="{47DD6D0F-526A-4D1A-9308-14E5F127A2F7}"/>
                  </a:ext>
                </a:extLst>
              </p:cNvPr>
              <p:cNvSpPr>
                <a:spLocks/>
              </p:cNvSpPr>
              <p:nvPr/>
            </p:nvSpPr>
            <p:spPr bwMode="auto">
              <a:xfrm>
                <a:off x="1825" y="1260"/>
                <a:ext cx="50" cy="134"/>
              </a:xfrm>
              <a:custGeom>
                <a:avLst/>
                <a:gdLst>
                  <a:gd name="T0" fmla="*/ 16 w 44"/>
                  <a:gd name="T1" fmla="*/ 119 h 119"/>
                  <a:gd name="T2" fmla="*/ 12 w 44"/>
                  <a:gd name="T3" fmla="*/ 119 h 119"/>
                  <a:gd name="T4" fmla="*/ 9 w 44"/>
                  <a:gd name="T5" fmla="*/ 72 h 119"/>
                  <a:gd name="T6" fmla="*/ 0 w 44"/>
                  <a:gd name="T7" fmla="*/ 7 h 119"/>
                  <a:gd name="T8" fmla="*/ 44 w 44"/>
                  <a:gd name="T9" fmla="*/ 7 h 119"/>
                  <a:gd name="T10" fmla="*/ 12 w 44"/>
                  <a:gd name="T11" fmla="*/ 43 h 119"/>
                  <a:gd name="T12" fmla="*/ 16 w 44"/>
                  <a:gd name="T13" fmla="*/ 119 h 119"/>
                </a:gdLst>
                <a:ahLst/>
                <a:cxnLst>
                  <a:cxn ang="0">
                    <a:pos x="T0" y="T1"/>
                  </a:cxn>
                  <a:cxn ang="0">
                    <a:pos x="T2" y="T3"/>
                  </a:cxn>
                  <a:cxn ang="0">
                    <a:pos x="T4" y="T5"/>
                  </a:cxn>
                  <a:cxn ang="0">
                    <a:pos x="T6" y="T7"/>
                  </a:cxn>
                  <a:cxn ang="0">
                    <a:pos x="T8" y="T9"/>
                  </a:cxn>
                  <a:cxn ang="0">
                    <a:pos x="T10" y="T11"/>
                  </a:cxn>
                  <a:cxn ang="0">
                    <a:pos x="T12" y="T13"/>
                  </a:cxn>
                </a:cxnLst>
                <a:rect l="0" t="0" r="r" b="b"/>
                <a:pathLst>
                  <a:path w="44" h="119">
                    <a:moveTo>
                      <a:pt x="16" y="119"/>
                    </a:moveTo>
                    <a:cubicBezTo>
                      <a:pt x="14" y="119"/>
                      <a:pt x="13" y="119"/>
                      <a:pt x="12" y="119"/>
                    </a:cubicBezTo>
                    <a:cubicBezTo>
                      <a:pt x="0" y="104"/>
                      <a:pt x="13" y="88"/>
                      <a:pt x="9" y="72"/>
                    </a:cubicBezTo>
                    <a:cubicBezTo>
                      <a:pt x="3" y="51"/>
                      <a:pt x="3" y="29"/>
                      <a:pt x="0" y="7"/>
                    </a:cubicBezTo>
                    <a:cubicBezTo>
                      <a:pt x="15" y="3"/>
                      <a:pt x="29" y="0"/>
                      <a:pt x="44" y="7"/>
                    </a:cubicBezTo>
                    <a:cubicBezTo>
                      <a:pt x="8" y="7"/>
                      <a:pt x="7" y="7"/>
                      <a:pt x="12" y="43"/>
                    </a:cubicBezTo>
                    <a:cubicBezTo>
                      <a:pt x="16" y="68"/>
                      <a:pt x="15" y="94"/>
                      <a:pt x="16" y="119"/>
                    </a:cubicBezTo>
                    <a:close/>
                  </a:path>
                </a:pathLst>
              </a:custGeom>
              <a:solidFill>
                <a:srgbClr val="AF937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7" name="Freeform 466">
                <a:extLst>
                  <a:ext uri="{FF2B5EF4-FFF2-40B4-BE49-F238E27FC236}">
                    <a16:creationId xmlns:a16="http://schemas.microsoft.com/office/drawing/2014/main" id="{B01843FF-6C2F-46CA-8E2D-4D3BB513442B}"/>
                  </a:ext>
                </a:extLst>
              </p:cNvPr>
              <p:cNvSpPr>
                <a:spLocks/>
              </p:cNvSpPr>
              <p:nvPr/>
            </p:nvSpPr>
            <p:spPr bwMode="auto">
              <a:xfrm>
                <a:off x="1914" y="2438"/>
                <a:ext cx="22" cy="111"/>
              </a:xfrm>
              <a:custGeom>
                <a:avLst/>
                <a:gdLst>
                  <a:gd name="T0" fmla="*/ 10 w 20"/>
                  <a:gd name="T1" fmla="*/ 90 h 99"/>
                  <a:gd name="T2" fmla="*/ 0 w 20"/>
                  <a:gd name="T3" fmla="*/ 0 h 99"/>
                  <a:gd name="T4" fmla="*/ 16 w 20"/>
                  <a:gd name="T5" fmla="*/ 20 h 99"/>
                  <a:gd name="T6" fmla="*/ 18 w 20"/>
                  <a:gd name="T7" fmla="*/ 90 h 99"/>
                  <a:gd name="T8" fmla="*/ 16 w 20"/>
                  <a:gd name="T9" fmla="*/ 98 h 99"/>
                  <a:gd name="T10" fmla="*/ 10 w 20"/>
                  <a:gd name="T11" fmla="*/ 90 h 99"/>
                </a:gdLst>
                <a:ahLst/>
                <a:cxnLst>
                  <a:cxn ang="0">
                    <a:pos x="T0" y="T1"/>
                  </a:cxn>
                  <a:cxn ang="0">
                    <a:pos x="T2" y="T3"/>
                  </a:cxn>
                  <a:cxn ang="0">
                    <a:pos x="T4" y="T5"/>
                  </a:cxn>
                  <a:cxn ang="0">
                    <a:pos x="T6" y="T7"/>
                  </a:cxn>
                  <a:cxn ang="0">
                    <a:pos x="T8" y="T9"/>
                  </a:cxn>
                  <a:cxn ang="0">
                    <a:pos x="T10" y="T11"/>
                  </a:cxn>
                </a:cxnLst>
                <a:rect l="0" t="0" r="r" b="b"/>
                <a:pathLst>
                  <a:path w="20" h="99">
                    <a:moveTo>
                      <a:pt x="10" y="90"/>
                    </a:moveTo>
                    <a:cubicBezTo>
                      <a:pt x="7" y="60"/>
                      <a:pt x="4" y="30"/>
                      <a:pt x="0" y="0"/>
                    </a:cubicBezTo>
                    <a:cubicBezTo>
                      <a:pt x="14" y="1"/>
                      <a:pt x="17" y="10"/>
                      <a:pt x="16" y="20"/>
                    </a:cubicBezTo>
                    <a:cubicBezTo>
                      <a:pt x="13" y="43"/>
                      <a:pt x="17" y="66"/>
                      <a:pt x="18" y="90"/>
                    </a:cubicBezTo>
                    <a:cubicBezTo>
                      <a:pt x="19" y="93"/>
                      <a:pt x="20" y="97"/>
                      <a:pt x="16" y="98"/>
                    </a:cubicBezTo>
                    <a:cubicBezTo>
                      <a:pt x="10" y="99"/>
                      <a:pt x="12" y="93"/>
                      <a:pt x="10" y="90"/>
                    </a:cubicBezTo>
                    <a:close/>
                  </a:path>
                </a:pathLst>
              </a:custGeom>
              <a:solidFill>
                <a:srgbClr val="7B59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8" name="Freeform 467">
                <a:extLst>
                  <a:ext uri="{FF2B5EF4-FFF2-40B4-BE49-F238E27FC236}">
                    <a16:creationId xmlns:a16="http://schemas.microsoft.com/office/drawing/2014/main" id="{EE2F4B37-F74B-465A-8516-F2019C6ED84E}"/>
                  </a:ext>
                </a:extLst>
              </p:cNvPr>
              <p:cNvSpPr>
                <a:spLocks/>
              </p:cNvSpPr>
              <p:nvPr/>
            </p:nvSpPr>
            <p:spPr bwMode="auto">
              <a:xfrm>
                <a:off x="1712" y="1614"/>
                <a:ext cx="14" cy="143"/>
              </a:xfrm>
              <a:custGeom>
                <a:avLst/>
                <a:gdLst>
                  <a:gd name="T0" fmla="*/ 13 w 13"/>
                  <a:gd name="T1" fmla="*/ 128 h 128"/>
                  <a:gd name="T2" fmla="*/ 9 w 13"/>
                  <a:gd name="T3" fmla="*/ 128 h 128"/>
                  <a:gd name="T4" fmla="*/ 0 w 13"/>
                  <a:gd name="T5" fmla="*/ 99 h 128"/>
                  <a:gd name="T6" fmla="*/ 2 w 13"/>
                  <a:gd name="T7" fmla="*/ 0 h 128"/>
                  <a:gd name="T8" fmla="*/ 9 w 13"/>
                  <a:gd name="T9" fmla="*/ 32 h 128"/>
                  <a:gd name="T10" fmla="*/ 13 w 13"/>
                  <a:gd name="T11" fmla="*/ 128 h 128"/>
                </a:gdLst>
                <a:ahLst/>
                <a:cxnLst>
                  <a:cxn ang="0">
                    <a:pos x="T0" y="T1"/>
                  </a:cxn>
                  <a:cxn ang="0">
                    <a:pos x="T2" y="T3"/>
                  </a:cxn>
                  <a:cxn ang="0">
                    <a:pos x="T4" y="T5"/>
                  </a:cxn>
                  <a:cxn ang="0">
                    <a:pos x="T6" y="T7"/>
                  </a:cxn>
                  <a:cxn ang="0">
                    <a:pos x="T8" y="T9"/>
                  </a:cxn>
                  <a:cxn ang="0">
                    <a:pos x="T10" y="T11"/>
                  </a:cxn>
                </a:cxnLst>
                <a:rect l="0" t="0" r="r" b="b"/>
                <a:pathLst>
                  <a:path w="13" h="128">
                    <a:moveTo>
                      <a:pt x="13" y="128"/>
                    </a:moveTo>
                    <a:cubicBezTo>
                      <a:pt x="11" y="128"/>
                      <a:pt x="10" y="128"/>
                      <a:pt x="9" y="128"/>
                    </a:cubicBezTo>
                    <a:cubicBezTo>
                      <a:pt x="1" y="120"/>
                      <a:pt x="0" y="110"/>
                      <a:pt x="0" y="99"/>
                    </a:cubicBezTo>
                    <a:cubicBezTo>
                      <a:pt x="2" y="66"/>
                      <a:pt x="2" y="33"/>
                      <a:pt x="2" y="0"/>
                    </a:cubicBezTo>
                    <a:cubicBezTo>
                      <a:pt x="11" y="9"/>
                      <a:pt x="6" y="21"/>
                      <a:pt x="9" y="32"/>
                    </a:cubicBezTo>
                    <a:cubicBezTo>
                      <a:pt x="11" y="64"/>
                      <a:pt x="5" y="96"/>
                      <a:pt x="13" y="128"/>
                    </a:cubicBezTo>
                    <a:close/>
                  </a:path>
                </a:pathLst>
              </a:custGeom>
              <a:solidFill>
                <a:srgbClr val="B08A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9" name="Freeform 468">
                <a:extLst>
                  <a:ext uri="{FF2B5EF4-FFF2-40B4-BE49-F238E27FC236}">
                    <a16:creationId xmlns:a16="http://schemas.microsoft.com/office/drawing/2014/main" id="{B42661DF-D181-4339-A0CB-87D615694B66}"/>
                  </a:ext>
                </a:extLst>
              </p:cNvPr>
              <p:cNvSpPr>
                <a:spLocks/>
              </p:cNvSpPr>
              <p:nvPr/>
            </p:nvSpPr>
            <p:spPr bwMode="auto">
              <a:xfrm>
                <a:off x="1852" y="2220"/>
                <a:ext cx="20" cy="141"/>
              </a:xfrm>
              <a:custGeom>
                <a:avLst/>
                <a:gdLst>
                  <a:gd name="T0" fmla="*/ 13 w 18"/>
                  <a:gd name="T1" fmla="*/ 25 h 125"/>
                  <a:gd name="T2" fmla="*/ 16 w 18"/>
                  <a:gd name="T3" fmla="*/ 125 h 125"/>
                  <a:gd name="T4" fmla="*/ 9 w 18"/>
                  <a:gd name="T5" fmla="*/ 113 h 125"/>
                  <a:gd name="T6" fmla="*/ 5 w 18"/>
                  <a:gd name="T7" fmla="*/ 15 h 125"/>
                  <a:gd name="T8" fmla="*/ 12 w 18"/>
                  <a:gd name="T9" fmla="*/ 0 h 125"/>
                  <a:gd name="T10" fmla="*/ 13 w 18"/>
                  <a:gd name="T11" fmla="*/ 25 h 125"/>
                </a:gdLst>
                <a:ahLst/>
                <a:cxnLst>
                  <a:cxn ang="0">
                    <a:pos x="T0" y="T1"/>
                  </a:cxn>
                  <a:cxn ang="0">
                    <a:pos x="T2" y="T3"/>
                  </a:cxn>
                  <a:cxn ang="0">
                    <a:pos x="T4" y="T5"/>
                  </a:cxn>
                  <a:cxn ang="0">
                    <a:pos x="T6" y="T7"/>
                  </a:cxn>
                  <a:cxn ang="0">
                    <a:pos x="T8" y="T9"/>
                  </a:cxn>
                  <a:cxn ang="0">
                    <a:pos x="T10" y="T11"/>
                  </a:cxn>
                </a:cxnLst>
                <a:rect l="0" t="0" r="r" b="b"/>
                <a:pathLst>
                  <a:path w="18" h="125">
                    <a:moveTo>
                      <a:pt x="13" y="25"/>
                    </a:moveTo>
                    <a:cubicBezTo>
                      <a:pt x="11" y="58"/>
                      <a:pt x="14" y="91"/>
                      <a:pt x="16" y="125"/>
                    </a:cubicBezTo>
                    <a:cubicBezTo>
                      <a:pt x="9" y="123"/>
                      <a:pt x="9" y="117"/>
                      <a:pt x="9" y="113"/>
                    </a:cubicBezTo>
                    <a:cubicBezTo>
                      <a:pt x="7" y="80"/>
                      <a:pt x="6" y="48"/>
                      <a:pt x="5" y="15"/>
                    </a:cubicBezTo>
                    <a:cubicBezTo>
                      <a:pt x="5" y="10"/>
                      <a:pt x="0" y="0"/>
                      <a:pt x="12" y="0"/>
                    </a:cubicBezTo>
                    <a:cubicBezTo>
                      <a:pt x="17" y="8"/>
                      <a:pt x="18" y="16"/>
                      <a:pt x="13" y="25"/>
                    </a:cubicBezTo>
                    <a:close/>
                  </a:path>
                </a:pathLst>
              </a:custGeom>
              <a:solidFill>
                <a:srgbClr val="8868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0" name="Freeform 469">
                <a:extLst>
                  <a:ext uri="{FF2B5EF4-FFF2-40B4-BE49-F238E27FC236}">
                    <a16:creationId xmlns:a16="http://schemas.microsoft.com/office/drawing/2014/main" id="{6534AC5C-B592-4EFA-952D-11B1C69FB591}"/>
                  </a:ext>
                </a:extLst>
              </p:cNvPr>
              <p:cNvSpPr>
                <a:spLocks/>
              </p:cNvSpPr>
              <p:nvPr/>
            </p:nvSpPr>
            <p:spPr bwMode="auto">
              <a:xfrm>
                <a:off x="1745" y="2007"/>
                <a:ext cx="18" cy="126"/>
              </a:xfrm>
              <a:custGeom>
                <a:avLst/>
                <a:gdLst>
                  <a:gd name="T0" fmla="*/ 6 w 16"/>
                  <a:gd name="T1" fmla="*/ 0 h 112"/>
                  <a:gd name="T2" fmla="*/ 16 w 16"/>
                  <a:gd name="T3" fmla="*/ 111 h 112"/>
                  <a:gd name="T4" fmla="*/ 10 w 16"/>
                  <a:gd name="T5" fmla="*/ 112 h 112"/>
                  <a:gd name="T6" fmla="*/ 0 w 16"/>
                  <a:gd name="T7" fmla="*/ 0 h 112"/>
                  <a:gd name="T8" fmla="*/ 6 w 16"/>
                  <a:gd name="T9" fmla="*/ 0 h 112"/>
                </a:gdLst>
                <a:ahLst/>
                <a:cxnLst>
                  <a:cxn ang="0">
                    <a:pos x="T0" y="T1"/>
                  </a:cxn>
                  <a:cxn ang="0">
                    <a:pos x="T2" y="T3"/>
                  </a:cxn>
                  <a:cxn ang="0">
                    <a:pos x="T4" y="T5"/>
                  </a:cxn>
                  <a:cxn ang="0">
                    <a:pos x="T6" y="T7"/>
                  </a:cxn>
                  <a:cxn ang="0">
                    <a:pos x="T8" y="T9"/>
                  </a:cxn>
                </a:cxnLst>
                <a:rect l="0" t="0" r="r" b="b"/>
                <a:pathLst>
                  <a:path w="16" h="112">
                    <a:moveTo>
                      <a:pt x="6" y="0"/>
                    </a:moveTo>
                    <a:cubicBezTo>
                      <a:pt x="9" y="37"/>
                      <a:pt x="12" y="74"/>
                      <a:pt x="16" y="111"/>
                    </a:cubicBezTo>
                    <a:cubicBezTo>
                      <a:pt x="14" y="111"/>
                      <a:pt x="12" y="111"/>
                      <a:pt x="10" y="112"/>
                    </a:cubicBezTo>
                    <a:cubicBezTo>
                      <a:pt x="1" y="75"/>
                      <a:pt x="4" y="37"/>
                      <a:pt x="0" y="0"/>
                    </a:cubicBezTo>
                    <a:cubicBezTo>
                      <a:pt x="2" y="0"/>
                      <a:pt x="4" y="0"/>
                      <a:pt x="6" y="0"/>
                    </a:cubicBezTo>
                    <a:close/>
                  </a:path>
                </a:pathLst>
              </a:custGeom>
              <a:solidFill>
                <a:srgbClr val="BE9C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1" name="Freeform 470">
                <a:extLst>
                  <a:ext uri="{FF2B5EF4-FFF2-40B4-BE49-F238E27FC236}">
                    <a16:creationId xmlns:a16="http://schemas.microsoft.com/office/drawing/2014/main" id="{9776A69D-01AF-4E99-8E7F-4AE7C386A3B3}"/>
                  </a:ext>
                </a:extLst>
              </p:cNvPr>
              <p:cNvSpPr>
                <a:spLocks/>
              </p:cNvSpPr>
              <p:nvPr/>
            </p:nvSpPr>
            <p:spPr bwMode="auto">
              <a:xfrm>
                <a:off x="1776" y="2137"/>
                <a:ext cx="32" cy="126"/>
              </a:xfrm>
              <a:custGeom>
                <a:avLst/>
                <a:gdLst>
                  <a:gd name="T0" fmla="*/ 9 w 29"/>
                  <a:gd name="T1" fmla="*/ 86 h 112"/>
                  <a:gd name="T2" fmla="*/ 0 w 29"/>
                  <a:gd name="T3" fmla="*/ 0 h 112"/>
                  <a:gd name="T4" fmla="*/ 9 w 29"/>
                  <a:gd name="T5" fmla="*/ 27 h 112"/>
                  <a:gd name="T6" fmla="*/ 27 w 29"/>
                  <a:gd name="T7" fmla="*/ 95 h 112"/>
                  <a:gd name="T8" fmla="*/ 27 w 29"/>
                  <a:gd name="T9" fmla="*/ 106 h 112"/>
                  <a:gd name="T10" fmla="*/ 17 w 29"/>
                  <a:gd name="T11" fmla="*/ 111 h 112"/>
                  <a:gd name="T12" fmla="*/ 9 w 29"/>
                  <a:gd name="T13" fmla="*/ 86 h 112"/>
                </a:gdLst>
                <a:ahLst/>
                <a:cxnLst>
                  <a:cxn ang="0">
                    <a:pos x="T0" y="T1"/>
                  </a:cxn>
                  <a:cxn ang="0">
                    <a:pos x="T2" y="T3"/>
                  </a:cxn>
                  <a:cxn ang="0">
                    <a:pos x="T4" y="T5"/>
                  </a:cxn>
                  <a:cxn ang="0">
                    <a:pos x="T6" y="T7"/>
                  </a:cxn>
                  <a:cxn ang="0">
                    <a:pos x="T8" y="T9"/>
                  </a:cxn>
                  <a:cxn ang="0">
                    <a:pos x="T10" y="T11"/>
                  </a:cxn>
                  <a:cxn ang="0">
                    <a:pos x="T12" y="T13"/>
                  </a:cxn>
                </a:cxnLst>
                <a:rect l="0" t="0" r="r" b="b"/>
                <a:pathLst>
                  <a:path w="29" h="112">
                    <a:moveTo>
                      <a:pt x="9" y="86"/>
                    </a:moveTo>
                    <a:cubicBezTo>
                      <a:pt x="4" y="59"/>
                      <a:pt x="2" y="31"/>
                      <a:pt x="0" y="0"/>
                    </a:cubicBezTo>
                    <a:cubicBezTo>
                      <a:pt x="12" y="10"/>
                      <a:pt x="7" y="19"/>
                      <a:pt x="9" y="27"/>
                    </a:cubicBezTo>
                    <a:cubicBezTo>
                      <a:pt x="13" y="50"/>
                      <a:pt x="4" y="77"/>
                      <a:pt x="27" y="95"/>
                    </a:cubicBezTo>
                    <a:cubicBezTo>
                      <a:pt x="29" y="96"/>
                      <a:pt x="27" y="102"/>
                      <a:pt x="27" y="106"/>
                    </a:cubicBezTo>
                    <a:cubicBezTo>
                      <a:pt x="25" y="109"/>
                      <a:pt x="22" y="112"/>
                      <a:pt x="17" y="111"/>
                    </a:cubicBezTo>
                    <a:cubicBezTo>
                      <a:pt x="7" y="105"/>
                      <a:pt x="10" y="95"/>
                      <a:pt x="9" y="86"/>
                    </a:cubicBezTo>
                    <a:close/>
                  </a:path>
                </a:pathLst>
              </a:custGeom>
              <a:solidFill>
                <a:srgbClr val="9979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2" name="Freeform 471">
                <a:extLst>
                  <a:ext uri="{FF2B5EF4-FFF2-40B4-BE49-F238E27FC236}">
                    <a16:creationId xmlns:a16="http://schemas.microsoft.com/office/drawing/2014/main" id="{5ED6FA42-CA83-47D3-8C1D-9675B506EA2C}"/>
                  </a:ext>
                </a:extLst>
              </p:cNvPr>
              <p:cNvSpPr>
                <a:spLocks/>
              </p:cNvSpPr>
              <p:nvPr/>
            </p:nvSpPr>
            <p:spPr bwMode="auto">
              <a:xfrm>
                <a:off x="1999" y="2335"/>
                <a:ext cx="32" cy="132"/>
              </a:xfrm>
              <a:custGeom>
                <a:avLst/>
                <a:gdLst>
                  <a:gd name="T0" fmla="*/ 2 w 28"/>
                  <a:gd name="T1" fmla="*/ 1 h 118"/>
                  <a:gd name="T2" fmla="*/ 12 w 28"/>
                  <a:gd name="T3" fmla="*/ 14 h 118"/>
                  <a:gd name="T4" fmla="*/ 28 w 28"/>
                  <a:gd name="T5" fmla="*/ 118 h 118"/>
                  <a:gd name="T6" fmla="*/ 9 w 28"/>
                  <a:gd name="T7" fmla="*/ 43 h 118"/>
                  <a:gd name="T8" fmla="*/ 0 w 28"/>
                  <a:gd name="T9" fmla="*/ 3 h 118"/>
                  <a:gd name="T10" fmla="*/ 2 w 28"/>
                  <a:gd name="T11" fmla="*/ 1 h 118"/>
                </a:gdLst>
                <a:ahLst/>
                <a:cxnLst>
                  <a:cxn ang="0">
                    <a:pos x="T0" y="T1"/>
                  </a:cxn>
                  <a:cxn ang="0">
                    <a:pos x="T2" y="T3"/>
                  </a:cxn>
                  <a:cxn ang="0">
                    <a:pos x="T4" y="T5"/>
                  </a:cxn>
                  <a:cxn ang="0">
                    <a:pos x="T6" y="T7"/>
                  </a:cxn>
                  <a:cxn ang="0">
                    <a:pos x="T8" y="T9"/>
                  </a:cxn>
                  <a:cxn ang="0">
                    <a:pos x="T10" y="T11"/>
                  </a:cxn>
                </a:cxnLst>
                <a:rect l="0" t="0" r="r" b="b"/>
                <a:pathLst>
                  <a:path w="28" h="118">
                    <a:moveTo>
                      <a:pt x="2" y="1"/>
                    </a:moveTo>
                    <a:cubicBezTo>
                      <a:pt x="10" y="1"/>
                      <a:pt x="11" y="8"/>
                      <a:pt x="12" y="14"/>
                    </a:cubicBezTo>
                    <a:cubicBezTo>
                      <a:pt x="18" y="48"/>
                      <a:pt x="23" y="83"/>
                      <a:pt x="28" y="118"/>
                    </a:cubicBezTo>
                    <a:cubicBezTo>
                      <a:pt x="16" y="94"/>
                      <a:pt x="13" y="68"/>
                      <a:pt x="9" y="43"/>
                    </a:cubicBezTo>
                    <a:cubicBezTo>
                      <a:pt x="8" y="29"/>
                      <a:pt x="6" y="16"/>
                      <a:pt x="0" y="3"/>
                    </a:cubicBezTo>
                    <a:cubicBezTo>
                      <a:pt x="0" y="1"/>
                      <a:pt x="0" y="0"/>
                      <a:pt x="2" y="1"/>
                    </a:cubicBezTo>
                    <a:close/>
                  </a:path>
                </a:pathLst>
              </a:custGeom>
              <a:solidFill>
                <a:srgbClr val="8265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3" name="Freeform 472">
                <a:extLst>
                  <a:ext uri="{FF2B5EF4-FFF2-40B4-BE49-F238E27FC236}">
                    <a16:creationId xmlns:a16="http://schemas.microsoft.com/office/drawing/2014/main" id="{FD797926-001B-4EF9-8765-A70A984E8076}"/>
                  </a:ext>
                </a:extLst>
              </p:cNvPr>
              <p:cNvSpPr>
                <a:spLocks/>
              </p:cNvSpPr>
              <p:nvPr/>
            </p:nvSpPr>
            <p:spPr bwMode="auto">
              <a:xfrm>
                <a:off x="1796" y="2256"/>
                <a:ext cx="10" cy="117"/>
              </a:xfrm>
              <a:custGeom>
                <a:avLst/>
                <a:gdLst>
                  <a:gd name="T0" fmla="*/ 2 w 9"/>
                  <a:gd name="T1" fmla="*/ 4 h 104"/>
                  <a:gd name="T2" fmla="*/ 9 w 9"/>
                  <a:gd name="T3" fmla="*/ 0 h 104"/>
                  <a:gd name="T4" fmla="*/ 9 w 9"/>
                  <a:gd name="T5" fmla="*/ 104 h 104"/>
                  <a:gd name="T6" fmla="*/ 2 w 9"/>
                  <a:gd name="T7" fmla="*/ 8 h 104"/>
                  <a:gd name="T8" fmla="*/ 1 w 9"/>
                  <a:gd name="T9" fmla="*/ 5 h 104"/>
                  <a:gd name="T10" fmla="*/ 2 w 9"/>
                  <a:gd name="T11" fmla="*/ 4 h 104"/>
                </a:gdLst>
                <a:ahLst/>
                <a:cxnLst>
                  <a:cxn ang="0">
                    <a:pos x="T0" y="T1"/>
                  </a:cxn>
                  <a:cxn ang="0">
                    <a:pos x="T2" y="T3"/>
                  </a:cxn>
                  <a:cxn ang="0">
                    <a:pos x="T4" y="T5"/>
                  </a:cxn>
                  <a:cxn ang="0">
                    <a:pos x="T6" y="T7"/>
                  </a:cxn>
                  <a:cxn ang="0">
                    <a:pos x="T8" y="T9"/>
                  </a:cxn>
                  <a:cxn ang="0">
                    <a:pos x="T10" y="T11"/>
                  </a:cxn>
                </a:cxnLst>
                <a:rect l="0" t="0" r="r" b="b"/>
                <a:pathLst>
                  <a:path w="9" h="104">
                    <a:moveTo>
                      <a:pt x="2" y="4"/>
                    </a:moveTo>
                    <a:cubicBezTo>
                      <a:pt x="3" y="1"/>
                      <a:pt x="6" y="0"/>
                      <a:pt x="9" y="0"/>
                    </a:cubicBezTo>
                    <a:cubicBezTo>
                      <a:pt x="9" y="35"/>
                      <a:pt x="9" y="70"/>
                      <a:pt x="9" y="104"/>
                    </a:cubicBezTo>
                    <a:cubicBezTo>
                      <a:pt x="0" y="73"/>
                      <a:pt x="6" y="40"/>
                      <a:pt x="2" y="8"/>
                    </a:cubicBezTo>
                    <a:cubicBezTo>
                      <a:pt x="1" y="7"/>
                      <a:pt x="0" y="6"/>
                      <a:pt x="1" y="5"/>
                    </a:cubicBezTo>
                    <a:cubicBezTo>
                      <a:pt x="1" y="5"/>
                      <a:pt x="1" y="4"/>
                      <a:pt x="2" y="4"/>
                    </a:cubicBezTo>
                    <a:close/>
                  </a:path>
                </a:pathLst>
              </a:custGeom>
              <a:solidFill>
                <a:srgbClr val="7758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4" name="Freeform 473">
                <a:extLst>
                  <a:ext uri="{FF2B5EF4-FFF2-40B4-BE49-F238E27FC236}">
                    <a16:creationId xmlns:a16="http://schemas.microsoft.com/office/drawing/2014/main" id="{91E9CE77-15D7-43E8-85EF-6DEAB47B022B}"/>
                  </a:ext>
                </a:extLst>
              </p:cNvPr>
              <p:cNvSpPr>
                <a:spLocks/>
              </p:cNvSpPr>
              <p:nvPr/>
            </p:nvSpPr>
            <p:spPr bwMode="auto">
              <a:xfrm>
                <a:off x="1796" y="2011"/>
                <a:ext cx="15" cy="119"/>
              </a:xfrm>
              <a:custGeom>
                <a:avLst/>
                <a:gdLst>
                  <a:gd name="T0" fmla="*/ 10 w 13"/>
                  <a:gd name="T1" fmla="*/ 106 h 106"/>
                  <a:gd name="T2" fmla="*/ 2 w 13"/>
                  <a:gd name="T3" fmla="*/ 0 h 106"/>
                  <a:gd name="T4" fmla="*/ 8 w 13"/>
                  <a:gd name="T5" fmla="*/ 0 h 106"/>
                  <a:gd name="T6" fmla="*/ 13 w 13"/>
                  <a:gd name="T7" fmla="*/ 101 h 106"/>
                  <a:gd name="T8" fmla="*/ 10 w 13"/>
                  <a:gd name="T9" fmla="*/ 106 h 106"/>
                </a:gdLst>
                <a:ahLst/>
                <a:cxnLst>
                  <a:cxn ang="0">
                    <a:pos x="T0" y="T1"/>
                  </a:cxn>
                  <a:cxn ang="0">
                    <a:pos x="T2" y="T3"/>
                  </a:cxn>
                  <a:cxn ang="0">
                    <a:pos x="T4" y="T5"/>
                  </a:cxn>
                  <a:cxn ang="0">
                    <a:pos x="T6" y="T7"/>
                  </a:cxn>
                  <a:cxn ang="0">
                    <a:pos x="T8" y="T9"/>
                  </a:cxn>
                </a:cxnLst>
                <a:rect l="0" t="0" r="r" b="b"/>
                <a:pathLst>
                  <a:path w="13" h="106">
                    <a:moveTo>
                      <a:pt x="10" y="106"/>
                    </a:moveTo>
                    <a:cubicBezTo>
                      <a:pt x="6" y="71"/>
                      <a:pt x="0" y="36"/>
                      <a:pt x="2" y="0"/>
                    </a:cubicBezTo>
                    <a:cubicBezTo>
                      <a:pt x="5" y="0"/>
                      <a:pt x="8" y="0"/>
                      <a:pt x="8" y="0"/>
                    </a:cubicBezTo>
                    <a:cubicBezTo>
                      <a:pt x="10" y="34"/>
                      <a:pt x="11" y="67"/>
                      <a:pt x="13" y="101"/>
                    </a:cubicBezTo>
                    <a:cubicBezTo>
                      <a:pt x="13" y="103"/>
                      <a:pt x="11" y="104"/>
                      <a:pt x="10" y="106"/>
                    </a:cubicBezTo>
                    <a:close/>
                  </a:path>
                </a:pathLst>
              </a:custGeom>
              <a:solidFill>
                <a:srgbClr val="9A74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5" name="Freeform 474">
                <a:extLst>
                  <a:ext uri="{FF2B5EF4-FFF2-40B4-BE49-F238E27FC236}">
                    <a16:creationId xmlns:a16="http://schemas.microsoft.com/office/drawing/2014/main" id="{3121E80F-1695-4BAD-94D6-FB93E6547EB5}"/>
                  </a:ext>
                </a:extLst>
              </p:cNvPr>
              <p:cNvSpPr>
                <a:spLocks/>
              </p:cNvSpPr>
              <p:nvPr/>
            </p:nvSpPr>
            <p:spPr bwMode="auto">
              <a:xfrm>
                <a:off x="1890" y="1562"/>
                <a:ext cx="20" cy="120"/>
              </a:xfrm>
              <a:custGeom>
                <a:avLst/>
                <a:gdLst>
                  <a:gd name="T0" fmla="*/ 16 w 17"/>
                  <a:gd name="T1" fmla="*/ 107 h 107"/>
                  <a:gd name="T2" fmla="*/ 1 w 17"/>
                  <a:gd name="T3" fmla="*/ 0 h 107"/>
                  <a:gd name="T4" fmla="*/ 16 w 17"/>
                  <a:gd name="T5" fmla="*/ 107 h 107"/>
                </a:gdLst>
                <a:ahLst/>
                <a:cxnLst>
                  <a:cxn ang="0">
                    <a:pos x="T0" y="T1"/>
                  </a:cxn>
                  <a:cxn ang="0">
                    <a:pos x="T2" y="T3"/>
                  </a:cxn>
                  <a:cxn ang="0">
                    <a:pos x="T4" y="T5"/>
                  </a:cxn>
                </a:cxnLst>
                <a:rect l="0" t="0" r="r" b="b"/>
                <a:pathLst>
                  <a:path w="17" h="107">
                    <a:moveTo>
                      <a:pt x="16" y="107"/>
                    </a:moveTo>
                    <a:cubicBezTo>
                      <a:pt x="10" y="71"/>
                      <a:pt x="0" y="36"/>
                      <a:pt x="1" y="0"/>
                    </a:cubicBezTo>
                    <a:cubicBezTo>
                      <a:pt x="10" y="35"/>
                      <a:pt x="17" y="70"/>
                      <a:pt x="16" y="107"/>
                    </a:cubicBezTo>
                    <a:close/>
                  </a:path>
                </a:pathLst>
              </a:custGeom>
              <a:solidFill>
                <a:srgbClr val="9E80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6" name="Freeform 475">
                <a:extLst>
                  <a:ext uri="{FF2B5EF4-FFF2-40B4-BE49-F238E27FC236}">
                    <a16:creationId xmlns:a16="http://schemas.microsoft.com/office/drawing/2014/main" id="{106BC71B-1997-40AE-8697-142000045CEC}"/>
                  </a:ext>
                </a:extLst>
              </p:cNvPr>
              <p:cNvSpPr>
                <a:spLocks/>
              </p:cNvSpPr>
              <p:nvPr/>
            </p:nvSpPr>
            <p:spPr bwMode="auto">
              <a:xfrm>
                <a:off x="1705" y="2290"/>
                <a:ext cx="26" cy="101"/>
              </a:xfrm>
              <a:custGeom>
                <a:avLst/>
                <a:gdLst>
                  <a:gd name="T0" fmla="*/ 23 w 23"/>
                  <a:gd name="T1" fmla="*/ 90 h 90"/>
                  <a:gd name="T2" fmla="*/ 18 w 23"/>
                  <a:gd name="T3" fmla="*/ 90 h 90"/>
                  <a:gd name="T4" fmla="*/ 7 w 23"/>
                  <a:gd name="T5" fmla="*/ 0 h 90"/>
                  <a:gd name="T6" fmla="*/ 23 w 23"/>
                  <a:gd name="T7" fmla="*/ 90 h 90"/>
                </a:gdLst>
                <a:ahLst/>
                <a:cxnLst>
                  <a:cxn ang="0">
                    <a:pos x="T0" y="T1"/>
                  </a:cxn>
                  <a:cxn ang="0">
                    <a:pos x="T2" y="T3"/>
                  </a:cxn>
                  <a:cxn ang="0">
                    <a:pos x="T4" y="T5"/>
                  </a:cxn>
                  <a:cxn ang="0">
                    <a:pos x="T6" y="T7"/>
                  </a:cxn>
                </a:cxnLst>
                <a:rect l="0" t="0" r="r" b="b"/>
                <a:pathLst>
                  <a:path w="23" h="90">
                    <a:moveTo>
                      <a:pt x="23" y="90"/>
                    </a:moveTo>
                    <a:cubicBezTo>
                      <a:pt x="21" y="90"/>
                      <a:pt x="20" y="90"/>
                      <a:pt x="18" y="90"/>
                    </a:cubicBezTo>
                    <a:cubicBezTo>
                      <a:pt x="0" y="62"/>
                      <a:pt x="3" y="31"/>
                      <a:pt x="7" y="0"/>
                    </a:cubicBezTo>
                    <a:cubicBezTo>
                      <a:pt x="12" y="30"/>
                      <a:pt x="8" y="62"/>
                      <a:pt x="23" y="90"/>
                    </a:cubicBezTo>
                    <a:close/>
                  </a:path>
                </a:pathLst>
              </a:custGeom>
              <a:solidFill>
                <a:srgbClr val="BA94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7" name="Freeform 476">
                <a:extLst>
                  <a:ext uri="{FF2B5EF4-FFF2-40B4-BE49-F238E27FC236}">
                    <a16:creationId xmlns:a16="http://schemas.microsoft.com/office/drawing/2014/main" id="{276AB0F9-3FB1-4E36-846C-6F9218813ACE}"/>
                  </a:ext>
                </a:extLst>
              </p:cNvPr>
              <p:cNvSpPr>
                <a:spLocks/>
              </p:cNvSpPr>
              <p:nvPr/>
            </p:nvSpPr>
            <p:spPr bwMode="auto">
              <a:xfrm>
                <a:off x="1698" y="2090"/>
                <a:ext cx="13" cy="103"/>
              </a:xfrm>
              <a:custGeom>
                <a:avLst/>
                <a:gdLst>
                  <a:gd name="T0" fmla="*/ 8 w 11"/>
                  <a:gd name="T1" fmla="*/ 92 h 92"/>
                  <a:gd name="T2" fmla="*/ 10 w 11"/>
                  <a:gd name="T3" fmla="*/ 0 h 92"/>
                  <a:gd name="T4" fmla="*/ 8 w 11"/>
                  <a:gd name="T5" fmla="*/ 92 h 92"/>
                </a:gdLst>
                <a:ahLst/>
                <a:cxnLst>
                  <a:cxn ang="0">
                    <a:pos x="T0" y="T1"/>
                  </a:cxn>
                  <a:cxn ang="0">
                    <a:pos x="T2" y="T3"/>
                  </a:cxn>
                  <a:cxn ang="0">
                    <a:pos x="T4" y="T5"/>
                  </a:cxn>
                </a:cxnLst>
                <a:rect l="0" t="0" r="r" b="b"/>
                <a:pathLst>
                  <a:path w="11" h="92">
                    <a:moveTo>
                      <a:pt x="8" y="92"/>
                    </a:moveTo>
                    <a:cubicBezTo>
                      <a:pt x="0" y="61"/>
                      <a:pt x="0" y="30"/>
                      <a:pt x="10" y="0"/>
                    </a:cubicBezTo>
                    <a:cubicBezTo>
                      <a:pt x="11" y="31"/>
                      <a:pt x="8" y="61"/>
                      <a:pt x="8" y="92"/>
                    </a:cubicBezTo>
                    <a:close/>
                  </a:path>
                </a:pathLst>
              </a:custGeom>
              <a:solidFill>
                <a:srgbClr val="B1886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8" name="Freeform 477">
                <a:extLst>
                  <a:ext uri="{FF2B5EF4-FFF2-40B4-BE49-F238E27FC236}">
                    <a16:creationId xmlns:a16="http://schemas.microsoft.com/office/drawing/2014/main" id="{BB580BB4-0A5D-456E-9979-1647DF3A47B7}"/>
                  </a:ext>
                </a:extLst>
              </p:cNvPr>
              <p:cNvSpPr>
                <a:spLocks/>
              </p:cNvSpPr>
              <p:nvPr/>
            </p:nvSpPr>
            <p:spPr bwMode="auto">
              <a:xfrm>
                <a:off x="1845" y="2512"/>
                <a:ext cx="12" cy="95"/>
              </a:xfrm>
              <a:custGeom>
                <a:avLst/>
                <a:gdLst>
                  <a:gd name="T0" fmla="*/ 10 w 10"/>
                  <a:gd name="T1" fmla="*/ 84 h 84"/>
                  <a:gd name="T2" fmla="*/ 6 w 10"/>
                  <a:gd name="T3" fmla="*/ 84 h 84"/>
                  <a:gd name="T4" fmla="*/ 4 w 10"/>
                  <a:gd name="T5" fmla="*/ 0 h 84"/>
                  <a:gd name="T6" fmla="*/ 10 w 10"/>
                  <a:gd name="T7" fmla="*/ 0 h 84"/>
                  <a:gd name="T8" fmla="*/ 10 w 10"/>
                  <a:gd name="T9" fmla="*/ 84 h 84"/>
                </a:gdLst>
                <a:ahLst/>
                <a:cxnLst>
                  <a:cxn ang="0">
                    <a:pos x="T0" y="T1"/>
                  </a:cxn>
                  <a:cxn ang="0">
                    <a:pos x="T2" y="T3"/>
                  </a:cxn>
                  <a:cxn ang="0">
                    <a:pos x="T4" y="T5"/>
                  </a:cxn>
                  <a:cxn ang="0">
                    <a:pos x="T6" y="T7"/>
                  </a:cxn>
                  <a:cxn ang="0">
                    <a:pos x="T8" y="T9"/>
                  </a:cxn>
                </a:cxnLst>
                <a:rect l="0" t="0" r="r" b="b"/>
                <a:pathLst>
                  <a:path w="10" h="84">
                    <a:moveTo>
                      <a:pt x="10" y="84"/>
                    </a:moveTo>
                    <a:cubicBezTo>
                      <a:pt x="9" y="84"/>
                      <a:pt x="7" y="84"/>
                      <a:pt x="6" y="84"/>
                    </a:cubicBezTo>
                    <a:cubicBezTo>
                      <a:pt x="0" y="56"/>
                      <a:pt x="1" y="28"/>
                      <a:pt x="4" y="0"/>
                    </a:cubicBezTo>
                    <a:cubicBezTo>
                      <a:pt x="6" y="0"/>
                      <a:pt x="8" y="0"/>
                      <a:pt x="10" y="0"/>
                    </a:cubicBezTo>
                    <a:cubicBezTo>
                      <a:pt x="10" y="28"/>
                      <a:pt x="10" y="56"/>
                      <a:pt x="10" y="84"/>
                    </a:cubicBezTo>
                    <a:close/>
                  </a:path>
                </a:pathLst>
              </a:custGeom>
              <a:solidFill>
                <a:srgbClr val="977C6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9" name="Freeform 478">
                <a:extLst>
                  <a:ext uri="{FF2B5EF4-FFF2-40B4-BE49-F238E27FC236}">
                    <a16:creationId xmlns:a16="http://schemas.microsoft.com/office/drawing/2014/main" id="{A8F40A40-FC04-481F-AA18-9560E98D33AC}"/>
                  </a:ext>
                </a:extLst>
              </p:cNvPr>
              <p:cNvSpPr>
                <a:spLocks/>
              </p:cNvSpPr>
              <p:nvPr/>
            </p:nvSpPr>
            <p:spPr bwMode="auto">
              <a:xfrm>
                <a:off x="1797" y="2126"/>
                <a:ext cx="21" cy="118"/>
              </a:xfrm>
              <a:custGeom>
                <a:avLst/>
                <a:gdLst>
                  <a:gd name="T0" fmla="*/ 9 w 19"/>
                  <a:gd name="T1" fmla="*/ 4 h 105"/>
                  <a:gd name="T2" fmla="*/ 19 w 19"/>
                  <a:gd name="T3" fmla="*/ 105 h 105"/>
                  <a:gd name="T4" fmla="*/ 6 w 19"/>
                  <a:gd name="T5" fmla="*/ 47 h 105"/>
                  <a:gd name="T6" fmla="*/ 1 w 19"/>
                  <a:gd name="T7" fmla="*/ 11 h 105"/>
                  <a:gd name="T8" fmla="*/ 9 w 19"/>
                  <a:gd name="T9" fmla="*/ 4 h 105"/>
                </a:gdLst>
                <a:ahLst/>
                <a:cxnLst>
                  <a:cxn ang="0">
                    <a:pos x="T0" y="T1"/>
                  </a:cxn>
                  <a:cxn ang="0">
                    <a:pos x="T2" y="T3"/>
                  </a:cxn>
                  <a:cxn ang="0">
                    <a:pos x="T4" y="T5"/>
                  </a:cxn>
                  <a:cxn ang="0">
                    <a:pos x="T6" y="T7"/>
                  </a:cxn>
                  <a:cxn ang="0">
                    <a:pos x="T8" y="T9"/>
                  </a:cxn>
                </a:cxnLst>
                <a:rect l="0" t="0" r="r" b="b"/>
                <a:pathLst>
                  <a:path w="19" h="105">
                    <a:moveTo>
                      <a:pt x="9" y="4"/>
                    </a:moveTo>
                    <a:cubicBezTo>
                      <a:pt x="12" y="38"/>
                      <a:pt x="16" y="71"/>
                      <a:pt x="19" y="105"/>
                    </a:cubicBezTo>
                    <a:cubicBezTo>
                      <a:pt x="10" y="87"/>
                      <a:pt x="10" y="66"/>
                      <a:pt x="6" y="47"/>
                    </a:cubicBezTo>
                    <a:cubicBezTo>
                      <a:pt x="3" y="35"/>
                      <a:pt x="2" y="23"/>
                      <a:pt x="1" y="11"/>
                    </a:cubicBezTo>
                    <a:cubicBezTo>
                      <a:pt x="0" y="4"/>
                      <a:pt x="1" y="0"/>
                      <a:pt x="9" y="4"/>
                    </a:cubicBezTo>
                    <a:close/>
                  </a:path>
                </a:pathLst>
              </a:custGeom>
              <a:solidFill>
                <a:srgbClr val="A9876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0" name="Freeform 479">
                <a:extLst>
                  <a:ext uri="{FF2B5EF4-FFF2-40B4-BE49-F238E27FC236}">
                    <a16:creationId xmlns:a16="http://schemas.microsoft.com/office/drawing/2014/main" id="{B04ACE80-A89A-48BD-AC70-DCE0199219A6}"/>
                  </a:ext>
                </a:extLst>
              </p:cNvPr>
              <p:cNvSpPr>
                <a:spLocks/>
              </p:cNvSpPr>
              <p:nvPr/>
            </p:nvSpPr>
            <p:spPr bwMode="auto">
              <a:xfrm>
                <a:off x="1947" y="2450"/>
                <a:ext cx="22" cy="111"/>
              </a:xfrm>
              <a:custGeom>
                <a:avLst/>
                <a:gdLst>
                  <a:gd name="T0" fmla="*/ 20 w 20"/>
                  <a:gd name="T1" fmla="*/ 93 h 99"/>
                  <a:gd name="T2" fmla="*/ 11 w 20"/>
                  <a:gd name="T3" fmla="*/ 99 h 99"/>
                  <a:gd name="T4" fmla="*/ 0 w 20"/>
                  <a:gd name="T5" fmla="*/ 0 h 99"/>
                  <a:gd name="T6" fmla="*/ 7 w 20"/>
                  <a:gd name="T7" fmla="*/ 24 h 99"/>
                  <a:gd name="T8" fmla="*/ 20 w 20"/>
                  <a:gd name="T9" fmla="*/ 93 h 99"/>
                </a:gdLst>
                <a:ahLst/>
                <a:cxnLst>
                  <a:cxn ang="0">
                    <a:pos x="T0" y="T1"/>
                  </a:cxn>
                  <a:cxn ang="0">
                    <a:pos x="T2" y="T3"/>
                  </a:cxn>
                  <a:cxn ang="0">
                    <a:pos x="T4" y="T5"/>
                  </a:cxn>
                  <a:cxn ang="0">
                    <a:pos x="T6" y="T7"/>
                  </a:cxn>
                  <a:cxn ang="0">
                    <a:pos x="T8" y="T9"/>
                  </a:cxn>
                </a:cxnLst>
                <a:rect l="0" t="0" r="r" b="b"/>
                <a:pathLst>
                  <a:path w="20" h="99">
                    <a:moveTo>
                      <a:pt x="20" y="93"/>
                    </a:moveTo>
                    <a:cubicBezTo>
                      <a:pt x="18" y="96"/>
                      <a:pt x="15" y="99"/>
                      <a:pt x="11" y="99"/>
                    </a:cubicBezTo>
                    <a:cubicBezTo>
                      <a:pt x="3" y="67"/>
                      <a:pt x="0" y="35"/>
                      <a:pt x="0" y="0"/>
                    </a:cubicBezTo>
                    <a:cubicBezTo>
                      <a:pt x="10" y="7"/>
                      <a:pt x="7" y="17"/>
                      <a:pt x="7" y="24"/>
                    </a:cubicBezTo>
                    <a:cubicBezTo>
                      <a:pt x="10" y="47"/>
                      <a:pt x="6" y="72"/>
                      <a:pt x="20" y="93"/>
                    </a:cubicBezTo>
                    <a:close/>
                  </a:path>
                </a:pathLst>
              </a:custGeom>
              <a:solidFill>
                <a:srgbClr val="8466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1" name="Freeform 480">
                <a:extLst>
                  <a:ext uri="{FF2B5EF4-FFF2-40B4-BE49-F238E27FC236}">
                    <a16:creationId xmlns:a16="http://schemas.microsoft.com/office/drawing/2014/main" id="{78F060F4-54EB-4D68-8F68-C1A11A6544B8}"/>
                  </a:ext>
                </a:extLst>
              </p:cNvPr>
              <p:cNvSpPr>
                <a:spLocks/>
              </p:cNvSpPr>
              <p:nvPr/>
            </p:nvSpPr>
            <p:spPr bwMode="auto">
              <a:xfrm>
                <a:off x="1690" y="2472"/>
                <a:ext cx="21" cy="112"/>
              </a:xfrm>
              <a:custGeom>
                <a:avLst/>
                <a:gdLst>
                  <a:gd name="T0" fmla="*/ 0 w 18"/>
                  <a:gd name="T1" fmla="*/ 0 h 100"/>
                  <a:gd name="T2" fmla="*/ 9 w 18"/>
                  <a:gd name="T3" fmla="*/ 29 h 100"/>
                  <a:gd name="T4" fmla="*/ 15 w 18"/>
                  <a:gd name="T5" fmla="*/ 100 h 100"/>
                  <a:gd name="T6" fmla="*/ 0 w 18"/>
                  <a:gd name="T7" fmla="*/ 0 h 100"/>
                </a:gdLst>
                <a:ahLst/>
                <a:cxnLst>
                  <a:cxn ang="0">
                    <a:pos x="T0" y="T1"/>
                  </a:cxn>
                  <a:cxn ang="0">
                    <a:pos x="T2" y="T3"/>
                  </a:cxn>
                  <a:cxn ang="0">
                    <a:pos x="T4" y="T5"/>
                  </a:cxn>
                  <a:cxn ang="0">
                    <a:pos x="T6" y="T7"/>
                  </a:cxn>
                </a:cxnLst>
                <a:rect l="0" t="0" r="r" b="b"/>
                <a:pathLst>
                  <a:path w="18" h="100">
                    <a:moveTo>
                      <a:pt x="0" y="0"/>
                    </a:moveTo>
                    <a:cubicBezTo>
                      <a:pt x="11" y="7"/>
                      <a:pt x="8" y="19"/>
                      <a:pt x="9" y="29"/>
                    </a:cubicBezTo>
                    <a:cubicBezTo>
                      <a:pt x="13" y="52"/>
                      <a:pt x="18" y="76"/>
                      <a:pt x="15" y="100"/>
                    </a:cubicBezTo>
                    <a:cubicBezTo>
                      <a:pt x="6" y="67"/>
                      <a:pt x="3" y="34"/>
                      <a:pt x="0" y="0"/>
                    </a:cubicBezTo>
                    <a:close/>
                  </a:path>
                </a:pathLst>
              </a:custGeom>
              <a:solidFill>
                <a:srgbClr val="A582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2" name="Freeform 481">
                <a:extLst>
                  <a:ext uri="{FF2B5EF4-FFF2-40B4-BE49-F238E27FC236}">
                    <a16:creationId xmlns:a16="http://schemas.microsoft.com/office/drawing/2014/main" id="{FDD4AE81-EFC1-4F9B-ACE3-77395B4A82C7}"/>
                  </a:ext>
                </a:extLst>
              </p:cNvPr>
              <p:cNvSpPr>
                <a:spLocks/>
              </p:cNvSpPr>
              <p:nvPr/>
            </p:nvSpPr>
            <p:spPr bwMode="auto">
              <a:xfrm>
                <a:off x="1961" y="2261"/>
                <a:ext cx="29" cy="109"/>
              </a:xfrm>
              <a:custGeom>
                <a:avLst/>
                <a:gdLst>
                  <a:gd name="T0" fmla="*/ 3 w 26"/>
                  <a:gd name="T1" fmla="*/ 24 h 97"/>
                  <a:gd name="T2" fmla="*/ 10 w 26"/>
                  <a:gd name="T3" fmla="*/ 0 h 97"/>
                  <a:gd name="T4" fmla="*/ 26 w 26"/>
                  <a:gd name="T5" fmla="*/ 97 h 97"/>
                  <a:gd name="T6" fmla="*/ 0 w 26"/>
                  <a:gd name="T7" fmla="*/ 24 h 97"/>
                  <a:gd name="T8" fmla="*/ 3 w 26"/>
                  <a:gd name="T9" fmla="*/ 24 h 97"/>
                </a:gdLst>
                <a:ahLst/>
                <a:cxnLst>
                  <a:cxn ang="0">
                    <a:pos x="T0" y="T1"/>
                  </a:cxn>
                  <a:cxn ang="0">
                    <a:pos x="T2" y="T3"/>
                  </a:cxn>
                  <a:cxn ang="0">
                    <a:pos x="T4" y="T5"/>
                  </a:cxn>
                  <a:cxn ang="0">
                    <a:pos x="T6" y="T7"/>
                  </a:cxn>
                  <a:cxn ang="0">
                    <a:pos x="T8" y="T9"/>
                  </a:cxn>
                </a:cxnLst>
                <a:rect l="0" t="0" r="r" b="b"/>
                <a:pathLst>
                  <a:path w="26" h="97">
                    <a:moveTo>
                      <a:pt x="3" y="24"/>
                    </a:moveTo>
                    <a:cubicBezTo>
                      <a:pt x="10" y="18"/>
                      <a:pt x="3" y="8"/>
                      <a:pt x="10" y="0"/>
                    </a:cubicBezTo>
                    <a:cubicBezTo>
                      <a:pt x="15" y="33"/>
                      <a:pt x="19" y="65"/>
                      <a:pt x="26" y="97"/>
                    </a:cubicBezTo>
                    <a:cubicBezTo>
                      <a:pt x="11" y="75"/>
                      <a:pt x="16" y="45"/>
                      <a:pt x="0" y="24"/>
                    </a:cubicBezTo>
                    <a:cubicBezTo>
                      <a:pt x="1" y="22"/>
                      <a:pt x="2" y="22"/>
                      <a:pt x="3" y="24"/>
                    </a:cubicBezTo>
                    <a:close/>
                  </a:path>
                </a:pathLst>
              </a:custGeom>
              <a:solidFill>
                <a:srgbClr val="8F76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3" name="Freeform 482">
                <a:extLst>
                  <a:ext uri="{FF2B5EF4-FFF2-40B4-BE49-F238E27FC236}">
                    <a16:creationId xmlns:a16="http://schemas.microsoft.com/office/drawing/2014/main" id="{1B7961B1-3BD4-4ECE-A9CB-91A41BC388C3}"/>
                  </a:ext>
                </a:extLst>
              </p:cNvPr>
              <p:cNvSpPr>
                <a:spLocks/>
              </p:cNvSpPr>
              <p:nvPr/>
            </p:nvSpPr>
            <p:spPr bwMode="auto">
              <a:xfrm>
                <a:off x="1977" y="2208"/>
                <a:ext cx="25" cy="130"/>
              </a:xfrm>
              <a:custGeom>
                <a:avLst/>
                <a:gdLst>
                  <a:gd name="T0" fmla="*/ 0 w 22"/>
                  <a:gd name="T1" fmla="*/ 12 h 116"/>
                  <a:gd name="T2" fmla="*/ 4 w 22"/>
                  <a:gd name="T3" fmla="*/ 0 h 116"/>
                  <a:gd name="T4" fmla="*/ 22 w 22"/>
                  <a:gd name="T5" fmla="*/ 114 h 116"/>
                  <a:gd name="T6" fmla="*/ 20 w 22"/>
                  <a:gd name="T7" fmla="*/ 116 h 116"/>
                  <a:gd name="T8" fmla="*/ 0 w 22"/>
                  <a:gd name="T9" fmla="*/ 12 h 116"/>
                </a:gdLst>
                <a:ahLst/>
                <a:cxnLst>
                  <a:cxn ang="0">
                    <a:pos x="T0" y="T1"/>
                  </a:cxn>
                  <a:cxn ang="0">
                    <a:pos x="T2" y="T3"/>
                  </a:cxn>
                  <a:cxn ang="0">
                    <a:pos x="T4" y="T5"/>
                  </a:cxn>
                  <a:cxn ang="0">
                    <a:pos x="T6" y="T7"/>
                  </a:cxn>
                  <a:cxn ang="0">
                    <a:pos x="T8" y="T9"/>
                  </a:cxn>
                </a:cxnLst>
                <a:rect l="0" t="0" r="r" b="b"/>
                <a:pathLst>
                  <a:path w="22" h="116">
                    <a:moveTo>
                      <a:pt x="0" y="12"/>
                    </a:moveTo>
                    <a:cubicBezTo>
                      <a:pt x="2" y="8"/>
                      <a:pt x="3" y="4"/>
                      <a:pt x="4" y="0"/>
                    </a:cubicBezTo>
                    <a:cubicBezTo>
                      <a:pt x="10" y="38"/>
                      <a:pt x="16" y="76"/>
                      <a:pt x="22" y="114"/>
                    </a:cubicBezTo>
                    <a:cubicBezTo>
                      <a:pt x="21" y="115"/>
                      <a:pt x="21" y="115"/>
                      <a:pt x="20" y="116"/>
                    </a:cubicBezTo>
                    <a:cubicBezTo>
                      <a:pt x="6" y="83"/>
                      <a:pt x="3" y="47"/>
                      <a:pt x="0" y="12"/>
                    </a:cubicBezTo>
                    <a:close/>
                  </a:path>
                </a:pathLst>
              </a:custGeom>
              <a:solidFill>
                <a:srgbClr val="8266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4" name="Freeform 483">
                <a:extLst>
                  <a:ext uri="{FF2B5EF4-FFF2-40B4-BE49-F238E27FC236}">
                    <a16:creationId xmlns:a16="http://schemas.microsoft.com/office/drawing/2014/main" id="{046FF7E3-55F1-4EE3-BB79-0A636FEA32FC}"/>
                  </a:ext>
                </a:extLst>
              </p:cNvPr>
              <p:cNvSpPr>
                <a:spLocks/>
              </p:cNvSpPr>
              <p:nvPr/>
            </p:nvSpPr>
            <p:spPr bwMode="auto">
              <a:xfrm>
                <a:off x="1788" y="1411"/>
                <a:ext cx="35" cy="130"/>
              </a:xfrm>
              <a:custGeom>
                <a:avLst/>
                <a:gdLst>
                  <a:gd name="T0" fmla="*/ 29 w 31"/>
                  <a:gd name="T1" fmla="*/ 108 h 115"/>
                  <a:gd name="T2" fmla="*/ 26 w 31"/>
                  <a:gd name="T3" fmla="*/ 115 h 115"/>
                  <a:gd name="T4" fmla="*/ 10 w 31"/>
                  <a:gd name="T5" fmla="*/ 53 h 115"/>
                  <a:gd name="T6" fmla="*/ 0 w 31"/>
                  <a:gd name="T7" fmla="*/ 9 h 115"/>
                  <a:gd name="T8" fmla="*/ 4 w 31"/>
                  <a:gd name="T9" fmla="*/ 0 h 115"/>
                  <a:gd name="T10" fmla="*/ 23 w 31"/>
                  <a:gd name="T11" fmla="*/ 67 h 115"/>
                  <a:gd name="T12" fmla="*/ 29 w 31"/>
                  <a:gd name="T13" fmla="*/ 108 h 115"/>
                </a:gdLst>
                <a:ahLst/>
                <a:cxnLst>
                  <a:cxn ang="0">
                    <a:pos x="T0" y="T1"/>
                  </a:cxn>
                  <a:cxn ang="0">
                    <a:pos x="T2" y="T3"/>
                  </a:cxn>
                  <a:cxn ang="0">
                    <a:pos x="T4" y="T5"/>
                  </a:cxn>
                  <a:cxn ang="0">
                    <a:pos x="T6" y="T7"/>
                  </a:cxn>
                  <a:cxn ang="0">
                    <a:pos x="T8" y="T9"/>
                  </a:cxn>
                  <a:cxn ang="0">
                    <a:pos x="T10" y="T11"/>
                  </a:cxn>
                  <a:cxn ang="0">
                    <a:pos x="T12" y="T13"/>
                  </a:cxn>
                </a:cxnLst>
                <a:rect l="0" t="0" r="r" b="b"/>
                <a:pathLst>
                  <a:path w="31" h="115">
                    <a:moveTo>
                      <a:pt x="29" y="108"/>
                    </a:moveTo>
                    <a:cubicBezTo>
                      <a:pt x="28" y="110"/>
                      <a:pt x="27" y="113"/>
                      <a:pt x="26" y="115"/>
                    </a:cubicBezTo>
                    <a:cubicBezTo>
                      <a:pt x="27" y="93"/>
                      <a:pt x="18" y="73"/>
                      <a:pt x="10" y="53"/>
                    </a:cubicBezTo>
                    <a:cubicBezTo>
                      <a:pt x="4" y="39"/>
                      <a:pt x="1" y="24"/>
                      <a:pt x="0" y="9"/>
                    </a:cubicBezTo>
                    <a:cubicBezTo>
                      <a:pt x="2" y="6"/>
                      <a:pt x="3" y="3"/>
                      <a:pt x="4" y="0"/>
                    </a:cubicBezTo>
                    <a:cubicBezTo>
                      <a:pt x="8" y="23"/>
                      <a:pt x="11" y="46"/>
                      <a:pt x="23" y="67"/>
                    </a:cubicBezTo>
                    <a:cubicBezTo>
                      <a:pt x="31" y="79"/>
                      <a:pt x="30" y="94"/>
                      <a:pt x="29" y="108"/>
                    </a:cubicBezTo>
                    <a:close/>
                  </a:path>
                </a:pathLst>
              </a:custGeom>
              <a:solidFill>
                <a:srgbClr val="855F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5" name="Freeform 484">
                <a:extLst>
                  <a:ext uri="{FF2B5EF4-FFF2-40B4-BE49-F238E27FC236}">
                    <a16:creationId xmlns:a16="http://schemas.microsoft.com/office/drawing/2014/main" id="{6BA8CF48-94EE-4278-AEC3-4C2F86F39F47}"/>
                  </a:ext>
                </a:extLst>
              </p:cNvPr>
              <p:cNvSpPr>
                <a:spLocks/>
              </p:cNvSpPr>
              <p:nvPr/>
            </p:nvSpPr>
            <p:spPr bwMode="auto">
              <a:xfrm>
                <a:off x="1676" y="2387"/>
                <a:ext cx="14" cy="100"/>
              </a:xfrm>
              <a:custGeom>
                <a:avLst/>
                <a:gdLst>
                  <a:gd name="T0" fmla="*/ 13 w 13"/>
                  <a:gd name="T1" fmla="*/ 76 h 89"/>
                  <a:gd name="T2" fmla="*/ 6 w 13"/>
                  <a:gd name="T3" fmla="*/ 89 h 89"/>
                  <a:gd name="T4" fmla="*/ 4 w 13"/>
                  <a:gd name="T5" fmla="*/ 0 h 89"/>
                  <a:gd name="T6" fmla="*/ 13 w 13"/>
                  <a:gd name="T7" fmla="*/ 76 h 89"/>
                  <a:gd name="T8" fmla="*/ 13 w 13"/>
                  <a:gd name="T9" fmla="*/ 76 h 89"/>
                </a:gdLst>
                <a:ahLst/>
                <a:cxnLst>
                  <a:cxn ang="0">
                    <a:pos x="T0" y="T1"/>
                  </a:cxn>
                  <a:cxn ang="0">
                    <a:pos x="T2" y="T3"/>
                  </a:cxn>
                  <a:cxn ang="0">
                    <a:pos x="T4" y="T5"/>
                  </a:cxn>
                  <a:cxn ang="0">
                    <a:pos x="T6" y="T7"/>
                  </a:cxn>
                  <a:cxn ang="0">
                    <a:pos x="T8" y="T9"/>
                  </a:cxn>
                </a:cxnLst>
                <a:rect l="0" t="0" r="r" b="b"/>
                <a:pathLst>
                  <a:path w="13" h="89">
                    <a:moveTo>
                      <a:pt x="13" y="76"/>
                    </a:moveTo>
                    <a:cubicBezTo>
                      <a:pt x="11" y="80"/>
                      <a:pt x="9" y="84"/>
                      <a:pt x="6" y="89"/>
                    </a:cubicBezTo>
                    <a:cubicBezTo>
                      <a:pt x="3" y="58"/>
                      <a:pt x="0" y="29"/>
                      <a:pt x="4" y="0"/>
                    </a:cubicBezTo>
                    <a:cubicBezTo>
                      <a:pt x="13" y="24"/>
                      <a:pt x="5" y="51"/>
                      <a:pt x="13" y="76"/>
                    </a:cubicBezTo>
                    <a:cubicBezTo>
                      <a:pt x="13" y="76"/>
                      <a:pt x="13" y="76"/>
                      <a:pt x="13" y="76"/>
                    </a:cubicBezTo>
                    <a:close/>
                  </a:path>
                </a:pathLst>
              </a:custGeom>
              <a:solidFill>
                <a:srgbClr val="A582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6" name="Freeform 485">
                <a:extLst>
                  <a:ext uri="{FF2B5EF4-FFF2-40B4-BE49-F238E27FC236}">
                    <a16:creationId xmlns:a16="http://schemas.microsoft.com/office/drawing/2014/main" id="{06D79BD1-B944-4D18-8E3B-12AE9B98C470}"/>
                  </a:ext>
                </a:extLst>
              </p:cNvPr>
              <p:cNvSpPr>
                <a:spLocks/>
              </p:cNvSpPr>
              <p:nvPr/>
            </p:nvSpPr>
            <p:spPr bwMode="auto">
              <a:xfrm>
                <a:off x="1945" y="2174"/>
                <a:ext cx="20" cy="114"/>
              </a:xfrm>
              <a:custGeom>
                <a:avLst/>
                <a:gdLst>
                  <a:gd name="T0" fmla="*/ 17 w 17"/>
                  <a:gd name="T1" fmla="*/ 101 h 101"/>
                  <a:gd name="T2" fmla="*/ 14 w 17"/>
                  <a:gd name="T3" fmla="*/ 101 h 101"/>
                  <a:gd name="T4" fmla="*/ 4 w 17"/>
                  <a:gd name="T5" fmla="*/ 0 h 101"/>
                  <a:gd name="T6" fmla="*/ 17 w 17"/>
                  <a:gd name="T7" fmla="*/ 101 h 101"/>
                </a:gdLst>
                <a:ahLst/>
                <a:cxnLst>
                  <a:cxn ang="0">
                    <a:pos x="T0" y="T1"/>
                  </a:cxn>
                  <a:cxn ang="0">
                    <a:pos x="T2" y="T3"/>
                  </a:cxn>
                  <a:cxn ang="0">
                    <a:pos x="T4" y="T5"/>
                  </a:cxn>
                  <a:cxn ang="0">
                    <a:pos x="T6" y="T7"/>
                  </a:cxn>
                </a:cxnLst>
                <a:rect l="0" t="0" r="r" b="b"/>
                <a:pathLst>
                  <a:path w="17" h="101">
                    <a:moveTo>
                      <a:pt x="17" y="101"/>
                    </a:moveTo>
                    <a:cubicBezTo>
                      <a:pt x="16" y="101"/>
                      <a:pt x="15" y="101"/>
                      <a:pt x="14" y="101"/>
                    </a:cubicBezTo>
                    <a:cubicBezTo>
                      <a:pt x="4" y="68"/>
                      <a:pt x="0" y="35"/>
                      <a:pt x="4" y="0"/>
                    </a:cubicBezTo>
                    <a:cubicBezTo>
                      <a:pt x="8" y="34"/>
                      <a:pt x="13" y="67"/>
                      <a:pt x="17" y="101"/>
                    </a:cubicBezTo>
                    <a:close/>
                  </a:path>
                </a:pathLst>
              </a:custGeom>
              <a:solidFill>
                <a:srgbClr val="8A6F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7" name="Freeform 486">
                <a:extLst>
                  <a:ext uri="{FF2B5EF4-FFF2-40B4-BE49-F238E27FC236}">
                    <a16:creationId xmlns:a16="http://schemas.microsoft.com/office/drawing/2014/main" id="{EF68D882-E4E9-4B13-82E2-B73C5414EED0}"/>
                  </a:ext>
                </a:extLst>
              </p:cNvPr>
              <p:cNvSpPr>
                <a:spLocks/>
              </p:cNvSpPr>
              <p:nvPr/>
            </p:nvSpPr>
            <p:spPr bwMode="auto">
              <a:xfrm>
                <a:off x="1821" y="2114"/>
                <a:ext cx="18" cy="111"/>
              </a:xfrm>
              <a:custGeom>
                <a:avLst/>
                <a:gdLst>
                  <a:gd name="T0" fmla="*/ 16 w 16"/>
                  <a:gd name="T1" fmla="*/ 99 h 99"/>
                  <a:gd name="T2" fmla="*/ 0 w 16"/>
                  <a:gd name="T3" fmla="*/ 1 h 99"/>
                  <a:gd name="T4" fmla="*/ 7 w 16"/>
                  <a:gd name="T5" fmla="*/ 0 h 99"/>
                  <a:gd name="T6" fmla="*/ 16 w 16"/>
                  <a:gd name="T7" fmla="*/ 99 h 99"/>
                  <a:gd name="T8" fmla="*/ 16 w 16"/>
                  <a:gd name="T9" fmla="*/ 99 h 99"/>
                </a:gdLst>
                <a:ahLst/>
                <a:cxnLst>
                  <a:cxn ang="0">
                    <a:pos x="T0" y="T1"/>
                  </a:cxn>
                  <a:cxn ang="0">
                    <a:pos x="T2" y="T3"/>
                  </a:cxn>
                  <a:cxn ang="0">
                    <a:pos x="T4" y="T5"/>
                  </a:cxn>
                  <a:cxn ang="0">
                    <a:pos x="T6" y="T7"/>
                  </a:cxn>
                  <a:cxn ang="0">
                    <a:pos x="T8" y="T9"/>
                  </a:cxn>
                </a:cxnLst>
                <a:rect l="0" t="0" r="r" b="b"/>
                <a:pathLst>
                  <a:path w="16" h="99">
                    <a:moveTo>
                      <a:pt x="16" y="99"/>
                    </a:moveTo>
                    <a:cubicBezTo>
                      <a:pt x="3" y="67"/>
                      <a:pt x="4" y="34"/>
                      <a:pt x="0" y="1"/>
                    </a:cubicBezTo>
                    <a:cubicBezTo>
                      <a:pt x="2" y="0"/>
                      <a:pt x="5" y="0"/>
                      <a:pt x="7" y="0"/>
                    </a:cubicBezTo>
                    <a:cubicBezTo>
                      <a:pt x="10" y="33"/>
                      <a:pt x="13" y="66"/>
                      <a:pt x="16" y="99"/>
                    </a:cubicBezTo>
                    <a:cubicBezTo>
                      <a:pt x="16" y="99"/>
                      <a:pt x="16" y="99"/>
                      <a:pt x="16" y="99"/>
                    </a:cubicBezTo>
                    <a:close/>
                  </a:path>
                </a:pathLst>
              </a:custGeom>
              <a:solidFill>
                <a:srgbClr val="8E70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8" name="Freeform 487">
                <a:extLst>
                  <a:ext uri="{FF2B5EF4-FFF2-40B4-BE49-F238E27FC236}">
                    <a16:creationId xmlns:a16="http://schemas.microsoft.com/office/drawing/2014/main" id="{285B06FC-F82E-464F-AFF5-D1AC326FD6DC}"/>
                  </a:ext>
                </a:extLst>
              </p:cNvPr>
              <p:cNvSpPr>
                <a:spLocks/>
              </p:cNvSpPr>
              <p:nvPr/>
            </p:nvSpPr>
            <p:spPr bwMode="auto">
              <a:xfrm>
                <a:off x="1907" y="1697"/>
                <a:ext cx="18" cy="96"/>
              </a:xfrm>
              <a:custGeom>
                <a:avLst/>
                <a:gdLst>
                  <a:gd name="T0" fmla="*/ 16 w 16"/>
                  <a:gd name="T1" fmla="*/ 86 h 86"/>
                  <a:gd name="T2" fmla="*/ 0 w 16"/>
                  <a:gd name="T3" fmla="*/ 0 h 86"/>
                  <a:gd name="T4" fmla="*/ 5 w 16"/>
                  <a:gd name="T5" fmla="*/ 0 h 86"/>
                  <a:gd name="T6" fmla="*/ 16 w 16"/>
                  <a:gd name="T7" fmla="*/ 86 h 86"/>
                </a:gdLst>
                <a:ahLst/>
                <a:cxnLst>
                  <a:cxn ang="0">
                    <a:pos x="T0" y="T1"/>
                  </a:cxn>
                  <a:cxn ang="0">
                    <a:pos x="T2" y="T3"/>
                  </a:cxn>
                  <a:cxn ang="0">
                    <a:pos x="T4" y="T5"/>
                  </a:cxn>
                  <a:cxn ang="0">
                    <a:pos x="T6" y="T7"/>
                  </a:cxn>
                </a:cxnLst>
                <a:rect l="0" t="0" r="r" b="b"/>
                <a:pathLst>
                  <a:path w="16" h="86">
                    <a:moveTo>
                      <a:pt x="16" y="86"/>
                    </a:moveTo>
                    <a:cubicBezTo>
                      <a:pt x="1" y="59"/>
                      <a:pt x="4" y="29"/>
                      <a:pt x="0" y="0"/>
                    </a:cubicBezTo>
                    <a:cubicBezTo>
                      <a:pt x="2" y="0"/>
                      <a:pt x="3" y="0"/>
                      <a:pt x="5" y="0"/>
                    </a:cubicBezTo>
                    <a:cubicBezTo>
                      <a:pt x="9" y="28"/>
                      <a:pt x="13" y="57"/>
                      <a:pt x="16" y="86"/>
                    </a:cubicBezTo>
                    <a:close/>
                  </a:path>
                </a:pathLst>
              </a:custGeom>
              <a:solidFill>
                <a:srgbClr val="9471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9" name="Freeform 488">
                <a:extLst>
                  <a:ext uri="{FF2B5EF4-FFF2-40B4-BE49-F238E27FC236}">
                    <a16:creationId xmlns:a16="http://schemas.microsoft.com/office/drawing/2014/main" id="{2EAC67D1-567B-4FF2-8E75-804690F4D5A1}"/>
                  </a:ext>
                </a:extLst>
              </p:cNvPr>
              <p:cNvSpPr>
                <a:spLocks/>
              </p:cNvSpPr>
              <p:nvPr/>
            </p:nvSpPr>
            <p:spPr bwMode="auto">
              <a:xfrm>
                <a:off x="1858" y="1684"/>
                <a:ext cx="13" cy="102"/>
              </a:xfrm>
              <a:custGeom>
                <a:avLst/>
                <a:gdLst>
                  <a:gd name="T0" fmla="*/ 4 w 12"/>
                  <a:gd name="T1" fmla="*/ 90 h 90"/>
                  <a:gd name="T2" fmla="*/ 9 w 12"/>
                  <a:gd name="T3" fmla="*/ 0 h 90"/>
                  <a:gd name="T4" fmla="*/ 4 w 12"/>
                  <a:gd name="T5" fmla="*/ 90 h 90"/>
                </a:gdLst>
                <a:ahLst/>
                <a:cxnLst>
                  <a:cxn ang="0">
                    <a:pos x="T0" y="T1"/>
                  </a:cxn>
                  <a:cxn ang="0">
                    <a:pos x="T2" y="T3"/>
                  </a:cxn>
                  <a:cxn ang="0">
                    <a:pos x="T4" y="T5"/>
                  </a:cxn>
                </a:cxnLst>
                <a:rect l="0" t="0" r="r" b="b"/>
                <a:pathLst>
                  <a:path w="12" h="90">
                    <a:moveTo>
                      <a:pt x="4" y="90"/>
                    </a:moveTo>
                    <a:cubicBezTo>
                      <a:pt x="4" y="60"/>
                      <a:pt x="0" y="30"/>
                      <a:pt x="9" y="0"/>
                    </a:cubicBezTo>
                    <a:cubicBezTo>
                      <a:pt x="12" y="30"/>
                      <a:pt x="10" y="60"/>
                      <a:pt x="4" y="90"/>
                    </a:cubicBezTo>
                    <a:close/>
                  </a:path>
                </a:pathLst>
              </a:custGeom>
              <a:solidFill>
                <a:srgbClr val="A17C6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0" name="Freeform 489">
                <a:extLst>
                  <a:ext uri="{FF2B5EF4-FFF2-40B4-BE49-F238E27FC236}">
                    <a16:creationId xmlns:a16="http://schemas.microsoft.com/office/drawing/2014/main" id="{06F80340-6346-49FC-9DCC-8C34FA091D16}"/>
                  </a:ext>
                </a:extLst>
              </p:cNvPr>
              <p:cNvSpPr>
                <a:spLocks/>
              </p:cNvSpPr>
              <p:nvPr/>
            </p:nvSpPr>
            <p:spPr bwMode="auto">
              <a:xfrm>
                <a:off x="1678" y="2278"/>
                <a:ext cx="19" cy="100"/>
              </a:xfrm>
              <a:custGeom>
                <a:avLst/>
                <a:gdLst>
                  <a:gd name="T0" fmla="*/ 16 w 17"/>
                  <a:gd name="T1" fmla="*/ 0 h 89"/>
                  <a:gd name="T2" fmla="*/ 17 w 17"/>
                  <a:gd name="T3" fmla="*/ 89 h 89"/>
                  <a:gd name="T4" fmla="*/ 16 w 17"/>
                  <a:gd name="T5" fmla="*/ 0 h 89"/>
                </a:gdLst>
                <a:ahLst/>
                <a:cxnLst>
                  <a:cxn ang="0">
                    <a:pos x="T0" y="T1"/>
                  </a:cxn>
                  <a:cxn ang="0">
                    <a:pos x="T2" y="T3"/>
                  </a:cxn>
                  <a:cxn ang="0">
                    <a:pos x="T4" y="T5"/>
                  </a:cxn>
                </a:cxnLst>
                <a:rect l="0" t="0" r="r" b="b"/>
                <a:pathLst>
                  <a:path w="17" h="89">
                    <a:moveTo>
                      <a:pt x="16" y="0"/>
                    </a:moveTo>
                    <a:cubicBezTo>
                      <a:pt x="8" y="31"/>
                      <a:pt x="13" y="58"/>
                      <a:pt x="17" y="89"/>
                    </a:cubicBezTo>
                    <a:cubicBezTo>
                      <a:pt x="2" y="63"/>
                      <a:pt x="0" y="14"/>
                      <a:pt x="16" y="0"/>
                    </a:cubicBezTo>
                    <a:close/>
                  </a:path>
                </a:pathLst>
              </a:custGeom>
              <a:solidFill>
                <a:srgbClr val="BB93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1" name="Freeform 490">
                <a:extLst>
                  <a:ext uri="{FF2B5EF4-FFF2-40B4-BE49-F238E27FC236}">
                    <a16:creationId xmlns:a16="http://schemas.microsoft.com/office/drawing/2014/main" id="{AC87CF5A-D039-43B8-9257-0CCD8AA964E7}"/>
                  </a:ext>
                </a:extLst>
              </p:cNvPr>
              <p:cNvSpPr>
                <a:spLocks/>
              </p:cNvSpPr>
              <p:nvPr/>
            </p:nvSpPr>
            <p:spPr bwMode="auto">
              <a:xfrm>
                <a:off x="1866" y="2216"/>
                <a:ext cx="26" cy="65"/>
              </a:xfrm>
              <a:custGeom>
                <a:avLst/>
                <a:gdLst>
                  <a:gd name="T0" fmla="*/ 1 w 23"/>
                  <a:gd name="T1" fmla="*/ 29 h 58"/>
                  <a:gd name="T2" fmla="*/ 0 w 23"/>
                  <a:gd name="T3" fmla="*/ 4 h 58"/>
                  <a:gd name="T4" fmla="*/ 4 w 23"/>
                  <a:gd name="T5" fmla="*/ 0 h 58"/>
                  <a:gd name="T6" fmla="*/ 13 w 23"/>
                  <a:gd name="T7" fmla="*/ 16 h 58"/>
                  <a:gd name="T8" fmla="*/ 11 w 23"/>
                  <a:gd name="T9" fmla="*/ 58 h 58"/>
                  <a:gd name="T10" fmla="*/ 1 w 23"/>
                  <a:gd name="T11" fmla="*/ 29 h 58"/>
                </a:gdLst>
                <a:ahLst/>
                <a:cxnLst>
                  <a:cxn ang="0">
                    <a:pos x="T0" y="T1"/>
                  </a:cxn>
                  <a:cxn ang="0">
                    <a:pos x="T2" y="T3"/>
                  </a:cxn>
                  <a:cxn ang="0">
                    <a:pos x="T4" y="T5"/>
                  </a:cxn>
                  <a:cxn ang="0">
                    <a:pos x="T6" y="T7"/>
                  </a:cxn>
                  <a:cxn ang="0">
                    <a:pos x="T8" y="T9"/>
                  </a:cxn>
                  <a:cxn ang="0">
                    <a:pos x="T10" y="T11"/>
                  </a:cxn>
                </a:cxnLst>
                <a:rect l="0" t="0" r="r" b="b"/>
                <a:pathLst>
                  <a:path w="23" h="58">
                    <a:moveTo>
                      <a:pt x="1" y="29"/>
                    </a:moveTo>
                    <a:cubicBezTo>
                      <a:pt x="1" y="20"/>
                      <a:pt x="1" y="12"/>
                      <a:pt x="0" y="4"/>
                    </a:cubicBezTo>
                    <a:cubicBezTo>
                      <a:pt x="2" y="2"/>
                      <a:pt x="3" y="1"/>
                      <a:pt x="4" y="0"/>
                    </a:cubicBezTo>
                    <a:cubicBezTo>
                      <a:pt x="12" y="3"/>
                      <a:pt x="4" y="14"/>
                      <a:pt x="13" y="16"/>
                    </a:cubicBezTo>
                    <a:cubicBezTo>
                      <a:pt x="23" y="30"/>
                      <a:pt x="4" y="44"/>
                      <a:pt x="11" y="58"/>
                    </a:cubicBezTo>
                    <a:cubicBezTo>
                      <a:pt x="8" y="48"/>
                      <a:pt x="4" y="39"/>
                      <a:pt x="1" y="29"/>
                    </a:cubicBezTo>
                    <a:close/>
                  </a:path>
                </a:pathLst>
              </a:custGeom>
              <a:solidFill>
                <a:srgbClr val="C6A8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2" name="Freeform 491">
                <a:extLst>
                  <a:ext uri="{FF2B5EF4-FFF2-40B4-BE49-F238E27FC236}">
                    <a16:creationId xmlns:a16="http://schemas.microsoft.com/office/drawing/2014/main" id="{BE6E1C03-BC76-4821-A334-0CB3076CD9FB}"/>
                  </a:ext>
                </a:extLst>
              </p:cNvPr>
              <p:cNvSpPr>
                <a:spLocks/>
              </p:cNvSpPr>
              <p:nvPr/>
            </p:nvSpPr>
            <p:spPr bwMode="auto">
              <a:xfrm>
                <a:off x="1702" y="1544"/>
                <a:ext cx="24" cy="106"/>
              </a:xfrm>
              <a:custGeom>
                <a:avLst/>
                <a:gdLst>
                  <a:gd name="T0" fmla="*/ 18 w 22"/>
                  <a:gd name="T1" fmla="*/ 94 h 94"/>
                  <a:gd name="T2" fmla="*/ 11 w 22"/>
                  <a:gd name="T3" fmla="*/ 62 h 94"/>
                  <a:gd name="T4" fmla="*/ 9 w 22"/>
                  <a:gd name="T5" fmla="*/ 1 h 94"/>
                  <a:gd name="T6" fmla="*/ 13 w 22"/>
                  <a:gd name="T7" fmla="*/ 2 h 94"/>
                  <a:gd name="T8" fmla="*/ 22 w 22"/>
                  <a:gd name="T9" fmla="*/ 88 h 94"/>
                  <a:gd name="T10" fmla="*/ 18 w 22"/>
                  <a:gd name="T11" fmla="*/ 94 h 94"/>
                </a:gdLst>
                <a:ahLst/>
                <a:cxnLst>
                  <a:cxn ang="0">
                    <a:pos x="T0" y="T1"/>
                  </a:cxn>
                  <a:cxn ang="0">
                    <a:pos x="T2" y="T3"/>
                  </a:cxn>
                  <a:cxn ang="0">
                    <a:pos x="T4" y="T5"/>
                  </a:cxn>
                  <a:cxn ang="0">
                    <a:pos x="T6" y="T7"/>
                  </a:cxn>
                  <a:cxn ang="0">
                    <a:pos x="T8" y="T9"/>
                  </a:cxn>
                  <a:cxn ang="0">
                    <a:pos x="T10" y="T11"/>
                  </a:cxn>
                </a:cxnLst>
                <a:rect l="0" t="0" r="r" b="b"/>
                <a:pathLst>
                  <a:path w="22" h="94">
                    <a:moveTo>
                      <a:pt x="18" y="94"/>
                    </a:moveTo>
                    <a:cubicBezTo>
                      <a:pt x="10" y="84"/>
                      <a:pt x="18" y="71"/>
                      <a:pt x="11" y="62"/>
                    </a:cubicBezTo>
                    <a:cubicBezTo>
                      <a:pt x="14" y="42"/>
                      <a:pt x="0" y="22"/>
                      <a:pt x="9" y="1"/>
                    </a:cubicBezTo>
                    <a:cubicBezTo>
                      <a:pt x="11" y="0"/>
                      <a:pt x="12" y="0"/>
                      <a:pt x="13" y="2"/>
                    </a:cubicBezTo>
                    <a:cubicBezTo>
                      <a:pt x="16" y="31"/>
                      <a:pt x="14" y="60"/>
                      <a:pt x="22" y="88"/>
                    </a:cubicBezTo>
                    <a:cubicBezTo>
                      <a:pt x="22" y="91"/>
                      <a:pt x="21" y="93"/>
                      <a:pt x="18" y="94"/>
                    </a:cubicBezTo>
                    <a:close/>
                  </a:path>
                </a:pathLst>
              </a:custGeom>
              <a:solidFill>
                <a:srgbClr val="7B54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3" name="Freeform 492">
                <a:extLst>
                  <a:ext uri="{FF2B5EF4-FFF2-40B4-BE49-F238E27FC236}">
                    <a16:creationId xmlns:a16="http://schemas.microsoft.com/office/drawing/2014/main" id="{1C7811B0-4988-48EA-802D-73CBAA205B66}"/>
                  </a:ext>
                </a:extLst>
              </p:cNvPr>
              <p:cNvSpPr>
                <a:spLocks/>
              </p:cNvSpPr>
              <p:nvPr/>
            </p:nvSpPr>
            <p:spPr bwMode="auto">
              <a:xfrm>
                <a:off x="1707" y="1460"/>
                <a:ext cx="14" cy="86"/>
              </a:xfrm>
              <a:custGeom>
                <a:avLst/>
                <a:gdLst>
                  <a:gd name="T0" fmla="*/ 8 w 12"/>
                  <a:gd name="T1" fmla="*/ 77 h 77"/>
                  <a:gd name="T2" fmla="*/ 4 w 12"/>
                  <a:gd name="T3" fmla="*/ 76 h 77"/>
                  <a:gd name="T4" fmla="*/ 0 w 12"/>
                  <a:gd name="T5" fmla="*/ 1 h 77"/>
                  <a:gd name="T6" fmla="*/ 7 w 12"/>
                  <a:gd name="T7" fmla="*/ 0 h 77"/>
                  <a:gd name="T8" fmla="*/ 8 w 12"/>
                  <a:gd name="T9" fmla="*/ 77 h 77"/>
                </a:gdLst>
                <a:ahLst/>
                <a:cxnLst>
                  <a:cxn ang="0">
                    <a:pos x="T0" y="T1"/>
                  </a:cxn>
                  <a:cxn ang="0">
                    <a:pos x="T2" y="T3"/>
                  </a:cxn>
                  <a:cxn ang="0">
                    <a:pos x="T4" y="T5"/>
                  </a:cxn>
                  <a:cxn ang="0">
                    <a:pos x="T6" y="T7"/>
                  </a:cxn>
                  <a:cxn ang="0">
                    <a:pos x="T8" y="T9"/>
                  </a:cxn>
                </a:cxnLst>
                <a:rect l="0" t="0" r="r" b="b"/>
                <a:pathLst>
                  <a:path w="12" h="77">
                    <a:moveTo>
                      <a:pt x="8" y="77"/>
                    </a:moveTo>
                    <a:cubicBezTo>
                      <a:pt x="7" y="77"/>
                      <a:pt x="6" y="77"/>
                      <a:pt x="4" y="76"/>
                    </a:cubicBezTo>
                    <a:cubicBezTo>
                      <a:pt x="3" y="51"/>
                      <a:pt x="2" y="26"/>
                      <a:pt x="0" y="1"/>
                    </a:cubicBezTo>
                    <a:cubicBezTo>
                      <a:pt x="2" y="0"/>
                      <a:pt x="4" y="0"/>
                      <a:pt x="7" y="0"/>
                    </a:cubicBezTo>
                    <a:cubicBezTo>
                      <a:pt x="12" y="26"/>
                      <a:pt x="9" y="52"/>
                      <a:pt x="8" y="77"/>
                    </a:cubicBezTo>
                    <a:close/>
                  </a:path>
                </a:pathLst>
              </a:custGeom>
              <a:solidFill>
                <a:srgbClr val="AC86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4" name="Freeform 493">
                <a:extLst>
                  <a:ext uri="{FF2B5EF4-FFF2-40B4-BE49-F238E27FC236}">
                    <a16:creationId xmlns:a16="http://schemas.microsoft.com/office/drawing/2014/main" id="{665F144E-CB85-4B72-9C83-2EC69E613F38}"/>
                  </a:ext>
                </a:extLst>
              </p:cNvPr>
              <p:cNvSpPr>
                <a:spLocks/>
              </p:cNvSpPr>
              <p:nvPr/>
            </p:nvSpPr>
            <p:spPr bwMode="auto">
              <a:xfrm>
                <a:off x="1981" y="2394"/>
                <a:ext cx="17" cy="91"/>
              </a:xfrm>
              <a:custGeom>
                <a:avLst/>
                <a:gdLst>
                  <a:gd name="T0" fmla="*/ 9 w 15"/>
                  <a:gd name="T1" fmla="*/ 81 h 81"/>
                  <a:gd name="T2" fmla="*/ 12 w 15"/>
                  <a:gd name="T3" fmla="*/ 0 h 81"/>
                  <a:gd name="T4" fmla="*/ 15 w 15"/>
                  <a:gd name="T5" fmla="*/ 77 h 81"/>
                  <a:gd name="T6" fmla="*/ 9 w 15"/>
                  <a:gd name="T7" fmla="*/ 81 h 81"/>
                </a:gdLst>
                <a:ahLst/>
                <a:cxnLst>
                  <a:cxn ang="0">
                    <a:pos x="T0" y="T1"/>
                  </a:cxn>
                  <a:cxn ang="0">
                    <a:pos x="T2" y="T3"/>
                  </a:cxn>
                  <a:cxn ang="0">
                    <a:pos x="T4" y="T5"/>
                  </a:cxn>
                  <a:cxn ang="0">
                    <a:pos x="T6" y="T7"/>
                  </a:cxn>
                </a:cxnLst>
                <a:rect l="0" t="0" r="r" b="b"/>
                <a:pathLst>
                  <a:path w="15" h="81">
                    <a:moveTo>
                      <a:pt x="9" y="81"/>
                    </a:moveTo>
                    <a:cubicBezTo>
                      <a:pt x="13" y="54"/>
                      <a:pt x="0" y="27"/>
                      <a:pt x="12" y="0"/>
                    </a:cubicBezTo>
                    <a:cubicBezTo>
                      <a:pt x="13" y="25"/>
                      <a:pt x="14" y="51"/>
                      <a:pt x="15" y="77"/>
                    </a:cubicBezTo>
                    <a:cubicBezTo>
                      <a:pt x="15" y="80"/>
                      <a:pt x="11" y="80"/>
                      <a:pt x="9" y="81"/>
                    </a:cubicBezTo>
                    <a:close/>
                  </a:path>
                </a:pathLst>
              </a:custGeom>
              <a:solidFill>
                <a:srgbClr val="8A6D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5" name="Freeform 494">
                <a:extLst>
                  <a:ext uri="{FF2B5EF4-FFF2-40B4-BE49-F238E27FC236}">
                    <a16:creationId xmlns:a16="http://schemas.microsoft.com/office/drawing/2014/main" id="{25ECE612-13AC-4F4D-8262-F935A5DC5F0D}"/>
                  </a:ext>
                </a:extLst>
              </p:cNvPr>
              <p:cNvSpPr>
                <a:spLocks/>
              </p:cNvSpPr>
              <p:nvPr/>
            </p:nvSpPr>
            <p:spPr bwMode="auto">
              <a:xfrm>
                <a:off x="1869" y="1759"/>
                <a:ext cx="14" cy="113"/>
              </a:xfrm>
              <a:custGeom>
                <a:avLst/>
                <a:gdLst>
                  <a:gd name="T0" fmla="*/ 7 w 12"/>
                  <a:gd name="T1" fmla="*/ 0 h 101"/>
                  <a:gd name="T2" fmla="*/ 11 w 12"/>
                  <a:gd name="T3" fmla="*/ 101 h 101"/>
                  <a:gd name="T4" fmla="*/ 7 w 12"/>
                  <a:gd name="T5" fmla="*/ 0 h 101"/>
                </a:gdLst>
                <a:ahLst/>
                <a:cxnLst>
                  <a:cxn ang="0">
                    <a:pos x="T0" y="T1"/>
                  </a:cxn>
                  <a:cxn ang="0">
                    <a:pos x="T2" y="T3"/>
                  </a:cxn>
                  <a:cxn ang="0">
                    <a:pos x="T4" y="T5"/>
                  </a:cxn>
                </a:cxnLst>
                <a:rect l="0" t="0" r="r" b="b"/>
                <a:pathLst>
                  <a:path w="12" h="101">
                    <a:moveTo>
                      <a:pt x="7" y="0"/>
                    </a:moveTo>
                    <a:cubicBezTo>
                      <a:pt x="12" y="33"/>
                      <a:pt x="6" y="67"/>
                      <a:pt x="11" y="101"/>
                    </a:cubicBezTo>
                    <a:cubicBezTo>
                      <a:pt x="0" y="67"/>
                      <a:pt x="6" y="33"/>
                      <a:pt x="7" y="0"/>
                    </a:cubicBezTo>
                    <a:close/>
                  </a:path>
                </a:pathLst>
              </a:custGeom>
              <a:solidFill>
                <a:srgbClr val="8B69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6" name="Freeform 495">
                <a:extLst>
                  <a:ext uri="{FF2B5EF4-FFF2-40B4-BE49-F238E27FC236}">
                    <a16:creationId xmlns:a16="http://schemas.microsoft.com/office/drawing/2014/main" id="{E5286601-EE6E-4AD4-8D29-0FA0B58BF0E0}"/>
                  </a:ext>
                </a:extLst>
              </p:cNvPr>
              <p:cNvSpPr>
                <a:spLocks/>
              </p:cNvSpPr>
              <p:nvPr/>
            </p:nvSpPr>
            <p:spPr bwMode="auto">
              <a:xfrm>
                <a:off x="1700" y="2393"/>
                <a:ext cx="14" cy="79"/>
              </a:xfrm>
              <a:custGeom>
                <a:avLst/>
                <a:gdLst>
                  <a:gd name="T0" fmla="*/ 11 w 12"/>
                  <a:gd name="T1" fmla="*/ 58 h 70"/>
                  <a:gd name="T2" fmla="*/ 6 w 12"/>
                  <a:gd name="T3" fmla="*/ 70 h 70"/>
                  <a:gd name="T4" fmla="*/ 3 w 12"/>
                  <a:gd name="T5" fmla="*/ 0 h 70"/>
                  <a:gd name="T6" fmla="*/ 11 w 12"/>
                  <a:gd name="T7" fmla="*/ 58 h 70"/>
                </a:gdLst>
                <a:ahLst/>
                <a:cxnLst>
                  <a:cxn ang="0">
                    <a:pos x="T0" y="T1"/>
                  </a:cxn>
                  <a:cxn ang="0">
                    <a:pos x="T2" y="T3"/>
                  </a:cxn>
                  <a:cxn ang="0">
                    <a:pos x="T4" y="T5"/>
                  </a:cxn>
                  <a:cxn ang="0">
                    <a:pos x="T6" y="T7"/>
                  </a:cxn>
                </a:cxnLst>
                <a:rect l="0" t="0" r="r" b="b"/>
                <a:pathLst>
                  <a:path w="12" h="70">
                    <a:moveTo>
                      <a:pt x="11" y="58"/>
                    </a:moveTo>
                    <a:cubicBezTo>
                      <a:pt x="6" y="61"/>
                      <a:pt x="8" y="66"/>
                      <a:pt x="6" y="70"/>
                    </a:cubicBezTo>
                    <a:cubicBezTo>
                      <a:pt x="0" y="47"/>
                      <a:pt x="2" y="24"/>
                      <a:pt x="3" y="0"/>
                    </a:cubicBezTo>
                    <a:cubicBezTo>
                      <a:pt x="7" y="19"/>
                      <a:pt x="12" y="38"/>
                      <a:pt x="11" y="58"/>
                    </a:cubicBezTo>
                    <a:close/>
                  </a:path>
                </a:pathLst>
              </a:custGeom>
              <a:solidFill>
                <a:srgbClr val="BB93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7" name="Freeform 496">
                <a:extLst>
                  <a:ext uri="{FF2B5EF4-FFF2-40B4-BE49-F238E27FC236}">
                    <a16:creationId xmlns:a16="http://schemas.microsoft.com/office/drawing/2014/main" id="{3113B503-DEFA-4922-97AA-13B01E859722}"/>
                  </a:ext>
                </a:extLst>
              </p:cNvPr>
              <p:cNvSpPr>
                <a:spLocks/>
              </p:cNvSpPr>
              <p:nvPr/>
            </p:nvSpPr>
            <p:spPr bwMode="auto">
              <a:xfrm>
                <a:off x="1804" y="1856"/>
                <a:ext cx="7" cy="95"/>
              </a:xfrm>
              <a:custGeom>
                <a:avLst/>
                <a:gdLst>
                  <a:gd name="T0" fmla="*/ 6 w 6"/>
                  <a:gd name="T1" fmla="*/ 72 h 84"/>
                  <a:gd name="T2" fmla="*/ 0 w 6"/>
                  <a:gd name="T3" fmla="*/ 84 h 84"/>
                  <a:gd name="T4" fmla="*/ 0 w 6"/>
                  <a:gd name="T5" fmla="*/ 0 h 84"/>
                  <a:gd name="T6" fmla="*/ 6 w 6"/>
                  <a:gd name="T7" fmla="*/ 0 h 84"/>
                  <a:gd name="T8" fmla="*/ 6 w 6"/>
                  <a:gd name="T9" fmla="*/ 72 h 84"/>
                </a:gdLst>
                <a:ahLst/>
                <a:cxnLst>
                  <a:cxn ang="0">
                    <a:pos x="T0" y="T1"/>
                  </a:cxn>
                  <a:cxn ang="0">
                    <a:pos x="T2" y="T3"/>
                  </a:cxn>
                  <a:cxn ang="0">
                    <a:pos x="T4" y="T5"/>
                  </a:cxn>
                  <a:cxn ang="0">
                    <a:pos x="T6" y="T7"/>
                  </a:cxn>
                  <a:cxn ang="0">
                    <a:pos x="T8" y="T9"/>
                  </a:cxn>
                </a:cxnLst>
                <a:rect l="0" t="0" r="r" b="b"/>
                <a:pathLst>
                  <a:path w="6" h="84">
                    <a:moveTo>
                      <a:pt x="6" y="72"/>
                    </a:moveTo>
                    <a:cubicBezTo>
                      <a:pt x="4" y="76"/>
                      <a:pt x="2" y="80"/>
                      <a:pt x="0" y="84"/>
                    </a:cubicBezTo>
                    <a:cubicBezTo>
                      <a:pt x="0" y="56"/>
                      <a:pt x="0" y="28"/>
                      <a:pt x="0" y="0"/>
                    </a:cubicBezTo>
                    <a:cubicBezTo>
                      <a:pt x="2" y="0"/>
                      <a:pt x="4" y="0"/>
                      <a:pt x="6" y="0"/>
                    </a:cubicBezTo>
                    <a:cubicBezTo>
                      <a:pt x="6" y="24"/>
                      <a:pt x="6" y="48"/>
                      <a:pt x="6" y="72"/>
                    </a:cubicBezTo>
                    <a:close/>
                  </a:path>
                </a:pathLst>
              </a:custGeom>
              <a:solidFill>
                <a:srgbClr val="8667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8" name="Freeform 497">
                <a:extLst>
                  <a:ext uri="{FF2B5EF4-FFF2-40B4-BE49-F238E27FC236}">
                    <a16:creationId xmlns:a16="http://schemas.microsoft.com/office/drawing/2014/main" id="{CC3F4830-6352-4A13-9BB2-7BA3BCA81723}"/>
                  </a:ext>
                </a:extLst>
              </p:cNvPr>
              <p:cNvSpPr>
                <a:spLocks/>
              </p:cNvSpPr>
              <p:nvPr/>
            </p:nvSpPr>
            <p:spPr bwMode="auto">
              <a:xfrm>
                <a:off x="1749" y="2548"/>
                <a:ext cx="19" cy="81"/>
              </a:xfrm>
              <a:custGeom>
                <a:avLst/>
                <a:gdLst>
                  <a:gd name="T0" fmla="*/ 7 w 17"/>
                  <a:gd name="T1" fmla="*/ 33 h 72"/>
                  <a:gd name="T2" fmla="*/ 7 w 17"/>
                  <a:gd name="T3" fmla="*/ 0 h 72"/>
                  <a:gd name="T4" fmla="*/ 14 w 17"/>
                  <a:gd name="T5" fmla="*/ 72 h 72"/>
                  <a:gd name="T6" fmla="*/ 7 w 17"/>
                  <a:gd name="T7" fmla="*/ 33 h 72"/>
                </a:gdLst>
                <a:ahLst/>
                <a:cxnLst>
                  <a:cxn ang="0">
                    <a:pos x="T0" y="T1"/>
                  </a:cxn>
                  <a:cxn ang="0">
                    <a:pos x="T2" y="T3"/>
                  </a:cxn>
                  <a:cxn ang="0">
                    <a:pos x="T4" y="T5"/>
                  </a:cxn>
                  <a:cxn ang="0">
                    <a:pos x="T6" y="T7"/>
                  </a:cxn>
                </a:cxnLst>
                <a:rect l="0" t="0" r="r" b="b"/>
                <a:pathLst>
                  <a:path w="17" h="72">
                    <a:moveTo>
                      <a:pt x="7" y="33"/>
                    </a:moveTo>
                    <a:cubicBezTo>
                      <a:pt x="13" y="22"/>
                      <a:pt x="0" y="11"/>
                      <a:pt x="7" y="0"/>
                    </a:cubicBezTo>
                    <a:cubicBezTo>
                      <a:pt x="17" y="24"/>
                      <a:pt x="14" y="48"/>
                      <a:pt x="14" y="72"/>
                    </a:cubicBezTo>
                    <a:cubicBezTo>
                      <a:pt x="7" y="60"/>
                      <a:pt x="8" y="46"/>
                      <a:pt x="7" y="33"/>
                    </a:cubicBezTo>
                    <a:close/>
                  </a:path>
                </a:pathLst>
              </a:custGeom>
              <a:solidFill>
                <a:srgbClr val="6B51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9" name="Freeform 498">
                <a:extLst>
                  <a:ext uri="{FF2B5EF4-FFF2-40B4-BE49-F238E27FC236}">
                    <a16:creationId xmlns:a16="http://schemas.microsoft.com/office/drawing/2014/main" id="{E7BBFEEF-9EDB-4688-B5F5-42E67FFD74CB}"/>
                  </a:ext>
                </a:extLst>
              </p:cNvPr>
              <p:cNvSpPr>
                <a:spLocks/>
              </p:cNvSpPr>
              <p:nvPr/>
            </p:nvSpPr>
            <p:spPr bwMode="auto">
              <a:xfrm>
                <a:off x="1751" y="2268"/>
                <a:ext cx="14" cy="74"/>
              </a:xfrm>
              <a:custGeom>
                <a:avLst/>
                <a:gdLst>
                  <a:gd name="T0" fmla="*/ 6 w 12"/>
                  <a:gd name="T1" fmla="*/ 0 h 66"/>
                  <a:gd name="T2" fmla="*/ 9 w 12"/>
                  <a:gd name="T3" fmla="*/ 66 h 66"/>
                  <a:gd name="T4" fmla="*/ 6 w 12"/>
                  <a:gd name="T5" fmla="*/ 0 h 66"/>
                </a:gdLst>
                <a:ahLst/>
                <a:cxnLst>
                  <a:cxn ang="0">
                    <a:pos x="T0" y="T1"/>
                  </a:cxn>
                  <a:cxn ang="0">
                    <a:pos x="T2" y="T3"/>
                  </a:cxn>
                  <a:cxn ang="0">
                    <a:pos x="T4" y="T5"/>
                  </a:cxn>
                </a:cxnLst>
                <a:rect l="0" t="0" r="r" b="b"/>
                <a:pathLst>
                  <a:path w="12" h="66">
                    <a:moveTo>
                      <a:pt x="6" y="0"/>
                    </a:moveTo>
                    <a:cubicBezTo>
                      <a:pt x="12" y="22"/>
                      <a:pt x="10" y="44"/>
                      <a:pt x="9" y="66"/>
                    </a:cubicBezTo>
                    <a:cubicBezTo>
                      <a:pt x="5" y="44"/>
                      <a:pt x="0" y="22"/>
                      <a:pt x="6" y="0"/>
                    </a:cubicBezTo>
                    <a:close/>
                  </a:path>
                </a:pathLst>
              </a:custGeom>
              <a:solidFill>
                <a:srgbClr val="AD896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0" name="Freeform 499">
                <a:extLst>
                  <a:ext uri="{FF2B5EF4-FFF2-40B4-BE49-F238E27FC236}">
                    <a16:creationId xmlns:a16="http://schemas.microsoft.com/office/drawing/2014/main" id="{4E60BB27-48A4-4704-80EB-9704380BBE16}"/>
                  </a:ext>
                </a:extLst>
              </p:cNvPr>
              <p:cNvSpPr>
                <a:spLocks/>
              </p:cNvSpPr>
              <p:nvPr/>
            </p:nvSpPr>
            <p:spPr bwMode="auto">
              <a:xfrm>
                <a:off x="1702" y="1791"/>
                <a:ext cx="11" cy="79"/>
              </a:xfrm>
              <a:custGeom>
                <a:avLst/>
                <a:gdLst>
                  <a:gd name="T0" fmla="*/ 10 w 10"/>
                  <a:gd name="T1" fmla="*/ 70 h 70"/>
                  <a:gd name="T2" fmla="*/ 3 w 10"/>
                  <a:gd name="T3" fmla="*/ 70 h 70"/>
                  <a:gd name="T4" fmla="*/ 6 w 10"/>
                  <a:gd name="T5" fmla="*/ 0 h 70"/>
                  <a:gd name="T6" fmla="*/ 10 w 10"/>
                  <a:gd name="T7" fmla="*/ 70 h 70"/>
                </a:gdLst>
                <a:ahLst/>
                <a:cxnLst>
                  <a:cxn ang="0">
                    <a:pos x="T0" y="T1"/>
                  </a:cxn>
                  <a:cxn ang="0">
                    <a:pos x="T2" y="T3"/>
                  </a:cxn>
                  <a:cxn ang="0">
                    <a:pos x="T4" y="T5"/>
                  </a:cxn>
                  <a:cxn ang="0">
                    <a:pos x="T6" y="T7"/>
                  </a:cxn>
                </a:cxnLst>
                <a:rect l="0" t="0" r="r" b="b"/>
                <a:pathLst>
                  <a:path w="10" h="70">
                    <a:moveTo>
                      <a:pt x="10" y="70"/>
                    </a:moveTo>
                    <a:cubicBezTo>
                      <a:pt x="8" y="70"/>
                      <a:pt x="5" y="70"/>
                      <a:pt x="3" y="70"/>
                    </a:cubicBezTo>
                    <a:cubicBezTo>
                      <a:pt x="2" y="46"/>
                      <a:pt x="0" y="23"/>
                      <a:pt x="6" y="0"/>
                    </a:cubicBezTo>
                    <a:cubicBezTo>
                      <a:pt x="8" y="23"/>
                      <a:pt x="5" y="47"/>
                      <a:pt x="10" y="70"/>
                    </a:cubicBezTo>
                    <a:close/>
                  </a:path>
                </a:pathLst>
              </a:custGeom>
              <a:solidFill>
                <a:srgbClr val="906B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1" name="Freeform 500">
                <a:extLst>
                  <a:ext uri="{FF2B5EF4-FFF2-40B4-BE49-F238E27FC236}">
                    <a16:creationId xmlns:a16="http://schemas.microsoft.com/office/drawing/2014/main" id="{8D66FC71-50A9-46A6-BA84-7C90D8F92631}"/>
                  </a:ext>
                </a:extLst>
              </p:cNvPr>
              <p:cNvSpPr>
                <a:spLocks/>
              </p:cNvSpPr>
              <p:nvPr/>
            </p:nvSpPr>
            <p:spPr bwMode="auto">
              <a:xfrm>
                <a:off x="1675" y="2009"/>
                <a:ext cx="21" cy="73"/>
              </a:xfrm>
              <a:custGeom>
                <a:avLst/>
                <a:gdLst>
                  <a:gd name="T0" fmla="*/ 11 w 19"/>
                  <a:gd name="T1" fmla="*/ 0 h 65"/>
                  <a:gd name="T2" fmla="*/ 17 w 19"/>
                  <a:gd name="T3" fmla="*/ 0 h 65"/>
                  <a:gd name="T4" fmla="*/ 17 w 19"/>
                  <a:gd name="T5" fmla="*/ 4 h 65"/>
                  <a:gd name="T6" fmla="*/ 16 w 19"/>
                  <a:gd name="T7" fmla="*/ 51 h 65"/>
                  <a:gd name="T8" fmla="*/ 10 w 19"/>
                  <a:gd name="T9" fmla="*/ 65 h 65"/>
                  <a:gd name="T10" fmla="*/ 11 w 19"/>
                  <a:gd name="T11" fmla="*/ 0 h 65"/>
                </a:gdLst>
                <a:ahLst/>
                <a:cxnLst>
                  <a:cxn ang="0">
                    <a:pos x="T0" y="T1"/>
                  </a:cxn>
                  <a:cxn ang="0">
                    <a:pos x="T2" y="T3"/>
                  </a:cxn>
                  <a:cxn ang="0">
                    <a:pos x="T4" y="T5"/>
                  </a:cxn>
                  <a:cxn ang="0">
                    <a:pos x="T6" y="T7"/>
                  </a:cxn>
                  <a:cxn ang="0">
                    <a:pos x="T8" y="T9"/>
                  </a:cxn>
                  <a:cxn ang="0">
                    <a:pos x="T10" y="T11"/>
                  </a:cxn>
                </a:cxnLst>
                <a:rect l="0" t="0" r="r" b="b"/>
                <a:pathLst>
                  <a:path w="19" h="65">
                    <a:moveTo>
                      <a:pt x="11" y="0"/>
                    </a:moveTo>
                    <a:cubicBezTo>
                      <a:pt x="13" y="0"/>
                      <a:pt x="15" y="0"/>
                      <a:pt x="17" y="0"/>
                    </a:cubicBezTo>
                    <a:cubicBezTo>
                      <a:pt x="18" y="2"/>
                      <a:pt x="18" y="3"/>
                      <a:pt x="17" y="4"/>
                    </a:cubicBezTo>
                    <a:cubicBezTo>
                      <a:pt x="14" y="19"/>
                      <a:pt x="17" y="35"/>
                      <a:pt x="16" y="51"/>
                    </a:cubicBezTo>
                    <a:cubicBezTo>
                      <a:pt x="15" y="56"/>
                      <a:pt x="19" y="64"/>
                      <a:pt x="10" y="65"/>
                    </a:cubicBezTo>
                    <a:cubicBezTo>
                      <a:pt x="0" y="43"/>
                      <a:pt x="14" y="22"/>
                      <a:pt x="11" y="0"/>
                    </a:cubicBezTo>
                    <a:close/>
                  </a:path>
                </a:pathLst>
              </a:custGeom>
              <a:solidFill>
                <a:srgbClr val="8456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2" name="Freeform 501">
                <a:extLst>
                  <a:ext uri="{FF2B5EF4-FFF2-40B4-BE49-F238E27FC236}">
                    <a16:creationId xmlns:a16="http://schemas.microsoft.com/office/drawing/2014/main" id="{5159B5FA-659E-471B-B57F-3DE405AEC08E}"/>
                  </a:ext>
                </a:extLst>
              </p:cNvPr>
              <p:cNvSpPr>
                <a:spLocks/>
              </p:cNvSpPr>
              <p:nvPr/>
            </p:nvSpPr>
            <p:spPr bwMode="auto">
              <a:xfrm>
                <a:off x="1686" y="2014"/>
                <a:ext cx="9" cy="88"/>
              </a:xfrm>
              <a:custGeom>
                <a:avLst/>
                <a:gdLst>
                  <a:gd name="T0" fmla="*/ 0 w 8"/>
                  <a:gd name="T1" fmla="*/ 61 h 79"/>
                  <a:gd name="T2" fmla="*/ 4 w 8"/>
                  <a:gd name="T3" fmla="*/ 23 h 79"/>
                  <a:gd name="T4" fmla="*/ 7 w 8"/>
                  <a:gd name="T5" fmla="*/ 0 h 79"/>
                  <a:gd name="T6" fmla="*/ 7 w 8"/>
                  <a:gd name="T7" fmla="*/ 79 h 79"/>
                  <a:gd name="T8" fmla="*/ 0 w 8"/>
                  <a:gd name="T9" fmla="*/ 61 h 79"/>
                </a:gdLst>
                <a:ahLst/>
                <a:cxnLst>
                  <a:cxn ang="0">
                    <a:pos x="T0" y="T1"/>
                  </a:cxn>
                  <a:cxn ang="0">
                    <a:pos x="T2" y="T3"/>
                  </a:cxn>
                  <a:cxn ang="0">
                    <a:pos x="T4" y="T5"/>
                  </a:cxn>
                  <a:cxn ang="0">
                    <a:pos x="T6" y="T7"/>
                  </a:cxn>
                  <a:cxn ang="0">
                    <a:pos x="T8" y="T9"/>
                  </a:cxn>
                </a:cxnLst>
                <a:rect l="0" t="0" r="r" b="b"/>
                <a:pathLst>
                  <a:path w="8" h="79">
                    <a:moveTo>
                      <a:pt x="0" y="61"/>
                    </a:moveTo>
                    <a:cubicBezTo>
                      <a:pt x="8" y="49"/>
                      <a:pt x="2" y="35"/>
                      <a:pt x="4" y="23"/>
                    </a:cubicBezTo>
                    <a:cubicBezTo>
                      <a:pt x="5" y="15"/>
                      <a:pt x="1" y="7"/>
                      <a:pt x="7" y="0"/>
                    </a:cubicBezTo>
                    <a:cubicBezTo>
                      <a:pt x="7" y="25"/>
                      <a:pt x="7" y="50"/>
                      <a:pt x="7" y="79"/>
                    </a:cubicBezTo>
                    <a:cubicBezTo>
                      <a:pt x="4" y="71"/>
                      <a:pt x="2" y="66"/>
                      <a:pt x="0" y="61"/>
                    </a:cubicBezTo>
                    <a:close/>
                  </a:path>
                </a:pathLst>
              </a:custGeom>
              <a:solidFill>
                <a:srgbClr val="BB93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3" name="Freeform 502">
                <a:extLst>
                  <a:ext uri="{FF2B5EF4-FFF2-40B4-BE49-F238E27FC236}">
                    <a16:creationId xmlns:a16="http://schemas.microsoft.com/office/drawing/2014/main" id="{D040C262-FF8B-41C6-BE1F-861D162752EF}"/>
                  </a:ext>
                </a:extLst>
              </p:cNvPr>
              <p:cNvSpPr>
                <a:spLocks/>
              </p:cNvSpPr>
              <p:nvPr/>
            </p:nvSpPr>
            <p:spPr bwMode="auto">
              <a:xfrm>
                <a:off x="1885" y="1316"/>
                <a:ext cx="12" cy="73"/>
              </a:xfrm>
              <a:custGeom>
                <a:avLst/>
                <a:gdLst>
                  <a:gd name="T0" fmla="*/ 7 w 11"/>
                  <a:gd name="T1" fmla="*/ 65 h 65"/>
                  <a:gd name="T2" fmla="*/ 2 w 11"/>
                  <a:gd name="T3" fmla="*/ 0 h 65"/>
                  <a:gd name="T4" fmla="*/ 7 w 11"/>
                  <a:gd name="T5" fmla="*/ 65 h 65"/>
                </a:gdLst>
                <a:ahLst/>
                <a:cxnLst>
                  <a:cxn ang="0">
                    <a:pos x="T0" y="T1"/>
                  </a:cxn>
                  <a:cxn ang="0">
                    <a:pos x="T2" y="T3"/>
                  </a:cxn>
                  <a:cxn ang="0">
                    <a:pos x="T4" y="T5"/>
                  </a:cxn>
                </a:cxnLst>
                <a:rect l="0" t="0" r="r" b="b"/>
                <a:pathLst>
                  <a:path w="11" h="65">
                    <a:moveTo>
                      <a:pt x="7" y="65"/>
                    </a:moveTo>
                    <a:cubicBezTo>
                      <a:pt x="0" y="44"/>
                      <a:pt x="6" y="21"/>
                      <a:pt x="2" y="0"/>
                    </a:cubicBezTo>
                    <a:cubicBezTo>
                      <a:pt x="11" y="21"/>
                      <a:pt x="5" y="44"/>
                      <a:pt x="7" y="65"/>
                    </a:cubicBezTo>
                    <a:close/>
                  </a:path>
                </a:pathLst>
              </a:custGeom>
              <a:solidFill>
                <a:srgbClr val="AF8A6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4" name="Freeform 503">
                <a:extLst>
                  <a:ext uri="{FF2B5EF4-FFF2-40B4-BE49-F238E27FC236}">
                    <a16:creationId xmlns:a16="http://schemas.microsoft.com/office/drawing/2014/main" id="{27860432-4DAF-4E7D-94A3-176CC68BA672}"/>
                  </a:ext>
                </a:extLst>
              </p:cNvPr>
              <p:cNvSpPr>
                <a:spLocks/>
              </p:cNvSpPr>
              <p:nvPr/>
            </p:nvSpPr>
            <p:spPr bwMode="auto">
              <a:xfrm>
                <a:off x="1767" y="1728"/>
                <a:ext cx="14" cy="58"/>
              </a:xfrm>
              <a:custGeom>
                <a:avLst/>
                <a:gdLst>
                  <a:gd name="T0" fmla="*/ 11 w 13"/>
                  <a:gd name="T1" fmla="*/ 34 h 51"/>
                  <a:gd name="T2" fmla="*/ 7 w 13"/>
                  <a:gd name="T3" fmla="*/ 51 h 51"/>
                  <a:gd name="T4" fmla="*/ 0 w 13"/>
                  <a:gd name="T5" fmla="*/ 0 h 51"/>
                  <a:gd name="T6" fmla="*/ 11 w 13"/>
                  <a:gd name="T7" fmla="*/ 34 h 51"/>
                </a:gdLst>
                <a:ahLst/>
                <a:cxnLst>
                  <a:cxn ang="0">
                    <a:pos x="T0" y="T1"/>
                  </a:cxn>
                  <a:cxn ang="0">
                    <a:pos x="T2" y="T3"/>
                  </a:cxn>
                  <a:cxn ang="0">
                    <a:pos x="T4" y="T5"/>
                  </a:cxn>
                  <a:cxn ang="0">
                    <a:pos x="T6" y="T7"/>
                  </a:cxn>
                </a:cxnLst>
                <a:rect l="0" t="0" r="r" b="b"/>
                <a:pathLst>
                  <a:path w="13" h="51">
                    <a:moveTo>
                      <a:pt x="11" y="34"/>
                    </a:moveTo>
                    <a:cubicBezTo>
                      <a:pt x="6" y="39"/>
                      <a:pt x="9" y="45"/>
                      <a:pt x="7" y="51"/>
                    </a:cubicBezTo>
                    <a:cubicBezTo>
                      <a:pt x="1" y="36"/>
                      <a:pt x="7" y="20"/>
                      <a:pt x="0" y="0"/>
                    </a:cubicBezTo>
                    <a:cubicBezTo>
                      <a:pt x="12" y="13"/>
                      <a:pt x="13" y="23"/>
                      <a:pt x="11" y="34"/>
                    </a:cubicBezTo>
                    <a:close/>
                  </a:path>
                </a:pathLst>
              </a:custGeom>
              <a:solidFill>
                <a:srgbClr val="A982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5" name="Freeform 504">
                <a:extLst>
                  <a:ext uri="{FF2B5EF4-FFF2-40B4-BE49-F238E27FC236}">
                    <a16:creationId xmlns:a16="http://schemas.microsoft.com/office/drawing/2014/main" id="{615565AD-0FFF-489D-85C6-3968447D7313}"/>
                  </a:ext>
                </a:extLst>
              </p:cNvPr>
              <p:cNvSpPr>
                <a:spLocks/>
              </p:cNvSpPr>
              <p:nvPr/>
            </p:nvSpPr>
            <p:spPr bwMode="auto">
              <a:xfrm>
                <a:off x="1780" y="2234"/>
                <a:ext cx="18" cy="48"/>
              </a:xfrm>
              <a:custGeom>
                <a:avLst/>
                <a:gdLst>
                  <a:gd name="T0" fmla="*/ 16 w 16"/>
                  <a:gd name="T1" fmla="*/ 24 h 43"/>
                  <a:gd name="T2" fmla="*/ 16 w 16"/>
                  <a:gd name="T3" fmla="*/ 28 h 43"/>
                  <a:gd name="T4" fmla="*/ 4 w 16"/>
                  <a:gd name="T5" fmla="*/ 26 h 43"/>
                  <a:gd name="T6" fmla="*/ 0 w 16"/>
                  <a:gd name="T7" fmla="*/ 16 h 43"/>
                  <a:gd name="T8" fmla="*/ 1 w 16"/>
                  <a:gd name="T9" fmla="*/ 3 h 43"/>
                  <a:gd name="T10" fmla="*/ 5 w 16"/>
                  <a:gd name="T11" fmla="*/ 0 h 43"/>
                  <a:gd name="T12" fmla="*/ 16 w 16"/>
                  <a:gd name="T13" fmla="*/ 24 h 43"/>
                </a:gdLst>
                <a:ahLst/>
                <a:cxnLst>
                  <a:cxn ang="0">
                    <a:pos x="T0" y="T1"/>
                  </a:cxn>
                  <a:cxn ang="0">
                    <a:pos x="T2" y="T3"/>
                  </a:cxn>
                  <a:cxn ang="0">
                    <a:pos x="T4" y="T5"/>
                  </a:cxn>
                  <a:cxn ang="0">
                    <a:pos x="T6" y="T7"/>
                  </a:cxn>
                  <a:cxn ang="0">
                    <a:pos x="T8" y="T9"/>
                  </a:cxn>
                  <a:cxn ang="0">
                    <a:pos x="T10" y="T11"/>
                  </a:cxn>
                  <a:cxn ang="0">
                    <a:pos x="T12" y="T13"/>
                  </a:cxn>
                </a:cxnLst>
                <a:rect l="0" t="0" r="r" b="b"/>
                <a:pathLst>
                  <a:path w="16" h="43">
                    <a:moveTo>
                      <a:pt x="16" y="24"/>
                    </a:moveTo>
                    <a:cubicBezTo>
                      <a:pt x="16" y="25"/>
                      <a:pt x="16" y="27"/>
                      <a:pt x="16" y="28"/>
                    </a:cubicBezTo>
                    <a:cubicBezTo>
                      <a:pt x="11" y="30"/>
                      <a:pt x="5" y="43"/>
                      <a:pt x="4" y="26"/>
                    </a:cubicBezTo>
                    <a:cubicBezTo>
                      <a:pt x="4" y="22"/>
                      <a:pt x="4" y="18"/>
                      <a:pt x="0" y="16"/>
                    </a:cubicBezTo>
                    <a:cubicBezTo>
                      <a:pt x="2" y="12"/>
                      <a:pt x="2" y="8"/>
                      <a:pt x="1" y="3"/>
                    </a:cubicBezTo>
                    <a:cubicBezTo>
                      <a:pt x="2" y="2"/>
                      <a:pt x="4" y="1"/>
                      <a:pt x="5" y="0"/>
                    </a:cubicBezTo>
                    <a:cubicBezTo>
                      <a:pt x="10" y="7"/>
                      <a:pt x="8" y="18"/>
                      <a:pt x="16" y="24"/>
                    </a:cubicBezTo>
                    <a:close/>
                  </a:path>
                </a:pathLst>
              </a:custGeom>
              <a:solidFill>
                <a:srgbClr val="CCA6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6" name="Freeform 505">
                <a:extLst>
                  <a:ext uri="{FF2B5EF4-FFF2-40B4-BE49-F238E27FC236}">
                    <a16:creationId xmlns:a16="http://schemas.microsoft.com/office/drawing/2014/main" id="{01A45CCF-FC64-4D0F-ACC4-F3EC4BDC7107}"/>
                  </a:ext>
                </a:extLst>
              </p:cNvPr>
              <p:cNvSpPr>
                <a:spLocks/>
              </p:cNvSpPr>
              <p:nvPr/>
            </p:nvSpPr>
            <p:spPr bwMode="auto">
              <a:xfrm>
                <a:off x="1925" y="2539"/>
                <a:ext cx="17" cy="25"/>
              </a:xfrm>
              <a:custGeom>
                <a:avLst/>
                <a:gdLst>
                  <a:gd name="T0" fmla="*/ 0 w 15"/>
                  <a:gd name="T1" fmla="*/ 0 h 22"/>
                  <a:gd name="T2" fmla="*/ 8 w 15"/>
                  <a:gd name="T3" fmla="*/ 0 h 22"/>
                  <a:gd name="T4" fmla="*/ 0 w 15"/>
                  <a:gd name="T5" fmla="*/ 22 h 22"/>
                  <a:gd name="T6" fmla="*/ 0 w 15"/>
                  <a:gd name="T7" fmla="*/ 0 h 22"/>
                </a:gdLst>
                <a:ahLst/>
                <a:cxnLst>
                  <a:cxn ang="0">
                    <a:pos x="T0" y="T1"/>
                  </a:cxn>
                  <a:cxn ang="0">
                    <a:pos x="T2" y="T3"/>
                  </a:cxn>
                  <a:cxn ang="0">
                    <a:pos x="T4" y="T5"/>
                  </a:cxn>
                  <a:cxn ang="0">
                    <a:pos x="T6" y="T7"/>
                  </a:cxn>
                </a:cxnLst>
                <a:rect l="0" t="0" r="r" b="b"/>
                <a:pathLst>
                  <a:path w="15" h="22">
                    <a:moveTo>
                      <a:pt x="0" y="0"/>
                    </a:moveTo>
                    <a:cubicBezTo>
                      <a:pt x="3" y="1"/>
                      <a:pt x="5" y="10"/>
                      <a:pt x="8" y="0"/>
                    </a:cubicBezTo>
                    <a:cubicBezTo>
                      <a:pt x="14" y="9"/>
                      <a:pt x="15" y="17"/>
                      <a:pt x="0" y="22"/>
                    </a:cubicBezTo>
                    <a:cubicBezTo>
                      <a:pt x="0" y="14"/>
                      <a:pt x="0" y="7"/>
                      <a:pt x="0" y="0"/>
                    </a:cubicBezTo>
                    <a:close/>
                  </a:path>
                </a:pathLst>
              </a:custGeom>
              <a:solidFill>
                <a:srgbClr val="B58F7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7" name="Freeform 506">
                <a:extLst>
                  <a:ext uri="{FF2B5EF4-FFF2-40B4-BE49-F238E27FC236}">
                    <a16:creationId xmlns:a16="http://schemas.microsoft.com/office/drawing/2014/main" id="{B4D71E5B-517B-475C-AB09-CCD633A7C469}"/>
                  </a:ext>
                </a:extLst>
              </p:cNvPr>
              <p:cNvSpPr>
                <a:spLocks/>
              </p:cNvSpPr>
              <p:nvPr/>
            </p:nvSpPr>
            <p:spPr bwMode="auto">
              <a:xfrm>
                <a:off x="1633" y="1838"/>
                <a:ext cx="11" cy="51"/>
              </a:xfrm>
              <a:custGeom>
                <a:avLst/>
                <a:gdLst>
                  <a:gd name="T0" fmla="*/ 4 w 10"/>
                  <a:gd name="T1" fmla="*/ 0 h 45"/>
                  <a:gd name="T2" fmla="*/ 6 w 10"/>
                  <a:gd name="T3" fmla="*/ 45 h 45"/>
                  <a:gd name="T4" fmla="*/ 4 w 10"/>
                  <a:gd name="T5" fmla="*/ 0 h 45"/>
                </a:gdLst>
                <a:ahLst/>
                <a:cxnLst>
                  <a:cxn ang="0">
                    <a:pos x="T0" y="T1"/>
                  </a:cxn>
                  <a:cxn ang="0">
                    <a:pos x="T2" y="T3"/>
                  </a:cxn>
                  <a:cxn ang="0">
                    <a:pos x="T4" y="T5"/>
                  </a:cxn>
                </a:cxnLst>
                <a:rect l="0" t="0" r="r" b="b"/>
                <a:pathLst>
                  <a:path w="10" h="45">
                    <a:moveTo>
                      <a:pt x="4" y="0"/>
                    </a:moveTo>
                    <a:cubicBezTo>
                      <a:pt x="10" y="14"/>
                      <a:pt x="6" y="30"/>
                      <a:pt x="6" y="45"/>
                    </a:cubicBezTo>
                    <a:cubicBezTo>
                      <a:pt x="0" y="30"/>
                      <a:pt x="3" y="15"/>
                      <a:pt x="4" y="0"/>
                    </a:cubicBezTo>
                    <a:close/>
                  </a:path>
                </a:pathLst>
              </a:custGeom>
              <a:solidFill>
                <a:srgbClr val="B187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8" name="Freeform 507">
                <a:extLst>
                  <a:ext uri="{FF2B5EF4-FFF2-40B4-BE49-F238E27FC236}">
                    <a16:creationId xmlns:a16="http://schemas.microsoft.com/office/drawing/2014/main" id="{1ABFF106-4B9B-40EE-B0AB-E446144465B1}"/>
                  </a:ext>
                </a:extLst>
              </p:cNvPr>
              <p:cNvSpPr>
                <a:spLocks/>
              </p:cNvSpPr>
              <p:nvPr/>
            </p:nvSpPr>
            <p:spPr bwMode="auto">
              <a:xfrm>
                <a:off x="1432" y="961"/>
                <a:ext cx="108" cy="69"/>
              </a:xfrm>
              <a:custGeom>
                <a:avLst/>
                <a:gdLst>
                  <a:gd name="T0" fmla="*/ 86 w 96"/>
                  <a:gd name="T1" fmla="*/ 58 h 61"/>
                  <a:gd name="T2" fmla="*/ 70 w 96"/>
                  <a:gd name="T3" fmla="*/ 58 h 61"/>
                  <a:gd name="T4" fmla="*/ 58 w 96"/>
                  <a:gd name="T5" fmla="*/ 57 h 61"/>
                  <a:gd name="T6" fmla="*/ 6 w 96"/>
                  <a:gd name="T7" fmla="*/ 48 h 61"/>
                  <a:gd name="T8" fmla="*/ 16 w 96"/>
                  <a:gd name="T9" fmla="*/ 25 h 61"/>
                  <a:gd name="T10" fmla="*/ 16 w 96"/>
                  <a:gd name="T11" fmla="*/ 20 h 61"/>
                  <a:gd name="T12" fmla="*/ 26 w 96"/>
                  <a:gd name="T13" fmla="*/ 5 h 61"/>
                  <a:gd name="T14" fmla="*/ 26 w 96"/>
                  <a:gd name="T15" fmla="*/ 9 h 61"/>
                  <a:gd name="T16" fmla="*/ 46 w 96"/>
                  <a:gd name="T17" fmla="*/ 22 h 61"/>
                  <a:gd name="T18" fmla="*/ 47 w 96"/>
                  <a:gd name="T19" fmla="*/ 31 h 61"/>
                  <a:gd name="T20" fmla="*/ 54 w 96"/>
                  <a:gd name="T21" fmla="*/ 3 h 61"/>
                  <a:gd name="T22" fmla="*/ 68 w 96"/>
                  <a:gd name="T23" fmla="*/ 25 h 61"/>
                  <a:gd name="T24" fmla="*/ 72 w 96"/>
                  <a:gd name="T25" fmla="*/ 30 h 61"/>
                  <a:gd name="T26" fmla="*/ 73 w 96"/>
                  <a:gd name="T27" fmla="*/ 8 h 61"/>
                  <a:gd name="T28" fmla="*/ 81 w 96"/>
                  <a:gd name="T29" fmla="*/ 13 h 61"/>
                  <a:gd name="T30" fmla="*/ 95 w 96"/>
                  <a:gd name="T31" fmla="*/ 51 h 61"/>
                  <a:gd name="T32" fmla="*/ 86 w 96"/>
                  <a:gd name="T33" fmla="*/ 58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6" h="61">
                    <a:moveTo>
                      <a:pt x="86" y="58"/>
                    </a:moveTo>
                    <a:cubicBezTo>
                      <a:pt x="81" y="58"/>
                      <a:pt x="75" y="58"/>
                      <a:pt x="70" y="58"/>
                    </a:cubicBezTo>
                    <a:cubicBezTo>
                      <a:pt x="66" y="61"/>
                      <a:pt x="62" y="61"/>
                      <a:pt x="58" y="57"/>
                    </a:cubicBezTo>
                    <a:cubicBezTo>
                      <a:pt x="40" y="57"/>
                      <a:pt x="23" y="55"/>
                      <a:pt x="6" y="48"/>
                    </a:cubicBezTo>
                    <a:cubicBezTo>
                      <a:pt x="0" y="32"/>
                      <a:pt x="0" y="32"/>
                      <a:pt x="16" y="25"/>
                    </a:cubicBezTo>
                    <a:cubicBezTo>
                      <a:pt x="17" y="24"/>
                      <a:pt x="16" y="21"/>
                      <a:pt x="16" y="20"/>
                    </a:cubicBezTo>
                    <a:cubicBezTo>
                      <a:pt x="17" y="14"/>
                      <a:pt x="16" y="6"/>
                      <a:pt x="26" y="5"/>
                    </a:cubicBezTo>
                    <a:cubicBezTo>
                      <a:pt x="26" y="6"/>
                      <a:pt x="26" y="8"/>
                      <a:pt x="26" y="9"/>
                    </a:cubicBezTo>
                    <a:cubicBezTo>
                      <a:pt x="42" y="1"/>
                      <a:pt x="42" y="0"/>
                      <a:pt x="46" y="22"/>
                    </a:cubicBezTo>
                    <a:cubicBezTo>
                      <a:pt x="47" y="24"/>
                      <a:pt x="47" y="27"/>
                      <a:pt x="47" y="31"/>
                    </a:cubicBezTo>
                    <a:cubicBezTo>
                      <a:pt x="53" y="20"/>
                      <a:pt x="43" y="5"/>
                      <a:pt x="54" y="3"/>
                    </a:cubicBezTo>
                    <a:cubicBezTo>
                      <a:pt x="68" y="1"/>
                      <a:pt x="63" y="18"/>
                      <a:pt x="68" y="25"/>
                    </a:cubicBezTo>
                    <a:cubicBezTo>
                      <a:pt x="69" y="27"/>
                      <a:pt x="70" y="28"/>
                      <a:pt x="72" y="30"/>
                    </a:cubicBezTo>
                    <a:cubicBezTo>
                      <a:pt x="77" y="23"/>
                      <a:pt x="63" y="14"/>
                      <a:pt x="73" y="8"/>
                    </a:cubicBezTo>
                    <a:cubicBezTo>
                      <a:pt x="74" y="7"/>
                      <a:pt x="78" y="11"/>
                      <a:pt x="81" y="13"/>
                    </a:cubicBezTo>
                    <a:cubicBezTo>
                      <a:pt x="91" y="23"/>
                      <a:pt x="92" y="37"/>
                      <a:pt x="95" y="51"/>
                    </a:cubicBezTo>
                    <a:cubicBezTo>
                      <a:pt x="96" y="57"/>
                      <a:pt x="93" y="60"/>
                      <a:pt x="86" y="58"/>
                    </a:cubicBezTo>
                    <a:close/>
                  </a:path>
                </a:pathLst>
              </a:custGeom>
              <a:solidFill>
                <a:srgbClr val="DFC7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9" name="Freeform 508">
                <a:extLst>
                  <a:ext uri="{FF2B5EF4-FFF2-40B4-BE49-F238E27FC236}">
                    <a16:creationId xmlns:a16="http://schemas.microsoft.com/office/drawing/2014/main" id="{F158D0F0-9665-4891-BE2D-09D8D5D61C4E}"/>
                  </a:ext>
                </a:extLst>
              </p:cNvPr>
              <p:cNvSpPr>
                <a:spLocks/>
              </p:cNvSpPr>
              <p:nvPr/>
            </p:nvSpPr>
            <p:spPr bwMode="auto">
              <a:xfrm>
                <a:off x="1225" y="894"/>
                <a:ext cx="85" cy="107"/>
              </a:xfrm>
              <a:custGeom>
                <a:avLst/>
                <a:gdLst>
                  <a:gd name="T0" fmla="*/ 41 w 76"/>
                  <a:gd name="T1" fmla="*/ 96 h 96"/>
                  <a:gd name="T2" fmla="*/ 18 w 76"/>
                  <a:gd name="T3" fmla="*/ 96 h 96"/>
                  <a:gd name="T4" fmla="*/ 8 w 76"/>
                  <a:gd name="T5" fmla="*/ 79 h 96"/>
                  <a:gd name="T6" fmla="*/ 26 w 76"/>
                  <a:gd name="T7" fmla="*/ 14 h 96"/>
                  <a:gd name="T8" fmla="*/ 31 w 76"/>
                  <a:gd name="T9" fmla="*/ 2 h 96"/>
                  <a:gd name="T10" fmla="*/ 50 w 76"/>
                  <a:gd name="T11" fmla="*/ 9 h 96"/>
                  <a:gd name="T12" fmla="*/ 42 w 76"/>
                  <a:gd name="T13" fmla="*/ 63 h 96"/>
                  <a:gd name="T14" fmla="*/ 55 w 76"/>
                  <a:gd name="T15" fmla="*/ 14 h 96"/>
                  <a:gd name="T16" fmla="*/ 70 w 76"/>
                  <a:gd name="T17" fmla="*/ 17 h 96"/>
                  <a:gd name="T18" fmla="*/ 67 w 76"/>
                  <a:gd name="T19" fmla="*/ 57 h 96"/>
                  <a:gd name="T20" fmla="*/ 41 w 76"/>
                  <a:gd name="T21" fmla="*/ 96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6" h="96">
                    <a:moveTo>
                      <a:pt x="41" y="96"/>
                    </a:moveTo>
                    <a:cubicBezTo>
                      <a:pt x="34" y="96"/>
                      <a:pt x="26" y="96"/>
                      <a:pt x="18" y="96"/>
                    </a:cubicBezTo>
                    <a:cubicBezTo>
                      <a:pt x="7" y="95"/>
                      <a:pt x="0" y="93"/>
                      <a:pt x="8" y="79"/>
                    </a:cubicBezTo>
                    <a:cubicBezTo>
                      <a:pt x="20" y="59"/>
                      <a:pt x="22" y="36"/>
                      <a:pt x="26" y="14"/>
                    </a:cubicBezTo>
                    <a:cubicBezTo>
                      <a:pt x="27" y="10"/>
                      <a:pt x="26" y="5"/>
                      <a:pt x="31" y="2"/>
                    </a:cubicBezTo>
                    <a:cubicBezTo>
                      <a:pt x="39" y="0"/>
                      <a:pt x="45" y="3"/>
                      <a:pt x="50" y="9"/>
                    </a:cubicBezTo>
                    <a:cubicBezTo>
                      <a:pt x="55" y="29"/>
                      <a:pt x="46" y="46"/>
                      <a:pt x="42" y="63"/>
                    </a:cubicBezTo>
                    <a:cubicBezTo>
                      <a:pt x="49" y="48"/>
                      <a:pt x="48" y="30"/>
                      <a:pt x="55" y="14"/>
                    </a:cubicBezTo>
                    <a:cubicBezTo>
                      <a:pt x="61" y="12"/>
                      <a:pt x="67" y="6"/>
                      <a:pt x="70" y="17"/>
                    </a:cubicBezTo>
                    <a:cubicBezTo>
                      <a:pt x="76" y="31"/>
                      <a:pt x="73" y="45"/>
                      <a:pt x="67" y="57"/>
                    </a:cubicBezTo>
                    <a:cubicBezTo>
                      <a:pt x="60" y="71"/>
                      <a:pt x="53" y="85"/>
                      <a:pt x="41" y="96"/>
                    </a:cubicBezTo>
                    <a:close/>
                  </a:path>
                </a:pathLst>
              </a:custGeom>
              <a:solidFill>
                <a:srgbClr val="EFD6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0" name="Freeform 509">
                <a:extLst>
                  <a:ext uri="{FF2B5EF4-FFF2-40B4-BE49-F238E27FC236}">
                    <a16:creationId xmlns:a16="http://schemas.microsoft.com/office/drawing/2014/main" id="{522ADA59-86EF-41AD-ADC4-7AAB32BA84AE}"/>
                  </a:ext>
                </a:extLst>
              </p:cNvPr>
              <p:cNvSpPr>
                <a:spLocks/>
              </p:cNvSpPr>
              <p:nvPr/>
            </p:nvSpPr>
            <p:spPr bwMode="auto">
              <a:xfrm>
                <a:off x="1797" y="650"/>
                <a:ext cx="96" cy="267"/>
              </a:xfrm>
              <a:custGeom>
                <a:avLst/>
                <a:gdLst>
                  <a:gd name="T0" fmla="*/ 41 w 85"/>
                  <a:gd name="T1" fmla="*/ 170 h 238"/>
                  <a:gd name="T2" fmla="*/ 4 w 85"/>
                  <a:gd name="T3" fmla="*/ 238 h 238"/>
                  <a:gd name="T4" fmla="*/ 0 w 85"/>
                  <a:gd name="T5" fmla="*/ 237 h 238"/>
                  <a:gd name="T6" fmla="*/ 11 w 85"/>
                  <a:gd name="T7" fmla="*/ 197 h 238"/>
                  <a:gd name="T8" fmla="*/ 19 w 85"/>
                  <a:gd name="T9" fmla="*/ 191 h 238"/>
                  <a:gd name="T10" fmla="*/ 25 w 85"/>
                  <a:gd name="T11" fmla="*/ 183 h 238"/>
                  <a:gd name="T12" fmla="*/ 49 w 85"/>
                  <a:gd name="T13" fmla="*/ 101 h 238"/>
                  <a:gd name="T14" fmla="*/ 85 w 85"/>
                  <a:gd name="T15" fmla="*/ 0 h 238"/>
                  <a:gd name="T16" fmla="*/ 41 w 85"/>
                  <a:gd name="T17" fmla="*/ 171 h 238"/>
                  <a:gd name="T18" fmla="*/ 41 w 85"/>
                  <a:gd name="T19" fmla="*/ 170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5" h="238">
                    <a:moveTo>
                      <a:pt x="41" y="170"/>
                    </a:moveTo>
                    <a:cubicBezTo>
                      <a:pt x="23" y="189"/>
                      <a:pt x="13" y="213"/>
                      <a:pt x="4" y="238"/>
                    </a:cubicBezTo>
                    <a:cubicBezTo>
                      <a:pt x="3" y="238"/>
                      <a:pt x="1" y="238"/>
                      <a:pt x="0" y="237"/>
                    </a:cubicBezTo>
                    <a:cubicBezTo>
                      <a:pt x="3" y="224"/>
                      <a:pt x="7" y="210"/>
                      <a:pt x="11" y="197"/>
                    </a:cubicBezTo>
                    <a:cubicBezTo>
                      <a:pt x="12" y="193"/>
                      <a:pt x="12" y="193"/>
                      <a:pt x="19" y="191"/>
                    </a:cubicBezTo>
                    <a:cubicBezTo>
                      <a:pt x="22" y="190"/>
                      <a:pt x="23" y="186"/>
                      <a:pt x="25" y="183"/>
                    </a:cubicBezTo>
                    <a:cubicBezTo>
                      <a:pt x="38" y="157"/>
                      <a:pt x="44" y="129"/>
                      <a:pt x="49" y="101"/>
                    </a:cubicBezTo>
                    <a:cubicBezTo>
                      <a:pt x="55" y="66"/>
                      <a:pt x="65" y="31"/>
                      <a:pt x="85" y="0"/>
                    </a:cubicBezTo>
                    <a:cubicBezTo>
                      <a:pt x="62" y="55"/>
                      <a:pt x="55" y="114"/>
                      <a:pt x="41" y="171"/>
                    </a:cubicBezTo>
                    <a:lnTo>
                      <a:pt x="41" y="170"/>
                    </a:lnTo>
                    <a:close/>
                  </a:path>
                </a:pathLst>
              </a:custGeom>
              <a:solidFill>
                <a:srgbClr val="7257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1" name="Freeform 510">
                <a:extLst>
                  <a:ext uri="{FF2B5EF4-FFF2-40B4-BE49-F238E27FC236}">
                    <a16:creationId xmlns:a16="http://schemas.microsoft.com/office/drawing/2014/main" id="{FD33BA83-AAA8-4FA6-87EB-954C713047AF}"/>
                  </a:ext>
                </a:extLst>
              </p:cNvPr>
              <p:cNvSpPr>
                <a:spLocks/>
              </p:cNvSpPr>
              <p:nvPr/>
            </p:nvSpPr>
            <p:spPr bwMode="auto">
              <a:xfrm>
                <a:off x="1743" y="778"/>
                <a:ext cx="43" cy="90"/>
              </a:xfrm>
              <a:custGeom>
                <a:avLst/>
                <a:gdLst>
                  <a:gd name="T0" fmla="*/ 0 w 38"/>
                  <a:gd name="T1" fmla="*/ 60 h 80"/>
                  <a:gd name="T2" fmla="*/ 17 w 38"/>
                  <a:gd name="T3" fmla="*/ 12 h 80"/>
                  <a:gd name="T4" fmla="*/ 27 w 38"/>
                  <a:gd name="T5" fmla="*/ 7 h 80"/>
                  <a:gd name="T6" fmla="*/ 33 w 38"/>
                  <a:gd name="T7" fmla="*/ 0 h 80"/>
                  <a:gd name="T8" fmla="*/ 32 w 38"/>
                  <a:gd name="T9" fmla="*/ 16 h 80"/>
                  <a:gd name="T10" fmla="*/ 29 w 38"/>
                  <a:gd name="T11" fmla="*/ 32 h 80"/>
                  <a:gd name="T12" fmla="*/ 29 w 38"/>
                  <a:gd name="T13" fmla="*/ 32 h 80"/>
                  <a:gd name="T14" fmla="*/ 17 w 38"/>
                  <a:gd name="T15" fmla="*/ 80 h 80"/>
                  <a:gd name="T16" fmla="*/ 0 w 38"/>
                  <a:gd name="T17" fmla="*/ 6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80">
                    <a:moveTo>
                      <a:pt x="0" y="60"/>
                    </a:moveTo>
                    <a:cubicBezTo>
                      <a:pt x="7" y="44"/>
                      <a:pt x="13" y="29"/>
                      <a:pt x="17" y="12"/>
                    </a:cubicBezTo>
                    <a:cubicBezTo>
                      <a:pt x="20" y="5"/>
                      <a:pt x="20" y="5"/>
                      <a:pt x="27" y="7"/>
                    </a:cubicBezTo>
                    <a:cubicBezTo>
                      <a:pt x="28" y="7"/>
                      <a:pt x="31" y="2"/>
                      <a:pt x="33" y="0"/>
                    </a:cubicBezTo>
                    <a:cubicBezTo>
                      <a:pt x="38" y="6"/>
                      <a:pt x="34" y="11"/>
                      <a:pt x="32" y="16"/>
                    </a:cubicBezTo>
                    <a:cubicBezTo>
                      <a:pt x="30" y="21"/>
                      <a:pt x="23" y="25"/>
                      <a:pt x="29" y="32"/>
                    </a:cubicBezTo>
                    <a:cubicBezTo>
                      <a:pt x="29" y="32"/>
                      <a:pt x="29" y="32"/>
                      <a:pt x="29" y="32"/>
                    </a:cubicBezTo>
                    <a:cubicBezTo>
                      <a:pt x="34" y="50"/>
                      <a:pt x="27" y="66"/>
                      <a:pt x="17" y="80"/>
                    </a:cubicBezTo>
                    <a:cubicBezTo>
                      <a:pt x="8" y="76"/>
                      <a:pt x="3" y="69"/>
                      <a:pt x="0" y="60"/>
                    </a:cubicBezTo>
                    <a:close/>
                  </a:path>
                </a:pathLst>
              </a:custGeom>
              <a:solidFill>
                <a:srgbClr val="EFD7B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2" name="Freeform 511">
                <a:extLst>
                  <a:ext uri="{FF2B5EF4-FFF2-40B4-BE49-F238E27FC236}">
                    <a16:creationId xmlns:a16="http://schemas.microsoft.com/office/drawing/2014/main" id="{4F051C3A-2669-4657-9D2B-85BC9549DE80}"/>
                  </a:ext>
                </a:extLst>
              </p:cNvPr>
              <p:cNvSpPr>
                <a:spLocks/>
              </p:cNvSpPr>
              <p:nvPr/>
            </p:nvSpPr>
            <p:spPr bwMode="auto">
              <a:xfrm>
                <a:off x="1307" y="918"/>
                <a:ext cx="45" cy="95"/>
              </a:xfrm>
              <a:custGeom>
                <a:avLst/>
                <a:gdLst>
                  <a:gd name="T0" fmla="*/ 25 w 40"/>
                  <a:gd name="T1" fmla="*/ 79 h 84"/>
                  <a:gd name="T2" fmla="*/ 5 w 40"/>
                  <a:gd name="T3" fmla="*/ 78 h 84"/>
                  <a:gd name="T4" fmla="*/ 6 w 40"/>
                  <a:gd name="T5" fmla="*/ 61 h 84"/>
                  <a:gd name="T6" fmla="*/ 17 w 40"/>
                  <a:gd name="T7" fmla="*/ 16 h 84"/>
                  <a:gd name="T8" fmla="*/ 26 w 40"/>
                  <a:gd name="T9" fmla="*/ 0 h 84"/>
                  <a:gd name="T10" fmla="*/ 37 w 40"/>
                  <a:gd name="T11" fmla="*/ 3 h 84"/>
                  <a:gd name="T12" fmla="*/ 25 w 40"/>
                  <a:gd name="T13" fmla="*/ 79 h 84"/>
                </a:gdLst>
                <a:ahLst/>
                <a:cxnLst>
                  <a:cxn ang="0">
                    <a:pos x="T0" y="T1"/>
                  </a:cxn>
                  <a:cxn ang="0">
                    <a:pos x="T2" y="T3"/>
                  </a:cxn>
                  <a:cxn ang="0">
                    <a:pos x="T4" y="T5"/>
                  </a:cxn>
                  <a:cxn ang="0">
                    <a:pos x="T6" y="T7"/>
                  </a:cxn>
                  <a:cxn ang="0">
                    <a:pos x="T8" y="T9"/>
                  </a:cxn>
                  <a:cxn ang="0">
                    <a:pos x="T10" y="T11"/>
                  </a:cxn>
                  <a:cxn ang="0">
                    <a:pos x="T12" y="T13"/>
                  </a:cxn>
                </a:cxnLst>
                <a:rect l="0" t="0" r="r" b="b"/>
                <a:pathLst>
                  <a:path w="40" h="84">
                    <a:moveTo>
                      <a:pt x="25" y="79"/>
                    </a:moveTo>
                    <a:cubicBezTo>
                      <a:pt x="18" y="84"/>
                      <a:pt x="12" y="78"/>
                      <a:pt x="5" y="78"/>
                    </a:cubicBezTo>
                    <a:cubicBezTo>
                      <a:pt x="0" y="72"/>
                      <a:pt x="4" y="66"/>
                      <a:pt x="6" y="61"/>
                    </a:cubicBezTo>
                    <a:cubicBezTo>
                      <a:pt x="10" y="46"/>
                      <a:pt x="15" y="32"/>
                      <a:pt x="17" y="16"/>
                    </a:cubicBezTo>
                    <a:cubicBezTo>
                      <a:pt x="17" y="10"/>
                      <a:pt x="20" y="3"/>
                      <a:pt x="26" y="0"/>
                    </a:cubicBezTo>
                    <a:cubicBezTo>
                      <a:pt x="30" y="1"/>
                      <a:pt x="34" y="2"/>
                      <a:pt x="37" y="3"/>
                    </a:cubicBezTo>
                    <a:cubicBezTo>
                      <a:pt x="40" y="30"/>
                      <a:pt x="34" y="55"/>
                      <a:pt x="25" y="79"/>
                    </a:cubicBezTo>
                    <a:close/>
                  </a:path>
                </a:pathLst>
              </a:custGeom>
              <a:solidFill>
                <a:srgbClr val="F2D6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3" name="Freeform 512">
                <a:extLst>
                  <a:ext uri="{FF2B5EF4-FFF2-40B4-BE49-F238E27FC236}">
                    <a16:creationId xmlns:a16="http://schemas.microsoft.com/office/drawing/2014/main" id="{DCEA2881-A45C-4C36-AD00-8219EF96D501}"/>
                  </a:ext>
                </a:extLst>
              </p:cNvPr>
              <p:cNvSpPr>
                <a:spLocks/>
              </p:cNvSpPr>
              <p:nvPr/>
            </p:nvSpPr>
            <p:spPr bwMode="auto">
              <a:xfrm>
                <a:off x="1371" y="923"/>
                <a:ext cx="55" cy="94"/>
              </a:xfrm>
              <a:custGeom>
                <a:avLst/>
                <a:gdLst>
                  <a:gd name="T0" fmla="*/ 28 w 49"/>
                  <a:gd name="T1" fmla="*/ 82 h 84"/>
                  <a:gd name="T2" fmla="*/ 4 w 49"/>
                  <a:gd name="T3" fmla="*/ 79 h 84"/>
                  <a:gd name="T4" fmla="*/ 20 w 49"/>
                  <a:gd name="T5" fmla="*/ 11 h 84"/>
                  <a:gd name="T6" fmla="*/ 36 w 49"/>
                  <a:gd name="T7" fmla="*/ 16 h 84"/>
                  <a:gd name="T8" fmla="*/ 21 w 49"/>
                  <a:gd name="T9" fmla="*/ 65 h 84"/>
                  <a:gd name="T10" fmla="*/ 40 w 49"/>
                  <a:gd name="T11" fmla="*/ 23 h 84"/>
                  <a:gd name="T12" fmla="*/ 47 w 49"/>
                  <a:gd name="T13" fmla="*/ 23 h 84"/>
                  <a:gd name="T14" fmla="*/ 28 w 49"/>
                  <a:gd name="T15" fmla="*/ 82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9" h="84">
                    <a:moveTo>
                      <a:pt x="28" y="82"/>
                    </a:moveTo>
                    <a:cubicBezTo>
                      <a:pt x="20" y="83"/>
                      <a:pt x="12" y="84"/>
                      <a:pt x="4" y="79"/>
                    </a:cubicBezTo>
                    <a:cubicBezTo>
                      <a:pt x="0" y="54"/>
                      <a:pt x="10" y="32"/>
                      <a:pt x="20" y="11"/>
                    </a:cubicBezTo>
                    <a:cubicBezTo>
                      <a:pt x="25" y="13"/>
                      <a:pt x="34" y="0"/>
                      <a:pt x="36" y="16"/>
                    </a:cubicBezTo>
                    <a:cubicBezTo>
                      <a:pt x="27" y="31"/>
                      <a:pt x="25" y="49"/>
                      <a:pt x="21" y="65"/>
                    </a:cubicBezTo>
                    <a:cubicBezTo>
                      <a:pt x="28" y="52"/>
                      <a:pt x="26" y="33"/>
                      <a:pt x="40" y="23"/>
                    </a:cubicBezTo>
                    <a:cubicBezTo>
                      <a:pt x="42" y="23"/>
                      <a:pt x="45" y="23"/>
                      <a:pt x="47" y="23"/>
                    </a:cubicBezTo>
                    <a:cubicBezTo>
                      <a:pt x="49" y="45"/>
                      <a:pt x="41" y="64"/>
                      <a:pt x="28" y="82"/>
                    </a:cubicBezTo>
                    <a:close/>
                  </a:path>
                </a:pathLst>
              </a:custGeom>
              <a:solidFill>
                <a:srgbClr val="9572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4" name="Freeform 513">
                <a:extLst>
                  <a:ext uri="{FF2B5EF4-FFF2-40B4-BE49-F238E27FC236}">
                    <a16:creationId xmlns:a16="http://schemas.microsoft.com/office/drawing/2014/main" id="{64228CB6-C007-4AF7-9ED5-9552998AC131}"/>
                  </a:ext>
                </a:extLst>
              </p:cNvPr>
              <p:cNvSpPr>
                <a:spLocks/>
              </p:cNvSpPr>
              <p:nvPr/>
            </p:nvSpPr>
            <p:spPr bwMode="auto">
              <a:xfrm>
                <a:off x="1843" y="832"/>
                <a:ext cx="68" cy="166"/>
              </a:xfrm>
              <a:custGeom>
                <a:avLst/>
                <a:gdLst>
                  <a:gd name="T0" fmla="*/ 49 w 60"/>
                  <a:gd name="T1" fmla="*/ 16 h 148"/>
                  <a:gd name="T2" fmla="*/ 60 w 60"/>
                  <a:gd name="T3" fmla="*/ 0 h 148"/>
                  <a:gd name="T4" fmla="*/ 3 w 60"/>
                  <a:gd name="T5" fmla="*/ 148 h 148"/>
                  <a:gd name="T6" fmla="*/ 1 w 60"/>
                  <a:gd name="T7" fmla="*/ 141 h 148"/>
                  <a:gd name="T8" fmla="*/ 40 w 60"/>
                  <a:gd name="T9" fmla="*/ 49 h 148"/>
                  <a:gd name="T10" fmla="*/ 49 w 60"/>
                  <a:gd name="T11" fmla="*/ 16 h 148"/>
                </a:gdLst>
                <a:ahLst/>
                <a:cxnLst>
                  <a:cxn ang="0">
                    <a:pos x="T0" y="T1"/>
                  </a:cxn>
                  <a:cxn ang="0">
                    <a:pos x="T2" y="T3"/>
                  </a:cxn>
                  <a:cxn ang="0">
                    <a:pos x="T4" y="T5"/>
                  </a:cxn>
                  <a:cxn ang="0">
                    <a:pos x="T6" y="T7"/>
                  </a:cxn>
                  <a:cxn ang="0">
                    <a:pos x="T8" y="T9"/>
                  </a:cxn>
                  <a:cxn ang="0">
                    <a:pos x="T10" y="T11"/>
                  </a:cxn>
                </a:cxnLst>
                <a:rect l="0" t="0" r="r" b="b"/>
                <a:pathLst>
                  <a:path w="60" h="148">
                    <a:moveTo>
                      <a:pt x="49" y="16"/>
                    </a:moveTo>
                    <a:cubicBezTo>
                      <a:pt x="53" y="11"/>
                      <a:pt x="57" y="5"/>
                      <a:pt x="60" y="0"/>
                    </a:cubicBezTo>
                    <a:cubicBezTo>
                      <a:pt x="50" y="52"/>
                      <a:pt x="36" y="104"/>
                      <a:pt x="3" y="148"/>
                    </a:cubicBezTo>
                    <a:cubicBezTo>
                      <a:pt x="1" y="146"/>
                      <a:pt x="0" y="144"/>
                      <a:pt x="1" y="141"/>
                    </a:cubicBezTo>
                    <a:cubicBezTo>
                      <a:pt x="19" y="112"/>
                      <a:pt x="35" y="83"/>
                      <a:pt x="40" y="49"/>
                    </a:cubicBezTo>
                    <a:cubicBezTo>
                      <a:pt x="42" y="37"/>
                      <a:pt x="46" y="27"/>
                      <a:pt x="49" y="16"/>
                    </a:cubicBezTo>
                    <a:close/>
                  </a:path>
                </a:pathLst>
              </a:custGeom>
              <a:solidFill>
                <a:srgbClr val="6E4D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5" name="Freeform 514">
                <a:extLst>
                  <a:ext uri="{FF2B5EF4-FFF2-40B4-BE49-F238E27FC236}">
                    <a16:creationId xmlns:a16="http://schemas.microsoft.com/office/drawing/2014/main" id="{6EBED765-B6E4-400A-8935-6B52198AA88E}"/>
                  </a:ext>
                </a:extLst>
              </p:cNvPr>
              <p:cNvSpPr>
                <a:spLocks/>
              </p:cNvSpPr>
              <p:nvPr/>
            </p:nvSpPr>
            <p:spPr bwMode="auto">
              <a:xfrm>
                <a:off x="1271" y="913"/>
                <a:ext cx="47" cy="97"/>
              </a:xfrm>
              <a:custGeom>
                <a:avLst/>
                <a:gdLst>
                  <a:gd name="T0" fmla="*/ 0 w 42"/>
                  <a:gd name="T1" fmla="*/ 79 h 87"/>
                  <a:gd name="T2" fmla="*/ 19 w 42"/>
                  <a:gd name="T3" fmla="*/ 44 h 87"/>
                  <a:gd name="T4" fmla="*/ 29 w 42"/>
                  <a:gd name="T5" fmla="*/ 0 h 87"/>
                  <a:gd name="T6" fmla="*/ 37 w 42"/>
                  <a:gd name="T7" fmla="*/ 0 h 87"/>
                  <a:gd name="T8" fmla="*/ 29 w 42"/>
                  <a:gd name="T9" fmla="*/ 84 h 87"/>
                  <a:gd name="T10" fmla="*/ 6 w 42"/>
                  <a:gd name="T11" fmla="*/ 79 h 87"/>
                  <a:gd name="T12" fmla="*/ 18 w 42"/>
                  <a:gd name="T13" fmla="*/ 67 h 87"/>
                  <a:gd name="T14" fmla="*/ 6 w 42"/>
                  <a:gd name="T15" fmla="*/ 79 h 87"/>
                  <a:gd name="T16" fmla="*/ 0 w 42"/>
                  <a:gd name="T17" fmla="*/ 79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2" h="87">
                    <a:moveTo>
                      <a:pt x="0" y="79"/>
                    </a:moveTo>
                    <a:cubicBezTo>
                      <a:pt x="6" y="67"/>
                      <a:pt x="8" y="55"/>
                      <a:pt x="19" y="44"/>
                    </a:cubicBezTo>
                    <a:cubicBezTo>
                      <a:pt x="29" y="34"/>
                      <a:pt x="25" y="15"/>
                      <a:pt x="29" y="0"/>
                    </a:cubicBezTo>
                    <a:cubicBezTo>
                      <a:pt x="32" y="0"/>
                      <a:pt x="34" y="0"/>
                      <a:pt x="37" y="0"/>
                    </a:cubicBezTo>
                    <a:cubicBezTo>
                      <a:pt x="38" y="28"/>
                      <a:pt x="42" y="57"/>
                      <a:pt x="29" y="84"/>
                    </a:cubicBezTo>
                    <a:cubicBezTo>
                      <a:pt x="21" y="82"/>
                      <a:pt x="12" y="87"/>
                      <a:pt x="6" y="79"/>
                    </a:cubicBezTo>
                    <a:cubicBezTo>
                      <a:pt x="11" y="77"/>
                      <a:pt x="16" y="74"/>
                      <a:pt x="18" y="67"/>
                    </a:cubicBezTo>
                    <a:cubicBezTo>
                      <a:pt x="13" y="71"/>
                      <a:pt x="12" y="78"/>
                      <a:pt x="6" y="79"/>
                    </a:cubicBezTo>
                    <a:cubicBezTo>
                      <a:pt x="4" y="79"/>
                      <a:pt x="2" y="79"/>
                      <a:pt x="0" y="79"/>
                    </a:cubicBezTo>
                    <a:close/>
                  </a:path>
                </a:pathLst>
              </a:custGeom>
              <a:solidFill>
                <a:srgbClr val="9E7E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6" name="Freeform 515">
                <a:extLst>
                  <a:ext uri="{FF2B5EF4-FFF2-40B4-BE49-F238E27FC236}">
                    <a16:creationId xmlns:a16="http://schemas.microsoft.com/office/drawing/2014/main" id="{7828FC4F-B5AD-496C-8F97-C9319F9BFF83}"/>
                  </a:ext>
                </a:extLst>
              </p:cNvPr>
              <p:cNvSpPr>
                <a:spLocks/>
              </p:cNvSpPr>
              <p:nvPr/>
            </p:nvSpPr>
            <p:spPr bwMode="auto">
              <a:xfrm>
                <a:off x="1303" y="912"/>
                <a:ext cx="28" cy="95"/>
              </a:xfrm>
              <a:custGeom>
                <a:avLst/>
                <a:gdLst>
                  <a:gd name="T0" fmla="*/ 1 w 25"/>
                  <a:gd name="T1" fmla="*/ 85 h 85"/>
                  <a:gd name="T2" fmla="*/ 0 w 25"/>
                  <a:gd name="T3" fmla="*/ 83 h 85"/>
                  <a:gd name="T4" fmla="*/ 9 w 25"/>
                  <a:gd name="T5" fmla="*/ 1 h 85"/>
                  <a:gd name="T6" fmla="*/ 24 w 25"/>
                  <a:gd name="T7" fmla="*/ 5 h 85"/>
                  <a:gd name="T8" fmla="*/ 13 w 25"/>
                  <a:gd name="T9" fmla="*/ 71 h 85"/>
                  <a:gd name="T10" fmla="*/ 9 w 25"/>
                  <a:gd name="T11" fmla="*/ 84 h 85"/>
                  <a:gd name="T12" fmla="*/ 1 w 25"/>
                  <a:gd name="T13" fmla="*/ 85 h 85"/>
                </a:gdLst>
                <a:ahLst/>
                <a:cxnLst>
                  <a:cxn ang="0">
                    <a:pos x="T0" y="T1"/>
                  </a:cxn>
                  <a:cxn ang="0">
                    <a:pos x="T2" y="T3"/>
                  </a:cxn>
                  <a:cxn ang="0">
                    <a:pos x="T4" y="T5"/>
                  </a:cxn>
                  <a:cxn ang="0">
                    <a:pos x="T6" y="T7"/>
                  </a:cxn>
                  <a:cxn ang="0">
                    <a:pos x="T8" y="T9"/>
                  </a:cxn>
                  <a:cxn ang="0">
                    <a:pos x="T10" y="T11"/>
                  </a:cxn>
                  <a:cxn ang="0">
                    <a:pos x="T12" y="T13"/>
                  </a:cxn>
                </a:cxnLst>
                <a:rect l="0" t="0" r="r" b="b"/>
                <a:pathLst>
                  <a:path w="25" h="85">
                    <a:moveTo>
                      <a:pt x="1" y="85"/>
                    </a:moveTo>
                    <a:cubicBezTo>
                      <a:pt x="1" y="84"/>
                      <a:pt x="0" y="83"/>
                      <a:pt x="0" y="83"/>
                    </a:cubicBezTo>
                    <a:cubicBezTo>
                      <a:pt x="8" y="56"/>
                      <a:pt x="1" y="28"/>
                      <a:pt x="9" y="1"/>
                    </a:cubicBezTo>
                    <a:cubicBezTo>
                      <a:pt x="14" y="0"/>
                      <a:pt x="20" y="1"/>
                      <a:pt x="24" y="5"/>
                    </a:cubicBezTo>
                    <a:cubicBezTo>
                      <a:pt x="25" y="28"/>
                      <a:pt x="15" y="49"/>
                      <a:pt x="13" y="71"/>
                    </a:cubicBezTo>
                    <a:cubicBezTo>
                      <a:pt x="12" y="76"/>
                      <a:pt x="10" y="80"/>
                      <a:pt x="9" y="84"/>
                    </a:cubicBezTo>
                    <a:cubicBezTo>
                      <a:pt x="6" y="84"/>
                      <a:pt x="4" y="84"/>
                      <a:pt x="1" y="85"/>
                    </a:cubicBezTo>
                    <a:close/>
                  </a:path>
                </a:pathLst>
              </a:custGeom>
              <a:solidFill>
                <a:srgbClr val="EBCE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7" name="Freeform 516">
                <a:extLst>
                  <a:ext uri="{FF2B5EF4-FFF2-40B4-BE49-F238E27FC236}">
                    <a16:creationId xmlns:a16="http://schemas.microsoft.com/office/drawing/2014/main" id="{3C38AFB4-14CD-435F-8B45-7D8DFCAE1EFF}"/>
                  </a:ext>
                </a:extLst>
              </p:cNvPr>
              <p:cNvSpPr>
                <a:spLocks/>
              </p:cNvSpPr>
              <p:nvPr/>
            </p:nvSpPr>
            <p:spPr bwMode="auto">
              <a:xfrm>
                <a:off x="1359" y="932"/>
                <a:ext cx="35" cy="80"/>
              </a:xfrm>
              <a:custGeom>
                <a:avLst/>
                <a:gdLst>
                  <a:gd name="T0" fmla="*/ 31 w 31"/>
                  <a:gd name="T1" fmla="*/ 3 h 71"/>
                  <a:gd name="T2" fmla="*/ 15 w 31"/>
                  <a:gd name="T3" fmla="*/ 71 h 71"/>
                  <a:gd name="T4" fmla="*/ 3 w 31"/>
                  <a:gd name="T5" fmla="*/ 70 h 71"/>
                  <a:gd name="T6" fmla="*/ 20 w 31"/>
                  <a:gd name="T7" fmla="*/ 0 h 71"/>
                  <a:gd name="T8" fmla="*/ 31 w 31"/>
                  <a:gd name="T9" fmla="*/ 3 h 71"/>
                </a:gdLst>
                <a:ahLst/>
                <a:cxnLst>
                  <a:cxn ang="0">
                    <a:pos x="T0" y="T1"/>
                  </a:cxn>
                  <a:cxn ang="0">
                    <a:pos x="T2" y="T3"/>
                  </a:cxn>
                  <a:cxn ang="0">
                    <a:pos x="T4" y="T5"/>
                  </a:cxn>
                  <a:cxn ang="0">
                    <a:pos x="T6" y="T7"/>
                  </a:cxn>
                  <a:cxn ang="0">
                    <a:pos x="T8" y="T9"/>
                  </a:cxn>
                </a:cxnLst>
                <a:rect l="0" t="0" r="r" b="b"/>
                <a:pathLst>
                  <a:path w="31" h="71">
                    <a:moveTo>
                      <a:pt x="31" y="3"/>
                    </a:moveTo>
                    <a:cubicBezTo>
                      <a:pt x="30" y="27"/>
                      <a:pt x="18" y="48"/>
                      <a:pt x="15" y="71"/>
                    </a:cubicBezTo>
                    <a:cubicBezTo>
                      <a:pt x="11" y="71"/>
                      <a:pt x="7" y="71"/>
                      <a:pt x="3" y="70"/>
                    </a:cubicBezTo>
                    <a:cubicBezTo>
                      <a:pt x="0" y="45"/>
                      <a:pt x="3" y="20"/>
                      <a:pt x="20" y="0"/>
                    </a:cubicBezTo>
                    <a:cubicBezTo>
                      <a:pt x="24" y="1"/>
                      <a:pt x="27" y="2"/>
                      <a:pt x="31" y="3"/>
                    </a:cubicBezTo>
                    <a:close/>
                  </a:path>
                </a:pathLst>
              </a:custGeom>
              <a:solidFill>
                <a:srgbClr val="F3D8B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8" name="Freeform 517">
                <a:extLst>
                  <a:ext uri="{FF2B5EF4-FFF2-40B4-BE49-F238E27FC236}">
                    <a16:creationId xmlns:a16="http://schemas.microsoft.com/office/drawing/2014/main" id="{F535B9E9-C37E-4BB0-8DD2-8B8F1576935C}"/>
                  </a:ext>
                </a:extLst>
              </p:cNvPr>
              <p:cNvSpPr>
                <a:spLocks/>
              </p:cNvSpPr>
              <p:nvPr/>
            </p:nvSpPr>
            <p:spPr bwMode="auto">
              <a:xfrm>
                <a:off x="1545" y="979"/>
                <a:ext cx="62" cy="56"/>
              </a:xfrm>
              <a:custGeom>
                <a:avLst/>
                <a:gdLst>
                  <a:gd name="T0" fmla="*/ 48 w 55"/>
                  <a:gd name="T1" fmla="*/ 48 h 50"/>
                  <a:gd name="T2" fmla="*/ 22 w 55"/>
                  <a:gd name="T3" fmla="*/ 44 h 50"/>
                  <a:gd name="T4" fmla="*/ 12 w 55"/>
                  <a:gd name="T5" fmla="*/ 0 h 50"/>
                  <a:gd name="T6" fmla="*/ 33 w 55"/>
                  <a:gd name="T7" fmla="*/ 17 h 50"/>
                  <a:gd name="T8" fmla="*/ 48 w 55"/>
                  <a:gd name="T9" fmla="*/ 48 h 50"/>
                </a:gdLst>
                <a:ahLst/>
                <a:cxnLst>
                  <a:cxn ang="0">
                    <a:pos x="T0" y="T1"/>
                  </a:cxn>
                  <a:cxn ang="0">
                    <a:pos x="T2" y="T3"/>
                  </a:cxn>
                  <a:cxn ang="0">
                    <a:pos x="T4" y="T5"/>
                  </a:cxn>
                  <a:cxn ang="0">
                    <a:pos x="T6" y="T7"/>
                  </a:cxn>
                  <a:cxn ang="0">
                    <a:pos x="T8" y="T9"/>
                  </a:cxn>
                </a:cxnLst>
                <a:rect l="0" t="0" r="r" b="b"/>
                <a:pathLst>
                  <a:path w="55" h="50">
                    <a:moveTo>
                      <a:pt x="48" y="48"/>
                    </a:moveTo>
                    <a:cubicBezTo>
                      <a:pt x="39" y="50"/>
                      <a:pt x="31" y="44"/>
                      <a:pt x="22" y="44"/>
                    </a:cubicBezTo>
                    <a:cubicBezTo>
                      <a:pt x="12" y="31"/>
                      <a:pt x="0" y="18"/>
                      <a:pt x="12" y="0"/>
                    </a:cubicBezTo>
                    <a:cubicBezTo>
                      <a:pt x="22" y="2"/>
                      <a:pt x="31" y="5"/>
                      <a:pt x="33" y="17"/>
                    </a:cubicBezTo>
                    <a:cubicBezTo>
                      <a:pt x="38" y="27"/>
                      <a:pt x="55" y="31"/>
                      <a:pt x="48" y="48"/>
                    </a:cubicBezTo>
                    <a:close/>
                  </a:path>
                </a:pathLst>
              </a:custGeom>
              <a:solidFill>
                <a:srgbClr val="EFD4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9" name="Freeform 518">
                <a:extLst>
                  <a:ext uri="{FF2B5EF4-FFF2-40B4-BE49-F238E27FC236}">
                    <a16:creationId xmlns:a16="http://schemas.microsoft.com/office/drawing/2014/main" id="{33D54450-5395-4FA2-A670-AC9ABBE51FD7}"/>
                  </a:ext>
                </a:extLst>
              </p:cNvPr>
              <p:cNvSpPr>
                <a:spLocks/>
              </p:cNvSpPr>
              <p:nvPr/>
            </p:nvSpPr>
            <p:spPr bwMode="auto">
              <a:xfrm>
                <a:off x="1339" y="925"/>
                <a:ext cx="32" cy="88"/>
              </a:xfrm>
              <a:custGeom>
                <a:avLst/>
                <a:gdLst>
                  <a:gd name="T0" fmla="*/ 12 w 29"/>
                  <a:gd name="T1" fmla="*/ 76 h 78"/>
                  <a:gd name="T2" fmla="*/ 0 w 29"/>
                  <a:gd name="T3" fmla="*/ 73 h 78"/>
                  <a:gd name="T4" fmla="*/ 7 w 29"/>
                  <a:gd name="T5" fmla="*/ 29 h 78"/>
                  <a:gd name="T6" fmla="*/ 21 w 29"/>
                  <a:gd name="T7" fmla="*/ 0 h 78"/>
                  <a:gd name="T8" fmla="*/ 29 w 29"/>
                  <a:gd name="T9" fmla="*/ 5 h 78"/>
                  <a:gd name="T10" fmla="*/ 12 w 29"/>
                  <a:gd name="T11" fmla="*/ 76 h 78"/>
                </a:gdLst>
                <a:ahLst/>
                <a:cxnLst>
                  <a:cxn ang="0">
                    <a:pos x="T0" y="T1"/>
                  </a:cxn>
                  <a:cxn ang="0">
                    <a:pos x="T2" y="T3"/>
                  </a:cxn>
                  <a:cxn ang="0">
                    <a:pos x="T4" y="T5"/>
                  </a:cxn>
                  <a:cxn ang="0">
                    <a:pos x="T6" y="T7"/>
                  </a:cxn>
                  <a:cxn ang="0">
                    <a:pos x="T8" y="T9"/>
                  </a:cxn>
                  <a:cxn ang="0">
                    <a:pos x="T10" y="T11"/>
                  </a:cxn>
                </a:cxnLst>
                <a:rect l="0" t="0" r="r" b="b"/>
                <a:pathLst>
                  <a:path w="29" h="78">
                    <a:moveTo>
                      <a:pt x="12" y="76"/>
                    </a:moveTo>
                    <a:cubicBezTo>
                      <a:pt x="8" y="76"/>
                      <a:pt x="4" y="78"/>
                      <a:pt x="0" y="73"/>
                    </a:cubicBezTo>
                    <a:cubicBezTo>
                      <a:pt x="4" y="59"/>
                      <a:pt x="4" y="43"/>
                      <a:pt x="7" y="29"/>
                    </a:cubicBezTo>
                    <a:cubicBezTo>
                      <a:pt x="9" y="18"/>
                      <a:pt x="8" y="6"/>
                      <a:pt x="21" y="0"/>
                    </a:cubicBezTo>
                    <a:cubicBezTo>
                      <a:pt x="23" y="2"/>
                      <a:pt x="26" y="3"/>
                      <a:pt x="29" y="5"/>
                    </a:cubicBezTo>
                    <a:cubicBezTo>
                      <a:pt x="29" y="30"/>
                      <a:pt x="25" y="54"/>
                      <a:pt x="12" y="76"/>
                    </a:cubicBezTo>
                    <a:close/>
                  </a:path>
                </a:pathLst>
              </a:custGeom>
              <a:solidFill>
                <a:srgbClr val="F1D6B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0" name="Freeform 519">
                <a:extLst>
                  <a:ext uri="{FF2B5EF4-FFF2-40B4-BE49-F238E27FC236}">
                    <a16:creationId xmlns:a16="http://schemas.microsoft.com/office/drawing/2014/main" id="{176E1B37-131F-4F87-BAEB-C3FDF5D72495}"/>
                  </a:ext>
                </a:extLst>
              </p:cNvPr>
              <p:cNvSpPr>
                <a:spLocks/>
              </p:cNvSpPr>
              <p:nvPr/>
            </p:nvSpPr>
            <p:spPr bwMode="auto">
              <a:xfrm>
                <a:off x="1403" y="944"/>
                <a:ext cx="45" cy="74"/>
              </a:xfrm>
              <a:custGeom>
                <a:avLst/>
                <a:gdLst>
                  <a:gd name="T0" fmla="*/ 0 w 40"/>
                  <a:gd name="T1" fmla="*/ 63 h 66"/>
                  <a:gd name="T2" fmla="*/ 19 w 40"/>
                  <a:gd name="T3" fmla="*/ 4 h 66"/>
                  <a:gd name="T4" fmla="*/ 32 w 40"/>
                  <a:gd name="T5" fmla="*/ 24 h 66"/>
                  <a:gd name="T6" fmla="*/ 32 w 40"/>
                  <a:gd name="T7" fmla="*/ 27 h 66"/>
                  <a:gd name="T8" fmla="*/ 16 w 40"/>
                  <a:gd name="T9" fmla="*/ 61 h 66"/>
                  <a:gd name="T10" fmla="*/ 0 w 40"/>
                  <a:gd name="T11" fmla="*/ 63 h 66"/>
                </a:gdLst>
                <a:ahLst/>
                <a:cxnLst>
                  <a:cxn ang="0">
                    <a:pos x="T0" y="T1"/>
                  </a:cxn>
                  <a:cxn ang="0">
                    <a:pos x="T2" y="T3"/>
                  </a:cxn>
                  <a:cxn ang="0">
                    <a:pos x="T4" y="T5"/>
                  </a:cxn>
                  <a:cxn ang="0">
                    <a:pos x="T6" y="T7"/>
                  </a:cxn>
                  <a:cxn ang="0">
                    <a:pos x="T8" y="T9"/>
                  </a:cxn>
                  <a:cxn ang="0">
                    <a:pos x="T10" y="T11"/>
                  </a:cxn>
                </a:cxnLst>
                <a:rect l="0" t="0" r="r" b="b"/>
                <a:pathLst>
                  <a:path w="40" h="66">
                    <a:moveTo>
                      <a:pt x="0" y="63"/>
                    </a:moveTo>
                    <a:cubicBezTo>
                      <a:pt x="7" y="43"/>
                      <a:pt x="13" y="24"/>
                      <a:pt x="19" y="4"/>
                    </a:cubicBezTo>
                    <a:cubicBezTo>
                      <a:pt x="40" y="0"/>
                      <a:pt x="29" y="17"/>
                      <a:pt x="32" y="24"/>
                    </a:cubicBezTo>
                    <a:cubicBezTo>
                      <a:pt x="32" y="25"/>
                      <a:pt x="32" y="26"/>
                      <a:pt x="32" y="27"/>
                    </a:cubicBezTo>
                    <a:cubicBezTo>
                      <a:pt x="27" y="38"/>
                      <a:pt x="25" y="51"/>
                      <a:pt x="16" y="61"/>
                    </a:cubicBezTo>
                    <a:cubicBezTo>
                      <a:pt x="12" y="66"/>
                      <a:pt x="6" y="63"/>
                      <a:pt x="0" y="63"/>
                    </a:cubicBezTo>
                    <a:close/>
                  </a:path>
                </a:pathLst>
              </a:custGeom>
              <a:solidFill>
                <a:srgbClr val="F3D8B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1" name="Freeform 520">
                <a:extLst>
                  <a:ext uri="{FF2B5EF4-FFF2-40B4-BE49-F238E27FC236}">
                    <a16:creationId xmlns:a16="http://schemas.microsoft.com/office/drawing/2014/main" id="{E6D43810-E239-4F75-9F03-F2ACE2FBDBA8}"/>
                  </a:ext>
                </a:extLst>
              </p:cNvPr>
              <p:cNvSpPr>
                <a:spLocks/>
              </p:cNvSpPr>
              <p:nvPr/>
            </p:nvSpPr>
            <p:spPr bwMode="auto">
              <a:xfrm>
                <a:off x="1381" y="940"/>
                <a:ext cx="35" cy="73"/>
              </a:xfrm>
              <a:custGeom>
                <a:avLst/>
                <a:gdLst>
                  <a:gd name="T0" fmla="*/ 31 w 31"/>
                  <a:gd name="T1" fmla="*/ 8 h 65"/>
                  <a:gd name="T2" fmla="*/ 16 w 31"/>
                  <a:gd name="T3" fmla="*/ 55 h 65"/>
                  <a:gd name="T4" fmla="*/ 8 w 31"/>
                  <a:gd name="T5" fmla="*/ 64 h 65"/>
                  <a:gd name="T6" fmla="*/ 6 w 31"/>
                  <a:gd name="T7" fmla="*/ 53 h 65"/>
                  <a:gd name="T8" fmla="*/ 15 w 31"/>
                  <a:gd name="T9" fmla="*/ 14 h 65"/>
                  <a:gd name="T10" fmla="*/ 27 w 31"/>
                  <a:gd name="T11" fmla="*/ 1 h 65"/>
                  <a:gd name="T12" fmla="*/ 31 w 31"/>
                  <a:gd name="T13" fmla="*/ 8 h 65"/>
                </a:gdLst>
                <a:ahLst/>
                <a:cxnLst>
                  <a:cxn ang="0">
                    <a:pos x="T0" y="T1"/>
                  </a:cxn>
                  <a:cxn ang="0">
                    <a:pos x="T2" y="T3"/>
                  </a:cxn>
                  <a:cxn ang="0">
                    <a:pos x="T4" y="T5"/>
                  </a:cxn>
                  <a:cxn ang="0">
                    <a:pos x="T6" y="T7"/>
                  </a:cxn>
                  <a:cxn ang="0">
                    <a:pos x="T8" y="T9"/>
                  </a:cxn>
                  <a:cxn ang="0">
                    <a:pos x="T10" y="T11"/>
                  </a:cxn>
                  <a:cxn ang="0">
                    <a:pos x="T12" y="T13"/>
                  </a:cxn>
                </a:cxnLst>
                <a:rect l="0" t="0" r="r" b="b"/>
                <a:pathLst>
                  <a:path w="31" h="65">
                    <a:moveTo>
                      <a:pt x="31" y="8"/>
                    </a:moveTo>
                    <a:cubicBezTo>
                      <a:pt x="26" y="23"/>
                      <a:pt x="21" y="39"/>
                      <a:pt x="16" y="55"/>
                    </a:cubicBezTo>
                    <a:cubicBezTo>
                      <a:pt x="15" y="59"/>
                      <a:pt x="14" y="65"/>
                      <a:pt x="8" y="64"/>
                    </a:cubicBezTo>
                    <a:cubicBezTo>
                      <a:pt x="0" y="62"/>
                      <a:pt x="5" y="57"/>
                      <a:pt x="6" y="53"/>
                    </a:cubicBezTo>
                    <a:cubicBezTo>
                      <a:pt x="9" y="40"/>
                      <a:pt x="11" y="27"/>
                      <a:pt x="15" y="14"/>
                    </a:cubicBezTo>
                    <a:cubicBezTo>
                      <a:pt x="17" y="9"/>
                      <a:pt x="17" y="0"/>
                      <a:pt x="27" y="1"/>
                    </a:cubicBezTo>
                    <a:cubicBezTo>
                      <a:pt x="28" y="3"/>
                      <a:pt x="30" y="5"/>
                      <a:pt x="31" y="8"/>
                    </a:cubicBezTo>
                    <a:close/>
                  </a:path>
                </a:pathLst>
              </a:custGeom>
              <a:solidFill>
                <a:srgbClr val="F3D8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2" name="Freeform 521">
                <a:extLst>
                  <a:ext uri="{FF2B5EF4-FFF2-40B4-BE49-F238E27FC236}">
                    <a16:creationId xmlns:a16="http://schemas.microsoft.com/office/drawing/2014/main" id="{D8DD6F94-10C8-40C4-A2D6-45BD26F64498}"/>
                  </a:ext>
                </a:extLst>
              </p:cNvPr>
              <p:cNvSpPr>
                <a:spLocks/>
              </p:cNvSpPr>
              <p:nvPr/>
            </p:nvSpPr>
            <p:spPr bwMode="auto">
              <a:xfrm>
                <a:off x="1223" y="890"/>
                <a:ext cx="37" cy="114"/>
              </a:xfrm>
              <a:custGeom>
                <a:avLst/>
                <a:gdLst>
                  <a:gd name="T0" fmla="*/ 33 w 33"/>
                  <a:gd name="T1" fmla="*/ 5 h 101"/>
                  <a:gd name="T2" fmla="*/ 12 w 33"/>
                  <a:gd name="T3" fmla="*/ 84 h 101"/>
                  <a:gd name="T4" fmla="*/ 20 w 33"/>
                  <a:gd name="T5" fmla="*/ 99 h 101"/>
                  <a:gd name="T6" fmla="*/ 0 w 33"/>
                  <a:gd name="T7" fmla="*/ 96 h 101"/>
                  <a:gd name="T8" fmla="*/ 23 w 33"/>
                  <a:gd name="T9" fmla="*/ 27 h 101"/>
                  <a:gd name="T10" fmla="*/ 21 w 33"/>
                  <a:gd name="T11" fmla="*/ 0 h 101"/>
                  <a:gd name="T12" fmla="*/ 33 w 33"/>
                  <a:gd name="T13" fmla="*/ 5 h 101"/>
                </a:gdLst>
                <a:ahLst/>
                <a:cxnLst>
                  <a:cxn ang="0">
                    <a:pos x="T0" y="T1"/>
                  </a:cxn>
                  <a:cxn ang="0">
                    <a:pos x="T2" y="T3"/>
                  </a:cxn>
                  <a:cxn ang="0">
                    <a:pos x="T4" y="T5"/>
                  </a:cxn>
                  <a:cxn ang="0">
                    <a:pos x="T6" y="T7"/>
                  </a:cxn>
                  <a:cxn ang="0">
                    <a:pos x="T8" y="T9"/>
                  </a:cxn>
                  <a:cxn ang="0">
                    <a:pos x="T10" y="T11"/>
                  </a:cxn>
                  <a:cxn ang="0">
                    <a:pos x="T12" y="T13"/>
                  </a:cxn>
                </a:cxnLst>
                <a:rect l="0" t="0" r="r" b="b"/>
                <a:pathLst>
                  <a:path w="33" h="101">
                    <a:moveTo>
                      <a:pt x="33" y="5"/>
                    </a:moveTo>
                    <a:cubicBezTo>
                      <a:pt x="29" y="32"/>
                      <a:pt x="26" y="60"/>
                      <a:pt x="12" y="84"/>
                    </a:cubicBezTo>
                    <a:cubicBezTo>
                      <a:pt x="4" y="98"/>
                      <a:pt x="15" y="96"/>
                      <a:pt x="20" y="99"/>
                    </a:cubicBezTo>
                    <a:cubicBezTo>
                      <a:pt x="13" y="101"/>
                      <a:pt x="6" y="99"/>
                      <a:pt x="0" y="96"/>
                    </a:cubicBezTo>
                    <a:cubicBezTo>
                      <a:pt x="13" y="75"/>
                      <a:pt x="18" y="51"/>
                      <a:pt x="23" y="27"/>
                    </a:cubicBezTo>
                    <a:cubicBezTo>
                      <a:pt x="25" y="18"/>
                      <a:pt x="23" y="9"/>
                      <a:pt x="21" y="0"/>
                    </a:cubicBezTo>
                    <a:cubicBezTo>
                      <a:pt x="25" y="0"/>
                      <a:pt x="30" y="0"/>
                      <a:pt x="33" y="5"/>
                    </a:cubicBezTo>
                    <a:close/>
                  </a:path>
                </a:pathLst>
              </a:custGeom>
              <a:solidFill>
                <a:srgbClr val="8E70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3" name="Freeform 522">
                <a:extLst>
                  <a:ext uri="{FF2B5EF4-FFF2-40B4-BE49-F238E27FC236}">
                    <a16:creationId xmlns:a16="http://schemas.microsoft.com/office/drawing/2014/main" id="{CAED7EAA-ABDF-4A24-BAE6-1D74D069AC92}"/>
                  </a:ext>
                </a:extLst>
              </p:cNvPr>
              <p:cNvSpPr>
                <a:spLocks/>
              </p:cNvSpPr>
              <p:nvPr/>
            </p:nvSpPr>
            <p:spPr bwMode="auto">
              <a:xfrm>
                <a:off x="1425" y="954"/>
                <a:ext cx="37" cy="65"/>
              </a:xfrm>
              <a:custGeom>
                <a:avLst/>
                <a:gdLst>
                  <a:gd name="T0" fmla="*/ 32 w 33"/>
                  <a:gd name="T1" fmla="*/ 11 h 58"/>
                  <a:gd name="T2" fmla="*/ 26 w 33"/>
                  <a:gd name="T3" fmla="*/ 25 h 58"/>
                  <a:gd name="T4" fmla="*/ 17 w 33"/>
                  <a:gd name="T5" fmla="*/ 31 h 58"/>
                  <a:gd name="T6" fmla="*/ 12 w 33"/>
                  <a:gd name="T7" fmla="*/ 54 h 58"/>
                  <a:gd name="T8" fmla="*/ 0 w 33"/>
                  <a:gd name="T9" fmla="*/ 51 h 58"/>
                  <a:gd name="T10" fmla="*/ 12 w 33"/>
                  <a:gd name="T11" fmla="*/ 15 h 58"/>
                  <a:gd name="T12" fmla="*/ 12 w 33"/>
                  <a:gd name="T13" fmla="*/ 15 h 58"/>
                  <a:gd name="T14" fmla="*/ 24 w 33"/>
                  <a:gd name="T15" fmla="*/ 0 h 58"/>
                  <a:gd name="T16" fmla="*/ 32 w 33"/>
                  <a:gd name="T17" fmla="*/ 11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58">
                    <a:moveTo>
                      <a:pt x="32" y="11"/>
                    </a:moveTo>
                    <a:cubicBezTo>
                      <a:pt x="27" y="15"/>
                      <a:pt x="29" y="21"/>
                      <a:pt x="26" y="25"/>
                    </a:cubicBezTo>
                    <a:cubicBezTo>
                      <a:pt x="25" y="28"/>
                      <a:pt x="28" y="37"/>
                      <a:pt x="17" y="31"/>
                    </a:cubicBezTo>
                    <a:cubicBezTo>
                      <a:pt x="12" y="29"/>
                      <a:pt x="14" y="46"/>
                      <a:pt x="12" y="54"/>
                    </a:cubicBezTo>
                    <a:cubicBezTo>
                      <a:pt x="7" y="57"/>
                      <a:pt x="2" y="58"/>
                      <a:pt x="0" y="51"/>
                    </a:cubicBezTo>
                    <a:cubicBezTo>
                      <a:pt x="2" y="38"/>
                      <a:pt x="7" y="27"/>
                      <a:pt x="12" y="15"/>
                    </a:cubicBezTo>
                    <a:cubicBezTo>
                      <a:pt x="12" y="15"/>
                      <a:pt x="12" y="15"/>
                      <a:pt x="12" y="15"/>
                    </a:cubicBezTo>
                    <a:cubicBezTo>
                      <a:pt x="19" y="12"/>
                      <a:pt x="14" y="0"/>
                      <a:pt x="24" y="0"/>
                    </a:cubicBezTo>
                    <a:cubicBezTo>
                      <a:pt x="30" y="0"/>
                      <a:pt x="33" y="5"/>
                      <a:pt x="32" y="11"/>
                    </a:cubicBezTo>
                    <a:close/>
                  </a:path>
                </a:pathLst>
              </a:custGeom>
              <a:solidFill>
                <a:srgbClr val="EFD2B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4" name="Freeform 523">
                <a:extLst>
                  <a:ext uri="{FF2B5EF4-FFF2-40B4-BE49-F238E27FC236}">
                    <a16:creationId xmlns:a16="http://schemas.microsoft.com/office/drawing/2014/main" id="{DF6A6D3A-890C-4DCA-A8B6-F5E260221831}"/>
                  </a:ext>
                </a:extLst>
              </p:cNvPr>
              <p:cNvSpPr>
                <a:spLocks/>
              </p:cNvSpPr>
              <p:nvPr/>
            </p:nvSpPr>
            <p:spPr bwMode="auto">
              <a:xfrm>
                <a:off x="1335" y="921"/>
                <a:ext cx="27" cy="87"/>
              </a:xfrm>
              <a:custGeom>
                <a:avLst/>
                <a:gdLst>
                  <a:gd name="T0" fmla="*/ 24 w 24"/>
                  <a:gd name="T1" fmla="*/ 4 h 78"/>
                  <a:gd name="T2" fmla="*/ 12 w 24"/>
                  <a:gd name="T3" fmla="*/ 50 h 78"/>
                  <a:gd name="T4" fmla="*/ 3 w 24"/>
                  <a:gd name="T5" fmla="*/ 77 h 78"/>
                  <a:gd name="T6" fmla="*/ 2 w 24"/>
                  <a:gd name="T7" fmla="*/ 78 h 78"/>
                  <a:gd name="T8" fmla="*/ 0 w 24"/>
                  <a:gd name="T9" fmla="*/ 77 h 78"/>
                  <a:gd name="T10" fmla="*/ 12 w 24"/>
                  <a:gd name="T11" fmla="*/ 1 h 78"/>
                  <a:gd name="T12" fmla="*/ 24 w 24"/>
                  <a:gd name="T13" fmla="*/ 4 h 78"/>
                </a:gdLst>
                <a:ahLst/>
                <a:cxnLst>
                  <a:cxn ang="0">
                    <a:pos x="T0" y="T1"/>
                  </a:cxn>
                  <a:cxn ang="0">
                    <a:pos x="T2" y="T3"/>
                  </a:cxn>
                  <a:cxn ang="0">
                    <a:pos x="T4" y="T5"/>
                  </a:cxn>
                  <a:cxn ang="0">
                    <a:pos x="T6" y="T7"/>
                  </a:cxn>
                  <a:cxn ang="0">
                    <a:pos x="T8" y="T9"/>
                  </a:cxn>
                  <a:cxn ang="0">
                    <a:pos x="T10" y="T11"/>
                  </a:cxn>
                  <a:cxn ang="0">
                    <a:pos x="T12" y="T13"/>
                  </a:cxn>
                </a:cxnLst>
                <a:rect l="0" t="0" r="r" b="b"/>
                <a:pathLst>
                  <a:path w="24" h="78">
                    <a:moveTo>
                      <a:pt x="24" y="4"/>
                    </a:moveTo>
                    <a:cubicBezTo>
                      <a:pt x="11" y="17"/>
                      <a:pt x="15" y="35"/>
                      <a:pt x="12" y="50"/>
                    </a:cubicBezTo>
                    <a:cubicBezTo>
                      <a:pt x="11" y="60"/>
                      <a:pt x="8" y="69"/>
                      <a:pt x="3" y="77"/>
                    </a:cubicBezTo>
                    <a:cubicBezTo>
                      <a:pt x="2" y="78"/>
                      <a:pt x="2" y="78"/>
                      <a:pt x="2" y="78"/>
                    </a:cubicBezTo>
                    <a:cubicBezTo>
                      <a:pt x="0" y="77"/>
                      <a:pt x="0" y="77"/>
                      <a:pt x="0" y="77"/>
                    </a:cubicBezTo>
                    <a:cubicBezTo>
                      <a:pt x="0" y="51"/>
                      <a:pt x="7" y="26"/>
                      <a:pt x="12" y="1"/>
                    </a:cubicBezTo>
                    <a:cubicBezTo>
                      <a:pt x="16" y="1"/>
                      <a:pt x="21" y="0"/>
                      <a:pt x="24" y="4"/>
                    </a:cubicBezTo>
                    <a:close/>
                  </a:path>
                </a:pathLst>
              </a:custGeom>
              <a:solidFill>
                <a:srgbClr val="9D7A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5" name="Freeform 524">
                <a:extLst>
                  <a:ext uri="{FF2B5EF4-FFF2-40B4-BE49-F238E27FC236}">
                    <a16:creationId xmlns:a16="http://schemas.microsoft.com/office/drawing/2014/main" id="{35CCA651-6047-4464-BA48-1468184F348F}"/>
                  </a:ext>
                </a:extLst>
              </p:cNvPr>
              <p:cNvSpPr>
                <a:spLocks/>
              </p:cNvSpPr>
              <p:nvPr/>
            </p:nvSpPr>
            <p:spPr bwMode="auto">
              <a:xfrm>
                <a:off x="1587" y="988"/>
                <a:ext cx="36" cy="47"/>
              </a:xfrm>
              <a:custGeom>
                <a:avLst/>
                <a:gdLst>
                  <a:gd name="T0" fmla="*/ 32 w 32"/>
                  <a:gd name="T1" fmla="*/ 40 h 42"/>
                  <a:gd name="T2" fmla="*/ 21 w 32"/>
                  <a:gd name="T3" fmla="*/ 40 h 42"/>
                  <a:gd name="T4" fmla="*/ 11 w 32"/>
                  <a:gd name="T5" fmla="*/ 22 h 42"/>
                  <a:gd name="T6" fmla="*/ 10 w 32"/>
                  <a:gd name="T7" fmla="*/ 17 h 42"/>
                  <a:gd name="T8" fmla="*/ 1 w 32"/>
                  <a:gd name="T9" fmla="*/ 9 h 42"/>
                  <a:gd name="T10" fmla="*/ 8 w 32"/>
                  <a:gd name="T11" fmla="*/ 2 h 42"/>
                  <a:gd name="T12" fmla="*/ 24 w 32"/>
                  <a:gd name="T13" fmla="*/ 14 h 42"/>
                  <a:gd name="T14" fmla="*/ 32 w 32"/>
                  <a:gd name="T15" fmla="*/ 40 h 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 h="42">
                    <a:moveTo>
                      <a:pt x="32" y="40"/>
                    </a:moveTo>
                    <a:cubicBezTo>
                      <a:pt x="28" y="42"/>
                      <a:pt x="24" y="41"/>
                      <a:pt x="21" y="40"/>
                    </a:cubicBezTo>
                    <a:cubicBezTo>
                      <a:pt x="14" y="36"/>
                      <a:pt x="13" y="28"/>
                      <a:pt x="11" y="22"/>
                    </a:cubicBezTo>
                    <a:cubicBezTo>
                      <a:pt x="10" y="20"/>
                      <a:pt x="10" y="17"/>
                      <a:pt x="10" y="17"/>
                    </a:cubicBezTo>
                    <a:cubicBezTo>
                      <a:pt x="4" y="20"/>
                      <a:pt x="4" y="21"/>
                      <a:pt x="1" y="9"/>
                    </a:cubicBezTo>
                    <a:cubicBezTo>
                      <a:pt x="0" y="2"/>
                      <a:pt x="3" y="0"/>
                      <a:pt x="8" y="2"/>
                    </a:cubicBezTo>
                    <a:cubicBezTo>
                      <a:pt x="15" y="4"/>
                      <a:pt x="23" y="4"/>
                      <a:pt x="24" y="14"/>
                    </a:cubicBezTo>
                    <a:cubicBezTo>
                      <a:pt x="26" y="22"/>
                      <a:pt x="30" y="31"/>
                      <a:pt x="32" y="40"/>
                    </a:cubicBezTo>
                    <a:close/>
                  </a:path>
                </a:pathLst>
              </a:custGeom>
              <a:solidFill>
                <a:srgbClr val="EDD0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6" name="Freeform 525">
                <a:extLst>
                  <a:ext uri="{FF2B5EF4-FFF2-40B4-BE49-F238E27FC236}">
                    <a16:creationId xmlns:a16="http://schemas.microsoft.com/office/drawing/2014/main" id="{F8306F95-27CD-48D6-A05F-9A76686B1384}"/>
                  </a:ext>
                </a:extLst>
              </p:cNvPr>
              <p:cNvSpPr>
                <a:spLocks/>
              </p:cNvSpPr>
              <p:nvPr/>
            </p:nvSpPr>
            <p:spPr bwMode="auto">
              <a:xfrm>
                <a:off x="1205" y="881"/>
                <a:ext cx="28" cy="96"/>
              </a:xfrm>
              <a:custGeom>
                <a:avLst/>
                <a:gdLst>
                  <a:gd name="T0" fmla="*/ 25 w 25"/>
                  <a:gd name="T1" fmla="*/ 1 h 85"/>
                  <a:gd name="T2" fmla="*/ 0 w 25"/>
                  <a:gd name="T3" fmla="*/ 85 h 85"/>
                  <a:gd name="T4" fmla="*/ 19 w 25"/>
                  <a:gd name="T5" fmla="*/ 0 h 85"/>
                  <a:gd name="T6" fmla="*/ 25 w 25"/>
                  <a:gd name="T7" fmla="*/ 1 h 85"/>
                </a:gdLst>
                <a:ahLst/>
                <a:cxnLst>
                  <a:cxn ang="0">
                    <a:pos x="T0" y="T1"/>
                  </a:cxn>
                  <a:cxn ang="0">
                    <a:pos x="T2" y="T3"/>
                  </a:cxn>
                  <a:cxn ang="0">
                    <a:pos x="T4" y="T5"/>
                  </a:cxn>
                  <a:cxn ang="0">
                    <a:pos x="T6" y="T7"/>
                  </a:cxn>
                </a:cxnLst>
                <a:rect l="0" t="0" r="r" b="b"/>
                <a:pathLst>
                  <a:path w="25" h="85">
                    <a:moveTo>
                      <a:pt x="25" y="1"/>
                    </a:moveTo>
                    <a:cubicBezTo>
                      <a:pt x="17" y="29"/>
                      <a:pt x="15" y="58"/>
                      <a:pt x="0" y="85"/>
                    </a:cubicBezTo>
                    <a:cubicBezTo>
                      <a:pt x="6" y="56"/>
                      <a:pt x="12" y="28"/>
                      <a:pt x="19" y="0"/>
                    </a:cubicBezTo>
                    <a:cubicBezTo>
                      <a:pt x="21" y="0"/>
                      <a:pt x="23" y="1"/>
                      <a:pt x="25" y="1"/>
                    </a:cubicBezTo>
                    <a:close/>
                  </a:path>
                </a:pathLst>
              </a:custGeom>
              <a:solidFill>
                <a:srgbClr val="9270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7" name="Freeform 526">
                <a:extLst>
                  <a:ext uri="{FF2B5EF4-FFF2-40B4-BE49-F238E27FC236}">
                    <a16:creationId xmlns:a16="http://schemas.microsoft.com/office/drawing/2014/main" id="{18F2494D-0FDC-426C-83BF-92B35079B812}"/>
                  </a:ext>
                </a:extLst>
              </p:cNvPr>
              <p:cNvSpPr>
                <a:spLocks/>
              </p:cNvSpPr>
              <p:nvPr/>
            </p:nvSpPr>
            <p:spPr bwMode="auto">
              <a:xfrm>
                <a:off x="1530" y="969"/>
                <a:ext cx="32" cy="59"/>
              </a:xfrm>
              <a:custGeom>
                <a:avLst/>
                <a:gdLst>
                  <a:gd name="T0" fmla="*/ 23 w 29"/>
                  <a:gd name="T1" fmla="*/ 53 h 53"/>
                  <a:gd name="T2" fmla="*/ 21 w 29"/>
                  <a:gd name="T3" fmla="*/ 53 h 53"/>
                  <a:gd name="T4" fmla="*/ 19 w 29"/>
                  <a:gd name="T5" fmla="*/ 53 h 53"/>
                  <a:gd name="T6" fmla="*/ 0 w 29"/>
                  <a:gd name="T7" fmla="*/ 6 h 53"/>
                  <a:gd name="T8" fmla="*/ 12 w 29"/>
                  <a:gd name="T9" fmla="*/ 6 h 53"/>
                  <a:gd name="T10" fmla="*/ 23 w 29"/>
                  <a:gd name="T11" fmla="*/ 53 h 53"/>
                </a:gdLst>
                <a:ahLst/>
                <a:cxnLst>
                  <a:cxn ang="0">
                    <a:pos x="T0" y="T1"/>
                  </a:cxn>
                  <a:cxn ang="0">
                    <a:pos x="T2" y="T3"/>
                  </a:cxn>
                  <a:cxn ang="0">
                    <a:pos x="T4" y="T5"/>
                  </a:cxn>
                  <a:cxn ang="0">
                    <a:pos x="T6" y="T7"/>
                  </a:cxn>
                  <a:cxn ang="0">
                    <a:pos x="T8" y="T9"/>
                  </a:cxn>
                  <a:cxn ang="0">
                    <a:pos x="T10" y="T11"/>
                  </a:cxn>
                </a:cxnLst>
                <a:rect l="0" t="0" r="r" b="b"/>
                <a:pathLst>
                  <a:path w="29" h="53">
                    <a:moveTo>
                      <a:pt x="23" y="53"/>
                    </a:moveTo>
                    <a:cubicBezTo>
                      <a:pt x="21" y="53"/>
                      <a:pt x="21" y="53"/>
                      <a:pt x="21" y="53"/>
                    </a:cubicBezTo>
                    <a:cubicBezTo>
                      <a:pt x="19" y="53"/>
                      <a:pt x="19" y="53"/>
                      <a:pt x="19" y="53"/>
                    </a:cubicBezTo>
                    <a:cubicBezTo>
                      <a:pt x="3" y="41"/>
                      <a:pt x="1" y="24"/>
                      <a:pt x="0" y="6"/>
                    </a:cubicBezTo>
                    <a:cubicBezTo>
                      <a:pt x="4" y="0"/>
                      <a:pt x="8" y="6"/>
                      <a:pt x="12" y="6"/>
                    </a:cubicBezTo>
                    <a:cubicBezTo>
                      <a:pt x="25" y="21"/>
                      <a:pt x="29" y="41"/>
                      <a:pt x="23" y="53"/>
                    </a:cubicBezTo>
                    <a:close/>
                  </a:path>
                </a:pathLst>
              </a:custGeom>
              <a:solidFill>
                <a:srgbClr val="F1D5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8" name="Freeform 527">
                <a:extLst>
                  <a:ext uri="{FF2B5EF4-FFF2-40B4-BE49-F238E27FC236}">
                    <a16:creationId xmlns:a16="http://schemas.microsoft.com/office/drawing/2014/main" id="{14CD0DA9-46B4-4512-AA0D-ADC308915F5A}"/>
                  </a:ext>
                </a:extLst>
              </p:cNvPr>
              <p:cNvSpPr>
                <a:spLocks/>
              </p:cNvSpPr>
              <p:nvPr/>
            </p:nvSpPr>
            <p:spPr bwMode="auto">
              <a:xfrm>
                <a:off x="1675" y="1013"/>
                <a:ext cx="41" cy="32"/>
              </a:xfrm>
              <a:custGeom>
                <a:avLst/>
                <a:gdLst>
                  <a:gd name="T0" fmla="*/ 35 w 37"/>
                  <a:gd name="T1" fmla="*/ 26 h 29"/>
                  <a:gd name="T2" fmla="*/ 11 w 37"/>
                  <a:gd name="T3" fmla="*/ 23 h 29"/>
                  <a:gd name="T4" fmla="*/ 7 w 37"/>
                  <a:gd name="T5" fmla="*/ 0 h 29"/>
                  <a:gd name="T6" fmla="*/ 35 w 37"/>
                  <a:gd name="T7" fmla="*/ 26 h 29"/>
                </a:gdLst>
                <a:ahLst/>
                <a:cxnLst>
                  <a:cxn ang="0">
                    <a:pos x="T0" y="T1"/>
                  </a:cxn>
                  <a:cxn ang="0">
                    <a:pos x="T2" y="T3"/>
                  </a:cxn>
                  <a:cxn ang="0">
                    <a:pos x="T4" y="T5"/>
                  </a:cxn>
                  <a:cxn ang="0">
                    <a:pos x="T6" y="T7"/>
                  </a:cxn>
                </a:cxnLst>
                <a:rect l="0" t="0" r="r" b="b"/>
                <a:pathLst>
                  <a:path w="37" h="29">
                    <a:moveTo>
                      <a:pt x="35" y="26"/>
                    </a:moveTo>
                    <a:cubicBezTo>
                      <a:pt x="26" y="29"/>
                      <a:pt x="20" y="17"/>
                      <a:pt x="11" y="23"/>
                    </a:cubicBezTo>
                    <a:cubicBezTo>
                      <a:pt x="5" y="16"/>
                      <a:pt x="0" y="9"/>
                      <a:pt x="7" y="0"/>
                    </a:cubicBezTo>
                    <a:cubicBezTo>
                      <a:pt x="24" y="0"/>
                      <a:pt x="37" y="5"/>
                      <a:pt x="35" y="26"/>
                    </a:cubicBezTo>
                    <a:close/>
                  </a:path>
                </a:pathLst>
              </a:custGeom>
              <a:solidFill>
                <a:srgbClr val="E5C9A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9" name="Freeform 528">
                <a:extLst>
                  <a:ext uri="{FF2B5EF4-FFF2-40B4-BE49-F238E27FC236}">
                    <a16:creationId xmlns:a16="http://schemas.microsoft.com/office/drawing/2014/main" id="{74610850-10D5-4D95-BFF3-B6611EBBB4DB}"/>
                  </a:ext>
                </a:extLst>
              </p:cNvPr>
              <p:cNvSpPr>
                <a:spLocks/>
              </p:cNvSpPr>
              <p:nvPr/>
            </p:nvSpPr>
            <p:spPr bwMode="auto">
              <a:xfrm>
                <a:off x="1352" y="931"/>
                <a:ext cx="29" cy="79"/>
              </a:xfrm>
              <a:custGeom>
                <a:avLst/>
                <a:gdLst>
                  <a:gd name="T0" fmla="*/ 0 w 26"/>
                  <a:gd name="T1" fmla="*/ 71 h 71"/>
                  <a:gd name="T2" fmla="*/ 17 w 26"/>
                  <a:gd name="T3" fmla="*/ 0 h 71"/>
                  <a:gd name="T4" fmla="*/ 26 w 26"/>
                  <a:gd name="T5" fmla="*/ 1 h 71"/>
                  <a:gd name="T6" fmla="*/ 9 w 26"/>
                  <a:gd name="T7" fmla="*/ 71 h 71"/>
                  <a:gd name="T8" fmla="*/ 0 w 26"/>
                  <a:gd name="T9" fmla="*/ 71 h 71"/>
                </a:gdLst>
                <a:ahLst/>
                <a:cxnLst>
                  <a:cxn ang="0">
                    <a:pos x="T0" y="T1"/>
                  </a:cxn>
                  <a:cxn ang="0">
                    <a:pos x="T2" y="T3"/>
                  </a:cxn>
                  <a:cxn ang="0">
                    <a:pos x="T4" y="T5"/>
                  </a:cxn>
                  <a:cxn ang="0">
                    <a:pos x="T6" y="T7"/>
                  </a:cxn>
                  <a:cxn ang="0">
                    <a:pos x="T8" y="T9"/>
                  </a:cxn>
                </a:cxnLst>
                <a:rect l="0" t="0" r="r" b="b"/>
                <a:pathLst>
                  <a:path w="26" h="71">
                    <a:moveTo>
                      <a:pt x="0" y="71"/>
                    </a:moveTo>
                    <a:cubicBezTo>
                      <a:pt x="6" y="47"/>
                      <a:pt x="12" y="24"/>
                      <a:pt x="17" y="0"/>
                    </a:cubicBezTo>
                    <a:cubicBezTo>
                      <a:pt x="20" y="0"/>
                      <a:pt x="23" y="0"/>
                      <a:pt x="26" y="1"/>
                    </a:cubicBezTo>
                    <a:cubicBezTo>
                      <a:pt x="17" y="23"/>
                      <a:pt x="14" y="48"/>
                      <a:pt x="9" y="71"/>
                    </a:cubicBezTo>
                    <a:cubicBezTo>
                      <a:pt x="6" y="71"/>
                      <a:pt x="3" y="71"/>
                      <a:pt x="0" y="71"/>
                    </a:cubicBezTo>
                    <a:close/>
                  </a:path>
                </a:pathLst>
              </a:custGeom>
              <a:solidFill>
                <a:srgbClr val="9572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0" name="Freeform 529">
                <a:extLst>
                  <a:ext uri="{FF2B5EF4-FFF2-40B4-BE49-F238E27FC236}">
                    <a16:creationId xmlns:a16="http://schemas.microsoft.com/office/drawing/2014/main" id="{C368664F-0DE3-40C3-9EA2-078B8477CCC5}"/>
                  </a:ext>
                </a:extLst>
              </p:cNvPr>
              <p:cNvSpPr>
                <a:spLocks/>
              </p:cNvSpPr>
              <p:nvPr/>
            </p:nvSpPr>
            <p:spPr bwMode="auto">
              <a:xfrm>
                <a:off x="1543" y="974"/>
                <a:ext cx="27" cy="54"/>
              </a:xfrm>
              <a:custGeom>
                <a:avLst/>
                <a:gdLst>
                  <a:gd name="T0" fmla="*/ 11 w 24"/>
                  <a:gd name="T1" fmla="*/ 48 h 48"/>
                  <a:gd name="T2" fmla="*/ 0 w 24"/>
                  <a:gd name="T3" fmla="*/ 1 h 48"/>
                  <a:gd name="T4" fmla="*/ 14 w 24"/>
                  <a:gd name="T5" fmla="*/ 4 h 48"/>
                  <a:gd name="T6" fmla="*/ 24 w 24"/>
                  <a:gd name="T7" fmla="*/ 48 h 48"/>
                  <a:gd name="T8" fmla="*/ 11 w 24"/>
                  <a:gd name="T9" fmla="*/ 48 h 48"/>
                </a:gdLst>
                <a:ahLst/>
                <a:cxnLst>
                  <a:cxn ang="0">
                    <a:pos x="T0" y="T1"/>
                  </a:cxn>
                  <a:cxn ang="0">
                    <a:pos x="T2" y="T3"/>
                  </a:cxn>
                  <a:cxn ang="0">
                    <a:pos x="T4" y="T5"/>
                  </a:cxn>
                  <a:cxn ang="0">
                    <a:pos x="T6" y="T7"/>
                  </a:cxn>
                  <a:cxn ang="0">
                    <a:pos x="T8" y="T9"/>
                  </a:cxn>
                </a:cxnLst>
                <a:rect l="0" t="0" r="r" b="b"/>
                <a:pathLst>
                  <a:path w="24" h="48">
                    <a:moveTo>
                      <a:pt x="11" y="48"/>
                    </a:moveTo>
                    <a:cubicBezTo>
                      <a:pt x="14" y="31"/>
                      <a:pt x="4" y="17"/>
                      <a:pt x="0" y="1"/>
                    </a:cubicBezTo>
                    <a:cubicBezTo>
                      <a:pt x="5" y="2"/>
                      <a:pt x="10" y="0"/>
                      <a:pt x="14" y="4"/>
                    </a:cubicBezTo>
                    <a:cubicBezTo>
                      <a:pt x="9" y="20"/>
                      <a:pt x="22" y="33"/>
                      <a:pt x="24" y="48"/>
                    </a:cubicBezTo>
                    <a:cubicBezTo>
                      <a:pt x="19" y="48"/>
                      <a:pt x="15" y="48"/>
                      <a:pt x="11" y="48"/>
                    </a:cubicBezTo>
                    <a:close/>
                  </a:path>
                </a:pathLst>
              </a:custGeom>
              <a:solidFill>
                <a:srgbClr val="9A75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1" name="Freeform 530">
                <a:extLst>
                  <a:ext uri="{FF2B5EF4-FFF2-40B4-BE49-F238E27FC236}">
                    <a16:creationId xmlns:a16="http://schemas.microsoft.com/office/drawing/2014/main" id="{5732924E-D5E4-4956-98C0-C949533C459D}"/>
                  </a:ext>
                </a:extLst>
              </p:cNvPr>
              <p:cNvSpPr>
                <a:spLocks/>
              </p:cNvSpPr>
              <p:nvPr/>
            </p:nvSpPr>
            <p:spPr bwMode="auto">
              <a:xfrm>
                <a:off x="1523" y="976"/>
                <a:ext cx="28" cy="56"/>
              </a:xfrm>
              <a:custGeom>
                <a:avLst/>
                <a:gdLst>
                  <a:gd name="T0" fmla="*/ 6 w 25"/>
                  <a:gd name="T1" fmla="*/ 0 h 50"/>
                  <a:gd name="T2" fmla="*/ 25 w 25"/>
                  <a:gd name="T3" fmla="*/ 47 h 50"/>
                  <a:gd name="T4" fmla="*/ 5 w 25"/>
                  <a:gd name="T5" fmla="*/ 45 h 50"/>
                  <a:gd name="T6" fmla="*/ 10 w 25"/>
                  <a:gd name="T7" fmla="*/ 38 h 50"/>
                  <a:gd name="T8" fmla="*/ 0 w 25"/>
                  <a:gd name="T9" fmla="*/ 0 h 50"/>
                  <a:gd name="T10" fmla="*/ 6 w 25"/>
                  <a:gd name="T11" fmla="*/ 0 h 50"/>
                </a:gdLst>
                <a:ahLst/>
                <a:cxnLst>
                  <a:cxn ang="0">
                    <a:pos x="T0" y="T1"/>
                  </a:cxn>
                  <a:cxn ang="0">
                    <a:pos x="T2" y="T3"/>
                  </a:cxn>
                  <a:cxn ang="0">
                    <a:pos x="T4" y="T5"/>
                  </a:cxn>
                  <a:cxn ang="0">
                    <a:pos x="T6" y="T7"/>
                  </a:cxn>
                  <a:cxn ang="0">
                    <a:pos x="T8" y="T9"/>
                  </a:cxn>
                  <a:cxn ang="0">
                    <a:pos x="T10" y="T11"/>
                  </a:cxn>
                </a:cxnLst>
                <a:rect l="0" t="0" r="r" b="b"/>
                <a:pathLst>
                  <a:path w="25" h="50">
                    <a:moveTo>
                      <a:pt x="6" y="0"/>
                    </a:moveTo>
                    <a:cubicBezTo>
                      <a:pt x="13" y="15"/>
                      <a:pt x="14" y="33"/>
                      <a:pt x="25" y="47"/>
                    </a:cubicBezTo>
                    <a:cubicBezTo>
                      <a:pt x="18" y="47"/>
                      <a:pt x="11" y="50"/>
                      <a:pt x="5" y="45"/>
                    </a:cubicBezTo>
                    <a:cubicBezTo>
                      <a:pt x="9" y="44"/>
                      <a:pt x="12" y="44"/>
                      <a:pt x="10" y="38"/>
                    </a:cubicBezTo>
                    <a:cubicBezTo>
                      <a:pt x="6" y="25"/>
                      <a:pt x="3" y="13"/>
                      <a:pt x="0" y="0"/>
                    </a:cubicBezTo>
                    <a:cubicBezTo>
                      <a:pt x="2" y="0"/>
                      <a:pt x="4" y="0"/>
                      <a:pt x="6" y="0"/>
                    </a:cubicBezTo>
                    <a:close/>
                  </a:path>
                </a:pathLst>
              </a:custGeom>
              <a:solidFill>
                <a:srgbClr val="9A75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2" name="Freeform 531">
                <a:extLst>
                  <a:ext uri="{FF2B5EF4-FFF2-40B4-BE49-F238E27FC236}">
                    <a16:creationId xmlns:a16="http://schemas.microsoft.com/office/drawing/2014/main" id="{600F11E2-5ECA-4110-A4D0-7916DD32FA1E}"/>
                  </a:ext>
                </a:extLst>
              </p:cNvPr>
              <p:cNvSpPr>
                <a:spLocks/>
              </p:cNvSpPr>
              <p:nvPr/>
            </p:nvSpPr>
            <p:spPr bwMode="auto">
              <a:xfrm>
                <a:off x="1314" y="917"/>
                <a:ext cx="22" cy="74"/>
              </a:xfrm>
              <a:custGeom>
                <a:avLst/>
                <a:gdLst>
                  <a:gd name="T0" fmla="*/ 3 w 20"/>
                  <a:gd name="T1" fmla="*/ 66 h 66"/>
                  <a:gd name="T2" fmla="*/ 14 w 20"/>
                  <a:gd name="T3" fmla="*/ 0 h 66"/>
                  <a:gd name="T4" fmla="*/ 20 w 20"/>
                  <a:gd name="T5" fmla="*/ 1 h 66"/>
                  <a:gd name="T6" fmla="*/ 3 w 20"/>
                  <a:gd name="T7" fmla="*/ 66 h 66"/>
                </a:gdLst>
                <a:ahLst/>
                <a:cxnLst>
                  <a:cxn ang="0">
                    <a:pos x="T0" y="T1"/>
                  </a:cxn>
                  <a:cxn ang="0">
                    <a:pos x="T2" y="T3"/>
                  </a:cxn>
                  <a:cxn ang="0">
                    <a:pos x="T4" y="T5"/>
                  </a:cxn>
                  <a:cxn ang="0">
                    <a:pos x="T6" y="T7"/>
                  </a:cxn>
                </a:cxnLst>
                <a:rect l="0" t="0" r="r" b="b"/>
                <a:pathLst>
                  <a:path w="20" h="66">
                    <a:moveTo>
                      <a:pt x="3" y="66"/>
                    </a:moveTo>
                    <a:cubicBezTo>
                      <a:pt x="0" y="43"/>
                      <a:pt x="9" y="22"/>
                      <a:pt x="14" y="0"/>
                    </a:cubicBezTo>
                    <a:cubicBezTo>
                      <a:pt x="16" y="0"/>
                      <a:pt x="18" y="1"/>
                      <a:pt x="20" y="1"/>
                    </a:cubicBezTo>
                    <a:cubicBezTo>
                      <a:pt x="14" y="22"/>
                      <a:pt x="14" y="46"/>
                      <a:pt x="3" y="66"/>
                    </a:cubicBezTo>
                    <a:close/>
                  </a:path>
                </a:pathLst>
              </a:custGeom>
              <a:solidFill>
                <a:srgbClr val="8D6E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3" name="Freeform 532">
                <a:extLst>
                  <a:ext uri="{FF2B5EF4-FFF2-40B4-BE49-F238E27FC236}">
                    <a16:creationId xmlns:a16="http://schemas.microsoft.com/office/drawing/2014/main" id="{402EE690-01D7-4221-B0C2-C067371FD730}"/>
                  </a:ext>
                </a:extLst>
              </p:cNvPr>
              <p:cNvSpPr>
                <a:spLocks/>
              </p:cNvSpPr>
              <p:nvPr/>
            </p:nvSpPr>
            <p:spPr bwMode="auto">
              <a:xfrm>
                <a:off x="1269" y="904"/>
                <a:ext cx="18" cy="69"/>
              </a:xfrm>
              <a:custGeom>
                <a:avLst/>
                <a:gdLst>
                  <a:gd name="T0" fmla="*/ 16 w 16"/>
                  <a:gd name="T1" fmla="*/ 5 h 62"/>
                  <a:gd name="T2" fmla="*/ 0 w 16"/>
                  <a:gd name="T3" fmla="*/ 62 h 62"/>
                  <a:gd name="T4" fmla="*/ 11 w 16"/>
                  <a:gd name="T5" fmla="*/ 0 h 62"/>
                  <a:gd name="T6" fmla="*/ 16 w 16"/>
                  <a:gd name="T7" fmla="*/ 5 h 62"/>
                </a:gdLst>
                <a:ahLst/>
                <a:cxnLst>
                  <a:cxn ang="0">
                    <a:pos x="T0" y="T1"/>
                  </a:cxn>
                  <a:cxn ang="0">
                    <a:pos x="T2" y="T3"/>
                  </a:cxn>
                  <a:cxn ang="0">
                    <a:pos x="T4" y="T5"/>
                  </a:cxn>
                  <a:cxn ang="0">
                    <a:pos x="T6" y="T7"/>
                  </a:cxn>
                </a:cxnLst>
                <a:rect l="0" t="0" r="r" b="b"/>
                <a:pathLst>
                  <a:path w="16" h="62">
                    <a:moveTo>
                      <a:pt x="16" y="5"/>
                    </a:moveTo>
                    <a:cubicBezTo>
                      <a:pt x="15" y="25"/>
                      <a:pt x="11" y="45"/>
                      <a:pt x="0" y="62"/>
                    </a:cubicBezTo>
                    <a:cubicBezTo>
                      <a:pt x="3" y="42"/>
                      <a:pt x="7" y="21"/>
                      <a:pt x="11" y="0"/>
                    </a:cubicBezTo>
                    <a:cubicBezTo>
                      <a:pt x="13" y="2"/>
                      <a:pt x="14" y="3"/>
                      <a:pt x="16" y="5"/>
                    </a:cubicBezTo>
                    <a:close/>
                  </a:path>
                </a:pathLst>
              </a:custGeom>
              <a:solidFill>
                <a:srgbClr val="83674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4" name="Freeform 533">
                <a:extLst>
                  <a:ext uri="{FF2B5EF4-FFF2-40B4-BE49-F238E27FC236}">
                    <a16:creationId xmlns:a16="http://schemas.microsoft.com/office/drawing/2014/main" id="{E71AE69F-E12F-4DCD-9851-4065B0E5586D}"/>
                  </a:ext>
                </a:extLst>
              </p:cNvPr>
              <p:cNvSpPr>
                <a:spLocks/>
              </p:cNvSpPr>
              <p:nvPr/>
            </p:nvSpPr>
            <p:spPr bwMode="auto">
              <a:xfrm>
                <a:off x="1622" y="997"/>
                <a:ext cx="27" cy="47"/>
              </a:xfrm>
              <a:custGeom>
                <a:avLst/>
                <a:gdLst>
                  <a:gd name="T0" fmla="*/ 17 w 24"/>
                  <a:gd name="T1" fmla="*/ 33 h 42"/>
                  <a:gd name="T2" fmla="*/ 5 w 24"/>
                  <a:gd name="T3" fmla="*/ 32 h 42"/>
                  <a:gd name="T4" fmla="*/ 1 w 24"/>
                  <a:gd name="T5" fmla="*/ 9 h 42"/>
                  <a:gd name="T6" fmla="*/ 10 w 24"/>
                  <a:gd name="T7" fmla="*/ 5 h 42"/>
                  <a:gd name="T8" fmla="*/ 17 w 24"/>
                  <a:gd name="T9" fmla="*/ 33 h 42"/>
                </a:gdLst>
                <a:ahLst/>
                <a:cxnLst>
                  <a:cxn ang="0">
                    <a:pos x="T0" y="T1"/>
                  </a:cxn>
                  <a:cxn ang="0">
                    <a:pos x="T2" y="T3"/>
                  </a:cxn>
                  <a:cxn ang="0">
                    <a:pos x="T4" y="T5"/>
                  </a:cxn>
                  <a:cxn ang="0">
                    <a:pos x="T6" y="T7"/>
                  </a:cxn>
                  <a:cxn ang="0">
                    <a:pos x="T8" y="T9"/>
                  </a:cxn>
                </a:cxnLst>
                <a:rect l="0" t="0" r="r" b="b"/>
                <a:pathLst>
                  <a:path w="24" h="42">
                    <a:moveTo>
                      <a:pt x="17" y="33"/>
                    </a:moveTo>
                    <a:cubicBezTo>
                      <a:pt x="13" y="34"/>
                      <a:pt x="8" y="42"/>
                      <a:pt x="5" y="32"/>
                    </a:cubicBezTo>
                    <a:cubicBezTo>
                      <a:pt x="3" y="25"/>
                      <a:pt x="2" y="17"/>
                      <a:pt x="1" y="9"/>
                    </a:cubicBezTo>
                    <a:cubicBezTo>
                      <a:pt x="0" y="0"/>
                      <a:pt x="6" y="3"/>
                      <a:pt x="10" y="5"/>
                    </a:cubicBezTo>
                    <a:cubicBezTo>
                      <a:pt x="18" y="13"/>
                      <a:pt x="24" y="21"/>
                      <a:pt x="17" y="33"/>
                    </a:cubicBezTo>
                    <a:close/>
                  </a:path>
                </a:pathLst>
              </a:custGeom>
              <a:solidFill>
                <a:srgbClr val="EACC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5" name="Freeform 534">
                <a:extLst>
                  <a:ext uri="{FF2B5EF4-FFF2-40B4-BE49-F238E27FC236}">
                    <a16:creationId xmlns:a16="http://schemas.microsoft.com/office/drawing/2014/main" id="{0A27F5EA-6057-4536-B157-00049D741757}"/>
                  </a:ext>
                </a:extLst>
              </p:cNvPr>
              <p:cNvSpPr>
                <a:spLocks/>
              </p:cNvSpPr>
              <p:nvPr/>
            </p:nvSpPr>
            <p:spPr bwMode="auto">
              <a:xfrm>
                <a:off x="1714" y="1022"/>
                <a:ext cx="34" cy="25"/>
              </a:xfrm>
              <a:custGeom>
                <a:avLst/>
                <a:gdLst>
                  <a:gd name="T0" fmla="*/ 28 w 30"/>
                  <a:gd name="T1" fmla="*/ 18 h 23"/>
                  <a:gd name="T2" fmla="*/ 6 w 30"/>
                  <a:gd name="T3" fmla="*/ 14 h 23"/>
                  <a:gd name="T4" fmla="*/ 9 w 30"/>
                  <a:gd name="T5" fmla="*/ 1 h 23"/>
                  <a:gd name="T6" fmla="*/ 28 w 30"/>
                  <a:gd name="T7" fmla="*/ 18 h 23"/>
                </a:gdLst>
                <a:ahLst/>
                <a:cxnLst>
                  <a:cxn ang="0">
                    <a:pos x="T0" y="T1"/>
                  </a:cxn>
                  <a:cxn ang="0">
                    <a:pos x="T2" y="T3"/>
                  </a:cxn>
                  <a:cxn ang="0">
                    <a:pos x="T4" y="T5"/>
                  </a:cxn>
                  <a:cxn ang="0">
                    <a:pos x="T6" y="T7"/>
                  </a:cxn>
                </a:cxnLst>
                <a:rect l="0" t="0" r="r" b="b"/>
                <a:pathLst>
                  <a:path w="30" h="23">
                    <a:moveTo>
                      <a:pt x="28" y="18"/>
                    </a:moveTo>
                    <a:cubicBezTo>
                      <a:pt x="20" y="19"/>
                      <a:pt x="12" y="23"/>
                      <a:pt x="6" y="14"/>
                    </a:cubicBezTo>
                    <a:cubicBezTo>
                      <a:pt x="9" y="10"/>
                      <a:pt x="0" y="1"/>
                      <a:pt x="9" y="1"/>
                    </a:cubicBezTo>
                    <a:cubicBezTo>
                      <a:pt x="20" y="0"/>
                      <a:pt x="30" y="4"/>
                      <a:pt x="28" y="18"/>
                    </a:cubicBezTo>
                    <a:close/>
                  </a:path>
                </a:pathLst>
              </a:custGeom>
              <a:solidFill>
                <a:srgbClr val="EDD7B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6" name="Freeform 535">
                <a:extLst>
                  <a:ext uri="{FF2B5EF4-FFF2-40B4-BE49-F238E27FC236}">
                    <a16:creationId xmlns:a16="http://schemas.microsoft.com/office/drawing/2014/main" id="{6DD488A5-DCD0-4656-8397-65BFBB677897}"/>
                  </a:ext>
                </a:extLst>
              </p:cNvPr>
              <p:cNvSpPr>
                <a:spLocks/>
              </p:cNvSpPr>
              <p:nvPr/>
            </p:nvSpPr>
            <p:spPr bwMode="auto">
              <a:xfrm>
                <a:off x="1762" y="814"/>
                <a:ext cx="24" cy="58"/>
              </a:xfrm>
              <a:custGeom>
                <a:avLst/>
                <a:gdLst>
                  <a:gd name="T0" fmla="*/ 0 w 21"/>
                  <a:gd name="T1" fmla="*/ 48 h 52"/>
                  <a:gd name="T2" fmla="*/ 12 w 21"/>
                  <a:gd name="T3" fmla="*/ 0 h 52"/>
                  <a:gd name="T4" fmla="*/ 19 w 21"/>
                  <a:gd name="T5" fmla="*/ 6 h 52"/>
                  <a:gd name="T6" fmla="*/ 3 w 21"/>
                  <a:gd name="T7" fmla="*/ 52 h 52"/>
                  <a:gd name="T8" fmla="*/ 0 w 21"/>
                  <a:gd name="T9" fmla="*/ 48 h 52"/>
                </a:gdLst>
                <a:ahLst/>
                <a:cxnLst>
                  <a:cxn ang="0">
                    <a:pos x="T0" y="T1"/>
                  </a:cxn>
                  <a:cxn ang="0">
                    <a:pos x="T2" y="T3"/>
                  </a:cxn>
                  <a:cxn ang="0">
                    <a:pos x="T4" y="T5"/>
                  </a:cxn>
                  <a:cxn ang="0">
                    <a:pos x="T6" y="T7"/>
                  </a:cxn>
                  <a:cxn ang="0">
                    <a:pos x="T8" y="T9"/>
                  </a:cxn>
                </a:cxnLst>
                <a:rect l="0" t="0" r="r" b="b"/>
                <a:pathLst>
                  <a:path w="21" h="52">
                    <a:moveTo>
                      <a:pt x="0" y="48"/>
                    </a:moveTo>
                    <a:cubicBezTo>
                      <a:pt x="6" y="33"/>
                      <a:pt x="12" y="17"/>
                      <a:pt x="12" y="0"/>
                    </a:cubicBezTo>
                    <a:cubicBezTo>
                      <a:pt x="16" y="0"/>
                      <a:pt x="21" y="1"/>
                      <a:pt x="19" y="6"/>
                    </a:cubicBezTo>
                    <a:cubicBezTo>
                      <a:pt x="14" y="22"/>
                      <a:pt x="14" y="39"/>
                      <a:pt x="3" y="52"/>
                    </a:cubicBezTo>
                    <a:cubicBezTo>
                      <a:pt x="2" y="51"/>
                      <a:pt x="1" y="49"/>
                      <a:pt x="0" y="48"/>
                    </a:cubicBezTo>
                    <a:close/>
                  </a:path>
                </a:pathLst>
              </a:custGeom>
              <a:solidFill>
                <a:srgbClr val="8E70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7" name="Freeform 536">
                <a:extLst>
                  <a:ext uri="{FF2B5EF4-FFF2-40B4-BE49-F238E27FC236}">
                    <a16:creationId xmlns:a16="http://schemas.microsoft.com/office/drawing/2014/main" id="{4B333317-8E26-4C93-ACAE-A53DBA9A17B1}"/>
                  </a:ext>
                </a:extLst>
              </p:cNvPr>
              <p:cNvSpPr>
                <a:spLocks/>
              </p:cNvSpPr>
              <p:nvPr/>
            </p:nvSpPr>
            <p:spPr bwMode="auto">
              <a:xfrm>
                <a:off x="1579" y="994"/>
                <a:ext cx="32" cy="39"/>
              </a:xfrm>
              <a:custGeom>
                <a:avLst/>
                <a:gdLst>
                  <a:gd name="T0" fmla="*/ 8 w 28"/>
                  <a:gd name="T1" fmla="*/ 4 h 35"/>
                  <a:gd name="T2" fmla="*/ 16 w 28"/>
                  <a:gd name="T3" fmla="*/ 7 h 35"/>
                  <a:gd name="T4" fmla="*/ 20 w 28"/>
                  <a:gd name="T5" fmla="*/ 11 h 35"/>
                  <a:gd name="T6" fmla="*/ 28 w 28"/>
                  <a:gd name="T7" fmla="*/ 35 h 35"/>
                  <a:gd name="T8" fmla="*/ 18 w 28"/>
                  <a:gd name="T9" fmla="*/ 35 h 35"/>
                  <a:gd name="T10" fmla="*/ 3 w 28"/>
                  <a:gd name="T11" fmla="*/ 4 h 35"/>
                  <a:gd name="T12" fmla="*/ 8 w 28"/>
                  <a:gd name="T13" fmla="*/ 4 h 35"/>
                </a:gdLst>
                <a:ahLst/>
                <a:cxnLst>
                  <a:cxn ang="0">
                    <a:pos x="T0" y="T1"/>
                  </a:cxn>
                  <a:cxn ang="0">
                    <a:pos x="T2" y="T3"/>
                  </a:cxn>
                  <a:cxn ang="0">
                    <a:pos x="T4" y="T5"/>
                  </a:cxn>
                  <a:cxn ang="0">
                    <a:pos x="T6" y="T7"/>
                  </a:cxn>
                  <a:cxn ang="0">
                    <a:pos x="T8" y="T9"/>
                  </a:cxn>
                  <a:cxn ang="0">
                    <a:pos x="T10" y="T11"/>
                  </a:cxn>
                  <a:cxn ang="0">
                    <a:pos x="T12" y="T13"/>
                  </a:cxn>
                </a:cxnLst>
                <a:rect l="0" t="0" r="r" b="b"/>
                <a:pathLst>
                  <a:path w="28" h="35">
                    <a:moveTo>
                      <a:pt x="8" y="4"/>
                    </a:moveTo>
                    <a:cubicBezTo>
                      <a:pt x="12" y="0"/>
                      <a:pt x="7" y="22"/>
                      <a:pt x="16" y="7"/>
                    </a:cubicBezTo>
                    <a:cubicBezTo>
                      <a:pt x="18" y="4"/>
                      <a:pt x="19" y="9"/>
                      <a:pt x="20" y="11"/>
                    </a:cubicBezTo>
                    <a:cubicBezTo>
                      <a:pt x="23" y="19"/>
                      <a:pt x="25" y="27"/>
                      <a:pt x="28" y="35"/>
                    </a:cubicBezTo>
                    <a:cubicBezTo>
                      <a:pt x="24" y="35"/>
                      <a:pt x="21" y="35"/>
                      <a:pt x="18" y="35"/>
                    </a:cubicBezTo>
                    <a:cubicBezTo>
                      <a:pt x="19" y="22"/>
                      <a:pt x="0" y="18"/>
                      <a:pt x="3" y="4"/>
                    </a:cubicBezTo>
                    <a:cubicBezTo>
                      <a:pt x="5" y="4"/>
                      <a:pt x="6" y="4"/>
                      <a:pt x="8" y="4"/>
                    </a:cubicBezTo>
                    <a:close/>
                  </a:path>
                </a:pathLst>
              </a:custGeom>
              <a:solidFill>
                <a:srgbClr val="9D7D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8" name="Freeform 537">
                <a:extLst>
                  <a:ext uri="{FF2B5EF4-FFF2-40B4-BE49-F238E27FC236}">
                    <a16:creationId xmlns:a16="http://schemas.microsoft.com/office/drawing/2014/main" id="{1798BDCC-D858-4F33-83A9-D0C2317D0771}"/>
                  </a:ext>
                </a:extLst>
              </p:cNvPr>
              <p:cNvSpPr>
                <a:spLocks/>
              </p:cNvSpPr>
              <p:nvPr/>
            </p:nvSpPr>
            <p:spPr bwMode="auto">
              <a:xfrm>
                <a:off x="1635" y="1004"/>
                <a:ext cx="33" cy="35"/>
              </a:xfrm>
              <a:custGeom>
                <a:avLst/>
                <a:gdLst>
                  <a:gd name="T0" fmla="*/ 21 w 29"/>
                  <a:gd name="T1" fmla="*/ 30 h 31"/>
                  <a:gd name="T2" fmla="*/ 12 w 29"/>
                  <a:gd name="T3" fmla="*/ 28 h 31"/>
                  <a:gd name="T4" fmla="*/ 6 w 29"/>
                  <a:gd name="T5" fmla="*/ 0 h 31"/>
                  <a:gd name="T6" fmla="*/ 17 w 29"/>
                  <a:gd name="T7" fmla="*/ 3 h 31"/>
                  <a:gd name="T8" fmla="*/ 21 w 29"/>
                  <a:gd name="T9" fmla="*/ 30 h 31"/>
                </a:gdLst>
                <a:ahLst/>
                <a:cxnLst>
                  <a:cxn ang="0">
                    <a:pos x="T0" y="T1"/>
                  </a:cxn>
                  <a:cxn ang="0">
                    <a:pos x="T2" y="T3"/>
                  </a:cxn>
                  <a:cxn ang="0">
                    <a:pos x="T4" y="T5"/>
                  </a:cxn>
                  <a:cxn ang="0">
                    <a:pos x="T6" y="T7"/>
                  </a:cxn>
                  <a:cxn ang="0">
                    <a:pos x="T8" y="T9"/>
                  </a:cxn>
                </a:cxnLst>
                <a:rect l="0" t="0" r="r" b="b"/>
                <a:pathLst>
                  <a:path w="29" h="31">
                    <a:moveTo>
                      <a:pt x="21" y="30"/>
                    </a:moveTo>
                    <a:cubicBezTo>
                      <a:pt x="18" y="31"/>
                      <a:pt x="15" y="30"/>
                      <a:pt x="12" y="28"/>
                    </a:cubicBezTo>
                    <a:cubicBezTo>
                      <a:pt x="9" y="19"/>
                      <a:pt x="0" y="11"/>
                      <a:pt x="6" y="0"/>
                    </a:cubicBezTo>
                    <a:cubicBezTo>
                      <a:pt x="10" y="1"/>
                      <a:pt x="14" y="2"/>
                      <a:pt x="17" y="3"/>
                    </a:cubicBezTo>
                    <a:cubicBezTo>
                      <a:pt x="24" y="11"/>
                      <a:pt x="29" y="20"/>
                      <a:pt x="21" y="30"/>
                    </a:cubicBezTo>
                    <a:close/>
                  </a:path>
                </a:pathLst>
              </a:custGeom>
              <a:solidFill>
                <a:srgbClr val="EFD2B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9" name="Freeform 538">
                <a:extLst>
                  <a:ext uri="{FF2B5EF4-FFF2-40B4-BE49-F238E27FC236}">
                    <a16:creationId xmlns:a16="http://schemas.microsoft.com/office/drawing/2014/main" id="{47C52B27-744E-4C06-B7B9-EF585B201262}"/>
                  </a:ext>
                </a:extLst>
              </p:cNvPr>
              <p:cNvSpPr>
                <a:spLocks/>
              </p:cNvSpPr>
              <p:nvPr/>
            </p:nvSpPr>
            <p:spPr bwMode="auto">
              <a:xfrm>
                <a:off x="1658" y="1008"/>
                <a:ext cx="24" cy="31"/>
              </a:xfrm>
              <a:custGeom>
                <a:avLst/>
                <a:gdLst>
                  <a:gd name="T0" fmla="*/ 20 w 22"/>
                  <a:gd name="T1" fmla="*/ 27 h 27"/>
                  <a:gd name="T2" fmla="*/ 9 w 22"/>
                  <a:gd name="T3" fmla="*/ 26 h 27"/>
                  <a:gd name="T4" fmla="*/ 2 w 22"/>
                  <a:gd name="T5" fmla="*/ 0 h 27"/>
                  <a:gd name="T6" fmla="*/ 8 w 22"/>
                  <a:gd name="T7" fmla="*/ 0 h 27"/>
                  <a:gd name="T8" fmla="*/ 20 w 22"/>
                  <a:gd name="T9" fmla="*/ 27 h 27"/>
                </a:gdLst>
                <a:ahLst/>
                <a:cxnLst>
                  <a:cxn ang="0">
                    <a:pos x="T0" y="T1"/>
                  </a:cxn>
                  <a:cxn ang="0">
                    <a:pos x="T2" y="T3"/>
                  </a:cxn>
                  <a:cxn ang="0">
                    <a:pos x="T4" y="T5"/>
                  </a:cxn>
                  <a:cxn ang="0">
                    <a:pos x="T6" y="T7"/>
                  </a:cxn>
                  <a:cxn ang="0">
                    <a:pos x="T8" y="T9"/>
                  </a:cxn>
                </a:cxnLst>
                <a:rect l="0" t="0" r="r" b="b"/>
                <a:pathLst>
                  <a:path w="22" h="27">
                    <a:moveTo>
                      <a:pt x="20" y="27"/>
                    </a:moveTo>
                    <a:cubicBezTo>
                      <a:pt x="17" y="26"/>
                      <a:pt x="13" y="26"/>
                      <a:pt x="9" y="26"/>
                    </a:cubicBezTo>
                    <a:cubicBezTo>
                      <a:pt x="4" y="18"/>
                      <a:pt x="0" y="10"/>
                      <a:pt x="2" y="0"/>
                    </a:cubicBezTo>
                    <a:cubicBezTo>
                      <a:pt x="4" y="0"/>
                      <a:pt x="6" y="0"/>
                      <a:pt x="8" y="0"/>
                    </a:cubicBezTo>
                    <a:cubicBezTo>
                      <a:pt x="19" y="5"/>
                      <a:pt x="22" y="15"/>
                      <a:pt x="20" y="27"/>
                    </a:cubicBezTo>
                    <a:close/>
                  </a:path>
                </a:pathLst>
              </a:custGeom>
              <a:solidFill>
                <a:srgbClr val="F1D7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0" name="Freeform 539">
                <a:extLst>
                  <a:ext uri="{FF2B5EF4-FFF2-40B4-BE49-F238E27FC236}">
                    <a16:creationId xmlns:a16="http://schemas.microsoft.com/office/drawing/2014/main" id="{4C4C0609-4DF5-4D65-AB44-F0C25D9FFAA6}"/>
                  </a:ext>
                </a:extLst>
              </p:cNvPr>
              <p:cNvSpPr>
                <a:spLocks/>
              </p:cNvSpPr>
              <p:nvPr/>
            </p:nvSpPr>
            <p:spPr bwMode="auto">
              <a:xfrm>
                <a:off x="1750" y="1027"/>
                <a:ext cx="22" cy="24"/>
              </a:xfrm>
              <a:custGeom>
                <a:avLst/>
                <a:gdLst>
                  <a:gd name="T0" fmla="*/ 20 w 20"/>
                  <a:gd name="T1" fmla="*/ 10 h 21"/>
                  <a:gd name="T2" fmla="*/ 2 w 20"/>
                  <a:gd name="T3" fmla="*/ 13 h 21"/>
                  <a:gd name="T4" fmla="*/ 5 w 20"/>
                  <a:gd name="T5" fmla="*/ 1 h 21"/>
                  <a:gd name="T6" fmla="*/ 20 w 20"/>
                  <a:gd name="T7" fmla="*/ 10 h 21"/>
                </a:gdLst>
                <a:ahLst/>
                <a:cxnLst>
                  <a:cxn ang="0">
                    <a:pos x="T0" y="T1"/>
                  </a:cxn>
                  <a:cxn ang="0">
                    <a:pos x="T2" y="T3"/>
                  </a:cxn>
                  <a:cxn ang="0">
                    <a:pos x="T4" y="T5"/>
                  </a:cxn>
                  <a:cxn ang="0">
                    <a:pos x="T6" y="T7"/>
                  </a:cxn>
                </a:cxnLst>
                <a:rect l="0" t="0" r="r" b="b"/>
                <a:pathLst>
                  <a:path w="20" h="21">
                    <a:moveTo>
                      <a:pt x="20" y="10"/>
                    </a:moveTo>
                    <a:cubicBezTo>
                      <a:pt x="15" y="21"/>
                      <a:pt x="9" y="17"/>
                      <a:pt x="2" y="13"/>
                    </a:cubicBezTo>
                    <a:cubicBezTo>
                      <a:pt x="3" y="9"/>
                      <a:pt x="0" y="2"/>
                      <a:pt x="5" y="1"/>
                    </a:cubicBezTo>
                    <a:cubicBezTo>
                      <a:pt x="11" y="0"/>
                      <a:pt x="17" y="4"/>
                      <a:pt x="20" y="10"/>
                    </a:cubicBezTo>
                    <a:close/>
                  </a:path>
                </a:pathLst>
              </a:custGeom>
              <a:solidFill>
                <a:srgbClr val="D9C7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1" name="Freeform 540">
                <a:extLst>
                  <a:ext uri="{FF2B5EF4-FFF2-40B4-BE49-F238E27FC236}">
                    <a16:creationId xmlns:a16="http://schemas.microsoft.com/office/drawing/2014/main" id="{1566B391-1374-4AB7-94B2-B61DD922101C}"/>
                  </a:ext>
                </a:extLst>
              </p:cNvPr>
              <p:cNvSpPr>
                <a:spLocks/>
              </p:cNvSpPr>
              <p:nvPr/>
            </p:nvSpPr>
            <p:spPr bwMode="auto">
              <a:xfrm>
                <a:off x="1775" y="1030"/>
                <a:ext cx="24" cy="22"/>
              </a:xfrm>
              <a:custGeom>
                <a:avLst/>
                <a:gdLst>
                  <a:gd name="T0" fmla="*/ 22 w 22"/>
                  <a:gd name="T1" fmla="*/ 12 h 20"/>
                  <a:gd name="T2" fmla="*/ 0 w 22"/>
                  <a:gd name="T3" fmla="*/ 8 h 20"/>
                  <a:gd name="T4" fmla="*/ 22 w 22"/>
                  <a:gd name="T5" fmla="*/ 12 h 20"/>
                </a:gdLst>
                <a:ahLst/>
                <a:cxnLst>
                  <a:cxn ang="0">
                    <a:pos x="T0" y="T1"/>
                  </a:cxn>
                  <a:cxn ang="0">
                    <a:pos x="T2" y="T3"/>
                  </a:cxn>
                  <a:cxn ang="0">
                    <a:pos x="T4" y="T5"/>
                  </a:cxn>
                </a:cxnLst>
                <a:rect l="0" t="0" r="r" b="b"/>
                <a:pathLst>
                  <a:path w="22" h="20">
                    <a:moveTo>
                      <a:pt x="22" y="12"/>
                    </a:moveTo>
                    <a:cubicBezTo>
                      <a:pt x="14" y="18"/>
                      <a:pt x="6" y="20"/>
                      <a:pt x="0" y="8"/>
                    </a:cubicBezTo>
                    <a:cubicBezTo>
                      <a:pt x="9" y="0"/>
                      <a:pt x="16" y="4"/>
                      <a:pt x="22" y="12"/>
                    </a:cubicBezTo>
                    <a:close/>
                  </a:path>
                </a:pathLst>
              </a:custGeom>
              <a:solidFill>
                <a:srgbClr val="DDCA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2" name="Freeform 541">
                <a:extLst>
                  <a:ext uri="{FF2B5EF4-FFF2-40B4-BE49-F238E27FC236}">
                    <a16:creationId xmlns:a16="http://schemas.microsoft.com/office/drawing/2014/main" id="{D721E196-4988-4BD9-9635-747FE2494852}"/>
                  </a:ext>
                </a:extLst>
              </p:cNvPr>
              <p:cNvSpPr>
                <a:spLocks/>
              </p:cNvSpPr>
              <p:nvPr/>
            </p:nvSpPr>
            <p:spPr bwMode="auto">
              <a:xfrm>
                <a:off x="1667" y="1007"/>
                <a:ext cx="20" cy="32"/>
              </a:xfrm>
              <a:custGeom>
                <a:avLst/>
                <a:gdLst>
                  <a:gd name="T0" fmla="*/ 12 w 18"/>
                  <a:gd name="T1" fmla="*/ 28 h 28"/>
                  <a:gd name="T2" fmla="*/ 0 w 18"/>
                  <a:gd name="T3" fmla="*/ 1 h 28"/>
                  <a:gd name="T4" fmla="*/ 14 w 18"/>
                  <a:gd name="T5" fmla="*/ 5 h 28"/>
                  <a:gd name="T6" fmla="*/ 18 w 18"/>
                  <a:gd name="T7" fmla="*/ 28 h 28"/>
                  <a:gd name="T8" fmla="*/ 12 w 18"/>
                  <a:gd name="T9" fmla="*/ 28 h 28"/>
                </a:gdLst>
                <a:ahLst/>
                <a:cxnLst>
                  <a:cxn ang="0">
                    <a:pos x="T0" y="T1"/>
                  </a:cxn>
                  <a:cxn ang="0">
                    <a:pos x="T2" y="T3"/>
                  </a:cxn>
                  <a:cxn ang="0">
                    <a:pos x="T4" y="T5"/>
                  </a:cxn>
                  <a:cxn ang="0">
                    <a:pos x="T6" y="T7"/>
                  </a:cxn>
                  <a:cxn ang="0">
                    <a:pos x="T8" y="T9"/>
                  </a:cxn>
                </a:cxnLst>
                <a:rect l="0" t="0" r="r" b="b"/>
                <a:pathLst>
                  <a:path w="18" h="28">
                    <a:moveTo>
                      <a:pt x="12" y="28"/>
                    </a:moveTo>
                    <a:cubicBezTo>
                      <a:pt x="8" y="19"/>
                      <a:pt x="8" y="8"/>
                      <a:pt x="0" y="1"/>
                    </a:cubicBezTo>
                    <a:cubicBezTo>
                      <a:pt x="5" y="0"/>
                      <a:pt x="10" y="3"/>
                      <a:pt x="14" y="5"/>
                    </a:cubicBezTo>
                    <a:cubicBezTo>
                      <a:pt x="15" y="12"/>
                      <a:pt x="16" y="20"/>
                      <a:pt x="18" y="28"/>
                    </a:cubicBezTo>
                    <a:cubicBezTo>
                      <a:pt x="16" y="28"/>
                      <a:pt x="14" y="28"/>
                      <a:pt x="12" y="28"/>
                    </a:cubicBezTo>
                    <a:close/>
                  </a:path>
                </a:pathLst>
              </a:custGeom>
              <a:solidFill>
                <a:srgbClr val="9B7B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3" name="Freeform 542">
                <a:extLst>
                  <a:ext uri="{FF2B5EF4-FFF2-40B4-BE49-F238E27FC236}">
                    <a16:creationId xmlns:a16="http://schemas.microsoft.com/office/drawing/2014/main" id="{0FD265A5-F097-4C4E-9500-1A81D0657AD8}"/>
                  </a:ext>
                </a:extLst>
              </p:cNvPr>
              <p:cNvSpPr>
                <a:spLocks/>
              </p:cNvSpPr>
              <p:nvPr/>
            </p:nvSpPr>
            <p:spPr bwMode="auto">
              <a:xfrm>
                <a:off x="1633" y="1003"/>
                <a:ext cx="16" cy="32"/>
              </a:xfrm>
              <a:custGeom>
                <a:avLst/>
                <a:gdLst>
                  <a:gd name="T0" fmla="*/ 8 w 14"/>
                  <a:gd name="T1" fmla="*/ 1 h 29"/>
                  <a:gd name="T2" fmla="*/ 14 w 14"/>
                  <a:gd name="T3" fmla="*/ 29 h 29"/>
                  <a:gd name="T4" fmla="*/ 7 w 14"/>
                  <a:gd name="T5" fmla="*/ 28 h 29"/>
                  <a:gd name="T6" fmla="*/ 0 w 14"/>
                  <a:gd name="T7" fmla="*/ 0 h 29"/>
                  <a:gd name="T8" fmla="*/ 8 w 14"/>
                  <a:gd name="T9" fmla="*/ 1 h 29"/>
                </a:gdLst>
                <a:ahLst/>
                <a:cxnLst>
                  <a:cxn ang="0">
                    <a:pos x="T0" y="T1"/>
                  </a:cxn>
                  <a:cxn ang="0">
                    <a:pos x="T2" y="T3"/>
                  </a:cxn>
                  <a:cxn ang="0">
                    <a:pos x="T4" y="T5"/>
                  </a:cxn>
                  <a:cxn ang="0">
                    <a:pos x="T6" y="T7"/>
                  </a:cxn>
                  <a:cxn ang="0">
                    <a:pos x="T8" y="T9"/>
                  </a:cxn>
                </a:cxnLst>
                <a:rect l="0" t="0" r="r" b="b"/>
                <a:pathLst>
                  <a:path w="14" h="29">
                    <a:moveTo>
                      <a:pt x="8" y="1"/>
                    </a:moveTo>
                    <a:cubicBezTo>
                      <a:pt x="10" y="10"/>
                      <a:pt x="12" y="19"/>
                      <a:pt x="14" y="29"/>
                    </a:cubicBezTo>
                    <a:cubicBezTo>
                      <a:pt x="12" y="28"/>
                      <a:pt x="9" y="28"/>
                      <a:pt x="7" y="28"/>
                    </a:cubicBezTo>
                    <a:cubicBezTo>
                      <a:pt x="5" y="18"/>
                      <a:pt x="2" y="9"/>
                      <a:pt x="0" y="0"/>
                    </a:cubicBezTo>
                    <a:cubicBezTo>
                      <a:pt x="3" y="0"/>
                      <a:pt x="6" y="1"/>
                      <a:pt x="8" y="1"/>
                    </a:cubicBezTo>
                    <a:close/>
                  </a:path>
                </a:pathLst>
              </a:custGeom>
              <a:solidFill>
                <a:srgbClr val="9B7B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4" name="Freeform 543">
                <a:extLst>
                  <a:ext uri="{FF2B5EF4-FFF2-40B4-BE49-F238E27FC236}">
                    <a16:creationId xmlns:a16="http://schemas.microsoft.com/office/drawing/2014/main" id="{5B47889F-D52C-4563-804C-FF41C90D01FD}"/>
                  </a:ext>
                </a:extLst>
              </p:cNvPr>
              <p:cNvSpPr>
                <a:spLocks/>
              </p:cNvSpPr>
              <p:nvPr/>
            </p:nvSpPr>
            <p:spPr bwMode="auto">
              <a:xfrm>
                <a:off x="1654" y="1007"/>
                <a:ext cx="14" cy="30"/>
              </a:xfrm>
              <a:custGeom>
                <a:avLst/>
                <a:gdLst>
                  <a:gd name="T0" fmla="*/ 5 w 12"/>
                  <a:gd name="T1" fmla="*/ 1 h 27"/>
                  <a:gd name="T2" fmla="*/ 12 w 12"/>
                  <a:gd name="T3" fmla="*/ 27 h 27"/>
                  <a:gd name="T4" fmla="*/ 4 w 12"/>
                  <a:gd name="T5" fmla="*/ 27 h 27"/>
                  <a:gd name="T6" fmla="*/ 0 w 12"/>
                  <a:gd name="T7" fmla="*/ 0 h 27"/>
                  <a:gd name="T8" fmla="*/ 5 w 12"/>
                  <a:gd name="T9" fmla="*/ 1 h 27"/>
                </a:gdLst>
                <a:ahLst/>
                <a:cxnLst>
                  <a:cxn ang="0">
                    <a:pos x="T0" y="T1"/>
                  </a:cxn>
                  <a:cxn ang="0">
                    <a:pos x="T2" y="T3"/>
                  </a:cxn>
                  <a:cxn ang="0">
                    <a:pos x="T4" y="T5"/>
                  </a:cxn>
                  <a:cxn ang="0">
                    <a:pos x="T6" y="T7"/>
                  </a:cxn>
                  <a:cxn ang="0">
                    <a:pos x="T8" y="T9"/>
                  </a:cxn>
                </a:cxnLst>
                <a:rect l="0" t="0" r="r" b="b"/>
                <a:pathLst>
                  <a:path w="12" h="27">
                    <a:moveTo>
                      <a:pt x="5" y="1"/>
                    </a:moveTo>
                    <a:cubicBezTo>
                      <a:pt x="7" y="10"/>
                      <a:pt x="10" y="18"/>
                      <a:pt x="12" y="27"/>
                    </a:cubicBezTo>
                    <a:cubicBezTo>
                      <a:pt x="10" y="27"/>
                      <a:pt x="7" y="27"/>
                      <a:pt x="4" y="27"/>
                    </a:cubicBezTo>
                    <a:cubicBezTo>
                      <a:pt x="3" y="18"/>
                      <a:pt x="2" y="9"/>
                      <a:pt x="0" y="0"/>
                    </a:cubicBezTo>
                    <a:cubicBezTo>
                      <a:pt x="2" y="0"/>
                      <a:pt x="3" y="0"/>
                      <a:pt x="5" y="1"/>
                    </a:cubicBezTo>
                    <a:close/>
                  </a:path>
                </a:pathLst>
              </a:custGeom>
              <a:solidFill>
                <a:srgbClr val="9B7B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5" name="Freeform 544">
                <a:extLst>
                  <a:ext uri="{FF2B5EF4-FFF2-40B4-BE49-F238E27FC236}">
                    <a16:creationId xmlns:a16="http://schemas.microsoft.com/office/drawing/2014/main" id="{9057A98B-6970-419F-ADBE-827511E7FD62}"/>
                  </a:ext>
                </a:extLst>
              </p:cNvPr>
              <p:cNvSpPr>
                <a:spLocks/>
              </p:cNvSpPr>
              <p:nvPr/>
            </p:nvSpPr>
            <p:spPr bwMode="auto">
              <a:xfrm>
                <a:off x="1470" y="2455"/>
                <a:ext cx="43" cy="251"/>
              </a:xfrm>
              <a:custGeom>
                <a:avLst/>
                <a:gdLst>
                  <a:gd name="T0" fmla="*/ 0 w 38"/>
                  <a:gd name="T1" fmla="*/ 223 h 223"/>
                  <a:gd name="T2" fmla="*/ 13 w 38"/>
                  <a:gd name="T3" fmla="*/ 135 h 223"/>
                  <a:gd name="T4" fmla="*/ 28 w 38"/>
                  <a:gd name="T5" fmla="*/ 35 h 223"/>
                  <a:gd name="T6" fmla="*/ 34 w 38"/>
                  <a:gd name="T7" fmla="*/ 0 h 223"/>
                  <a:gd name="T8" fmla="*/ 24 w 38"/>
                  <a:gd name="T9" fmla="*/ 205 h 223"/>
                  <a:gd name="T10" fmla="*/ 8 w 38"/>
                  <a:gd name="T11" fmla="*/ 222 h 223"/>
                  <a:gd name="T12" fmla="*/ 0 w 38"/>
                  <a:gd name="T13" fmla="*/ 223 h 223"/>
                </a:gdLst>
                <a:ahLst/>
                <a:cxnLst>
                  <a:cxn ang="0">
                    <a:pos x="T0" y="T1"/>
                  </a:cxn>
                  <a:cxn ang="0">
                    <a:pos x="T2" y="T3"/>
                  </a:cxn>
                  <a:cxn ang="0">
                    <a:pos x="T4" y="T5"/>
                  </a:cxn>
                  <a:cxn ang="0">
                    <a:pos x="T6" y="T7"/>
                  </a:cxn>
                  <a:cxn ang="0">
                    <a:pos x="T8" y="T9"/>
                  </a:cxn>
                  <a:cxn ang="0">
                    <a:pos x="T10" y="T11"/>
                  </a:cxn>
                  <a:cxn ang="0">
                    <a:pos x="T12" y="T13"/>
                  </a:cxn>
                </a:cxnLst>
                <a:rect l="0" t="0" r="r" b="b"/>
                <a:pathLst>
                  <a:path w="38" h="223">
                    <a:moveTo>
                      <a:pt x="0" y="223"/>
                    </a:moveTo>
                    <a:cubicBezTo>
                      <a:pt x="4" y="193"/>
                      <a:pt x="4" y="163"/>
                      <a:pt x="13" y="135"/>
                    </a:cubicBezTo>
                    <a:cubicBezTo>
                      <a:pt x="23" y="102"/>
                      <a:pt x="15" y="67"/>
                      <a:pt x="28" y="35"/>
                    </a:cubicBezTo>
                    <a:cubicBezTo>
                      <a:pt x="29" y="23"/>
                      <a:pt x="35" y="12"/>
                      <a:pt x="34" y="0"/>
                    </a:cubicBezTo>
                    <a:cubicBezTo>
                      <a:pt x="38" y="69"/>
                      <a:pt x="34" y="137"/>
                      <a:pt x="24" y="205"/>
                    </a:cubicBezTo>
                    <a:cubicBezTo>
                      <a:pt x="22" y="215"/>
                      <a:pt x="17" y="220"/>
                      <a:pt x="8" y="222"/>
                    </a:cubicBezTo>
                    <a:cubicBezTo>
                      <a:pt x="5" y="222"/>
                      <a:pt x="3" y="223"/>
                      <a:pt x="0" y="223"/>
                    </a:cubicBezTo>
                    <a:close/>
                  </a:path>
                </a:pathLst>
              </a:custGeom>
              <a:solidFill>
                <a:srgbClr val="F4DAB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6" name="Freeform 545">
                <a:extLst>
                  <a:ext uri="{FF2B5EF4-FFF2-40B4-BE49-F238E27FC236}">
                    <a16:creationId xmlns:a16="http://schemas.microsoft.com/office/drawing/2014/main" id="{CF589F1F-A7DB-4846-9BE5-4C78702B1825}"/>
                  </a:ext>
                </a:extLst>
              </p:cNvPr>
              <p:cNvSpPr>
                <a:spLocks/>
              </p:cNvSpPr>
              <p:nvPr/>
            </p:nvSpPr>
            <p:spPr bwMode="auto">
              <a:xfrm>
                <a:off x="1001" y="2774"/>
                <a:ext cx="159" cy="66"/>
              </a:xfrm>
              <a:custGeom>
                <a:avLst/>
                <a:gdLst>
                  <a:gd name="T0" fmla="*/ 9 w 141"/>
                  <a:gd name="T1" fmla="*/ 3 h 59"/>
                  <a:gd name="T2" fmla="*/ 32 w 141"/>
                  <a:gd name="T3" fmla="*/ 8 h 59"/>
                  <a:gd name="T4" fmla="*/ 53 w 141"/>
                  <a:gd name="T5" fmla="*/ 15 h 59"/>
                  <a:gd name="T6" fmla="*/ 57 w 141"/>
                  <a:gd name="T7" fmla="*/ 15 h 59"/>
                  <a:gd name="T8" fmla="*/ 141 w 141"/>
                  <a:gd name="T9" fmla="*/ 43 h 59"/>
                  <a:gd name="T10" fmla="*/ 31 w 141"/>
                  <a:gd name="T11" fmla="*/ 42 h 59"/>
                  <a:gd name="T12" fmla="*/ 6 w 141"/>
                  <a:gd name="T13" fmla="*/ 59 h 59"/>
                  <a:gd name="T14" fmla="*/ 2 w 141"/>
                  <a:gd name="T15" fmla="*/ 4 h 59"/>
                  <a:gd name="T16" fmla="*/ 9 w 141"/>
                  <a:gd name="T17" fmla="*/ 3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1" h="59">
                    <a:moveTo>
                      <a:pt x="9" y="3"/>
                    </a:moveTo>
                    <a:cubicBezTo>
                      <a:pt x="16" y="9"/>
                      <a:pt x="25" y="6"/>
                      <a:pt x="32" y="8"/>
                    </a:cubicBezTo>
                    <a:cubicBezTo>
                      <a:pt x="40" y="9"/>
                      <a:pt x="48" y="7"/>
                      <a:pt x="53" y="15"/>
                    </a:cubicBezTo>
                    <a:cubicBezTo>
                      <a:pt x="54" y="15"/>
                      <a:pt x="55" y="15"/>
                      <a:pt x="57" y="15"/>
                    </a:cubicBezTo>
                    <a:cubicBezTo>
                      <a:pt x="84" y="28"/>
                      <a:pt x="113" y="32"/>
                      <a:pt x="141" y="43"/>
                    </a:cubicBezTo>
                    <a:cubicBezTo>
                      <a:pt x="104" y="53"/>
                      <a:pt x="67" y="42"/>
                      <a:pt x="31" y="42"/>
                    </a:cubicBezTo>
                    <a:cubicBezTo>
                      <a:pt x="16" y="42"/>
                      <a:pt x="9" y="45"/>
                      <a:pt x="6" y="59"/>
                    </a:cubicBezTo>
                    <a:cubicBezTo>
                      <a:pt x="1" y="41"/>
                      <a:pt x="0" y="23"/>
                      <a:pt x="2" y="4"/>
                    </a:cubicBezTo>
                    <a:cubicBezTo>
                      <a:pt x="3" y="0"/>
                      <a:pt x="6" y="1"/>
                      <a:pt x="9" y="3"/>
                    </a:cubicBezTo>
                    <a:close/>
                  </a:path>
                </a:pathLst>
              </a:custGeom>
              <a:solidFill>
                <a:srgbClr val="8ABC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7" name="Freeform 546">
                <a:extLst>
                  <a:ext uri="{FF2B5EF4-FFF2-40B4-BE49-F238E27FC236}">
                    <a16:creationId xmlns:a16="http://schemas.microsoft.com/office/drawing/2014/main" id="{7E0C017B-7110-40FE-B4B1-B80705C21083}"/>
                  </a:ext>
                </a:extLst>
              </p:cNvPr>
              <p:cNvSpPr>
                <a:spLocks/>
              </p:cNvSpPr>
              <p:nvPr/>
            </p:nvSpPr>
            <p:spPr bwMode="auto">
              <a:xfrm>
                <a:off x="1366" y="3686"/>
                <a:ext cx="796" cy="48"/>
              </a:xfrm>
              <a:custGeom>
                <a:avLst/>
                <a:gdLst>
                  <a:gd name="T0" fmla="*/ 697 w 709"/>
                  <a:gd name="T1" fmla="*/ 22 h 42"/>
                  <a:gd name="T2" fmla="*/ 709 w 709"/>
                  <a:gd name="T3" fmla="*/ 23 h 42"/>
                  <a:gd name="T4" fmla="*/ 615 w 709"/>
                  <a:gd name="T5" fmla="*/ 30 h 42"/>
                  <a:gd name="T6" fmla="*/ 578 w 709"/>
                  <a:gd name="T7" fmla="*/ 31 h 42"/>
                  <a:gd name="T8" fmla="*/ 524 w 709"/>
                  <a:gd name="T9" fmla="*/ 32 h 42"/>
                  <a:gd name="T10" fmla="*/ 441 w 709"/>
                  <a:gd name="T11" fmla="*/ 37 h 42"/>
                  <a:gd name="T12" fmla="*/ 376 w 709"/>
                  <a:gd name="T13" fmla="*/ 34 h 42"/>
                  <a:gd name="T14" fmla="*/ 304 w 709"/>
                  <a:gd name="T15" fmla="*/ 38 h 42"/>
                  <a:gd name="T16" fmla="*/ 279 w 709"/>
                  <a:gd name="T17" fmla="*/ 37 h 42"/>
                  <a:gd name="T18" fmla="*/ 250 w 709"/>
                  <a:gd name="T19" fmla="*/ 35 h 42"/>
                  <a:gd name="T20" fmla="*/ 138 w 709"/>
                  <a:gd name="T21" fmla="*/ 32 h 42"/>
                  <a:gd name="T22" fmla="*/ 85 w 709"/>
                  <a:gd name="T23" fmla="*/ 31 h 42"/>
                  <a:gd name="T24" fmla="*/ 17 w 709"/>
                  <a:gd name="T25" fmla="*/ 29 h 42"/>
                  <a:gd name="T26" fmla="*/ 1 w 709"/>
                  <a:gd name="T27" fmla="*/ 19 h 42"/>
                  <a:gd name="T28" fmla="*/ 16 w 709"/>
                  <a:gd name="T29" fmla="*/ 5 h 42"/>
                  <a:gd name="T30" fmla="*/ 53 w 709"/>
                  <a:gd name="T31" fmla="*/ 3 h 42"/>
                  <a:gd name="T32" fmla="*/ 165 w 709"/>
                  <a:gd name="T33" fmla="*/ 4 h 42"/>
                  <a:gd name="T34" fmla="*/ 254 w 709"/>
                  <a:gd name="T35" fmla="*/ 2 h 42"/>
                  <a:gd name="T36" fmla="*/ 340 w 709"/>
                  <a:gd name="T37" fmla="*/ 3 h 42"/>
                  <a:gd name="T38" fmla="*/ 431 w 709"/>
                  <a:gd name="T39" fmla="*/ 6 h 42"/>
                  <a:gd name="T40" fmla="*/ 433 w 709"/>
                  <a:gd name="T41" fmla="*/ 11 h 42"/>
                  <a:gd name="T42" fmla="*/ 404 w 709"/>
                  <a:gd name="T43" fmla="*/ 18 h 42"/>
                  <a:gd name="T44" fmla="*/ 302 w 709"/>
                  <a:gd name="T45" fmla="*/ 13 h 42"/>
                  <a:gd name="T46" fmla="*/ 405 w 709"/>
                  <a:gd name="T47" fmla="*/ 19 h 42"/>
                  <a:gd name="T48" fmla="*/ 538 w 709"/>
                  <a:gd name="T49" fmla="*/ 23 h 42"/>
                  <a:gd name="T50" fmla="*/ 562 w 709"/>
                  <a:gd name="T51" fmla="*/ 21 h 42"/>
                  <a:gd name="T52" fmla="*/ 648 w 709"/>
                  <a:gd name="T53" fmla="*/ 16 h 42"/>
                  <a:gd name="T54" fmla="*/ 697 w 709"/>
                  <a:gd name="T55" fmla="*/ 2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09" h="42">
                    <a:moveTo>
                      <a:pt x="697" y="22"/>
                    </a:moveTo>
                    <a:cubicBezTo>
                      <a:pt x="701" y="23"/>
                      <a:pt x="705" y="23"/>
                      <a:pt x="709" y="23"/>
                    </a:cubicBezTo>
                    <a:cubicBezTo>
                      <a:pt x="678" y="30"/>
                      <a:pt x="647" y="34"/>
                      <a:pt x="615" y="30"/>
                    </a:cubicBezTo>
                    <a:cubicBezTo>
                      <a:pt x="602" y="28"/>
                      <a:pt x="591" y="29"/>
                      <a:pt x="578" y="31"/>
                    </a:cubicBezTo>
                    <a:cubicBezTo>
                      <a:pt x="560" y="35"/>
                      <a:pt x="542" y="35"/>
                      <a:pt x="524" y="32"/>
                    </a:cubicBezTo>
                    <a:cubicBezTo>
                      <a:pt x="496" y="27"/>
                      <a:pt x="469" y="37"/>
                      <a:pt x="441" y="37"/>
                    </a:cubicBezTo>
                    <a:cubicBezTo>
                      <a:pt x="419" y="36"/>
                      <a:pt x="397" y="35"/>
                      <a:pt x="376" y="34"/>
                    </a:cubicBezTo>
                    <a:cubicBezTo>
                      <a:pt x="352" y="34"/>
                      <a:pt x="328" y="33"/>
                      <a:pt x="304" y="38"/>
                    </a:cubicBezTo>
                    <a:cubicBezTo>
                      <a:pt x="295" y="39"/>
                      <a:pt x="286" y="42"/>
                      <a:pt x="279" y="37"/>
                    </a:cubicBezTo>
                    <a:cubicBezTo>
                      <a:pt x="269" y="32"/>
                      <a:pt x="260" y="33"/>
                      <a:pt x="250" y="35"/>
                    </a:cubicBezTo>
                    <a:cubicBezTo>
                      <a:pt x="213" y="41"/>
                      <a:pt x="175" y="40"/>
                      <a:pt x="138" y="32"/>
                    </a:cubicBezTo>
                    <a:cubicBezTo>
                      <a:pt x="121" y="27"/>
                      <a:pt x="103" y="36"/>
                      <a:pt x="85" y="31"/>
                    </a:cubicBezTo>
                    <a:cubicBezTo>
                      <a:pt x="62" y="34"/>
                      <a:pt x="40" y="26"/>
                      <a:pt x="17" y="29"/>
                    </a:cubicBezTo>
                    <a:cubicBezTo>
                      <a:pt x="10" y="30"/>
                      <a:pt x="1" y="29"/>
                      <a:pt x="1" y="19"/>
                    </a:cubicBezTo>
                    <a:cubicBezTo>
                      <a:pt x="0" y="10"/>
                      <a:pt x="7" y="6"/>
                      <a:pt x="16" y="5"/>
                    </a:cubicBezTo>
                    <a:cubicBezTo>
                      <a:pt x="28" y="4"/>
                      <a:pt x="41" y="11"/>
                      <a:pt x="53" y="3"/>
                    </a:cubicBezTo>
                    <a:cubicBezTo>
                      <a:pt x="90" y="3"/>
                      <a:pt x="128" y="0"/>
                      <a:pt x="165" y="4"/>
                    </a:cubicBezTo>
                    <a:cubicBezTo>
                      <a:pt x="195" y="8"/>
                      <a:pt x="224" y="0"/>
                      <a:pt x="254" y="2"/>
                    </a:cubicBezTo>
                    <a:cubicBezTo>
                      <a:pt x="283" y="3"/>
                      <a:pt x="312" y="3"/>
                      <a:pt x="340" y="3"/>
                    </a:cubicBezTo>
                    <a:cubicBezTo>
                      <a:pt x="370" y="4"/>
                      <a:pt x="401" y="4"/>
                      <a:pt x="431" y="6"/>
                    </a:cubicBezTo>
                    <a:cubicBezTo>
                      <a:pt x="432" y="6"/>
                      <a:pt x="432" y="9"/>
                      <a:pt x="433" y="11"/>
                    </a:cubicBezTo>
                    <a:cubicBezTo>
                      <a:pt x="425" y="19"/>
                      <a:pt x="414" y="15"/>
                      <a:pt x="404" y="18"/>
                    </a:cubicBezTo>
                    <a:cubicBezTo>
                      <a:pt x="371" y="15"/>
                      <a:pt x="336" y="22"/>
                      <a:pt x="302" y="13"/>
                    </a:cubicBezTo>
                    <a:cubicBezTo>
                      <a:pt x="336" y="30"/>
                      <a:pt x="371" y="12"/>
                      <a:pt x="405" y="19"/>
                    </a:cubicBezTo>
                    <a:cubicBezTo>
                      <a:pt x="449" y="25"/>
                      <a:pt x="494" y="17"/>
                      <a:pt x="538" y="23"/>
                    </a:cubicBezTo>
                    <a:cubicBezTo>
                      <a:pt x="546" y="24"/>
                      <a:pt x="554" y="23"/>
                      <a:pt x="562" y="21"/>
                    </a:cubicBezTo>
                    <a:cubicBezTo>
                      <a:pt x="590" y="15"/>
                      <a:pt x="619" y="19"/>
                      <a:pt x="648" y="16"/>
                    </a:cubicBezTo>
                    <a:cubicBezTo>
                      <a:pt x="665" y="14"/>
                      <a:pt x="681" y="12"/>
                      <a:pt x="697" y="22"/>
                    </a:cubicBezTo>
                    <a:close/>
                  </a:path>
                </a:pathLst>
              </a:custGeom>
              <a:solidFill>
                <a:srgbClr val="62A9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8" name="Freeform 547">
                <a:extLst>
                  <a:ext uri="{FF2B5EF4-FFF2-40B4-BE49-F238E27FC236}">
                    <a16:creationId xmlns:a16="http://schemas.microsoft.com/office/drawing/2014/main" id="{30DBA3BC-0838-4FDD-9C69-FD468B6934AD}"/>
                  </a:ext>
                </a:extLst>
              </p:cNvPr>
              <p:cNvSpPr>
                <a:spLocks/>
              </p:cNvSpPr>
              <p:nvPr/>
            </p:nvSpPr>
            <p:spPr bwMode="auto">
              <a:xfrm>
                <a:off x="333" y="3756"/>
                <a:ext cx="419" cy="61"/>
              </a:xfrm>
              <a:custGeom>
                <a:avLst/>
                <a:gdLst>
                  <a:gd name="T0" fmla="*/ 12 w 373"/>
                  <a:gd name="T1" fmla="*/ 30 h 54"/>
                  <a:gd name="T2" fmla="*/ 11 w 373"/>
                  <a:gd name="T3" fmla="*/ 16 h 54"/>
                  <a:gd name="T4" fmla="*/ 17 w 373"/>
                  <a:gd name="T5" fmla="*/ 24 h 54"/>
                  <a:gd name="T6" fmla="*/ 58 w 373"/>
                  <a:gd name="T7" fmla="*/ 22 h 54"/>
                  <a:gd name="T8" fmla="*/ 31 w 373"/>
                  <a:gd name="T9" fmla="*/ 9 h 54"/>
                  <a:gd name="T10" fmla="*/ 72 w 373"/>
                  <a:gd name="T11" fmla="*/ 9 h 54"/>
                  <a:gd name="T12" fmla="*/ 133 w 373"/>
                  <a:gd name="T13" fmla="*/ 8 h 54"/>
                  <a:gd name="T14" fmla="*/ 240 w 373"/>
                  <a:gd name="T15" fmla="*/ 9 h 54"/>
                  <a:gd name="T16" fmla="*/ 284 w 373"/>
                  <a:gd name="T17" fmla="*/ 9 h 54"/>
                  <a:gd name="T18" fmla="*/ 316 w 373"/>
                  <a:gd name="T19" fmla="*/ 13 h 54"/>
                  <a:gd name="T20" fmla="*/ 365 w 373"/>
                  <a:gd name="T21" fmla="*/ 13 h 54"/>
                  <a:gd name="T22" fmla="*/ 364 w 373"/>
                  <a:gd name="T23" fmla="*/ 36 h 54"/>
                  <a:gd name="T24" fmla="*/ 357 w 373"/>
                  <a:gd name="T25" fmla="*/ 42 h 54"/>
                  <a:gd name="T26" fmla="*/ 344 w 373"/>
                  <a:gd name="T27" fmla="*/ 45 h 54"/>
                  <a:gd name="T28" fmla="*/ 346 w 373"/>
                  <a:gd name="T29" fmla="*/ 32 h 54"/>
                  <a:gd name="T30" fmla="*/ 293 w 373"/>
                  <a:gd name="T31" fmla="*/ 39 h 54"/>
                  <a:gd name="T32" fmla="*/ 272 w 373"/>
                  <a:gd name="T33" fmla="*/ 39 h 54"/>
                  <a:gd name="T34" fmla="*/ 241 w 373"/>
                  <a:gd name="T35" fmla="*/ 37 h 54"/>
                  <a:gd name="T36" fmla="*/ 212 w 373"/>
                  <a:gd name="T37" fmla="*/ 38 h 54"/>
                  <a:gd name="T38" fmla="*/ 96 w 373"/>
                  <a:gd name="T39" fmla="*/ 42 h 54"/>
                  <a:gd name="T40" fmla="*/ 59 w 373"/>
                  <a:gd name="T41" fmla="*/ 34 h 54"/>
                  <a:gd name="T42" fmla="*/ 30 w 373"/>
                  <a:gd name="T43" fmla="*/ 38 h 54"/>
                  <a:gd name="T44" fmla="*/ 12 w 373"/>
                  <a:gd name="T45" fmla="*/ 3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73" h="54">
                    <a:moveTo>
                      <a:pt x="12" y="30"/>
                    </a:moveTo>
                    <a:cubicBezTo>
                      <a:pt x="13" y="25"/>
                      <a:pt x="0" y="21"/>
                      <a:pt x="11" y="16"/>
                    </a:cubicBezTo>
                    <a:cubicBezTo>
                      <a:pt x="23" y="10"/>
                      <a:pt x="15" y="21"/>
                      <a:pt x="17" y="24"/>
                    </a:cubicBezTo>
                    <a:cubicBezTo>
                      <a:pt x="27" y="36"/>
                      <a:pt x="43" y="35"/>
                      <a:pt x="58" y="22"/>
                    </a:cubicBezTo>
                    <a:cubicBezTo>
                      <a:pt x="49" y="18"/>
                      <a:pt x="42" y="10"/>
                      <a:pt x="31" y="9"/>
                    </a:cubicBezTo>
                    <a:cubicBezTo>
                      <a:pt x="45" y="0"/>
                      <a:pt x="59" y="7"/>
                      <a:pt x="72" y="9"/>
                    </a:cubicBezTo>
                    <a:cubicBezTo>
                      <a:pt x="93" y="13"/>
                      <a:pt x="113" y="10"/>
                      <a:pt x="133" y="8"/>
                    </a:cubicBezTo>
                    <a:cubicBezTo>
                      <a:pt x="169" y="4"/>
                      <a:pt x="204" y="9"/>
                      <a:pt x="240" y="9"/>
                    </a:cubicBezTo>
                    <a:cubicBezTo>
                      <a:pt x="255" y="12"/>
                      <a:pt x="269" y="12"/>
                      <a:pt x="284" y="9"/>
                    </a:cubicBezTo>
                    <a:cubicBezTo>
                      <a:pt x="294" y="16"/>
                      <a:pt x="306" y="7"/>
                      <a:pt x="316" y="13"/>
                    </a:cubicBezTo>
                    <a:cubicBezTo>
                      <a:pt x="332" y="8"/>
                      <a:pt x="348" y="7"/>
                      <a:pt x="365" y="13"/>
                    </a:cubicBezTo>
                    <a:cubicBezTo>
                      <a:pt x="373" y="21"/>
                      <a:pt x="372" y="28"/>
                      <a:pt x="364" y="36"/>
                    </a:cubicBezTo>
                    <a:cubicBezTo>
                      <a:pt x="362" y="38"/>
                      <a:pt x="359" y="40"/>
                      <a:pt x="357" y="42"/>
                    </a:cubicBezTo>
                    <a:cubicBezTo>
                      <a:pt x="353" y="45"/>
                      <a:pt x="349" y="49"/>
                      <a:pt x="344" y="45"/>
                    </a:cubicBezTo>
                    <a:cubicBezTo>
                      <a:pt x="339" y="41"/>
                      <a:pt x="343" y="36"/>
                      <a:pt x="346" y="32"/>
                    </a:cubicBezTo>
                    <a:cubicBezTo>
                      <a:pt x="326" y="50"/>
                      <a:pt x="318" y="51"/>
                      <a:pt x="293" y="39"/>
                    </a:cubicBezTo>
                    <a:cubicBezTo>
                      <a:pt x="286" y="36"/>
                      <a:pt x="276" y="36"/>
                      <a:pt x="272" y="39"/>
                    </a:cubicBezTo>
                    <a:cubicBezTo>
                      <a:pt x="260" y="50"/>
                      <a:pt x="249" y="42"/>
                      <a:pt x="241" y="37"/>
                    </a:cubicBezTo>
                    <a:cubicBezTo>
                      <a:pt x="230" y="29"/>
                      <a:pt x="222" y="32"/>
                      <a:pt x="212" y="38"/>
                    </a:cubicBezTo>
                    <a:cubicBezTo>
                      <a:pt x="174" y="40"/>
                      <a:pt x="135" y="40"/>
                      <a:pt x="96" y="42"/>
                    </a:cubicBezTo>
                    <a:cubicBezTo>
                      <a:pt x="87" y="42"/>
                      <a:pt x="67" y="54"/>
                      <a:pt x="59" y="34"/>
                    </a:cubicBezTo>
                    <a:cubicBezTo>
                      <a:pt x="50" y="41"/>
                      <a:pt x="40" y="37"/>
                      <a:pt x="30" y="38"/>
                    </a:cubicBezTo>
                    <a:cubicBezTo>
                      <a:pt x="21" y="39"/>
                      <a:pt x="17" y="34"/>
                      <a:pt x="12" y="30"/>
                    </a:cubicBezTo>
                    <a:close/>
                  </a:path>
                </a:pathLst>
              </a:custGeom>
              <a:solidFill>
                <a:srgbClr val="78B2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9" name="Freeform 548">
                <a:extLst>
                  <a:ext uri="{FF2B5EF4-FFF2-40B4-BE49-F238E27FC236}">
                    <a16:creationId xmlns:a16="http://schemas.microsoft.com/office/drawing/2014/main" id="{DBD9800A-6E9E-4D82-A519-E02CB25A06E5}"/>
                  </a:ext>
                </a:extLst>
              </p:cNvPr>
              <p:cNvSpPr>
                <a:spLocks/>
              </p:cNvSpPr>
              <p:nvPr/>
            </p:nvSpPr>
            <p:spPr bwMode="auto">
              <a:xfrm>
                <a:off x="660" y="3680"/>
                <a:ext cx="437" cy="47"/>
              </a:xfrm>
              <a:custGeom>
                <a:avLst/>
                <a:gdLst>
                  <a:gd name="T0" fmla="*/ 358 w 389"/>
                  <a:gd name="T1" fmla="*/ 21 h 42"/>
                  <a:gd name="T2" fmla="*/ 360 w 389"/>
                  <a:gd name="T3" fmla="*/ 21 h 42"/>
                  <a:gd name="T4" fmla="*/ 368 w 389"/>
                  <a:gd name="T5" fmla="*/ 18 h 42"/>
                  <a:gd name="T6" fmla="*/ 389 w 389"/>
                  <a:gd name="T7" fmla="*/ 37 h 42"/>
                  <a:gd name="T8" fmla="*/ 369 w 389"/>
                  <a:gd name="T9" fmla="*/ 40 h 42"/>
                  <a:gd name="T10" fmla="*/ 341 w 389"/>
                  <a:gd name="T11" fmla="*/ 34 h 42"/>
                  <a:gd name="T12" fmla="*/ 105 w 389"/>
                  <a:gd name="T13" fmla="*/ 33 h 42"/>
                  <a:gd name="T14" fmla="*/ 56 w 389"/>
                  <a:gd name="T15" fmla="*/ 26 h 42"/>
                  <a:gd name="T16" fmla="*/ 19 w 389"/>
                  <a:gd name="T17" fmla="*/ 17 h 42"/>
                  <a:gd name="T18" fmla="*/ 5 w 389"/>
                  <a:gd name="T19" fmla="*/ 5 h 42"/>
                  <a:gd name="T20" fmla="*/ 134 w 389"/>
                  <a:gd name="T21" fmla="*/ 4 h 42"/>
                  <a:gd name="T22" fmla="*/ 217 w 389"/>
                  <a:gd name="T23" fmla="*/ 3 h 42"/>
                  <a:gd name="T24" fmla="*/ 282 w 389"/>
                  <a:gd name="T25" fmla="*/ 8 h 42"/>
                  <a:gd name="T26" fmla="*/ 305 w 389"/>
                  <a:gd name="T27" fmla="*/ 8 h 42"/>
                  <a:gd name="T28" fmla="*/ 358 w 389"/>
                  <a:gd name="T29" fmla="*/ 2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89" h="42">
                    <a:moveTo>
                      <a:pt x="358" y="21"/>
                    </a:moveTo>
                    <a:cubicBezTo>
                      <a:pt x="359" y="20"/>
                      <a:pt x="360" y="20"/>
                      <a:pt x="360" y="21"/>
                    </a:cubicBezTo>
                    <a:cubicBezTo>
                      <a:pt x="363" y="19"/>
                      <a:pt x="365" y="19"/>
                      <a:pt x="368" y="18"/>
                    </a:cubicBezTo>
                    <a:cubicBezTo>
                      <a:pt x="388" y="14"/>
                      <a:pt x="388" y="14"/>
                      <a:pt x="389" y="37"/>
                    </a:cubicBezTo>
                    <a:cubicBezTo>
                      <a:pt x="383" y="42"/>
                      <a:pt x="376" y="42"/>
                      <a:pt x="369" y="40"/>
                    </a:cubicBezTo>
                    <a:cubicBezTo>
                      <a:pt x="361" y="32"/>
                      <a:pt x="351" y="32"/>
                      <a:pt x="341" y="34"/>
                    </a:cubicBezTo>
                    <a:cubicBezTo>
                      <a:pt x="262" y="33"/>
                      <a:pt x="184" y="33"/>
                      <a:pt x="105" y="33"/>
                    </a:cubicBezTo>
                    <a:cubicBezTo>
                      <a:pt x="88" y="33"/>
                      <a:pt x="71" y="39"/>
                      <a:pt x="56" y="26"/>
                    </a:cubicBezTo>
                    <a:cubicBezTo>
                      <a:pt x="47" y="7"/>
                      <a:pt x="32" y="16"/>
                      <a:pt x="19" y="17"/>
                    </a:cubicBezTo>
                    <a:cubicBezTo>
                      <a:pt x="8" y="19"/>
                      <a:pt x="0" y="21"/>
                      <a:pt x="5" y="5"/>
                    </a:cubicBezTo>
                    <a:cubicBezTo>
                      <a:pt x="48" y="0"/>
                      <a:pt x="91" y="11"/>
                      <a:pt x="134" y="4"/>
                    </a:cubicBezTo>
                    <a:cubicBezTo>
                      <a:pt x="162" y="0"/>
                      <a:pt x="190" y="2"/>
                      <a:pt x="217" y="3"/>
                    </a:cubicBezTo>
                    <a:cubicBezTo>
                      <a:pt x="238" y="3"/>
                      <a:pt x="261" y="1"/>
                      <a:pt x="282" y="8"/>
                    </a:cubicBezTo>
                    <a:cubicBezTo>
                      <a:pt x="289" y="11"/>
                      <a:pt x="297" y="12"/>
                      <a:pt x="305" y="8"/>
                    </a:cubicBezTo>
                    <a:cubicBezTo>
                      <a:pt x="323" y="12"/>
                      <a:pt x="341" y="13"/>
                      <a:pt x="358" y="21"/>
                    </a:cubicBezTo>
                    <a:close/>
                  </a:path>
                </a:pathLst>
              </a:custGeom>
              <a:solidFill>
                <a:srgbClr val="69ADC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0" name="Freeform 549">
                <a:extLst>
                  <a:ext uri="{FF2B5EF4-FFF2-40B4-BE49-F238E27FC236}">
                    <a16:creationId xmlns:a16="http://schemas.microsoft.com/office/drawing/2014/main" id="{8034D246-2D08-4F55-8485-9C922F7597C7}"/>
                  </a:ext>
                </a:extLst>
              </p:cNvPr>
              <p:cNvSpPr>
                <a:spLocks/>
              </p:cNvSpPr>
              <p:nvPr/>
            </p:nvSpPr>
            <p:spPr bwMode="auto">
              <a:xfrm>
                <a:off x="1064" y="3688"/>
                <a:ext cx="397" cy="40"/>
              </a:xfrm>
              <a:custGeom>
                <a:avLst/>
                <a:gdLst>
                  <a:gd name="T0" fmla="*/ 29 w 353"/>
                  <a:gd name="T1" fmla="*/ 30 h 36"/>
                  <a:gd name="T2" fmla="*/ 25 w 353"/>
                  <a:gd name="T3" fmla="*/ 25 h 36"/>
                  <a:gd name="T4" fmla="*/ 10 w 353"/>
                  <a:gd name="T5" fmla="*/ 16 h 36"/>
                  <a:gd name="T6" fmla="*/ 0 w 353"/>
                  <a:gd name="T7" fmla="*/ 14 h 36"/>
                  <a:gd name="T8" fmla="*/ 42 w 353"/>
                  <a:gd name="T9" fmla="*/ 5 h 36"/>
                  <a:gd name="T10" fmla="*/ 154 w 353"/>
                  <a:gd name="T11" fmla="*/ 2 h 36"/>
                  <a:gd name="T12" fmla="*/ 204 w 353"/>
                  <a:gd name="T13" fmla="*/ 5 h 36"/>
                  <a:gd name="T14" fmla="*/ 321 w 353"/>
                  <a:gd name="T15" fmla="*/ 2 h 36"/>
                  <a:gd name="T16" fmla="*/ 308 w 353"/>
                  <a:gd name="T17" fmla="*/ 10 h 36"/>
                  <a:gd name="T18" fmla="*/ 295 w 353"/>
                  <a:gd name="T19" fmla="*/ 7 h 36"/>
                  <a:gd name="T20" fmla="*/ 273 w 353"/>
                  <a:gd name="T21" fmla="*/ 14 h 36"/>
                  <a:gd name="T22" fmla="*/ 273 w 353"/>
                  <a:gd name="T23" fmla="*/ 22 h 36"/>
                  <a:gd name="T24" fmla="*/ 296 w 353"/>
                  <a:gd name="T25" fmla="*/ 20 h 36"/>
                  <a:gd name="T26" fmla="*/ 300 w 353"/>
                  <a:gd name="T27" fmla="*/ 20 h 36"/>
                  <a:gd name="T28" fmla="*/ 353 w 353"/>
                  <a:gd name="T29" fmla="*/ 30 h 36"/>
                  <a:gd name="T30" fmla="*/ 294 w 353"/>
                  <a:gd name="T31" fmla="*/ 31 h 36"/>
                  <a:gd name="T32" fmla="*/ 246 w 353"/>
                  <a:gd name="T33" fmla="*/ 33 h 36"/>
                  <a:gd name="T34" fmla="*/ 156 w 353"/>
                  <a:gd name="T35" fmla="*/ 29 h 36"/>
                  <a:gd name="T36" fmla="*/ 41 w 353"/>
                  <a:gd name="T37" fmla="*/ 30 h 36"/>
                  <a:gd name="T38" fmla="*/ 29 w 353"/>
                  <a:gd name="T39" fmla="*/ 3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53" h="36">
                    <a:moveTo>
                      <a:pt x="29" y="30"/>
                    </a:moveTo>
                    <a:cubicBezTo>
                      <a:pt x="27" y="28"/>
                      <a:pt x="25" y="27"/>
                      <a:pt x="25" y="25"/>
                    </a:cubicBezTo>
                    <a:cubicBezTo>
                      <a:pt x="25" y="14"/>
                      <a:pt x="22" y="8"/>
                      <a:pt x="10" y="16"/>
                    </a:cubicBezTo>
                    <a:cubicBezTo>
                      <a:pt x="8" y="17"/>
                      <a:pt x="4" y="14"/>
                      <a:pt x="0" y="14"/>
                    </a:cubicBezTo>
                    <a:cubicBezTo>
                      <a:pt x="12" y="0"/>
                      <a:pt x="28" y="6"/>
                      <a:pt x="42" y="5"/>
                    </a:cubicBezTo>
                    <a:cubicBezTo>
                      <a:pt x="79" y="3"/>
                      <a:pt x="117" y="5"/>
                      <a:pt x="154" y="2"/>
                    </a:cubicBezTo>
                    <a:cubicBezTo>
                      <a:pt x="171" y="0"/>
                      <a:pt x="187" y="7"/>
                      <a:pt x="204" y="5"/>
                    </a:cubicBezTo>
                    <a:cubicBezTo>
                      <a:pt x="243" y="0"/>
                      <a:pt x="282" y="1"/>
                      <a:pt x="321" y="2"/>
                    </a:cubicBezTo>
                    <a:cubicBezTo>
                      <a:pt x="318" y="7"/>
                      <a:pt x="317" y="15"/>
                      <a:pt x="308" y="10"/>
                    </a:cubicBezTo>
                    <a:cubicBezTo>
                      <a:pt x="304" y="7"/>
                      <a:pt x="300" y="5"/>
                      <a:pt x="295" y="7"/>
                    </a:cubicBezTo>
                    <a:cubicBezTo>
                      <a:pt x="288" y="9"/>
                      <a:pt x="277" y="2"/>
                      <a:pt x="273" y="14"/>
                    </a:cubicBezTo>
                    <a:cubicBezTo>
                      <a:pt x="272" y="17"/>
                      <a:pt x="271" y="19"/>
                      <a:pt x="273" y="22"/>
                    </a:cubicBezTo>
                    <a:cubicBezTo>
                      <a:pt x="281" y="28"/>
                      <a:pt x="289" y="26"/>
                      <a:pt x="296" y="20"/>
                    </a:cubicBezTo>
                    <a:cubicBezTo>
                      <a:pt x="297" y="20"/>
                      <a:pt x="299" y="20"/>
                      <a:pt x="300" y="20"/>
                    </a:cubicBezTo>
                    <a:cubicBezTo>
                      <a:pt x="317" y="31"/>
                      <a:pt x="336" y="23"/>
                      <a:pt x="353" y="30"/>
                    </a:cubicBezTo>
                    <a:cubicBezTo>
                      <a:pt x="333" y="35"/>
                      <a:pt x="314" y="36"/>
                      <a:pt x="294" y="31"/>
                    </a:cubicBezTo>
                    <a:cubicBezTo>
                      <a:pt x="278" y="27"/>
                      <a:pt x="263" y="36"/>
                      <a:pt x="246" y="33"/>
                    </a:cubicBezTo>
                    <a:cubicBezTo>
                      <a:pt x="217" y="28"/>
                      <a:pt x="186" y="28"/>
                      <a:pt x="156" y="29"/>
                    </a:cubicBezTo>
                    <a:cubicBezTo>
                      <a:pt x="118" y="30"/>
                      <a:pt x="79" y="27"/>
                      <a:pt x="41" y="30"/>
                    </a:cubicBezTo>
                    <a:cubicBezTo>
                      <a:pt x="37" y="30"/>
                      <a:pt x="33" y="30"/>
                      <a:pt x="29" y="30"/>
                    </a:cubicBezTo>
                    <a:close/>
                  </a:path>
                </a:pathLst>
              </a:custGeom>
              <a:solidFill>
                <a:srgbClr val="73B2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1" name="Freeform 550">
                <a:extLst>
                  <a:ext uri="{FF2B5EF4-FFF2-40B4-BE49-F238E27FC236}">
                    <a16:creationId xmlns:a16="http://schemas.microsoft.com/office/drawing/2014/main" id="{22F6BECA-C4DC-41E7-B132-109710F2C066}"/>
                  </a:ext>
                </a:extLst>
              </p:cNvPr>
              <p:cNvSpPr>
                <a:spLocks/>
              </p:cNvSpPr>
              <p:nvPr/>
            </p:nvSpPr>
            <p:spPr bwMode="auto">
              <a:xfrm>
                <a:off x="737" y="3766"/>
                <a:ext cx="312" cy="48"/>
              </a:xfrm>
              <a:custGeom>
                <a:avLst/>
                <a:gdLst>
                  <a:gd name="T0" fmla="*/ 0 w 277"/>
                  <a:gd name="T1" fmla="*/ 24 h 43"/>
                  <a:gd name="T2" fmla="*/ 4 w 277"/>
                  <a:gd name="T3" fmla="*/ 4 h 43"/>
                  <a:gd name="T4" fmla="*/ 13 w 277"/>
                  <a:gd name="T5" fmla="*/ 3 h 43"/>
                  <a:gd name="T6" fmla="*/ 61 w 277"/>
                  <a:gd name="T7" fmla="*/ 8 h 43"/>
                  <a:gd name="T8" fmla="*/ 96 w 277"/>
                  <a:gd name="T9" fmla="*/ 4 h 43"/>
                  <a:gd name="T10" fmla="*/ 96 w 277"/>
                  <a:gd name="T11" fmla="*/ 4 h 43"/>
                  <a:gd name="T12" fmla="*/ 136 w 277"/>
                  <a:gd name="T13" fmla="*/ 6 h 43"/>
                  <a:gd name="T14" fmla="*/ 164 w 277"/>
                  <a:gd name="T15" fmla="*/ 0 h 43"/>
                  <a:gd name="T16" fmla="*/ 172 w 277"/>
                  <a:gd name="T17" fmla="*/ 1 h 43"/>
                  <a:gd name="T18" fmla="*/ 204 w 277"/>
                  <a:gd name="T19" fmla="*/ 11 h 43"/>
                  <a:gd name="T20" fmla="*/ 221 w 277"/>
                  <a:gd name="T21" fmla="*/ 15 h 43"/>
                  <a:gd name="T22" fmla="*/ 224 w 277"/>
                  <a:gd name="T23" fmla="*/ 16 h 43"/>
                  <a:gd name="T24" fmla="*/ 253 w 277"/>
                  <a:gd name="T25" fmla="*/ 23 h 43"/>
                  <a:gd name="T26" fmla="*/ 272 w 277"/>
                  <a:gd name="T27" fmla="*/ 36 h 43"/>
                  <a:gd name="T28" fmla="*/ 248 w 277"/>
                  <a:gd name="T29" fmla="*/ 41 h 43"/>
                  <a:gd name="T30" fmla="*/ 204 w 277"/>
                  <a:gd name="T31" fmla="*/ 37 h 43"/>
                  <a:gd name="T32" fmla="*/ 196 w 277"/>
                  <a:gd name="T33" fmla="*/ 36 h 43"/>
                  <a:gd name="T34" fmla="*/ 156 w 277"/>
                  <a:gd name="T35" fmla="*/ 36 h 43"/>
                  <a:gd name="T36" fmla="*/ 87 w 277"/>
                  <a:gd name="T37" fmla="*/ 36 h 43"/>
                  <a:gd name="T38" fmla="*/ 79 w 277"/>
                  <a:gd name="T39" fmla="*/ 36 h 43"/>
                  <a:gd name="T40" fmla="*/ 16 w 277"/>
                  <a:gd name="T41" fmla="*/ 36 h 43"/>
                  <a:gd name="T42" fmla="*/ 0 w 277"/>
                  <a:gd name="T43" fmla="*/ 24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77" h="43">
                    <a:moveTo>
                      <a:pt x="0" y="24"/>
                    </a:moveTo>
                    <a:cubicBezTo>
                      <a:pt x="11" y="20"/>
                      <a:pt x="5" y="11"/>
                      <a:pt x="4" y="4"/>
                    </a:cubicBezTo>
                    <a:cubicBezTo>
                      <a:pt x="7" y="1"/>
                      <a:pt x="12" y="1"/>
                      <a:pt x="13" y="3"/>
                    </a:cubicBezTo>
                    <a:cubicBezTo>
                      <a:pt x="27" y="20"/>
                      <a:pt x="45" y="8"/>
                      <a:pt x="61" y="8"/>
                    </a:cubicBezTo>
                    <a:cubicBezTo>
                      <a:pt x="73" y="8"/>
                      <a:pt x="85" y="6"/>
                      <a:pt x="96" y="4"/>
                    </a:cubicBezTo>
                    <a:cubicBezTo>
                      <a:pt x="96" y="4"/>
                      <a:pt x="96" y="4"/>
                      <a:pt x="96" y="4"/>
                    </a:cubicBezTo>
                    <a:cubicBezTo>
                      <a:pt x="110" y="3"/>
                      <a:pt x="123" y="6"/>
                      <a:pt x="136" y="6"/>
                    </a:cubicBezTo>
                    <a:cubicBezTo>
                      <a:pt x="146" y="6"/>
                      <a:pt x="155" y="5"/>
                      <a:pt x="164" y="0"/>
                    </a:cubicBezTo>
                    <a:cubicBezTo>
                      <a:pt x="167" y="0"/>
                      <a:pt x="169" y="0"/>
                      <a:pt x="172" y="1"/>
                    </a:cubicBezTo>
                    <a:cubicBezTo>
                      <a:pt x="181" y="9"/>
                      <a:pt x="191" y="16"/>
                      <a:pt x="204" y="11"/>
                    </a:cubicBezTo>
                    <a:cubicBezTo>
                      <a:pt x="211" y="9"/>
                      <a:pt x="216" y="12"/>
                      <a:pt x="221" y="15"/>
                    </a:cubicBezTo>
                    <a:cubicBezTo>
                      <a:pt x="222" y="16"/>
                      <a:pt x="223" y="16"/>
                      <a:pt x="224" y="16"/>
                    </a:cubicBezTo>
                    <a:cubicBezTo>
                      <a:pt x="235" y="14"/>
                      <a:pt x="244" y="17"/>
                      <a:pt x="253" y="23"/>
                    </a:cubicBezTo>
                    <a:cubicBezTo>
                      <a:pt x="259" y="28"/>
                      <a:pt x="277" y="15"/>
                      <a:pt x="272" y="36"/>
                    </a:cubicBezTo>
                    <a:cubicBezTo>
                      <a:pt x="264" y="38"/>
                      <a:pt x="256" y="39"/>
                      <a:pt x="248" y="41"/>
                    </a:cubicBezTo>
                    <a:cubicBezTo>
                      <a:pt x="233" y="42"/>
                      <a:pt x="219" y="36"/>
                      <a:pt x="204" y="37"/>
                    </a:cubicBezTo>
                    <a:cubicBezTo>
                      <a:pt x="201" y="36"/>
                      <a:pt x="199" y="36"/>
                      <a:pt x="196" y="36"/>
                    </a:cubicBezTo>
                    <a:cubicBezTo>
                      <a:pt x="183" y="32"/>
                      <a:pt x="169" y="40"/>
                      <a:pt x="156" y="36"/>
                    </a:cubicBezTo>
                    <a:cubicBezTo>
                      <a:pt x="133" y="38"/>
                      <a:pt x="110" y="43"/>
                      <a:pt x="87" y="36"/>
                    </a:cubicBezTo>
                    <a:cubicBezTo>
                      <a:pt x="84" y="35"/>
                      <a:pt x="81" y="35"/>
                      <a:pt x="79" y="36"/>
                    </a:cubicBezTo>
                    <a:cubicBezTo>
                      <a:pt x="58" y="43"/>
                      <a:pt x="37" y="41"/>
                      <a:pt x="16" y="36"/>
                    </a:cubicBezTo>
                    <a:cubicBezTo>
                      <a:pt x="6" y="39"/>
                      <a:pt x="0" y="35"/>
                      <a:pt x="0" y="24"/>
                    </a:cubicBezTo>
                    <a:close/>
                  </a:path>
                </a:pathLst>
              </a:custGeom>
              <a:solidFill>
                <a:srgbClr val="6BAC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2" name="Freeform 551">
                <a:extLst>
                  <a:ext uri="{FF2B5EF4-FFF2-40B4-BE49-F238E27FC236}">
                    <a16:creationId xmlns:a16="http://schemas.microsoft.com/office/drawing/2014/main" id="{D33ED7A7-BAA3-467F-AC8F-300BA9BA3717}"/>
                  </a:ext>
                </a:extLst>
              </p:cNvPr>
              <p:cNvSpPr>
                <a:spLocks/>
              </p:cNvSpPr>
              <p:nvPr/>
            </p:nvSpPr>
            <p:spPr bwMode="auto">
              <a:xfrm>
                <a:off x="1015" y="3775"/>
                <a:ext cx="255" cy="53"/>
              </a:xfrm>
              <a:custGeom>
                <a:avLst/>
                <a:gdLst>
                  <a:gd name="T0" fmla="*/ 25 w 227"/>
                  <a:gd name="T1" fmla="*/ 28 h 47"/>
                  <a:gd name="T2" fmla="*/ 13 w 227"/>
                  <a:gd name="T3" fmla="*/ 21 h 47"/>
                  <a:gd name="T4" fmla="*/ 5 w 227"/>
                  <a:gd name="T5" fmla="*/ 20 h 47"/>
                  <a:gd name="T6" fmla="*/ 13 w 227"/>
                  <a:gd name="T7" fmla="*/ 6 h 47"/>
                  <a:gd name="T8" fmla="*/ 33 w 227"/>
                  <a:gd name="T9" fmla="*/ 0 h 47"/>
                  <a:gd name="T10" fmla="*/ 37 w 227"/>
                  <a:gd name="T11" fmla="*/ 0 h 47"/>
                  <a:gd name="T12" fmla="*/ 91 w 227"/>
                  <a:gd name="T13" fmla="*/ 14 h 47"/>
                  <a:gd name="T14" fmla="*/ 114 w 227"/>
                  <a:gd name="T15" fmla="*/ 15 h 47"/>
                  <a:gd name="T16" fmla="*/ 121 w 227"/>
                  <a:gd name="T17" fmla="*/ 13 h 47"/>
                  <a:gd name="T18" fmla="*/ 185 w 227"/>
                  <a:gd name="T19" fmla="*/ 5 h 47"/>
                  <a:gd name="T20" fmla="*/ 197 w 227"/>
                  <a:gd name="T21" fmla="*/ 4 h 47"/>
                  <a:gd name="T22" fmla="*/ 225 w 227"/>
                  <a:gd name="T23" fmla="*/ 39 h 47"/>
                  <a:gd name="T24" fmla="*/ 114 w 227"/>
                  <a:gd name="T25" fmla="*/ 30 h 47"/>
                  <a:gd name="T26" fmla="*/ 97 w 227"/>
                  <a:gd name="T27" fmla="*/ 38 h 47"/>
                  <a:gd name="T28" fmla="*/ 25 w 227"/>
                  <a:gd name="T29" fmla="*/ 28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27" h="47">
                    <a:moveTo>
                      <a:pt x="25" y="28"/>
                    </a:moveTo>
                    <a:cubicBezTo>
                      <a:pt x="24" y="21"/>
                      <a:pt x="22" y="14"/>
                      <a:pt x="13" y="21"/>
                    </a:cubicBezTo>
                    <a:cubicBezTo>
                      <a:pt x="10" y="24"/>
                      <a:pt x="7" y="23"/>
                      <a:pt x="5" y="20"/>
                    </a:cubicBezTo>
                    <a:cubicBezTo>
                      <a:pt x="0" y="11"/>
                      <a:pt x="7" y="8"/>
                      <a:pt x="13" y="6"/>
                    </a:cubicBezTo>
                    <a:cubicBezTo>
                      <a:pt x="19" y="4"/>
                      <a:pt x="27" y="4"/>
                      <a:pt x="33" y="0"/>
                    </a:cubicBezTo>
                    <a:cubicBezTo>
                      <a:pt x="34" y="0"/>
                      <a:pt x="36" y="0"/>
                      <a:pt x="37" y="0"/>
                    </a:cubicBezTo>
                    <a:cubicBezTo>
                      <a:pt x="54" y="7"/>
                      <a:pt x="73" y="10"/>
                      <a:pt x="91" y="14"/>
                    </a:cubicBezTo>
                    <a:cubicBezTo>
                      <a:pt x="99" y="15"/>
                      <a:pt x="106" y="19"/>
                      <a:pt x="114" y="15"/>
                    </a:cubicBezTo>
                    <a:cubicBezTo>
                      <a:pt x="116" y="13"/>
                      <a:pt x="119" y="12"/>
                      <a:pt x="121" y="13"/>
                    </a:cubicBezTo>
                    <a:cubicBezTo>
                      <a:pt x="144" y="18"/>
                      <a:pt x="164" y="8"/>
                      <a:pt x="185" y="5"/>
                    </a:cubicBezTo>
                    <a:cubicBezTo>
                      <a:pt x="189" y="4"/>
                      <a:pt x="193" y="4"/>
                      <a:pt x="197" y="4"/>
                    </a:cubicBezTo>
                    <a:cubicBezTo>
                      <a:pt x="217" y="13"/>
                      <a:pt x="227" y="26"/>
                      <a:pt x="225" y="39"/>
                    </a:cubicBezTo>
                    <a:cubicBezTo>
                      <a:pt x="188" y="37"/>
                      <a:pt x="150" y="47"/>
                      <a:pt x="114" y="30"/>
                    </a:cubicBezTo>
                    <a:cubicBezTo>
                      <a:pt x="107" y="27"/>
                      <a:pt x="105" y="39"/>
                      <a:pt x="97" y="38"/>
                    </a:cubicBezTo>
                    <a:cubicBezTo>
                      <a:pt x="73" y="33"/>
                      <a:pt x="49" y="35"/>
                      <a:pt x="25" y="28"/>
                    </a:cubicBezTo>
                    <a:close/>
                  </a:path>
                </a:pathLst>
              </a:custGeom>
              <a:solidFill>
                <a:srgbClr val="7EB6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3" name="Freeform 552">
                <a:extLst>
                  <a:ext uri="{FF2B5EF4-FFF2-40B4-BE49-F238E27FC236}">
                    <a16:creationId xmlns:a16="http://schemas.microsoft.com/office/drawing/2014/main" id="{95595EC4-5DFB-478D-B911-86D3649063C0}"/>
                  </a:ext>
                </a:extLst>
              </p:cNvPr>
              <p:cNvSpPr>
                <a:spLocks/>
              </p:cNvSpPr>
              <p:nvPr/>
            </p:nvSpPr>
            <p:spPr bwMode="auto">
              <a:xfrm>
                <a:off x="1236" y="3777"/>
                <a:ext cx="252" cy="50"/>
              </a:xfrm>
              <a:custGeom>
                <a:avLst/>
                <a:gdLst>
                  <a:gd name="T0" fmla="*/ 28 w 224"/>
                  <a:gd name="T1" fmla="*/ 37 h 44"/>
                  <a:gd name="T2" fmla="*/ 0 w 224"/>
                  <a:gd name="T3" fmla="*/ 2 h 44"/>
                  <a:gd name="T4" fmla="*/ 14 w 224"/>
                  <a:gd name="T5" fmla="*/ 2 h 44"/>
                  <a:gd name="T6" fmla="*/ 72 w 224"/>
                  <a:gd name="T7" fmla="*/ 8 h 44"/>
                  <a:gd name="T8" fmla="*/ 121 w 224"/>
                  <a:gd name="T9" fmla="*/ 8 h 44"/>
                  <a:gd name="T10" fmla="*/ 224 w 224"/>
                  <a:gd name="T11" fmla="*/ 11 h 44"/>
                  <a:gd name="T12" fmla="*/ 188 w 224"/>
                  <a:gd name="T13" fmla="*/ 28 h 44"/>
                  <a:gd name="T14" fmla="*/ 145 w 224"/>
                  <a:gd name="T15" fmla="*/ 35 h 44"/>
                  <a:gd name="T16" fmla="*/ 149 w 224"/>
                  <a:gd name="T17" fmla="*/ 39 h 44"/>
                  <a:gd name="T18" fmla="*/ 120 w 224"/>
                  <a:gd name="T19" fmla="*/ 40 h 44"/>
                  <a:gd name="T20" fmla="*/ 76 w 224"/>
                  <a:gd name="T21" fmla="*/ 38 h 44"/>
                  <a:gd name="T22" fmla="*/ 59 w 224"/>
                  <a:gd name="T23" fmla="*/ 20 h 44"/>
                  <a:gd name="T24" fmla="*/ 76 w 224"/>
                  <a:gd name="T25" fmla="*/ 38 h 44"/>
                  <a:gd name="T26" fmla="*/ 28 w 224"/>
                  <a:gd name="T27" fmla="*/ 37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24" h="44">
                    <a:moveTo>
                      <a:pt x="28" y="37"/>
                    </a:moveTo>
                    <a:cubicBezTo>
                      <a:pt x="24" y="21"/>
                      <a:pt x="8" y="15"/>
                      <a:pt x="0" y="2"/>
                    </a:cubicBezTo>
                    <a:cubicBezTo>
                      <a:pt x="5" y="2"/>
                      <a:pt x="10" y="0"/>
                      <a:pt x="14" y="2"/>
                    </a:cubicBezTo>
                    <a:cubicBezTo>
                      <a:pt x="32" y="14"/>
                      <a:pt x="53" y="12"/>
                      <a:pt x="72" y="8"/>
                    </a:cubicBezTo>
                    <a:cubicBezTo>
                      <a:pt x="89" y="5"/>
                      <a:pt x="105" y="7"/>
                      <a:pt x="121" y="8"/>
                    </a:cubicBezTo>
                    <a:cubicBezTo>
                      <a:pt x="155" y="8"/>
                      <a:pt x="190" y="3"/>
                      <a:pt x="224" y="11"/>
                    </a:cubicBezTo>
                    <a:cubicBezTo>
                      <a:pt x="216" y="24"/>
                      <a:pt x="208" y="34"/>
                      <a:pt x="188" y="28"/>
                    </a:cubicBezTo>
                    <a:cubicBezTo>
                      <a:pt x="175" y="24"/>
                      <a:pt x="159" y="31"/>
                      <a:pt x="145" y="35"/>
                    </a:cubicBezTo>
                    <a:cubicBezTo>
                      <a:pt x="144" y="35"/>
                      <a:pt x="149" y="36"/>
                      <a:pt x="149" y="39"/>
                    </a:cubicBezTo>
                    <a:cubicBezTo>
                      <a:pt x="139" y="44"/>
                      <a:pt x="129" y="43"/>
                      <a:pt x="120" y="40"/>
                    </a:cubicBezTo>
                    <a:cubicBezTo>
                      <a:pt x="105" y="35"/>
                      <a:pt x="91" y="42"/>
                      <a:pt x="76" y="38"/>
                    </a:cubicBezTo>
                    <a:cubicBezTo>
                      <a:pt x="89" y="15"/>
                      <a:pt x="68" y="26"/>
                      <a:pt x="59" y="20"/>
                    </a:cubicBezTo>
                    <a:cubicBezTo>
                      <a:pt x="64" y="30"/>
                      <a:pt x="81" y="22"/>
                      <a:pt x="76" y="38"/>
                    </a:cubicBezTo>
                    <a:cubicBezTo>
                      <a:pt x="60" y="38"/>
                      <a:pt x="44" y="38"/>
                      <a:pt x="28" y="37"/>
                    </a:cubicBezTo>
                    <a:close/>
                  </a:path>
                </a:pathLst>
              </a:custGeom>
              <a:solidFill>
                <a:srgbClr val="9BC6D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4" name="Freeform 553">
                <a:extLst>
                  <a:ext uri="{FF2B5EF4-FFF2-40B4-BE49-F238E27FC236}">
                    <a16:creationId xmlns:a16="http://schemas.microsoft.com/office/drawing/2014/main" id="{74C459AA-4B95-4977-81B7-23CC775B4F50}"/>
                  </a:ext>
                </a:extLst>
              </p:cNvPr>
              <p:cNvSpPr>
                <a:spLocks/>
              </p:cNvSpPr>
              <p:nvPr/>
            </p:nvSpPr>
            <p:spPr bwMode="auto">
              <a:xfrm>
                <a:off x="464" y="3673"/>
                <a:ext cx="192" cy="49"/>
              </a:xfrm>
              <a:custGeom>
                <a:avLst/>
                <a:gdLst>
                  <a:gd name="T0" fmla="*/ 2 w 171"/>
                  <a:gd name="T1" fmla="*/ 6 h 44"/>
                  <a:gd name="T2" fmla="*/ 95 w 171"/>
                  <a:gd name="T3" fmla="*/ 4 h 44"/>
                  <a:gd name="T4" fmla="*/ 164 w 171"/>
                  <a:gd name="T5" fmla="*/ 7 h 44"/>
                  <a:gd name="T6" fmla="*/ 171 w 171"/>
                  <a:gd name="T7" fmla="*/ 11 h 44"/>
                  <a:gd name="T8" fmla="*/ 138 w 171"/>
                  <a:gd name="T9" fmla="*/ 20 h 44"/>
                  <a:gd name="T10" fmla="*/ 159 w 171"/>
                  <a:gd name="T11" fmla="*/ 31 h 44"/>
                  <a:gd name="T12" fmla="*/ 139 w 171"/>
                  <a:gd name="T13" fmla="*/ 35 h 44"/>
                  <a:gd name="T14" fmla="*/ 15 w 171"/>
                  <a:gd name="T15" fmla="*/ 40 h 44"/>
                  <a:gd name="T16" fmla="*/ 14 w 171"/>
                  <a:gd name="T17" fmla="*/ 37 h 44"/>
                  <a:gd name="T18" fmla="*/ 37 w 171"/>
                  <a:gd name="T19" fmla="*/ 29 h 44"/>
                  <a:gd name="T20" fmla="*/ 85 w 171"/>
                  <a:gd name="T21" fmla="*/ 19 h 44"/>
                  <a:gd name="T22" fmla="*/ 102 w 171"/>
                  <a:gd name="T23" fmla="*/ 19 h 44"/>
                  <a:gd name="T24" fmla="*/ 86 w 171"/>
                  <a:gd name="T25" fmla="*/ 19 h 44"/>
                  <a:gd name="T26" fmla="*/ 53 w 171"/>
                  <a:gd name="T27" fmla="*/ 22 h 44"/>
                  <a:gd name="T28" fmla="*/ 14 w 171"/>
                  <a:gd name="T29" fmla="*/ 21 h 44"/>
                  <a:gd name="T30" fmla="*/ 2 w 171"/>
                  <a:gd name="T31" fmla="*/ 9 h 44"/>
                  <a:gd name="T32" fmla="*/ 2 w 171"/>
                  <a:gd name="T33" fmla="*/ 6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71" h="44">
                    <a:moveTo>
                      <a:pt x="2" y="6"/>
                    </a:moveTo>
                    <a:cubicBezTo>
                      <a:pt x="33" y="0"/>
                      <a:pt x="65" y="2"/>
                      <a:pt x="95" y="4"/>
                    </a:cubicBezTo>
                    <a:cubicBezTo>
                      <a:pt x="118" y="5"/>
                      <a:pt x="141" y="8"/>
                      <a:pt x="164" y="7"/>
                    </a:cubicBezTo>
                    <a:cubicBezTo>
                      <a:pt x="167" y="7"/>
                      <a:pt x="169" y="10"/>
                      <a:pt x="171" y="11"/>
                    </a:cubicBezTo>
                    <a:cubicBezTo>
                      <a:pt x="163" y="21"/>
                      <a:pt x="151" y="19"/>
                      <a:pt x="138" y="20"/>
                    </a:cubicBezTo>
                    <a:cubicBezTo>
                      <a:pt x="144" y="29"/>
                      <a:pt x="155" y="24"/>
                      <a:pt x="159" y="31"/>
                    </a:cubicBezTo>
                    <a:cubicBezTo>
                      <a:pt x="154" y="38"/>
                      <a:pt x="145" y="36"/>
                      <a:pt x="139" y="35"/>
                    </a:cubicBezTo>
                    <a:cubicBezTo>
                      <a:pt x="97" y="33"/>
                      <a:pt x="57" y="44"/>
                      <a:pt x="15" y="40"/>
                    </a:cubicBezTo>
                    <a:cubicBezTo>
                      <a:pt x="15" y="39"/>
                      <a:pt x="15" y="38"/>
                      <a:pt x="14" y="37"/>
                    </a:cubicBezTo>
                    <a:cubicBezTo>
                      <a:pt x="20" y="28"/>
                      <a:pt x="29" y="29"/>
                      <a:pt x="37" y="29"/>
                    </a:cubicBezTo>
                    <a:cubicBezTo>
                      <a:pt x="54" y="29"/>
                      <a:pt x="70" y="29"/>
                      <a:pt x="85" y="19"/>
                    </a:cubicBezTo>
                    <a:cubicBezTo>
                      <a:pt x="90" y="16"/>
                      <a:pt x="96" y="18"/>
                      <a:pt x="102" y="19"/>
                    </a:cubicBezTo>
                    <a:cubicBezTo>
                      <a:pt x="96" y="16"/>
                      <a:pt x="91" y="16"/>
                      <a:pt x="86" y="19"/>
                    </a:cubicBezTo>
                    <a:cubicBezTo>
                      <a:pt x="76" y="24"/>
                      <a:pt x="65" y="24"/>
                      <a:pt x="53" y="22"/>
                    </a:cubicBezTo>
                    <a:cubicBezTo>
                      <a:pt x="40" y="20"/>
                      <a:pt x="27" y="17"/>
                      <a:pt x="14" y="21"/>
                    </a:cubicBezTo>
                    <a:cubicBezTo>
                      <a:pt x="5" y="24"/>
                      <a:pt x="0" y="19"/>
                      <a:pt x="2" y="9"/>
                    </a:cubicBezTo>
                    <a:cubicBezTo>
                      <a:pt x="2" y="8"/>
                      <a:pt x="2" y="7"/>
                      <a:pt x="2" y="6"/>
                    </a:cubicBezTo>
                    <a:close/>
                  </a:path>
                </a:pathLst>
              </a:custGeom>
              <a:solidFill>
                <a:srgbClr val="80BA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5" name="Freeform 554">
                <a:extLst>
                  <a:ext uri="{FF2B5EF4-FFF2-40B4-BE49-F238E27FC236}">
                    <a16:creationId xmlns:a16="http://schemas.microsoft.com/office/drawing/2014/main" id="{984FFB78-FE57-4C8D-9469-570F2B8B5E4D}"/>
                  </a:ext>
                </a:extLst>
              </p:cNvPr>
              <p:cNvSpPr>
                <a:spLocks/>
              </p:cNvSpPr>
              <p:nvPr/>
            </p:nvSpPr>
            <p:spPr bwMode="auto">
              <a:xfrm>
                <a:off x="270" y="3661"/>
                <a:ext cx="198" cy="46"/>
              </a:xfrm>
              <a:custGeom>
                <a:avLst/>
                <a:gdLst>
                  <a:gd name="T0" fmla="*/ 38 w 176"/>
                  <a:gd name="T1" fmla="*/ 34 h 41"/>
                  <a:gd name="T2" fmla="*/ 0 w 176"/>
                  <a:gd name="T3" fmla="*/ 10 h 41"/>
                  <a:gd name="T4" fmla="*/ 24 w 176"/>
                  <a:gd name="T5" fmla="*/ 5 h 41"/>
                  <a:gd name="T6" fmla="*/ 32 w 176"/>
                  <a:gd name="T7" fmla="*/ 2 h 41"/>
                  <a:gd name="T8" fmla="*/ 96 w 176"/>
                  <a:gd name="T9" fmla="*/ 11 h 41"/>
                  <a:gd name="T10" fmla="*/ 151 w 176"/>
                  <a:gd name="T11" fmla="*/ 10 h 41"/>
                  <a:gd name="T12" fmla="*/ 175 w 176"/>
                  <a:gd name="T13" fmla="*/ 17 h 41"/>
                  <a:gd name="T14" fmla="*/ 176 w 176"/>
                  <a:gd name="T15" fmla="*/ 19 h 41"/>
                  <a:gd name="T16" fmla="*/ 160 w 176"/>
                  <a:gd name="T17" fmla="*/ 32 h 41"/>
                  <a:gd name="T18" fmla="*/ 113 w 176"/>
                  <a:gd name="T19" fmla="*/ 27 h 41"/>
                  <a:gd name="T20" fmla="*/ 73 w 176"/>
                  <a:gd name="T21" fmla="*/ 26 h 41"/>
                  <a:gd name="T22" fmla="*/ 58 w 176"/>
                  <a:gd name="T23" fmla="*/ 20 h 41"/>
                  <a:gd name="T24" fmla="*/ 48 w 176"/>
                  <a:gd name="T25" fmla="*/ 38 h 41"/>
                  <a:gd name="T26" fmla="*/ 38 w 176"/>
                  <a:gd name="T27" fmla="*/ 34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6" h="41">
                    <a:moveTo>
                      <a:pt x="38" y="34"/>
                    </a:moveTo>
                    <a:cubicBezTo>
                      <a:pt x="25" y="26"/>
                      <a:pt x="10" y="22"/>
                      <a:pt x="0" y="10"/>
                    </a:cubicBezTo>
                    <a:cubicBezTo>
                      <a:pt x="8" y="10"/>
                      <a:pt x="17" y="11"/>
                      <a:pt x="24" y="5"/>
                    </a:cubicBezTo>
                    <a:cubicBezTo>
                      <a:pt x="26" y="3"/>
                      <a:pt x="29" y="2"/>
                      <a:pt x="32" y="2"/>
                    </a:cubicBezTo>
                    <a:cubicBezTo>
                      <a:pt x="54" y="4"/>
                      <a:pt x="76" y="0"/>
                      <a:pt x="96" y="11"/>
                    </a:cubicBezTo>
                    <a:cubicBezTo>
                      <a:pt x="115" y="11"/>
                      <a:pt x="133" y="11"/>
                      <a:pt x="151" y="10"/>
                    </a:cubicBezTo>
                    <a:cubicBezTo>
                      <a:pt x="161" y="10"/>
                      <a:pt x="168" y="12"/>
                      <a:pt x="175" y="17"/>
                    </a:cubicBezTo>
                    <a:cubicBezTo>
                      <a:pt x="175" y="17"/>
                      <a:pt x="176" y="19"/>
                      <a:pt x="176" y="19"/>
                    </a:cubicBezTo>
                    <a:cubicBezTo>
                      <a:pt x="176" y="29"/>
                      <a:pt x="171" y="31"/>
                      <a:pt x="160" y="32"/>
                    </a:cubicBezTo>
                    <a:cubicBezTo>
                      <a:pt x="144" y="33"/>
                      <a:pt x="129" y="26"/>
                      <a:pt x="113" y="27"/>
                    </a:cubicBezTo>
                    <a:cubicBezTo>
                      <a:pt x="99" y="41"/>
                      <a:pt x="86" y="29"/>
                      <a:pt x="73" y="26"/>
                    </a:cubicBezTo>
                    <a:cubicBezTo>
                      <a:pt x="68" y="24"/>
                      <a:pt x="63" y="22"/>
                      <a:pt x="58" y="20"/>
                    </a:cubicBezTo>
                    <a:cubicBezTo>
                      <a:pt x="57" y="28"/>
                      <a:pt x="62" y="38"/>
                      <a:pt x="48" y="38"/>
                    </a:cubicBezTo>
                    <a:cubicBezTo>
                      <a:pt x="46" y="34"/>
                      <a:pt x="41" y="35"/>
                      <a:pt x="38" y="34"/>
                    </a:cubicBezTo>
                    <a:close/>
                  </a:path>
                </a:pathLst>
              </a:custGeom>
              <a:solidFill>
                <a:srgbClr val="80BA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6" name="Freeform 555">
                <a:extLst>
                  <a:ext uri="{FF2B5EF4-FFF2-40B4-BE49-F238E27FC236}">
                    <a16:creationId xmlns:a16="http://schemas.microsoft.com/office/drawing/2014/main" id="{17FE8D7A-BDD9-48EB-B89F-F1B8A2246AE6}"/>
                  </a:ext>
                </a:extLst>
              </p:cNvPr>
              <p:cNvSpPr>
                <a:spLocks/>
              </p:cNvSpPr>
              <p:nvPr/>
            </p:nvSpPr>
            <p:spPr bwMode="auto">
              <a:xfrm>
                <a:off x="1386" y="3789"/>
                <a:ext cx="147" cy="38"/>
              </a:xfrm>
              <a:custGeom>
                <a:avLst/>
                <a:gdLst>
                  <a:gd name="T0" fmla="*/ 16 w 131"/>
                  <a:gd name="T1" fmla="*/ 29 h 34"/>
                  <a:gd name="T2" fmla="*/ 0 w 131"/>
                  <a:gd name="T3" fmla="*/ 26 h 34"/>
                  <a:gd name="T4" fmla="*/ 68 w 131"/>
                  <a:gd name="T5" fmla="*/ 16 h 34"/>
                  <a:gd name="T6" fmla="*/ 77 w 131"/>
                  <a:gd name="T7" fmla="*/ 13 h 34"/>
                  <a:gd name="T8" fmla="*/ 91 w 131"/>
                  <a:gd name="T9" fmla="*/ 1 h 34"/>
                  <a:gd name="T10" fmla="*/ 95 w 131"/>
                  <a:gd name="T11" fmla="*/ 0 h 34"/>
                  <a:gd name="T12" fmla="*/ 121 w 131"/>
                  <a:gd name="T13" fmla="*/ 8 h 34"/>
                  <a:gd name="T14" fmla="*/ 123 w 131"/>
                  <a:gd name="T15" fmla="*/ 32 h 34"/>
                  <a:gd name="T16" fmla="*/ 78 w 131"/>
                  <a:gd name="T17" fmla="*/ 28 h 34"/>
                  <a:gd name="T18" fmla="*/ 16 w 131"/>
                  <a:gd name="T19" fmla="*/ 29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1" h="34">
                    <a:moveTo>
                      <a:pt x="16" y="29"/>
                    </a:moveTo>
                    <a:cubicBezTo>
                      <a:pt x="12" y="28"/>
                      <a:pt x="9" y="28"/>
                      <a:pt x="0" y="26"/>
                    </a:cubicBezTo>
                    <a:cubicBezTo>
                      <a:pt x="26" y="18"/>
                      <a:pt x="45" y="6"/>
                      <a:pt x="68" y="16"/>
                    </a:cubicBezTo>
                    <a:cubicBezTo>
                      <a:pt x="73" y="18"/>
                      <a:pt x="78" y="17"/>
                      <a:pt x="77" y="13"/>
                    </a:cubicBezTo>
                    <a:cubicBezTo>
                      <a:pt x="75" y="1"/>
                      <a:pt x="88" y="6"/>
                      <a:pt x="91" y="1"/>
                    </a:cubicBezTo>
                    <a:cubicBezTo>
                      <a:pt x="92" y="0"/>
                      <a:pt x="94" y="0"/>
                      <a:pt x="95" y="0"/>
                    </a:cubicBezTo>
                    <a:cubicBezTo>
                      <a:pt x="104" y="1"/>
                      <a:pt x="112" y="7"/>
                      <a:pt x="121" y="8"/>
                    </a:cubicBezTo>
                    <a:cubicBezTo>
                      <a:pt x="131" y="10"/>
                      <a:pt x="125" y="23"/>
                      <a:pt x="123" y="32"/>
                    </a:cubicBezTo>
                    <a:cubicBezTo>
                      <a:pt x="107" y="34"/>
                      <a:pt x="93" y="30"/>
                      <a:pt x="78" y="28"/>
                    </a:cubicBezTo>
                    <a:cubicBezTo>
                      <a:pt x="57" y="24"/>
                      <a:pt x="36" y="33"/>
                      <a:pt x="16" y="29"/>
                    </a:cubicBezTo>
                    <a:close/>
                  </a:path>
                </a:pathLst>
              </a:custGeom>
              <a:solidFill>
                <a:srgbClr val="77AE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7" name="Freeform 556">
                <a:extLst>
                  <a:ext uri="{FF2B5EF4-FFF2-40B4-BE49-F238E27FC236}">
                    <a16:creationId xmlns:a16="http://schemas.microsoft.com/office/drawing/2014/main" id="{1A64BBE9-D34B-4A13-8DDF-0335E20C2449}"/>
                  </a:ext>
                </a:extLst>
              </p:cNvPr>
              <p:cNvSpPr>
                <a:spLocks/>
              </p:cNvSpPr>
              <p:nvPr/>
            </p:nvSpPr>
            <p:spPr bwMode="auto">
              <a:xfrm>
                <a:off x="1056" y="3762"/>
                <a:ext cx="167" cy="46"/>
              </a:xfrm>
              <a:custGeom>
                <a:avLst/>
                <a:gdLst>
                  <a:gd name="T0" fmla="*/ 148 w 148"/>
                  <a:gd name="T1" fmla="*/ 17 h 41"/>
                  <a:gd name="T2" fmla="*/ 90 w 148"/>
                  <a:gd name="T3" fmla="*/ 29 h 41"/>
                  <a:gd name="T4" fmla="*/ 60 w 148"/>
                  <a:gd name="T5" fmla="*/ 41 h 41"/>
                  <a:gd name="T6" fmla="*/ 34 w 148"/>
                  <a:gd name="T7" fmla="*/ 30 h 41"/>
                  <a:gd name="T8" fmla="*/ 14 w 148"/>
                  <a:gd name="T9" fmla="*/ 23 h 41"/>
                  <a:gd name="T10" fmla="*/ 0 w 148"/>
                  <a:gd name="T11" fmla="*/ 12 h 41"/>
                  <a:gd name="T12" fmla="*/ 9 w 148"/>
                  <a:gd name="T13" fmla="*/ 9 h 41"/>
                  <a:gd name="T14" fmla="*/ 98 w 148"/>
                  <a:gd name="T15" fmla="*/ 20 h 41"/>
                  <a:gd name="T16" fmla="*/ 148 w 148"/>
                  <a:gd name="T17" fmla="*/ 17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8" h="41">
                    <a:moveTo>
                      <a:pt x="148" y="17"/>
                    </a:moveTo>
                    <a:cubicBezTo>
                      <a:pt x="130" y="24"/>
                      <a:pt x="113" y="36"/>
                      <a:pt x="90" y="29"/>
                    </a:cubicBezTo>
                    <a:cubicBezTo>
                      <a:pt x="80" y="25"/>
                      <a:pt x="70" y="36"/>
                      <a:pt x="60" y="41"/>
                    </a:cubicBezTo>
                    <a:cubicBezTo>
                      <a:pt x="55" y="29"/>
                      <a:pt x="51" y="17"/>
                      <a:pt x="34" y="30"/>
                    </a:cubicBezTo>
                    <a:cubicBezTo>
                      <a:pt x="26" y="36"/>
                      <a:pt x="18" y="30"/>
                      <a:pt x="14" y="23"/>
                    </a:cubicBezTo>
                    <a:cubicBezTo>
                      <a:pt x="11" y="16"/>
                      <a:pt x="8" y="11"/>
                      <a:pt x="0" y="12"/>
                    </a:cubicBezTo>
                    <a:cubicBezTo>
                      <a:pt x="2" y="9"/>
                      <a:pt x="6" y="7"/>
                      <a:pt x="9" y="9"/>
                    </a:cubicBezTo>
                    <a:cubicBezTo>
                      <a:pt x="36" y="29"/>
                      <a:pt x="69" y="0"/>
                      <a:pt x="98" y="20"/>
                    </a:cubicBezTo>
                    <a:cubicBezTo>
                      <a:pt x="108" y="26"/>
                      <a:pt x="131" y="15"/>
                      <a:pt x="148" y="17"/>
                    </a:cubicBezTo>
                    <a:close/>
                  </a:path>
                </a:pathLst>
              </a:custGeom>
              <a:solidFill>
                <a:srgbClr val="A4CEE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8" name="Freeform 557">
                <a:extLst>
                  <a:ext uri="{FF2B5EF4-FFF2-40B4-BE49-F238E27FC236}">
                    <a16:creationId xmlns:a16="http://schemas.microsoft.com/office/drawing/2014/main" id="{D7C0EFDD-9946-464A-B7A3-E523FD92985A}"/>
                  </a:ext>
                </a:extLst>
              </p:cNvPr>
              <p:cNvSpPr>
                <a:spLocks/>
              </p:cNvSpPr>
              <p:nvPr/>
            </p:nvSpPr>
            <p:spPr bwMode="auto">
              <a:xfrm>
                <a:off x="611" y="3682"/>
                <a:ext cx="125" cy="30"/>
              </a:xfrm>
              <a:custGeom>
                <a:avLst/>
                <a:gdLst>
                  <a:gd name="T0" fmla="*/ 28 w 111"/>
                  <a:gd name="T1" fmla="*/ 23 h 27"/>
                  <a:gd name="T2" fmla="*/ 11 w 111"/>
                  <a:gd name="T3" fmla="*/ 22 h 27"/>
                  <a:gd name="T4" fmla="*/ 2 w 111"/>
                  <a:gd name="T5" fmla="*/ 7 h 27"/>
                  <a:gd name="T6" fmla="*/ 14 w 111"/>
                  <a:gd name="T7" fmla="*/ 6 h 27"/>
                  <a:gd name="T8" fmla="*/ 40 w 111"/>
                  <a:gd name="T9" fmla="*/ 3 h 27"/>
                  <a:gd name="T10" fmla="*/ 48 w 111"/>
                  <a:gd name="T11" fmla="*/ 3 h 27"/>
                  <a:gd name="T12" fmla="*/ 57 w 111"/>
                  <a:gd name="T13" fmla="*/ 12 h 27"/>
                  <a:gd name="T14" fmla="*/ 97 w 111"/>
                  <a:gd name="T15" fmla="*/ 10 h 27"/>
                  <a:gd name="T16" fmla="*/ 99 w 111"/>
                  <a:gd name="T17" fmla="*/ 23 h 27"/>
                  <a:gd name="T18" fmla="*/ 73 w 111"/>
                  <a:gd name="T19" fmla="*/ 20 h 27"/>
                  <a:gd name="T20" fmla="*/ 40 w 111"/>
                  <a:gd name="T21" fmla="*/ 23 h 27"/>
                  <a:gd name="T22" fmla="*/ 28 w 111"/>
                  <a:gd name="T23" fmla="*/ 2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1" h="27">
                    <a:moveTo>
                      <a:pt x="28" y="23"/>
                    </a:moveTo>
                    <a:cubicBezTo>
                      <a:pt x="23" y="23"/>
                      <a:pt x="17" y="23"/>
                      <a:pt x="11" y="22"/>
                    </a:cubicBezTo>
                    <a:cubicBezTo>
                      <a:pt x="3" y="21"/>
                      <a:pt x="0" y="14"/>
                      <a:pt x="2" y="7"/>
                    </a:cubicBezTo>
                    <a:cubicBezTo>
                      <a:pt x="4" y="0"/>
                      <a:pt x="10" y="2"/>
                      <a:pt x="14" y="6"/>
                    </a:cubicBezTo>
                    <a:cubicBezTo>
                      <a:pt x="24" y="12"/>
                      <a:pt x="31" y="0"/>
                      <a:pt x="40" y="3"/>
                    </a:cubicBezTo>
                    <a:cubicBezTo>
                      <a:pt x="43" y="3"/>
                      <a:pt x="45" y="3"/>
                      <a:pt x="48" y="3"/>
                    </a:cubicBezTo>
                    <a:cubicBezTo>
                      <a:pt x="52" y="5"/>
                      <a:pt x="46" y="19"/>
                      <a:pt x="57" y="12"/>
                    </a:cubicBezTo>
                    <a:cubicBezTo>
                      <a:pt x="70" y="4"/>
                      <a:pt x="84" y="10"/>
                      <a:pt x="97" y="10"/>
                    </a:cubicBezTo>
                    <a:cubicBezTo>
                      <a:pt x="109" y="10"/>
                      <a:pt x="111" y="17"/>
                      <a:pt x="99" y="23"/>
                    </a:cubicBezTo>
                    <a:cubicBezTo>
                      <a:pt x="91" y="23"/>
                      <a:pt x="81" y="27"/>
                      <a:pt x="73" y="20"/>
                    </a:cubicBezTo>
                    <a:cubicBezTo>
                      <a:pt x="63" y="27"/>
                      <a:pt x="51" y="26"/>
                      <a:pt x="40" y="23"/>
                    </a:cubicBezTo>
                    <a:cubicBezTo>
                      <a:pt x="36" y="23"/>
                      <a:pt x="32" y="23"/>
                      <a:pt x="28" y="23"/>
                    </a:cubicBezTo>
                    <a:close/>
                  </a:path>
                </a:pathLst>
              </a:custGeom>
              <a:solidFill>
                <a:srgbClr val="5BA7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9" name="Freeform 558">
                <a:extLst>
                  <a:ext uri="{FF2B5EF4-FFF2-40B4-BE49-F238E27FC236}">
                    <a16:creationId xmlns:a16="http://schemas.microsoft.com/office/drawing/2014/main" id="{E021F4B5-196C-40A1-BAB5-51C4412164BD}"/>
                  </a:ext>
                </a:extLst>
              </p:cNvPr>
              <p:cNvSpPr>
                <a:spLocks/>
              </p:cNvSpPr>
              <p:nvPr/>
            </p:nvSpPr>
            <p:spPr bwMode="auto">
              <a:xfrm>
                <a:off x="688" y="3755"/>
                <a:ext cx="157" cy="36"/>
              </a:xfrm>
              <a:custGeom>
                <a:avLst/>
                <a:gdLst>
                  <a:gd name="T0" fmla="*/ 140 w 140"/>
                  <a:gd name="T1" fmla="*/ 14 h 32"/>
                  <a:gd name="T2" fmla="*/ 82 w 140"/>
                  <a:gd name="T3" fmla="*/ 27 h 32"/>
                  <a:gd name="T4" fmla="*/ 48 w 140"/>
                  <a:gd name="T5" fmla="*/ 14 h 32"/>
                  <a:gd name="T6" fmla="*/ 0 w 140"/>
                  <a:gd name="T7" fmla="*/ 14 h 32"/>
                  <a:gd name="T8" fmla="*/ 38 w 140"/>
                  <a:gd name="T9" fmla="*/ 5 h 32"/>
                  <a:gd name="T10" fmla="*/ 96 w 140"/>
                  <a:gd name="T11" fmla="*/ 9 h 32"/>
                  <a:gd name="T12" fmla="*/ 140 w 140"/>
                  <a:gd name="T13" fmla="*/ 14 h 32"/>
                </a:gdLst>
                <a:ahLst/>
                <a:cxnLst>
                  <a:cxn ang="0">
                    <a:pos x="T0" y="T1"/>
                  </a:cxn>
                  <a:cxn ang="0">
                    <a:pos x="T2" y="T3"/>
                  </a:cxn>
                  <a:cxn ang="0">
                    <a:pos x="T4" y="T5"/>
                  </a:cxn>
                  <a:cxn ang="0">
                    <a:pos x="T6" y="T7"/>
                  </a:cxn>
                  <a:cxn ang="0">
                    <a:pos x="T8" y="T9"/>
                  </a:cxn>
                  <a:cxn ang="0">
                    <a:pos x="T10" y="T11"/>
                  </a:cxn>
                  <a:cxn ang="0">
                    <a:pos x="T12" y="T13"/>
                  </a:cxn>
                </a:cxnLst>
                <a:rect l="0" t="0" r="r" b="b"/>
                <a:pathLst>
                  <a:path w="140" h="32">
                    <a:moveTo>
                      <a:pt x="140" y="14"/>
                    </a:moveTo>
                    <a:cubicBezTo>
                      <a:pt x="122" y="24"/>
                      <a:pt x="101" y="21"/>
                      <a:pt x="82" y="27"/>
                    </a:cubicBezTo>
                    <a:cubicBezTo>
                      <a:pt x="65" y="32"/>
                      <a:pt x="61" y="12"/>
                      <a:pt x="48" y="14"/>
                    </a:cubicBezTo>
                    <a:cubicBezTo>
                      <a:pt x="32" y="14"/>
                      <a:pt x="16" y="14"/>
                      <a:pt x="0" y="14"/>
                    </a:cubicBezTo>
                    <a:cubicBezTo>
                      <a:pt x="10" y="0"/>
                      <a:pt x="24" y="1"/>
                      <a:pt x="38" y="5"/>
                    </a:cubicBezTo>
                    <a:cubicBezTo>
                      <a:pt x="57" y="10"/>
                      <a:pt x="75" y="19"/>
                      <a:pt x="96" y="9"/>
                    </a:cubicBezTo>
                    <a:cubicBezTo>
                      <a:pt x="109" y="3"/>
                      <a:pt x="125" y="12"/>
                      <a:pt x="140" y="14"/>
                    </a:cubicBezTo>
                    <a:close/>
                  </a:path>
                </a:pathLst>
              </a:custGeom>
              <a:solidFill>
                <a:srgbClr val="9CC8D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0" name="Freeform 559">
                <a:extLst>
                  <a:ext uri="{FF2B5EF4-FFF2-40B4-BE49-F238E27FC236}">
                    <a16:creationId xmlns:a16="http://schemas.microsoft.com/office/drawing/2014/main" id="{5DE12E7C-9DD4-4CA1-BD1F-25AA3C525A33}"/>
                  </a:ext>
                </a:extLst>
              </p:cNvPr>
              <p:cNvSpPr>
                <a:spLocks/>
              </p:cNvSpPr>
              <p:nvPr/>
            </p:nvSpPr>
            <p:spPr bwMode="auto">
              <a:xfrm>
                <a:off x="1493" y="3780"/>
                <a:ext cx="85" cy="45"/>
              </a:xfrm>
              <a:custGeom>
                <a:avLst/>
                <a:gdLst>
                  <a:gd name="T0" fmla="*/ 28 w 76"/>
                  <a:gd name="T1" fmla="*/ 40 h 40"/>
                  <a:gd name="T2" fmla="*/ 24 w 76"/>
                  <a:gd name="T3" fmla="*/ 18 h 40"/>
                  <a:gd name="T4" fmla="*/ 20 w 76"/>
                  <a:gd name="T5" fmla="*/ 30 h 40"/>
                  <a:gd name="T6" fmla="*/ 0 w 76"/>
                  <a:gd name="T7" fmla="*/ 8 h 40"/>
                  <a:gd name="T8" fmla="*/ 40 w 76"/>
                  <a:gd name="T9" fmla="*/ 8 h 40"/>
                  <a:gd name="T10" fmla="*/ 27 w 76"/>
                  <a:gd name="T11" fmla="*/ 31 h 40"/>
                  <a:gd name="T12" fmla="*/ 62 w 76"/>
                  <a:gd name="T13" fmla="*/ 20 h 40"/>
                  <a:gd name="T14" fmla="*/ 76 w 76"/>
                  <a:gd name="T15" fmla="*/ 40 h 40"/>
                  <a:gd name="T16" fmla="*/ 28 w 76"/>
                  <a:gd name="T17"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6" h="40">
                    <a:moveTo>
                      <a:pt x="28" y="40"/>
                    </a:moveTo>
                    <a:cubicBezTo>
                      <a:pt x="27" y="32"/>
                      <a:pt x="31" y="24"/>
                      <a:pt x="24" y="18"/>
                    </a:cubicBezTo>
                    <a:cubicBezTo>
                      <a:pt x="17" y="20"/>
                      <a:pt x="26" y="26"/>
                      <a:pt x="20" y="30"/>
                    </a:cubicBezTo>
                    <a:cubicBezTo>
                      <a:pt x="17" y="19"/>
                      <a:pt x="9" y="14"/>
                      <a:pt x="0" y="8"/>
                    </a:cubicBezTo>
                    <a:cubicBezTo>
                      <a:pt x="13" y="12"/>
                      <a:pt x="27" y="0"/>
                      <a:pt x="40" y="8"/>
                    </a:cubicBezTo>
                    <a:cubicBezTo>
                      <a:pt x="35" y="15"/>
                      <a:pt x="58" y="30"/>
                      <a:pt x="27" y="31"/>
                    </a:cubicBezTo>
                    <a:cubicBezTo>
                      <a:pt x="46" y="39"/>
                      <a:pt x="56" y="37"/>
                      <a:pt x="62" y="20"/>
                    </a:cubicBezTo>
                    <a:cubicBezTo>
                      <a:pt x="54" y="39"/>
                      <a:pt x="71" y="34"/>
                      <a:pt x="76" y="40"/>
                    </a:cubicBezTo>
                    <a:cubicBezTo>
                      <a:pt x="60" y="40"/>
                      <a:pt x="44" y="40"/>
                      <a:pt x="28" y="40"/>
                    </a:cubicBezTo>
                    <a:close/>
                  </a:path>
                </a:pathLst>
              </a:custGeom>
              <a:solidFill>
                <a:srgbClr val="9BC6D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1" name="Freeform 560">
                <a:extLst>
                  <a:ext uri="{FF2B5EF4-FFF2-40B4-BE49-F238E27FC236}">
                    <a16:creationId xmlns:a16="http://schemas.microsoft.com/office/drawing/2014/main" id="{DD56AABE-1D4A-4378-B8B1-E3599436BA29}"/>
                  </a:ext>
                </a:extLst>
              </p:cNvPr>
              <p:cNvSpPr>
                <a:spLocks/>
              </p:cNvSpPr>
              <p:nvPr/>
            </p:nvSpPr>
            <p:spPr bwMode="auto">
              <a:xfrm>
                <a:off x="364" y="3695"/>
                <a:ext cx="117" cy="31"/>
              </a:xfrm>
              <a:custGeom>
                <a:avLst/>
                <a:gdLst>
                  <a:gd name="T0" fmla="*/ 104 w 104"/>
                  <a:gd name="T1" fmla="*/ 20 h 27"/>
                  <a:gd name="T2" fmla="*/ 76 w 104"/>
                  <a:gd name="T3" fmla="*/ 21 h 27"/>
                  <a:gd name="T4" fmla="*/ 0 w 104"/>
                  <a:gd name="T5" fmla="*/ 15 h 27"/>
                  <a:gd name="T6" fmla="*/ 23 w 104"/>
                  <a:gd name="T7" fmla="*/ 1 h 27"/>
                  <a:gd name="T8" fmla="*/ 104 w 104"/>
                  <a:gd name="T9" fmla="*/ 18 h 27"/>
                  <a:gd name="T10" fmla="*/ 104 w 104"/>
                  <a:gd name="T11" fmla="*/ 20 h 27"/>
                </a:gdLst>
                <a:ahLst/>
                <a:cxnLst>
                  <a:cxn ang="0">
                    <a:pos x="T0" y="T1"/>
                  </a:cxn>
                  <a:cxn ang="0">
                    <a:pos x="T2" y="T3"/>
                  </a:cxn>
                  <a:cxn ang="0">
                    <a:pos x="T4" y="T5"/>
                  </a:cxn>
                  <a:cxn ang="0">
                    <a:pos x="T6" y="T7"/>
                  </a:cxn>
                  <a:cxn ang="0">
                    <a:pos x="T8" y="T9"/>
                  </a:cxn>
                  <a:cxn ang="0">
                    <a:pos x="T10" y="T11"/>
                  </a:cxn>
                </a:cxnLst>
                <a:rect l="0" t="0" r="r" b="b"/>
                <a:pathLst>
                  <a:path w="104" h="27">
                    <a:moveTo>
                      <a:pt x="104" y="20"/>
                    </a:moveTo>
                    <a:cubicBezTo>
                      <a:pt x="95" y="27"/>
                      <a:pt x="85" y="22"/>
                      <a:pt x="76" y="21"/>
                    </a:cubicBezTo>
                    <a:cubicBezTo>
                      <a:pt x="50" y="20"/>
                      <a:pt x="25" y="17"/>
                      <a:pt x="0" y="15"/>
                    </a:cubicBezTo>
                    <a:cubicBezTo>
                      <a:pt x="4" y="4"/>
                      <a:pt x="12" y="0"/>
                      <a:pt x="23" y="1"/>
                    </a:cubicBezTo>
                    <a:cubicBezTo>
                      <a:pt x="49" y="10"/>
                      <a:pt x="79" y="3"/>
                      <a:pt x="104" y="18"/>
                    </a:cubicBezTo>
                    <a:lnTo>
                      <a:pt x="104" y="20"/>
                    </a:lnTo>
                    <a:close/>
                  </a:path>
                </a:pathLst>
              </a:custGeom>
              <a:solidFill>
                <a:srgbClr val="80BA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2" name="Freeform 561">
                <a:extLst>
                  <a:ext uri="{FF2B5EF4-FFF2-40B4-BE49-F238E27FC236}">
                    <a16:creationId xmlns:a16="http://schemas.microsoft.com/office/drawing/2014/main" id="{97CF7DB7-B8C4-45EB-B1D0-12F75C3DC6B7}"/>
                  </a:ext>
                </a:extLst>
              </p:cNvPr>
              <p:cNvSpPr>
                <a:spLocks/>
              </p:cNvSpPr>
              <p:nvPr/>
            </p:nvSpPr>
            <p:spPr bwMode="auto">
              <a:xfrm>
                <a:off x="319" y="3674"/>
                <a:ext cx="55" cy="45"/>
              </a:xfrm>
              <a:custGeom>
                <a:avLst/>
                <a:gdLst>
                  <a:gd name="T0" fmla="*/ 4 w 49"/>
                  <a:gd name="T1" fmla="*/ 26 h 40"/>
                  <a:gd name="T2" fmla="*/ 0 w 49"/>
                  <a:gd name="T3" fmla="*/ 5 h 40"/>
                  <a:gd name="T4" fmla="*/ 28 w 49"/>
                  <a:gd name="T5" fmla="*/ 10 h 40"/>
                  <a:gd name="T6" fmla="*/ 36 w 49"/>
                  <a:gd name="T7" fmla="*/ 33 h 40"/>
                  <a:gd name="T8" fmla="*/ 4 w 49"/>
                  <a:gd name="T9" fmla="*/ 26 h 40"/>
                </a:gdLst>
                <a:ahLst/>
                <a:cxnLst>
                  <a:cxn ang="0">
                    <a:pos x="T0" y="T1"/>
                  </a:cxn>
                  <a:cxn ang="0">
                    <a:pos x="T2" y="T3"/>
                  </a:cxn>
                  <a:cxn ang="0">
                    <a:pos x="T4" y="T5"/>
                  </a:cxn>
                  <a:cxn ang="0">
                    <a:pos x="T6" y="T7"/>
                  </a:cxn>
                  <a:cxn ang="0">
                    <a:pos x="T8" y="T9"/>
                  </a:cxn>
                </a:cxnLst>
                <a:rect l="0" t="0" r="r" b="b"/>
                <a:pathLst>
                  <a:path w="49" h="40">
                    <a:moveTo>
                      <a:pt x="4" y="26"/>
                    </a:moveTo>
                    <a:cubicBezTo>
                      <a:pt x="20" y="17"/>
                      <a:pt x="8" y="12"/>
                      <a:pt x="0" y="5"/>
                    </a:cubicBezTo>
                    <a:cubicBezTo>
                      <a:pt x="12" y="0"/>
                      <a:pt x="20" y="5"/>
                      <a:pt x="28" y="10"/>
                    </a:cubicBezTo>
                    <a:cubicBezTo>
                      <a:pt x="34" y="16"/>
                      <a:pt x="49" y="20"/>
                      <a:pt x="36" y="33"/>
                    </a:cubicBezTo>
                    <a:cubicBezTo>
                      <a:pt x="24" y="35"/>
                      <a:pt x="12" y="40"/>
                      <a:pt x="4" y="26"/>
                    </a:cubicBezTo>
                    <a:close/>
                  </a:path>
                </a:pathLst>
              </a:custGeom>
              <a:solidFill>
                <a:srgbClr val="54A1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3" name="Freeform 562">
                <a:extLst>
                  <a:ext uri="{FF2B5EF4-FFF2-40B4-BE49-F238E27FC236}">
                    <a16:creationId xmlns:a16="http://schemas.microsoft.com/office/drawing/2014/main" id="{3AF7BF54-8923-4120-BCFA-6747C4C2537F}"/>
                  </a:ext>
                </a:extLst>
              </p:cNvPr>
              <p:cNvSpPr>
                <a:spLocks/>
              </p:cNvSpPr>
              <p:nvPr/>
            </p:nvSpPr>
            <p:spPr bwMode="auto">
              <a:xfrm>
                <a:off x="845" y="3761"/>
                <a:ext cx="77" cy="24"/>
              </a:xfrm>
              <a:custGeom>
                <a:avLst/>
                <a:gdLst>
                  <a:gd name="T0" fmla="*/ 68 w 68"/>
                  <a:gd name="T1" fmla="*/ 5 h 22"/>
                  <a:gd name="T2" fmla="*/ 43 w 68"/>
                  <a:gd name="T3" fmla="*/ 16 h 22"/>
                  <a:gd name="T4" fmla="*/ 0 w 68"/>
                  <a:gd name="T5" fmla="*/ 9 h 22"/>
                  <a:gd name="T6" fmla="*/ 68 w 68"/>
                  <a:gd name="T7" fmla="*/ 5 h 22"/>
                </a:gdLst>
                <a:ahLst/>
                <a:cxnLst>
                  <a:cxn ang="0">
                    <a:pos x="T0" y="T1"/>
                  </a:cxn>
                  <a:cxn ang="0">
                    <a:pos x="T2" y="T3"/>
                  </a:cxn>
                  <a:cxn ang="0">
                    <a:pos x="T4" y="T5"/>
                  </a:cxn>
                  <a:cxn ang="0">
                    <a:pos x="T6" y="T7"/>
                  </a:cxn>
                </a:cxnLst>
                <a:rect l="0" t="0" r="r" b="b"/>
                <a:pathLst>
                  <a:path w="68" h="22">
                    <a:moveTo>
                      <a:pt x="68" y="5"/>
                    </a:moveTo>
                    <a:cubicBezTo>
                      <a:pt x="63" y="16"/>
                      <a:pt x="55" y="19"/>
                      <a:pt x="43" y="16"/>
                    </a:cubicBezTo>
                    <a:cubicBezTo>
                      <a:pt x="29" y="13"/>
                      <a:pt x="13" y="22"/>
                      <a:pt x="0" y="9"/>
                    </a:cubicBezTo>
                    <a:cubicBezTo>
                      <a:pt x="22" y="0"/>
                      <a:pt x="46" y="7"/>
                      <a:pt x="68" y="5"/>
                    </a:cubicBezTo>
                    <a:close/>
                  </a:path>
                </a:pathLst>
              </a:custGeom>
              <a:solidFill>
                <a:srgbClr val="A3CB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4" name="Freeform 563">
                <a:extLst>
                  <a:ext uri="{FF2B5EF4-FFF2-40B4-BE49-F238E27FC236}">
                    <a16:creationId xmlns:a16="http://schemas.microsoft.com/office/drawing/2014/main" id="{CE702D67-6289-46A5-A72E-7DAB13C5BFEB}"/>
                  </a:ext>
                </a:extLst>
              </p:cNvPr>
              <p:cNvSpPr>
                <a:spLocks/>
              </p:cNvSpPr>
              <p:nvPr/>
            </p:nvSpPr>
            <p:spPr bwMode="auto">
              <a:xfrm>
                <a:off x="989" y="3767"/>
                <a:ext cx="63" cy="31"/>
              </a:xfrm>
              <a:custGeom>
                <a:avLst/>
                <a:gdLst>
                  <a:gd name="T0" fmla="*/ 56 w 56"/>
                  <a:gd name="T1" fmla="*/ 7 h 27"/>
                  <a:gd name="T2" fmla="*/ 28 w 56"/>
                  <a:gd name="T3" fmla="*/ 27 h 27"/>
                  <a:gd name="T4" fmla="*/ 0 w 56"/>
                  <a:gd name="T5" fmla="*/ 15 h 27"/>
                  <a:gd name="T6" fmla="*/ 30 w 56"/>
                  <a:gd name="T7" fmla="*/ 5 h 27"/>
                  <a:gd name="T8" fmla="*/ 56 w 56"/>
                  <a:gd name="T9" fmla="*/ 7 h 27"/>
                </a:gdLst>
                <a:ahLst/>
                <a:cxnLst>
                  <a:cxn ang="0">
                    <a:pos x="T0" y="T1"/>
                  </a:cxn>
                  <a:cxn ang="0">
                    <a:pos x="T2" y="T3"/>
                  </a:cxn>
                  <a:cxn ang="0">
                    <a:pos x="T4" y="T5"/>
                  </a:cxn>
                  <a:cxn ang="0">
                    <a:pos x="T6" y="T7"/>
                  </a:cxn>
                  <a:cxn ang="0">
                    <a:pos x="T8" y="T9"/>
                  </a:cxn>
                </a:cxnLst>
                <a:rect l="0" t="0" r="r" b="b"/>
                <a:pathLst>
                  <a:path w="56" h="27">
                    <a:moveTo>
                      <a:pt x="56" y="7"/>
                    </a:moveTo>
                    <a:cubicBezTo>
                      <a:pt x="51" y="20"/>
                      <a:pt x="30" y="10"/>
                      <a:pt x="28" y="27"/>
                    </a:cubicBezTo>
                    <a:cubicBezTo>
                      <a:pt x="21" y="18"/>
                      <a:pt x="8" y="22"/>
                      <a:pt x="0" y="15"/>
                    </a:cubicBezTo>
                    <a:cubicBezTo>
                      <a:pt x="6" y="0"/>
                      <a:pt x="20" y="4"/>
                      <a:pt x="30" y="5"/>
                    </a:cubicBezTo>
                    <a:cubicBezTo>
                      <a:pt x="39" y="7"/>
                      <a:pt x="47" y="6"/>
                      <a:pt x="56" y="7"/>
                    </a:cubicBezTo>
                    <a:close/>
                  </a:path>
                </a:pathLst>
              </a:custGeom>
              <a:solidFill>
                <a:srgbClr val="9FC7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5" name="Freeform 564">
                <a:extLst>
                  <a:ext uri="{FF2B5EF4-FFF2-40B4-BE49-F238E27FC236}">
                    <a16:creationId xmlns:a16="http://schemas.microsoft.com/office/drawing/2014/main" id="{E9EFCB5F-2ED5-4982-A2DF-A966DD1E1667}"/>
                  </a:ext>
                </a:extLst>
              </p:cNvPr>
              <p:cNvSpPr>
                <a:spLocks/>
              </p:cNvSpPr>
              <p:nvPr/>
            </p:nvSpPr>
            <p:spPr bwMode="auto">
              <a:xfrm>
                <a:off x="931" y="3763"/>
                <a:ext cx="55" cy="25"/>
              </a:xfrm>
              <a:custGeom>
                <a:avLst/>
                <a:gdLst>
                  <a:gd name="T0" fmla="*/ 49 w 49"/>
                  <a:gd name="T1" fmla="*/ 18 h 22"/>
                  <a:gd name="T2" fmla="*/ 11 w 49"/>
                  <a:gd name="T3" fmla="*/ 16 h 22"/>
                  <a:gd name="T4" fmla="*/ 0 w 49"/>
                  <a:gd name="T5" fmla="*/ 3 h 22"/>
                  <a:gd name="T6" fmla="*/ 49 w 49"/>
                  <a:gd name="T7" fmla="*/ 18 h 22"/>
                </a:gdLst>
                <a:ahLst/>
                <a:cxnLst>
                  <a:cxn ang="0">
                    <a:pos x="T0" y="T1"/>
                  </a:cxn>
                  <a:cxn ang="0">
                    <a:pos x="T2" y="T3"/>
                  </a:cxn>
                  <a:cxn ang="0">
                    <a:pos x="T4" y="T5"/>
                  </a:cxn>
                  <a:cxn ang="0">
                    <a:pos x="T6" y="T7"/>
                  </a:cxn>
                </a:cxnLst>
                <a:rect l="0" t="0" r="r" b="b"/>
                <a:pathLst>
                  <a:path w="49" h="22">
                    <a:moveTo>
                      <a:pt x="49" y="18"/>
                    </a:moveTo>
                    <a:cubicBezTo>
                      <a:pt x="37" y="15"/>
                      <a:pt x="24" y="22"/>
                      <a:pt x="11" y="16"/>
                    </a:cubicBezTo>
                    <a:cubicBezTo>
                      <a:pt x="4" y="13"/>
                      <a:pt x="3" y="9"/>
                      <a:pt x="0" y="3"/>
                    </a:cubicBezTo>
                    <a:cubicBezTo>
                      <a:pt x="17" y="7"/>
                      <a:pt x="36" y="0"/>
                      <a:pt x="49" y="18"/>
                    </a:cubicBezTo>
                    <a:close/>
                  </a:path>
                </a:pathLst>
              </a:custGeom>
              <a:solidFill>
                <a:srgbClr val="9FC7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6" name="Freeform 565">
                <a:extLst>
                  <a:ext uri="{FF2B5EF4-FFF2-40B4-BE49-F238E27FC236}">
                    <a16:creationId xmlns:a16="http://schemas.microsoft.com/office/drawing/2014/main" id="{F97E3D61-B769-47E3-BABF-DD6657625F5D}"/>
                  </a:ext>
                </a:extLst>
              </p:cNvPr>
              <p:cNvSpPr>
                <a:spLocks/>
              </p:cNvSpPr>
              <p:nvPr/>
            </p:nvSpPr>
            <p:spPr bwMode="auto">
              <a:xfrm>
                <a:off x="350" y="3684"/>
                <a:ext cx="57" cy="28"/>
              </a:xfrm>
              <a:custGeom>
                <a:avLst/>
                <a:gdLst>
                  <a:gd name="T0" fmla="*/ 9 w 51"/>
                  <a:gd name="T1" fmla="*/ 24 h 25"/>
                  <a:gd name="T2" fmla="*/ 1 w 51"/>
                  <a:gd name="T3" fmla="*/ 1 h 25"/>
                  <a:gd name="T4" fmla="*/ 18 w 51"/>
                  <a:gd name="T5" fmla="*/ 5 h 25"/>
                  <a:gd name="T6" fmla="*/ 41 w 51"/>
                  <a:gd name="T7" fmla="*/ 1 h 25"/>
                  <a:gd name="T8" fmla="*/ 49 w 51"/>
                  <a:gd name="T9" fmla="*/ 9 h 25"/>
                  <a:gd name="T10" fmla="*/ 37 w 51"/>
                  <a:gd name="T11" fmla="*/ 13 h 25"/>
                  <a:gd name="T12" fmla="*/ 13 w 51"/>
                  <a:gd name="T13" fmla="*/ 25 h 25"/>
                  <a:gd name="T14" fmla="*/ 9 w 51"/>
                  <a:gd name="T15" fmla="*/ 24 h 2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1" h="25">
                    <a:moveTo>
                      <a:pt x="9" y="24"/>
                    </a:moveTo>
                    <a:cubicBezTo>
                      <a:pt x="12" y="14"/>
                      <a:pt x="0" y="10"/>
                      <a:pt x="1" y="1"/>
                    </a:cubicBezTo>
                    <a:cubicBezTo>
                      <a:pt x="7" y="0"/>
                      <a:pt x="13" y="2"/>
                      <a:pt x="18" y="5"/>
                    </a:cubicBezTo>
                    <a:cubicBezTo>
                      <a:pt x="27" y="11"/>
                      <a:pt x="34" y="9"/>
                      <a:pt x="41" y="1"/>
                    </a:cubicBezTo>
                    <a:cubicBezTo>
                      <a:pt x="46" y="2"/>
                      <a:pt x="51" y="3"/>
                      <a:pt x="49" y="9"/>
                    </a:cubicBezTo>
                    <a:cubicBezTo>
                      <a:pt x="47" y="15"/>
                      <a:pt x="42" y="17"/>
                      <a:pt x="37" y="13"/>
                    </a:cubicBezTo>
                    <a:cubicBezTo>
                      <a:pt x="26" y="12"/>
                      <a:pt x="22" y="24"/>
                      <a:pt x="13" y="25"/>
                    </a:cubicBezTo>
                    <a:cubicBezTo>
                      <a:pt x="11" y="25"/>
                      <a:pt x="10" y="24"/>
                      <a:pt x="9" y="24"/>
                    </a:cubicBezTo>
                    <a:close/>
                  </a:path>
                </a:pathLst>
              </a:custGeom>
              <a:solidFill>
                <a:srgbClr val="4F9D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7" name="Freeform 566">
                <a:extLst>
                  <a:ext uri="{FF2B5EF4-FFF2-40B4-BE49-F238E27FC236}">
                    <a16:creationId xmlns:a16="http://schemas.microsoft.com/office/drawing/2014/main" id="{F133A505-2D0B-4C73-952C-3C97E58F14A6}"/>
                  </a:ext>
                </a:extLst>
              </p:cNvPr>
              <p:cNvSpPr>
                <a:spLocks/>
              </p:cNvSpPr>
              <p:nvPr/>
            </p:nvSpPr>
            <p:spPr bwMode="auto">
              <a:xfrm>
                <a:off x="1542" y="3781"/>
                <a:ext cx="40" cy="17"/>
              </a:xfrm>
              <a:custGeom>
                <a:avLst/>
                <a:gdLst>
                  <a:gd name="T0" fmla="*/ 36 w 36"/>
                  <a:gd name="T1" fmla="*/ 11 h 15"/>
                  <a:gd name="T2" fmla="*/ 0 w 36"/>
                  <a:gd name="T3" fmla="*/ 7 h 15"/>
                  <a:gd name="T4" fmla="*/ 36 w 36"/>
                  <a:gd name="T5" fmla="*/ 11 h 15"/>
                </a:gdLst>
                <a:ahLst/>
                <a:cxnLst>
                  <a:cxn ang="0">
                    <a:pos x="T0" y="T1"/>
                  </a:cxn>
                  <a:cxn ang="0">
                    <a:pos x="T2" y="T3"/>
                  </a:cxn>
                  <a:cxn ang="0">
                    <a:pos x="T4" y="T5"/>
                  </a:cxn>
                </a:cxnLst>
                <a:rect l="0" t="0" r="r" b="b"/>
                <a:pathLst>
                  <a:path w="36" h="15">
                    <a:moveTo>
                      <a:pt x="36" y="11"/>
                    </a:moveTo>
                    <a:cubicBezTo>
                      <a:pt x="24" y="13"/>
                      <a:pt x="11" y="15"/>
                      <a:pt x="0" y="7"/>
                    </a:cubicBezTo>
                    <a:cubicBezTo>
                      <a:pt x="13" y="0"/>
                      <a:pt x="25" y="0"/>
                      <a:pt x="36" y="11"/>
                    </a:cubicBezTo>
                    <a:close/>
                  </a:path>
                </a:pathLst>
              </a:custGeom>
              <a:solidFill>
                <a:srgbClr val="9BC6D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8" name="Freeform 567">
                <a:extLst>
                  <a:ext uri="{FF2B5EF4-FFF2-40B4-BE49-F238E27FC236}">
                    <a16:creationId xmlns:a16="http://schemas.microsoft.com/office/drawing/2014/main" id="{2FBD6415-8A73-4F9E-97FD-51FD633FD31E}"/>
                  </a:ext>
                </a:extLst>
              </p:cNvPr>
              <p:cNvSpPr>
                <a:spLocks/>
              </p:cNvSpPr>
              <p:nvPr/>
            </p:nvSpPr>
            <p:spPr bwMode="auto">
              <a:xfrm>
                <a:off x="656" y="3704"/>
                <a:ext cx="37" cy="19"/>
              </a:xfrm>
              <a:custGeom>
                <a:avLst/>
                <a:gdLst>
                  <a:gd name="T0" fmla="*/ 0 w 33"/>
                  <a:gd name="T1" fmla="*/ 3 h 17"/>
                  <a:gd name="T2" fmla="*/ 33 w 33"/>
                  <a:gd name="T3" fmla="*/ 0 h 17"/>
                  <a:gd name="T4" fmla="*/ 0 w 33"/>
                  <a:gd name="T5" fmla="*/ 3 h 17"/>
                </a:gdLst>
                <a:ahLst/>
                <a:cxnLst>
                  <a:cxn ang="0">
                    <a:pos x="T0" y="T1"/>
                  </a:cxn>
                  <a:cxn ang="0">
                    <a:pos x="T2" y="T3"/>
                  </a:cxn>
                  <a:cxn ang="0">
                    <a:pos x="T4" y="T5"/>
                  </a:cxn>
                </a:cxnLst>
                <a:rect l="0" t="0" r="r" b="b"/>
                <a:pathLst>
                  <a:path w="33" h="17">
                    <a:moveTo>
                      <a:pt x="0" y="3"/>
                    </a:moveTo>
                    <a:cubicBezTo>
                      <a:pt x="11" y="2"/>
                      <a:pt x="22" y="1"/>
                      <a:pt x="33" y="0"/>
                    </a:cubicBezTo>
                    <a:cubicBezTo>
                      <a:pt x="24" y="17"/>
                      <a:pt x="12" y="9"/>
                      <a:pt x="0" y="3"/>
                    </a:cubicBezTo>
                    <a:close/>
                  </a:path>
                </a:pathLst>
              </a:custGeom>
              <a:solidFill>
                <a:srgbClr val="69ADC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9" name="Freeform 568">
                <a:extLst>
                  <a:ext uri="{FF2B5EF4-FFF2-40B4-BE49-F238E27FC236}">
                    <a16:creationId xmlns:a16="http://schemas.microsoft.com/office/drawing/2014/main" id="{17466522-9EAC-4D93-9C43-D12EA06D59F6}"/>
                  </a:ext>
                </a:extLst>
              </p:cNvPr>
              <p:cNvSpPr>
                <a:spLocks/>
              </p:cNvSpPr>
              <p:nvPr/>
            </p:nvSpPr>
            <p:spPr bwMode="auto">
              <a:xfrm>
                <a:off x="602" y="3766"/>
                <a:ext cx="50" cy="7"/>
              </a:xfrm>
              <a:custGeom>
                <a:avLst/>
                <a:gdLst>
                  <a:gd name="T0" fmla="*/ 44 w 44"/>
                  <a:gd name="T1" fmla="*/ 0 h 6"/>
                  <a:gd name="T2" fmla="*/ 0 w 44"/>
                  <a:gd name="T3" fmla="*/ 0 h 6"/>
                  <a:gd name="T4" fmla="*/ 44 w 44"/>
                  <a:gd name="T5" fmla="*/ 0 h 6"/>
                </a:gdLst>
                <a:ahLst/>
                <a:cxnLst>
                  <a:cxn ang="0">
                    <a:pos x="T0" y="T1"/>
                  </a:cxn>
                  <a:cxn ang="0">
                    <a:pos x="T2" y="T3"/>
                  </a:cxn>
                  <a:cxn ang="0">
                    <a:pos x="T4" y="T5"/>
                  </a:cxn>
                </a:cxnLst>
                <a:rect l="0" t="0" r="r" b="b"/>
                <a:pathLst>
                  <a:path w="44" h="6">
                    <a:moveTo>
                      <a:pt x="44" y="0"/>
                    </a:moveTo>
                    <a:cubicBezTo>
                      <a:pt x="29" y="6"/>
                      <a:pt x="15" y="6"/>
                      <a:pt x="0" y="0"/>
                    </a:cubicBezTo>
                    <a:cubicBezTo>
                      <a:pt x="15" y="0"/>
                      <a:pt x="29" y="0"/>
                      <a:pt x="44" y="0"/>
                    </a:cubicBezTo>
                    <a:close/>
                  </a:path>
                </a:pathLst>
              </a:custGeom>
              <a:solidFill>
                <a:srgbClr val="9CC8D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0" name="Freeform 569">
                <a:extLst>
                  <a:ext uri="{FF2B5EF4-FFF2-40B4-BE49-F238E27FC236}">
                    <a16:creationId xmlns:a16="http://schemas.microsoft.com/office/drawing/2014/main" id="{9601CAEE-7325-45B5-ACFC-B668D11881F9}"/>
                  </a:ext>
                </a:extLst>
              </p:cNvPr>
              <p:cNvSpPr>
                <a:spLocks/>
              </p:cNvSpPr>
              <p:nvPr/>
            </p:nvSpPr>
            <p:spPr bwMode="auto">
              <a:xfrm>
                <a:off x="1043" y="3704"/>
                <a:ext cx="31" cy="21"/>
              </a:xfrm>
              <a:custGeom>
                <a:avLst/>
                <a:gdLst>
                  <a:gd name="T0" fmla="*/ 0 w 28"/>
                  <a:gd name="T1" fmla="*/ 12 h 18"/>
                  <a:gd name="T2" fmla="*/ 28 w 28"/>
                  <a:gd name="T3" fmla="*/ 18 h 18"/>
                  <a:gd name="T4" fmla="*/ 0 w 28"/>
                  <a:gd name="T5" fmla="*/ 12 h 18"/>
                </a:gdLst>
                <a:ahLst/>
                <a:cxnLst>
                  <a:cxn ang="0">
                    <a:pos x="T0" y="T1"/>
                  </a:cxn>
                  <a:cxn ang="0">
                    <a:pos x="T2" y="T3"/>
                  </a:cxn>
                  <a:cxn ang="0">
                    <a:pos x="T4" y="T5"/>
                  </a:cxn>
                </a:cxnLst>
                <a:rect l="0" t="0" r="r" b="b"/>
                <a:pathLst>
                  <a:path w="28" h="18">
                    <a:moveTo>
                      <a:pt x="0" y="12"/>
                    </a:moveTo>
                    <a:cubicBezTo>
                      <a:pt x="11" y="9"/>
                      <a:pt x="23" y="0"/>
                      <a:pt x="28" y="18"/>
                    </a:cubicBezTo>
                    <a:cubicBezTo>
                      <a:pt x="19" y="16"/>
                      <a:pt x="10" y="14"/>
                      <a:pt x="0" y="12"/>
                    </a:cubicBezTo>
                    <a:close/>
                  </a:path>
                </a:pathLst>
              </a:custGeom>
              <a:solidFill>
                <a:srgbClr val="73B2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1" name="Freeform 570">
                <a:extLst>
                  <a:ext uri="{FF2B5EF4-FFF2-40B4-BE49-F238E27FC236}">
                    <a16:creationId xmlns:a16="http://schemas.microsoft.com/office/drawing/2014/main" id="{ED544CCF-3C72-4263-BC99-8391DBE0AB40}"/>
                  </a:ext>
                </a:extLst>
              </p:cNvPr>
              <p:cNvSpPr>
                <a:spLocks/>
              </p:cNvSpPr>
              <p:nvPr/>
            </p:nvSpPr>
            <p:spPr bwMode="auto">
              <a:xfrm>
                <a:off x="85" y="4049"/>
                <a:ext cx="885" cy="76"/>
              </a:xfrm>
              <a:custGeom>
                <a:avLst/>
                <a:gdLst>
                  <a:gd name="T0" fmla="*/ 16 w 787"/>
                  <a:gd name="T1" fmla="*/ 40 h 67"/>
                  <a:gd name="T2" fmla="*/ 18 w 787"/>
                  <a:gd name="T3" fmla="*/ 31 h 67"/>
                  <a:gd name="T4" fmla="*/ 14 w 787"/>
                  <a:gd name="T5" fmla="*/ 18 h 67"/>
                  <a:gd name="T6" fmla="*/ 42 w 787"/>
                  <a:gd name="T7" fmla="*/ 9 h 67"/>
                  <a:gd name="T8" fmla="*/ 48 w 787"/>
                  <a:gd name="T9" fmla="*/ 22 h 67"/>
                  <a:gd name="T10" fmla="*/ 60 w 787"/>
                  <a:gd name="T11" fmla="*/ 13 h 67"/>
                  <a:gd name="T12" fmla="*/ 71 w 787"/>
                  <a:gd name="T13" fmla="*/ 20 h 67"/>
                  <a:gd name="T14" fmla="*/ 80 w 787"/>
                  <a:gd name="T15" fmla="*/ 23 h 67"/>
                  <a:gd name="T16" fmla="*/ 146 w 787"/>
                  <a:gd name="T17" fmla="*/ 21 h 67"/>
                  <a:gd name="T18" fmla="*/ 168 w 787"/>
                  <a:gd name="T19" fmla="*/ 16 h 67"/>
                  <a:gd name="T20" fmla="*/ 278 w 787"/>
                  <a:gd name="T21" fmla="*/ 17 h 67"/>
                  <a:gd name="T22" fmla="*/ 341 w 787"/>
                  <a:gd name="T23" fmla="*/ 15 h 67"/>
                  <a:gd name="T24" fmla="*/ 413 w 787"/>
                  <a:gd name="T25" fmla="*/ 21 h 67"/>
                  <a:gd name="T26" fmla="*/ 482 w 787"/>
                  <a:gd name="T27" fmla="*/ 20 h 67"/>
                  <a:gd name="T28" fmla="*/ 596 w 787"/>
                  <a:gd name="T29" fmla="*/ 24 h 67"/>
                  <a:gd name="T30" fmla="*/ 628 w 787"/>
                  <a:gd name="T31" fmla="*/ 22 h 67"/>
                  <a:gd name="T32" fmla="*/ 636 w 787"/>
                  <a:gd name="T33" fmla="*/ 20 h 67"/>
                  <a:gd name="T34" fmla="*/ 646 w 787"/>
                  <a:gd name="T35" fmla="*/ 24 h 67"/>
                  <a:gd name="T36" fmla="*/ 772 w 787"/>
                  <a:gd name="T37" fmla="*/ 20 h 67"/>
                  <a:gd name="T38" fmla="*/ 786 w 787"/>
                  <a:gd name="T39" fmla="*/ 30 h 67"/>
                  <a:gd name="T40" fmla="*/ 773 w 787"/>
                  <a:gd name="T41" fmla="*/ 45 h 67"/>
                  <a:gd name="T42" fmla="*/ 750 w 787"/>
                  <a:gd name="T43" fmla="*/ 49 h 67"/>
                  <a:gd name="T44" fmla="*/ 721 w 787"/>
                  <a:gd name="T45" fmla="*/ 51 h 67"/>
                  <a:gd name="T46" fmla="*/ 707 w 787"/>
                  <a:gd name="T47" fmla="*/ 48 h 67"/>
                  <a:gd name="T48" fmla="*/ 702 w 787"/>
                  <a:gd name="T49" fmla="*/ 46 h 67"/>
                  <a:gd name="T50" fmla="*/ 560 w 787"/>
                  <a:gd name="T51" fmla="*/ 55 h 67"/>
                  <a:gd name="T52" fmla="*/ 438 w 787"/>
                  <a:gd name="T53" fmla="*/ 56 h 67"/>
                  <a:gd name="T54" fmla="*/ 259 w 787"/>
                  <a:gd name="T55" fmla="*/ 51 h 67"/>
                  <a:gd name="T56" fmla="*/ 195 w 787"/>
                  <a:gd name="T57" fmla="*/ 50 h 67"/>
                  <a:gd name="T58" fmla="*/ 61 w 787"/>
                  <a:gd name="T59" fmla="*/ 42 h 67"/>
                  <a:gd name="T60" fmla="*/ 16 w 787"/>
                  <a:gd name="T61" fmla="*/ 4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87" h="67">
                    <a:moveTo>
                      <a:pt x="16" y="40"/>
                    </a:moveTo>
                    <a:cubicBezTo>
                      <a:pt x="17" y="37"/>
                      <a:pt x="17" y="33"/>
                      <a:pt x="18" y="31"/>
                    </a:cubicBezTo>
                    <a:cubicBezTo>
                      <a:pt x="21" y="24"/>
                      <a:pt x="0" y="26"/>
                      <a:pt x="14" y="18"/>
                    </a:cubicBezTo>
                    <a:cubicBezTo>
                      <a:pt x="22" y="14"/>
                      <a:pt x="26" y="0"/>
                      <a:pt x="42" y="9"/>
                    </a:cubicBezTo>
                    <a:cubicBezTo>
                      <a:pt x="51" y="15"/>
                      <a:pt x="39" y="22"/>
                      <a:pt x="48" y="22"/>
                    </a:cubicBezTo>
                    <a:cubicBezTo>
                      <a:pt x="54" y="23"/>
                      <a:pt x="55" y="14"/>
                      <a:pt x="60" y="13"/>
                    </a:cubicBezTo>
                    <a:cubicBezTo>
                      <a:pt x="64" y="13"/>
                      <a:pt x="74" y="5"/>
                      <a:pt x="71" y="20"/>
                    </a:cubicBezTo>
                    <a:cubicBezTo>
                      <a:pt x="70" y="26"/>
                      <a:pt x="77" y="24"/>
                      <a:pt x="80" y="23"/>
                    </a:cubicBezTo>
                    <a:cubicBezTo>
                      <a:pt x="102" y="13"/>
                      <a:pt x="123" y="12"/>
                      <a:pt x="146" y="21"/>
                    </a:cubicBezTo>
                    <a:cubicBezTo>
                      <a:pt x="151" y="23"/>
                      <a:pt x="162" y="23"/>
                      <a:pt x="168" y="16"/>
                    </a:cubicBezTo>
                    <a:cubicBezTo>
                      <a:pt x="205" y="7"/>
                      <a:pt x="241" y="14"/>
                      <a:pt x="278" y="17"/>
                    </a:cubicBezTo>
                    <a:cubicBezTo>
                      <a:pt x="299" y="18"/>
                      <a:pt x="319" y="12"/>
                      <a:pt x="341" y="15"/>
                    </a:cubicBezTo>
                    <a:cubicBezTo>
                      <a:pt x="365" y="18"/>
                      <a:pt x="389" y="23"/>
                      <a:pt x="413" y="21"/>
                    </a:cubicBezTo>
                    <a:cubicBezTo>
                      <a:pt x="436" y="19"/>
                      <a:pt x="459" y="19"/>
                      <a:pt x="482" y="20"/>
                    </a:cubicBezTo>
                    <a:cubicBezTo>
                      <a:pt x="520" y="22"/>
                      <a:pt x="558" y="9"/>
                      <a:pt x="596" y="24"/>
                    </a:cubicBezTo>
                    <a:cubicBezTo>
                      <a:pt x="607" y="37"/>
                      <a:pt x="618" y="40"/>
                      <a:pt x="628" y="22"/>
                    </a:cubicBezTo>
                    <a:cubicBezTo>
                      <a:pt x="629" y="20"/>
                      <a:pt x="632" y="18"/>
                      <a:pt x="636" y="20"/>
                    </a:cubicBezTo>
                    <a:cubicBezTo>
                      <a:pt x="639" y="21"/>
                      <a:pt x="640" y="25"/>
                      <a:pt x="646" y="24"/>
                    </a:cubicBezTo>
                    <a:cubicBezTo>
                      <a:pt x="688" y="21"/>
                      <a:pt x="730" y="14"/>
                      <a:pt x="772" y="20"/>
                    </a:cubicBezTo>
                    <a:cubicBezTo>
                      <a:pt x="776" y="24"/>
                      <a:pt x="787" y="19"/>
                      <a:pt x="786" y="30"/>
                    </a:cubicBezTo>
                    <a:cubicBezTo>
                      <a:pt x="785" y="38"/>
                      <a:pt x="780" y="46"/>
                      <a:pt x="773" y="45"/>
                    </a:cubicBezTo>
                    <a:cubicBezTo>
                      <a:pt x="763" y="43"/>
                      <a:pt x="757" y="48"/>
                      <a:pt x="750" y="49"/>
                    </a:cubicBezTo>
                    <a:cubicBezTo>
                      <a:pt x="740" y="50"/>
                      <a:pt x="731" y="50"/>
                      <a:pt x="721" y="51"/>
                    </a:cubicBezTo>
                    <a:cubicBezTo>
                      <a:pt x="716" y="52"/>
                      <a:pt x="712" y="50"/>
                      <a:pt x="707" y="48"/>
                    </a:cubicBezTo>
                    <a:cubicBezTo>
                      <a:pt x="706" y="47"/>
                      <a:pt x="703" y="45"/>
                      <a:pt x="702" y="46"/>
                    </a:cubicBezTo>
                    <a:cubicBezTo>
                      <a:pt x="656" y="67"/>
                      <a:pt x="608" y="55"/>
                      <a:pt x="560" y="55"/>
                    </a:cubicBezTo>
                    <a:cubicBezTo>
                      <a:pt x="519" y="56"/>
                      <a:pt x="478" y="54"/>
                      <a:pt x="438" y="56"/>
                    </a:cubicBezTo>
                    <a:cubicBezTo>
                      <a:pt x="378" y="59"/>
                      <a:pt x="318" y="54"/>
                      <a:pt x="259" y="51"/>
                    </a:cubicBezTo>
                    <a:cubicBezTo>
                      <a:pt x="238" y="50"/>
                      <a:pt x="216" y="48"/>
                      <a:pt x="195" y="50"/>
                    </a:cubicBezTo>
                    <a:cubicBezTo>
                      <a:pt x="150" y="53"/>
                      <a:pt x="106" y="41"/>
                      <a:pt x="61" y="42"/>
                    </a:cubicBezTo>
                    <a:cubicBezTo>
                      <a:pt x="46" y="43"/>
                      <a:pt x="31" y="41"/>
                      <a:pt x="16" y="40"/>
                    </a:cubicBezTo>
                    <a:close/>
                  </a:path>
                </a:pathLst>
              </a:custGeom>
              <a:solidFill>
                <a:srgbClr val="81BAD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2" name="Freeform 571">
                <a:extLst>
                  <a:ext uri="{FF2B5EF4-FFF2-40B4-BE49-F238E27FC236}">
                    <a16:creationId xmlns:a16="http://schemas.microsoft.com/office/drawing/2014/main" id="{A86F9D72-BD24-4F1D-84A3-20D40CC3BDAB}"/>
                  </a:ext>
                </a:extLst>
              </p:cNvPr>
              <p:cNvSpPr>
                <a:spLocks/>
              </p:cNvSpPr>
              <p:nvPr/>
            </p:nvSpPr>
            <p:spPr bwMode="auto">
              <a:xfrm>
                <a:off x="1224" y="4067"/>
                <a:ext cx="699" cy="54"/>
              </a:xfrm>
              <a:custGeom>
                <a:avLst/>
                <a:gdLst>
                  <a:gd name="T0" fmla="*/ 547 w 622"/>
                  <a:gd name="T1" fmla="*/ 16 h 48"/>
                  <a:gd name="T2" fmla="*/ 575 w 622"/>
                  <a:gd name="T3" fmla="*/ 25 h 48"/>
                  <a:gd name="T4" fmla="*/ 622 w 622"/>
                  <a:gd name="T5" fmla="*/ 26 h 48"/>
                  <a:gd name="T6" fmla="*/ 591 w 622"/>
                  <a:gd name="T7" fmla="*/ 44 h 48"/>
                  <a:gd name="T8" fmla="*/ 591 w 622"/>
                  <a:gd name="T9" fmla="*/ 44 h 48"/>
                  <a:gd name="T10" fmla="*/ 563 w 622"/>
                  <a:gd name="T11" fmla="*/ 48 h 48"/>
                  <a:gd name="T12" fmla="*/ 438 w 622"/>
                  <a:gd name="T13" fmla="*/ 45 h 48"/>
                  <a:gd name="T14" fmla="*/ 373 w 622"/>
                  <a:gd name="T15" fmla="*/ 43 h 48"/>
                  <a:gd name="T16" fmla="*/ 362 w 622"/>
                  <a:gd name="T17" fmla="*/ 40 h 48"/>
                  <a:gd name="T18" fmla="*/ 337 w 622"/>
                  <a:gd name="T19" fmla="*/ 44 h 48"/>
                  <a:gd name="T20" fmla="*/ 295 w 622"/>
                  <a:gd name="T21" fmla="*/ 44 h 48"/>
                  <a:gd name="T22" fmla="*/ 252 w 622"/>
                  <a:gd name="T23" fmla="*/ 42 h 48"/>
                  <a:gd name="T24" fmla="*/ 75 w 622"/>
                  <a:gd name="T25" fmla="*/ 40 h 48"/>
                  <a:gd name="T26" fmla="*/ 50 w 622"/>
                  <a:gd name="T27" fmla="*/ 38 h 48"/>
                  <a:gd name="T28" fmla="*/ 8 w 622"/>
                  <a:gd name="T29" fmla="*/ 37 h 48"/>
                  <a:gd name="T30" fmla="*/ 1 w 622"/>
                  <a:gd name="T31" fmla="*/ 28 h 48"/>
                  <a:gd name="T32" fmla="*/ 15 w 622"/>
                  <a:gd name="T33" fmla="*/ 0 h 48"/>
                  <a:gd name="T34" fmla="*/ 23 w 622"/>
                  <a:gd name="T35" fmla="*/ 0 h 48"/>
                  <a:gd name="T36" fmla="*/ 57 w 622"/>
                  <a:gd name="T37" fmla="*/ 8 h 48"/>
                  <a:gd name="T38" fmla="*/ 91 w 622"/>
                  <a:gd name="T39" fmla="*/ 8 h 48"/>
                  <a:gd name="T40" fmla="*/ 91 w 622"/>
                  <a:gd name="T41" fmla="*/ 8 h 48"/>
                  <a:gd name="T42" fmla="*/ 98 w 622"/>
                  <a:gd name="T43" fmla="*/ 17 h 48"/>
                  <a:gd name="T44" fmla="*/ 125 w 622"/>
                  <a:gd name="T45" fmla="*/ 21 h 48"/>
                  <a:gd name="T46" fmla="*/ 143 w 622"/>
                  <a:gd name="T47" fmla="*/ 16 h 48"/>
                  <a:gd name="T48" fmla="*/ 179 w 622"/>
                  <a:gd name="T49" fmla="*/ 8 h 48"/>
                  <a:gd name="T50" fmla="*/ 189 w 622"/>
                  <a:gd name="T51" fmla="*/ 10 h 48"/>
                  <a:gd name="T52" fmla="*/ 243 w 622"/>
                  <a:gd name="T53" fmla="*/ 8 h 48"/>
                  <a:gd name="T54" fmla="*/ 306 w 622"/>
                  <a:gd name="T55" fmla="*/ 5 h 48"/>
                  <a:gd name="T56" fmla="*/ 405 w 622"/>
                  <a:gd name="T57" fmla="*/ 12 h 48"/>
                  <a:gd name="T58" fmla="*/ 470 w 622"/>
                  <a:gd name="T59" fmla="*/ 9 h 48"/>
                  <a:gd name="T60" fmla="*/ 499 w 622"/>
                  <a:gd name="T61" fmla="*/ 12 h 48"/>
                  <a:gd name="T62" fmla="*/ 509 w 622"/>
                  <a:gd name="T63" fmla="*/ 26 h 48"/>
                  <a:gd name="T64" fmla="*/ 524 w 622"/>
                  <a:gd name="T65" fmla="*/ 16 h 48"/>
                  <a:gd name="T66" fmla="*/ 547 w 622"/>
                  <a:gd name="T67" fmla="*/ 16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22" h="48">
                    <a:moveTo>
                      <a:pt x="547" y="16"/>
                    </a:moveTo>
                    <a:cubicBezTo>
                      <a:pt x="555" y="23"/>
                      <a:pt x="562" y="26"/>
                      <a:pt x="575" y="25"/>
                    </a:cubicBezTo>
                    <a:cubicBezTo>
                      <a:pt x="588" y="23"/>
                      <a:pt x="604" y="29"/>
                      <a:pt x="622" y="26"/>
                    </a:cubicBezTo>
                    <a:cubicBezTo>
                      <a:pt x="614" y="39"/>
                      <a:pt x="599" y="35"/>
                      <a:pt x="591" y="44"/>
                    </a:cubicBezTo>
                    <a:cubicBezTo>
                      <a:pt x="591" y="44"/>
                      <a:pt x="591" y="44"/>
                      <a:pt x="591" y="44"/>
                    </a:cubicBezTo>
                    <a:cubicBezTo>
                      <a:pt x="582" y="45"/>
                      <a:pt x="572" y="43"/>
                      <a:pt x="563" y="48"/>
                    </a:cubicBezTo>
                    <a:cubicBezTo>
                      <a:pt x="521" y="45"/>
                      <a:pt x="479" y="46"/>
                      <a:pt x="438" y="45"/>
                    </a:cubicBezTo>
                    <a:cubicBezTo>
                      <a:pt x="416" y="45"/>
                      <a:pt x="395" y="42"/>
                      <a:pt x="373" y="43"/>
                    </a:cubicBezTo>
                    <a:cubicBezTo>
                      <a:pt x="369" y="43"/>
                      <a:pt x="365" y="43"/>
                      <a:pt x="362" y="40"/>
                    </a:cubicBezTo>
                    <a:cubicBezTo>
                      <a:pt x="352" y="32"/>
                      <a:pt x="346" y="41"/>
                      <a:pt x="337" y="44"/>
                    </a:cubicBezTo>
                    <a:cubicBezTo>
                      <a:pt x="324" y="48"/>
                      <a:pt x="309" y="45"/>
                      <a:pt x="295" y="44"/>
                    </a:cubicBezTo>
                    <a:cubicBezTo>
                      <a:pt x="281" y="42"/>
                      <a:pt x="267" y="41"/>
                      <a:pt x="252" y="42"/>
                    </a:cubicBezTo>
                    <a:cubicBezTo>
                      <a:pt x="193" y="44"/>
                      <a:pt x="134" y="41"/>
                      <a:pt x="75" y="40"/>
                    </a:cubicBezTo>
                    <a:cubicBezTo>
                      <a:pt x="67" y="36"/>
                      <a:pt x="58" y="37"/>
                      <a:pt x="50" y="38"/>
                    </a:cubicBezTo>
                    <a:cubicBezTo>
                      <a:pt x="35" y="40"/>
                      <a:pt x="22" y="34"/>
                      <a:pt x="8" y="37"/>
                    </a:cubicBezTo>
                    <a:cubicBezTo>
                      <a:pt x="1" y="38"/>
                      <a:pt x="0" y="33"/>
                      <a:pt x="1" y="28"/>
                    </a:cubicBezTo>
                    <a:cubicBezTo>
                      <a:pt x="3" y="17"/>
                      <a:pt x="5" y="7"/>
                      <a:pt x="15" y="0"/>
                    </a:cubicBezTo>
                    <a:cubicBezTo>
                      <a:pt x="18" y="0"/>
                      <a:pt x="20" y="0"/>
                      <a:pt x="23" y="0"/>
                    </a:cubicBezTo>
                    <a:cubicBezTo>
                      <a:pt x="32" y="12"/>
                      <a:pt x="45" y="8"/>
                      <a:pt x="57" y="8"/>
                    </a:cubicBezTo>
                    <a:cubicBezTo>
                      <a:pt x="68" y="8"/>
                      <a:pt x="79" y="6"/>
                      <a:pt x="91" y="8"/>
                    </a:cubicBezTo>
                    <a:cubicBezTo>
                      <a:pt x="91" y="8"/>
                      <a:pt x="91" y="8"/>
                      <a:pt x="91" y="8"/>
                    </a:cubicBezTo>
                    <a:cubicBezTo>
                      <a:pt x="95" y="9"/>
                      <a:pt x="86" y="20"/>
                      <a:pt x="98" y="17"/>
                    </a:cubicBezTo>
                    <a:cubicBezTo>
                      <a:pt x="107" y="15"/>
                      <a:pt x="117" y="18"/>
                      <a:pt x="125" y="21"/>
                    </a:cubicBezTo>
                    <a:cubicBezTo>
                      <a:pt x="136" y="25"/>
                      <a:pt x="135" y="24"/>
                      <a:pt x="143" y="16"/>
                    </a:cubicBezTo>
                    <a:cubicBezTo>
                      <a:pt x="153" y="7"/>
                      <a:pt x="167" y="8"/>
                      <a:pt x="179" y="8"/>
                    </a:cubicBezTo>
                    <a:cubicBezTo>
                      <a:pt x="182" y="8"/>
                      <a:pt x="186" y="9"/>
                      <a:pt x="189" y="10"/>
                    </a:cubicBezTo>
                    <a:cubicBezTo>
                      <a:pt x="207" y="20"/>
                      <a:pt x="225" y="17"/>
                      <a:pt x="243" y="8"/>
                    </a:cubicBezTo>
                    <a:cubicBezTo>
                      <a:pt x="264" y="7"/>
                      <a:pt x="285" y="8"/>
                      <a:pt x="306" y="5"/>
                    </a:cubicBezTo>
                    <a:cubicBezTo>
                      <a:pt x="340" y="0"/>
                      <a:pt x="372" y="10"/>
                      <a:pt x="405" y="12"/>
                    </a:cubicBezTo>
                    <a:cubicBezTo>
                      <a:pt x="427" y="13"/>
                      <a:pt x="448" y="11"/>
                      <a:pt x="470" y="9"/>
                    </a:cubicBezTo>
                    <a:cubicBezTo>
                      <a:pt x="479" y="8"/>
                      <a:pt x="489" y="11"/>
                      <a:pt x="499" y="12"/>
                    </a:cubicBezTo>
                    <a:cubicBezTo>
                      <a:pt x="510" y="11"/>
                      <a:pt x="507" y="19"/>
                      <a:pt x="509" y="26"/>
                    </a:cubicBezTo>
                    <a:cubicBezTo>
                      <a:pt x="512" y="19"/>
                      <a:pt x="517" y="9"/>
                      <a:pt x="524" y="16"/>
                    </a:cubicBezTo>
                    <a:cubicBezTo>
                      <a:pt x="533" y="27"/>
                      <a:pt x="539" y="19"/>
                      <a:pt x="547" y="16"/>
                    </a:cubicBezTo>
                    <a:close/>
                  </a:path>
                </a:pathLst>
              </a:custGeom>
              <a:solidFill>
                <a:srgbClr val="8DC0D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3" name="Freeform 572">
                <a:extLst>
                  <a:ext uri="{FF2B5EF4-FFF2-40B4-BE49-F238E27FC236}">
                    <a16:creationId xmlns:a16="http://schemas.microsoft.com/office/drawing/2014/main" id="{20548DEE-4832-453B-962C-EBF1894C800D}"/>
                  </a:ext>
                </a:extLst>
              </p:cNvPr>
              <p:cNvSpPr>
                <a:spLocks/>
              </p:cNvSpPr>
              <p:nvPr/>
            </p:nvSpPr>
            <p:spPr bwMode="auto">
              <a:xfrm>
                <a:off x="880" y="4063"/>
                <a:ext cx="348" cy="50"/>
              </a:xfrm>
              <a:custGeom>
                <a:avLst/>
                <a:gdLst>
                  <a:gd name="T0" fmla="*/ 0 w 310"/>
                  <a:gd name="T1" fmla="*/ 36 h 45"/>
                  <a:gd name="T2" fmla="*/ 35 w 310"/>
                  <a:gd name="T3" fmla="*/ 34 h 45"/>
                  <a:gd name="T4" fmla="*/ 48 w 310"/>
                  <a:gd name="T5" fmla="*/ 20 h 45"/>
                  <a:gd name="T6" fmla="*/ 66 w 310"/>
                  <a:gd name="T7" fmla="*/ 30 h 45"/>
                  <a:gd name="T8" fmla="*/ 75 w 310"/>
                  <a:gd name="T9" fmla="*/ 20 h 45"/>
                  <a:gd name="T10" fmla="*/ 65 w 310"/>
                  <a:gd name="T11" fmla="*/ 8 h 45"/>
                  <a:gd name="T12" fmla="*/ 128 w 310"/>
                  <a:gd name="T13" fmla="*/ 9 h 45"/>
                  <a:gd name="T14" fmla="*/ 159 w 310"/>
                  <a:gd name="T15" fmla="*/ 8 h 45"/>
                  <a:gd name="T16" fmla="*/ 237 w 310"/>
                  <a:gd name="T17" fmla="*/ 8 h 45"/>
                  <a:gd name="T18" fmla="*/ 265 w 310"/>
                  <a:gd name="T19" fmla="*/ 4 h 45"/>
                  <a:gd name="T20" fmla="*/ 269 w 310"/>
                  <a:gd name="T21" fmla="*/ 4 h 45"/>
                  <a:gd name="T22" fmla="*/ 292 w 310"/>
                  <a:gd name="T23" fmla="*/ 14 h 45"/>
                  <a:gd name="T24" fmla="*/ 301 w 310"/>
                  <a:gd name="T25" fmla="*/ 40 h 45"/>
                  <a:gd name="T26" fmla="*/ 187 w 310"/>
                  <a:gd name="T27" fmla="*/ 44 h 45"/>
                  <a:gd name="T28" fmla="*/ 88 w 310"/>
                  <a:gd name="T29" fmla="*/ 42 h 45"/>
                  <a:gd name="T30" fmla="*/ 16 w 310"/>
                  <a:gd name="T31" fmla="*/ 43 h 45"/>
                  <a:gd name="T32" fmla="*/ 0 w 310"/>
                  <a:gd name="T33" fmla="*/ 36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10" h="45">
                    <a:moveTo>
                      <a:pt x="0" y="36"/>
                    </a:moveTo>
                    <a:cubicBezTo>
                      <a:pt x="12" y="35"/>
                      <a:pt x="24" y="32"/>
                      <a:pt x="35" y="34"/>
                    </a:cubicBezTo>
                    <a:cubicBezTo>
                      <a:pt x="48" y="36"/>
                      <a:pt x="51" y="32"/>
                      <a:pt x="48" y="20"/>
                    </a:cubicBezTo>
                    <a:cubicBezTo>
                      <a:pt x="57" y="20"/>
                      <a:pt x="55" y="35"/>
                      <a:pt x="66" y="30"/>
                    </a:cubicBezTo>
                    <a:cubicBezTo>
                      <a:pt x="70" y="27"/>
                      <a:pt x="73" y="24"/>
                      <a:pt x="75" y="20"/>
                    </a:cubicBezTo>
                    <a:cubicBezTo>
                      <a:pt x="79" y="10"/>
                      <a:pt x="66" y="13"/>
                      <a:pt x="65" y="8"/>
                    </a:cubicBezTo>
                    <a:cubicBezTo>
                      <a:pt x="86" y="4"/>
                      <a:pt x="107" y="0"/>
                      <a:pt x="128" y="9"/>
                    </a:cubicBezTo>
                    <a:cubicBezTo>
                      <a:pt x="137" y="13"/>
                      <a:pt x="148" y="8"/>
                      <a:pt x="159" y="8"/>
                    </a:cubicBezTo>
                    <a:cubicBezTo>
                      <a:pt x="185" y="8"/>
                      <a:pt x="211" y="18"/>
                      <a:pt x="237" y="8"/>
                    </a:cubicBezTo>
                    <a:cubicBezTo>
                      <a:pt x="246" y="2"/>
                      <a:pt x="256" y="12"/>
                      <a:pt x="265" y="4"/>
                    </a:cubicBezTo>
                    <a:cubicBezTo>
                      <a:pt x="266" y="4"/>
                      <a:pt x="268" y="4"/>
                      <a:pt x="269" y="4"/>
                    </a:cubicBezTo>
                    <a:cubicBezTo>
                      <a:pt x="275" y="11"/>
                      <a:pt x="284" y="12"/>
                      <a:pt x="292" y="14"/>
                    </a:cubicBezTo>
                    <a:cubicBezTo>
                      <a:pt x="308" y="18"/>
                      <a:pt x="310" y="24"/>
                      <a:pt x="301" y="40"/>
                    </a:cubicBezTo>
                    <a:cubicBezTo>
                      <a:pt x="263" y="41"/>
                      <a:pt x="225" y="45"/>
                      <a:pt x="187" y="44"/>
                    </a:cubicBezTo>
                    <a:cubicBezTo>
                      <a:pt x="154" y="42"/>
                      <a:pt x="121" y="42"/>
                      <a:pt x="88" y="42"/>
                    </a:cubicBezTo>
                    <a:cubicBezTo>
                      <a:pt x="64" y="43"/>
                      <a:pt x="40" y="38"/>
                      <a:pt x="16" y="43"/>
                    </a:cubicBezTo>
                    <a:cubicBezTo>
                      <a:pt x="10" y="45"/>
                      <a:pt x="5" y="41"/>
                      <a:pt x="0" y="36"/>
                    </a:cubicBezTo>
                    <a:close/>
                  </a:path>
                </a:pathLst>
              </a:custGeom>
              <a:solidFill>
                <a:srgbClr val="8DC0D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4" name="Freeform 573">
                <a:extLst>
                  <a:ext uri="{FF2B5EF4-FFF2-40B4-BE49-F238E27FC236}">
                    <a16:creationId xmlns:a16="http://schemas.microsoft.com/office/drawing/2014/main" id="{C0D00D26-3F36-4361-83B7-06A818D0B995}"/>
                  </a:ext>
                </a:extLst>
              </p:cNvPr>
              <p:cNvSpPr>
                <a:spLocks/>
              </p:cNvSpPr>
              <p:nvPr/>
            </p:nvSpPr>
            <p:spPr bwMode="auto">
              <a:xfrm>
                <a:off x="1529" y="4148"/>
                <a:ext cx="392" cy="55"/>
              </a:xfrm>
              <a:custGeom>
                <a:avLst/>
                <a:gdLst>
                  <a:gd name="T0" fmla="*/ 244 w 349"/>
                  <a:gd name="T1" fmla="*/ 40 h 49"/>
                  <a:gd name="T2" fmla="*/ 180 w 349"/>
                  <a:gd name="T3" fmla="*/ 45 h 49"/>
                  <a:gd name="T4" fmla="*/ 88 w 349"/>
                  <a:gd name="T5" fmla="*/ 42 h 49"/>
                  <a:gd name="T6" fmla="*/ 41 w 349"/>
                  <a:gd name="T7" fmla="*/ 48 h 49"/>
                  <a:gd name="T8" fmla="*/ 32 w 349"/>
                  <a:gd name="T9" fmla="*/ 44 h 49"/>
                  <a:gd name="T10" fmla="*/ 17 w 349"/>
                  <a:gd name="T11" fmla="*/ 25 h 49"/>
                  <a:gd name="T12" fmla="*/ 0 w 349"/>
                  <a:gd name="T13" fmla="*/ 20 h 49"/>
                  <a:gd name="T14" fmla="*/ 46 w 349"/>
                  <a:gd name="T15" fmla="*/ 13 h 49"/>
                  <a:gd name="T16" fmla="*/ 129 w 349"/>
                  <a:gd name="T17" fmla="*/ 9 h 49"/>
                  <a:gd name="T18" fmla="*/ 218 w 349"/>
                  <a:gd name="T19" fmla="*/ 8 h 49"/>
                  <a:gd name="T20" fmla="*/ 316 w 349"/>
                  <a:gd name="T21" fmla="*/ 0 h 49"/>
                  <a:gd name="T22" fmla="*/ 348 w 349"/>
                  <a:gd name="T23" fmla="*/ 4 h 49"/>
                  <a:gd name="T24" fmla="*/ 330 w 349"/>
                  <a:gd name="T25" fmla="*/ 20 h 49"/>
                  <a:gd name="T26" fmla="*/ 265 w 349"/>
                  <a:gd name="T27" fmla="*/ 16 h 49"/>
                  <a:gd name="T28" fmla="*/ 244 w 349"/>
                  <a:gd name="T29" fmla="*/ 4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49" h="49">
                    <a:moveTo>
                      <a:pt x="244" y="40"/>
                    </a:moveTo>
                    <a:cubicBezTo>
                      <a:pt x="223" y="49"/>
                      <a:pt x="201" y="45"/>
                      <a:pt x="180" y="45"/>
                    </a:cubicBezTo>
                    <a:cubicBezTo>
                      <a:pt x="149" y="44"/>
                      <a:pt x="119" y="46"/>
                      <a:pt x="88" y="42"/>
                    </a:cubicBezTo>
                    <a:cubicBezTo>
                      <a:pt x="75" y="41"/>
                      <a:pt x="57" y="48"/>
                      <a:pt x="41" y="48"/>
                    </a:cubicBezTo>
                    <a:cubicBezTo>
                      <a:pt x="37" y="47"/>
                      <a:pt x="34" y="47"/>
                      <a:pt x="32" y="44"/>
                    </a:cubicBezTo>
                    <a:cubicBezTo>
                      <a:pt x="36" y="30"/>
                      <a:pt x="33" y="23"/>
                      <a:pt x="17" y="25"/>
                    </a:cubicBezTo>
                    <a:cubicBezTo>
                      <a:pt x="11" y="26"/>
                      <a:pt x="3" y="32"/>
                      <a:pt x="0" y="20"/>
                    </a:cubicBezTo>
                    <a:cubicBezTo>
                      <a:pt x="13" y="7"/>
                      <a:pt x="30" y="12"/>
                      <a:pt x="46" y="13"/>
                    </a:cubicBezTo>
                    <a:cubicBezTo>
                      <a:pt x="74" y="13"/>
                      <a:pt x="101" y="10"/>
                      <a:pt x="129" y="9"/>
                    </a:cubicBezTo>
                    <a:cubicBezTo>
                      <a:pt x="159" y="8"/>
                      <a:pt x="188" y="9"/>
                      <a:pt x="218" y="8"/>
                    </a:cubicBezTo>
                    <a:cubicBezTo>
                      <a:pt x="250" y="6"/>
                      <a:pt x="283" y="3"/>
                      <a:pt x="316" y="0"/>
                    </a:cubicBezTo>
                    <a:cubicBezTo>
                      <a:pt x="327" y="0"/>
                      <a:pt x="337" y="8"/>
                      <a:pt x="348" y="4"/>
                    </a:cubicBezTo>
                    <a:cubicBezTo>
                      <a:pt x="349" y="18"/>
                      <a:pt x="343" y="22"/>
                      <a:pt x="330" y="20"/>
                    </a:cubicBezTo>
                    <a:cubicBezTo>
                      <a:pt x="309" y="17"/>
                      <a:pt x="287" y="15"/>
                      <a:pt x="265" y="16"/>
                    </a:cubicBezTo>
                    <a:cubicBezTo>
                      <a:pt x="251" y="17"/>
                      <a:pt x="239" y="21"/>
                      <a:pt x="244" y="40"/>
                    </a:cubicBezTo>
                    <a:close/>
                  </a:path>
                </a:pathLst>
              </a:custGeom>
              <a:solidFill>
                <a:srgbClr val="97C6D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5" name="Freeform 574">
                <a:extLst>
                  <a:ext uri="{FF2B5EF4-FFF2-40B4-BE49-F238E27FC236}">
                    <a16:creationId xmlns:a16="http://schemas.microsoft.com/office/drawing/2014/main" id="{24CC4BBB-867C-4EFA-9D88-4E34384E3E07}"/>
                  </a:ext>
                </a:extLst>
              </p:cNvPr>
              <p:cNvSpPr>
                <a:spLocks/>
              </p:cNvSpPr>
              <p:nvPr/>
            </p:nvSpPr>
            <p:spPr bwMode="auto">
              <a:xfrm>
                <a:off x="1127" y="4162"/>
                <a:ext cx="448" cy="51"/>
              </a:xfrm>
              <a:custGeom>
                <a:avLst/>
                <a:gdLst>
                  <a:gd name="T0" fmla="*/ 357 w 398"/>
                  <a:gd name="T1" fmla="*/ 8 h 46"/>
                  <a:gd name="T2" fmla="*/ 379 w 398"/>
                  <a:gd name="T3" fmla="*/ 10 h 46"/>
                  <a:gd name="T4" fmla="*/ 398 w 398"/>
                  <a:gd name="T5" fmla="*/ 14 h 46"/>
                  <a:gd name="T6" fmla="*/ 389 w 398"/>
                  <a:gd name="T7" fmla="*/ 32 h 46"/>
                  <a:gd name="T8" fmla="*/ 389 w 398"/>
                  <a:gd name="T9" fmla="*/ 29 h 46"/>
                  <a:gd name="T10" fmla="*/ 350 w 398"/>
                  <a:gd name="T11" fmla="*/ 28 h 46"/>
                  <a:gd name="T12" fmla="*/ 285 w 398"/>
                  <a:gd name="T13" fmla="*/ 40 h 46"/>
                  <a:gd name="T14" fmla="*/ 169 w 398"/>
                  <a:gd name="T15" fmla="*/ 40 h 46"/>
                  <a:gd name="T16" fmla="*/ 101 w 398"/>
                  <a:gd name="T17" fmla="*/ 40 h 46"/>
                  <a:gd name="T18" fmla="*/ 8 w 398"/>
                  <a:gd name="T19" fmla="*/ 26 h 46"/>
                  <a:gd name="T20" fmla="*/ 1 w 398"/>
                  <a:gd name="T21" fmla="*/ 19 h 46"/>
                  <a:gd name="T22" fmla="*/ 8 w 398"/>
                  <a:gd name="T23" fmla="*/ 11 h 46"/>
                  <a:gd name="T24" fmla="*/ 37 w 398"/>
                  <a:gd name="T25" fmla="*/ 7 h 46"/>
                  <a:gd name="T26" fmla="*/ 88 w 398"/>
                  <a:gd name="T27" fmla="*/ 12 h 46"/>
                  <a:gd name="T28" fmla="*/ 103 w 398"/>
                  <a:gd name="T29" fmla="*/ 17 h 46"/>
                  <a:gd name="T30" fmla="*/ 111 w 398"/>
                  <a:gd name="T31" fmla="*/ 19 h 46"/>
                  <a:gd name="T32" fmla="*/ 167 w 398"/>
                  <a:gd name="T33" fmla="*/ 15 h 46"/>
                  <a:gd name="T34" fmla="*/ 217 w 398"/>
                  <a:gd name="T35" fmla="*/ 12 h 46"/>
                  <a:gd name="T36" fmla="*/ 357 w 398"/>
                  <a:gd name="T37" fmla="*/ 8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98" h="46">
                    <a:moveTo>
                      <a:pt x="357" y="8"/>
                    </a:moveTo>
                    <a:cubicBezTo>
                      <a:pt x="364" y="18"/>
                      <a:pt x="372" y="3"/>
                      <a:pt x="379" y="10"/>
                    </a:cubicBezTo>
                    <a:cubicBezTo>
                      <a:pt x="387" y="0"/>
                      <a:pt x="391" y="17"/>
                      <a:pt x="398" y="14"/>
                    </a:cubicBezTo>
                    <a:cubicBezTo>
                      <a:pt x="395" y="20"/>
                      <a:pt x="398" y="29"/>
                      <a:pt x="389" y="32"/>
                    </a:cubicBezTo>
                    <a:cubicBezTo>
                      <a:pt x="389" y="31"/>
                      <a:pt x="389" y="30"/>
                      <a:pt x="389" y="29"/>
                    </a:cubicBezTo>
                    <a:cubicBezTo>
                      <a:pt x="376" y="20"/>
                      <a:pt x="362" y="25"/>
                      <a:pt x="350" y="28"/>
                    </a:cubicBezTo>
                    <a:cubicBezTo>
                      <a:pt x="328" y="34"/>
                      <a:pt x="305" y="30"/>
                      <a:pt x="285" y="40"/>
                    </a:cubicBezTo>
                    <a:cubicBezTo>
                      <a:pt x="246" y="35"/>
                      <a:pt x="208" y="43"/>
                      <a:pt x="169" y="40"/>
                    </a:cubicBezTo>
                    <a:cubicBezTo>
                      <a:pt x="146" y="38"/>
                      <a:pt x="123" y="36"/>
                      <a:pt x="101" y="40"/>
                    </a:cubicBezTo>
                    <a:cubicBezTo>
                      <a:pt x="68" y="46"/>
                      <a:pt x="39" y="30"/>
                      <a:pt x="8" y="26"/>
                    </a:cubicBezTo>
                    <a:cubicBezTo>
                      <a:pt x="5" y="25"/>
                      <a:pt x="2" y="23"/>
                      <a:pt x="1" y="19"/>
                    </a:cubicBezTo>
                    <a:cubicBezTo>
                      <a:pt x="0" y="14"/>
                      <a:pt x="4" y="13"/>
                      <a:pt x="8" y="11"/>
                    </a:cubicBezTo>
                    <a:cubicBezTo>
                      <a:pt x="17" y="6"/>
                      <a:pt x="27" y="4"/>
                      <a:pt x="37" y="7"/>
                    </a:cubicBezTo>
                    <a:cubicBezTo>
                      <a:pt x="54" y="13"/>
                      <a:pt x="70" y="19"/>
                      <a:pt x="88" y="12"/>
                    </a:cubicBezTo>
                    <a:cubicBezTo>
                      <a:pt x="92" y="11"/>
                      <a:pt x="101" y="7"/>
                      <a:pt x="103" y="17"/>
                    </a:cubicBezTo>
                    <a:cubicBezTo>
                      <a:pt x="104" y="22"/>
                      <a:pt x="108" y="20"/>
                      <a:pt x="111" y="19"/>
                    </a:cubicBezTo>
                    <a:cubicBezTo>
                      <a:pt x="129" y="11"/>
                      <a:pt x="149" y="10"/>
                      <a:pt x="167" y="15"/>
                    </a:cubicBezTo>
                    <a:cubicBezTo>
                      <a:pt x="185" y="19"/>
                      <a:pt x="200" y="7"/>
                      <a:pt x="217" y="12"/>
                    </a:cubicBezTo>
                    <a:cubicBezTo>
                      <a:pt x="264" y="9"/>
                      <a:pt x="310" y="7"/>
                      <a:pt x="357" y="8"/>
                    </a:cubicBezTo>
                    <a:close/>
                  </a:path>
                </a:pathLst>
              </a:custGeom>
              <a:solidFill>
                <a:srgbClr val="7EB9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6" name="Freeform 575">
                <a:extLst>
                  <a:ext uri="{FF2B5EF4-FFF2-40B4-BE49-F238E27FC236}">
                    <a16:creationId xmlns:a16="http://schemas.microsoft.com/office/drawing/2014/main" id="{3280CD6A-B36C-4EA0-831B-A032CB4AECF9}"/>
                  </a:ext>
                </a:extLst>
              </p:cNvPr>
              <p:cNvSpPr>
                <a:spLocks/>
              </p:cNvSpPr>
              <p:nvPr/>
            </p:nvSpPr>
            <p:spPr bwMode="auto">
              <a:xfrm>
                <a:off x="1790" y="4145"/>
                <a:ext cx="250" cy="51"/>
              </a:xfrm>
              <a:custGeom>
                <a:avLst/>
                <a:gdLst>
                  <a:gd name="T0" fmla="*/ 11 w 222"/>
                  <a:gd name="T1" fmla="*/ 43 h 46"/>
                  <a:gd name="T2" fmla="*/ 0 w 222"/>
                  <a:gd name="T3" fmla="*/ 27 h 46"/>
                  <a:gd name="T4" fmla="*/ 22 w 222"/>
                  <a:gd name="T5" fmla="*/ 16 h 46"/>
                  <a:gd name="T6" fmla="*/ 94 w 222"/>
                  <a:gd name="T7" fmla="*/ 18 h 46"/>
                  <a:gd name="T8" fmla="*/ 115 w 222"/>
                  <a:gd name="T9" fmla="*/ 7 h 46"/>
                  <a:gd name="T10" fmla="*/ 140 w 222"/>
                  <a:gd name="T11" fmla="*/ 8 h 46"/>
                  <a:gd name="T12" fmla="*/ 207 w 222"/>
                  <a:gd name="T13" fmla="*/ 3 h 46"/>
                  <a:gd name="T14" fmla="*/ 220 w 222"/>
                  <a:gd name="T15" fmla="*/ 29 h 46"/>
                  <a:gd name="T16" fmla="*/ 207 w 222"/>
                  <a:gd name="T17" fmla="*/ 39 h 46"/>
                  <a:gd name="T18" fmla="*/ 172 w 222"/>
                  <a:gd name="T19" fmla="*/ 40 h 46"/>
                  <a:gd name="T20" fmla="*/ 11 w 222"/>
                  <a:gd name="T21" fmla="*/ 43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2" h="46">
                    <a:moveTo>
                      <a:pt x="11" y="43"/>
                    </a:moveTo>
                    <a:cubicBezTo>
                      <a:pt x="3" y="40"/>
                      <a:pt x="10" y="28"/>
                      <a:pt x="0" y="27"/>
                    </a:cubicBezTo>
                    <a:cubicBezTo>
                      <a:pt x="8" y="23"/>
                      <a:pt x="14" y="17"/>
                      <a:pt x="22" y="16"/>
                    </a:cubicBezTo>
                    <a:cubicBezTo>
                      <a:pt x="46" y="12"/>
                      <a:pt x="70" y="14"/>
                      <a:pt x="94" y="18"/>
                    </a:cubicBezTo>
                    <a:cubicBezTo>
                      <a:pt x="106" y="20"/>
                      <a:pt x="111" y="18"/>
                      <a:pt x="115" y="7"/>
                    </a:cubicBezTo>
                    <a:cubicBezTo>
                      <a:pt x="123" y="12"/>
                      <a:pt x="131" y="12"/>
                      <a:pt x="140" y="8"/>
                    </a:cubicBezTo>
                    <a:cubicBezTo>
                      <a:pt x="162" y="0"/>
                      <a:pt x="185" y="6"/>
                      <a:pt x="207" y="3"/>
                    </a:cubicBezTo>
                    <a:cubicBezTo>
                      <a:pt x="221" y="7"/>
                      <a:pt x="220" y="18"/>
                      <a:pt x="220" y="29"/>
                    </a:cubicBezTo>
                    <a:cubicBezTo>
                      <a:pt x="222" y="41"/>
                      <a:pt x="209" y="32"/>
                      <a:pt x="207" y="39"/>
                    </a:cubicBezTo>
                    <a:cubicBezTo>
                      <a:pt x="196" y="46"/>
                      <a:pt x="184" y="40"/>
                      <a:pt x="172" y="40"/>
                    </a:cubicBezTo>
                    <a:cubicBezTo>
                      <a:pt x="118" y="41"/>
                      <a:pt x="65" y="42"/>
                      <a:pt x="11" y="43"/>
                    </a:cubicBezTo>
                    <a:close/>
                  </a:path>
                </a:pathLst>
              </a:custGeom>
              <a:solidFill>
                <a:srgbClr val="7BB7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7" name="Freeform 576">
                <a:extLst>
                  <a:ext uri="{FF2B5EF4-FFF2-40B4-BE49-F238E27FC236}">
                    <a16:creationId xmlns:a16="http://schemas.microsoft.com/office/drawing/2014/main" id="{6C73E498-0914-4985-963D-6598ADB0F809}"/>
                  </a:ext>
                </a:extLst>
              </p:cNvPr>
              <p:cNvSpPr>
                <a:spLocks/>
              </p:cNvSpPr>
              <p:nvPr/>
            </p:nvSpPr>
            <p:spPr bwMode="auto">
              <a:xfrm>
                <a:off x="1032" y="4162"/>
                <a:ext cx="339" cy="51"/>
              </a:xfrm>
              <a:custGeom>
                <a:avLst/>
                <a:gdLst>
                  <a:gd name="T0" fmla="*/ 302 w 302"/>
                  <a:gd name="T1" fmla="*/ 12 h 46"/>
                  <a:gd name="T2" fmla="*/ 281 w 302"/>
                  <a:gd name="T3" fmla="*/ 19 h 46"/>
                  <a:gd name="T4" fmla="*/ 227 w 302"/>
                  <a:gd name="T5" fmla="*/ 16 h 46"/>
                  <a:gd name="T6" fmla="*/ 197 w 302"/>
                  <a:gd name="T7" fmla="*/ 24 h 46"/>
                  <a:gd name="T8" fmla="*/ 184 w 302"/>
                  <a:gd name="T9" fmla="*/ 18 h 46"/>
                  <a:gd name="T10" fmla="*/ 181 w 302"/>
                  <a:gd name="T11" fmla="*/ 15 h 46"/>
                  <a:gd name="T12" fmla="*/ 164 w 302"/>
                  <a:gd name="T13" fmla="*/ 21 h 46"/>
                  <a:gd name="T14" fmla="*/ 155 w 302"/>
                  <a:gd name="T15" fmla="*/ 22 h 46"/>
                  <a:gd name="T16" fmla="*/ 87 w 302"/>
                  <a:gd name="T17" fmla="*/ 20 h 46"/>
                  <a:gd name="T18" fmla="*/ 142 w 302"/>
                  <a:gd name="T19" fmla="*/ 35 h 46"/>
                  <a:gd name="T20" fmla="*/ 204 w 302"/>
                  <a:gd name="T21" fmla="*/ 34 h 46"/>
                  <a:gd name="T22" fmla="*/ 254 w 302"/>
                  <a:gd name="T23" fmla="*/ 40 h 46"/>
                  <a:gd name="T24" fmla="*/ 119 w 302"/>
                  <a:gd name="T25" fmla="*/ 42 h 46"/>
                  <a:gd name="T26" fmla="*/ 15 w 302"/>
                  <a:gd name="T27" fmla="*/ 44 h 46"/>
                  <a:gd name="T28" fmla="*/ 6 w 302"/>
                  <a:gd name="T29" fmla="*/ 32 h 46"/>
                  <a:gd name="T30" fmla="*/ 69 w 302"/>
                  <a:gd name="T31" fmla="*/ 29 h 46"/>
                  <a:gd name="T32" fmla="*/ 81 w 302"/>
                  <a:gd name="T33" fmla="*/ 21 h 46"/>
                  <a:gd name="T34" fmla="*/ 69 w 302"/>
                  <a:gd name="T35" fmla="*/ 8 h 46"/>
                  <a:gd name="T36" fmla="*/ 114 w 302"/>
                  <a:gd name="T37" fmla="*/ 5 h 46"/>
                  <a:gd name="T38" fmla="*/ 210 w 302"/>
                  <a:gd name="T39" fmla="*/ 10 h 46"/>
                  <a:gd name="T40" fmla="*/ 276 w 302"/>
                  <a:gd name="T41" fmla="*/ 9 h 46"/>
                  <a:gd name="T42" fmla="*/ 302 w 302"/>
                  <a:gd name="T43" fmla="*/ 12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02" h="46">
                    <a:moveTo>
                      <a:pt x="302" y="12"/>
                    </a:moveTo>
                    <a:cubicBezTo>
                      <a:pt x="293" y="8"/>
                      <a:pt x="288" y="17"/>
                      <a:pt x="281" y="19"/>
                    </a:cubicBezTo>
                    <a:cubicBezTo>
                      <a:pt x="262" y="24"/>
                      <a:pt x="245" y="12"/>
                      <a:pt x="227" y="16"/>
                    </a:cubicBezTo>
                    <a:cubicBezTo>
                      <a:pt x="217" y="18"/>
                      <a:pt x="206" y="16"/>
                      <a:pt x="197" y="24"/>
                    </a:cubicBezTo>
                    <a:cubicBezTo>
                      <a:pt x="191" y="30"/>
                      <a:pt x="186" y="27"/>
                      <a:pt x="184" y="18"/>
                    </a:cubicBezTo>
                    <a:cubicBezTo>
                      <a:pt x="183" y="16"/>
                      <a:pt x="182" y="14"/>
                      <a:pt x="181" y="15"/>
                    </a:cubicBezTo>
                    <a:cubicBezTo>
                      <a:pt x="176" y="19"/>
                      <a:pt x="167" y="11"/>
                      <a:pt x="164" y="21"/>
                    </a:cubicBezTo>
                    <a:cubicBezTo>
                      <a:pt x="163" y="27"/>
                      <a:pt x="161" y="30"/>
                      <a:pt x="155" y="22"/>
                    </a:cubicBezTo>
                    <a:cubicBezTo>
                      <a:pt x="144" y="9"/>
                      <a:pt x="106" y="9"/>
                      <a:pt x="87" y="20"/>
                    </a:cubicBezTo>
                    <a:cubicBezTo>
                      <a:pt x="107" y="24"/>
                      <a:pt x="125" y="27"/>
                      <a:pt x="142" y="35"/>
                    </a:cubicBezTo>
                    <a:cubicBezTo>
                      <a:pt x="161" y="43"/>
                      <a:pt x="183" y="32"/>
                      <a:pt x="204" y="34"/>
                    </a:cubicBezTo>
                    <a:cubicBezTo>
                      <a:pt x="220" y="36"/>
                      <a:pt x="238" y="32"/>
                      <a:pt x="254" y="40"/>
                    </a:cubicBezTo>
                    <a:cubicBezTo>
                      <a:pt x="209" y="45"/>
                      <a:pt x="164" y="46"/>
                      <a:pt x="119" y="42"/>
                    </a:cubicBezTo>
                    <a:cubicBezTo>
                      <a:pt x="85" y="39"/>
                      <a:pt x="50" y="45"/>
                      <a:pt x="15" y="44"/>
                    </a:cubicBezTo>
                    <a:cubicBezTo>
                      <a:pt x="7" y="44"/>
                      <a:pt x="0" y="44"/>
                      <a:pt x="6" y="32"/>
                    </a:cubicBezTo>
                    <a:cubicBezTo>
                      <a:pt x="27" y="33"/>
                      <a:pt x="47" y="17"/>
                      <a:pt x="69" y="29"/>
                    </a:cubicBezTo>
                    <a:cubicBezTo>
                      <a:pt x="77" y="34"/>
                      <a:pt x="80" y="26"/>
                      <a:pt x="81" y="21"/>
                    </a:cubicBezTo>
                    <a:cubicBezTo>
                      <a:pt x="84" y="11"/>
                      <a:pt x="78" y="8"/>
                      <a:pt x="69" y="8"/>
                    </a:cubicBezTo>
                    <a:cubicBezTo>
                      <a:pt x="84" y="0"/>
                      <a:pt x="100" y="2"/>
                      <a:pt x="114" y="5"/>
                    </a:cubicBezTo>
                    <a:cubicBezTo>
                      <a:pt x="146" y="11"/>
                      <a:pt x="178" y="6"/>
                      <a:pt x="210" y="10"/>
                    </a:cubicBezTo>
                    <a:cubicBezTo>
                      <a:pt x="231" y="12"/>
                      <a:pt x="254" y="14"/>
                      <a:pt x="276" y="9"/>
                    </a:cubicBezTo>
                    <a:cubicBezTo>
                      <a:pt x="284" y="7"/>
                      <a:pt x="294" y="5"/>
                      <a:pt x="302" y="12"/>
                    </a:cubicBezTo>
                    <a:close/>
                  </a:path>
                </a:pathLst>
              </a:custGeom>
              <a:solidFill>
                <a:srgbClr val="A1CC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8" name="Freeform 577">
                <a:extLst>
                  <a:ext uri="{FF2B5EF4-FFF2-40B4-BE49-F238E27FC236}">
                    <a16:creationId xmlns:a16="http://schemas.microsoft.com/office/drawing/2014/main" id="{F10AB147-C44F-4176-BDB6-F30071FB6375}"/>
                  </a:ext>
                </a:extLst>
              </p:cNvPr>
              <p:cNvSpPr>
                <a:spLocks/>
              </p:cNvSpPr>
              <p:nvPr/>
            </p:nvSpPr>
            <p:spPr bwMode="auto">
              <a:xfrm>
                <a:off x="2040" y="4148"/>
                <a:ext cx="197" cy="48"/>
              </a:xfrm>
              <a:custGeom>
                <a:avLst/>
                <a:gdLst>
                  <a:gd name="T0" fmla="*/ 125 w 175"/>
                  <a:gd name="T1" fmla="*/ 0 h 43"/>
                  <a:gd name="T2" fmla="*/ 130 w 175"/>
                  <a:gd name="T3" fmla="*/ 17 h 43"/>
                  <a:gd name="T4" fmla="*/ 141 w 175"/>
                  <a:gd name="T5" fmla="*/ 10 h 43"/>
                  <a:gd name="T6" fmla="*/ 169 w 175"/>
                  <a:gd name="T7" fmla="*/ 31 h 43"/>
                  <a:gd name="T8" fmla="*/ 41 w 175"/>
                  <a:gd name="T9" fmla="*/ 32 h 43"/>
                  <a:gd name="T10" fmla="*/ 5 w 175"/>
                  <a:gd name="T11" fmla="*/ 36 h 43"/>
                  <a:gd name="T12" fmla="*/ 18 w 175"/>
                  <a:gd name="T13" fmla="*/ 14 h 43"/>
                  <a:gd name="T14" fmla="*/ 117 w 175"/>
                  <a:gd name="T15" fmla="*/ 3 h 43"/>
                  <a:gd name="T16" fmla="*/ 125 w 175"/>
                  <a:gd name="T17"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5" h="43">
                    <a:moveTo>
                      <a:pt x="125" y="0"/>
                    </a:moveTo>
                    <a:cubicBezTo>
                      <a:pt x="127" y="6"/>
                      <a:pt x="128" y="12"/>
                      <a:pt x="130" y="17"/>
                    </a:cubicBezTo>
                    <a:cubicBezTo>
                      <a:pt x="137" y="19"/>
                      <a:pt x="141" y="6"/>
                      <a:pt x="141" y="10"/>
                    </a:cubicBezTo>
                    <a:cubicBezTo>
                      <a:pt x="144" y="28"/>
                      <a:pt x="175" y="6"/>
                      <a:pt x="169" y="31"/>
                    </a:cubicBezTo>
                    <a:cubicBezTo>
                      <a:pt x="126" y="37"/>
                      <a:pt x="84" y="33"/>
                      <a:pt x="41" y="32"/>
                    </a:cubicBezTo>
                    <a:cubicBezTo>
                      <a:pt x="29" y="31"/>
                      <a:pt x="18" y="43"/>
                      <a:pt x="5" y="36"/>
                    </a:cubicBezTo>
                    <a:cubicBezTo>
                      <a:pt x="0" y="23"/>
                      <a:pt x="4" y="18"/>
                      <a:pt x="18" y="14"/>
                    </a:cubicBezTo>
                    <a:cubicBezTo>
                      <a:pt x="50" y="4"/>
                      <a:pt x="84" y="9"/>
                      <a:pt x="117" y="3"/>
                    </a:cubicBezTo>
                    <a:cubicBezTo>
                      <a:pt x="119" y="0"/>
                      <a:pt x="122" y="0"/>
                      <a:pt x="125" y="0"/>
                    </a:cubicBezTo>
                    <a:close/>
                  </a:path>
                </a:pathLst>
              </a:custGeom>
              <a:solidFill>
                <a:srgbClr val="7BB7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9" name="Freeform 578">
                <a:extLst>
                  <a:ext uri="{FF2B5EF4-FFF2-40B4-BE49-F238E27FC236}">
                    <a16:creationId xmlns:a16="http://schemas.microsoft.com/office/drawing/2014/main" id="{C5D9324E-F4F1-4439-8F56-25502420E65D}"/>
                  </a:ext>
                </a:extLst>
              </p:cNvPr>
              <p:cNvSpPr>
                <a:spLocks/>
              </p:cNvSpPr>
              <p:nvPr/>
            </p:nvSpPr>
            <p:spPr bwMode="auto">
              <a:xfrm>
                <a:off x="2020" y="4145"/>
                <a:ext cx="151" cy="44"/>
              </a:xfrm>
              <a:custGeom>
                <a:avLst/>
                <a:gdLst>
                  <a:gd name="T0" fmla="*/ 135 w 135"/>
                  <a:gd name="T1" fmla="*/ 6 h 39"/>
                  <a:gd name="T2" fmla="*/ 100 w 135"/>
                  <a:gd name="T3" fmla="*/ 13 h 39"/>
                  <a:gd name="T4" fmla="*/ 32 w 135"/>
                  <a:gd name="T5" fmla="*/ 21 h 39"/>
                  <a:gd name="T6" fmla="*/ 23 w 135"/>
                  <a:gd name="T7" fmla="*/ 39 h 39"/>
                  <a:gd name="T8" fmla="*/ 3 w 135"/>
                  <a:gd name="T9" fmla="*/ 39 h 39"/>
                  <a:gd name="T10" fmla="*/ 0 w 135"/>
                  <a:gd name="T11" fmla="*/ 27 h 39"/>
                  <a:gd name="T12" fmla="*/ 12 w 135"/>
                  <a:gd name="T13" fmla="*/ 32 h 39"/>
                  <a:gd name="T14" fmla="*/ 3 w 135"/>
                  <a:gd name="T15" fmla="*/ 3 h 39"/>
                  <a:gd name="T16" fmla="*/ 59 w 135"/>
                  <a:gd name="T17" fmla="*/ 6 h 39"/>
                  <a:gd name="T18" fmla="*/ 120 w 135"/>
                  <a:gd name="T19" fmla="*/ 2 h 39"/>
                  <a:gd name="T20" fmla="*/ 135 w 135"/>
                  <a:gd name="T21" fmla="*/ 6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5" h="39">
                    <a:moveTo>
                      <a:pt x="135" y="6"/>
                    </a:moveTo>
                    <a:cubicBezTo>
                      <a:pt x="125" y="18"/>
                      <a:pt x="110" y="14"/>
                      <a:pt x="100" y="13"/>
                    </a:cubicBezTo>
                    <a:cubicBezTo>
                      <a:pt x="76" y="11"/>
                      <a:pt x="55" y="20"/>
                      <a:pt x="32" y="21"/>
                    </a:cubicBezTo>
                    <a:cubicBezTo>
                      <a:pt x="24" y="22"/>
                      <a:pt x="25" y="33"/>
                      <a:pt x="23" y="39"/>
                    </a:cubicBezTo>
                    <a:cubicBezTo>
                      <a:pt x="16" y="39"/>
                      <a:pt x="10" y="39"/>
                      <a:pt x="3" y="39"/>
                    </a:cubicBezTo>
                    <a:cubicBezTo>
                      <a:pt x="2" y="35"/>
                      <a:pt x="1" y="31"/>
                      <a:pt x="0" y="27"/>
                    </a:cubicBezTo>
                    <a:cubicBezTo>
                      <a:pt x="7" y="23"/>
                      <a:pt x="6" y="35"/>
                      <a:pt x="12" y="32"/>
                    </a:cubicBezTo>
                    <a:cubicBezTo>
                      <a:pt x="10" y="22"/>
                      <a:pt x="14" y="10"/>
                      <a:pt x="3" y="3"/>
                    </a:cubicBezTo>
                    <a:cubicBezTo>
                      <a:pt x="22" y="4"/>
                      <a:pt x="41" y="10"/>
                      <a:pt x="59" y="6"/>
                    </a:cubicBezTo>
                    <a:cubicBezTo>
                      <a:pt x="79" y="2"/>
                      <a:pt x="100" y="9"/>
                      <a:pt x="120" y="2"/>
                    </a:cubicBezTo>
                    <a:cubicBezTo>
                      <a:pt x="127" y="0"/>
                      <a:pt x="130" y="5"/>
                      <a:pt x="135" y="6"/>
                    </a:cubicBezTo>
                    <a:close/>
                  </a:path>
                </a:pathLst>
              </a:custGeom>
              <a:solidFill>
                <a:srgbClr val="90C2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0" name="Freeform 579">
                <a:extLst>
                  <a:ext uri="{FF2B5EF4-FFF2-40B4-BE49-F238E27FC236}">
                    <a16:creationId xmlns:a16="http://schemas.microsoft.com/office/drawing/2014/main" id="{DDA52316-AFFD-43D4-8F8D-378E27C6F515}"/>
                  </a:ext>
                </a:extLst>
              </p:cNvPr>
              <p:cNvSpPr>
                <a:spLocks/>
              </p:cNvSpPr>
              <p:nvPr/>
            </p:nvSpPr>
            <p:spPr bwMode="auto">
              <a:xfrm>
                <a:off x="1182" y="4055"/>
                <a:ext cx="126" cy="63"/>
              </a:xfrm>
              <a:custGeom>
                <a:avLst/>
                <a:gdLst>
                  <a:gd name="T0" fmla="*/ 32 w 112"/>
                  <a:gd name="T1" fmla="*/ 47 h 56"/>
                  <a:gd name="T2" fmla="*/ 19 w 112"/>
                  <a:gd name="T3" fmla="*/ 26 h 56"/>
                  <a:gd name="T4" fmla="*/ 0 w 112"/>
                  <a:gd name="T5" fmla="*/ 11 h 56"/>
                  <a:gd name="T6" fmla="*/ 52 w 112"/>
                  <a:gd name="T7" fmla="*/ 11 h 56"/>
                  <a:gd name="T8" fmla="*/ 42 w 112"/>
                  <a:gd name="T9" fmla="*/ 41 h 56"/>
                  <a:gd name="T10" fmla="*/ 112 w 112"/>
                  <a:gd name="T11" fmla="*/ 51 h 56"/>
                  <a:gd name="T12" fmla="*/ 32 w 112"/>
                  <a:gd name="T13" fmla="*/ 47 h 56"/>
                </a:gdLst>
                <a:ahLst/>
                <a:cxnLst>
                  <a:cxn ang="0">
                    <a:pos x="T0" y="T1"/>
                  </a:cxn>
                  <a:cxn ang="0">
                    <a:pos x="T2" y="T3"/>
                  </a:cxn>
                  <a:cxn ang="0">
                    <a:pos x="T4" y="T5"/>
                  </a:cxn>
                  <a:cxn ang="0">
                    <a:pos x="T6" y="T7"/>
                  </a:cxn>
                  <a:cxn ang="0">
                    <a:pos x="T8" y="T9"/>
                  </a:cxn>
                  <a:cxn ang="0">
                    <a:pos x="T10" y="T11"/>
                  </a:cxn>
                  <a:cxn ang="0">
                    <a:pos x="T12" y="T13"/>
                  </a:cxn>
                </a:cxnLst>
                <a:rect l="0" t="0" r="r" b="b"/>
                <a:pathLst>
                  <a:path w="112" h="56">
                    <a:moveTo>
                      <a:pt x="32" y="47"/>
                    </a:moveTo>
                    <a:cubicBezTo>
                      <a:pt x="35" y="35"/>
                      <a:pt x="39" y="24"/>
                      <a:pt x="19" y="26"/>
                    </a:cubicBezTo>
                    <a:cubicBezTo>
                      <a:pt x="11" y="27"/>
                      <a:pt x="0" y="24"/>
                      <a:pt x="0" y="11"/>
                    </a:cubicBezTo>
                    <a:cubicBezTo>
                      <a:pt x="17" y="13"/>
                      <a:pt x="35" y="0"/>
                      <a:pt x="52" y="11"/>
                    </a:cubicBezTo>
                    <a:cubicBezTo>
                      <a:pt x="49" y="22"/>
                      <a:pt x="45" y="32"/>
                      <a:pt x="42" y="41"/>
                    </a:cubicBezTo>
                    <a:cubicBezTo>
                      <a:pt x="64" y="53"/>
                      <a:pt x="89" y="42"/>
                      <a:pt x="112" y="51"/>
                    </a:cubicBezTo>
                    <a:cubicBezTo>
                      <a:pt x="85" y="49"/>
                      <a:pt x="58" y="56"/>
                      <a:pt x="32" y="47"/>
                    </a:cubicBezTo>
                    <a:close/>
                  </a:path>
                </a:pathLst>
              </a:custGeom>
              <a:solidFill>
                <a:srgbClr val="A8CF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1" name="Freeform 580">
                <a:extLst>
                  <a:ext uri="{FF2B5EF4-FFF2-40B4-BE49-F238E27FC236}">
                    <a16:creationId xmlns:a16="http://schemas.microsoft.com/office/drawing/2014/main" id="{274C1847-F89C-48E3-BA7E-994641D2CDD9}"/>
                  </a:ext>
                </a:extLst>
              </p:cNvPr>
              <p:cNvSpPr>
                <a:spLocks/>
              </p:cNvSpPr>
              <p:nvPr/>
            </p:nvSpPr>
            <p:spPr bwMode="auto">
              <a:xfrm>
                <a:off x="2360" y="4078"/>
                <a:ext cx="41" cy="25"/>
              </a:xfrm>
              <a:custGeom>
                <a:avLst/>
                <a:gdLst>
                  <a:gd name="T0" fmla="*/ 12 w 36"/>
                  <a:gd name="T1" fmla="*/ 22 h 22"/>
                  <a:gd name="T2" fmla="*/ 0 w 36"/>
                  <a:gd name="T3" fmla="*/ 16 h 22"/>
                  <a:gd name="T4" fmla="*/ 32 w 36"/>
                  <a:gd name="T5" fmla="*/ 2 h 22"/>
                  <a:gd name="T6" fmla="*/ 12 w 36"/>
                  <a:gd name="T7" fmla="*/ 22 h 22"/>
                </a:gdLst>
                <a:ahLst/>
                <a:cxnLst>
                  <a:cxn ang="0">
                    <a:pos x="T0" y="T1"/>
                  </a:cxn>
                  <a:cxn ang="0">
                    <a:pos x="T2" y="T3"/>
                  </a:cxn>
                  <a:cxn ang="0">
                    <a:pos x="T4" y="T5"/>
                  </a:cxn>
                  <a:cxn ang="0">
                    <a:pos x="T6" y="T7"/>
                  </a:cxn>
                </a:cxnLst>
                <a:rect l="0" t="0" r="r" b="b"/>
                <a:pathLst>
                  <a:path w="36" h="22">
                    <a:moveTo>
                      <a:pt x="12" y="22"/>
                    </a:moveTo>
                    <a:cubicBezTo>
                      <a:pt x="8" y="20"/>
                      <a:pt x="4" y="18"/>
                      <a:pt x="0" y="16"/>
                    </a:cubicBezTo>
                    <a:cubicBezTo>
                      <a:pt x="13" y="18"/>
                      <a:pt x="18" y="0"/>
                      <a:pt x="32" y="2"/>
                    </a:cubicBezTo>
                    <a:cubicBezTo>
                      <a:pt x="36" y="20"/>
                      <a:pt x="23" y="19"/>
                      <a:pt x="12" y="22"/>
                    </a:cubicBezTo>
                    <a:close/>
                  </a:path>
                </a:pathLst>
              </a:custGeom>
              <a:solidFill>
                <a:srgbClr val="66ABB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2" name="Freeform 581">
                <a:extLst>
                  <a:ext uri="{FF2B5EF4-FFF2-40B4-BE49-F238E27FC236}">
                    <a16:creationId xmlns:a16="http://schemas.microsoft.com/office/drawing/2014/main" id="{64BA2FD6-A912-412E-9F05-20C17E65F49A}"/>
                  </a:ext>
                </a:extLst>
              </p:cNvPr>
              <p:cNvSpPr>
                <a:spLocks/>
              </p:cNvSpPr>
              <p:nvPr/>
            </p:nvSpPr>
            <p:spPr bwMode="auto">
              <a:xfrm>
                <a:off x="1857" y="4110"/>
                <a:ext cx="31" cy="15"/>
              </a:xfrm>
              <a:custGeom>
                <a:avLst/>
                <a:gdLst>
                  <a:gd name="T0" fmla="*/ 0 w 28"/>
                  <a:gd name="T1" fmla="*/ 10 h 13"/>
                  <a:gd name="T2" fmla="*/ 28 w 28"/>
                  <a:gd name="T3" fmla="*/ 6 h 13"/>
                  <a:gd name="T4" fmla="*/ 0 w 28"/>
                  <a:gd name="T5" fmla="*/ 10 h 13"/>
                </a:gdLst>
                <a:ahLst/>
                <a:cxnLst>
                  <a:cxn ang="0">
                    <a:pos x="T0" y="T1"/>
                  </a:cxn>
                  <a:cxn ang="0">
                    <a:pos x="T2" y="T3"/>
                  </a:cxn>
                  <a:cxn ang="0">
                    <a:pos x="T4" y="T5"/>
                  </a:cxn>
                </a:cxnLst>
                <a:rect l="0" t="0" r="r" b="b"/>
                <a:pathLst>
                  <a:path w="28" h="13">
                    <a:moveTo>
                      <a:pt x="0" y="10"/>
                    </a:moveTo>
                    <a:cubicBezTo>
                      <a:pt x="8" y="2"/>
                      <a:pt x="18" y="0"/>
                      <a:pt x="28" y="6"/>
                    </a:cubicBezTo>
                    <a:cubicBezTo>
                      <a:pt x="19" y="13"/>
                      <a:pt x="9" y="9"/>
                      <a:pt x="0" y="10"/>
                    </a:cubicBezTo>
                    <a:close/>
                  </a:path>
                </a:pathLst>
              </a:custGeom>
              <a:solidFill>
                <a:srgbClr val="AED1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3" name="Freeform 582">
                <a:extLst>
                  <a:ext uri="{FF2B5EF4-FFF2-40B4-BE49-F238E27FC236}">
                    <a16:creationId xmlns:a16="http://schemas.microsoft.com/office/drawing/2014/main" id="{4426CC34-527A-4632-95E4-123455B5ACC4}"/>
                  </a:ext>
                </a:extLst>
              </p:cNvPr>
              <p:cNvSpPr>
                <a:spLocks/>
              </p:cNvSpPr>
              <p:nvPr/>
            </p:nvSpPr>
            <p:spPr bwMode="auto">
              <a:xfrm>
                <a:off x="636" y="3987"/>
                <a:ext cx="843" cy="54"/>
              </a:xfrm>
              <a:custGeom>
                <a:avLst/>
                <a:gdLst>
                  <a:gd name="T0" fmla="*/ 86 w 750"/>
                  <a:gd name="T1" fmla="*/ 3 h 48"/>
                  <a:gd name="T2" fmla="*/ 174 w 750"/>
                  <a:gd name="T3" fmla="*/ 5 h 48"/>
                  <a:gd name="T4" fmla="*/ 350 w 750"/>
                  <a:gd name="T5" fmla="*/ 13 h 48"/>
                  <a:gd name="T6" fmla="*/ 507 w 750"/>
                  <a:gd name="T7" fmla="*/ 22 h 48"/>
                  <a:gd name="T8" fmla="*/ 662 w 750"/>
                  <a:gd name="T9" fmla="*/ 21 h 48"/>
                  <a:gd name="T10" fmla="*/ 750 w 750"/>
                  <a:gd name="T11" fmla="*/ 23 h 48"/>
                  <a:gd name="T12" fmla="*/ 734 w 750"/>
                  <a:gd name="T13" fmla="*/ 43 h 48"/>
                  <a:gd name="T14" fmla="*/ 686 w 750"/>
                  <a:gd name="T15" fmla="*/ 46 h 48"/>
                  <a:gd name="T16" fmla="*/ 479 w 750"/>
                  <a:gd name="T17" fmla="*/ 43 h 48"/>
                  <a:gd name="T18" fmla="*/ 375 w 750"/>
                  <a:gd name="T19" fmla="*/ 41 h 48"/>
                  <a:gd name="T20" fmla="*/ 174 w 750"/>
                  <a:gd name="T21" fmla="*/ 28 h 48"/>
                  <a:gd name="T22" fmla="*/ 57 w 750"/>
                  <a:gd name="T23" fmla="*/ 29 h 48"/>
                  <a:gd name="T24" fmla="*/ 30 w 750"/>
                  <a:gd name="T25" fmla="*/ 26 h 48"/>
                  <a:gd name="T26" fmla="*/ 15 w 750"/>
                  <a:gd name="T27" fmla="*/ 23 h 48"/>
                  <a:gd name="T28" fmla="*/ 1 w 750"/>
                  <a:gd name="T29" fmla="*/ 16 h 48"/>
                  <a:gd name="T30" fmla="*/ 15 w 750"/>
                  <a:gd name="T31" fmla="*/ 5 h 48"/>
                  <a:gd name="T32" fmla="*/ 62 w 750"/>
                  <a:gd name="T33" fmla="*/ 6 h 48"/>
                  <a:gd name="T34" fmla="*/ 86 w 750"/>
                  <a:gd name="T35" fmla="*/ 3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50" h="48">
                    <a:moveTo>
                      <a:pt x="86" y="3"/>
                    </a:moveTo>
                    <a:cubicBezTo>
                      <a:pt x="115" y="3"/>
                      <a:pt x="145" y="0"/>
                      <a:pt x="174" y="5"/>
                    </a:cubicBezTo>
                    <a:cubicBezTo>
                      <a:pt x="232" y="14"/>
                      <a:pt x="291" y="8"/>
                      <a:pt x="350" y="13"/>
                    </a:cubicBezTo>
                    <a:cubicBezTo>
                      <a:pt x="402" y="17"/>
                      <a:pt x="454" y="22"/>
                      <a:pt x="507" y="22"/>
                    </a:cubicBezTo>
                    <a:cubicBezTo>
                      <a:pt x="558" y="22"/>
                      <a:pt x="610" y="26"/>
                      <a:pt x="662" y="21"/>
                    </a:cubicBezTo>
                    <a:cubicBezTo>
                      <a:pt x="691" y="18"/>
                      <a:pt x="721" y="20"/>
                      <a:pt x="750" y="23"/>
                    </a:cubicBezTo>
                    <a:cubicBezTo>
                      <a:pt x="749" y="33"/>
                      <a:pt x="739" y="36"/>
                      <a:pt x="734" y="43"/>
                    </a:cubicBezTo>
                    <a:cubicBezTo>
                      <a:pt x="718" y="48"/>
                      <a:pt x="702" y="46"/>
                      <a:pt x="686" y="46"/>
                    </a:cubicBezTo>
                    <a:cubicBezTo>
                      <a:pt x="617" y="46"/>
                      <a:pt x="548" y="45"/>
                      <a:pt x="479" y="43"/>
                    </a:cubicBezTo>
                    <a:cubicBezTo>
                      <a:pt x="444" y="42"/>
                      <a:pt x="409" y="43"/>
                      <a:pt x="375" y="41"/>
                    </a:cubicBezTo>
                    <a:cubicBezTo>
                      <a:pt x="308" y="39"/>
                      <a:pt x="241" y="31"/>
                      <a:pt x="174" y="28"/>
                    </a:cubicBezTo>
                    <a:cubicBezTo>
                      <a:pt x="135" y="26"/>
                      <a:pt x="96" y="27"/>
                      <a:pt x="57" y="29"/>
                    </a:cubicBezTo>
                    <a:cubicBezTo>
                      <a:pt x="48" y="29"/>
                      <a:pt x="39" y="27"/>
                      <a:pt x="30" y="26"/>
                    </a:cubicBezTo>
                    <a:cubicBezTo>
                      <a:pt x="25" y="24"/>
                      <a:pt x="20" y="23"/>
                      <a:pt x="15" y="23"/>
                    </a:cubicBezTo>
                    <a:cubicBezTo>
                      <a:pt x="9" y="23"/>
                      <a:pt x="1" y="24"/>
                      <a:pt x="1" y="16"/>
                    </a:cubicBezTo>
                    <a:cubicBezTo>
                      <a:pt x="0" y="7"/>
                      <a:pt x="9" y="5"/>
                      <a:pt x="15" y="5"/>
                    </a:cubicBezTo>
                    <a:cubicBezTo>
                      <a:pt x="31" y="5"/>
                      <a:pt x="46" y="4"/>
                      <a:pt x="62" y="6"/>
                    </a:cubicBezTo>
                    <a:cubicBezTo>
                      <a:pt x="70" y="7"/>
                      <a:pt x="79" y="10"/>
                      <a:pt x="86" y="3"/>
                    </a:cubicBezTo>
                    <a:close/>
                  </a:path>
                </a:pathLst>
              </a:custGeom>
              <a:solidFill>
                <a:srgbClr val="52A1B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4" name="Freeform 583">
                <a:extLst>
                  <a:ext uri="{FF2B5EF4-FFF2-40B4-BE49-F238E27FC236}">
                    <a16:creationId xmlns:a16="http://schemas.microsoft.com/office/drawing/2014/main" id="{8682EFD8-67C7-48D4-AF5A-172263D9C887}"/>
                  </a:ext>
                </a:extLst>
              </p:cNvPr>
              <p:cNvSpPr>
                <a:spLocks/>
              </p:cNvSpPr>
              <p:nvPr/>
            </p:nvSpPr>
            <p:spPr bwMode="auto">
              <a:xfrm>
                <a:off x="1461" y="3994"/>
                <a:ext cx="574" cy="45"/>
              </a:xfrm>
              <a:custGeom>
                <a:avLst/>
                <a:gdLst>
                  <a:gd name="T0" fmla="*/ 0 w 511"/>
                  <a:gd name="T1" fmla="*/ 37 h 40"/>
                  <a:gd name="T2" fmla="*/ 16 w 511"/>
                  <a:gd name="T3" fmla="*/ 17 h 40"/>
                  <a:gd name="T4" fmla="*/ 233 w 511"/>
                  <a:gd name="T5" fmla="*/ 13 h 40"/>
                  <a:gd name="T6" fmla="*/ 312 w 511"/>
                  <a:gd name="T7" fmla="*/ 11 h 40"/>
                  <a:gd name="T8" fmla="*/ 421 w 511"/>
                  <a:gd name="T9" fmla="*/ 8 h 40"/>
                  <a:gd name="T10" fmla="*/ 432 w 511"/>
                  <a:gd name="T11" fmla="*/ 6 h 40"/>
                  <a:gd name="T12" fmla="*/ 504 w 511"/>
                  <a:gd name="T13" fmla="*/ 10 h 40"/>
                  <a:gd name="T14" fmla="*/ 501 w 511"/>
                  <a:gd name="T15" fmla="*/ 34 h 40"/>
                  <a:gd name="T16" fmla="*/ 466 w 511"/>
                  <a:gd name="T17" fmla="*/ 37 h 40"/>
                  <a:gd name="T18" fmla="*/ 241 w 511"/>
                  <a:gd name="T19" fmla="*/ 37 h 40"/>
                  <a:gd name="T20" fmla="*/ 106 w 511"/>
                  <a:gd name="T21" fmla="*/ 38 h 40"/>
                  <a:gd name="T22" fmla="*/ 0 w 511"/>
                  <a:gd name="T23" fmla="*/ 37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11" h="40">
                    <a:moveTo>
                      <a:pt x="0" y="37"/>
                    </a:moveTo>
                    <a:cubicBezTo>
                      <a:pt x="0" y="26"/>
                      <a:pt x="8" y="22"/>
                      <a:pt x="16" y="17"/>
                    </a:cubicBezTo>
                    <a:cubicBezTo>
                      <a:pt x="88" y="11"/>
                      <a:pt x="160" y="14"/>
                      <a:pt x="233" y="13"/>
                    </a:cubicBezTo>
                    <a:cubicBezTo>
                      <a:pt x="259" y="13"/>
                      <a:pt x="286" y="11"/>
                      <a:pt x="312" y="11"/>
                    </a:cubicBezTo>
                    <a:cubicBezTo>
                      <a:pt x="349" y="12"/>
                      <a:pt x="385" y="10"/>
                      <a:pt x="421" y="8"/>
                    </a:cubicBezTo>
                    <a:cubicBezTo>
                      <a:pt x="425" y="8"/>
                      <a:pt x="429" y="7"/>
                      <a:pt x="432" y="6"/>
                    </a:cubicBezTo>
                    <a:cubicBezTo>
                      <a:pt x="456" y="3"/>
                      <a:pt x="480" y="0"/>
                      <a:pt x="504" y="10"/>
                    </a:cubicBezTo>
                    <a:cubicBezTo>
                      <a:pt x="511" y="19"/>
                      <a:pt x="497" y="25"/>
                      <a:pt x="501" y="34"/>
                    </a:cubicBezTo>
                    <a:cubicBezTo>
                      <a:pt x="490" y="40"/>
                      <a:pt x="478" y="37"/>
                      <a:pt x="466" y="37"/>
                    </a:cubicBezTo>
                    <a:cubicBezTo>
                      <a:pt x="391" y="37"/>
                      <a:pt x="316" y="37"/>
                      <a:pt x="241" y="37"/>
                    </a:cubicBezTo>
                    <a:cubicBezTo>
                      <a:pt x="196" y="37"/>
                      <a:pt x="151" y="35"/>
                      <a:pt x="106" y="38"/>
                    </a:cubicBezTo>
                    <a:cubicBezTo>
                      <a:pt x="70" y="40"/>
                      <a:pt x="35" y="34"/>
                      <a:pt x="0" y="37"/>
                    </a:cubicBezTo>
                    <a:close/>
                  </a:path>
                </a:pathLst>
              </a:custGeom>
              <a:solidFill>
                <a:srgbClr val="509F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5" name="Freeform 584">
                <a:extLst>
                  <a:ext uri="{FF2B5EF4-FFF2-40B4-BE49-F238E27FC236}">
                    <a16:creationId xmlns:a16="http://schemas.microsoft.com/office/drawing/2014/main" id="{16B8EB5C-DB02-43AC-BACB-0A5A064F8C3F}"/>
                  </a:ext>
                </a:extLst>
              </p:cNvPr>
              <p:cNvSpPr>
                <a:spLocks/>
              </p:cNvSpPr>
              <p:nvPr/>
            </p:nvSpPr>
            <p:spPr bwMode="auto">
              <a:xfrm>
                <a:off x="412" y="3973"/>
                <a:ext cx="321" cy="49"/>
              </a:xfrm>
              <a:custGeom>
                <a:avLst/>
                <a:gdLst>
                  <a:gd name="T0" fmla="*/ 285 w 285"/>
                  <a:gd name="T1" fmla="*/ 16 h 44"/>
                  <a:gd name="T2" fmla="*/ 269 w 285"/>
                  <a:gd name="T3" fmla="*/ 27 h 44"/>
                  <a:gd name="T4" fmla="*/ 229 w 285"/>
                  <a:gd name="T5" fmla="*/ 22 h 44"/>
                  <a:gd name="T6" fmla="*/ 202 w 285"/>
                  <a:gd name="T7" fmla="*/ 27 h 44"/>
                  <a:gd name="T8" fmla="*/ 229 w 285"/>
                  <a:gd name="T9" fmla="*/ 39 h 44"/>
                  <a:gd name="T10" fmla="*/ 56 w 285"/>
                  <a:gd name="T11" fmla="*/ 35 h 44"/>
                  <a:gd name="T12" fmla="*/ 13 w 285"/>
                  <a:gd name="T13" fmla="*/ 29 h 44"/>
                  <a:gd name="T14" fmla="*/ 9 w 285"/>
                  <a:gd name="T15" fmla="*/ 8 h 44"/>
                  <a:gd name="T16" fmla="*/ 34 w 285"/>
                  <a:gd name="T17" fmla="*/ 8 h 44"/>
                  <a:gd name="T18" fmla="*/ 53 w 285"/>
                  <a:gd name="T19" fmla="*/ 0 h 44"/>
                  <a:gd name="T20" fmla="*/ 57 w 285"/>
                  <a:gd name="T21" fmla="*/ 1 h 44"/>
                  <a:gd name="T22" fmla="*/ 97 w 285"/>
                  <a:gd name="T23" fmla="*/ 8 h 44"/>
                  <a:gd name="T24" fmla="*/ 285 w 285"/>
                  <a:gd name="T25" fmla="*/ 16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85" h="44">
                    <a:moveTo>
                      <a:pt x="285" y="16"/>
                    </a:moveTo>
                    <a:cubicBezTo>
                      <a:pt x="284" y="26"/>
                      <a:pt x="272" y="28"/>
                      <a:pt x="269" y="27"/>
                    </a:cubicBezTo>
                    <a:cubicBezTo>
                      <a:pt x="256" y="19"/>
                      <a:pt x="242" y="29"/>
                      <a:pt x="229" y="22"/>
                    </a:cubicBezTo>
                    <a:cubicBezTo>
                      <a:pt x="219" y="17"/>
                      <a:pt x="211" y="22"/>
                      <a:pt x="202" y="27"/>
                    </a:cubicBezTo>
                    <a:cubicBezTo>
                      <a:pt x="209" y="37"/>
                      <a:pt x="224" y="27"/>
                      <a:pt x="229" y="39"/>
                    </a:cubicBezTo>
                    <a:cubicBezTo>
                      <a:pt x="171" y="39"/>
                      <a:pt x="113" y="44"/>
                      <a:pt x="56" y="35"/>
                    </a:cubicBezTo>
                    <a:cubicBezTo>
                      <a:pt x="42" y="33"/>
                      <a:pt x="26" y="43"/>
                      <a:pt x="13" y="29"/>
                    </a:cubicBezTo>
                    <a:cubicBezTo>
                      <a:pt x="5" y="23"/>
                      <a:pt x="0" y="17"/>
                      <a:pt x="9" y="8"/>
                    </a:cubicBezTo>
                    <a:cubicBezTo>
                      <a:pt x="17" y="2"/>
                      <a:pt x="26" y="4"/>
                      <a:pt x="34" y="8"/>
                    </a:cubicBezTo>
                    <a:cubicBezTo>
                      <a:pt x="44" y="13"/>
                      <a:pt x="50" y="11"/>
                      <a:pt x="53" y="0"/>
                    </a:cubicBezTo>
                    <a:cubicBezTo>
                      <a:pt x="54" y="0"/>
                      <a:pt x="56" y="0"/>
                      <a:pt x="57" y="1"/>
                    </a:cubicBezTo>
                    <a:cubicBezTo>
                      <a:pt x="70" y="3"/>
                      <a:pt x="84" y="4"/>
                      <a:pt x="97" y="8"/>
                    </a:cubicBezTo>
                    <a:cubicBezTo>
                      <a:pt x="160" y="8"/>
                      <a:pt x="222" y="10"/>
                      <a:pt x="285" y="16"/>
                    </a:cubicBezTo>
                    <a:close/>
                  </a:path>
                </a:pathLst>
              </a:custGeom>
              <a:solidFill>
                <a:srgbClr val="60AA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6" name="Freeform 585">
                <a:extLst>
                  <a:ext uri="{FF2B5EF4-FFF2-40B4-BE49-F238E27FC236}">
                    <a16:creationId xmlns:a16="http://schemas.microsoft.com/office/drawing/2014/main" id="{32625E0F-9B09-4904-B985-0AF2419AD7B3}"/>
                  </a:ext>
                </a:extLst>
              </p:cNvPr>
              <p:cNvSpPr>
                <a:spLocks/>
              </p:cNvSpPr>
              <p:nvPr/>
            </p:nvSpPr>
            <p:spPr bwMode="auto">
              <a:xfrm>
                <a:off x="2011" y="4003"/>
                <a:ext cx="233" cy="33"/>
              </a:xfrm>
              <a:custGeom>
                <a:avLst/>
                <a:gdLst>
                  <a:gd name="T0" fmla="*/ 12 w 208"/>
                  <a:gd name="T1" fmla="*/ 26 h 29"/>
                  <a:gd name="T2" fmla="*/ 1 w 208"/>
                  <a:gd name="T3" fmla="*/ 22 h 29"/>
                  <a:gd name="T4" fmla="*/ 7 w 208"/>
                  <a:gd name="T5" fmla="*/ 16 h 29"/>
                  <a:gd name="T6" fmla="*/ 15 w 208"/>
                  <a:gd name="T7" fmla="*/ 5 h 29"/>
                  <a:gd name="T8" fmla="*/ 30 w 208"/>
                  <a:gd name="T9" fmla="*/ 2 h 29"/>
                  <a:gd name="T10" fmla="*/ 45 w 208"/>
                  <a:gd name="T11" fmla="*/ 4 h 29"/>
                  <a:gd name="T12" fmla="*/ 111 w 208"/>
                  <a:gd name="T13" fmla="*/ 1 h 29"/>
                  <a:gd name="T14" fmla="*/ 170 w 208"/>
                  <a:gd name="T15" fmla="*/ 0 h 29"/>
                  <a:gd name="T16" fmla="*/ 193 w 208"/>
                  <a:gd name="T17" fmla="*/ 2 h 29"/>
                  <a:gd name="T18" fmla="*/ 205 w 208"/>
                  <a:gd name="T19" fmla="*/ 6 h 29"/>
                  <a:gd name="T20" fmla="*/ 196 w 208"/>
                  <a:gd name="T21" fmla="*/ 12 h 29"/>
                  <a:gd name="T22" fmla="*/ 147 w 208"/>
                  <a:gd name="T23" fmla="*/ 25 h 29"/>
                  <a:gd name="T24" fmla="*/ 12 w 208"/>
                  <a:gd name="T25" fmla="*/ 2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8" h="29">
                    <a:moveTo>
                      <a:pt x="12" y="26"/>
                    </a:moveTo>
                    <a:cubicBezTo>
                      <a:pt x="8" y="25"/>
                      <a:pt x="3" y="26"/>
                      <a:pt x="1" y="22"/>
                    </a:cubicBezTo>
                    <a:cubicBezTo>
                      <a:pt x="0" y="17"/>
                      <a:pt x="5" y="18"/>
                      <a:pt x="7" y="16"/>
                    </a:cubicBezTo>
                    <a:cubicBezTo>
                      <a:pt x="10" y="13"/>
                      <a:pt x="12" y="9"/>
                      <a:pt x="15" y="5"/>
                    </a:cubicBezTo>
                    <a:cubicBezTo>
                      <a:pt x="19" y="0"/>
                      <a:pt x="25" y="2"/>
                      <a:pt x="30" y="2"/>
                    </a:cubicBezTo>
                    <a:cubicBezTo>
                      <a:pt x="35" y="3"/>
                      <a:pt x="40" y="4"/>
                      <a:pt x="45" y="4"/>
                    </a:cubicBezTo>
                    <a:cubicBezTo>
                      <a:pt x="67" y="0"/>
                      <a:pt x="89" y="6"/>
                      <a:pt x="111" y="1"/>
                    </a:cubicBezTo>
                    <a:cubicBezTo>
                      <a:pt x="131" y="1"/>
                      <a:pt x="151" y="1"/>
                      <a:pt x="170" y="0"/>
                    </a:cubicBezTo>
                    <a:cubicBezTo>
                      <a:pt x="178" y="6"/>
                      <a:pt x="185" y="4"/>
                      <a:pt x="193" y="2"/>
                    </a:cubicBezTo>
                    <a:cubicBezTo>
                      <a:pt x="197" y="0"/>
                      <a:pt x="203" y="1"/>
                      <a:pt x="205" y="6"/>
                    </a:cubicBezTo>
                    <a:cubicBezTo>
                      <a:pt x="208" y="15"/>
                      <a:pt x="198" y="9"/>
                      <a:pt x="196" y="12"/>
                    </a:cubicBezTo>
                    <a:cubicBezTo>
                      <a:pt x="183" y="29"/>
                      <a:pt x="162" y="15"/>
                      <a:pt x="147" y="25"/>
                    </a:cubicBezTo>
                    <a:cubicBezTo>
                      <a:pt x="102" y="29"/>
                      <a:pt x="57" y="24"/>
                      <a:pt x="12" y="26"/>
                    </a:cubicBezTo>
                    <a:close/>
                  </a:path>
                </a:pathLst>
              </a:custGeom>
              <a:solidFill>
                <a:srgbClr val="3F9AA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7" name="Freeform 586">
                <a:extLst>
                  <a:ext uri="{FF2B5EF4-FFF2-40B4-BE49-F238E27FC236}">
                    <a16:creationId xmlns:a16="http://schemas.microsoft.com/office/drawing/2014/main" id="{E25494EA-FBC5-428A-86E9-2281698BDD0A}"/>
                  </a:ext>
                </a:extLst>
              </p:cNvPr>
              <p:cNvSpPr>
                <a:spLocks/>
              </p:cNvSpPr>
              <p:nvPr/>
            </p:nvSpPr>
            <p:spPr bwMode="auto">
              <a:xfrm>
                <a:off x="189" y="3961"/>
                <a:ext cx="203" cy="52"/>
              </a:xfrm>
              <a:custGeom>
                <a:avLst/>
                <a:gdLst>
                  <a:gd name="T0" fmla="*/ 0 w 181"/>
                  <a:gd name="T1" fmla="*/ 10 h 47"/>
                  <a:gd name="T2" fmla="*/ 0 w 181"/>
                  <a:gd name="T3" fmla="*/ 7 h 47"/>
                  <a:gd name="T4" fmla="*/ 27 w 181"/>
                  <a:gd name="T5" fmla="*/ 4 h 47"/>
                  <a:gd name="T6" fmla="*/ 35 w 181"/>
                  <a:gd name="T7" fmla="*/ 1 h 47"/>
                  <a:gd name="T8" fmla="*/ 40 w 181"/>
                  <a:gd name="T9" fmla="*/ 0 h 47"/>
                  <a:gd name="T10" fmla="*/ 69 w 181"/>
                  <a:gd name="T11" fmla="*/ 11 h 47"/>
                  <a:gd name="T12" fmla="*/ 113 w 181"/>
                  <a:gd name="T13" fmla="*/ 17 h 47"/>
                  <a:gd name="T14" fmla="*/ 160 w 181"/>
                  <a:gd name="T15" fmla="*/ 27 h 47"/>
                  <a:gd name="T16" fmla="*/ 181 w 181"/>
                  <a:gd name="T17" fmla="*/ 27 h 47"/>
                  <a:gd name="T18" fmla="*/ 152 w 181"/>
                  <a:gd name="T19" fmla="*/ 37 h 47"/>
                  <a:gd name="T20" fmla="*/ 100 w 181"/>
                  <a:gd name="T21" fmla="*/ 32 h 47"/>
                  <a:gd name="T22" fmla="*/ 98 w 181"/>
                  <a:gd name="T23" fmla="*/ 31 h 47"/>
                  <a:gd name="T24" fmla="*/ 97 w 181"/>
                  <a:gd name="T25" fmla="*/ 32 h 47"/>
                  <a:gd name="T26" fmla="*/ 0 w 181"/>
                  <a:gd name="T27" fmla="*/ 1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1" h="47">
                    <a:moveTo>
                      <a:pt x="0" y="10"/>
                    </a:moveTo>
                    <a:cubicBezTo>
                      <a:pt x="0" y="9"/>
                      <a:pt x="0" y="8"/>
                      <a:pt x="0" y="7"/>
                    </a:cubicBezTo>
                    <a:cubicBezTo>
                      <a:pt x="8" y="2"/>
                      <a:pt x="17" y="1"/>
                      <a:pt x="27" y="4"/>
                    </a:cubicBezTo>
                    <a:cubicBezTo>
                      <a:pt x="31" y="6"/>
                      <a:pt x="39" y="18"/>
                      <a:pt x="35" y="1"/>
                    </a:cubicBezTo>
                    <a:cubicBezTo>
                      <a:pt x="37" y="0"/>
                      <a:pt x="40" y="0"/>
                      <a:pt x="40" y="0"/>
                    </a:cubicBezTo>
                    <a:cubicBezTo>
                      <a:pt x="46" y="15"/>
                      <a:pt x="60" y="6"/>
                      <a:pt x="69" y="11"/>
                    </a:cubicBezTo>
                    <a:cubicBezTo>
                      <a:pt x="83" y="18"/>
                      <a:pt x="97" y="20"/>
                      <a:pt x="113" y="17"/>
                    </a:cubicBezTo>
                    <a:cubicBezTo>
                      <a:pt x="129" y="13"/>
                      <a:pt x="147" y="11"/>
                      <a:pt x="160" y="27"/>
                    </a:cubicBezTo>
                    <a:cubicBezTo>
                      <a:pt x="167" y="20"/>
                      <a:pt x="174" y="19"/>
                      <a:pt x="181" y="27"/>
                    </a:cubicBezTo>
                    <a:cubicBezTo>
                      <a:pt x="177" y="47"/>
                      <a:pt x="157" y="39"/>
                      <a:pt x="152" y="37"/>
                    </a:cubicBezTo>
                    <a:cubicBezTo>
                      <a:pt x="134" y="29"/>
                      <a:pt x="117" y="35"/>
                      <a:pt x="100" y="32"/>
                    </a:cubicBezTo>
                    <a:cubicBezTo>
                      <a:pt x="98" y="31"/>
                      <a:pt x="98" y="31"/>
                      <a:pt x="98" y="31"/>
                    </a:cubicBezTo>
                    <a:cubicBezTo>
                      <a:pt x="97" y="32"/>
                      <a:pt x="97" y="32"/>
                      <a:pt x="97" y="32"/>
                    </a:cubicBezTo>
                    <a:cubicBezTo>
                      <a:pt x="62" y="33"/>
                      <a:pt x="29" y="32"/>
                      <a:pt x="0" y="10"/>
                    </a:cubicBezTo>
                    <a:close/>
                  </a:path>
                </a:pathLst>
              </a:custGeom>
              <a:solidFill>
                <a:srgbClr val="4999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8" name="Freeform 587">
                <a:extLst>
                  <a:ext uri="{FF2B5EF4-FFF2-40B4-BE49-F238E27FC236}">
                    <a16:creationId xmlns:a16="http://schemas.microsoft.com/office/drawing/2014/main" id="{6828F1B9-D298-40E2-B3EB-3EE690FF0387}"/>
                  </a:ext>
                </a:extLst>
              </p:cNvPr>
              <p:cNvSpPr>
                <a:spLocks/>
              </p:cNvSpPr>
              <p:nvPr/>
            </p:nvSpPr>
            <p:spPr bwMode="auto">
              <a:xfrm>
                <a:off x="1322" y="4064"/>
                <a:ext cx="175" cy="41"/>
              </a:xfrm>
              <a:custGeom>
                <a:avLst/>
                <a:gdLst>
                  <a:gd name="T0" fmla="*/ 156 w 156"/>
                  <a:gd name="T1" fmla="*/ 11 h 37"/>
                  <a:gd name="T2" fmla="*/ 101 w 156"/>
                  <a:gd name="T3" fmla="*/ 17 h 37"/>
                  <a:gd name="T4" fmla="*/ 64 w 156"/>
                  <a:gd name="T5" fmla="*/ 19 h 37"/>
                  <a:gd name="T6" fmla="*/ 58 w 156"/>
                  <a:gd name="T7" fmla="*/ 23 h 37"/>
                  <a:gd name="T8" fmla="*/ 39 w 156"/>
                  <a:gd name="T9" fmla="*/ 30 h 37"/>
                  <a:gd name="T10" fmla="*/ 0 w 156"/>
                  <a:gd name="T11" fmla="*/ 22 h 37"/>
                  <a:gd name="T12" fmla="*/ 4 w 156"/>
                  <a:gd name="T13" fmla="*/ 11 h 37"/>
                  <a:gd name="T14" fmla="*/ 112 w 156"/>
                  <a:gd name="T15" fmla="*/ 11 h 37"/>
                  <a:gd name="T16" fmla="*/ 156 w 156"/>
                  <a:gd name="T17" fmla="*/ 11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6" h="37">
                    <a:moveTo>
                      <a:pt x="156" y="11"/>
                    </a:moveTo>
                    <a:cubicBezTo>
                      <a:pt x="139" y="24"/>
                      <a:pt x="122" y="29"/>
                      <a:pt x="101" y="17"/>
                    </a:cubicBezTo>
                    <a:cubicBezTo>
                      <a:pt x="90" y="10"/>
                      <a:pt x="76" y="17"/>
                      <a:pt x="64" y="19"/>
                    </a:cubicBezTo>
                    <a:cubicBezTo>
                      <a:pt x="61" y="19"/>
                      <a:pt x="59" y="19"/>
                      <a:pt x="58" y="23"/>
                    </a:cubicBezTo>
                    <a:cubicBezTo>
                      <a:pt x="55" y="35"/>
                      <a:pt x="51" y="37"/>
                      <a:pt x="39" y="30"/>
                    </a:cubicBezTo>
                    <a:cubicBezTo>
                      <a:pt x="27" y="23"/>
                      <a:pt x="13" y="27"/>
                      <a:pt x="0" y="22"/>
                    </a:cubicBezTo>
                    <a:cubicBezTo>
                      <a:pt x="1" y="18"/>
                      <a:pt x="3" y="15"/>
                      <a:pt x="4" y="11"/>
                    </a:cubicBezTo>
                    <a:cubicBezTo>
                      <a:pt x="40" y="7"/>
                      <a:pt x="75" y="0"/>
                      <a:pt x="112" y="11"/>
                    </a:cubicBezTo>
                    <a:cubicBezTo>
                      <a:pt x="125" y="16"/>
                      <a:pt x="141" y="14"/>
                      <a:pt x="156" y="11"/>
                    </a:cubicBezTo>
                    <a:close/>
                  </a:path>
                </a:pathLst>
              </a:custGeom>
              <a:solidFill>
                <a:srgbClr val="A8CF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9" name="Freeform 588">
                <a:extLst>
                  <a:ext uri="{FF2B5EF4-FFF2-40B4-BE49-F238E27FC236}">
                    <a16:creationId xmlns:a16="http://schemas.microsoft.com/office/drawing/2014/main" id="{50C71605-E6A9-4113-8FD9-148C02DC2368}"/>
                  </a:ext>
                </a:extLst>
              </p:cNvPr>
              <p:cNvSpPr>
                <a:spLocks/>
              </p:cNvSpPr>
              <p:nvPr/>
            </p:nvSpPr>
            <p:spPr bwMode="auto">
              <a:xfrm>
                <a:off x="162" y="3972"/>
                <a:ext cx="136" cy="33"/>
              </a:xfrm>
              <a:custGeom>
                <a:avLst/>
                <a:gdLst>
                  <a:gd name="T0" fmla="*/ 24 w 121"/>
                  <a:gd name="T1" fmla="*/ 0 h 30"/>
                  <a:gd name="T2" fmla="*/ 61 w 121"/>
                  <a:gd name="T3" fmla="*/ 13 h 30"/>
                  <a:gd name="T4" fmla="*/ 121 w 121"/>
                  <a:gd name="T5" fmla="*/ 22 h 30"/>
                  <a:gd name="T6" fmla="*/ 105 w 121"/>
                  <a:gd name="T7" fmla="*/ 28 h 30"/>
                  <a:gd name="T8" fmla="*/ 5 w 121"/>
                  <a:gd name="T9" fmla="*/ 17 h 30"/>
                  <a:gd name="T10" fmla="*/ 0 w 121"/>
                  <a:gd name="T11" fmla="*/ 13 h 30"/>
                  <a:gd name="T12" fmla="*/ 24 w 121"/>
                  <a:gd name="T13" fmla="*/ 0 h 30"/>
                </a:gdLst>
                <a:ahLst/>
                <a:cxnLst>
                  <a:cxn ang="0">
                    <a:pos x="T0" y="T1"/>
                  </a:cxn>
                  <a:cxn ang="0">
                    <a:pos x="T2" y="T3"/>
                  </a:cxn>
                  <a:cxn ang="0">
                    <a:pos x="T4" y="T5"/>
                  </a:cxn>
                  <a:cxn ang="0">
                    <a:pos x="T6" y="T7"/>
                  </a:cxn>
                  <a:cxn ang="0">
                    <a:pos x="T8" y="T9"/>
                  </a:cxn>
                  <a:cxn ang="0">
                    <a:pos x="T10" y="T11"/>
                  </a:cxn>
                  <a:cxn ang="0">
                    <a:pos x="T12" y="T13"/>
                  </a:cxn>
                </a:cxnLst>
                <a:rect l="0" t="0" r="r" b="b"/>
                <a:pathLst>
                  <a:path w="121" h="30">
                    <a:moveTo>
                      <a:pt x="24" y="0"/>
                    </a:moveTo>
                    <a:cubicBezTo>
                      <a:pt x="38" y="0"/>
                      <a:pt x="49" y="9"/>
                      <a:pt x="61" y="13"/>
                    </a:cubicBezTo>
                    <a:cubicBezTo>
                      <a:pt x="81" y="19"/>
                      <a:pt x="101" y="14"/>
                      <a:pt x="121" y="22"/>
                    </a:cubicBezTo>
                    <a:cubicBezTo>
                      <a:pt x="117" y="28"/>
                      <a:pt x="111" y="30"/>
                      <a:pt x="105" y="28"/>
                    </a:cubicBezTo>
                    <a:cubicBezTo>
                      <a:pt x="72" y="21"/>
                      <a:pt x="38" y="21"/>
                      <a:pt x="5" y="17"/>
                    </a:cubicBezTo>
                    <a:cubicBezTo>
                      <a:pt x="3" y="16"/>
                      <a:pt x="1" y="14"/>
                      <a:pt x="0" y="13"/>
                    </a:cubicBezTo>
                    <a:cubicBezTo>
                      <a:pt x="6" y="5"/>
                      <a:pt x="20" y="12"/>
                      <a:pt x="24" y="0"/>
                    </a:cubicBezTo>
                    <a:close/>
                  </a:path>
                </a:pathLst>
              </a:custGeom>
              <a:solidFill>
                <a:srgbClr val="82BB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0" name="Freeform 589">
                <a:extLst>
                  <a:ext uri="{FF2B5EF4-FFF2-40B4-BE49-F238E27FC236}">
                    <a16:creationId xmlns:a16="http://schemas.microsoft.com/office/drawing/2014/main" id="{F0DEE323-6022-416F-97EE-8F670305E858}"/>
                  </a:ext>
                </a:extLst>
              </p:cNvPr>
              <p:cNvSpPr>
                <a:spLocks/>
              </p:cNvSpPr>
              <p:nvPr/>
            </p:nvSpPr>
            <p:spPr bwMode="auto">
              <a:xfrm>
                <a:off x="301" y="3984"/>
                <a:ext cx="113" cy="30"/>
              </a:xfrm>
              <a:custGeom>
                <a:avLst/>
                <a:gdLst>
                  <a:gd name="T0" fmla="*/ 0 w 100"/>
                  <a:gd name="T1" fmla="*/ 11 h 27"/>
                  <a:gd name="T2" fmla="*/ 27 w 100"/>
                  <a:gd name="T3" fmla="*/ 6 h 27"/>
                  <a:gd name="T4" fmla="*/ 65 w 100"/>
                  <a:gd name="T5" fmla="*/ 14 h 27"/>
                  <a:gd name="T6" fmla="*/ 81 w 100"/>
                  <a:gd name="T7" fmla="*/ 6 h 27"/>
                  <a:gd name="T8" fmla="*/ 100 w 100"/>
                  <a:gd name="T9" fmla="*/ 18 h 27"/>
                  <a:gd name="T10" fmla="*/ 50 w 100"/>
                  <a:gd name="T11" fmla="*/ 20 h 27"/>
                  <a:gd name="T12" fmla="*/ 0 w 100"/>
                  <a:gd name="T13" fmla="*/ 11 h 27"/>
                </a:gdLst>
                <a:ahLst/>
                <a:cxnLst>
                  <a:cxn ang="0">
                    <a:pos x="T0" y="T1"/>
                  </a:cxn>
                  <a:cxn ang="0">
                    <a:pos x="T2" y="T3"/>
                  </a:cxn>
                  <a:cxn ang="0">
                    <a:pos x="T4" y="T5"/>
                  </a:cxn>
                  <a:cxn ang="0">
                    <a:pos x="T6" y="T7"/>
                  </a:cxn>
                  <a:cxn ang="0">
                    <a:pos x="T8" y="T9"/>
                  </a:cxn>
                  <a:cxn ang="0">
                    <a:pos x="T10" y="T11"/>
                  </a:cxn>
                  <a:cxn ang="0">
                    <a:pos x="T12" y="T13"/>
                  </a:cxn>
                </a:cxnLst>
                <a:rect l="0" t="0" r="r" b="b"/>
                <a:pathLst>
                  <a:path w="100" h="27">
                    <a:moveTo>
                      <a:pt x="0" y="11"/>
                    </a:moveTo>
                    <a:cubicBezTo>
                      <a:pt x="9" y="9"/>
                      <a:pt x="18" y="9"/>
                      <a:pt x="27" y="6"/>
                    </a:cubicBezTo>
                    <a:cubicBezTo>
                      <a:pt x="42" y="0"/>
                      <a:pt x="51" y="16"/>
                      <a:pt x="65" y="14"/>
                    </a:cubicBezTo>
                    <a:cubicBezTo>
                      <a:pt x="71" y="13"/>
                      <a:pt x="79" y="16"/>
                      <a:pt x="81" y="6"/>
                    </a:cubicBezTo>
                    <a:cubicBezTo>
                      <a:pt x="89" y="7"/>
                      <a:pt x="99" y="5"/>
                      <a:pt x="100" y="18"/>
                    </a:cubicBezTo>
                    <a:cubicBezTo>
                      <a:pt x="84" y="27"/>
                      <a:pt x="67" y="15"/>
                      <a:pt x="50" y="20"/>
                    </a:cubicBezTo>
                    <a:cubicBezTo>
                      <a:pt x="33" y="26"/>
                      <a:pt x="16" y="17"/>
                      <a:pt x="0" y="11"/>
                    </a:cubicBezTo>
                    <a:close/>
                  </a:path>
                </a:pathLst>
              </a:custGeom>
              <a:solidFill>
                <a:srgbClr val="82BB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1" name="Freeform 590">
                <a:extLst>
                  <a:ext uri="{FF2B5EF4-FFF2-40B4-BE49-F238E27FC236}">
                    <a16:creationId xmlns:a16="http://schemas.microsoft.com/office/drawing/2014/main" id="{EF9D6FDF-264D-4601-899D-799BE76DC660}"/>
                  </a:ext>
                </a:extLst>
              </p:cNvPr>
              <p:cNvSpPr>
                <a:spLocks/>
              </p:cNvSpPr>
              <p:nvPr/>
            </p:nvSpPr>
            <p:spPr bwMode="auto">
              <a:xfrm>
                <a:off x="1246" y="4063"/>
                <a:ext cx="80" cy="21"/>
              </a:xfrm>
              <a:custGeom>
                <a:avLst/>
                <a:gdLst>
                  <a:gd name="T0" fmla="*/ 71 w 71"/>
                  <a:gd name="T1" fmla="*/ 12 h 19"/>
                  <a:gd name="T2" fmla="*/ 10 w 71"/>
                  <a:gd name="T3" fmla="*/ 19 h 19"/>
                  <a:gd name="T4" fmla="*/ 3 w 71"/>
                  <a:gd name="T5" fmla="*/ 4 h 19"/>
                  <a:gd name="T6" fmla="*/ 71 w 71"/>
                  <a:gd name="T7" fmla="*/ 12 h 19"/>
                </a:gdLst>
                <a:ahLst/>
                <a:cxnLst>
                  <a:cxn ang="0">
                    <a:pos x="T0" y="T1"/>
                  </a:cxn>
                  <a:cxn ang="0">
                    <a:pos x="T2" y="T3"/>
                  </a:cxn>
                  <a:cxn ang="0">
                    <a:pos x="T4" y="T5"/>
                  </a:cxn>
                  <a:cxn ang="0">
                    <a:pos x="T6" y="T7"/>
                  </a:cxn>
                </a:cxnLst>
                <a:rect l="0" t="0" r="r" b="b"/>
                <a:pathLst>
                  <a:path w="71" h="19">
                    <a:moveTo>
                      <a:pt x="71" y="12"/>
                    </a:moveTo>
                    <a:cubicBezTo>
                      <a:pt x="51" y="18"/>
                      <a:pt x="30" y="19"/>
                      <a:pt x="10" y="19"/>
                    </a:cubicBezTo>
                    <a:cubicBezTo>
                      <a:pt x="0" y="19"/>
                      <a:pt x="1" y="11"/>
                      <a:pt x="3" y="4"/>
                    </a:cubicBezTo>
                    <a:cubicBezTo>
                      <a:pt x="26" y="2"/>
                      <a:pt x="49" y="0"/>
                      <a:pt x="71" y="12"/>
                    </a:cubicBezTo>
                    <a:close/>
                  </a:path>
                </a:pathLst>
              </a:custGeom>
              <a:solidFill>
                <a:srgbClr val="A8CF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2" name="Freeform 591">
                <a:extLst>
                  <a:ext uri="{FF2B5EF4-FFF2-40B4-BE49-F238E27FC236}">
                    <a16:creationId xmlns:a16="http://schemas.microsoft.com/office/drawing/2014/main" id="{462B1044-4134-4985-B3BE-3D1EA02A2843}"/>
                  </a:ext>
                </a:extLst>
              </p:cNvPr>
              <p:cNvSpPr>
                <a:spLocks/>
              </p:cNvSpPr>
              <p:nvPr/>
            </p:nvSpPr>
            <p:spPr bwMode="auto">
              <a:xfrm>
                <a:off x="369" y="3972"/>
                <a:ext cx="58" cy="40"/>
              </a:xfrm>
              <a:custGeom>
                <a:avLst/>
                <a:gdLst>
                  <a:gd name="T0" fmla="*/ 40 w 52"/>
                  <a:gd name="T1" fmla="*/ 29 h 36"/>
                  <a:gd name="T2" fmla="*/ 21 w 52"/>
                  <a:gd name="T3" fmla="*/ 17 h 36"/>
                  <a:gd name="T4" fmla="*/ 0 w 52"/>
                  <a:gd name="T5" fmla="*/ 17 h 36"/>
                  <a:gd name="T6" fmla="*/ 17 w 52"/>
                  <a:gd name="T7" fmla="*/ 6 h 36"/>
                  <a:gd name="T8" fmla="*/ 48 w 52"/>
                  <a:gd name="T9" fmla="*/ 9 h 36"/>
                  <a:gd name="T10" fmla="*/ 52 w 52"/>
                  <a:gd name="T11" fmla="*/ 30 h 36"/>
                  <a:gd name="T12" fmla="*/ 40 w 52"/>
                  <a:gd name="T13" fmla="*/ 29 h 36"/>
                </a:gdLst>
                <a:ahLst/>
                <a:cxnLst>
                  <a:cxn ang="0">
                    <a:pos x="T0" y="T1"/>
                  </a:cxn>
                  <a:cxn ang="0">
                    <a:pos x="T2" y="T3"/>
                  </a:cxn>
                  <a:cxn ang="0">
                    <a:pos x="T4" y="T5"/>
                  </a:cxn>
                  <a:cxn ang="0">
                    <a:pos x="T6" y="T7"/>
                  </a:cxn>
                  <a:cxn ang="0">
                    <a:pos x="T8" y="T9"/>
                  </a:cxn>
                  <a:cxn ang="0">
                    <a:pos x="T10" y="T11"/>
                  </a:cxn>
                  <a:cxn ang="0">
                    <a:pos x="T12" y="T13"/>
                  </a:cxn>
                </a:cxnLst>
                <a:rect l="0" t="0" r="r" b="b"/>
                <a:pathLst>
                  <a:path w="52" h="36">
                    <a:moveTo>
                      <a:pt x="40" y="29"/>
                    </a:moveTo>
                    <a:cubicBezTo>
                      <a:pt x="37" y="19"/>
                      <a:pt x="23" y="28"/>
                      <a:pt x="21" y="17"/>
                    </a:cubicBezTo>
                    <a:cubicBezTo>
                      <a:pt x="14" y="15"/>
                      <a:pt x="7" y="15"/>
                      <a:pt x="0" y="17"/>
                    </a:cubicBezTo>
                    <a:cubicBezTo>
                      <a:pt x="0" y="4"/>
                      <a:pt x="5" y="0"/>
                      <a:pt x="17" y="6"/>
                    </a:cubicBezTo>
                    <a:cubicBezTo>
                      <a:pt x="27" y="10"/>
                      <a:pt x="37" y="11"/>
                      <a:pt x="48" y="9"/>
                    </a:cubicBezTo>
                    <a:cubicBezTo>
                      <a:pt x="43" y="17"/>
                      <a:pt x="52" y="23"/>
                      <a:pt x="52" y="30"/>
                    </a:cubicBezTo>
                    <a:cubicBezTo>
                      <a:pt x="48" y="36"/>
                      <a:pt x="44" y="30"/>
                      <a:pt x="40" y="29"/>
                    </a:cubicBezTo>
                    <a:close/>
                  </a:path>
                </a:pathLst>
              </a:custGeom>
              <a:solidFill>
                <a:srgbClr val="549EB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3" name="Freeform 592">
                <a:extLst>
                  <a:ext uri="{FF2B5EF4-FFF2-40B4-BE49-F238E27FC236}">
                    <a16:creationId xmlns:a16="http://schemas.microsoft.com/office/drawing/2014/main" id="{322D8C62-2A2C-49E5-AA5E-EF3DF2B2AC86}"/>
                  </a:ext>
                </a:extLst>
              </p:cNvPr>
              <p:cNvSpPr>
                <a:spLocks/>
              </p:cNvSpPr>
              <p:nvPr/>
            </p:nvSpPr>
            <p:spPr bwMode="auto">
              <a:xfrm>
                <a:off x="755" y="4058"/>
                <a:ext cx="45" cy="41"/>
              </a:xfrm>
              <a:custGeom>
                <a:avLst/>
                <a:gdLst>
                  <a:gd name="T0" fmla="*/ 40 w 40"/>
                  <a:gd name="T1" fmla="*/ 12 h 36"/>
                  <a:gd name="T2" fmla="*/ 32 w 40"/>
                  <a:gd name="T3" fmla="*/ 20 h 36"/>
                  <a:gd name="T4" fmla="*/ 15 w 40"/>
                  <a:gd name="T5" fmla="*/ 34 h 36"/>
                  <a:gd name="T6" fmla="*/ 0 w 40"/>
                  <a:gd name="T7" fmla="*/ 16 h 36"/>
                  <a:gd name="T8" fmla="*/ 40 w 40"/>
                  <a:gd name="T9" fmla="*/ 12 h 36"/>
                </a:gdLst>
                <a:ahLst/>
                <a:cxnLst>
                  <a:cxn ang="0">
                    <a:pos x="T0" y="T1"/>
                  </a:cxn>
                  <a:cxn ang="0">
                    <a:pos x="T2" y="T3"/>
                  </a:cxn>
                  <a:cxn ang="0">
                    <a:pos x="T4" y="T5"/>
                  </a:cxn>
                  <a:cxn ang="0">
                    <a:pos x="T6" y="T7"/>
                  </a:cxn>
                  <a:cxn ang="0">
                    <a:pos x="T8" y="T9"/>
                  </a:cxn>
                </a:cxnLst>
                <a:rect l="0" t="0" r="r" b="b"/>
                <a:pathLst>
                  <a:path w="40" h="36">
                    <a:moveTo>
                      <a:pt x="40" y="12"/>
                    </a:moveTo>
                    <a:cubicBezTo>
                      <a:pt x="37" y="15"/>
                      <a:pt x="34" y="17"/>
                      <a:pt x="32" y="20"/>
                    </a:cubicBezTo>
                    <a:cubicBezTo>
                      <a:pt x="28" y="28"/>
                      <a:pt x="24" y="36"/>
                      <a:pt x="15" y="34"/>
                    </a:cubicBezTo>
                    <a:cubicBezTo>
                      <a:pt x="7" y="33"/>
                      <a:pt x="1" y="26"/>
                      <a:pt x="0" y="16"/>
                    </a:cubicBezTo>
                    <a:cubicBezTo>
                      <a:pt x="13" y="15"/>
                      <a:pt x="25" y="0"/>
                      <a:pt x="40" y="12"/>
                    </a:cubicBezTo>
                    <a:close/>
                  </a:path>
                </a:pathLst>
              </a:custGeom>
              <a:solidFill>
                <a:srgbClr val="A7D0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4" name="Freeform 593">
                <a:extLst>
                  <a:ext uri="{FF2B5EF4-FFF2-40B4-BE49-F238E27FC236}">
                    <a16:creationId xmlns:a16="http://schemas.microsoft.com/office/drawing/2014/main" id="{AF9DA60F-1579-40D3-A395-154786731D9E}"/>
                  </a:ext>
                </a:extLst>
              </p:cNvPr>
              <p:cNvSpPr>
                <a:spLocks/>
              </p:cNvSpPr>
              <p:nvPr/>
            </p:nvSpPr>
            <p:spPr bwMode="auto">
              <a:xfrm>
                <a:off x="1784" y="4073"/>
                <a:ext cx="55" cy="37"/>
              </a:xfrm>
              <a:custGeom>
                <a:avLst/>
                <a:gdLst>
                  <a:gd name="T0" fmla="*/ 49 w 49"/>
                  <a:gd name="T1" fmla="*/ 11 h 33"/>
                  <a:gd name="T2" fmla="*/ 47 w 49"/>
                  <a:gd name="T3" fmla="*/ 33 h 33"/>
                  <a:gd name="T4" fmla="*/ 31 w 49"/>
                  <a:gd name="T5" fmla="*/ 20 h 33"/>
                  <a:gd name="T6" fmla="*/ 15 w 49"/>
                  <a:gd name="T7" fmla="*/ 22 h 33"/>
                  <a:gd name="T8" fmla="*/ 6 w 49"/>
                  <a:gd name="T9" fmla="*/ 30 h 33"/>
                  <a:gd name="T10" fmla="*/ 6 w 49"/>
                  <a:gd name="T11" fmla="*/ 21 h 33"/>
                  <a:gd name="T12" fmla="*/ 1 w 49"/>
                  <a:gd name="T13" fmla="*/ 7 h 33"/>
                  <a:gd name="T14" fmla="*/ 49 w 49"/>
                  <a:gd name="T15" fmla="*/ 11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9" h="33">
                    <a:moveTo>
                      <a:pt x="49" y="11"/>
                    </a:moveTo>
                    <a:cubicBezTo>
                      <a:pt x="46" y="17"/>
                      <a:pt x="34" y="22"/>
                      <a:pt x="47" y="33"/>
                    </a:cubicBezTo>
                    <a:cubicBezTo>
                      <a:pt x="36" y="31"/>
                      <a:pt x="35" y="25"/>
                      <a:pt x="31" y="20"/>
                    </a:cubicBezTo>
                    <a:cubicBezTo>
                      <a:pt x="25" y="12"/>
                      <a:pt x="18" y="6"/>
                      <a:pt x="15" y="22"/>
                    </a:cubicBezTo>
                    <a:cubicBezTo>
                      <a:pt x="14" y="28"/>
                      <a:pt x="12" y="32"/>
                      <a:pt x="6" y="30"/>
                    </a:cubicBezTo>
                    <a:cubicBezTo>
                      <a:pt x="0" y="28"/>
                      <a:pt x="5" y="24"/>
                      <a:pt x="6" y="21"/>
                    </a:cubicBezTo>
                    <a:cubicBezTo>
                      <a:pt x="8" y="15"/>
                      <a:pt x="5" y="10"/>
                      <a:pt x="1" y="7"/>
                    </a:cubicBezTo>
                    <a:cubicBezTo>
                      <a:pt x="18" y="0"/>
                      <a:pt x="33" y="10"/>
                      <a:pt x="49" y="11"/>
                    </a:cubicBezTo>
                    <a:close/>
                  </a:path>
                </a:pathLst>
              </a:custGeom>
              <a:solidFill>
                <a:srgbClr val="AED1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5" name="Freeform 594">
                <a:extLst>
                  <a:ext uri="{FF2B5EF4-FFF2-40B4-BE49-F238E27FC236}">
                    <a16:creationId xmlns:a16="http://schemas.microsoft.com/office/drawing/2014/main" id="{1061F28E-0359-4AB2-A892-BA99926B34D8}"/>
                  </a:ext>
                </a:extLst>
              </p:cNvPr>
              <p:cNvSpPr>
                <a:spLocks/>
              </p:cNvSpPr>
              <p:nvPr/>
            </p:nvSpPr>
            <p:spPr bwMode="auto">
              <a:xfrm>
                <a:off x="1146" y="4064"/>
                <a:ext cx="32" cy="25"/>
              </a:xfrm>
              <a:custGeom>
                <a:avLst/>
                <a:gdLst>
                  <a:gd name="T0" fmla="*/ 28 w 28"/>
                  <a:gd name="T1" fmla="*/ 3 h 22"/>
                  <a:gd name="T2" fmla="*/ 0 w 28"/>
                  <a:gd name="T3" fmla="*/ 7 h 22"/>
                  <a:gd name="T4" fmla="*/ 28 w 28"/>
                  <a:gd name="T5" fmla="*/ 3 h 22"/>
                </a:gdLst>
                <a:ahLst/>
                <a:cxnLst>
                  <a:cxn ang="0">
                    <a:pos x="T0" y="T1"/>
                  </a:cxn>
                  <a:cxn ang="0">
                    <a:pos x="T2" y="T3"/>
                  </a:cxn>
                  <a:cxn ang="0">
                    <a:pos x="T4" y="T5"/>
                  </a:cxn>
                </a:cxnLst>
                <a:rect l="0" t="0" r="r" b="b"/>
                <a:pathLst>
                  <a:path w="28" h="22">
                    <a:moveTo>
                      <a:pt x="28" y="3"/>
                    </a:moveTo>
                    <a:cubicBezTo>
                      <a:pt x="21" y="22"/>
                      <a:pt x="9" y="1"/>
                      <a:pt x="0" y="7"/>
                    </a:cubicBezTo>
                    <a:cubicBezTo>
                      <a:pt x="8" y="0"/>
                      <a:pt x="19" y="4"/>
                      <a:pt x="28" y="3"/>
                    </a:cubicBezTo>
                    <a:close/>
                  </a:path>
                </a:pathLst>
              </a:custGeom>
              <a:solidFill>
                <a:srgbClr val="A8CF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6" name="Freeform 595">
                <a:extLst>
                  <a:ext uri="{FF2B5EF4-FFF2-40B4-BE49-F238E27FC236}">
                    <a16:creationId xmlns:a16="http://schemas.microsoft.com/office/drawing/2014/main" id="{35387064-D095-4B24-84F1-F1938D6C6FE0}"/>
                  </a:ext>
                </a:extLst>
              </p:cNvPr>
              <p:cNvSpPr>
                <a:spLocks/>
              </p:cNvSpPr>
              <p:nvPr/>
            </p:nvSpPr>
            <p:spPr bwMode="auto">
              <a:xfrm>
                <a:off x="872" y="3021"/>
                <a:ext cx="258" cy="391"/>
              </a:xfrm>
              <a:custGeom>
                <a:avLst/>
                <a:gdLst>
                  <a:gd name="T0" fmla="*/ 0 w 229"/>
                  <a:gd name="T1" fmla="*/ 291 h 348"/>
                  <a:gd name="T2" fmla="*/ 24 w 229"/>
                  <a:gd name="T3" fmla="*/ 263 h 348"/>
                  <a:gd name="T4" fmla="*/ 29 w 229"/>
                  <a:gd name="T5" fmla="*/ 211 h 348"/>
                  <a:gd name="T6" fmla="*/ 43 w 229"/>
                  <a:gd name="T7" fmla="*/ 215 h 348"/>
                  <a:gd name="T8" fmla="*/ 28 w 229"/>
                  <a:gd name="T9" fmla="*/ 182 h 348"/>
                  <a:gd name="T10" fmla="*/ 28 w 229"/>
                  <a:gd name="T11" fmla="*/ 145 h 348"/>
                  <a:gd name="T12" fmla="*/ 36 w 229"/>
                  <a:gd name="T13" fmla="*/ 136 h 348"/>
                  <a:gd name="T14" fmla="*/ 36 w 229"/>
                  <a:gd name="T15" fmla="*/ 128 h 348"/>
                  <a:gd name="T16" fmla="*/ 28 w 229"/>
                  <a:gd name="T17" fmla="*/ 86 h 348"/>
                  <a:gd name="T18" fmla="*/ 51 w 229"/>
                  <a:gd name="T19" fmla="*/ 116 h 348"/>
                  <a:gd name="T20" fmla="*/ 42 w 229"/>
                  <a:gd name="T21" fmla="*/ 87 h 348"/>
                  <a:gd name="T22" fmla="*/ 30 w 229"/>
                  <a:gd name="T23" fmla="*/ 54 h 348"/>
                  <a:gd name="T24" fmla="*/ 50 w 229"/>
                  <a:gd name="T25" fmla="*/ 75 h 348"/>
                  <a:gd name="T26" fmla="*/ 71 w 229"/>
                  <a:gd name="T27" fmla="*/ 0 h 348"/>
                  <a:gd name="T28" fmla="*/ 64 w 229"/>
                  <a:gd name="T29" fmla="*/ 48 h 348"/>
                  <a:gd name="T30" fmla="*/ 77 w 229"/>
                  <a:gd name="T31" fmla="*/ 38 h 348"/>
                  <a:gd name="T32" fmla="*/ 67 w 229"/>
                  <a:gd name="T33" fmla="*/ 89 h 348"/>
                  <a:gd name="T34" fmla="*/ 88 w 229"/>
                  <a:gd name="T35" fmla="*/ 77 h 348"/>
                  <a:gd name="T36" fmla="*/ 93 w 229"/>
                  <a:gd name="T37" fmla="*/ 133 h 348"/>
                  <a:gd name="T38" fmla="*/ 98 w 229"/>
                  <a:gd name="T39" fmla="*/ 137 h 348"/>
                  <a:gd name="T40" fmla="*/ 104 w 229"/>
                  <a:gd name="T41" fmla="*/ 143 h 348"/>
                  <a:gd name="T42" fmla="*/ 111 w 229"/>
                  <a:gd name="T43" fmla="*/ 204 h 348"/>
                  <a:gd name="T44" fmla="*/ 161 w 229"/>
                  <a:gd name="T45" fmla="*/ 198 h 348"/>
                  <a:gd name="T46" fmla="*/ 118 w 229"/>
                  <a:gd name="T47" fmla="*/ 158 h 348"/>
                  <a:gd name="T48" fmla="*/ 152 w 229"/>
                  <a:gd name="T49" fmla="*/ 167 h 348"/>
                  <a:gd name="T50" fmla="*/ 152 w 229"/>
                  <a:gd name="T51" fmla="*/ 167 h 348"/>
                  <a:gd name="T52" fmla="*/ 173 w 229"/>
                  <a:gd name="T53" fmla="*/ 177 h 348"/>
                  <a:gd name="T54" fmla="*/ 181 w 229"/>
                  <a:gd name="T55" fmla="*/ 134 h 348"/>
                  <a:gd name="T56" fmla="*/ 184 w 229"/>
                  <a:gd name="T57" fmla="*/ 135 h 348"/>
                  <a:gd name="T58" fmla="*/ 196 w 229"/>
                  <a:gd name="T59" fmla="*/ 175 h 348"/>
                  <a:gd name="T60" fmla="*/ 209 w 229"/>
                  <a:gd name="T61" fmla="*/ 207 h 348"/>
                  <a:gd name="T62" fmla="*/ 223 w 229"/>
                  <a:gd name="T63" fmla="*/ 240 h 348"/>
                  <a:gd name="T64" fmla="*/ 215 w 229"/>
                  <a:gd name="T65" fmla="*/ 260 h 348"/>
                  <a:gd name="T66" fmla="*/ 144 w 229"/>
                  <a:gd name="T67" fmla="*/ 284 h 348"/>
                  <a:gd name="T68" fmla="*/ 125 w 229"/>
                  <a:gd name="T69" fmla="*/ 276 h 348"/>
                  <a:gd name="T70" fmla="*/ 110 w 229"/>
                  <a:gd name="T71" fmla="*/ 244 h 348"/>
                  <a:gd name="T72" fmla="*/ 78 w 229"/>
                  <a:gd name="T73" fmla="*/ 156 h 348"/>
                  <a:gd name="T74" fmla="*/ 83 w 229"/>
                  <a:gd name="T75" fmla="*/ 177 h 348"/>
                  <a:gd name="T76" fmla="*/ 96 w 229"/>
                  <a:gd name="T77" fmla="*/ 255 h 348"/>
                  <a:gd name="T78" fmla="*/ 103 w 229"/>
                  <a:gd name="T79" fmla="*/ 293 h 348"/>
                  <a:gd name="T80" fmla="*/ 107 w 229"/>
                  <a:gd name="T81" fmla="*/ 339 h 348"/>
                  <a:gd name="T82" fmla="*/ 59 w 229"/>
                  <a:gd name="T83" fmla="*/ 345 h 348"/>
                  <a:gd name="T84" fmla="*/ 22 w 229"/>
                  <a:gd name="T85" fmla="*/ 345 h 348"/>
                  <a:gd name="T86" fmla="*/ 0 w 229"/>
                  <a:gd name="T87" fmla="*/ 327 h 348"/>
                  <a:gd name="T88" fmla="*/ 0 w 229"/>
                  <a:gd name="T89" fmla="*/ 291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29" h="348">
                    <a:moveTo>
                      <a:pt x="0" y="291"/>
                    </a:moveTo>
                    <a:cubicBezTo>
                      <a:pt x="7" y="281"/>
                      <a:pt x="13" y="271"/>
                      <a:pt x="24" y="263"/>
                    </a:cubicBezTo>
                    <a:cubicBezTo>
                      <a:pt x="44" y="248"/>
                      <a:pt x="23" y="228"/>
                      <a:pt x="29" y="211"/>
                    </a:cubicBezTo>
                    <a:cubicBezTo>
                      <a:pt x="35" y="208"/>
                      <a:pt x="36" y="218"/>
                      <a:pt x="43" y="215"/>
                    </a:cubicBezTo>
                    <a:cubicBezTo>
                      <a:pt x="39" y="203"/>
                      <a:pt x="24" y="195"/>
                      <a:pt x="28" y="182"/>
                    </a:cubicBezTo>
                    <a:cubicBezTo>
                      <a:pt x="33" y="169"/>
                      <a:pt x="29" y="157"/>
                      <a:pt x="28" y="145"/>
                    </a:cubicBezTo>
                    <a:cubicBezTo>
                      <a:pt x="28" y="142"/>
                      <a:pt x="22" y="131"/>
                      <a:pt x="36" y="136"/>
                    </a:cubicBezTo>
                    <a:cubicBezTo>
                      <a:pt x="38" y="136"/>
                      <a:pt x="40" y="133"/>
                      <a:pt x="36" y="128"/>
                    </a:cubicBezTo>
                    <a:cubicBezTo>
                      <a:pt x="26" y="116"/>
                      <a:pt x="28" y="102"/>
                      <a:pt x="28" y="86"/>
                    </a:cubicBezTo>
                    <a:cubicBezTo>
                      <a:pt x="36" y="96"/>
                      <a:pt x="43" y="105"/>
                      <a:pt x="51" y="116"/>
                    </a:cubicBezTo>
                    <a:cubicBezTo>
                      <a:pt x="54" y="102"/>
                      <a:pt x="65" y="92"/>
                      <a:pt x="42" y="87"/>
                    </a:cubicBezTo>
                    <a:cubicBezTo>
                      <a:pt x="33" y="85"/>
                      <a:pt x="18" y="71"/>
                      <a:pt x="30" y="54"/>
                    </a:cubicBezTo>
                    <a:cubicBezTo>
                      <a:pt x="37" y="59"/>
                      <a:pt x="39" y="70"/>
                      <a:pt x="50" y="75"/>
                    </a:cubicBezTo>
                    <a:cubicBezTo>
                      <a:pt x="48" y="47"/>
                      <a:pt x="53" y="22"/>
                      <a:pt x="71" y="0"/>
                    </a:cubicBezTo>
                    <a:cubicBezTo>
                      <a:pt x="83" y="19"/>
                      <a:pt x="69" y="33"/>
                      <a:pt x="64" y="48"/>
                    </a:cubicBezTo>
                    <a:cubicBezTo>
                      <a:pt x="73" y="48"/>
                      <a:pt x="71" y="39"/>
                      <a:pt x="77" y="38"/>
                    </a:cubicBezTo>
                    <a:cubicBezTo>
                      <a:pt x="86" y="40"/>
                      <a:pt x="82" y="66"/>
                      <a:pt x="67" y="89"/>
                    </a:cubicBezTo>
                    <a:cubicBezTo>
                      <a:pt x="76" y="90"/>
                      <a:pt x="78" y="80"/>
                      <a:pt x="88" y="77"/>
                    </a:cubicBezTo>
                    <a:cubicBezTo>
                      <a:pt x="84" y="97"/>
                      <a:pt x="101" y="113"/>
                      <a:pt x="93" y="133"/>
                    </a:cubicBezTo>
                    <a:cubicBezTo>
                      <a:pt x="92" y="137"/>
                      <a:pt x="91" y="141"/>
                      <a:pt x="98" y="137"/>
                    </a:cubicBezTo>
                    <a:cubicBezTo>
                      <a:pt x="103" y="135"/>
                      <a:pt x="104" y="140"/>
                      <a:pt x="104" y="143"/>
                    </a:cubicBezTo>
                    <a:cubicBezTo>
                      <a:pt x="103" y="163"/>
                      <a:pt x="127" y="180"/>
                      <a:pt x="111" y="204"/>
                    </a:cubicBezTo>
                    <a:cubicBezTo>
                      <a:pt x="127" y="188"/>
                      <a:pt x="144" y="196"/>
                      <a:pt x="161" y="198"/>
                    </a:cubicBezTo>
                    <a:cubicBezTo>
                      <a:pt x="145" y="185"/>
                      <a:pt x="115" y="190"/>
                      <a:pt x="118" y="158"/>
                    </a:cubicBezTo>
                    <a:cubicBezTo>
                      <a:pt x="131" y="153"/>
                      <a:pt x="139" y="169"/>
                      <a:pt x="152" y="167"/>
                    </a:cubicBezTo>
                    <a:cubicBezTo>
                      <a:pt x="152" y="167"/>
                      <a:pt x="152" y="167"/>
                      <a:pt x="152" y="167"/>
                    </a:cubicBezTo>
                    <a:cubicBezTo>
                      <a:pt x="155" y="175"/>
                      <a:pt x="163" y="175"/>
                      <a:pt x="173" y="177"/>
                    </a:cubicBezTo>
                    <a:cubicBezTo>
                      <a:pt x="161" y="159"/>
                      <a:pt x="177" y="148"/>
                      <a:pt x="181" y="134"/>
                    </a:cubicBezTo>
                    <a:cubicBezTo>
                      <a:pt x="182" y="134"/>
                      <a:pt x="183" y="135"/>
                      <a:pt x="184" y="135"/>
                    </a:cubicBezTo>
                    <a:cubicBezTo>
                      <a:pt x="195" y="146"/>
                      <a:pt x="194" y="161"/>
                      <a:pt x="196" y="175"/>
                    </a:cubicBezTo>
                    <a:cubicBezTo>
                      <a:pt x="200" y="185"/>
                      <a:pt x="205" y="196"/>
                      <a:pt x="209" y="207"/>
                    </a:cubicBezTo>
                    <a:cubicBezTo>
                      <a:pt x="219" y="216"/>
                      <a:pt x="222" y="227"/>
                      <a:pt x="223" y="240"/>
                    </a:cubicBezTo>
                    <a:cubicBezTo>
                      <a:pt x="229" y="250"/>
                      <a:pt x="228" y="256"/>
                      <a:pt x="215" y="260"/>
                    </a:cubicBezTo>
                    <a:cubicBezTo>
                      <a:pt x="191" y="267"/>
                      <a:pt x="167" y="276"/>
                      <a:pt x="144" y="284"/>
                    </a:cubicBezTo>
                    <a:cubicBezTo>
                      <a:pt x="132" y="296"/>
                      <a:pt x="129" y="284"/>
                      <a:pt x="125" y="276"/>
                    </a:cubicBezTo>
                    <a:cubicBezTo>
                      <a:pt x="120" y="265"/>
                      <a:pt x="114" y="255"/>
                      <a:pt x="110" y="244"/>
                    </a:cubicBezTo>
                    <a:cubicBezTo>
                      <a:pt x="99" y="213"/>
                      <a:pt x="86" y="183"/>
                      <a:pt x="78" y="156"/>
                    </a:cubicBezTo>
                    <a:cubicBezTo>
                      <a:pt x="78" y="160"/>
                      <a:pt x="81" y="168"/>
                      <a:pt x="83" y="177"/>
                    </a:cubicBezTo>
                    <a:cubicBezTo>
                      <a:pt x="88" y="203"/>
                      <a:pt x="90" y="229"/>
                      <a:pt x="96" y="255"/>
                    </a:cubicBezTo>
                    <a:cubicBezTo>
                      <a:pt x="99" y="268"/>
                      <a:pt x="101" y="281"/>
                      <a:pt x="103" y="293"/>
                    </a:cubicBezTo>
                    <a:cubicBezTo>
                      <a:pt x="108" y="308"/>
                      <a:pt x="107" y="324"/>
                      <a:pt x="107" y="339"/>
                    </a:cubicBezTo>
                    <a:cubicBezTo>
                      <a:pt x="92" y="348"/>
                      <a:pt x="74" y="344"/>
                      <a:pt x="59" y="345"/>
                    </a:cubicBezTo>
                    <a:cubicBezTo>
                      <a:pt x="47" y="345"/>
                      <a:pt x="34" y="344"/>
                      <a:pt x="22" y="345"/>
                    </a:cubicBezTo>
                    <a:cubicBezTo>
                      <a:pt x="6" y="346"/>
                      <a:pt x="1" y="340"/>
                      <a:pt x="0" y="327"/>
                    </a:cubicBezTo>
                    <a:cubicBezTo>
                      <a:pt x="0" y="315"/>
                      <a:pt x="0" y="303"/>
                      <a:pt x="0" y="291"/>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7" name="Freeform 596">
                <a:extLst>
                  <a:ext uri="{FF2B5EF4-FFF2-40B4-BE49-F238E27FC236}">
                    <a16:creationId xmlns:a16="http://schemas.microsoft.com/office/drawing/2014/main" id="{19BEDD64-02A5-42FA-9235-3C3DAB3B615C}"/>
                  </a:ext>
                </a:extLst>
              </p:cNvPr>
              <p:cNvSpPr>
                <a:spLocks/>
              </p:cNvSpPr>
              <p:nvPr/>
            </p:nvSpPr>
            <p:spPr bwMode="auto">
              <a:xfrm>
                <a:off x="1285" y="3409"/>
                <a:ext cx="685" cy="75"/>
              </a:xfrm>
              <a:custGeom>
                <a:avLst/>
                <a:gdLst>
                  <a:gd name="T0" fmla="*/ 609 w 610"/>
                  <a:gd name="T1" fmla="*/ 42 h 67"/>
                  <a:gd name="T2" fmla="*/ 500 w 610"/>
                  <a:gd name="T3" fmla="*/ 47 h 67"/>
                  <a:gd name="T4" fmla="*/ 469 w 610"/>
                  <a:gd name="T5" fmla="*/ 53 h 67"/>
                  <a:gd name="T6" fmla="*/ 449 w 610"/>
                  <a:gd name="T7" fmla="*/ 55 h 67"/>
                  <a:gd name="T8" fmla="*/ 393 w 610"/>
                  <a:gd name="T9" fmla="*/ 53 h 67"/>
                  <a:gd name="T10" fmla="*/ 364 w 610"/>
                  <a:gd name="T11" fmla="*/ 57 h 67"/>
                  <a:gd name="T12" fmla="*/ 359 w 610"/>
                  <a:gd name="T13" fmla="*/ 41 h 67"/>
                  <a:gd name="T14" fmla="*/ 305 w 610"/>
                  <a:gd name="T15" fmla="*/ 56 h 67"/>
                  <a:gd name="T16" fmla="*/ 274 w 610"/>
                  <a:gd name="T17" fmla="*/ 58 h 67"/>
                  <a:gd name="T18" fmla="*/ 221 w 610"/>
                  <a:gd name="T19" fmla="*/ 60 h 67"/>
                  <a:gd name="T20" fmla="*/ 162 w 610"/>
                  <a:gd name="T21" fmla="*/ 54 h 67"/>
                  <a:gd name="T22" fmla="*/ 126 w 610"/>
                  <a:gd name="T23" fmla="*/ 55 h 67"/>
                  <a:gd name="T24" fmla="*/ 104 w 610"/>
                  <a:gd name="T25" fmla="*/ 31 h 67"/>
                  <a:gd name="T26" fmla="*/ 85 w 610"/>
                  <a:gd name="T27" fmla="*/ 49 h 67"/>
                  <a:gd name="T28" fmla="*/ 10 w 610"/>
                  <a:gd name="T29" fmla="*/ 57 h 67"/>
                  <a:gd name="T30" fmla="*/ 0 w 610"/>
                  <a:gd name="T31" fmla="*/ 51 h 67"/>
                  <a:gd name="T32" fmla="*/ 12 w 610"/>
                  <a:gd name="T33" fmla="*/ 42 h 67"/>
                  <a:gd name="T34" fmla="*/ 49 w 610"/>
                  <a:gd name="T35" fmla="*/ 14 h 67"/>
                  <a:gd name="T36" fmla="*/ 97 w 610"/>
                  <a:gd name="T37" fmla="*/ 14 h 67"/>
                  <a:gd name="T38" fmla="*/ 121 w 610"/>
                  <a:gd name="T39" fmla="*/ 12 h 67"/>
                  <a:gd name="T40" fmla="*/ 201 w 610"/>
                  <a:gd name="T41" fmla="*/ 26 h 67"/>
                  <a:gd name="T42" fmla="*/ 235 w 610"/>
                  <a:gd name="T43" fmla="*/ 20 h 67"/>
                  <a:gd name="T44" fmla="*/ 277 w 610"/>
                  <a:gd name="T45" fmla="*/ 26 h 67"/>
                  <a:gd name="T46" fmla="*/ 296 w 610"/>
                  <a:gd name="T47" fmla="*/ 22 h 67"/>
                  <a:gd name="T48" fmla="*/ 377 w 610"/>
                  <a:gd name="T49" fmla="*/ 19 h 67"/>
                  <a:gd name="T50" fmla="*/ 405 w 610"/>
                  <a:gd name="T51" fmla="*/ 25 h 67"/>
                  <a:gd name="T52" fmla="*/ 408 w 610"/>
                  <a:gd name="T53" fmla="*/ 26 h 67"/>
                  <a:gd name="T54" fmla="*/ 474 w 610"/>
                  <a:gd name="T55" fmla="*/ 15 h 67"/>
                  <a:gd name="T56" fmla="*/ 565 w 610"/>
                  <a:gd name="T57" fmla="*/ 14 h 67"/>
                  <a:gd name="T58" fmla="*/ 566 w 610"/>
                  <a:gd name="T59" fmla="*/ 16 h 67"/>
                  <a:gd name="T60" fmla="*/ 599 w 610"/>
                  <a:gd name="T61" fmla="*/ 32 h 67"/>
                  <a:gd name="T62" fmla="*/ 609 w 610"/>
                  <a:gd name="T63" fmla="*/ 42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10" h="67">
                    <a:moveTo>
                      <a:pt x="609" y="42"/>
                    </a:moveTo>
                    <a:cubicBezTo>
                      <a:pt x="573" y="50"/>
                      <a:pt x="537" y="48"/>
                      <a:pt x="500" y="47"/>
                    </a:cubicBezTo>
                    <a:cubicBezTo>
                      <a:pt x="489" y="47"/>
                      <a:pt x="479" y="49"/>
                      <a:pt x="469" y="53"/>
                    </a:cubicBezTo>
                    <a:cubicBezTo>
                      <a:pt x="462" y="56"/>
                      <a:pt x="456" y="56"/>
                      <a:pt x="449" y="55"/>
                    </a:cubicBezTo>
                    <a:cubicBezTo>
                      <a:pt x="430" y="53"/>
                      <a:pt x="412" y="44"/>
                      <a:pt x="393" y="53"/>
                    </a:cubicBezTo>
                    <a:cubicBezTo>
                      <a:pt x="383" y="57"/>
                      <a:pt x="371" y="34"/>
                      <a:pt x="364" y="57"/>
                    </a:cubicBezTo>
                    <a:cubicBezTo>
                      <a:pt x="356" y="52"/>
                      <a:pt x="368" y="44"/>
                      <a:pt x="359" y="41"/>
                    </a:cubicBezTo>
                    <a:cubicBezTo>
                      <a:pt x="343" y="54"/>
                      <a:pt x="328" y="65"/>
                      <a:pt x="305" y="56"/>
                    </a:cubicBezTo>
                    <a:cubicBezTo>
                      <a:pt x="297" y="52"/>
                      <a:pt x="285" y="57"/>
                      <a:pt x="274" y="58"/>
                    </a:cubicBezTo>
                    <a:cubicBezTo>
                      <a:pt x="257" y="59"/>
                      <a:pt x="239" y="53"/>
                      <a:pt x="221" y="60"/>
                    </a:cubicBezTo>
                    <a:cubicBezTo>
                      <a:pt x="201" y="67"/>
                      <a:pt x="181" y="55"/>
                      <a:pt x="162" y="54"/>
                    </a:cubicBezTo>
                    <a:cubicBezTo>
                      <a:pt x="150" y="54"/>
                      <a:pt x="135" y="53"/>
                      <a:pt x="126" y="55"/>
                    </a:cubicBezTo>
                    <a:cubicBezTo>
                      <a:pt x="104" y="59"/>
                      <a:pt x="110" y="45"/>
                      <a:pt x="104" y="31"/>
                    </a:cubicBezTo>
                    <a:cubicBezTo>
                      <a:pt x="104" y="49"/>
                      <a:pt x="95" y="47"/>
                      <a:pt x="85" y="49"/>
                    </a:cubicBezTo>
                    <a:cubicBezTo>
                      <a:pt x="60" y="54"/>
                      <a:pt x="34" y="44"/>
                      <a:pt x="10" y="57"/>
                    </a:cubicBezTo>
                    <a:cubicBezTo>
                      <a:pt x="6" y="59"/>
                      <a:pt x="3" y="54"/>
                      <a:pt x="0" y="51"/>
                    </a:cubicBezTo>
                    <a:cubicBezTo>
                      <a:pt x="2" y="44"/>
                      <a:pt x="7" y="42"/>
                      <a:pt x="12" y="42"/>
                    </a:cubicBezTo>
                    <a:cubicBezTo>
                      <a:pt x="32" y="42"/>
                      <a:pt x="40" y="27"/>
                      <a:pt x="49" y="14"/>
                    </a:cubicBezTo>
                    <a:cubicBezTo>
                      <a:pt x="65" y="10"/>
                      <a:pt x="81" y="0"/>
                      <a:pt x="97" y="14"/>
                    </a:cubicBezTo>
                    <a:cubicBezTo>
                      <a:pt x="105" y="20"/>
                      <a:pt x="113" y="8"/>
                      <a:pt x="121" y="12"/>
                    </a:cubicBezTo>
                    <a:cubicBezTo>
                      <a:pt x="146" y="24"/>
                      <a:pt x="175" y="11"/>
                      <a:pt x="201" y="26"/>
                    </a:cubicBezTo>
                    <a:cubicBezTo>
                      <a:pt x="208" y="30"/>
                      <a:pt x="223" y="17"/>
                      <a:pt x="235" y="20"/>
                    </a:cubicBezTo>
                    <a:cubicBezTo>
                      <a:pt x="249" y="23"/>
                      <a:pt x="263" y="22"/>
                      <a:pt x="277" y="26"/>
                    </a:cubicBezTo>
                    <a:cubicBezTo>
                      <a:pt x="281" y="27"/>
                      <a:pt x="290" y="23"/>
                      <a:pt x="296" y="22"/>
                    </a:cubicBezTo>
                    <a:cubicBezTo>
                      <a:pt x="323" y="15"/>
                      <a:pt x="350" y="19"/>
                      <a:pt x="377" y="19"/>
                    </a:cubicBezTo>
                    <a:cubicBezTo>
                      <a:pt x="386" y="19"/>
                      <a:pt x="398" y="12"/>
                      <a:pt x="405" y="25"/>
                    </a:cubicBezTo>
                    <a:cubicBezTo>
                      <a:pt x="406" y="26"/>
                      <a:pt x="408" y="27"/>
                      <a:pt x="408" y="26"/>
                    </a:cubicBezTo>
                    <a:cubicBezTo>
                      <a:pt x="428" y="9"/>
                      <a:pt x="452" y="17"/>
                      <a:pt x="474" y="15"/>
                    </a:cubicBezTo>
                    <a:cubicBezTo>
                      <a:pt x="504" y="11"/>
                      <a:pt x="534" y="6"/>
                      <a:pt x="565" y="14"/>
                    </a:cubicBezTo>
                    <a:cubicBezTo>
                      <a:pt x="565" y="14"/>
                      <a:pt x="566" y="15"/>
                      <a:pt x="566" y="16"/>
                    </a:cubicBezTo>
                    <a:cubicBezTo>
                      <a:pt x="574" y="27"/>
                      <a:pt x="581" y="38"/>
                      <a:pt x="599" y="32"/>
                    </a:cubicBezTo>
                    <a:cubicBezTo>
                      <a:pt x="604" y="30"/>
                      <a:pt x="610" y="34"/>
                      <a:pt x="609" y="42"/>
                    </a:cubicBezTo>
                    <a:close/>
                  </a:path>
                </a:pathLst>
              </a:custGeom>
              <a:solidFill>
                <a:srgbClr val="97C5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8" name="Freeform 597">
                <a:extLst>
                  <a:ext uri="{FF2B5EF4-FFF2-40B4-BE49-F238E27FC236}">
                    <a16:creationId xmlns:a16="http://schemas.microsoft.com/office/drawing/2014/main" id="{055E04F8-239B-49B0-9176-28AC9F588C29}"/>
                  </a:ext>
                </a:extLst>
              </p:cNvPr>
              <p:cNvSpPr>
                <a:spLocks/>
              </p:cNvSpPr>
              <p:nvPr/>
            </p:nvSpPr>
            <p:spPr bwMode="auto">
              <a:xfrm>
                <a:off x="983" y="3330"/>
                <a:ext cx="499" cy="72"/>
              </a:xfrm>
              <a:custGeom>
                <a:avLst/>
                <a:gdLst>
                  <a:gd name="T0" fmla="*/ 29 w 444"/>
                  <a:gd name="T1" fmla="*/ 0 h 64"/>
                  <a:gd name="T2" fmla="*/ 45 w 444"/>
                  <a:gd name="T3" fmla="*/ 9 h 64"/>
                  <a:gd name="T4" fmla="*/ 66 w 444"/>
                  <a:gd name="T5" fmla="*/ 12 h 64"/>
                  <a:gd name="T6" fmla="*/ 167 w 444"/>
                  <a:gd name="T7" fmla="*/ 19 h 64"/>
                  <a:gd name="T8" fmla="*/ 177 w 444"/>
                  <a:gd name="T9" fmla="*/ 20 h 64"/>
                  <a:gd name="T10" fmla="*/ 269 w 444"/>
                  <a:gd name="T11" fmla="*/ 16 h 64"/>
                  <a:gd name="T12" fmla="*/ 401 w 444"/>
                  <a:gd name="T13" fmla="*/ 12 h 64"/>
                  <a:gd name="T14" fmla="*/ 422 w 444"/>
                  <a:gd name="T15" fmla="*/ 15 h 64"/>
                  <a:gd name="T16" fmla="*/ 420 w 444"/>
                  <a:gd name="T17" fmla="*/ 21 h 64"/>
                  <a:gd name="T18" fmla="*/ 421 w 444"/>
                  <a:gd name="T19" fmla="*/ 52 h 64"/>
                  <a:gd name="T20" fmla="*/ 311 w 444"/>
                  <a:gd name="T21" fmla="*/ 45 h 64"/>
                  <a:gd name="T22" fmla="*/ 193 w 444"/>
                  <a:gd name="T23" fmla="*/ 48 h 64"/>
                  <a:gd name="T24" fmla="*/ 134 w 444"/>
                  <a:gd name="T25" fmla="*/ 47 h 64"/>
                  <a:gd name="T26" fmla="*/ 32 w 444"/>
                  <a:gd name="T27" fmla="*/ 51 h 64"/>
                  <a:gd name="T28" fmla="*/ 8 w 444"/>
                  <a:gd name="T29" fmla="*/ 64 h 64"/>
                  <a:gd name="T30" fmla="*/ 0 w 444"/>
                  <a:gd name="T31" fmla="*/ 21 h 64"/>
                  <a:gd name="T32" fmla="*/ 29 w 444"/>
                  <a:gd name="T33"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44" h="64">
                    <a:moveTo>
                      <a:pt x="29" y="0"/>
                    </a:moveTo>
                    <a:cubicBezTo>
                      <a:pt x="33" y="6"/>
                      <a:pt x="35" y="16"/>
                      <a:pt x="45" y="9"/>
                    </a:cubicBezTo>
                    <a:cubicBezTo>
                      <a:pt x="51" y="14"/>
                      <a:pt x="59" y="11"/>
                      <a:pt x="66" y="12"/>
                    </a:cubicBezTo>
                    <a:cubicBezTo>
                      <a:pt x="100" y="13"/>
                      <a:pt x="134" y="10"/>
                      <a:pt x="167" y="19"/>
                    </a:cubicBezTo>
                    <a:cubicBezTo>
                      <a:pt x="170" y="20"/>
                      <a:pt x="174" y="21"/>
                      <a:pt x="177" y="20"/>
                    </a:cubicBezTo>
                    <a:cubicBezTo>
                      <a:pt x="207" y="11"/>
                      <a:pt x="238" y="18"/>
                      <a:pt x="269" y="16"/>
                    </a:cubicBezTo>
                    <a:cubicBezTo>
                      <a:pt x="313" y="13"/>
                      <a:pt x="357" y="13"/>
                      <a:pt x="401" y="12"/>
                    </a:cubicBezTo>
                    <a:cubicBezTo>
                      <a:pt x="408" y="12"/>
                      <a:pt x="416" y="10"/>
                      <a:pt x="422" y="15"/>
                    </a:cubicBezTo>
                    <a:cubicBezTo>
                      <a:pt x="422" y="18"/>
                      <a:pt x="417" y="19"/>
                      <a:pt x="420" y="21"/>
                    </a:cubicBezTo>
                    <a:cubicBezTo>
                      <a:pt x="444" y="36"/>
                      <a:pt x="444" y="39"/>
                      <a:pt x="421" y="52"/>
                    </a:cubicBezTo>
                    <a:cubicBezTo>
                      <a:pt x="385" y="44"/>
                      <a:pt x="348" y="42"/>
                      <a:pt x="311" y="45"/>
                    </a:cubicBezTo>
                    <a:cubicBezTo>
                      <a:pt x="272" y="48"/>
                      <a:pt x="233" y="47"/>
                      <a:pt x="193" y="48"/>
                    </a:cubicBezTo>
                    <a:cubicBezTo>
                      <a:pt x="174" y="49"/>
                      <a:pt x="154" y="46"/>
                      <a:pt x="134" y="47"/>
                    </a:cubicBezTo>
                    <a:cubicBezTo>
                      <a:pt x="100" y="47"/>
                      <a:pt x="65" y="34"/>
                      <a:pt x="32" y="51"/>
                    </a:cubicBezTo>
                    <a:cubicBezTo>
                      <a:pt x="24" y="55"/>
                      <a:pt x="7" y="43"/>
                      <a:pt x="8" y="64"/>
                    </a:cubicBezTo>
                    <a:cubicBezTo>
                      <a:pt x="5" y="50"/>
                      <a:pt x="3" y="35"/>
                      <a:pt x="0" y="21"/>
                    </a:cubicBezTo>
                    <a:cubicBezTo>
                      <a:pt x="4" y="6"/>
                      <a:pt x="20" y="8"/>
                      <a:pt x="29" y="0"/>
                    </a:cubicBezTo>
                    <a:close/>
                  </a:path>
                </a:pathLst>
              </a:custGeom>
              <a:solidFill>
                <a:srgbClr val="8CBFD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9" name="Freeform 598">
                <a:extLst>
                  <a:ext uri="{FF2B5EF4-FFF2-40B4-BE49-F238E27FC236}">
                    <a16:creationId xmlns:a16="http://schemas.microsoft.com/office/drawing/2014/main" id="{A4661BB2-9092-4A07-80B6-4423402AF86D}"/>
                  </a:ext>
                </a:extLst>
              </p:cNvPr>
              <p:cNvSpPr>
                <a:spLocks/>
              </p:cNvSpPr>
              <p:nvPr/>
            </p:nvSpPr>
            <p:spPr bwMode="auto">
              <a:xfrm>
                <a:off x="1055" y="3420"/>
                <a:ext cx="293" cy="52"/>
              </a:xfrm>
              <a:custGeom>
                <a:avLst/>
                <a:gdLst>
                  <a:gd name="T0" fmla="*/ 253 w 260"/>
                  <a:gd name="T1" fmla="*/ 4 h 46"/>
                  <a:gd name="T2" fmla="*/ 260 w 260"/>
                  <a:gd name="T3" fmla="*/ 7 h 46"/>
                  <a:gd name="T4" fmla="*/ 259 w 260"/>
                  <a:gd name="T5" fmla="*/ 12 h 46"/>
                  <a:gd name="T6" fmla="*/ 237 w 260"/>
                  <a:gd name="T7" fmla="*/ 34 h 46"/>
                  <a:gd name="T8" fmla="*/ 204 w 260"/>
                  <a:gd name="T9" fmla="*/ 41 h 46"/>
                  <a:gd name="T10" fmla="*/ 184 w 260"/>
                  <a:gd name="T11" fmla="*/ 46 h 46"/>
                  <a:gd name="T12" fmla="*/ 177 w 260"/>
                  <a:gd name="T13" fmla="*/ 44 h 46"/>
                  <a:gd name="T14" fmla="*/ 129 w 260"/>
                  <a:gd name="T15" fmla="*/ 35 h 46"/>
                  <a:gd name="T16" fmla="*/ 109 w 260"/>
                  <a:gd name="T17" fmla="*/ 36 h 46"/>
                  <a:gd name="T18" fmla="*/ 101 w 260"/>
                  <a:gd name="T19" fmla="*/ 36 h 46"/>
                  <a:gd name="T20" fmla="*/ 50 w 260"/>
                  <a:gd name="T21" fmla="*/ 39 h 46"/>
                  <a:gd name="T22" fmla="*/ 17 w 260"/>
                  <a:gd name="T23" fmla="*/ 38 h 46"/>
                  <a:gd name="T24" fmla="*/ 5 w 260"/>
                  <a:gd name="T25" fmla="*/ 27 h 46"/>
                  <a:gd name="T26" fmla="*/ 0 w 260"/>
                  <a:gd name="T27" fmla="*/ 14 h 46"/>
                  <a:gd name="T28" fmla="*/ 27 w 260"/>
                  <a:gd name="T29" fmla="*/ 11 h 46"/>
                  <a:gd name="T30" fmla="*/ 65 w 260"/>
                  <a:gd name="T31" fmla="*/ 8 h 46"/>
                  <a:gd name="T32" fmla="*/ 212 w 260"/>
                  <a:gd name="T33" fmla="*/ 4 h 46"/>
                  <a:gd name="T34" fmla="*/ 253 w 260"/>
                  <a:gd name="T35" fmla="*/ 4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0" h="46">
                    <a:moveTo>
                      <a:pt x="253" y="4"/>
                    </a:moveTo>
                    <a:cubicBezTo>
                      <a:pt x="255" y="5"/>
                      <a:pt x="258" y="5"/>
                      <a:pt x="260" y="7"/>
                    </a:cubicBezTo>
                    <a:cubicBezTo>
                      <a:pt x="260" y="8"/>
                      <a:pt x="260" y="11"/>
                      <a:pt x="259" y="12"/>
                    </a:cubicBezTo>
                    <a:cubicBezTo>
                      <a:pt x="242" y="9"/>
                      <a:pt x="250" y="33"/>
                      <a:pt x="237" y="34"/>
                    </a:cubicBezTo>
                    <a:cubicBezTo>
                      <a:pt x="226" y="35"/>
                      <a:pt x="215" y="35"/>
                      <a:pt x="204" y="41"/>
                    </a:cubicBezTo>
                    <a:cubicBezTo>
                      <a:pt x="197" y="41"/>
                      <a:pt x="187" y="28"/>
                      <a:pt x="184" y="46"/>
                    </a:cubicBezTo>
                    <a:cubicBezTo>
                      <a:pt x="182" y="45"/>
                      <a:pt x="179" y="45"/>
                      <a:pt x="177" y="44"/>
                    </a:cubicBezTo>
                    <a:cubicBezTo>
                      <a:pt x="162" y="36"/>
                      <a:pt x="147" y="26"/>
                      <a:pt x="129" y="35"/>
                    </a:cubicBezTo>
                    <a:cubicBezTo>
                      <a:pt x="122" y="37"/>
                      <a:pt x="116" y="37"/>
                      <a:pt x="109" y="36"/>
                    </a:cubicBezTo>
                    <a:cubicBezTo>
                      <a:pt x="106" y="36"/>
                      <a:pt x="104" y="36"/>
                      <a:pt x="101" y="36"/>
                    </a:cubicBezTo>
                    <a:cubicBezTo>
                      <a:pt x="84" y="32"/>
                      <a:pt x="67" y="36"/>
                      <a:pt x="50" y="39"/>
                    </a:cubicBezTo>
                    <a:cubicBezTo>
                      <a:pt x="39" y="41"/>
                      <a:pt x="29" y="36"/>
                      <a:pt x="17" y="38"/>
                    </a:cubicBezTo>
                    <a:cubicBezTo>
                      <a:pt x="11" y="40"/>
                      <a:pt x="8" y="32"/>
                      <a:pt x="5" y="27"/>
                    </a:cubicBezTo>
                    <a:cubicBezTo>
                      <a:pt x="4" y="22"/>
                      <a:pt x="0" y="19"/>
                      <a:pt x="0" y="14"/>
                    </a:cubicBezTo>
                    <a:cubicBezTo>
                      <a:pt x="8" y="5"/>
                      <a:pt x="19" y="11"/>
                      <a:pt x="27" y="11"/>
                    </a:cubicBezTo>
                    <a:cubicBezTo>
                      <a:pt x="40" y="11"/>
                      <a:pt x="52" y="10"/>
                      <a:pt x="65" y="8"/>
                    </a:cubicBezTo>
                    <a:cubicBezTo>
                      <a:pt x="114" y="3"/>
                      <a:pt x="163" y="7"/>
                      <a:pt x="212" y="4"/>
                    </a:cubicBezTo>
                    <a:cubicBezTo>
                      <a:pt x="225" y="3"/>
                      <a:pt x="239" y="0"/>
                      <a:pt x="253" y="4"/>
                    </a:cubicBezTo>
                    <a:close/>
                  </a:path>
                </a:pathLst>
              </a:custGeom>
              <a:solidFill>
                <a:srgbClr val="74B4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0" name="Freeform 599">
                <a:extLst>
                  <a:ext uri="{FF2B5EF4-FFF2-40B4-BE49-F238E27FC236}">
                    <a16:creationId xmlns:a16="http://schemas.microsoft.com/office/drawing/2014/main" id="{AA4F5736-33A0-4757-903E-B2574EE98CA2}"/>
                  </a:ext>
                </a:extLst>
              </p:cNvPr>
              <p:cNvSpPr>
                <a:spLocks/>
              </p:cNvSpPr>
              <p:nvPr/>
            </p:nvSpPr>
            <p:spPr bwMode="auto">
              <a:xfrm>
                <a:off x="1442" y="3345"/>
                <a:ext cx="182" cy="45"/>
              </a:xfrm>
              <a:custGeom>
                <a:avLst/>
                <a:gdLst>
                  <a:gd name="T0" fmla="*/ 13 w 162"/>
                  <a:gd name="T1" fmla="*/ 39 h 40"/>
                  <a:gd name="T2" fmla="*/ 18 w 162"/>
                  <a:gd name="T3" fmla="*/ 31 h 40"/>
                  <a:gd name="T4" fmla="*/ 25 w 162"/>
                  <a:gd name="T5" fmla="*/ 21 h 40"/>
                  <a:gd name="T6" fmla="*/ 13 w 162"/>
                  <a:gd name="T7" fmla="*/ 13 h 40"/>
                  <a:gd name="T8" fmla="*/ 2 w 162"/>
                  <a:gd name="T9" fmla="*/ 11 h 40"/>
                  <a:gd name="T10" fmla="*/ 14 w 162"/>
                  <a:gd name="T11" fmla="*/ 2 h 40"/>
                  <a:gd name="T12" fmla="*/ 130 w 162"/>
                  <a:gd name="T13" fmla="*/ 1 h 40"/>
                  <a:gd name="T14" fmla="*/ 153 w 162"/>
                  <a:gd name="T15" fmla="*/ 0 h 40"/>
                  <a:gd name="T16" fmla="*/ 162 w 162"/>
                  <a:gd name="T17" fmla="*/ 27 h 40"/>
                  <a:gd name="T18" fmla="*/ 123 w 162"/>
                  <a:gd name="T19" fmla="*/ 30 h 40"/>
                  <a:gd name="T20" fmla="*/ 35 w 162"/>
                  <a:gd name="T21" fmla="*/ 39 h 40"/>
                  <a:gd name="T22" fmla="*/ 13 w 162"/>
                  <a:gd name="T23" fmla="*/ 39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2" h="40">
                    <a:moveTo>
                      <a:pt x="13" y="39"/>
                    </a:moveTo>
                    <a:cubicBezTo>
                      <a:pt x="13" y="36"/>
                      <a:pt x="14" y="33"/>
                      <a:pt x="18" y="31"/>
                    </a:cubicBezTo>
                    <a:cubicBezTo>
                      <a:pt x="23" y="30"/>
                      <a:pt x="28" y="26"/>
                      <a:pt x="25" y="21"/>
                    </a:cubicBezTo>
                    <a:cubicBezTo>
                      <a:pt x="23" y="17"/>
                      <a:pt x="18" y="12"/>
                      <a:pt x="13" y="13"/>
                    </a:cubicBezTo>
                    <a:cubicBezTo>
                      <a:pt x="9" y="13"/>
                      <a:pt x="3" y="20"/>
                      <a:pt x="2" y="11"/>
                    </a:cubicBezTo>
                    <a:cubicBezTo>
                      <a:pt x="0" y="2"/>
                      <a:pt x="9" y="4"/>
                      <a:pt x="14" y="2"/>
                    </a:cubicBezTo>
                    <a:cubicBezTo>
                      <a:pt x="53" y="8"/>
                      <a:pt x="91" y="3"/>
                      <a:pt x="130" y="1"/>
                    </a:cubicBezTo>
                    <a:cubicBezTo>
                      <a:pt x="137" y="0"/>
                      <a:pt x="145" y="0"/>
                      <a:pt x="153" y="0"/>
                    </a:cubicBezTo>
                    <a:cubicBezTo>
                      <a:pt x="157" y="9"/>
                      <a:pt x="159" y="18"/>
                      <a:pt x="162" y="27"/>
                    </a:cubicBezTo>
                    <a:cubicBezTo>
                      <a:pt x="150" y="37"/>
                      <a:pt x="136" y="29"/>
                      <a:pt x="123" y="30"/>
                    </a:cubicBezTo>
                    <a:cubicBezTo>
                      <a:pt x="94" y="32"/>
                      <a:pt x="64" y="32"/>
                      <a:pt x="35" y="39"/>
                    </a:cubicBezTo>
                    <a:cubicBezTo>
                      <a:pt x="28" y="40"/>
                      <a:pt x="20" y="39"/>
                      <a:pt x="13" y="39"/>
                    </a:cubicBezTo>
                    <a:close/>
                  </a:path>
                </a:pathLst>
              </a:custGeom>
              <a:solidFill>
                <a:srgbClr val="6BB0C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1" name="Freeform 600">
                <a:extLst>
                  <a:ext uri="{FF2B5EF4-FFF2-40B4-BE49-F238E27FC236}">
                    <a16:creationId xmlns:a16="http://schemas.microsoft.com/office/drawing/2014/main" id="{DF08E277-EC3C-4DDE-9526-4632416713A5}"/>
                  </a:ext>
                </a:extLst>
              </p:cNvPr>
              <p:cNvSpPr>
                <a:spLocks/>
              </p:cNvSpPr>
              <p:nvPr/>
            </p:nvSpPr>
            <p:spPr bwMode="auto">
              <a:xfrm>
                <a:off x="683" y="3417"/>
                <a:ext cx="212" cy="64"/>
              </a:xfrm>
              <a:custGeom>
                <a:avLst/>
                <a:gdLst>
                  <a:gd name="T0" fmla="*/ 0 w 188"/>
                  <a:gd name="T1" fmla="*/ 43 h 57"/>
                  <a:gd name="T2" fmla="*/ 49 w 188"/>
                  <a:gd name="T3" fmla="*/ 25 h 57"/>
                  <a:gd name="T4" fmla="*/ 12 w 188"/>
                  <a:gd name="T5" fmla="*/ 19 h 57"/>
                  <a:gd name="T6" fmla="*/ 43 w 188"/>
                  <a:gd name="T7" fmla="*/ 17 h 57"/>
                  <a:gd name="T8" fmla="*/ 78 w 188"/>
                  <a:gd name="T9" fmla="*/ 15 h 57"/>
                  <a:gd name="T10" fmla="*/ 106 w 188"/>
                  <a:gd name="T11" fmla="*/ 21 h 57"/>
                  <a:gd name="T12" fmla="*/ 115 w 188"/>
                  <a:gd name="T13" fmla="*/ 23 h 57"/>
                  <a:gd name="T14" fmla="*/ 188 w 188"/>
                  <a:gd name="T15" fmla="*/ 15 h 57"/>
                  <a:gd name="T16" fmla="*/ 154 w 188"/>
                  <a:gd name="T17" fmla="*/ 24 h 57"/>
                  <a:gd name="T18" fmla="*/ 123 w 188"/>
                  <a:gd name="T19" fmla="*/ 34 h 57"/>
                  <a:gd name="T20" fmla="*/ 125 w 188"/>
                  <a:gd name="T21" fmla="*/ 36 h 57"/>
                  <a:gd name="T22" fmla="*/ 128 w 188"/>
                  <a:gd name="T23" fmla="*/ 39 h 57"/>
                  <a:gd name="T24" fmla="*/ 109 w 188"/>
                  <a:gd name="T25" fmla="*/ 54 h 57"/>
                  <a:gd name="T26" fmla="*/ 52 w 188"/>
                  <a:gd name="T27" fmla="*/ 51 h 57"/>
                  <a:gd name="T28" fmla="*/ 48 w 188"/>
                  <a:gd name="T29" fmla="*/ 51 h 57"/>
                  <a:gd name="T30" fmla="*/ 0 w 188"/>
                  <a:gd name="T31" fmla="*/ 43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8" h="57">
                    <a:moveTo>
                      <a:pt x="0" y="43"/>
                    </a:moveTo>
                    <a:cubicBezTo>
                      <a:pt x="16" y="37"/>
                      <a:pt x="36" y="43"/>
                      <a:pt x="49" y="25"/>
                    </a:cubicBezTo>
                    <a:cubicBezTo>
                      <a:pt x="37" y="19"/>
                      <a:pt x="23" y="28"/>
                      <a:pt x="12" y="19"/>
                    </a:cubicBezTo>
                    <a:cubicBezTo>
                      <a:pt x="22" y="13"/>
                      <a:pt x="31" y="11"/>
                      <a:pt x="43" y="17"/>
                    </a:cubicBezTo>
                    <a:cubicBezTo>
                      <a:pt x="53" y="21"/>
                      <a:pt x="66" y="16"/>
                      <a:pt x="78" y="15"/>
                    </a:cubicBezTo>
                    <a:cubicBezTo>
                      <a:pt x="88" y="15"/>
                      <a:pt x="98" y="13"/>
                      <a:pt x="106" y="21"/>
                    </a:cubicBezTo>
                    <a:cubicBezTo>
                      <a:pt x="108" y="23"/>
                      <a:pt x="111" y="26"/>
                      <a:pt x="115" y="23"/>
                    </a:cubicBezTo>
                    <a:cubicBezTo>
                      <a:pt x="137" y="0"/>
                      <a:pt x="163" y="12"/>
                      <a:pt x="188" y="15"/>
                    </a:cubicBezTo>
                    <a:cubicBezTo>
                      <a:pt x="177" y="18"/>
                      <a:pt x="169" y="36"/>
                      <a:pt x="154" y="24"/>
                    </a:cubicBezTo>
                    <a:cubicBezTo>
                      <a:pt x="147" y="35"/>
                      <a:pt x="136" y="37"/>
                      <a:pt x="123" y="34"/>
                    </a:cubicBezTo>
                    <a:cubicBezTo>
                      <a:pt x="124" y="36"/>
                      <a:pt x="125" y="35"/>
                      <a:pt x="125" y="36"/>
                    </a:cubicBezTo>
                    <a:cubicBezTo>
                      <a:pt x="126" y="37"/>
                      <a:pt x="127" y="37"/>
                      <a:pt x="128" y="39"/>
                    </a:cubicBezTo>
                    <a:cubicBezTo>
                      <a:pt x="129" y="54"/>
                      <a:pt x="125" y="57"/>
                      <a:pt x="109" y="54"/>
                    </a:cubicBezTo>
                    <a:cubicBezTo>
                      <a:pt x="91" y="49"/>
                      <a:pt x="71" y="45"/>
                      <a:pt x="52" y="51"/>
                    </a:cubicBezTo>
                    <a:cubicBezTo>
                      <a:pt x="51" y="51"/>
                      <a:pt x="50" y="51"/>
                      <a:pt x="48" y="51"/>
                    </a:cubicBezTo>
                    <a:cubicBezTo>
                      <a:pt x="33" y="53"/>
                      <a:pt x="7" y="48"/>
                      <a:pt x="0" y="43"/>
                    </a:cubicBezTo>
                    <a:close/>
                  </a:path>
                </a:pathLst>
              </a:custGeom>
              <a:solidFill>
                <a:srgbClr val="7FBD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2" name="Freeform 601">
                <a:extLst>
                  <a:ext uri="{FF2B5EF4-FFF2-40B4-BE49-F238E27FC236}">
                    <a16:creationId xmlns:a16="http://schemas.microsoft.com/office/drawing/2014/main" id="{CA21BDB5-28E0-48E9-91CC-95E575BAC9E9}"/>
                  </a:ext>
                </a:extLst>
              </p:cNvPr>
              <p:cNvSpPr>
                <a:spLocks/>
              </p:cNvSpPr>
              <p:nvPr/>
            </p:nvSpPr>
            <p:spPr bwMode="auto">
              <a:xfrm>
                <a:off x="816" y="3427"/>
                <a:ext cx="249" cy="48"/>
              </a:xfrm>
              <a:custGeom>
                <a:avLst/>
                <a:gdLst>
                  <a:gd name="T0" fmla="*/ 6 w 222"/>
                  <a:gd name="T1" fmla="*/ 30 h 43"/>
                  <a:gd name="T2" fmla="*/ 3 w 222"/>
                  <a:gd name="T3" fmla="*/ 23 h 43"/>
                  <a:gd name="T4" fmla="*/ 36 w 222"/>
                  <a:gd name="T5" fmla="*/ 10 h 43"/>
                  <a:gd name="T6" fmla="*/ 70 w 222"/>
                  <a:gd name="T7" fmla="*/ 6 h 43"/>
                  <a:gd name="T8" fmla="*/ 190 w 222"/>
                  <a:gd name="T9" fmla="*/ 2 h 43"/>
                  <a:gd name="T10" fmla="*/ 214 w 222"/>
                  <a:gd name="T11" fmla="*/ 10 h 43"/>
                  <a:gd name="T12" fmla="*/ 222 w 222"/>
                  <a:gd name="T13" fmla="*/ 18 h 43"/>
                  <a:gd name="T14" fmla="*/ 203 w 222"/>
                  <a:gd name="T15" fmla="*/ 33 h 43"/>
                  <a:gd name="T16" fmla="*/ 149 w 222"/>
                  <a:gd name="T17" fmla="*/ 25 h 43"/>
                  <a:gd name="T18" fmla="*/ 110 w 222"/>
                  <a:gd name="T19" fmla="*/ 19 h 43"/>
                  <a:gd name="T20" fmla="*/ 78 w 222"/>
                  <a:gd name="T21" fmla="*/ 30 h 43"/>
                  <a:gd name="T22" fmla="*/ 78 w 222"/>
                  <a:gd name="T23" fmla="*/ 30 h 43"/>
                  <a:gd name="T24" fmla="*/ 6 w 222"/>
                  <a:gd name="T25" fmla="*/ 3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22" h="43">
                    <a:moveTo>
                      <a:pt x="6" y="30"/>
                    </a:moveTo>
                    <a:cubicBezTo>
                      <a:pt x="6" y="27"/>
                      <a:pt x="0" y="23"/>
                      <a:pt x="3" y="23"/>
                    </a:cubicBezTo>
                    <a:cubicBezTo>
                      <a:pt x="16" y="22"/>
                      <a:pt x="28" y="22"/>
                      <a:pt x="36" y="10"/>
                    </a:cubicBezTo>
                    <a:cubicBezTo>
                      <a:pt x="49" y="22"/>
                      <a:pt x="58" y="0"/>
                      <a:pt x="70" y="6"/>
                    </a:cubicBezTo>
                    <a:cubicBezTo>
                      <a:pt x="110" y="0"/>
                      <a:pt x="150" y="4"/>
                      <a:pt x="190" y="2"/>
                    </a:cubicBezTo>
                    <a:cubicBezTo>
                      <a:pt x="197" y="6"/>
                      <a:pt x="207" y="2"/>
                      <a:pt x="214" y="10"/>
                    </a:cubicBezTo>
                    <a:cubicBezTo>
                      <a:pt x="219" y="10"/>
                      <a:pt x="222" y="13"/>
                      <a:pt x="222" y="18"/>
                    </a:cubicBezTo>
                    <a:cubicBezTo>
                      <a:pt x="219" y="28"/>
                      <a:pt x="217" y="40"/>
                      <a:pt x="203" y="33"/>
                    </a:cubicBezTo>
                    <a:cubicBezTo>
                      <a:pt x="186" y="24"/>
                      <a:pt x="167" y="27"/>
                      <a:pt x="149" y="25"/>
                    </a:cubicBezTo>
                    <a:cubicBezTo>
                      <a:pt x="136" y="23"/>
                      <a:pt x="123" y="24"/>
                      <a:pt x="110" y="19"/>
                    </a:cubicBezTo>
                    <a:cubicBezTo>
                      <a:pt x="97" y="13"/>
                      <a:pt x="91" y="31"/>
                      <a:pt x="78" y="30"/>
                    </a:cubicBezTo>
                    <a:cubicBezTo>
                      <a:pt x="78" y="30"/>
                      <a:pt x="78" y="30"/>
                      <a:pt x="78" y="30"/>
                    </a:cubicBezTo>
                    <a:cubicBezTo>
                      <a:pt x="54" y="30"/>
                      <a:pt x="30" y="43"/>
                      <a:pt x="6" y="30"/>
                    </a:cubicBezTo>
                    <a:close/>
                  </a:path>
                </a:pathLst>
              </a:custGeom>
              <a:solidFill>
                <a:srgbClr val="66AC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3" name="Freeform 602">
                <a:extLst>
                  <a:ext uri="{FF2B5EF4-FFF2-40B4-BE49-F238E27FC236}">
                    <a16:creationId xmlns:a16="http://schemas.microsoft.com/office/drawing/2014/main" id="{59C4998B-2D44-4321-9E02-6A7F32006E84}"/>
                  </a:ext>
                </a:extLst>
              </p:cNvPr>
              <p:cNvSpPr>
                <a:spLocks/>
              </p:cNvSpPr>
              <p:nvPr/>
            </p:nvSpPr>
            <p:spPr bwMode="auto">
              <a:xfrm>
                <a:off x="1623" y="3337"/>
                <a:ext cx="266" cy="43"/>
              </a:xfrm>
              <a:custGeom>
                <a:avLst/>
                <a:gdLst>
                  <a:gd name="T0" fmla="*/ 104 w 237"/>
                  <a:gd name="T1" fmla="*/ 2 h 38"/>
                  <a:gd name="T2" fmla="*/ 86 w 237"/>
                  <a:gd name="T3" fmla="*/ 19 h 38"/>
                  <a:gd name="T4" fmla="*/ 114 w 237"/>
                  <a:gd name="T5" fmla="*/ 27 h 38"/>
                  <a:gd name="T6" fmla="*/ 124 w 237"/>
                  <a:gd name="T7" fmla="*/ 25 h 38"/>
                  <a:gd name="T8" fmla="*/ 161 w 237"/>
                  <a:gd name="T9" fmla="*/ 24 h 38"/>
                  <a:gd name="T10" fmla="*/ 207 w 237"/>
                  <a:gd name="T11" fmla="*/ 21 h 38"/>
                  <a:gd name="T12" fmla="*/ 237 w 237"/>
                  <a:gd name="T13" fmla="*/ 26 h 38"/>
                  <a:gd name="T14" fmla="*/ 195 w 237"/>
                  <a:gd name="T15" fmla="*/ 33 h 38"/>
                  <a:gd name="T16" fmla="*/ 65 w 237"/>
                  <a:gd name="T17" fmla="*/ 36 h 38"/>
                  <a:gd name="T18" fmla="*/ 40 w 237"/>
                  <a:gd name="T19" fmla="*/ 34 h 38"/>
                  <a:gd name="T20" fmla="*/ 62 w 237"/>
                  <a:gd name="T21" fmla="*/ 14 h 38"/>
                  <a:gd name="T22" fmla="*/ 0 w 237"/>
                  <a:gd name="T23" fmla="*/ 7 h 38"/>
                  <a:gd name="T24" fmla="*/ 104 w 237"/>
                  <a:gd name="T25" fmla="*/ 2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7" h="38">
                    <a:moveTo>
                      <a:pt x="104" y="2"/>
                    </a:moveTo>
                    <a:cubicBezTo>
                      <a:pt x="97" y="6"/>
                      <a:pt x="87" y="8"/>
                      <a:pt x="86" y="19"/>
                    </a:cubicBezTo>
                    <a:cubicBezTo>
                      <a:pt x="97" y="17"/>
                      <a:pt x="102" y="34"/>
                      <a:pt x="114" y="27"/>
                    </a:cubicBezTo>
                    <a:cubicBezTo>
                      <a:pt x="117" y="26"/>
                      <a:pt x="122" y="27"/>
                      <a:pt x="124" y="25"/>
                    </a:cubicBezTo>
                    <a:cubicBezTo>
                      <a:pt x="136" y="15"/>
                      <a:pt x="148" y="22"/>
                      <a:pt x="161" y="24"/>
                    </a:cubicBezTo>
                    <a:cubicBezTo>
                      <a:pt x="176" y="26"/>
                      <a:pt x="192" y="29"/>
                      <a:pt x="207" y="21"/>
                    </a:cubicBezTo>
                    <a:cubicBezTo>
                      <a:pt x="217" y="16"/>
                      <a:pt x="226" y="26"/>
                      <a:pt x="237" y="26"/>
                    </a:cubicBezTo>
                    <a:cubicBezTo>
                      <a:pt x="224" y="38"/>
                      <a:pt x="208" y="35"/>
                      <a:pt x="195" y="33"/>
                    </a:cubicBezTo>
                    <a:cubicBezTo>
                      <a:pt x="151" y="28"/>
                      <a:pt x="108" y="34"/>
                      <a:pt x="65" y="36"/>
                    </a:cubicBezTo>
                    <a:cubicBezTo>
                      <a:pt x="56" y="37"/>
                      <a:pt x="49" y="32"/>
                      <a:pt x="40" y="34"/>
                    </a:cubicBezTo>
                    <a:cubicBezTo>
                      <a:pt x="42" y="21"/>
                      <a:pt x="58" y="25"/>
                      <a:pt x="62" y="14"/>
                    </a:cubicBezTo>
                    <a:cubicBezTo>
                      <a:pt x="40" y="19"/>
                      <a:pt x="19" y="25"/>
                      <a:pt x="0" y="7"/>
                    </a:cubicBezTo>
                    <a:cubicBezTo>
                      <a:pt x="35" y="5"/>
                      <a:pt x="69" y="0"/>
                      <a:pt x="104" y="2"/>
                    </a:cubicBezTo>
                    <a:close/>
                  </a:path>
                </a:pathLst>
              </a:custGeom>
              <a:solidFill>
                <a:srgbClr val="73B3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4" name="Freeform 603">
                <a:extLst>
                  <a:ext uri="{FF2B5EF4-FFF2-40B4-BE49-F238E27FC236}">
                    <a16:creationId xmlns:a16="http://schemas.microsoft.com/office/drawing/2014/main" id="{6B2F9E3A-4290-4ECB-B8CE-1664F300202F}"/>
                  </a:ext>
                </a:extLst>
              </p:cNvPr>
              <p:cNvSpPr>
                <a:spLocks/>
              </p:cNvSpPr>
              <p:nvPr/>
            </p:nvSpPr>
            <p:spPr bwMode="auto">
              <a:xfrm>
                <a:off x="1612" y="3343"/>
                <a:ext cx="95" cy="40"/>
              </a:xfrm>
              <a:custGeom>
                <a:avLst/>
                <a:gdLst>
                  <a:gd name="T0" fmla="*/ 10 w 85"/>
                  <a:gd name="T1" fmla="*/ 2 h 36"/>
                  <a:gd name="T2" fmla="*/ 65 w 85"/>
                  <a:gd name="T3" fmla="*/ 5 h 36"/>
                  <a:gd name="T4" fmla="*/ 85 w 85"/>
                  <a:gd name="T5" fmla="*/ 10 h 36"/>
                  <a:gd name="T6" fmla="*/ 50 w 85"/>
                  <a:gd name="T7" fmla="*/ 29 h 36"/>
                  <a:gd name="T8" fmla="*/ 11 w 85"/>
                  <a:gd name="T9" fmla="*/ 29 h 36"/>
                  <a:gd name="T10" fmla="*/ 2 w 85"/>
                  <a:gd name="T11" fmla="*/ 2 h 36"/>
                  <a:gd name="T12" fmla="*/ 10 w 85"/>
                  <a:gd name="T13" fmla="*/ 2 h 36"/>
                </a:gdLst>
                <a:ahLst/>
                <a:cxnLst>
                  <a:cxn ang="0">
                    <a:pos x="T0" y="T1"/>
                  </a:cxn>
                  <a:cxn ang="0">
                    <a:pos x="T2" y="T3"/>
                  </a:cxn>
                  <a:cxn ang="0">
                    <a:pos x="T4" y="T5"/>
                  </a:cxn>
                  <a:cxn ang="0">
                    <a:pos x="T6" y="T7"/>
                  </a:cxn>
                  <a:cxn ang="0">
                    <a:pos x="T8" y="T9"/>
                  </a:cxn>
                  <a:cxn ang="0">
                    <a:pos x="T10" y="T11"/>
                  </a:cxn>
                  <a:cxn ang="0">
                    <a:pos x="T12" y="T13"/>
                  </a:cxn>
                </a:cxnLst>
                <a:rect l="0" t="0" r="r" b="b"/>
                <a:pathLst>
                  <a:path w="85" h="36">
                    <a:moveTo>
                      <a:pt x="10" y="2"/>
                    </a:moveTo>
                    <a:cubicBezTo>
                      <a:pt x="28" y="7"/>
                      <a:pt x="46" y="13"/>
                      <a:pt x="65" y="5"/>
                    </a:cubicBezTo>
                    <a:cubicBezTo>
                      <a:pt x="72" y="2"/>
                      <a:pt x="79" y="0"/>
                      <a:pt x="85" y="10"/>
                    </a:cubicBezTo>
                    <a:cubicBezTo>
                      <a:pt x="73" y="16"/>
                      <a:pt x="62" y="23"/>
                      <a:pt x="50" y="29"/>
                    </a:cubicBezTo>
                    <a:cubicBezTo>
                      <a:pt x="37" y="36"/>
                      <a:pt x="24" y="27"/>
                      <a:pt x="11" y="29"/>
                    </a:cubicBezTo>
                    <a:cubicBezTo>
                      <a:pt x="0" y="23"/>
                      <a:pt x="1" y="12"/>
                      <a:pt x="2" y="2"/>
                    </a:cubicBezTo>
                    <a:cubicBezTo>
                      <a:pt x="5" y="2"/>
                      <a:pt x="7" y="2"/>
                      <a:pt x="10" y="2"/>
                    </a:cubicBezTo>
                    <a:close/>
                  </a:path>
                </a:pathLst>
              </a:custGeom>
              <a:solidFill>
                <a:srgbClr val="449B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5" name="Freeform 604">
                <a:extLst>
                  <a:ext uri="{FF2B5EF4-FFF2-40B4-BE49-F238E27FC236}">
                    <a16:creationId xmlns:a16="http://schemas.microsoft.com/office/drawing/2014/main" id="{D779EA04-6E4F-456D-850D-E01770E619ED}"/>
                  </a:ext>
                </a:extLst>
              </p:cNvPr>
              <p:cNvSpPr>
                <a:spLocks/>
              </p:cNvSpPr>
              <p:nvPr/>
            </p:nvSpPr>
            <p:spPr bwMode="auto">
              <a:xfrm>
                <a:off x="1920" y="3408"/>
                <a:ext cx="143" cy="40"/>
              </a:xfrm>
              <a:custGeom>
                <a:avLst/>
                <a:gdLst>
                  <a:gd name="T0" fmla="*/ 128 w 128"/>
                  <a:gd name="T1" fmla="*/ 11 h 36"/>
                  <a:gd name="T2" fmla="*/ 120 w 128"/>
                  <a:gd name="T3" fmla="*/ 15 h 36"/>
                  <a:gd name="T4" fmla="*/ 40 w 128"/>
                  <a:gd name="T5" fmla="*/ 20 h 36"/>
                  <a:gd name="T6" fmla="*/ 32 w 128"/>
                  <a:gd name="T7" fmla="*/ 20 h 36"/>
                  <a:gd name="T8" fmla="*/ 0 w 128"/>
                  <a:gd name="T9" fmla="*/ 15 h 36"/>
                  <a:gd name="T10" fmla="*/ 0 w 128"/>
                  <a:gd name="T11" fmla="*/ 15 h 36"/>
                  <a:gd name="T12" fmla="*/ 21 w 128"/>
                  <a:gd name="T13" fmla="*/ 9 h 36"/>
                  <a:gd name="T14" fmla="*/ 114 w 128"/>
                  <a:gd name="T15" fmla="*/ 6 h 36"/>
                  <a:gd name="T16" fmla="*/ 128 w 128"/>
                  <a:gd name="T17" fmla="*/ 1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8" h="36">
                    <a:moveTo>
                      <a:pt x="128" y="11"/>
                    </a:moveTo>
                    <a:cubicBezTo>
                      <a:pt x="125" y="11"/>
                      <a:pt x="122" y="12"/>
                      <a:pt x="120" y="15"/>
                    </a:cubicBezTo>
                    <a:cubicBezTo>
                      <a:pt x="94" y="23"/>
                      <a:pt x="67" y="26"/>
                      <a:pt x="40" y="20"/>
                    </a:cubicBezTo>
                    <a:cubicBezTo>
                      <a:pt x="37" y="19"/>
                      <a:pt x="34" y="18"/>
                      <a:pt x="32" y="20"/>
                    </a:cubicBezTo>
                    <a:cubicBezTo>
                      <a:pt x="19" y="36"/>
                      <a:pt x="10" y="25"/>
                      <a:pt x="0" y="15"/>
                    </a:cubicBezTo>
                    <a:cubicBezTo>
                      <a:pt x="0" y="15"/>
                      <a:pt x="0" y="15"/>
                      <a:pt x="0" y="15"/>
                    </a:cubicBezTo>
                    <a:cubicBezTo>
                      <a:pt x="3" y="0"/>
                      <a:pt x="15" y="10"/>
                      <a:pt x="21" y="9"/>
                    </a:cubicBezTo>
                    <a:cubicBezTo>
                      <a:pt x="52" y="7"/>
                      <a:pt x="83" y="7"/>
                      <a:pt x="114" y="6"/>
                    </a:cubicBezTo>
                    <a:cubicBezTo>
                      <a:pt x="119" y="6"/>
                      <a:pt x="125" y="5"/>
                      <a:pt x="128" y="11"/>
                    </a:cubicBezTo>
                    <a:close/>
                  </a:path>
                </a:pathLst>
              </a:custGeom>
              <a:solidFill>
                <a:srgbClr val="97C5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6" name="Freeform 605">
                <a:extLst>
                  <a:ext uri="{FF2B5EF4-FFF2-40B4-BE49-F238E27FC236}">
                    <a16:creationId xmlns:a16="http://schemas.microsoft.com/office/drawing/2014/main" id="{2802E28F-328E-4D43-AC42-3505B50DC56C}"/>
                  </a:ext>
                </a:extLst>
              </p:cNvPr>
              <p:cNvSpPr>
                <a:spLocks/>
              </p:cNvSpPr>
              <p:nvPr/>
            </p:nvSpPr>
            <p:spPr bwMode="auto">
              <a:xfrm>
                <a:off x="2095" y="3335"/>
                <a:ext cx="153" cy="33"/>
              </a:xfrm>
              <a:custGeom>
                <a:avLst/>
                <a:gdLst>
                  <a:gd name="T0" fmla="*/ 0 w 136"/>
                  <a:gd name="T1" fmla="*/ 20 h 30"/>
                  <a:gd name="T2" fmla="*/ 44 w 136"/>
                  <a:gd name="T3" fmla="*/ 13 h 30"/>
                  <a:gd name="T4" fmla="*/ 110 w 136"/>
                  <a:gd name="T5" fmla="*/ 4 h 30"/>
                  <a:gd name="T6" fmla="*/ 136 w 136"/>
                  <a:gd name="T7" fmla="*/ 12 h 30"/>
                  <a:gd name="T8" fmla="*/ 62 w 136"/>
                  <a:gd name="T9" fmla="*/ 26 h 30"/>
                  <a:gd name="T10" fmla="*/ 29 w 136"/>
                  <a:gd name="T11" fmla="*/ 23 h 30"/>
                  <a:gd name="T12" fmla="*/ 0 w 136"/>
                  <a:gd name="T13" fmla="*/ 20 h 30"/>
                </a:gdLst>
                <a:ahLst/>
                <a:cxnLst>
                  <a:cxn ang="0">
                    <a:pos x="T0" y="T1"/>
                  </a:cxn>
                  <a:cxn ang="0">
                    <a:pos x="T2" y="T3"/>
                  </a:cxn>
                  <a:cxn ang="0">
                    <a:pos x="T4" y="T5"/>
                  </a:cxn>
                  <a:cxn ang="0">
                    <a:pos x="T6" y="T7"/>
                  </a:cxn>
                  <a:cxn ang="0">
                    <a:pos x="T8" y="T9"/>
                  </a:cxn>
                  <a:cxn ang="0">
                    <a:pos x="T10" y="T11"/>
                  </a:cxn>
                  <a:cxn ang="0">
                    <a:pos x="T12" y="T13"/>
                  </a:cxn>
                </a:cxnLst>
                <a:rect l="0" t="0" r="r" b="b"/>
                <a:pathLst>
                  <a:path w="136" h="30">
                    <a:moveTo>
                      <a:pt x="0" y="20"/>
                    </a:moveTo>
                    <a:cubicBezTo>
                      <a:pt x="13" y="10"/>
                      <a:pt x="29" y="21"/>
                      <a:pt x="44" y="13"/>
                    </a:cubicBezTo>
                    <a:cubicBezTo>
                      <a:pt x="64" y="3"/>
                      <a:pt x="88" y="17"/>
                      <a:pt x="110" y="4"/>
                    </a:cubicBezTo>
                    <a:cubicBezTo>
                      <a:pt x="115" y="0"/>
                      <a:pt x="127" y="9"/>
                      <a:pt x="136" y="12"/>
                    </a:cubicBezTo>
                    <a:cubicBezTo>
                      <a:pt x="111" y="17"/>
                      <a:pt x="86" y="13"/>
                      <a:pt x="62" y="26"/>
                    </a:cubicBezTo>
                    <a:cubicBezTo>
                      <a:pt x="53" y="30"/>
                      <a:pt x="40" y="26"/>
                      <a:pt x="29" y="23"/>
                    </a:cubicBezTo>
                    <a:cubicBezTo>
                      <a:pt x="20" y="21"/>
                      <a:pt x="10" y="20"/>
                      <a:pt x="0" y="20"/>
                    </a:cubicBezTo>
                    <a:close/>
                  </a:path>
                </a:pathLst>
              </a:custGeom>
              <a:solidFill>
                <a:srgbClr val="84BC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7" name="Freeform 606">
                <a:extLst>
                  <a:ext uri="{FF2B5EF4-FFF2-40B4-BE49-F238E27FC236}">
                    <a16:creationId xmlns:a16="http://schemas.microsoft.com/office/drawing/2014/main" id="{562D0DB6-45A0-486C-A66F-F750B22731E0}"/>
                  </a:ext>
                </a:extLst>
              </p:cNvPr>
              <p:cNvSpPr>
                <a:spLocks/>
              </p:cNvSpPr>
              <p:nvPr/>
            </p:nvSpPr>
            <p:spPr bwMode="auto">
              <a:xfrm>
                <a:off x="557" y="3428"/>
                <a:ext cx="140" cy="13"/>
              </a:xfrm>
              <a:custGeom>
                <a:avLst/>
                <a:gdLst>
                  <a:gd name="T0" fmla="*/ 124 w 124"/>
                  <a:gd name="T1" fmla="*/ 9 h 12"/>
                  <a:gd name="T2" fmla="*/ 0 w 124"/>
                  <a:gd name="T3" fmla="*/ 9 h 12"/>
                  <a:gd name="T4" fmla="*/ 68 w 124"/>
                  <a:gd name="T5" fmla="*/ 5 h 12"/>
                  <a:gd name="T6" fmla="*/ 115 w 124"/>
                  <a:gd name="T7" fmla="*/ 2 h 12"/>
                  <a:gd name="T8" fmla="*/ 124 w 124"/>
                  <a:gd name="T9" fmla="*/ 9 h 12"/>
                </a:gdLst>
                <a:ahLst/>
                <a:cxnLst>
                  <a:cxn ang="0">
                    <a:pos x="T0" y="T1"/>
                  </a:cxn>
                  <a:cxn ang="0">
                    <a:pos x="T2" y="T3"/>
                  </a:cxn>
                  <a:cxn ang="0">
                    <a:pos x="T4" y="T5"/>
                  </a:cxn>
                  <a:cxn ang="0">
                    <a:pos x="T6" y="T7"/>
                  </a:cxn>
                  <a:cxn ang="0">
                    <a:pos x="T8" y="T9"/>
                  </a:cxn>
                </a:cxnLst>
                <a:rect l="0" t="0" r="r" b="b"/>
                <a:pathLst>
                  <a:path w="124" h="12">
                    <a:moveTo>
                      <a:pt x="124" y="9"/>
                    </a:moveTo>
                    <a:cubicBezTo>
                      <a:pt x="83" y="12"/>
                      <a:pt x="41" y="10"/>
                      <a:pt x="0" y="9"/>
                    </a:cubicBezTo>
                    <a:cubicBezTo>
                      <a:pt x="22" y="0"/>
                      <a:pt x="45" y="7"/>
                      <a:pt x="68" y="5"/>
                    </a:cubicBezTo>
                    <a:cubicBezTo>
                      <a:pt x="84" y="4"/>
                      <a:pt x="99" y="7"/>
                      <a:pt x="115" y="2"/>
                    </a:cubicBezTo>
                    <a:cubicBezTo>
                      <a:pt x="120" y="0"/>
                      <a:pt x="124" y="3"/>
                      <a:pt x="124" y="9"/>
                    </a:cubicBezTo>
                    <a:close/>
                  </a:path>
                </a:pathLst>
              </a:custGeom>
              <a:solidFill>
                <a:srgbClr val="7FBD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16" name="Group 808">
              <a:extLst>
                <a:ext uri="{FF2B5EF4-FFF2-40B4-BE49-F238E27FC236}">
                  <a16:creationId xmlns:a16="http://schemas.microsoft.com/office/drawing/2014/main" id="{B7872FE4-6716-4E99-B4D0-B87FAD802B61}"/>
                </a:ext>
              </a:extLst>
            </p:cNvPr>
            <p:cNvGrpSpPr>
              <a:grpSpLocks/>
            </p:cNvGrpSpPr>
            <p:nvPr/>
          </p:nvGrpSpPr>
          <p:grpSpPr bwMode="auto">
            <a:xfrm>
              <a:off x="188" y="531"/>
              <a:ext cx="2207" cy="3749"/>
              <a:chOff x="188" y="531"/>
              <a:chExt cx="2207" cy="3749"/>
            </a:xfrm>
          </p:grpSpPr>
          <p:sp>
            <p:nvSpPr>
              <p:cNvPr id="128" name="Freeform 608">
                <a:extLst>
                  <a:ext uri="{FF2B5EF4-FFF2-40B4-BE49-F238E27FC236}">
                    <a16:creationId xmlns:a16="http://schemas.microsoft.com/office/drawing/2014/main" id="{6119FBC3-30F0-4D2C-9EFB-0AE78869E3CF}"/>
                  </a:ext>
                </a:extLst>
              </p:cNvPr>
              <p:cNvSpPr>
                <a:spLocks/>
              </p:cNvSpPr>
              <p:nvPr/>
            </p:nvSpPr>
            <p:spPr bwMode="auto">
              <a:xfrm>
                <a:off x="1029" y="3429"/>
                <a:ext cx="99" cy="12"/>
              </a:xfrm>
              <a:custGeom>
                <a:avLst/>
                <a:gdLst>
                  <a:gd name="T0" fmla="*/ 24 w 88"/>
                  <a:gd name="T1" fmla="*/ 8 h 11"/>
                  <a:gd name="T2" fmla="*/ 0 w 88"/>
                  <a:gd name="T3" fmla="*/ 0 h 11"/>
                  <a:gd name="T4" fmla="*/ 88 w 88"/>
                  <a:gd name="T5" fmla="*/ 0 h 11"/>
                  <a:gd name="T6" fmla="*/ 34 w 88"/>
                  <a:gd name="T7" fmla="*/ 5 h 11"/>
                  <a:gd name="T8" fmla="*/ 24 w 88"/>
                  <a:gd name="T9" fmla="*/ 8 h 11"/>
                </a:gdLst>
                <a:ahLst/>
                <a:cxnLst>
                  <a:cxn ang="0">
                    <a:pos x="T0" y="T1"/>
                  </a:cxn>
                  <a:cxn ang="0">
                    <a:pos x="T2" y="T3"/>
                  </a:cxn>
                  <a:cxn ang="0">
                    <a:pos x="T4" y="T5"/>
                  </a:cxn>
                  <a:cxn ang="0">
                    <a:pos x="T6" y="T7"/>
                  </a:cxn>
                  <a:cxn ang="0">
                    <a:pos x="T8" y="T9"/>
                  </a:cxn>
                </a:cxnLst>
                <a:rect l="0" t="0" r="r" b="b"/>
                <a:pathLst>
                  <a:path w="88" h="11">
                    <a:moveTo>
                      <a:pt x="24" y="8"/>
                    </a:moveTo>
                    <a:cubicBezTo>
                      <a:pt x="15" y="8"/>
                      <a:pt x="7" y="5"/>
                      <a:pt x="0" y="0"/>
                    </a:cubicBezTo>
                    <a:cubicBezTo>
                      <a:pt x="29" y="0"/>
                      <a:pt x="59" y="0"/>
                      <a:pt x="88" y="0"/>
                    </a:cubicBezTo>
                    <a:cubicBezTo>
                      <a:pt x="71" y="11"/>
                      <a:pt x="52" y="6"/>
                      <a:pt x="34" y="5"/>
                    </a:cubicBezTo>
                    <a:cubicBezTo>
                      <a:pt x="30" y="5"/>
                      <a:pt x="27" y="4"/>
                      <a:pt x="24" y="8"/>
                    </a:cubicBezTo>
                    <a:close/>
                  </a:path>
                </a:pathLst>
              </a:custGeom>
              <a:solidFill>
                <a:srgbClr val="9BC8D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9" name="Freeform 609">
                <a:extLst>
                  <a:ext uri="{FF2B5EF4-FFF2-40B4-BE49-F238E27FC236}">
                    <a16:creationId xmlns:a16="http://schemas.microsoft.com/office/drawing/2014/main" id="{6127AED7-9817-45DD-A57E-3630C2318140}"/>
                  </a:ext>
                </a:extLst>
              </p:cNvPr>
              <p:cNvSpPr>
                <a:spLocks/>
              </p:cNvSpPr>
              <p:nvPr/>
            </p:nvSpPr>
            <p:spPr bwMode="auto">
              <a:xfrm>
                <a:off x="361" y="3847"/>
                <a:ext cx="1317" cy="49"/>
              </a:xfrm>
              <a:custGeom>
                <a:avLst/>
                <a:gdLst>
                  <a:gd name="T0" fmla="*/ 7 w 1172"/>
                  <a:gd name="T1" fmla="*/ 24 h 44"/>
                  <a:gd name="T2" fmla="*/ 22 w 1172"/>
                  <a:gd name="T3" fmla="*/ 6 h 44"/>
                  <a:gd name="T4" fmla="*/ 39 w 1172"/>
                  <a:gd name="T5" fmla="*/ 0 h 44"/>
                  <a:gd name="T6" fmla="*/ 169 w 1172"/>
                  <a:gd name="T7" fmla="*/ 6 h 44"/>
                  <a:gd name="T8" fmla="*/ 300 w 1172"/>
                  <a:gd name="T9" fmla="*/ 5 h 44"/>
                  <a:gd name="T10" fmla="*/ 491 w 1172"/>
                  <a:gd name="T11" fmla="*/ 12 h 44"/>
                  <a:gd name="T12" fmla="*/ 585 w 1172"/>
                  <a:gd name="T13" fmla="*/ 13 h 44"/>
                  <a:gd name="T14" fmla="*/ 708 w 1172"/>
                  <a:gd name="T15" fmla="*/ 17 h 44"/>
                  <a:gd name="T16" fmla="*/ 768 w 1172"/>
                  <a:gd name="T17" fmla="*/ 18 h 44"/>
                  <a:gd name="T18" fmla="*/ 895 w 1172"/>
                  <a:gd name="T19" fmla="*/ 16 h 44"/>
                  <a:gd name="T20" fmla="*/ 1088 w 1172"/>
                  <a:gd name="T21" fmla="*/ 16 h 44"/>
                  <a:gd name="T22" fmla="*/ 1131 w 1172"/>
                  <a:gd name="T23" fmla="*/ 21 h 44"/>
                  <a:gd name="T24" fmla="*/ 1147 w 1172"/>
                  <a:gd name="T25" fmla="*/ 16 h 44"/>
                  <a:gd name="T26" fmla="*/ 1149 w 1172"/>
                  <a:gd name="T27" fmla="*/ 17 h 44"/>
                  <a:gd name="T28" fmla="*/ 1170 w 1172"/>
                  <a:gd name="T29" fmla="*/ 29 h 44"/>
                  <a:gd name="T30" fmla="*/ 1148 w 1172"/>
                  <a:gd name="T31" fmla="*/ 37 h 44"/>
                  <a:gd name="T32" fmla="*/ 1115 w 1172"/>
                  <a:gd name="T33" fmla="*/ 40 h 44"/>
                  <a:gd name="T34" fmla="*/ 828 w 1172"/>
                  <a:gd name="T35" fmla="*/ 39 h 44"/>
                  <a:gd name="T36" fmla="*/ 728 w 1172"/>
                  <a:gd name="T37" fmla="*/ 39 h 44"/>
                  <a:gd name="T38" fmla="*/ 624 w 1172"/>
                  <a:gd name="T39" fmla="*/ 37 h 44"/>
                  <a:gd name="T40" fmla="*/ 448 w 1172"/>
                  <a:gd name="T41" fmla="*/ 34 h 44"/>
                  <a:gd name="T42" fmla="*/ 387 w 1172"/>
                  <a:gd name="T43" fmla="*/ 28 h 44"/>
                  <a:gd name="T44" fmla="*/ 349 w 1172"/>
                  <a:gd name="T45" fmla="*/ 32 h 44"/>
                  <a:gd name="T46" fmla="*/ 256 w 1172"/>
                  <a:gd name="T47" fmla="*/ 33 h 44"/>
                  <a:gd name="T48" fmla="*/ 136 w 1172"/>
                  <a:gd name="T49" fmla="*/ 29 h 44"/>
                  <a:gd name="T50" fmla="*/ 103 w 1172"/>
                  <a:gd name="T51" fmla="*/ 28 h 44"/>
                  <a:gd name="T52" fmla="*/ 63 w 1172"/>
                  <a:gd name="T53" fmla="*/ 24 h 44"/>
                  <a:gd name="T54" fmla="*/ 7 w 1172"/>
                  <a:gd name="T55" fmla="*/ 2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172" h="44">
                    <a:moveTo>
                      <a:pt x="7" y="24"/>
                    </a:moveTo>
                    <a:cubicBezTo>
                      <a:pt x="0" y="8"/>
                      <a:pt x="11" y="7"/>
                      <a:pt x="22" y="6"/>
                    </a:cubicBezTo>
                    <a:cubicBezTo>
                      <a:pt x="29" y="6"/>
                      <a:pt x="37" y="12"/>
                      <a:pt x="39" y="0"/>
                    </a:cubicBezTo>
                    <a:cubicBezTo>
                      <a:pt x="82" y="2"/>
                      <a:pt x="126" y="4"/>
                      <a:pt x="169" y="6"/>
                    </a:cubicBezTo>
                    <a:cubicBezTo>
                      <a:pt x="212" y="7"/>
                      <a:pt x="256" y="2"/>
                      <a:pt x="300" y="5"/>
                    </a:cubicBezTo>
                    <a:cubicBezTo>
                      <a:pt x="363" y="10"/>
                      <a:pt x="427" y="5"/>
                      <a:pt x="491" y="12"/>
                    </a:cubicBezTo>
                    <a:cubicBezTo>
                      <a:pt x="522" y="15"/>
                      <a:pt x="554" y="13"/>
                      <a:pt x="585" y="13"/>
                    </a:cubicBezTo>
                    <a:cubicBezTo>
                      <a:pt x="626" y="14"/>
                      <a:pt x="667" y="10"/>
                      <a:pt x="708" y="17"/>
                    </a:cubicBezTo>
                    <a:cubicBezTo>
                      <a:pt x="727" y="20"/>
                      <a:pt x="749" y="20"/>
                      <a:pt x="768" y="18"/>
                    </a:cubicBezTo>
                    <a:cubicBezTo>
                      <a:pt x="811" y="13"/>
                      <a:pt x="853" y="17"/>
                      <a:pt x="895" y="16"/>
                    </a:cubicBezTo>
                    <a:cubicBezTo>
                      <a:pt x="959" y="15"/>
                      <a:pt x="1024" y="16"/>
                      <a:pt x="1088" y="16"/>
                    </a:cubicBezTo>
                    <a:cubicBezTo>
                      <a:pt x="1102" y="16"/>
                      <a:pt x="1117" y="13"/>
                      <a:pt x="1131" y="21"/>
                    </a:cubicBezTo>
                    <a:cubicBezTo>
                      <a:pt x="1137" y="25"/>
                      <a:pt x="1141" y="16"/>
                      <a:pt x="1147" y="16"/>
                    </a:cubicBezTo>
                    <a:cubicBezTo>
                      <a:pt x="1148" y="17"/>
                      <a:pt x="1148" y="17"/>
                      <a:pt x="1149" y="17"/>
                    </a:cubicBezTo>
                    <a:cubicBezTo>
                      <a:pt x="1156" y="21"/>
                      <a:pt x="1172" y="12"/>
                      <a:pt x="1170" y="29"/>
                    </a:cubicBezTo>
                    <a:cubicBezTo>
                      <a:pt x="1168" y="44"/>
                      <a:pt x="1155" y="38"/>
                      <a:pt x="1148" y="37"/>
                    </a:cubicBezTo>
                    <a:cubicBezTo>
                      <a:pt x="1136" y="36"/>
                      <a:pt x="1126" y="42"/>
                      <a:pt x="1115" y="40"/>
                    </a:cubicBezTo>
                    <a:cubicBezTo>
                      <a:pt x="1019" y="42"/>
                      <a:pt x="924" y="41"/>
                      <a:pt x="828" y="39"/>
                    </a:cubicBezTo>
                    <a:cubicBezTo>
                      <a:pt x="795" y="38"/>
                      <a:pt x="761" y="40"/>
                      <a:pt x="728" y="39"/>
                    </a:cubicBezTo>
                    <a:cubicBezTo>
                      <a:pt x="693" y="39"/>
                      <a:pt x="658" y="35"/>
                      <a:pt x="624" y="37"/>
                    </a:cubicBezTo>
                    <a:cubicBezTo>
                      <a:pt x="565" y="42"/>
                      <a:pt x="506" y="37"/>
                      <a:pt x="448" y="34"/>
                    </a:cubicBezTo>
                    <a:cubicBezTo>
                      <a:pt x="428" y="33"/>
                      <a:pt x="408" y="34"/>
                      <a:pt x="387" y="28"/>
                    </a:cubicBezTo>
                    <a:cubicBezTo>
                      <a:pt x="377" y="25"/>
                      <a:pt x="362" y="32"/>
                      <a:pt x="349" y="32"/>
                    </a:cubicBezTo>
                    <a:cubicBezTo>
                      <a:pt x="318" y="32"/>
                      <a:pt x="287" y="35"/>
                      <a:pt x="256" y="33"/>
                    </a:cubicBezTo>
                    <a:cubicBezTo>
                      <a:pt x="216" y="30"/>
                      <a:pt x="176" y="36"/>
                      <a:pt x="136" y="29"/>
                    </a:cubicBezTo>
                    <a:cubicBezTo>
                      <a:pt x="125" y="28"/>
                      <a:pt x="114" y="32"/>
                      <a:pt x="103" y="28"/>
                    </a:cubicBezTo>
                    <a:cubicBezTo>
                      <a:pt x="90" y="22"/>
                      <a:pt x="76" y="28"/>
                      <a:pt x="63" y="24"/>
                    </a:cubicBezTo>
                    <a:cubicBezTo>
                      <a:pt x="44" y="24"/>
                      <a:pt x="26" y="24"/>
                      <a:pt x="7" y="24"/>
                    </a:cubicBezTo>
                    <a:close/>
                  </a:path>
                </a:pathLst>
              </a:custGeom>
              <a:solidFill>
                <a:srgbClr val="56A0B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0" name="Freeform 610">
                <a:extLst>
                  <a:ext uri="{FF2B5EF4-FFF2-40B4-BE49-F238E27FC236}">
                    <a16:creationId xmlns:a16="http://schemas.microsoft.com/office/drawing/2014/main" id="{1A575A10-8AB6-4AD1-BCC9-6226FED3BE41}"/>
                  </a:ext>
                </a:extLst>
              </p:cNvPr>
              <p:cNvSpPr>
                <a:spLocks/>
              </p:cNvSpPr>
              <p:nvPr/>
            </p:nvSpPr>
            <p:spPr bwMode="auto">
              <a:xfrm>
                <a:off x="1738" y="3840"/>
                <a:ext cx="645" cy="53"/>
              </a:xfrm>
              <a:custGeom>
                <a:avLst/>
                <a:gdLst>
                  <a:gd name="T0" fmla="*/ 573 w 574"/>
                  <a:gd name="T1" fmla="*/ 0 h 47"/>
                  <a:gd name="T2" fmla="*/ 555 w 574"/>
                  <a:gd name="T3" fmla="*/ 9 h 47"/>
                  <a:gd name="T4" fmla="*/ 574 w 574"/>
                  <a:gd name="T5" fmla="*/ 27 h 47"/>
                  <a:gd name="T6" fmla="*/ 521 w 574"/>
                  <a:gd name="T7" fmla="*/ 30 h 47"/>
                  <a:gd name="T8" fmla="*/ 343 w 574"/>
                  <a:gd name="T9" fmla="*/ 37 h 47"/>
                  <a:gd name="T10" fmla="*/ 210 w 574"/>
                  <a:gd name="T11" fmla="*/ 41 h 47"/>
                  <a:gd name="T12" fmla="*/ 55 w 574"/>
                  <a:gd name="T13" fmla="*/ 44 h 47"/>
                  <a:gd name="T14" fmla="*/ 10 w 574"/>
                  <a:gd name="T15" fmla="*/ 46 h 47"/>
                  <a:gd name="T16" fmla="*/ 1 w 574"/>
                  <a:gd name="T17" fmla="*/ 36 h 47"/>
                  <a:gd name="T18" fmla="*/ 0 w 574"/>
                  <a:gd name="T19" fmla="*/ 31 h 47"/>
                  <a:gd name="T20" fmla="*/ 7 w 574"/>
                  <a:gd name="T21" fmla="*/ 25 h 47"/>
                  <a:gd name="T22" fmla="*/ 133 w 574"/>
                  <a:gd name="T23" fmla="*/ 22 h 47"/>
                  <a:gd name="T24" fmla="*/ 321 w 574"/>
                  <a:gd name="T25" fmla="*/ 15 h 47"/>
                  <a:gd name="T26" fmla="*/ 406 w 574"/>
                  <a:gd name="T27" fmla="*/ 14 h 47"/>
                  <a:gd name="T28" fmla="*/ 396 w 574"/>
                  <a:gd name="T29" fmla="*/ 21 h 47"/>
                  <a:gd name="T30" fmla="*/ 375 w 574"/>
                  <a:gd name="T31" fmla="*/ 26 h 47"/>
                  <a:gd name="T32" fmla="*/ 413 w 574"/>
                  <a:gd name="T33" fmla="*/ 14 h 47"/>
                  <a:gd name="T34" fmla="*/ 438 w 574"/>
                  <a:gd name="T35" fmla="*/ 14 h 47"/>
                  <a:gd name="T36" fmla="*/ 435 w 574"/>
                  <a:gd name="T37" fmla="*/ 20 h 47"/>
                  <a:gd name="T38" fmla="*/ 442 w 574"/>
                  <a:gd name="T39" fmla="*/ 20 h 47"/>
                  <a:gd name="T40" fmla="*/ 464 w 574"/>
                  <a:gd name="T41" fmla="*/ 17 h 47"/>
                  <a:gd name="T42" fmla="*/ 537 w 574"/>
                  <a:gd name="T43" fmla="*/ 18 h 47"/>
                  <a:gd name="T44" fmla="*/ 513 w 574"/>
                  <a:gd name="T45" fmla="*/ 10 h 47"/>
                  <a:gd name="T46" fmla="*/ 573 w 574"/>
                  <a:gd name="T47"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74" h="47">
                    <a:moveTo>
                      <a:pt x="573" y="0"/>
                    </a:moveTo>
                    <a:cubicBezTo>
                      <a:pt x="571" y="11"/>
                      <a:pt x="562" y="6"/>
                      <a:pt x="555" y="9"/>
                    </a:cubicBezTo>
                    <a:cubicBezTo>
                      <a:pt x="559" y="18"/>
                      <a:pt x="572" y="17"/>
                      <a:pt x="574" y="27"/>
                    </a:cubicBezTo>
                    <a:cubicBezTo>
                      <a:pt x="557" y="33"/>
                      <a:pt x="538" y="31"/>
                      <a:pt x="521" y="30"/>
                    </a:cubicBezTo>
                    <a:cubicBezTo>
                      <a:pt x="462" y="27"/>
                      <a:pt x="403" y="39"/>
                      <a:pt x="343" y="37"/>
                    </a:cubicBezTo>
                    <a:cubicBezTo>
                      <a:pt x="299" y="36"/>
                      <a:pt x="254" y="36"/>
                      <a:pt x="210" y="41"/>
                    </a:cubicBezTo>
                    <a:cubicBezTo>
                      <a:pt x="158" y="47"/>
                      <a:pt x="107" y="39"/>
                      <a:pt x="55" y="44"/>
                    </a:cubicBezTo>
                    <a:cubicBezTo>
                      <a:pt x="40" y="46"/>
                      <a:pt x="25" y="45"/>
                      <a:pt x="10" y="46"/>
                    </a:cubicBezTo>
                    <a:cubicBezTo>
                      <a:pt x="7" y="43"/>
                      <a:pt x="4" y="40"/>
                      <a:pt x="1" y="36"/>
                    </a:cubicBezTo>
                    <a:cubicBezTo>
                      <a:pt x="0" y="34"/>
                      <a:pt x="0" y="33"/>
                      <a:pt x="0" y="31"/>
                    </a:cubicBezTo>
                    <a:cubicBezTo>
                      <a:pt x="0" y="27"/>
                      <a:pt x="1" y="23"/>
                      <a:pt x="7" y="25"/>
                    </a:cubicBezTo>
                    <a:cubicBezTo>
                      <a:pt x="49" y="19"/>
                      <a:pt x="91" y="24"/>
                      <a:pt x="133" y="22"/>
                    </a:cubicBezTo>
                    <a:cubicBezTo>
                      <a:pt x="196" y="18"/>
                      <a:pt x="258" y="16"/>
                      <a:pt x="321" y="15"/>
                    </a:cubicBezTo>
                    <a:cubicBezTo>
                      <a:pt x="349" y="15"/>
                      <a:pt x="378" y="8"/>
                      <a:pt x="406" y="14"/>
                    </a:cubicBezTo>
                    <a:cubicBezTo>
                      <a:pt x="407" y="23"/>
                      <a:pt x="400" y="20"/>
                      <a:pt x="396" y="21"/>
                    </a:cubicBezTo>
                    <a:cubicBezTo>
                      <a:pt x="389" y="23"/>
                      <a:pt x="382" y="21"/>
                      <a:pt x="375" y="26"/>
                    </a:cubicBezTo>
                    <a:cubicBezTo>
                      <a:pt x="388" y="21"/>
                      <a:pt x="404" y="27"/>
                      <a:pt x="413" y="14"/>
                    </a:cubicBezTo>
                    <a:cubicBezTo>
                      <a:pt x="422" y="12"/>
                      <a:pt x="430" y="12"/>
                      <a:pt x="438" y="14"/>
                    </a:cubicBezTo>
                    <a:cubicBezTo>
                      <a:pt x="439" y="17"/>
                      <a:pt x="435" y="19"/>
                      <a:pt x="435" y="20"/>
                    </a:cubicBezTo>
                    <a:cubicBezTo>
                      <a:pt x="437" y="24"/>
                      <a:pt x="439" y="23"/>
                      <a:pt x="442" y="20"/>
                    </a:cubicBezTo>
                    <a:cubicBezTo>
                      <a:pt x="448" y="13"/>
                      <a:pt x="456" y="15"/>
                      <a:pt x="464" y="17"/>
                    </a:cubicBezTo>
                    <a:cubicBezTo>
                      <a:pt x="487" y="23"/>
                      <a:pt x="511" y="21"/>
                      <a:pt x="537" y="18"/>
                    </a:cubicBezTo>
                    <a:cubicBezTo>
                      <a:pt x="528" y="12"/>
                      <a:pt x="519" y="17"/>
                      <a:pt x="513" y="10"/>
                    </a:cubicBezTo>
                    <a:cubicBezTo>
                      <a:pt x="532" y="2"/>
                      <a:pt x="553" y="6"/>
                      <a:pt x="573" y="0"/>
                    </a:cubicBezTo>
                    <a:close/>
                  </a:path>
                </a:pathLst>
              </a:custGeom>
              <a:solidFill>
                <a:srgbClr val="539EB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1" name="Freeform 611">
                <a:extLst>
                  <a:ext uri="{FF2B5EF4-FFF2-40B4-BE49-F238E27FC236}">
                    <a16:creationId xmlns:a16="http://schemas.microsoft.com/office/drawing/2014/main" id="{7B32B3F3-1023-4876-8A6C-2D46CCF1E524}"/>
                  </a:ext>
                </a:extLst>
              </p:cNvPr>
              <p:cNvSpPr>
                <a:spLocks/>
              </p:cNvSpPr>
              <p:nvPr/>
            </p:nvSpPr>
            <p:spPr bwMode="auto">
              <a:xfrm>
                <a:off x="571" y="3780"/>
                <a:ext cx="184" cy="37"/>
              </a:xfrm>
              <a:custGeom>
                <a:avLst/>
                <a:gdLst>
                  <a:gd name="T0" fmla="*/ 148 w 164"/>
                  <a:gd name="T1" fmla="*/ 12 h 33"/>
                  <a:gd name="T2" fmla="*/ 164 w 164"/>
                  <a:gd name="T3" fmla="*/ 24 h 33"/>
                  <a:gd name="T4" fmla="*/ 88 w 164"/>
                  <a:gd name="T5" fmla="*/ 26 h 33"/>
                  <a:gd name="T6" fmla="*/ 49 w 164"/>
                  <a:gd name="T7" fmla="*/ 29 h 33"/>
                  <a:gd name="T8" fmla="*/ 0 w 164"/>
                  <a:gd name="T9" fmla="*/ 17 h 33"/>
                  <a:gd name="T10" fmla="*/ 27 w 164"/>
                  <a:gd name="T11" fmla="*/ 10 h 33"/>
                  <a:gd name="T12" fmla="*/ 55 w 164"/>
                  <a:gd name="T13" fmla="*/ 14 h 33"/>
                  <a:gd name="T14" fmla="*/ 87 w 164"/>
                  <a:gd name="T15" fmla="*/ 18 h 33"/>
                  <a:gd name="T16" fmla="*/ 126 w 164"/>
                  <a:gd name="T17" fmla="*/ 11 h 33"/>
                  <a:gd name="T18" fmla="*/ 145 w 164"/>
                  <a:gd name="T19" fmla="*/ 2 h 33"/>
                  <a:gd name="T20" fmla="*/ 133 w 164"/>
                  <a:gd name="T21" fmla="*/ 22 h 33"/>
                  <a:gd name="T22" fmla="*/ 148 w 164"/>
                  <a:gd name="T23" fmla="*/ 12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4" h="33">
                    <a:moveTo>
                      <a:pt x="148" y="12"/>
                    </a:moveTo>
                    <a:cubicBezTo>
                      <a:pt x="151" y="19"/>
                      <a:pt x="156" y="24"/>
                      <a:pt x="164" y="24"/>
                    </a:cubicBezTo>
                    <a:cubicBezTo>
                      <a:pt x="139" y="33"/>
                      <a:pt x="113" y="29"/>
                      <a:pt x="88" y="26"/>
                    </a:cubicBezTo>
                    <a:cubicBezTo>
                      <a:pt x="74" y="25"/>
                      <a:pt x="62" y="28"/>
                      <a:pt x="49" y="29"/>
                    </a:cubicBezTo>
                    <a:cubicBezTo>
                      <a:pt x="31" y="29"/>
                      <a:pt x="15" y="29"/>
                      <a:pt x="0" y="17"/>
                    </a:cubicBezTo>
                    <a:cubicBezTo>
                      <a:pt x="13" y="0"/>
                      <a:pt x="12" y="3"/>
                      <a:pt x="27" y="10"/>
                    </a:cubicBezTo>
                    <a:cubicBezTo>
                      <a:pt x="32" y="13"/>
                      <a:pt x="42" y="23"/>
                      <a:pt x="55" y="14"/>
                    </a:cubicBezTo>
                    <a:cubicBezTo>
                      <a:pt x="61" y="9"/>
                      <a:pt x="76" y="8"/>
                      <a:pt x="87" y="18"/>
                    </a:cubicBezTo>
                    <a:cubicBezTo>
                      <a:pt x="102" y="31"/>
                      <a:pt x="115" y="22"/>
                      <a:pt x="126" y="11"/>
                    </a:cubicBezTo>
                    <a:cubicBezTo>
                      <a:pt x="132" y="6"/>
                      <a:pt x="136" y="0"/>
                      <a:pt x="145" y="2"/>
                    </a:cubicBezTo>
                    <a:cubicBezTo>
                      <a:pt x="144" y="10"/>
                      <a:pt x="133" y="12"/>
                      <a:pt x="133" y="22"/>
                    </a:cubicBezTo>
                    <a:cubicBezTo>
                      <a:pt x="142" y="23"/>
                      <a:pt x="142" y="13"/>
                      <a:pt x="148" y="12"/>
                    </a:cubicBezTo>
                    <a:close/>
                  </a:path>
                </a:pathLst>
              </a:custGeom>
              <a:solidFill>
                <a:srgbClr val="9CC8D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2" name="Freeform 612">
                <a:extLst>
                  <a:ext uri="{FF2B5EF4-FFF2-40B4-BE49-F238E27FC236}">
                    <a16:creationId xmlns:a16="http://schemas.microsoft.com/office/drawing/2014/main" id="{90BA2E40-BDCA-414A-BBC9-8B411F5FBF49}"/>
                  </a:ext>
                </a:extLst>
              </p:cNvPr>
              <p:cNvSpPr>
                <a:spLocks/>
              </p:cNvSpPr>
              <p:nvPr/>
            </p:nvSpPr>
            <p:spPr bwMode="auto">
              <a:xfrm>
                <a:off x="1614" y="3857"/>
                <a:ext cx="135" cy="39"/>
              </a:xfrm>
              <a:custGeom>
                <a:avLst/>
                <a:gdLst>
                  <a:gd name="T0" fmla="*/ 112 w 120"/>
                  <a:gd name="T1" fmla="*/ 19 h 35"/>
                  <a:gd name="T2" fmla="*/ 120 w 120"/>
                  <a:gd name="T3" fmla="*/ 31 h 35"/>
                  <a:gd name="T4" fmla="*/ 9 w 120"/>
                  <a:gd name="T5" fmla="*/ 34 h 35"/>
                  <a:gd name="T6" fmla="*/ 0 w 120"/>
                  <a:gd name="T7" fmla="*/ 31 h 35"/>
                  <a:gd name="T8" fmla="*/ 35 w 120"/>
                  <a:gd name="T9" fmla="*/ 27 h 35"/>
                  <a:gd name="T10" fmla="*/ 51 w 120"/>
                  <a:gd name="T11" fmla="*/ 19 h 35"/>
                  <a:gd name="T12" fmla="*/ 37 w 120"/>
                  <a:gd name="T13" fmla="*/ 10 h 35"/>
                  <a:gd name="T14" fmla="*/ 32 w 120"/>
                  <a:gd name="T15" fmla="*/ 7 h 35"/>
                  <a:gd name="T16" fmla="*/ 117 w 120"/>
                  <a:gd name="T17" fmla="*/ 10 h 35"/>
                  <a:gd name="T18" fmla="*/ 112 w 120"/>
                  <a:gd name="T19" fmla="*/ 19 h 35"/>
                  <a:gd name="T20" fmla="*/ 110 w 120"/>
                  <a:gd name="T21" fmla="*/ 22 h 35"/>
                  <a:gd name="T22" fmla="*/ 103 w 120"/>
                  <a:gd name="T23" fmla="*/ 23 h 35"/>
                  <a:gd name="T24" fmla="*/ 110 w 120"/>
                  <a:gd name="T25" fmla="*/ 22 h 35"/>
                  <a:gd name="T26" fmla="*/ 112 w 120"/>
                  <a:gd name="T27" fmla="*/ 19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0" h="35">
                    <a:moveTo>
                      <a:pt x="112" y="19"/>
                    </a:moveTo>
                    <a:cubicBezTo>
                      <a:pt x="120" y="19"/>
                      <a:pt x="120" y="25"/>
                      <a:pt x="120" y="31"/>
                    </a:cubicBezTo>
                    <a:cubicBezTo>
                      <a:pt x="83" y="33"/>
                      <a:pt x="46" y="28"/>
                      <a:pt x="9" y="34"/>
                    </a:cubicBezTo>
                    <a:cubicBezTo>
                      <a:pt x="6" y="35"/>
                      <a:pt x="3" y="32"/>
                      <a:pt x="0" y="31"/>
                    </a:cubicBezTo>
                    <a:cubicBezTo>
                      <a:pt x="11" y="26"/>
                      <a:pt x="22" y="24"/>
                      <a:pt x="35" y="27"/>
                    </a:cubicBezTo>
                    <a:cubicBezTo>
                      <a:pt x="41" y="28"/>
                      <a:pt x="51" y="30"/>
                      <a:pt x="51" y="19"/>
                    </a:cubicBezTo>
                    <a:cubicBezTo>
                      <a:pt x="52" y="8"/>
                      <a:pt x="42" y="12"/>
                      <a:pt x="37" y="10"/>
                    </a:cubicBezTo>
                    <a:cubicBezTo>
                      <a:pt x="35" y="10"/>
                      <a:pt x="34" y="8"/>
                      <a:pt x="32" y="7"/>
                    </a:cubicBezTo>
                    <a:cubicBezTo>
                      <a:pt x="60" y="9"/>
                      <a:pt x="89" y="0"/>
                      <a:pt x="117" y="10"/>
                    </a:cubicBezTo>
                    <a:cubicBezTo>
                      <a:pt x="113" y="12"/>
                      <a:pt x="112" y="15"/>
                      <a:pt x="112" y="19"/>
                    </a:cubicBezTo>
                    <a:cubicBezTo>
                      <a:pt x="111" y="20"/>
                      <a:pt x="110" y="21"/>
                      <a:pt x="110" y="22"/>
                    </a:cubicBezTo>
                    <a:cubicBezTo>
                      <a:pt x="107" y="25"/>
                      <a:pt x="105" y="23"/>
                      <a:pt x="103" y="23"/>
                    </a:cubicBezTo>
                    <a:cubicBezTo>
                      <a:pt x="105" y="24"/>
                      <a:pt x="108" y="25"/>
                      <a:pt x="110" y="22"/>
                    </a:cubicBezTo>
                    <a:cubicBezTo>
                      <a:pt x="110" y="21"/>
                      <a:pt x="111" y="20"/>
                      <a:pt x="112" y="19"/>
                    </a:cubicBezTo>
                    <a:close/>
                  </a:path>
                </a:pathLst>
              </a:custGeom>
              <a:solidFill>
                <a:srgbClr val="7AB2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3" name="Freeform 613">
                <a:extLst>
                  <a:ext uri="{FF2B5EF4-FFF2-40B4-BE49-F238E27FC236}">
                    <a16:creationId xmlns:a16="http://schemas.microsoft.com/office/drawing/2014/main" id="{8E0363C5-FF86-4D51-A548-5C0EDAF9E93D}"/>
                  </a:ext>
                </a:extLst>
              </p:cNvPr>
              <p:cNvSpPr>
                <a:spLocks/>
              </p:cNvSpPr>
              <p:nvPr/>
            </p:nvSpPr>
            <p:spPr bwMode="auto">
              <a:xfrm>
                <a:off x="2212" y="3844"/>
                <a:ext cx="141" cy="34"/>
              </a:xfrm>
              <a:custGeom>
                <a:avLst/>
                <a:gdLst>
                  <a:gd name="T0" fmla="*/ 91 w 126"/>
                  <a:gd name="T1" fmla="*/ 7 h 31"/>
                  <a:gd name="T2" fmla="*/ 103 w 126"/>
                  <a:gd name="T3" fmla="*/ 7 h 31"/>
                  <a:gd name="T4" fmla="*/ 125 w 126"/>
                  <a:gd name="T5" fmla="*/ 12 h 31"/>
                  <a:gd name="T6" fmla="*/ 104 w 126"/>
                  <a:gd name="T7" fmla="*/ 21 h 31"/>
                  <a:gd name="T8" fmla="*/ 38 w 126"/>
                  <a:gd name="T9" fmla="*/ 18 h 31"/>
                  <a:gd name="T10" fmla="*/ 25 w 126"/>
                  <a:gd name="T11" fmla="*/ 17 h 31"/>
                  <a:gd name="T12" fmla="*/ 0 w 126"/>
                  <a:gd name="T13" fmla="*/ 23 h 31"/>
                  <a:gd name="T14" fmla="*/ 16 w 126"/>
                  <a:gd name="T15" fmla="*/ 11 h 31"/>
                  <a:gd name="T16" fmla="*/ 70 w 126"/>
                  <a:gd name="T17" fmla="*/ 6 h 31"/>
                  <a:gd name="T18" fmla="*/ 91 w 126"/>
                  <a:gd name="T19" fmla="*/ 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6" h="31">
                    <a:moveTo>
                      <a:pt x="91" y="7"/>
                    </a:moveTo>
                    <a:cubicBezTo>
                      <a:pt x="95" y="7"/>
                      <a:pt x="99" y="7"/>
                      <a:pt x="103" y="7"/>
                    </a:cubicBezTo>
                    <a:cubicBezTo>
                      <a:pt x="111" y="9"/>
                      <a:pt x="124" y="2"/>
                      <a:pt x="125" y="12"/>
                    </a:cubicBezTo>
                    <a:cubicBezTo>
                      <a:pt x="126" y="20"/>
                      <a:pt x="111" y="21"/>
                      <a:pt x="104" y="21"/>
                    </a:cubicBezTo>
                    <a:cubicBezTo>
                      <a:pt x="82" y="21"/>
                      <a:pt x="60" y="28"/>
                      <a:pt x="38" y="18"/>
                    </a:cubicBezTo>
                    <a:cubicBezTo>
                      <a:pt x="34" y="16"/>
                      <a:pt x="28" y="13"/>
                      <a:pt x="25" y="17"/>
                    </a:cubicBezTo>
                    <a:cubicBezTo>
                      <a:pt x="18" y="31"/>
                      <a:pt x="9" y="16"/>
                      <a:pt x="0" y="23"/>
                    </a:cubicBezTo>
                    <a:cubicBezTo>
                      <a:pt x="4" y="12"/>
                      <a:pt x="13" y="17"/>
                      <a:pt x="16" y="11"/>
                    </a:cubicBezTo>
                    <a:cubicBezTo>
                      <a:pt x="33" y="0"/>
                      <a:pt x="52" y="8"/>
                      <a:pt x="70" y="6"/>
                    </a:cubicBezTo>
                    <a:cubicBezTo>
                      <a:pt x="77" y="5"/>
                      <a:pt x="84" y="6"/>
                      <a:pt x="91" y="7"/>
                    </a:cubicBezTo>
                    <a:close/>
                  </a:path>
                </a:pathLst>
              </a:custGeom>
              <a:solidFill>
                <a:srgbClr val="3490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4" name="Freeform 614">
                <a:extLst>
                  <a:ext uri="{FF2B5EF4-FFF2-40B4-BE49-F238E27FC236}">
                    <a16:creationId xmlns:a16="http://schemas.microsoft.com/office/drawing/2014/main" id="{70A12665-B4DD-418A-B931-3B526A843D14}"/>
                  </a:ext>
                </a:extLst>
              </p:cNvPr>
              <p:cNvSpPr>
                <a:spLocks/>
              </p:cNvSpPr>
              <p:nvPr/>
            </p:nvSpPr>
            <p:spPr bwMode="auto">
              <a:xfrm>
                <a:off x="2144" y="3856"/>
                <a:ext cx="64" cy="18"/>
              </a:xfrm>
              <a:custGeom>
                <a:avLst/>
                <a:gdLst>
                  <a:gd name="T0" fmla="*/ 51 w 57"/>
                  <a:gd name="T1" fmla="*/ 0 h 16"/>
                  <a:gd name="T2" fmla="*/ 52 w 57"/>
                  <a:gd name="T3" fmla="*/ 7 h 16"/>
                  <a:gd name="T4" fmla="*/ 8 w 57"/>
                  <a:gd name="T5" fmla="*/ 16 h 16"/>
                  <a:gd name="T6" fmla="*/ 1 w 57"/>
                  <a:gd name="T7" fmla="*/ 11 h 16"/>
                  <a:gd name="T8" fmla="*/ 9 w 57"/>
                  <a:gd name="T9" fmla="*/ 5 h 16"/>
                  <a:gd name="T10" fmla="*/ 44 w 57"/>
                  <a:gd name="T11" fmla="*/ 0 h 16"/>
                  <a:gd name="T12" fmla="*/ 51 w 57"/>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57" h="16">
                    <a:moveTo>
                      <a:pt x="51" y="0"/>
                    </a:moveTo>
                    <a:cubicBezTo>
                      <a:pt x="54" y="2"/>
                      <a:pt x="57" y="5"/>
                      <a:pt x="52" y="7"/>
                    </a:cubicBezTo>
                    <a:cubicBezTo>
                      <a:pt x="38" y="14"/>
                      <a:pt x="23" y="16"/>
                      <a:pt x="8" y="16"/>
                    </a:cubicBezTo>
                    <a:cubicBezTo>
                      <a:pt x="5" y="16"/>
                      <a:pt x="1" y="15"/>
                      <a:pt x="1" y="11"/>
                    </a:cubicBezTo>
                    <a:cubicBezTo>
                      <a:pt x="0" y="5"/>
                      <a:pt x="4" y="5"/>
                      <a:pt x="9" y="5"/>
                    </a:cubicBezTo>
                    <a:cubicBezTo>
                      <a:pt x="21" y="5"/>
                      <a:pt x="33" y="4"/>
                      <a:pt x="44" y="0"/>
                    </a:cubicBezTo>
                    <a:cubicBezTo>
                      <a:pt x="47" y="0"/>
                      <a:pt x="49" y="0"/>
                      <a:pt x="51" y="0"/>
                    </a:cubicBezTo>
                    <a:close/>
                  </a:path>
                </a:pathLst>
              </a:custGeom>
              <a:solidFill>
                <a:srgbClr val="3490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5" name="Freeform 615">
                <a:extLst>
                  <a:ext uri="{FF2B5EF4-FFF2-40B4-BE49-F238E27FC236}">
                    <a16:creationId xmlns:a16="http://schemas.microsoft.com/office/drawing/2014/main" id="{269BFA7A-3320-4E05-A8CD-D9DA20D49C62}"/>
                  </a:ext>
                </a:extLst>
              </p:cNvPr>
              <p:cNvSpPr>
                <a:spLocks/>
              </p:cNvSpPr>
              <p:nvPr/>
            </p:nvSpPr>
            <p:spPr bwMode="auto">
              <a:xfrm>
                <a:off x="913" y="3780"/>
                <a:ext cx="45" cy="39"/>
              </a:xfrm>
              <a:custGeom>
                <a:avLst/>
                <a:gdLst>
                  <a:gd name="T0" fmla="*/ 0 w 40"/>
                  <a:gd name="T1" fmla="*/ 24 h 35"/>
                  <a:gd name="T2" fmla="*/ 8 w 40"/>
                  <a:gd name="T3" fmla="*/ 19 h 35"/>
                  <a:gd name="T4" fmla="*/ 40 w 40"/>
                  <a:gd name="T5" fmla="*/ 24 h 35"/>
                  <a:gd name="T6" fmla="*/ 0 w 40"/>
                  <a:gd name="T7" fmla="*/ 24 h 35"/>
                </a:gdLst>
                <a:ahLst/>
                <a:cxnLst>
                  <a:cxn ang="0">
                    <a:pos x="T0" y="T1"/>
                  </a:cxn>
                  <a:cxn ang="0">
                    <a:pos x="T2" y="T3"/>
                  </a:cxn>
                  <a:cxn ang="0">
                    <a:pos x="T4" y="T5"/>
                  </a:cxn>
                  <a:cxn ang="0">
                    <a:pos x="T6" y="T7"/>
                  </a:cxn>
                </a:cxnLst>
                <a:rect l="0" t="0" r="r" b="b"/>
                <a:pathLst>
                  <a:path w="40" h="35">
                    <a:moveTo>
                      <a:pt x="0" y="24"/>
                    </a:moveTo>
                    <a:cubicBezTo>
                      <a:pt x="2" y="21"/>
                      <a:pt x="6" y="15"/>
                      <a:pt x="8" y="19"/>
                    </a:cubicBezTo>
                    <a:cubicBezTo>
                      <a:pt x="17" y="35"/>
                      <a:pt x="33" y="0"/>
                      <a:pt x="40" y="24"/>
                    </a:cubicBezTo>
                    <a:cubicBezTo>
                      <a:pt x="27" y="30"/>
                      <a:pt x="13" y="30"/>
                      <a:pt x="0" y="24"/>
                    </a:cubicBezTo>
                    <a:close/>
                  </a:path>
                </a:pathLst>
              </a:custGeom>
              <a:solidFill>
                <a:srgbClr val="9FC7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6" name="Freeform 616">
                <a:extLst>
                  <a:ext uri="{FF2B5EF4-FFF2-40B4-BE49-F238E27FC236}">
                    <a16:creationId xmlns:a16="http://schemas.microsoft.com/office/drawing/2014/main" id="{84ADB439-7D45-4EB6-A2FB-0B43EB037650}"/>
                  </a:ext>
                </a:extLst>
              </p:cNvPr>
              <p:cNvSpPr>
                <a:spLocks/>
              </p:cNvSpPr>
              <p:nvPr/>
            </p:nvSpPr>
            <p:spPr bwMode="auto">
              <a:xfrm>
                <a:off x="967" y="3802"/>
                <a:ext cx="49" cy="17"/>
              </a:xfrm>
              <a:custGeom>
                <a:avLst/>
                <a:gdLst>
                  <a:gd name="T0" fmla="*/ 0 w 44"/>
                  <a:gd name="T1" fmla="*/ 5 h 15"/>
                  <a:gd name="T2" fmla="*/ 44 w 44"/>
                  <a:gd name="T3" fmla="*/ 9 h 15"/>
                  <a:gd name="T4" fmla="*/ 37 w 44"/>
                  <a:gd name="T5" fmla="*/ 14 h 15"/>
                  <a:gd name="T6" fmla="*/ 0 w 44"/>
                  <a:gd name="T7" fmla="*/ 5 h 15"/>
                </a:gdLst>
                <a:ahLst/>
                <a:cxnLst>
                  <a:cxn ang="0">
                    <a:pos x="T0" y="T1"/>
                  </a:cxn>
                  <a:cxn ang="0">
                    <a:pos x="T2" y="T3"/>
                  </a:cxn>
                  <a:cxn ang="0">
                    <a:pos x="T4" y="T5"/>
                  </a:cxn>
                  <a:cxn ang="0">
                    <a:pos x="T6" y="T7"/>
                  </a:cxn>
                </a:cxnLst>
                <a:rect l="0" t="0" r="r" b="b"/>
                <a:pathLst>
                  <a:path w="44" h="15">
                    <a:moveTo>
                      <a:pt x="0" y="5"/>
                    </a:moveTo>
                    <a:cubicBezTo>
                      <a:pt x="15" y="0"/>
                      <a:pt x="30" y="5"/>
                      <a:pt x="44" y="9"/>
                    </a:cubicBezTo>
                    <a:cubicBezTo>
                      <a:pt x="42" y="11"/>
                      <a:pt x="38" y="15"/>
                      <a:pt x="37" y="14"/>
                    </a:cubicBezTo>
                    <a:cubicBezTo>
                      <a:pt x="26" y="5"/>
                      <a:pt x="11" y="12"/>
                      <a:pt x="0" y="5"/>
                    </a:cubicBezTo>
                    <a:close/>
                  </a:path>
                </a:pathLst>
              </a:custGeom>
              <a:solidFill>
                <a:srgbClr val="9FC7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7" name="Freeform 617">
                <a:extLst>
                  <a:ext uri="{FF2B5EF4-FFF2-40B4-BE49-F238E27FC236}">
                    <a16:creationId xmlns:a16="http://schemas.microsoft.com/office/drawing/2014/main" id="{99C7B599-16C5-4D36-87F5-6049E46195CD}"/>
                  </a:ext>
                </a:extLst>
              </p:cNvPr>
              <p:cNvSpPr>
                <a:spLocks/>
              </p:cNvSpPr>
              <p:nvPr/>
            </p:nvSpPr>
            <p:spPr bwMode="auto">
              <a:xfrm>
                <a:off x="299" y="3774"/>
                <a:ext cx="25" cy="19"/>
              </a:xfrm>
              <a:custGeom>
                <a:avLst/>
                <a:gdLst>
                  <a:gd name="T0" fmla="*/ 10 w 22"/>
                  <a:gd name="T1" fmla="*/ 17 h 17"/>
                  <a:gd name="T2" fmla="*/ 7 w 22"/>
                  <a:gd name="T3" fmla="*/ 4 h 17"/>
                  <a:gd name="T4" fmla="*/ 22 w 22"/>
                  <a:gd name="T5" fmla="*/ 14 h 17"/>
                  <a:gd name="T6" fmla="*/ 10 w 22"/>
                  <a:gd name="T7" fmla="*/ 17 h 17"/>
                </a:gdLst>
                <a:ahLst/>
                <a:cxnLst>
                  <a:cxn ang="0">
                    <a:pos x="T0" y="T1"/>
                  </a:cxn>
                  <a:cxn ang="0">
                    <a:pos x="T2" y="T3"/>
                  </a:cxn>
                  <a:cxn ang="0">
                    <a:pos x="T4" y="T5"/>
                  </a:cxn>
                  <a:cxn ang="0">
                    <a:pos x="T6" y="T7"/>
                  </a:cxn>
                </a:cxnLst>
                <a:rect l="0" t="0" r="r" b="b"/>
                <a:pathLst>
                  <a:path w="22" h="17">
                    <a:moveTo>
                      <a:pt x="10" y="17"/>
                    </a:moveTo>
                    <a:cubicBezTo>
                      <a:pt x="12" y="12"/>
                      <a:pt x="0" y="8"/>
                      <a:pt x="7" y="4"/>
                    </a:cubicBezTo>
                    <a:cubicBezTo>
                      <a:pt x="15" y="0"/>
                      <a:pt x="18" y="9"/>
                      <a:pt x="22" y="14"/>
                    </a:cubicBezTo>
                    <a:cubicBezTo>
                      <a:pt x="18" y="15"/>
                      <a:pt x="14" y="16"/>
                      <a:pt x="10" y="17"/>
                    </a:cubicBezTo>
                    <a:close/>
                  </a:path>
                </a:pathLst>
              </a:custGeom>
              <a:solidFill>
                <a:srgbClr val="78B2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8" name="Freeform 618">
                <a:extLst>
                  <a:ext uri="{FF2B5EF4-FFF2-40B4-BE49-F238E27FC236}">
                    <a16:creationId xmlns:a16="http://schemas.microsoft.com/office/drawing/2014/main" id="{013E3824-FBC5-4157-9098-5722D8910B3B}"/>
                  </a:ext>
                </a:extLst>
              </p:cNvPr>
              <p:cNvSpPr>
                <a:spLocks/>
              </p:cNvSpPr>
              <p:nvPr/>
            </p:nvSpPr>
            <p:spPr bwMode="auto">
              <a:xfrm>
                <a:off x="865" y="3511"/>
                <a:ext cx="787" cy="57"/>
              </a:xfrm>
              <a:custGeom>
                <a:avLst/>
                <a:gdLst>
                  <a:gd name="T0" fmla="*/ 10 w 700"/>
                  <a:gd name="T1" fmla="*/ 11 h 51"/>
                  <a:gd name="T2" fmla="*/ 14 w 700"/>
                  <a:gd name="T3" fmla="*/ 11 h 51"/>
                  <a:gd name="T4" fmla="*/ 71 w 700"/>
                  <a:gd name="T5" fmla="*/ 15 h 51"/>
                  <a:gd name="T6" fmla="*/ 82 w 700"/>
                  <a:gd name="T7" fmla="*/ 7 h 51"/>
                  <a:gd name="T8" fmla="*/ 208 w 700"/>
                  <a:gd name="T9" fmla="*/ 8 h 51"/>
                  <a:gd name="T10" fmla="*/ 264 w 700"/>
                  <a:gd name="T11" fmla="*/ 13 h 51"/>
                  <a:gd name="T12" fmla="*/ 323 w 700"/>
                  <a:gd name="T13" fmla="*/ 11 h 51"/>
                  <a:gd name="T14" fmla="*/ 383 w 700"/>
                  <a:gd name="T15" fmla="*/ 10 h 51"/>
                  <a:gd name="T16" fmla="*/ 492 w 700"/>
                  <a:gd name="T17" fmla="*/ 6 h 51"/>
                  <a:gd name="T18" fmla="*/ 600 w 700"/>
                  <a:gd name="T19" fmla="*/ 6 h 51"/>
                  <a:gd name="T20" fmla="*/ 642 w 700"/>
                  <a:gd name="T21" fmla="*/ 3 h 51"/>
                  <a:gd name="T22" fmla="*/ 681 w 700"/>
                  <a:gd name="T23" fmla="*/ 6 h 51"/>
                  <a:gd name="T24" fmla="*/ 698 w 700"/>
                  <a:gd name="T25" fmla="*/ 22 h 51"/>
                  <a:gd name="T26" fmla="*/ 680 w 700"/>
                  <a:gd name="T27" fmla="*/ 36 h 51"/>
                  <a:gd name="T28" fmla="*/ 645 w 700"/>
                  <a:gd name="T29" fmla="*/ 30 h 51"/>
                  <a:gd name="T30" fmla="*/ 641 w 700"/>
                  <a:gd name="T31" fmla="*/ 29 h 51"/>
                  <a:gd name="T32" fmla="*/ 590 w 700"/>
                  <a:gd name="T33" fmla="*/ 34 h 51"/>
                  <a:gd name="T34" fmla="*/ 567 w 700"/>
                  <a:gd name="T35" fmla="*/ 29 h 51"/>
                  <a:gd name="T36" fmla="*/ 518 w 700"/>
                  <a:gd name="T37" fmla="*/ 35 h 51"/>
                  <a:gd name="T38" fmla="*/ 503 w 700"/>
                  <a:gd name="T39" fmla="*/ 37 h 51"/>
                  <a:gd name="T40" fmla="*/ 478 w 700"/>
                  <a:gd name="T41" fmla="*/ 43 h 51"/>
                  <a:gd name="T42" fmla="*/ 429 w 700"/>
                  <a:gd name="T43" fmla="*/ 39 h 51"/>
                  <a:gd name="T44" fmla="*/ 406 w 700"/>
                  <a:gd name="T45" fmla="*/ 43 h 51"/>
                  <a:gd name="T46" fmla="*/ 386 w 700"/>
                  <a:gd name="T47" fmla="*/ 34 h 51"/>
                  <a:gd name="T48" fmla="*/ 350 w 700"/>
                  <a:gd name="T49" fmla="*/ 38 h 51"/>
                  <a:gd name="T50" fmla="*/ 314 w 700"/>
                  <a:gd name="T51" fmla="*/ 51 h 51"/>
                  <a:gd name="T52" fmla="*/ 287 w 700"/>
                  <a:gd name="T53" fmla="*/ 47 h 51"/>
                  <a:gd name="T54" fmla="*/ 238 w 700"/>
                  <a:gd name="T55" fmla="*/ 43 h 51"/>
                  <a:gd name="T56" fmla="*/ 241 w 700"/>
                  <a:gd name="T57" fmla="*/ 22 h 51"/>
                  <a:gd name="T58" fmla="*/ 182 w 700"/>
                  <a:gd name="T59" fmla="*/ 39 h 51"/>
                  <a:gd name="T60" fmla="*/ 182 w 700"/>
                  <a:gd name="T61" fmla="*/ 39 h 51"/>
                  <a:gd name="T62" fmla="*/ 170 w 700"/>
                  <a:gd name="T63" fmla="*/ 39 h 51"/>
                  <a:gd name="T64" fmla="*/ 143 w 700"/>
                  <a:gd name="T65" fmla="*/ 35 h 51"/>
                  <a:gd name="T66" fmla="*/ 110 w 700"/>
                  <a:gd name="T67" fmla="*/ 43 h 51"/>
                  <a:gd name="T68" fmla="*/ 110 w 700"/>
                  <a:gd name="T69" fmla="*/ 43 h 51"/>
                  <a:gd name="T70" fmla="*/ 39 w 700"/>
                  <a:gd name="T71" fmla="*/ 34 h 51"/>
                  <a:gd name="T72" fmla="*/ 22 w 700"/>
                  <a:gd name="T73" fmla="*/ 31 h 51"/>
                  <a:gd name="T74" fmla="*/ 1 w 700"/>
                  <a:gd name="T75" fmla="*/ 22 h 51"/>
                  <a:gd name="T76" fmla="*/ 10 w 700"/>
                  <a:gd name="T77" fmla="*/ 1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00" h="51">
                    <a:moveTo>
                      <a:pt x="10" y="11"/>
                    </a:moveTo>
                    <a:cubicBezTo>
                      <a:pt x="11" y="11"/>
                      <a:pt x="12" y="11"/>
                      <a:pt x="14" y="11"/>
                    </a:cubicBezTo>
                    <a:cubicBezTo>
                      <a:pt x="32" y="18"/>
                      <a:pt x="52" y="3"/>
                      <a:pt x="71" y="15"/>
                    </a:cubicBezTo>
                    <a:cubicBezTo>
                      <a:pt x="76" y="19"/>
                      <a:pt x="77" y="9"/>
                      <a:pt x="82" y="7"/>
                    </a:cubicBezTo>
                    <a:cubicBezTo>
                      <a:pt x="124" y="18"/>
                      <a:pt x="166" y="1"/>
                      <a:pt x="208" y="8"/>
                    </a:cubicBezTo>
                    <a:cubicBezTo>
                      <a:pt x="227" y="11"/>
                      <a:pt x="245" y="8"/>
                      <a:pt x="264" y="13"/>
                    </a:cubicBezTo>
                    <a:cubicBezTo>
                      <a:pt x="282" y="18"/>
                      <a:pt x="303" y="12"/>
                      <a:pt x="323" y="11"/>
                    </a:cubicBezTo>
                    <a:cubicBezTo>
                      <a:pt x="343" y="9"/>
                      <a:pt x="363" y="8"/>
                      <a:pt x="383" y="10"/>
                    </a:cubicBezTo>
                    <a:cubicBezTo>
                      <a:pt x="420" y="14"/>
                      <a:pt x="455" y="5"/>
                      <a:pt x="492" y="6"/>
                    </a:cubicBezTo>
                    <a:cubicBezTo>
                      <a:pt x="527" y="8"/>
                      <a:pt x="563" y="0"/>
                      <a:pt x="600" y="6"/>
                    </a:cubicBezTo>
                    <a:cubicBezTo>
                      <a:pt x="612" y="8"/>
                      <a:pt x="628" y="5"/>
                      <a:pt x="642" y="3"/>
                    </a:cubicBezTo>
                    <a:cubicBezTo>
                      <a:pt x="655" y="8"/>
                      <a:pt x="668" y="3"/>
                      <a:pt x="681" y="6"/>
                    </a:cubicBezTo>
                    <a:cubicBezTo>
                      <a:pt x="690" y="8"/>
                      <a:pt x="700" y="11"/>
                      <a:pt x="698" y="22"/>
                    </a:cubicBezTo>
                    <a:cubicBezTo>
                      <a:pt x="698" y="32"/>
                      <a:pt x="689" y="36"/>
                      <a:pt x="680" y="36"/>
                    </a:cubicBezTo>
                    <a:cubicBezTo>
                      <a:pt x="668" y="36"/>
                      <a:pt x="654" y="47"/>
                      <a:pt x="645" y="30"/>
                    </a:cubicBezTo>
                    <a:cubicBezTo>
                      <a:pt x="644" y="29"/>
                      <a:pt x="642" y="28"/>
                      <a:pt x="641" y="29"/>
                    </a:cubicBezTo>
                    <a:cubicBezTo>
                      <a:pt x="626" y="44"/>
                      <a:pt x="607" y="30"/>
                      <a:pt x="590" y="34"/>
                    </a:cubicBezTo>
                    <a:cubicBezTo>
                      <a:pt x="582" y="37"/>
                      <a:pt x="575" y="32"/>
                      <a:pt x="567" y="29"/>
                    </a:cubicBezTo>
                    <a:cubicBezTo>
                      <a:pt x="550" y="24"/>
                      <a:pt x="533" y="20"/>
                      <a:pt x="518" y="35"/>
                    </a:cubicBezTo>
                    <a:cubicBezTo>
                      <a:pt x="513" y="39"/>
                      <a:pt x="508" y="38"/>
                      <a:pt x="503" y="37"/>
                    </a:cubicBezTo>
                    <a:cubicBezTo>
                      <a:pt x="493" y="36"/>
                      <a:pt x="486" y="39"/>
                      <a:pt x="478" y="43"/>
                    </a:cubicBezTo>
                    <a:cubicBezTo>
                      <a:pt x="462" y="42"/>
                      <a:pt x="445" y="40"/>
                      <a:pt x="429" y="39"/>
                    </a:cubicBezTo>
                    <a:cubicBezTo>
                      <a:pt x="421" y="38"/>
                      <a:pt x="413" y="39"/>
                      <a:pt x="406" y="43"/>
                    </a:cubicBezTo>
                    <a:cubicBezTo>
                      <a:pt x="400" y="39"/>
                      <a:pt x="393" y="37"/>
                      <a:pt x="386" y="34"/>
                    </a:cubicBezTo>
                    <a:cubicBezTo>
                      <a:pt x="375" y="30"/>
                      <a:pt x="362" y="26"/>
                      <a:pt x="350" y="38"/>
                    </a:cubicBezTo>
                    <a:cubicBezTo>
                      <a:pt x="341" y="48"/>
                      <a:pt x="327" y="50"/>
                      <a:pt x="314" y="51"/>
                    </a:cubicBezTo>
                    <a:cubicBezTo>
                      <a:pt x="305" y="51"/>
                      <a:pt x="294" y="45"/>
                      <a:pt x="287" y="47"/>
                    </a:cubicBezTo>
                    <a:cubicBezTo>
                      <a:pt x="270" y="49"/>
                      <a:pt x="255" y="35"/>
                      <a:pt x="238" y="43"/>
                    </a:cubicBezTo>
                    <a:cubicBezTo>
                      <a:pt x="232" y="33"/>
                      <a:pt x="232" y="33"/>
                      <a:pt x="241" y="22"/>
                    </a:cubicBezTo>
                    <a:cubicBezTo>
                      <a:pt x="225" y="42"/>
                      <a:pt x="202" y="36"/>
                      <a:pt x="182" y="39"/>
                    </a:cubicBezTo>
                    <a:cubicBezTo>
                      <a:pt x="182" y="39"/>
                      <a:pt x="182" y="39"/>
                      <a:pt x="182" y="39"/>
                    </a:cubicBezTo>
                    <a:cubicBezTo>
                      <a:pt x="178" y="43"/>
                      <a:pt x="174" y="27"/>
                      <a:pt x="170" y="39"/>
                    </a:cubicBezTo>
                    <a:cubicBezTo>
                      <a:pt x="160" y="44"/>
                      <a:pt x="151" y="42"/>
                      <a:pt x="143" y="35"/>
                    </a:cubicBezTo>
                    <a:cubicBezTo>
                      <a:pt x="132" y="40"/>
                      <a:pt x="121" y="40"/>
                      <a:pt x="110" y="43"/>
                    </a:cubicBezTo>
                    <a:cubicBezTo>
                      <a:pt x="110" y="43"/>
                      <a:pt x="110" y="43"/>
                      <a:pt x="110" y="43"/>
                    </a:cubicBezTo>
                    <a:cubicBezTo>
                      <a:pt x="87" y="37"/>
                      <a:pt x="63" y="36"/>
                      <a:pt x="39" y="34"/>
                    </a:cubicBezTo>
                    <a:cubicBezTo>
                      <a:pt x="33" y="33"/>
                      <a:pt x="27" y="33"/>
                      <a:pt x="22" y="31"/>
                    </a:cubicBezTo>
                    <a:cubicBezTo>
                      <a:pt x="15" y="27"/>
                      <a:pt x="6" y="29"/>
                      <a:pt x="1" y="22"/>
                    </a:cubicBezTo>
                    <a:cubicBezTo>
                      <a:pt x="0" y="15"/>
                      <a:pt x="7" y="14"/>
                      <a:pt x="10" y="11"/>
                    </a:cubicBezTo>
                    <a:close/>
                  </a:path>
                </a:pathLst>
              </a:custGeom>
              <a:solidFill>
                <a:srgbClr val="80BBD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9" name="Freeform 619">
                <a:extLst>
                  <a:ext uri="{FF2B5EF4-FFF2-40B4-BE49-F238E27FC236}">
                    <a16:creationId xmlns:a16="http://schemas.microsoft.com/office/drawing/2014/main" id="{D610C84E-AD6C-4288-AE2D-FB4143F9E4B9}"/>
                  </a:ext>
                </a:extLst>
              </p:cNvPr>
              <p:cNvSpPr>
                <a:spLocks/>
              </p:cNvSpPr>
              <p:nvPr/>
            </p:nvSpPr>
            <p:spPr bwMode="auto">
              <a:xfrm>
                <a:off x="1403" y="3515"/>
                <a:ext cx="658" cy="56"/>
              </a:xfrm>
              <a:custGeom>
                <a:avLst/>
                <a:gdLst>
                  <a:gd name="T0" fmla="*/ 0 w 586"/>
                  <a:gd name="T1" fmla="*/ 40 h 50"/>
                  <a:gd name="T2" fmla="*/ 13 w 586"/>
                  <a:gd name="T3" fmla="*/ 30 h 50"/>
                  <a:gd name="T4" fmla="*/ 38 w 586"/>
                  <a:gd name="T5" fmla="*/ 19 h 50"/>
                  <a:gd name="T6" fmla="*/ 91 w 586"/>
                  <a:gd name="T7" fmla="*/ 21 h 50"/>
                  <a:gd name="T8" fmla="*/ 152 w 586"/>
                  <a:gd name="T9" fmla="*/ 29 h 50"/>
                  <a:gd name="T10" fmla="*/ 156 w 586"/>
                  <a:gd name="T11" fmla="*/ 26 h 50"/>
                  <a:gd name="T12" fmla="*/ 174 w 586"/>
                  <a:gd name="T13" fmla="*/ 25 h 50"/>
                  <a:gd name="T14" fmla="*/ 181 w 586"/>
                  <a:gd name="T15" fmla="*/ 33 h 50"/>
                  <a:gd name="T16" fmla="*/ 208 w 586"/>
                  <a:gd name="T17" fmla="*/ 27 h 50"/>
                  <a:gd name="T18" fmla="*/ 217 w 586"/>
                  <a:gd name="T19" fmla="*/ 17 h 50"/>
                  <a:gd name="T20" fmla="*/ 204 w 586"/>
                  <a:gd name="T21" fmla="*/ 7 h 50"/>
                  <a:gd name="T22" fmla="*/ 164 w 586"/>
                  <a:gd name="T23" fmla="*/ 0 h 50"/>
                  <a:gd name="T24" fmla="*/ 457 w 586"/>
                  <a:gd name="T25" fmla="*/ 0 h 50"/>
                  <a:gd name="T26" fmla="*/ 528 w 586"/>
                  <a:gd name="T27" fmla="*/ 0 h 50"/>
                  <a:gd name="T28" fmla="*/ 524 w 586"/>
                  <a:gd name="T29" fmla="*/ 12 h 50"/>
                  <a:gd name="T30" fmla="*/ 570 w 586"/>
                  <a:gd name="T31" fmla="*/ 11 h 50"/>
                  <a:gd name="T32" fmla="*/ 576 w 586"/>
                  <a:gd name="T33" fmla="*/ 24 h 50"/>
                  <a:gd name="T34" fmla="*/ 569 w 586"/>
                  <a:gd name="T35" fmla="*/ 27 h 50"/>
                  <a:gd name="T36" fmla="*/ 506 w 586"/>
                  <a:gd name="T37" fmla="*/ 36 h 50"/>
                  <a:gd name="T38" fmla="*/ 471 w 586"/>
                  <a:gd name="T39" fmla="*/ 36 h 50"/>
                  <a:gd name="T40" fmla="*/ 403 w 586"/>
                  <a:gd name="T41" fmla="*/ 36 h 50"/>
                  <a:gd name="T42" fmla="*/ 317 w 586"/>
                  <a:gd name="T43" fmla="*/ 40 h 50"/>
                  <a:gd name="T44" fmla="*/ 304 w 586"/>
                  <a:gd name="T45" fmla="*/ 34 h 50"/>
                  <a:gd name="T46" fmla="*/ 294 w 586"/>
                  <a:gd name="T47" fmla="*/ 29 h 50"/>
                  <a:gd name="T48" fmla="*/ 237 w 586"/>
                  <a:gd name="T49" fmla="*/ 38 h 50"/>
                  <a:gd name="T50" fmla="*/ 184 w 586"/>
                  <a:gd name="T51" fmla="*/ 41 h 50"/>
                  <a:gd name="T52" fmla="*/ 104 w 586"/>
                  <a:gd name="T53" fmla="*/ 36 h 50"/>
                  <a:gd name="T54" fmla="*/ 37 w 586"/>
                  <a:gd name="T55" fmla="*/ 47 h 50"/>
                  <a:gd name="T56" fmla="*/ 28 w 586"/>
                  <a:gd name="T57" fmla="*/ 44 h 50"/>
                  <a:gd name="T58" fmla="*/ 13 w 586"/>
                  <a:gd name="T59" fmla="*/ 46 h 50"/>
                  <a:gd name="T60" fmla="*/ 0 w 586"/>
                  <a:gd name="T61" fmla="*/ 4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86" h="50">
                    <a:moveTo>
                      <a:pt x="0" y="40"/>
                    </a:moveTo>
                    <a:cubicBezTo>
                      <a:pt x="3" y="35"/>
                      <a:pt x="6" y="31"/>
                      <a:pt x="13" y="30"/>
                    </a:cubicBezTo>
                    <a:cubicBezTo>
                      <a:pt x="22" y="29"/>
                      <a:pt x="37" y="39"/>
                      <a:pt x="38" y="19"/>
                    </a:cubicBezTo>
                    <a:cubicBezTo>
                      <a:pt x="56" y="23"/>
                      <a:pt x="75" y="10"/>
                      <a:pt x="91" y="21"/>
                    </a:cubicBezTo>
                    <a:cubicBezTo>
                      <a:pt x="111" y="35"/>
                      <a:pt x="133" y="22"/>
                      <a:pt x="152" y="29"/>
                    </a:cubicBezTo>
                    <a:cubicBezTo>
                      <a:pt x="153" y="29"/>
                      <a:pt x="155" y="27"/>
                      <a:pt x="156" y="26"/>
                    </a:cubicBezTo>
                    <a:cubicBezTo>
                      <a:pt x="162" y="6"/>
                      <a:pt x="168" y="20"/>
                      <a:pt x="174" y="25"/>
                    </a:cubicBezTo>
                    <a:cubicBezTo>
                      <a:pt x="177" y="28"/>
                      <a:pt x="175" y="34"/>
                      <a:pt x="181" y="33"/>
                    </a:cubicBezTo>
                    <a:cubicBezTo>
                      <a:pt x="190" y="31"/>
                      <a:pt x="199" y="29"/>
                      <a:pt x="208" y="27"/>
                    </a:cubicBezTo>
                    <a:cubicBezTo>
                      <a:pt x="205" y="19"/>
                      <a:pt x="220" y="28"/>
                      <a:pt x="217" y="17"/>
                    </a:cubicBezTo>
                    <a:cubicBezTo>
                      <a:pt x="215" y="8"/>
                      <a:pt x="208" y="9"/>
                      <a:pt x="204" y="7"/>
                    </a:cubicBezTo>
                    <a:cubicBezTo>
                      <a:pt x="192" y="1"/>
                      <a:pt x="176" y="8"/>
                      <a:pt x="164" y="0"/>
                    </a:cubicBezTo>
                    <a:cubicBezTo>
                      <a:pt x="262" y="0"/>
                      <a:pt x="359" y="0"/>
                      <a:pt x="457" y="0"/>
                    </a:cubicBezTo>
                    <a:cubicBezTo>
                      <a:pt x="481" y="0"/>
                      <a:pt x="504" y="0"/>
                      <a:pt x="528" y="0"/>
                    </a:cubicBezTo>
                    <a:cubicBezTo>
                      <a:pt x="530" y="5"/>
                      <a:pt x="524" y="7"/>
                      <a:pt x="524" y="12"/>
                    </a:cubicBezTo>
                    <a:cubicBezTo>
                      <a:pt x="540" y="12"/>
                      <a:pt x="555" y="11"/>
                      <a:pt x="570" y="11"/>
                    </a:cubicBezTo>
                    <a:cubicBezTo>
                      <a:pt x="586" y="11"/>
                      <a:pt x="583" y="16"/>
                      <a:pt x="576" y="24"/>
                    </a:cubicBezTo>
                    <a:cubicBezTo>
                      <a:pt x="574" y="25"/>
                      <a:pt x="570" y="28"/>
                      <a:pt x="569" y="27"/>
                    </a:cubicBezTo>
                    <a:cubicBezTo>
                      <a:pt x="546" y="16"/>
                      <a:pt x="527" y="29"/>
                      <a:pt x="506" y="36"/>
                    </a:cubicBezTo>
                    <a:cubicBezTo>
                      <a:pt x="495" y="39"/>
                      <a:pt x="483" y="39"/>
                      <a:pt x="471" y="36"/>
                    </a:cubicBezTo>
                    <a:cubicBezTo>
                      <a:pt x="448" y="29"/>
                      <a:pt x="425" y="37"/>
                      <a:pt x="403" y="36"/>
                    </a:cubicBezTo>
                    <a:cubicBezTo>
                      <a:pt x="374" y="35"/>
                      <a:pt x="345" y="41"/>
                      <a:pt x="317" y="40"/>
                    </a:cubicBezTo>
                    <a:cubicBezTo>
                      <a:pt x="312" y="40"/>
                      <a:pt x="308" y="37"/>
                      <a:pt x="304" y="34"/>
                    </a:cubicBezTo>
                    <a:cubicBezTo>
                      <a:pt x="301" y="32"/>
                      <a:pt x="295" y="28"/>
                      <a:pt x="294" y="29"/>
                    </a:cubicBezTo>
                    <a:cubicBezTo>
                      <a:pt x="277" y="44"/>
                      <a:pt x="256" y="33"/>
                      <a:pt x="237" y="38"/>
                    </a:cubicBezTo>
                    <a:cubicBezTo>
                      <a:pt x="221" y="41"/>
                      <a:pt x="201" y="36"/>
                      <a:pt x="184" y="41"/>
                    </a:cubicBezTo>
                    <a:cubicBezTo>
                      <a:pt x="156" y="48"/>
                      <a:pt x="131" y="27"/>
                      <a:pt x="104" y="36"/>
                    </a:cubicBezTo>
                    <a:cubicBezTo>
                      <a:pt x="82" y="44"/>
                      <a:pt x="57" y="31"/>
                      <a:pt x="37" y="47"/>
                    </a:cubicBezTo>
                    <a:cubicBezTo>
                      <a:pt x="34" y="49"/>
                      <a:pt x="31" y="46"/>
                      <a:pt x="28" y="44"/>
                    </a:cubicBezTo>
                    <a:cubicBezTo>
                      <a:pt x="23" y="40"/>
                      <a:pt x="18" y="31"/>
                      <a:pt x="13" y="46"/>
                    </a:cubicBezTo>
                    <a:cubicBezTo>
                      <a:pt x="11" y="50"/>
                      <a:pt x="5" y="41"/>
                      <a:pt x="0" y="40"/>
                    </a:cubicBezTo>
                    <a:close/>
                  </a:path>
                </a:pathLst>
              </a:custGeom>
              <a:solidFill>
                <a:srgbClr val="98C6D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0" name="Freeform 620">
                <a:extLst>
                  <a:ext uri="{FF2B5EF4-FFF2-40B4-BE49-F238E27FC236}">
                    <a16:creationId xmlns:a16="http://schemas.microsoft.com/office/drawing/2014/main" id="{AE2026AB-85FB-47B4-B06A-A5D8A0282B5D}"/>
                  </a:ext>
                </a:extLst>
              </p:cNvPr>
              <p:cNvSpPr>
                <a:spLocks/>
              </p:cNvSpPr>
              <p:nvPr/>
            </p:nvSpPr>
            <p:spPr bwMode="auto">
              <a:xfrm>
                <a:off x="1861" y="3588"/>
                <a:ext cx="418" cy="56"/>
              </a:xfrm>
              <a:custGeom>
                <a:avLst/>
                <a:gdLst>
                  <a:gd name="T0" fmla="*/ 368 w 372"/>
                  <a:gd name="T1" fmla="*/ 27 h 50"/>
                  <a:gd name="T2" fmla="*/ 304 w 372"/>
                  <a:gd name="T3" fmla="*/ 32 h 50"/>
                  <a:gd name="T4" fmla="*/ 262 w 372"/>
                  <a:gd name="T5" fmla="*/ 32 h 50"/>
                  <a:gd name="T6" fmla="*/ 272 w 372"/>
                  <a:gd name="T7" fmla="*/ 37 h 50"/>
                  <a:gd name="T8" fmla="*/ 248 w 372"/>
                  <a:gd name="T9" fmla="*/ 43 h 50"/>
                  <a:gd name="T10" fmla="*/ 221 w 372"/>
                  <a:gd name="T11" fmla="*/ 43 h 50"/>
                  <a:gd name="T12" fmla="*/ 79 w 372"/>
                  <a:gd name="T13" fmla="*/ 49 h 50"/>
                  <a:gd name="T14" fmla="*/ 36 w 372"/>
                  <a:gd name="T15" fmla="*/ 47 h 50"/>
                  <a:gd name="T16" fmla="*/ 19 w 372"/>
                  <a:gd name="T17" fmla="*/ 44 h 50"/>
                  <a:gd name="T18" fmla="*/ 7 w 372"/>
                  <a:gd name="T19" fmla="*/ 39 h 50"/>
                  <a:gd name="T20" fmla="*/ 20 w 372"/>
                  <a:gd name="T21" fmla="*/ 29 h 50"/>
                  <a:gd name="T22" fmla="*/ 11 w 372"/>
                  <a:gd name="T23" fmla="*/ 29 h 50"/>
                  <a:gd name="T24" fmla="*/ 2 w 372"/>
                  <a:gd name="T25" fmla="*/ 14 h 50"/>
                  <a:gd name="T26" fmla="*/ 16 w 372"/>
                  <a:gd name="T27" fmla="*/ 11 h 50"/>
                  <a:gd name="T28" fmla="*/ 28 w 372"/>
                  <a:gd name="T29" fmla="*/ 15 h 50"/>
                  <a:gd name="T30" fmla="*/ 28 w 372"/>
                  <a:gd name="T31" fmla="*/ 15 h 50"/>
                  <a:gd name="T32" fmla="*/ 100 w 372"/>
                  <a:gd name="T33" fmla="*/ 11 h 50"/>
                  <a:gd name="T34" fmla="*/ 136 w 372"/>
                  <a:gd name="T35" fmla="*/ 11 h 50"/>
                  <a:gd name="T36" fmla="*/ 140 w 372"/>
                  <a:gd name="T37" fmla="*/ 11 h 50"/>
                  <a:gd name="T38" fmla="*/ 216 w 372"/>
                  <a:gd name="T39" fmla="*/ 9 h 50"/>
                  <a:gd name="T40" fmla="*/ 265 w 372"/>
                  <a:gd name="T41" fmla="*/ 6 h 50"/>
                  <a:gd name="T42" fmla="*/ 316 w 372"/>
                  <a:gd name="T43" fmla="*/ 1 h 50"/>
                  <a:gd name="T44" fmla="*/ 330 w 372"/>
                  <a:gd name="T45" fmla="*/ 10 h 50"/>
                  <a:gd name="T46" fmla="*/ 358 w 372"/>
                  <a:gd name="T47" fmla="*/ 15 h 50"/>
                  <a:gd name="T48" fmla="*/ 368 w 372"/>
                  <a:gd name="T49" fmla="*/ 27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72" h="50">
                    <a:moveTo>
                      <a:pt x="368" y="27"/>
                    </a:moveTo>
                    <a:cubicBezTo>
                      <a:pt x="347" y="37"/>
                      <a:pt x="325" y="30"/>
                      <a:pt x="304" y="32"/>
                    </a:cubicBezTo>
                    <a:cubicBezTo>
                      <a:pt x="291" y="33"/>
                      <a:pt x="277" y="32"/>
                      <a:pt x="262" y="32"/>
                    </a:cubicBezTo>
                    <a:cubicBezTo>
                      <a:pt x="267" y="34"/>
                      <a:pt x="269" y="36"/>
                      <a:pt x="272" y="37"/>
                    </a:cubicBezTo>
                    <a:cubicBezTo>
                      <a:pt x="264" y="41"/>
                      <a:pt x="255" y="35"/>
                      <a:pt x="248" y="43"/>
                    </a:cubicBezTo>
                    <a:cubicBezTo>
                      <a:pt x="239" y="49"/>
                      <a:pt x="230" y="44"/>
                      <a:pt x="221" y="43"/>
                    </a:cubicBezTo>
                    <a:cubicBezTo>
                      <a:pt x="174" y="41"/>
                      <a:pt x="126" y="44"/>
                      <a:pt x="79" y="49"/>
                    </a:cubicBezTo>
                    <a:cubicBezTo>
                      <a:pt x="65" y="50"/>
                      <a:pt x="50" y="48"/>
                      <a:pt x="36" y="47"/>
                    </a:cubicBezTo>
                    <a:cubicBezTo>
                      <a:pt x="30" y="49"/>
                      <a:pt x="25" y="44"/>
                      <a:pt x="19" y="44"/>
                    </a:cubicBezTo>
                    <a:cubicBezTo>
                      <a:pt x="14" y="44"/>
                      <a:pt x="7" y="47"/>
                      <a:pt x="7" y="39"/>
                    </a:cubicBezTo>
                    <a:cubicBezTo>
                      <a:pt x="6" y="31"/>
                      <a:pt x="12" y="29"/>
                      <a:pt x="20" y="29"/>
                    </a:cubicBezTo>
                    <a:cubicBezTo>
                      <a:pt x="17" y="26"/>
                      <a:pt x="14" y="29"/>
                      <a:pt x="11" y="29"/>
                    </a:cubicBezTo>
                    <a:cubicBezTo>
                      <a:pt x="3" y="27"/>
                      <a:pt x="0" y="22"/>
                      <a:pt x="2" y="14"/>
                    </a:cubicBezTo>
                    <a:cubicBezTo>
                      <a:pt x="5" y="7"/>
                      <a:pt x="11" y="10"/>
                      <a:pt x="16" y="11"/>
                    </a:cubicBezTo>
                    <a:cubicBezTo>
                      <a:pt x="20" y="11"/>
                      <a:pt x="22" y="18"/>
                      <a:pt x="28" y="15"/>
                    </a:cubicBezTo>
                    <a:cubicBezTo>
                      <a:pt x="28" y="15"/>
                      <a:pt x="28" y="15"/>
                      <a:pt x="28" y="15"/>
                    </a:cubicBezTo>
                    <a:cubicBezTo>
                      <a:pt x="52" y="13"/>
                      <a:pt x="75" y="8"/>
                      <a:pt x="100" y="11"/>
                    </a:cubicBezTo>
                    <a:cubicBezTo>
                      <a:pt x="112" y="12"/>
                      <a:pt x="124" y="20"/>
                      <a:pt x="136" y="11"/>
                    </a:cubicBezTo>
                    <a:cubicBezTo>
                      <a:pt x="137" y="11"/>
                      <a:pt x="139" y="11"/>
                      <a:pt x="140" y="11"/>
                    </a:cubicBezTo>
                    <a:cubicBezTo>
                      <a:pt x="165" y="15"/>
                      <a:pt x="191" y="8"/>
                      <a:pt x="216" y="9"/>
                    </a:cubicBezTo>
                    <a:cubicBezTo>
                      <a:pt x="232" y="10"/>
                      <a:pt x="249" y="10"/>
                      <a:pt x="265" y="6"/>
                    </a:cubicBezTo>
                    <a:cubicBezTo>
                      <a:pt x="282" y="4"/>
                      <a:pt x="299" y="2"/>
                      <a:pt x="316" y="1"/>
                    </a:cubicBezTo>
                    <a:cubicBezTo>
                      <a:pt x="323" y="1"/>
                      <a:pt x="329" y="0"/>
                      <a:pt x="330" y="10"/>
                    </a:cubicBezTo>
                    <a:cubicBezTo>
                      <a:pt x="337" y="23"/>
                      <a:pt x="348" y="14"/>
                      <a:pt x="358" y="15"/>
                    </a:cubicBezTo>
                    <a:cubicBezTo>
                      <a:pt x="371" y="15"/>
                      <a:pt x="372" y="17"/>
                      <a:pt x="368" y="27"/>
                    </a:cubicBezTo>
                    <a:close/>
                  </a:path>
                </a:pathLst>
              </a:custGeom>
              <a:solidFill>
                <a:srgbClr val="409C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1" name="Freeform 621">
                <a:extLst>
                  <a:ext uri="{FF2B5EF4-FFF2-40B4-BE49-F238E27FC236}">
                    <a16:creationId xmlns:a16="http://schemas.microsoft.com/office/drawing/2014/main" id="{DEA0B4B0-F9EA-47AB-AA6B-EAFB53DE3ACC}"/>
                  </a:ext>
                </a:extLst>
              </p:cNvPr>
              <p:cNvSpPr>
                <a:spLocks/>
              </p:cNvSpPr>
              <p:nvPr/>
            </p:nvSpPr>
            <p:spPr bwMode="auto">
              <a:xfrm>
                <a:off x="188" y="3486"/>
                <a:ext cx="310" cy="62"/>
              </a:xfrm>
              <a:custGeom>
                <a:avLst/>
                <a:gdLst>
                  <a:gd name="T0" fmla="*/ 81 w 276"/>
                  <a:gd name="T1" fmla="*/ 40 h 55"/>
                  <a:gd name="T2" fmla="*/ 24 w 276"/>
                  <a:gd name="T3" fmla="*/ 33 h 55"/>
                  <a:gd name="T4" fmla="*/ 3 w 276"/>
                  <a:gd name="T5" fmla="*/ 30 h 55"/>
                  <a:gd name="T6" fmla="*/ 16 w 276"/>
                  <a:gd name="T7" fmla="*/ 4 h 55"/>
                  <a:gd name="T8" fmla="*/ 21 w 276"/>
                  <a:gd name="T9" fmla="*/ 1 h 55"/>
                  <a:gd name="T10" fmla="*/ 107 w 276"/>
                  <a:gd name="T11" fmla="*/ 4 h 55"/>
                  <a:gd name="T12" fmla="*/ 217 w 276"/>
                  <a:gd name="T13" fmla="*/ 13 h 55"/>
                  <a:gd name="T14" fmla="*/ 220 w 276"/>
                  <a:gd name="T15" fmla="*/ 15 h 55"/>
                  <a:gd name="T16" fmla="*/ 272 w 276"/>
                  <a:gd name="T17" fmla="*/ 41 h 55"/>
                  <a:gd name="T18" fmla="*/ 275 w 276"/>
                  <a:gd name="T19" fmla="*/ 45 h 55"/>
                  <a:gd name="T20" fmla="*/ 273 w 276"/>
                  <a:gd name="T21" fmla="*/ 53 h 55"/>
                  <a:gd name="T22" fmla="*/ 261 w 276"/>
                  <a:gd name="T23" fmla="*/ 53 h 55"/>
                  <a:gd name="T24" fmla="*/ 173 w 276"/>
                  <a:gd name="T25" fmla="*/ 37 h 55"/>
                  <a:gd name="T26" fmla="*/ 163 w 276"/>
                  <a:gd name="T27" fmla="*/ 42 h 55"/>
                  <a:gd name="T28" fmla="*/ 145 w 276"/>
                  <a:gd name="T29" fmla="*/ 53 h 55"/>
                  <a:gd name="T30" fmla="*/ 81 w 276"/>
                  <a:gd name="T31" fmla="*/ 4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76" h="55">
                    <a:moveTo>
                      <a:pt x="81" y="40"/>
                    </a:moveTo>
                    <a:cubicBezTo>
                      <a:pt x="63" y="27"/>
                      <a:pt x="43" y="30"/>
                      <a:pt x="24" y="33"/>
                    </a:cubicBezTo>
                    <a:cubicBezTo>
                      <a:pt x="15" y="34"/>
                      <a:pt x="6" y="41"/>
                      <a:pt x="3" y="30"/>
                    </a:cubicBezTo>
                    <a:cubicBezTo>
                      <a:pt x="0" y="20"/>
                      <a:pt x="3" y="8"/>
                      <a:pt x="16" y="4"/>
                    </a:cubicBezTo>
                    <a:cubicBezTo>
                      <a:pt x="18" y="4"/>
                      <a:pt x="19" y="2"/>
                      <a:pt x="21" y="1"/>
                    </a:cubicBezTo>
                    <a:cubicBezTo>
                      <a:pt x="49" y="11"/>
                      <a:pt x="78" y="0"/>
                      <a:pt x="107" y="4"/>
                    </a:cubicBezTo>
                    <a:cubicBezTo>
                      <a:pt x="144" y="8"/>
                      <a:pt x="180" y="10"/>
                      <a:pt x="217" y="13"/>
                    </a:cubicBezTo>
                    <a:cubicBezTo>
                      <a:pt x="218" y="14"/>
                      <a:pt x="219" y="15"/>
                      <a:pt x="220" y="15"/>
                    </a:cubicBezTo>
                    <a:cubicBezTo>
                      <a:pt x="244" y="12"/>
                      <a:pt x="261" y="20"/>
                      <a:pt x="272" y="41"/>
                    </a:cubicBezTo>
                    <a:cubicBezTo>
                      <a:pt x="273" y="42"/>
                      <a:pt x="274" y="44"/>
                      <a:pt x="275" y="45"/>
                    </a:cubicBezTo>
                    <a:cubicBezTo>
                      <a:pt x="276" y="48"/>
                      <a:pt x="275" y="51"/>
                      <a:pt x="273" y="53"/>
                    </a:cubicBezTo>
                    <a:cubicBezTo>
                      <a:pt x="269" y="53"/>
                      <a:pt x="265" y="53"/>
                      <a:pt x="261" y="53"/>
                    </a:cubicBezTo>
                    <a:cubicBezTo>
                      <a:pt x="232" y="44"/>
                      <a:pt x="201" y="50"/>
                      <a:pt x="173" y="37"/>
                    </a:cubicBezTo>
                    <a:cubicBezTo>
                      <a:pt x="166" y="33"/>
                      <a:pt x="166" y="40"/>
                      <a:pt x="163" y="42"/>
                    </a:cubicBezTo>
                    <a:cubicBezTo>
                      <a:pt x="157" y="47"/>
                      <a:pt x="155" y="55"/>
                      <a:pt x="145" y="53"/>
                    </a:cubicBezTo>
                    <a:cubicBezTo>
                      <a:pt x="124" y="49"/>
                      <a:pt x="103" y="45"/>
                      <a:pt x="81" y="40"/>
                    </a:cubicBezTo>
                    <a:close/>
                  </a:path>
                </a:pathLst>
              </a:custGeom>
              <a:solidFill>
                <a:srgbClr val="83BB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2" name="Freeform 622">
                <a:extLst>
                  <a:ext uri="{FF2B5EF4-FFF2-40B4-BE49-F238E27FC236}">
                    <a16:creationId xmlns:a16="http://schemas.microsoft.com/office/drawing/2014/main" id="{B648AEB1-7E4D-4F08-B313-B33E7DF68AFC}"/>
                  </a:ext>
                </a:extLst>
              </p:cNvPr>
              <p:cNvSpPr>
                <a:spLocks/>
              </p:cNvSpPr>
              <p:nvPr/>
            </p:nvSpPr>
            <p:spPr bwMode="auto">
              <a:xfrm>
                <a:off x="1150" y="3598"/>
                <a:ext cx="446" cy="50"/>
              </a:xfrm>
              <a:custGeom>
                <a:avLst/>
                <a:gdLst>
                  <a:gd name="T0" fmla="*/ 237 w 397"/>
                  <a:gd name="T1" fmla="*/ 34 h 45"/>
                  <a:gd name="T2" fmla="*/ 144 w 397"/>
                  <a:gd name="T3" fmla="*/ 36 h 45"/>
                  <a:gd name="T4" fmla="*/ 61 w 397"/>
                  <a:gd name="T5" fmla="*/ 39 h 45"/>
                  <a:gd name="T6" fmla="*/ 29 w 397"/>
                  <a:gd name="T7" fmla="*/ 34 h 45"/>
                  <a:gd name="T8" fmla="*/ 5 w 397"/>
                  <a:gd name="T9" fmla="*/ 23 h 45"/>
                  <a:gd name="T10" fmla="*/ 0 w 397"/>
                  <a:gd name="T11" fmla="*/ 14 h 45"/>
                  <a:gd name="T12" fmla="*/ 111 w 397"/>
                  <a:gd name="T13" fmla="*/ 13 h 45"/>
                  <a:gd name="T14" fmla="*/ 179 w 397"/>
                  <a:gd name="T15" fmla="*/ 8 h 45"/>
                  <a:gd name="T16" fmla="*/ 266 w 397"/>
                  <a:gd name="T17" fmla="*/ 5 h 45"/>
                  <a:gd name="T18" fmla="*/ 354 w 397"/>
                  <a:gd name="T19" fmla="*/ 6 h 45"/>
                  <a:gd name="T20" fmla="*/ 397 w 397"/>
                  <a:gd name="T21" fmla="*/ 11 h 45"/>
                  <a:gd name="T22" fmla="*/ 387 w 397"/>
                  <a:gd name="T23" fmla="*/ 18 h 45"/>
                  <a:gd name="T24" fmla="*/ 259 w 397"/>
                  <a:gd name="T25" fmla="*/ 26 h 45"/>
                  <a:gd name="T26" fmla="*/ 237 w 397"/>
                  <a:gd name="T27" fmla="*/ 34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97" h="45">
                    <a:moveTo>
                      <a:pt x="237" y="34"/>
                    </a:moveTo>
                    <a:cubicBezTo>
                      <a:pt x="206" y="32"/>
                      <a:pt x="175" y="37"/>
                      <a:pt x="144" y="36"/>
                    </a:cubicBezTo>
                    <a:cubicBezTo>
                      <a:pt x="117" y="36"/>
                      <a:pt x="88" y="23"/>
                      <a:pt x="61" y="39"/>
                    </a:cubicBezTo>
                    <a:cubicBezTo>
                      <a:pt x="50" y="45"/>
                      <a:pt x="40" y="31"/>
                      <a:pt x="29" y="34"/>
                    </a:cubicBezTo>
                    <a:cubicBezTo>
                      <a:pt x="25" y="21"/>
                      <a:pt x="13" y="27"/>
                      <a:pt x="5" y="23"/>
                    </a:cubicBezTo>
                    <a:cubicBezTo>
                      <a:pt x="2" y="21"/>
                      <a:pt x="0" y="17"/>
                      <a:pt x="0" y="14"/>
                    </a:cubicBezTo>
                    <a:cubicBezTo>
                      <a:pt x="37" y="9"/>
                      <a:pt x="74" y="13"/>
                      <a:pt x="111" y="13"/>
                    </a:cubicBezTo>
                    <a:cubicBezTo>
                      <a:pt x="133" y="12"/>
                      <a:pt x="156" y="14"/>
                      <a:pt x="179" y="8"/>
                    </a:cubicBezTo>
                    <a:cubicBezTo>
                      <a:pt x="207" y="0"/>
                      <a:pt x="237" y="4"/>
                      <a:pt x="266" y="5"/>
                    </a:cubicBezTo>
                    <a:cubicBezTo>
                      <a:pt x="296" y="6"/>
                      <a:pt x="325" y="6"/>
                      <a:pt x="354" y="6"/>
                    </a:cubicBezTo>
                    <a:cubicBezTo>
                      <a:pt x="369" y="6"/>
                      <a:pt x="383" y="5"/>
                      <a:pt x="397" y="11"/>
                    </a:cubicBezTo>
                    <a:cubicBezTo>
                      <a:pt x="397" y="18"/>
                      <a:pt x="391" y="18"/>
                      <a:pt x="387" y="18"/>
                    </a:cubicBezTo>
                    <a:cubicBezTo>
                      <a:pt x="344" y="18"/>
                      <a:pt x="302" y="23"/>
                      <a:pt x="259" y="26"/>
                    </a:cubicBezTo>
                    <a:cubicBezTo>
                      <a:pt x="251" y="27"/>
                      <a:pt x="243" y="28"/>
                      <a:pt x="237" y="34"/>
                    </a:cubicBezTo>
                    <a:close/>
                  </a:path>
                </a:pathLst>
              </a:custGeom>
              <a:solidFill>
                <a:srgbClr val="5EA5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3" name="Freeform 623">
                <a:extLst>
                  <a:ext uri="{FF2B5EF4-FFF2-40B4-BE49-F238E27FC236}">
                    <a16:creationId xmlns:a16="http://schemas.microsoft.com/office/drawing/2014/main" id="{DBCC8526-1277-4646-A682-8BD912E18EA1}"/>
                  </a:ext>
                </a:extLst>
              </p:cNvPr>
              <p:cNvSpPr>
                <a:spLocks/>
              </p:cNvSpPr>
              <p:nvPr/>
            </p:nvSpPr>
            <p:spPr bwMode="auto">
              <a:xfrm>
                <a:off x="432" y="3500"/>
                <a:ext cx="351" cy="75"/>
              </a:xfrm>
              <a:custGeom>
                <a:avLst/>
                <a:gdLst>
                  <a:gd name="T0" fmla="*/ 56 w 313"/>
                  <a:gd name="T1" fmla="*/ 33 h 67"/>
                  <a:gd name="T2" fmla="*/ 38 w 313"/>
                  <a:gd name="T3" fmla="*/ 11 h 67"/>
                  <a:gd name="T4" fmla="*/ 24 w 313"/>
                  <a:gd name="T5" fmla="*/ 6 h 67"/>
                  <a:gd name="T6" fmla="*/ 0 w 313"/>
                  <a:gd name="T7" fmla="*/ 1 h 67"/>
                  <a:gd name="T8" fmla="*/ 61 w 313"/>
                  <a:gd name="T9" fmla="*/ 11 h 67"/>
                  <a:gd name="T10" fmla="*/ 92 w 313"/>
                  <a:gd name="T11" fmla="*/ 1 h 67"/>
                  <a:gd name="T12" fmla="*/ 143 w 313"/>
                  <a:gd name="T13" fmla="*/ 21 h 67"/>
                  <a:gd name="T14" fmla="*/ 151 w 313"/>
                  <a:gd name="T15" fmla="*/ 19 h 67"/>
                  <a:gd name="T16" fmla="*/ 172 w 313"/>
                  <a:gd name="T17" fmla="*/ 27 h 67"/>
                  <a:gd name="T18" fmla="*/ 181 w 313"/>
                  <a:gd name="T19" fmla="*/ 31 h 67"/>
                  <a:gd name="T20" fmla="*/ 211 w 313"/>
                  <a:gd name="T21" fmla="*/ 28 h 67"/>
                  <a:gd name="T22" fmla="*/ 192 w 313"/>
                  <a:gd name="T23" fmla="*/ 13 h 67"/>
                  <a:gd name="T24" fmla="*/ 273 w 313"/>
                  <a:gd name="T25" fmla="*/ 16 h 67"/>
                  <a:gd name="T26" fmla="*/ 267 w 313"/>
                  <a:gd name="T27" fmla="*/ 35 h 67"/>
                  <a:gd name="T28" fmla="*/ 309 w 313"/>
                  <a:gd name="T29" fmla="*/ 37 h 67"/>
                  <a:gd name="T30" fmla="*/ 313 w 313"/>
                  <a:gd name="T31" fmla="*/ 42 h 67"/>
                  <a:gd name="T32" fmla="*/ 306 w 313"/>
                  <a:gd name="T33" fmla="*/ 51 h 67"/>
                  <a:gd name="T34" fmla="*/ 229 w 313"/>
                  <a:gd name="T35" fmla="*/ 47 h 67"/>
                  <a:gd name="T36" fmla="*/ 146 w 313"/>
                  <a:gd name="T37" fmla="*/ 45 h 67"/>
                  <a:gd name="T38" fmla="*/ 86 w 313"/>
                  <a:gd name="T39" fmla="*/ 49 h 67"/>
                  <a:gd name="T40" fmla="*/ 56 w 313"/>
                  <a:gd name="T41" fmla="*/ 41 h 67"/>
                  <a:gd name="T42" fmla="*/ 56 w 313"/>
                  <a:gd name="T43" fmla="*/ 33 h 67"/>
                  <a:gd name="T44" fmla="*/ 77 w 313"/>
                  <a:gd name="T45" fmla="*/ 25 h 67"/>
                  <a:gd name="T46" fmla="*/ 56 w 313"/>
                  <a:gd name="T47" fmla="*/ 33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13" h="67">
                    <a:moveTo>
                      <a:pt x="56" y="33"/>
                    </a:moveTo>
                    <a:cubicBezTo>
                      <a:pt x="49" y="26"/>
                      <a:pt x="36" y="26"/>
                      <a:pt x="38" y="11"/>
                    </a:cubicBezTo>
                    <a:cubicBezTo>
                      <a:pt x="38" y="7"/>
                      <a:pt x="29" y="8"/>
                      <a:pt x="24" y="6"/>
                    </a:cubicBezTo>
                    <a:cubicBezTo>
                      <a:pt x="16" y="3"/>
                      <a:pt x="7" y="9"/>
                      <a:pt x="0" y="1"/>
                    </a:cubicBezTo>
                    <a:cubicBezTo>
                      <a:pt x="21" y="0"/>
                      <a:pt x="42" y="1"/>
                      <a:pt x="61" y="11"/>
                    </a:cubicBezTo>
                    <a:cubicBezTo>
                      <a:pt x="73" y="16"/>
                      <a:pt x="82" y="4"/>
                      <a:pt x="92" y="1"/>
                    </a:cubicBezTo>
                    <a:cubicBezTo>
                      <a:pt x="108" y="10"/>
                      <a:pt x="130" y="5"/>
                      <a:pt x="143" y="21"/>
                    </a:cubicBezTo>
                    <a:cubicBezTo>
                      <a:pt x="147" y="25"/>
                      <a:pt x="149" y="19"/>
                      <a:pt x="151" y="19"/>
                    </a:cubicBezTo>
                    <a:cubicBezTo>
                      <a:pt x="160" y="17"/>
                      <a:pt x="170" y="12"/>
                      <a:pt x="172" y="27"/>
                    </a:cubicBezTo>
                    <a:cubicBezTo>
                      <a:pt x="173" y="32"/>
                      <a:pt x="179" y="35"/>
                      <a:pt x="181" y="31"/>
                    </a:cubicBezTo>
                    <a:cubicBezTo>
                      <a:pt x="189" y="12"/>
                      <a:pt x="200" y="26"/>
                      <a:pt x="211" y="28"/>
                    </a:cubicBezTo>
                    <a:cubicBezTo>
                      <a:pt x="207" y="18"/>
                      <a:pt x="192" y="26"/>
                      <a:pt x="192" y="13"/>
                    </a:cubicBezTo>
                    <a:cubicBezTo>
                      <a:pt x="219" y="14"/>
                      <a:pt x="246" y="15"/>
                      <a:pt x="273" y="16"/>
                    </a:cubicBezTo>
                    <a:cubicBezTo>
                      <a:pt x="270" y="22"/>
                      <a:pt x="278" y="30"/>
                      <a:pt x="267" y="35"/>
                    </a:cubicBezTo>
                    <a:cubicBezTo>
                      <a:pt x="282" y="37"/>
                      <a:pt x="296" y="31"/>
                      <a:pt x="309" y="37"/>
                    </a:cubicBezTo>
                    <a:cubicBezTo>
                      <a:pt x="311" y="38"/>
                      <a:pt x="312" y="40"/>
                      <a:pt x="313" y="42"/>
                    </a:cubicBezTo>
                    <a:cubicBezTo>
                      <a:pt x="312" y="46"/>
                      <a:pt x="310" y="52"/>
                      <a:pt x="306" y="51"/>
                    </a:cubicBezTo>
                    <a:cubicBezTo>
                      <a:pt x="281" y="46"/>
                      <a:pt x="254" y="67"/>
                      <a:pt x="229" y="47"/>
                    </a:cubicBezTo>
                    <a:cubicBezTo>
                      <a:pt x="201" y="63"/>
                      <a:pt x="172" y="36"/>
                      <a:pt x="146" y="45"/>
                    </a:cubicBezTo>
                    <a:cubicBezTo>
                      <a:pt x="125" y="53"/>
                      <a:pt x="106" y="48"/>
                      <a:pt x="86" y="49"/>
                    </a:cubicBezTo>
                    <a:cubicBezTo>
                      <a:pt x="74" y="50"/>
                      <a:pt x="67" y="39"/>
                      <a:pt x="56" y="41"/>
                    </a:cubicBezTo>
                    <a:cubicBezTo>
                      <a:pt x="56" y="38"/>
                      <a:pt x="56" y="36"/>
                      <a:pt x="56" y="33"/>
                    </a:cubicBezTo>
                    <a:cubicBezTo>
                      <a:pt x="62" y="28"/>
                      <a:pt x="72" y="32"/>
                      <a:pt x="77" y="25"/>
                    </a:cubicBezTo>
                    <a:cubicBezTo>
                      <a:pt x="68" y="23"/>
                      <a:pt x="63" y="30"/>
                      <a:pt x="56" y="33"/>
                    </a:cubicBezTo>
                    <a:close/>
                  </a:path>
                </a:pathLst>
              </a:custGeom>
              <a:solidFill>
                <a:srgbClr val="9DC9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4" name="Freeform 624">
                <a:extLst>
                  <a:ext uri="{FF2B5EF4-FFF2-40B4-BE49-F238E27FC236}">
                    <a16:creationId xmlns:a16="http://schemas.microsoft.com/office/drawing/2014/main" id="{1B8881AF-C1E0-43CB-B4BB-E2E8AB548589}"/>
                  </a:ext>
                </a:extLst>
              </p:cNvPr>
              <p:cNvSpPr>
                <a:spLocks/>
              </p:cNvSpPr>
              <p:nvPr/>
            </p:nvSpPr>
            <p:spPr bwMode="auto">
              <a:xfrm>
                <a:off x="1416" y="3601"/>
                <a:ext cx="453" cy="47"/>
              </a:xfrm>
              <a:custGeom>
                <a:avLst/>
                <a:gdLst>
                  <a:gd name="T0" fmla="*/ 0 w 403"/>
                  <a:gd name="T1" fmla="*/ 31 h 42"/>
                  <a:gd name="T2" fmla="*/ 15 w 403"/>
                  <a:gd name="T3" fmla="*/ 18 h 42"/>
                  <a:gd name="T4" fmla="*/ 122 w 403"/>
                  <a:gd name="T5" fmla="*/ 8 h 42"/>
                  <a:gd name="T6" fmla="*/ 160 w 403"/>
                  <a:gd name="T7" fmla="*/ 8 h 42"/>
                  <a:gd name="T8" fmla="*/ 188 w 403"/>
                  <a:gd name="T9" fmla="*/ 7 h 42"/>
                  <a:gd name="T10" fmla="*/ 232 w 403"/>
                  <a:gd name="T11" fmla="*/ 3 h 42"/>
                  <a:gd name="T12" fmla="*/ 232 w 403"/>
                  <a:gd name="T13" fmla="*/ 3 h 42"/>
                  <a:gd name="T14" fmla="*/ 240 w 403"/>
                  <a:gd name="T15" fmla="*/ 4 h 42"/>
                  <a:gd name="T16" fmla="*/ 227 w 403"/>
                  <a:gd name="T17" fmla="*/ 20 h 42"/>
                  <a:gd name="T18" fmla="*/ 257 w 403"/>
                  <a:gd name="T19" fmla="*/ 6 h 42"/>
                  <a:gd name="T20" fmla="*/ 266 w 403"/>
                  <a:gd name="T21" fmla="*/ 2 h 42"/>
                  <a:gd name="T22" fmla="*/ 332 w 403"/>
                  <a:gd name="T23" fmla="*/ 1 h 42"/>
                  <a:gd name="T24" fmla="*/ 374 w 403"/>
                  <a:gd name="T25" fmla="*/ 6 h 42"/>
                  <a:gd name="T26" fmla="*/ 400 w 403"/>
                  <a:gd name="T27" fmla="*/ 27 h 42"/>
                  <a:gd name="T28" fmla="*/ 396 w 403"/>
                  <a:gd name="T29" fmla="*/ 35 h 42"/>
                  <a:gd name="T30" fmla="*/ 392 w 403"/>
                  <a:gd name="T31" fmla="*/ 35 h 42"/>
                  <a:gd name="T32" fmla="*/ 343 w 403"/>
                  <a:gd name="T33" fmla="*/ 25 h 42"/>
                  <a:gd name="T34" fmla="*/ 340 w 403"/>
                  <a:gd name="T35" fmla="*/ 24 h 42"/>
                  <a:gd name="T36" fmla="*/ 274 w 403"/>
                  <a:gd name="T37" fmla="*/ 30 h 42"/>
                  <a:gd name="T38" fmla="*/ 204 w 403"/>
                  <a:gd name="T39" fmla="*/ 32 h 42"/>
                  <a:gd name="T40" fmla="*/ 59 w 403"/>
                  <a:gd name="T41" fmla="*/ 31 h 42"/>
                  <a:gd name="T42" fmla="*/ 12 w 403"/>
                  <a:gd name="T43" fmla="*/ 32 h 42"/>
                  <a:gd name="T44" fmla="*/ 0 w 403"/>
                  <a:gd name="T45" fmla="*/ 3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03" h="42">
                    <a:moveTo>
                      <a:pt x="0" y="31"/>
                    </a:moveTo>
                    <a:cubicBezTo>
                      <a:pt x="2" y="23"/>
                      <a:pt x="6" y="20"/>
                      <a:pt x="15" y="18"/>
                    </a:cubicBezTo>
                    <a:cubicBezTo>
                      <a:pt x="50" y="11"/>
                      <a:pt x="87" y="19"/>
                      <a:pt x="122" y="8"/>
                    </a:cubicBezTo>
                    <a:cubicBezTo>
                      <a:pt x="134" y="4"/>
                      <a:pt x="147" y="14"/>
                      <a:pt x="160" y="8"/>
                    </a:cubicBezTo>
                    <a:cubicBezTo>
                      <a:pt x="169" y="7"/>
                      <a:pt x="179" y="7"/>
                      <a:pt x="188" y="7"/>
                    </a:cubicBezTo>
                    <a:cubicBezTo>
                      <a:pt x="203" y="7"/>
                      <a:pt x="217" y="5"/>
                      <a:pt x="232" y="3"/>
                    </a:cubicBezTo>
                    <a:cubicBezTo>
                      <a:pt x="232" y="3"/>
                      <a:pt x="232" y="3"/>
                      <a:pt x="232" y="3"/>
                    </a:cubicBezTo>
                    <a:cubicBezTo>
                      <a:pt x="235" y="0"/>
                      <a:pt x="239" y="0"/>
                      <a:pt x="240" y="4"/>
                    </a:cubicBezTo>
                    <a:cubicBezTo>
                      <a:pt x="244" y="12"/>
                      <a:pt x="237" y="15"/>
                      <a:pt x="227" y="20"/>
                    </a:cubicBezTo>
                    <a:cubicBezTo>
                      <a:pt x="241" y="15"/>
                      <a:pt x="251" y="14"/>
                      <a:pt x="257" y="6"/>
                    </a:cubicBezTo>
                    <a:cubicBezTo>
                      <a:pt x="259" y="3"/>
                      <a:pt x="263" y="1"/>
                      <a:pt x="266" y="2"/>
                    </a:cubicBezTo>
                    <a:cubicBezTo>
                      <a:pt x="288" y="11"/>
                      <a:pt x="310" y="1"/>
                      <a:pt x="332" y="1"/>
                    </a:cubicBezTo>
                    <a:cubicBezTo>
                      <a:pt x="346" y="2"/>
                      <a:pt x="359" y="9"/>
                      <a:pt x="374" y="6"/>
                    </a:cubicBezTo>
                    <a:cubicBezTo>
                      <a:pt x="382" y="4"/>
                      <a:pt x="389" y="22"/>
                      <a:pt x="400" y="27"/>
                    </a:cubicBezTo>
                    <a:cubicBezTo>
                      <a:pt x="403" y="29"/>
                      <a:pt x="399" y="33"/>
                      <a:pt x="396" y="35"/>
                    </a:cubicBezTo>
                    <a:cubicBezTo>
                      <a:pt x="395" y="35"/>
                      <a:pt x="393" y="35"/>
                      <a:pt x="392" y="35"/>
                    </a:cubicBezTo>
                    <a:cubicBezTo>
                      <a:pt x="376" y="31"/>
                      <a:pt x="357" y="40"/>
                      <a:pt x="343" y="25"/>
                    </a:cubicBezTo>
                    <a:cubicBezTo>
                      <a:pt x="342" y="24"/>
                      <a:pt x="341" y="23"/>
                      <a:pt x="340" y="24"/>
                    </a:cubicBezTo>
                    <a:cubicBezTo>
                      <a:pt x="320" y="42"/>
                      <a:pt x="296" y="25"/>
                      <a:pt x="274" y="30"/>
                    </a:cubicBezTo>
                    <a:cubicBezTo>
                      <a:pt x="251" y="36"/>
                      <a:pt x="227" y="32"/>
                      <a:pt x="204" y="32"/>
                    </a:cubicBezTo>
                    <a:cubicBezTo>
                      <a:pt x="156" y="34"/>
                      <a:pt x="108" y="23"/>
                      <a:pt x="59" y="31"/>
                    </a:cubicBezTo>
                    <a:cubicBezTo>
                      <a:pt x="44" y="33"/>
                      <a:pt x="27" y="34"/>
                      <a:pt x="12" y="32"/>
                    </a:cubicBezTo>
                    <a:cubicBezTo>
                      <a:pt x="8" y="31"/>
                      <a:pt x="4" y="31"/>
                      <a:pt x="0" y="31"/>
                    </a:cubicBezTo>
                    <a:close/>
                  </a:path>
                </a:pathLst>
              </a:custGeom>
              <a:solidFill>
                <a:srgbClr val="4497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5" name="Freeform 625">
                <a:extLst>
                  <a:ext uri="{FF2B5EF4-FFF2-40B4-BE49-F238E27FC236}">
                    <a16:creationId xmlns:a16="http://schemas.microsoft.com/office/drawing/2014/main" id="{2D8FD500-DFDD-4C72-BED2-9E5BE233E1F0}"/>
                  </a:ext>
                </a:extLst>
              </p:cNvPr>
              <p:cNvSpPr>
                <a:spLocks/>
              </p:cNvSpPr>
              <p:nvPr/>
            </p:nvSpPr>
            <p:spPr bwMode="auto">
              <a:xfrm>
                <a:off x="1975" y="3501"/>
                <a:ext cx="277" cy="42"/>
              </a:xfrm>
              <a:custGeom>
                <a:avLst/>
                <a:gdLst>
                  <a:gd name="T0" fmla="*/ 67 w 247"/>
                  <a:gd name="T1" fmla="*/ 36 h 37"/>
                  <a:gd name="T2" fmla="*/ 63 w 247"/>
                  <a:gd name="T3" fmla="*/ 30 h 37"/>
                  <a:gd name="T4" fmla="*/ 52 w 247"/>
                  <a:gd name="T5" fmla="*/ 27 h 37"/>
                  <a:gd name="T6" fmla="*/ 24 w 247"/>
                  <a:gd name="T7" fmla="*/ 29 h 37"/>
                  <a:gd name="T8" fmla="*/ 5 w 247"/>
                  <a:gd name="T9" fmla="*/ 27 h 37"/>
                  <a:gd name="T10" fmla="*/ 19 w 247"/>
                  <a:gd name="T11" fmla="*/ 12 h 37"/>
                  <a:gd name="T12" fmla="*/ 227 w 247"/>
                  <a:gd name="T13" fmla="*/ 4 h 37"/>
                  <a:gd name="T14" fmla="*/ 220 w 247"/>
                  <a:gd name="T15" fmla="*/ 10 h 37"/>
                  <a:gd name="T16" fmla="*/ 218 w 247"/>
                  <a:gd name="T17" fmla="*/ 20 h 37"/>
                  <a:gd name="T18" fmla="*/ 226 w 247"/>
                  <a:gd name="T19" fmla="*/ 19 h 37"/>
                  <a:gd name="T20" fmla="*/ 247 w 247"/>
                  <a:gd name="T21" fmla="*/ 28 h 37"/>
                  <a:gd name="T22" fmla="*/ 207 w 247"/>
                  <a:gd name="T23" fmla="*/ 31 h 37"/>
                  <a:gd name="T24" fmla="*/ 199 w 247"/>
                  <a:gd name="T25" fmla="*/ 36 h 37"/>
                  <a:gd name="T26" fmla="*/ 191 w 247"/>
                  <a:gd name="T27" fmla="*/ 37 h 37"/>
                  <a:gd name="T28" fmla="*/ 170 w 247"/>
                  <a:gd name="T29" fmla="*/ 30 h 37"/>
                  <a:gd name="T30" fmla="*/ 159 w 247"/>
                  <a:gd name="T31" fmla="*/ 36 h 37"/>
                  <a:gd name="T32" fmla="*/ 151 w 247"/>
                  <a:gd name="T33" fmla="*/ 36 h 37"/>
                  <a:gd name="T34" fmla="*/ 115 w 247"/>
                  <a:gd name="T35" fmla="*/ 36 h 37"/>
                  <a:gd name="T36" fmla="*/ 115 w 247"/>
                  <a:gd name="T37" fmla="*/ 36 h 37"/>
                  <a:gd name="T38" fmla="*/ 67 w 247"/>
                  <a:gd name="T39" fmla="*/ 36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47" h="37">
                    <a:moveTo>
                      <a:pt x="67" y="36"/>
                    </a:moveTo>
                    <a:cubicBezTo>
                      <a:pt x="63" y="35"/>
                      <a:pt x="75" y="21"/>
                      <a:pt x="63" y="30"/>
                    </a:cubicBezTo>
                    <a:cubicBezTo>
                      <a:pt x="54" y="37"/>
                      <a:pt x="56" y="26"/>
                      <a:pt x="52" y="27"/>
                    </a:cubicBezTo>
                    <a:cubicBezTo>
                      <a:pt x="42" y="27"/>
                      <a:pt x="33" y="27"/>
                      <a:pt x="24" y="29"/>
                    </a:cubicBezTo>
                    <a:cubicBezTo>
                      <a:pt x="18" y="29"/>
                      <a:pt x="9" y="36"/>
                      <a:pt x="5" y="27"/>
                    </a:cubicBezTo>
                    <a:cubicBezTo>
                      <a:pt x="0" y="15"/>
                      <a:pt x="16" y="18"/>
                      <a:pt x="19" y="12"/>
                    </a:cubicBezTo>
                    <a:cubicBezTo>
                      <a:pt x="88" y="0"/>
                      <a:pt x="158" y="3"/>
                      <a:pt x="227" y="4"/>
                    </a:cubicBezTo>
                    <a:cubicBezTo>
                      <a:pt x="225" y="6"/>
                      <a:pt x="222" y="8"/>
                      <a:pt x="220" y="10"/>
                    </a:cubicBezTo>
                    <a:cubicBezTo>
                      <a:pt x="216" y="13"/>
                      <a:pt x="214" y="16"/>
                      <a:pt x="218" y="20"/>
                    </a:cubicBezTo>
                    <a:cubicBezTo>
                      <a:pt x="220" y="23"/>
                      <a:pt x="223" y="21"/>
                      <a:pt x="226" y="19"/>
                    </a:cubicBezTo>
                    <a:cubicBezTo>
                      <a:pt x="239" y="7"/>
                      <a:pt x="244" y="16"/>
                      <a:pt x="247" y="28"/>
                    </a:cubicBezTo>
                    <a:cubicBezTo>
                      <a:pt x="234" y="36"/>
                      <a:pt x="221" y="31"/>
                      <a:pt x="207" y="31"/>
                    </a:cubicBezTo>
                    <a:cubicBezTo>
                      <a:pt x="203" y="31"/>
                      <a:pt x="200" y="30"/>
                      <a:pt x="199" y="36"/>
                    </a:cubicBezTo>
                    <a:cubicBezTo>
                      <a:pt x="196" y="36"/>
                      <a:pt x="194" y="36"/>
                      <a:pt x="191" y="37"/>
                    </a:cubicBezTo>
                    <a:cubicBezTo>
                      <a:pt x="184" y="36"/>
                      <a:pt x="176" y="33"/>
                      <a:pt x="170" y="30"/>
                    </a:cubicBezTo>
                    <a:cubicBezTo>
                      <a:pt x="161" y="25"/>
                      <a:pt x="162" y="33"/>
                      <a:pt x="159" y="36"/>
                    </a:cubicBezTo>
                    <a:cubicBezTo>
                      <a:pt x="156" y="36"/>
                      <a:pt x="154" y="36"/>
                      <a:pt x="151" y="36"/>
                    </a:cubicBezTo>
                    <a:cubicBezTo>
                      <a:pt x="139" y="25"/>
                      <a:pt x="127" y="37"/>
                      <a:pt x="115" y="36"/>
                    </a:cubicBezTo>
                    <a:cubicBezTo>
                      <a:pt x="115" y="36"/>
                      <a:pt x="115" y="36"/>
                      <a:pt x="115" y="36"/>
                    </a:cubicBezTo>
                    <a:cubicBezTo>
                      <a:pt x="99" y="33"/>
                      <a:pt x="83" y="34"/>
                      <a:pt x="67" y="36"/>
                    </a:cubicBezTo>
                    <a:close/>
                  </a:path>
                </a:pathLst>
              </a:custGeom>
              <a:solidFill>
                <a:srgbClr val="60AB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6" name="Freeform 626">
                <a:extLst>
                  <a:ext uri="{FF2B5EF4-FFF2-40B4-BE49-F238E27FC236}">
                    <a16:creationId xmlns:a16="http://schemas.microsoft.com/office/drawing/2014/main" id="{E44FE958-85A0-4347-B873-514D491AF20D}"/>
                  </a:ext>
                </a:extLst>
              </p:cNvPr>
              <p:cNvSpPr>
                <a:spLocks/>
              </p:cNvSpPr>
              <p:nvPr/>
            </p:nvSpPr>
            <p:spPr bwMode="auto">
              <a:xfrm>
                <a:off x="593" y="3592"/>
                <a:ext cx="299" cy="58"/>
              </a:xfrm>
              <a:custGeom>
                <a:avLst/>
                <a:gdLst>
                  <a:gd name="T0" fmla="*/ 252 w 266"/>
                  <a:gd name="T1" fmla="*/ 43 h 52"/>
                  <a:gd name="T2" fmla="*/ 212 w 266"/>
                  <a:gd name="T3" fmla="*/ 45 h 52"/>
                  <a:gd name="T4" fmla="*/ 176 w 266"/>
                  <a:gd name="T5" fmla="*/ 39 h 52"/>
                  <a:gd name="T6" fmla="*/ 188 w 266"/>
                  <a:gd name="T7" fmla="*/ 25 h 52"/>
                  <a:gd name="T8" fmla="*/ 126 w 266"/>
                  <a:gd name="T9" fmla="*/ 24 h 52"/>
                  <a:gd name="T10" fmla="*/ 144 w 266"/>
                  <a:gd name="T11" fmla="*/ 39 h 52"/>
                  <a:gd name="T12" fmla="*/ 106 w 266"/>
                  <a:gd name="T13" fmla="*/ 46 h 52"/>
                  <a:gd name="T14" fmla="*/ 88 w 266"/>
                  <a:gd name="T15" fmla="*/ 43 h 52"/>
                  <a:gd name="T16" fmla="*/ 98 w 266"/>
                  <a:gd name="T17" fmla="*/ 34 h 52"/>
                  <a:gd name="T18" fmla="*/ 38 w 266"/>
                  <a:gd name="T19" fmla="*/ 19 h 52"/>
                  <a:gd name="T20" fmla="*/ 0 w 266"/>
                  <a:gd name="T21" fmla="*/ 7 h 52"/>
                  <a:gd name="T22" fmla="*/ 24 w 266"/>
                  <a:gd name="T23" fmla="*/ 4 h 52"/>
                  <a:gd name="T24" fmla="*/ 107 w 266"/>
                  <a:gd name="T25" fmla="*/ 9 h 52"/>
                  <a:gd name="T26" fmla="*/ 195 w 266"/>
                  <a:gd name="T27" fmla="*/ 8 h 52"/>
                  <a:gd name="T28" fmla="*/ 260 w 266"/>
                  <a:gd name="T29" fmla="*/ 11 h 52"/>
                  <a:gd name="T30" fmla="*/ 259 w 266"/>
                  <a:gd name="T31" fmla="*/ 22 h 52"/>
                  <a:gd name="T32" fmla="*/ 252 w 266"/>
                  <a:gd name="T33" fmla="*/ 43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6" h="52">
                    <a:moveTo>
                      <a:pt x="252" y="43"/>
                    </a:moveTo>
                    <a:cubicBezTo>
                      <a:pt x="239" y="52"/>
                      <a:pt x="225" y="46"/>
                      <a:pt x="212" y="45"/>
                    </a:cubicBezTo>
                    <a:cubicBezTo>
                      <a:pt x="200" y="43"/>
                      <a:pt x="188" y="41"/>
                      <a:pt x="176" y="39"/>
                    </a:cubicBezTo>
                    <a:cubicBezTo>
                      <a:pt x="175" y="30"/>
                      <a:pt x="182" y="28"/>
                      <a:pt x="188" y="25"/>
                    </a:cubicBezTo>
                    <a:cubicBezTo>
                      <a:pt x="167" y="37"/>
                      <a:pt x="147" y="24"/>
                      <a:pt x="126" y="24"/>
                    </a:cubicBezTo>
                    <a:cubicBezTo>
                      <a:pt x="132" y="31"/>
                      <a:pt x="145" y="26"/>
                      <a:pt x="144" y="39"/>
                    </a:cubicBezTo>
                    <a:cubicBezTo>
                      <a:pt x="131" y="40"/>
                      <a:pt x="118" y="37"/>
                      <a:pt x="106" y="46"/>
                    </a:cubicBezTo>
                    <a:cubicBezTo>
                      <a:pt x="102" y="49"/>
                      <a:pt x="93" y="49"/>
                      <a:pt x="88" y="43"/>
                    </a:cubicBezTo>
                    <a:cubicBezTo>
                      <a:pt x="90" y="40"/>
                      <a:pt x="94" y="38"/>
                      <a:pt x="98" y="34"/>
                    </a:cubicBezTo>
                    <a:cubicBezTo>
                      <a:pt x="80" y="20"/>
                      <a:pt x="59" y="20"/>
                      <a:pt x="38" y="19"/>
                    </a:cubicBezTo>
                    <a:cubicBezTo>
                      <a:pt x="24" y="18"/>
                      <a:pt x="10" y="18"/>
                      <a:pt x="0" y="7"/>
                    </a:cubicBezTo>
                    <a:cubicBezTo>
                      <a:pt x="7" y="0"/>
                      <a:pt x="17" y="2"/>
                      <a:pt x="24" y="4"/>
                    </a:cubicBezTo>
                    <a:cubicBezTo>
                      <a:pt x="52" y="11"/>
                      <a:pt x="80" y="7"/>
                      <a:pt x="107" y="9"/>
                    </a:cubicBezTo>
                    <a:cubicBezTo>
                      <a:pt x="136" y="11"/>
                      <a:pt x="165" y="7"/>
                      <a:pt x="195" y="8"/>
                    </a:cubicBezTo>
                    <a:cubicBezTo>
                      <a:pt x="216" y="9"/>
                      <a:pt x="238" y="10"/>
                      <a:pt x="260" y="11"/>
                    </a:cubicBezTo>
                    <a:cubicBezTo>
                      <a:pt x="266" y="15"/>
                      <a:pt x="266" y="20"/>
                      <a:pt x="259" y="22"/>
                    </a:cubicBezTo>
                    <a:cubicBezTo>
                      <a:pt x="244" y="26"/>
                      <a:pt x="248" y="34"/>
                      <a:pt x="252" y="43"/>
                    </a:cubicBezTo>
                    <a:close/>
                  </a:path>
                </a:pathLst>
              </a:custGeom>
              <a:solidFill>
                <a:srgbClr val="97C6D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7" name="Freeform 627">
                <a:extLst>
                  <a:ext uri="{FF2B5EF4-FFF2-40B4-BE49-F238E27FC236}">
                    <a16:creationId xmlns:a16="http://schemas.microsoft.com/office/drawing/2014/main" id="{BC9DD24F-08B1-431F-9951-822C2DC47B3F}"/>
                  </a:ext>
                </a:extLst>
              </p:cNvPr>
              <p:cNvSpPr>
                <a:spLocks/>
              </p:cNvSpPr>
              <p:nvPr/>
            </p:nvSpPr>
            <p:spPr bwMode="auto">
              <a:xfrm>
                <a:off x="760" y="3511"/>
                <a:ext cx="229" cy="64"/>
              </a:xfrm>
              <a:custGeom>
                <a:avLst/>
                <a:gdLst>
                  <a:gd name="T0" fmla="*/ 116 w 204"/>
                  <a:gd name="T1" fmla="*/ 27 h 57"/>
                  <a:gd name="T2" fmla="*/ 188 w 204"/>
                  <a:gd name="T3" fmla="*/ 35 h 57"/>
                  <a:gd name="T4" fmla="*/ 204 w 204"/>
                  <a:gd name="T5" fmla="*/ 43 h 57"/>
                  <a:gd name="T6" fmla="*/ 159 w 204"/>
                  <a:gd name="T7" fmla="*/ 42 h 57"/>
                  <a:gd name="T8" fmla="*/ 149 w 204"/>
                  <a:gd name="T9" fmla="*/ 43 h 57"/>
                  <a:gd name="T10" fmla="*/ 138 w 204"/>
                  <a:gd name="T11" fmla="*/ 42 h 57"/>
                  <a:gd name="T12" fmla="*/ 131 w 204"/>
                  <a:gd name="T13" fmla="*/ 42 h 57"/>
                  <a:gd name="T14" fmla="*/ 58 w 204"/>
                  <a:gd name="T15" fmla="*/ 43 h 57"/>
                  <a:gd name="T16" fmla="*/ 21 w 204"/>
                  <a:gd name="T17" fmla="*/ 32 h 57"/>
                  <a:gd name="T18" fmla="*/ 20 w 204"/>
                  <a:gd name="T19" fmla="*/ 31 h 57"/>
                  <a:gd name="T20" fmla="*/ 23 w 204"/>
                  <a:gd name="T21" fmla="*/ 22 h 57"/>
                  <a:gd name="T22" fmla="*/ 40 w 204"/>
                  <a:gd name="T23" fmla="*/ 13 h 57"/>
                  <a:gd name="T24" fmla="*/ 0 w 204"/>
                  <a:gd name="T25" fmla="*/ 7 h 57"/>
                  <a:gd name="T26" fmla="*/ 63 w 204"/>
                  <a:gd name="T27" fmla="*/ 6 h 57"/>
                  <a:gd name="T28" fmla="*/ 104 w 204"/>
                  <a:gd name="T29" fmla="*/ 11 h 57"/>
                  <a:gd name="T30" fmla="*/ 96 w 204"/>
                  <a:gd name="T31" fmla="*/ 19 h 57"/>
                  <a:gd name="T32" fmla="*/ 88 w 204"/>
                  <a:gd name="T33" fmla="*/ 22 h 57"/>
                  <a:gd name="T34" fmla="*/ 116 w 204"/>
                  <a:gd name="T35" fmla="*/ 27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4" h="57">
                    <a:moveTo>
                      <a:pt x="116" y="27"/>
                    </a:moveTo>
                    <a:cubicBezTo>
                      <a:pt x="140" y="30"/>
                      <a:pt x="164" y="32"/>
                      <a:pt x="188" y="35"/>
                    </a:cubicBezTo>
                    <a:cubicBezTo>
                      <a:pt x="195" y="35"/>
                      <a:pt x="201" y="36"/>
                      <a:pt x="204" y="43"/>
                    </a:cubicBezTo>
                    <a:cubicBezTo>
                      <a:pt x="189" y="48"/>
                      <a:pt x="174" y="49"/>
                      <a:pt x="159" y="42"/>
                    </a:cubicBezTo>
                    <a:cubicBezTo>
                      <a:pt x="156" y="41"/>
                      <a:pt x="152" y="38"/>
                      <a:pt x="149" y="43"/>
                    </a:cubicBezTo>
                    <a:cubicBezTo>
                      <a:pt x="145" y="49"/>
                      <a:pt x="141" y="57"/>
                      <a:pt x="138" y="42"/>
                    </a:cubicBezTo>
                    <a:cubicBezTo>
                      <a:pt x="138" y="40"/>
                      <a:pt x="134" y="41"/>
                      <a:pt x="131" y="42"/>
                    </a:cubicBezTo>
                    <a:cubicBezTo>
                      <a:pt x="107" y="47"/>
                      <a:pt x="82" y="42"/>
                      <a:pt x="58" y="43"/>
                    </a:cubicBezTo>
                    <a:cubicBezTo>
                      <a:pt x="44" y="44"/>
                      <a:pt x="33" y="37"/>
                      <a:pt x="21" y="32"/>
                    </a:cubicBezTo>
                    <a:cubicBezTo>
                      <a:pt x="21" y="32"/>
                      <a:pt x="20" y="31"/>
                      <a:pt x="20" y="31"/>
                    </a:cubicBezTo>
                    <a:cubicBezTo>
                      <a:pt x="17" y="26"/>
                      <a:pt x="19" y="23"/>
                      <a:pt x="23" y="22"/>
                    </a:cubicBezTo>
                    <a:cubicBezTo>
                      <a:pt x="29" y="20"/>
                      <a:pt x="35" y="18"/>
                      <a:pt x="40" y="13"/>
                    </a:cubicBezTo>
                    <a:cubicBezTo>
                      <a:pt x="27" y="8"/>
                      <a:pt x="11" y="20"/>
                      <a:pt x="0" y="7"/>
                    </a:cubicBezTo>
                    <a:cubicBezTo>
                      <a:pt x="21" y="0"/>
                      <a:pt x="42" y="1"/>
                      <a:pt x="63" y="6"/>
                    </a:cubicBezTo>
                    <a:cubicBezTo>
                      <a:pt x="77" y="8"/>
                      <a:pt x="90" y="11"/>
                      <a:pt x="104" y="11"/>
                    </a:cubicBezTo>
                    <a:cubicBezTo>
                      <a:pt x="102" y="15"/>
                      <a:pt x="100" y="18"/>
                      <a:pt x="96" y="19"/>
                    </a:cubicBezTo>
                    <a:cubicBezTo>
                      <a:pt x="94" y="21"/>
                      <a:pt x="91" y="22"/>
                      <a:pt x="88" y="22"/>
                    </a:cubicBezTo>
                    <a:cubicBezTo>
                      <a:pt x="96" y="30"/>
                      <a:pt x="107" y="26"/>
                      <a:pt x="116" y="27"/>
                    </a:cubicBezTo>
                    <a:close/>
                  </a:path>
                </a:pathLst>
              </a:custGeom>
              <a:solidFill>
                <a:srgbClr val="9DC9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8" name="Freeform 628">
                <a:extLst>
                  <a:ext uri="{FF2B5EF4-FFF2-40B4-BE49-F238E27FC236}">
                    <a16:creationId xmlns:a16="http://schemas.microsoft.com/office/drawing/2014/main" id="{2FC2AB12-938C-46EE-8EEB-EA4DB6BAC6A6}"/>
                  </a:ext>
                </a:extLst>
              </p:cNvPr>
              <p:cNvSpPr>
                <a:spLocks/>
              </p:cNvSpPr>
              <p:nvPr/>
            </p:nvSpPr>
            <p:spPr bwMode="auto">
              <a:xfrm>
                <a:off x="859" y="3603"/>
                <a:ext cx="251" cy="42"/>
              </a:xfrm>
              <a:custGeom>
                <a:avLst/>
                <a:gdLst>
                  <a:gd name="T0" fmla="*/ 16 w 224"/>
                  <a:gd name="T1" fmla="*/ 33 h 37"/>
                  <a:gd name="T2" fmla="*/ 2 w 224"/>
                  <a:gd name="T3" fmla="*/ 20 h 37"/>
                  <a:gd name="T4" fmla="*/ 19 w 224"/>
                  <a:gd name="T5" fmla="*/ 9 h 37"/>
                  <a:gd name="T6" fmla="*/ 24 w 224"/>
                  <a:gd name="T7" fmla="*/ 1 h 37"/>
                  <a:gd name="T8" fmla="*/ 64 w 224"/>
                  <a:gd name="T9" fmla="*/ 6 h 37"/>
                  <a:gd name="T10" fmla="*/ 62 w 224"/>
                  <a:gd name="T11" fmla="*/ 12 h 37"/>
                  <a:gd name="T12" fmla="*/ 135 w 224"/>
                  <a:gd name="T13" fmla="*/ 17 h 37"/>
                  <a:gd name="T14" fmla="*/ 144 w 224"/>
                  <a:gd name="T15" fmla="*/ 5 h 37"/>
                  <a:gd name="T16" fmla="*/ 224 w 224"/>
                  <a:gd name="T17" fmla="*/ 9 h 37"/>
                  <a:gd name="T18" fmla="*/ 173 w 224"/>
                  <a:gd name="T19" fmla="*/ 16 h 37"/>
                  <a:gd name="T20" fmla="*/ 192 w 224"/>
                  <a:gd name="T21" fmla="*/ 29 h 37"/>
                  <a:gd name="T22" fmla="*/ 104 w 224"/>
                  <a:gd name="T23" fmla="*/ 31 h 37"/>
                  <a:gd name="T24" fmla="*/ 46 w 224"/>
                  <a:gd name="T25" fmla="*/ 36 h 37"/>
                  <a:gd name="T26" fmla="*/ 16 w 224"/>
                  <a:gd name="T27" fmla="*/ 33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24" h="37">
                    <a:moveTo>
                      <a:pt x="16" y="33"/>
                    </a:moveTo>
                    <a:cubicBezTo>
                      <a:pt x="13" y="27"/>
                      <a:pt x="0" y="30"/>
                      <a:pt x="2" y="20"/>
                    </a:cubicBezTo>
                    <a:cubicBezTo>
                      <a:pt x="3" y="12"/>
                      <a:pt x="12" y="10"/>
                      <a:pt x="19" y="9"/>
                    </a:cubicBezTo>
                    <a:cubicBezTo>
                      <a:pt x="25" y="9"/>
                      <a:pt x="26" y="6"/>
                      <a:pt x="24" y="1"/>
                    </a:cubicBezTo>
                    <a:cubicBezTo>
                      <a:pt x="37" y="2"/>
                      <a:pt x="51" y="0"/>
                      <a:pt x="64" y="6"/>
                    </a:cubicBezTo>
                    <a:cubicBezTo>
                      <a:pt x="66" y="9"/>
                      <a:pt x="60" y="12"/>
                      <a:pt x="62" y="12"/>
                    </a:cubicBezTo>
                    <a:cubicBezTo>
                      <a:pt x="86" y="14"/>
                      <a:pt x="110" y="22"/>
                      <a:pt x="135" y="17"/>
                    </a:cubicBezTo>
                    <a:cubicBezTo>
                      <a:pt x="143" y="16"/>
                      <a:pt x="146" y="12"/>
                      <a:pt x="144" y="5"/>
                    </a:cubicBezTo>
                    <a:cubicBezTo>
                      <a:pt x="171" y="3"/>
                      <a:pt x="198" y="2"/>
                      <a:pt x="224" y="9"/>
                    </a:cubicBezTo>
                    <a:cubicBezTo>
                      <a:pt x="209" y="21"/>
                      <a:pt x="190" y="12"/>
                      <a:pt x="173" y="16"/>
                    </a:cubicBezTo>
                    <a:cubicBezTo>
                      <a:pt x="177" y="23"/>
                      <a:pt x="192" y="16"/>
                      <a:pt x="192" y="29"/>
                    </a:cubicBezTo>
                    <a:cubicBezTo>
                      <a:pt x="163" y="30"/>
                      <a:pt x="134" y="35"/>
                      <a:pt x="104" y="31"/>
                    </a:cubicBezTo>
                    <a:cubicBezTo>
                      <a:pt x="85" y="28"/>
                      <a:pt x="65" y="35"/>
                      <a:pt x="46" y="36"/>
                    </a:cubicBezTo>
                    <a:cubicBezTo>
                      <a:pt x="35" y="37"/>
                      <a:pt x="26" y="29"/>
                      <a:pt x="16" y="33"/>
                    </a:cubicBezTo>
                    <a:close/>
                  </a:path>
                </a:pathLst>
              </a:custGeom>
              <a:solidFill>
                <a:srgbClr val="73B3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9" name="Freeform 629">
                <a:extLst>
                  <a:ext uri="{FF2B5EF4-FFF2-40B4-BE49-F238E27FC236}">
                    <a16:creationId xmlns:a16="http://schemas.microsoft.com/office/drawing/2014/main" id="{E18D3152-35AF-4CB8-B605-0C8E3027BB34}"/>
                  </a:ext>
                </a:extLst>
              </p:cNvPr>
              <p:cNvSpPr>
                <a:spLocks/>
              </p:cNvSpPr>
              <p:nvPr/>
            </p:nvSpPr>
            <p:spPr bwMode="auto">
              <a:xfrm>
                <a:off x="505" y="3599"/>
                <a:ext cx="210" cy="41"/>
              </a:xfrm>
              <a:custGeom>
                <a:avLst/>
                <a:gdLst>
                  <a:gd name="T0" fmla="*/ 79 w 187"/>
                  <a:gd name="T1" fmla="*/ 1 h 37"/>
                  <a:gd name="T2" fmla="*/ 161 w 187"/>
                  <a:gd name="T3" fmla="*/ 11 h 37"/>
                  <a:gd name="T4" fmla="*/ 187 w 187"/>
                  <a:gd name="T5" fmla="*/ 22 h 37"/>
                  <a:gd name="T6" fmla="*/ 167 w 187"/>
                  <a:gd name="T7" fmla="*/ 37 h 37"/>
                  <a:gd name="T8" fmla="*/ 139 w 187"/>
                  <a:gd name="T9" fmla="*/ 33 h 37"/>
                  <a:gd name="T10" fmla="*/ 126 w 187"/>
                  <a:gd name="T11" fmla="*/ 32 h 37"/>
                  <a:gd name="T12" fmla="*/ 117 w 187"/>
                  <a:gd name="T13" fmla="*/ 34 h 37"/>
                  <a:gd name="T14" fmla="*/ 59 w 187"/>
                  <a:gd name="T15" fmla="*/ 26 h 37"/>
                  <a:gd name="T16" fmla="*/ 51 w 187"/>
                  <a:gd name="T17" fmla="*/ 25 h 37"/>
                  <a:gd name="T18" fmla="*/ 33 w 187"/>
                  <a:gd name="T19" fmla="*/ 13 h 37"/>
                  <a:gd name="T20" fmla="*/ 0 w 187"/>
                  <a:gd name="T21" fmla="*/ 8 h 37"/>
                  <a:gd name="T22" fmla="*/ 28 w 187"/>
                  <a:gd name="T23" fmla="*/ 1 h 37"/>
                  <a:gd name="T24" fmla="*/ 31 w 187"/>
                  <a:gd name="T25" fmla="*/ 1 h 37"/>
                  <a:gd name="T26" fmla="*/ 67 w 187"/>
                  <a:gd name="T27" fmla="*/ 2 h 37"/>
                  <a:gd name="T28" fmla="*/ 79 w 187"/>
                  <a:gd name="T29" fmla="*/ 1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87" h="37">
                    <a:moveTo>
                      <a:pt x="79" y="1"/>
                    </a:moveTo>
                    <a:cubicBezTo>
                      <a:pt x="105" y="11"/>
                      <a:pt x="133" y="8"/>
                      <a:pt x="161" y="11"/>
                    </a:cubicBezTo>
                    <a:cubicBezTo>
                      <a:pt x="172" y="13"/>
                      <a:pt x="172" y="31"/>
                      <a:pt x="187" y="22"/>
                    </a:cubicBezTo>
                    <a:cubicBezTo>
                      <a:pt x="182" y="35"/>
                      <a:pt x="175" y="37"/>
                      <a:pt x="167" y="37"/>
                    </a:cubicBezTo>
                    <a:cubicBezTo>
                      <a:pt x="157" y="36"/>
                      <a:pt x="148" y="35"/>
                      <a:pt x="139" y="33"/>
                    </a:cubicBezTo>
                    <a:cubicBezTo>
                      <a:pt x="135" y="29"/>
                      <a:pt x="131" y="30"/>
                      <a:pt x="126" y="32"/>
                    </a:cubicBezTo>
                    <a:cubicBezTo>
                      <a:pt x="123" y="34"/>
                      <a:pt x="119" y="35"/>
                      <a:pt x="117" y="34"/>
                    </a:cubicBezTo>
                    <a:cubicBezTo>
                      <a:pt x="98" y="24"/>
                      <a:pt x="77" y="32"/>
                      <a:pt x="59" y="26"/>
                    </a:cubicBezTo>
                    <a:cubicBezTo>
                      <a:pt x="56" y="26"/>
                      <a:pt x="54" y="25"/>
                      <a:pt x="51" y="25"/>
                    </a:cubicBezTo>
                    <a:cubicBezTo>
                      <a:pt x="48" y="17"/>
                      <a:pt x="44" y="11"/>
                      <a:pt x="33" y="13"/>
                    </a:cubicBezTo>
                    <a:cubicBezTo>
                      <a:pt x="23" y="14"/>
                      <a:pt x="12" y="16"/>
                      <a:pt x="0" y="8"/>
                    </a:cubicBezTo>
                    <a:cubicBezTo>
                      <a:pt x="10" y="5"/>
                      <a:pt x="19" y="3"/>
                      <a:pt x="28" y="1"/>
                    </a:cubicBezTo>
                    <a:cubicBezTo>
                      <a:pt x="29" y="0"/>
                      <a:pt x="30" y="0"/>
                      <a:pt x="31" y="1"/>
                    </a:cubicBezTo>
                    <a:cubicBezTo>
                      <a:pt x="43" y="1"/>
                      <a:pt x="55" y="6"/>
                      <a:pt x="67" y="2"/>
                    </a:cubicBezTo>
                    <a:cubicBezTo>
                      <a:pt x="71" y="2"/>
                      <a:pt x="75" y="4"/>
                      <a:pt x="79" y="1"/>
                    </a:cubicBezTo>
                    <a:close/>
                  </a:path>
                </a:pathLst>
              </a:custGeom>
              <a:solidFill>
                <a:srgbClr val="6AAE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0" name="Freeform 630">
                <a:extLst>
                  <a:ext uri="{FF2B5EF4-FFF2-40B4-BE49-F238E27FC236}">
                    <a16:creationId xmlns:a16="http://schemas.microsoft.com/office/drawing/2014/main" id="{621D2DDD-0320-47D5-BE81-92E1C60BD0C0}"/>
                  </a:ext>
                </a:extLst>
              </p:cNvPr>
              <p:cNvSpPr>
                <a:spLocks/>
              </p:cNvSpPr>
              <p:nvPr/>
            </p:nvSpPr>
            <p:spPr bwMode="auto">
              <a:xfrm>
                <a:off x="1662" y="3591"/>
                <a:ext cx="240" cy="53"/>
              </a:xfrm>
              <a:custGeom>
                <a:avLst/>
                <a:gdLst>
                  <a:gd name="T0" fmla="*/ 177 w 213"/>
                  <a:gd name="T1" fmla="*/ 44 h 47"/>
                  <a:gd name="T2" fmla="*/ 172 w 213"/>
                  <a:gd name="T3" fmla="*/ 35 h 47"/>
                  <a:gd name="T4" fmla="*/ 159 w 213"/>
                  <a:gd name="T5" fmla="*/ 20 h 47"/>
                  <a:gd name="T6" fmla="*/ 155 w 213"/>
                  <a:gd name="T7" fmla="*/ 17 h 47"/>
                  <a:gd name="T8" fmla="*/ 66 w 213"/>
                  <a:gd name="T9" fmla="*/ 20 h 47"/>
                  <a:gd name="T10" fmla="*/ 52 w 213"/>
                  <a:gd name="T11" fmla="*/ 17 h 47"/>
                  <a:gd name="T12" fmla="*/ 40 w 213"/>
                  <a:gd name="T13" fmla="*/ 18 h 47"/>
                  <a:gd name="T14" fmla="*/ 0 w 213"/>
                  <a:gd name="T15" fmla="*/ 28 h 47"/>
                  <a:gd name="T16" fmla="*/ 17 w 213"/>
                  <a:gd name="T17" fmla="*/ 19 h 47"/>
                  <a:gd name="T18" fmla="*/ 13 w 213"/>
                  <a:gd name="T19" fmla="*/ 12 h 47"/>
                  <a:gd name="T20" fmla="*/ 63 w 213"/>
                  <a:gd name="T21" fmla="*/ 6 h 47"/>
                  <a:gd name="T22" fmla="*/ 146 w 213"/>
                  <a:gd name="T23" fmla="*/ 7 h 47"/>
                  <a:gd name="T24" fmla="*/ 190 w 213"/>
                  <a:gd name="T25" fmla="*/ 4 h 47"/>
                  <a:gd name="T26" fmla="*/ 205 w 213"/>
                  <a:gd name="T27" fmla="*/ 12 h 47"/>
                  <a:gd name="T28" fmla="*/ 195 w 213"/>
                  <a:gd name="T29" fmla="*/ 13 h 47"/>
                  <a:gd name="T30" fmla="*/ 182 w 213"/>
                  <a:gd name="T31" fmla="*/ 14 h 47"/>
                  <a:gd name="T32" fmla="*/ 194 w 213"/>
                  <a:gd name="T33" fmla="*/ 22 h 47"/>
                  <a:gd name="T34" fmla="*/ 204 w 213"/>
                  <a:gd name="T35" fmla="*/ 25 h 47"/>
                  <a:gd name="T36" fmla="*/ 186 w 213"/>
                  <a:gd name="T37" fmla="*/ 37 h 47"/>
                  <a:gd name="T38" fmla="*/ 213 w 213"/>
                  <a:gd name="T39" fmla="*/ 44 h 47"/>
                  <a:gd name="T40" fmla="*/ 177 w 213"/>
                  <a:gd name="T41" fmla="*/ 44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13" h="47">
                    <a:moveTo>
                      <a:pt x="177" y="44"/>
                    </a:moveTo>
                    <a:cubicBezTo>
                      <a:pt x="181" y="37"/>
                      <a:pt x="173" y="37"/>
                      <a:pt x="172" y="35"/>
                    </a:cubicBezTo>
                    <a:cubicBezTo>
                      <a:pt x="169" y="28"/>
                      <a:pt x="148" y="37"/>
                      <a:pt x="159" y="20"/>
                    </a:cubicBezTo>
                    <a:cubicBezTo>
                      <a:pt x="158" y="19"/>
                      <a:pt x="156" y="17"/>
                      <a:pt x="155" y="17"/>
                    </a:cubicBezTo>
                    <a:cubicBezTo>
                      <a:pt x="126" y="24"/>
                      <a:pt x="96" y="7"/>
                      <a:pt x="66" y="20"/>
                    </a:cubicBezTo>
                    <a:cubicBezTo>
                      <a:pt x="63" y="21"/>
                      <a:pt x="55" y="23"/>
                      <a:pt x="52" y="17"/>
                    </a:cubicBezTo>
                    <a:cubicBezTo>
                      <a:pt x="47" y="8"/>
                      <a:pt x="42" y="15"/>
                      <a:pt x="40" y="18"/>
                    </a:cubicBezTo>
                    <a:cubicBezTo>
                      <a:pt x="30" y="33"/>
                      <a:pt x="15" y="31"/>
                      <a:pt x="0" y="28"/>
                    </a:cubicBezTo>
                    <a:cubicBezTo>
                      <a:pt x="6" y="26"/>
                      <a:pt x="13" y="24"/>
                      <a:pt x="17" y="19"/>
                    </a:cubicBezTo>
                    <a:cubicBezTo>
                      <a:pt x="22" y="14"/>
                      <a:pt x="17" y="13"/>
                      <a:pt x="13" y="12"/>
                    </a:cubicBezTo>
                    <a:cubicBezTo>
                      <a:pt x="29" y="5"/>
                      <a:pt x="47" y="6"/>
                      <a:pt x="63" y="6"/>
                    </a:cubicBezTo>
                    <a:cubicBezTo>
                      <a:pt x="91" y="7"/>
                      <a:pt x="118" y="9"/>
                      <a:pt x="146" y="7"/>
                    </a:cubicBezTo>
                    <a:cubicBezTo>
                      <a:pt x="161" y="6"/>
                      <a:pt x="174" y="0"/>
                      <a:pt x="190" y="4"/>
                    </a:cubicBezTo>
                    <a:cubicBezTo>
                      <a:pt x="196" y="5"/>
                      <a:pt x="201" y="7"/>
                      <a:pt x="205" y="12"/>
                    </a:cubicBezTo>
                    <a:cubicBezTo>
                      <a:pt x="202" y="16"/>
                      <a:pt x="198" y="14"/>
                      <a:pt x="195" y="13"/>
                    </a:cubicBezTo>
                    <a:cubicBezTo>
                      <a:pt x="190" y="11"/>
                      <a:pt x="184" y="5"/>
                      <a:pt x="182" y="14"/>
                    </a:cubicBezTo>
                    <a:cubicBezTo>
                      <a:pt x="181" y="21"/>
                      <a:pt x="186" y="24"/>
                      <a:pt x="194" y="22"/>
                    </a:cubicBezTo>
                    <a:cubicBezTo>
                      <a:pt x="196" y="22"/>
                      <a:pt x="198" y="23"/>
                      <a:pt x="204" y="25"/>
                    </a:cubicBezTo>
                    <a:cubicBezTo>
                      <a:pt x="197" y="30"/>
                      <a:pt x="187" y="26"/>
                      <a:pt x="186" y="37"/>
                    </a:cubicBezTo>
                    <a:cubicBezTo>
                      <a:pt x="195" y="39"/>
                      <a:pt x="205" y="39"/>
                      <a:pt x="213" y="44"/>
                    </a:cubicBezTo>
                    <a:cubicBezTo>
                      <a:pt x="201" y="45"/>
                      <a:pt x="189" y="47"/>
                      <a:pt x="177" y="44"/>
                    </a:cubicBezTo>
                    <a:close/>
                  </a:path>
                </a:pathLst>
              </a:custGeom>
              <a:solidFill>
                <a:srgbClr val="81BD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1" name="Freeform 631">
                <a:extLst>
                  <a:ext uri="{FF2B5EF4-FFF2-40B4-BE49-F238E27FC236}">
                    <a16:creationId xmlns:a16="http://schemas.microsoft.com/office/drawing/2014/main" id="{AA1E0539-2500-4A89-83FC-7A2B82D750EC}"/>
                  </a:ext>
                </a:extLst>
              </p:cNvPr>
              <p:cNvSpPr>
                <a:spLocks/>
              </p:cNvSpPr>
              <p:nvPr/>
            </p:nvSpPr>
            <p:spPr bwMode="auto">
              <a:xfrm>
                <a:off x="1041" y="3609"/>
                <a:ext cx="137" cy="43"/>
              </a:xfrm>
              <a:custGeom>
                <a:avLst/>
                <a:gdLst>
                  <a:gd name="T0" fmla="*/ 30 w 122"/>
                  <a:gd name="T1" fmla="*/ 24 h 38"/>
                  <a:gd name="T2" fmla="*/ 12 w 122"/>
                  <a:gd name="T3" fmla="*/ 18 h 38"/>
                  <a:gd name="T4" fmla="*/ 1 w 122"/>
                  <a:gd name="T5" fmla="*/ 12 h 38"/>
                  <a:gd name="T6" fmla="*/ 14 w 122"/>
                  <a:gd name="T7" fmla="*/ 4 h 38"/>
                  <a:gd name="T8" fmla="*/ 62 w 122"/>
                  <a:gd name="T9" fmla="*/ 4 h 38"/>
                  <a:gd name="T10" fmla="*/ 97 w 122"/>
                  <a:gd name="T11" fmla="*/ 4 h 38"/>
                  <a:gd name="T12" fmla="*/ 102 w 122"/>
                  <a:gd name="T13" fmla="*/ 12 h 38"/>
                  <a:gd name="T14" fmla="*/ 122 w 122"/>
                  <a:gd name="T15" fmla="*/ 24 h 38"/>
                  <a:gd name="T16" fmla="*/ 30 w 122"/>
                  <a:gd name="T17" fmla="*/ 24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2" h="38">
                    <a:moveTo>
                      <a:pt x="30" y="24"/>
                    </a:moveTo>
                    <a:cubicBezTo>
                      <a:pt x="26" y="17"/>
                      <a:pt x="18" y="20"/>
                      <a:pt x="12" y="18"/>
                    </a:cubicBezTo>
                    <a:cubicBezTo>
                      <a:pt x="7" y="17"/>
                      <a:pt x="0" y="21"/>
                      <a:pt x="1" y="12"/>
                    </a:cubicBezTo>
                    <a:cubicBezTo>
                      <a:pt x="1" y="5"/>
                      <a:pt x="7" y="3"/>
                      <a:pt x="14" y="4"/>
                    </a:cubicBezTo>
                    <a:cubicBezTo>
                      <a:pt x="30" y="6"/>
                      <a:pt x="46" y="6"/>
                      <a:pt x="62" y="4"/>
                    </a:cubicBezTo>
                    <a:cubicBezTo>
                      <a:pt x="74" y="0"/>
                      <a:pt x="86" y="3"/>
                      <a:pt x="97" y="4"/>
                    </a:cubicBezTo>
                    <a:cubicBezTo>
                      <a:pt x="101" y="5"/>
                      <a:pt x="102" y="8"/>
                      <a:pt x="102" y="12"/>
                    </a:cubicBezTo>
                    <a:cubicBezTo>
                      <a:pt x="108" y="17"/>
                      <a:pt x="120" y="12"/>
                      <a:pt x="122" y="24"/>
                    </a:cubicBezTo>
                    <a:cubicBezTo>
                      <a:pt x="91" y="38"/>
                      <a:pt x="61" y="27"/>
                      <a:pt x="30" y="24"/>
                    </a:cubicBezTo>
                    <a:close/>
                  </a:path>
                </a:pathLst>
              </a:custGeom>
              <a:solidFill>
                <a:srgbClr val="509E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2" name="Freeform 632">
                <a:extLst>
                  <a:ext uri="{FF2B5EF4-FFF2-40B4-BE49-F238E27FC236}">
                    <a16:creationId xmlns:a16="http://schemas.microsoft.com/office/drawing/2014/main" id="{683E91DF-BF1D-4C5E-808F-F1FC58D415B7}"/>
                  </a:ext>
                </a:extLst>
              </p:cNvPr>
              <p:cNvSpPr>
                <a:spLocks/>
              </p:cNvSpPr>
              <p:nvPr/>
            </p:nvSpPr>
            <p:spPr bwMode="auto">
              <a:xfrm>
                <a:off x="916" y="3609"/>
                <a:ext cx="120" cy="29"/>
              </a:xfrm>
              <a:custGeom>
                <a:avLst/>
                <a:gdLst>
                  <a:gd name="T0" fmla="*/ 93 w 107"/>
                  <a:gd name="T1" fmla="*/ 0 h 26"/>
                  <a:gd name="T2" fmla="*/ 104 w 107"/>
                  <a:gd name="T3" fmla="*/ 12 h 26"/>
                  <a:gd name="T4" fmla="*/ 90 w 107"/>
                  <a:gd name="T5" fmla="*/ 15 h 26"/>
                  <a:gd name="T6" fmla="*/ 42 w 107"/>
                  <a:gd name="T7" fmla="*/ 18 h 26"/>
                  <a:gd name="T8" fmla="*/ 15 w 107"/>
                  <a:gd name="T9" fmla="*/ 12 h 26"/>
                  <a:gd name="T10" fmla="*/ 3 w 107"/>
                  <a:gd name="T11" fmla="*/ 13 h 26"/>
                  <a:gd name="T12" fmla="*/ 13 w 107"/>
                  <a:gd name="T13" fmla="*/ 1 h 26"/>
                  <a:gd name="T14" fmla="*/ 93 w 107"/>
                  <a:gd name="T15" fmla="*/ 0 h 2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7" h="26">
                    <a:moveTo>
                      <a:pt x="93" y="0"/>
                    </a:moveTo>
                    <a:cubicBezTo>
                      <a:pt x="95" y="5"/>
                      <a:pt x="107" y="3"/>
                      <a:pt x="104" y="12"/>
                    </a:cubicBezTo>
                    <a:cubicBezTo>
                      <a:pt x="102" y="19"/>
                      <a:pt x="95" y="13"/>
                      <a:pt x="90" y="15"/>
                    </a:cubicBezTo>
                    <a:cubicBezTo>
                      <a:pt x="75" y="22"/>
                      <a:pt x="58" y="19"/>
                      <a:pt x="42" y="18"/>
                    </a:cubicBezTo>
                    <a:cubicBezTo>
                      <a:pt x="36" y="18"/>
                      <a:pt x="22" y="21"/>
                      <a:pt x="15" y="12"/>
                    </a:cubicBezTo>
                    <a:cubicBezTo>
                      <a:pt x="9" y="5"/>
                      <a:pt x="7" y="26"/>
                      <a:pt x="3" y="13"/>
                    </a:cubicBezTo>
                    <a:cubicBezTo>
                      <a:pt x="0" y="6"/>
                      <a:pt x="10" y="6"/>
                      <a:pt x="13" y="1"/>
                    </a:cubicBezTo>
                    <a:cubicBezTo>
                      <a:pt x="40" y="0"/>
                      <a:pt x="66" y="0"/>
                      <a:pt x="93" y="0"/>
                    </a:cubicBezTo>
                    <a:close/>
                  </a:path>
                </a:pathLst>
              </a:custGeom>
              <a:solidFill>
                <a:srgbClr val="509E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3" name="Freeform 633">
                <a:extLst>
                  <a:ext uri="{FF2B5EF4-FFF2-40B4-BE49-F238E27FC236}">
                    <a16:creationId xmlns:a16="http://schemas.microsoft.com/office/drawing/2014/main" id="{B9BD00E8-6B9A-49F8-A3A3-902BD7DAA6EB}"/>
                  </a:ext>
                </a:extLst>
              </p:cNvPr>
              <p:cNvSpPr>
                <a:spLocks/>
              </p:cNvSpPr>
              <p:nvPr/>
            </p:nvSpPr>
            <p:spPr bwMode="auto">
              <a:xfrm>
                <a:off x="2220" y="3591"/>
                <a:ext cx="136" cy="27"/>
              </a:xfrm>
              <a:custGeom>
                <a:avLst/>
                <a:gdLst>
                  <a:gd name="T0" fmla="*/ 49 w 121"/>
                  <a:gd name="T1" fmla="*/ 24 h 24"/>
                  <a:gd name="T2" fmla="*/ 32 w 121"/>
                  <a:gd name="T3" fmla="*/ 18 h 24"/>
                  <a:gd name="T4" fmla="*/ 5 w 121"/>
                  <a:gd name="T5" fmla="*/ 15 h 24"/>
                  <a:gd name="T6" fmla="*/ 5 w 121"/>
                  <a:gd name="T7" fmla="*/ 8 h 24"/>
                  <a:gd name="T8" fmla="*/ 31 w 121"/>
                  <a:gd name="T9" fmla="*/ 2 h 24"/>
                  <a:gd name="T10" fmla="*/ 53 w 121"/>
                  <a:gd name="T11" fmla="*/ 0 h 24"/>
                  <a:gd name="T12" fmla="*/ 61 w 121"/>
                  <a:gd name="T13" fmla="*/ 0 h 24"/>
                  <a:gd name="T14" fmla="*/ 121 w 121"/>
                  <a:gd name="T15" fmla="*/ 9 h 24"/>
                  <a:gd name="T16" fmla="*/ 109 w 121"/>
                  <a:gd name="T17" fmla="*/ 18 h 24"/>
                  <a:gd name="T18" fmla="*/ 49 w 121"/>
                  <a:gd name="T19"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24">
                    <a:moveTo>
                      <a:pt x="49" y="24"/>
                    </a:moveTo>
                    <a:cubicBezTo>
                      <a:pt x="49" y="7"/>
                      <a:pt x="36" y="16"/>
                      <a:pt x="32" y="18"/>
                    </a:cubicBezTo>
                    <a:cubicBezTo>
                      <a:pt x="22" y="21"/>
                      <a:pt x="13" y="19"/>
                      <a:pt x="5" y="15"/>
                    </a:cubicBezTo>
                    <a:cubicBezTo>
                      <a:pt x="0" y="13"/>
                      <a:pt x="3" y="10"/>
                      <a:pt x="5" y="8"/>
                    </a:cubicBezTo>
                    <a:cubicBezTo>
                      <a:pt x="13" y="0"/>
                      <a:pt x="22" y="2"/>
                      <a:pt x="31" y="2"/>
                    </a:cubicBezTo>
                    <a:cubicBezTo>
                      <a:pt x="38" y="1"/>
                      <a:pt x="46" y="6"/>
                      <a:pt x="53" y="0"/>
                    </a:cubicBezTo>
                    <a:cubicBezTo>
                      <a:pt x="56" y="0"/>
                      <a:pt x="58" y="0"/>
                      <a:pt x="61" y="0"/>
                    </a:cubicBezTo>
                    <a:cubicBezTo>
                      <a:pt x="82" y="0"/>
                      <a:pt x="100" y="10"/>
                      <a:pt x="121" y="9"/>
                    </a:cubicBezTo>
                    <a:cubicBezTo>
                      <a:pt x="119" y="21"/>
                      <a:pt x="113" y="17"/>
                      <a:pt x="109" y="18"/>
                    </a:cubicBezTo>
                    <a:cubicBezTo>
                      <a:pt x="89" y="21"/>
                      <a:pt x="68" y="17"/>
                      <a:pt x="49" y="24"/>
                    </a:cubicBezTo>
                    <a:close/>
                  </a:path>
                </a:pathLst>
              </a:custGeom>
              <a:solidFill>
                <a:srgbClr val="2386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4" name="Freeform 634">
                <a:extLst>
                  <a:ext uri="{FF2B5EF4-FFF2-40B4-BE49-F238E27FC236}">
                    <a16:creationId xmlns:a16="http://schemas.microsoft.com/office/drawing/2014/main" id="{D11F7CC2-90EB-4CF8-9AA2-6BD0F8792402}"/>
                  </a:ext>
                </a:extLst>
              </p:cNvPr>
              <p:cNvSpPr>
                <a:spLocks/>
              </p:cNvSpPr>
              <p:nvPr/>
            </p:nvSpPr>
            <p:spPr bwMode="auto">
              <a:xfrm>
                <a:off x="351" y="3518"/>
                <a:ext cx="130" cy="43"/>
              </a:xfrm>
              <a:custGeom>
                <a:avLst/>
                <a:gdLst>
                  <a:gd name="T0" fmla="*/ 0 w 116"/>
                  <a:gd name="T1" fmla="*/ 25 h 38"/>
                  <a:gd name="T2" fmla="*/ 58 w 116"/>
                  <a:gd name="T3" fmla="*/ 13 h 38"/>
                  <a:gd name="T4" fmla="*/ 109 w 116"/>
                  <a:gd name="T5" fmla="*/ 19 h 38"/>
                  <a:gd name="T6" fmla="*/ 116 w 116"/>
                  <a:gd name="T7" fmla="*/ 25 h 38"/>
                  <a:gd name="T8" fmla="*/ 54 w 116"/>
                  <a:gd name="T9" fmla="*/ 23 h 38"/>
                  <a:gd name="T10" fmla="*/ 20 w 116"/>
                  <a:gd name="T11" fmla="*/ 26 h 38"/>
                  <a:gd name="T12" fmla="*/ 0 w 116"/>
                  <a:gd name="T13" fmla="*/ 25 h 38"/>
                </a:gdLst>
                <a:ahLst/>
                <a:cxnLst>
                  <a:cxn ang="0">
                    <a:pos x="T0" y="T1"/>
                  </a:cxn>
                  <a:cxn ang="0">
                    <a:pos x="T2" y="T3"/>
                  </a:cxn>
                  <a:cxn ang="0">
                    <a:pos x="T4" y="T5"/>
                  </a:cxn>
                  <a:cxn ang="0">
                    <a:pos x="T6" y="T7"/>
                  </a:cxn>
                  <a:cxn ang="0">
                    <a:pos x="T8" y="T9"/>
                  </a:cxn>
                  <a:cxn ang="0">
                    <a:pos x="T10" y="T11"/>
                  </a:cxn>
                  <a:cxn ang="0">
                    <a:pos x="T12" y="T13"/>
                  </a:cxn>
                </a:cxnLst>
                <a:rect l="0" t="0" r="r" b="b"/>
                <a:pathLst>
                  <a:path w="116" h="38">
                    <a:moveTo>
                      <a:pt x="0" y="25"/>
                    </a:moveTo>
                    <a:cubicBezTo>
                      <a:pt x="15" y="0"/>
                      <a:pt x="35" y="3"/>
                      <a:pt x="58" y="13"/>
                    </a:cubicBezTo>
                    <a:cubicBezTo>
                      <a:pt x="74" y="19"/>
                      <a:pt x="93" y="9"/>
                      <a:pt x="109" y="19"/>
                    </a:cubicBezTo>
                    <a:cubicBezTo>
                      <a:pt x="112" y="21"/>
                      <a:pt x="115" y="22"/>
                      <a:pt x="116" y="25"/>
                    </a:cubicBezTo>
                    <a:cubicBezTo>
                      <a:pt x="95" y="38"/>
                      <a:pt x="75" y="21"/>
                      <a:pt x="54" y="23"/>
                    </a:cubicBezTo>
                    <a:cubicBezTo>
                      <a:pt x="43" y="23"/>
                      <a:pt x="31" y="19"/>
                      <a:pt x="20" y="26"/>
                    </a:cubicBezTo>
                    <a:cubicBezTo>
                      <a:pt x="13" y="30"/>
                      <a:pt x="6" y="31"/>
                      <a:pt x="0" y="25"/>
                    </a:cubicBezTo>
                    <a:close/>
                  </a:path>
                </a:pathLst>
              </a:custGeom>
              <a:solidFill>
                <a:srgbClr val="9DC9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5" name="Freeform 635">
                <a:extLst>
                  <a:ext uri="{FF2B5EF4-FFF2-40B4-BE49-F238E27FC236}">
                    <a16:creationId xmlns:a16="http://schemas.microsoft.com/office/drawing/2014/main" id="{0E69E5E6-06C3-43E8-92E3-D6F6C095359E}"/>
                  </a:ext>
                </a:extLst>
              </p:cNvPr>
              <p:cNvSpPr>
                <a:spLocks/>
              </p:cNvSpPr>
              <p:nvPr/>
            </p:nvSpPr>
            <p:spPr bwMode="auto">
              <a:xfrm>
                <a:off x="1218" y="3528"/>
                <a:ext cx="104" cy="44"/>
              </a:xfrm>
              <a:custGeom>
                <a:avLst/>
                <a:gdLst>
                  <a:gd name="T0" fmla="*/ 0 w 92"/>
                  <a:gd name="T1" fmla="*/ 36 h 39"/>
                  <a:gd name="T2" fmla="*/ 41 w 92"/>
                  <a:gd name="T3" fmla="*/ 11 h 39"/>
                  <a:gd name="T4" fmla="*/ 75 w 92"/>
                  <a:gd name="T5" fmla="*/ 12 h 39"/>
                  <a:gd name="T6" fmla="*/ 92 w 92"/>
                  <a:gd name="T7" fmla="*/ 28 h 39"/>
                  <a:gd name="T8" fmla="*/ 9 w 92"/>
                  <a:gd name="T9" fmla="*/ 38 h 39"/>
                  <a:gd name="T10" fmla="*/ 0 w 92"/>
                  <a:gd name="T11" fmla="*/ 36 h 39"/>
                </a:gdLst>
                <a:ahLst/>
                <a:cxnLst>
                  <a:cxn ang="0">
                    <a:pos x="T0" y="T1"/>
                  </a:cxn>
                  <a:cxn ang="0">
                    <a:pos x="T2" y="T3"/>
                  </a:cxn>
                  <a:cxn ang="0">
                    <a:pos x="T4" y="T5"/>
                  </a:cxn>
                  <a:cxn ang="0">
                    <a:pos x="T6" y="T7"/>
                  </a:cxn>
                  <a:cxn ang="0">
                    <a:pos x="T8" y="T9"/>
                  </a:cxn>
                  <a:cxn ang="0">
                    <a:pos x="T10" y="T11"/>
                  </a:cxn>
                </a:cxnLst>
                <a:rect l="0" t="0" r="r" b="b"/>
                <a:pathLst>
                  <a:path w="92" h="39">
                    <a:moveTo>
                      <a:pt x="0" y="36"/>
                    </a:moveTo>
                    <a:cubicBezTo>
                      <a:pt x="15" y="30"/>
                      <a:pt x="30" y="25"/>
                      <a:pt x="41" y="11"/>
                    </a:cubicBezTo>
                    <a:cubicBezTo>
                      <a:pt x="51" y="0"/>
                      <a:pt x="64" y="16"/>
                      <a:pt x="75" y="12"/>
                    </a:cubicBezTo>
                    <a:cubicBezTo>
                      <a:pt x="77" y="21"/>
                      <a:pt x="90" y="19"/>
                      <a:pt x="92" y="28"/>
                    </a:cubicBezTo>
                    <a:cubicBezTo>
                      <a:pt x="63" y="25"/>
                      <a:pt x="37" y="39"/>
                      <a:pt x="9" y="38"/>
                    </a:cubicBezTo>
                    <a:cubicBezTo>
                      <a:pt x="5" y="38"/>
                      <a:pt x="2" y="39"/>
                      <a:pt x="0" y="36"/>
                    </a:cubicBezTo>
                    <a:close/>
                  </a:path>
                </a:pathLst>
              </a:custGeom>
              <a:solidFill>
                <a:srgbClr val="A7CF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6" name="Freeform 636">
                <a:extLst>
                  <a:ext uri="{FF2B5EF4-FFF2-40B4-BE49-F238E27FC236}">
                    <a16:creationId xmlns:a16="http://schemas.microsoft.com/office/drawing/2014/main" id="{30603553-C3DE-448F-830E-A14E68839B60}"/>
                  </a:ext>
                </a:extLst>
              </p:cNvPr>
              <p:cNvSpPr>
                <a:spLocks/>
              </p:cNvSpPr>
              <p:nvPr/>
            </p:nvSpPr>
            <p:spPr bwMode="auto">
              <a:xfrm>
                <a:off x="2160" y="3576"/>
                <a:ext cx="119" cy="31"/>
              </a:xfrm>
              <a:custGeom>
                <a:avLst/>
                <a:gdLst>
                  <a:gd name="T0" fmla="*/ 106 w 106"/>
                  <a:gd name="T1" fmla="*/ 13 h 27"/>
                  <a:gd name="T2" fmla="*/ 79 w 106"/>
                  <a:gd name="T3" fmla="*/ 20 h 27"/>
                  <a:gd name="T4" fmla="*/ 58 w 106"/>
                  <a:gd name="T5" fmla="*/ 21 h 27"/>
                  <a:gd name="T6" fmla="*/ 56 w 106"/>
                  <a:gd name="T7" fmla="*/ 15 h 27"/>
                  <a:gd name="T8" fmla="*/ 11 w 106"/>
                  <a:gd name="T9" fmla="*/ 20 h 27"/>
                  <a:gd name="T10" fmla="*/ 2 w 106"/>
                  <a:gd name="T11" fmla="*/ 17 h 27"/>
                  <a:gd name="T12" fmla="*/ 1 w 106"/>
                  <a:gd name="T13" fmla="*/ 14 h 27"/>
                  <a:gd name="T14" fmla="*/ 2 w 106"/>
                  <a:gd name="T15" fmla="*/ 13 h 27"/>
                  <a:gd name="T16" fmla="*/ 106 w 106"/>
                  <a:gd name="T17" fmla="*/ 1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6" h="27">
                    <a:moveTo>
                      <a:pt x="106" y="13"/>
                    </a:moveTo>
                    <a:cubicBezTo>
                      <a:pt x="100" y="27"/>
                      <a:pt x="88" y="18"/>
                      <a:pt x="79" y="20"/>
                    </a:cubicBezTo>
                    <a:cubicBezTo>
                      <a:pt x="73" y="21"/>
                      <a:pt x="65" y="20"/>
                      <a:pt x="58" y="21"/>
                    </a:cubicBezTo>
                    <a:cubicBezTo>
                      <a:pt x="58" y="18"/>
                      <a:pt x="62" y="12"/>
                      <a:pt x="56" y="15"/>
                    </a:cubicBezTo>
                    <a:cubicBezTo>
                      <a:pt x="41" y="21"/>
                      <a:pt x="25" y="9"/>
                      <a:pt x="11" y="20"/>
                    </a:cubicBezTo>
                    <a:cubicBezTo>
                      <a:pt x="10" y="21"/>
                      <a:pt x="5" y="18"/>
                      <a:pt x="2" y="17"/>
                    </a:cubicBezTo>
                    <a:cubicBezTo>
                      <a:pt x="1" y="16"/>
                      <a:pt x="0" y="15"/>
                      <a:pt x="1" y="14"/>
                    </a:cubicBezTo>
                    <a:cubicBezTo>
                      <a:pt x="1" y="13"/>
                      <a:pt x="2" y="13"/>
                      <a:pt x="2" y="13"/>
                    </a:cubicBezTo>
                    <a:cubicBezTo>
                      <a:pt x="37" y="7"/>
                      <a:pt x="71" y="0"/>
                      <a:pt x="106" y="13"/>
                    </a:cubicBezTo>
                    <a:close/>
                  </a:path>
                </a:pathLst>
              </a:custGeom>
              <a:solidFill>
                <a:srgbClr val="66AF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7" name="Freeform 637">
                <a:extLst>
                  <a:ext uri="{FF2B5EF4-FFF2-40B4-BE49-F238E27FC236}">
                    <a16:creationId xmlns:a16="http://schemas.microsoft.com/office/drawing/2014/main" id="{2B28ECAC-076F-4FD8-9A2D-780BFC469D87}"/>
                  </a:ext>
                </a:extLst>
              </p:cNvPr>
              <p:cNvSpPr>
                <a:spLocks/>
              </p:cNvSpPr>
              <p:nvPr/>
            </p:nvSpPr>
            <p:spPr bwMode="auto">
              <a:xfrm>
                <a:off x="1893" y="3592"/>
                <a:ext cx="122" cy="33"/>
              </a:xfrm>
              <a:custGeom>
                <a:avLst/>
                <a:gdLst>
                  <a:gd name="T0" fmla="*/ 108 w 109"/>
                  <a:gd name="T1" fmla="*/ 7 h 29"/>
                  <a:gd name="T2" fmla="*/ 98 w 109"/>
                  <a:gd name="T3" fmla="*/ 15 h 29"/>
                  <a:gd name="T4" fmla="*/ 36 w 109"/>
                  <a:gd name="T5" fmla="*/ 9 h 29"/>
                  <a:gd name="T6" fmla="*/ 26 w 109"/>
                  <a:gd name="T7" fmla="*/ 10 h 29"/>
                  <a:gd name="T8" fmla="*/ 0 w 109"/>
                  <a:gd name="T9" fmla="*/ 11 h 29"/>
                  <a:gd name="T10" fmla="*/ 4 w 109"/>
                  <a:gd name="T11" fmla="*/ 5 h 29"/>
                  <a:gd name="T12" fmla="*/ 108 w 109"/>
                  <a:gd name="T13" fmla="*/ 7 h 29"/>
                </a:gdLst>
                <a:ahLst/>
                <a:cxnLst>
                  <a:cxn ang="0">
                    <a:pos x="T0" y="T1"/>
                  </a:cxn>
                  <a:cxn ang="0">
                    <a:pos x="T2" y="T3"/>
                  </a:cxn>
                  <a:cxn ang="0">
                    <a:pos x="T4" y="T5"/>
                  </a:cxn>
                  <a:cxn ang="0">
                    <a:pos x="T6" y="T7"/>
                  </a:cxn>
                  <a:cxn ang="0">
                    <a:pos x="T8" y="T9"/>
                  </a:cxn>
                  <a:cxn ang="0">
                    <a:pos x="T10" y="T11"/>
                  </a:cxn>
                  <a:cxn ang="0">
                    <a:pos x="T12" y="T13"/>
                  </a:cxn>
                </a:cxnLst>
                <a:rect l="0" t="0" r="r" b="b"/>
                <a:pathLst>
                  <a:path w="109" h="29">
                    <a:moveTo>
                      <a:pt x="108" y="7"/>
                    </a:moveTo>
                    <a:cubicBezTo>
                      <a:pt x="109" y="16"/>
                      <a:pt x="105" y="17"/>
                      <a:pt x="98" y="15"/>
                    </a:cubicBezTo>
                    <a:cubicBezTo>
                      <a:pt x="77" y="10"/>
                      <a:pt x="57" y="10"/>
                      <a:pt x="36" y="9"/>
                    </a:cubicBezTo>
                    <a:cubicBezTo>
                      <a:pt x="32" y="9"/>
                      <a:pt x="27" y="6"/>
                      <a:pt x="26" y="10"/>
                    </a:cubicBezTo>
                    <a:cubicBezTo>
                      <a:pt x="17" y="29"/>
                      <a:pt x="8" y="13"/>
                      <a:pt x="0" y="11"/>
                    </a:cubicBezTo>
                    <a:cubicBezTo>
                      <a:pt x="1" y="9"/>
                      <a:pt x="2" y="5"/>
                      <a:pt x="4" y="5"/>
                    </a:cubicBezTo>
                    <a:cubicBezTo>
                      <a:pt x="39" y="3"/>
                      <a:pt x="74" y="0"/>
                      <a:pt x="108" y="7"/>
                    </a:cubicBezTo>
                    <a:close/>
                  </a:path>
                </a:pathLst>
              </a:custGeom>
              <a:solidFill>
                <a:srgbClr val="81BD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8" name="Freeform 638">
                <a:extLst>
                  <a:ext uri="{FF2B5EF4-FFF2-40B4-BE49-F238E27FC236}">
                    <a16:creationId xmlns:a16="http://schemas.microsoft.com/office/drawing/2014/main" id="{78737FE9-18C7-495D-B2C9-E2FF3C350533}"/>
                  </a:ext>
                </a:extLst>
              </p:cNvPr>
              <p:cNvSpPr>
                <a:spLocks/>
              </p:cNvSpPr>
              <p:nvPr/>
            </p:nvSpPr>
            <p:spPr bwMode="auto">
              <a:xfrm>
                <a:off x="2019" y="3591"/>
                <a:ext cx="143" cy="17"/>
              </a:xfrm>
              <a:custGeom>
                <a:avLst/>
                <a:gdLst>
                  <a:gd name="T0" fmla="*/ 128 w 128"/>
                  <a:gd name="T1" fmla="*/ 0 h 15"/>
                  <a:gd name="T2" fmla="*/ 128 w 128"/>
                  <a:gd name="T3" fmla="*/ 4 h 15"/>
                  <a:gd name="T4" fmla="*/ 71 w 128"/>
                  <a:gd name="T5" fmla="*/ 10 h 15"/>
                  <a:gd name="T6" fmla="*/ 11 w 128"/>
                  <a:gd name="T7" fmla="*/ 12 h 15"/>
                  <a:gd name="T8" fmla="*/ 0 w 128"/>
                  <a:gd name="T9" fmla="*/ 8 h 15"/>
                  <a:gd name="T10" fmla="*/ 128 w 128"/>
                  <a:gd name="T11" fmla="*/ 0 h 15"/>
                </a:gdLst>
                <a:ahLst/>
                <a:cxnLst>
                  <a:cxn ang="0">
                    <a:pos x="T0" y="T1"/>
                  </a:cxn>
                  <a:cxn ang="0">
                    <a:pos x="T2" y="T3"/>
                  </a:cxn>
                  <a:cxn ang="0">
                    <a:pos x="T4" y="T5"/>
                  </a:cxn>
                  <a:cxn ang="0">
                    <a:pos x="T6" y="T7"/>
                  </a:cxn>
                  <a:cxn ang="0">
                    <a:pos x="T8" y="T9"/>
                  </a:cxn>
                  <a:cxn ang="0">
                    <a:pos x="T10" y="T11"/>
                  </a:cxn>
                </a:cxnLst>
                <a:rect l="0" t="0" r="r" b="b"/>
                <a:pathLst>
                  <a:path w="128" h="15">
                    <a:moveTo>
                      <a:pt x="128" y="0"/>
                    </a:moveTo>
                    <a:cubicBezTo>
                      <a:pt x="128" y="1"/>
                      <a:pt x="128" y="3"/>
                      <a:pt x="128" y="4"/>
                    </a:cubicBezTo>
                    <a:cubicBezTo>
                      <a:pt x="110" y="13"/>
                      <a:pt x="89" y="11"/>
                      <a:pt x="71" y="10"/>
                    </a:cubicBezTo>
                    <a:cubicBezTo>
                      <a:pt x="50" y="9"/>
                      <a:pt x="31" y="15"/>
                      <a:pt x="11" y="12"/>
                    </a:cubicBezTo>
                    <a:cubicBezTo>
                      <a:pt x="7" y="11"/>
                      <a:pt x="3" y="12"/>
                      <a:pt x="0" y="8"/>
                    </a:cubicBezTo>
                    <a:cubicBezTo>
                      <a:pt x="42" y="0"/>
                      <a:pt x="85" y="3"/>
                      <a:pt x="128" y="0"/>
                    </a:cubicBezTo>
                    <a:close/>
                  </a:path>
                </a:pathLst>
              </a:custGeom>
              <a:solidFill>
                <a:srgbClr val="81BD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9" name="Freeform 639">
                <a:extLst>
                  <a:ext uri="{FF2B5EF4-FFF2-40B4-BE49-F238E27FC236}">
                    <a16:creationId xmlns:a16="http://schemas.microsoft.com/office/drawing/2014/main" id="{3657292C-4BC3-4937-9E79-1D75344C3044}"/>
                  </a:ext>
                </a:extLst>
              </p:cNvPr>
              <p:cNvSpPr>
                <a:spLocks/>
              </p:cNvSpPr>
              <p:nvPr/>
            </p:nvSpPr>
            <p:spPr bwMode="auto">
              <a:xfrm>
                <a:off x="1070" y="3531"/>
                <a:ext cx="75" cy="33"/>
              </a:xfrm>
              <a:custGeom>
                <a:avLst/>
                <a:gdLst>
                  <a:gd name="T0" fmla="*/ 0 w 67"/>
                  <a:gd name="T1" fmla="*/ 21 h 29"/>
                  <a:gd name="T2" fmla="*/ 25 w 67"/>
                  <a:gd name="T3" fmla="*/ 15 h 29"/>
                  <a:gd name="T4" fmla="*/ 65 w 67"/>
                  <a:gd name="T5" fmla="*/ 0 h 29"/>
                  <a:gd name="T6" fmla="*/ 56 w 67"/>
                  <a:gd name="T7" fmla="*/ 25 h 29"/>
                  <a:gd name="T8" fmla="*/ 28 w 67"/>
                  <a:gd name="T9" fmla="*/ 27 h 29"/>
                  <a:gd name="T10" fmla="*/ 0 w 67"/>
                  <a:gd name="T11" fmla="*/ 21 h 29"/>
                </a:gdLst>
                <a:ahLst/>
                <a:cxnLst>
                  <a:cxn ang="0">
                    <a:pos x="T0" y="T1"/>
                  </a:cxn>
                  <a:cxn ang="0">
                    <a:pos x="T2" y="T3"/>
                  </a:cxn>
                  <a:cxn ang="0">
                    <a:pos x="T4" y="T5"/>
                  </a:cxn>
                  <a:cxn ang="0">
                    <a:pos x="T6" y="T7"/>
                  </a:cxn>
                  <a:cxn ang="0">
                    <a:pos x="T8" y="T9"/>
                  </a:cxn>
                  <a:cxn ang="0">
                    <a:pos x="T10" y="T11"/>
                  </a:cxn>
                </a:cxnLst>
                <a:rect l="0" t="0" r="r" b="b"/>
                <a:pathLst>
                  <a:path w="67" h="29">
                    <a:moveTo>
                      <a:pt x="0" y="21"/>
                    </a:moveTo>
                    <a:cubicBezTo>
                      <a:pt x="6" y="10"/>
                      <a:pt x="17" y="16"/>
                      <a:pt x="25" y="15"/>
                    </a:cubicBezTo>
                    <a:cubicBezTo>
                      <a:pt x="40" y="14"/>
                      <a:pt x="50" y="0"/>
                      <a:pt x="65" y="0"/>
                    </a:cubicBezTo>
                    <a:cubicBezTo>
                      <a:pt x="67" y="10"/>
                      <a:pt x="48" y="12"/>
                      <a:pt x="56" y="25"/>
                    </a:cubicBezTo>
                    <a:cubicBezTo>
                      <a:pt x="46" y="21"/>
                      <a:pt x="37" y="25"/>
                      <a:pt x="28" y="27"/>
                    </a:cubicBezTo>
                    <a:cubicBezTo>
                      <a:pt x="17" y="29"/>
                      <a:pt x="9" y="26"/>
                      <a:pt x="0" y="21"/>
                    </a:cubicBezTo>
                    <a:close/>
                  </a:path>
                </a:pathLst>
              </a:custGeom>
              <a:solidFill>
                <a:srgbClr val="9DC9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0" name="Freeform 640">
                <a:extLst>
                  <a:ext uri="{FF2B5EF4-FFF2-40B4-BE49-F238E27FC236}">
                    <a16:creationId xmlns:a16="http://schemas.microsoft.com/office/drawing/2014/main" id="{3684561B-07C1-4661-A9F4-A9E72BDC5154}"/>
                  </a:ext>
                </a:extLst>
              </p:cNvPr>
              <p:cNvSpPr>
                <a:spLocks/>
              </p:cNvSpPr>
              <p:nvPr/>
            </p:nvSpPr>
            <p:spPr bwMode="auto">
              <a:xfrm>
                <a:off x="2104" y="3517"/>
                <a:ext cx="40" cy="40"/>
              </a:xfrm>
              <a:custGeom>
                <a:avLst/>
                <a:gdLst>
                  <a:gd name="T0" fmla="*/ 0 w 36"/>
                  <a:gd name="T1" fmla="*/ 22 h 36"/>
                  <a:gd name="T2" fmla="*/ 36 w 36"/>
                  <a:gd name="T3" fmla="*/ 22 h 36"/>
                  <a:gd name="T4" fmla="*/ 0 w 36"/>
                  <a:gd name="T5" fmla="*/ 22 h 36"/>
                </a:gdLst>
                <a:ahLst/>
                <a:cxnLst>
                  <a:cxn ang="0">
                    <a:pos x="T0" y="T1"/>
                  </a:cxn>
                  <a:cxn ang="0">
                    <a:pos x="T2" y="T3"/>
                  </a:cxn>
                  <a:cxn ang="0">
                    <a:pos x="T4" y="T5"/>
                  </a:cxn>
                </a:cxnLst>
                <a:rect l="0" t="0" r="r" b="b"/>
                <a:pathLst>
                  <a:path w="36" h="36">
                    <a:moveTo>
                      <a:pt x="0" y="22"/>
                    </a:moveTo>
                    <a:cubicBezTo>
                      <a:pt x="12" y="17"/>
                      <a:pt x="24" y="0"/>
                      <a:pt x="36" y="22"/>
                    </a:cubicBezTo>
                    <a:cubicBezTo>
                      <a:pt x="24" y="23"/>
                      <a:pt x="12" y="36"/>
                      <a:pt x="0" y="22"/>
                    </a:cubicBezTo>
                    <a:close/>
                  </a:path>
                </a:pathLst>
              </a:custGeom>
              <a:solidFill>
                <a:srgbClr val="9BC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1" name="Freeform 641">
                <a:extLst>
                  <a:ext uri="{FF2B5EF4-FFF2-40B4-BE49-F238E27FC236}">
                    <a16:creationId xmlns:a16="http://schemas.microsoft.com/office/drawing/2014/main" id="{41770D5B-4170-483C-A280-D5480D7B428E}"/>
                  </a:ext>
                </a:extLst>
              </p:cNvPr>
              <p:cNvSpPr>
                <a:spLocks/>
              </p:cNvSpPr>
              <p:nvPr/>
            </p:nvSpPr>
            <p:spPr bwMode="auto">
              <a:xfrm>
                <a:off x="989" y="3547"/>
                <a:ext cx="42" cy="24"/>
              </a:xfrm>
              <a:custGeom>
                <a:avLst/>
                <a:gdLst>
                  <a:gd name="T0" fmla="*/ 0 w 37"/>
                  <a:gd name="T1" fmla="*/ 11 h 21"/>
                  <a:gd name="T2" fmla="*/ 33 w 37"/>
                  <a:gd name="T3" fmla="*/ 3 h 21"/>
                  <a:gd name="T4" fmla="*/ 31 w 37"/>
                  <a:gd name="T5" fmla="*/ 13 h 21"/>
                  <a:gd name="T6" fmla="*/ 0 w 37"/>
                  <a:gd name="T7" fmla="*/ 11 h 21"/>
                </a:gdLst>
                <a:ahLst/>
                <a:cxnLst>
                  <a:cxn ang="0">
                    <a:pos x="T0" y="T1"/>
                  </a:cxn>
                  <a:cxn ang="0">
                    <a:pos x="T2" y="T3"/>
                  </a:cxn>
                  <a:cxn ang="0">
                    <a:pos x="T4" y="T5"/>
                  </a:cxn>
                  <a:cxn ang="0">
                    <a:pos x="T6" y="T7"/>
                  </a:cxn>
                </a:cxnLst>
                <a:rect l="0" t="0" r="r" b="b"/>
                <a:pathLst>
                  <a:path w="37" h="21">
                    <a:moveTo>
                      <a:pt x="0" y="11"/>
                    </a:moveTo>
                    <a:cubicBezTo>
                      <a:pt x="9" y="0"/>
                      <a:pt x="21" y="2"/>
                      <a:pt x="33" y="3"/>
                    </a:cubicBezTo>
                    <a:cubicBezTo>
                      <a:pt x="33" y="7"/>
                      <a:pt x="37" y="16"/>
                      <a:pt x="31" y="13"/>
                    </a:cubicBezTo>
                    <a:cubicBezTo>
                      <a:pt x="20" y="9"/>
                      <a:pt x="9" y="21"/>
                      <a:pt x="0" y="11"/>
                    </a:cubicBezTo>
                    <a:close/>
                  </a:path>
                </a:pathLst>
              </a:custGeom>
              <a:solidFill>
                <a:srgbClr val="9DC9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2" name="Freeform 642">
                <a:extLst>
                  <a:ext uri="{FF2B5EF4-FFF2-40B4-BE49-F238E27FC236}">
                    <a16:creationId xmlns:a16="http://schemas.microsoft.com/office/drawing/2014/main" id="{727CB30A-B745-4CDF-B9F4-AC226A0AF27F}"/>
                  </a:ext>
                </a:extLst>
              </p:cNvPr>
              <p:cNvSpPr>
                <a:spLocks/>
              </p:cNvSpPr>
              <p:nvPr/>
            </p:nvSpPr>
            <p:spPr bwMode="auto">
              <a:xfrm>
                <a:off x="2153" y="3525"/>
                <a:ext cx="36" cy="27"/>
              </a:xfrm>
              <a:custGeom>
                <a:avLst/>
                <a:gdLst>
                  <a:gd name="T0" fmla="*/ 0 w 32"/>
                  <a:gd name="T1" fmla="*/ 15 h 24"/>
                  <a:gd name="T2" fmla="*/ 0 w 32"/>
                  <a:gd name="T3" fmla="*/ 0 h 24"/>
                  <a:gd name="T4" fmla="*/ 32 w 32"/>
                  <a:gd name="T5" fmla="*/ 16 h 24"/>
                  <a:gd name="T6" fmla="*/ 0 w 32"/>
                  <a:gd name="T7" fmla="*/ 15 h 24"/>
                </a:gdLst>
                <a:ahLst/>
                <a:cxnLst>
                  <a:cxn ang="0">
                    <a:pos x="T0" y="T1"/>
                  </a:cxn>
                  <a:cxn ang="0">
                    <a:pos x="T2" y="T3"/>
                  </a:cxn>
                  <a:cxn ang="0">
                    <a:pos x="T4" y="T5"/>
                  </a:cxn>
                  <a:cxn ang="0">
                    <a:pos x="T6" y="T7"/>
                  </a:cxn>
                </a:cxnLst>
                <a:rect l="0" t="0" r="r" b="b"/>
                <a:pathLst>
                  <a:path w="32" h="24">
                    <a:moveTo>
                      <a:pt x="0" y="15"/>
                    </a:moveTo>
                    <a:cubicBezTo>
                      <a:pt x="0" y="10"/>
                      <a:pt x="0" y="6"/>
                      <a:pt x="0" y="0"/>
                    </a:cubicBezTo>
                    <a:cubicBezTo>
                      <a:pt x="10" y="8"/>
                      <a:pt x="23" y="6"/>
                      <a:pt x="32" y="16"/>
                    </a:cubicBezTo>
                    <a:cubicBezTo>
                      <a:pt x="21" y="24"/>
                      <a:pt x="11" y="7"/>
                      <a:pt x="0" y="15"/>
                    </a:cubicBezTo>
                    <a:close/>
                  </a:path>
                </a:pathLst>
              </a:custGeom>
              <a:solidFill>
                <a:srgbClr val="9BC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3" name="Freeform 643">
                <a:extLst>
                  <a:ext uri="{FF2B5EF4-FFF2-40B4-BE49-F238E27FC236}">
                    <a16:creationId xmlns:a16="http://schemas.microsoft.com/office/drawing/2014/main" id="{53755B55-A21C-46F5-A091-9B6C179DD9C1}"/>
                  </a:ext>
                </a:extLst>
              </p:cNvPr>
              <p:cNvSpPr>
                <a:spLocks/>
              </p:cNvSpPr>
              <p:nvPr/>
            </p:nvSpPr>
            <p:spPr bwMode="auto">
              <a:xfrm>
                <a:off x="2050" y="3532"/>
                <a:ext cx="54" cy="13"/>
              </a:xfrm>
              <a:custGeom>
                <a:avLst/>
                <a:gdLst>
                  <a:gd name="T0" fmla="*/ 0 w 48"/>
                  <a:gd name="T1" fmla="*/ 8 h 11"/>
                  <a:gd name="T2" fmla="*/ 48 w 48"/>
                  <a:gd name="T3" fmla="*/ 8 h 11"/>
                  <a:gd name="T4" fmla="*/ 0 w 48"/>
                  <a:gd name="T5" fmla="*/ 8 h 11"/>
                </a:gdLst>
                <a:ahLst/>
                <a:cxnLst>
                  <a:cxn ang="0">
                    <a:pos x="T0" y="T1"/>
                  </a:cxn>
                  <a:cxn ang="0">
                    <a:pos x="T2" y="T3"/>
                  </a:cxn>
                  <a:cxn ang="0">
                    <a:pos x="T4" y="T5"/>
                  </a:cxn>
                </a:cxnLst>
                <a:rect l="0" t="0" r="r" b="b"/>
                <a:pathLst>
                  <a:path w="48" h="11">
                    <a:moveTo>
                      <a:pt x="0" y="8"/>
                    </a:moveTo>
                    <a:cubicBezTo>
                      <a:pt x="16" y="1"/>
                      <a:pt x="32" y="0"/>
                      <a:pt x="48" y="8"/>
                    </a:cubicBezTo>
                    <a:cubicBezTo>
                      <a:pt x="32" y="11"/>
                      <a:pt x="16" y="11"/>
                      <a:pt x="0" y="8"/>
                    </a:cubicBezTo>
                    <a:close/>
                  </a:path>
                </a:pathLst>
              </a:custGeom>
              <a:solidFill>
                <a:srgbClr val="98C6D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4" name="Freeform 644">
                <a:extLst>
                  <a:ext uri="{FF2B5EF4-FFF2-40B4-BE49-F238E27FC236}">
                    <a16:creationId xmlns:a16="http://schemas.microsoft.com/office/drawing/2014/main" id="{CA14960B-AD22-4151-BE6D-A65B06BF5B4D}"/>
                  </a:ext>
                </a:extLst>
              </p:cNvPr>
              <p:cNvSpPr>
                <a:spLocks/>
              </p:cNvSpPr>
              <p:nvPr/>
            </p:nvSpPr>
            <p:spPr bwMode="auto">
              <a:xfrm>
                <a:off x="1627" y="3601"/>
                <a:ext cx="50" cy="17"/>
              </a:xfrm>
              <a:custGeom>
                <a:avLst/>
                <a:gdLst>
                  <a:gd name="T0" fmla="*/ 44 w 44"/>
                  <a:gd name="T1" fmla="*/ 3 h 15"/>
                  <a:gd name="T2" fmla="*/ 0 w 44"/>
                  <a:gd name="T3" fmla="*/ 7 h 15"/>
                  <a:gd name="T4" fmla="*/ 44 w 44"/>
                  <a:gd name="T5" fmla="*/ 3 h 15"/>
                </a:gdLst>
                <a:ahLst/>
                <a:cxnLst>
                  <a:cxn ang="0">
                    <a:pos x="T0" y="T1"/>
                  </a:cxn>
                  <a:cxn ang="0">
                    <a:pos x="T2" y="T3"/>
                  </a:cxn>
                  <a:cxn ang="0">
                    <a:pos x="T4" y="T5"/>
                  </a:cxn>
                </a:cxnLst>
                <a:rect l="0" t="0" r="r" b="b"/>
                <a:pathLst>
                  <a:path w="44" h="15">
                    <a:moveTo>
                      <a:pt x="44" y="3"/>
                    </a:moveTo>
                    <a:cubicBezTo>
                      <a:pt x="30" y="6"/>
                      <a:pt x="15" y="15"/>
                      <a:pt x="0" y="7"/>
                    </a:cubicBezTo>
                    <a:cubicBezTo>
                      <a:pt x="14" y="0"/>
                      <a:pt x="29" y="4"/>
                      <a:pt x="44" y="3"/>
                    </a:cubicBezTo>
                    <a:close/>
                  </a:path>
                </a:pathLst>
              </a:custGeom>
              <a:solidFill>
                <a:srgbClr val="81BD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5" name="Freeform 645">
                <a:extLst>
                  <a:ext uri="{FF2B5EF4-FFF2-40B4-BE49-F238E27FC236}">
                    <a16:creationId xmlns:a16="http://schemas.microsoft.com/office/drawing/2014/main" id="{02D02A34-D576-4AA5-BD51-C562FFB335D4}"/>
                  </a:ext>
                </a:extLst>
              </p:cNvPr>
              <p:cNvSpPr>
                <a:spLocks/>
              </p:cNvSpPr>
              <p:nvPr/>
            </p:nvSpPr>
            <p:spPr bwMode="auto">
              <a:xfrm>
                <a:off x="1056" y="3537"/>
                <a:ext cx="20" cy="28"/>
              </a:xfrm>
              <a:custGeom>
                <a:avLst/>
                <a:gdLst>
                  <a:gd name="T0" fmla="*/ 0 w 17"/>
                  <a:gd name="T1" fmla="*/ 16 h 25"/>
                  <a:gd name="T2" fmla="*/ 11 w 17"/>
                  <a:gd name="T3" fmla="*/ 0 h 25"/>
                  <a:gd name="T4" fmla="*/ 12 w 17"/>
                  <a:gd name="T5" fmla="*/ 16 h 25"/>
                  <a:gd name="T6" fmla="*/ 0 w 17"/>
                  <a:gd name="T7" fmla="*/ 16 h 25"/>
                </a:gdLst>
                <a:ahLst/>
                <a:cxnLst>
                  <a:cxn ang="0">
                    <a:pos x="T0" y="T1"/>
                  </a:cxn>
                  <a:cxn ang="0">
                    <a:pos x="T2" y="T3"/>
                  </a:cxn>
                  <a:cxn ang="0">
                    <a:pos x="T4" y="T5"/>
                  </a:cxn>
                  <a:cxn ang="0">
                    <a:pos x="T6" y="T7"/>
                  </a:cxn>
                </a:cxnLst>
                <a:rect l="0" t="0" r="r" b="b"/>
                <a:pathLst>
                  <a:path w="17" h="25">
                    <a:moveTo>
                      <a:pt x="0" y="16"/>
                    </a:moveTo>
                    <a:cubicBezTo>
                      <a:pt x="0" y="8"/>
                      <a:pt x="1" y="1"/>
                      <a:pt x="11" y="0"/>
                    </a:cubicBezTo>
                    <a:cubicBezTo>
                      <a:pt x="17" y="5"/>
                      <a:pt x="3" y="12"/>
                      <a:pt x="12" y="16"/>
                    </a:cubicBezTo>
                    <a:cubicBezTo>
                      <a:pt x="8" y="25"/>
                      <a:pt x="4" y="25"/>
                      <a:pt x="0" y="16"/>
                    </a:cubicBezTo>
                    <a:close/>
                  </a:path>
                </a:pathLst>
              </a:custGeom>
              <a:solidFill>
                <a:srgbClr val="9DC9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6" name="Freeform 646">
                <a:extLst>
                  <a:ext uri="{FF2B5EF4-FFF2-40B4-BE49-F238E27FC236}">
                    <a16:creationId xmlns:a16="http://schemas.microsoft.com/office/drawing/2014/main" id="{CB289E45-406A-4CBB-BA93-87698EA5BD80}"/>
                  </a:ext>
                </a:extLst>
              </p:cNvPr>
              <p:cNvSpPr>
                <a:spLocks/>
              </p:cNvSpPr>
              <p:nvPr/>
            </p:nvSpPr>
            <p:spPr bwMode="auto">
              <a:xfrm>
                <a:off x="539" y="3593"/>
                <a:ext cx="41" cy="15"/>
              </a:xfrm>
              <a:custGeom>
                <a:avLst/>
                <a:gdLst>
                  <a:gd name="T0" fmla="*/ 36 w 36"/>
                  <a:gd name="T1" fmla="*/ 7 h 13"/>
                  <a:gd name="T2" fmla="*/ 0 w 36"/>
                  <a:gd name="T3" fmla="*/ 6 h 13"/>
                  <a:gd name="T4" fmla="*/ 36 w 36"/>
                  <a:gd name="T5" fmla="*/ 7 h 13"/>
                </a:gdLst>
                <a:ahLst/>
                <a:cxnLst>
                  <a:cxn ang="0">
                    <a:pos x="T0" y="T1"/>
                  </a:cxn>
                  <a:cxn ang="0">
                    <a:pos x="T2" y="T3"/>
                  </a:cxn>
                  <a:cxn ang="0">
                    <a:pos x="T4" y="T5"/>
                  </a:cxn>
                </a:cxnLst>
                <a:rect l="0" t="0" r="r" b="b"/>
                <a:pathLst>
                  <a:path w="36" h="13">
                    <a:moveTo>
                      <a:pt x="36" y="7"/>
                    </a:moveTo>
                    <a:cubicBezTo>
                      <a:pt x="24" y="13"/>
                      <a:pt x="12" y="12"/>
                      <a:pt x="0" y="6"/>
                    </a:cubicBezTo>
                    <a:cubicBezTo>
                      <a:pt x="12" y="0"/>
                      <a:pt x="24" y="9"/>
                      <a:pt x="36" y="7"/>
                    </a:cubicBezTo>
                    <a:close/>
                  </a:path>
                </a:pathLst>
              </a:custGeom>
              <a:solidFill>
                <a:srgbClr val="88BBD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7" name="Freeform 647">
                <a:extLst>
                  <a:ext uri="{FF2B5EF4-FFF2-40B4-BE49-F238E27FC236}">
                    <a16:creationId xmlns:a16="http://schemas.microsoft.com/office/drawing/2014/main" id="{EA8A3508-563C-4B00-8CC9-123FB7BA2AA2}"/>
                  </a:ext>
                </a:extLst>
              </p:cNvPr>
              <p:cNvSpPr>
                <a:spLocks/>
              </p:cNvSpPr>
              <p:nvPr/>
            </p:nvSpPr>
            <p:spPr bwMode="auto">
              <a:xfrm>
                <a:off x="904" y="3436"/>
                <a:ext cx="265" cy="54"/>
              </a:xfrm>
              <a:custGeom>
                <a:avLst/>
                <a:gdLst>
                  <a:gd name="T0" fmla="*/ 0 w 236"/>
                  <a:gd name="T1" fmla="*/ 22 h 48"/>
                  <a:gd name="T2" fmla="*/ 49 w 236"/>
                  <a:gd name="T3" fmla="*/ 10 h 48"/>
                  <a:gd name="T4" fmla="*/ 93 w 236"/>
                  <a:gd name="T5" fmla="*/ 13 h 48"/>
                  <a:gd name="T6" fmla="*/ 120 w 236"/>
                  <a:gd name="T7" fmla="*/ 19 h 48"/>
                  <a:gd name="T8" fmla="*/ 144 w 236"/>
                  <a:gd name="T9" fmla="*/ 10 h 48"/>
                  <a:gd name="T10" fmla="*/ 163 w 236"/>
                  <a:gd name="T11" fmla="*/ 19 h 48"/>
                  <a:gd name="T12" fmla="*/ 192 w 236"/>
                  <a:gd name="T13" fmla="*/ 18 h 48"/>
                  <a:gd name="T14" fmla="*/ 220 w 236"/>
                  <a:gd name="T15" fmla="*/ 13 h 48"/>
                  <a:gd name="T16" fmla="*/ 236 w 236"/>
                  <a:gd name="T17" fmla="*/ 22 h 48"/>
                  <a:gd name="T18" fmla="*/ 188 w 236"/>
                  <a:gd name="T19" fmla="*/ 30 h 48"/>
                  <a:gd name="T20" fmla="*/ 112 w 236"/>
                  <a:gd name="T21" fmla="*/ 31 h 48"/>
                  <a:gd name="T22" fmla="*/ 29 w 236"/>
                  <a:gd name="T23" fmla="*/ 33 h 48"/>
                  <a:gd name="T24" fmla="*/ 23 w 236"/>
                  <a:gd name="T25" fmla="*/ 34 h 48"/>
                  <a:gd name="T26" fmla="*/ 6 w 236"/>
                  <a:gd name="T27" fmla="*/ 27 h 48"/>
                  <a:gd name="T28" fmla="*/ 0 w 236"/>
                  <a:gd name="T29" fmla="*/ 22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36" h="48">
                    <a:moveTo>
                      <a:pt x="0" y="22"/>
                    </a:moveTo>
                    <a:cubicBezTo>
                      <a:pt x="14" y="7"/>
                      <a:pt x="27" y="0"/>
                      <a:pt x="49" y="10"/>
                    </a:cubicBezTo>
                    <a:cubicBezTo>
                      <a:pt x="61" y="16"/>
                      <a:pt x="78" y="13"/>
                      <a:pt x="93" y="13"/>
                    </a:cubicBezTo>
                    <a:cubicBezTo>
                      <a:pt x="103" y="13"/>
                      <a:pt x="111" y="9"/>
                      <a:pt x="120" y="19"/>
                    </a:cubicBezTo>
                    <a:cubicBezTo>
                      <a:pt x="131" y="31"/>
                      <a:pt x="137" y="17"/>
                      <a:pt x="144" y="10"/>
                    </a:cubicBezTo>
                    <a:cubicBezTo>
                      <a:pt x="148" y="18"/>
                      <a:pt x="150" y="24"/>
                      <a:pt x="163" y="19"/>
                    </a:cubicBezTo>
                    <a:cubicBezTo>
                      <a:pt x="170" y="16"/>
                      <a:pt x="182" y="20"/>
                      <a:pt x="192" y="18"/>
                    </a:cubicBezTo>
                    <a:cubicBezTo>
                      <a:pt x="202" y="17"/>
                      <a:pt x="211" y="19"/>
                      <a:pt x="220" y="13"/>
                    </a:cubicBezTo>
                    <a:cubicBezTo>
                      <a:pt x="225" y="9"/>
                      <a:pt x="230" y="19"/>
                      <a:pt x="236" y="22"/>
                    </a:cubicBezTo>
                    <a:cubicBezTo>
                      <a:pt x="221" y="28"/>
                      <a:pt x="204" y="26"/>
                      <a:pt x="188" y="30"/>
                    </a:cubicBezTo>
                    <a:cubicBezTo>
                      <a:pt x="163" y="36"/>
                      <a:pt x="137" y="31"/>
                      <a:pt x="112" y="31"/>
                    </a:cubicBezTo>
                    <a:cubicBezTo>
                      <a:pt x="84" y="31"/>
                      <a:pt x="56" y="40"/>
                      <a:pt x="29" y="33"/>
                    </a:cubicBezTo>
                    <a:cubicBezTo>
                      <a:pt x="27" y="32"/>
                      <a:pt x="24" y="33"/>
                      <a:pt x="23" y="34"/>
                    </a:cubicBezTo>
                    <a:cubicBezTo>
                      <a:pt x="11" y="48"/>
                      <a:pt x="8" y="40"/>
                      <a:pt x="6" y="27"/>
                    </a:cubicBezTo>
                    <a:cubicBezTo>
                      <a:pt x="6" y="25"/>
                      <a:pt x="2" y="24"/>
                      <a:pt x="0" y="22"/>
                    </a:cubicBezTo>
                    <a:close/>
                  </a:path>
                </a:pathLst>
              </a:custGeom>
              <a:solidFill>
                <a:srgbClr val="9BC8D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8" name="Freeform 648">
                <a:extLst>
                  <a:ext uri="{FF2B5EF4-FFF2-40B4-BE49-F238E27FC236}">
                    <a16:creationId xmlns:a16="http://schemas.microsoft.com/office/drawing/2014/main" id="{F961AAE0-5F8C-4556-AE09-35CE10E8E8C2}"/>
                  </a:ext>
                </a:extLst>
              </p:cNvPr>
              <p:cNvSpPr>
                <a:spLocks/>
              </p:cNvSpPr>
              <p:nvPr/>
            </p:nvSpPr>
            <p:spPr bwMode="auto">
              <a:xfrm>
                <a:off x="1920" y="3418"/>
                <a:ext cx="196" cy="46"/>
              </a:xfrm>
              <a:custGeom>
                <a:avLst/>
                <a:gdLst>
                  <a:gd name="T0" fmla="*/ 0 w 175"/>
                  <a:gd name="T1" fmla="*/ 6 h 41"/>
                  <a:gd name="T2" fmla="*/ 30 w 175"/>
                  <a:gd name="T3" fmla="*/ 4 h 41"/>
                  <a:gd name="T4" fmla="*/ 54 w 175"/>
                  <a:gd name="T5" fmla="*/ 9 h 41"/>
                  <a:gd name="T6" fmla="*/ 103 w 175"/>
                  <a:gd name="T7" fmla="*/ 3 h 41"/>
                  <a:gd name="T8" fmla="*/ 120 w 175"/>
                  <a:gd name="T9" fmla="*/ 6 h 41"/>
                  <a:gd name="T10" fmla="*/ 170 w 175"/>
                  <a:gd name="T11" fmla="*/ 13 h 41"/>
                  <a:gd name="T12" fmla="*/ 168 w 175"/>
                  <a:gd name="T13" fmla="*/ 34 h 41"/>
                  <a:gd name="T14" fmla="*/ 108 w 175"/>
                  <a:gd name="T15" fmla="*/ 38 h 41"/>
                  <a:gd name="T16" fmla="*/ 81 w 175"/>
                  <a:gd name="T17" fmla="*/ 34 h 41"/>
                  <a:gd name="T18" fmla="*/ 44 w 175"/>
                  <a:gd name="T19" fmla="*/ 34 h 41"/>
                  <a:gd name="T20" fmla="*/ 44 w 175"/>
                  <a:gd name="T21" fmla="*/ 34 h 41"/>
                  <a:gd name="T22" fmla="*/ 32 w 175"/>
                  <a:gd name="T23" fmla="*/ 28 h 41"/>
                  <a:gd name="T24" fmla="*/ 0 w 175"/>
                  <a:gd name="T25" fmla="*/ 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5" h="41">
                    <a:moveTo>
                      <a:pt x="0" y="6"/>
                    </a:moveTo>
                    <a:cubicBezTo>
                      <a:pt x="10" y="7"/>
                      <a:pt x="22" y="27"/>
                      <a:pt x="30" y="4"/>
                    </a:cubicBezTo>
                    <a:cubicBezTo>
                      <a:pt x="31" y="3"/>
                      <a:pt x="46" y="10"/>
                      <a:pt x="54" y="9"/>
                    </a:cubicBezTo>
                    <a:cubicBezTo>
                      <a:pt x="70" y="8"/>
                      <a:pt x="88" y="13"/>
                      <a:pt x="103" y="3"/>
                    </a:cubicBezTo>
                    <a:cubicBezTo>
                      <a:pt x="109" y="0"/>
                      <a:pt x="115" y="4"/>
                      <a:pt x="120" y="6"/>
                    </a:cubicBezTo>
                    <a:cubicBezTo>
                      <a:pt x="136" y="13"/>
                      <a:pt x="151" y="24"/>
                      <a:pt x="170" y="13"/>
                    </a:cubicBezTo>
                    <a:cubicBezTo>
                      <a:pt x="175" y="21"/>
                      <a:pt x="168" y="27"/>
                      <a:pt x="168" y="34"/>
                    </a:cubicBezTo>
                    <a:cubicBezTo>
                      <a:pt x="148" y="40"/>
                      <a:pt x="128" y="37"/>
                      <a:pt x="108" y="38"/>
                    </a:cubicBezTo>
                    <a:cubicBezTo>
                      <a:pt x="98" y="41"/>
                      <a:pt x="90" y="41"/>
                      <a:pt x="81" y="34"/>
                    </a:cubicBezTo>
                    <a:cubicBezTo>
                      <a:pt x="69" y="24"/>
                      <a:pt x="56" y="34"/>
                      <a:pt x="44" y="34"/>
                    </a:cubicBezTo>
                    <a:cubicBezTo>
                      <a:pt x="44" y="34"/>
                      <a:pt x="44" y="34"/>
                      <a:pt x="44" y="34"/>
                    </a:cubicBezTo>
                    <a:cubicBezTo>
                      <a:pt x="41" y="29"/>
                      <a:pt x="38" y="25"/>
                      <a:pt x="32" y="28"/>
                    </a:cubicBezTo>
                    <a:cubicBezTo>
                      <a:pt x="8" y="40"/>
                      <a:pt x="6" y="21"/>
                      <a:pt x="0" y="6"/>
                    </a:cubicBezTo>
                    <a:close/>
                  </a:path>
                </a:pathLst>
              </a:custGeom>
              <a:solidFill>
                <a:srgbClr val="77B5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9" name="Freeform 649">
                <a:extLst>
                  <a:ext uri="{FF2B5EF4-FFF2-40B4-BE49-F238E27FC236}">
                    <a16:creationId xmlns:a16="http://schemas.microsoft.com/office/drawing/2014/main" id="{F49AE1F6-1C14-4BD0-996D-DE84796975CE}"/>
                  </a:ext>
                </a:extLst>
              </p:cNvPr>
              <p:cNvSpPr>
                <a:spLocks/>
              </p:cNvSpPr>
              <p:nvPr/>
            </p:nvSpPr>
            <p:spPr bwMode="auto">
              <a:xfrm>
                <a:off x="535" y="3501"/>
                <a:ext cx="145" cy="44"/>
              </a:xfrm>
              <a:custGeom>
                <a:avLst/>
                <a:gdLst>
                  <a:gd name="T0" fmla="*/ 100 w 129"/>
                  <a:gd name="T1" fmla="*/ 12 h 39"/>
                  <a:gd name="T2" fmla="*/ 120 w 129"/>
                  <a:gd name="T3" fmla="*/ 18 h 39"/>
                  <a:gd name="T4" fmla="*/ 129 w 129"/>
                  <a:gd name="T5" fmla="*/ 22 h 39"/>
                  <a:gd name="T6" fmla="*/ 124 w 129"/>
                  <a:gd name="T7" fmla="*/ 32 h 39"/>
                  <a:gd name="T8" fmla="*/ 114 w 129"/>
                  <a:gd name="T9" fmla="*/ 32 h 39"/>
                  <a:gd name="T10" fmla="*/ 96 w 129"/>
                  <a:gd name="T11" fmla="*/ 21 h 39"/>
                  <a:gd name="T12" fmla="*/ 81 w 129"/>
                  <a:gd name="T13" fmla="*/ 37 h 39"/>
                  <a:gd name="T14" fmla="*/ 74 w 129"/>
                  <a:gd name="T15" fmla="*/ 20 h 39"/>
                  <a:gd name="T16" fmla="*/ 54 w 129"/>
                  <a:gd name="T17" fmla="*/ 38 h 39"/>
                  <a:gd name="T18" fmla="*/ 17 w 129"/>
                  <a:gd name="T19" fmla="*/ 12 h 39"/>
                  <a:gd name="T20" fmla="*/ 0 w 129"/>
                  <a:gd name="T21" fmla="*/ 0 h 39"/>
                  <a:gd name="T22" fmla="*/ 72 w 129"/>
                  <a:gd name="T23" fmla="*/ 8 h 39"/>
                  <a:gd name="T24" fmla="*/ 78 w 129"/>
                  <a:gd name="T25" fmla="*/ 10 h 39"/>
                  <a:gd name="T26" fmla="*/ 100 w 129"/>
                  <a:gd name="T27" fmla="*/ 12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9" h="39">
                    <a:moveTo>
                      <a:pt x="100" y="12"/>
                    </a:moveTo>
                    <a:cubicBezTo>
                      <a:pt x="106" y="18"/>
                      <a:pt x="114" y="16"/>
                      <a:pt x="120" y="18"/>
                    </a:cubicBezTo>
                    <a:cubicBezTo>
                      <a:pt x="123" y="19"/>
                      <a:pt x="126" y="20"/>
                      <a:pt x="129" y="22"/>
                    </a:cubicBezTo>
                    <a:cubicBezTo>
                      <a:pt x="127" y="25"/>
                      <a:pt x="126" y="29"/>
                      <a:pt x="124" y="32"/>
                    </a:cubicBezTo>
                    <a:cubicBezTo>
                      <a:pt x="121" y="37"/>
                      <a:pt x="117" y="34"/>
                      <a:pt x="114" y="32"/>
                    </a:cubicBezTo>
                    <a:cubicBezTo>
                      <a:pt x="109" y="28"/>
                      <a:pt x="104" y="25"/>
                      <a:pt x="96" y="21"/>
                    </a:cubicBezTo>
                    <a:cubicBezTo>
                      <a:pt x="102" y="39"/>
                      <a:pt x="91" y="38"/>
                      <a:pt x="81" y="37"/>
                    </a:cubicBezTo>
                    <a:cubicBezTo>
                      <a:pt x="66" y="36"/>
                      <a:pt x="80" y="26"/>
                      <a:pt x="74" y="20"/>
                    </a:cubicBezTo>
                    <a:cubicBezTo>
                      <a:pt x="66" y="22"/>
                      <a:pt x="52" y="15"/>
                      <a:pt x="54" y="38"/>
                    </a:cubicBezTo>
                    <a:cubicBezTo>
                      <a:pt x="46" y="18"/>
                      <a:pt x="36" y="9"/>
                      <a:pt x="17" y="12"/>
                    </a:cubicBezTo>
                    <a:cubicBezTo>
                      <a:pt x="12" y="13"/>
                      <a:pt x="6" y="5"/>
                      <a:pt x="0" y="0"/>
                    </a:cubicBezTo>
                    <a:cubicBezTo>
                      <a:pt x="24" y="0"/>
                      <a:pt x="48" y="4"/>
                      <a:pt x="72" y="8"/>
                    </a:cubicBezTo>
                    <a:cubicBezTo>
                      <a:pt x="74" y="8"/>
                      <a:pt x="77" y="9"/>
                      <a:pt x="78" y="10"/>
                    </a:cubicBezTo>
                    <a:cubicBezTo>
                      <a:pt x="84" y="24"/>
                      <a:pt x="92" y="13"/>
                      <a:pt x="100" y="12"/>
                    </a:cubicBezTo>
                    <a:close/>
                  </a:path>
                </a:pathLst>
              </a:custGeom>
              <a:solidFill>
                <a:srgbClr val="80B6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0" name="Freeform 650">
                <a:extLst>
                  <a:ext uri="{FF2B5EF4-FFF2-40B4-BE49-F238E27FC236}">
                    <a16:creationId xmlns:a16="http://schemas.microsoft.com/office/drawing/2014/main" id="{E69734BC-0682-45BC-B925-EADB51B3CA5B}"/>
                  </a:ext>
                </a:extLst>
              </p:cNvPr>
              <p:cNvSpPr>
                <a:spLocks/>
              </p:cNvSpPr>
              <p:nvPr/>
            </p:nvSpPr>
            <p:spPr bwMode="auto">
              <a:xfrm>
                <a:off x="722" y="3517"/>
                <a:ext cx="94" cy="31"/>
              </a:xfrm>
              <a:custGeom>
                <a:avLst/>
                <a:gdLst>
                  <a:gd name="T0" fmla="*/ 34 w 84"/>
                  <a:gd name="T1" fmla="*/ 2 h 28"/>
                  <a:gd name="T2" fmla="*/ 75 w 84"/>
                  <a:gd name="T3" fmla="*/ 2 h 28"/>
                  <a:gd name="T4" fmla="*/ 83 w 84"/>
                  <a:gd name="T5" fmla="*/ 5 h 28"/>
                  <a:gd name="T6" fmla="*/ 78 w 84"/>
                  <a:gd name="T7" fmla="*/ 12 h 28"/>
                  <a:gd name="T8" fmla="*/ 54 w 84"/>
                  <a:gd name="T9" fmla="*/ 26 h 28"/>
                  <a:gd name="T10" fmla="*/ 22 w 84"/>
                  <a:gd name="T11" fmla="*/ 25 h 28"/>
                  <a:gd name="T12" fmla="*/ 0 w 84"/>
                  <a:gd name="T13" fmla="*/ 18 h 28"/>
                  <a:gd name="T14" fmla="*/ 9 w 84"/>
                  <a:gd name="T15" fmla="*/ 7 h 28"/>
                  <a:gd name="T16" fmla="*/ 15 w 84"/>
                  <a:gd name="T17" fmla="*/ 1 h 28"/>
                  <a:gd name="T18" fmla="*/ 34 w 84"/>
                  <a:gd name="T19" fmla="*/ 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4" h="28">
                    <a:moveTo>
                      <a:pt x="34" y="2"/>
                    </a:moveTo>
                    <a:cubicBezTo>
                      <a:pt x="47" y="6"/>
                      <a:pt x="61" y="0"/>
                      <a:pt x="75" y="2"/>
                    </a:cubicBezTo>
                    <a:cubicBezTo>
                      <a:pt x="78" y="2"/>
                      <a:pt x="82" y="1"/>
                      <a:pt x="83" y="5"/>
                    </a:cubicBezTo>
                    <a:cubicBezTo>
                      <a:pt x="84" y="8"/>
                      <a:pt x="82" y="11"/>
                      <a:pt x="78" y="12"/>
                    </a:cubicBezTo>
                    <a:cubicBezTo>
                      <a:pt x="70" y="16"/>
                      <a:pt x="62" y="21"/>
                      <a:pt x="54" y="26"/>
                    </a:cubicBezTo>
                    <a:cubicBezTo>
                      <a:pt x="43" y="21"/>
                      <a:pt x="31" y="22"/>
                      <a:pt x="22" y="25"/>
                    </a:cubicBezTo>
                    <a:cubicBezTo>
                      <a:pt x="11" y="28"/>
                      <a:pt x="7" y="21"/>
                      <a:pt x="0" y="18"/>
                    </a:cubicBezTo>
                    <a:cubicBezTo>
                      <a:pt x="3" y="13"/>
                      <a:pt x="20" y="21"/>
                      <a:pt x="9" y="7"/>
                    </a:cubicBezTo>
                    <a:cubicBezTo>
                      <a:pt x="6" y="2"/>
                      <a:pt x="12" y="2"/>
                      <a:pt x="15" y="1"/>
                    </a:cubicBezTo>
                    <a:cubicBezTo>
                      <a:pt x="21" y="1"/>
                      <a:pt x="27" y="1"/>
                      <a:pt x="34" y="2"/>
                    </a:cubicBezTo>
                    <a:close/>
                  </a:path>
                </a:pathLst>
              </a:custGeom>
              <a:solidFill>
                <a:srgbClr val="7BB5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1" name="Freeform 651">
                <a:extLst>
                  <a:ext uri="{FF2B5EF4-FFF2-40B4-BE49-F238E27FC236}">
                    <a16:creationId xmlns:a16="http://schemas.microsoft.com/office/drawing/2014/main" id="{8EDD8CE0-5225-4DC7-9047-E5784DEC5C62}"/>
                  </a:ext>
                </a:extLst>
              </p:cNvPr>
              <p:cNvSpPr>
                <a:spLocks/>
              </p:cNvSpPr>
              <p:nvPr/>
            </p:nvSpPr>
            <p:spPr bwMode="auto">
              <a:xfrm>
                <a:off x="742" y="3461"/>
                <a:ext cx="162" cy="27"/>
              </a:xfrm>
              <a:custGeom>
                <a:avLst/>
                <a:gdLst>
                  <a:gd name="T0" fmla="*/ 72 w 144"/>
                  <a:gd name="T1" fmla="*/ 0 h 24"/>
                  <a:gd name="T2" fmla="*/ 144 w 144"/>
                  <a:gd name="T3" fmla="*/ 0 h 24"/>
                  <a:gd name="T4" fmla="*/ 142 w 144"/>
                  <a:gd name="T5" fmla="*/ 6 h 24"/>
                  <a:gd name="T6" fmla="*/ 53 w 144"/>
                  <a:gd name="T7" fmla="*/ 18 h 24"/>
                  <a:gd name="T8" fmla="*/ 0 w 144"/>
                  <a:gd name="T9" fmla="*/ 12 h 24"/>
                  <a:gd name="T10" fmla="*/ 14 w 144"/>
                  <a:gd name="T11" fmla="*/ 4 h 24"/>
                  <a:gd name="T12" fmla="*/ 63 w 144"/>
                  <a:gd name="T13" fmla="*/ 12 h 24"/>
                  <a:gd name="T14" fmla="*/ 72 w 144"/>
                  <a:gd name="T15" fmla="*/ 0 h 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24">
                    <a:moveTo>
                      <a:pt x="72" y="0"/>
                    </a:moveTo>
                    <a:cubicBezTo>
                      <a:pt x="96" y="0"/>
                      <a:pt x="120" y="0"/>
                      <a:pt x="144" y="0"/>
                    </a:cubicBezTo>
                    <a:cubicBezTo>
                      <a:pt x="144" y="2"/>
                      <a:pt x="143" y="6"/>
                      <a:pt x="142" y="6"/>
                    </a:cubicBezTo>
                    <a:cubicBezTo>
                      <a:pt x="112" y="2"/>
                      <a:pt x="85" y="24"/>
                      <a:pt x="53" y="18"/>
                    </a:cubicBezTo>
                    <a:cubicBezTo>
                      <a:pt x="36" y="14"/>
                      <a:pt x="18" y="14"/>
                      <a:pt x="0" y="12"/>
                    </a:cubicBezTo>
                    <a:cubicBezTo>
                      <a:pt x="3" y="6"/>
                      <a:pt x="9" y="2"/>
                      <a:pt x="14" y="4"/>
                    </a:cubicBezTo>
                    <a:cubicBezTo>
                      <a:pt x="30" y="12"/>
                      <a:pt x="47" y="2"/>
                      <a:pt x="63" y="12"/>
                    </a:cubicBezTo>
                    <a:cubicBezTo>
                      <a:pt x="72" y="18"/>
                      <a:pt x="78" y="11"/>
                      <a:pt x="72" y="0"/>
                    </a:cubicBezTo>
                    <a:close/>
                  </a:path>
                </a:pathLst>
              </a:custGeom>
              <a:solidFill>
                <a:srgbClr val="9BC8D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2" name="Freeform 652">
                <a:extLst>
                  <a:ext uri="{FF2B5EF4-FFF2-40B4-BE49-F238E27FC236}">
                    <a16:creationId xmlns:a16="http://schemas.microsoft.com/office/drawing/2014/main" id="{A289CD14-C535-4E4D-836A-D61C64A8C849}"/>
                  </a:ext>
                </a:extLst>
              </p:cNvPr>
              <p:cNvSpPr>
                <a:spLocks/>
              </p:cNvSpPr>
              <p:nvPr/>
            </p:nvSpPr>
            <p:spPr bwMode="auto">
              <a:xfrm>
                <a:off x="532" y="3458"/>
                <a:ext cx="143" cy="16"/>
              </a:xfrm>
              <a:custGeom>
                <a:avLst/>
                <a:gdLst>
                  <a:gd name="T0" fmla="*/ 0 w 128"/>
                  <a:gd name="T1" fmla="*/ 5 h 14"/>
                  <a:gd name="T2" fmla="*/ 41 w 128"/>
                  <a:gd name="T3" fmla="*/ 2 h 14"/>
                  <a:gd name="T4" fmla="*/ 127 w 128"/>
                  <a:gd name="T5" fmla="*/ 6 h 14"/>
                  <a:gd name="T6" fmla="*/ 127 w 128"/>
                  <a:gd name="T7" fmla="*/ 11 h 14"/>
                  <a:gd name="T8" fmla="*/ 94 w 128"/>
                  <a:gd name="T9" fmla="*/ 9 h 14"/>
                  <a:gd name="T10" fmla="*/ 22 w 128"/>
                  <a:gd name="T11" fmla="*/ 10 h 14"/>
                  <a:gd name="T12" fmla="*/ 0 w 128"/>
                  <a:gd name="T13" fmla="*/ 5 h 14"/>
                </a:gdLst>
                <a:ahLst/>
                <a:cxnLst>
                  <a:cxn ang="0">
                    <a:pos x="T0" y="T1"/>
                  </a:cxn>
                  <a:cxn ang="0">
                    <a:pos x="T2" y="T3"/>
                  </a:cxn>
                  <a:cxn ang="0">
                    <a:pos x="T4" y="T5"/>
                  </a:cxn>
                  <a:cxn ang="0">
                    <a:pos x="T6" y="T7"/>
                  </a:cxn>
                  <a:cxn ang="0">
                    <a:pos x="T8" y="T9"/>
                  </a:cxn>
                  <a:cxn ang="0">
                    <a:pos x="T10" y="T11"/>
                  </a:cxn>
                  <a:cxn ang="0">
                    <a:pos x="T12" y="T13"/>
                  </a:cxn>
                </a:cxnLst>
                <a:rect l="0" t="0" r="r" b="b"/>
                <a:pathLst>
                  <a:path w="128" h="14">
                    <a:moveTo>
                      <a:pt x="0" y="5"/>
                    </a:moveTo>
                    <a:cubicBezTo>
                      <a:pt x="13" y="4"/>
                      <a:pt x="27" y="4"/>
                      <a:pt x="41" y="2"/>
                    </a:cubicBezTo>
                    <a:cubicBezTo>
                      <a:pt x="70" y="0"/>
                      <a:pt x="98" y="3"/>
                      <a:pt x="127" y="6"/>
                    </a:cubicBezTo>
                    <a:cubicBezTo>
                      <a:pt x="128" y="8"/>
                      <a:pt x="128" y="9"/>
                      <a:pt x="127" y="11"/>
                    </a:cubicBezTo>
                    <a:cubicBezTo>
                      <a:pt x="116" y="14"/>
                      <a:pt x="105" y="11"/>
                      <a:pt x="94" y="9"/>
                    </a:cubicBezTo>
                    <a:cubicBezTo>
                      <a:pt x="70" y="6"/>
                      <a:pt x="46" y="10"/>
                      <a:pt x="22" y="10"/>
                    </a:cubicBezTo>
                    <a:cubicBezTo>
                      <a:pt x="14" y="10"/>
                      <a:pt x="6" y="13"/>
                      <a:pt x="0" y="5"/>
                    </a:cubicBezTo>
                    <a:close/>
                  </a:path>
                </a:pathLst>
              </a:custGeom>
              <a:solidFill>
                <a:srgbClr val="7FBD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3" name="Freeform 653">
                <a:extLst>
                  <a:ext uri="{FF2B5EF4-FFF2-40B4-BE49-F238E27FC236}">
                    <a16:creationId xmlns:a16="http://schemas.microsoft.com/office/drawing/2014/main" id="{9EE62D7B-FB14-4052-9B89-48763AB12604}"/>
                  </a:ext>
                </a:extLst>
              </p:cNvPr>
              <p:cNvSpPr>
                <a:spLocks/>
              </p:cNvSpPr>
              <p:nvPr/>
            </p:nvSpPr>
            <p:spPr bwMode="auto">
              <a:xfrm>
                <a:off x="881" y="3508"/>
                <a:ext cx="77" cy="35"/>
              </a:xfrm>
              <a:custGeom>
                <a:avLst/>
                <a:gdLst>
                  <a:gd name="T0" fmla="*/ 68 w 68"/>
                  <a:gd name="T1" fmla="*/ 10 h 31"/>
                  <a:gd name="T2" fmla="*/ 48 w 68"/>
                  <a:gd name="T3" fmla="*/ 18 h 31"/>
                  <a:gd name="T4" fmla="*/ 35 w 68"/>
                  <a:gd name="T5" fmla="*/ 17 h 31"/>
                  <a:gd name="T6" fmla="*/ 0 w 68"/>
                  <a:gd name="T7" fmla="*/ 14 h 31"/>
                  <a:gd name="T8" fmla="*/ 21 w 68"/>
                  <a:gd name="T9" fmla="*/ 12 h 31"/>
                  <a:gd name="T10" fmla="*/ 68 w 68"/>
                  <a:gd name="T11" fmla="*/ 10 h 31"/>
                </a:gdLst>
                <a:ahLst/>
                <a:cxnLst>
                  <a:cxn ang="0">
                    <a:pos x="T0" y="T1"/>
                  </a:cxn>
                  <a:cxn ang="0">
                    <a:pos x="T2" y="T3"/>
                  </a:cxn>
                  <a:cxn ang="0">
                    <a:pos x="T4" y="T5"/>
                  </a:cxn>
                  <a:cxn ang="0">
                    <a:pos x="T6" y="T7"/>
                  </a:cxn>
                  <a:cxn ang="0">
                    <a:pos x="T8" y="T9"/>
                  </a:cxn>
                  <a:cxn ang="0">
                    <a:pos x="T10" y="T11"/>
                  </a:cxn>
                </a:cxnLst>
                <a:rect l="0" t="0" r="r" b="b"/>
                <a:pathLst>
                  <a:path w="68" h="31">
                    <a:moveTo>
                      <a:pt x="68" y="10"/>
                    </a:moveTo>
                    <a:cubicBezTo>
                      <a:pt x="65" y="31"/>
                      <a:pt x="65" y="31"/>
                      <a:pt x="48" y="18"/>
                    </a:cubicBezTo>
                    <a:cubicBezTo>
                      <a:pt x="43" y="14"/>
                      <a:pt x="40" y="17"/>
                      <a:pt x="35" y="17"/>
                    </a:cubicBezTo>
                    <a:cubicBezTo>
                      <a:pt x="23" y="18"/>
                      <a:pt x="11" y="21"/>
                      <a:pt x="0" y="14"/>
                    </a:cubicBezTo>
                    <a:cubicBezTo>
                      <a:pt x="6" y="0"/>
                      <a:pt x="13" y="15"/>
                      <a:pt x="21" y="12"/>
                    </a:cubicBezTo>
                    <a:cubicBezTo>
                      <a:pt x="36" y="6"/>
                      <a:pt x="52" y="7"/>
                      <a:pt x="68" y="10"/>
                    </a:cubicBezTo>
                    <a:close/>
                  </a:path>
                </a:pathLst>
              </a:custGeom>
              <a:solidFill>
                <a:srgbClr val="9DC9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4" name="Freeform 654">
                <a:extLst>
                  <a:ext uri="{FF2B5EF4-FFF2-40B4-BE49-F238E27FC236}">
                    <a16:creationId xmlns:a16="http://schemas.microsoft.com/office/drawing/2014/main" id="{DB35A283-FF7C-40FC-9058-088B6DC95FA0}"/>
                  </a:ext>
                </a:extLst>
              </p:cNvPr>
              <p:cNvSpPr>
                <a:spLocks/>
              </p:cNvSpPr>
              <p:nvPr/>
            </p:nvSpPr>
            <p:spPr bwMode="auto">
              <a:xfrm>
                <a:off x="1969" y="3434"/>
                <a:ext cx="72" cy="32"/>
              </a:xfrm>
              <a:custGeom>
                <a:avLst/>
                <a:gdLst>
                  <a:gd name="T0" fmla="*/ 0 w 64"/>
                  <a:gd name="T1" fmla="*/ 20 h 29"/>
                  <a:gd name="T2" fmla="*/ 23 w 64"/>
                  <a:gd name="T3" fmla="*/ 12 h 29"/>
                  <a:gd name="T4" fmla="*/ 42 w 64"/>
                  <a:gd name="T5" fmla="*/ 19 h 29"/>
                  <a:gd name="T6" fmla="*/ 64 w 64"/>
                  <a:gd name="T7" fmla="*/ 24 h 29"/>
                  <a:gd name="T8" fmla="*/ 0 w 64"/>
                  <a:gd name="T9" fmla="*/ 20 h 29"/>
                </a:gdLst>
                <a:ahLst/>
                <a:cxnLst>
                  <a:cxn ang="0">
                    <a:pos x="T0" y="T1"/>
                  </a:cxn>
                  <a:cxn ang="0">
                    <a:pos x="T2" y="T3"/>
                  </a:cxn>
                  <a:cxn ang="0">
                    <a:pos x="T4" y="T5"/>
                  </a:cxn>
                  <a:cxn ang="0">
                    <a:pos x="T6" y="T7"/>
                  </a:cxn>
                  <a:cxn ang="0">
                    <a:pos x="T8" y="T9"/>
                  </a:cxn>
                </a:cxnLst>
                <a:rect l="0" t="0" r="r" b="b"/>
                <a:pathLst>
                  <a:path w="64" h="29">
                    <a:moveTo>
                      <a:pt x="0" y="20"/>
                    </a:moveTo>
                    <a:cubicBezTo>
                      <a:pt x="4" y="6"/>
                      <a:pt x="18" y="17"/>
                      <a:pt x="23" y="12"/>
                    </a:cubicBezTo>
                    <a:cubicBezTo>
                      <a:pt x="36" y="0"/>
                      <a:pt x="37" y="13"/>
                      <a:pt x="42" y="19"/>
                    </a:cubicBezTo>
                    <a:cubicBezTo>
                      <a:pt x="48" y="27"/>
                      <a:pt x="57" y="23"/>
                      <a:pt x="64" y="24"/>
                    </a:cubicBezTo>
                    <a:cubicBezTo>
                      <a:pt x="42" y="29"/>
                      <a:pt x="21" y="26"/>
                      <a:pt x="0" y="20"/>
                    </a:cubicBezTo>
                    <a:close/>
                  </a:path>
                </a:pathLst>
              </a:custGeom>
              <a:solidFill>
                <a:srgbClr val="97C5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5" name="Freeform 655">
                <a:extLst>
                  <a:ext uri="{FF2B5EF4-FFF2-40B4-BE49-F238E27FC236}">
                    <a16:creationId xmlns:a16="http://schemas.microsoft.com/office/drawing/2014/main" id="{C68F6B3C-2080-4432-B9F9-900475B34E76}"/>
                  </a:ext>
                </a:extLst>
              </p:cNvPr>
              <p:cNvSpPr>
                <a:spLocks/>
              </p:cNvSpPr>
              <p:nvPr/>
            </p:nvSpPr>
            <p:spPr bwMode="auto">
              <a:xfrm>
                <a:off x="1197" y="3445"/>
                <a:ext cx="57" cy="25"/>
              </a:xfrm>
              <a:custGeom>
                <a:avLst/>
                <a:gdLst>
                  <a:gd name="T0" fmla="*/ 3 w 51"/>
                  <a:gd name="T1" fmla="*/ 10 h 22"/>
                  <a:gd name="T2" fmla="*/ 51 w 51"/>
                  <a:gd name="T3" fmla="*/ 22 h 22"/>
                  <a:gd name="T4" fmla="*/ 7 w 51"/>
                  <a:gd name="T5" fmla="*/ 18 h 22"/>
                  <a:gd name="T6" fmla="*/ 3 w 51"/>
                  <a:gd name="T7" fmla="*/ 10 h 22"/>
                </a:gdLst>
                <a:ahLst/>
                <a:cxnLst>
                  <a:cxn ang="0">
                    <a:pos x="T0" y="T1"/>
                  </a:cxn>
                  <a:cxn ang="0">
                    <a:pos x="T2" y="T3"/>
                  </a:cxn>
                  <a:cxn ang="0">
                    <a:pos x="T4" y="T5"/>
                  </a:cxn>
                  <a:cxn ang="0">
                    <a:pos x="T6" y="T7"/>
                  </a:cxn>
                </a:cxnLst>
                <a:rect l="0" t="0" r="r" b="b"/>
                <a:pathLst>
                  <a:path w="51" h="22">
                    <a:moveTo>
                      <a:pt x="3" y="10"/>
                    </a:moveTo>
                    <a:cubicBezTo>
                      <a:pt x="15" y="0"/>
                      <a:pt x="40" y="6"/>
                      <a:pt x="51" y="22"/>
                    </a:cubicBezTo>
                    <a:cubicBezTo>
                      <a:pt x="36" y="22"/>
                      <a:pt x="22" y="12"/>
                      <a:pt x="7" y="18"/>
                    </a:cubicBezTo>
                    <a:cubicBezTo>
                      <a:pt x="5" y="16"/>
                      <a:pt x="0" y="15"/>
                      <a:pt x="3" y="10"/>
                    </a:cubicBezTo>
                    <a:close/>
                  </a:path>
                </a:pathLst>
              </a:custGeom>
              <a:solidFill>
                <a:srgbClr val="ADD1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6" name="Freeform 656">
                <a:extLst>
                  <a:ext uri="{FF2B5EF4-FFF2-40B4-BE49-F238E27FC236}">
                    <a16:creationId xmlns:a16="http://schemas.microsoft.com/office/drawing/2014/main" id="{6A7CBC84-30FC-4AA9-8C61-ACFD0454B211}"/>
                  </a:ext>
                </a:extLst>
              </p:cNvPr>
              <p:cNvSpPr>
                <a:spLocks/>
              </p:cNvSpPr>
              <p:nvPr/>
            </p:nvSpPr>
            <p:spPr bwMode="auto">
              <a:xfrm>
                <a:off x="674" y="3465"/>
                <a:ext cx="63" cy="20"/>
              </a:xfrm>
              <a:custGeom>
                <a:avLst/>
                <a:gdLst>
                  <a:gd name="T0" fmla="*/ 0 w 56"/>
                  <a:gd name="T1" fmla="*/ 5 h 18"/>
                  <a:gd name="T2" fmla="*/ 0 w 56"/>
                  <a:gd name="T3" fmla="*/ 0 h 18"/>
                  <a:gd name="T4" fmla="*/ 8 w 56"/>
                  <a:gd name="T5" fmla="*/ 0 h 18"/>
                  <a:gd name="T6" fmla="*/ 56 w 56"/>
                  <a:gd name="T7" fmla="*/ 8 h 18"/>
                  <a:gd name="T8" fmla="*/ 34 w 56"/>
                  <a:gd name="T9" fmla="*/ 10 h 18"/>
                  <a:gd name="T10" fmla="*/ 15 w 56"/>
                  <a:gd name="T11" fmla="*/ 10 h 18"/>
                  <a:gd name="T12" fmla="*/ 0 w 56"/>
                  <a:gd name="T13" fmla="*/ 5 h 18"/>
                </a:gdLst>
                <a:ahLst/>
                <a:cxnLst>
                  <a:cxn ang="0">
                    <a:pos x="T0" y="T1"/>
                  </a:cxn>
                  <a:cxn ang="0">
                    <a:pos x="T2" y="T3"/>
                  </a:cxn>
                  <a:cxn ang="0">
                    <a:pos x="T4" y="T5"/>
                  </a:cxn>
                  <a:cxn ang="0">
                    <a:pos x="T6" y="T7"/>
                  </a:cxn>
                  <a:cxn ang="0">
                    <a:pos x="T8" y="T9"/>
                  </a:cxn>
                  <a:cxn ang="0">
                    <a:pos x="T10" y="T11"/>
                  </a:cxn>
                  <a:cxn ang="0">
                    <a:pos x="T12" y="T13"/>
                  </a:cxn>
                </a:cxnLst>
                <a:rect l="0" t="0" r="r" b="b"/>
                <a:pathLst>
                  <a:path w="56" h="18">
                    <a:moveTo>
                      <a:pt x="0" y="5"/>
                    </a:moveTo>
                    <a:cubicBezTo>
                      <a:pt x="0" y="3"/>
                      <a:pt x="0" y="2"/>
                      <a:pt x="0" y="0"/>
                    </a:cubicBezTo>
                    <a:cubicBezTo>
                      <a:pt x="3" y="0"/>
                      <a:pt x="5" y="0"/>
                      <a:pt x="8" y="0"/>
                    </a:cubicBezTo>
                    <a:cubicBezTo>
                      <a:pt x="23" y="7"/>
                      <a:pt x="41" y="3"/>
                      <a:pt x="56" y="8"/>
                    </a:cubicBezTo>
                    <a:cubicBezTo>
                      <a:pt x="49" y="12"/>
                      <a:pt x="43" y="18"/>
                      <a:pt x="34" y="10"/>
                    </a:cubicBezTo>
                    <a:cubicBezTo>
                      <a:pt x="29" y="6"/>
                      <a:pt x="22" y="8"/>
                      <a:pt x="15" y="10"/>
                    </a:cubicBezTo>
                    <a:cubicBezTo>
                      <a:pt x="9" y="12"/>
                      <a:pt x="2" y="14"/>
                      <a:pt x="0" y="5"/>
                    </a:cubicBezTo>
                    <a:close/>
                  </a:path>
                </a:pathLst>
              </a:custGeom>
              <a:solidFill>
                <a:srgbClr val="9BC8D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7" name="Freeform 657">
                <a:extLst>
                  <a:ext uri="{FF2B5EF4-FFF2-40B4-BE49-F238E27FC236}">
                    <a16:creationId xmlns:a16="http://schemas.microsoft.com/office/drawing/2014/main" id="{E08B6F0A-63E3-4665-AB3A-A5FE4BE01F88}"/>
                  </a:ext>
                </a:extLst>
              </p:cNvPr>
              <p:cNvSpPr>
                <a:spLocks/>
              </p:cNvSpPr>
              <p:nvPr/>
            </p:nvSpPr>
            <p:spPr bwMode="auto">
              <a:xfrm>
                <a:off x="1178" y="3456"/>
                <a:ext cx="27" cy="15"/>
              </a:xfrm>
              <a:custGeom>
                <a:avLst/>
                <a:gdLst>
                  <a:gd name="T0" fmla="*/ 20 w 24"/>
                  <a:gd name="T1" fmla="*/ 0 h 13"/>
                  <a:gd name="T2" fmla="*/ 24 w 24"/>
                  <a:gd name="T3" fmla="*/ 8 h 13"/>
                  <a:gd name="T4" fmla="*/ 0 w 24"/>
                  <a:gd name="T5" fmla="*/ 4 h 13"/>
                  <a:gd name="T6" fmla="*/ 20 w 24"/>
                  <a:gd name="T7" fmla="*/ 0 h 13"/>
                </a:gdLst>
                <a:ahLst/>
                <a:cxnLst>
                  <a:cxn ang="0">
                    <a:pos x="T0" y="T1"/>
                  </a:cxn>
                  <a:cxn ang="0">
                    <a:pos x="T2" y="T3"/>
                  </a:cxn>
                  <a:cxn ang="0">
                    <a:pos x="T4" y="T5"/>
                  </a:cxn>
                  <a:cxn ang="0">
                    <a:pos x="T6" y="T7"/>
                  </a:cxn>
                </a:cxnLst>
                <a:rect l="0" t="0" r="r" b="b"/>
                <a:pathLst>
                  <a:path w="24" h="13">
                    <a:moveTo>
                      <a:pt x="20" y="0"/>
                    </a:moveTo>
                    <a:cubicBezTo>
                      <a:pt x="21" y="3"/>
                      <a:pt x="23" y="5"/>
                      <a:pt x="24" y="8"/>
                    </a:cubicBezTo>
                    <a:cubicBezTo>
                      <a:pt x="15" y="10"/>
                      <a:pt x="7" y="13"/>
                      <a:pt x="0" y="4"/>
                    </a:cubicBezTo>
                    <a:cubicBezTo>
                      <a:pt x="6" y="0"/>
                      <a:pt x="13" y="0"/>
                      <a:pt x="20" y="0"/>
                    </a:cubicBezTo>
                    <a:close/>
                  </a:path>
                </a:pathLst>
              </a:custGeom>
              <a:solidFill>
                <a:srgbClr val="9BC8D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8" name="Freeform 658">
                <a:extLst>
                  <a:ext uri="{FF2B5EF4-FFF2-40B4-BE49-F238E27FC236}">
                    <a16:creationId xmlns:a16="http://schemas.microsoft.com/office/drawing/2014/main" id="{933E8073-7612-4A27-A39E-42461B9DFE88}"/>
                  </a:ext>
                </a:extLst>
              </p:cNvPr>
              <p:cNvSpPr>
                <a:spLocks/>
              </p:cNvSpPr>
              <p:nvPr/>
            </p:nvSpPr>
            <p:spPr bwMode="auto">
              <a:xfrm>
                <a:off x="2058" y="3907"/>
                <a:ext cx="337" cy="48"/>
              </a:xfrm>
              <a:custGeom>
                <a:avLst/>
                <a:gdLst>
                  <a:gd name="T0" fmla="*/ 296 w 300"/>
                  <a:gd name="T1" fmla="*/ 34 h 43"/>
                  <a:gd name="T2" fmla="*/ 37 w 300"/>
                  <a:gd name="T3" fmla="*/ 43 h 43"/>
                  <a:gd name="T4" fmla="*/ 9 w 300"/>
                  <a:gd name="T5" fmla="*/ 37 h 43"/>
                  <a:gd name="T6" fmla="*/ 0 w 300"/>
                  <a:gd name="T7" fmla="*/ 23 h 43"/>
                  <a:gd name="T8" fmla="*/ 9 w 300"/>
                  <a:gd name="T9" fmla="*/ 19 h 43"/>
                  <a:gd name="T10" fmla="*/ 133 w 300"/>
                  <a:gd name="T11" fmla="*/ 13 h 43"/>
                  <a:gd name="T12" fmla="*/ 205 w 300"/>
                  <a:gd name="T13" fmla="*/ 14 h 43"/>
                  <a:gd name="T14" fmla="*/ 246 w 300"/>
                  <a:gd name="T15" fmla="*/ 6 h 43"/>
                  <a:gd name="T16" fmla="*/ 275 w 300"/>
                  <a:gd name="T17" fmla="*/ 4 h 43"/>
                  <a:gd name="T18" fmla="*/ 296 w 300"/>
                  <a:gd name="T19" fmla="*/ 34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0" h="43">
                    <a:moveTo>
                      <a:pt x="296" y="34"/>
                    </a:moveTo>
                    <a:cubicBezTo>
                      <a:pt x="210" y="37"/>
                      <a:pt x="123" y="40"/>
                      <a:pt x="37" y="43"/>
                    </a:cubicBezTo>
                    <a:cubicBezTo>
                      <a:pt x="28" y="40"/>
                      <a:pt x="18" y="40"/>
                      <a:pt x="9" y="37"/>
                    </a:cubicBezTo>
                    <a:cubicBezTo>
                      <a:pt x="2" y="35"/>
                      <a:pt x="0" y="30"/>
                      <a:pt x="0" y="23"/>
                    </a:cubicBezTo>
                    <a:cubicBezTo>
                      <a:pt x="0" y="17"/>
                      <a:pt x="4" y="16"/>
                      <a:pt x="9" y="19"/>
                    </a:cubicBezTo>
                    <a:cubicBezTo>
                      <a:pt x="51" y="18"/>
                      <a:pt x="92" y="15"/>
                      <a:pt x="133" y="13"/>
                    </a:cubicBezTo>
                    <a:cubicBezTo>
                      <a:pt x="157" y="12"/>
                      <a:pt x="181" y="0"/>
                      <a:pt x="205" y="14"/>
                    </a:cubicBezTo>
                    <a:cubicBezTo>
                      <a:pt x="216" y="0"/>
                      <a:pt x="233" y="12"/>
                      <a:pt x="246" y="6"/>
                    </a:cubicBezTo>
                    <a:cubicBezTo>
                      <a:pt x="255" y="1"/>
                      <a:pt x="265" y="3"/>
                      <a:pt x="275" y="4"/>
                    </a:cubicBezTo>
                    <a:cubicBezTo>
                      <a:pt x="292" y="7"/>
                      <a:pt x="300" y="16"/>
                      <a:pt x="296" y="34"/>
                    </a:cubicBezTo>
                    <a:close/>
                  </a:path>
                </a:pathLst>
              </a:custGeom>
              <a:solidFill>
                <a:srgbClr val="469BA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9" name="Freeform 659">
                <a:extLst>
                  <a:ext uri="{FF2B5EF4-FFF2-40B4-BE49-F238E27FC236}">
                    <a16:creationId xmlns:a16="http://schemas.microsoft.com/office/drawing/2014/main" id="{219F1C7E-46A1-4E8D-BE9A-F4CAEE364065}"/>
                  </a:ext>
                </a:extLst>
              </p:cNvPr>
              <p:cNvSpPr>
                <a:spLocks/>
              </p:cNvSpPr>
              <p:nvPr/>
            </p:nvSpPr>
            <p:spPr bwMode="auto">
              <a:xfrm>
                <a:off x="1096" y="3936"/>
                <a:ext cx="504" cy="32"/>
              </a:xfrm>
              <a:custGeom>
                <a:avLst/>
                <a:gdLst>
                  <a:gd name="T0" fmla="*/ 425 w 449"/>
                  <a:gd name="T1" fmla="*/ 25 h 29"/>
                  <a:gd name="T2" fmla="*/ 169 w 449"/>
                  <a:gd name="T3" fmla="*/ 22 h 29"/>
                  <a:gd name="T4" fmla="*/ 73 w 449"/>
                  <a:gd name="T5" fmla="*/ 24 h 29"/>
                  <a:gd name="T6" fmla="*/ 17 w 449"/>
                  <a:gd name="T7" fmla="*/ 21 h 29"/>
                  <a:gd name="T8" fmla="*/ 0 w 449"/>
                  <a:gd name="T9" fmla="*/ 12 h 29"/>
                  <a:gd name="T10" fmla="*/ 16 w 449"/>
                  <a:gd name="T11" fmla="*/ 5 h 29"/>
                  <a:gd name="T12" fmla="*/ 57 w 449"/>
                  <a:gd name="T13" fmla="*/ 6 h 29"/>
                  <a:gd name="T14" fmla="*/ 184 w 449"/>
                  <a:gd name="T15" fmla="*/ 6 h 29"/>
                  <a:gd name="T16" fmla="*/ 239 w 449"/>
                  <a:gd name="T17" fmla="*/ 5 h 29"/>
                  <a:gd name="T18" fmla="*/ 325 w 449"/>
                  <a:gd name="T19" fmla="*/ 4 h 29"/>
                  <a:gd name="T20" fmla="*/ 426 w 449"/>
                  <a:gd name="T21" fmla="*/ 8 h 29"/>
                  <a:gd name="T22" fmla="*/ 434 w 449"/>
                  <a:gd name="T23" fmla="*/ 8 h 29"/>
                  <a:gd name="T24" fmla="*/ 449 w 449"/>
                  <a:gd name="T25" fmla="*/ 18 h 29"/>
                  <a:gd name="T26" fmla="*/ 434 w 449"/>
                  <a:gd name="T27" fmla="*/ 22 h 29"/>
                  <a:gd name="T28" fmla="*/ 425 w 449"/>
                  <a:gd name="T29" fmla="*/ 2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49" h="29">
                    <a:moveTo>
                      <a:pt x="425" y="25"/>
                    </a:moveTo>
                    <a:cubicBezTo>
                      <a:pt x="340" y="29"/>
                      <a:pt x="254" y="24"/>
                      <a:pt x="169" y="22"/>
                    </a:cubicBezTo>
                    <a:cubicBezTo>
                      <a:pt x="137" y="21"/>
                      <a:pt x="105" y="21"/>
                      <a:pt x="73" y="24"/>
                    </a:cubicBezTo>
                    <a:cubicBezTo>
                      <a:pt x="55" y="26"/>
                      <a:pt x="36" y="22"/>
                      <a:pt x="17" y="21"/>
                    </a:cubicBezTo>
                    <a:cubicBezTo>
                      <a:pt x="8" y="25"/>
                      <a:pt x="1" y="23"/>
                      <a:pt x="0" y="12"/>
                    </a:cubicBezTo>
                    <a:cubicBezTo>
                      <a:pt x="0" y="2"/>
                      <a:pt x="9" y="5"/>
                      <a:pt x="16" y="5"/>
                    </a:cubicBezTo>
                    <a:cubicBezTo>
                      <a:pt x="29" y="5"/>
                      <a:pt x="43" y="10"/>
                      <a:pt x="57" y="6"/>
                    </a:cubicBezTo>
                    <a:cubicBezTo>
                      <a:pt x="99" y="6"/>
                      <a:pt x="141" y="0"/>
                      <a:pt x="184" y="6"/>
                    </a:cubicBezTo>
                    <a:cubicBezTo>
                      <a:pt x="202" y="8"/>
                      <a:pt x="220" y="6"/>
                      <a:pt x="239" y="5"/>
                    </a:cubicBezTo>
                    <a:cubicBezTo>
                      <a:pt x="268" y="5"/>
                      <a:pt x="296" y="5"/>
                      <a:pt x="325" y="4"/>
                    </a:cubicBezTo>
                    <a:cubicBezTo>
                      <a:pt x="358" y="16"/>
                      <a:pt x="392" y="8"/>
                      <a:pt x="426" y="8"/>
                    </a:cubicBezTo>
                    <a:cubicBezTo>
                      <a:pt x="428" y="8"/>
                      <a:pt x="431" y="8"/>
                      <a:pt x="434" y="8"/>
                    </a:cubicBezTo>
                    <a:cubicBezTo>
                      <a:pt x="440" y="9"/>
                      <a:pt x="449" y="10"/>
                      <a:pt x="449" y="18"/>
                    </a:cubicBezTo>
                    <a:cubicBezTo>
                      <a:pt x="448" y="27"/>
                      <a:pt x="440" y="22"/>
                      <a:pt x="434" y="22"/>
                    </a:cubicBezTo>
                    <a:cubicBezTo>
                      <a:pt x="431" y="22"/>
                      <a:pt x="428" y="23"/>
                      <a:pt x="425" y="25"/>
                    </a:cubicBezTo>
                    <a:close/>
                  </a:path>
                </a:pathLst>
              </a:custGeom>
              <a:solidFill>
                <a:srgbClr val="3A91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0" name="Freeform 660">
                <a:extLst>
                  <a:ext uri="{FF2B5EF4-FFF2-40B4-BE49-F238E27FC236}">
                    <a16:creationId xmlns:a16="http://schemas.microsoft.com/office/drawing/2014/main" id="{981FA846-E34F-4A21-9921-22074DC8458A}"/>
                  </a:ext>
                </a:extLst>
              </p:cNvPr>
              <p:cNvSpPr>
                <a:spLocks/>
              </p:cNvSpPr>
              <p:nvPr/>
            </p:nvSpPr>
            <p:spPr bwMode="auto">
              <a:xfrm>
                <a:off x="193" y="3894"/>
                <a:ext cx="503" cy="55"/>
              </a:xfrm>
              <a:custGeom>
                <a:avLst/>
                <a:gdLst>
                  <a:gd name="T0" fmla="*/ 96 w 447"/>
                  <a:gd name="T1" fmla="*/ 30 h 49"/>
                  <a:gd name="T2" fmla="*/ 85 w 447"/>
                  <a:gd name="T3" fmla="*/ 23 h 49"/>
                  <a:gd name="T4" fmla="*/ 9 w 447"/>
                  <a:gd name="T5" fmla="*/ 14 h 49"/>
                  <a:gd name="T6" fmla="*/ 0 w 447"/>
                  <a:gd name="T7" fmla="*/ 6 h 49"/>
                  <a:gd name="T8" fmla="*/ 81 w 447"/>
                  <a:gd name="T9" fmla="*/ 12 h 49"/>
                  <a:gd name="T10" fmla="*/ 188 w 447"/>
                  <a:gd name="T11" fmla="*/ 15 h 49"/>
                  <a:gd name="T12" fmla="*/ 300 w 447"/>
                  <a:gd name="T13" fmla="*/ 22 h 49"/>
                  <a:gd name="T14" fmla="*/ 434 w 447"/>
                  <a:gd name="T15" fmla="*/ 32 h 49"/>
                  <a:gd name="T16" fmla="*/ 446 w 447"/>
                  <a:gd name="T17" fmla="*/ 40 h 49"/>
                  <a:gd name="T18" fmla="*/ 435 w 447"/>
                  <a:gd name="T19" fmla="*/ 46 h 49"/>
                  <a:gd name="T20" fmla="*/ 328 w 447"/>
                  <a:gd name="T21" fmla="*/ 43 h 49"/>
                  <a:gd name="T22" fmla="*/ 144 w 447"/>
                  <a:gd name="T23" fmla="*/ 34 h 49"/>
                  <a:gd name="T24" fmla="*/ 96 w 447"/>
                  <a:gd name="T25" fmla="*/ 3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7" h="49">
                    <a:moveTo>
                      <a:pt x="96" y="30"/>
                    </a:moveTo>
                    <a:cubicBezTo>
                      <a:pt x="95" y="23"/>
                      <a:pt x="92" y="22"/>
                      <a:pt x="85" y="23"/>
                    </a:cubicBezTo>
                    <a:cubicBezTo>
                      <a:pt x="59" y="29"/>
                      <a:pt x="34" y="20"/>
                      <a:pt x="9" y="14"/>
                    </a:cubicBezTo>
                    <a:cubicBezTo>
                      <a:pt x="5" y="13"/>
                      <a:pt x="2" y="10"/>
                      <a:pt x="0" y="6"/>
                    </a:cubicBezTo>
                    <a:cubicBezTo>
                      <a:pt x="28" y="0"/>
                      <a:pt x="54" y="10"/>
                      <a:pt x="81" y="12"/>
                    </a:cubicBezTo>
                    <a:cubicBezTo>
                      <a:pt x="117" y="14"/>
                      <a:pt x="152" y="12"/>
                      <a:pt x="188" y="15"/>
                    </a:cubicBezTo>
                    <a:cubicBezTo>
                      <a:pt x="225" y="17"/>
                      <a:pt x="263" y="20"/>
                      <a:pt x="300" y="22"/>
                    </a:cubicBezTo>
                    <a:cubicBezTo>
                      <a:pt x="344" y="28"/>
                      <a:pt x="389" y="31"/>
                      <a:pt x="434" y="32"/>
                    </a:cubicBezTo>
                    <a:cubicBezTo>
                      <a:pt x="440" y="32"/>
                      <a:pt x="447" y="32"/>
                      <a:pt x="446" y="40"/>
                    </a:cubicBezTo>
                    <a:cubicBezTo>
                      <a:pt x="446" y="48"/>
                      <a:pt x="441" y="49"/>
                      <a:pt x="435" y="46"/>
                    </a:cubicBezTo>
                    <a:cubicBezTo>
                      <a:pt x="399" y="49"/>
                      <a:pt x="363" y="42"/>
                      <a:pt x="328" y="43"/>
                    </a:cubicBezTo>
                    <a:cubicBezTo>
                      <a:pt x="266" y="44"/>
                      <a:pt x="205" y="32"/>
                      <a:pt x="144" y="34"/>
                    </a:cubicBezTo>
                    <a:cubicBezTo>
                      <a:pt x="129" y="24"/>
                      <a:pt x="111" y="37"/>
                      <a:pt x="96" y="30"/>
                    </a:cubicBezTo>
                    <a:close/>
                  </a:path>
                </a:pathLst>
              </a:custGeom>
              <a:solidFill>
                <a:srgbClr val="499BB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1" name="Freeform 661">
                <a:extLst>
                  <a:ext uri="{FF2B5EF4-FFF2-40B4-BE49-F238E27FC236}">
                    <a16:creationId xmlns:a16="http://schemas.microsoft.com/office/drawing/2014/main" id="{FF2948C9-3B91-40D7-B326-A3DD8491D5EF}"/>
                  </a:ext>
                </a:extLst>
              </p:cNvPr>
              <p:cNvSpPr>
                <a:spLocks/>
              </p:cNvSpPr>
              <p:nvPr/>
            </p:nvSpPr>
            <p:spPr bwMode="auto">
              <a:xfrm>
                <a:off x="786" y="3930"/>
                <a:ext cx="374" cy="36"/>
              </a:xfrm>
              <a:custGeom>
                <a:avLst/>
                <a:gdLst>
                  <a:gd name="T0" fmla="*/ 333 w 333"/>
                  <a:gd name="T1" fmla="*/ 11 h 32"/>
                  <a:gd name="T2" fmla="*/ 295 w 333"/>
                  <a:gd name="T3" fmla="*/ 14 h 32"/>
                  <a:gd name="T4" fmla="*/ 280 w 333"/>
                  <a:gd name="T5" fmla="*/ 16 h 32"/>
                  <a:gd name="T6" fmla="*/ 293 w 333"/>
                  <a:gd name="T7" fmla="*/ 26 h 32"/>
                  <a:gd name="T8" fmla="*/ 262 w 333"/>
                  <a:gd name="T9" fmla="*/ 29 h 32"/>
                  <a:gd name="T10" fmla="*/ 152 w 333"/>
                  <a:gd name="T11" fmla="*/ 26 h 32"/>
                  <a:gd name="T12" fmla="*/ 0 w 333"/>
                  <a:gd name="T13" fmla="*/ 19 h 32"/>
                  <a:gd name="T14" fmla="*/ 21 w 333"/>
                  <a:gd name="T15" fmla="*/ 2 h 32"/>
                  <a:gd name="T16" fmla="*/ 179 w 333"/>
                  <a:gd name="T17" fmla="*/ 3 h 32"/>
                  <a:gd name="T18" fmla="*/ 333 w 333"/>
                  <a:gd name="T19" fmla="*/ 1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3" h="32">
                    <a:moveTo>
                      <a:pt x="333" y="11"/>
                    </a:moveTo>
                    <a:cubicBezTo>
                      <a:pt x="321" y="17"/>
                      <a:pt x="307" y="12"/>
                      <a:pt x="295" y="14"/>
                    </a:cubicBezTo>
                    <a:cubicBezTo>
                      <a:pt x="290" y="15"/>
                      <a:pt x="281" y="7"/>
                      <a:pt x="280" y="16"/>
                    </a:cubicBezTo>
                    <a:cubicBezTo>
                      <a:pt x="278" y="24"/>
                      <a:pt x="286" y="26"/>
                      <a:pt x="293" y="26"/>
                    </a:cubicBezTo>
                    <a:cubicBezTo>
                      <a:pt x="283" y="32"/>
                      <a:pt x="272" y="30"/>
                      <a:pt x="262" y="29"/>
                    </a:cubicBezTo>
                    <a:cubicBezTo>
                      <a:pt x="226" y="24"/>
                      <a:pt x="189" y="29"/>
                      <a:pt x="152" y="26"/>
                    </a:cubicBezTo>
                    <a:cubicBezTo>
                      <a:pt x="101" y="22"/>
                      <a:pt x="50" y="28"/>
                      <a:pt x="0" y="19"/>
                    </a:cubicBezTo>
                    <a:cubicBezTo>
                      <a:pt x="4" y="10"/>
                      <a:pt x="21" y="17"/>
                      <a:pt x="21" y="2"/>
                    </a:cubicBezTo>
                    <a:cubicBezTo>
                      <a:pt x="74" y="2"/>
                      <a:pt x="126" y="0"/>
                      <a:pt x="179" y="3"/>
                    </a:cubicBezTo>
                    <a:cubicBezTo>
                      <a:pt x="230" y="6"/>
                      <a:pt x="282" y="2"/>
                      <a:pt x="333" y="11"/>
                    </a:cubicBezTo>
                    <a:close/>
                  </a:path>
                </a:pathLst>
              </a:custGeom>
              <a:solidFill>
                <a:srgbClr val="4C9C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2" name="Freeform 662">
                <a:extLst>
                  <a:ext uri="{FF2B5EF4-FFF2-40B4-BE49-F238E27FC236}">
                    <a16:creationId xmlns:a16="http://schemas.microsoft.com/office/drawing/2014/main" id="{FE82E48D-420B-49E1-B440-BE579B4D2EEE}"/>
                  </a:ext>
                </a:extLst>
              </p:cNvPr>
              <p:cNvSpPr>
                <a:spLocks/>
              </p:cNvSpPr>
              <p:nvPr/>
            </p:nvSpPr>
            <p:spPr bwMode="auto">
              <a:xfrm>
                <a:off x="1461" y="3928"/>
                <a:ext cx="434" cy="36"/>
              </a:xfrm>
              <a:custGeom>
                <a:avLst/>
                <a:gdLst>
                  <a:gd name="T0" fmla="*/ 100 w 386"/>
                  <a:gd name="T1" fmla="*/ 32 h 32"/>
                  <a:gd name="T2" fmla="*/ 121 w 386"/>
                  <a:gd name="T3" fmla="*/ 26 h 32"/>
                  <a:gd name="T4" fmla="*/ 105 w 386"/>
                  <a:gd name="T5" fmla="*/ 19 h 32"/>
                  <a:gd name="T6" fmla="*/ 42 w 386"/>
                  <a:gd name="T7" fmla="*/ 23 h 32"/>
                  <a:gd name="T8" fmla="*/ 0 w 386"/>
                  <a:gd name="T9" fmla="*/ 11 h 32"/>
                  <a:gd name="T10" fmla="*/ 73 w 386"/>
                  <a:gd name="T11" fmla="*/ 11 h 32"/>
                  <a:gd name="T12" fmla="*/ 267 w 386"/>
                  <a:gd name="T13" fmla="*/ 4 h 32"/>
                  <a:gd name="T14" fmla="*/ 352 w 386"/>
                  <a:gd name="T15" fmla="*/ 5 h 32"/>
                  <a:gd name="T16" fmla="*/ 375 w 386"/>
                  <a:gd name="T17" fmla="*/ 7 h 32"/>
                  <a:gd name="T18" fmla="*/ 386 w 386"/>
                  <a:gd name="T19" fmla="*/ 16 h 32"/>
                  <a:gd name="T20" fmla="*/ 376 w 386"/>
                  <a:gd name="T21" fmla="*/ 24 h 32"/>
                  <a:gd name="T22" fmla="*/ 342 w 386"/>
                  <a:gd name="T23" fmla="*/ 23 h 32"/>
                  <a:gd name="T24" fmla="*/ 311 w 386"/>
                  <a:gd name="T25" fmla="*/ 26 h 32"/>
                  <a:gd name="T26" fmla="*/ 100 w 386"/>
                  <a:gd name="T27" fmla="*/ 3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86" h="32">
                    <a:moveTo>
                      <a:pt x="100" y="32"/>
                    </a:moveTo>
                    <a:cubicBezTo>
                      <a:pt x="104" y="20"/>
                      <a:pt x="115" y="32"/>
                      <a:pt x="121" y="26"/>
                    </a:cubicBezTo>
                    <a:cubicBezTo>
                      <a:pt x="118" y="18"/>
                      <a:pt x="110" y="19"/>
                      <a:pt x="105" y="19"/>
                    </a:cubicBezTo>
                    <a:cubicBezTo>
                      <a:pt x="84" y="19"/>
                      <a:pt x="63" y="22"/>
                      <a:pt x="42" y="23"/>
                    </a:cubicBezTo>
                    <a:cubicBezTo>
                      <a:pt x="26" y="24"/>
                      <a:pt x="14" y="17"/>
                      <a:pt x="0" y="11"/>
                    </a:cubicBezTo>
                    <a:cubicBezTo>
                      <a:pt x="24" y="11"/>
                      <a:pt x="49" y="12"/>
                      <a:pt x="73" y="11"/>
                    </a:cubicBezTo>
                    <a:cubicBezTo>
                      <a:pt x="137" y="6"/>
                      <a:pt x="202" y="11"/>
                      <a:pt x="267" y="4"/>
                    </a:cubicBezTo>
                    <a:cubicBezTo>
                      <a:pt x="295" y="0"/>
                      <a:pt x="324" y="4"/>
                      <a:pt x="352" y="5"/>
                    </a:cubicBezTo>
                    <a:cubicBezTo>
                      <a:pt x="359" y="10"/>
                      <a:pt x="367" y="7"/>
                      <a:pt x="375" y="7"/>
                    </a:cubicBezTo>
                    <a:cubicBezTo>
                      <a:pt x="381" y="8"/>
                      <a:pt x="386" y="9"/>
                      <a:pt x="386" y="16"/>
                    </a:cubicBezTo>
                    <a:cubicBezTo>
                      <a:pt x="385" y="22"/>
                      <a:pt x="380" y="24"/>
                      <a:pt x="376" y="24"/>
                    </a:cubicBezTo>
                    <a:cubicBezTo>
                      <a:pt x="365" y="24"/>
                      <a:pt x="353" y="26"/>
                      <a:pt x="342" y="23"/>
                    </a:cubicBezTo>
                    <a:cubicBezTo>
                      <a:pt x="331" y="21"/>
                      <a:pt x="321" y="22"/>
                      <a:pt x="311" y="26"/>
                    </a:cubicBezTo>
                    <a:cubicBezTo>
                      <a:pt x="241" y="28"/>
                      <a:pt x="170" y="30"/>
                      <a:pt x="100" y="32"/>
                    </a:cubicBezTo>
                    <a:close/>
                  </a:path>
                </a:pathLst>
              </a:custGeom>
              <a:solidFill>
                <a:srgbClr val="4597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3" name="Freeform 663">
                <a:extLst>
                  <a:ext uri="{FF2B5EF4-FFF2-40B4-BE49-F238E27FC236}">
                    <a16:creationId xmlns:a16="http://schemas.microsoft.com/office/drawing/2014/main" id="{C84F6A26-B472-4D34-A4D4-895BDC867B13}"/>
                  </a:ext>
                </a:extLst>
              </p:cNvPr>
              <p:cNvSpPr>
                <a:spLocks/>
              </p:cNvSpPr>
              <p:nvPr/>
            </p:nvSpPr>
            <p:spPr bwMode="auto">
              <a:xfrm>
                <a:off x="1811" y="3926"/>
                <a:ext cx="288" cy="37"/>
              </a:xfrm>
              <a:custGeom>
                <a:avLst/>
                <a:gdLst>
                  <a:gd name="T0" fmla="*/ 0 w 257"/>
                  <a:gd name="T1" fmla="*/ 28 h 33"/>
                  <a:gd name="T2" fmla="*/ 27 w 257"/>
                  <a:gd name="T3" fmla="*/ 20 h 33"/>
                  <a:gd name="T4" fmla="*/ 64 w 257"/>
                  <a:gd name="T5" fmla="*/ 22 h 33"/>
                  <a:gd name="T6" fmla="*/ 71 w 257"/>
                  <a:gd name="T7" fmla="*/ 17 h 33"/>
                  <a:gd name="T8" fmla="*/ 64 w 257"/>
                  <a:gd name="T9" fmla="*/ 12 h 33"/>
                  <a:gd name="T10" fmla="*/ 41 w 257"/>
                  <a:gd name="T11" fmla="*/ 7 h 33"/>
                  <a:gd name="T12" fmla="*/ 93 w 257"/>
                  <a:gd name="T13" fmla="*/ 6 h 33"/>
                  <a:gd name="T14" fmla="*/ 102 w 257"/>
                  <a:gd name="T15" fmla="*/ 10 h 33"/>
                  <a:gd name="T16" fmla="*/ 96 w 257"/>
                  <a:gd name="T17" fmla="*/ 6 h 33"/>
                  <a:gd name="T18" fmla="*/ 229 w 257"/>
                  <a:gd name="T19" fmla="*/ 2 h 33"/>
                  <a:gd name="T20" fmla="*/ 232 w 257"/>
                  <a:gd name="T21" fmla="*/ 17 h 33"/>
                  <a:gd name="T22" fmla="*/ 257 w 257"/>
                  <a:gd name="T23" fmla="*/ 26 h 33"/>
                  <a:gd name="T24" fmla="*/ 170 w 257"/>
                  <a:gd name="T25" fmla="*/ 30 h 33"/>
                  <a:gd name="T26" fmla="*/ 57 w 257"/>
                  <a:gd name="T27" fmla="*/ 30 h 33"/>
                  <a:gd name="T28" fmla="*/ 0 w 257"/>
                  <a:gd name="T29" fmla="*/ 28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7" h="33">
                    <a:moveTo>
                      <a:pt x="0" y="28"/>
                    </a:moveTo>
                    <a:cubicBezTo>
                      <a:pt x="6" y="15"/>
                      <a:pt x="17" y="17"/>
                      <a:pt x="27" y="20"/>
                    </a:cubicBezTo>
                    <a:cubicBezTo>
                      <a:pt x="40" y="23"/>
                      <a:pt x="52" y="21"/>
                      <a:pt x="64" y="22"/>
                    </a:cubicBezTo>
                    <a:cubicBezTo>
                      <a:pt x="68" y="22"/>
                      <a:pt x="72" y="21"/>
                      <a:pt x="71" y="17"/>
                    </a:cubicBezTo>
                    <a:cubicBezTo>
                      <a:pt x="71" y="13"/>
                      <a:pt x="67" y="14"/>
                      <a:pt x="64" y="12"/>
                    </a:cubicBezTo>
                    <a:cubicBezTo>
                      <a:pt x="57" y="9"/>
                      <a:pt x="45" y="21"/>
                      <a:pt x="41" y="7"/>
                    </a:cubicBezTo>
                    <a:cubicBezTo>
                      <a:pt x="58" y="7"/>
                      <a:pt x="76" y="6"/>
                      <a:pt x="93" y="6"/>
                    </a:cubicBezTo>
                    <a:cubicBezTo>
                      <a:pt x="96" y="9"/>
                      <a:pt x="98" y="10"/>
                      <a:pt x="102" y="10"/>
                    </a:cubicBezTo>
                    <a:cubicBezTo>
                      <a:pt x="100" y="8"/>
                      <a:pt x="97" y="8"/>
                      <a:pt x="96" y="6"/>
                    </a:cubicBezTo>
                    <a:cubicBezTo>
                      <a:pt x="140" y="0"/>
                      <a:pt x="185" y="1"/>
                      <a:pt x="229" y="2"/>
                    </a:cubicBezTo>
                    <a:cubicBezTo>
                      <a:pt x="223" y="12"/>
                      <a:pt x="223" y="13"/>
                      <a:pt x="232" y="17"/>
                    </a:cubicBezTo>
                    <a:cubicBezTo>
                      <a:pt x="240" y="20"/>
                      <a:pt x="249" y="23"/>
                      <a:pt x="257" y="26"/>
                    </a:cubicBezTo>
                    <a:cubicBezTo>
                      <a:pt x="228" y="25"/>
                      <a:pt x="199" y="23"/>
                      <a:pt x="170" y="30"/>
                    </a:cubicBezTo>
                    <a:cubicBezTo>
                      <a:pt x="132" y="33"/>
                      <a:pt x="95" y="32"/>
                      <a:pt x="57" y="30"/>
                    </a:cubicBezTo>
                    <a:cubicBezTo>
                      <a:pt x="38" y="29"/>
                      <a:pt x="19" y="29"/>
                      <a:pt x="0" y="28"/>
                    </a:cubicBezTo>
                    <a:close/>
                  </a:path>
                </a:pathLst>
              </a:custGeom>
              <a:solidFill>
                <a:srgbClr val="5BAA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4" name="Freeform 664">
                <a:extLst>
                  <a:ext uri="{FF2B5EF4-FFF2-40B4-BE49-F238E27FC236}">
                    <a16:creationId xmlns:a16="http://schemas.microsoft.com/office/drawing/2014/main" id="{C6FA07A5-74EA-4523-B7C7-43B4F6423BAA}"/>
                  </a:ext>
                </a:extLst>
              </p:cNvPr>
              <p:cNvSpPr>
                <a:spLocks/>
              </p:cNvSpPr>
              <p:nvPr/>
            </p:nvSpPr>
            <p:spPr bwMode="auto">
              <a:xfrm>
                <a:off x="530" y="3914"/>
                <a:ext cx="195" cy="40"/>
              </a:xfrm>
              <a:custGeom>
                <a:avLst/>
                <a:gdLst>
                  <a:gd name="T0" fmla="*/ 135 w 173"/>
                  <a:gd name="T1" fmla="*/ 28 h 35"/>
                  <a:gd name="T2" fmla="*/ 143 w 173"/>
                  <a:gd name="T3" fmla="*/ 21 h 35"/>
                  <a:gd name="T4" fmla="*/ 136 w 173"/>
                  <a:gd name="T5" fmla="*/ 16 h 35"/>
                  <a:gd name="T6" fmla="*/ 120 w 173"/>
                  <a:gd name="T7" fmla="*/ 16 h 35"/>
                  <a:gd name="T8" fmla="*/ 25 w 173"/>
                  <a:gd name="T9" fmla="*/ 13 h 35"/>
                  <a:gd name="T10" fmla="*/ 0 w 173"/>
                  <a:gd name="T11" fmla="*/ 4 h 35"/>
                  <a:gd name="T12" fmla="*/ 119 w 173"/>
                  <a:gd name="T13" fmla="*/ 12 h 35"/>
                  <a:gd name="T14" fmla="*/ 168 w 173"/>
                  <a:gd name="T15" fmla="*/ 12 h 35"/>
                  <a:gd name="T16" fmla="*/ 173 w 173"/>
                  <a:gd name="T17" fmla="*/ 29 h 35"/>
                  <a:gd name="T18" fmla="*/ 135 w 173"/>
                  <a:gd name="T19" fmla="*/ 28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3" h="35">
                    <a:moveTo>
                      <a:pt x="135" y="28"/>
                    </a:moveTo>
                    <a:cubicBezTo>
                      <a:pt x="139" y="28"/>
                      <a:pt x="143" y="27"/>
                      <a:pt x="143" y="21"/>
                    </a:cubicBezTo>
                    <a:cubicBezTo>
                      <a:pt x="143" y="17"/>
                      <a:pt x="139" y="16"/>
                      <a:pt x="136" y="16"/>
                    </a:cubicBezTo>
                    <a:cubicBezTo>
                      <a:pt x="130" y="16"/>
                      <a:pt x="125" y="16"/>
                      <a:pt x="120" y="16"/>
                    </a:cubicBezTo>
                    <a:cubicBezTo>
                      <a:pt x="88" y="18"/>
                      <a:pt x="57" y="11"/>
                      <a:pt x="25" y="13"/>
                    </a:cubicBezTo>
                    <a:cubicBezTo>
                      <a:pt x="19" y="13"/>
                      <a:pt x="7" y="11"/>
                      <a:pt x="0" y="4"/>
                    </a:cubicBezTo>
                    <a:cubicBezTo>
                      <a:pt x="40" y="0"/>
                      <a:pt x="80" y="10"/>
                      <a:pt x="119" y="12"/>
                    </a:cubicBezTo>
                    <a:cubicBezTo>
                      <a:pt x="136" y="13"/>
                      <a:pt x="152" y="2"/>
                      <a:pt x="168" y="12"/>
                    </a:cubicBezTo>
                    <a:cubicBezTo>
                      <a:pt x="159" y="21"/>
                      <a:pt x="172" y="23"/>
                      <a:pt x="173" y="29"/>
                    </a:cubicBezTo>
                    <a:cubicBezTo>
                      <a:pt x="160" y="35"/>
                      <a:pt x="148" y="33"/>
                      <a:pt x="135" y="28"/>
                    </a:cubicBezTo>
                    <a:close/>
                  </a:path>
                </a:pathLst>
              </a:custGeom>
              <a:solidFill>
                <a:srgbClr val="4C9C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5" name="Freeform 665">
                <a:extLst>
                  <a:ext uri="{FF2B5EF4-FFF2-40B4-BE49-F238E27FC236}">
                    <a16:creationId xmlns:a16="http://schemas.microsoft.com/office/drawing/2014/main" id="{27D706E3-1A28-4BCB-99A7-2EFB2BDDD0D6}"/>
                  </a:ext>
                </a:extLst>
              </p:cNvPr>
              <p:cNvSpPr>
                <a:spLocks/>
              </p:cNvSpPr>
              <p:nvPr/>
            </p:nvSpPr>
            <p:spPr bwMode="auto">
              <a:xfrm>
                <a:off x="700" y="3925"/>
                <a:ext cx="118" cy="29"/>
              </a:xfrm>
              <a:custGeom>
                <a:avLst/>
                <a:gdLst>
                  <a:gd name="T0" fmla="*/ 22 w 105"/>
                  <a:gd name="T1" fmla="*/ 20 h 26"/>
                  <a:gd name="T2" fmla="*/ 19 w 105"/>
                  <a:gd name="T3" fmla="*/ 18 h 26"/>
                  <a:gd name="T4" fmla="*/ 2 w 105"/>
                  <a:gd name="T5" fmla="*/ 14 h 26"/>
                  <a:gd name="T6" fmla="*/ 17 w 105"/>
                  <a:gd name="T7" fmla="*/ 3 h 26"/>
                  <a:gd name="T8" fmla="*/ 25 w 105"/>
                  <a:gd name="T9" fmla="*/ 3 h 26"/>
                  <a:gd name="T10" fmla="*/ 82 w 105"/>
                  <a:gd name="T11" fmla="*/ 10 h 26"/>
                  <a:gd name="T12" fmla="*/ 93 w 105"/>
                  <a:gd name="T13" fmla="*/ 7 h 26"/>
                  <a:gd name="T14" fmla="*/ 97 w 105"/>
                  <a:gd name="T15" fmla="*/ 7 h 26"/>
                  <a:gd name="T16" fmla="*/ 93 w 105"/>
                  <a:gd name="T17" fmla="*/ 22 h 26"/>
                  <a:gd name="T18" fmla="*/ 76 w 105"/>
                  <a:gd name="T19" fmla="*/ 24 h 26"/>
                  <a:gd name="T20" fmla="*/ 22 w 105"/>
                  <a:gd name="T21" fmla="*/ 2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5" h="26">
                    <a:moveTo>
                      <a:pt x="22" y="20"/>
                    </a:moveTo>
                    <a:cubicBezTo>
                      <a:pt x="21" y="19"/>
                      <a:pt x="19" y="19"/>
                      <a:pt x="19" y="18"/>
                    </a:cubicBezTo>
                    <a:cubicBezTo>
                      <a:pt x="14" y="12"/>
                      <a:pt x="4" y="23"/>
                      <a:pt x="2" y="14"/>
                    </a:cubicBezTo>
                    <a:cubicBezTo>
                      <a:pt x="0" y="3"/>
                      <a:pt x="14" y="10"/>
                      <a:pt x="17" y="3"/>
                    </a:cubicBezTo>
                    <a:cubicBezTo>
                      <a:pt x="20" y="3"/>
                      <a:pt x="22" y="3"/>
                      <a:pt x="25" y="3"/>
                    </a:cubicBezTo>
                    <a:cubicBezTo>
                      <a:pt x="44" y="9"/>
                      <a:pt x="64" y="0"/>
                      <a:pt x="82" y="10"/>
                    </a:cubicBezTo>
                    <a:cubicBezTo>
                      <a:pt x="85" y="12"/>
                      <a:pt x="90" y="10"/>
                      <a:pt x="93" y="7"/>
                    </a:cubicBezTo>
                    <a:cubicBezTo>
                      <a:pt x="94" y="7"/>
                      <a:pt x="96" y="7"/>
                      <a:pt x="97" y="7"/>
                    </a:cubicBezTo>
                    <a:cubicBezTo>
                      <a:pt x="105" y="14"/>
                      <a:pt x="102" y="19"/>
                      <a:pt x="93" y="22"/>
                    </a:cubicBezTo>
                    <a:cubicBezTo>
                      <a:pt x="88" y="24"/>
                      <a:pt x="82" y="23"/>
                      <a:pt x="76" y="24"/>
                    </a:cubicBezTo>
                    <a:cubicBezTo>
                      <a:pt x="58" y="26"/>
                      <a:pt x="40" y="24"/>
                      <a:pt x="22" y="20"/>
                    </a:cubicBezTo>
                    <a:close/>
                  </a:path>
                </a:pathLst>
              </a:custGeom>
              <a:solidFill>
                <a:srgbClr val="499BB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6" name="Freeform 666">
                <a:extLst>
                  <a:ext uri="{FF2B5EF4-FFF2-40B4-BE49-F238E27FC236}">
                    <a16:creationId xmlns:a16="http://schemas.microsoft.com/office/drawing/2014/main" id="{A621A13B-1B11-4640-B968-4163A86880DE}"/>
                  </a:ext>
                </a:extLst>
              </p:cNvPr>
              <p:cNvSpPr>
                <a:spLocks/>
              </p:cNvSpPr>
              <p:nvPr/>
            </p:nvSpPr>
            <p:spPr bwMode="auto">
              <a:xfrm>
                <a:off x="728" y="3925"/>
                <a:ext cx="77" cy="24"/>
              </a:xfrm>
              <a:custGeom>
                <a:avLst/>
                <a:gdLst>
                  <a:gd name="T0" fmla="*/ 68 w 68"/>
                  <a:gd name="T1" fmla="*/ 7 h 22"/>
                  <a:gd name="T2" fmla="*/ 47 w 68"/>
                  <a:gd name="T3" fmla="*/ 10 h 22"/>
                  <a:gd name="T4" fmla="*/ 28 w 68"/>
                  <a:gd name="T5" fmla="*/ 8 h 22"/>
                  <a:gd name="T6" fmla="*/ 0 w 68"/>
                  <a:gd name="T7" fmla="*/ 3 h 22"/>
                  <a:gd name="T8" fmla="*/ 68 w 68"/>
                  <a:gd name="T9" fmla="*/ 7 h 22"/>
                </a:gdLst>
                <a:ahLst/>
                <a:cxnLst>
                  <a:cxn ang="0">
                    <a:pos x="T0" y="T1"/>
                  </a:cxn>
                  <a:cxn ang="0">
                    <a:pos x="T2" y="T3"/>
                  </a:cxn>
                  <a:cxn ang="0">
                    <a:pos x="T4" y="T5"/>
                  </a:cxn>
                  <a:cxn ang="0">
                    <a:pos x="T6" y="T7"/>
                  </a:cxn>
                  <a:cxn ang="0">
                    <a:pos x="T8" y="T9"/>
                  </a:cxn>
                </a:cxnLst>
                <a:rect l="0" t="0" r="r" b="b"/>
                <a:pathLst>
                  <a:path w="68" h="22">
                    <a:moveTo>
                      <a:pt x="68" y="7"/>
                    </a:moveTo>
                    <a:cubicBezTo>
                      <a:pt x="62" y="15"/>
                      <a:pt x="56" y="22"/>
                      <a:pt x="47" y="10"/>
                    </a:cubicBezTo>
                    <a:cubicBezTo>
                      <a:pt x="42" y="4"/>
                      <a:pt x="34" y="6"/>
                      <a:pt x="28" y="8"/>
                    </a:cubicBezTo>
                    <a:cubicBezTo>
                      <a:pt x="18" y="11"/>
                      <a:pt x="9" y="8"/>
                      <a:pt x="0" y="3"/>
                    </a:cubicBezTo>
                    <a:cubicBezTo>
                      <a:pt x="23" y="0"/>
                      <a:pt x="46" y="1"/>
                      <a:pt x="68" y="7"/>
                    </a:cubicBezTo>
                    <a:close/>
                  </a:path>
                </a:pathLst>
              </a:custGeom>
              <a:solidFill>
                <a:srgbClr val="4C9C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7" name="Freeform 667">
                <a:extLst>
                  <a:ext uri="{FF2B5EF4-FFF2-40B4-BE49-F238E27FC236}">
                    <a16:creationId xmlns:a16="http://schemas.microsoft.com/office/drawing/2014/main" id="{8120B5E2-98F8-4BFB-BEEC-6EECB34D708D}"/>
                  </a:ext>
                </a:extLst>
              </p:cNvPr>
              <p:cNvSpPr>
                <a:spLocks/>
              </p:cNvSpPr>
              <p:nvPr/>
            </p:nvSpPr>
            <p:spPr bwMode="auto">
              <a:xfrm>
                <a:off x="432" y="3866"/>
                <a:ext cx="45" cy="16"/>
              </a:xfrm>
              <a:custGeom>
                <a:avLst/>
                <a:gdLst>
                  <a:gd name="T0" fmla="*/ 0 w 40"/>
                  <a:gd name="T1" fmla="*/ 7 h 14"/>
                  <a:gd name="T2" fmla="*/ 40 w 40"/>
                  <a:gd name="T3" fmla="*/ 11 h 14"/>
                  <a:gd name="T4" fmla="*/ 0 w 40"/>
                  <a:gd name="T5" fmla="*/ 7 h 14"/>
                </a:gdLst>
                <a:ahLst/>
                <a:cxnLst>
                  <a:cxn ang="0">
                    <a:pos x="T0" y="T1"/>
                  </a:cxn>
                  <a:cxn ang="0">
                    <a:pos x="T2" y="T3"/>
                  </a:cxn>
                  <a:cxn ang="0">
                    <a:pos x="T4" y="T5"/>
                  </a:cxn>
                </a:cxnLst>
                <a:rect l="0" t="0" r="r" b="b"/>
                <a:pathLst>
                  <a:path w="40" h="14">
                    <a:moveTo>
                      <a:pt x="0" y="7"/>
                    </a:moveTo>
                    <a:cubicBezTo>
                      <a:pt x="13" y="8"/>
                      <a:pt x="28" y="0"/>
                      <a:pt x="40" y="11"/>
                    </a:cubicBezTo>
                    <a:cubicBezTo>
                      <a:pt x="27" y="11"/>
                      <a:pt x="13" y="14"/>
                      <a:pt x="0" y="7"/>
                    </a:cubicBezTo>
                    <a:close/>
                  </a:path>
                </a:pathLst>
              </a:custGeom>
              <a:solidFill>
                <a:srgbClr val="7FB6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8" name="Freeform 668">
                <a:extLst>
                  <a:ext uri="{FF2B5EF4-FFF2-40B4-BE49-F238E27FC236}">
                    <a16:creationId xmlns:a16="http://schemas.microsoft.com/office/drawing/2014/main" id="{098AB754-D919-4427-A717-0288E8543633}"/>
                  </a:ext>
                </a:extLst>
              </p:cNvPr>
              <p:cNvSpPr>
                <a:spLocks/>
              </p:cNvSpPr>
              <p:nvPr/>
            </p:nvSpPr>
            <p:spPr bwMode="auto">
              <a:xfrm>
                <a:off x="1915" y="3931"/>
                <a:ext cx="27" cy="17"/>
              </a:xfrm>
              <a:custGeom>
                <a:avLst/>
                <a:gdLst>
                  <a:gd name="T0" fmla="*/ 3 w 24"/>
                  <a:gd name="T1" fmla="*/ 1 h 15"/>
                  <a:gd name="T2" fmla="*/ 24 w 24"/>
                  <a:gd name="T3" fmla="*/ 2 h 15"/>
                  <a:gd name="T4" fmla="*/ 0 w 24"/>
                  <a:gd name="T5" fmla="*/ 1 h 15"/>
                  <a:gd name="T6" fmla="*/ 3 w 24"/>
                  <a:gd name="T7" fmla="*/ 1 h 15"/>
                </a:gdLst>
                <a:ahLst/>
                <a:cxnLst>
                  <a:cxn ang="0">
                    <a:pos x="T0" y="T1"/>
                  </a:cxn>
                  <a:cxn ang="0">
                    <a:pos x="T2" y="T3"/>
                  </a:cxn>
                  <a:cxn ang="0">
                    <a:pos x="T4" y="T5"/>
                  </a:cxn>
                  <a:cxn ang="0">
                    <a:pos x="T6" y="T7"/>
                  </a:cxn>
                </a:cxnLst>
                <a:rect l="0" t="0" r="r" b="b"/>
                <a:pathLst>
                  <a:path w="24" h="15">
                    <a:moveTo>
                      <a:pt x="3" y="1"/>
                    </a:moveTo>
                    <a:cubicBezTo>
                      <a:pt x="9" y="1"/>
                      <a:pt x="15" y="1"/>
                      <a:pt x="24" y="2"/>
                    </a:cubicBezTo>
                    <a:cubicBezTo>
                      <a:pt x="13" y="8"/>
                      <a:pt x="6" y="15"/>
                      <a:pt x="0" y="1"/>
                    </a:cubicBezTo>
                    <a:cubicBezTo>
                      <a:pt x="1" y="1"/>
                      <a:pt x="2" y="0"/>
                      <a:pt x="3" y="1"/>
                    </a:cubicBezTo>
                    <a:close/>
                  </a:path>
                </a:pathLst>
              </a:custGeom>
              <a:solidFill>
                <a:srgbClr val="4597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9" name="Freeform 669">
                <a:extLst>
                  <a:ext uri="{FF2B5EF4-FFF2-40B4-BE49-F238E27FC236}">
                    <a16:creationId xmlns:a16="http://schemas.microsoft.com/office/drawing/2014/main" id="{F2C86C03-075B-4E23-A4AE-12B81685EDD4}"/>
                  </a:ext>
                </a:extLst>
              </p:cNvPr>
              <p:cNvSpPr>
                <a:spLocks/>
              </p:cNvSpPr>
              <p:nvPr/>
            </p:nvSpPr>
            <p:spPr bwMode="auto">
              <a:xfrm>
                <a:off x="291" y="3612"/>
                <a:ext cx="145" cy="61"/>
              </a:xfrm>
              <a:custGeom>
                <a:avLst/>
                <a:gdLst>
                  <a:gd name="T0" fmla="*/ 77 w 129"/>
                  <a:gd name="T1" fmla="*/ 54 h 54"/>
                  <a:gd name="T2" fmla="*/ 13 w 129"/>
                  <a:gd name="T3" fmla="*/ 49 h 54"/>
                  <a:gd name="T4" fmla="*/ 28 w 129"/>
                  <a:gd name="T5" fmla="*/ 36 h 54"/>
                  <a:gd name="T6" fmla="*/ 40 w 129"/>
                  <a:gd name="T7" fmla="*/ 21 h 54"/>
                  <a:gd name="T8" fmla="*/ 18 w 129"/>
                  <a:gd name="T9" fmla="*/ 33 h 54"/>
                  <a:gd name="T10" fmla="*/ 1 w 129"/>
                  <a:gd name="T11" fmla="*/ 13 h 54"/>
                  <a:gd name="T12" fmla="*/ 77 w 129"/>
                  <a:gd name="T13" fmla="*/ 13 h 54"/>
                  <a:gd name="T14" fmla="*/ 83 w 129"/>
                  <a:gd name="T15" fmla="*/ 19 h 54"/>
                  <a:gd name="T16" fmla="*/ 85 w 129"/>
                  <a:gd name="T17" fmla="*/ 13 h 54"/>
                  <a:gd name="T18" fmla="*/ 129 w 129"/>
                  <a:gd name="T19" fmla="*/ 13 h 54"/>
                  <a:gd name="T20" fmla="*/ 96 w 129"/>
                  <a:gd name="T21" fmla="*/ 40 h 54"/>
                  <a:gd name="T22" fmla="*/ 77 w 129"/>
                  <a:gd name="T23"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9" h="54">
                    <a:moveTo>
                      <a:pt x="77" y="54"/>
                    </a:moveTo>
                    <a:cubicBezTo>
                      <a:pt x="56" y="52"/>
                      <a:pt x="34" y="51"/>
                      <a:pt x="13" y="49"/>
                    </a:cubicBezTo>
                    <a:cubicBezTo>
                      <a:pt x="9" y="34"/>
                      <a:pt x="18" y="34"/>
                      <a:pt x="28" y="36"/>
                    </a:cubicBezTo>
                    <a:cubicBezTo>
                      <a:pt x="41" y="38"/>
                      <a:pt x="44" y="34"/>
                      <a:pt x="40" y="21"/>
                    </a:cubicBezTo>
                    <a:cubicBezTo>
                      <a:pt x="34" y="30"/>
                      <a:pt x="28" y="36"/>
                      <a:pt x="18" y="33"/>
                    </a:cubicBezTo>
                    <a:cubicBezTo>
                      <a:pt x="9" y="30"/>
                      <a:pt x="0" y="25"/>
                      <a:pt x="1" y="13"/>
                    </a:cubicBezTo>
                    <a:cubicBezTo>
                      <a:pt x="26" y="8"/>
                      <a:pt x="52" y="0"/>
                      <a:pt x="77" y="13"/>
                    </a:cubicBezTo>
                    <a:cubicBezTo>
                      <a:pt x="78" y="16"/>
                      <a:pt x="79" y="20"/>
                      <a:pt x="83" y="19"/>
                    </a:cubicBezTo>
                    <a:cubicBezTo>
                      <a:pt x="84" y="19"/>
                      <a:pt x="84" y="15"/>
                      <a:pt x="85" y="13"/>
                    </a:cubicBezTo>
                    <a:cubicBezTo>
                      <a:pt x="100" y="8"/>
                      <a:pt x="114" y="15"/>
                      <a:pt x="129" y="13"/>
                    </a:cubicBezTo>
                    <a:cubicBezTo>
                      <a:pt x="127" y="34"/>
                      <a:pt x="116" y="42"/>
                      <a:pt x="96" y="40"/>
                    </a:cubicBezTo>
                    <a:cubicBezTo>
                      <a:pt x="88" y="40"/>
                      <a:pt x="78" y="42"/>
                      <a:pt x="77" y="54"/>
                    </a:cubicBezTo>
                    <a:close/>
                  </a:path>
                </a:pathLst>
              </a:custGeom>
              <a:solidFill>
                <a:srgbClr val="DFE7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0" name="Freeform 670">
                <a:extLst>
                  <a:ext uri="{FF2B5EF4-FFF2-40B4-BE49-F238E27FC236}">
                    <a16:creationId xmlns:a16="http://schemas.microsoft.com/office/drawing/2014/main" id="{1C5695DE-79C6-4B6B-AA6A-B0CB7DDE89FC}"/>
                  </a:ext>
                </a:extLst>
              </p:cNvPr>
              <p:cNvSpPr>
                <a:spLocks/>
              </p:cNvSpPr>
              <p:nvPr/>
            </p:nvSpPr>
            <p:spPr bwMode="auto">
              <a:xfrm>
                <a:off x="1818" y="3686"/>
                <a:ext cx="256" cy="37"/>
              </a:xfrm>
              <a:custGeom>
                <a:avLst/>
                <a:gdLst>
                  <a:gd name="T0" fmla="*/ 158 w 227"/>
                  <a:gd name="T1" fmla="*/ 26 h 33"/>
                  <a:gd name="T2" fmla="*/ 115 w 227"/>
                  <a:gd name="T3" fmla="*/ 27 h 33"/>
                  <a:gd name="T4" fmla="*/ 30 w 227"/>
                  <a:gd name="T5" fmla="*/ 30 h 33"/>
                  <a:gd name="T6" fmla="*/ 2 w 227"/>
                  <a:gd name="T7" fmla="*/ 23 h 33"/>
                  <a:gd name="T8" fmla="*/ 2 w 227"/>
                  <a:gd name="T9" fmla="*/ 15 h 33"/>
                  <a:gd name="T10" fmla="*/ 30 w 227"/>
                  <a:gd name="T11" fmla="*/ 11 h 33"/>
                  <a:gd name="T12" fmla="*/ 112 w 227"/>
                  <a:gd name="T13" fmla="*/ 5 h 33"/>
                  <a:gd name="T14" fmla="*/ 208 w 227"/>
                  <a:gd name="T15" fmla="*/ 3 h 33"/>
                  <a:gd name="T16" fmla="*/ 227 w 227"/>
                  <a:gd name="T17" fmla="*/ 6 h 33"/>
                  <a:gd name="T18" fmla="*/ 184 w 227"/>
                  <a:gd name="T19" fmla="*/ 15 h 33"/>
                  <a:gd name="T20" fmla="*/ 158 w 227"/>
                  <a:gd name="T21" fmla="*/ 26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7" h="33">
                    <a:moveTo>
                      <a:pt x="158" y="26"/>
                    </a:moveTo>
                    <a:cubicBezTo>
                      <a:pt x="144" y="30"/>
                      <a:pt x="129" y="27"/>
                      <a:pt x="115" y="27"/>
                    </a:cubicBezTo>
                    <a:cubicBezTo>
                      <a:pt x="87" y="26"/>
                      <a:pt x="58" y="22"/>
                      <a:pt x="30" y="30"/>
                    </a:cubicBezTo>
                    <a:cubicBezTo>
                      <a:pt x="21" y="33"/>
                      <a:pt x="13" y="18"/>
                      <a:pt x="2" y="23"/>
                    </a:cubicBezTo>
                    <a:cubicBezTo>
                      <a:pt x="0" y="20"/>
                      <a:pt x="2" y="18"/>
                      <a:pt x="2" y="15"/>
                    </a:cubicBezTo>
                    <a:cubicBezTo>
                      <a:pt x="11" y="11"/>
                      <a:pt x="21" y="12"/>
                      <a:pt x="30" y="11"/>
                    </a:cubicBezTo>
                    <a:cubicBezTo>
                      <a:pt x="57" y="5"/>
                      <a:pt x="84" y="3"/>
                      <a:pt x="112" y="5"/>
                    </a:cubicBezTo>
                    <a:cubicBezTo>
                      <a:pt x="144" y="6"/>
                      <a:pt x="176" y="4"/>
                      <a:pt x="208" y="3"/>
                    </a:cubicBezTo>
                    <a:cubicBezTo>
                      <a:pt x="215" y="3"/>
                      <a:pt x="222" y="0"/>
                      <a:pt x="227" y="6"/>
                    </a:cubicBezTo>
                    <a:cubicBezTo>
                      <a:pt x="214" y="16"/>
                      <a:pt x="199" y="16"/>
                      <a:pt x="184" y="15"/>
                    </a:cubicBezTo>
                    <a:cubicBezTo>
                      <a:pt x="174" y="14"/>
                      <a:pt x="163" y="14"/>
                      <a:pt x="158" y="26"/>
                    </a:cubicBezTo>
                    <a:close/>
                  </a:path>
                </a:pathLst>
              </a:custGeom>
              <a:solidFill>
                <a:srgbClr val="459C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1" name="Freeform 671">
                <a:extLst>
                  <a:ext uri="{FF2B5EF4-FFF2-40B4-BE49-F238E27FC236}">
                    <a16:creationId xmlns:a16="http://schemas.microsoft.com/office/drawing/2014/main" id="{E7B44D7E-C242-44EC-9727-12666C527468}"/>
                  </a:ext>
                </a:extLst>
              </p:cNvPr>
              <p:cNvSpPr>
                <a:spLocks/>
              </p:cNvSpPr>
              <p:nvPr/>
            </p:nvSpPr>
            <p:spPr bwMode="auto">
              <a:xfrm>
                <a:off x="1987" y="3685"/>
                <a:ext cx="218" cy="31"/>
              </a:xfrm>
              <a:custGeom>
                <a:avLst/>
                <a:gdLst>
                  <a:gd name="T0" fmla="*/ 8 w 194"/>
                  <a:gd name="T1" fmla="*/ 27 h 27"/>
                  <a:gd name="T2" fmla="*/ 11 w 194"/>
                  <a:gd name="T3" fmla="*/ 15 h 27"/>
                  <a:gd name="T4" fmla="*/ 77 w 194"/>
                  <a:gd name="T5" fmla="*/ 7 h 27"/>
                  <a:gd name="T6" fmla="*/ 132 w 194"/>
                  <a:gd name="T7" fmla="*/ 4 h 27"/>
                  <a:gd name="T8" fmla="*/ 194 w 194"/>
                  <a:gd name="T9" fmla="*/ 16 h 27"/>
                  <a:gd name="T10" fmla="*/ 154 w 194"/>
                  <a:gd name="T11" fmla="*/ 18 h 27"/>
                  <a:gd name="T12" fmla="*/ 144 w 194"/>
                  <a:gd name="T13" fmla="*/ 23 h 27"/>
                  <a:gd name="T14" fmla="*/ 35 w 194"/>
                  <a:gd name="T15" fmla="*/ 24 h 27"/>
                  <a:gd name="T16" fmla="*/ 8 w 194"/>
                  <a:gd name="T17" fmla="*/ 2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4" h="27">
                    <a:moveTo>
                      <a:pt x="8" y="27"/>
                    </a:moveTo>
                    <a:cubicBezTo>
                      <a:pt x="0" y="18"/>
                      <a:pt x="1" y="19"/>
                      <a:pt x="11" y="15"/>
                    </a:cubicBezTo>
                    <a:cubicBezTo>
                      <a:pt x="32" y="6"/>
                      <a:pt x="55" y="14"/>
                      <a:pt x="77" y="7"/>
                    </a:cubicBezTo>
                    <a:cubicBezTo>
                      <a:pt x="95" y="0"/>
                      <a:pt x="114" y="7"/>
                      <a:pt x="132" y="4"/>
                    </a:cubicBezTo>
                    <a:cubicBezTo>
                      <a:pt x="153" y="4"/>
                      <a:pt x="172" y="14"/>
                      <a:pt x="194" y="16"/>
                    </a:cubicBezTo>
                    <a:cubicBezTo>
                      <a:pt x="180" y="25"/>
                      <a:pt x="167" y="19"/>
                      <a:pt x="154" y="18"/>
                    </a:cubicBezTo>
                    <a:cubicBezTo>
                      <a:pt x="148" y="18"/>
                      <a:pt x="145" y="17"/>
                      <a:pt x="144" y="23"/>
                    </a:cubicBezTo>
                    <a:cubicBezTo>
                      <a:pt x="108" y="19"/>
                      <a:pt x="72" y="24"/>
                      <a:pt x="35" y="24"/>
                    </a:cubicBezTo>
                    <a:cubicBezTo>
                      <a:pt x="26" y="24"/>
                      <a:pt x="17" y="26"/>
                      <a:pt x="8" y="27"/>
                    </a:cubicBezTo>
                    <a:close/>
                  </a:path>
                </a:pathLst>
              </a:custGeom>
              <a:solidFill>
                <a:srgbClr val="2C869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2" name="Freeform 672">
                <a:extLst>
                  <a:ext uri="{FF2B5EF4-FFF2-40B4-BE49-F238E27FC236}">
                    <a16:creationId xmlns:a16="http://schemas.microsoft.com/office/drawing/2014/main" id="{81D02183-D98F-4AA5-8FA2-5C690E76E722}"/>
                  </a:ext>
                </a:extLst>
              </p:cNvPr>
              <p:cNvSpPr>
                <a:spLocks/>
              </p:cNvSpPr>
              <p:nvPr/>
            </p:nvSpPr>
            <p:spPr bwMode="auto">
              <a:xfrm>
                <a:off x="1430" y="3618"/>
                <a:ext cx="427" cy="32"/>
              </a:xfrm>
              <a:custGeom>
                <a:avLst/>
                <a:gdLst>
                  <a:gd name="T0" fmla="*/ 0 w 380"/>
                  <a:gd name="T1" fmla="*/ 17 h 29"/>
                  <a:gd name="T2" fmla="*/ 57 w 380"/>
                  <a:gd name="T3" fmla="*/ 12 h 29"/>
                  <a:gd name="T4" fmla="*/ 152 w 380"/>
                  <a:gd name="T5" fmla="*/ 13 h 29"/>
                  <a:gd name="T6" fmla="*/ 253 w 380"/>
                  <a:gd name="T7" fmla="*/ 14 h 29"/>
                  <a:gd name="T8" fmla="*/ 310 w 380"/>
                  <a:gd name="T9" fmla="*/ 15 h 29"/>
                  <a:gd name="T10" fmla="*/ 314 w 380"/>
                  <a:gd name="T11" fmla="*/ 15 h 29"/>
                  <a:gd name="T12" fmla="*/ 344 w 380"/>
                  <a:gd name="T13" fmla="*/ 14 h 29"/>
                  <a:gd name="T14" fmla="*/ 380 w 380"/>
                  <a:gd name="T15" fmla="*/ 20 h 29"/>
                  <a:gd name="T16" fmla="*/ 340 w 380"/>
                  <a:gd name="T17" fmla="*/ 20 h 29"/>
                  <a:gd name="T18" fmla="*/ 120 w 380"/>
                  <a:gd name="T19" fmla="*/ 20 h 29"/>
                  <a:gd name="T20" fmla="*/ 38 w 380"/>
                  <a:gd name="T21" fmla="*/ 21 h 29"/>
                  <a:gd name="T22" fmla="*/ 0 w 380"/>
                  <a:gd name="T23" fmla="*/ 1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80" h="29">
                    <a:moveTo>
                      <a:pt x="0" y="17"/>
                    </a:moveTo>
                    <a:cubicBezTo>
                      <a:pt x="18" y="10"/>
                      <a:pt x="39" y="10"/>
                      <a:pt x="57" y="12"/>
                    </a:cubicBezTo>
                    <a:cubicBezTo>
                      <a:pt x="88" y="14"/>
                      <a:pt x="119" y="8"/>
                      <a:pt x="152" y="13"/>
                    </a:cubicBezTo>
                    <a:cubicBezTo>
                      <a:pt x="184" y="19"/>
                      <a:pt x="219" y="19"/>
                      <a:pt x="253" y="14"/>
                    </a:cubicBezTo>
                    <a:cubicBezTo>
                      <a:pt x="272" y="12"/>
                      <a:pt x="291" y="10"/>
                      <a:pt x="310" y="15"/>
                    </a:cubicBezTo>
                    <a:cubicBezTo>
                      <a:pt x="311" y="15"/>
                      <a:pt x="313" y="15"/>
                      <a:pt x="314" y="15"/>
                    </a:cubicBezTo>
                    <a:cubicBezTo>
                      <a:pt x="324" y="15"/>
                      <a:pt x="331" y="0"/>
                      <a:pt x="344" y="14"/>
                    </a:cubicBezTo>
                    <a:cubicBezTo>
                      <a:pt x="350" y="21"/>
                      <a:pt x="368" y="15"/>
                      <a:pt x="380" y="20"/>
                    </a:cubicBezTo>
                    <a:cubicBezTo>
                      <a:pt x="367" y="29"/>
                      <a:pt x="353" y="20"/>
                      <a:pt x="340" y="20"/>
                    </a:cubicBezTo>
                    <a:cubicBezTo>
                      <a:pt x="266" y="17"/>
                      <a:pt x="193" y="23"/>
                      <a:pt x="120" y="20"/>
                    </a:cubicBezTo>
                    <a:cubicBezTo>
                      <a:pt x="92" y="19"/>
                      <a:pt x="65" y="20"/>
                      <a:pt x="38" y="21"/>
                    </a:cubicBezTo>
                    <a:cubicBezTo>
                      <a:pt x="26" y="21"/>
                      <a:pt x="11" y="27"/>
                      <a:pt x="0" y="17"/>
                    </a:cubicBezTo>
                    <a:close/>
                  </a:path>
                </a:pathLst>
              </a:custGeom>
              <a:solidFill>
                <a:srgbClr val="81BD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3" name="Freeform 673">
                <a:extLst>
                  <a:ext uri="{FF2B5EF4-FFF2-40B4-BE49-F238E27FC236}">
                    <a16:creationId xmlns:a16="http://schemas.microsoft.com/office/drawing/2014/main" id="{C817893B-4DA2-4EB6-B4BA-8E26BC761845}"/>
                  </a:ext>
                </a:extLst>
              </p:cNvPr>
              <p:cNvSpPr>
                <a:spLocks/>
              </p:cNvSpPr>
              <p:nvPr/>
            </p:nvSpPr>
            <p:spPr bwMode="auto">
              <a:xfrm>
                <a:off x="720" y="3612"/>
                <a:ext cx="100" cy="33"/>
              </a:xfrm>
              <a:custGeom>
                <a:avLst/>
                <a:gdLst>
                  <a:gd name="T0" fmla="*/ 31 w 89"/>
                  <a:gd name="T1" fmla="*/ 21 h 29"/>
                  <a:gd name="T2" fmla="*/ 10 w 89"/>
                  <a:gd name="T3" fmla="*/ 13 h 29"/>
                  <a:gd name="T4" fmla="*/ 1 w 89"/>
                  <a:gd name="T5" fmla="*/ 5 h 29"/>
                  <a:gd name="T6" fmla="*/ 11 w 89"/>
                  <a:gd name="T7" fmla="*/ 1 h 29"/>
                  <a:gd name="T8" fmla="*/ 89 w 89"/>
                  <a:gd name="T9" fmla="*/ 1 h 29"/>
                  <a:gd name="T10" fmla="*/ 63 w 89"/>
                  <a:gd name="T11" fmla="*/ 21 h 29"/>
                  <a:gd name="T12" fmla="*/ 31 w 89"/>
                  <a:gd name="T13" fmla="*/ 21 h 29"/>
                </a:gdLst>
                <a:ahLst/>
                <a:cxnLst>
                  <a:cxn ang="0">
                    <a:pos x="T0" y="T1"/>
                  </a:cxn>
                  <a:cxn ang="0">
                    <a:pos x="T2" y="T3"/>
                  </a:cxn>
                  <a:cxn ang="0">
                    <a:pos x="T4" y="T5"/>
                  </a:cxn>
                  <a:cxn ang="0">
                    <a:pos x="T6" y="T7"/>
                  </a:cxn>
                  <a:cxn ang="0">
                    <a:pos x="T8" y="T9"/>
                  </a:cxn>
                  <a:cxn ang="0">
                    <a:pos x="T10" y="T11"/>
                  </a:cxn>
                  <a:cxn ang="0">
                    <a:pos x="T12" y="T13"/>
                  </a:cxn>
                </a:cxnLst>
                <a:rect l="0" t="0" r="r" b="b"/>
                <a:pathLst>
                  <a:path w="89" h="29">
                    <a:moveTo>
                      <a:pt x="31" y="21"/>
                    </a:moveTo>
                    <a:cubicBezTo>
                      <a:pt x="27" y="11"/>
                      <a:pt x="17" y="16"/>
                      <a:pt x="10" y="13"/>
                    </a:cubicBezTo>
                    <a:cubicBezTo>
                      <a:pt x="6" y="11"/>
                      <a:pt x="0" y="11"/>
                      <a:pt x="1" y="5"/>
                    </a:cubicBezTo>
                    <a:cubicBezTo>
                      <a:pt x="2" y="0"/>
                      <a:pt x="7" y="1"/>
                      <a:pt x="11" y="1"/>
                    </a:cubicBezTo>
                    <a:cubicBezTo>
                      <a:pt x="37" y="5"/>
                      <a:pt x="62" y="10"/>
                      <a:pt x="89" y="1"/>
                    </a:cubicBezTo>
                    <a:cubicBezTo>
                      <a:pt x="84" y="14"/>
                      <a:pt x="68" y="10"/>
                      <a:pt x="63" y="21"/>
                    </a:cubicBezTo>
                    <a:cubicBezTo>
                      <a:pt x="52" y="18"/>
                      <a:pt x="42" y="29"/>
                      <a:pt x="31" y="21"/>
                    </a:cubicBezTo>
                    <a:close/>
                  </a:path>
                </a:pathLst>
              </a:custGeom>
              <a:solidFill>
                <a:srgbClr val="63A8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4" name="Freeform 674">
                <a:extLst>
                  <a:ext uri="{FF2B5EF4-FFF2-40B4-BE49-F238E27FC236}">
                    <a16:creationId xmlns:a16="http://schemas.microsoft.com/office/drawing/2014/main" id="{6CD05C4D-47F5-426C-B708-7C9EDF00C488}"/>
                  </a:ext>
                </a:extLst>
              </p:cNvPr>
              <p:cNvSpPr>
                <a:spLocks/>
              </p:cNvSpPr>
              <p:nvPr/>
            </p:nvSpPr>
            <p:spPr bwMode="auto">
              <a:xfrm>
                <a:off x="571" y="3619"/>
                <a:ext cx="90" cy="33"/>
              </a:xfrm>
              <a:custGeom>
                <a:avLst/>
                <a:gdLst>
                  <a:gd name="T0" fmla="*/ 0 w 80"/>
                  <a:gd name="T1" fmla="*/ 8 h 29"/>
                  <a:gd name="T2" fmla="*/ 30 w 80"/>
                  <a:gd name="T3" fmla="*/ 2 h 29"/>
                  <a:gd name="T4" fmla="*/ 34 w 80"/>
                  <a:gd name="T5" fmla="*/ 0 h 29"/>
                  <a:gd name="T6" fmla="*/ 78 w 80"/>
                  <a:gd name="T7" fmla="*/ 12 h 29"/>
                  <a:gd name="T8" fmla="*/ 80 w 80"/>
                  <a:gd name="T9" fmla="*/ 15 h 29"/>
                  <a:gd name="T10" fmla="*/ 21 w 80"/>
                  <a:gd name="T11" fmla="*/ 15 h 29"/>
                  <a:gd name="T12" fmla="*/ 0 w 80"/>
                  <a:gd name="T13" fmla="*/ 8 h 29"/>
                </a:gdLst>
                <a:ahLst/>
                <a:cxnLst>
                  <a:cxn ang="0">
                    <a:pos x="T0" y="T1"/>
                  </a:cxn>
                  <a:cxn ang="0">
                    <a:pos x="T2" y="T3"/>
                  </a:cxn>
                  <a:cxn ang="0">
                    <a:pos x="T4" y="T5"/>
                  </a:cxn>
                  <a:cxn ang="0">
                    <a:pos x="T6" y="T7"/>
                  </a:cxn>
                  <a:cxn ang="0">
                    <a:pos x="T8" y="T9"/>
                  </a:cxn>
                  <a:cxn ang="0">
                    <a:pos x="T10" y="T11"/>
                  </a:cxn>
                  <a:cxn ang="0">
                    <a:pos x="T12" y="T13"/>
                  </a:cxn>
                </a:cxnLst>
                <a:rect l="0" t="0" r="r" b="b"/>
                <a:pathLst>
                  <a:path w="80" h="29">
                    <a:moveTo>
                      <a:pt x="0" y="8"/>
                    </a:moveTo>
                    <a:cubicBezTo>
                      <a:pt x="10" y="7"/>
                      <a:pt x="21" y="8"/>
                      <a:pt x="30" y="2"/>
                    </a:cubicBezTo>
                    <a:cubicBezTo>
                      <a:pt x="31" y="1"/>
                      <a:pt x="34" y="0"/>
                      <a:pt x="34" y="0"/>
                    </a:cubicBezTo>
                    <a:cubicBezTo>
                      <a:pt x="45" y="18"/>
                      <a:pt x="63" y="8"/>
                      <a:pt x="78" y="12"/>
                    </a:cubicBezTo>
                    <a:cubicBezTo>
                      <a:pt x="79" y="12"/>
                      <a:pt x="79" y="14"/>
                      <a:pt x="80" y="15"/>
                    </a:cubicBezTo>
                    <a:cubicBezTo>
                      <a:pt x="60" y="29"/>
                      <a:pt x="41" y="13"/>
                      <a:pt x="21" y="15"/>
                    </a:cubicBezTo>
                    <a:cubicBezTo>
                      <a:pt x="13" y="16"/>
                      <a:pt x="2" y="23"/>
                      <a:pt x="0" y="8"/>
                    </a:cubicBezTo>
                    <a:close/>
                  </a:path>
                </a:pathLst>
              </a:custGeom>
              <a:solidFill>
                <a:srgbClr val="A3C9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5" name="Freeform 675">
                <a:extLst>
                  <a:ext uri="{FF2B5EF4-FFF2-40B4-BE49-F238E27FC236}">
                    <a16:creationId xmlns:a16="http://schemas.microsoft.com/office/drawing/2014/main" id="{F0B3ED0C-F589-47F4-B738-356762D7F641}"/>
                  </a:ext>
                </a:extLst>
              </p:cNvPr>
              <p:cNvSpPr>
                <a:spLocks/>
              </p:cNvSpPr>
              <p:nvPr/>
            </p:nvSpPr>
            <p:spPr bwMode="auto">
              <a:xfrm>
                <a:off x="1155" y="3616"/>
                <a:ext cx="41" cy="23"/>
              </a:xfrm>
              <a:custGeom>
                <a:avLst/>
                <a:gdLst>
                  <a:gd name="T0" fmla="*/ 20 w 36"/>
                  <a:gd name="T1" fmla="*/ 18 h 21"/>
                  <a:gd name="T2" fmla="*/ 0 w 36"/>
                  <a:gd name="T3" fmla="*/ 6 h 21"/>
                  <a:gd name="T4" fmla="*/ 25 w 36"/>
                  <a:gd name="T5" fmla="*/ 7 h 21"/>
                  <a:gd name="T6" fmla="*/ 24 w 36"/>
                  <a:gd name="T7" fmla="*/ 18 h 21"/>
                  <a:gd name="T8" fmla="*/ 20 w 36"/>
                  <a:gd name="T9" fmla="*/ 18 h 21"/>
                </a:gdLst>
                <a:ahLst/>
                <a:cxnLst>
                  <a:cxn ang="0">
                    <a:pos x="T0" y="T1"/>
                  </a:cxn>
                  <a:cxn ang="0">
                    <a:pos x="T2" y="T3"/>
                  </a:cxn>
                  <a:cxn ang="0">
                    <a:pos x="T4" y="T5"/>
                  </a:cxn>
                  <a:cxn ang="0">
                    <a:pos x="T6" y="T7"/>
                  </a:cxn>
                  <a:cxn ang="0">
                    <a:pos x="T8" y="T9"/>
                  </a:cxn>
                </a:cxnLst>
                <a:rect l="0" t="0" r="r" b="b"/>
                <a:pathLst>
                  <a:path w="36" h="21">
                    <a:moveTo>
                      <a:pt x="20" y="18"/>
                    </a:moveTo>
                    <a:cubicBezTo>
                      <a:pt x="16" y="10"/>
                      <a:pt x="1" y="20"/>
                      <a:pt x="0" y="6"/>
                    </a:cubicBezTo>
                    <a:cubicBezTo>
                      <a:pt x="8" y="0"/>
                      <a:pt x="17" y="5"/>
                      <a:pt x="25" y="7"/>
                    </a:cubicBezTo>
                    <a:cubicBezTo>
                      <a:pt x="36" y="10"/>
                      <a:pt x="25" y="14"/>
                      <a:pt x="24" y="18"/>
                    </a:cubicBezTo>
                    <a:cubicBezTo>
                      <a:pt x="22" y="21"/>
                      <a:pt x="21" y="21"/>
                      <a:pt x="20" y="18"/>
                    </a:cubicBezTo>
                    <a:close/>
                  </a:path>
                </a:pathLst>
              </a:custGeom>
              <a:solidFill>
                <a:srgbClr val="4295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6" name="Freeform 676">
                <a:extLst>
                  <a:ext uri="{FF2B5EF4-FFF2-40B4-BE49-F238E27FC236}">
                    <a16:creationId xmlns:a16="http://schemas.microsoft.com/office/drawing/2014/main" id="{371100C0-F37B-491E-84F7-A54207A712D8}"/>
                  </a:ext>
                </a:extLst>
              </p:cNvPr>
              <p:cNvSpPr>
                <a:spLocks/>
              </p:cNvSpPr>
              <p:nvPr/>
            </p:nvSpPr>
            <p:spPr bwMode="auto">
              <a:xfrm>
                <a:off x="1003" y="3686"/>
                <a:ext cx="59" cy="17"/>
              </a:xfrm>
              <a:custGeom>
                <a:avLst/>
                <a:gdLst>
                  <a:gd name="T0" fmla="*/ 53 w 53"/>
                  <a:gd name="T1" fmla="*/ 15 h 15"/>
                  <a:gd name="T2" fmla="*/ 0 w 53"/>
                  <a:gd name="T3" fmla="*/ 2 h 15"/>
                  <a:gd name="T4" fmla="*/ 53 w 53"/>
                  <a:gd name="T5" fmla="*/ 15 h 15"/>
                </a:gdLst>
                <a:ahLst/>
                <a:cxnLst>
                  <a:cxn ang="0">
                    <a:pos x="T0" y="T1"/>
                  </a:cxn>
                  <a:cxn ang="0">
                    <a:pos x="T2" y="T3"/>
                  </a:cxn>
                  <a:cxn ang="0">
                    <a:pos x="T4" y="T5"/>
                  </a:cxn>
                </a:cxnLst>
                <a:rect l="0" t="0" r="r" b="b"/>
                <a:pathLst>
                  <a:path w="53" h="15">
                    <a:moveTo>
                      <a:pt x="53" y="15"/>
                    </a:moveTo>
                    <a:cubicBezTo>
                      <a:pt x="35" y="11"/>
                      <a:pt x="18" y="7"/>
                      <a:pt x="0" y="2"/>
                    </a:cubicBezTo>
                    <a:cubicBezTo>
                      <a:pt x="18" y="4"/>
                      <a:pt x="38" y="0"/>
                      <a:pt x="53" y="15"/>
                    </a:cubicBezTo>
                    <a:close/>
                  </a:path>
                </a:pathLst>
              </a:custGeom>
              <a:solidFill>
                <a:srgbClr val="73B2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7" name="Freeform 677">
                <a:extLst>
                  <a:ext uri="{FF2B5EF4-FFF2-40B4-BE49-F238E27FC236}">
                    <a16:creationId xmlns:a16="http://schemas.microsoft.com/office/drawing/2014/main" id="{A1DC98A8-E0CB-43E5-9878-12C715CB3DFA}"/>
                  </a:ext>
                </a:extLst>
              </p:cNvPr>
              <p:cNvSpPr>
                <a:spLocks/>
              </p:cNvSpPr>
              <p:nvPr/>
            </p:nvSpPr>
            <p:spPr bwMode="auto">
              <a:xfrm>
                <a:off x="1396" y="1025"/>
                <a:ext cx="192" cy="204"/>
              </a:xfrm>
              <a:custGeom>
                <a:avLst/>
                <a:gdLst>
                  <a:gd name="T0" fmla="*/ 90 w 171"/>
                  <a:gd name="T1" fmla="*/ 0 h 182"/>
                  <a:gd name="T2" fmla="*/ 102 w 171"/>
                  <a:gd name="T3" fmla="*/ 1 h 182"/>
                  <a:gd name="T4" fmla="*/ 125 w 171"/>
                  <a:gd name="T5" fmla="*/ 42 h 182"/>
                  <a:gd name="T6" fmla="*/ 157 w 171"/>
                  <a:gd name="T7" fmla="*/ 127 h 182"/>
                  <a:gd name="T8" fmla="*/ 171 w 171"/>
                  <a:gd name="T9" fmla="*/ 169 h 182"/>
                  <a:gd name="T10" fmla="*/ 166 w 171"/>
                  <a:gd name="T11" fmla="*/ 179 h 182"/>
                  <a:gd name="T12" fmla="*/ 154 w 171"/>
                  <a:gd name="T13" fmla="*/ 175 h 182"/>
                  <a:gd name="T14" fmla="*/ 142 w 171"/>
                  <a:gd name="T15" fmla="*/ 172 h 182"/>
                  <a:gd name="T16" fmla="*/ 131 w 171"/>
                  <a:gd name="T17" fmla="*/ 169 h 182"/>
                  <a:gd name="T18" fmla="*/ 122 w 171"/>
                  <a:gd name="T19" fmla="*/ 168 h 182"/>
                  <a:gd name="T20" fmla="*/ 104 w 171"/>
                  <a:gd name="T21" fmla="*/ 167 h 182"/>
                  <a:gd name="T22" fmla="*/ 74 w 171"/>
                  <a:gd name="T23" fmla="*/ 165 h 182"/>
                  <a:gd name="T24" fmla="*/ 26 w 171"/>
                  <a:gd name="T25" fmla="*/ 172 h 182"/>
                  <a:gd name="T26" fmla="*/ 19 w 171"/>
                  <a:gd name="T27" fmla="*/ 131 h 182"/>
                  <a:gd name="T28" fmla="*/ 41 w 171"/>
                  <a:gd name="T29" fmla="*/ 45 h 182"/>
                  <a:gd name="T30" fmla="*/ 85 w 171"/>
                  <a:gd name="T31" fmla="*/ 3 h 182"/>
                  <a:gd name="T32" fmla="*/ 90 w 171"/>
                  <a:gd name="T33" fmla="*/ 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71" h="182">
                    <a:moveTo>
                      <a:pt x="90" y="0"/>
                    </a:moveTo>
                    <a:cubicBezTo>
                      <a:pt x="94" y="0"/>
                      <a:pt x="98" y="1"/>
                      <a:pt x="102" y="1"/>
                    </a:cubicBezTo>
                    <a:cubicBezTo>
                      <a:pt x="118" y="10"/>
                      <a:pt x="119" y="27"/>
                      <a:pt x="125" y="42"/>
                    </a:cubicBezTo>
                    <a:cubicBezTo>
                      <a:pt x="135" y="70"/>
                      <a:pt x="143" y="100"/>
                      <a:pt x="157" y="127"/>
                    </a:cubicBezTo>
                    <a:cubicBezTo>
                      <a:pt x="164" y="141"/>
                      <a:pt x="171" y="153"/>
                      <a:pt x="171" y="169"/>
                    </a:cubicBezTo>
                    <a:cubicBezTo>
                      <a:pt x="171" y="175"/>
                      <a:pt x="168" y="176"/>
                      <a:pt x="166" y="179"/>
                    </a:cubicBezTo>
                    <a:cubicBezTo>
                      <a:pt x="162" y="178"/>
                      <a:pt x="158" y="176"/>
                      <a:pt x="154" y="175"/>
                    </a:cubicBezTo>
                    <a:cubicBezTo>
                      <a:pt x="150" y="174"/>
                      <a:pt x="145" y="176"/>
                      <a:pt x="142" y="172"/>
                    </a:cubicBezTo>
                    <a:cubicBezTo>
                      <a:pt x="138" y="171"/>
                      <a:pt x="134" y="170"/>
                      <a:pt x="131" y="169"/>
                    </a:cubicBezTo>
                    <a:cubicBezTo>
                      <a:pt x="128" y="170"/>
                      <a:pt x="124" y="170"/>
                      <a:pt x="122" y="168"/>
                    </a:cubicBezTo>
                    <a:cubicBezTo>
                      <a:pt x="121" y="168"/>
                      <a:pt x="105" y="166"/>
                      <a:pt x="104" y="167"/>
                    </a:cubicBezTo>
                    <a:cubicBezTo>
                      <a:pt x="94" y="182"/>
                      <a:pt x="85" y="161"/>
                      <a:pt x="74" y="165"/>
                    </a:cubicBezTo>
                    <a:cubicBezTo>
                      <a:pt x="59" y="170"/>
                      <a:pt x="42" y="170"/>
                      <a:pt x="26" y="172"/>
                    </a:cubicBezTo>
                    <a:cubicBezTo>
                      <a:pt x="0" y="163"/>
                      <a:pt x="14" y="143"/>
                      <a:pt x="19" y="131"/>
                    </a:cubicBezTo>
                    <a:cubicBezTo>
                      <a:pt x="30" y="103"/>
                      <a:pt x="35" y="74"/>
                      <a:pt x="41" y="45"/>
                    </a:cubicBezTo>
                    <a:cubicBezTo>
                      <a:pt x="48" y="12"/>
                      <a:pt x="52" y="8"/>
                      <a:pt x="85" y="3"/>
                    </a:cubicBezTo>
                    <a:cubicBezTo>
                      <a:pt x="87" y="3"/>
                      <a:pt x="88" y="1"/>
                      <a:pt x="90" y="0"/>
                    </a:cubicBezTo>
                    <a:close/>
                  </a:path>
                </a:pathLst>
              </a:custGeom>
              <a:solidFill>
                <a:srgbClr val="24515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8" name="Freeform 678">
                <a:extLst>
                  <a:ext uri="{FF2B5EF4-FFF2-40B4-BE49-F238E27FC236}">
                    <a16:creationId xmlns:a16="http://schemas.microsoft.com/office/drawing/2014/main" id="{3B49B9F6-BBBC-4999-A07B-361229888861}"/>
                  </a:ext>
                </a:extLst>
              </p:cNvPr>
              <p:cNvSpPr>
                <a:spLocks/>
              </p:cNvSpPr>
              <p:nvPr/>
            </p:nvSpPr>
            <p:spPr bwMode="auto">
              <a:xfrm>
                <a:off x="836" y="724"/>
                <a:ext cx="249" cy="264"/>
              </a:xfrm>
              <a:custGeom>
                <a:avLst/>
                <a:gdLst>
                  <a:gd name="T0" fmla="*/ 0 w 221"/>
                  <a:gd name="T1" fmla="*/ 0 h 235"/>
                  <a:gd name="T2" fmla="*/ 130 w 221"/>
                  <a:gd name="T3" fmla="*/ 119 h 235"/>
                  <a:gd name="T4" fmla="*/ 116 w 221"/>
                  <a:gd name="T5" fmla="*/ 80 h 235"/>
                  <a:gd name="T6" fmla="*/ 116 w 221"/>
                  <a:gd name="T7" fmla="*/ 75 h 235"/>
                  <a:gd name="T8" fmla="*/ 138 w 221"/>
                  <a:gd name="T9" fmla="*/ 91 h 235"/>
                  <a:gd name="T10" fmla="*/ 167 w 221"/>
                  <a:gd name="T11" fmla="*/ 120 h 235"/>
                  <a:gd name="T12" fmla="*/ 180 w 221"/>
                  <a:gd name="T13" fmla="*/ 144 h 235"/>
                  <a:gd name="T14" fmla="*/ 198 w 221"/>
                  <a:gd name="T15" fmla="*/ 177 h 235"/>
                  <a:gd name="T16" fmla="*/ 196 w 221"/>
                  <a:gd name="T17" fmla="*/ 156 h 235"/>
                  <a:gd name="T18" fmla="*/ 207 w 221"/>
                  <a:gd name="T19" fmla="*/ 156 h 235"/>
                  <a:gd name="T20" fmla="*/ 221 w 221"/>
                  <a:gd name="T21" fmla="*/ 193 h 235"/>
                  <a:gd name="T22" fmla="*/ 206 w 221"/>
                  <a:gd name="T23" fmla="*/ 193 h 235"/>
                  <a:gd name="T24" fmla="*/ 207 w 221"/>
                  <a:gd name="T25" fmla="*/ 210 h 235"/>
                  <a:gd name="T26" fmla="*/ 195 w 221"/>
                  <a:gd name="T27" fmla="*/ 208 h 235"/>
                  <a:gd name="T28" fmla="*/ 198 w 221"/>
                  <a:gd name="T29" fmla="*/ 223 h 235"/>
                  <a:gd name="T30" fmla="*/ 181 w 221"/>
                  <a:gd name="T31" fmla="*/ 232 h 235"/>
                  <a:gd name="T32" fmla="*/ 166 w 221"/>
                  <a:gd name="T33" fmla="*/ 235 h 235"/>
                  <a:gd name="T34" fmla="*/ 161 w 221"/>
                  <a:gd name="T35" fmla="*/ 215 h 235"/>
                  <a:gd name="T36" fmla="*/ 95 w 221"/>
                  <a:gd name="T37" fmla="*/ 112 h 235"/>
                  <a:gd name="T38" fmla="*/ 111 w 221"/>
                  <a:gd name="T39" fmla="*/ 124 h 235"/>
                  <a:gd name="T40" fmla="*/ 100 w 221"/>
                  <a:gd name="T41" fmla="*/ 104 h 235"/>
                  <a:gd name="T42" fmla="*/ 9 w 221"/>
                  <a:gd name="T43" fmla="*/ 12 h 235"/>
                  <a:gd name="T44" fmla="*/ 0 w 221"/>
                  <a:gd name="T45" fmla="*/ 0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21" h="235">
                    <a:moveTo>
                      <a:pt x="0" y="0"/>
                    </a:moveTo>
                    <a:cubicBezTo>
                      <a:pt x="50" y="32"/>
                      <a:pt x="92" y="73"/>
                      <a:pt x="130" y="119"/>
                    </a:cubicBezTo>
                    <a:cubicBezTo>
                      <a:pt x="122" y="107"/>
                      <a:pt x="119" y="94"/>
                      <a:pt x="116" y="80"/>
                    </a:cubicBezTo>
                    <a:cubicBezTo>
                      <a:pt x="116" y="79"/>
                      <a:pt x="116" y="77"/>
                      <a:pt x="116" y="75"/>
                    </a:cubicBezTo>
                    <a:cubicBezTo>
                      <a:pt x="126" y="77"/>
                      <a:pt x="131" y="85"/>
                      <a:pt x="138" y="91"/>
                    </a:cubicBezTo>
                    <a:cubicBezTo>
                      <a:pt x="147" y="101"/>
                      <a:pt x="155" y="113"/>
                      <a:pt x="167" y="120"/>
                    </a:cubicBezTo>
                    <a:cubicBezTo>
                      <a:pt x="175" y="125"/>
                      <a:pt x="178" y="135"/>
                      <a:pt x="180" y="144"/>
                    </a:cubicBezTo>
                    <a:cubicBezTo>
                      <a:pt x="183" y="156"/>
                      <a:pt x="189" y="167"/>
                      <a:pt x="198" y="177"/>
                    </a:cubicBezTo>
                    <a:cubicBezTo>
                      <a:pt x="200" y="169"/>
                      <a:pt x="192" y="163"/>
                      <a:pt x="196" y="156"/>
                    </a:cubicBezTo>
                    <a:cubicBezTo>
                      <a:pt x="199" y="156"/>
                      <a:pt x="203" y="156"/>
                      <a:pt x="207" y="156"/>
                    </a:cubicBezTo>
                    <a:cubicBezTo>
                      <a:pt x="216" y="167"/>
                      <a:pt x="213" y="182"/>
                      <a:pt x="221" y="193"/>
                    </a:cubicBezTo>
                    <a:cubicBezTo>
                      <a:pt x="215" y="200"/>
                      <a:pt x="212" y="185"/>
                      <a:pt x="206" y="193"/>
                    </a:cubicBezTo>
                    <a:cubicBezTo>
                      <a:pt x="200" y="200"/>
                      <a:pt x="208" y="205"/>
                      <a:pt x="207" y="210"/>
                    </a:cubicBezTo>
                    <a:cubicBezTo>
                      <a:pt x="201" y="214"/>
                      <a:pt x="199" y="203"/>
                      <a:pt x="195" y="208"/>
                    </a:cubicBezTo>
                    <a:cubicBezTo>
                      <a:pt x="190" y="213"/>
                      <a:pt x="199" y="217"/>
                      <a:pt x="198" y="223"/>
                    </a:cubicBezTo>
                    <a:cubicBezTo>
                      <a:pt x="191" y="222"/>
                      <a:pt x="179" y="213"/>
                      <a:pt x="181" y="232"/>
                    </a:cubicBezTo>
                    <a:cubicBezTo>
                      <a:pt x="176" y="233"/>
                      <a:pt x="171" y="234"/>
                      <a:pt x="166" y="235"/>
                    </a:cubicBezTo>
                    <a:cubicBezTo>
                      <a:pt x="170" y="227"/>
                      <a:pt x="165" y="221"/>
                      <a:pt x="161" y="215"/>
                    </a:cubicBezTo>
                    <a:cubicBezTo>
                      <a:pt x="140" y="181"/>
                      <a:pt x="120" y="146"/>
                      <a:pt x="95" y="112"/>
                    </a:cubicBezTo>
                    <a:cubicBezTo>
                      <a:pt x="103" y="112"/>
                      <a:pt x="105" y="120"/>
                      <a:pt x="111" y="124"/>
                    </a:cubicBezTo>
                    <a:cubicBezTo>
                      <a:pt x="111" y="114"/>
                      <a:pt x="104" y="110"/>
                      <a:pt x="100" y="104"/>
                    </a:cubicBezTo>
                    <a:cubicBezTo>
                      <a:pt x="75" y="68"/>
                      <a:pt x="41" y="41"/>
                      <a:pt x="9" y="12"/>
                    </a:cubicBezTo>
                    <a:cubicBezTo>
                      <a:pt x="6" y="8"/>
                      <a:pt x="0" y="6"/>
                      <a:pt x="0" y="0"/>
                    </a:cubicBezTo>
                    <a:close/>
                  </a:path>
                </a:pathLst>
              </a:custGeom>
              <a:solidFill>
                <a:srgbClr val="5641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9" name="Freeform 679">
                <a:extLst>
                  <a:ext uri="{FF2B5EF4-FFF2-40B4-BE49-F238E27FC236}">
                    <a16:creationId xmlns:a16="http://schemas.microsoft.com/office/drawing/2014/main" id="{89A06467-06E1-41AD-8337-FA97AB96A4BF}"/>
                  </a:ext>
                </a:extLst>
              </p:cNvPr>
              <p:cNvSpPr>
                <a:spLocks/>
              </p:cNvSpPr>
              <p:nvPr/>
            </p:nvSpPr>
            <p:spPr bwMode="auto">
              <a:xfrm>
                <a:off x="820" y="824"/>
                <a:ext cx="192" cy="204"/>
              </a:xfrm>
              <a:custGeom>
                <a:avLst/>
                <a:gdLst>
                  <a:gd name="T0" fmla="*/ 63 w 170"/>
                  <a:gd name="T1" fmla="*/ 25 h 182"/>
                  <a:gd name="T2" fmla="*/ 136 w 170"/>
                  <a:gd name="T3" fmla="*/ 87 h 182"/>
                  <a:gd name="T4" fmla="*/ 157 w 170"/>
                  <a:gd name="T5" fmla="*/ 131 h 182"/>
                  <a:gd name="T6" fmla="*/ 170 w 170"/>
                  <a:gd name="T7" fmla="*/ 155 h 182"/>
                  <a:gd name="T8" fmla="*/ 159 w 170"/>
                  <a:gd name="T9" fmla="*/ 182 h 182"/>
                  <a:gd name="T10" fmla="*/ 152 w 170"/>
                  <a:gd name="T11" fmla="*/ 176 h 182"/>
                  <a:gd name="T12" fmla="*/ 86 w 170"/>
                  <a:gd name="T13" fmla="*/ 93 h 182"/>
                  <a:gd name="T14" fmla="*/ 74 w 170"/>
                  <a:gd name="T15" fmla="*/ 89 h 182"/>
                  <a:gd name="T16" fmla="*/ 72 w 170"/>
                  <a:gd name="T17" fmla="*/ 87 h 182"/>
                  <a:gd name="T18" fmla="*/ 27 w 170"/>
                  <a:gd name="T19" fmla="*/ 50 h 182"/>
                  <a:gd name="T20" fmla="*/ 3 w 170"/>
                  <a:gd name="T21" fmla="*/ 11 h 182"/>
                  <a:gd name="T22" fmla="*/ 4 w 170"/>
                  <a:gd name="T23" fmla="*/ 2 h 182"/>
                  <a:gd name="T24" fmla="*/ 13 w 170"/>
                  <a:gd name="T25" fmla="*/ 5 h 182"/>
                  <a:gd name="T26" fmla="*/ 54 w 170"/>
                  <a:gd name="T27" fmla="*/ 39 h 182"/>
                  <a:gd name="T28" fmla="*/ 54 w 170"/>
                  <a:gd name="T29" fmla="*/ 39 h 182"/>
                  <a:gd name="T30" fmla="*/ 137 w 170"/>
                  <a:gd name="T31" fmla="*/ 123 h 182"/>
                  <a:gd name="T32" fmla="*/ 147 w 170"/>
                  <a:gd name="T33" fmla="*/ 135 h 182"/>
                  <a:gd name="T34" fmla="*/ 73 w 170"/>
                  <a:gd name="T35" fmla="*/ 47 h 182"/>
                  <a:gd name="T36" fmla="*/ 63 w 170"/>
                  <a:gd name="T37" fmla="*/ 25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70" h="182">
                    <a:moveTo>
                      <a:pt x="63" y="25"/>
                    </a:moveTo>
                    <a:cubicBezTo>
                      <a:pt x="99" y="31"/>
                      <a:pt x="113" y="64"/>
                      <a:pt x="136" y="87"/>
                    </a:cubicBezTo>
                    <a:cubicBezTo>
                      <a:pt x="138" y="104"/>
                      <a:pt x="148" y="117"/>
                      <a:pt x="157" y="131"/>
                    </a:cubicBezTo>
                    <a:cubicBezTo>
                      <a:pt x="162" y="139"/>
                      <a:pt x="167" y="146"/>
                      <a:pt x="170" y="155"/>
                    </a:cubicBezTo>
                    <a:cubicBezTo>
                      <a:pt x="170" y="166"/>
                      <a:pt x="163" y="173"/>
                      <a:pt x="159" y="182"/>
                    </a:cubicBezTo>
                    <a:cubicBezTo>
                      <a:pt x="156" y="182"/>
                      <a:pt x="154" y="180"/>
                      <a:pt x="152" y="176"/>
                    </a:cubicBezTo>
                    <a:cubicBezTo>
                      <a:pt x="134" y="145"/>
                      <a:pt x="109" y="120"/>
                      <a:pt x="86" y="93"/>
                    </a:cubicBezTo>
                    <a:cubicBezTo>
                      <a:pt x="81" y="88"/>
                      <a:pt x="75" y="97"/>
                      <a:pt x="74" y="89"/>
                    </a:cubicBezTo>
                    <a:cubicBezTo>
                      <a:pt x="73" y="88"/>
                      <a:pt x="73" y="88"/>
                      <a:pt x="72" y="87"/>
                    </a:cubicBezTo>
                    <a:cubicBezTo>
                      <a:pt x="54" y="78"/>
                      <a:pt x="37" y="65"/>
                      <a:pt x="27" y="50"/>
                    </a:cubicBezTo>
                    <a:cubicBezTo>
                      <a:pt x="18" y="38"/>
                      <a:pt x="9" y="24"/>
                      <a:pt x="3" y="11"/>
                    </a:cubicBezTo>
                    <a:cubicBezTo>
                      <a:pt x="1" y="7"/>
                      <a:pt x="0" y="4"/>
                      <a:pt x="4" y="2"/>
                    </a:cubicBezTo>
                    <a:cubicBezTo>
                      <a:pt x="8" y="0"/>
                      <a:pt x="11" y="2"/>
                      <a:pt x="13" y="5"/>
                    </a:cubicBezTo>
                    <a:cubicBezTo>
                      <a:pt x="26" y="17"/>
                      <a:pt x="40" y="28"/>
                      <a:pt x="54" y="39"/>
                    </a:cubicBezTo>
                    <a:cubicBezTo>
                      <a:pt x="54" y="39"/>
                      <a:pt x="54" y="39"/>
                      <a:pt x="54" y="39"/>
                    </a:cubicBezTo>
                    <a:cubicBezTo>
                      <a:pt x="87" y="61"/>
                      <a:pt x="113" y="91"/>
                      <a:pt x="137" y="123"/>
                    </a:cubicBezTo>
                    <a:cubicBezTo>
                      <a:pt x="141" y="127"/>
                      <a:pt x="145" y="131"/>
                      <a:pt x="147" y="135"/>
                    </a:cubicBezTo>
                    <a:cubicBezTo>
                      <a:pt x="126" y="104"/>
                      <a:pt x="98" y="77"/>
                      <a:pt x="73" y="47"/>
                    </a:cubicBezTo>
                    <a:cubicBezTo>
                      <a:pt x="68" y="41"/>
                      <a:pt x="61" y="35"/>
                      <a:pt x="63" y="25"/>
                    </a:cubicBezTo>
                    <a:close/>
                  </a:path>
                </a:pathLst>
              </a:custGeom>
              <a:solidFill>
                <a:srgbClr val="F0DA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0" name="Freeform 680">
                <a:extLst>
                  <a:ext uri="{FF2B5EF4-FFF2-40B4-BE49-F238E27FC236}">
                    <a16:creationId xmlns:a16="http://schemas.microsoft.com/office/drawing/2014/main" id="{77873737-9DF6-4D36-B4CA-FB9FD4C9FF4C}"/>
                  </a:ext>
                </a:extLst>
              </p:cNvPr>
              <p:cNvSpPr>
                <a:spLocks/>
              </p:cNvSpPr>
              <p:nvPr/>
            </p:nvSpPr>
            <p:spPr bwMode="auto">
              <a:xfrm>
                <a:off x="1215" y="1056"/>
                <a:ext cx="99" cy="158"/>
              </a:xfrm>
              <a:custGeom>
                <a:avLst/>
                <a:gdLst>
                  <a:gd name="T0" fmla="*/ 71 w 88"/>
                  <a:gd name="T1" fmla="*/ 136 h 140"/>
                  <a:gd name="T2" fmla="*/ 43 w 88"/>
                  <a:gd name="T3" fmla="*/ 8 h 140"/>
                  <a:gd name="T4" fmla="*/ 35 w 88"/>
                  <a:gd name="T5" fmla="*/ 50 h 140"/>
                  <a:gd name="T6" fmla="*/ 51 w 88"/>
                  <a:gd name="T7" fmla="*/ 7 h 140"/>
                  <a:gd name="T8" fmla="*/ 56 w 88"/>
                  <a:gd name="T9" fmla="*/ 0 h 140"/>
                  <a:gd name="T10" fmla="*/ 71 w 88"/>
                  <a:gd name="T11" fmla="*/ 25 h 140"/>
                  <a:gd name="T12" fmla="*/ 87 w 88"/>
                  <a:gd name="T13" fmla="*/ 106 h 140"/>
                  <a:gd name="T14" fmla="*/ 83 w 88"/>
                  <a:gd name="T15" fmla="*/ 129 h 140"/>
                  <a:gd name="T16" fmla="*/ 71 w 88"/>
                  <a:gd name="T17" fmla="*/ 136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8" h="140">
                    <a:moveTo>
                      <a:pt x="71" y="136"/>
                    </a:moveTo>
                    <a:cubicBezTo>
                      <a:pt x="15" y="115"/>
                      <a:pt x="0" y="48"/>
                      <a:pt x="43" y="8"/>
                    </a:cubicBezTo>
                    <a:cubicBezTo>
                      <a:pt x="49" y="24"/>
                      <a:pt x="32" y="37"/>
                      <a:pt x="35" y="50"/>
                    </a:cubicBezTo>
                    <a:cubicBezTo>
                      <a:pt x="37" y="36"/>
                      <a:pt x="42" y="21"/>
                      <a:pt x="51" y="7"/>
                    </a:cubicBezTo>
                    <a:cubicBezTo>
                      <a:pt x="52" y="5"/>
                      <a:pt x="54" y="3"/>
                      <a:pt x="56" y="0"/>
                    </a:cubicBezTo>
                    <a:cubicBezTo>
                      <a:pt x="73" y="2"/>
                      <a:pt x="75" y="5"/>
                      <a:pt x="71" y="25"/>
                    </a:cubicBezTo>
                    <a:cubicBezTo>
                      <a:pt x="57" y="56"/>
                      <a:pt x="66" y="82"/>
                      <a:pt x="87" y="106"/>
                    </a:cubicBezTo>
                    <a:cubicBezTo>
                      <a:pt x="88" y="114"/>
                      <a:pt x="86" y="121"/>
                      <a:pt x="83" y="129"/>
                    </a:cubicBezTo>
                    <a:cubicBezTo>
                      <a:pt x="82" y="135"/>
                      <a:pt x="79" y="140"/>
                      <a:pt x="71" y="136"/>
                    </a:cubicBezTo>
                    <a:close/>
                  </a:path>
                </a:pathLst>
              </a:custGeom>
              <a:solidFill>
                <a:srgbClr val="EFD9B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1" name="Freeform 681">
                <a:extLst>
                  <a:ext uri="{FF2B5EF4-FFF2-40B4-BE49-F238E27FC236}">
                    <a16:creationId xmlns:a16="http://schemas.microsoft.com/office/drawing/2014/main" id="{1EB2F820-0700-41CC-A8D6-528932A4A182}"/>
                  </a:ext>
                </a:extLst>
              </p:cNvPr>
              <p:cNvSpPr>
                <a:spLocks/>
              </p:cNvSpPr>
              <p:nvPr/>
            </p:nvSpPr>
            <p:spPr bwMode="auto">
              <a:xfrm>
                <a:off x="1278" y="1046"/>
                <a:ext cx="85" cy="121"/>
              </a:xfrm>
              <a:custGeom>
                <a:avLst/>
                <a:gdLst>
                  <a:gd name="T0" fmla="*/ 11 w 76"/>
                  <a:gd name="T1" fmla="*/ 34 h 107"/>
                  <a:gd name="T2" fmla="*/ 0 w 76"/>
                  <a:gd name="T3" fmla="*/ 9 h 107"/>
                  <a:gd name="T4" fmla="*/ 46 w 76"/>
                  <a:gd name="T5" fmla="*/ 2 h 107"/>
                  <a:gd name="T6" fmla="*/ 34 w 76"/>
                  <a:gd name="T7" fmla="*/ 54 h 107"/>
                  <a:gd name="T8" fmla="*/ 33 w 76"/>
                  <a:gd name="T9" fmla="*/ 59 h 107"/>
                  <a:gd name="T10" fmla="*/ 33 w 76"/>
                  <a:gd name="T11" fmla="*/ 57 h 107"/>
                  <a:gd name="T12" fmla="*/ 47 w 76"/>
                  <a:gd name="T13" fmla="*/ 16 h 107"/>
                  <a:gd name="T14" fmla="*/ 63 w 76"/>
                  <a:gd name="T15" fmla="*/ 5 h 107"/>
                  <a:gd name="T16" fmla="*/ 70 w 76"/>
                  <a:gd name="T17" fmla="*/ 21 h 107"/>
                  <a:gd name="T18" fmla="*/ 55 w 76"/>
                  <a:gd name="T19" fmla="*/ 96 h 107"/>
                  <a:gd name="T20" fmla="*/ 50 w 76"/>
                  <a:gd name="T21" fmla="*/ 103 h 107"/>
                  <a:gd name="T22" fmla="*/ 39 w 76"/>
                  <a:gd name="T23" fmla="*/ 107 h 107"/>
                  <a:gd name="T24" fmla="*/ 8 w 76"/>
                  <a:gd name="T25" fmla="*/ 57 h 107"/>
                  <a:gd name="T26" fmla="*/ 11 w 76"/>
                  <a:gd name="T27" fmla="*/ 34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6" h="107">
                    <a:moveTo>
                      <a:pt x="11" y="34"/>
                    </a:moveTo>
                    <a:cubicBezTo>
                      <a:pt x="14" y="22"/>
                      <a:pt x="13" y="13"/>
                      <a:pt x="0" y="9"/>
                    </a:cubicBezTo>
                    <a:cubicBezTo>
                      <a:pt x="14" y="0"/>
                      <a:pt x="30" y="3"/>
                      <a:pt x="46" y="2"/>
                    </a:cubicBezTo>
                    <a:cubicBezTo>
                      <a:pt x="51" y="23"/>
                      <a:pt x="34" y="39"/>
                      <a:pt x="34" y="54"/>
                    </a:cubicBezTo>
                    <a:cubicBezTo>
                      <a:pt x="32" y="61"/>
                      <a:pt x="36" y="59"/>
                      <a:pt x="33" y="59"/>
                    </a:cubicBezTo>
                    <a:cubicBezTo>
                      <a:pt x="33" y="59"/>
                      <a:pt x="33" y="58"/>
                      <a:pt x="33" y="57"/>
                    </a:cubicBezTo>
                    <a:cubicBezTo>
                      <a:pt x="37" y="43"/>
                      <a:pt x="43" y="30"/>
                      <a:pt x="47" y="16"/>
                    </a:cubicBezTo>
                    <a:cubicBezTo>
                      <a:pt x="49" y="6"/>
                      <a:pt x="55" y="5"/>
                      <a:pt x="63" y="5"/>
                    </a:cubicBezTo>
                    <a:cubicBezTo>
                      <a:pt x="76" y="5"/>
                      <a:pt x="74" y="13"/>
                      <a:pt x="70" y="21"/>
                    </a:cubicBezTo>
                    <a:cubicBezTo>
                      <a:pt x="68" y="46"/>
                      <a:pt x="53" y="69"/>
                      <a:pt x="55" y="96"/>
                    </a:cubicBezTo>
                    <a:cubicBezTo>
                      <a:pt x="54" y="99"/>
                      <a:pt x="52" y="101"/>
                      <a:pt x="50" y="103"/>
                    </a:cubicBezTo>
                    <a:cubicBezTo>
                      <a:pt x="46" y="105"/>
                      <a:pt x="43" y="106"/>
                      <a:pt x="39" y="107"/>
                    </a:cubicBezTo>
                    <a:cubicBezTo>
                      <a:pt x="15" y="102"/>
                      <a:pt x="3" y="83"/>
                      <a:pt x="8" y="57"/>
                    </a:cubicBezTo>
                    <a:cubicBezTo>
                      <a:pt x="9" y="49"/>
                      <a:pt x="13" y="42"/>
                      <a:pt x="11" y="34"/>
                    </a:cubicBezTo>
                    <a:close/>
                  </a:path>
                </a:pathLst>
              </a:custGeom>
              <a:solidFill>
                <a:srgbClr val="EDD5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2" name="Freeform 682">
                <a:extLst>
                  <a:ext uri="{FF2B5EF4-FFF2-40B4-BE49-F238E27FC236}">
                    <a16:creationId xmlns:a16="http://schemas.microsoft.com/office/drawing/2014/main" id="{5901AB08-5179-452E-B588-9259D0C9EC0A}"/>
                  </a:ext>
                </a:extLst>
              </p:cNvPr>
              <p:cNvSpPr>
                <a:spLocks/>
              </p:cNvSpPr>
              <p:nvPr/>
            </p:nvSpPr>
            <p:spPr bwMode="auto">
              <a:xfrm>
                <a:off x="978" y="719"/>
                <a:ext cx="186" cy="271"/>
              </a:xfrm>
              <a:custGeom>
                <a:avLst/>
                <a:gdLst>
                  <a:gd name="T0" fmla="*/ 158 w 166"/>
                  <a:gd name="T1" fmla="*/ 140 h 241"/>
                  <a:gd name="T2" fmla="*/ 147 w 166"/>
                  <a:gd name="T3" fmla="*/ 161 h 241"/>
                  <a:gd name="T4" fmla="*/ 116 w 166"/>
                  <a:gd name="T5" fmla="*/ 214 h 241"/>
                  <a:gd name="T6" fmla="*/ 102 w 166"/>
                  <a:gd name="T7" fmla="*/ 239 h 241"/>
                  <a:gd name="T8" fmla="*/ 82 w 166"/>
                  <a:gd name="T9" fmla="*/ 233 h 241"/>
                  <a:gd name="T10" fmla="*/ 116 w 166"/>
                  <a:gd name="T11" fmla="*/ 188 h 241"/>
                  <a:gd name="T12" fmla="*/ 117 w 166"/>
                  <a:gd name="T13" fmla="*/ 159 h 241"/>
                  <a:gd name="T14" fmla="*/ 0 w 166"/>
                  <a:gd name="T15" fmla="*/ 0 h 241"/>
                  <a:gd name="T16" fmla="*/ 122 w 166"/>
                  <a:gd name="T17" fmla="*/ 136 h 241"/>
                  <a:gd name="T18" fmla="*/ 113 w 166"/>
                  <a:gd name="T19" fmla="*/ 132 h 241"/>
                  <a:gd name="T20" fmla="*/ 124 w 166"/>
                  <a:gd name="T21" fmla="*/ 150 h 241"/>
                  <a:gd name="T22" fmla="*/ 122 w 166"/>
                  <a:gd name="T23" fmla="*/ 136 h 241"/>
                  <a:gd name="T24" fmla="*/ 140 w 166"/>
                  <a:gd name="T25" fmla="*/ 159 h 241"/>
                  <a:gd name="T26" fmla="*/ 144 w 166"/>
                  <a:gd name="T27" fmla="*/ 128 h 241"/>
                  <a:gd name="T28" fmla="*/ 158 w 166"/>
                  <a:gd name="T29" fmla="*/ 140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6" h="241">
                    <a:moveTo>
                      <a:pt x="158" y="140"/>
                    </a:moveTo>
                    <a:cubicBezTo>
                      <a:pt x="166" y="153"/>
                      <a:pt x="150" y="154"/>
                      <a:pt x="147" y="161"/>
                    </a:cubicBezTo>
                    <a:cubicBezTo>
                      <a:pt x="138" y="180"/>
                      <a:pt x="125" y="195"/>
                      <a:pt x="116" y="214"/>
                    </a:cubicBezTo>
                    <a:cubicBezTo>
                      <a:pt x="112" y="222"/>
                      <a:pt x="97" y="226"/>
                      <a:pt x="102" y="239"/>
                    </a:cubicBezTo>
                    <a:cubicBezTo>
                      <a:pt x="94" y="241"/>
                      <a:pt x="87" y="240"/>
                      <a:pt x="82" y="233"/>
                    </a:cubicBezTo>
                    <a:cubicBezTo>
                      <a:pt x="93" y="218"/>
                      <a:pt x="104" y="203"/>
                      <a:pt x="116" y="188"/>
                    </a:cubicBezTo>
                    <a:cubicBezTo>
                      <a:pt x="123" y="179"/>
                      <a:pt x="123" y="171"/>
                      <a:pt x="117" y="159"/>
                    </a:cubicBezTo>
                    <a:cubicBezTo>
                      <a:pt x="89" y="98"/>
                      <a:pt x="47" y="47"/>
                      <a:pt x="0" y="0"/>
                    </a:cubicBezTo>
                    <a:cubicBezTo>
                      <a:pt x="52" y="36"/>
                      <a:pt x="86" y="87"/>
                      <a:pt x="122" y="136"/>
                    </a:cubicBezTo>
                    <a:cubicBezTo>
                      <a:pt x="118" y="138"/>
                      <a:pt x="115" y="137"/>
                      <a:pt x="113" y="132"/>
                    </a:cubicBezTo>
                    <a:cubicBezTo>
                      <a:pt x="115" y="138"/>
                      <a:pt x="118" y="142"/>
                      <a:pt x="124" y="150"/>
                    </a:cubicBezTo>
                    <a:cubicBezTo>
                      <a:pt x="119" y="142"/>
                      <a:pt x="119" y="139"/>
                      <a:pt x="122" y="136"/>
                    </a:cubicBezTo>
                    <a:cubicBezTo>
                      <a:pt x="132" y="140"/>
                      <a:pt x="131" y="153"/>
                      <a:pt x="140" y="159"/>
                    </a:cubicBezTo>
                    <a:cubicBezTo>
                      <a:pt x="149" y="149"/>
                      <a:pt x="153" y="140"/>
                      <a:pt x="144" y="128"/>
                    </a:cubicBezTo>
                    <a:cubicBezTo>
                      <a:pt x="155" y="124"/>
                      <a:pt x="155" y="133"/>
                      <a:pt x="158" y="140"/>
                    </a:cubicBezTo>
                    <a:close/>
                  </a:path>
                </a:pathLst>
              </a:custGeom>
              <a:solidFill>
                <a:srgbClr val="7659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3" name="Freeform 683">
                <a:extLst>
                  <a:ext uri="{FF2B5EF4-FFF2-40B4-BE49-F238E27FC236}">
                    <a16:creationId xmlns:a16="http://schemas.microsoft.com/office/drawing/2014/main" id="{B7B52575-840D-4839-B491-ECFB0B982DA5}"/>
                  </a:ext>
                </a:extLst>
              </p:cNvPr>
              <p:cNvSpPr>
                <a:spLocks/>
              </p:cNvSpPr>
              <p:nvPr/>
            </p:nvSpPr>
            <p:spPr bwMode="auto">
              <a:xfrm>
                <a:off x="1333" y="1064"/>
                <a:ext cx="62" cy="145"/>
              </a:xfrm>
              <a:custGeom>
                <a:avLst/>
                <a:gdLst>
                  <a:gd name="T0" fmla="*/ 2 w 55"/>
                  <a:gd name="T1" fmla="*/ 81 h 129"/>
                  <a:gd name="T2" fmla="*/ 21 w 55"/>
                  <a:gd name="T3" fmla="*/ 5 h 129"/>
                  <a:gd name="T4" fmla="*/ 49 w 55"/>
                  <a:gd name="T5" fmla="*/ 28 h 129"/>
                  <a:gd name="T6" fmla="*/ 51 w 55"/>
                  <a:gd name="T7" fmla="*/ 46 h 129"/>
                  <a:gd name="T8" fmla="*/ 30 w 55"/>
                  <a:gd name="T9" fmla="*/ 118 h 129"/>
                  <a:gd name="T10" fmla="*/ 11 w 55"/>
                  <a:gd name="T11" fmla="*/ 128 h 129"/>
                  <a:gd name="T12" fmla="*/ 11 w 55"/>
                  <a:gd name="T13" fmla="*/ 98 h 129"/>
                  <a:gd name="T14" fmla="*/ 8 w 55"/>
                  <a:gd name="T15" fmla="*/ 82 h 129"/>
                  <a:gd name="T16" fmla="*/ 22 w 55"/>
                  <a:gd name="T17" fmla="*/ 42 h 129"/>
                  <a:gd name="T18" fmla="*/ 2 w 55"/>
                  <a:gd name="T19" fmla="*/ 81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5" h="129">
                    <a:moveTo>
                      <a:pt x="2" y="81"/>
                    </a:moveTo>
                    <a:cubicBezTo>
                      <a:pt x="0" y="54"/>
                      <a:pt x="8" y="29"/>
                      <a:pt x="21" y="5"/>
                    </a:cubicBezTo>
                    <a:cubicBezTo>
                      <a:pt x="41" y="0"/>
                      <a:pt x="46" y="4"/>
                      <a:pt x="49" y="28"/>
                    </a:cubicBezTo>
                    <a:cubicBezTo>
                      <a:pt x="55" y="33"/>
                      <a:pt x="53" y="40"/>
                      <a:pt x="51" y="46"/>
                    </a:cubicBezTo>
                    <a:cubicBezTo>
                      <a:pt x="44" y="70"/>
                      <a:pt x="40" y="95"/>
                      <a:pt x="30" y="118"/>
                    </a:cubicBezTo>
                    <a:cubicBezTo>
                      <a:pt x="21" y="116"/>
                      <a:pt x="21" y="129"/>
                      <a:pt x="11" y="128"/>
                    </a:cubicBezTo>
                    <a:cubicBezTo>
                      <a:pt x="8" y="118"/>
                      <a:pt x="18" y="108"/>
                      <a:pt x="11" y="98"/>
                    </a:cubicBezTo>
                    <a:cubicBezTo>
                      <a:pt x="5" y="93"/>
                      <a:pt x="8" y="88"/>
                      <a:pt x="8" y="82"/>
                    </a:cubicBezTo>
                    <a:cubicBezTo>
                      <a:pt x="22" y="72"/>
                      <a:pt x="18" y="55"/>
                      <a:pt x="22" y="42"/>
                    </a:cubicBezTo>
                    <a:cubicBezTo>
                      <a:pt x="15" y="54"/>
                      <a:pt x="26" y="76"/>
                      <a:pt x="2" y="81"/>
                    </a:cubicBezTo>
                    <a:close/>
                  </a:path>
                </a:pathLst>
              </a:custGeom>
              <a:solidFill>
                <a:srgbClr val="C7AB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4" name="Freeform 684">
                <a:extLst>
                  <a:ext uri="{FF2B5EF4-FFF2-40B4-BE49-F238E27FC236}">
                    <a16:creationId xmlns:a16="http://schemas.microsoft.com/office/drawing/2014/main" id="{C3F82046-E740-4447-A9EA-5FF3543EA63D}"/>
                  </a:ext>
                </a:extLst>
              </p:cNvPr>
              <p:cNvSpPr>
                <a:spLocks/>
              </p:cNvSpPr>
              <p:nvPr/>
            </p:nvSpPr>
            <p:spPr bwMode="auto">
              <a:xfrm>
                <a:off x="1367" y="1083"/>
                <a:ext cx="40" cy="114"/>
              </a:xfrm>
              <a:custGeom>
                <a:avLst/>
                <a:gdLst>
                  <a:gd name="T0" fmla="*/ 0 w 36"/>
                  <a:gd name="T1" fmla="*/ 101 h 101"/>
                  <a:gd name="T2" fmla="*/ 17 w 36"/>
                  <a:gd name="T3" fmla="*/ 22 h 101"/>
                  <a:gd name="T4" fmla="*/ 19 w 36"/>
                  <a:gd name="T5" fmla="*/ 11 h 101"/>
                  <a:gd name="T6" fmla="*/ 26 w 36"/>
                  <a:gd name="T7" fmla="*/ 12 h 101"/>
                  <a:gd name="T8" fmla="*/ 19 w 36"/>
                  <a:gd name="T9" fmla="*/ 83 h 101"/>
                  <a:gd name="T10" fmla="*/ 15 w 36"/>
                  <a:gd name="T11" fmla="*/ 72 h 101"/>
                  <a:gd name="T12" fmla="*/ 22 w 36"/>
                  <a:gd name="T13" fmla="*/ 45 h 101"/>
                  <a:gd name="T14" fmla="*/ 9 w 36"/>
                  <a:gd name="T15" fmla="*/ 92 h 101"/>
                  <a:gd name="T16" fmla="*/ 0 w 36"/>
                  <a:gd name="T17" fmla="*/ 10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6" h="101">
                    <a:moveTo>
                      <a:pt x="0" y="101"/>
                    </a:moveTo>
                    <a:cubicBezTo>
                      <a:pt x="0" y="74"/>
                      <a:pt x="12" y="49"/>
                      <a:pt x="17" y="22"/>
                    </a:cubicBezTo>
                    <a:cubicBezTo>
                      <a:pt x="18" y="18"/>
                      <a:pt x="19" y="15"/>
                      <a:pt x="19" y="11"/>
                    </a:cubicBezTo>
                    <a:cubicBezTo>
                      <a:pt x="24" y="0"/>
                      <a:pt x="25" y="10"/>
                      <a:pt x="26" y="12"/>
                    </a:cubicBezTo>
                    <a:cubicBezTo>
                      <a:pt x="36" y="37"/>
                      <a:pt x="32" y="60"/>
                      <a:pt x="19" y="83"/>
                    </a:cubicBezTo>
                    <a:cubicBezTo>
                      <a:pt x="10" y="83"/>
                      <a:pt x="14" y="76"/>
                      <a:pt x="15" y="72"/>
                    </a:cubicBezTo>
                    <a:cubicBezTo>
                      <a:pt x="17" y="62"/>
                      <a:pt x="22" y="53"/>
                      <a:pt x="22" y="45"/>
                    </a:cubicBezTo>
                    <a:cubicBezTo>
                      <a:pt x="18" y="59"/>
                      <a:pt x="15" y="76"/>
                      <a:pt x="9" y="92"/>
                    </a:cubicBezTo>
                    <a:cubicBezTo>
                      <a:pt x="6" y="95"/>
                      <a:pt x="3" y="98"/>
                      <a:pt x="0" y="101"/>
                    </a:cubicBezTo>
                    <a:close/>
                  </a:path>
                </a:pathLst>
              </a:custGeom>
              <a:solidFill>
                <a:srgbClr val="E7D5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5" name="Freeform 685">
                <a:extLst>
                  <a:ext uri="{FF2B5EF4-FFF2-40B4-BE49-F238E27FC236}">
                    <a16:creationId xmlns:a16="http://schemas.microsoft.com/office/drawing/2014/main" id="{C0C86735-5C58-436A-A010-76B9DC2E4C26}"/>
                  </a:ext>
                </a:extLst>
              </p:cNvPr>
              <p:cNvSpPr>
                <a:spLocks/>
              </p:cNvSpPr>
              <p:nvPr/>
            </p:nvSpPr>
            <p:spPr bwMode="auto">
              <a:xfrm>
                <a:off x="1127" y="868"/>
                <a:ext cx="53" cy="124"/>
              </a:xfrm>
              <a:custGeom>
                <a:avLst/>
                <a:gdLst>
                  <a:gd name="T0" fmla="*/ 41 w 47"/>
                  <a:gd name="T1" fmla="*/ 13 h 111"/>
                  <a:gd name="T2" fmla="*/ 36 w 47"/>
                  <a:gd name="T3" fmla="*/ 32 h 111"/>
                  <a:gd name="T4" fmla="*/ 16 w 47"/>
                  <a:gd name="T5" fmla="*/ 87 h 111"/>
                  <a:gd name="T6" fmla="*/ 17 w 47"/>
                  <a:gd name="T7" fmla="*/ 111 h 111"/>
                  <a:gd name="T8" fmla="*/ 0 w 47"/>
                  <a:gd name="T9" fmla="*/ 107 h 111"/>
                  <a:gd name="T10" fmla="*/ 30 w 47"/>
                  <a:gd name="T11" fmla="*/ 28 h 111"/>
                  <a:gd name="T12" fmla="*/ 37 w 47"/>
                  <a:gd name="T13" fmla="*/ 0 h 111"/>
                  <a:gd name="T14" fmla="*/ 41 w 47"/>
                  <a:gd name="T15" fmla="*/ 13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7" h="111">
                    <a:moveTo>
                      <a:pt x="41" y="13"/>
                    </a:moveTo>
                    <a:cubicBezTo>
                      <a:pt x="40" y="20"/>
                      <a:pt x="40" y="27"/>
                      <a:pt x="36" y="32"/>
                    </a:cubicBezTo>
                    <a:cubicBezTo>
                      <a:pt x="24" y="49"/>
                      <a:pt x="29" y="71"/>
                      <a:pt x="16" y="87"/>
                    </a:cubicBezTo>
                    <a:cubicBezTo>
                      <a:pt x="10" y="95"/>
                      <a:pt x="19" y="103"/>
                      <a:pt x="17" y="111"/>
                    </a:cubicBezTo>
                    <a:cubicBezTo>
                      <a:pt x="12" y="110"/>
                      <a:pt x="6" y="109"/>
                      <a:pt x="0" y="107"/>
                    </a:cubicBezTo>
                    <a:cubicBezTo>
                      <a:pt x="10" y="81"/>
                      <a:pt x="15" y="53"/>
                      <a:pt x="30" y="28"/>
                    </a:cubicBezTo>
                    <a:cubicBezTo>
                      <a:pt x="35" y="20"/>
                      <a:pt x="39" y="10"/>
                      <a:pt x="37" y="0"/>
                    </a:cubicBezTo>
                    <a:cubicBezTo>
                      <a:pt x="47" y="2"/>
                      <a:pt x="42" y="8"/>
                      <a:pt x="41" y="13"/>
                    </a:cubicBezTo>
                    <a:close/>
                  </a:path>
                </a:pathLst>
              </a:custGeom>
              <a:solidFill>
                <a:srgbClr val="9879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6" name="Freeform 686">
                <a:extLst>
                  <a:ext uri="{FF2B5EF4-FFF2-40B4-BE49-F238E27FC236}">
                    <a16:creationId xmlns:a16="http://schemas.microsoft.com/office/drawing/2014/main" id="{CCC92726-0D9D-483D-973B-9C2C2E66EAC2}"/>
                  </a:ext>
                </a:extLst>
              </p:cNvPr>
              <p:cNvSpPr>
                <a:spLocks/>
              </p:cNvSpPr>
              <p:nvPr/>
            </p:nvSpPr>
            <p:spPr bwMode="auto">
              <a:xfrm>
                <a:off x="898" y="913"/>
                <a:ext cx="101" cy="117"/>
              </a:xfrm>
              <a:custGeom>
                <a:avLst/>
                <a:gdLst>
                  <a:gd name="T0" fmla="*/ 5 w 90"/>
                  <a:gd name="T1" fmla="*/ 10 h 104"/>
                  <a:gd name="T2" fmla="*/ 13 w 90"/>
                  <a:gd name="T3" fmla="*/ 3 h 104"/>
                  <a:gd name="T4" fmla="*/ 90 w 90"/>
                  <a:gd name="T5" fmla="*/ 103 h 104"/>
                  <a:gd name="T6" fmla="*/ 84 w 90"/>
                  <a:gd name="T7" fmla="*/ 104 h 104"/>
                  <a:gd name="T8" fmla="*/ 38 w 90"/>
                  <a:gd name="T9" fmla="*/ 41 h 104"/>
                  <a:gd name="T10" fmla="*/ 5 w 90"/>
                  <a:gd name="T11" fmla="*/ 10 h 104"/>
                </a:gdLst>
                <a:ahLst/>
                <a:cxnLst>
                  <a:cxn ang="0">
                    <a:pos x="T0" y="T1"/>
                  </a:cxn>
                  <a:cxn ang="0">
                    <a:pos x="T2" y="T3"/>
                  </a:cxn>
                  <a:cxn ang="0">
                    <a:pos x="T4" y="T5"/>
                  </a:cxn>
                  <a:cxn ang="0">
                    <a:pos x="T6" y="T7"/>
                  </a:cxn>
                  <a:cxn ang="0">
                    <a:pos x="T8" y="T9"/>
                  </a:cxn>
                  <a:cxn ang="0">
                    <a:pos x="T10" y="T11"/>
                  </a:cxn>
                </a:cxnLst>
                <a:rect l="0" t="0" r="r" b="b"/>
                <a:pathLst>
                  <a:path w="90" h="104">
                    <a:moveTo>
                      <a:pt x="5" y="10"/>
                    </a:moveTo>
                    <a:cubicBezTo>
                      <a:pt x="20" y="14"/>
                      <a:pt x="0" y="0"/>
                      <a:pt x="13" y="3"/>
                    </a:cubicBezTo>
                    <a:cubicBezTo>
                      <a:pt x="39" y="33"/>
                      <a:pt x="68" y="66"/>
                      <a:pt x="90" y="103"/>
                    </a:cubicBezTo>
                    <a:cubicBezTo>
                      <a:pt x="88" y="104"/>
                      <a:pt x="86" y="104"/>
                      <a:pt x="84" y="104"/>
                    </a:cubicBezTo>
                    <a:cubicBezTo>
                      <a:pt x="69" y="84"/>
                      <a:pt x="52" y="63"/>
                      <a:pt x="38" y="41"/>
                    </a:cubicBezTo>
                    <a:cubicBezTo>
                      <a:pt x="29" y="28"/>
                      <a:pt x="9" y="28"/>
                      <a:pt x="5" y="10"/>
                    </a:cubicBezTo>
                    <a:close/>
                  </a:path>
                </a:pathLst>
              </a:custGeom>
              <a:solidFill>
                <a:srgbClr val="6449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7" name="Freeform 687">
                <a:extLst>
                  <a:ext uri="{FF2B5EF4-FFF2-40B4-BE49-F238E27FC236}">
                    <a16:creationId xmlns:a16="http://schemas.microsoft.com/office/drawing/2014/main" id="{8851B3F3-5F9D-4744-B6DE-D463F321EA2D}"/>
                  </a:ext>
                </a:extLst>
              </p:cNvPr>
              <p:cNvSpPr>
                <a:spLocks/>
              </p:cNvSpPr>
              <p:nvPr/>
            </p:nvSpPr>
            <p:spPr bwMode="auto">
              <a:xfrm>
                <a:off x="1295" y="1160"/>
                <a:ext cx="48" cy="65"/>
              </a:xfrm>
              <a:custGeom>
                <a:avLst/>
                <a:gdLst>
                  <a:gd name="T0" fmla="*/ 24 w 43"/>
                  <a:gd name="T1" fmla="*/ 4 h 58"/>
                  <a:gd name="T2" fmla="*/ 32 w 43"/>
                  <a:gd name="T3" fmla="*/ 0 h 58"/>
                  <a:gd name="T4" fmla="*/ 42 w 43"/>
                  <a:gd name="T5" fmla="*/ 5 h 58"/>
                  <a:gd name="T6" fmla="*/ 39 w 43"/>
                  <a:gd name="T7" fmla="*/ 39 h 58"/>
                  <a:gd name="T8" fmla="*/ 0 w 43"/>
                  <a:gd name="T9" fmla="*/ 44 h 58"/>
                  <a:gd name="T10" fmla="*/ 12 w 43"/>
                  <a:gd name="T11" fmla="*/ 12 h 58"/>
                  <a:gd name="T12" fmla="*/ 17 w 43"/>
                  <a:gd name="T13" fmla="*/ 11 h 58"/>
                  <a:gd name="T14" fmla="*/ 23 w 43"/>
                  <a:gd name="T15" fmla="*/ 19 h 58"/>
                  <a:gd name="T16" fmla="*/ 25 w 43"/>
                  <a:gd name="T17" fmla="*/ 11 h 58"/>
                  <a:gd name="T18" fmla="*/ 24 w 43"/>
                  <a:gd name="T19" fmla="*/ 4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 h="58">
                    <a:moveTo>
                      <a:pt x="24" y="4"/>
                    </a:moveTo>
                    <a:cubicBezTo>
                      <a:pt x="26" y="1"/>
                      <a:pt x="29" y="0"/>
                      <a:pt x="32" y="0"/>
                    </a:cubicBezTo>
                    <a:cubicBezTo>
                      <a:pt x="35" y="2"/>
                      <a:pt x="40" y="1"/>
                      <a:pt x="42" y="5"/>
                    </a:cubicBezTo>
                    <a:cubicBezTo>
                      <a:pt x="43" y="16"/>
                      <a:pt x="30" y="27"/>
                      <a:pt x="39" y="39"/>
                    </a:cubicBezTo>
                    <a:cubicBezTo>
                      <a:pt x="28" y="58"/>
                      <a:pt x="13" y="45"/>
                      <a:pt x="0" y="44"/>
                    </a:cubicBezTo>
                    <a:cubicBezTo>
                      <a:pt x="14" y="37"/>
                      <a:pt x="7" y="23"/>
                      <a:pt x="12" y="12"/>
                    </a:cubicBezTo>
                    <a:cubicBezTo>
                      <a:pt x="13" y="11"/>
                      <a:pt x="15" y="11"/>
                      <a:pt x="17" y="11"/>
                    </a:cubicBezTo>
                    <a:cubicBezTo>
                      <a:pt x="20" y="14"/>
                      <a:pt x="19" y="20"/>
                      <a:pt x="23" y="19"/>
                    </a:cubicBezTo>
                    <a:cubicBezTo>
                      <a:pt x="26" y="19"/>
                      <a:pt x="25" y="14"/>
                      <a:pt x="25" y="11"/>
                    </a:cubicBezTo>
                    <a:cubicBezTo>
                      <a:pt x="24" y="9"/>
                      <a:pt x="24" y="6"/>
                      <a:pt x="24" y="4"/>
                    </a:cubicBezTo>
                    <a:close/>
                  </a:path>
                </a:pathLst>
              </a:custGeom>
              <a:solidFill>
                <a:srgbClr val="B69D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8" name="Freeform 688">
                <a:extLst>
                  <a:ext uri="{FF2B5EF4-FFF2-40B4-BE49-F238E27FC236}">
                    <a16:creationId xmlns:a16="http://schemas.microsoft.com/office/drawing/2014/main" id="{9E1CC697-5DB5-47E8-8347-707D1069835E}"/>
                  </a:ext>
                </a:extLst>
              </p:cNvPr>
              <p:cNvSpPr>
                <a:spLocks/>
              </p:cNvSpPr>
              <p:nvPr/>
            </p:nvSpPr>
            <p:spPr bwMode="auto">
              <a:xfrm>
                <a:off x="904" y="961"/>
                <a:ext cx="84" cy="100"/>
              </a:xfrm>
              <a:custGeom>
                <a:avLst/>
                <a:gdLst>
                  <a:gd name="T0" fmla="*/ 0 w 75"/>
                  <a:gd name="T1" fmla="*/ 4 h 89"/>
                  <a:gd name="T2" fmla="*/ 5 w 75"/>
                  <a:gd name="T3" fmla="*/ 0 h 89"/>
                  <a:gd name="T4" fmla="*/ 63 w 75"/>
                  <a:gd name="T5" fmla="*/ 71 h 89"/>
                  <a:gd name="T6" fmla="*/ 75 w 75"/>
                  <a:gd name="T7" fmla="*/ 80 h 89"/>
                  <a:gd name="T8" fmla="*/ 67 w 75"/>
                  <a:gd name="T9" fmla="*/ 89 h 89"/>
                  <a:gd name="T10" fmla="*/ 0 w 75"/>
                  <a:gd name="T11" fmla="*/ 4 h 89"/>
                </a:gdLst>
                <a:ahLst/>
                <a:cxnLst>
                  <a:cxn ang="0">
                    <a:pos x="T0" y="T1"/>
                  </a:cxn>
                  <a:cxn ang="0">
                    <a:pos x="T2" y="T3"/>
                  </a:cxn>
                  <a:cxn ang="0">
                    <a:pos x="T4" y="T5"/>
                  </a:cxn>
                  <a:cxn ang="0">
                    <a:pos x="T6" y="T7"/>
                  </a:cxn>
                  <a:cxn ang="0">
                    <a:pos x="T8" y="T9"/>
                  </a:cxn>
                  <a:cxn ang="0">
                    <a:pos x="T10" y="T11"/>
                  </a:cxn>
                </a:cxnLst>
                <a:rect l="0" t="0" r="r" b="b"/>
                <a:pathLst>
                  <a:path w="75" h="89">
                    <a:moveTo>
                      <a:pt x="0" y="4"/>
                    </a:moveTo>
                    <a:cubicBezTo>
                      <a:pt x="2" y="3"/>
                      <a:pt x="3" y="2"/>
                      <a:pt x="5" y="0"/>
                    </a:cubicBezTo>
                    <a:cubicBezTo>
                      <a:pt x="29" y="20"/>
                      <a:pt x="43" y="47"/>
                      <a:pt x="63" y="71"/>
                    </a:cubicBezTo>
                    <a:cubicBezTo>
                      <a:pt x="66" y="75"/>
                      <a:pt x="67" y="83"/>
                      <a:pt x="75" y="80"/>
                    </a:cubicBezTo>
                    <a:cubicBezTo>
                      <a:pt x="75" y="85"/>
                      <a:pt x="72" y="88"/>
                      <a:pt x="67" y="89"/>
                    </a:cubicBezTo>
                    <a:cubicBezTo>
                      <a:pt x="48" y="59"/>
                      <a:pt x="26" y="30"/>
                      <a:pt x="0" y="4"/>
                    </a:cubicBezTo>
                    <a:close/>
                  </a:path>
                </a:pathLst>
              </a:custGeom>
              <a:solidFill>
                <a:srgbClr val="553F3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9" name="Freeform 689">
                <a:extLst>
                  <a:ext uri="{FF2B5EF4-FFF2-40B4-BE49-F238E27FC236}">
                    <a16:creationId xmlns:a16="http://schemas.microsoft.com/office/drawing/2014/main" id="{97BA7788-F558-43E6-8400-E3F2C6070208}"/>
                  </a:ext>
                </a:extLst>
              </p:cNvPr>
              <p:cNvSpPr>
                <a:spLocks/>
              </p:cNvSpPr>
              <p:nvPr/>
            </p:nvSpPr>
            <p:spPr bwMode="auto">
              <a:xfrm>
                <a:off x="905" y="995"/>
                <a:ext cx="71" cy="85"/>
              </a:xfrm>
              <a:custGeom>
                <a:avLst/>
                <a:gdLst>
                  <a:gd name="T0" fmla="*/ 4 w 63"/>
                  <a:gd name="T1" fmla="*/ 11 h 76"/>
                  <a:gd name="T2" fmla="*/ 10 w 63"/>
                  <a:gd name="T3" fmla="*/ 7 h 76"/>
                  <a:gd name="T4" fmla="*/ 53 w 63"/>
                  <a:gd name="T5" fmla="*/ 60 h 76"/>
                  <a:gd name="T6" fmla="*/ 63 w 63"/>
                  <a:gd name="T7" fmla="*/ 70 h 76"/>
                  <a:gd name="T8" fmla="*/ 54 w 63"/>
                  <a:gd name="T9" fmla="*/ 76 h 76"/>
                  <a:gd name="T10" fmla="*/ 4 w 63"/>
                  <a:gd name="T11" fmla="*/ 11 h 76"/>
                </a:gdLst>
                <a:ahLst/>
                <a:cxnLst>
                  <a:cxn ang="0">
                    <a:pos x="T0" y="T1"/>
                  </a:cxn>
                  <a:cxn ang="0">
                    <a:pos x="T2" y="T3"/>
                  </a:cxn>
                  <a:cxn ang="0">
                    <a:pos x="T4" y="T5"/>
                  </a:cxn>
                  <a:cxn ang="0">
                    <a:pos x="T6" y="T7"/>
                  </a:cxn>
                  <a:cxn ang="0">
                    <a:pos x="T8" y="T9"/>
                  </a:cxn>
                  <a:cxn ang="0">
                    <a:pos x="T10" y="T11"/>
                  </a:cxn>
                </a:cxnLst>
                <a:rect l="0" t="0" r="r" b="b"/>
                <a:pathLst>
                  <a:path w="63" h="76">
                    <a:moveTo>
                      <a:pt x="4" y="11"/>
                    </a:moveTo>
                    <a:cubicBezTo>
                      <a:pt x="0" y="0"/>
                      <a:pt x="4" y="0"/>
                      <a:pt x="10" y="7"/>
                    </a:cubicBezTo>
                    <a:cubicBezTo>
                      <a:pt x="26" y="23"/>
                      <a:pt x="41" y="40"/>
                      <a:pt x="53" y="60"/>
                    </a:cubicBezTo>
                    <a:cubicBezTo>
                      <a:pt x="55" y="64"/>
                      <a:pt x="54" y="72"/>
                      <a:pt x="63" y="70"/>
                    </a:cubicBezTo>
                    <a:cubicBezTo>
                      <a:pt x="62" y="74"/>
                      <a:pt x="58" y="75"/>
                      <a:pt x="54" y="76"/>
                    </a:cubicBezTo>
                    <a:cubicBezTo>
                      <a:pt x="40" y="52"/>
                      <a:pt x="25" y="29"/>
                      <a:pt x="4" y="11"/>
                    </a:cubicBezTo>
                    <a:close/>
                  </a:path>
                </a:pathLst>
              </a:custGeom>
              <a:solidFill>
                <a:srgbClr val="684F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0" name="Freeform 690">
                <a:extLst>
                  <a:ext uri="{FF2B5EF4-FFF2-40B4-BE49-F238E27FC236}">
                    <a16:creationId xmlns:a16="http://schemas.microsoft.com/office/drawing/2014/main" id="{7D0495BA-8151-4592-85DF-2CD3C1EC8D55}"/>
                  </a:ext>
                </a:extLst>
              </p:cNvPr>
              <p:cNvSpPr>
                <a:spLocks/>
              </p:cNvSpPr>
              <p:nvPr/>
            </p:nvSpPr>
            <p:spPr bwMode="auto">
              <a:xfrm>
                <a:off x="1308" y="1045"/>
                <a:ext cx="43" cy="80"/>
              </a:xfrm>
              <a:custGeom>
                <a:avLst/>
                <a:gdLst>
                  <a:gd name="T0" fmla="*/ 36 w 38"/>
                  <a:gd name="T1" fmla="*/ 6 h 71"/>
                  <a:gd name="T2" fmla="*/ 36 w 38"/>
                  <a:gd name="T3" fmla="*/ 14 h 71"/>
                  <a:gd name="T4" fmla="*/ 23 w 38"/>
                  <a:gd name="T5" fmla="*/ 19 h 71"/>
                  <a:gd name="T6" fmla="*/ 0 w 38"/>
                  <a:gd name="T7" fmla="*/ 71 h 71"/>
                  <a:gd name="T8" fmla="*/ 19 w 38"/>
                  <a:gd name="T9" fmla="*/ 3 h 71"/>
                  <a:gd name="T10" fmla="*/ 36 w 38"/>
                  <a:gd name="T11" fmla="*/ 6 h 71"/>
                </a:gdLst>
                <a:ahLst/>
                <a:cxnLst>
                  <a:cxn ang="0">
                    <a:pos x="T0" y="T1"/>
                  </a:cxn>
                  <a:cxn ang="0">
                    <a:pos x="T2" y="T3"/>
                  </a:cxn>
                  <a:cxn ang="0">
                    <a:pos x="T4" y="T5"/>
                  </a:cxn>
                  <a:cxn ang="0">
                    <a:pos x="T6" y="T7"/>
                  </a:cxn>
                  <a:cxn ang="0">
                    <a:pos x="T8" y="T9"/>
                  </a:cxn>
                  <a:cxn ang="0">
                    <a:pos x="T10" y="T11"/>
                  </a:cxn>
                </a:cxnLst>
                <a:rect l="0" t="0" r="r" b="b"/>
                <a:pathLst>
                  <a:path w="38" h="71">
                    <a:moveTo>
                      <a:pt x="36" y="6"/>
                    </a:moveTo>
                    <a:cubicBezTo>
                      <a:pt x="35" y="9"/>
                      <a:pt x="38" y="17"/>
                      <a:pt x="36" y="14"/>
                    </a:cubicBezTo>
                    <a:cubicBezTo>
                      <a:pt x="25" y="2"/>
                      <a:pt x="26" y="13"/>
                      <a:pt x="23" y="19"/>
                    </a:cubicBezTo>
                    <a:cubicBezTo>
                      <a:pt x="17" y="37"/>
                      <a:pt x="10" y="54"/>
                      <a:pt x="0" y="71"/>
                    </a:cubicBezTo>
                    <a:cubicBezTo>
                      <a:pt x="6" y="48"/>
                      <a:pt x="13" y="26"/>
                      <a:pt x="19" y="3"/>
                    </a:cubicBezTo>
                    <a:cubicBezTo>
                      <a:pt x="25" y="3"/>
                      <a:pt x="31" y="0"/>
                      <a:pt x="36" y="6"/>
                    </a:cubicBezTo>
                    <a:close/>
                  </a:path>
                </a:pathLst>
              </a:custGeom>
              <a:solidFill>
                <a:srgbClr val="9675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1" name="Freeform 691">
                <a:extLst>
                  <a:ext uri="{FF2B5EF4-FFF2-40B4-BE49-F238E27FC236}">
                    <a16:creationId xmlns:a16="http://schemas.microsoft.com/office/drawing/2014/main" id="{C26E8BE3-4AF9-46AC-9A24-E84BB3023FCB}"/>
                  </a:ext>
                </a:extLst>
              </p:cNvPr>
              <p:cNvSpPr>
                <a:spLocks/>
              </p:cNvSpPr>
              <p:nvPr/>
            </p:nvSpPr>
            <p:spPr bwMode="auto">
              <a:xfrm>
                <a:off x="963" y="917"/>
                <a:ext cx="54" cy="81"/>
              </a:xfrm>
              <a:custGeom>
                <a:avLst/>
                <a:gdLst>
                  <a:gd name="T0" fmla="*/ 43 w 48"/>
                  <a:gd name="T1" fmla="*/ 72 h 72"/>
                  <a:gd name="T2" fmla="*/ 4 w 48"/>
                  <a:gd name="T3" fmla="*/ 10 h 72"/>
                  <a:gd name="T4" fmla="*/ 9 w 48"/>
                  <a:gd name="T5" fmla="*/ 4 h 72"/>
                  <a:gd name="T6" fmla="*/ 14 w 48"/>
                  <a:gd name="T7" fmla="*/ 0 h 72"/>
                  <a:gd name="T8" fmla="*/ 48 w 48"/>
                  <a:gd name="T9" fmla="*/ 68 h 72"/>
                  <a:gd name="T10" fmla="*/ 43 w 48"/>
                  <a:gd name="T11" fmla="*/ 72 h 72"/>
                </a:gdLst>
                <a:ahLst/>
                <a:cxnLst>
                  <a:cxn ang="0">
                    <a:pos x="T0" y="T1"/>
                  </a:cxn>
                  <a:cxn ang="0">
                    <a:pos x="T2" y="T3"/>
                  </a:cxn>
                  <a:cxn ang="0">
                    <a:pos x="T4" y="T5"/>
                  </a:cxn>
                  <a:cxn ang="0">
                    <a:pos x="T6" y="T7"/>
                  </a:cxn>
                  <a:cxn ang="0">
                    <a:pos x="T8" y="T9"/>
                  </a:cxn>
                  <a:cxn ang="0">
                    <a:pos x="T10" y="T11"/>
                  </a:cxn>
                </a:cxnLst>
                <a:rect l="0" t="0" r="r" b="b"/>
                <a:pathLst>
                  <a:path w="48" h="72">
                    <a:moveTo>
                      <a:pt x="43" y="72"/>
                    </a:moveTo>
                    <a:cubicBezTo>
                      <a:pt x="28" y="53"/>
                      <a:pt x="16" y="32"/>
                      <a:pt x="4" y="10"/>
                    </a:cubicBezTo>
                    <a:cubicBezTo>
                      <a:pt x="0" y="2"/>
                      <a:pt x="8" y="6"/>
                      <a:pt x="9" y="4"/>
                    </a:cubicBezTo>
                    <a:cubicBezTo>
                      <a:pt x="11" y="3"/>
                      <a:pt x="13" y="1"/>
                      <a:pt x="14" y="0"/>
                    </a:cubicBezTo>
                    <a:cubicBezTo>
                      <a:pt x="16" y="27"/>
                      <a:pt x="33" y="47"/>
                      <a:pt x="48" y="68"/>
                    </a:cubicBezTo>
                    <a:cubicBezTo>
                      <a:pt x="46" y="69"/>
                      <a:pt x="45" y="71"/>
                      <a:pt x="43" y="72"/>
                    </a:cubicBezTo>
                    <a:close/>
                  </a:path>
                </a:pathLst>
              </a:custGeom>
              <a:solidFill>
                <a:srgbClr val="654F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2" name="Freeform 692">
                <a:extLst>
                  <a:ext uri="{FF2B5EF4-FFF2-40B4-BE49-F238E27FC236}">
                    <a16:creationId xmlns:a16="http://schemas.microsoft.com/office/drawing/2014/main" id="{1A9E972F-CEE5-4474-A222-A1C463E7CCB7}"/>
                  </a:ext>
                </a:extLst>
              </p:cNvPr>
              <p:cNvSpPr>
                <a:spLocks/>
              </p:cNvSpPr>
              <p:nvPr/>
            </p:nvSpPr>
            <p:spPr bwMode="auto">
              <a:xfrm>
                <a:off x="1389" y="1228"/>
                <a:ext cx="21" cy="53"/>
              </a:xfrm>
              <a:custGeom>
                <a:avLst/>
                <a:gdLst>
                  <a:gd name="T0" fmla="*/ 0 w 19"/>
                  <a:gd name="T1" fmla="*/ 47 h 47"/>
                  <a:gd name="T2" fmla="*/ 3 w 19"/>
                  <a:gd name="T3" fmla="*/ 3 h 47"/>
                  <a:gd name="T4" fmla="*/ 8 w 19"/>
                  <a:gd name="T5" fmla="*/ 0 h 47"/>
                  <a:gd name="T6" fmla="*/ 0 w 19"/>
                  <a:gd name="T7" fmla="*/ 47 h 47"/>
                </a:gdLst>
                <a:ahLst/>
                <a:cxnLst>
                  <a:cxn ang="0">
                    <a:pos x="T0" y="T1"/>
                  </a:cxn>
                  <a:cxn ang="0">
                    <a:pos x="T2" y="T3"/>
                  </a:cxn>
                  <a:cxn ang="0">
                    <a:pos x="T4" y="T5"/>
                  </a:cxn>
                  <a:cxn ang="0">
                    <a:pos x="T6" y="T7"/>
                  </a:cxn>
                </a:cxnLst>
                <a:rect l="0" t="0" r="r" b="b"/>
                <a:pathLst>
                  <a:path w="19" h="47">
                    <a:moveTo>
                      <a:pt x="0" y="47"/>
                    </a:moveTo>
                    <a:cubicBezTo>
                      <a:pt x="1" y="32"/>
                      <a:pt x="2" y="17"/>
                      <a:pt x="3" y="3"/>
                    </a:cubicBezTo>
                    <a:cubicBezTo>
                      <a:pt x="5" y="2"/>
                      <a:pt x="7" y="1"/>
                      <a:pt x="8" y="0"/>
                    </a:cubicBezTo>
                    <a:cubicBezTo>
                      <a:pt x="19" y="13"/>
                      <a:pt x="14" y="39"/>
                      <a:pt x="0" y="47"/>
                    </a:cubicBezTo>
                    <a:close/>
                  </a:path>
                </a:pathLst>
              </a:custGeom>
              <a:solidFill>
                <a:srgbClr val="F3DAB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3" name="Freeform 693">
                <a:extLst>
                  <a:ext uri="{FF2B5EF4-FFF2-40B4-BE49-F238E27FC236}">
                    <a16:creationId xmlns:a16="http://schemas.microsoft.com/office/drawing/2014/main" id="{AA8A9246-7BC8-44F1-BAFE-C9788316B521}"/>
                  </a:ext>
                </a:extLst>
              </p:cNvPr>
              <p:cNvSpPr>
                <a:spLocks/>
              </p:cNvSpPr>
              <p:nvPr/>
            </p:nvSpPr>
            <p:spPr bwMode="auto">
              <a:xfrm>
                <a:off x="1245" y="1059"/>
                <a:ext cx="27" cy="67"/>
              </a:xfrm>
              <a:custGeom>
                <a:avLst/>
                <a:gdLst>
                  <a:gd name="T0" fmla="*/ 24 w 24"/>
                  <a:gd name="T1" fmla="*/ 5 h 60"/>
                  <a:gd name="T2" fmla="*/ 0 w 24"/>
                  <a:gd name="T3" fmla="*/ 60 h 60"/>
                  <a:gd name="T4" fmla="*/ 16 w 24"/>
                  <a:gd name="T5" fmla="*/ 6 h 60"/>
                  <a:gd name="T6" fmla="*/ 24 w 24"/>
                  <a:gd name="T7" fmla="*/ 5 h 60"/>
                </a:gdLst>
                <a:ahLst/>
                <a:cxnLst>
                  <a:cxn ang="0">
                    <a:pos x="T0" y="T1"/>
                  </a:cxn>
                  <a:cxn ang="0">
                    <a:pos x="T2" y="T3"/>
                  </a:cxn>
                  <a:cxn ang="0">
                    <a:pos x="T4" y="T5"/>
                  </a:cxn>
                  <a:cxn ang="0">
                    <a:pos x="T6" y="T7"/>
                  </a:cxn>
                </a:cxnLst>
                <a:rect l="0" t="0" r="r" b="b"/>
                <a:pathLst>
                  <a:path w="24" h="60">
                    <a:moveTo>
                      <a:pt x="24" y="5"/>
                    </a:moveTo>
                    <a:cubicBezTo>
                      <a:pt x="18" y="25"/>
                      <a:pt x="13" y="44"/>
                      <a:pt x="0" y="60"/>
                    </a:cubicBezTo>
                    <a:cubicBezTo>
                      <a:pt x="5" y="42"/>
                      <a:pt x="11" y="24"/>
                      <a:pt x="16" y="6"/>
                    </a:cubicBezTo>
                    <a:cubicBezTo>
                      <a:pt x="18" y="0"/>
                      <a:pt x="21" y="6"/>
                      <a:pt x="24" y="5"/>
                    </a:cubicBezTo>
                    <a:close/>
                  </a:path>
                </a:pathLst>
              </a:custGeom>
              <a:solidFill>
                <a:srgbClr val="937B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4" name="Freeform 694">
                <a:extLst>
                  <a:ext uri="{FF2B5EF4-FFF2-40B4-BE49-F238E27FC236}">
                    <a16:creationId xmlns:a16="http://schemas.microsoft.com/office/drawing/2014/main" id="{B9F0C18B-7DA1-4DC4-869E-0DC990D45953}"/>
                  </a:ext>
                </a:extLst>
              </p:cNvPr>
              <p:cNvSpPr>
                <a:spLocks/>
              </p:cNvSpPr>
              <p:nvPr/>
            </p:nvSpPr>
            <p:spPr bwMode="auto">
              <a:xfrm>
                <a:off x="1376" y="1126"/>
                <a:ext cx="21" cy="61"/>
              </a:xfrm>
              <a:custGeom>
                <a:avLst/>
                <a:gdLst>
                  <a:gd name="T0" fmla="*/ 1 w 19"/>
                  <a:gd name="T1" fmla="*/ 54 h 54"/>
                  <a:gd name="T2" fmla="*/ 13 w 19"/>
                  <a:gd name="T3" fmla="*/ 0 h 54"/>
                  <a:gd name="T4" fmla="*/ 13 w 19"/>
                  <a:gd name="T5" fmla="*/ 25 h 54"/>
                  <a:gd name="T6" fmla="*/ 11 w 19"/>
                  <a:gd name="T7" fmla="*/ 45 h 54"/>
                  <a:gd name="T8" fmla="*/ 1 w 19"/>
                  <a:gd name="T9" fmla="*/ 54 h 54"/>
                </a:gdLst>
                <a:ahLst/>
                <a:cxnLst>
                  <a:cxn ang="0">
                    <a:pos x="T0" y="T1"/>
                  </a:cxn>
                  <a:cxn ang="0">
                    <a:pos x="T2" y="T3"/>
                  </a:cxn>
                  <a:cxn ang="0">
                    <a:pos x="T4" y="T5"/>
                  </a:cxn>
                  <a:cxn ang="0">
                    <a:pos x="T6" y="T7"/>
                  </a:cxn>
                  <a:cxn ang="0">
                    <a:pos x="T8" y="T9"/>
                  </a:cxn>
                </a:cxnLst>
                <a:rect l="0" t="0" r="r" b="b"/>
                <a:pathLst>
                  <a:path w="19" h="54">
                    <a:moveTo>
                      <a:pt x="1" y="54"/>
                    </a:moveTo>
                    <a:cubicBezTo>
                      <a:pt x="0" y="35"/>
                      <a:pt x="12" y="19"/>
                      <a:pt x="13" y="0"/>
                    </a:cubicBezTo>
                    <a:cubicBezTo>
                      <a:pt x="19" y="9"/>
                      <a:pt x="15" y="17"/>
                      <a:pt x="13" y="25"/>
                    </a:cubicBezTo>
                    <a:cubicBezTo>
                      <a:pt x="12" y="32"/>
                      <a:pt x="4" y="38"/>
                      <a:pt x="11" y="45"/>
                    </a:cubicBezTo>
                    <a:cubicBezTo>
                      <a:pt x="10" y="51"/>
                      <a:pt x="5" y="52"/>
                      <a:pt x="1" y="54"/>
                    </a:cubicBezTo>
                    <a:close/>
                  </a:path>
                </a:pathLst>
              </a:custGeom>
              <a:solidFill>
                <a:srgbClr val="91766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5" name="Freeform 695">
                <a:extLst>
                  <a:ext uri="{FF2B5EF4-FFF2-40B4-BE49-F238E27FC236}">
                    <a16:creationId xmlns:a16="http://schemas.microsoft.com/office/drawing/2014/main" id="{3F395887-4D96-4189-B781-AADA44160EF1}"/>
                  </a:ext>
                </a:extLst>
              </p:cNvPr>
              <p:cNvSpPr>
                <a:spLocks/>
              </p:cNvSpPr>
              <p:nvPr/>
            </p:nvSpPr>
            <p:spPr bwMode="auto">
              <a:xfrm>
                <a:off x="1216" y="1251"/>
                <a:ext cx="24" cy="43"/>
              </a:xfrm>
              <a:custGeom>
                <a:avLst/>
                <a:gdLst>
                  <a:gd name="T0" fmla="*/ 21 w 21"/>
                  <a:gd name="T1" fmla="*/ 0 h 38"/>
                  <a:gd name="T2" fmla="*/ 4 w 21"/>
                  <a:gd name="T3" fmla="*/ 38 h 38"/>
                  <a:gd name="T4" fmla="*/ 11 w 21"/>
                  <a:gd name="T5" fmla="*/ 0 h 38"/>
                  <a:gd name="T6" fmla="*/ 21 w 21"/>
                  <a:gd name="T7" fmla="*/ 0 h 38"/>
                </a:gdLst>
                <a:ahLst/>
                <a:cxnLst>
                  <a:cxn ang="0">
                    <a:pos x="T0" y="T1"/>
                  </a:cxn>
                  <a:cxn ang="0">
                    <a:pos x="T2" y="T3"/>
                  </a:cxn>
                  <a:cxn ang="0">
                    <a:pos x="T4" y="T5"/>
                  </a:cxn>
                  <a:cxn ang="0">
                    <a:pos x="T6" y="T7"/>
                  </a:cxn>
                </a:cxnLst>
                <a:rect l="0" t="0" r="r" b="b"/>
                <a:pathLst>
                  <a:path w="21" h="38">
                    <a:moveTo>
                      <a:pt x="21" y="0"/>
                    </a:moveTo>
                    <a:cubicBezTo>
                      <a:pt x="16" y="12"/>
                      <a:pt x="10" y="24"/>
                      <a:pt x="4" y="38"/>
                    </a:cubicBezTo>
                    <a:cubicBezTo>
                      <a:pt x="0" y="22"/>
                      <a:pt x="10" y="12"/>
                      <a:pt x="11" y="0"/>
                    </a:cubicBezTo>
                    <a:cubicBezTo>
                      <a:pt x="14" y="0"/>
                      <a:pt x="18" y="0"/>
                      <a:pt x="21" y="0"/>
                    </a:cubicBezTo>
                    <a:close/>
                  </a:path>
                </a:pathLst>
              </a:custGeom>
              <a:solidFill>
                <a:srgbClr val="E8D5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6" name="Freeform 696">
                <a:extLst>
                  <a:ext uri="{FF2B5EF4-FFF2-40B4-BE49-F238E27FC236}">
                    <a16:creationId xmlns:a16="http://schemas.microsoft.com/office/drawing/2014/main" id="{D5478F81-C606-405F-B5A4-FF04978175BF}"/>
                  </a:ext>
                </a:extLst>
              </p:cNvPr>
              <p:cNvSpPr>
                <a:spLocks/>
              </p:cNvSpPr>
              <p:nvPr/>
            </p:nvSpPr>
            <p:spPr bwMode="auto">
              <a:xfrm>
                <a:off x="1327" y="1159"/>
                <a:ext cx="22" cy="59"/>
              </a:xfrm>
              <a:custGeom>
                <a:avLst/>
                <a:gdLst>
                  <a:gd name="T0" fmla="*/ 10 w 19"/>
                  <a:gd name="T1" fmla="*/ 40 h 53"/>
                  <a:gd name="T2" fmla="*/ 2 w 19"/>
                  <a:gd name="T3" fmla="*/ 38 h 53"/>
                  <a:gd name="T4" fmla="*/ 11 w 19"/>
                  <a:gd name="T5" fmla="*/ 4 h 53"/>
                  <a:gd name="T6" fmla="*/ 15 w 19"/>
                  <a:gd name="T7" fmla="*/ 1 h 53"/>
                  <a:gd name="T8" fmla="*/ 16 w 19"/>
                  <a:gd name="T9" fmla="*/ 14 h 53"/>
                  <a:gd name="T10" fmla="*/ 10 w 19"/>
                  <a:gd name="T11" fmla="*/ 40 h 53"/>
                </a:gdLst>
                <a:ahLst/>
                <a:cxnLst>
                  <a:cxn ang="0">
                    <a:pos x="T0" y="T1"/>
                  </a:cxn>
                  <a:cxn ang="0">
                    <a:pos x="T2" y="T3"/>
                  </a:cxn>
                  <a:cxn ang="0">
                    <a:pos x="T4" y="T5"/>
                  </a:cxn>
                  <a:cxn ang="0">
                    <a:pos x="T6" y="T7"/>
                  </a:cxn>
                  <a:cxn ang="0">
                    <a:pos x="T8" y="T9"/>
                  </a:cxn>
                  <a:cxn ang="0">
                    <a:pos x="T10" y="T11"/>
                  </a:cxn>
                </a:cxnLst>
                <a:rect l="0" t="0" r="r" b="b"/>
                <a:pathLst>
                  <a:path w="19" h="53">
                    <a:moveTo>
                      <a:pt x="10" y="40"/>
                    </a:moveTo>
                    <a:cubicBezTo>
                      <a:pt x="7" y="40"/>
                      <a:pt x="0" y="53"/>
                      <a:pt x="2" y="38"/>
                    </a:cubicBezTo>
                    <a:cubicBezTo>
                      <a:pt x="4" y="27"/>
                      <a:pt x="8" y="16"/>
                      <a:pt x="11" y="4"/>
                    </a:cubicBezTo>
                    <a:cubicBezTo>
                      <a:pt x="10" y="1"/>
                      <a:pt x="11" y="0"/>
                      <a:pt x="15" y="1"/>
                    </a:cubicBezTo>
                    <a:cubicBezTo>
                      <a:pt x="19" y="5"/>
                      <a:pt x="13" y="10"/>
                      <a:pt x="16" y="14"/>
                    </a:cubicBezTo>
                    <a:cubicBezTo>
                      <a:pt x="9" y="22"/>
                      <a:pt x="14" y="32"/>
                      <a:pt x="10" y="40"/>
                    </a:cubicBezTo>
                    <a:close/>
                  </a:path>
                </a:pathLst>
              </a:custGeom>
              <a:solidFill>
                <a:srgbClr val="F0E2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7" name="Freeform 697">
                <a:extLst>
                  <a:ext uri="{FF2B5EF4-FFF2-40B4-BE49-F238E27FC236}">
                    <a16:creationId xmlns:a16="http://schemas.microsoft.com/office/drawing/2014/main" id="{73F56812-0E89-4429-95AC-F20B20B88AA4}"/>
                  </a:ext>
                </a:extLst>
              </p:cNvPr>
              <p:cNvSpPr>
                <a:spLocks/>
              </p:cNvSpPr>
              <p:nvPr/>
            </p:nvSpPr>
            <p:spPr bwMode="auto">
              <a:xfrm>
                <a:off x="1421" y="971"/>
                <a:ext cx="18" cy="42"/>
              </a:xfrm>
              <a:custGeom>
                <a:avLst/>
                <a:gdLst>
                  <a:gd name="T0" fmla="*/ 16 w 16"/>
                  <a:gd name="T1" fmla="*/ 0 h 37"/>
                  <a:gd name="T2" fmla="*/ 4 w 16"/>
                  <a:gd name="T3" fmla="*/ 36 h 37"/>
                  <a:gd name="T4" fmla="*/ 0 w 16"/>
                  <a:gd name="T5" fmla="*/ 37 h 37"/>
                  <a:gd name="T6" fmla="*/ 16 w 16"/>
                  <a:gd name="T7" fmla="*/ 0 h 37"/>
                </a:gdLst>
                <a:ahLst/>
                <a:cxnLst>
                  <a:cxn ang="0">
                    <a:pos x="T0" y="T1"/>
                  </a:cxn>
                  <a:cxn ang="0">
                    <a:pos x="T2" y="T3"/>
                  </a:cxn>
                  <a:cxn ang="0">
                    <a:pos x="T4" y="T5"/>
                  </a:cxn>
                  <a:cxn ang="0">
                    <a:pos x="T6" y="T7"/>
                  </a:cxn>
                </a:cxnLst>
                <a:rect l="0" t="0" r="r" b="b"/>
                <a:pathLst>
                  <a:path w="16" h="37">
                    <a:moveTo>
                      <a:pt x="16" y="0"/>
                    </a:moveTo>
                    <a:cubicBezTo>
                      <a:pt x="15" y="13"/>
                      <a:pt x="12" y="26"/>
                      <a:pt x="4" y="36"/>
                    </a:cubicBezTo>
                    <a:cubicBezTo>
                      <a:pt x="3" y="36"/>
                      <a:pt x="1" y="36"/>
                      <a:pt x="0" y="37"/>
                    </a:cubicBezTo>
                    <a:cubicBezTo>
                      <a:pt x="2" y="23"/>
                      <a:pt x="6" y="10"/>
                      <a:pt x="16" y="0"/>
                    </a:cubicBezTo>
                    <a:close/>
                  </a:path>
                </a:pathLst>
              </a:custGeom>
              <a:solidFill>
                <a:srgbClr val="89654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8" name="Freeform 698">
                <a:extLst>
                  <a:ext uri="{FF2B5EF4-FFF2-40B4-BE49-F238E27FC236}">
                    <a16:creationId xmlns:a16="http://schemas.microsoft.com/office/drawing/2014/main" id="{E6DB24B5-66B6-4A65-9F13-0C7D4DB6541E}"/>
                  </a:ext>
                </a:extLst>
              </p:cNvPr>
              <p:cNvSpPr>
                <a:spLocks/>
              </p:cNvSpPr>
              <p:nvPr/>
            </p:nvSpPr>
            <p:spPr bwMode="auto">
              <a:xfrm>
                <a:off x="2243" y="4200"/>
                <a:ext cx="117" cy="44"/>
              </a:xfrm>
              <a:custGeom>
                <a:avLst/>
                <a:gdLst>
                  <a:gd name="T0" fmla="*/ 104 w 104"/>
                  <a:gd name="T1" fmla="*/ 22 h 39"/>
                  <a:gd name="T2" fmla="*/ 102 w 104"/>
                  <a:gd name="T3" fmla="*/ 31 h 39"/>
                  <a:gd name="T4" fmla="*/ 39 w 104"/>
                  <a:gd name="T5" fmla="*/ 20 h 39"/>
                  <a:gd name="T6" fmla="*/ 29 w 104"/>
                  <a:gd name="T7" fmla="*/ 21 h 39"/>
                  <a:gd name="T8" fmla="*/ 3 w 104"/>
                  <a:gd name="T9" fmla="*/ 27 h 39"/>
                  <a:gd name="T10" fmla="*/ 0 w 104"/>
                  <a:gd name="T11" fmla="*/ 22 h 39"/>
                  <a:gd name="T12" fmla="*/ 104 w 104"/>
                  <a:gd name="T13" fmla="*/ 22 h 39"/>
                </a:gdLst>
                <a:ahLst/>
                <a:cxnLst>
                  <a:cxn ang="0">
                    <a:pos x="T0" y="T1"/>
                  </a:cxn>
                  <a:cxn ang="0">
                    <a:pos x="T2" y="T3"/>
                  </a:cxn>
                  <a:cxn ang="0">
                    <a:pos x="T4" y="T5"/>
                  </a:cxn>
                  <a:cxn ang="0">
                    <a:pos x="T6" y="T7"/>
                  </a:cxn>
                  <a:cxn ang="0">
                    <a:pos x="T8" y="T9"/>
                  </a:cxn>
                  <a:cxn ang="0">
                    <a:pos x="T10" y="T11"/>
                  </a:cxn>
                  <a:cxn ang="0">
                    <a:pos x="T12" y="T13"/>
                  </a:cxn>
                </a:cxnLst>
                <a:rect l="0" t="0" r="r" b="b"/>
                <a:pathLst>
                  <a:path w="104" h="39">
                    <a:moveTo>
                      <a:pt x="104" y="22"/>
                    </a:moveTo>
                    <a:cubicBezTo>
                      <a:pt x="103" y="25"/>
                      <a:pt x="103" y="28"/>
                      <a:pt x="102" y="31"/>
                    </a:cubicBezTo>
                    <a:cubicBezTo>
                      <a:pt x="83" y="18"/>
                      <a:pt x="58" y="39"/>
                      <a:pt x="39" y="20"/>
                    </a:cubicBezTo>
                    <a:cubicBezTo>
                      <a:pt x="36" y="17"/>
                      <a:pt x="32" y="18"/>
                      <a:pt x="29" y="21"/>
                    </a:cubicBezTo>
                    <a:cubicBezTo>
                      <a:pt x="22" y="30"/>
                      <a:pt x="11" y="20"/>
                      <a:pt x="3" y="27"/>
                    </a:cubicBezTo>
                    <a:cubicBezTo>
                      <a:pt x="2" y="25"/>
                      <a:pt x="1" y="23"/>
                      <a:pt x="0" y="22"/>
                    </a:cubicBezTo>
                    <a:cubicBezTo>
                      <a:pt x="35" y="9"/>
                      <a:pt x="69" y="0"/>
                      <a:pt x="104" y="22"/>
                    </a:cubicBezTo>
                    <a:close/>
                  </a:path>
                </a:pathLst>
              </a:custGeom>
              <a:solidFill>
                <a:srgbClr val="76B3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9" name="Freeform 699">
                <a:extLst>
                  <a:ext uri="{FF2B5EF4-FFF2-40B4-BE49-F238E27FC236}">
                    <a16:creationId xmlns:a16="http://schemas.microsoft.com/office/drawing/2014/main" id="{FB0F5C8C-B415-4F2B-9281-9687570BF5D1}"/>
                  </a:ext>
                </a:extLst>
              </p:cNvPr>
              <p:cNvSpPr>
                <a:spLocks/>
              </p:cNvSpPr>
              <p:nvPr/>
            </p:nvSpPr>
            <p:spPr bwMode="auto">
              <a:xfrm>
                <a:off x="1448" y="4177"/>
                <a:ext cx="116" cy="31"/>
              </a:xfrm>
              <a:custGeom>
                <a:avLst/>
                <a:gdLst>
                  <a:gd name="T0" fmla="*/ 0 w 104"/>
                  <a:gd name="T1" fmla="*/ 26 h 27"/>
                  <a:gd name="T2" fmla="*/ 29 w 104"/>
                  <a:gd name="T3" fmla="*/ 17 h 27"/>
                  <a:gd name="T4" fmla="*/ 40 w 104"/>
                  <a:gd name="T5" fmla="*/ 16 h 27"/>
                  <a:gd name="T6" fmla="*/ 99 w 104"/>
                  <a:gd name="T7" fmla="*/ 4 h 27"/>
                  <a:gd name="T8" fmla="*/ 104 w 104"/>
                  <a:gd name="T9" fmla="*/ 15 h 27"/>
                  <a:gd name="T10" fmla="*/ 0 w 104"/>
                  <a:gd name="T11" fmla="*/ 26 h 27"/>
                </a:gdLst>
                <a:ahLst/>
                <a:cxnLst>
                  <a:cxn ang="0">
                    <a:pos x="T0" y="T1"/>
                  </a:cxn>
                  <a:cxn ang="0">
                    <a:pos x="T2" y="T3"/>
                  </a:cxn>
                  <a:cxn ang="0">
                    <a:pos x="T4" y="T5"/>
                  </a:cxn>
                  <a:cxn ang="0">
                    <a:pos x="T6" y="T7"/>
                  </a:cxn>
                  <a:cxn ang="0">
                    <a:pos x="T8" y="T9"/>
                  </a:cxn>
                  <a:cxn ang="0">
                    <a:pos x="T10" y="T11"/>
                  </a:cxn>
                </a:cxnLst>
                <a:rect l="0" t="0" r="r" b="b"/>
                <a:pathLst>
                  <a:path w="104" h="27">
                    <a:moveTo>
                      <a:pt x="0" y="26"/>
                    </a:moveTo>
                    <a:cubicBezTo>
                      <a:pt x="8" y="16"/>
                      <a:pt x="16" y="11"/>
                      <a:pt x="29" y="17"/>
                    </a:cubicBezTo>
                    <a:cubicBezTo>
                      <a:pt x="32" y="19"/>
                      <a:pt x="38" y="18"/>
                      <a:pt x="40" y="16"/>
                    </a:cubicBezTo>
                    <a:cubicBezTo>
                      <a:pt x="57" y="0"/>
                      <a:pt x="81" y="14"/>
                      <a:pt x="99" y="4"/>
                    </a:cubicBezTo>
                    <a:cubicBezTo>
                      <a:pt x="104" y="2"/>
                      <a:pt x="103" y="10"/>
                      <a:pt x="104" y="15"/>
                    </a:cubicBezTo>
                    <a:cubicBezTo>
                      <a:pt x="70" y="27"/>
                      <a:pt x="34" y="20"/>
                      <a:pt x="0" y="26"/>
                    </a:cubicBezTo>
                    <a:close/>
                  </a:path>
                </a:pathLst>
              </a:custGeom>
              <a:solidFill>
                <a:srgbClr val="97C6D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0" name="Freeform 700">
                <a:extLst>
                  <a:ext uri="{FF2B5EF4-FFF2-40B4-BE49-F238E27FC236}">
                    <a16:creationId xmlns:a16="http://schemas.microsoft.com/office/drawing/2014/main" id="{F1466043-3834-4FB3-AA16-CFF34B4AF1F5}"/>
                  </a:ext>
                </a:extLst>
              </p:cNvPr>
              <p:cNvSpPr>
                <a:spLocks/>
              </p:cNvSpPr>
              <p:nvPr/>
            </p:nvSpPr>
            <p:spPr bwMode="auto">
              <a:xfrm>
                <a:off x="1432" y="4248"/>
                <a:ext cx="55" cy="32"/>
              </a:xfrm>
              <a:custGeom>
                <a:avLst/>
                <a:gdLst>
                  <a:gd name="T0" fmla="*/ 30 w 49"/>
                  <a:gd name="T1" fmla="*/ 0 h 28"/>
                  <a:gd name="T2" fmla="*/ 34 w 49"/>
                  <a:gd name="T3" fmla="*/ 8 h 28"/>
                  <a:gd name="T4" fmla="*/ 41 w 49"/>
                  <a:gd name="T5" fmla="*/ 23 h 28"/>
                  <a:gd name="T6" fmla="*/ 27 w 49"/>
                  <a:gd name="T7" fmla="*/ 17 h 28"/>
                  <a:gd name="T8" fmla="*/ 0 w 49"/>
                  <a:gd name="T9" fmla="*/ 20 h 28"/>
                  <a:gd name="T10" fmla="*/ 14 w 49"/>
                  <a:gd name="T11" fmla="*/ 3 h 28"/>
                  <a:gd name="T12" fmla="*/ 30 w 49"/>
                  <a:gd name="T13" fmla="*/ 0 h 28"/>
                </a:gdLst>
                <a:ahLst/>
                <a:cxnLst>
                  <a:cxn ang="0">
                    <a:pos x="T0" y="T1"/>
                  </a:cxn>
                  <a:cxn ang="0">
                    <a:pos x="T2" y="T3"/>
                  </a:cxn>
                  <a:cxn ang="0">
                    <a:pos x="T4" y="T5"/>
                  </a:cxn>
                  <a:cxn ang="0">
                    <a:pos x="T6" y="T7"/>
                  </a:cxn>
                  <a:cxn ang="0">
                    <a:pos x="T8" y="T9"/>
                  </a:cxn>
                  <a:cxn ang="0">
                    <a:pos x="T10" y="T11"/>
                  </a:cxn>
                  <a:cxn ang="0">
                    <a:pos x="T12" y="T13"/>
                  </a:cxn>
                </a:cxnLst>
                <a:rect l="0" t="0" r="r" b="b"/>
                <a:pathLst>
                  <a:path w="49" h="28">
                    <a:moveTo>
                      <a:pt x="30" y="0"/>
                    </a:moveTo>
                    <a:cubicBezTo>
                      <a:pt x="31" y="3"/>
                      <a:pt x="34" y="6"/>
                      <a:pt x="34" y="8"/>
                    </a:cubicBezTo>
                    <a:cubicBezTo>
                      <a:pt x="33" y="16"/>
                      <a:pt x="49" y="14"/>
                      <a:pt x="41" y="23"/>
                    </a:cubicBezTo>
                    <a:cubicBezTo>
                      <a:pt x="36" y="28"/>
                      <a:pt x="32" y="19"/>
                      <a:pt x="27" y="17"/>
                    </a:cubicBezTo>
                    <a:cubicBezTo>
                      <a:pt x="17" y="12"/>
                      <a:pt x="9" y="21"/>
                      <a:pt x="0" y="20"/>
                    </a:cubicBezTo>
                    <a:cubicBezTo>
                      <a:pt x="0" y="10"/>
                      <a:pt x="13" y="11"/>
                      <a:pt x="14" y="3"/>
                    </a:cubicBezTo>
                    <a:cubicBezTo>
                      <a:pt x="19" y="2"/>
                      <a:pt x="25" y="1"/>
                      <a:pt x="30" y="0"/>
                    </a:cubicBezTo>
                    <a:close/>
                  </a:path>
                </a:pathLst>
              </a:custGeom>
              <a:solidFill>
                <a:srgbClr val="76B3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1" name="Freeform 701">
                <a:extLst>
                  <a:ext uri="{FF2B5EF4-FFF2-40B4-BE49-F238E27FC236}">
                    <a16:creationId xmlns:a16="http://schemas.microsoft.com/office/drawing/2014/main" id="{563999D9-A6C7-439E-8F63-B96A19B99D01}"/>
                  </a:ext>
                </a:extLst>
              </p:cNvPr>
              <p:cNvSpPr>
                <a:spLocks/>
              </p:cNvSpPr>
              <p:nvPr/>
            </p:nvSpPr>
            <p:spPr bwMode="auto">
              <a:xfrm>
                <a:off x="1003" y="4184"/>
                <a:ext cx="35" cy="30"/>
              </a:xfrm>
              <a:custGeom>
                <a:avLst/>
                <a:gdLst>
                  <a:gd name="T0" fmla="*/ 0 w 32"/>
                  <a:gd name="T1" fmla="*/ 16 h 27"/>
                  <a:gd name="T2" fmla="*/ 32 w 32"/>
                  <a:gd name="T3" fmla="*/ 12 h 27"/>
                  <a:gd name="T4" fmla="*/ 0 w 32"/>
                  <a:gd name="T5" fmla="*/ 16 h 27"/>
                </a:gdLst>
                <a:ahLst/>
                <a:cxnLst>
                  <a:cxn ang="0">
                    <a:pos x="T0" y="T1"/>
                  </a:cxn>
                  <a:cxn ang="0">
                    <a:pos x="T2" y="T3"/>
                  </a:cxn>
                  <a:cxn ang="0">
                    <a:pos x="T4" y="T5"/>
                  </a:cxn>
                </a:cxnLst>
                <a:rect l="0" t="0" r="r" b="b"/>
                <a:pathLst>
                  <a:path w="32" h="27">
                    <a:moveTo>
                      <a:pt x="0" y="16"/>
                    </a:moveTo>
                    <a:cubicBezTo>
                      <a:pt x="10" y="13"/>
                      <a:pt x="20" y="0"/>
                      <a:pt x="32" y="12"/>
                    </a:cubicBezTo>
                    <a:cubicBezTo>
                      <a:pt x="23" y="27"/>
                      <a:pt x="11" y="16"/>
                      <a:pt x="0" y="16"/>
                    </a:cubicBezTo>
                    <a:close/>
                  </a:path>
                </a:pathLst>
              </a:custGeom>
              <a:solidFill>
                <a:srgbClr val="A1CC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2" name="Freeform 702">
                <a:extLst>
                  <a:ext uri="{FF2B5EF4-FFF2-40B4-BE49-F238E27FC236}">
                    <a16:creationId xmlns:a16="http://schemas.microsoft.com/office/drawing/2014/main" id="{122E8F04-25AC-4D22-9407-4E052288EFFC}"/>
                  </a:ext>
                </a:extLst>
              </p:cNvPr>
              <p:cNvSpPr>
                <a:spLocks/>
              </p:cNvSpPr>
              <p:nvPr/>
            </p:nvSpPr>
            <p:spPr bwMode="auto">
              <a:xfrm>
                <a:off x="1875" y="3953"/>
                <a:ext cx="169" cy="56"/>
              </a:xfrm>
              <a:custGeom>
                <a:avLst/>
                <a:gdLst>
                  <a:gd name="T0" fmla="*/ 0 w 151"/>
                  <a:gd name="T1" fmla="*/ 6 h 50"/>
                  <a:gd name="T2" fmla="*/ 113 w 151"/>
                  <a:gd name="T3" fmla="*/ 6 h 50"/>
                  <a:gd name="T4" fmla="*/ 124 w 151"/>
                  <a:gd name="T5" fmla="*/ 24 h 50"/>
                  <a:gd name="T6" fmla="*/ 136 w 151"/>
                  <a:gd name="T7" fmla="*/ 30 h 50"/>
                  <a:gd name="T8" fmla="*/ 151 w 151"/>
                  <a:gd name="T9" fmla="*/ 47 h 50"/>
                  <a:gd name="T10" fmla="*/ 136 w 151"/>
                  <a:gd name="T11" fmla="*/ 50 h 50"/>
                  <a:gd name="T12" fmla="*/ 64 w 151"/>
                  <a:gd name="T13" fmla="*/ 43 h 50"/>
                  <a:gd name="T14" fmla="*/ 46 w 151"/>
                  <a:gd name="T15" fmla="*/ 35 h 50"/>
                  <a:gd name="T16" fmla="*/ 74 w 151"/>
                  <a:gd name="T17" fmla="*/ 36 h 50"/>
                  <a:gd name="T18" fmla="*/ 81 w 151"/>
                  <a:gd name="T19" fmla="*/ 36 h 50"/>
                  <a:gd name="T20" fmla="*/ 98 w 151"/>
                  <a:gd name="T21" fmla="*/ 39 h 50"/>
                  <a:gd name="T22" fmla="*/ 100 w 151"/>
                  <a:gd name="T23" fmla="*/ 28 h 50"/>
                  <a:gd name="T24" fmla="*/ 89 w 151"/>
                  <a:gd name="T25" fmla="*/ 11 h 50"/>
                  <a:gd name="T26" fmla="*/ 56 w 151"/>
                  <a:gd name="T27" fmla="*/ 15 h 50"/>
                  <a:gd name="T28" fmla="*/ 7 w 151"/>
                  <a:gd name="T29" fmla="*/ 21 h 50"/>
                  <a:gd name="T30" fmla="*/ 0 w 151"/>
                  <a:gd name="T31" fmla="*/ 6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1" h="50">
                    <a:moveTo>
                      <a:pt x="0" y="6"/>
                    </a:moveTo>
                    <a:cubicBezTo>
                      <a:pt x="38" y="0"/>
                      <a:pt x="75" y="4"/>
                      <a:pt x="113" y="6"/>
                    </a:cubicBezTo>
                    <a:cubicBezTo>
                      <a:pt x="108" y="17"/>
                      <a:pt x="108" y="26"/>
                      <a:pt x="124" y="24"/>
                    </a:cubicBezTo>
                    <a:cubicBezTo>
                      <a:pt x="131" y="23"/>
                      <a:pt x="134" y="25"/>
                      <a:pt x="136" y="30"/>
                    </a:cubicBezTo>
                    <a:cubicBezTo>
                      <a:pt x="139" y="38"/>
                      <a:pt x="145" y="42"/>
                      <a:pt x="151" y="47"/>
                    </a:cubicBezTo>
                    <a:cubicBezTo>
                      <a:pt x="146" y="48"/>
                      <a:pt x="141" y="49"/>
                      <a:pt x="136" y="50"/>
                    </a:cubicBezTo>
                    <a:cubicBezTo>
                      <a:pt x="113" y="44"/>
                      <a:pt x="88" y="47"/>
                      <a:pt x="64" y="43"/>
                    </a:cubicBezTo>
                    <a:cubicBezTo>
                      <a:pt x="61" y="35"/>
                      <a:pt x="52" y="40"/>
                      <a:pt x="46" y="35"/>
                    </a:cubicBezTo>
                    <a:cubicBezTo>
                      <a:pt x="56" y="32"/>
                      <a:pt x="65" y="28"/>
                      <a:pt x="74" y="36"/>
                    </a:cubicBezTo>
                    <a:cubicBezTo>
                      <a:pt x="75" y="37"/>
                      <a:pt x="80" y="37"/>
                      <a:pt x="81" y="36"/>
                    </a:cubicBezTo>
                    <a:cubicBezTo>
                      <a:pt x="90" y="16"/>
                      <a:pt x="91" y="41"/>
                      <a:pt x="98" y="39"/>
                    </a:cubicBezTo>
                    <a:cubicBezTo>
                      <a:pt x="98" y="36"/>
                      <a:pt x="99" y="32"/>
                      <a:pt x="100" y="28"/>
                    </a:cubicBezTo>
                    <a:cubicBezTo>
                      <a:pt x="105" y="16"/>
                      <a:pt x="90" y="9"/>
                      <a:pt x="89" y="11"/>
                    </a:cubicBezTo>
                    <a:cubicBezTo>
                      <a:pt x="79" y="24"/>
                      <a:pt x="67" y="13"/>
                      <a:pt x="56" y="15"/>
                    </a:cubicBezTo>
                    <a:cubicBezTo>
                      <a:pt x="40" y="17"/>
                      <a:pt x="23" y="9"/>
                      <a:pt x="7" y="21"/>
                    </a:cubicBezTo>
                    <a:cubicBezTo>
                      <a:pt x="1" y="25"/>
                      <a:pt x="6" y="10"/>
                      <a:pt x="0" y="6"/>
                    </a:cubicBezTo>
                    <a:close/>
                  </a:path>
                </a:pathLst>
              </a:custGeom>
              <a:solidFill>
                <a:srgbClr val="DEE7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3" name="Freeform 703">
                <a:extLst>
                  <a:ext uri="{FF2B5EF4-FFF2-40B4-BE49-F238E27FC236}">
                    <a16:creationId xmlns:a16="http://schemas.microsoft.com/office/drawing/2014/main" id="{BC6A198F-2D7D-4B06-9EB7-E7794118FDE9}"/>
                  </a:ext>
                </a:extLst>
              </p:cNvPr>
              <p:cNvSpPr>
                <a:spLocks/>
              </p:cNvSpPr>
              <p:nvPr/>
            </p:nvSpPr>
            <p:spPr bwMode="auto">
              <a:xfrm>
                <a:off x="301" y="3918"/>
                <a:ext cx="54" cy="18"/>
              </a:xfrm>
              <a:custGeom>
                <a:avLst/>
                <a:gdLst>
                  <a:gd name="T0" fmla="*/ 0 w 48"/>
                  <a:gd name="T1" fmla="*/ 9 h 16"/>
                  <a:gd name="T2" fmla="*/ 28 w 48"/>
                  <a:gd name="T3" fmla="*/ 5 h 16"/>
                  <a:gd name="T4" fmla="*/ 48 w 48"/>
                  <a:gd name="T5" fmla="*/ 13 h 16"/>
                  <a:gd name="T6" fmla="*/ 0 w 48"/>
                  <a:gd name="T7" fmla="*/ 9 h 16"/>
                </a:gdLst>
                <a:ahLst/>
                <a:cxnLst>
                  <a:cxn ang="0">
                    <a:pos x="T0" y="T1"/>
                  </a:cxn>
                  <a:cxn ang="0">
                    <a:pos x="T2" y="T3"/>
                  </a:cxn>
                  <a:cxn ang="0">
                    <a:pos x="T4" y="T5"/>
                  </a:cxn>
                  <a:cxn ang="0">
                    <a:pos x="T6" y="T7"/>
                  </a:cxn>
                </a:cxnLst>
                <a:rect l="0" t="0" r="r" b="b"/>
                <a:pathLst>
                  <a:path w="48" h="16">
                    <a:moveTo>
                      <a:pt x="0" y="9"/>
                    </a:moveTo>
                    <a:cubicBezTo>
                      <a:pt x="9" y="8"/>
                      <a:pt x="19" y="10"/>
                      <a:pt x="28" y="5"/>
                    </a:cubicBezTo>
                    <a:cubicBezTo>
                      <a:pt x="38" y="0"/>
                      <a:pt x="42" y="9"/>
                      <a:pt x="48" y="13"/>
                    </a:cubicBezTo>
                    <a:cubicBezTo>
                      <a:pt x="32" y="12"/>
                      <a:pt x="15" y="16"/>
                      <a:pt x="0" y="9"/>
                    </a:cubicBezTo>
                    <a:close/>
                  </a:path>
                </a:pathLst>
              </a:custGeom>
              <a:solidFill>
                <a:srgbClr val="6CAB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4" name="Freeform 704">
                <a:extLst>
                  <a:ext uri="{FF2B5EF4-FFF2-40B4-BE49-F238E27FC236}">
                    <a16:creationId xmlns:a16="http://schemas.microsoft.com/office/drawing/2014/main" id="{AC09FFE9-86C6-453A-9A83-8F55BD95E371}"/>
                  </a:ext>
                </a:extLst>
              </p:cNvPr>
              <p:cNvSpPr>
                <a:spLocks/>
              </p:cNvSpPr>
              <p:nvPr/>
            </p:nvSpPr>
            <p:spPr bwMode="auto">
              <a:xfrm>
                <a:off x="477" y="3971"/>
                <a:ext cx="44" cy="14"/>
              </a:xfrm>
              <a:custGeom>
                <a:avLst/>
                <a:gdLst>
                  <a:gd name="T0" fmla="*/ 40 w 40"/>
                  <a:gd name="T1" fmla="*/ 10 h 13"/>
                  <a:gd name="T2" fmla="*/ 0 w 40"/>
                  <a:gd name="T3" fmla="*/ 3 h 13"/>
                  <a:gd name="T4" fmla="*/ 40 w 40"/>
                  <a:gd name="T5" fmla="*/ 10 h 13"/>
                </a:gdLst>
                <a:ahLst/>
                <a:cxnLst>
                  <a:cxn ang="0">
                    <a:pos x="T0" y="T1"/>
                  </a:cxn>
                  <a:cxn ang="0">
                    <a:pos x="T2" y="T3"/>
                  </a:cxn>
                  <a:cxn ang="0">
                    <a:pos x="T4" y="T5"/>
                  </a:cxn>
                </a:cxnLst>
                <a:rect l="0" t="0" r="r" b="b"/>
                <a:pathLst>
                  <a:path w="40" h="13">
                    <a:moveTo>
                      <a:pt x="40" y="10"/>
                    </a:moveTo>
                    <a:cubicBezTo>
                      <a:pt x="26" y="13"/>
                      <a:pt x="13" y="7"/>
                      <a:pt x="0" y="3"/>
                    </a:cubicBezTo>
                    <a:cubicBezTo>
                      <a:pt x="14" y="2"/>
                      <a:pt x="28" y="0"/>
                      <a:pt x="40" y="10"/>
                    </a:cubicBezTo>
                    <a:close/>
                  </a:path>
                </a:pathLst>
              </a:custGeom>
              <a:solidFill>
                <a:srgbClr val="82BB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5" name="Freeform 705">
                <a:extLst>
                  <a:ext uri="{FF2B5EF4-FFF2-40B4-BE49-F238E27FC236}">
                    <a16:creationId xmlns:a16="http://schemas.microsoft.com/office/drawing/2014/main" id="{12F457D6-D6F2-4C7D-A7B9-FC3500160918}"/>
                  </a:ext>
                </a:extLst>
              </p:cNvPr>
              <p:cNvSpPr>
                <a:spLocks/>
              </p:cNvSpPr>
              <p:nvPr/>
            </p:nvSpPr>
            <p:spPr bwMode="auto">
              <a:xfrm>
                <a:off x="1868" y="568"/>
                <a:ext cx="226" cy="488"/>
              </a:xfrm>
              <a:custGeom>
                <a:avLst/>
                <a:gdLst>
                  <a:gd name="T0" fmla="*/ 201 w 201"/>
                  <a:gd name="T1" fmla="*/ 11 h 435"/>
                  <a:gd name="T2" fmla="*/ 190 w 201"/>
                  <a:gd name="T3" fmla="*/ 63 h 435"/>
                  <a:gd name="T4" fmla="*/ 169 w 201"/>
                  <a:gd name="T5" fmla="*/ 127 h 435"/>
                  <a:gd name="T6" fmla="*/ 133 w 201"/>
                  <a:gd name="T7" fmla="*/ 238 h 435"/>
                  <a:gd name="T8" fmla="*/ 122 w 201"/>
                  <a:gd name="T9" fmla="*/ 269 h 435"/>
                  <a:gd name="T10" fmla="*/ 122 w 201"/>
                  <a:gd name="T11" fmla="*/ 269 h 435"/>
                  <a:gd name="T12" fmla="*/ 107 w 201"/>
                  <a:gd name="T13" fmla="*/ 286 h 435"/>
                  <a:gd name="T14" fmla="*/ 88 w 201"/>
                  <a:gd name="T15" fmla="*/ 332 h 435"/>
                  <a:gd name="T16" fmla="*/ 44 w 201"/>
                  <a:gd name="T17" fmla="*/ 410 h 435"/>
                  <a:gd name="T18" fmla="*/ 30 w 201"/>
                  <a:gd name="T19" fmla="*/ 431 h 435"/>
                  <a:gd name="T20" fmla="*/ 6 w 201"/>
                  <a:gd name="T21" fmla="*/ 431 h 435"/>
                  <a:gd name="T22" fmla="*/ 8 w 201"/>
                  <a:gd name="T23" fmla="*/ 412 h 435"/>
                  <a:gd name="T24" fmla="*/ 50 w 201"/>
                  <a:gd name="T25" fmla="*/ 332 h 435"/>
                  <a:gd name="T26" fmla="*/ 39 w 201"/>
                  <a:gd name="T27" fmla="*/ 352 h 435"/>
                  <a:gd name="T28" fmla="*/ 26 w 201"/>
                  <a:gd name="T29" fmla="*/ 358 h 435"/>
                  <a:gd name="T30" fmla="*/ 27 w 201"/>
                  <a:gd name="T31" fmla="*/ 346 h 435"/>
                  <a:gd name="T32" fmla="*/ 29 w 201"/>
                  <a:gd name="T33" fmla="*/ 340 h 435"/>
                  <a:gd name="T34" fmla="*/ 59 w 201"/>
                  <a:gd name="T35" fmla="*/ 211 h 435"/>
                  <a:gd name="T36" fmla="*/ 90 w 201"/>
                  <a:gd name="T37" fmla="*/ 102 h 435"/>
                  <a:gd name="T38" fmla="*/ 106 w 201"/>
                  <a:gd name="T39" fmla="*/ 99 h 435"/>
                  <a:gd name="T40" fmla="*/ 106 w 201"/>
                  <a:gd name="T41" fmla="*/ 99 h 435"/>
                  <a:gd name="T42" fmla="*/ 109 w 201"/>
                  <a:gd name="T43" fmla="*/ 114 h 435"/>
                  <a:gd name="T44" fmla="*/ 66 w 201"/>
                  <a:gd name="T45" fmla="*/ 253 h 435"/>
                  <a:gd name="T46" fmla="*/ 98 w 201"/>
                  <a:gd name="T47" fmla="*/ 143 h 435"/>
                  <a:gd name="T48" fmla="*/ 107 w 201"/>
                  <a:gd name="T49" fmla="*/ 126 h 435"/>
                  <a:gd name="T50" fmla="*/ 110 w 201"/>
                  <a:gd name="T51" fmla="*/ 158 h 435"/>
                  <a:gd name="T52" fmla="*/ 65 w 201"/>
                  <a:gd name="T53" fmla="*/ 299 h 435"/>
                  <a:gd name="T54" fmla="*/ 85 w 201"/>
                  <a:gd name="T55" fmla="*/ 251 h 435"/>
                  <a:gd name="T56" fmla="*/ 97 w 201"/>
                  <a:gd name="T57" fmla="*/ 269 h 435"/>
                  <a:gd name="T58" fmla="*/ 81 w 201"/>
                  <a:gd name="T59" fmla="*/ 312 h 435"/>
                  <a:gd name="T60" fmla="*/ 96 w 201"/>
                  <a:gd name="T61" fmla="*/ 272 h 435"/>
                  <a:gd name="T62" fmla="*/ 99 w 201"/>
                  <a:gd name="T63" fmla="*/ 264 h 435"/>
                  <a:gd name="T64" fmla="*/ 111 w 201"/>
                  <a:gd name="T65" fmla="*/ 240 h 435"/>
                  <a:gd name="T66" fmla="*/ 99 w 201"/>
                  <a:gd name="T67" fmla="*/ 256 h 435"/>
                  <a:gd name="T68" fmla="*/ 100 w 201"/>
                  <a:gd name="T69" fmla="*/ 228 h 435"/>
                  <a:gd name="T70" fmla="*/ 155 w 201"/>
                  <a:gd name="T71" fmla="*/ 88 h 435"/>
                  <a:gd name="T72" fmla="*/ 174 w 201"/>
                  <a:gd name="T73" fmla="*/ 51 h 435"/>
                  <a:gd name="T74" fmla="*/ 191 w 201"/>
                  <a:gd name="T75" fmla="*/ 0 h 435"/>
                  <a:gd name="T76" fmla="*/ 201 w 201"/>
                  <a:gd name="T77" fmla="*/ 11 h 4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01" h="435">
                    <a:moveTo>
                      <a:pt x="201" y="11"/>
                    </a:moveTo>
                    <a:cubicBezTo>
                      <a:pt x="197" y="29"/>
                      <a:pt x="194" y="46"/>
                      <a:pt x="190" y="63"/>
                    </a:cubicBezTo>
                    <a:cubicBezTo>
                      <a:pt x="190" y="87"/>
                      <a:pt x="178" y="106"/>
                      <a:pt x="169" y="127"/>
                    </a:cubicBezTo>
                    <a:cubicBezTo>
                      <a:pt x="155" y="163"/>
                      <a:pt x="136" y="197"/>
                      <a:pt x="133" y="238"/>
                    </a:cubicBezTo>
                    <a:cubicBezTo>
                      <a:pt x="133" y="249"/>
                      <a:pt x="125" y="258"/>
                      <a:pt x="122" y="269"/>
                    </a:cubicBezTo>
                    <a:cubicBezTo>
                      <a:pt x="122" y="269"/>
                      <a:pt x="122" y="269"/>
                      <a:pt x="122" y="269"/>
                    </a:cubicBezTo>
                    <a:cubicBezTo>
                      <a:pt x="108" y="266"/>
                      <a:pt x="111" y="279"/>
                      <a:pt x="107" y="286"/>
                    </a:cubicBezTo>
                    <a:cubicBezTo>
                      <a:pt x="97" y="300"/>
                      <a:pt x="103" y="320"/>
                      <a:pt x="88" y="332"/>
                    </a:cubicBezTo>
                    <a:cubicBezTo>
                      <a:pt x="69" y="355"/>
                      <a:pt x="52" y="380"/>
                      <a:pt x="44" y="410"/>
                    </a:cubicBezTo>
                    <a:cubicBezTo>
                      <a:pt x="42" y="418"/>
                      <a:pt x="37" y="425"/>
                      <a:pt x="30" y="431"/>
                    </a:cubicBezTo>
                    <a:cubicBezTo>
                      <a:pt x="22" y="435"/>
                      <a:pt x="14" y="431"/>
                      <a:pt x="6" y="431"/>
                    </a:cubicBezTo>
                    <a:cubicBezTo>
                      <a:pt x="0" y="424"/>
                      <a:pt x="6" y="418"/>
                      <a:pt x="8" y="412"/>
                    </a:cubicBezTo>
                    <a:cubicBezTo>
                      <a:pt x="17" y="383"/>
                      <a:pt x="34" y="358"/>
                      <a:pt x="50" y="332"/>
                    </a:cubicBezTo>
                    <a:cubicBezTo>
                      <a:pt x="46" y="338"/>
                      <a:pt x="43" y="346"/>
                      <a:pt x="39" y="352"/>
                    </a:cubicBezTo>
                    <a:cubicBezTo>
                      <a:pt x="36" y="356"/>
                      <a:pt x="32" y="361"/>
                      <a:pt x="26" y="358"/>
                    </a:cubicBezTo>
                    <a:cubicBezTo>
                      <a:pt x="22" y="355"/>
                      <a:pt x="24" y="350"/>
                      <a:pt x="27" y="346"/>
                    </a:cubicBezTo>
                    <a:cubicBezTo>
                      <a:pt x="28" y="344"/>
                      <a:pt x="28" y="342"/>
                      <a:pt x="29" y="340"/>
                    </a:cubicBezTo>
                    <a:cubicBezTo>
                      <a:pt x="46" y="299"/>
                      <a:pt x="52" y="255"/>
                      <a:pt x="59" y="211"/>
                    </a:cubicBezTo>
                    <a:cubicBezTo>
                      <a:pt x="65" y="174"/>
                      <a:pt x="78" y="138"/>
                      <a:pt x="90" y="102"/>
                    </a:cubicBezTo>
                    <a:cubicBezTo>
                      <a:pt x="93" y="92"/>
                      <a:pt x="99" y="94"/>
                      <a:pt x="106" y="99"/>
                    </a:cubicBezTo>
                    <a:cubicBezTo>
                      <a:pt x="106" y="99"/>
                      <a:pt x="106" y="99"/>
                      <a:pt x="106" y="99"/>
                    </a:cubicBezTo>
                    <a:cubicBezTo>
                      <a:pt x="110" y="103"/>
                      <a:pt x="111" y="109"/>
                      <a:pt x="109" y="114"/>
                    </a:cubicBezTo>
                    <a:cubicBezTo>
                      <a:pt x="89" y="158"/>
                      <a:pt x="80" y="206"/>
                      <a:pt x="66" y="253"/>
                    </a:cubicBezTo>
                    <a:cubicBezTo>
                      <a:pt x="78" y="217"/>
                      <a:pt x="85" y="179"/>
                      <a:pt x="98" y="143"/>
                    </a:cubicBezTo>
                    <a:cubicBezTo>
                      <a:pt x="100" y="137"/>
                      <a:pt x="99" y="129"/>
                      <a:pt x="107" y="126"/>
                    </a:cubicBezTo>
                    <a:cubicBezTo>
                      <a:pt x="122" y="135"/>
                      <a:pt x="110" y="147"/>
                      <a:pt x="110" y="158"/>
                    </a:cubicBezTo>
                    <a:cubicBezTo>
                      <a:pt x="104" y="207"/>
                      <a:pt x="80" y="252"/>
                      <a:pt x="65" y="299"/>
                    </a:cubicBezTo>
                    <a:cubicBezTo>
                      <a:pt x="70" y="282"/>
                      <a:pt x="75" y="265"/>
                      <a:pt x="85" y="251"/>
                    </a:cubicBezTo>
                    <a:cubicBezTo>
                      <a:pt x="97" y="252"/>
                      <a:pt x="96" y="261"/>
                      <a:pt x="97" y="269"/>
                    </a:cubicBezTo>
                    <a:cubicBezTo>
                      <a:pt x="93" y="283"/>
                      <a:pt x="84" y="296"/>
                      <a:pt x="81" y="312"/>
                    </a:cubicBezTo>
                    <a:cubicBezTo>
                      <a:pt x="85" y="297"/>
                      <a:pt x="91" y="285"/>
                      <a:pt x="96" y="272"/>
                    </a:cubicBezTo>
                    <a:cubicBezTo>
                      <a:pt x="97" y="270"/>
                      <a:pt x="98" y="267"/>
                      <a:pt x="99" y="264"/>
                    </a:cubicBezTo>
                    <a:cubicBezTo>
                      <a:pt x="103" y="256"/>
                      <a:pt x="106" y="248"/>
                      <a:pt x="111" y="240"/>
                    </a:cubicBezTo>
                    <a:cubicBezTo>
                      <a:pt x="106" y="244"/>
                      <a:pt x="108" y="254"/>
                      <a:pt x="99" y="256"/>
                    </a:cubicBezTo>
                    <a:cubicBezTo>
                      <a:pt x="90" y="246"/>
                      <a:pt x="95" y="235"/>
                      <a:pt x="100" y="228"/>
                    </a:cubicBezTo>
                    <a:cubicBezTo>
                      <a:pt x="132" y="186"/>
                      <a:pt x="134" y="133"/>
                      <a:pt x="155" y="88"/>
                    </a:cubicBezTo>
                    <a:cubicBezTo>
                      <a:pt x="161" y="75"/>
                      <a:pt x="163" y="61"/>
                      <a:pt x="174" y="51"/>
                    </a:cubicBezTo>
                    <a:cubicBezTo>
                      <a:pt x="186" y="36"/>
                      <a:pt x="186" y="17"/>
                      <a:pt x="191" y="0"/>
                    </a:cubicBezTo>
                    <a:cubicBezTo>
                      <a:pt x="194" y="4"/>
                      <a:pt x="198" y="7"/>
                      <a:pt x="201" y="11"/>
                    </a:cubicBezTo>
                    <a:close/>
                  </a:path>
                </a:pathLst>
              </a:custGeom>
              <a:solidFill>
                <a:srgbClr val="F0D8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6" name="Freeform 706">
                <a:extLst>
                  <a:ext uri="{FF2B5EF4-FFF2-40B4-BE49-F238E27FC236}">
                    <a16:creationId xmlns:a16="http://schemas.microsoft.com/office/drawing/2014/main" id="{C40100B8-2326-4E8D-B0DA-314FE75C20DE}"/>
                  </a:ext>
                </a:extLst>
              </p:cNvPr>
              <p:cNvSpPr>
                <a:spLocks/>
              </p:cNvSpPr>
              <p:nvPr/>
            </p:nvSpPr>
            <p:spPr bwMode="auto">
              <a:xfrm>
                <a:off x="1596" y="1233"/>
                <a:ext cx="68" cy="210"/>
              </a:xfrm>
              <a:custGeom>
                <a:avLst/>
                <a:gdLst>
                  <a:gd name="T0" fmla="*/ 29 w 61"/>
                  <a:gd name="T1" fmla="*/ 11 h 187"/>
                  <a:gd name="T2" fmla="*/ 58 w 61"/>
                  <a:gd name="T3" fmla="*/ 146 h 187"/>
                  <a:gd name="T4" fmla="*/ 60 w 61"/>
                  <a:gd name="T5" fmla="*/ 187 h 187"/>
                  <a:gd name="T6" fmla="*/ 52 w 61"/>
                  <a:gd name="T7" fmla="*/ 176 h 187"/>
                  <a:gd name="T8" fmla="*/ 1 w 61"/>
                  <a:gd name="T9" fmla="*/ 12 h 187"/>
                  <a:gd name="T10" fmla="*/ 0 w 61"/>
                  <a:gd name="T11" fmla="*/ 0 h 187"/>
                  <a:gd name="T12" fmla="*/ 16 w 61"/>
                  <a:gd name="T13" fmla="*/ 7 h 187"/>
                  <a:gd name="T14" fmla="*/ 25 w 61"/>
                  <a:gd name="T15" fmla="*/ 50 h 187"/>
                  <a:gd name="T16" fmla="*/ 21 w 61"/>
                  <a:gd name="T17" fmla="*/ 8 h 187"/>
                  <a:gd name="T18" fmla="*/ 29 w 61"/>
                  <a:gd name="T19" fmla="*/ 11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1" h="187">
                    <a:moveTo>
                      <a:pt x="29" y="11"/>
                    </a:moveTo>
                    <a:cubicBezTo>
                      <a:pt x="33" y="57"/>
                      <a:pt x="52" y="100"/>
                      <a:pt x="58" y="146"/>
                    </a:cubicBezTo>
                    <a:cubicBezTo>
                      <a:pt x="59" y="160"/>
                      <a:pt x="61" y="173"/>
                      <a:pt x="60" y="187"/>
                    </a:cubicBezTo>
                    <a:cubicBezTo>
                      <a:pt x="55" y="185"/>
                      <a:pt x="53" y="181"/>
                      <a:pt x="52" y="176"/>
                    </a:cubicBezTo>
                    <a:cubicBezTo>
                      <a:pt x="38" y="120"/>
                      <a:pt x="17" y="67"/>
                      <a:pt x="1" y="12"/>
                    </a:cubicBezTo>
                    <a:cubicBezTo>
                      <a:pt x="0" y="8"/>
                      <a:pt x="0" y="4"/>
                      <a:pt x="0" y="0"/>
                    </a:cubicBezTo>
                    <a:cubicBezTo>
                      <a:pt x="6" y="0"/>
                      <a:pt x="12" y="2"/>
                      <a:pt x="16" y="7"/>
                    </a:cubicBezTo>
                    <a:cubicBezTo>
                      <a:pt x="20" y="22"/>
                      <a:pt x="24" y="37"/>
                      <a:pt x="25" y="50"/>
                    </a:cubicBezTo>
                    <a:cubicBezTo>
                      <a:pt x="28" y="37"/>
                      <a:pt x="14" y="23"/>
                      <a:pt x="21" y="8"/>
                    </a:cubicBezTo>
                    <a:cubicBezTo>
                      <a:pt x="24" y="9"/>
                      <a:pt x="26" y="10"/>
                      <a:pt x="29" y="11"/>
                    </a:cubicBezTo>
                    <a:close/>
                  </a:path>
                </a:pathLst>
              </a:custGeom>
              <a:solidFill>
                <a:srgbClr val="ECD9B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7" name="Freeform 707">
                <a:extLst>
                  <a:ext uri="{FF2B5EF4-FFF2-40B4-BE49-F238E27FC236}">
                    <a16:creationId xmlns:a16="http://schemas.microsoft.com/office/drawing/2014/main" id="{F9D5AFE8-7956-4BA0-B2DE-05DC86D5FB5D}"/>
                  </a:ext>
                </a:extLst>
              </p:cNvPr>
              <p:cNvSpPr>
                <a:spLocks/>
              </p:cNvSpPr>
              <p:nvPr/>
            </p:nvSpPr>
            <p:spPr bwMode="auto">
              <a:xfrm>
                <a:off x="1588" y="1088"/>
                <a:ext cx="60" cy="130"/>
              </a:xfrm>
              <a:custGeom>
                <a:avLst/>
                <a:gdLst>
                  <a:gd name="T0" fmla="*/ 47 w 53"/>
                  <a:gd name="T1" fmla="*/ 116 h 116"/>
                  <a:gd name="T2" fmla="*/ 18 w 53"/>
                  <a:gd name="T3" fmla="*/ 81 h 116"/>
                  <a:gd name="T4" fmla="*/ 7 w 53"/>
                  <a:gd name="T5" fmla="*/ 84 h 116"/>
                  <a:gd name="T6" fmla="*/ 11 w 53"/>
                  <a:gd name="T7" fmla="*/ 72 h 116"/>
                  <a:gd name="T8" fmla="*/ 8 w 53"/>
                  <a:gd name="T9" fmla="*/ 40 h 116"/>
                  <a:gd name="T10" fmla="*/ 27 w 53"/>
                  <a:gd name="T11" fmla="*/ 0 h 116"/>
                  <a:gd name="T12" fmla="*/ 36 w 53"/>
                  <a:gd name="T13" fmla="*/ 19 h 116"/>
                  <a:gd name="T14" fmla="*/ 49 w 53"/>
                  <a:gd name="T15" fmla="*/ 94 h 116"/>
                  <a:gd name="T16" fmla="*/ 47 w 53"/>
                  <a:gd name="T17" fmla="*/ 1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3" h="116">
                    <a:moveTo>
                      <a:pt x="47" y="116"/>
                    </a:moveTo>
                    <a:cubicBezTo>
                      <a:pt x="29" y="111"/>
                      <a:pt x="20" y="99"/>
                      <a:pt x="18" y="81"/>
                    </a:cubicBezTo>
                    <a:cubicBezTo>
                      <a:pt x="14" y="79"/>
                      <a:pt x="16" y="101"/>
                      <a:pt x="7" y="84"/>
                    </a:cubicBezTo>
                    <a:cubicBezTo>
                      <a:pt x="7" y="80"/>
                      <a:pt x="7" y="75"/>
                      <a:pt x="11" y="72"/>
                    </a:cubicBezTo>
                    <a:cubicBezTo>
                      <a:pt x="18" y="60"/>
                      <a:pt x="12" y="49"/>
                      <a:pt x="8" y="40"/>
                    </a:cubicBezTo>
                    <a:cubicBezTo>
                      <a:pt x="0" y="22"/>
                      <a:pt x="7" y="5"/>
                      <a:pt x="27" y="0"/>
                    </a:cubicBezTo>
                    <a:cubicBezTo>
                      <a:pt x="39" y="2"/>
                      <a:pt x="35" y="12"/>
                      <a:pt x="36" y="19"/>
                    </a:cubicBezTo>
                    <a:cubicBezTo>
                      <a:pt x="35" y="45"/>
                      <a:pt x="44" y="69"/>
                      <a:pt x="49" y="94"/>
                    </a:cubicBezTo>
                    <a:cubicBezTo>
                      <a:pt x="49" y="101"/>
                      <a:pt x="53" y="109"/>
                      <a:pt x="47" y="116"/>
                    </a:cubicBezTo>
                    <a:close/>
                  </a:path>
                </a:pathLst>
              </a:custGeom>
              <a:solidFill>
                <a:srgbClr val="D6BA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8" name="Freeform 708">
                <a:extLst>
                  <a:ext uri="{FF2B5EF4-FFF2-40B4-BE49-F238E27FC236}">
                    <a16:creationId xmlns:a16="http://schemas.microsoft.com/office/drawing/2014/main" id="{72B1B726-2142-49E3-A505-AB66A0395E0D}"/>
                  </a:ext>
                </a:extLst>
              </p:cNvPr>
              <p:cNvSpPr>
                <a:spLocks/>
              </p:cNvSpPr>
              <p:nvPr/>
            </p:nvSpPr>
            <p:spPr bwMode="auto">
              <a:xfrm>
                <a:off x="1687" y="1071"/>
                <a:ext cx="64" cy="121"/>
              </a:xfrm>
              <a:custGeom>
                <a:avLst/>
                <a:gdLst>
                  <a:gd name="T0" fmla="*/ 3 w 57"/>
                  <a:gd name="T1" fmla="*/ 11 h 108"/>
                  <a:gd name="T2" fmla="*/ 16 w 57"/>
                  <a:gd name="T3" fmla="*/ 6 h 108"/>
                  <a:gd name="T4" fmla="*/ 31 w 57"/>
                  <a:gd name="T5" fmla="*/ 108 h 108"/>
                  <a:gd name="T6" fmla="*/ 16 w 57"/>
                  <a:gd name="T7" fmla="*/ 67 h 108"/>
                  <a:gd name="T8" fmla="*/ 13 w 57"/>
                  <a:gd name="T9" fmla="*/ 45 h 108"/>
                  <a:gd name="T10" fmla="*/ 1 w 57"/>
                  <a:gd name="T11" fmla="*/ 19 h 108"/>
                  <a:gd name="T12" fmla="*/ 3 w 57"/>
                  <a:gd name="T13" fmla="*/ 11 h 108"/>
                </a:gdLst>
                <a:ahLst/>
                <a:cxnLst>
                  <a:cxn ang="0">
                    <a:pos x="T0" y="T1"/>
                  </a:cxn>
                  <a:cxn ang="0">
                    <a:pos x="T2" y="T3"/>
                  </a:cxn>
                  <a:cxn ang="0">
                    <a:pos x="T4" y="T5"/>
                  </a:cxn>
                  <a:cxn ang="0">
                    <a:pos x="T6" y="T7"/>
                  </a:cxn>
                  <a:cxn ang="0">
                    <a:pos x="T8" y="T9"/>
                  </a:cxn>
                  <a:cxn ang="0">
                    <a:pos x="T10" y="T11"/>
                  </a:cxn>
                  <a:cxn ang="0">
                    <a:pos x="T12" y="T13"/>
                  </a:cxn>
                </a:cxnLst>
                <a:rect l="0" t="0" r="r" b="b"/>
                <a:pathLst>
                  <a:path w="57" h="108">
                    <a:moveTo>
                      <a:pt x="3" y="11"/>
                    </a:moveTo>
                    <a:cubicBezTo>
                      <a:pt x="6" y="8"/>
                      <a:pt x="6" y="0"/>
                      <a:pt x="16" y="6"/>
                    </a:cubicBezTo>
                    <a:cubicBezTo>
                      <a:pt x="49" y="28"/>
                      <a:pt x="57" y="77"/>
                      <a:pt x="31" y="108"/>
                    </a:cubicBezTo>
                    <a:cubicBezTo>
                      <a:pt x="16" y="98"/>
                      <a:pt x="20" y="81"/>
                      <a:pt x="16" y="67"/>
                    </a:cubicBezTo>
                    <a:cubicBezTo>
                      <a:pt x="13" y="60"/>
                      <a:pt x="14" y="52"/>
                      <a:pt x="13" y="45"/>
                    </a:cubicBezTo>
                    <a:cubicBezTo>
                      <a:pt x="12" y="35"/>
                      <a:pt x="5" y="28"/>
                      <a:pt x="1" y="19"/>
                    </a:cubicBezTo>
                    <a:cubicBezTo>
                      <a:pt x="0" y="16"/>
                      <a:pt x="1" y="14"/>
                      <a:pt x="3" y="11"/>
                    </a:cubicBezTo>
                    <a:close/>
                  </a:path>
                </a:pathLst>
              </a:custGeom>
              <a:solidFill>
                <a:srgbClr val="E0C7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9" name="Freeform 709">
                <a:extLst>
                  <a:ext uri="{FF2B5EF4-FFF2-40B4-BE49-F238E27FC236}">
                    <a16:creationId xmlns:a16="http://schemas.microsoft.com/office/drawing/2014/main" id="{789F361D-00EF-48C6-A392-C5ADC12DBA77}"/>
                  </a:ext>
                </a:extLst>
              </p:cNvPr>
              <p:cNvSpPr>
                <a:spLocks/>
              </p:cNvSpPr>
              <p:nvPr/>
            </p:nvSpPr>
            <p:spPr bwMode="auto">
              <a:xfrm>
                <a:off x="1622" y="1091"/>
                <a:ext cx="85" cy="132"/>
              </a:xfrm>
              <a:custGeom>
                <a:avLst/>
                <a:gdLst>
                  <a:gd name="T0" fmla="*/ 61 w 76"/>
                  <a:gd name="T1" fmla="*/ 0 h 117"/>
                  <a:gd name="T2" fmla="*/ 76 w 76"/>
                  <a:gd name="T3" fmla="*/ 19 h 117"/>
                  <a:gd name="T4" fmla="*/ 53 w 76"/>
                  <a:gd name="T5" fmla="*/ 84 h 117"/>
                  <a:gd name="T6" fmla="*/ 52 w 76"/>
                  <a:gd name="T7" fmla="*/ 97 h 117"/>
                  <a:gd name="T8" fmla="*/ 53 w 76"/>
                  <a:gd name="T9" fmla="*/ 114 h 117"/>
                  <a:gd name="T10" fmla="*/ 43 w 76"/>
                  <a:gd name="T11" fmla="*/ 116 h 117"/>
                  <a:gd name="T12" fmla="*/ 35 w 76"/>
                  <a:gd name="T13" fmla="*/ 99 h 117"/>
                  <a:gd name="T14" fmla="*/ 21 w 76"/>
                  <a:gd name="T15" fmla="*/ 90 h 117"/>
                  <a:gd name="T16" fmla="*/ 14 w 76"/>
                  <a:gd name="T17" fmla="*/ 92 h 117"/>
                  <a:gd name="T18" fmla="*/ 1 w 76"/>
                  <a:gd name="T19" fmla="*/ 13 h 117"/>
                  <a:gd name="T20" fmla="*/ 15 w 76"/>
                  <a:gd name="T21" fmla="*/ 4 h 117"/>
                  <a:gd name="T22" fmla="*/ 19 w 76"/>
                  <a:gd name="T23" fmla="*/ 21 h 117"/>
                  <a:gd name="T24" fmla="*/ 30 w 76"/>
                  <a:gd name="T25" fmla="*/ 67 h 117"/>
                  <a:gd name="T26" fmla="*/ 38 w 76"/>
                  <a:gd name="T27" fmla="*/ 71 h 117"/>
                  <a:gd name="T28" fmla="*/ 51 w 76"/>
                  <a:gd name="T29" fmla="*/ 63 h 117"/>
                  <a:gd name="T30" fmla="*/ 57 w 76"/>
                  <a:gd name="T31" fmla="*/ 51 h 117"/>
                  <a:gd name="T32" fmla="*/ 57 w 76"/>
                  <a:gd name="T33" fmla="*/ 22 h 117"/>
                  <a:gd name="T34" fmla="*/ 61 w 76"/>
                  <a:gd name="T35" fmla="*/ 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6" h="117">
                    <a:moveTo>
                      <a:pt x="61" y="0"/>
                    </a:moveTo>
                    <a:cubicBezTo>
                      <a:pt x="69" y="4"/>
                      <a:pt x="69" y="15"/>
                      <a:pt x="76" y="19"/>
                    </a:cubicBezTo>
                    <a:cubicBezTo>
                      <a:pt x="76" y="43"/>
                      <a:pt x="74" y="67"/>
                      <a:pt x="53" y="84"/>
                    </a:cubicBezTo>
                    <a:cubicBezTo>
                      <a:pt x="49" y="87"/>
                      <a:pt x="51" y="92"/>
                      <a:pt x="52" y="97"/>
                    </a:cubicBezTo>
                    <a:cubicBezTo>
                      <a:pt x="54" y="102"/>
                      <a:pt x="57" y="108"/>
                      <a:pt x="53" y="114"/>
                    </a:cubicBezTo>
                    <a:cubicBezTo>
                      <a:pt x="50" y="117"/>
                      <a:pt x="47" y="117"/>
                      <a:pt x="43" y="116"/>
                    </a:cubicBezTo>
                    <a:cubicBezTo>
                      <a:pt x="39" y="111"/>
                      <a:pt x="39" y="104"/>
                      <a:pt x="35" y="99"/>
                    </a:cubicBezTo>
                    <a:cubicBezTo>
                      <a:pt x="32" y="93"/>
                      <a:pt x="30" y="86"/>
                      <a:pt x="21" y="90"/>
                    </a:cubicBezTo>
                    <a:cubicBezTo>
                      <a:pt x="19" y="92"/>
                      <a:pt x="17" y="94"/>
                      <a:pt x="14" y="92"/>
                    </a:cubicBezTo>
                    <a:cubicBezTo>
                      <a:pt x="7" y="66"/>
                      <a:pt x="0" y="40"/>
                      <a:pt x="1" y="13"/>
                    </a:cubicBezTo>
                    <a:cubicBezTo>
                      <a:pt x="6" y="11"/>
                      <a:pt x="7" y="1"/>
                      <a:pt x="15" y="4"/>
                    </a:cubicBezTo>
                    <a:cubicBezTo>
                      <a:pt x="23" y="8"/>
                      <a:pt x="18" y="15"/>
                      <a:pt x="19" y="21"/>
                    </a:cubicBezTo>
                    <a:cubicBezTo>
                      <a:pt x="18" y="38"/>
                      <a:pt x="21" y="53"/>
                      <a:pt x="30" y="67"/>
                    </a:cubicBezTo>
                    <a:cubicBezTo>
                      <a:pt x="32" y="69"/>
                      <a:pt x="35" y="71"/>
                      <a:pt x="38" y="71"/>
                    </a:cubicBezTo>
                    <a:cubicBezTo>
                      <a:pt x="44" y="70"/>
                      <a:pt x="47" y="66"/>
                      <a:pt x="51" y="63"/>
                    </a:cubicBezTo>
                    <a:cubicBezTo>
                      <a:pt x="54" y="59"/>
                      <a:pt x="56" y="56"/>
                      <a:pt x="57" y="51"/>
                    </a:cubicBezTo>
                    <a:cubicBezTo>
                      <a:pt x="61" y="42"/>
                      <a:pt x="57" y="32"/>
                      <a:pt x="57" y="22"/>
                    </a:cubicBezTo>
                    <a:cubicBezTo>
                      <a:pt x="56" y="15"/>
                      <a:pt x="50" y="6"/>
                      <a:pt x="61" y="0"/>
                    </a:cubicBezTo>
                    <a:close/>
                  </a:path>
                </a:pathLst>
              </a:custGeom>
              <a:solidFill>
                <a:srgbClr val="4632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0" name="Freeform 710">
                <a:extLst>
                  <a:ext uri="{FF2B5EF4-FFF2-40B4-BE49-F238E27FC236}">
                    <a16:creationId xmlns:a16="http://schemas.microsoft.com/office/drawing/2014/main" id="{A615BA34-47F3-4E99-A9A8-1528C398F0E7}"/>
                  </a:ext>
                </a:extLst>
              </p:cNvPr>
              <p:cNvSpPr>
                <a:spLocks/>
              </p:cNvSpPr>
              <p:nvPr/>
            </p:nvSpPr>
            <p:spPr bwMode="auto">
              <a:xfrm>
                <a:off x="1639" y="1067"/>
                <a:ext cx="46" cy="110"/>
              </a:xfrm>
              <a:custGeom>
                <a:avLst/>
                <a:gdLst>
                  <a:gd name="T0" fmla="*/ 38 w 41"/>
                  <a:gd name="T1" fmla="*/ 87 h 98"/>
                  <a:gd name="T2" fmla="*/ 23 w 41"/>
                  <a:gd name="T3" fmla="*/ 98 h 98"/>
                  <a:gd name="T4" fmla="*/ 2 w 41"/>
                  <a:gd name="T5" fmla="*/ 3 h 98"/>
                  <a:gd name="T6" fmla="*/ 25 w 41"/>
                  <a:gd name="T7" fmla="*/ 0 h 98"/>
                  <a:gd name="T8" fmla="*/ 32 w 41"/>
                  <a:gd name="T9" fmla="*/ 11 h 98"/>
                  <a:gd name="T10" fmla="*/ 38 w 41"/>
                  <a:gd name="T11" fmla="*/ 87 h 98"/>
                </a:gdLst>
                <a:ahLst/>
                <a:cxnLst>
                  <a:cxn ang="0">
                    <a:pos x="T0" y="T1"/>
                  </a:cxn>
                  <a:cxn ang="0">
                    <a:pos x="T2" y="T3"/>
                  </a:cxn>
                  <a:cxn ang="0">
                    <a:pos x="T4" y="T5"/>
                  </a:cxn>
                  <a:cxn ang="0">
                    <a:pos x="T6" y="T7"/>
                  </a:cxn>
                  <a:cxn ang="0">
                    <a:pos x="T8" y="T9"/>
                  </a:cxn>
                  <a:cxn ang="0">
                    <a:pos x="T10" y="T11"/>
                  </a:cxn>
                </a:cxnLst>
                <a:rect l="0" t="0" r="r" b="b"/>
                <a:pathLst>
                  <a:path w="41" h="98">
                    <a:moveTo>
                      <a:pt x="38" y="87"/>
                    </a:moveTo>
                    <a:cubicBezTo>
                      <a:pt x="35" y="93"/>
                      <a:pt x="30" y="98"/>
                      <a:pt x="23" y="98"/>
                    </a:cubicBezTo>
                    <a:cubicBezTo>
                      <a:pt x="5" y="69"/>
                      <a:pt x="0" y="37"/>
                      <a:pt x="2" y="3"/>
                    </a:cubicBezTo>
                    <a:cubicBezTo>
                      <a:pt x="10" y="2"/>
                      <a:pt x="17" y="1"/>
                      <a:pt x="25" y="0"/>
                    </a:cubicBezTo>
                    <a:cubicBezTo>
                      <a:pt x="29" y="3"/>
                      <a:pt x="32" y="7"/>
                      <a:pt x="32" y="11"/>
                    </a:cubicBezTo>
                    <a:cubicBezTo>
                      <a:pt x="33" y="37"/>
                      <a:pt x="41" y="61"/>
                      <a:pt x="38" y="87"/>
                    </a:cubicBezTo>
                    <a:close/>
                  </a:path>
                </a:pathLst>
              </a:custGeom>
              <a:solidFill>
                <a:srgbClr val="E8CD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1" name="Freeform 711">
                <a:extLst>
                  <a:ext uri="{FF2B5EF4-FFF2-40B4-BE49-F238E27FC236}">
                    <a16:creationId xmlns:a16="http://schemas.microsoft.com/office/drawing/2014/main" id="{23A7B96E-9561-42F7-8445-3EC26020B41F}"/>
                  </a:ext>
                </a:extLst>
              </p:cNvPr>
              <p:cNvSpPr>
                <a:spLocks/>
              </p:cNvSpPr>
              <p:nvPr/>
            </p:nvSpPr>
            <p:spPr bwMode="auto">
              <a:xfrm>
                <a:off x="1661" y="1113"/>
                <a:ext cx="61" cy="106"/>
              </a:xfrm>
              <a:custGeom>
                <a:avLst/>
                <a:gdLst>
                  <a:gd name="T0" fmla="*/ 18 w 54"/>
                  <a:gd name="T1" fmla="*/ 95 h 95"/>
                  <a:gd name="T2" fmla="*/ 16 w 54"/>
                  <a:gd name="T3" fmla="*/ 89 h 95"/>
                  <a:gd name="T4" fmla="*/ 22 w 54"/>
                  <a:gd name="T5" fmla="*/ 53 h 95"/>
                  <a:gd name="T6" fmla="*/ 41 w 54"/>
                  <a:gd name="T7" fmla="*/ 0 h 95"/>
                  <a:gd name="T8" fmla="*/ 54 w 54"/>
                  <a:gd name="T9" fmla="*/ 71 h 95"/>
                  <a:gd name="T10" fmla="*/ 42 w 54"/>
                  <a:gd name="T11" fmla="*/ 84 h 95"/>
                  <a:gd name="T12" fmla="*/ 30 w 54"/>
                  <a:gd name="T13" fmla="*/ 74 h 95"/>
                  <a:gd name="T14" fmla="*/ 18 w 54"/>
                  <a:gd name="T15" fmla="*/ 95 h 9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95">
                    <a:moveTo>
                      <a:pt x="18" y="95"/>
                    </a:moveTo>
                    <a:cubicBezTo>
                      <a:pt x="17" y="93"/>
                      <a:pt x="17" y="91"/>
                      <a:pt x="16" y="89"/>
                    </a:cubicBezTo>
                    <a:cubicBezTo>
                      <a:pt x="12" y="77"/>
                      <a:pt x="0" y="66"/>
                      <a:pt x="22" y="53"/>
                    </a:cubicBezTo>
                    <a:cubicBezTo>
                      <a:pt x="38" y="44"/>
                      <a:pt x="39" y="20"/>
                      <a:pt x="41" y="0"/>
                    </a:cubicBezTo>
                    <a:cubicBezTo>
                      <a:pt x="42" y="25"/>
                      <a:pt x="46" y="48"/>
                      <a:pt x="54" y="71"/>
                    </a:cubicBezTo>
                    <a:cubicBezTo>
                      <a:pt x="50" y="75"/>
                      <a:pt x="47" y="80"/>
                      <a:pt x="42" y="84"/>
                    </a:cubicBezTo>
                    <a:cubicBezTo>
                      <a:pt x="34" y="91"/>
                      <a:pt x="29" y="90"/>
                      <a:pt x="30" y="74"/>
                    </a:cubicBezTo>
                    <a:cubicBezTo>
                      <a:pt x="24" y="83"/>
                      <a:pt x="30" y="95"/>
                      <a:pt x="18" y="95"/>
                    </a:cubicBezTo>
                    <a:close/>
                  </a:path>
                </a:pathLst>
              </a:custGeom>
              <a:solidFill>
                <a:srgbClr val="DBBD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2" name="Freeform 712">
                <a:extLst>
                  <a:ext uri="{FF2B5EF4-FFF2-40B4-BE49-F238E27FC236}">
                    <a16:creationId xmlns:a16="http://schemas.microsoft.com/office/drawing/2014/main" id="{778C3906-A79A-486A-B26A-E92F9FFBBF26}"/>
                  </a:ext>
                </a:extLst>
              </p:cNvPr>
              <p:cNvSpPr>
                <a:spLocks/>
              </p:cNvSpPr>
              <p:nvPr/>
            </p:nvSpPr>
            <p:spPr bwMode="auto">
              <a:xfrm>
                <a:off x="1839" y="924"/>
                <a:ext cx="94" cy="131"/>
              </a:xfrm>
              <a:custGeom>
                <a:avLst/>
                <a:gdLst>
                  <a:gd name="T0" fmla="*/ 56 w 84"/>
                  <a:gd name="T1" fmla="*/ 26 h 117"/>
                  <a:gd name="T2" fmla="*/ 53 w 84"/>
                  <a:gd name="T3" fmla="*/ 42 h 117"/>
                  <a:gd name="T4" fmla="*/ 84 w 84"/>
                  <a:gd name="T5" fmla="*/ 0 h 117"/>
                  <a:gd name="T6" fmla="*/ 32 w 84"/>
                  <a:gd name="T7" fmla="*/ 114 h 117"/>
                  <a:gd name="T8" fmla="*/ 27 w 84"/>
                  <a:gd name="T9" fmla="*/ 113 h 117"/>
                  <a:gd name="T10" fmla="*/ 41 w 84"/>
                  <a:gd name="T11" fmla="*/ 63 h 117"/>
                  <a:gd name="T12" fmla="*/ 16 w 84"/>
                  <a:gd name="T13" fmla="*/ 113 h 117"/>
                  <a:gd name="T14" fmla="*/ 0 w 84"/>
                  <a:gd name="T15" fmla="*/ 110 h 117"/>
                  <a:gd name="T16" fmla="*/ 14 w 84"/>
                  <a:gd name="T17" fmla="*/ 99 h 117"/>
                  <a:gd name="T18" fmla="*/ 51 w 84"/>
                  <a:gd name="T19" fmla="*/ 26 h 117"/>
                  <a:gd name="T20" fmla="*/ 56 w 84"/>
                  <a:gd name="T21" fmla="*/ 2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4" h="117">
                    <a:moveTo>
                      <a:pt x="56" y="26"/>
                    </a:moveTo>
                    <a:cubicBezTo>
                      <a:pt x="55" y="30"/>
                      <a:pt x="54" y="35"/>
                      <a:pt x="53" y="42"/>
                    </a:cubicBezTo>
                    <a:cubicBezTo>
                      <a:pt x="68" y="29"/>
                      <a:pt x="71" y="11"/>
                      <a:pt x="84" y="0"/>
                    </a:cubicBezTo>
                    <a:cubicBezTo>
                      <a:pt x="69" y="39"/>
                      <a:pt x="44" y="73"/>
                      <a:pt x="32" y="114"/>
                    </a:cubicBezTo>
                    <a:cubicBezTo>
                      <a:pt x="31" y="113"/>
                      <a:pt x="29" y="113"/>
                      <a:pt x="27" y="113"/>
                    </a:cubicBezTo>
                    <a:cubicBezTo>
                      <a:pt x="22" y="93"/>
                      <a:pt x="38" y="79"/>
                      <a:pt x="41" y="63"/>
                    </a:cubicBezTo>
                    <a:cubicBezTo>
                      <a:pt x="31" y="77"/>
                      <a:pt x="29" y="98"/>
                      <a:pt x="16" y="113"/>
                    </a:cubicBezTo>
                    <a:cubicBezTo>
                      <a:pt x="11" y="113"/>
                      <a:pt x="4" y="117"/>
                      <a:pt x="0" y="110"/>
                    </a:cubicBezTo>
                    <a:cubicBezTo>
                      <a:pt x="10" y="113"/>
                      <a:pt x="11" y="105"/>
                      <a:pt x="14" y="99"/>
                    </a:cubicBezTo>
                    <a:cubicBezTo>
                      <a:pt x="23" y="73"/>
                      <a:pt x="32" y="47"/>
                      <a:pt x="51" y="26"/>
                    </a:cubicBezTo>
                    <a:cubicBezTo>
                      <a:pt x="53" y="24"/>
                      <a:pt x="55" y="24"/>
                      <a:pt x="56" y="26"/>
                    </a:cubicBezTo>
                    <a:close/>
                  </a:path>
                </a:pathLst>
              </a:custGeom>
              <a:solidFill>
                <a:srgbClr val="916E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3" name="Freeform 713">
                <a:extLst>
                  <a:ext uri="{FF2B5EF4-FFF2-40B4-BE49-F238E27FC236}">
                    <a16:creationId xmlns:a16="http://schemas.microsoft.com/office/drawing/2014/main" id="{D48E4DBE-FBA3-46F9-BE14-9FA7ADCE6713}"/>
                  </a:ext>
                </a:extLst>
              </p:cNvPr>
              <p:cNvSpPr>
                <a:spLocks/>
              </p:cNvSpPr>
              <p:nvPr/>
            </p:nvSpPr>
            <p:spPr bwMode="auto">
              <a:xfrm>
                <a:off x="1931" y="1261"/>
                <a:ext cx="29" cy="97"/>
              </a:xfrm>
              <a:custGeom>
                <a:avLst/>
                <a:gdLst>
                  <a:gd name="T0" fmla="*/ 23 w 26"/>
                  <a:gd name="T1" fmla="*/ 73 h 86"/>
                  <a:gd name="T2" fmla="*/ 18 w 26"/>
                  <a:gd name="T3" fmla="*/ 86 h 86"/>
                  <a:gd name="T4" fmla="*/ 7 w 26"/>
                  <a:gd name="T5" fmla="*/ 38 h 86"/>
                  <a:gd name="T6" fmla="*/ 4 w 26"/>
                  <a:gd name="T7" fmla="*/ 16 h 86"/>
                  <a:gd name="T8" fmla="*/ 18 w 26"/>
                  <a:gd name="T9" fmla="*/ 3 h 86"/>
                  <a:gd name="T10" fmla="*/ 18 w 26"/>
                  <a:gd name="T11" fmla="*/ 5 h 86"/>
                  <a:gd name="T12" fmla="*/ 23 w 26"/>
                  <a:gd name="T13" fmla="*/ 73 h 86"/>
                </a:gdLst>
                <a:ahLst/>
                <a:cxnLst>
                  <a:cxn ang="0">
                    <a:pos x="T0" y="T1"/>
                  </a:cxn>
                  <a:cxn ang="0">
                    <a:pos x="T2" y="T3"/>
                  </a:cxn>
                  <a:cxn ang="0">
                    <a:pos x="T4" y="T5"/>
                  </a:cxn>
                  <a:cxn ang="0">
                    <a:pos x="T6" y="T7"/>
                  </a:cxn>
                  <a:cxn ang="0">
                    <a:pos x="T8" y="T9"/>
                  </a:cxn>
                  <a:cxn ang="0">
                    <a:pos x="T10" y="T11"/>
                  </a:cxn>
                  <a:cxn ang="0">
                    <a:pos x="T12" y="T13"/>
                  </a:cxn>
                </a:cxnLst>
                <a:rect l="0" t="0" r="r" b="b"/>
                <a:pathLst>
                  <a:path w="26" h="86">
                    <a:moveTo>
                      <a:pt x="23" y="73"/>
                    </a:moveTo>
                    <a:cubicBezTo>
                      <a:pt x="21" y="77"/>
                      <a:pt x="20" y="82"/>
                      <a:pt x="18" y="86"/>
                    </a:cubicBezTo>
                    <a:cubicBezTo>
                      <a:pt x="3" y="73"/>
                      <a:pt x="12" y="53"/>
                      <a:pt x="7" y="38"/>
                    </a:cubicBezTo>
                    <a:cubicBezTo>
                      <a:pt x="4" y="31"/>
                      <a:pt x="6" y="23"/>
                      <a:pt x="4" y="16"/>
                    </a:cubicBezTo>
                    <a:cubicBezTo>
                      <a:pt x="0" y="2"/>
                      <a:pt x="6" y="0"/>
                      <a:pt x="18" y="3"/>
                    </a:cubicBezTo>
                    <a:cubicBezTo>
                      <a:pt x="18" y="4"/>
                      <a:pt x="18" y="5"/>
                      <a:pt x="18" y="5"/>
                    </a:cubicBezTo>
                    <a:cubicBezTo>
                      <a:pt x="24" y="28"/>
                      <a:pt x="26" y="50"/>
                      <a:pt x="23" y="73"/>
                    </a:cubicBezTo>
                    <a:close/>
                  </a:path>
                </a:pathLst>
              </a:custGeom>
              <a:solidFill>
                <a:srgbClr val="F2D6B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4" name="Freeform 714">
                <a:extLst>
                  <a:ext uri="{FF2B5EF4-FFF2-40B4-BE49-F238E27FC236}">
                    <a16:creationId xmlns:a16="http://schemas.microsoft.com/office/drawing/2014/main" id="{FAE89367-AEF6-41F2-AD90-B2538847AA51}"/>
                  </a:ext>
                </a:extLst>
              </p:cNvPr>
              <p:cNvSpPr>
                <a:spLocks/>
              </p:cNvSpPr>
              <p:nvPr/>
            </p:nvSpPr>
            <p:spPr bwMode="auto">
              <a:xfrm>
                <a:off x="1951" y="1267"/>
                <a:ext cx="32" cy="149"/>
              </a:xfrm>
              <a:custGeom>
                <a:avLst/>
                <a:gdLst>
                  <a:gd name="T0" fmla="*/ 5 w 28"/>
                  <a:gd name="T1" fmla="*/ 68 h 133"/>
                  <a:gd name="T2" fmla="*/ 0 w 28"/>
                  <a:gd name="T3" fmla="*/ 0 h 133"/>
                  <a:gd name="T4" fmla="*/ 4 w 28"/>
                  <a:gd name="T5" fmla="*/ 1 h 133"/>
                  <a:gd name="T6" fmla="*/ 28 w 28"/>
                  <a:gd name="T7" fmla="*/ 125 h 133"/>
                  <a:gd name="T8" fmla="*/ 25 w 28"/>
                  <a:gd name="T9" fmla="*/ 133 h 133"/>
                  <a:gd name="T10" fmla="*/ 16 w 28"/>
                  <a:gd name="T11" fmla="*/ 85 h 133"/>
                  <a:gd name="T12" fmla="*/ 5 w 28"/>
                  <a:gd name="T13" fmla="*/ 68 h 133"/>
                </a:gdLst>
                <a:ahLst/>
                <a:cxnLst>
                  <a:cxn ang="0">
                    <a:pos x="T0" y="T1"/>
                  </a:cxn>
                  <a:cxn ang="0">
                    <a:pos x="T2" y="T3"/>
                  </a:cxn>
                  <a:cxn ang="0">
                    <a:pos x="T4" y="T5"/>
                  </a:cxn>
                  <a:cxn ang="0">
                    <a:pos x="T6" y="T7"/>
                  </a:cxn>
                  <a:cxn ang="0">
                    <a:pos x="T8" y="T9"/>
                  </a:cxn>
                  <a:cxn ang="0">
                    <a:pos x="T10" y="T11"/>
                  </a:cxn>
                  <a:cxn ang="0">
                    <a:pos x="T12" y="T13"/>
                  </a:cxn>
                </a:cxnLst>
                <a:rect l="0" t="0" r="r" b="b"/>
                <a:pathLst>
                  <a:path w="28" h="133">
                    <a:moveTo>
                      <a:pt x="5" y="68"/>
                    </a:moveTo>
                    <a:cubicBezTo>
                      <a:pt x="3" y="45"/>
                      <a:pt x="2" y="23"/>
                      <a:pt x="0" y="0"/>
                    </a:cubicBezTo>
                    <a:cubicBezTo>
                      <a:pt x="1" y="1"/>
                      <a:pt x="3" y="1"/>
                      <a:pt x="4" y="1"/>
                    </a:cubicBezTo>
                    <a:cubicBezTo>
                      <a:pt x="5" y="44"/>
                      <a:pt x="27" y="82"/>
                      <a:pt x="28" y="125"/>
                    </a:cubicBezTo>
                    <a:cubicBezTo>
                      <a:pt x="28" y="128"/>
                      <a:pt x="28" y="130"/>
                      <a:pt x="25" y="133"/>
                    </a:cubicBezTo>
                    <a:cubicBezTo>
                      <a:pt x="22" y="117"/>
                      <a:pt x="18" y="101"/>
                      <a:pt x="16" y="85"/>
                    </a:cubicBezTo>
                    <a:cubicBezTo>
                      <a:pt x="15" y="77"/>
                      <a:pt x="13" y="71"/>
                      <a:pt x="5" y="68"/>
                    </a:cubicBezTo>
                    <a:close/>
                  </a:path>
                </a:pathLst>
              </a:custGeom>
              <a:solidFill>
                <a:srgbClr val="977A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5" name="Freeform 715">
                <a:extLst>
                  <a:ext uri="{FF2B5EF4-FFF2-40B4-BE49-F238E27FC236}">
                    <a16:creationId xmlns:a16="http://schemas.microsoft.com/office/drawing/2014/main" id="{342E7F16-790A-42BC-A523-2DB9D630E81B}"/>
                  </a:ext>
                </a:extLst>
              </p:cNvPr>
              <p:cNvSpPr>
                <a:spLocks/>
              </p:cNvSpPr>
              <p:nvPr/>
            </p:nvSpPr>
            <p:spPr bwMode="auto">
              <a:xfrm>
                <a:off x="1768" y="1267"/>
                <a:ext cx="23" cy="101"/>
              </a:xfrm>
              <a:custGeom>
                <a:avLst/>
                <a:gdLst>
                  <a:gd name="T0" fmla="*/ 11 w 21"/>
                  <a:gd name="T1" fmla="*/ 4 h 90"/>
                  <a:gd name="T2" fmla="*/ 10 w 21"/>
                  <a:gd name="T3" fmla="*/ 90 h 90"/>
                  <a:gd name="T4" fmla="*/ 0 w 21"/>
                  <a:gd name="T5" fmla="*/ 2 h 90"/>
                  <a:gd name="T6" fmla="*/ 11 w 21"/>
                  <a:gd name="T7" fmla="*/ 4 h 90"/>
                </a:gdLst>
                <a:ahLst/>
                <a:cxnLst>
                  <a:cxn ang="0">
                    <a:pos x="T0" y="T1"/>
                  </a:cxn>
                  <a:cxn ang="0">
                    <a:pos x="T2" y="T3"/>
                  </a:cxn>
                  <a:cxn ang="0">
                    <a:pos x="T4" y="T5"/>
                  </a:cxn>
                  <a:cxn ang="0">
                    <a:pos x="T6" y="T7"/>
                  </a:cxn>
                </a:cxnLst>
                <a:rect l="0" t="0" r="r" b="b"/>
                <a:pathLst>
                  <a:path w="21" h="90">
                    <a:moveTo>
                      <a:pt x="11" y="4"/>
                    </a:moveTo>
                    <a:cubicBezTo>
                      <a:pt x="10" y="33"/>
                      <a:pt x="21" y="61"/>
                      <a:pt x="10" y="90"/>
                    </a:cubicBezTo>
                    <a:cubicBezTo>
                      <a:pt x="7" y="61"/>
                      <a:pt x="3" y="31"/>
                      <a:pt x="0" y="2"/>
                    </a:cubicBezTo>
                    <a:cubicBezTo>
                      <a:pt x="4" y="1"/>
                      <a:pt x="8" y="0"/>
                      <a:pt x="11" y="4"/>
                    </a:cubicBezTo>
                    <a:close/>
                  </a:path>
                </a:pathLst>
              </a:custGeom>
              <a:solidFill>
                <a:srgbClr val="F3D4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6" name="Freeform 716">
                <a:extLst>
                  <a:ext uri="{FF2B5EF4-FFF2-40B4-BE49-F238E27FC236}">
                    <a16:creationId xmlns:a16="http://schemas.microsoft.com/office/drawing/2014/main" id="{EF7A8449-0A7B-4D1F-AED4-9FD2460EF7D7}"/>
                  </a:ext>
                </a:extLst>
              </p:cNvPr>
              <p:cNvSpPr>
                <a:spLocks/>
              </p:cNvSpPr>
              <p:nvPr/>
            </p:nvSpPr>
            <p:spPr bwMode="auto">
              <a:xfrm>
                <a:off x="1902" y="935"/>
                <a:ext cx="74" cy="118"/>
              </a:xfrm>
              <a:custGeom>
                <a:avLst/>
                <a:gdLst>
                  <a:gd name="T0" fmla="*/ 0 w 66"/>
                  <a:gd name="T1" fmla="*/ 104 h 105"/>
                  <a:gd name="T2" fmla="*/ 56 w 66"/>
                  <a:gd name="T3" fmla="*/ 0 h 105"/>
                  <a:gd name="T4" fmla="*/ 64 w 66"/>
                  <a:gd name="T5" fmla="*/ 8 h 105"/>
                  <a:gd name="T6" fmla="*/ 20 w 66"/>
                  <a:gd name="T7" fmla="*/ 80 h 105"/>
                  <a:gd name="T8" fmla="*/ 20 w 66"/>
                  <a:gd name="T9" fmla="*/ 83 h 105"/>
                  <a:gd name="T10" fmla="*/ 4 w 66"/>
                  <a:gd name="T11" fmla="*/ 104 h 105"/>
                  <a:gd name="T12" fmla="*/ 2 w 66"/>
                  <a:gd name="T13" fmla="*/ 105 h 105"/>
                  <a:gd name="T14" fmla="*/ 0 w 66"/>
                  <a:gd name="T15" fmla="*/ 104 h 1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6" h="105">
                    <a:moveTo>
                      <a:pt x="0" y="104"/>
                    </a:moveTo>
                    <a:cubicBezTo>
                      <a:pt x="14" y="67"/>
                      <a:pt x="32" y="32"/>
                      <a:pt x="56" y="0"/>
                    </a:cubicBezTo>
                    <a:cubicBezTo>
                      <a:pt x="58" y="3"/>
                      <a:pt x="66" y="1"/>
                      <a:pt x="64" y="8"/>
                    </a:cubicBezTo>
                    <a:cubicBezTo>
                      <a:pt x="42" y="28"/>
                      <a:pt x="27" y="51"/>
                      <a:pt x="20" y="80"/>
                    </a:cubicBezTo>
                    <a:cubicBezTo>
                      <a:pt x="20" y="81"/>
                      <a:pt x="20" y="82"/>
                      <a:pt x="20" y="83"/>
                    </a:cubicBezTo>
                    <a:cubicBezTo>
                      <a:pt x="17" y="91"/>
                      <a:pt x="16" y="102"/>
                      <a:pt x="4" y="104"/>
                    </a:cubicBezTo>
                    <a:cubicBezTo>
                      <a:pt x="2" y="105"/>
                      <a:pt x="2" y="105"/>
                      <a:pt x="2" y="105"/>
                    </a:cubicBezTo>
                    <a:lnTo>
                      <a:pt x="0" y="104"/>
                    </a:lnTo>
                    <a:close/>
                  </a:path>
                </a:pathLst>
              </a:custGeom>
              <a:solidFill>
                <a:srgbClr val="755B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7" name="Freeform 717">
                <a:extLst>
                  <a:ext uri="{FF2B5EF4-FFF2-40B4-BE49-F238E27FC236}">
                    <a16:creationId xmlns:a16="http://schemas.microsoft.com/office/drawing/2014/main" id="{647854A2-2827-44C7-B7D2-04A283F6449F}"/>
                  </a:ext>
                </a:extLst>
              </p:cNvPr>
              <p:cNvSpPr>
                <a:spLocks/>
              </p:cNvSpPr>
              <p:nvPr/>
            </p:nvSpPr>
            <p:spPr bwMode="auto">
              <a:xfrm>
                <a:off x="1857" y="978"/>
                <a:ext cx="35" cy="73"/>
              </a:xfrm>
              <a:custGeom>
                <a:avLst/>
                <a:gdLst>
                  <a:gd name="T0" fmla="*/ 0 w 31"/>
                  <a:gd name="T1" fmla="*/ 65 h 65"/>
                  <a:gd name="T2" fmla="*/ 30 w 31"/>
                  <a:gd name="T3" fmla="*/ 0 h 65"/>
                  <a:gd name="T4" fmla="*/ 11 w 31"/>
                  <a:gd name="T5" fmla="*/ 65 h 65"/>
                  <a:gd name="T6" fmla="*/ 0 w 31"/>
                  <a:gd name="T7" fmla="*/ 65 h 65"/>
                </a:gdLst>
                <a:ahLst/>
                <a:cxnLst>
                  <a:cxn ang="0">
                    <a:pos x="T0" y="T1"/>
                  </a:cxn>
                  <a:cxn ang="0">
                    <a:pos x="T2" y="T3"/>
                  </a:cxn>
                  <a:cxn ang="0">
                    <a:pos x="T4" y="T5"/>
                  </a:cxn>
                  <a:cxn ang="0">
                    <a:pos x="T6" y="T7"/>
                  </a:cxn>
                </a:cxnLst>
                <a:rect l="0" t="0" r="r" b="b"/>
                <a:pathLst>
                  <a:path w="31" h="65">
                    <a:moveTo>
                      <a:pt x="0" y="65"/>
                    </a:moveTo>
                    <a:cubicBezTo>
                      <a:pt x="4" y="41"/>
                      <a:pt x="17" y="20"/>
                      <a:pt x="30" y="0"/>
                    </a:cubicBezTo>
                    <a:cubicBezTo>
                      <a:pt x="31" y="24"/>
                      <a:pt x="16" y="43"/>
                      <a:pt x="11" y="65"/>
                    </a:cubicBezTo>
                    <a:cubicBezTo>
                      <a:pt x="7" y="65"/>
                      <a:pt x="4" y="65"/>
                      <a:pt x="0" y="65"/>
                    </a:cubicBezTo>
                    <a:close/>
                  </a:path>
                </a:pathLst>
              </a:custGeom>
              <a:solidFill>
                <a:srgbClr val="F5DA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8" name="Freeform 718">
                <a:extLst>
                  <a:ext uri="{FF2B5EF4-FFF2-40B4-BE49-F238E27FC236}">
                    <a16:creationId xmlns:a16="http://schemas.microsoft.com/office/drawing/2014/main" id="{0914ACBE-4CF1-41F5-B3CE-9BE45917C80C}"/>
                  </a:ext>
                </a:extLst>
              </p:cNvPr>
              <p:cNvSpPr>
                <a:spLocks/>
              </p:cNvSpPr>
              <p:nvPr/>
            </p:nvSpPr>
            <p:spPr bwMode="auto">
              <a:xfrm>
                <a:off x="1670" y="1065"/>
                <a:ext cx="33" cy="89"/>
              </a:xfrm>
              <a:custGeom>
                <a:avLst/>
                <a:gdLst>
                  <a:gd name="T0" fmla="*/ 18 w 29"/>
                  <a:gd name="T1" fmla="*/ 23 h 79"/>
                  <a:gd name="T2" fmla="*/ 17 w 29"/>
                  <a:gd name="T3" fmla="*/ 79 h 79"/>
                  <a:gd name="T4" fmla="*/ 7 w 29"/>
                  <a:gd name="T5" fmla="*/ 56 h 79"/>
                  <a:gd name="T6" fmla="*/ 2 w 29"/>
                  <a:gd name="T7" fmla="*/ 11 h 79"/>
                  <a:gd name="T8" fmla="*/ 13 w 29"/>
                  <a:gd name="T9" fmla="*/ 4 h 79"/>
                  <a:gd name="T10" fmla="*/ 18 w 29"/>
                  <a:gd name="T11" fmla="*/ 16 h 79"/>
                  <a:gd name="T12" fmla="*/ 18 w 29"/>
                  <a:gd name="T13" fmla="*/ 23 h 79"/>
                </a:gdLst>
                <a:ahLst/>
                <a:cxnLst>
                  <a:cxn ang="0">
                    <a:pos x="T0" y="T1"/>
                  </a:cxn>
                  <a:cxn ang="0">
                    <a:pos x="T2" y="T3"/>
                  </a:cxn>
                  <a:cxn ang="0">
                    <a:pos x="T4" y="T5"/>
                  </a:cxn>
                  <a:cxn ang="0">
                    <a:pos x="T6" y="T7"/>
                  </a:cxn>
                  <a:cxn ang="0">
                    <a:pos x="T8" y="T9"/>
                  </a:cxn>
                  <a:cxn ang="0">
                    <a:pos x="T10" y="T11"/>
                  </a:cxn>
                  <a:cxn ang="0">
                    <a:pos x="T12" y="T13"/>
                  </a:cxn>
                </a:cxnLst>
                <a:rect l="0" t="0" r="r" b="b"/>
                <a:pathLst>
                  <a:path w="29" h="79">
                    <a:moveTo>
                      <a:pt x="18" y="23"/>
                    </a:moveTo>
                    <a:cubicBezTo>
                      <a:pt x="15" y="42"/>
                      <a:pt x="29" y="61"/>
                      <a:pt x="17" y="79"/>
                    </a:cubicBezTo>
                    <a:cubicBezTo>
                      <a:pt x="5" y="76"/>
                      <a:pt x="9" y="64"/>
                      <a:pt x="7" y="56"/>
                    </a:cubicBezTo>
                    <a:cubicBezTo>
                      <a:pt x="4" y="42"/>
                      <a:pt x="5" y="26"/>
                      <a:pt x="2" y="11"/>
                    </a:cubicBezTo>
                    <a:cubicBezTo>
                      <a:pt x="0" y="1"/>
                      <a:pt x="6" y="0"/>
                      <a:pt x="13" y="4"/>
                    </a:cubicBezTo>
                    <a:cubicBezTo>
                      <a:pt x="15" y="8"/>
                      <a:pt x="16" y="12"/>
                      <a:pt x="18" y="16"/>
                    </a:cubicBezTo>
                    <a:cubicBezTo>
                      <a:pt x="18" y="19"/>
                      <a:pt x="18" y="21"/>
                      <a:pt x="18" y="23"/>
                    </a:cubicBezTo>
                    <a:close/>
                  </a:path>
                </a:pathLst>
              </a:custGeom>
              <a:solidFill>
                <a:srgbClr val="EFD0B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9" name="Freeform 719">
                <a:extLst>
                  <a:ext uri="{FF2B5EF4-FFF2-40B4-BE49-F238E27FC236}">
                    <a16:creationId xmlns:a16="http://schemas.microsoft.com/office/drawing/2014/main" id="{07ADF8DC-06AE-4469-87AB-7FB95ECE35DE}"/>
                  </a:ext>
                </a:extLst>
              </p:cNvPr>
              <p:cNvSpPr>
                <a:spLocks/>
              </p:cNvSpPr>
              <p:nvPr/>
            </p:nvSpPr>
            <p:spPr bwMode="auto">
              <a:xfrm>
                <a:off x="1667" y="1063"/>
                <a:ext cx="22" cy="101"/>
              </a:xfrm>
              <a:custGeom>
                <a:avLst/>
                <a:gdLst>
                  <a:gd name="T0" fmla="*/ 16 w 20"/>
                  <a:gd name="T1" fmla="*/ 6 h 90"/>
                  <a:gd name="T2" fmla="*/ 8 w 20"/>
                  <a:gd name="T3" fmla="*/ 9 h 90"/>
                  <a:gd name="T4" fmla="*/ 20 w 20"/>
                  <a:gd name="T5" fmla="*/ 81 h 90"/>
                  <a:gd name="T6" fmla="*/ 13 w 20"/>
                  <a:gd name="T7" fmla="*/ 90 h 90"/>
                  <a:gd name="T8" fmla="*/ 0 w 20"/>
                  <a:gd name="T9" fmla="*/ 3 h 90"/>
                  <a:gd name="T10" fmla="*/ 16 w 20"/>
                  <a:gd name="T11" fmla="*/ 6 h 90"/>
                </a:gdLst>
                <a:ahLst/>
                <a:cxnLst>
                  <a:cxn ang="0">
                    <a:pos x="T0" y="T1"/>
                  </a:cxn>
                  <a:cxn ang="0">
                    <a:pos x="T2" y="T3"/>
                  </a:cxn>
                  <a:cxn ang="0">
                    <a:pos x="T4" y="T5"/>
                  </a:cxn>
                  <a:cxn ang="0">
                    <a:pos x="T6" y="T7"/>
                  </a:cxn>
                  <a:cxn ang="0">
                    <a:pos x="T8" y="T9"/>
                  </a:cxn>
                  <a:cxn ang="0">
                    <a:pos x="T10" y="T11"/>
                  </a:cxn>
                </a:cxnLst>
                <a:rect l="0" t="0" r="r" b="b"/>
                <a:pathLst>
                  <a:path w="20" h="90">
                    <a:moveTo>
                      <a:pt x="16" y="6"/>
                    </a:moveTo>
                    <a:cubicBezTo>
                      <a:pt x="13" y="6"/>
                      <a:pt x="8" y="5"/>
                      <a:pt x="8" y="9"/>
                    </a:cubicBezTo>
                    <a:cubicBezTo>
                      <a:pt x="13" y="33"/>
                      <a:pt x="9" y="58"/>
                      <a:pt x="20" y="81"/>
                    </a:cubicBezTo>
                    <a:cubicBezTo>
                      <a:pt x="18" y="84"/>
                      <a:pt x="15" y="87"/>
                      <a:pt x="13" y="90"/>
                    </a:cubicBezTo>
                    <a:cubicBezTo>
                      <a:pt x="2" y="62"/>
                      <a:pt x="6" y="32"/>
                      <a:pt x="0" y="3"/>
                    </a:cubicBezTo>
                    <a:cubicBezTo>
                      <a:pt x="6" y="3"/>
                      <a:pt x="12" y="0"/>
                      <a:pt x="16" y="6"/>
                    </a:cubicBezTo>
                    <a:close/>
                  </a:path>
                </a:pathLst>
              </a:custGeom>
              <a:solidFill>
                <a:srgbClr val="9372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0" name="Freeform 720">
                <a:extLst>
                  <a:ext uri="{FF2B5EF4-FFF2-40B4-BE49-F238E27FC236}">
                    <a16:creationId xmlns:a16="http://schemas.microsoft.com/office/drawing/2014/main" id="{E0FFE896-8496-4776-8508-75BE2CB80151}"/>
                  </a:ext>
                </a:extLst>
              </p:cNvPr>
              <p:cNvSpPr>
                <a:spLocks/>
              </p:cNvSpPr>
              <p:nvPr/>
            </p:nvSpPr>
            <p:spPr bwMode="auto">
              <a:xfrm>
                <a:off x="1629" y="1070"/>
                <a:ext cx="35" cy="107"/>
              </a:xfrm>
              <a:custGeom>
                <a:avLst/>
                <a:gdLst>
                  <a:gd name="T0" fmla="*/ 11 w 32"/>
                  <a:gd name="T1" fmla="*/ 0 h 95"/>
                  <a:gd name="T2" fmla="*/ 32 w 32"/>
                  <a:gd name="T3" fmla="*/ 95 h 95"/>
                  <a:gd name="T4" fmla="*/ 23 w 32"/>
                  <a:gd name="T5" fmla="*/ 91 h 95"/>
                  <a:gd name="T6" fmla="*/ 8 w 32"/>
                  <a:gd name="T7" fmla="*/ 41 h 95"/>
                  <a:gd name="T8" fmla="*/ 7 w 32"/>
                  <a:gd name="T9" fmla="*/ 24 h 95"/>
                  <a:gd name="T10" fmla="*/ 3 w 32"/>
                  <a:gd name="T11" fmla="*/ 4 h 95"/>
                  <a:gd name="T12" fmla="*/ 11 w 32"/>
                  <a:gd name="T13" fmla="*/ 0 h 95"/>
                </a:gdLst>
                <a:ahLst/>
                <a:cxnLst>
                  <a:cxn ang="0">
                    <a:pos x="T0" y="T1"/>
                  </a:cxn>
                  <a:cxn ang="0">
                    <a:pos x="T2" y="T3"/>
                  </a:cxn>
                  <a:cxn ang="0">
                    <a:pos x="T4" y="T5"/>
                  </a:cxn>
                  <a:cxn ang="0">
                    <a:pos x="T6" y="T7"/>
                  </a:cxn>
                  <a:cxn ang="0">
                    <a:pos x="T8" y="T9"/>
                  </a:cxn>
                  <a:cxn ang="0">
                    <a:pos x="T10" y="T11"/>
                  </a:cxn>
                  <a:cxn ang="0">
                    <a:pos x="T12" y="T13"/>
                  </a:cxn>
                </a:cxnLst>
                <a:rect l="0" t="0" r="r" b="b"/>
                <a:pathLst>
                  <a:path w="32" h="95">
                    <a:moveTo>
                      <a:pt x="11" y="0"/>
                    </a:moveTo>
                    <a:cubicBezTo>
                      <a:pt x="13" y="33"/>
                      <a:pt x="24" y="64"/>
                      <a:pt x="32" y="95"/>
                    </a:cubicBezTo>
                    <a:cubicBezTo>
                      <a:pt x="29" y="94"/>
                      <a:pt x="26" y="93"/>
                      <a:pt x="23" y="91"/>
                    </a:cubicBezTo>
                    <a:cubicBezTo>
                      <a:pt x="14" y="76"/>
                      <a:pt x="15" y="57"/>
                      <a:pt x="8" y="41"/>
                    </a:cubicBezTo>
                    <a:cubicBezTo>
                      <a:pt x="5" y="35"/>
                      <a:pt x="16" y="29"/>
                      <a:pt x="7" y="24"/>
                    </a:cubicBezTo>
                    <a:cubicBezTo>
                      <a:pt x="2" y="18"/>
                      <a:pt x="0" y="11"/>
                      <a:pt x="3" y="4"/>
                    </a:cubicBezTo>
                    <a:cubicBezTo>
                      <a:pt x="6" y="3"/>
                      <a:pt x="8" y="1"/>
                      <a:pt x="11" y="0"/>
                    </a:cubicBezTo>
                    <a:close/>
                  </a:path>
                </a:pathLst>
              </a:custGeom>
              <a:solidFill>
                <a:srgbClr val="8E6E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1" name="Freeform 721">
                <a:extLst>
                  <a:ext uri="{FF2B5EF4-FFF2-40B4-BE49-F238E27FC236}">
                    <a16:creationId xmlns:a16="http://schemas.microsoft.com/office/drawing/2014/main" id="{A680CC7B-8895-4FC1-A393-B7EEE4DD915A}"/>
                  </a:ext>
                </a:extLst>
              </p:cNvPr>
              <p:cNvSpPr>
                <a:spLocks/>
              </p:cNvSpPr>
              <p:nvPr/>
            </p:nvSpPr>
            <p:spPr bwMode="auto">
              <a:xfrm>
                <a:off x="1641" y="1181"/>
                <a:ext cx="34" cy="42"/>
              </a:xfrm>
              <a:custGeom>
                <a:avLst/>
                <a:gdLst>
                  <a:gd name="T0" fmla="*/ 0 w 30"/>
                  <a:gd name="T1" fmla="*/ 9 h 37"/>
                  <a:gd name="T2" fmla="*/ 20 w 30"/>
                  <a:gd name="T3" fmla="*/ 9 h 37"/>
                  <a:gd name="T4" fmla="*/ 26 w 30"/>
                  <a:gd name="T5" fmla="*/ 36 h 37"/>
                  <a:gd name="T6" fmla="*/ 12 w 30"/>
                  <a:gd name="T7" fmla="*/ 30 h 37"/>
                  <a:gd name="T8" fmla="*/ 0 w 30"/>
                  <a:gd name="T9" fmla="*/ 9 h 37"/>
                </a:gdLst>
                <a:ahLst/>
                <a:cxnLst>
                  <a:cxn ang="0">
                    <a:pos x="T0" y="T1"/>
                  </a:cxn>
                  <a:cxn ang="0">
                    <a:pos x="T2" y="T3"/>
                  </a:cxn>
                  <a:cxn ang="0">
                    <a:pos x="T4" y="T5"/>
                  </a:cxn>
                  <a:cxn ang="0">
                    <a:pos x="T6" y="T7"/>
                  </a:cxn>
                  <a:cxn ang="0">
                    <a:pos x="T8" y="T9"/>
                  </a:cxn>
                </a:cxnLst>
                <a:rect l="0" t="0" r="r" b="b"/>
                <a:pathLst>
                  <a:path w="30" h="37">
                    <a:moveTo>
                      <a:pt x="0" y="9"/>
                    </a:moveTo>
                    <a:cubicBezTo>
                      <a:pt x="6" y="0"/>
                      <a:pt x="15" y="0"/>
                      <a:pt x="20" y="9"/>
                    </a:cubicBezTo>
                    <a:cubicBezTo>
                      <a:pt x="24" y="17"/>
                      <a:pt x="30" y="26"/>
                      <a:pt x="26" y="36"/>
                    </a:cubicBezTo>
                    <a:cubicBezTo>
                      <a:pt x="21" y="36"/>
                      <a:pt x="14" y="37"/>
                      <a:pt x="12" y="30"/>
                    </a:cubicBezTo>
                    <a:cubicBezTo>
                      <a:pt x="6" y="24"/>
                      <a:pt x="3" y="16"/>
                      <a:pt x="0" y="9"/>
                    </a:cubicBezTo>
                    <a:close/>
                  </a:path>
                </a:pathLst>
              </a:custGeom>
              <a:solidFill>
                <a:srgbClr val="E2C0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2" name="Freeform 722">
                <a:extLst>
                  <a:ext uri="{FF2B5EF4-FFF2-40B4-BE49-F238E27FC236}">
                    <a16:creationId xmlns:a16="http://schemas.microsoft.com/office/drawing/2014/main" id="{D9D13577-6FFE-4ED3-89FC-D45AF7E083A6}"/>
                  </a:ext>
                </a:extLst>
              </p:cNvPr>
              <p:cNvSpPr>
                <a:spLocks/>
              </p:cNvSpPr>
              <p:nvPr/>
            </p:nvSpPr>
            <p:spPr bwMode="auto">
              <a:xfrm>
                <a:off x="1618" y="1074"/>
                <a:ext cx="21" cy="41"/>
              </a:xfrm>
              <a:custGeom>
                <a:avLst/>
                <a:gdLst>
                  <a:gd name="T0" fmla="*/ 12 w 18"/>
                  <a:gd name="T1" fmla="*/ 0 h 36"/>
                  <a:gd name="T2" fmla="*/ 16 w 18"/>
                  <a:gd name="T3" fmla="*/ 20 h 36"/>
                  <a:gd name="T4" fmla="*/ 4 w 18"/>
                  <a:gd name="T5" fmla="*/ 28 h 36"/>
                  <a:gd name="T6" fmla="*/ 0 w 18"/>
                  <a:gd name="T7" fmla="*/ 12 h 36"/>
                  <a:gd name="T8" fmla="*/ 12 w 18"/>
                  <a:gd name="T9" fmla="*/ 0 h 36"/>
                </a:gdLst>
                <a:ahLst/>
                <a:cxnLst>
                  <a:cxn ang="0">
                    <a:pos x="T0" y="T1"/>
                  </a:cxn>
                  <a:cxn ang="0">
                    <a:pos x="T2" y="T3"/>
                  </a:cxn>
                  <a:cxn ang="0">
                    <a:pos x="T4" y="T5"/>
                  </a:cxn>
                  <a:cxn ang="0">
                    <a:pos x="T6" y="T7"/>
                  </a:cxn>
                  <a:cxn ang="0">
                    <a:pos x="T8" y="T9"/>
                  </a:cxn>
                </a:cxnLst>
                <a:rect l="0" t="0" r="r" b="b"/>
                <a:pathLst>
                  <a:path w="18" h="36">
                    <a:moveTo>
                      <a:pt x="12" y="0"/>
                    </a:moveTo>
                    <a:cubicBezTo>
                      <a:pt x="16" y="6"/>
                      <a:pt x="18" y="13"/>
                      <a:pt x="16" y="20"/>
                    </a:cubicBezTo>
                    <a:cubicBezTo>
                      <a:pt x="10" y="20"/>
                      <a:pt x="15" y="36"/>
                      <a:pt x="4" y="28"/>
                    </a:cubicBezTo>
                    <a:cubicBezTo>
                      <a:pt x="4" y="22"/>
                      <a:pt x="6" y="16"/>
                      <a:pt x="0" y="12"/>
                    </a:cubicBezTo>
                    <a:cubicBezTo>
                      <a:pt x="0" y="4"/>
                      <a:pt x="5" y="1"/>
                      <a:pt x="12" y="0"/>
                    </a:cubicBezTo>
                    <a:close/>
                  </a:path>
                </a:pathLst>
              </a:custGeom>
              <a:solidFill>
                <a:srgbClr val="E8D1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3" name="Freeform 723">
                <a:extLst>
                  <a:ext uri="{FF2B5EF4-FFF2-40B4-BE49-F238E27FC236}">
                    <a16:creationId xmlns:a16="http://schemas.microsoft.com/office/drawing/2014/main" id="{61A2A6A3-0831-436C-8678-6F572FACB27D}"/>
                  </a:ext>
                </a:extLst>
              </p:cNvPr>
              <p:cNvSpPr>
                <a:spLocks/>
              </p:cNvSpPr>
              <p:nvPr/>
            </p:nvSpPr>
            <p:spPr bwMode="auto">
              <a:xfrm>
                <a:off x="1912" y="1021"/>
                <a:ext cx="23" cy="53"/>
              </a:xfrm>
              <a:custGeom>
                <a:avLst/>
                <a:gdLst>
                  <a:gd name="T0" fmla="*/ 11 w 21"/>
                  <a:gd name="T1" fmla="*/ 4 h 48"/>
                  <a:gd name="T2" fmla="*/ 19 w 21"/>
                  <a:gd name="T3" fmla="*/ 13 h 48"/>
                  <a:gd name="T4" fmla="*/ 7 w 21"/>
                  <a:gd name="T5" fmla="*/ 48 h 48"/>
                  <a:gd name="T6" fmla="*/ 0 w 21"/>
                  <a:gd name="T7" fmla="*/ 36 h 48"/>
                  <a:gd name="T8" fmla="*/ 11 w 21"/>
                  <a:gd name="T9" fmla="*/ 4 h 48"/>
                </a:gdLst>
                <a:ahLst/>
                <a:cxnLst>
                  <a:cxn ang="0">
                    <a:pos x="T0" y="T1"/>
                  </a:cxn>
                  <a:cxn ang="0">
                    <a:pos x="T2" y="T3"/>
                  </a:cxn>
                  <a:cxn ang="0">
                    <a:pos x="T4" y="T5"/>
                  </a:cxn>
                  <a:cxn ang="0">
                    <a:pos x="T6" y="T7"/>
                  </a:cxn>
                  <a:cxn ang="0">
                    <a:pos x="T8" y="T9"/>
                  </a:cxn>
                </a:cxnLst>
                <a:rect l="0" t="0" r="r" b="b"/>
                <a:pathLst>
                  <a:path w="21" h="48">
                    <a:moveTo>
                      <a:pt x="11" y="4"/>
                    </a:moveTo>
                    <a:cubicBezTo>
                      <a:pt x="21" y="0"/>
                      <a:pt x="21" y="7"/>
                      <a:pt x="19" y="13"/>
                    </a:cubicBezTo>
                    <a:cubicBezTo>
                      <a:pt x="15" y="25"/>
                      <a:pt x="11" y="37"/>
                      <a:pt x="7" y="48"/>
                    </a:cubicBezTo>
                    <a:cubicBezTo>
                      <a:pt x="4" y="44"/>
                      <a:pt x="2" y="40"/>
                      <a:pt x="0" y="36"/>
                    </a:cubicBezTo>
                    <a:cubicBezTo>
                      <a:pt x="4" y="26"/>
                      <a:pt x="7" y="15"/>
                      <a:pt x="11" y="4"/>
                    </a:cubicBezTo>
                    <a:close/>
                  </a:path>
                </a:pathLst>
              </a:custGeom>
              <a:solidFill>
                <a:srgbClr val="A180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4" name="Freeform 724">
                <a:extLst>
                  <a:ext uri="{FF2B5EF4-FFF2-40B4-BE49-F238E27FC236}">
                    <a16:creationId xmlns:a16="http://schemas.microsoft.com/office/drawing/2014/main" id="{CC4EEE2E-69CA-4959-88F2-C5770F5303D0}"/>
                  </a:ext>
                </a:extLst>
              </p:cNvPr>
              <p:cNvSpPr>
                <a:spLocks/>
              </p:cNvSpPr>
              <p:nvPr/>
            </p:nvSpPr>
            <p:spPr bwMode="auto">
              <a:xfrm>
                <a:off x="1613" y="1241"/>
                <a:ext cx="14" cy="55"/>
              </a:xfrm>
              <a:custGeom>
                <a:avLst/>
                <a:gdLst>
                  <a:gd name="T0" fmla="*/ 6 w 13"/>
                  <a:gd name="T1" fmla="*/ 1 h 49"/>
                  <a:gd name="T2" fmla="*/ 12 w 13"/>
                  <a:gd name="T3" fmla="*/ 49 h 49"/>
                  <a:gd name="T4" fmla="*/ 1 w 13"/>
                  <a:gd name="T5" fmla="*/ 0 h 49"/>
                  <a:gd name="T6" fmla="*/ 6 w 13"/>
                  <a:gd name="T7" fmla="*/ 1 h 49"/>
                </a:gdLst>
                <a:ahLst/>
                <a:cxnLst>
                  <a:cxn ang="0">
                    <a:pos x="T0" y="T1"/>
                  </a:cxn>
                  <a:cxn ang="0">
                    <a:pos x="T2" y="T3"/>
                  </a:cxn>
                  <a:cxn ang="0">
                    <a:pos x="T4" y="T5"/>
                  </a:cxn>
                  <a:cxn ang="0">
                    <a:pos x="T6" y="T7"/>
                  </a:cxn>
                </a:cxnLst>
                <a:rect l="0" t="0" r="r" b="b"/>
                <a:pathLst>
                  <a:path w="13" h="49">
                    <a:moveTo>
                      <a:pt x="6" y="1"/>
                    </a:moveTo>
                    <a:cubicBezTo>
                      <a:pt x="8" y="16"/>
                      <a:pt x="13" y="30"/>
                      <a:pt x="12" y="49"/>
                    </a:cubicBezTo>
                    <a:cubicBezTo>
                      <a:pt x="4" y="31"/>
                      <a:pt x="0" y="16"/>
                      <a:pt x="1" y="0"/>
                    </a:cubicBezTo>
                    <a:cubicBezTo>
                      <a:pt x="3" y="0"/>
                      <a:pt x="4" y="0"/>
                      <a:pt x="6" y="1"/>
                    </a:cubicBezTo>
                    <a:close/>
                  </a:path>
                </a:pathLst>
              </a:custGeom>
              <a:solidFill>
                <a:srgbClr val="8F71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5" name="Freeform 725">
                <a:extLst>
                  <a:ext uri="{FF2B5EF4-FFF2-40B4-BE49-F238E27FC236}">
                    <a16:creationId xmlns:a16="http://schemas.microsoft.com/office/drawing/2014/main" id="{2A05E662-E049-40FA-A972-36C6ABDA4FCF}"/>
                  </a:ext>
                </a:extLst>
              </p:cNvPr>
              <p:cNvSpPr>
                <a:spLocks/>
              </p:cNvSpPr>
              <p:nvPr/>
            </p:nvSpPr>
            <p:spPr bwMode="auto">
              <a:xfrm>
                <a:off x="1687" y="1264"/>
                <a:ext cx="16" cy="40"/>
              </a:xfrm>
              <a:custGeom>
                <a:avLst/>
                <a:gdLst>
                  <a:gd name="T0" fmla="*/ 7 w 14"/>
                  <a:gd name="T1" fmla="*/ 3 h 35"/>
                  <a:gd name="T2" fmla="*/ 14 w 14"/>
                  <a:gd name="T3" fmla="*/ 35 h 35"/>
                  <a:gd name="T4" fmla="*/ 0 w 14"/>
                  <a:gd name="T5" fmla="*/ 0 h 35"/>
                  <a:gd name="T6" fmla="*/ 7 w 14"/>
                  <a:gd name="T7" fmla="*/ 3 h 35"/>
                </a:gdLst>
                <a:ahLst/>
                <a:cxnLst>
                  <a:cxn ang="0">
                    <a:pos x="T0" y="T1"/>
                  </a:cxn>
                  <a:cxn ang="0">
                    <a:pos x="T2" y="T3"/>
                  </a:cxn>
                  <a:cxn ang="0">
                    <a:pos x="T4" y="T5"/>
                  </a:cxn>
                  <a:cxn ang="0">
                    <a:pos x="T6" y="T7"/>
                  </a:cxn>
                </a:cxnLst>
                <a:rect l="0" t="0" r="r" b="b"/>
                <a:pathLst>
                  <a:path w="14" h="35">
                    <a:moveTo>
                      <a:pt x="7" y="3"/>
                    </a:moveTo>
                    <a:cubicBezTo>
                      <a:pt x="9" y="13"/>
                      <a:pt x="12" y="24"/>
                      <a:pt x="14" y="35"/>
                    </a:cubicBezTo>
                    <a:cubicBezTo>
                      <a:pt x="1" y="26"/>
                      <a:pt x="3" y="12"/>
                      <a:pt x="0" y="0"/>
                    </a:cubicBezTo>
                    <a:cubicBezTo>
                      <a:pt x="2" y="1"/>
                      <a:pt x="5" y="2"/>
                      <a:pt x="7" y="3"/>
                    </a:cubicBezTo>
                    <a:close/>
                  </a:path>
                </a:pathLst>
              </a:custGeom>
              <a:solidFill>
                <a:srgbClr val="E9D2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6" name="Freeform 726">
                <a:extLst>
                  <a:ext uri="{FF2B5EF4-FFF2-40B4-BE49-F238E27FC236}">
                    <a16:creationId xmlns:a16="http://schemas.microsoft.com/office/drawing/2014/main" id="{4DC601BD-2BA7-496E-A4E5-302A4868A3B9}"/>
                  </a:ext>
                </a:extLst>
              </p:cNvPr>
              <p:cNvSpPr>
                <a:spLocks/>
              </p:cNvSpPr>
              <p:nvPr/>
            </p:nvSpPr>
            <p:spPr bwMode="auto">
              <a:xfrm>
                <a:off x="1638" y="1191"/>
                <a:ext cx="19" cy="27"/>
              </a:xfrm>
              <a:custGeom>
                <a:avLst/>
                <a:gdLst>
                  <a:gd name="T0" fmla="*/ 3 w 17"/>
                  <a:gd name="T1" fmla="*/ 0 h 24"/>
                  <a:gd name="T2" fmla="*/ 15 w 17"/>
                  <a:gd name="T3" fmla="*/ 21 h 24"/>
                  <a:gd name="T4" fmla="*/ 3 w 17"/>
                  <a:gd name="T5" fmla="*/ 24 h 24"/>
                  <a:gd name="T6" fmla="*/ 0 w 17"/>
                  <a:gd name="T7" fmla="*/ 3 h 24"/>
                  <a:gd name="T8" fmla="*/ 3 w 17"/>
                  <a:gd name="T9" fmla="*/ 0 h 24"/>
                </a:gdLst>
                <a:ahLst/>
                <a:cxnLst>
                  <a:cxn ang="0">
                    <a:pos x="T0" y="T1"/>
                  </a:cxn>
                  <a:cxn ang="0">
                    <a:pos x="T2" y="T3"/>
                  </a:cxn>
                  <a:cxn ang="0">
                    <a:pos x="T4" y="T5"/>
                  </a:cxn>
                  <a:cxn ang="0">
                    <a:pos x="T6" y="T7"/>
                  </a:cxn>
                  <a:cxn ang="0">
                    <a:pos x="T8" y="T9"/>
                  </a:cxn>
                </a:cxnLst>
                <a:rect l="0" t="0" r="r" b="b"/>
                <a:pathLst>
                  <a:path w="17" h="24">
                    <a:moveTo>
                      <a:pt x="3" y="0"/>
                    </a:moveTo>
                    <a:cubicBezTo>
                      <a:pt x="10" y="5"/>
                      <a:pt x="17" y="10"/>
                      <a:pt x="15" y="21"/>
                    </a:cubicBezTo>
                    <a:cubicBezTo>
                      <a:pt x="11" y="22"/>
                      <a:pt x="7" y="23"/>
                      <a:pt x="3" y="24"/>
                    </a:cubicBezTo>
                    <a:cubicBezTo>
                      <a:pt x="2" y="17"/>
                      <a:pt x="1" y="10"/>
                      <a:pt x="0" y="3"/>
                    </a:cubicBezTo>
                    <a:cubicBezTo>
                      <a:pt x="1" y="2"/>
                      <a:pt x="2" y="1"/>
                      <a:pt x="3" y="0"/>
                    </a:cubicBezTo>
                    <a:close/>
                  </a:path>
                </a:pathLst>
              </a:custGeom>
              <a:solidFill>
                <a:srgbClr val="A884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7" name="Freeform 727">
                <a:extLst>
                  <a:ext uri="{FF2B5EF4-FFF2-40B4-BE49-F238E27FC236}">
                    <a16:creationId xmlns:a16="http://schemas.microsoft.com/office/drawing/2014/main" id="{E1EA9F4A-C696-422B-A6D0-E6EE67DCB41F}"/>
                  </a:ext>
                </a:extLst>
              </p:cNvPr>
              <p:cNvSpPr>
                <a:spLocks/>
              </p:cNvSpPr>
              <p:nvPr/>
            </p:nvSpPr>
            <p:spPr bwMode="auto">
              <a:xfrm>
                <a:off x="1906" y="1025"/>
                <a:ext cx="20" cy="36"/>
              </a:xfrm>
              <a:custGeom>
                <a:avLst/>
                <a:gdLst>
                  <a:gd name="T0" fmla="*/ 16 w 18"/>
                  <a:gd name="T1" fmla="*/ 0 h 32"/>
                  <a:gd name="T2" fmla="*/ 5 w 18"/>
                  <a:gd name="T3" fmla="*/ 32 h 32"/>
                  <a:gd name="T4" fmla="*/ 0 w 18"/>
                  <a:gd name="T5" fmla="*/ 24 h 32"/>
                  <a:gd name="T6" fmla="*/ 16 w 18"/>
                  <a:gd name="T7" fmla="*/ 0 h 32"/>
                </a:gdLst>
                <a:ahLst/>
                <a:cxnLst>
                  <a:cxn ang="0">
                    <a:pos x="T0" y="T1"/>
                  </a:cxn>
                  <a:cxn ang="0">
                    <a:pos x="T2" y="T3"/>
                  </a:cxn>
                  <a:cxn ang="0">
                    <a:pos x="T4" y="T5"/>
                  </a:cxn>
                  <a:cxn ang="0">
                    <a:pos x="T6" y="T7"/>
                  </a:cxn>
                </a:cxnLst>
                <a:rect l="0" t="0" r="r" b="b"/>
                <a:pathLst>
                  <a:path w="18" h="32">
                    <a:moveTo>
                      <a:pt x="16" y="0"/>
                    </a:moveTo>
                    <a:cubicBezTo>
                      <a:pt x="16" y="12"/>
                      <a:pt x="18" y="25"/>
                      <a:pt x="5" y="32"/>
                    </a:cubicBezTo>
                    <a:cubicBezTo>
                      <a:pt x="3" y="29"/>
                      <a:pt x="2" y="27"/>
                      <a:pt x="0" y="24"/>
                    </a:cubicBezTo>
                    <a:cubicBezTo>
                      <a:pt x="8" y="18"/>
                      <a:pt x="7" y="6"/>
                      <a:pt x="16" y="0"/>
                    </a:cubicBezTo>
                    <a:close/>
                  </a:path>
                </a:pathLst>
              </a:custGeom>
              <a:solidFill>
                <a:srgbClr val="F3D8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8" name="Freeform 728">
                <a:extLst>
                  <a:ext uri="{FF2B5EF4-FFF2-40B4-BE49-F238E27FC236}">
                    <a16:creationId xmlns:a16="http://schemas.microsoft.com/office/drawing/2014/main" id="{90AC4A9B-B94E-476D-B85F-C6C8982CEA7C}"/>
                  </a:ext>
                </a:extLst>
              </p:cNvPr>
              <p:cNvSpPr>
                <a:spLocks/>
              </p:cNvSpPr>
              <p:nvPr/>
            </p:nvSpPr>
            <p:spPr bwMode="auto">
              <a:xfrm>
                <a:off x="1585" y="1136"/>
                <a:ext cx="17" cy="46"/>
              </a:xfrm>
              <a:custGeom>
                <a:avLst/>
                <a:gdLst>
                  <a:gd name="T0" fmla="*/ 14 w 15"/>
                  <a:gd name="T1" fmla="*/ 29 h 41"/>
                  <a:gd name="T2" fmla="*/ 10 w 15"/>
                  <a:gd name="T3" fmla="*/ 41 h 41"/>
                  <a:gd name="T4" fmla="*/ 3 w 15"/>
                  <a:gd name="T5" fmla="*/ 0 h 41"/>
                  <a:gd name="T6" fmla="*/ 14 w 15"/>
                  <a:gd name="T7" fmla="*/ 29 h 41"/>
                </a:gdLst>
                <a:ahLst/>
                <a:cxnLst>
                  <a:cxn ang="0">
                    <a:pos x="T0" y="T1"/>
                  </a:cxn>
                  <a:cxn ang="0">
                    <a:pos x="T2" y="T3"/>
                  </a:cxn>
                  <a:cxn ang="0">
                    <a:pos x="T4" y="T5"/>
                  </a:cxn>
                  <a:cxn ang="0">
                    <a:pos x="T6" y="T7"/>
                  </a:cxn>
                </a:cxnLst>
                <a:rect l="0" t="0" r="r" b="b"/>
                <a:pathLst>
                  <a:path w="15" h="41">
                    <a:moveTo>
                      <a:pt x="14" y="29"/>
                    </a:moveTo>
                    <a:cubicBezTo>
                      <a:pt x="14" y="33"/>
                      <a:pt x="15" y="38"/>
                      <a:pt x="10" y="41"/>
                    </a:cubicBezTo>
                    <a:cubicBezTo>
                      <a:pt x="4" y="29"/>
                      <a:pt x="0" y="17"/>
                      <a:pt x="3" y="0"/>
                    </a:cubicBezTo>
                    <a:cubicBezTo>
                      <a:pt x="7" y="12"/>
                      <a:pt x="11" y="20"/>
                      <a:pt x="14" y="29"/>
                    </a:cubicBezTo>
                    <a:close/>
                  </a:path>
                </a:pathLst>
              </a:custGeom>
              <a:solidFill>
                <a:srgbClr val="D9C8B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9" name="Freeform 729">
                <a:extLst>
                  <a:ext uri="{FF2B5EF4-FFF2-40B4-BE49-F238E27FC236}">
                    <a16:creationId xmlns:a16="http://schemas.microsoft.com/office/drawing/2014/main" id="{31968715-97B2-4648-8B1B-F6BF0F556FCE}"/>
                  </a:ext>
                </a:extLst>
              </p:cNvPr>
              <p:cNvSpPr>
                <a:spLocks/>
              </p:cNvSpPr>
              <p:nvPr/>
            </p:nvSpPr>
            <p:spPr bwMode="auto">
              <a:xfrm>
                <a:off x="1107" y="3253"/>
                <a:ext cx="489" cy="54"/>
              </a:xfrm>
              <a:custGeom>
                <a:avLst/>
                <a:gdLst>
                  <a:gd name="T0" fmla="*/ 14 w 435"/>
                  <a:gd name="T1" fmla="*/ 34 h 48"/>
                  <a:gd name="T2" fmla="*/ 0 w 435"/>
                  <a:gd name="T3" fmla="*/ 1 h 48"/>
                  <a:gd name="T4" fmla="*/ 110 w 435"/>
                  <a:gd name="T5" fmla="*/ 6 h 48"/>
                  <a:gd name="T6" fmla="*/ 252 w 435"/>
                  <a:gd name="T7" fmla="*/ 5 h 48"/>
                  <a:gd name="T8" fmla="*/ 379 w 435"/>
                  <a:gd name="T9" fmla="*/ 5 h 48"/>
                  <a:gd name="T10" fmla="*/ 419 w 435"/>
                  <a:gd name="T11" fmla="*/ 26 h 48"/>
                  <a:gd name="T12" fmla="*/ 435 w 435"/>
                  <a:gd name="T13" fmla="*/ 33 h 48"/>
                  <a:gd name="T14" fmla="*/ 371 w 435"/>
                  <a:gd name="T15" fmla="*/ 32 h 48"/>
                  <a:gd name="T16" fmla="*/ 333 w 435"/>
                  <a:gd name="T17" fmla="*/ 40 h 48"/>
                  <a:gd name="T18" fmla="*/ 246 w 435"/>
                  <a:gd name="T19" fmla="*/ 33 h 48"/>
                  <a:gd name="T20" fmla="*/ 225 w 435"/>
                  <a:gd name="T21" fmla="*/ 37 h 48"/>
                  <a:gd name="T22" fmla="*/ 126 w 435"/>
                  <a:gd name="T23" fmla="*/ 37 h 48"/>
                  <a:gd name="T24" fmla="*/ 19 w 435"/>
                  <a:gd name="T25" fmla="*/ 30 h 48"/>
                  <a:gd name="T26" fmla="*/ 14 w 435"/>
                  <a:gd name="T27" fmla="*/ 3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35" h="48">
                    <a:moveTo>
                      <a:pt x="14" y="34"/>
                    </a:moveTo>
                    <a:cubicBezTo>
                      <a:pt x="9" y="23"/>
                      <a:pt x="5" y="12"/>
                      <a:pt x="0" y="1"/>
                    </a:cubicBezTo>
                    <a:cubicBezTo>
                      <a:pt x="37" y="0"/>
                      <a:pt x="74" y="6"/>
                      <a:pt x="110" y="6"/>
                    </a:cubicBezTo>
                    <a:cubicBezTo>
                      <a:pt x="157" y="6"/>
                      <a:pt x="205" y="6"/>
                      <a:pt x="252" y="5"/>
                    </a:cubicBezTo>
                    <a:cubicBezTo>
                      <a:pt x="294" y="5"/>
                      <a:pt x="337" y="5"/>
                      <a:pt x="379" y="5"/>
                    </a:cubicBezTo>
                    <a:cubicBezTo>
                      <a:pt x="390" y="17"/>
                      <a:pt x="402" y="26"/>
                      <a:pt x="419" y="26"/>
                    </a:cubicBezTo>
                    <a:cubicBezTo>
                      <a:pt x="425" y="26"/>
                      <a:pt x="433" y="22"/>
                      <a:pt x="435" y="33"/>
                    </a:cubicBezTo>
                    <a:cubicBezTo>
                      <a:pt x="414" y="38"/>
                      <a:pt x="392" y="48"/>
                      <a:pt x="371" y="32"/>
                    </a:cubicBezTo>
                    <a:cubicBezTo>
                      <a:pt x="360" y="42"/>
                      <a:pt x="346" y="37"/>
                      <a:pt x="333" y="40"/>
                    </a:cubicBezTo>
                    <a:cubicBezTo>
                      <a:pt x="303" y="45"/>
                      <a:pt x="275" y="39"/>
                      <a:pt x="246" y="33"/>
                    </a:cubicBezTo>
                    <a:cubicBezTo>
                      <a:pt x="237" y="31"/>
                      <a:pt x="232" y="36"/>
                      <a:pt x="225" y="37"/>
                    </a:cubicBezTo>
                    <a:cubicBezTo>
                      <a:pt x="192" y="41"/>
                      <a:pt x="158" y="40"/>
                      <a:pt x="126" y="37"/>
                    </a:cubicBezTo>
                    <a:cubicBezTo>
                      <a:pt x="90" y="35"/>
                      <a:pt x="54" y="38"/>
                      <a:pt x="19" y="30"/>
                    </a:cubicBezTo>
                    <a:cubicBezTo>
                      <a:pt x="17" y="30"/>
                      <a:pt x="16" y="32"/>
                      <a:pt x="14" y="34"/>
                    </a:cubicBezTo>
                    <a:close/>
                  </a:path>
                </a:pathLst>
              </a:custGeom>
              <a:solidFill>
                <a:srgbClr val="9FCB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0" name="Freeform 730">
                <a:extLst>
                  <a:ext uri="{FF2B5EF4-FFF2-40B4-BE49-F238E27FC236}">
                    <a16:creationId xmlns:a16="http://schemas.microsoft.com/office/drawing/2014/main" id="{25304171-4F5C-4797-BD5A-871A243A1321}"/>
                  </a:ext>
                </a:extLst>
              </p:cNvPr>
              <p:cNvSpPr>
                <a:spLocks/>
              </p:cNvSpPr>
              <p:nvPr/>
            </p:nvSpPr>
            <p:spPr bwMode="auto">
              <a:xfrm>
                <a:off x="1668" y="3247"/>
                <a:ext cx="297" cy="51"/>
              </a:xfrm>
              <a:custGeom>
                <a:avLst/>
                <a:gdLst>
                  <a:gd name="T0" fmla="*/ 264 w 264"/>
                  <a:gd name="T1" fmla="*/ 6 h 45"/>
                  <a:gd name="T2" fmla="*/ 232 w 264"/>
                  <a:gd name="T3" fmla="*/ 34 h 45"/>
                  <a:gd name="T4" fmla="*/ 113 w 264"/>
                  <a:gd name="T5" fmla="*/ 37 h 45"/>
                  <a:gd name="T6" fmla="*/ 49 w 264"/>
                  <a:gd name="T7" fmla="*/ 34 h 45"/>
                  <a:gd name="T8" fmla="*/ 16 w 264"/>
                  <a:gd name="T9" fmla="*/ 34 h 45"/>
                  <a:gd name="T10" fmla="*/ 0 w 264"/>
                  <a:gd name="T11" fmla="*/ 10 h 45"/>
                  <a:gd name="T12" fmla="*/ 58 w 264"/>
                  <a:gd name="T13" fmla="*/ 7 h 45"/>
                  <a:gd name="T14" fmla="*/ 156 w 264"/>
                  <a:gd name="T15" fmla="*/ 5 h 45"/>
                  <a:gd name="T16" fmla="*/ 264 w 264"/>
                  <a:gd name="T17" fmla="*/ 6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4" h="45">
                    <a:moveTo>
                      <a:pt x="264" y="6"/>
                    </a:moveTo>
                    <a:cubicBezTo>
                      <a:pt x="258" y="20"/>
                      <a:pt x="249" y="31"/>
                      <a:pt x="232" y="34"/>
                    </a:cubicBezTo>
                    <a:cubicBezTo>
                      <a:pt x="192" y="33"/>
                      <a:pt x="152" y="34"/>
                      <a:pt x="113" y="37"/>
                    </a:cubicBezTo>
                    <a:cubicBezTo>
                      <a:pt x="91" y="39"/>
                      <a:pt x="70" y="36"/>
                      <a:pt x="49" y="34"/>
                    </a:cubicBezTo>
                    <a:cubicBezTo>
                      <a:pt x="38" y="34"/>
                      <a:pt x="27" y="45"/>
                      <a:pt x="16" y="34"/>
                    </a:cubicBezTo>
                    <a:cubicBezTo>
                      <a:pt x="17" y="21"/>
                      <a:pt x="5" y="18"/>
                      <a:pt x="0" y="10"/>
                    </a:cubicBezTo>
                    <a:cubicBezTo>
                      <a:pt x="19" y="0"/>
                      <a:pt x="39" y="9"/>
                      <a:pt x="58" y="7"/>
                    </a:cubicBezTo>
                    <a:cubicBezTo>
                      <a:pt x="91" y="5"/>
                      <a:pt x="124" y="5"/>
                      <a:pt x="156" y="5"/>
                    </a:cubicBezTo>
                    <a:cubicBezTo>
                      <a:pt x="192" y="5"/>
                      <a:pt x="228" y="6"/>
                      <a:pt x="264" y="6"/>
                    </a:cubicBezTo>
                    <a:close/>
                  </a:path>
                </a:pathLst>
              </a:custGeom>
              <a:solidFill>
                <a:srgbClr val="A2CB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1" name="Freeform 731">
                <a:extLst>
                  <a:ext uri="{FF2B5EF4-FFF2-40B4-BE49-F238E27FC236}">
                    <a16:creationId xmlns:a16="http://schemas.microsoft.com/office/drawing/2014/main" id="{E3D86B72-ED53-4B7D-9BF2-AA93E8356BE5}"/>
                  </a:ext>
                </a:extLst>
              </p:cNvPr>
              <p:cNvSpPr>
                <a:spLocks/>
              </p:cNvSpPr>
              <p:nvPr/>
            </p:nvSpPr>
            <p:spPr bwMode="auto">
              <a:xfrm>
                <a:off x="1522" y="3258"/>
                <a:ext cx="176" cy="39"/>
              </a:xfrm>
              <a:custGeom>
                <a:avLst/>
                <a:gdLst>
                  <a:gd name="T0" fmla="*/ 130 w 157"/>
                  <a:gd name="T1" fmla="*/ 0 h 34"/>
                  <a:gd name="T2" fmla="*/ 146 w 157"/>
                  <a:gd name="T3" fmla="*/ 24 h 34"/>
                  <a:gd name="T4" fmla="*/ 71 w 157"/>
                  <a:gd name="T5" fmla="*/ 31 h 34"/>
                  <a:gd name="T6" fmla="*/ 66 w 157"/>
                  <a:gd name="T7" fmla="*/ 28 h 34"/>
                  <a:gd name="T8" fmla="*/ 50 w 157"/>
                  <a:gd name="T9" fmla="*/ 25 h 34"/>
                  <a:gd name="T10" fmla="*/ 25 w 157"/>
                  <a:gd name="T11" fmla="*/ 16 h 34"/>
                  <a:gd name="T12" fmla="*/ 16 w 157"/>
                  <a:gd name="T13" fmla="*/ 15 h 34"/>
                  <a:gd name="T14" fmla="*/ 4 w 157"/>
                  <a:gd name="T15" fmla="*/ 13 h 34"/>
                  <a:gd name="T16" fmla="*/ 10 w 157"/>
                  <a:gd name="T17" fmla="*/ 0 h 34"/>
                  <a:gd name="T18" fmla="*/ 130 w 157"/>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7" h="34">
                    <a:moveTo>
                      <a:pt x="130" y="0"/>
                    </a:moveTo>
                    <a:cubicBezTo>
                      <a:pt x="145" y="1"/>
                      <a:pt x="157" y="5"/>
                      <a:pt x="146" y="24"/>
                    </a:cubicBezTo>
                    <a:cubicBezTo>
                      <a:pt x="122" y="34"/>
                      <a:pt x="95" y="25"/>
                      <a:pt x="71" y="31"/>
                    </a:cubicBezTo>
                    <a:cubicBezTo>
                      <a:pt x="69" y="31"/>
                      <a:pt x="68" y="29"/>
                      <a:pt x="66" y="28"/>
                    </a:cubicBezTo>
                    <a:cubicBezTo>
                      <a:pt x="61" y="22"/>
                      <a:pt x="55" y="26"/>
                      <a:pt x="50" y="25"/>
                    </a:cubicBezTo>
                    <a:cubicBezTo>
                      <a:pt x="41" y="24"/>
                      <a:pt x="28" y="33"/>
                      <a:pt x="25" y="16"/>
                    </a:cubicBezTo>
                    <a:cubicBezTo>
                      <a:pt x="24" y="12"/>
                      <a:pt x="19" y="14"/>
                      <a:pt x="16" y="15"/>
                    </a:cubicBezTo>
                    <a:cubicBezTo>
                      <a:pt x="12" y="16"/>
                      <a:pt x="6" y="18"/>
                      <a:pt x="4" y="13"/>
                    </a:cubicBezTo>
                    <a:cubicBezTo>
                      <a:pt x="0" y="6"/>
                      <a:pt x="8" y="4"/>
                      <a:pt x="10" y="0"/>
                    </a:cubicBezTo>
                    <a:cubicBezTo>
                      <a:pt x="50" y="0"/>
                      <a:pt x="90" y="0"/>
                      <a:pt x="130" y="0"/>
                    </a:cubicBezTo>
                    <a:close/>
                  </a:path>
                </a:pathLst>
              </a:custGeom>
              <a:solidFill>
                <a:srgbClr val="8BC0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2" name="Freeform 732">
                <a:extLst>
                  <a:ext uri="{FF2B5EF4-FFF2-40B4-BE49-F238E27FC236}">
                    <a16:creationId xmlns:a16="http://schemas.microsoft.com/office/drawing/2014/main" id="{8B9EF149-B090-400B-91A4-A8EDA53DD5A9}"/>
                  </a:ext>
                </a:extLst>
              </p:cNvPr>
              <p:cNvSpPr>
                <a:spLocks/>
              </p:cNvSpPr>
              <p:nvPr/>
            </p:nvSpPr>
            <p:spPr bwMode="auto">
              <a:xfrm>
                <a:off x="1744" y="3339"/>
                <a:ext cx="24" cy="17"/>
              </a:xfrm>
              <a:custGeom>
                <a:avLst/>
                <a:gdLst>
                  <a:gd name="T0" fmla="*/ 16 w 21"/>
                  <a:gd name="T1" fmla="*/ 0 h 15"/>
                  <a:gd name="T2" fmla="*/ 16 w 21"/>
                  <a:gd name="T3" fmla="*/ 15 h 15"/>
                  <a:gd name="T4" fmla="*/ 0 w 21"/>
                  <a:gd name="T5" fmla="*/ 0 h 15"/>
                  <a:gd name="T6" fmla="*/ 16 w 21"/>
                  <a:gd name="T7" fmla="*/ 0 h 15"/>
                </a:gdLst>
                <a:ahLst/>
                <a:cxnLst>
                  <a:cxn ang="0">
                    <a:pos x="T0" y="T1"/>
                  </a:cxn>
                  <a:cxn ang="0">
                    <a:pos x="T2" y="T3"/>
                  </a:cxn>
                  <a:cxn ang="0">
                    <a:pos x="T4" y="T5"/>
                  </a:cxn>
                  <a:cxn ang="0">
                    <a:pos x="T6" y="T7"/>
                  </a:cxn>
                </a:cxnLst>
                <a:rect l="0" t="0" r="r" b="b"/>
                <a:pathLst>
                  <a:path w="21" h="15">
                    <a:moveTo>
                      <a:pt x="16" y="0"/>
                    </a:moveTo>
                    <a:cubicBezTo>
                      <a:pt x="15" y="5"/>
                      <a:pt x="21" y="9"/>
                      <a:pt x="16" y="15"/>
                    </a:cubicBezTo>
                    <a:cubicBezTo>
                      <a:pt x="9" y="13"/>
                      <a:pt x="6" y="4"/>
                      <a:pt x="0" y="0"/>
                    </a:cubicBezTo>
                    <a:cubicBezTo>
                      <a:pt x="5" y="0"/>
                      <a:pt x="11" y="0"/>
                      <a:pt x="16" y="0"/>
                    </a:cubicBezTo>
                    <a:close/>
                  </a:path>
                </a:pathLst>
              </a:custGeom>
              <a:solidFill>
                <a:srgbClr val="73B3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3" name="Freeform 733">
                <a:extLst>
                  <a:ext uri="{FF2B5EF4-FFF2-40B4-BE49-F238E27FC236}">
                    <a16:creationId xmlns:a16="http://schemas.microsoft.com/office/drawing/2014/main" id="{7F91209C-BC41-47F2-99E0-0482F10F274F}"/>
                  </a:ext>
                </a:extLst>
              </p:cNvPr>
              <p:cNvSpPr>
                <a:spLocks/>
              </p:cNvSpPr>
              <p:nvPr/>
            </p:nvSpPr>
            <p:spPr bwMode="auto">
              <a:xfrm>
                <a:off x="1531" y="3074"/>
                <a:ext cx="537" cy="69"/>
              </a:xfrm>
              <a:custGeom>
                <a:avLst/>
                <a:gdLst>
                  <a:gd name="T0" fmla="*/ 474 w 478"/>
                  <a:gd name="T1" fmla="*/ 16 h 61"/>
                  <a:gd name="T2" fmla="*/ 437 w 478"/>
                  <a:gd name="T3" fmla="*/ 19 h 61"/>
                  <a:gd name="T4" fmla="*/ 429 w 478"/>
                  <a:gd name="T5" fmla="*/ 23 h 61"/>
                  <a:gd name="T6" fmla="*/ 411 w 478"/>
                  <a:gd name="T7" fmla="*/ 26 h 61"/>
                  <a:gd name="T8" fmla="*/ 366 w 478"/>
                  <a:gd name="T9" fmla="*/ 45 h 61"/>
                  <a:gd name="T10" fmla="*/ 231 w 478"/>
                  <a:gd name="T11" fmla="*/ 45 h 61"/>
                  <a:gd name="T12" fmla="*/ 226 w 478"/>
                  <a:gd name="T13" fmla="*/ 44 h 61"/>
                  <a:gd name="T14" fmla="*/ 140 w 478"/>
                  <a:gd name="T15" fmla="*/ 52 h 61"/>
                  <a:gd name="T16" fmla="*/ 6 w 478"/>
                  <a:gd name="T17" fmla="*/ 52 h 61"/>
                  <a:gd name="T18" fmla="*/ 17 w 478"/>
                  <a:gd name="T19" fmla="*/ 26 h 61"/>
                  <a:gd name="T20" fmla="*/ 38 w 478"/>
                  <a:gd name="T21" fmla="*/ 20 h 61"/>
                  <a:gd name="T22" fmla="*/ 63 w 478"/>
                  <a:gd name="T23" fmla="*/ 20 h 61"/>
                  <a:gd name="T24" fmla="*/ 86 w 478"/>
                  <a:gd name="T25" fmla="*/ 23 h 61"/>
                  <a:gd name="T26" fmla="*/ 122 w 478"/>
                  <a:gd name="T27" fmla="*/ 21 h 61"/>
                  <a:gd name="T28" fmla="*/ 222 w 478"/>
                  <a:gd name="T29" fmla="*/ 21 h 61"/>
                  <a:gd name="T30" fmla="*/ 287 w 478"/>
                  <a:gd name="T31" fmla="*/ 19 h 61"/>
                  <a:gd name="T32" fmla="*/ 304 w 478"/>
                  <a:gd name="T33" fmla="*/ 20 h 61"/>
                  <a:gd name="T34" fmla="*/ 354 w 478"/>
                  <a:gd name="T35" fmla="*/ 15 h 61"/>
                  <a:gd name="T36" fmla="*/ 389 w 478"/>
                  <a:gd name="T37" fmla="*/ 14 h 61"/>
                  <a:gd name="T38" fmla="*/ 443 w 478"/>
                  <a:gd name="T39" fmla="*/ 9 h 61"/>
                  <a:gd name="T40" fmla="*/ 464 w 478"/>
                  <a:gd name="T41" fmla="*/ 5 h 61"/>
                  <a:gd name="T42" fmla="*/ 474 w 478"/>
                  <a:gd name="T43" fmla="*/ 16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78" h="61">
                    <a:moveTo>
                      <a:pt x="474" y="16"/>
                    </a:moveTo>
                    <a:cubicBezTo>
                      <a:pt x="462" y="15"/>
                      <a:pt x="450" y="30"/>
                      <a:pt x="437" y="19"/>
                    </a:cubicBezTo>
                    <a:cubicBezTo>
                      <a:pt x="436" y="18"/>
                      <a:pt x="431" y="21"/>
                      <a:pt x="429" y="23"/>
                    </a:cubicBezTo>
                    <a:cubicBezTo>
                      <a:pt x="423" y="29"/>
                      <a:pt x="419" y="30"/>
                      <a:pt x="411" y="26"/>
                    </a:cubicBezTo>
                    <a:cubicBezTo>
                      <a:pt x="395" y="17"/>
                      <a:pt x="371" y="29"/>
                      <a:pt x="366" y="45"/>
                    </a:cubicBezTo>
                    <a:cubicBezTo>
                      <a:pt x="321" y="56"/>
                      <a:pt x="276" y="55"/>
                      <a:pt x="231" y="45"/>
                    </a:cubicBezTo>
                    <a:cubicBezTo>
                      <a:pt x="229" y="45"/>
                      <a:pt x="227" y="43"/>
                      <a:pt x="226" y="44"/>
                    </a:cubicBezTo>
                    <a:cubicBezTo>
                      <a:pt x="199" y="61"/>
                      <a:pt x="169" y="56"/>
                      <a:pt x="140" y="52"/>
                    </a:cubicBezTo>
                    <a:cubicBezTo>
                      <a:pt x="95" y="46"/>
                      <a:pt x="51" y="53"/>
                      <a:pt x="6" y="52"/>
                    </a:cubicBezTo>
                    <a:cubicBezTo>
                      <a:pt x="0" y="39"/>
                      <a:pt x="4" y="29"/>
                      <a:pt x="17" y="26"/>
                    </a:cubicBezTo>
                    <a:cubicBezTo>
                      <a:pt x="24" y="24"/>
                      <a:pt x="31" y="20"/>
                      <a:pt x="38" y="20"/>
                    </a:cubicBezTo>
                    <a:cubicBezTo>
                      <a:pt x="46" y="27"/>
                      <a:pt x="55" y="21"/>
                      <a:pt x="63" y="20"/>
                    </a:cubicBezTo>
                    <a:cubicBezTo>
                      <a:pt x="71" y="19"/>
                      <a:pt x="77" y="16"/>
                      <a:pt x="86" y="23"/>
                    </a:cubicBezTo>
                    <a:cubicBezTo>
                      <a:pt x="95" y="31"/>
                      <a:pt x="109" y="20"/>
                      <a:pt x="122" y="21"/>
                    </a:cubicBezTo>
                    <a:cubicBezTo>
                      <a:pt x="155" y="23"/>
                      <a:pt x="189" y="21"/>
                      <a:pt x="222" y="21"/>
                    </a:cubicBezTo>
                    <a:cubicBezTo>
                      <a:pt x="243" y="21"/>
                      <a:pt x="266" y="24"/>
                      <a:pt x="287" y="19"/>
                    </a:cubicBezTo>
                    <a:cubicBezTo>
                      <a:pt x="293" y="17"/>
                      <a:pt x="298" y="17"/>
                      <a:pt x="304" y="20"/>
                    </a:cubicBezTo>
                    <a:cubicBezTo>
                      <a:pt x="321" y="30"/>
                      <a:pt x="338" y="18"/>
                      <a:pt x="354" y="15"/>
                    </a:cubicBezTo>
                    <a:cubicBezTo>
                      <a:pt x="366" y="12"/>
                      <a:pt x="377" y="12"/>
                      <a:pt x="389" y="14"/>
                    </a:cubicBezTo>
                    <a:cubicBezTo>
                      <a:pt x="407" y="17"/>
                      <a:pt x="424" y="7"/>
                      <a:pt x="443" y="9"/>
                    </a:cubicBezTo>
                    <a:cubicBezTo>
                      <a:pt x="450" y="9"/>
                      <a:pt x="458" y="7"/>
                      <a:pt x="464" y="5"/>
                    </a:cubicBezTo>
                    <a:cubicBezTo>
                      <a:pt x="478" y="0"/>
                      <a:pt x="470" y="13"/>
                      <a:pt x="474" y="16"/>
                    </a:cubicBezTo>
                    <a:close/>
                  </a:path>
                </a:pathLst>
              </a:custGeom>
              <a:solidFill>
                <a:srgbClr val="98C5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4" name="Freeform 734">
                <a:extLst>
                  <a:ext uri="{FF2B5EF4-FFF2-40B4-BE49-F238E27FC236}">
                    <a16:creationId xmlns:a16="http://schemas.microsoft.com/office/drawing/2014/main" id="{828E8C76-BFFD-412E-A30C-A7DB0C7761D0}"/>
                  </a:ext>
                </a:extLst>
              </p:cNvPr>
              <p:cNvSpPr>
                <a:spLocks/>
              </p:cNvSpPr>
              <p:nvPr/>
            </p:nvSpPr>
            <p:spPr bwMode="auto">
              <a:xfrm>
                <a:off x="946" y="2824"/>
                <a:ext cx="103" cy="288"/>
              </a:xfrm>
              <a:custGeom>
                <a:avLst/>
                <a:gdLst>
                  <a:gd name="T0" fmla="*/ 30 w 91"/>
                  <a:gd name="T1" fmla="*/ 19 h 257"/>
                  <a:gd name="T2" fmla="*/ 50 w 91"/>
                  <a:gd name="T3" fmla="*/ 27 h 257"/>
                  <a:gd name="T4" fmla="*/ 58 w 91"/>
                  <a:gd name="T5" fmla="*/ 31 h 257"/>
                  <a:gd name="T6" fmla="*/ 62 w 91"/>
                  <a:gd name="T7" fmla="*/ 39 h 257"/>
                  <a:gd name="T8" fmla="*/ 65 w 91"/>
                  <a:gd name="T9" fmla="*/ 66 h 257"/>
                  <a:gd name="T10" fmla="*/ 71 w 91"/>
                  <a:gd name="T11" fmla="*/ 107 h 257"/>
                  <a:gd name="T12" fmla="*/ 77 w 91"/>
                  <a:gd name="T13" fmla="*/ 116 h 257"/>
                  <a:gd name="T14" fmla="*/ 77 w 91"/>
                  <a:gd name="T15" fmla="*/ 138 h 257"/>
                  <a:gd name="T16" fmla="*/ 82 w 91"/>
                  <a:gd name="T17" fmla="*/ 159 h 257"/>
                  <a:gd name="T18" fmla="*/ 90 w 91"/>
                  <a:gd name="T19" fmla="*/ 181 h 257"/>
                  <a:gd name="T20" fmla="*/ 89 w 91"/>
                  <a:gd name="T21" fmla="*/ 195 h 257"/>
                  <a:gd name="T22" fmla="*/ 90 w 91"/>
                  <a:gd name="T23" fmla="*/ 207 h 257"/>
                  <a:gd name="T24" fmla="*/ 53 w 91"/>
                  <a:gd name="T25" fmla="*/ 224 h 257"/>
                  <a:gd name="T26" fmla="*/ 67 w 91"/>
                  <a:gd name="T27" fmla="*/ 257 h 257"/>
                  <a:gd name="T28" fmla="*/ 20 w 91"/>
                  <a:gd name="T29" fmla="*/ 214 h 257"/>
                  <a:gd name="T30" fmla="*/ 39 w 91"/>
                  <a:gd name="T31" fmla="*/ 217 h 257"/>
                  <a:gd name="T32" fmla="*/ 22 w 91"/>
                  <a:gd name="T33" fmla="*/ 174 h 257"/>
                  <a:gd name="T34" fmla="*/ 13 w 91"/>
                  <a:gd name="T35" fmla="*/ 149 h 257"/>
                  <a:gd name="T36" fmla="*/ 10 w 91"/>
                  <a:gd name="T37" fmla="*/ 138 h 257"/>
                  <a:gd name="T38" fmla="*/ 12 w 91"/>
                  <a:gd name="T39" fmla="*/ 114 h 257"/>
                  <a:gd name="T40" fmla="*/ 8 w 91"/>
                  <a:gd name="T41" fmla="*/ 106 h 257"/>
                  <a:gd name="T42" fmla="*/ 3 w 91"/>
                  <a:gd name="T43" fmla="*/ 88 h 257"/>
                  <a:gd name="T44" fmla="*/ 18 w 91"/>
                  <a:gd name="T45" fmla="*/ 87 h 257"/>
                  <a:gd name="T46" fmla="*/ 18 w 91"/>
                  <a:gd name="T47" fmla="*/ 87 h 257"/>
                  <a:gd name="T48" fmla="*/ 37 w 91"/>
                  <a:gd name="T49" fmla="*/ 113 h 257"/>
                  <a:gd name="T50" fmla="*/ 56 w 91"/>
                  <a:gd name="T51" fmla="*/ 94 h 257"/>
                  <a:gd name="T52" fmla="*/ 47 w 91"/>
                  <a:gd name="T53" fmla="*/ 96 h 257"/>
                  <a:gd name="T54" fmla="*/ 36 w 91"/>
                  <a:gd name="T55" fmla="*/ 98 h 257"/>
                  <a:gd name="T56" fmla="*/ 35 w 91"/>
                  <a:gd name="T57" fmla="*/ 84 h 257"/>
                  <a:gd name="T58" fmla="*/ 59 w 91"/>
                  <a:gd name="T59" fmla="*/ 64 h 257"/>
                  <a:gd name="T60" fmla="*/ 46 w 91"/>
                  <a:gd name="T61" fmla="*/ 65 h 257"/>
                  <a:gd name="T62" fmla="*/ 32 w 91"/>
                  <a:gd name="T63" fmla="*/ 72 h 257"/>
                  <a:gd name="T64" fmla="*/ 35 w 91"/>
                  <a:gd name="T65" fmla="*/ 56 h 257"/>
                  <a:gd name="T66" fmla="*/ 42 w 91"/>
                  <a:gd name="T67" fmla="*/ 48 h 257"/>
                  <a:gd name="T68" fmla="*/ 30 w 91"/>
                  <a:gd name="T69" fmla="*/ 19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1" h="257">
                    <a:moveTo>
                      <a:pt x="30" y="19"/>
                    </a:moveTo>
                    <a:cubicBezTo>
                      <a:pt x="41" y="10"/>
                      <a:pt x="53" y="0"/>
                      <a:pt x="50" y="27"/>
                    </a:cubicBezTo>
                    <a:cubicBezTo>
                      <a:pt x="50" y="32"/>
                      <a:pt x="52" y="37"/>
                      <a:pt x="58" y="31"/>
                    </a:cubicBezTo>
                    <a:cubicBezTo>
                      <a:pt x="60" y="33"/>
                      <a:pt x="61" y="36"/>
                      <a:pt x="62" y="39"/>
                    </a:cubicBezTo>
                    <a:cubicBezTo>
                      <a:pt x="68" y="47"/>
                      <a:pt x="68" y="57"/>
                      <a:pt x="65" y="66"/>
                    </a:cubicBezTo>
                    <a:cubicBezTo>
                      <a:pt x="67" y="80"/>
                      <a:pt x="69" y="93"/>
                      <a:pt x="71" y="107"/>
                    </a:cubicBezTo>
                    <a:cubicBezTo>
                      <a:pt x="73" y="110"/>
                      <a:pt x="76" y="112"/>
                      <a:pt x="77" y="116"/>
                    </a:cubicBezTo>
                    <a:cubicBezTo>
                      <a:pt x="80" y="124"/>
                      <a:pt x="78" y="131"/>
                      <a:pt x="77" y="138"/>
                    </a:cubicBezTo>
                    <a:cubicBezTo>
                      <a:pt x="78" y="145"/>
                      <a:pt x="80" y="152"/>
                      <a:pt x="82" y="159"/>
                    </a:cubicBezTo>
                    <a:cubicBezTo>
                      <a:pt x="84" y="167"/>
                      <a:pt x="89" y="173"/>
                      <a:pt x="90" y="181"/>
                    </a:cubicBezTo>
                    <a:cubicBezTo>
                      <a:pt x="91" y="186"/>
                      <a:pt x="88" y="190"/>
                      <a:pt x="89" y="195"/>
                    </a:cubicBezTo>
                    <a:cubicBezTo>
                      <a:pt x="89" y="199"/>
                      <a:pt x="90" y="203"/>
                      <a:pt x="90" y="207"/>
                    </a:cubicBezTo>
                    <a:cubicBezTo>
                      <a:pt x="82" y="218"/>
                      <a:pt x="79" y="236"/>
                      <a:pt x="53" y="224"/>
                    </a:cubicBezTo>
                    <a:cubicBezTo>
                      <a:pt x="65" y="237"/>
                      <a:pt x="67" y="246"/>
                      <a:pt x="67" y="257"/>
                    </a:cubicBezTo>
                    <a:cubicBezTo>
                      <a:pt x="32" y="247"/>
                      <a:pt x="24" y="241"/>
                      <a:pt x="20" y="214"/>
                    </a:cubicBezTo>
                    <a:cubicBezTo>
                      <a:pt x="27" y="209"/>
                      <a:pt x="30" y="222"/>
                      <a:pt x="39" y="217"/>
                    </a:cubicBezTo>
                    <a:cubicBezTo>
                      <a:pt x="29" y="205"/>
                      <a:pt x="0" y="199"/>
                      <a:pt x="22" y="174"/>
                    </a:cubicBezTo>
                    <a:cubicBezTo>
                      <a:pt x="10" y="170"/>
                      <a:pt x="5" y="161"/>
                      <a:pt x="13" y="149"/>
                    </a:cubicBezTo>
                    <a:cubicBezTo>
                      <a:pt x="16" y="143"/>
                      <a:pt x="12" y="142"/>
                      <a:pt x="10" y="138"/>
                    </a:cubicBezTo>
                    <a:cubicBezTo>
                      <a:pt x="6" y="130"/>
                      <a:pt x="0" y="121"/>
                      <a:pt x="12" y="114"/>
                    </a:cubicBezTo>
                    <a:cubicBezTo>
                      <a:pt x="14" y="112"/>
                      <a:pt x="14" y="111"/>
                      <a:pt x="8" y="106"/>
                    </a:cubicBezTo>
                    <a:cubicBezTo>
                      <a:pt x="2" y="101"/>
                      <a:pt x="0" y="95"/>
                      <a:pt x="3" y="88"/>
                    </a:cubicBezTo>
                    <a:cubicBezTo>
                      <a:pt x="6" y="79"/>
                      <a:pt x="13" y="89"/>
                      <a:pt x="18" y="87"/>
                    </a:cubicBezTo>
                    <a:cubicBezTo>
                      <a:pt x="18" y="87"/>
                      <a:pt x="18" y="87"/>
                      <a:pt x="18" y="87"/>
                    </a:cubicBezTo>
                    <a:cubicBezTo>
                      <a:pt x="24" y="95"/>
                      <a:pt x="30" y="104"/>
                      <a:pt x="37" y="113"/>
                    </a:cubicBezTo>
                    <a:cubicBezTo>
                      <a:pt x="44" y="108"/>
                      <a:pt x="51" y="102"/>
                      <a:pt x="56" y="94"/>
                    </a:cubicBezTo>
                    <a:cubicBezTo>
                      <a:pt x="51" y="91"/>
                      <a:pt x="49" y="94"/>
                      <a:pt x="47" y="96"/>
                    </a:cubicBezTo>
                    <a:cubicBezTo>
                      <a:pt x="43" y="99"/>
                      <a:pt x="40" y="104"/>
                      <a:pt x="36" y="98"/>
                    </a:cubicBezTo>
                    <a:cubicBezTo>
                      <a:pt x="33" y="93"/>
                      <a:pt x="30" y="88"/>
                      <a:pt x="35" y="84"/>
                    </a:cubicBezTo>
                    <a:cubicBezTo>
                      <a:pt x="43" y="77"/>
                      <a:pt x="51" y="71"/>
                      <a:pt x="59" y="64"/>
                    </a:cubicBezTo>
                    <a:cubicBezTo>
                      <a:pt x="50" y="58"/>
                      <a:pt x="49" y="63"/>
                      <a:pt x="46" y="65"/>
                    </a:cubicBezTo>
                    <a:cubicBezTo>
                      <a:pt x="41" y="68"/>
                      <a:pt x="38" y="77"/>
                      <a:pt x="32" y="72"/>
                    </a:cubicBezTo>
                    <a:cubicBezTo>
                      <a:pt x="27" y="67"/>
                      <a:pt x="31" y="61"/>
                      <a:pt x="35" y="56"/>
                    </a:cubicBezTo>
                    <a:cubicBezTo>
                      <a:pt x="37" y="53"/>
                      <a:pt x="39" y="51"/>
                      <a:pt x="42" y="48"/>
                    </a:cubicBezTo>
                    <a:cubicBezTo>
                      <a:pt x="24" y="50"/>
                      <a:pt x="22" y="43"/>
                      <a:pt x="30" y="19"/>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5" name="Freeform 735">
                <a:extLst>
                  <a:ext uri="{FF2B5EF4-FFF2-40B4-BE49-F238E27FC236}">
                    <a16:creationId xmlns:a16="http://schemas.microsoft.com/office/drawing/2014/main" id="{6333A571-A631-460C-B83B-F10134347A83}"/>
                  </a:ext>
                </a:extLst>
              </p:cNvPr>
              <p:cNvSpPr>
                <a:spLocks/>
              </p:cNvSpPr>
              <p:nvPr/>
            </p:nvSpPr>
            <p:spPr bwMode="auto">
              <a:xfrm>
                <a:off x="1053" y="3079"/>
                <a:ext cx="409" cy="58"/>
              </a:xfrm>
              <a:custGeom>
                <a:avLst/>
                <a:gdLst>
                  <a:gd name="T0" fmla="*/ 11 w 364"/>
                  <a:gd name="T1" fmla="*/ 40 h 52"/>
                  <a:gd name="T2" fmla="*/ 8 w 364"/>
                  <a:gd name="T3" fmla="*/ 39 h 52"/>
                  <a:gd name="T4" fmla="*/ 4 w 364"/>
                  <a:gd name="T5" fmla="*/ 23 h 52"/>
                  <a:gd name="T6" fmla="*/ 2 w 364"/>
                  <a:gd name="T7" fmla="*/ 16 h 52"/>
                  <a:gd name="T8" fmla="*/ 4 w 364"/>
                  <a:gd name="T9" fmla="*/ 12 h 52"/>
                  <a:gd name="T10" fmla="*/ 19 w 364"/>
                  <a:gd name="T11" fmla="*/ 8 h 52"/>
                  <a:gd name="T12" fmla="*/ 115 w 364"/>
                  <a:gd name="T13" fmla="*/ 8 h 52"/>
                  <a:gd name="T14" fmla="*/ 137 w 364"/>
                  <a:gd name="T15" fmla="*/ 12 h 52"/>
                  <a:gd name="T16" fmla="*/ 187 w 364"/>
                  <a:gd name="T17" fmla="*/ 16 h 52"/>
                  <a:gd name="T18" fmla="*/ 191 w 364"/>
                  <a:gd name="T19" fmla="*/ 16 h 52"/>
                  <a:gd name="T20" fmla="*/ 278 w 364"/>
                  <a:gd name="T21" fmla="*/ 19 h 52"/>
                  <a:gd name="T22" fmla="*/ 299 w 364"/>
                  <a:gd name="T23" fmla="*/ 24 h 52"/>
                  <a:gd name="T24" fmla="*/ 307 w 364"/>
                  <a:gd name="T25" fmla="*/ 28 h 52"/>
                  <a:gd name="T26" fmla="*/ 353 w 364"/>
                  <a:gd name="T27" fmla="*/ 29 h 52"/>
                  <a:gd name="T28" fmla="*/ 363 w 364"/>
                  <a:gd name="T29" fmla="*/ 39 h 52"/>
                  <a:gd name="T30" fmla="*/ 350 w 364"/>
                  <a:gd name="T31" fmla="*/ 50 h 52"/>
                  <a:gd name="T32" fmla="*/ 319 w 364"/>
                  <a:gd name="T33" fmla="*/ 49 h 52"/>
                  <a:gd name="T34" fmla="*/ 199 w 364"/>
                  <a:gd name="T35" fmla="*/ 45 h 52"/>
                  <a:gd name="T36" fmla="*/ 115 w 364"/>
                  <a:gd name="T37" fmla="*/ 44 h 52"/>
                  <a:gd name="T38" fmla="*/ 29 w 364"/>
                  <a:gd name="T39" fmla="*/ 45 h 52"/>
                  <a:gd name="T40" fmla="*/ 11 w 364"/>
                  <a:gd name="T41" fmla="*/ 4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64" h="52">
                    <a:moveTo>
                      <a:pt x="11" y="40"/>
                    </a:moveTo>
                    <a:cubicBezTo>
                      <a:pt x="10" y="40"/>
                      <a:pt x="9" y="40"/>
                      <a:pt x="8" y="39"/>
                    </a:cubicBezTo>
                    <a:cubicBezTo>
                      <a:pt x="0" y="35"/>
                      <a:pt x="6" y="28"/>
                      <a:pt x="4" y="23"/>
                    </a:cubicBezTo>
                    <a:cubicBezTo>
                      <a:pt x="3" y="21"/>
                      <a:pt x="3" y="18"/>
                      <a:pt x="2" y="16"/>
                    </a:cubicBezTo>
                    <a:cubicBezTo>
                      <a:pt x="2" y="14"/>
                      <a:pt x="2" y="13"/>
                      <a:pt x="4" y="12"/>
                    </a:cubicBezTo>
                    <a:cubicBezTo>
                      <a:pt x="8" y="9"/>
                      <a:pt x="13" y="8"/>
                      <a:pt x="19" y="8"/>
                    </a:cubicBezTo>
                    <a:cubicBezTo>
                      <a:pt x="51" y="12"/>
                      <a:pt x="83" y="0"/>
                      <a:pt x="115" y="8"/>
                    </a:cubicBezTo>
                    <a:cubicBezTo>
                      <a:pt x="122" y="11"/>
                      <a:pt x="128" y="13"/>
                      <a:pt x="137" y="12"/>
                    </a:cubicBezTo>
                    <a:cubicBezTo>
                      <a:pt x="153" y="10"/>
                      <a:pt x="171" y="12"/>
                      <a:pt x="187" y="16"/>
                    </a:cubicBezTo>
                    <a:cubicBezTo>
                      <a:pt x="188" y="16"/>
                      <a:pt x="190" y="16"/>
                      <a:pt x="191" y="16"/>
                    </a:cubicBezTo>
                    <a:cubicBezTo>
                      <a:pt x="220" y="15"/>
                      <a:pt x="249" y="23"/>
                      <a:pt x="278" y="19"/>
                    </a:cubicBezTo>
                    <a:cubicBezTo>
                      <a:pt x="285" y="18"/>
                      <a:pt x="292" y="20"/>
                      <a:pt x="299" y="24"/>
                    </a:cubicBezTo>
                    <a:cubicBezTo>
                      <a:pt x="302" y="26"/>
                      <a:pt x="304" y="27"/>
                      <a:pt x="307" y="28"/>
                    </a:cubicBezTo>
                    <a:cubicBezTo>
                      <a:pt x="322" y="25"/>
                      <a:pt x="337" y="33"/>
                      <a:pt x="353" y="29"/>
                    </a:cubicBezTo>
                    <a:cubicBezTo>
                      <a:pt x="358" y="28"/>
                      <a:pt x="364" y="32"/>
                      <a:pt x="363" y="39"/>
                    </a:cubicBezTo>
                    <a:cubicBezTo>
                      <a:pt x="362" y="45"/>
                      <a:pt x="357" y="50"/>
                      <a:pt x="350" y="50"/>
                    </a:cubicBezTo>
                    <a:cubicBezTo>
                      <a:pt x="340" y="50"/>
                      <a:pt x="329" y="52"/>
                      <a:pt x="319" y="49"/>
                    </a:cubicBezTo>
                    <a:cubicBezTo>
                      <a:pt x="279" y="48"/>
                      <a:pt x="239" y="47"/>
                      <a:pt x="199" y="45"/>
                    </a:cubicBezTo>
                    <a:cubicBezTo>
                      <a:pt x="172" y="44"/>
                      <a:pt x="143" y="45"/>
                      <a:pt x="115" y="44"/>
                    </a:cubicBezTo>
                    <a:cubicBezTo>
                      <a:pt x="86" y="42"/>
                      <a:pt x="58" y="48"/>
                      <a:pt x="29" y="45"/>
                    </a:cubicBezTo>
                    <a:cubicBezTo>
                      <a:pt x="22" y="45"/>
                      <a:pt x="18" y="38"/>
                      <a:pt x="11" y="40"/>
                    </a:cubicBezTo>
                    <a:close/>
                  </a:path>
                </a:pathLst>
              </a:custGeom>
              <a:solidFill>
                <a:srgbClr val="83BF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6" name="Freeform 736">
                <a:extLst>
                  <a:ext uri="{FF2B5EF4-FFF2-40B4-BE49-F238E27FC236}">
                    <a16:creationId xmlns:a16="http://schemas.microsoft.com/office/drawing/2014/main" id="{D350D0CD-E89C-40DD-B7FF-44A50FE7B8C8}"/>
                  </a:ext>
                </a:extLst>
              </p:cNvPr>
              <p:cNvSpPr>
                <a:spLocks/>
              </p:cNvSpPr>
              <p:nvPr/>
            </p:nvSpPr>
            <p:spPr bwMode="auto">
              <a:xfrm>
                <a:off x="1169" y="3011"/>
                <a:ext cx="501" cy="49"/>
              </a:xfrm>
              <a:custGeom>
                <a:avLst/>
                <a:gdLst>
                  <a:gd name="T0" fmla="*/ 136 w 446"/>
                  <a:gd name="T1" fmla="*/ 8 h 43"/>
                  <a:gd name="T2" fmla="*/ 152 w 446"/>
                  <a:gd name="T3" fmla="*/ 7 h 43"/>
                  <a:gd name="T4" fmla="*/ 167 w 446"/>
                  <a:gd name="T5" fmla="*/ 7 h 43"/>
                  <a:gd name="T6" fmla="*/ 237 w 446"/>
                  <a:gd name="T7" fmla="*/ 11 h 43"/>
                  <a:gd name="T8" fmla="*/ 247 w 446"/>
                  <a:gd name="T9" fmla="*/ 10 h 43"/>
                  <a:gd name="T10" fmla="*/ 305 w 446"/>
                  <a:gd name="T11" fmla="*/ 11 h 43"/>
                  <a:gd name="T12" fmla="*/ 330 w 446"/>
                  <a:gd name="T13" fmla="*/ 25 h 43"/>
                  <a:gd name="T14" fmla="*/ 350 w 446"/>
                  <a:gd name="T15" fmla="*/ 5 h 43"/>
                  <a:gd name="T16" fmla="*/ 383 w 446"/>
                  <a:gd name="T17" fmla="*/ 9 h 43"/>
                  <a:gd name="T18" fmla="*/ 435 w 446"/>
                  <a:gd name="T19" fmla="*/ 8 h 43"/>
                  <a:gd name="T20" fmla="*/ 445 w 446"/>
                  <a:gd name="T21" fmla="*/ 14 h 43"/>
                  <a:gd name="T22" fmla="*/ 437 w 446"/>
                  <a:gd name="T23" fmla="*/ 32 h 43"/>
                  <a:gd name="T24" fmla="*/ 419 w 446"/>
                  <a:gd name="T25" fmla="*/ 36 h 43"/>
                  <a:gd name="T26" fmla="*/ 171 w 446"/>
                  <a:gd name="T27" fmla="*/ 39 h 43"/>
                  <a:gd name="T28" fmla="*/ 78 w 446"/>
                  <a:gd name="T29" fmla="*/ 33 h 43"/>
                  <a:gd name="T30" fmla="*/ 12 w 446"/>
                  <a:gd name="T31" fmla="*/ 32 h 43"/>
                  <a:gd name="T32" fmla="*/ 4 w 446"/>
                  <a:gd name="T33" fmla="*/ 15 h 43"/>
                  <a:gd name="T34" fmla="*/ 20 w 446"/>
                  <a:gd name="T35" fmla="*/ 14 h 43"/>
                  <a:gd name="T36" fmla="*/ 71 w 446"/>
                  <a:gd name="T37" fmla="*/ 6 h 43"/>
                  <a:gd name="T38" fmla="*/ 84 w 446"/>
                  <a:gd name="T39" fmla="*/ 4 h 43"/>
                  <a:gd name="T40" fmla="*/ 84 w 446"/>
                  <a:gd name="T41" fmla="*/ 4 h 43"/>
                  <a:gd name="T42" fmla="*/ 136 w 446"/>
                  <a:gd name="T43" fmla="*/ 8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46" h="43">
                    <a:moveTo>
                      <a:pt x="136" y="8"/>
                    </a:moveTo>
                    <a:cubicBezTo>
                      <a:pt x="141" y="8"/>
                      <a:pt x="146" y="8"/>
                      <a:pt x="152" y="7"/>
                    </a:cubicBezTo>
                    <a:cubicBezTo>
                      <a:pt x="156" y="4"/>
                      <a:pt x="163" y="4"/>
                      <a:pt x="167" y="7"/>
                    </a:cubicBezTo>
                    <a:cubicBezTo>
                      <a:pt x="189" y="25"/>
                      <a:pt x="214" y="11"/>
                      <a:pt x="237" y="11"/>
                    </a:cubicBezTo>
                    <a:cubicBezTo>
                      <a:pt x="240" y="11"/>
                      <a:pt x="244" y="8"/>
                      <a:pt x="247" y="10"/>
                    </a:cubicBezTo>
                    <a:cubicBezTo>
                      <a:pt x="266" y="25"/>
                      <a:pt x="286" y="13"/>
                      <a:pt x="305" y="11"/>
                    </a:cubicBezTo>
                    <a:cubicBezTo>
                      <a:pt x="316" y="10"/>
                      <a:pt x="324" y="10"/>
                      <a:pt x="330" y="25"/>
                    </a:cubicBezTo>
                    <a:cubicBezTo>
                      <a:pt x="329" y="8"/>
                      <a:pt x="336" y="1"/>
                      <a:pt x="350" y="5"/>
                    </a:cubicBezTo>
                    <a:cubicBezTo>
                      <a:pt x="361" y="8"/>
                      <a:pt x="372" y="8"/>
                      <a:pt x="383" y="9"/>
                    </a:cubicBezTo>
                    <a:cubicBezTo>
                      <a:pt x="400" y="10"/>
                      <a:pt x="418" y="2"/>
                      <a:pt x="435" y="8"/>
                    </a:cubicBezTo>
                    <a:cubicBezTo>
                      <a:pt x="439" y="9"/>
                      <a:pt x="443" y="9"/>
                      <a:pt x="445" y="14"/>
                    </a:cubicBezTo>
                    <a:cubicBezTo>
                      <a:pt x="446" y="22"/>
                      <a:pt x="435" y="24"/>
                      <a:pt x="437" y="32"/>
                    </a:cubicBezTo>
                    <a:cubicBezTo>
                      <a:pt x="431" y="37"/>
                      <a:pt x="425" y="36"/>
                      <a:pt x="419" y="36"/>
                    </a:cubicBezTo>
                    <a:cubicBezTo>
                      <a:pt x="337" y="36"/>
                      <a:pt x="254" y="43"/>
                      <a:pt x="171" y="39"/>
                    </a:cubicBezTo>
                    <a:cubicBezTo>
                      <a:pt x="140" y="37"/>
                      <a:pt x="109" y="35"/>
                      <a:pt x="78" y="33"/>
                    </a:cubicBezTo>
                    <a:cubicBezTo>
                      <a:pt x="57" y="32"/>
                      <a:pt x="34" y="35"/>
                      <a:pt x="12" y="32"/>
                    </a:cubicBezTo>
                    <a:cubicBezTo>
                      <a:pt x="8" y="27"/>
                      <a:pt x="0" y="23"/>
                      <a:pt x="4" y="15"/>
                    </a:cubicBezTo>
                    <a:cubicBezTo>
                      <a:pt x="8" y="8"/>
                      <a:pt x="15" y="13"/>
                      <a:pt x="20" y="14"/>
                    </a:cubicBezTo>
                    <a:cubicBezTo>
                      <a:pt x="38" y="19"/>
                      <a:pt x="55" y="12"/>
                      <a:pt x="71" y="6"/>
                    </a:cubicBezTo>
                    <a:cubicBezTo>
                      <a:pt x="75" y="4"/>
                      <a:pt x="79" y="0"/>
                      <a:pt x="84" y="4"/>
                    </a:cubicBezTo>
                    <a:cubicBezTo>
                      <a:pt x="84" y="4"/>
                      <a:pt x="84" y="4"/>
                      <a:pt x="84" y="4"/>
                    </a:cubicBezTo>
                    <a:cubicBezTo>
                      <a:pt x="101" y="10"/>
                      <a:pt x="118" y="12"/>
                      <a:pt x="136" y="8"/>
                    </a:cubicBezTo>
                    <a:close/>
                  </a:path>
                </a:pathLst>
              </a:custGeom>
              <a:solidFill>
                <a:srgbClr val="7AB6C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7" name="Freeform 737">
                <a:extLst>
                  <a:ext uri="{FF2B5EF4-FFF2-40B4-BE49-F238E27FC236}">
                    <a16:creationId xmlns:a16="http://schemas.microsoft.com/office/drawing/2014/main" id="{A7B275E5-A8C4-4D2C-A6BF-D4528FB85D9D}"/>
                  </a:ext>
                </a:extLst>
              </p:cNvPr>
              <p:cNvSpPr>
                <a:spLocks/>
              </p:cNvSpPr>
              <p:nvPr/>
            </p:nvSpPr>
            <p:spPr bwMode="auto">
              <a:xfrm>
                <a:off x="1398" y="3083"/>
                <a:ext cx="175" cy="61"/>
              </a:xfrm>
              <a:custGeom>
                <a:avLst/>
                <a:gdLst>
                  <a:gd name="T0" fmla="*/ 12 w 156"/>
                  <a:gd name="T1" fmla="*/ 45 h 54"/>
                  <a:gd name="T2" fmla="*/ 55 w 156"/>
                  <a:gd name="T3" fmla="*/ 30 h 54"/>
                  <a:gd name="T4" fmla="*/ 0 w 156"/>
                  <a:gd name="T5" fmla="*/ 24 h 54"/>
                  <a:gd name="T6" fmla="*/ 32 w 156"/>
                  <a:gd name="T7" fmla="*/ 21 h 54"/>
                  <a:gd name="T8" fmla="*/ 53 w 156"/>
                  <a:gd name="T9" fmla="*/ 15 h 54"/>
                  <a:gd name="T10" fmla="*/ 104 w 156"/>
                  <a:gd name="T11" fmla="*/ 14 h 54"/>
                  <a:gd name="T12" fmla="*/ 125 w 156"/>
                  <a:gd name="T13" fmla="*/ 10 h 54"/>
                  <a:gd name="T14" fmla="*/ 156 w 156"/>
                  <a:gd name="T15" fmla="*/ 12 h 54"/>
                  <a:gd name="T16" fmla="*/ 144 w 156"/>
                  <a:gd name="T17" fmla="*/ 22 h 54"/>
                  <a:gd name="T18" fmla="*/ 124 w 156"/>
                  <a:gd name="T19" fmla="*/ 44 h 54"/>
                  <a:gd name="T20" fmla="*/ 58 w 156"/>
                  <a:gd name="T21" fmla="*/ 47 h 54"/>
                  <a:gd name="T22" fmla="*/ 12 w 156"/>
                  <a:gd name="T23" fmla="*/ 45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6" h="54">
                    <a:moveTo>
                      <a:pt x="12" y="45"/>
                    </a:moveTo>
                    <a:cubicBezTo>
                      <a:pt x="26" y="41"/>
                      <a:pt x="44" y="51"/>
                      <a:pt x="55" y="30"/>
                    </a:cubicBezTo>
                    <a:cubicBezTo>
                      <a:pt x="35" y="30"/>
                      <a:pt x="17" y="32"/>
                      <a:pt x="0" y="24"/>
                    </a:cubicBezTo>
                    <a:cubicBezTo>
                      <a:pt x="10" y="16"/>
                      <a:pt x="19" y="3"/>
                      <a:pt x="32" y="21"/>
                    </a:cubicBezTo>
                    <a:cubicBezTo>
                      <a:pt x="33" y="23"/>
                      <a:pt x="44" y="14"/>
                      <a:pt x="53" y="15"/>
                    </a:cubicBezTo>
                    <a:cubicBezTo>
                      <a:pt x="70" y="16"/>
                      <a:pt x="87" y="9"/>
                      <a:pt x="104" y="14"/>
                    </a:cubicBezTo>
                    <a:cubicBezTo>
                      <a:pt x="111" y="15"/>
                      <a:pt x="118" y="12"/>
                      <a:pt x="125" y="10"/>
                    </a:cubicBezTo>
                    <a:cubicBezTo>
                      <a:pt x="135" y="7"/>
                      <a:pt x="147" y="0"/>
                      <a:pt x="156" y="12"/>
                    </a:cubicBezTo>
                    <a:cubicBezTo>
                      <a:pt x="153" y="16"/>
                      <a:pt x="155" y="25"/>
                      <a:pt x="144" y="22"/>
                    </a:cubicBezTo>
                    <a:cubicBezTo>
                      <a:pt x="127" y="19"/>
                      <a:pt x="123" y="29"/>
                      <a:pt x="124" y="44"/>
                    </a:cubicBezTo>
                    <a:cubicBezTo>
                      <a:pt x="103" y="54"/>
                      <a:pt x="80" y="45"/>
                      <a:pt x="58" y="47"/>
                    </a:cubicBezTo>
                    <a:cubicBezTo>
                      <a:pt x="43" y="48"/>
                      <a:pt x="27" y="52"/>
                      <a:pt x="12" y="45"/>
                    </a:cubicBezTo>
                    <a:close/>
                  </a:path>
                </a:pathLst>
              </a:custGeom>
              <a:solidFill>
                <a:srgbClr val="ADD1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8" name="Freeform 738">
                <a:extLst>
                  <a:ext uri="{FF2B5EF4-FFF2-40B4-BE49-F238E27FC236}">
                    <a16:creationId xmlns:a16="http://schemas.microsoft.com/office/drawing/2014/main" id="{BA713E0A-2607-438D-B1C2-AC5CF5DF175C}"/>
                  </a:ext>
                </a:extLst>
              </p:cNvPr>
              <p:cNvSpPr>
                <a:spLocks/>
              </p:cNvSpPr>
              <p:nvPr/>
            </p:nvSpPr>
            <p:spPr bwMode="auto">
              <a:xfrm>
                <a:off x="1038" y="2999"/>
                <a:ext cx="225" cy="48"/>
              </a:xfrm>
              <a:custGeom>
                <a:avLst/>
                <a:gdLst>
                  <a:gd name="T0" fmla="*/ 200 w 200"/>
                  <a:gd name="T1" fmla="*/ 15 h 43"/>
                  <a:gd name="T2" fmla="*/ 167 w 200"/>
                  <a:gd name="T3" fmla="*/ 34 h 43"/>
                  <a:gd name="T4" fmla="*/ 125 w 200"/>
                  <a:gd name="T5" fmla="*/ 25 h 43"/>
                  <a:gd name="T6" fmla="*/ 128 w 200"/>
                  <a:gd name="T7" fmla="*/ 43 h 43"/>
                  <a:gd name="T8" fmla="*/ 124 w 200"/>
                  <a:gd name="T9" fmla="*/ 43 h 43"/>
                  <a:gd name="T10" fmla="*/ 61 w 200"/>
                  <a:gd name="T11" fmla="*/ 30 h 43"/>
                  <a:gd name="T12" fmla="*/ 32 w 200"/>
                  <a:gd name="T13" fmla="*/ 31 h 43"/>
                  <a:gd name="T14" fmla="*/ 5 w 200"/>
                  <a:gd name="T15" fmla="*/ 27 h 43"/>
                  <a:gd name="T16" fmla="*/ 0 w 200"/>
                  <a:gd name="T17" fmla="*/ 3 h 43"/>
                  <a:gd name="T18" fmla="*/ 8 w 200"/>
                  <a:gd name="T19" fmla="*/ 9 h 43"/>
                  <a:gd name="T20" fmla="*/ 93 w 200"/>
                  <a:gd name="T21" fmla="*/ 9 h 43"/>
                  <a:gd name="T22" fmla="*/ 136 w 200"/>
                  <a:gd name="T23" fmla="*/ 20 h 43"/>
                  <a:gd name="T24" fmla="*/ 171 w 200"/>
                  <a:gd name="T25" fmla="*/ 16 h 43"/>
                  <a:gd name="T26" fmla="*/ 200 w 200"/>
                  <a:gd name="T27" fmla="*/ 15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0" h="43">
                    <a:moveTo>
                      <a:pt x="200" y="15"/>
                    </a:moveTo>
                    <a:cubicBezTo>
                      <a:pt x="192" y="26"/>
                      <a:pt x="173" y="19"/>
                      <a:pt x="167" y="34"/>
                    </a:cubicBezTo>
                    <a:cubicBezTo>
                      <a:pt x="154" y="28"/>
                      <a:pt x="138" y="34"/>
                      <a:pt x="125" y="25"/>
                    </a:cubicBezTo>
                    <a:cubicBezTo>
                      <a:pt x="118" y="33"/>
                      <a:pt x="130" y="36"/>
                      <a:pt x="128" y="43"/>
                    </a:cubicBezTo>
                    <a:cubicBezTo>
                      <a:pt x="127" y="43"/>
                      <a:pt x="125" y="43"/>
                      <a:pt x="124" y="43"/>
                    </a:cubicBezTo>
                    <a:cubicBezTo>
                      <a:pt x="102" y="41"/>
                      <a:pt x="83" y="30"/>
                      <a:pt x="61" y="30"/>
                    </a:cubicBezTo>
                    <a:cubicBezTo>
                      <a:pt x="52" y="31"/>
                      <a:pt x="43" y="21"/>
                      <a:pt x="32" y="31"/>
                    </a:cubicBezTo>
                    <a:cubicBezTo>
                      <a:pt x="25" y="37"/>
                      <a:pt x="13" y="32"/>
                      <a:pt x="5" y="27"/>
                    </a:cubicBezTo>
                    <a:cubicBezTo>
                      <a:pt x="3" y="19"/>
                      <a:pt x="1" y="11"/>
                      <a:pt x="0" y="3"/>
                    </a:cubicBezTo>
                    <a:cubicBezTo>
                      <a:pt x="3" y="5"/>
                      <a:pt x="6" y="9"/>
                      <a:pt x="8" y="9"/>
                    </a:cubicBezTo>
                    <a:cubicBezTo>
                      <a:pt x="36" y="0"/>
                      <a:pt x="64" y="16"/>
                      <a:pt x="93" y="9"/>
                    </a:cubicBezTo>
                    <a:cubicBezTo>
                      <a:pt x="107" y="6"/>
                      <a:pt x="126" y="0"/>
                      <a:pt x="136" y="20"/>
                    </a:cubicBezTo>
                    <a:cubicBezTo>
                      <a:pt x="147" y="11"/>
                      <a:pt x="160" y="26"/>
                      <a:pt x="171" y="16"/>
                    </a:cubicBezTo>
                    <a:cubicBezTo>
                      <a:pt x="180" y="8"/>
                      <a:pt x="190" y="9"/>
                      <a:pt x="200" y="15"/>
                    </a:cubicBezTo>
                    <a:close/>
                  </a:path>
                </a:pathLst>
              </a:custGeom>
              <a:solidFill>
                <a:srgbClr val="A8D0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9" name="Freeform 739">
                <a:extLst>
                  <a:ext uri="{FF2B5EF4-FFF2-40B4-BE49-F238E27FC236}">
                    <a16:creationId xmlns:a16="http://schemas.microsoft.com/office/drawing/2014/main" id="{E1DF6D81-CCC5-4CD3-B494-CDCB9111F527}"/>
                  </a:ext>
                </a:extLst>
              </p:cNvPr>
              <p:cNvSpPr>
                <a:spLocks/>
              </p:cNvSpPr>
              <p:nvPr/>
            </p:nvSpPr>
            <p:spPr bwMode="auto">
              <a:xfrm>
                <a:off x="1043" y="3011"/>
                <a:ext cx="135" cy="40"/>
              </a:xfrm>
              <a:custGeom>
                <a:avLst/>
                <a:gdLst>
                  <a:gd name="T0" fmla="*/ 1 w 120"/>
                  <a:gd name="T1" fmla="*/ 16 h 35"/>
                  <a:gd name="T2" fmla="*/ 17 w 120"/>
                  <a:gd name="T3" fmla="*/ 16 h 35"/>
                  <a:gd name="T4" fmla="*/ 31 w 120"/>
                  <a:gd name="T5" fmla="*/ 7 h 35"/>
                  <a:gd name="T6" fmla="*/ 36 w 120"/>
                  <a:gd name="T7" fmla="*/ 2 h 35"/>
                  <a:gd name="T8" fmla="*/ 41 w 120"/>
                  <a:gd name="T9" fmla="*/ 5 h 35"/>
                  <a:gd name="T10" fmla="*/ 55 w 120"/>
                  <a:gd name="T11" fmla="*/ 15 h 35"/>
                  <a:gd name="T12" fmla="*/ 111 w 120"/>
                  <a:gd name="T13" fmla="*/ 25 h 35"/>
                  <a:gd name="T14" fmla="*/ 120 w 120"/>
                  <a:gd name="T15" fmla="*/ 32 h 35"/>
                  <a:gd name="T16" fmla="*/ 3 w 120"/>
                  <a:gd name="T17" fmla="*/ 28 h 35"/>
                  <a:gd name="T18" fmla="*/ 1 w 120"/>
                  <a:gd name="T19" fmla="*/ 16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0" h="35">
                    <a:moveTo>
                      <a:pt x="1" y="16"/>
                    </a:moveTo>
                    <a:cubicBezTo>
                      <a:pt x="6" y="17"/>
                      <a:pt x="10" y="11"/>
                      <a:pt x="17" y="16"/>
                    </a:cubicBezTo>
                    <a:cubicBezTo>
                      <a:pt x="22" y="20"/>
                      <a:pt x="29" y="14"/>
                      <a:pt x="31" y="7"/>
                    </a:cubicBezTo>
                    <a:cubicBezTo>
                      <a:pt x="31" y="5"/>
                      <a:pt x="34" y="3"/>
                      <a:pt x="36" y="2"/>
                    </a:cubicBezTo>
                    <a:cubicBezTo>
                      <a:pt x="39" y="0"/>
                      <a:pt x="42" y="1"/>
                      <a:pt x="41" y="5"/>
                    </a:cubicBezTo>
                    <a:cubicBezTo>
                      <a:pt x="41" y="15"/>
                      <a:pt x="53" y="15"/>
                      <a:pt x="55" y="15"/>
                    </a:cubicBezTo>
                    <a:cubicBezTo>
                      <a:pt x="76" y="6"/>
                      <a:pt x="91" y="30"/>
                      <a:pt x="111" y="25"/>
                    </a:cubicBezTo>
                    <a:cubicBezTo>
                      <a:pt x="115" y="24"/>
                      <a:pt x="118" y="28"/>
                      <a:pt x="120" y="32"/>
                    </a:cubicBezTo>
                    <a:cubicBezTo>
                      <a:pt x="81" y="35"/>
                      <a:pt x="42" y="24"/>
                      <a:pt x="3" y="28"/>
                    </a:cubicBezTo>
                    <a:cubicBezTo>
                      <a:pt x="0" y="25"/>
                      <a:pt x="0" y="20"/>
                      <a:pt x="1" y="16"/>
                    </a:cubicBezTo>
                    <a:close/>
                  </a:path>
                </a:pathLst>
              </a:custGeom>
              <a:solidFill>
                <a:srgbClr val="7BB2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0" name="Freeform 740">
                <a:extLst>
                  <a:ext uri="{FF2B5EF4-FFF2-40B4-BE49-F238E27FC236}">
                    <a16:creationId xmlns:a16="http://schemas.microsoft.com/office/drawing/2014/main" id="{D9E616E5-072E-4FC1-BE8D-5D047772A55C}"/>
                  </a:ext>
                </a:extLst>
              </p:cNvPr>
              <p:cNvSpPr>
                <a:spLocks/>
              </p:cNvSpPr>
              <p:nvPr/>
            </p:nvSpPr>
            <p:spPr bwMode="auto">
              <a:xfrm>
                <a:off x="1652" y="3024"/>
                <a:ext cx="142" cy="23"/>
              </a:xfrm>
              <a:custGeom>
                <a:avLst/>
                <a:gdLst>
                  <a:gd name="T0" fmla="*/ 7 w 126"/>
                  <a:gd name="T1" fmla="*/ 21 h 21"/>
                  <a:gd name="T2" fmla="*/ 14 w 126"/>
                  <a:gd name="T3" fmla="*/ 5 h 21"/>
                  <a:gd name="T4" fmla="*/ 32 w 126"/>
                  <a:gd name="T5" fmla="*/ 2 h 21"/>
                  <a:gd name="T6" fmla="*/ 77 w 126"/>
                  <a:gd name="T7" fmla="*/ 4 h 21"/>
                  <a:gd name="T8" fmla="*/ 82 w 126"/>
                  <a:gd name="T9" fmla="*/ 6 h 21"/>
                  <a:gd name="T10" fmla="*/ 126 w 126"/>
                  <a:gd name="T11" fmla="*/ 21 h 21"/>
                  <a:gd name="T12" fmla="*/ 41 w 126"/>
                  <a:gd name="T13" fmla="*/ 21 h 21"/>
                  <a:gd name="T14" fmla="*/ 7 w 126"/>
                  <a:gd name="T15" fmla="*/ 21 h 2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6" h="21">
                    <a:moveTo>
                      <a:pt x="7" y="21"/>
                    </a:moveTo>
                    <a:cubicBezTo>
                      <a:pt x="0" y="16"/>
                      <a:pt x="0" y="16"/>
                      <a:pt x="14" y="5"/>
                    </a:cubicBezTo>
                    <a:cubicBezTo>
                      <a:pt x="19" y="0"/>
                      <a:pt x="25" y="0"/>
                      <a:pt x="32" y="2"/>
                    </a:cubicBezTo>
                    <a:cubicBezTo>
                      <a:pt x="46" y="19"/>
                      <a:pt x="61" y="7"/>
                      <a:pt x="77" y="4"/>
                    </a:cubicBezTo>
                    <a:cubicBezTo>
                      <a:pt x="79" y="4"/>
                      <a:pt x="80" y="4"/>
                      <a:pt x="82" y="6"/>
                    </a:cubicBezTo>
                    <a:cubicBezTo>
                      <a:pt x="96" y="12"/>
                      <a:pt x="110" y="17"/>
                      <a:pt x="126" y="21"/>
                    </a:cubicBezTo>
                    <a:cubicBezTo>
                      <a:pt x="98" y="21"/>
                      <a:pt x="69" y="21"/>
                      <a:pt x="41" y="21"/>
                    </a:cubicBezTo>
                    <a:cubicBezTo>
                      <a:pt x="30" y="21"/>
                      <a:pt x="18" y="21"/>
                      <a:pt x="7" y="21"/>
                    </a:cubicBezTo>
                    <a:close/>
                  </a:path>
                </a:pathLst>
              </a:custGeom>
              <a:solidFill>
                <a:srgbClr val="579FB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1" name="Freeform 741">
                <a:extLst>
                  <a:ext uri="{FF2B5EF4-FFF2-40B4-BE49-F238E27FC236}">
                    <a16:creationId xmlns:a16="http://schemas.microsoft.com/office/drawing/2014/main" id="{52B860A1-41FD-44C4-8DD8-D62C3002EE1F}"/>
                  </a:ext>
                </a:extLst>
              </p:cNvPr>
              <p:cNvSpPr>
                <a:spLocks/>
              </p:cNvSpPr>
              <p:nvPr/>
            </p:nvSpPr>
            <p:spPr bwMode="auto">
              <a:xfrm>
                <a:off x="1268" y="3090"/>
                <a:ext cx="122" cy="25"/>
              </a:xfrm>
              <a:custGeom>
                <a:avLst/>
                <a:gdLst>
                  <a:gd name="T0" fmla="*/ 108 w 109"/>
                  <a:gd name="T1" fmla="*/ 14 h 22"/>
                  <a:gd name="T2" fmla="*/ 52 w 109"/>
                  <a:gd name="T3" fmla="*/ 12 h 22"/>
                  <a:gd name="T4" fmla="*/ 15 w 109"/>
                  <a:gd name="T5" fmla="*/ 11 h 22"/>
                  <a:gd name="T6" fmla="*/ 0 w 109"/>
                  <a:gd name="T7" fmla="*/ 6 h 22"/>
                  <a:gd name="T8" fmla="*/ 7 w 109"/>
                  <a:gd name="T9" fmla="*/ 0 h 22"/>
                  <a:gd name="T10" fmla="*/ 95 w 109"/>
                  <a:gd name="T11" fmla="*/ 3 h 22"/>
                  <a:gd name="T12" fmla="*/ 108 w 109"/>
                  <a:gd name="T13" fmla="*/ 14 h 22"/>
                </a:gdLst>
                <a:ahLst/>
                <a:cxnLst>
                  <a:cxn ang="0">
                    <a:pos x="T0" y="T1"/>
                  </a:cxn>
                  <a:cxn ang="0">
                    <a:pos x="T2" y="T3"/>
                  </a:cxn>
                  <a:cxn ang="0">
                    <a:pos x="T4" y="T5"/>
                  </a:cxn>
                  <a:cxn ang="0">
                    <a:pos x="T6" y="T7"/>
                  </a:cxn>
                  <a:cxn ang="0">
                    <a:pos x="T8" y="T9"/>
                  </a:cxn>
                  <a:cxn ang="0">
                    <a:pos x="T10" y="T11"/>
                  </a:cxn>
                  <a:cxn ang="0">
                    <a:pos x="T12" y="T13"/>
                  </a:cxn>
                </a:cxnLst>
                <a:rect l="0" t="0" r="r" b="b"/>
                <a:pathLst>
                  <a:path w="109" h="22">
                    <a:moveTo>
                      <a:pt x="108" y="14"/>
                    </a:moveTo>
                    <a:cubicBezTo>
                      <a:pt x="89" y="12"/>
                      <a:pt x="71" y="22"/>
                      <a:pt x="52" y="12"/>
                    </a:cubicBezTo>
                    <a:cubicBezTo>
                      <a:pt x="42" y="8"/>
                      <a:pt x="28" y="8"/>
                      <a:pt x="15" y="11"/>
                    </a:cubicBezTo>
                    <a:cubicBezTo>
                      <a:pt x="11" y="12"/>
                      <a:pt x="1" y="18"/>
                      <a:pt x="0" y="6"/>
                    </a:cubicBezTo>
                    <a:cubicBezTo>
                      <a:pt x="1" y="3"/>
                      <a:pt x="3" y="0"/>
                      <a:pt x="7" y="0"/>
                    </a:cubicBezTo>
                    <a:cubicBezTo>
                      <a:pt x="36" y="5"/>
                      <a:pt x="66" y="7"/>
                      <a:pt x="95" y="3"/>
                    </a:cubicBezTo>
                    <a:cubicBezTo>
                      <a:pt x="105" y="1"/>
                      <a:pt x="109" y="4"/>
                      <a:pt x="108" y="14"/>
                    </a:cubicBezTo>
                    <a:close/>
                  </a:path>
                </a:pathLst>
              </a:custGeom>
              <a:solidFill>
                <a:srgbClr val="ADD1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2" name="Freeform 742">
                <a:extLst>
                  <a:ext uri="{FF2B5EF4-FFF2-40B4-BE49-F238E27FC236}">
                    <a16:creationId xmlns:a16="http://schemas.microsoft.com/office/drawing/2014/main" id="{08D3F974-1590-47D3-9583-BC755FCFD463}"/>
                  </a:ext>
                </a:extLst>
              </p:cNvPr>
              <p:cNvSpPr>
                <a:spLocks/>
              </p:cNvSpPr>
              <p:nvPr/>
            </p:nvSpPr>
            <p:spPr bwMode="auto">
              <a:xfrm>
                <a:off x="1025" y="3060"/>
                <a:ext cx="33" cy="61"/>
              </a:xfrm>
              <a:custGeom>
                <a:avLst/>
                <a:gdLst>
                  <a:gd name="T0" fmla="*/ 29 w 29"/>
                  <a:gd name="T1" fmla="*/ 29 h 55"/>
                  <a:gd name="T2" fmla="*/ 27 w 29"/>
                  <a:gd name="T3" fmla="*/ 33 h 55"/>
                  <a:gd name="T4" fmla="*/ 9 w 29"/>
                  <a:gd name="T5" fmla="*/ 55 h 55"/>
                  <a:gd name="T6" fmla="*/ 8 w 29"/>
                  <a:gd name="T7" fmla="*/ 24 h 55"/>
                  <a:gd name="T8" fmla="*/ 20 w 29"/>
                  <a:gd name="T9" fmla="*/ 0 h 55"/>
                  <a:gd name="T10" fmla="*/ 29 w 29"/>
                  <a:gd name="T11" fmla="*/ 29 h 55"/>
                </a:gdLst>
                <a:ahLst/>
                <a:cxnLst>
                  <a:cxn ang="0">
                    <a:pos x="T0" y="T1"/>
                  </a:cxn>
                  <a:cxn ang="0">
                    <a:pos x="T2" y="T3"/>
                  </a:cxn>
                  <a:cxn ang="0">
                    <a:pos x="T4" y="T5"/>
                  </a:cxn>
                  <a:cxn ang="0">
                    <a:pos x="T6" y="T7"/>
                  </a:cxn>
                  <a:cxn ang="0">
                    <a:pos x="T8" y="T9"/>
                  </a:cxn>
                  <a:cxn ang="0">
                    <a:pos x="T10" y="T11"/>
                  </a:cxn>
                </a:cxnLst>
                <a:rect l="0" t="0" r="r" b="b"/>
                <a:pathLst>
                  <a:path w="29" h="55">
                    <a:moveTo>
                      <a:pt x="29" y="29"/>
                    </a:moveTo>
                    <a:cubicBezTo>
                      <a:pt x="28" y="30"/>
                      <a:pt x="28" y="32"/>
                      <a:pt x="27" y="33"/>
                    </a:cubicBezTo>
                    <a:cubicBezTo>
                      <a:pt x="22" y="40"/>
                      <a:pt x="16" y="47"/>
                      <a:pt x="9" y="55"/>
                    </a:cubicBezTo>
                    <a:cubicBezTo>
                      <a:pt x="0" y="45"/>
                      <a:pt x="0" y="35"/>
                      <a:pt x="8" y="24"/>
                    </a:cubicBezTo>
                    <a:cubicBezTo>
                      <a:pt x="14" y="17"/>
                      <a:pt x="22" y="11"/>
                      <a:pt x="20" y="0"/>
                    </a:cubicBezTo>
                    <a:cubicBezTo>
                      <a:pt x="23" y="10"/>
                      <a:pt x="26" y="19"/>
                      <a:pt x="29" y="29"/>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3" name="Freeform 743">
                <a:extLst>
                  <a:ext uri="{FF2B5EF4-FFF2-40B4-BE49-F238E27FC236}">
                    <a16:creationId xmlns:a16="http://schemas.microsoft.com/office/drawing/2014/main" id="{B8975CF5-DB5A-41B9-8F35-1E864D0990EB}"/>
                  </a:ext>
                </a:extLst>
              </p:cNvPr>
              <p:cNvSpPr>
                <a:spLocks/>
              </p:cNvSpPr>
              <p:nvPr/>
            </p:nvSpPr>
            <p:spPr bwMode="auto">
              <a:xfrm>
                <a:off x="1182" y="3083"/>
                <a:ext cx="81" cy="19"/>
              </a:xfrm>
              <a:custGeom>
                <a:avLst/>
                <a:gdLst>
                  <a:gd name="T0" fmla="*/ 72 w 72"/>
                  <a:gd name="T1" fmla="*/ 12 h 17"/>
                  <a:gd name="T2" fmla="*/ 70 w 72"/>
                  <a:gd name="T3" fmla="*/ 17 h 17"/>
                  <a:gd name="T4" fmla="*/ 8 w 72"/>
                  <a:gd name="T5" fmla="*/ 12 h 17"/>
                  <a:gd name="T6" fmla="*/ 0 w 72"/>
                  <a:gd name="T7" fmla="*/ 4 h 17"/>
                  <a:gd name="T8" fmla="*/ 47 w 72"/>
                  <a:gd name="T9" fmla="*/ 2 h 17"/>
                  <a:gd name="T10" fmla="*/ 72 w 72"/>
                  <a:gd name="T11" fmla="*/ 12 h 17"/>
                </a:gdLst>
                <a:ahLst/>
                <a:cxnLst>
                  <a:cxn ang="0">
                    <a:pos x="T0" y="T1"/>
                  </a:cxn>
                  <a:cxn ang="0">
                    <a:pos x="T2" y="T3"/>
                  </a:cxn>
                  <a:cxn ang="0">
                    <a:pos x="T4" y="T5"/>
                  </a:cxn>
                  <a:cxn ang="0">
                    <a:pos x="T6" y="T7"/>
                  </a:cxn>
                  <a:cxn ang="0">
                    <a:pos x="T8" y="T9"/>
                  </a:cxn>
                  <a:cxn ang="0">
                    <a:pos x="T10" y="T11"/>
                  </a:cxn>
                </a:cxnLst>
                <a:rect l="0" t="0" r="r" b="b"/>
                <a:pathLst>
                  <a:path w="72" h="17">
                    <a:moveTo>
                      <a:pt x="72" y="12"/>
                    </a:moveTo>
                    <a:cubicBezTo>
                      <a:pt x="71" y="14"/>
                      <a:pt x="70" y="17"/>
                      <a:pt x="70" y="17"/>
                    </a:cubicBezTo>
                    <a:cubicBezTo>
                      <a:pt x="50" y="11"/>
                      <a:pt x="29" y="13"/>
                      <a:pt x="8" y="12"/>
                    </a:cubicBezTo>
                    <a:cubicBezTo>
                      <a:pt x="5" y="12"/>
                      <a:pt x="3" y="7"/>
                      <a:pt x="0" y="4"/>
                    </a:cubicBezTo>
                    <a:cubicBezTo>
                      <a:pt x="16" y="8"/>
                      <a:pt x="31" y="0"/>
                      <a:pt x="47" y="2"/>
                    </a:cubicBezTo>
                    <a:cubicBezTo>
                      <a:pt x="58" y="3"/>
                      <a:pt x="64" y="8"/>
                      <a:pt x="72" y="12"/>
                    </a:cubicBezTo>
                    <a:close/>
                  </a:path>
                </a:pathLst>
              </a:custGeom>
              <a:solidFill>
                <a:srgbClr val="ADD1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4" name="Freeform 744">
                <a:extLst>
                  <a:ext uri="{FF2B5EF4-FFF2-40B4-BE49-F238E27FC236}">
                    <a16:creationId xmlns:a16="http://schemas.microsoft.com/office/drawing/2014/main" id="{F6083CBE-4499-4DDF-BCF5-166E7ADF15AA}"/>
                  </a:ext>
                </a:extLst>
              </p:cNvPr>
              <p:cNvSpPr>
                <a:spLocks/>
              </p:cNvSpPr>
              <p:nvPr/>
            </p:nvSpPr>
            <p:spPr bwMode="auto">
              <a:xfrm>
                <a:off x="2063" y="3073"/>
                <a:ext cx="65" cy="24"/>
              </a:xfrm>
              <a:custGeom>
                <a:avLst/>
                <a:gdLst>
                  <a:gd name="T0" fmla="*/ 56 w 57"/>
                  <a:gd name="T1" fmla="*/ 5 h 21"/>
                  <a:gd name="T2" fmla="*/ 46 w 57"/>
                  <a:gd name="T3" fmla="*/ 16 h 21"/>
                  <a:gd name="T4" fmla="*/ 11 w 57"/>
                  <a:gd name="T5" fmla="*/ 19 h 21"/>
                  <a:gd name="T6" fmla="*/ 0 w 57"/>
                  <a:gd name="T7" fmla="*/ 17 h 21"/>
                  <a:gd name="T8" fmla="*/ 56 w 57"/>
                  <a:gd name="T9" fmla="*/ 5 h 21"/>
                </a:gdLst>
                <a:ahLst/>
                <a:cxnLst>
                  <a:cxn ang="0">
                    <a:pos x="T0" y="T1"/>
                  </a:cxn>
                  <a:cxn ang="0">
                    <a:pos x="T2" y="T3"/>
                  </a:cxn>
                  <a:cxn ang="0">
                    <a:pos x="T4" y="T5"/>
                  </a:cxn>
                  <a:cxn ang="0">
                    <a:pos x="T6" y="T7"/>
                  </a:cxn>
                  <a:cxn ang="0">
                    <a:pos x="T8" y="T9"/>
                  </a:cxn>
                </a:cxnLst>
                <a:rect l="0" t="0" r="r" b="b"/>
                <a:pathLst>
                  <a:path w="57" h="21">
                    <a:moveTo>
                      <a:pt x="56" y="5"/>
                    </a:moveTo>
                    <a:cubicBezTo>
                      <a:pt x="57" y="12"/>
                      <a:pt x="53" y="20"/>
                      <a:pt x="46" y="16"/>
                    </a:cubicBezTo>
                    <a:cubicBezTo>
                      <a:pt x="32" y="9"/>
                      <a:pt x="22" y="13"/>
                      <a:pt x="11" y="19"/>
                    </a:cubicBezTo>
                    <a:cubicBezTo>
                      <a:pt x="8" y="21"/>
                      <a:pt x="4" y="18"/>
                      <a:pt x="0" y="17"/>
                    </a:cubicBezTo>
                    <a:cubicBezTo>
                      <a:pt x="17" y="4"/>
                      <a:pt x="36" y="0"/>
                      <a:pt x="56" y="5"/>
                    </a:cubicBezTo>
                    <a:close/>
                  </a:path>
                </a:pathLst>
              </a:custGeom>
              <a:solidFill>
                <a:srgbClr val="98C5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5" name="Freeform 745">
                <a:extLst>
                  <a:ext uri="{FF2B5EF4-FFF2-40B4-BE49-F238E27FC236}">
                    <a16:creationId xmlns:a16="http://schemas.microsoft.com/office/drawing/2014/main" id="{63717F46-A7C6-448B-9475-1F7272ED2C69}"/>
                  </a:ext>
                </a:extLst>
              </p:cNvPr>
              <p:cNvSpPr>
                <a:spLocks/>
              </p:cNvSpPr>
              <p:nvPr/>
            </p:nvSpPr>
            <p:spPr bwMode="auto">
              <a:xfrm>
                <a:off x="1079" y="3164"/>
                <a:ext cx="919" cy="66"/>
              </a:xfrm>
              <a:custGeom>
                <a:avLst/>
                <a:gdLst>
                  <a:gd name="T0" fmla="*/ 12 w 818"/>
                  <a:gd name="T1" fmla="*/ 48 h 59"/>
                  <a:gd name="T2" fmla="*/ 0 w 818"/>
                  <a:gd name="T3" fmla="*/ 8 h 59"/>
                  <a:gd name="T4" fmla="*/ 40 w 818"/>
                  <a:gd name="T5" fmla="*/ 8 h 59"/>
                  <a:gd name="T6" fmla="*/ 92 w 818"/>
                  <a:gd name="T7" fmla="*/ 6 h 59"/>
                  <a:gd name="T8" fmla="*/ 184 w 818"/>
                  <a:gd name="T9" fmla="*/ 6 h 59"/>
                  <a:gd name="T10" fmla="*/ 280 w 818"/>
                  <a:gd name="T11" fmla="*/ 3 h 59"/>
                  <a:gd name="T12" fmla="*/ 311 w 818"/>
                  <a:gd name="T13" fmla="*/ 7 h 59"/>
                  <a:gd name="T14" fmla="*/ 422 w 818"/>
                  <a:gd name="T15" fmla="*/ 9 h 59"/>
                  <a:gd name="T16" fmla="*/ 470 w 818"/>
                  <a:gd name="T17" fmla="*/ 14 h 59"/>
                  <a:gd name="T18" fmla="*/ 500 w 818"/>
                  <a:gd name="T19" fmla="*/ 10 h 59"/>
                  <a:gd name="T20" fmla="*/ 624 w 818"/>
                  <a:gd name="T21" fmla="*/ 11 h 59"/>
                  <a:gd name="T22" fmla="*/ 717 w 818"/>
                  <a:gd name="T23" fmla="*/ 15 h 59"/>
                  <a:gd name="T24" fmla="*/ 751 w 818"/>
                  <a:gd name="T25" fmla="*/ 7 h 59"/>
                  <a:gd name="T26" fmla="*/ 760 w 818"/>
                  <a:gd name="T27" fmla="*/ 12 h 59"/>
                  <a:gd name="T28" fmla="*/ 756 w 818"/>
                  <a:gd name="T29" fmla="*/ 21 h 59"/>
                  <a:gd name="T30" fmla="*/ 747 w 818"/>
                  <a:gd name="T31" fmla="*/ 25 h 59"/>
                  <a:gd name="T32" fmla="*/ 797 w 818"/>
                  <a:gd name="T33" fmla="*/ 24 h 59"/>
                  <a:gd name="T34" fmla="*/ 812 w 818"/>
                  <a:gd name="T35" fmla="*/ 40 h 59"/>
                  <a:gd name="T36" fmla="*/ 752 w 818"/>
                  <a:gd name="T37" fmla="*/ 45 h 59"/>
                  <a:gd name="T38" fmla="*/ 678 w 818"/>
                  <a:gd name="T39" fmla="*/ 53 h 59"/>
                  <a:gd name="T40" fmla="*/ 649 w 818"/>
                  <a:gd name="T41" fmla="*/ 52 h 59"/>
                  <a:gd name="T42" fmla="*/ 540 w 818"/>
                  <a:gd name="T43" fmla="*/ 51 h 59"/>
                  <a:gd name="T44" fmla="*/ 400 w 818"/>
                  <a:gd name="T45" fmla="*/ 48 h 59"/>
                  <a:gd name="T46" fmla="*/ 314 w 818"/>
                  <a:gd name="T47" fmla="*/ 47 h 59"/>
                  <a:gd name="T48" fmla="*/ 288 w 818"/>
                  <a:gd name="T49" fmla="*/ 45 h 59"/>
                  <a:gd name="T50" fmla="*/ 233 w 818"/>
                  <a:gd name="T51" fmla="*/ 46 h 59"/>
                  <a:gd name="T52" fmla="*/ 180 w 818"/>
                  <a:gd name="T53" fmla="*/ 43 h 59"/>
                  <a:gd name="T54" fmla="*/ 72 w 818"/>
                  <a:gd name="T55" fmla="*/ 47 h 59"/>
                  <a:gd name="T56" fmla="*/ 21 w 818"/>
                  <a:gd name="T57" fmla="*/ 43 h 59"/>
                  <a:gd name="T58" fmla="*/ 12 w 818"/>
                  <a:gd name="T59" fmla="*/ 48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18" h="59">
                    <a:moveTo>
                      <a:pt x="12" y="48"/>
                    </a:moveTo>
                    <a:cubicBezTo>
                      <a:pt x="6" y="35"/>
                      <a:pt x="2" y="22"/>
                      <a:pt x="0" y="8"/>
                    </a:cubicBezTo>
                    <a:cubicBezTo>
                      <a:pt x="13" y="6"/>
                      <a:pt x="27" y="4"/>
                      <a:pt x="40" y="8"/>
                    </a:cubicBezTo>
                    <a:cubicBezTo>
                      <a:pt x="57" y="14"/>
                      <a:pt x="74" y="4"/>
                      <a:pt x="92" y="6"/>
                    </a:cubicBezTo>
                    <a:cubicBezTo>
                      <a:pt x="122" y="9"/>
                      <a:pt x="153" y="7"/>
                      <a:pt x="184" y="6"/>
                    </a:cubicBezTo>
                    <a:cubicBezTo>
                      <a:pt x="216" y="6"/>
                      <a:pt x="248" y="2"/>
                      <a:pt x="280" y="3"/>
                    </a:cubicBezTo>
                    <a:cubicBezTo>
                      <a:pt x="291" y="3"/>
                      <a:pt x="301" y="6"/>
                      <a:pt x="311" y="7"/>
                    </a:cubicBezTo>
                    <a:cubicBezTo>
                      <a:pt x="348" y="12"/>
                      <a:pt x="385" y="12"/>
                      <a:pt x="422" y="9"/>
                    </a:cubicBezTo>
                    <a:cubicBezTo>
                      <a:pt x="438" y="8"/>
                      <a:pt x="455" y="9"/>
                      <a:pt x="470" y="14"/>
                    </a:cubicBezTo>
                    <a:cubicBezTo>
                      <a:pt x="482" y="18"/>
                      <a:pt x="489" y="10"/>
                      <a:pt x="500" y="10"/>
                    </a:cubicBezTo>
                    <a:cubicBezTo>
                      <a:pt x="541" y="14"/>
                      <a:pt x="583" y="12"/>
                      <a:pt x="624" y="11"/>
                    </a:cubicBezTo>
                    <a:cubicBezTo>
                      <a:pt x="655" y="10"/>
                      <a:pt x="686" y="0"/>
                      <a:pt x="717" y="15"/>
                    </a:cubicBezTo>
                    <a:cubicBezTo>
                      <a:pt x="724" y="18"/>
                      <a:pt x="739" y="8"/>
                      <a:pt x="751" y="7"/>
                    </a:cubicBezTo>
                    <a:cubicBezTo>
                      <a:pt x="756" y="7"/>
                      <a:pt x="756" y="11"/>
                      <a:pt x="760" y="12"/>
                    </a:cubicBezTo>
                    <a:cubicBezTo>
                      <a:pt x="761" y="16"/>
                      <a:pt x="759" y="19"/>
                      <a:pt x="756" y="21"/>
                    </a:cubicBezTo>
                    <a:cubicBezTo>
                      <a:pt x="753" y="23"/>
                      <a:pt x="750" y="26"/>
                      <a:pt x="747" y="25"/>
                    </a:cubicBezTo>
                    <a:cubicBezTo>
                      <a:pt x="763" y="25"/>
                      <a:pt x="779" y="28"/>
                      <a:pt x="797" y="24"/>
                    </a:cubicBezTo>
                    <a:cubicBezTo>
                      <a:pt x="806" y="23"/>
                      <a:pt x="818" y="23"/>
                      <a:pt x="812" y="40"/>
                    </a:cubicBezTo>
                    <a:cubicBezTo>
                      <a:pt x="792" y="44"/>
                      <a:pt x="772" y="44"/>
                      <a:pt x="752" y="45"/>
                    </a:cubicBezTo>
                    <a:cubicBezTo>
                      <a:pt x="727" y="46"/>
                      <a:pt x="701" y="41"/>
                      <a:pt x="678" y="53"/>
                    </a:cubicBezTo>
                    <a:cubicBezTo>
                      <a:pt x="668" y="59"/>
                      <a:pt x="659" y="52"/>
                      <a:pt x="649" y="52"/>
                    </a:cubicBezTo>
                    <a:cubicBezTo>
                      <a:pt x="613" y="51"/>
                      <a:pt x="576" y="49"/>
                      <a:pt x="540" y="51"/>
                    </a:cubicBezTo>
                    <a:cubicBezTo>
                      <a:pt x="493" y="53"/>
                      <a:pt x="447" y="49"/>
                      <a:pt x="400" y="48"/>
                    </a:cubicBezTo>
                    <a:cubicBezTo>
                      <a:pt x="371" y="47"/>
                      <a:pt x="343" y="47"/>
                      <a:pt x="314" y="47"/>
                    </a:cubicBezTo>
                    <a:cubicBezTo>
                      <a:pt x="305" y="47"/>
                      <a:pt x="297" y="46"/>
                      <a:pt x="288" y="45"/>
                    </a:cubicBezTo>
                    <a:cubicBezTo>
                      <a:pt x="270" y="43"/>
                      <a:pt x="252" y="36"/>
                      <a:pt x="233" y="46"/>
                    </a:cubicBezTo>
                    <a:cubicBezTo>
                      <a:pt x="217" y="54"/>
                      <a:pt x="197" y="46"/>
                      <a:pt x="180" y="43"/>
                    </a:cubicBezTo>
                    <a:cubicBezTo>
                      <a:pt x="143" y="37"/>
                      <a:pt x="108" y="44"/>
                      <a:pt x="72" y="47"/>
                    </a:cubicBezTo>
                    <a:cubicBezTo>
                      <a:pt x="55" y="49"/>
                      <a:pt x="38" y="45"/>
                      <a:pt x="21" y="43"/>
                    </a:cubicBezTo>
                    <a:cubicBezTo>
                      <a:pt x="17" y="43"/>
                      <a:pt x="13" y="42"/>
                      <a:pt x="12" y="48"/>
                    </a:cubicBezTo>
                    <a:close/>
                  </a:path>
                </a:pathLst>
              </a:custGeom>
              <a:solidFill>
                <a:srgbClr val="96C6D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6" name="Freeform 746">
                <a:extLst>
                  <a:ext uri="{FF2B5EF4-FFF2-40B4-BE49-F238E27FC236}">
                    <a16:creationId xmlns:a16="http://schemas.microsoft.com/office/drawing/2014/main" id="{204D5432-704D-4263-A25D-D309CCC92A74}"/>
                  </a:ext>
                </a:extLst>
              </p:cNvPr>
              <p:cNvSpPr>
                <a:spLocks/>
              </p:cNvSpPr>
              <p:nvPr/>
            </p:nvSpPr>
            <p:spPr bwMode="auto">
              <a:xfrm>
                <a:off x="1914" y="3160"/>
                <a:ext cx="352" cy="55"/>
              </a:xfrm>
              <a:custGeom>
                <a:avLst/>
                <a:gdLst>
                  <a:gd name="T0" fmla="*/ 69 w 313"/>
                  <a:gd name="T1" fmla="*/ 44 h 49"/>
                  <a:gd name="T2" fmla="*/ 54 w 313"/>
                  <a:gd name="T3" fmla="*/ 32 h 49"/>
                  <a:gd name="T4" fmla="*/ 0 w 313"/>
                  <a:gd name="T5" fmla="*/ 31 h 49"/>
                  <a:gd name="T6" fmla="*/ 17 w 313"/>
                  <a:gd name="T7" fmla="*/ 16 h 49"/>
                  <a:gd name="T8" fmla="*/ 120 w 313"/>
                  <a:gd name="T9" fmla="*/ 11 h 49"/>
                  <a:gd name="T10" fmla="*/ 153 w 313"/>
                  <a:gd name="T11" fmla="*/ 9 h 49"/>
                  <a:gd name="T12" fmla="*/ 184 w 313"/>
                  <a:gd name="T13" fmla="*/ 12 h 49"/>
                  <a:gd name="T14" fmla="*/ 225 w 313"/>
                  <a:gd name="T15" fmla="*/ 13 h 49"/>
                  <a:gd name="T16" fmla="*/ 224 w 313"/>
                  <a:gd name="T17" fmla="*/ 22 h 49"/>
                  <a:gd name="T18" fmla="*/ 241 w 313"/>
                  <a:gd name="T19" fmla="*/ 12 h 49"/>
                  <a:gd name="T20" fmla="*/ 253 w 313"/>
                  <a:gd name="T21" fmla="*/ 8 h 49"/>
                  <a:gd name="T22" fmla="*/ 249 w 313"/>
                  <a:gd name="T23" fmla="*/ 28 h 49"/>
                  <a:gd name="T24" fmla="*/ 277 w 313"/>
                  <a:gd name="T25" fmla="*/ 27 h 49"/>
                  <a:gd name="T26" fmla="*/ 313 w 313"/>
                  <a:gd name="T27" fmla="*/ 32 h 49"/>
                  <a:gd name="T28" fmla="*/ 226 w 313"/>
                  <a:gd name="T29" fmla="*/ 37 h 49"/>
                  <a:gd name="T30" fmla="*/ 203 w 313"/>
                  <a:gd name="T31" fmla="*/ 47 h 49"/>
                  <a:gd name="T32" fmla="*/ 69 w 313"/>
                  <a:gd name="T33" fmla="*/ 44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13" h="49">
                    <a:moveTo>
                      <a:pt x="69" y="44"/>
                    </a:moveTo>
                    <a:cubicBezTo>
                      <a:pt x="70" y="32"/>
                      <a:pt x="61" y="30"/>
                      <a:pt x="54" y="32"/>
                    </a:cubicBezTo>
                    <a:cubicBezTo>
                      <a:pt x="36" y="39"/>
                      <a:pt x="19" y="35"/>
                      <a:pt x="0" y="31"/>
                    </a:cubicBezTo>
                    <a:cubicBezTo>
                      <a:pt x="4" y="23"/>
                      <a:pt x="13" y="22"/>
                      <a:pt x="17" y="16"/>
                    </a:cubicBezTo>
                    <a:cubicBezTo>
                      <a:pt x="51" y="8"/>
                      <a:pt x="85" y="6"/>
                      <a:pt x="120" y="11"/>
                    </a:cubicBezTo>
                    <a:cubicBezTo>
                      <a:pt x="131" y="12"/>
                      <a:pt x="142" y="12"/>
                      <a:pt x="153" y="9"/>
                    </a:cubicBezTo>
                    <a:cubicBezTo>
                      <a:pt x="163" y="6"/>
                      <a:pt x="172" y="0"/>
                      <a:pt x="184" y="12"/>
                    </a:cubicBezTo>
                    <a:cubicBezTo>
                      <a:pt x="192" y="20"/>
                      <a:pt x="211" y="9"/>
                      <a:pt x="225" y="13"/>
                    </a:cubicBezTo>
                    <a:cubicBezTo>
                      <a:pt x="227" y="16"/>
                      <a:pt x="220" y="21"/>
                      <a:pt x="224" y="22"/>
                    </a:cubicBezTo>
                    <a:cubicBezTo>
                      <a:pt x="232" y="24"/>
                      <a:pt x="238" y="20"/>
                      <a:pt x="241" y="12"/>
                    </a:cubicBezTo>
                    <a:cubicBezTo>
                      <a:pt x="245" y="10"/>
                      <a:pt x="248" y="7"/>
                      <a:pt x="253" y="8"/>
                    </a:cubicBezTo>
                    <a:cubicBezTo>
                      <a:pt x="258" y="16"/>
                      <a:pt x="246" y="20"/>
                      <a:pt x="249" y="28"/>
                    </a:cubicBezTo>
                    <a:cubicBezTo>
                      <a:pt x="258" y="33"/>
                      <a:pt x="267" y="28"/>
                      <a:pt x="277" y="27"/>
                    </a:cubicBezTo>
                    <a:cubicBezTo>
                      <a:pt x="289" y="26"/>
                      <a:pt x="302" y="19"/>
                      <a:pt x="313" y="32"/>
                    </a:cubicBezTo>
                    <a:cubicBezTo>
                      <a:pt x="284" y="34"/>
                      <a:pt x="256" y="49"/>
                      <a:pt x="226" y="37"/>
                    </a:cubicBezTo>
                    <a:cubicBezTo>
                      <a:pt x="217" y="34"/>
                      <a:pt x="213" y="49"/>
                      <a:pt x="203" y="47"/>
                    </a:cubicBezTo>
                    <a:cubicBezTo>
                      <a:pt x="159" y="34"/>
                      <a:pt x="114" y="43"/>
                      <a:pt x="69" y="44"/>
                    </a:cubicBezTo>
                    <a:close/>
                  </a:path>
                </a:pathLst>
              </a:custGeom>
              <a:solidFill>
                <a:srgbClr val="86BFD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7" name="Freeform 747">
                <a:extLst>
                  <a:ext uri="{FF2B5EF4-FFF2-40B4-BE49-F238E27FC236}">
                    <a16:creationId xmlns:a16="http://schemas.microsoft.com/office/drawing/2014/main" id="{2B091A58-4297-45A0-A437-920041007767}"/>
                  </a:ext>
                </a:extLst>
              </p:cNvPr>
              <p:cNvSpPr>
                <a:spLocks/>
              </p:cNvSpPr>
              <p:nvPr/>
            </p:nvSpPr>
            <p:spPr bwMode="auto">
              <a:xfrm>
                <a:off x="2072" y="3107"/>
                <a:ext cx="165" cy="35"/>
              </a:xfrm>
              <a:custGeom>
                <a:avLst/>
                <a:gdLst>
                  <a:gd name="T0" fmla="*/ 0 w 146"/>
                  <a:gd name="T1" fmla="*/ 19 h 31"/>
                  <a:gd name="T2" fmla="*/ 31 w 146"/>
                  <a:gd name="T3" fmla="*/ 8 h 31"/>
                  <a:gd name="T4" fmla="*/ 89 w 146"/>
                  <a:gd name="T5" fmla="*/ 2 h 31"/>
                  <a:gd name="T6" fmla="*/ 101 w 146"/>
                  <a:gd name="T7" fmla="*/ 4 h 31"/>
                  <a:gd name="T8" fmla="*/ 128 w 146"/>
                  <a:gd name="T9" fmla="*/ 4 h 31"/>
                  <a:gd name="T10" fmla="*/ 138 w 146"/>
                  <a:gd name="T11" fmla="*/ 2 h 31"/>
                  <a:gd name="T12" fmla="*/ 140 w 146"/>
                  <a:gd name="T13" fmla="*/ 15 h 31"/>
                  <a:gd name="T14" fmla="*/ 139 w 146"/>
                  <a:gd name="T15" fmla="*/ 17 h 31"/>
                  <a:gd name="T16" fmla="*/ 33 w 146"/>
                  <a:gd name="T17" fmla="*/ 18 h 31"/>
                  <a:gd name="T18" fmla="*/ 0 w 146"/>
                  <a:gd name="T19" fmla="*/ 19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6" h="31">
                    <a:moveTo>
                      <a:pt x="0" y="19"/>
                    </a:moveTo>
                    <a:cubicBezTo>
                      <a:pt x="7" y="5"/>
                      <a:pt x="16" y="7"/>
                      <a:pt x="31" y="8"/>
                    </a:cubicBezTo>
                    <a:cubicBezTo>
                      <a:pt x="49" y="10"/>
                      <a:pt x="70" y="4"/>
                      <a:pt x="89" y="2"/>
                    </a:cubicBezTo>
                    <a:cubicBezTo>
                      <a:pt x="93" y="2"/>
                      <a:pt x="97" y="0"/>
                      <a:pt x="101" y="4"/>
                    </a:cubicBezTo>
                    <a:cubicBezTo>
                      <a:pt x="109" y="14"/>
                      <a:pt x="119" y="14"/>
                      <a:pt x="128" y="4"/>
                    </a:cubicBezTo>
                    <a:cubicBezTo>
                      <a:pt x="131" y="0"/>
                      <a:pt x="134" y="0"/>
                      <a:pt x="138" y="2"/>
                    </a:cubicBezTo>
                    <a:cubicBezTo>
                      <a:pt x="146" y="6"/>
                      <a:pt x="142" y="10"/>
                      <a:pt x="140" y="15"/>
                    </a:cubicBezTo>
                    <a:cubicBezTo>
                      <a:pt x="139" y="16"/>
                      <a:pt x="139" y="17"/>
                      <a:pt x="139" y="17"/>
                    </a:cubicBezTo>
                    <a:cubicBezTo>
                      <a:pt x="103" y="12"/>
                      <a:pt x="67" y="26"/>
                      <a:pt x="33" y="18"/>
                    </a:cubicBezTo>
                    <a:cubicBezTo>
                      <a:pt x="20" y="15"/>
                      <a:pt x="11" y="31"/>
                      <a:pt x="0" y="19"/>
                    </a:cubicBezTo>
                    <a:close/>
                  </a:path>
                </a:pathLst>
              </a:custGeom>
              <a:solidFill>
                <a:srgbClr val="AACE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8" name="Freeform 748">
                <a:extLst>
                  <a:ext uri="{FF2B5EF4-FFF2-40B4-BE49-F238E27FC236}">
                    <a16:creationId xmlns:a16="http://schemas.microsoft.com/office/drawing/2014/main" id="{AFD34DDB-D635-4979-B3ED-DE9725631E9E}"/>
                  </a:ext>
                </a:extLst>
              </p:cNvPr>
              <p:cNvSpPr>
                <a:spLocks/>
              </p:cNvSpPr>
              <p:nvPr/>
            </p:nvSpPr>
            <p:spPr bwMode="auto">
              <a:xfrm>
                <a:off x="1050" y="3140"/>
                <a:ext cx="26" cy="51"/>
              </a:xfrm>
              <a:custGeom>
                <a:avLst/>
                <a:gdLst>
                  <a:gd name="T0" fmla="*/ 23 w 23"/>
                  <a:gd name="T1" fmla="*/ 28 h 45"/>
                  <a:gd name="T2" fmla="*/ 5 w 23"/>
                  <a:gd name="T3" fmla="*/ 36 h 45"/>
                  <a:gd name="T4" fmla="*/ 8 w 23"/>
                  <a:gd name="T5" fmla="*/ 11 h 45"/>
                  <a:gd name="T6" fmla="*/ 15 w 23"/>
                  <a:gd name="T7" fmla="*/ 0 h 45"/>
                  <a:gd name="T8" fmla="*/ 23 w 23"/>
                  <a:gd name="T9" fmla="*/ 28 h 45"/>
                </a:gdLst>
                <a:ahLst/>
                <a:cxnLst>
                  <a:cxn ang="0">
                    <a:pos x="T0" y="T1"/>
                  </a:cxn>
                  <a:cxn ang="0">
                    <a:pos x="T2" y="T3"/>
                  </a:cxn>
                  <a:cxn ang="0">
                    <a:pos x="T4" y="T5"/>
                  </a:cxn>
                  <a:cxn ang="0">
                    <a:pos x="T6" y="T7"/>
                  </a:cxn>
                  <a:cxn ang="0">
                    <a:pos x="T8" y="T9"/>
                  </a:cxn>
                </a:cxnLst>
                <a:rect l="0" t="0" r="r" b="b"/>
                <a:pathLst>
                  <a:path w="23" h="45">
                    <a:moveTo>
                      <a:pt x="23" y="28"/>
                    </a:moveTo>
                    <a:cubicBezTo>
                      <a:pt x="16" y="29"/>
                      <a:pt x="13" y="45"/>
                      <a:pt x="5" y="36"/>
                    </a:cubicBezTo>
                    <a:cubicBezTo>
                      <a:pt x="0" y="31"/>
                      <a:pt x="1" y="18"/>
                      <a:pt x="8" y="11"/>
                    </a:cubicBezTo>
                    <a:cubicBezTo>
                      <a:pt x="11" y="8"/>
                      <a:pt x="14" y="5"/>
                      <a:pt x="15" y="0"/>
                    </a:cubicBezTo>
                    <a:cubicBezTo>
                      <a:pt x="19" y="9"/>
                      <a:pt x="22" y="18"/>
                      <a:pt x="23" y="28"/>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9" name="Freeform 749">
                <a:extLst>
                  <a:ext uri="{FF2B5EF4-FFF2-40B4-BE49-F238E27FC236}">
                    <a16:creationId xmlns:a16="http://schemas.microsoft.com/office/drawing/2014/main" id="{588B5F80-E82B-49EC-937B-632F42AA6ED4}"/>
                  </a:ext>
                </a:extLst>
              </p:cNvPr>
              <p:cNvSpPr>
                <a:spLocks/>
              </p:cNvSpPr>
              <p:nvPr/>
            </p:nvSpPr>
            <p:spPr bwMode="auto">
              <a:xfrm>
                <a:off x="2152" y="3173"/>
                <a:ext cx="38" cy="18"/>
              </a:xfrm>
              <a:custGeom>
                <a:avLst/>
                <a:gdLst>
                  <a:gd name="T0" fmla="*/ 29 w 34"/>
                  <a:gd name="T1" fmla="*/ 0 h 16"/>
                  <a:gd name="T2" fmla="*/ 23 w 34"/>
                  <a:gd name="T3" fmla="*/ 15 h 16"/>
                  <a:gd name="T4" fmla="*/ 0 w 34"/>
                  <a:gd name="T5" fmla="*/ 16 h 16"/>
                  <a:gd name="T6" fmla="*/ 13 w 34"/>
                  <a:gd name="T7" fmla="*/ 1 h 16"/>
                  <a:gd name="T8" fmla="*/ 29 w 34"/>
                  <a:gd name="T9" fmla="*/ 0 h 16"/>
                </a:gdLst>
                <a:ahLst/>
                <a:cxnLst>
                  <a:cxn ang="0">
                    <a:pos x="T0" y="T1"/>
                  </a:cxn>
                  <a:cxn ang="0">
                    <a:pos x="T2" y="T3"/>
                  </a:cxn>
                  <a:cxn ang="0">
                    <a:pos x="T4" y="T5"/>
                  </a:cxn>
                  <a:cxn ang="0">
                    <a:pos x="T6" y="T7"/>
                  </a:cxn>
                  <a:cxn ang="0">
                    <a:pos x="T8" y="T9"/>
                  </a:cxn>
                </a:cxnLst>
                <a:rect l="0" t="0" r="r" b="b"/>
                <a:pathLst>
                  <a:path w="34" h="16">
                    <a:moveTo>
                      <a:pt x="29" y="0"/>
                    </a:moveTo>
                    <a:cubicBezTo>
                      <a:pt x="34" y="8"/>
                      <a:pt x="33" y="14"/>
                      <a:pt x="23" y="15"/>
                    </a:cubicBezTo>
                    <a:cubicBezTo>
                      <a:pt x="15" y="16"/>
                      <a:pt x="7" y="16"/>
                      <a:pt x="0" y="16"/>
                    </a:cubicBezTo>
                    <a:cubicBezTo>
                      <a:pt x="1" y="6"/>
                      <a:pt x="9" y="6"/>
                      <a:pt x="13" y="1"/>
                    </a:cubicBezTo>
                    <a:cubicBezTo>
                      <a:pt x="18" y="0"/>
                      <a:pt x="24" y="0"/>
                      <a:pt x="29" y="0"/>
                    </a:cubicBezTo>
                    <a:close/>
                  </a:path>
                </a:pathLst>
              </a:custGeom>
              <a:solidFill>
                <a:srgbClr val="69AD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0" name="Freeform 750">
                <a:extLst>
                  <a:ext uri="{FF2B5EF4-FFF2-40B4-BE49-F238E27FC236}">
                    <a16:creationId xmlns:a16="http://schemas.microsoft.com/office/drawing/2014/main" id="{A7E14A9B-236E-4565-A6D9-BFF68B91C7FA}"/>
                  </a:ext>
                </a:extLst>
              </p:cNvPr>
              <p:cNvSpPr>
                <a:spLocks/>
              </p:cNvSpPr>
              <p:nvPr/>
            </p:nvSpPr>
            <p:spPr bwMode="auto">
              <a:xfrm>
                <a:off x="1231" y="2939"/>
                <a:ext cx="311" cy="40"/>
              </a:xfrm>
              <a:custGeom>
                <a:avLst/>
                <a:gdLst>
                  <a:gd name="T0" fmla="*/ 277 w 277"/>
                  <a:gd name="T1" fmla="*/ 20 h 35"/>
                  <a:gd name="T2" fmla="*/ 277 w 277"/>
                  <a:gd name="T3" fmla="*/ 27 h 35"/>
                  <a:gd name="T4" fmla="*/ 175 w 277"/>
                  <a:gd name="T5" fmla="*/ 33 h 35"/>
                  <a:gd name="T6" fmla="*/ 66 w 277"/>
                  <a:gd name="T7" fmla="*/ 35 h 35"/>
                  <a:gd name="T8" fmla="*/ 29 w 277"/>
                  <a:gd name="T9" fmla="*/ 32 h 35"/>
                  <a:gd name="T10" fmla="*/ 15 w 277"/>
                  <a:gd name="T11" fmla="*/ 27 h 35"/>
                  <a:gd name="T12" fmla="*/ 7 w 277"/>
                  <a:gd name="T13" fmla="*/ 11 h 35"/>
                  <a:gd name="T14" fmla="*/ 37 w 277"/>
                  <a:gd name="T15" fmla="*/ 4 h 35"/>
                  <a:gd name="T16" fmla="*/ 41 w 277"/>
                  <a:gd name="T17" fmla="*/ 4 h 35"/>
                  <a:gd name="T18" fmla="*/ 123 w 277"/>
                  <a:gd name="T19" fmla="*/ 5 h 35"/>
                  <a:gd name="T20" fmla="*/ 194 w 277"/>
                  <a:gd name="T21" fmla="*/ 8 h 35"/>
                  <a:gd name="T22" fmla="*/ 217 w 277"/>
                  <a:gd name="T23" fmla="*/ 0 h 35"/>
                  <a:gd name="T24" fmla="*/ 225 w 277"/>
                  <a:gd name="T25" fmla="*/ 0 h 35"/>
                  <a:gd name="T26" fmla="*/ 233 w 277"/>
                  <a:gd name="T27" fmla="*/ 9 h 35"/>
                  <a:gd name="T28" fmla="*/ 258 w 277"/>
                  <a:gd name="T29" fmla="*/ 7 h 35"/>
                  <a:gd name="T30" fmla="*/ 277 w 277"/>
                  <a:gd name="T31" fmla="*/ 2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77" h="35">
                    <a:moveTo>
                      <a:pt x="277" y="20"/>
                    </a:moveTo>
                    <a:cubicBezTo>
                      <a:pt x="277" y="22"/>
                      <a:pt x="277" y="24"/>
                      <a:pt x="277" y="27"/>
                    </a:cubicBezTo>
                    <a:cubicBezTo>
                      <a:pt x="243" y="27"/>
                      <a:pt x="210" y="34"/>
                      <a:pt x="175" y="33"/>
                    </a:cubicBezTo>
                    <a:cubicBezTo>
                      <a:pt x="139" y="33"/>
                      <a:pt x="103" y="35"/>
                      <a:pt x="66" y="35"/>
                    </a:cubicBezTo>
                    <a:cubicBezTo>
                      <a:pt x="54" y="35"/>
                      <a:pt x="41" y="33"/>
                      <a:pt x="29" y="32"/>
                    </a:cubicBezTo>
                    <a:cubicBezTo>
                      <a:pt x="25" y="28"/>
                      <a:pt x="19" y="29"/>
                      <a:pt x="15" y="27"/>
                    </a:cubicBezTo>
                    <a:cubicBezTo>
                      <a:pt x="8" y="23"/>
                      <a:pt x="0" y="21"/>
                      <a:pt x="7" y="11"/>
                    </a:cubicBezTo>
                    <a:cubicBezTo>
                      <a:pt x="16" y="3"/>
                      <a:pt x="26" y="1"/>
                      <a:pt x="37" y="4"/>
                    </a:cubicBezTo>
                    <a:cubicBezTo>
                      <a:pt x="38" y="4"/>
                      <a:pt x="40" y="4"/>
                      <a:pt x="41" y="4"/>
                    </a:cubicBezTo>
                    <a:cubicBezTo>
                      <a:pt x="68" y="13"/>
                      <a:pt x="95" y="1"/>
                      <a:pt x="123" y="5"/>
                    </a:cubicBezTo>
                    <a:cubicBezTo>
                      <a:pt x="146" y="9"/>
                      <a:pt x="170" y="7"/>
                      <a:pt x="194" y="8"/>
                    </a:cubicBezTo>
                    <a:cubicBezTo>
                      <a:pt x="203" y="8"/>
                      <a:pt x="211" y="7"/>
                      <a:pt x="217" y="0"/>
                    </a:cubicBezTo>
                    <a:cubicBezTo>
                      <a:pt x="220" y="0"/>
                      <a:pt x="222" y="0"/>
                      <a:pt x="225" y="0"/>
                    </a:cubicBezTo>
                    <a:cubicBezTo>
                      <a:pt x="227" y="4"/>
                      <a:pt x="224" y="12"/>
                      <a:pt x="233" y="9"/>
                    </a:cubicBezTo>
                    <a:cubicBezTo>
                      <a:pt x="241" y="6"/>
                      <a:pt x="250" y="9"/>
                      <a:pt x="258" y="7"/>
                    </a:cubicBezTo>
                    <a:cubicBezTo>
                      <a:pt x="270" y="4"/>
                      <a:pt x="275" y="10"/>
                      <a:pt x="277" y="20"/>
                    </a:cubicBezTo>
                    <a:close/>
                  </a:path>
                </a:pathLst>
              </a:custGeom>
              <a:solidFill>
                <a:srgbClr val="6DB1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1" name="Freeform 751">
                <a:extLst>
                  <a:ext uri="{FF2B5EF4-FFF2-40B4-BE49-F238E27FC236}">
                    <a16:creationId xmlns:a16="http://schemas.microsoft.com/office/drawing/2014/main" id="{C54E47BE-254F-402C-9EF8-C85D687D92B3}"/>
                  </a:ext>
                </a:extLst>
              </p:cNvPr>
              <p:cNvSpPr>
                <a:spLocks/>
              </p:cNvSpPr>
              <p:nvPr/>
            </p:nvSpPr>
            <p:spPr bwMode="auto">
              <a:xfrm>
                <a:off x="1028" y="2940"/>
                <a:ext cx="222" cy="39"/>
              </a:xfrm>
              <a:custGeom>
                <a:avLst/>
                <a:gdLst>
                  <a:gd name="T0" fmla="*/ 189 w 197"/>
                  <a:gd name="T1" fmla="*/ 11 h 34"/>
                  <a:gd name="T2" fmla="*/ 197 w 197"/>
                  <a:gd name="T3" fmla="*/ 23 h 34"/>
                  <a:gd name="T4" fmla="*/ 173 w 197"/>
                  <a:gd name="T5" fmla="*/ 27 h 34"/>
                  <a:gd name="T6" fmla="*/ 169 w 197"/>
                  <a:gd name="T7" fmla="*/ 31 h 34"/>
                  <a:gd name="T8" fmla="*/ 48 w 197"/>
                  <a:gd name="T9" fmla="*/ 28 h 34"/>
                  <a:gd name="T10" fmla="*/ 4 w 197"/>
                  <a:gd name="T11" fmla="*/ 34 h 34"/>
                  <a:gd name="T12" fmla="*/ 0 w 197"/>
                  <a:gd name="T13" fmla="*/ 12 h 34"/>
                  <a:gd name="T14" fmla="*/ 37 w 197"/>
                  <a:gd name="T15" fmla="*/ 4 h 34"/>
                  <a:gd name="T16" fmla="*/ 45 w 197"/>
                  <a:gd name="T17" fmla="*/ 7 h 34"/>
                  <a:gd name="T18" fmla="*/ 167 w 197"/>
                  <a:gd name="T19" fmla="*/ 5 h 34"/>
                  <a:gd name="T20" fmla="*/ 189 w 197"/>
                  <a:gd name="T21" fmla="*/ 1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7" h="34">
                    <a:moveTo>
                      <a:pt x="189" y="11"/>
                    </a:moveTo>
                    <a:cubicBezTo>
                      <a:pt x="183" y="21"/>
                      <a:pt x="196" y="18"/>
                      <a:pt x="197" y="23"/>
                    </a:cubicBezTo>
                    <a:cubicBezTo>
                      <a:pt x="191" y="33"/>
                      <a:pt x="181" y="29"/>
                      <a:pt x="173" y="27"/>
                    </a:cubicBezTo>
                    <a:cubicBezTo>
                      <a:pt x="167" y="24"/>
                      <a:pt x="172" y="32"/>
                      <a:pt x="169" y="31"/>
                    </a:cubicBezTo>
                    <a:cubicBezTo>
                      <a:pt x="128" y="30"/>
                      <a:pt x="88" y="28"/>
                      <a:pt x="48" y="28"/>
                    </a:cubicBezTo>
                    <a:cubicBezTo>
                      <a:pt x="33" y="27"/>
                      <a:pt x="17" y="25"/>
                      <a:pt x="4" y="34"/>
                    </a:cubicBezTo>
                    <a:cubicBezTo>
                      <a:pt x="3" y="27"/>
                      <a:pt x="1" y="19"/>
                      <a:pt x="0" y="12"/>
                    </a:cubicBezTo>
                    <a:cubicBezTo>
                      <a:pt x="11" y="2"/>
                      <a:pt x="23" y="0"/>
                      <a:pt x="37" y="4"/>
                    </a:cubicBezTo>
                    <a:cubicBezTo>
                      <a:pt x="39" y="5"/>
                      <a:pt x="42" y="6"/>
                      <a:pt x="45" y="7"/>
                    </a:cubicBezTo>
                    <a:cubicBezTo>
                      <a:pt x="85" y="7"/>
                      <a:pt x="126" y="7"/>
                      <a:pt x="167" y="5"/>
                    </a:cubicBezTo>
                    <a:cubicBezTo>
                      <a:pt x="174" y="4"/>
                      <a:pt x="183" y="5"/>
                      <a:pt x="189" y="11"/>
                    </a:cubicBezTo>
                    <a:close/>
                  </a:path>
                </a:pathLst>
              </a:custGeom>
              <a:solidFill>
                <a:srgbClr val="60A5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2" name="Freeform 752">
                <a:extLst>
                  <a:ext uri="{FF2B5EF4-FFF2-40B4-BE49-F238E27FC236}">
                    <a16:creationId xmlns:a16="http://schemas.microsoft.com/office/drawing/2014/main" id="{1A1B780E-8126-4F37-A7A2-9F6280FEF1DF}"/>
                  </a:ext>
                </a:extLst>
              </p:cNvPr>
              <p:cNvSpPr>
                <a:spLocks/>
              </p:cNvSpPr>
              <p:nvPr/>
            </p:nvSpPr>
            <p:spPr bwMode="auto">
              <a:xfrm>
                <a:off x="1340" y="2998"/>
                <a:ext cx="263" cy="45"/>
              </a:xfrm>
              <a:custGeom>
                <a:avLst/>
                <a:gdLst>
                  <a:gd name="T0" fmla="*/ 232 w 234"/>
                  <a:gd name="T1" fmla="*/ 24 h 40"/>
                  <a:gd name="T2" fmla="*/ 179 w 234"/>
                  <a:gd name="T3" fmla="*/ 22 h 40"/>
                  <a:gd name="T4" fmla="*/ 190 w 234"/>
                  <a:gd name="T5" fmla="*/ 32 h 40"/>
                  <a:gd name="T6" fmla="*/ 181 w 234"/>
                  <a:gd name="T7" fmla="*/ 39 h 40"/>
                  <a:gd name="T8" fmla="*/ 170 w 234"/>
                  <a:gd name="T9" fmla="*/ 32 h 40"/>
                  <a:gd name="T10" fmla="*/ 157 w 234"/>
                  <a:gd name="T11" fmla="*/ 26 h 40"/>
                  <a:gd name="T12" fmla="*/ 119 w 234"/>
                  <a:gd name="T13" fmla="*/ 29 h 40"/>
                  <a:gd name="T14" fmla="*/ 114 w 234"/>
                  <a:gd name="T15" fmla="*/ 31 h 40"/>
                  <a:gd name="T16" fmla="*/ 100 w 234"/>
                  <a:gd name="T17" fmla="*/ 32 h 40"/>
                  <a:gd name="T18" fmla="*/ 93 w 234"/>
                  <a:gd name="T19" fmla="*/ 25 h 40"/>
                  <a:gd name="T20" fmla="*/ 50 w 234"/>
                  <a:gd name="T21" fmla="*/ 32 h 40"/>
                  <a:gd name="T22" fmla="*/ 24 w 234"/>
                  <a:gd name="T23" fmla="*/ 30 h 40"/>
                  <a:gd name="T24" fmla="*/ 0 w 234"/>
                  <a:gd name="T25" fmla="*/ 19 h 40"/>
                  <a:gd name="T26" fmla="*/ 2 w 234"/>
                  <a:gd name="T27" fmla="*/ 14 h 40"/>
                  <a:gd name="T28" fmla="*/ 52 w 234"/>
                  <a:gd name="T29" fmla="*/ 17 h 40"/>
                  <a:gd name="T30" fmla="*/ 64 w 234"/>
                  <a:gd name="T31" fmla="*/ 19 h 40"/>
                  <a:gd name="T32" fmla="*/ 127 w 234"/>
                  <a:gd name="T33" fmla="*/ 19 h 40"/>
                  <a:gd name="T34" fmla="*/ 189 w 234"/>
                  <a:gd name="T35" fmla="*/ 13 h 40"/>
                  <a:gd name="T36" fmla="*/ 232 w 234"/>
                  <a:gd name="T37" fmla="*/ 16 h 40"/>
                  <a:gd name="T38" fmla="*/ 232 w 234"/>
                  <a:gd name="T39" fmla="*/ 2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34" h="40">
                    <a:moveTo>
                      <a:pt x="232" y="24"/>
                    </a:moveTo>
                    <a:cubicBezTo>
                      <a:pt x="214" y="32"/>
                      <a:pt x="197" y="14"/>
                      <a:pt x="179" y="22"/>
                    </a:cubicBezTo>
                    <a:cubicBezTo>
                      <a:pt x="179" y="31"/>
                      <a:pt x="190" y="25"/>
                      <a:pt x="190" y="32"/>
                    </a:cubicBezTo>
                    <a:cubicBezTo>
                      <a:pt x="190" y="37"/>
                      <a:pt x="185" y="38"/>
                      <a:pt x="181" y="39"/>
                    </a:cubicBezTo>
                    <a:cubicBezTo>
                      <a:pt x="176" y="40"/>
                      <a:pt x="171" y="39"/>
                      <a:pt x="170" y="32"/>
                    </a:cubicBezTo>
                    <a:cubicBezTo>
                      <a:pt x="169" y="23"/>
                      <a:pt x="163" y="25"/>
                      <a:pt x="157" y="26"/>
                    </a:cubicBezTo>
                    <a:cubicBezTo>
                      <a:pt x="144" y="26"/>
                      <a:pt x="132" y="40"/>
                      <a:pt x="119" y="29"/>
                    </a:cubicBezTo>
                    <a:cubicBezTo>
                      <a:pt x="117" y="28"/>
                      <a:pt x="115" y="28"/>
                      <a:pt x="114" y="31"/>
                    </a:cubicBezTo>
                    <a:cubicBezTo>
                      <a:pt x="111" y="39"/>
                      <a:pt x="105" y="40"/>
                      <a:pt x="100" y="32"/>
                    </a:cubicBezTo>
                    <a:cubicBezTo>
                      <a:pt x="98" y="29"/>
                      <a:pt x="96" y="22"/>
                      <a:pt x="93" y="25"/>
                    </a:cubicBezTo>
                    <a:cubicBezTo>
                      <a:pt x="80" y="37"/>
                      <a:pt x="64" y="23"/>
                      <a:pt x="50" y="32"/>
                    </a:cubicBezTo>
                    <a:cubicBezTo>
                      <a:pt x="42" y="37"/>
                      <a:pt x="31" y="37"/>
                      <a:pt x="24" y="30"/>
                    </a:cubicBezTo>
                    <a:cubicBezTo>
                      <a:pt x="17" y="22"/>
                      <a:pt x="8" y="22"/>
                      <a:pt x="0" y="19"/>
                    </a:cubicBezTo>
                    <a:cubicBezTo>
                      <a:pt x="0" y="18"/>
                      <a:pt x="2" y="14"/>
                      <a:pt x="2" y="14"/>
                    </a:cubicBezTo>
                    <a:cubicBezTo>
                      <a:pt x="18" y="20"/>
                      <a:pt x="36" y="0"/>
                      <a:pt x="52" y="17"/>
                    </a:cubicBezTo>
                    <a:cubicBezTo>
                      <a:pt x="55" y="20"/>
                      <a:pt x="60" y="21"/>
                      <a:pt x="64" y="19"/>
                    </a:cubicBezTo>
                    <a:cubicBezTo>
                      <a:pt x="85" y="11"/>
                      <a:pt x="105" y="13"/>
                      <a:pt x="127" y="19"/>
                    </a:cubicBezTo>
                    <a:cubicBezTo>
                      <a:pt x="147" y="24"/>
                      <a:pt x="169" y="18"/>
                      <a:pt x="189" y="13"/>
                    </a:cubicBezTo>
                    <a:cubicBezTo>
                      <a:pt x="204" y="10"/>
                      <a:pt x="218" y="11"/>
                      <a:pt x="232" y="16"/>
                    </a:cubicBezTo>
                    <a:cubicBezTo>
                      <a:pt x="234" y="19"/>
                      <a:pt x="234" y="21"/>
                      <a:pt x="232" y="24"/>
                    </a:cubicBezTo>
                    <a:close/>
                  </a:path>
                </a:pathLst>
              </a:custGeom>
              <a:solidFill>
                <a:srgbClr val="A8D0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3" name="Freeform 753">
                <a:extLst>
                  <a:ext uri="{FF2B5EF4-FFF2-40B4-BE49-F238E27FC236}">
                    <a16:creationId xmlns:a16="http://schemas.microsoft.com/office/drawing/2014/main" id="{A6CE5FC3-D04A-4D95-8770-8EF092A10A9E}"/>
                  </a:ext>
                </a:extLst>
              </p:cNvPr>
              <p:cNvSpPr>
                <a:spLocks/>
              </p:cNvSpPr>
              <p:nvPr/>
            </p:nvSpPr>
            <p:spPr bwMode="auto">
              <a:xfrm>
                <a:off x="1910" y="2989"/>
                <a:ext cx="225" cy="44"/>
              </a:xfrm>
              <a:custGeom>
                <a:avLst/>
                <a:gdLst>
                  <a:gd name="T0" fmla="*/ 201 w 201"/>
                  <a:gd name="T1" fmla="*/ 0 h 39"/>
                  <a:gd name="T2" fmla="*/ 162 w 201"/>
                  <a:gd name="T3" fmla="*/ 14 h 39"/>
                  <a:gd name="T4" fmla="*/ 137 w 201"/>
                  <a:gd name="T5" fmla="*/ 19 h 39"/>
                  <a:gd name="T6" fmla="*/ 104 w 201"/>
                  <a:gd name="T7" fmla="*/ 18 h 39"/>
                  <a:gd name="T8" fmla="*/ 63 w 201"/>
                  <a:gd name="T9" fmla="*/ 33 h 39"/>
                  <a:gd name="T10" fmla="*/ 50 w 201"/>
                  <a:gd name="T11" fmla="*/ 37 h 39"/>
                  <a:gd name="T12" fmla="*/ 15 w 201"/>
                  <a:gd name="T13" fmla="*/ 32 h 39"/>
                  <a:gd name="T14" fmla="*/ 1 w 201"/>
                  <a:gd name="T15" fmla="*/ 16 h 39"/>
                  <a:gd name="T16" fmla="*/ 49 w 201"/>
                  <a:gd name="T17" fmla="*/ 8 h 39"/>
                  <a:gd name="T18" fmla="*/ 175 w 201"/>
                  <a:gd name="T19" fmla="*/ 2 h 39"/>
                  <a:gd name="T20" fmla="*/ 201 w 201"/>
                  <a:gd name="T21"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1" h="39">
                    <a:moveTo>
                      <a:pt x="201" y="0"/>
                    </a:moveTo>
                    <a:cubicBezTo>
                      <a:pt x="187" y="3"/>
                      <a:pt x="173" y="8"/>
                      <a:pt x="162" y="14"/>
                    </a:cubicBezTo>
                    <a:cubicBezTo>
                      <a:pt x="152" y="19"/>
                      <a:pt x="144" y="16"/>
                      <a:pt x="137" y="19"/>
                    </a:cubicBezTo>
                    <a:cubicBezTo>
                      <a:pt x="124" y="23"/>
                      <a:pt x="115" y="17"/>
                      <a:pt x="104" y="18"/>
                    </a:cubicBezTo>
                    <a:cubicBezTo>
                      <a:pt x="90" y="19"/>
                      <a:pt x="73" y="18"/>
                      <a:pt x="63" y="33"/>
                    </a:cubicBezTo>
                    <a:cubicBezTo>
                      <a:pt x="60" y="38"/>
                      <a:pt x="56" y="39"/>
                      <a:pt x="50" y="37"/>
                    </a:cubicBezTo>
                    <a:cubicBezTo>
                      <a:pt x="38" y="35"/>
                      <a:pt x="26" y="32"/>
                      <a:pt x="15" y="32"/>
                    </a:cubicBezTo>
                    <a:cubicBezTo>
                      <a:pt x="3" y="32"/>
                      <a:pt x="0" y="27"/>
                      <a:pt x="1" y="16"/>
                    </a:cubicBezTo>
                    <a:cubicBezTo>
                      <a:pt x="17" y="10"/>
                      <a:pt x="33" y="7"/>
                      <a:pt x="49" y="8"/>
                    </a:cubicBezTo>
                    <a:cubicBezTo>
                      <a:pt x="92" y="12"/>
                      <a:pt x="134" y="9"/>
                      <a:pt x="175" y="2"/>
                    </a:cubicBezTo>
                    <a:cubicBezTo>
                      <a:pt x="184" y="1"/>
                      <a:pt x="192" y="0"/>
                      <a:pt x="201" y="0"/>
                    </a:cubicBezTo>
                    <a:close/>
                  </a:path>
                </a:pathLst>
              </a:custGeom>
              <a:solidFill>
                <a:srgbClr val="A2CB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4" name="Freeform 754">
                <a:extLst>
                  <a:ext uri="{FF2B5EF4-FFF2-40B4-BE49-F238E27FC236}">
                    <a16:creationId xmlns:a16="http://schemas.microsoft.com/office/drawing/2014/main" id="{ACBC4840-B54A-417B-83E7-649DAB0B0F2E}"/>
                  </a:ext>
                </a:extLst>
              </p:cNvPr>
              <p:cNvSpPr>
                <a:spLocks/>
              </p:cNvSpPr>
              <p:nvPr/>
            </p:nvSpPr>
            <p:spPr bwMode="auto">
              <a:xfrm>
                <a:off x="1731" y="3000"/>
                <a:ext cx="175" cy="46"/>
              </a:xfrm>
              <a:custGeom>
                <a:avLst/>
                <a:gdLst>
                  <a:gd name="T0" fmla="*/ 12 w 156"/>
                  <a:gd name="T1" fmla="*/ 27 h 41"/>
                  <a:gd name="T2" fmla="*/ 10 w 156"/>
                  <a:gd name="T3" fmla="*/ 26 h 41"/>
                  <a:gd name="T4" fmla="*/ 8 w 156"/>
                  <a:gd name="T5" fmla="*/ 27 h 41"/>
                  <a:gd name="T6" fmla="*/ 0 w 156"/>
                  <a:gd name="T7" fmla="*/ 22 h 41"/>
                  <a:gd name="T8" fmla="*/ 75 w 156"/>
                  <a:gd name="T9" fmla="*/ 12 h 41"/>
                  <a:gd name="T10" fmla="*/ 124 w 156"/>
                  <a:gd name="T11" fmla="*/ 6 h 41"/>
                  <a:gd name="T12" fmla="*/ 156 w 156"/>
                  <a:gd name="T13" fmla="*/ 6 h 41"/>
                  <a:gd name="T14" fmla="*/ 132 w 156"/>
                  <a:gd name="T15" fmla="*/ 21 h 41"/>
                  <a:gd name="T16" fmla="*/ 76 w 156"/>
                  <a:gd name="T17" fmla="*/ 20 h 41"/>
                  <a:gd name="T18" fmla="*/ 12 w 156"/>
                  <a:gd name="T19" fmla="*/ 27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6" h="41">
                    <a:moveTo>
                      <a:pt x="12" y="27"/>
                    </a:moveTo>
                    <a:cubicBezTo>
                      <a:pt x="10" y="26"/>
                      <a:pt x="10" y="26"/>
                      <a:pt x="10" y="26"/>
                    </a:cubicBezTo>
                    <a:cubicBezTo>
                      <a:pt x="8" y="27"/>
                      <a:pt x="8" y="27"/>
                      <a:pt x="8" y="27"/>
                    </a:cubicBezTo>
                    <a:cubicBezTo>
                      <a:pt x="5" y="26"/>
                      <a:pt x="2" y="25"/>
                      <a:pt x="0" y="22"/>
                    </a:cubicBezTo>
                    <a:cubicBezTo>
                      <a:pt x="24" y="8"/>
                      <a:pt x="50" y="12"/>
                      <a:pt x="75" y="12"/>
                    </a:cubicBezTo>
                    <a:cubicBezTo>
                      <a:pt x="92" y="12"/>
                      <a:pt x="108" y="14"/>
                      <a:pt x="124" y="6"/>
                    </a:cubicBezTo>
                    <a:cubicBezTo>
                      <a:pt x="134" y="0"/>
                      <a:pt x="146" y="2"/>
                      <a:pt x="156" y="6"/>
                    </a:cubicBezTo>
                    <a:cubicBezTo>
                      <a:pt x="152" y="19"/>
                      <a:pt x="146" y="25"/>
                      <a:pt x="132" y="21"/>
                    </a:cubicBezTo>
                    <a:cubicBezTo>
                      <a:pt x="114" y="15"/>
                      <a:pt x="94" y="29"/>
                      <a:pt x="76" y="20"/>
                    </a:cubicBezTo>
                    <a:cubicBezTo>
                      <a:pt x="57" y="41"/>
                      <a:pt x="32" y="19"/>
                      <a:pt x="12" y="27"/>
                    </a:cubicBezTo>
                    <a:close/>
                  </a:path>
                </a:pathLst>
              </a:custGeom>
              <a:solidFill>
                <a:srgbClr val="A2CB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5" name="Freeform 755">
                <a:extLst>
                  <a:ext uri="{FF2B5EF4-FFF2-40B4-BE49-F238E27FC236}">
                    <a16:creationId xmlns:a16="http://schemas.microsoft.com/office/drawing/2014/main" id="{9FEC2443-02C5-4A2B-A910-2B52B58ACFBE}"/>
                  </a:ext>
                </a:extLst>
              </p:cNvPr>
              <p:cNvSpPr>
                <a:spLocks/>
              </p:cNvSpPr>
              <p:nvPr/>
            </p:nvSpPr>
            <p:spPr bwMode="auto">
              <a:xfrm>
                <a:off x="1600" y="3002"/>
                <a:ext cx="117" cy="37"/>
              </a:xfrm>
              <a:custGeom>
                <a:avLst/>
                <a:gdLst>
                  <a:gd name="T0" fmla="*/ 0 w 104"/>
                  <a:gd name="T1" fmla="*/ 20 h 33"/>
                  <a:gd name="T2" fmla="*/ 0 w 104"/>
                  <a:gd name="T3" fmla="*/ 12 h 33"/>
                  <a:gd name="T4" fmla="*/ 72 w 104"/>
                  <a:gd name="T5" fmla="*/ 7 h 33"/>
                  <a:gd name="T6" fmla="*/ 104 w 104"/>
                  <a:gd name="T7" fmla="*/ 16 h 33"/>
                  <a:gd name="T8" fmla="*/ 80 w 104"/>
                  <a:gd name="T9" fmla="*/ 24 h 33"/>
                  <a:gd name="T10" fmla="*/ 60 w 104"/>
                  <a:gd name="T11" fmla="*/ 24 h 33"/>
                  <a:gd name="T12" fmla="*/ 10 w 104"/>
                  <a:gd name="T13" fmla="*/ 22 h 33"/>
                  <a:gd name="T14" fmla="*/ 0 w 104"/>
                  <a:gd name="T15" fmla="*/ 20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 h="33">
                    <a:moveTo>
                      <a:pt x="0" y="20"/>
                    </a:moveTo>
                    <a:cubicBezTo>
                      <a:pt x="0" y="17"/>
                      <a:pt x="0" y="15"/>
                      <a:pt x="0" y="12"/>
                    </a:cubicBezTo>
                    <a:cubicBezTo>
                      <a:pt x="23" y="4"/>
                      <a:pt x="48" y="14"/>
                      <a:pt x="72" y="7"/>
                    </a:cubicBezTo>
                    <a:cubicBezTo>
                      <a:pt x="83" y="4"/>
                      <a:pt x="97" y="0"/>
                      <a:pt x="104" y="16"/>
                    </a:cubicBezTo>
                    <a:cubicBezTo>
                      <a:pt x="97" y="23"/>
                      <a:pt x="92" y="33"/>
                      <a:pt x="80" y="24"/>
                    </a:cubicBezTo>
                    <a:cubicBezTo>
                      <a:pt x="73" y="24"/>
                      <a:pt x="67" y="24"/>
                      <a:pt x="60" y="24"/>
                    </a:cubicBezTo>
                    <a:cubicBezTo>
                      <a:pt x="44" y="19"/>
                      <a:pt x="27" y="13"/>
                      <a:pt x="10" y="22"/>
                    </a:cubicBezTo>
                    <a:cubicBezTo>
                      <a:pt x="4" y="26"/>
                      <a:pt x="2" y="25"/>
                      <a:pt x="0" y="20"/>
                    </a:cubicBezTo>
                    <a:close/>
                  </a:path>
                </a:pathLst>
              </a:custGeom>
              <a:solidFill>
                <a:srgbClr val="A2CB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6" name="Freeform 756">
                <a:extLst>
                  <a:ext uri="{FF2B5EF4-FFF2-40B4-BE49-F238E27FC236}">
                    <a16:creationId xmlns:a16="http://schemas.microsoft.com/office/drawing/2014/main" id="{F007C4BA-42E9-422D-9451-7318737A188B}"/>
                  </a:ext>
                </a:extLst>
              </p:cNvPr>
              <p:cNvSpPr>
                <a:spLocks/>
              </p:cNvSpPr>
              <p:nvPr/>
            </p:nvSpPr>
            <p:spPr bwMode="auto">
              <a:xfrm>
                <a:off x="1689" y="3018"/>
                <a:ext cx="51" cy="26"/>
              </a:xfrm>
              <a:custGeom>
                <a:avLst/>
                <a:gdLst>
                  <a:gd name="T0" fmla="*/ 1 w 45"/>
                  <a:gd name="T1" fmla="*/ 10 h 23"/>
                  <a:gd name="T2" fmla="*/ 25 w 45"/>
                  <a:gd name="T3" fmla="*/ 2 h 23"/>
                  <a:gd name="T4" fmla="*/ 37 w 45"/>
                  <a:gd name="T5" fmla="*/ 6 h 23"/>
                  <a:gd name="T6" fmla="*/ 45 w 45"/>
                  <a:gd name="T7" fmla="*/ 11 h 23"/>
                  <a:gd name="T8" fmla="*/ 14 w 45"/>
                  <a:gd name="T9" fmla="*/ 22 h 23"/>
                  <a:gd name="T10" fmla="*/ 1 w 45"/>
                  <a:gd name="T11" fmla="*/ 10 h 23"/>
                </a:gdLst>
                <a:ahLst/>
                <a:cxnLst>
                  <a:cxn ang="0">
                    <a:pos x="T0" y="T1"/>
                  </a:cxn>
                  <a:cxn ang="0">
                    <a:pos x="T2" y="T3"/>
                  </a:cxn>
                  <a:cxn ang="0">
                    <a:pos x="T4" y="T5"/>
                  </a:cxn>
                  <a:cxn ang="0">
                    <a:pos x="T6" y="T7"/>
                  </a:cxn>
                  <a:cxn ang="0">
                    <a:pos x="T8" y="T9"/>
                  </a:cxn>
                  <a:cxn ang="0">
                    <a:pos x="T10" y="T11"/>
                  </a:cxn>
                </a:cxnLst>
                <a:rect l="0" t="0" r="r" b="b"/>
                <a:pathLst>
                  <a:path w="45" h="23">
                    <a:moveTo>
                      <a:pt x="1" y="10"/>
                    </a:moveTo>
                    <a:cubicBezTo>
                      <a:pt x="11" y="14"/>
                      <a:pt x="15" y="0"/>
                      <a:pt x="25" y="2"/>
                    </a:cubicBezTo>
                    <a:cubicBezTo>
                      <a:pt x="28" y="6"/>
                      <a:pt x="33" y="6"/>
                      <a:pt x="37" y="6"/>
                    </a:cubicBezTo>
                    <a:cubicBezTo>
                      <a:pt x="40" y="6"/>
                      <a:pt x="44" y="7"/>
                      <a:pt x="45" y="11"/>
                    </a:cubicBezTo>
                    <a:cubicBezTo>
                      <a:pt x="36" y="18"/>
                      <a:pt x="25" y="20"/>
                      <a:pt x="14" y="22"/>
                    </a:cubicBezTo>
                    <a:cubicBezTo>
                      <a:pt x="6" y="23"/>
                      <a:pt x="0" y="20"/>
                      <a:pt x="1" y="10"/>
                    </a:cubicBezTo>
                    <a:close/>
                  </a:path>
                </a:pathLst>
              </a:custGeom>
              <a:solidFill>
                <a:srgbClr val="7AB6C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7" name="Freeform 757">
                <a:extLst>
                  <a:ext uri="{FF2B5EF4-FFF2-40B4-BE49-F238E27FC236}">
                    <a16:creationId xmlns:a16="http://schemas.microsoft.com/office/drawing/2014/main" id="{E3BE11DA-8B00-47C9-A630-610326F350BB}"/>
                  </a:ext>
                </a:extLst>
              </p:cNvPr>
              <p:cNvSpPr>
                <a:spLocks/>
              </p:cNvSpPr>
              <p:nvPr/>
            </p:nvSpPr>
            <p:spPr bwMode="auto">
              <a:xfrm>
                <a:off x="1263" y="3008"/>
                <a:ext cx="59" cy="29"/>
              </a:xfrm>
              <a:custGeom>
                <a:avLst/>
                <a:gdLst>
                  <a:gd name="T0" fmla="*/ 52 w 52"/>
                  <a:gd name="T1" fmla="*/ 11 h 26"/>
                  <a:gd name="T2" fmla="*/ 31 w 52"/>
                  <a:gd name="T3" fmla="*/ 16 h 26"/>
                  <a:gd name="T4" fmla="*/ 0 w 52"/>
                  <a:gd name="T5" fmla="*/ 7 h 26"/>
                  <a:gd name="T6" fmla="*/ 42 w 52"/>
                  <a:gd name="T7" fmla="*/ 2 h 26"/>
                  <a:gd name="T8" fmla="*/ 52 w 52"/>
                  <a:gd name="T9" fmla="*/ 11 h 26"/>
                </a:gdLst>
                <a:ahLst/>
                <a:cxnLst>
                  <a:cxn ang="0">
                    <a:pos x="T0" y="T1"/>
                  </a:cxn>
                  <a:cxn ang="0">
                    <a:pos x="T2" y="T3"/>
                  </a:cxn>
                  <a:cxn ang="0">
                    <a:pos x="T4" y="T5"/>
                  </a:cxn>
                  <a:cxn ang="0">
                    <a:pos x="T6" y="T7"/>
                  </a:cxn>
                  <a:cxn ang="0">
                    <a:pos x="T8" y="T9"/>
                  </a:cxn>
                </a:cxnLst>
                <a:rect l="0" t="0" r="r" b="b"/>
                <a:pathLst>
                  <a:path w="52" h="26">
                    <a:moveTo>
                      <a:pt x="52" y="11"/>
                    </a:moveTo>
                    <a:cubicBezTo>
                      <a:pt x="46" y="17"/>
                      <a:pt x="43" y="26"/>
                      <a:pt x="31" y="16"/>
                    </a:cubicBezTo>
                    <a:cubicBezTo>
                      <a:pt x="23" y="10"/>
                      <a:pt x="8" y="20"/>
                      <a:pt x="0" y="7"/>
                    </a:cubicBezTo>
                    <a:cubicBezTo>
                      <a:pt x="13" y="1"/>
                      <a:pt x="29" y="17"/>
                      <a:pt x="42" y="2"/>
                    </a:cubicBezTo>
                    <a:cubicBezTo>
                      <a:pt x="44" y="0"/>
                      <a:pt x="52" y="4"/>
                      <a:pt x="52" y="11"/>
                    </a:cubicBezTo>
                    <a:close/>
                  </a:path>
                </a:pathLst>
              </a:custGeom>
              <a:solidFill>
                <a:srgbClr val="A8D0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8" name="Freeform 758">
                <a:extLst>
                  <a:ext uri="{FF2B5EF4-FFF2-40B4-BE49-F238E27FC236}">
                    <a16:creationId xmlns:a16="http://schemas.microsoft.com/office/drawing/2014/main" id="{DDDC19A6-E4DF-4547-846C-8F33CA7B64F7}"/>
                  </a:ext>
                </a:extLst>
              </p:cNvPr>
              <p:cNvSpPr>
                <a:spLocks/>
              </p:cNvSpPr>
              <p:nvPr/>
            </p:nvSpPr>
            <p:spPr bwMode="auto">
              <a:xfrm>
                <a:off x="1210" y="2961"/>
                <a:ext cx="53" cy="14"/>
              </a:xfrm>
              <a:custGeom>
                <a:avLst/>
                <a:gdLst>
                  <a:gd name="T0" fmla="*/ 7 w 47"/>
                  <a:gd name="T1" fmla="*/ 13 h 13"/>
                  <a:gd name="T2" fmla="*/ 11 w 47"/>
                  <a:gd name="T3" fmla="*/ 5 h 13"/>
                  <a:gd name="T4" fmla="*/ 35 w 47"/>
                  <a:gd name="T5" fmla="*/ 5 h 13"/>
                  <a:gd name="T6" fmla="*/ 47 w 47"/>
                  <a:gd name="T7" fmla="*/ 13 h 13"/>
                  <a:gd name="T8" fmla="*/ 7 w 47"/>
                  <a:gd name="T9" fmla="*/ 13 h 13"/>
                </a:gdLst>
                <a:ahLst/>
                <a:cxnLst>
                  <a:cxn ang="0">
                    <a:pos x="T0" y="T1"/>
                  </a:cxn>
                  <a:cxn ang="0">
                    <a:pos x="T2" y="T3"/>
                  </a:cxn>
                  <a:cxn ang="0">
                    <a:pos x="T4" y="T5"/>
                  </a:cxn>
                  <a:cxn ang="0">
                    <a:pos x="T6" y="T7"/>
                  </a:cxn>
                  <a:cxn ang="0">
                    <a:pos x="T8" y="T9"/>
                  </a:cxn>
                </a:cxnLst>
                <a:rect l="0" t="0" r="r" b="b"/>
                <a:pathLst>
                  <a:path w="47" h="13">
                    <a:moveTo>
                      <a:pt x="7" y="13"/>
                    </a:moveTo>
                    <a:cubicBezTo>
                      <a:pt x="10" y="11"/>
                      <a:pt x="0" y="0"/>
                      <a:pt x="11" y="5"/>
                    </a:cubicBezTo>
                    <a:cubicBezTo>
                      <a:pt x="20" y="10"/>
                      <a:pt x="27" y="8"/>
                      <a:pt x="35" y="5"/>
                    </a:cubicBezTo>
                    <a:cubicBezTo>
                      <a:pt x="39" y="8"/>
                      <a:pt x="43" y="10"/>
                      <a:pt x="47" y="13"/>
                    </a:cubicBezTo>
                    <a:cubicBezTo>
                      <a:pt x="33" y="13"/>
                      <a:pt x="20" y="13"/>
                      <a:pt x="7" y="13"/>
                    </a:cubicBezTo>
                    <a:close/>
                  </a:path>
                </a:pathLst>
              </a:custGeom>
              <a:solidFill>
                <a:srgbClr val="A0CB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9" name="Freeform 759">
                <a:extLst>
                  <a:ext uri="{FF2B5EF4-FFF2-40B4-BE49-F238E27FC236}">
                    <a16:creationId xmlns:a16="http://schemas.microsoft.com/office/drawing/2014/main" id="{C1E9B753-A418-4CFE-BCB4-18CF06094A0F}"/>
                  </a:ext>
                </a:extLst>
              </p:cNvPr>
              <p:cNvSpPr>
                <a:spLocks/>
              </p:cNvSpPr>
              <p:nvPr/>
            </p:nvSpPr>
            <p:spPr bwMode="auto">
              <a:xfrm>
                <a:off x="2184" y="3177"/>
                <a:ext cx="83" cy="23"/>
              </a:xfrm>
              <a:custGeom>
                <a:avLst/>
                <a:gdLst>
                  <a:gd name="T0" fmla="*/ 73 w 74"/>
                  <a:gd name="T1" fmla="*/ 16 h 20"/>
                  <a:gd name="T2" fmla="*/ 34 w 74"/>
                  <a:gd name="T3" fmla="*/ 17 h 20"/>
                  <a:gd name="T4" fmla="*/ 7 w 74"/>
                  <a:gd name="T5" fmla="*/ 19 h 20"/>
                  <a:gd name="T6" fmla="*/ 9 w 74"/>
                  <a:gd name="T7" fmla="*/ 12 h 20"/>
                  <a:gd name="T8" fmla="*/ 71 w 74"/>
                  <a:gd name="T9" fmla="*/ 4 h 20"/>
                  <a:gd name="T10" fmla="*/ 73 w 74"/>
                  <a:gd name="T11" fmla="*/ 16 h 20"/>
                </a:gdLst>
                <a:ahLst/>
                <a:cxnLst>
                  <a:cxn ang="0">
                    <a:pos x="T0" y="T1"/>
                  </a:cxn>
                  <a:cxn ang="0">
                    <a:pos x="T2" y="T3"/>
                  </a:cxn>
                  <a:cxn ang="0">
                    <a:pos x="T4" y="T5"/>
                  </a:cxn>
                  <a:cxn ang="0">
                    <a:pos x="T6" y="T7"/>
                  </a:cxn>
                  <a:cxn ang="0">
                    <a:pos x="T8" y="T9"/>
                  </a:cxn>
                  <a:cxn ang="0">
                    <a:pos x="T10" y="T11"/>
                  </a:cxn>
                </a:cxnLst>
                <a:rect l="0" t="0" r="r" b="b"/>
                <a:pathLst>
                  <a:path w="74" h="20">
                    <a:moveTo>
                      <a:pt x="73" y="16"/>
                    </a:moveTo>
                    <a:cubicBezTo>
                      <a:pt x="59" y="10"/>
                      <a:pt x="46" y="12"/>
                      <a:pt x="34" y="17"/>
                    </a:cubicBezTo>
                    <a:cubicBezTo>
                      <a:pt x="25" y="20"/>
                      <a:pt x="16" y="19"/>
                      <a:pt x="7" y="19"/>
                    </a:cubicBezTo>
                    <a:cubicBezTo>
                      <a:pt x="0" y="19"/>
                      <a:pt x="10" y="15"/>
                      <a:pt x="9" y="12"/>
                    </a:cubicBezTo>
                    <a:cubicBezTo>
                      <a:pt x="33" y="0"/>
                      <a:pt x="35" y="0"/>
                      <a:pt x="71" y="4"/>
                    </a:cubicBezTo>
                    <a:cubicBezTo>
                      <a:pt x="74" y="8"/>
                      <a:pt x="74" y="12"/>
                      <a:pt x="73" y="16"/>
                    </a:cubicBezTo>
                    <a:close/>
                  </a:path>
                </a:pathLst>
              </a:custGeom>
              <a:solidFill>
                <a:srgbClr val="69AD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0" name="Freeform 760">
                <a:extLst>
                  <a:ext uri="{FF2B5EF4-FFF2-40B4-BE49-F238E27FC236}">
                    <a16:creationId xmlns:a16="http://schemas.microsoft.com/office/drawing/2014/main" id="{3EAD99F8-201C-4F56-BAC0-0A3D5C7B6699}"/>
                  </a:ext>
                </a:extLst>
              </p:cNvPr>
              <p:cNvSpPr>
                <a:spLocks/>
              </p:cNvSpPr>
              <p:nvPr/>
            </p:nvSpPr>
            <p:spPr bwMode="auto">
              <a:xfrm>
                <a:off x="1259" y="2854"/>
                <a:ext cx="795" cy="47"/>
              </a:xfrm>
              <a:custGeom>
                <a:avLst/>
                <a:gdLst>
                  <a:gd name="T0" fmla="*/ 368 w 708"/>
                  <a:gd name="T1" fmla="*/ 12 h 42"/>
                  <a:gd name="T2" fmla="*/ 373 w 708"/>
                  <a:gd name="T3" fmla="*/ 27 h 42"/>
                  <a:gd name="T4" fmla="*/ 474 w 708"/>
                  <a:gd name="T5" fmla="*/ 30 h 42"/>
                  <a:gd name="T6" fmla="*/ 548 w 708"/>
                  <a:gd name="T7" fmla="*/ 17 h 42"/>
                  <a:gd name="T8" fmla="*/ 659 w 708"/>
                  <a:gd name="T9" fmla="*/ 19 h 42"/>
                  <a:gd name="T10" fmla="*/ 701 w 708"/>
                  <a:gd name="T11" fmla="*/ 17 h 42"/>
                  <a:gd name="T12" fmla="*/ 704 w 708"/>
                  <a:gd name="T13" fmla="*/ 23 h 42"/>
                  <a:gd name="T14" fmla="*/ 561 w 708"/>
                  <a:gd name="T15" fmla="*/ 27 h 42"/>
                  <a:gd name="T16" fmla="*/ 402 w 708"/>
                  <a:gd name="T17" fmla="*/ 35 h 42"/>
                  <a:gd name="T18" fmla="*/ 240 w 708"/>
                  <a:gd name="T19" fmla="*/ 36 h 42"/>
                  <a:gd name="T20" fmla="*/ 100 w 708"/>
                  <a:gd name="T21" fmla="*/ 38 h 42"/>
                  <a:gd name="T22" fmla="*/ 84 w 708"/>
                  <a:gd name="T23" fmla="*/ 36 h 42"/>
                  <a:gd name="T24" fmla="*/ 14 w 708"/>
                  <a:gd name="T25" fmla="*/ 27 h 42"/>
                  <a:gd name="T26" fmla="*/ 3 w 708"/>
                  <a:gd name="T27" fmla="*/ 24 h 42"/>
                  <a:gd name="T28" fmla="*/ 0 w 708"/>
                  <a:gd name="T29" fmla="*/ 19 h 42"/>
                  <a:gd name="T30" fmla="*/ 42 w 708"/>
                  <a:gd name="T31" fmla="*/ 13 h 42"/>
                  <a:gd name="T32" fmla="*/ 155 w 708"/>
                  <a:gd name="T33" fmla="*/ 13 h 42"/>
                  <a:gd name="T34" fmla="*/ 260 w 708"/>
                  <a:gd name="T35" fmla="*/ 14 h 42"/>
                  <a:gd name="T36" fmla="*/ 305 w 708"/>
                  <a:gd name="T37" fmla="*/ 7 h 42"/>
                  <a:gd name="T38" fmla="*/ 368 w 708"/>
                  <a:gd name="T39" fmla="*/ 1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08" h="42">
                    <a:moveTo>
                      <a:pt x="368" y="12"/>
                    </a:moveTo>
                    <a:cubicBezTo>
                      <a:pt x="365" y="19"/>
                      <a:pt x="366" y="26"/>
                      <a:pt x="373" y="27"/>
                    </a:cubicBezTo>
                    <a:cubicBezTo>
                      <a:pt x="406" y="30"/>
                      <a:pt x="440" y="38"/>
                      <a:pt x="474" y="30"/>
                    </a:cubicBezTo>
                    <a:cubicBezTo>
                      <a:pt x="498" y="25"/>
                      <a:pt x="525" y="29"/>
                      <a:pt x="548" y="17"/>
                    </a:cubicBezTo>
                    <a:cubicBezTo>
                      <a:pt x="585" y="33"/>
                      <a:pt x="622" y="14"/>
                      <a:pt x="659" y="19"/>
                    </a:cubicBezTo>
                    <a:cubicBezTo>
                      <a:pt x="673" y="21"/>
                      <a:pt x="687" y="18"/>
                      <a:pt x="701" y="17"/>
                    </a:cubicBezTo>
                    <a:cubicBezTo>
                      <a:pt x="708" y="17"/>
                      <a:pt x="705" y="21"/>
                      <a:pt x="704" y="23"/>
                    </a:cubicBezTo>
                    <a:cubicBezTo>
                      <a:pt x="657" y="26"/>
                      <a:pt x="609" y="23"/>
                      <a:pt x="561" y="27"/>
                    </a:cubicBezTo>
                    <a:cubicBezTo>
                      <a:pt x="508" y="31"/>
                      <a:pt x="455" y="42"/>
                      <a:pt x="402" y="35"/>
                    </a:cubicBezTo>
                    <a:cubicBezTo>
                      <a:pt x="347" y="28"/>
                      <a:pt x="294" y="37"/>
                      <a:pt x="240" y="36"/>
                    </a:cubicBezTo>
                    <a:cubicBezTo>
                      <a:pt x="193" y="36"/>
                      <a:pt x="146" y="35"/>
                      <a:pt x="100" y="38"/>
                    </a:cubicBezTo>
                    <a:cubicBezTo>
                      <a:pt x="95" y="39"/>
                      <a:pt x="89" y="37"/>
                      <a:pt x="84" y="36"/>
                    </a:cubicBezTo>
                    <a:cubicBezTo>
                      <a:pt x="61" y="30"/>
                      <a:pt x="38" y="25"/>
                      <a:pt x="14" y="27"/>
                    </a:cubicBezTo>
                    <a:cubicBezTo>
                      <a:pt x="10" y="27"/>
                      <a:pt x="6" y="26"/>
                      <a:pt x="3" y="24"/>
                    </a:cubicBezTo>
                    <a:cubicBezTo>
                      <a:pt x="1" y="22"/>
                      <a:pt x="0" y="21"/>
                      <a:pt x="0" y="19"/>
                    </a:cubicBezTo>
                    <a:cubicBezTo>
                      <a:pt x="11" y="3"/>
                      <a:pt x="29" y="11"/>
                      <a:pt x="42" y="13"/>
                    </a:cubicBezTo>
                    <a:cubicBezTo>
                      <a:pt x="80" y="16"/>
                      <a:pt x="117" y="8"/>
                      <a:pt x="155" y="13"/>
                    </a:cubicBezTo>
                    <a:cubicBezTo>
                      <a:pt x="190" y="17"/>
                      <a:pt x="226" y="10"/>
                      <a:pt x="260" y="14"/>
                    </a:cubicBezTo>
                    <a:cubicBezTo>
                      <a:pt x="278" y="16"/>
                      <a:pt x="291" y="11"/>
                      <a:pt x="305" y="7"/>
                    </a:cubicBezTo>
                    <a:cubicBezTo>
                      <a:pt x="327" y="0"/>
                      <a:pt x="347" y="13"/>
                      <a:pt x="368" y="12"/>
                    </a:cubicBezTo>
                    <a:close/>
                  </a:path>
                </a:pathLst>
              </a:custGeom>
              <a:solidFill>
                <a:srgbClr val="5BA8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1" name="Freeform 761">
                <a:extLst>
                  <a:ext uri="{FF2B5EF4-FFF2-40B4-BE49-F238E27FC236}">
                    <a16:creationId xmlns:a16="http://schemas.microsoft.com/office/drawing/2014/main" id="{65001E61-062B-449B-8077-0DA652C54722}"/>
                  </a:ext>
                </a:extLst>
              </p:cNvPr>
              <p:cNvSpPr>
                <a:spLocks/>
              </p:cNvSpPr>
              <p:nvPr/>
            </p:nvSpPr>
            <p:spPr bwMode="auto">
              <a:xfrm>
                <a:off x="1591" y="2919"/>
                <a:ext cx="266" cy="33"/>
              </a:xfrm>
              <a:custGeom>
                <a:avLst/>
                <a:gdLst>
                  <a:gd name="T0" fmla="*/ 236 w 236"/>
                  <a:gd name="T1" fmla="*/ 10 h 29"/>
                  <a:gd name="T2" fmla="*/ 226 w 236"/>
                  <a:gd name="T3" fmla="*/ 19 h 29"/>
                  <a:gd name="T4" fmla="*/ 215 w 236"/>
                  <a:gd name="T5" fmla="*/ 23 h 29"/>
                  <a:gd name="T6" fmla="*/ 179 w 236"/>
                  <a:gd name="T7" fmla="*/ 24 h 29"/>
                  <a:gd name="T8" fmla="*/ 116 w 236"/>
                  <a:gd name="T9" fmla="*/ 27 h 29"/>
                  <a:gd name="T10" fmla="*/ 24 w 236"/>
                  <a:gd name="T11" fmla="*/ 22 h 29"/>
                  <a:gd name="T12" fmla="*/ 0 w 236"/>
                  <a:gd name="T13" fmla="*/ 22 h 29"/>
                  <a:gd name="T14" fmla="*/ 16 w 236"/>
                  <a:gd name="T15" fmla="*/ 14 h 29"/>
                  <a:gd name="T16" fmla="*/ 107 w 236"/>
                  <a:gd name="T17" fmla="*/ 6 h 29"/>
                  <a:gd name="T18" fmla="*/ 111 w 236"/>
                  <a:gd name="T19" fmla="*/ 5 h 29"/>
                  <a:gd name="T20" fmla="*/ 143 w 236"/>
                  <a:gd name="T21" fmla="*/ 3 h 29"/>
                  <a:gd name="T22" fmla="*/ 189 w 236"/>
                  <a:gd name="T23" fmla="*/ 3 h 29"/>
                  <a:gd name="T24" fmla="*/ 236 w 236"/>
                  <a:gd name="T25" fmla="*/ 1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6" h="29">
                    <a:moveTo>
                      <a:pt x="236" y="10"/>
                    </a:moveTo>
                    <a:cubicBezTo>
                      <a:pt x="230" y="11"/>
                      <a:pt x="230" y="11"/>
                      <a:pt x="226" y="19"/>
                    </a:cubicBezTo>
                    <a:cubicBezTo>
                      <a:pt x="224" y="23"/>
                      <a:pt x="219" y="25"/>
                      <a:pt x="215" y="23"/>
                    </a:cubicBezTo>
                    <a:cubicBezTo>
                      <a:pt x="203" y="16"/>
                      <a:pt x="191" y="23"/>
                      <a:pt x="179" y="24"/>
                    </a:cubicBezTo>
                    <a:cubicBezTo>
                      <a:pt x="158" y="25"/>
                      <a:pt x="137" y="29"/>
                      <a:pt x="116" y="27"/>
                    </a:cubicBezTo>
                    <a:cubicBezTo>
                      <a:pt x="85" y="25"/>
                      <a:pt x="55" y="24"/>
                      <a:pt x="24" y="22"/>
                    </a:cubicBezTo>
                    <a:cubicBezTo>
                      <a:pt x="16" y="22"/>
                      <a:pt x="8" y="25"/>
                      <a:pt x="0" y="22"/>
                    </a:cubicBezTo>
                    <a:cubicBezTo>
                      <a:pt x="2" y="12"/>
                      <a:pt x="9" y="15"/>
                      <a:pt x="16" y="14"/>
                    </a:cubicBezTo>
                    <a:cubicBezTo>
                      <a:pt x="46" y="11"/>
                      <a:pt x="76" y="9"/>
                      <a:pt x="107" y="6"/>
                    </a:cubicBezTo>
                    <a:cubicBezTo>
                      <a:pt x="108" y="6"/>
                      <a:pt x="110" y="5"/>
                      <a:pt x="111" y="5"/>
                    </a:cubicBezTo>
                    <a:cubicBezTo>
                      <a:pt x="122" y="19"/>
                      <a:pt x="133" y="5"/>
                      <a:pt x="143" y="3"/>
                    </a:cubicBezTo>
                    <a:cubicBezTo>
                      <a:pt x="159" y="0"/>
                      <a:pt x="174" y="4"/>
                      <a:pt x="189" y="3"/>
                    </a:cubicBezTo>
                    <a:cubicBezTo>
                      <a:pt x="204" y="2"/>
                      <a:pt x="221" y="1"/>
                      <a:pt x="236" y="10"/>
                    </a:cubicBezTo>
                    <a:close/>
                  </a:path>
                </a:pathLst>
              </a:custGeom>
              <a:solidFill>
                <a:srgbClr val="A9CE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2" name="Freeform 762">
                <a:extLst>
                  <a:ext uri="{FF2B5EF4-FFF2-40B4-BE49-F238E27FC236}">
                    <a16:creationId xmlns:a16="http://schemas.microsoft.com/office/drawing/2014/main" id="{CF005939-68A2-4A27-976B-3154FDFE806A}"/>
                  </a:ext>
                </a:extLst>
              </p:cNvPr>
              <p:cNvSpPr>
                <a:spLocks/>
              </p:cNvSpPr>
              <p:nvPr/>
            </p:nvSpPr>
            <p:spPr bwMode="auto">
              <a:xfrm>
                <a:off x="1014" y="2863"/>
                <a:ext cx="140" cy="38"/>
              </a:xfrm>
              <a:custGeom>
                <a:avLst/>
                <a:gdLst>
                  <a:gd name="T0" fmla="*/ 5 w 125"/>
                  <a:gd name="T1" fmla="*/ 31 h 34"/>
                  <a:gd name="T2" fmla="*/ 2 w 125"/>
                  <a:gd name="T3" fmla="*/ 4 h 34"/>
                  <a:gd name="T4" fmla="*/ 122 w 125"/>
                  <a:gd name="T5" fmla="*/ 3 h 34"/>
                  <a:gd name="T6" fmla="*/ 108 w 125"/>
                  <a:gd name="T7" fmla="*/ 22 h 34"/>
                  <a:gd name="T8" fmla="*/ 89 w 125"/>
                  <a:gd name="T9" fmla="*/ 30 h 34"/>
                  <a:gd name="T10" fmla="*/ 62 w 125"/>
                  <a:gd name="T11" fmla="*/ 32 h 34"/>
                  <a:gd name="T12" fmla="*/ 10 w 125"/>
                  <a:gd name="T13" fmla="*/ 32 h 34"/>
                  <a:gd name="T14" fmla="*/ 5 w 125"/>
                  <a:gd name="T15" fmla="*/ 31 h 3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5" h="34">
                    <a:moveTo>
                      <a:pt x="5" y="31"/>
                    </a:moveTo>
                    <a:cubicBezTo>
                      <a:pt x="0" y="23"/>
                      <a:pt x="2" y="13"/>
                      <a:pt x="2" y="4"/>
                    </a:cubicBezTo>
                    <a:cubicBezTo>
                      <a:pt x="42" y="0"/>
                      <a:pt x="82" y="3"/>
                      <a:pt x="122" y="3"/>
                    </a:cubicBezTo>
                    <a:cubicBezTo>
                      <a:pt x="125" y="16"/>
                      <a:pt x="120" y="22"/>
                      <a:pt x="108" y="22"/>
                    </a:cubicBezTo>
                    <a:cubicBezTo>
                      <a:pt x="100" y="22"/>
                      <a:pt x="94" y="23"/>
                      <a:pt x="89" y="30"/>
                    </a:cubicBezTo>
                    <a:cubicBezTo>
                      <a:pt x="80" y="30"/>
                      <a:pt x="71" y="31"/>
                      <a:pt x="62" y="32"/>
                    </a:cubicBezTo>
                    <a:cubicBezTo>
                      <a:pt x="45" y="27"/>
                      <a:pt x="27" y="34"/>
                      <a:pt x="10" y="32"/>
                    </a:cubicBezTo>
                    <a:cubicBezTo>
                      <a:pt x="8" y="32"/>
                      <a:pt x="7" y="31"/>
                      <a:pt x="5" y="31"/>
                    </a:cubicBezTo>
                    <a:close/>
                  </a:path>
                </a:pathLst>
              </a:custGeom>
              <a:solidFill>
                <a:srgbClr val="479C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3" name="Freeform 763">
                <a:extLst>
                  <a:ext uri="{FF2B5EF4-FFF2-40B4-BE49-F238E27FC236}">
                    <a16:creationId xmlns:a16="http://schemas.microsoft.com/office/drawing/2014/main" id="{BEF22969-1D72-4602-96E5-08DF7FB47EF6}"/>
                  </a:ext>
                </a:extLst>
              </p:cNvPr>
              <p:cNvSpPr>
                <a:spLocks/>
              </p:cNvSpPr>
              <p:nvPr/>
            </p:nvSpPr>
            <p:spPr bwMode="auto">
              <a:xfrm>
                <a:off x="1108" y="2862"/>
                <a:ext cx="151" cy="38"/>
              </a:xfrm>
              <a:custGeom>
                <a:avLst/>
                <a:gdLst>
                  <a:gd name="T0" fmla="*/ 5 w 134"/>
                  <a:gd name="T1" fmla="*/ 31 h 34"/>
                  <a:gd name="T2" fmla="*/ 18 w 134"/>
                  <a:gd name="T3" fmla="*/ 18 h 34"/>
                  <a:gd name="T4" fmla="*/ 38 w 134"/>
                  <a:gd name="T5" fmla="*/ 4 h 34"/>
                  <a:gd name="T6" fmla="*/ 55 w 134"/>
                  <a:gd name="T7" fmla="*/ 3 h 34"/>
                  <a:gd name="T8" fmla="*/ 119 w 134"/>
                  <a:gd name="T9" fmla="*/ 5 h 34"/>
                  <a:gd name="T10" fmla="*/ 134 w 134"/>
                  <a:gd name="T11" fmla="*/ 12 h 34"/>
                  <a:gd name="T12" fmla="*/ 134 w 134"/>
                  <a:gd name="T13" fmla="*/ 13 h 34"/>
                  <a:gd name="T14" fmla="*/ 117 w 134"/>
                  <a:gd name="T15" fmla="*/ 21 h 34"/>
                  <a:gd name="T16" fmla="*/ 81 w 134"/>
                  <a:gd name="T17" fmla="*/ 25 h 34"/>
                  <a:gd name="T18" fmla="*/ 115 w 134"/>
                  <a:gd name="T19" fmla="*/ 30 h 34"/>
                  <a:gd name="T20" fmla="*/ 67 w 134"/>
                  <a:gd name="T21" fmla="*/ 33 h 34"/>
                  <a:gd name="T22" fmla="*/ 10 w 134"/>
                  <a:gd name="T23" fmla="*/ 33 h 34"/>
                  <a:gd name="T24" fmla="*/ 5 w 134"/>
                  <a:gd name="T25" fmla="*/ 3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4" h="34">
                    <a:moveTo>
                      <a:pt x="5" y="31"/>
                    </a:moveTo>
                    <a:cubicBezTo>
                      <a:pt x="0" y="17"/>
                      <a:pt x="13" y="17"/>
                      <a:pt x="18" y="18"/>
                    </a:cubicBezTo>
                    <a:cubicBezTo>
                      <a:pt x="32" y="22"/>
                      <a:pt x="35" y="14"/>
                      <a:pt x="38" y="4"/>
                    </a:cubicBezTo>
                    <a:cubicBezTo>
                      <a:pt x="43" y="0"/>
                      <a:pt x="49" y="2"/>
                      <a:pt x="55" y="3"/>
                    </a:cubicBezTo>
                    <a:cubicBezTo>
                      <a:pt x="76" y="7"/>
                      <a:pt x="97" y="12"/>
                      <a:pt x="119" y="5"/>
                    </a:cubicBezTo>
                    <a:cubicBezTo>
                      <a:pt x="126" y="3"/>
                      <a:pt x="130" y="8"/>
                      <a:pt x="134" y="12"/>
                    </a:cubicBezTo>
                    <a:cubicBezTo>
                      <a:pt x="134" y="12"/>
                      <a:pt x="134" y="13"/>
                      <a:pt x="134" y="13"/>
                    </a:cubicBezTo>
                    <a:cubicBezTo>
                      <a:pt x="132" y="24"/>
                      <a:pt x="124" y="21"/>
                      <a:pt x="117" y="21"/>
                    </a:cubicBezTo>
                    <a:cubicBezTo>
                      <a:pt x="105" y="21"/>
                      <a:pt x="92" y="23"/>
                      <a:pt x="81" y="25"/>
                    </a:cubicBezTo>
                    <a:cubicBezTo>
                      <a:pt x="92" y="26"/>
                      <a:pt x="105" y="19"/>
                      <a:pt x="115" y="30"/>
                    </a:cubicBezTo>
                    <a:cubicBezTo>
                      <a:pt x="99" y="34"/>
                      <a:pt x="83" y="32"/>
                      <a:pt x="67" y="33"/>
                    </a:cubicBezTo>
                    <a:cubicBezTo>
                      <a:pt x="48" y="26"/>
                      <a:pt x="29" y="32"/>
                      <a:pt x="10" y="33"/>
                    </a:cubicBezTo>
                    <a:cubicBezTo>
                      <a:pt x="8" y="32"/>
                      <a:pt x="7" y="31"/>
                      <a:pt x="5" y="31"/>
                    </a:cubicBezTo>
                    <a:close/>
                  </a:path>
                </a:pathLst>
              </a:custGeom>
              <a:solidFill>
                <a:srgbClr val="5BA8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4" name="Freeform 764">
                <a:extLst>
                  <a:ext uri="{FF2B5EF4-FFF2-40B4-BE49-F238E27FC236}">
                    <a16:creationId xmlns:a16="http://schemas.microsoft.com/office/drawing/2014/main" id="{EC45D837-39DD-4412-8950-CEA0F5A6DF06}"/>
                  </a:ext>
                </a:extLst>
              </p:cNvPr>
              <p:cNvSpPr>
                <a:spLocks/>
              </p:cNvSpPr>
              <p:nvPr/>
            </p:nvSpPr>
            <p:spPr bwMode="auto">
              <a:xfrm>
                <a:off x="1277" y="2935"/>
                <a:ext cx="198" cy="22"/>
              </a:xfrm>
              <a:custGeom>
                <a:avLst/>
                <a:gdLst>
                  <a:gd name="T0" fmla="*/ 176 w 176"/>
                  <a:gd name="T1" fmla="*/ 4 h 20"/>
                  <a:gd name="T2" fmla="*/ 159 w 176"/>
                  <a:gd name="T3" fmla="*/ 18 h 20"/>
                  <a:gd name="T4" fmla="*/ 48 w 176"/>
                  <a:gd name="T5" fmla="*/ 13 h 20"/>
                  <a:gd name="T6" fmla="*/ 0 w 176"/>
                  <a:gd name="T7" fmla="*/ 8 h 20"/>
                  <a:gd name="T8" fmla="*/ 91 w 176"/>
                  <a:gd name="T9" fmla="*/ 5 h 20"/>
                  <a:gd name="T10" fmla="*/ 157 w 176"/>
                  <a:gd name="T11" fmla="*/ 3 h 20"/>
                  <a:gd name="T12" fmla="*/ 176 w 176"/>
                  <a:gd name="T13" fmla="*/ 4 h 20"/>
                </a:gdLst>
                <a:ahLst/>
                <a:cxnLst>
                  <a:cxn ang="0">
                    <a:pos x="T0" y="T1"/>
                  </a:cxn>
                  <a:cxn ang="0">
                    <a:pos x="T2" y="T3"/>
                  </a:cxn>
                  <a:cxn ang="0">
                    <a:pos x="T4" y="T5"/>
                  </a:cxn>
                  <a:cxn ang="0">
                    <a:pos x="T6" y="T7"/>
                  </a:cxn>
                  <a:cxn ang="0">
                    <a:pos x="T8" y="T9"/>
                  </a:cxn>
                  <a:cxn ang="0">
                    <a:pos x="T10" y="T11"/>
                  </a:cxn>
                  <a:cxn ang="0">
                    <a:pos x="T12" y="T13"/>
                  </a:cxn>
                </a:cxnLst>
                <a:rect l="0" t="0" r="r" b="b"/>
                <a:pathLst>
                  <a:path w="176" h="20">
                    <a:moveTo>
                      <a:pt x="176" y="4"/>
                    </a:moveTo>
                    <a:cubicBezTo>
                      <a:pt x="176" y="16"/>
                      <a:pt x="172" y="19"/>
                      <a:pt x="159" y="18"/>
                    </a:cubicBezTo>
                    <a:cubicBezTo>
                      <a:pt x="122" y="14"/>
                      <a:pt x="85" y="11"/>
                      <a:pt x="48" y="13"/>
                    </a:cubicBezTo>
                    <a:cubicBezTo>
                      <a:pt x="31" y="14"/>
                      <a:pt x="15" y="20"/>
                      <a:pt x="0" y="8"/>
                    </a:cubicBezTo>
                    <a:cubicBezTo>
                      <a:pt x="30" y="1"/>
                      <a:pt x="61" y="3"/>
                      <a:pt x="91" y="5"/>
                    </a:cubicBezTo>
                    <a:cubicBezTo>
                      <a:pt x="113" y="7"/>
                      <a:pt x="135" y="4"/>
                      <a:pt x="157" y="3"/>
                    </a:cubicBezTo>
                    <a:cubicBezTo>
                      <a:pt x="164" y="3"/>
                      <a:pt x="170" y="0"/>
                      <a:pt x="176" y="4"/>
                    </a:cubicBezTo>
                    <a:close/>
                  </a:path>
                </a:pathLst>
              </a:custGeom>
              <a:solidFill>
                <a:srgbClr val="A0CB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5" name="Freeform 765">
                <a:extLst>
                  <a:ext uri="{FF2B5EF4-FFF2-40B4-BE49-F238E27FC236}">
                    <a16:creationId xmlns:a16="http://schemas.microsoft.com/office/drawing/2014/main" id="{6A209A1B-1D58-47D6-BE04-2692D8D576FE}"/>
                  </a:ext>
                </a:extLst>
              </p:cNvPr>
              <p:cNvSpPr>
                <a:spLocks/>
              </p:cNvSpPr>
              <p:nvPr/>
            </p:nvSpPr>
            <p:spPr bwMode="auto">
              <a:xfrm>
                <a:off x="1195" y="2876"/>
                <a:ext cx="158" cy="20"/>
              </a:xfrm>
              <a:custGeom>
                <a:avLst/>
                <a:gdLst>
                  <a:gd name="T0" fmla="*/ 38 w 141"/>
                  <a:gd name="T1" fmla="*/ 17 h 17"/>
                  <a:gd name="T2" fmla="*/ 0 w 141"/>
                  <a:gd name="T3" fmla="*/ 14 h 17"/>
                  <a:gd name="T4" fmla="*/ 32 w 141"/>
                  <a:gd name="T5" fmla="*/ 3 h 17"/>
                  <a:gd name="T6" fmla="*/ 57 w 141"/>
                  <a:gd name="T7" fmla="*/ 0 h 17"/>
                  <a:gd name="T8" fmla="*/ 109 w 141"/>
                  <a:gd name="T9" fmla="*/ 4 h 17"/>
                  <a:gd name="T10" fmla="*/ 141 w 141"/>
                  <a:gd name="T11" fmla="*/ 16 h 17"/>
                  <a:gd name="T12" fmla="*/ 38 w 141"/>
                  <a:gd name="T13" fmla="*/ 17 h 17"/>
                </a:gdLst>
                <a:ahLst/>
                <a:cxnLst>
                  <a:cxn ang="0">
                    <a:pos x="T0" y="T1"/>
                  </a:cxn>
                  <a:cxn ang="0">
                    <a:pos x="T2" y="T3"/>
                  </a:cxn>
                  <a:cxn ang="0">
                    <a:pos x="T4" y="T5"/>
                  </a:cxn>
                  <a:cxn ang="0">
                    <a:pos x="T6" y="T7"/>
                  </a:cxn>
                  <a:cxn ang="0">
                    <a:pos x="T8" y="T9"/>
                  </a:cxn>
                  <a:cxn ang="0">
                    <a:pos x="T10" y="T11"/>
                  </a:cxn>
                  <a:cxn ang="0">
                    <a:pos x="T12" y="T13"/>
                  </a:cxn>
                </a:cxnLst>
                <a:rect l="0" t="0" r="r" b="b"/>
                <a:pathLst>
                  <a:path w="141" h="17">
                    <a:moveTo>
                      <a:pt x="38" y="17"/>
                    </a:moveTo>
                    <a:cubicBezTo>
                      <a:pt x="26" y="16"/>
                      <a:pt x="13" y="15"/>
                      <a:pt x="0" y="14"/>
                    </a:cubicBezTo>
                    <a:cubicBezTo>
                      <a:pt x="9" y="4"/>
                      <a:pt x="21" y="4"/>
                      <a:pt x="32" y="3"/>
                    </a:cubicBezTo>
                    <a:cubicBezTo>
                      <a:pt x="41" y="3"/>
                      <a:pt x="50" y="7"/>
                      <a:pt x="57" y="0"/>
                    </a:cubicBezTo>
                    <a:cubicBezTo>
                      <a:pt x="75" y="2"/>
                      <a:pt x="92" y="2"/>
                      <a:pt x="109" y="4"/>
                    </a:cubicBezTo>
                    <a:cubicBezTo>
                      <a:pt x="120" y="6"/>
                      <a:pt x="133" y="6"/>
                      <a:pt x="141" y="16"/>
                    </a:cubicBezTo>
                    <a:cubicBezTo>
                      <a:pt x="107" y="16"/>
                      <a:pt x="73" y="17"/>
                      <a:pt x="38" y="17"/>
                    </a:cubicBezTo>
                    <a:close/>
                  </a:path>
                </a:pathLst>
              </a:custGeom>
              <a:solidFill>
                <a:srgbClr val="479C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6" name="Freeform 766">
                <a:extLst>
                  <a:ext uri="{FF2B5EF4-FFF2-40B4-BE49-F238E27FC236}">
                    <a16:creationId xmlns:a16="http://schemas.microsoft.com/office/drawing/2014/main" id="{17AE3466-AFF5-41EA-9D06-13B9C621A4BD}"/>
                  </a:ext>
                </a:extLst>
              </p:cNvPr>
              <p:cNvSpPr>
                <a:spLocks/>
              </p:cNvSpPr>
              <p:nvPr/>
            </p:nvSpPr>
            <p:spPr bwMode="auto">
              <a:xfrm>
                <a:off x="1480" y="2929"/>
                <a:ext cx="138" cy="33"/>
              </a:xfrm>
              <a:custGeom>
                <a:avLst/>
                <a:gdLst>
                  <a:gd name="T0" fmla="*/ 99 w 123"/>
                  <a:gd name="T1" fmla="*/ 13 h 29"/>
                  <a:gd name="T2" fmla="*/ 123 w 123"/>
                  <a:gd name="T3" fmla="*/ 13 h 29"/>
                  <a:gd name="T4" fmla="*/ 108 w 123"/>
                  <a:gd name="T5" fmla="*/ 19 h 29"/>
                  <a:gd name="T6" fmla="*/ 55 w 123"/>
                  <a:gd name="T7" fmla="*/ 29 h 29"/>
                  <a:gd name="T8" fmla="*/ 13 w 123"/>
                  <a:gd name="T9" fmla="*/ 22 h 29"/>
                  <a:gd name="T10" fmla="*/ 3 w 123"/>
                  <a:gd name="T11" fmla="*/ 9 h 29"/>
                  <a:gd name="T12" fmla="*/ 18 w 123"/>
                  <a:gd name="T13" fmla="*/ 12 h 29"/>
                  <a:gd name="T14" fmla="*/ 75 w 123"/>
                  <a:gd name="T15" fmla="*/ 7 h 29"/>
                  <a:gd name="T16" fmla="*/ 99 w 123"/>
                  <a:gd name="T17" fmla="*/ 13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3" h="29">
                    <a:moveTo>
                      <a:pt x="99" y="13"/>
                    </a:moveTo>
                    <a:cubicBezTo>
                      <a:pt x="107" y="10"/>
                      <a:pt x="115" y="5"/>
                      <a:pt x="123" y="13"/>
                    </a:cubicBezTo>
                    <a:cubicBezTo>
                      <a:pt x="119" y="18"/>
                      <a:pt x="114" y="20"/>
                      <a:pt x="108" y="19"/>
                    </a:cubicBezTo>
                    <a:cubicBezTo>
                      <a:pt x="89" y="17"/>
                      <a:pt x="72" y="22"/>
                      <a:pt x="55" y="29"/>
                    </a:cubicBezTo>
                    <a:cubicBezTo>
                      <a:pt x="44" y="10"/>
                      <a:pt x="27" y="25"/>
                      <a:pt x="13" y="22"/>
                    </a:cubicBezTo>
                    <a:cubicBezTo>
                      <a:pt x="4" y="19"/>
                      <a:pt x="0" y="19"/>
                      <a:pt x="3" y="9"/>
                    </a:cubicBezTo>
                    <a:cubicBezTo>
                      <a:pt x="8" y="10"/>
                      <a:pt x="11" y="18"/>
                      <a:pt x="18" y="12"/>
                    </a:cubicBezTo>
                    <a:cubicBezTo>
                      <a:pt x="36" y="0"/>
                      <a:pt x="56" y="6"/>
                      <a:pt x="75" y="7"/>
                    </a:cubicBezTo>
                    <a:cubicBezTo>
                      <a:pt x="83" y="7"/>
                      <a:pt x="91" y="11"/>
                      <a:pt x="99" y="13"/>
                    </a:cubicBezTo>
                    <a:close/>
                  </a:path>
                </a:pathLst>
              </a:custGeom>
              <a:solidFill>
                <a:srgbClr val="A0CB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7" name="Freeform 767">
                <a:extLst>
                  <a:ext uri="{FF2B5EF4-FFF2-40B4-BE49-F238E27FC236}">
                    <a16:creationId xmlns:a16="http://schemas.microsoft.com/office/drawing/2014/main" id="{BCE3B73B-5E93-4F21-8734-9D3EB2477DCC}"/>
                  </a:ext>
                </a:extLst>
              </p:cNvPr>
              <p:cNvSpPr>
                <a:spLocks/>
              </p:cNvSpPr>
              <p:nvPr/>
            </p:nvSpPr>
            <p:spPr bwMode="auto">
              <a:xfrm>
                <a:off x="1079" y="2934"/>
                <a:ext cx="193" cy="23"/>
              </a:xfrm>
              <a:custGeom>
                <a:avLst/>
                <a:gdLst>
                  <a:gd name="T0" fmla="*/ 144 w 172"/>
                  <a:gd name="T1" fmla="*/ 17 h 21"/>
                  <a:gd name="T2" fmla="*/ 73 w 172"/>
                  <a:gd name="T3" fmla="*/ 15 h 21"/>
                  <a:gd name="T4" fmla="*/ 17 w 172"/>
                  <a:gd name="T5" fmla="*/ 19 h 21"/>
                  <a:gd name="T6" fmla="*/ 0 w 172"/>
                  <a:gd name="T7" fmla="*/ 13 h 21"/>
                  <a:gd name="T8" fmla="*/ 14 w 172"/>
                  <a:gd name="T9" fmla="*/ 8 h 21"/>
                  <a:gd name="T10" fmla="*/ 116 w 172"/>
                  <a:gd name="T11" fmla="*/ 7 h 21"/>
                  <a:gd name="T12" fmla="*/ 159 w 172"/>
                  <a:gd name="T13" fmla="*/ 2 h 21"/>
                  <a:gd name="T14" fmla="*/ 172 w 172"/>
                  <a:gd name="T15" fmla="*/ 9 h 21"/>
                  <a:gd name="T16" fmla="*/ 144 w 172"/>
                  <a:gd name="T17" fmla="*/ 17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2" h="21">
                    <a:moveTo>
                      <a:pt x="144" y="17"/>
                    </a:moveTo>
                    <a:cubicBezTo>
                      <a:pt x="121" y="13"/>
                      <a:pt x="97" y="16"/>
                      <a:pt x="73" y="15"/>
                    </a:cubicBezTo>
                    <a:cubicBezTo>
                      <a:pt x="55" y="14"/>
                      <a:pt x="36" y="14"/>
                      <a:pt x="17" y="19"/>
                    </a:cubicBezTo>
                    <a:cubicBezTo>
                      <a:pt x="9" y="21"/>
                      <a:pt x="6" y="12"/>
                      <a:pt x="0" y="13"/>
                    </a:cubicBezTo>
                    <a:cubicBezTo>
                      <a:pt x="4" y="8"/>
                      <a:pt x="8" y="7"/>
                      <a:pt x="14" y="8"/>
                    </a:cubicBezTo>
                    <a:cubicBezTo>
                      <a:pt x="48" y="11"/>
                      <a:pt x="82" y="8"/>
                      <a:pt x="116" y="7"/>
                    </a:cubicBezTo>
                    <a:cubicBezTo>
                      <a:pt x="131" y="6"/>
                      <a:pt x="145" y="8"/>
                      <a:pt x="159" y="2"/>
                    </a:cubicBezTo>
                    <a:cubicBezTo>
                      <a:pt x="165" y="0"/>
                      <a:pt x="171" y="0"/>
                      <a:pt x="172" y="9"/>
                    </a:cubicBezTo>
                    <a:cubicBezTo>
                      <a:pt x="163" y="12"/>
                      <a:pt x="153" y="15"/>
                      <a:pt x="144" y="17"/>
                    </a:cubicBezTo>
                    <a:close/>
                  </a:path>
                </a:pathLst>
              </a:custGeom>
              <a:solidFill>
                <a:srgbClr val="A0CB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8" name="Freeform 768">
                <a:extLst>
                  <a:ext uri="{FF2B5EF4-FFF2-40B4-BE49-F238E27FC236}">
                    <a16:creationId xmlns:a16="http://schemas.microsoft.com/office/drawing/2014/main" id="{04EFB302-A9D7-425F-AD63-1F87BC26E0D5}"/>
                  </a:ext>
                </a:extLst>
              </p:cNvPr>
              <p:cNvSpPr>
                <a:spLocks/>
              </p:cNvSpPr>
              <p:nvPr/>
            </p:nvSpPr>
            <p:spPr bwMode="auto">
              <a:xfrm>
                <a:off x="1857" y="2919"/>
                <a:ext cx="49" cy="23"/>
              </a:xfrm>
              <a:custGeom>
                <a:avLst/>
                <a:gdLst>
                  <a:gd name="T0" fmla="*/ 44 w 44"/>
                  <a:gd name="T1" fmla="*/ 6 h 20"/>
                  <a:gd name="T2" fmla="*/ 11 w 44"/>
                  <a:gd name="T3" fmla="*/ 17 h 20"/>
                  <a:gd name="T4" fmla="*/ 0 w 44"/>
                  <a:gd name="T5" fmla="*/ 10 h 20"/>
                  <a:gd name="T6" fmla="*/ 44 w 44"/>
                  <a:gd name="T7" fmla="*/ 6 h 20"/>
                </a:gdLst>
                <a:ahLst/>
                <a:cxnLst>
                  <a:cxn ang="0">
                    <a:pos x="T0" y="T1"/>
                  </a:cxn>
                  <a:cxn ang="0">
                    <a:pos x="T2" y="T3"/>
                  </a:cxn>
                  <a:cxn ang="0">
                    <a:pos x="T4" y="T5"/>
                  </a:cxn>
                  <a:cxn ang="0">
                    <a:pos x="T6" y="T7"/>
                  </a:cxn>
                </a:cxnLst>
                <a:rect l="0" t="0" r="r" b="b"/>
                <a:pathLst>
                  <a:path w="44" h="20">
                    <a:moveTo>
                      <a:pt x="44" y="6"/>
                    </a:moveTo>
                    <a:cubicBezTo>
                      <a:pt x="32" y="9"/>
                      <a:pt x="24" y="20"/>
                      <a:pt x="11" y="17"/>
                    </a:cubicBezTo>
                    <a:cubicBezTo>
                      <a:pt x="6" y="16"/>
                      <a:pt x="2" y="14"/>
                      <a:pt x="0" y="10"/>
                    </a:cubicBezTo>
                    <a:cubicBezTo>
                      <a:pt x="15" y="9"/>
                      <a:pt x="28" y="0"/>
                      <a:pt x="44" y="6"/>
                    </a:cubicBezTo>
                    <a:close/>
                  </a:path>
                </a:pathLst>
              </a:custGeom>
              <a:solidFill>
                <a:srgbClr val="A9CE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9" name="Freeform 769">
                <a:extLst>
                  <a:ext uri="{FF2B5EF4-FFF2-40B4-BE49-F238E27FC236}">
                    <a16:creationId xmlns:a16="http://schemas.microsoft.com/office/drawing/2014/main" id="{FDB1BFBB-7531-409C-80A4-D3A904070ECB}"/>
                  </a:ext>
                </a:extLst>
              </p:cNvPr>
              <p:cNvSpPr>
                <a:spLocks/>
              </p:cNvSpPr>
              <p:nvPr/>
            </p:nvSpPr>
            <p:spPr bwMode="auto">
              <a:xfrm>
                <a:off x="1119" y="2888"/>
                <a:ext cx="64" cy="15"/>
              </a:xfrm>
              <a:custGeom>
                <a:avLst/>
                <a:gdLst>
                  <a:gd name="T0" fmla="*/ 0 w 57"/>
                  <a:gd name="T1" fmla="*/ 10 h 14"/>
                  <a:gd name="T2" fmla="*/ 57 w 57"/>
                  <a:gd name="T3" fmla="*/ 10 h 14"/>
                  <a:gd name="T4" fmla="*/ 0 w 57"/>
                  <a:gd name="T5" fmla="*/ 10 h 14"/>
                </a:gdLst>
                <a:ahLst/>
                <a:cxnLst>
                  <a:cxn ang="0">
                    <a:pos x="T0" y="T1"/>
                  </a:cxn>
                  <a:cxn ang="0">
                    <a:pos x="T2" y="T3"/>
                  </a:cxn>
                  <a:cxn ang="0">
                    <a:pos x="T4" y="T5"/>
                  </a:cxn>
                </a:cxnLst>
                <a:rect l="0" t="0" r="r" b="b"/>
                <a:pathLst>
                  <a:path w="57" h="14">
                    <a:moveTo>
                      <a:pt x="0" y="10"/>
                    </a:moveTo>
                    <a:cubicBezTo>
                      <a:pt x="19" y="2"/>
                      <a:pt x="38" y="0"/>
                      <a:pt x="57" y="10"/>
                    </a:cubicBezTo>
                    <a:cubicBezTo>
                      <a:pt x="38" y="8"/>
                      <a:pt x="19" y="14"/>
                      <a:pt x="0" y="10"/>
                    </a:cubicBezTo>
                    <a:close/>
                  </a:path>
                </a:pathLst>
              </a:custGeom>
              <a:solidFill>
                <a:srgbClr val="DBE5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0" name="Freeform 770">
                <a:extLst>
                  <a:ext uri="{FF2B5EF4-FFF2-40B4-BE49-F238E27FC236}">
                    <a16:creationId xmlns:a16="http://schemas.microsoft.com/office/drawing/2014/main" id="{E9C3CDBB-ED0F-4A35-AC06-AB33ACFF733E}"/>
                  </a:ext>
                </a:extLst>
              </p:cNvPr>
              <p:cNvSpPr>
                <a:spLocks/>
              </p:cNvSpPr>
              <p:nvPr/>
            </p:nvSpPr>
            <p:spPr bwMode="auto">
              <a:xfrm>
                <a:off x="1025" y="2887"/>
                <a:ext cx="58" cy="19"/>
              </a:xfrm>
              <a:custGeom>
                <a:avLst/>
                <a:gdLst>
                  <a:gd name="T0" fmla="*/ 0 w 52"/>
                  <a:gd name="T1" fmla="*/ 11 h 17"/>
                  <a:gd name="T2" fmla="*/ 52 w 52"/>
                  <a:gd name="T3" fmla="*/ 11 h 17"/>
                  <a:gd name="T4" fmla="*/ 0 w 52"/>
                  <a:gd name="T5" fmla="*/ 11 h 17"/>
                </a:gdLst>
                <a:ahLst/>
                <a:cxnLst>
                  <a:cxn ang="0">
                    <a:pos x="T0" y="T1"/>
                  </a:cxn>
                  <a:cxn ang="0">
                    <a:pos x="T2" y="T3"/>
                  </a:cxn>
                  <a:cxn ang="0">
                    <a:pos x="T4" y="T5"/>
                  </a:cxn>
                </a:cxnLst>
                <a:rect l="0" t="0" r="r" b="b"/>
                <a:pathLst>
                  <a:path w="52" h="17">
                    <a:moveTo>
                      <a:pt x="0" y="11"/>
                    </a:moveTo>
                    <a:cubicBezTo>
                      <a:pt x="17" y="9"/>
                      <a:pt x="35" y="0"/>
                      <a:pt x="52" y="11"/>
                    </a:cubicBezTo>
                    <a:cubicBezTo>
                      <a:pt x="35" y="11"/>
                      <a:pt x="17" y="17"/>
                      <a:pt x="0" y="11"/>
                    </a:cubicBezTo>
                    <a:close/>
                  </a:path>
                </a:pathLst>
              </a:custGeom>
              <a:solidFill>
                <a:srgbClr val="DBE5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1" name="Freeform 771">
                <a:extLst>
                  <a:ext uri="{FF2B5EF4-FFF2-40B4-BE49-F238E27FC236}">
                    <a16:creationId xmlns:a16="http://schemas.microsoft.com/office/drawing/2014/main" id="{0A7F7468-113F-4FC9-BBB3-A4076083DE44}"/>
                  </a:ext>
                </a:extLst>
              </p:cNvPr>
              <p:cNvSpPr>
                <a:spLocks/>
              </p:cNvSpPr>
              <p:nvPr/>
            </p:nvSpPr>
            <p:spPr bwMode="auto">
              <a:xfrm>
                <a:off x="1025" y="2931"/>
                <a:ext cx="45" cy="23"/>
              </a:xfrm>
              <a:custGeom>
                <a:avLst/>
                <a:gdLst>
                  <a:gd name="T0" fmla="*/ 40 w 40"/>
                  <a:gd name="T1" fmla="*/ 12 h 20"/>
                  <a:gd name="T2" fmla="*/ 3 w 40"/>
                  <a:gd name="T3" fmla="*/ 20 h 20"/>
                  <a:gd name="T4" fmla="*/ 1 w 40"/>
                  <a:gd name="T5" fmla="*/ 11 h 20"/>
                  <a:gd name="T6" fmla="*/ 40 w 40"/>
                  <a:gd name="T7" fmla="*/ 12 h 20"/>
                </a:gdLst>
                <a:ahLst/>
                <a:cxnLst>
                  <a:cxn ang="0">
                    <a:pos x="T0" y="T1"/>
                  </a:cxn>
                  <a:cxn ang="0">
                    <a:pos x="T2" y="T3"/>
                  </a:cxn>
                  <a:cxn ang="0">
                    <a:pos x="T4" y="T5"/>
                  </a:cxn>
                  <a:cxn ang="0">
                    <a:pos x="T6" y="T7"/>
                  </a:cxn>
                </a:cxnLst>
                <a:rect l="0" t="0" r="r" b="b"/>
                <a:pathLst>
                  <a:path w="40" h="20">
                    <a:moveTo>
                      <a:pt x="40" y="12"/>
                    </a:moveTo>
                    <a:cubicBezTo>
                      <a:pt x="27" y="14"/>
                      <a:pt x="15" y="17"/>
                      <a:pt x="3" y="20"/>
                    </a:cubicBezTo>
                    <a:cubicBezTo>
                      <a:pt x="0" y="17"/>
                      <a:pt x="0" y="14"/>
                      <a:pt x="1" y="11"/>
                    </a:cubicBezTo>
                    <a:cubicBezTo>
                      <a:pt x="14" y="10"/>
                      <a:pt x="27" y="0"/>
                      <a:pt x="40" y="12"/>
                    </a:cubicBezTo>
                    <a:close/>
                  </a:path>
                </a:pathLst>
              </a:custGeom>
              <a:solidFill>
                <a:srgbClr val="A0CB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2" name="Freeform 772">
                <a:extLst>
                  <a:ext uri="{FF2B5EF4-FFF2-40B4-BE49-F238E27FC236}">
                    <a16:creationId xmlns:a16="http://schemas.microsoft.com/office/drawing/2014/main" id="{D6E17CFB-C8C1-4B4E-9EB5-CD1558960188}"/>
                  </a:ext>
                </a:extLst>
              </p:cNvPr>
              <p:cNvSpPr>
                <a:spLocks/>
              </p:cNvSpPr>
              <p:nvPr/>
            </p:nvSpPr>
            <p:spPr bwMode="auto">
              <a:xfrm>
                <a:off x="1676" y="2844"/>
                <a:ext cx="428" cy="35"/>
              </a:xfrm>
              <a:custGeom>
                <a:avLst/>
                <a:gdLst>
                  <a:gd name="T0" fmla="*/ 381 w 381"/>
                  <a:gd name="T1" fmla="*/ 9 h 31"/>
                  <a:gd name="T2" fmla="*/ 299 w 381"/>
                  <a:gd name="T3" fmla="*/ 14 h 31"/>
                  <a:gd name="T4" fmla="*/ 198 w 381"/>
                  <a:gd name="T5" fmla="*/ 19 h 31"/>
                  <a:gd name="T6" fmla="*/ 88 w 381"/>
                  <a:gd name="T7" fmla="*/ 25 h 31"/>
                  <a:gd name="T8" fmla="*/ 9 w 381"/>
                  <a:gd name="T9" fmla="*/ 29 h 31"/>
                  <a:gd name="T10" fmla="*/ 0 w 381"/>
                  <a:gd name="T11" fmla="*/ 20 h 31"/>
                  <a:gd name="T12" fmla="*/ 47 w 381"/>
                  <a:gd name="T13" fmla="*/ 18 h 31"/>
                  <a:gd name="T14" fmla="*/ 149 w 381"/>
                  <a:gd name="T15" fmla="*/ 12 h 31"/>
                  <a:gd name="T16" fmla="*/ 223 w 381"/>
                  <a:gd name="T17" fmla="*/ 11 h 31"/>
                  <a:gd name="T18" fmla="*/ 312 w 381"/>
                  <a:gd name="T19" fmla="*/ 4 h 31"/>
                  <a:gd name="T20" fmla="*/ 381 w 381"/>
                  <a:gd name="T21" fmla="*/ 9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81" h="31">
                    <a:moveTo>
                      <a:pt x="381" y="9"/>
                    </a:moveTo>
                    <a:cubicBezTo>
                      <a:pt x="354" y="11"/>
                      <a:pt x="327" y="15"/>
                      <a:pt x="299" y="14"/>
                    </a:cubicBezTo>
                    <a:cubicBezTo>
                      <a:pt x="265" y="13"/>
                      <a:pt x="231" y="22"/>
                      <a:pt x="198" y="19"/>
                    </a:cubicBezTo>
                    <a:cubicBezTo>
                      <a:pt x="161" y="15"/>
                      <a:pt x="124" y="17"/>
                      <a:pt x="88" y="25"/>
                    </a:cubicBezTo>
                    <a:cubicBezTo>
                      <a:pt x="62" y="31"/>
                      <a:pt x="35" y="25"/>
                      <a:pt x="9" y="29"/>
                    </a:cubicBezTo>
                    <a:cubicBezTo>
                      <a:pt x="2" y="30"/>
                      <a:pt x="4" y="22"/>
                      <a:pt x="0" y="20"/>
                    </a:cubicBezTo>
                    <a:cubicBezTo>
                      <a:pt x="15" y="13"/>
                      <a:pt x="32" y="16"/>
                      <a:pt x="47" y="18"/>
                    </a:cubicBezTo>
                    <a:cubicBezTo>
                      <a:pt x="82" y="22"/>
                      <a:pt x="115" y="10"/>
                      <a:pt x="149" y="12"/>
                    </a:cubicBezTo>
                    <a:cubicBezTo>
                      <a:pt x="174" y="13"/>
                      <a:pt x="198" y="8"/>
                      <a:pt x="223" y="11"/>
                    </a:cubicBezTo>
                    <a:cubicBezTo>
                      <a:pt x="252" y="14"/>
                      <a:pt x="282" y="8"/>
                      <a:pt x="312" y="4"/>
                    </a:cubicBezTo>
                    <a:cubicBezTo>
                      <a:pt x="336" y="0"/>
                      <a:pt x="358" y="6"/>
                      <a:pt x="381" y="9"/>
                    </a:cubicBezTo>
                    <a:close/>
                  </a:path>
                </a:pathLst>
              </a:custGeom>
              <a:solidFill>
                <a:srgbClr val="5BA8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3" name="Freeform 773">
                <a:extLst>
                  <a:ext uri="{FF2B5EF4-FFF2-40B4-BE49-F238E27FC236}">
                    <a16:creationId xmlns:a16="http://schemas.microsoft.com/office/drawing/2014/main" id="{3CC6A4FA-22A1-4EC0-AF4F-E555D03530B2}"/>
                  </a:ext>
                </a:extLst>
              </p:cNvPr>
              <p:cNvSpPr>
                <a:spLocks/>
              </p:cNvSpPr>
              <p:nvPr/>
            </p:nvSpPr>
            <p:spPr bwMode="auto">
              <a:xfrm>
                <a:off x="521" y="3235"/>
                <a:ext cx="347" cy="53"/>
              </a:xfrm>
              <a:custGeom>
                <a:avLst/>
                <a:gdLst>
                  <a:gd name="T0" fmla="*/ 0 w 308"/>
                  <a:gd name="T1" fmla="*/ 25 h 47"/>
                  <a:gd name="T2" fmla="*/ 4 w 308"/>
                  <a:gd name="T3" fmla="*/ 1 h 47"/>
                  <a:gd name="T4" fmla="*/ 93 w 308"/>
                  <a:gd name="T5" fmla="*/ 7 h 47"/>
                  <a:gd name="T6" fmla="*/ 158 w 308"/>
                  <a:gd name="T7" fmla="*/ 9 h 47"/>
                  <a:gd name="T8" fmla="*/ 304 w 308"/>
                  <a:gd name="T9" fmla="*/ 13 h 47"/>
                  <a:gd name="T10" fmla="*/ 306 w 308"/>
                  <a:gd name="T11" fmla="*/ 30 h 47"/>
                  <a:gd name="T12" fmla="*/ 303 w 308"/>
                  <a:gd name="T13" fmla="*/ 34 h 47"/>
                  <a:gd name="T14" fmla="*/ 248 w 308"/>
                  <a:gd name="T15" fmla="*/ 40 h 47"/>
                  <a:gd name="T16" fmla="*/ 185 w 308"/>
                  <a:gd name="T17" fmla="*/ 42 h 47"/>
                  <a:gd name="T18" fmla="*/ 156 w 308"/>
                  <a:gd name="T19" fmla="*/ 45 h 47"/>
                  <a:gd name="T20" fmla="*/ 117 w 308"/>
                  <a:gd name="T21" fmla="*/ 40 h 47"/>
                  <a:gd name="T22" fmla="*/ 88 w 308"/>
                  <a:gd name="T23" fmla="*/ 37 h 47"/>
                  <a:gd name="T24" fmla="*/ 88 w 308"/>
                  <a:gd name="T25" fmla="*/ 37 h 47"/>
                  <a:gd name="T26" fmla="*/ 31 w 308"/>
                  <a:gd name="T27" fmla="*/ 29 h 47"/>
                  <a:gd name="T28" fmla="*/ 25 w 308"/>
                  <a:gd name="T29" fmla="*/ 31 h 47"/>
                  <a:gd name="T30" fmla="*/ 0 w 308"/>
                  <a:gd name="T31" fmla="*/ 25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08" h="47">
                    <a:moveTo>
                      <a:pt x="0" y="25"/>
                    </a:moveTo>
                    <a:cubicBezTo>
                      <a:pt x="7" y="18"/>
                      <a:pt x="7" y="10"/>
                      <a:pt x="4" y="1"/>
                    </a:cubicBezTo>
                    <a:cubicBezTo>
                      <a:pt x="34" y="0"/>
                      <a:pt x="64" y="5"/>
                      <a:pt x="93" y="7"/>
                    </a:cubicBezTo>
                    <a:cubicBezTo>
                      <a:pt x="115" y="8"/>
                      <a:pt x="137" y="7"/>
                      <a:pt x="158" y="9"/>
                    </a:cubicBezTo>
                    <a:cubicBezTo>
                      <a:pt x="207" y="16"/>
                      <a:pt x="255" y="11"/>
                      <a:pt x="304" y="13"/>
                    </a:cubicBezTo>
                    <a:cubicBezTo>
                      <a:pt x="308" y="18"/>
                      <a:pt x="305" y="24"/>
                      <a:pt x="306" y="30"/>
                    </a:cubicBezTo>
                    <a:cubicBezTo>
                      <a:pt x="306" y="32"/>
                      <a:pt x="305" y="33"/>
                      <a:pt x="303" y="34"/>
                    </a:cubicBezTo>
                    <a:cubicBezTo>
                      <a:pt x="285" y="37"/>
                      <a:pt x="267" y="34"/>
                      <a:pt x="248" y="40"/>
                    </a:cubicBezTo>
                    <a:cubicBezTo>
                      <a:pt x="229" y="47"/>
                      <a:pt x="206" y="40"/>
                      <a:pt x="185" y="42"/>
                    </a:cubicBezTo>
                    <a:cubicBezTo>
                      <a:pt x="176" y="44"/>
                      <a:pt x="166" y="47"/>
                      <a:pt x="156" y="45"/>
                    </a:cubicBezTo>
                    <a:cubicBezTo>
                      <a:pt x="144" y="40"/>
                      <a:pt x="130" y="39"/>
                      <a:pt x="117" y="40"/>
                    </a:cubicBezTo>
                    <a:cubicBezTo>
                      <a:pt x="107" y="40"/>
                      <a:pt x="97" y="40"/>
                      <a:pt x="88" y="37"/>
                    </a:cubicBezTo>
                    <a:cubicBezTo>
                      <a:pt x="88" y="37"/>
                      <a:pt x="88" y="37"/>
                      <a:pt x="88" y="37"/>
                    </a:cubicBezTo>
                    <a:cubicBezTo>
                      <a:pt x="69" y="36"/>
                      <a:pt x="49" y="39"/>
                      <a:pt x="31" y="29"/>
                    </a:cubicBezTo>
                    <a:cubicBezTo>
                      <a:pt x="28" y="28"/>
                      <a:pt x="27" y="28"/>
                      <a:pt x="25" y="31"/>
                    </a:cubicBezTo>
                    <a:cubicBezTo>
                      <a:pt x="14" y="40"/>
                      <a:pt x="7" y="34"/>
                      <a:pt x="0" y="25"/>
                    </a:cubicBezTo>
                    <a:close/>
                  </a:path>
                </a:pathLst>
              </a:custGeom>
              <a:solidFill>
                <a:srgbClr val="90C2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4" name="Freeform 774">
                <a:extLst>
                  <a:ext uri="{FF2B5EF4-FFF2-40B4-BE49-F238E27FC236}">
                    <a16:creationId xmlns:a16="http://schemas.microsoft.com/office/drawing/2014/main" id="{8D6172F6-447F-4B33-92B9-D1EAE177E847}"/>
                  </a:ext>
                </a:extLst>
              </p:cNvPr>
              <p:cNvSpPr>
                <a:spLocks/>
              </p:cNvSpPr>
              <p:nvPr/>
            </p:nvSpPr>
            <p:spPr bwMode="auto">
              <a:xfrm>
                <a:off x="868" y="3238"/>
                <a:ext cx="38" cy="102"/>
              </a:xfrm>
              <a:custGeom>
                <a:avLst/>
                <a:gdLst>
                  <a:gd name="T0" fmla="*/ 0 w 34"/>
                  <a:gd name="T1" fmla="*/ 50 h 91"/>
                  <a:gd name="T2" fmla="*/ 5 w 34"/>
                  <a:gd name="T3" fmla="*/ 39 h 91"/>
                  <a:gd name="T4" fmla="*/ 9 w 34"/>
                  <a:gd name="T5" fmla="*/ 18 h 91"/>
                  <a:gd name="T6" fmla="*/ 25 w 34"/>
                  <a:gd name="T7" fmla="*/ 5 h 91"/>
                  <a:gd name="T8" fmla="*/ 20 w 34"/>
                  <a:gd name="T9" fmla="*/ 25 h 91"/>
                  <a:gd name="T10" fmla="*/ 22 w 34"/>
                  <a:gd name="T11" fmla="*/ 32 h 91"/>
                  <a:gd name="T12" fmla="*/ 13 w 34"/>
                  <a:gd name="T13" fmla="*/ 74 h 91"/>
                  <a:gd name="T14" fmla="*/ 5 w 34"/>
                  <a:gd name="T15" fmla="*/ 66 h 91"/>
                  <a:gd name="T16" fmla="*/ 3 w 34"/>
                  <a:gd name="T17" fmla="*/ 91 h 91"/>
                  <a:gd name="T18" fmla="*/ 1 w 34"/>
                  <a:gd name="T19" fmla="*/ 90 h 91"/>
                  <a:gd name="T20" fmla="*/ 0 w 34"/>
                  <a:gd name="T21" fmla="*/ 5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4" h="91">
                    <a:moveTo>
                      <a:pt x="0" y="50"/>
                    </a:moveTo>
                    <a:cubicBezTo>
                      <a:pt x="6" y="48"/>
                      <a:pt x="7" y="44"/>
                      <a:pt x="5" y="39"/>
                    </a:cubicBezTo>
                    <a:cubicBezTo>
                      <a:pt x="3" y="31"/>
                      <a:pt x="4" y="24"/>
                      <a:pt x="9" y="18"/>
                    </a:cubicBezTo>
                    <a:cubicBezTo>
                      <a:pt x="14" y="13"/>
                      <a:pt x="17" y="0"/>
                      <a:pt x="25" y="5"/>
                    </a:cubicBezTo>
                    <a:cubicBezTo>
                      <a:pt x="32" y="9"/>
                      <a:pt x="28" y="19"/>
                      <a:pt x="20" y="25"/>
                    </a:cubicBezTo>
                    <a:cubicBezTo>
                      <a:pt x="17" y="27"/>
                      <a:pt x="17" y="28"/>
                      <a:pt x="22" y="32"/>
                    </a:cubicBezTo>
                    <a:cubicBezTo>
                      <a:pt x="34" y="41"/>
                      <a:pt x="28" y="69"/>
                      <a:pt x="13" y="74"/>
                    </a:cubicBezTo>
                    <a:cubicBezTo>
                      <a:pt x="5" y="77"/>
                      <a:pt x="10" y="67"/>
                      <a:pt x="5" y="66"/>
                    </a:cubicBezTo>
                    <a:cubicBezTo>
                      <a:pt x="4" y="74"/>
                      <a:pt x="4" y="83"/>
                      <a:pt x="3" y="91"/>
                    </a:cubicBezTo>
                    <a:cubicBezTo>
                      <a:pt x="3" y="90"/>
                      <a:pt x="2" y="90"/>
                      <a:pt x="1" y="90"/>
                    </a:cubicBezTo>
                    <a:cubicBezTo>
                      <a:pt x="1" y="76"/>
                      <a:pt x="1" y="63"/>
                      <a:pt x="0" y="50"/>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5" name="Freeform 775">
                <a:extLst>
                  <a:ext uri="{FF2B5EF4-FFF2-40B4-BE49-F238E27FC236}">
                    <a16:creationId xmlns:a16="http://schemas.microsoft.com/office/drawing/2014/main" id="{92F78C51-5413-40D2-87F2-4B8DB2413D7A}"/>
                  </a:ext>
                </a:extLst>
              </p:cNvPr>
              <p:cNvSpPr>
                <a:spLocks/>
              </p:cNvSpPr>
              <p:nvPr/>
            </p:nvSpPr>
            <p:spPr bwMode="auto">
              <a:xfrm>
                <a:off x="520" y="3249"/>
                <a:ext cx="100" cy="39"/>
              </a:xfrm>
              <a:custGeom>
                <a:avLst/>
                <a:gdLst>
                  <a:gd name="T0" fmla="*/ 1 w 89"/>
                  <a:gd name="T1" fmla="*/ 12 h 34"/>
                  <a:gd name="T2" fmla="*/ 21 w 89"/>
                  <a:gd name="T3" fmla="*/ 20 h 34"/>
                  <a:gd name="T4" fmla="*/ 32 w 89"/>
                  <a:gd name="T5" fmla="*/ 10 h 34"/>
                  <a:gd name="T6" fmla="*/ 81 w 89"/>
                  <a:gd name="T7" fmla="*/ 19 h 34"/>
                  <a:gd name="T8" fmla="*/ 89 w 89"/>
                  <a:gd name="T9" fmla="*/ 24 h 34"/>
                  <a:gd name="T10" fmla="*/ 1 w 89"/>
                  <a:gd name="T11" fmla="*/ 24 h 34"/>
                  <a:gd name="T12" fmla="*/ 0 w 89"/>
                  <a:gd name="T13" fmla="*/ 22 h 34"/>
                  <a:gd name="T14" fmla="*/ 1 w 89"/>
                  <a:gd name="T15" fmla="*/ 20 h 34"/>
                  <a:gd name="T16" fmla="*/ 1 w 89"/>
                  <a:gd name="T17" fmla="*/ 12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9" h="34">
                    <a:moveTo>
                      <a:pt x="1" y="12"/>
                    </a:moveTo>
                    <a:cubicBezTo>
                      <a:pt x="7" y="15"/>
                      <a:pt x="14" y="17"/>
                      <a:pt x="21" y="20"/>
                    </a:cubicBezTo>
                    <a:cubicBezTo>
                      <a:pt x="20" y="10"/>
                      <a:pt x="17" y="0"/>
                      <a:pt x="32" y="10"/>
                    </a:cubicBezTo>
                    <a:cubicBezTo>
                      <a:pt x="47" y="20"/>
                      <a:pt x="64" y="22"/>
                      <a:pt x="81" y="19"/>
                    </a:cubicBezTo>
                    <a:cubicBezTo>
                      <a:pt x="86" y="19"/>
                      <a:pt x="89" y="18"/>
                      <a:pt x="89" y="24"/>
                    </a:cubicBezTo>
                    <a:cubicBezTo>
                      <a:pt x="60" y="34"/>
                      <a:pt x="31" y="27"/>
                      <a:pt x="1" y="24"/>
                    </a:cubicBezTo>
                    <a:cubicBezTo>
                      <a:pt x="1" y="24"/>
                      <a:pt x="0" y="23"/>
                      <a:pt x="0" y="22"/>
                    </a:cubicBezTo>
                    <a:cubicBezTo>
                      <a:pt x="0" y="21"/>
                      <a:pt x="1" y="21"/>
                      <a:pt x="1" y="20"/>
                    </a:cubicBezTo>
                    <a:cubicBezTo>
                      <a:pt x="1" y="17"/>
                      <a:pt x="1" y="15"/>
                      <a:pt x="1" y="12"/>
                    </a:cubicBezTo>
                    <a:close/>
                  </a:path>
                </a:pathLst>
              </a:custGeom>
              <a:solidFill>
                <a:srgbClr val="B7D5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6" name="Freeform 776">
                <a:extLst>
                  <a:ext uri="{FF2B5EF4-FFF2-40B4-BE49-F238E27FC236}">
                    <a16:creationId xmlns:a16="http://schemas.microsoft.com/office/drawing/2014/main" id="{A0FF3C5E-436D-478E-9FDE-353CFBA0907F}"/>
                  </a:ext>
                </a:extLst>
              </p:cNvPr>
              <p:cNvSpPr>
                <a:spLocks/>
              </p:cNvSpPr>
              <p:nvPr/>
            </p:nvSpPr>
            <p:spPr bwMode="auto">
              <a:xfrm>
                <a:off x="620" y="3271"/>
                <a:ext cx="78" cy="21"/>
              </a:xfrm>
              <a:custGeom>
                <a:avLst/>
                <a:gdLst>
                  <a:gd name="T0" fmla="*/ 0 w 69"/>
                  <a:gd name="T1" fmla="*/ 5 h 19"/>
                  <a:gd name="T2" fmla="*/ 62 w 69"/>
                  <a:gd name="T3" fmla="*/ 3 h 19"/>
                  <a:gd name="T4" fmla="*/ 68 w 69"/>
                  <a:gd name="T5" fmla="*/ 13 h 19"/>
                  <a:gd name="T6" fmla="*/ 0 w 69"/>
                  <a:gd name="T7" fmla="*/ 5 h 19"/>
                </a:gdLst>
                <a:ahLst/>
                <a:cxnLst>
                  <a:cxn ang="0">
                    <a:pos x="T0" y="T1"/>
                  </a:cxn>
                  <a:cxn ang="0">
                    <a:pos x="T2" y="T3"/>
                  </a:cxn>
                  <a:cxn ang="0">
                    <a:pos x="T4" y="T5"/>
                  </a:cxn>
                  <a:cxn ang="0">
                    <a:pos x="T6" y="T7"/>
                  </a:cxn>
                </a:cxnLst>
                <a:rect l="0" t="0" r="r" b="b"/>
                <a:pathLst>
                  <a:path w="69" h="19">
                    <a:moveTo>
                      <a:pt x="0" y="5"/>
                    </a:moveTo>
                    <a:cubicBezTo>
                      <a:pt x="21" y="0"/>
                      <a:pt x="42" y="7"/>
                      <a:pt x="62" y="3"/>
                    </a:cubicBezTo>
                    <a:cubicBezTo>
                      <a:pt x="69" y="1"/>
                      <a:pt x="67" y="9"/>
                      <a:pt x="68" y="13"/>
                    </a:cubicBezTo>
                    <a:cubicBezTo>
                      <a:pt x="46" y="9"/>
                      <a:pt x="21" y="19"/>
                      <a:pt x="0" y="5"/>
                    </a:cubicBezTo>
                    <a:close/>
                  </a:path>
                </a:pathLst>
              </a:custGeom>
              <a:solidFill>
                <a:srgbClr val="B7D5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7" name="Freeform 777">
                <a:extLst>
                  <a:ext uri="{FF2B5EF4-FFF2-40B4-BE49-F238E27FC236}">
                    <a16:creationId xmlns:a16="http://schemas.microsoft.com/office/drawing/2014/main" id="{882632B1-FDF9-4B04-8B2F-4FAEFD75F210}"/>
                  </a:ext>
                </a:extLst>
              </p:cNvPr>
              <p:cNvSpPr>
                <a:spLocks/>
              </p:cNvSpPr>
              <p:nvPr/>
            </p:nvSpPr>
            <p:spPr bwMode="auto">
              <a:xfrm>
                <a:off x="825" y="3270"/>
                <a:ext cx="42" cy="24"/>
              </a:xfrm>
              <a:custGeom>
                <a:avLst/>
                <a:gdLst>
                  <a:gd name="T0" fmla="*/ 37 w 37"/>
                  <a:gd name="T1" fmla="*/ 3 h 22"/>
                  <a:gd name="T2" fmla="*/ 37 w 37"/>
                  <a:gd name="T3" fmla="*/ 22 h 22"/>
                  <a:gd name="T4" fmla="*/ 25 w 37"/>
                  <a:gd name="T5" fmla="*/ 16 h 22"/>
                  <a:gd name="T6" fmla="*/ 0 w 37"/>
                  <a:gd name="T7" fmla="*/ 11 h 22"/>
                  <a:gd name="T8" fmla="*/ 33 w 37"/>
                  <a:gd name="T9" fmla="*/ 3 h 22"/>
                  <a:gd name="T10" fmla="*/ 34 w 37"/>
                  <a:gd name="T11" fmla="*/ 2 h 22"/>
                  <a:gd name="T12" fmla="*/ 37 w 37"/>
                  <a:gd name="T13" fmla="*/ 3 h 22"/>
                </a:gdLst>
                <a:ahLst/>
                <a:cxnLst>
                  <a:cxn ang="0">
                    <a:pos x="T0" y="T1"/>
                  </a:cxn>
                  <a:cxn ang="0">
                    <a:pos x="T2" y="T3"/>
                  </a:cxn>
                  <a:cxn ang="0">
                    <a:pos x="T4" y="T5"/>
                  </a:cxn>
                  <a:cxn ang="0">
                    <a:pos x="T6" y="T7"/>
                  </a:cxn>
                  <a:cxn ang="0">
                    <a:pos x="T8" y="T9"/>
                  </a:cxn>
                  <a:cxn ang="0">
                    <a:pos x="T10" y="T11"/>
                  </a:cxn>
                  <a:cxn ang="0">
                    <a:pos x="T12" y="T13"/>
                  </a:cxn>
                </a:cxnLst>
                <a:rect l="0" t="0" r="r" b="b"/>
                <a:pathLst>
                  <a:path w="37" h="22">
                    <a:moveTo>
                      <a:pt x="37" y="3"/>
                    </a:moveTo>
                    <a:cubicBezTo>
                      <a:pt x="37" y="9"/>
                      <a:pt x="37" y="16"/>
                      <a:pt x="37" y="22"/>
                    </a:cubicBezTo>
                    <a:cubicBezTo>
                      <a:pt x="34" y="18"/>
                      <a:pt x="32" y="13"/>
                      <a:pt x="25" y="16"/>
                    </a:cubicBezTo>
                    <a:cubicBezTo>
                      <a:pt x="18" y="19"/>
                      <a:pt x="11" y="19"/>
                      <a:pt x="0" y="11"/>
                    </a:cubicBezTo>
                    <a:cubicBezTo>
                      <a:pt x="16" y="14"/>
                      <a:pt x="24" y="8"/>
                      <a:pt x="33" y="3"/>
                    </a:cubicBezTo>
                    <a:cubicBezTo>
                      <a:pt x="33" y="3"/>
                      <a:pt x="34" y="2"/>
                      <a:pt x="34" y="2"/>
                    </a:cubicBezTo>
                    <a:cubicBezTo>
                      <a:pt x="36" y="0"/>
                      <a:pt x="37" y="1"/>
                      <a:pt x="37" y="3"/>
                    </a:cubicBezTo>
                    <a:close/>
                  </a:path>
                </a:pathLst>
              </a:custGeom>
              <a:solidFill>
                <a:srgbClr val="90C2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8" name="Freeform 778">
                <a:extLst>
                  <a:ext uri="{FF2B5EF4-FFF2-40B4-BE49-F238E27FC236}">
                    <a16:creationId xmlns:a16="http://schemas.microsoft.com/office/drawing/2014/main" id="{BEE78CA4-0BF3-4285-B493-172AB70F994C}"/>
                  </a:ext>
                </a:extLst>
              </p:cNvPr>
              <p:cNvSpPr>
                <a:spLocks/>
              </p:cNvSpPr>
              <p:nvPr/>
            </p:nvSpPr>
            <p:spPr bwMode="auto">
              <a:xfrm>
                <a:off x="472" y="3270"/>
                <a:ext cx="49" cy="13"/>
              </a:xfrm>
              <a:custGeom>
                <a:avLst/>
                <a:gdLst>
                  <a:gd name="T0" fmla="*/ 0 w 44"/>
                  <a:gd name="T1" fmla="*/ 6 h 12"/>
                  <a:gd name="T2" fmla="*/ 16 w 44"/>
                  <a:gd name="T3" fmla="*/ 6 h 12"/>
                  <a:gd name="T4" fmla="*/ 44 w 44"/>
                  <a:gd name="T5" fmla="*/ 6 h 12"/>
                  <a:gd name="T6" fmla="*/ 44 w 44"/>
                  <a:gd name="T7" fmla="*/ 6 h 12"/>
                  <a:gd name="T8" fmla="*/ 0 w 44"/>
                  <a:gd name="T9" fmla="*/ 6 h 12"/>
                </a:gdLst>
                <a:ahLst/>
                <a:cxnLst>
                  <a:cxn ang="0">
                    <a:pos x="T0" y="T1"/>
                  </a:cxn>
                  <a:cxn ang="0">
                    <a:pos x="T2" y="T3"/>
                  </a:cxn>
                  <a:cxn ang="0">
                    <a:pos x="T4" y="T5"/>
                  </a:cxn>
                  <a:cxn ang="0">
                    <a:pos x="T6" y="T7"/>
                  </a:cxn>
                  <a:cxn ang="0">
                    <a:pos x="T8" y="T9"/>
                  </a:cxn>
                </a:cxnLst>
                <a:rect l="0" t="0" r="r" b="b"/>
                <a:pathLst>
                  <a:path w="44" h="12">
                    <a:moveTo>
                      <a:pt x="0" y="6"/>
                    </a:moveTo>
                    <a:cubicBezTo>
                      <a:pt x="5" y="6"/>
                      <a:pt x="11" y="6"/>
                      <a:pt x="16" y="6"/>
                    </a:cubicBezTo>
                    <a:cubicBezTo>
                      <a:pt x="25" y="0"/>
                      <a:pt x="35" y="4"/>
                      <a:pt x="44" y="6"/>
                    </a:cubicBezTo>
                    <a:cubicBezTo>
                      <a:pt x="44" y="6"/>
                      <a:pt x="44" y="6"/>
                      <a:pt x="44" y="6"/>
                    </a:cubicBezTo>
                    <a:cubicBezTo>
                      <a:pt x="29" y="12"/>
                      <a:pt x="15" y="12"/>
                      <a:pt x="0" y="6"/>
                    </a:cubicBezTo>
                    <a:close/>
                  </a:path>
                </a:pathLst>
              </a:custGeom>
              <a:solidFill>
                <a:srgbClr val="B7D5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9" name="Freeform 779">
                <a:extLst>
                  <a:ext uri="{FF2B5EF4-FFF2-40B4-BE49-F238E27FC236}">
                    <a16:creationId xmlns:a16="http://schemas.microsoft.com/office/drawing/2014/main" id="{0716EA05-3D00-46CE-B23F-3FE1C9CB5019}"/>
                  </a:ext>
                </a:extLst>
              </p:cNvPr>
              <p:cNvSpPr>
                <a:spLocks/>
              </p:cNvSpPr>
              <p:nvPr/>
            </p:nvSpPr>
            <p:spPr bwMode="auto">
              <a:xfrm>
                <a:off x="936" y="614"/>
                <a:ext cx="194" cy="214"/>
              </a:xfrm>
              <a:custGeom>
                <a:avLst/>
                <a:gdLst>
                  <a:gd name="T0" fmla="*/ 19 w 172"/>
                  <a:gd name="T1" fmla="*/ 10 h 191"/>
                  <a:gd name="T2" fmla="*/ 108 w 172"/>
                  <a:gd name="T3" fmla="*/ 106 h 191"/>
                  <a:gd name="T4" fmla="*/ 171 w 172"/>
                  <a:gd name="T5" fmla="*/ 186 h 191"/>
                  <a:gd name="T6" fmla="*/ 167 w 172"/>
                  <a:gd name="T7" fmla="*/ 190 h 191"/>
                  <a:gd name="T8" fmla="*/ 28 w 172"/>
                  <a:gd name="T9" fmla="*/ 43 h 191"/>
                  <a:gd name="T10" fmla="*/ 18 w 172"/>
                  <a:gd name="T11" fmla="*/ 20 h 191"/>
                  <a:gd name="T12" fmla="*/ 0 w 172"/>
                  <a:gd name="T13" fmla="*/ 4 h 191"/>
                  <a:gd name="T14" fmla="*/ 19 w 172"/>
                  <a:gd name="T15" fmla="*/ 10 h 19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2" h="191">
                    <a:moveTo>
                      <a:pt x="19" y="10"/>
                    </a:moveTo>
                    <a:cubicBezTo>
                      <a:pt x="40" y="50"/>
                      <a:pt x="74" y="78"/>
                      <a:pt x="108" y="106"/>
                    </a:cubicBezTo>
                    <a:cubicBezTo>
                      <a:pt x="134" y="128"/>
                      <a:pt x="153" y="157"/>
                      <a:pt x="171" y="186"/>
                    </a:cubicBezTo>
                    <a:cubicBezTo>
                      <a:pt x="172" y="190"/>
                      <a:pt x="171" y="191"/>
                      <a:pt x="167" y="190"/>
                    </a:cubicBezTo>
                    <a:cubicBezTo>
                      <a:pt x="133" y="130"/>
                      <a:pt x="76" y="91"/>
                      <a:pt x="28" y="43"/>
                    </a:cubicBezTo>
                    <a:cubicBezTo>
                      <a:pt x="23" y="38"/>
                      <a:pt x="4" y="35"/>
                      <a:pt x="18" y="20"/>
                    </a:cubicBezTo>
                    <a:cubicBezTo>
                      <a:pt x="13" y="15"/>
                      <a:pt x="7" y="10"/>
                      <a:pt x="0" y="4"/>
                    </a:cubicBezTo>
                    <a:cubicBezTo>
                      <a:pt x="11" y="0"/>
                      <a:pt x="13" y="10"/>
                      <a:pt x="19" y="10"/>
                    </a:cubicBezTo>
                    <a:close/>
                  </a:path>
                </a:pathLst>
              </a:custGeom>
              <a:solidFill>
                <a:srgbClr val="7C5D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0" name="Freeform 780">
                <a:extLst>
                  <a:ext uri="{FF2B5EF4-FFF2-40B4-BE49-F238E27FC236}">
                    <a16:creationId xmlns:a16="http://schemas.microsoft.com/office/drawing/2014/main" id="{375111EF-E18F-4B7F-9AFE-9FCFCF5D0B62}"/>
                  </a:ext>
                </a:extLst>
              </p:cNvPr>
              <p:cNvSpPr>
                <a:spLocks/>
              </p:cNvSpPr>
              <p:nvPr/>
            </p:nvSpPr>
            <p:spPr bwMode="auto">
              <a:xfrm>
                <a:off x="780" y="612"/>
                <a:ext cx="189" cy="164"/>
              </a:xfrm>
              <a:custGeom>
                <a:avLst/>
                <a:gdLst>
                  <a:gd name="T0" fmla="*/ 4 w 168"/>
                  <a:gd name="T1" fmla="*/ 0 h 146"/>
                  <a:gd name="T2" fmla="*/ 98 w 168"/>
                  <a:gd name="T3" fmla="*/ 73 h 146"/>
                  <a:gd name="T4" fmla="*/ 78 w 168"/>
                  <a:gd name="T5" fmla="*/ 43 h 146"/>
                  <a:gd name="T6" fmla="*/ 168 w 168"/>
                  <a:gd name="T7" fmla="*/ 146 h 146"/>
                  <a:gd name="T8" fmla="*/ 129 w 168"/>
                  <a:gd name="T9" fmla="*/ 104 h 146"/>
                  <a:gd name="T10" fmla="*/ 96 w 168"/>
                  <a:gd name="T11" fmla="*/ 81 h 146"/>
                  <a:gd name="T12" fmla="*/ 59 w 168"/>
                  <a:gd name="T13" fmla="*/ 56 h 146"/>
                  <a:gd name="T14" fmla="*/ 0 w 168"/>
                  <a:gd name="T15" fmla="*/ 4 h 146"/>
                  <a:gd name="T16" fmla="*/ 4 w 168"/>
                  <a:gd name="T17" fmla="*/ 0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8" h="146">
                    <a:moveTo>
                      <a:pt x="4" y="0"/>
                    </a:moveTo>
                    <a:cubicBezTo>
                      <a:pt x="36" y="22"/>
                      <a:pt x="59" y="55"/>
                      <a:pt x="98" y="73"/>
                    </a:cubicBezTo>
                    <a:cubicBezTo>
                      <a:pt x="93" y="61"/>
                      <a:pt x="79" y="57"/>
                      <a:pt x="78" y="43"/>
                    </a:cubicBezTo>
                    <a:cubicBezTo>
                      <a:pt x="112" y="76"/>
                      <a:pt x="145" y="107"/>
                      <a:pt x="168" y="146"/>
                    </a:cubicBezTo>
                    <a:cubicBezTo>
                      <a:pt x="155" y="132"/>
                      <a:pt x="143" y="116"/>
                      <a:pt x="129" y="104"/>
                    </a:cubicBezTo>
                    <a:cubicBezTo>
                      <a:pt x="120" y="95"/>
                      <a:pt x="117" y="79"/>
                      <a:pt x="96" y="81"/>
                    </a:cubicBezTo>
                    <a:cubicBezTo>
                      <a:pt x="84" y="82"/>
                      <a:pt x="71" y="65"/>
                      <a:pt x="59" y="56"/>
                    </a:cubicBezTo>
                    <a:cubicBezTo>
                      <a:pt x="39" y="39"/>
                      <a:pt x="20" y="21"/>
                      <a:pt x="0" y="4"/>
                    </a:cubicBezTo>
                    <a:cubicBezTo>
                      <a:pt x="2" y="3"/>
                      <a:pt x="3" y="1"/>
                      <a:pt x="4" y="0"/>
                    </a:cubicBezTo>
                    <a:close/>
                  </a:path>
                </a:pathLst>
              </a:custGeom>
              <a:solidFill>
                <a:srgbClr val="7053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1" name="Freeform 781">
                <a:extLst>
                  <a:ext uri="{FF2B5EF4-FFF2-40B4-BE49-F238E27FC236}">
                    <a16:creationId xmlns:a16="http://schemas.microsoft.com/office/drawing/2014/main" id="{AAA24572-8E88-4429-B2E7-19ABCCCEAAB5}"/>
                  </a:ext>
                </a:extLst>
              </p:cNvPr>
              <p:cNvSpPr>
                <a:spLocks/>
              </p:cNvSpPr>
              <p:nvPr/>
            </p:nvSpPr>
            <p:spPr bwMode="auto">
              <a:xfrm>
                <a:off x="953" y="717"/>
                <a:ext cx="150" cy="208"/>
              </a:xfrm>
              <a:custGeom>
                <a:avLst/>
                <a:gdLst>
                  <a:gd name="T0" fmla="*/ 0 w 133"/>
                  <a:gd name="T1" fmla="*/ 6 h 185"/>
                  <a:gd name="T2" fmla="*/ 0 w 133"/>
                  <a:gd name="T3" fmla="*/ 0 h 185"/>
                  <a:gd name="T4" fmla="*/ 82 w 133"/>
                  <a:gd name="T5" fmla="*/ 89 h 185"/>
                  <a:gd name="T6" fmla="*/ 131 w 133"/>
                  <a:gd name="T7" fmla="*/ 175 h 185"/>
                  <a:gd name="T8" fmla="*/ 130 w 133"/>
                  <a:gd name="T9" fmla="*/ 185 h 185"/>
                  <a:gd name="T10" fmla="*/ 108 w 133"/>
                  <a:gd name="T11" fmla="*/ 140 h 185"/>
                  <a:gd name="T12" fmla="*/ 68 w 133"/>
                  <a:gd name="T13" fmla="*/ 84 h 185"/>
                  <a:gd name="T14" fmla="*/ 0 w 133"/>
                  <a:gd name="T15" fmla="*/ 6 h 18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3" h="185">
                    <a:moveTo>
                      <a:pt x="0" y="6"/>
                    </a:moveTo>
                    <a:cubicBezTo>
                      <a:pt x="0" y="4"/>
                      <a:pt x="0" y="2"/>
                      <a:pt x="0" y="0"/>
                    </a:cubicBezTo>
                    <a:cubicBezTo>
                      <a:pt x="32" y="25"/>
                      <a:pt x="52" y="62"/>
                      <a:pt x="82" y="89"/>
                    </a:cubicBezTo>
                    <a:cubicBezTo>
                      <a:pt x="108" y="113"/>
                      <a:pt x="115" y="146"/>
                      <a:pt x="131" y="175"/>
                    </a:cubicBezTo>
                    <a:cubicBezTo>
                      <a:pt x="132" y="178"/>
                      <a:pt x="133" y="182"/>
                      <a:pt x="130" y="185"/>
                    </a:cubicBezTo>
                    <a:cubicBezTo>
                      <a:pt x="122" y="170"/>
                      <a:pt x="114" y="155"/>
                      <a:pt x="108" y="140"/>
                    </a:cubicBezTo>
                    <a:cubicBezTo>
                      <a:pt x="98" y="118"/>
                      <a:pt x="83" y="101"/>
                      <a:pt x="68" y="84"/>
                    </a:cubicBezTo>
                    <a:cubicBezTo>
                      <a:pt x="46" y="57"/>
                      <a:pt x="23" y="32"/>
                      <a:pt x="0" y="6"/>
                    </a:cubicBezTo>
                    <a:close/>
                  </a:path>
                </a:pathLst>
              </a:custGeom>
              <a:solidFill>
                <a:srgbClr val="57402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2" name="Freeform 782">
                <a:extLst>
                  <a:ext uri="{FF2B5EF4-FFF2-40B4-BE49-F238E27FC236}">
                    <a16:creationId xmlns:a16="http://schemas.microsoft.com/office/drawing/2014/main" id="{F1222AA5-46BE-4D68-BD61-2A641EDBF484}"/>
                  </a:ext>
                </a:extLst>
              </p:cNvPr>
              <p:cNvSpPr>
                <a:spLocks/>
              </p:cNvSpPr>
              <p:nvPr/>
            </p:nvSpPr>
            <p:spPr bwMode="auto">
              <a:xfrm>
                <a:off x="959" y="675"/>
                <a:ext cx="167" cy="187"/>
              </a:xfrm>
              <a:custGeom>
                <a:avLst/>
                <a:gdLst>
                  <a:gd name="T0" fmla="*/ 0 w 149"/>
                  <a:gd name="T1" fmla="*/ 0 h 167"/>
                  <a:gd name="T2" fmla="*/ 149 w 149"/>
                  <a:gd name="T3" fmla="*/ 167 h 167"/>
                  <a:gd name="T4" fmla="*/ 0 w 149"/>
                  <a:gd name="T5" fmla="*/ 0 h 167"/>
                </a:gdLst>
                <a:ahLst/>
                <a:cxnLst>
                  <a:cxn ang="0">
                    <a:pos x="T0" y="T1"/>
                  </a:cxn>
                  <a:cxn ang="0">
                    <a:pos x="T2" y="T3"/>
                  </a:cxn>
                  <a:cxn ang="0">
                    <a:pos x="T4" y="T5"/>
                  </a:cxn>
                </a:cxnLst>
                <a:rect l="0" t="0" r="r" b="b"/>
                <a:pathLst>
                  <a:path w="149" h="167">
                    <a:moveTo>
                      <a:pt x="0" y="0"/>
                    </a:moveTo>
                    <a:cubicBezTo>
                      <a:pt x="63" y="44"/>
                      <a:pt x="110" y="102"/>
                      <a:pt x="149" y="167"/>
                    </a:cubicBezTo>
                    <a:cubicBezTo>
                      <a:pt x="104" y="107"/>
                      <a:pt x="59" y="47"/>
                      <a:pt x="0" y="0"/>
                    </a:cubicBezTo>
                    <a:close/>
                  </a:path>
                </a:pathLst>
              </a:custGeom>
              <a:solidFill>
                <a:srgbClr val="5E433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3" name="Freeform 783">
                <a:extLst>
                  <a:ext uri="{FF2B5EF4-FFF2-40B4-BE49-F238E27FC236}">
                    <a16:creationId xmlns:a16="http://schemas.microsoft.com/office/drawing/2014/main" id="{6DE51451-9204-4037-9DBA-6B7A7E099D2F}"/>
                  </a:ext>
                </a:extLst>
              </p:cNvPr>
              <p:cNvSpPr>
                <a:spLocks/>
              </p:cNvSpPr>
              <p:nvPr/>
            </p:nvSpPr>
            <p:spPr bwMode="auto">
              <a:xfrm>
                <a:off x="1116" y="823"/>
                <a:ext cx="45" cy="54"/>
              </a:xfrm>
              <a:custGeom>
                <a:avLst/>
                <a:gdLst>
                  <a:gd name="T0" fmla="*/ 7 w 40"/>
                  <a:gd name="T1" fmla="*/ 4 h 48"/>
                  <a:gd name="T2" fmla="*/ 11 w 40"/>
                  <a:gd name="T3" fmla="*/ 0 h 48"/>
                  <a:gd name="T4" fmla="*/ 35 w 40"/>
                  <a:gd name="T5" fmla="*/ 48 h 48"/>
                  <a:gd name="T6" fmla="*/ 21 w 40"/>
                  <a:gd name="T7" fmla="*/ 36 h 48"/>
                  <a:gd name="T8" fmla="*/ 7 w 40"/>
                  <a:gd name="T9" fmla="*/ 4 h 48"/>
                </a:gdLst>
                <a:ahLst/>
                <a:cxnLst>
                  <a:cxn ang="0">
                    <a:pos x="T0" y="T1"/>
                  </a:cxn>
                  <a:cxn ang="0">
                    <a:pos x="T2" y="T3"/>
                  </a:cxn>
                  <a:cxn ang="0">
                    <a:pos x="T4" y="T5"/>
                  </a:cxn>
                  <a:cxn ang="0">
                    <a:pos x="T6" y="T7"/>
                  </a:cxn>
                  <a:cxn ang="0">
                    <a:pos x="T8" y="T9"/>
                  </a:cxn>
                </a:cxnLst>
                <a:rect l="0" t="0" r="r" b="b"/>
                <a:pathLst>
                  <a:path w="40" h="48">
                    <a:moveTo>
                      <a:pt x="7" y="4"/>
                    </a:moveTo>
                    <a:cubicBezTo>
                      <a:pt x="8" y="3"/>
                      <a:pt x="10" y="1"/>
                      <a:pt x="11" y="0"/>
                    </a:cubicBezTo>
                    <a:cubicBezTo>
                      <a:pt x="22" y="15"/>
                      <a:pt x="40" y="26"/>
                      <a:pt x="35" y="48"/>
                    </a:cubicBezTo>
                    <a:cubicBezTo>
                      <a:pt x="30" y="44"/>
                      <a:pt x="29" y="36"/>
                      <a:pt x="21" y="36"/>
                    </a:cubicBezTo>
                    <a:cubicBezTo>
                      <a:pt x="16" y="25"/>
                      <a:pt x="0" y="19"/>
                      <a:pt x="7" y="4"/>
                    </a:cubicBezTo>
                    <a:close/>
                  </a:path>
                </a:pathLst>
              </a:custGeom>
              <a:solidFill>
                <a:srgbClr val="9D7D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4" name="Freeform 784">
                <a:extLst>
                  <a:ext uri="{FF2B5EF4-FFF2-40B4-BE49-F238E27FC236}">
                    <a16:creationId xmlns:a16="http://schemas.microsoft.com/office/drawing/2014/main" id="{AC6902FB-3E26-47CE-B146-BA6FA2057CFC}"/>
                  </a:ext>
                </a:extLst>
              </p:cNvPr>
              <p:cNvSpPr>
                <a:spLocks/>
              </p:cNvSpPr>
              <p:nvPr/>
            </p:nvSpPr>
            <p:spPr bwMode="auto">
              <a:xfrm>
                <a:off x="910" y="641"/>
                <a:ext cx="41" cy="45"/>
              </a:xfrm>
              <a:custGeom>
                <a:avLst/>
                <a:gdLst>
                  <a:gd name="T0" fmla="*/ 33 w 36"/>
                  <a:gd name="T1" fmla="*/ 39 h 40"/>
                  <a:gd name="T2" fmla="*/ 1 w 36"/>
                  <a:gd name="T3" fmla="*/ 3 h 40"/>
                  <a:gd name="T4" fmla="*/ 4 w 36"/>
                  <a:gd name="T5" fmla="*/ 1 h 40"/>
                  <a:gd name="T6" fmla="*/ 35 w 36"/>
                  <a:gd name="T7" fmla="*/ 37 h 40"/>
                  <a:gd name="T8" fmla="*/ 33 w 36"/>
                  <a:gd name="T9" fmla="*/ 39 h 40"/>
                </a:gdLst>
                <a:ahLst/>
                <a:cxnLst>
                  <a:cxn ang="0">
                    <a:pos x="T0" y="T1"/>
                  </a:cxn>
                  <a:cxn ang="0">
                    <a:pos x="T2" y="T3"/>
                  </a:cxn>
                  <a:cxn ang="0">
                    <a:pos x="T4" y="T5"/>
                  </a:cxn>
                  <a:cxn ang="0">
                    <a:pos x="T6" y="T7"/>
                  </a:cxn>
                  <a:cxn ang="0">
                    <a:pos x="T8" y="T9"/>
                  </a:cxn>
                </a:cxnLst>
                <a:rect l="0" t="0" r="r" b="b"/>
                <a:pathLst>
                  <a:path w="36" h="40">
                    <a:moveTo>
                      <a:pt x="33" y="39"/>
                    </a:moveTo>
                    <a:cubicBezTo>
                      <a:pt x="21" y="28"/>
                      <a:pt x="9" y="18"/>
                      <a:pt x="1" y="3"/>
                    </a:cubicBezTo>
                    <a:cubicBezTo>
                      <a:pt x="0" y="1"/>
                      <a:pt x="1" y="0"/>
                      <a:pt x="4" y="1"/>
                    </a:cubicBezTo>
                    <a:cubicBezTo>
                      <a:pt x="14" y="13"/>
                      <a:pt x="25" y="25"/>
                      <a:pt x="35" y="37"/>
                    </a:cubicBezTo>
                    <a:cubicBezTo>
                      <a:pt x="36" y="39"/>
                      <a:pt x="35" y="40"/>
                      <a:pt x="33" y="39"/>
                    </a:cubicBezTo>
                    <a:close/>
                  </a:path>
                </a:pathLst>
              </a:custGeom>
              <a:solidFill>
                <a:srgbClr val="6950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5" name="Freeform 785">
                <a:extLst>
                  <a:ext uri="{FF2B5EF4-FFF2-40B4-BE49-F238E27FC236}">
                    <a16:creationId xmlns:a16="http://schemas.microsoft.com/office/drawing/2014/main" id="{8AF69AA9-5C6A-4EEA-832A-DC09EB430161}"/>
                  </a:ext>
                </a:extLst>
              </p:cNvPr>
              <p:cNvSpPr>
                <a:spLocks/>
              </p:cNvSpPr>
              <p:nvPr/>
            </p:nvSpPr>
            <p:spPr bwMode="auto">
              <a:xfrm>
                <a:off x="891" y="617"/>
                <a:ext cx="24" cy="27"/>
              </a:xfrm>
              <a:custGeom>
                <a:avLst/>
                <a:gdLst>
                  <a:gd name="T0" fmla="*/ 18 w 21"/>
                  <a:gd name="T1" fmla="*/ 24 h 24"/>
                  <a:gd name="T2" fmla="*/ 0 w 21"/>
                  <a:gd name="T3" fmla="*/ 0 h 24"/>
                  <a:gd name="T4" fmla="*/ 21 w 21"/>
                  <a:gd name="T5" fmla="*/ 22 h 24"/>
                  <a:gd name="T6" fmla="*/ 18 w 21"/>
                  <a:gd name="T7" fmla="*/ 24 h 24"/>
                </a:gdLst>
                <a:ahLst/>
                <a:cxnLst>
                  <a:cxn ang="0">
                    <a:pos x="T0" y="T1"/>
                  </a:cxn>
                  <a:cxn ang="0">
                    <a:pos x="T2" y="T3"/>
                  </a:cxn>
                  <a:cxn ang="0">
                    <a:pos x="T4" y="T5"/>
                  </a:cxn>
                  <a:cxn ang="0">
                    <a:pos x="T6" y="T7"/>
                  </a:cxn>
                </a:cxnLst>
                <a:rect l="0" t="0" r="r" b="b"/>
                <a:pathLst>
                  <a:path w="21" h="24">
                    <a:moveTo>
                      <a:pt x="18" y="24"/>
                    </a:moveTo>
                    <a:cubicBezTo>
                      <a:pt x="10" y="17"/>
                      <a:pt x="3" y="10"/>
                      <a:pt x="0" y="0"/>
                    </a:cubicBezTo>
                    <a:cubicBezTo>
                      <a:pt x="9" y="5"/>
                      <a:pt x="15" y="13"/>
                      <a:pt x="21" y="22"/>
                    </a:cubicBezTo>
                    <a:cubicBezTo>
                      <a:pt x="20" y="23"/>
                      <a:pt x="19" y="23"/>
                      <a:pt x="18" y="24"/>
                    </a:cubicBezTo>
                    <a:close/>
                  </a:path>
                </a:pathLst>
              </a:custGeom>
              <a:solidFill>
                <a:srgbClr val="654B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6" name="Freeform 786">
                <a:extLst>
                  <a:ext uri="{FF2B5EF4-FFF2-40B4-BE49-F238E27FC236}">
                    <a16:creationId xmlns:a16="http://schemas.microsoft.com/office/drawing/2014/main" id="{2E0AFF31-8FCC-4314-908E-725E9236929D}"/>
                  </a:ext>
                </a:extLst>
              </p:cNvPr>
              <p:cNvSpPr>
                <a:spLocks/>
              </p:cNvSpPr>
              <p:nvPr/>
            </p:nvSpPr>
            <p:spPr bwMode="auto">
              <a:xfrm>
                <a:off x="947" y="682"/>
                <a:ext cx="25" cy="30"/>
              </a:xfrm>
              <a:custGeom>
                <a:avLst/>
                <a:gdLst>
                  <a:gd name="T0" fmla="*/ 2 w 22"/>
                  <a:gd name="T1" fmla="*/ 0 h 26"/>
                  <a:gd name="T2" fmla="*/ 22 w 22"/>
                  <a:gd name="T3" fmla="*/ 26 h 26"/>
                  <a:gd name="T4" fmla="*/ 0 w 22"/>
                  <a:gd name="T5" fmla="*/ 2 h 26"/>
                  <a:gd name="T6" fmla="*/ 2 w 22"/>
                  <a:gd name="T7" fmla="*/ 0 h 26"/>
                </a:gdLst>
                <a:ahLst/>
                <a:cxnLst>
                  <a:cxn ang="0">
                    <a:pos x="T0" y="T1"/>
                  </a:cxn>
                  <a:cxn ang="0">
                    <a:pos x="T2" y="T3"/>
                  </a:cxn>
                  <a:cxn ang="0">
                    <a:pos x="T4" y="T5"/>
                  </a:cxn>
                  <a:cxn ang="0">
                    <a:pos x="T6" y="T7"/>
                  </a:cxn>
                </a:cxnLst>
                <a:rect l="0" t="0" r="r" b="b"/>
                <a:pathLst>
                  <a:path w="22" h="26">
                    <a:moveTo>
                      <a:pt x="2" y="0"/>
                    </a:moveTo>
                    <a:cubicBezTo>
                      <a:pt x="9" y="6"/>
                      <a:pt x="17" y="12"/>
                      <a:pt x="22" y="26"/>
                    </a:cubicBezTo>
                    <a:cubicBezTo>
                      <a:pt x="10" y="18"/>
                      <a:pt x="5" y="10"/>
                      <a:pt x="0" y="2"/>
                    </a:cubicBezTo>
                    <a:cubicBezTo>
                      <a:pt x="1" y="1"/>
                      <a:pt x="1" y="0"/>
                      <a:pt x="2" y="0"/>
                    </a:cubicBezTo>
                    <a:close/>
                  </a:path>
                </a:pathLst>
              </a:custGeom>
              <a:solidFill>
                <a:srgbClr val="6950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7" name="Freeform 787">
                <a:extLst>
                  <a:ext uri="{FF2B5EF4-FFF2-40B4-BE49-F238E27FC236}">
                    <a16:creationId xmlns:a16="http://schemas.microsoft.com/office/drawing/2014/main" id="{91430E90-4D2F-4EE9-9FB4-9C4BEABB8928}"/>
                  </a:ext>
                </a:extLst>
              </p:cNvPr>
              <p:cNvSpPr>
                <a:spLocks/>
              </p:cNvSpPr>
              <p:nvPr/>
            </p:nvSpPr>
            <p:spPr bwMode="auto">
              <a:xfrm>
                <a:off x="1788" y="539"/>
                <a:ext cx="84" cy="337"/>
              </a:xfrm>
              <a:custGeom>
                <a:avLst/>
                <a:gdLst>
                  <a:gd name="T0" fmla="*/ 68 w 75"/>
                  <a:gd name="T1" fmla="*/ 0 h 300"/>
                  <a:gd name="T2" fmla="*/ 72 w 75"/>
                  <a:gd name="T3" fmla="*/ 1 h 300"/>
                  <a:gd name="T4" fmla="*/ 73 w 75"/>
                  <a:gd name="T5" fmla="*/ 29 h 300"/>
                  <a:gd name="T6" fmla="*/ 41 w 75"/>
                  <a:gd name="T7" fmla="*/ 142 h 300"/>
                  <a:gd name="T8" fmla="*/ 21 w 75"/>
                  <a:gd name="T9" fmla="*/ 213 h 300"/>
                  <a:gd name="T10" fmla="*/ 9 w 75"/>
                  <a:gd name="T11" fmla="*/ 279 h 300"/>
                  <a:gd name="T12" fmla="*/ 2 w 75"/>
                  <a:gd name="T13" fmla="*/ 300 h 300"/>
                  <a:gd name="T14" fmla="*/ 11 w 75"/>
                  <a:gd name="T15" fmla="*/ 222 h 300"/>
                  <a:gd name="T16" fmla="*/ 33 w 75"/>
                  <a:gd name="T17" fmla="*/ 125 h 300"/>
                  <a:gd name="T18" fmla="*/ 63 w 75"/>
                  <a:gd name="T19" fmla="*/ 46 h 300"/>
                  <a:gd name="T20" fmla="*/ 62 w 75"/>
                  <a:gd name="T21" fmla="*/ 30 h 300"/>
                  <a:gd name="T22" fmla="*/ 65 w 75"/>
                  <a:gd name="T23" fmla="*/ 1 h 300"/>
                  <a:gd name="T24" fmla="*/ 68 w 75"/>
                  <a:gd name="T25" fmla="*/ 0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5" h="300">
                    <a:moveTo>
                      <a:pt x="68" y="0"/>
                    </a:moveTo>
                    <a:cubicBezTo>
                      <a:pt x="69" y="1"/>
                      <a:pt x="71" y="1"/>
                      <a:pt x="72" y="1"/>
                    </a:cubicBezTo>
                    <a:cubicBezTo>
                      <a:pt x="75" y="10"/>
                      <a:pt x="65" y="20"/>
                      <a:pt x="73" y="29"/>
                    </a:cubicBezTo>
                    <a:cubicBezTo>
                      <a:pt x="65" y="68"/>
                      <a:pt x="52" y="105"/>
                      <a:pt x="41" y="142"/>
                    </a:cubicBezTo>
                    <a:cubicBezTo>
                      <a:pt x="33" y="165"/>
                      <a:pt x="29" y="189"/>
                      <a:pt x="21" y="213"/>
                    </a:cubicBezTo>
                    <a:cubicBezTo>
                      <a:pt x="15" y="234"/>
                      <a:pt x="9" y="256"/>
                      <a:pt x="9" y="279"/>
                    </a:cubicBezTo>
                    <a:cubicBezTo>
                      <a:pt x="9" y="286"/>
                      <a:pt x="6" y="293"/>
                      <a:pt x="2" y="300"/>
                    </a:cubicBezTo>
                    <a:cubicBezTo>
                      <a:pt x="0" y="273"/>
                      <a:pt x="4" y="248"/>
                      <a:pt x="11" y="222"/>
                    </a:cubicBezTo>
                    <a:cubicBezTo>
                      <a:pt x="21" y="190"/>
                      <a:pt x="26" y="157"/>
                      <a:pt x="33" y="125"/>
                    </a:cubicBezTo>
                    <a:cubicBezTo>
                      <a:pt x="40" y="98"/>
                      <a:pt x="60" y="75"/>
                      <a:pt x="63" y="46"/>
                    </a:cubicBezTo>
                    <a:cubicBezTo>
                      <a:pt x="64" y="40"/>
                      <a:pt x="66" y="35"/>
                      <a:pt x="62" y="30"/>
                    </a:cubicBezTo>
                    <a:cubicBezTo>
                      <a:pt x="61" y="20"/>
                      <a:pt x="61" y="10"/>
                      <a:pt x="65" y="1"/>
                    </a:cubicBezTo>
                    <a:cubicBezTo>
                      <a:pt x="66" y="1"/>
                      <a:pt x="67" y="0"/>
                      <a:pt x="68" y="0"/>
                    </a:cubicBezTo>
                    <a:close/>
                  </a:path>
                </a:pathLst>
              </a:custGeom>
              <a:solidFill>
                <a:srgbClr val="7155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8" name="Freeform 788">
                <a:extLst>
                  <a:ext uri="{FF2B5EF4-FFF2-40B4-BE49-F238E27FC236}">
                    <a16:creationId xmlns:a16="http://schemas.microsoft.com/office/drawing/2014/main" id="{AFF85808-70C7-4B85-BD73-FA185D89B308}"/>
                  </a:ext>
                </a:extLst>
              </p:cNvPr>
              <p:cNvSpPr>
                <a:spLocks/>
              </p:cNvSpPr>
              <p:nvPr/>
            </p:nvSpPr>
            <p:spPr bwMode="auto">
              <a:xfrm>
                <a:off x="1804" y="531"/>
                <a:ext cx="94" cy="321"/>
              </a:xfrm>
              <a:custGeom>
                <a:avLst/>
                <a:gdLst>
                  <a:gd name="T0" fmla="*/ 83 w 84"/>
                  <a:gd name="T1" fmla="*/ 8 h 286"/>
                  <a:gd name="T2" fmla="*/ 80 w 84"/>
                  <a:gd name="T3" fmla="*/ 21 h 286"/>
                  <a:gd name="T4" fmla="*/ 60 w 84"/>
                  <a:gd name="T5" fmla="*/ 104 h 286"/>
                  <a:gd name="T6" fmla="*/ 21 w 84"/>
                  <a:gd name="T7" fmla="*/ 238 h 286"/>
                  <a:gd name="T8" fmla="*/ 0 w 84"/>
                  <a:gd name="T9" fmla="*/ 286 h 286"/>
                  <a:gd name="T10" fmla="*/ 29 w 84"/>
                  <a:gd name="T11" fmla="*/ 185 h 286"/>
                  <a:gd name="T12" fmla="*/ 69 w 84"/>
                  <a:gd name="T13" fmla="*/ 46 h 286"/>
                  <a:gd name="T14" fmla="*/ 76 w 84"/>
                  <a:gd name="T15" fmla="*/ 6 h 286"/>
                  <a:gd name="T16" fmla="*/ 83 w 84"/>
                  <a:gd name="T17" fmla="*/ 2 h 286"/>
                  <a:gd name="T18" fmla="*/ 83 w 84"/>
                  <a:gd name="T19" fmla="*/ 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4" h="286">
                    <a:moveTo>
                      <a:pt x="83" y="8"/>
                    </a:moveTo>
                    <a:cubicBezTo>
                      <a:pt x="78" y="11"/>
                      <a:pt x="79" y="16"/>
                      <a:pt x="80" y="21"/>
                    </a:cubicBezTo>
                    <a:cubicBezTo>
                      <a:pt x="76" y="49"/>
                      <a:pt x="70" y="77"/>
                      <a:pt x="60" y="104"/>
                    </a:cubicBezTo>
                    <a:cubicBezTo>
                      <a:pt x="44" y="148"/>
                      <a:pt x="37" y="194"/>
                      <a:pt x="21" y="238"/>
                    </a:cubicBezTo>
                    <a:cubicBezTo>
                      <a:pt x="15" y="254"/>
                      <a:pt x="18" y="273"/>
                      <a:pt x="0" y="286"/>
                    </a:cubicBezTo>
                    <a:cubicBezTo>
                      <a:pt x="6" y="251"/>
                      <a:pt x="21" y="219"/>
                      <a:pt x="29" y="185"/>
                    </a:cubicBezTo>
                    <a:cubicBezTo>
                      <a:pt x="39" y="138"/>
                      <a:pt x="60" y="93"/>
                      <a:pt x="69" y="46"/>
                    </a:cubicBezTo>
                    <a:cubicBezTo>
                      <a:pt x="72" y="33"/>
                      <a:pt x="73" y="19"/>
                      <a:pt x="76" y="6"/>
                    </a:cubicBezTo>
                    <a:cubicBezTo>
                      <a:pt x="76" y="3"/>
                      <a:pt x="78" y="0"/>
                      <a:pt x="83" y="2"/>
                    </a:cubicBezTo>
                    <a:cubicBezTo>
                      <a:pt x="84" y="3"/>
                      <a:pt x="83" y="6"/>
                      <a:pt x="83" y="8"/>
                    </a:cubicBezTo>
                    <a:close/>
                  </a:path>
                </a:pathLst>
              </a:custGeom>
              <a:solidFill>
                <a:srgbClr val="664D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9" name="Freeform 789">
                <a:extLst>
                  <a:ext uri="{FF2B5EF4-FFF2-40B4-BE49-F238E27FC236}">
                    <a16:creationId xmlns:a16="http://schemas.microsoft.com/office/drawing/2014/main" id="{712738C9-6A93-461A-B60C-8606D71BE590}"/>
                  </a:ext>
                </a:extLst>
              </p:cNvPr>
              <p:cNvSpPr>
                <a:spLocks/>
              </p:cNvSpPr>
              <p:nvPr/>
            </p:nvSpPr>
            <p:spPr bwMode="auto">
              <a:xfrm>
                <a:off x="1815" y="748"/>
                <a:ext cx="82" cy="179"/>
              </a:xfrm>
              <a:custGeom>
                <a:avLst/>
                <a:gdLst>
                  <a:gd name="T0" fmla="*/ 25 w 73"/>
                  <a:gd name="T1" fmla="*/ 84 h 160"/>
                  <a:gd name="T2" fmla="*/ 69 w 73"/>
                  <a:gd name="T3" fmla="*/ 0 h 160"/>
                  <a:gd name="T4" fmla="*/ 73 w 73"/>
                  <a:gd name="T5" fmla="*/ 2 h 160"/>
                  <a:gd name="T6" fmla="*/ 3 w 73"/>
                  <a:gd name="T7" fmla="*/ 160 h 160"/>
                  <a:gd name="T8" fmla="*/ 25 w 73"/>
                  <a:gd name="T9" fmla="*/ 83 h 160"/>
                  <a:gd name="T10" fmla="*/ 25 w 73"/>
                  <a:gd name="T11" fmla="*/ 84 h 160"/>
                </a:gdLst>
                <a:ahLst/>
                <a:cxnLst>
                  <a:cxn ang="0">
                    <a:pos x="T0" y="T1"/>
                  </a:cxn>
                  <a:cxn ang="0">
                    <a:pos x="T2" y="T3"/>
                  </a:cxn>
                  <a:cxn ang="0">
                    <a:pos x="T4" y="T5"/>
                  </a:cxn>
                  <a:cxn ang="0">
                    <a:pos x="T6" y="T7"/>
                  </a:cxn>
                  <a:cxn ang="0">
                    <a:pos x="T8" y="T9"/>
                  </a:cxn>
                  <a:cxn ang="0">
                    <a:pos x="T10" y="T11"/>
                  </a:cxn>
                </a:cxnLst>
                <a:rect l="0" t="0" r="r" b="b"/>
                <a:pathLst>
                  <a:path w="73" h="160">
                    <a:moveTo>
                      <a:pt x="25" y="84"/>
                    </a:moveTo>
                    <a:cubicBezTo>
                      <a:pt x="40" y="56"/>
                      <a:pt x="54" y="28"/>
                      <a:pt x="69" y="0"/>
                    </a:cubicBezTo>
                    <a:cubicBezTo>
                      <a:pt x="70" y="0"/>
                      <a:pt x="71" y="1"/>
                      <a:pt x="73" y="2"/>
                    </a:cubicBezTo>
                    <a:cubicBezTo>
                      <a:pt x="50" y="54"/>
                      <a:pt x="27" y="106"/>
                      <a:pt x="3" y="160"/>
                    </a:cubicBezTo>
                    <a:cubicBezTo>
                      <a:pt x="0" y="129"/>
                      <a:pt x="22" y="109"/>
                      <a:pt x="25" y="83"/>
                    </a:cubicBezTo>
                    <a:cubicBezTo>
                      <a:pt x="25" y="83"/>
                      <a:pt x="25" y="84"/>
                      <a:pt x="25" y="84"/>
                    </a:cubicBezTo>
                    <a:close/>
                  </a:path>
                </a:pathLst>
              </a:custGeom>
              <a:solidFill>
                <a:srgbClr val="7F5C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0" name="Freeform 790">
                <a:extLst>
                  <a:ext uri="{FF2B5EF4-FFF2-40B4-BE49-F238E27FC236}">
                    <a16:creationId xmlns:a16="http://schemas.microsoft.com/office/drawing/2014/main" id="{C30E27C7-1A25-47E2-B4D2-52421AD956FE}"/>
                  </a:ext>
                </a:extLst>
              </p:cNvPr>
              <p:cNvSpPr>
                <a:spLocks/>
              </p:cNvSpPr>
              <p:nvPr/>
            </p:nvSpPr>
            <p:spPr bwMode="auto">
              <a:xfrm>
                <a:off x="1766" y="608"/>
                <a:ext cx="68" cy="214"/>
              </a:xfrm>
              <a:custGeom>
                <a:avLst/>
                <a:gdLst>
                  <a:gd name="T0" fmla="*/ 9 w 61"/>
                  <a:gd name="T1" fmla="*/ 183 h 190"/>
                  <a:gd name="T2" fmla="*/ 3 w 61"/>
                  <a:gd name="T3" fmla="*/ 180 h 190"/>
                  <a:gd name="T4" fmla="*/ 13 w 61"/>
                  <a:gd name="T5" fmla="*/ 151 h 190"/>
                  <a:gd name="T6" fmla="*/ 13 w 61"/>
                  <a:gd name="T7" fmla="*/ 151 h 190"/>
                  <a:gd name="T8" fmla="*/ 35 w 61"/>
                  <a:gd name="T9" fmla="*/ 66 h 190"/>
                  <a:gd name="T10" fmla="*/ 41 w 61"/>
                  <a:gd name="T11" fmla="*/ 52 h 190"/>
                  <a:gd name="T12" fmla="*/ 45 w 61"/>
                  <a:gd name="T13" fmla="*/ 31 h 190"/>
                  <a:gd name="T14" fmla="*/ 45 w 61"/>
                  <a:gd name="T15" fmla="*/ 31 h 190"/>
                  <a:gd name="T16" fmla="*/ 49 w 61"/>
                  <a:gd name="T17" fmla="*/ 14 h 190"/>
                  <a:gd name="T18" fmla="*/ 61 w 61"/>
                  <a:gd name="T19" fmla="*/ 11 h 190"/>
                  <a:gd name="T20" fmla="*/ 9 w 61"/>
                  <a:gd name="T21" fmla="*/ 183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1" h="190">
                    <a:moveTo>
                      <a:pt x="9" y="183"/>
                    </a:moveTo>
                    <a:cubicBezTo>
                      <a:pt x="7" y="181"/>
                      <a:pt x="0" y="190"/>
                      <a:pt x="3" y="180"/>
                    </a:cubicBezTo>
                    <a:cubicBezTo>
                      <a:pt x="6" y="170"/>
                      <a:pt x="12" y="162"/>
                      <a:pt x="13" y="151"/>
                    </a:cubicBezTo>
                    <a:cubicBezTo>
                      <a:pt x="13" y="151"/>
                      <a:pt x="13" y="151"/>
                      <a:pt x="13" y="151"/>
                    </a:cubicBezTo>
                    <a:cubicBezTo>
                      <a:pt x="24" y="124"/>
                      <a:pt x="33" y="96"/>
                      <a:pt x="35" y="66"/>
                    </a:cubicBezTo>
                    <a:cubicBezTo>
                      <a:pt x="35" y="61"/>
                      <a:pt x="38" y="56"/>
                      <a:pt x="41" y="52"/>
                    </a:cubicBezTo>
                    <a:cubicBezTo>
                      <a:pt x="42" y="45"/>
                      <a:pt x="44" y="38"/>
                      <a:pt x="45" y="31"/>
                    </a:cubicBezTo>
                    <a:cubicBezTo>
                      <a:pt x="45" y="31"/>
                      <a:pt x="45" y="31"/>
                      <a:pt x="45" y="31"/>
                    </a:cubicBezTo>
                    <a:cubicBezTo>
                      <a:pt x="49" y="26"/>
                      <a:pt x="45" y="19"/>
                      <a:pt x="49" y="14"/>
                    </a:cubicBezTo>
                    <a:cubicBezTo>
                      <a:pt x="52" y="10"/>
                      <a:pt x="54" y="0"/>
                      <a:pt x="61" y="11"/>
                    </a:cubicBezTo>
                    <a:cubicBezTo>
                      <a:pt x="42" y="68"/>
                      <a:pt x="38" y="129"/>
                      <a:pt x="9" y="183"/>
                    </a:cubicBezTo>
                    <a:close/>
                  </a:path>
                </a:pathLst>
              </a:custGeom>
              <a:solidFill>
                <a:srgbClr val="6548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1" name="Freeform 791">
                <a:extLst>
                  <a:ext uri="{FF2B5EF4-FFF2-40B4-BE49-F238E27FC236}">
                    <a16:creationId xmlns:a16="http://schemas.microsoft.com/office/drawing/2014/main" id="{9F67BE0A-EE34-4734-82FA-AA2DF4461BD4}"/>
                  </a:ext>
                </a:extLst>
              </p:cNvPr>
              <p:cNvSpPr>
                <a:spLocks/>
              </p:cNvSpPr>
              <p:nvPr/>
            </p:nvSpPr>
            <p:spPr bwMode="auto">
              <a:xfrm>
                <a:off x="1812" y="543"/>
                <a:ext cx="39" cy="100"/>
              </a:xfrm>
              <a:custGeom>
                <a:avLst/>
                <a:gdLst>
                  <a:gd name="T0" fmla="*/ 20 w 35"/>
                  <a:gd name="T1" fmla="*/ 69 h 89"/>
                  <a:gd name="T2" fmla="*/ 4 w 35"/>
                  <a:gd name="T3" fmla="*/ 89 h 89"/>
                  <a:gd name="T4" fmla="*/ 9 w 35"/>
                  <a:gd name="T5" fmla="*/ 61 h 89"/>
                  <a:gd name="T6" fmla="*/ 27 w 35"/>
                  <a:gd name="T7" fmla="*/ 0 h 89"/>
                  <a:gd name="T8" fmla="*/ 31 w 35"/>
                  <a:gd name="T9" fmla="*/ 16 h 89"/>
                  <a:gd name="T10" fmla="*/ 20 w 35"/>
                  <a:gd name="T11" fmla="*/ 69 h 89"/>
                </a:gdLst>
                <a:ahLst/>
                <a:cxnLst>
                  <a:cxn ang="0">
                    <a:pos x="T0" y="T1"/>
                  </a:cxn>
                  <a:cxn ang="0">
                    <a:pos x="T2" y="T3"/>
                  </a:cxn>
                  <a:cxn ang="0">
                    <a:pos x="T4" y="T5"/>
                  </a:cxn>
                  <a:cxn ang="0">
                    <a:pos x="T6" y="T7"/>
                  </a:cxn>
                  <a:cxn ang="0">
                    <a:pos x="T8" y="T9"/>
                  </a:cxn>
                  <a:cxn ang="0">
                    <a:pos x="T10" y="T11"/>
                  </a:cxn>
                </a:cxnLst>
                <a:rect l="0" t="0" r="r" b="b"/>
                <a:pathLst>
                  <a:path w="35" h="89">
                    <a:moveTo>
                      <a:pt x="20" y="69"/>
                    </a:moveTo>
                    <a:cubicBezTo>
                      <a:pt x="3" y="66"/>
                      <a:pt x="13" y="85"/>
                      <a:pt x="4" y="89"/>
                    </a:cubicBezTo>
                    <a:cubicBezTo>
                      <a:pt x="5" y="80"/>
                      <a:pt x="0" y="69"/>
                      <a:pt x="9" y="61"/>
                    </a:cubicBezTo>
                    <a:cubicBezTo>
                      <a:pt x="15" y="41"/>
                      <a:pt x="21" y="21"/>
                      <a:pt x="27" y="0"/>
                    </a:cubicBezTo>
                    <a:cubicBezTo>
                      <a:pt x="29" y="5"/>
                      <a:pt x="26" y="12"/>
                      <a:pt x="31" y="16"/>
                    </a:cubicBezTo>
                    <a:cubicBezTo>
                      <a:pt x="35" y="36"/>
                      <a:pt x="28" y="52"/>
                      <a:pt x="20" y="69"/>
                    </a:cubicBezTo>
                    <a:close/>
                  </a:path>
                </a:pathLst>
              </a:custGeom>
              <a:solidFill>
                <a:srgbClr val="A07F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2" name="Freeform 792">
                <a:extLst>
                  <a:ext uri="{FF2B5EF4-FFF2-40B4-BE49-F238E27FC236}">
                    <a16:creationId xmlns:a16="http://schemas.microsoft.com/office/drawing/2014/main" id="{404D4486-88FB-455A-B313-6FBF22FD897D}"/>
                  </a:ext>
                </a:extLst>
              </p:cNvPr>
              <p:cNvSpPr>
                <a:spLocks/>
              </p:cNvSpPr>
              <p:nvPr/>
            </p:nvSpPr>
            <p:spPr bwMode="auto">
              <a:xfrm>
                <a:off x="1850" y="540"/>
                <a:ext cx="13" cy="32"/>
              </a:xfrm>
              <a:custGeom>
                <a:avLst/>
                <a:gdLst>
                  <a:gd name="T0" fmla="*/ 10 w 12"/>
                  <a:gd name="T1" fmla="*/ 0 h 29"/>
                  <a:gd name="T2" fmla="*/ 7 w 12"/>
                  <a:gd name="T3" fmla="*/ 29 h 29"/>
                  <a:gd name="T4" fmla="*/ 10 w 12"/>
                  <a:gd name="T5" fmla="*/ 0 h 29"/>
                </a:gdLst>
                <a:ahLst/>
                <a:cxnLst>
                  <a:cxn ang="0">
                    <a:pos x="T0" y="T1"/>
                  </a:cxn>
                  <a:cxn ang="0">
                    <a:pos x="T2" y="T3"/>
                  </a:cxn>
                  <a:cxn ang="0">
                    <a:pos x="T4" y="T5"/>
                  </a:cxn>
                </a:cxnLst>
                <a:rect l="0" t="0" r="r" b="b"/>
                <a:pathLst>
                  <a:path w="12" h="29">
                    <a:moveTo>
                      <a:pt x="10" y="0"/>
                    </a:moveTo>
                    <a:cubicBezTo>
                      <a:pt x="12" y="10"/>
                      <a:pt x="11" y="19"/>
                      <a:pt x="7" y="29"/>
                    </a:cubicBezTo>
                    <a:cubicBezTo>
                      <a:pt x="0" y="18"/>
                      <a:pt x="1" y="9"/>
                      <a:pt x="10" y="0"/>
                    </a:cubicBezTo>
                    <a:close/>
                  </a:path>
                </a:pathLst>
              </a:custGeom>
              <a:solidFill>
                <a:srgbClr val="C9A9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3" name="Freeform 793">
                <a:extLst>
                  <a:ext uri="{FF2B5EF4-FFF2-40B4-BE49-F238E27FC236}">
                    <a16:creationId xmlns:a16="http://schemas.microsoft.com/office/drawing/2014/main" id="{6767FAE1-8672-4790-A1F0-7E5E7717ECDF}"/>
                  </a:ext>
                </a:extLst>
              </p:cNvPr>
              <p:cNvSpPr>
                <a:spLocks/>
              </p:cNvSpPr>
              <p:nvPr/>
            </p:nvSpPr>
            <p:spPr bwMode="auto">
              <a:xfrm>
                <a:off x="345" y="3065"/>
                <a:ext cx="529" cy="59"/>
              </a:xfrm>
              <a:custGeom>
                <a:avLst/>
                <a:gdLst>
                  <a:gd name="T0" fmla="*/ 13 w 471"/>
                  <a:gd name="T1" fmla="*/ 36 h 52"/>
                  <a:gd name="T2" fmla="*/ 21 w 471"/>
                  <a:gd name="T3" fmla="*/ 25 h 52"/>
                  <a:gd name="T4" fmla="*/ 55 w 471"/>
                  <a:gd name="T5" fmla="*/ 19 h 52"/>
                  <a:gd name="T6" fmla="*/ 85 w 471"/>
                  <a:gd name="T7" fmla="*/ 12 h 52"/>
                  <a:gd name="T8" fmla="*/ 83 w 471"/>
                  <a:gd name="T9" fmla="*/ 33 h 52"/>
                  <a:gd name="T10" fmla="*/ 129 w 471"/>
                  <a:gd name="T11" fmla="*/ 12 h 52"/>
                  <a:gd name="T12" fmla="*/ 133 w 471"/>
                  <a:gd name="T13" fmla="*/ 12 h 52"/>
                  <a:gd name="T14" fmla="*/ 147 w 471"/>
                  <a:gd name="T15" fmla="*/ 29 h 52"/>
                  <a:gd name="T16" fmla="*/ 177 w 471"/>
                  <a:gd name="T17" fmla="*/ 16 h 52"/>
                  <a:gd name="T18" fmla="*/ 177 w 471"/>
                  <a:gd name="T19" fmla="*/ 16 h 52"/>
                  <a:gd name="T20" fmla="*/ 220 w 471"/>
                  <a:gd name="T21" fmla="*/ 16 h 52"/>
                  <a:gd name="T22" fmla="*/ 241 w 471"/>
                  <a:gd name="T23" fmla="*/ 16 h 52"/>
                  <a:gd name="T24" fmla="*/ 383 w 471"/>
                  <a:gd name="T25" fmla="*/ 16 h 52"/>
                  <a:gd name="T26" fmla="*/ 460 w 471"/>
                  <a:gd name="T27" fmla="*/ 12 h 52"/>
                  <a:gd name="T28" fmla="*/ 462 w 471"/>
                  <a:gd name="T29" fmla="*/ 52 h 52"/>
                  <a:gd name="T30" fmla="*/ 461 w 471"/>
                  <a:gd name="T31" fmla="*/ 52 h 52"/>
                  <a:gd name="T32" fmla="*/ 460 w 471"/>
                  <a:gd name="T33" fmla="*/ 52 h 52"/>
                  <a:gd name="T34" fmla="*/ 402 w 471"/>
                  <a:gd name="T35" fmla="*/ 51 h 52"/>
                  <a:gd name="T36" fmla="*/ 296 w 471"/>
                  <a:gd name="T37" fmla="*/ 51 h 52"/>
                  <a:gd name="T38" fmla="*/ 181 w 471"/>
                  <a:gd name="T39" fmla="*/ 51 h 52"/>
                  <a:gd name="T40" fmla="*/ 13 w 471"/>
                  <a:gd name="T41" fmla="*/ 3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71" h="52">
                    <a:moveTo>
                      <a:pt x="13" y="36"/>
                    </a:moveTo>
                    <a:cubicBezTo>
                      <a:pt x="18" y="34"/>
                      <a:pt x="0" y="15"/>
                      <a:pt x="21" y="25"/>
                    </a:cubicBezTo>
                    <a:cubicBezTo>
                      <a:pt x="30" y="3"/>
                      <a:pt x="44" y="21"/>
                      <a:pt x="55" y="19"/>
                    </a:cubicBezTo>
                    <a:cubicBezTo>
                      <a:pt x="65" y="17"/>
                      <a:pt x="74" y="9"/>
                      <a:pt x="85" y="12"/>
                    </a:cubicBezTo>
                    <a:cubicBezTo>
                      <a:pt x="92" y="19"/>
                      <a:pt x="79" y="22"/>
                      <a:pt x="83" y="33"/>
                    </a:cubicBezTo>
                    <a:cubicBezTo>
                      <a:pt x="89" y="0"/>
                      <a:pt x="115" y="22"/>
                      <a:pt x="129" y="12"/>
                    </a:cubicBezTo>
                    <a:cubicBezTo>
                      <a:pt x="130" y="12"/>
                      <a:pt x="132" y="12"/>
                      <a:pt x="133" y="12"/>
                    </a:cubicBezTo>
                    <a:cubicBezTo>
                      <a:pt x="144" y="12"/>
                      <a:pt x="147" y="19"/>
                      <a:pt x="147" y="29"/>
                    </a:cubicBezTo>
                    <a:cubicBezTo>
                      <a:pt x="156" y="23"/>
                      <a:pt x="164" y="12"/>
                      <a:pt x="177" y="16"/>
                    </a:cubicBezTo>
                    <a:cubicBezTo>
                      <a:pt x="177" y="16"/>
                      <a:pt x="177" y="16"/>
                      <a:pt x="177" y="16"/>
                    </a:cubicBezTo>
                    <a:cubicBezTo>
                      <a:pt x="191" y="20"/>
                      <a:pt x="206" y="22"/>
                      <a:pt x="220" y="16"/>
                    </a:cubicBezTo>
                    <a:cubicBezTo>
                      <a:pt x="227" y="13"/>
                      <a:pt x="234" y="13"/>
                      <a:pt x="241" y="16"/>
                    </a:cubicBezTo>
                    <a:cubicBezTo>
                      <a:pt x="289" y="11"/>
                      <a:pt x="336" y="14"/>
                      <a:pt x="383" y="16"/>
                    </a:cubicBezTo>
                    <a:cubicBezTo>
                      <a:pt x="409" y="17"/>
                      <a:pt x="435" y="13"/>
                      <a:pt x="460" y="12"/>
                    </a:cubicBezTo>
                    <a:cubicBezTo>
                      <a:pt x="471" y="25"/>
                      <a:pt x="467" y="39"/>
                      <a:pt x="462" y="52"/>
                    </a:cubicBezTo>
                    <a:cubicBezTo>
                      <a:pt x="461" y="52"/>
                      <a:pt x="461" y="52"/>
                      <a:pt x="461" y="52"/>
                    </a:cubicBezTo>
                    <a:cubicBezTo>
                      <a:pt x="460" y="52"/>
                      <a:pt x="460" y="52"/>
                      <a:pt x="460" y="52"/>
                    </a:cubicBezTo>
                    <a:cubicBezTo>
                      <a:pt x="441" y="40"/>
                      <a:pt x="421" y="50"/>
                      <a:pt x="402" y="51"/>
                    </a:cubicBezTo>
                    <a:cubicBezTo>
                      <a:pt x="366" y="52"/>
                      <a:pt x="331" y="51"/>
                      <a:pt x="296" y="51"/>
                    </a:cubicBezTo>
                    <a:cubicBezTo>
                      <a:pt x="257" y="52"/>
                      <a:pt x="219" y="51"/>
                      <a:pt x="181" y="51"/>
                    </a:cubicBezTo>
                    <a:cubicBezTo>
                      <a:pt x="125" y="51"/>
                      <a:pt x="68" y="47"/>
                      <a:pt x="13" y="36"/>
                    </a:cubicBezTo>
                    <a:close/>
                  </a:path>
                </a:pathLst>
              </a:custGeom>
              <a:solidFill>
                <a:srgbClr val="7CB8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4" name="Freeform 794">
                <a:extLst>
                  <a:ext uri="{FF2B5EF4-FFF2-40B4-BE49-F238E27FC236}">
                    <a16:creationId xmlns:a16="http://schemas.microsoft.com/office/drawing/2014/main" id="{DF1BB59D-C56A-4F0D-A38C-FB325BD60DA1}"/>
                  </a:ext>
                </a:extLst>
              </p:cNvPr>
              <p:cNvSpPr>
                <a:spLocks/>
              </p:cNvSpPr>
              <p:nvPr/>
            </p:nvSpPr>
            <p:spPr bwMode="auto">
              <a:xfrm>
                <a:off x="862" y="2847"/>
                <a:ext cx="44" cy="277"/>
              </a:xfrm>
              <a:custGeom>
                <a:avLst/>
                <a:gdLst>
                  <a:gd name="T0" fmla="*/ 2 w 39"/>
                  <a:gd name="T1" fmla="*/ 246 h 246"/>
                  <a:gd name="T2" fmla="*/ 0 w 39"/>
                  <a:gd name="T3" fmla="*/ 206 h 246"/>
                  <a:gd name="T4" fmla="*/ 1 w 39"/>
                  <a:gd name="T5" fmla="*/ 166 h 246"/>
                  <a:gd name="T6" fmla="*/ 1 w 39"/>
                  <a:gd name="T7" fmla="*/ 154 h 246"/>
                  <a:gd name="T8" fmla="*/ 4 w 39"/>
                  <a:gd name="T9" fmla="*/ 67 h 246"/>
                  <a:gd name="T10" fmla="*/ 5 w 39"/>
                  <a:gd name="T11" fmla="*/ 42 h 246"/>
                  <a:gd name="T12" fmla="*/ 9 w 39"/>
                  <a:gd name="T13" fmla="*/ 11 h 246"/>
                  <a:gd name="T14" fmla="*/ 10 w 39"/>
                  <a:gd name="T15" fmla="*/ 2 h 246"/>
                  <a:gd name="T16" fmla="*/ 29 w 39"/>
                  <a:gd name="T17" fmla="*/ 25 h 246"/>
                  <a:gd name="T18" fmla="*/ 31 w 39"/>
                  <a:gd name="T19" fmla="*/ 102 h 246"/>
                  <a:gd name="T20" fmla="*/ 18 w 39"/>
                  <a:gd name="T21" fmla="*/ 153 h 246"/>
                  <a:gd name="T22" fmla="*/ 13 w 39"/>
                  <a:gd name="T23" fmla="*/ 163 h 246"/>
                  <a:gd name="T24" fmla="*/ 28 w 39"/>
                  <a:gd name="T25" fmla="*/ 153 h 246"/>
                  <a:gd name="T26" fmla="*/ 31 w 39"/>
                  <a:gd name="T27" fmla="*/ 154 h 246"/>
                  <a:gd name="T28" fmla="*/ 28 w 39"/>
                  <a:gd name="T29" fmla="*/ 203 h 246"/>
                  <a:gd name="T30" fmla="*/ 2 w 39"/>
                  <a:gd name="T31" fmla="*/ 246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9" h="246">
                    <a:moveTo>
                      <a:pt x="2" y="246"/>
                    </a:moveTo>
                    <a:cubicBezTo>
                      <a:pt x="1" y="233"/>
                      <a:pt x="1" y="219"/>
                      <a:pt x="0" y="206"/>
                    </a:cubicBezTo>
                    <a:cubicBezTo>
                      <a:pt x="0" y="193"/>
                      <a:pt x="1" y="179"/>
                      <a:pt x="1" y="166"/>
                    </a:cubicBezTo>
                    <a:cubicBezTo>
                      <a:pt x="1" y="162"/>
                      <a:pt x="1" y="158"/>
                      <a:pt x="1" y="154"/>
                    </a:cubicBezTo>
                    <a:cubicBezTo>
                      <a:pt x="8" y="125"/>
                      <a:pt x="3" y="96"/>
                      <a:pt x="4" y="67"/>
                    </a:cubicBezTo>
                    <a:cubicBezTo>
                      <a:pt x="4" y="58"/>
                      <a:pt x="4" y="50"/>
                      <a:pt x="5" y="42"/>
                    </a:cubicBezTo>
                    <a:cubicBezTo>
                      <a:pt x="8" y="32"/>
                      <a:pt x="9" y="21"/>
                      <a:pt x="9" y="11"/>
                    </a:cubicBezTo>
                    <a:cubicBezTo>
                      <a:pt x="9" y="8"/>
                      <a:pt x="10" y="5"/>
                      <a:pt x="10" y="2"/>
                    </a:cubicBezTo>
                    <a:cubicBezTo>
                      <a:pt x="29" y="0"/>
                      <a:pt x="25" y="1"/>
                      <a:pt x="29" y="25"/>
                    </a:cubicBezTo>
                    <a:cubicBezTo>
                      <a:pt x="34" y="51"/>
                      <a:pt x="25" y="77"/>
                      <a:pt x="31" y="102"/>
                    </a:cubicBezTo>
                    <a:cubicBezTo>
                      <a:pt x="35" y="123"/>
                      <a:pt x="32" y="139"/>
                      <a:pt x="18" y="153"/>
                    </a:cubicBezTo>
                    <a:cubicBezTo>
                      <a:pt x="16" y="155"/>
                      <a:pt x="15" y="159"/>
                      <a:pt x="13" y="163"/>
                    </a:cubicBezTo>
                    <a:cubicBezTo>
                      <a:pt x="22" y="164"/>
                      <a:pt x="23" y="154"/>
                      <a:pt x="28" y="153"/>
                    </a:cubicBezTo>
                    <a:cubicBezTo>
                      <a:pt x="30" y="154"/>
                      <a:pt x="30" y="154"/>
                      <a:pt x="31" y="154"/>
                    </a:cubicBezTo>
                    <a:cubicBezTo>
                      <a:pt x="39" y="171"/>
                      <a:pt x="21" y="185"/>
                      <a:pt x="28" y="203"/>
                    </a:cubicBezTo>
                    <a:cubicBezTo>
                      <a:pt x="35" y="222"/>
                      <a:pt x="15" y="234"/>
                      <a:pt x="2" y="246"/>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5" name="Freeform 795">
                <a:extLst>
                  <a:ext uri="{FF2B5EF4-FFF2-40B4-BE49-F238E27FC236}">
                    <a16:creationId xmlns:a16="http://schemas.microsoft.com/office/drawing/2014/main" id="{5A58B311-1CB7-4A23-8A08-E3FAB4DE9BB5}"/>
                  </a:ext>
                </a:extLst>
              </p:cNvPr>
              <p:cNvSpPr>
                <a:spLocks/>
              </p:cNvSpPr>
              <p:nvPr/>
            </p:nvSpPr>
            <p:spPr bwMode="auto">
              <a:xfrm>
                <a:off x="424" y="3070"/>
                <a:ext cx="66" cy="36"/>
              </a:xfrm>
              <a:custGeom>
                <a:avLst/>
                <a:gdLst>
                  <a:gd name="T0" fmla="*/ 59 w 59"/>
                  <a:gd name="T1" fmla="*/ 8 h 32"/>
                  <a:gd name="T2" fmla="*/ 39 w 59"/>
                  <a:gd name="T3" fmla="*/ 16 h 32"/>
                  <a:gd name="T4" fmla="*/ 25 w 59"/>
                  <a:gd name="T5" fmla="*/ 25 h 32"/>
                  <a:gd name="T6" fmla="*/ 12 w 59"/>
                  <a:gd name="T7" fmla="*/ 31 h 32"/>
                  <a:gd name="T8" fmla="*/ 2 w 59"/>
                  <a:gd name="T9" fmla="*/ 24 h 32"/>
                  <a:gd name="T10" fmla="*/ 10 w 59"/>
                  <a:gd name="T11" fmla="*/ 16 h 32"/>
                  <a:gd name="T12" fmla="*/ 15 w 59"/>
                  <a:gd name="T13" fmla="*/ 8 h 32"/>
                  <a:gd name="T14" fmla="*/ 15 w 59"/>
                  <a:gd name="T15" fmla="*/ 4 h 32"/>
                  <a:gd name="T16" fmla="*/ 59 w 59"/>
                  <a:gd name="T17" fmla="*/ 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32">
                    <a:moveTo>
                      <a:pt x="59" y="8"/>
                    </a:moveTo>
                    <a:cubicBezTo>
                      <a:pt x="52" y="11"/>
                      <a:pt x="48" y="19"/>
                      <a:pt x="39" y="16"/>
                    </a:cubicBezTo>
                    <a:cubicBezTo>
                      <a:pt x="31" y="13"/>
                      <a:pt x="19" y="3"/>
                      <a:pt x="25" y="25"/>
                    </a:cubicBezTo>
                    <a:cubicBezTo>
                      <a:pt x="26" y="28"/>
                      <a:pt x="18" y="32"/>
                      <a:pt x="12" y="31"/>
                    </a:cubicBezTo>
                    <a:cubicBezTo>
                      <a:pt x="8" y="30"/>
                      <a:pt x="3" y="31"/>
                      <a:pt x="2" y="24"/>
                    </a:cubicBezTo>
                    <a:cubicBezTo>
                      <a:pt x="0" y="18"/>
                      <a:pt x="5" y="17"/>
                      <a:pt x="10" y="16"/>
                    </a:cubicBezTo>
                    <a:cubicBezTo>
                      <a:pt x="14" y="15"/>
                      <a:pt x="14" y="12"/>
                      <a:pt x="15" y="8"/>
                    </a:cubicBezTo>
                    <a:cubicBezTo>
                      <a:pt x="15" y="7"/>
                      <a:pt x="15" y="5"/>
                      <a:pt x="15" y="4"/>
                    </a:cubicBezTo>
                    <a:cubicBezTo>
                      <a:pt x="29" y="10"/>
                      <a:pt x="45" y="0"/>
                      <a:pt x="59" y="8"/>
                    </a:cubicBezTo>
                    <a:close/>
                  </a:path>
                </a:pathLst>
              </a:custGeom>
              <a:solidFill>
                <a:srgbClr val="9CC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6" name="Freeform 796">
                <a:extLst>
                  <a:ext uri="{FF2B5EF4-FFF2-40B4-BE49-F238E27FC236}">
                    <a16:creationId xmlns:a16="http://schemas.microsoft.com/office/drawing/2014/main" id="{34BD1DFB-5FFF-476E-B4A3-6E061C537D2B}"/>
                  </a:ext>
                </a:extLst>
              </p:cNvPr>
              <p:cNvSpPr>
                <a:spLocks/>
              </p:cNvSpPr>
              <p:nvPr/>
            </p:nvSpPr>
            <p:spPr bwMode="auto">
              <a:xfrm>
                <a:off x="495" y="3067"/>
                <a:ext cx="49" cy="49"/>
              </a:xfrm>
              <a:custGeom>
                <a:avLst/>
                <a:gdLst>
                  <a:gd name="T0" fmla="*/ 44 w 44"/>
                  <a:gd name="T1" fmla="*/ 14 h 43"/>
                  <a:gd name="T2" fmla="*/ 22 w 44"/>
                  <a:gd name="T3" fmla="*/ 30 h 43"/>
                  <a:gd name="T4" fmla="*/ 9 w 44"/>
                  <a:gd name="T5" fmla="*/ 21 h 43"/>
                  <a:gd name="T6" fmla="*/ 0 w 44"/>
                  <a:gd name="T7" fmla="*/ 10 h 43"/>
                  <a:gd name="T8" fmla="*/ 44 w 44"/>
                  <a:gd name="T9" fmla="*/ 14 h 43"/>
                </a:gdLst>
                <a:ahLst/>
                <a:cxnLst>
                  <a:cxn ang="0">
                    <a:pos x="T0" y="T1"/>
                  </a:cxn>
                  <a:cxn ang="0">
                    <a:pos x="T2" y="T3"/>
                  </a:cxn>
                  <a:cxn ang="0">
                    <a:pos x="T4" y="T5"/>
                  </a:cxn>
                  <a:cxn ang="0">
                    <a:pos x="T6" y="T7"/>
                  </a:cxn>
                  <a:cxn ang="0">
                    <a:pos x="T8" y="T9"/>
                  </a:cxn>
                </a:cxnLst>
                <a:rect l="0" t="0" r="r" b="b"/>
                <a:pathLst>
                  <a:path w="44" h="43">
                    <a:moveTo>
                      <a:pt x="44" y="14"/>
                    </a:moveTo>
                    <a:cubicBezTo>
                      <a:pt x="34" y="15"/>
                      <a:pt x="30" y="25"/>
                      <a:pt x="22" y="30"/>
                    </a:cubicBezTo>
                    <a:cubicBezTo>
                      <a:pt x="20" y="24"/>
                      <a:pt x="2" y="43"/>
                      <a:pt x="9" y="21"/>
                    </a:cubicBezTo>
                    <a:cubicBezTo>
                      <a:pt x="10" y="19"/>
                      <a:pt x="3" y="14"/>
                      <a:pt x="0" y="10"/>
                    </a:cubicBezTo>
                    <a:cubicBezTo>
                      <a:pt x="16" y="0"/>
                      <a:pt x="30" y="8"/>
                      <a:pt x="44" y="14"/>
                    </a:cubicBezTo>
                    <a:close/>
                  </a:path>
                </a:pathLst>
              </a:custGeom>
              <a:solidFill>
                <a:srgbClr val="9CC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7" name="Freeform 797">
                <a:extLst>
                  <a:ext uri="{FF2B5EF4-FFF2-40B4-BE49-F238E27FC236}">
                    <a16:creationId xmlns:a16="http://schemas.microsoft.com/office/drawing/2014/main" id="{3A0A9FFF-4D17-4408-885C-CAB6F9BC2077}"/>
                  </a:ext>
                </a:extLst>
              </p:cNvPr>
              <p:cNvSpPr>
                <a:spLocks/>
              </p:cNvSpPr>
              <p:nvPr/>
            </p:nvSpPr>
            <p:spPr bwMode="auto">
              <a:xfrm>
                <a:off x="544" y="3073"/>
                <a:ext cx="72" cy="25"/>
              </a:xfrm>
              <a:custGeom>
                <a:avLst/>
                <a:gdLst>
                  <a:gd name="T0" fmla="*/ 64 w 64"/>
                  <a:gd name="T1" fmla="*/ 9 h 22"/>
                  <a:gd name="T2" fmla="*/ 13 w 64"/>
                  <a:gd name="T3" fmla="*/ 16 h 22"/>
                  <a:gd name="T4" fmla="*/ 0 w 64"/>
                  <a:gd name="T5" fmla="*/ 9 h 22"/>
                  <a:gd name="T6" fmla="*/ 64 w 64"/>
                  <a:gd name="T7" fmla="*/ 9 h 22"/>
                </a:gdLst>
                <a:ahLst/>
                <a:cxnLst>
                  <a:cxn ang="0">
                    <a:pos x="T0" y="T1"/>
                  </a:cxn>
                  <a:cxn ang="0">
                    <a:pos x="T2" y="T3"/>
                  </a:cxn>
                  <a:cxn ang="0">
                    <a:pos x="T4" y="T5"/>
                  </a:cxn>
                  <a:cxn ang="0">
                    <a:pos x="T6" y="T7"/>
                  </a:cxn>
                </a:cxnLst>
                <a:rect l="0" t="0" r="r" b="b"/>
                <a:pathLst>
                  <a:path w="64" h="22">
                    <a:moveTo>
                      <a:pt x="64" y="9"/>
                    </a:moveTo>
                    <a:cubicBezTo>
                      <a:pt x="46" y="6"/>
                      <a:pt x="32" y="22"/>
                      <a:pt x="13" y="16"/>
                    </a:cubicBezTo>
                    <a:cubicBezTo>
                      <a:pt x="7" y="14"/>
                      <a:pt x="4" y="12"/>
                      <a:pt x="0" y="9"/>
                    </a:cubicBezTo>
                    <a:cubicBezTo>
                      <a:pt x="21" y="10"/>
                      <a:pt x="43" y="0"/>
                      <a:pt x="64" y="9"/>
                    </a:cubicBezTo>
                    <a:close/>
                  </a:path>
                </a:pathLst>
              </a:custGeom>
              <a:solidFill>
                <a:srgbClr val="9CC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8" name="Freeform 798">
                <a:extLst>
                  <a:ext uri="{FF2B5EF4-FFF2-40B4-BE49-F238E27FC236}">
                    <a16:creationId xmlns:a16="http://schemas.microsoft.com/office/drawing/2014/main" id="{53525ACA-E697-42D6-84EA-2A1FC0583070}"/>
                  </a:ext>
                </a:extLst>
              </p:cNvPr>
              <p:cNvSpPr>
                <a:spLocks/>
              </p:cNvSpPr>
              <p:nvPr/>
            </p:nvSpPr>
            <p:spPr bwMode="auto">
              <a:xfrm>
                <a:off x="722" y="3162"/>
                <a:ext cx="147" cy="53"/>
              </a:xfrm>
              <a:custGeom>
                <a:avLst/>
                <a:gdLst>
                  <a:gd name="T0" fmla="*/ 127 w 131"/>
                  <a:gd name="T1" fmla="*/ 22 h 47"/>
                  <a:gd name="T2" fmla="*/ 127 w 131"/>
                  <a:gd name="T3" fmla="*/ 26 h 47"/>
                  <a:gd name="T4" fmla="*/ 125 w 131"/>
                  <a:gd name="T5" fmla="*/ 38 h 47"/>
                  <a:gd name="T6" fmla="*/ 14 w 131"/>
                  <a:gd name="T7" fmla="*/ 38 h 47"/>
                  <a:gd name="T8" fmla="*/ 5 w 131"/>
                  <a:gd name="T9" fmla="*/ 20 h 47"/>
                  <a:gd name="T10" fmla="*/ 24 w 131"/>
                  <a:gd name="T11" fmla="*/ 5 h 47"/>
                  <a:gd name="T12" fmla="*/ 43 w 131"/>
                  <a:gd name="T13" fmla="*/ 13 h 47"/>
                  <a:gd name="T14" fmla="*/ 52 w 131"/>
                  <a:gd name="T15" fmla="*/ 15 h 47"/>
                  <a:gd name="T16" fmla="*/ 88 w 131"/>
                  <a:gd name="T17" fmla="*/ 19 h 47"/>
                  <a:gd name="T18" fmla="*/ 106 w 131"/>
                  <a:gd name="T19" fmla="*/ 6 h 47"/>
                  <a:gd name="T20" fmla="*/ 125 w 131"/>
                  <a:gd name="T21" fmla="*/ 6 h 47"/>
                  <a:gd name="T22" fmla="*/ 127 w 131"/>
                  <a:gd name="T23" fmla="*/ 22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1" h="47">
                    <a:moveTo>
                      <a:pt x="127" y="22"/>
                    </a:moveTo>
                    <a:cubicBezTo>
                      <a:pt x="127" y="23"/>
                      <a:pt x="127" y="25"/>
                      <a:pt x="127" y="26"/>
                    </a:cubicBezTo>
                    <a:cubicBezTo>
                      <a:pt x="129" y="30"/>
                      <a:pt x="130" y="35"/>
                      <a:pt x="125" y="38"/>
                    </a:cubicBezTo>
                    <a:cubicBezTo>
                      <a:pt x="88" y="47"/>
                      <a:pt x="51" y="40"/>
                      <a:pt x="14" y="38"/>
                    </a:cubicBezTo>
                    <a:cubicBezTo>
                      <a:pt x="1" y="37"/>
                      <a:pt x="0" y="32"/>
                      <a:pt x="5" y="20"/>
                    </a:cubicBezTo>
                    <a:cubicBezTo>
                      <a:pt x="10" y="12"/>
                      <a:pt x="16" y="8"/>
                      <a:pt x="24" y="5"/>
                    </a:cubicBezTo>
                    <a:cubicBezTo>
                      <a:pt x="34" y="0"/>
                      <a:pt x="40" y="2"/>
                      <a:pt x="43" y="13"/>
                    </a:cubicBezTo>
                    <a:cubicBezTo>
                      <a:pt x="44" y="16"/>
                      <a:pt x="48" y="16"/>
                      <a:pt x="52" y="15"/>
                    </a:cubicBezTo>
                    <a:cubicBezTo>
                      <a:pt x="64" y="12"/>
                      <a:pt x="75" y="7"/>
                      <a:pt x="88" y="19"/>
                    </a:cubicBezTo>
                    <a:cubicBezTo>
                      <a:pt x="91" y="22"/>
                      <a:pt x="104" y="16"/>
                      <a:pt x="106" y="6"/>
                    </a:cubicBezTo>
                    <a:cubicBezTo>
                      <a:pt x="112" y="6"/>
                      <a:pt x="119" y="6"/>
                      <a:pt x="125" y="6"/>
                    </a:cubicBezTo>
                    <a:cubicBezTo>
                      <a:pt x="131" y="11"/>
                      <a:pt x="128" y="16"/>
                      <a:pt x="127" y="22"/>
                    </a:cubicBezTo>
                    <a:close/>
                  </a:path>
                </a:pathLst>
              </a:custGeom>
              <a:solidFill>
                <a:srgbClr val="8DC0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9" name="Freeform 799">
                <a:extLst>
                  <a:ext uri="{FF2B5EF4-FFF2-40B4-BE49-F238E27FC236}">
                    <a16:creationId xmlns:a16="http://schemas.microsoft.com/office/drawing/2014/main" id="{EC52FC13-F650-459B-84CB-5F5826DA52B1}"/>
                  </a:ext>
                </a:extLst>
              </p:cNvPr>
              <p:cNvSpPr>
                <a:spLocks/>
              </p:cNvSpPr>
              <p:nvPr/>
            </p:nvSpPr>
            <p:spPr bwMode="auto">
              <a:xfrm>
                <a:off x="862" y="3172"/>
                <a:ext cx="47" cy="101"/>
              </a:xfrm>
              <a:custGeom>
                <a:avLst/>
                <a:gdLst>
                  <a:gd name="T0" fmla="*/ 0 w 42"/>
                  <a:gd name="T1" fmla="*/ 29 h 90"/>
                  <a:gd name="T2" fmla="*/ 2 w 42"/>
                  <a:gd name="T3" fmla="*/ 17 h 90"/>
                  <a:gd name="T4" fmla="*/ 30 w 42"/>
                  <a:gd name="T5" fmla="*/ 0 h 90"/>
                  <a:gd name="T6" fmla="*/ 10 w 42"/>
                  <a:gd name="T7" fmla="*/ 69 h 90"/>
                  <a:gd name="T8" fmla="*/ 8 w 42"/>
                  <a:gd name="T9" fmla="*/ 57 h 90"/>
                  <a:gd name="T10" fmla="*/ 4 w 42"/>
                  <a:gd name="T11" fmla="*/ 57 h 90"/>
                  <a:gd name="T12" fmla="*/ 4 w 42"/>
                  <a:gd name="T13" fmla="*/ 90 h 90"/>
                  <a:gd name="T14" fmla="*/ 1 w 42"/>
                  <a:gd name="T15" fmla="*/ 89 h 90"/>
                  <a:gd name="T16" fmla="*/ 1 w 42"/>
                  <a:gd name="T17" fmla="*/ 69 h 90"/>
                  <a:gd name="T18" fmla="*/ 0 w 42"/>
                  <a:gd name="T19" fmla="*/ 29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 h="90">
                    <a:moveTo>
                      <a:pt x="0" y="29"/>
                    </a:moveTo>
                    <a:cubicBezTo>
                      <a:pt x="1" y="25"/>
                      <a:pt x="1" y="21"/>
                      <a:pt x="2" y="17"/>
                    </a:cubicBezTo>
                    <a:cubicBezTo>
                      <a:pt x="15" y="19"/>
                      <a:pt x="15" y="0"/>
                      <a:pt x="30" y="0"/>
                    </a:cubicBezTo>
                    <a:cubicBezTo>
                      <a:pt x="20" y="23"/>
                      <a:pt x="42" y="52"/>
                      <a:pt x="10" y="69"/>
                    </a:cubicBezTo>
                    <a:cubicBezTo>
                      <a:pt x="9" y="65"/>
                      <a:pt x="9" y="61"/>
                      <a:pt x="8" y="57"/>
                    </a:cubicBezTo>
                    <a:cubicBezTo>
                      <a:pt x="7" y="57"/>
                      <a:pt x="6" y="57"/>
                      <a:pt x="4" y="57"/>
                    </a:cubicBezTo>
                    <a:cubicBezTo>
                      <a:pt x="4" y="68"/>
                      <a:pt x="4" y="79"/>
                      <a:pt x="4" y="90"/>
                    </a:cubicBezTo>
                    <a:cubicBezTo>
                      <a:pt x="3" y="90"/>
                      <a:pt x="2" y="89"/>
                      <a:pt x="1" y="89"/>
                    </a:cubicBezTo>
                    <a:cubicBezTo>
                      <a:pt x="1" y="82"/>
                      <a:pt x="1" y="76"/>
                      <a:pt x="1" y="69"/>
                    </a:cubicBezTo>
                    <a:cubicBezTo>
                      <a:pt x="1" y="56"/>
                      <a:pt x="0" y="42"/>
                      <a:pt x="0" y="29"/>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0" name="Freeform 800">
                <a:extLst>
                  <a:ext uri="{FF2B5EF4-FFF2-40B4-BE49-F238E27FC236}">
                    <a16:creationId xmlns:a16="http://schemas.microsoft.com/office/drawing/2014/main" id="{88803945-A63F-43F2-9CAB-709044322FEC}"/>
                  </a:ext>
                </a:extLst>
              </p:cNvPr>
              <p:cNvSpPr>
                <a:spLocks/>
              </p:cNvSpPr>
              <p:nvPr/>
            </p:nvSpPr>
            <p:spPr bwMode="auto">
              <a:xfrm>
                <a:off x="484" y="3236"/>
                <a:ext cx="36" cy="20"/>
              </a:xfrm>
              <a:custGeom>
                <a:avLst/>
                <a:gdLst>
                  <a:gd name="T0" fmla="*/ 29 w 32"/>
                  <a:gd name="T1" fmla="*/ 0 h 18"/>
                  <a:gd name="T2" fmla="*/ 29 w 32"/>
                  <a:gd name="T3" fmla="*/ 12 h 18"/>
                  <a:gd name="T4" fmla="*/ 3 w 32"/>
                  <a:gd name="T5" fmla="*/ 13 h 18"/>
                  <a:gd name="T6" fmla="*/ 5 w 32"/>
                  <a:gd name="T7" fmla="*/ 6 h 18"/>
                  <a:gd name="T8" fmla="*/ 21 w 32"/>
                  <a:gd name="T9" fmla="*/ 0 h 18"/>
                  <a:gd name="T10" fmla="*/ 29 w 32"/>
                  <a:gd name="T11" fmla="*/ 0 h 18"/>
                </a:gdLst>
                <a:ahLst/>
                <a:cxnLst>
                  <a:cxn ang="0">
                    <a:pos x="T0" y="T1"/>
                  </a:cxn>
                  <a:cxn ang="0">
                    <a:pos x="T2" y="T3"/>
                  </a:cxn>
                  <a:cxn ang="0">
                    <a:pos x="T4" y="T5"/>
                  </a:cxn>
                  <a:cxn ang="0">
                    <a:pos x="T6" y="T7"/>
                  </a:cxn>
                  <a:cxn ang="0">
                    <a:pos x="T8" y="T9"/>
                  </a:cxn>
                  <a:cxn ang="0">
                    <a:pos x="T10" y="T11"/>
                  </a:cxn>
                </a:cxnLst>
                <a:rect l="0" t="0" r="r" b="b"/>
                <a:pathLst>
                  <a:path w="32" h="18">
                    <a:moveTo>
                      <a:pt x="29" y="0"/>
                    </a:moveTo>
                    <a:cubicBezTo>
                      <a:pt x="28" y="5"/>
                      <a:pt x="32" y="13"/>
                      <a:pt x="29" y="12"/>
                    </a:cubicBezTo>
                    <a:cubicBezTo>
                      <a:pt x="20" y="8"/>
                      <a:pt x="11" y="18"/>
                      <a:pt x="3" y="13"/>
                    </a:cubicBezTo>
                    <a:cubicBezTo>
                      <a:pt x="1" y="12"/>
                      <a:pt x="0" y="7"/>
                      <a:pt x="5" y="6"/>
                    </a:cubicBezTo>
                    <a:cubicBezTo>
                      <a:pt x="11" y="5"/>
                      <a:pt x="17" y="5"/>
                      <a:pt x="21" y="0"/>
                    </a:cubicBezTo>
                    <a:cubicBezTo>
                      <a:pt x="24" y="0"/>
                      <a:pt x="26" y="0"/>
                      <a:pt x="29" y="0"/>
                    </a:cubicBezTo>
                    <a:close/>
                  </a:path>
                </a:pathLst>
              </a:custGeom>
              <a:solidFill>
                <a:srgbClr val="90C2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1" name="Freeform 801">
                <a:extLst>
                  <a:ext uri="{FF2B5EF4-FFF2-40B4-BE49-F238E27FC236}">
                    <a16:creationId xmlns:a16="http://schemas.microsoft.com/office/drawing/2014/main" id="{0C13B6AA-D569-4EFC-B540-54D0BE2B414E}"/>
                  </a:ext>
                </a:extLst>
              </p:cNvPr>
              <p:cNvSpPr>
                <a:spLocks/>
              </p:cNvSpPr>
              <p:nvPr/>
            </p:nvSpPr>
            <p:spPr bwMode="auto">
              <a:xfrm>
                <a:off x="1933" y="639"/>
                <a:ext cx="180" cy="450"/>
              </a:xfrm>
              <a:custGeom>
                <a:avLst/>
                <a:gdLst>
                  <a:gd name="T0" fmla="*/ 141 w 160"/>
                  <a:gd name="T1" fmla="*/ 36 h 401"/>
                  <a:gd name="T2" fmla="*/ 160 w 160"/>
                  <a:gd name="T3" fmla="*/ 0 h 401"/>
                  <a:gd name="T4" fmla="*/ 126 w 160"/>
                  <a:gd name="T5" fmla="*/ 92 h 401"/>
                  <a:gd name="T6" fmla="*/ 110 w 160"/>
                  <a:gd name="T7" fmla="*/ 141 h 401"/>
                  <a:gd name="T8" fmla="*/ 46 w 160"/>
                  <a:gd name="T9" fmla="*/ 313 h 401"/>
                  <a:gd name="T10" fmla="*/ 1 w 160"/>
                  <a:gd name="T11" fmla="*/ 401 h 401"/>
                  <a:gd name="T12" fmla="*/ 21 w 160"/>
                  <a:gd name="T13" fmla="*/ 346 h 401"/>
                  <a:gd name="T14" fmla="*/ 49 w 160"/>
                  <a:gd name="T15" fmla="*/ 286 h 401"/>
                  <a:gd name="T16" fmla="*/ 51 w 160"/>
                  <a:gd name="T17" fmla="*/ 282 h 401"/>
                  <a:gd name="T18" fmla="*/ 99 w 160"/>
                  <a:gd name="T19" fmla="*/ 160 h 401"/>
                  <a:gd name="T20" fmla="*/ 141 w 160"/>
                  <a:gd name="T21" fmla="*/ 36 h 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0" h="401">
                    <a:moveTo>
                      <a:pt x="141" y="36"/>
                    </a:moveTo>
                    <a:cubicBezTo>
                      <a:pt x="151" y="26"/>
                      <a:pt x="147" y="9"/>
                      <a:pt x="160" y="0"/>
                    </a:cubicBezTo>
                    <a:cubicBezTo>
                      <a:pt x="153" y="33"/>
                      <a:pt x="136" y="61"/>
                      <a:pt x="126" y="92"/>
                    </a:cubicBezTo>
                    <a:cubicBezTo>
                      <a:pt x="120" y="108"/>
                      <a:pt x="110" y="124"/>
                      <a:pt x="110" y="141"/>
                    </a:cubicBezTo>
                    <a:cubicBezTo>
                      <a:pt x="110" y="207"/>
                      <a:pt x="66" y="255"/>
                      <a:pt x="46" y="313"/>
                    </a:cubicBezTo>
                    <a:cubicBezTo>
                      <a:pt x="35" y="344"/>
                      <a:pt x="11" y="369"/>
                      <a:pt x="1" y="401"/>
                    </a:cubicBezTo>
                    <a:cubicBezTo>
                      <a:pt x="0" y="380"/>
                      <a:pt x="12" y="363"/>
                      <a:pt x="21" y="346"/>
                    </a:cubicBezTo>
                    <a:cubicBezTo>
                      <a:pt x="32" y="326"/>
                      <a:pt x="45" y="309"/>
                      <a:pt x="49" y="286"/>
                    </a:cubicBezTo>
                    <a:cubicBezTo>
                      <a:pt x="48" y="284"/>
                      <a:pt x="49" y="283"/>
                      <a:pt x="51" y="282"/>
                    </a:cubicBezTo>
                    <a:cubicBezTo>
                      <a:pt x="73" y="244"/>
                      <a:pt x="93" y="205"/>
                      <a:pt x="99" y="160"/>
                    </a:cubicBezTo>
                    <a:cubicBezTo>
                      <a:pt x="104" y="116"/>
                      <a:pt x="122" y="76"/>
                      <a:pt x="141" y="36"/>
                    </a:cubicBezTo>
                    <a:close/>
                  </a:path>
                </a:pathLst>
              </a:custGeom>
              <a:solidFill>
                <a:srgbClr val="6C51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2" name="Freeform 802">
                <a:extLst>
                  <a:ext uri="{FF2B5EF4-FFF2-40B4-BE49-F238E27FC236}">
                    <a16:creationId xmlns:a16="http://schemas.microsoft.com/office/drawing/2014/main" id="{B2225CF6-3E06-43CB-BC6D-CF7358BE1747}"/>
                  </a:ext>
                </a:extLst>
              </p:cNvPr>
              <p:cNvSpPr>
                <a:spLocks/>
              </p:cNvSpPr>
              <p:nvPr/>
            </p:nvSpPr>
            <p:spPr bwMode="auto">
              <a:xfrm>
                <a:off x="2005" y="639"/>
                <a:ext cx="81" cy="231"/>
              </a:xfrm>
              <a:custGeom>
                <a:avLst/>
                <a:gdLst>
                  <a:gd name="T0" fmla="*/ 0 w 72"/>
                  <a:gd name="T1" fmla="*/ 206 h 206"/>
                  <a:gd name="T2" fmla="*/ 44 w 72"/>
                  <a:gd name="T3" fmla="*/ 63 h 206"/>
                  <a:gd name="T4" fmla="*/ 68 w 72"/>
                  <a:gd name="T5" fmla="*/ 0 h 206"/>
                  <a:gd name="T6" fmla="*/ 72 w 72"/>
                  <a:gd name="T7" fmla="*/ 9 h 206"/>
                  <a:gd name="T8" fmla="*/ 29 w 72"/>
                  <a:gd name="T9" fmla="*/ 118 h 206"/>
                  <a:gd name="T10" fmla="*/ 19 w 72"/>
                  <a:gd name="T11" fmla="*/ 169 h 206"/>
                  <a:gd name="T12" fmla="*/ 0 w 72"/>
                  <a:gd name="T13" fmla="*/ 206 h 206"/>
                </a:gdLst>
                <a:ahLst/>
                <a:cxnLst>
                  <a:cxn ang="0">
                    <a:pos x="T0" y="T1"/>
                  </a:cxn>
                  <a:cxn ang="0">
                    <a:pos x="T2" y="T3"/>
                  </a:cxn>
                  <a:cxn ang="0">
                    <a:pos x="T4" y="T5"/>
                  </a:cxn>
                  <a:cxn ang="0">
                    <a:pos x="T6" y="T7"/>
                  </a:cxn>
                  <a:cxn ang="0">
                    <a:pos x="T8" y="T9"/>
                  </a:cxn>
                  <a:cxn ang="0">
                    <a:pos x="T10" y="T11"/>
                  </a:cxn>
                  <a:cxn ang="0">
                    <a:pos x="T12" y="T13"/>
                  </a:cxn>
                </a:cxnLst>
                <a:rect l="0" t="0" r="r" b="b"/>
                <a:pathLst>
                  <a:path w="72" h="206">
                    <a:moveTo>
                      <a:pt x="0" y="206"/>
                    </a:moveTo>
                    <a:cubicBezTo>
                      <a:pt x="9" y="157"/>
                      <a:pt x="19" y="108"/>
                      <a:pt x="44" y="63"/>
                    </a:cubicBezTo>
                    <a:cubicBezTo>
                      <a:pt x="55" y="44"/>
                      <a:pt x="61" y="21"/>
                      <a:pt x="68" y="0"/>
                    </a:cubicBezTo>
                    <a:cubicBezTo>
                      <a:pt x="72" y="2"/>
                      <a:pt x="72" y="5"/>
                      <a:pt x="72" y="9"/>
                    </a:cubicBezTo>
                    <a:cubicBezTo>
                      <a:pt x="59" y="45"/>
                      <a:pt x="45" y="82"/>
                      <a:pt x="29" y="118"/>
                    </a:cubicBezTo>
                    <a:cubicBezTo>
                      <a:pt x="22" y="133"/>
                      <a:pt x="14" y="149"/>
                      <a:pt x="19" y="169"/>
                    </a:cubicBezTo>
                    <a:cubicBezTo>
                      <a:pt x="22" y="178"/>
                      <a:pt x="10" y="195"/>
                      <a:pt x="0" y="206"/>
                    </a:cubicBezTo>
                    <a:close/>
                  </a:path>
                </a:pathLst>
              </a:custGeom>
              <a:solidFill>
                <a:srgbClr val="7253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3" name="Freeform 803">
                <a:extLst>
                  <a:ext uri="{FF2B5EF4-FFF2-40B4-BE49-F238E27FC236}">
                    <a16:creationId xmlns:a16="http://schemas.microsoft.com/office/drawing/2014/main" id="{F57D107A-4504-4EB5-8B69-F9E68C47FBE0}"/>
                  </a:ext>
                </a:extLst>
              </p:cNvPr>
              <p:cNvSpPr>
                <a:spLocks/>
              </p:cNvSpPr>
              <p:nvPr/>
            </p:nvSpPr>
            <p:spPr bwMode="auto">
              <a:xfrm>
                <a:off x="1962" y="863"/>
                <a:ext cx="57" cy="81"/>
              </a:xfrm>
              <a:custGeom>
                <a:avLst/>
                <a:gdLst>
                  <a:gd name="T0" fmla="*/ 10 w 50"/>
                  <a:gd name="T1" fmla="*/ 72 h 72"/>
                  <a:gd name="T2" fmla="*/ 2 w 50"/>
                  <a:gd name="T3" fmla="*/ 64 h 72"/>
                  <a:gd name="T4" fmla="*/ 20 w 50"/>
                  <a:gd name="T5" fmla="*/ 16 h 72"/>
                  <a:gd name="T6" fmla="*/ 38 w 50"/>
                  <a:gd name="T7" fmla="*/ 6 h 72"/>
                  <a:gd name="T8" fmla="*/ 34 w 50"/>
                  <a:gd name="T9" fmla="*/ 19 h 72"/>
                  <a:gd name="T10" fmla="*/ 35 w 50"/>
                  <a:gd name="T11" fmla="*/ 25 h 72"/>
                  <a:gd name="T12" fmla="*/ 50 w 50"/>
                  <a:gd name="T13" fmla="*/ 5 h 72"/>
                  <a:gd name="T14" fmla="*/ 10 w 50"/>
                  <a:gd name="T15" fmla="*/ 72 h 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 h="72">
                    <a:moveTo>
                      <a:pt x="10" y="72"/>
                    </a:moveTo>
                    <a:cubicBezTo>
                      <a:pt x="9" y="68"/>
                      <a:pt x="0" y="72"/>
                      <a:pt x="2" y="64"/>
                    </a:cubicBezTo>
                    <a:cubicBezTo>
                      <a:pt x="8" y="48"/>
                      <a:pt x="15" y="32"/>
                      <a:pt x="20" y="16"/>
                    </a:cubicBezTo>
                    <a:cubicBezTo>
                      <a:pt x="26" y="0"/>
                      <a:pt x="25" y="0"/>
                      <a:pt x="38" y="6"/>
                    </a:cubicBezTo>
                    <a:cubicBezTo>
                      <a:pt x="37" y="10"/>
                      <a:pt x="35" y="15"/>
                      <a:pt x="34" y="19"/>
                    </a:cubicBezTo>
                    <a:cubicBezTo>
                      <a:pt x="34" y="21"/>
                      <a:pt x="35" y="23"/>
                      <a:pt x="35" y="25"/>
                    </a:cubicBezTo>
                    <a:cubicBezTo>
                      <a:pt x="43" y="20"/>
                      <a:pt x="40" y="9"/>
                      <a:pt x="50" y="5"/>
                    </a:cubicBezTo>
                    <a:cubicBezTo>
                      <a:pt x="47" y="35"/>
                      <a:pt x="20" y="48"/>
                      <a:pt x="10" y="72"/>
                    </a:cubicBezTo>
                    <a:close/>
                  </a:path>
                </a:pathLst>
              </a:custGeom>
              <a:solidFill>
                <a:srgbClr val="B08E7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4" name="Freeform 804">
                <a:extLst>
                  <a:ext uri="{FF2B5EF4-FFF2-40B4-BE49-F238E27FC236}">
                    <a16:creationId xmlns:a16="http://schemas.microsoft.com/office/drawing/2014/main" id="{F6A66B46-61DC-4BE5-880F-967FAB65515F}"/>
                  </a:ext>
                </a:extLst>
              </p:cNvPr>
              <p:cNvSpPr>
                <a:spLocks/>
              </p:cNvSpPr>
              <p:nvPr/>
            </p:nvSpPr>
            <p:spPr bwMode="auto">
              <a:xfrm>
                <a:off x="1951" y="1003"/>
                <a:ext cx="44" cy="91"/>
              </a:xfrm>
              <a:custGeom>
                <a:avLst/>
                <a:gdLst>
                  <a:gd name="T0" fmla="*/ 0 w 39"/>
                  <a:gd name="T1" fmla="*/ 81 h 81"/>
                  <a:gd name="T2" fmla="*/ 34 w 39"/>
                  <a:gd name="T3" fmla="*/ 0 h 81"/>
                  <a:gd name="T4" fmla="*/ 39 w 39"/>
                  <a:gd name="T5" fmla="*/ 2 h 81"/>
                  <a:gd name="T6" fmla="*/ 0 w 39"/>
                  <a:gd name="T7" fmla="*/ 81 h 81"/>
                </a:gdLst>
                <a:ahLst/>
                <a:cxnLst>
                  <a:cxn ang="0">
                    <a:pos x="T0" y="T1"/>
                  </a:cxn>
                  <a:cxn ang="0">
                    <a:pos x="T2" y="T3"/>
                  </a:cxn>
                  <a:cxn ang="0">
                    <a:pos x="T4" y="T5"/>
                  </a:cxn>
                  <a:cxn ang="0">
                    <a:pos x="T6" y="T7"/>
                  </a:cxn>
                </a:cxnLst>
                <a:rect l="0" t="0" r="r" b="b"/>
                <a:pathLst>
                  <a:path w="39" h="81">
                    <a:moveTo>
                      <a:pt x="0" y="81"/>
                    </a:moveTo>
                    <a:cubicBezTo>
                      <a:pt x="11" y="54"/>
                      <a:pt x="22" y="27"/>
                      <a:pt x="34" y="0"/>
                    </a:cubicBezTo>
                    <a:cubicBezTo>
                      <a:pt x="35" y="1"/>
                      <a:pt x="37" y="2"/>
                      <a:pt x="39" y="2"/>
                    </a:cubicBezTo>
                    <a:cubicBezTo>
                      <a:pt x="29" y="29"/>
                      <a:pt x="19" y="57"/>
                      <a:pt x="0" y="81"/>
                    </a:cubicBezTo>
                    <a:close/>
                  </a:path>
                </a:pathLst>
              </a:custGeom>
              <a:solidFill>
                <a:srgbClr val="7A61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5" name="Freeform 805">
                <a:extLst>
                  <a:ext uri="{FF2B5EF4-FFF2-40B4-BE49-F238E27FC236}">
                    <a16:creationId xmlns:a16="http://schemas.microsoft.com/office/drawing/2014/main" id="{0ED78666-5F5B-4662-85F5-3C8A0AF67EF8}"/>
                  </a:ext>
                </a:extLst>
              </p:cNvPr>
              <p:cNvSpPr>
                <a:spLocks/>
              </p:cNvSpPr>
              <p:nvPr/>
            </p:nvSpPr>
            <p:spPr bwMode="auto">
              <a:xfrm>
                <a:off x="1939" y="944"/>
                <a:ext cx="51" cy="79"/>
              </a:xfrm>
              <a:custGeom>
                <a:avLst/>
                <a:gdLst>
                  <a:gd name="T0" fmla="*/ 46 w 46"/>
                  <a:gd name="T1" fmla="*/ 10 h 70"/>
                  <a:gd name="T2" fmla="*/ 44 w 46"/>
                  <a:gd name="T3" fmla="*/ 14 h 70"/>
                  <a:gd name="T4" fmla="*/ 0 w 46"/>
                  <a:gd name="T5" fmla="*/ 70 h 70"/>
                  <a:gd name="T6" fmla="*/ 41 w 46"/>
                  <a:gd name="T7" fmla="*/ 4 h 70"/>
                  <a:gd name="T8" fmla="*/ 46 w 46"/>
                  <a:gd name="T9" fmla="*/ 4 h 70"/>
                  <a:gd name="T10" fmla="*/ 46 w 46"/>
                  <a:gd name="T11" fmla="*/ 10 h 70"/>
                </a:gdLst>
                <a:ahLst/>
                <a:cxnLst>
                  <a:cxn ang="0">
                    <a:pos x="T0" y="T1"/>
                  </a:cxn>
                  <a:cxn ang="0">
                    <a:pos x="T2" y="T3"/>
                  </a:cxn>
                  <a:cxn ang="0">
                    <a:pos x="T4" y="T5"/>
                  </a:cxn>
                  <a:cxn ang="0">
                    <a:pos x="T6" y="T7"/>
                  </a:cxn>
                  <a:cxn ang="0">
                    <a:pos x="T8" y="T9"/>
                  </a:cxn>
                  <a:cxn ang="0">
                    <a:pos x="T10" y="T11"/>
                  </a:cxn>
                </a:cxnLst>
                <a:rect l="0" t="0" r="r" b="b"/>
                <a:pathLst>
                  <a:path w="46" h="70">
                    <a:moveTo>
                      <a:pt x="46" y="10"/>
                    </a:moveTo>
                    <a:cubicBezTo>
                      <a:pt x="45" y="12"/>
                      <a:pt x="45" y="13"/>
                      <a:pt x="44" y="14"/>
                    </a:cubicBezTo>
                    <a:cubicBezTo>
                      <a:pt x="29" y="33"/>
                      <a:pt x="19" y="55"/>
                      <a:pt x="0" y="70"/>
                    </a:cubicBezTo>
                    <a:cubicBezTo>
                      <a:pt x="13" y="48"/>
                      <a:pt x="27" y="26"/>
                      <a:pt x="41" y="4"/>
                    </a:cubicBezTo>
                    <a:cubicBezTo>
                      <a:pt x="42" y="3"/>
                      <a:pt x="45" y="0"/>
                      <a:pt x="46" y="4"/>
                    </a:cubicBezTo>
                    <a:cubicBezTo>
                      <a:pt x="46" y="6"/>
                      <a:pt x="46" y="8"/>
                      <a:pt x="46" y="10"/>
                    </a:cubicBezTo>
                    <a:close/>
                  </a:path>
                </a:pathLst>
              </a:custGeom>
              <a:solidFill>
                <a:srgbClr val="7158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6" name="Freeform 806">
                <a:extLst>
                  <a:ext uri="{FF2B5EF4-FFF2-40B4-BE49-F238E27FC236}">
                    <a16:creationId xmlns:a16="http://schemas.microsoft.com/office/drawing/2014/main" id="{FB391247-A629-44F2-B906-9C613787E449}"/>
                  </a:ext>
                </a:extLst>
              </p:cNvPr>
              <p:cNvSpPr>
                <a:spLocks/>
              </p:cNvSpPr>
              <p:nvPr/>
            </p:nvSpPr>
            <p:spPr bwMode="auto">
              <a:xfrm>
                <a:off x="860" y="3109"/>
                <a:ext cx="40" cy="77"/>
              </a:xfrm>
              <a:custGeom>
                <a:avLst/>
                <a:gdLst>
                  <a:gd name="T0" fmla="*/ 4 w 36"/>
                  <a:gd name="T1" fmla="*/ 69 h 69"/>
                  <a:gd name="T2" fmla="*/ 2 w 36"/>
                  <a:gd name="T3" fmla="*/ 53 h 69"/>
                  <a:gd name="T4" fmla="*/ 0 w 36"/>
                  <a:gd name="T5" fmla="*/ 29 h 69"/>
                  <a:gd name="T6" fmla="*/ 28 w 36"/>
                  <a:gd name="T7" fmla="*/ 0 h 69"/>
                  <a:gd name="T8" fmla="*/ 4 w 36"/>
                  <a:gd name="T9" fmla="*/ 69 h 69"/>
                </a:gdLst>
                <a:ahLst/>
                <a:cxnLst>
                  <a:cxn ang="0">
                    <a:pos x="T0" y="T1"/>
                  </a:cxn>
                  <a:cxn ang="0">
                    <a:pos x="T2" y="T3"/>
                  </a:cxn>
                  <a:cxn ang="0">
                    <a:pos x="T4" y="T5"/>
                  </a:cxn>
                  <a:cxn ang="0">
                    <a:pos x="T6" y="T7"/>
                  </a:cxn>
                  <a:cxn ang="0">
                    <a:pos x="T8" y="T9"/>
                  </a:cxn>
                </a:cxnLst>
                <a:rect l="0" t="0" r="r" b="b"/>
                <a:pathLst>
                  <a:path w="36" h="69">
                    <a:moveTo>
                      <a:pt x="4" y="69"/>
                    </a:moveTo>
                    <a:cubicBezTo>
                      <a:pt x="3" y="64"/>
                      <a:pt x="3" y="58"/>
                      <a:pt x="2" y="53"/>
                    </a:cubicBezTo>
                    <a:cubicBezTo>
                      <a:pt x="2" y="45"/>
                      <a:pt x="4" y="37"/>
                      <a:pt x="0" y="29"/>
                    </a:cubicBezTo>
                    <a:cubicBezTo>
                      <a:pt x="13" y="23"/>
                      <a:pt x="13" y="5"/>
                      <a:pt x="28" y="0"/>
                    </a:cubicBezTo>
                    <a:cubicBezTo>
                      <a:pt x="36" y="29"/>
                      <a:pt x="32" y="40"/>
                      <a:pt x="4" y="69"/>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7" name="Freeform 807">
                <a:extLst>
                  <a:ext uri="{FF2B5EF4-FFF2-40B4-BE49-F238E27FC236}">
                    <a16:creationId xmlns:a16="http://schemas.microsoft.com/office/drawing/2014/main" id="{663248EE-FC6D-4534-8F30-92634002FF65}"/>
                  </a:ext>
                </a:extLst>
              </p:cNvPr>
              <p:cNvSpPr>
                <a:spLocks/>
              </p:cNvSpPr>
              <p:nvPr/>
            </p:nvSpPr>
            <p:spPr bwMode="auto">
              <a:xfrm>
                <a:off x="871" y="2745"/>
                <a:ext cx="28" cy="100"/>
              </a:xfrm>
              <a:custGeom>
                <a:avLst/>
                <a:gdLst>
                  <a:gd name="T0" fmla="*/ 8 w 25"/>
                  <a:gd name="T1" fmla="*/ 2 h 89"/>
                  <a:gd name="T2" fmla="*/ 20 w 25"/>
                  <a:gd name="T3" fmla="*/ 15 h 89"/>
                  <a:gd name="T4" fmla="*/ 21 w 25"/>
                  <a:gd name="T5" fmla="*/ 53 h 89"/>
                  <a:gd name="T6" fmla="*/ 2 w 25"/>
                  <a:gd name="T7" fmla="*/ 89 h 89"/>
                  <a:gd name="T8" fmla="*/ 5 w 25"/>
                  <a:gd name="T9" fmla="*/ 68 h 89"/>
                  <a:gd name="T10" fmla="*/ 9 w 25"/>
                  <a:gd name="T11" fmla="*/ 29 h 89"/>
                  <a:gd name="T12" fmla="*/ 8 w 25"/>
                  <a:gd name="T13" fmla="*/ 2 h 89"/>
                </a:gdLst>
                <a:ahLst/>
                <a:cxnLst>
                  <a:cxn ang="0">
                    <a:pos x="T0" y="T1"/>
                  </a:cxn>
                  <a:cxn ang="0">
                    <a:pos x="T2" y="T3"/>
                  </a:cxn>
                  <a:cxn ang="0">
                    <a:pos x="T4" y="T5"/>
                  </a:cxn>
                  <a:cxn ang="0">
                    <a:pos x="T6" y="T7"/>
                  </a:cxn>
                  <a:cxn ang="0">
                    <a:pos x="T8" y="T9"/>
                  </a:cxn>
                  <a:cxn ang="0">
                    <a:pos x="T10" y="T11"/>
                  </a:cxn>
                  <a:cxn ang="0">
                    <a:pos x="T12" y="T13"/>
                  </a:cxn>
                </a:cxnLst>
                <a:rect l="0" t="0" r="r" b="b"/>
                <a:pathLst>
                  <a:path w="25" h="89">
                    <a:moveTo>
                      <a:pt x="8" y="2"/>
                    </a:moveTo>
                    <a:cubicBezTo>
                      <a:pt x="19" y="0"/>
                      <a:pt x="22" y="4"/>
                      <a:pt x="20" y="15"/>
                    </a:cubicBezTo>
                    <a:cubicBezTo>
                      <a:pt x="18" y="28"/>
                      <a:pt x="18" y="41"/>
                      <a:pt x="21" y="53"/>
                    </a:cubicBezTo>
                    <a:cubicBezTo>
                      <a:pt x="25" y="71"/>
                      <a:pt x="19" y="83"/>
                      <a:pt x="2" y="89"/>
                    </a:cubicBezTo>
                    <a:cubicBezTo>
                      <a:pt x="0" y="82"/>
                      <a:pt x="8" y="76"/>
                      <a:pt x="5" y="68"/>
                    </a:cubicBezTo>
                    <a:cubicBezTo>
                      <a:pt x="5" y="55"/>
                      <a:pt x="11" y="43"/>
                      <a:pt x="9" y="29"/>
                    </a:cubicBezTo>
                    <a:cubicBezTo>
                      <a:pt x="12" y="20"/>
                      <a:pt x="17" y="11"/>
                      <a:pt x="8" y="2"/>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17" name="Freeform 809">
              <a:extLst>
                <a:ext uri="{FF2B5EF4-FFF2-40B4-BE49-F238E27FC236}">
                  <a16:creationId xmlns:a16="http://schemas.microsoft.com/office/drawing/2014/main" id="{B40F571E-708B-4073-B078-69A311FA5EFD}"/>
                </a:ext>
              </a:extLst>
            </p:cNvPr>
            <p:cNvSpPr>
              <a:spLocks/>
            </p:cNvSpPr>
            <p:nvPr/>
          </p:nvSpPr>
          <p:spPr bwMode="auto">
            <a:xfrm>
              <a:off x="2061" y="4001"/>
              <a:ext cx="74" cy="12"/>
            </a:xfrm>
            <a:custGeom>
              <a:avLst/>
              <a:gdLst>
                <a:gd name="T0" fmla="*/ 66 w 66"/>
                <a:gd name="T1" fmla="*/ 3 h 11"/>
                <a:gd name="T2" fmla="*/ 0 w 66"/>
                <a:gd name="T3" fmla="*/ 6 h 11"/>
                <a:gd name="T4" fmla="*/ 66 w 66"/>
                <a:gd name="T5" fmla="*/ 3 h 11"/>
              </a:gdLst>
              <a:ahLst/>
              <a:cxnLst>
                <a:cxn ang="0">
                  <a:pos x="T0" y="T1"/>
                </a:cxn>
                <a:cxn ang="0">
                  <a:pos x="T2" y="T3"/>
                </a:cxn>
                <a:cxn ang="0">
                  <a:pos x="T4" y="T5"/>
                </a:cxn>
              </a:cxnLst>
              <a:rect l="0" t="0" r="r" b="b"/>
              <a:pathLst>
                <a:path w="66" h="11">
                  <a:moveTo>
                    <a:pt x="66" y="3"/>
                  </a:moveTo>
                  <a:cubicBezTo>
                    <a:pt x="44" y="11"/>
                    <a:pt x="22" y="6"/>
                    <a:pt x="0" y="6"/>
                  </a:cubicBezTo>
                  <a:cubicBezTo>
                    <a:pt x="22" y="0"/>
                    <a:pt x="44" y="5"/>
                    <a:pt x="66" y="3"/>
                  </a:cubicBezTo>
                  <a:close/>
                </a:path>
              </a:pathLst>
            </a:custGeom>
            <a:solidFill>
              <a:srgbClr val="509F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 name="Freeform 810">
              <a:extLst>
                <a:ext uri="{FF2B5EF4-FFF2-40B4-BE49-F238E27FC236}">
                  <a16:creationId xmlns:a16="http://schemas.microsoft.com/office/drawing/2014/main" id="{49F5F149-B901-4F93-9E44-589B9D35F58A}"/>
                </a:ext>
              </a:extLst>
            </p:cNvPr>
            <p:cNvSpPr>
              <a:spLocks/>
            </p:cNvSpPr>
            <p:nvPr/>
          </p:nvSpPr>
          <p:spPr bwMode="auto">
            <a:xfrm>
              <a:off x="515" y="2913"/>
              <a:ext cx="299" cy="32"/>
            </a:xfrm>
            <a:custGeom>
              <a:avLst/>
              <a:gdLst>
                <a:gd name="T0" fmla="*/ 266 w 266"/>
                <a:gd name="T1" fmla="*/ 23 h 28"/>
                <a:gd name="T2" fmla="*/ 234 w 266"/>
                <a:gd name="T3" fmla="*/ 23 h 28"/>
                <a:gd name="T4" fmla="*/ 181 w 266"/>
                <a:gd name="T5" fmla="*/ 26 h 28"/>
                <a:gd name="T6" fmla="*/ 158 w 266"/>
                <a:gd name="T7" fmla="*/ 25 h 28"/>
                <a:gd name="T8" fmla="*/ 87 w 266"/>
                <a:gd name="T9" fmla="*/ 18 h 28"/>
                <a:gd name="T10" fmla="*/ 2 w 266"/>
                <a:gd name="T11" fmla="*/ 15 h 28"/>
                <a:gd name="T12" fmla="*/ 1 w 266"/>
                <a:gd name="T13" fmla="*/ 12 h 28"/>
                <a:gd name="T14" fmla="*/ 2 w 266"/>
                <a:gd name="T15" fmla="*/ 11 h 28"/>
                <a:gd name="T16" fmla="*/ 51 w 266"/>
                <a:gd name="T17" fmla="*/ 14 h 28"/>
                <a:gd name="T18" fmla="*/ 65 w 266"/>
                <a:gd name="T19" fmla="*/ 13 h 28"/>
                <a:gd name="T20" fmla="*/ 127 w 266"/>
                <a:gd name="T21" fmla="*/ 11 h 28"/>
                <a:gd name="T22" fmla="*/ 207 w 266"/>
                <a:gd name="T23" fmla="*/ 12 h 28"/>
                <a:gd name="T24" fmla="*/ 266 w 266"/>
                <a:gd name="T25" fmla="*/ 23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66" h="28">
                  <a:moveTo>
                    <a:pt x="266" y="23"/>
                  </a:moveTo>
                  <a:cubicBezTo>
                    <a:pt x="255" y="26"/>
                    <a:pt x="246" y="27"/>
                    <a:pt x="234" y="23"/>
                  </a:cubicBezTo>
                  <a:cubicBezTo>
                    <a:pt x="217" y="16"/>
                    <a:pt x="199" y="26"/>
                    <a:pt x="181" y="26"/>
                  </a:cubicBezTo>
                  <a:cubicBezTo>
                    <a:pt x="174" y="26"/>
                    <a:pt x="162" y="28"/>
                    <a:pt x="158" y="25"/>
                  </a:cubicBezTo>
                  <a:cubicBezTo>
                    <a:pt x="135" y="13"/>
                    <a:pt x="107" y="13"/>
                    <a:pt x="87" y="18"/>
                  </a:cubicBezTo>
                  <a:cubicBezTo>
                    <a:pt x="57" y="24"/>
                    <a:pt x="30" y="12"/>
                    <a:pt x="2" y="15"/>
                  </a:cubicBezTo>
                  <a:cubicBezTo>
                    <a:pt x="1" y="14"/>
                    <a:pt x="0" y="13"/>
                    <a:pt x="1" y="12"/>
                  </a:cubicBezTo>
                  <a:cubicBezTo>
                    <a:pt x="1" y="11"/>
                    <a:pt x="2" y="11"/>
                    <a:pt x="2" y="11"/>
                  </a:cubicBezTo>
                  <a:cubicBezTo>
                    <a:pt x="18" y="12"/>
                    <a:pt x="35" y="9"/>
                    <a:pt x="51" y="14"/>
                  </a:cubicBezTo>
                  <a:cubicBezTo>
                    <a:pt x="55" y="16"/>
                    <a:pt x="61" y="15"/>
                    <a:pt x="65" y="13"/>
                  </a:cubicBezTo>
                  <a:cubicBezTo>
                    <a:pt x="85" y="0"/>
                    <a:pt x="106" y="9"/>
                    <a:pt x="127" y="11"/>
                  </a:cubicBezTo>
                  <a:cubicBezTo>
                    <a:pt x="153" y="13"/>
                    <a:pt x="180" y="17"/>
                    <a:pt x="207" y="12"/>
                  </a:cubicBezTo>
                  <a:cubicBezTo>
                    <a:pt x="228" y="8"/>
                    <a:pt x="248" y="11"/>
                    <a:pt x="266" y="23"/>
                  </a:cubicBezTo>
                  <a:close/>
                </a:path>
              </a:pathLst>
            </a:custGeom>
            <a:solidFill>
              <a:srgbClr val="9BC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 name="Freeform 811">
              <a:extLst>
                <a:ext uri="{FF2B5EF4-FFF2-40B4-BE49-F238E27FC236}">
                  <a16:creationId xmlns:a16="http://schemas.microsoft.com/office/drawing/2014/main" id="{595C6015-7FDC-40CD-B5AC-1F82F2D9D1C2}"/>
                </a:ext>
              </a:extLst>
            </p:cNvPr>
            <p:cNvSpPr>
              <a:spLocks/>
            </p:cNvSpPr>
            <p:nvPr/>
          </p:nvSpPr>
          <p:spPr bwMode="auto">
            <a:xfrm>
              <a:off x="405" y="2906"/>
              <a:ext cx="112" cy="31"/>
            </a:xfrm>
            <a:custGeom>
              <a:avLst/>
              <a:gdLst>
                <a:gd name="T0" fmla="*/ 100 w 100"/>
                <a:gd name="T1" fmla="*/ 18 h 28"/>
                <a:gd name="T2" fmla="*/ 100 w 100"/>
                <a:gd name="T3" fmla="*/ 22 h 28"/>
                <a:gd name="T4" fmla="*/ 60 w 100"/>
                <a:gd name="T5" fmla="*/ 20 h 28"/>
                <a:gd name="T6" fmla="*/ 30 w 100"/>
                <a:gd name="T7" fmla="*/ 18 h 28"/>
                <a:gd name="T8" fmla="*/ 0 w 100"/>
                <a:gd name="T9" fmla="*/ 14 h 28"/>
                <a:gd name="T10" fmla="*/ 67 w 100"/>
                <a:gd name="T11" fmla="*/ 11 h 28"/>
                <a:gd name="T12" fmla="*/ 100 w 100"/>
                <a:gd name="T13" fmla="*/ 18 h 28"/>
              </a:gdLst>
              <a:ahLst/>
              <a:cxnLst>
                <a:cxn ang="0">
                  <a:pos x="T0" y="T1"/>
                </a:cxn>
                <a:cxn ang="0">
                  <a:pos x="T2" y="T3"/>
                </a:cxn>
                <a:cxn ang="0">
                  <a:pos x="T4" y="T5"/>
                </a:cxn>
                <a:cxn ang="0">
                  <a:pos x="T6" y="T7"/>
                </a:cxn>
                <a:cxn ang="0">
                  <a:pos x="T8" y="T9"/>
                </a:cxn>
                <a:cxn ang="0">
                  <a:pos x="T10" y="T11"/>
                </a:cxn>
                <a:cxn ang="0">
                  <a:pos x="T12" y="T13"/>
                </a:cxn>
              </a:cxnLst>
              <a:rect l="0" t="0" r="r" b="b"/>
              <a:pathLst>
                <a:path w="100" h="28">
                  <a:moveTo>
                    <a:pt x="100" y="18"/>
                  </a:moveTo>
                  <a:cubicBezTo>
                    <a:pt x="100" y="19"/>
                    <a:pt x="100" y="20"/>
                    <a:pt x="100" y="22"/>
                  </a:cubicBezTo>
                  <a:cubicBezTo>
                    <a:pt x="86" y="25"/>
                    <a:pt x="74" y="28"/>
                    <a:pt x="60" y="20"/>
                  </a:cubicBezTo>
                  <a:cubicBezTo>
                    <a:pt x="53" y="16"/>
                    <a:pt x="41" y="13"/>
                    <a:pt x="30" y="18"/>
                  </a:cubicBezTo>
                  <a:cubicBezTo>
                    <a:pt x="21" y="23"/>
                    <a:pt x="9" y="20"/>
                    <a:pt x="0" y="14"/>
                  </a:cubicBezTo>
                  <a:cubicBezTo>
                    <a:pt x="22" y="0"/>
                    <a:pt x="45" y="13"/>
                    <a:pt x="67" y="11"/>
                  </a:cubicBezTo>
                  <a:cubicBezTo>
                    <a:pt x="78" y="10"/>
                    <a:pt x="89" y="16"/>
                    <a:pt x="100" y="18"/>
                  </a:cubicBezTo>
                  <a:close/>
                </a:path>
              </a:pathLst>
            </a:custGeom>
            <a:solidFill>
              <a:srgbClr val="A4CE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 name="Freeform 812">
              <a:extLst>
                <a:ext uri="{FF2B5EF4-FFF2-40B4-BE49-F238E27FC236}">
                  <a16:creationId xmlns:a16="http://schemas.microsoft.com/office/drawing/2014/main" id="{71BE0DBC-2527-4CC0-87AB-E99D7F906D50}"/>
                </a:ext>
              </a:extLst>
            </p:cNvPr>
            <p:cNvSpPr>
              <a:spLocks/>
            </p:cNvSpPr>
            <p:nvPr/>
          </p:nvSpPr>
          <p:spPr bwMode="auto">
            <a:xfrm>
              <a:off x="241" y="3622"/>
              <a:ext cx="109" cy="45"/>
            </a:xfrm>
            <a:custGeom>
              <a:avLst/>
              <a:gdLst>
                <a:gd name="T0" fmla="*/ 46 w 97"/>
                <a:gd name="T1" fmla="*/ 4 h 40"/>
                <a:gd name="T2" fmla="*/ 61 w 97"/>
                <a:gd name="T3" fmla="*/ 19 h 40"/>
                <a:gd name="T4" fmla="*/ 78 w 97"/>
                <a:gd name="T5" fmla="*/ 15 h 40"/>
                <a:gd name="T6" fmla="*/ 84 w 97"/>
                <a:gd name="T7" fmla="*/ 7 h 40"/>
                <a:gd name="T8" fmla="*/ 93 w 97"/>
                <a:gd name="T9" fmla="*/ 26 h 40"/>
                <a:gd name="T10" fmla="*/ 76 w 97"/>
                <a:gd name="T11" fmla="*/ 33 h 40"/>
                <a:gd name="T12" fmla="*/ 58 w 97"/>
                <a:gd name="T13" fmla="*/ 40 h 40"/>
                <a:gd name="T14" fmla="*/ 50 w 97"/>
                <a:gd name="T15" fmla="*/ 39 h 40"/>
                <a:gd name="T16" fmla="*/ 39 w 97"/>
                <a:gd name="T17" fmla="*/ 23 h 40"/>
                <a:gd name="T18" fmla="*/ 29 w 97"/>
                <a:gd name="T19" fmla="*/ 23 h 40"/>
                <a:gd name="T20" fmla="*/ 9 w 97"/>
                <a:gd name="T21" fmla="*/ 29 h 40"/>
                <a:gd name="T22" fmla="*/ 11 w 97"/>
                <a:gd name="T23" fmla="*/ 3 h 40"/>
                <a:gd name="T24" fmla="*/ 46 w 97"/>
                <a:gd name="T25" fmla="*/ 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7" h="40">
                  <a:moveTo>
                    <a:pt x="46" y="4"/>
                  </a:moveTo>
                  <a:cubicBezTo>
                    <a:pt x="49" y="10"/>
                    <a:pt x="55" y="15"/>
                    <a:pt x="61" y="19"/>
                  </a:cubicBezTo>
                  <a:cubicBezTo>
                    <a:pt x="68" y="25"/>
                    <a:pt x="73" y="20"/>
                    <a:pt x="78" y="15"/>
                  </a:cubicBezTo>
                  <a:cubicBezTo>
                    <a:pt x="80" y="13"/>
                    <a:pt x="69" y="0"/>
                    <a:pt x="84" y="7"/>
                  </a:cubicBezTo>
                  <a:cubicBezTo>
                    <a:pt x="91" y="10"/>
                    <a:pt x="97" y="17"/>
                    <a:pt x="93" y="26"/>
                  </a:cubicBezTo>
                  <a:cubicBezTo>
                    <a:pt x="90" y="34"/>
                    <a:pt x="84" y="37"/>
                    <a:pt x="76" y="33"/>
                  </a:cubicBezTo>
                  <a:cubicBezTo>
                    <a:pt x="67" y="28"/>
                    <a:pt x="60" y="26"/>
                    <a:pt x="58" y="40"/>
                  </a:cubicBezTo>
                  <a:cubicBezTo>
                    <a:pt x="55" y="40"/>
                    <a:pt x="53" y="40"/>
                    <a:pt x="50" y="39"/>
                  </a:cubicBezTo>
                  <a:cubicBezTo>
                    <a:pt x="46" y="34"/>
                    <a:pt x="43" y="28"/>
                    <a:pt x="39" y="23"/>
                  </a:cubicBezTo>
                  <a:cubicBezTo>
                    <a:pt x="36" y="19"/>
                    <a:pt x="33" y="16"/>
                    <a:pt x="29" y="23"/>
                  </a:cubicBezTo>
                  <a:cubicBezTo>
                    <a:pt x="25" y="30"/>
                    <a:pt x="15" y="35"/>
                    <a:pt x="9" y="29"/>
                  </a:cubicBezTo>
                  <a:cubicBezTo>
                    <a:pt x="1" y="22"/>
                    <a:pt x="0" y="11"/>
                    <a:pt x="11" y="3"/>
                  </a:cubicBezTo>
                  <a:cubicBezTo>
                    <a:pt x="22" y="3"/>
                    <a:pt x="34" y="0"/>
                    <a:pt x="46" y="4"/>
                  </a:cubicBezTo>
                  <a:close/>
                </a:path>
              </a:pathLst>
            </a:custGeom>
            <a:solidFill>
              <a:srgbClr val="DFE7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 name="Freeform 813">
              <a:extLst>
                <a:ext uri="{FF2B5EF4-FFF2-40B4-BE49-F238E27FC236}">
                  <a16:creationId xmlns:a16="http://schemas.microsoft.com/office/drawing/2014/main" id="{7C209234-8807-418E-B557-6CB401F6DA67}"/>
                </a:ext>
              </a:extLst>
            </p:cNvPr>
            <p:cNvSpPr>
              <a:spLocks/>
            </p:cNvSpPr>
            <p:nvPr/>
          </p:nvSpPr>
          <p:spPr bwMode="auto">
            <a:xfrm>
              <a:off x="370" y="3627"/>
              <a:ext cx="28" cy="19"/>
            </a:xfrm>
            <a:custGeom>
              <a:avLst/>
              <a:gdLst>
                <a:gd name="T0" fmla="*/ 15 w 25"/>
                <a:gd name="T1" fmla="*/ 0 h 17"/>
                <a:gd name="T2" fmla="*/ 20 w 25"/>
                <a:gd name="T3" fmla="*/ 12 h 17"/>
                <a:gd name="T4" fmla="*/ 11 w 25"/>
                <a:gd name="T5" fmla="*/ 15 h 17"/>
                <a:gd name="T6" fmla="*/ 7 w 25"/>
                <a:gd name="T7" fmla="*/ 0 h 17"/>
                <a:gd name="T8" fmla="*/ 15 w 25"/>
                <a:gd name="T9" fmla="*/ 0 h 17"/>
              </a:gdLst>
              <a:ahLst/>
              <a:cxnLst>
                <a:cxn ang="0">
                  <a:pos x="T0" y="T1"/>
                </a:cxn>
                <a:cxn ang="0">
                  <a:pos x="T2" y="T3"/>
                </a:cxn>
                <a:cxn ang="0">
                  <a:pos x="T4" y="T5"/>
                </a:cxn>
                <a:cxn ang="0">
                  <a:pos x="T6" y="T7"/>
                </a:cxn>
                <a:cxn ang="0">
                  <a:pos x="T8" y="T9"/>
                </a:cxn>
              </a:cxnLst>
              <a:rect l="0" t="0" r="r" b="b"/>
              <a:pathLst>
                <a:path w="25" h="17">
                  <a:moveTo>
                    <a:pt x="15" y="0"/>
                  </a:moveTo>
                  <a:cubicBezTo>
                    <a:pt x="17" y="4"/>
                    <a:pt x="25" y="6"/>
                    <a:pt x="20" y="12"/>
                  </a:cubicBezTo>
                  <a:cubicBezTo>
                    <a:pt x="18" y="15"/>
                    <a:pt x="14" y="17"/>
                    <a:pt x="11" y="15"/>
                  </a:cubicBezTo>
                  <a:cubicBezTo>
                    <a:pt x="6" y="11"/>
                    <a:pt x="0" y="7"/>
                    <a:pt x="7" y="0"/>
                  </a:cubicBezTo>
                  <a:cubicBezTo>
                    <a:pt x="10" y="0"/>
                    <a:pt x="12" y="0"/>
                    <a:pt x="15" y="0"/>
                  </a:cubicBezTo>
                  <a:close/>
                </a:path>
              </a:pathLst>
            </a:custGeom>
            <a:solidFill>
              <a:srgbClr val="DFE7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 name="Freeform 814">
              <a:extLst>
                <a:ext uri="{FF2B5EF4-FFF2-40B4-BE49-F238E27FC236}">
                  <a16:creationId xmlns:a16="http://schemas.microsoft.com/office/drawing/2014/main" id="{DFF75485-1349-4E83-896E-CF109B49F04D}"/>
                </a:ext>
              </a:extLst>
            </p:cNvPr>
            <p:cNvSpPr>
              <a:spLocks/>
            </p:cNvSpPr>
            <p:nvPr/>
          </p:nvSpPr>
          <p:spPr bwMode="auto">
            <a:xfrm>
              <a:off x="589" y="2976"/>
              <a:ext cx="211" cy="40"/>
            </a:xfrm>
            <a:custGeom>
              <a:avLst/>
              <a:gdLst>
                <a:gd name="T0" fmla="*/ 184 w 188"/>
                <a:gd name="T1" fmla="*/ 19 h 35"/>
                <a:gd name="T2" fmla="*/ 161 w 188"/>
                <a:gd name="T3" fmla="*/ 27 h 35"/>
                <a:gd name="T4" fmla="*/ 146 w 188"/>
                <a:gd name="T5" fmla="*/ 25 h 35"/>
                <a:gd name="T6" fmla="*/ 90 w 188"/>
                <a:gd name="T7" fmla="*/ 28 h 35"/>
                <a:gd name="T8" fmla="*/ 84 w 188"/>
                <a:gd name="T9" fmla="*/ 27 h 35"/>
                <a:gd name="T10" fmla="*/ 18 w 188"/>
                <a:gd name="T11" fmla="*/ 20 h 35"/>
                <a:gd name="T12" fmla="*/ 0 w 188"/>
                <a:gd name="T13" fmla="*/ 11 h 35"/>
                <a:gd name="T14" fmla="*/ 114 w 188"/>
                <a:gd name="T15" fmla="*/ 1 h 35"/>
                <a:gd name="T16" fmla="*/ 125 w 188"/>
                <a:gd name="T17" fmla="*/ 4 h 35"/>
                <a:gd name="T18" fmla="*/ 172 w 188"/>
                <a:gd name="T19" fmla="*/ 8 h 35"/>
                <a:gd name="T20" fmla="*/ 184 w 188"/>
                <a:gd name="T21" fmla="*/ 19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8" h="35">
                  <a:moveTo>
                    <a:pt x="184" y="19"/>
                  </a:moveTo>
                  <a:cubicBezTo>
                    <a:pt x="179" y="29"/>
                    <a:pt x="173" y="35"/>
                    <a:pt x="161" y="27"/>
                  </a:cubicBezTo>
                  <a:cubicBezTo>
                    <a:pt x="157" y="24"/>
                    <a:pt x="151" y="23"/>
                    <a:pt x="146" y="25"/>
                  </a:cubicBezTo>
                  <a:cubicBezTo>
                    <a:pt x="127" y="29"/>
                    <a:pt x="108" y="21"/>
                    <a:pt x="90" y="28"/>
                  </a:cubicBezTo>
                  <a:cubicBezTo>
                    <a:pt x="88" y="28"/>
                    <a:pt x="85" y="28"/>
                    <a:pt x="84" y="27"/>
                  </a:cubicBezTo>
                  <a:cubicBezTo>
                    <a:pt x="63" y="14"/>
                    <a:pt x="41" y="17"/>
                    <a:pt x="18" y="20"/>
                  </a:cubicBezTo>
                  <a:cubicBezTo>
                    <a:pt x="14" y="21"/>
                    <a:pt x="3" y="20"/>
                    <a:pt x="0" y="11"/>
                  </a:cubicBezTo>
                  <a:cubicBezTo>
                    <a:pt x="37" y="0"/>
                    <a:pt x="76" y="6"/>
                    <a:pt x="114" y="1"/>
                  </a:cubicBezTo>
                  <a:cubicBezTo>
                    <a:pt x="118" y="0"/>
                    <a:pt x="122" y="3"/>
                    <a:pt x="125" y="4"/>
                  </a:cubicBezTo>
                  <a:cubicBezTo>
                    <a:pt x="141" y="8"/>
                    <a:pt x="155" y="16"/>
                    <a:pt x="172" y="8"/>
                  </a:cubicBezTo>
                  <a:cubicBezTo>
                    <a:pt x="180" y="4"/>
                    <a:pt x="188" y="7"/>
                    <a:pt x="184" y="19"/>
                  </a:cubicBezTo>
                  <a:close/>
                </a:path>
              </a:pathLst>
            </a:custGeom>
            <a:solidFill>
              <a:srgbClr val="B3D3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 name="Freeform 815">
              <a:extLst>
                <a:ext uri="{FF2B5EF4-FFF2-40B4-BE49-F238E27FC236}">
                  <a16:creationId xmlns:a16="http://schemas.microsoft.com/office/drawing/2014/main" id="{29D64FEE-4E29-4639-93FA-864E221DEAAF}"/>
                </a:ext>
              </a:extLst>
            </p:cNvPr>
            <p:cNvSpPr>
              <a:spLocks/>
            </p:cNvSpPr>
            <p:nvPr/>
          </p:nvSpPr>
          <p:spPr bwMode="auto">
            <a:xfrm>
              <a:off x="468" y="2975"/>
              <a:ext cx="121" cy="26"/>
            </a:xfrm>
            <a:custGeom>
              <a:avLst/>
              <a:gdLst>
                <a:gd name="T0" fmla="*/ 108 w 108"/>
                <a:gd name="T1" fmla="*/ 12 h 23"/>
                <a:gd name="T2" fmla="*/ 79 w 108"/>
                <a:gd name="T3" fmla="*/ 21 h 23"/>
                <a:gd name="T4" fmla="*/ 70 w 108"/>
                <a:gd name="T5" fmla="*/ 22 h 23"/>
                <a:gd name="T6" fmla="*/ 11 w 108"/>
                <a:gd name="T7" fmla="*/ 15 h 23"/>
                <a:gd name="T8" fmla="*/ 0 w 108"/>
                <a:gd name="T9" fmla="*/ 12 h 23"/>
                <a:gd name="T10" fmla="*/ 3 w 108"/>
                <a:gd name="T11" fmla="*/ 5 h 23"/>
                <a:gd name="T12" fmla="*/ 94 w 108"/>
                <a:gd name="T13" fmla="*/ 4 h 23"/>
                <a:gd name="T14" fmla="*/ 108 w 108"/>
                <a:gd name="T15" fmla="*/ 12 h 2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8" h="23">
                  <a:moveTo>
                    <a:pt x="108" y="12"/>
                  </a:moveTo>
                  <a:cubicBezTo>
                    <a:pt x="98" y="15"/>
                    <a:pt x="89" y="18"/>
                    <a:pt x="79" y="21"/>
                  </a:cubicBezTo>
                  <a:cubicBezTo>
                    <a:pt x="76" y="21"/>
                    <a:pt x="71" y="23"/>
                    <a:pt x="70" y="22"/>
                  </a:cubicBezTo>
                  <a:cubicBezTo>
                    <a:pt x="52" y="3"/>
                    <a:pt x="31" y="12"/>
                    <a:pt x="11" y="15"/>
                  </a:cubicBezTo>
                  <a:cubicBezTo>
                    <a:pt x="8" y="16"/>
                    <a:pt x="4" y="13"/>
                    <a:pt x="0" y="12"/>
                  </a:cubicBezTo>
                  <a:cubicBezTo>
                    <a:pt x="1" y="10"/>
                    <a:pt x="2" y="5"/>
                    <a:pt x="3" y="5"/>
                  </a:cubicBezTo>
                  <a:cubicBezTo>
                    <a:pt x="34" y="7"/>
                    <a:pt x="63" y="0"/>
                    <a:pt x="94" y="4"/>
                  </a:cubicBezTo>
                  <a:cubicBezTo>
                    <a:pt x="100" y="5"/>
                    <a:pt x="105" y="6"/>
                    <a:pt x="108" y="12"/>
                  </a:cubicBezTo>
                  <a:close/>
                </a:path>
              </a:pathLst>
            </a:custGeom>
            <a:solidFill>
              <a:srgbClr val="B3D3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 name="Freeform 816">
              <a:extLst>
                <a:ext uri="{FF2B5EF4-FFF2-40B4-BE49-F238E27FC236}">
                  <a16:creationId xmlns:a16="http://schemas.microsoft.com/office/drawing/2014/main" id="{87461E80-6286-4190-BF38-FB3628662F4E}"/>
                </a:ext>
              </a:extLst>
            </p:cNvPr>
            <p:cNvSpPr>
              <a:spLocks/>
            </p:cNvSpPr>
            <p:nvPr/>
          </p:nvSpPr>
          <p:spPr bwMode="auto">
            <a:xfrm>
              <a:off x="800" y="2983"/>
              <a:ext cx="45" cy="38"/>
            </a:xfrm>
            <a:custGeom>
              <a:avLst/>
              <a:gdLst>
                <a:gd name="T0" fmla="*/ 40 w 40"/>
                <a:gd name="T1" fmla="*/ 9 h 34"/>
                <a:gd name="T2" fmla="*/ 27 w 40"/>
                <a:gd name="T3" fmla="*/ 25 h 34"/>
                <a:gd name="T4" fmla="*/ 16 w 40"/>
                <a:gd name="T5" fmla="*/ 20 h 34"/>
                <a:gd name="T6" fmla="*/ 0 w 40"/>
                <a:gd name="T7" fmla="*/ 13 h 34"/>
                <a:gd name="T8" fmla="*/ 40 w 40"/>
                <a:gd name="T9" fmla="*/ 9 h 34"/>
              </a:gdLst>
              <a:ahLst/>
              <a:cxnLst>
                <a:cxn ang="0">
                  <a:pos x="T0" y="T1"/>
                </a:cxn>
                <a:cxn ang="0">
                  <a:pos x="T2" y="T3"/>
                </a:cxn>
                <a:cxn ang="0">
                  <a:pos x="T4" y="T5"/>
                </a:cxn>
                <a:cxn ang="0">
                  <a:pos x="T6" y="T7"/>
                </a:cxn>
                <a:cxn ang="0">
                  <a:pos x="T8" y="T9"/>
                </a:cxn>
              </a:cxnLst>
              <a:rect l="0" t="0" r="r" b="b"/>
              <a:pathLst>
                <a:path w="40" h="34">
                  <a:moveTo>
                    <a:pt x="40" y="9"/>
                  </a:moveTo>
                  <a:cubicBezTo>
                    <a:pt x="36" y="14"/>
                    <a:pt x="32" y="21"/>
                    <a:pt x="27" y="25"/>
                  </a:cubicBezTo>
                  <a:cubicBezTo>
                    <a:pt x="23" y="28"/>
                    <a:pt x="15" y="34"/>
                    <a:pt x="16" y="20"/>
                  </a:cubicBezTo>
                  <a:cubicBezTo>
                    <a:pt x="17" y="6"/>
                    <a:pt x="3" y="23"/>
                    <a:pt x="0" y="13"/>
                  </a:cubicBezTo>
                  <a:cubicBezTo>
                    <a:pt x="12" y="0"/>
                    <a:pt x="26" y="1"/>
                    <a:pt x="40" y="9"/>
                  </a:cubicBezTo>
                  <a:close/>
                </a:path>
              </a:pathLst>
            </a:custGeom>
            <a:solidFill>
              <a:srgbClr val="B3D3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 name="Freeform 817">
              <a:extLst>
                <a:ext uri="{FF2B5EF4-FFF2-40B4-BE49-F238E27FC236}">
                  <a16:creationId xmlns:a16="http://schemas.microsoft.com/office/drawing/2014/main" id="{F2482732-A86C-4415-9A6D-234948BEB4A8}"/>
                </a:ext>
              </a:extLst>
            </p:cNvPr>
            <p:cNvSpPr>
              <a:spLocks/>
            </p:cNvSpPr>
            <p:nvPr/>
          </p:nvSpPr>
          <p:spPr bwMode="auto">
            <a:xfrm>
              <a:off x="737" y="2621"/>
              <a:ext cx="83" cy="89"/>
            </a:xfrm>
            <a:custGeom>
              <a:avLst/>
              <a:gdLst>
                <a:gd name="T0" fmla="*/ 0 w 74"/>
                <a:gd name="T1" fmla="*/ 55 h 79"/>
                <a:gd name="T2" fmla="*/ 18 w 74"/>
                <a:gd name="T3" fmla="*/ 54 h 79"/>
                <a:gd name="T4" fmla="*/ 32 w 74"/>
                <a:gd name="T5" fmla="*/ 24 h 79"/>
                <a:gd name="T6" fmla="*/ 26 w 74"/>
                <a:gd name="T7" fmla="*/ 1 h 79"/>
                <a:gd name="T8" fmla="*/ 48 w 74"/>
                <a:gd name="T9" fmla="*/ 24 h 79"/>
                <a:gd name="T10" fmla="*/ 74 w 74"/>
                <a:gd name="T11" fmla="*/ 61 h 79"/>
                <a:gd name="T12" fmla="*/ 52 w 74"/>
                <a:gd name="T13" fmla="*/ 79 h 79"/>
                <a:gd name="T14" fmla="*/ 40 w 74"/>
                <a:gd name="T15" fmla="*/ 75 h 79"/>
                <a:gd name="T16" fmla="*/ 0 w 74"/>
                <a:gd name="T17" fmla="*/ 55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4" h="79">
                  <a:moveTo>
                    <a:pt x="0" y="55"/>
                  </a:moveTo>
                  <a:cubicBezTo>
                    <a:pt x="6" y="55"/>
                    <a:pt x="12" y="55"/>
                    <a:pt x="18" y="54"/>
                  </a:cubicBezTo>
                  <a:cubicBezTo>
                    <a:pt x="34" y="49"/>
                    <a:pt x="38" y="39"/>
                    <a:pt x="32" y="24"/>
                  </a:cubicBezTo>
                  <a:cubicBezTo>
                    <a:pt x="29" y="17"/>
                    <a:pt x="25" y="10"/>
                    <a:pt x="26" y="1"/>
                  </a:cubicBezTo>
                  <a:cubicBezTo>
                    <a:pt x="43" y="0"/>
                    <a:pt x="44" y="14"/>
                    <a:pt x="48" y="24"/>
                  </a:cubicBezTo>
                  <a:cubicBezTo>
                    <a:pt x="58" y="48"/>
                    <a:pt x="58" y="48"/>
                    <a:pt x="74" y="61"/>
                  </a:cubicBezTo>
                  <a:cubicBezTo>
                    <a:pt x="70" y="71"/>
                    <a:pt x="55" y="69"/>
                    <a:pt x="52" y="79"/>
                  </a:cubicBezTo>
                  <a:cubicBezTo>
                    <a:pt x="48" y="78"/>
                    <a:pt x="44" y="76"/>
                    <a:pt x="40" y="75"/>
                  </a:cubicBezTo>
                  <a:cubicBezTo>
                    <a:pt x="27" y="68"/>
                    <a:pt x="14" y="62"/>
                    <a:pt x="0" y="55"/>
                  </a:cubicBezTo>
                  <a:close/>
                </a:path>
              </a:pathLst>
            </a:custGeom>
            <a:solidFill>
              <a:srgbClr val="2A3E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 name="Freeform 818">
              <a:extLst>
                <a:ext uri="{FF2B5EF4-FFF2-40B4-BE49-F238E27FC236}">
                  <a16:creationId xmlns:a16="http://schemas.microsoft.com/office/drawing/2014/main" id="{32A5BCA7-C993-491D-80A7-9E865FFE0B42}"/>
                </a:ext>
              </a:extLst>
            </p:cNvPr>
            <p:cNvSpPr>
              <a:spLocks/>
            </p:cNvSpPr>
            <p:nvPr/>
          </p:nvSpPr>
          <p:spPr bwMode="auto">
            <a:xfrm>
              <a:off x="1079" y="740"/>
              <a:ext cx="102" cy="142"/>
            </a:xfrm>
            <a:custGeom>
              <a:avLst/>
              <a:gdLst>
                <a:gd name="T0" fmla="*/ 84 w 91"/>
                <a:gd name="T1" fmla="*/ 127 h 127"/>
                <a:gd name="T2" fmla="*/ 80 w 91"/>
                <a:gd name="T3" fmla="*/ 114 h 127"/>
                <a:gd name="T4" fmla="*/ 0 w 91"/>
                <a:gd name="T5" fmla="*/ 0 h 127"/>
                <a:gd name="T6" fmla="*/ 75 w 91"/>
                <a:gd name="T7" fmla="*/ 80 h 127"/>
                <a:gd name="T8" fmla="*/ 83 w 91"/>
                <a:gd name="T9" fmla="*/ 106 h 127"/>
                <a:gd name="T10" fmla="*/ 84 w 91"/>
                <a:gd name="T11" fmla="*/ 127 h 127"/>
              </a:gdLst>
              <a:ahLst/>
              <a:cxnLst>
                <a:cxn ang="0">
                  <a:pos x="T0" y="T1"/>
                </a:cxn>
                <a:cxn ang="0">
                  <a:pos x="T2" y="T3"/>
                </a:cxn>
                <a:cxn ang="0">
                  <a:pos x="T4" y="T5"/>
                </a:cxn>
                <a:cxn ang="0">
                  <a:pos x="T6" y="T7"/>
                </a:cxn>
                <a:cxn ang="0">
                  <a:pos x="T8" y="T9"/>
                </a:cxn>
                <a:cxn ang="0">
                  <a:pos x="T10" y="T11"/>
                </a:cxn>
              </a:cxnLst>
              <a:rect l="0" t="0" r="r" b="b"/>
              <a:pathLst>
                <a:path w="91" h="127">
                  <a:moveTo>
                    <a:pt x="84" y="127"/>
                  </a:moveTo>
                  <a:cubicBezTo>
                    <a:pt x="84" y="123"/>
                    <a:pt x="85" y="117"/>
                    <a:pt x="80" y="114"/>
                  </a:cubicBezTo>
                  <a:cubicBezTo>
                    <a:pt x="60" y="71"/>
                    <a:pt x="35" y="32"/>
                    <a:pt x="0" y="0"/>
                  </a:cubicBezTo>
                  <a:cubicBezTo>
                    <a:pt x="35" y="17"/>
                    <a:pt x="50" y="53"/>
                    <a:pt x="75" y="80"/>
                  </a:cubicBezTo>
                  <a:cubicBezTo>
                    <a:pt x="72" y="90"/>
                    <a:pt x="76" y="100"/>
                    <a:pt x="83" y="106"/>
                  </a:cubicBezTo>
                  <a:cubicBezTo>
                    <a:pt x="91" y="114"/>
                    <a:pt x="91" y="120"/>
                    <a:pt x="84" y="127"/>
                  </a:cubicBezTo>
                  <a:close/>
                </a:path>
              </a:pathLst>
            </a:custGeom>
            <a:solidFill>
              <a:srgbClr val="6347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 name="Freeform 819">
              <a:extLst>
                <a:ext uri="{FF2B5EF4-FFF2-40B4-BE49-F238E27FC236}">
                  <a16:creationId xmlns:a16="http://schemas.microsoft.com/office/drawing/2014/main" id="{15661C02-13DB-42E9-93B2-7B13CF4EFCDF}"/>
                </a:ext>
              </a:extLst>
            </p:cNvPr>
            <p:cNvSpPr>
              <a:spLocks/>
            </p:cNvSpPr>
            <p:nvPr/>
          </p:nvSpPr>
          <p:spPr bwMode="auto">
            <a:xfrm>
              <a:off x="1015" y="673"/>
              <a:ext cx="27" cy="25"/>
            </a:xfrm>
            <a:custGeom>
              <a:avLst/>
              <a:gdLst>
                <a:gd name="T0" fmla="*/ 24 w 24"/>
                <a:gd name="T1" fmla="*/ 22 h 22"/>
                <a:gd name="T2" fmla="*/ 0 w 24"/>
                <a:gd name="T3" fmla="*/ 0 h 22"/>
                <a:gd name="T4" fmla="*/ 24 w 24"/>
                <a:gd name="T5" fmla="*/ 22 h 22"/>
              </a:gdLst>
              <a:ahLst/>
              <a:cxnLst>
                <a:cxn ang="0">
                  <a:pos x="T0" y="T1"/>
                </a:cxn>
                <a:cxn ang="0">
                  <a:pos x="T2" y="T3"/>
                </a:cxn>
                <a:cxn ang="0">
                  <a:pos x="T4" y="T5"/>
                </a:cxn>
              </a:cxnLst>
              <a:rect l="0" t="0" r="r" b="b"/>
              <a:pathLst>
                <a:path w="24" h="22">
                  <a:moveTo>
                    <a:pt x="24" y="22"/>
                  </a:moveTo>
                  <a:cubicBezTo>
                    <a:pt x="15" y="18"/>
                    <a:pt x="7" y="12"/>
                    <a:pt x="0" y="0"/>
                  </a:cubicBezTo>
                  <a:cubicBezTo>
                    <a:pt x="13" y="5"/>
                    <a:pt x="19" y="13"/>
                    <a:pt x="24" y="22"/>
                  </a:cubicBezTo>
                  <a:close/>
                </a:path>
              </a:pathLst>
            </a:custGeom>
            <a:solidFill>
              <a:srgbClr val="A98D7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 name="Freeform 820">
              <a:extLst>
                <a:ext uri="{FF2B5EF4-FFF2-40B4-BE49-F238E27FC236}">
                  <a16:creationId xmlns:a16="http://schemas.microsoft.com/office/drawing/2014/main" id="{C5BF46B0-52B1-41BB-ADAC-EA951BBB09D2}"/>
                </a:ext>
              </a:extLst>
            </p:cNvPr>
            <p:cNvSpPr>
              <a:spLocks/>
            </p:cNvSpPr>
            <p:nvPr/>
          </p:nvSpPr>
          <p:spPr bwMode="auto">
            <a:xfrm>
              <a:off x="474" y="3254"/>
              <a:ext cx="47" cy="22"/>
            </a:xfrm>
            <a:custGeom>
              <a:avLst/>
              <a:gdLst>
                <a:gd name="T0" fmla="*/ 42 w 42"/>
                <a:gd name="T1" fmla="*/ 20 h 20"/>
                <a:gd name="T2" fmla="*/ 14 w 42"/>
                <a:gd name="T3" fmla="*/ 20 h 20"/>
                <a:gd name="T4" fmla="*/ 7 w 42"/>
                <a:gd name="T5" fmla="*/ 6 h 20"/>
                <a:gd name="T6" fmla="*/ 24 w 42"/>
                <a:gd name="T7" fmla="*/ 12 h 20"/>
                <a:gd name="T8" fmla="*/ 42 w 42"/>
                <a:gd name="T9" fmla="*/ 16 h 20"/>
                <a:gd name="T10" fmla="*/ 42 w 42"/>
                <a:gd name="T11" fmla="*/ 20 h 20"/>
              </a:gdLst>
              <a:ahLst/>
              <a:cxnLst>
                <a:cxn ang="0">
                  <a:pos x="T0" y="T1"/>
                </a:cxn>
                <a:cxn ang="0">
                  <a:pos x="T2" y="T3"/>
                </a:cxn>
                <a:cxn ang="0">
                  <a:pos x="T4" y="T5"/>
                </a:cxn>
                <a:cxn ang="0">
                  <a:pos x="T6" y="T7"/>
                </a:cxn>
                <a:cxn ang="0">
                  <a:pos x="T8" y="T9"/>
                </a:cxn>
                <a:cxn ang="0">
                  <a:pos x="T10" y="T11"/>
                </a:cxn>
              </a:cxnLst>
              <a:rect l="0" t="0" r="r" b="b"/>
              <a:pathLst>
                <a:path w="42" h="20">
                  <a:moveTo>
                    <a:pt x="42" y="20"/>
                  </a:moveTo>
                  <a:cubicBezTo>
                    <a:pt x="33" y="20"/>
                    <a:pt x="23" y="20"/>
                    <a:pt x="14" y="20"/>
                  </a:cubicBezTo>
                  <a:cubicBezTo>
                    <a:pt x="18" y="12"/>
                    <a:pt x="0" y="14"/>
                    <a:pt x="7" y="6"/>
                  </a:cubicBezTo>
                  <a:cubicBezTo>
                    <a:pt x="13" y="0"/>
                    <a:pt x="19" y="7"/>
                    <a:pt x="24" y="12"/>
                  </a:cubicBezTo>
                  <a:cubicBezTo>
                    <a:pt x="29" y="17"/>
                    <a:pt x="36" y="16"/>
                    <a:pt x="42" y="16"/>
                  </a:cubicBezTo>
                  <a:cubicBezTo>
                    <a:pt x="42" y="17"/>
                    <a:pt x="42" y="19"/>
                    <a:pt x="42" y="20"/>
                  </a:cubicBezTo>
                  <a:close/>
                </a:path>
              </a:pathLst>
            </a:custGeom>
            <a:solidFill>
              <a:srgbClr val="90C2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 name="Freeform 821">
              <a:extLst>
                <a:ext uri="{FF2B5EF4-FFF2-40B4-BE49-F238E27FC236}">
                  <a16:creationId xmlns:a16="http://schemas.microsoft.com/office/drawing/2014/main" id="{5F46A521-5FAF-48CF-B9FB-644511083295}"/>
                </a:ext>
              </a:extLst>
            </p:cNvPr>
            <p:cNvSpPr>
              <a:spLocks/>
            </p:cNvSpPr>
            <p:nvPr/>
          </p:nvSpPr>
          <p:spPr bwMode="auto">
            <a:xfrm>
              <a:off x="1896" y="571"/>
              <a:ext cx="115" cy="382"/>
            </a:xfrm>
            <a:custGeom>
              <a:avLst/>
              <a:gdLst>
                <a:gd name="T0" fmla="*/ 5 w 102"/>
                <a:gd name="T1" fmla="*/ 340 h 340"/>
                <a:gd name="T2" fmla="*/ 0 w 102"/>
                <a:gd name="T3" fmla="*/ 340 h 340"/>
                <a:gd name="T4" fmla="*/ 21 w 102"/>
                <a:gd name="T5" fmla="*/ 259 h 340"/>
                <a:gd name="T6" fmla="*/ 94 w 102"/>
                <a:gd name="T7" fmla="*/ 0 h 340"/>
                <a:gd name="T8" fmla="*/ 102 w 102"/>
                <a:gd name="T9" fmla="*/ 0 h 340"/>
                <a:gd name="T10" fmla="*/ 81 w 102"/>
                <a:gd name="T11" fmla="*/ 74 h 340"/>
                <a:gd name="T12" fmla="*/ 81 w 102"/>
                <a:gd name="T13" fmla="*/ 96 h 340"/>
                <a:gd name="T14" fmla="*/ 67 w 102"/>
                <a:gd name="T15" fmla="*/ 102 h 340"/>
                <a:gd name="T16" fmla="*/ 41 w 102"/>
                <a:gd name="T17" fmla="*/ 202 h 340"/>
                <a:gd name="T18" fmla="*/ 20 w 102"/>
                <a:gd name="T19" fmla="*/ 306 h 340"/>
                <a:gd name="T20" fmla="*/ 5 w 102"/>
                <a:gd name="T21" fmla="*/ 340 h 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2" h="340">
                  <a:moveTo>
                    <a:pt x="5" y="340"/>
                  </a:moveTo>
                  <a:cubicBezTo>
                    <a:pt x="3" y="340"/>
                    <a:pt x="2" y="340"/>
                    <a:pt x="0" y="340"/>
                  </a:cubicBezTo>
                  <a:cubicBezTo>
                    <a:pt x="9" y="313"/>
                    <a:pt x="19" y="287"/>
                    <a:pt x="21" y="259"/>
                  </a:cubicBezTo>
                  <a:cubicBezTo>
                    <a:pt x="27" y="168"/>
                    <a:pt x="73" y="88"/>
                    <a:pt x="94" y="0"/>
                  </a:cubicBezTo>
                  <a:cubicBezTo>
                    <a:pt x="96" y="0"/>
                    <a:pt x="99" y="0"/>
                    <a:pt x="102" y="0"/>
                  </a:cubicBezTo>
                  <a:cubicBezTo>
                    <a:pt x="95" y="25"/>
                    <a:pt x="88" y="49"/>
                    <a:pt x="81" y="74"/>
                  </a:cubicBezTo>
                  <a:cubicBezTo>
                    <a:pt x="79" y="81"/>
                    <a:pt x="75" y="89"/>
                    <a:pt x="81" y="96"/>
                  </a:cubicBezTo>
                  <a:cubicBezTo>
                    <a:pt x="75" y="94"/>
                    <a:pt x="69" y="92"/>
                    <a:pt x="67" y="102"/>
                  </a:cubicBezTo>
                  <a:cubicBezTo>
                    <a:pt x="58" y="135"/>
                    <a:pt x="43" y="168"/>
                    <a:pt x="41" y="202"/>
                  </a:cubicBezTo>
                  <a:cubicBezTo>
                    <a:pt x="38" y="238"/>
                    <a:pt x="23" y="270"/>
                    <a:pt x="20" y="306"/>
                  </a:cubicBezTo>
                  <a:cubicBezTo>
                    <a:pt x="19" y="317"/>
                    <a:pt x="10" y="329"/>
                    <a:pt x="5" y="340"/>
                  </a:cubicBezTo>
                  <a:close/>
                </a:path>
              </a:pathLst>
            </a:custGeom>
            <a:solidFill>
              <a:srgbClr val="714E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 name="Freeform 822">
              <a:extLst>
                <a:ext uri="{FF2B5EF4-FFF2-40B4-BE49-F238E27FC236}">
                  <a16:creationId xmlns:a16="http://schemas.microsoft.com/office/drawing/2014/main" id="{35ACCD48-3B4B-406D-A582-7B6154CCC8AF}"/>
                </a:ext>
              </a:extLst>
            </p:cNvPr>
            <p:cNvSpPr>
              <a:spLocks/>
            </p:cNvSpPr>
            <p:nvPr/>
          </p:nvSpPr>
          <p:spPr bwMode="auto">
            <a:xfrm>
              <a:off x="1903" y="730"/>
              <a:ext cx="33" cy="84"/>
            </a:xfrm>
            <a:custGeom>
              <a:avLst/>
              <a:gdLst>
                <a:gd name="T0" fmla="*/ 6 w 30"/>
                <a:gd name="T1" fmla="*/ 75 h 75"/>
                <a:gd name="T2" fmla="*/ 0 w 30"/>
                <a:gd name="T3" fmla="*/ 75 h 75"/>
                <a:gd name="T4" fmla="*/ 24 w 30"/>
                <a:gd name="T5" fmla="*/ 0 h 75"/>
                <a:gd name="T6" fmla="*/ 30 w 30"/>
                <a:gd name="T7" fmla="*/ 2 h 75"/>
                <a:gd name="T8" fmla="*/ 6 w 30"/>
                <a:gd name="T9" fmla="*/ 75 h 75"/>
              </a:gdLst>
              <a:ahLst/>
              <a:cxnLst>
                <a:cxn ang="0">
                  <a:pos x="T0" y="T1"/>
                </a:cxn>
                <a:cxn ang="0">
                  <a:pos x="T2" y="T3"/>
                </a:cxn>
                <a:cxn ang="0">
                  <a:pos x="T4" y="T5"/>
                </a:cxn>
                <a:cxn ang="0">
                  <a:pos x="T6" y="T7"/>
                </a:cxn>
                <a:cxn ang="0">
                  <a:pos x="T8" y="T9"/>
                </a:cxn>
              </a:cxnLst>
              <a:rect l="0" t="0" r="r" b="b"/>
              <a:pathLst>
                <a:path w="30" h="75">
                  <a:moveTo>
                    <a:pt x="6" y="75"/>
                  </a:moveTo>
                  <a:cubicBezTo>
                    <a:pt x="4" y="75"/>
                    <a:pt x="2" y="75"/>
                    <a:pt x="0" y="75"/>
                  </a:cubicBezTo>
                  <a:cubicBezTo>
                    <a:pt x="8" y="50"/>
                    <a:pt x="16" y="25"/>
                    <a:pt x="24" y="0"/>
                  </a:cubicBezTo>
                  <a:cubicBezTo>
                    <a:pt x="26" y="0"/>
                    <a:pt x="28" y="1"/>
                    <a:pt x="30" y="2"/>
                  </a:cubicBezTo>
                  <a:cubicBezTo>
                    <a:pt x="24" y="27"/>
                    <a:pt x="17" y="51"/>
                    <a:pt x="6" y="75"/>
                  </a:cubicBezTo>
                  <a:close/>
                </a:path>
              </a:pathLst>
            </a:custGeom>
            <a:solidFill>
              <a:srgbClr val="774E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 name="Freeform 823">
              <a:extLst>
                <a:ext uri="{FF2B5EF4-FFF2-40B4-BE49-F238E27FC236}">
                  <a16:creationId xmlns:a16="http://schemas.microsoft.com/office/drawing/2014/main" id="{A77C48CC-23C5-44A1-932D-83D83A61B84D}"/>
                </a:ext>
              </a:extLst>
            </p:cNvPr>
            <p:cNvSpPr>
              <a:spLocks/>
            </p:cNvSpPr>
            <p:nvPr/>
          </p:nvSpPr>
          <p:spPr bwMode="auto">
            <a:xfrm>
              <a:off x="1177" y="945"/>
              <a:ext cx="24" cy="36"/>
            </a:xfrm>
            <a:custGeom>
              <a:avLst/>
              <a:gdLst>
                <a:gd name="T0" fmla="*/ 0 w 22"/>
                <a:gd name="T1" fmla="*/ 30 h 32"/>
                <a:gd name="T2" fmla="*/ 22 w 22"/>
                <a:gd name="T3" fmla="*/ 0 h 32"/>
                <a:gd name="T4" fmla="*/ 2 w 22"/>
                <a:gd name="T5" fmla="*/ 32 h 32"/>
                <a:gd name="T6" fmla="*/ 0 w 22"/>
                <a:gd name="T7" fmla="*/ 30 h 32"/>
              </a:gdLst>
              <a:ahLst/>
              <a:cxnLst>
                <a:cxn ang="0">
                  <a:pos x="T0" y="T1"/>
                </a:cxn>
                <a:cxn ang="0">
                  <a:pos x="T2" y="T3"/>
                </a:cxn>
                <a:cxn ang="0">
                  <a:pos x="T4" y="T5"/>
                </a:cxn>
                <a:cxn ang="0">
                  <a:pos x="T6" y="T7"/>
                </a:cxn>
              </a:cxnLst>
              <a:rect l="0" t="0" r="r" b="b"/>
              <a:pathLst>
                <a:path w="22" h="32">
                  <a:moveTo>
                    <a:pt x="0" y="30"/>
                  </a:moveTo>
                  <a:cubicBezTo>
                    <a:pt x="4" y="18"/>
                    <a:pt x="12" y="9"/>
                    <a:pt x="22" y="0"/>
                  </a:cubicBezTo>
                  <a:cubicBezTo>
                    <a:pt x="17" y="12"/>
                    <a:pt x="12" y="24"/>
                    <a:pt x="2" y="32"/>
                  </a:cubicBezTo>
                  <a:cubicBezTo>
                    <a:pt x="1" y="32"/>
                    <a:pt x="0" y="31"/>
                    <a:pt x="0" y="30"/>
                  </a:cubicBezTo>
                  <a:close/>
                </a:path>
              </a:pathLst>
            </a:custGeom>
            <a:solidFill>
              <a:srgbClr val="795B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 name="Freeform 824">
              <a:extLst>
                <a:ext uri="{FF2B5EF4-FFF2-40B4-BE49-F238E27FC236}">
                  <a16:creationId xmlns:a16="http://schemas.microsoft.com/office/drawing/2014/main" id="{8A889DE4-FA83-4FD8-9BB8-A70D9A8AFFF2}"/>
                </a:ext>
              </a:extLst>
            </p:cNvPr>
            <p:cNvSpPr>
              <a:spLocks/>
            </p:cNvSpPr>
            <p:nvPr/>
          </p:nvSpPr>
          <p:spPr bwMode="auto">
            <a:xfrm>
              <a:off x="783" y="684"/>
              <a:ext cx="53" cy="40"/>
            </a:xfrm>
            <a:custGeom>
              <a:avLst/>
              <a:gdLst>
                <a:gd name="T0" fmla="*/ 11 w 47"/>
                <a:gd name="T1" fmla="*/ 0 h 36"/>
                <a:gd name="T2" fmla="*/ 47 w 47"/>
                <a:gd name="T3" fmla="*/ 36 h 36"/>
                <a:gd name="T4" fmla="*/ 4 w 47"/>
                <a:gd name="T5" fmla="*/ 4 h 36"/>
                <a:gd name="T6" fmla="*/ 11 w 47"/>
                <a:gd name="T7" fmla="*/ 0 h 36"/>
              </a:gdLst>
              <a:ahLst/>
              <a:cxnLst>
                <a:cxn ang="0">
                  <a:pos x="T0" y="T1"/>
                </a:cxn>
                <a:cxn ang="0">
                  <a:pos x="T2" y="T3"/>
                </a:cxn>
                <a:cxn ang="0">
                  <a:pos x="T4" y="T5"/>
                </a:cxn>
                <a:cxn ang="0">
                  <a:pos x="T6" y="T7"/>
                </a:cxn>
              </a:cxnLst>
              <a:rect l="0" t="0" r="r" b="b"/>
              <a:pathLst>
                <a:path w="47" h="36">
                  <a:moveTo>
                    <a:pt x="11" y="0"/>
                  </a:moveTo>
                  <a:cubicBezTo>
                    <a:pt x="23" y="12"/>
                    <a:pt x="38" y="21"/>
                    <a:pt x="47" y="36"/>
                  </a:cubicBezTo>
                  <a:cubicBezTo>
                    <a:pt x="30" y="30"/>
                    <a:pt x="20" y="12"/>
                    <a:pt x="4" y="4"/>
                  </a:cubicBezTo>
                  <a:cubicBezTo>
                    <a:pt x="0" y="1"/>
                    <a:pt x="8" y="0"/>
                    <a:pt x="11" y="0"/>
                  </a:cubicBezTo>
                  <a:close/>
                </a:path>
              </a:pathLst>
            </a:custGeom>
            <a:solidFill>
              <a:srgbClr val="5641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 name="Freeform 825">
              <a:extLst>
                <a:ext uri="{FF2B5EF4-FFF2-40B4-BE49-F238E27FC236}">
                  <a16:creationId xmlns:a16="http://schemas.microsoft.com/office/drawing/2014/main" id="{646DAD1A-C2D7-471D-82FE-DA99A50B9913}"/>
                </a:ext>
              </a:extLst>
            </p:cNvPr>
            <p:cNvSpPr>
              <a:spLocks/>
            </p:cNvSpPr>
            <p:nvPr/>
          </p:nvSpPr>
          <p:spPr bwMode="auto">
            <a:xfrm>
              <a:off x="859" y="780"/>
              <a:ext cx="27" cy="27"/>
            </a:xfrm>
            <a:custGeom>
              <a:avLst/>
              <a:gdLst>
                <a:gd name="T0" fmla="*/ 24 w 24"/>
                <a:gd name="T1" fmla="*/ 24 h 24"/>
                <a:gd name="T2" fmla="*/ 0 w 24"/>
                <a:gd name="T3" fmla="*/ 0 h 24"/>
                <a:gd name="T4" fmla="*/ 24 w 24"/>
                <a:gd name="T5" fmla="*/ 24 h 24"/>
              </a:gdLst>
              <a:ahLst/>
              <a:cxnLst>
                <a:cxn ang="0">
                  <a:pos x="T0" y="T1"/>
                </a:cxn>
                <a:cxn ang="0">
                  <a:pos x="T2" y="T3"/>
                </a:cxn>
                <a:cxn ang="0">
                  <a:pos x="T4" y="T5"/>
                </a:cxn>
              </a:cxnLst>
              <a:rect l="0" t="0" r="r" b="b"/>
              <a:pathLst>
                <a:path w="24" h="24">
                  <a:moveTo>
                    <a:pt x="24" y="24"/>
                  </a:moveTo>
                  <a:cubicBezTo>
                    <a:pt x="15" y="17"/>
                    <a:pt x="2" y="14"/>
                    <a:pt x="0" y="0"/>
                  </a:cubicBezTo>
                  <a:cubicBezTo>
                    <a:pt x="9" y="7"/>
                    <a:pt x="21" y="11"/>
                    <a:pt x="24" y="24"/>
                  </a:cubicBezTo>
                  <a:close/>
                </a:path>
              </a:pathLst>
            </a:custGeom>
            <a:solidFill>
              <a:srgbClr val="7652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 name="Freeform 826">
              <a:extLst>
                <a:ext uri="{FF2B5EF4-FFF2-40B4-BE49-F238E27FC236}">
                  <a16:creationId xmlns:a16="http://schemas.microsoft.com/office/drawing/2014/main" id="{2ADCC66C-018E-48A3-8540-DE627D4BD687}"/>
                </a:ext>
              </a:extLst>
            </p:cNvPr>
            <p:cNvSpPr>
              <a:spLocks/>
            </p:cNvSpPr>
            <p:nvPr/>
          </p:nvSpPr>
          <p:spPr bwMode="auto">
            <a:xfrm>
              <a:off x="181" y="3644"/>
              <a:ext cx="31" cy="20"/>
            </a:xfrm>
            <a:custGeom>
              <a:avLst/>
              <a:gdLst>
                <a:gd name="T0" fmla="*/ 26 w 28"/>
                <a:gd name="T1" fmla="*/ 0 h 18"/>
                <a:gd name="T2" fmla="*/ 16 w 28"/>
                <a:gd name="T3" fmla="*/ 17 h 18"/>
                <a:gd name="T4" fmla="*/ 2 w 28"/>
                <a:gd name="T5" fmla="*/ 12 h 18"/>
                <a:gd name="T6" fmla="*/ 9 w 28"/>
                <a:gd name="T7" fmla="*/ 5 h 18"/>
                <a:gd name="T8" fmla="*/ 26 w 28"/>
                <a:gd name="T9" fmla="*/ 0 h 18"/>
              </a:gdLst>
              <a:ahLst/>
              <a:cxnLst>
                <a:cxn ang="0">
                  <a:pos x="T0" y="T1"/>
                </a:cxn>
                <a:cxn ang="0">
                  <a:pos x="T2" y="T3"/>
                </a:cxn>
                <a:cxn ang="0">
                  <a:pos x="T4" y="T5"/>
                </a:cxn>
                <a:cxn ang="0">
                  <a:pos x="T6" y="T7"/>
                </a:cxn>
                <a:cxn ang="0">
                  <a:pos x="T8" y="T9"/>
                </a:cxn>
              </a:cxnLst>
              <a:rect l="0" t="0" r="r" b="b"/>
              <a:pathLst>
                <a:path w="28" h="18">
                  <a:moveTo>
                    <a:pt x="26" y="0"/>
                  </a:moveTo>
                  <a:cubicBezTo>
                    <a:pt x="28" y="9"/>
                    <a:pt x="28" y="17"/>
                    <a:pt x="16" y="17"/>
                  </a:cubicBezTo>
                  <a:cubicBezTo>
                    <a:pt x="11" y="17"/>
                    <a:pt x="4" y="18"/>
                    <a:pt x="2" y="12"/>
                  </a:cubicBezTo>
                  <a:cubicBezTo>
                    <a:pt x="0" y="7"/>
                    <a:pt x="6" y="6"/>
                    <a:pt x="9" y="5"/>
                  </a:cubicBezTo>
                  <a:cubicBezTo>
                    <a:pt x="14" y="4"/>
                    <a:pt x="19" y="2"/>
                    <a:pt x="26" y="0"/>
                  </a:cubicBezTo>
                  <a:close/>
                </a:path>
              </a:pathLst>
            </a:custGeom>
            <a:solidFill>
              <a:srgbClr val="DFE7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 name="Freeform 827">
              <a:extLst>
                <a:ext uri="{FF2B5EF4-FFF2-40B4-BE49-F238E27FC236}">
                  <a16:creationId xmlns:a16="http://schemas.microsoft.com/office/drawing/2014/main" id="{005BEC90-FFB1-4ADC-9D23-EBB2B6E0073A}"/>
                </a:ext>
              </a:extLst>
            </p:cNvPr>
            <p:cNvSpPr>
              <a:spLocks/>
            </p:cNvSpPr>
            <p:nvPr/>
          </p:nvSpPr>
          <p:spPr bwMode="auto">
            <a:xfrm>
              <a:off x="1936" y="518"/>
              <a:ext cx="104" cy="345"/>
            </a:xfrm>
            <a:custGeom>
              <a:avLst/>
              <a:gdLst>
                <a:gd name="T0" fmla="*/ 46 w 92"/>
                <a:gd name="T1" fmla="*/ 171 h 307"/>
                <a:gd name="T2" fmla="*/ 13 w 92"/>
                <a:gd name="T3" fmla="*/ 284 h 307"/>
                <a:gd name="T4" fmla="*/ 0 w 92"/>
                <a:gd name="T5" fmla="*/ 307 h 307"/>
                <a:gd name="T6" fmla="*/ 39 w 92"/>
                <a:gd name="T7" fmla="*/ 170 h 307"/>
                <a:gd name="T8" fmla="*/ 45 w 92"/>
                <a:gd name="T9" fmla="*/ 143 h 307"/>
                <a:gd name="T10" fmla="*/ 86 w 92"/>
                <a:gd name="T11" fmla="*/ 0 h 307"/>
                <a:gd name="T12" fmla="*/ 90 w 92"/>
                <a:gd name="T13" fmla="*/ 19 h 307"/>
                <a:gd name="T14" fmla="*/ 69 w 92"/>
                <a:gd name="T15" fmla="*/ 96 h 307"/>
                <a:gd name="T16" fmla="*/ 65 w 92"/>
                <a:gd name="T17" fmla="*/ 130 h 307"/>
                <a:gd name="T18" fmla="*/ 46 w 92"/>
                <a:gd name="T19" fmla="*/ 171 h 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2" h="307">
                  <a:moveTo>
                    <a:pt x="46" y="171"/>
                  </a:moveTo>
                  <a:cubicBezTo>
                    <a:pt x="35" y="209"/>
                    <a:pt x="24" y="246"/>
                    <a:pt x="13" y="284"/>
                  </a:cubicBezTo>
                  <a:cubicBezTo>
                    <a:pt x="11" y="293"/>
                    <a:pt x="8" y="301"/>
                    <a:pt x="0" y="307"/>
                  </a:cubicBezTo>
                  <a:cubicBezTo>
                    <a:pt x="11" y="260"/>
                    <a:pt x="22" y="214"/>
                    <a:pt x="39" y="170"/>
                  </a:cubicBezTo>
                  <a:cubicBezTo>
                    <a:pt x="42" y="161"/>
                    <a:pt x="46" y="153"/>
                    <a:pt x="45" y="143"/>
                  </a:cubicBezTo>
                  <a:cubicBezTo>
                    <a:pt x="63" y="96"/>
                    <a:pt x="78" y="49"/>
                    <a:pt x="86" y="0"/>
                  </a:cubicBezTo>
                  <a:cubicBezTo>
                    <a:pt x="92" y="5"/>
                    <a:pt x="87" y="13"/>
                    <a:pt x="90" y="19"/>
                  </a:cubicBezTo>
                  <a:cubicBezTo>
                    <a:pt x="86" y="46"/>
                    <a:pt x="81" y="72"/>
                    <a:pt x="69" y="96"/>
                  </a:cubicBezTo>
                  <a:cubicBezTo>
                    <a:pt x="63" y="106"/>
                    <a:pt x="59" y="118"/>
                    <a:pt x="65" y="130"/>
                  </a:cubicBezTo>
                  <a:cubicBezTo>
                    <a:pt x="58" y="144"/>
                    <a:pt x="57" y="160"/>
                    <a:pt x="46" y="171"/>
                  </a:cubicBezTo>
                  <a:close/>
                </a:path>
              </a:pathLst>
            </a:custGeom>
            <a:solidFill>
              <a:srgbClr val="6C4A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 name="Freeform 828">
              <a:extLst>
                <a:ext uri="{FF2B5EF4-FFF2-40B4-BE49-F238E27FC236}">
                  <a16:creationId xmlns:a16="http://schemas.microsoft.com/office/drawing/2014/main" id="{E7D3387E-CD4C-465B-B0CA-838804548EF2}"/>
                </a:ext>
              </a:extLst>
            </p:cNvPr>
            <p:cNvSpPr>
              <a:spLocks/>
            </p:cNvSpPr>
            <p:nvPr/>
          </p:nvSpPr>
          <p:spPr bwMode="auto">
            <a:xfrm>
              <a:off x="1963" y="623"/>
              <a:ext cx="100" cy="251"/>
            </a:xfrm>
            <a:custGeom>
              <a:avLst/>
              <a:gdLst>
                <a:gd name="T0" fmla="*/ 9 w 89"/>
                <a:gd name="T1" fmla="*/ 222 h 224"/>
                <a:gd name="T2" fmla="*/ 2 w 89"/>
                <a:gd name="T3" fmla="*/ 203 h 224"/>
                <a:gd name="T4" fmla="*/ 16 w 89"/>
                <a:gd name="T5" fmla="*/ 162 h 224"/>
                <a:gd name="T6" fmla="*/ 35 w 89"/>
                <a:gd name="T7" fmla="*/ 132 h 224"/>
                <a:gd name="T8" fmla="*/ 73 w 89"/>
                <a:gd name="T9" fmla="*/ 14 h 224"/>
                <a:gd name="T10" fmla="*/ 81 w 89"/>
                <a:gd name="T11" fmla="*/ 1 h 224"/>
                <a:gd name="T12" fmla="*/ 85 w 89"/>
                <a:gd name="T13" fmla="*/ 2 h 224"/>
                <a:gd name="T14" fmla="*/ 89 w 89"/>
                <a:gd name="T15" fmla="*/ 2 h 224"/>
                <a:gd name="T16" fmla="*/ 64 w 89"/>
                <a:gd name="T17" fmla="*/ 67 h 224"/>
                <a:gd name="T18" fmla="*/ 47 w 89"/>
                <a:gd name="T19" fmla="*/ 126 h 224"/>
                <a:gd name="T20" fmla="*/ 19 w 89"/>
                <a:gd name="T21" fmla="*/ 185 h 224"/>
                <a:gd name="T22" fmla="*/ 17 w 89"/>
                <a:gd name="T23" fmla="*/ 205 h 224"/>
                <a:gd name="T24" fmla="*/ 16 w 89"/>
                <a:gd name="T25" fmla="*/ 218 h 224"/>
                <a:gd name="T26" fmla="*/ 14 w 89"/>
                <a:gd name="T27" fmla="*/ 222 h 224"/>
                <a:gd name="T28" fmla="*/ 9 w 89"/>
                <a:gd name="T29" fmla="*/ 222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9" h="224">
                  <a:moveTo>
                    <a:pt x="9" y="222"/>
                  </a:moveTo>
                  <a:cubicBezTo>
                    <a:pt x="6" y="216"/>
                    <a:pt x="7" y="208"/>
                    <a:pt x="2" y="203"/>
                  </a:cubicBezTo>
                  <a:cubicBezTo>
                    <a:pt x="0" y="187"/>
                    <a:pt x="3" y="173"/>
                    <a:pt x="16" y="162"/>
                  </a:cubicBezTo>
                  <a:cubicBezTo>
                    <a:pt x="24" y="157"/>
                    <a:pt x="27" y="154"/>
                    <a:pt x="35" y="132"/>
                  </a:cubicBezTo>
                  <a:cubicBezTo>
                    <a:pt x="48" y="93"/>
                    <a:pt x="61" y="53"/>
                    <a:pt x="73" y="14"/>
                  </a:cubicBezTo>
                  <a:cubicBezTo>
                    <a:pt x="76" y="10"/>
                    <a:pt x="79" y="5"/>
                    <a:pt x="81" y="1"/>
                  </a:cubicBezTo>
                  <a:cubicBezTo>
                    <a:pt x="83" y="0"/>
                    <a:pt x="84" y="0"/>
                    <a:pt x="85" y="2"/>
                  </a:cubicBezTo>
                  <a:cubicBezTo>
                    <a:pt x="86" y="2"/>
                    <a:pt x="88" y="2"/>
                    <a:pt x="89" y="2"/>
                  </a:cubicBezTo>
                  <a:cubicBezTo>
                    <a:pt x="81" y="24"/>
                    <a:pt x="72" y="45"/>
                    <a:pt x="64" y="67"/>
                  </a:cubicBezTo>
                  <a:cubicBezTo>
                    <a:pt x="57" y="86"/>
                    <a:pt x="48" y="105"/>
                    <a:pt x="47" y="126"/>
                  </a:cubicBezTo>
                  <a:cubicBezTo>
                    <a:pt x="46" y="150"/>
                    <a:pt x="25" y="164"/>
                    <a:pt x="19" y="185"/>
                  </a:cubicBezTo>
                  <a:cubicBezTo>
                    <a:pt x="17" y="191"/>
                    <a:pt x="7" y="197"/>
                    <a:pt x="17" y="205"/>
                  </a:cubicBezTo>
                  <a:cubicBezTo>
                    <a:pt x="21" y="209"/>
                    <a:pt x="13" y="213"/>
                    <a:pt x="16" y="218"/>
                  </a:cubicBezTo>
                  <a:cubicBezTo>
                    <a:pt x="15" y="219"/>
                    <a:pt x="15" y="221"/>
                    <a:pt x="14" y="222"/>
                  </a:cubicBezTo>
                  <a:cubicBezTo>
                    <a:pt x="12" y="224"/>
                    <a:pt x="10" y="224"/>
                    <a:pt x="9" y="222"/>
                  </a:cubicBezTo>
                  <a:close/>
                </a:path>
              </a:pathLst>
            </a:custGeom>
            <a:solidFill>
              <a:srgbClr val="7A57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 name="Freeform 829">
              <a:extLst>
                <a:ext uri="{FF2B5EF4-FFF2-40B4-BE49-F238E27FC236}">
                  <a16:creationId xmlns:a16="http://schemas.microsoft.com/office/drawing/2014/main" id="{958F8BAA-1455-4D4C-94D6-9E48FC32B6DE}"/>
                </a:ext>
              </a:extLst>
            </p:cNvPr>
            <p:cNvSpPr>
              <a:spLocks/>
            </p:cNvSpPr>
            <p:nvPr/>
          </p:nvSpPr>
          <p:spPr bwMode="auto">
            <a:xfrm>
              <a:off x="1940" y="648"/>
              <a:ext cx="92" cy="267"/>
            </a:xfrm>
            <a:custGeom>
              <a:avLst/>
              <a:gdLst>
                <a:gd name="T0" fmla="*/ 37 w 82"/>
                <a:gd name="T1" fmla="*/ 140 h 238"/>
                <a:gd name="T2" fmla="*/ 23 w 82"/>
                <a:gd name="T3" fmla="*/ 181 h 238"/>
                <a:gd name="T4" fmla="*/ 0 w 82"/>
                <a:gd name="T5" fmla="*/ 238 h 238"/>
                <a:gd name="T6" fmla="*/ 42 w 82"/>
                <a:gd name="T7" fmla="*/ 89 h 238"/>
                <a:gd name="T8" fmla="*/ 65 w 82"/>
                <a:gd name="T9" fmla="*/ 31 h 238"/>
                <a:gd name="T10" fmla="*/ 77 w 82"/>
                <a:gd name="T11" fmla="*/ 0 h 238"/>
                <a:gd name="T12" fmla="*/ 82 w 82"/>
                <a:gd name="T13" fmla="*/ 2 h 238"/>
                <a:gd name="T14" fmla="*/ 37 w 82"/>
                <a:gd name="T15" fmla="*/ 140 h 23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238">
                  <a:moveTo>
                    <a:pt x="37" y="140"/>
                  </a:moveTo>
                  <a:cubicBezTo>
                    <a:pt x="28" y="152"/>
                    <a:pt x="26" y="167"/>
                    <a:pt x="23" y="181"/>
                  </a:cubicBezTo>
                  <a:cubicBezTo>
                    <a:pt x="19" y="201"/>
                    <a:pt x="5" y="218"/>
                    <a:pt x="0" y="238"/>
                  </a:cubicBezTo>
                  <a:cubicBezTo>
                    <a:pt x="3" y="185"/>
                    <a:pt x="36" y="140"/>
                    <a:pt x="42" y="89"/>
                  </a:cubicBezTo>
                  <a:cubicBezTo>
                    <a:pt x="51" y="70"/>
                    <a:pt x="48" y="47"/>
                    <a:pt x="65" y="31"/>
                  </a:cubicBezTo>
                  <a:cubicBezTo>
                    <a:pt x="69" y="21"/>
                    <a:pt x="73" y="11"/>
                    <a:pt x="77" y="0"/>
                  </a:cubicBezTo>
                  <a:cubicBezTo>
                    <a:pt x="78" y="1"/>
                    <a:pt x="80" y="2"/>
                    <a:pt x="82" y="2"/>
                  </a:cubicBezTo>
                  <a:cubicBezTo>
                    <a:pt x="67" y="48"/>
                    <a:pt x="47" y="92"/>
                    <a:pt x="37" y="140"/>
                  </a:cubicBezTo>
                  <a:close/>
                </a:path>
              </a:pathLst>
            </a:custGeom>
            <a:solidFill>
              <a:srgbClr val="7352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 name="Freeform 830">
              <a:extLst>
                <a:ext uri="{FF2B5EF4-FFF2-40B4-BE49-F238E27FC236}">
                  <a16:creationId xmlns:a16="http://schemas.microsoft.com/office/drawing/2014/main" id="{9FAAFEE3-82F7-4840-8907-3B2D0758924F}"/>
                </a:ext>
              </a:extLst>
            </p:cNvPr>
            <p:cNvSpPr>
              <a:spLocks/>
            </p:cNvSpPr>
            <p:nvPr/>
          </p:nvSpPr>
          <p:spPr bwMode="auto">
            <a:xfrm>
              <a:off x="1983" y="664"/>
              <a:ext cx="30" cy="84"/>
            </a:xfrm>
            <a:custGeom>
              <a:avLst/>
              <a:gdLst>
                <a:gd name="T0" fmla="*/ 27 w 27"/>
                <a:gd name="T1" fmla="*/ 16 h 74"/>
                <a:gd name="T2" fmla="*/ 4 w 27"/>
                <a:gd name="T3" fmla="*/ 74 h 74"/>
                <a:gd name="T4" fmla="*/ 5 w 27"/>
                <a:gd name="T5" fmla="*/ 41 h 74"/>
                <a:gd name="T6" fmla="*/ 24 w 27"/>
                <a:gd name="T7" fmla="*/ 0 h 74"/>
                <a:gd name="T8" fmla="*/ 27 w 27"/>
                <a:gd name="T9" fmla="*/ 16 h 74"/>
              </a:gdLst>
              <a:ahLst/>
              <a:cxnLst>
                <a:cxn ang="0">
                  <a:pos x="T0" y="T1"/>
                </a:cxn>
                <a:cxn ang="0">
                  <a:pos x="T2" y="T3"/>
                </a:cxn>
                <a:cxn ang="0">
                  <a:pos x="T4" y="T5"/>
                </a:cxn>
                <a:cxn ang="0">
                  <a:pos x="T6" y="T7"/>
                </a:cxn>
                <a:cxn ang="0">
                  <a:pos x="T8" y="T9"/>
                </a:cxn>
              </a:cxnLst>
              <a:rect l="0" t="0" r="r" b="b"/>
              <a:pathLst>
                <a:path w="27" h="74">
                  <a:moveTo>
                    <a:pt x="27" y="16"/>
                  </a:moveTo>
                  <a:cubicBezTo>
                    <a:pt x="19" y="35"/>
                    <a:pt x="12" y="55"/>
                    <a:pt x="4" y="74"/>
                  </a:cubicBezTo>
                  <a:cubicBezTo>
                    <a:pt x="0" y="63"/>
                    <a:pt x="14" y="52"/>
                    <a:pt x="5" y="41"/>
                  </a:cubicBezTo>
                  <a:cubicBezTo>
                    <a:pt x="9" y="27"/>
                    <a:pt x="12" y="11"/>
                    <a:pt x="24" y="0"/>
                  </a:cubicBezTo>
                  <a:cubicBezTo>
                    <a:pt x="25" y="6"/>
                    <a:pt x="22" y="12"/>
                    <a:pt x="27" y="16"/>
                  </a:cubicBezTo>
                  <a:close/>
                </a:path>
              </a:pathLst>
            </a:custGeom>
            <a:solidFill>
              <a:srgbClr val="D9B7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 name="Freeform 831">
              <a:extLst>
                <a:ext uri="{FF2B5EF4-FFF2-40B4-BE49-F238E27FC236}">
                  <a16:creationId xmlns:a16="http://schemas.microsoft.com/office/drawing/2014/main" id="{CA620869-9888-44C9-820D-03E2A2478DA0}"/>
                </a:ext>
              </a:extLst>
            </p:cNvPr>
            <p:cNvSpPr>
              <a:spLocks/>
            </p:cNvSpPr>
            <p:nvPr/>
          </p:nvSpPr>
          <p:spPr bwMode="auto">
            <a:xfrm>
              <a:off x="2033" y="503"/>
              <a:ext cx="33" cy="102"/>
            </a:xfrm>
            <a:custGeom>
              <a:avLst/>
              <a:gdLst>
                <a:gd name="T0" fmla="*/ 8 w 29"/>
                <a:gd name="T1" fmla="*/ 53 h 91"/>
                <a:gd name="T2" fmla="*/ 18 w 29"/>
                <a:gd name="T3" fmla="*/ 16 h 91"/>
                <a:gd name="T4" fmla="*/ 29 w 29"/>
                <a:gd name="T5" fmla="*/ 0 h 91"/>
                <a:gd name="T6" fmla="*/ 6 w 29"/>
                <a:gd name="T7" fmla="*/ 91 h 91"/>
                <a:gd name="T8" fmla="*/ 8 w 29"/>
                <a:gd name="T9" fmla="*/ 53 h 91"/>
              </a:gdLst>
              <a:ahLst/>
              <a:cxnLst>
                <a:cxn ang="0">
                  <a:pos x="T0" y="T1"/>
                </a:cxn>
                <a:cxn ang="0">
                  <a:pos x="T2" y="T3"/>
                </a:cxn>
                <a:cxn ang="0">
                  <a:pos x="T4" y="T5"/>
                </a:cxn>
                <a:cxn ang="0">
                  <a:pos x="T6" y="T7"/>
                </a:cxn>
                <a:cxn ang="0">
                  <a:pos x="T8" y="T9"/>
                </a:cxn>
              </a:cxnLst>
              <a:rect l="0" t="0" r="r" b="b"/>
              <a:pathLst>
                <a:path w="29" h="91">
                  <a:moveTo>
                    <a:pt x="8" y="53"/>
                  </a:moveTo>
                  <a:cubicBezTo>
                    <a:pt x="11" y="41"/>
                    <a:pt x="15" y="29"/>
                    <a:pt x="18" y="16"/>
                  </a:cubicBezTo>
                  <a:cubicBezTo>
                    <a:pt x="20" y="11"/>
                    <a:pt x="19" y="4"/>
                    <a:pt x="29" y="0"/>
                  </a:cubicBezTo>
                  <a:cubicBezTo>
                    <a:pt x="22" y="30"/>
                    <a:pt x="15" y="58"/>
                    <a:pt x="6" y="91"/>
                  </a:cubicBezTo>
                  <a:cubicBezTo>
                    <a:pt x="0" y="74"/>
                    <a:pt x="9" y="64"/>
                    <a:pt x="8" y="53"/>
                  </a:cubicBezTo>
                  <a:close/>
                </a:path>
              </a:pathLst>
            </a:custGeom>
            <a:solidFill>
              <a:srgbClr val="835D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 name="Freeform 832">
              <a:extLst>
                <a:ext uri="{FF2B5EF4-FFF2-40B4-BE49-F238E27FC236}">
                  <a16:creationId xmlns:a16="http://schemas.microsoft.com/office/drawing/2014/main" id="{9EEA7914-BA44-4DEA-B47D-89417BE836F1}"/>
                </a:ext>
              </a:extLst>
            </p:cNvPr>
            <p:cNvSpPr>
              <a:spLocks/>
            </p:cNvSpPr>
            <p:nvPr/>
          </p:nvSpPr>
          <p:spPr bwMode="auto">
            <a:xfrm>
              <a:off x="2068" y="467"/>
              <a:ext cx="13" cy="77"/>
            </a:xfrm>
            <a:custGeom>
              <a:avLst/>
              <a:gdLst>
                <a:gd name="T0" fmla="*/ 9 w 12"/>
                <a:gd name="T1" fmla="*/ 45 h 69"/>
                <a:gd name="T2" fmla="*/ 7 w 12"/>
                <a:gd name="T3" fmla="*/ 69 h 69"/>
                <a:gd name="T4" fmla="*/ 6 w 12"/>
                <a:gd name="T5" fmla="*/ 69 h 69"/>
                <a:gd name="T6" fmla="*/ 5 w 12"/>
                <a:gd name="T7" fmla="*/ 69 h 69"/>
                <a:gd name="T8" fmla="*/ 8 w 12"/>
                <a:gd name="T9" fmla="*/ 0 h 69"/>
                <a:gd name="T10" fmla="*/ 8 w 12"/>
                <a:gd name="T11" fmla="*/ 1 h 69"/>
                <a:gd name="T12" fmla="*/ 9 w 12"/>
                <a:gd name="T13" fmla="*/ 45 h 69"/>
              </a:gdLst>
              <a:ahLst/>
              <a:cxnLst>
                <a:cxn ang="0">
                  <a:pos x="T0" y="T1"/>
                </a:cxn>
                <a:cxn ang="0">
                  <a:pos x="T2" y="T3"/>
                </a:cxn>
                <a:cxn ang="0">
                  <a:pos x="T4" y="T5"/>
                </a:cxn>
                <a:cxn ang="0">
                  <a:pos x="T6" y="T7"/>
                </a:cxn>
                <a:cxn ang="0">
                  <a:pos x="T8" y="T9"/>
                </a:cxn>
                <a:cxn ang="0">
                  <a:pos x="T10" y="T11"/>
                </a:cxn>
                <a:cxn ang="0">
                  <a:pos x="T12" y="T13"/>
                </a:cxn>
              </a:cxnLst>
              <a:rect l="0" t="0" r="r" b="b"/>
              <a:pathLst>
                <a:path w="12" h="69">
                  <a:moveTo>
                    <a:pt x="9" y="45"/>
                  </a:moveTo>
                  <a:cubicBezTo>
                    <a:pt x="8" y="53"/>
                    <a:pt x="8" y="61"/>
                    <a:pt x="7" y="69"/>
                  </a:cubicBezTo>
                  <a:cubicBezTo>
                    <a:pt x="7" y="69"/>
                    <a:pt x="6" y="69"/>
                    <a:pt x="6" y="69"/>
                  </a:cubicBezTo>
                  <a:cubicBezTo>
                    <a:pt x="6" y="69"/>
                    <a:pt x="5" y="69"/>
                    <a:pt x="5" y="69"/>
                  </a:cubicBezTo>
                  <a:cubicBezTo>
                    <a:pt x="6" y="46"/>
                    <a:pt x="0" y="23"/>
                    <a:pt x="8" y="0"/>
                  </a:cubicBezTo>
                  <a:cubicBezTo>
                    <a:pt x="8" y="1"/>
                    <a:pt x="8" y="1"/>
                    <a:pt x="8" y="1"/>
                  </a:cubicBezTo>
                  <a:cubicBezTo>
                    <a:pt x="12" y="16"/>
                    <a:pt x="10" y="31"/>
                    <a:pt x="9" y="45"/>
                  </a:cubicBezTo>
                  <a:close/>
                </a:path>
              </a:pathLst>
            </a:custGeom>
            <a:solidFill>
              <a:srgbClr val="5149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 name="Freeform 833">
              <a:extLst>
                <a:ext uri="{FF2B5EF4-FFF2-40B4-BE49-F238E27FC236}">
                  <a16:creationId xmlns:a16="http://schemas.microsoft.com/office/drawing/2014/main" id="{50D23182-032D-43B4-8468-FC85140172DE}"/>
                </a:ext>
              </a:extLst>
            </p:cNvPr>
            <p:cNvSpPr>
              <a:spLocks/>
            </p:cNvSpPr>
            <p:nvPr/>
          </p:nvSpPr>
          <p:spPr bwMode="auto">
            <a:xfrm>
              <a:off x="762" y="769"/>
              <a:ext cx="139" cy="153"/>
            </a:xfrm>
            <a:custGeom>
              <a:avLst/>
              <a:gdLst>
                <a:gd name="T0" fmla="*/ 106 w 124"/>
                <a:gd name="T1" fmla="*/ 88 h 136"/>
                <a:gd name="T2" fmla="*/ 52 w 124"/>
                <a:gd name="T3" fmla="*/ 50 h 136"/>
                <a:gd name="T4" fmla="*/ 124 w 124"/>
                <a:gd name="T5" fmla="*/ 136 h 136"/>
                <a:gd name="T6" fmla="*/ 92 w 124"/>
                <a:gd name="T7" fmla="*/ 115 h 136"/>
                <a:gd name="T8" fmla="*/ 66 w 124"/>
                <a:gd name="T9" fmla="*/ 98 h 136"/>
                <a:gd name="T10" fmla="*/ 62 w 124"/>
                <a:gd name="T11" fmla="*/ 89 h 136"/>
                <a:gd name="T12" fmla="*/ 40 w 124"/>
                <a:gd name="T13" fmla="*/ 54 h 136"/>
                <a:gd name="T14" fmla="*/ 25 w 124"/>
                <a:gd name="T15" fmla="*/ 52 h 136"/>
                <a:gd name="T16" fmla="*/ 15 w 124"/>
                <a:gd name="T17" fmla="*/ 40 h 136"/>
                <a:gd name="T18" fmla="*/ 6 w 124"/>
                <a:gd name="T19" fmla="*/ 27 h 136"/>
                <a:gd name="T20" fmla="*/ 19 w 124"/>
                <a:gd name="T21" fmla="*/ 29 h 136"/>
                <a:gd name="T22" fmla="*/ 12 w 124"/>
                <a:gd name="T23" fmla="*/ 18 h 136"/>
                <a:gd name="T24" fmla="*/ 0 w 124"/>
                <a:gd name="T25" fmla="*/ 0 h 136"/>
                <a:gd name="T26" fmla="*/ 39 w 124"/>
                <a:gd name="T27" fmla="*/ 36 h 136"/>
                <a:gd name="T28" fmla="*/ 55 w 124"/>
                <a:gd name="T29" fmla="*/ 43 h 136"/>
                <a:gd name="T30" fmla="*/ 106 w 124"/>
                <a:gd name="T31" fmla="*/ 88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4" h="136">
                  <a:moveTo>
                    <a:pt x="106" y="88"/>
                  </a:moveTo>
                  <a:cubicBezTo>
                    <a:pt x="86" y="82"/>
                    <a:pt x="75" y="62"/>
                    <a:pt x="52" y="50"/>
                  </a:cubicBezTo>
                  <a:cubicBezTo>
                    <a:pt x="77" y="82"/>
                    <a:pt x="92" y="116"/>
                    <a:pt x="124" y="136"/>
                  </a:cubicBezTo>
                  <a:cubicBezTo>
                    <a:pt x="110" y="135"/>
                    <a:pt x="102" y="124"/>
                    <a:pt x="92" y="115"/>
                  </a:cubicBezTo>
                  <a:cubicBezTo>
                    <a:pt x="84" y="109"/>
                    <a:pt x="77" y="101"/>
                    <a:pt x="66" y="98"/>
                  </a:cubicBezTo>
                  <a:cubicBezTo>
                    <a:pt x="65" y="95"/>
                    <a:pt x="64" y="92"/>
                    <a:pt x="62" y="89"/>
                  </a:cubicBezTo>
                  <a:cubicBezTo>
                    <a:pt x="59" y="75"/>
                    <a:pt x="48" y="65"/>
                    <a:pt x="40" y="54"/>
                  </a:cubicBezTo>
                  <a:cubicBezTo>
                    <a:pt x="35" y="46"/>
                    <a:pt x="29" y="58"/>
                    <a:pt x="25" y="52"/>
                  </a:cubicBezTo>
                  <a:cubicBezTo>
                    <a:pt x="19" y="50"/>
                    <a:pt x="18" y="43"/>
                    <a:pt x="15" y="40"/>
                  </a:cubicBezTo>
                  <a:cubicBezTo>
                    <a:pt x="9" y="37"/>
                    <a:pt x="4" y="35"/>
                    <a:pt x="6" y="27"/>
                  </a:cubicBezTo>
                  <a:cubicBezTo>
                    <a:pt x="11" y="25"/>
                    <a:pt x="14" y="36"/>
                    <a:pt x="19" y="29"/>
                  </a:cubicBezTo>
                  <a:cubicBezTo>
                    <a:pt x="24" y="22"/>
                    <a:pt x="15" y="21"/>
                    <a:pt x="12" y="18"/>
                  </a:cubicBezTo>
                  <a:cubicBezTo>
                    <a:pt x="8" y="12"/>
                    <a:pt x="3" y="7"/>
                    <a:pt x="0" y="0"/>
                  </a:cubicBezTo>
                  <a:cubicBezTo>
                    <a:pt x="12" y="13"/>
                    <a:pt x="32" y="17"/>
                    <a:pt x="39" y="36"/>
                  </a:cubicBezTo>
                  <a:cubicBezTo>
                    <a:pt x="42" y="43"/>
                    <a:pt x="50" y="40"/>
                    <a:pt x="55" y="43"/>
                  </a:cubicBezTo>
                  <a:cubicBezTo>
                    <a:pt x="73" y="56"/>
                    <a:pt x="92" y="69"/>
                    <a:pt x="106" y="88"/>
                  </a:cubicBezTo>
                  <a:close/>
                </a:path>
              </a:pathLst>
            </a:custGeom>
            <a:solidFill>
              <a:srgbClr val="714E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 name="Freeform 834">
              <a:extLst>
                <a:ext uri="{FF2B5EF4-FFF2-40B4-BE49-F238E27FC236}">
                  <a16:creationId xmlns:a16="http://schemas.microsoft.com/office/drawing/2014/main" id="{D1C033C9-1152-4F29-B8F9-4D514E313919}"/>
                </a:ext>
              </a:extLst>
            </p:cNvPr>
            <p:cNvSpPr>
              <a:spLocks/>
            </p:cNvSpPr>
            <p:nvPr/>
          </p:nvSpPr>
          <p:spPr bwMode="auto">
            <a:xfrm>
              <a:off x="877" y="846"/>
              <a:ext cx="122" cy="149"/>
            </a:xfrm>
            <a:custGeom>
              <a:avLst/>
              <a:gdLst>
                <a:gd name="T0" fmla="*/ 13 w 109"/>
                <a:gd name="T1" fmla="*/ 5 h 132"/>
                <a:gd name="T2" fmla="*/ 98 w 109"/>
                <a:gd name="T3" fmla="*/ 112 h 132"/>
                <a:gd name="T4" fmla="*/ 105 w 109"/>
                <a:gd name="T5" fmla="*/ 132 h 132"/>
                <a:gd name="T6" fmla="*/ 73 w 109"/>
                <a:gd name="T7" fmla="*/ 89 h 132"/>
                <a:gd name="T8" fmla="*/ 18 w 109"/>
                <a:gd name="T9" fmla="*/ 35 h 132"/>
                <a:gd name="T10" fmla="*/ 4 w 109"/>
                <a:gd name="T11" fmla="*/ 19 h 132"/>
                <a:gd name="T12" fmla="*/ 7 w 109"/>
                <a:gd name="T13" fmla="*/ 11 h 132"/>
                <a:gd name="T14" fmla="*/ 9 w 109"/>
                <a:gd name="T15" fmla="*/ 0 h 132"/>
                <a:gd name="T16" fmla="*/ 13 w 109"/>
                <a:gd name="T17" fmla="*/ 5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9" h="132">
                  <a:moveTo>
                    <a:pt x="13" y="5"/>
                  </a:moveTo>
                  <a:cubicBezTo>
                    <a:pt x="41" y="41"/>
                    <a:pt x="70" y="76"/>
                    <a:pt x="98" y="112"/>
                  </a:cubicBezTo>
                  <a:cubicBezTo>
                    <a:pt x="102" y="117"/>
                    <a:pt x="109" y="121"/>
                    <a:pt x="105" y="132"/>
                  </a:cubicBezTo>
                  <a:cubicBezTo>
                    <a:pt x="93" y="117"/>
                    <a:pt x="83" y="103"/>
                    <a:pt x="73" y="89"/>
                  </a:cubicBezTo>
                  <a:cubicBezTo>
                    <a:pt x="57" y="68"/>
                    <a:pt x="37" y="52"/>
                    <a:pt x="18" y="35"/>
                  </a:cubicBezTo>
                  <a:cubicBezTo>
                    <a:pt x="13" y="30"/>
                    <a:pt x="5" y="27"/>
                    <a:pt x="4" y="19"/>
                  </a:cubicBezTo>
                  <a:cubicBezTo>
                    <a:pt x="12" y="19"/>
                    <a:pt x="12" y="16"/>
                    <a:pt x="7" y="11"/>
                  </a:cubicBezTo>
                  <a:cubicBezTo>
                    <a:pt x="0" y="5"/>
                    <a:pt x="0" y="1"/>
                    <a:pt x="9" y="0"/>
                  </a:cubicBezTo>
                  <a:cubicBezTo>
                    <a:pt x="11" y="1"/>
                    <a:pt x="12" y="3"/>
                    <a:pt x="13" y="5"/>
                  </a:cubicBezTo>
                  <a:close/>
                </a:path>
              </a:pathLst>
            </a:custGeom>
            <a:solidFill>
              <a:srgbClr val="714E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 name="Freeform 835">
              <a:extLst>
                <a:ext uri="{FF2B5EF4-FFF2-40B4-BE49-F238E27FC236}">
                  <a16:creationId xmlns:a16="http://schemas.microsoft.com/office/drawing/2014/main" id="{CC5BD9DB-5D26-4C23-B907-C4D3AE503800}"/>
                </a:ext>
              </a:extLst>
            </p:cNvPr>
            <p:cNvSpPr>
              <a:spLocks/>
            </p:cNvSpPr>
            <p:nvPr/>
          </p:nvSpPr>
          <p:spPr bwMode="auto">
            <a:xfrm>
              <a:off x="752" y="792"/>
              <a:ext cx="27" cy="22"/>
            </a:xfrm>
            <a:custGeom>
              <a:avLst/>
              <a:gdLst>
                <a:gd name="T0" fmla="*/ 15 w 24"/>
                <a:gd name="T1" fmla="*/ 6 h 19"/>
                <a:gd name="T2" fmla="*/ 24 w 24"/>
                <a:gd name="T3" fmla="*/ 19 h 19"/>
                <a:gd name="T4" fmla="*/ 2 w 24"/>
                <a:gd name="T5" fmla="*/ 2 h 19"/>
                <a:gd name="T6" fmla="*/ 9 w 24"/>
                <a:gd name="T7" fmla="*/ 1 h 19"/>
                <a:gd name="T8" fmla="*/ 15 w 24"/>
                <a:gd name="T9" fmla="*/ 6 h 19"/>
              </a:gdLst>
              <a:ahLst/>
              <a:cxnLst>
                <a:cxn ang="0">
                  <a:pos x="T0" y="T1"/>
                </a:cxn>
                <a:cxn ang="0">
                  <a:pos x="T2" y="T3"/>
                </a:cxn>
                <a:cxn ang="0">
                  <a:pos x="T4" y="T5"/>
                </a:cxn>
                <a:cxn ang="0">
                  <a:pos x="T6" y="T7"/>
                </a:cxn>
                <a:cxn ang="0">
                  <a:pos x="T8" y="T9"/>
                </a:cxn>
              </a:cxnLst>
              <a:rect l="0" t="0" r="r" b="b"/>
              <a:pathLst>
                <a:path w="24" h="19">
                  <a:moveTo>
                    <a:pt x="15" y="6"/>
                  </a:moveTo>
                  <a:cubicBezTo>
                    <a:pt x="18" y="10"/>
                    <a:pt x="21" y="14"/>
                    <a:pt x="24" y="19"/>
                  </a:cubicBezTo>
                  <a:cubicBezTo>
                    <a:pt x="12" y="19"/>
                    <a:pt x="8" y="9"/>
                    <a:pt x="2" y="2"/>
                  </a:cubicBezTo>
                  <a:cubicBezTo>
                    <a:pt x="0" y="0"/>
                    <a:pt x="6" y="1"/>
                    <a:pt x="9" y="1"/>
                  </a:cubicBezTo>
                  <a:cubicBezTo>
                    <a:pt x="11" y="3"/>
                    <a:pt x="13" y="4"/>
                    <a:pt x="15" y="6"/>
                  </a:cubicBezTo>
                  <a:close/>
                </a:path>
              </a:pathLst>
            </a:custGeom>
            <a:solidFill>
              <a:srgbClr val="DCB3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 name="Freeform 836">
              <a:extLst>
                <a:ext uri="{FF2B5EF4-FFF2-40B4-BE49-F238E27FC236}">
                  <a16:creationId xmlns:a16="http://schemas.microsoft.com/office/drawing/2014/main" id="{5DEE9006-54CC-4E68-8998-0826650D2266}"/>
                </a:ext>
              </a:extLst>
            </p:cNvPr>
            <p:cNvSpPr>
              <a:spLocks/>
            </p:cNvSpPr>
            <p:nvPr/>
          </p:nvSpPr>
          <p:spPr bwMode="auto">
            <a:xfrm>
              <a:off x="967" y="800"/>
              <a:ext cx="113" cy="139"/>
            </a:xfrm>
            <a:custGeom>
              <a:avLst/>
              <a:gdLst>
                <a:gd name="T0" fmla="*/ 80 w 101"/>
                <a:gd name="T1" fmla="*/ 88 h 123"/>
                <a:gd name="T2" fmla="*/ 85 w 101"/>
                <a:gd name="T3" fmla="*/ 118 h 123"/>
                <a:gd name="T4" fmla="*/ 66 w 101"/>
                <a:gd name="T5" fmla="*/ 95 h 123"/>
                <a:gd name="T6" fmla="*/ 60 w 101"/>
                <a:gd name="T7" fmla="*/ 83 h 123"/>
                <a:gd name="T8" fmla="*/ 41 w 101"/>
                <a:gd name="T9" fmla="*/ 52 h 123"/>
                <a:gd name="T10" fmla="*/ 0 w 101"/>
                <a:gd name="T11" fmla="*/ 7 h 123"/>
                <a:gd name="T12" fmla="*/ 6 w 101"/>
                <a:gd name="T13" fmla="*/ 4 h 123"/>
                <a:gd name="T14" fmla="*/ 53 w 101"/>
                <a:gd name="T15" fmla="*/ 42 h 123"/>
                <a:gd name="T16" fmla="*/ 80 w 101"/>
                <a:gd name="T17" fmla="*/ 88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1" h="123">
                  <a:moveTo>
                    <a:pt x="80" y="88"/>
                  </a:moveTo>
                  <a:cubicBezTo>
                    <a:pt x="80" y="99"/>
                    <a:pt x="101" y="109"/>
                    <a:pt x="85" y="118"/>
                  </a:cubicBezTo>
                  <a:cubicBezTo>
                    <a:pt x="77" y="123"/>
                    <a:pt x="73" y="103"/>
                    <a:pt x="66" y="95"/>
                  </a:cubicBezTo>
                  <a:cubicBezTo>
                    <a:pt x="63" y="92"/>
                    <a:pt x="60" y="87"/>
                    <a:pt x="60" y="83"/>
                  </a:cubicBezTo>
                  <a:cubicBezTo>
                    <a:pt x="61" y="68"/>
                    <a:pt x="52" y="61"/>
                    <a:pt x="41" y="52"/>
                  </a:cubicBezTo>
                  <a:cubicBezTo>
                    <a:pt x="26" y="39"/>
                    <a:pt x="14" y="22"/>
                    <a:pt x="0" y="7"/>
                  </a:cubicBezTo>
                  <a:cubicBezTo>
                    <a:pt x="1" y="4"/>
                    <a:pt x="1" y="0"/>
                    <a:pt x="6" y="4"/>
                  </a:cubicBezTo>
                  <a:cubicBezTo>
                    <a:pt x="22" y="16"/>
                    <a:pt x="39" y="27"/>
                    <a:pt x="53" y="42"/>
                  </a:cubicBezTo>
                  <a:cubicBezTo>
                    <a:pt x="64" y="55"/>
                    <a:pt x="67" y="75"/>
                    <a:pt x="80" y="88"/>
                  </a:cubicBezTo>
                  <a:close/>
                </a:path>
              </a:pathLst>
            </a:custGeom>
            <a:solidFill>
              <a:srgbClr val="E3CD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 name="Freeform 837">
              <a:extLst>
                <a:ext uri="{FF2B5EF4-FFF2-40B4-BE49-F238E27FC236}">
                  <a16:creationId xmlns:a16="http://schemas.microsoft.com/office/drawing/2014/main" id="{D7C6C914-D49A-4F10-856A-3DABD583F808}"/>
                </a:ext>
              </a:extLst>
            </p:cNvPr>
            <p:cNvSpPr>
              <a:spLocks/>
            </p:cNvSpPr>
            <p:nvPr/>
          </p:nvSpPr>
          <p:spPr bwMode="auto">
            <a:xfrm>
              <a:off x="1780" y="667"/>
              <a:ext cx="32" cy="111"/>
            </a:xfrm>
            <a:custGeom>
              <a:avLst/>
              <a:gdLst>
                <a:gd name="T0" fmla="*/ 28 w 28"/>
                <a:gd name="T1" fmla="*/ 0 h 99"/>
                <a:gd name="T2" fmla="*/ 0 w 28"/>
                <a:gd name="T3" fmla="*/ 99 h 99"/>
                <a:gd name="T4" fmla="*/ 21 w 28"/>
                <a:gd name="T5" fmla="*/ 6 h 99"/>
                <a:gd name="T6" fmla="*/ 28 w 28"/>
                <a:gd name="T7" fmla="*/ 0 h 99"/>
              </a:gdLst>
              <a:ahLst/>
              <a:cxnLst>
                <a:cxn ang="0">
                  <a:pos x="T0" y="T1"/>
                </a:cxn>
                <a:cxn ang="0">
                  <a:pos x="T2" y="T3"/>
                </a:cxn>
                <a:cxn ang="0">
                  <a:pos x="T4" y="T5"/>
                </a:cxn>
                <a:cxn ang="0">
                  <a:pos x="T6" y="T7"/>
                </a:cxn>
              </a:cxnLst>
              <a:rect l="0" t="0" r="r" b="b"/>
              <a:pathLst>
                <a:path w="28" h="99">
                  <a:moveTo>
                    <a:pt x="28" y="0"/>
                  </a:moveTo>
                  <a:cubicBezTo>
                    <a:pt x="23" y="34"/>
                    <a:pt x="19" y="69"/>
                    <a:pt x="0" y="99"/>
                  </a:cubicBezTo>
                  <a:cubicBezTo>
                    <a:pt x="7" y="68"/>
                    <a:pt x="14" y="37"/>
                    <a:pt x="21" y="6"/>
                  </a:cubicBezTo>
                  <a:cubicBezTo>
                    <a:pt x="22" y="3"/>
                    <a:pt x="24" y="0"/>
                    <a:pt x="28" y="0"/>
                  </a:cubicBezTo>
                  <a:close/>
                </a:path>
              </a:pathLst>
            </a:custGeom>
            <a:solidFill>
              <a:srgbClr val="DDC2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 name="Freeform 838">
              <a:extLst>
                <a:ext uri="{FF2B5EF4-FFF2-40B4-BE49-F238E27FC236}">
                  <a16:creationId xmlns:a16="http://schemas.microsoft.com/office/drawing/2014/main" id="{65DB852F-2276-4AD0-A5DD-66B357A8153C}"/>
                </a:ext>
              </a:extLst>
            </p:cNvPr>
            <p:cNvSpPr>
              <a:spLocks/>
            </p:cNvSpPr>
            <p:nvPr/>
          </p:nvSpPr>
          <p:spPr bwMode="auto">
            <a:xfrm>
              <a:off x="790" y="813"/>
              <a:ext cx="48" cy="56"/>
            </a:xfrm>
            <a:custGeom>
              <a:avLst/>
              <a:gdLst>
                <a:gd name="T0" fmla="*/ 0 w 43"/>
                <a:gd name="T1" fmla="*/ 13 h 50"/>
                <a:gd name="T2" fmla="*/ 2 w 43"/>
                <a:gd name="T3" fmla="*/ 0 h 50"/>
                <a:gd name="T4" fmla="*/ 43 w 43"/>
                <a:gd name="T5" fmla="*/ 46 h 50"/>
                <a:gd name="T6" fmla="*/ 37 w 43"/>
                <a:gd name="T7" fmla="*/ 50 h 50"/>
                <a:gd name="T8" fmla="*/ 0 w 43"/>
                <a:gd name="T9" fmla="*/ 13 h 50"/>
              </a:gdLst>
              <a:ahLst/>
              <a:cxnLst>
                <a:cxn ang="0">
                  <a:pos x="T0" y="T1"/>
                </a:cxn>
                <a:cxn ang="0">
                  <a:pos x="T2" y="T3"/>
                </a:cxn>
                <a:cxn ang="0">
                  <a:pos x="T4" y="T5"/>
                </a:cxn>
                <a:cxn ang="0">
                  <a:pos x="T6" y="T7"/>
                </a:cxn>
                <a:cxn ang="0">
                  <a:pos x="T8" y="T9"/>
                </a:cxn>
              </a:cxnLst>
              <a:rect l="0" t="0" r="r" b="b"/>
              <a:pathLst>
                <a:path w="43" h="50">
                  <a:moveTo>
                    <a:pt x="0" y="13"/>
                  </a:moveTo>
                  <a:cubicBezTo>
                    <a:pt x="12" y="14"/>
                    <a:pt x="7" y="7"/>
                    <a:pt x="2" y="0"/>
                  </a:cubicBezTo>
                  <a:cubicBezTo>
                    <a:pt x="23" y="12"/>
                    <a:pt x="32" y="30"/>
                    <a:pt x="43" y="46"/>
                  </a:cubicBezTo>
                  <a:cubicBezTo>
                    <a:pt x="43" y="46"/>
                    <a:pt x="39" y="48"/>
                    <a:pt x="37" y="50"/>
                  </a:cubicBezTo>
                  <a:cubicBezTo>
                    <a:pt x="23" y="39"/>
                    <a:pt x="10" y="27"/>
                    <a:pt x="0" y="13"/>
                  </a:cubicBezTo>
                  <a:close/>
                </a:path>
              </a:pathLst>
            </a:custGeom>
            <a:solidFill>
              <a:srgbClr val="EBD1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 name="Freeform 839">
              <a:extLst>
                <a:ext uri="{FF2B5EF4-FFF2-40B4-BE49-F238E27FC236}">
                  <a16:creationId xmlns:a16="http://schemas.microsoft.com/office/drawing/2014/main" id="{249D7021-F015-4930-83BF-7C8FB3ACE661}"/>
                </a:ext>
              </a:extLst>
            </p:cNvPr>
            <p:cNvSpPr>
              <a:spLocks/>
            </p:cNvSpPr>
            <p:nvPr/>
          </p:nvSpPr>
          <p:spPr bwMode="auto">
            <a:xfrm>
              <a:off x="2054" y="564"/>
              <a:ext cx="16" cy="61"/>
            </a:xfrm>
            <a:custGeom>
              <a:avLst/>
              <a:gdLst>
                <a:gd name="T0" fmla="*/ 4 w 14"/>
                <a:gd name="T1" fmla="*/ 54 h 54"/>
                <a:gd name="T2" fmla="*/ 0 w 14"/>
                <a:gd name="T3" fmla="*/ 53 h 54"/>
                <a:gd name="T4" fmla="*/ 12 w 14"/>
                <a:gd name="T5" fmla="*/ 0 h 54"/>
                <a:gd name="T6" fmla="*/ 4 w 14"/>
                <a:gd name="T7" fmla="*/ 54 h 54"/>
              </a:gdLst>
              <a:ahLst/>
              <a:cxnLst>
                <a:cxn ang="0">
                  <a:pos x="T0" y="T1"/>
                </a:cxn>
                <a:cxn ang="0">
                  <a:pos x="T2" y="T3"/>
                </a:cxn>
                <a:cxn ang="0">
                  <a:pos x="T4" y="T5"/>
                </a:cxn>
                <a:cxn ang="0">
                  <a:pos x="T6" y="T7"/>
                </a:cxn>
              </a:cxnLst>
              <a:rect l="0" t="0" r="r" b="b"/>
              <a:pathLst>
                <a:path w="14" h="54">
                  <a:moveTo>
                    <a:pt x="4" y="54"/>
                  </a:moveTo>
                  <a:cubicBezTo>
                    <a:pt x="2" y="54"/>
                    <a:pt x="1" y="54"/>
                    <a:pt x="0" y="53"/>
                  </a:cubicBezTo>
                  <a:cubicBezTo>
                    <a:pt x="4" y="36"/>
                    <a:pt x="8" y="18"/>
                    <a:pt x="12" y="0"/>
                  </a:cubicBezTo>
                  <a:cubicBezTo>
                    <a:pt x="14" y="19"/>
                    <a:pt x="11" y="37"/>
                    <a:pt x="4" y="54"/>
                  </a:cubicBezTo>
                  <a:close/>
                </a:path>
              </a:pathLst>
            </a:custGeom>
            <a:solidFill>
              <a:srgbClr val="EBCDB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 name="Freeform 840">
              <a:extLst>
                <a:ext uri="{FF2B5EF4-FFF2-40B4-BE49-F238E27FC236}">
                  <a16:creationId xmlns:a16="http://schemas.microsoft.com/office/drawing/2014/main" id="{85C192F9-6548-4E9A-8A38-C0531C70A5AF}"/>
                </a:ext>
              </a:extLst>
            </p:cNvPr>
            <p:cNvSpPr>
              <a:spLocks/>
            </p:cNvSpPr>
            <p:nvPr/>
          </p:nvSpPr>
          <p:spPr bwMode="auto">
            <a:xfrm>
              <a:off x="2077" y="468"/>
              <a:ext cx="8" cy="49"/>
            </a:xfrm>
            <a:custGeom>
              <a:avLst/>
              <a:gdLst>
                <a:gd name="T0" fmla="*/ 1 w 7"/>
                <a:gd name="T1" fmla="*/ 44 h 44"/>
                <a:gd name="T2" fmla="*/ 0 w 7"/>
                <a:gd name="T3" fmla="*/ 0 h 44"/>
                <a:gd name="T4" fmla="*/ 1 w 7"/>
                <a:gd name="T5" fmla="*/ 44 h 44"/>
              </a:gdLst>
              <a:ahLst/>
              <a:cxnLst>
                <a:cxn ang="0">
                  <a:pos x="T0" y="T1"/>
                </a:cxn>
                <a:cxn ang="0">
                  <a:pos x="T2" y="T3"/>
                </a:cxn>
                <a:cxn ang="0">
                  <a:pos x="T4" y="T5"/>
                </a:cxn>
              </a:cxnLst>
              <a:rect l="0" t="0" r="r" b="b"/>
              <a:pathLst>
                <a:path w="7" h="44">
                  <a:moveTo>
                    <a:pt x="1" y="44"/>
                  </a:moveTo>
                  <a:cubicBezTo>
                    <a:pt x="0" y="30"/>
                    <a:pt x="0" y="15"/>
                    <a:pt x="0" y="0"/>
                  </a:cubicBezTo>
                  <a:cubicBezTo>
                    <a:pt x="7" y="15"/>
                    <a:pt x="4" y="30"/>
                    <a:pt x="1" y="44"/>
                  </a:cubicBezTo>
                  <a:close/>
                </a:path>
              </a:pathLst>
            </a:custGeom>
            <a:solidFill>
              <a:srgbClr val="9B969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 name="Freeform 841">
              <a:extLst>
                <a:ext uri="{FF2B5EF4-FFF2-40B4-BE49-F238E27FC236}">
                  <a16:creationId xmlns:a16="http://schemas.microsoft.com/office/drawing/2014/main" id="{C110A817-D56E-461D-A6C7-669FBFE79E9A}"/>
                </a:ext>
              </a:extLst>
            </p:cNvPr>
            <p:cNvSpPr>
              <a:spLocks/>
            </p:cNvSpPr>
            <p:nvPr/>
          </p:nvSpPr>
          <p:spPr bwMode="auto">
            <a:xfrm>
              <a:off x="1442" y="1400"/>
              <a:ext cx="166" cy="109"/>
            </a:xfrm>
            <a:custGeom>
              <a:avLst/>
              <a:gdLst>
                <a:gd name="T0" fmla="*/ 9 w 148"/>
                <a:gd name="T1" fmla="*/ 29 h 97"/>
                <a:gd name="T2" fmla="*/ 35 w 148"/>
                <a:gd name="T3" fmla="*/ 3 h 97"/>
                <a:gd name="T4" fmla="*/ 104 w 148"/>
                <a:gd name="T5" fmla="*/ 6 h 97"/>
                <a:gd name="T6" fmla="*/ 135 w 148"/>
                <a:gd name="T7" fmla="*/ 71 h 97"/>
                <a:gd name="T8" fmla="*/ 118 w 148"/>
                <a:gd name="T9" fmla="*/ 80 h 97"/>
                <a:gd name="T10" fmla="*/ 105 w 148"/>
                <a:gd name="T11" fmla="*/ 65 h 97"/>
                <a:gd name="T12" fmla="*/ 101 w 148"/>
                <a:gd name="T13" fmla="*/ 39 h 97"/>
                <a:gd name="T14" fmla="*/ 94 w 148"/>
                <a:gd name="T15" fmla="*/ 68 h 97"/>
                <a:gd name="T16" fmla="*/ 74 w 148"/>
                <a:gd name="T17" fmla="*/ 95 h 97"/>
                <a:gd name="T18" fmla="*/ 64 w 148"/>
                <a:gd name="T19" fmla="*/ 95 h 97"/>
                <a:gd name="T20" fmla="*/ 54 w 148"/>
                <a:gd name="T21" fmla="*/ 85 h 97"/>
                <a:gd name="T22" fmla="*/ 55 w 148"/>
                <a:gd name="T23" fmla="*/ 47 h 97"/>
                <a:gd name="T24" fmla="*/ 50 w 148"/>
                <a:gd name="T25" fmla="*/ 38 h 97"/>
                <a:gd name="T26" fmla="*/ 45 w 148"/>
                <a:gd name="T27" fmla="*/ 45 h 97"/>
                <a:gd name="T28" fmla="*/ 41 w 148"/>
                <a:gd name="T29" fmla="*/ 65 h 97"/>
                <a:gd name="T30" fmla="*/ 9 w 148"/>
                <a:gd name="T31" fmla="*/ 73 h 97"/>
                <a:gd name="T32" fmla="*/ 18 w 148"/>
                <a:gd name="T33" fmla="*/ 63 h 97"/>
                <a:gd name="T34" fmla="*/ 27 w 148"/>
                <a:gd name="T35" fmla="*/ 51 h 97"/>
                <a:gd name="T36" fmla="*/ 15 w 148"/>
                <a:gd name="T37" fmla="*/ 45 h 97"/>
                <a:gd name="T38" fmla="*/ 9 w 148"/>
                <a:gd name="T39" fmla="*/ 29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48" h="97">
                  <a:moveTo>
                    <a:pt x="9" y="29"/>
                  </a:moveTo>
                  <a:cubicBezTo>
                    <a:pt x="10" y="13"/>
                    <a:pt x="20" y="5"/>
                    <a:pt x="35" y="3"/>
                  </a:cubicBezTo>
                  <a:cubicBezTo>
                    <a:pt x="59" y="0"/>
                    <a:pt x="82" y="2"/>
                    <a:pt x="104" y="6"/>
                  </a:cubicBezTo>
                  <a:cubicBezTo>
                    <a:pt x="131" y="10"/>
                    <a:pt x="148" y="48"/>
                    <a:pt x="135" y="71"/>
                  </a:cubicBezTo>
                  <a:cubicBezTo>
                    <a:pt x="132" y="77"/>
                    <a:pt x="126" y="81"/>
                    <a:pt x="118" y="80"/>
                  </a:cubicBezTo>
                  <a:cubicBezTo>
                    <a:pt x="111" y="78"/>
                    <a:pt x="106" y="75"/>
                    <a:pt x="105" y="65"/>
                  </a:cubicBezTo>
                  <a:cubicBezTo>
                    <a:pt x="103" y="56"/>
                    <a:pt x="108" y="38"/>
                    <a:pt x="101" y="39"/>
                  </a:cubicBezTo>
                  <a:cubicBezTo>
                    <a:pt x="87" y="42"/>
                    <a:pt x="98" y="58"/>
                    <a:pt x="94" y="68"/>
                  </a:cubicBezTo>
                  <a:cubicBezTo>
                    <a:pt x="90" y="79"/>
                    <a:pt x="96" y="96"/>
                    <a:pt x="74" y="95"/>
                  </a:cubicBezTo>
                  <a:cubicBezTo>
                    <a:pt x="71" y="97"/>
                    <a:pt x="67" y="96"/>
                    <a:pt x="64" y="95"/>
                  </a:cubicBezTo>
                  <a:cubicBezTo>
                    <a:pt x="55" y="97"/>
                    <a:pt x="54" y="93"/>
                    <a:pt x="54" y="85"/>
                  </a:cubicBezTo>
                  <a:cubicBezTo>
                    <a:pt x="55" y="72"/>
                    <a:pt x="55" y="60"/>
                    <a:pt x="55" y="47"/>
                  </a:cubicBezTo>
                  <a:cubicBezTo>
                    <a:pt x="55" y="43"/>
                    <a:pt x="56" y="38"/>
                    <a:pt x="50" y="38"/>
                  </a:cubicBezTo>
                  <a:cubicBezTo>
                    <a:pt x="47" y="38"/>
                    <a:pt x="45" y="42"/>
                    <a:pt x="45" y="45"/>
                  </a:cubicBezTo>
                  <a:cubicBezTo>
                    <a:pt x="43" y="52"/>
                    <a:pt x="43" y="58"/>
                    <a:pt x="41" y="65"/>
                  </a:cubicBezTo>
                  <a:cubicBezTo>
                    <a:pt x="36" y="82"/>
                    <a:pt x="24" y="85"/>
                    <a:pt x="9" y="73"/>
                  </a:cubicBezTo>
                  <a:cubicBezTo>
                    <a:pt x="4" y="63"/>
                    <a:pt x="13" y="64"/>
                    <a:pt x="18" y="63"/>
                  </a:cubicBezTo>
                  <a:cubicBezTo>
                    <a:pt x="25" y="61"/>
                    <a:pt x="29" y="58"/>
                    <a:pt x="27" y="51"/>
                  </a:cubicBezTo>
                  <a:cubicBezTo>
                    <a:pt x="26" y="45"/>
                    <a:pt x="22" y="44"/>
                    <a:pt x="15" y="45"/>
                  </a:cubicBezTo>
                  <a:cubicBezTo>
                    <a:pt x="0" y="46"/>
                    <a:pt x="9" y="35"/>
                    <a:pt x="9" y="29"/>
                  </a:cubicBezTo>
                  <a:close/>
                </a:path>
              </a:pathLst>
            </a:custGeom>
            <a:solidFill>
              <a:srgbClr val="0C0B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 name="Freeform 842">
              <a:extLst>
                <a:ext uri="{FF2B5EF4-FFF2-40B4-BE49-F238E27FC236}">
                  <a16:creationId xmlns:a16="http://schemas.microsoft.com/office/drawing/2014/main" id="{15B40387-8951-4F45-9F5B-6F76EF63FEC8}"/>
                </a:ext>
              </a:extLst>
            </p:cNvPr>
            <p:cNvSpPr>
              <a:spLocks/>
            </p:cNvSpPr>
            <p:nvPr/>
          </p:nvSpPr>
          <p:spPr bwMode="auto">
            <a:xfrm>
              <a:off x="1408" y="1507"/>
              <a:ext cx="185" cy="84"/>
            </a:xfrm>
            <a:custGeom>
              <a:avLst/>
              <a:gdLst>
                <a:gd name="T0" fmla="*/ 94 w 164"/>
                <a:gd name="T1" fmla="*/ 0 h 75"/>
                <a:gd name="T2" fmla="*/ 104 w 164"/>
                <a:gd name="T3" fmla="*/ 0 h 75"/>
                <a:gd name="T4" fmla="*/ 99 w 164"/>
                <a:gd name="T5" fmla="*/ 47 h 75"/>
                <a:gd name="T6" fmla="*/ 120 w 164"/>
                <a:gd name="T7" fmla="*/ 65 h 75"/>
                <a:gd name="T8" fmla="*/ 163 w 164"/>
                <a:gd name="T9" fmla="*/ 46 h 75"/>
                <a:gd name="T10" fmla="*/ 146 w 164"/>
                <a:gd name="T11" fmla="*/ 70 h 75"/>
                <a:gd name="T12" fmla="*/ 20 w 164"/>
                <a:gd name="T13" fmla="*/ 58 h 75"/>
                <a:gd name="T14" fmla="*/ 0 w 164"/>
                <a:gd name="T15" fmla="*/ 31 h 75"/>
                <a:gd name="T16" fmla="*/ 80 w 164"/>
                <a:gd name="T17" fmla="*/ 62 h 75"/>
                <a:gd name="T18" fmla="*/ 94 w 164"/>
                <a:gd name="T19" fmla="*/ 49 h 75"/>
                <a:gd name="T20" fmla="*/ 94 w 164"/>
                <a:gd name="T21" fmla="*/ 0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4" h="75">
                  <a:moveTo>
                    <a:pt x="94" y="0"/>
                  </a:moveTo>
                  <a:cubicBezTo>
                    <a:pt x="97" y="0"/>
                    <a:pt x="101" y="0"/>
                    <a:pt x="104" y="0"/>
                  </a:cubicBezTo>
                  <a:cubicBezTo>
                    <a:pt x="100" y="15"/>
                    <a:pt x="101" y="32"/>
                    <a:pt x="99" y="47"/>
                  </a:cubicBezTo>
                  <a:cubicBezTo>
                    <a:pt x="97" y="65"/>
                    <a:pt x="105" y="67"/>
                    <a:pt x="120" y="65"/>
                  </a:cubicBezTo>
                  <a:cubicBezTo>
                    <a:pt x="136" y="63"/>
                    <a:pt x="153" y="65"/>
                    <a:pt x="163" y="46"/>
                  </a:cubicBezTo>
                  <a:cubicBezTo>
                    <a:pt x="164" y="59"/>
                    <a:pt x="161" y="68"/>
                    <a:pt x="146" y="70"/>
                  </a:cubicBezTo>
                  <a:cubicBezTo>
                    <a:pt x="103" y="75"/>
                    <a:pt x="62" y="68"/>
                    <a:pt x="20" y="58"/>
                  </a:cubicBezTo>
                  <a:cubicBezTo>
                    <a:pt x="11" y="55"/>
                    <a:pt x="4" y="47"/>
                    <a:pt x="0" y="31"/>
                  </a:cubicBezTo>
                  <a:cubicBezTo>
                    <a:pt x="22" y="62"/>
                    <a:pt x="53" y="56"/>
                    <a:pt x="80" y="62"/>
                  </a:cubicBezTo>
                  <a:cubicBezTo>
                    <a:pt x="91" y="65"/>
                    <a:pt x="95" y="60"/>
                    <a:pt x="94" y="49"/>
                  </a:cubicBezTo>
                  <a:cubicBezTo>
                    <a:pt x="93" y="32"/>
                    <a:pt x="101" y="16"/>
                    <a:pt x="94" y="0"/>
                  </a:cubicBezTo>
                  <a:close/>
                </a:path>
              </a:pathLst>
            </a:custGeom>
            <a:solidFill>
              <a:srgbClr val="443E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 name="Freeform 843">
              <a:extLst>
                <a:ext uri="{FF2B5EF4-FFF2-40B4-BE49-F238E27FC236}">
                  <a16:creationId xmlns:a16="http://schemas.microsoft.com/office/drawing/2014/main" id="{A34298D1-1A53-4730-A7D4-99CD6505806C}"/>
                </a:ext>
              </a:extLst>
            </p:cNvPr>
            <p:cNvSpPr>
              <a:spLocks/>
            </p:cNvSpPr>
            <p:nvPr/>
          </p:nvSpPr>
          <p:spPr bwMode="auto">
            <a:xfrm>
              <a:off x="1442" y="1433"/>
              <a:ext cx="43" cy="49"/>
            </a:xfrm>
            <a:custGeom>
              <a:avLst/>
              <a:gdLst>
                <a:gd name="T0" fmla="*/ 9 w 38"/>
                <a:gd name="T1" fmla="*/ 0 h 44"/>
                <a:gd name="T2" fmla="*/ 20 w 38"/>
                <a:gd name="T3" fmla="*/ 9 h 44"/>
                <a:gd name="T4" fmla="*/ 36 w 38"/>
                <a:gd name="T5" fmla="*/ 18 h 44"/>
                <a:gd name="T6" fmla="*/ 23 w 38"/>
                <a:gd name="T7" fmla="*/ 39 h 44"/>
                <a:gd name="T8" fmla="*/ 9 w 38"/>
                <a:gd name="T9" fmla="*/ 44 h 44"/>
                <a:gd name="T10" fmla="*/ 9 w 38"/>
                <a:gd name="T11" fmla="*/ 0 h 44"/>
              </a:gdLst>
              <a:ahLst/>
              <a:cxnLst>
                <a:cxn ang="0">
                  <a:pos x="T0" y="T1"/>
                </a:cxn>
                <a:cxn ang="0">
                  <a:pos x="T2" y="T3"/>
                </a:cxn>
                <a:cxn ang="0">
                  <a:pos x="T4" y="T5"/>
                </a:cxn>
                <a:cxn ang="0">
                  <a:pos x="T6" y="T7"/>
                </a:cxn>
                <a:cxn ang="0">
                  <a:pos x="T8" y="T9"/>
                </a:cxn>
                <a:cxn ang="0">
                  <a:pos x="T10" y="T11"/>
                </a:cxn>
              </a:cxnLst>
              <a:rect l="0" t="0" r="r" b="b"/>
              <a:pathLst>
                <a:path w="38" h="44">
                  <a:moveTo>
                    <a:pt x="9" y="0"/>
                  </a:moveTo>
                  <a:cubicBezTo>
                    <a:pt x="11" y="5"/>
                    <a:pt x="5" y="19"/>
                    <a:pt x="20" y="9"/>
                  </a:cubicBezTo>
                  <a:cubicBezTo>
                    <a:pt x="22" y="7"/>
                    <a:pt x="30" y="15"/>
                    <a:pt x="36" y="18"/>
                  </a:cubicBezTo>
                  <a:cubicBezTo>
                    <a:pt x="29" y="23"/>
                    <a:pt x="38" y="37"/>
                    <a:pt x="23" y="39"/>
                  </a:cubicBezTo>
                  <a:cubicBezTo>
                    <a:pt x="19" y="39"/>
                    <a:pt x="11" y="35"/>
                    <a:pt x="9" y="44"/>
                  </a:cubicBezTo>
                  <a:cubicBezTo>
                    <a:pt x="0" y="30"/>
                    <a:pt x="4" y="15"/>
                    <a:pt x="9" y="0"/>
                  </a:cubicBezTo>
                  <a:close/>
                </a:path>
              </a:pathLst>
            </a:custGeom>
            <a:solidFill>
              <a:srgbClr val="2522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 name="Freeform 844">
              <a:extLst>
                <a:ext uri="{FF2B5EF4-FFF2-40B4-BE49-F238E27FC236}">
                  <a16:creationId xmlns:a16="http://schemas.microsoft.com/office/drawing/2014/main" id="{697E6B5A-2F03-407A-839E-797B750A0FF1}"/>
                </a:ext>
              </a:extLst>
            </p:cNvPr>
            <p:cNvSpPr>
              <a:spLocks/>
            </p:cNvSpPr>
            <p:nvPr/>
          </p:nvSpPr>
          <p:spPr bwMode="auto">
            <a:xfrm>
              <a:off x="1522" y="1214"/>
              <a:ext cx="37" cy="93"/>
            </a:xfrm>
            <a:custGeom>
              <a:avLst/>
              <a:gdLst>
                <a:gd name="T0" fmla="*/ 10 w 33"/>
                <a:gd name="T1" fmla="*/ 0 h 83"/>
                <a:gd name="T2" fmla="*/ 19 w 33"/>
                <a:gd name="T3" fmla="*/ 1 h 83"/>
                <a:gd name="T4" fmla="*/ 26 w 33"/>
                <a:gd name="T5" fmla="*/ 54 h 83"/>
                <a:gd name="T6" fmla="*/ 31 w 33"/>
                <a:gd name="T7" fmla="*/ 83 h 83"/>
                <a:gd name="T8" fmla="*/ 10 w 33"/>
                <a:gd name="T9" fmla="*/ 0 h 83"/>
              </a:gdLst>
              <a:ahLst/>
              <a:cxnLst>
                <a:cxn ang="0">
                  <a:pos x="T0" y="T1"/>
                </a:cxn>
                <a:cxn ang="0">
                  <a:pos x="T2" y="T3"/>
                </a:cxn>
                <a:cxn ang="0">
                  <a:pos x="T4" y="T5"/>
                </a:cxn>
                <a:cxn ang="0">
                  <a:pos x="T6" y="T7"/>
                </a:cxn>
                <a:cxn ang="0">
                  <a:pos x="T8" y="T9"/>
                </a:cxn>
              </a:cxnLst>
              <a:rect l="0" t="0" r="r" b="b"/>
              <a:pathLst>
                <a:path w="33" h="83">
                  <a:moveTo>
                    <a:pt x="10" y="0"/>
                  </a:moveTo>
                  <a:cubicBezTo>
                    <a:pt x="13" y="0"/>
                    <a:pt x="16" y="0"/>
                    <a:pt x="19" y="1"/>
                  </a:cubicBezTo>
                  <a:cubicBezTo>
                    <a:pt x="12" y="20"/>
                    <a:pt x="17" y="37"/>
                    <a:pt x="26" y="54"/>
                  </a:cubicBezTo>
                  <a:cubicBezTo>
                    <a:pt x="30" y="63"/>
                    <a:pt x="33" y="73"/>
                    <a:pt x="31" y="83"/>
                  </a:cubicBezTo>
                  <a:cubicBezTo>
                    <a:pt x="21" y="56"/>
                    <a:pt x="0" y="32"/>
                    <a:pt x="10" y="0"/>
                  </a:cubicBezTo>
                  <a:close/>
                </a:path>
              </a:pathLst>
            </a:custGeom>
            <a:solidFill>
              <a:srgbClr val="7C69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 name="Freeform 845">
              <a:extLst>
                <a:ext uri="{FF2B5EF4-FFF2-40B4-BE49-F238E27FC236}">
                  <a16:creationId xmlns:a16="http://schemas.microsoft.com/office/drawing/2014/main" id="{FAFF4101-FFED-4D48-9884-5C1A3961893E}"/>
                </a:ext>
              </a:extLst>
            </p:cNvPr>
            <p:cNvSpPr>
              <a:spLocks/>
            </p:cNvSpPr>
            <p:nvPr/>
          </p:nvSpPr>
          <p:spPr bwMode="auto">
            <a:xfrm>
              <a:off x="1555" y="1217"/>
              <a:ext cx="22" cy="47"/>
            </a:xfrm>
            <a:custGeom>
              <a:avLst/>
              <a:gdLst>
                <a:gd name="T0" fmla="*/ 0 w 19"/>
                <a:gd name="T1" fmla="*/ 1 h 42"/>
                <a:gd name="T2" fmla="*/ 12 w 19"/>
                <a:gd name="T3" fmla="*/ 4 h 42"/>
                <a:gd name="T4" fmla="*/ 8 w 19"/>
                <a:gd name="T5" fmla="*/ 42 h 42"/>
                <a:gd name="T6" fmla="*/ 0 w 19"/>
                <a:gd name="T7" fmla="*/ 1 h 42"/>
              </a:gdLst>
              <a:ahLst/>
              <a:cxnLst>
                <a:cxn ang="0">
                  <a:pos x="T0" y="T1"/>
                </a:cxn>
                <a:cxn ang="0">
                  <a:pos x="T2" y="T3"/>
                </a:cxn>
                <a:cxn ang="0">
                  <a:pos x="T4" y="T5"/>
                </a:cxn>
                <a:cxn ang="0">
                  <a:pos x="T6" y="T7"/>
                </a:cxn>
              </a:cxnLst>
              <a:rect l="0" t="0" r="r" b="b"/>
              <a:pathLst>
                <a:path w="19" h="42">
                  <a:moveTo>
                    <a:pt x="0" y="1"/>
                  </a:moveTo>
                  <a:cubicBezTo>
                    <a:pt x="4" y="1"/>
                    <a:pt x="8" y="0"/>
                    <a:pt x="12" y="4"/>
                  </a:cubicBezTo>
                  <a:cubicBezTo>
                    <a:pt x="3" y="16"/>
                    <a:pt x="19" y="29"/>
                    <a:pt x="8" y="42"/>
                  </a:cubicBezTo>
                  <a:cubicBezTo>
                    <a:pt x="3" y="28"/>
                    <a:pt x="0" y="15"/>
                    <a:pt x="0" y="1"/>
                  </a:cubicBezTo>
                  <a:close/>
                </a:path>
              </a:pathLst>
            </a:custGeom>
            <a:solidFill>
              <a:srgbClr val="6E675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 name="Freeform 846">
              <a:extLst>
                <a:ext uri="{FF2B5EF4-FFF2-40B4-BE49-F238E27FC236}">
                  <a16:creationId xmlns:a16="http://schemas.microsoft.com/office/drawing/2014/main" id="{B35F6437-DEAF-4B33-933A-496F2517D2C8}"/>
                </a:ext>
              </a:extLst>
            </p:cNvPr>
            <p:cNvSpPr>
              <a:spLocks/>
            </p:cNvSpPr>
            <p:nvPr/>
          </p:nvSpPr>
          <p:spPr bwMode="auto">
            <a:xfrm>
              <a:off x="1506" y="1226"/>
              <a:ext cx="16" cy="47"/>
            </a:xfrm>
            <a:custGeom>
              <a:avLst/>
              <a:gdLst>
                <a:gd name="T0" fmla="*/ 1 w 14"/>
                <a:gd name="T1" fmla="*/ 0 h 42"/>
                <a:gd name="T2" fmla="*/ 14 w 14"/>
                <a:gd name="T3" fmla="*/ 42 h 42"/>
                <a:gd name="T4" fmla="*/ 1 w 14"/>
                <a:gd name="T5" fmla="*/ 0 h 42"/>
              </a:gdLst>
              <a:ahLst/>
              <a:cxnLst>
                <a:cxn ang="0">
                  <a:pos x="T0" y="T1"/>
                </a:cxn>
                <a:cxn ang="0">
                  <a:pos x="T2" y="T3"/>
                </a:cxn>
                <a:cxn ang="0">
                  <a:pos x="T4" y="T5"/>
                </a:cxn>
              </a:cxnLst>
              <a:rect l="0" t="0" r="r" b="b"/>
              <a:pathLst>
                <a:path w="14" h="42">
                  <a:moveTo>
                    <a:pt x="1" y="0"/>
                  </a:moveTo>
                  <a:cubicBezTo>
                    <a:pt x="13" y="13"/>
                    <a:pt x="11" y="28"/>
                    <a:pt x="14" y="42"/>
                  </a:cubicBezTo>
                  <a:cubicBezTo>
                    <a:pt x="6" y="30"/>
                    <a:pt x="0" y="18"/>
                    <a:pt x="1" y="0"/>
                  </a:cubicBezTo>
                  <a:close/>
                </a:path>
              </a:pathLst>
            </a:custGeom>
            <a:solidFill>
              <a:srgbClr val="75635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 name="Freeform 847">
              <a:extLst>
                <a:ext uri="{FF2B5EF4-FFF2-40B4-BE49-F238E27FC236}">
                  <a16:creationId xmlns:a16="http://schemas.microsoft.com/office/drawing/2014/main" id="{11766E78-83FA-42BC-B349-85A0F45A3CF2}"/>
                </a:ext>
              </a:extLst>
            </p:cNvPr>
            <p:cNvSpPr>
              <a:spLocks/>
            </p:cNvSpPr>
            <p:nvPr/>
          </p:nvSpPr>
          <p:spPr bwMode="auto">
            <a:xfrm>
              <a:off x="1584" y="1517"/>
              <a:ext cx="20" cy="20"/>
            </a:xfrm>
            <a:custGeom>
              <a:avLst/>
              <a:gdLst>
                <a:gd name="T0" fmla="*/ 8 w 18"/>
                <a:gd name="T1" fmla="*/ 18 h 18"/>
                <a:gd name="T2" fmla="*/ 1 w 18"/>
                <a:gd name="T3" fmla="*/ 7 h 18"/>
                <a:gd name="T4" fmla="*/ 10 w 18"/>
                <a:gd name="T5" fmla="*/ 0 h 18"/>
                <a:gd name="T6" fmla="*/ 17 w 18"/>
                <a:gd name="T7" fmla="*/ 10 h 18"/>
                <a:gd name="T8" fmla="*/ 8 w 18"/>
                <a:gd name="T9" fmla="*/ 18 h 18"/>
              </a:gdLst>
              <a:ahLst/>
              <a:cxnLst>
                <a:cxn ang="0">
                  <a:pos x="T0" y="T1"/>
                </a:cxn>
                <a:cxn ang="0">
                  <a:pos x="T2" y="T3"/>
                </a:cxn>
                <a:cxn ang="0">
                  <a:pos x="T4" y="T5"/>
                </a:cxn>
                <a:cxn ang="0">
                  <a:pos x="T6" y="T7"/>
                </a:cxn>
                <a:cxn ang="0">
                  <a:pos x="T8" y="T9"/>
                </a:cxn>
              </a:cxnLst>
              <a:rect l="0" t="0" r="r" b="b"/>
              <a:pathLst>
                <a:path w="18" h="18">
                  <a:moveTo>
                    <a:pt x="8" y="18"/>
                  </a:moveTo>
                  <a:cubicBezTo>
                    <a:pt x="1" y="17"/>
                    <a:pt x="1" y="11"/>
                    <a:pt x="1" y="7"/>
                  </a:cubicBezTo>
                  <a:cubicBezTo>
                    <a:pt x="0" y="1"/>
                    <a:pt x="6" y="0"/>
                    <a:pt x="10" y="0"/>
                  </a:cubicBezTo>
                  <a:cubicBezTo>
                    <a:pt x="17" y="0"/>
                    <a:pt x="16" y="7"/>
                    <a:pt x="17" y="10"/>
                  </a:cubicBezTo>
                  <a:cubicBezTo>
                    <a:pt x="18" y="16"/>
                    <a:pt x="13" y="17"/>
                    <a:pt x="8" y="18"/>
                  </a:cubicBezTo>
                  <a:close/>
                </a:path>
              </a:pathLst>
            </a:custGeom>
            <a:solidFill>
              <a:srgbClr val="A9A29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 name="Freeform 848">
              <a:extLst>
                <a:ext uri="{FF2B5EF4-FFF2-40B4-BE49-F238E27FC236}">
                  <a16:creationId xmlns:a16="http://schemas.microsoft.com/office/drawing/2014/main" id="{68CAA0BC-31DB-4FEE-951F-04644D4A051C}"/>
                </a:ext>
              </a:extLst>
            </p:cNvPr>
            <p:cNvSpPr>
              <a:spLocks/>
            </p:cNvSpPr>
            <p:nvPr/>
          </p:nvSpPr>
          <p:spPr bwMode="auto">
            <a:xfrm>
              <a:off x="1486" y="1219"/>
              <a:ext cx="13" cy="42"/>
            </a:xfrm>
            <a:custGeom>
              <a:avLst/>
              <a:gdLst>
                <a:gd name="T0" fmla="*/ 12 w 12"/>
                <a:gd name="T1" fmla="*/ 37 h 37"/>
                <a:gd name="T2" fmla="*/ 0 w 12"/>
                <a:gd name="T3" fmla="*/ 1 h 37"/>
                <a:gd name="T4" fmla="*/ 5 w 12"/>
                <a:gd name="T5" fmla="*/ 0 h 37"/>
                <a:gd name="T6" fmla="*/ 12 w 12"/>
                <a:gd name="T7" fmla="*/ 37 h 37"/>
              </a:gdLst>
              <a:ahLst/>
              <a:cxnLst>
                <a:cxn ang="0">
                  <a:pos x="T0" y="T1"/>
                </a:cxn>
                <a:cxn ang="0">
                  <a:pos x="T2" y="T3"/>
                </a:cxn>
                <a:cxn ang="0">
                  <a:pos x="T4" y="T5"/>
                </a:cxn>
                <a:cxn ang="0">
                  <a:pos x="T6" y="T7"/>
                </a:cxn>
              </a:cxnLst>
              <a:rect l="0" t="0" r="r" b="b"/>
              <a:pathLst>
                <a:path w="12" h="37">
                  <a:moveTo>
                    <a:pt x="12" y="37"/>
                  </a:moveTo>
                  <a:cubicBezTo>
                    <a:pt x="1" y="27"/>
                    <a:pt x="2" y="13"/>
                    <a:pt x="0" y="1"/>
                  </a:cubicBezTo>
                  <a:cubicBezTo>
                    <a:pt x="1" y="0"/>
                    <a:pt x="3" y="0"/>
                    <a:pt x="5" y="0"/>
                  </a:cubicBezTo>
                  <a:cubicBezTo>
                    <a:pt x="7" y="12"/>
                    <a:pt x="10" y="25"/>
                    <a:pt x="12" y="37"/>
                  </a:cubicBezTo>
                  <a:close/>
                </a:path>
              </a:pathLst>
            </a:custGeom>
            <a:solidFill>
              <a:srgbClr val="523C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 name="Freeform 849">
              <a:extLst>
                <a:ext uri="{FF2B5EF4-FFF2-40B4-BE49-F238E27FC236}">
                  <a16:creationId xmlns:a16="http://schemas.microsoft.com/office/drawing/2014/main" id="{7B07C018-19A5-4EEB-B0F2-0340CED04A24}"/>
                </a:ext>
              </a:extLst>
            </p:cNvPr>
            <p:cNvSpPr>
              <a:spLocks/>
            </p:cNvSpPr>
            <p:nvPr/>
          </p:nvSpPr>
          <p:spPr bwMode="auto">
            <a:xfrm>
              <a:off x="1468" y="1260"/>
              <a:ext cx="13" cy="34"/>
            </a:xfrm>
            <a:custGeom>
              <a:avLst/>
              <a:gdLst>
                <a:gd name="T0" fmla="*/ 8 w 12"/>
                <a:gd name="T1" fmla="*/ 30 h 30"/>
                <a:gd name="T2" fmla="*/ 12 w 12"/>
                <a:gd name="T3" fmla="*/ 0 h 30"/>
                <a:gd name="T4" fmla="*/ 8 w 12"/>
                <a:gd name="T5" fmla="*/ 30 h 30"/>
              </a:gdLst>
              <a:ahLst/>
              <a:cxnLst>
                <a:cxn ang="0">
                  <a:pos x="T0" y="T1"/>
                </a:cxn>
                <a:cxn ang="0">
                  <a:pos x="T2" y="T3"/>
                </a:cxn>
                <a:cxn ang="0">
                  <a:pos x="T4" y="T5"/>
                </a:cxn>
              </a:cxnLst>
              <a:rect l="0" t="0" r="r" b="b"/>
              <a:pathLst>
                <a:path w="12" h="30">
                  <a:moveTo>
                    <a:pt x="8" y="30"/>
                  </a:moveTo>
                  <a:cubicBezTo>
                    <a:pt x="0" y="18"/>
                    <a:pt x="1" y="8"/>
                    <a:pt x="12" y="0"/>
                  </a:cubicBezTo>
                  <a:cubicBezTo>
                    <a:pt x="11" y="10"/>
                    <a:pt x="9" y="20"/>
                    <a:pt x="8" y="30"/>
                  </a:cubicBezTo>
                  <a:close/>
                </a:path>
              </a:pathLst>
            </a:custGeom>
            <a:solidFill>
              <a:srgbClr val="6B5A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 name="Freeform 850">
              <a:extLst>
                <a:ext uri="{FF2B5EF4-FFF2-40B4-BE49-F238E27FC236}">
                  <a16:creationId xmlns:a16="http://schemas.microsoft.com/office/drawing/2014/main" id="{2AE2A287-A4BF-44E5-AB32-1D3A9400825D}"/>
                </a:ext>
              </a:extLst>
            </p:cNvPr>
            <p:cNvSpPr>
              <a:spLocks/>
            </p:cNvSpPr>
            <p:nvPr/>
          </p:nvSpPr>
          <p:spPr bwMode="auto">
            <a:xfrm>
              <a:off x="1505" y="1295"/>
              <a:ext cx="19" cy="27"/>
            </a:xfrm>
            <a:custGeom>
              <a:avLst/>
              <a:gdLst>
                <a:gd name="T0" fmla="*/ 17 w 17"/>
                <a:gd name="T1" fmla="*/ 24 h 24"/>
                <a:gd name="T2" fmla="*/ 4 w 17"/>
                <a:gd name="T3" fmla="*/ 0 h 24"/>
                <a:gd name="T4" fmla="*/ 17 w 17"/>
                <a:gd name="T5" fmla="*/ 24 h 24"/>
              </a:gdLst>
              <a:ahLst/>
              <a:cxnLst>
                <a:cxn ang="0">
                  <a:pos x="T0" y="T1"/>
                </a:cxn>
                <a:cxn ang="0">
                  <a:pos x="T2" y="T3"/>
                </a:cxn>
                <a:cxn ang="0">
                  <a:pos x="T4" y="T5"/>
                </a:cxn>
              </a:cxnLst>
              <a:rect l="0" t="0" r="r" b="b"/>
              <a:pathLst>
                <a:path w="17" h="24">
                  <a:moveTo>
                    <a:pt x="17" y="24"/>
                  </a:moveTo>
                  <a:cubicBezTo>
                    <a:pt x="0" y="22"/>
                    <a:pt x="5" y="9"/>
                    <a:pt x="4" y="0"/>
                  </a:cubicBezTo>
                  <a:cubicBezTo>
                    <a:pt x="15" y="4"/>
                    <a:pt x="14" y="14"/>
                    <a:pt x="17" y="24"/>
                  </a:cubicBezTo>
                  <a:close/>
                </a:path>
              </a:pathLst>
            </a:custGeom>
            <a:solidFill>
              <a:srgbClr val="4E3A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 name="Freeform 851">
              <a:extLst>
                <a:ext uri="{FF2B5EF4-FFF2-40B4-BE49-F238E27FC236}">
                  <a16:creationId xmlns:a16="http://schemas.microsoft.com/office/drawing/2014/main" id="{2D7E3DF0-7C2F-4B78-AC9F-90B85069092E}"/>
                </a:ext>
              </a:extLst>
            </p:cNvPr>
            <p:cNvSpPr>
              <a:spLocks/>
            </p:cNvSpPr>
            <p:nvPr/>
          </p:nvSpPr>
          <p:spPr bwMode="auto">
            <a:xfrm>
              <a:off x="1558" y="1360"/>
              <a:ext cx="15" cy="31"/>
            </a:xfrm>
            <a:custGeom>
              <a:avLst/>
              <a:gdLst>
                <a:gd name="T0" fmla="*/ 0 w 14"/>
                <a:gd name="T1" fmla="*/ 0 h 28"/>
                <a:gd name="T2" fmla="*/ 14 w 14"/>
                <a:gd name="T3" fmla="*/ 28 h 28"/>
                <a:gd name="T4" fmla="*/ 0 w 14"/>
                <a:gd name="T5" fmla="*/ 0 h 28"/>
              </a:gdLst>
              <a:ahLst/>
              <a:cxnLst>
                <a:cxn ang="0">
                  <a:pos x="T0" y="T1"/>
                </a:cxn>
                <a:cxn ang="0">
                  <a:pos x="T2" y="T3"/>
                </a:cxn>
                <a:cxn ang="0">
                  <a:pos x="T4" y="T5"/>
                </a:cxn>
              </a:cxnLst>
              <a:rect l="0" t="0" r="r" b="b"/>
              <a:pathLst>
                <a:path w="14" h="28">
                  <a:moveTo>
                    <a:pt x="0" y="0"/>
                  </a:moveTo>
                  <a:cubicBezTo>
                    <a:pt x="9" y="6"/>
                    <a:pt x="11" y="15"/>
                    <a:pt x="14" y="28"/>
                  </a:cubicBezTo>
                  <a:cubicBezTo>
                    <a:pt x="1" y="20"/>
                    <a:pt x="1" y="9"/>
                    <a:pt x="0" y="0"/>
                  </a:cubicBezTo>
                  <a:close/>
                </a:path>
              </a:pathLst>
            </a:custGeom>
            <a:solidFill>
              <a:srgbClr val="6962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 name="Freeform 852">
              <a:extLst>
                <a:ext uri="{FF2B5EF4-FFF2-40B4-BE49-F238E27FC236}">
                  <a16:creationId xmlns:a16="http://schemas.microsoft.com/office/drawing/2014/main" id="{4752AB2C-A65D-43FB-8CC7-35F15BBB6D28}"/>
                </a:ext>
              </a:extLst>
            </p:cNvPr>
            <p:cNvSpPr>
              <a:spLocks/>
            </p:cNvSpPr>
            <p:nvPr/>
          </p:nvSpPr>
          <p:spPr bwMode="auto">
            <a:xfrm>
              <a:off x="1527" y="1294"/>
              <a:ext cx="14" cy="33"/>
            </a:xfrm>
            <a:custGeom>
              <a:avLst/>
              <a:gdLst>
                <a:gd name="T0" fmla="*/ 8 w 12"/>
                <a:gd name="T1" fmla="*/ 30 h 30"/>
                <a:gd name="T2" fmla="*/ 2 w 12"/>
                <a:gd name="T3" fmla="*/ 0 h 30"/>
                <a:gd name="T4" fmla="*/ 8 w 12"/>
                <a:gd name="T5" fmla="*/ 30 h 30"/>
              </a:gdLst>
              <a:ahLst/>
              <a:cxnLst>
                <a:cxn ang="0">
                  <a:pos x="T0" y="T1"/>
                </a:cxn>
                <a:cxn ang="0">
                  <a:pos x="T2" y="T3"/>
                </a:cxn>
                <a:cxn ang="0">
                  <a:pos x="T4" y="T5"/>
                </a:cxn>
              </a:cxnLst>
              <a:rect l="0" t="0" r="r" b="b"/>
              <a:pathLst>
                <a:path w="12" h="30">
                  <a:moveTo>
                    <a:pt x="8" y="30"/>
                  </a:moveTo>
                  <a:cubicBezTo>
                    <a:pt x="0" y="22"/>
                    <a:pt x="0" y="12"/>
                    <a:pt x="2" y="0"/>
                  </a:cubicBezTo>
                  <a:cubicBezTo>
                    <a:pt x="12" y="10"/>
                    <a:pt x="9" y="20"/>
                    <a:pt x="8" y="30"/>
                  </a:cubicBezTo>
                  <a:close/>
                </a:path>
              </a:pathLst>
            </a:custGeom>
            <a:solidFill>
              <a:srgbClr val="6255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 name="Freeform 853">
              <a:extLst>
                <a:ext uri="{FF2B5EF4-FFF2-40B4-BE49-F238E27FC236}">
                  <a16:creationId xmlns:a16="http://schemas.microsoft.com/office/drawing/2014/main" id="{F040D184-95F7-41AE-B4B6-0EB5EECEB499}"/>
                </a:ext>
              </a:extLst>
            </p:cNvPr>
            <p:cNvSpPr>
              <a:spLocks/>
            </p:cNvSpPr>
            <p:nvPr/>
          </p:nvSpPr>
          <p:spPr bwMode="auto">
            <a:xfrm>
              <a:off x="1488" y="1334"/>
              <a:ext cx="12" cy="26"/>
            </a:xfrm>
            <a:custGeom>
              <a:avLst/>
              <a:gdLst>
                <a:gd name="T0" fmla="*/ 4 w 11"/>
                <a:gd name="T1" fmla="*/ 23 h 23"/>
                <a:gd name="T2" fmla="*/ 0 w 11"/>
                <a:gd name="T3" fmla="*/ 0 h 23"/>
                <a:gd name="T4" fmla="*/ 10 w 11"/>
                <a:gd name="T5" fmla="*/ 22 h 23"/>
                <a:gd name="T6" fmla="*/ 4 w 11"/>
                <a:gd name="T7" fmla="*/ 23 h 23"/>
              </a:gdLst>
              <a:ahLst/>
              <a:cxnLst>
                <a:cxn ang="0">
                  <a:pos x="T0" y="T1"/>
                </a:cxn>
                <a:cxn ang="0">
                  <a:pos x="T2" y="T3"/>
                </a:cxn>
                <a:cxn ang="0">
                  <a:pos x="T4" y="T5"/>
                </a:cxn>
                <a:cxn ang="0">
                  <a:pos x="T6" y="T7"/>
                </a:cxn>
              </a:cxnLst>
              <a:rect l="0" t="0" r="r" b="b"/>
              <a:pathLst>
                <a:path w="11" h="23">
                  <a:moveTo>
                    <a:pt x="4" y="23"/>
                  </a:moveTo>
                  <a:cubicBezTo>
                    <a:pt x="3" y="15"/>
                    <a:pt x="1" y="8"/>
                    <a:pt x="0" y="0"/>
                  </a:cubicBezTo>
                  <a:cubicBezTo>
                    <a:pt x="11" y="5"/>
                    <a:pt x="11" y="13"/>
                    <a:pt x="10" y="22"/>
                  </a:cubicBezTo>
                  <a:cubicBezTo>
                    <a:pt x="8" y="22"/>
                    <a:pt x="6" y="23"/>
                    <a:pt x="4" y="23"/>
                  </a:cubicBezTo>
                  <a:close/>
                </a:path>
              </a:pathLst>
            </a:custGeom>
            <a:solidFill>
              <a:srgbClr val="7365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 name="Freeform 854">
              <a:extLst>
                <a:ext uri="{FF2B5EF4-FFF2-40B4-BE49-F238E27FC236}">
                  <a16:creationId xmlns:a16="http://schemas.microsoft.com/office/drawing/2014/main" id="{D5F2EC56-24CD-4BE9-8E56-EEE99030597A}"/>
                </a:ext>
              </a:extLst>
            </p:cNvPr>
            <p:cNvSpPr>
              <a:spLocks/>
            </p:cNvSpPr>
            <p:nvPr/>
          </p:nvSpPr>
          <p:spPr bwMode="auto">
            <a:xfrm>
              <a:off x="1576" y="1365"/>
              <a:ext cx="20" cy="34"/>
            </a:xfrm>
            <a:custGeom>
              <a:avLst/>
              <a:gdLst>
                <a:gd name="T0" fmla="*/ 18 w 18"/>
                <a:gd name="T1" fmla="*/ 30 h 30"/>
                <a:gd name="T2" fmla="*/ 0 w 18"/>
                <a:gd name="T3" fmla="*/ 0 h 30"/>
                <a:gd name="T4" fmla="*/ 18 w 18"/>
                <a:gd name="T5" fmla="*/ 30 h 30"/>
              </a:gdLst>
              <a:ahLst/>
              <a:cxnLst>
                <a:cxn ang="0">
                  <a:pos x="T0" y="T1"/>
                </a:cxn>
                <a:cxn ang="0">
                  <a:pos x="T2" y="T3"/>
                </a:cxn>
                <a:cxn ang="0">
                  <a:pos x="T4" y="T5"/>
                </a:cxn>
              </a:cxnLst>
              <a:rect l="0" t="0" r="r" b="b"/>
              <a:pathLst>
                <a:path w="18" h="30">
                  <a:moveTo>
                    <a:pt x="18" y="30"/>
                  </a:moveTo>
                  <a:cubicBezTo>
                    <a:pt x="2" y="22"/>
                    <a:pt x="3" y="13"/>
                    <a:pt x="0" y="0"/>
                  </a:cubicBezTo>
                  <a:cubicBezTo>
                    <a:pt x="14" y="8"/>
                    <a:pt x="11" y="18"/>
                    <a:pt x="18" y="30"/>
                  </a:cubicBezTo>
                  <a:close/>
                </a:path>
              </a:pathLst>
            </a:custGeom>
            <a:solidFill>
              <a:srgbClr val="89817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 name="Freeform 855">
              <a:extLst>
                <a:ext uri="{FF2B5EF4-FFF2-40B4-BE49-F238E27FC236}">
                  <a16:creationId xmlns:a16="http://schemas.microsoft.com/office/drawing/2014/main" id="{15699259-0E89-4C9E-9113-9F1E7C719770}"/>
                </a:ext>
              </a:extLst>
            </p:cNvPr>
            <p:cNvSpPr>
              <a:spLocks/>
            </p:cNvSpPr>
            <p:nvPr/>
          </p:nvSpPr>
          <p:spPr bwMode="auto">
            <a:xfrm>
              <a:off x="1509" y="1338"/>
              <a:ext cx="12" cy="35"/>
            </a:xfrm>
            <a:custGeom>
              <a:avLst/>
              <a:gdLst>
                <a:gd name="T0" fmla="*/ 8 w 10"/>
                <a:gd name="T1" fmla="*/ 31 h 31"/>
                <a:gd name="T2" fmla="*/ 1 w 10"/>
                <a:gd name="T3" fmla="*/ 0 h 31"/>
                <a:gd name="T4" fmla="*/ 8 w 10"/>
                <a:gd name="T5" fmla="*/ 31 h 31"/>
              </a:gdLst>
              <a:ahLst/>
              <a:cxnLst>
                <a:cxn ang="0">
                  <a:pos x="T0" y="T1"/>
                </a:cxn>
                <a:cxn ang="0">
                  <a:pos x="T2" y="T3"/>
                </a:cxn>
                <a:cxn ang="0">
                  <a:pos x="T4" y="T5"/>
                </a:cxn>
              </a:cxnLst>
              <a:rect l="0" t="0" r="r" b="b"/>
              <a:pathLst>
                <a:path w="10" h="31">
                  <a:moveTo>
                    <a:pt x="8" y="31"/>
                  </a:moveTo>
                  <a:cubicBezTo>
                    <a:pt x="0" y="21"/>
                    <a:pt x="0" y="12"/>
                    <a:pt x="1" y="0"/>
                  </a:cubicBezTo>
                  <a:cubicBezTo>
                    <a:pt x="10" y="10"/>
                    <a:pt x="10" y="19"/>
                    <a:pt x="8" y="31"/>
                  </a:cubicBezTo>
                  <a:close/>
                </a:path>
              </a:pathLst>
            </a:custGeom>
            <a:solidFill>
              <a:srgbClr val="5A51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 name="Freeform 856">
              <a:extLst>
                <a:ext uri="{FF2B5EF4-FFF2-40B4-BE49-F238E27FC236}">
                  <a16:creationId xmlns:a16="http://schemas.microsoft.com/office/drawing/2014/main" id="{8AC69EE8-E4ED-4035-A463-E32134721578}"/>
                </a:ext>
              </a:extLst>
            </p:cNvPr>
            <p:cNvSpPr>
              <a:spLocks/>
            </p:cNvSpPr>
            <p:nvPr/>
          </p:nvSpPr>
          <p:spPr bwMode="auto">
            <a:xfrm>
              <a:off x="1552" y="1316"/>
              <a:ext cx="16" cy="37"/>
            </a:xfrm>
            <a:custGeom>
              <a:avLst/>
              <a:gdLst>
                <a:gd name="T0" fmla="*/ 14 w 14"/>
                <a:gd name="T1" fmla="*/ 33 h 33"/>
                <a:gd name="T2" fmla="*/ 1 w 14"/>
                <a:gd name="T3" fmla="*/ 0 h 33"/>
                <a:gd name="T4" fmla="*/ 14 w 14"/>
                <a:gd name="T5" fmla="*/ 33 h 33"/>
              </a:gdLst>
              <a:ahLst/>
              <a:cxnLst>
                <a:cxn ang="0">
                  <a:pos x="T0" y="T1"/>
                </a:cxn>
                <a:cxn ang="0">
                  <a:pos x="T2" y="T3"/>
                </a:cxn>
                <a:cxn ang="0">
                  <a:pos x="T4" y="T5"/>
                </a:cxn>
              </a:cxnLst>
              <a:rect l="0" t="0" r="r" b="b"/>
              <a:pathLst>
                <a:path w="14" h="33">
                  <a:moveTo>
                    <a:pt x="14" y="33"/>
                  </a:moveTo>
                  <a:cubicBezTo>
                    <a:pt x="0" y="22"/>
                    <a:pt x="4" y="12"/>
                    <a:pt x="1" y="0"/>
                  </a:cubicBezTo>
                  <a:cubicBezTo>
                    <a:pt x="13" y="10"/>
                    <a:pt x="10" y="20"/>
                    <a:pt x="14" y="33"/>
                  </a:cubicBezTo>
                  <a:close/>
                </a:path>
              </a:pathLst>
            </a:custGeom>
            <a:solidFill>
              <a:srgbClr val="7160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 name="Freeform 857">
              <a:extLst>
                <a:ext uri="{FF2B5EF4-FFF2-40B4-BE49-F238E27FC236}">
                  <a16:creationId xmlns:a16="http://schemas.microsoft.com/office/drawing/2014/main" id="{B730AF7D-6269-4136-8066-562DA5976875}"/>
                </a:ext>
              </a:extLst>
            </p:cNvPr>
            <p:cNvSpPr>
              <a:spLocks/>
            </p:cNvSpPr>
            <p:nvPr/>
          </p:nvSpPr>
          <p:spPr bwMode="auto">
            <a:xfrm>
              <a:off x="1532" y="1347"/>
              <a:ext cx="12" cy="29"/>
            </a:xfrm>
            <a:custGeom>
              <a:avLst/>
              <a:gdLst>
                <a:gd name="T0" fmla="*/ 8 w 11"/>
                <a:gd name="T1" fmla="*/ 25 h 25"/>
                <a:gd name="T2" fmla="*/ 1 w 11"/>
                <a:gd name="T3" fmla="*/ 0 h 25"/>
                <a:gd name="T4" fmla="*/ 8 w 11"/>
                <a:gd name="T5" fmla="*/ 25 h 25"/>
              </a:gdLst>
              <a:ahLst/>
              <a:cxnLst>
                <a:cxn ang="0">
                  <a:pos x="T0" y="T1"/>
                </a:cxn>
                <a:cxn ang="0">
                  <a:pos x="T2" y="T3"/>
                </a:cxn>
                <a:cxn ang="0">
                  <a:pos x="T4" y="T5"/>
                </a:cxn>
              </a:cxnLst>
              <a:rect l="0" t="0" r="r" b="b"/>
              <a:pathLst>
                <a:path w="11" h="25">
                  <a:moveTo>
                    <a:pt x="8" y="25"/>
                  </a:moveTo>
                  <a:cubicBezTo>
                    <a:pt x="2" y="18"/>
                    <a:pt x="0" y="10"/>
                    <a:pt x="1" y="0"/>
                  </a:cubicBezTo>
                  <a:cubicBezTo>
                    <a:pt x="11" y="8"/>
                    <a:pt x="10" y="17"/>
                    <a:pt x="8" y="25"/>
                  </a:cubicBezTo>
                  <a:close/>
                </a:path>
              </a:pathLst>
            </a:custGeom>
            <a:solidFill>
              <a:srgbClr val="594C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 name="Freeform 858">
              <a:extLst>
                <a:ext uri="{FF2B5EF4-FFF2-40B4-BE49-F238E27FC236}">
                  <a16:creationId xmlns:a16="http://schemas.microsoft.com/office/drawing/2014/main" id="{AAA9AE7C-32DA-43D3-B885-A151F06F9FA4}"/>
                </a:ext>
              </a:extLst>
            </p:cNvPr>
            <p:cNvSpPr>
              <a:spLocks/>
            </p:cNvSpPr>
            <p:nvPr/>
          </p:nvSpPr>
          <p:spPr bwMode="auto">
            <a:xfrm>
              <a:off x="1455" y="1236"/>
              <a:ext cx="15" cy="33"/>
            </a:xfrm>
            <a:custGeom>
              <a:avLst/>
              <a:gdLst>
                <a:gd name="T0" fmla="*/ 11 w 13"/>
                <a:gd name="T1" fmla="*/ 29 h 29"/>
                <a:gd name="T2" fmla="*/ 2 w 13"/>
                <a:gd name="T3" fmla="*/ 0 h 29"/>
                <a:gd name="T4" fmla="*/ 11 w 13"/>
                <a:gd name="T5" fmla="*/ 29 h 29"/>
              </a:gdLst>
              <a:ahLst/>
              <a:cxnLst>
                <a:cxn ang="0">
                  <a:pos x="T0" y="T1"/>
                </a:cxn>
                <a:cxn ang="0">
                  <a:pos x="T2" y="T3"/>
                </a:cxn>
                <a:cxn ang="0">
                  <a:pos x="T4" y="T5"/>
                </a:cxn>
              </a:cxnLst>
              <a:rect l="0" t="0" r="r" b="b"/>
              <a:pathLst>
                <a:path w="13" h="29">
                  <a:moveTo>
                    <a:pt x="11" y="29"/>
                  </a:moveTo>
                  <a:cubicBezTo>
                    <a:pt x="0" y="19"/>
                    <a:pt x="1" y="11"/>
                    <a:pt x="2" y="0"/>
                  </a:cubicBezTo>
                  <a:cubicBezTo>
                    <a:pt x="13" y="9"/>
                    <a:pt x="8" y="18"/>
                    <a:pt x="11" y="29"/>
                  </a:cubicBezTo>
                  <a:close/>
                </a:path>
              </a:pathLst>
            </a:custGeom>
            <a:solidFill>
              <a:srgbClr val="72635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 name="Freeform 859">
              <a:extLst>
                <a:ext uri="{FF2B5EF4-FFF2-40B4-BE49-F238E27FC236}">
                  <a16:creationId xmlns:a16="http://schemas.microsoft.com/office/drawing/2014/main" id="{EF10F9B1-0C4C-4806-9124-C1532E34442A}"/>
                </a:ext>
              </a:extLst>
            </p:cNvPr>
            <p:cNvSpPr>
              <a:spLocks/>
            </p:cNvSpPr>
            <p:nvPr/>
          </p:nvSpPr>
          <p:spPr bwMode="auto">
            <a:xfrm>
              <a:off x="1437" y="1360"/>
              <a:ext cx="18" cy="31"/>
            </a:xfrm>
            <a:custGeom>
              <a:avLst/>
              <a:gdLst>
                <a:gd name="T0" fmla="*/ 6 w 16"/>
                <a:gd name="T1" fmla="*/ 28 h 28"/>
                <a:gd name="T2" fmla="*/ 6 w 16"/>
                <a:gd name="T3" fmla="*/ 0 h 28"/>
                <a:gd name="T4" fmla="*/ 6 w 16"/>
                <a:gd name="T5" fmla="*/ 28 h 28"/>
              </a:gdLst>
              <a:ahLst/>
              <a:cxnLst>
                <a:cxn ang="0">
                  <a:pos x="T0" y="T1"/>
                </a:cxn>
                <a:cxn ang="0">
                  <a:pos x="T2" y="T3"/>
                </a:cxn>
                <a:cxn ang="0">
                  <a:pos x="T4" y="T5"/>
                </a:cxn>
              </a:cxnLst>
              <a:rect l="0" t="0" r="r" b="b"/>
              <a:pathLst>
                <a:path w="16" h="28">
                  <a:moveTo>
                    <a:pt x="6" y="28"/>
                  </a:moveTo>
                  <a:cubicBezTo>
                    <a:pt x="0" y="17"/>
                    <a:pt x="5" y="11"/>
                    <a:pt x="6" y="0"/>
                  </a:cubicBezTo>
                  <a:cubicBezTo>
                    <a:pt x="16" y="12"/>
                    <a:pt x="12" y="18"/>
                    <a:pt x="6" y="28"/>
                  </a:cubicBezTo>
                  <a:close/>
                </a:path>
              </a:pathLst>
            </a:custGeom>
            <a:solidFill>
              <a:srgbClr val="827C7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 name="Freeform 860">
              <a:extLst>
                <a:ext uri="{FF2B5EF4-FFF2-40B4-BE49-F238E27FC236}">
                  <a16:creationId xmlns:a16="http://schemas.microsoft.com/office/drawing/2014/main" id="{0F89DBC5-4E43-402D-A9C2-0AD78C188B2D}"/>
                </a:ext>
              </a:extLst>
            </p:cNvPr>
            <p:cNvSpPr>
              <a:spLocks/>
            </p:cNvSpPr>
            <p:nvPr/>
          </p:nvSpPr>
          <p:spPr bwMode="auto">
            <a:xfrm>
              <a:off x="1476" y="1332"/>
              <a:ext cx="8" cy="26"/>
            </a:xfrm>
            <a:custGeom>
              <a:avLst/>
              <a:gdLst>
                <a:gd name="T0" fmla="*/ 1 w 7"/>
                <a:gd name="T1" fmla="*/ 0 h 23"/>
                <a:gd name="T2" fmla="*/ 6 w 7"/>
                <a:gd name="T3" fmla="*/ 23 h 23"/>
                <a:gd name="T4" fmla="*/ 1 w 7"/>
                <a:gd name="T5" fmla="*/ 0 h 23"/>
              </a:gdLst>
              <a:ahLst/>
              <a:cxnLst>
                <a:cxn ang="0">
                  <a:pos x="T0" y="T1"/>
                </a:cxn>
                <a:cxn ang="0">
                  <a:pos x="T2" y="T3"/>
                </a:cxn>
                <a:cxn ang="0">
                  <a:pos x="T4" y="T5"/>
                </a:cxn>
              </a:cxnLst>
              <a:rect l="0" t="0" r="r" b="b"/>
              <a:pathLst>
                <a:path w="7" h="23">
                  <a:moveTo>
                    <a:pt x="1" y="0"/>
                  </a:moveTo>
                  <a:cubicBezTo>
                    <a:pt x="7" y="10"/>
                    <a:pt x="7" y="10"/>
                    <a:pt x="6" y="23"/>
                  </a:cubicBezTo>
                  <a:cubicBezTo>
                    <a:pt x="0" y="13"/>
                    <a:pt x="0" y="13"/>
                    <a:pt x="1" y="0"/>
                  </a:cubicBezTo>
                  <a:close/>
                </a:path>
              </a:pathLst>
            </a:custGeom>
            <a:solidFill>
              <a:srgbClr val="76666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 name="Freeform 861">
              <a:extLst>
                <a:ext uri="{FF2B5EF4-FFF2-40B4-BE49-F238E27FC236}">
                  <a16:creationId xmlns:a16="http://schemas.microsoft.com/office/drawing/2014/main" id="{8846F88C-97D3-4977-8A33-0310260A4FA7}"/>
                </a:ext>
              </a:extLst>
            </p:cNvPr>
            <p:cNvSpPr>
              <a:spLocks/>
            </p:cNvSpPr>
            <p:nvPr/>
          </p:nvSpPr>
          <p:spPr bwMode="auto">
            <a:xfrm>
              <a:off x="1458" y="1316"/>
              <a:ext cx="17" cy="36"/>
            </a:xfrm>
            <a:custGeom>
              <a:avLst/>
              <a:gdLst>
                <a:gd name="T0" fmla="*/ 11 w 15"/>
                <a:gd name="T1" fmla="*/ 32 h 32"/>
                <a:gd name="T2" fmla="*/ 9 w 15"/>
                <a:gd name="T3" fmla="*/ 0 h 32"/>
                <a:gd name="T4" fmla="*/ 11 w 15"/>
                <a:gd name="T5" fmla="*/ 32 h 32"/>
              </a:gdLst>
              <a:ahLst/>
              <a:cxnLst>
                <a:cxn ang="0">
                  <a:pos x="T0" y="T1"/>
                </a:cxn>
                <a:cxn ang="0">
                  <a:pos x="T2" y="T3"/>
                </a:cxn>
                <a:cxn ang="0">
                  <a:pos x="T4" y="T5"/>
                </a:cxn>
              </a:cxnLst>
              <a:rect l="0" t="0" r="r" b="b"/>
              <a:pathLst>
                <a:path w="15" h="32">
                  <a:moveTo>
                    <a:pt x="11" y="32"/>
                  </a:moveTo>
                  <a:cubicBezTo>
                    <a:pt x="0" y="19"/>
                    <a:pt x="5" y="12"/>
                    <a:pt x="9" y="0"/>
                  </a:cubicBezTo>
                  <a:cubicBezTo>
                    <a:pt x="15" y="13"/>
                    <a:pt x="10" y="20"/>
                    <a:pt x="11" y="32"/>
                  </a:cubicBezTo>
                  <a:close/>
                </a:path>
              </a:pathLst>
            </a:custGeom>
            <a:solidFill>
              <a:srgbClr val="6F64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 name="Freeform 862">
              <a:extLst>
                <a:ext uri="{FF2B5EF4-FFF2-40B4-BE49-F238E27FC236}">
                  <a16:creationId xmlns:a16="http://schemas.microsoft.com/office/drawing/2014/main" id="{1E8866AC-01E2-487D-ADE0-EF2FF9377B07}"/>
                </a:ext>
              </a:extLst>
            </p:cNvPr>
            <p:cNvSpPr>
              <a:spLocks/>
            </p:cNvSpPr>
            <p:nvPr/>
          </p:nvSpPr>
          <p:spPr bwMode="auto">
            <a:xfrm>
              <a:off x="1488" y="1267"/>
              <a:ext cx="12" cy="29"/>
            </a:xfrm>
            <a:custGeom>
              <a:avLst/>
              <a:gdLst>
                <a:gd name="T0" fmla="*/ 7 w 11"/>
                <a:gd name="T1" fmla="*/ 26 h 26"/>
                <a:gd name="T2" fmla="*/ 2 w 11"/>
                <a:gd name="T3" fmla="*/ 0 h 26"/>
                <a:gd name="T4" fmla="*/ 7 w 11"/>
                <a:gd name="T5" fmla="*/ 26 h 26"/>
              </a:gdLst>
              <a:ahLst/>
              <a:cxnLst>
                <a:cxn ang="0">
                  <a:pos x="T0" y="T1"/>
                </a:cxn>
                <a:cxn ang="0">
                  <a:pos x="T2" y="T3"/>
                </a:cxn>
                <a:cxn ang="0">
                  <a:pos x="T4" y="T5"/>
                </a:cxn>
              </a:cxnLst>
              <a:rect l="0" t="0" r="r" b="b"/>
              <a:pathLst>
                <a:path w="11" h="26">
                  <a:moveTo>
                    <a:pt x="7" y="26"/>
                  </a:moveTo>
                  <a:cubicBezTo>
                    <a:pt x="4" y="18"/>
                    <a:pt x="0" y="10"/>
                    <a:pt x="2" y="0"/>
                  </a:cubicBezTo>
                  <a:cubicBezTo>
                    <a:pt x="11" y="9"/>
                    <a:pt x="8" y="17"/>
                    <a:pt x="7" y="26"/>
                  </a:cubicBezTo>
                  <a:close/>
                </a:path>
              </a:pathLst>
            </a:custGeom>
            <a:solidFill>
              <a:srgbClr val="523B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 name="Freeform 863">
              <a:extLst>
                <a:ext uri="{FF2B5EF4-FFF2-40B4-BE49-F238E27FC236}">
                  <a16:creationId xmlns:a16="http://schemas.microsoft.com/office/drawing/2014/main" id="{0022C30F-2A6D-48CA-B4E9-F2D61BC51B7B}"/>
                </a:ext>
              </a:extLst>
            </p:cNvPr>
            <p:cNvSpPr>
              <a:spLocks/>
            </p:cNvSpPr>
            <p:nvPr/>
          </p:nvSpPr>
          <p:spPr bwMode="auto">
            <a:xfrm>
              <a:off x="898" y="2876"/>
              <a:ext cx="55" cy="131"/>
            </a:xfrm>
            <a:custGeom>
              <a:avLst/>
              <a:gdLst>
                <a:gd name="T0" fmla="*/ 25 w 49"/>
                <a:gd name="T1" fmla="*/ 12 h 116"/>
                <a:gd name="T2" fmla="*/ 37 w 49"/>
                <a:gd name="T3" fmla="*/ 16 h 116"/>
                <a:gd name="T4" fmla="*/ 34 w 49"/>
                <a:gd name="T5" fmla="*/ 66 h 116"/>
                <a:gd name="T6" fmla="*/ 37 w 49"/>
                <a:gd name="T7" fmla="*/ 100 h 116"/>
                <a:gd name="T8" fmla="*/ 37 w 49"/>
                <a:gd name="T9" fmla="*/ 100 h 116"/>
                <a:gd name="T10" fmla="*/ 25 w 49"/>
                <a:gd name="T11" fmla="*/ 113 h 116"/>
                <a:gd name="T12" fmla="*/ 13 w 49"/>
                <a:gd name="T13" fmla="*/ 105 h 116"/>
                <a:gd name="T14" fmla="*/ 5 w 49"/>
                <a:gd name="T15" fmla="*/ 61 h 116"/>
                <a:gd name="T16" fmla="*/ 10 w 49"/>
                <a:gd name="T17" fmla="*/ 64 h 116"/>
                <a:gd name="T18" fmla="*/ 19 w 49"/>
                <a:gd name="T19" fmla="*/ 56 h 116"/>
                <a:gd name="T20" fmla="*/ 24 w 49"/>
                <a:gd name="T21" fmla="*/ 16 h 116"/>
                <a:gd name="T22" fmla="*/ 25 w 49"/>
                <a:gd name="T23" fmla="*/ 12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9" h="116">
                  <a:moveTo>
                    <a:pt x="25" y="12"/>
                  </a:moveTo>
                  <a:cubicBezTo>
                    <a:pt x="30" y="9"/>
                    <a:pt x="39" y="0"/>
                    <a:pt x="37" y="16"/>
                  </a:cubicBezTo>
                  <a:cubicBezTo>
                    <a:pt x="34" y="33"/>
                    <a:pt x="49" y="50"/>
                    <a:pt x="34" y="66"/>
                  </a:cubicBezTo>
                  <a:cubicBezTo>
                    <a:pt x="48" y="76"/>
                    <a:pt x="40" y="88"/>
                    <a:pt x="37" y="100"/>
                  </a:cubicBezTo>
                  <a:cubicBezTo>
                    <a:pt x="37" y="100"/>
                    <a:pt x="37" y="100"/>
                    <a:pt x="37" y="100"/>
                  </a:cubicBezTo>
                  <a:cubicBezTo>
                    <a:pt x="31" y="102"/>
                    <a:pt x="30" y="109"/>
                    <a:pt x="25" y="113"/>
                  </a:cubicBezTo>
                  <a:cubicBezTo>
                    <a:pt x="18" y="116"/>
                    <a:pt x="26" y="98"/>
                    <a:pt x="13" y="105"/>
                  </a:cubicBezTo>
                  <a:cubicBezTo>
                    <a:pt x="9" y="107"/>
                    <a:pt x="0" y="68"/>
                    <a:pt x="5" y="61"/>
                  </a:cubicBezTo>
                  <a:cubicBezTo>
                    <a:pt x="8" y="58"/>
                    <a:pt x="8" y="63"/>
                    <a:pt x="10" y="64"/>
                  </a:cubicBezTo>
                  <a:cubicBezTo>
                    <a:pt x="17" y="66"/>
                    <a:pt x="21" y="58"/>
                    <a:pt x="19" y="56"/>
                  </a:cubicBezTo>
                  <a:cubicBezTo>
                    <a:pt x="0" y="40"/>
                    <a:pt x="16" y="28"/>
                    <a:pt x="24" y="16"/>
                  </a:cubicBezTo>
                  <a:cubicBezTo>
                    <a:pt x="25" y="15"/>
                    <a:pt x="25" y="13"/>
                    <a:pt x="25" y="12"/>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 name="Freeform 864">
              <a:extLst>
                <a:ext uri="{FF2B5EF4-FFF2-40B4-BE49-F238E27FC236}">
                  <a16:creationId xmlns:a16="http://schemas.microsoft.com/office/drawing/2014/main" id="{4164D630-7542-4203-BB43-6644713034DF}"/>
                </a:ext>
              </a:extLst>
            </p:cNvPr>
            <p:cNvSpPr>
              <a:spLocks/>
            </p:cNvSpPr>
            <p:nvPr/>
          </p:nvSpPr>
          <p:spPr bwMode="auto">
            <a:xfrm>
              <a:off x="979" y="3103"/>
              <a:ext cx="55" cy="54"/>
            </a:xfrm>
            <a:custGeom>
              <a:avLst/>
              <a:gdLst>
                <a:gd name="T0" fmla="*/ 0 w 49"/>
                <a:gd name="T1" fmla="*/ 0 h 48"/>
                <a:gd name="T2" fmla="*/ 49 w 49"/>
                <a:gd name="T3" fmla="*/ 48 h 48"/>
                <a:gd name="T4" fmla="*/ 0 w 49"/>
                <a:gd name="T5" fmla="*/ 0 h 48"/>
              </a:gdLst>
              <a:ahLst/>
              <a:cxnLst>
                <a:cxn ang="0">
                  <a:pos x="T0" y="T1"/>
                </a:cxn>
                <a:cxn ang="0">
                  <a:pos x="T2" y="T3"/>
                </a:cxn>
                <a:cxn ang="0">
                  <a:pos x="T4" y="T5"/>
                </a:cxn>
              </a:cxnLst>
              <a:rect l="0" t="0" r="r" b="b"/>
              <a:pathLst>
                <a:path w="49" h="48">
                  <a:moveTo>
                    <a:pt x="0" y="0"/>
                  </a:moveTo>
                  <a:cubicBezTo>
                    <a:pt x="36" y="9"/>
                    <a:pt x="47" y="19"/>
                    <a:pt x="49" y="48"/>
                  </a:cubicBezTo>
                  <a:cubicBezTo>
                    <a:pt x="5" y="40"/>
                    <a:pt x="4" y="39"/>
                    <a:pt x="0" y="0"/>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 name="Freeform 865">
              <a:extLst>
                <a:ext uri="{FF2B5EF4-FFF2-40B4-BE49-F238E27FC236}">
                  <a16:creationId xmlns:a16="http://schemas.microsoft.com/office/drawing/2014/main" id="{381B7D30-9B7F-41F3-BD73-B416BDE942F0}"/>
                </a:ext>
              </a:extLst>
            </p:cNvPr>
            <p:cNvSpPr>
              <a:spLocks/>
            </p:cNvSpPr>
            <p:nvPr/>
          </p:nvSpPr>
          <p:spPr bwMode="auto">
            <a:xfrm>
              <a:off x="989" y="3155"/>
              <a:ext cx="65" cy="55"/>
            </a:xfrm>
            <a:custGeom>
              <a:avLst/>
              <a:gdLst>
                <a:gd name="T0" fmla="*/ 48 w 58"/>
                <a:gd name="T1" fmla="*/ 48 h 49"/>
                <a:gd name="T2" fmla="*/ 16 w 58"/>
                <a:gd name="T3" fmla="*/ 29 h 49"/>
                <a:gd name="T4" fmla="*/ 2 w 58"/>
                <a:gd name="T5" fmla="*/ 8 h 49"/>
                <a:gd name="T6" fmla="*/ 9 w 58"/>
                <a:gd name="T7" fmla="*/ 0 h 49"/>
                <a:gd name="T8" fmla="*/ 57 w 58"/>
                <a:gd name="T9" fmla="*/ 40 h 49"/>
                <a:gd name="T10" fmla="*/ 48 w 58"/>
                <a:gd name="T11" fmla="*/ 48 h 49"/>
              </a:gdLst>
              <a:ahLst/>
              <a:cxnLst>
                <a:cxn ang="0">
                  <a:pos x="T0" y="T1"/>
                </a:cxn>
                <a:cxn ang="0">
                  <a:pos x="T2" y="T3"/>
                </a:cxn>
                <a:cxn ang="0">
                  <a:pos x="T4" y="T5"/>
                </a:cxn>
                <a:cxn ang="0">
                  <a:pos x="T6" y="T7"/>
                </a:cxn>
                <a:cxn ang="0">
                  <a:pos x="T8" y="T9"/>
                </a:cxn>
                <a:cxn ang="0">
                  <a:pos x="T10" y="T11"/>
                </a:cxn>
              </a:cxnLst>
              <a:rect l="0" t="0" r="r" b="b"/>
              <a:pathLst>
                <a:path w="58" h="49">
                  <a:moveTo>
                    <a:pt x="48" y="48"/>
                  </a:moveTo>
                  <a:cubicBezTo>
                    <a:pt x="41" y="37"/>
                    <a:pt x="28" y="33"/>
                    <a:pt x="16" y="29"/>
                  </a:cubicBezTo>
                  <a:cubicBezTo>
                    <a:pt x="4" y="26"/>
                    <a:pt x="5" y="17"/>
                    <a:pt x="2" y="8"/>
                  </a:cubicBezTo>
                  <a:cubicBezTo>
                    <a:pt x="0" y="1"/>
                    <a:pt x="4" y="0"/>
                    <a:pt x="9" y="0"/>
                  </a:cubicBezTo>
                  <a:cubicBezTo>
                    <a:pt x="33" y="0"/>
                    <a:pt x="53" y="17"/>
                    <a:pt x="57" y="40"/>
                  </a:cubicBezTo>
                  <a:cubicBezTo>
                    <a:pt x="58" y="49"/>
                    <a:pt x="53" y="48"/>
                    <a:pt x="48" y="48"/>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 name="Freeform 866">
              <a:extLst>
                <a:ext uri="{FF2B5EF4-FFF2-40B4-BE49-F238E27FC236}">
                  <a16:creationId xmlns:a16="http://schemas.microsoft.com/office/drawing/2014/main" id="{00071151-88E3-410B-82E5-404F95567C71}"/>
                </a:ext>
              </a:extLst>
            </p:cNvPr>
            <p:cNvSpPr>
              <a:spLocks/>
            </p:cNvSpPr>
            <p:nvPr/>
          </p:nvSpPr>
          <p:spPr bwMode="auto">
            <a:xfrm>
              <a:off x="958" y="2769"/>
              <a:ext cx="48" cy="76"/>
            </a:xfrm>
            <a:custGeom>
              <a:avLst/>
              <a:gdLst>
                <a:gd name="T0" fmla="*/ 20 w 43"/>
                <a:gd name="T1" fmla="*/ 0 h 68"/>
                <a:gd name="T2" fmla="*/ 25 w 43"/>
                <a:gd name="T3" fmla="*/ 27 h 68"/>
                <a:gd name="T4" fmla="*/ 36 w 43"/>
                <a:gd name="T5" fmla="*/ 30 h 68"/>
                <a:gd name="T6" fmla="*/ 33 w 43"/>
                <a:gd name="T7" fmla="*/ 49 h 68"/>
                <a:gd name="T8" fmla="*/ 20 w 43"/>
                <a:gd name="T9" fmla="*/ 68 h 68"/>
                <a:gd name="T10" fmla="*/ 20 w 43"/>
                <a:gd name="T11" fmla="*/ 68 h 68"/>
                <a:gd name="T12" fmla="*/ 12 w 43"/>
                <a:gd name="T13" fmla="*/ 68 h 68"/>
                <a:gd name="T14" fmla="*/ 12 w 43"/>
                <a:gd name="T15" fmla="*/ 68 h 68"/>
                <a:gd name="T16" fmla="*/ 15 w 43"/>
                <a:gd name="T17" fmla="*/ 45 h 68"/>
                <a:gd name="T18" fmla="*/ 16 w 43"/>
                <a:gd name="T19" fmla="*/ 39 h 68"/>
                <a:gd name="T20" fmla="*/ 16 w 43"/>
                <a:gd name="T21" fmla="*/ 9 h 68"/>
                <a:gd name="T22" fmla="*/ 20 w 43"/>
                <a:gd name="T23"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3" h="68">
                  <a:moveTo>
                    <a:pt x="20" y="0"/>
                  </a:moveTo>
                  <a:cubicBezTo>
                    <a:pt x="43" y="5"/>
                    <a:pt x="34" y="16"/>
                    <a:pt x="25" y="27"/>
                  </a:cubicBezTo>
                  <a:cubicBezTo>
                    <a:pt x="28" y="33"/>
                    <a:pt x="34" y="22"/>
                    <a:pt x="36" y="30"/>
                  </a:cubicBezTo>
                  <a:cubicBezTo>
                    <a:pt x="37" y="36"/>
                    <a:pt x="37" y="43"/>
                    <a:pt x="33" y="49"/>
                  </a:cubicBezTo>
                  <a:cubicBezTo>
                    <a:pt x="28" y="55"/>
                    <a:pt x="20" y="59"/>
                    <a:pt x="20" y="68"/>
                  </a:cubicBezTo>
                  <a:cubicBezTo>
                    <a:pt x="20" y="68"/>
                    <a:pt x="20" y="68"/>
                    <a:pt x="20" y="68"/>
                  </a:cubicBezTo>
                  <a:cubicBezTo>
                    <a:pt x="17" y="68"/>
                    <a:pt x="15" y="68"/>
                    <a:pt x="12" y="68"/>
                  </a:cubicBezTo>
                  <a:cubicBezTo>
                    <a:pt x="12" y="68"/>
                    <a:pt x="12" y="68"/>
                    <a:pt x="12" y="68"/>
                  </a:cubicBezTo>
                  <a:cubicBezTo>
                    <a:pt x="13" y="60"/>
                    <a:pt x="9" y="52"/>
                    <a:pt x="15" y="45"/>
                  </a:cubicBezTo>
                  <a:cubicBezTo>
                    <a:pt x="17" y="43"/>
                    <a:pt x="20" y="41"/>
                    <a:pt x="16" y="39"/>
                  </a:cubicBezTo>
                  <a:cubicBezTo>
                    <a:pt x="0" y="29"/>
                    <a:pt x="9" y="19"/>
                    <a:pt x="16" y="9"/>
                  </a:cubicBezTo>
                  <a:cubicBezTo>
                    <a:pt x="18" y="7"/>
                    <a:pt x="19" y="3"/>
                    <a:pt x="20" y="0"/>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 name="Freeform 867">
              <a:extLst>
                <a:ext uri="{FF2B5EF4-FFF2-40B4-BE49-F238E27FC236}">
                  <a16:creationId xmlns:a16="http://schemas.microsoft.com/office/drawing/2014/main" id="{B1BAF5B6-64C2-4950-BF96-0164CAEC1039}"/>
                </a:ext>
              </a:extLst>
            </p:cNvPr>
            <p:cNvSpPr>
              <a:spLocks/>
            </p:cNvSpPr>
            <p:nvPr/>
          </p:nvSpPr>
          <p:spPr bwMode="auto">
            <a:xfrm>
              <a:off x="899" y="2988"/>
              <a:ext cx="56" cy="65"/>
            </a:xfrm>
            <a:custGeom>
              <a:avLst/>
              <a:gdLst>
                <a:gd name="T0" fmla="*/ 36 w 50"/>
                <a:gd name="T1" fmla="*/ 1 h 58"/>
                <a:gd name="T2" fmla="*/ 45 w 50"/>
                <a:gd name="T3" fmla="*/ 17 h 58"/>
                <a:gd name="T4" fmla="*/ 29 w 50"/>
                <a:gd name="T5" fmla="*/ 45 h 58"/>
                <a:gd name="T6" fmla="*/ 12 w 50"/>
                <a:gd name="T7" fmla="*/ 45 h 58"/>
                <a:gd name="T8" fmla="*/ 6 w 50"/>
                <a:gd name="T9" fmla="*/ 12 h 58"/>
                <a:gd name="T10" fmla="*/ 11 w 50"/>
                <a:gd name="T11" fmla="*/ 15 h 58"/>
                <a:gd name="T12" fmla="*/ 23 w 50"/>
                <a:gd name="T13" fmla="*/ 26 h 58"/>
                <a:gd name="T14" fmla="*/ 33 w 50"/>
                <a:gd name="T15" fmla="*/ 12 h 58"/>
                <a:gd name="T16" fmla="*/ 36 w 50"/>
                <a:gd name="T17" fmla="*/ 1 h 58"/>
                <a:gd name="T18" fmla="*/ 36 w 50"/>
                <a:gd name="T19" fmla="*/ 1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0" h="58">
                  <a:moveTo>
                    <a:pt x="36" y="1"/>
                  </a:moveTo>
                  <a:cubicBezTo>
                    <a:pt x="50" y="0"/>
                    <a:pt x="48" y="10"/>
                    <a:pt x="45" y="17"/>
                  </a:cubicBezTo>
                  <a:cubicBezTo>
                    <a:pt x="41" y="27"/>
                    <a:pt x="35" y="36"/>
                    <a:pt x="29" y="45"/>
                  </a:cubicBezTo>
                  <a:cubicBezTo>
                    <a:pt x="24" y="55"/>
                    <a:pt x="18" y="58"/>
                    <a:pt x="12" y="45"/>
                  </a:cubicBezTo>
                  <a:cubicBezTo>
                    <a:pt x="7" y="35"/>
                    <a:pt x="0" y="25"/>
                    <a:pt x="6" y="12"/>
                  </a:cubicBezTo>
                  <a:cubicBezTo>
                    <a:pt x="8" y="13"/>
                    <a:pt x="10" y="14"/>
                    <a:pt x="11" y="15"/>
                  </a:cubicBezTo>
                  <a:cubicBezTo>
                    <a:pt x="14" y="20"/>
                    <a:pt x="16" y="27"/>
                    <a:pt x="23" y="26"/>
                  </a:cubicBezTo>
                  <a:cubicBezTo>
                    <a:pt x="29" y="25"/>
                    <a:pt x="31" y="18"/>
                    <a:pt x="33" y="12"/>
                  </a:cubicBezTo>
                  <a:cubicBezTo>
                    <a:pt x="34" y="8"/>
                    <a:pt x="35" y="5"/>
                    <a:pt x="36" y="1"/>
                  </a:cubicBezTo>
                  <a:cubicBezTo>
                    <a:pt x="36" y="1"/>
                    <a:pt x="36" y="1"/>
                    <a:pt x="36" y="1"/>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 name="Freeform 868">
              <a:extLst>
                <a:ext uri="{FF2B5EF4-FFF2-40B4-BE49-F238E27FC236}">
                  <a16:creationId xmlns:a16="http://schemas.microsoft.com/office/drawing/2014/main" id="{2BDE2F2A-4023-4C46-9B0B-F5BB10B680E8}"/>
                </a:ext>
              </a:extLst>
            </p:cNvPr>
            <p:cNvSpPr>
              <a:spLocks/>
            </p:cNvSpPr>
            <p:nvPr/>
          </p:nvSpPr>
          <p:spPr bwMode="auto">
            <a:xfrm>
              <a:off x="1019" y="2736"/>
              <a:ext cx="44" cy="55"/>
            </a:xfrm>
            <a:custGeom>
              <a:avLst/>
              <a:gdLst>
                <a:gd name="T0" fmla="*/ 37 w 39"/>
                <a:gd name="T1" fmla="*/ 49 h 49"/>
                <a:gd name="T2" fmla="*/ 16 w 39"/>
                <a:gd name="T3" fmla="*/ 42 h 49"/>
                <a:gd name="T4" fmla="*/ 0 w 39"/>
                <a:gd name="T5" fmla="*/ 4 h 49"/>
                <a:gd name="T6" fmla="*/ 37 w 39"/>
                <a:gd name="T7" fmla="*/ 49 h 49"/>
              </a:gdLst>
              <a:ahLst/>
              <a:cxnLst>
                <a:cxn ang="0">
                  <a:pos x="T0" y="T1"/>
                </a:cxn>
                <a:cxn ang="0">
                  <a:pos x="T2" y="T3"/>
                </a:cxn>
                <a:cxn ang="0">
                  <a:pos x="T4" y="T5"/>
                </a:cxn>
                <a:cxn ang="0">
                  <a:pos x="T6" y="T7"/>
                </a:cxn>
              </a:cxnLst>
              <a:rect l="0" t="0" r="r" b="b"/>
              <a:pathLst>
                <a:path w="39" h="49">
                  <a:moveTo>
                    <a:pt x="37" y="49"/>
                  </a:moveTo>
                  <a:cubicBezTo>
                    <a:pt x="30" y="48"/>
                    <a:pt x="23" y="46"/>
                    <a:pt x="16" y="42"/>
                  </a:cubicBezTo>
                  <a:cubicBezTo>
                    <a:pt x="10" y="29"/>
                    <a:pt x="3" y="18"/>
                    <a:pt x="0" y="4"/>
                  </a:cubicBezTo>
                  <a:cubicBezTo>
                    <a:pt x="25" y="0"/>
                    <a:pt x="39" y="17"/>
                    <a:pt x="37" y="49"/>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 name="Freeform 869">
              <a:extLst>
                <a:ext uri="{FF2B5EF4-FFF2-40B4-BE49-F238E27FC236}">
                  <a16:creationId xmlns:a16="http://schemas.microsoft.com/office/drawing/2014/main" id="{7A445C50-408F-4EB1-BA4E-08244338DD7A}"/>
                </a:ext>
              </a:extLst>
            </p:cNvPr>
            <p:cNvSpPr>
              <a:spLocks/>
            </p:cNvSpPr>
            <p:nvPr/>
          </p:nvSpPr>
          <p:spPr bwMode="auto">
            <a:xfrm>
              <a:off x="906" y="2830"/>
              <a:ext cx="31" cy="72"/>
            </a:xfrm>
            <a:custGeom>
              <a:avLst/>
              <a:gdLst>
                <a:gd name="T0" fmla="*/ 18 w 28"/>
                <a:gd name="T1" fmla="*/ 53 h 64"/>
                <a:gd name="T2" fmla="*/ 3 w 28"/>
                <a:gd name="T3" fmla="*/ 64 h 64"/>
                <a:gd name="T4" fmla="*/ 6 w 28"/>
                <a:gd name="T5" fmla="*/ 17 h 64"/>
                <a:gd name="T6" fmla="*/ 6 w 28"/>
                <a:gd name="T7" fmla="*/ 17 h 64"/>
                <a:gd name="T8" fmla="*/ 25 w 28"/>
                <a:gd name="T9" fmla="*/ 0 h 64"/>
                <a:gd name="T10" fmla="*/ 11 w 28"/>
                <a:gd name="T11" fmla="*/ 34 h 64"/>
                <a:gd name="T12" fmla="*/ 27 w 28"/>
                <a:gd name="T13" fmla="*/ 20 h 64"/>
                <a:gd name="T14" fmla="*/ 18 w 28"/>
                <a:gd name="T15" fmla="*/ 53 h 64"/>
                <a:gd name="T16" fmla="*/ 18 w 28"/>
                <a:gd name="T17" fmla="*/ 53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64">
                  <a:moveTo>
                    <a:pt x="18" y="53"/>
                  </a:moveTo>
                  <a:cubicBezTo>
                    <a:pt x="14" y="56"/>
                    <a:pt x="10" y="59"/>
                    <a:pt x="3" y="64"/>
                  </a:cubicBezTo>
                  <a:cubicBezTo>
                    <a:pt x="2" y="47"/>
                    <a:pt x="0" y="32"/>
                    <a:pt x="6" y="17"/>
                  </a:cubicBezTo>
                  <a:cubicBezTo>
                    <a:pt x="6" y="17"/>
                    <a:pt x="6" y="17"/>
                    <a:pt x="6" y="17"/>
                  </a:cubicBezTo>
                  <a:cubicBezTo>
                    <a:pt x="12" y="12"/>
                    <a:pt x="18" y="6"/>
                    <a:pt x="25" y="0"/>
                  </a:cubicBezTo>
                  <a:cubicBezTo>
                    <a:pt x="26" y="14"/>
                    <a:pt x="12" y="21"/>
                    <a:pt x="11" y="34"/>
                  </a:cubicBezTo>
                  <a:cubicBezTo>
                    <a:pt x="21" y="33"/>
                    <a:pt x="20" y="23"/>
                    <a:pt x="27" y="20"/>
                  </a:cubicBezTo>
                  <a:cubicBezTo>
                    <a:pt x="28" y="29"/>
                    <a:pt x="28" y="29"/>
                    <a:pt x="18" y="53"/>
                  </a:cubicBezTo>
                  <a:cubicBezTo>
                    <a:pt x="18" y="53"/>
                    <a:pt x="18" y="53"/>
                    <a:pt x="18" y="53"/>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 name="Freeform 870">
              <a:extLst>
                <a:ext uri="{FF2B5EF4-FFF2-40B4-BE49-F238E27FC236}">
                  <a16:creationId xmlns:a16="http://schemas.microsoft.com/office/drawing/2014/main" id="{50CE86F2-D441-4E4F-BA13-0394C30A9C1F}"/>
                </a:ext>
              </a:extLst>
            </p:cNvPr>
            <p:cNvSpPr>
              <a:spLocks/>
            </p:cNvSpPr>
            <p:nvPr/>
          </p:nvSpPr>
          <p:spPr bwMode="auto">
            <a:xfrm>
              <a:off x="960" y="2647"/>
              <a:ext cx="45" cy="60"/>
            </a:xfrm>
            <a:custGeom>
              <a:avLst/>
              <a:gdLst>
                <a:gd name="T0" fmla="*/ 23 w 40"/>
                <a:gd name="T1" fmla="*/ 0 h 53"/>
                <a:gd name="T2" fmla="*/ 8 w 40"/>
                <a:gd name="T3" fmla="*/ 53 h 53"/>
                <a:gd name="T4" fmla="*/ 25 w 40"/>
                <a:gd name="T5" fmla="*/ 20 h 53"/>
                <a:gd name="T6" fmla="*/ 10 w 40"/>
                <a:gd name="T7" fmla="*/ 10 h 53"/>
                <a:gd name="T8" fmla="*/ 23 w 40"/>
                <a:gd name="T9" fmla="*/ 0 h 53"/>
                <a:gd name="T10" fmla="*/ 23 w 40"/>
                <a:gd name="T11" fmla="*/ 0 h 53"/>
              </a:gdLst>
              <a:ahLst/>
              <a:cxnLst>
                <a:cxn ang="0">
                  <a:pos x="T0" y="T1"/>
                </a:cxn>
                <a:cxn ang="0">
                  <a:pos x="T2" y="T3"/>
                </a:cxn>
                <a:cxn ang="0">
                  <a:pos x="T4" y="T5"/>
                </a:cxn>
                <a:cxn ang="0">
                  <a:pos x="T6" y="T7"/>
                </a:cxn>
                <a:cxn ang="0">
                  <a:pos x="T8" y="T9"/>
                </a:cxn>
                <a:cxn ang="0">
                  <a:pos x="T10" y="T11"/>
                </a:cxn>
              </a:cxnLst>
              <a:rect l="0" t="0" r="r" b="b"/>
              <a:pathLst>
                <a:path w="40" h="53">
                  <a:moveTo>
                    <a:pt x="23" y="0"/>
                  </a:moveTo>
                  <a:cubicBezTo>
                    <a:pt x="40" y="21"/>
                    <a:pt x="37" y="31"/>
                    <a:pt x="8" y="53"/>
                  </a:cubicBezTo>
                  <a:cubicBezTo>
                    <a:pt x="0" y="36"/>
                    <a:pt x="13" y="29"/>
                    <a:pt x="25" y="20"/>
                  </a:cubicBezTo>
                  <a:cubicBezTo>
                    <a:pt x="19" y="16"/>
                    <a:pt x="9" y="22"/>
                    <a:pt x="10" y="10"/>
                  </a:cubicBezTo>
                  <a:cubicBezTo>
                    <a:pt x="11" y="0"/>
                    <a:pt x="16" y="0"/>
                    <a:pt x="23" y="0"/>
                  </a:cubicBezTo>
                  <a:cubicBezTo>
                    <a:pt x="23" y="0"/>
                    <a:pt x="23" y="0"/>
                    <a:pt x="23" y="0"/>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 name="Freeform 871">
              <a:extLst>
                <a:ext uri="{FF2B5EF4-FFF2-40B4-BE49-F238E27FC236}">
                  <a16:creationId xmlns:a16="http://schemas.microsoft.com/office/drawing/2014/main" id="{F3B04C7E-F5C1-4CDC-90F4-6504DE71C03E}"/>
                </a:ext>
              </a:extLst>
            </p:cNvPr>
            <p:cNvSpPr>
              <a:spLocks/>
            </p:cNvSpPr>
            <p:nvPr/>
          </p:nvSpPr>
          <p:spPr bwMode="auto">
            <a:xfrm>
              <a:off x="964" y="2691"/>
              <a:ext cx="37" cy="58"/>
            </a:xfrm>
            <a:custGeom>
              <a:avLst/>
              <a:gdLst>
                <a:gd name="T0" fmla="*/ 28 w 33"/>
                <a:gd name="T1" fmla="*/ 0 h 52"/>
                <a:gd name="T2" fmla="*/ 28 w 33"/>
                <a:gd name="T3" fmla="*/ 52 h 52"/>
                <a:gd name="T4" fmla="*/ 3 w 33"/>
                <a:gd name="T5" fmla="*/ 37 h 52"/>
                <a:gd name="T6" fmla="*/ 7 w 33"/>
                <a:gd name="T7" fmla="*/ 21 h 52"/>
                <a:gd name="T8" fmla="*/ 28 w 33"/>
                <a:gd name="T9" fmla="*/ 0 h 52"/>
              </a:gdLst>
              <a:ahLst/>
              <a:cxnLst>
                <a:cxn ang="0">
                  <a:pos x="T0" y="T1"/>
                </a:cxn>
                <a:cxn ang="0">
                  <a:pos x="T2" y="T3"/>
                </a:cxn>
                <a:cxn ang="0">
                  <a:pos x="T4" y="T5"/>
                </a:cxn>
                <a:cxn ang="0">
                  <a:pos x="T6" y="T7"/>
                </a:cxn>
                <a:cxn ang="0">
                  <a:pos x="T8" y="T9"/>
                </a:cxn>
              </a:cxnLst>
              <a:rect l="0" t="0" r="r" b="b"/>
              <a:pathLst>
                <a:path w="33" h="52">
                  <a:moveTo>
                    <a:pt x="28" y="0"/>
                  </a:moveTo>
                  <a:cubicBezTo>
                    <a:pt x="25" y="17"/>
                    <a:pt x="33" y="34"/>
                    <a:pt x="28" y="52"/>
                  </a:cubicBezTo>
                  <a:cubicBezTo>
                    <a:pt x="17" y="50"/>
                    <a:pt x="19" y="27"/>
                    <a:pt x="3" y="37"/>
                  </a:cubicBezTo>
                  <a:cubicBezTo>
                    <a:pt x="1" y="31"/>
                    <a:pt x="0" y="25"/>
                    <a:pt x="7" y="21"/>
                  </a:cubicBezTo>
                  <a:cubicBezTo>
                    <a:pt x="15" y="16"/>
                    <a:pt x="20" y="7"/>
                    <a:pt x="28" y="0"/>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 name="Freeform 872">
              <a:extLst>
                <a:ext uri="{FF2B5EF4-FFF2-40B4-BE49-F238E27FC236}">
                  <a16:creationId xmlns:a16="http://schemas.microsoft.com/office/drawing/2014/main" id="{40E92C7E-71E0-4081-98B5-9CFBDC7E7F28}"/>
                </a:ext>
              </a:extLst>
            </p:cNvPr>
            <p:cNvSpPr>
              <a:spLocks/>
            </p:cNvSpPr>
            <p:nvPr/>
          </p:nvSpPr>
          <p:spPr bwMode="auto">
            <a:xfrm>
              <a:off x="899" y="2789"/>
              <a:ext cx="37" cy="60"/>
            </a:xfrm>
            <a:custGeom>
              <a:avLst/>
              <a:gdLst>
                <a:gd name="T0" fmla="*/ 12 w 33"/>
                <a:gd name="T1" fmla="*/ 54 h 54"/>
                <a:gd name="T2" fmla="*/ 9 w 33"/>
                <a:gd name="T3" fmla="*/ 24 h 54"/>
                <a:gd name="T4" fmla="*/ 29 w 33"/>
                <a:gd name="T5" fmla="*/ 0 h 54"/>
                <a:gd name="T6" fmla="*/ 26 w 33"/>
                <a:gd name="T7" fmla="*/ 31 h 54"/>
                <a:gd name="T8" fmla="*/ 12 w 33"/>
                <a:gd name="T9" fmla="*/ 54 h 54"/>
              </a:gdLst>
              <a:ahLst/>
              <a:cxnLst>
                <a:cxn ang="0">
                  <a:pos x="T0" y="T1"/>
                </a:cxn>
                <a:cxn ang="0">
                  <a:pos x="T2" y="T3"/>
                </a:cxn>
                <a:cxn ang="0">
                  <a:pos x="T4" y="T5"/>
                </a:cxn>
                <a:cxn ang="0">
                  <a:pos x="T6" y="T7"/>
                </a:cxn>
                <a:cxn ang="0">
                  <a:pos x="T8" y="T9"/>
                </a:cxn>
              </a:cxnLst>
              <a:rect l="0" t="0" r="r" b="b"/>
              <a:pathLst>
                <a:path w="33" h="54">
                  <a:moveTo>
                    <a:pt x="12" y="54"/>
                  </a:moveTo>
                  <a:cubicBezTo>
                    <a:pt x="2" y="50"/>
                    <a:pt x="0" y="35"/>
                    <a:pt x="9" y="24"/>
                  </a:cubicBezTo>
                  <a:cubicBezTo>
                    <a:pt x="14" y="17"/>
                    <a:pt x="20" y="10"/>
                    <a:pt x="29" y="0"/>
                  </a:cubicBezTo>
                  <a:cubicBezTo>
                    <a:pt x="33" y="14"/>
                    <a:pt x="33" y="22"/>
                    <a:pt x="26" y="31"/>
                  </a:cubicBezTo>
                  <a:cubicBezTo>
                    <a:pt x="20" y="37"/>
                    <a:pt x="13" y="44"/>
                    <a:pt x="12" y="54"/>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 name="Freeform 873">
              <a:extLst>
                <a:ext uri="{FF2B5EF4-FFF2-40B4-BE49-F238E27FC236}">
                  <a16:creationId xmlns:a16="http://schemas.microsoft.com/office/drawing/2014/main" id="{4AEFEF19-721F-49E6-928C-1DCA292D5E80}"/>
                </a:ext>
              </a:extLst>
            </p:cNvPr>
            <p:cNvSpPr>
              <a:spLocks/>
            </p:cNvSpPr>
            <p:nvPr/>
          </p:nvSpPr>
          <p:spPr bwMode="auto">
            <a:xfrm>
              <a:off x="793" y="2635"/>
              <a:ext cx="38" cy="45"/>
            </a:xfrm>
            <a:custGeom>
              <a:avLst/>
              <a:gdLst>
                <a:gd name="T0" fmla="*/ 22 w 33"/>
                <a:gd name="T1" fmla="*/ 7 h 40"/>
                <a:gd name="T2" fmla="*/ 33 w 33"/>
                <a:gd name="T3" fmla="*/ 40 h 40"/>
                <a:gd name="T4" fmla="*/ 0 w 33"/>
                <a:gd name="T5" fmla="*/ 0 h 40"/>
                <a:gd name="T6" fmla="*/ 22 w 33"/>
                <a:gd name="T7" fmla="*/ 7 h 40"/>
              </a:gdLst>
              <a:ahLst/>
              <a:cxnLst>
                <a:cxn ang="0">
                  <a:pos x="T0" y="T1"/>
                </a:cxn>
                <a:cxn ang="0">
                  <a:pos x="T2" y="T3"/>
                </a:cxn>
                <a:cxn ang="0">
                  <a:pos x="T4" y="T5"/>
                </a:cxn>
                <a:cxn ang="0">
                  <a:pos x="T6" y="T7"/>
                </a:cxn>
              </a:cxnLst>
              <a:rect l="0" t="0" r="r" b="b"/>
              <a:pathLst>
                <a:path w="33" h="40">
                  <a:moveTo>
                    <a:pt x="22" y="7"/>
                  </a:moveTo>
                  <a:cubicBezTo>
                    <a:pt x="26" y="18"/>
                    <a:pt x="29" y="29"/>
                    <a:pt x="33" y="40"/>
                  </a:cubicBezTo>
                  <a:cubicBezTo>
                    <a:pt x="14" y="37"/>
                    <a:pt x="14" y="37"/>
                    <a:pt x="0" y="0"/>
                  </a:cubicBezTo>
                  <a:cubicBezTo>
                    <a:pt x="8" y="3"/>
                    <a:pt x="15" y="5"/>
                    <a:pt x="22" y="7"/>
                  </a:cubicBezTo>
                  <a:close/>
                </a:path>
              </a:pathLst>
            </a:custGeom>
            <a:solidFill>
              <a:srgbClr val="2A3E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 name="Freeform 874">
              <a:extLst>
                <a:ext uri="{FF2B5EF4-FFF2-40B4-BE49-F238E27FC236}">
                  <a16:creationId xmlns:a16="http://schemas.microsoft.com/office/drawing/2014/main" id="{25975FDB-5342-4945-925F-26EBC1FC49EA}"/>
                </a:ext>
              </a:extLst>
            </p:cNvPr>
            <p:cNvSpPr>
              <a:spLocks/>
            </p:cNvSpPr>
            <p:nvPr/>
          </p:nvSpPr>
          <p:spPr bwMode="auto">
            <a:xfrm>
              <a:off x="834" y="2660"/>
              <a:ext cx="36" cy="39"/>
            </a:xfrm>
            <a:custGeom>
              <a:avLst/>
              <a:gdLst>
                <a:gd name="T0" fmla="*/ 22 w 32"/>
                <a:gd name="T1" fmla="*/ 5 h 35"/>
                <a:gd name="T2" fmla="*/ 32 w 32"/>
                <a:gd name="T3" fmla="*/ 35 h 35"/>
                <a:gd name="T4" fmla="*/ 0 w 32"/>
                <a:gd name="T5" fmla="*/ 0 h 35"/>
                <a:gd name="T6" fmla="*/ 22 w 32"/>
                <a:gd name="T7" fmla="*/ 5 h 35"/>
              </a:gdLst>
              <a:ahLst/>
              <a:cxnLst>
                <a:cxn ang="0">
                  <a:pos x="T0" y="T1"/>
                </a:cxn>
                <a:cxn ang="0">
                  <a:pos x="T2" y="T3"/>
                </a:cxn>
                <a:cxn ang="0">
                  <a:pos x="T4" y="T5"/>
                </a:cxn>
                <a:cxn ang="0">
                  <a:pos x="T6" y="T7"/>
                </a:cxn>
              </a:cxnLst>
              <a:rect l="0" t="0" r="r" b="b"/>
              <a:pathLst>
                <a:path w="32" h="35">
                  <a:moveTo>
                    <a:pt x="22" y="5"/>
                  </a:moveTo>
                  <a:cubicBezTo>
                    <a:pt x="29" y="13"/>
                    <a:pt x="31" y="23"/>
                    <a:pt x="32" y="35"/>
                  </a:cubicBezTo>
                  <a:cubicBezTo>
                    <a:pt x="12" y="32"/>
                    <a:pt x="1" y="21"/>
                    <a:pt x="0" y="0"/>
                  </a:cubicBezTo>
                  <a:cubicBezTo>
                    <a:pt x="8" y="0"/>
                    <a:pt x="14" y="7"/>
                    <a:pt x="22" y="5"/>
                  </a:cubicBezTo>
                  <a:close/>
                </a:path>
              </a:pathLst>
            </a:custGeom>
            <a:solidFill>
              <a:srgbClr val="2A3E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 name="Freeform 875">
              <a:extLst>
                <a:ext uri="{FF2B5EF4-FFF2-40B4-BE49-F238E27FC236}">
                  <a16:creationId xmlns:a16="http://schemas.microsoft.com/office/drawing/2014/main" id="{AF9D91B2-0864-44A8-A9C8-35B211A8B9DC}"/>
                </a:ext>
              </a:extLst>
            </p:cNvPr>
            <p:cNvSpPr>
              <a:spLocks/>
            </p:cNvSpPr>
            <p:nvPr/>
          </p:nvSpPr>
          <p:spPr bwMode="auto">
            <a:xfrm>
              <a:off x="946" y="2876"/>
              <a:ext cx="37" cy="45"/>
            </a:xfrm>
            <a:custGeom>
              <a:avLst/>
              <a:gdLst>
                <a:gd name="T0" fmla="*/ 18 w 33"/>
                <a:gd name="T1" fmla="*/ 40 h 40"/>
                <a:gd name="T2" fmla="*/ 0 w 33"/>
                <a:gd name="T3" fmla="*/ 0 h 40"/>
                <a:gd name="T4" fmla="*/ 18 w 33"/>
                <a:gd name="T5" fmla="*/ 40 h 40"/>
              </a:gdLst>
              <a:ahLst/>
              <a:cxnLst>
                <a:cxn ang="0">
                  <a:pos x="T0" y="T1"/>
                </a:cxn>
                <a:cxn ang="0">
                  <a:pos x="T2" y="T3"/>
                </a:cxn>
                <a:cxn ang="0">
                  <a:pos x="T4" y="T5"/>
                </a:cxn>
              </a:cxnLst>
              <a:rect l="0" t="0" r="r" b="b"/>
              <a:pathLst>
                <a:path w="33" h="40">
                  <a:moveTo>
                    <a:pt x="18" y="40"/>
                  </a:moveTo>
                  <a:cubicBezTo>
                    <a:pt x="3" y="31"/>
                    <a:pt x="1" y="16"/>
                    <a:pt x="0" y="0"/>
                  </a:cubicBezTo>
                  <a:cubicBezTo>
                    <a:pt x="27" y="14"/>
                    <a:pt x="33" y="27"/>
                    <a:pt x="18" y="40"/>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 name="Freeform 876">
              <a:extLst>
                <a:ext uri="{FF2B5EF4-FFF2-40B4-BE49-F238E27FC236}">
                  <a16:creationId xmlns:a16="http://schemas.microsoft.com/office/drawing/2014/main" id="{2C31F41F-C029-4489-9ED2-C9ACA6331C01}"/>
                </a:ext>
              </a:extLst>
            </p:cNvPr>
            <p:cNvSpPr>
              <a:spLocks/>
            </p:cNvSpPr>
            <p:nvPr/>
          </p:nvSpPr>
          <p:spPr bwMode="auto">
            <a:xfrm>
              <a:off x="891" y="2760"/>
              <a:ext cx="50" cy="48"/>
            </a:xfrm>
            <a:custGeom>
              <a:avLst/>
              <a:gdLst>
                <a:gd name="T0" fmla="*/ 14 w 44"/>
                <a:gd name="T1" fmla="*/ 43 h 43"/>
                <a:gd name="T2" fmla="*/ 34 w 44"/>
                <a:gd name="T3" fmla="*/ 0 h 43"/>
                <a:gd name="T4" fmla="*/ 14 w 44"/>
                <a:gd name="T5" fmla="*/ 43 h 43"/>
              </a:gdLst>
              <a:ahLst/>
              <a:cxnLst>
                <a:cxn ang="0">
                  <a:pos x="T0" y="T1"/>
                </a:cxn>
                <a:cxn ang="0">
                  <a:pos x="T2" y="T3"/>
                </a:cxn>
                <a:cxn ang="0">
                  <a:pos x="T4" y="T5"/>
                </a:cxn>
              </a:cxnLst>
              <a:rect l="0" t="0" r="r" b="b"/>
              <a:pathLst>
                <a:path w="44" h="43">
                  <a:moveTo>
                    <a:pt x="14" y="43"/>
                  </a:moveTo>
                  <a:cubicBezTo>
                    <a:pt x="0" y="17"/>
                    <a:pt x="25" y="14"/>
                    <a:pt x="34" y="0"/>
                  </a:cubicBezTo>
                  <a:cubicBezTo>
                    <a:pt x="44" y="24"/>
                    <a:pt x="24" y="30"/>
                    <a:pt x="14" y="43"/>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 name="Freeform 877">
              <a:extLst>
                <a:ext uri="{FF2B5EF4-FFF2-40B4-BE49-F238E27FC236}">
                  <a16:creationId xmlns:a16="http://schemas.microsoft.com/office/drawing/2014/main" id="{ABC87C3C-43A2-4B2E-9974-657702C0B9BF}"/>
                </a:ext>
              </a:extLst>
            </p:cNvPr>
            <p:cNvSpPr>
              <a:spLocks/>
            </p:cNvSpPr>
            <p:nvPr/>
          </p:nvSpPr>
          <p:spPr bwMode="auto">
            <a:xfrm>
              <a:off x="732" y="2603"/>
              <a:ext cx="34" cy="49"/>
            </a:xfrm>
            <a:custGeom>
              <a:avLst/>
              <a:gdLst>
                <a:gd name="T0" fmla="*/ 25 w 31"/>
                <a:gd name="T1" fmla="*/ 43 h 43"/>
                <a:gd name="T2" fmla="*/ 3 w 31"/>
                <a:gd name="T3" fmla="*/ 11 h 43"/>
                <a:gd name="T4" fmla="*/ 4 w 31"/>
                <a:gd name="T5" fmla="*/ 1 h 43"/>
                <a:gd name="T6" fmla="*/ 15 w 31"/>
                <a:gd name="T7" fmla="*/ 4 h 43"/>
                <a:gd name="T8" fmla="*/ 25 w 31"/>
                <a:gd name="T9" fmla="*/ 43 h 43"/>
              </a:gdLst>
              <a:ahLst/>
              <a:cxnLst>
                <a:cxn ang="0">
                  <a:pos x="T0" y="T1"/>
                </a:cxn>
                <a:cxn ang="0">
                  <a:pos x="T2" y="T3"/>
                </a:cxn>
                <a:cxn ang="0">
                  <a:pos x="T4" y="T5"/>
                </a:cxn>
                <a:cxn ang="0">
                  <a:pos x="T6" y="T7"/>
                </a:cxn>
                <a:cxn ang="0">
                  <a:pos x="T8" y="T9"/>
                </a:cxn>
              </a:cxnLst>
              <a:rect l="0" t="0" r="r" b="b"/>
              <a:pathLst>
                <a:path w="31" h="43">
                  <a:moveTo>
                    <a:pt x="25" y="43"/>
                  </a:moveTo>
                  <a:cubicBezTo>
                    <a:pt x="12" y="36"/>
                    <a:pt x="9" y="23"/>
                    <a:pt x="3" y="11"/>
                  </a:cubicBezTo>
                  <a:cubicBezTo>
                    <a:pt x="2" y="8"/>
                    <a:pt x="0" y="3"/>
                    <a:pt x="4" y="1"/>
                  </a:cubicBezTo>
                  <a:cubicBezTo>
                    <a:pt x="7" y="0"/>
                    <a:pt x="13" y="2"/>
                    <a:pt x="15" y="4"/>
                  </a:cubicBezTo>
                  <a:cubicBezTo>
                    <a:pt x="22" y="16"/>
                    <a:pt x="31" y="28"/>
                    <a:pt x="25" y="43"/>
                  </a:cubicBezTo>
                  <a:close/>
                </a:path>
              </a:pathLst>
            </a:custGeom>
            <a:solidFill>
              <a:srgbClr val="2A3E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 name="Freeform 878">
              <a:extLst>
                <a:ext uri="{FF2B5EF4-FFF2-40B4-BE49-F238E27FC236}">
                  <a16:creationId xmlns:a16="http://schemas.microsoft.com/office/drawing/2014/main" id="{177FC507-E067-4802-922E-CEA7C72E323C}"/>
                </a:ext>
              </a:extLst>
            </p:cNvPr>
            <p:cNvSpPr>
              <a:spLocks/>
            </p:cNvSpPr>
            <p:nvPr/>
          </p:nvSpPr>
          <p:spPr bwMode="auto">
            <a:xfrm>
              <a:off x="1073" y="2681"/>
              <a:ext cx="40" cy="39"/>
            </a:xfrm>
            <a:custGeom>
              <a:avLst/>
              <a:gdLst>
                <a:gd name="T0" fmla="*/ 33 w 35"/>
                <a:gd name="T1" fmla="*/ 26 h 35"/>
                <a:gd name="T2" fmla="*/ 29 w 35"/>
                <a:gd name="T3" fmla="*/ 35 h 35"/>
                <a:gd name="T4" fmla="*/ 12 w 35"/>
                <a:gd name="T5" fmla="*/ 27 h 35"/>
                <a:gd name="T6" fmla="*/ 0 w 35"/>
                <a:gd name="T7" fmla="*/ 5 h 35"/>
                <a:gd name="T8" fmla="*/ 33 w 35"/>
                <a:gd name="T9" fmla="*/ 26 h 35"/>
              </a:gdLst>
              <a:ahLst/>
              <a:cxnLst>
                <a:cxn ang="0">
                  <a:pos x="T0" y="T1"/>
                </a:cxn>
                <a:cxn ang="0">
                  <a:pos x="T2" y="T3"/>
                </a:cxn>
                <a:cxn ang="0">
                  <a:pos x="T4" y="T5"/>
                </a:cxn>
                <a:cxn ang="0">
                  <a:pos x="T6" y="T7"/>
                </a:cxn>
                <a:cxn ang="0">
                  <a:pos x="T8" y="T9"/>
                </a:cxn>
              </a:cxnLst>
              <a:rect l="0" t="0" r="r" b="b"/>
              <a:pathLst>
                <a:path w="35" h="35">
                  <a:moveTo>
                    <a:pt x="33" y="26"/>
                  </a:moveTo>
                  <a:cubicBezTo>
                    <a:pt x="32" y="29"/>
                    <a:pt x="35" y="35"/>
                    <a:pt x="29" y="35"/>
                  </a:cubicBezTo>
                  <a:cubicBezTo>
                    <a:pt x="23" y="35"/>
                    <a:pt x="15" y="35"/>
                    <a:pt x="12" y="27"/>
                  </a:cubicBezTo>
                  <a:cubicBezTo>
                    <a:pt x="8" y="20"/>
                    <a:pt x="4" y="12"/>
                    <a:pt x="0" y="5"/>
                  </a:cubicBezTo>
                  <a:cubicBezTo>
                    <a:pt x="19" y="0"/>
                    <a:pt x="23" y="18"/>
                    <a:pt x="33" y="26"/>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 name="Freeform 879">
              <a:extLst>
                <a:ext uri="{FF2B5EF4-FFF2-40B4-BE49-F238E27FC236}">
                  <a16:creationId xmlns:a16="http://schemas.microsoft.com/office/drawing/2014/main" id="{0484AACD-5C3A-43DA-8DBC-C057AEFA72C8}"/>
                </a:ext>
              </a:extLst>
            </p:cNvPr>
            <p:cNvSpPr>
              <a:spLocks/>
            </p:cNvSpPr>
            <p:nvPr/>
          </p:nvSpPr>
          <p:spPr bwMode="auto">
            <a:xfrm>
              <a:off x="1035" y="2712"/>
              <a:ext cx="52" cy="31"/>
            </a:xfrm>
            <a:custGeom>
              <a:avLst/>
              <a:gdLst>
                <a:gd name="T0" fmla="*/ 35 w 46"/>
                <a:gd name="T1" fmla="*/ 18 h 27"/>
                <a:gd name="T2" fmla="*/ 0 w 46"/>
                <a:gd name="T3" fmla="*/ 16 h 27"/>
                <a:gd name="T4" fmla="*/ 33 w 46"/>
                <a:gd name="T5" fmla="*/ 4 h 27"/>
                <a:gd name="T6" fmla="*/ 35 w 46"/>
                <a:gd name="T7" fmla="*/ 18 h 27"/>
              </a:gdLst>
              <a:ahLst/>
              <a:cxnLst>
                <a:cxn ang="0">
                  <a:pos x="T0" y="T1"/>
                </a:cxn>
                <a:cxn ang="0">
                  <a:pos x="T2" y="T3"/>
                </a:cxn>
                <a:cxn ang="0">
                  <a:pos x="T4" y="T5"/>
                </a:cxn>
                <a:cxn ang="0">
                  <a:pos x="T6" y="T7"/>
                </a:cxn>
              </a:cxnLst>
              <a:rect l="0" t="0" r="r" b="b"/>
              <a:pathLst>
                <a:path w="46" h="27">
                  <a:moveTo>
                    <a:pt x="35" y="18"/>
                  </a:moveTo>
                  <a:cubicBezTo>
                    <a:pt x="23" y="27"/>
                    <a:pt x="13" y="17"/>
                    <a:pt x="0" y="16"/>
                  </a:cubicBezTo>
                  <a:cubicBezTo>
                    <a:pt x="10" y="5"/>
                    <a:pt x="19" y="0"/>
                    <a:pt x="33" y="4"/>
                  </a:cubicBezTo>
                  <a:cubicBezTo>
                    <a:pt x="46" y="9"/>
                    <a:pt x="36" y="13"/>
                    <a:pt x="35" y="18"/>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 name="Freeform 880">
              <a:extLst>
                <a:ext uri="{FF2B5EF4-FFF2-40B4-BE49-F238E27FC236}">
                  <a16:creationId xmlns:a16="http://schemas.microsoft.com/office/drawing/2014/main" id="{F312D59D-9DE1-4B3B-8C2C-1B8A6FE7F631}"/>
                </a:ext>
              </a:extLst>
            </p:cNvPr>
            <p:cNvSpPr>
              <a:spLocks/>
            </p:cNvSpPr>
            <p:nvPr/>
          </p:nvSpPr>
          <p:spPr bwMode="auto">
            <a:xfrm>
              <a:off x="942" y="2802"/>
              <a:ext cx="29" cy="47"/>
            </a:xfrm>
            <a:custGeom>
              <a:avLst/>
              <a:gdLst>
                <a:gd name="T0" fmla="*/ 26 w 26"/>
                <a:gd name="T1" fmla="*/ 38 h 42"/>
                <a:gd name="T2" fmla="*/ 3 w 26"/>
                <a:gd name="T3" fmla="*/ 20 h 42"/>
                <a:gd name="T4" fmla="*/ 0 w 26"/>
                <a:gd name="T5" fmla="*/ 0 h 42"/>
                <a:gd name="T6" fmla="*/ 26 w 26"/>
                <a:gd name="T7" fmla="*/ 38 h 42"/>
              </a:gdLst>
              <a:ahLst/>
              <a:cxnLst>
                <a:cxn ang="0">
                  <a:pos x="T0" y="T1"/>
                </a:cxn>
                <a:cxn ang="0">
                  <a:pos x="T2" y="T3"/>
                </a:cxn>
                <a:cxn ang="0">
                  <a:pos x="T4" y="T5"/>
                </a:cxn>
                <a:cxn ang="0">
                  <a:pos x="T6" y="T7"/>
                </a:cxn>
              </a:cxnLst>
              <a:rect l="0" t="0" r="r" b="b"/>
              <a:pathLst>
                <a:path w="26" h="42">
                  <a:moveTo>
                    <a:pt x="26" y="38"/>
                  </a:moveTo>
                  <a:cubicBezTo>
                    <a:pt x="10" y="42"/>
                    <a:pt x="7" y="29"/>
                    <a:pt x="3" y="20"/>
                  </a:cubicBezTo>
                  <a:cubicBezTo>
                    <a:pt x="0" y="14"/>
                    <a:pt x="1" y="7"/>
                    <a:pt x="0" y="0"/>
                  </a:cubicBezTo>
                  <a:cubicBezTo>
                    <a:pt x="15" y="9"/>
                    <a:pt x="19" y="24"/>
                    <a:pt x="26" y="38"/>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 name="Freeform 881">
              <a:extLst>
                <a:ext uri="{FF2B5EF4-FFF2-40B4-BE49-F238E27FC236}">
                  <a16:creationId xmlns:a16="http://schemas.microsoft.com/office/drawing/2014/main" id="{D7B94D3A-6CEA-4FBA-A3DA-8FCED254B718}"/>
                </a:ext>
              </a:extLst>
            </p:cNvPr>
            <p:cNvSpPr>
              <a:spLocks/>
            </p:cNvSpPr>
            <p:nvPr/>
          </p:nvSpPr>
          <p:spPr bwMode="auto">
            <a:xfrm>
              <a:off x="1028" y="3104"/>
              <a:ext cx="35" cy="51"/>
            </a:xfrm>
            <a:custGeom>
              <a:avLst/>
              <a:gdLst>
                <a:gd name="T0" fmla="*/ 26 w 31"/>
                <a:gd name="T1" fmla="*/ 0 h 45"/>
                <a:gd name="T2" fmla="*/ 30 w 31"/>
                <a:gd name="T3" fmla="*/ 16 h 45"/>
                <a:gd name="T4" fmla="*/ 15 w 31"/>
                <a:gd name="T5" fmla="*/ 45 h 45"/>
                <a:gd name="T6" fmla="*/ 26 w 31"/>
                <a:gd name="T7" fmla="*/ 0 h 45"/>
              </a:gdLst>
              <a:ahLst/>
              <a:cxnLst>
                <a:cxn ang="0">
                  <a:pos x="T0" y="T1"/>
                </a:cxn>
                <a:cxn ang="0">
                  <a:pos x="T2" y="T3"/>
                </a:cxn>
                <a:cxn ang="0">
                  <a:pos x="T4" y="T5"/>
                </a:cxn>
                <a:cxn ang="0">
                  <a:pos x="T6" y="T7"/>
                </a:cxn>
              </a:cxnLst>
              <a:rect l="0" t="0" r="r" b="b"/>
              <a:pathLst>
                <a:path w="31" h="45">
                  <a:moveTo>
                    <a:pt x="26" y="0"/>
                  </a:moveTo>
                  <a:cubicBezTo>
                    <a:pt x="31" y="4"/>
                    <a:pt x="29" y="11"/>
                    <a:pt x="30" y="16"/>
                  </a:cubicBezTo>
                  <a:cubicBezTo>
                    <a:pt x="22" y="24"/>
                    <a:pt x="25" y="38"/>
                    <a:pt x="15" y="45"/>
                  </a:cubicBezTo>
                  <a:cubicBezTo>
                    <a:pt x="0" y="26"/>
                    <a:pt x="18" y="14"/>
                    <a:pt x="26" y="0"/>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 name="Freeform 882">
              <a:extLst>
                <a:ext uri="{FF2B5EF4-FFF2-40B4-BE49-F238E27FC236}">
                  <a16:creationId xmlns:a16="http://schemas.microsoft.com/office/drawing/2014/main" id="{066AD8E8-1BFA-4DA3-B1E4-F175BFAD9671}"/>
                </a:ext>
              </a:extLst>
            </p:cNvPr>
            <p:cNvSpPr>
              <a:spLocks/>
            </p:cNvSpPr>
            <p:nvPr/>
          </p:nvSpPr>
          <p:spPr bwMode="auto">
            <a:xfrm>
              <a:off x="1007" y="2700"/>
              <a:ext cx="43" cy="29"/>
            </a:xfrm>
            <a:custGeom>
              <a:avLst/>
              <a:gdLst>
                <a:gd name="T0" fmla="*/ 20 w 38"/>
                <a:gd name="T1" fmla="*/ 1 h 26"/>
                <a:gd name="T2" fmla="*/ 25 w 38"/>
                <a:gd name="T3" fmla="*/ 16 h 26"/>
                <a:gd name="T4" fmla="*/ 8 w 38"/>
                <a:gd name="T5" fmla="*/ 21 h 26"/>
                <a:gd name="T6" fmla="*/ 2 w 38"/>
                <a:gd name="T7" fmla="*/ 12 h 26"/>
                <a:gd name="T8" fmla="*/ 20 w 38"/>
                <a:gd name="T9" fmla="*/ 1 h 26"/>
              </a:gdLst>
              <a:ahLst/>
              <a:cxnLst>
                <a:cxn ang="0">
                  <a:pos x="T0" y="T1"/>
                </a:cxn>
                <a:cxn ang="0">
                  <a:pos x="T2" y="T3"/>
                </a:cxn>
                <a:cxn ang="0">
                  <a:pos x="T4" y="T5"/>
                </a:cxn>
                <a:cxn ang="0">
                  <a:pos x="T6" y="T7"/>
                </a:cxn>
                <a:cxn ang="0">
                  <a:pos x="T8" y="T9"/>
                </a:cxn>
              </a:cxnLst>
              <a:rect l="0" t="0" r="r" b="b"/>
              <a:pathLst>
                <a:path w="38" h="26">
                  <a:moveTo>
                    <a:pt x="20" y="1"/>
                  </a:moveTo>
                  <a:cubicBezTo>
                    <a:pt x="21" y="6"/>
                    <a:pt x="38" y="7"/>
                    <a:pt x="25" y="16"/>
                  </a:cubicBezTo>
                  <a:cubicBezTo>
                    <a:pt x="21" y="19"/>
                    <a:pt x="16" y="26"/>
                    <a:pt x="8" y="21"/>
                  </a:cubicBezTo>
                  <a:cubicBezTo>
                    <a:pt x="5" y="19"/>
                    <a:pt x="0" y="17"/>
                    <a:pt x="2" y="12"/>
                  </a:cubicBezTo>
                  <a:cubicBezTo>
                    <a:pt x="4" y="3"/>
                    <a:pt x="11" y="0"/>
                    <a:pt x="20" y="1"/>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 name="Freeform 883">
              <a:extLst>
                <a:ext uri="{FF2B5EF4-FFF2-40B4-BE49-F238E27FC236}">
                  <a16:creationId xmlns:a16="http://schemas.microsoft.com/office/drawing/2014/main" id="{D4D1B15B-709A-42EF-9B8B-1E10B62769AC}"/>
                </a:ext>
              </a:extLst>
            </p:cNvPr>
            <p:cNvSpPr>
              <a:spLocks/>
            </p:cNvSpPr>
            <p:nvPr/>
          </p:nvSpPr>
          <p:spPr bwMode="auto">
            <a:xfrm>
              <a:off x="1068" y="2724"/>
              <a:ext cx="45" cy="29"/>
            </a:xfrm>
            <a:custGeom>
              <a:avLst/>
              <a:gdLst>
                <a:gd name="T0" fmla="*/ 6 w 40"/>
                <a:gd name="T1" fmla="*/ 8 h 26"/>
                <a:gd name="T2" fmla="*/ 40 w 40"/>
                <a:gd name="T3" fmla="*/ 6 h 26"/>
                <a:gd name="T4" fmla="*/ 7 w 40"/>
                <a:gd name="T5" fmla="*/ 19 h 26"/>
                <a:gd name="T6" fmla="*/ 6 w 40"/>
                <a:gd name="T7" fmla="*/ 8 h 26"/>
              </a:gdLst>
              <a:ahLst/>
              <a:cxnLst>
                <a:cxn ang="0">
                  <a:pos x="T0" y="T1"/>
                </a:cxn>
                <a:cxn ang="0">
                  <a:pos x="T2" y="T3"/>
                </a:cxn>
                <a:cxn ang="0">
                  <a:pos x="T4" y="T5"/>
                </a:cxn>
                <a:cxn ang="0">
                  <a:pos x="T6" y="T7"/>
                </a:cxn>
              </a:cxnLst>
              <a:rect l="0" t="0" r="r" b="b"/>
              <a:pathLst>
                <a:path w="40" h="26">
                  <a:moveTo>
                    <a:pt x="6" y="8"/>
                  </a:moveTo>
                  <a:cubicBezTo>
                    <a:pt x="17" y="8"/>
                    <a:pt x="27" y="0"/>
                    <a:pt x="40" y="6"/>
                  </a:cubicBezTo>
                  <a:cubicBezTo>
                    <a:pt x="30" y="15"/>
                    <a:pt x="22" y="26"/>
                    <a:pt x="7" y="19"/>
                  </a:cubicBezTo>
                  <a:cubicBezTo>
                    <a:pt x="0" y="16"/>
                    <a:pt x="5" y="12"/>
                    <a:pt x="6" y="8"/>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 name="Freeform 884">
              <a:extLst>
                <a:ext uri="{FF2B5EF4-FFF2-40B4-BE49-F238E27FC236}">
                  <a16:creationId xmlns:a16="http://schemas.microsoft.com/office/drawing/2014/main" id="{9511B0A0-C12C-48A9-B0DA-6B8192A2D5E6}"/>
                </a:ext>
              </a:extLst>
            </p:cNvPr>
            <p:cNvSpPr>
              <a:spLocks/>
            </p:cNvSpPr>
            <p:nvPr/>
          </p:nvSpPr>
          <p:spPr bwMode="auto">
            <a:xfrm>
              <a:off x="1004" y="2737"/>
              <a:ext cx="32" cy="42"/>
            </a:xfrm>
            <a:custGeom>
              <a:avLst/>
              <a:gdLst>
                <a:gd name="T0" fmla="*/ 7 w 29"/>
                <a:gd name="T1" fmla="*/ 36 h 37"/>
                <a:gd name="T2" fmla="*/ 0 w 29"/>
                <a:gd name="T3" fmla="*/ 37 h 37"/>
                <a:gd name="T4" fmla="*/ 0 w 29"/>
                <a:gd name="T5" fmla="*/ 0 h 37"/>
                <a:gd name="T6" fmla="*/ 7 w 29"/>
                <a:gd name="T7" fmla="*/ 36 h 37"/>
              </a:gdLst>
              <a:ahLst/>
              <a:cxnLst>
                <a:cxn ang="0">
                  <a:pos x="T0" y="T1"/>
                </a:cxn>
                <a:cxn ang="0">
                  <a:pos x="T2" y="T3"/>
                </a:cxn>
                <a:cxn ang="0">
                  <a:pos x="T4" y="T5"/>
                </a:cxn>
                <a:cxn ang="0">
                  <a:pos x="T6" y="T7"/>
                </a:cxn>
              </a:cxnLst>
              <a:rect l="0" t="0" r="r" b="b"/>
              <a:pathLst>
                <a:path w="29" h="37">
                  <a:moveTo>
                    <a:pt x="7" y="36"/>
                  </a:moveTo>
                  <a:cubicBezTo>
                    <a:pt x="5" y="36"/>
                    <a:pt x="2" y="37"/>
                    <a:pt x="0" y="37"/>
                  </a:cubicBezTo>
                  <a:cubicBezTo>
                    <a:pt x="0" y="25"/>
                    <a:pt x="0" y="12"/>
                    <a:pt x="0" y="0"/>
                  </a:cubicBezTo>
                  <a:cubicBezTo>
                    <a:pt x="1" y="12"/>
                    <a:pt x="29" y="19"/>
                    <a:pt x="7" y="36"/>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 name="Freeform 885">
              <a:extLst>
                <a:ext uri="{FF2B5EF4-FFF2-40B4-BE49-F238E27FC236}">
                  <a16:creationId xmlns:a16="http://schemas.microsoft.com/office/drawing/2014/main" id="{B0B8E173-4B6F-4E20-B326-74801FA71C1B}"/>
                </a:ext>
              </a:extLst>
            </p:cNvPr>
            <p:cNvSpPr>
              <a:spLocks/>
            </p:cNvSpPr>
            <p:nvPr/>
          </p:nvSpPr>
          <p:spPr bwMode="auto">
            <a:xfrm>
              <a:off x="942" y="2844"/>
              <a:ext cx="30" cy="35"/>
            </a:xfrm>
            <a:custGeom>
              <a:avLst/>
              <a:gdLst>
                <a:gd name="T0" fmla="*/ 25 w 27"/>
                <a:gd name="T1" fmla="*/ 31 h 31"/>
                <a:gd name="T2" fmla="*/ 20 w 27"/>
                <a:gd name="T3" fmla="*/ 28 h 31"/>
                <a:gd name="T4" fmla="*/ 2 w 27"/>
                <a:gd name="T5" fmla="*/ 3 h 31"/>
                <a:gd name="T6" fmla="*/ 6 w 27"/>
                <a:gd name="T7" fmla="*/ 0 h 31"/>
                <a:gd name="T8" fmla="*/ 25 w 27"/>
                <a:gd name="T9" fmla="*/ 31 h 31"/>
              </a:gdLst>
              <a:ahLst/>
              <a:cxnLst>
                <a:cxn ang="0">
                  <a:pos x="T0" y="T1"/>
                </a:cxn>
                <a:cxn ang="0">
                  <a:pos x="T2" y="T3"/>
                </a:cxn>
                <a:cxn ang="0">
                  <a:pos x="T4" y="T5"/>
                </a:cxn>
                <a:cxn ang="0">
                  <a:pos x="T6" y="T7"/>
                </a:cxn>
                <a:cxn ang="0">
                  <a:pos x="T8" y="T9"/>
                </a:cxn>
              </a:cxnLst>
              <a:rect l="0" t="0" r="r" b="b"/>
              <a:pathLst>
                <a:path w="27" h="31">
                  <a:moveTo>
                    <a:pt x="25" y="31"/>
                  </a:moveTo>
                  <a:cubicBezTo>
                    <a:pt x="22" y="29"/>
                    <a:pt x="21" y="29"/>
                    <a:pt x="20" y="28"/>
                  </a:cubicBezTo>
                  <a:cubicBezTo>
                    <a:pt x="10" y="23"/>
                    <a:pt x="0" y="17"/>
                    <a:pt x="2" y="3"/>
                  </a:cubicBezTo>
                  <a:cubicBezTo>
                    <a:pt x="3" y="2"/>
                    <a:pt x="6" y="0"/>
                    <a:pt x="6" y="0"/>
                  </a:cubicBezTo>
                  <a:cubicBezTo>
                    <a:pt x="14" y="9"/>
                    <a:pt x="27" y="14"/>
                    <a:pt x="25" y="31"/>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 name="Freeform 886">
              <a:extLst>
                <a:ext uri="{FF2B5EF4-FFF2-40B4-BE49-F238E27FC236}">
                  <a16:creationId xmlns:a16="http://schemas.microsoft.com/office/drawing/2014/main" id="{50AFA14F-868D-4F11-B504-6A55DADD0412}"/>
                </a:ext>
              </a:extLst>
            </p:cNvPr>
            <p:cNvSpPr>
              <a:spLocks/>
            </p:cNvSpPr>
            <p:nvPr/>
          </p:nvSpPr>
          <p:spPr bwMode="auto">
            <a:xfrm>
              <a:off x="1107" y="2692"/>
              <a:ext cx="27" cy="35"/>
            </a:xfrm>
            <a:custGeom>
              <a:avLst/>
              <a:gdLst>
                <a:gd name="T0" fmla="*/ 23 w 24"/>
                <a:gd name="T1" fmla="*/ 16 h 31"/>
                <a:gd name="T2" fmla="*/ 17 w 24"/>
                <a:gd name="T3" fmla="*/ 30 h 31"/>
                <a:gd name="T4" fmla="*/ 3 w 24"/>
                <a:gd name="T5" fmla="*/ 16 h 31"/>
                <a:gd name="T6" fmla="*/ 3 w 24"/>
                <a:gd name="T7" fmla="*/ 16 h 31"/>
                <a:gd name="T8" fmla="*/ 7 w 24"/>
                <a:gd name="T9" fmla="*/ 2 h 31"/>
                <a:gd name="T10" fmla="*/ 23 w 24"/>
                <a:gd name="T11" fmla="*/ 16 h 31"/>
                <a:gd name="T12" fmla="*/ 23 w 24"/>
                <a:gd name="T13" fmla="*/ 16 h 31"/>
              </a:gdLst>
              <a:ahLst/>
              <a:cxnLst>
                <a:cxn ang="0">
                  <a:pos x="T0" y="T1"/>
                </a:cxn>
                <a:cxn ang="0">
                  <a:pos x="T2" y="T3"/>
                </a:cxn>
                <a:cxn ang="0">
                  <a:pos x="T4" y="T5"/>
                </a:cxn>
                <a:cxn ang="0">
                  <a:pos x="T6" y="T7"/>
                </a:cxn>
                <a:cxn ang="0">
                  <a:pos x="T8" y="T9"/>
                </a:cxn>
                <a:cxn ang="0">
                  <a:pos x="T10" y="T11"/>
                </a:cxn>
                <a:cxn ang="0">
                  <a:pos x="T12" y="T13"/>
                </a:cxn>
              </a:cxnLst>
              <a:rect l="0" t="0" r="r" b="b"/>
              <a:pathLst>
                <a:path w="24" h="31">
                  <a:moveTo>
                    <a:pt x="23" y="16"/>
                  </a:moveTo>
                  <a:cubicBezTo>
                    <a:pt x="23" y="22"/>
                    <a:pt x="24" y="29"/>
                    <a:pt x="17" y="30"/>
                  </a:cubicBezTo>
                  <a:cubicBezTo>
                    <a:pt x="8" y="31"/>
                    <a:pt x="10" y="19"/>
                    <a:pt x="3" y="16"/>
                  </a:cubicBezTo>
                  <a:cubicBezTo>
                    <a:pt x="3" y="16"/>
                    <a:pt x="3" y="16"/>
                    <a:pt x="3" y="16"/>
                  </a:cubicBezTo>
                  <a:cubicBezTo>
                    <a:pt x="4" y="11"/>
                    <a:pt x="0" y="4"/>
                    <a:pt x="7" y="2"/>
                  </a:cubicBezTo>
                  <a:cubicBezTo>
                    <a:pt x="16" y="0"/>
                    <a:pt x="15" y="15"/>
                    <a:pt x="23" y="16"/>
                  </a:cubicBezTo>
                  <a:cubicBezTo>
                    <a:pt x="23" y="16"/>
                    <a:pt x="23" y="16"/>
                    <a:pt x="23" y="16"/>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 name="Freeform 887">
              <a:extLst>
                <a:ext uri="{FF2B5EF4-FFF2-40B4-BE49-F238E27FC236}">
                  <a16:creationId xmlns:a16="http://schemas.microsoft.com/office/drawing/2014/main" id="{A72D740A-3411-46D9-A957-0209BCF700CF}"/>
                </a:ext>
              </a:extLst>
            </p:cNvPr>
            <p:cNvSpPr>
              <a:spLocks/>
            </p:cNvSpPr>
            <p:nvPr/>
          </p:nvSpPr>
          <p:spPr bwMode="auto">
            <a:xfrm>
              <a:off x="899" y="3045"/>
              <a:ext cx="26" cy="44"/>
            </a:xfrm>
            <a:custGeom>
              <a:avLst/>
              <a:gdLst>
                <a:gd name="T0" fmla="*/ 18 w 23"/>
                <a:gd name="T1" fmla="*/ 39 h 39"/>
                <a:gd name="T2" fmla="*/ 6 w 23"/>
                <a:gd name="T3" fmla="*/ 0 h 39"/>
                <a:gd name="T4" fmla="*/ 18 w 23"/>
                <a:gd name="T5" fmla="*/ 39 h 39"/>
              </a:gdLst>
              <a:ahLst/>
              <a:cxnLst>
                <a:cxn ang="0">
                  <a:pos x="T0" y="T1"/>
                </a:cxn>
                <a:cxn ang="0">
                  <a:pos x="T2" y="T3"/>
                </a:cxn>
                <a:cxn ang="0">
                  <a:pos x="T4" y="T5"/>
                </a:cxn>
              </a:cxnLst>
              <a:rect l="0" t="0" r="r" b="b"/>
              <a:pathLst>
                <a:path w="23" h="39">
                  <a:moveTo>
                    <a:pt x="18" y="39"/>
                  </a:moveTo>
                  <a:cubicBezTo>
                    <a:pt x="12" y="24"/>
                    <a:pt x="0" y="16"/>
                    <a:pt x="6" y="0"/>
                  </a:cubicBezTo>
                  <a:cubicBezTo>
                    <a:pt x="17" y="9"/>
                    <a:pt x="23" y="19"/>
                    <a:pt x="18" y="39"/>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 name="Freeform 888">
              <a:extLst>
                <a:ext uri="{FF2B5EF4-FFF2-40B4-BE49-F238E27FC236}">
                  <a16:creationId xmlns:a16="http://schemas.microsoft.com/office/drawing/2014/main" id="{73D56B69-971B-4100-B71A-5201578EE8A8}"/>
                </a:ext>
              </a:extLst>
            </p:cNvPr>
            <p:cNvSpPr>
              <a:spLocks/>
            </p:cNvSpPr>
            <p:nvPr/>
          </p:nvSpPr>
          <p:spPr bwMode="auto">
            <a:xfrm>
              <a:off x="964" y="2742"/>
              <a:ext cx="22" cy="29"/>
            </a:xfrm>
            <a:custGeom>
              <a:avLst/>
              <a:gdLst>
                <a:gd name="T0" fmla="*/ 14 w 19"/>
                <a:gd name="T1" fmla="*/ 24 h 26"/>
                <a:gd name="T2" fmla="*/ 2 w 19"/>
                <a:gd name="T3" fmla="*/ 14 h 26"/>
                <a:gd name="T4" fmla="*/ 10 w 19"/>
                <a:gd name="T5" fmla="*/ 2 h 26"/>
                <a:gd name="T6" fmla="*/ 15 w 19"/>
                <a:gd name="T7" fmla="*/ 18 h 26"/>
                <a:gd name="T8" fmla="*/ 14 w 19"/>
                <a:gd name="T9" fmla="*/ 24 h 26"/>
              </a:gdLst>
              <a:ahLst/>
              <a:cxnLst>
                <a:cxn ang="0">
                  <a:pos x="T0" y="T1"/>
                </a:cxn>
                <a:cxn ang="0">
                  <a:pos x="T2" y="T3"/>
                </a:cxn>
                <a:cxn ang="0">
                  <a:pos x="T4" y="T5"/>
                </a:cxn>
                <a:cxn ang="0">
                  <a:pos x="T6" y="T7"/>
                </a:cxn>
                <a:cxn ang="0">
                  <a:pos x="T8" y="T9"/>
                </a:cxn>
              </a:cxnLst>
              <a:rect l="0" t="0" r="r" b="b"/>
              <a:pathLst>
                <a:path w="19" h="26">
                  <a:moveTo>
                    <a:pt x="14" y="24"/>
                  </a:moveTo>
                  <a:cubicBezTo>
                    <a:pt x="5" y="26"/>
                    <a:pt x="0" y="25"/>
                    <a:pt x="2" y="14"/>
                  </a:cubicBezTo>
                  <a:cubicBezTo>
                    <a:pt x="3" y="9"/>
                    <a:pt x="3" y="0"/>
                    <a:pt x="10" y="2"/>
                  </a:cubicBezTo>
                  <a:cubicBezTo>
                    <a:pt x="17" y="4"/>
                    <a:pt x="19" y="11"/>
                    <a:pt x="15" y="18"/>
                  </a:cubicBezTo>
                  <a:cubicBezTo>
                    <a:pt x="14" y="20"/>
                    <a:pt x="14" y="22"/>
                    <a:pt x="14" y="24"/>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 name="Freeform 889">
              <a:extLst>
                <a:ext uri="{FF2B5EF4-FFF2-40B4-BE49-F238E27FC236}">
                  <a16:creationId xmlns:a16="http://schemas.microsoft.com/office/drawing/2014/main" id="{CD30937F-9398-48A7-A1EC-88A470AB323F}"/>
                </a:ext>
              </a:extLst>
            </p:cNvPr>
            <p:cNvSpPr>
              <a:spLocks/>
            </p:cNvSpPr>
            <p:nvPr/>
          </p:nvSpPr>
          <p:spPr bwMode="auto">
            <a:xfrm>
              <a:off x="791" y="2109"/>
              <a:ext cx="41" cy="93"/>
            </a:xfrm>
            <a:custGeom>
              <a:avLst/>
              <a:gdLst>
                <a:gd name="T0" fmla="*/ 36 w 36"/>
                <a:gd name="T1" fmla="*/ 11 h 83"/>
                <a:gd name="T2" fmla="*/ 0 w 36"/>
                <a:gd name="T3" fmla="*/ 83 h 83"/>
                <a:gd name="T4" fmla="*/ 29 w 36"/>
                <a:gd name="T5" fmla="*/ 0 h 83"/>
                <a:gd name="T6" fmla="*/ 36 w 36"/>
                <a:gd name="T7" fmla="*/ 11 h 83"/>
              </a:gdLst>
              <a:ahLst/>
              <a:cxnLst>
                <a:cxn ang="0">
                  <a:pos x="T0" y="T1"/>
                </a:cxn>
                <a:cxn ang="0">
                  <a:pos x="T2" y="T3"/>
                </a:cxn>
                <a:cxn ang="0">
                  <a:pos x="T4" y="T5"/>
                </a:cxn>
                <a:cxn ang="0">
                  <a:pos x="T6" y="T7"/>
                </a:cxn>
              </a:cxnLst>
              <a:rect l="0" t="0" r="r" b="b"/>
              <a:pathLst>
                <a:path w="36" h="83">
                  <a:moveTo>
                    <a:pt x="36" y="11"/>
                  </a:moveTo>
                  <a:cubicBezTo>
                    <a:pt x="30" y="38"/>
                    <a:pt x="17" y="62"/>
                    <a:pt x="0" y="83"/>
                  </a:cubicBezTo>
                  <a:cubicBezTo>
                    <a:pt x="6" y="54"/>
                    <a:pt x="16" y="27"/>
                    <a:pt x="29" y="0"/>
                  </a:cubicBezTo>
                  <a:cubicBezTo>
                    <a:pt x="32" y="4"/>
                    <a:pt x="34" y="8"/>
                    <a:pt x="36" y="11"/>
                  </a:cubicBezTo>
                  <a:close/>
                </a:path>
              </a:pathLst>
            </a:custGeom>
            <a:solidFill>
              <a:srgbClr val="F1D5B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 name="Freeform 890">
              <a:extLst>
                <a:ext uri="{FF2B5EF4-FFF2-40B4-BE49-F238E27FC236}">
                  <a16:creationId xmlns:a16="http://schemas.microsoft.com/office/drawing/2014/main" id="{EF4A724A-5045-4E52-853D-BD5C863150B6}"/>
                </a:ext>
              </a:extLst>
            </p:cNvPr>
            <p:cNvSpPr>
              <a:spLocks/>
            </p:cNvSpPr>
            <p:nvPr/>
          </p:nvSpPr>
          <p:spPr bwMode="auto">
            <a:xfrm>
              <a:off x="915" y="2281"/>
              <a:ext cx="45" cy="97"/>
            </a:xfrm>
            <a:custGeom>
              <a:avLst/>
              <a:gdLst>
                <a:gd name="T0" fmla="*/ 26 w 40"/>
                <a:gd name="T1" fmla="*/ 14 h 86"/>
                <a:gd name="T2" fmla="*/ 40 w 40"/>
                <a:gd name="T3" fmla="*/ 2 h 86"/>
                <a:gd name="T4" fmla="*/ 5 w 40"/>
                <a:gd name="T5" fmla="*/ 86 h 86"/>
                <a:gd name="T6" fmla="*/ 13 w 40"/>
                <a:gd name="T7" fmla="*/ 60 h 86"/>
                <a:gd name="T8" fmla="*/ 17 w 40"/>
                <a:gd name="T9" fmla="*/ 37 h 86"/>
                <a:gd name="T10" fmla="*/ 26 w 40"/>
                <a:gd name="T11" fmla="*/ 14 h 86"/>
              </a:gdLst>
              <a:ahLst/>
              <a:cxnLst>
                <a:cxn ang="0">
                  <a:pos x="T0" y="T1"/>
                </a:cxn>
                <a:cxn ang="0">
                  <a:pos x="T2" y="T3"/>
                </a:cxn>
                <a:cxn ang="0">
                  <a:pos x="T4" y="T5"/>
                </a:cxn>
                <a:cxn ang="0">
                  <a:pos x="T6" y="T7"/>
                </a:cxn>
                <a:cxn ang="0">
                  <a:pos x="T8" y="T9"/>
                </a:cxn>
                <a:cxn ang="0">
                  <a:pos x="T10" y="T11"/>
                </a:cxn>
              </a:cxnLst>
              <a:rect l="0" t="0" r="r" b="b"/>
              <a:pathLst>
                <a:path w="40" h="86">
                  <a:moveTo>
                    <a:pt x="26" y="14"/>
                  </a:moveTo>
                  <a:cubicBezTo>
                    <a:pt x="31" y="11"/>
                    <a:pt x="30" y="0"/>
                    <a:pt x="40" y="2"/>
                  </a:cubicBezTo>
                  <a:cubicBezTo>
                    <a:pt x="30" y="31"/>
                    <a:pt x="20" y="59"/>
                    <a:pt x="5" y="86"/>
                  </a:cubicBezTo>
                  <a:cubicBezTo>
                    <a:pt x="0" y="75"/>
                    <a:pt x="11" y="69"/>
                    <a:pt x="13" y="60"/>
                  </a:cubicBezTo>
                  <a:cubicBezTo>
                    <a:pt x="14" y="52"/>
                    <a:pt x="19" y="45"/>
                    <a:pt x="17" y="37"/>
                  </a:cubicBezTo>
                  <a:cubicBezTo>
                    <a:pt x="16" y="28"/>
                    <a:pt x="22" y="21"/>
                    <a:pt x="26" y="14"/>
                  </a:cubicBezTo>
                  <a:close/>
                </a:path>
              </a:pathLst>
            </a:custGeom>
            <a:solidFill>
              <a:srgbClr val="F3DAB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 name="Freeform 891">
              <a:extLst>
                <a:ext uri="{FF2B5EF4-FFF2-40B4-BE49-F238E27FC236}">
                  <a16:creationId xmlns:a16="http://schemas.microsoft.com/office/drawing/2014/main" id="{0916DD78-33F3-4637-AE92-F679F4FD3345}"/>
                </a:ext>
              </a:extLst>
            </p:cNvPr>
            <p:cNvSpPr>
              <a:spLocks/>
            </p:cNvSpPr>
            <p:nvPr/>
          </p:nvSpPr>
          <p:spPr bwMode="auto">
            <a:xfrm>
              <a:off x="999" y="1538"/>
              <a:ext cx="26" cy="66"/>
            </a:xfrm>
            <a:custGeom>
              <a:avLst/>
              <a:gdLst>
                <a:gd name="T0" fmla="*/ 1 w 23"/>
                <a:gd name="T1" fmla="*/ 58 h 58"/>
                <a:gd name="T2" fmla="*/ 11 w 23"/>
                <a:gd name="T3" fmla="*/ 5 h 58"/>
                <a:gd name="T4" fmla="*/ 16 w 23"/>
                <a:gd name="T5" fmla="*/ 1 h 58"/>
                <a:gd name="T6" fmla="*/ 21 w 23"/>
                <a:gd name="T7" fmla="*/ 8 h 58"/>
                <a:gd name="T8" fmla="*/ 1 w 23"/>
                <a:gd name="T9" fmla="*/ 58 h 58"/>
              </a:gdLst>
              <a:ahLst/>
              <a:cxnLst>
                <a:cxn ang="0">
                  <a:pos x="T0" y="T1"/>
                </a:cxn>
                <a:cxn ang="0">
                  <a:pos x="T2" y="T3"/>
                </a:cxn>
                <a:cxn ang="0">
                  <a:pos x="T4" y="T5"/>
                </a:cxn>
                <a:cxn ang="0">
                  <a:pos x="T6" y="T7"/>
                </a:cxn>
                <a:cxn ang="0">
                  <a:pos x="T8" y="T9"/>
                </a:cxn>
              </a:cxnLst>
              <a:rect l="0" t="0" r="r" b="b"/>
              <a:pathLst>
                <a:path w="23" h="58">
                  <a:moveTo>
                    <a:pt x="1" y="58"/>
                  </a:moveTo>
                  <a:cubicBezTo>
                    <a:pt x="0" y="36"/>
                    <a:pt x="9" y="21"/>
                    <a:pt x="11" y="5"/>
                  </a:cubicBezTo>
                  <a:cubicBezTo>
                    <a:pt x="12" y="1"/>
                    <a:pt x="13" y="0"/>
                    <a:pt x="16" y="1"/>
                  </a:cubicBezTo>
                  <a:cubicBezTo>
                    <a:pt x="20" y="3"/>
                    <a:pt x="23" y="4"/>
                    <a:pt x="21" y="8"/>
                  </a:cubicBezTo>
                  <a:cubicBezTo>
                    <a:pt x="14" y="23"/>
                    <a:pt x="14" y="41"/>
                    <a:pt x="1" y="58"/>
                  </a:cubicBezTo>
                  <a:close/>
                </a:path>
              </a:pathLst>
            </a:custGeom>
            <a:solidFill>
              <a:srgbClr val="F2D4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 name="Freeform 892">
              <a:extLst>
                <a:ext uri="{FF2B5EF4-FFF2-40B4-BE49-F238E27FC236}">
                  <a16:creationId xmlns:a16="http://schemas.microsoft.com/office/drawing/2014/main" id="{049F5F69-B7E9-47AE-99B3-B7EC1C53589B}"/>
                </a:ext>
              </a:extLst>
            </p:cNvPr>
            <p:cNvSpPr>
              <a:spLocks/>
            </p:cNvSpPr>
            <p:nvPr/>
          </p:nvSpPr>
          <p:spPr bwMode="auto">
            <a:xfrm>
              <a:off x="1205" y="2608"/>
              <a:ext cx="26" cy="89"/>
            </a:xfrm>
            <a:custGeom>
              <a:avLst/>
              <a:gdLst>
                <a:gd name="T0" fmla="*/ 8 w 23"/>
                <a:gd name="T1" fmla="*/ 11 h 79"/>
                <a:gd name="T2" fmla="*/ 16 w 23"/>
                <a:gd name="T3" fmla="*/ 7 h 79"/>
                <a:gd name="T4" fmla="*/ 19 w 23"/>
                <a:gd name="T5" fmla="*/ 0 h 79"/>
                <a:gd name="T6" fmla="*/ 23 w 23"/>
                <a:gd name="T7" fmla="*/ 4 h 79"/>
                <a:gd name="T8" fmla="*/ 0 w 23"/>
                <a:gd name="T9" fmla="*/ 79 h 79"/>
                <a:gd name="T10" fmla="*/ 8 w 23"/>
                <a:gd name="T11" fmla="*/ 11 h 79"/>
              </a:gdLst>
              <a:ahLst/>
              <a:cxnLst>
                <a:cxn ang="0">
                  <a:pos x="T0" y="T1"/>
                </a:cxn>
                <a:cxn ang="0">
                  <a:pos x="T2" y="T3"/>
                </a:cxn>
                <a:cxn ang="0">
                  <a:pos x="T4" y="T5"/>
                </a:cxn>
                <a:cxn ang="0">
                  <a:pos x="T6" y="T7"/>
                </a:cxn>
                <a:cxn ang="0">
                  <a:pos x="T8" y="T9"/>
                </a:cxn>
                <a:cxn ang="0">
                  <a:pos x="T10" y="T11"/>
                </a:cxn>
              </a:cxnLst>
              <a:rect l="0" t="0" r="r" b="b"/>
              <a:pathLst>
                <a:path w="23" h="79">
                  <a:moveTo>
                    <a:pt x="8" y="11"/>
                  </a:moveTo>
                  <a:cubicBezTo>
                    <a:pt x="11" y="11"/>
                    <a:pt x="15" y="11"/>
                    <a:pt x="16" y="7"/>
                  </a:cubicBezTo>
                  <a:cubicBezTo>
                    <a:pt x="17" y="4"/>
                    <a:pt x="18" y="2"/>
                    <a:pt x="19" y="0"/>
                  </a:cubicBezTo>
                  <a:cubicBezTo>
                    <a:pt x="20" y="1"/>
                    <a:pt x="23" y="3"/>
                    <a:pt x="23" y="4"/>
                  </a:cubicBezTo>
                  <a:cubicBezTo>
                    <a:pt x="11" y="28"/>
                    <a:pt x="19" y="58"/>
                    <a:pt x="0" y="79"/>
                  </a:cubicBezTo>
                  <a:cubicBezTo>
                    <a:pt x="2" y="57"/>
                    <a:pt x="10" y="34"/>
                    <a:pt x="8" y="11"/>
                  </a:cubicBezTo>
                  <a:close/>
                </a:path>
              </a:pathLst>
            </a:custGeom>
            <a:solidFill>
              <a:srgbClr val="B389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 name="Freeform 893">
              <a:extLst>
                <a:ext uri="{FF2B5EF4-FFF2-40B4-BE49-F238E27FC236}">
                  <a16:creationId xmlns:a16="http://schemas.microsoft.com/office/drawing/2014/main" id="{D7A31428-6851-4C73-B185-69465BF828CC}"/>
                </a:ext>
              </a:extLst>
            </p:cNvPr>
            <p:cNvSpPr>
              <a:spLocks/>
            </p:cNvSpPr>
            <p:nvPr/>
          </p:nvSpPr>
          <p:spPr bwMode="auto">
            <a:xfrm>
              <a:off x="1890" y="2472"/>
              <a:ext cx="7" cy="40"/>
            </a:xfrm>
            <a:custGeom>
              <a:avLst/>
              <a:gdLst>
                <a:gd name="T0" fmla="*/ 6 w 6"/>
                <a:gd name="T1" fmla="*/ 0 h 36"/>
                <a:gd name="T2" fmla="*/ 6 w 6"/>
                <a:gd name="T3" fmla="*/ 36 h 36"/>
                <a:gd name="T4" fmla="*/ 6 w 6"/>
                <a:gd name="T5" fmla="*/ 0 h 36"/>
                <a:gd name="T6" fmla="*/ 6 w 6"/>
                <a:gd name="T7" fmla="*/ 0 h 36"/>
              </a:gdLst>
              <a:ahLst/>
              <a:cxnLst>
                <a:cxn ang="0">
                  <a:pos x="T0" y="T1"/>
                </a:cxn>
                <a:cxn ang="0">
                  <a:pos x="T2" y="T3"/>
                </a:cxn>
                <a:cxn ang="0">
                  <a:pos x="T4" y="T5"/>
                </a:cxn>
                <a:cxn ang="0">
                  <a:pos x="T6" y="T7"/>
                </a:cxn>
              </a:cxnLst>
              <a:rect l="0" t="0" r="r" b="b"/>
              <a:pathLst>
                <a:path w="6" h="36">
                  <a:moveTo>
                    <a:pt x="6" y="0"/>
                  </a:moveTo>
                  <a:cubicBezTo>
                    <a:pt x="6" y="12"/>
                    <a:pt x="6" y="24"/>
                    <a:pt x="6" y="36"/>
                  </a:cubicBezTo>
                  <a:cubicBezTo>
                    <a:pt x="3" y="24"/>
                    <a:pt x="0" y="12"/>
                    <a:pt x="6" y="0"/>
                  </a:cubicBezTo>
                  <a:cubicBezTo>
                    <a:pt x="6" y="0"/>
                    <a:pt x="6" y="0"/>
                    <a:pt x="6" y="0"/>
                  </a:cubicBezTo>
                  <a:close/>
                </a:path>
              </a:pathLst>
            </a:custGeom>
            <a:solidFill>
              <a:srgbClr val="F1D6B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 name="Freeform 894">
              <a:extLst>
                <a:ext uri="{FF2B5EF4-FFF2-40B4-BE49-F238E27FC236}">
                  <a16:creationId xmlns:a16="http://schemas.microsoft.com/office/drawing/2014/main" id="{6CFEA17B-763B-42D6-895A-EB6B6CAC3C86}"/>
                </a:ext>
              </a:extLst>
            </p:cNvPr>
            <p:cNvSpPr>
              <a:spLocks/>
            </p:cNvSpPr>
            <p:nvPr/>
          </p:nvSpPr>
          <p:spPr bwMode="auto">
            <a:xfrm>
              <a:off x="1278" y="977"/>
              <a:ext cx="22" cy="28"/>
            </a:xfrm>
            <a:custGeom>
              <a:avLst/>
              <a:gdLst>
                <a:gd name="T0" fmla="*/ 0 w 20"/>
                <a:gd name="T1" fmla="*/ 22 h 25"/>
                <a:gd name="T2" fmla="*/ 3 w 20"/>
                <a:gd name="T3" fmla="*/ 16 h 25"/>
                <a:gd name="T4" fmla="*/ 15 w 20"/>
                <a:gd name="T5" fmla="*/ 1 h 25"/>
                <a:gd name="T6" fmla="*/ 19 w 20"/>
                <a:gd name="T7" fmla="*/ 7 h 25"/>
                <a:gd name="T8" fmla="*/ 4 w 20"/>
                <a:gd name="T9" fmla="*/ 23 h 25"/>
                <a:gd name="T10" fmla="*/ 0 w 20"/>
                <a:gd name="T11" fmla="*/ 22 h 25"/>
              </a:gdLst>
              <a:ahLst/>
              <a:cxnLst>
                <a:cxn ang="0">
                  <a:pos x="T0" y="T1"/>
                </a:cxn>
                <a:cxn ang="0">
                  <a:pos x="T2" y="T3"/>
                </a:cxn>
                <a:cxn ang="0">
                  <a:pos x="T4" y="T5"/>
                </a:cxn>
                <a:cxn ang="0">
                  <a:pos x="T6" y="T7"/>
                </a:cxn>
                <a:cxn ang="0">
                  <a:pos x="T8" y="T9"/>
                </a:cxn>
                <a:cxn ang="0">
                  <a:pos x="T10" y="T11"/>
                </a:cxn>
              </a:cxnLst>
              <a:rect l="0" t="0" r="r" b="b"/>
              <a:pathLst>
                <a:path w="20" h="25">
                  <a:moveTo>
                    <a:pt x="0" y="22"/>
                  </a:moveTo>
                  <a:cubicBezTo>
                    <a:pt x="1" y="20"/>
                    <a:pt x="2" y="18"/>
                    <a:pt x="3" y="16"/>
                  </a:cubicBezTo>
                  <a:cubicBezTo>
                    <a:pt x="7" y="10"/>
                    <a:pt x="4" y="0"/>
                    <a:pt x="15" y="1"/>
                  </a:cubicBezTo>
                  <a:cubicBezTo>
                    <a:pt x="19" y="2"/>
                    <a:pt x="20" y="4"/>
                    <a:pt x="19" y="7"/>
                  </a:cubicBezTo>
                  <a:cubicBezTo>
                    <a:pt x="15" y="13"/>
                    <a:pt x="17" y="25"/>
                    <a:pt x="4" y="23"/>
                  </a:cubicBezTo>
                  <a:cubicBezTo>
                    <a:pt x="2" y="23"/>
                    <a:pt x="1" y="23"/>
                    <a:pt x="0" y="22"/>
                  </a:cubicBezTo>
                  <a:close/>
                </a:path>
              </a:pathLst>
            </a:custGeom>
            <a:solidFill>
              <a:srgbClr val="EFD2B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 name="Freeform 895">
              <a:extLst>
                <a:ext uri="{FF2B5EF4-FFF2-40B4-BE49-F238E27FC236}">
                  <a16:creationId xmlns:a16="http://schemas.microsoft.com/office/drawing/2014/main" id="{0ECB57CD-8176-4678-96C3-95BAB47EC85C}"/>
                </a:ext>
              </a:extLst>
            </p:cNvPr>
            <p:cNvSpPr>
              <a:spLocks/>
            </p:cNvSpPr>
            <p:nvPr/>
          </p:nvSpPr>
          <p:spPr bwMode="auto">
            <a:xfrm>
              <a:off x="1693" y="3697"/>
              <a:ext cx="132" cy="24"/>
            </a:xfrm>
            <a:custGeom>
              <a:avLst/>
              <a:gdLst>
                <a:gd name="T0" fmla="*/ 114 w 118"/>
                <a:gd name="T1" fmla="*/ 6 h 22"/>
                <a:gd name="T2" fmla="*/ 114 w 118"/>
                <a:gd name="T3" fmla="*/ 14 h 22"/>
                <a:gd name="T4" fmla="*/ 109 w 118"/>
                <a:gd name="T5" fmla="*/ 16 h 22"/>
                <a:gd name="T6" fmla="*/ 16 w 118"/>
                <a:gd name="T7" fmla="*/ 15 h 22"/>
                <a:gd name="T8" fmla="*/ 1 w 118"/>
                <a:gd name="T9" fmla="*/ 6 h 22"/>
                <a:gd name="T10" fmla="*/ 1 w 118"/>
                <a:gd name="T11" fmla="*/ 3 h 22"/>
                <a:gd name="T12" fmla="*/ 7 w 118"/>
                <a:gd name="T13" fmla="*/ 0 h 22"/>
                <a:gd name="T14" fmla="*/ 114 w 118"/>
                <a:gd name="T15" fmla="*/ 6 h 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8" h="22">
                  <a:moveTo>
                    <a:pt x="114" y="6"/>
                  </a:moveTo>
                  <a:cubicBezTo>
                    <a:pt x="118" y="8"/>
                    <a:pt x="114" y="11"/>
                    <a:pt x="114" y="14"/>
                  </a:cubicBezTo>
                  <a:cubicBezTo>
                    <a:pt x="112" y="15"/>
                    <a:pt x="110" y="17"/>
                    <a:pt x="109" y="16"/>
                  </a:cubicBezTo>
                  <a:cubicBezTo>
                    <a:pt x="78" y="8"/>
                    <a:pt x="46" y="22"/>
                    <a:pt x="16" y="15"/>
                  </a:cubicBezTo>
                  <a:cubicBezTo>
                    <a:pt x="11" y="14"/>
                    <a:pt x="8" y="7"/>
                    <a:pt x="1" y="6"/>
                  </a:cubicBezTo>
                  <a:cubicBezTo>
                    <a:pt x="1" y="6"/>
                    <a:pt x="0" y="4"/>
                    <a:pt x="1" y="3"/>
                  </a:cubicBezTo>
                  <a:cubicBezTo>
                    <a:pt x="2" y="0"/>
                    <a:pt x="4" y="0"/>
                    <a:pt x="7" y="0"/>
                  </a:cubicBezTo>
                  <a:cubicBezTo>
                    <a:pt x="43" y="6"/>
                    <a:pt x="78" y="3"/>
                    <a:pt x="114" y="6"/>
                  </a:cubicBezTo>
                  <a:close/>
                </a:path>
              </a:pathLst>
            </a:custGeom>
            <a:solidFill>
              <a:srgbClr val="3E9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 name="Freeform 896">
              <a:extLst>
                <a:ext uri="{FF2B5EF4-FFF2-40B4-BE49-F238E27FC236}">
                  <a16:creationId xmlns:a16="http://schemas.microsoft.com/office/drawing/2014/main" id="{91B7CF81-5EDE-4837-80E8-EC0B812BF035}"/>
                </a:ext>
              </a:extLst>
            </p:cNvPr>
            <p:cNvSpPr>
              <a:spLocks/>
            </p:cNvSpPr>
            <p:nvPr/>
          </p:nvSpPr>
          <p:spPr bwMode="auto">
            <a:xfrm>
              <a:off x="1626" y="3693"/>
              <a:ext cx="61" cy="25"/>
            </a:xfrm>
            <a:custGeom>
              <a:avLst/>
              <a:gdLst>
                <a:gd name="T0" fmla="*/ 22 w 54"/>
                <a:gd name="T1" fmla="*/ 21 h 22"/>
                <a:gd name="T2" fmla="*/ 12 w 54"/>
                <a:gd name="T3" fmla="*/ 21 h 22"/>
                <a:gd name="T4" fmla="*/ 3 w 54"/>
                <a:gd name="T5" fmla="*/ 13 h 22"/>
                <a:gd name="T6" fmla="*/ 15 w 54"/>
                <a:gd name="T7" fmla="*/ 3 h 22"/>
                <a:gd name="T8" fmla="*/ 38 w 54"/>
                <a:gd name="T9" fmla="*/ 4 h 22"/>
                <a:gd name="T10" fmla="*/ 51 w 54"/>
                <a:gd name="T11" fmla="*/ 9 h 22"/>
                <a:gd name="T12" fmla="*/ 42 w 54"/>
                <a:gd name="T13" fmla="*/ 19 h 22"/>
                <a:gd name="T14" fmla="*/ 22 w 54"/>
                <a:gd name="T15" fmla="*/ 21 h 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22">
                  <a:moveTo>
                    <a:pt x="22" y="21"/>
                  </a:moveTo>
                  <a:cubicBezTo>
                    <a:pt x="19" y="21"/>
                    <a:pt x="16" y="21"/>
                    <a:pt x="12" y="21"/>
                  </a:cubicBezTo>
                  <a:cubicBezTo>
                    <a:pt x="7" y="21"/>
                    <a:pt x="0" y="22"/>
                    <a:pt x="3" y="13"/>
                  </a:cubicBezTo>
                  <a:cubicBezTo>
                    <a:pt x="5" y="8"/>
                    <a:pt x="5" y="0"/>
                    <a:pt x="15" y="3"/>
                  </a:cubicBezTo>
                  <a:cubicBezTo>
                    <a:pt x="22" y="6"/>
                    <a:pt x="31" y="6"/>
                    <a:pt x="38" y="4"/>
                  </a:cubicBezTo>
                  <a:cubicBezTo>
                    <a:pt x="45" y="2"/>
                    <a:pt x="48" y="3"/>
                    <a:pt x="51" y="9"/>
                  </a:cubicBezTo>
                  <a:cubicBezTo>
                    <a:pt x="54" y="18"/>
                    <a:pt x="46" y="16"/>
                    <a:pt x="42" y="19"/>
                  </a:cubicBezTo>
                  <a:cubicBezTo>
                    <a:pt x="36" y="22"/>
                    <a:pt x="29" y="21"/>
                    <a:pt x="22" y="21"/>
                  </a:cubicBezTo>
                  <a:close/>
                </a:path>
              </a:pathLst>
            </a:custGeom>
            <a:solidFill>
              <a:srgbClr val="3E9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 name="Freeform 897">
              <a:extLst>
                <a:ext uri="{FF2B5EF4-FFF2-40B4-BE49-F238E27FC236}">
                  <a16:creationId xmlns:a16="http://schemas.microsoft.com/office/drawing/2014/main" id="{14FC0F8F-470E-4F48-93B5-22D18990618C}"/>
                </a:ext>
              </a:extLst>
            </p:cNvPr>
            <p:cNvSpPr>
              <a:spLocks/>
            </p:cNvSpPr>
            <p:nvPr/>
          </p:nvSpPr>
          <p:spPr bwMode="auto">
            <a:xfrm>
              <a:off x="1290" y="3795"/>
              <a:ext cx="47" cy="25"/>
            </a:xfrm>
            <a:custGeom>
              <a:avLst/>
              <a:gdLst>
                <a:gd name="T0" fmla="*/ 28 w 42"/>
                <a:gd name="T1" fmla="*/ 22 h 22"/>
                <a:gd name="T2" fmla="*/ 12 w 42"/>
                <a:gd name="T3" fmla="*/ 13 h 22"/>
                <a:gd name="T4" fmla="*/ 2 w 42"/>
                <a:gd name="T5" fmla="*/ 11 h 22"/>
                <a:gd name="T6" fmla="*/ 12 w 42"/>
                <a:gd name="T7" fmla="*/ 2 h 22"/>
                <a:gd name="T8" fmla="*/ 42 w 42"/>
                <a:gd name="T9" fmla="*/ 0 h 22"/>
                <a:gd name="T10" fmla="*/ 28 w 42"/>
                <a:gd name="T11" fmla="*/ 22 h 22"/>
              </a:gdLst>
              <a:ahLst/>
              <a:cxnLst>
                <a:cxn ang="0">
                  <a:pos x="T0" y="T1"/>
                </a:cxn>
                <a:cxn ang="0">
                  <a:pos x="T2" y="T3"/>
                </a:cxn>
                <a:cxn ang="0">
                  <a:pos x="T4" y="T5"/>
                </a:cxn>
                <a:cxn ang="0">
                  <a:pos x="T6" y="T7"/>
                </a:cxn>
                <a:cxn ang="0">
                  <a:pos x="T8" y="T9"/>
                </a:cxn>
                <a:cxn ang="0">
                  <a:pos x="T10" y="T11"/>
                </a:cxn>
              </a:cxnLst>
              <a:rect l="0" t="0" r="r" b="b"/>
              <a:pathLst>
                <a:path w="42" h="22">
                  <a:moveTo>
                    <a:pt x="28" y="22"/>
                  </a:moveTo>
                  <a:cubicBezTo>
                    <a:pt x="26" y="12"/>
                    <a:pt x="17" y="16"/>
                    <a:pt x="12" y="13"/>
                  </a:cubicBezTo>
                  <a:cubicBezTo>
                    <a:pt x="10" y="12"/>
                    <a:pt x="3" y="19"/>
                    <a:pt x="2" y="11"/>
                  </a:cubicBezTo>
                  <a:cubicBezTo>
                    <a:pt x="0" y="4"/>
                    <a:pt x="6" y="3"/>
                    <a:pt x="12" y="2"/>
                  </a:cubicBezTo>
                  <a:cubicBezTo>
                    <a:pt x="22" y="1"/>
                    <a:pt x="32" y="4"/>
                    <a:pt x="42" y="0"/>
                  </a:cubicBezTo>
                  <a:cubicBezTo>
                    <a:pt x="37" y="7"/>
                    <a:pt x="37" y="18"/>
                    <a:pt x="28" y="22"/>
                  </a:cubicBezTo>
                  <a:close/>
                </a:path>
              </a:pathLst>
            </a:custGeom>
            <a:solidFill>
              <a:srgbClr val="7EB6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 name="Freeform 898">
              <a:extLst>
                <a:ext uri="{FF2B5EF4-FFF2-40B4-BE49-F238E27FC236}">
                  <a16:creationId xmlns:a16="http://schemas.microsoft.com/office/drawing/2014/main" id="{6E299B19-81CE-4C4E-B5F5-569451847708}"/>
                </a:ext>
              </a:extLst>
            </p:cNvPr>
            <p:cNvSpPr>
              <a:spLocks/>
            </p:cNvSpPr>
            <p:nvPr/>
          </p:nvSpPr>
          <p:spPr bwMode="auto">
            <a:xfrm>
              <a:off x="391" y="3680"/>
              <a:ext cx="199" cy="36"/>
            </a:xfrm>
            <a:custGeom>
              <a:avLst/>
              <a:gdLst>
                <a:gd name="T0" fmla="*/ 0 w 177"/>
                <a:gd name="T1" fmla="*/ 17 h 32"/>
                <a:gd name="T2" fmla="*/ 4 w 177"/>
                <a:gd name="T3" fmla="*/ 5 h 32"/>
                <a:gd name="T4" fmla="*/ 9 w 177"/>
                <a:gd name="T5" fmla="*/ 0 h 32"/>
                <a:gd name="T6" fmla="*/ 54 w 177"/>
                <a:gd name="T7" fmla="*/ 10 h 32"/>
                <a:gd name="T8" fmla="*/ 68 w 177"/>
                <a:gd name="T9" fmla="*/ 2 h 32"/>
                <a:gd name="T10" fmla="*/ 78 w 177"/>
                <a:gd name="T11" fmla="*/ 11 h 32"/>
                <a:gd name="T12" fmla="*/ 125 w 177"/>
                <a:gd name="T13" fmla="*/ 12 h 32"/>
                <a:gd name="T14" fmla="*/ 156 w 177"/>
                <a:gd name="T15" fmla="*/ 8 h 32"/>
                <a:gd name="T16" fmla="*/ 173 w 177"/>
                <a:gd name="T17" fmla="*/ 8 h 32"/>
                <a:gd name="T18" fmla="*/ 175 w 177"/>
                <a:gd name="T19" fmla="*/ 17 h 32"/>
                <a:gd name="T20" fmla="*/ 169 w 177"/>
                <a:gd name="T21" fmla="*/ 19 h 32"/>
                <a:gd name="T22" fmla="*/ 140 w 177"/>
                <a:gd name="T23" fmla="*/ 25 h 32"/>
                <a:gd name="T24" fmla="*/ 108 w 177"/>
                <a:gd name="T25" fmla="*/ 29 h 32"/>
                <a:gd name="T26" fmla="*/ 80 w 177"/>
                <a:gd name="T27" fmla="*/ 32 h 32"/>
                <a:gd name="T28" fmla="*/ 0 w 177"/>
                <a:gd name="T29" fmla="*/ 17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77" h="32">
                  <a:moveTo>
                    <a:pt x="0" y="17"/>
                  </a:moveTo>
                  <a:cubicBezTo>
                    <a:pt x="9" y="16"/>
                    <a:pt x="13" y="13"/>
                    <a:pt x="4" y="5"/>
                  </a:cubicBezTo>
                  <a:cubicBezTo>
                    <a:pt x="6" y="3"/>
                    <a:pt x="7" y="2"/>
                    <a:pt x="9" y="0"/>
                  </a:cubicBezTo>
                  <a:cubicBezTo>
                    <a:pt x="21" y="15"/>
                    <a:pt x="40" y="4"/>
                    <a:pt x="54" y="10"/>
                  </a:cubicBezTo>
                  <a:cubicBezTo>
                    <a:pt x="64" y="14"/>
                    <a:pt x="64" y="6"/>
                    <a:pt x="68" y="2"/>
                  </a:cubicBezTo>
                  <a:cubicBezTo>
                    <a:pt x="75" y="1"/>
                    <a:pt x="65" y="16"/>
                    <a:pt x="78" y="11"/>
                  </a:cubicBezTo>
                  <a:cubicBezTo>
                    <a:pt x="93" y="4"/>
                    <a:pt x="109" y="10"/>
                    <a:pt x="125" y="12"/>
                  </a:cubicBezTo>
                  <a:cubicBezTo>
                    <a:pt x="135" y="14"/>
                    <a:pt x="147" y="14"/>
                    <a:pt x="156" y="8"/>
                  </a:cubicBezTo>
                  <a:cubicBezTo>
                    <a:pt x="163" y="2"/>
                    <a:pt x="167" y="9"/>
                    <a:pt x="173" y="8"/>
                  </a:cubicBezTo>
                  <a:cubicBezTo>
                    <a:pt x="177" y="8"/>
                    <a:pt x="176" y="14"/>
                    <a:pt x="175" y="17"/>
                  </a:cubicBezTo>
                  <a:cubicBezTo>
                    <a:pt x="174" y="20"/>
                    <a:pt x="171" y="21"/>
                    <a:pt x="169" y="19"/>
                  </a:cubicBezTo>
                  <a:cubicBezTo>
                    <a:pt x="157" y="12"/>
                    <a:pt x="150" y="15"/>
                    <a:pt x="140" y="25"/>
                  </a:cubicBezTo>
                  <a:cubicBezTo>
                    <a:pt x="136" y="29"/>
                    <a:pt x="120" y="30"/>
                    <a:pt x="108" y="29"/>
                  </a:cubicBezTo>
                  <a:cubicBezTo>
                    <a:pt x="98" y="27"/>
                    <a:pt x="89" y="28"/>
                    <a:pt x="80" y="32"/>
                  </a:cubicBezTo>
                  <a:cubicBezTo>
                    <a:pt x="53" y="25"/>
                    <a:pt x="24" y="32"/>
                    <a:pt x="0" y="17"/>
                  </a:cubicBezTo>
                  <a:close/>
                </a:path>
              </a:pathLst>
            </a:custGeom>
            <a:solidFill>
              <a:srgbClr val="54A1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 name="Freeform 899">
              <a:extLst>
                <a:ext uri="{FF2B5EF4-FFF2-40B4-BE49-F238E27FC236}">
                  <a16:creationId xmlns:a16="http://schemas.microsoft.com/office/drawing/2014/main" id="{171F73E0-808C-4B44-84F4-67E0E39B8E19}"/>
                </a:ext>
              </a:extLst>
            </p:cNvPr>
            <p:cNvSpPr>
              <a:spLocks/>
            </p:cNvSpPr>
            <p:nvPr/>
          </p:nvSpPr>
          <p:spPr bwMode="auto">
            <a:xfrm>
              <a:off x="1393" y="4017"/>
              <a:ext cx="43" cy="15"/>
            </a:xfrm>
            <a:custGeom>
              <a:avLst/>
              <a:gdLst>
                <a:gd name="T0" fmla="*/ 0 w 39"/>
                <a:gd name="T1" fmla="*/ 10 h 14"/>
                <a:gd name="T2" fmla="*/ 36 w 39"/>
                <a:gd name="T3" fmla="*/ 4 h 14"/>
                <a:gd name="T4" fmla="*/ 39 w 39"/>
                <a:gd name="T5" fmla="*/ 9 h 14"/>
                <a:gd name="T6" fmla="*/ 34 w 39"/>
                <a:gd name="T7" fmla="*/ 13 h 14"/>
                <a:gd name="T8" fmla="*/ 0 w 39"/>
                <a:gd name="T9" fmla="*/ 10 h 14"/>
              </a:gdLst>
              <a:ahLst/>
              <a:cxnLst>
                <a:cxn ang="0">
                  <a:pos x="T0" y="T1"/>
                </a:cxn>
                <a:cxn ang="0">
                  <a:pos x="T2" y="T3"/>
                </a:cxn>
                <a:cxn ang="0">
                  <a:pos x="T4" y="T5"/>
                </a:cxn>
                <a:cxn ang="0">
                  <a:pos x="T6" y="T7"/>
                </a:cxn>
                <a:cxn ang="0">
                  <a:pos x="T8" y="T9"/>
                </a:cxn>
              </a:cxnLst>
              <a:rect l="0" t="0" r="r" b="b"/>
              <a:pathLst>
                <a:path w="39" h="14">
                  <a:moveTo>
                    <a:pt x="0" y="10"/>
                  </a:moveTo>
                  <a:cubicBezTo>
                    <a:pt x="12" y="0"/>
                    <a:pt x="25" y="14"/>
                    <a:pt x="36" y="4"/>
                  </a:cubicBezTo>
                  <a:cubicBezTo>
                    <a:pt x="37" y="6"/>
                    <a:pt x="39" y="7"/>
                    <a:pt x="39" y="9"/>
                  </a:cubicBezTo>
                  <a:cubicBezTo>
                    <a:pt x="39" y="12"/>
                    <a:pt x="37" y="12"/>
                    <a:pt x="34" y="13"/>
                  </a:cubicBezTo>
                  <a:cubicBezTo>
                    <a:pt x="22" y="14"/>
                    <a:pt x="12" y="8"/>
                    <a:pt x="0" y="10"/>
                  </a:cubicBezTo>
                  <a:close/>
                </a:path>
              </a:pathLst>
            </a:custGeom>
            <a:solidFill>
              <a:srgbClr val="4090A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 name="Freeform 900">
              <a:extLst>
                <a:ext uri="{FF2B5EF4-FFF2-40B4-BE49-F238E27FC236}">
                  <a16:creationId xmlns:a16="http://schemas.microsoft.com/office/drawing/2014/main" id="{E90622A7-CCFC-4A8D-9042-B702E88088FF}"/>
                </a:ext>
              </a:extLst>
            </p:cNvPr>
            <p:cNvSpPr>
              <a:spLocks/>
            </p:cNvSpPr>
            <p:nvPr/>
          </p:nvSpPr>
          <p:spPr bwMode="auto">
            <a:xfrm>
              <a:off x="1966" y="4019"/>
              <a:ext cx="15" cy="12"/>
            </a:xfrm>
            <a:custGeom>
              <a:avLst/>
              <a:gdLst>
                <a:gd name="T0" fmla="*/ 7 w 14"/>
                <a:gd name="T1" fmla="*/ 11 h 11"/>
                <a:gd name="T2" fmla="*/ 1 w 14"/>
                <a:gd name="T3" fmla="*/ 5 h 11"/>
                <a:gd name="T4" fmla="*/ 8 w 14"/>
                <a:gd name="T5" fmla="*/ 1 h 11"/>
                <a:gd name="T6" fmla="*/ 13 w 14"/>
                <a:gd name="T7" fmla="*/ 5 h 11"/>
                <a:gd name="T8" fmla="*/ 7 w 14"/>
                <a:gd name="T9" fmla="*/ 11 h 11"/>
              </a:gdLst>
              <a:ahLst/>
              <a:cxnLst>
                <a:cxn ang="0">
                  <a:pos x="T0" y="T1"/>
                </a:cxn>
                <a:cxn ang="0">
                  <a:pos x="T2" y="T3"/>
                </a:cxn>
                <a:cxn ang="0">
                  <a:pos x="T4" y="T5"/>
                </a:cxn>
                <a:cxn ang="0">
                  <a:pos x="T6" y="T7"/>
                </a:cxn>
                <a:cxn ang="0">
                  <a:pos x="T8" y="T9"/>
                </a:cxn>
              </a:cxnLst>
              <a:rect l="0" t="0" r="r" b="b"/>
              <a:pathLst>
                <a:path w="14" h="11">
                  <a:moveTo>
                    <a:pt x="7" y="11"/>
                  </a:moveTo>
                  <a:cubicBezTo>
                    <a:pt x="4" y="11"/>
                    <a:pt x="0" y="10"/>
                    <a:pt x="1" y="5"/>
                  </a:cubicBezTo>
                  <a:cubicBezTo>
                    <a:pt x="1" y="2"/>
                    <a:pt x="4" y="0"/>
                    <a:pt x="8" y="1"/>
                  </a:cubicBezTo>
                  <a:cubicBezTo>
                    <a:pt x="10" y="1"/>
                    <a:pt x="13" y="3"/>
                    <a:pt x="13" y="5"/>
                  </a:cubicBezTo>
                  <a:cubicBezTo>
                    <a:pt x="14" y="10"/>
                    <a:pt x="11" y="11"/>
                    <a:pt x="7" y="11"/>
                  </a:cubicBezTo>
                  <a:close/>
                </a:path>
              </a:pathLst>
            </a:custGeom>
            <a:solidFill>
              <a:srgbClr val="3F9AA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 name="Freeform 901">
              <a:extLst>
                <a:ext uri="{FF2B5EF4-FFF2-40B4-BE49-F238E27FC236}">
                  <a16:creationId xmlns:a16="http://schemas.microsoft.com/office/drawing/2014/main" id="{6193D8CB-9ACF-4A46-BB52-F574E7577CFF}"/>
                </a:ext>
              </a:extLst>
            </p:cNvPr>
            <p:cNvSpPr>
              <a:spLocks/>
            </p:cNvSpPr>
            <p:nvPr/>
          </p:nvSpPr>
          <p:spPr bwMode="auto">
            <a:xfrm>
              <a:off x="568" y="3989"/>
              <a:ext cx="41" cy="28"/>
            </a:xfrm>
            <a:custGeom>
              <a:avLst/>
              <a:gdLst>
                <a:gd name="T0" fmla="*/ 37 w 37"/>
                <a:gd name="T1" fmla="*/ 14 h 25"/>
                <a:gd name="T2" fmla="*/ 0 w 37"/>
                <a:gd name="T3" fmla="*/ 9 h 25"/>
                <a:gd name="T4" fmla="*/ 37 w 37"/>
                <a:gd name="T5" fmla="*/ 14 h 25"/>
              </a:gdLst>
              <a:ahLst/>
              <a:cxnLst>
                <a:cxn ang="0">
                  <a:pos x="T0" y="T1"/>
                </a:cxn>
                <a:cxn ang="0">
                  <a:pos x="T2" y="T3"/>
                </a:cxn>
                <a:cxn ang="0">
                  <a:pos x="T4" y="T5"/>
                </a:cxn>
              </a:cxnLst>
              <a:rect l="0" t="0" r="r" b="b"/>
              <a:pathLst>
                <a:path w="37" h="25">
                  <a:moveTo>
                    <a:pt x="37" y="14"/>
                  </a:moveTo>
                  <a:cubicBezTo>
                    <a:pt x="24" y="21"/>
                    <a:pt x="11" y="25"/>
                    <a:pt x="0" y="9"/>
                  </a:cubicBezTo>
                  <a:cubicBezTo>
                    <a:pt x="14" y="0"/>
                    <a:pt x="25" y="15"/>
                    <a:pt x="37" y="14"/>
                  </a:cubicBezTo>
                  <a:close/>
                </a:path>
              </a:pathLst>
            </a:custGeom>
            <a:solidFill>
              <a:srgbClr val="52A1B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0" name="Freeform 902">
              <a:extLst>
                <a:ext uri="{FF2B5EF4-FFF2-40B4-BE49-F238E27FC236}">
                  <a16:creationId xmlns:a16="http://schemas.microsoft.com/office/drawing/2014/main" id="{2DE2B92A-091B-4A23-ADE6-02874079717D}"/>
                </a:ext>
              </a:extLst>
            </p:cNvPr>
            <p:cNvSpPr>
              <a:spLocks/>
            </p:cNvSpPr>
            <p:nvPr/>
          </p:nvSpPr>
          <p:spPr bwMode="auto">
            <a:xfrm>
              <a:off x="959" y="3181"/>
              <a:ext cx="42" cy="128"/>
            </a:xfrm>
            <a:custGeom>
              <a:avLst/>
              <a:gdLst>
                <a:gd name="T0" fmla="*/ 14 w 38"/>
                <a:gd name="T1" fmla="*/ 114 h 114"/>
                <a:gd name="T2" fmla="*/ 4 w 38"/>
                <a:gd name="T3" fmla="*/ 57 h 114"/>
                <a:gd name="T4" fmla="*/ 0 w 38"/>
                <a:gd name="T5" fmla="*/ 0 h 114"/>
                <a:gd name="T6" fmla="*/ 38 w 38"/>
                <a:gd name="T7" fmla="*/ 101 h 114"/>
                <a:gd name="T8" fmla="*/ 14 w 38"/>
                <a:gd name="T9" fmla="*/ 114 h 114"/>
              </a:gdLst>
              <a:ahLst/>
              <a:cxnLst>
                <a:cxn ang="0">
                  <a:pos x="T0" y="T1"/>
                </a:cxn>
                <a:cxn ang="0">
                  <a:pos x="T2" y="T3"/>
                </a:cxn>
                <a:cxn ang="0">
                  <a:pos x="T4" y="T5"/>
                </a:cxn>
                <a:cxn ang="0">
                  <a:pos x="T6" y="T7"/>
                </a:cxn>
                <a:cxn ang="0">
                  <a:pos x="T8" y="T9"/>
                </a:cxn>
              </a:cxnLst>
              <a:rect l="0" t="0" r="r" b="b"/>
              <a:pathLst>
                <a:path w="38" h="114">
                  <a:moveTo>
                    <a:pt x="14" y="114"/>
                  </a:moveTo>
                  <a:cubicBezTo>
                    <a:pt x="11" y="95"/>
                    <a:pt x="7" y="76"/>
                    <a:pt x="4" y="57"/>
                  </a:cubicBezTo>
                  <a:cubicBezTo>
                    <a:pt x="1" y="39"/>
                    <a:pt x="0" y="20"/>
                    <a:pt x="0" y="0"/>
                  </a:cubicBezTo>
                  <a:cubicBezTo>
                    <a:pt x="12" y="34"/>
                    <a:pt x="25" y="67"/>
                    <a:pt x="38" y="101"/>
                  </a:cubicBezTo>
                  <a:cubicBezTo>
                    <a:pt x="31" y="107"/>
                    <a:pt x="21" y="108"/>
                    <a:pt x="14" y="114"/>
                  </a:cubicBezTo>
                  <a:close/>
                </a:path>
              </a:pathLst>
            </a:custGeom>
            <a:solidFill>
              <a:srgbClr val="B6CFD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1" name="Freeform 903">
              <a:extLst>
                <a:ext uri="{FF2B5EF4-FFF2-40B4-BE49-F238E27FC236}">
                  <a16:creationId xmlns:a16="http://schemas.microsoft.com/office/drawing/2014/main" id="{919D0746-92A5-4944-AF19-16A3E622145B}"/>
                </a:ext>
              </a:extLst>
            </p:cNvPr>
            <p:cNvSpPr>
              <a:spLocks/>
            </p:cNvSpPr>
            <p:nvPr/>
          </p:nvSpPr>
          <p:spPr bwMode="auto">
            <a:xfrm>
              <a:off x="974" y="3288"/>
              <a:ext cx="42" cy="66"/>
            </a:xfrm>
            <a:custGeom>
              <a:avLst/>
              <a:gdLst>
                <a:gd name="T0" fmla="*/ 0 w 37"/>
                <a:gd name="T1" fmla="*/ 19 h 59"/>
                <a:gd name="T2" fmla="*/ 24 w 37"/>
                <a:gd name="T3" fmla="*/ 6 h 59"/>
                <a:gd name="T4" fmla="*/ 37 w 37"/>
                <a:gd name="T5" fmla="*/ 38 h 59"/>
                <a:gd name="T6" fmla="*/ 29 w 37"/>
                <a:gd name="T7" fmla="*/ 50 h 59"/>
                <a:gd name="T8" fmla="*/ 8 w 37"/>
                <a:gd name="T9" fmla="*/ 59 h 59"/>
                <a:gd name="T10" fmla="*/ 0 w 37"/>
                <a:gd name="T11" fmla="*/ 19 h 59"/>
              </a:gdLst>
              <a:ahLst/>
              <a:cxnLst>
                <a:cxn ang="0">
                  <a:pos x="T0" y="T1"/>
                </a:cxn>
                <a:cxn ang="0">
                  <a:pos x="T2" y="T3"/>
                </a:cxn>
                <a:cxn ang="0">
                  <a:pos x="T4" y="T5"/>
                </a:cxn>
                <a:cxn ang="0">
                  <a:pos x="T6" y="T7"/>
                </a:cxn>
                <a:cxn ang="0">
                  <a:pos x="T8" y="T9"/>
                </a:cxn>
                <a:cxn ang="0">
                  <a:pos x="T10" y="T11"/>
                </a:cxn>
              </a:cxnLst>
              <a:rect l="0" t="0" r="r" b="b"/>
              <a:pathLst>
                <a:path w="37" h="59">
                  <a:moveTo>
                    <a:pt x="0" y="19"/>
                  </a:moveTo>
                  <a:cubicBezTo>
                    <a:pt x="1" y="0"/>
                    <a:pt x="15" y="7"/>
                    <a:pt x="24" y="6"/>
                  </a:cubicBezTo>
                  <a:cubicBezTo>
                    <a:pt x="29" y="17"/>
                    <a:pt x="33" y="28"/>
                    <a:pt x="37" y="38"/>
                  </a:cubicBezTo>
                  <a:cubicBezTo>
                    <a:pt x="37" y="44"/>
                    <a:pt x="37" y="51"/>
                    <a:pt x="29" y="50"/>
                  </a:cubicBezTo>
                  <a:cubicBezTo>
                    <a:pt x="20" y="49"/>
                    <a:pt x="14" y="55"/>
                    <a:pt x="8" y="59"/>
                  </a:cubicBezTo>
                  <a:cubicBezTo>
                    <a:pt x="5" y="45"/>
                    <a:pt x="3" y="32"/>
                    <a:pt x="0" y="19"/>
                  </a:cubicBezTo>
                  <a:close/>
                </a:path>
              </a:pathLst>
            </a:custGeom>
            <a:solidFill>
              <a:srgbClr val="E3E9E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2" name="Freeform 904">
              <a:extLst>
                <a:ext uri="{FF2B5EF4-FFF2-40B4-BE49-F238E27FC236}">
                  <a16:creationId xmlns:a16="http://schemas.microsoft.com/office/drawing/2014/main" id="{AE5E9114-E043-4BB5-9E3A-152C382F9257}"/>
                </a:ext>
              </a:extLst>
            </p:cNvPr>
            <p:cNvSpPr>
              <a:spLocks/>
            </p:cNvSpPr>
            <p:nvPr/>
          </p:nvSpPr>
          <p:spPr bwMode="auto">
            <a:xfrm>
              <a:off x="1722" y="3868"/>
              <a:ext cx="18" cy="19"/>
            </a:xfrm>
            <a:custGeom>
              <a:avLst/>
              <a:gdLst>
                <a:gd name="T0" fmla="*/ 16 w 16"/>
                <a:gd name="T1" fmla="*/ 9 h 17"/>
                <a:gd name="T2" fmla="*/ 9 w 16"/>
                <a:gd name="T3" fmla="*/ 16 h 17"/>
                <a:gd name="T4" fmla="*/ 1 w 16"/>
                <a:gd name="T5" fmla="*/ 9 h 17"/>
                <a:gd name="T6" fmla="*/ 5 w 16"/>
                <a:gd name="T7" fmla="*/ 2 h 17"/>
                <a:gd name="T8" fmla="*/ 9 w 16"/>
                <a:gd name="T9" fmla="*/ 8 h 17"/>
                <a:gd name="T10" fmla="*/ 16 w 16"/>
                <a:gd name="T11" fmla="*/ 9 h 17"/>
              </a:gdLst>
              <a:ahLst/>
              <a:cxnLst>
                <a:cxn ang="0">
                  <a:pos x="T0" y="T1"/>
                </a:cxn>
                <a:cxn ang="0">
                  <a:pos x="T2" y="T3"/>
                </a:cxn>
                <a:cxn ang="0">
                  <a:pos x="T4" y="T5"/>
                </a:cxn>
                <a:cxn ang="0">
                  <a:pos x="T6" y="T7"/>
                </a:cxn>
                <a:cxn ang="0">
                  <a:pos x="T8" y="T9"/>
                </a:cxn>
                <a:cxn ang="0">
                  <a:pos x="T10" y="T11"/>
                </a:cxn>
              </a:cxnLst>
              <a:rect l="0" t="0" r="r" b="b"/>
              <a:pathLst>
                <a:path w="16" h="17">
                  <a:moveTo>
                    <a:pt x="16" y="9"/>
                  </a:moveTo>
                  <a:cubicBezTo>
                    <a:pt x="16" y="13"/>
                    <a:pt x="14" y="17"/>
                    <a:pt x="9" y="16"/>
                  </a:cubicBezTo>
                  <a:cubicBezTo>
                    <a:pt x="5" y="16"/>
                    <a:pt x="2" y="13"/>
                    <a:pt x="1" y="9"/>
                  </a:cubicBezTo>
                  <a:cubicBezTo>
                    <a:pt x="0" y="6"/>
                    <a:pt x="1" y="3"/>
                    <a:pt x="5" y="2"/>
                  </a:cubicBezTo>
                  <a:cubicBezTo>
                    <a:pt x="10" y="0"/>
                    <a:pt x="9" y="4"/>
                    <a:pt x="9" y="8"/>
                  </a:cubicBezTo>
                  <a:cubicBezTo>
                    <a:pt x="10" y="14"/>
                    <a:pt x="14" y="9"/>
                    <a:pt x="16" y="9"/>
                  </a:cubicBezTo>
                  <a:close/>
                </a:path>
              </a:pathLst>
            </a:custGeom>
            <a:solidFill>
              <a:srgbClr val="539EB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3" name="Freeform 905">
              <a:extLst>
                <a:ext uri="{FF2B5EF4-FFF2-40B4-BE49-F238E27FC236}">
                  <a16:creationId xmlns:a16="http://schemas.microsoft.com/office/drawing/2014/main" id="{D2693D19-064B-4881-8B0A-5DB46E7EE237}"/>
                </a:ext>
              </a:extLst>
            </p:cNvPr>
            <p:cNvSpPr>
              <a:spLocks/>
            </p:cNvSpPr>
            <p:nvPr/>
          </p:nvSpPr>
          <p:spPr bwMode="auto">
            <a:xfrm>
              <a:off x="845" y="3528"/>
              <a:ext cx="45" cy="20"/>
            </a:xfrm>
            <a:custGeom>
              <a:avLst/>
              <a:gdLst>
                <a:gd name="T0" fmla="*/ 40 w 40"/>
                <a:gd name="T1" fmla="*/ 12 h 18"/>
                <a:gd name="T2" fmla="*/ 0 w 40"/>
                <a:gd name="T3" fmla="*/ 8 h 18"/>
                <a:gd name="T4" fmla="*/ 20 w 40"/>
                <a:gd name="T5" fmla="*/ 4 h 18"/>
                <a:gd name="T6" fmla="*/ 40 w 40"/>
                <a:gd name="T7" fmla="*/ 12 h 18"/>
              </a:gdLst>
              <a:ahLst/>
              <a:cxnLst>
                <a:cxn ang="0">
                  <a:pos x="T0" y="T1"/>
                </a:cxn>
                <a:cxn ang="0">
                  <a:pos x="T2" y="T3"/>
                </a:cxn>
                <a:cxn ang="0">
                  <a:pos x="T4" y="T5"/>
                </a:cxn>
                <a:cxn ang="0">
                  <a:pos x="T6" y="T7"/>
                </a:cxn>
              </a:cxnLst>
              <a:rect l="0" t="0" r="r" b="b"/>
              <a:pathLst>
                <a:path w="40" h="18">
                  <a:moveTo>
                    <a:pt x="40" y="12"/>
                  </a:moveTo>
                  <a:cubicBezTo>
                    <a:pt x="24" y="18"/>
                    <a:pt x="24" y="18"/>
                    <a:pt x="0" y="8"/>
                  </a:cubicBezTo>
                  <a:cubicBezTo>
                    <a:pt x="7" y="3"/>
                    <a:pt x="13" y="0"/>
                    <a:pt x="20" y="4"/>
                  </a:cubicBezTo>
                  <a:cubicBezTo>
                    <a:pt x="25" y="12"/>
                    <a:pt x="35" y="4"/>
                    <a:pt x="40" y="12"/>
                  </a:cubicBezTo>
                  <a:close/>
                </a:path>
              </a:pathLst>
            </a:custGeom>
            <a:solidFill>
              <a:srgbClr val="529EB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4" name="Freeform 906">
              <a:extLst>
                <a:ext uri="{FF2B5EF4-FFF2-40B4-BE49-F238E27FC236}">
                  <a16:creationId xmlns:a16="http://schemas.microsoft.com/office/drawing/2014/main" id="{60867E9B-68B9-49E0-9115-E54BFDF3F5E5}"/>
                </a:ext>
              </a:extLst>
            </p:cNvPr>
            <p:cNvSpPr>
              <a:spLocks/>
            </p:cNvSpPr>
            <p:nvPr/>
          </p:nvSpPr>
          <p:spPr bwMode="auto">
            <a:xfrm>
              <a:off x="495" y="3518"/>
              <a:ext cx="34" cy="23"/>
            </a:xfrm>
            <a:custGeom>
              <a:avLst/>
              <a:gdLst>
                <a:gd name="T0" fmla="*/ 0 w 31"/>
                <a:gd name="T1" fmla="*/ 17 h 21"/>
                <a:gd name="T2" fmla="*/ 25 w 31"/>
                <a:gd name="T3" fmla="*/ 4 h 21"/>
                <a:gd name="T4" fmla="*/ 29 w 31"/>
                <a:gd name="T5" fmla="*/ 11 h 21"/>
                <a:gd name="T6" fmla="*/ 0 w 31"/>
                <a:gd name="T7" fmla="*/ 17 h 21"/>
              </a:gdLst>
              <a:ahLst/>
              <a:cxnLst>
                <a:cxn ang="0">
                  <a:pos x="T0" y="T1"/>
                </a:cxn>
                <a:cxn ang="0">
                  <a:pos x="T2" y="T3"/>
                </a:cxn>
                <a:cxn ang="0">
                  <a:pos x="T4" y="T5"/>
                </a:cxn>
                <a:cxn ang="0">
                  <a:pos x="T6" y="T7"/>
                </a:cxn>
              </a:cxnLst>
              <a:rect l="0" t="0" r="r" b="b"/>
              <a:pathLst>
                <a:path w="31" h="21">
                  <a:moveTo>
                    <a:pt x="0" y="17"/>
                  </a:moveTo>
                  <a:cubicBezTo>
                    <a:pt x="5" y="6"/>
                    <a:pt x="13" y="0"/>
                    <a:pt x="25" y="4"/>
                  </a:cubicBezTo>
                  <a:cubicBezTo>
                    <a:pt x="29" y="5"/>
                    <a:pt x="31" y="10"/>
                    <a:pt x="29" y="11"/>
                  </a:cubicBezTo>
                  <a:cubicBezTo>
                    <a:pt x="21" y="18"/>
                    <a:pt x="11" y="21"/>
                    <a:pt x="0" y="17"/>
                  </a:cubicBezTo>
                  <a:close/>
                </a:path>
              </a:pathLst>
            </a:custGeom>
            <a:solidFill>
              <a:srgbClr val="83BB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5" name="Freeform 907">
              <a:extLst>
                <a:ext uri="{FF2B5EF4-FFF2-40B4-BE49-F238E27FC236}">
                  <a16:creationId xmlns:a16="http://schemas.microsoft.com/office/drawing/2014/main" id="{85508618-744E-4A40-8030-255C30DD4D0D}"/>
                </a:ext>
              </a:extLst>
            </p:cNvPr>
            <p:cNvSpPr>
              <a:spLocks/>
            </p:cNvSpPr>
            <p:nvPr/>
          </p:nvSpPr>
          <p:spPr bwMode="auto">
            <a:xfrm>
              <a:off x="990" y="848"/>
              <a:ext cx="65" cy="104"/>
            </a:xfrm>
            <a:custGeom>
              <a:avLst/>
              <a:gdLst>
                <a:gd name="T0" fmla="*/ 0 w 58"/>
                <a:gd name="T1" fmla="*/ 0 h 93"/>
                <a:gd name="T2" fmla="*/ 55 w 58"/>
                <a:gd name="T3" fmla="*/ 81 h 93"/>
                <a:gd name="T4" fmla="*/ 53 w 58"/>
                <a:gd name="T5" fmla="*/ 91 h 93"/>
                <a:gd name="T6" fmla="*/ 46 w 58"/>
                <a:gd name="T7" fmla="*/ 86 h 93"/>
                <a:gd name="T8" fmla="*/ 0 w 58"/>
                <a:gd name="T9" fmla="*/ 0 h 93"/>
              </a:gdLst>
              <a:ahLst/>
              <a:cxnLst>
                <a:cxn ang="0">
                  <a:pos x="T0" y="T1"/>
                </a:cxn>
                <a:cxn ang="0">
                  <a:pos x="T2" y="T3"/>
                </a:cxn>
                <a:cxn ang="0">
                  <a:pos x="T4" y="T5"/>
                </a:cxn>
                <a:cxn ang="0">
                  <a:pos x="T6" y="T7"/>
                </a:cxn>
                <a:cxn ang="0">
                  <a:pos x="T8" y="T9"/>
                </a:cxn>
              </a:cxnLst>
              <a:rect l="0" t="0" r="r" b="b"/>
              <a:pathLst>
                <a:path w="58" h="93">
                  <a:moveTo>
                    <a:pt x="0" y="0"/>
                  </a:moveTo>
                  <a:cubicBezTo>
                    <a:pt x="25" y="23"/>
                    <a:pt x="37" y="54"/>
                    <a:pt x="55" y="81"/>
                  </a:cubicBezTo>
                  <a:cubicBezTo>
                    <a:pt x="58" y="85"/>
                    <a:pt x="56" y="89"/>
                    <a:pt x="53" y="91"/>
                  </a:cubicBezTo>
                  <a:cubicBezTo>
                    <a:pt x="49" y="93"/>
                    <a:pt x="48" y="89"/>
                    <a:pt x="46" y="86"/>
                  </a:cubicBezTo>
                  <a:cubicBezTo>
                    <a:pt x="31" y="57"/>
                    <a:pt x="16" y="28"/>
                    <a:pt x="0" y="0"/>
                  </a:cubicBezTo>
                  <a:close/>
                </a:path>
              </a:pathLst>
            </a:custGeom>
            <a:solidFill>
              <a:srgbClr val="E8D4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6" name="Freeform 908">
              <a:extLst>
                <a:ext uri="{FF2B5EF4-FFF2-40B4-BE49-F238E27FC236}">
                  <a16:creationId xmlns:a16="http://schemas.microsoft.com/office/drawing/2014/main" id="{2D568059-536C-4836-970E-7C4AE78B678B}"/>
                </a:ext>
              </a:extLst>
            </p:cNvPr>
            <p:cNvSpPr>
              <a:spLocks/>
            </p:cNvSpPr>
            <p:nvPr/>
          </p:nvSpPr>
          <p:spPr bwMode="auto">
            <a:xfrm>
              <a:off x="1013" y="944"/>
              <a:ext cx="31" cy="32"/>
            </a:xfrm>
            <a:custGeom>
              <a:avLst/>
              <a:gdLst>
                <a:gd name="T0" fmla="*/ 16 w 28"/>
                <a:gd name="T1" fmla="*/ 28 h 28"/>
                <a:gd name="T2" fmla="*/ 0 w 28"/>
                <a:gd name="T3" fmla="*/ 0 h 28"/>
                <a:gd name="T4" fmla="*/ 16 w 28"/>
                <a:gd name="T5" fmla="*/ 28 h 28"/>
              </a:gdLst>
              <a:ahLst/>
              <a:cxnLst>
                <a:cxn ang="0">
                  <a:pos x="T0" y="T1"/>
                </a:cxn>
                <a:cxn ang="0">
                  <a:pos x="T2" y="T3"/>
                </a:cxn>
                <a:cxn ang="0">
                  <a:pos x="T4" y="T5"/>
                </a:cxn>
              </a:cxnLst>
              <a:rect l="0" t="0" r="r" b="b"/>
              <a:pathLst>
                <a:path w="28" h="28">
                  <a:moveTo>
                    <a:pt x="16" y="28"/>
                  </a:moveTo>
                  <a:cubicBezTo>
                    <a:pt x="10" y="18"/>
                    <a:pt x="5" y="9"/>
                    <a:pt x="0" y="0"/>
                  </a:cubicBezTo>
                  <a:cubicBezTo>
                    <a:pt x="27" y="8"/>
                    <a:pt x="28" y="11"/>
                    <a:pt x="16" y="28"/>
                  </a:cubicBezTo>
                  <a:close/>
                </a:path>
              </a:pathLst>
            </a:custGeom>
            <a:solidFill>
              <a:srgbClr val="DFCC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7" name="Freeform 909">
              <a:extLst>
                <a:ext uri="{FF2B5EF4-FFF2-40B4-BE49-F238E27FC236}">
                  <a16:creationId xmlns:a16="http://schemas.microsoft.com/office/drawing/2014/main" id="{4F6761BF-DF16-46F7-AEB9-9B6F45D5760B}"/>
                </a:ext>
              </a:extLst>
            </p:cNvPr>
            <p:cNvSpPr>
              <a:spLocks/>
            </p:cNvSpPr>
            <p:nvPr/>
          </p:nvSpPr>
          <p:spPr bwMode="auto">
            <a:xfrm>
              <a:off x="989" y="882"/>
              <a:ext cx="40" cy="54"/>
            </a:xfrm>
            <a:custGeom>
              <a:avLst/>
              <a:gdLst>
                <a:gd name="T0" fmla="*/ 4 w 36"/>
                <a:gd name="T1" fmla="*/ 0 h 48"/>
                <a:gd name="T2" fmla="*/ 36 w 36"/>
                <a:gd name="T3" fmla="*/ 48 h 48"/>
                <a:gd name="T4" fmla="*/ 0 w 36"/>
                <a:gd name="T5" fmla="*/ 2 h 48"/>
                <a:gd name="T6" fmla="*/ 4 w 36"/>
                <a:gd name="T7" fmla="*/ 0 h 48"/>
              </a:gdLst>
              <a:ahLst/>
              <a:cxnLst>
                <a:cxn ang="0">
                  <a:pos x="T0" y="T1"/>
                </a:cxn>
                <a:cxn ang="0">
                  <a:pos x="T2" y="T3"/>
                </a:cxn>
                <a:cxn ang="0">
                  <a:pos x="T4" y="T5"/>
                </a:cxn>
                <a:cxn ang="0">
                  <a:pos x="T6" y="T7"/>
                </a:cxn>
              </a:cxnLst>
              <a:rect l="0" t="0" r="r" b="b"/>
              <a:pathLst>
                <a:path w="36" h="48">
                  <a:moveTo>
                    <a:pt x="4" y="0"/>
                  </a:moveTo>
                  <a:cubicBezTo>
                    <a:pt x="14" y="16"/>
                    <a:pt x="25" y="32"/>
                    <a:pt x="36" y="48"/>
                  </a:cubicBezTo>
                  <a:cubicBezTo>
                    <a:pt x="20" y="36"/>
                    <a:pt x="11" y="19"/>
                    <a:pt x="0" y="2"/>
                  </a:cubicBezTo>
                  <a:cubicBezTo>
                    <a:pt x="1" y="2"/>
                    <a:pt x="2" y="1"/>
                    <a:pt x="4" y="0"/>
                  </a:cubicBezTo>
                  <a:close/>
                </a:path>
              </a:pathLst>
            </a:custGeom>
            <a:solidFill>
              <a:srgbClr val="CDBCA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8" name="Freeform 910">
              <a:extLst>
                <a:ext uri="{FF2B5EF4-FFF2-40B4-BE49-F238E27FC236}">
                  <a16:creationId xmlns:a16="http://schemas.microsoft.com/office/drawing/2014/main" id="{6473F9D0-EA27-4375-80BA-E692B95499EA}"/>
                </a:ext>
              </a:extLst>
            </p:cNvPr>
            <p:cNvSpPr>
              <a:spLocks/>
            </p:cNvSpPr>
            <p:nvPr/>
          </p:nvSpPr>
          <p:spPr bwMode="auto">
            <a:xfrm>
              <a:off x="1273" y="1085"/>
              <a:ext cx="53" cy="91"/>
            </a:xfrm>
            <a:custGeom>
              <a:avLst/>
              <a:gdLst>
                <a:gd name="T0" fmla="*/ 35 w 47"/>
                <a:gd name="T1" fmla="*/ 80 h 81"/>
                <a:gd name="T2" fmla="*/ 31 w 47"/>
                <a:gd name="T3" fmla="*/ 79 h 81"/>
                <a:gd name="T4" fmla="*/ 15 w 47"/>
                <a:gd name="T5" fmla="*/ 0 h 81"/>
                <a:gd name="T6" fmla="*/ 16 w 47"/>
                <a:gd name="T7" fmla="*/ 17 h 81"/>
                <a:gd name="T8" fmla="*/ 21 w 47"/>
                <a:gd name="T9" fmla="*/ 55 h 81"/>
                <a:gd name="T10" fmla="*/ 37 w 47"/>
                <a:gd name="T11" fmla="*/ 63 h 81"/>
                <a:gd name="T12" fmla="*/ 43 w 47"/>
                <a:gd name="T13" fmla="*/ 71 h 81"/>
                <a:gd name="T14" fmla="*/ 47 w 47"/>
                <a:gd name="T15" fmla="*/ 75 h 81"/>
                <a:gd name="T16" fmla="*/ 35 w 47"/>
                <a:gd name="T17" fmla="*/ 8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7" h="81">
                  <a:moveTo>
                    <a:pt x="35" y="80"/>
                  </a:moveTo>
                  <a:cubicBezTo>
                    <a:pt x="34" y="80"/>
                    <a:pt x="32" y="79"/>
                    <a:pt x="31" y="79"/>
                  </a:cubicBezTo>
                  <a:cubicBezTo>
                    <a:pt x="4" y="58"/>
                    <a:pt x="0" y="37"/>
                    <a:pt x="15" y="0"/>
                  </a:cubicBezTo>
                  <a:cubicBezTo>
                    <a:pt x="25" y="5"/>
                    <a:pt x="18" y="11"/>
                    <a:pt x="16" y="17"/>
                  </a:cubicBezTo>
                  <a:cubicBezTo>
                    <a:pt x="13" y="30"/>
                    <a:pt x="16" y="43"/>
                    <a:pt x="21" y="55"/>
                  </a:cubicBezTo>
                  <a:cubicBezTo>
                    <a:pt x="24" y="64"/>
                    <a:pt x="24" y="63"/>
                    <a:pt x="37" y="63"/>
                  </a:cubicBezTo>
                  <a:cubicBezTo>
                    <a:pt x="40" y="63"/>
                    <a:pt x="36" y="72"/>
                    <a:pt x="43" y="71"/>
                  </a:cubicBezTo>
                  <a:cubicBezTo>
                    <a:pt x="45" y="71"/>
                    <a:pt x="47" y="72"/>
                    <a:pt x="47" y="75"/>
                  </a:cubicBezTo>
                  <a:cubicBezTo>
                    <a:pt x="44" y="79"/>
                    <a:pt x="40" y="81"/>
                    <a:pt x="35" y="80"/>
                  </a:cubicBezTo>
                  <a:close/>
                </a:path>
              </a:pathLst>
            </a:custGeom>
            <a:solidFill>
              <a:srgbClr val="3021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9" name="Freeform 911">
              <a:extLst>
                <a:ext uri="{FF2B5EF4-FFF2-40B4-BE49-F238E27FC236}">
                  <a16:creationId xmlns:a16="http://schemas.microsoft.com/office/drawing/2014/main" id="{E44371CA-2400-4437-9BBC-09AFB90848E5}"/>
                </a:ext>
              </a:extLst>
            </p:cNvPr>
            <p:cNvSpPr>
              <a:spLocks/>
            </p:cNvSpPr>
            <p:nvPr/>
          </p:nvSpPr>
          <p:spPr bwMode="auto">
            <a:xfrm>
              <a:off x="1331" y="1096"/>
              <a:ext cx="36" cy="71"/>
            </a:xfrm>
            <a:custGeom>
              <a:avLst/>
              <a:gdLst>
                <a:gd name="T0" fmla="*/ 12 w 32"/>
                <a:gd name="T1" fmla="*/ 57 h 63"/>
                <a:gd name="T2" fmla="*/ 8 w 32"/>
                <a:gd name="T3" fmla="*/ 60 h 63"/>
                <a:gd name="T4" fmla="*/ 0 w 32"/>
                <a:gd name="T5" fmla="*/ 57 h 63"/>
                <a:gd name="T6" fmla="*/ 4 w 32"/>
                <a:gd name="T7" fmla="*/ 53 h 63"/>
                <a:gd name="T8" fmla="*/ 17 w 32"/>
                <a:gd name="T9" fmla="*/ 30 h 63"/>
                <a:gd name="T10" fmla="*/ 29 w 32"/>
                <a:gd name="T11" fmla="*/ 0 h 63"/>
                <a:gd name="T12" fmla="*/ 12 w 32"/>
                <a:gd name="T13" fmla="*/ 57 h 63"/>
              </a:gdLst>
              <a:ahLst/>
              <a:cxnLst>
                <a:cxn ang="0">
                  <a:pos x="T0" y="T1"/>
                </a:cxn>
                <a:cxn ang="0">
                  <a:pos x="T2" y="T3"/>
                </a:cxn>
                <a:cxn ang="0">
                  <a:pos x="T4" y="T5"/>
                </a:cxn>
                <a:cxn ang="0">
                  <a:pos x="T6" y="T7"/>
                </a:cxn>
                <a:cxn ang="0">
                  <a:pos x="T8" y="T9"/>
                </a:cxn>
                <a:cxn ang="0">
                  <a:pos x="T10" y="T11"/>
                </a:cxn>
                <a:cxn ang="0">
                  <a:pos x="T12" y="T13"/>
                </a:cxn>
              </a:cxnLst>
              <a:rect l="0" t="0" r="r" b="b"/>
              <a:pathLst>
                <a:path w="32" h="63">
                  <a:moveTo>
                    <a:pt x="12" y="57"/>
                  </a:moveTo>
                  <a:cubicBezTo>
                    <a:pt x="10" y="58"/>
                    <a:pt x="9" y="59"/>
                    <a:pt x="8" y="60"/>
                  </a:cubicBezTo>
                  <a:cubicBezTo>
                    <a:pt x="4" y="61"/>
                    <a:pt x="0" y="63"/>
                    <a:pt x="0" y="57"/>
                  </a:cubicBezTo>
                  <a:cubicBezTo>
                    <a:pt x="1" y="56"/>
                    <a:pt x="3" y="55"/>
                    <a:pt x="4" y="53"/>
                  </a:cubicBezTo>
                  <a:cubicBezTo>
                    <a:pt x="13" y="48"/>
                    <a:pt x="15" y="39"/>
                    <a:pt x="17" y="30"/>
                  </a:cubicBezTo>
                  <a:cubicBezTo>
                    <a:pt x="19" y="19"/>
                    <a:pt x="18" y="7"/>
                    <a:pt x="29" y="0"/>
                  </a:cubicBezTo>
                  <a:cubicBezTo>
                    <a:pt x="24" y="19"/>
                    <a:pt x="32" y="42"/>
                    <a:pt x="12" y="57"/>
                  </a:cubicBezTo>
                  <a:close/>
                </a:path>
              </a:pathLst>
            </a:custGeom>
            <a:solidFill>
              <a:srgbClr val="3121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0" name="Freeform 912">
              <a:extLst>
                <a:ext uri="{FF2B5EF4-FFF2-40B4-BE49-F238E27FC236}">
                  <a16:creationId xmlns:a16="http://schemas.microsoft.com/office/drawing/2014/main" id="{5C911402-9FD0-4F5F-86AB-2237585D5698}"/>
                </a:ext>
              </a:extLst>
            </p:cNvPr>
            <p:cNvSpPr>
              <a:spLocks/>
            </p:cNvSpPr>
            <p:nvPr/>
          </p:nvSpPr>
          <p:spPr bwMode="auto">
            <a:xfrm>
              <a:off x="1094" y="857"/>
              <a:ext cx="32" cy="43"/>
            </a:xfrm>
            <a:custGeom>
              <a:avLst/>
              <a:gdLst>
                <a:gd name="T0" fmla="*/ 19 w 29"/>
                <a:gd name="T1" fmla="*/ 14 h 39"/>
                <a:gd name="T2" fmla="*/ 23 w 29"/>
                <a:gd name="T3" fmla="*/ 39 h 39"/>
                <a:gd name="T4" fmla="*/ 0 w 29"/>
                <a:gd name="T5" fmla="*/ 1 h 39"/>
                <a:gd name="T6" fmla="*/ 1 w 29"/>
                <a:gd name="T7" fmla="*/ 0 h 39"/>
                <a:gd name="T8" fmla="*/ 19 w 29"/>
                <a:gd name="T9" fmla="*/ 14 h 39"/>
                <a:gd name="T10" fmla="*/ 19 w 29"/>
                <a:gd name="T11" fmla="*/ 14 h 39"/>
              </a:gdLst>
              <a:ahLst/>
              <a:cxnLst>
                <a:cxn ang="0">
                  <a:pos x="T0" y="T1"/>
                </a:cxn>
                <a:cxn ang="0">
                  <a:pos x="T2" y="T3"/>
                </a:cxn>
                <a:cxn ang="0">
                  <a:pos x="T4" y="T5"/>
                </a:cxn>
                <a:cxn ang="0">
                  <a:pos x="T6" y="T7"/>
                </a:cxn>
                <a:cxn ang="0">
                  <a:pos x="T8" y="T9"/>
                </a:cxn>
                <a:cxn ang="0">
                  <a:pos x="T10" y="T11"/>
                </a:cxn>
              </a:cxnLst>
              <a:rect l="0" t="0" r="r" b="b"/>
              <a:pathLst>
                <a:path w="29" h="39">
                  <a:moveTo>
                    <a:pt x="19" y="14"/>
                  </a:moveTo>
                  <a:cubicBezTo>
                    <a:pt x="16" y="23"/>
                    <a:pt x="29" y="28"/>
                    <a:pt x="23" y="39"/>
                  </a:cubicBezTo>
                  <a:cubicBezTo>
                    <a:pt x="15" y="26"/>
                    <a:pt x="7" y="13"/>
                    <a:pt x="0" y="1"/>
                  </a:cubicBezTo>
                  <a:cubicBezTo>
                    <a:pt x="0" y="1"/>
                    <a:pt x="1" y="0"/>
                    <a:pt x="1" y="0"/>
                  </a:cubicBezTo>
                  <a:cubicBezTo>
                    <a:pt x="7" y="4"/>
                    <a:pt x="13" y="9"/>
                    <a:pt x="19" y="14"/>
                  </a:cubicBezTo>
                  <a:cubicBezTo>
                    <a:pt x="19" y="14"/>
                    <a:pt x="19" y="14"/>
                    <a:pt x="19" y="14"/>
                  </a:cubicBezTo>
                  <a:close/>
                </a:path>
              </a:pathLst>
            </a:custGeom>
            <a:solidFill>
              <a:srgbClr val="EBDD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1" name="Freeform 913">
              <a:extLst>
                <a:ext uri="{FF2B5EF4-FFF2-40B4-BE49-F238E27FC236}">
                  <a16:creationId xmlns:a16="http://schemas.microsoft.com/office/drawing/2014/main" id="{09C447E2-1944-4104-BD9C-62FD63895B25}"/>
                </a:ext>
              </a:extLst>
            </p:cNvPr>
            <p:cNvSpPr>
              <a:spLocks/>
            </p:cNvSpPr>
            <p:nvPr/>
          </p:nvSpPr>
          <p:spPr bwMode="auto">
            <a:xfrm>
              <a:off x="1308" y="1169"/>
              <a:ext cx="24" cy="21"/>
            </a:xfrm>
            <a:custGeom>
              <a:avLst/>
              <a:gdLst>
                <a:gd name="T0" fmla="*/ 4 w 21"/>
                <a:gd name="T1" fmla="*/ 5 h 19"/>
                <a:gd name="T2" fmla="*/ 16 w 21"/>
                <a:gd name="T3" fmla="*/ 0 h 19"/>
                <a:gd name="T4" fmla="*/ 11 w 21"/>
                <a:gd name="T5" fmla="*/ 17 h 19"/>
                <a:gd name="T6" fmla="*/ 4 w 21"/>
                <a:gd name="T7" fmla="*/ 5 h 19"/>
              </a:gdLst>
              <a:ahLst/>
              <a:cxnLst>
                <a:cxn ang="0">
                  <a:pos x="T0" y="T1"/>
                </a:cxn>
                <a:cxn ang="0">
                  <a:pos x="T2" y="T3"/>
                </a:cxn>
                <a:cxn ang="0">
                  <a:pos x="T4" y="T5"/>
                </a:cxn>
                <a:cxn ang="0">
                  <a:pos x="T6" y="T7"/>
                </a:cxn>
              </a:cxnLst>
              <a:rect l="0" t="0" r="r" b="b"/>
              <a:pathLst>
                <a:path w="21" h="19">
                  <a:moveTo>
                    <a:pt x="4" y="5"/>
                  </a:moveTo>
                  <a:cubicBezTo>
                    <a:pt x="8" y="3"/>
                    <a:pt x="12" y="2"/>
                    <a:pt x="16" y="0"/>
                  </a:cubicBezTo>
                  <a:cubicBezTo>
                    <a:pt x="21" y="8"/>
                    <a:pt x="19" y="15"/>
                    <a:pt x="11" y="17"/>
                  </a:cubicBezTo>
                  <a:cubicBezTo>
                    <a:pt x="0" y="19"/>
                    <a:pt x="7" y="9"/>
                    <a:pt x="4" y="5"/>
                  </a:cubicBezTo>
                  <a:close/>
                </a:path>
              </a:pathLst>
            </a:custGeom>
            <a:solidFill>
              <a:srgbClr val="E9D5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2" name="Freeform 914">
              <a:extLst>
                <a:ext uri="{FF2B5EF4-FFF2-40B4-BE49-F238E27FC236}">
                  <a16:creationId xmlns:a16="http://schemas.microsoft.com/office/drawing/2014/main" id="{872113BF-1332-41DD-A10E-93FCBD3CE3D0}"/>
                </a:ext>
              </a:extLst>
            </p:cNvPr>
            <p:cNvSpPr>
              <a:spLocks/>
            </p:cNvSpPr>
            <p:nvPr/>
          </p:nvSpPr>
          <p:spPr bwMode="auto">
            <a:xfrm>
              <a:off x="1924" y="937"/>
              <a:ext cx="25" cy="46"/>
            </a:xfrm>
            <a:custGeom>
              <a:avLst/>
              <a:gdLst>
                <a:gd name="T0" fmla="*/ 2 w 22"/>
                <a:gd name="T1" fmla="*/ 41 h 41"/>
                <a:gd name="T2" fmla="*/ 22 w 22"/>
                <a:gd name="T3" fmla="*/ 0 h 41"/>
                <a:gd name="T4" fmla="*/ 2 w 22"/>
                <a:gd name="T5" fmla="*/ 41 h 41"/>
              </a:gdLst>
              <a:ahLst/>
              <a:cxnLst>
                <a:cxn ang="0">
                  <a:pos x="T0" y="T1"/>
                </a:cxn>
                <a:cxn ang="0">
                  <a:pos x="T2" y="T3"/>
                </a:cxn>
                <a:cxn ang="0">
                  <a:pos x="T4" y="T5"/>
                </a:cxn>
              </a:cxnLst>
              <a:rect l="0" t="0" r="r" b="b"/>
              <a:pathLst>
                <a:path w="22" h="41">
                  <a:moveTo>
                    <a:pt x="2" y="41"/>
                  </a:moveTo>
                  <a:cubicBezTo>
                    <a:pt x="0" y="24"/>
                    <a:pt x="6" y="9"/>
                    <a:pt x="22" y="0"/>
                  </a:cubicBezTo>
                  <a:cubicBezTo>
                    <a:pt x="15" y="14"/>
                    <a:pt x="8" y="28"/>
                    <a:pt x="2" y="41"/>
                  </a:cubicBezTo>
                  <a:close/>
                </a:path>
              </a:pathLst>
            </a:custGeom>
            <a:solidFill>
              <a:srgbClr val="89624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3" name="Freeform 915">
              <a:extLst>
                <a:ext uri="{FF2B5EF4-FFF2-40B4-BE49-F238E27FC236}">
                  <a16:creationId xmlns:a16="http://schemas.microsoft.com/office/drawing/2014/main" id="{81EBBBDB-0162-40BA-9353-7C4193E0AE9E}"/>
                </a:ext>
              </a:extLst>
            </p:cNvPr>
            <p:cNvSpPr>
              <a:spLocks/>
            </p:cNvSpPr>
            <p:nvPr/>
          </p:nvSpPr>
          <p:spPr bwMode="auto">
            <a:xfrm>
              <a:off x="1951" y="872"/>
              <a:ext cx="28" cy="59"/>
            </a:xfrm>
            <a:custGeom>
              <a:avLst/>
              <a:gdLst>
                <a:gd name="T0" fmla="*/ 20 w 25"/>
                <a:gd name="T1" fmla="*/ 0 h 52"/>
                <a:gd name="T2" fmla="*/ 25 w 25"/>
                <a:gd name="T3" fmla="*/ 0 h 52"/>
                <a:gd name="T4" fmla="*/ 5 w 25"/>
                <a:gd name="T5" fmla="*/ 52 h 52"/>
                <a:gd name="T6" fmla="*/ 0 w 25"/>
                <a:gd name="T7" fmla="*/ 50 h 52"/>
                <a:gd name="T8" fmla="*/ 20 w 25"/>
                <a:gd name="T9" fmla="*/ 0 h 52"/>
              </a:gdLst>
              <a:ahLst/>
              <a:cxnLst>
                <a:cxn ang="0">
                  <a:pos x="T0" y="T1"/>
                </a:cxn>
                <a:cxn ang="0">
                  <a:pos x="T2" y="T3"/>
                </a:cxn>
                <a:cxn ang="0">
                  <a:pos x="T4" y="T5"/>
                </a:cxn>
                <a:cxn ang="0">
                  <a:pos x="T6" y="T7"/>
                </a:cxn>
                <a:cxn ang="0">
                  <a:pos x="T8" y="T9"/>
                </a:cxn>
              </a:cxnLst>
              <a:rect l="0" t="0" r="r" b="b"/>
              <a:pathLst>
                <a:path w="25" h="52">
                  <a:moveTo>
                    <a:pt x="20" y="0"/>
                  </a:moveTo>
                  <a:cubicBezTo>
                    <a:pt x="22" y="0"/>
                    <a:pt x="23" y="0"/>
                    <a:pt x="25" y="0"/>
                  </a:cubicBezTo>
                  <a:cubicBezTo>
                    <a:pt x="18" y="18"/>
                    <a:pt x="11" y="35"/>
                    <a:pt x="5" y="52"/>
                  </a:cubicBezTo>
                  <a:cubicBezTo>
                    <a:pt x="3" y="51"/>
                    <a:pt x="2" y="51"/>
                    <a:pt x="0" y="50"/>
                  </a:cubicBezTo>
                  <a:cubicBezTo>
                    <a:pt x="5" y="33"/>
                    <a:pt x="11" y="16"/>
                    <a:pt x="20" y="0"/>
                  </a:cubicBezTo>
                  <a:close/>
                </a:path>
              </a:pathLst>
            </a:custGeom>
            <a:solidFill>
              <a:srgbClr val="7759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4" name="Freeform 916">
              <a:extLst>
                <a:ext uri="{FF2B5EF4-FFF2-40B4-BE49-F238E27FC236}">
                  <a16:creationId xmlns:a16="http://schemas.microsoft.com/office/drawing/2014/main" id="{019D9D85-4D0D-4C3E-AD7B-5E39A41BA225}"/>
                </a:ext>
              </a:extLst>
            </p:cNvPr>
            <p:cNvSpPr>
              <a:spLocks/>
            </p:cNvSpPr>
            <p:nvPr/>
          </p:nvSpPr>
          <p:spPr bwMode="auto">
            <a:xfrm>
              <a:off x="1976" y="818"/>
              <a:ext cx="27" cy="50"/>
            </a:xfrm>
            <a:custGeom>
              <a:avLst/>
              <a:gdLst>
                <a:gd name="T0" fmla="*/ 5 w 24"/>
                <a:gd name="T1" fmla="*/ 44 h 44"/>
                <a:gd name="T2" fmla="*/ 6 w 24"/>
                <a:gd name="T3" fmla="*/ 31 h 44"/>
                <a:gd name="T4" fmla="*/ 24 w 24"/>
                <a:gd name="T5" fmla="*/ 0 h 44"/>
                <a:gd name="T6" fmla="*/ 5 w 24"/>
                <a:gd name="T7" fmla="*/ 44 h 44"/>
              </a:gdLst>
              <a:ahLst/>
              <a:cxnLst>
                <a:cxn ang="0">
                  <a:pos x="T0" y="T1"/>
                </a:cxn>
                <a:cxn ang="0">
                  <a:pos x="T2" y="T3"/>
                </a:cxn>
                <a:cxn ang="0">
                  <a:pos x="T4" y="T5"/>
                </a:cxn>
                <a:cxn ang="0">
                  <a:pos x="T6" y="T7"/>
                </a:cxn>
              </a:cxnLst>
              <a:rect l="0" t="0" r="r" b="b"/>
              <a:pathLst>
                <a:path w="24" h="44">
                  <a:moveTo>
                    <a:pt x="5" y="44"/>
                  </a:moveTo>
                  <a:cubicBezTo>
                    <a:pt x="0" y="39"/>
                    <a:pt x="6" y="35"/>
                    <a:pt x="6" y="31"/>
                  </a:cubicBezTo>
                  <a:cubicBezTo>
                    <a:pt x="10" y="21"/>
                    <a:pt x="13" y="11"/>
                    <a:pt x="24" y="0"/>
                  </a:cubicBezTo>
                  <a:cubicBezTo>
                    <a:pt x="21" y="19"/>
                    <a:pt x="10" y="30"/>
                    <a:pt x="5" y="44"/>
                  </a:cubicBezTo>
                  <a:close/>
                </a:path>
              </a:pathLst>
            </a:custGeom>
            <a:solidFill>
              <a:srgbClr val="7759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5" name="Freeform 917">
              <a:extLst>
                <a:ext uri="{FF2B5EF4-FFF2-40B4-BE49-F238E27FC236}">
                  <a16:creationId xmlns:a16="http://schemas.microsoft.com/office/drawing/2014/main" id="{6E4DEBAD-F66C-4089-AF26-ABE04A23270C}"/>
                </a:ext>
              </a:extLst>
            </p:cNvPr>
            <p:cNvSpPr>
              <a:spLocks/>
            </p:cNvSpPr>
            <p:nvPr/>
          </p:nvSpPr>
          <p:spPr bwMode="auto">
            <a:xfrm>
              <a:off x="1638" y="1116"/>
              <a:ext cx="16" cy="56"/>
            </a:xfrm>
            <a:custGeom>
              <a:avLst/>
              <a:gdLst>
                <a:gd name="T0" fmla="*/ 0 w 15"/>
                <a:gd name="T1" fmla="*/ 0 h 50"/>
                <a:gd name="T2" fmla="*/ 15 w 15"/>
                <a:gd name="T3" fmla="*/ 50 h 50"/>
                <a:gd name="T4" fmla="*/ 0 w 15"/>
                <a:gd name="T5" fmla="*/ 0 h 50"/>
              </a:gdLst>
              <a:ahLst/>
              <a:cxnLst>
                <a:cxn ang="0">
                  <a:pos x="T0" y="T1"/>
                </a:cxn>
                <a:cxn ang="0">
                  <a:pos x="T2" y="T3"/>
                </a:cxn>
                <a:cxn ang="0">
                  <a:pos x="T4" y="T5"/>
                </a:cxn>
              </a:cxnLst>
              <a:rect l="0" t="0" r="r" b="b"/>
              <a:pathLst>
                <a:path w="15" h="50">
                  <a:moveTo>
                    <a:pt x="0" y="0"/>
                  </a:moveTo>
                  <a:cubicBezTo>
                    <a:pt x="12" y="15"/>
                    <a:pt x="11" y="33"/>
                    <a:pt x="15" y="50"/>
                  </a:cubicBezTo>
                  <a:cubicBezTo>
                    <a:pt x="0" y="36"/>
                    <a:pt x="1" y="18"/>
                    <a:pt x="0" y="0"/>
                  </a:cubicBezTo>
                  <a:close/>
                </a:path>
              </a:pathLst>
            </a:custGeom>
            <a:solidFill>
              <a:srgbClr val="CEB2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6" name="Freeform 918">
              <a:extLst>
                <a:ext uri="{FF2B5EF4-FFF2-40B4-BE49-F238E27FC236}">
                  <a16:creationId xmlns:a16="http://schemas.microsoft.com/office/drawing/2014/main" id="{D37ACACA-4B47-4698-911D-AD8F279F0333}"/>
                </a:ext>
              </a:extLst>
            </p:cNvPr>
            <p:cNvSpPr>
              <a:spLocks/>
            </p:cNvSpPr>
            <p:nvPr/>
          </p:nvSpPr>
          <p:spPr bwMode="auto">
            <a:xfrm>
              <a:off x="1321" y="2949"/>
              <a:ext cx="49" cy="30"/>
            </a:xfrm>
            <a:custGeom>
              <a:avLst/>
              <a:gdLst>
                <a:gd name="T0" fmla="*/ 44 w 44"/>
                <a:gd name="T1" fmla="*/ 9 h 26"/>
                <a:gd name="T2" fmla="*/ 0 w 44"/>
                <a:gd name="T3" fmla="*/ 11 h 26"/>
                <a:gd name="T4" fmla="*/ 44 w 44"/>
                <a:gd name="T5" fmla="*/ 9 h 26"/>
              </a:gdLst>
              <a:ahLst/>
              <a:cxnLst>
                <a:cxn ang="0">
                  <a:pos x="T0" y="T1"/>
                </a:cxn>
                <a:cxn ang="0">
                  <a:pos x="T2" y="T3"/>
                </a:cxn>
                <a:cxn ang="0">
                  <a:pos x="T4" y="T5"/>
                </a:cxn>
              </a:cxnLst>
              <a:rect l="0" t="0" r="r" b="b"/>
              <a:pathLst>
                <a:path w="44" h="26">
                  <a:moveTo>
                    <a:pt x="44" y="9"/>
                  </a:moveTo>
                  <a:cubicBezTo>
                    <a:pt x="28" y="26"/>
                    <a:pt x="14" y="13"/>
                    <a:pt x="0" y="11"/>
                  </a:cubicBezTo>
                  <a:cubicBezTo>
                    <a:pt x="14" y="0"/>
                    <a:pt x="28" y="2"/>
                    <a:pt x="44" y="9"/>
                  </a:cubicBezTo>
                  <a:close/>
                </a:path>
              </a:pathLst>
            </a:custGeom>
            <a:solidFill>
              <a:srgbClr val="3E96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7" name="Freeform 919">
              <a:extLst>
                <a:ext uri="{FF2B5EF4-FFF2-40B4-BE49-F238E27FC236}">
                  <a16:creationId xmlns:a16="http://schemas.microsoft.com/office/drawing/2014/main" id="{8E0E1C6F-C89A-4A1E-9F66-4D22C7331AD7}"/>
                </a:ext>
              </a:extLst>
            </p:cNvPr>
            <p:cNvSpPr>
              <a:spLocks/>
            </p:cNvSpPr>
            <p:nvPr/>
          </p:nvSpPr>
          <p:spPr bwMode="auto">
            <a:xfrm>
              <a:off x="1461" y="1407"/>
              <a:ext cx="37" cy="24"/>
            </a:xfrm>
            <a:custGeom>
              <a:avLst/>
              <a:gdLst>
                <a:gd name="T0" fmla="*/ 0 w 33"/>
                <a:gd name="T1" fmla="*/ 21 h 21"/>
                <a:gd name="T2" fmla="*/ 33 w 33"/>
                <a:gd name="T3" fmla="*/ 0 h 21"/>
                <a:gd name="T4" fmla="*/ 0 w 33"/>
                <a:gd name="T5" fmla="*/ 21 h 21"/>
              </a:gdLst>
              <a:ahLst/>
              <a:cxnLst>
                <a:cxn ang="0">
                  <a:pos x="T0" y="T1"/>
                </a:cxn>
                <a:cxn ang="0">
                  <a:pos x="T2" y="T3"/>
                </a:cxn>
                <a:cxn ang="0">
                  <a:pos x="T4" y="T5"/>
                </a:cxn>
              </a:cxnLst>
              <a:rect l="0" t="0" r="r" b="b"/>
              <a:pathLst>
                <a:path w="33" h="21">
                  <a:moveTo>
                    <a:pt x="0" y="21"/>
                  </a:moveTo>
                  <a:cubicBezTo>
                    <a:pt x="10" y="9"/>
                    <a:pt x="23" y="15"/>
                    <a:pt x="33" y="0"/>
                  </a:cubicBezTo>
                  <a:cubicBezTo>
                    <a:pt x="29" y="19"/>
                    <a:pt x="29" y="19"/>
                    <a:pt x="0" y="21"/>
                  </a:cubicBezTo>
                  <a:close/>
                </a:path>
              </a:pathLst>
            </a:custGeom>
            <a:solidFill>
              <a:srgbClr val="2522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pic>
        <p:nvPicPr>
          <p:cNvPr id="928" name="图片 1" descr="e7d195523061f1c0c2b73831c94a3edc981f60e396d3e182073EE1468018468A7F192AE5E5CD515B6C3125F8AF6E4EE646174E8CF0B46FD19828DCE8CDA3B3A044A74F0E769C5FA8CB87AB6FC303C8BA3785FAC64AF542478695B0984F536809C3F1707B1C3268FC7520299D04CFE85DEB91723432B78EC91A49EF06019607DE5BEC6629765AAD53314DC233652B24F7">
            <a:extLst>
              <a:ext uri="{FF2B5EF4-FFF2-40B4-BE49-F238E27FC236}">
                <a16:creationId xmlns:a16="http://schemas.microsoft.com/office/drawing/2014/main" id="{AA1B7C8A-B011-433C-B2B6-13B5E77ED229}"/>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40080" y="4177863"/>
            <a:ext cx="3546730" cy="3546730"/>
          </a:xfrm>
          <a:prstGeom prst="rect">
            <a:avLst/>
          </a:prstGeom>
        </p:spPr>
      </p:pic>
      <p:sp>
        <p:nvSpPr>
          <p:cNvPr id="929" name="文本框 2" descr="e7d195523061f1c0c2b73831c94a3edc981f60e396d3e182073EE1468018468A7F192AE5E5CD515B6C3125F8AF6E4EE646174E8CF0B46FD19828DCE8CDA3B3A044A74F0E769C5FA8CB87AB6FC303C8BA3785FAC64AF542478695B0984F536809C3F1707B1C3268FC7520299D04CFE85DEB91723432B78EC91A49EF06019607DE5BEC6629765AAD53314DC233652B24F7">
            <a:extLst>
              <a:ext uri="{FF2B5EF4-FFF2-40B4-BE49-F238E27FC236}">
                <a16:creationId xmlns:a16="http://schemas.microsoft.com/office/drawing/2014/main" id="{2FCF7446-1200-4750-ADE4-EC6F94DDA4C7}"/>
              </a:ext>
            </a:extLst>
          </p:cNvPr>
          <p:cNvSpPr txBox="1"/>
          <p:nvPr/>
        </p:nvSpPr>
        <p:spPr>
          <a:xfrm rot="151519">
            <a:off x="420664" y="5641456"/>
            <a:ext cx="1818126" cy="923330"/>
          </a:xfrm>
          <a:prstGeom prst="rect">
            <a:avLst/>
          </a:prstGeom>
          <a:noFill/>
        </p:spPr>
        <p:txBody>
          <a:bodyPr wrap="none" rtlCol="0">
            <a:spAutoFit/>
          </a:bodyPr>
          <a:lstStyle/>
          <a:p>
            <a:r>
              <a:rPr lang="en-US" altLang="zh-CN" sz="5400" b="1">
                <a:solidFill>
                  <a:srgbClr val="08688C"/>
                </a:solidFill>
                <a:latin typeface="Times New Roman" panose="02020603050405020304" pitchFamily="18" charset="0"/>
                <a:ea typeface="汉仪跳跳体简" panose="00020600040101010101" pitchFamily="18" charset="-122"/>
                <a:cs typeface="Times New Roman" panose="02020603050405020304" pitchFamily="18" charset="0"/>
              </a:rPr>
              <a:t>Gợi ý</a:t>
            </a:r>
            <a:endParaRPr lang="zh-CN" altLang="en-US" sz="5400" b="1" dirty="0">
              <a:solidFill>
                <a:srgbClr val="08688C"/>
              </a:solidFill>
              <a:latin typeface="Times New Roman" panose="02020603050405020304" pitchFamily="18" charset="0"/>
              <a:ea typeface="汉仪跳跳体简" panose="00020600040101010101" pitchFamily="18" charset="-122"/>
              <a:cs typeface="Times New Roman" panose="02020603050405020304" pitchFamily="18" charset="0"/>
            </a:endParaRPr>
          </a:p>
        </p:txBody>
      </p:sp>
      <p:sp>
        <p:nvSpPr>
          <p:cNvPr id="8" name="Rounded Rectangle 7"/>
          <p:cNvSpPr/>
          <p:nvPr/>
        </p:nvSpPr>
        <p:spPr>
          <a:xfrm>
            <a:off x="4715905" y="819508"/>
            <a:ext cx="7149868" cy="715089"/>
          </a:xfrm>
          <a:prstGeom prst="roundRect">
            <a:avLst/>
          </a:prstGeom>
          <a:solidFill>
            <a:srgbClr val="086789"/>
          </a:solidFill>
          <a:ln>
            <a:solidFill>
              <a:srgbClr val="CEDADA"/>
            </a:solidFill>
          </a:ln>
        </p:spPr>
        <p:txBody>
          <a:bodyPr wrap="square">
            <a:spAutoFit/>
          </a:bodyPr>
          <a:lstStyle/>
          <a:p>
            <a:pPr algn="ctr"/>
            <a:r>
              <a:rPr lang="vi-VN" sz="3600" b="1">
                <a:solidFill>
                  <a:schemeClr val="bg1"/>
                </a:solidFill>
                <a:latin typeface="+mj-lt"/>
              </a:rPr>
              <a:t>Không làm những việc gian dối </a:t>
            </a:r>
          </a:p>
        </p:txBody>
      </p:sp>
      <p:pic>
        <p:nvPicPr>
          <p:cNvPr id="931" name="Picture 930"/>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3170450" y="3045676"/>
            <a:ext cx="6597290" cy="3798285"/>
          </a:xfrm>
          <a:prstGeom prst="rect">
            <a:avLst/>
          </a:prstGeom>
          <a:ln>
            <a:noFill/>
          </a:ln>
          <a:effectLst>
            <a:softEdge rad="112500"/>
          </a:effectLst>
        </p:spPr>
      </p:pic>
      <p:sp>
        <p:nvSpPr>
          <p:cNvPr id="932" name="Rectangle 931"/>
          <p:cNvSpPr/>
          <p:nvPr/>
        </p:nvSpPr>
        <p:spPr>
          <a:xfrm>
            <a:off x="4655912" y="2674577"/>
            <a:ext cx="3557031" cy="646331"/>
          </a:xfrm>
          <a:prstGeom prst="rect">
            <a:avLst/>
          </a:prstGeom>
          <a:solidFill>
            <a:srgbClr val="086789"/>
          </a:solidFill>
          <a:ln>
            <a:solidFill>
              <a:srgbClr val="CEDADA"/>
            </a:solidFill>
          </a:ln>
        </p:spPr>
        <p:txBody>
          <a:bodyPr wrap="square">
            <a:spAutoFit/>
          </a:bodyPr>
          <a:lstStyle/>
          <a:p>
            <a:pPr algn="ctr"/>
            <a:r>
              <a:rPr lang="en-US" sz="3600" b="1">
                <a:solidFill>
                  <a:schemeClr val="bg1"/>
                </a:solidFill>
                <a:latin typeface="Times New Roman" panose="02020603050405020304" pitchFamily="18" charset="0"/>
                <a:cs typeface="Times New Roman" panose="02020603050405020304" pitchFamily="18" charset="0"/>
              </a:rPr>
              <a:t>hai chị em</a:t>
            </a:r>
          </a:p>
        </p:txBody>
      </p:sp>
    </p:spTree>
    <p:extLst>
      <p:ext uri="{BB962C8B-B14F-4D97-AF65-F5344CB8AC3E}">
        <p14:creationId xmlns:p14="http://schemas.microsoft.com/office/powerpoint/2010/main" val="1799141745"/>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600">
        <p14:ferris dir="l"/>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nodeType="afterEffect">
                                  <p:stCondLst>
                                    <p:cond delay="0"/>
                                  </p:stCondLst>
                                  <p:iterate type="wd">
                                    <p:tmPct val="10000"/>
                                  </p:iterate>
                                  <p:childTnLst>
                                    <p:set>
                                      <p:cBhvr>
                                        <p:cTn id="6" dur="1" fill="hold">
                                          <p:stCondLst>
                                            <p:cond delay="0"/>
                                          </p:stCondLst>
                                        </p:cTn>
                                        <p:tgtEl>
                                          <p:spTgt spid="928"/>
                                        </p:tgtEl>
                                        <p:attrNameLst>
                                          <p:attrName>style.visibility</p:attrName>
                                        </p:attrNameLst>
                                      </p:cBhvr>
                                      <p:to>
                                        <p:strVal val="visible"/>
                                      </p:to>
                                    </p:set>
                                    <p:animEffect transition="in" filter="wipe(down)">
                                      <p:cBhvr>
                                        <p:cTn id="7" dur="500"/>
                                        <p:tgtEl>
                                          <p:spTgt spid="928"/>
                                        </p:tgtEl>
                                      </p:cBhvr>
                                    </p:animEffect>
                                  </p:childTnLst>
                                </p:cTn>
                              </p:par>
                            </p:childTnLst>
                          </p:cTn>
                        </p:par>
                        <p:par>
                          <p:cTn id="8" fill="hold">
                            <p:stCondLst>
                              <p:cond delay="500"/>
                            </p:stCondLst>
                            <p:childTnLst>
                              <p:par>
                                <p:cTn id="9" presetID="53" presetClass="entr" presetSubtype="16" fill="hold" grpId="0" nodeType="afterEffect">
                                  <p:stCondLst>
                                    <p:cond delay="0"/>
                                  </p:stCondLst>
                                  <p:iterate type="wd">
                                    <p:tmPct val="10000"/>
                                  </p:iterate>
                                  <p:childTnLst>
                                    <p:set>
                                      <p:cBhvr>
                                        <p:cTn id="10" dur="1" fill="hold">
                                          <p:stCondLst>
                                            <p:cond delay="0"/>
                                          </p:stCondLst>
                                        </p:cTn>
                                        <p:tgtEl>
                                          <p:spTgt spid="929"/>
                                        </p:tgtEl>
                                        <p:attrNameLst>
                                          <p:attrName>style.visibility</p:attrName>
                                        </p:attrNameLst>
                                      </p:cBhvr>
                                      <p:to>
                                        <p:strVal val="visible"/>
                                      </p:to>
                                    </p:set>
                                    <p:anim calcmode="lin" valueType="num">
                                      <p:cBhvr>
                                        <p:cTn id="11" dur="500" fill="hold"/>
                                        <p:tgtEl>
                                          <p:spTgt spid="929"/>
                                        </p:tgtEl>
                                        <p:attrNameLst>
                                          <p:attrName>ppt_w</p:attrName>
                                        </p:attrNameLst>
                                      </p:cBhvr>
                                      <p:tavLst>
                                        <p:tav tm="0">
                                          <p:val>
                                            <p:fltVal val="0"/>
                                          </p:val>
                                        </p:tav>
                                        <p:tav tm="100000">
                                          <p:val>
                                            <p:strVal val="#ppt_w"/>
                                          </p:val>
                                        </p:tav>
                                      </p:tavLst>
                                    </p:anim>
                                    <p:anim calcmode="lin" valueType="num">
                                      <p:cBhvr>
                                        <p:cTn id="12" dur="500" fill="hold"/>
                                        <p:tgtEl>
                                          <p:spTgt spid="929"/>
                                        </p:tgtEl>
                                        <p:attrNameLst>
                                          <p:attrName>ppt_h</p:attrName>
                                        </p:attrNameLst>
                                      </p:cBhvr>
                                      <p:tavLst>
                                        <p:tav tm="0">
                                          <p:val>
                                            <p:fltVal val="0"/>
                                          </p:val>
                                        </p:tav>
                                        <p:tav tm="100000">
                                          <p:val>
                                            <p:strVal val="#ppt_h"/>
                                          </p:val>
                                        </p:tav>
                                      </p:tavLst>
                                    </p:anim>
                                    <p:animEffect transition="in" filter="fade">
                                      <p:cBhvr>
                                        <p:cTn id="13" dur="500"/>
                                        <p:tgtEl>
                                          <p:spTgt spid="929"/>
                                        </p:tgtEl>
                                      </p:cBhvr>
                                    </p:animEffect>
                                  </p:childTnLst>
                                </p:cTn>
                              </p:par>
                            </p:childTnLst>
                          </p:cTn>
                        </p:par>
                        <p:par>
                          <p:cTn id="14" fill="hold">
                            <p:stCondLst>
                              <p:cond delay="1050"/>
                            </p:stCondLst>
                            <p:childTnLst>
                              <p:par>
                                <p:cTn id="15" presetID="3" presetClass="entr" presetSubtype="10" fill="hold" nodeType="afterEffect">
                                  <p:stCondLst>
                                    <p:cond delay="0"/>
                                  </p:stCondLst>
                                  <p:iterate type="wd">
                                    <p:tmPct val="10000"/>
                                  </p:iterate>
                                  <p:childTnLst>
                                    <p:set>
                                      <p:cBhvr>
                                        <p:cTn id="16" dur="1" fill="hold">
                                          <p:stCondLst>
                                            <p:cond delay="0"/>
                                          </p:stCondLst>
                                        </p:cTn>
                                        <p:tgtEl>
                                          <p:spTgt spid="11"/>
                                        </p:tgtEl>
                                        <p:attrNameLst>
                                          <p:attrName>style.visibility</p:attrName>
                                        </p:attrNameLst>
                                      </p:cBhvr>
                                      <p:to>
                                        <p:strVal val="visible"/>
                                      </p:to>
                                    </p:set>
                                    <p:animEffect transition="in" filter="blinds(horizontal)">
                                      <p:cBhvr>
                                        <p:cTn id="17" dur="500"/>
                                        <p:tgtEl>
                                          <p:spTgt spid="11"/>
                                        </p:tgtEl>
                                      </p:cBhvr>
                                    </p:animEffect>
                                  </p:childTnLst>
                                </p:cTn>
                              </p:par>
                            </p:childTnLst>
                          </p:cTn>
                        </p:par>
                        <p:par>
                          <p:cTn id="18" fill="hold">
                            <p:stCondLst>
                              <p:cond delay="1550"/>
                            </p:stCondLst>
                            <p:childTnLst>
                              <p:par>
                                <p:cTn id="19" presetID="53" presetClass="entr" presetSubtype="16" fill="hold" nodeType="afterEffect">
                                  <p:stCondLst>
                                    <p:cond delay="0"/>
                                  </p:stCondLst>
                                  <p:iterate type="wd">
                                    <p:tmPct val="10000"/>
                                  </p:iterate>
                                  <p:childTnLst>
                                    <p:set>
                                      <p:cBhvr>
                                        <p:cTn id="20" dur="1" fill="hold">
                                          <p:stCondLst>
                                            <p:cond delay="0"/>
                                          </p:stCondLst>
                                        </p:cTn>
                                        <p:tgtEl>
                                          <p:spTgt spid="2"/>
                                        </p:tgtEl>
                                        <p:attrNameLst>
                                          <p:attrName>style.visibility</p:attrName>
                                        </p:attrNameLst>
                                      </p:cBhvr>
                                      <p:to>
                                        <p:strVal val="visible"/>
                                      </p:to>
                                    </p:set>
                                    <p:anim calcmode="lin" valueType="num">
                                      <p:cBhvr>
                                        <p:cTn id="21" dur="500" fill="hold"/>
                                        <p:tgtEl>
                                          <p:spTgt spid="2"/>
                                        </p:tgtEl>
                                        <p:attrNameLst>
                                          <p:attrName>ppt_w</p:attrName>
                                        </p:attrNameLst>
                                      </p:cBhvr>
                                      <p:tavLst>
                                        <p:tav tm="0">
                                          <p:val>
                                            <p:fltVal val="0"/>
                                          </p:val>
                                        </p:tav>
                                        <p:tav tm="100000">
                                          <p:val>
                                            <p:strVal val="#ppt_w"/>
                                          </p:val>
                                        </p:tav>
                                      </p:tavLst>
                                    </p:anim>
                                    <p:anim calcmode="lin" valueType="num">
                                      <p:cBhvr>
                                        <p:cTn id="22" dur="500" fill="hold"/>
                                        <p:tgtEl>
                                          <p:spTgt spid="2"/>
                                        </p:tgtEl>
                                        <p:attrNameLst>
                                          <p:attrName>ppt_h</p:attrName>
                                        </p:attrNameLst>
                                      </p:cBhvr>
                                      <p:tavLst>
                                        <p:tav tm="0">
                                          <p:val>
                                            <p:fltVal val="0"/>
                                          </p:val>
                                        </p:tav>
                                        <p:tav tm="100000">
                                          <p:val>
                                            <p:strVal val="#ppt_h"/>
                                          </p:val>
                                        </p:tav>
                                      </p:tavLst>
                                    </p:anim>
                                    <p:animEffect transition="in" filter="fade">
                                      <p:cBhvr>
                                        <p:cTn id="23" dur="500"/>
                                        <p:tgtEl>
                                          <p:spTgt spid="2"/>
                                        </p:tgtEl>
                                      </p:cBhvr>
                                    </p:animEffect>
                                  </p:childTnLst>
                                </p:cTn>
                              </p:par>
                            </p:childTnLst>
                          </p:cTn>
                        </p:par>
                        <p:par>
                          <p:cTn id="24" fill="hold">
                            <p:stCondLst>
                              <p:cond delay="2050"/>
                            </p:stCondLst>
                            <p:childTnLst>
                              <p:par>
                                <p:cTn id="25" presetID="53" presetClass="entr" presetSubtype="16" fill="hold" grpId="0" nodeType="afterEffect">
                                  <p:stCondLst>
                                    <p:cond delay="0"/>
                                  </p:stCondLst>
                                  <p:iterate type="wd">
                                    <p:tmPct val="10000"/>
                                  </p:iterate>
                                  <p:childTnLst>
                                    <p:set>
                                      <p:cBhvr>
                                        <p:cTn id="26" dur="1" fill="hold">
                                          <p:stCondLst>
                                            <p:cond delay="0"/>
                                          </p:stCondLst>
                                        </p:cTn>
                                        <p:tgtEl>
                                          <p:spTgt spid="3"/>
                                        </p:tgtEl>
                                        <p:attrNameLst>
                                          <p:attrName>style.visibility</p:attrName>
                                        </p:attrNameLst>
                                      </p:cBhvr>
                                      <p:to>
                                        <p:strVal val="visible"/>
                                      </p:to>
                                    </p:set>
                                    <p:anim calcmode="lin" valueType="num">
                                      <p:cBhvr>
                                        <p:cTn id="27" dur="500" fill="hold"/>
                                        <p:tgtEl>
                                          <p:spTgt spid="3"/>
                                        </p:tgtEl>
                                        <p:attrNameLst>
                                          <p:attrName>ppt_w</p:attrName>
                                        </p:attrNameLst>
                                      </p:cBhvr>
                                      <p:tavLst>
                                        <p:tav tm="0">
                                          <p:val>
                                            <p:fltVal val="0"/>
                                          </p:val>
                                        </p:tav>
                                        <p:tav tm="100000">
                                          <p:val>
                                            <p:strVal val="#ppt_w"/>
                                          </p:val>
                                        </p:tav>
                                      </p:tavLst>
                                    </p:anim>
                                    <p:anim calcmode="lin" valueType="num">
                                      <p:cBhvr>
                                        <p:cTn id="28" dur="500" fill="hold"/>
                                        <p:tgtEl>
                                          <p:spTgt spid="3"/>
                                        </p:tgtEl>
                                        <p:attrNameLst>
                                          <p:attrName>ppt_h</p:attrName>
                                        </p:attrNameLst>
                                      </p:cBhvr>
                                      <p:tavLst>
                                        <p:tav tm="0">
                                          <p:val>
                                            <p:fltVal val="0"/>
                                          </p:val>
                                        </p:tav>
                                        <p:tav tm="100000">
                                          <p:val>
                                            <p:strVal val="#ppt_h"/>
                                          </p:val>
                                        </p:tav>
                                      </p:tavLst>
                                    </p:anim>
                                    <p:animEffect transition="in" filter="fade">
                                      <p:cBhvr>
                                        <p:cTn id="29" dur="500"/>
                                        <p:tgtEl>
                                          <p:spTgt spid="3"/>
                                        </p:tgtEl>
                                      </p:cBhvr>
                                    </p:animEffect>
                                  </p:childTnLst>
                                </p:cTn>
                              </p:par>
                            </p:childTnLst>
                          </p:cTn>
                        </p:par>
                      </p:childTnLst>
                    </p:cTn>
                  </p:par>
                  <p:par>
                    <p:cTn id="30" fill="hold">
                      <p:stCondLst>
                        <p:cond delay="indefinite"/>
                      </p:stCondLst>
                      <p:childTnLst>
                        <p:par>
                          <p:cTn id="31" fill="hold">
                            <p:stCondLst>
                              <p:cond delay="0"/>
                            </p:stCondLst>
                            <p:childTnLst>
                              <p:par>
                                <p:cTn id="32" presetID="47" presetClass="entr" presetSubtype="0" fill="hold" grpId="0" nodeType="clickEffect">
                                  <p:stCondLst>
                                    <p:cond delay="0"/>
                                  </p:stCondLst>
                                  <p:iterate type="wd">
                                    <p:tmPct val="10000"/>
                                  </p:iterate>
                                  <p:childTnLst>
                                    <p:set>
                                      <p:cBhvr>
                                        <p:cTn id="33" dur="1" fill="hold">
                                          <p:stCondLst>
                                            <p:cond delay="0"/>
                                          </p:stCondLst>
                                        </p:cTn>
                                        <p:tgtEl>
                                          <p:spTgt spid="8"/>
                                        </p:tgtEl>
                                        <p:attrNameLst>
                                          <p:attrName>style.visibility</p:attrName>
                                        </p:attrNameLst>
                                      </p:cBhvr>
                                      <p:to>
                                        <p:strVal val="visible"/>
                                      </p:to>
                                    </p:set>
                                    <p:animEffect transition="in" filter="fade">
                                      <p:cBhvr>
                                        <p:cTn id="34" dur="500"/>
                                        <p:tgtEl>
                                          <p:spTgt spid="8"/>
                                        </p:tgtEl>
                                      </p:cBhvr>
                                    </p:animEffect>
                                    <p:anim calcmode="lin" valueType="num">
                                      <p:cBhvr>
                                        <p:cTn id="35" dur="500" fill="hold"/>
                                        <p:tgtEl>
                                          <p:spTgt spid="8"/>
                                        </p:tgtEl>
                                        <p:attrNameLst>
                                          <p:attrName>ppt_x</p:attrName>
                                        </p:attrNameLst>
                                      </p:cBhvr>
                                      <p:tavLst>
                                        <p:tav tm="0">
                                          <p:val>
                                            <p:strVal val="#ppt_x"/>
                                          </p:val>
                                        </p:tav>
                                        <p:tav tm="100000">
                                          <p:val>
                                            <p:strVal val="#ppt_x"/>
                                          </p:val>
                                        </p:tav>
                                      </p:tavLst>
                                    </p:anim>
                                    <p:anim calcmode="lin" valueType="num">
                                      <p:cBhvr>
                                        <p:cTn id="36" dur="500" fill="hold"/>
                                        <p:tgtEl>
                                          <p:spTgt spid="8"/>
                                        </p:tgtEl>
                                        <p:attrNameLst>
                                          <p:attrName>ppt_y</p:attrName>
                                        </p:attrNameLst>
                                      </p:cBhvr>
                                      <p:tavLst>
                                        <p:tav tm="0">
                                          <p:val>
                                            <p:strVal val="#ppt_y-.1"/>
                                          </p:val>
                                        </p:tav>
                                        <p:tav tm="100000">
                                          <p:val>
                                            <p:strVal val="#ppt_y"/>
                                          </p:val>
                                        </p:tav>
                                      </p:tavLst>
                                    </p:anim>
                                  </p:childTnLst>
                                </p:cTn>
                              </p:par>
                            </p:childTnLst>
                          </p:cTn>
                        </p:par>
                      </p:childTnLst>
                    </p:cTn>
                  </p:par>
                  <p:par>
                    <p:cTn id="37" fill="hold">
                      <p:stCondLst>
                        <p:cond delay="indefinite"/>
                      </p:stCondLst>
                      <p:childTnLst>
                        <p:par>
                          <p:cTn id="38" fill="hold">
                            <p:stCondLst>
                              <p:cond delay="0"/>
                            </p:stCondLst>
                            <p:childTnLst>
                              <p:par>
                                <p:cTn id="39" presetID="14" presetClass="entr" presetSubtype="10" fill="hold" nodeType="clickEffect">
                                  <p:stCondLst>
                                    <p:cond delay="0"/>
                                  </p:stCondLst>
                                  <p:childTnLst>
                                    <p:set>
                                      <p:cBhvr>
                                        <p:cTn id="40" dur="1" fill="hold">
                                          <p:stCondLst>
                                            <p:cond delay="0"/>
                                          </p:stCondLst>
                                        </p:cTn>
                                        <p:tgtEl>
                                          <p:spTgt spid="931"/>
                                        </p:tgtEl>
                                        <p:attrNameLst>
                                          <p:attrName>style.visibility</p:attrName>
                                        </p:attrNameLst>
                                      </p:cBhvr>
                                      <p:to>
                                        <p:strVal val="visible"/>
                                      </p:to>
                                    </p:set>
                                    <p:animEffect transition="in" filter="randombar(horizontal)">
                                      <p:cBhvr>
                                        <p:cTn id="41" dur="500"/>
                                        <p:tgtEl>
                                          <p:spTgt spid="931"/>
                                        </p:tgtEl>
                                      </p:cBhvr>
                                    </p:animEffect>
                                  </p:childTnLst>
                                </p:cTn>
                              </p:par>
                            </p:childTnLst>
                          </p:cTn>
                        </p:par>
                        <p:par>
                          <p:cTn id="42" fill="hold">
                            <p:stCondLst>
                              <p:cond delay="500"/>
                            </p:stCondLst>
                            <p:childTnLst>
                              <p:par>
                                <p:cTn id="43" presetID="31" presetClass="entr" presetSubtype="0" fill="hold" grpId="0" nodeType="afterEffect">
                                  <p:stCondLst>
                                    <p:cond delay="0"/>
                                  </p:stCondLst>
                                  <p:childTnLst>
                                    <p:set>
                                      <p:cBhvr>
                                        <p:cTn id="44" dur="1" fill="hold">
                                          <p:stCondLst>
                                            <p:cond delay="0"/>
                                          </p:stCondLst>
                                        </p:cTn>
                                        <p:tgtEl>
                                          <p:spTgt spid="932"/>
                                        </p:tgtEl>
                                        <p:attrNameLst>
                                          <p:attrName>style.visibility</p:attrName>
                                        </p:attrNameLst>
                                      </p:cBhvr>
                                      <p:to>
                                        <p:strVal val="visible"/>
                                      </p:to>
                                    </p:set>
                                    <p:anim calcmode="lin" valueType="num">
                                      <p:cBhvr>
                                        <p:cTn id="45" dur="500" fill="hold"/>
                                        <p:tgtEl>
                                          <p:spTgt spid="932"/>
                                        </p:tgtEl>
                                        <p:attrNameLst>
                                          <p:attrName>ppt_w</p:attrName>
                                        </p:attrNameLst>
                                      </p:cBhvr>
                                      <p:tavLst>
                                        <p:tav tm="0">
                                          <p:val>
                                            <p:fltVal val="0"/>
                                          </p:val>
                                        </p:tav>
                                        <p:tav tm="100000">
                                          <p:val>
                                            <p:strVal val="#ppt_w"/>
                                          </p:val>
                                        </p:tav>
                                      </p:tavLst>
                                    </p:anim>
                                    <p:anim calcmode="lin" valueType="num">
                                      <p:cBhvr>
                                        <p:cTn id="46" dur="500" fill="hold"/>
                                        <p:tgtEl>
                                          <p:spTgt spid="932"/>
                                        </p:tgtEl>
                                        <p:attrNameLst>
                                          <p:attrName>ppt_h</p:attrName>
                                        </p:attrNameLst>
                                      </p:cBhvr>
                                      <p:tavLst>
                                        <p:tav tm="0">
                                          <p:val>
                                            <p:fltVal val="0"/>
                                          </p:val>
                                        </p:tav>
                                        <p:tav tm="100000">
                                          <p:val>
                                            <p:strVal val="#ppt_h"/>
                                          </p:val>
                                        </p:tav>
                                      </p:tavLst>
                                    </p:anim>
                                    <p:anim calcmode="lin" valueType="num">
                                      <p:cBhvr>
                                        <p:cTn id="47" dur="500" fill="hold"/>
                                        <p:tgtEl>
                                          <p:spTgt spid="932"/>
                                        </p:tgtEl>
                                        <p:attrNameLst>
                                          <p:attrName>style.rotation</p:attrName>
                                        </p:attrNameLst>
                                      </p:cBhvr>
                                      <p:tavLst>
                                        <p:tav tm="0">
                                          <p:val>
                                            <p:fltVal val="90"/>
                                          </p:val>
                                        </p:tav>
                                        <p:tav tm="100000">
                                          <p:val>
                                            <p:fltVal val="0"/>
                                          </p:val>
                                        </p:tav>
                                      </p:tavLst>
                                    </p:anim>
                                    <p:animEffect transition="in" filter="fade">
                                      <p:cBhvr>
                                        <p:cTn id="48" dur="500"/>
                                        <p:tgtEl>
                                          <p:spTgt spid="9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929" grpId="0"/>
      <p:bldP spid="8" grpId="0" animBg="1"/>
      <p:bldP spid="932" grpId="0" animBg="1"/>
    </p:bldLst>
  </p:timing>
</p:sld>
</file>

<file path=ppt/slides/slide11.xml><?xml version="1.0" encoding="utf-8"?>
<p:sld xmlns:a="http://schemas.openxmlformats.org/drawingml/2006/main" xmlns:r="http://schemas.openxmlformats.org/officeDocument/2006/relationships" xmlns:p="http://schemas.openxmlformats.org/presentationml/2006/main">
  <p:cSld>
    <p:bg>
      <p:bgPr>
        <a:blipFill dpi="0" rotWithShape="1">
          <a:blip r:embed="rId4">
            <a:lum/>
          </a:blip>
          <a:srcRect/>
          <a:stretch>
            <a:fillRect l="-1000" r="-1000"/>
          </a:stretch>
        </a:blipFill>
        <a:effectLst/>
      </p:bgPr>
    </p:bg>
    <p:spTree>
      <p:nvGrpSpPr>
        <p:cNvPr id="1" name=""/>
        <p:cNvGrpSpPr/>
        <p:nvPr/>
      </p:nvGrpSpPr>
      <p:grpSpPr>
        <a:xfrm>
          <a:off x="0" y="0"/>
          <a:ext cx="0" cy="0"/>
          <a:chOff x="0" y="0"/>
          <a:chExt cx="0" cy="0"/>
        </a:xfrm>
      </p:grpSpPr>
      <p:pic>
        <p:nvPicPr>
          <p:cNvPr id="4" name="Picture 3"/>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401882" y="3445943"/>
            <a:ext cx="9991630" cy="3237876"/>
          </a:xfrm>
          <a:prstGeom prst="rect">
            <a:avLst/>
          </a:prstGeom>
          <a:ln>
            <a:noFill/>
          </a:ln>
          <a:effectLst>
            <a:softEdge rad="112500"/>
          </a:effectLst>
        </p:spPr>
      </p:pic>
      <p:pic>
        <p:nvPicPr>
          <p:cNvPr id="2" name="图片 1"/>
          <p:cNvPicPr>
            <a:picLocks noChangeAspect="1"/>
          </p:cNvPicPr>
          <p:nvPr/>
        </p:nvPicPr>
        <p:blipFill>
          <a:blip r:embed="rId6"/>
          <a:stretch>
            <a:fillRect/>
          </a:stretch>
        </p:blipFill>
        <p:spPr>
          <a:xfrm>
            <a:off x="342886" y="528188"/>
            <a:ext cx="5248691" cy="2601729"/>
          </a:xfrm>
          <a:prstGeom prst="rect">
            <a:avLst/>
          </a:prstGeom>
        </p:spPr>
      </p:pic>
      <p:sp>
        <p:nvSpPr>
          <p:cNvPr id="3" name="10"/>
          <p:cNvSpPr txBox="1"/>
          <p:nvPr/>
        </p:nvSpPr>
        <p:spPr>
          <a:xfrm>
            <a:off x="234499" y="1016717"/>
            <a:ext cx="3700340" cy="1384995"/>
          </a:xfrm>
          <a:prstGeom prst="rect">
            <a:avLst/>
          </a:prstGeom>
          <a:noFill/>
        </p:spPr>
        <p:txBody>
          <a:bodyPr wrap="square" rtlCol="0">
            <a:spAutoFit/>
          </a:bodyPr>
          <a:lstStyle/>
          <a:p>
            <a:pPr algn="ctr"/>
            <a:r>
              <a:rPr lang="en-US" altLang="zh-CN" sz="2800" b="1">
                <a:solidFill>
                  <a:srgbClr val="C00000"/>
                </a:solidFill>
                <a:latin typeface="Times New Roman" panose="02020603050405020304" pitchFamily="18" charset="0"/>
                <a:ea typeface="851tegakizatsu" panose="02000600000000000000" pitchFamily="2" charset="-122"/>
                <a:cs typeface="Times New Roman" panose="02020603050405020304" pitchFamily="18" charset="0"/>
              </a:rPr>
              <a:t>1. Nêu một số biểu hiện của tính</a:t>
            </a:r>
          </a:p>
          <a:p>
            <a:pPr algn="ctr"/>
            <a:r>
              <a:rPr lang="en-US" altLang="zh-CN" sz="2800" b="1">
                <a:solidFill>
                  <a:srgbClr val="C00000"/>
                </a:solidFill>
                <a:latin typeface="Times New Roman" panose="02020603050405020304" pitchFamily="18" charset="0"/>
                <a:ea typeface="851tegakizatsu" panose="02000600000000000000" pitchFamily="2" charset="-122"/>
                <a:cs typeface="Times New Roman" panose="02020603050405020304" pitchFamily="18" charset="0"/>
              </a:rPr>
              <a:t> trung thực:</a:t>
            </a:r>
            <a:endParaRPr lang="zh-CN" altLang="en-US" sz="2800" b="1" dirty="0">
              <a:solidFill>
                <a:srgbClr val="C00000"/>
              </a:solidFill>
              <a:latin typeface="Times New Roman" panose="02020603050405020304" pitchFamily="18" charset="0"/>
              <a:ea typeface="851tegakizatsu" panose="02000600000000000000" pitchFamily="2" charset="-122"/>
              <a:cs typeface="Times New Roman" panose="02020603050405020304" pitchFamily="18" charset="0"/>
            </a:endParaRPr>
          </a:p>
        </p:txBody>
      </p:sp>
      <p:pic>
        <p:nvPicPr>
          <p:cNvPr id="10" name="图片 9"/>
          <p:cNvPicPr>
            <a:picLocks noChangeAspect="1"/>
          </p:cNvPicPr>
          <p:nvPr/>
        </p:nvPicPr>
        <p:blipFill>
          <a:blip r:embed="rId7"/>
          <a:stretch>
            <a:fillRect/>
          </a:stretch>
        </p:blipFill>
        <p:spPr>
          <a:xfrm>
            <a:off x="1" y="1"/>
            <a:ext cx="12192000" cy="500912"/>
          </a:xfrm>
          <a:prstGeom prst="rect">
            <a:avLst/>
          </a:prstGeom>
        </p:spPr>
      </p:pic>
      <p:grpSp>
        <p:nvGrpSpPr>
          <p:cNvPr id="11" name="Group 4">
            <a:extLst>
              <a:ext uri="{FF2B5EF4-FFF2-40B4-BE49-F238E27FC236}">
                <a16:creationId xmlns:a16="http://schemas.microsoft.com/office/drawing/2014/main" id="{CCC9BEBF-DA6A-41E2-B0EB-3AF313D3A22C}"/>
              </a:ext>
            </a:extLst>
          </p:cNvPr>
          <p:cNvGrpSpPr>
            <a:grpSpLocks noChangeAspect="1"/>
          </p:cNvGrpSpPr>
          <p:nvPr/>
        </p:nvGrpSpPr>
        <p:grpSpPr bwMode="auto">
          <a:xfrm>
            <a:off x="9276582" y="2160377"/>
            <a:ext cx="2915418" cy="4724821"/>
            <a:chOff x="0" y="424"/>
            <a:chExt cx="2404" cy="3896"/>
          </a:xfrm>
        </p:grpSpPr>
        <p:sp>
          <p:nvSpPr>
            <p:cNvPr id="12" name="AutoShape 3">
              <a:extLst>
                <a:ext uri="{FF2B5EF4-FFF2-40B4-BE49-F238E27FC236}">
                  <a16:creationId xmlns:a16="http://schemas.microsoft.com/office/drawing/2014/main" id="{45FCBA2E-FDE8-48D4-A427-A98F4D956B9E}"/>
                </a:ext>
              </a:extLst>
            </p:cNvPr>
            <p:cNvSpPr>
              <a:spLocks noChangeAspect="1" noChangeArrowheads="1" noTextEdit="1"/>
            </p:cNvSpPr>
            <p:nvPr/>
          </p:nvSpPr>
          <p:spPr bwMode="auto">
            <a:xfrm>
              <a:off x="0" y="424"/>
              <a:ext cx="2404" cy="38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nvGrpSpPr>
            <p:cNvPr id="13" name="Group 205">
              <a:extLst>
                <a:ext uri="{FF2B5EF4-FFF2-40B4-BE49-F238E27FC236}">
                  <a16:creationId xmlns:a16="http://schemas.microsoft.com/office/drawing/2014/main" id="{C4DC1350-7E75-4F2C-AF49-F441162A5961}"/>
                </a:ext>
              </a:extLst>
            </p:cNvPr>
            <p:cNvGrpSpPr>
              <a:grpSpLocks/>
            </p:cNvGrpSpPr>
            <p:nvPr/>
          </p:nvGrpSpPr>
          <p:grpSpPr bwMode="auto">
            <a:xfrm>
              <a:off x="-2" y="421"/>
              <a:ext cx="2412" cy="3906"/>
              <a:chOff x="-2" y="421"/>
              <a:chExt cx="2412" cy="3906"/>
            </a:xfrm>
          </p:grpSpPr>
          <p:sp>
            <p:nvSpPr>
              <p:cNvPr id="728" name="Freeform 5">
                <a:extLst>
                  <a:ext uri="{FF2B5EF4-FFF2-40B4-BE49-F238E27FC236}">
                    <a16:creationId xmlns:a16="http://schemas.microsoft.com/office/drawing/2014/main" id="{5BC97828-2CD0-4D41-A30C-77E12BE84900}"/>
                  </a:ext>
                </a:extLst>
              </p:cNvPr>
              <p:cNvSpPr>
                <a:spLocks/>
              </p:cNvSpPr>
              <p:nvPr/>
            </p:nvSpPr>
            <p:spPr bwMode="auto">
              <a:xfrm>
                <a:off x="0" y="4216"/>
                <a:ext cx="2407" cy="104"/>
              </a:xfrm>
              <a:custGeom>
                <a:avLst/>
                <a:gdLst>
                  <a:gd name="T0" fmla="*/ 2137 w 2142"/>
                  <a:gd name="T1" fmla="*/ 28 h 93"/>
                  <a:gd name="T2" fmla="*/ 2135 w 2142"/>
                  <a:gd name="T3" fmla="*/ 61 h 93"/>
                  <a:gd name="T4" fmla="*/ 2076 w 2142"/>
                  <a:gd name="T5" fmla="*/ 74 h 93"/>
                  <a:gd name="T6" fmla="*/ 1877 w 2142"/>
                  <a:gd name="T7" fmla="*/ 88 h 93"/>
                  <a:gd name="T8" fmla="*/ 1792 w 2142"/>
                  <a:gd name="T9" fmla="*/ 86 h 93"/>
                  <a:gd name="T10" fmla="*/ 1760 w 2142"/>
                  <a:gd name="T11" fmla="*/ 88 h 93"/>
                  <a:gd name="T12" fmla="*/ 1605 w 2142"/>
                  <a:gd name="T13" fmla="*/ 90 h 93"/>
                  <a:gd name="T14" fmla="*/ 1596 w 2142"/>
                  <a:gd name="T15" fmla="*/ 92 h 93"/>
                  <a:gd name="T16" fmla="*/ 856 w 2142"/>
                  <a:gd name="T17" fmla="*/ 92 h 93"/>
                  <a:gd name="T18" fmla="*/ 837 w 2142"/>
                  <a:gd name="T19" fmla="*/ 90 h 93"/>
                  <a:gd name="T20" fmla="*/ 637 w 2142"/>
                  <a:gd name="T21" fmla="*/ 89 h 93"/>
                  <a:gd name="T22" fmla="*/ 478 w 2142"/>
                  <a:gd name="T23" fmla="*/ 86 h 93"/>
                  <a:gd name="T24" fmla="*/ 306 w 2142"/>
                  <a:gd name="T25" fmla="*/ 77 h 93"/>
                  <a:gd name="T26" fmla="*/ 294 w 2142"/>
                  <a:gd name="T27" fmla="*/ 76 h 93"/>
                  <a:gd name="T28" fmla="*/ 267 w 2142"/>
                  <a:gd name="T29" fmla="*/ 71 h 93"/>
                  <a:gd name="T30" fmla="*/ 170 w 2142"/>
                  <a:gd name="T31" fmla="*/ 61 h 93"/>
                  <a:gd name="T32" fmla="*/ 108 w 2142"/>
                  <a:gd name="T33" fmla="*/ 60 h 93"/>
                  <a:gd name="T34" fmla="*/ 18 w 2142"/>
                  <a:gd name="T35" fmla="*/ 47 h 93"/>
                  <a:gd name="T36" fmla="*/ 4 w 2142"/>
                  <a:gd name="T37" fmla="*/ 36 h 93"/>
                  <a:gd name="T38" fmla="*/ 7 w 2142"/>
                  <a:gd name="T39" fmla="*/ 0 h 93"/>
                  <a:gd name="T40" fmla="*/ 10 w 2142"/>
                  <a:gd name="T41" fmla="*/ 2 h 93"/>
                  <a:gd name="T42" fmla="*/ 40 w 2142"/>
                  <a:gd name="T43" fmla="*/ 17 h 93"/>
                  <a:gd name="T44" fmla="*/ 266 w 2142"/>
                  <a:gd name="T45" fmla="*/ 31 h 93"/>
                  <a:gd name="T46" fmla="*/ 379 w 2142"/>
                  <a:gd name="T47" fmla="*/ 38 h 93"/>
                  <a:gd name="T48" fmla="*/ 396 w 2142"/>
                  <a:gd name="T49" fmla="*/ 38 h 93"/>
                  <a:gd name="T50" fmla="*/ 494 w 2142"/>
                  <a:gd name="T51" fmla="*/ 45 h 93"/>
                  <a:gd name="T52" fmla="*/ 589 w 2142"/>
                  <a:gd name="T53" fmla="*/ 41 h 93"/>
                  <a:gd name="T54" fmla="*/ 814 w 2142"/>
                  <a:gd name="T55" fmla="*/ 50 h 93"/>
                  <a:gd name="T56" fmla="*/ 824 w 2142"/>
                  <a:gd name="T57" fmla="*/ 50 h 93"/>
                  <a:gd name="T58" fmla="*/ 1058 w 2142"/>
                  <a:gd name="T59" fmla="*/ 54 h 93"/>
                  <a:gd name="T60" fmla="*/ 1163 w 2142"/>
                  <a:gd name="T61" fmla="*/ 54 h 93"/>
                  <a:gd name="T62" fmla="*/ 1252 w 2142"/>
                  <a:gd name="T63" fmla="*/ 55 h 93"/>
                  <a:gd name="T64" fmla="*/ 1319 w 2142"/>
                  <a:gd name="T65" fmla="*/ 54 h 93"/>
                  <a:gd name="T66" fmla="*/ 1466 w 2142"/>
                  <a:gd name="T67" fmla="*/ 54 h 93"/>
                  <a:gd name="T68" fmla="*/ 1506 w 2142"/>
                  <a:gd name="T69" fmla="*/ 51 h 93"/>
                  <a:gd name="T70" fmla="*/ 1560 w 2142"/>
                  <a:gd name="T71" fmla="*/ 48 h 93"/>
                  <a:gd name="T72" fmla="*/ 1597 w 2142"/>
                  <a:gd name="T73" fmla="*/ 44 h 93"/>
                  <a:gd name="T74" fmla="*/ 1648 w 2142"/>
                  <a:gd name="T75" fmla="*/ 44 h 93"/>
                  <a:gd name="T76" fmla="*/ 1685 w 2142"/>
                  <a:gd name="T77" fmla="*/ 41 h 93"/>
                  <a:gd name="T78" fmla="*/ 1890 w 2142"/>
                  <a:gd name="T79" fmla="*/ 31 h 93"/>
                  <a:gd name="T80" fmla="*/ 1971 w 2142"/>
                  <a:gd name="T81" fmla="*/ 33 h 93"/>
                  <a:gd name="T82" fmla="*/ 2116 w 2142"/>
                  <a:gd name="T83" fmla="*/ 23 h 93"/>
                  <a:gd name="T84" fmla="*/ 2132 w 2142"/>
                  <a:gd name="T85" fmla="*/ 24 h 93"/>
                  <a:gd name="T86" fmla="*/ 2137 w 2142"/>
                  <a:gd name="T87" fmla="*/ 28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142" h="93">
                    <a:moveTo>
                      <a:pt x="2137" y="28"/>
                    </a:moveTo>
                    <a:cubicBezTo>
                      <a:pt x="2125" y="39"/>
                      <a:pt x="2142" y="50"/>
                      <a:pt x="2135" y="61"/>
                    </a:cubicBezTo>
                    <a:cubicBezTo>
                      <a:pt x="2117" y="73"/>
                      <a:pt x="2096" y="72"/>
                      <a:pt x="2076" y="74"/>
                    </a:cubicBezTo>
                    <a:cubicBezTo>
                      <a:pt x="2010" y="80"/>
                      <a:pt x="1943" y="84"/>
                      <a:pt x="1877" y="88"/>
                    </a:cubicBezTo>
                    <a:cubicBezTo>
                      <a:pt x="1849" y="89"/>
                      <a:pt x="1821" y="81"/>
                      <a:pt x="1792" y="86"/>
                    </a:cubicBezTo>
                    <a:cubicBezTo>
                      <a:pt x="1782" y="87"/>
                      <a:pt x="1771" y="89"/>
                      <a:pt x="1760" y="88"/>
                    </a:cubicBezTo>
                    <a:cubicBezTo>
                      <a:pt x="1709" y="87"/>
                      <a:pt x="1657" y="88"/>
                      <a:pt x="1605" y="90"/>
                    </a:cubicBezTo>
                    <a:cubicBezTo>
                      <a:pt x="1602" y="90"/>
                      <a:pt x="1599" y="90"/>
                      <a:pt x="1596" y="92"/>
                    </a:cubicBezTo>
                    <a:cubicBezTo>
                      <a:pt x="1349" y="92"/>
                      <a:pt x="1103" y="92"/>
                      <a:pt x="856" y="92"/>
                    </a:cubicBezTo>
                    <a:cubicBezTo>
                      <a:pt x="850" y="88"/>
                      <a:pt x="843" y="90"/>
                      <a:pt x="837" y="90"/>
                    </a:cubicBezTo>
                    <a:cubicBezTo>
                      <a:pt x="770" y="90"/>
                      <a:pt x="703" y="91"/>
                      <a:pt x="637" y="89"/>
                    </a:cubicBezTo>
                    <a:cubicBezTo>
                      <a:pt x="584" y="88"/>
                      <a:pt x="531" y="93"/>
                      <a:pt x="478" y="86"/>
                    </a:cubicBezTo>
                    <a:cubicBezTo>
                      <a:pt x="421" y="81"/>
                      <a:pt x="363" y="81"/>
                      <a:pt x="306" y="77"/>
                    </a:cubicBezTo>
                    <a:cubicBezTo>
                      <a:pt x="302" y="77"/>
                      <a:pt x="298" y="77"/>
                      <a:pt x="294" y="76"/>
                    </a:cubicBezTo>
                    <a:cubicBezTo>
                      <a:pt x="285" y="73"/>
                      <a:pt x="276" y="71"/>
                      <a:pt x="267" y="71"/>
                    </a:cubicBezTo>
                    <a:cubicBezTo>
                      <a:pt x="234" y="69"/>
                      <a:pt x="202" y="69"/>
                      <a:pt x="170" y="61"/>
                    </a:cubicBezTo>
                    <a:cubicBezTo>
                      <a:pt x="149" y="57"/>
                      <a:pt x="128" y="62"/>
                      <a:pt x="108" y="60"/>
                    </a:cubicBezTo>
                    <a:cubicBezTo>
                      <a:pt x="78" y="57"/>
                      <a:pt x="48" y="48"/>
                      <a:pt x="18" y="47"/>
                    </a:cubicBezTo>
                    <a:cubicBezTo>
                      <a:pt x="11" y="47"/>
                      <a:pt x="8" y="41"/>
                      <a:pt x="4" y="36"/>
                    </a:cubicBezTo>
                    <a:cubicBezTo>
                      <a:pt x="5" y="24"/>
                      <a:pt x="0" y="12"/>
                      <a:pt x="7" y="0"/>
                    </a:cubicBezTo>
                    <a:cubicBezTo>
                      <a:pt x="8" y="1"/>
                      <a:pt x="9" y="1"/>
                      <a:pt x="10" y="2"/>
                    </a:cubicBezTo>
                    <a:cubicBezTo>
                      <a:pt x="15" y="16"/>
                      <a:pt x="28" y="18"/>
                      <a:pt x="40" y="17"/>
                    </a:cubicBezTo>
                    <a:cubicBezTo>
                      <a:pt x="116" y="11"/>
                      <a:pt x="190" y="30"/>
                      <a:pt x="266" y="31"/>
                    </a:cubicBezTo>
                    <a:cubicBezTo>
                      <a:pt x="303" y="32"/>
                      <a:pt x="342" y="32"/>
                      <a:pt x="379" y="38"/>
                    </a:cubicBezTo>
                    <a:cubicBezTo>
                      <a:pt x="385" y="38"/>
                      <a:pt x="391" y="38"/>
                      <a:pt x="396" y="38"/>
                    </a:cubicBezTo>
                    <a:cubicBezTo>
                      <a:pt x="429" y="43"/>
                      <a:pt x="461" y="42"/>
                      <a:pt x="494" y="45"/>
                    </a:cubicBezTo>
                    <a:cubicBezTo>
                      <a:pt x="525" y="47"/>
                      <a:pt x="558" y="38"/>
                      <a:pt x="589" y="41"/>
                    </a:cubicBezTo>
                    <a:cubicBezTo>
                      <a:pt x="664" y="49"/>
                      <a:pt x="739" y="41"/>
                      <a:pt x="814" y="50"/>
                    </a:cubicBezTo>
                    <a:cubicBezTo>
                      <a:pt x="817" y="50"/>
                      <a:pt x="821" y="50"/>
                      <a:pt x="824" y="50"/>
                    </a:cubicBezTo>
                    <a:cubicBezTo>
                      <a:pt x="902" y="48"/>
                      <a:pt x="980" y="56"/>
                      <a:pt x="1058" y="54"/>
                    </a:cubicBezTo>
                    <a:cubicBezTo>
                      <a:pt x="1093" y="53"/>
                      <a:pt x="1128" y="54"/>
                      <a:pt x="1163" y="54"/>
                    </a:cubicBezTo>
                    <a:cubicBezTo>
                      <a:pt x="1193" y="54"/>
                      <a:pt x="1223" y="51"/>
                      <a:pt x="1252" y="55"/>
                    </a:cubicBezTo>
                    <a:cubicBezTo>
                      <a:pt x="1275" y="58"/>
                      <a:pt x="1297" y="60"/>
                      <a:pt x="1319" y="54"/>
                    </a:cubicBezTo>
                    <a:cubicBezTo>
                      <a:pt x="1368" y="54"/>
                      <a:pt x="1417" y="54"/>
                      <a:pt x="1466" y="54"/>
                    </a:cubicBezTo>
                    <a:cubicBezTo>
                      <a:pt x="1480" y="54"/>
                      <a:pt x="1493" y="54"/>
                      <a:pt x="1506" y="51"/>
                    </a:cubicBezTo>
                    <a:cubicBezTo>
                      <a:pt x="1524" y="48"/>
                      <a:pt x="1541" y="46"/>
                      <a:pt x="1560" y="48"/>
                    </a:cubicBezTo>
                    <a:cubicBezTo>
                      <a:pt x="1572" y="50"/>
                      <a:pt x="1586" y="49"/>
                      <a:pt x="1597" y="44"/>
                    </a:cubicBezTo>
                    <a:cubicBezTo>
                      <a:pt x="1615" y="37"/>
                      <a:pt x="1630" y="35"/>
                      <a:pt x="1648" y="44"/>
                    </a:cubicBezTo>
                    <a:cubicBezTo>
                      <a:pt x="1660" y="50"/>
                      <a:pt x="1673" y="42"/>
                      <a:pt x="1685" y="41"/>
                    </a:cubicBezTo>
                    <a:cubicBezTo>
                      <a:pt x="1754" y="39"/>
                      <a:pt x="1822" y="34"/>
                      <a:pt x="1890" y="31"/>
                    </a:cubicBezTo>
                    <a:cubicBezTo>
                      <a:pt x="1917" y="30"/>
                      <a:pt x="1944" y="32"/>
                      <a:pt x="1971" y="33"/>
                    </a:cubicBezTo>
                    <a:cubicBezTo>
                      <a:pt x="2019" y="28"/>
                      <a:pt x="2067" y="21"/>
                      <a:pt x="2116" y="23"/>
                    </a:cubicBezTo>
                    <a:cubicBezTo>
                      <a:pt x="2121" y="23"/>
                      <a:pt x="2127" y="22"/>
                      <a:pt x="2132" y="24"/>
                    </a:cubicBezTo>
                    <a:cubicBezTo>
                      <a:pt x="2134" y="25"/>
                      <a:pt x="2135" y="26"/>
                      <a:pt x="2137" y="28"/>
                    </a:cubicBezTo>
                    <a:close/>
                  </a:path>
                </a:pathLst>
              </a:custGeom>
              <a:solidFill>
                <a:srgbClr val="DEE7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9" name="Freeform 6">
                <a:extLst>
                  <a:ext uri="{FF2B5EF4-FFF2-40B4-BE49-F238E27FC236}">
                    <a16:creationId xmlns:a16="http://schemas.microsoft.com/office/drawing/2014/main" id="{687F72E0-CB90-4E61-894B-327BA0B33078}"/>
                  </a:ext>
                </a:extLst>
              </p:cNvPr>
              <p:cNvSpPr>
                <a:spLocks/>
              </p:cNvSpPr>
              <p:nvPr/>
            </p:nvSpPr>
            <p:spPr bwMode="auto">
              <a:xfrm>
                <a:off x="1942" y="4284"/>
                <a:ext cx="459" cy="35"/>
              </a:xfrm>
              <a:custGeom>
                <a:avLst/>
                <a:gdLst>
                  <a:gd name="T0" fmla="*/ 32 w 408"/>
                  <a:gd name="T1" fmla="*/ 23 h 31"/>
                  <a:gd name="T2" fmla="*/ 131 w 408"/>
                  <a:gd name="T3" fmla="*/ 21 h 31"/>
                  <a:gd name="T4" fmla="*/ 194 w 408"/>
                  <a:gd name="T5" fmla="*/ 18 h 31"/>
                  <a:gd name="T6" fmla="*/ 407 w 408"/>
                  <a:gd name="T7" fmla="*/ 0 h 31"/>
                  <a:gd name="T8" fmla="*/ 408 w 408"/>
                  <a:gd name="T9" fmla="*/ 31 h 31"/>
                  <a:gd name="T10" fmla="*/ 0 w 408"/>
                  <a:gd name="T11" fmla="*/ 31 h 31"/>
                  <a:gd name="T12" fmla="*/ 11 w 408"/>
                  <a:gd name="T13" fmla="*/ 25 h 31"/>
                  <a:gd name="T14" fmla="*/ 32 w 408"/>
                  <a:gd name="T15" fmla="*/ 23 h 3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08" h="31">
                    <a:moveTo>
                      <a:pt x="32" y="23"/>
                    </a:moveTo>
                    <a:cubicBezTo>
                      <a:pt x="65" y="19"/>
                      <a:pt x="97" y="15"/>
                      <a:pt x="131" y="21"/>
                    </a:cubicBezTo>
                    <a:cubicBezTo>
                      <a:pt x="151" y="25"/>
                      <a:pt x="173" y="20"/>
                      <a:pt x="194" y="18"/>
                    </a:cubicBezTo>
                    <a:cubicBezTo>
                      <a:pt x="265" y="12"/>
                      <a:pt x="336" y="6"/>
                      <a:pt x="407" y="0"/>
                    </a:cubicBezTo>
                    <a:cubicBezTo>
                      <a:pt x="408" y="10"/>
                      <a:pt x="408" y="21"/>
                      <a:pt x="408" y="31"/>
                    </a:cubicBezTo>
                    <a:cubicBezTo>
                      <a:pt x="272" y="31"/>
                      <a:pt x="136" y="31"/>
                      <a:pt x="0" y="31"/>
                    </a:cubicBezTo>
                    <a:cubicBezTo>
                      <a:pt x="0" y="22"/>
                      <a:pt x="7" y="26"/>
                      <a:pt x="11" y="25"/>
                    </a:cubicBezTo>
                    <a:cubicBezTo>
                      <a:pt x="18" y="24"/>
                      <a:pt x="25" y="27"/>
                      <a:pt x="32" y="23"/>
                    </a:cubicBezTo>
                    <a:close/>
                  </a:path>
                </a:pathLst>
              </a:custGeom>
              <a:solidFill>
                <a:srgbClr val="50A9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0" name="Freeform 7">
                <a:extLst>
                  <a:ext uri="{FF2B5EF4-FFF2-40B4-BE49-F238E27FC236}">
                    <a16:creationId xmlns:a16="http://schemas.microsoft.com/office/drawing/2014/main" id="{81835972-4399-49B3-A430-1BE1B064751D}"/>
                  </a:ext>
                </a:extLst>
              </p:cNvPr>
              <p:cNvSpPr>
                <a:spLocks/>
              </p:cNvSpPr>
              <p:nvPr/>
            </p:nvSpPr>
            <p:spPr bwMode="auto">
              <a:xfrm>
                <a:off x="318" y="4289"/>
                <a:ext cx="225" cy="30"/>
              </a:xfrm>
              <a:custGeom>
                <a:avLst/>
                <a:gdLst>
                  <a:gd name="T0" fmla="*/ 21 w 200"/>
                  <a:gd name="T1" fmla="*/ 7 h 27"/>
                  <a:gd name="T2" fmla="*/ 87 w 200"/>
                  <a:gd name="T3" fmla="*/ 11 h 27"/>
                  <a:gd name="T4" fmla="*/ 193 w 200"/>
                  <a:gd name="T5" fmla="*/ 15 h 27"/>
                  <a:gd name="T6" fmla="*/ 193 w 200"/>
                  <a:gd name="T7" fmla="*/ 27 h 27"/>
                  <a:gd name="T8" fmla="*/ 1 w 200"/>
                  <a:gd name="T9" fmla="*/ 27 h 27"/>
                  <a:gd name="T10" fmla="*/ 0 w 200"/>
                  <a:gd name="T11" fmla="*/ 24 h 27"/>
                  <a:gd name="T12" fmla="*/ 1 w 200"/>
                  <a:gd name="T13" fmla="*/ 22 h 27"/>
                  <a:gd name="T14" fmla="*/ 21 w 200"/>
                  <a:gd name="T15" fmla="*/ 7 h 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0" h="27">
                    <a:moveTo>
                      <a:pt x="21" y="7"/>
                    </a:moveTo>
                    <a:cubicBezTo>
                      <a:pt x="44" y="0"/>
                      <a:pt x="65" y="9"/>
                      <a:pt x="87" y="11"/>
                    </a:cubicBezTo>
                    <a:cubicBezTo>
                      <a:pt x="122" y="14"/>
                      <a:pt x="158" y="8"/>
                      <a:pt x="193" y="15"/>
                    </a:cubicBezTo>
                    <a:cubicBezTo>
                      <a:pt x="200" y="19"/>
                      <a:pt x="199" y="23"/>
                      <a:pt x="193" y="27"/>
                    </a:cubicBezTo>
                    <a:cubicBezTo>
                      <a:pt x="129" y="27"/>
                      <a:pt x="65" y="27"/>
                      <a:pt x="1" y="27"/>
                    </a:cubicBezTo>
                    <a:cubicBezTo>
                      <a:pt x="0" y="26"/>
                      <a:pt x="0" y="25"/>
                      <a:pt x="0" y="24"/>
                    </a:cubicBezTo>
                    <a:cubicBezTo>
                      <a:pt x="0" y="23"/>
                      <a:pt x="0" y="22"/>
                      <a:pt x="1" y="22"/>
                    </a:cubicBezTo>
                    <a:cubicBezTo>
                      <a:pt x="8" y="18"/>
                      <a:pt x="19" y="18"/>
                      <a:pt x="21" y="7"/>
                    </a:cubicBezTo>
                    <a:close/>
                  </a:path>
                </a:pathLst>
              </a:custGeom>
              <a:solidFill>
                <a:srgbClr val="90BF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1" name="Freeform 8">
                <a:extLst>
                  <a:ext uri="{FF2B5EF4-FFF2-40B4-BE49-F238E27FC236}">
                    <a16:creationId xmlns:a16="http://schemas.microsoft.com/office/drawing/2014/main" id="{99E7BF9D-8407-424A-90D8-880B5164DEE0}"/>
                  </a:ext>
                </a:extLst>
              </p:cNvPr>
              <p:cNvSpPr>
                <a:spLocks/>
              </p:cNvSpPr>
              <p:nvPr/>
            </p:nvSpPr>
            <p:spPr bwMode="auto">
              <a:xfrm>
                <a:off x="535" y="4304"/>
                <a:ext cx="427" cy="16"/>
              </a:xfrm>
              <a:custGeom>
                <a:avLst/>
                <a:gdLst>
                  <a:gd name="T0" fmla="*/ 0 w 380"/>
                  <a:gd name="T1" fmla="*/ 13 h 14"/>
                  <a:gd name="T2" fmla="*/ 0 w 380"/>
                  <a:gd name="T3" fmla="*/ 1 h 14"/>
                  <a:gd name="T4" fmla="*/ 107 w 380"/>
                  <a:gd name="T5" fmla="*/ 5 h 14"/>
                  <a:gd name="T6" fmla="*/ 178 w 380"/>
                  <a:gd name="T7" fmla="*/ 8 h 14"/>
                  <a:gd name="T8" fmla="*/ 363 w 380"/>
                  <a:gd name="T9" fmla="*/ 9 h 14"/>
                  <a:gd name="T10" fmla="*/ 380 w 380"/>
                  <a:gd name="T11" fmla="*/ 13 h 14"/>
                  <a:gd name="T12" fmla="*/ 0 w 380"/>
                  <a:gd name="T13" fmla="*/ 13 h 14"/>
                </a:gdLst>
                <a:ahLst/>
                <a:cxnLst>
                  <a:cxn ang="0">
                    <a:pos x="T0" y="T1"/>
                  </a:cxn>
                  <a:cxn ang="0">
                    <a:pos x="T2" y="T3"/>
                  </a:cxn>
                  <a:cxn ang="0">
                    <a:pos x="T4" y="T5"/>
                  </a:cxn>
                  <a:cxn ang="0">
                    <a:pos x="T6" y="T7"/>
                  </a:cxn>
                  <a:cxn ang="0">
                    <a:pos x="T8" y="T9"/>
                  </a:cxn>
                  <a:cxn ang="0">
                    <a:pos x="T10" y="T11"/>
                  </a:cxn>
                  <a:cxn ang="0">
                    <a:pos x="T12" y="T13"/>
                  </a:cxn>
                </a:cxnLst>
                <a:rect l="0" t="0" r="r" b="b"/>
                <a:pathLst>
                  <a:path w="380" h="14">
                    <a:moveTo>
                      <a:pt x="0" y="13"/>
                    </a:moveTo>
                    <a:cubicBezTo>
                      <a:pt x="2" y="9"/>
                      <a:pt x="3" y="5"/>
                      <a:pt x="0" y="1"/>
                    </a:cubicBezTo>
                    <a:cubicBezTo>
                      <a:pt x="36" y="3"/>
                      <a:pt x="71" y="14"/>
                      <a:pt x="107" y="5"/>
                    </a:cubicBezTo>
                    <a:cubicBezTo>
                      <a:pt x="131" y="0"/>
                      <a:pt x="154" y="8"/>
                      <a:pt x="178" y="8"/>
                    </a:cubicBezTo>
                    <a:cubicBezTo>
                      <a:pt x="240" y="9"/>
                      <a:pt x="302" y="8"/>
                      <a:pt x="363" y="9"/>
                    </a:cubicBezTo>
                    <a:cubicBezTo>
                      <a:pt x="369" y="9"/>
                      <a:pt x="376" y="7"/>
                      <a:pt x="380" y="13"/>
                    </a:cubicBezTo>
                    <a:cubicBezTo>
                      <a:pt x="253" y="13"/>
                      <a:pt x="127" y="13"/>
                      <a:pt x="0" y="13"/>
                    </a:cubicBezTo>
                    <a:close/>
                  </a:path>
                </a:pathLst>
              </a:custGeom>
              <a:solidFill>
                <a:srgbClr val="ACC7D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2" name="Freeform 9">
                <a:extLst>
                  <a:ext uri="{FF2B5EF4-FFF2-40B4-BE49-F238E27FC236}">
                    <a16:creationId xmlns:a16="http://schemas.microsoft.com/office/drawing/2014/main" id="{95B3087F-31ED-4921-AD1E-00C8C398DD0B}"/>
                  </a:ext>
                </a:extLst>
              </p:cNvPr>
              <p:cNvSpPr>
                <a:spLocks/>
              </p:cNvSpPr>
              <p:nvPr/>
            </p:nvSpPr>
            <p:spPr bwMode="auto">
              <a:xfrm>
                <a:off x="1794" y="4304"/>
                <a:ext cx="184" cy="17"/>
              </a:xfrm>
              <a:custGeom>
                <a:avLst/>
                <a:gdLst>
                  <a:gd name="T0" fmla="*/ 164 w 164"/>
                  <a:gd name="T1" fmla="*/ 5 h 15"/>
                  <a:gd name="T2" fmla="*/ 132 w 164"/>
                  <a:gd name="T3" fmla="*/ 13 h 15"/>
                  <a:gd name="T4" fmla="*/ 0 w 164"/>
                  <a:gd name="T5" fmla="*/ 13 h 15"/>
                  <a:gd name="T6" fmla="*/ 60 w 164"/>
                  <a:gd name="T7" fmla="*/ 6 h 15"/>
                  <a:gd name="T8" fmla="*/ 164 w 164"/>
                  <a:gd name="T9" fmla="*/ 5 h 15"/>
                </a:gdLst>
                <a:ahLst/>
                <a:cxnLst>
                  <a:cxn ang="0">
                    <a:pos x="T0" y="T1"/>
                  </a:cxn>
                  <a:cxn ang="0">
                    <a:pos x="T2" y="T3"/>
                  </a:cxn>
                  <a:cxn ang="0">
                    <a:pos x="T4" y="T5"/>
                  </a:cxn>
                  <a:cxn ang="0">
                    <a:pos x="T6" y="T7"/>
                  </a:cxn>
                  <a:cxn ang="0">
                    <a:pos x="T8" y="T9"/>
                  </a:cxn>
                </a:cxnLst>
                <a:rect l="0" t="0" r="r" b="b"/>
                <a:pathLst>
                  <a:path w="164" h="15">
                    <a:moveTo>
                      <a:pt x="164" y="5"/>
                    </a:moveTo>
                    <a:cubicBezTo>
                      <a:pt x="155" y="15"/>
                      <a:pt x="141" y="4"/>
                      <a:pt x="132" y="13"/>
                    </a:cubicBezTo>
                    <a:cubicBezTo>
                      <a:pt x="88" y="13"/>
                      <a:pt x="44" y="13"/>
                      <a:pt x="0" y="13"/>
                    </a:cubicBezTo>
                    <a:cubicBezTo>
                      <a:pt x="19" y="5"/>
                      <a:pt x="40" y="9"/>
                      <a:pt x="60" y="6"/>
                    </a:cubicBezTo>
                    <a:cubicBezTo>
                      <a:pt x="94" y="0"/>
                      <a:pt x="129" y="7"/>
                      <a:pt x="164" y="5"/>
                    </a:cubicBezTo>
                    <a:close/>
                  </a:path>
                </a:pathLst>
              </a:custGeom>
              <a:solidFill>
                <a:srgbClr val="77B7C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3" name="Freeform 10">
                <a:extLst>
                  <a:ext uri="{FF2B5EF4-FFF2-40B4-BE49-F238E27FC236}">
                    <a16:creationId xmlns:a16="http://schemas.microsoft.com/office/drawing/2014/main" id="{E1590454-B8FF-4485-BA78-91D84D2C2EF1}"/>
                  </a:ext>
                </a:extLst>
              </p:cNvPr>
              <p:cNvSpPr>
                <a:spLocks/>
              </p:cNvSpPr>
              <p:nvPr/>
            </p:nvSpPr>
            <p:spPr bwMode="auto">
              <a:xfrm>
                <a:off x="171" y="4304"/>
                <a:ext cx="148" cy="15"/>
              </a:xfrm>
              <a:custGeom>
                <a:avLst/>
                <a:gdLst>
                  <a:gd name="T0" fmla="*/ 131 w 132"/>
                  <a:gd name="T1" fmla="*/ 10 h 13"/>
                  <a:gd name="T2" fmla="*/ 132 w 132"/>
                  <a:gd name="T3" fmla="*/ 13 h 13"/>
                  <a:gd name="T4" fmla="*/ 0 w 132"/>
                  <a:gd name="T5" fmla="*/ 13 h 13"/>
                  <a:gd name="T6" fmla="*/ 0 w 132"/>
                  <a:gd name="T7" fmla="*/ 9 h 13"/>
                  <a:gd name="T8" fmla="*/ 3 w 132"/>
                  <a:gd name="T9" fmla="*/ 6 h 13"/>
                  <a:gd name="T10" fmla="*/ 129 w 132"/>
                  <a:gd name="T11" fmla="*/ 7 h 13"/>
                  <a:gd name="T12" fmla="*/ 131 w 132"/>
                  <a:gd name="T13" fmla="*/ 10 h 13"/>
                </a:gdLst>
                <a:ahLst/>
                <a:cxnLst>
                  <a:cxn ang="0">
                    <a:pos x="T0" y="T1"/>
                  </a:cxn>
                  <a:cxn ang="0">
                    <a:pos x="T2" y="T3"/>
                  </a:cxn>
                  <a:cxn ang="0">
                    <a:pos x="T4" y="T5"/>
                  </a:cxn>
                  <a:cxn ang="0">
                    <a:pos x="T6" y="T7"/>
                  </a:cxn>
                  <a:cxn ang="0">
                    <a:pos x="T8" y="T9"/>
                  </a:cxn>
                  <a:cxn ang="0">
                    <a:pos x="T10" y="T11"/>
                  </a:cxn>
                  <a:cxn ang="0">
                    <a:pos x="T12" y="T13"/>
                  </a:cxn>
                </a:cxnLst>
                <a:rect l="0" t="0" r="r" b="b"/>
                <a:pathLst>
                  <a:path w="132" h="13">
                    <a:moveTo>
                      <a:pt x="131" y="10"/>
                    </a:moveTo>
                    <a:cubicBezTo>
                      <a:pt x="132" y="11"/>
                      <a:pt x="132" y="12"/>
                      <a:pt x="132" y="13"/>
                    </a:cubicBezTo>
                    <a:cubicBezTo>
                      <a:pt x="88" y="13"/>
                      <a:pt x="44" y="13"/>
                      <a:pt x="0" y="13"/>
                    </a:cubicBezTo>
                    <a:cubicBezTo>
                      <a:pt x="0" y="12"/>
                      <a:pt x="0" y="10"/>
                      <a:pt x="0" y="9"/>
                    </a:cubicBezTo>
                    <a:cubicBezTo>
                      <a:pt x="1" y="8"/>
                      <a:pt x="2" y="7"/>
                      <a:pt x="3" y="6"/>
                    </a:cubicBezTo>
                    <a:cubicBezTo>
                      <a:pt x="45" y="0"/>
                      <a:pt x="87" y="0"/>
                      <a:pt x="129" y="7"/>
                    </a:cubicBezTo>
                    <a:cubicBezTo>
                      <a:pt x="130" y="7"/>
                      <a:pt x="130" y="9"/>
                      <a:pt x="131" y="10"/>
                    </a:cubicBezTo>
                    <a:close/>
                  </a:path>
                </a:pathLst>
              </a:custGeom>
              <a:solidFill>
                <a:srgbClr val="E1EC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4" name="Freeform 11">
                <a:extLst>
                  <a:ext uri="{FF2B5EF4-FFF2-40B4-BE49-F238E27FC236}">
                    <a16:creationId xmlns:a16="http://schemas.microsoft.com/office/drawing/2014/main" id="{4FBA9A87-A3CF-47AA-B7D5-28FA486D4BB2}"/>
                  </a:ext>
                </a:extLst>
              </p:cNvPr>
              <p:cNvSpPr>
                <a:spLocks/>
              </p:cNvSpPr>
              <p:nvPr/>
            </p:nvSpPr>
            <p:spPr bwMode="auto">
              <a:xfrm>
                <a:off x="627" y="1173"/>
                <a:ext cx="1077" cy="1550"/>
              </a:xfrm>
              <a:custGeom>
                <a:avLst/>
                <a:gdLst>
                  <a:gd name="T0" fmla="*/ 307 w 958"/>
                  <a:gd name="T1" fmla="*/ 18 h 1379"/>
                  <a:gd name="T2" fmla="*/ 372 w 958"/>
                  <a:gd name="T3" fmla="*/ 34 h 1379"/>
                  <a:gd name="T4" fmla="*/ 366 w 958"/>
                  <a:gd name="T5" fmla="*/ 54 h 1379"/>
                  <a:gd name="T6" fmla="*/ 457 w 958"/>
                  <a:gd name="T7" fmla="*/ 130 h 1379"/>
                  <a:gd name="T8" fmla="*/ 373 w 958"/>
                  <a:gd name="T9" fmla="*/ 342 h 1379"/>
                  <a:gd name="T10" fmla="*/ 323 w 958"/>
                  <a:gd name="T11" fmla="*/ 562 h 1379"/>
                  <a:gd name="T12" fmla="*/ 467 w 958"/>
                  <a:gd name="T13" fmla="*/ 107 h 1379"/>
                  <a:gd name="T14" fmla="*/ 522 w 958"/>
                  <a:gd name="T15" fmla="*/ 174 h 1379"/>
                  <a:gd name="T16" fmla="*/ 456 w 958"/>
                  <a:gd name="T17" fmla="*/ 448 h 1379"/>
                  <a:gd name="T18" fmla="*/ 563 w 958"/>
                  <a:gd name="T19" fmla="*/ 70 h 1379"/>
                  <a:gd name="T20" fmla="*/ 598 w 958"/>
                  <a:gd name="T21" fmla="*/ 132 h 1379"/>
                  <a:gd name="T22" fmla="*/ 596 w 958"/>
                  <a:gd name="T23" fmla="*/ 149 h 1379"/>
                  <a:gd name="T24" fmla="*/ 620 w 958"/>
                  <a:gd name="T25" fmla="*/ 299 h 1379"/>
                  <a:gd name="T26" fmla="*/ 645 w 958"/>
                  <a:gd name="T27" fmla="*/ 72 h 1379"/>
                  <a:gd name="T28" fmla="*/ 643 w 958"/>
                  <a:gd name="T29" fmla="*/ 240 h 1379"/>
                  <a:gd name="T30" fmla="*/ 799 w 958"/>
                  <a:gd name="T31" fmla="*/ 430 h 1379"/>
                  <a:gd name="T32" fmla="*/ 895 w 958"/>
                  <a:gd name="T33" fmla="*/ 91 h 1379"/>
                  <a:gd name="T34" fmla="*/ 945 w 958"/>
                  <a:gd name="T35" fmla="*/ 347 h 1379"/>
                  <a:gd name="T36" fmla="*/ 923 w 958"/>
                  <a:gd name="T37" fmla="*/ 503 h 1379"/>
                  <a:gd name="T38" fmla="*/ 910 w 958"/>
                  <a:gd name="T39" fmla="*/ 687 h 1379"/>
                  <a:gd name="T40" fmla="*/ 869 w 958"/>
                  <a:gd name="T41" fmla="*/ 492 h 1379"/>
                  <a:gd name="T42" fmla="*/ 922 w 958"/>
                  <a:gd name="T43" fmla="*/ 1037 h 1379"/>
                  <a:gd name="T44" fmla="*/ 872 w 958"/>
                  <a:gd name="T45" fmla="*/ 1347 h 1379"/>
                  <a:gd name="T46" fmla="*/ 767 w 958"/>
                  <a:gd name="T47" fmla="*/ 1218 h 1379"/>
                  <a:gd name="T48" fmla="*/ 695 w 958"/>
                  <a:gd name="T49" fmla="*/ 1198 h 1379"/>
                  <a:gd name="T50" fmla="*/ 662 w 958"/>
                  <a:gd name="T51" fmla="*/ 1105 h 1379"/>
                  <a:gd name="T52" fmla="*/ 632 w 958"/>
                  <a:gd name="T53" fmla="*/ 1143 h 1379"/>
                  <a:gd name="T54" fmla="*/ 686 w 958"/>
                  <a:gd name="T55" fmla="*/ 801 h 1379"/>
                  <a:gd name="T56" fmla="*/ 657 w 958"/>
                  <a:gd name="T57" fmla="*/ 976 h 1379"/>
                  <a:gd name="T58" fmla="*/ 555 w 958"/>
                  <a:gd name="T59" fmla="*/ 1314 h 1379"/>
                  <a:gd name="T60" fmla="*/ 640 w 958"/>
                  <a:gd name="T61" fmla="*/ 737 h 1379"/>
                  <a:gd name="T62" fmla="*/ 534 w 958"/>
                  <a:gd name="T63" fmla="*/ 1130 h 1379"/>
                  <a:gd name="T64" fmla="*/ 532 w 958"/>
                  <a:gd name="T65" fmla="*/ 1016 h 1379"/>
                  <a:gd name="T66" fmla="*/ 490 w 958"/>
                  <a:gd name="T67" fmla="*/ 1061 h 1379"/>
                  <a:gd name="T68" fmla="*/ 454 w 958"/>
                  <a:gd name="T69" fmla="*/ 1262 h 1379"/>
                  <a:gd name="T70" fmla="*/ 394 w 958"/>
                  <a:gd name="T71" fmla="*/ 1339 h 1379"/>
                  <a:gd name="T72" fmla="*/ 350 w 958"/>
                  <a:gd name="T73" fmla="*/ 1323 h 1379"/>
                  <a:gd name="T74" fmla="*/ 312 w 958"/>
                  <a:gd name="T75" fmla="*/ 1305 h 1379"/>
                  <a:gd name="T76" fmla="*/ 387 w 958"/>
                  <a:gd name="T77" fmla="*/ 988 h 1379"/>
                  <a:gd name="T78" fmla="*/ 294 w 958"/>
                  <a:gd name="T79" fmla="*/ 1113 h 1379"/>
                  <a:gd name="T80" fmla="*/ 271 w 958"/>
                  <a:gd name="T81" fmla="*/ 1175 h 1379"/>
                  <a:gd name="T82" fmla="*/ 287 w 958"/>
                  <a:gd name="T83" fmla="*/ 1019 h 1379"/>
                  <a:gd name="T84" fmla="*/ 171 w 958"/>
                  <a:gd name="T85" fmla="*/ 1218 h 1379"/>
                  <a:gd name="T86" fmla="*/ 93 w 958"/>
                  <a:gd name="T87" fmla="*/ 1191 h 1379"/>
                  <a:gd name="T88" fmla="*/ 210 w 958"/>
                  <a:gd name="T89" fmla="*/ 897 h 1379"/>
                  <a:gd name="T90" fmla="*/ 103 w 958"/>
                  <a:gd name="T91" fmla="*/ 1170 h 1379"/>
                  <a:gd name="T92" fmla="*/ 90 w 958"/>
                  <a:gd name="T93" fmla="*/ 1096 h 1379"/>
                  <a:gd name="T94" fmla="*/ 269 w 958"/>
                  <a:gd name="T95" fmla="*/ 684 h 1379"/>
                  <a:gd name="T96" fmla="*/ 214 w 958"/>
                  <a:gd name="T97" fmla="*/ 757 h 1379"/>
                  <a:gd name="T98" fmla="*/ 196 w 958"/>
                  <a:gd name="T99" fmla="*/ 754 h 1379"/>
                  <a:gd name="T100" fmla="*/ 189 w 958"/>
                  <a:gd name="T101" fmla="*/ 748 h 1379"/>
                  <a:gd name="T102" fmla="*/ 156 w 958"/>
                  <a:gd name="T103" fmla="*/ 746 h 1379"/>
                  <a:gd name="T104" fmla="*/ 86 w 958"/>
                  <a:gd name="T105" fmla="*/ 954 h 1379"/>
                  <a:gd name="T106" fmla="*/ 113 w 958"/>
                  <a:gd name="T107" fmla="*/ 929 h 1379"/>
                  <a:gd name="T108" fmla="*/ 149 w 958"/>
                  <a:gd name="T109" fmla="*/ 924 h 1379"/>
                  <a:gd name="T110" fmla="*/ 99 w 958"/>
                  <a:gd name="T111" fmla="*/ 1003 h 1379"/>
                  <a:gd name="T112" fmla="*/ 61 w 958"/>
                  <a:gd name="T113" fmla="*/ 946 h 1379"/>
                  <a:gd name="T114" fmla="*/ 135 w 958"/>
                  <a:gd name="T115" fmla="*/ 754 h 1379"/>
                  <a:gd name="T116" fmla="*/ 109 w 958"/>
                  <a:gd name="T117" fmla="*/ 704 h 1379"/>
                  <a:gd name="T118" fmla="*/ 95 w 958"/>
                  <a:gd name="T119" fmla="*/ 667 h 1379"/>
                  <a:gd name="T120" fmla="*/ 196 w 958"/>
                  <a:gd name="T121" fmla="*/ 396 h 1379"/>
                  <a:gd name="T122" fmla="*/ 124 w 958"/>
                  <a:gd name="T123" fmla="*/ 491 h 1379"/>
                  <a:gd name="T124" fmla="*/ 213 w 958"/>
                  <a:gd name="T125" fmla="*/ 244 h 1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58" h="1379">
                    <a:moveTo>
                      <a:pt x="231" y="176"/>
                    </a:moveTo>
                    <a:cubicBezTo>
                      <a:pt x="225" y="180"/>
                      <a:pt x="220" y="184"/>
                      <a:pt x="215" y="188"/>
                    </a:cubicBezTo>
                    <a:cubicBezTo>
                      <a:pt x="210" y="184"/>
                      <a:pt x="212" y="180"/>
                      <a:pt x="214" y="176"/>
                    </a:cubicBezTo>
                    <a:cubicBezTo>
                      <a:pt x="229" y="146"/>
                      <a:pt x="238" y="115"/>
                      <a:pt x="250" y="84"/>
                    </a:cubicBezTo>
                    <a:cubicBezTo>
                      <a:pt x="248" y="69"/>
                      <a:pt x="262" y="56"/>
                      <a:pt x="258" y="40"/>
                    </a:cubicBezTo>
                    <a:cubicBezTo>
                      <a:pt x="263" y="30"/>
                      <a:pt x="266" y="18"/>
                      <a:pt x="273" y="9"/>
                    </a:cubicBezTo>
                    <a:cubicBezTo>
                      <a:pt x="286" y="0"/>
                      <a:pt x="295" y="8"/>
                      <a:pt x="303" y="18"/>
                    </a:cubicBezTo>
                    <a:cubicBezTo>
                      <a:pt x="299" y="31"/>
                      <a:pt x="291" y="42"/>
                      <a:pt x="287" y="53"/>
                    </a:cubicBezTo>
                    <a:cubicBezTo>
                      <a:pt x="293" y="43"/>
                      <a:pt x="296" y="28"/>
                      <a:pt x="307" y="18"/>
                    </a:cubicBezTo>
                    <a:cubicBezTo>
                      <a:pt x="311" y="15"/>
                      <a:pt x="316" y="16"/>
                      <a:pt x="321" y="17"/>
                    </a:cubicBezTo>
                    <a:cubicBezTo>
                      <a:pt x="330" y="22"/>
                      <a:pt x="329" y="29"/>
                      <a:pt x="325" y="38"/>
                    </a:cubicBezTo>
                    <a:cubicBezTo>
                      <a:pt x="320" y="48"/>
                      <a:pt x="314" y="58"/>
                      <a:pt x="309" y="67"/>
                    </a:cubicBezTo>
                    <a:cubicBezTo>
                      <a:pt x="319" y="55"/>
                      <a:pt x="322" y="37"/>
                      <a:pt x="335" y="25"/>
                    </a:cubicBezTo>
                    <a:cubicBezTo>
                      <a:pt x="340" y="24"/>
                      <a:pt x="345" y="24"/>
                      <a:pt x="349" y="26"/>
                    </a:cubicBezTo>
                    <a:cubicBezTo>
                      <a:pt x="356" y="33"/>
                      <a:pt x="349" y="38"/>
                      <a:pt x="347" y="44"/>
                    </a:cubicBezTo>
                    <a:cubicBezTo>
                      <a:pt x="341" y="57"/>
                      <a:pt x="333" y="69"/>
                      <a:pt x="328" y="81"/>
                    </a:cubicBezTo>
                    <a:cubicBezTo>
                      <a:pt x="336" y="64"/>
                      <a:pt x="345" y="46"/>
                      <a:pt x="356" y="30"/>
                    </a:cubicBezTo>
                    <a:cubicBezTo>
                      <a:pt x="362" y="27"/>
                      <a:pt x="368" y="28"/>
                      <a:pt x="372" y="34"/>
                    </a:cubicBezTo>
                    <a:cubicBezTo>
                      <a:pt x="374" y="44"/>
                      <a:pt x="367" y="50"/>
                      <a:pt x="364" y="58"/>
                    </a:cubicBezTo>
                    <a:cubicBezTo>
                      <a:pt x="347" y="93"/>
                      <a:pt x="338" y="131"/>
                      <a:pt x="324" y="166"/>
                    </a:cubicBezTo>
                    <a:cubicBezTo>
                      <a:pt x="308" y="210"/>
                      <a:pt x="289" y="252"/>
                      <a:pt x="275" y="297"/>
                    </a:cubicBezTo>
                    <a:cubicBezTo>
                      <a:pt x="264" y="332"/>
                      <a:pt x="245" y="362"/>
                      <a:pt x="227" y="394"/>
                    </a:cubicBezTo>
                    <a:cubicBezTo>
                      <a:pt x="211" y="421"/>
                      <a:pt x="199" y="450"/>
                      <a:pt x="188" y="470"/>
                    </a:cubicBezTo>
                    <a:cubicBezTo>
                      <a:pt x="209" y="426"/>
                      <a:pt x="237" y="377"/>
                      <a:pt x="265" y="328"/>
                    </a:cubicBezTo>
                    <a:cubicBezTo>
                      <a:pt x="277" y="307"/>
                      <a:pt x="281" y="281"/>
                      <a:pt x="290" y="257"/>
                    </a:cubicBezTo>
                    <a:cubicBezTo>
                      <a:pt x="299" y="232"/>
                      <a:pt x="309" y="208"/>
                      <a:pt x="319" y="183"/>
                    </a:cubicBezTo>
                    <a:cubicBezTo>
                      <a:pt x="335" y="140"/>
                      <a:pt x="347" y="96"/>
                      <a:pt x="366" y="54"/>
                    </a:cubicBezTo>
                    <a:cubicBezTo>
                      <a:pt x="370" y="46"/>
                      <a:pt x="373" y="34"/>
                      <a:pt x="386" y="36"/>
                    </a:cubicBezTo>
                    <a:cubicBezTo>
                      <a:pt x="402" y="37"/>
                      <a:pt x="417" y="44"/>
                      <a:pt x="432" y="47"/>
                    </a:cubicBezTo>
                    <a:cubicBezTo>
                      <a:pt x="442" y="49"/>
                      <a:pt x="447" y="54"/>
                      <a:pt x="444" y="66"/>
                    </a:cubicBezTo>
                    <a:cubicBezTo>
                      <a:pt x="444" y="68"/>
                      <a:pt x="448" y="65"/>
                      <a:pt x="445" y="65"/>
                    </a:cubicBezTo>
                    <a:cubicBezTo>
                      <a:pt x="444" y="65"/>
                      <a:pt x="444" y="65"/>
                      <a:pt x="444" y="64"/>
                    </a:cubicBezTo>
                    <a:cubicBezTo>
                      <a:pt x="446" y="53"/>
                      <a:pt x="455" y="52"/>
                      <a:pt x="464" y="52"/>
                    </a:cubicBezTo>
                    <a:cubicBezTo>
                      <a:pt x="474" y="54"/>
                      <a:pt x="486" y="51"/>
                      <a:pt x="488" y="66"/>
                    </a:cubicBezTo>
                    <a:cubicBezTo>
                      <a:pt x="481" y="79"/>
                      <a:pt x="482" y="96"/>
                      <a:pt x="466" y="105"/>
                    </a:cubicBezTo>
                    <a:cubicBezTo>
                      <a:pt x="459" y="109"/>
                      <a:pt x="459" y="122"/>
                      <a:pt x="457" y="130"/>
                    </a:cubicBezTo>
                    <a:cubicBezTo>
                      <a:pt x="454" y="156"/>
                      <a:pt x="432" y="172"/>
                      <a:pt x="426" y="196"/>
                    </a:cubicBezTo>
                    <a:cubicBezTo>
                      <a:pt x="422" y="212"/>
                      <a:pt x="416" y="226"/>
                      <a:pt x="414" y="242"/>
                    </a:cubicBezTo>
                    <a:cubicBezTo>
                      <a:pt x="413" y="247"/>
                      <a:pt x="413" y="252"/>
                      <a:pt x="408" y="254"/>
                    </a:cubicBezTo>
                    <a:cubicBezTo>
                      <a:pt x="393" y="256"/>
                      <a:pt x="393" y="245"/>
                      <a:pt x="394" y="236"/>
                    </a:cubicBezTo>
                    <a:cubicBezTo>
                      <a:pt x="396" y="225"/>
                      <a:pt x="400" y="214"/>
                      <a:pt x="402" y="203"/>
                    </a:cubicBezTo>
                    <a:cubicBezTo>
                      <a:pt x="408" y="172"/>
                      <a:pt x="426" y="146"/>
                      <a:pt x="436" y="117"/>
                    </a:cubicBezTo>
                    <a:cubicBezTo>
                      <a:pt x="437" y="113"/>
                      <a:pt x="439" y="110"/>
                      <a:pt x="440" y="106"/>
                    </a:cubicBezTo>
                    <a:cubicBezTo>
                      <a:pt x="430" y="136"/>
                      <a:pt x="414" y="164"/>
                      <a:pt x="403" y="193"/>
                    </a:cubicBezTo>
                    <a:cubicBezTo>
                      <a:pt x="391" y="242"/>
                      <a:pt x="399" y="295"/>
                      <a:pt x="373" y="342"/>
                    </a:cubicBezTo>
                    <a:cubicBezTo>
                      <a:pt x="374" y="381"/>
                      <a:pt x="354" y="415"/>
                      <a:pt x="340" y="450"/>
                    </a:cubicBezTo>
                    <a:cubicBezTo>
                      <a:pt x="337" y="458"/>
                      <a:pt x="337" y="467"/>
                      <a:pt x="337" y="475"/>
                    </a:cubicBezTo>
                    <a:cubicBezTo>
                      <a:pt x="323" y="513"/>
                      <a:pt x="309" y="552"/>
                      <a:pt x="297" y="590"/>
                    </a:cubicBezTo>
                    <a:cubicBezTo>
                      <a:pt x="290" y="608"/>
                      <a:pt x="283" y="627"/>
                      <a:pt x="276" y="645"/>
                    </a:cubicBezTo>
                    <a:cubicBezTo>
                      <a:pt x="283" y="629"/>
                      <a:pt x="290" y="613"/>
                      <a:pt x="295" y="596"/>
                    </a:cubicBezTo>
                    <a:cubicBezTo>
                      <a:pt x="305" y="566"/>
                      <a:pt x="316" y="535"/>
                      <a:pt x="327" y="504"/>
                    </a:cubicBezTo>
                    <a:cubicBezTo>
                      <a:pt x="329" y="497"/>
                      <a:pt x="330" y="488"/>
                      <a:pt x="337" y="483"/>
                    </a:cubicBezTo>
                    <a:cubicBezTo>
                      <a:pt x="339" y="483"/>
                      <a:pt x="341" y="483"/>
                      <a:pt x="343" y="484"/>
                    </a:cubicBezTo>
                    <a:cubicBezTo>
                      <a:pt x="345" y="512"/>
                      <a:pt x="328" y="536"/>
                      <a:pt x="323" y="562"/>
                    </a:cubicBezTo>
                    <a:cubicBezTo>
                      <a:pt x="329" y="531"/>
                      <a:pt x="350" y="502"/>
                      <a:pt x="344" y="467"/>
                    </a:cubicBezTo>
                    <a:cubicBezTo>
                      <a:pt x="342" y="460"/>
                      <a:pt x="346" y="453"/>
                      <a:pt x="348" y="446"/>
                    </a:cubicBezTo>
                    <a:cubicBezTo>
                      <a:pt x="361" y="413"/>
                      <a:pt x="370" y="380"/>
                      <a:pt x="374" y="345"/>
                    </a:cubicBezTo>
                    <a:cubicBezTo>
                      <a:pt x="377" y="317"/>
                      <a:pt x="393" y="291"/>
                      <a:pt x="399" y="263"/>
                    </a:cubicBezTo>
                    <a:cubicBezTo>
                      <a:pt x="400" y="258"/>
                      <a:pt x="404" y="255"/>
                      <a:pt x="409" y="255"/>
                    </a:cubicBezTo>
                    <a:cubicBezTo>
                      <a:pt x="409" y="255"/>
                      <a:pt x="410" y="255"/>
                      <a:pt x="410" y="256"/>
                    </a:cubicBezTo>
                    <a:cubicBezTo>
                      <a:pt x="411" y="256"/>
                      <a:pt x="411" y="257"/>
                      <a:pt x="411" y="258"/>
                    </a:cubicBezTo>
                    <a:cubicBezTo>
                      <a:pt x="412" y="213"/>
                      <a:pt x="442" y="180"/>
                      <a:pt x="454" y="139"/>
                    </a:cubicBezTo>
                    <a:cubicBezTo>
                      <a:pt x="458" y="128"/>
                      <a:pt x="459" y="114"/>
                      <a:pt x="467" y="107"/>
                    </a:cubicBezTo>
                    <a:cubicBezTo>
                      <a:pt x="479" y="96"/>
                      <a:pt x="481" y="82"/>
                      <a:pt x="487" y="69"/>
                    </a:cubicBezTo>
                    <a:cubicBezTo>
                      <a:pt x="495" y="50"/>
                      <a:pt x="509" y="59"/>
                      <a:pt x="521" y="62"/>
                    </a:cubicBezTo>
                    <a:cubicBezTo>
                      <a:pt x="532" y="81"/>
                      <a:pt x="511" y="90"/>
                      <a:pt x="509" y="103"/>
                    </a:cubicBezTo>
                    <a:cubicBezTo>
                      <a:pt x="514" y="100"/>
                      <a:pt x="513" y="91"/>
                      <a:pt x="522" y="88"/>
                    </a:cubicBezTo>
                    <a:cubicBezTo>
                      <a:pt x="536" y="113"/>
                      <a:pt x="515" y="134"/>
                      <a:pt x="512" y="154"/>
                    </a:cubicBezTo>
                    <a:cubicBezTo>
                      <a:pt x="513" y="150"/>
                      <a:pt x="516" y="144"/>
                      <a:pt x="518" y="138"/>
                    </a:cubicBezTo>
                    <a:cubicBezTo>
                      <a:pt x="519" y="133"/>
                      <a:pt x="519" y="125"/>
                      <a:pt x="527" y="129"/>
                    </a:cubicBezTo>
                    <a:cubicBezTo>
                      <a:pt x="533" y="131"/>
                      <a:pt x="538" y="136"/>
                      <a:pt x="535" y="143"/>
                    </a:cubicBezTo>
                    <a:cubicBezTo>
                      <a:pt x="531" y="154"/>
                      <a:pt x="527" y="164"/>
                      <a:pt x="522" y="174"/>
                    </a:cubicBezTo>
                    <a:cubicBezTo>
                      <a:pt x="518" y="183"/>
                      <a:pt x="511" y="192"/>
                      <a:pt x="519" y="202"/>
                    </a:cubicBezTo>
                    <a:cubicBezTo>
                      <a:pt x="516" y="225"/>
                      <a:pt x="507" y="247"/>
                      <a:pt x="501" y="269"/>
                    </a:cubicBezTo>
                    <a:cubicBezTo>
                      <a:pt x="499" y="276"/>
                      <a:pt x="493" y="282"/>
                      <a:pt x="486" y="281"/>
                    </a:cubicBezTo>
                    <a:cubicBezTo>
                      <a:pt x="477" y="279"/>
                      <a:pt x="481" y="269"/>
                      <a:pt x="483" y="264"/>
                    </a:cubicBezTo>
                    <a:cubicBezTo>
                      <a:pt x="489" y="244"/>
                      <a:pt x="490" y="221"/>
                      <a:pt x="498" y="208"/>
                    </a:cubicBezTo>
                    <a:cubicBezTo>
                      <a:pt x="493" y="232"/>
                      <a:pt x="475" y="260"/>
                      <a:pt x="485" y="294"/>
                    </a:cubicBezTo>
                    <a:cubicBezTo>
                      <a:pt x="487" y="300"/>
                      <a:pt x="485" y="307"/>
                      <a:pt x="482" y="313"/>
                    </a:cubicBezTo>
                    <a:cubicBezTo>
                      <a:pt x="465" y="349"/>
                      <a:pt x="465" y="387"/>
                      <a:pt x="462" y="425"/>
                    </a:cubicBezTo>
                    <a:cubicBezTo>
                      <a:pt x="462" y="433"/>
                      <a:pt x="460" y="440"/>
                      <a:pt x="456" y="448"/>
                    </a:cubicBezTo>
                    <a:cubicBezTo>
                      <a:pt x="441" y="480"/>
                      <a:pt x="432" y="513"/>
                      <a:pt x="424" y="534"/>
                    </a:cubicBezTo>
                    <a:cubicBezTo>
                      <a:pt x="429" y="520"/>
                      <a:pt x="437" y="493"/>
                      <a:pt x="448" y="468"/>
                    </a:cubicBezTo>
                    <a:cubicBezTo>
                      <a:pt x="460" y="443"/>
                      <a:pt x="462" y="417"/>
                      <a:pt x="467" y="391"/>
                    </a:cubicBezTo>
                    <a:cubicBezTo>
                      <a:pt x="473" y="360"/>
                      <a:pt x="473" y="325"/>
                      <a:pt x="488" y="297"/>
                    </a:cubicBezTo>
                    <a:cubicBezTo>
                      <a:pt x="501" y="272"/>
                      <a:pt x="506" y="245"/>
                      <a:pt x="516" y="219"/>
                    </a:cubicBezTo>
                    <a:cubicBezTo>
                      <a:pt x="518" y="213"/>
                      <a:pt x="519" y="207"/>
                      <a:pt x="518" y="200"/>
                    </a:cubicBezTo>
                    <a:cubicBezTo>
                      <a:pt x="512" y="189"/>
                      <a:pt x="520" y="180"/>
                      <a:pt x="524" y="171"/>
                    </a:cubicBezTo>
                    <a:cubicBezTo>
                      <a:pt x="530" y="154"/>
                      <a:pt x="539" y="140"/>
                      <a:pt x="531" y="120"/>
                    </a:cubicBezTo>
                    <a:cubicBezTo>
                      <a:pt x="524" y="99"/>
                      <a:pt x="543" y="73"/>
                      <a:pt x="563" y="70"/>
                    </a:cubicBezTo>
                    <a:cubicBezTo>
                      <a:pt x="565" y="71"/>
                      <a:pt x="567" y="72"/>
                      <a:pt x="568" y="74"/>
                    </a:cubicBezTo>
                    <a:cubicBezTo>
                      <a:pt x="558" y="115"/>
                      <a:pt x="555" y="158"/>
                      <a:pt x="544" y="183"/>
                    </a:cubicBezTo>
                    <a:cubicBezTo>
                      <a:pt x="551" y="166"/>
                      <a:pt x="557" y="132"/>
                      <a:pt x="563" y="98"/>
                    </a:cubicBezTo>
                    <a:cubicBezTo>
                      <a:pt x="564" y="89"/>
                      <a:pt x="566" y="80"/>
                      <a:pt x="574" y="74"/>
                    </a:cubicBezTo>
                    <a:cubicBezTo>
                      <a:pt x="581" y="72"/>
                      <a:pt x="587" y="71"/>
                      <a:pt x="591" y="78"/>
                    </a:cubicBezTo>
                    <a:cubicBezTo>
                      <a:pt x="579" y="122"/>
                      <a:pt x="575" y="168"/>
                      <a:pt x="558" y="205"/>
                    </a:cubicBezTo>
                    <a:cubicBezTo>
                      <a:pt x="576" y="169"/>
                      <a:pt x="578" y="122"/>
                      <a:pt x="592" y="79"/>
                    </a:cubicBezTo>
                    <a:cubicBezTo>
                      <a:pt x="596" y="71"/>
                      <a:pt x="600" y="64"/>
                      <a:pt x="608" y="76"/>
                    </a:cubicBezTo>
                    <a:cubicBezTo>
                      <a:pt x="606" y="95"/>
                      <a:pt x="601" y="113"/>
                      <a:pt x="598" y="132"/>
                    </a:cubicBezTo>
                    <a:cubicBezTo>
                      <a:pt x="597" y="138"/>
                      <a:pt x="593" y="145"/>
                      <a:pt x="599" y="152"/>
                    </a:cubicBezTo>
                    <a:cubicBezTo>
                      <a:pt x="603" y="173"/>
                      <a:pt x="593" y="191"/>
                      <a:pt x="586" y="209"/>
                    </a:cubicBezTo>
                    <a:cubicBezTo>
                      <a:pt x="574" y="240"/>
                      <a:pt x="571" y="270"/>
                      <a:pt x="583" y="302"/>
                    </a:cubicBezTo>
                    <a:cubicBezTo>
                      <a:pt x="588" y="318"/>
                      <a:pt x="581" y="336"/>
                      <a:pt x="578" y="351"/>
                    </a:cubicBezTo>
                    <a:cubicBezTo>
                      <a:pt x="579" y="344"/>
                      <a:pt x="580" y="335"/>
                      <a:pt x="582" y="327"/>
                    </a:cubicBezTo>
                    <a:cubicBezTo>
                      <a:pt x="587" y="311"/>
                      <a:pt x="578" y="298"/>
                      <a:pt x="577" y="285"/>
                    </a:cubicBezTo>
                    <a:cubicBezTo>
                      <a:pt x="575" y="257"/>
                      <a:pt x="574" y="229"/>
                      <a:pt x="589" y="203"/>
                    </a:cubicBezTo>
                    <a:cubicBezTo>
                      <a:pt x="595" y="192"/>
                      <a:pt x="597" y="178"/>
                      <a:pt x="601" y="165"/>
                    </a:cubicBezTo>
                    <a:cubicBezTo>
                      <a:pt x="602" y="159"/>
                      <a:pt x="602" y="153"/>
                      <a:pt x="596" y="149"/>
                    </a:cubicBezTo>
                    <a:cubicBezTo>
                      <a:pt x="596" y="124"/>
                      <a:pt x="606" y="101"/>
                      <a:pt x="608" y="77"/>
                    </a:cubicBezTo>
                    <a:cubicBezTo>
                      <a:pt x="609" y="71"/>
                      <a:pt x="612" y="70"/>
                      <a:pt x="617" y="70"/>
                    </a:cubicBezTo>
                    <a:cubicBezTo>
                      <a:pt x="629" y="92"/>
                      <a:pt x="621" y="113"/>
                      <a:pt x="618" y="133"/>
                    </a:cubicBezTo>
                    <a:cubicBezTo>
                      <a:pt x="623" y="114"/>
                      <a:pt x="623" y="93"/>
                      <a:pt x="628" y="73"/>
                    </a:cubicBezTo>
                    <a:cubicBezTo>
                      <a:pt x="629" y="71"/>
                      <a:pt x="631" y="70"/>
                      <a:pt x="633" y="70"/>
                    </a:cubicBezTo>
                    <a:cubicBezTo>
                      <a:pt x="645" y="73"/>
                      <a:pt x="643" y="82"/>
                      <a:pt x="641" y="89"/>
                    </a:cubicBezTo>
                    <a:cubicBezTo>
                      <a:pt x="629" y="130"/>
                      <a:pt x="628" y="172"/>
                      <a:pt x="617" y="212"/>
                    </a:cubicBezTo>
                    <a:cubicBezTo>
                      <a:pt x="614" y="224"/>
                      <a:pt x="623" y="207"/>
                      <a:pt x="623" y="214"/>
                    </a:cubicBezTo>
                    <a:cubicBezTo>
                      <a:pt x="623" y="242"/>
                      <a:pt x="618" y="271"/>
                      <a:pt x="620" y="299"/>
                    </a:cubicBezTo>
                    <a:cubicBezTo>
                      <a:pt x="620" y="305"/>
                      <a:pt x="618" y="313"/>
                      <a:pt x="623" y="318"/>
                    </a:cubicBezTo>
                    <a:cubicBezTo>
                      <a:pt x="632" y="323"/>
                      <a:pt x="629" y="331"/>
                      <a:pt x="628" y="339"/>
                    </a:cubicBezTo>
                    <a:cubicBezTo>
                      <a:pt x="627" y="347"/>
                      <a:pt x="625" y="354"/>
                      <a:pt x="626" y="362"/>
                    </a:cubicBezTo>
                    <a:cubicBezTo>
                      <a:pt x="626" y="351"/>
                      <a:pt x="628" y="340"/>
                      <a:pt x="630" y="329"/>
                    </a:cubicBezTo>
                    <a:cubicBezTo>
                      <a:pt x="632" y="322"/>
                      <a:pt x="627" y="320"/>
                      <a:pt x="622" y="317"/>
                    </a:cubicBezTo>
                    <a:cubicBezTo>
                      <a:pt x="617" y="288"/>
                      <a:pt x="622" y="259"/>
                      <a:pt x="623" y="230"/>
                    </a:cubicBezTo>
                    <a:cubicBezTo>
                      <a:pt x="623" y="224"/>
                      <a:pt x="625" y="218"/>
                      <a:pt x="622" y="212"/>
                    </a:cubicBezTo>
                    <a:cubicBezTo>
                      <a:pt x="618" y="208"/>
                      <a:pt x="619" y="203"/>
                      <a:pt x="621" y="198"/>
                    </a:cubicBezTo>
                    <a:cubicBezTo>
                      <a:pt x="631" y="156"/>
                      <a:pt x="631" y="113"/>
                      <a:pt x="645" y="72"/>
                    </a:cubicBezTo>
                    <a:cubicBezTo>
                      <a:pt x="651" y="62"/>
                      <a:pt x="657" y="52"/>
                      <a:pt x="671" y="56"/>
                    </a:cubicBezTo>
                    <a:cubicBezTo>
                      <a:pt x="675" y="62"/>
                      <a:pt x="674" y="68"/>
                      <a:pt x="672" y="73"/>
                    </a:cubicBezTo>
                    <a:cubicBezTo>
                      <a:pt x="659" y="97"/>
                      <a:pt x="657" y="124"/>
                      <a:pt x="655" y="146"/>
                    </a:cubicBezTo>
                    <a:cubicBezTo>
                      <a:pt x="659" y="129"/>
                      <a:pt x="656" y="107"/>
                      <a:pt x="667" y="87"/>
                    </a:cubicBezTo>
                    <a:cubicBezTo>
                      <a:pt x="675" y="93"/>
                      <a:pt x="675" y="100"/>
                      <a:pt x="674" y="107"/>
                    </a:cubicBezTo>
                    <a:cubicBezTo>
                      <a:pt x="668" y="130"/>
                      <a:pt x="669" y="154"/>
                      <a:pt x="670" y="177"/>
                    </a:cubicBezTo>
                    <a:cubicBezTo>
                      <a:pt x="665" y="221"/>
                      <a:pt x="664" y="266"/>
                      <a:pt x="650" y="309"/>
                    </a:cubicBezTo>
                    <a:cubicBezTo>
                      <a:pt x="644" y="309"/>
                      <a:pt x="642" y="304"/>
                      <a:pt x="642" y="299"/>
                    </a:cubicBezTo>
                    <a:cubicBezTo>
                      <a:pt x="642" y="277"/>
                      <a:pt x="641" y="255"/>
                      <a:pt x="643" y="240"/>
                    </a:cubicBezTo>
                    <a:cubicBezTo>
                      <a:pt x="642" y="268"/>
                      <a:pt x="638" y="302"/>
                      <a:pt x="652" y="335"/>
                    </a:cubicBezTo>
                    <a:cubicBezTo>
                      <a:pt x="655" y="339"/>
                      <a:pt x="657" y="343"/>
                      <a:pt x="657" y="348"/>
                    </a:cubicBezTo>
                    <a:cubicBezTo>
                      <a:pt x="657" y="378"/>
                      <a:pt x="671" y="397"/>
                      <a:pt x="700" y="409"/>
                    </a:cubicBezTo>
                    <a:cubicBezTo>
                      <a:pt x="724" y="417"/>
                      <a:pt x="749" y="422"/>
                      <a:pt x="771" y="435"/>
                    </a:cubicBezTo>
                    <a:cubicBezTo>
                      <a:pt x="771" y="461"/>
                      <a:pt x="775" y="487"/>
                      <a:pt x="771" y="508"/>
                    </a:cubicBezTo>
                    <a:cubicBezTo>
                      <a:pt x="771" y="516"/>
                      <a:pt x="775" y="512"/>
                      <a:pt x="772" y="513"/>
                    </a:cubicBezTo>
                    <a:cubicBezTo>
                      <a:pt x="772" y="514"/>
                      <a:pt x="771" y="513"/>
                      <a:pt x="772" y="512"/>
                    </a:cubicBezTo>
                    <a:cubicBezTo>
                      <a:pt x="777" y="486"/>
                      <a:pt x="766" y="459"/>
                      <a:pt x="775" y="434"/>
                    </a:cubicBezTo>
                    <a:cubicBezTo>
                      <a:pt x="783" y="430"/>
                      <a:pt x="791" y="430"/>
                      <a:pt x="799" y="430"/>
                    </a:cubicBezTo>
                    <a:cubicBezTo>
                      <a:pt x="828" y="431"/>
                      <a:pt x="853" y="419"/>
                      <a:pt x="877" y="405"/>
                    </a:cubicBezTo>
                    <a:cubicBezTo>
                      <a:pt x="891" y="396"/>
                      <a:pt x="900" y="385"/>
                      <a:pt x="903" y="367"/>
                    </a:cubicBezTo>
                    <a:cubicBezTo>
                      <a:pt x="906" y="341"/>
                      <a:pt x="915" y="317"/>
                      <a:pt x="917" y="291"/>
                    </a:cubicBezTo>
                    <a:cubicBezTo>
                      <a:pt x="918" y="286"/>
                      <a:pt x="919" y="280"/>
                      <a:pt x="926" y="279"/>
                    </a:cubicBezTo>
                    <a:cubicBezTo>
                      <a:pt x="927" y="281"/>
                      <a:pt x="929" y="282"/>
                      <a:pt x="929" y="284"/>
                    </a:cubicBezTo>
                    <a:cubicBezTo>
                      <a:pt x="931" y="296"/>
                      <a:pt x="930" y="308"/>
                      <a:pt x="930" y="320"/>
                    </a:cubicBezTo>
                    <a:cubicBezTo>
                      <a:pt x="930" y="308"/>
                      <a:pt x="930" y="295"/>
                      <a:pt x="930" y="283"/>
                    </a:cubicBezTo>
                    <a:cubicBezTo>
                      <a:pt x="920" y="259"/>
                      <a:pt x="927" y="234"/>
                      <a:pt x="923" y="210"/>
                    </a:cubicBezTo>
                    <a:cubicBezTo>
                      <a:pt x="917" y="170"/>
                      <a:pt x="906" y="130"/>
                      <a:pt x="895" y="91"/>
                    </a:cubicBezTo>
                    <a:cubicBezTo>
                      <a:pt x="893" y="83"/>
                      <a:pt x="892" y="74"/>
                      <a:pt x="896" y="66"/>
                    </a:cubicBezTo>
                    <a:cubicBezTo>
                      <a:pt x="904" y="59"/>
                      <a:pt x="910" y="65"/>
                      <a:pt x="915" y="71"/>
                    </a:cubicBezTo>
                    <a:cubicBezTo>
                      <a:pt x="919" y="88"/>
                      <a:pt x="922" y="106"/>
                      <a:pt x="925" y="117"/>
                    </a:cubicBezTo>
                    <a:cubicBezTo>
                      <a:pt x="923" y="110"/>
                      <a:pt x="922" y="97"/>
                      <a:pt x="919" y="85"/>
                    </a:cubicBezTo>
                    <a:cubicBezTo>
                      <a:pt x="917" y="78"/>
                      <a:pt x="917" y="73"/>
                      <a:pt x="926" y="72"/>
                    </a:cubicBezTo>
                    <a:cubicBezTo>
                      <a:pt x="931" y="72"/>
                      <a:pt x="934" y="74"/>
                      <a:pt x="937" y="78"/>
                    </a:cubicBezTo>
                    <a:cubicBezTo>
                      <a:pt x="943" y="89"/>
                      <a:pt x="948" y="99"/>
                      <a:pt x="943" y="112"/>
                    </a:cubicBezTo>
                    <a:cubicBezTo>
                      <a:pt x="938" y="130"/>
                      <a:pt x="941" y="148"/>
                      <a:pt x="945" y="165"/>
                    </a:cubicBezTo>
                    <a:cubicBezTo>
                      <a:pt x="958" y="226"/>
                      <a:pt x="948" y="286"/>
                      <a:pt x="945" y="347"/>
                    </a:cubicBezTo>
                    <a:cubicBezTo>
                      <a:pt x="944" y="361"/>
                      <a:pt x="951" y="372"/>
                      <a:pt x="952" y="386"/>
                    </a:cubicBezTo>
                    <a:cubicBezTo>
                      <a:pt x="956" y="417"/>
                      <a:pt x="952" y="448"/>
                      <a:pt x="952" y="479"/>
                    </a:cubicBezTo>
                    <a:cubicBezTo>
                      <a:pt x="948" y="490"/>
                      <a:pt x="958" y="504"/>
                      <a:pt x="942" y="512"/>
                    </a:cubicBezTo>
                    <a:cubicBezTo>
                      <a:pt x="938" y="508"/>
                      <a:pt x="931" y="512"/>
                      <a:pt x="928" y="506"/>
                    </a:cubicBezTo>
                    <a:cubicBezTo>
                      <a:pt x="930" y="489"/>
                      <a:pt x="930" y="472"/>
                      <a:pt x="932" y="455"/>
                    </a:cubicBezTo>
                    <a:cubicBezTo>
                      <a:pt x="928" y="437"/>
                      <a:pt x="931" y="419"/>
                      <a:pt x="927" y="402"/>
                    </a:cubicBezTo>
                    <a:cubicBezTo>
                      <a:pt x="928" y="415"/>
                      <a:pt x="931" y="429"/>
                      <a:pt x="930" y="443"/>
                    </a:cubicBezTo>
                    <a:cubicBezTo>
                      <a:pt x="932" y="458"/>
                      <a:pt x="930" y="473"/>
                      <a:pt x="930" y="488"/>
                    </a:cubicBezTo>
                    <a:cubicBezTo>
                      <a:pt x="929" y="493"/>
                      <a:pt x="932" y="503"/>
                      <a:pt x="923" y="503"/>
                    </a:cubicBezTo>
                    <a:cubicBezTo>
                      <a:pt x="915" y="504"/>
                      <a:pt x="917" y="495"/>
                      <a:pt x="915" y="490"/>
                    </a:cubicBezTo>
                    <a:cubicBezTo>
                      <a:pt x="904" y="471"/>
                      <a:pt x="911" y="451"/>
                      <a:pt x="908" y="431"/>
                    </a:cubicBezTo>
                    <a:cubicBezTo>
                      <a:pt x="908" y="451"/>
                      <a:pt x="904" y="471"/>
                      <a:pt x="915" y="490"/>
                    </a:cubicBezTo>
                    <a:cubicBezTo>
                      <a:pt x="916" y="515"/>
                      <a:pt x="916" y="540"/>
                      <a:pt x="922" y="565"/>
                    </a:cubicBezTo>
                    <a:cubicBezTo>
                      <a:pt x="929" y="589"/>
                      <a:pt x="927" y="615"/>
                      <a:pt x="932" y="639"/>
                    </a:cubicBezTo>
                    <a:cubicBezTo>
                      <a:pt x="933" y="657"/>
                      <a:pt x="937" y="675"/>
                      <a:pt x="936" y="693"/>
                    </a:cubicBezTo>
                    <a:cubicBezTo>
                      <a:pt x="935" y="701"/>
                      <a:pt x="938" y="711"/>
                      <a:pt x="927" y="712"/>
                    </a:cubicBezTo>
                    <a:cubicBezTo>
                      <a:pt x="916" y="714"/>
                      <a:pt x="914" y="705"/>
                      <a:pt x="912" y="697"/>
                    </a:cubicBezTo>
                    <a:cubicBezTo>
                      <a:pt x="912" y="694"/>
                      <a:pt x="910" y="690"/>
                      <a:pt x="910" y="687"/>
                    </a:cubicBezTo>
                    <a:cubicBezTo>
                      <a:pt x="906" y="655"/>
                      <a:pt x="899" y="623"/>
                      <a:pt x="901" y="591"/>
                    </a:cubicBezTo>
                    <a:cubicBezTo>
                      <a:pt x="902" y="579"/>
                      <a:pt x="901" y="567"/>
                      <a:pt x="895" y="556"/>
                    </a:cubicBezTo>
                    <a:cubicBezTo>
                      <a:pt x="888" y="543"/>
                      <a:pt x="890" y="528"/>
                      <a:pt x="890" y="514"/>
                    </a:cubicBezTo>
                    <a:cubicBezTo>
                      <a:pt x="892" y="483"/>
                      <a:pt x="892" y="452"/>
                      <a:pt x="892" y="433"/>
                    </a:cubicBezTo>
                    <a:cubicBezTo>
                      <a:pt x="893" y="451"/>
                      <a:pt x="891" y="481"/>
                      <a:pt x="890" y="510"/>
                    </a:cubicBezTo>
                    <a:cubicBezTo>
                      <a:pt x="890" y="516"/>
                      <a:pt x="890" y="522"/>
                      <a:pt x="890" y="528"/>
                    </a:cubicBezTo>
                    <a:cubicBezTo>
                      <a:pt x="890" y="535"/>
                      <a:pt x="889" y="543"/>
                      <a:pt x="881" y="544"/>
                    </a:cubicBezTo>
                    <a:cubicBezTo>
                      <a:pt x="873" y="544"/>
                      <a:pt x="871" y="534"/>
                      <a:pt x="871" y="528"/>
                    </a:cubicBezTo>
                    <a:cubicBezTo>
                      <a:pt x="871" y="516"/>
                      <a:pt x="868" y="504"/>
                      <a:pt x="869" y="492"/>
                    </a:cubicBezTo>
                    <a:cubicBezTo>
                      <a:pt x="871" y="477"/>
                      <a:pt x="869" y="462"/>
                      <a:pt x="866" y="450"/>
                    </a:cubicBezTo>
                    <a:cubicBezTo>
                      <a:pt x="867" y="474"/>
                      <a:pt x="863" y="503"/>
                      <a:pt x="872" y="527"/>
                    </a:cubicBezTo>
                    <a:cubicBezTo>
                      <a:pt x="893" y="582"/>
                      <a:pt x="876" y="639"/>
                      <a:pt x="887" y="694"/>
                    </a:cubicBezTo>
                    <a:cubicBezTo>
                      <a:pt x="889" y="701"/>
                      <a:pt x="888" y="708"/>
                      <a:pt x="895" y="711"/>
                    </a:cubicBezTo>
                    <a:cubicBezTo>
                      <a:pt x="901" y="713"/>
                      <a:pt x="902" y="719"/>
                      <a:pt x="903" y="724"/>
                    </a:cubicBezTo>
                    <a:cubicBezTo>
                      <a:pt x="902" y="783"/>
                      <a:pt x="906" y="842"/>
                      <a:pt x="912" y="901"/>
                    </a:cubicBezTo>
                    <a:cubicBezTo>
                      <a:pt x="912" y="904"/>
                      <a:pt x="912" y="907"/>
                      <a:pt x="912" y="911"/>
                    </a:cubicBezTo>
                    <a:cubicBezTo>
                      <a:pt x="907" y="943"/>
                      <a:pt x="906" y="974"/>
                      <a:pt x="915" y="1006"/>
                    </a:cubicBezTo>
                    <a:cubicBezTo>
                      <a:pt x="921" y="1015"/>
                      <a:pt x="918" y="1027"/>
                      <a:pt x="922" y="1037"/>
                    </a:cubicBezTo>
                    <a:cubicBezTo>
                      <a:pt x="932" y="1063"/>
                      <a:pt x="920" y="1090"/>
                      <a:pt x="926" y="1116"/>
                    </a:cubicBezTo>
                    <a:cubicBezTo>
                      <a:pt x="926" y="1158"/>
                      <a:pt x="929" y="1199"/>
                      <a:pt x="936" y="1240"/>
                    </a:cubicBezTo>
                    <a:cubicBezTo>
                      <a:pt x="939" y="1262"/>
                      <a:pt x="950" y="1282"/>
                      <a:pt x="948" y="1304"/>
                    </a:cubicBezTo>
                    <a:cubicBezTo>
                      <a:pt x="947" y="1311"/>
                      <a:pt x="948" y="1319"/>
                      <a:pt x="943" y="1325"/>
                    </a:cubicBezTo>
                    <a:cubicBezTo>
                      <a:pt x="938" y="1330"/>
                      <a:pt x="932" y="1333"/>
                      <a:pt x="926" y="1334"/>
                    </a:cubicBezTo>
                    <a:cubicBezTo>
                      <a:pt x="918" y="1335"/>
                      <a:pt x="912" y="1334"/>
                      <a:pt x="912" y="1325"/>
                    </a:cubicBezTo>
                    <a:cubicBezTo>
                      <a:pt x="913" y="1287"/>
                      <a:pt x="910" y="1249"/>
                      <a:pt x="908" y="1211"/>
                    </a:cubicBezTo>
                    <a:cubicBezTo>
                      <a:pt x="909" y="1243"/>
                      <a:pt x="913" y="1275"/>
                      <a:pt x="912" y="1308"/>
                    </a:cubicBezTo>
                    <a:cubicBezTo>
                      <a:pt x="912" y="1340"/>
                      <a:pt x="907" y="1345"/>
                      <a:pt x="872" y="1347"/>
                    </a:cubicBezTo>
                    <a:cubicBezTo>
                      <a:pt x="856" y="1335"/>
                      <a:pt x="869" y="1323"/>
                      <a:pt x="869" y="1310"/>
                    </a:cubicBezTo>
                    <a:cubicBezTo>
                      <a:pt x="865" y="1322"/>
                      <a:pt x="865" y="1334"/>
                      <a:pt x="864" y="1346"/>
                    </a:cubicBezTo>
                    <a:cubicBezTo>
                      <a:pt x="837" y="1362"/>
                      <a:pt x="808" y="1364"/>
                      <a:pt x="777" y="1361"/>
                    </a:cubicBezTo>
                    <a:cubicBezTo>
                      <a:pt x="772" y="1354"/>
                      <a:pt x="773" y="1346"/>
                      <a:pt x="775" y="1338"/>
                    </a:cubicBezTo>
                    <a:cubicBezTo>
                      <a:pt x="785" y="1290"/>
                      <a:pt x="790" y="1241"/>
                      <a:pt x="788" y="1192"/>
                    </a:cubicBezTo>
                    <a:cubicBezTo>
                      <a:pt x="788" y="1178"/>
                      <a:pt x="790" y="1164"/>
                      <a:pt x="792" y="1150"/>
                    </a:cubicBezTo>
                    <a:cubicBezTo>
                      <a:pt x="800" y="1114"/>
                      <a:pt x="791" y="1077"/>
                      <a:pt x="794" y="1038"/>
                    </a:cubicBezTo>
                    <a:cubicBezTo>
                      <a:pt x="794" y="1086"/>
                      <a:pt x="779" y="1130"/>
                      <a:pt x="777" y="1176"/>
                    </a:cubicBezTo>
                    <a:cubicBezTo>
                      <a:pt x="770" y="1189"/>
                      <a:pt x="768" y="1203"/>
                      <a:pt x="767" y="1218"/>
                    </a:cubicBezTo>
                    <a:cubicBezTo>
                      <a:pt x="764" y="1258"/>
                      <a:pt x="764" y="1298"/>
                      <a:pt x="744" y="1335"/>
                    </a:cubicBezTo>
                    <a:cubicBezTo>
                      <a:pt x="739" y="1344"/>
                      <a:pt x="741" y="1355"/>
                      <a:pt x="736" y="1364"/>
                    </a:cubicBezTo>
                    <a:cubicBezTo>
                      <a:pt x="729" y="1373"/>
                      <a:pt x="718" y="1373"/>
                      <a:pt x="708" y="1373"/>
                    </a:cubicBezTo>
                    <a:cubicBezTo>
                      <a:pt x="695" y="1373"/>
                      <a:pt x="693" y="1367"/>
                      <a:pt x="693" y="1354"/>
                    </a:cubicBezTo>
                    <a:cubicBezTo>
                      <a:pt x="695" y="1320"/>
                      <a:pt x="695" y="1285"/>
                      <a:pt x="704" y="1252"/>
                    </a:cubicBezTo>
                    <a:cubicBezTo>
                      <a:pt x="707" y="1243"/>
                      <a:pt x="701" y="1249"/>
                      <a:pt x="699" y="1248"/>
                    </a:cubicBezTo>
                    <a:cubicBezTo>
                      <a:pt x="693" y="1244"/>
                      <a:pt x="694" y="1238"/>
                      <a:pt x="694" y="1231"/>
                    </a:cubicBezTo>
                    <a:cubicBezTo>
                      <a:pt x="694" y="1220"/>
                      <a:pt x="697" y="1209"/>
                      <a:pt x="696" y="1198"/>
                    </a:cubicBezTo>
                    <a:cubicBezTo>
                      <a:pt x="695" y="1196"/>
                      <a:pt x="692" y="1199"/>
                      <a:pt x="695" y="1198"/>
                    </a:cubicBezTo>
                    <a:cubicBezTo>
                      <a:pt x="696" y="1198"/>
                      <a:pt x="696" y="1198"/>
                      <a:pt x="696" y="1200"/>
                    </a:cubicBezTo>
                    <a:cubicBezTo>
                      <a:pt x="696" y="1207"/>
                      <a:pt x="695" y="1214"/>
                      <a:pt x="694" y="1221"/>
                    </a:cubicBezTo>
                    <a:cubicBezTo>
                      <a:pt x="685" y="1261"/>
                      <a:pt x="698" y="1301"/>
                      <a:pt x="694" y="1341"/>
                    </a:cubicBezTo>
                    <a:cubicBezTo>
                      <a:pt x="692" y="1368"/>
                      <a:pt x="694" y="1369"/>
                      <a:pt x="667" y="1376"/>
                    </a:cubicBezTo>
                    <a:cubicBezTo>
                      <a:pt x="657" y="1378"/>
                      <a:pt x="648" y="1379"/>
                      <a:pt x="638" y="1374"/>
                    </a:cubicBezTo>
                    <a:cubicBezTo>
                      <a:pt x="631" y="1370"/>
                      <a:pt x="631" y="1363"/>
                      <a:pt x="633" y="1357"/>
                    </a:cubicBezTo>
                    <a:cubicBezTo>
                      <a:pt x="643" y="1325"/>
                      <a:pt x="641" y="1293"/>
                      <a:pt x="642" y="1260"/>
                    </a:cubicBezTo>
                    <a:cubicBezTo>
                      <a:pt x="643" y="1238"/>
                      <a:pt x="648" y="1216"/>
                      <a:pt x="655" y="1194"/>
                    </a:cubicBezTo>
                    <a:cubicBezTo>
                      <a:pt x="664" y="1165"/>
                      <a:pt x="668" y="1135"/>
                      <a:pt x="662" y="1105"/>
                    </a:cubicBezTo>
                    <a:cubicBezTo>
                      <a:pt x="672" y="1060"/>
                      <a:pt x="683" y="1015"/>
                      <a:pt x="683" y="975"/>
                    </a:cubicBezTo>
                    <a:cubicBezTo>
                      <a:pt x="681" y="983"/>
                      <a:pt x="680" y="997"/>
                      <a:pt x="680" y="1012"/>
                    </a:cubicBezTo>
                    <a:cubicBezTo>
                      <a:pt x="678" y="1046"/>
                      <a:pt x="664" y="1078"/>
                      <a:pt x="661" y="1113"/>
                    </a:cubicBezTo>
                    <a:cubicBezTo>
                      <a:pt x="672" y="1167"/>
                      <a:pt x="640" y="1216"/>
                      <a:pt x="642" y="1269"/>
                    </a:cubicBezTo>
                    <a:cubicBezTo>
                      <a:pt x="642" y="1299"/>
                      <a:pt x="640" y="1329"/>
                      <a:pt x="633" y="1358"/>
                    </a:cubicBezTo>
                    <a:cubicBezTo>
                      <a:pt x="630" y="1368"/>
                      <a:pt x="626" y="1373"/>
                      <a:pt x="616" y="1373"/>
                    </a:cubicBezTo>
                    <a:cubicBezTo>
                      <a:pt x="614" y="1373"/>
                      <a:pt x="612" y="1373"/>
                      <a:pt x="610" y="1373"/>
                    </a:cubicBezTo>
                    <a:cubicBezTo>
                      <a:pt x="598" y="1369"/>
                      <a:pt x="598" y="1361"/>
                      <a:pt x="600" y="1351"/>
                    </a:cubicBezTo>
                    <a:cubicBezTo>
                      <a:pt x="616" y="1282"/>
                      <a:pt x="623" y="1212"/>
                      <a:pt x="632" y="1143"/>
                    </a:cubicBezTo>
                    <a:cubicBezTo>
                      <a:pt x="633" y="1136"/>
                      <a:pt x="636" y="1130"/>
                      <a:pt x="628" y="1126"/>
                    </a:cubicBezTo>
                    <a:cubicBezTo>
                      <a:pt x="627" y="1108"/>
                      <a:pt x="634" y="1092"/>
                      <a:pt x="639" y="1076"/>
                    </a:cubicBezTo>
                    <a:cubicBezTo>
                      <a:pt x="646" y="1084"/>
                      <a:pt x="643" y="1093"/>
                      <a:pt x="644" y="1102"/>
                    </a:cubicBezTo>
                    <a:cubicBezTo>
                      <a:pt x="644" y="1104"/>
                      <a:pt x="648" y="1101"/>
                      <a:pt x="645" y="1102"/>
                    </a:cubicBezTo>
                    <a:cubicBezTo>
                      <a:pt x="644" y="1102"/>
                      <a:pt x="644" y="1102"/>
                      <a:pt x="644" y="1101"/>
                    </a:cubicBezTo>
                    <a:cubicBezTo>
                      <a:pt x="641" y="1067"/>
                      <a:pt x="647" y="1034"/>
                      <a:pt x="654" y="1001"/>
                    </a:cubicBezTo>
                    <a:cubicBezTo>
                      <a:pt x="656" y="972"/>
                      <a:pt x="665" y="944"/>
                      <a:pt x="670" y="915"/>
                    </a:cubicBezTo>
                    <a:cubicBezTo>
                      <a:pt x="673" y="900"/>
                      <a:pt x="679" y="885"/>
                      <a:pt x="680" y="870"/>
                    </a:cubicBezTo>
                    <a:cubicBezTo>
                      <a:pt x="675" y="846"/>
                      <a:pt x="677" y="823"/>
                      <a:pt x="686" y="801"/>
                    </a:cubicBezTo>
                    <a:cubicBezTo>
                      <a:pt x="697" y="771"/>
                      <a:pt x="702" y="740"/>
                      <a:pt x="710" y="709"/>
                    </a:cubicBezTo>
                    <a:cubicBezTo>
                      <a:pt x="723" y="655"/>
                      <a:pt x="728" y="600"/>
                      <a:pt x="724" y="544"/>
                    </a:cubicBezTo>
                    <a:cubicBezTo>
                      <a:pt x="724" y="538"/>
                      <a:pt x="727" y="534"/>
                      <a:pt x="725" y="528"/>
                    </a:cubicBezTo>
                    <a:cubicBezTo>
                      <a:pt x="725" y="526"/>
                      <a:pt x="721" y="529"/>
                      <a:pt x="724" y="528"/>
                    </a:cubicBezTo>
                    <a:cubicBezTo>
                      <a:pt x="725" y="528"/>
                      <a:pt x="725" y="528"/>
                      <a:pt x="725" y="529"/>
                    </a:cubicBezTo>
                    <a:cubicBezTo>
                      <a:pt x="727" y="567"/>
                      <a:pt x="725" y="605"/>
                      <a:pt x="722" y="642"/>
                    </a:cubicBezTo>
                    <a:cubicBezTo>
                      <a:pt x="718" y="688"/>
                      <a:pt x="706" y="732"/>
                      <a:pt x="693" y="776"/>
                    </a:cubicBezTo>
                    <a:cubicBezTo>
                      <a:pt x="684" y="807"/>
                      <a:pt x="673" y="838"/>
                      <a:pt x="680" y="871"/>
                    </a:cubicBezTo>
                    <a:cubicBezTo>
                      <a:pt x="674" y="906"/>
                      <a:pt x="664" y="941"/>
                      <a:pt x="657" y="976"/>
                    </a:cubicBezTo>
                    <a:cubicBezTo>
                      <a:pt x="655" y="986"/>
                      <a:pt x="654" y="996"/>
                      <a:pt x="654" y="1006"/>
                    </a:cubicBezTo>
                    <a:cubicBezTo>
                      <a:pt x="648" y="1042"/>
                      <a:pt x="636" y="1076"/>
                      <a:pt x="629" y="1111"/>
                    </a:cubicBezTo>
                    <a:cubicBezTo>
                      <a:pt x="628" y="1114"/>
                      <a:pt x="627" y="1117"/>
                      <a:pt x="626" y="1119"/>
                    </a:cubicBezTo>
                    <a:cubicBezTo>
                      <a:pt x="624" y="1126"/>
                      <a:pt x="628" y="1129"/>
                      <a:pt x="633" y="1132"/>
                    </a:cubicBezTo>
                    <a:cubicBezTo>
                      <a:pt x="624" y="1211"/>
                      <a:pt x="615" y="1291"/>
                      <a:pt x="595" y="1369"/>
                    </a:cubicBezTo>
                    <a:cubicBezTo>
                      <a:pt x="576" y="1377"/>
                      <a:pt x="556" y="1376"/>
                      <a:pt x="537" y="1369"/>
                    </a:cubicBezTo>
                    <a:cubicBezTo>
                      <a:pt x="535" y="1367"/>
                      <a:pt x="533" y="1366"/>
                      <a:pt x="532" y="1364"/>
                    </a:cubicBezTo>
                    <a:cubicBezTo>
                      <a:pt x="531" y="1338"/>
                      <a:pt x="542" y="1315"/>
                      <a:pt x="550" y="1287"/>
                    </a:cubicBezTo>
                    <a:cubicBezTo>
                      <a:pt x="558" y="1299"/>
                      <a:pt x="555" y="1307"/>
                      <a:pt x="555" y="1314"/>
                    </a:cubicBezTo>
                    <a:cubicBezTo>
                      <a:pt x="561" y="1263"/>
                      <a:pt x="558" y="1212"/>
                      <a:pt x="570" y="1162"/>
                    </a:cubicBezTo>
                    <a:cubicBezTo>
                      <a:pt x="566" y="1177"/>
                      <a:pt x="563" y="1192"/>
                      <a:pt x="561" y="1207"/>
                    </a:cubicBezTo>
                    <a:cubicBezTo>
                      <a:pt x="559" y="1210"/>
                      <a:pt x="557" y="1212"/>
                      <a:pt x="554" y="1213"/>
                    </a:cubicBezTo>
                    <a:cubicBezTo>
                      <a:pt x="546" y="1212"/>
                      <a:pt x="543" y="1208"/>
                      <a:pt x="544" y="1200"/>
                    </a:cubicBezTo>
                    <a:cubicBezTo>
                      <a:pt x="552" y="1171"/>
                      <a:pt x="560" y="1141"/>
                      <a:pt x="560" y="1112"/>
                    </a:cubicBezTo>
                    <a:cubicBezTo>
                      <a:pt x="559" y="1069"/>
                      <a:pt x="573" y="1030"/>
                      <a:pt x="579" y="989"/>
                    </a:cubicBezTo>
                    <a:cubicBezTo>
                      <a:pt x="583" y="963"/>
                      <a:pt x="587" y="936"/>
                      <a:pt x="595" y="911"/>
                    </a:cubicBezTo>
                    <a:cubicBezTo>
                      <a:pt x="608" y="871"/>
                      <a:pt x="609" y="827"/>
                      <a:pt x="626" y="788"/>
                    </a:cubicBezTo>
                    <a:cubicBezTo>
                      <a:pt x="634" y="771"/>
                      <a:pt x="635" y="751"/>
                      <a:pt x="640" y="737"/>
                    </a:cubicBezTo>
                    <a:cubicBezTo>
                      <a:pt x="637" y="770"/>
                      <a:pt x="615" y="801"/>
                      <a:pt x="610" y="837"/>
                    </a:cubicBezTo>
                    <a:cubicBezTo>
                      <a:pt x="601" y="899"/>
                      <a:pt x="584" y="959"/>
                      <a:pt x="573" y="1020"/>
                    </a:cubicBezTo>
                    <a:cubicBezTo>
                      <a:pt x="568" y="1043"/>
                      <a:pt x="563" y="1067"/>
                      <a:pt x="558" y="1090"/>
                    </a:cubicBezTo>
                    <a:cubicBezTo>
                      <a:pt x="555" y="1110"/>
                      <a:pt x="559" y="1130"/>
                      <a:pt x="555" y="1151"/>
                    </a:cubicBezTo>
                    <a:cubicBezTo>
                      <a:pt x="552" y="1165"/>
                      <a:pt x="547" y="1179"/>
                      <a:pt x="548" y="1194"/>
                    </a:cubicBezTo>
                    <a:cubicBezTo>
                      <a:pt x="547" y="1195"/>
                      <a:pt x="545" y="1197"/>
                      <a:pt x="544" y="1197"/>
                    </a:cubicBezTo>
                    <a:cubicBezTo>
                      <a:pt x="535" y="1193"/>
                      <a:pt x="541" y="1180"/>
                      <a:pt x="531" y="1176"/>
                    </a:cubicBezTo>
                    <a:cubicBezTo>
                      <a:pt x="529" y="1174"/>
                      <a:pt x="528" y="1172"/>
                      <a:pt x="529" y="1169"/>
                    </a:cubicBezTo>
                    <a:cubicBezTo>
                      <a:pt x="529" y="1156"/>
                      <a:pt x="535" y="1143"/>
                      <a:pt x="534" y="1130"/>
                    </a:cubicBezTo>
                    <a:cubicBezTo>
                      <a:pt x="540" y="1087"/>
                      <a:pt x="547" y="1043"/>
                      <a:pt x="555" y="1012"/>
                    </a:cubicBezTo>
                    <a:cubicBezTo>
                      <a:pt x="550" y="1040"/>
                      <a:pt x="539" y="1080"/>
                      <a:pt x="536" y="1120"/>
                    </a:cubicBezTo>
                    <a:cubicBezTo>
                      <a:pt x="532" y="1167"/>
                      <a:pt x="513" y="1211"/>
                      <a:pt x="509" y="1258"/>
                    </a:cubicBezTo>
                    <a:cubicBezTo>
                      <a:pt x="507" y="1291"/>
                      <a:pt x="506" y="1324"/>
                      <a:pt x="493" y="1355"/>
                    </a:cubicBezTo>
                    <a:cubicBezTo>
                      <a:pt x="481" y="1363"/>
                      <a:pt x="470" y="1362"/>
                      <a:pt x="460" y="1351"/>
                    </a:cubicBezTo>
                    <a:cubicBezTo>
                      <a:pt x="462" y="1332"/>
                      <a:pt x="464" y="1313"/>
                      <a:pt x="474" y="1296"/>
                    </a:cubicBezTo>
                    <a:cubicBezTo>
                      <a:pt x="481" y="1286"/>
                      <a:pt x="477" y="1273"/>
                      <a:pt x="479" y="1261"/>
                    </a:cubicBezTo>
                    <a:cubicBezTo>
                      <a:pt x="488" y="1215"/>
                      <a:pt x="501" y="1171"/>
                      <a:pt x="506" y="1125"/>
                    </a:cubicBezTo>
                    <a:cubicBezTo>
                      <a:pt x="509" y="1087"/>
                      <a:pt x="527" y="1054"/>
                      <a:pt x="532" y="1016"/>
                    </a:cubicBezTo>
                    <a:cubicBezTo>
                      <a:pt x="535" y="991"/>
                      <a:pt x="541" y="965"/>
                      <a:pt x="546" y="940"/>
                    </a:cubicBezTo>
                    <a:cubicBezTo>
                      <a:pt x="536" y="995"/>
                      <a:pt x="526" y="1051"/>
                      <a:pt x="509" y="1105"/>
                    </a:cubicBezTo>
                    <a:cubicBezTo>
                      <a:pt x="504" y="1150"/>
                      <a:pt x="493" y="1195"/>
                      <a:pt x="484" y="1239"/>
                    </a:cubicBezTo>
                    <a:cubicBezTo>
                      <a:pt x="476" y="1278"/>
                      <a:pt x="468" y="1316"/>
                      <a:pt x="455" y="1353"/>
                    </a:cubicBezTo>
                    <a:cubicBezTo>
                      <a:pt x="448" y="1356"/>
                      <a:pt x="442" y="1354"/>
                      <a:pt x="437" y="1348"/>
                    </a:cubicBezTo>
                    <a:cubicBezTo>
                      <a:pt x="431" y="1334"/>
                      <a:pt x="439" y="1321"/>
                      <a:pt x="443" y="1308"/>
                    </a:cubicBezTo>
                    <a:cubicBezTo>
                      <a:pt x="450" y="1288"/>
                      <a:pt x="456" y="1268"/>
                      <a:pt x="456" y="1247"/>
                    </a:cubicBezTo>
                    <a:cubicBezTo>
                      <a:pt x="457" y="1201"/>
                      <a:pt x="477" y="1160"/>
                      <a:pt x="484" y="1116"/>
                    </a:cubicBezTo>
                    <a:cubicBezTo>
                      <a:pt x="486" y="1097"/>
                      <a:pt x="493" y="1080"/>
                      <a:pt x="490" y="1061"/>
                    </a:cubicBezTo>
                    <a:cubicBezTo>
                      <a:pt x="502" y="1022"/>
                      <a:pt x="512" y="983"/>
                      <a:pt x="523" y="944"/>
                    </a:cubicBezTo>
                    <a:cubicBezTo>
                      <a:pt x="526" y="933"/>
                      <a:pt x="530" y="921"/>
                      <a:pt x="525" y="913"/>
                    </a:cubicBezTo>
                    <a:cubicBezTo>
                      <a:pt x="504" y="879"/>
                      <a:pt x="534" y="854"/>
                      <a:pt x="536" y="829"/>
                    </a:cubicBezTo>
                    <a:cubicBezTo>
                      <a:pt x="531" y="845"/>
                      <a:pt x="521" y="865"/>
                      <a:pt x="518" y="888"/>
                    </a:cubicBezTo>
                    <a:cubicBezTo>
                      <a:pt x="517" y="892"/>
                      <a:pt x="514" y="898"/>
                      <a:pt x="517" y="901"/>
                    </a:cubicBezTo>
                    <a:cubicBezTo>
                      <a:pt x="538" y="928"/>
                      <a:pt x="519" y="954"/>
                      <a:pt x="513" y="979"/>
                    </a:cubicBezTo>
                    <a:cubicBezTo>
                      <a:pt x="506" y="1008"/>
                      <a:pt x="498" y="1036"/>
                      <a:pt x="490" y="1065"/>
                    </a:cubicBezTo>
                    <a:cubicBezTo>
                      <a:pt x="488" y="1098"/>
                      <a:pt x="483" y="1130"/>
                      <a:pt x="472" y="1160"/>
                    </a:cubicBezTo>
                    <a:cubicBezTo>
                      <a:pt x="460" y="1193"/>
                      <a:pt x="459" y="1228"/>
                      <a:pt x="454" y="1262"/>
                    </a:cubicBezTo>
                    <a:cubicBezTo>
                      <a:pt x="450" y="1290"/>
                      <a:pt x="441" y="1317"/>
                      <a:pt x="431" y="1344"/>
                    </a:cubicBezTo>
                    <a:cubicBezTo>
                      <a:pt x="422" y="1350"/>
                      <a:pt x="414" y="1347"/>
                      <a:pt x="406" y="1342"/>
                    </a:cubicBezTo>
                    <a:cubicBezTo>
                      <a:pt x="407" y="1317"/>
                      <a:pt x="415" y="1295"/>
                      <a:pt x="425" y="1273"/>
                    </a:cubicBezTo>
                    <a:cubicBezTo>
                      <a:pt x="435" y="1259"/>
                      <a:pt x="431" y="1242"/>
                      <a:pt x="433" y="1227"/>
                    </a:cubicBezTo>
                    <a:cubicBezTo>
                      <a:pt x="440" y="1186"/>
                      <a:pt x="449" y="1146"/>
                      <a:pt x="465" y="1107"/>
                    </a:cubicBezTo>
                    <a:cubicBezTo>
                      <a:pt x="469" y="1098"/>
                      <a:pt x="462" y="1087"/>
                      <a:pt x="468" y="1079"/>
                    </a:cubicBezTo>
                    <a:cubicBezTo>
                      <a:pt x="453" y="1142"/>
                      <a:pt x="432" y="1204"/>
                      <a:pt x="428" y="1270"/>
                    </a:cubicBezTo>
                    <a:cubicBezTo>
                      <a:pt x="416" y="1283"/>
                      <a:pt x="414" y="1301"/>
                      <a:pt x="410" y="1317"/>
                    </a:cubicBezTo>
                    <a:cubicBezTo>
                      <a:pt x="407" y="1326"/>
                      <a:pt x="408" y="1338"/>
                      <a:pt x="394" y="1339"/>
                    </a:cubicBezTo>
                    <a:cubicBezTo>
                      <a:pt x="392" y="1339"/>
                      <a:pt x="390" y="1338"/>
                      <a:pt x="389" y="1337"/>
                    </a:cubicBezTo>
                    <a:cubicBezTo>
                      <a:pt x="386" y="1336"/>
                      <a:pt x="384" y="1333"/>
                      <a:pt x="383" y="1330"/>
                    </a:cubicBezTo>
                    <a:cubicBezTo>
                      <a:pt x="382" y="1318"/>
                      <a:pt x="390" y="1308"/>
                      <a:pt x="393" y="1296"/>
                    </a:cubicBezTo>
                    <a:cubicBezTo>
                      <a:pt x="399" y="1271"/>
                      <a:pt x="396" y="1246"/>
                      <a:pt x="399" y="1224"/>
                    </a:cubicBezTo>
                    <a:cubicBezTo>
                      <a:pt x="399" y="1248"/>
                      <a:pt x="391" y="1274"/>
                      <a:pt x="390" y="1301"/>
                    </a:cubicBezTo>
                    <a:cubicBezTo>
                      <a:pt x="390" y="1313"/>
                      <a:pt x="386" y="1328"/>
                      <a:pt x="369" y="1332"/>
                    </a:cubicBezTo>
                    <a:cubicBezTo>
                      <a:pt x="364" y="1332"/>
                      <a:pt x="360" y="1329"/>
                      <a:pt x="357" y="1325"/>
                    </a:cubicBezTo>
                    <a:cubicBezTo>
                      <a:pt x="360" y="1302"/>
                      <a:pt x="370" y="1281"/>
                      <a:pt x="375" y="1262"/>
                    </a:cubicBezTo>
                    <a:cubicBezTo>
                      <a:pt x="365" y="1280"/>
                      <a:pt x="367" y="1306"/>
                      <a:pt x="350" y="1323"/>
                    </a:cubicBezTo>
                    <a:cubicBezTo>
                      <a:pt x="348" y="1324"/>
                      <a:pt x="346" y="1324"/>
                      <a:pt x="344" y="1324"/>
                    </a:cubicBezTo>
                    <a:cubicBezTo>
                      <a:pt x="335" y="1324"/>
                      <a:pt x="328" y="1319"/>
                      <a:pt x="320" y="1315"/>
                    </a:cubicBezTo>
                    <a:cubicBezTo>
                      <a:pt x="318" y="1314"/>
                      <a:pt x="317" y="1313"/>
                      <a:pt x="316" y="1311"/>
                    </a:cubicBezTo>
                    <a:cubicBezTo>
                      <a:pt x="316" y="1309"/>
                      <a:pt x="315" y="1307"/>
                      <a:pt x="316" y="1305"/>
                    </a:cubicBezTo>
                    <a:cubicBezTo>
                      <a:pt x="315" y="1296"/>
                      <a:pt x="320" y="1288"/>
                      <a:pt x="324" y="1279"/>
                    </a:cubicBezTo>
                    <a:cubicBezTo>
                      <a:pt x="335" y="1257"/>
                      <a:pt x="348" y="1235"/>
                      <a:pt x="349" y="1208"/>
                    </a:cubicBezTo>
                    <a:cubicBezTo>
                      <a:pt x="351" y="1184"/>
                      <a:pt x="365" y="1162"/>
                      <a:pt x="375" y="1140"/>
                    </a:cubicBezTo>
                    <a:cubicBezTo>
                      <a:pt x="365" y="1159"/>
                      <a:pt x="353" y="1180"/>
                      <a:pt x="351" y="1200"/>
                    </a:cubicBezTo>
                    <a:cubicBezTo>
                      <a:pt x="346" y="1239"/>
                      <a:pt x="326" y="1271"/>
                      <a:pt x="312" y="1305"/>
                    </a:cubicBezTo>
                    <a:cubicBezTo>
                      <a:pt x="307" y="1307"/>
                      <a:pt x="302" y="1305"/>
                      <a:pt x="298" y="1304"/>
                    </a:cubicBezTo>
                    <a:cubicBezTo>
                      <a:pt x="293" y="1302"/>
                      <a:pt x="289" y="1301"/>
                      <a:pt x="285" y="1297"/>
                    </a:cubicBezTo>
                    <a:cubicBezTo>
                      <a:pt x="284" y="1295"/>
                      <a:pt x="284" y="1293"/>
                      <a:pt x="284" y="1291"/>
                    </a:cubicBezTo>
                    <a:cubicBezTo>
                      <a:pt x="310" y="1240"/>
                      <a:pt x="325" y="1183"/>
                      <a:pt x="351" y="1131"/>
                    </a:cubicBezTo>
                    <a:cubicBezTo>
                      <a:pt x="364" y="1104"/>
                      <a:pt x="371" y="1075"/>
                      <a:pt x="380" y="1056"/>
                    </a:cubicBezTo>
                    <a:cubicBezTo>
                      <a:pt x="375" y="1068"/>
                      <a:pt x="369" y="1088"/>
                      <a:pt x="362" y="1107"/>
                    </a:cubicBezTo>
                    <a:cubicBezTo>
                      <a:pt x="360" y="1114"/>
                      <a:pt x="359" y="1124"/>
                      <a:pt x="347" y="1121"/>
                    </a:cubicBezTo>
                    <a:cubicBezTo>
                      <a:pt x="343" y="1117"/>
                      <a:pt x="345" y="1114"/>
                      <a:pt x="346" y="1110"/>
                    </a:cubicBezTo>
                    <a:cubicBezTo>
                      <a:pt x="358" y="1069"/>
                      <a:pt x="369" y="1028"/>
                      <a:pt x="387" y="988"/>
                    </a:cubicBezTo>
                    <a:cubicBezTo>
                      <a:pt x="369" y="1027"/>
                      <a:pt x="358" y="1068"/>
                      <a:pt x="346" y="1109"/>
                    </a:cubicBezTo>
                    <a:cubicBezTo>
                      <a:pt x="344" y="1115"/>
                      <a:pt x="343" y="1119"/>
                      <a:pt x="348" y="1123"/>
                    </a:cubicBezTo>
                    <a:cubicBezTo>
                      <a:pt x="350" y="1127"/>
                      <a:pt x="350" y="1132"/>
                      <a:pt x="348" y="1136"/>
                    </a:cubicBezTo>
                    <a:cubicBezTo>
                      <a:pt x="327" y="1176"/>
                      <a:pt x="319" y="1222"/>
                      <a:pt x="297" y="1261"/>
                    </a:cubicBezTo>
                    <a:cubicBezTo>
                      <a:pt x="291" y="1272"/>
                      <a:pt x="291" y="1288"/>
                      <a:pt x="274" y="1291"/>
                    </a:cubicBezTo>
                    <a:cubicBezTo>
                      <a:pt x="259" y="1288"/>
                      <a:pt x="242" y="1292"/>
                      <a:pt x="230" y="1278"/>
                    </a:cubicBezTo>
                    <a:cubicBezTo>
                      <a:pt x="229" y="1277"/>
                      <a:pt x="229" y="1275"/>
                      <a:pt x="230" y="1273"/>
                    </a:cubicBezTo>
                    <a:cubicBezTo>
                      <a:pt x="243" y="1241"/>
                      <a:pt x="260" y="1210"/>
                      <a:pt x="269" y="1177"/>
                    </a:cubicBezTo>
                    <a:cubicBezTo>
                      <a:pt x="279" y="1156"/>
                      <a:pt x="290" y="1136"/>
                      <a:pt x="294" y="1113"/>
                    </a:cubicBezTo>
                    <a:cubicBezTo>
                      <a:pt x="295" y="1106"/>
                      <a:pt x="299" y="1100"/>
                      <a:pt x="293" y="1094"/>
                    </a:cubicBezTo>
                    <a:cubicBezTo>
                      <a:pt x="311" y="1057"/>
                      <a:pt x="316" y="1017"/>
                      <a:pt x="329" y="978"/>
                    </a:cubicBezTo>
                    <a:cubicBezTo>
                      <a:pt x="338" y="953"/>
                      <a:pt x="339" y="925"/>
                      <a:pt x="343" y="898"/>
                    </a:cubicBezTo>
                    <a:cubicBezTo>
                      <a:pt x="347" y="868"/>
                      <a:pt x="361" y="840"/>
                      <a:pt x="365" y="814"/>
                    </a:cubicBezTo>
                    <a:cubicBezTo>
                      <a:pt x="356" y="849"/>
                      <a:pt x="343" y="887"/>
                      <a:pt x="337" y="927"/>
                    </a:cubicBezTo>
                    <a:cubicBezTo>
                      <a:pt x="332" y="960"/>
                      <a:pt x="325" y="993"/>
                      <a:pt x="315" y="1025"/>
                    </a:cubicBezTo>
                    <a:cubicBezTo>
                      <a:pt x="308" y="1047"/>
                      <a:pt x="304" y="1069"/>
                      <a:pt x="293" y="1089"/>
                    </a:cubicBezTo>
                    <a:cubicBezTo>
                      <a:pt x="291" y="1093"/>
                      <a:pt x="291" y="1095"/>
                      <a:pt x="295" y="1097"/>
                    </a:cubicBezTo>
                    <a:cubicBezTo>
                      <a:pt x="296" y="1126"/>
                      <a:pt x="280" y="1149"/>
                      <a:pt x="271" y="1175"/>
                    </a:cubicBezTo>
                    <a:cubicBezTo>
                      <a:pt x="259" y="1208"/>
                      <a:pt x="244" y="1239"/>
                      <a:pt x="230" y="1272"/>
                    </a:cubicBezTo>
                    <a:cubicBezTo>
                      <a:pt x="221" y="1278"/>
                      <a:pt x="214" y="1271"/>
                      <a:pt x="207" y="1268"/>
                    </a:cubicBezTo>
                    <a:cubicBezTo>
                      <a:pt x="195" y="1261"/>
                      <a:pt x="182" y="1256"/>
                      <a:pt x="172" y="1245"/>
                    </a:cubicBezTo>
                    <a:cubicBezTo>
                      <a:pt x="170" y="1238"/>
                      <a:pt x="171" y="1229"/>
                      <a:pt x="179" y="1230"/>
                    </a:cubicBezTo>
                    <a:cubicBezTo>
                      <a:pt x="192" y="1233"/>
                      <a:pt x="193" y="1224"/>
                      <a:pt x="196" y="1217"/>
                    </a:cubicBezTo>
                    <a:cubicBezTo>
                      <a:pt x="214" y="1182"/>
                      <a:pt x="219" y="1142"/>
                      <a:pt x="238" y="1107"/>
                    </a:cubicBezTo>
                    <a:cubicBezTo>
                      <a:pt x="242" y="1100"/>
                      <a:pt x="244" y="1091"/>
                      <a:pt x="251" y="1086"/>
                    </a:cubicBezTo>
                    <a:cubicBezTo>
                      <a:pt x="252" y="1084"/>
                      <a:pt x="254" y="1083"/>
                      <a:pt x="255" y="1083"/>
                    </a:cubicBezTo>
                    <a:cubicBezTo>
                      <a:pt x="273" y="1065"/>
                      <a:pt x="279" y="1041"/>
                      <a:pt x="287" y="1019"/>
                    </a:cubicBezTo>
                    <a:cubicBezTo>
                      <a:pt x="296" y="996"/>
                      <a:pt x="311" y="974"/>
                      <a:pt x="315" y="950"/>
                    </a:cubicBezTo>
                    <a:cubicBezTo>
                      <a:pt x="309" y="960"/>
                      <a:pt x="309" y="975"/>
                      <a:pt x="299" y="985"/>
                    </a:cubicBezTo>
                    <a:cubicBezTo>
                      <a:pt x="293" y="987"/>
                      <a:pt x="287" y="988"/>
                      <a:pt x="281" y="983"/>
                    </a:cubicBezTo>
                    <a:cubicBezTo>
                      <a:pt x="277" y="978"/>
                      <a:pt x="281" y="973"/>
                      <a:pt x="280" y="970"/>
                    </a:cubicBezTo>
                    <a:cubicBezTo>
                      <a:pt x="281" y="966"/>
                      <a:pt x="278" y="968"/>
                      <a:pt x="278" y="968"/>
                    </a:cubicBezTo>
                    <a:cubicBezTo>
                      <a:pt x="281" y="977"/>
                      <a:pt x="278" y="983"/>
                      <a:pt x="271" y="988"/>
                    </a:cubicBezTo>
                    <a:cubicBezTo>
                      <a:pt x="262" y="991"/>
                      <a:pt x="261" y="1000"/>
                      <a:pt x="259" y="1007"/>
                    </a:cubicBezTo>
                    <a:cubicBezTo>
                      <a:pt x="240" y="1071"/>
                      <a:pt x="209" y="1131"/>
                      <a:pt x="186" y="1194"/>
                    </a:cubicBezTo>
                    <a:cubicBezTo>
                      <a:pt x="183" y="1203"/>
                      <a:pt x="181" y="1213"/>
                      <a:pt x="171" y="1218"/>
                    </a:cubicBezTo>
                    <a:cubicBezTo>
                      <a:pt x="164" y="1218"/>
                      <a:pt x="158" y="1216"/>
                      <a:pt x="156" y="1209"/>
                    </a:cubicBezTo>
                    <a:cubicBezTo>
                      <a:pt x="169" y="1167"/>
                      <a:pt x="180" y="1124"/>
                      <a:pt x="206" y="1087"/>
                    </a:cubicBezTo>
                    <a:cubicBezTo>
                      <a:pt x="216" y="1053"/>
                      <a:pt x="234" y="1022"/>
                      <a:pt x="242" y="1001"/>
                    </a:cubicBezTo>
                    <a:cubicBezTo>
                      <a:pt x="236" y="1019"/>
                      <a:pt x="218" y="1047"/>
                      <a:pt x="210" y="1078"/>
                    </a:cubicBezTo>
                    <a:cubicBezTo>
                      <a:pt x="184" y="1115"/>
                      <a:pt x="174" y="1158"/>
                      <a:pt x="156" y="1199"/>
                    </a:cubicBezTo>
                    <a:cubicBezTo>
                      <a:pt x="149" y="1205"/>
                      <a:pt x="145" y="1217"/>
                      <a:pt x="132" y="1207"/>
                    </a:cubicBezTo>
                    <a:cubicBezTo>
                      <a:pt x="131" y="1207"/>
                      <a:pt x="130" y="1214"/>
                      <a:pt x="126" y="1214"/>
                    </a:cubicBezTo>
                    <a:cubicBezTo>
                      <a:pt x="124" y="1215"/>
                      <a:pt x="122" y="1214"/>
                      <a:pt x="120" y="1214"/>
                    </a:cubicBezTo>
                    <a:cubicBezTo>
                      <a:pt x="109" y="1209"/>
                      <a:pt x="95" y="1207"/>
                      <a:pt x="93" y="1191"/>
                    </a:cubicBezTo>
                    <a:cubicBezTo>
                      <a:pt x="102" y="1171"/>
                      <a:pt x="113" y="1151"/>
                      <a:pt x="119" y="1129"/>
                    </a:cubicBezTo>
                    <a:cubicBezTo>
                      <a:pt x="123" y="1116"/>
                      <a:pt x="134" y="1107"/>
                      <a:pt x="142" y="1097"/>
                    </a:cubicBezTo>
                    <a:cubicBezTo>
                      <a:pt x="150" y="1086"/>
                      <a:pt x="155" y="1073"/>
                      <a:pt x="161" y="1060"/>
                    </a:cubicBezTo>
                    <a:cubicBezTo>
                      <a:pt x="162" y="1056"/>
                      <a:pt x="164" y="1051"/>
                      <a:pt x="168" y="1052"/>
                    </a:cubicBezTo>
                    <a:cubicBezTo>
                      <a:pt x="175" y="1055"/>
                      <a:pt x="172" y="1062"/>
                      <a:pt x="171" y="1068"/>
                    </a:cubicBezTo>
                    <a:cubicBezTo>
                      <a:pt x="172" y="1059"/>
                      <a:pt x="175" y="1050"/>
                      <a:pt x="167" y="1041"/>
                    </a:cubicBezTo>
                    <a:cubicBezTo>
                      <a:pt x="161" y="1034"/>
                      <a:pt x="166" y="1025"/>
                      <a:pt x="168" y="1018"/>
                    </a:cubicBezTo>
                    <a:cubicBezTo>
                      <a:pt x="179" y="991"/>
                      <a:pt x="186" y="963"/>
                      <a:pt x="192" y="934"/>
                    </a:cubicBezTo>
                    <a:cubicBezTo>
                      <a:pt x="194" y="921"/>
                      <a:pt x="201" y="909"/>
                      <a:pt x="210" y="897"/>
                    </a:cubicBezTo>
                    <a:cubicBezTo>
                      <a:pt x="225" y="879"/>
                      <a:pt x="229" y="855"/>
                      <a:pt x="237" y="834"/>
                    </a:cubicBezTo>
                    <a:cubicBezTo>
                      <a:pt x="239" y="827"/>
                      <a:pt x="242" y="821"/>
                      <a:pt x="243" y="816"/>
                    </a:cubicBezTo>
                    <a:cubicBezTo>
                      <a:pt x="238" y="828"/>
                      <a:pt x="235" y="842"/>
                      <a:pt x="230" y="855"/>
                    </a:cubicBezTo>
                    <a:cubicBezTo>
                      <a:pt x="223" y="872"/>
                      <a:pt x="216" y="888"/>
                      <a:pt x="205" y="902"/>
                    </a:cubicBezTo>
                    <a:cubicBezTo>
                      <a:pt x="192" y="919"/>
                      <a:pt x="188" y="940"/>
                      <a:pt x="185" y="960"/>
                    </a:cubicBezTo>
                    <a:cubicBezTo>
                      <a:pt x="181" y="978"/>
                      <a:pt x="178" y="995"/>
                      <a:pt x="170" y="1011"/>
                    </a:cubicBezTo>
                    <a:cubicBezTo>
                      <a:pt x="164" y="1026"/>
                      <a:pt x="165" y="1041"/>
                      <a:pt x="161" y="1056"/>
                    </a:cubicBezTo>
                    <a:cubicBezTo>
                      <a:pt x="153" y="1076"/>
                      <a:pt x="145" y="1094"/>
                      <a:pt x="130" y="1110"/>
                    </a:cubicBezTo>
                    <a:cubicBezTo>
                      <a:pt x="114" y="1127"/>
                      <a:pt x="114" y="1151"/>
                      <a:pt x="103" y="1170"/>
                    </a:cubicBezTo>
                    <a:cubicBezTo>
                      <a:pt x="98" y="1177"/>
                      <a:pt x="97" y="1186"/>
                      <a:pt x="91" y="1192"/>
                    </a:cubicBezTo>
                    <a:cubicBezTo>
                      <a:pt x="83" y="1195"/>
                      <a:pt x="77" y="1191"/>
                      <a:pt x="72" y="1186"/>
                    </a:cubicBezTo>
                    <a:cubicBezTo>
                      <a:pt x="65" y="1174"/>
                      <a:pt x="73" y="1164"/>
                      <a:pt x="78" y="1155"/>
                    </a:cubicBezTo>
                    <a:cubicBezTo>
                      <a:pt x="88" y="1137"/>
                      <a:pt x="96" y="1118"/>
                      <a:pt x="103" y="1099"/>
                    </a:cubicBezTo>
                    <a:cubicBezTo>
                      <a:pt x="94" y="1127"/>
                      <a:pt x="80" y="1153"/>
                      <a:pt x="65" y="1178"/>
                    </a:cubicBezTo>
                    <a:cubicBezTo>
                      <a:pt x="59" y="1181"/>
                      <a:pt x="53" y="1179"/>
                      <a:pt x="49" y="1173"/>
                    </a:cubicBezTo>
                    <a:cubicBezTo>
                      <a:pt x="48" y="1159"/>
                      <a:pt x="58" y="1149"/>
                      <a:pt x="63" y="1137"/>
                    </a:cubicBezTo>
                    <a:cubicBezTo>
                      <a:pt x="69" y="1123"/>
                      <a:pt x="78" y="1110"/>
                      <a:pt x="82" y="1095"/>
                    </a:cubicBezTo>
                    <a:cubicBezTo>
                      <a:pt x="85" y="1094"/>
                      <a:pt x="88" y="1093"/>
                      <a:pt x="90" y="1096"/>
                    </a:cubicBezTo>
                    <a:cubicBezTo>
                      <a:pt x="91" y="1095"/>
                      <a:pt x="92" y="1103"/>
                      <a:pt x="91" y="1097"/>
                    </a:cubicBezTo>
                    <a:cubicBezTo>
                      <a:pt x="90" y="1084"/>
                      <a:pt x="98" y="1075"/>
                      <a:pt x="102" y="1066"/>
                    </a:cubicBezTo>
                    <a:cubicBezTo>
                      <a:pt x="112" y="1045"/>
                      <a:pt x="120" y="1023"/>
                      <a:pt x="131" y="1003"/>
                    </a:cubicBezTo>
                    <a:cubicBezTo>
                      <a:pt x="158" y="953"/>
                      <a:pt x="184" y="902"/>
                      <a:pt x="203" y="848"/>
                    </a:cubicBezTo>
                    <a:cubicBezTo>
                      <a:pt x="208" y="837"/>
                      <a:pt x="212" y="825"/>
                      <a:pt x="223" y="817"/>
                    </a:cubicBezTo>
                    <a:cubicBezTo>
                      <a:pt x="230" y="811"/>
                      <a:pt x="230" y="800"/>
                      <a:pt x="233" y="791"/>
                    </a:cubicBezTo>
                    <a:cubicBezTo>
                      <a:pt x="235" y="784"/>
                      <a:pt x="234" y="773"/>
                      <a:pt x="240" y="769"/>
                    </a:cubicBezTo>
                    <a:cubicBezTo>
                      <a:pt x="253" y="757"/>
                      <a:pt x="253" y="741"/>
                      <a:pt x="256" y="727"/>
                    </a:cubicBezTo>
                    <a:cubicBezTo>
                      <a:pt x="260" y="711"/>
                      <a:pt x="266" y="697"/>
                      <a:pt x="269" y="684"/>
                    </a:cubicBezTo>
                    <a:cubicBezTo>
                      <a:pt x="262" y="698"/>
                      <a:pt x="261" y="717"/>
                      <a:pt x="254" y="734"/>
                    </a:cubicBezTo>
                    <a:cubicBezTo>
                      <a:pt x="243" y="761"/>
                      <a:pt x="231" y="787"/>
                      <a:pt x="219" y="814"/>
                    </a:cubicBezTo>
                    <a:cubicBezTo>
                      <a:pt x="208" y="837"/>
                      <a:pt x="199" y="861"/>
                      <a:pt x="189" y="885"/>
                    </a:cubicBezTo>
                    <a:cubicBezTo>
                      <a:pt x="184" y="898"/>
                      <a:pt x="181" y="913"/>
                      <a:pt x="166" y="920"/>
                    </a:cubicBezTo>
                    <a:cubicBezTo>
                      <a:pt x="161" y="909"/>
                      <a:pt x="164" y="899"/>
                      <a:pt x="168" y="888"/>
                    </a:cubicBezTo>
                    <a:cubicBezTo>
                      <a:pt x="177" y="865"/>
                      <a:pt x="189" y="842"/>
                      <a:pt x="198" y="820"/>
                    </a:cubicBezTo>
                    <a:cubicBezTo>
                      <a:pt x="192" y="826"/>
                      <a:pt x="197" y="841"/>
                      <a:pt x="181" y="843"/>
                    </a:cubicBezTo>
                    <a:cubicBezTo>
                      <a:pt x="176" y="835"/>
                      <a:pt x="180" y="828"/>
                      <a:pt x="183" y="821"/>
                    </a:cubicBezTo>
                    <a:cubicBezTo>
                      <a:pt x="192" y="798"/>
                      <a:pt x="198" y="772"/>
                      <a:pt x="214" y="757"/>
                    </a:cubicBezTo>
                    <a:cubicBezTo>
                      <a:pt x="240" y="732"/>
                      <a:pt x="232" y="700"/>
                      <a:pt x="242" y="679"/>
                    </a:cubicBezTo>
                    <a:cubicBezTo>
                      <a:pt x="244" y="722"/>
                      <a:pt x="210" y="758"/>
                      <a:pt x="191" y="800"/>
                    </a:cubicBezTo>
                    <a:cubicBezTo>
                      <a:pt x="180" y="824"/>
                      <a:pt x="168" y="847"/>
                      <a:pt x="158" y="872"/>
                    </a:cubicBezTo>
                    <a:cubicBezTo>
                      <a:pt x="153" y="882"/>
                      <a:pt x="148" y="891"/>
                      <a:pt x="139" y="898"/>
                    </a:cubicBezTo>
                    <a:cubicBezTo>
                      <a:pt x="137" y="900"/>
                      <a:pt x="133" y="902"/>
                      <a:pt x="130" y="899"/>
                    </a:cubicBezTo>
                    <a:cubicBezTo>
                      <a:pt x="127" y="897"/>
                      <a:pt x="127" y="894"/>
                      <a:pt x="128" y="890"/>
                    </a:cubicBezTo>
                    <a:cubicBezTo>
                      <a:pt x="129" y="888"/>
                      <a:pt x="130" y="887"/>
                      <a:pt x="131" y="885"/>
                    </a:cubicBezTo>
                    <a:cubicBezTo>
                      <a:pt x="155" y="848"/>
                      <a:pt x="166" y="805"/>
                      <a:pt x="180" y="764"/>
                    </a:cubicBezTo>
                    <a:cubicBezTo>
                      <a:pt x="183" y="755"/>
                      <a:pt x="186" y="754"/>
                      <a:pt x="196" y="754"/>
                    </a:cubicBezTo>
                    <a:cubicBezTo>
                      <a:pt x="197" y="754"/>
                      <a:pt x="196" y="753"/>
                      <a:pt x="196" y="753"/>
                    </a:cubicBezTo>
                    <a:cubicBezTo>
                      <a:pt x="199" y="721"/>
                      <a:pt x="213" y="693"/>
                      <a:pt x="224" y="664"/>
                    </a:cubicBezTo>
                    <a:cubicBezTo>
                      <a:pt x="227" y="646"/>
                      <a:pt x="237" y="631"/>
                      <a:pt x="242" y="615"/>
                    </a:cubicBezTo>
                    <a:cubicBezTo>
                      <a:pt x="246" y="604"/>
                      <a:pt x="249" y="593"/>
                      <a:pt x="247" y="582"/>
                    </a:cubicBezTo>
                    <a:cubicBezTo>
                      <a:pt x="260" y="546"/>
                      <a:pt x="274" y="510"/>
                      <a:pt x="282" y="468"/>
                    </a:cubicBezTo>
                    <a:cubicBezTo>
                      <a:pt x="273" y="509"/>
                      <a:pt x="261" y="544"/>
                      <a:pt x="248" y="579"/>
                    </a:cubicBezTo>
                    <a:cubicBezTo>
                      <a:pt x="250" y="604"/>
                      <a:pt x="238" y="625"/>
                      <a:pt x="229" y="647"/>
                    </a:cubicBezTo>
                    <a:cubicBezTo>
                      <a:pt x="227" y="652"/>
                      <a:pt x="223" y="657"/>
                      <a:pt x="224" y="664"/>
                    </a:cubicBezTo>
                    <a:cubicBezTo>
                      <a:pt x="209" y="691"/>
                      <a:pt x="207" y="722"/>
                      <a:pt x="189" y="748"/>
                    </a:cubicBezTo>
                    <a:cubicBezTo>
                      <a:pt x="186" y="752"/>
                      <a:pt x="184" y="758"/>
                      <a:pt x="179" y="755"/>
                    </a:cubicBezTo>
                    <a:cubicBezTo>
                      <a:pt x="174" y="753"/>
                      <a:pt x="176" y="747"/>
                      <a:pt x="177" y="743"/>
                    </a:cubicBezTo>
                    <a:cubicBezTo>
                      <a:pt x="184" y="718"/>
                      <a:pt x="195" y="696"/>
                      <a:pt x="203" y="672"/>
                    </a:cubicBezTo>
                    <a:cubicBezTo>
                      <a:pt x="205" y="669"/>
                      <a:pt x="200" y="670"/>
                      <a:pt x="203" y="671"/>
                    </a:cubicBezTo>
                    <a:cubicBezTo>
                      <a:pt x="203" y="671"/>
                      <a:pt x="203" y="671"/>
                      <a:pt x="203" y="672"/>
                    </a:cubicBezTo>
                    <a:cubicBezTo>
                      <a:pt x="195" y="696"/>
                      <a:pt x="184" y="719"/>
                      <a:pt x="177" y="744"/>
                    </a:cubicBezTo>
                    <a:cubicBezTo>
                      <a:pt x="173" y="754"/>
                      <a:pt x="166" y="760"/>
                      <a:pt x="153" y="760"/>
                    </a:cubicBezTo>
                    <a:cubicBezTo>
                      <a:pt x="156" y="727"/>
                      <a:pt x="172" y="699"/>
                      <a:pt x="178" y="667"/>
                    </a:cubicBezTo>
                    <a:cubicBezTo>
                      <a:pt x="172" y="694"/>
                      <a:pt x="158" y="719"/>
                      <a:pt x="156" y="746"/>
                    </a:cubicBezTo>
                    <a:cubicBezTo>
                      <a:pt x="152" y="793"/>
                      <a:pt x="128" y="832"/>
                      <a:pt x="109" y="873"/>
                    </a:cubicBezTo>
                    <a:cubicBezTo>
                      <a:pt x="101" y="890"/>
                      <a:pt x="98" y="910"/>
                      <a:pt x="89" y="920"/>
                    </a:cubicBezTo>
                    <a:cubicBezTo>
                      <a:pt x="108" y="875"/>
                      <a:pt x="134" y="826"/>
                      <a:pt x="153" y="775"/>
                    </a:cubicBezTo>
                    <a:cubicBezTo>
                      <a:pt x="155" y="770"/>
                      <a:pt x="155" y="763"/>
                      <a:pt x="162" y="762"/>
                    </a:cubicBezTo>
                    <a:cubicBezTo>
                      <a:pt x="166" y="761"/>
                      <a:pt x="171" y="763"/>
                      <a:pt x="175" y="765"/>
                    </a:cubicBezTo>
                    <a:cubicBezTo>
                      <a:pt x="182" y="770"/>
                      <a:pt x="177" y="775"/>
                      <a:pt x="175" y="779"/>
                    </a:cubicBezTo>
                    <a:cubicBezTo>
                      <a:pt x="160" y="830"/>
                      <a:pt x="137" y="878"/>
                      <a:pt x="110" y="924"/>
                    </a:cubicBezTo>
                    <a:cubicBezTo>
                      <a:pt x="104" y="935"/>
                      <a:pt x="103" y="950"/>
                      <a:pt x="90" y="957"/>
                    </a:cubicBezTo>
                    <a:cubicBezTo>
                      <a:pt x="89" y="956"/>
                      <a:pt x="87" y="953"/>
                      <a:pt x="86" y="954"/>
                    </a:cubicBezTo>
                    <a:cubicBezTo>
                      <a:pt x="71" y="995"/>
                      <a:pt x="57" y="1036"/>
                      <a:pt x="44" y="1077"/>
                    </a:cubicBezTo>
                    <a:cubicBezTo>
                      <a:pt x="49" y="1085"/>
                      <a:pt x="48" y="1092"/>
                      <a:pt x="43" y="1099"/>
                    </a:cubicBezTo>
                    <a:cubicBezTo>
                      <a:pt x="38" y="1107"/>
                      <a:pt x="35" y="1116"/>
                      <a:pt x="31" y="1125"/>
                    </a:cubicBezTo>
                    <a:cubicBezTo>
                      <a:pt x="37" y="1114"/>
                      <a:pt x="40" y="1100"/>
                      <a:pt x="49" y="1092"/>
                    </a:cubicBezTo>
                    <a:cubicBezTo>
                      <a:pt x="61" y="1081"/>
                      <a:pt x="46" y="1083"/>
                      <a:pt x="44" y="1078"/>
                    </a:cubicBezTo>
                    <a:cubicBezTo>
                      <a:pt x="42" y="1068"/>
                      <a:pt x="49" y="1059"/>
                      <a:pt x="53" y="1051"/>
                    </a:cubicBezTo>
                    <a:cubicBezTo>
                      <a:pt x="65" y="1026"/>
                      <a:pt x="65" y="997"/>
                      <a:pt x="82" y="974"/>
                    </a:cubicBezTo>
                    <a:cubicBezTo>
                      <a:pt x="92" y="963"/>
                      <a:pt x="98" y="950"/>
                      <a:pt x="104" y="937"/>
                    </a:cubicBezTo>
                    <a:cubicBezTo>
                      <a:pt x="106" y="933"/>
                      <a:pt x="107" y="926"/>
                      <a:pt x="113" y="929"/>
                    </a:cubicBezTo>
                    <a:cubicBezTo>
                      <a:pt x="119" y="931"/>
                      <a:pt x="117" y="938"/>
                      <a:pt x="115" y="943"/>
                    </a:cubicBezTo>
                    <a:cubicBezTo>
                      <a:pt x="113" y="949"/>
                      <a:pt x="110" y="955"/>
                      <a:pt x="106" y="960"/>
                    </a:cubicBezTo>
                    <a:cubicBezTo>
                      <a:pt x="115" y="948"/>
                      <a:pt x="118" y="932"/>
                      <a:pt x="125" y="918"/>
                    </a:cubicBezTo>
                    <a:cubicBezTo>
                      <a:pt x="128" y="913"/>
                      <a:pt x="129" y="905"/>
                      <a:pt x="135" y="905"/>
                    </a:cubicBezTo>
                    <a:cubicBezTo>
                      <a:pt x="143" y="904"/>
                      <a:pt x="140" y="912"/>
                      <a:pt x="141" y="917"/>
                    </a:cubicBezTo>
                    <a:cubicBezTo>
                      <a:pt x="143" y="916"/>
                      <a:pt x="145" y="915"/>
                      <a:pt x="147" y="917"/>
                    </a:cubicBezTo>
                    <a:cubicBezTo>
                      <a:pt x="151" y="931"/>
                      <a:pt x="140" y="942"/>
                      <a:pt x="136" y="953"/>
                    </a:cubicBezTo>
                    <a:cubicBezTo>
                      <a:pt x="131" y="965"/>
                      <a:pt x="125" y="977"/>
                      <a:pt x="122" y="983"/>
                    </a:cubicBezTo>
                    <a:cubicBezTo>
                      <a:pt x="129" y="968"/>
                      <a:pt x="140" y="946"/>
                      <a:pt x="149" y="924"/>
                    </a:cubicBezTo>
                    <a:cubicBezTo>
                      <a:pt x="151" y="918"/>
                      <a:pt x="150" y="909"/>
                      <a:pt x="158" y="908"/>
                    </a:cubicBezTo>
                    <a:cubicBezTo>
                      <a:pt x="168" y="907"/>
                      <a:pt x="160" y="921"/>
                      <a:pt x="168" y="922"/>
                    </a:cubicBezTo>
                    <a:cubicBezTo>
                      <a:pt x="160" y="950"/>
                      <a:pt x="147" y="975"/>
                      <a:pt x="131" y="999"/>
                    </a:cubicBezTo>
                    <a:cubicBezTo>
                      <a:pt x="120" y="1022"/>
                      <a:pt x="111" y="1046"/>
                      <a:pt x="100" y="1068"/>
                    </a:cubicBezTo>
                    <a:cubicBezTo>
                      <a:pt x="95" y="1079"/>
                      <a:pt x="90" y="1090"/>
                      <a:pt x="80" y="1097"/>
                    </a:cubicBezTo>
                    <a:cubicBezTo>
                      <a:pt x="72" y="1122"/>
                      <a:pt x="57" y="1145"/>
                      <a:pt x="46" y="1169"/>
                    </a:cubicBezTo>
                    <a:cubicBezTo>
                      <a:pt x="39" y="1170"/>
                      <a:pt x="34" y="1168"/>
                      <a:pt x="33" y="1161"/>
                    </a:cubicBezTo>
                    <a:cubicBezTo>
                      <a:pt x="52" y="1133"/>
                      <a:pt x="65" y="1103"/>
                      <a:pt x="72" y="1070"/>
                    </a:cubicBezTo>
                    <a:cubicBezTo>
                      <a:pt x="77" y="1045"/>
                      <a:pt x="91" y="1022"/>
                      <a:pt x="99" y="1003"/>
                    </a:cubicBezTo>
                    <a:cubicBezTo>
                      <a:pt x="82" y="1032"/>
                      <a:pt x="73" y="1068"/>
                      <a:pt x="61" y="1104"/>
                    </a:cubicBezTo>
                    <a:cubicBezTo>
                      <a:pt x="56" y="1120"/>
                      <a:pt x="51" y="1136"/>
                      <a:pt x="40" y="1149"/>
                    </a:cubicBezTo>
                    <a:cubicBezTo>
                      <a:pt x="36" y="1156"/>
                      <a:pt x="31" y="1160"/>
                      <a:pt x="23" y="1160"/>
                    </a:cubicBezTo>
                    <a:cubicBezTo>
                      <a:pt x="13" y="1157"/>
                      <a:pt x="4" y="1153"/>
                      <a:pt x="0" y="1142"/>
                    </a:cubicBezTo>
                    <a:cubicBezTo>
                      <a:pt x="0" y="1136"/>
                      <a:pt x="4" y="1131"/>
                      <a:pt x="7" y="1126"/>
                    </a:cubicBezTo>
                    <a:cubicBezTo>
                      <a:pt x="16" y="1105"/>
                      <a:pt x="26" y="1084"/>
                      <a:pt x="35" y="1065"/>
                    </a:cubicBezTo>
                    <a:cubicBezTo>
                      <a:pt x="26" y="1073"/>
                      <a:pt x="29" y="1089"/>
                      <a:pt x="17" y="1097"/>
                    </a:cubicBezTo>
                    <a:cubicBezTo>
                      <a:pt x="7" y="1091"/>
                      <a:pt x="14" y="1083"/>
                      <a:pt x="13" y="1076"/>
                    </a:cubicBezTo>
                    <a:cubicBezTo>
                      <a:pt x="32" y="1034"/>
                      <a:pt x="44" y="989"/>
                      <a:pt x="61" y="946"/>
                    </a:cubicBezTo>
                    <a:cubicBezTo>
                      <a:pt x="61" y="945"/>
                      <a:pt x="63" y="944"/>
                      <a:pt x="62" y="942"/>
                    </a:cubicBezTo>
                    <a:cubicBezTo>
                      <a:pt x="61" y="944"/>
                      <a:pt x="59" y="945"/>
                      <a:pt x="57" y="945"/>
                    </a:cubicBezTo>
                    <a:cubicBezTo>
                      <a:pt x="42" y="934"/>
                      <a:pt x="58" y="923"/>
                      <a:pt x="58" y="912"/>
                    </a:cubicBezTo>
                    <a:cubicBezTo>
                      <a:pt x="68" y="889"/>
                      <a:pt x="77" y="862"/>
                      <a:pt x="94" y="844"/>
                    </a:cubicBezTo>
                    <a:cubicBezTo>
                      <a:pt x="113" y="822"/>
                      <a:pt x="117" y="794"/>
                      <a:pt x="132" y="773"/>
                    </a:cubicBezTo>
                    <a:cubicBezTo>
                      <a:pt x="139" y="762"/>
                      <a:pt x="135" y="755"/>
                      <a:pt x="137" y="747"/>
                    </a:cubicBezTo>
                    <a:cubicBezTo>
                      <a:pt x="139" y="736"/>
                      <a:pt x="143" y="725"/>
                      <a:pt x="145" y="714"/>
                    </a:cubicBezTo>
                    <a:cubicBezTo>
                      <a:pt x="150" y="682"/>
                      <a:pt x="160" y="651"/>
                      <a:pt x="173" y="624"/>
                    </a:cubicBezTo>
                    <a:cubicBezTo>
                      <a:pt x="151" y="663"/>
                      <a:pt x="145" y="709"/>
                      <a:pt x="135" y="754"/>
                    </a:cubicBezTo>
                    <a:cubicBezTo>
                      <a:pt x="129" y="779"/>
                      <a:pt x="124" y="809"/>
                      <a:pt x="108" y="826"/>
                    </a:cubicBezTo>
                    <a:cubicBezTo>
                      <a:pt x="83" y="851"/>
                      <a:pt x="77" y="884"/>
                      <a:pt x="58" y="911"/>
                    </a:cubicBezTo>
                    <a:cubicBezTo>
                      <a:pt x="56" y="924"/>
                      <a:pt x="50" y="922"/>
                      <a:pt x="42" y="916"/>
                    </a:cubicBezTo>
                    <a:cubicBezTo>
                      <a:pt x="42" y="906"/>
                      <a:pt x="52" y="897"/>
                      <a:pt x="42" y="887"/>
                    </a:cubicBezTo>
                    <a:cubicBezTo>
                      <a:pt x="49" y="863"/>
                      <a:pt x="65" y="842"/>
                      <a:pt x="75" y="819"/>
                    </a:cubicBezTo>
                    <a:cubicBezTo>
                      <a:pt x="76" y="816"/>
                      <a:pt x="83" y="812"/>
                      <a:pt x="75" y="809"/>
                    </a:cubicBezTo>
                    <a:cubicBezTo>
                      <a:pt x="73" y="798"/>
                      <a:pt x="73" y="788"/>
                      <a:pt x="82" y="780"/>
                    </a:cubicBezTo>
                    <a:cubicBezTo>
                      <a:pt x="95" y="765"/>
                      <a:pt x="95" y="746"/>
                      <a:pt x="101" y="729"/>
                    </a:cubicBezTo>
                    <a:cubicBezTo>
                      <a:pt x="105" y="720"/>
                      <a:pt x="107" y="710"/>
                      <a:pt x="109" y="704"/>
                    </a:cubicBezTo>
                    <a:cubicBezTo>
                      <a:pt x="111" y="698"/>
                      <a:pt x="113" y="701"/>
                      <a:pt x="111" y="700"/>
                    </a:cubicBezTo>
                    <a:cubicBezTo>
                      <a:pt x="111" y="700"/>
                      <a:pt x="110" y="700"/>
                      <a:pt x="110" y="701"/>
                    </a:cubicBezTo>
                    <a:cubicBezTo>
                      <a:pt x="104" y="718"/>
                      <a:pt x="101" y="734"/>
                      <a:pt x="94" y="750"/>
                    </a:cubicBezTo>
                    <a:cubicBezTo>
                      <a:pt x="93" y="754"/>
                      <a:pt x="94" y="762"/>
                      <a:pt x="85" y="760"/>
                    </a:cubicBezTo>
                    <a:cubicBezTo>
                      <a:pt x="84" y="760"/>
                      <a:pt x="84" y="760"/>
                      <a:pt x="84" y="760"/>
                    </a:cubicBezTo>
                    <a:cubicBezTo>
                      <a:pt x="83" y="760"/>
                      <a:pt x="83" y="760"/>
                      <a:pt x="83" y="760"/>
                    </a:cubicBezTo>
                    <a:cubicBezTo>
                      <a:pt x="74" y="747"/>
                      <a:pt x="81" y="734"/>
                      <a:pt x="84" y="721"/>
                    </a:cubicBezTo>
                    <a:cubicBezTo>
                      <a:pt x="85" y="716"/>
                      <a:pt x="90" y="711"/>
                      <a:pt x="82" y="708"/>
                    </a:cubicBezTo>
                    <a:cubicBezTo>
                      <a:pt x="82" y="693"/>
                      <a:pt x="85" y="679"/>
                      <a:pt x="95" y="667"/>
                    </a:cubicBezTo>
                    <a:cubicBezTo>
                      <a:pt x="113" y="652"/>
                      <a:pt x="116" y="628"/>
                      <a:pt x="125" y="608"/>
                    </a:cubicBezTo>
                    <a:cubicBezTo>
                      <a:pt x="142" y="571"/>
                      <a:pt x="149" y="531"/>
                      <a:pt x="163" y="493"/>
                    </a:cubicBezTo>
                    <a:cubicBezTo>
                      <a:pt x="149" y="530"/>
                      <a:pt x="141" y="569"/>
                      <a:pt x="126" y="606"/>
                    </a:cubicBezTo>
                    <a:cubicBezTo>
                      <a:pt x="120" y="620"/>
                      <a:pt x="114" y="634"/>
                      <a:pt x="108" y="648"/>
                    </a:cubicBezTo>
                    <a:cubicBezTo>
                      <a:pt x="107" y="652"/>
                      <a:pt x="105" y="657"/>
                      <a:pt x="99" y="656"/>
                    </a:cubicBezTo>
                    <a:cubicBezTo>
                      <a:pt x="90" y="648"/>
                      <a:pt x="100" y="641"/>
                      <a:pt x="101" y="634"/>
                    </a:cubicBezTo>
                    <a:cubicBezTo>
                      <a:pt x="102" y="625"/>
                      <a:pt x="110" y="617"/>
                      <a:pt x="103" y="608"/>
                    </a:cubicBezTo>
                    <a:cubicBezTo>
                      <a:pt x="100" y="604"/>
                      <a:pt x="101" y="600"/>
                      <a:pt x="102" y="597"/>
                    </a:cubicBezTo>
                    <a:cubicBezTo>
                      <a:pt x="126" y="526"/>
                      <a:pt x="153" y="457"/>
                      <a:pt x="196" y="396"/>
                    </a:cubicBezTo>
                    <a:cubicBezTo>
                      <a:pt x="231" y="347"/>
                      <a:pt x="249" y="289"/>
                      <a:pt x="269" y="233"/>
                    </a:cubicBezTo>
                    <a:cubicBezTo>
                      <a:pt x="290" y="197"/>
                      <a:pt x="303" y="158"/>
                      <a:pt x="318" y="119"/>
                    </a:cubicBezTo>
                    <a:cubicBezTo>
                      <a:pt x="303" y="157"/>
                      <a:pt x="290" y="195"/>
                      <a:pt x="270" y="231"/>
                    </a:cubicBezTo>
                    <a:cubicBezTo>
                      <a:pt x="260" y="254"/>
                      <a:pt x="253" y="278"/>
                      <a:pt x="245" y="302"/>
                    </a:cubicBezTo>
                    <a:cubicBezTo>
                      <a:pt x="231" y="341"/>
                      <a:pt x="209" y="374"/>
                      <a:pt x="188" y="409"/>
                    </a:cubicBezTo>
                    <a:cubicBezTo>
                      <a:pt x="167" y="443"/>
                      <a:pt x="148" y="479"/>
                      <a:pt x="130" y="516"/>
                    </a:cubicBezTo>
                    <a:cubicBezTo>
                      <a:pt x="121" y="533"/>
                      <a:pt x="112" y="552"/>
                      <a:pt x="95" y="564"/>
                    </a:cubicBezTo>
                    <a:cubicBezTo>
                      <a:pt x="86" y="553"/>
                      <a:pt x="98" y="545"/>
                      <a:pt x="101" y="536"/>
                    </a:cubicBezTo>
                    <a:cubicBezTo>
                      <a:pt x="106" y="520"/>
                      <a:pt x="116" y="506"/>
                      <a:pt x="124" y="491"/>
                    </a:cubicBezTo>
                    <a:cubicBezTo>
                      <a:pt x="126" y="486"/>
                      <a:pt x="133" y="482"/>
                      <a:pt x="126" y="476"/>
                    </a:cubicBezTo>
                    <a:cubicBezTo>
                      <a:pt x="125" y="473"/>
                      <a:pt x="125" y="470"/>
                      <a:pt x="127" y="468"/>
                    </a:cubicBezTo>
                    <a:cubicBezTo>
                      <a:pt x="150" y="434"/>
                      <a:pt x="166" y="396"/>
                      <a:pt x="184" y="359"/>
                    </a:cubicBezTo>
                    <a:cubicBezTo>
                      <a:pt x="214" y="313"/>
                      <a:pt x="232" y="260"/>
                      <a:pt x="254" y="210"/>
                    </a:cubicBezTo>
                    <a:cubicBezTo>
                      <a:pt x="267" y="178"/>
                      <a:pt x="284" y="148"/>
                      <a:pt x="291" y="121"/>
                    </a:cubicBezTo>
                    <a:cubicBezTo>
                      <a:pt x="274" y="167"/>
                      <a:pt x="249" y="217"/>
                      <a:pt x="229" y="268"/>
                    </a:cubicBezTo>
                    <a:cubicBezTo>
                      <a:pt x="221" y="287"/>
                      <a:pt x="213" y="306"/>
                      <a:pt x="203" y="324"/>
                    </a:cubicBezTo>
                    <a:cubicBezTo>
                      <a:pt x="201" y="327"/>
                      <a:pt x="201" y="334"/>
                      <a:pt x="194" y="332"/>
                    </a:cubicBezTo>
                    <a:cubicBezTo>
                      <a:pt x="202" y="303"/>
                      <a:pt x="198" y="271"/>
                      <a:pt x="213" y="244"/>
                    </a:cubicBezTo>
                    <a:cubicBezTo>
                      <a:pt x="229" y="220"/>
                      <a:pt x="236" y="192"/>
                      <a:pt x="242" y="165"/>
                    </a:cubicBezTo>
                    <a:cubicBezTo>
                      <a:pt x="246" y="148"/>
                      <a:pt x="254" y="134"/>
                      <a:pt x="259" y="118"/>
                    </a:cubicBezTo>
                    <a:cubicBezTo>
                      <a:pt x="262" y="111"/>
                      <a:pt x="265" y="105"/>
                      <a:pt x="266" y="99"/>
                    </a:cubicBezTo>
                    <a:cubicBezTo>
                      <a:pt x="258" y="122"/>
                      <a:pt x="248" y="145"/>
                      <a:pt x="239" y="169"/>
                    </a:cubicBezTo>
                    <a:cubicBezTo>
                      <a:pt x="238" y="173"/>
                      <a:pt x="236" y="176"/>
                      <a:pt x="231" y="176"/>
                    </a:cubicBezTo>
                    <a:close/>
                  </a:path>
                </a:pathLst>
              </a:custGeom>
              <a:solidFill>
                <a:srgbClr val="F3DAB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5" name="Freeform 12">
                <a:extLst>
                  <a:ext uri="{FF2B5EF4-FFF2-40B4-BE49-F238E27FC236}">
                    <a16:creationId xmlns:a16="http://schemas.microsoft.com/office/drawing/2014/main" id="{AADDA004-8475-478C-8357-A2BC06336CCE}"/>
                  </a:ext>
                </a:extLst>
              </p:cNvPr>
              <p:cNvSpPr>
                <a:spLocks/>
              </p:cNvSpPr>
              <p:nvPr/>
            </p:nvSpPr>
            <p:spPr bwMode="auto">
              <a:xfrm>
                <a:off x="1616" y="1259"/>
                <a:ext cx="429" cy="1401"/>
              </a:xfrm>
              <a:custGeom>
                <a:avLst/>
                <a:gdLst>
                  <a:gd name="T0" fmla="*/ 71 w 382"/>
                  <a:gd name="T1" fmla="*/ 553 h 1247"/>
                  <a:gd name="T2" fmla="*/ 90 w 382"/>
                  <a:gd name="T3" fmla="*/ 349 h 1247"/>
                  <a:gd name="T4" fmla="*/ 88 w 382"/>
                  <a:gd name="T5" fmla="*/ 256 h 1247"/>
                  <a:gd name="T6" fmla="*/ 94 w 382"/>
                  <a:gd name="T7" fmla="*/ 574 h 1247"/>
                  <a:gd name="T8" fmla="*/ 80 w 382"/>
                  <a:gd name="T9" fmla="*/ 494 h 1247"/>
                  <a:gd name="T10" fmla="*/ 70 w 382"/>
                  <a:gd name="T11" fmla="*/ 407 h 1247"/>
                  <a:gd name="T12" fmla="*/ 60 w 382"/>
                  <a:gd name="T13" fmla="*/ 42 h 1247"/>
                  <a:gd name="T14" fmla="*/ 78 w 382"/>
                  <a:gd name="T15" fmla="*/ 6 h 1247"/>
                  <a:gd name="T16" fmla="*/ 147 w 382"/>
                  <a:gd name="T17" fmla="*/ 185 h 1247"/>
                  <a:gd name="T18" fmla="*/ 145 w 382"/>
                  <a:gd name="T19" fmla="*/ 104 h 1247"/>
                  <a:gd name="T20" fmla="*/ 182 w 382"/>
                  <a:gd name="T21" fmla="*/ 252 h 1247"/>
                  <a:gd name="T22" fmla="*/ 186 w 382"/>
                  <a:gd name="T23" fmla="*/ 384 h 1247"/>
                  <a:gd name="T24" fmla="*/ 170 w 382"/>
                  <a:gd name="T25" fmla="*/ 198 h 1247"/>
                  <a:gd name="T26" fmla="*/ 169 w 382"/>
                  <a:gd name="T27" fmla="*/ 6 h 1247"/>
                  <a:gd name="T28" fmla="*/ 213 w 382"/>
                  <a:gd name="T29" fmla="*/ 368 h 1247"/>
                  <a:gd name="T30" fmla="*/ 176 w 382"/>
                  <a:gd name="T31" fmla="*/ 78 h 1247"/>
                  <a:gd name="T32" fmla="*/ 196 w 382"/>
                  <a:gd name="T33" fmla="*/ 98 h 1247"/>
                  <a:gd name="T34" fmla="*/ 234 w 382"/>
                  <a:gd name="T35" fmla="*/ 336 h 1247"/>
                  <a:gd name="T36" fmla="*/ 249 w 382"/>
                  <a:gd name="T37" fmla="*/ 448 h 1247"/>
                  <a:gd name="T38" fmla="*/ 200 w 382"/>
                  <a:gd name="T39" fmla="*/ 121 h 1247"/>
                  <a:gd name="T40" fmla="*/ 231 w 382"/>
                  <a:gd name="T41" fmla="*/ 7 h 1247"/>
                  <a:gd name="T42" fmla="*/ 256 w 382"/>
                  <a:gd name="T43" fmla="*/ 47 h 1247"/>
                  <a:gd name="T44" fmla="*/ 284 w 382"/>
                  <a:gd name="T45" fmla="*/ 250 h 1247"/>
                  <a:gd name="T46" fmla="*/ 292 w 382"/>
                  <a:gd name="T47" fmla="*/ 353 h 1247"/>
                  <a:gd name="T48" fmla="*/ 333 w 382"/>
                  <a:gd name="T49" fmla="*/ 645 h 1247"/>
                  <a:gd name="T50" fmla="*/ 335 w 382"/>
                  <a:gd name="T51" fmla="*/ 664 h 1247"/>
                  <a:gd name="T52" fmla="*/ 373 w 382"/>
                  <a:gd name="T53" fmla="*/ 915 h 1247"/>
                  <a:gd name="T54" fmla="*/ 353 w 382"/>
                  <a:gd name="T55" fmla="*/ 904 h 1247"/>
                  <a:gd name="T56" fmla="*/ 348 w 382"/>
                  <a:gd name="T57" fmla="*/ 1129 h 1247"/>
                  <a:gd name="T58" fmla="*/ 334 w 382"/>
                  <a:gd name="T59" fmla="*/ 1092 h 1247"/>
                  <a:gd name="T60" fmla="*/ 341 w 382"/>
                  <a:gd name="T61" fmla="*/ 1135 h 1247"/>
                  <a:gd name="T62" fmla="*/ 308 w 382"/>
                  <a:gd name="T63" fmla="*/ 1157 h 1247"/>
                  <a:gd name="T64" fmla="*/ 247 w 382"/>
                  <a:gd name="T65" fmla="*/ 1083 h 1247"/>
                  <a:gd name="T66" fmla="*/ 236 w 382"/>
                  <a:gd name="T67" fmla="*/ 961 h 1247"/>
                  <a:gd name="T68" fmla="*/ 212 w 382"/>
                  <a:gd name="T69" fmla="*/ 1198 h 1247"/>
                  <a:gd name="T70" fmla="*/ 165 w 382"/>
                  <a:gd name="T71" fmla="*/ 1205 h 1247"/>
                  <a:gd name="T72" fmla="*/ 147 w 382"/>
                  <a:gd name="T73" fmla="*/ 1008 h 1247"/>
                  <a:gd name="T74" fmla="*/ 168 w 382"/>
                  <a:gd name="T75" fmla="*/ 1218 h 1247"/>
                  <a:gd name="T76" fmla="*/ 64 w 382"/>
                  <a:gd name="T77" fmla="*/ 1195 h 1247"/>
                  <a:gd name="T78" fmla="*/ 39 w 382"/>
                  <a:gd name="T79" fmla="*/ 836 h 1247"/>
                  <a:gd name="T80" fmla="*/ 29 w 382"/>
                  <a:gd name="T81" fmla="*/ 932 h 1247"/>
                  <a:gd name="T82" fmla="*/ 22 w 382"/>
                  <a:gd name="T83" fmla="*/ 658 h 1247"/>
                  <a:gd name="T84" fmla="*/ 2 w 382"/>
                  <a:gd name="T85" fmla="*/ 484 h 1247"/>
                  <a:gd name="T86" fmla="*/ 22 w 382"/>
                  <a:gd name="T87" fmla="*/ 515 h 1247"/>
                  <a:gd name="T88" fmla="*/ 41 w 382"/>
                  <a:gd name="T89" fmla="*/ 734 h 1247"/>
                  <a:gd name="T90" fmla="*/ 66 w 382"/>
                  <a:gd name="T91" fmla="*/ 734 h 1247"/>
                  <a:gd name="T92" fmla="*/ 66 w 382"/>
                  <a:gd name="T93" fmla="*/ 668 h 1247"/>
                  <a:gd name="T94" fmla="*/ 38 w 382"/>
                  <a:gd name="T95" fmla="*/ 480 h 1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82" h="1247">
                    <a:moveTo>
                      <a:pt x="50" y="432"/>
                    </a:moveTo>
                    <a:cubicBezTo>
                      <a:pt x="54" y="432"/>
                      <a:pt x="55" y="420"/>
                      <a:pt x="62" y="428"/>
                    </a:cubicBezTo>
                    <a:cubicBezTo>
                      <a:pt x="61" y="454"/>
                      <a:pt x="60" y="479"/>
                      <a:pt x="68" y="504"/>
                    </a:cubicBezTo>
                    <a:cubicBezTo>
                      <a:pt x="73" y="520"/>
                      <a:pt x="69" y="537"/>
                      <a:pt x="71" y="553"/>
                    </a:cubicBezTo>
                    <a:cubicBezTo>
                      <a:pt x="71" y="566"/>
                      <a:pt x="78" y="549"/>
                      <a:pt x="79" y="555"/>
                    </a:cubicBezTo>
                    <a:cubicBezTo>
                      <a:pt x="86" y="569"/>
                      <a:pt x="79" y="586"/>
                      <a:pt x="88" y="598"/>
                    </a:cubicBezTo>
                    <a:cubicBezTo>
                      <a:pt x="107" y="548"/>
                      <a:pt x="95" y="495"/>
                      <a:pt x="96" y="443"/>
                    </a:cubicBezTo>
                    <a:cubicBezTo>
                      <a:pt x="84" y="412"/>
                      <a:pt x="92" y="380"/>
                      <a:pt x="90" y="349"/>
                    </a:cubicBezTo>
                    <a:cubicBezTo>
                      <a:pt x="91" y="325"/>
                      <a:pt x="89" y="302"/>
                      <a:pt x="87" y="278"/>
                    </a:cubicBezTo>
                    <a:cubicBezTo>
                      <a:pt x="86" y="271"/>
                      <a:pt x="85" y="264"/>
                      <a:pt x="88" y="257"/>
                    </a:cubicBezTo>
                    <a:cubicBezTo>
                      <a:pt x="89" y="236"/>
                      <a:pt x="84" y="216"/>
                      <a:pt x="86" y="200"/>
                    </a:cubicBezTo>
                    <a:cubicBezTo>
                      <a:pt x="84" y="215"/>
                      <a:pt x="88" y="235"/>
                      <a:pt x="88" y="256"/>
                    </a:cubicBezTo>
                    <a:cubicBezTo>
                      <a:pt x="84" y="276"/>
                      <a:pt x="90" y="297"/>
                      <a:pt x="90" y="317"/>
                    </a:cubicBezTo>
                    <a:cubicBezTo>
                      <a:pt x="90" y="353"/>
                      <a:pt x="92" y="389"/>
                      <a:pt x="88" y="425"/>
                    </a:cubicBezTo>
                    <a:cubicBezTo>
                      <a:pt x="87" y="434"/>
                      <a:pt x="99" y="435"/>
                      <a:pt x="96" y="443"/>
                    </a:cubicBezTo>
                    <a:cubicBezTo>
                      <a:pt x="94" y="487"/>
                      <a:pt x="104" y="531"/>
                      <a:pt x="94" y="574"/>
                    </a:cubicBezTo>
                    <a:cubicBezTo>
                      <a:pt x="93" y="579"/>
                      <a:pt x="94" y="585"/>
                      <a:pt x="88" y="588"/>
                    </a:cubicBezTo>
                    <a:cubicBezTo>
                      <a:pt x="78" y="580"/>
                      <a:pt x="84" y="569"/>
                      <a:pt x="81" y="559"/>
                    </a:cubicBezTo>
                    <a:cubicBezTo>
                      <a:pt x="79" y="554"/>
                      <a:pt x="80" y="549"/>
                      <a:pt x="82" y="543"/>
                    </a:cubicBezTo>
                    <a:cubicBezTo>
                      <a:pt x="81" y="526"/>
                      <a:pt x="80" y="509"/>
                      <a:pt x="80" y="494"/>
                    </a:cubicBezTo>
                    <a:cubicBezTo>
                      <a:pt x="77" y="510"/>
                      <a:pt x="84" y="528"/>
                      <a:pt x="79" y="547"/>
                    </a:cubicBezTo>
                    <a:cubicBezTo>
                      <a:pt x="74" y="550"/>
                      <a:pt x="71" y="546"/>
                      <a:pt x="71" y="542"/>
                    </a:cubicBezTo>
                    <a:cubicBezTo>
                      <a:pt x="73" y="517"/>
                      <a:pt x="65" y="493"/>
                      <a:pt x="62" y="468"/>
                    </a:cubicBezTo>
                    <a:cubicBezTo>
                      <a:pt x="59" y="447"/>
                      <a:pt x="75" y="428"/>
                      <a:pt x="70" y="407"/>
                    </a:cubicBezTo>
                    <a:cubicBezTo>
                      <a:pt x="68" y="376"/>
                      <a:pt x="77" y="345"/>
                      <a:pt x="70" y="314"/>
                    </a:cubicBezTo>
                    <a:cubicBezTo>
                      <a:pt x="58" y="259"/>
                      <a:pt x="72" y="204"/>
                      <a:pt x="70" y="148"/>
                    </a:cubicBezTo>
                    <a:cubicBezTo>
                      <a:pt x="69" y="118"/>
                      <a:pt x="61" y="88"/>
                      <a:pt x="60" y="58"/>
                    </a:cubicBezTo>
                    <a:cubicBezTo>
                      <a:pt x="60" y="52"/>
                      <a:pt x="57" y="47"/>
                      <a:pt x="60" y="42"/>
                    </a:cubicBezTo>
                    <a:cubicBezTo>
                      <a:pt x="74" y="38"/>
                      <a:pt x="72" y="49"/>
                      <a:pt x="74" y="56"/>
                    </a:cubicBezTo>
                    <a:cubicBezTo>
                      <a:pt x="79" y="80"/>
                      <a:pt x="76" y="105"/>
                      <a:pt x="82" y="129"/>
                    </a:cubicBezTo>
                    <a:cubicBezTo>
                      <a:pt x="73" y="92"/>
                      <a:pt x="79" y="54"/>
                      <a:pt x="74" y="17"/>
                    </a:cubicBezTo>
                    <a:cubicBezTo>
                      <a:pt x="73" y="13"/>
                      <a:pt x="75" y="10"/>
                      <a:pt x="78" y="6"/>
                    </a:cubicBezTo>
                    <a:cubicBezTo>
                      <a:pt x="96" y="3"/>
                      <a:pt x="96" y="3"/>
                      <a:pt x="97" y="17"/>
                    </a:cubicBezTo>
                    <a:cubicBezTo>
                      <a:pt x="102" y="5"/>
                      <a:pt x="110" y="0"/>
                      <a:pt x="122" y="6"/>
                    </a:cubicBezTo>
                    <a:cubicBezTo>
                      <a:pt x="133" y="33"/>
                      <a:pt x="144" y="60"/>
                      <a:pt x="139" y="90"/>
                    </a:cubicBezTo>
                    <a:cubicBezTo>
                      <a:pt x="135" y="123"/>
                      <a:pt x="143" y="155"/>
                      <a:pt x="147" y="185"/>
                    </a:cubicBezTo>
                    <a:cubicBezTo>
                      <a:pt x="148" y="189"/>
                      <a:pt x="152" y="186"/>
                      <a:pt x="149" y="187"/>
                    </a:cubicBezTo>
                    <a:cubicBezTo>
                      <a:pt x="149" y="187"/>
                      <a:pt x="149" y="187"/>
                      <a:pt x="149" y="186"/>
                    </a:cubicBezTo>
                    <a:cubicBezTo>
                      <a:pt x="143" y="163"/>
                      <a:pt x="139" y="140"/>
                      <a:pt x="138" y="116"/>
                    </a:cubicBezTo>
                    <a:cubicBezTo>
                      <a:pt x="138" y="111"/>
                      <a:pt x="138" y="104"/>
                      <a:pt x="145" y="104"/>
                    </a:cubicBezTo>
                    <a:cubicBezTo>
                      <a:pt x="151" y="105"/>
                      <a:pt x="153" y="110"/>
                      <a:pt x="154" y="116"/>
                    </a:cubicBezTo>
                    <a:cubicBezTo>
                      <a:pt x="155" y="125"/>
                      <a:pt x="153" y="135"/>
                      <a:pt x="155" y="144"/>
                    </a:cubicBezTo>
                    <a:cubicBezTo>
                      <a:pt x="158" y="163"/>
                      <a:pt x="162" y="183"/>
                      <a:pt x="171" y="200"/>
                    </a:cubicBezTo>
                    <a:cubicBezTo>
                      <a:pt x="179" y="217"/>
                      <a:pt x="180" y="234"/>
                      <a:pt x="182" y="252"/>
                    </a:cubicBezTo>
                    <a:cubicBezTo>
                      <a:pt x="185" y="278"/>
                      <a:pt x="174" y="304"/>
                      <a:pt x="182" y="330"/>
                    </a:cubicBezTo>
                    <a:cubicBezTo>
                      <a:pt x="191" y="361"/>
                      <a:pt x="184" y="392"/>
                      <a:pt x="182" y="423"/>
                    </a:cubicBezTo>
                    <a:cubicBezTo>
                      <a:pt x="181" y="434"/>
                      <a:pt x="184" y="444"/>
                      <a:pt x="184" y="452"/>
                    </a:cubicBezTo>
                    <a:cubicBezTo>
                      <a:pt x="180" y="431"/>
                      <a:pt x="184" y="408"/>
                      <a:pt x="186" y="384"/>
                    </a:cubicBezTo>
                    <a:cubicBezTo>
                      <a:pt x="187" y="367"/>
                      <a:pt x="187" y="349"/>
                      <a:pt x="182" y="333"/>
                    </a:cubicBezTo>
                    <a:cubicBezTo>
                      <a:pt x="174" y="306"/>
                      <a:pt x="189" y="280"/>
                      <a:pt x="182" y="253"/>
                    </a:cubicBezTo>
                    <a:cubicBezTo>
                      <a:pt x="181" y="250"/>
                      <a:pt x="181" y="247"/>
                      <a:pt x="181" y="243"/>
                    </a:cubicBezTo>
                    <a:cubicBezTo>
                      <a:pt x="181" y="227"/>
                      <a:pt x="177" y="212"/>
                      <a:pt x="170" y="198"/>
                    </a:cubicBezTo>
                    <a:cubicBezTo>
                      <a:pt x="160" y="178"/>
                      <a:pt x="157" y="156"/>
                      <a:pt x="154" y="134"/>
                    </a:cubicBezTo>
                    <a:cubicBezTo>
                      <a:pt x="154" y="100"/>
                      <a:pt x="154" y="65"/>
                      <a:pt x="149" y="31"/>
                    </a:cubicBezTo>
                    <a:cubicBezTo>
                      <a:pt x="148" y="23"/>
                      <a:pt x="148" y="15"/>
                      <a:pt x="153" y="8"/>
                    </a:cubicBezTo>
                    <a:cubicBezTo>
                      <a:pt x="158" y="4"/>
                      <a:pt x="163" y="3"/>
                      <a:pt x="169" y="6"/>
                    </a:cubicBezTo>
                    <a:cubicBezTo>
                      <a:pt x="174" y="30"/>
                      <a:pt x="179" y="55"/>
                      <a:pt x="175" y="78"/>
                    </a:cubicBezTo>
                    <a:cubicBezTo>
                      <a:pt x="168" y="117"/>
                      <a:pt x="177" y="153"/>
                      <a:pt x="187" y="189"/>
                    </a:cubicBezTo>
                    <a:cubicBezTo>
                      <a:pt x="195" y="225"/>
                      <a:pt x="204" y="260"/>
                      <a:pt x="203" y="297"/>
                    </a:cubicBezTo>
                    <a:cubicBezTo>
                      <a:pt x="202" y="323"/>
                      <a:pt x="212" y="348"/>
                      <a:pt x="213" y="368"/>
                    </a:cubicBezTo>
                    <a:cubicBezTo>
                      <a:pt x="211" y="353"/>
                      <a:pt x="204" y="331"/>
                      <a:pt x="204" y="310"/>
                    </a:cubicBezTo>
                    <a:cubicBezTo>
                      <a:pt x="205" y="275"/>
                      <a:pt x="199" y="242"/>
                      <a:pt x="192" y="208"/>
                    </a:cubicBezTo>
                    <a:cubicBezTo>
                      <a:pt x="186" y="181"/>
                      <a:pt x="175" y="154"/>
                      <a:pt x="174" y="125"/>
                    </a:cubicBezTo>
                    <a:cubicBezTo>
                      <a:pt x="173" y="109"/>
                      <a:pt x="171" y="94"/>
                      <a:pt x="176" y="78"/>
                    </a:cubicBezTo>
                    <a:cubicBezTo>
                      <a:pt x="180" y="67"/>
                      <a:pt x="175" y="53"/>
                      <a:pt x="173" y="41"/>
                    </a:cubicBezTo>
                    <a:cubicBezTo>
                      <a:pt x="172" y="29"/>
                      <a:pt x="173" y="19"/>
                      <a:pt x="177" y="8"/>
                    </a:cubicBezTo>
                    <a:cubicBezTo>
                      <a:pt x="180" y="6"/>
                      <a:pt x="183" y="5"/>
                      <a:pt x="186" y="7"/>
                    </a:cubicBezTo>
                    <a:cubicBezTo>
                      <a:pt x="193" y="37"/>
                      <a:pt x="202" y="67"/>
                      <a:pt x="196" y="98"/>
                    </a:cubicBezTo>
                    <a:cubicBezTo>
                      <a:pt x="195" y="106"/>
                      <a:pt x="198" y="114"/>
                      <a:pt x="200" y="122"/>
                    </a:cubicBezTo>
                    <a:cubicBezTo>
                      <a:pt x="200" y="148"/>
                      <a:pt x="203" y="175"/>
                      <a:pt x="210" y="198"/>
                    </a:cubicBezTo>
                    <a:cubicBezTo>
                      <a:pt x="217" y="220"/>
                      <a:pt x="216" y="242"/>
                      <a:pt x="222" y="264"/>
                    </a:cubicBezTo>
                    <a:cubicBezTo>
                      <a:pt x="228" y="287"/>
                      <a:pt x="231" y="312"/>
                      <a:pt x="234" y="336"/>
                    </a:cubicBezTo>
                    <a:cubicBezTo>
                      <a:pt x="236" y="371"/>
                      <a:pt x="243" y="406"/>
                      <a:pt x="250" y="439"/>
                    </a:cubicBezTo>
                    <a:cubicBezTo>
                      <a:pt x="256" y="471"/>
                      <a:pt x="257" y="503"/>
                      <a:pt x="259" y="534"/>
                    </a:cubicBezTo>
                    <a:cubicBezTo>
                      <a:pt x="257" y="522"/>
                      <a:pt x="258" y="510"/>
                      <a:pt x="258" y="498"/>
                    </a:cubicBezTo>
                    <a:cubicBezTo>
                      <a:pt x="257" y="481"/>
                      <a:pt x="261" y="463"/>
                      <a:pt x="249" y="448"/>
                    </a:cubicBezTo>
                    <a:cubicBezTo>
                      <a:pt x="248" y="446"/>
                      <a:pt x="248" y="443"/>
                      <a:pt x="248" y="440"/>
                    </a:cubicBezTo>
                    <a:cubicBezTo>
                      <a:pt x="247" y="397"/>
                      <a:pt x="236" y="355"/>
                      <a:pt x="230" y="313"/>
                    </a:cubicBezTo>
                    <a:cubicBezTo>
                      <a:pt x="222" y="256"/>
                      <a:pt x="215" y="199"/>
                      <a:pt x="202" y="142"/>
                    </a:cubicBezTo>
                    <a:cubicBezTo>
                      <a:pt x="200" y="135"/>
                      <a:pt x="200" y="128"/>
                      <a:pt x="200" y="121"/>
                    </a:cubicBezTo>
                    <a:cubicBezTo>
                      <a:pt x="195" y="95"/>
                      <a:pt x="202" y="68"/>
                      <a:pt x="194" y="43"/>
                    </a:cubicBezTo>
                    <a:cubicBezTo>
                      <a:pt x="193" y="40"/>
                      <a:pt x="194" y="37"/>
                      <a:pt x="194" y="35"/>
                    </a:cubicBezTo>
                    <a:cubicBezTo>
                      <a:pt x="189" y="3"/>
                      <a:pt x="192" y="0"/>
                      <a:pt x="226" y="4"/>
                    </a:cubicBezTo>
                    <a:cubicBezTo>
                      <a:pt x="228" y="5"/>
                      <a:pt x="230" y="6"/>
                      <a:pt x="231" y="7"/>
                    </a:cubicBezTo>
                    <a:cubicBezTo>
                      <a:pt x="234" y="10"/>
                      <a:pt x="233" y="15"/>
                      <a:pt x="236" y="18"/>
                    </a:cubicBezTo>
                    <a:cubicBezTo>
                      <a:pt x="234" y="11"/>
                      <a:pt x="236" y="7"/>
                      <a:pt x="243" y="6"/>
                    </a:cubicBezTo>
                    <a:cubicBezTo>
                      <a:pt x="250" y="5"/>
                      <a:pt x="253" y="9"/>
                      <a:pt x="254" y="15"/>
                    </a:cubicBezTo>
                    <a:cubicBezTo>
                      <a:pt x="256" y="25"/>
                      <a:pt x="255" y="36"/>
                      <a:pt x="256" y="47"/>
                    </a:cubicBezTo>
                    <a:cubicBezTo>
                      <a:pt x="261" y="84"/>
                      <a:pt x="269" y="121"/>
                      <a:pt x="258" y="158"/>
                    </a:cubicBezTo>
                    <a:cubicBezTo>
                      <a:pt x="262" y="181"/>
                      <a:pt x="268" y="203"/>
                      <a:pt x="273" y="226"/>
                    </a:cubicBezTo>
                    <a:cubicBezTo>
                      <a:pt x="274" y="230"/>
                      <a:pt x="274" y="236"/>
                      <a:pt x="276" y="239"/>
                    </a:cubicBezTo>
                    <a:cubicBezTo>
                      <a:pt x="279" y="242"/>
                      <a:pt x="269" y="254"/>
                      <a:pt x="284" y="250"/>
                    </a:cubicBezTo>
                    <a:cubicBezTo>
                      <a:pt x="287" y="249"/>
                      <a:pt x="290" y="259"/>
                      <a:pt x="292" y="265"/>
                    </a:cubicBezTo>
                    <a:cubicBezTo>
                      <a:pt x="301" y="292"/>
                      <a:pt x="298" y="320"/>
                      <a:pt x="302" y="348"/>
                    </a:cubicBezTo>
                    <a:cubicBezTo>
                      <a:pt x="303" y="352"/>
                      <a:pt x="303" y="359"/>
                      <a:pt x="295" y="359"/>
                    </a:cubicBezTo>
                    <a:cubicBezTo>
                      <a:pt x="292" y="360"/>
                      <a:pt x="292" y="356"/>
                      <a:pt x="292" y="353"/>
                    </a:cubicBezTo>
                    <a:cubicBezTo>
                      <a:pt x="301" y="398"/>
                      <a:pt x="319" y="440"/>
                      <a:pt x="325" y="485"/>
                    </a:cubicBezTo>
                    <a:cubicBezTo>
                      <a:pt x="328" y="510"/>
                      <a:pt x="336" y="535"/>
                      <a:pt x="329" y="560"/>
                    </a:cubicBezTo>
                    <a:cubicBezTo>
                      <a:pt x="327" y="583"/>
                      <a:pt x="330" y="605"/>
                      <a:pt x="332" y="627"/>
                    </a:cubicBezTo>
                    <a:cubicBezTo>
                      <a:pt x="333" y="633"/>
                      <a:pt x="334" y="639"/>
                      <a:pt x="333" y="645"/>
                    </a:cubicBezTo>
                    <a:cubicBezTo>
                      <a:pt x="326" y="666"/>
                      <a:pt x="330" y="689"/>
                      <a:pt x="332" y="711"/>
                    </a:cubicBezTo>
                    <a:cubicBezTo>
                      <a:pt x="333" y="731"/>
                      <a:pt x="334" y="751"/>
                      <a:pt x="338" y="768"/>
                    </a:cubicBezTo>
                    <a:cubicBezTo>
                      <a:pt x="337" y="740"/>
                      <a:pt x="328" y="710"/>
                      <a:pt x="331" y="678"/>
                    </a:cubicBezTo>
                    <a:cubicBezTo>
                      <a:pt x="331" y="673"/>
                      <a:pt x="329" y="668"/>
                      <a:pt x="335" y="664"/>
                    </a:cubicBezTo>
                    <a:cubicBezTo>
                      <a:pt x="339" y="694"/>
                      <a:pt x="342" y="723"/>
                      <a:pt x="346" y="753"/>
                    </a:cubicBezTo>
                    <a:cubicBezTo>
                      <a:pt x="350" y="781"/>
                      <a:pt x="352" y="808"/>
                      <a:pt x="362" y="835"/>
                    </a:cubicBezTo>
                    <a:cubicBezTo>
                      <a:pt x="360" y="857"/>
                      <a:pt x="373" y="878"/>
                      <a:pt x="373" y="900"/>
                    </a:cubicBezTo>
                    <a:cubicBezTo>
                      <a:pt x="368" y="905"/>
                      <a:pt x="372" y="910"/>
                      <a:pt x="373" y="915"/>
                    </a:cubicBezTo>
                    <a:cubicBezTo>
                      <a:pt x="375" y="922"/>
                      <a:pt x="372" y="923"/>
                      <a:pt x="366" y="920"/>
                    </a:cubicBezTo>
                    <a:cubicBezTo>
                      <a:pt x="355" y="917"/>
                      <a:pt x="358" y="906"/>
                      <a:pt x="356" y="899"/>
                    </a:cubicBezTo>
                    <a:cubicBezTo>
                      <a:pt x="345" y="870"/>
                      <a:pt x="345" y="838"/>
                      <a:pt x="344" y="810"/>
                    </a:cubicBezTo>
                    <a:cubicBezTo>
                      <a:pt x="342" y="840"/>
                      <a:pt x="350" y="872"/>
                      <a:pt x="353" y="904"/>
                    </a:cubicBezTo>
                    <a:cubicBezTo>
                      <a:pt x="351" y="934"/>
                      <a:pt x="361" y="961"/>
                      <a:pt x="370" y="988"/>
                    </a:cubicBezTo>
                    <a:cubicBezTo>
                      <a:pt x="370" y="1015"/>
                      <a:pt x="378" y="1041"/>
                      <a:pt x="382" y="1068"/>
                    </a:cubicBezTo>
                    <a:cubicBezTo>
                      <a:pt x="382" y="1076"/>
                      <a:pt x="382" y="1084"/>
                      <a:pt x="382" y="1093"/>
                    </a:cubicBezTo>
                    <a:cubicBezTo>
                      <a:pt x="379" y="1113"/>
                      <a:pt x="362" y="1120"/>
                      <a:pt x="348" y="1129"/>
                    </a:cubicBezTo>
                    <a:cubicBezTo>
                      <a:pt x="334" y="1120"/>
                      <a:pt x="329" y="1108"/>
                      <a:pt x="334" y="1092"/>
                    </a:cubicBezTo>
                    <a:cubicBezTo>
                      <a:pt x="341" y="1079"/>
                      <a:pt x="335" y="1064"/>
                      <a:pt x="335" y="1050"/>
                    </a:cubicBezTo>
                    <a:cubicBezTo>
                      <a:pt x="336" y="1044"/>
                      <a:pt x="334" y="1037"/>
                      <a:pt x="334" y="1031"/>
                    </a:cubicBezTo>
                    <a:cubicBezTo>
                      <a:pt x="333" y="1051"/>
                      <a:pt x="340" y="1071"/>
                      <a:pt x="334" y="1092"/>
                    </a:cubicBezTo>
                    <a:cubicBezTo>
                      <a:pt x="330" y="1094"/>
                      <a:pt x="328" y="1090"/>
                      <a:pt x="328" y="1087"/>
                    </a:cubicBezTo>
                    <a:cubicBezTo>
                      <a:pt x="322" y="1047"/>
                      <a:pt x="314" y="1008"/>
                      <a:pt x="310" y="971"/>
                    </a:cubicBezTo>
                    <a:cubicBezTo>
                      <a:pt x="309" y="978"/>
                      <a:pt x="312" y="988"/>
                      <a:pt x="313" y="999"/>
                    </a:cubicBezTo>
                    <a:cubicBezTo>
                      <a:pt x="322" y="1044"/>
                      <a:pt x="325" y="1091"/>
                      <a:pt x="341" y="1135"/>
                    </a:cubicBezTo>
                    <a:cubicBezTo>
                      <a:pt x="335" y="1146"/>
                      <a:pt x="326" y="1155"/>
                      <a:pt x="312" y="1154"/>
                    </a:cubicBezTo>
                    <a:cubicBezTo>
                      <a:pt x="296" y="1137"/>
                      <a:pt x="302" y="1114"/>
                      <a:pt x="298" y="1094"/>
                    </a:cubicBezTo>
                    <a:cubicBezTo>
                      <a:pt x="297" y="1088"/>
                      <a:pt x="298" y="1082"/>
                      <a:pt x="298" y="1076"/>
                    </a:cubicBezTo>
                    <a:cubicBezTo>
                      <a:pt x="298" y="1103"/>
                      <a:pt x="300" y="1131"/>
                      <a:pt x="308" y="1157"/>
                    </a:cubicBezTo>
                    <a:cubicBezTo>
                      <a:pt x="293" y="1178"/>
                      <a:pt x="270" y="1184"/>
                      <a:pt x="246" y="1190"/>
                    </a:cubicBezTo>
                    <a:cubicBezTo>
                      <a:pt x="241" y="1189"/>
                      <a:pt x="238" y="1185"/>
                      <a:pt x="238" y="1180"/>
                    </a:cubicBezTo>
                    <a:cubicBezTo>
                      <a:pt x="241" y="1159"/>
                      <a:pt x="232" y="1137"/>
                      <a:pt x="246" y="1116"/>
                    </a:cubicBezTo>
                    <a:cubicBezTo>
                      <a:pt x="253" y="1108"/>
                      <a:pt x="249" y="1094"/>
                      <a:pt x="247" y="1083"/>
                    </a:cubicBezTo>
                    <a:cubicBezTo>
                      <a:pt x="247" y="1081"/>
                      <a:pt x="246" y="1079"/>
                      <a:pt x="246" y="1077"/>
                    </a:cubicBezTo>
                    <a:cubicBezTo>
                      <a:pt x="248" y="1037"/>
                      <a:pt x="247" y="998"/>
                      <a:pt x="235" y="960"/>
                    </a:cubicBezTo>
                    <a:cubicBezTo>
                      <a:pt x="235" y="957"/>
                      <a:pt x="233" y="961"/>
                      <a:pt x="235" y="960"/>
                    </a:cubicBezTo>
                    <a:cubicBezTo>
                      <a:pt x="236" y="959"/>
                      <a:pt x="236" y="960"/>
                      <a:pt x="236" y="961"/>
                    </a:cubicBezTo>
                    <a:cubicBezTo>
                      <a:pt x="249" y="1011"/>
                      <a:pt x="245" y="1061"/>
                      <a:pt x="242" y="1111"/>
                    </a:cubicBezTo>
                    <a:cubicBezTo>
                      <a:pt x="241" y="1133"/>
                      <a:pt x="238" y="1154"/>
                      <a:pt x="238" y="1176"/>
                    </a:cubicBezTo>
                    <a:cubicBezTo>
                      <a:pt x="238" y="1192"/>
                      <a:pt x="232" y="1200"/>
                      <a:pt x="217" y="1202"/>
                    </a:cubicBezTo>
                    <a:cubicBezTo>
                      <a:pt x="214" y="1202"/>
                      <a:pt x="213" y="1200"/>
                      <a:pt x="212" y="1198"/>
                    </a:cubicBezTo>
                    <a:cubicBezTo>
                      <a:pt x="207" y="1177"/>
                      <a:pt x="212" y="1156"/>
                      <a:pt x="210" y="1138"/>
                    </a:cubicBezTo>
                    <a:cubicBezTo>
                      <a:pt x="211" y="1157"/>
                      <a:pt x="208" y="1179"/>
                      <a:pt x="212" y="1200"/>
                    </a:cubicBezTo>
                    <a:cubicBezTo>
                      <a:pt x="209" y="1214"/>
                      <a:pt x="196" y="1214"/>
                      <a:pt x="186" y="1217"/>
                    </a:cubicBezTo>
                    <a:cubicBezTo>
                      <a:pt x="176" y="1217"/>
                      <a:pt x="168" y="1215"/>
                      <a:pt x="165" y="1205"/>
                    </a:cubicBezTo>
                    <a:cubicBezTo>
                      <a:pt x="158" y="1175"/>
                      <a:pt x="155" y="1144"/>
                      <a:pt x="156" y="1111"/>
                    </a:cubicBezTo>
                    <a:cubicBezTo>
                      <a:pt x="167" y="1116"/>
                      <a:pt x="165" y="1124"/>
                      <a:pt x="167" y="1129"/>
                    </a:cubicBezTo>
                    <a:cubicBezTo>
                      <a:pt x="160" y="1090"/>
                      <a:pt x="144" y="1051"/>
                      <a:pt x="148" y="1009"/>
                    </a:cubicBezTo>
                    <a:cubicBezTo>
                      <a:pt x="149" y="1006"/>
                      <a:pt x="144" y="1009"/>
                      <a:pt x="147" y="1008"/>
                    </a:cubicBezTo>
                    <a:cubicBezTo>
                      <a:pt x="148" y="1008"/>
                      <a:pt x="148" y="1009"/>
                      <a:pt x="148" y="1010"/>
                    </a:cubicBezTo>
                    <a:cubicBezTo>
                      <a:pt x="144" y="1024"/>
                      <a:pt x="147" y="1039"/>
                      <a:pt x="150" y="1053"/>
                    </a:cubicBezTo>
                    <a:cubicBezTo>
                      <a:pt x="158" y="1091"/>
                      <a:pt x="154" y="1131"/>
                      <a:pt x="159" y="1170"/>
                    </a:cubicBezTo>
                    <a:cubicBezTo>
                      <a:pt x="161" y="1186"/>
                      <a:pt x="164" y="1202"/>
                      <a:pt x="168" y="1218"/>
                    </a:cubicBezTo>
                    <a:cubicBezTo>
                      <a:pt x="160" y="1229"/>
                      <a:pt x="146" y="1230"/>
                      <a:pt x="134" y="1234"/>
                    </a:cubicBezTo>
                    <a:cubicBezTo>
                      <a:pt x="115" y="1240"/>
                      <a:pt x="95" y="1246"/>
                      <a:pt x="74" y="1247"/>
                    </a:cubicBezTo>
                    <a:cubicBezTo>
                      <a:pt x="65" y="1244"/>
                      <a:pt x="66" y="1236"/>
                      <a:pt x="66" y="1229"/>
                    </a:cubicBezTo>
                    <a:cubicBezTo>
                      <a:pt x="66" y="1217"/>
                      <a:pt x="68" y="1206"/>
                      <a:pt x="64" y="1195"/>
                    </a:cubicBezTo>
                    <a:cubicBezTo>
                      <a:pt x="54" y="1162"/>
                      <a:pt x="48" y="1128"/>
                      <a:pt x="45" y="1093"/>
                    </a:cubicBezTo>
                    <a:cubicBezTo>
                      <a:pt x="44" y="1066"/>
                      <a:pt x="43" y="1040"/>
                      <a:pt x="42" y="1013"/>
                    </a:cubicBezTo>
                    <a:cubicBezTo>
                      <a:pt x="43" y="1010"/>
                      <a:pt x="45" y="1007"/>
                      <a:pt x="45" y="1004"/>
                    </a:cubicBezTo>
                    <a:cubicBezTo>
                      <a:pt x="37" y="948"/>
                      <a:pt x="46" y="891"/>
                      <a:pt x="39" y="836"/>
                    </a:cubicBezTo>
                    <a:cubicBezTo>
                      <a:pt x="38" y="832"/>
                      <a:pt x="35" y="835"/>
                      <a:pt x="37" y="834"/>
                    </a:cubicBezTo>
                    <a:cubicBezTo>
                      <a:pt x="38" y="834"/>
                      <a:pt x="39" y="834"/>
                      <a:pt x="39" y="835"/>
                    </a:cubicBezTo>
                    <a:cubicBezTo>
                      <a:pt x="40" y="877"/>
                      <a:pt x="48" y="918"/>
                      <a:pt x="37" y="960"/>
                    </a:cubicBezTo>
                    <a:cubicBezTo>
                      <a:pt x="30" y="952"/>
                      <a:pt x="39" y="939"/>
                      <a:pt x="29" y="932"/>
                    </a:cubicBezTo>
                    <a:cubicBezTo>
                      <a:pt x="25" y="900"/>
                      <a:pt x="27" y="868"/>
                      <a:pt x="26" y="837"/>
                    </a:cubicBezTo>
                    <a:cubicBezTo>
                      <a:pt x="26" y="834"/>
                      <a:pt x="26" y="830"/>
                      <a:pt x="26" y="827"/>
                    </a:cubicBezTo>
                    <a:cubicBezTo>
                      <a:pt x="31" y="805"/>
                      <a:pt x="27" y="782"/>
                      <a:pt x="25" y="760"/>
                    </a:cubicBezTo>
                    <a:cubicBezTo>
                      <a:pt x="22" y="726"/>
                      <a:pt x="22" y="692"/>
                      <a:pt x="22" y="658"/>
                    </a:cubicBezTo>
                    <a:cubicBezTo>
                      <a:pt x="22" y="653"/>
                      <a:pt x="23" y="648"/>
                      <a:pt x="18" y="645"/>
                    </a:cubicBezTo>
                    <a:cubicBezTo>
                      <a:pt x="17" y="643"/>
                      <a:pt x="20" y="637"/>
                      <a:pt x="14" y="640"/>
                    </a:cubicBezTo>
                    <a:cubicBezTo>
                      <a:pt x="7" y="640"/>
                      <a:pt x="8" y="634"/>
                      <a:pt x="7" y="630"/>
                    </a:cubicBezTo>
                    <a:cubicBezTo>
                      <a:pt x="0" y="582"/>
                      <a:pt x="2" y="533"/>
                      <a:pt x="2" y="484"/>
                    </a:cubicBezTo>
                    <a:cubicBezTo>
                      <a:pt x="2" y="479"/>
                      <a:pt x="2" y="473"/>
                      <a:pt x="8" y="472"/>
                    </a:cubicBezTo>
                    <a:cubicBezTo>
                      <a:pt x="12" y="472"/>
                      <a:pt x="14" y="477"/>
                      <a:pt x="16" y="480"/>
                    </a:cubicBezTo>
                    <a:cubicBezTo>
                      <a:pt x="23" y="488"/>
                      <a:pt x="22" y="498"/>
                      <a:pt x="22" y="508"/>
                    </a:cubicBezTo>
                    <a:cubicBezTo>
                      <a:pt x="22" y="511"/>
                      <a:pt x="22" y="513"/>
                      <a:pt x="22" y="515"/>
                    </a:cubicBezTo>
                    <a:cubicBezTo>
                      <a:pt x="23" y="530"/>
                      <a:pt x="19" y="545"/>
                      <a:pt x="25" y="560"/>
                    </a:cubicBezTo>
                    <a:cubicBezTo>
                      <a:pt x="26" y="578"/>
                      <a:pt x="29" y="595"/>
                      <a:pt x="32" y="613"/>
                    </a:cubicBezTo>
                    <a:cubicBezTo>
                      <a:pt x="45" y="639"/>
                      <a:pt x="48" y="668"/>
                      <a:pt x="46" y="697"/>
                    </a:cubicBezTo>
                    <a:cubicBezTo>
                      <a:pt x="46" y="709"/>
                      <a:pt x="46" y="722"/>
                      <a:pt x="41" y="734"/>
                    </a:cubicBezTo>
                    <a:cubicBezTo>
                      <a:pt x="52" y="702"/>
                      <a:pt x="40" y="668"/>
                      <a:pt x="50" y="632"/>
                    </a:cubicBezTo>
                    <a:cubicBezTo>
                      <a:pt x="59" y="644"/>
                      <a:pt x="65" y="654"/>
                      <a:pt x="66" y="665"/>
                    </a:cubicBezTo>
                    <a:cubicBezTo>
                      <a:pt x="68" y="687"/>
                      <a:pt x="61" y="709"/>
                      <a:pt x="65" y="730"/>
                    </a:cubicBezTo>
                    <a:cubicBezTo>
                      <a:pt x="66" y="731"/>
                      <a:pt x="66" y="733"/>
                      <a:pt x="66" y="734"/>
                    </a:cubicBezTo>
                    <a:cubicBezTo>
                      <a:pt x="67" y="734"/>
                      <a:pt x="67" y="735"/>
                      <a:pt x="68" y="735"/>
                    </a:cubicBezTo>
                    <a:cubicBezTo>
                      <a:pt x="68" y="735"/>
                      <a:pt x="68" y="735"/>
                      <a:pt x="68" y="735"/>
                    </a:cubicBezTo>
                    <a:cubicBezTo>
                      <a:pt x="61" y="715"/>
                      <a:pt x="68" y="694"/>
                      <a:pt x="66" y="674"/>
                    </a:cubicBezTo>
                    <a:cubicBezTo>
                      <a:pt x="66" y="672"/>
                      <a:pt x="66" y="670"/>
                      <a:pt x="66" y="668"/>
                    </a:cubicBezTo>
                    <a:cubicBezTo>
                      <a:pt x="70" y="656"/>
                      <a:pt x="61" y="648"/>
                      <a:pt x="59" y="637"/>
                    </a:cubicBezTo>
                    <a:cubicBezTo>
                      <a:pt x="54" y="620"/>
                      <a:pt x="55" y="601"/>
                      <a:pt x="56" y="582"/>
                    </a:cubicBezTo>
                    <a:cubicBezTo>
                      <a:pt x="56" y="572"/>
                      <a:pt x="53" y="564"/>
                      <a:pt x="48" y="556"/>
                    </a:cubicBezTo>
                    <a:cubicBezTo>
                      <a:pt x="45" y="531"/>
                      <a:pt x="47" y="505"/>
                      <a:pt x="38" y="480"/>
                    </a:cubicBezTo>
                    <a:cubicBezTo>
                      <a:pt x="39" y="469"/>
                      <a:pt x="34" y="458"/>
                      <a:pt x="34" y="447"/>
                    </a:cubicBezTo>
                    <a:cubicBezTo>
                      <a:pt x="35" y="437"/>
                      <a:pt x="36" y="428"/>
                      <a:pt x="50" y="432"/>
                    </a:cubicBezTo>
                    <a:close/>
                  </a:path>
                </a:pathLst>
              </a:custGeom>
              <a:solidFill>
                <a:srgbClr val="F1D6B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6" name="Freeform 13">
                <a:extLst>
                  <a:ext uri="{FF2B5EF4-FFF2-40B4-BE49-F238E27FC236}">
                    <a16:creationId xmlns:a16="http://schemas.microsoft.com/office/drawing/2014/main" id="{387A7810-DE34-410D-A69F-A83C963FBD6C}"/>
                  </a:ext>
                </a:extLst>
              </p:cNvPr>
              <p:cNvSpPr>
                <a:spLocks/>
              </p:cNvSpPr>
              <p:nvPr/>
            </p:nvSpPr>
            <p:spPr bwMode="auto">
              <a:xfrm>
                <a:off x="1206" y="619"/>
                <a:ext cx="656" cy="435"/>
              </a:xfrm>
              <a:custGeom>
                <a:avLst/>
                <a:gdLst>
                  <a:gd name="T0" fmla="*/ 61 w 584"/>
                  <a:gd name="T1" fmla="*/ 32 h 387"/>
                  <a:gd name="T2" fmla="*/ 283 w 584"/>
                  <a:gd name="T3" fmla="*/ 49 h 387"/>
                  <a:gd name="T4" fmla="*/ 475 w 584"/>
                  <a:gd name="T5" fmla="*/ 193 h 387"/>
                  <a:gd name="T6" fmla="*/ 497 w 584"/>
                  <a:gd name="T7" fmla="*/ 219 h 387"/>
                  <a:gd name="T8" fmla="*/ 530 w 584"/>
                  <a:gd name="T9" fmla="*/ 261 h 387"/>
                  <a:gd name="T10" fmla="*/ 570 w 584"/>
                  <a:gd name="T11" fmla="*/ 328 h 387"/>
                  <a:gd name="T12" fmla="*/ 564 w 584"/>
                  <a:gd name="T13" fmla="*/ 379 h 387"/>
                  <a:gd name="T14" fmla="*/ 507 w 584"/>
                  <a:gd name="T15" fmla="*/ 375 h 387"/>
                  <a:gd name="T16" fmla="*/ 486 w 584"/>
                  <a:gd name="T17" fmla="*/ 379 h 387"/>
                  <a:gd name="T18" fmla="*/ 460 w 584"/>
                  <a:gd name="T19" fmla="*/ 374 h 387"/>
                  <a:gd name="T20" fmla="*/ 424 w 584"/>
                  <a:gd name="T21" fmla="*/ 353 h 387"/>
                  <a:gd name="T22" fmla="*/ 403 w 584"/>
                  <a:gd name="T23" fmla="*/ 350 h 387"/>
                  <a:gd name="T24" fmla="*/ 386 w 584"/>
                  <a:gd name="T25" fmla="*/ 346 h 387"/>
                  <a:gd name="T26" fmla="*/ 376 w 584"/>
                  <a:gd name="T27" fmla="*/ 369 h 387"/>
                  <a:gd name="T28" fmla="*/ 360 w 584"/>
                  <a:gd name="T29" fmla="*/ 347 h 387"/>
                  <a:gd name="T30" fmla="*/ 335 w 584"/>
                  <a:gd name="T31" fmla="*/ 338 h 387"/>
                  <a:gd name="T32" fmla="*/ 300 w 584"/>
                  <a:gd name="T33" fmla="*/ 321 h 387"/>
                  <a:gd name="T34" fmla="*/ 281 w 584"/>
                  <a:gd name="T35" fmla="*/ 320 h 387"/>
                  <a:gd name="T36" fmla="*/ 272 w 584"/>
                  <a:gd name="T37" fmla="*/ 336 h 387"/>
                  <a:gd name="T38" fmla="*/ 258 w 584"/>
                  <a:gd name="T39" fmla="*/ 317 h 387"/>
                  <a:gd name="T40" fmla="*/ 223 w 584"/>
                  <a:gd name="T41" fmla="*/ 312 h 387"/>
                  <a:gd name="T42" fmla="*/ 194 w 584"/>
                  <a:gd name="T43" fmla="*/ 296 h 387"/>
                  <a:gd name="T44" fmla="*/ 180 w 584"/>
                  <a:gd name="T45" fmla="*/ 288 h 387"/>
                  <a:gd name="T46" fmla="*/ 154 w 584"/>
                  <a:gd name="T47" fmla="*/ 282 h 387"/>
                  <a:gd name="T48" fmla="*/ 138 w 584"/>
                  <a:gd name="T49" fmla="*/ 276 h 387"/>
                  <a:gd name="T50" fmla="*/ 114 w 584"/>
                  <a:gd name="T51" fmla="*/ 270 h 387"/>
                  <a:gd name="T52" fmla="*/ 95 w 584"/>
                  <a:gd name="T53" fmla="*/ 265 h 387"/>
                  <a:gd name="T54" fmla="*/ 72 w 584"/>
                  <a:gd name="T55" fmla="*/ 259 h 387"/>
                  <a:gd name="T56" fmla="*/ 47 w 584"/>
                  <a:gd name="T57" fmla="*/ 248 h 387"/>
                  <a:gd name="T58" fmla="*/ 22 w 584"/>
                  <a:gd name="T59" fmla="*/ 237 h 387"/>
                  <a:gd name="T60" fmla="*/ 3 w 584"/>
                  <a:gd name="T61" fmla="*/ 221 h 387"/>
                  <a:gd name="T62" fmla="*/ 3 w 584"/>
                  <a:gd name="T63" fmla="*/ 141 h 3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84" h="387">
                    <a:moveTo>
                      <a:pt x="3" y="141"/>
                    </a:moveTo>
                    <a:cubicBezTo>
                      <a:pt x="10" y="98"/>
                      <a:pt x="32" y="62"/>
                      <a:pt x="61" y="32"/>
                    </a:cubicBezTo>
                    <a:cubicBezTo>
                      <a:pt x="83" y="9"/>
                      <a:pt x="115" y="5"/>
                      <a:pt x="146" y="3"/>
                    </a:cubicBezTo>
                    <a:cubicBezTo>
                      <a:pt x="198" y="0"/>
                      <a:pt x="243" y="21"/>
                      <a:pt x="283" y="49"/>
                    </a:cubicBezTo>
                    <a:cubicBezTo>
                      <a:pt x="337" y="85"/>
                      <a:pt x="387" y="125"/>
                      <a:pt x="440" y="162"/>
                    </a:cubicBezTo>
                    <a:cubicBezTo>
                      <a:pt x="453" y="171"/>
                      <a:pt x="459" y="188"/>
                      <a:pt x="475" y="193"/>
                    </a:cubicBezTo>
                    <a:cubicBezTo>
                      <a:pt x="478" y="195"/>
                      <a:pt x="480" y="198"/>
                      <a:pt x="482" y="201"/>
                    </a:cubicBezTo>
                    <a:cubicBezTo>
                      <a:pt x="486" y="208"/>
                      <a:pt x="491" y="213"/>
                      <a:pt x="497" y="219"/>
                    </a:cubicBezTo>
                    <a:cubicBezTo>
                      <a:pt x="499" y="221"/>
                      <a:pt x="501" y="223"/>
                      <a:pt x="502" y="225"/>
                    </a:cubicBezTo>
                    <a:cubicBezTo>
                      <a:pt x="510" y="238"/>
                      <a:pt x="519" y="251"/>
                      <a:pt x="530" y="261"/>
                    </a:cubicBezTo>
                    <a:cubicBezTo>
                      <a:pt x="531" y="262"/>
                      <a:pt x="533" y="264"/>
                      <a:pt x="534" y="265"/>
                    </a:cubicBezTo>
                    <a:cubicBezTo>
                      <a:pt x="544" y="287"/>
                      <a:pt x="559" y="306"/>
                      <a:pt x="570" y="328"/>
                    </a:cubicBezTo>
                    <a:cubicBezTo>
                      <a:pt x="572" y="331"/>
                      <a:pt x="573" y="335"/>
                      <a:pt x="575" y="338"/>
                    </a:cubicBezTo>
                    <a:cubicBezTo>
                      <a:pt x="584" y="355"/>
                      <a:pt x="575" y="367"/>
                      <a:pt x="564" y="379"/>
                    </a:cubicBezTo>
                    <a:cubicBezTo>
                      <a:pt x="553" y="387"/>
                      <a:pt x="541" y="386"/>
                      <a:pt x="530" y="381"/>
                    </a:cubicBezTo>
                    <a:cubicBezTo>
                      <a:pt x="523" y="377"/>
                      <a:pt x="516" y="373"/>
                      <a:pt x="507" y="375"/>
                    </a:cubicBezTo>
                    <a:cubicBezTo>
                      <a:pt x="505" y="375"/>
                      <a:pt x="504" y="375"/>
                      <a:pt x="502" y="375"/>
                    </a:cubicBezTo>
                    <a:cubicBezTo>
                      <a:pt x="495" y="369"/>
                      <a:pt x="490" y="373"/>
                      <a:pt x="486" y="379"/>
                    </a:cubicBezTo>
                    <a:cubicBezTo>
                      <a:pt x="484" y="380"/>
                      <a:pt x="481" y="380"/>
                      <a:pt x="479" y="378"/>
                    </a:cubicBezTo>
                    <a:cubicBezTo>
                      <a:pt x="473" y="375"/>
                      <a:pt x="471" y="354"/>
                      <a:pt x="460" y="374"/>
                    </a:cubicBezTo>
                    <a:cubicBezTo>
                      <a:pt x="458" y="377"/>
                      <a:pt x="455" y="379"/>
                      <a:pt x="451" y="378"/>
                    </a:cubicBezTo>
                    <a:cubicBezTo>
                      <a:pt x="446" y="365"/>
                      <a:pt x="440" y="354"/>
                      <a:pt x="424" y="353"/>
                    </a:cubicBezTo>
                    <a:cubicBezTo>
                      <a:pt x="420" y="352"/>
                      <a:pt x="416" y="351"/>
                      <a:pt x="411" y="350"/>
                    </a:cubicBezTo>
                    <a:cubicBezTo>
                      <a:pt x="409" y="350"/>
                      <a:pt x="406" y="350"/>
                      <a:pt x="403" y="350"/>
                    </a:cubicBezTo>
                    <a:cubicBezTo>
                      <a:pt x="402" y="350"/>
                      <a:pt x="400" y="349"/>
                      <a:pt x="398" y="349"/>
                    </a:cubicBezTo>
                    <a:cubicBezTo>
                      <a:pt x="394" y="349"/>
                      <a:pt x="390" y="347"/>
                      <a:pt x="386" y="346"/>
                    </a:cubicBezTo>
                    <a:cubicBezTo>
                      <a:pt x="384" y="346"/>
                      <a:pt x="382" y="346"/>
                      <a:pt x="379" y="346"/>
                    </a:cubicBezTo>
                    <a:cubicBezTo>
                      <a:pt x="373" y="353"/>
                      <a:pt x="382" y="362"/>
                      <a:pt x="376" y="369"/>
                    </a:cubicBezTo>
                    <a:cubicBezTo>
                      <a:pt x="374" y="370"/>
                      <a:pt x="372" y="370"/>
                      <a:pt x="370" y="370"/>
                    </a:cubicBezTo>
                    <a:cubicBezTo>
                      <a:pt x="363" y="364"/>
                      <a:pt x="362" y="355"/>
                      <a:pt x="360" y="347"/>
                    </a:cubicBezTo>
                    <a:cubicBezTo>
                      <a:pt x="356" y="338"/>
                      <a:pt x="350" y="333"/>
                      <a:pt x="340" y="338"/>
                    </a:cubicBezTo>
                    <a:cubicBezTo>
                      <a:pt x="339" y="339"/>
                      <a:pt x="337" y="339"/>
                      <a:pt x="335" y="338"/>
                    </a:cubicBezTo>
                    <a:cubicBezTo>
                      <a:pt x="328" y="334"/>
                      <a:pt x="324" y="325"/>
                      <a:pt x="315" y="324"/>
                    </a:cubicBezTo>
                    <a:cubicBezTo>
                      <a:pt x="310" y="322"/>
                      <a:pt x="305" y="322"/>
                      <a:pt x="300" y="321"/>
                    </a:cubicBezTo>
                    <a:cubicBezTo>
                      <a:pt x="295" y="320"/>
                      <a:pt x="291" y="319"/>
                      <a:pt x="286" y="320"/>
                    </a:cubicBezTo>
                    <a:cubicBezTo>
                      <a:pt x="284" y="320"/>
                      <a:pt x="282" y="320"/>
                      <a:pt x="281" y="320"/>
                    </a:cubicBezTo>
                    <a:cubicBezTo>
                      <a:pt x="279" y="320"/>
                      <a:pt x="278" y="321"/>
                      <a:pt x="278" y="322"/>
                    </a:cubicBezTo>
                    <a:cubicBezTo>
                      <a:pt x="277" y="327"/>
                      <a:pt x="281" y="335"/>
                      <a:pt x="272" y="336"/>
                    </a:cubicBezTo>
                    <a:cubicBezTo>
                      <a:pt x="267" y="337"/>
                      <a:pt x="265" y="330"/>
                      <a:pt x="263" y="325"/>
                    </a:cubicBezTo>
                    <a:cubicBezTo>
                      <a:pt x="262" y="323"/>
                      <a:pt x="261" y="320"/>
                      <a:pt x="258" y="317"/>
                    </a:cubicBezTo>
                    <a:cubicBezTo>
                      <a:pt x="253" y="323"/>
                      <a:pt x="258" y="333"/>
                      <a:pt x="248" y="337"/>
                    </a:cubicBezTo>
                    <a:cubicBezTo>
                      <a:pt x="242" y="327"/>
                      <a:pt x="240" y="312"/>
                      <a:pt x="223" y="312"/>
                    </a:cubicBezTo>
                    <a:cubicBezTo>
                      <a:pt x="217" y="299"/>
                      <a:pt x="213" y="316"/>
                      <a:pt x="208" y="313"/>
                    </a:cubicBezTo>
                    <a:cubicBezTo>
                      <a:pt x="201" y="309"/>
                      <a:pt x="204" y="298"/>
                      <a:pt x="194" y="296"/>
                    </a:cubicBezTo>
                    <a:cubicBezTo>
                      <a:pt x="191" y="296"/>
                      <a:pt x="189" y="296"/>
                      <a:pt x="186" y="295"/>
                    </a:cubicBezTo>
                    <a:cubicBezTo>
                      <a:pt x="184" y="293"/>
                      <a:pt x="182" y="290"/>
                      <a:pt x="180" y="288"/>
                    </a:cubicBezTo>
                    <a:cubicBezTo>
                      <a:pt x="176" y="283"/>
                      <a:pt x="171" y="285"/>
                      <a:pt x="167" y="285"/>
                    </a:cubicBezTo>
                    <a:cubicBezTo>
                      <a:pt x="162" y="285"/>
                      <a:pt x="158" y="283"/>
                      <a:pt x="154" y="282"/>
                    </a:cubicBezTo>
                    <a:cubicBezTo>
                      <a:pt x="152" y="282"/>
                      <a:pt x="150" y="281"/>
                      <a:pt x="147" y="280"/>
                    </a:cubicBezTo>
                    <a:cubicBezTo>
                      <a:pt x="144" y="278"/>
                      <a:pt x="141" y="277"/>
                      <a:pt x="138" y="276"/>
                    </a:cubicBezTo>
                    <a:cubicBezTo>
                      <a:pt x="134" y="274"/>
                      <a:pt x="130" y="273"/>
                      <a:pt x="126" y="272"/>
                    </a:cubicBezTo>
                    <a:cubicBezTo>
                      <a:pt x="122" y="272"/>
                      <a:pt x="119" y="270"/>
                      <a:pt x="114" y="270"/>
                    </a:cubicBezTo>
                    <a:cubicBezTo>
                      <a:pt x="113" y="269"/>
                      <a:pt x="111" y="269"/>
                      <a:pt x="110" y="268"/>
                    </a:cubicBezTo>
                    <a:cubicBezTo>
                      <a:pt x="105" y="267"/>
                      <a:pt x="100" y="266"/>
                      <a:pt x="95" y="265"/>
                    </a:cubicBezTo>
                    <a:cubicBezTo>
                      <a:pt x="92" y="265"/>
                      <a:pt x="90" y="264"/>
                      <a:pt x="87" y="263"/>
                    </a:cubicBezTo>
                    <a:cubicBezTo>
                      <a:pt x="83" y="259"/>
                      <a:pt x="77" y="259"/>
                      <a:pt x="72" y="259"/>
                    </a:cubicBezTo>
                    <a:cubicBezTo>
                      <a:pt x="69" y="258"/>
                      <a:pt x="67" y="257"/>
                      <a:pt x="65" y="256"/>
                    </a:cubicBezTo>
                    <a:cubicBezTo>
                      <a:pt x="59" y="252"/>
                      <a:pt x="53" y="250"/>
                      <a:pt x="47" y="248"/>
                    </a:cubicBezTo>
                    <a:cubicBezTo>
                      <a:pt x="43" y="246"/>
                      <a:pt x="39" y="245"/>
                      <a:pt x="35" y="243"/>
                    </a:cubicBezTo>
                    <a:cubicBezTo>
                      <a:pt x="31" y="241"/>
                      <a:pt x="27" y="238"/>
                      <a:pt x="22" y="237"/>
                    </a:cubicBezTo>
                    <a:cubicBezTo>
                      <a:pt x="19" y="237"/>
                      <a:pt x="16" y="236"/>
                      <a:pt x="14" y="235"/>
                    </a:cubicBezTo>
                    <a:cubicBezTo>
                      <a:pt x="8" y="232"/>
                      <a:pt x="3" y="229"/>
                      <a:pt x="3" y="221"/>
                    </a:cubicBezTo>
                    <a:cubicBezTo>
                      <a:pt x="3" y="216"/>
                      <a:pt x="3" y="210"/>
                      <a:pt x="3" y="205"/>
                    </a:cubicBezTo>
                    <a:cubicBezTo>
                      <a:pt x="0" y="184"/>
                      <a:pt x="0" y="162"/>
                      <a:pt x="3" y="141"/>
                    </a:cubicBezTo>
                    <a:close/>
                  </a:path>
                </a:pathLst>
              </a:custGeom>
              <a:solidFill>
                <a:srgbClr val="BD7C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7" name="Freeform 14">
                <a:extLst>
                  <a:ext uri="{FF2B5EF4-FFF2-40B4-BE49-F238E27FC236}">
                    <a16:creationId xmlns:a16="http://schemas.microsoft.com/office/drawing/2014/main" id="{9E0831E9-96B9-44AB-8F1B-5CD0BE99C83C}"/>
                  </a:ext>
                </a:extLst>
              </p:cNvPr>
              <p:cNvSpPr>
                <a:spLocks/>
              </p:cNvSpPr>
              <p:nvPr/>
            </p:nvSpPr>
            <p:spPr bwMode="auto">
              <a:xfrm>
                <a:off x="1051" y="2487"/>
                <a:ext cx="1059" cy="364"/>
              </a:xfrm>
              <a:custGeom>
                <a:avLst/>
                <a:gdLst>
                  <a:gd name="T0" fmla="*/ 581 w 942"/>
                  <a:gd name="T1" fmla="*/ 152 h 324"/>
                  <a:gd name="T2" fmla="*/ 668 w 942"/>
                  <a:gd name="T3" fmla="*/ 126 h 324"/>
                  <a:gd name="T4" fmla="*/ 689 w 942"/>
                  <a:gd name="T5" fmla="*/ 119 h 324"/>
                  <a:gd name="T6" fmla="*/ 713 w 942"/>
                  <a:gd name="T7" fmla="*/ 107 h 324"/>
                  <a:gd name="T8" fmla="*/ 717 w 942"/>
                  <a:gd name="T9" fmla="*/ 107 h 324"/>
                  <a:gd name="T10" fmla="*/ 717 w 942"/>
                  <a:gd name="T11" fmla="*/ 107 h 324"/>
                  <a:gd name="T12" fmla="*/ 752 w 942"/>
                  <a:gd name="T13" fmla="*/ 95 h 324"/>
                  <a:gd name="T14" fmla="*/ 808 w 942"/>
                  <a:gd name="T15" fmla="*/ 66 h 324"/>
                  <a:gd name="T16" fmla="*/ 817 w 942"/>
                  <a:gd name="T17" fmla="*/ 60 h 324"/>
                  <a:gd name="T18" fmla="*/ 841 w 942"/>
                  <a:gd name="T19" fmla="*/ 43 h 324"/>
                  <a:gd name="T20" fmla="*/ 853 w 942"/>
                  <a:gd name="T21" fmla="*/ 34 h 324"/>
                  <a:gd name="T22" fmla="*/ 885 w 942"/>
                  <a:gd name="T23" fmla="*/ 0 h 324"/>
                  <a:gd name="T24" fmla="*/ 936 w 942"/>
                  <a:gd name="T25" fmla="*/ 117 h 324"/>
                  <a:gd name="T26" fmla="*/ 925 w 942"/>
                  <a:gd name="T27" fmla="*/ 135 h 324"/>
                  <a:gd name="T28" fmla="*/ 858 w 942"/>
                  <a:gd name="T29" fmla="*/ 179 h 324"/>
                  <a:gd name="T30" fmla="*/ 780 w 942"/>
                  <a:gd name="T31" fmla="*/ 223 h 324"/>
                  <a:gd name="T32" fmla="*/ 674 w 942"/>
                  <a:gd name="T33" fmla="*/ 263 h 324"/>
                  <a:gd name="T34" fmla="*/ 526 w 942"/>
                  <a:gd name="T35" fmla="*/ 298 h 324"/>
                  <a:gd name="T36" fmla="*/ 500 w 942"/>
                  <a:gd name="T37" fmla="*/ 306 h 324"/>
                  <a:gd name="T38" fmla="*/ 453 w 942"/>
                  <a:gd name="T39" fmla="*/ 310 h 324"/>
                  <a:gd name="T40" fmla="*/ 338 w 942"/>
                  <a:gd name="T41" fmla="*/ 320 h 324"/>
                  <a:gd name="T42" fmla="*/ 304 w 942"/>
                  <a:gd name="T43" fmla="*/ 321 h 324"/>
                  <a:gd name="T44" fmla="*/ 98 w 942"/>
                  <a:gd name="T45" fmla="*/ 303 h 324"/>
                  <a:gd name="T46" fmla="*/ 13 w 942"/>
                  <a:gd name="T47" fmla="*/ 275 h 324"/>
                  <a:gd name="T48" fmla="*/ 8 w 942"/>
                  <a:gd name="T49" fmla="*/ 248 h 324"/>
                  <a:gd name="T50" fmla="*/ 7 w 942"/>
                  <a:gd name="T51" fmla="*/ 230 h 324"/>
                  <a:gd name="T52" fmla="*/ 28 w 942"/>
                  <a:gd name="T53" fmla="*/ 235 h 324"/>
                  <a:gd name="T54" fmla="*/ 33 w 942"/>
                  <a:gd name="T55" fmla="*/ 243 h 324"/>
                  <a:gd name="T56" fmla="*/ 67 w 942"/>
                  <a:gd name="T57" fmla="*/ 217 h 324"/>
                  <a:gd name="T58" fmla="*/ 72 w 942"/>
                  <a:gd name="T59" fmla="*/ 203 h 324"/>
                  <a:gd name="T60" fmla="*/ 69 w 942"/>
                  <a:gd name="T61" fmla="*/ 198 h 324"/>
                  <a:gd name="T62" fmla="*/ 81 w 942"/>
                  <a:gd name="T63" fmla="*/ 185 h 324"/>
                  <a:gd name="T64" fmla="*/ 121 w 942"/>
                  <a:gd name="T65" fmla="*/ 191 h 324"/>
                  <a:gd name="T66" fmla="*/ 139 w 942"/>
                  <a:gd name="T67" fmla="*/ 203 h 324"/>
                  <a:gd name="T68" fmla="*/ 154 w 942"/>
                  <a:gd name="T69" fmla="*/ 230 h 324"/>
                  <a:gd name="T70" fmla="*/ 157 w 942"/>
                  <a:gd name="T71" fmla="*/ 195 h 324"/>
                  <a:gd name="T72" fmla="*/ 217 w 942"/>
                  <a:gd name="T73" fmla="*/ 199 h 324"/>
                  <a:gd name="T74" fmla="*/ 234 w 942"/>
                  <a:gd name="T75" fmla="*/ 200 h 324"/>
                  <a:gd name="T76" fmla="*/ 236 w 942"/>
                  <a:gd name="T77" fmla="*/ 200 h 324"/>
                  <a:gd name="T78" fmla="*/ 261 w 942"/>
                  <a:gd name="T79" fmla="*/ 202 h 324"/>
                  <a:gd name="T80" fmla="*/ 292 w 942"/>
                  <a:gd name="T81" fmla="*/ 202 h 324"/>
                  <a:gd name="T82" fmla="*/ 329 w 942"/>
                  <a:gd name="T83" fmla="*/ 199 h 324"/>
                  <a:gd name="T84" fmla="*/ 356 w 942"/>
                  <a:gd name="T85" fmla="*/ 194 h 324"/>
                  <a:gd name="T86" fmla="*/ 373 w 942"/>
                  <a:gd name="T87" fmla="*/ 191 h 324"/>
                  <a:gd name="T88" fmla="*/ 381 w 942"/>
                  <a:gd name="T89" fmla="*/ 190 h 324"/>
                  <a:gd name="T90" fmla="*/ 401 w 942"/>
                  <a:gd name="T91" fmla="*/ 191 h 324"/>
                  <a:gd name="T92" fmla="*/ 485 w 942"/>
                  <a:gd name="T93" fmla="*/ 175 h 324"/>
                  <a:gd name="T94" fmla="*/ 493 w 942"/>
                  <a:gd name="T95" fmla="*/ 174 h 324"/>
                  <a:gd name="T96" fmla="*/ 532 w 942"/>
                  <a:gd name="T97" fmla="*/ 128 h 324"/>
                  <a:gd name="T98" fmla="*/ 532 w 942"/>
                  <a:gd name="T99" fmla="*/ 41 h 324"/>
                  <a:gd name="T100" fmla="*/ 537 w 942"/>
                  <a:gd name="T101" fmla="*/ 161 h 324"/>
                  <a:gd name="T102" fmla="*/ 565 w 942"/>
                  <a:gd name="T103" fmla="*/ 155 h 324"/>
                  <a:gd name="T104" fmla="*/ 581 w 942"/>
                  <a:gd name="T105" fmla="*/ 152 h 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2" h="324">
                    <a:moveTo>
                      <a:pt x="581" y="152"/>
                    </a:moveTo>
                    <a:cubicBezTo>
                      <a:pt x="610" y="143"/>
                      <a:pt x="639" y="135"/>
                      <a:pt x="668" y="126"/>
                    </a:cubicBezTo>
                    <a:cubicBezTo>
                      <a:pt x="673" y="119"/>
                      <a:pt x="683" y="123"/>
                      <a:pt x="689" y="119"/>
                    </a:cubicBezTo>
                    <a:cubicBezTo>
                      <a:pt x="697" y="115"/>
                      <a:pt x="708" y="117"/>
                      <a:pt x="713" y="107"/>
                    </a:cubicBezTo>
                    <a:cubicBezTo>
                      <a:pt x="714" y="105"/>
                      <a:pt x="716" y="105"/>
                      <a:pt x="717" y="107"/>
                    </a:cubicBezTo>
                    <a:cubicBezTo>
                      <a:pt x="717" y="107"/>
                      <a:pt x="717" y="107"/>
                      <a:pt x="717" y="107"/>
                    </a:cubicBezTo>
                    <a:cubicBezTo>
                      <a:pt x="730" y="108"/>
                      <a:pt x="741" y="99"/>
                      <a:pt x="752" y="95"/>
                    </a:cubicBezTo>
                    <a:cubicBezTo>
                      <a:pt x="771" y="85"/>
                      <a:pt x="790" y="76"/>
                      <a:pt x="808" y="66"/>
                    </a:cubicBezTo>
                    <a:cubicBezTo>
                      <a:pt x="812" y="65"/>
                      <a:pt x="813" y="60"/>
                      <a:pt x="817" y="60"/>
                    </a:cubicBezTo>
                    <a:cubicBezTo>
                      <a:pt x="825" y="54"/>
                      <a:pt x="833" y="49"/>
                      <a:pt x="841" y="43"/>
                    </a:cubicBezTo>
                    <a:cubicBezTo>
                      <a:pt x="843" y="38"/>
                      <a:pt x="849" y="37"/>
                      <a:pt x="853" y="34"/>
                    </a:cubicBezTo>
                    <a:cubicBezTo>
                      <a:pt x="859" y="19"/>
                      <a:pt x="878" y="15"/>
                      <a:pt x="885" y="0"/>
                    </a:cubicBezTo>
                    <a:cubicBezTo>
                      <a:pt x="904" y="38"/>
                      <a:pt x="913" y="80"/>
                      <a:pt x="936" y="117"/>
                    </a:cubicBezTo>
                    <a:cubicBezTo>
                      <a:pt x="942" y="127"/>
                      <a:pt x="928" y="128"/>
                      <a:pt x="925" y="135"/>
                    </a:cubicBezTo>
                    <a:cubicBezTo>
                      <a:pt x="906" y="155"/>
                      <a:pt x="882" y="166"/>
                      <a:pt x="858" y="179"/>
                    </a:cubicBezTo>
                    <a:cubicBezTo>
                      <a:pt x="832" y="193"/>
                      <a:pt x="808" y="211"/>
                      <a:pt x="780" y="223"/>
                    </a:cubicBezTo>
                    <a:cubicBezTo>
                      <a:pt x="745" y="236"/>
                      <a:pt x="711" y="252"/>
                      <a:pt x="674" y="263"/>
                    </a:cubicBezTo>
                    <a:cubicBezTo>
                      <a:pt x="625" y="276"/>
                      <a:pt x="577" y="291"/>
                      <a:pt x="526" y="298"/>
                    </a:cubicBezTo>
                    <a:cubicBezTo>
                      <a:pt x="517" y="299"/>
                      <a:pt x="508" y="301"/>
                      <a:pt x="500" y="306"/>
                    </a:cubicBezTo>
                    <a:cubicBezTo>
                      <a:pt x="485" y="310"/>
                      <a:pt x="468" y="307"/>
                      <a:pt x="453" y="310"/>
                    </a:cubicBezTo>
                    <a:cubicBezTo>
                      <a:pt x="415" y="316"/>
                      <a:pt x="375" y="312"/>
                      <a:pt x="338" y="320"/>
                    </a:cubicBezTo>
                    <a:cubicBezTo>
                      <a:pt x="326" y="322"/>
                      <a:pt x="315" y="320"/>
                      <a:pt x="304" y="321"/>
                    </a:cubicBezTo>
                    <a:cubicBezTo>
                      <a:pt x="234" y="324"/>
                      <a:pt x="166" y="320"/>
                      <a:pt x="98" y="303"/>
                    </a:cubicBezTo>
                    <a:cubicBezTo>
                      <a:pt x="70" y="293"/>
                      <a:pt x="39" y="291"/>
                      <a:pt x="13" y="275"/>
                    </a:cubicBezTo>
                    <a:cubicBezTo>
                      <a:pt x="13" y="266"/>
                      <a:pt x="11" y="257"/>
                      <a:pt x="8" y="248"/>
                    </a:cubicBezTo>
                    <a:cubicBezTo>
                      <a:pt x="6" y="242"/>
                      <a:pt x="0" y="235"/>
                      <a:pt x="7" y="230"/>
                    </a:cubicBezTo>
                    <a:cubicBezTo>
                      <a:pt x="14" y="226"/>
                      <a:pt x="22" y="231"/>
                      <a:pt x="28" y="235"/>
                    </a:cubicBezTo>
                    <a:cubicBezTo>
                      <a:pt x="30" y="237"/>
                      <a:pt x="32" y="240"/>
                      <a:pt x="33" y="243"/>
                    </a:cubicBezTo>
                    <a:cubicBezTo>
                      <a:pt x="41" y="230"/>
                      <a:pt x="52" y="219"/>
                      <a:pt x="67" y="217"/>
                    </a:cubicBezTo>
                    <a:cubicBezTo>
                      <a:pt x="83" y="215"/>
                      <a:pt x="77" y="210"/>
                      <a:pt x="72" y="203"/>
                    </a:cubicBezTo>
                    <a:cubicBezTo>
                      <a:pt x="71" y="201"/>
                      <a:pt x="70" y="200"/>
                      <a:pt x="69" y="198"/>
                    </a:cubicBezTo>
                    <a:cubicBezTo>
                      <a:pt x="65" y="186"/>
                      <a:pt x="73" y="183"/>
                      <a:pt x="81" y="185"/>
                    </a:cubicBezTo>
                    <a:cubicBezTo>
                      <a:pt x="94" y="189"/>
                      <a:pt x="108" y="190"/>
                      <a:pt x="121" y="191"/>
                    </a:cubicBezTo>
                    <a:cubicBezTo>
                      <a:pt x="129" y="191"/>
                      <a:pt x="135" y="196"/>
                      <a:pt x="139" y="203"/>
                    </a:cubicBezTo>
                    <a:cubicBezTo>
                      <a:pt x="143" y="213"/>
                      <a:pt x="151" y="221"/>
                      <a:pt x="154" y="230"/>
                    </a:cubicBezTo>
                    <a:cubicBezTo>
                      <a:pt x="137" y="197"/>
                      <a:pt x="137" y="197"/>
                      <a:pt x="157" y="195"/>
                    </a:cubicBezTo>
                    <a:cubicBezTo>
                      <a:pt x="177" y="201"/>
                      <a:pt x="197" y="198"/>
                      <a:pt x="217" y="199"/>
                    </a:cubicBezTo>
                    <a:cubicBezTo>
                      <a:pt x="223" y="196"/>
                      <a:pt x="228" y="204"/>
                      <a:pt x="234" y="200"/>
                    </a:cubicBezTo>
                    <a:cubicBezTo>
                      <a:pt x="235" y="200"/>
                      <a:pt x="235" y="200"/>
                      <a:pt x="236" y="200"/>
                    </a:cubicBezTo>
                    <a:cubicBezTo>
                      <a:pt x="244" y="203"/>
                      <a:pt x="253" y="199"/>
                      <a:pt x="261" y="202"/>
                    </a:cubicBezTo>
                    <a:cubicBezTo>
                      <a:pt x="272" y="202"/>
                      <a:pt x="282" y="202"/>
                      <a:pt x="292" y="202"/>
                    </a:cubicBezTo>
                    <a:cubicBezTo>
                      <a:pt x="304" y="199"/>
                      <a:pt x="317" y="204"/>
                      <a:pt x="329" y="199"/>
                    </a:cubicBezTo>
                    <a:cubicBezTo>
                      <a:pt x="339" y="200"/>
                      <a:pt x="348" y="199"/>
                      <a:pt x="356" y="194"/>
                    </a:cubicBezTo>
                    <a:cubicBezTo>
                      <a:pt x="362" y="193"/>
                      <a:pt x="368" y="192"/>
                      <a:pt x="373" y="191"/>
                    </a:cubicBezTo>
                    <a:cubicBezTo>
                      <a:pt x="376" y="190"/>
                      <a:pt x="379" y="190"/>
                      <a:pt x="381" y="190"/>
                    </a:cubicBezTo>
                    <a:cubicBezTo>
                      <a:pt x="388" y="191"/>
                      <a:pt x="395" y="188"/>
                      <a:pt x="401" y="191"/>
                    </a:cubicBezTo>
                    <a:cubicBezTo>
                      <a:pt x="429" y="187"/>
                      <a:pt x="458" y="184"/>
                      <a:pt x="485" y="175"/>
                    </a:cubicBezTo>
                    <a:cubicBezTo>
                      <a:pt x="488" y="173"/>
                      <a:pt x="490" y="173"/>
                      <a:pt x="493" y="174"/>
                    </a:cubicBezTo>
                    <a:cubicBezTo>
                      <a:pt x="532" y="166"/>
                      <a:pt x="532" y="166"/>
                      <a:pt x="532" y="128"/>
                    </a:cubicBezTo>
                    <a:cubicBezTo>
                      <a:pt x="532" y="97"/>
                      <a:pt x="532" y="66"/>
                      <a:pt x="532" y="41"/>
                    </a:cubicBezTo>
                    <a:cubicBezTo>
                      <a:pt x="538" y="76"/>
                      <a:pt x="537" y="119"/>
                      <a:pt x="537" y="161"/>
                    </a:cubicBezTo>
                    <a:cubicBezTo>
                      <a:pt x="548" y="162"/>
                      <a:pt x="556" y="157"/>
                      <a:pt x="565" y="155"/>
                    </a:cubicBezTo>
                    <a:cubicBezTo>
                      <a:pt x="570" y="150"/>
                      <a:pt x="576" y="155"/>
                      <a:pt x="581" y="152"/>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8" name="Freeform 15">
                <a:extLst>
                  <a:ext uri="{FF2B5EF4-FFF2-40B4-BE49-F238E27FC236}">
                    <a16:creationId xmlns:a16="http://schemas.microsoft.com/office/drawing/2014/main" id="{3E05DC29-7E75-4A68-A09D-5220CF7C1F5A}"/>
                  </a:ext>
                </a:extLst>
              </p:cNvPr>
              <p:cNvSpPr>
                <a:spLocks/>
              </p:cNvSpPr>
              <p:nvPr/>
            </p:nvSpPr>
            <p:spPr bwMode="auto">
              <a:xfrm>
                <a:off x="105" y="3681"/>
                <a:ext cx="2287" cy="122"/>
              </a:xfrm>
              <a:custGeom>
                <a:avLst/>
                <a:gdLst>
                  <a:gd name="T0" fmla="*/ 11 w 2035"/>
                  <a:gd name="T1" fmla="*/ 0 h 109"/>
                  <a:gd name="T2" fmla="*/ 97 w 2035"/>
                  <a:gd name="T3" fmla="*/ 17 h 109"/>
                  <a:gd name="T4" fmla="*/ 183 w 2035"/>
                  <a:gd name="T5" fmla="*/ 13 h 109"/>
                  <a:gd name="T6" fmla="*/ 228 w 2035"/>
                  <a:gd name="T7" fmla="*/ 24 h 109"/>
                  <a:gd name="T8" fmla="*/ 335 w 2035"/>
                  <a:gd name="T9" fmla="*/ 29 h 109"/>
                  <a:gd name="T10" fmla="*/ 489 w 2035"/>
                  <a:gd name="T11" fmla="*/ 21 h 109"/>
                  <a:gd name="T12" fmla="*/ 552 w 2035"/>
                  <a:gd name="T13" fmla="*/ 21 h 109"/>
                  <a:gd name="T14" fmla="*/ 791 w 2035"/>
                  <a:gd name="T15" fmla="*/ 30 h 109"/>
                  <a:gd name="T16" fmla="*/ 865 w 2035"/>
                  <a:gd name="T17" fmla="*/ 34 h 109"/>
                  <a:gd name="T18" fmla="*/ 973 w 2035"/>
                  <a:gd name="T19" fmla="*/ 30 h 109"/>
                  <a:gd name="T20" fmla="*/ 1206 w 2035"/>
                  <a:gd name="T21" fmla="*/ 31 h 109"/>
                  <a:gd name="T22" fmla="*/ 1349 w 2035"/>
                  <a:gd name="T23" fmla="*/ 37 h 109"/>
                  <a:gd name="T24" fmla="*/ 1476 w 2035"/>
                  <a:gd name="T25" fmla="*/ 35 h 109"/>
                  <a:gd name="T26" fmla="*/ 1604 w 2035"/>
                  <a:gd name="T27" fmla="*/ 32 h 109"/>
                  <a:gd name="T28" fmla="*/ 1693 w 2035"/>
                  <a:gd name="T29" fmla="*/ 32 h 109"/>
                  <a:gd name="T30" fmla="*/ 1829 w 2035"/>
                  <a:gd name="T31" fmla="*/ 25 h 109"/>
                  <a:gd name="T32" fmla="*/ 2017 w 2035"/>
                  <a:gd name="T33" fmla="*/ 22 h 109"/>
                  <a:gd name="T34" fmla="*/ 2027 w 2035"/>
                  <a:gd name="T35" fmla="*/ 72 h 109"/>
                  <a:gd name="T36" fmla="*/ 1889 w 2035"/>
                  <a:gd name="T37" fmla="*/ 88 h 109"/>
                  <a:gd name="T38" fmla="*/ 1736 w 2035"/>
                  <a:gd name="T39" fmla="*/ 93 h 109"/>
                  <a:gd name="T40" fmla="*/ 1509 w 2035"/>
                  <a:gd name="T41" fmla="*/ 96 h 109"/>
                  <a:gd name="T42" fmla="*/ 1347 w 2035"/>
                  <a:gd name="T43" fmla="*/ 101 h 109"/>
                  <a:gd name="T44" fmla="*/ 1280 w 2035"/>
                  <a:gd name="T45" fmla="*/ 99 h 109"/>
                  <a:gd name="T46" fmla="*/ 1235 w 2035"/>
                  <a:gd name="T47" fmla="*/ 101 h 109"/>
                  <a:gd name="T48" fmla="*/ 1097 w 2035"/>
                  <a:gd name="T49" fmla="*/ 99 h 109"/>
                  <a:gd name="T50" fmla="*/ 996 w 2035"/>
                  <a:gd name="T51" fmla="*/ 93 h 109"/>
                  <a:gd name="T52" fmla="*/ 924 w 2035"/>
                  <a:gd name="T53" fmla="*/ 91 h 109"/>
                  <a:gd name="T54" fmla="*/ 848 w 2035"/>
                  <a:gd name="T55" fmla="*/ 87 h 109"/>
                  <a:gd name="T56" fmla="*/ 787 w 2035"/>
                  <a:gd name="T57" fmla="*/ 93 h 109"/>
                  <a:gd name="T58" fmla="*/ 733 w 2035"/>
                  <a:gd name="T59" fmla="*/ 81 h 109"/>
                  <a:gd name="T60" fmla="*/ 664 w 2035"/>
                  <a:gd name="T61" fmla="*/ 82 h 109"/>
                  <a:gd name="T62" fmla="*/ 596 w 2035"/>
                  <a:gd name="T63" fmla="*/ 86 h 109"/>
                  <a:gd name="T64" fmla="*/ 519 w 2035"/>
                  <a:gd name="T65" fmla="*/ 83 h 109"/>
                  <a:gd name="T66" fmla="*/ 444 w 2035"/>
                  <a:gd name="T67" fmla="*/ 82 h 109"/>
                  <a:gd name="T68" fmla="*/ 259 w 2035"/>
                  <a:gd name="T69" fmla="*/ 79 h 109"/>
                  <a:gd name="T70" fmla="*/ 154 w 2035"/>
                  <a:gd name="T71" fmla="*/ 70 h 109"/>
                  <a:gd name="T72" fmla="*/ 0 w 2035"/>
                  <a:gd name="T73" fmla="*/ 57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035" h="109">
                    <a:moveTo>
                      <a:pt x="0" y="57"/>
                    </a:moveTo>
                    <a:cubicBezTo>
                      <a:pt x="4" y="38"/>
                      <a:pt x="7" y="19"/>
                      <a:pt x="11" y="0"/>
                    </a:cubicBezTo>
                    <a:cubicBezTo>
                      <a:pt x="18" y="9"/>
                      <a:pt x="28" y="9"/>
                      <a:pt x="38" y="10"/>
                    </a:cubicBezTo>
                    <a:cubicBezTo>
                      <a:pt x="58" y="11"/>
                      <a:pt x="78" y="11"/>
                      <a:pt x="97" y="17"/>
                    </a:cubicBezTo>
                    <a:cubicBezTo>
                      <a:pt x="109" y="21"/>
                      <a:pt x="121" y="16"/>
                      <a:pt x="133" y="15"/>
                    </a:cubicBezTo>
                    <a:cubicBezTo>
                      <a:pt x="149" y="14"/>
                      <a:pt x="166" y="15"/>
                      <a:pt x="183" y="13"/>
                    </a:cubicBezTo>
                    <a:cubicBezTo>
                      <a:pt x="188" y="12"/>
                      <a:pt x="192" y="13"/>
                      <a:pt x="196" y="16"/>
                    </a:cubicBezTo>
                    <a:cubicBezTo>
                      <a:pt x="205" y="27"/>
                      <a:pt x="217" y="24"/>
                      <a:pt x="228" y="24"/>
                    </a:cubicBezTo>
                    <a:cubicBezTo>
                      <a:pt x="230" y="24"/>
                      <a:pt x="232" y="25"/>
                      <a:pt x="234" y="25"/>
                    </a:cubicBezTo>
                    <a:cubicBezTo>
                      <a:pt x="268" y="23"/>
                      <a:pt x="301" y="33"/>
                      <a:pt x="335" y="29"/>
                    </a:cubicBezTo>
                    <a:cubicBezTo>
                      <a:pt x="383" y="27"/>
                      <a:pt x="430" y="23"/>
                      <a:pt x="478" y="21"/>
                    </a:cubicBezTo>
                    <a:cubicBezTo>
                      <a:pt x="481" y="20"/>
                      <a:pt x="485" y="20"/>
                      <a:pt x="489" y="21"/>
                    </a:cubicBezTo>
                    <a:cubicBezTo>
                      <a:pt x="502" y="26"/>
                      <a:pt x="514" y="27"/>
                      <a:pt x="525" y="18"/>
                    </a:cubicBezTo>
                    <a:cubicBezTo>
                      <a:pt x="534" y="18"/>
                      <a:pt x="543" y="19"/>
                      <a:pt x="552" y="21"/>
                    </a:cubicBezTo>
                    <a:cubicBezTo>
                      <a:pt x="567" y="30"/>
                      <a:pt x="583" y="25"/>
                      <a:pt x="599" y="26"/>
                    </a:cubicBezTo>
                    <a:cubicBezTo>
                      <a:pt x="663" y="29"/>
                      <a:pt x="727" y="22"/>
                      <a:pt x="791" y="30"/>
                    </a:cubicBezTo>
                    <a:cubicBezTo>
                      <a:pt x="805" y="32"/>
                      <a:pt x="820" y="27"/>
                      <a:pt x="834" y="28"/>
                    </a:cubicBezTo>
                    <a:cubicBezTo>
                      <a:pt x="845" y="29"/>
                      <a:pt x="855" y="32"/>
                      <a:pt x="865" y="34"/>
                    </a:cubicBezTo>
                    <a:cubicBezTo>
                      <a:pt x="872" y="35"/>
                      <a:pt x="879" y="33"/>
                      <a:pt x="886" y="31"/>
                    </a:cubicBezTo>
                    <a:cubicBezTo>
                      <a:pt x="915" y="29"/>
                      <a:pt x="944" y="31"/>
                      <a:pt x="973" y="30"/>
                    </a:cubicBezTo>
                    <a:cubicBezTo>
                      <a:pt x="1020" y="29"/>
                      <a:pt x="1067" y="36"/>
                      <a:pt x="1114" y="34"/>
                    </a:cubicBezTo>
                    <a:cubicBezTo>
                      <a:pt x="1144" y="32"/>
                      <a:pt x="1176" y="40"/>
                      <a:pt x="1206" y="31"/>
                    </a:cubicBezTo>
                    <a:cubicBezTo>
                      <a:pt x="1239" y="30"/>
                      <a:pt x="1272" y="33"/>
                      <a:pt x="1305" y="37"/>
                    </a:cubicBezTo>
                    <a:cubicBezTo>
                      <a:pt x="1320" y="39"/>
                      <a:pt x="1335" y="39"/>
                      <a:pt x="1349" y="37"/>
                    </a:cubicBezTo>
                    <a:cubicBezTo>
                      <a:pt x="1368" y="34"/>
                      <a:pt x="1387" y="33"/>
                      <a:pt x="1406" y="36"/>
                    </a:cubicBezTo>
                    <a:cubicBezTo>
                      <a:pt x="1429" y="41"/>
                      <a:pt x="1453" y="37"/>
                      <a:pt x="1476" y="35"/>
                    </a:cubicBezTo>
                    <a:cubicBezTo>
                      <a:pt x="1495" y="33"/>
                      <a:pt x="1514" y="36"/>
                      <a:pt x="1533" y="36"/>
                    </a:cubicBezTo>
                    <a:cubicBezTo>
                      <a:pt x="1557" y="36"/>
                      <a:pt x="1580" y="35"/>
                      <a:pt x="1604" y="32"/>
                    </a:cubicBezTo>
                    <a:cubicBezTo>
                      <a:pt x="1618" y="29"/>
                      <a:pt x="1632" y="29"/>
                      <a:pt x="1646" y="32"/>
                    </a:cubicBezTo>
                    <a:cubicBezTo>
                      <a:pt x="1662" y="36"/>
                      <a:pt x="1678" y="35"/>
                      <a:pt x="1693" y="32"/>
                    </a:cubicBezTo>
                    <a:cubicBezTo>
                      <a:pt x="1712" y="28"/>
                      <a:pt x="1731" y="28"/>
                      <a:pt x="1750" y="31"/>
                    </a:cubicBezTo>
                    <a:cubicBezTo>
                      <a:pt x="1777" y="34"/>
                      <a:pt x="1803" y="26"/>
                      <a:pt x="1829" y="25"/>
                    </a:cubicBezTo>
                    <a:cubicBezTo>
                      <a:pt x="1852" y="23"/>
                      <a:pt x="1876" y="25"/>
                      <a:pt x="1899" y="25"/>
                    </a:cubicBezTo>
                    <a:cubicBezTo>
                      <a:pt x="1938" y="26"/>
                      <a:pt x="1977" y="23"/>
                      <a:pt x="2017" y="22"/>
                    </a:cubicBezTo>
                    <a:cubicBezTo>
                      <a:pt x="2022" y="22"/>
                      <a:pt x="2026" y="21"/>
                      <a:pt x="2031" y="23"/>
                    </a:cubicBezTo>
                    <a:cubicBezTo>
                      <a:pt x="2030" y="40"/>
                      <a:pt x="2035" y="57"/>
                      <a:pt x="2027" y="72"/>
                    </a:cubicBezTo>
                    <a:cubicBezTo>
                      <a:pt x="1998" y="80"/>
                      <a:pt x="1968" y="79"/>
                      <a:pt x="1938" y="81"/>
                    </a:cubicBezTo>
                    <a:cubicBezTo>
                      <a:pt x="1921" y="82"/>
                      <a:pt x="1905" y="83"/>
                      <a:pt x="1889" y="88"/>
                    </a:cubicBezTo>
                    <a:cubicBezTo>
                      <a:pt x="1873" y="92"/>
                      <a:pt x="1857" y="86"/>
                      <a:pt x="1841" y="88"/>
                    </a:cubicBezTo>
                    <a:cubicBezTo>
                      <a:pt x="1806" y="94"/>
                      <a:pt x="1771" y="93"/>
                      <a:pt x="1736" y="93"/>
                    </a:cubicBezTo>
                    <a:cubicBezTo>
                      <a:pt x="1684" y="94"/>
                      <a:pt x="1632" y="100"/>
                      <a:pt x="1580" y="98"/>
                    </a:cubicBezTo>
                    <a:cubicBezTo>
                      <a:pt x="1556" y="98"/>
                      <a:pt x="1532" y="95"/>
                      <a:pt x="1509" y="96"/>
                    </a:cubicBezTo>
                    <a:cubicBezTo>
                      <a:pt x="1475" y="98"/>
                      <a:pt x="1442" y="96"/>
                      <a:pt x="1408" y="101"/>
                    </a:cubicBezTo>
                    <a:cubicBezTo>
                      <a:pt x="1388" y="104"/>
                      <a:pt x="1367" y="100"/>
                      <a:pt x="1347" y="101"/>
                    </a:cubicBezTo>
                    <a:cubicBezTo>
                      <a:pt x="1336" y="102"/>
                      <a:pt x="1327" y="109"/>
                      <a:pt x="1316" y="104"/>
                    </a:cubicBezTo>
                    <a:cubicBezTo>
                      <a:pt x="1305" y="98"/>
                      <a:pt x="1293" y="95"/>
                      <a:pt x="1280" y="99"/>
                    </a:cubicBezTo>
                    <a:cubicBezTo>
                      <a:pt x="1278" y="99"/>
                      <a:pt x="1276" y="99"/>
                      <a:pt x="1275" y="99"/>
                    </a:cubicBezTo>
                    <a:cubicBezTo>
                      <a:pt x="1261" y="94"/>
                      <a:pt x="1249" y="104"/>
                      <a:pt x="1235" y="101"/>
                    </a:cubicBezTo>
                    <a:cubicBezTo>
                      <a:pt x="1233" y="101"/>
                      <a:pt x="1231" y="101"/>
                      <a:pt x="1230" y="101"/>
                    </a:cubicBezTo>
                    <a:cubicBezTo>
                      <a:pt x="1186" y="94"/>
                      <a:pt x="1141" y="99"/>
                      <a:pt x="1097" y="99"/>
                    </a:cubicBezTo>
                    <a:cubicBezTo>
                      <a:pt x="1067" y="100"/>
                      <a:pt x="1037" y="100"/>
                      <a:pt x="1007" y="93"/>
                    </a:cubicBezTo>
                    <a:cubicBezTo>
                      <a:pt x="1004" y="93"/>
                      <a:pt x="1000" y="93"/>
                      <a:pt x="996" y="93"/>
                    </a:cubicBezTo>
                    <a:cubicBezTo>
                      <a:pt x="985" y="93"/>
                      <a:pt x="975" y="92"/>
                      <a:pt x="964" y="94"/>
                    </a:cubicBezTo>
                    <a:cubicBezTo>
                      <a:pt x="951" y="97"/>
                      <a:pt x="937" y="100"/>
                      <a:pt x="924" y="91"/>
                    </a:cubicBezTo>
                    <a:cubicBezTo>
                      <a:pt x="919" y="88"/>
                      <a:pt x="911" y="87"/>
                      <a:pt x="905" y="89"/>
                    </a:cubicBezTo>
                    <a:cubicBezTo>
                      <a:pt x="886" y="95"/>
                      <a:pt x="867" y="94"/>
                      <a:pt x="848" y="87"/>
                    </a:cubicBezTo>
                    <a:cubicBezTo>
                      <a:pt x="847" y="88"/>
                      <a:pt x="845" y="88"/>
                      <a:pt x="843" y="88"/>
                    </a:cubicBezTo>
                    <a:cubicBezTo>
                      <a:pt x="825" y="92"/>
                      <a:pt x="805" y="80"/>
                      <a:pt x="787" y="93"/>
                    </a:cubicBezTo>
                    <a:cubicBezTo>
                      <a:pt x="785" y="94"/>
                      <a:pt x="783" y="93"/>
                      <a:pt x="782" y="93"/>
                    </a:cubicBezTo>
                    <a:cubicBezTo>
                      <a:pt x="767" y="81"/>
                      <a:pt x="750" y="84"/>
                      <a:pt x="733" y="81"/>
                    </a:cubicBezTo>
                    <a:cubicBezTo>
                      <a:pt x="730" y="81"/>
                      <a:pt x="727" y="81"/>
                      <a:pt x="724" y="81"/>
                    </a:cubicBezTo>
                    <a:cubicBezTo>
                      <a:pt x="704" y="82"/>
                      <a:pt x="684" y="81"/>
                      <a:pt x="664" y="82"/>
                    </a:cubicBezTo>
                    <a:cubicBezTo>
                      <a:pt x="662" y="83"/>
                      <a:pt x="660" y="83"/>
                      <a:pt x="658" y="84"/>
                    </a:cubicBezTo>
                    <a:cubicBezTo>
                      <a:pt x="637" y="83"/>
                      <a:pt x="617" y="77"/>
                      <a:pt x="596" y="86"/>
                    </a:cubicBezTo>
                    <a:cubicBezTo>
                      <a:pt x="586" y="90"/>
                      <a:pt x="573" y="82"/>
                      <a:pt x="562" y="78"/>
                    </a:cubicBezTo>
                    <a:cubicBezTo>
                      <a:pt x="546" y="73"/>
                      <a:pt x="532" y="73"/>
                      <a:pt x="519" y="83"/>
                    </a:cubicBezTo>
                    <a:cubicBezTo>
                      <a:pt x="507" y="84"/>
                      <a:pt x="495" y="84"/>
                      <a:pt x="483" y="82"/>
                    </a:cubicBezTo>
                    <a:cubicBezTo>
                      <a:pt x="470" y="81"/>
                      <a:pt x="457" y="81"/>
                      <a:pt x="444" y="82"/>
                    </a:cubicBezTo>
                    <a:cubicBezTo>
                      <a:pt x="397" y="79"/>
                      <a:pt x="349" y="77"/>
                      <a:pt x="302" y="84"/>
                    </a:cubicBezTo>
                    <a:cubicBezTo>
                      <a:pt x="288" y="86"/>
                      <a:pt x="273" y="82"/>
                      <a:pt x="259" y="79"/>
                    </a:cubicBezTo>
                    <a:cubicBezTo>
                      <a:pt x="251" y="78"/>
                      <a:pt x="243" y="77"/>
                      <a:pt x="235" y="79"/>
                    </a:cubicBezTo>
                    <a:cubicBezTo>
                      <a:pt x="208" y="79"/>
                      <a:pt x="182" y="71"/>
                      <a:pt x="154" y="70"/>
                    </a:cubicBezTo>
                    <a:cubicBezTo>
                      <a:pt x="110" y="69"/>
                      <a:pt x="67" y="58"/>
                      <a:pt x="22" y="62"/>
                    </a:cubicBezTo>
                    <a:cubicBezTo>
                      <a:pt x="15" y="63"/>
                      <a:pt x="6" y="63"/>
                      <a:pt x="0" y="57"/>
                    </a:cubicBezTo>
                    <a:close/>
                  </a:path>
                </a:pathLst>
              </a:custGeom>
              <a:solidFill>
                <a:srgbClr val="DFE7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9" name="Freeform 16">
                <a:extLst>
                  <a:ext uri="{FF2B5EF4-FFF2-40B4-BE49-F238E27FC236}">
                    <a16:creationId xmlns:a16="http://schemas.microsoft.com/office/drawing/2014/main" id="{D744A010-1C4A-4D9C-91F0-74FA9A3DD1C5}"/>
                  </a:ext>
                </a:extLst>
              </p:cNvPr>
              <p:cNvSpPr>
                <a:spLocks/>
              </p:cNvSpPr>
              <p:nvPr/>
            </p:nvSpPr>
            <p:spPr bwMode="auto">
              <a:xfrm>
                <a:off x="22" y="4076"/>
                <a:ext cx="2381" cy="107"/>
              </a:xfrm>
              <a:custGeom>
                <a:avLst/>
                <a:gdLst>
                  <a:gd name="T0" fmla="*/ 2112 w 2118"/>
                  <a:gd name="T1" fmla="*/ 0 h 95"/>
                  <a:gd name="T2" fmla="*/ 2116 w 2118"/>
                  <a:gd name="T3" fmla="*/ 76 h 95"/>
                  <a:gd name="T4" fmla="*/ 2058 w 2118"/>
                  <a:gd name="T5" fmla="*/ 61 h 95"/>
                  <a:gd name="T6" fmla="*/ 1936 w 2118"/>
                  <a:gd name="T7" fmla="*/ 71 h 95"/>
                  <a:gd name="T8" fmla="*/ 1922 w 2118"/>
                  <a:gd name="T9" fmla="*/ 70 h 95"/>
                  <a:gd name="T10" fmla="*/ 1911 w 2118"/>
                  <a:gd name="T11" fmla="*/ 70 h 95"/>
                  <a:gd name="T12" fmla="*/ 1816 w 2118"/>
                  <a:gd name="T13" fmla="*/ 73 h 95"/>
                  <a:gd name="T14" fmla="*/ 1781 w 2118"/>
                  <a:gd name="T15" fmla="*/ 68 h 95"/>
                  <a:gd name="T16" fmla="*/ 1705 w 2118"/>
                  <a:gd name="T17" fmla="*/ 76 h 95"/>
                  <a:gd name="T18" fmla="*/ 1684 w 2118"/>
                  <a:gd name="T19" fmla="*/ 74 h 95"/>
                  <a:gd name="T20" fmla="*/ 1617 w 2118"/>
                  <a:gd name="T21" fmla="*/ 72 h 95"/>
                  <a:gd name="T22" fmla="*/ 1569 w 2118"/>
                  <a:gd name="T23" fmla="*/ 77 h 95"/>
                  <a:gd name="T24" fmla="*/ 1446 w 2118"/>
                  <a:gd name="T25" fmla="*/ 79 h 95"/>
                  <a:gd name="T26" fmla="*/ 1360 w 2118"/>
                  <a:gd name="T27" fmla="*/ 82 h 95"/>
                  <a:gd name="T28" fmla="*/ 1340 w 2118"/>
                  <a:gd name="T29" fmla="*/ 88 h 95"/>
                  <a:gd name="T30" fmla="*/ 1200 w 2118"/>
                  <a:gd name="T31" fmla="*/ 91 h 95"/>
                  <a:gd name="T32" fmla="*/ 1133 w 2118"/>
                  <a:gd name="T33" fmla="*/ 91 h 95"/>
                  <a:gd name="T34" fmla="*/ 1022 w 2118"/>
                  <a:gd name="T35" fmla="*/ 86 h 95"/>
                  <a:gd name="T36" fmla="*/ 968 w 2118"/>
                  <a:gd name="T37" fmla="*/ 88 h 95"/>
                  <a:gd name="T38" fmla="*/ 783 w 2118"/>
                  <a:gd name="T39" fmla="*/ 86 h 95"/>
                  <a:gd name="T40" fmla="*/ 648 w 2118"/>
                  <a:gd name="T41" fmla="*/ 93 h 95"/>
                  <a:gd name="T42" fmla="*/ 638 w 2118"/>
                  <a:gd name="T43" fmla="*/ 93 h 95"/>
                  <a:gd name="T44" fmla="*/ 499 w 2118"/>
                  <a:gd name="T45" fmla="*/ 82 h 95"/>
                  <a:gd name="T46" fmla="*/ 385 w 2118"/>
                  <a:gd name="T47" fmla="*/ 73 h 95"/>
                  <a:gd name="T48" fmla="*/ 327 w 2118"/>
                  <a:gd name="T49" fmla="*/ 73 h 95"/>
                  <a:gd name="T50" fmla="*/ 228 w 2118"/>
                  <a:gd name="T51" fmla="*/ 67 h 95"/>
                  <a:gd name="T52" fmla="*/ 163 w 2118"/>
                  <a:gd name="T53" fmla="*/ 65 h 95"/>
                  <a:gd name="T54" fmla="*/ 0 w 2118"/>
                  <a:gd name="T55" fmla="*/ 56 h 95"/>
                  <a:gd name="T56" fmla="*/ 12 w 2118"/>
                  <a:gd name="T57" fmla="*/ 12 h 95"/>
                  <a:gd name="T58" fmla="*/ 55 w 2118"/>
                  <a:gd name="T59" fmla="*/ 11 h 95"/>
                  <a:gd name="T60" fmla="*/ 77 w 2118"/>
                  <a:gd name="T61" fmla="*/ 11 h 95"/>
                  <a:gd name="T62" fmla="*/ 168 w 2118"/>
                  <a:gd name="T63" fmla="*/ 16 h 95"/>
                  <a:gd name="T64" fmla="*/ 336 w 2118"/>
                  <a:gd name="T65" fmla="*/ 22 h 95"/>
                  <a:gd name="T66" fmla="*/ 609 w 2118"/>
                  <a:gd name="T67" fmla="*/ 25 h 95"/>
                  <a:gd name="T68" fmla="*/ 721 w 2118"/>
                  <a:gd name="T69" fmla="*/ 27 h 95"/>
                  <a:gd name="T70" fmla="*/ 763 w 2118"/>
                  <a:gd name="T71" fmla="*/ 19 h 95"/>
                  <a:gd name="T72" fmla="*/ 823 w 2118"/>
                  <a:gd name="T73" fmla="*/ 24 h 95"/>
                  <a:gd name="T74" fmla="*/ 909 w 2118"/>
                  <a:gd name="T75" fmla="*/ 26 h 95"/>
                  <a:gd name="T76" fmla="*/ 1010 w 2118"/>
                  <a:gd name="T77" fmla="*/ 25 h 95"/>
                  <a:gd name="T78" fmla="*/ 1068 w 2118"/>
                  <a:gd name="T79" fmla="*/ 24 h 95"/>
                  <a:gd name="T80" fmla="*/ 1141 w 2118"/>
                  <a:gd name="T81" fmla="*/ 27 h 95"/>
                  <a:gd name="T82" fmla="*/ 1310 w 2118"/>
                  <a:gd name="T83" fmla="*/ 29 h 95"/>
                  <a:gd name="T84" fmla="*/ 1367 w 2118"/>
                  <a:gd name="T85" fmla="*/ 29 h 95"/>
                  <a:gd name="T86" fmla="*/ 1413 w 2118"/>
                  <a:gd name="T87" fmla="*/ 25 h 95"/>
                  <a:gd name="T88" fmla="*/ 1450 w 2118"/>
                  <a:gd name="T89" fmla="*/ 30 h 95"/>
                  <a:gd name="T90" fmla="*/ 1549 w 2118"/>
                  <a:gd name="T91" fmla="*/ 33 h 95"/>
                  <a:gd name="T92" fmla="*/ 1630 w 2118"/>
                  <a:gd name="T93" fmla="*/ 35 h 95"/>
                  <a:gd name="T94" fmla="*/ 1658 w 2118"/>
                  <a:gd name="T95" fmla="*/ 34 h 95"/>
                  <a:gd name="T96" fmla="*/ 1664 w 2118"/>
                  <a:gd name="T97" fmla="*/ 33 h 95"/>
                  <a:gd name="T98" fmla="*/ 1720 w 2118"/>
                  <a:gd name="T99" fmla="*/ 31 h 95"/>
                  <a:gd name="T100" fmla="*/ 1772 w 2118"/>
                  <a:gd name="T101" fmla="*/ 30 h 95"/>
                  <a:gd name="T102" fmla="*/ 1878 w 2118"/>
                  <a:gd name="T103" fmla="*/ 28 h 95"/>
                  <a:gd name="T104" fmla="*/ 2003 w 2118"/>
                  <a:gd name="T105" fmla="*/ 21 h 95"/>
                  <a:gd name="T106" fmla="*/ 2088 w 2118"/>
                  <a:gd name="T107" fmla="*/ 18 h 95"/>
                  <a:gd name="T108" fmla="*/ 2109 w 2118"/>
                  <a:gd name="T109" fmla="*/ 4 h 95"/>
                  <a:gd name="T110" fmla="*/ 2112 w 2118"/>
                  <a:gd name="T111"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118" h="95">
                    <a:moveTo>
                      <a:pt x="2112" y="0"/>
                    </a:moveTo>
                    <a:cubicBezTo>
                      <a:pt x="2118" y="25"/>
                      <a:pt x="2112" y="51"/>
                      <a:pt x="2116" y="76"/>
                    </a:cubicBezTo>
                    <a:cubicBezTo>
                      <a:pt x="2101" y="54"/>
                      <a:pt x="2079" y="61"/>
                      <a:pt x="2058" y="61"/>
                    </a:cubicBezTo>
                    <a:cubicBezTo>
                      <a:pt x="2017" y="61"/>
                      <a:pt x="1976" y="60"/>
                      <a:pt x="1936" y="71"/>
                    </a:cubicBezTo>
                    <a:cubicBezTo>
                      <a:pt x="1932" y="72"/>
                      <a:pt x="1927" y="70"/>
                      <a:pt x="1922" y="70"/>
                    </a:cubicBezTo>
                    <a:cubicBezTo>
                      <a:pt x="1918" y="70"/>
                      <a:pt x="1915" y="70"/>
                      <a:pt x="1911" y="70"/>
                    </a:cubicBezTo>
                    <a:cubicBezTo>
                      <a:pt x="1879" y="67"/>
                      <a:pt x="1847" y="71"/>
                      <a:pt x="1816" y="73"/>
                    </a:cubicBezTo>
                    <a:cubicBezTo>
                      <a:pt x="1803" y="73"/>
                      <a:pt x="1793" y="69"/>
                      <a:pt x="1781" y="68"/>
                    </a:cubicBezTo>
                    <a:cubicBezTo>
                      <a:pt x="1756" y="73"/>
                      <a:pt x="1730" y="65"/>
                      <a:pt x="1705" y="76"/>
                    </a:cubicBezTo>
                    <a:cubicBezTo>
                      <a:pt x="1698" y="80"/>
                      <a:pt x="1691" y="75"/>
                      <a:pt x="1684" y="74"/>
                    </a:cubicBezTo>
                    <a:cubicBezTo>
                      <a:pt x="1662" y="67"/>
                      <a:pt x="1640" y="73"/>
                      <a:pt x="1617" y="72"/>
                    </a:cubicBezTo>
                    <a:cubicBezTo>
                      <a:pt x="1602" y="71"/>
                      <a:pt x="1585" y="75"/>
                      <a:pt x="1569" y="77"/>
                    </a:cubicBezTo>
                    <a:cubicBezTo>
                      <a:pt x="1528" y="81"/>
                      <a:pt x="1487" y="75"/>
                      <a:pt x="1446" y="79"/>
                    </a:cubicBezTo>
                    <a:cubicBezTo>
                      <a:pt x="1417" y="82"/>
                      <a:pt x="1389" y="83"/>
                      <a:pt x="1360" y="82"/>
                    </a:cubicBezTo>
                    <a:cubicBezTo>
                      <a:pt x="1353" y="81"/>
                      <a:pt x="1347" y="87"/>
                      <a:pt x="1340" y="88"/>
                    </a:cubicBezTo>
                    <a:cubicBezTo>
                      <a:pt x="1293" y="89"/>
                      <a:pt x="1247" y="93"/>
                      <a:pt x="1200" y="91"/>
                    </a:cubicBezTo>
                    <a:cubicBezTo>
                      <a:pt x="1178" y="86"/>
                      <a:pt x="1156" y="92"/>
                      <a:pt x="1133" y="91"/>
                    </a:cubicBezTo>
                    <a:cubicBezTo>
                      <a:pt x="1096" y="89"/>
                      <a:pt x="1059" y="89"/>
                      <a:pt x="1022" y="86"/>
                    </a:cubicBezTo>
                    <a:cubicBezTo>
                      <a:pt x="1004" y="85"/>
                      <a:pt x="986" y="84"/>
                      <a:pt x="968" y="88"/>
                    </a:cubicBezTo>
                    <a:cubicBezTo>
                      <a:pt x="906" y="95"/>
                      <a:pt x="845" y="85"/>
                      <a:pt x="783" y="86"/>
                    </a:cubicBezTo>
                    <a:cubicBezTo>
                      <a:pt x="738" y="86"/>
                      <a:pt x="693" y="80"/>
                      <a:pt x="648" y="93"/>
                    </a:cubicBezTo>
                    <a:cubicBezTo>
                      <a:pt x="645" y="94"/>
                      <a:pt x="641" y="94"/>
                      <a:pt x="638" y="93"/>
                    </a:cubicBezTo>
                    <a:cubicBezTo>
                      <a:pt x="593" y="81"/>
                      <a:pt x="546" y="81"/>
                      <a:pt x="499" y="82"/>
                    </a:cubicBezTo>
                    <a:cubicBezTo>
                      <a:pt x="461" y="82"/>
                      <a:pt x="423" y="76"/>
                      <a:pt x="385" y="73"/>
                    </a:cubicBezTo>
                    <a:cubicBezTo>
                      <a:pt x="366" y="71"/>
                      <a:pt x="346" y="73"/>
                      <a:pt x="327" y="73"/>
                    </a:cubicBezTo>
                    <a:cubicBezTo>
                      <a:pt x="294" y="75"/>
                      <a:pt x="261" y="72"/>
                      <a:pt x="228" y="67"/>
                    </a:cubicBezTo>
                    <a:cubicBezTo>
                      <a:pt x="207" y="64"/>
                      <a:pt x="184" y="65"/>
                      <a:pt x="163" y="65"/>
                    </a:cubicBezTo>
                    <a:cubicBezTo>
                      <a:pt x="108" y="65"/>
                      <a:pt x="55" y="55"/>
                      <a:pt x="0" y="56"/>
                    </a:cubicBezTo>
                    <a:cubicBezTo>
                      <a:pt x="4" y="41"/>
                      <a:pt x="8" y="27"/>
                      <a:pt x="12" y="12"/>
                    </a:cubicBezTo>
                    <a:cubicBezTo>
                      <a:pt x="26" y="4"/>
                      <a:pt x="41" y="10"/>
                      <a:pt x="55" y="11"/>
                    </a:cubicBezTo>
                    <a:cubicBezTo>
                      <a:pt x="62" y="11"/>
                      <a:pt x="69" y="13"/>
                      <a:pt x="77" y="11"/>
                    </a:cubicBezTo>
                    <a:cubicBezTo>
                      <a:pt x="107" y="11"/>
                      <a:pt x="138" y="11"/>
                      <a:pt x="168" y="16"/>
                    </a:cubicBezTo>
                    <a:cubicBezTo>
                      <a:pt x="224" y="24"/>
                      <a:pt x="280" y="18"/>
                      <a:pt x="336" y="22"/>
                    </a:cubicBezTo>
                    <a:cubicBezTo>
                      <a:pt x="427" y="29"/>
                      <a:pt x="518" y="25"/>
                      <a:pt x="609" y="25"/>
                    </a:cubicBezTo>
                    <a:cubicBezTo>
                      <a:pt x="646" y="25"/>
                      <a:pt x="683" y="30"/>
                      <a:pt x="721" y="27"/>
                    </a:cubicBezTo>
                    <a:cubicBezTo>
                      <a:pt x="735" y="26"/>
                      <a:pt x="748" y="15"/>
                      <a:pt x="763" y="19"/>
                    </a:cubicBezTo>
                    <a:cubicBezTo>
                      <a:pt x="782" y="31"/>
                      <a:pt x="803" y="23"/>
                      <a:pt x="823" y="24"/>
                    </a:cubicBezTo>
                    <a:cubicBezTo>
                      <a:pt x="852" y="26"/>
                      <a:pt x="881" y="26"/>
                      <a:pt x="909" y="26"/>
                    </a:cubicBezTo>
                    <a:cubicBezTo>
                      <a:pt x="943" y="25"/>
                      <a:pt x="977" y="29"/>
                      <a:pt x="1010" y="25"/>
                    </a:cubicBezTo>
                    <a:cubicBezTo>
                      <a:pt x="1029" y="22"/>
                      <a:pt x="1049" y="24"/>
                      <a:pt x="1068" y="24"/>
                    </a:cubicBezTo>
                    <a:cubicBezTo>
                      <a:pt x="1092" y="29"/>
                      <a:pt x="1117" y="25"/>
                      <a:pt x="1141" y="27"/>
                    </a:cubicBezTo>
                    <a:cubicBezTo>
                      <a:pt x="1197" y="27"/>
                      <a:pt x="1254" y="32"/>
                      <a:pt x="1310" y="29"/>
                    </a:cubicBezTo>
                    <a:cubicBezTo>
                      <a:pt x="1329" y="27"/>
                      <a:pt x="1348" y="26"/>
                      <a:pt x="1367" y="29"/>
                    </a:cubicBezTo>
                    <a:cubicBezTo>
                      <a:pt x="1382" y="32"/>
                      <a:pt x="1398" y="34"/>
                      <a:pt x="1413" y="25"/>
                    </a:cubicBezTo>
                    <a:cubicBezTo>
                      <a:pt x="1425" y="19"/>
                      <a:pt x="1439" y="27"/>
                      <a:pt x="1450" y="30"/>
                    </a:cubicBezTo>
                    <a:cubicBezTo>
                      <a:pt x="1483" y="38"/>
                      <a:pt x="1516" y="31"/>
                      <a:pt x="1549" y="33"/>
                    </a:cubicBezTo>
                    <a:cubicBezTo>
                      <a:pt x="1576" y="35"/>
                      <a:pt x="1603" y="36"/>
                      <a:pt x="1630" y="35"/>
                    </a:cubicBezTo>
                    <a:cubicBezTo>
                      <a:pt x="1640" y="35"/>
                      <a:pt x="1649" y="35"/>
                      <a:pt x="1658" y="34"/>
                    </a:cubicBezTo>
                    <a:cubicBezTo>
                      <a:pt x="1660" y="33"/>
                      <a:pt x="1662" y="33"/>
                      <a:pt x="1664" y="33"/>
                    </a:cubicBezTo>
                    <a:cubicBezTo>
                      <a:pt x="1683" y="35"/>
                      <a:pt x="1701" y="34"/>
                      <a:pt x="1720" y="31"/>
                    </a:cubicBezTo>
                    <a:cubicBezTo>
                      <a:pt x="1737" y="27"/>
                      <a:pt x="1754" y="26"/>
                      <a:pt x="1772" y="30"/>
                    </a:cubicBezTo>
                    <a:cubicBezTo>
                      <a:pt x="1807" y="37"/>
                      <a:pt x="1843" y="30"/>
                      <a:pt x="1878" y="28"/>
                    </a:cubicBezTo>
                    <a:cubicBezTo>
                      <a:pt x="1919" y="26"/>
                      <a:pt x="1961" y="25"/>
                      <a:pt x="2003" y="21"/>
                    </a:cubicBezTo>
                    <a:cubicBezTo>
                      <a:pt x="2031" y="17"/>
                      <a:pt x="2060" y="14"/>
                      <a:pt x="2088" y="18"/>
                    </a:cubicBezTo>
                    <a:cubicBezTo>
                      <a:pt x="2099" y="19"/>
                      <a:pt x="2106" y="15"/>
                      <a:pt x="2109" y="4"/>
                    </a:cubicBezTo>
                    <a:cubicBezTo>
                      <a:pt x="2110" y="2"/>
                      <a:pt x="2111" y="1"/>
                      <a:pt x="2112" y="0"/>
                    </a:cubicBezTo>
                    <a:close/>
                  </a:path>
                </a:pathLst>
              </a:custGeom>
              <a:solidFill>
                <a:srgbClr val="E0E7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0" name="Freeform 17">
                <a:extLst>
                  <a:ext uri="{FF2B5EF4-FFF2-40B4-BE49-F238E27FC236}">
                    <a16:creationId xmlns:a16="http://schemas.microsoft.com/office/drawing/2014/main" id="{70B4DAC3-BAF7-4272-9AD0-167629E2C405}"/>
                  </a:ext>
                </a:extLst>
              </p:cNvPr>
              <p:cNvSpPr>
                <a:spLocks/>
              </p:cNvSpPr>
              <p:nvPr/>
            </p:nvSpPr>
            <p:spPr bwMode="auto">
              <a:xfrm>
                <a:off x="45" y="3973"/>
                <a:ext cx="2351" cy="118"/>
              </a:xfrm>
              <a:custGeom>
                <a:avLst/>
                <a:gdLst>
                  <a:gd name="T0" fmla="*/ 2092 w 2092"/>
                  <a:gd name="T1" fmla="*/ 80 h 105"/>
                  <a:gd name="T2" fmla="*/ 2026 w 2092"/>
                  <a:gd name="T3" fmla="*/ 86 h 105"/>
                  <a:gd name="T4" fmla="*/ 1929 w 2092"/>
                  <a:gd name="T5" fmla="*/ 96 h 105"/>
                  <a:gd name="T6" fmla="*/ 1886 w 2092"/>
                  <a:gd name="T7" fmla="*/ 96 h 105"/>
                  <a:gd name="T8" fmla="*/ 1771 w 2092"/>
                  <a:gd name="T9" fmla="*/ 100 h 105"/>
                  <a:gd name="T10" fmla="*/ 1723 w 2092"/>
                  <a:gd name="T11" fmla="*/ 95 h 105"/>
                  <a:gd name="T12" fmla="*/ 1594 w 2092"/>
                  <a:gd name="T13" fmla="*/ 103 h 105"/>
                  <a:gd name="T14" fmla="*/ 1480 w 2092"/>
                  <a:gd name="T15" fmla="*/ 104 h 105"/>
                  <a:gd name="T16" fmla="*/ 1307 w 2092"/>
                  <a:gd name="T17" fmla="*/ 97 h 105"/>
                  <a:gd name="T18" fmla="*/ 1227 w 2092"/>
                  <a:gd name="T19" fmla="*/ 93 h 105"/>
                  <a:gd name="T20" fmla="*/ 1142 w 2092"/>
                  <a:gd name="T21" fmla="*/ 95 h 105"/>
                  <a:gd name="T22" fmla="*/ 1072 w 2092"/>
                  <a:gd name="T23" fmla="*/ 89 h 105"/>
                  <a:gd name="T24" fmla="*/ 1014 w 2092"/>
                  <a:gd name="T25" fmla="*/ 89 h 105"/>
                  <a:gd name="T26" fmla="*/ 980 w 2092"/>
                  <a:gd name="T27" fmla="*/ 92 h 105"/>
                  <a:gd name="T28" fmla="*/ 810 w 2092"/>
                  <a:gd name="T29" fmla="*/ 92 h 105"/>
                  <a:gd name="T30" fmla="*/ 669 w 2092"/>
                  <a:gd name="T31" fmla="*/ 92 h 105"/>
                  <a:gd name="T32" fmla="*/ 554 w 2092"/>
                  <a:gd name="T33" fmla="*/ 93 h 105"/>
                  <a:gd name="T34" fmla="*/ 377 w 2092"/>
                  <a:gd name="T35" fmla="*/ 89 h 105"/>
                  <a:gd name="T36" fmla="*/ 204 w 2092"/>
                  <a:gd name="T37" fmla="*/ 88 h 105"/>
                  <a:gd name="T38" fmla="*/ 123 w 2092"/>
                  <a:gd name="T39" fmla="*/ 79 h 105"/>
                  <a:gd name="T40" fmla="*/ 32 w 2092"/>
                  <a:gd name="T41" fmla="*/ 75 h 105"/>
                  <a:gd name="T42" fmla="*/ 11 w 2092"/>
                  <a:gd name="T43" fmla="*/ 0 h 105"/>
                  <a:gd name="T44" fmla="*/ 101 w 2092"/>
                  <a:gd name="T45" fmla="*/ 9 h 105"/>
                  <a:gd name="T46" fmla="*/ 206 w 2092"/>
                  <a:gd name="T47" fmla="*/ 22 h 105"/>
                  <a:gd name="T48" fmla="*/ 229 w 2092"/>
                  <a:gd name="T49" fmla="*/ 18 h 105"/>
                  <a:gd name="T50" fmla="*/ 346 w 2092"/>
                  <a:gd name="T51" fmla="*/ 26 h 105"/>
                  <a:gd name="T52" fmla="*/ 555 w 2092"/>
                  <a:gd name="T53" fmla="*/ 34 h 105"/>
                  <a:gd name="T54" fmla="*/ 784 w 2092"/>
                  <a:gd name="T55" fmla="*/ 41 h 105"/>
                  <a:gd name="T56" fmla="*/ 926 w 2092"/>
                  <a:gd name="T57" fmla="*/ 48 h 105"/>
                  <a:gd name="T58" fmla="*/ 1260 w 2092"/>
                  <a:gd name="T59" fmla="*/ 51 h 105"/>
                  <a:gd name="T60" fmla="*/ 1497 w 2092"/>
                  <a:gd name="T61" fmla="*/ 51 h 105"/>
                  <a:gd name="T62" fmla="*/ 1642 w 2092"/>
                  <a:gd name="T63" fmla="*/ 50 h 105"/>
                  <a:gd name="T64" fmla="*/ 1762 w 2092"/>
                  <a:gd name="T65" fmla="*/ 48 h 105"/>
                  <a:gd name="T66" fmla="*/ 2044 w 2092"/>
                  <a:gd name="T67" fmla="*/ 36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092" h="105">
                    <a:moveTo>
                      <a:pt x="2091" y="31"/>
                    </a:moveTo>
                    <a:cubicBezTo>
                      <a:pt x="2091" y="48"/>
                      <a:pt x="2092" y="64"/>
                      <a:pt x="2092" y="80"/>
                    </a:cubicBezTo>
                    <a:cubicBezTo>
                      <a:pt x="2088" y="84"/>
                      <a:pt x="2086" y="91"/>
                      <a:pt x="2079" y="89"/>
                    </a:cubicBezTo>
                    <a:cubicBezTo>
                      <a:pt x="2062" y="83"/>
                      <a:pt x="2043" y="92"/>
                      <a:pt x="2026" y="86"/>
                    </a:cubicBezTo>
                    <a:cubicBezTo>
                      <a:pt x="2024" y="85"/>
                      <a:pt x="2020" y="84"/>
                      <a:pt x="2018" y="85"/>
                    </a:cubicBezTo>
                    <a:cubicBezTo>
                      <a:pt x="1990" y="100"/>
                      <a:pt x="1958" y="81"/>
                      <a:pt x="1929" y="96"/>
                    </a:cubicBezTo>
                    <a:cubicBezTo>
                      <a:pt x="1920" y="101"/>
                      <a:pt x="1903" y="97"/>
                      <a:pt x="1890" y="96"/>
                    </a:cubicBezTo>
                    <a:cubicBezTo>
                      <a:pt x="1889" y="96"/>
                      <a:pt x="1887" y="96"/>
                      <a:pt x="1886" y="96"/>
                    </a:cubicBezTo>
                    <a:cubicBezTo>
                      <a:pt x="1862" y="102"/>
                      <a:pt x="1838" y="98"/>
                      <a:pt x="1814" y="93"/>
                    </a:cubicBezTo>
                    <a:cubicBezTo>
                      <a:pt x="1799" y="90"/>
                      <a:pt x="1786" y="99"/>
                      <a:pt x="1771" y="100"/>
                    </a:cubicBezTo>
                    <a:cubicBezTo>
                      <a:pt x="1760" y="102"/>
                      <a:pt x="1749" y="103"/>
                      <a:pt x="1739" y="98"/>
                    </a:cubicBezTo>
                    <a:cubicBezTo>
                      <a:pt x="1734" y="96"/>
                      <a:pt x="1728" y="94"/>
                      <a:pt x="1723" y="95"/>
                    </a:cubicBezTo>
                    <a:cubicBezTo>
                      <a:pt x="1682" y="102"/>
                      <a:pt x="1641" y="99"/>
                      <a:pt x="1600" y="102"/>
                    </a:cubicBezTo>
                    <a:cubicBezTo>
                      <a:pt x="1598" y="102"/>
                      <a:pt x="1596" y="103"/>
                      <a:pt x="1594" y="103"/>
                    </a:cubicBezTo>
                    <a:cubicBezTo>
                      <a:pt x="1578" y="104"/>
                      <a:pt x="1563" y="95"/>
                      <a:pt x="1546" y="100"/>
                    </a:cubicBezTo>
                    <a:cubicBezTo>
                      <a:pt x="1524" y="97"/>
                      <a:pt x="1501" y="105"/>
                      <a:pt x="1480" y="104"/>
                    </a:cubicBezTo>
                    <a:cubicBezTo>
                      <a:pt x="1455" y="104"/>
                      <a:pt x="1430" y="102"/>
                      <a:pt x="1406" y="97"/>
                    </a:cubicBezTo>
                    <a:cubicBezTo>
                      <a:pt x="1372" y="91"/>
                      <a:pt x="1340" y="96"/>
                      <a:pt x="1307" y="97"/>
                    </a:cubicBezTo>
                    <a:cubicBezTo>
                      <a:pt x="1302" y="98"/>
                      <a:pt x="1298" y="98"/>
                      <a:pt x="1293" y="97"/>
                    </a:cubicBezTo>
                    <a:cubicBezTo>
                      <a:pt x="1271" y="102"/>
                      <a:pt x="1249" y="97"/>
                      <a:pt x="1227" y="93"/>
                    </a:cubicBezTo>
                    <a:cubicBezTo>
                      <a:pt x="1207" y="89"/>
                      <a:pt x="1186" y="92"/>
                      <a:pt x="1166" y="93"/>
                    </a:cubicBezTo>
                    <a:cubicBezTo>
                      <a:pt x="1158" y="94"/>
                      <a:pt x="1150" y="95"/>
                      <a:pt x="1142" y="95"/>
                    </a:cubicBezTo>
                    <a:cubicBezTo>
                      <a:pt x="1140" y="95"/>
                      <a:pt x="1138" y="94"/>
                      <a:pt x="1136" y="94"/>
                    </a:cubicBezTo>
                    <a:cubicBezTo>
                      <a:pt x="1115" y="88"/>
                      <a:pt x="1094" y="87"/>
                      <a:pt x="1072" y="89"/>
                    </a:cubicBezTo>
                    <a:cubicBezTo>
                      <a:pt x="1069" y="89"/>
                      <a:pt x="1066" y="88"/>
                      <a:pt x="1063" y="88"/>
                    </a:cubicBezTo>
                    <a:cubicBezTo>
                      <a:pt x="1046" y="82"/>
                      <a:pt x="1030" y="90"/>
                      <a:pt x="1014" y="89"/>
                    </a:cubicBezTo>
                    <a:cubicBezTo>
                      <a:pt x="1012" y="90"/>
                      <a:pt x="1010" y="90"/>
                      <a:pt x="1007" y="89"/>
                    </a:cubicBezTo>
                    <a:cubicBezTo>
                      <a:pt x="998" y="89"/>
                      <a:pt x="989" y="88"/>
                      <a:pt x="980" y="92"/>
                    </a:cubicBezTo>
                    <a:cubicBezTo>
                      <a:pt x="967" y="97"/>
                      <a:pt x="953" y="96"/>
                      <a:pt x="939" y="96"/>
                    </a:cubicBezTo>
                    <a:cubicBezTo>
                      <a:pt x="896" y="95"/>
                      <a:pt x="853" y="87"/>
                      <a:pt x="810" y="92"/>
                    </a:cubicBezTo>
                    <a:cubicBezTo>
                      <a:pt x="769" y="89"/>
                      <a:pt x="729" y="94"/>
                      <a:pt x="688" y="96"/>
                    </a:cubicBezTo>
                    <a:cubicBezTo>
                      <a:pt x="681" y="96"/>
                      <a:pt x="675" y="97"/>
                      <a:pt x="669" y="92"/>
                    </a:cubicBezTo>
                    <a:cubicBezTo>
                      <a:pt x="656" y="84"/>
                      <a:pt x="644" y="98"/>
                      <a:pt x="631" y="96"/>
                    </a:cubicBezTo>
                    <a:cubicBezTo>
                      <a:pt x="606" y="92"/>
                      <a:pt x="581" y="88"/>
                      <a:pt x="554" y="93"/>
                    </a:cubicBezTo>
                    <a:cubicBezTo>
                      <a:pt x="534" y="97"/>
                      <a:pt x="513" y="92"/>
                      <a:pt x="492" y="93"/>
                    </a:cubicBezTo>
                    <a:cubicBezTo>
                      <a:pt x="454" y="95"/>
                      <a:pt x="416" y="92"/>
                      <a:pt x="377" y="89"/>
                    </a:cubicBezTo>
                    <a:cubicBezTo>
                      <a:pt x="348" y="86"/>
                      <a:pt x="319" y="94"/>
                      <a:pt x="290" y="89"/>
                    </a:cubicBezTo>
                    <a:cubicBezTo>
                      <a:pt x="261" y="85"/>
                      <a:pt x="233" y="84"/>
                      <a:pt x="204" y="88"/>
                    </a:cubicBezTo>
                    <a:cubicBezTo>
                      <a:pt x="195" y="89"/>
                      <a:pt x="186" y="88"/>
                      <a:pt x="177" y="85"/>
                    </a:cubicBezTo>
                    <a:cubicBezTo>
                      <a:pt x="160" y="79"/>
                      <a:pt x="142" y="76"/>
                      <a:pt x="123" y="79"/>
                    </a:cubicBezTo>
                    <a:cubicBezTo>
                      <a:pt x="102" y="82"/>
                      <a:pt x="81" y="74"/>
                      <a:pt x="60" y="71"/>
                    </a:cubicBezTo>
                    <a:cubicBezTo>
                      <a:pt x="51" y="70"/>
                      <a:pt x="42" y="69"/>
                      <a:pt x="32" y="75"/>
                    </a:cubicBezTo>
                    <a:cubicBezTo>
                      <a:pt x="19" y="83"/>
                      <a:pt x="9" y="71"/>
                      <a:pt x="0" y="64"/>
                    </a:cubicBezTo>
                    <a:cubicBezTo>
                      <a:pt x="0" y="42"/>
                      <a:pt x="7" y="21"/>
                      <a:pt x="11" y="0"/>
                    </a:cubicBezTo>
                    <a:cubicBezTo>
                      <a:pt x="31" y="4"/>
                      <a:pt x="52" y="4"/>
                      <a:pt x="71" y="10"/>
                    </a:cubicBezTo>
                    <a:cubicBezTo>
                      <a:pt x="81" y="14"/>
                      <a:pt x="91" y="10"/>
                      <a:pt x="101" y="9"/>
                    </a:cubicBezTo>
                    <a:cubicBezTo>
                      <a:pt x="102" y="9"/>
                      <a:pt x="104" y="9"/>
                      <a:pt x="106" y="10"/>
                    </a:cubicBezTo>
                    <a:cubicBezTo>
                      <a:pt x="139" y="15"/>
                      <a:pt x="173" y="14"/>
                      <a:pt x="206" y="22"/>
                    </a:cubicBezTo>
                    <a:cubicBezTo>
                      <a:pt x="212" y="23"/>
                      <a:pt x="217" y="21"/>
                      <a:pt x="223" y="18"/>
                    </a:cubicBezTo>
                    <a:cubicBezTo>
                      <a:pt x="225" y="18"/>
                      <a:pt x="227" y="18"/>
                      <a:pt x="229" y="18"/>
                    </a:cubicBezTo>
                    <a:cubicBezTo>
                      <a:pt x="261" y="31"/>
                      <a:pt x="294" y="23"/>
                      <a:pt x="327" y="26"/>
                    </a:cubicBezTo>
                    <a:cubicBezTo>
                      <a:pt x="333" y="25"/>
                      <a:pt x="340" y="25"/>
                      <a:pt x="346" y="26"/>
                    </a:cubicBezTo>
                    <a:cubicBezTo>
                      <a:pt x="391" y="31"/>
                      <a:pt x="437" y="36"/>
                      <a:pt x="483" y="34"/>
                    </a:cubicBezTo>
                    <a:cubicBezTo>
                      <a:pt x="507" y="33"/>
                      <a:pt x="531" y="35"/>
                      <a:pt x="555" y="34"/>
                    </a:cubicBezTo>
                    <a:cubicBezTo>
                      <a:pt x="594" y="35"/>
                      <a:pt x="633" y="35"/>
                      <a:pt x="672" y="35"/>
                    </a:cubicBezTo>
                    <a:cubicBezTo>
                      <a:pt x="709" y="35"/>
                      <a:pt x="746" y="39"/>
                      <a:pt x="784" y="41"/>
                    </a:cubicBezTo>
                    <a:cubicBezTo>
                      <a:pt x="811" y="42"/>
                      <a:pt x="839" y="48"/>
                      <a:pt x="867" y="45"/>
                    </a:cubicBezTo>
                    <a:cubicBezTo>
                      <a:pt x="886" y="42"/>
                      <a:pt x="906" y="47"/>
                      <a:pt x="926" y="48"/>
                    </a:cubicBezTo>
                    <a:cubicBezTo>
                      <a:pt x="998" y="51"/>
                      <a:pt x="1069" y="49"/>
                      <a:pt x="1141" y="53"/>
                    </a:cubicBezTo>
                    <a:cubicBezTo>
                      <a:pt x="1180" y="55"/>
                      <a:pt x="1220" y="54"/>
                      <a:pt x="1260" y="51"/>
                    </a:cubicBezTo>
                    <a:cubicBezTo>
                      <a:pt x="1296" y="46"/>
                      <a:pt x="1333" y="54"/>
                      <a:pt x="1369" y="51"/>
                    </a:cubicBezTo>
                    <a:cubicBezTo>
                      <a:pt x="1412" y="48"/>
                      <a:pt x="1454" y="52"/>
                      <a:pt x="1497" y="51"/>
                    </a:cubicBezTo>
                    <a:cubicBezTo>
                      <a:pt x="1531" y="50"/>
                      <a:pt x="1564" y="52"/>
                      <a:pt x="1598" y="52"/>
                    </a:cubicBezTo>
                    <a:cubicBezTo>
                      <a:pt x="1613" y="52"/>
                      <a:pt x="1628" y="52"/>
                      <a:pt x="1642" y="50"/>
                    </a:cubicBezTo>
                    <a:cubicBezTo>
                      <a:pt x="1674" y="46"/>
                      <a:pt x="1706" y="52"/>
                      <a:pt x="1738" y="51"/>
                    </a:cubicBezTo>
                    <a:cubicBezTo>
                      <a:pt x="1746" y="50"/>
                      <a:pt x="1754" y="50"/>
                      <a:pt x="1762" y="48"/>
                    </a:cubicBezTo>
                    <a:cubicBezTo>
                      <a:pt x="1806" y="43"/>
                      <a:pt x="1851" y="49"/>
                      <a:pt x="1895" y="46"/>
                    </a:cubicBezTo>
                    <a:cubicBezTo>
                      <a:pt x="1945" y="46"/>
                      <a:pt x="1994" y="41"/>
                      <a:pt x="2044" y="36"/>
                    </a:cubicBezTo>
                    <a:cubicBezTo>
                      <a:pt x="2060" y="35"/>
                      <a:pt x="2076" y="34"/>
                      <a:pt x="2091" y="31"/>
                    </a:cubicBezTo>
                    <a:close/>
                  </a:path>
                </a:pathLst>
              </a:custGeom>
              <a:solidFill>
                <a:srgbClr val="DFE7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1" name="Freeform 18">
                <a:extLst>
                  <a:ext uri="{FF2B5EF4-FFF2-40B4-BE49-F238E27FC236}">
                    <a16:creationId xmlns:a16="http://schemas.microsoft.com/office/drawing/2014/main" id="{2F722CE9-7E85-4B0B-B974-2CC5BFC66169}"/>
                  </a:ext>
                </a:extLst>
              </p:cNvPr>
              <p:cNvSpPr>
                <a:spLocks/>
              </p:cNvSpPr>
              <p:nvPr/>
            </p:nvSpPr>
            <p:spPr bwMode="auto">
              <a:xfrm>
                <a:off x="172" y="3340"/>
                <a:ext cx="2157" cy="109"/>
              </a:xfrm>
              <a:custGeom>
                <a:avLst/>
                <a:gdLst>
                  <a:gd name="T0" fmla="*/ 1911 w 1919"/>
                  <a:gd name="T1" fmla="*/ 3 h 97"/>
                  <a:gd name="T2" fmla="*/ 1919 w 1919"/>
                  <a:gd name="T3" fmla="*/ 59 h 97"/>
                  <a:gd name="T4" fmla="*/ 1878 w 1919"/>
                  <a:gd name="T5" fmla="*/ 65 h 97"/>
                  <a:gd name="T6" fmla="*/ 1825 w 1919"/>
                  <a:gd name="T7" fmla="*/ 70 h 97"/>
                  <a:gd name="T8" fmla="*/ 1683 w 1919"/>
                  <a:gd name="T9" fmla="*/ 74 h 97"/>
                  <a:gd name="T10" fmla="*/ 1556 w 1919"/>
                  <a:gd name="T11" fmla="*/ 77 h 97"/>
                  <a:gd name="T12" fmla="*/ 1459 w 1919"/>
                  <a:gd name="T13" fmla="*/ 81 h 97"/>
                  <a:gd name="T14" fmla="*/ 1399 w 1919"/>
                  <a:gd name="T15" fmla="*/ 90 h 97"/>
                  <a:gd name="T16" fmla="*/ 1379 w 1919"/>
                  <a:gd name="T17" fmla="*/ 84 h 97"/>
                  <a:gd name="T18" fmla="*/ 1273 w 1919"/>
                  <a:gd name="T19" fmla="*/ 90 h 97"/>
                  <a:gd name="T20" fmla="*/ 1242 w 1919"/>
                  <a:gd name="T21" fmla="*/ 89 h 97"/>
                  <a:gd name="T22" fmla="*/ 1230 w 1919"/>
                  <a:gd name="T23" fmla="*/ 87 h 97"/>
                  <a:gd name="T24" fmla="*/ 1143 w 1919"/>
                  <a:gd name="T25" fmla="*/ 84 h 97"/>
                  <a:gd name="T26" fmla="*/ 1079 w 1919"/>
                  <a:gd name="T27" fmla="*/ 76 h 97"/>
                  <a:gd name="T28" fmla="*/ 1035 w 1919"/>
                  <a:gd name="T29" fmla="*/ 79 h 97"/>
                  <a:gd name="T30" fmla="*/ 850 w 1919"/>
                  <a:gd name="T31" fmla="*/ 85 h 97"/>
                  <a:gd name="T32" fmla="*/ 765 w 1919"/>
                  <a:gd name="T33" fmla="*/ 84 h 97"/>
                  <a:gd name="T34" fmla="*/ 644 w 1919"/>
                  <a:gd name="T35" fmla="*/ 87 h 97"/>
                  <a:gd name="T36" fmla="*/ 573 w 1919"/>
                  <a:gd name="T37" fmla="*/ 94 h 97"/>
                  <a:gd name="T38" fmla="*/ 560 w 1919"/>
                  <a:gd name="T39" fmla="*/ 94 h 97"/>
                  <a:gd name="T40" fmla="*/ 513 w 1919"/>
                  <a:gd name="T41" fmla="*/ 90 h 97"/>
                  <a:gd name="T42" fmla="*/ 470 w 1919"/>
                  <a:gd name="T43" fmla="*/ 89 h 97"/>
                  <a:gd name="T44" fmla="*/ 464 w 1919"/>
                  <a:gd name="T45" fmla="*/ 88 h 97"/>
                  <a:gd name="T46" fmla="*/ 346 w 1919"/>
                  <a:gd name="T47" fmla="*/ 90 h 97"/>
                  <a:gd name="T48" fmla="*/ 115 w 1919"/>
                  <a:gd name="T49" fmla="*/ 80 h 97"/>
                  <a:gd name="T50" fmla="*/ 21 w 1919"/>
                  <a:gd name="T51" fmla="*/ 70 h 97"/>
                  <a:gd name="T52" fmla="*/ 0 w 1919"/>
                  <a:gd name="T53" fmla="*/ 64 h 97"/>
                  <a:gd name="T54" fmla="*/ 11 w 1919"/>
                  <a:gd name="T55" fmla="*/ 11 h 97"/>
                  <a:gd name="T56" fmla="*/ 135 w 1919"/>
                  <a:gd name="T57" fmla="*/ 22 h 97"/>
                  <a:gd name="T58" fmla="*/ 218 w 1919"/>
                  <a:gd name="T59" fmla="*/ 25 h 97"/>
                  <a:gd name="T60" fmla="*/ 312 w 1919"/>
                  <a:gd name="T61" fmla="*/ 31 h 97"/>
                  <a:gd name="T62" fmla="*/ 413 w 1919"/>
                  <a:gd name="T63" fmla="*/ 34 h 97"/>
                  <a:gd name="T64" fmla="*/ 487 w 1919"/>
                  <a:gd name="T65" fmla="*/ 28 h 97"/>
                  <a:gd name="T66" fmla="*/ 576 w 1919"/>
                  <a:gd name="T67" fmla="*/ 36 h 97"/>
                  <a:gd name="T68" fmla="*/ 624 w 1919"/>
                  <a:gd name="T69" fmla="*/ 41 h 97"/>
                  <a:gd name="T70" fmla="*/ 649 w 1919"/>
                  <a:gd name="T71" fmla="*/ 55 h 97"/>
                  <a:gd name="T72" fmla="*/ 710 w 1919"/>
                  <a:gd name="T73" fmla="*/ 54 h 97"/>
                  <a:gd name="T74" fmla="*/ 726 w 1919"/>
                  <a:gd name="T75" fmla="*/ 48 h 97"/>
                  <a:gd name="T76" fmla="*/ 789 w 1919"/>
                  <a:gd name="T77" fmla="*/ 28 h 97"/>
                  <a:gd name="T78" fmla="*/ 972 w 1919"/>
                  <a:gd name="T79" fmla="*/ 34 h 97"/>
                  <a:gd name="T80" fmla="*/ 1142 w 1919"/>
                  <a:gd name="T81" fmla="*/ 37 h 97"/>
                  <a:gd name="T82" fmla="*/ 1191 w 1919"/>
                  <a:gd name="T83" fmla="*/ 33 h 97"/>
                  <a:gd name="T84" fmla="*/ 1284 w 1919"/>
                  <a:gd name="T85" fmla="*/ 29 h 97"/>
                  <a:gd name="T86" fmla="*/ 1291 w 1919"/>
                  <a:gd name="T87" fmla="*/ 27 h 97"/>
                  <a:gd name="T88" fmla="*/ 1331 w 1919"/>
                  <a:gd name="T89" fmla="*/ 26 h 97"/>
                  <a:gd name="T90" fmla="*/ 1418 w 1919"/>
                  <a:gd name="T91" fmla="*/ 24 h 97"/>
                  <a:gd name="T92" fmla="*/ 1483 w 1919"/>
                  <a:gd name="T93" fmla="*/ 25 h 97"/>
                  <a:gd name="T94" fmla="*/ 1528 w 1919"/>
                  <a:gd name="T95" fmla="*/ 21 h 97"/>
                  <a:gd name="T96" fmla="*/ 1615 w 1919"/>
                  <a:gd name="T97" fmla="*/ 16 h 97"/>
                  <a:gd name="T98" fmla="*/ 1712 w 1919"/>
                  <a:gd name="T99" fmla="*/ 9 h 97"/>
                  <a:gd name="T100" fmla="*/ 1747 w 1919"/>
                  <a:gd name="T101" fmla="*/ 14 h 97"/>
                  <a:gd name="T102" fmla="*/ 1825 w 1919"/>
                  <a:gd name="T103" fmla="*/ 3 h 97"/>
                  <a:gd name="T104" fmla="*/ 1846 w 1919"/>
                  <a:gd name="T105" fmla="*/ 1 h 97"/>
                  <a:gd name="T106" fmla="*/ 1863 w 1919"/>
                  <a:gd name="T107" fmla="*/ 1 h 97"/>
                  <a:gd name="T108" fmla="*/ 1911 w 1919"/>
                  <a:gd name="T109" fmla="*/ 3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919" h="97">
                    <a:moveTo>
                      <a:pt x="1911" y="3"/>
                    </a:moveTo>
                    <a:cubicBezTo>
                      <a:pt x="1913" y="22"/>
                      <a:pt x="1916" y="40"/>
                      <a:pt x="1919" y="59"/>
                    </a:cubicBezTo>
                    <a:cubicBezTo>
                      <a:pt x="1906" y="68"/>
                      <a:pt x="1891" y="64"/>
                      <a:pt x="1878" y="65"/>
                    </a:cubicBezTo>
                    <a:cubicBezTo>
                      <a:pt x="1860" y="66"/>
                      <a:pt x="1843" y="71"/>
                      <a:pt x="1825" y="70"/>
                    </a:cubicBezTo>
                    <a:cubicBezTo>
                      <a:pt x="1777" y="69"/>
                      <a:pt x="1730" y="76"/>
                      <a:pt x="1683" y="74"/>
                    </a:cubicBezTo>
                    <a:cubicBezTo>
                      <a:pt x="1640" y="69"/>
                      <a:pt x="1598" y="71"/>
                      <a:pt x="1556" y="77"/>
                    </a:cubicBezTo>
                    <a:cubicBezTo>
                      <a:pt x="1524" y="75"/>
                      <a:pt x="1492" y="77"/>
                      <a:pt x="1459" y="81"/>
                    </a:cubicBezTo>
                    <a:cubicBezTo>
                      <a:pt x="1439" y="83"/>
                      <a:pt x="1419" y="81"/>
                      <a:pt x="1399" y="90"/>
                    </a:cubicBezTo>
                    <a:cubicBezTo>
                      <a:pt x="1392" y="94"/>
                      <a:pt x="1387" y="84"/>
                      <a:pt x="1379" y="84"/>
                    </a:cubicBezTo>
                    <a:cubicBezTo>
                      <a:pt x="1344" y="88"/>
                      <a:pt x="1308" y="81"/>
                      <a:pt x="1273" y="90"/>
                    </a:cubicBezTo>
                    <a:cubicBezTo>
                      <a:pt x="1263" y="92"/>
                      <a:pt x="1252" y="93"/>
                      <a:pt x="1242" y="89"/>
                    </a:cubicBezTo>
                    <a:cubicBezTo>
                      <a:pt x="1238" y="87"/>
                      <a:pt x="1234" y="86"/>
                      <a:pt x="1230" y="87"/>
                    </a:cubicBezTo>
                    <a:cubicBezTo>
                      <a:pt x="1201" y="94"/>
                      <a:pt x="1171" y="87"/>
                      <a:pt x="1143" y="84"/>
                    </a:cubicBezTo>
                    <a:cubicBezTo>
                      <a:pt x="1121" y="81"/>
                      <a:pt x="1099" y="84"/>
                      <a:pt x="1079" y="76"/>
                    </a:cubicBezTo>
                    <a:cubicBezTo>
                      <a:pt x="1064" y="71"/>
                      <a:pt x="1050" y="77"/>
                      <a:pt x="1035" y="79"/>
                    </a:cubicBezTo>
                    <a:cubicBezTo>
                      <a:pt x="974" y="83"/>
                      <a:pt x="912" y="81"/>
                      <a:pt x="850" y="85"/>
                    </a:cubicBezTo>
                    <a:cubicBezTo>
                      <a:pt x="822" y="85"/>
                      <a:pt x="793" y="84"/>
                      <a:pt x="765" y="84"/>
                    </a:cubicBezTo>
                    <a:cubicBezTo>
                      <a:pt x="725" y="85"/>
                      <a:pt x="684" y="84"/>
                      <a:pt x="644" y="87"/>
                    </a:cubicBezTo>
                    <a:cubicBezTo>
                      <a:pt x="620" y="85"/>
                      <a:pt x="595" y="78"/>
                      <a:pt x="573" y="94"/>
                    </a:cubicBezTo>
                    <a:cubicBezTo>
                      <a:pt x="568" y="97"/>
                      <a:pt x="564" y="96"/>
                      <a:pt x="560" y="94"/>
                    </a:cubicBezTo>
                    <a:cubicBezTo>
                      <a:pt x="544" y="87"/>
                      <a:pt x="528" y="87"/>
                      <a:pt x="513" y="90"/>
                    </a:cubicBezTo>
                    <a:cubicBezTo>
                      <a:pt x="498" y="94"/>
                      <a:pt x="485" y="81"/>
                      <a:pt x="470" y="89"/>
                    </a:cubicBezTo>
                    <a:cubicBezTo>
                      <a:pt x="468" y="89"/>
                      <a:pt x="466" y="89"/>
                      <a:pt x="464" y="88"/>
                    </a:cubicBezTo>
                    <a:cubicBezTo>
                      <a:pt x="424" y="89"/>
                      <a:pt x="385" y="87"/>
                      <a:pt x="346" y="90"/>
                    </a:cubicBezTo>
                    <a:cubicBezTo>
                      <a:pt x="269" y="90"/>
                      <a:pt x="192" y="84"/>
                      <a:pt x="115" y="80"/>
                    </a:cubicBezTo>
                    <a:cubicBezTo>
                      <a:pt x="84" y="78"/>
                      <a:pt x="52" y="72"/>
                      <a:pt x="21" y="70"/>
                    </a:cubicBezTo>
                    <a:cubicBezTo>
                      <a:pt x="13" y="70"/>
                      <a:pt x="6" y="67"/>
                      <a:pt x="0" y="64"/>
                    </a:cubicBezTo>
                    <a:cubicBezTo>
                      <a:pt x="3" y="46"/>
                      <a:pt x="7" y="29"/>
                      <a:pt x="11" y="11"/>
                    </a:cubicBezTo>
                    <a:cubicBezTo>
                      <a:pt x="52" y="20"/>
                      <a:pt x="94" y="18"/>
                      <a:pt x="135" y="22"/>
                    </a:cubicBezTo>
                    <a:cubicBezTo>
                      <a:pt x="162" y="24"/>
                      <a:pt x="190" y="25"/>
                      <a:pt x="218" y="25"/>
                    </a:cubicBezTo>
                    <a:cubicBezTo>
                      <a:pt x="250" y="25"/>
                      <a:pt x="280" y="29"/>
                      <a:pt x="312" y="31"/>
                    </a:cubicBezTo>
                    <a:cubicBezTo>
                      <a:pt x="345" y="33"/>
                      <a:pt x="379" y="36"/>
                      <a:pt x="413" y="34"/>
                    </a:cubicBezTo>
                    <a:cubicBezTo>
                      <a:pt x="437" y="33"/>
                      <a:pt x="462" y="27"/>
                      <a:pt x="487" y="28"/>
                    </a:cubicBezTo>
                    <a:cubicBezTo>
                      <a:pt x="517" y="30"/>
                      <a:pt x="547" y="29"/>
                      <a:pt x="576" y="36"/>
                    </a:cubicBezTo>
                    <a:cubicBezTo>
                      <a:pt x="592" y="40"/>
                      <a:pt x="609" y="33"/>
                      <a:pt x="624" y="41"/>
                    </a:cubicBezTo>
                    <a:cubicBezTo>
                      <a:pt x="629" y="52"/>
                      <a:pt x="636" y="56"/>
                      <a:pt x="649" y="55"/>
                    </a:cubicBezTo>
                    <a:cubicBezTo>
                      <a:pt x="669" y="55"/>
                      <a:pt x="690" y="55"/>
                      <a:pt x="710" y="54"/>
                    </a:cubicBezTo>
                    <a:cubicBezTo>
                      <a:pt x="716" y="54"/>
                      <a:pt x="722" y="54"/>
                      <a:pt x="726" y="48"/>
                    </a:cubicBezTo>
                    <a:cubicBezTo>
                      <a:pt x="744" y="31"/>
                      <a:pt x="767" y="27"/>
                      <a:pt x="789" y="28"/>
                    </a:cubicBezTo>
                    <a:cubicBezTo>
                      <a:pt x="850" y="31"/>
                      <a:pt x="911" y="35"/>
                      <a:pt x="972" y="34"/>
                    </a:cubicBezTo>
                    <a:cubicBezTo>
                      <a:pt x="1029" y="32"/>
                      <a:pt x="1085" y="25"/>
                      <a:pt x="1142" y="37"/>
                    </a:cubicBezTo>
                    <a:cubicBezTo>
                      <a:pt x="1159" y="41"/>
                      <a:pt x="1175" y="35"/>
                      <a:pt x="1191" y="33"/>
                    </a:cubicBezTo>
                    <a:cubicBezTo>
                      <a:pt x="1222" y="28"/>
                      <a:pt x="1253" y="29"/>
                      <a:pt x="1284" y="29"/>
                    </a:cubicBezTo>
                    <a:cubicBezTo>
                      <a:pt x="1286" y="29"/>
                      <a:pt x="1289" y="28"/>
                      <a:pt x="1291" y="27"/>
                    </a:cubicBezTo>
                    <a:cubicBezTo>
                      <a:pt x="1304" y="24"/>
                      <a:pt x="1318" y="29"/>
                      <a:pt x="1331" y="26"/>
                    </a:cubicBezTo>
                    <a:cubicBezTo>
                      <a:pt x="1360" y="27"/>
                      <a:pt x="1389" y="26"/>
                      <a:pt x="1418" y="24"/>
                    </a:cubicBezTo>
                    <a:cubicBezTo>
                      <a:pt x="1439" y="22"/>
                      <a:pt x="1461" y="22"/>
                      <a:pt x="1483" y="25"/>
                    </a:cubicBezTo>
                    <a:cubicBezTo>
                      <a:pt x="1498" y="27"/>
                      <a:pt x="1513" y="26"/>
                      <a:pt x="1528" y="21"/>
                    </a:cubicBezTo>
                    <a:cubicBezTo>
                      <a:pt x="1558" y="25"/>
                      <a:pt x="1586" y="14"/>
                      <a:pt x="1615" y="16"/>
                    </a:cubicBezTo>
                    <a:cubicBezTo>
                      <a:pt x="1648" y="19"/>
                      <a:pt x="1680" y="15"/>
                      <a:pt x="1712" y="9"/>
                    </a:cubicBezTo>
                    <a:cubicBezTo>
                      <a:pt x="1724" y="9"/>
                      <a:pt x="1736" y="12"/>
                      <a:pt x="1747" y="14"/>
                    </a:cubicBezTo>
                    <a:cubicBezTo>
                      <a:pt x="1774" y="18"/>
                      <a:pt x="1799" y="3"/>
                      <a:pt x="1825" y="3"/>
                    </a:cubicBezTo>
                    <a:cubicBezTo>
                      <a:pt x="1832" y="3"/>
                      <a:pt x="1839" y="2"/>
                      <a:pt x="1846" y="1"/>
                    </a:cubicBezTo>
                    <a:cubicBezTo>
                      <a:pt x="1852" y="1"/>
                      <a:pt x="1858" y="2"/>
                      <a:pt x="1863" y="1"/>
                    </a:cubicBezTo>
                    <a:cubicBezTo>
                      <a:pt x="1879" y="2"/>
                      <a:pt x="1895" y="0"/>
                      <a:pt x="1911" y="3"/>
                    </a:cubicBezTo>
                    <a:close/>
                  </a:path>
                </a:pathLst>
              </a:custGeom>
              <a:solidFill>
                <a:srgbClr val="DFE7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2" name="Freeform 19">
                <a:extLst>
                  <a:ext uri="{FF2B5EF4-FFF2-40B4-BE49-F238E27FC236}">
                    <a16:creationId xmlns:a16="http://schemas.microsoft.com/office/drawing/2014/main" id="{42B0620D-2288-4656-8DAE-B76D251B2228}"/>
                  </a:ext>
                </a:extLst>
              </p:cNvPr>
              <p:cNvSpPr>
                <a:spLocks/>
              </p:cNvSpPr>
              <p:nvPr/>
            </p:nvSpPr>
            <p:spPr bwMode="auto">
              <a:xfrm>
                <a:off x="90" y="3771"/>
                <a:ext cx="2302" cy="107"/>
              </a:xfrm>
              <a:custGeom>
                <a:avLst/>
                <a:gdLst>
                  <a:gd name="T0" fmla="*/ 2044 w 2048"/>
                  <a:gd name="T1" fmla="*/ 16 h 96"/>
                  <a:gd name="T2" fmla="*/ 2044 w 2048"/>
                  <a:gd name="T3" fmla="*/ 52 h 96"/>
                  <a:gd name="T4" fmla="*/ 2038 w 2048"/>
                  <a:gd name="T5" fmla="*/ 67 h 96"/>
                  <a:gd name="T6" fmla="*/ 1982 w 2048"/>
                  <a:gd name="T7" fmla="*/ 75 h 96"/>
                  <a:gd name="T8" fmla="*/ 1908 w 2048"/>
                  <a:gd name="T9" fmla="*/ 79 h 96"/>
                  <a:gd name="T10" fmla="*/ 1877 w 2048"/>
                  <a:gd name="T11" fmla="*/ 79 h 96"/>
                  <a:gd name="T12" fmla="*/ 1868 w 2048"/>
                  <a:gd name="T13" fmla="*/ 79 h 96"/>
                  <a:gd name="T14" fmla="*/ 1474 w 2048"/>
                  <a:gd name="T15" fmla="*/ 92 h 96"/>
                  <a:gd name="T16" fmla="*/ 1389 w 2048"/>
                  <a:gd name="T17" fmla="*/ 91 h 96"/>
                  <a:gd name="T18" fmla="*/ 1354 w 2048"/>
                  <a:gd name="T19" fmla="*/ 90 h 96"/>
                  <a:gd name="T20" fmla="*/ 1240 w 2048"/>
                  <a:gd name="T21" fmla="*/ 91 h 96"/>
                  <a:gd name="T22" fmla="*/ 1111 w 2048"/>
                  <a:gd name="T23" fmla="*/ 90 h 96"/>
                  <a:gd name="T24" fmla="*/ 961 w 2048"/>
                  <a:gd name="T25" fmla="*/ 90 h 96"/>
                  <a:gd name="T26" fmla="*/ 848 w 2048"/>
                  <a:gd name="T27" fmla="*/ 87 h 96"/>
                  <a:gd name="T28" fmla="*/ 752 w 2048"/>
                  <a:gd name="T29" fmla="*/ 86 h 96"/>
                  <a:gd name="T30" fmla="*/ 523 w 2048"/>
                  <a:gd name="T31" fmla="*/ 78 h 96"/>
                  <a:gd name="T32" fmla="*/ 332 w 2048"/>
                  <a:gd name="T33" fmla="*/ 74 h 96"/>
                  <a:gd name="T34" fmla="*/ 281 w 2048"/>
                  <a:gd name="T35" fmla="*/ 74 h 96"/>
                  <a:gd name="T36" fmla="*/ 169 w 2048"/>
                  <a:gd name="T37" fmla="*/ 65 h 96"/>
                  <a:gd name="T38" fmla="*/ 35 w 2048"/>
                  <a:gd name="T39" fmla="*/ 56 h 96"/>
                  <a:gd name="T40" fmla="*/ 0 w 2048"/>
                  <a:gd name="T41" fmla="*/ 37 h 96"/>
                  <a:gd name="T42" fmla="*/ 8 w 2048"/>
                  <a:gd name="T43" fmla="*/ 0 h 96"/>
                  <a:gd name="T44" fmla="*/ 159 w 2048"/>
                  <a:gd name="T45" fmla="*/ 17 h 96"/>
                  <a:gd name="T46" fmla="*/ 194 w 2048"/>
                  <a:gd name="T47" fmla="*/ 15 h 96"/>
                  <a:gd name="T48" fmla="*/ 208 w 2048"/>
                  <a:gd name="T49" fmla="*/ 14 h 96"/>
                  <a:gd name="T50" fmla="*/ 230 w 2048"/>
                  <a:gd name="T51" fmla="*/ 14 h 96"/>
                  <a:gd name="T52" fmla="*/ 266 w 2048"/>
                  <a:gd name="T53" fmla="*/ 19 h 96"/>
                  <a:gd name="T54" fmla="*/ 302 w 2048"/>
                  <a:gd name="T55" fmla="*/ 22 h 96"/>
                  <a:gd name="T56" fmla="*/ 370 w 2048"/>
                  <a:gd name="T57" fmla="*/ 20 h 96"/>
                  <a:gd name="T58" fmla="*/ 431 w 2048"/>
                  <a:gd name="T59" fmla="*/ 22 h 96"/>
                  <a:gd name="T60" fmla="*/ 491 w 2048"/>
                  <a:gd name="T61" fmla="*/ 29 h 96"/>
                  <a:gd name="T62" fmla="*/ 549 w 2048"/>
                  <a:gd name="T63" fmla="*/ 32 h 96"/>
                  <a:gd name="T64" fmla="*/ 590 w 2048"/>
                  <a:gd name="T65" fmla="*/ 28 h 96"/>
                  <a:gd name="T66" fmla="*/ 733 w 2048"/>
                  <a:gd name="T67" fmla="*/ 29 h 96"/>
                  <a:gd name="T68" fmla="*/ 771 w 2048"/>
                  <a:gd name="T69" fmla="*/ 28 h 96"/>
                  <a:gd name="T70" fmla="*/ 779 w 2048"/>
                  <a:gd name="T71" fmla="*/ 29 h 96"/>
                  <a:gd name="T72" fmla="*/ 825 w 2048"/>
                  <a:gd name="T73" fmla="*/ 33 h 96"/>
                  <a:gd name="T74" fmla="*/ 849 w 2048"/>
                  <a:gd name="T75" fmla="*/ 28 h 96"/>
                  <a:gd name="T76" fmla="*/ 934 w 2048"/>
                  <a:gd name="T77" fmla="*/ 30 h 96"/>
                  <a:gd name="T78" fmla="*/ 940 w 2048"/>
                  <a:gd name="T79" fmla="*/ 30 h 96"/>
                  <a:gd name="T80" fmla="*/ 1049 w 2048"/>
                  <a:gd name="T81" fmla="*/ 38 h 96"/>
                  <a:gd name="T82" fmla="*/ 1091 w 2048"/>
                  <a:gd name="T83" fmla="*/ 39 h 96"/>
                  <a:gd name="T84" fmla="*/ 1097 w 2048"/>
                  <a:gd name="T85" fmla="*/ 40 h 96"/>
                  <a:gd name="T86" fmla="*/ 1169 w 2048"/>
                  <a:gd name="T87" fmla="*/ 40 h 96"/>
                  <a:gd name="T88" fmla="*/ 1277 w 2048"/>
                  <a:gd name="T89" fmla="*/ 42 h 96"/>
                  <a:gd name="T90" fmla="*/ 1319 w 2048"/>
                  <a:gd name="T91" fmla="*/ 42 h 96"/>
                  <a:gd name="T92" fmla="*/ 1425 w 2048"/>
                  <a:gd name="T93" fmla="*/ 38 h 96"/>
                  <a:gd name="T94" fmla="*/ 1441 w 2048"/>
                  <a:gd name="T95" fmla="*/ 35 h 96"/>
                  <a:gd name="T96" fmla="*/ 1456 w 2048"/>
                  <a:gd name="T97" fmla="*/ 37 h 96"/>
                  <a:gd name="T98" fmla="*/ 1477 w 2048"/>
                  <a:gd name="T99" fmla="*/ 39 h 96"/>
                  <a:gd name="T100" fmla="*/ 1522 w 2048"/>
                  <a:gd name="T101" fmla="*/ 37 h 96"/>
                  <a:gd name="T102" fmla="*/ 1610 w 2048"/>
                  <a:gd name="T103" fmla="*/ 36 h 96"/>
                  <a:gd name="T104" fmla="*/ 1624 w 2048"/>
                  <a:gd name="T105" fmla="*/ 37 h 96"/>
                  <a:gd name="T106" fmla="*/ 1633 w 2048"/>
                  <a:gd name="T107" fmla="*/ 39 h 96"/>
                  <a:gd name="T108" fmla="*/ 1704 w 2048"/>
                  <a:gd name="T109" fmla="*/ 38 h 96"/>
                  <a:gd name="T110" fmla="*/ 1777 w 2048"/>
                  <a:gd name="T111" fmla="*/ 31 h 96"/>
                  <a:gd name="T112" fmla="*/ 1791 w 2048"/>
                  <a:gd name="T113" fmla="*/ 33 h 96"/>
                  <a:gd name="T114" fmla="*/ 1846 w 2048"/>
                  <a:gd name="T115" fmla="*/ 29 h 96"/>
                  <a:gd name="T116" fmla="*/ 1898 w 2048"/>
                  <a:gd name="T117" fmla="*/ 26 h 96"/>
                  <a:gd name="T118" fmla="*/ 1947 w 2048"/>
                  <a:gd name="T119" fmla="*/ 19 h 96"/>
                  <a:gd name="T120" fmla="*/ 1955 w 2048"/>
                  <a:gd name="T121" fmla="*/ 17 h 96"/>
                  <a:gd name="T122" fmla="*/ 2044 w 2048"/>
                  <a:gd name="T123" fmla="*/ 16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048" h="96">
                    <a:moveTo>
                      <a:pt x="2044" y="16"/>
                    </a:moveTo>
                    <a:cubicBezTo>
                      <a:pt x="2046" y="28"/>
                      <a:pt x="2048" y="40"/>
                      <a:pt x="2044" y="52"/>
                    </a:cubicBezTo>
                    <a:cubicBezTo>
                      <a:pt x="2042" y="57"/>
                      <a:pt x="2044" y="63"/>
                      <a:pt x="2038" y="67"/>
                    </a:cubicBezTo>
                    <a:cubicBezTo>
                      <a:pt x="2020" y="73"/>
                      <a:pt x="2001" y="72"/>
                      <a:pt x="1982" y="75"/>
                    </a:cubicBezTo>
                    <a:cubicBezTo>
                      <a:pt x="1957" y="80"/>
                      <a:pt x="1932" y="73"/>
                      <a:pt x="1908" y="79"/>
                    </a:cubicBezTo>
                    <a:cubicBezTo>
                      <a:pt x="1898" y="80"/>
                      <a:pt x="1887" y="78"/>
                      <a:pt x="1877" y="79"/>
                    </a:cubicBezTo>
                    <a:cubicBezTo>
                      <a:pt x="1874" y="80"/>
                      <a:pt x="1871" y="79"/>
                      <a:pt x="1868" y="79"/>
                    </a:cubicBezTo>
                    <a:cubicBezTo>
                      <a:pt x="1737" y="86"/>
                      <a:pt x="1605" y="89"/>
                      <a:pt x="1474" y="92"/>
                    </a:cubicBezTo>
                    <a:cubicBezTo>
                      <a:pt x="1446" y="84"/>
                      <a:pt x="1417" y="90"/>
                      <a:pt x="1389" y="91"/>
                    </a:cubicBezTo>
                    <a:cubicBezTo>
                      <a:pt x="1377" y="96"/>
                      <a:pt x="1366" y="91"/>
                      <a:pt x="1354" y="90"/>
                    </a:cubicBezTo>
                    <a:cubicBezTo>
                      <a:pt x="1316" y="89"/>
                      <a:pt x="1278" y="91"/>
                      <a:pt x="1240" y="91"/>
                    </a:cubicBezTo>
                    <a:cubicBezTo>
                      <a:pt x="1197" y="91"/>
                      <a:pt x="1154" y="91"/>
                      <a:pt x="1111" y="90"/>
                    </a:cubicBezTo>
                    <a:cubicBezTo>
                      <a:pt x="1061" y="89"/>
                      <a:pt x="1011" y="93"/>
                      <a:pt x="961" y="90"/>
                    </a:cubicBezTo>
                    <a:cubicBezTo>
                      <a:pt x="924" y="88"/>
                      <a:pt x="886" y="88"/>
                      <a:pt x="848" y="87"/>
                    </a:cubicBezTo>
                    <a:cubicBezTo>
                      <a:pt x="816" y="86"/>
                      <a:pt x="784" y="88"/>
                      <a:pt x="752" y="86"/>
                    </a:cubicBezTo>
                    <a:cubicBezTo>
                      <a:pt x="676" y="81"/>
                      <a:pt x="600" y="80"/>
                      <a:pt x="523" y="78"/>
                    </a:cubicBezTo>
                    <a:cubicBezTo>
                      <a:pt x="460" y="77"/>
                      <a:pt x="396" y="80"/>
                      <a:pt x="332" y="74"/>
                    </a:cubicBezTo>
                    <a:cubicBezTo>
                      <a:pt x="315" y="73"/>
                      <a:pt x="298" y="76"/>
                      <a:pt x="281" y="74"/>
                    </a:cubicBezTo>
                    <a:cubicBezTo>
                      <a:pt x="243" y="72"/>
                      <a:pt x="206" y="69"/>
                      <a:pt x="169" y="65"/>
                    </a:cubicBezTo>
                    <a:cubicBezTo>
                      <a:pt x="125" y="60"/>
                      <a:pt x="79" y="63"/>
                      <a:pt x="35" y="56"/>
                    </a:cubicBezTo>
                    <a:cubicBezTo>
                      <a:pt x="21" y="54"/>
                      <a:pt x="6" y="53"/>
                      <a:pt x="0" y="37"/>
                    </a:cubicBezTo>
                    <a:cubicBezTo>
                      <a:pt x="6" y="25"/>
                      <a:pt x="1" y="11"/>
                      <a:pt x="8" y="0"/>
                    </a:cubicBezTo>
                    <a:cubicBezTo>
                      <a:pt x="58" y="1"/>
                      <a:pt x="108" y="17"/>
                      <a:pt x="159" y="17"/>
                    </a:cubicBezTo>
                    <a:cubicBezTo>
                      <a:pt x="170" y="16"/>
                      <a:pt x="182" y="15"/>
                      <a:pt x="194" y="15"/>
                    </a:cubicBezTo>
                    <a:cubicBezTo>
                      <a:pt x="199" y="15"/>
                      <a:pt x="203" y="14"/>
                      <a:pt x="208" y="14"/>
                    </a:cubicBezTo>
                    <a:cubicBezTo>
                      <a:pt x="215" y="18"/>
                      <a:pt x="222" y="15"/>
                      <a:pt x="230" y="14"/>
                    </a:cubicBezTo>
                    <a:cubicBezTo>
                      <a:pt x="241" y="20"/>
                      <a:pt x="253" y="23"/>
                      <a:pt x="266" y="19"/>
                    </a:cubicBezTo>
                    <a:cubicBezTo>
                      <a:pt x="278" y="15"/>
                      <a:pt x="290" y="22"/>
                      <a:pt x="302" y="22"/>
                    </a:cubicBezTo>
                    <a:cubicBezTo>
                      <a:pt x="325" y="23"/>
                      <a:pt x="347" y="21"/>
                      <a:pt x="370" y="20"/>
                    </a:cubicBezTo>
                    <a:cubicBezTo>
                      <a:pt x="390" y="20"/>
                      <a:pt x="411" y="19"/>
                      <a:pt x="431" y="22"/>
                    </a:cubicBezTo>
                    <a:cubicBezTo>
                      <a:pt x="450" y="32"/>
                      <a:pt x="470" y="34"/>
                      <a:pt x="491" y="29"/>
                    </a:cubicBezTo>
                    <a:cubicBezTo>
                      <a:pt x="510" y="24"/>
                      <a:pt x="530" y="32"/>
                      <a:pt x="549" y="32"/>
                    </a:cubicBezTo>
                    <a:cubicBezTo>
                      <a:pt x="563" y="32"/>
                      <a:pt x="577" y="32"/>
                      <a:pt x="590" y="28"/>
                    </a:cubicBezTo>
                    <a:cubicBezTo>
                      <a:pt x="638" y="31"/>
                      <a:pt x="685" y="28"/>
                      <a:pt x="733" y="29"/>
                    </a:cubicBezTo>
                    <a:cubicBezTo>
                      <a:pt x="745" y="31"/>
                      <a:pt x="758" y="31"/>
                      <a:pt x="771" y="28"/>
                    </a:cubicBezTo>
                    <a:cubicBezTo>
                      <a:pt x="773" y="28"/>
                      <a:pt x="776" y="28"/>
                      <a:pt x="779" y="29"/>
                    </a:cubicBezTo>
                    <a:cubicBezTo>
                      <a:pt x="795" y="29"/>
                      <a:pt x="809" y="39"/>
                      <a:pt x="825" y="33"/>
                    </a:cubicBezTo>
                    <a:cubicBezTo>
                      <a:pt x="833" y="31"/>
                      <a:pt x="841" y="28"/>
                      <a:pt x="849" y="28"/>
                    </a:cubicBezTo>
                    <a:cubicBezTo>
                      <a:pt x="877" y="30"/>
                      <a:pt x="905" y="41"/>
                      <a:pt x="934" y="30"/>
                    </a:cubicBezTo>
                    <a:cubicBezTo>
                      <a:pt x="936" y="29"/>
                      <a:pt x="938" y="30"/>
                      <a:pt x="940" y="30"/>
                    </a:cubicBezTo>
                    <a:cubicBezTo>
                      <a:pt x="975" y="44"/>
                      <a:pt x="1012" y="36"/>
                      <a:pt x="1049" y="38"/>
                    </a:cubicBezTo>
                    <a:cubicBezTo>
                      <a:pt x="1063" y="39"/>
                      <a:pt x="1077" y="38"/>
                      <a:pt x="1091" y="39"/>
                    </a:cubicBezTo>
                    <a:cubicBezTo>
                      <a:pt x="1093" y="39"/>
                      <a:pt x="1095" y="40"/>
                      <a:pt x="1097" y="40"/>
                    </a:cubicBezTo>
                    <a:cubicBezTo>
                      <a:pt x="1121" y="35"/>
                      <a:pt x="1145" y="45"/>
                      <a:pt x="1169" y="40"/>
                    </a:cubicBezTo>
                    <a:cubicBezTo>
                      <a:pt x="1205" y="36"/>
                      <a:pt x="1241" y="40"/>
                      <a:pt x="1277" y="42"/>
                    </a:cubicBezTo>
                    <a:cubicBezTo>
                      <a:pt x="1291" y="42"/>
                      <a:pt x="1305" y="43"/>
                      <a:pt x="1319" y="42"/>
                    </a:cubicBezTo>
                    <a:cubicBezTo>
                      <a:pt x="1354" y="38"/>
                      <a:pt x="1390" y="41"/>
                      <a:pt x="1425" y="38"/>
                    </a:cubicBezTo>
                    <a:cubicBezTo>
                      <a:pt x="1431" y="38"/>
                      <a:pt x="1436" y="38"/>
                      <a:pt x="1441" y="35"/>
                    </a:cubicBezTo>
                    <a:cubicBezTo>
                      <a:pt x="1449" y="29"/>
                      <a:pt x="1448" y="31"/>
                      <a:pt x="1456" y="37"/>
                    </a:cubicBezTo>
                    <a:cubicBezTo>
                      <a:pt x="1459" y="40"/>
                      <a:pt x="1470" y="42"/>
                      <a:pt x="1477" y="39"/>
                    </a:cubicBezTo>
                    <a:cubicBezTo>
                      <a:pt x="1492" y="32"/>
                      <a:pt x="1507" y="37"/>
                      <a:pt x="1522" y="37"/>
                    </a:cubicBezTo>
                    <a:cubicBezTo>
                      <a:pt x="1551" y="35"/>
                      <a:pt x="1581" y="45"/>
                      <a:pt x="1610" y="36"/>
                    </a:cubicBezTo>
                    <a:cubicBezTo>
                      <a:pt x="1615" y="34"/>
                      <a:pt x="1619" y="35"/>
                      <a:pt x="1624" y="37"/>
                    </a:cubicBezTo>
                    <a:cubicBezTo>
                      <a:pt x="1627" y="38"/>
                      <a:pt x="1631" y="40"/>
                      <a:pt x="1633" y="39"/>
                    </a:cubicBezTo>
                    <a:cubicBezTo>
                      <a:pt x="1657" y="26"/>
                      <a:pt x="1681" y="46"/>
                      <a:pt x="1704" y="38"/>
                    </a:cubicBezTo>
                    <a:cubicBezTo>
                      <a:pt x="1728" y="30"/>
                      <a:pt x="1753" y="36"/>
                      <a:pt x="1777" y="31"/>
                    </a:cubicBezTo>
                    <a:cubicBezTo>
                      <a:pt x="1782" y="30"/>
                      <a:pt x="1786" y="32"/>
                      <a:pt x="1791" y="33"/>
                    </a:cubicBezTo>
                    <a:cubicBezTo>
                      <a:pt x="1809" y="36"/>
                      <a:pt x="1827" y="36"/>
                      <a:pt x="1846" y="29"/>
                    </a:cubicBezTo>
                    <a:cubicBezTo>
                      <a:pt x="1863" y="22"/>
                      <a:pt x="1881" y="27"/>
                      <a:pt x="1898" y="26"/>
                    </a:cubicBezTo>
                    <a:cubicBezTo>
                      <a:pt x="1915" y="25"/>
                      <a:pt x="1932" y="28"/>
                      <a:pt x="1947" y="19"/>
                    </a:cubicBezTo>
                    <a:cubicBezTo>
                      <a:pt x="1950" y="18"/>
                      <a:pt x="1952" y="17"/>
                      <a:pt x="1955" y="17"/>
                    </a:cubicBezTo>
                    <a:cubicBezTo>
                      <a:pt x="1985" y="18"/>
                      <a:pt x="2014" y="18"/>
                      <a:pt x="2044" y="16"/>
                    </a:cubicBezTo>
                    <a:close/>
                  </a:path>
                </a:pathLst>
              </a:custGeom>
              <a:solidFill>
                <a:srgbClr val="E0E8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3" name="Freeform 20">
                <a:extLst>
                  <a:ext uri="{FF2B5EF4-FFF2-40B4-BE49-F238E27FC236}">
                    <a16:creationId xmlns:a16="http://schemas.microsoft.com/office/drawing/2014/main" id="{A2134C7E-DE0A-4FA2-B6E1-B2BC518FD4A2}"/>
                  </a:ext>
                </a:extLst>
              </p:cNvPr>
              <p:cNvSpPr>
                <a:spLocks/>
              </p:cNvSpPr>
              <p:nvPr/>
            </p:nvSpPr>
            <p:spPr bwMode="auto">
              <a:xfrm>
                <a:off x="139" y="3498"/>
                <a:ext cx="2226" cy="124"/>
              </a:xfrm>
              <a:custGeom>
                <a:avLst/>
                <a:gdLst>
                  <a:gd name="T0" fmla="*/ 1980 w 1980"/>
                  <a:gd name="T1" fmla="*/ 79 h 111"/>
                  <a:gd name="T2" fmla="*/ 1903 w 1980"/>
                  <a:gd name="T3" fmla="*/ 87 h 111"/>
                  <a:gd name="T4" fmla="*/ 1672 w 1980"/>
                  <a:gd name="T5" fmla="*/ 96 h 111"/>
                  <a:gd name="T6" fmla="*/ 1563 w 1980"/>
                  <a:gd name="T7" fmla="*/ 96 h 111"/>
                  <a:gd name="T8" fmla="*/ 1509 w 1980"/>
                  <a:gd name="T9" fmla="*/ 94 h 111"/>
                  <a:gd name="T10" fmla="*/ 1371 w 1980"/>
                  <a:gd name="T11" fmla="*/ 98 h 111"/>
                  <a:gd name="T12" fmla="*/ 1323 w 1980"/>
                  <a:gd name="T13" fmla="*/ 104 h 111"/>
                  <a:gd name="T14" fmla="*/ 1236 w 1980"/>
                  <a:gd name="T15" fmla="*/ 100 h 111"/>
                  <a:gd name="T16" fmla="*/ 900 w 1980"/>
                  <a:gd name="T17" fmla="*/ 107 h 111"/>
                  <a:gd name="T18" fmla="*/ 782 w 1980"/>
                  <a:gd name="T19" fmla="*/ 104 h 111"/>
                  <a:gd name="T20" fmla="*/ 666 w 1980"/>
                  <a:gd name="T21" fmla="*/ 100 h 111"/>
                  <a:gd name="T22" fmla="*/ 432 w 1980"/>
                  <a:gd name="T23" fmla="*/ 94 h 111"/>
                  <a:gd name="T24" fmla="*/ 390 w 1980"/>
                  <a:gd name="T25" fmla="*/ 96 h 111"/>
                  <a:gd name="T26" fmla="*/ 349 w 1980"/>
                  <a:gd name="T27" fmla="*/ 94 h 111"/>
                  <a:gd name="T28" fmla="*/ 73 w 1980"/>
                  <a:gd name="T29" fmla="*/ 81 h 111"/>
                  <a:gd name="T30" fmla="*/ 0 w 1980"/>
                  <a:gd name="T31" fmla="*/ 71 h 111"/>
                  <a:gd name="T32" fmla="*/ 35 w 1980"/>
                  <a:gd name="T33" fmla="*/ 21 h 111"/>
                  <a:gd name="T34" fmla="*/ 126 w 1980"/>
                  <a:gd name="T35" fmla="*/ 26 h 111"/>
                  <a:gd name="T36" fmla="*/ 206 w 1980"/>
                  <a:gd name="T37" fmla="*/ 38 h 111"/>
                  <a:gd name="T38" fmla="*/ 304 w 1980"/>
                  <a:gd name="T39" fmla="*/ 39 h 111"/>
                  <a:gd name="T40" fmla="*/ 385 w 1980"/>
                  <a:gd name="T41" fmla="*/ 47 h 111"/>
                  <a:gd name="T42" fmla="*/ 505 w 1980"/>
                  <a:gd name="T43" fmla="*/ 51 h 111"/>
                  <a:gd name="T44" fmla="*/ 636 w 1980"/>
                  <a:gd name="T45" fmla="*/ 51 h 111"/>
                  <a:gd name="T46" fmla="*/ 750 w 1980"/>
                  <a:gd name="T47" fmla="*/ 52 h 111"/>
                  <a:gd name="T48" fmla="*/ 788 w 1980"/>
                  <a:gd name="T49" fmla="*/ 46 h 111"/>
                  <a:gd name="T50" fmla="*/ 827 w 1980"/>
                  <a:gd name="T51" fmla="*/ 50 h 111"/>
                  <a:gd name="T52" fmla="*/ 884 w 1980"/>
                  <a:gd name="T53" fmla="*/ 49 h 111"/>
                  <a:gd name="T54" fmla="*/ 1016 w 1980"/>
                  <a:gd name="T55" fmla="*/ 52 h 111"/>
                  <a:gd name="T56" fmla="*/ 1107 w 1980"/>
                  <a:gd name="T57" fmla="*/ 51 h 111"/>
                  <a:gd name="T58" fmla="*/ 1238 w 1980"/>
                  <a:gd name="T59" fmla="*/ 45 h 111"/>
                  <a:gd name="T60" fmla="*/ 1367 w 1980"/>
                  <a:gd name="T61" fmla="*/ 46 h 111"/>
                  <a:gd name="T62" fmla="*/ 1422 w 1980"/>
                  <a:gd name="T63" fmla="*/ 41 h 111"/>
                  <a:gd name="T64" fmla="*/ 1598 w 1980"/>
                  <a:gd name="T65" fmla="*/ 46 h 111"/>
                  <a:gd name="T66" fmla="*/ 1694 w 1980"/>
                  <a:gd name="T67" fmla="*/ 37 h 111"/>
                  <a:gd name="T68" fmla="*/ 1745 w 1980"/>
                  <a:gd name="T69" fmla="*/ 36 h 111"/>
                  <a:gd name="T70" fmla="*/ 1783 w 1980"/>
                  <a:gd name="T71" fmla="*/ 35 h 111"/>
                  <a:gd name="T72" fmla="*/ 1826 w 1980"/>
                  <a:gd name="T73" fmla="*/ 35 h 111"/>
                  <a:gd name="T74" fmla="*/ 1953 w 1980"/>
                  <a:gd name="T75" fmla="*/ 33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980" h="111">
                    <a:moveTo>
                      <a:pt x="1972" y="42"/>
                    </a:moveTo>
                    <a:cubicBezTo>
                      <a:pt x="1971" y="56"/>
                      <a:pt x="1978" y="67"/>
                      <a:pt x="1980" y="79"/>
                    </a:cubicBezTo>
                    <a:cubicBezTo>
                      <a:pt x="1958" y="89"/>
                      <a:pt x="1935" y="81"/>
                      <a:pt x="1913" y="86"/>
                    </a:cubicBezTo>
                    <a:cubicBezTo>
                      <a:pt x="1910" y="87"/>
                      <a:pt x="1906" y="87"/>
                      <a:pt x="1903" y="87"/>
                    </a:cubicBezTo>
                    <a:cubicBezTo>
                      <a:pt x="1869" y="76"/>
                      <a:pt x="1835" y="83"/>
                      <a:pt x="1802" y="87"/>
                    </a:cubicBezTo>
                    <a:cubicBezTo>
                      <a:pt x="1759" y="92"/>
                      <a:pt x="1715" y="88"/>
                      <a:pt x="1672" y="96"/>
                    </a:cubicBezTo>
                    <a:cubicBezTo>
                      <a:pt x="1670" y="96"/>
                      <a:pt x="1668" y="95"/>
                      <a:pt x="1666" y="95"/>
                    </a:cubicBezTo>
                    <a:cubicBezTo>
                      <a:pt x="1632" y="92"/>
                      <a:pt x="1597" y="89"/>
                      <a:pt x="1563" y="96"/>
                    </a:cubicBezTo>
                    <a:cubicBezTo>
                      <a:pt x="1561" y="96"/>
                      <a:pt x="1559" y="97"/>
                      <a:pt x="1557" y="96"/>
                    </a:cubicBezTo>
                    <a:cubicBezTo>
                      <a:pt x="1541" y="91"/>
                      <a:pt x="1526" y="90"/>
                      <a:pt x="1509" y="94"/>
                    </a:cubicBezTo>
                    <a:cubicBezTo>
                      <a:pt x="1484" y="100"/>
                      <a:pt x="1458" y="96"/>
                      <a:pt x="1432" y="95"/>
                    </a:cubicBezTo>
                    <a:cubicBezTo>
                      <a:pt x="1411" y="95"/>
                      <a:pt x="1391" y="98"/>
                      <a:pt x="1371" y="98"/>
                    </a:cubicBezTo>
                    <a:cubicBezTo>
                      <a:pt x="1369" y="99"/>
                      <a:pt x="1367" y="99"/>
                      <a:pt x="1365" y="99"/>
                    </a:cubicBezTo>
                    <a:cubicBezTo>
                      <a:pt x="1351" y="101"/>
                      <a:pt x="1337" y="99"/>
                      <a:pt x="1323" y="104"/>
                    </a:cubicBezTo>
                    <a:cubicBezTo>
                      <a:pt x="1315" y="105"/>
                      <a:pt x="1306" y="105"/>
                      <a:pt x="1297" y="104"/>
                    </a:cubicBezTo>
                    <a:cubicBezTo>
                      <a:pt x="1277" y="100"/>
                      <a:pt x="1257" y="100"/>
                      <a:pt x="1236" y="100"/>
                    </a:cubicBezTo>
                    <a:cubicBezTo>
                      <a:pt x="1191" y="102"/>
                      <a:pt x="1145" y="94"/>
                      <a:pt x="1100" y="101"/>
                    </a:cubicBezTo>
                    <a:cubicBezTo>
                      <a:pt x="1034" y="111"/>
                      <a:pt x="967" y="101"/>
                      <a:pt x="900" y="107"/>
                    </a:cubicBezTo>
                    <a:cubicBezTo>
                      <a:pt x="888" y="107"/>
                      <a:pt x="876" y="107"/>
                      <a:pt x="863" y="106"/>
                    </a:cubicBezTo>
                    <a:cubicBezTo>
                      <a:pt x="836" y="104"/>
                      <a:pt x="809" y="101"/>
                      <a:pt x="782" y="104"/>
                    </a:cubicBezTo>
                    <a:cubicBezTo>
                      <a:pt x="756" y="103"/>
                      <a:pt x="731" y="106"/>
                      <a:pt x="705" y="104"/>
                    </a:cubicBezTo>
                    <a:cubicBezTo>
                      <a:pt x="692" y="101"/>
                      <a:pt x="679" y="101"/>
                      <a:pt x="666" y="100"/>
                    </a:cubicBezTo>
                    <a:cubicBezTo>
                      <a:pt x="615" y="101"/>
                      <a:pt x="564" y="95"/>
                      <a:pt x="513" y="98"/>
                    </a:cubicBezTo>
                    <a:cubicBezTo>
                      <a:pt x="486" y="100"/>
                      <a:pt x="459" y="99"/>
                      <a:pt x="432" y="94"/>
                    </a:cubicBezTo>
                    <a:cubicBezTo>
                      <a:pt x="424" y="92"/>
                      <a:pt x="416" y="92"/>
                      <a:pt x="408" y="94"/>
                    </a:cubicBezTo>
                    <a:cubicBezTo>
                      <a:pt x="402" y="96"/>
                      <a:pt x="396" y="97"/>
                      <a:pt x="390" y="96"/>
                    </a:cubicBezTo>
                    <a:cubicBezTo>
                      <a:pt x="378" y="97"/>
                      <a:pt x="367" y="92"/>
                      <a:pt x="355" y="94"/>
                    </a:cubicBezTo>
                    <a:cubicBezTo>
                      <a:pt x="353" y="94"/>
                      <a:pt x="351" y="94"/>
                      <a:pt x="349" y="94"/>
                    </a:cubicBezTo>
                    <a:cubicBezTo>
                      <a:pt x="313" y="87"/>
                      <a:pt x="276" y="91"/>
                      <a:pt x="240" y="88"/>
                    </a:cubicBezTo>
                    <a:cubicBezTo>
                      <a:pt x="184" y="85"/>
                      <a:pt x="129" y="86"/>
                      <a:pt x="73" y="81"/>
                    </a:cubicBezTo>
                    <a:cubicBezTo>
                      <a:pt x="59" y="80"/>
                      <a:pt x="46" y="80"/>
                      <a:pt x="32" y="81"/>
                    </a:cubicBezTo>
                    <a:cubicBezTo>
                      <a:pt x="20" y="81"/>
                      <a:pt x="9" y="79"/>
                      <a:pt x="0" y="71"/>
                    </a:cubicBezTo>
                    <a:cubicBezTo>
                      <a:pt x="2" y="52"/>
                      <a:pt x="5" y="33"/>
                      <a:pt x="12" y="15"/>
                    </a:cubicBezTo>
                    <a:cubicBezTo>
                      <a:pt x="20" y="14"/>
                      <a:pt x="32" y="0"/>
                      <a:pt x="35" y="21"/>
                    </a:cubicBezTo>
                    <a:cubicBezTo>
                      <a:pt x="36" y="25"/>
                      <a:pt x="46" y="26"/>
                      <a:pt x="53" y="26"/>
                    </a:cubicBezTo>
                    <a:cubicBezTo>
                      <a:pt x="77" y="27"/>
                      <a:pt x="102" y="26"/>
                      <a:pt x="126" y="26"/>
                    </a:cubicBezTo>
                    <a:cubicBezTo>
                      <a:pt x="147" y="29"/>
                      <a:pt x="169" y="32"/>
                      <a:pt x="190" y="38"/>
                    </a:cubicBezTo>
                    <a:cubicBezTo>
                      <a:pt x="195" y="42"/>
                      <a:pt x="200" y="41"/>
                      <a:pt x="206" y="38"/>
                    </a:cubicBezTo>
                    <a:cubicBezTo>
                      <a:pt x="228" y="30"/>
                      <a:pt x="250" y="36"/>
                      <a:pt x="271" y="40"/>
                    </a:cubicBezTo>
                    <a:cubicBezTo>
                      <a:pt x="283" y="42"/>
                      <a:pt x="293" y="43"/>
                      <a:pt x="304" y="39"/>
                    </a:cubicBezTo>
                    <a:cubicBezTo>
                      <a:pt x="308" y="38"/>
                      <a:pt x="311" y="38"/>
                      <a:pt x="315" y="38"/>
                    </a:cubicBezTo>
                    <a:cubicBezTo>
                      <a:pt x="338" y="45"/>
                      <a:pt x="362" y="52"/>
                      <a:pt x="385" y="47"/>
                    </a:cubicBezTo>
                    <a:cubicBezTo>
                      <a:pt x="402" y="44"/>
                      <a:pt x="418" y="39"/>
                      <a:pt x="434" y="44"/>
                    </a:cubicBezTo>
                    <a:cubicBezTo>
                      <a:pt x="457" y="52"/>
                      <a:pt x="481" y="45"/>
                      <a:pt x="505" y="51"/>
                    </a:cubicBezTo>
                    <a:cubicBezTo>
                      <a:pt x="528" y="56"/>
                      <a:pt x="551" y="49"/>
                      <a:pt x="574" y="42"/>
                    </a:cubicBezTo>
                    <a:cubicBezTo>
                      <a:pt x="595" y="47"/>
                      <a:pt x="616" y="48"/>
                      <a:pt x="636" y="51"/>
                    </a:cubicBezTo>
                    <a:cubicBezTo>
                      <a:pt x="656" y="54"/>
                      <a:pt x="677" y="37"/>
                      <a:pt x="694" y="58"/>
                    </a:cubicBezTo>
                    <a:cubicBezTo>
                      <a:pt x="711" y="37"/>
                      <a:pt x="732" y="62"/>
                      <a:pt x="750" y="52"/>
                    </a:cubicBezTo>
                    <a:cubicBezTo>
                      <a:pt x="752" y="52"/>
                      <a:pt x="754" y="52"/>
                      <a:pt x="756" y="52"/>
                    </a:cubicBezTo>
                    <a:cubicBezTo>
                      <a:pt x="767" y="53"/>
                      <a:pt x="779" y="56"/>
                      <a:pt x="788" y="46"/>
                    </a:cubicBezTo>
                    <a:cubicBezTo>
                      <a:pt x="797" y="44"/>
                      <a:pt x="805" y="50"/>
                      <a:pt x="814" y="48"/>
                    </a:cubicBezTo>
                    <a:cubicBezTo>
                      <a:pt x="818" y="48"/>
                      <a:pt x="822" y="53"/>
                      <a:pt x="827" y="50"/>
                    </a:cubicBezTo>
                    <a:cubicBezTo>
                      <a:pt x="829" y="49"/>
                      <a:pt x="830" y="49"/>
                      <a:pt x="832" y="49"/>
                    </a:cubicBezTo>
                    <a:cubicBezTo>
                      <a:pt x="850" y="57"/>
                      <a:pt x="867" y="48"/>
                      <a:pt x="884" y="49"/>
                    </a:cubicBezTo>
                    <a:cubicBezTo>
                      <a:pt x="910" y="49"/>
                      <a:pt x="935" y="54"/>
                      <a:pt x="960" y="59"/>
                    </a:cubicBezTo>
                    <a:cubicBezTo>
                      <a:pt x="979" y="58"/>
                      <a:pt x="998" y="60"/>
                      <a:pt x="1016" y="52"/>
                    </a:cubicBezTo>
                    <a:cubicBezTo>
                      <a:pt x="1027" y="47"/>
                      <a:pt x="1040" y="52"/>
                      <a:pt x="1051" y="50"/>
                    </a:cubicBezTo>
                    <a:cubicBezTo>
                      <a:pt x="1070" y="46"/>
                      <a:pt x="1088" y="42"/>
                      <a:pt x="1107" y="51"/>
                    </a:cubicBezTo>
                    <a:cubicBezTo>
                      <a:pt x="1112" y="54"/>
                      <a:pt x="1119" y="49"/>
                      <a:pt x="1125" y="51"/>
                    </a:cubicBezTo>
                    <a:cubicBezTo>
                      <a:pt x="1162" y="53"/>
                      <a:pt x="1200" y="50"/>
                      <a:pt x="1238" y="45"/>
                    </a:cubicBezTo>
                    <a:cubicBezTo>
                      <a:pt x="1244" y="44"/>
                      <a:pt x="1250" y="44"/>
                      <a:pt x="1255" y="46"/>
                    </a:cubicBezTo>
                    <a:cubicBezTo>
                      <a:pt x="1293" y="58"/>
                      <a:pt x="1330" y="47"/>
                      <a:pt x="1367" y="46"/>
                    </a:cubicBezTo>
                    <a:cubicBezTo>
                      <a:pt x="1383" y="46"/>
                      <a:pt x="1401" y="49"/>
                      <a:pt x="1416" y="40"/>
                    </a:cubicBezTo>
                    <a:cubicBezTo>
                      <a:pt x="1418" y="40"/>
                      <a:pt x="1420" y="40"/>
                      <a:pt x="1422" y="41"/>
                    </a:cubicBezTo>
                    <a:cubicBezTo>
                      <a:pt x="1459" y="59"/>
                      <a:pt x="1497" y="41"/>
                      <a:pt x="1535" y="44"/>
                    </a:cubicBezTo>
                    <a:cubicBezTo>
                      <a:pt x="1556" y="46"/>
                      <a:pt x="1577" y="39"/>
                      <a:pt x="1598" y="46"/>
                    </a:cubicBezTo>
                    <a:cubicBezTo>
                      <a:pt x="1610" y="49"/>
                      <a:pt x="1623" y="49"/>
                      <a:pt x="1634" y="44"/>
                    </a:cubicBezTo>
                    <a:cubicBezTo>
                      <a:pt x="1653" y="34"/>
                      <a:pt x="1673" y="31"/>
                      <a:pt x="1694" y="37"/>
                    </a:cubicBezTo>
                    <a:cubicBezTo>
                      <a:pt x="1696" y="36"/>
                      <a:pt x="1698" y="36"/>
                      <a:pt x="1700" y="37"/>
                    </a:cubicBezTo>
                    <a:cubicBezTo>
                      <a:pt x="1715" y="35"/>
                      <a:pt x="1730" y="37"/>
                      <a:pt x="1745" y="36"/>
                    </a:cubicBezTo>
                    <a:cubicBezTo>
                      <a:pt x="1746" y="36"/>
                      <a:pt x="1748" y="37"/>
                      <a:pt x="1750" y="37"/>
                    </a:cubicBezTo>
                    <a:cubicBezTo>
                      <a:pt x="1761" y="43"/>
                      <a:pt x="1772" y="36"/>
                      <a:pt x="1783" y="35"/>
                    </a:cubicBezTo>
                    <a:cubicBezTo>
                      <a:pt x="1786" y="34"/>
                      <a:pt x="1788" y="34"/>
                      <a:pt x="1791" y="33"/>
                    </a:cubicBezTo>
                    <a:cubicBezTo>
                      <a:pt x="1803" y="29"/>
                      <a:pt x="1814" y="40"/>
                      <a:pt x="1826" y="35"/>
                    </a:cubicBezTo>
                    <a:cubicBezTo>
                      <a:pt x="1829" y="35"/>
                      <a:pt x="1832" y="34"/>
                      <a:pt x="1835" y="34"/>
                    </a:cubicBezTo>
                    <a:cubicBezTo>
                      <a:pt x="1874" y="33"/>
                      <a:pt x="1914" y="37"/>
                      <a:pt x="1953" y="33"/>
                    </a:cubicBezTo>
                    <a:cubicBezTo>
                      <a:pt x="1962" y="32"/>
                      <a:pt x="1967" y="36"/>
                      <a:pt x="1972" y="42"/>
                    </a:cubicBezTo>
                    <a:close/>
                  </a:path>
                </a:pathLst>
              </a:custGeom>
              <a:solidFill>
                <a:srgbClr val="E0E7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4" name="Freeform 21">
                <a:extLst>
                  <a:ext uri="{FF2B5EF4-FFF2-40B4-BE49-F238E27FC236}">
                    <a16:creationId xmlns:a16="http://schemas.microsoft.com/office/drawing/2014/main" id="{EE09F6CC-3DC9-4EC8-B157-5B1227A18345}"/>
                  </a:ext>
                </a:extLst>
              </p:cNvPr>
              <p:cNvSpPr>
                <a:spLocks/>
              </p:cNvSpPr>
              <p:nvPr/>
            </p:nvSpPr>
            <p:spPr bwMode="auto">
              <a:xfrm>
                <a:off x="153" y="3436"/>
                <a:ext cx="2200" cy="98"/>
              </a:xfrm>
              <a:custGeom>
                <a:avLst/>
                <a:gdLst>
                  <a:gd name="T0" fmla="*/ 0 w 1958"/>
                  <a:gd name="T1" fmla="*/ 54 h 87"/>
                  <a:gd name="T2" fmla="*/ 12 w 1958"/>
                  <a:gd name="T3" fmla="*/ 2 h 87"/>
                  <a:gd name="T4" fmla="*/ 88 w 1958"/>
                  <a:gd name="T5" fmla="*/ 12 h 87"/>
                  <a:gd name="T6" fmla="*/ 193 w 1958"/>
                  <a:gd name="T7" fmla="*/ 18 h 87"/>
                  <a:gd name="T8" fmla="*/ 284 w 1958"/>
                  <a:gd name="T9" fmla="*/ 19 h 87"/>
                  <a:gd name="T10" fmla="*/ 333 w 1958"/>
                  <a:gd name="T11" fmla="*/ 23 h 87"/>
                  <a:gd name="T12" fmla="*/ 339 w 1958"/>
                  <a:gd name="T13" fmla="*/ 24 h 87"/>
                  <a:gd name="T14" fmla="*/ 461 w 1958"/>
                  <a:gd name="T15" fmla="*/ 27 h 87"/>
                  <a:gd name="T16" fmla="*/ 519 w 1958"/>
                  <a:gd name="T17" fmla="*/ 31 h 87"/>
                  <a:gd name="T18" fmla="*/ 525 w 1958"/>
                  <a:gd name="T19" fmla="*/ 30 h 87"/>
                  <a:gd name="T20" fmla="*/ 666 w 1958"/>
                  <a:gd name="T21" fmla="*/ 21 h 87"/>
                  <a:gd name="T22" fmla="*/ 672 w 1958"/>
                  <a:gd name="T23" fmla="*/ 21 h 87"/>
                  <a:gd name="T24" fmla="*/ 695 w 1958"/>
                  <a:gd name="T25" fmla="*/ 30 h 87"/>
                  <a:gd name="T26" fmla="*/ 818 w 1958"/>
                  <a:gd name="T27" fmla="*/ 27 h 87"/>
                  <a:gd name="T28" fmla="*/ 903 w 1958"/>
                  <a:gd name="T29" fmla="*/ 19 h 87"/>
                  <a:gd name="T30" fmla="*/ 911 w 1958"/>
                  <a:gd name="T31" fmla="*/ 19 h 87"/>
                  <a:gd name="T32" fmla="*/ 937 w 1958"/>
                  <a:gd name="T33" fmla="*/ 21 h 87"/>
                  <a:gd name="T34" fmla="*/ 978 w 1958"/>
                  <a:gd name="T35" fmla="*/ 25 h 87"/>
                  <a:gd name="T36" fmla="*/ 1010 w 1958"/>
                  <a:gd name="T37" fmla="*/ 24 h 87"/>
                  <a:gd name="T38" fmla="*/ 1097 w 1958"/>
                  <a:gd name="T39" fmla="*/ 20 h 87"/>
                  <a:gd name="T40" fmla="*/ 1106 w 1958"/>
                  <a:gd name="T41" fmla="*/ 13 h 87"/>
                  <a:gd name="T42" fmla="*/ 1118 w 1958"/>
                  <a:gd name="T43" fmla="*/ 13 h 87"/>
                  <a:gd name="T44" fmla="*/ 1151 w 1958"/>
                  <a:gd name="T45" fmla="*/ 27 h 87"/>
                  <a:gd name="T46" fmla="*/ 1198 w 1958"/>
                  <a:gd name="T47" fmla="*/ 30 h 87"/>
                  <a:gd name="T48" fmla="*/ 1244 w 1958"/>
                  <a:gd name="T49" fmla="*/ 24 h 87"/>
                  <a:gd name="T50" fmla="*/ 1254 w 1958"/>
                  <a:gd name="T51" fmla="*/ 23 h 87"/>
                  <a:gd name="T52" fmla="*/ 1332 w 1958"/>
                  <a:gd name="T53" fmla="*/ 29 h 87"/>
                  <a:gd name="T54" fmla="*/ 1345 w 1958"/>
                  <a:gd name="T55" fmla="*/ 26 h 87"/>
                  <a:gd name="T56" fmla="*/ 1374 w 1958"/>
                  <a:gd name="T57" fmla="*/ 24 h 87"/>
                  <a:gd name="T58" fmla="*/ 1409 w 1958"/>
                  <a:gd name="T59" fmla="*/ 22 h 87"/>
                  <a:gd name="T60" fmla="*/ 1420 w 1958"/>
                  <a:gd name="T61" fmla="*/ 20 h 87"/>
                  <a:gd name="T62" fmla="*/ 1563 w 1958"/>
                  <a:gd name="T63" fmla="*/ 19 h 87"/>
                  <a:gd name="T64" fmla="*/ 1612 w 1958"/>
                  <a:gd name="T65" fmla="*/ 15 h 87"/>
                  <a:gd name="T66" fmla="*/ 1618 w 1958"/>
                  <a:gd name="T67" fmla="*/ 15 h 87"/>
                  <a:gd name="T68" fmla="*/ 1684 w 1958"/>
                  <a:gd name="T69" fmla="*/ 18 h 87"/>
                  <a:gd name="T70" fmla="*/ 1738 w 1958"/>
                  <a:gd name="T71" fmla="*/ 13 h 87"/>
                  <a:gd name="T72" fmla="*/ 1860 w 1958"/>
                  <a:gd name="T73" fmla="*/ 10 h 87"/>
                  <a:gd name="T74" fmla="*/ 1925 w 1958"/>
                  <a:gd name="T75" fmla="*/ 6 h 87"/>
                  <a:gd name="T76" fmla="*/ 1944 w 1958"/>
                  <a:gd name="T77" fmla="*/ 14 h 87"/>
                  <a:gd name="T78" fmla="*/ 1953 w 1958"/>
                  <a:gd name="T79" fmla="*/ 62 h 87"/>
                  <a:gd name="T80" fmla="*/ 1847 w 1958"/>
                  <a:gd name="T81" fmla="*/ 68 h 87"/>
                  <a:gd name="T82" fmla="*/ 1639 w 1958"/>
                  <a:gd name="T83" fmla="*/ 76 h 87"/>
                  <a:gd name="T84" fmla="*/ 1280 w 1958"/>
                  <a:gd name="T85" fmla="*/ 76 h 87"/>
                  <a:gd name="T86" fmla="*/ 1087 w 1958"/>
                  <a:gd name="T87" fmla="*/ 80 h 87"/>
                  <a:gd name="T88" fmla="*/ 907 w 1958"/>
                  <a:gd name="T89" fmla="*/ 85 h 87"/>
                  <a:gd name="T90" fmla="*/ 816 w 1958"/>
                  <a:gd name="T91" fmla="*/ 80 h 87"/>
                  <a:gd name="T92" fmla="*/ 796 w 1958"/>
                  <a:gd name="T93" fmla="*/ 79 h 87"/>
                  <a:gd name="T94" fmla="*/ 720 w 1958"/>
                  <a:gd name="T95" fmla="*/ 79 h 87"/>
                  <a:gd name="T96" fmla="*/ 646 w 1958"/>
                  <a:gd name="T97" fmla="*/ 82 h 87"/>
                  <a:gd name="T98" fmla="*/ 640 w 1958"/>
                  <a:gd name="T99" fmla="*/ 83 h 87"/>
                  <a:gd name="T100" fmla="*/ 565 w 1958"/>
                  <a:gd name="T101" fmla="*/ 75 h 87"/>
                  <a:gd name="T102" fmla="*/ 541 w 1958"/>
                  <a:gd name="T103" fmla="*/ 78 h 87"/>
                  <a:gd name="T104" fmla="*/ 522 w 1958"/>
                  <a:gd name="T105" fmla="*/ 78 h 87"/>
                  <a:gd name="T106" fmla="*/ 440 w 1958"/>
                  <a:gd name="T107" fmla="*/ 75 h 87"/>
                  <a:gd name="T108" fmla="*/ 412 w 1958"/>
                  <a:gd name="T109" fmla="*/ 73 h 87"/>
                  <a:gd name="T110" fmla="*/ 341 w 1958"/>
                  <a:gd name="T111" fmla="*/ 65 h 87"/>
                  <a:gd name="T112" fmla="*/ 293 w 1958"/>
                  <a:gd name="T113" fmla="*/ 68 h 87"/>
                  <a:gd name="T114" fmla="*/ 248 w 1958"/>
                  <a:gd name="T115" fmla="*/ 64 h 87"/>
                  <a:gd name="T116" fmla="*/ 126 w 1958"/>
                  <a:gd name="T117" fmla="*/ 54 h 87"/>
                  <a:gd name="T118" fmla="*/ 53 w 1958"/>
                  <a:gd name="T119" fmla="*/ 52 h 87"/>
                  <a:gd name="T120" fmla="*/ 23 w 1958"/>
                  <a:gd name="T121" fmla="*/ 55 h 87"/>
                  <a:gd name="T122" fmla="*/ 0 w 1958"/>
                  <a:gd name="T123" fmla="*/ 54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958" h="87">
                    <a:moveTo>
                      <a:pt x="0" y="54"/>
                    </a:moveTo>
                    <a:cubicBezTo>
                      <a:pt x="4" y="37"/>
                      <a:pt x="8" y="19"/>
                      <a:pt x="12" y="2"/>
                    </a:cubicBezTo>
                    <a:cubicBezTo>
                      <a:pt x="36" y="12"/>
                      <a:pt x="63" y="8"/>
                      <a:pt x="88" y="12"/>
                    </a:cubicBezTo>
                    <a:cubicBezTo>
                      <a:pt x="122" y="18"/>
                      <a:pt x="158" y="17"/>
                      <a:pt x="193" y="18"/>
                    </a:cubicBezTo>
                    <a:cubicBezTo>
                      <a:pt x="223" y="19"/>
                      <a:pt x="253" y="19"/>
                      <a:pt x="284" y="19"/>
                    </a:cubicBezTo>
                    <a:cubicBezTo>
                      <a:pt x="301" y="19"/>
                      <a:pt x="317" y="24"/>
                      <a:pt x="333" y="23"/>
                    </a:cubicBezTo>
                    <a:cubicBezTo>
                      <a:pt x="335" y="23"/>
                      <a:pt x="337" y="23"/>
                      <a:pt x="339" y="24"/>
                    </a:cubicBezTo>
                    <a:cubicBezTo>
                      <a:pt x="380" y="25"/>
                      <a:pt x="420" y="21"/>
                      <a:pt x="461" y="27"/>
                    </a:cubicBezTo>
                    <a:cubicBezTo>
                      <a:pt x="480" y="33"/>
                      <a:pt x="499" y="33"/>
                      <a:pt x="519" y="31"/>
                    </a:cubicBezTo>
                    <a:cubicBezTo>
                      <a:pt x="521" y="31"/>
                      <a:pt x="523" y="30"/>
                      <a:pt x="525" y="30"/>
                    </a:cubicBezTo>
                    <a:cubicBezTo>
                      <a:pt x="572" y="38"/>
                      <a:pt x="620" y="33"/>
                      <a:pt x="666" y="21"/>
                    </a:cubicBezTo>
                    <a:cubicBezTo>
                      <a:pt x="668" y="21"/>
                      <a:pt x="670" y="21"/>
                      <a:pt x="672" y="21"/>
                    </a:cubicBezTo>
                    <a:cubicBezTo>
                      <a:pt x="678" y="29"/>
                      <a:pt x="685" y="29"/>
                      <a:pt x="695" y="30"/>
                    </a:cubicBezTo>
                    <a:cubicBezTo>
                      <a:pt x="736" y="32"/>
                      <a:pt x="777" y="23"/>
                      <a:pt x="818" y="27"/>
                    </a:cubicBezTo>
                    <a:cubicBezTo>
                      <a:pt x="846" y="30"/>
                      <a:pt x="875" y="22"/>
                      <a:pt x="903" y="19"/>
                    </a:cubicBezTo>
                    <a:cubicBezTo>
                      <a:pt x="906" y="19"/>
                      <a:pt x="908" y="19"/>
                      <a:pt x="911" y="19"/>
                    </a:cubicBezTo>
                    <a:cubicBezTo>
                      <a:pt x="920" y="23"/>
                      <a:pt x="928" y="24"/>
                      <a:pt x="937" y="21"/>
                    </a:cubicBezTo>
                    <a:cubicBezTo>
                      <a:pt x="951" y="17"/>
                      <a:pt x="964" y="22"/>
                      <a:pt x="978" y="25"/>
                    </a:cubicBezTo>
                    <a:cubicBezTo>
                      <a:pt x="988" y="22"/>
                      <a:pt x="999" y="14"/>
                      <a:pt x="1010" y="24"/>
                    </a:cubicBezTo>
                    <a:cubicBezTo>
                      <a:pt x="1039" y="24"/>
                      <a:pt x="1068" y="21"/>
                      <a:pt x="1097" y="20"/>
                    </a:cubicBezTo>
                    <a:cubicBezTo>
                      <a:pt x="1102" y="20"/>
                      <a:pt x="1103" y="16"/>
                      <a:pt x="1106" y="13"/>
                    </a:cubicBezTo>
                    <a:cubicBezTo>
                      <a:pt x="1109" y="7"/>
                      <a:pt x="1115" y="6"/>
                      <a:pt x="1118" y="13"/>
                    </a:cubicBezTo>
                    <a:cubicBezTo>
                      <a:pt x="1123" y="31"/>
                      <a:pt x="1139" y="27"/>
                      <a:pt x="1151" y="27"/>
                    </a:cubicBezTo>
                    <a:cubicBezTo>
                      <a:pt x="1167" y="26"/>
                      <a:pt x="1182" y="27"/>
                      <a:pt x="1198" y="30"/>
                    </a:cubicBezTo>
                    <a:cubicBezTo>
                      <a:pt x="1214" y="34"/>
                      <a:pt x="1230" y="34"/>
                      <a:pt x="1244" y="24"/>
                    </a:cubicBezTo>
                    <a:cubicBezTo>
                      <a:pt x="1247" y="23"/>
                      <a:pt x="1250" y="21"/>
                      <a:pt x="1254" y="23"/>
                    </a:cubicBezTo>
                    <a:cubicBezTo>
                      <a:pt x="1278" y="37"/>
                      <a:pt x="1306" y="21"/>
                      <a:pt x="1332" y="29"/>
                    </a:cubicBezTo>
                    <a:cubicBezTo>
                      <a:pt x="1336" y="31"/>
                      <a:pt x="1340" y="26"/>
                      <a:pt x="1345" y="26"/>
                    </a:cubicBezTo>
                    <a:cubicBezTo>
                      <a:pt x="1355" y="26"/>
                      <a:pt x="1363" y="0"/>
                      <a:pt x="1374" y="24"/>
                    </a:cubicBezTo>
                    <a:cubicBezTo>
                      <a:pt x="1385" y="10"/>
                      <a:pt x="1397" y="28"/>
                      <a:pt x="1409" y="22"/>
                    </a:cubicBezTo>
                    <a:cubicBezTo>
                      <a:pt x="1412" y="20"/>
                      <a:pt x="1417" y="19"/>
                      <a:pt x="1420" y="20"/>
                    </a:cubicBezTo>
                    <a:cubicBezTo>
                      <a:pt x="1468" y="34"/>
                      <a:pt x="1515" y="11"/>
                      <a:pt x="1563" y="19"/>
                    </a:cubicBezTo>
                    <a:cubicBezTo>
                      <a:pt x="1579" y="22"/>
                      <a:pt x="1595" y="14"/>
                      <a:pt x="1612" y="15"/>
                    </a:cubicBezTo>
                    <a:cubicBezTo>
                      <a:pt x="1614" y="15"/>
                      <a:pt x="1616" y="15"/>
                      <a:pt x="1618" y="15"/>
                    </a:cubicBezTo>
                    <a:cubicBezTo>
                      <a:pt x="1640" y="17"/>
                      <a:pt x="1662" y="23"/>
                      <a:pt x="1684" y="18"/>
                    </a:cubicBezTo>
                    <a:cubicBezTo>
                      <a:pt x="1702" y="16"/>
                      <a:pt x="1720" y="17"/>
                      <a:pt x="1738" y="13"/>
                    </a:cubicBezTo>
                    <a:cubicBezTo>
                      <a:pt x="1778" y="12"/>
                      <a:pt x="1819" y="13"/>
                      <a:pt x="1860" y="10"/>
                    </a:cubicBezTo>
                    <a:cubicBezTo>
                      <a:pt x="1882" y="9"/>
                      <a:pt x="1903" y="5"/>
                      <a:pt x="1925" y="6"/>
                    </a:cubicBezTo>
                    <a:cubicBezTo>
                      <a:pt x="1932" y="7"/>
                      <a:pt x="1940" y="5"/>
                      <a:pt x="1944" y="14"/>
                    </a:cubicBezTo>
                    <a:cubicBezTo>
                      <a:pt x="1945" y="30"/>
                      <a:pt x="1958" y="44"/>
                      <a:pt x="1953" y="62"/>
                    </a:cubicBezTo>
                    <a:cubicBezTo>
                      <a:pt x="1917" y="64"/>
                      <a:pt x="1882" y="68"/>
                      <a:pt x="1847" y="68"/>
                    </a:cubicBezTo>
                    <a:cubicBezTo>
                      <a:pt x="1778" y="68"/>
                      <a:pt x="1708" y="65"/>
                      <a:pt x="1639" y="76"/>
                    </a:cubicBezTo>
                    <a:cubicBezTo>
                      <a:pt x="1519" y="76"/>
                      <a:pt x="1399" y="76"/>
                      <a:pt x="1280" y="76"/>
                    </a:cubicBezTo>
                    <a:cubicBezTo>
                      <a:pt x="1215" y="76"/>
                      <a:pt x="1151" y="75"/>
                      <a:pt x="1087" y="80"/>
                    </a:cubicBezTo>
                    <a:cubicBezTo>
                      <a:pt x="1027" y="85"/>
                      <a:pt x="967" y="81"/>
                      <a:pt x="907" y="85"/>
                    </a:cubicBezTo>
                    <a:cubicBezTo>
                      <a:pt x="878" y="87"/>
                      <a:pt x="847" y="83"/>
                      <a:pt x="816" y="80"/>
                    </a:cubicBezTo>
                    <a:cubicBezTo>
                      <a:pt x="810" y="79"/>
                      <a:pt x="803" y="77"/>
                      <a:pt x="796" y="79"/>
                    </a:cubicBezTo>
                    <a:cubicBezTo>
                      <a:pt x="771" y="87"/>
                      <a:pt x="745" y="85"/>
                      <a:pt x="720" y="79"/>
                    </a:cubicBezTo>
                    <a:cubicBezTo>
                      <a:pt x="695" y="74"/>
                      <a:pt x="670" y="80"/>
                      <a:pt x="646" y="82"/>
                    </a:cubicBezTo>
                    <a:cubicBezTo>
                      <a:pt x="644" y="82"/>
                      <a:pt x="642" y="83"/>
                      <a:pt x="640" y="83"/>
                    </a:cubicBezTo>
                    <a:cubicBezTo>
                      <a:pt x="614" y="85"/>
                      <a:pt x="591" y="72"/>
                      <a:pt x="565" y="75"/>
                    </a:cubicBezTo>
                    <a:cubicBezTo>
                      <a:pt x="557" y="76"/>
                      <a:pt x="549" y="75"/>
                      <a:pt x="541" y="78"/>
                    </a:cubicBezTo>
                    <a:cubicBezTo>
                      <a:pt x="535" y="79"/>
                      <a:pt x="528" y="79"/>
                      <a:pt x="522" y="78"/>
                    </a:cubicBezTo>
                    <a:cubicBezTo>
                      <a:pt x="495" y="80"/>
                      <a:pt x="467" y="77"/>
                      <a:pt x="440" y="75"/>
                    </a:cubicBezTo>
                    <a:cubicBezTo>
                      <a:pt x="430" y="85"/>
                      <a:pt x="422" y="76"/>
                      <a:pt x="412" y="73"/>
                    </a:cubicBezTo>
                    <a:cubicBezTo>
                      <a:pt x="389" y="66"/>
                      <a:pt x="365" y="64"/>
                      <a:pt x="341" y="65"/>
                    </a:cubicBezTo>
                    <a:cubicBezTo>
                      <a:pt x="325" y="73"/>
                      <a:pt x="310" y="75"/>
                      <a:pt x="293" y="68"/>
                    </a:cubicBezTo>
                    <a:cubicBezTo>
                      <a:pt x="279" y="62"/>
                      <a:pt x="263" y="63"/>
                      <a:pt x="248" y="64"/>
                    </a:cubicBezTo>
                    <a:cubicBezTo>
                      <a:pt x="207" y="57"/>
                      <a:pt x="166" y="57"/>
                      <a:pt x="126" y="54"/>
                    </a:cubicBezTo>
                    <a:cubicBezTo>
                      <a:pt x="102" y="52"/>
                      <a:pt x="77" y="60"/>
                      <a:pt x="53" y="52"/>
                    </a:cubicBezTo>
                    <a:cubicBezTo>
                      <a:pt x="43" y="50"/>
                      <a:pt x="32" y="51"/>
                      <a:pt x="23" y="55"/>
                    </a:cubicBezTo>
                    <a:cubicBezTo>
                      <a:pt x="15" y="59"/>
                      <a:pt x="8" y="58"/>
                      <a:pt x="0" y="54"/>
                    </a:cubicBezTo>
                    <a:close/>
                  </a:path>
                </a:pathLst>
              </a:custGeom>
              <a:solidFill>
                <a:srgbClr val="DFE7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5" name="Freeform 22">
                <a:extLst>
                  <a:ext uri="{FF2B5EF4-FFF2-40B4-BE49-F238E27FC236}">
                    <a16:creationId xmlns:a16="http://schemas.microsoft.com/office/drawing/2014/main" id="{9A16FDDB-82C5-4AEE-A984-A97287AD8058}"/>
                  </a:ext>
                </a:extLst>
              </p:cNvPr>
              <p:cNvSpPr>
                <a:spLocks/>
              </p:cNvSpPr>
              <p:nvPr/>
            </p:nvSpPr>
            <p:spPr bwMode="auto">
              <a:xfrm>
                <a:off x="76" y="3838"/>
                <a:ext cx="2321" cy="114"/>
              </a:xfrm>
              <a:custGeom>
                <a:avLst/>
                <a:gdLst>
                  <a:gd name="T0" fmla="*/ 0 w 2065"/>
                  <a:gd name="T1" fmla="*/ 48 h 101"/>
                  <a:gd name="T2" fmla="*/ 7 w 2065"/>
                  <a:gd name="T3" fmla="*/ 0 h 101"/>
                  <a:gd name="T4" fmla="*/ 120 w 2065"/>
                  <a:gd name="T5" fmla="*/ 18 h 101"/>
                  <a:gd name="T6" fmla="*/ 159 w 2065"/>
                  <a:gd name="T7" fmla="*/ 21 h 101"/>
                  <a:gd name="T8" fmla="*/ 262 w 2065"/>
                  <a:gd name="T9" fmla="*/ 27 h 101"/>
                  <a:gd name="T10" fmla="*/ 315 w 2065"/>
                  <a:gd name="T11" fmla="*/ 27 h 101"/>
                  <a:gd name="T12" fmla="*/ 356 w 2065"/>
                  <a:gd name="T13" fmla="*/ 30 h 101"/>
                  <a:gd name="T14" fmla="*/ 611 w 2065"/>
                  <a:gd name="T15" fmla="*/ 34 h 101"/>
                  <a:gd name="T16" fmla="*/ 778 w 2065"/>
                  <a:gd name="T17" fmla="*/ 41 h 101"/>
                  <a:gd name="T18" fmla="*/ 818 w 2065"/>
                  <a:gd name="T19" fmla="*/ 42 h 101"/>
                  <a:gd name="T20" fmla="*/ 958 w 2065"/>
                  <a:gd name="T21" fmla="*/ 42 h 101"/>
                  <a:gd name="T22" fmla="*/ 1112 w 2065"/>
                  <a:gd name="T23" fmla="*/ 42 h 101"/>
                  <a:gd name="T24" fmla="*/ 1296 w 2065"/>
                  <a:gd name="T25" fmla="*/ 44 h 101"/>
                  <a:gd name="T26" fmla="*/ 1369 w 2065"/>
                  <a:gd name="T27" fmla="*/ 43 h 101"/>
                  <a:gd name="T28" fmla="*/ 1485 w 2065"/>
                  <a:gd name="T29" fmla="*/ 42 h 101"/>
                  <a:gd name="T30" fmla="*/ 1640 w 2065"/>
                  <a:gd name="T31" fmla="*/ 40 h 101"/>
                  <a:gd name="T32" fmla="*/ 1764 w 2065"/>
                  <a:gd name="T33" fmla="*/ 35 h 101"/>
                  <a:gd name="T34" fmla="*/ 1821 w 2065"/>
                  <a:gd name="T35" fmla="*/ 34 h 101"/>
                  <a:gd name="T36" fmla="*/ 2011 w 2065"/>
                  <a:gd name="T37" fmla="*/ 26 h 101"/>
                  <a:gd name="T38" fmla="*/ 2046 w 2065"/>
                  <a:gd name="T39" fmla="*/ 24 h 101"/>
                  <a:gd name="T40" fmla="*/ 2060 w 2065"/>
                  <a:gd name="T41" fmla="*/ 7 h 101"/>
                  <a:gd name="T42" fmla="*/ 2064 w 2065"/>
                  <a:gd name="T43" fmla="*/ 80 h 101"/>
                  <a:gd name="T44" fmla="*/ 2061 w 2065"/>
                  <a:gd name="T45" fmla="*/ 97 h 101"/>
                  <a:gd name="T46" fmla="*/ 2058 w 2065"/>
                  <a:gd name="T47" fmla="*/ 95 h 101"/>
                  <a:gd name="T48" fmla="*/ 2013 w 2065"/>
                  <a:gd name="T49" fmla="*/ 72 h 101"/>
                  <a:gd name="T50" fmla="*/ 1905 w 2065"/>
                  <a:gd name="T51" fmla="*/ 79 h 101"/>
                  <a:gd name="T52" fmla="*/ 1836 w 2065"/>
                  <a:gd name="T53" fmla="*/ 84 h 101"/>
                  <a:gd name="T54" fmla="*/ 1770 w 2065"/>
                  <a:gd name="T55" fmla="*/ 84 h 101"/>
                  <a:gd name="T56" fmla="*/ 1642 w 2065"/>
                  <a:gd name="T57" fmla="*/ 88 h 101"/>
                  <a:gd name="T58" fmla="*/ 1635 w 2065"/>
                  <a:gd name="T59" fmla="*/ 89 h 101"/>
                  <a:gd name="T60" fmla="*/ 1585 w 2065"/>
                  <a:gd name="T61" fmla="*/ 90 h 101"/>
                  <a:gd name="T62" fmla="*/ 1352 w 2065"/>
                  <a:gd name="T63" fmla="*/ 95 h 101"/>
                  <a:gd name="T64" fmla="*/ 1233 w 2065"/>
                  <a:gd name="T65" fmla="*/ 96 h 101"/>
                  <a:gd name="T66" fmla="*/ 964 w 2065"/>
                  <a:gd name="T67" fmla="*/ 98 h 101"/>
                  <a:gd name="T68" fmla="*/ 655 w 2065"/>
                  <a:gd name="T69" fmla="*/ 89 h 101"/>
                  <a:gd name="T70" fmla="*/ 649 w 2065"/>
                  <a:gd name="T71" fmla="*/ 89 h 101"/>
                  <a:gd name="T72" fmla="*/ 580 w 2065"/>
                  <a:gd name="T73" fmla="*/ 84 h 101"/>
                  <a:gd name="T74" fmla="*/ 570 w 2065"/>
                  <a:gd name="T75" fmla="*/ 84 h 101"/>
                  <a:gd name="T76" fmla="*/ 501 w 2065"/>
                  <a:gd name="T77" fmla="*/ 83 h 101"/>
                  <a:gd name="T78" fmla="*/ 404 w 2065"/>
                  <a:gd name="T79" fmla="*/ 78 h 101"/>
                  <a:gd name="T80" fmla="*/ 215 w 2065"/>
                  <a:gd name="T81" fmla="*/ 69 h 101"/>
                  <a:gd name="T82" fmla="*/ 131 w 2065"/>
                  <a:gd name="T83" fmla="*/ 61 h 101"/>
                  <a:gd name="T84" fmla="*/ 105 w 2065"/>
                  <a:gd name="T85" fmla="*/ 61 h 101"/>
                  <a:gd name="T86" fmla="*/ 20 w 2065"/>
                  <a:gd name="T87" fmla="*/ 54 h 101"/>
                  <a:gd name="T88" fmla="*/ 0 w 2065"/>
                  <a:gd name="T89" fmla="*/ 4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065" h="101">
                    <a:moveTo>
                      <a:pt x="0" y="48"/>
                    </a:moveTo>
                    <a:cubicBezTo>
                      <a:pt x="2" y="32"/>
                      <a:pt x="5" y="16"/>
                      <a:pt x="7" y="0"/>
                    </a:cubicBezTo>
                    <a:cubicBezTo>
                      <a:pt x="43" y="20"/>
                      <a:pt x="82" y="15"/>
                      <a:pt x="120" y="18"/>
                    </a:cubicBezTo>
                    <a:cubicBezTo>
                      <a:pt x="133" y="19"/>
                      <a:pt x="146" y="19"/>
                      <a:pt x="159" y="21"/>
                    </a:cubicBezTo>
                    <a:cubicBezTo>
                      <a:pt x="193" y="26"/>
                      <a:pt x="228" y="28"/>
                      <a:pt x="262" y="27"/>
                    </a:cubicBezTo>
                    <a:cubicBezTo>
                      <a:pt x="280" y="26"/>
                      <a:pt x="297" y="25"/>
                      <a:pt x="315" y="27"/>
                    </a:cubicBezTo>
                    <a:cubicBezTo>
                      <a:pt x="328" y="31"/>
                      <a:pt x="342" y="31"/>
                      <a:pt x="356" y="30"/>
                    </a:cubicBezTo>
                    <a:cubicBezTo>
                      <a:pt x="441" y="36"/>
                      <a:pt x="526" y="36"/>
                      <a:pt x="611" y="34"/>
                    </a:cubicBezTo>
                    <a:cubicBezTo>
                      <a:pt x="667" y="32"/>
                      <a:pt x="723" y="38"/>
                      <a:pt x="778" y="41"/>
                    </a:cubicBezTo>
                    <a:cubicBezTo>
                      <a:pt x="792" y="42"/>
                      <a:pt x="805" y="43"/>
                      <a:pt x="818" y="42"/>
                    </a:cubicBezTo>
                    <a:cubicBezTo>
                      <a:pt x="865" y="38"/>
                      <a:pt x="911" y="41"/>
                      <a:pt x="958" y="42"/>
                    </a:cubicBezTo>
                    <a:cubicBezTo>
                      <a:pt x="1009" y="42"/>
                      <a:pt x="1060" y="42"/>
                      <a:pt x="1112" y="42"/>
                    </a:cubicBezTo>
                    <a:cubicBezTo>
                      <a:pt x="1173" y="43"/>
                      <a:pt x="1234" y="43"/>
                      <a:pt x="1296" y="44"/>
                    </a:cubicBezTo>
                    <a:cubicBezTo>
                      <a:pt x="1320" y="44"/>
                      <a:pt x="1345" y="40"/>
                      <a:pt x="1369" y="43"/>
                    </a:cubicBezTo>
                    <a:cubicBezTo>
                      <a:pt x="1408" y="43"/>
                      <a:pt x="1446" y="41"/>
                      <a:pt x="1485" y="42"/>
                    </a:cubicBezTo>
                    <a:cubicBezTo>
                      <a:pt x="1537" y="39"/>
                      <a:pt x="1589" y="42"/>
                      <a:pt x="1640" y="40"/>
                    </a:cubicBezTo>
                    <a:cubicBezTo>
                      <a:pt x="1681" y="38"/>
                      <a:pt x="1723" y="40"/>
                      <a:pt x="1764" y="35"/>
                    </a:cubicBezTo>
                    <a:cubicBezTo>
                      <a:pt x="1783" y="33"/>
                      <a:pt x="1802" y="34"/>
                      <a:pt x="1821" y="34"/>
                    </a:cubicBezTo>
                    <a:cubicBezTo>
                      <a:pt x="1885" y="36"/>
                      <a:pt x="1947" y="24"/>
                      <a:pt x="2011" y="26"/>
                    </a:cubicBezTo>
                    <a:cubicBezTo>
                      <a:pt x="2023" y="26"/>
                      <a:pt x="2035" y="29"/>
                      <a:pt x="2046" y="24"/>
                    </a:cubicBezTo>
                    <a:cubicBezTo>
                      <a:pt x="2053" y="21"/>
                      <a:pt x="2049" y="8"/>
                      <a:pt x="2060" y="7"/>
                    </a:cubicBezTo>
                    <a:cubicBezTo>
                      <a:pt x="2060" y="32"/>
                      <a:pt x="2058" y="56"/>
                      <a:pt x="2064" y="80"/>
                    </a:cubicBezTo>
                    <a:cubicBezTo>
                      <a:pt x="2065" y="85"/>
                      <a:pt x="2065" y="92"/>
                      <a:pt x="2061" y="97"/>
                    </a:cubicBezTo>
                    <a:cubicBezTo>
                      <a:pt x="2060" y="96"/>
                      <a:pt x="2059" y="95"/>
                      <a:pt x="2058" y="95"/>
                    </a:cubicBezTo>
                    <a:cubicBezTo>
                      <a:pt x="2048" y="71"/>
                      <a:pt x="2038" y="66"/>
                      <a:pt x="2013" y="72"/>
                    </a:cubicBezTo>
                    <a:cubicBezTo>
                      <a:pt x="1977" y="79"/>
                      <a:pt x="1941" y="77"/>
                      <a:pt x="1905" y="79"/>
                    </a:cubicBezTo>
                    <a:cubicBezTo>
                      <a:pt x="1882" y="80"/>
                      <a:pt x="1859" y="82"/>
                      <a:pt x="1836" y="84"/>
                    </a:cubicBezTo>
                    <a:cubicBezTo>
                      <a:pt x="1814" y="86"/>
                      <a:pt x="1792" y="86"/>
                      <a:pt x="1770" y="84"/>
                    </a:cubicBezTo>
                    <a:cubicBezTo>
                      <a:pt x="1727" y="88"/>
                      <a:pt x="1684" y="83"/>
                      <a:pt x="1642" y="88"/>
                    </a:cubicBezTo>
                    <a:cubicBezTo>
                      <a:pt x="1639" y="88"/>
                      <a:pt x="1637" y="89"/>
                      <a:pt x="1635" y="89"/>
                    </a:cubicBezTo>
                    <a:cubicBezTo>
                      <a:pt x="1618" y="91"/>
                      <a:pt x="1602" y="89"/>
                      <a:pt x="1585" y="90"/>
                    </a:cubicBezTo>
                    <a:cubicBezTo>
                      <a:pt x="1508" y="85"/>
                      <a:pt x="1430" y="96"/>
                      <a:pt x="1352" y="95"/>
                    </a:cubicBezTo>
                    <a:cubicBezTo>
                      <a:pt x="1312" y="94"/>
                      <a:pt x="1273" y="97"/>
                      <a:pt x="1233" y="96"/>
                    </a:cubicBezTo>
                    <a:cubicBezTo>
                      <a:pt x="1143" y="101"/>
                      <a:pt x="1054" y="95"/>
                      <a:pt x="964" y="98"/>
                    </a:cubicBezTo>
                    <a:cubicBezTo>
                      <a:pt x="861" y="89"/>
                      <a:pt x="758" y="89"/>
                      <a:pt x="655" y="89"/>
                    </a:cubicBezTo>
                    <a:cubicBezTo>
                      <a:pt x="653" y="90"/>
                      <a:pt x="651" y="90"/>
                      <a:pt x="649" y="89"/>
                    </a:cubicBezTo>
                    <a:cubicBezTo>
                      <a:pt x="626" y="83"/>
                      <a:pt x="603" y="84"/>
                      <a:pt x="580" y="84"/>
                    </a:cubicBezTo>
                    <a:cubicBezTo>
                      <a:pt x="576" y="85"/>
                      <a:pt x="573" y="84"/>
                      <a:pt x="570" y="84"/>
                    </a:cubicBezTo>
                    <a:cubicBezTo>
                      <a:pt x="547" y="81"/>
                      <a:pt x="524" y="85"/>
                      <a:pt x="501" y="83"/>
                    </a:cubicBezTo>
                    <a:cubicBezTo>
                      <a:pt x="469" y="80"/>
                      <a:pt x="436" y="73"/>
                      <a:pt x="404" y="78"/>
                    </a:cubicBezTo>
                    <a:cubicBezTo>
                      <a:pt x="341" y="76"/>
                      <a:pt x="278" y="68"/>
                      <a:pt x="215" y="69"/>
                    </a:cubicBezTo>
                    <a:cubicBezTo>
                      <a:pt x="187" y="70"/>
                      <a:pt x="158" y="68"/>
                      <a:pt x="131" y="61"/>
                    </a:cubicBezTo>
                    <a:cubicBezTo>
                      <a:pt x="122" y="59"/>
                      <a:pt x="114" y="62"/>
                      <a:pt x="105" y="61"/>
                    </a:cubicBezTo>
                    <a:cubicBezTo>
                      <a:pt x="77" y="55"/>
                      <a:pt x="48" y="57"/>
                      <a:pt x="20" y="54"/>
                    </a:cubicBezTo>
                    <a:cubicBezTo>
                      <a:pt x="13" y="53"/>
                      <a:pt x="5" y="54"/>
                      <a:pt x="0" y="48"/>
                    </a:cubicBezTo>
                    <a:close/>
                  </a:path>
                </a:pathLst>
              </a:custGeom>
              <a:solidFill>
                <a:srgbClr val="DEE7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6" name="Freeform 23">
                <a:extLst>
                  <a:ext uri="{FF2B5EF4-FFF2-40B4-BE49-F238E27FC236}">
                    <a16:creationId xmlns:a16="http://schemas.microsoft.com/office/drawing/2014/main" id="{02F094FB-88EC-463B-9A11-361BAF90FB41}"/>
                  </a:ext>
                </a:extLst>
              </p:cNvPr>
              <p:cNvSpPr>
                <a:spLocks/>
              </p:cNvSpPr>
              <p:nvPr/>
            </p:nvSpPr>
            <p:spPr bwMode="auto">
              <a:xfrm>
                <a:off x="373" y="3616"/>
                <a:ext cx="2007" cy="89"/>
              </a:xfrm>
              <a:custGeom>
                <a:avLst/>
                <a:gdLst>
                  <a:gd name="T0" fmla="*/ 1777 w 1786"/>
                  <a:gd name="T1" fmla="*/ 2 h 80"/>
                  <a:gd name="T2" fmla="*/ 1784 w 1786"/>
                  <a:gd name="T3" fmla="*/ 51 h 80"/>
                  <a:gd name="T4" fmla="*/ 1750 w 1786"/>
                  <a:gd name="T5" fmla="*/ 60 h 80"/>
                  <a:gd name="T6" fmla="*/ 1579 w 1786"/>
                  <a:gd name="T7" fmla="*/ 68 h 80"/>
                  <a:gd name="T8" fmla="*/ 1570 w 1786"/>
                  <a:gd name="T9" fmla="*/ 70 h 80"/>
                  <a:gd name="T10" fmla="*/ 1514 w 1786"/>
                  <a:gd name="T11" fmla="*/ 73 h 80"/>
                  <a:gd name="T12" fmla="*/ 1429 w 1786"/>
                  <a:gd name="T13" fmla="*/ 73 h 80"/>
                  <a:gd name="T14" fmla="*/ 1318 w 1786"/>
                  <a:gd name="T15" fmla="*/ 77 h 80"/>
                  <a:gd name="T16" fmla="*/ 1225 w 1786"/>
                  <a:gd name="T17" fmla="*/ 72 h 80"/>
                  <a:gd name="T18" fmla="*/ 1104 w 1786"/>
                  <a:gd name="T19" fmla="*/ 72 h 80"/>
                  <a:gd name="T20" fmla="*/ 935 w 1786"/>
                  <a:gd name="T21" fmla="*/ 71 h 80"/>
                  <a:gd name="T22" fmla="*/ 817 w 1786"/>
                  <a:gd name="T23" fmla="*/ 74 h 80"/>
                  <a:gd name="T24" fmla="*/ 707 w 1786"/>
                  <a:gd name="T25" fmla="*/ 73 h 80"/>
                  <a:gd name="T26" fmla="*/ 618 w 1786"/>
                  <a:gd name="T27" fmla="*/ 79 h 80"/>
                  <a:gd name="T28" fmla="*/ 612 w 1786"/>
                  <a:gd name="T29" fmla="*/ 80 h 80"/>
                  <a:gd name="T30" fmla="*/ 561 w 1786"/>
                  <a:gd name="T31" fmla="*/ 72 h 80"/>
                  <a:gd name="T32" fmla="*/ 481 w 1786"/>
                  <a:gd name="T33" fmla="*/ 65 h 80"/>
                  <a:gd name="T34" fmla="*/ 417 w 1786"/>
                  <a:gd name="T35" fmla="*/ 64 h 80"/>
                  <a:gd name="T36" fmla="*/ 356 w 1786"/>
                  <a:gd name="T37" fmla="*/ 68 h 80"/>
                  <a:gd name="T38" fmla="*/ 259 w 1786"/>
                  <a:gd name="T39" fmla="*/ 67 h 80"/>
                  <a:gd name="T40" fmla="*/ 250 w 1786"/>
                  <a:gd name="T41" fmla="*/ 66 h 80"/>
                  <a:gd name="T42" fmla="*/ 84 w 1786"/>
                  <a:gd name="T43" fmla="*/ 60 h 80"/>
                  <a:gd name="T44" fmla="*/ 7 w 1786"/>
                  <a:gd name="T45" fmla="*/ 53 h 80"/>
                  <a:gd name="T46" fmla="*/ 7 w 1786"/>
                  <a:gd name="T47" fmla="*/ 39 h 80"/>
                  <a:gd name="T48" fmla="*/ 17 w 1786"/>
                  <a:gd name="T49" fmla="*/ 34 h 80"/>
                  <a:gd name="T50" fmla="*/ 55 w 1786"/>
                  <a:gd name="T51" fmla="*/ 7 h 80"/>
                  <a:gd name="T52" fmla="*/ 117 w 1786"/>
                  <a:gd name="T53" fmla="*/ 10 h 80"/>
                  <a:gd name="T54" fmla="*/ 167 w 1786"/>
                  <a:gd name="T55" fmla="*/ 8 h 80"/>
                  <a:gd name="T56" fmla="*/ 175 w 1786"/>
                  <a:gd name="T57" fmla="*/ 8 h 80"/>
                  <a:gd name="T58" fmla="*/ 191 w 1786"/>
                  <a:gd name="T59" fmla="*/ 14 h 80"/>
                  <a:gd name="T60" fmla="*/ 234 w 1786"/>
                  <a:gd name="T61" fmla="*/ 19 h 80"/>
                  <a:gd name="T62" fmla="*/ 258 w 1786"/>
                  <a:gd name="T63" fmla="*/ 14 h 80"/>
                  <a:gd name="T64" fmla="*/ 285 w 1786"/>
                  <a:gd name="T65" fmla="*/ 18 h 80"/>
                  <a:gd name="T66" fmla="*/ 309 w 1786"/>
                  <a:gd name="T67" fmla="*/ 16 h 80"/>
                  <a:gd name="T68" fmla="*/ 338 w 1786"/>
                  <a:gd name="T69" fmla="*/ 13 h 80"/>
                  <a:gd name="T70" fmla="*/ 369 w 1786"/>
                  <a:gd name="T71" fmla="*/ 14 h 80"/>
                  <a:gd name="T72" fmla="*/ 425 w 1786"/>
                  <a:gd name="T73" fmla="*/ 21 h 80"/>
                  <a:gd name="T74" fmla="*/ 448 w 1786"/>
                  <a:gd name="T75" fmla="*/ 18 h 80"/>
                  <a:gd name="T76" fmla="*/ 622 w 1786"/>
                  <a:gd name="T77" fmla="*/ 15 h 80"/>
                  <a:gd name="T78" fmla="*/ 715 w 1786"/>
                  <a:gd name="T79" fmla="*/ 16 h 80"/>
                  <a:gd name="T80" fmla="*/ 724 w 1786"/>
                  <a:gd name="T81" fmla="*/ 15 h 80"/>
                  <a:gd name="T82" fmla="*/ 867 w 1786"/>
                  <a:gd name="T83" fmla="*/ 17 h 80"/>
                  <a:gd name="T84" fmla="*/ 928 w 1786"/>
                  <a:gd name="T85" fmla="*/ 13 h 80"/>
                  <a:gd name="T86" fmla="*/ 941 w 1786"/>
                  <a:gd name="T87" fmla="*/ 15 h 80"/>
                  <a:gd name="T88" fmla="*/ 974 w 1786"/>
                  <a:gd name="T89" fmla="*/ 17 h 80"/>
                  <a:gd name="T90" fmla="*/ 1193 w 1786"/>
                  <a:gd name="T91" fmla="*/ 16 h 80"/>
                  <a:gd name="T92" fmla="*/ 1317 w 1786"/>
                  <a:gd name="T93" fmla="*/ 19 h 80"/>
                  <a:gd name="T94" fmla="*/ 1323 w 1786"/>
                  <a:gd name="T95" fmla="*/ 18 h 80"/>
                  <a:gd name="T96" fmla="*/ 1364 w 1786"/>
                  <a:gd name="T97" fmla="*/ 18 h 80"/>
                  <a:gd name="T98" fmla="*/ 1572 w 1786"/>
                  <a:gd name="T99" fmla="*/ 13 h 80"/>
                  <a:gd name="T100" fmla="*/ 1636 w 1786"/>
                  <a:gd name="T101" fmla="*/ 13 h 80"/>
                  <a:gd name="T102" fmla="*/ 1712 w 1786"/>
                  <a:gd name="T103" fmla="*/ 4 h 80"/>
                  <a:gd name="T104" fmla="*/ 1752 w 1786"/>
                  <a:gd name="T105" fmla="*/ 5 h 80"/>
                  <a:gd name="T106" fmla="*/ 1777 w 1786"/>
                  <a:gd name="T107" fmla="*/ 2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786" h="80">
                    <a:moveTo>
                      <a:pt x="1777" y="2"/>
                    </a:moveTo>
                    <a:cubicBezTo>
                      <a:pt x="1777" y="18"/>
                      <a:pt x="1786" y="34"/>
                      <a:pt x="1784" y="51"/>
                    </a:cubicBezTo>
                    <a:cubicBezTo>
                      <a:pt x="1774" y="60"/>
                      <a:pt x="1762" y="59"/>
                      <a:pt x="1750" y="60"/>
                    </a:cubicBezTo>
                    <a:cubicBezTo>
                      <a:pt x="1693" y="65"/>
                      <a:pt x="1637" y="71"/>
                      <a:pt x="1579" y="68"/>
                    </a:cubicBezTo>
                    <a:cubicBezTo>
                      <a:pt x="1576" y="68"/>
                      <a:pt x="1573" y="69"/>
                      <a:pt x="1570" y="70"/>
                    </a:cubicBezTo>
                    <a:cubicBezTo>
                      <a:pt x="1551" y="73"/>
                      <a:pt x="1533" y="71"/>
                      <a:pt x="1514" y="73"/>
                    </a:cubicBezTo>
                    <a:cubicBezTo>
                      <a:pt x="1486" y="71"/>
                      <a:pt x="1457" y="72"/>
                      <a:pt x="1429" y="73"/>
                    </a:cubicBezTo>
                    <a:cubicBezTo>
                      <a:pt x="1392" y="75"/>
                      <a:pt x="1355" y="71"/>
                      <a:pt x="1318" y="77"/>
                    </a:cubicBezTo>
                    <a:cubicBezTo>
                      <a:pt x="1287" y="69"/>
                      <a:pt x="1256" y="74"/>
                      <a:pt x="1225" y="72"/>
                    </a:cubicBezTo>
                    <a:cubicBezTo>
                      <a:pt x="1185" y="71"/>
                      <a:pt x="1144" y="68"/>
                      <a:pt x="1104" y="72"/>
                    </a:cubicBezTo>
                    <a:cubicBezTo>
                      <a:pt x="1047" y="77"/>
                      <a:pt x="991" y="69"/>
                      <a:pt x="935" y="71"/>
                    </a:cubicBezTo>
                    <a:cubicBezTo>
                      <a:pt x="896" y="71"/>
                      <a:pt x="857" y="73"/>
                      <a:pt x="817" y="74"/>
                    </a:cubicBezTo>
                    <a:cubicBezTo>
                      <a:pt x="781" y="75"/>
                      <a:pt x="743" y="72"/>
                      <a:pt x="707" y="73"/>
                    </a:cubicBezTo>
                    <a:cubicBezTo>
                      <a:pt x="677" y="74"/>
                      <a:pt x="647" y="70"/>
                      <a:pt x="618" y="79"/>
                    </a:cubicBezTo>
                    <a:cubicBezTo>
                      <a:pt x="616" y="80"/>
                      <a:pt x="614" y="80"/>
                      <a:pt x="612" y="80"/>
                    </a:cubicBezTo>
                    <a:cubicBezTo>
                      <a:pt x="595" y="73"/>
                      <a:pt x="578" y="70"/>
                      <a:pt x="561" y="72"/>
                    </a:cubicBezTo>
                    <a:cubicBezTo>
                      <a:pt x="534" y="70"/>
                      <a:pt x="507" y="66"/>
                      <a:pt x="481" y="65"/>
                    </a:cubicBezTo>
                    <a:cubicBezTo>
                      <a:pt x="460" y="64"/>
                      <a:pt x="438" y="62"/>
                      <a:pt x="417" y="64"/>
                    </a:cubicBezTo>
                    <a:cubicBezTo>
                      <a:pt x="397" y="66"/>
                      <a:pt x="377" y="68"/>
                      <a:pt x="356" y="68"/>
                    </a:cubicBezTo>
                    <a:cubicBezTo>
                      <a:pt x="324" y="68"/>
                      <a:pt x="292" y="64"/>
                      <a:pt x="259" y="67"/>
                    </a:cubicBezTo>
                    <a:cubicBezTo>
                      <a:pt x="256" y="67"/>
                      <a:pt x="253" y="66"/>
                      <a:pt x="250" y="66"/>
                    </a:cubicBezTo>
                    <a:cubicBezTo>
                      <a:pt x="194" y="62"/>
                      <a:pt x="139" y="58"/>
                      <a:pt x="84" y="60"/>
                    </a:cubicBezTo>
                    <a:cubicBezTo>
                      <a:pt x="59" y="52"/>
                      <a:pt x="32" y="59"/>
                      <a:pt x="7" y="53"/>
                    </a:cubicBezTo>
                    <a:cubicBezTo>
                      <a:pt x="0" y="49"/>
                      <a:pt x="1" y="44"/>
                      <a:pt x="7" y="39"/>
                    </a:cubicBezTo>
                    <a:cubicBezTo>
                      <a:pt x="10" y="36"/>
                      <a:pt x="14" y="33"/>
                      <a:pt x="17" y="34"/>
                    </a:cubicBezTo>
                    <a:cubicBezTo>
                      <a:pt x="37" y="35"/>
                      <a:pt x="48" y="25"/>
                      <a:pt x="55" y="7"/>
                    </a:cubicBezTo>
                    <a:cubicBezTo>
                      <a:pt x="76" y="1"/>
                      <a:pt x="97" y="11"/>
                      <a:pt x="117" y="10"/>
                    </a:cubicBezTo>
                    <a:cubicBezTo>
                      <a:pt x="134" y="10"/>
                      <a:pt x="150" y="13"/>
                      <a:pt x="167" y="8"/>
                    </a:cubicBezTo>
                    <a:cubicBezTo>
                      <a:pt x="170" y="7"/>
                      <a:pt x="172" y="7"/>
                      <a:pt x="175" y="8"/>
                    </a:cubicBezTo>
                    <a:cubicBezTo>
                      <a:pt x="180" y="11"/>
                      <a:pt x="184" y="15"/>
                      <a:pt x="191" y="14"/>
                    </a:cubicBezTo>
                    <a:cubicBezTo>
                      <a:pt x="205" y="14"/>
                      <a:pt x="220" y="13"/>
                      <a:pt x="234" y="19"/>
                    </a:cubicBezTo>
                    <a:cubicBezTo>
                      <a:pt x="243" y="23"/>
                      <a:pt x="249" y="12"/>
                      <a:pt x="258" y="14"/>
                    </a:cubicBezTo>
                    <a:cubicBezTo>
                      <a:pt x="267" y="15"/>
                      <a:pt x="276" y="17"/>
                      <a:pt x="285" y="18"/>
                    </a:cubicBezTo>
                    <a:cubicBezTo>
                      <a:pt x="293" y="22"/>
                      <a:pt x="301" y="20"/>
                      <a:pt x="309" y="16"/>
                    </a:cubicBezTo>
                    <a:cubicBezTo>
                      <a:pt x="318" y="11"/>
                      <a:pt x="328" y="13"/>
                      <a:pt x="338" y="13"/>
                    </a:cubicBezTo>
                    <a:cubicBezTo>
                      <a:pt x="348" y="17"/>
                      <a:pt x="359" y="13"/>
                      <a:pt x="369" y="14"/>
                    </a:cubicBezTo>
                    <a:cubicBezTo>
                      <a:pt x="388" y="14"/>
                      <a:pt x="406" y="19"/>
                      <a:pt x="425" y="21"/>
                    </a:cubicBezTo>
                    <a:cubicBezTo>
                      <a:pt x="433" y="22"/>
                      <a:pt x="441" y="21"/>
                      <a:pt x="448" y="18"/>
                    </a:cubicBezTo>
                    <a:cubicBezTo>
                      <a:pt x="507" y="19"/>
                      <a:pt x="564" y="15"/>
                      <a:pt x="622" y="15"/>
                    </a:cubicBezTo>
                    <a:cubicBezTo>
                      <a:pt x="653" y="15"/>
                      <a:pt x="684" y="24"/>
                      <a:pt x="715" y="16"/>
                    </a:cubicBezTo>
                    <a:cubicBezTo>
                      <a:pt x="718" y="18"/>
                      <a:pt x="721" y="17"/>
                      <a:pt x="724" y="15"/>
                    </a:cubicBezTo>
                    <a:cubicBezTo>
                      <a:pt x="771" y="15"/>
                      <a:pt x="819" y="12"/>
                      <a:pt x="867" y="17"/>
                    </a:cubicBezTo>
                    <a:cubicBezTo>
                      <a:pt x="887" y="18"/>
                      <a:pt x="908" y="9"/>
                      <a:pt x="928" y="13"/>
                    </a:cubicBezTo>
                    <a:cubicBezTo>
                      <a:pt x="933" y="13"/>
                      <a:pt x="937" y="14"/>
                      <a:pt x="941" y="15"/>
                    </a:cubicBezTo>
                    <a:cubicBezTo>
                      <a:pt x="952" y="20"/>
                      <a:pt x="963" y="18"/>
                      <a:pt x="974" y="17"/>
                    </a:cubicBezTo>
                    <a:cubicBezTo>
                      <a:pt x="1047" y="11"/>
                      <a:pt x="1120" y="21"/>
                      <a:pt x="1193" y="16"/>
                    </a:cubicBezTo>
                    <a:cubicBezTo>
                      <a:pt x="1234" y="13"/>
                      <a:pt x="1276" y="17"/>
                      <a:pt x="1317" y="19"/>
                    </a:cubicBezTo>
                    <a:cubicBezTo>
                      <a:pt x="1319" y="19"/>
                      <a:pt x="1321" y="19"/>
                      <a:pt x="1323" y="18"/>
                    </a:cubicBezTo>
                    <a:cubicBezTo>
                      <a:pt x="1337" y="18"/>
                      <a:pt x="1350" y="19"/>
                      <a:pt x="1364" y="18"/>
                    </a:cubicBezTo>
                    <a:cubicBezTo>
                      <a:pt x="1433" y="19"/>
                      <a:pt x="1503" y="6"/>
                      <a:pt x="1572" y="13"/>
                    </a:cubicBezTo>
                    <a:cubicBezTo>
                      <a:pt x="1593" y="11"/>
                      <a:pt x="1614" y="14"/>
                      <a:pt x="1636" y="13"/>
                    </a:cubicBezTo>
                    <a:cubicBezTo>
                      <a:pt x="1661" y="12"/>
                      <a:pt x="1687" y="11"/>
                      <a:pt x="1712" y="4"/>
                    </a:cubicBezTo>
                    <a:cubicBezTo>
                      <a:pt x="1725" y="0"/>
                      <a:pt x="1738" y="3"/>
                      <a:pt x="1752" y="5"/>
                    </a:cubicBezTo>
                    <a:cubicBezTo>
                      <a:pt x="1760" y="5"/>
                      <a:pt x="1769" y="5"/>
                      <a:pt x="1777" y="2"/>
                    </a:cubicBezTo>
                    <a:close/>
                  </a:path>
                </a:pathLst>
              </a:custGeom>
              <a:solidFill>
                <a:srgbClr val="DFE7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7" name="Freeform 24">
                <a:extLst>
                  <a:ext uri="{FF2B5EF4-FFF2-40B4-BE49-F238E27FC236}">
                    <a16:creationId xmlns:a16="http://schemas.microsoft.com/office/drawing/2014/main" id="{EA8FC4AA-9E01-489A-BB3A-16E0069F4D31}"/>
                  </a:ext>
                </a:extLst>
              </p:cNvPr>
              <p:cNvSpPr>
                <a:spLocks/>
              </p:cNvSpPr>
              <p:nvPr/>
            </p:nvSpPr>
            <p:spPr bwMode="auto">
              <a:xfrm>
                <a:off x="918" y="978"/>
                <a:ext cx="581" cy="286"/>
              </a:xfrm>
              <a:custGeom>
                <a:avLst/>
                <a:gdLst>
                  <a:gd name="T0" fmla="*/ 335 w 517"/>
                  <a:gd name="T1" fmla="*/ 253 h 255"/>
                  <a:gd name="T2" fmla="*/ 315 w 517"/>
                  <a:gd name="T3" fmla="*/ 250 h 255"/>
                  <a:gd name="T4" fmla="*/ 303 w 517"/>
                  <a:gd name="T5" fmla="*/ 246 h 255"/>
                  <a:gd name="T6" fmla="*/ 275 w 517"/>
                  <a:gd name="T7" fmla="*/ 246 h 255"/>
                  <a:gd name="T8" fmla="*/ 230 w 517"/>
                  <a:gd name="T9" fmla="*/ 245 h 255"/>
                  <a:gd name="T10" fmla="*/ 227 w 517"/>
                  <a:gd name="T11" fmla="*/ 242 h 255"/>
                  <a:gd name="T12" fmla="*/ 174 w 517"/>
                  <a:gd name="T13" fmla="*/ 226 h 255"/>
                  <a:gd name="T14" fmla="*/ 111 w 517"/>
                  <a:gd name="T15" fmla="*/ 210 h 255"/>
                  <a:gd name="T16" fmla="*/ 90 w 517"/>
                  <a:gd name="T17" fmla="*/ 203 h 255"/>
                  <a:gd name="T18" fmla="*/ 63 w 517"/>
                  <a:gd name="T19" fmla="*/ 195 h 255"/>
                  <a:gd name="T20" fmla="*/ 41 w 517"/>
                  <a:gd name="T21" fmla="*/ 194 h 255"/>
                  <a:gd name="T22" fmla="*/ 10 w 517"/>
                  <a:gd name="T23" fmla="*/ 186 h 255"/>
                  <a:gd name="T24" fmla="*/ 27 w 517"/>
                  <a:gd name="T25" fmla="*/ 122 h 255"/>
                  <a:gd name="T26" fmla="*/ 46 w 517"/>
                  <a:gd name="T27" fmla="*/ 83 h 255"/>
                  <a:gd name="T28" fmla="*/ 59 w 517"/>
                  <a:gd name="T29" fmla="*/ 63 h 255"/>
                  <a:gd name="T30" fmla="*/ 68 w 517"/>
                  <a:gd name="T31" fmla="*/ 42 h 255"/>
                  <a:gd name="T32" fmla="*/ 84 w 517"/>
                  <a:gd name="T33" fmla="*/ 11 h 255"/>
                  <a:gd name="T34" fmla="*/ 108 w 517"/>
                  <a:gd name="T35" fmla="*/ 1 h 255"/>
                  <a:gd name="T36" fmla="*/ 155 w 517"/>
                  <a:gd name="T37" fmla="*/ 5 h 255"/>
                  <a:gd name="T38" fmla="*/ 205 w 517"/>
                  <a:gd name="T39" fmla="*/ 9 h 255"/>
                  <a:gd name="T40" fmla="*/ 233 w 517"/>
                  <a:gd name="T41" fmla="*/ 3 h 255"/>
                  <a:gd name="T42" fmla="*/ 291 w 517"/>
                  <a:gd name="T43" fmla="*/ 17 h 255"/>
                  <a:gd name="T44" fmla="*/ 316 w 517"/>
                  <a:gd name="T45" fmla="*/ 18 h 255"/>
                  <a:gd name="T46" fmla="*/ 342 w 517"/>
                  <a:gd name="T47" fmla="*/ 21 h 255"/>
                  <a:gd name="T48" fmla="*/ 371 w 517"/>
                  <a:gd name="T49" fmla="*/ 23 h 255"/>
                  <a:gd name="T50" fmla="*/ 388 w 517"/>
                  <a:gd name="T51" fmla="*/ 25 h 255"/>
                  <a:gd name="T52" fmla="*/ 408 w 517"/>
                  <a:gd name="T53" fmla="*/ 26 h 255"/>
                  <a:gd name="T54" fmla="*/ 446 w 517"/>
                  <a:gd name="T55" fmla="*/ 28 h 255"/>
                  <a:gd name="T56" fmla="*/ 467 w 517"/>
                  <a:gd name="T57" fmla="*/ 30 h 255"/>
                  <a:gd name="T58" fmla="*/ 502 w 517"/>
                  <a:gd name="T59" fmla="*/ 51 h 255"/>
                  <a:gd name="T60" fmla="*/ 446 w 517"/>
                  <a:gd name="T61" fmla="*/ 184 h 255"/>
                  <a:gd name="T62" fmla="*/ 432 w 517"/>
                  <a:gd name="T63" fmla="*/ 226 h 255"/>
                  <a:gd name="T64" fmla="*/ 411 w 517"/>
                  <a:gd name="T65" fmla="*/ 230 h 255"/>
                  <a:gd name="T66" fmla="*/ 371 w 517"/>
                  <a:gd name="T67" fmla="*/ 246 h 255"/>
                  <a:gd name="T68" fmla="*/ 359 w 517"/>
                  <a:gd name="T69" fmla="*/ 246 h 255"/>
                  <a:gd name="T70" fmla="*/ 347 w 517"/>
                  <a:gd name="T71" fmla="*/ 250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17" h="255">
                    <a:moveTo>
                      <a:pt x="347" y="250"/>
                    </a:moveTo>
                    <a:cubicBezTo>
                      <a:pt x="341" y="244"/>
                      <a:pt x="338" y="250"/>
                      <a:pt x="335" y="253"/>
                    </a:cubicBezTo>
                    <a:cubicBezTo>
                      <a:pt x="333" y="255"/>
                      <a:pt x="332" y="255"/>
                      <a:pt x="330" y="254"/>
                    </a:cubicBezTo>
                    <a:cubicBezTo>
                      <a:pt x="326" y="247"/>
                      <a:pt x="320" y="251"/>
                      <a:pt x="315" y="250"/>
                    </a:cubicBezTo>
                    <a:cubicBezTo>
                      <a:pt x="311" y="252"/>
                      <a:pt x="309" y="249"/>
                      <a:pt x="307" y="246"/>
                    </a:cubicBezTo>
                    <a:cubicBezTo>
                      <a:pt x="306" y="246"/>
                      <a:pt x="304" y="246"/>
                      <a:pt x="303" y="246"/>
                    </a:cubicBezTo>
                    <a:cubicBezTo>
                      <a:pt x="297" y="248"/>
                      <a:pt x="292" y="243"/>
                      <a:pt x="286" y="246"/>
                    </a:cubicBezTo>
                    <a:cubicBezTo>
                      <a:pt x="283" y="247"/>
                      <a:pt x="279" y="247"/>
                      <a:pt x="275" y="246"/>
                    </a:cubicBezTo>
                    <a:cubicBezTo>
                      <a:pt x="270" y="246"/>
                      <a:pt x="266" y="242"/>
                      <a:pt x="262" y="239"/>
                    </a:cubicBezTo>
                    <a:cubicBezTo>
                      <a:pt x="252" y="242"/>
                      <a:pt x="238" y="226"/>
                      <a:pt x="230" y="245"/>
                    </a:cubicBezTo>
                    <a:cubicBezTo>
                      <a:pt x="229" y="246"/>
                      <a:pt x="227" y="246"/>
                      <a:pt x="226" y="244"/>
                    </a:cubicBezTo>
                    <a:cubicBezTo>
                      <a:pt x="225" y="244"/>
                      <a:pt x="226" y="243"/>
                      <a:pt x="227" y="242"/>
                    </a:cubicBezTo>
                    <a:cubicBezTo>
                      <a:pt x="218" y="226"/>
                      <a:pt x="193" y="227"/>
                      <a:pt x="181" y="245"/>
                    </a:cubicBezTo>
                    <a:cubicBezTo>
                      <a:pt x="182" y="236"/>
                      <a:pt x="189" y="228"/>
                      <a:pt x="174" y="226"/>
                    </a:cubicBezTo>
                    <a:cubicBezTo>
                      <a:pt x="158" y="223"/>
                      <a:pt x="143" y="218"/>
                      <a:pt x="127" y="213"/>
                    </a:cubicBezTo>
                    <a:cubicBezTo>
                      <a:pt x="122" y="210"/>
                      <a:pt x="116" y="214"/>
                      <a:pt x="111" y="210"/>
                    </a:cubicBezTo>
                    <a:cubicBezTo>
                      <a:pt x="106" y="206"/>
                      <a:pt x="101" y="205"/>
                      <a:pt x="95" y="207"/>
                    </a:cubicBezTo>
                    <a:cubicBezTo>
                      <a:pt x="93" y="206"/>
                      <a:pt x="92" y="203"/>
                      <a:pt x="90" y="203"/>
                    </a:cubicBezTo>
                    <a:cubicBezTo>
                      <a:pt x="85" y="203"/>
                      <a:pt x="80" y="202"/>
                      <a:pt x="75" y="202"/>
                    </a:cubicBezTo>
                    <a:cubicBezTo>
                      <a:pt x="68" y="205"/>
                      <a:pt x="69" y="194"/>
                      <a:pt x="63" y="195"/>
                    </a:cubicBezTo>
                    <a:cubicBezTo>
                      <a:pt x="58" y="194"/>
                      <a:pt x="52" y="192"/>
                      <a:pt x="47" y="194"/>
                    </a:cubicBezTo>
                    <a:cubicBezTo>
                      <a:pt x="45" y="196"/>
                      <a:pt x="43" y="196"/>
                      <a:pt x="41" y="194"/>
                    </a:cubicBezTo>
                    <a:cubicBezTo>
                      <a:pt x="34" y="187"/>
                      <a:pt x="26" y="179"/>
                      <a:pt x="15" y="186"/>
                    </a:cubicBezTo>
                    <a:cubicBezTo>
                      <a:pt x="13" y="188"/>
                      <a:pt x="11" y="188"/>
                      <a:pt x="10" y="186"/>
                    </a:cubicBezTo>
                    <a:cubicBezTo>
                      <a:pt x="0" y="169"/>
                      <a:pt x="12" y="157"/>
                      <a:pt x="17" y="144"/>
                    </a:cubicBezTo>
                    <a:cubicBezTo>
                      <a:pt x="20" y="136"/>
                      <a:pt x="24" y="130"/>
                      <a:pt x="27" y="122"/>
                    </a:cubicBezTo>
                    <a:cubicBezTo>
                      <a:pt x="28" y="110"/>
                      <a:pt x="36" y="101"/>
                      <a:pt x="40" y="91"/>
                    </a:cubicBezTo>
                    <a:cubicBezTo>
                      <a:pt x="42" y="88"/>
                      <a:pt x="44" y="86"/>
                      <a:pt x="46" y="83"/>
                    </a:cubicBezTo>
                    <a:cubicBezTo>
                      <a:pt x="48" y="79"/>
                      <a:pt x="50" y="76"/>
                      <a:pt x="52" y="73"/>
                    </a:cubicBezTo>
                    <a:cubicBezTo>
                      <a:pt x="55" y="70"/>
                      <a:pt x="57" y="66"/>
                      <a:pt x="59" y="63"/>
                    </a:cubicBezTo>
                    <a:cubicBezTo>
                      <a:pt x="61" y="57"/>
                      <a:pt x="62" y="51"/>
                      <a:pt x="65" y="46"/>
                    </a:cubicBezTo>
                    <a:cubicBezTo>
                      <a:pt x="66" y="45"/>
                      <a:pt x="67" y="43"/>
                      <a:pt x="68" y="42"/>
                    </a:cubicBezTo>
                    <a:cubicBezTo>
                      <a:pt x="75" y="35"/>
                      <a:pt x="77" y="27"/>
                      <a:pt x="80" y="18"/>
                    </a:cubicBezTo>
                    <a:cubicBezTo>
                      <a:pt x="81" y="15"/>
                      <a:pt x="82" y="13"/>
                      <a:pt x="84" y="11"/>
                    </a:cubicBezTo>
                    <a:cubicBezTo>
                      <a:pt x="88" y="9"/>
                      <a:pt x="91" y="7"/>
                      <a:pt x="94" y="5"/>
                    </a:cubicBezTo>
                    <a:cubicBezTo>
                      <a:pt x="99" y="3"/>
                      <a:pt x="103" y="2"/>
                      <a:pt x="108" y="1"/>
                    </a:cubicBezTo>
                    <a:cubicBezTo>
                      <a:pt x="117" y="1"/>
                      <a:pt x="125" y="1"/>
                      <a:pt x="134" y="0"/>
                    </a:cubicBezTo>
                    <a:cubicBezTo>
                      <a:pt x="141" y="1"/>
                      <a:pt x="147" y="6"/>
                      <a:pt x="155" y="5"/>
                    </a:cubicBezTo>
                    <a:cubicBezTo>
                      <a:pt x="165" y="4"/>
                      <a:pt x="175" y="4"/>
                      <a:pt x="185" y="6"/>
                    </a:cubicBezTo>
                    <a:cubicBezTo>
                      <a:pt x="191" y="8"/>
                      <a:pt x="198" y="8"/>
                      <a:pt x="205" y="9"/>
                    </a:cubicBezTo>
                    <a:cubicBezTo>
                      <a:pt x="214" y="11"/>
                      <a:pt x="221" y="4"/>
                      <a:pt x="228" y="1"/>
                    </a:cubicBezTo>
                    <a:cubicBezTo>
                      <a:pt x="230" y="1"/>
                      <a:pt x="232" y="2"/>
                      <a:pt x="233" y="3"/>
                    </a:cubicBezTo>
                    <a:cubicBezTo>
                      <a:pt x="243" y="19"/>
                      <a:pt x="260" y="8"/>
                      <a:pt x="273" y="14"/>
                    </a:cubicBezTo>
                    <a:cubicBezTo>
                      <a:pt x="279" y="16"/>
                      <a:pt x="285" y="17"/>
                      <a:pt x="291" y="17"/>
                    </a:cubicBezTo>
                    <a:cubicBezTo>
                      <a:pt x="298" y="17"/>
                      <a:pt x="304" y="17"/>
                      <a:pt x="311" y="17"/>
                    </a:cubicBezTo>
                    <a:cubicBezTo>
                      <a:pt x="313" y="18"/>
                      <a:pt x="315" y="18"/>
                      <a:pt x="316" y="18"/>
                    </a:cubicBezTo>
                    <a:cubicBezTo>
                      <a:pt x="318" y="19"/>
                      <a:pt x="320" y="19"/>
                      <a:pt x="322" y="20"/>
                    </a:cubicBezTo>
                    <a:cubicBezTo>
                      <a:pt x="328" y="22"/>
                      <a:pt x="335" y="21"/>
                      <a:pt x="342" y="21"/>
                    </a:cubicBezTo>
                    <a:cubicBezTo>
                      <a:pt x="345" y="21"/>
                      <a:pt x="348" y="21"/>
                      <a:pt x="350" y="21"/>
                    </a:cubicBezTo>
                    <a:cubicBezTo>
                      <a:pt x="357" y="22"/>
                      <a:pt x="364" y="23"/>
                      <a:pt x="371" y="23"/>
                    </a:cubicBezTo>
                    <a:cubicBezTo>
                      <a:pt x="372" y="23"/>
                      <a:pt x="374" y="23"/>
                      <a:pt x="376" y="24"/>
                    </a:cubicBezTo>
                    <a:cubicBezTo>
                      <a:pt x="380" y="25"/>
                      <a:pt x="384" y="25"/>
                      <a:pt x="388" y="25"/>
                    </a:cubicBezTo>
                    <a:cubicBezTo>
                      <a:pt x="391" y="25"/>
                      <a:pt x="394" y="25"/>
                      <a:pt x="397" y="25"/>
                    </a:cubicBezTo>
                    <a:cubicBezTo>
                      <a:pt x="400" y="25"/>
                      <a:pt x="404" y="25"/>
                      <a:pt x="408" y="26"/>
                    </a:cubicBezTo>
                    <a:cubicBezTo>
                      <a:pt x="415" y="28"/>
                      <a:pt x="422" y="29"/>
                      <a:pt x="430" y="29"/>
                    </a:cubicBezTo>
                    <a:cubicBezTo>
                      <a:pt x="435" y="29"/>
                      <a:pt x="441" y="29"/>
                      <a:pt x="446" y="28"/>
                    </a:cubicBezTo>
                    <a:cubicBezTo>
                      <a:pt x="448" y="27"/>
                      <a:pt x="450" y="27"/>
                      <a:pt x="452" y="28"/>
                    </a:cubicBezTo>
                    <a:cubicBezTo>
                      <a:pt x="457" y="29"/>
                      <a:pt x="462" y="29"/>
                      <a:pt x="467" y="30"/>
                    </a:cubicBezTo>
                    <a:cubicBezTo>
                      <a:pt x="482" y="35"/>
                      <a:pt x="499" y="34"/>
                      <a:pt x="515" y="41"/>
                    </a:cubicBezTo>
                    <a:cubicBezTo>
                      <a:pt x="517" y="52"/>
                      <a:pt x="507" y="50"/>
                      <a:pt x="502" y="51"/>
                    </a:cubicBezTo>
                    <a:cubicBezTo>
                      <a:pt x="485" y="53"/>
                      <a:pt x="476" y="63"/>
                      <a:pt x="473" y="78"/>
                    </a:cubicBezTo>
                    <a:cubicBezTo>
                      <a:pt x="466" y="113"/>
                      <a:pt x="459" y="149"/>
                      <a:pt x="446" y="184"/>
                    </a:cubicBezTo>
                    <a:cubicBezTo>
                      <a:pt x="442" y="194"/>
                      <a:pt x="445" y="203"/>
                      <a:pt x="452" y="212"/>
                    </a:cubicBezTo>
                    <a:cubicBezTo>
                      <a:pt x="450" y="223"/>
                      <a:pt x="440" y="223"/>
                      <a:pt x="432" y="226"/>
                    </a:cubicBezTo>
                    <a:cubicBezTo>
                      <a:pt x="429" y="227"/>
                      <a:pt x="427" y="228"/>
                      <a:pt x="424" y="229"/>
                    </a:cubicBezTo>
                    <a:cubicBezTo>
                      <a:pt x="420" y="230"/>
                      <a:pt x="416" y="233"/>
                      <a:pt x="411" y="230"/>
                    </a:cubicBezTo>
                    <a:cubicBezTo>
                      <a:pt x="403" y="233"/>
                      <a:pt x="395" y="237"/>
                      <a:pt x="391" y="245"/>
                    </a:cubicBezTo>
                    <a:cubicBezTo>
                      <a:pt x="385" y="252"/>
                      <a:pt x="377" y="239"/>
                      <a:pt x="371" y="246"/>
                    </a:cubicBezTo>
                    <a:cubicBezTo>
                      <a:pt x="372" y="247"/>
                      <a:pt x="372" y="247"/>
                      <a:pt x="372" y="247"/>
                    </a:cubicBezTo>
                    <a:cubicBezTo>
                      <a:pt x="367" y="249"/>
                      <a:pt x="363" y="249"/>
                      <a:pt x="359" y="246"/>
                    </a:cubicBezTo>
                    <a:cubicBezTo>
                      <a:pt x="355" y="245"/>
                      <a:pt x="352" y="246"/>
                      <a:pt x="350" y="249"/>
                    </a:cubicBezTo>
                    <a:cubicBezTo>
                      <a:pt x="349" y="252"/>
                      <a:pt x="348" y="252"/>
                      <a:pt x="347" y="250"/>
                    </a:cubicBezTo>
                    <a:close/>
                  </a:path>
                </a:pathLst>
              </a:custGeom>
              <a:solidFill>
                <a:srgbClr val="2A48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8" name="Freeform 25">
                <a:extLst>
                  <a:ext uri="{FF2B5EF4-FFF2-40B4-BE49-F238E27FC236}">
                    <a16:creationId xmlns:a16="http://schemas.microsoft.com/office/drawing/2014/main" id="{9181B675-82FA-49F2-9C51-F2D69E36E4B4}"/>
                  </a:ext>
                </a:extLst>
              </p:cNvPr>
              <p:cNvSpPr>
                <a:spLocks/>
              </p:cNvSpPr>
              <p:nvPr/>
            </p:nvSpPr>
            <p:spPr bwMode="auto">
              <a:xfrm>
                <a:off x="13" y="4144"/>
                <a:ext cx="2397" cy="119"/>
              </a:xfrm>
              <a:custGeom>
                <a:avLst/>
                <a:gdLst>
                  <a:gd name="T0" fmla="*/ 0 w 2132"/>
                  <a:gd name="T1" fmla="*/ 48 h 106"/>
                  <a:gd name="T2" fmla="*/ 8 w 2132"/>
                  <a:gd name="T3" fmla="*/ 0 h 106"/>
                  <a:gd name="T4" fmla="*/ 54 w 2132"/>
                  <a:gd name="T5" fmla="*/ 25 h 106"/>
                  <a:gd name="T6" fmla="*/ 178 w 2132"/>
                  <a:gd name="T7" fmla="*/ 32 h 106"/>
                  <a:gd name="T8" fmla="*/ 265 w 2132"/>
                  <a:gd name="T9" fmla="*/ 33 h 106"/>
                  <a:gd name="T10" fmla="*/ 390 w 2132"/>
                  <a:gd name="T11" fmla="*/ 42 h 106"/>
                  <a:gd name="T12" fmla="*/ 563 w 2132"/>
                  <a:gd name="T13" fmla="*/ 47 h 106"/>
                  <a:gd name="T14" fmla="*/ 690 w 2132"/>
                  <a:gd name="T15" fmla="*/ 53 h 106"/>
                  <a:gd name="T16" fmla="*/ 807 w 2132"/>
                  <a:gd name="T17" fmla="*/ 45 h 106"/>
                  <a:gd name="T18" fmla="*/ 830 w 2132"/>
                  <a:gd name="T19" fmla="*/ 48 h 106"/>
                  <a:gd name="T20" fmla="*/ 876 w 2132"/>
                  <a:gd name="T21" fmla="*/ 48 h 106"/>
                  <a:gd name="T22" fmla="*/ 910 w 2132"/>
                  <a:gd name="T23" fmla="*/ 46 h 106"/>
                  <a:gd name="T24" fmla="*/ 915 w 2132"/>
                  <a:gd name="T25" fmla="*/ 49 h 106"/>
                  <a:gd name="T26" fmla="*/ 959 w 2132"/>
                  <a:gd name="T27" fmla="*/ 55 h 106"/>
                  <a:gd name="T28" fmla="*/ 1082 w 2132"/>
                  <a:gd name="T29" fmla="*/ 56 h 106"/>
                  <a:gd name="T30" fmla="*/ 1163 w 2132"/>
                  <a:gd name="T31" fmla="*/ 50 h 106"/>
                  <a:gd name="T32" fmla="*/ 1272 w 2132"/>
                  <a:gd name="T33" fmla="*/ 50 h 106"/>
                  <a:gd name="T34" fmla="*/ 1295 w 2132"/>
                  <a:gd name="T35" fmla="*/ 49 h 106"/>
                  <a:gd name="T36" fmla="*/ 1379 w 2132"/>
                  <a:gd name="T37" fmla="*/ 42 h 106"/>
                  <a:gd name="T38" fmla="*/ 1385 w 2132"/>
                  <a:gd name="T39" fmla="*/ 44 h 106"/>
                  <a:gd name="T40" fmla="*/ 1438 w 2132"/>
                  <a:gd name="T41" fmla="*/ 41 h 106"/>
                  <a:gd name="T42" fmla="*/ 1521 w 2132"/>
                  <a:gd name="T43" fmla="*/ 43 h 106"/>
                  <a:gd name="T44" fmla="*/ 1589 w 2132"/>
                  <a:gd name="T45" fmla="*/ 41 h 106"/>
                  <a:gd name="T46" fmla="*/ 1620 w 2132"/>
                  <a:gd name="T47" fmla="*/ 38 h 106"/>
                  <a:gd name="T48" fmla="*/ 1768 w 2132"/>
                  <a:gd name="T49" fmla="*/ 38 h 106"/>
                  <a:gd name="T50" fmla="*/ 1790 w 2132"/>
                  <a:gd name="T51" fmla="*/ 36 h 106"/>
                  <a:gd name="T52" fmla="*/ 1807 w 2132"/>
                  <a:gd name="T53" fmla="*/ 35 h 106"/>
                  <a:gd name="T54" fmla="*/ 1878 w 2132"/>
                  <a:gd name="T55" fmla="*/ 32 h 106"/>
                  <a:gd name="T56" fmla="*/ 1972 w 2132"/>
                  <a:gd name="T57" fmla="*/ 31 h 106"/>
                  <a:gd name="T58" fmla="*/ 2082 w 2132"/>
                  <a:gd name="T59" fmla="*/ 23 h 106"/>
                  <a:gd name="T60" fmla="*/ 2124 w 2132"/>
                  <a:gd name="T61" fmla="*/ 27 h 106"/>
                  <a:gd name="T62" fmla="*/ 2125 w 2132"/>
                  <a:gd name="T63" fmla="*/ 92 h 106"/>
                  <a:gd name="T64" fmla="*/ 2123 w 2132"/>
                  <a:gd name="T65" fmla="*/ 91 h 106"/>
                  <a:gd name="T66" fmla="*/ 2086 w 2132"/>
                  <a:gd name="T67" fmla="*/ 74 h 106"/>
                  <a:gd name="T68" fmla="*/ 1987 w 2132"/>
                  <a:gd name="T69" fmla="*/ 74 h 106"/>
                  <a:gd name="T70" fmla="*/ 1981 w 2132"/>
                  <a:gd name="T71" fmla="*/ 73 h 106"/>
                  <a:gd name="T72" fmla="*/ 1916 w 2132"/>
                  <a:gd name="T73" fmla="*/ 74 h 106"/>
                  <a:gd name="T74" fmla="*/ 1807 w 2132"/>
                  <a:gd name="T75" fmla="*/ 82 h 106"/>
                  <a:gd name="T76" fmla="*/ 1690 w 2132"/>
                  <a:gd name="T77" fmla="*/ 95 h 106"/>
                  <a:gd name="T78" fmla="*/ 1685 w 2132"/>
                  <a:gd name="T79" fmla="*/ 96 h 106"/>
                  <a:gd name="T80" fmla="*/ 1484 w 2132"/>
                  <a:gd name="T81" fmla="*/ 93 h 106"/>
                  <a:gd name="T82" fmla="*/ 1401 w 2132"/>
                  <a:gd name="T83" fmla="*/ 98 h 106"/>
                  <a:gd name="T84" fmla="*/ 1318 w 2132"/>
                  <a:gd name="T85" fmla="*/ 101 h 106"/>
                  <a:gd name="T86" fmla="*/ 1293 w 2132"/>
                  <a:gd name="T87" fmla="*/ 98 h 106"/>
                  <a:gd name="T88" fmla="*/ 1275 w 2132"/>
                  <a:gd name="T89" fmla="*/ 101 h 106"/>
                  <a:gd name="T90" fmla="*/ 1195 w 2132"/>
                  <a:gd name="T91" fmla="*/ 104 h 106"/>
                  <a:gd name="T92" fmla="*/ 1167 w 2132"/>
                  <a:gd name="T93" fmla="*/ 100 h 106"/>
                  <a:gd name="T94" fmla="*/ 1140 w 2132"/>
                  <a:gd name="T95" fmla="*/ 98 h 106"/>
                  <a:gd name="T96" fmla="*/ 983 w 2132"/>
                  <a:gd name="T97" fmla="*/ 98 h 106"/>
                  <a:gd name="T98" fmla="*/ 893 w 2132"/>
                  <a:gd name="T99" fmla="*/ 94 h 106"/>
                  <a:gd name="T100" fmla="*/ 820 w 2132"/>
                  <a:gd name="T101" fmla="*/ 90 h 106"/>
                  <a:gd name="T102" fmla="*/ 727 w 2132"/>
                  <a:gd name="T103" fmla="*/ 86 h 106"/>
                  <a:gd name="T104" fmla="*/ 717 w 2132"/>
                  <a:gd name="T105" fmla="*/ 86 h 106"/>
                  <a:gd name="T106" fmla="*/ 611 w 2132"/>
                  <a:gd name="T107" fmla="*/ 88 h 106"/>
                  <a:gd name="T108" fmla="*/ 506 w 2132"/>
                  <a:gd name="T109" fmla="*/ 81 h 106"/>
                  <a:gd name="T110" fmla="*/ 413 w 2132"/>
                  <a:gd name="T111" fmla="*/ 82 h 106"/>
                  <a:gd name="T112" fmla="*/ 363 w 2132"/>
                  <a:gd name="T113" fmla="*/ 79 h 106"/>
                  <a:gd name="T114" fmla="*/ 282 w 2132"/>
                  <a:gd name="T115" fmla="*/ 74 h 106"/>
                  <a:gd name="T116" fmla="*/ 99 w 2132"/>
                  <a:gd name="T117" fmla="*/ 59 h 106"/>
                  <a:gd name="T118" fmla="*/ 78 w 2132"/>
                  <a:gd name="T119" fmla="*/ 54 h 106"/>
                  <a:gd name="T120" fmla="*/ 27 w 2132"/>
                  <a:gd name="T121" fmla="*/ 54 h 106"/>
                  <a:gd name="T122" fmla="*/ 0 w 2132"/>
                  <a:gd name="T123" fmla="*/ 48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132" h="106">
                    <a:moveTo>
                      <a:pt x="0" y="48"/>
                    </a:moveTo>
                    <a:cubicBezTo>
                      <a:pt x="3" y="32"/>
                      <a:pt x="2" y="15"/>
                      <a:pt x="8" y="0"/>
                    </a:cubicBezTo>
                    <a:cubicBezTo>
                      <a:pt x="16" y="21"/>
                      <a:pt x="34" y="26"/>
                      <a:pt x="54" y="25"/>
                    </a:cubicBezTo>
                    <a:cubicBezTo>
                      <a:pt x="96" y="24"/>
                      <a:pt x="137" y="28"/>
                      <a:pt x="178" y="32"/>
                    </a:cubicBezTo>
                    <a:cubicBezTo>
                      <a:pt x="207" y="35"/>
                      <a:pt x="236" y="32"/>
                      <a:pt x="265" y="33"/>
                    </a:cubicBezTo>
                    <a:cubicBezTo>
                      <a:pt x="307" y="35"/>
                      <a:pt x="348" y="45"/>
                      <a:pt x="390" y="42"/>
                    </a:cubicBezTo>
                    <a:cubicBezTo>
                      <a:pt x="448" y="38"/>
                      <a:pt x="505" y="48"/>
                      <a:pt x="563" y="47"/>
                    </a:cubicBezTo>
                    <a:cubicBezTo>
                      <a:pt x="605" y="47"/>
                      <a:pt x="648" y="55"/>
                      <a:pt x="690" y="53"/>
                    </a:cubicBezTo>
                    <a:cubicBezTo>
                      <a:pt x="729" y="52"/>
                      <a:pt x="769" y="54"/>
                      <a:pt x="807" y="45"/>
                    </a:cubicBezTo>
                    <a:cubicBezTo>
                      <a:pt x="815" y="43"/>
                      <a:pt x="823" y="47"/>
                      <a:pt x="830" y="48"/>
                    </a:cubicBezTo>
                    <a:cubicBezTo>
                      <a:pt x="846" y="51"/>
                      <a:pt x="861" y="51"/>
                      <a:pt x="876" y="48"/>
                    </a:cubicBezTo>
                    <a:cubicBezTo>
                      <a:pt x="887" y="47"/>
                      <a:pt x="899" y="53"/>
                      <a:pt x="910" y="46"/>
                    </a:cubicBezTo>
                    <a:cubicBezTo>
                      <a:pt x="912" y="47"/>
                      <a:pt x="914" y="48"/>
                      <a:pt x="915" y="49"/>
                    </a:cubicBezTo>
                    <a:cubicBezTo>
                      <a:pt x="928" y="60"/>
                      <a:pt x="945" y="56"/>
                      <a:pt x="959" y="55"/>
                    </a:cubicBezTo>
                    <a:cubicBezTo>
                      <a:pt x="1000" y="51"/>
                      <a:pt x="1041" y="55"/>
                      <a:pt x="1082" y="56"/>
                    </a:cubicBezTo>
                    <a:cubicBezTo>
                      <a:pt x="1109" y="57"/>
                      <a:pt x="1136" y="54"/>
                      <a:pt x="1163" y="50"/>
                    </a:cubicBezTo>
                    <a:cubicBezTo>
                      <a:pt x="1199" y="53"/>
                      <a:pt x="1235" y="45"/>
                      <a:pt x="1272" y="50"/>
                    </a:cubicBezTo>
                    <a:cubicBezTo>
                      <a:pt x="1280" y="51"/>
                      <a:pt x="1287" y="50"/>
                      <a:pt x="1295" y="49"/>
                    </a:cubicBezTo>
                    <a:cubicBezTo>
                      <a:pt x="1323" y="46"/>
                      <a:pt x="1352" y="47"/>
                      <a:pt x="1379" y="42"/>
                    </a:cubicBezTo>
                    <a:cubicBezTo>
                      <a:pt x="1381" y="43"/>
                      <a:pt x="1383" y="43"/>
                      <a:pt x="1385" y="44"/>
                    </a:cubicBezTo>
                    <a:cubicBezTo>
                      <a:pt x="1403" y="49"/>
                      <a:pt x="1421" y="40"/>
                      <a:pt x="1438" y="41"/>
                    </a:cubicBezTo>
                    <a:cubicBezTo>
                      <a:pt x="1466" y="43"/>
                      <a:pt x="1493" y="42"/>
                      <a:pt x="1521" y="43"/>
                    </a:cubicBezTo>
                    <a:cubicBezTo>
                      <a:pt x="1544" y="44"/>
                      <a:pt x="1566" y="43"/>
                      <a:pt x="1589" y="41"/>
                    </a:cubicBezTo>
                    <a:cubicBezTo>
                      <a:pt x="1599" y="38"/>
                      <a:pt x="1609" y="38"/>
                      <a:pt x="1620" y="38"/>
                    </a:cubicBezTo>
                    <a:cubicBezTo>
                      <a:pt x="1669" y="37"/>
                      <a:pt x="1719" y="34"/>
                      <a:pt x="1768" y="38"/>
                    </a:cubicBezTo>
                    <a:cubicBezTo>
                      <a:pt x="1776" y="39"/>
                      <a:pt x="1783" y="37"/>
                      <a:pt x="1790" y="36"/>
                    </a:cubicBezTo>
                    <a:cubicBezTo>
                      <a:pt x="1796" y="35"/>
                      <a:pt x="1801" y="35"/>
                      <a:pt x="1807" y="35"/>
                    </a:cubicBezTo>
                    <a:cubicBezTo>
                      <a:pt x="1831" y="34"/>
                      <a:pt x="1854" y="28"/>
                      <a:pt x="1878" y="32"/>
                    </a:cubicBezTo>
                    <a:cubicBezTo>
                      <a:pt x="1909" y="36"/>
                      <a:pt x="1941" y="31"/>
                      <a:pt x="1972" y="31"/>
                    </a:cubicBezTo>
                    <a:cubicBezTo>
                      <a:pt x="2009" y="34"/>
                      <a:pt x="2046" y="23"/>
                      <a:pt x="2082" y="23"/>
                    </a:cubicBezTo>
                    <a:cubicBezTo>
                      <a:pt x="2096" y="23"/>
                      <a:pt x="2110" y="22"/>
                      <a:pt x="2124" y="27"/>
                    </a:cubicBezTo>
                    <a:cubicBezTo>
                      <a:pt x="2120" y="49"/>
                      <a:pt x="2132" y="71"/>
                      <a:pt x="2125" y="92"/>
                    </a:cubicBezTo>
                    <a:cubicBezTo>
                      <a:pt x="2125" y="92"/>
                      <a:pt x="2123" y="91"/>
                      <a:pt x="2123" y="91"/>
                    </a:cubicBezTo>
                    <a:cubicBezTo>
                      <a:pt x="2116" y="74"/>
                      <a:pt x="2103" y="71"/>
                      <a:pt x="2086" y="74"/>
                    </a:cubicBezTo>
                    <a:cubicBezTo>
                      <a:pt x="2053" y="56"/>
                      <a:pt x="2020" y="66"/>
                      <a:pt x="1987" y="74"/>
                    </a:cubicBezTo>
                    <a:cubicBezTo>
                      <a:pt x="1984" y="74"/>
                      <a:pt x="1982" y="74"/>
                      <a:pt x="1981" y="73"/>
                    </a:cubicBezTo>
                    <a:cubicBezTo>
                      <a:pt x="1959" y="69"/>
                      <a:pt x="1937" y="70"/>
                      <a:pt x="1916" y="74"/>
                    </a:cubicBezTo>
                    <a:cubicBezTo>
                      <a:pt x="1879" y="81"/>
                      <a:pt x="1843" y="81"/>
                      <a:pt x="1807" y="82"/>
                    </a:cubicBezTo>
                    <a:cubicBezTo>
                      <a:pt x="1767" y="82"/>
                      <a:pt x="1728" y="83"/>
                      <a:pt x="1690" y="95"/>
                    </a:cubicBezTo>
                    <a:cubicBezTo>
                      <a:pt x="1688" y="95"/>
                      <a:pt x="1687" y="96"/>
                      <a:pt x="1685" y="96"/>
                    </a:cubicBezTo>
                    <a:cubicBezTo>
                      <a:pt x="1618" y="81"/>
                      <a:pt x="1551" y="98"/>
                      <a:pt x="1484" y="93"/>
                    </a:cubicBezTo>
                    <a:cubicBezTo>
                      <a:pt x="1456" y="92"/>
                      <a:pt x="1429" y="92"/>
                      <a:pt x="1401" y="98"/>
                    </a:cubicBezTo>
                    <a:cubicBezTo>
                      <a:pt x="1374" y="104"/>
                      <a:pt x="1346" y="103"/>
                      <a:pt x="1318" y="101"/>
                    </a:cubicBezTo>
                    <a:cubicBezTo>
                      <a:pt x="1310" y="100"/>
                      <a:pt x="1302" y="97"/>
                      <a:pt x="1293" y="98"/>
                    </a:cubicBezTo>
                    <a:cubicBezTo>
                      <a:pt x="1287" y="100"/>
                      <a:pt x="1281" y="101"/>
                      <a:pt x="1275" y="101"/>
                    </a:cubicBezTo>
                    <a:cubicBezTo>
                      <a:pt x="1248" y="103"/>
                      <a:pt x="1221" y="98"/>
                      <a:pt x="1195" y="104"/>
                    </a:cubicBezTo>
                    <a:cubicBezTo>
                      <a:pt x="1185" y="106"/>
                      <a:pt x="1177" y="99"/>
                      <a:pt x="1167" y="100"/>
                    </a:cubicBezTo>
                    <a:cubicBezTo>
                      <a:pt x="1158" y="101"/>
                      <a:pt x="1149" y="101"/>
                      <a:pt x="1140" y="98"/>
                    </a:cubicBezTo>
                    <a:cubicBezTo>
                      <a:pt x="1087" y="92"/>
                      <a:pt x="1035" y="93"/>
                      <a:pt x="983" y="98"/>
                    </a:cubicBezTo>
                    <a:cubicBezTo>
                      <a:pt x="953" y="101"/>
                      <a:pt x="923" y="97"/>
                      <a:pt x="893" y="94"/>
                    </a:cubicBezTo>
                    <a:cubicBezTo>
                      <a:pt x="869" y="92"/>
                      <a:pt x="844" y="92"/>
                      <a:pt x="820" y="90"/>
                    </a:cubicBezTo>
                    <a:cubicBezTo>
                      <a:pt x="789" y="88"/>
                      <a:pt x="758" y="93"/>
                      <a:pt x="727" y="86"/>
                    </a:cubicBezTo>
                    <a:cubicBezTo>
                      <a:pt x="724" y="86"/>
                      <a:pt x="720" y="85"/>
                      <a:pt x="717" y="86"/>
                    </a:cubicBezTo>
                    <a:cubicBezTo>
                      <a:pt x="682" y="100"/>
                      <a:pt x="647" y="86"/>
                      <a:pt x="611" y="88"/>
                    </a:cubicBezTo>
                    <a:cubicBezTo>
                      <a:pt x="576" y="90"/>
                      <a:pt x="541" y="81"/>
                      <a:pt x="506" y="81"/>
                    </a:cubicBezTo>
                    <a:cubicBezTo>
                      <a:pt x="475" y="82"/>
                      <a:pt x="444" y="77"/>
                      <a:pt x="413" y="82"/>
                    </a:cubicBezTo>
                    <a:cubicBezTo>
                      <a:pt x="396" y="84"/>
                      <a:pt x="380" y="82"/>
                      <a:pt x="363" y="79"/>
                    </a:cubicBezTo>
                    <a:cubicBezTo>
                      <a:pt x="337" y="73"/>
                      <a:pt x="309" y="75"/>
                      <a:pt x="282" y="74"/>
                    </a:cubicBezTo>
                    <a:cubicBezTo>
                      <a:pt x="221" y="70"/>
                      <a:pt x="160" y="70"/>
                      <a:pt x="99" y="59"/>
                    </a:cubicBezTo>
                    <a:cubicBezTo>
                      <a:pt x="92" y="58"/>
                      <a:pt x="85" y="56"/>
                      <a:pt x="78" y="54"/>
                    </a:cubicBezTo>
                    <a:cubicBezTo>
                      <a:pt x="61" y="52"/>
                      <a:pt x="44" y="54"/>
                      <a:pt x="27" y="54"/>
                    </a:cubicBezTo>
                    <a:cubicBezTo>
                      <a:pt x="17" y="55"/>
                      <a:pt x="8" y="56"/>
                      <a:pt x="0" y="48"/>
                    </a:cubicBezTo>
                    <a:close/>
                  </a:path>
                </a:pathLst>
              </a:custGeom>
              <a:solidFill>
                <a:srgbClr val="DFE8E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9" name="Freeform 26">
                <a:extLst>
                  <a:ext uri="{FF2B5EF4-FFF2-40B4-BE49-F238E27FC236}">
                    <a16:creationId xmlns:a16="http://schemas.microsoft.com/office/drawing/2014/main" id="{1F660F7C-6178-4066-AF3F-A34BB882D3E6}"/>
                  </a:ext>
                </a:extLst>
              </p:cNvPr>
              <p:cNvSpPr>
                <a:spLocks/>
              </p:cNvSpPr>
              <p:nvPr/>
            </p:nvSpPr>
            <p:spPr bwMode="auto">
              <a:xfrm>
                <a:off x="65" y="3901"/>
                <a:ext cx="1932" cy="126"/>
              </a:xfrm>
              <a:custGeom>
                <a:avLst/>
                <a:gdLst>
                  <a:gd name="T0" fmla="*/ 2 w 1719"/>
                  <a:gd name="T1" fmla="*/ 32 h 112"/>
                  <a:gd name="T2" fmla="*/ 6 w 1719"/>
                  <a:gd name="T3" fmla="*/ 4 h 112"/>
                  <a:gd name="T4" fmla="*/ 77 w 1719"/>
                  <a:gd name="T5" fmla="*/ 8 h 112"/>
                  <a:gd name="T6" fmla="*/ 164 w 1719"/>
                  <a:gd name="T7" fmla="*/ 18 h 112"/>
                  <a:gd name="T8" fmla="*/ 206 w 1719"/>
                  <a:gd name="T9" fmla="*/ 19 h 112"/>
                  <a:gd name="T10" fmla="*/ 213 w 1719"/>
                  <a:gd name="T11" fmla="*/ 21 h 112"/>
                  <a:gd name="T12" fmla="*/ 259 w 1719"/>
                  <a:gd name="T13" fmla="*/ 22 h 112"/>
                  <a:gd name="T14" fmla="*/ 547 w 1719"/>
                  <a:gd name="T15" fmla="*/ 36 h 112"/>
                  <a:gd name="T16" fmla="*/ 586 w 1719"/>
                  <a:gd name="T17" fmla="*/ 37 h 112"/>
                  <a:gd name="T18" fmla="*/ 643 w 1719"/>
                  <a:gd name="T19" fmla="*/ 41 h 112"/>
                  <a:gd name="T20" fmla="*/ 733 w 1719"/>
                  <a:gd name="T21" fmla="*/ 43 h 112"/>
                  <a:gd name="T22" fmla="*/ 836 w 1719"/>
                  <a:gd name="T23" fmla="*/ 46 h 112"/>
                  <a:gd name="T24" fmla="*/ 937 w 1719"/>
                  <a:gd name="T25" fmla="*/ 47 h 112"/>
                  <a:gd name="T26" fmla="*/ 1102 w 1719"/>
                  <a:gd name="T27" fmla="*/ 49 h 112"/>
                  <a:gd name="T28" fmla="*/ 1152 w 1719"/>
                  <a:gd name="T29" fmla="*/ 50 h 112"/>
                  <a:gd name="T30" fmla="*/ 1261 w 1719"/>
                  <a:gd name="T31" fmla="*/ 53 h 112"/>
                  <a:gd name="T32" fmla="*/ 1341 w 1719"/>
                  <a:gd name="T33" fmla="*/ 50 h 112"/>
                  <a:gd name="T34" fmla="*/ 1505 w 1719"/>
                  <a:gd name="T35" fmla="*/ 44 h 112"/>
                  <a:gd name="T36" fmla="*/ 1553 w 1719"/>
                  <a:gd name="T37" fmla="*/ 46 h 112"/>
                  <a:gd name="T38" fmla="*/ 1607 w 1719"/>
                  <a:gd name="T39" fmla="*/ 49 h 112"/>
                  <a:gd name="T40" fmla="*/ 1635 w 1719"/>
                  <a:gd name="T41" fmla="*/ 55 h 112"/>
                  <a:gd name="T42" fmla="*/ 1676 w 1719"/>
                  <a:gd name="T43" fmla="*/ 55 h 112"/>
                  <a:gd name="T44" fmla="*/ 1694 w 1719"/>
                  <a:gd name="T45" fmla="*/ 53 h 112"/>
                  <a:gd name="T46" fmla="*/ 1714 w 1719"/>
                  <a:gd name="T47" fmla="*/ 63 h 112"/>
                  <a:gd name="T48" fmla="*/ 1711 w 1719"/>
                  <a:gd name="T49" fmla="*/ 86 h 112"/>
                  <a:gd name="T50" fmla="*/ 1705 w 1719"/>
                  <a:gd name="T51" fmla="*/ 88 h 112"/>
                  <a:gd name="T52" fmla="*/ 1668 w 1719"/>
                  <a:gd name="T53" fmla="*/ 82 h 112"/>
                  <a:gd name="T54" fmla="*/ 1675 w 1719"/>
                  <a:gd name="T55" fmla="*/ 92 h 112"/>
                  <a:gd name="T56" fmla="*/ 1648 w 1719"/>
                  <a:gd name="T57" fmla="*/ 98 h 112"/>
                  <a:gd name="T58" fmla="*/ 1511 w 1719"/>
                  <a:gd name="T59" fmla="*/ 100 h 112"/>
                  <a:gd name="T60" fmla="*/ 1258 w 1719"/>
                  <a:gd name="T61" fmla="*/ 104 h 112"/>
                  <a:gd name="T62" fmla="*/ 1218 w 1719"/>
                  <a:gd name="T63" fmla="*/ 105 h 112"/>
                  <a:gd name="T64" fmla="*/ 986 w 1719"/>
                  <a:gd name="T65" fmla="*/ 104 h 112"/>
                  <a:gd name="T66" fmla="*/ 863 w 1719"/>
                  <a:gd name="T67" fmla="*/ 97 h 112"/>
                  <a:gd name="T68" fmla="*/ 716 w 1719"/>
                  <a:gd name="T69" fmla="*/ 92 h 112"/>
                  <a:gd name="T70" fmla="*/ 593 w 1719"/>
                  <a:gd name="T71" fmla="*/ 84 h 112"/>
                  <a:gd name="T72" fmla="*/ 488 w 1719"/>
                  <a:gd name="T73" fmla="*/ 79 h 112"/>
                  <a:gd name="T74" fmla="*/ 408 w 1719"/>
                  <a:gd name="T75" fmla="*/ 75 h 112"/>
                  <a:gd name="T76" fmla="*/ 365 w 1719"/>
                  <a:gd name="T77" fmla="*/ 69 h 112"/>
                  <a:gd name="T78" fmla="*/ 359 w 1719"/>
                  <a:gd name="T79" fmla="*/ 69 h 112"/>
                  <a:gd name="T80" fmla="*/ 110 w 1719"/>
                  <a:gd name="T81" fmla="*/ 47 h 112"/>
                  <a:gd name="T82" fmla="*/ 26 w 1719"/>
                  <a:gd name="T83" fmla="*/ 41 h 112"/>
                  <a:gd name="T84" fmla="*/ 2 w 1719"/>
                  <a:gd name="T85" fmla="*/ 32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719" h="112">
                    <a:moveTo>
                      <a:pt x="2" y="32"/>
                    </a:moveTo>
                    <a:cubicBezTo>
                      <a:pt x="2" y="22"/>
                      <a:pt x="0" y="12"/>
                      <a:pt x="6" y="4"/>
                    </a:cubicBezTo>
                    <a:cubicBezTo>
                      <a:pt x="30" y="0"/>
                      <a:pt x="54" y="6"/>
                      <a:pt x="77" y="8"/>
                    </a:cubicBezTo>
                    <a:cubicBezTo>
                      <a:pt x="106" y="11"/>
                      <a:pt x="136" y="12"/>
                      <a:pt x="164" y="18"/>
                    </a:cubicBezTo>
                    <a:cubicBezTo>
                      <a:pt x="178" y="21"/>
                      <a:pt x="192" y="20"/>
                      <a:pt x="206" y="19"/>
                    </a:cubicBezTo>
                    <a:cubicBezTo>
                      <a:pt x="208" y="20"/>
                      <a:pt x="210" y="20"/>
                      <a:pt x="213" y="21"/>
                    </a:cubicBezTo>
                    <a:cubicBezTo>
                      <a:pt x="228" y="24"/>
                      <a:pt x="244" y="22"/>
                      <a:pt x="259" y="22"/>
                    </a:cubicBezTo>
                    <a:cubicBezTo>
                      <a:pt x="355" y="25"/>
                      <a:pt x="451" y="32"/>
                      <a:pt x="547" y="36"/>
                    </a:cubicBezTo>
                    <a:cubicBezTo>
                      <a:pt x="560" y="40"/>
                      <a:pt x="573" y="39"/>
                      <a:pt x="586" y="37"/>
                    </a:cubicBezTo>
                    <a:cubicBezTo>
                      <a:pt x="605" y="38"/>
                      <a:pt x="624" y="40"/>
                      <a:pt x="643" y="41"/>
                    </a:cubicBezTo>
                    <a:cubicBezTo>
                      <a:pt x="673" y="42"/>
                      <a:pt x="703" y="43"/>
                      <a:pt x="733" y="43"/>
                    </a:cubicBezTo>
                    <a:cubicBezTo>
                      <a:pt x="767" y="44"/>
                      <a:pt x="802" y="48"/>
                      <a:pt x="836" y="46"/>
                    </a:cubicBezTo>
                    <a:cubicBezTo>
                      <a:pt x="870" y="45"/>
                      <a:pt x="903" y="54"/>
                      <a:pt x="937" y="47"/>
                    </a:cubicBezTo>
                    <a:cubicBezTo>
                      <a:pt x="992" y="51"/>
                      <a:pt x="1047" y="41"/>
                      <a:pt x="1102" y="49"/>
                    </a:cubicBezTo>
                    <a:cubicBezTo>
                      <a:pt x="1119" y="51"/>
                      <a:pt x="1135" y="50"/>
                      <a:pt x="1152" y="50"/>
                    </a:cubicBezTo>
                    <a:cubicBezTo>
                      <a:pt x="1188" y="51"/>
                      <a:pt x="1225" y="50"/>
                      <a:pt x="1261" y="53"/>
                    </a:cubicBezTo>
                    <a:cubicBezTo>
                      <a:pt x="1288" y="56"/>
                      <a:pt x="1314" y="48"/>
                      <a:pt x="1341" y="50"/>
                    </a:cubicBezTo>
                    <a:cubicBezTo>
                      <a:pt x="1396" y="48"/>
                      <a:pt x="1450" y="46"/>
                      <a:pt x="1505" y="44"/>
                    </a:cubicBezTo>
                    <a:cubicBezTo>
                      <a:pt x="1521" y="43"/>
                      <a:pt x="1537" y="42"/>
                      <a:pt x="1553" y="46"/>
                    </a:cubicBezTo>
                    <a:cubicBezTo>
                      <a:pt x="1571" y="46"/>
                      <a:pt x="1589" y="47"/>
                      <a:pt x="1607" y="49"/>
                    </a:cubicBezTo>
                    <a:cubicBezTo>
                      <a:pt x="1615" y="56"/>
                      <a:pt x="1622" y="61"/>
                      <a:pt x="1635" y="55"/>
                    </a:cubicBezTo>
                    <a:cubicBezTo>
                      <a:pt x="1647" y="50"/>
                      <a:pt x="1662" y="57"/>
                      <a:pt x="1676" y="55"/>
                    </a:cubicBezTo>
                    <a:cubicBezTo>
                      <a:pt x="1682" y="55"/>
                      <a:pt x="1688" y="55"/>
                      <a:pt x="1694" y="53"/>
                    </a:cubicBezTo>
                    <a:cubicBezTo>
                      <a:pt x="1703" y="51"/>
                      <a:pt x="1710" y="56"/>
                      <a:pt x="1714" y="63"/>
                    </a:cubicBezTo>
                    <a:cubicBezTo>
                      <a:pt x="1719" y="71"/>
                      <a:pt x="1714" y="79"/>
                      <a:pt x="1711" y="86"/>
                    </a:cubicBezTo>
                    <a:cubicBezTo>
                      <a:pt x="1710" y="88"/>
                      <a:pt x="1707" y="89"/>
                      <a:pt x="1705" y="88"/>
                    </a:cubicBezTo>
                    <a:cubicBezTo>
                      <a:pt x="1692" y="79"/>
                      <a:pt x="1677" y="91"/>
                      <a:pt x="1668" y="82"/>
                    </a:cubicBezTo>
                    <a:cubicBezTo>
                      <a:pt x="1670" y="83"/>
                      <a:pt x="1678" y="82"/>
                      <a:pt x="1675" y="92"/>
                    </a:cubicBezTo>
                    <a:cubicBezTo>
                      <a:pt x="1667" y="99"/>
                      <a:pt x="1657" y="97"/>
                      <a:pt x="1648" y="98"/>
                    </a:cubicBezTo>
                    <a:cubicBezTo>
                      <a:pt x="1602" y="103"/>
                      <a:pt x="1557" y="97"/>
                      <a:pt x="1511" y="100"/>
                    </a:cubicBezTo>
                    <a:cubicBezTo>
                      <a:pt x="1427" y="104"/>
                      <a:pt x="1342" y="99"/>
                      <a:pt x="1258" y="104"/>
                    </a:cubicBezTo>
                    <a:cubicBezTo>
                      <a:pt x="1245" y="101"/>
                      <a:pt x="1232" y="106"/>
                      <a:pt x="1218" y="105"/>
                    </a:cubicBezTo>
                    <a:cubicBezTo>
                      <a:pt x="1141" y="103"/>
                      <a:pt x="1063" y="112"/>
                      <a:pt x="986" y="104"/>
                    </a:cubicBezTo>
                    <a:cubicBezTo>
                      <a:pt x="945" y="99"/>
                      <a:pt x="904" y="101"/>
                      <a:pt x="863" y="97"/>
                    </a:cubicBezTo>
                    <a:cubicBezTo>
                      <a:pt x="815" y="92"/>
                      <a:pt x="765" y="93"/>
                      <a:pt x="716" y="92"/>
                    </a:cubicBezTo>
                    <a:cubicBezTo>
                      <a:pt x="675" y="91"/>
                      <a:pt x="634" y="85"/>
                      <a:pt x="593" y="84"/>
                    </a:cubicBezTo>
                    <a:cubicBezTo>
                      <a:pt x="558" y="81"/>
                      <a:pt x="523" y="78"/>
                      <a:pt x="488" y="79"/>
                    </a:cubicBezTo>
                    <a:cubicBezTo>
                      <a:pt x="461" y="80"/>
                      <a:pt x="435" y="74"/>
                      <a:pt x="408" y="75"/>
                    </a:cubicBezTo>
                    <a:cubicBezTo>
                      <a:pt x="394" y="68"/>
                      <a:pt x="380" y="69"/>
                      <a:pt x="365" y="69"/>
                    </a:cubicBezTo>
                    <a:cubicBezTo>
                      <a:pt x="363" y="70"/>
                      <a:pt x="361" y="69"/>
                      <a:pt x="359" y="69"/>
                    </a:cubicBezTo>
                    <a:cubicBezTo>
                      <a:pt x="275" y="67"/>
                      <a:pt x="192" y="62"/>
                      <a:pt x="110" y="47"/>
                    </a:cubicBezTo>
                    <a:cubicBezTo>
                      <a:pt x="83" y="41"/>
                      <a:pt x="54" y="41"/>
                      <a:pt x="26" y="41"/>
                    </a:cubicBezTo>
                    <a:cubicBezTo>
                      <a:pt x="17" y="41"/>
                      <a:pt x="7" y="43"/>
                      <a:pt x="2" y="32"/>
                    </a:cubicBezTo>
                    <a:close/>
                  </a:path>
                </a:pathLst>
              </a:custGeom>
              <a:solidFill>
                <a:srgbClr val="DFE7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0" name="Freeform 27">
                <a:extLst>
                  <a:ext uri="{FF2B5EF4-FFF2-40B4-BE49-F238E27FC236}">
                    <a16:creationId xmlns:a16="http://schemas.microsoft.com/office/drawing/2014/main" id="{CB9F27C2-585E-41C5-83FE-9B44F2F8F7C5}"/>
                  </a:ext>
                </a:extLst>
              </p:cNvPr>
              <p:cNvSpPr>
                <a:spLocks/>
              </p:cNvSpPr>
              <p:nvPr/>
            </p:nvSpPr>
            <p:spPr bwMode="auto">
              <a:xfrm>
                <a:off x="1507" y="1021"/>
                <a:ext cx="476" cy="259"/>
              </a:xfrm>
              <a:custGeom>
                <a:avLst/>
                <a:gdLst>
                  <a:gd name="T0" fmla="*/ 238 w 423"/>
                  <a:gd name="T1" fmla="*/ 16 h 231"/>
                  <a:gd name="T2" fmla="*/ 294 w 423"/>
                  <a:gd name="T3" fmla="*/ 20 h 231"/>
                  <a:gd name="T4" fmla="*/ 312 w 423"/>
                  <a:gd name="T5" fmla="*/ 23 h 231"/>
                  <a:gd name="T6" fmla="*/ 327 w 423"/>
                  <a:gd name="T7" fmla="*/ 23 h 231"/>
                  <a:gd name="T8" fmla="*/ 356 w 423"/>
                  <a:gd name="T9" fmla="*/ 27 h 231"/>
                  <a:gd name="T10" fmla="*/ 371 w 423"/>
                  <a:gd name="T11" fmla="*/ 49 h 231"/>
                  <a:gd name="T12" fmla="*/ 403 w 423"/>
                  <a:gd name="T13" fmla="*/ 117 h 231"/>
                  <a:gd name="T14" fmla="*/ 415 w 423"/>
                  <a:gd name="T15" fmla="*/ 221 h 231"/>
                  <a:gd name="T16" fmla="*/ 396 w 423"/>
                  <a:gd name="T17" fmla="*/ 221 h 231"/>
                  <a:gd name="T18" fmla="*/ 368 w 423"/>
                  <a:gd name="T19" fmla="*/ 220 h 231"/>
                  <a:gd name="T20" fmla="*/ 327 w 423"/>
                  <a:gd name="T21" fmla="*/ 220 h 231"/>
                  <a:gd name="T22" fmla="*/ 283 w 423"/>
                  <a:gd name="T23" fmla="*/ 220 h 231"/>
                  <a:gd name="T24" fmla="*/ 266 w 423"/>
                  <a:gd name="T25" fmla="*/ 221 h 231"/>
                  <a:gd name="T26" fmla="*/ 242 w 423"/>
                  <a:gd name="T27" fmla="*/ 226 h 231"/>
                  <a:gd name="T28" fmla="*/ 219 w 423"/>
                  <a:gd name="T29" fmla="*/ 221 h 231"/>
                  <a:gd name="T30" fmla="*/ 195 w 423"/>
                  <a:gd name="T31" fmla="*/ 226 h 231"/>
                  <a:gd name="T32" fmla="*/ 168 w 423"/>
                  <a:gd name="T33" fmla="*/ 223 h 231"/>
                  <a:gd name="T34" fmla="*/ 152 w 423"/>
                  <a:gd name="T35" fmla="*/ 216 h 231"/>
                  <a:gd name="T36" fmla="*/ 131 w 423"/>
                  <a:gd name="T37" fmla="*/ 208 h 231"/>
                  <a:gd name="T38" fmla="*/ 108 w 423"/>
                  <a:gd name="T39" fmla="*/ 203 h 231"/>
                  <a:gd name="T40" fmla="*/ 93 w 423"/>
                  <a:gd name="T41" fmla="*/ 198 h 231"/>
                  <a:gd name="T42" fmla="*/ 66 w 423"/>
                  <a:gd name="T43" fmla="*/ 183 h 231"/>
                  <a:gd name="T44" fmla="*/ 19 w 423"/>
                  <a:gd name="T45" fmla="*/ 39 h 231"/>
                  <a:gd name="T46" fmla="*/ 17 w 423"/>
                  <a:gd name="T47" fmla="*/ 0 h 231"/>
                  <a:gd name="T48" fmla="*/ 44 w 423"/>
                  <a:gd name="T49" fmla="*/ 3 h 231"/>
                  <a:gd name="T50" fmla="*/ 82 w 423"/>
                  <a:gd name="T51" fmla="*/ 7 h 231"/>
                  <a:gd name="T52" fmla="*/ 103 w 423"/>
                  <a:gd name="T53" fmla="*/ 11 h 231"/>
                  <a:gd name="T54" fmla="*/ 119 w 423"/>
                  <a:gd name="T55" fmla="*/ 9 h 231"/>
                  <a:gd name="T56" fmla="*/ 136 w 423"/>
                  <a:gd name="T57" fmla="*/ 11 h 231"/>
                  <a:gd name="T58" fmla="*/ 154 w 423"/>
                  <a:gd name="T59" fmla="*/ 12 h 231"/>
                  <a:gd name="T60" fmla="*/ 184 w 423"/>
                  <a:gd name="T61" fmla="*/ 19 h 231"/>
                  <a:gd name="T62" fmla="*/ 212 w 423"/>
                  <a:gd name="T63" fmla="*/ 19 h 231"/>
                  <a:gd name="T64" fmla="*/ 236 w 423"/>
                  <a:gd name="T65" fmla="*/ 16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23" h="231">
                    <a:moveTo>
                      <a:pt x="236" y="16"/>
                    </a:moveTo>
                    <a:cubicBezTo>
                      <a:pt x="237" y="16"/>
                      <a:pt x="237" y="16"/>
                      <a:pt x="238" y="16"/>
                    </a:cubicBezTo>
                    <a:cubicBezTo>
                      <a:pt x="245" y="18"/>
                      <a:pt x="253" y="19"/>
                      <a:pt x="260" y="20"/>
                    </a:cubicBezTo>
                    <a:cubicBezTo>
                      <a:pt x="271" y="23"/>
                      <a:pt x="283" y="26"/>
                      <a:pt x="294" y="20"/>
                    </a:cubicBezTo>
                    <a:cubicBezTo>
                      <a:pt x="296" y="21"/>
                      <a:pt x="297" y="21"/>
                      <a:pt x="299" y="22"/>
                    </a:cubicBezTo>
                    <a:cubicBezTo>
                      <a:pt x="303" y="23"/>
                      <a:pt x="308" y="23"/>
                      <a:pt x="312" y="23"/>
                    </a:cubicBezTo>
                    <a:cubicBezTo>
                      <a:pt x="315" y="23"/>
                      <a:pt x="319" y="23"/>
                      <a:pt x="322" y="23"/>
                    </a:cubicBezTo>
                    <a:cubicBezTo>
                      <a:pt x="324" y="23"/>
                      <a:pt x="326" y="23"/>
                      <a:pt x="327" y="23"/>
                    </a:cubicBezTo>
                    <a:cubicBezTo>
                      <a:pt x="335" y="23"/>
                      <a:pt x="343" y="25"/>
                      <a:pt x="351" y="25"/>
                    </a:cubicBezTo>
                    <a:cubicBezTo>
                      <a:pt x="352" y="26"/>
                      <a:pt x="354" y="26"/>
                      <a:pt x="356" y="27"/>
                    </a:cubicBezTo>
                    <a:cubicBezTo>
                      <a:pt x="359" y="29"/>
                      <a:pt x="361" y="31"/>
                      <a:pt x="363" y="35"/>
                    </a:cubicBezTo>
                    <a:cubicBezTo>
                      <a:pt x="366" y="39"/>
                      <a:pt x="368" y="44"/>
                      <a:pt x="371" y="49"/>
                    </a:cubicBezTo>
                    <a:cubicBezTo>
                      <a:pt x="379" y="73"/>
                      <a:pt x="394" y="95"/>
                      <a:pt x="399" y="120"/>
                    </a:cubicBezTo>
                    <a:cubicBezTo>
                      <a:pt x="399" y="121"/>
                      <a:pt x="401" y="118"/>
                      <a:pt x="403" y="117"/>
                    </a:cubicBezTo>
                    <a:cubicBezTo>
                      <a:pt x="411" y="148"/>
                      <a:pt x="422" y="179"/>
                      <a:pt x="423" y="212"/>
                    </a:cubicBezTo>
                    <a:cubicBezTo>
                      <a:pt x="420" y="214"/>
                      <a:pt x="422" y="221"/>
                      <a:pt x="415" y="221"/>
                    </a:cubicBezTo>
                    <a:cubicBezTo>
                      <a:pt x="410" y="220"/>
                      <a:pt x="406" y="217"/>
                      <a:pt x="401" y="221"/>
                    </a:cubicBezTo>
                    <a:cubicBezTo>
                      <a:pt x="399" y="221"/>
                      <a:pt x="397" y="222"/>
                      <a:pt x="396" y="221"/>
                    </a:cubicBezTo>
                    <a:cubicBezTo>
                      <a:pt x="394" y="221"/>
                      <a:pt x="392" y="220"/>
                      <a:pt x="391" y="219"/>
                    </a:cubicBezTo>
                    <a:cubicBezTo>
                      <a:pt x="383" y="215"/>
                      <a:pt x="376" y="220"/>
                      <a:pt x="368" y="220"/>
                    </a:cubicBezTo>
                    <a:cubicBezTo>
                      <a:pt x="363" y="221"/>
                      <a:pt x="357" y="221"/>
                      <a:pt x="351" y="220"/>
                    </a:cubicBezTo>
                    <a:cubicBezTo>
                      <a:pt x="343" y="215"/>
                      <a:pt x="335" y="220"/>
                      <a:pt x="327" y="220"/>
                    </a:cubicBezTo>
                    <a:cubicBezTo>
                      <a:pt x="327" y="220"/>
                      <a:pt x="327" y="220"/>
                      <a:pt x="327" y="220"/>
                    </a:cubicBezTo>
                    <a:cubicBezTo>
                      <a:pt x="312" y="216"/>
                      <a:pt x="298" y="218"/>
                      <a:pt x="283" y="220"/>
                    </a:cubicBezTo>
                    <a:cubicBezTo>
                      <a:pt x="280" y="220"/>
                      <a:pt x="277" y="220"/>
                      <a:pt x="275" y="220"/>
                    </a:cubicBezTo>
                    <a:cubicBezTo>
                      <a:pt x="272" y="222"/>
                      <a:pt x="269" y="222"/>
                      <a:pt x="266" y="221"/>
                    </a:cubicBezTo>
                    <a:cubicBezTo>
                      <a:pt x="261" y="220"/>
                      <a:pt x="256" y="220"/>
                      <a:pt x="251" y="220"/>
                    </a:cubicBezTo>
                    <a:cubicBezTo>
                      <a:pt x="249" y="223"/>
                      <a:pt x="247" y="226"/>
                      <a:pt x="242" y="226"/>
                    </a:cubicBezTo>
                    <a:cubicBezTo>
                      <a:pt x="238" y="225"/>
                      <a:pt x="233" y="225"/>
                      <a:pt x="229" y="225"/>
                    </a:cubicBezTo>
                    <a:cubicBezTo>
                      <a:pt x="225" y="224"/>
                      <a:pt x="222" y="223"/>
                      <a:pt x="219" y="221"/>
                    </a:cubicBezTo>
                    <a:cubicBezTo>
                      <a:pt x="212" y="222"/>
                      <a:pt x="202" y="213"/>
                      <a:pt x="198" y="227"/>
                    </a:cubicBezTo>
                    <a:cubicBezTo>
                      <a:pt x="197" y="231"/>
                      <a:pt x="196" y="227"/>
                      <a:pt x="195" y="226"/>
                    </a:cubicBezTo>
                    <a:cubicBezTo>
                      <a:pt x="191" y="216"/>
                      <a:pt x="182" y="221"/>
                      <a:pt x="175" y="220"/>
                    </a:cubicBezTo>
                    <a:cubicBezTo>
                      <a:pt x="173" y="222"/>
                      <a:pt x="171" y="223"/>
                      <a:pt x="168" y="223"/>
                    </a:cubicBezTo>
                    <a:cubicBezTo>
                      <a:pt x="165" y="222"/>
                      <a:pt x="161" y="221"/>
                      <a:pt x="158" y="220"/>
                    </a:cubicBezTo>
                    <a:cubicBezTo>
                      <a:pt x="156" y="219"/>
                      <a:pt x="153" y="218"/>
                      <a:pt x="152" y="216"/>
                    </a:cubicBezTo>
                    <a:cubicBezTo>
                      <a:pt x="149" y="214"/>
                      <a:pt x="146" y="213"/>
                      <a:pt x="143" y="211"/>
                    </a:cubicBezTo>
                    <a:cubicBezTo>
                      <a:pt x="139" y="209"/>
                      <a:pt x="134" y="212"/>
                      <a:pt x="131" y="208"/>
                    </a:cubicBezTo>
                    <a:cubicBezTo>
                      <a:pt x="126" y="206"/>
                      <a:pt x="120" y="204"/>
                      <a:pt x="115" y="201"/>
                    </a:cubicBezTo>
                    <a:cubicBezTo>
                      <a:pt x="113" y="203"/>
                      <a:pt x="111" y="203"/>
                      <a:pt x="108" y="203"/>
                    </a:cubicBezTo>
                    <a:cubicBezTo>
                      <a:pt x="105" y="202"/>
                      <a:pt x="101" y="201"/>
                      <a:pt x="98" y="200"/>
                    </a:cubicBezTo>
                    <a:cubicBezTo>
                      <a:pt x="97" y="199"/>
                      <a:pt x="95" y="199"/>
                      <a:pt x="93" y="198"/>
                    </a:cubicBezTo>
                    <a:cubicBezTo>
                      <a:pt x="88" y="195"/>
                      <a:pt x="82" y="193"/>
                      <a:pt x="76" y="191"/>
                    </a:cubicBezTo>
                    <a:cubicBezTo>
                      <a:pt x="72" y="189"/>
                      <a:pt x="68" y="188"/>
                      <a:pt x="66" y="183"/>
                    </a:cubicBezTo>
                    <a:cubicBezTo>
                      <a:pt x="68" y="164"/>
                      <a:pt x="62" y="149"/>
                      <a:pt x="53" y="132"/>
                    </a:cubicBezTo>
                    <a:cubicBezTo>
                      <a:pt x="38" y="103"/>
                      <a:pt x="26" y="71"/>
                      <a:pt x="19" y="39"/>
                    </a:cubicBezTo>
                    <a:cubicBezTo>
                      <a:pt x="16" y="26"/>
                      <a:pt x="0" y="18"/>
                      <a:pt x="2" y="3"/>
                    </a:cubicBezTo>
                    <a:cubicBezTo>
                      <a:pt x="7" y="0"/>
                      <a:pt x="12" y="0"/>
                      <a:pt x="17" y="0"/>
                    </a:cubicBezTo>
                    <a:cubicBezTo>
                      <a:pt x="24" y="2"/>
                      <a:pt x="31" y="3"/>
                      <a:pt x="38" y="3"/>
                    </a:cubicBezTo>
                    <a:cubicBezTo>
                      <a:pt x="40" y="3"/>
                      <a:pt x="42" y="3"/>
                      <a:pt x="44" y="3"/>
                    </a:cubicBezTo>
                    <a:cubicBezTo>
                      <a:pt x="48" y="3"/>
                      <a:pt x="52" y="3"/>
                      <a:pt x="56" y="3"/>
                    </a:cubicBezTo>
                    <a:cubicBezTo>
                      <a:pt x="65" y="3"/>
                      <a:pt x="73" y="6"/>
                      <a:pt x="82" y="7"/>
                    </a:cubicBezTo>
                    <a:cubicBezTo>
                      <a:pt x="85" y="7"/>
                      <a:pt x="89" y="7"/>
                      <a:pt x="92" y="7"/>
                    </a:cubicBezTo>
                    <a:cubicBezTo>
                      <a:pt x="96" y="7"/>
                      <a:pt x="100" y="9"/>
                      <a:pt x="103" y="11"/>
                    </a:cubicBezTo>
                    <a:cubicBezTo>
                      <a:pt x="104" y="11"/>
                      <a:pt x="105" y="11"/>
                      <a:pt x="107" y="11"/>
                    </a:cubicBezTo>
                    <a:cubicBezTo>
                      <a:pt x="111" y="11"/>
                      <a:pt x="115" y="9"/>
                      <a:pt x="119" y="9"/>
                    </a:cubicBezTo>
                    <a:cubicBezTo>
                      <a:pt x="121" y="8"/>
                      <a:pt x="124" y="9"/>
                      <a:pt x="126" y="9"/>
                    </a:cubicBezTo>
                    <a:cubicBezTo>
                      <a:pt x="130" y="10"/>
                      <a:pt x="133" y="11"/>
                      <a:pt x="136" y="11"/>
                    </a:cubicBezTo>
                    <a:cubicBezTo>
                      <a:pt x="139" y="11"/>
                      <a:pt x="141" y="11"/>
                      <a:pt x="144" y="11"/>
                    </a:cubicBezTo>
                    <a:cubicBezTo>
                      <a:pt x="147" y="11"/>
                      <a:pt x="151" y="11"/>
                      <a:pt x="154" y="12"/>
                    </a:cubicBezTo>
                    <a:cubicBezTo>
                      <a:pt x="156" y="11"/>
                      <a:pt x="157" y="11"/>
                      <a:pt x="159" y="11"/>
                    </a:cubicBezTo>
                    <a:cubicBezTo>
                      <a:pt x="171" y="3"/>
                      <a:pt x="177" y="13"/>
                      <a:pt x="184" y="19"/>
                    </a:cubicBezTo>
                    <a:cubicBezTo>
                      <a:pt x="186" y="18"/>
                      <a:pt x="188" y="16"/>
                      <a:pt x="190" y="15"/>
                    </a:cubicBezTo>
                    <a:cubicBezTo>
                      <a:pt x="198" y="14"/>
                      <a:pt x="205" y="15"/>
                      <a:pt x="212" y="19"/>
                    </a:cubicBezTo>
                    <a:cubicBezTo>
                      <a:pt x="214" y="19"/>
                      <a:pt x="216" y="19"/>
                      <a:pt x="218" y="19"/>
                    </a:cubicBezTo>
                    <a:cubicBezTo>
                      <a:pt x="224" y="19"/>
                      <a:pt x="230" y="18"/>
                      <a:pt x="236" y="16"/>
                    </a:cubicBezTo>
                    <a:close/>
                  </a:path>
                </a:pathLst>
              </a:custGeom>
              <a:solidFill>
                <a:srgbClr val="2A494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1" name="Freeform 28">
                <a:extLst>
                  <a:ext uri="{FF2B5EF4-FFF2-40B4-BE49-F238E27FC236}">
                    <a16:creationId xmlns:a16="http://schemas.microsoft.com/office/drawing/2014/main" id="{8B8056EA-E5B5-486A-80D0-078C1FA51C0F}"/>
                  </a:ext>
                </a:extLst>
              </p:cNvPr>
              <p:cNvSpPr>
                <a:spLocks/>
              </p:cNvSpPr>
              <p:nvPr/>
            </p:nvSpPr>
            <p:spPr bwMode="auto">
              <a:xfrm>
                <a:off x="1033" y="3263"/>
                <a:ext cx="1278" cy="95"/>
              </a:xfrm>
              <a:custGeom>
                <a:avLst/>
                <a:gdLst>
                  <a:gd name="T0" fmla="*/ 1121 w 1137"/>
                  <a:gd name="T1" fmla="*/ 4 h 85"/>
                  <a:gd name="T2" fmla="*/ 1137 w 1137"/>
                  <a:gd name="T3" fmla="*/ 45 h 85"/>
                  <a:gd name="T4" fmla="*/ 1102 w 1137"/>
                  <a:gd name="T5" fmla="*/ 49 h 85"/>
                  <a:gd name="T6" fmla="*/ 1070 w 1137"/>
                  <a:gd name="T7" fmla="*/ 52 h 85"/>
                  <a:gd name="T8" fmla="*/ 1045 w 1137"/>
                  <a:gd name="T9" fmla="*/ 55 h 85"/>
                  <a:gd name="T10" fmla="*/ 969 w 1137"/>
                  <a:gd name="T11" fmla="*/ 58 h 85"/>
                  <a:gd name="T12" fmla="*/ 888 w 1137"/>
                  <a:gd name="T13" fmla="*/ 65 h 85"/>
                  <a:gd name="T14" fmla="*/ 650 w 1137"/>
                  <a:gd name="T15" fmla="*/ 72 h 85"/>
                  <a:gd name="T16" fmla="*/ 634 w 1137"/>
                  <a:gd name="T17" fmla="*/ 73 h 85"/>
                  <a:gd name="T18" fmla="*/ 628 w 1137"/>
                  <a:gd name="T19" fmla="*/ 72 h 85"/>
                  <a:gd name="T20" fmla="*/ 526 w 1137"/>
                  <a:gd name="T21" fmla="*/ 78 h 85"/>
                  <a:gd name="T22" fmla="*/ 517 w 1137"/>
                  <a:gd name="T23" fmla="*/ 77 h 85"/>
                  <a:gd name="T24" fmla="*/ 419 w 1137"/>
                  <a:gd name="T25" fmla="*/ 84 h 85"/>
                  <a:gd name="T26" fmla="*/ 376 w 1137"/>
                  <a:gd name="T27" fmla="*/ 80 h 85"/>
                  <a:gd name="T28" fmla="*/ 301 w 1137"/>
                  <a:gd name="T29" fmla="*/ 79 h 85"/>
                  <a:gd name="T30" fmla="*/ 162 w 1137"/>
                  <a:gd name="T31" fmla="*/ 82 h 85"/>
                  <a:gd name="T32" fmla="*/ 19 w 1137"/>
                  <a:gd name="T33" fmla="*/ 77 h 85"/>
                  <a:gd name="T34" fmla="*/ 0 w 1137"/>
                  <a:gd name="T35" fmla="*/ 70 h 85"/>
                  <a:gd name="T36" fmla="*/ 15 w 1137"/>
                  <a:gd name="T37" fmla="*/ 58 h 85"/>
                  <a:gd name="T38" fmla="*/ 60 w 1137"/>
                  <a:gd name="T39" fmla="*/ 44 h 85"/>
                  <a:gd name="T40" fmla="*/ 78 w 1137"/>
                  <a:gd name="T41" fmla="*/ 23 h 85"/>
                  <a:gd name="T42" fmla="*/ 119 w 1137"/>
                  <a:gd name="T43" fmla="*/ 19 h 85"/>
                  <a:gd name="T44" fmla="*/ 276 w 1137"/>
                  <a:gd name="T45" fmla="*/ 23 h 85"/>
                  <a:gd name="T46" fmla="*/ 347 w 1137"/>
                  <a:gd name="T47" fmla="*/ 25 h 85"/>
                  <a:gd name="T48" fmla="*/ 431 w 1137"/>
                  <a:gd name="T49" fmla="*/ 20 h 85"/>
                  <a:gd name="T50" fmla="*/ 439 w 1137"/>
                  <a:gd name="T51" fmla="*/ 20 h 85"/>
                  <a:gd name="T52" fmla="*/ 499 w 1137"/>
                  <a:gd name="T53" fmla="*/ 21 h 85"/>
                  <a:gd name="T54" fmla="*/ 583 w 1137"/>
                  <a:gd name="T55" fmla="*/ 16 h 85"/>
                  <a:gd name="T56" fmla="*/ 713 w 1137"/>
                  <a:gd name="T57" fmla="*/ 16 h 85"/>
                  <a:gd name="T58" fmla="*/ 797 w 1137"/>
                  <a:gd name="T59" fmla="*/ 15 h 85"/>
                  <a:gd name="T60" fmla="*/ 1013 w 1137"/>
                  <a:gd name="T61" fmla="*/ 14 h 85"/>
                  <a:gd name="T62" fmla="*/ 1112 w 1137"/>
                  <a:gd name="T63" fmla="*/ 2 h 85"/>
                  <a:gd name="T64" fmla="*/ 1121 w 1137"/>
                  <a:gd name="T65" fmla="*/ 4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37" h="85">
                    <a:moveTo>
                      <a:pt x="1121" y="4"/>
                    </a:moveTo>
                    <a:cubicBezTo>
                      <a:pt x="1130" y="16"/>
                      <a:pt x="1129" y="32"/>
                      <a:pt x="1137" y="45"/>
                    </a:cubicBezTo>
                    <a:cubicBezTo>
                      <a:pt x="1126" y="52"/>
                      <a:pt x="1114" y="49"/>
                      <a:pt x="1102" y="49"/>
                    </a:cubicBezTo>
                    <a:cubicBezTo>
                      <a:pt x="1091" y="50"/>
                      <a:pt x="1080" y="48"/>
                      <a:pt x="1070" y="52"/>
                    </a:cubicBezTo>
                    <a:cubicBezTo>
                      <a:pt x="1062" y="56"/>
                      <a:pt x="1053" y="54"/>
                      <a:pt x="1045" y="55"/>
                    </a:cubicBezTo>
                    <a:cubicBezTo>
                      <a:pt x="1020" y="59"/>
                      <a:pt x="994" y="52"/>
                      <a:pt x="969" y="58"/>
                    </a:cubicBezTo>
                    <a:cubicBezTo>
                      <a:pt x="943" y="64"/>
                      <a:pt x="915" y="65"/>
                      <a:pt x="888" y="65"/>
                    </a:cubicBezTo>
                    <a:cubicBezTo>
                      <a:pt x="809" y="67"/>
                      <a:pt x="729" y="67"/>
                      <a:pt x="650" y="72"/>
                    </a:cubicBezTo>
                    <a:cubicBezTo>
                      <a:pt x="645" y="73"/>
                      <a:pt x="639" y="73"/>
                      <a:pt x="634" y="73"/>
                    </a:cubicBezTo>
                    <a:cubicBezTo>
                      <a:pt x="632" y="73"/>
                      <a:pt x="630" y="72"/>
                      <a:pt x="628" y="72"/>
                    </a:cubicBezTo>
                    <a:cubicBezTo>
                      <a:pt x="594" y="72"/>
                      <a:pt x="560" y="77"/>
                      <a:pt x="526" y="78"/>
                    </a:cubicBezTo>
                    <a:cubicBezTo>
                      <a:pt x="523" y="78"/>
                      <a:pt x="520" y="77"/>
                      <a:pt x="517" y="77"/>
                    </a:cubicBezTo>
                    <a:cubicBezTo>
                      <a:pt x="484" y="81"/>
                      <a:pt x="452" y="81"/>
                      <a:pt x="419" y="84"/>
                    </a:cubicBezTo>
                    <a:cubicBezTo>
                      <a:pt x="405" y="85"/>
                      <a:pt x="390" y="85"/>
                      <a:pt x="376" y="80"/>
                    </a:cubicBezTo>
                    <a:cubicBezTo>
                      <a:pt x="351" y="72"/>
                      <a:pt x="326" y="80"/>
                      <a:pt x="301" y="79"/>
                    </a:cubicBezTo>
                    <a:cubicBezTo>
                      <a:pt x="255" y="78"/>
                      <a:pt x="208" y="79"/>
                      <a:pt x="162" y="82"/>
                    </a:cubicBezTo>
                    <a:cubicBezTo>
                      <a:pt x="114" y="85"/>
                      <a:pt x="67" y="73"/>
                      <a:pt x="19" y="77"/>
                    </a:cubicBezTo>
                    <a:cubicBezTo>
                      <a:pt x="12" y="78"/>
                      <a:pt x="4" y="78"/>
                      <a:pt x="0" y="70"/>
                    </a:cubicBezTo>
                    <a:cubicBezTo>
                      <a:pt x="1" y="62"/>
                      <a:pt x="9" y="61"/>
                      <a:pt x="15" y="58"/>
                    </a:cubicBezTo>
                    <a:cubicBezTo>
                      <a:pt x="29" y="52"/>
                      <a:pt x="45" y="48"/>
                      <a:pt x="60" y="44"/>
                    </a:cubicBezTo>
                    <a:cubicBezTo>
                      <a:pt x="71" y="40"/>
                      <a:pt x="78" y="35"/>
                      <a:pt x="78" y="23"/>
                    </a:cubicBezTo>
                    <a:cubicBezTo>
                      <a:pt x="91" y="10"/>
                      <a:pt x="106" y="18"/>
                      <a:pt x="119" y="19"/>
                    </a:cubicBezTo>
                    <a:cubicBezTo>
                      <a:pt x="172" y="21"/>
                      <a:pt x="224" y="25"/>
                      <a:pt x="276" y="23"/>
                    </a:cubicBezTo>
                    <a:cubicBezTo>
                      <a:pt x="300" y="22"/>
                      <a:pt x="323" y="21"/>
                      <a:pt x="347" y="25"/>
                    </a:cubicBezTo>
                    <a:cubicBezTo>
                      <a:pt x="374" y="31"/>
                      <a:pt x="403" y="29"/>
                      <a:pt x="431" y="20"/>
                    </a:cubicBezTo>
                    <a:cubicBezTo>
                      <a:pt x="433" y="19"/>
                      <a:pt x="436" y="19"/>
                      <a:pt x="439" y="20"/>
                    </a:cubicBezTo>
                    <a:cubicBezTo>
                      <a:pt x="459" y="31"/>
                      <a:pt x="479" y="24"/>
                      <a:pt x="499" y="21"/>
                    </a:cubicBezTo>
                    <a:cubicBezTo>
                      <a:pt x="527" y="19"/>
                      <a:pt x="555" y="22"/>
                      <a:pt x="583" y="16"/>
                    </a:cubicBezTo>
                    <a:cubicBezTo>
                      <a:pt x="626" y="14"/>
                      <a:pt x="670" y="20"/>
                      <a:pt x="713" y="16"/>
                    </a:cubicBezTo>
                    <a:cubicBezTo>
                      <a:pt x="741" y="13"/>
                      <a:pt x="769" y="12"/>
                      <a:pt x="797" y="15"/>
                    </a:cubicBezTo>
                    <a:cubicBezTo>
                      <a:pt x="869" y="18"/>
                      <a:pt x="941" y="16"/>
                      <a:pt x="1013" y="14"/>
                    </a:cubicBezTo>
                    <a:cubicBezTo>
                      <a:pt x="1046" y="13"/>
                      <a:pt x="1078" y="0"/>
                      <a:pt x="1112" y="2"/>
                    </a:cubicBezTo>
                    <a:cubicBezTo>
                      <a:pt x="1115" y="2"/>
                      <a:pt x="1118" y="2"/>
                      <a:pt x="1121" y="4"/>
                    </a:cubicBezTo>
                    <a:close/>
                  </a:path>
                </a:pathLst>
              </a:custGeom>
              <a:solidFill>
                <a:srgbClr val="DFE6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2" name="Freeform 29">
                <a:extLst>
                  <a:ext uri="{FF2B5EF4-FFF2-40B4-BE49-F238E27FC236}">
                    <a16:creationId xmlns:a16="http://schemas.microsoft.com/office/drawing/2014/main" id="{D8A8E5AC-9BB6-48D8-BB0C-B610BFE8F4E7}"/>
                  </a:ext>
                </a:extLst>
              </p:cNvPr>
              <p:cNvSpPr>
                <a:spLocks/>
              </p:cNvSpPr>
              <p:nvPr/>
            </p:nvSpPr>
            <p:spPr bwMode="auto">
              <a:xfrm>
                <a:off x="1042" y="3021"/>
                <a:ext cx="1188" cy="92"/>
              </a:xfrm>
              <a:custGeom>
                <a:avLst/>
                <a:gdLst>
                  <a:gd name="T0" fmla="*/ 1045 w 1057"/>
                  <a:gd name="T1" fmla="*/ 7 h 82"/>
                  <a:gd name="T2" fmla="*/ 1057 w 1057"/>
                  <a:gd name="T3" fmla="*/ 47 h 82"/>
                  <a:gd name="T4" fmla="*/ 1024 w 1057"/>
                  <a:gd name="T5" fmla="*/ 54 h 82"/>
                  <a:gd name="T6" fmla="*/ 970 w 1057"/>
                  <a:gd name="T7" fmla="*/ 53 h 82"/>
                  <a:gd name="T8" fmla="*/ 964 w 1057"/>
                  <a:gd name="T9" fmla="*/ 54 h 82"/>
                  <a:gd name="T10" fmla="*/ 911 w 1057"/>
                  <a:gd name="T11" fmla="*/ 65 h 82"/>
                  <a:gd name="T12" fmla="*/ 906 w 1057"/>
                  <a:gd name="T13" fmla="*/ 64 h 82"/>
                  <a:gd name="T14" fmla="*/ 896 w 1057"/>
                  <a:gd name="T15" fmla="*/ 56 h 82"/>
                  <a:gd name="T16" fmla="*/ 812 w 1057"/>
                  <a:gd name="T17" fmla="*/ 65 h 82"/>
                  <a:gd name="T18" fmla="*/ 802 w 1057"/>
                  <a:gd name="T19" fmla="*/ 65 h 82"/>
                  <a:gd name="T20" fmla="*/ 679 w 1057"/>
                  <a:gd name="T21" fmla="*/ 71 h 82"/>
                  <a:gd name="T22" fmla="*/ 547 w 1057"/>
                  <a:gd name="T23" fmla="*/ 73 h 82"/>
                  <a:gd name="T24" fmla="*/ 472 w 1057"/>
                  <a:gd name="T25" fmla="*/ 71 h 82"/>
                  <a:gd name="T26" fmla="*/ 454 w 1057"/>
                  <a:gd name="T27" fmla="*/ 67 h 82"/>
                  <a:gd name="T28" fmla="*/ 352 w 1057"/>
                  <a:gd name="T29" fmla="*/ 79 h 82"/>
                  <a:gd name="T30" fmla="*/ 316 w 1057"/>
                  <a:gd name="T31" fmla="*/ 82 h 82"/>
                  <a:gd name="T32" fmla="*/ 307 w 1057"/>
                  <a:gd name="T33" fmla="*/ 77 h 82"/>
                  <a:gd name="T34" fmla="*/ 294 w 1057"/>
                  <a:gd name="T35" fmla="*/ 69 h 82"/>
                  <a:gd name="T36" fmla="*/ 202 w 1057"/>
                  <a:gd name="T37" fmla="*/ 69 h 82"/>
                  <a:gd name="T38" fmla="*/ 196 w 1057"/>
                  <a:gd name="T39" fmla="*/ 70 h 82"/>
                  <a:gd name="T40" fmla="*/ 143 w 1057"/>
                  <a:gd name="T41" fmla="*/ 64 h 82"/>
                  <a:gd name="T42" fmla="*/ 126 w 1057"/>
                  <a:gd name="T43" fmla="*/ 63 h 82"/>
                  <a:gd name="T44" fmla="*/ 12 w 1057"/>
                  <a:gd name="T45" fmla="*/ 63 h 82"/>
                  <a:gd name="T46" fmla="*/ 2 w 1057"/>
                  <a:gd name="T47" fmla="*/ 36 h 82"/>
                  <a:gd name="T48" fmla="*/ 1 w 1057"/>
                  <a:gd name="T49" fmla="*/ 29 h 82"/>
                  <a:gd name="T50" fmla="*/ 3 w 1057"/>
                  <a:gd name="T51" fmla="*/ 16 h 82"/>
                  <a:gd name="T52" fmla="*/ 61 w 1057"/>
                  <a:gd name="T53" fmla="*/ 14 h 82"/>
                  <a:gd name="T54" fmla="*/ 120 w 1057"/>
                  <a:gd name="T55" fmla="*/ 17 h 82"/>
                  <a:gd name="T56" fmla="*/ 127 w 1057"/>
                  <a:gd name="T57" fmla="*/ 17 h 82"/>
                  <a:gd name="T58" fmla="*/ 412 w 1057"/>
                  <a:gd name="T59" fmla="*/ 24 h 82"/>
                  <a:gd name="T60" fmla="*/ 549 w 1057"/>
                  <a:gd name="T61" fmla="*/ 19 h 82"/>
                  <a:gd name="T62" fmla="*/ 585 w 1057"/>
                  <a:gd name="T63" fmla="*/ 19 h 82"/>
                  <a:gd name="T64" fmla="*/ 707 w 1057"/>
                  <a:gd name="T65" fmla="*/ 19 h 82"/>
                  <a:gd name="T66" fmla="*/ 862 w 1057"/>
                  <a:gd name="T67" fmla="*/ 12 h 82"/>
                  <a:gd name="T68" fmla="*/ 1012 w 1057"/>
                  <a:gd name="T69" fmla="*/ 3 h 82"/>
                  <a:gd name="T70" fmla="*/ 1045 w 1057"/>
                  <a:gd name="T71" fmla="*/ 7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57" h="82">
                    <a:moveTo>
                      <a:pt x="1045" y="7"/>
                    </a:moveTo>
                    <a:cubicBezTo>
                      <a:pt x="1049" y="20"/>
                      <a:pt x="1053" y="34"/>
                      <a:pt x="1057" y="47"/>
                    </a:cubicBezTo>
                    <a:cubicBezTo>
                      <a:pt x="1048" y="56"/>
                      <a:pt x="1037" y="56"/>
                      <a:pt x="1024" y="54"/>
                    </a:cubicBezTo>
                    <a:cubicBezTo>
                      <a:pt x="1007" y="51"/>
                      <a:pt x="988" y="43"/>
                      <a:pt x="970" y="53"/>
                    </a:cubicBezTo>
                    <a:cubicBezTo>
                      <a:pt x="968" y="54"/>
                      <a:pt x="966" y="54"/>
                      <a:pt x="964" y="54"/>
                    </a:cubicBezTo>
                    <a:cubicBezTo>
                      <a:pt x="946" y="53"/>
                      <a:pt x="928" y="57"/>
                      <a:pt x="911" y="65"/>
                    </a:cubicBezTo>
                    <a:cubicBezTo>
                      <a:pt x="909" y="65"/>
                      <a:pt x="907" y="64"/>
                      <a:pt x="906" y="64"/>
                    </a:cubicBezTo>
                    <a:cubicBezTo>
                      <a:pt x="902" y="63"/>
                      <a:pt x="909" y="53"/>
                      <a:pt x="896" y="56"/>
                    </a:cubicBezTo>
                    <a:cubicBezTo>
                      <a:pt x="869" y="63"/>
                      <a:pt x="840" y="69"/>
                      <a:pt x="812" y="65"/>
                    </a:cubicBezTo>
                    <a:cubicBezTo>
                      <a:pt x="808" y="64"/>
                      <a:pt x="805" y="64"/>
                      <a:pt x="802" y="65"/>
                    </a:cubicBezTo>
                    <a:cubicBezTo>
                      <a:pt x="762" y="82"/>
                      <a:pt x="720" y="67"/>
                      <a:pt x="679" y="71"/>
                    </a:cubicBezTo>
                    <a:cubicBezTo>
                      <a:pt x="635" y="74"/>
                      <a:pt x="591" y="69"/>
                      <a:pt x="547" y="73"/>
                    </a:cubicBezTo>
                    <a:cubicBezTo>
                      <a:pt x="522" y="76"/>
                      <a:pt x="497" y="72"/>
                      <a:pt x="472" y="71"/>
                    </a:cubicBezTo>
                    <a:cubicBezTo>
                      <a:pt x="467" y="67"/>
                      <a:pt x="460" y="65"/>
                      <a:pt x="454" y="67"/>
                    </a:cubicBezTo>
                    <a:cubicBezTo>
                      <a:pt x="421" y="79"/>
                      <a:pt x="385" y="68"/>
                      <a:pt x="352" y="79"/>
                    </a:cubicBezTo>
                    <a:cubicBezTo>
                      <a:pt x="342" y="82"/>
                      <a:pt x="328" y="73"/>
                      <a:pt x="316" y="82"/>
                    </a:cubicBezTo>
                    <a:cubicBezTo>
                      <a:pt x="312" y="82"/>
                      <a:pt x="309" y="81"/>
                      <a:pt x="307" y="77"/>
                    </a:cubicBezTo>
                    <a:cubicBezTo>
                      <a:pt x="304" y="72"/>
                      <a:pt x="300" y="68"/>
                      <a:pt x="294" y="69"/>
                    </a:cubicBezTo>
                    <a:cubicBezTo>
                      <a:pt x="263" y="74"/>
                      <a:pt x="233" y="67"/>
                      <a:pt x="202" y="69"/>
                    </a:cubicBezTo>
                    <a:cubicBezTo>
                      <a:pt x="200" y="70"/>
                      <a:pt x="198" y="70"/>
                      <a:pt x="196" y="70"/>
                    </a:cubicBezTo>
                    <a:cubicBezTo>
                      <a:pt x="179" y="61"/>
                      <a:pt x="162" y="59"/>
                      <a:pt x="143" y="64"/>
                    </a:cubicBezTo>
                    <a:cubicBezTo>
                      <a:pt x="137" y="65"/>
                      <a:pt x="132" y="64"/>
                      <a:pt x="126" y="63"/>
                    </a:cubicBezTo>
                    <a:cubicBezTo>
                      <a:pt x="88" y="57"/>
                      <a:pt x="50" y="70"/>
                      <a:pt x="12" y="63"/>
                    </a:cubicBezTo>
                    <a:cubicBezTo>
                      <a:pt x="4" y="56"/>
                      <a:pt x="5" y="45"/>
                      <a:pt x="2" y="36"/>
                    </a:cubicBezTo>
                    <a:cubicBezTo>
                      <a:pt x="1" y="33"/>
                      <a:pt x="1" y="31"/>
                      <a:pt x="1" y="29"/>
                    </a:cubicBezTo>
                    <a:cubicBezTo>
                      <a:pt x="0" y="25"/>
                      <a:pt x="1" y="20"/>
                      <a:pt x="3" y="16"/>
                    </a:cubicBezTo>
                    <a:cubicBezTo>
                      <a:pt x="23" y="10"/>
                      <a:pt x="42" y="12"/>
                      <a:pt x="61" y="14"/>
                    </a:cubicBezTo>
                    <a:cubicBezTo>
                      <a:pt x="81" y="17"/>
                      <a:pt x="101" y="18"/>
                      <a:pt x="120" y="17"/>
                    </a:cubicBezTo>
                    <a:cubicBezTo>
                      <a:pt x="123" y="17"/>
                      <a:pt x="125" y="17"/>
                      <a:pt x="127" y="17"/>
                    </a:cubicBezTo>
                    <a:cubicBezTo>
                      <a:pt x="222" y="18"/>
                      <a:pt x="317" y="29"/>
                      <a:pt x="412" y="24"/>
                    </a:cubicBezTo>
                    <a:cubicBezTo>
                      <a:pt x="458" y="22"/>
                      <a:pt x="503" y="23"/>
                      <a:pt x="549" y="19"/>
                    </a:cubicBezTo>
                    <a:cubicBezTo>
                      <a:pt x="561" y="16"/>
                      <a:pt x="573" y="17"/>
                      <a:pt x="585" y="19"/>
                    </a:cubicBezTo>
                    <a:cubicBezTo>
                      <a:pt x="626" y="24"/>
                      <a:pt x="667" y="23"/>
                      <a:pt x="707" y="19"/>
                    </a:cubicBezTo>
                    <a:cubicBezTo>
                      <a:pt x="759" y="15"/>
                      <a:pt x="811" y="14"/>
                      <a:pt x="862" y="12"/>
                    </a:cubicBezTo>
                    <a:cubicBezTo>
                      <a:pt x="912" y="11"/>
                      <a:pt x="962" y="4"/>
                      <a:pt x="1012" y="3"/>
                    </a:cubicBezTo>
                    <a:cubicBezTo>
                      <a:pt x="1023" y="2"/>
                      <a:pt x="1034" y="0"/>
                      <a:pt x="1045" y="7"/>
                    </a:cubicBezTo>
                    <a:close/>
                  </a:path>
                </a:pathLst>
              </a:custGeom>
              <a:solidFill>
                <a:srgbClr val="DEE6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3" name="Freeform 30">
                <a:extLst>
                  <a:ext uri="{FF2B5EF4-FFF2-40B4-BE49-F238E27FC236}">
                    <a16:creationId xmlns:a16="http://schemas.microsoft.com/office/drawing/2014/main" id="{0D2737B1-2585-4416-A993-C9C00859203D}"/>
                  </a:ext>
                </a:extLst>
              </p:cNvPr>
              <p:cNvSpPr>
                <a:spLocks/>
              </p:cNvSpPr>
              <p:nvPr/>
            </p:nvSpPr>
            <p:spPr bwMode="auto">
              <a:xfrm>
                <a:off x="1058" y="3110"/>
                <a:ext cx="1203" cy="80"/>
              </a:xfrm>
              <a:custGeom>
                <a:avLst/>
                <a:gdLst>
                  <a:gd name="T0" fmla="*/ 1055 w 1071"/>
                  <a:gd name="T1" fmla="*/ 0 h 71"/>
                  <a:gd name="T2" fmla="*/ 1071 w 1071"/>
                  <a:gd name="T3" fmla="*/ 48 h 71"/>
                  <a:gd name="T4" fmla="*/ 1019 w 1071"/>
                  <a:gd name="T5" fmla="*/ 58 h 71"/>
                  <a:gd name="T6" fmla="*/ 1003 w 1071"/>
                  <a:gd name="T7" fmla="*/ 60 h 71"/>
                  <a:gd name="T8" fmla="*/ 987 w 1071"/>
                  <a:gd name="T9" fmla="*/ 61 h 71"/>
                  <a:gd name="T10" fmla="*/ 931 w 1071"/>
                  <a:gd name="T11" fmla="*/ 55 h 71"/>
                  <a:gd name="T12" fmla="*/ 838 w 1071"/>
                  <a:gd name="T13" fmla="*/ 59 h 71"/>
                  <a:gd name="T14" fmla="*/ 781 w 1071"/>
                  <a:gd name="T15" fmla="*/ 63 h 71"/>
                  <a:gd name="T16" fmla="*/ 773 w 1071"/>
                  <a:gd name="T17" fmla="*/ 61 h 71"/>
                  <a:gd name="T18" fmla="*/ 626 w 1071"/>
                  <a:gd name="T19" fmla="*/ 65 h 71"/>
                  <a:gd name="T20" fmla="*/ 535 w 1071"/>
                  <a:gd name="T21" fmla="*/ 66 h 71"/>
                  <a:gd name="T22" fmla="*/ 426 w 1071"/>
                  <a:gd name="T23" fmla="*/ 64 h 71"/>
                  <a:gd name="T24" fmla="*/ 335 w 1071"/>
                  <a:gd name="T25" fmla="*/ 61 h 71"/>
                  <a:gd name="T26" fmla="*/ 238 w 1071"/>
                  <a:gd name="T27" fmla="*/ 58 h 71"/>
                  <a:gd name="T28" fmla="*/ 106 w 1071"/>
                  <a:gd name="T29" fmla="*/ 60 h 71"/>
                  <a:gd name="T30" fmla="*/ 23 w 1071"/>
                  <a:gd name="T31" fmla="*/ 60 h 71"/>
                  <a:gd name="T32" fmla="*/ 17 w 1071"/>
                  <a:gd name="T33" fmla="*/ 59 h 71"/>
                  <a:gd name="T34" fmla="*/ 13 w 1071"/>
                  <a:gd name="T35" fmla="*/ 55 h 71"/>
                  <a:gd name="T36" fmla="*/ 3 w 1071"/>
                  <a:gd name="T37" fmla="*/ 27 h 71"/>
                  <a:gd name="T38" fmla="*/ 10 w 1071"/>
                  <a:gd name="T39" fmla="*/ 9 h 71"/>
                  <a:gd name="T40" fmla="*/ 119 w 1071"/>
                  <a:gd name="T41" fmla="*/ 9 h 71"/>
                  <a:gd name="T42" fmla="*/ 315 w 1071"/>
                  <a:gd name="T43" fmla="*/ 16 h 71"/>
                  <a:gd name="T44" fmla="*/ 427 w 1071"/>
                  <a:gd name="T45" fmla="*/ 15 h 71"/>
                  <a:gd name="T46" fmla="*/ 579 w 1071"/>
                  <a:gd name="T47" fmla="*/ 17 h 71"/>
                  <a:gd name="T48" fmla="*/ 642 w 1071"/>
                  <a:gd name="T49" fmla="*/ 10 h 71"/>
                  <a:gd name="T50" fmla="*/ 653 w 1071"/>
                  <a:gd name="T51" fmla="*/ 8 h 71"/>
                  <a:gd name="T52" fmla="*/ 784 w 1071"/>
                  <a:gd name="T53" fmla="*/ 9 h 71"/>
                  <a:gd name="T54" fmla="*/ 898 w 1071"/>
                  <a:gd name="T55" fmla="*/ 11 h 71"/>
                  <a:gd name="T56" fmla="*/ 904 w 1071"/>
                  <a:gd name="T57" fmla="*/ 12 h 71"/>
                  <a:gd name="T58" fmla="*/ 989 w 1071"/>
                  <a:gd name="T59" fmla="*/ 7 h 71"/>
                  <a:gd name="T60" fmla="*/ 1040 w 1071"/>
                  <a:gd name="T61" fmla="*/ 9 h 71"/>
                  <a:gd name="T62" fmla="*/ 1055 w 1071"/>
                  <a:gd name="T63"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71" h="71">
                    <a:moveTo>
                      <a:pt x="1055" y="0"/>
                    </a:moveTo>
                    <a:cubicBezTo>
                      <a:pt x="1061" y="16"/>
                      <a:pt x="1066" y="32"/>
                      <a:pt x="1071" y="48"/>
                    </a:cubicBezTo>
                    <a:cubicBezTo>
                      <a:pt x="1054" y="57"/>
                      <a:pt x="1036" y="57"/>
                      <a:pt x="1019" y="58"/>
                    </a:cubicBezTo>
                    <a:cubicBezTo>
                      <a:pt x="1013" y="57"/>
                      <a:pt x="1008" y="59"/>
                      <a:pt x="1003" y="60"/>
                    </a:cubicBezTo>
                    <a:cubicBezTo>
                      <a:pt x="997" y="61"/>
                      <a:pt x="992" y="61"/>
                      <a:pt x="987" y="61"/>
                    </a:cubicBezTo>
                    <a:cubicBezTo>
                      <a:pt x="968" y="58"/>
                      <a:pt x="948" y="67"/>
                      <a:pt x="931" y="55"/>
                    </a:cubicBezTo>
                    <a:cubicBezTo>
                      <a:pt x="900" y="67"/>
                      <a:pt x="869" y="54"/>
                      <a:pt x="838" y="59"/>
                    </a:cubicBezTo>
                    <a:cubicBezTo>
                      <a:pt x="819" y="61"/>
                      <a:pt x="799" y="59"/>
                      <a:pt x="781" y="63"/>
                    </a:cubicBezTo>
                    <a:cubicBezTo>
                      <a:pt x="778" y="63"/>
                      <a:pt x="775" y="60"/>
                      <a:pt x="773" y="61"/>
                    </a:cubicBezTo>
                    <a:cubicBezTo>
                      <a:pt x="724" y="71"/>
                      <a:pt x="675" y="59"/>
                      <a:pt x="626" y="65"/>
                    </a:cubicBezTo>
                    <a:cubicBezTo>
                      <a:pt x="596" y="69"/>
                      <a:pt x="565" y="65"/>
                      <a:pt x="535" y="66"/>
                    </a:cubicBezTo>
                    <a:cubicBezTo>
                      <a:pt x="498" y="66"/>
                      <a:pt x="462" y="63"/>
                      <a:pt x="426" y="64"/>
                    </a:cubicBezTo>
                    <a:cubicBezTo>
                      <a:pt x="395" y="64"/>
                      <a:pt x="365" y="68"/>
                      <a:pt x="335" y="61"/>
                    </a:cubicBezTo>
                    <a:cubicBezTo>
                      <a:pt x="303" y="53"/>
                      <a:pt x="270" y="55"/>
                      <a:pt x="238" y="58"/>
                    </a:cubicBezTo>
                    <a:cubicBezTo>
                      <a:pt x="194" y="61"/>
                      <a:pt x="150" y="59"/>
                      <a:pt x="106" y="60"/>
                    </a:cubicBezTo>
                    <a:cubicBezTo>
                      <a:pt x="78" y="61"/>
                      <a:pt x="51" y="59"/>
                      <a:pt x="23" y="60"/>
                    </a:cubicBezTo>
                    <a:cubicBezTo>
                      <a:pt x="21" y="60"/>
                      <a:pt x="19" y="59"/>
                      <a:pt x="17" y="59"/>
                    </a:cubicBezTo>
                    <a:cubicBezTo>
                      <a:pt x="15" y="58"/>
                      <a:pt x="14" y="57"/>
                      <a:pt x="13" y="55"/>
                    </a:cubicBezTo>
                    <a:cubicBezTo>
                      <a:pt x="9" y="46"/>
                      <a:pt x="7" y="36"/>
                      <a:pt x="3" y="27"/>
                    </a:cubicBezTo>
                    <a:cubicBezTo>
                      <a:pt x="1" y="20"/>
                      <a:pt x="0" y="13"/>
                      <a:pt x="10" y="9"/>
                    </a:cubicBezTo>
                    <a:cubicBezTo>
                      <a:pt x="46" y="15"/>
                      <a:pt x="83" y="7"/>
                      <a:pt x="119" y="9"/>
                    </a:cubicBezTo>
                    <a:cubicBezTo>
                      <a:pt x="184" y="13"/>
                      <a:pt x="249" y="14"/>
                      <a:pt x="315" y="16"/>
                    </a:cubicBezTo>
                    <a:cubicBezTo>
                      <a:pt x="352" y="19"/>
                      <a:pt x="389" y="19"/>
                      <a:pt x="427" y="15"/>
                    </a:cubicBezTo>
                    <a:cubicBezTo>
                      <a:pt x="478" y="13"/>
                      <a:pt x="528" y="9"/>
                      <a:pt x="579" y="17"/>
                    </a:cubicBezTo>
                    <a:cubicBezTo>
                      <a:pt x="600" y="20"/>
                      <a:pt x="622" y="17"/>
                      <a:pt x="642" y="10"/>
                    </a:cubicBezTo>
                    <a:cubicBezTo>
                      <a:pt x="646" y="8"/>
                      <a:pt x="649" y="7"/>
                      <a:pt x="653" y="8"/>
                    </a:cubicBezTo>
                    <a:cubicBezTo>
                      <a:pt x="697" y="18"/>
                      <a:pt x="740" y="16"/>
                      <a:pt x="784" y="9"/>
                    </a:cubicBezTo>
                    <a:cubicBezTo>
                      <a:pt x="821" y="17"/>
                      <a:pt x="860" y="6"/>
                      <a:pt x="898" y="11"/>
                    </a:cubicBezTo>
                    <a:cubicBezTo>
                      <a:pt x="900" y="12"/>
                      <a:pt x="902" y="12"/>
                      <a:pt x="904" y="12"/>
                    </a:cubicBezTo>
                    <a:cubicBezTo>
                      <a:pt x="932" y="6"/>
                      <a:pt x="961" y="18"/>
                      <a:pt x="989" y="7"/>
                    </a:cubicBezTo>
                    <a:cubicBezTo>
                      <a:pt x="1005" y="1"/>
                      <a:pt x="1023" y="15"/>
                      <a:pt x="1040" y="9"/>
                    </a:cubicBezTo>
                    <a:cubicBezTo>
                      <a:pt x="1047" y="8"/>
                      <a:pt x="1050" y="3"/>
                      <a:pt x="1055" y="0"/>
                    </a:cubicBezTo>
                    <a:close/>
                  </a:path>
                </a:pathLst>
              </a:custGeom>
              <a:solidFill>
                <a:srgbClr val="DEE6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4" name="Freeform 31">
                <a:extLst>
                  <a:ext uri="{FF2B5EF4-FFF2-40B4-BE49-F238E27FC236}">
                    <a16:creationId xmlns:a16="http://schemas.microsoft.com/office/drawing/2014/main" id="{5144E559-427D-44B4-ABDC-AA80BA8C54BF}"/>
                  </a:ext>
                </a:extLst>
              </p:cNvPr>
              <p:cNvSpPr>
                <a:spLocks/>
              </p:cNvSpPr>
              <p:nvPr/>
            </p:nvSpPr>
            <p:spPr bwMode="auto">
              <a:xfrm>
                <a:off x="1027" y="2935"/>
                <a:ext cx="1180" cy="96"/>
              </a:xfrm>
              <a:custGeom>
                <a:avLst/>
                <a:gdLst>
                  <a:gd name="T0" fmla="*/ 1033 w 1050"/>
                  <a:gd name="T1" fmla="*/ 11 h 86"/>
                  <a:gd name="T2" fmla="*/ 1050 w 1050"/>
                  <a:gd name="T3" fmla="*/ 60 h 86"/>
                  <a:gd name="T4" fmla="*/ 984 w 1050"/>
                  <a:gd name="T5" fmla="*/ 54 h 86"/>
                  <a:gd name="T6" fmla="*/ 953 w 1050"/>
                  <a:gd name="T7" fmla="*/ 57 h 86"/>
                  <a:gd name="T8" fmla="*/ 829 w 1050"/>
                  <a:gd name="T9" fmla="*/ 61 h 86"/>
                  <a:gd name="T10" fmla="*/ 786 w 1050"/>
                  <a:gd name="T11" fmla="*/ 67 h 86"/>
                  <a:gd name="T12" fmla="*/ 781 w 1050"/>
                  <a:gd name="T13" fmla="*/ 67 h 86"/>
                  <a:gd name="T14" fmla="*/ 738 w 1050"/>
                  <a:gd name="T15" fmla="*/ 74 h 86"/>
                  <a:gd name="T16" fmla="*/ 681 w 1050"/>
                  <a:gd name="T17" fmla="*/ 75 h 86"/>
                  <a:gd name="T18" fmla="*/ 625 w 1050"/>
                  <a:gd name="T19" fmla="*/ 83 h 86"/>
                  <a:gd name="T20" fmla="*/ 612 w 1050"/>
                  <a:gd name="T21" fmla="*/ 79 h 86"/>
                  <a:gd name="T22" fmla="*/ 589 w 1050"/>
                  <a:gd name="T23" fmla="*/ 71 h 86"/>
                  <a:gd name="T24" fmla="*/ 540 w 1050"/>
                  <a:gd name="T25" fmla="*/ 73 h 86"/>
                  <a:gd name="T26" fmla="*/ 507 w 1050"/>
                  <a:gd name="T27" fmla="*/ 76 h 86"/>
                  <a:gd name="T28" fmla="*/ 455 w 1050"/>
                  <a:gd name="T29" fmla="*/ 77 h 86"/>
                  <a:gd name="T30" fmla="*/ 370 w 1050"/>
                  <a:gd name="T31" fmla="*/ 76 h 86"/>
                  <a:gd name="T32" fmla="*/ 289 w 1050"/>
                  <a:gd name="T33" fmla="*/ 74 h 86"/>
                  <a:gd name="T34" fmla="*/ 278 w 1050"/>
                  <a:gd name="T35" fmla="*/ 78 h 86"/>
                  <a:gd name="T36" fmla="*/ 264 w 1050"/>
                  <a:gd name="T37" fmla="*/ 79 h 86"/>
                  <a:gd name="T38" fmla="*/ 245 w 1050"/>
                  <a:gd name="T39" fmla="*/ 76 h 86"/>
                  <a:gd name="T40" fmla="*/ 213 w 1050"/>
                  <a:gd name="T41" fmla="*/ 76 h 86"/>
                  <a:gd name="T42" fmla="*/ 208 w 1050"/>
                  <a:gd name="T43" fmla="*/ 75 h 86"/>
                  <a:gd name="T44" fmla="*/ 184 w 1050"/>
                  <a:gd name="T45" fmla="*/ 77 h 86"/>
                  <a:gd name="T46" fmla="*/ 138 w 1050"/>
                  <a:gd name="T47" fmla="*/ 74 h 86"/>
                  <a:gd name="T48" fmla="*/ 101 w 1050"/>
                  <a:gd name="T49" fmla="*/ 71 h 86"/>
                  <a:gd name="T50" fmla="*/ 58 w 1050"/>
                  <a:gd name="T51" fmla="*/ 69 h 86"/>
                  <a:gd name="T52" fmla="*/ 33 w 1050"/>
                  <a:gd name="T53" fmla="*/ 70 h 86"/>
                  <a:gd name="T54" fmla="*/ 5 w 1050"/>
                  <a:gd name="T55" fmla="*/ 60 h 86"/>
                  <a:gd name="T56" fmla="*/ 4 w 1050"/>
                  <a:gd name="T57" fmla="*/ 38 h 86"/>
                  <a:gd name="T58" fmla="*/ 40 w 1050"/>
                  <a:gd name="T59" fmla="*/ 26 h 86"/>
                  <a:gd name="T60" fmla="*/ 171 w 1050"/>
                  <a:gd name="T61" fmla="*/ 30 h 86"/>
                  <a:gd name="T62" fmla="*/ 209 w 1050"/>
                  <a:gd name="T63" fmla="*/ 30 h 86"/>
                  <a:gd name="T64" fmla="*/ 386 w 1050"/>
                  <a:gd name="T65" fmla="*/ 31 h 86"/>
                  <a:gd name="T66" fmla="*/ 459 w 1050"/>
                  <a:gd name="T67" fmla="*/ 26 h 86"/>
                  <a:gd name="T68" fmla="*/ 640 w 1050"/>
                  <a:gd name="T69" fmla="*/ 21 h 86"/>
                  <a:gd name="T70" fmla="*/ 969 w 1050"/>
                  <a:gd name="T71" fmla="*/ 10 h 86"/>
                  <a:gd name="T72" fmla="*/ 1033 w 1050"/>
                  <a:gd name="T73" fmla="*/ 11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50" h="86">
                    <a:moveTo>
                      <a:pt x="1033" y="11"/>
                    </a:moveTo>
                    <a:cubicBezTo>
                      <a:pt x="1039" y="28"/>
                      <a:pt x="1044" y="44"/>
                      <a:pt x="1050" y="60"/>
                    </a:cubicBezTo>
                    <a:cubicBezTo>
                      <a:pt x="1028" y="58"/>
                      <a:pt x="1006" y="55"/>
                      <a:pt x="984" y="54"/>
                    </a:cubicBezTo>
                    <a:cubicBezTo>
                      <a:pt x="974" y="52"/>
                      <a:pt x="963" y="55"/>
                      <a:pt x="953" y="57"/>
                    </a:cubicBezTo>
                    <a:cubicBezTo>
                      <a:pt x="912" y="61"/>
                      <a:pt x="871" y="65"/>
                      <a:pt x="829" y="61"/>
                    </a:cubicBezTo>
                    <a:cubicBezTo>
                      <a:pt x="814" y="60"/>
                      <a:pt x="801" y="68"/>
                      <a:pt x="786" y="67"/>
                    </a:cubicBezTo>
                    <a:cubicBezTo>
                      <a:pt x="784" y="67"/>
                      <a:pt x="783" y="67"/>
                      <a:pt x="781" y="67"/>
                    </a:cubicBezTo>
                    <a:cubicBezTo>
                      <a:pt x="766" y="65"/>
                      <a:pt x="753" y="70"/>
                      <a:pt x="738" y="74"/>
                    </a:cubicBezTo>
                    <a:cubicBezTo>
                      <a:pt x="720" y="78"/>
                      <a:pt x="700" y="76"/>
                      <a:pt x="681" y="75"/>
                    </a:cubicBezTo>
                    <a:cubicBezTo>
                      <a:pt x="662" y="74"/>
                      <a:pt x="643" y="77"/>
                      <a:pt x="625" y="83"/>
                    </a:cubicBezTo>
                    <a:cubicBezTo>
                      <a:pt x="620" y="84"/>
                      <a:pt x="616" y="83"/>
                      <a:pt x="612" y="79"/>
                    </a:cubicBezTo>
                    <a:cubicBezTo>
                      <a:pt x="606" y="71"/>
                      <a:pt x="598" y="68"/>
                      <a:pt x="589" y="71"/>
                    </a:cubicBezTo>
                    <a:cubicBezTo>
                      <a:pt x="573" y="75"/>
                      <a:pt x="557" y="76"/>
                      <a:pt x="540" y="73"/>
                    </a:cubicBezTo>
                    <a:cubicBezTo>
                      <a:pt x="530" y="71"/>
                      <a:pt x="519" y="81"/>
                      <a:pt x="507" y="76"/>
                    </a:cubicBezTo>
                    <a:cubicBezTo>
                      <a:pt x="490" y="70"/>
                      <a:pt x="472" y="72"/>
                      <a:pt x="455" y="77"/>
                    </a:cubicBezTo>
                    <a:cubicBezTo>
                      <a:pt x="426" y="86"/>
                      <a:pt x="398" y="73"/>
                      <a:pt x="370" y="76"/>
                    </a:cubicBezTo>
                    <a:cubicBezTo>
                      <a:pt x="343" y="79"/>
                      <a:pt x="316" y="73"/>
                      <a:pt x="289" y="74"/>
                    </a:cubicBezTo>
                    <a:cubicBezTo>
                      <a:pt x="285" y="75"/>
                      <a:pt x="282" y="77"/>
                      <a:pt x="278" y="78"/>
                    </a:cubicBezTo>
                    <a:cubicBezTo>
                      <a:pt x="273" y="80"/>
                      <a:pt x="269" y="81"/>
                      <a:pt x="264" y="79"/>
                    </a:cubicBezTo>
                    <a:cubicBezTo>
                      <a:pt x="258" y="76"/>
                      <a:pt x="254" y="69"/>
                      <a:pt x="245" y="76"/>
                    </a:cubicBezTo>
                    <a:cubicBezTo>
                      <a:pt x="235" y="84"/>
                      <a:pt x="224" y="73"/>
                      <a:pt x="213" y="76"/>
                    </a:cubicBezTo>
                    <a:cubicBezTo>
                      <a:pt x="211" y="75"/>
                      <a:pt x="209" y="75"/>
                      <a:pt x="208" y="75"/>
                    </a:cubicBezTo>
                    <a:cubicBezTo>
                      <a:pt x="200" y="72"/>
                      <a:pt x="192" y="73"/>
                      <a:pt x="184" y="77"/>
                    </a:cubicBezTo>
                    <a:cubicBezTo>
                      <a:pt x="169" y="83"/>
                      <a:pt x="154" y="82"/>
                      <a:pt x="138" y="74"/>
                    </a:cubicBezTo>
                    <a:cubicBezTo>
                      <a:pt x="127" y="68"/>
                      <a:pt x="114" y="69"/>
                      <a:pt x="101" y="71"/>
                    </a:cubicBezTo>
                    <a:cubicBezTo>
                      <a:pt x="87" y="73"/>
                      <a:pt x="73" y="76"/>
                      <a:pt x="58" y="69"/>
                    </a:cubicBezTo>
                    <a:cubicBezTo>
                      <a:pt x="50" y="65"/>
                      <a:pt x="41" y="69"/>
                      <a:pt x="33" y="70"/>
                    </a:cubicBezTo>
                    <a:cubicBezTo>
                      <a:pt x="21" y="72"/>
                      <a:pt x="12" y="70"/>
                      <a:pt x="5" y="60"/>
                    </a:cubicBezTo>
                    <a:cubicBezTo>
                      <a:pt x="1" y="53"/>
                      <a:pt x="0" y="45"/>
                      <a:pt x="4" y="38"/>
                    </a:cubicBezTo>
                    <a:cubicBezTo>
                      <a:pt x="13" y="26"/>
                      <a:pt x="27" y="27"/>
                      <a:pt x="40" y="26"/>
                    </a:cubicBezTo>
                    <a:cubicBezTo>
                      <a:pt x="83" y="25"/>
                      <a:pt x="127" y="31"/>
                      <a:pt x="171" y="30"/>
                    </a:cubicBezTo>
                    <a:cubicBezTo>
                      <a:pt x="183" y="30"/>
                      <a:pt x="196" y="31"/>
                      <a:pt x="209" y="30"/>
                    </a:cubicBezTo>
                    <a:cubicBezTo>
                      <a:pt x="268" y="38"/>
                      <a:pt x="327" y="31"/>
                      <a:pt x="386" y="31"/>
                    </a:cubicBezTo>
                    <a:cubicBezTo>
                      <a:pt x="411" y="32"/>
                      <a:pt x="435" y="23"/>
                      <a:pt x="459" y="26"/>
                    </a:cubicBezTo>
                    <a:cubicBezTo>
                      <a:pt x="520" y="24"/>
                      <a:pt x="581" y="26"/>
                      <a:pt x="640" y="21"/>
                    </a:cubicBezTo>
                    <a:cubicBezTo>
                      <a:pt x="750" y="11"/>
                      <a:pt x="859" y="17"/>
                      <a:pt x="969" y="10"/>
                    </a:cubicBezTo>
                    <a:cubicBezTo>
                      <a:pt x="990" y="8"/>
                      <a:pt x="1012" y="0"/>
                      <a:pt x="1033" y="11"/>
                    </a:cubicBezTo>
                    <a:close/>
                  </a:path>
                </a:pathLst>
              </a:custGeom>
              <a:solidFill>
                <a:srgbClr val="DDE6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5" name="Freeform 32">
                <a:extLst>
                  <a:ext uri="{FF2B5EF4-FFF2-40B4-BE49-F238E27FC236}">
                    <a16:creationId xmlns:a16="http://schemas.microsoft.com/office/drawing/2014/main" id="{96FCF2C5-BE5A-4D02-8090-8A8A43BC7D4A}"/>
                  </a:ext>
                </a:extLst>
              </p:cNvPr>
              <p:cNvSpPr>
                <a:spLocks/>
              </p:cNvSpPr>
              <p:nvPr/>
            </p:nvSpPr>
            <p:spPr bwMode="auto">
              <a:xfrm>
                <a:off x="1088" y="3182"/>
                <a:ext cx="1196" cy="89"/>
              </a:xfrm>
              <a:custGeom>
                <a:avLst/>
                <a:gdLst>
                  <a:gd name="T0" fmla="*/ 1049 w 1064"/>
                  <a:gd name="T1" fmla="*/ 0 h 79"/>
                  <a:gd name="T2" fmla="*/ 1064 w 1064"/>
                  <a:gd name="T3" fmla="*/ 48 h 79"/>
                  <a:gd name="T4" fmla="*/ 985 w 1064"/>
                  <a:gd name="T5" fmla="*/ 62 h 79"/>
                  <a:gd name="T6" fmla="*/ 937 w 1064"/>
                  <a:gd name="T7" fmla="*/ 63 h 79"/>
                  <a:gd name="T8" fmla="*/ 909 w 1064"/>
                  <a:gd name="T9" fmla="*/ 71 h 79"/>
                  <a:gd name="T10" fmla="*/ 877 w 1064"/>
                  <a:gd name="T11" fmla="*/ 69 h 79"/>
                  <a:gd name="T12" fmla="*/ 871 w 1064"/>
                  <a:gd name="T13" fmla="*/ 64 h 79"/>
                  <a:gd name="T14" fmla="*/ 782 w 1064"/>
                  <a:gd name="T15" fmla="*/ 68 h 79"/>
                  <a:gd name="T16" fmla="*/ 621 w 1064"/>
                  <a:gd name="T17" fmla="*/ 69 h 79"/>
                  <a:gd name="T18" fmla="*/ 510 w 1064"/>
                  <a:gd name="T19" fmla="*/ 73 h 79"/>
                  <a:gd name="T20" fmla="*/ 397 w 1064"/>
                  <a:gd name="T21" fmla="*/ 74 h 79"/>
                  <a:gd name="T22" fmla="*/ 132 w 1064"/>
                  <a:gd name="T23" fmla="*/ 75 h 79"/>
                  <a:gd name="T24" fmla="*/ 19 w 1064"/>
                  <a:gd name="T25" fmla="*/ 68 h 79"/>
                  <a:gd name="T26" fmla="*/ 0 w 1064"/>
                  <a:gd name="T27" fmla="*/ 33 h 79"/>
                  <a:gd name="T28" fmla="*/ 18 w 1064"/>
                  <a:gd name="T29" fmla="*/ 23 h 79"/>
                  <a:gd name="T30" fmla="*/ 115 w 1064"/>
                  <a:gd name="T31" fmla="*/ 19 h 79"/>
                  <a:gd name="T32" fmla="*/ 199 w 1064"/>
                  <a:gd name="T33" fmla="*/ 24 h 79"/>
                  <a:gd name="T34" fmla="*/ 214 w 1064"/>
                  <a:gd name="T35" fmla="*/ 26 h 79"/>
                  <a:gd name="T36" fmla="*/ 319 w 1064"/>
                  <a:gd name="T37" fmla="*/ 26 h 79"/>
                  <a:gd name="T38" fmla="*/ 446 w 1064"/>
                  <a:gd name="T39" fmla="*/ 28 h 79"/>
                  <a:gd name="T40" fmla="*/ 654 w 1064"/>
                  <a:gd name="T41" fmla="*/ 32 h 79"/>
                  <a:gd name="T42" fmla="*/ 699 w 1064"/>
                  <a:gd name="T43" fmla="*/ 25 h 79"/>
                  <a:gd name="T44" fmla="*/ 802 w 1064"/>
                  <a:gd name="T45" fmla="*/ 19 h 79"/>
                  <a:gd name="T46" fmla="*/ 931 w 1064"/>
                  <a:gd name="T47" fmla="*/ 18 h 79"/>
                  <a:gd name="T48" fmla="*/ 1040 w 1064"/>
                  <a:gd name="T49" fmla="*/ 8 h 79"/>
                  <a:gd name="T50" fmla="*/ 1046 w 1064"/>
                  <a:gd name="T51" fmla="*/ 1 h 79"/>
                  <a:gd name="T52" fmla="*/ 1049 w 1064"/>
                  <a:gd name="T53"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064" h="79">
                    <a:moveTo>
                      <a:pt x="1049" y="0"/>
                    </a:moveTo>
                    <a:cubicBezTo>
                      <a:pt x="1058" y="15"/>
                      <a:pt x="1055" y="33"/>
                      <a:pt x="1064" y="48"/>
                    </a:cubicBezTo>
                    <a:cubicBezTo>
                      <a:pt x="1039" y="62"/>
                      <a:pt x="1011" y="58"/>
                      <a:pt x="985" y="62"/>
                    </a:cubicBezTo>
                    <a:cubicBezTo>
                      <a:pt x="969" y="64"/>
                      <a:pt x="953" y="64"/>
                      <a:pt x="937" y="63"/>
                    </a:cubicBezTo>
                    <a:cubicBezTo>
                      <a:pt x="927" y="63"/>
                      <a:pt x="918" y="64"/>
                      <a:pt x="909" y="71"/>
                    </a:cubicBezTo>
                    <a:cubicBezTo>
                      <a:pt x="900" y="79"/>
                      <a:pt x="882" y="77"/>
                      <a:pt x="877" y="69"/>
                    </a:cubicBezTo>
                    <a:cubicBezTo>
                      <a:pt x="874" y="64"/>
                      <a:pt x="874" y="63"/>
                      <a:pt x="871" y="64"/>
                    </a:cubicBezTo>
                    <a:cubicBezTo>
                      <a:pt x="841" y="72"/>
                      <a:pt x="811" y="61"/>
                      <a:pt x="782" y="68"/>
                    </a:cubicBezTo>
                    <a:cubicBezTo>
                      <a:pt x="728" y="70"/>
                      <a:pt x="674" y="65"/>
                      <a:pt x="621" y="69"/>
                    </a:cubicBezTo>
                    <a:cubicBezTo>
                      <a:pt x="584" y="71"/>
                      <a:pt x="547" y="64"/>
                      <a:pt x="510" y="73"/>
                    </a:cubicBezTo>
                    <a:cubicBezTo>
                      <a:pt x="472" y="75"/>
                      <a:pt x="434" y="74"/>
                      <a:pt x="397" y="74"/>
                    </a:cubicBezTo>
                    <a:cubicBezTo>
                      <a:pt x="309" y="76"/>
                      <a:pt x="220" y="74"/>
                      <a:pt x="132" y="75"/>
                    </a:cubicBezTo>
                    <a:cubicBezTo>
                      <a:pt x="95" y="75"/>
                      <a:pt x="57" y="71"/>
                      <a:pt x="19" y="68"/>
                    </a:cubicBezTo>
                    <a:cubicBezTo>
                      <a:pt x="5" y="60"/>
                      <a:pt x="3" y="47"/>
                      <a:pt x="0" y="33"/>
                    </a:cubicBezTo>
                    <a:cubicBezTo>
                      <a:pt x="1" y="21"/>
                      <a:pt x="10" y="21"/>
                      <a:pt x="18" y="23"/>
                    </a:cubicBezTo>
                    <a:cubicBezTo>
                      <a:pt x="51" y="28"/>
                      <a:pt x="83" y="24"/>
                      <a:pt x="115" y="19"/>
                    </a:cubicBezTo>
                    <a:cubicBezTo>
                      <a:pt x="143" y="15"/>
                      <a:pt x="171" y="23"/>
                      <a:pt x="199" y="24"/>
                    </a:cubicBezTo>
                    <a:cubicBezTo>
                      <a:pt x="204" y="25"/>
                      <a:pt x="210" y="28"/>
                      <a:pt x="214" y="26"/>
                    </a:cubicBezTo>
                    <a:cubicBezTo>
                      <a:pt x="249" y="11"/>
                      <a:pt x="284" y="28"/>
                      <a:pt x="319" y="26"/>
                    </a:cubicBezTo>
                    <a:cubicBezTo>
                      <a:pt x="361" y="24"/>
                      <a:pt x="404" y="26"/>
                      <a:pt x="446" y="28"/>
                    </a:cubicBezTo>
                    <a:cubicBezTo>
                      <a:pt x="516" y="32"/>
                      <a:pt x="585" y="22"/>
                      <a:pt x="654" y="32"/>
                    </a:cubicBezTo>
                    <a:cubicBezTo>
                      <a:pt x="670" y="34"/>
                      <a:pt x="684" y="26"/>
                      <a:pt x="699" y="25"/>
                    </a:cubicBezTo>
                    <a:cubicBezTo>
                      <a:pt x="733" y="21"/>
                      <a:pt x="768" y="26"/>
                      <a:pt x="802" y="19"/>
                    </a:cubicBezTo>
                    <a:cubicBezTo>
                      <a:pt x="845" y="17"/>
                      <a:pt x="888" y="16"/>
                      <a:pt x="931" y="18"/>
                    </a:cubicBezTo>
                    <a:cubicBezTo>
                      <a:pt x="967" y="19"/>
                      <a:pt x="1004" y="19"/>
                      <a:pt x="1040" y="8"/>
                    </a:cubicBezTo>
                    <a:cubicBezTo>
                      <a:pt x="1043" y="7"/>
                      <a:pt x="1044" y="4"/>
                      <a:pt x="1046" y="1"/>
                    </a:cubicBezTo>
                    <a:cubicBezTo>
                      <a:pt x="1047" y="1"/>
                      <a:pt x="1048" y="0"/>
                      <a:pt x="1049" y="0"/>
                    </a:cubicBezTo>
                    <a:close/>
                  </a:path>
                </a:pathLst>
              </a:custGeom>
              <a:solidFill>
                <a:srgbClr val="DFE7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6" name="Freeform 33">
                <a:extLst>
                  <a:ext uri="{FF2B5EF4-FFF2-40B4-BE49-F238E27FC236}">
                    <a16:creationId xmlns:a16="http://schemas.microsoft.com/office/drawing/2014/main" id="{CCA55F0F-F5F4-48C4-AEF8-85DB3970F360}"/>
                  </a:ext>
                </a:extLst>
              </p:cNvPr>
              <p:cNvSpPr>
                <a:spLocks/>
              </p:cNvSpPr>
              <p:nvPr/>
            </p:nvSpPr>
            <p:spPr bwMode="auto">
              <a:xfrm>
                <a:off x="1013" y="2867"/>
                <a:ext cx="1162" cy="85"/>
              </a:xfrm>
              <a:custGeom>
                <a:avLst/>
                <a:gdLst>
                  <a:gd name="T0" fmla="*/ 1023 w 1034"/>
                  <a:gd name="T1" fmla="*/ 0 h 75"/>
                  <a:gd name="T2" fmla="*/ 1034 w 1034"/>
                  <a:gd name="T3" fmla="*/ 41 h 75"/>
                  <a:gd name="T4" fmla="*/ 985 w 1034"/>
                  <a:gd name="T5" fmla="*/ 50 h 75"/>
                  <a:gd name="T6" fmla="*/ 849 w 1034"/>
                  <a:gd name="T7" fmla="*/ 57 h 75"/>
                  <a:gd name="T8" fmla="*/ 800 w 1034"/>
                  <a:gd name="T9" fmla="*/ 56 h 75"/>
                  <a:gd name="T10" fmla="*/ 795 w 1034"/>
                  <a:gd name="T11" fmla="*/ 55 h 75"/>
                  <a:gd name="T12" fmla="*/ 752 w 1034"/>
                  <a:gd name="T13" fmla="*/ 58 h 75"/>
                  <a:gd name="T14" fmla="*/ 747 w 1034"/>
                  <a:gd name="T15" fmla="*/ 58 h 75"/>
                  <a:gd name="T16" fmla="*/ 666 w 1034"/>
                  <a:gd name="T17" fmla="*/ 53 h 75"/>
                  <a:gd name="T18" fmla="*/ 626 w 1034"/>
                  <a:gd name="T19" fmla="*/ 56 h 75"/>
                  <a:gd name="T20" fmla="*/ 581 w 1034"/>
                  <a:gd name="T21" fmla="*/ 60 h 75"/>
                  <a:gd name="T22" fmla="*/ 536 w 1034"/>
                  <a:gd name="T23" fmla="*/ 65 h 75"/>
                  <a:gd name="T24" fmla="*/ 517 w 1034"/>
                  <a:gd name="T25" fmla="*/ 69 h 75"/>
                  <a:gd name="T26" fmla="*/ 492 w 1034"/>
                  <a:gd name="T27" fmla="*/ 65 h 75"/>
                  <a:gd name="T28" fmla="*/ 435 w 1034"/>
                  <a:gd name="T29" fmla="*/ 72 h 75"/>
                  <a:gd name="T30" fmla="*/ 418 w 1034"/>
                  <a:gd name="T31" fmla="*/ 70 h 75"/>
                  <a:gd name="T32" fmla="*/ 410 w 1034"/>
                  <a:gd name="T33" fmla="*/ 68 h 75"/>
                  <a:gd name="T34" fmla="*/ 319 w 1034"/>
                  <a:gd name="T35" fmla="*/ 70 h 75"/>
                  <a:gd name="T36" fmla="*/ 234 w 1034"/>
                  <a:gd name="T37" fmla="*/ 70 h 75"/>
                  <a:gd name="T38" fmla="*/ 228 w 1034"/>
                  <a:gd name="T39" fmla="*/ 69 h 75"/>
                  <a:gd name="T40" fmla="*/ 167 w 1034"/>
                  <a:gd name="T41" fmla="*/ 71 h 75"/>
                  <a:gd name="T42" fmla="*/ 76 w 1034"/>
                  <a:gd name="T43" fmla="*/ 72 h 75"/>
                  <a:gd name="T44" fmla="*/ 60 w 1034"/>
                  <a:gd name="T45" fmla="*/ 74 h 75"/>
                  <a:gd name="T46" fmla="*/ 49 w 1034"/>
                  <a:gd name="T47" fmla="*/ 72 h 75"/>
                  <a:gd name="T48" fmla="*/ 28 w 1034"/>
                  <a:gd name="T49" fmla="*/ 70 h 75"/>
                  <a:gd name="T50" fmla="*/ 8 w 1034"/>
                  <a:gd name="T51" fmla="*/ 66 h 75"/>
                  <a:gd name="T52" fmla="*/ 4 w 1034"/>
                  <a:gd name="T53" fmla="*/ 30 h 75"/>
                  <a:gd name="T54" fmla="*/ 9 w 1034"/>
                  <a:gd name="T55" fmla="*/ 26 h 75"/>
                  <a:gd name="T56" fmla="*/ 65 w 1034"/>
                  <a:gd name="T57" fmla="*/ 24 h 75"/>
                  <a:gd name="T58" fmla="*/ 89 w 1034"/>
                  <a:gd name="T59" fmla="*/ 23 h 75"/>
                  <a:gd name="T60" fmla="*/ 95 w 1034"/>
                  <a:gd name="T61" fmla="*/ 24 h 75"/>
                  <a:gd name="T62" fmla="*/ 153 w 1034"/>
                  <a:gd name="T63" fmla="*/ 22 h 75"/>
                  <a:gd name="T64" fmla="*/ 199 w 1034"/>
                  <a:gd name="T65" fmla="*/ 20 h 75"/>
                  <a:gd name="T66" fmla="*/ 304 w 1034"/>
                  <a:gd name="T67" fmla="*/ 20 h 75"/>
                  <a:gd name="T68" fmla="*/ 555 w 1034"/>
                  <a:gd name="T69" fmla="*/ 15 h 75"/>
                  <a:gd name="T70" fmla="*/ 646 w 1034"/>
                  <a:gd name="T71" fmla="*/ 19 h 75"/>
                  <a:gd name="T72" fmla="*/ 821 w 1034"/>
                  <a:gd name="T73" fmla="*/ 7 h 75"/>
                  <a:gd name="T74" fmla="*/ 923 w 1034"/>
                  <a:gd name="T75" fmla="*/ 6 h 75"/>
                  <a:gd name="T76" fmla="*/ 1023 w 1034"/>
                  <a:gd name="T77" fmla="*/ 0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034" h="75">
                    <a:moveTo>
                      <a:pt x="1023" y="0"/>
                    </a:moveTo>
                    <a:cubicBezTo>
                      <a:pt x="1027" y="13"/>
                      <a:pt x="1031" y="27"/>
                      <a:pt x="1034" y="41"/>
                    </a:cubicBezTo>
                    <a:cubicBezTo>
                      <a:pt x="1020" y="55"/>
                      <a:pt x="1002" y="49"/>
                      <a:pt x="985" y="50"/>
                    </a:cubicBezTo>
                    <a:cubicBezTo>
                      <a:pt x="940" y="52"/>
                      <a:pt x="894" y="47"/>
                      <a:pt x="849" y="57"/>
                    </a:cubicBezTo>
                    <a:cubicBezTo>
                      <a:pt x="833" y="61"/>
                      <a:pt x="817" y="55"/>
                      <a:pt x="800" y="56"/>
                    </a:cubicBezTo>
                    <a:cubicBezTo>
                      <a:pt x="798" y="56"/>
                      <a:pt x="796" y="56"/>
                      <a:pt x="795" y="55"/>
                    </a:cubicBezTo>
                    <a:cubicBezTo>
                      <a:pt x="780" y="53"/>
                      <a:pt x="767" y="60"/>
                      <a:pt x="752" y="58"/>
                    </a:cubicBezTo>
                    <a:cubicBezTo>
                      <a:pt x="750" y="58"/>
                      <a:pt x="749" y="58"/>
                      <a:pt x="747" y="58"/>
                    </a:cubicBezTo>
                    <a:cubicBezTo>
                      <a:pt x="720" y="53"/>
                      <a:pt x="693" y="56"/>
                      <a:pt x="666" y="53"/>
                    </a:cubicBezTo>
                    <a:cubicBezTo>
                      <a:pt x="652" y="52"/>
                      <a:pt x="640" y="75"/>
                      <a:pt x="626" y="56"/>
                    </a:cubicBezTo>
                    <a:cubicBezTo>
                      <a:pt x="612" y="61"/>
                      <a:pt x="596" y="59"/>
                      <a:pt x="581" y="60"/>
                    </a:cubicBezTo>
                    <a:cubicBezTo>
                      <a:pt x="566" y="62"/>
                      <a:pt x="551" y="65"/>
                      <a:pt x="536" y="65"/>
                    </a:cubicBezTo>
                    <a:cubicBezTo>
                      <a:pt x="529" y="65"/>
                      <a:pt x="523" y="65"/>
                      <a:pt x="517" y="69"/>
                    </a:cubicBezTo>
                    <a:cubicBezTo>
                      <a:pt x="507" y="74"/>
                      <a:pt x="500" y="65"/>
                      <a:pt x="492" y="65"/>
                    </a:cubicBezTo>
                    <a:cubicBezTo>
                      <a:pt x="473" y="65"/>
                      <a:pt x="453" y="62"/>
                      <a:pt x="435" y="72"/>
                    </a:cubicBezTo>
                    <a:cubicBezTo>
                      <a:pt x="429" y="75"/>
                      <a:pt x="423" y="72"/>
                      <a:pt x="418" y="70"/>
                    </a:cubicBezTo>
                    <a:cubicBezTo>
                      <a:pt x="415" y="69"/>
                      <a:pt x="412" y="69"/>
                      <a:pt x="410" y="68"/>
                    </a:cubicBezTo>
                    <a:cubicBezTo>
                      <a:pt x="379" y="66"/>
                      <a:pt x="349" y="74"/>
                      <a:pt x="319" y="70"/>
                    </a:cubicBezTo>
                    <a:cubicBezTo>
                      <a:pt x="291" y="66"/>
                      <a:pt x="262" y="71"/>
                      <a:pt x="234" y="70"/>
                    </a:cubicBezTo>
                    <a:cubicBezTo>
                      <a:pt x="232" y="70"/>
                      <a:pt x="230" y="69"/>
                      <a:pt x="228" y="69"/>
                    </a:cubicBezTo>
                    <a:cubicBezTo>
                      <a:pt x="208" y="66"/>
                      <a:pt x="188" y="71"/>
                      <a:pt x="167" y="71"/>
                    </a:cubicBezTo>
                    <a:cubicBezTo>
                      <a:pt x="137" y="71"/>
                      <a:pt x="106" y="75"/>
                      <a:pt x="76" y="72"/>
                    </a:cubicBezTo>
                    <a:cubicBezTo>
                      <a:pt x="70" y="71"/>
                      <a:pt x="65" y="73"/>
                      <a:pt x="60" y="74"/>
                    </a:cubicBezTo>
                    <a:cubicBezTo>
                      <a:pt x="56" y="75"/>
                      <a:pt x="53" y="74"/>
                      <a:pt x="49" y="72"/>
                    </a:cubicBezTo>
                    <a:cubicBezTo>
                      <a:pt x="43" y="66"/>
                      <a:pt x="35" y="70"/>
                      <a:pt x="28" y="70"/>
                    </a:cubicBezTo>
                    <a:cubicBezTo>
                      <a:pt x="21" y="70"/>
                      <a:pt x="13" y="74"/>
                      <a:pt x="8" y="66"/>
                    </a:cubicBezTo>
                    <a:cubicBezTo>
                      <a:pt x="4" y="54"/>
                      <a:pt x="0" y="43"/>
                      <a:pt x="4" y="30"/>
                    </a:cubicBezTo>
                    <a:cubicBezTo>
                      <a:pt x="5" y="28"/>
                      <a:pt x="7" y="27"/>
                      <a:pt x="9" y="26"/>
                    </a:cubicBezTo>
                    <a:cubicBezTo>
                      <a:pt x="28" y="26"/>
                      <a:pt x="46" y="24"/>
                      <a:pt x="65" y="24"/>
                    </a:cubicBezTo>
                    <a:cubicBezTo>
                      <a:pt x="73" y="23"/>
                      <a:pt x="81" y="23"/>
                      <a:pt x="89" y="23"/>
                    </a:cubicBezTo>
                    <a:cubicBezTo>
                      <a:pt x="91" y="23"/>
                      <a:pt x="93" y="24"/>
                      <a:pt x="95" y="24"/>
                    </a:cubicBezTo>
                    <a:cubicBezTo>
                      <a:pt x="114" y="26"/>
                      <a:pt x="134" y="22"/>
                      <a:pt x="153" y="22"/>
                    </a:cubicBezTo>
                    <a:cubicBezTo>
                      <a:pt x="169" y="22"/>
                      <a:pt x="184" y="24"/>
                      <a:pt x="199" y="20"/>
                    </a:cubicBezTo>
                    <a:cubicBezTo>
                      <a:pt x="234" y="17"/>
                      <a:pt x="269" y="19"/>
                      <a:pt x="304" y="20"/>
                    </a:cubicBezTo>
                    <a:cubicBezTo>
                      <a:pt x="387" y="20"/>
                      <a:pt x="471" y="20"/>
                      <a:pt x="555" y="15"/>
                    </a:cubicBezTo>
                    <a:cubicBezTo>
                      <a:pt x="586" y="13"/>
                      <a:pt x="616" y="19"/>
                      <a:pt x="646" y="19"/>
                    </a:cubicBezTo>
                    <a:cubicBezTo>
                      <a:pt x="705" y="18"/>
                      <a:pt x="763" y="10"/>
                      <a:pt x="821" y="7"/>
                    </a:cubicBezTo>
                    <a:cubicBezTo>
                      <a:pt x="855" y="6"/>
                      <a:pt x="889" y="7"/>
                      <a:pt x="923" y="6"/>
                    </a:cubicBezTo>
                    <a:cubicBezTo>
                      <a:pt x="957" y="7"/>
                      <a:pt x="990" y="2"/>
                      <a:pt x="1023" y="0"/>
                    </a:cubicBezTo>
                    <a:close/>
                  </a:path>
                </a:pathLst>
              </a:custGeom>
              <a:solidFill>
                <a:srgbClr val="DEE6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7" name="Freeform 34">
                <a:extLst>
                  <a:ext uri="{FF2B5EF4-FFF2-40B4-BE49-F238E27FC236}">
                    <a16:creationId xmlns:a16="http://schemas.microsoft.com/office/drawing/2014/main" id="{0D4B046E-F6BA-4B52-B4F0-7C5F28F8A0A4}"/>
                  </a:ext>
                </a:extLst>
              </p:cNvPr>
              <p:cNvSpPr>
                <a:spLocks/>
              </p:cNvSpPr>
              <p:nvPr/>
            </p:nvSpPr>
            <p:spPr bwMode="auto">
              <a:xfrm>
                <a:off x="1003" y="2794"/>
                <a:ext cx="1159" cy="86"/>
              </a:xfrm>
              <a:custGeom>
                <a:avLst/>
                <a:gdLst>
                  <a:gd name="T0" fmla="*/ 140 w 1032"/>
                  <a:gd name="T1" fmla="*/ 25 h 76"/>
                  <a:gd name="T2" fmla="*/ 183 w 1032"/>
                  <a:gd name="T3" fmla="*/ 32 h 76"/>
                  <a:gd name="T4" fmla="*/ 277 w 1032"/>
                  <a:gd name="T5" fmla="*/ 41 h 76"/>
                  <a:gd name="T6" fmla="*/ 394 w 1032"/>
                  <a:gd name="T7" fmla="*/ 39 h 76"/>
                  <a:gd name="T8" fmla="*/ 459 w 1032"/>
                  <a:gd name="T9" fmla="*/ 38 h 76"/>
                  <a:gd name="T10" fmla="*/ 543 w 1032"/>
                  <a:gd name="T11" fmla="*/ 28 h 76"/>
                  <a:gd name="T12" fmla="*/ 674 w 1032"/>
                  <a:gd name="T13" fmla="*/ 16 h 76"/>
                  <a:gd name="T14" fmla="*/ 721 w 1032"/>
                  <a:gd name="T15" fmla="*/ 8 h 76"/>
                  <a:gd name="T16" fmla="*/ 740 w 1032"/>
                  <a:gd name="T17" fmla="*/ 7 h 76"/>
                  <a:gd name="T18" fmla="*/ 786 w 1032"/>
                  <a:gd name="T19" fmla="*/ 12 h 76"/>
                  <a:gd name="T20" fmla="*/ 949 w 1032"/>
                  <a:gd name="T21" fmla="*/ 3 h 76"/>
                  <a:gd name="T22" fmla="*/ 993 w 1032"/>
                  <a:gd name="T23" fmla="*/ 1 h 76"/>
                  <a:gd name="T24" fmla="*/ 1012 w 1032"/>
                  <a:gd name="T25" fmla="*/ 5 h 76"/>
                  <a:gd name="T26" fmla="*/ 1032 w 1032"/>
                  <a:gd name="T27" fmla="*/ 62 h 76"/>
                  <a:gd name="T28" fmla="*/ 979 w 1032"/>
                  <a:gd name="T29" fmla="*/ 56 h 76"/>
                  <a:gd name="T30" fmla="*/ 839 w 1032"/>
                  <a:gd name="T31" fmla="*/ 61 h 76"/>
                  <a:gd name="T32" fmla="*/ 764 w 1032"/>
                  <a:gd name="T33" fmla="*/ 59 h 76"/>
                  <a:gd name="T34" fmla="*/ 724 w 1032"/>
                  <a:gd name="T35" fmla="*/ 63 h 76"/>
                  <a:gd name="T36" fmla="*/ 601 w 1032"/>
                  <a:gd name="T37" fmla="*/ 69 h 76"/>
                  <a:gd name="T38" fmla="*/ 595 w 1032"/>
                  <a:gd name="T39" fmla="*/ 70 h 76"/>
                  <a:gd name="T40" fmla="*/ 571 w 1032"/>
                  <a:gd name="T41" fmla="*/ 67 h 76"/>
                  <a:gd name="T42" fmla="*/ 523 w 1032"/>
                  <a:gd name="T43" fmla="*/ 70 h 76"/>
                  <a:gd name="T44" fmla="*/ 490 w 1032"/>
                  <a:gd name="T45" fmla="*/ 73 h 76"/>
                  <a:gd name="T46" fmla="*/ 447 w 1032"/>
                  <a:gd name="T47" fmla="*/ 73 h 76"/>
                  <a:gd name="T48" fmla="*/ 405 w 1032"/>
                  <a:gd name="T49" fmla="*/ 73 h 76"/>
                  <a:gd name="T50" fmla="*/ 376 w 1032"/>
                  <a:gd name="T51" fmla="*/ 70 h 76"/>
                  <a:gd name="T52" fmla="*/ 255 w 1032"/>
                  <a:gd name="T53" fmla="*/ 71 h 76"/>
                  <a:gd name="T54" fmla="*/ 229 w 1032"/>
                  <a:gd name="T55" fmla="*/ 74 h 76"/>
                  <a:gd name="T56" fmla="*/ 132 w 1032"/>
                  <a:gd name="T57" fmla="*/ 68 h 76"/>
                  <a:gd name="T58" fmla="*/ 12 w 1032"/>
                  <a:gd name="T59" fmla="*/ 67 h 76"/>
                  <a:gd name="T60" fmla="*/ 5 w 1032"/>
                  <a:gd name="T61" fmla="*/ 57 h 76"/>
                  <a:gd name="T62" fmla="*/ 1 w 1032"/>
                  <a:gd name="T63" fmla="*/ 38 h 76"/>
                  <a:gd name="T64" fmla="*/ 29 w 1032"/>
                  <a:gd name="T65" fmla="*/ 18 h 76"/>
                  <a:gd name="T66" fmla="*/ 140 w 1032"/>
                  <a:gd name="T67" fmla="*/ 25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32" h="76">
                    <a:moveTo>
                      <a:pt x="140" y="25"/>
                    </a:moveTo>
                    <a:cubicBezTo>
                      <a:pt x="154" y="27"/>
                      <a:pt x="169" y="29"/>
                      <a:pt x="183" y="32"/>
                    </a:cubicBezTo>
                    <a:cubicBezTo>
                      <a:pt x="214" y="39"/>
                      <a:pt x="246" y="39"/>
                      <a:pt x="277" y="41"/>
                    </a:cubicBezTo>
                    <a:cubicBezTo>
                      <a:pt x="316" y="43"/>
                      <a:pt x="355" y="41"/>
                      <a:pt x="394" y="39"/>
                    </a:cubicBezTo>
                    <a:cubicBezTo>
                      <a:pt x="415" y="38"/>
                      <a:pt x="437" y="26"/>
                      <a:pt x="459" y="38"/>
                    </a:cubicBezTo>
                    <a:cubicBezTo>
                      <a:pt x="486" y="22"/>
                      <a:pt x="516" y="33"/>
                      <a:pt x="543" y="28"/>
                    </a:cubicBezTo>
                    <a:cubicBezTo>
                      <a:pt x="587" y="22"/>
                      <a:pt x="630" y="15"/>
                      <a:pt x="674" y="16"/>
                    </a:cubicBezTo>
                    <a:cubicBezTo>
                      <a:pt x="690" y="16"/>
                      <a:pt x="706" y="16"/>
                      <a:pt x="721" y="8"/>
                    </a:cubicBezTo>
                    <a:cubicBezTo>
                      <a:pt x="727" y="5"/>
                      <a:pt x="734" y="3"/>
                      <a:pt x="740" y="7"/>
                    </a:cubicBezTo>
                    <a:cubicBezTo>
                      <a:pt x="755" y="17"/>
                      <a:pt x="771" y="11"/>
                      <a:pt x="786" y="12"/>
                    </a:cubicBezTo>
                    <a:cubicBezTo>
                      <a:pt x="841" y="14"/>
                      <a:pt x="895" y="0"/>
                      <a:pt x="949" y="3"/>
                    </a:cubicBezTo>
                    <a:cubicBezTo>
                      <a:pt x="964" y="4"/>
                      <a:pt x="979" y="4"/>
                      <a:pt x="993" y="1"/>
                    </a:cubicBezTo>
                    <a:cubicBezTo>
                      <a:pt x="1000" y="0"/>
                      <a:pt x="1006" y="0"/>
                      <a:pt x="1012" y="5"/>
                    </a:cubicBezTo>
                    <a:cubicBezTo>
                      <a:pt x="1015" y="25"/>
                      <a:pt x="1029" y="41"/>
                      <a:pt x="1032" y="62"/>
                    </a:cubicBezTo>
                    <a:cubicBezTo>
                      <a:pt x="1015" y="53"/>
                      <a:pt x="997" y="54"/>
                      <a:pt x="979" y="56"/>
                    </a:cubicBezTo>
                    <a:cubicBezTo>
                      <a:pt x="932" y="48"/>
                      <a:pt x="886" y="57"/>
                      <a:pt x="839" y="61"/>
                    </a:cubicBezTo>
                    <a:cubicBezTo>
                      <a:pt x="814" y="63"/>
                      <a:pt x="789" y="57"/>
                      <a:pt x="764" y="59"/>
                    </a:cubicBezTo>
                    <a:cubicBezTo>
                      <a:pt x="751" y="61"/>
                      <a:pt x="737" y="61"/>
                      <a:pt x="724" y="63"/>
                    </a:cubicBezTo>
                    <a:cubicBezTo>
                      <a:pt x="683" y="70"/>
                      <a:pt x="642" y="65"/>
                      <a:pt x="601" y="69"/>
                    </a:cubicBezTo>
                    <a:cubicBezTo>
                      <a:pt x="599" y="69"/>
                      <a:pt x="597" y="70"/>
                      <a:pt x="595" y="70"/>
                    </a:cubicBezTo>
                    <a:cubicBezTo>
                      <a:pt x="587" y="71"/>
                      <a:pt x="579" y="70"/>
                      <a:pt x="571" y="67"/>
                    </a:cubicBezTo>
                    <a:cubicBezTo>
                      <a:pt x="555" y="62"/>
                      <a:pt x="539" y="62"/>
                      <a:pt x="523" y="70"/>
                    </a:cubicBezTo>
                    <a:cubicBezTo>
                      <a:pt x="513" y="74"/>
                      <a:pt x="502" y="75"/>
                      <a:pt x="490" y="73"/>
                    </a:cubicBezTo>
                    <a:cubicBezTo>
                      <a:pt x="476" y="70"/>
                      <a:pt x="461" y="70"/>
                      <a:pt x="447" y="73"/>
                    </a:cubicBezTo>
                    <a:cubicBezTo>
                      <a:pt x="433" y="76"/>
                      <a:pt x="419" y="76"/>
                      <a:pt x="405" y="73"/>
                    </a:cubicBezTo>
                    <a:cubicBezTo>
                      <a:pt x="395" y="71"/>
                      <a:pt x="386" y="71"/>
                      <a:pt x="376" y="70"/>
                    </a:cubicBezTo>
                    <a:cubicBezTo>
                      <a:pt x="335" y="70"/>
                      <a:pt x="295" y="75"/>
                      <a:pt x="255" y="71"/>
                    </a:cubicBezTo>
                    <a:cubicBezTo>
                      <a:pt x="246" y="70"/>
                      <a:pt x="237" y="70"/>
                      <a:pt x="229" y="74"/>
                    </a:cubicBezTo>
                    <a:cubicBezTo>
                      <a:pt x="197" y="73"/>
                      <a:pt x="164" y="71"/>
                      <a:pt x="132" y="68"/>
                    </a:cubicBezTo>
                    <a:cubicBezTo>
                      <a:pt x="92" y="70"/>
                      <a:pt x="52" y="68"/>
                      <a:pt x="12" y="67"/>
                    </a:cubicBezTo>
                    <a:cubicBezTo>
                      <a:pt x="9" y="65"/>
                      <a:pt x="7" y="61"/>
                      <a:pt x="5" y="57"/>
                    </a:cubicBezTo>
                    <a:cubicBezTo>
                      <a:pt x="2" y="51"/>
                      <a:pt x="0" y="45"/>
                      <a:pt x="1" y="38"/>
                    </a:cubicBezTo>
                    <a:cubicBezTo>
                      <a:pt x="4" y="22"/>
                      <a:pt x="15" y="18"/>
                      <a:pt x="29" y="18"/>
                    </a:cubicBezTo>
                    <a:cubicBezTo>
                      <a:pt x="66" y="19"/>
                      <a:pt x="103" y="24"/>
                      <a:pt x="140" y="25"/>
                    </a:cubicBezTo>
                    <a:close/>
                  </a:path>
                </a:pathLst>
              </a:custGeom>
              <a:solidFill>
                <a:srgbClr val="DBE5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8" name="Freeform 35">
                <a:extLst>
                  <a:ext uri="{FF2B5EF4-FFF2-40B4-BE49-F238E27FC236}">
                    <a16:creationId xmlns:a16="http://schemas.microsoft.com/office/drawing/2014/main" id="{30EB18C3-0E9B-4E24-B14C-A5F95EF7572A}"/>
                  </a:ext>
                </a:extLst>
              </p:cNvPr>
              <p:cNvSpPr>
                <a:spLocks/>
              </p:cNvSpPr>
              <p:nvPr/>
            </p:nvSpPr>
            <p:spPr bwMode="auto">
              <a:xfrm>
                <a:off x="20" y="4130"/>
                <a:ext cx="1108" cy="92"/>
              </a:xfrm>
              <a:custGeom>
                <a:avLst/>
                <a:gdLst>
                  <a:gd name="T0" fmla="*/ 874 w 986"/>
                  <a:gd name="T1" fmla="*/ 64 h 82"/>
                  <a:gd name="T2" fmla="*/ 828 w 986"/>
                  <a:gd name="T3" fmla="*/ 66 h 82"/>
                  <a:gd name="T4" fmla="*/ 804 w 986"/>
                  <a:gd name="T5" fmla="*/ 60 h 82"/>
                  <a:gd name="T6" fmla="*/ 776 w 986"/>
                  <a:gd name="T7" fmla="*/ 65 h 82"/>
                  <a:gd name="T8" fmla="*/ 563 w 986"/>
                  <a:gd name="T9" fmla="*/ 63 h 82"/>
                  <a:gd name="T10" fmla="*/ 513 w 986"/>
                  <a:gd name="T11" fmla="*/ 64 h 82"/>
                  <a:gd name="T12" fmla="*/ 427 w 986"/>
                  <a:gd name="T13" fmla="*/ 59 h 82"/>
                  <a:gd name="T14" fmla="*/ 234 w 986"/>
                  <a:gd name="T15" fmla="*/ 51 h 82"/>
                  <a:gd name="T16" fmla="*/ 94 w 986"/>
                  <a:gd name="T17" fmla="*/ 44 h 82"/>
                  <a:gd name="T18" fmla="*/ 26 w 986"/>
                  <a:gd name="T19" fmla="*/ 41 h 82"/>
                  <a:gd name="T20" fmla="*/ 2 w 986"/>
                  <a:gd name="T21" fmla="*/ 12 h 82"/>
                  <a:gd name="T22" fmla="*/ 2 w 986"/>
                  <a:gd name="T23" fmla="*/ 8 h 82"/>
                  <a:gd name="T24" fmla="*/ 75 w 986"/>
                  <a:gd name="T25" fmla="*/ 6 h 82"/>
                  <a:gd name="T26" fmla="*/ 106 w 986"/>
                  <a:gd name="T27" fmla="*/ 8 h 82"/>
                  <a:gd name="T28" fmla="*/ 212 w 986"/>
                  <a:gd name="T29" fmla="*/ 12 h 82"/>
                  <a:gd name="T30" fmla="*/ 304 w 986"/>
                  <a:gd name="T31" fmla="*/ 22 h 82"/>
                  <a:gd name="T32" fmla="*/ 351 w 986"/>
                  <a:gd name="T33" fmla="*/ 19 h 82"/>
                  <a:gd name="T34" fmla="*/ 450 w 986"/>
                  <a:gd name="T35" fmla="*/ 31 h 82"/>
                  <a:gd name="T36" fmla="*/ 480 w 986"/>
                  <a:gd name="T37" fmla="*/ 26 h 82"/>
                  <a:gd name="T38" fmla="*/ 612 w 986"/>
                  <a:gd name="T39" fmla="*/ 34 h 82"/>
                  <a:gd name="T40" fmla="*/ 765 w 986"/>
                  <a:gd name="T41" fmla="*/ 32 h 82"/>
                  <a:gd name="T42" fmla="*/ 864 w 986"/>
                  <a:gd name="T43" fmla="*/ 36 h 82"/>
                  <a:gd name="T44" fmla="*/ 940 w 986"/>
                  <a:gd name="T45" fmla="*/ 35 h 82"/>
                  <a:gd name="T46" fmla="*/ 969 w 986"/>
                  <a:gd name="T47" fmla="*/ 36 h 82"/>
                  <a:gd name="T48" fmla="*/ 985 w 986"/>
                  <a:gd name="T49" fmla="*/ 44 h 82"/>
                  <a:gd name="T50" fmla="*/ 976 w 986"/>
                  <a:gd name="T51" fmla="*/ 61 h 82"/>
                  <a:gd name="T52" fmla="*/ 906 w 986"/>
                  <a:gd name="T53" fmla="*/ 60 h 82"/>
                  <a:gd name="T54" fmla="*/ 906 w 986"/>
                  <a:gd name="T55" fmla="*/ 60 h 82"/>
                  <a:gd name="T56" fmla="*/ 874 w 986"/>
                  <a:gd name="T57" fmla="*/ 64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986" h="82">
                    <a:moveTo>
                      <a:pt x="874" y="64"/>
                    </a:moveTo>
                    <a:cubicBezTo>
                      <a:pt x="859" y="72"/>
                      <a:pt x="842" y="71"/>
                      <a:pt x="828" y="66"/>
                    </a:cubicBezTo>
                    <a:cubicBezTo>
                      <a:pt x="820" y="64"/>
                      <a:pt x="805" y="82"/>
                      <a:pt x="804" y="60"/>
                    </a:cubicBezTo>
                    <a:cubicBezTo>
                      <a:pt x="799" y="80"/>
                      <a:pt x="785" y="64"/>
                      <a:pt x="776" y="65"/>
                    </a:cubicBezTo>
                    <a:cubicBezTo>
                      <a:pt x="705" y="73"/>
                      <a:pt x="634" y="75"/>
                      <a:pt x="563" y="63"/>
                    </a:cubicBezTo>
                    <a:cubicBezTo>
                      <a:pt x="547" y="61"/>
                      <a:pt x="530" y="63"/>
                      <a:pt x="513" y="64"/>
                    </a:cubicBezTo>
                    <a:cubicBezTo>
                      <a:pt x="484" y="66"/>
                      <a:pt x="455" y="57"/>
                      <a:pt x="427" y="59"/>
                    </a:cubicBezTo>
                    <a:cubicBezTo>
                      <a:pt x="362" y="64"/>
                      <a:pt x="299" y="48"/>
                      <a:pt x="234" y="51"/>
                    </a:cubicBezTo>
                    <a:cubicBezTo>
                      <a:pt x="187" y="52"/>
                      <a:pt x="141" y="46"/>
                      <a:pt x="94" y="44"/>
                    </a:cubicBezTo>
                    <a:cubicBezTo>
                      <a:pt x="71" y="43"/>
                      <a:pt x="48" y="44"/>
                      <a:pt x="26" y="41"/>
                    </a:cubicBezTo>
                    <a:cubicBezTo>
                      <a:pt x="7" y="38"/>
                      <a:pt x="0" y="30"/>
                      <a:pt x="2" y="12"/>
                    </a:cubicBezTo>
                    <a:cubicBezTo>
                      <a:pt x="2" y="11"/>
                      <a:pt x="2" y="9"/>
                      <a:pt x="2" y="8"/>
                    </a:cubicBezTo>
                    <a:cubicBezTo>
                      <a:pt x="26" y="0"/>
                      <a:pt x="51" y="3"/>
                      <a:pt x="75" y="6"/>
                    </a:cubicBezTo>
                    <a:cubicBezTo>
                      <a:pt x="85" y="8"/>
                      <a:pt x="96" y="7"/>
                      <a:pt x="106" y="8"/>
                    </a:cubicBezTo>
                    <a:cubicBezTo>
                      <a:pt x="141" y="13"/>
                      <a:pt x="177" y="10"/>
                      <a:pt x="212" y="12"/>
                    </a:cubicBezTo>
                    <a:cubicBezTo>
                      <a:pt x="243" y="14"/>
                      <a:pt x="274" y="19"/>
                      <a:pt x="304" y="22"/>
                    </a:cubicBezTo>
                    <a:cubicBezTo>
                      <a:pt x="320" y="23"/>
                      <a:pt x="335" y="20"/>
                      <a:pt x="351" y="19"/>
                    </a:cubicBezTo>
                    <a:cubicBezTo>
                      <a:pt x="385" y="19"/>
                      <a:pt x="418" y="18"/>
                      <a:pt x="450" y="31"/>
                    </a:cubicBezTo>
                    <a:cubicBezTo>
                      <a:pt x="460" y="35"/>
                      <a:pt x="469" y="25"/>
                      <a:pt x="480" y="26"/>
                    </a:cubicBezTo>
                    <a:cubicBezTo>
                      <a:pt x="524" y="30"/>
                      <a:pt x="568" y="30"/>
                      <a:pt x="612" y="34"/>
                    </a:cubicBezTo>
                    <a:cubicBezTo>
                      <a:pt x="663" y="40"/>
                      <a:pt x="714" y="27"/>
                      <a:pt x="765" y="32"/>
                    </a:cubicBezTo>
                    <a:cubicBezTo>
                      <a:pt x="798" y="34"/>
                      <a:pt x="831" y="30"/>
                      <a:pt x="864" y="36"/>
                    </a:cubicBezTo>
                    <a:cubicBezTo>
                      <a:pt x="889" y="40"/>
                      <a:pt x="915" y="36"/>
                      <a:pt x="940" y="35"/>
                    </a:cubicBezTo>
                    <a:cubicBezTo>
                      <a:pt x="950" y="35"/>
                      <a:pt x="960" y="37"/>
                      <a:pt x="969" y="36"/>
                    </a:cubicBezTo>
                    <a:cubicBezTo>
                      <a:pt x="978" y="33"/>
                      <a:pt x="984" y="33"/>
                      <a:pt x="985" y="44"/>
                    </a:cubicBezTo>
                    <a:cubicBezTo>
                      <a:pt x="986" y="51"/>
                      <a:pt x="982" y="63"/>
                      <a:pt x="976" y="61"/>
                    </a:cubicBezTo>
                    <a:cubicBezTo>
                      <a:pt x="952" y="53"/>
                      <a:pt x="929" y="69"/>
                      <a:pt x="906" y="60"/>
                    </a:cubicBezTo>
                    <a:cubicBezTo>
                      <a:pt x="906" y="60"/>
                      <a:pt x="906" y="60"/>
                      <a:pt x="906" y="60"/>
                    </a:cubicBezTo>
                    <a:cubicBezTo>
                      <a:pt x="894" y="53"/>
                      <a:pt x="885" y="64"/>
                      <a:pt x="874" y="64"/>
                    </a:cubicBezTo>
                    <a:close/>
                  </a:path>
                </a:pathLst>
              </a:custGeom>
              <a:solidFill>
                <a:srgbClr val="8FC1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9" name="Freeform 36">
                <a:extLst>
                  <a:ext uri="{FF2B5EF4-FFF2-40B4-BE49-F238E27FC236}">
                    <a16:creationId xmlns:a16="http://schemas.microsoft.com/office/drawing/2014/main" id="{99C541DB-A883-44EA-9D53-8869B9B91963}"/>
                  </a:ext>
                </a:extLst>
              </p:cNvPr>
              <p:cNvSpPr>
                <a:spLocks/>
              </p:cNvSpPr>
              <p:nvPr/>
            </p:nvSpPr>
            <p:spPr bwMode="auto">
              <a:xfrm>
                <a:off x="198" y="3249"/>
                <a:ext cx="676" cy="108"/>
              </a:xfrm>
              <a:custGeom>
                <a:avLst/>
                <a:gdLst>
                  <a:gd name="T0" fmla="*/ 0 w 602"/>
                  <a:gd name="T1" fmla="*/ 68 h 96"/>
                  <a:gd name="T2" fmla="*/ 32 w 602"/>
                  <a:gd name="T3" fmla="*/ 0 h 96"/>
                  <a:gd name="T4" fmla="*/ 50 w 602"/>
                  <a:gd name="T5" fmla="*/ 11 h 96"/>
                  <a:gd name="T6" fmla="*/ 146 w 602"/>
                  <a:gd name="T7" fmla="*/ 17 h 96"/>
                  <a:gd name="T8" fmla="*/ 243 w 602"/>
                  <a:gd name="T9" fmla="*/ 20 h 96"/>
                  <a:gd name="T10" fmla="*/ 287 w 602"/>
                  <a:gd name="T11" fmla="*/ 21 h 96"/>
                  <a:gd name="T12" fmla="*/ 353 w 602"/>
                  <a:gd name="T13" fmla="*/ 25 h 96"/>
                  <a:gd name="T14" fmla="*/ 372 w 602"/>
                  <a:gd name="T15" fmla="*/ 21 h 96"/>
                  <a:gd name="T16" fmla="*/ 378 w 602"/>
                  <a:gd name="T17" fmla="*/ 22 h 96"/>
                  <a:gd name="T18" fmla="*/ 444 w 602"/>
                  <a:gd name="T19" fmla="*/ 27 h 96"/>
                  <a:gd name="T20" fmla="*/ 529 w 602"/>
                  <a:gd name="T21" fmla="*/ 23 h 96"/>
                  <a:gd name="T22" fmla="*/ 578 w 602"/>
                  <a:gd name="T23" fmla="*/ 16 h 96"/>
                  <a:gd name="T24" fmla="*/ 589 w 602"/>
                  <a:gd name="T25" fmla="*/ 18 h 96"/>
                  <a:gd name="T26" fmla="*/ 574 w 602"/>
                  <a:gd name="T27" fmla="*/ 34 h 96"/>
                  <a:gd name="T28" fmla="*/ 598 w 602"/>
                  <a:gd name="T29" fmla="*/ 39 h 96"/>
                  <a:gd name="T30" fmla="*/ 600 w 602"/>
                  <a:gd name="T31" fmla="*/ 45 h 96"/>
                  <a:gd name="T32" fmla="*/ 601 w 602"/>
                  <a:gd name="T33" fmla="*/ 79 h 96"/>
                  <a:gd name="T34" fmla="*/ 587 w 602"/>
                  <a:gd name="T35" fmla="*/ 90 h 96"/>
                  <a:gd name="T36" fmla="*/ 565 w 602"/>
                  <a:gd name="T37" fmla="*/ 91 h 96"/>
                  <a:gd name="T38" fmla="*/ 411 w 602"/>
                  <a:gd name="T39" fmla="*/ 86 h 96"/>
                  <a:gd name="T40" fmla="*/ 385 w 602"/>
                  <a:gd name="T41" fmla="*/ 86 h 96"/>
                  <a:gd name="T42" fmla="*/ 256 w 602"/>
                  <a:gd name="T43" fmla="*/ 84 h 96"/>
                  <a:gd name="T44" fmla="*/ 163 w 602"/>
                  <a:gd name="T45" fmla="*/ 81 h 96"/>
                  <a:gd name="T46" fmla="*/ 120 w 602"/>
                  <a:gd name="T47" fmla="*/ 77 h 96"/>
                  <a:gd name="T48" fmla="*/ 0 w 602"/>
                  <a:gd name="T49" fmla="*/ 6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02" h="96">
                    <a:moveTo>
                      <a:pt x="0" y="68"/>
                    </a:moveTo>
                    <a:cubicBezTo>
                      <a:pt x="10" y="45"/>
                      <a:pt x="21" y="22"/>
                      <a:pt x="32" y="0"/>
                    </a:cubicBezTo>
                    <a:cubicBezTo>
                      <a:pt x="37" y="4"/>
                      <a:pt x="42" y="10"/>
                      <a:pt x="50" y="11"/>
                    </a:cubicBezTo>
                    <a:cubicBezTo>
                      <a:pt x="82" y="13"/>
                      <a:pt x="114" y="20"/>
                      <a:pt x="146" y="17"/>
                    </a:cubicBezTo>
                    <a:cubicBezTo>
                      <a:pt x="179" y="14"/>
                      <a:pt x="211" y="19"/>
                      <a:pt x="243" y="20"/>
                    </a:cubicBezTo>
                    <a:cubicBezTo>
                      <a:pt x="258" y="24"/>
                      <a:pt x="272" y="23"/>
                      <a:pt x="287" y="21"/>
                    </a:cubicBezTo>
                    <a:cubicBezTo>
                      <a:pt x="309" y="25"/>
                      <a:pt x="331" y="19"/>
                      <a:pt x="353" y="25"/>
                    </a:cubicBezTo>
                    <a:cubicBezTo>
                      <a:pt x="360" y="27"/>
                      <a:pt x="366" y="21"/>
                      <a:pt x="372" y="21"/>
                    </a:cubicBezTo>
                    <a:cubicBezTo>
                      <a:pt x="374" y="21"/>
                      <a:pt x="376" y="21"/>
                      <a:pt x="378" y="22"/>
                    </a:cubicBezTo>
                    <a:cubicBezTo>
                      <a:pt x="400" y="29"/>
                      <a:pt x="422" y="24"/>
                      <a:pt x="444" y="27"/>
                    </a:cubicBezTo>
                    <a:cubicBezTo>
                      <a:pt x="472" y="26"/>
                      <a:pt x="500" y="20"/>
                      <a:pt x="529" y="23"/>
                    </a:cubicBezTo>
                    <a:cubicBezTo>
                      <a:pt x="545" y="25"/>
                      <a:pt x="560" y="12"/>
                      <a:pt x="578" y="16"/>
                    </a:cubicBezTo>
                    <a:cubicBezTo>
                      <a:pt x="581" y="17"/>
                      <a:pt x="586" y="16"/>
                      <a:pt x="589" y="18"/>
                    </a:cubicBezTo>
                    <a:cubicBezTo>
                      <a:pt x="589" y="27"/>
                      <a:pt x="589" y="27"/>
                      <a:pt x="574" y="34"/>
                    </a:cubicBezTo>
                    <a:cubicBezTo>
                      <a:pt x="583" y="29"/>
                      <a:pt x="592" y="27"/>
                      <a:pt x="598" y="39"/>
                    </a:cubicBezTo>
                    <a:cubicBezTo>
                      <a:pt x="599" y="41"/>
                      <a:pt x="600" y="43"/>
                      <a:pt x="600" y="45"/>
                    </a:cubicBezTo>
                    <a:cubicBezTo>
                      <a:pt x="602" y="56"/>
                      <a:pt x="602" y="67"/>
                      <a:pt x="601" y="79"/>
                    </a:cubicBezTo>
                    <a:cubicBezTo>
                      <a:pt x="599" y="87"/>
                      <a:pt x="594" y="90"/>
                      <a:pt x="587" y="90"/>
                    </a:cubicBezTo>
                    <a:cubicBezTo>
                      <a:pt x="579" y="89"/>
                      <a:pt x="572" y="91"/>
                      <a:pt x="565" y="91"/>
                    </a:cubicBezTo>
                    <a:cubicBezTo>
                      <a:pt x="514" y="87"/>
                      <a:pt x="462" y="96"/>
                      <a:pt x="411" y="86"/>
                    </a:cubicBezTo>
                    <a:cubicBezTo>
                      <a:pt x="403" y="84"/>
                      <a:pt x="394" y="84"/>
                      <a:pt x="385" y="86"/>
                    </a:cubicBezTo>
                    <a:cubicBezTo>
                      <a:pt x="342" y="93"/>
                      <a:pt x="299" y="84"/>
                      <a:pt x="256" y="84"/>
                    </a:cubicBezTo>
                    <a:cubicBezTo>
                      <a:pt x="225" y="84"/>
                      <a:pt x="195" y="73"/>
                      <a:pt x="163" y="81"/>
                    </a:cubicBezTo>
                    <a:cubicBezTo>
                      <a:pt x="149" y="85"/>
                      <a:pt x="135" y="78"/>
                      <a:pt x="120" y="77"/>
                    </a:cubicBezTo>
                    <a:cubicBezTo>
                      <a:pt x="80" y="73"/>
                      <a:pt x="39" y="81"/>
                      <a:pt x="0" y="68"/>
                    </a:cubicBezTo>
                    <a:close/>
                  </a:path>
                </a:pathLst>
              </a:custGeom>
              <a:solidFill>
                <a:srgbClr val="DFE6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0" name="Freeform 37">
                <a:extLst>
                  <a:ext uri="{FF2B5EF4-FFF2-40B4-BE49-F238E27FC236}">
                    <a16:creationId xmlns:a16="http://schemas.microsoft.com/office/drawing/2014/main" id="{25465265-7523-4830-89CD-749F80B93D49}"/>
                  </a:ext>
                </a:extLst>
              </p:cNvPr>
              <p:cNvSpPr>
                <a:spLocks/>
              </p:cNvSpPr>
              <p:nvPr/>
            </p:nvSpPr>
            <p:spPr bwMode="auto">
              <a:xfrm>
                <a:off x="742" y="535"/>
                <a:ext cx="409" cy="454"/>
              </a:xfrm>
              <a:custGeom>
                <a:avLst/>
                <a:gdLst>
                  <a:gd name="T0" fmla="*/ 292 w 364"/>
                  <a:gd name="T1" fmla="*/ 397 h 404"/>
                  <a:gd name="T2" fmla="*/ 265 w 364"/>
                  <a:gd name="T3" fmla="*/ 400 h 404"/>
                  <a:gd name="T4" fmla="*/ 270 w 364"/>
                  <a:gd name="T5" fmla="*/ 383 h 404"/>
                  <a:gd name="T6" fmla="*/ 288 w 364"/>
                  <a:gd name="T7" fmla="*/ 326 h 404"/>
                  <a:gd name="T8" fmla="*/ 217 w 364"/>
                  <a:gd name="T9" fmla="*/ 239 h 404"/>
                  <a:gd name="T10" fmla="*/ 171 w 364"/>
                  <a:gd name="T11" fmla="*/ 209 h 404"/>
                  <a:gd name="T12" fmla="*/ 111 w 364"/>
                  <a:gd name="T13" fmla="*/ 153 h 404"/>
                  <a:gd name="T14" fmla="*/ 127 w 364"/>
                  <a:gd name="T15" fmla="*/ 170 h 404"/>
                  <a:gd name="T16" fmla="*/ 131 w 364"/>
                  <a:gd name="T17" fmla="*/ 180 h 404"/>
                  <a:gd name="T18" fmla="*/ 119 w 364"/>
                  <a:gd name="T19" fmla="*/ 179 h 404"/>
                  <a:gd name="T20" fmla="*/ 73 w 364"/>
                  <a:gd name="T21" fmla="*/ 137 h 404"/>
                  <a:gd name="T22" fmla="*/ 36 w 364"/>
                  <a:gd name="T23" fmla="*/ 96 h 404"/>
                  <a:gd name="T24" fmla="*/ 32 w 364"/>
                  <a:gd name="T25" fmla="*/ 88 h 404"/>
                  <a:gd name="T26" fmla="*/ 32 w 364"/>
                  <a:gd name="T27" fmla="*/ 82 h 404"/>
                  <a:gd name="T28" fmla="*/ 17 w 364"/>
                  <a:gd name="T29" fmla="*/ 59 h 404"/>
                  <a:gd name="T30" fmla="*/ 0 w 364"/>
                  <a:gd name="T31" fmla="*/ 41 h 404"/>
                  <a:gd name="T32" fmla="*/ 32 w 364"/>
                  <a:gd name="T33" fmla="*/ 32 h 404"/>
                  <a:gd name="T34" fmla="*/ 189 w 364"/>
                  <a:gd name="T35" fmla="*/ 167 h 404"/>
                  <a:gd name="T36" fmla="*/ 283 w 364"/>
                  <a:gd name="T37" fmla="*/ 272 h 404"/>
                  <a:gd name="T38" fmla="*/ 314 w 364"/>
                  <a:gd name="T39" fmla="*/ 332 h 404"/>
                  <a:gd name="T40" fmla="*/ 256 w 364"/>
                  <a:gd name="T41" fmla="*/ 241 h 404"/>
                  <a:gd name="T42" fmla="*/ 232 w 364"/>
                  <a:gd name="T43" fmla="*/ 212 h 404"/>
                  <a:gd name="T44" fmla="*/ 187 w 364"/>
                  <a:gd name="T45" fmla="*/ 165 h 404"/>
                  <a:gd name="T46" fmla="*/ 114 w 364"/>
                  <a:gd name="T47" fmla="*/ 92 h 404"/>
                  <a:gd name="T48" fmla="*/ 46 w 364"/>
                  <a:gd name="T49" fmla="*/ 19 h 404"/>
                  <a:gd name="T50" fmla="*/ 44 w 364"/>
                  <a:gd name="T51" fmla="*/ 12 h 404"/>
                  <a:gd name="T52" fmla="*/ 54 w 364"/>
                  <a:gd name="T53" fmla="*/ 0 h 404"/>
                  <a:gd name="T54" fmla="*/ 100 w 364"/>
                  <a:gd name="T55" fmla="*/ 35 h 404"/>
                  <a:gd name="T56" fmla="*/ 103 w 364"/>
                  <a:gd name="T57" fmla="*/ 41 h 404"/>
                  <a:gd name="T58" fmla="*/ 103 w 364"/>
                  <a:gd name="T59" fmla="*/ 37 h 404"/>
                  <a:gd name="T60" fmla="*/ 124 w 364"/>
                  <a:gd name="T61" fmla="*/ 28 h 404"/>
                  <a:gd name="T62" fmla="*/ 158 w 364"/>
                  <a:gd name="T63" fmla="*/ 55 h 404"/>
                  <a:gd name="T64" fmla="*/ 144 w 364"/>
                  <a:gd name="T65" fmla="*/ 36 h 404"/>
                  <a:gd name="T66" fmla="*/ 152 w 364"/>
                  <a:gd name="T67" fmla="*/ 36 h 404"/>
                  <a:gd name="T68" fmla="*/ 194 w 364"/>
                  <a:gd name="T69" fmla="*/ 77 h 404"/>
                  <a:gd name="T70" fmla="*/ 192 w 364"/>
                  <a:gd name="T71" fmla="*/ 81 h 404"/>
                  <a:gd name="T72" fmla="*/ 208 w 364"/>
                  <a:gd name="T73" fmla="*/ 115 h 404"/>
                  <a:gd name="T74" fmla="*/ 276 w 364"/>
                  <a:gd name="T75" fmla="*/ 173 h 404"/>
                  <a:gd name="T76" fmla="*/ 343 w 364"/>
                  <a:gd name="T77" fmla="*/ 259 h 404"/>
                  <a:gd name="T78" fmla="*/ 359 w 364"/>
                  <a:gd name="T79" fmla="*/ 292 h 404"/>
                  <a:gd name="T80" fmla="*/ 363 w 364"/>
                  <a:gd name="T81" fmla="*/ 303 h 404"/>
                  <a:gd name="T82" fmla="*/ 353 w 364"/>
                  <a:gd name="T83" fmla="*/ 323 h 404"/>
                  <a:gd name="T84" fmla="*/ 337 w 364"/>
                  <a:gd name="T85" fmla="*/ 313 h 404"/>
                  <a:gd name="T86" fmla="*/ 331 w 364"/>
                  <a:gd name="T87" fmla="*/ 304 h 404"/>
                  <a:gd name="T88" fmla="*/ 328 w 364"/>
                  <a:gd name="T89" fmla="*/ 300 h 404"/>
                  <a:gd name="T90" fmla="*/ 226 w 364"/>
                  <a:gd name="T91" fmla="*/ 180 h 404"/>
                  <a:gd name="T92" fmla="*/ 293 w 364"/>
                  <a:gd name="T93" fmla="*/ 254 h 404"/>
                  <a:gd name="T94" fmla="*/ 333 w 364"/>
                  <a:gd name="T95" fmla="*/ 325 h 404"/>
                  <a:gd name="T96" fmla="*/ 333 w 364"/>
                  <a:gd name="T97" fmla="*/ 348 h 404"/>
                  <a:gd name="T98" fmla="*/ 292 w 364"/>
                  <a:gd name="T99" fmla="*/ 397 h 4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64" h="404">
                    <a:moveTo>
                      <a:pt x="292" y="397"/>
                    </a:moveTo>
                    <a:cubicBezTo>
                      <a:pt x="284" y="404"/>
                      <a:pt x="274" y="398"/>
                      <a:pt x="265" y="400"/>
                    </a:cubicBezTo>
                    <a:cubicBezTo>
                      <a:pt x="259" y="391"/>
                      <a:pt x="264" y="388"/>
                      <a:pt x="270" y="383"/>
                    </a:cubicBezTo>
                    <a:cubicBezTo>
                      <a:pt x="294" y="364"/>
                      <a:pt x="297" y="351"/>
                      <a:pt x="288" y="326"/>
                    </a:cubicBezTo>
                    <a:cubicBezTo>
                      <a:pt x="275" y="288"/>
                      <a:pt x="244" y="265"/>
                      <a:pt x="217" y="239"/>
                    </a:cubicBezTo>
                    <a:cubicBezTo>
                      <a:pt x="204" y="227"/>
                      <a:pt x="186" y="219"/>
                      <a:pt x="171" y="209"/>
                    </a:cubicBezTo>
                    <a:cubicBezTo>
                      <a:pt x="148" y="193"/>
                      <a:pt x="131" y="171"/>
                      <a:pt x="111" y="153"/>
                    </a:cubicBezTo>
                    <a:cubicBezTo>
                      <a:pt x="116" y="158"/>
                      <a:pt x="122" y="163"/>
                      <a:pt x="127" y="170"/>
                    </a:cubicBezTo>
                    <a:cubicBezTo>
                      <a:pt x="130" y="172"/>
                      <a:pt x="134" y="176"/>
                      <a:pt x="131" y="180"/>
                    </a:cubicBezTo>
                    <a:cubicBezTo>
                      <a:pt x="128" y="184"/>
                      <a:pt x="123" y="181"/>
                      <a:pt x="119" y="179"/>
                    </a:cubicBezTo>
                    <a:cubicBezTo>
                      <a:pt x="102" y="166"/>
                      <a:pt x="86" y="153"/>
                      <a:pt x="73" y="137"/>
                    </a:cubicBezTo>
                    <a:cubicBezTo>
                      <a:pt x="61" y="123"/>
                      <a:pt x="47" y="110"/>
                      <a:pt x="36" y="96"/>
                    </a:cubicBezTo>
                    <a:cubicBezTo>
                      <a:pt x="35" y="93"/>
                      <a:pt x="33" y="90"/>
                      <a:pt x="32" y="88"/>
                    </a:cubicBezTo>
                    <a:cubicBezTo>
                      <a:pt x="30" y="86"/>
                      <a:pt x="30" y="84"/>
                      <a:pt x="32" y="82"/>
                    </a:cubicBezTo>
                    <a:cubicBezTo>
                      <a:pt x="34" y="69"/>
                      <a:pt x="22" y="66"/>
                      <a:pt x="17" y="59"/>
                    </a:cubicBezTo>
                    <a:cubicBezTo>
                      <a:pt x="12" y="53"/>
                      <a:pt x="7" y="49"/>
                      <a:pt x="0" y="41"/>
                    </a:cubicBezTo>
                    <a:cubicBezTo>
                      <a:pt x="13" y="41"/>
                      <a:pt x="27" y="48"/>
                      <a:pt x="32" y="32"/>
                    </a:cubicBezTo>
                    <a:cubicBezTo>
                      <a:pt x="91" y="70"/>
                      <a:pt x="142" y="116"/>
                      <a:pt x="189" y="167"/>
                    </a:cubicBezTo>
                    <a:cubicBezTo>
                      <a:pt x="225" y="197"/>
                      <a:pt x="251" y="237"/>
                      <a:pt x="283" y="272"/>
                    </a:cubicBezTo>
                    <a:cubicBezTo>
                      <a:pt x="298" y="288"/>
                      <a:pt x="308" y="313"/>
                      <a:pt x="314" y="332"/>
                    </a:cubicBezTo>
                    <a:cubicBezTo>
                      <a:pt x="300" y="302"/>
                      <a:pt x="286" y="266"/>
                      <a:pt x="256" y="241"/>
                    </a:cubicBezTo>
                    <a:cubicBezTo>
                      <a:pt x="246" y="233"/>
                      <a:pt x="239" y="222"/>
                      <a:pt x="232" y="212"/>
                    </a:cubicBezTo>
                    <a:cubicBezTo>
                      <a:pt x="219" y="195"/>
                      <a:pt x="203" y="180"/>
                      <a:pt x="187" y="165"/>
                    </a:cubicBezTo>
                    <a:cubicBezTo>
                      <a:pt x="161" y="142"/>
                      <a:pt x="142" y="111"/>
                      <a:pt x="114" y="92"/>
                    </a:cubicBezTo>
                    <a:cubicBezTo>
                      <a:pt x="85" y="72"/>
                      <a:pt x="73" y="39"/>
                      <a:pt x="46" y="19"/>
                    </a:cubicBezTo>
                    <a:cubicBezTo>
                      <a:pt x="44" y="18"/>
                      <a:pt x="43" y="15"/>
                      <a:pt x="44" y="12"/>
                    </a:cubicBezTo>
                    <a:cubicBezTo>
                      <a:pt x="50" y="11"/>
                      <a:pt x="49" y="4"/>
                      <a:pt x="54" y="0"/>
                    </a:cubicBezTo>
                    <a:cubicBezTo>
                      <a:pt x="62" y="23"/>
                      <a:pt x="88" y="20"/>
                      <a:pt x="100" y="35"/>
                    </a:cubicBezTo>
                    <a:cubicBezTo>
                      <a:pt x="101" y="37"/>
                      <a:pt x="100" y="40"/>
                      <a:pt x="103" y="41"/>
                    </a:cubicBezTo>
                    <a:cubicBezTo>
                      <a:pt x="103" y="39"/>
                      <a:pt x="103" y="38"/>
                      <a:pt x="103" y="37"/>
                    </a:cubicBezTo>
                    <a:cubicBezTo>
                      <a:pt x="110" y="34"/>
                      <a:pt x="123" y="45"/>
                      <a:pt x="124" y="28"/>
                    </a:cubicBezTo>
                    <a:cubicBezTo>
                      <a:pt x="141" y="31"/>
                      <a:pt x="146" y="49"/>
                      <a:pt x="158" y="55"/>
                    </a:cubicBezTo>
                    <a:cubicBezTo>
                      <a:pt x="154" y="49"/>
                      <a:pt x="143" y="47"/>
                      <a:pt x="144" y="36"/>
                    </a:cubicBezTo>
                    <a:cubicBezTo>
                      <a:pt x="147" y="36"/>
                      <a:pt x="149" y="36"/>
                      <a:pt x="152" y="36"/>
                    </a:cubicBezTo>
                    <a:cubicBezTo>
                      <a:pt x="169" y="47"/>
                      <a:pt x="185" y="59"/>
                      <a:pt x="194" y="77"/>
                    </a:cubicBezTo>
                    <a:cubicBezTo>
                      <a:pt x="194" y="78"/>
                      <a:pt x="193" y="80"/>
                      <a:pt x="192" y="81"/>
                    </a:cubicBezTo>
                    <a:cubicBezTo>
                      <a:pt x="195" y="103"/>
                      <a:pt x="194" y="104"/>
                      <a:pt x="208" y="115"/>
                    </a:cubicBezTo>
                    <a:cubicBezTo>
                      <a:pt x="231" y="134"/>
                      <a:pt x="252" y="155"/>
                      <a:pt x="276" y="173"/>
                    </a:cubicBezTo>
                    <a:cubicBezTo>
                      <a:pt x="304" y="196"/>
                      <a:pt x="324" y="227"/>
                      <a:pt x="343" y="259"/>
                    </a:cubicBezTo>
                    <a:cubicBezTo>
                      <a:pt x="342" y="273"/>
                      <a:pt x="353" y="281"/>
                      <a:pt x="359" y="292"/>
                    </a:cubicBezTo>
                    <a:cubicBezTo>
                      <a:pt x="361" y="296"/>
                      <a:pt x="363" y="299"/>
                      <a:pt x="363" y="303"/>
                    </a:cubicBezTo>
                    <a:cubicBezTo>
                      <a:pt x="364" y="312"/>
                      <a:pt x="360" y="320"/>
                      <a:pt x="353" y="323"/>
                    </a:cubicBezTo>
                    <a:cubicBezTo>
                      <a:pt x="344" y="328"/>
                      <a:pt x="341" y="318"/>
                      <a:pt x="337" y="313"/>
                    </a:cubicBezTo>
                    <a:cubicBezTo>
                      <a:pt x="335" y="310"/>
                      <a:pt x="333" y="307"/>
                      <a:pt x="331" y="304"/>
                    </a:cubicBezTo>
                    <a:cubicBezTo>
                      <a:pt x="330" y="303"/>
                      <a:pt x="329" y="301"/>
                      <a:pt x="328" y="300"/>
                    </a:cubicBezTo>
                    <a:cubicBezTo>
                      <a:pt x="293" y="257"/>
                      <a:pt x="264" y="208"/>
                      <a:pt x="226" y="180"/>
                    </a:cubicBezTo>
                    <a:cubicBezTo>
                      <a:pt x="245" y="200"/>
                      <a:pt x="272" y="224"/>
                      <a:pt x="293" y="254"/>
                    </a:cubicBezTo>
                    <a:cubicBezTo>
                      <a:pt x="309" y="277"/>
                      <a:pt x="318" y="303"/>
                      <a:pt x="333" y="325"/>
                    </a:cubicBezTo>
                    <a:cubicBezTo>
                      <a:pt x="338" y="332"/>
                      <a:pt x="337" y="341"/>
                      <a:pt x="333" y="348"/>
                    </a:cubicBezTo>
                    <a:cubicBezTo>
                      <a:pt x="322" y="366"/>
                      <a:pt x="310" y="384"/>
                      <a:pt x="292" y="397"/>
                    </a:cubicBezTo>
                    <a:close/>
                  </a:path>
                </a:pathLst>
              </a:custGeom>
              <a:solidFill>
                <a:srgbClr val="F2DC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1" name="Freeform 38">
                <a:extLst>
                  <a:ext uri="{FF2B5EF4-FFF2-40B4-BE49-F238E27FC236}">
                    <a16:creationId xmlns:a16="http://schemas.microsoft.com/office/drawing/2014/main" id="{AD7492D5-7AD9-4BE3-8F36-172A9FCBA643}"/>
                  </a:ext>
                </a:extLst>
              </p:cNvPr>
              <p:cNvSpPr>
                <a:spLocks/>
              </p:cNvSpPr>
              <p:nvPr/>
            </p:nvSpPr>
            <p:spPr bwMode="auto">
              <a:xfrm>
                <a:off x="1766" y="464"/>
                <a:ext cx="192" cy="526"/>
              </a:xfrm>
              <a:custGeom>
                <a:avLst/>
                <a:gdLst>
                  <a:gd name="T0" fmla="*/ 0 w 171"/>
                  <a:gd name="T1" fmla="*/ 363 h 468"/>
                  <a:gd name="T2" fmla="*/ 8 w 171"/>
                  <a:gd name="T3" fmla="*/ 312 h 468"/>
                  <a:gd name="T4" fmla="*/ 16 w 171"/>
                  <a:gd name="T5" fmla="*/ 280 h 468"/>
                  <a:gd name="T6" fmla="*/ 58 w 171"/>
                  <a:gd name="T7" fmla="*/ 138 h 468"/>
                  <a:gd name="T8" fmla="*/ 72 w 171"/>
                  <a:gd name="T9" fmla="*/ 42 h 468"/>
                  <a:gd name="T10" fmla="*/ 89 w 171"/>
                  <a:gd name="T11" fmla="*/ 55 h 468"/>
                  <a:gd name="T12" fmla="*/ 89 w 171"/>
                  <a:gd name="T13" fmla="*/ 70 h 468"/>
                  <a:gd name="T14" fmla="*/ 75 w 171"/>
                  <a:gd name="T15" fmla="*/ 152 h 468"/>
                  <a:gd name="T16" fmla="*/ 27 w 171"/>
                  <a:gd name="T17" fmla="*/ 319 h 468"/>
                  <a:gd name="T18" fmla="*/ 48 w 171"/>
                  <a:gd name="T19" fmla="*/ 242 h 468"/>
                  <a:gd name="T20" fmla="*/ 88 w 171"/>
                  <a:gd name="T21" fmla="*/ 96 h 468"/>
                  <a:gd name="T22" fmla="*/ 130 w 171"/>
                  <a:gd name="T23" fmla="*/ 0 h 468"/>
                  <a:gd name="T24" fmla="*/ 119 w 171"/>
                  <a:gd name="T25" fmla="*/ 68 h 468"/>
                  <a:gd name="T26" fmla="*/ 80 w 171"/>
                  <a:gd name="T27" fmla="*/ 196 h 468"/>
                  <a:gd name="T28" fmla="*/ 42 w 171"/>
                  <a:gd name="T29" fmla="*/ 330 h 468"/>
                  <a:gd name="T30" fmla="*/ 93 w 171"/>
                  <a:gd name="T31" fmla="*/ 157 h 468"/>
                  <a:gd name="T32" fmla="*/ 120 w 171"/>
                  <a:gd name="T33" fmla="*/ 94 h 468"/>
                  <a:gd name="T34" fmla="*/ 111 w 171"/>
                  <a:gd name="T35" fmla="*/ 148 h 468"/>
                  <a:gd name="T36" fmla="*/ 126 w 171"/>
                  <a:gd name="T37" fmla="*/ 87 h 468"/>
                  <a:gd name="T38" fmla="*/ 128 w 171"/>
                  <a:gd name="T39" fmla="*/ 114 h 468"/>
                  <a:gd name="T40" fmla="*/ 145 w 171"/>
                  <a:gd name="T41" fmla="*/ 79 h 468"/>
                  <a:gd name="T42" fmla="*/ 110 w 171"/>
                  <a:gd name="T43" fmla="*/ 221 h 468"/>
                  <a:gd name="T44" fmla="*/ 133 w 171"/>
                  <a:gd name="T45" fmla="*/ 167 h 468"/>
                  <a:gd name="T46" fmla="*/ 123 w 171"/>
                  <a:gd name="T47" fmla="*/ 228 h 468"/>
                  <a:gd name="T48" fmla="*/ 137 w 171"/>
                  <a:gd name="T49" fmla="*/ 165 h 468"/>
                  <a:gd name="T50" fmla="*/ 149 w 171"/>
                  <a:gd name="T51" fmla="*/ 71 h 468"/>
                  <a:gd name="T52" fmla="*/ 161 w 171"/>
                  <a:gd name="T53" fmla="*/ 27 h 468"/>
                  <a:gd name="T54" fmla="*/ 163 w 171"/>
                  <a:gd name="T55" fmla="*/ 90 h 468"/>
                  <a:gd name="T56" fmla="*/ 168 w 171"/>
                  <a:gd name="T57" fmla="*/ 103 h 468"/>
                  <a:gd name="T58" fmla="*/ 154 w 171"/>
                  <a:gd name="T59" fmla="*/ 197 h 468"/>
                  <a:gd name="T60" fmla="*/ 73 w 171"/>
                  <a:gd name="T61" fmla="*/ 408 h 468"/>
                  <a:gd name="T62" fmla="*/ 84 w 171"/>
                  <a:gd name="T63" fmla="*/ 363 h 468"/>
                  <a:gd name="T64" fmla="*/ 96 w 171"/>
                  <a:gd name="T65" fmla="*/ 344 h 468"/>
                  <a:gd name="T66" fmla="*/ 94 w 171"/>
                  <a:gd name="T67" fmla="*/ 377 h 468"/>
                  <a:gd name="T68" fmla="*/ 110 w 171"/>
                  <a:gd name="T69" fmla="*/ 331 h 468"/>
                  <a:gd name="T70" fmla="*/ 86 w 171"/>
                  <a:gd name="T71" fmla="*/ 453 h 468"/>
                  <a:gd name="T72" fmla="*/ 32 w 171"/>
                  <a:gd name="T73" fmla="*/ 403 h 468"/>
                  <a:gd name="T74" fmla="*/ 63 w 171"/>
                  <a:gd name="T75" fmla="*/ 367 h 468"/>
                  <a:gd name="T76" fmla="*/ 105 w 171"/>
                  <a:gd name="T77" fmla="*/ 275 h 468"/>
                  <a:gd name="T78" fmla="*/ 67 w 171"/>
                  <a:gd name="T79" fmla="*/ 334 h 468"/>
                  <a:gd name="T80" fmla="*/ 106 w 171"/>
                  <a:gd name="T81" fmla="*/ 181 h 468"/>
                  <a:gd name="T82" fmla="*/ 92 w 171"/>
                  <a:gd name="T83" fmla="*/ 216 h 468"/>
                  <a:gd name="T84" fmla="*/ 53 w 171"/>
                  <a:gd name="T85" fmla="*/ 353 h 468"/>
                  <a:gd name="T86" fmla="*/ 43 w 171"/>
                  <a:gd name="T87" fmla="*/ 358 h 4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71" h="468">
                    <a:moveTo>
                      <a:pt x="28" y="402"/>
                    </a:moveTo>
                    <a:cubicBezTo>
                      <a:pt x="18" y="390"/>
                      <a:pt x="6" y="379"/>
                      <a:pt x="0" y="363"/>
                    </a:cubicBezTo>
                    <a:cubicBezTo>
                      <a:pt x="0" y="352"/>
                      <a:pt x="5" y="342"/>
                      <a:pt x="7" y="331"/>
                    </a:cubicBezTo>
                    <a:cubicBezTo>
                      <a:pt x="9" y="325"/>
                      <a:pt x="12" y="318"/>
                      <a:pt x="8" y="312"/>
                    </a:cubicBezTo>
                    <a:cubicBezTo>
                      <a:pt x="7" y="310"/>
                      <a:pt x="6" y="308"/>
                      <a:pt x="6" y="306"/>
                    </a:cubicBezTo>
                    <a:cubicBezTo>
                      <a:pt x="7" y="297"/>
                      <a:pt x="12" y="289"/>
                      <a:pt x="16" y="280"/>
                    </a:cubicBezTo>
                    <a:cubicBezTo>
                      <a:pt x="34" y="246"/>
                      <a:pt x="36" y="206"/>
                      <a:pt x="47" y="170"/>
                    </a:cubicBezTo>
                    <a:cubicBezTo>
                      <a:pt x="50" y="159"/>
                      <a:pt x="55" y="148"/>
                      <a:pt x="58" y="138"/>
                    </a:cubicBezTo>
                    <a:cubicBezTo>
                      <a:pt x="63" y="120"/>
                      <a:pt x="70" y="103"/>
                      <a:pt x="67" y="85"/>
                    </a:cubicBezTo>
                    <a:cubicBezTo>
                      <a:pt x="67" y="70"/>
                      <a:pt x="69" y="56"/>
                      <a:pt x="72" y="42"/>
                    </a:cubicBezTo>
                    <a:cubicBezTo>
                      <a:pt x="73" y="37"/>
                      <a:pt x="74" y="31"/>
                      <a:pt x="81" y="31"/>
                    </a:cubicBezTo>
                    <a:cubicBezTo>
                      <a:pt x="93" y="36"/>
                      <a:pt x="81" y="48"/>
                      <a:pt x="89" y="55"/>
                    </a:cubicBezTo>
                    <a:cubicBezTo>
                      <a:pt x="92" y="58"/>
                      <a:pt x="92" y="61"/>
                      <a:pt x="92" y="65"/>
                    </a:cubicBezTo>
                    <a:cubicBezTo>
                      <a:pt x="91" y="67"/>
                      <a:pt x="90" y="68"/>
                      <a:pt x="89" y="70"/>
                    </a:cubicBezTo>
                    <a:cubicBezTo>
                      <a:pt x="80" y="78"/>
                      <a:pt x="82" y="87"/>
                      <a:pt x="87" y="96"/>
                    </a:cubicBezTo>
                    <a:cubicBezTo>
                      <a:pt x="87" y="116"/>
                      <a:pt x="83" y="134"/>
                      <a:pt x="75" y="152"/>
                    </a:cubicBezTo>
                    <a:cubicBezTo>
                      <a:pt x="63" y="179"/>
                      <a:pt x="52" y="206"/>
                      <a:pt x="48" y="236"/>
                    </a:cubicBezTo>
                    <a:cubicBezTo>
                      <a:pt x="46" y="265"/>
                      <a:pt x="33" y="291"/>
                      <a:pt x="27" y="319"/>
                    </a:cubicBezTo>
                    <a:cubicBezTo>
                      <a:pt x="24" y="331"/>
                      <a:pt x="29" y="344"/>
                      <a:pt x="25" y="352"/>
                    </a:cubicBezTo>
                    <a:cubicBezTo>
                      <a:pt x="22" y="316"/>
                      <a:pt x="43" y="280"/>
                      <a:pt x="48" y="242"/>
                    </a:cubicBezTo>
                    <a:cubicBezTo>
                      <a:pt x="53" y="196"/>
                      <a:pt x="80" y="157"/>
                      <a:pt x="87" y="111"/>
                    </a:cubicBezTo>
                    <a:cubicBezTo>
                      <a:pt x="87" y="106"/>
                      <a:pt x="89" y="101"/>
                      <a:pt x="88" y="96"/>
                    </a:cubicBezTo>
                    <a:cubicBezTo>
                      <a:pt x="97" y="73"/>
                      <a:pt x="98" y="46"/>
                      <a:pt x="117" y="27"/>
                    </a:cubicBezTo>
                    <a:cubicBezTo>
                      <a:pt x="126" y="21"/>
                      <a:pt x="123" y="9"/>
                      <a:pt x="130" y="0"/>
                    </a:cubicBezTo>
                    <a:cubicBezTo>
                      <a:pt x="137" y="13"/>
                      <a:pt x="127" y="24"/>
                      <a:pt x="129" y="35"/>
                    </a:cubicBezTo>
                    <a:cubicBezTo>
                      <a:pt x="119" y="44"/>
                      <a:pt x="131" y="60"/>
                      <a:pt x="119" y="68"/>
                    </a:cubicBezTo>
                    <a:cubicBezTo>
                      <a:pt x="111" y="73"/>
                      <a:pt x="110" y="81"/>
                      <a:pt x="109" y="89"/>
                    </a:cubicBezTo>
                    <a:cubicBezTo>
                      <a:pt x="103" y="126"/>
                      <a:pt x="90" y="161"/>
                      <a:pt x="80" y="196"/>
                    </a:cubicBezTo>
                    <a:cubicBezTo>
                      <a:pt x="69" y="237"/>
                      <a:pt x="55" y="276"/>
                      <a:pt x="46" y="317"/>
                    </a:cubicBezTo>
                    <a:cubicBezTo>
                      <a:pt x="45" y="321"/>
                      <a:pt x="44" y="326"/>
                      <a:pt x="42" y="330"/>
                    </a:cubicBezTo>
                    <a:cubicBezTo>
                      <a:pt x="47" y="294"/>
                      <a:pt x="66" y="261"/>
                      <a:pt x="71" y="225"/>
                    </a:cubicBezTo>
                    <a:cubicBezTo>
                      <a:pt x="75" y="201"/>
                      <a:pt x="86" y="179"/>
                      <a:pt x="93" y="157"/>
                    </a:cubicBezTo>
                    <a:cubicBezTo>
                      <a:pt x="101" y="131"/>
                      <a:pt x="105" y="104"/>
                      <a:pt x="113" y="78"/>
                    </a:cubicBezTo>
                    <a:cubicBezTo>
                      <a:pt x="123" y="80"/>
                      <a:pt x="121" y="87"/>
                      <a:pt x="120" y="94"/>
                    </a:cubicBezTo>
                    <a:cubicBezTo>
                      <a:pt x="118" y="112"/>
                      <a:pt x="113" y="130"/>
                      <a:pt x="110" y="144"/>
                    </a:cubicBezTo>
                    <a:cubicBezTo>
                      <a:pt x="109" y="151"/>
                      <a:pt x="114" y="148"/>
                      <a:pt x="111" y="148"/>
                    </a:cubicBezTo>
                    <a:cubicBezTo>
                      <a:pt x="110" y="149"/>
                      <a:pt x="109" y="148"/>
                      <a:pt x="110" y="147"/>
                    </a:cubicBezTo>
                    <a:cubicBezTo>
                      <a:pt x="117" y="127"/>
                      <a:pt x="114" y="105"/>
                      <a:pt x="126" y="87"/>
                    </a:cubicBezTo>
                    <a:cubicBezTo>
                      <a:pt x="127" y="87"/>
                      <a:pt x="127" y="87"/>
                      <a:pt x="128" y="87"/>
                    </a:cubicBezTo>
                    <a:cubicBezTo>
                      <a:pt x="137" y="96"/>
                      <a:pt x="121" y="106"/>
                      <a:pt x="128" y="114"/>
                    </a:cubicBezTo>
                    <a:cubicBezTo>
                      <a:pt x="128" y="104"/>
                      <a:pt x="128" y="92"/>
                      <a:pt x="136" y="82"/>
                    </a:cubicBezTo>
                    <a:cubicBezTo>
                      <a:pt x="142" y="87"/>
                      <a:pt x="142" y="79"/>
                      <a:pt x="145" y="79"/>
                    </a:cubicBezTo>
                    <a:cubicBezTo>
                      <a:pt x="150" y="93"/>
                      <a:pt x="147" y="106"/>
                      <a:pt x="142" y="119"/>
                    </a:cubicBezTo>
                    <a:cubicBezTo>
                      <a:pt x="132" y="153"/>
                      <a:pt x="121" y="187"/>
                      <a:pt x="110" y="221"/>
                    </a:cubicBezTo>
                    <a:cubicBezTo>
                      <a:pt x="115" y="207"/>
                      <a:pt x="120" y="192"/>
                      <a:pt x="124" y="178"/>
                    </a:cubicBezTo>
                    <a:cubicBezTo>
                      <a:pt x="125" y="173"/>
                      <a:pt x="125" y="165"/>
                      <a:pt x="133" y="167"/>
                    </a:cubicBezTo>
                    <a:cubicBezTo>
                      <a:pt x="141" y="170"/>
                      <a:pt x="139" y="177"/>
                      <a:pt x="137" y="182"/>
                    </a:cubicBezTo>
                    <a:cubicBezTo>
                      <a:pt x="132" y="198"/>
                      <a:pt x="126" y="214"/>
                      <a:pt x="123" y="228"/>
                    </a:cubicBezTo>
                    <a:cubicBezTo>
                      <a:pt x="127" y="210"/>
                      <a:pt x="135" y="191"/>
                      <a:pt x="141" y="172"/>
                    </a:cubicBezTo>
                    <a:cubicBezTo>
                      <a:pt x="142" y="169"/>
                      <a:pt x="147" y="167"/>
                      <a:pt x="137" y="165"/>
                    </a:cubicBezTo>
                    <a:cubicBezTo>
                      <a:pt x="130" y="164"/>
                      <a:pt x="132" y="152"/>
                      <a:pt x="135" y="144"/>
                    </a:cubicBezTo>
                    <a:cubicBezTo>
                      <a:pt x="143" y="121"/>
                      <a:pt x="150" y="97"/>
                      <a:pt x="149" y="71"/>
                    </a:cubicBezTo>
                    <a:cubicBezTo>
                      <a:pt x="150" y="56"/>
                      <a:pt x="153" y="41"/>
                      <a:pt x="161" y="27"/>
                    </a:cubicBezTo>
                    <a:cubicBezTo>
                      <a:pt x="161" y="27"/>
                      <a:pt x="161" y="27"/>
                      <a:pt x="161" y="27"/>
                    </a:cubicBezTo>
                    <a:cubicBezTo>
                      <a:pt x="161" y="32"/>
                      <a:pt x="161" y="37"/>
                      <a:pt x="166" y="40"/>
                    </a:cubicBezTo>
                    <a:cubicBezTo>
                      <a:pt x="171" y="57"/>
                      <a:pt x="163" y="73"/>
                      <a:pt x="163" y="90"/>
                    </a:cubicBezTo>
                    <a:cubicBezTo>
                      <a:pt x="162" y="93"/>
                      <a:pt x="155" y="98"/>
                      <a:pt x="165" y="99"/>
                    </a:cubicBezTo>
                    <a:cubicBezTo>
                      <a:pt x="166" y="100"/>
                      <a:pt x="167" y="102"/>
                      <a:pt x="168" y="103"/>
                    </a:cubicBezTo>
                    <a:cubicBezTo>
                      <a:pt x="169" y="103"/>
                      <a:pt x="170" y="104"/>
                      <a:pt x="170" y="104"/>
                    </a:cubicBezTo>
                    <a:cubicBezTo>
                      <a:pt x="165" y="135"/>
                      <a:pt x="165" y="168"/>
                      <a:pt x="154" y="197"/>
                    </a:cubicBezTo>
                    <a:cubicBezTo>
                      <a:pt x="136" y="248"/>
                      <a:pt x="113" y="297"/>
                      <a:pt x="89" y="346"/>
                    </a:cubicBezTo>
                    <a:cubicBezTo>
                      <a:pt x="80" y="366"/>
                      <a:pt x="77" y="387"/>
                      <a:pt x="73" y="408"/>
                    </a:cubicBezTo>
                    <a:cubicBezTo>
                      <a:pt x="72" y="415"/>
                      <a:pt x="70" y="422"/>
                      <a:pt x="68" y="429"/>
                    </a:cubicBezTo>
                    <a:cubicBezTo>
                      <a:pt x="75" y="408"/>
                      <a:pt x="76" y="385"/>
                      <a:pt x="84" y="363"/>
                    </a:cubicBezTo>
                    <a:cubicBezTo>
                      <a:pt x="85" y="359"/>
                      <a:pt x="85" y="355"/>
                      <a:pt x="87" y="352"/>
                    </a:cubicBezTo>
                    <a:cubicBezTo>
                      <a:pt x="90" y="348"/>
                      <a:pt x="90" y="341"/>
                      <a:pt x="96" y="344"/>
                    </a:cubicBezTo>
                    <a:cubicBezTo>
                      <a:pt x="101" y="346"/>
                      <a:pt x="101" y="352"/>
                      <a:pt x="100" y="356"/>
                    </a:cubicBezTo>
                    <a:cubicBezTo>
                      <a:pt x="97" y="364"/>
                      <a:pt x="95" y="373"/>
                      <a:pt x="94" y="377"/>
                    </a:cubicBezTo>
                    <a:cubicBezTo>
                      <a:pt x="96" y="369"/>
                      <a:pt x="101" y="357"/>
                      <a:pt x="102" y="344"/>
                    </a:cubicBezTo>
                    <a:cubicBezTo>
                      <a:pt x="103" y="339"/>
                      <a:pt x="105" y="332"/>
                      <a:pt x="110" y="331"/>
                    </a:cubicBezTo>
                    <a:cubicBezTo>
                      <a:pt x="118" y="330"/>
                      <a:pt x="120" y="337"/>
                      <a:pt x="121" y="343"/>
                    </a:cubicBezTo>
                    <a:cubicBezTo>
                      <a:pt x="116" y="382"/>
                      <a:pt x="105" y="419"/>
                      <a:pt x="86" y="453"/>
                    </a:cubicBezTo>
                    <a:cubicBezTo>
                      <a:pt x="82" y="459"/>
                      <a:pt x="80" y="468"/>
                      <a:pt x="70" y="468"/>
                    </a:cubicBezTo>
                    <a:cubicBezTo>
                      <a:pt x="56" y="447"/>
                      <a:pt x="40" y="427"/>
                      <a:pt x="32" y="403"/>
                    </a:cubicBezTo>
                    <a:cubicBezTo>
                      <a:pt x="35" y="375"/>
                      <a:pt x="49" y="353"/>
                      <a:pt x="68" y="334"/>
                    </a:cubicBezTo>
                    <a:cubicBezTo>
                      <a:pt x="76" y="347"/>
                      <a:pt x="67" y="357"/>
                      <a:pt x="63" y="367"/>
                    </a:cubicBezTo>
                    <a:cubicBezTo>
                      <a:pt x="58" y="377"/>
                      <a:pt x="53" y="386"/>
                      <a:pt x="52" y="393"/>
                    </a:cubicBezTo>
                    <a:cubicBezTo>
                      <a:pt x="69" y="353"/>
                      <a:pt x="86" y="308"/>
                      <a:pt x="105" y="275"/>
                    </a:cubicBezTo>
                    <a:cubicBezTo>
                      <a:pt x="100" y="289"/>
                      <a:pt x="86" y="308"/>
                      <a:pt x="77" y="329"/>
                    </a:cubicBezTo>
                    <a:cubicBezTo>
                      <a:pt x="76" y="333"/>
                      <a:pt x="74" y="339"/>
                      <a:pt x="67" y="334"/>
                    </a:cubicBezTo>
                    <a:cubicBezTo>
                      <a:pt x="67" y="333"/>
                      <a:pt x="67" y="332"/>
                      <a:pt x="67" y="332"/>
                    </a:cubicBezTo>
                    <a:cubicBezTo>
                      <a:pt x="78" y="281"/>
                      <a:pt x="85" y="229"/>
                      <a:pt x="106" y="181"/>
                    </a:cubicBezTo>
                    <a:cubicBezTo>
                      <a:pt x="107" y="177"/>
                      <a:pt x="108" y="173"/>
                      <a:pt x="110" y="172"/>
                    </a:cubicBezTo>
                    <a:cubicBezTo>
                      <a:pt x="101" y="184"/>
                      <a:pt x="98" y="201"/>
                      <a:pt x="92" y="216"/>
                    </a:cubicBezTo>
                    <a:cubicBezTo>
                      <a:pt x="82" y="248"/>
                      <a:pt x="79" y="282"/>
                      <a:pt x="69" y="314"/>
                    </a:cubicBezTo>
                    <a:cubicBezTo>
                      <a:pt x="65" y="328"/>
                      <a:pt x="59" y="340"/>
                      <a:pt x="53" y="353"/>
                    </a:cubicBezTo>
                    <a:cubicBezTo>
                      <a:pt x="51" y="356"/>
                      <a:pt x="48" y="364"/>
                      <a:pt x="43" y="354"/>
                    </a:cubicBezTo>
                    <a:cubicBezTo>
                      <a:pt x="42" y="355"/>
                      <a:pt x="43" y="357"/>
                      <a:pt x="43" y="358"/>
                    </a:cubicBezTo>
                    <a:cubicBezTo>
                      <a:pt x="40" y="373"/>
                      <a:pt x="37" y="389"/>
                      <a:pt x="28" y="402"/>
                    </a:cubicBezTo>
                    <a:close/>
                  </a:path>
                </a:pathLst>
              </a:custGeom>
              <a:solidFill>
                <a:srgbClr val="F0D8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2" name="Freeform 39">
                <a:extLst>
                  <a:ext uri="{FF2B5EF4-FFF2-40B4-BE49-F238E27FC236}">
                    <a16:creationId xmlns:a16="http://schemas.microsoft.com/office/drawing/2014/main" id="{9DBAFB69-6D9E-4F9C-BE30-FA7186C81607}"/>
                  </a:ext>
                </a:extLst>
              </p:cNvPr>
              <p:cNvSpPr>
                <a:spLocks/>
              </p:cNvSpPr>
              <p:nvPr/>
            </p:nvSpPr>
            <p:spPr bwMode="auto">
              <a:xfrm>
                <a:off x="1521" y="3758"/>
                <a:ext cx="867" cy="77"/>
              </a:xfrm>
              <a:custGeom>
                <a:avLst/>
                <a:gdLst>
                  <a:gd name="T0" fmla="*/ 771 w 772"/>
                  <a:gd name="T1" fmla="*/ 27 h 68"/>
                  <a:gd name="T2" fmla="*/ 693 w 772"/>
                  <a:gd name="T3" fmla="*/ 34 h 68"/>
                  <a:gd name="T4" fmla="*/ 611 w 772"/>
                  <a:gd name="T5" fmla="*/ 43 h 68"/>
                  <a:gd name="T6" fmla="*/ 521 w 772"/>
                  <a:gd name="T7" fmla="*/ 50 h 68"/>
                  <a:gd name="T8" fmla="*/ 425 w 772"/>
                  <a:gd name="T9" fmla="*/ 55 h 68"/>
                  <a:gd name="T10" fmla="*/ 385 w 772"/>
                  <a:gd name="T11" fmla="*/ 56 h 68"/>
                  <a:gd name="T12" fmla="*/ 372 w 772"/>
                  <a:gd name="T13" fmla="*/ 43 h 68"/>
                  <a:gd name="T14" fmla="*/ 356 w 772"/>
                  <a:gd name="T15" fmla="*/ 55 h 68"/>
                  <a:gd name="T16" fmla="*/ 333 w 772"/>
                  <a:gd name="T17" fmla="*/ 54 h 68"/>
                  <a:gd name="T18" fmla="*/ 238 w 772"/>
                  <a:gd name="T19" fmla="*/ 50 h 68"/>
                  <a:gd name="T20" fmla="*/ 215 w 772"/>
                  <a:gd name="T21" fmla="*/ 52 h 68"/>
                  <a:gd name="T22" fmla="*/ 182 w 772"/>
                  <a:gd name="T23" fmla="*/ 54 h 68"/>
                  <a:gd name="T24" fmla="*/ 178 w 772"/>
                  <a:gd name="T25" fmla="*/ 40 h 68"/>
                  <a:gd name="T26" fmla="*/ 133 w 772"/>
                  <a:gd name="T27" fmla="*/ 55 h 68"/>
                  <a:gd name="T28" fmla="*/ 51 w 772"/>
                  <a:gd name="T29" fmla="*/ 59 h 68"/>
                  <a:gd name="T30" fmla="*/ 16 w 772"/>
                  <a:gd name="T31" fmla="*/ 57 h 68"/>
                  <a:gd name="T32" fmla="*/ 10 w 772"/>
                  <a:gd name="T33" fmla="*/ 45 h 68"/>
                  <a:gd name="T34" fmla="*/ 15 w 772"/>
                  <a:gd name="T35" fmla="*/ 27 h 68"/>
                  <a:gd name="T36" fmla="*/ 19 w 772"/>
                  <a:gd name="T37" fmla="*/ 27 h 68"/>
                  <a:gd name="T38" fmla="*/ 55 w 772"/>
                  <a:gd name="T39" fmla="*/ 31 h 68"/>
                  <a:gd name="T40" fmla="*/ 98 w 772"/>
                  <a:gd name="T41" fmla="*/ 24 h 68"/>
                  <a:gd name="T42" fmla="*/ 124 w 772"/>
                  <a:gd name="T43" fmla="*/ 27 h 68"/>
                  <a:gd name="T44" fmla="*/ 202 w 772"/>
                  <a:gd name="T45" fmla="*/ 25 h 68"/>
                  <a:gd name="T46" fmla="*/ 261 w 772"/>
                  <a:gd name="T47" fmla="*/ 22 h 68"/>
                  <a:gd name="T48" fmla="*/ 424 w 772"/>
                  <a:gd name="T49" fmla="*/ 20 h 68"/>
                  <a:gd name="T50" fmla="*/ 502 w 772"/>
                  <a:gd name="T51" fmla="*/ 19 h 68"/>
                  <a:gd name="T52" fmla="*/ 557 w 772"/>
                  <a:gd name="T53" fmla="*/ 17 h 68"/>
                  <a:gd name="T54" fmla="*/ 600 w 772"/>
                  <a:gd name="T55" fmla="*/ 14 h 68"/>
                  <a:gd name="T56" fmla="*/ 713 w 772"/>
                  <a:gd name="T57" fmla="*/ 4 h 68"/>
                  <a:gd name="T58" fmla="*/ 767 w 772"/>
                  <a:gd name="T59" fmla="*/ 3 h 68"/>
                  <a:gd name="T60" fmla="*/ 771 w 772"/>
                  <a:gd name="T61" fmla="*/ 27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2" h="68">
                    <a:moveTo>
                      <a:pt x="771" y="27"/>
                    </a:moveTo>
                    <a:cubicBezTo>
                      <a:pt x="746" y="39"/>
                      <a:pt x="719" y="31"/>
                      <a:pt x="693" y="34"/>
                    </a:cubicBezTo>
                    <a:cubicBezTo>
                      <a:pt x="666" y="38"/>
                      <a:pt x="638" y="46"/>
                      <a:pt x="611" y="43"/>
                    </a:cubicBezTo>
                    <a:cubicBezTo>
                      <a:pt x="580" y="39"/>
                      <a:pt x="552" y="56"/>
                      <a:pt x="521" y="50"/>
                    </a:cubicBezTo>
                    <a:cubicBezTo>
                      <a:pt x="489" y="43"/>
                      <a:pt x="457" y="49"/>
                      <a:pt x="425" y="55"/>
                    </a:cubicBezTo>
                    <a:cubicBezTo>
                      <a:pt x="411" y="57"/>
                      <a:pt x="398" y="51"/>
                      <a:pt x="385" y="56"/>
                    </a:cubicBezTo>
                    <a:cubicBezTo>
                      <a:pt x="383" y="56"/>
                      <a:pt x="378" y="49"/>
                      <a:pt x="372" y="43"/>
                    </a:cubicBezTo>
                    <a:cubicBezTo>
                      <a:pt x="375" y="61"/>
                      <a:pt x="366" y="58"/>
                      <a:pt x="356" y="55"/>
                    </a:cubicBezTo>
                    <a:cubicBezTo>
                      <a:pt x="349" y="52"/>
                      <a:pt x="341" y="53"/>
                      <a:pt x="333" y="54"/>
                    </a:cubicBezTo>
                    <a:cubicBezTo>
                      <a:pt x="301" y="57"/>
                      <a:pt x="269" y="55"/>
                      <a:pt x="238" y="50"/>
                    </a:cubicBezTo>
                    <a:cubicBezTo>
                      <a:pt x="230" y="49"/>
                      <a:pt x="221" y="47"/>
                      <a:pt x="215" y="52"/>
                    </a:cubicBezTo>
                    <a:cubicBezTo>
                      <a:pt x="204" y="61"/>
                      <a:pt x="193" y="50"/>
                      <a:pt x="182" y="54"/>
                    </a:cubicBezTo>
                    <a:cubicBezTo>
                      <a:pt x="176" y="56"/>
                      <a:pt x="186" y="45"/>
                      <a:pt x="178" y="40"/>
                    </a:cubicBezTo>
                    <a:cubicBezTo>
                      <a:pt x="171" y="68"/>
                      <a:pt x="148" y="53"/>
                      <a:pt x="133" y="55"/>
                    </a:cubicBezTo>
                    <a:cubicBezTo>
                      <a:pt x="106" y="58"/>
                      <a:pt x="78" y="57"/>
                      <a:pt x="51" y="59"/>
                    </a:cubicBezTo>
                    <a:cubicBezTo>
                      <a:pt x="40" y="53"/>
                      <a:pt x="28" y="57"/>
                      <a:pt x="16" y="57"/>
                    </a:cubicBezTo>
                    <a:cubicBezTo>
                      <a:pt x="7" y="57"/>
                      <a:pt x="0" y="54"/>
                      <a:pt x="10" y="45"/>
                    </a:cubicBezTo>
                    <a:cubicBezTo>
                      <a:pt x="16" y="39"/>
                      <a:pt x="8" y="31"/>
                      <a:pt x="15" y="27"/>
                    </a:cubicBezTo>
                    <a:cubicBezTo>
                      <a:pt x="16" y="27"/>
                      <a:pt x="18" y="27"/>
                      <a:pt x="19" y="27"/>
                    </a:cubicBezTo>
                    <a:cubicBezTo>
                      <a:pt x="31" y="25"/>
                      <a:pt x="43" y="28"/>
                      <a:pt x="55" y="31"/>
                    </a:cubicBezTo>
                    <a:cubicBezTo>
                      <a:pt x="70" y="30"/>
                      <a:pt x="85" y="31"/>
                      <a:pt x="98" y="24"/>
                    </a:cubicBezTo>
                    <a:cubicBezTo>
                      <a:pt x="107" y="19"/>
                      <a:pt x="116" y="26"/>
                      <a:pt x="124" y="27"/>
                    </a:cubicBezTo>
                    <a:cubicBezTo>
                      <a:pt x="150" y="31"/>
                      <a:pt x="175" y="20"/>
                      <a:pt x="202" y="25"/>
                    </a:cubicBezTo>
                    <a:cubicBezTo>
                      <a:pt x="219" y="28"/>
                      <a:pt x="241" y="22"/>
                      <a:pt x="261" y="22"/>
                    </a:cubicBezTo>
                    <a:cubicBezTo>
                      <a:pt x="316" y="25"/>
                      <a:pt x="370" y="25"/>
                      <a:pt x="424" y="20"/>
                    </a:cubicBezTo>
                    <a:cubicBezTo>
                      <a:pt x="450" y="18"/>
                      <a:pt x="476" y="17"/>
                      <a:pt x="502" y="19"/>
                    </a:cubicBezTo>
                    <a:cubicBezTo>
                      <a:pt x="520" y="20"/>
                      <a:pt x="539" y="20"/>
                      <a:pt x="557" y="17"/>
                    </a:cubicBezTo>
                    <a:cubicBezTo>
                      <a:pt x="571" y="14"/>
                      <a:pt x="585" y="15"/>
                      <a:pt x="600" y="14"/>
                    </a:cubicBezTo>
                    <a:cubicBezTo>
                      <a:pt x="638" y="12"/>
                      <a:pt x="675" y="7"/>
                      <a:pt x="713" y="4"/>
                    </a:cubicBezTo>
                    <a:cubicBezTo>
                      <a:pt x="731" y="3"/>
                      <a:pt x="749" y="0"/>
                      <a:pt x="767" y="3"/>
                    </a:cubicBezTo>
                    <a:cubicBezTo>
                      <a:pt x="772" y="11"/>
                      <a:pt x="772" y="19"/>
                      <a:pt x="771" y="27"/>
                    </a:cubicBezTo>
                    <a:close/>
                  </a:path>
                </a:pathLst>
              </a:custGeom>
              <a:solidFill>
                <a:srgbClr val="6EAE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3" name="Freeform 40">
                <a:extLst>
                  <a:ext uri="{FF2B5EF4-FFF2-40B4-BE49-F238E27FC236}">
                    <a16:creationId xmlns:a16="http://schemas.microsoft.com/office/drawing/2014/main" id="{A9AC43F8-C2BA-4AD9-A845-387B0089A483}"/>
                  </a:ext>
                </a:extLst>
              </p:cNvPr>
              <p:cNvSpPr>
                <a:spLocks/>
              </p:cNvSpPr>
              <p:nvPr/>
            </p:nvSpPr>
            <p:spPr bwMode="auto">
              <a:xfrm>
                <a:off x="324" y="3010"/>
                <a:ext cx="548" cy="81"/>
              </a:xfrm>
              <a:custGeom>
                <a:avLst/>
                <a:gdLst>
                  <a:gd name="T0" fmla="*/ 0 w 488"/>
                  <a:gd name="T1" fmla="*/ 46 h 72"/>
                  <a:gd name="T2" fmla="*/ 20 w 488"/>
                  <a:gd name="T3" fmla="*/ 5 h 72"/>
                  <a:gd name="T4" fmla="*/ 54 w 488"/>
                  <a:gd name="T5" fmla="*/ 3 h 72"/>
                  <a:gd name="T6" fmla="*/ 368 w 488"/>
                  <a:gd name="T7" fmla="*/ 7 h 72"/>
                  <a:gd name="T8" fmla="*/ 458 w 488"/>
                  <a:gd name="T9" fmla="*/ 11 h 72"/>
                  <a:gd name="T10" fmla="*/ 480 w 488"/>
                  <a:gd name="T11" fmla="*/ 18 h 72"/>
                  <a:gd name="T12" fmla="*/ 485 w 488"/>
                  <a:gd name="T13" fmla="*/ 56 h 72"/>
                  <a:gd name="T14" fmla="*/ 470 w 488"/>
                  <a:gd name="T15" fmla="*/ 69 h 72"/>
                  <a:gd name="T16" fmla="*/ 261 w 488"/>
                  <a:gd name="T17" fmla="*/ 68 h 72"/>
                  <a:gd name="T18" fmla="*/ 198 w 488"/>
                  <a:gd name="T19" fmla="*/ 68 h 72"/>
                  <a:gd name="T20" fmla="*/ 192 w 488"/>
                  <a:gd name="T21" fmla="*/ 68 h 72"/>
                  <a:gd name="T22" fmla="*/ 153 w 488"/>
                  <a:gd name="T23" fmla="*/ 64 h 72"/>
                  <a:gd name="T24" fmla="*/ 147 w 488"/>
                  <a:gd name="T25" fmla="*/ 64 h 72"/>
                  <a:gd name="T26" fmla="*/ 101 w 488"/>
                  <a:gd name="T27" fmla="*/ 60 h 72"/>
                  <a:gd name="T28" fmla="*/ 20 w 488"/>
                  <a:gd name="T29" fmla="*/ 52 h 72"/>
                  <a:gd name="T30" fmla="*/ 0 w 488"/>
                  <a:gd name="T31" fmla="*/ 46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88" h="72">
                    <a:moveTo>
                      <a:pt x="0" y="46"/>
                    </a:moveTo>
                    <a:cubicBezTo>
                      <a:pt x="7" y="32"/>
                      <a:pt x="14" y="18"/>
                      <a:pt x="20" y="5"/>
                    </a:cubicBezTo>
                    <a:cubicBezTo>
                      <a:pt x="31" y="0"/>
                      <a:pt x="43" y="3"/>
                      <a:pt x="54" y="3"/>
                    </a:cubicBezTo>
                    <a:cubicBezTo>
                      <a:pt x="159" y="0"/>
                      <a:pt x="264" y="7"/>
                      <a:pt x="368" y="7"/>
                    </a:cubicBezTo>
                    <a:cubicBezTo>
                      <a:pt x="398" y="8"/>
                      <a:pt x="428" y="10"/>
                      <a:pt x="458" y="11"/>
                    </a:cubicBezTo>
                    <a:cubicBezTo>
                      <a:pt x="466" y="11"/>
                      <a:pt x="474" y="13"/>
                      <a:pt x="480" y="18"/>
                    </a:cubicBezTo>
                    <a:cubicBezTo>
                      <a:pt x="488" y="30"/>
                      <a:pt x="486" y="43"/>
                      <a:pt x="485" y="56"/>
                    </a:cubicBezTo>
                    <a:cubicBezTo>
                      <a:pt x="482" y="63"/>
                      <a:pt x="480" y="69"/>
                      <a:pt x="470" y="69"/>
                    </a:cubicBezTo>
                    <a:cubicBezTo>
                      <a:pt x="400" y="70"/>
                      <a:pt x="331" y="66"/>
                      <a:pt x="261" y="68"/>
                    </a:cubicBezTo>
                    <a:cubicBezTo>
                      <a:pt x="240" y="61"/>
                      <a:pt x="219" y="72"/>
                      <a:pt x="198" y="68"/>
                    </a:cubicBezTo>
                    <a:cubicBezTo>
                      <a:pt x="196" y="68"/>
                      <a:pt x="194" y="68"/>
                      <a:pt x="192" y="68"/>
                    </a:cubicBezTo>
                    <a:cubicBezTo>
                      <a:pt x="180" y="63"/>
                      <a:pt x="167" y="60"/>
                      <a:pt x="153" y="64"/>
                    </a:cubicBezTo>
                    <a:cubicBezTo>
                      <a:pt x="151" y="64"/>
                      <a:pt x="149" y="64"/>
                      <a:pt x="147" y="64"/>
                    </a:cubicBezTo>
                    <a:cubicBezTo>
                      <a:pt x="132" y="60"/>
                      <a:pt x="116" y="67"/>
                      <a:pt x="101" y="60"/>
                    </a:cubicBezTo>
                    <a:cubicBezTo>
                      <a:pt x="74" y="59"/>
                      <a:pt x="48" y="53"/>
                      <a:pt x="20" y="52"/>
                    </a:cubicBezTo>
                    <a:cubicBezTo>
                      <a:pt x="13" y="52"/>
                      <a:pt x="6" y="52"/>
                      <a:pt x="0" y="46"/>
                    </a:cubicBezTo>
                    <a:close/>
                  </a:path>
                </a:pathLst>
              </a:custGeom>
              <a:solidFill>
                <a:srgbClr val="DCE4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4" name="Freeform 41">
                <a:extLst>
                  <a:ext uri="{FF2B5EF4-FFF2-40B4-BE49-F238E27FC236}">
                    <a16:creationId xmlns:a16="http://schemas.microsoft.com/office/drawing/2014/main" id="{1B141525-F977-4698-A5A3-64CE30CE3E89}"/>
                  </a:ext>
                </a:extLst>
              </p:cNvPr>
              <p:cNvSpPr>
                <a:spLocks/>
              </p:cNvSpPr>
              <p:nvPr/>
            </p:nvSpPr>
            <p:spPr bwMode="auto">
              <a:xfrm>
                <a:off x="184" y="3320"/>
                <a:ext cx="697" cy="74"/>
              </a:xfrm>
              <a:custGeom>
                <a:avLst/>
                <a:gdLst>
                  <a:gd name="T0" fmla="*/ 12 w 620"/>
                  <a:gd name="T1" fmla="*/ 5 h 66"/>
                  <a:gd name="T2" fmla="*/ 27 w 620"/>
                  <a:gd name="T3" fmla="*/ 1 h 66"/>
                  <a:gd name="T4" fmla="*/ 176 w 620"/>
                  <a:gd name="T5" fmla="*/ 11 h 66"/>
                  <a:gd name="T6" fmla="*/ 311 w 620"/>
                  <a:gd name="T7" fmla="*/ 19 h 66"/>
                  <a:gd name="T8" fmla="*/ 477 w 620"/>
                  <a:gd name="T9" fmla="*/ 21 h 66"/>
                  <a:gd name="T10" fmla="*/ 542 w 620"/>
                  <a:gd name="T11" fmla="*/ 16 h 66"/>
                  <a:gd name="T12" fmla="*/ 600 w 620"/>
                  <a:gd name="T13" fmla="*/ 22 h 66"/>
                  <a:gd name="T14" fmla="*/ 609 w 620"/>
                  <a:gd name="T15" fmla="*/ 17 h 66"/>
                  <a:gd name="T16" fmla="*/ 614 w 620"/>
                  <a:gd name="T17" fmla="*/ 19 h 66"/>
                  <a:gd name="T18" fmla="*/ 617 w 620"/>
                  <a:gd name="T19" fmla="*/ 28 h 66"/>
                  <a:gd name="T20" fmla="*/ 612 w 620"/>
                  <a:gd name="T21" fmla="*/ 61 h 66"/>
                  <a:gd name="T22" fmla="*/ 547 w 620"/>
                  <a:gd name="T23" fmla="*/ 53 h 66"/>
                  <a:gd name="T24" fmla="*/ 406 w 620"/>
                  <a:gd name="T25" fmla="*/ 58 h 66"/>
                  <a:gd name="T26" fmla="*/ 353 w 620"/>
                  <a:gd name="T27" fmla="*/ 55 h 66"/>
                  <a:gd name="T28" fmla="*/ 203 w 620"/>
                  <a:gd name="T29" fmla="*/ 48 h 66"/>
                  <a:gd name="T30" fmla="*/ 129 w 620"/>
                  <a:gd name="T31" fmla="*/ 45 h 66"/>
                  <a:gd name="T32" fmla="*/ 8 w 620"/>
                  <a:gd name="T33" fmla="*/ 34 h 66"/>
                  <a:gd name="T34" fmla="*/ 0 w 620"/>
                  <a:gd name="T35" fmla="*/ 29 h 66"/>
                  <a:gd name="T36" fmla="*/ 12 w 620"/>
                  <a:gd name="T37" fmla="*/ 5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20" h="66">
                    <a:moveTo>
                      <a:pt x="12" y="5"/>
                    </a:moveTo>
                    <a:cubicBezTo>
                      <a:pt x="17" y="3"/>
                      <a:pt x="22" y="0"/>
                      <a:pt x="27" y="1"/>
                    </a:cubicBezTo>
                    <a:cubicBezTo>
                      <a:pt x="76" y="17"/>
                      <a:pt x="127" y="9"/>
                      <a:pt x="176" y="11"/>
                    </a:cubicBezTo>
                    <a:cubicBezTo>
                      <a:pt x="221" y="13"/>
                      <a:pt x="266" y="18"/>
                      <a:pt x="311" y="19"/>
                    </a:cubicBezTo>
                    <a:cubicBezTo>
                      <a:pt x="366" y="20"/>
                      <a:pt x="421" y="16"/>
                      <a:pt x="477" y="21"/>
                    </a:cubicBezTo>
                    <a:cubicBezTo>
                      <a:pt x="498" y="23"/>
                      <a:pt x="522" y="32"/>
                      <a:pt x="542" y="16"/>
                    </a:cubicBezTo>
                    <a:cubicBezTo>
                      <a:pt x="560" y="30"/>
                      <a:pt x="581" y="18"/>
                      <a:pt x="600" y="22"/>
                    </a:cubicBezTo>
                    <a:cubicBezTo>
                      <a:pt x="606" y="23"/>
                      <a:pt x="608" y="21"/>
                      <a:pt x="609" y="17"/>
                    </a:cubicBezTo>
                    <a:cubicBezTo>
                      <a:pt x="611" y="16"/>
                      <a:pt x="613" y="17"/>
                      <a:pt x="614" y="19"/>
                    </a:cubicBezTo>
                    <a:cubicBezTo>
                      <a:pt x="616" y="22"/>
                      <a:pt x="617" y="25"/>
                      <a:pt x="617" y="28"/>
                    </a:cubicBezTo>
                    <a:cubicBezTo>
                      <a:pt x="617" y="39"/>
                      <a:pt x="620" y="51"/>
                      <a:pt x="612" y="61"/>
                    </a:cubicBezTo>
                    <a:cubicBezTo>
                      <a:pt x="590" y="58"/>
                      <a:pt x="567" y="66"/>
                      <a:pt x="547" y="53"/>
                    </a:cubicBezTo>
                    <a:cubicBezTo>
                      <a:pt x="500" y="62"/>
                      <a:pt x="453" y="40"/>
                      <a:pt x="406" y="58"/>
                    </a:cubicBezTo>
                    <a:cubicBezTo>
                      <a:pt x="391" y="64"/>
                      <a:pt x="371" y="53"/>
                      <a:pt x="353" y="55"/>
                    </a:cubicBezTo>
                    <a:cubicBezTo>
                      <a:pt x="303" y="59"/>
                      <a:pt x="253" y="47"/>
                      <a:pt x="203" y="48"/>
                    </a:cubicBezTo>
                    <a:cubicBezTo>
                      <a:pt x="178" y="49"/>
                      <a:pt x="153" y="48"/>
                      <a:pt x="129" y="45"/>
                    </a:cubicBezTo>
                    <a:cubicBezTo>
                      <a:pt x="89" y="40"/>
                      <a:pt x="48" y="47"/>
                      <a:pt x="8" y="34"/>
                    </a:cubicBezTo>
                    <a:cubicBezTo>
                      <a:pt x="5" y="32"/>
                      <a:pt x="3" y="31"/>
                      <a:pt x="0" y="29"/>
                    </a:cubicBezTo>
                    <a:cubicBezTo>
                      <a:pt x="4" y="21"/>
                      <a:pt x="8" y="13"/>
                      <a:pt x="12" y="5"/>
                    </a:cubicBezTo>
                    <a:close/>
                  </a:path>
                </a:pathLst>
              </a:custGeom>
              <a:solidFill>
                <a:srgbClr val="A3C9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5" name="Freeform 42">
                <a:extLst>
                  <a:ext uri="{FF2B5EF4-FFF2-40B4-BE49-F238E27FC236}">
                    <a16:creationId xmlns:a16="http://schemas.microsoft.com/office/drawing/2014/main" id="{3B575E0E-7706-4AE4-8628-E9D66AD4E0E8}"/>
                  </a:ext>
                </a:extLst>
              </p:cNvPr>
              <p:cNvSpPr>
                <a:spLocks/>
              </p:cNvSpPr>
              <p:nvPr/>
            </p:nvSpPr>
            <p:spPr bwMode="auto">
              <a:xfrm>
                <a:off x="565" y="2447"/>
                <a:ext cx="210" cy="238"/>
              </a:xfrm>
              <a:custGeom>
                <a:avLst/>
                <a:gdLst>
                  <a:gd name="T0" fmla="*/ 105 w 187"/>
                  <a:gd name="T1" fmla="*/ 38 h 212"/>
                  <a:gd name="T2" fmla="*/ 121 w 187"/>
                  <a:gd name="T3" fmla="*/ 40 h 212"/>
                  <a:gd name="T4" fmla="*/ 129 w 187"/>
                  <a:gd name="T5" fmla="*/ 50 h 212"/>
                  <a:gd name="T6" fmla="*/ 144 w 187"/>
                  <a:gd name="T7" fmla="*/ 57 h 212"/>
                  <a:gd name="T8" fmla="*/ 149 w 187"/>
                  <a:gd name="T9" fmla="*/ 58 h 212"/>
                  <a:gd name="T10" fmla="*/ 177 w 187"/>
                  <a:gd name="T11" fmla="*/ 78 h 212"/>
                  <a:gd name="T12" fmla="*/ 178 w 187"/>
                  <a:gd name="T13" fmla="*/ 116 h 212"/>
                  <a:gd name="T14" fmla="*/ 163 w 187"/>
                  <a:gd name="T15" fmla="*/ 134 h 212"/>
                  <a:gd name="T16" fmla="*/ 140 w 187"/>
                  <a:gd name="T17" fmla="*/ 122 h 212"/>
                  <a:gd name="T18" fmla="*/ 138 w 187"/>
                  <a:gd name="T19" fmla="*/ 118 h 212"/>
                  <a:gd name="T20" fmla="*/ 138 w 187"/>
                  <a:gd name="T21" fmla="*/ 124 h 212"/>
                  <a:gd name="T22" fmla="*/ 158 w 187"/>
                  <a:gd name="T23" fmla="*/ 177 h 212"/>
                  <a:gd name="T24" fmla="*/ 150 w 187"/>
                  <a:gd name="T25" fmla="*/ 185 h 212"/>
                  <a:gd name="T26" fmla="*/ 170 w 187"/>
                  <a:gd name="T27" fmla="*/ 179 h 212"/>
                  <a:gd name="T28" fmla="*/ 176 w 187"/>
                  <a:gd name="T29" fmla="*/ 181 h 212"/>
                  <a:gd name="T30" fmla="*/ 176 w 187"/>
                  <a:gd name="T31" fmla="*/ 202 h 212"/>
                  <a:gd name="T32" fmla="*/ 153 w 187"/>
                  <a:gd name="T33" fmla="*/ 212 h 212"/>
                  <a:gd name="T34" fmla="*/ 96 w 187"/>
                  <a:gd name="T35" fmla="*/ 189 h 212"/>
                  <a:gd name="T36" fmla="*/ 47 w 187"/>
                  <a:gd name="T37" fmla="*/ 164 h 212"/>
                  <a:gd name="T38" fmla="*/ 29 w 187"/>
                  <a:gd name="T39" fmla="*/ 146 h 212"/>
                  <a:gd name="T40" fmla="*/ 0 w 187"/>
                  <a:gd name="T41" fmla="*/ 125 h 212"/>
                  <a:gd name="T42" fmla="*/ 21 w 187"/>
                  <a:gd name="T43" fmla="*/ 75 h 212"/>
                  <a:gd name="T44" fmla="*/ 37 w 187"/>
                  <a:gd name="T45" fmla="*/ 14 h 212"/>
                  <a:gd name="T46" fmla="*/ 44 w 187"/>
                  <a:gd name="T47" fmla="*/ 0 h 212"/>
                  <a:gd name="T48" fmla="*/ 57 w 187"/>
                  <a:gd name="T49" fmla="*/ 6 h 212"/>
                  <a:gd name="T50" fmla="*/ 77 w 187"/>
                  <a:gd name="T51" fmla="*/ 22 h 212"/>
                  <a:gd name="T52" fmla="*/ 89 w 187"/>
                  <a:gd name="T53" fmla="*/ 26 h 212"/>
                  <a:gd name="T54" fmla="*/ 101 w 187"/>
                  <a:gd name="T55" fmla="*/ 33 h 212"/>
                  <a:gd name="T56" fmla="*/ 105 w 187"/>
                  <a:gd name="T57" fmla="*/ 38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87" h="212">
                    <a:moveTo>
                      <a:pt x="105" y="38"/>
                    </a:moveTo>
                    <a:cubicBezTo>
                      <a:pt x="110" y="40"/>
                      <a:pt x="115" y="42"/>
                      <a:pt x="121" y="40"/>
                    </a:cubicBezTo>
                    <a:cubicBezTo>
                      <a:pt x="124" y="43"/>
                      <a:pt x="124" y="48"/>
                      <a:pt x="129" y="50"/>
                    </a:cubicBezTo>
                    <a:cubicBezTo>
                      <a:pt x="134" y="53"/>
                      <a:pt x="139" y="55"/>
                      <a:pt x="144" y="57"/>
                    </a:cubicBezTo>
                    <a:cubicBezTo>
                      <a:pt x="146" y="56"/>
                      <a:pt x="148" y="56"/>
                      <a:pt x="149" y="58"/>
                    </a:cubicBezTo>
                    <a:cubicBezTo>
                      <a:pt x="154" y="70"/>
                      <a:pt x="168" y="70"/>
                      <a:pt x="177" y="78"/>
                    </a:cubicBezTo>
                    <a:cubicBezTo>
                      <a:pt x="175" y="91"/>
                      <a:pt x="178" y="103"/>
                      <a:pt x="178" y="116"/>
                    </a:cubicBezTo>
                    <a:cubicBezTo>
                      <a:pt x="177" y="129"/>
                      <a:pt x="172" y="132"/>
                      <a:pt x="163" y="134"/>
                    </a:cubicBezTo>
                    <a:cubicBezTo>
                      <a:pt x="153" y="136"/>
                      <a:pt x="145" y="133"/>
                      <a:pt x="140" y="122"/>
                    </a:cubicBezTo>
                    <a:cubicBezTo>
                      <a:pt x="140" y="121"/>
                      <a:pt x="146" y="116"/>
                      <a:pt x="138" y="118"/>
                    </a:cubicBezTo>
                    <a:cubicBezTo>
                      <a:pt x="132" y="119"/>
                      <a:pt x="137" y="122"/>
                      <a:pt x="138" y="124"/>
                    </a:cubicBezTo>
                    <a:cubicBezTo>
                      <a:pt x="150" y="140"/>
                      <a:pt x="149" y="160"/>
                      <a:pt x="158" y="177"/>
                    </a:cubicBezTo>
                    <a:cubicBezTo>
                      <a:pt x="161" y="181"/>
                      <a:pt x="156" y="184"/>
                      <a:pt x="150" y="185"/>
                    </a:cubicBezTo>
                    <a:cubicBezTo>
                      <a:pt x="158" y="184"/>
                      <a:pt x="162" y="177"/>
                      <a:pt x="170" y="179"/>
                    </a:cubicBezTo>
                    <a:cubicBezTo>
                      <a:pt x="172" y="179"/>
                      <a:pt x="174" y="180"/>
                      <a:pt x="176" y="181"/>
                    </a:cubicBezTo>
                    <a:cubicBezTo>
                      <a:pt x="187" y="188"/>
                      <a:pt x="184" y="195"/>
                      <a:pt x="176" y="202"/>
                    </a:cubicBezTo>
                    <a:cubicBezTo>
                      <a:pt x="170" y="208"/>
                      <a:pt x="162" y="211"/>
                      <a:pt x="153" y="212"/>
                    </a:cubicBezTo>
                    <a:cubicBezTo>
                      <a:pt x="133" y="208"/>
                      <a:pt x="115" y="197"/>
                      <a:pt x="96" y="189"/>
                    </a:cubicBezTo>
                    <a:cubicBezTo>
                      <a:pt x="80" y="180"/>
                      <a:pt x="63" y="173"/>
                      <a:pt x="47" y="164"/>
                    </a:cubicBezTo>
                    <a:cubicBezTo>
                      <a:pt x="40" y="159"/>
                      <a:pt x="32" y="155"/>
                      <a:pt x="29" y="146"/>
                    </a:cubicBezTo>
                    <a:cubicBezTo>
                      <a:pt x="20" y="140"/>
                      <a:pt x="11" y="133"/>
                      <a:pt x="0" y="125"/>
                    </a:cubicBezTo>
                    <a:cubicBezTo>
                      <a:pt x="23" y="114"/>
                      <a:pt x="14" y="92"/>
                      <a:pt x="21" y="75"/>
                    </a:cubicBezTo>
                    <a:cubicBezTo>
                      <a:pt x="29" y="56"/>
                      <a:pt x="29" y="34"/>
                      <a:pt x="37" y="14"/>
                    </a:cubicBezTo>
                    <a:cubicBezTo>
                      <a:pt x="41" y="10"/>
                      <a:pt x="36" y="2"/>
                      <a:pt x="44" y="0"/>
                    </a:cubicBezTo>
                    <a:cubicBezTo>
                      <a:pt x="49" y="1"/>
                      <a:pt x="54" y="2"/>
                      <a:pt x="57" y="6"/>
                    </a:cubicBezTo>
                    <a:cubicBezTo>
                      <a:pt x="60" y="16"/>
                      <a:pt x="71" y="16"/>
                      <a:pt x="77" y="22"/>
                    </a:cubicBezTo>
                    <a:cubicBezTo>
                      <a:pt x="80" y="26"/>
                      <a:pt x="86" y="22"/>
                      <a:pt x="89" y="26"/>
                    </a:cubicBezTo>
                    <a:cubicBezTo>
                      <a:pt x="91" y="31"/>
                      <a:pt x="96" y="32"/>
                      <a:pt x="101" y="33"/>
                    </a:cubicBezTo>
                    <a:cubicBezTo>
                      <a:pt x="103" y="34"/>
                      <a:pt x="104" y="36"/>
                      <a:pt x="105" y="38"/>
                    </a:cubicBezTo>
                    <a:close/>
                  </a:path>
                </a:pathLst>
              </a:custGeom>
              <a:solidFill>
                <a:srgbClr val="2A3E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6" name="Freeform 43">
                <a:extLst>
                  <a:ext uri="{FF2B5EF4-FFF2-40B4-BE49-F238E27FC236}">
                    <a16:creationId xmlns:a16="http://schemas.microsoft.com/office/drawing/2014/main" id="{234B4B8E-F4E6-45D5-B877-0F368E541B30}"/>
                  </a:ext>
                </a:extLst>
              </p:cNvPr>
              <p:cNvSpPr>
                <a:spLocks/>
              </p:cNvSpPr>
              <p:nvPr/>
            </p:nvSpPr>
            <p:spPr bwMode="auto">
              <a:xfrm>
                <a:off x="247" y="3177"/>
                <a:ext cx="624" cy="85"/>
              </a:xfrm>
              <a:custGeom>
                <a:avLst/>
                <a:gdLst>
                  <a:gd name="T0" fmla="*/ 0 w 555"/>
                  <a:gd name="T1" fmla="*/ 44 h 75"/>
                  <a:gd name="T2" fmla="*/ 16 w 555"/>
                  <a:gd name="T3" fmla="*/ 8 h 75"/>
                  <a:gd name="T4" fmla="*/ 141 w 555"/>
                  <a:gd name="T5" fmla="*/ 8 h 75"/>
                  <a:gd name="T6" fmla="*/ 190 w 555"/>
                  <a:gd name="T7" fmla="*/ 7 h 75"/>
                  <a:gd name="T8" fmla="*/ 229 w 555"/>
                  <a:gd name="T9" fmla="*/ 12 h 75"/>
                  <a:gd name="T10" fmla="*/ 339 w 555"/>
                  <a:gd name="T11" fmla="*/ 16 h 75"/>
                  <a:gd name="T12" fmla="*/ 414 w 555"/>
                  <a:gd name="T13" fmla="*/ 23 h 75"/>
                  <a:gd name="T14" fmla="*/ 435 w 555"/>
                  <a:gd name="T15" fmla="*/ 21 h 75"/>
                  <a:gd name="T16" fmla="*/ 479 w 555"/>
                  <a:gd name="T17" fmla="*/ 22 h 75"/>
                  <a:gd name="T18" fmla="*/ 526 w 555"/>
                  <a:gd name="T19" fmla="*/ 21 h 75"/>
                  <a:gd name="T20" fmla="*/ 551 w 555"/>
                  <a:gd name="T21" fmla="*/ 27 h 75"/>
                  <a:gd name="T22" fmla="*/ 550 w 555"/>
                  <a:gd name="T23" fmla="*/ 64 h 75"/>
                  <a:gd name="T24" fmla="*/ 493 w 555"/>
                  <a:gd name="T25" fmla="*/ 70 h 75"/>
                  <a:gd name="T26" fmla="*/ 294 w 555"/>
                  <a:gd name="T27" fmla="*/ 58 h 75"/>
                  <a:gd name="T28" fmla="*/ 250 w 555"/>
                  <a:gd name="T29" fmla="*/ 58 h 75"/>
                  <a:gd name="T30" fmla="*/ 240 w 555"/>
                  <a:gd name="T31" fmla="*/ 58 h 75"/>
                  <a:gd name="T32" fmla="*/ 230 w 555"/>
                  <a:gd name="T33" fmla="*/ 57 h 75"/>
                  <a:gd name="T34" fmla="*/ 24 w 555"/>
                  <a:gd name="T35" fmla="*/ 50 h 75"/>
                  <a:gd name="T36" fmla="*/ 0 w 555"/>
                  <a:gd name="T37" fmla="*/ 44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55" h="75">
                    <a:moveTo>
                      <a:pt x="0" y="44"/>
                    </a:moveTo>
                    <a:cubicBezTo>
                      <a:pt x="1" y="30"/>
                      <a:pt x="11" y="20"/>
                      <a:pt x="16" y="8"/>
                    </a:cubicBezTo>
                    <a:cubicBezTo>
                      <a:pt x="58" y="6"/>
                      <a:pt x="99" y="0"/>
                      <a:pt x="141" y="8"/>
                    </a:cubicBezTo>
                    <a:cubicBezTo>
                      <a:pt x="157" y="11"/>
                      <a:pt x="173" y="12"/>
                      <a:pt x="190" y="7"/>
                    </a:cubicBezTo>
                    <a:cubicBezTo>
                      <a:pt x="203" y="4"/>
                      <a:pt x="216" y="11"/>
                      <a:pt x="229" y="12"/>
                    </a:cubicBezTo>
                    <a:cubicBezTo>
                      <a:pt x="266" y="14"/>
                      <a:pt x="302" y="14"/>
                      <a:pt x="339" y="16"/>
                    </a:cubicBezTo>
                    <a:cubicBezTo>
                      <a:pt x="364" y="17"/>
                      <a:pt x="388" y="25"/>
                      <a:pt x="414" y="23"/>
                    </a:cubicBezTo>
                    <a:cubicBezTo>
                      <a:pt x="421" y="22"/>
                      <a:pt x="428" y="23"/>
                      <a:pt x="435" y="21"/>
                    </a:cubicBezTo>
                    <a:cubicBezTo>
                      <a:pt x="450" y="20"/>
                      <a:pt x="464" y="20"/>
                      <a:pt x="479" y="22"/>
                    </a:cubicBezTo>
                    <a:cubicBezTo>
                      <a:pt x="494" y="24"/>
                      <a:pt x="510" y="25"/>
                      <a:pt x="526" y="21"/>
                    </a:cubicBezTo>
                    <a:cubicBezTo>
                      <a:pt x="534" y="20"/>
                      <a:pt x="544" y="17"/>
                      <a:pt x="551" y="27"/>
                    </a:cubicBezTo>
                    <a:cubicBezTo>
                      <a:pt x="555" y="39"/>
                      <a:pt x="555" y="52"/>
                      <a:pt x="550" y="64"/>
                    </a:cubicBezTo>
                    <a:cubicBezTo>
                      <a:pt x="532" y="75"/>
                      <a:pt x="512" y="69"/>
                      <a:pt x="493" y="70"/>
                    </a:cubicBezTo>
                    <a:cubicBezTo>
                      <a:pt x="427" y="71"/>
                      <a:pt x="360" y="65"/>
                      <a:pt x="294" y="58"/>
                    </a:cubicBezTo>
                    <a:cubicBezTo>
                      <a:pt x="280" y="57"/>
                      <a:pt x="265" y="58"/>
                      <a:pt x="250" y="58"/>
                    </a:cubicBezTo>
                    <a:cubicBezTo>
                      <a:pt x="247" y="58"/>
                      <a:pt x="244" y="58"/>
                      <a:pt x="240" y="58"/>
                    </a:cubicBezTo>
                    <a:cubicBezTo>
                      <a:pt x="237" y="58"/>
                      <a:pt x="233" y="58"/>
                      <a:pt x="230" y="57"/>
                    </a:cubicBezTo>
                    <a:cubicBezTo>
                      <a:pt x="161" y="52"/>
                      <a:pt x="92" y="57"/>
                      <a:pt x="24" y="50"/>
                    </a:cubicBezTo>
                    <a:cubicBezTo>
                      <a:pt x="16" y="49"/>
                      <a:pt x="6" y="51"/>
                      <a:pt x="0" y="44"/>
                    </a:cubicBezTo>
                    <a:close/>
                  </a:path>
                </a:pathLst>
              </a:custGeom>
              <a:solidFill>
                <a:srgbClr val="DDE6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7" name="Freeform 44">
                <a:extLst>
                  <a:ext uri="{FF2B5EF4-FFF2-40B4-BE49-F238E27FC236}">
                    <a16:creationId xmlns:a16="http://schemas.microsoft.com/office/drawing/2014/main" id="{BEC4FDEE-E6E9-42F8-ABCE-08A889358E16}"/>
                  </a:ext>
                </a:extLst>
              </p:cNvPr>
              <p:cNvSpPr>
                <a:spLocks/>
              </p:cNvSpPr>
              <p:nvPr/>
            </p:nvSpPr>
            <p:spPr bwMode="auto">
              <a:xfrm>
                <a:off x="1915" y="594"/>
                <a:ext cx="222" cy="571"/>
              </a:xfrm>
              <a:custGeom>
                <a:avLst/>
                <a:gdLst>
                  <a:gd name="T0" fmla="*/ 40 w 197"/>
                  <a:gd name="T1" fmla="*/ 497 h 509"/>
                  <a:gd name="T2" fmla="*/ 40 w 197"/>
                  <a:gd name="T3" fmla="*/ 508 h 509"/>
                  <a:gd name="T4" fmla="*/ 36 w 197"/>
                  <a:gd name="T5" fmla="*/ 509 h 509"/>
                  <a:gd name="T6" fmla="*/ 4 w 197"/>
                  <a:gd name="T7" fmla="*/ 428 h 509"/>
                  <a:gd name="T8" fmla="*/ 8 w 197"/>
                  <a:gd name="T9" fmla="*/ 404 h 509"/>
                  <a:gd name="T10" fmla="*/ 6 w 197"/>
                  <a:gd name="T11" fmla="*/ 382 h 509"/>
                  <a:gd name="T12" fmla="*/ 48 w 197"/>
                  <a:gd name="T13" fmla="*/ 310 h 509"/>
                  <a:gd name="T14" fmla="*/ 85 w 197"/>
                  <a:gd name="T15" fmla="*/ 259 h 509"/>
                  <a:gd name="T16" fmla="*/ 77 w 197"/>
                  <a:gd name="T17" fmla="*/ 268 h 509"/>
                  <a:gd name="T18" fmla="*/ 73 w 197"/>
                  <a:gd name="T19" fmla="*/ 258 h 509"/>
                  <a:gd name="T20" fmla="*/ 75 w 197"/>
                  <a:gd name="T21" fmla="*/ 247 h 509"/>
                  <a:gd name="T22" fmla="*/ 78 w 197"/>
                  <a:gd name="T23" fmla="*/ 241 h 509"/>
                  <a:gd name="T24" fmla="*/ 93 w 197"/>
                  <a:gd name="T25" fmla="*/ 193 h 509"/>
                  <a:gd name="T26" fmla="*/ 96 w 197"/>
                  <a:gd name="T27" fmla="*/ 180 h 509"/>
                  <a:gd name="T28" fmla="*/ 150 w 197"/>
                  <a:gd name="T29" fmla="*/ 49 h 509"/>
                  <a:gd name="T30" fmla="*/ 155 w 197"/>
                  <a:gd name="T31" fmla="*/ 48 h 509"/>
                  <a:gd name="T32" fmla="*/ 159 w 197"/>
                  <a:gd name="T33" fmla="*/ 47 h 509"/>
                  <a:gd name="T34" fmla="*/ 159 w 197"/>
                  <a:gd name="T35" fmla="*/ 78 h 509"/>
                  <a:gd name="T36" fmla="*/ 119 w 197"/>
                  <a:gd name="T37" fmla="*/ 199 h 509"/>
                  <a:gd name="T38" fmla="*/ 72 w 197"/>
                  <a:gd name="T39" fmla="*/ 320 h 509"/>
                  <a:gd name="T40" fmla="*/ 60 w 197"/>
                  <a:gd name="T41" fmla="*/ 326 h 509"/>
                  <a:gd name="T42" fmla="*/ 28 w 197"/>
                  <a:gd name="T43" fmla="*/ 376 h 509"/>
                  <a:gd name="T44" fmla="*/ 57 w 197"/>
                  <a:gd name="T45" fmla="*/ 333 h 509"/>
                  <a:gd name="T46" fmla="*/ 66 w 197"/>
                  <a:gd name="T47" fmla="*/ 329 h 509"/>
                  <a:gd name="T48" fmla="*/ 46 w 197"/>
                  <a:gd name="T49" fmla="*/ 378 h 509"/>
                  <a:gd name="T50" fmla="*/ 18 w 197"/>
                  <a:gd name="T51" fmla="*/ 436 h 509"/>
                  <a:gd name="T52" fmla="*/ 60 w 197"/>
                  <a:gd name="T53" fmla="*/ 351 h 509"/>
                  <a:gd name="T54" fmla="*/ 115 w 197"/>
                  <a:gd name="T55" fmla="*/ 232 h 509"/>
                  <a:gd name="T56" fmla="*/ 122 w 197"/>
                  <a:gd name="T57" fmla="*/ 179 h 509"/>
                  <a:gd name="T58" fmla="*/ 148 w 197"/>
                  <a:gd name="T59" fmla="*/ 106 h 509"/>
                  <a:gd name="T60" fmla="*/ 170 w 197"/>
                  <a:gd name="T61" fmla="*/ 40 h 509"/>
                  <a:gd name="T62" fmla="*/ 183 w 197"/>
                  <a:gd name="T63" fmla="*/ 0 h 509"/>
                  <a:gd name="T64" fmla="*/ 188 w 197"/>
                  <a:gd name="T65" fmla="*/ 12 h 509"/>
                  <a:gd name="T66" fmla="*/ 186 w 197"/>
                  <a:gd name="T67" fmla="*/ 45 h 509"/>
                  <a:gd name="T68" fmla="*/ 182 w 197"/>
                  <a:gd name="T69" fmla="*/ 65 h 509"/>
                  <a:gd name="T70" fmla="*/ 173 w 197"/>
                  <a:gd name="T71" fmla="*/ 105 h 509"/>
                  <a:gd name="T72" fmla="*/ 143 w 197"/>
                  <a:gd name="T73" fmla="*/ 223 h 509"/>
                  <a:gd name="T74" fmla="*/ 127 w 197"/>
                  <a:gd name="T75" fmla="*/ 261 h 509"/>
                  <a:gd name="T76" fmla="*/ 99 w 197"/>
                  <a:gd name="T77" fmla="*/ 313 h 509"/>
                  <a:gd name="T78" fmla="*/ 114 w 197"/>
                  <a:gd name="T79" fmla="*/ 282 h 509"/>
                  <a:gd name="T80" fmla="*/ 130 w 197"/>
                  <a:gd name="T81" fmla="*/ 271 h 509"/>
                  <a:gd name="T82" fmla="*/ 124 w 197"/>
                  <a:gd name="T83" fmla="*/ 304 h 509"/>
                  <a:gd name="T84" fmla="*/ 86 w 197"/>
                  <a:gd name="T85" fmla="*/ 357 h 509"/>
                  <a:gd name="T86" fmla="*/ 110 w 197"/>
                  <a:gd name="T87" fmla="*/ 321 h 509"/>
                  <a:gd name="T88" fmla="*/ 124 w 197"/>
                  <a:gd name="T89" fmla="*/ 321 h 509"/>
                  <a:gd name="T90" fmla="*/ 127 w 197"/>
                  <a:gd name="T91" fmla="*/ 328 h 509"/>
                  <a:gd name="T92" fmla="*/ 108 w 197"/>
                  <a:gd name="T93" fmla="*/ 369 h 509"/>
                  <a:gd name="T94" fmla="*/ 89 w 197"/>
                  <a:gd name="T95" fmla="*/ 401 h 509"/>
                  <a:gd name="T96" fmla="*/ 111 w 197"/>
                  <a:gd name="T97" fmla="*/ 372 h 509"/>
                  <a:gd name="T98" fmla="*/ 101 w 197"/>
                  <a:gd name="T99" fmla="*/ 401 h 509"/>
                  <a:gd name="T100" fmla="*/ 88 w 197"/>
                  <a:gd name="T101" fmla="*/ 414 h 509"/>
                  <a:gd name="T102" fmla="*/ 81 w 197"/>
                  <a:gd name="T103" fmla="*/ 400 h 509"/>
                  <a:gd name="T104" fmla="*/ 72 w 197"/>
                  <a:gd name="T105" fmla="*/ 410 h 509"/>
                  <a:gd name="T106" fmla="*/ 40 w 197"/>
                  <a:gd name="T107" fmla="*/ 476 h 509"/>
                  <a:gd name="T108" fmla="*/ 40 w 197"/>
                  <a:gd name="T109" fmla="*/ 497 h 5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97" h="509">
                    <a:moveTo>
                      <a:pt x="40" y="497"/>
                    </a:moveTo>
                    <a:cubicBezTo>
                      <a:pt x="40" y="501"/>
                      <a:pt x="40" y="504"/>
                      <a:pt x="40" y="508"/>
                    </a:cubicBezTo>
                    <a:cubicBezTo>
                      <a:pt x="39" y="509"/>
                      <a:pt x="38" y="509"/>
                      <a:pt x="36" y="509"/>
                    </a:cubicBezTo>
                    <a:cubicBezTo>
                      <a:pt x="25" y="482"/>
                      <a:pt x="14" y="455"/>
                      <a:pt x="4" y="428"/>
                    </a:cubicBezTo>
                    <a:cubicBezTo>
                      <a:pt x="0" y="419"/>
                      <a:pt x="5" y="412"/>
                      <a:pt x="8" y="404"/>
                    </a:cubicBezTo>
                    <a:cubicBezTo>
                      <a:pt x="10" y="396"/>
                      <a:pt x="13" y="389"/>
                      <a:pt x="6" y="382"/>
                    </a:cubicBezTo>
                    <a:cubicBezTo>
                      <a:pt x="8" y="351"/>
                      <a:pt x="26" y="329"/>
                      <a:pt x="48" y="310"/>
                    </a:cubicBezTo>
                    <a:cubicBezTo>
                      <a:pt x="57" y="290"/>
                      <a:pt x="75" y="277"/>
                      <a:pt x="85" y="259"/>
                    </a:cubicBezTo>
                    <a:cubicBezTo>
                      <a:pt x="83" y="263"/>
                      <a:pt x="83" y="268"/>
                      <a:pt x="77" y="268"/>
                    </a:cubicBezTo>
                    <a:cubicBezTo>
                      <a:pt x="73" y="267"/>
                      <a:pt x="73" y="262"/>
                      <a:pt x="73" y="258"/>
                    </a:cubicBezTo>
                    <a:cubicBezTo>
                      <a:pt x="72" y="254"/>
                      <a:pt x="74" y="250"/>
                      <a:pt x="75" y="247"/>
                    </a:cubicBezTo>
                    <a:cubicBezTo>
                      <a:pt x="76" y="245"/>
                      <a:pt x="77" y="243"/>
                      <a:pt x="78" y="241"/>
                    </a:cubicBezTo>
                    <a:cubicBezTo>
                      <a:pt x="86" y="226"/>
                      <a:pt x="96" y="212"/>
                      <a:pt x="93" y="193"/>
                    </a:cubicBezTo>
                    <a:cubicBezTo>
                      <a:pt x="93" y="189"/>
                      <a:pt x="94" y="184"/>
                      <a:pt x="96" y="180"/>
                    </a:cubicBezTo>
                    <a:cubicBezTo>
                      <a:pt x="113" y="136"/>
                      <a:pt x="129" y="91"/>
                      <a:pt x="150" y="49"/>
                    </a:cubicBezTo>
                    <a:cubicBezTo>
                      <a:pt x="151" y="47"/>
                      <a:pt x="153" y="47"/>
                      <a:pt x="155" y="48"/>
                    </a:cubicBezTo>
                    <a:cubicBezTo>
                      <a:pt x="156" y="47"/>
                      <a:pt x="158" y="47"/>
                      <a:pt x="159" y="47"/>
                    </a:cubicBezTo>
                    <a:cubicBezTo>
                      <a:pt x="165" y="58"/>
                      <a:pt x="157" y="68"/>
                      <a:pt x="159" y="78"/>
                    </a:cubicBezTo>
                    <a:cubicBezTo>
                      <a:pt x="143" y="118"/>
                      <a:pt x="122" y="156"/>
                      <a:pt x="119" y="199"/>
                    </a:cubicBezTo>
                    <a:cubicBezTo>
                      <a:pt x="115" y="245"/>
                      <a:pt x="90" y="281"/>
                      <a:pt x="72" y="320"/>
                    </a:cubicBezTo>
                    <a:cubicBezTo>
                      <a:pt x="67" y="321"/>
                      <a:pt x="63" y="321"/>
                      <a:pt x="60" y="326"/>
                    </a:cubicBezTo>
                    <a:cubicBezTo>
                      <a:pt x="50" y="343"/>
                      <a:pt x="38" y="359"/>
                      <a:pt x="28" y="376"/>
                    </a:cubicBezTo>
                    <a:cubicBezTo>
                      <a:pt x="37" y="362"/>
                      <a:pt x="47" y="347"/>
                      <a:pt x="57" y="333"/>
                    </a:cubicBezTo>
                    <a:cubicBezTo>
                      <a:pt x="59" y="330"/>
                      <a:pt x="60" y="325"/>
                      <a:pt x="66" y="329"/>
                    </a:cubicBezTo>
                    <a:cubicBezTo>
                      <a:pt x="65" y="348"/>
                      <a:pt x="54" y="362"/>
                      <a:pt x="46" y="378"/>
                    </a:cubicBezTo>
                    <a:cubicBezTo>
                      <a:pt x="36" y="397"/>
                      <a:pt x="24" y="415"/>
                      <a:pt x="18" y="436"/>
                    </a:cubicBezTo>
                    <a:cubicBezTo>
                      <a:pt x="26" y="405"/>
                      <a:pt x="48" y="380"/>
                      <a:pt x="60" y="351"/>
                    </a:cubicBezTo>
                    <a:cubicBezTo>
                      <a:pt x="76" y="310"/>
                      <a:pt x="99" y="273"/>
                      <a:pt x="115" y="232"/>
                    </a:cubicBezTo>
                    <a:cubicBezTo>
                      <a:pt x="121" y="215"/>
                      <a:pt x="117" y="197"/>
                      <a:pt x="122" y="179"/>
                    </a:cubicBezTo>
                    <a:cubicBezTo>
                      <a:pt x="130" y="155"/>
                      <a:pt x="138" y="130"/>
                      <a:pt x="148" y="106"/>
                    </a:cubicBezTo>
                    <a:cubicBezTo>
                      <a:pt x="158" y="85"/>
                      <a:pt x="165" y="63"/>
                      <a:pt x="170" y="40"/>
                    </a:cubicBezTo>
                    <a:cubicBezTo>
                      <a:pt x="173" y="26"/>
                      <a:pt x="169" y="10"/>
                      <a:pt x="183" y="0"/>
                    </a:cubicBezTo>
                    <a:cubicBezTo>
                      <a:pt x="185" y="4"/>
                      <a:pt x="183" y="9"/>
                      <a:pt x="188" y="12"/>
                    </a:cubicBezTo>
                    <a:cubicBezTo>
                      <a:pt x="197" y="23"/>
                      <a:pt x="187" y="34"/>
                      <a:pt x="186" y="45"/>
                    </a:cubicBezTo>
                    <a:cubicBezTo>
                      <a:pt x="185" y="51"/>
                      <a:pt x="180" y="57"/>
                      <a:pt x="182" y="65"/>
                    </a:cubicBezTo>
                    <a:cubicBezTo>
                      <a:pt x="182" y="79"/>
                      <a:pt x="178" y="93"/>
                      <a:pt x="173" y="105"/>
                    </a:cubicBezTo>
                    <a:cubicBezTo>
                      <a:pt x="158" y="143"/>
                      <a:pt x="150" y="183"/>
                      <a:pt x="143" y="223"/>
                    </a:cubicBezTo>
                    <a:cubicBezTo>
                      <a:pt x="141" y="237"/>
                      <a:pt x="136" y="249"/>
                      <a:pt x="127" y="261"/>
                    </a:cubicBezTo>
                    <a:cubicBezTo>
                      <a:pt x="115" y="277"/>
                      <a:pt x="105" y="295"/>
                      <a:pt x="99" y="313"/>
                    </a:cubicBezTo>
                    <a:cubicBezTo>
                      <a:pt x="103" y="304"/>
                      <a:pt x="108" y="293"/>
                      <a:pt x="114" y="282"/>
                    </a:cubicBezTo>
                    <a:cubicBezTo>
                      <a:pt x="118" y="276"/>
                      <a:pt x="121" y="269"/>
                      <a:pt x="130" y="271"/>
                    </a:cubicBezTo>
                    <a:cubicBezTo>
                      <a:pt x="141" y="284"/>
                      <a:pt x="130" y="295"/>
                      <a:pt x="124" y="304"/>
                    </a:cubicBezTo>
                    <a:cubicBezTo>
                      <a:pt x="110" y="323"/>
                      <a:pt x="95" y="340"/>
                      <a:pt x="86" y="357"/>
                    </a:cubicBezTo>
                    <a:cubicBezTo>
                      <a:pt x="92" y="347"/>
                      <a:pt x="100" y="334"/>
                      <a:pt x="110" y="321"/>
                    </a:cubicBezTo>
                    <a:cubicBezTo>
                      <a:pt x="114" y="316"/>
                      <a:pt x="119" y="310"/>
                      <a:pt x="124" y="321"/>
                    </a:cubicBezTo>
                    <a:cubicBezTo>
                      <a:pt x="125" y="323"/>
                      <a:pt x="126" y="326"/>
                      <a:pt x="127" y="328"/>
                    </a:cubicBezTo>
                    <a:cubicBezTo>
                      <a:pt x="127" y="345"/>
                      <a:pt x="115" y="356"/>
                      <a:pt x="108" y="369"/>
                    </a:cubicBezTo>
                    <a:cubicBezTo>
                      <a:pt x="102" y="380"/>
                      <a:pt x="97" y="391"/>
                      <a:pt x="89" y="401"/>
                    </a:cubicBezTo>
                    <a:cubicBezTo>
                      <a:pt x="99" y="393"/>
                      <a:pt x="98" y="377"/>
                      <a:pt x="111" y="372"/>
                    </a:cubicBezTo>
                    <a:cubicBezTo>
                      <a:pt x="113" y="383"/>
                      <a:pt x="105" y="392"/>
                      <a:pt x="101" y="401"/>
                    </a:cubicBezTo>
                    <a:cubicBezTo>
                      <a:pt x="99" y="407"/>
                      <a:pt x="96" y="415"/>
                      <a:pt x="88" y="414"/>
                    </a:cubicBezTo>
                    <a:cubicBezTo>
                      <a:pt x="80" y="414"/>
                      <a:pt x="86" y="403"/>
                      <a:pt x="81" y="400"/>
                    </a:cubicBezTo>
                    <a:cubicBezTo>
                      <a:pt x="72" y="399"/>
                      <a:pt x="74" y="406"/>
                      <a:pt x="72" y="410"/>
                    </a:cubicBezTo>
                    <a:cubicBezTo>
                      <a:pt x="63" y="433"/>
                      <a:pt x="56" y="456"/>
                      <a:pt x="40" y="476"/>
                    </a:cubicBezTo>
                    <a:cubicBezTo>
                      <a:pt x="40" y="483"/>
                      <a:pt x="40" y="490"/>
                      <a:pt x="40" y="497"/>
                    </a:cubicBezTo>
                    <a:close/>
                  </a:path>
                </a:pathLst>
              </a:custGeom>
              <a:solidFill>
                <a:srgbClr val="F0D9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8" name="Freeform 45">
                <a:extLst>
                  <a:ext uri="{FF2B5EF4-FFF2-40B4-BE49-F238E27FC236}">
                    <a16:creationId xmlns:a16="http://schemas.microsoft.com/office/drawing/2014/main" id="{379E9154-C570-4626-BC72-0AC821D066A7}"/>
                  </a:ext>
                </a:extLst>
              </p:cNvPr>
              <p:cNvSpPr>
                <a:spLocks/>
              </p:cNvSpPr>
              <p:nvPr/>
            </p:nvSpPr>
            <p:spPr bwMode="auto">
              <a:xfrm>
                <a:off x="265" y="3135"/>
                <a:ext cx="578" cy="78"/>
              </a:xfrm>
              <a:custGeom>
                <a:avLst/>
                <a:gdLst>
                  <a:gd name="T0" fmla="*/ 420 w 514"/>
                  <a:gd name="T1" fmla="*/ 62 h 70"/>
                  <a:gd name="T2" fmla="*/ 354 w 514"/>
                  <a:gd name="T3" fmla="*/ 64 h 70"/>
                  <a:gd name="T4" fmla="*/ 248 w 514"/>
                  <a:gd name="T5" fmla="*/ 57 h 70"/>
                  <a:gd name="T6" fmla="*/ 198 w 514"/>
                  <a:gd name="T7" fmla="*/ 52 h 70"/>
                  <a:gd name="T8" fmla="*/ 129 w 514"/>
                  <a:gd name="T9" fmla="*/ 52 h 70"/>
                  <a:gd name="T10" fmla="*/ 97 w 514"/>
                  <a:gd name="T11" fmla="*/ 48 h 70"/>
                  <a:gd name="T12" fmla="*/ 19 w 514"/>
                  <a:gd name="T13" fmla="*/ 50 h 70"/>
                  <a:gd name="T14" fmla="*/ 0 w 514"/>
                  <a:gd name="T15" fmla="*/ 46 h 70"/>
                  <a:gd name="T16" fmla="*/ 20 w 514"/>
                  <a:gd name="T17" fmla="*/ 6 h 70"/>
                  <a:gd name="T18" fmla="*/ 42 w 514"/>
                  <a:gd name="T19" fmla="*/ 0 h 70"/>
                  <a:gd name="T20" fmla="*/ 177 w 514"/>
                  <a:gd name="T21" fmla="*/ 9 h 70"/>
                  <a:gd name="T22" fmla="*/ 315 w 514"/>
                  <a:gd name="T23" fmla="*/ 21 h 70"/>
                  <a:gd name="T24" fmla="*/ 321 w 514"/>
                  <a:gd name="T25" fmla="*/ 21 h 70"/>
                  <a:gd name="T26" fmla="*/ 477 w 514"/>
                  <a:gd name="T27" fmla="*/ 17 h 70"/>
                  <a:gd name="T28" fmla="*/ 514 w 514"/>
                  <a:gd name="T29" fmla="*/ 28 h 70"/>
                  <a:gd name="T30" fmla="*/ 488 w 514"/>
                  <a:gd name="T31" fmla="*/ 45 h 70"/>
                  <a:gd name="T32" fmla="*/ 463 w 514"/>
                  <a:gd name="T33" fmla="*/ 42 h 70"/>
                  <a:gd name="T34" fmla="*/ 445 w 514"/>
                  <a:gd name="T35" fmla="*/ 38 h 70"/>
                  <a:gd name="T36" fmla="*/ 423 w 514"/>
                  <a:gd name="T37" fmla="*/ 38 h 70"/>
                  <a:gd name="T38" fmla="*/ 420 w 514"/>
                  <a:gd name="T39" fmla="*/ 6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14" h="70">
                    <a:moveTo>
                      <a:pt x="420" y="62"/>
                    </a:moveTo>
                    <a:cubicBezTo>
                      <a:pt x="398" y="70"/>
                      <a:pt x="375" y="68"/>
                      <a:pt x="354" y="64"/>
                    </a:cubicBezTo>
                    <a:cubicBezTo>
                      <a:pt x="319" y="57"/>
                      <a:pt x="283" y="59"/>
                      <a:pt x="248" y="57"/>
                    </a:cubicBezTo>
                    <a:cubicBezTo>
                      <a:pt x="231" y="56"/>
                      <a:pt x="215" y="58"/>
                      <a:pt x="198" y="52"/>
                    </a:cubicBezTo>
                    <a:cubicBezTo>
                      <a:pt x="176" y="45"/>
                      <a:pt x="152" y="59"/>
                      <a:pt x="129" y="52"/>
                    </a:cubicBezTo>
                    <a:cubicBezTo>
                      <a:pt x="119" y="49"/>
                      <a:pt x="108" y="50"/>
                      <a:pt x="97" y="48"/>
                    </a:cubicBezTo>
                    <a:cubicBezTo>
                      <a:pt x="71" y="44"/>
                      <a:pt x="45" y="51"/>
                      <a:pt x="19" y="50"/>
                    </a:cubicBezTo>
                    <a:cubicBezTo>
                      <a:pt x="12" y="50"/>
                      <a:pt x="5" y="53"/>
                      <a:pt x="0" y="46"/>
                    </a:cubicBezTo>
                    <a:cubicBezTo>
                      <a:pt x="4" y="31"/>
                      <a:pt x="12" y="19"/>
                      <a:pt x="20" y="6"/>
                    </a:cubicBezTo>
                    <a:cubicBezTo>
                      <a:pt x="26" y="0"/>
                      <a:pt x="34" y="0"/>
                      <a:pt x="42" y="0"/>
                    </a:cubicBezTo>
                    <a:cubicBezTo>
                      <a:pt x="87" y="5"/>
                      <a:pt x="132" y="5"/>
                      <a:pt x="177" y="9"/>
                    </a:cubicBezTo>
                    <a:cubicBezTo>
                      <a:pt x="223" y="14"/>
                      <a:pt x="269" y="21"/>
                      <a:pt x="315" y="21"/>
                    </a:cubicBezTo>
                    <a:cubicBezTo>
                      <a:pt x="317" y="21"/>
                      <a:pt x="319" y="21"/>
                      <a:pt x="321" y="21"/>
                    </a:cubicBezTo>
                    <a:cubicBezTo>
                      <a:pt x="373" y="16"/>
                      <a:pt x="425" y="16"/>
                      <a:pt x="477" y="17"/>
                    </a:cubicBezTo>
                    <a:cubicBezTo>
                      <a:pt x="491" y="17"/>
                      <a:pt x="503" y="20"/>
                      <a:pt x="514" y="28"/>
                    </a:cubicBezTo>
                    <a:cubicBezTo>
                      <a:pt x="510" y="44"/>
                      <a:pt x="502" y="50"/>
                      <a:pt x="488" y="45"/>
                    </a:cubicBezTo>
                    <a:cubicBezTo>
                      <a:pt x="480" y="41"/>
                      <a:pt x="472" y="40"/>
                      <a:pt x="463" y="42"/>
                    </a:cubicBezTo>
                    <a:cubicBezTo>
                      <a:pt x="457" y="44"/>
                      <a:pt x="450" y="44"/>
                      <a:pt x="445" y="38"/>
                    </a:cubicBezTo>
                    <a:cubicBezTo>
                      <a:pt x="437" y="29"/>
                      <a:pt x="430" y="33"/>
                      <a:pt x="423" y="38"/>
                    </a:cubicBezTo>
                    <a:cubicBezTo>
                      <a:pt x="414" y="45"/>
                      <a:pt x="411" y="53"/>
                      <a:pt x="420" y="62"/>
                    </a:cubicBezTo>
                    <a:close/>
                  </a:path>
                </a:pathLst>
              </a:custGeom>
              <a:solidFill>
                <a:srgbClr val="A3CAD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9" name="Freeform 46">
                <a:extLst>
                  <a:ext uri="{FF2B5EF4-FFF2-40B4-BE49-F238E27FC236}">
                    <a16:creationId xmlns:a16="http://schemas.microsoft.com/office/drawing/2014/main" id="{1D1ADE40-6938-4B7D-92A8-67A8F72A6832}"/>
                  </a:ext>
                </a:extLst>
              </p:cNvPr>
              <p:cNvSpPr>
                <a:spLocks/>
              </p:cNvSpPr>
              <p:nvPr/>
            </p:nvSpPr>
            <p:spPr bwMode="auto">
              <a:xfrm>
                <a:off x="288" y="3099"/>
                <a:ext cx="583" cy="76"/>
              </a:xfrm>
              <a:custGeom>
                <a:avLst/>
                <a:gdLst>
                  <a:gd name="T0" fmla="*/ 492 w 519"/>
                  <a:gd name="T1" fmla="*/ 62 h 68"/>
                  <a:gd name="T2" fmla="*/ 380 w 519"/>
                  <a:gd name="T3" fmla="*/ 56 h 68"/>
                  <a:gd name="T4" fmla="*/ 321 w 519"/>
                  <a:gd name="T5" fmla="*/ 57 h 68"/>
                  <a:gd name="T6" fmla="*/ 224 w 519"/>
                  <a:gd name="T7" fmla="*/ 57 h 68"/>
                  <a:gd name="T8" fmla="*/ 185 w 519"/>
                  <a:gd name="T9" fmla="*/ 47 h 68"/>
                  <a:gd name="T10" fmla="*/ 101 w 519"/>
                  <a:gd name="T11" fmla="*/ 40 h 68"/>
                  <a:gd name="T12" fmla="*/ 0 w 519"/>
                  <a:gd name="T13" fmla="*/ 38 h 68"/>
                  <a:gd name="T14" fmla="*/ 16 w 519"/>
                  <a:gd name="T15" fmla="*/ 2 h 68"/>
                  <a:gd name="T16" fmla="*/ 67 w 519"/>
                  <a:gd name="T17" fmla="*/ 0 h 68"/>
                  <a:gd name="T18" fmla="*/ 205 w 519"/>
                  <a:gd name="T19" fmla="*/ 15 h 68"/>
                  <a:gd name="T20" fmla="*/ 249 w 519"/>
                  <a:gd name="T21" fmla="*/ 13 h 68"/>
                  <a:gd name="T22" fmla="*/ 263 w 519"/>
                  <a:gd name="T23" fmla="*/ 12 h 68"/>
                  <a:gd name="T24" fmla="*/ 432 w 519"/>
                  <a:gd name="T25" fmla="*/ 17 h 68"/>
                  <a:gd name="T26" fmla="*/ 480 w 519"/>
                  <a:gd name="T27" fmla="*/ 12 h 68"/>
                  <a:gd name="T28" fmla="*/ 512 w 519"/>
                  <a:gd name="T29" fmla="*/ 19 h 68"/>
                  <a:gd name="T30" fmla="*/ 515 w 519"/>
                  <a:gd name="T31" fmla="*/ 38 h 68"/>
                  <a:gd name="T32" fmla="*/ 512 w 519"/>
                  <a:gd name="T33" fmla="*/ 64 h 68"/>
                  <a:gd name="T34" fmla="*/ 492 w 519"/>
                  <a:gd name="T35" fmla="*/ 6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19" h="68">
                    <a:moveTo>
                      <a:pt x="492" y="62"/>
                    </a:moveTo>
                    <a:cubicBezTo>
                      <a:pt x="455" y="51"/>
                      <a:pt x="418" y="52"/>
                      <a:pt x="380" y="56"/>
                    </a:cubicBezTo>
                    <a:cubicBezTo>
                      <a:pt x="361" y="58"/>
                      <a:pt x="340" y="53"/>
                      <a:pt x="321" y="57"/>
                    </a:cubicBezTo>
                    <a:cubicBezTo>
                      <a:pt x="289" y="63"/>
                      <a:pt x="257" y="49"/>
                      <a:pt x="224" y="57"/>
                    </a:cubicBezTo>
                    <a:cubicBezTo>
                      <a:pt x="211" y="60"/>
                      <a:pt x="201" y="47"/>
                      <a:pt x="185" y="47"/>
                    </a:cubicBezTo>
                    <a:cubicBezTo>
                      <a:pt x="157" y="49"/>
                      <a:pt x="129" y="42"/>
                      <a:pt x="101" y="40"/>
                    </a:cubicBezTo>
                    <a:cubicBezTo>
                      <a:pt x="67" y="38"/>
                      <a:pt x="34" y="39"/>
                      <a:pt x="0" y="38"/>
                    </a:cubicBezTo>
                    <a:cubicBezTo>
                      <a:pt x="5" y="26"/>
                      <a:pt x="11" y="14"/>
                      <a:pt x="16" y="2"/>
                    </a:cubicBezTo>
                    <a:cubicBezTo>
                      <a:pt x="33" y="0"/>
                      <a:pt x="50" y="0"/>
                      <a:pt x="67" y="0"/>
                    </a:cubicBezTo>
                    <a:cubicBezTo>
                      <a:pt x="112" y="10"/>
                      <a:pt x="159" y="11"/>
                      <a:pt x="205" y="15"/>
                    </a:cubicBezTo>
                    <a:cubicBezTo>
                      <a:pt x="220" y="17"/>
                      <a:pt x="235" y="18"/>
                      <a:pt x="249" y="13"/>
                    </a:cubicBezTo>
                    <a:cubicBezTo>
                      <a:pt x="254" y="12"/>
                      <a:pt x="258" y="12"/>
                      <a:pt x="263" y="12"/>
                    </a:cubicBezTo>
                    <a:cubicBezTo>
                      <a:pt x="319" y="19"/>
                      <a:pt x="376" y="14"/>
                      <a:pt x="432" y="17"/>
                    </a:cubicBezTo>
                    <a:cubicBezTo>
                      <a:pt x="448" y="17"/>
                      <a:pt x="464" y="16"/>
                      <a:pt x="480" y="12"/>
                    </a:cubicBezTo>
                    <a:cubicBezTo>
                      <a:pt x="491" y="10"/>
                      <a:pt x="502" y="11"/>
                      <a:pt x="512" y="19"/>
                    </a:cubicBezTo>
                    <a:cubicBezTo>
                      <a:pt x="517" y="25"/>
                      <a:pt x="514" y="32"/>
                      <a:pt x="515" y="38"/>
                    </a:cubicBezTo>
                    <a:cubicBezTo>
                      <a:pt x="516" y="47"/>
                      <a:pt x="519" y="56"/>
                      <a:pt x="512" y="64"/>
                    </a:cubicBezTo>
                    <a:cubicBezTo>
                      <a:pt x="505" y="68"/>
                      <a:pt x="498" y="67"/>
                      <a:pt x="492" y="62"/>
                    </a:cubicBezTo>
                    <a:close/>
                  </a:path>
                </a:pathLst>
              </a:custGeom>
              <a:solidFill>
                <a:srgbClr val="DBE4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0" name="Freeform 47">
                <a:extLst>
                  <a:ext uri="{FF2B5EF4-FFF2-40B4-BE49-F238E27FC236}">
                    <a16:creationId xmlns:a16="http://schemas.microsoft.com/office/drawing/2014/main" id="{F8F4D35A-B184-468F-A804-B17285A18E48}"/>
                  </a:ext>
                </a:extLst>
              </p:cNvPr>
              <p:cNvSpPr>
                <a:spLocks/>
              </p:cNvSpPr>
              <p:nvPr/>
            </p:nvSpPr>
            <p:spPr bwMode="auto">
              <a:xfrm>
                <a:off x="1839" y="4057"/>
                <a:ext cx="557" cy="68"/>
              </a:xfrm>
              <a:custGeom>
                <a:avLst/>
                <a:gdLst>
                  <a:gd name="T0" fmla="*/ 0 w 496"/>
                  <a:gd name="T1" fmla="*/ 25 h 60"/>
                  <a:gd name="T2" fmla="*/ 54 w 496"/>
                  <a:gd name="T3" fmla="*/ 20 h 60"/>
                  <a:gd name="T4" fmla="*/ 125 w 496"/>
                  <a:gd name="T5" fmla="*/ 15 h 60"/>
                  <a:gd name="T6" fmla="*/ 138 w 496"/>
                  <a:gd name="T7" fmla="*/ 16 h 60"/>
                  <a:gd name="T8" fmla="*/ 200 w 496"/>
                  <a:gd name="T9" fmla="*/ 14 h 60"/>
                  <a:gd name="T10" fmla="*/ 249 w 496"/>
                  <a:gd name="T11" fmla="*/ 19 h 60"/>
                  <a:gd name="T12" fmla="*/ 259 w 496"/>
                  <a:gd name="T13" fmla="*/ 21 h 60"/>
                  <a:gd name="T14" fmla="*/ 330 w 496"/>
                  <a:gd name="T15" fmla="*/ 17 h 60"/>
                  <a:gd name="T16" fmla="*/ 366 w 496"/>
                  <a:gd name="T17" fmla="*/ 9 h 60"/>
                  <a:gd name="T18" fmla="*/ 483 w 496"/>
                  <a:gd name="T19" fmla="*/ 10 h 60"/>
                  <a:gd name="T20" fmla="*/ 496 w 496"/>
                  <a:gd name="T21" fmla="*/ 5 h 60"/>
                  <a:gd name="T22" fmla="*/ 496 w 496"/>
                  <a:gd name="T23" fmla="*/ 17 h 60"/>
                  <a:gd name="T24" fmla="*/ 496 w 496"/>
                  <a:gd name="T25" fmla="*/ 21 h 60"/>
                  <a:gd name="T26" fmla="*/ 467 w 496"/>
                  <a:gd name="T27" fmla="*/ 36 h 60"/>
                  <a:gd name="T28" fmla="*/ 476 w 496"/>
                  <a:gd name="T29" fmla="*/ 41 h 60"/>
                  <a:gd name="T30" fmla="*/ 371 w 496"/>
                  <a:gd name="T31" fmla="*/ 43 h 60"/>
                  <a:gd name="T32" fmla="*/ 183 w 496"/>
                  <a:gd name="T33" fmla="*/ 55 h 60"/>
                  <a:gd name="T34" fmla="*/ 140 w 496"/>
                  <a:gd name="T35" fmla="*/ 49 h 60"/>
                  <a:gd name="T36" fmla="*/ 99 w 496"/>
                  <a:gd name="T37" fmla="*/ 54 h 60"/>
                  <a:gd name="T38" fmla="*/ 44 w 496"/>
                  <a:gd name="T39" fmla="*/ 53 h 60"/>
                  <a:gd name="T40" fmla="*/ 65 w 496"/>
                  <a:gd name="T41" fmla="*/ 41 h 60"/>
                  <a:gd name="T42" fmla="*/ 18 w 496"/>
                  <a:gd name="T43" fmla="*/ 39 h 60"/>
                  <a:gd name="T44" fmla="*/ 0 w 496"/>
                  <a:gd name="T45" fmla="*/ 25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96" h="60">
                    <a:moveTo>
                      <a:pt x="0" y="25"/>
                    </a:moveTo>
                    <a:cubicBezTo>
                      <a:pt x="17" y="16"/>
                      <a:pt x="37" y="21"/>
                      <a:pt x="54" y="20"/>
                    </a:cubicBezTo>
                    <a:cubicBezTo>
                      <a:pt x="78" y="20"/>
                      <a:pt x="101" y="18"/>
                      <a:pt x="125" y="15"/>
                    </a:cubicBezTo>
                    <a:cubicBezTo>
                      <a:pt x="129" y="14"/>
                      <a:pt x="135" y="14"/>
                      <a:pt x="138" y="16"/>
                    </a:cubicBezTo>
                    <a:cubicBezTo>
                      <a:pt x="159" y="27"/>
                      <a:pt x="179" y="20"/>
                      <a:pt x="200" y="14"/>
                    </a:cubicBezTo>
                    <a:cubicBezTo>
                      <a:pt x="216" y="9"/>
                      <a:pt x="233" y="12"/>
                      <a:pt x="249" y="19"/>
                    </a:cubicBezTo>
                    <a:cubicBezTo>
                      <a:pt x="253" y="21"/>
                      <a:pt x="255" y="23"/>
                      <a:pt x="259" y="21"/>
                    </a:cubicBezTo>
                    <a:cubicBezTo>
                      <a:pt x="282" y="11"/>
                      <a:pt x="306" y="19"/>
                      <a:pt x="330" y="17"/>
                    </a:cubicBezTo>
                    <a:cubicBezTo>
                      <a:pt x="341" y="16"/>
                      <a:pt x="353" y="8"/>
                      <a:pt x="366" y="9"/>
                    </a:cubicBezTo>
                    <a:cubicBezTo>
                      <a:pt x="405" y="12"/>
                      <a:pt x="444" y="0"/>
                      <a:pt x="483" y="10"/>
                    </a:cubicBezTo>
                    <a:cubicBezTo>
                      <a:pt x="487" y="11"/>
                      <a:pt x="492" y="7"/>
                      <a:pt x="496" y="5"/>
                    </a:cubicBezTo>
                    <a:cubicBezTo>
                      <a:pt x="496" y="9"/>
                      <a:pt x="496" y="13"/>
                      <a:pt x="496" y="17"/>
                    </a:cubicBezTo>
                    <a:cubicBezTo>
                      <a:pt x="496" y="18"/>
                      <a:pt x="496" y="20"/>
                      <a:pt x="496" y="21"/>
                    </a:cubicBezTo>
                    <a:cubicBezTo>
                      <a:pt x="487" y="31"/>
                      <a:pt x="477" y="38"/>
                      <a:pt x="467" y="36"/>
                    </a:cubicBezTo>
                    <a:cubicBezTo>
                      <a:pt x="469" y="36"/>
                      <a:pt x="475" y="31"/>
                      <a:pt x="476" y="41"/>
                    </a:cubicBezTo>
                    <a:cubicBezTo>
                      <a:pt x="441" y="33"/>
                      <a:pt x="406" y="39"/>
                      <a:pt x="371" y="43"/>
                    </a:cubicBezTo>
                    <a:cubicBezTo>
                      <a:pt x="309" y="51"/>
                      <a:pt x="246" y="48"/>
                      <a:pt x="183" y="55"/>
                    </a:cubicBezTo>
                    <a:cubicBezTo>
                      <a:pt x="170" y="57"/>
                      <a:pt x="155" y="54"/>
                      <a:pt x="140" y="49"/>
                    </a:cubicBezTo>
                    <a:cubicBezTo>
                      <a:pt x="130" y="46"/>
                      <a:pt x="113" y="50"/>
                      <a:pt x="99" y="54"/>
                    </a:cubicBezTo>
                    <a:cubicBezTo>
                      <a:pt x="81" y="59"/>
                      <a:pt x="62" y="60"/>
                      <a:pt x="44" y="53"/>
                    </a:cubicBezTo>
                    <a:cubicBezTo>
                      <a:pt x="50" y="44"/>
                      <a:pt x="50" y="44"/>
                      <a:pt x="65" y="41"/>
                    </a:cubicBezTo>
                    <a:cubicBezTo>
                      <a:pt x="48" y="42"/>
                      <a:pt x="33" y="38"/>
                      <a:pt x="18" y="39"/>
                    </a:cubicBezTo>
                    <a:cubicBezTo>
                      <a:pt x="10" y="40"/>
                      <a:pt x="1" y="36"/>
                      <a:pt x="0" y="25"/>
                    </a:cubicBezTo>
                    <a:close/>
                  </a:path>
                </a:pathLst>
              </a:custGeom>
              <a:solidFill>
                <a:srgbClr val="AED1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1" name="Freeform 48">
                <a:extLst>
                  <a:ext uri="{FF2B5EF4-FFF2-40B4-BE49-F238E27FC236}">
                    <a16:creationId xmlns:a16="http://schemas.microsoft.com/office/drawing/2014/main" id="{943F4A62-7211-4921-84B9-1960F5D167DE}"/>
                  </a:ext>
                </a:extLst>
              </p:cNvPr>
              <p:cNvSpPr>
                <a:spLocks/>
              </p:cNvSpPr>
              <p:nvPr/>
            </p:nvSpPr>
            <p:spPr bwMode="auto">
              <a:xfrm>
                <a:off x="432" y="2802"/>
                <a:ext cx="451" cy="74"/>
              </a:xfrm>
              <a:custGeom>
                <a:avLst/>
                <a:gdLst>
                  <a:gd name="T0" fmla="*/ 0 w 402"/>
                  <a:gd name="T1" fmla="*/ 38 h 66"/>
                  <a:gd name="T2" fmla="*/ 19 w 402"/>
                  <a:gd name="T3" fmla="*/ 2 h 66"/>
                  <a:gd name="T4" fmla="*/ 73 w 402"/>
                  <a:gd name="T5" fmla="*/ 5 h 66"/>
                  <a:gd name="T6" fmla="*/ 184 w 402"/>
                  <a:gd name="T7" fmla="*/ 4 h 66"/>
                  <a:gd name="T8" fmla="*/ 311 w 402"/>
                  <a:gd name="T9" fmla="*/ 8 h 66"/>
                  <a:gd name="T10" fmla="*/ 371 w 402"/>
                  <a:gd name="T11" fmla="*/ 7 h 66"/>
                  <a:gd name="T12" fmla="*/ 397 w 402"/>
                  <a:gd name="T13" fmla="*/ 16 h 66"/>
                  <a:gd name="T14" fmla="*/ 398 w 402"/>
                  <a:gd name="T15" fmla="*/ 38 h 66"/>
                  <a:gd name="T16" fmla="*/ 397 w 402"/>
                  <a:gd name="T17" fmla="*/ 44 h 66"/>
                  <a:gd name="T18" fmla="*/ 392 w 402"/>
                  <a:gd name="T19" fmla="*/ 53 h 66"/>
                  <a:gd name="T20" fmla="*/ 381 w 402"/>
                  <a:gd name="T21" fmla="*/ 57 h 66"/>
                  <a:gd name="T22" fmla="*/ 215 w 402"/>
                  <a:gd name="T23" fmla="*/ 52 h 66"/>
                  <a:gd name="T24" fmla="*/ 175 w 402"/>
                  <a:gd name="T25" fmla="*/ 56 h 66"/>
                  <a:gd name="T26" fmla="*/ 72 w 402"/>
                  <a:gd name="T27" fmla="*/ 46 h 66"/>
                  <a:gd name="T28" fmla="*/ 22 w 402"/>
                  <a:gd name="T29" fmla="*/ 45 h 66"/>
                  <a:gd name="T30" fmla="*/ 0 w 402"/>
                  <a:gd name="T31" fmla="*/ 38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02" h="66">
                    <a:moveTo>
                      <a:pt x="0" y="38"/>
                    </a:moveTo>
                    <a:cubicBezTo>
                      <a:pt x="2" y="24"/>
                      <a:pt x="13" y="14"/>
                      <a:pt x="19" y="2"/>
                    </a:cubicBezTo>
                    <a:cubicBezTo>
                      <a:pt x="37" y="0"/>
                      <a:pt x="55" y="3"/>
                      <a:pt x="73" y="5"/>
                    </a:cubicBezTo>
                    <a:cubicBezTo>
                      <a:pt x="110" y="9"/>
                      <a:pt x="147" y="3"/>
                      <a:pt x="184" y="4"/>
                    </a:cubicBezTo>
                    <a:cubicBezTo>
                      <a:pt x="226" y="4"/>
                      <a:pt x="269" y="8"/>
                      <a:pt x="311" y="8"/>
                    </a:cubicBezTo>
                    <a:cubicBezTo>
                      <a:pt x="331" y="7"/>
                      <a:pt x="351" y="5"/>
                      <a:pt x="371" y="7"/>
                    </a:cubicBezTo>
                    <a:cubicBezTo>
                      <a:pt x="381" y="7"/>
                      <a:pt x="390" y="8"/>
                      <a:pt x="397" y="16"/>
                    </a:cubicBezTo>
                    <a:cubicBezTo>
                      <a:pt x="402" y="23"/>
                      <a:pt x="399" y="30"/>
                      <a:pt x="398" y="38"/>
                    </a:cubicBezTo>
                    <a:cubicBezTo>
                      <a:pt x="397" y="40"/>
                      <a:pt x="397" y="42"/>
                      <a:pt x="397" y="44"/>
                    </a:cubicBezTo>
                    <a:cubicBezTo>
                      <a:pt x="396" y="47"/>
                      <a:pt x="394" y="50"/>
                      <a:pt x="392" y="53"/>
                    </a:cubicBezTo>
                    <a:cubicBezTo>
                      <a:pt x="389" y="56"/>
                      <a:pt x="385" y="57"/>
                      <a:pt x="381" y="57"/>
                    </a:cubicBezTo>
                    <a:cubicBezTo>
                      <a:pt x="326" y="56"/>
                      <a:pt x="270" y="66"/>
                      <a:pt x="215" y="52"/>
                    </a:cubicBezTo>
                    <a:cubicBezTo>
                      <a:pt x="201" y="49"/>
                      <a:pt x="188" y="55"/>
                      <a:pt x="175" y="56"/>
                    </a:cubicBezTo>
                    <a:cubicBezTo>
                      <a:pt x="140" y="57"/>
                      <a:pt x="106" y="55"/>
                      <a:pt x="72" y="46"/>
                    </a:cubicBezTo>
                    <a:cubicBezTo>
                      <a:pt x="55" y="41"/>
                      <a:pt x="39" y="49"/>
                      <a:pt x="22" y="45"/>
                    </a:cubicBezTo>
                    <a:cubicBezTo>
                      <a:pt x="15" y="44"/>
                      <a:pt x="6" y="45"/>
                      <a:pt x="0" y="38"/>
                    </a:cubicBezTo>
                    <a:close/>
                  </a:path>
                </a:pathLst>
              </a:custGeom>
              <a:solidFill>
                <a:srgbClr val="DDE5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2" name="Freeform 49">
                <a:extLst>
                  <a:ext uri="{FF2B5EF4-FFF2-40B4-BE49-F238E27FC236}">
                    <a16:creationId xmlns:a16="http://schemas.microsoft.com/office/drawing/2014/main" id="{F50ABA6B-6C6E-4F60-A1AA-CC83EBD30133}"/>
                  </a:ext>
                </a:extLst>
              </p:cNvPr>
              <p:cNvSpPr>
                <a:spLocks/>
              </p:cNvSpPr>
              <p:nvPr/>
            </p:nvSpPr>
            <p:spPr bwMode="auto">
              <a:xfrm>
                <a:off x="1987" y="3938"/>
                <a:ext cx="411" cy="76"/>
              </a:xfrm>
              <a:custGeom>
                <a:avLst/>
                <a:gdLst>
                  <a:gd name="T0" fmla="*/ 361 w 366"/>
                  <a:gd name="T1" fmla="*/ 8 h 68"/>
                  <a:gd name="T2" fmla="*/ 363 w 366"/>
                  <a:gd name="T3" fmla="*/ 48 h 68"/>
                  <a:gd name="T4" fmla="*/ 319 w 366"/>
                  <a:gd name="T5" fmla="*/ 53 h 68"/>
                  <a:gd name="T6" fmla="*/ 212 w 366"/>
                  <a:gd name="T7" fmla="*/ 56 h 68"/>
                  <a:gd name="T8" fmla="*/ 192 w 366"/>
                  <a:gd name="T9" fmla="*/ 63 h 68"/>
                  <a:gd name="T10" fmla="*/ 133 w 366"/>
                  <a:gd name="T11" fmla="*/ 65 h 68"/>
                  <a:gd name="T12" fmla="*/ 70 w 366"/>
                  <a:gd name="T13" fmla="*/ 66 h 68"/>
                  <a:gd name="T14" fmla="*/ 54 w 366"/>
                  <a:gd name="T15" fmla="*/ 66 h 68"/>
                  <a:gd name="T16" fmla="*/ 12 w 366"/>
                  <a:gd name="T17" fmla="*/ 38 h 68"/>
                  <a:gd name="T18" fmla="*/ 13 w 366"/>
                  <a:gd name="T19" fmla="*/ 15 h 68"/>
                  <a:gd name="T20" fmla="*/ 100 w 366"/>
                  <a:gd name="T21" fmla="*/ 9 h 68"/>
                  <a:gd name="T22" fmla="*/ 210 w 366"/>
                  <a:gd name="T23" fmla="*/ 5 h 68"/>
                  <a:gd name="T24" fmla="*/ 335 w 366"/>
                  <a:gd name="T25" fmla="*/ 1 h 68"/>
                  <a:gd name="T26" fmla="*/ 359 w 366"/>
                  <a:gd name="T27" fmla="*/ 6 h 68"/>
                  <a:gd name="T28" fmla="*/ 361 w 366"/>
                  <a:gd name="T29" fmla="*/ 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66" h="68">
                    <a:moveTo>
                      <a:pt x="361" y="8"/>
                    </a:moveTo>
                    <a:cubicBezTo>
                      <a:pt x="357" y="21"/>
                      <a:pt x="366" y="34"/>
                      <a:pt x="363" y="48"/>
                    </a:cubicBezTo>
                    <a:cubicBezTo>
                      <a:pt x="349" y="56"/>
                      <a:pt x="333" y="52"/>
                      <a:pt x="319" y="53"/>
                    </a:cubicBezTo>
                    <a:cubicBezTo>
                      <a:pt x="283" y="53"/>
                      <a:pt x="248" y="53"/>
                      <a:pt x="212" y="56"/>
                    </a:cubicBezTo>
                    <a:cubicBezTo>
                      <a:pt x="205" y="57"/>
                      <a:pt x="198" y="59"/>
                      <a:pt x="192" y="63"/>
                    </a:cubicBezTo>
                    <a:cubicBezTo>
                      <a:pt x="172" y="67"/>
                      <a:pt x="153" y="64"/>
                      <a:pt x="133" y="65"/>
                    </a:cubicBezTo>
                    <a:cubicBezTo>
                      <a:pt x="112" y="65"/>
                      <a:pt x="91" y="63"/>
                      <a:pt x="70" y="66"/>
                    </a:cubicBezTo>
                    <a:cubicBezTo>
                      <a:pt x="65" y="68"/>
                      <a:pt x="59" y="68"/>
                      <a:pt x="54" y="66"/>
                    </a:cubicBezTo>
                    <a:cubicBezTo>
                      <a:pt x="38" y="60"/>
                      <a:pt x="30" y="43"/>
                      <a:pt x="12" y="38"/>
                    </a:cubicBezTo>
                    <a:cubicBezTo>
                      <a:pt x="5" y="36"/>
                      <a:pt x="0" y="22"/>
                      <a:pt x="13" y="15"/>
                    </a:cubicBezTo>
                    <a:cubicBezTo>
                      <a:pt x="42" y="3"/>
                      <a:pt x="71" y="11"/>
                      <a:pt x="100" y="9"/>
                    </a:cubicBezTo>
                    <a:cubicBezTo>
                      <a:pt x="137" y="8"/>
                      <a:pt x="173" y="4"/>
                      <a:pt x="210" y="5"/>
                    </a:cubicBezTo>
                    <a:cubicBezTo>
                      <a:pt x="251" y="7"/>
                      <a:pt x="293" y="2"/>
                      <a:pt x="335" y="1"/>
                    </a:cubicBezTo>
                    <a:cubicBezTo>
                      <a:pt x="343" y="1"/>
                      <a:pt x="352" y="0"/>
                      <a:pt x="359" y="6"/>
                    </a:cubicBezTo>
                    <a:lnTo>
                      <a:pt x="361" y="8"/>
                    </a:lnTo>
                    <a:close/>
                  </a:path>
                </a:pathLst>
              </a:custGeom>
              <a:solidFill>
                <a:srgbClr val="DFE7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3" name="Freeform 50">
                <a:extLst>
                  <a:ext uri="{FF2B5EF4-FFF2-40B4-BE49-F238E27FC236}">
                    <a16:creationId xmlns:a16="http://schemas.microsoft.com/office/drawing/2014/main" id="{64A924B5-F236-4856-808D-8DD7D1E458C2}"/>
                  </a:ext>
                </a:extLst>
              </p:cNvPr>
              <p:cNvSpPr>
                <a:spLocks/>
              </p:cNvSpPr>
              <p:nvPr/>
            </p:nvSpPr>
            <p:spPr bwMode="auto">
              <a:xfrm>
                <a:off x="1716" y="3312"/>
                <a:ext cx="599" cy="62"/>
              </a:xfrm>
              <a:custGeom>
                <a:avLst/>
                <a:gdLst>
                  <a:gd name="T0" fmla="*/ 21 w 533"/>
                  <a:gd name="T1" fmla="*/ 24 h 55"/>
                  <a:gd name="T2" fmla="*/ 25 w 533"/>
                  <a:gd name="T3" fmla="*/ 24 h 55"/>
                  <a:gd name="T4" fmla="*/ 41 w 533"/>
                  <a:gd name="T5" fmla="*/ 24 h 55"/>
                  <a:gd name="T6" fmla="*/ 96 w 533"/>
                  <a:gd name="T7" fmla="*/ 20 h 55"/>
                  <a:gd name="T8" fmla="*/ 291 w 533"/>
                  <a:gd name="T9" fmla="*/ 16 h 55"/>
                  <a:gd name="T10" fmla="*/ 369 w 533"/>
                  <a:gd name="T11" fmla="*/ 6 h 55"/>
                  <a:gd name="T12" fmla="*/ 393 w 533"/>
                  <a:gd name="T13" fmla="*/ 6 h 55"/>
                  <a:gd name="T14" fmla="*/ 413 w 533"/>
                  <a:gd name="T15" fmla="*/ 7 h 55"/>
                  <a:gd name="T16" fmla="*/ 445 w 533"/>
                  <a:gd name="T17" fmla="*/ 8 h 55"/>
                  <a:gd name="T18" fmla="*/ 457 w 533"/>
                  <a:gd name="T19" fmla="*/ 4 h 55"/>
                  <a:gd name="T20" fmla="*/ 519 w 533"/>
                  <a:gd name="T21" fmla="*/ 2 h 55"/>
                  <a:gd name="T22" fmla="*/ 529 w 533"/>
                  <a:gd name="T23" fmla="*/ 8 h 55"/>
                  <a:gd name="T24" fmla="*/ 533 w 533"/>
                  <a:gd name="T25" fmla="*/ 24 h 55"/>
                  <a:gd name="T26" fmla="*/ 489 w 533"/>
                  <a:gd name="T27" fmla="*/ 32 h 55"/>
                  <a:gd name="T28" fmla="*/ 473 w 533"/>
                  <a:gd name="T29" fmla="*/ 32 h 55"/>
                  <a:gd name="T30" fmla="*/ 377 w 533"/>
                  <a:gd name="T31" fmla="*/ 40 h 55"/>
                  <a:gd name="T32" fmla="*/ 337 w 533"/>
                  <a:gd name="T33" fmla="*/ 40 h 55"/>
                  <a:gd name="T34" fmla="*/ 180 w 533"/>
                  <a:gd name="T35" fmla="*/ 52 h 55"/>
                  <a:gd name="T36" fmla="*/ 154 w 533"/>
                  <a:gd name="T37" fmla="*/ 48 h 55"/>
                  <a:gd name="T38" fmla="*/ 56 w 533"/>
                  <a:gd name="T39" fmla="*/ 49 h 55"/>
                  <a:gd name="T40" fmla="*/ 35 w 533"/>
                  <a:gd name="T41" fmla="*/ 52 h 55"/>
                  <a:gd name="T42" fmla="*/ 23 w 533"/>
                  <a:gd name="T43" fmla="*/ 53 h 55"/>
                  <a:gd name="T44" fmla="*/ 0 w 533"/>
                  <a:gd name="T45" fmla="*/ 38 h 55"/>
                  <a:gd name="T46" fmla="*/ 21 w 533"/>
                  <a:gd name="T47" fmla="*/ 24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33" h="55">
                    <a:moveTo>
                      <a:pt x="21" y="24"/>
                    </a:moveTo>
                    <a:cubicBezTo>
                      <a:pt x="23" y="24"/>
                      <a:pt x="24" y="24"/>
                      <a:pt x="25" y="24"/>
                    </a:cubicBezTo>
                    <a:cubicBezTo>
                      <a:pt x="30" y="25"/>
                      <a:pt x="36" y="33"/>
                      <a:pt x="41" y="24"/>
                    </a:cubicBezTo>
                    <a:cubicBezTo>
                      <a:pt x="59" y="18"/>
                      <a:pt x="78" y="21"/>
                      <a:pt x="96" y="20"/>
                    </a:cubicBezTo>
                    <a:cubicBezTo>
                      <a:pt x="161" y="18"/>
                      <a:pt x="226" y="18"/>
                      <a:pt x="291" y="16"/>
                    </a:cubicBezTo>
                    <a:cubicBezTo>
                      <a:pt x="316" y="15"/>
                      <a:pt x="344" y="18"/>
                      <a:pt x="369" y="6"/>
                    </a:cubicBezTo>
                    <a:cubicBezTo>
                      <a:pt x="376" y="2"/>
                      <a:pt x="385" y="3"/>
                      <a:pt x="393" y="6"/>
                    </a:cubicBezTo>
                    <a:cubicBezTo>
                      <a:pt x="400" y="10"/>
                      <a:pt x="407" y="10"/>
                      <a:pt x="413" y="7"/>
                    </a:cubicBezTo>
                    <a:cubicBezTo>
                      <a:pt x="424" y="3"/>
                      <a:pt x="434" y="0"/>
                      <a:pt x="445" y="8"/>
                    </a:cubicBezTo>
                    <a:cubicBezTo>
                      <a:pt x="450" y="12"/>
                      <a:pt x="452" y="4"/>
                      <a:pt x="457" y="4"/>
                    </a:cubicBezTo>
                    <a:cubicBezTo>
                      <a:pt x="478" y="3"/>
                      <a:pt x="499" y="2"/>
                      <a:pt x="519" y="2"/>
                    </a:cubicBezTo>
                    <a:cubicBezTo>
                      <a:pt x="524" y="2"/>
                      <a:pt x="527" y="4"/>
                      <a:pt x="529" y="8"/>
                    </a:cubicBezTo>
                    <a:cubicBezTo>
                      <a:pt x="530" y="13"/>
                      <a:pt x="532" y="19"/>
                      <a:pt x="533" y="24"/>
                    </a:cubicBezTo>
                    <a:cubicBezTo>
                      <a:pt x="517" y="22"/>
                      <a:pt x="502" y="23"/>
                      <a:pt x="489" y="32"/>
                    </a:cubicBezTo>
                    <a:cubicBezTo>
                      <a:pt x="483" y="32"/>
                      <a:pt x="478" y="32"/>
                      <a:pt x="473" y="32"/>
                    </a:cubicBezTo>
                    <a:cubicBezTo>
                      <a:pt x="441" y="27"/>
                      <a:pt x="409" y="35"/>
                      <a:pt x="377" y="40"/>
                    </a:cubicBezTo>
                    <a:cubicBezTo>
                      <a:pt x="363" y="42"/>
                      <a:pt x="350" y="32"/>
                      <a:pt x="337" y="40"/>
                    </a:cubicBezTo>
                    <a:cubicBezTo>
                      <a:pt x="285" y="52"/>
                      <a:pt x="232" y="41"/>
                      <a:pt x="180" y="52"/>
                    </a:cubicBezTo>
                    <a:cubicBezTo>
                      <a:pt x="170" y="54"/>
                      <a:pt x="162" y="53"/>
                      <a:pt x="154" y="48"/>
                    </a:cubicBezTo>
                    <a:cubicBezTo>
                      <a:pt x="121" y="52"/>
                      <a:pt x="88" y="50"/>
                      <a:pt x="56" y="49"/>
                    </a:cubicBezTo>
                    <a:cubicBezTo>
                      <a:pt x="48" y="49"/>
                      <a:pt x="41" y="50"/>
                      <a:pt x="35" y="52"/>
                    </a:cubicBezTo>
                    <a:cubicBezTo>
                      <a:pt x="31" y="53"/>
                      <a:pt x="27" y="55"/>
                      <a:pt x="23" y="53"/>
                    </a:cubicBezTo>
                    <a:cubicBezTo>
                      <a:pt x="14" y="50"/>
                      <a:pt x="1" y="50"/>
                      <a:pt x="0" y="38"/>
                    </a:cubicBezTo>
                    <a:cubicBezTo>
                      <a:pt x="0" y="27"/>
                      <a:pt x="11" y="24"/>
                      <a:pt x="21" y="24"/>
                    </a:cubicBezTo>
                    <a:close/>
                  </a:path>
                </a:pathLst>
              </a:custGeom>
              <a:solidFill>
                <a:srgbClr val="5CA7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4" name="Freeform 51">
                <a:extLst>
                  <a:ext uri="{FF2B5EF4-FFF2-40B4-BE49-F238E27FC236}">
                    <a16:creationId xmlns:a16="http://schemas.microsoft.com/office/drawing/2014/main" id="{996AE5E8-11E8-45AF-A625-BAE1E926E92D}"/>
                  </a:ext>
                </a:extLst>
              </p:cNvPr>
              <p:cNvSpPr>
                <a:spLocks/>
              </p:cNvSpPr>
              <p:nvPr/>
            </p:nvSpPr>
            <p:spPr bwMode="auto">
              <a:xfrm>
                <a:off x="391" y="2874"/>
                <a:ext cx="483" cy="78"/>
              </a:xfrm>
              <a:custGeom>
                <a:avLst/>
                <a:gdLst>
                  <a:gd name="T0" fmla="*/ 0 w 430"/>
                  <a:gd name="T1" fmla="*/ 46 h 69"/>
                  <a:gd name="T2" fmla="*/ 21 w 430"/>
                  <a:gd name="T3" fmla="*/ 5 h 69"/>
                  <a:gd name="T4" fmla="*/ 38 w 430"/>
                  <a:gd name="T5" fmla="*/ 1 h 69"/>
                  <a:gd name="T6" fmla="*/ 117 w 430"/>
                  <a:gd name="T7" fmla="*/ 6 h 69"/>
                  <a:gd name="T8" fmla="*/ 176 w 430"/>
                  <a:gd name="T9" fmla="*/ 9 h 69"/>
                  <a:gd name="T10" fmla="*/ 307 w 430"/>
                  <a:gd name="T11" fmla="*/ 12 h 69"/>
                  <a:gd name="T12" fmla="*/ 357 w 430"/>
                  <a:gd name="T13" fmla="*/ 9 h 69"/>
                  <a:gd name="T14" fmla="*/ 425 w 430"/>
                  <a:gd name="T15" fmla="*/ 18 h 69"/>
                  <a:gd name="T16" fmla="*/ 428 w 430"/>
                  <a:gd name="T17" fmla="*/ 39 h 69"/>
                  <a:gd name="T18" fmla="*/ 374 w 430"/>
                  <a:gd name="T19" fmla="*/ 62 h 69"/>
                  <a:gd name="T20" fmla="*/ 308 w 430"/>
                  <a:gd name="T21" fmla="*/ 54 h 69"/>
                  <a:gd name="T22" fmla="*/ 207 w 430"/>
                  <a:gd name="T23" fmla="*/ 47 h 69"/>
                  <a:gd name="T24" fmla="*/ 193 w 430"/>
                  <a:gd name="T25" fmla="*/ 46 h 69"/>
                  <a:gd name="T26" fmla="*/ 111 w 430"/>
                  <a:gd name="T27" fmla="*/ 51 h 69"/>
                  <a:gd name="T28" fmla="*/ 15 w 430"/>
                  <a:gd name="T29" fmla="*/ 45 h 69"/>
                  <a:gd name="T30" fmla="*/ 0 w 430"/>
                  <a:gd name="T31" fmla="*/ 46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30" h="69">
                    <a:moveTo>
                      <a:pt x="0" y="46"/>
                    </a:moveTo>
                    <a:cubicBezTo>
                      <a:pt x="2" y="30"/>
                      <a:pt x="17" y="21"/>
                      <a:pt x="21" y="5"/>
                    </a:cubicBezTo>
                    <a:cubicBezTo>
                      <a:pt x="26" y="1"/>
                      <a:pt x="32" y="0"/>
                      <a:pt x="38" y="1"/>
                    </a:cubicBezTo>
                    <a:cubicBezTo>
                      <a:pt x="64" y="5"/>
                      <a:pt x="91" y="2"/>
                      <a:pt x="117" y="6"/>
                    </a:cubicBezTo>
                    <a:cubicBezTo>
                      <a:pt x="137" y="10"/>
                      <a:pt x="157" y="8"/>
                      <a:pt x="176" y="9"/>
                    </a:cubicBezTo>
                    <a:cubicBezTo>
                      <a:pt x="220" y="10"/>
                      <a:pt x="264" y="9"/>
                      <a:pt x="307" y="12"/>
                    </a:cubicBezTo>
                    <a:cubicBezTo>
                      <a:pt x="324" y="13"/>
                      <a:pt x="340" y="8"/>
                      <a:pt x="357" y="9"/>
                    </a:cubicBezTo>
                    <a:cubicBezTo>
                      <a:pt x="380" y="11"/>
                      <a:pt x="402" y="17"/>
                      <a:pt x="425" y="18"/>
                    </a:cubicBezTo>
                    <a:cubicBezTo>
                      <a:pt x="430" y="25"/>
                      <a:pt x="429" y="32"/>
                      <a:pt x="428" y="39"/>
                    </a:cubicBezTo>
                    <a:cubicBezTo>
                      <a:pt x="416" y="65"/>
                      <a:pt x="407" y="69"/>
                      <a:pt x="374" y="62"/>
                    </a:cubicBezTo>
                    <a:cubicBezTo>
                      <a:pt x="353" y="52"/>
                      <a:pt x="331" y="52"/>
                      <a:pt x="308" y="54"/>
                    </a:cubicBezTo>
                    <a:cubicBezTo>
                      <a:pt x="274" y="57"/>
                      <a:pt x="240" y="51"/>
                      <a:pt x="207" y="47"/>
                    </a:cubicBezTo>
                    <a:cubicBezTo>
                      <a:pt x="202" y="46"/>
                      <a:pt x="197" y="44"/>
                      <a:pt x="193" y="46"/>
                    </a:cubicBezTo>
                    <a:cubicBezTo>
                      <a:pt x="166" y="60"/>
                      <a:pt x="138" y="49"/>
                      <a:pt x="111" y="51"/>
                    </a:cubicBezTo>
                    <a:cubicBezTo>
                      <a:pt x="79" y="44"/>
                      <a:pt x="48" y="38"/>
                      <a:pt x="15" y="45"/>
                    </a:cubicBezTo>
                    <a:cubicBezTo>
                      <a:pt x="10" y="46"/>
                      <a:pt x="5" y="49"/>
                      <a:pt x="0" y="46"/>
                    </a:cubicBezTo>
                    <a:close/>
                  </a:path>
                </a:pathLst>
              </a:custGeom>
              <a:solidFill>
                <a:srgbClr val="DAE4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5" name="Freeform 52">
                <a:extLst>
                  <a:ext uri="{FF2B5EF4-FFF2-40B4-BE49-F238E27FC236}">
                    <a16:creationId xmlns:a16="http://schemas.microsoft.com/office/drawing/2014/main" id="{5BAFDA0A-42B0-449F-A030-EE71E53EE451}"/>
                  </a:ext>
                </a:extLst>
              </p:cNvPr>
              <p:cNvSpPr>
                <a:spLocks/>
              </p:cNvSpPr>
              <p:nvPr/>
            </p:nvSpPr>
            <p:spPr bwMode="auto">
              <a:xfrm>
                <a:off x="1899" y="1262"/>
                <a:ext cx="116" cy="639"/>
              </a:xfrm>
              <a:custGeom>
                <a:avLst/>
                <a:gdLst>
                  <a:gd name="T0" fmla="*/ 2 w 103"/>
                  <a:gd name="T1" fmla="*/ 2 h 569"/>
                  <a:gd name="T2" fmla="*/ 22 w 103"/>
                  <a:gd name="T3" fmla="*/ 1 h 569"/>
                  <a:gd name="T4" fmla="*/ 30 w 103"/>
                  <a:gd name="T5" fmla="*/ 18 h 569"/>
                  <a:gd name="T6" fmla="*/ 39 w 103"/>
                  <a:gd name="T7" fmla="*/ 109 h 569"/>
                  <a:gd name="T8" fmla="*/ 40 w 103"/>
                  <a:gd name="T9" fmla="*/ 107 h 569"/>
                  <a:gd name="T10" fmla="*/ 50 w 103"/>
                  <a:gd name="T11" fmla="*/ 104 h 569"/>
                  <a:gd name="T12" fmla="*/ 58 w 103"/>
                  <a:gd name="T13" fmla="*/ 155 h 569"/>
                  <a:gd name="T14" fmla="*/ 57 w 103"/>
                  <a:gd name="T15" fmla="*/ 185 h 569"/>
                  <a:gd name="T16" fmla="*/ 48 w 103"/>
                  <a:gd name="T17" fmla="*/ 172 h 569"/>
                  <a:gd name="T18" fmla="*/ 72 w 103"/>
                  <a:gd name="T19" fmla="*/ 250 h 569"/>
                  <a:gd name="T20" fmla="*/ 85 w 103"/>
                  <a:gd name="T21" fmla="*/ 316 h 569"/>
                  <a:gd name="T22" fmla="*/ 95 w 103"/>
                  <a:gd name="T23" fmla="*/ 337 h 569"/>
                  <a:gd name="T24" fmla="*/ 97 w 103"/>
                  <a:gd name="T25" fmla="*/ 397 h 569"/>
                  <a:gd name="T26" fmla="*/ 89 w 103"/>
                  <a:gd name="T27" fmla="*/ 422 h 569"/>
                  <a:gd name="T28" fmla="*/ 83 w 103"/>
                  <a:gd name="T29" fmla="*/ 415 h 569"/>
                  <a:gd name="T30" fmla="*/ 60 w 103"/>
                  <a:gd name="T31" fmla="*/ 280 h 569"/>
                  <a:gd name="T32" fmla="*/ 58 w 103"/>
                  <a:gd name="T33" fmla="*/ 251 h 569"/>
                  <a:gd name="T34" fmla="*/ 70 w 103"/>
                  <a:gd name="T35" fmla="*/ 356 h 569"/>
                  <a:gd name="T36" fmla="*/ 85 w 103"/>
                  <a:gd name="T37" fmla="*/ 433 h 569"/>
                  <a:gd name="T38" fmla="*/ 88 w 103"/>
                  <a:gd name="T39" fmla="*/ 512 h 569"/>
                  <a:gd name="T40" fmla="*/ 89 w 103"/>
                  <a:gd name="T41" fmla="*/ 569 h 569"/>
                  <a:gd name="T42" fmla="*/ 79 w 103"/>
                  <a:gd name="T43" fmla="*/ 540 h 569"/>
                  <a:gd name="T44" fmla="*/ 61 w 103"/>
                  <a:gd name="T45" fmla="*/ 428 h 569"/>
                  <a:gd name="T46" fmla="*/ 50 w 103"/>
                  <a:gd name="T47" fmla="*/ 400 h 569"/>
                  <a:gd name="T48" fmla="*/ 46 w 103"/>
                  <a:gd name="T49" fmla="*/ 319 h 569"/>
                  <a:gd name="T50" fmla="*/ 34 w 103"/>
                  <a:gd name="T51" fmla="*/ 253 h 569"/>
                  <a:gd name="T52" fmla="*/ 9 w 103"/>
                  <a:gd name="T53" fmla="*/ 177 h 569"/>
                  <a:gd name="T54" fmla="*/ 6 w 103"/>
                  <a:gd name="T55" fmla="*/ 153 h 569"/>
                  <a:gd name="T56" fmla="*/ 15 w 103"/>
                  <a:gd name="T57" fmla="*/ 141 h 569"/>
                  <a:gd name="T58" fmla="*/ 23 w 103"/>
                  <a:gd name="T59" fmla="*/ 148 h 569"/>
                  <a:gd name="T60" fmla="*/ 39 w 103"/>
                  <a:gd name="T61" fmla="*/ 226 h 569"/>
                  <a:gd name="T62" fmla="*/ 15 w 103"/>
                  <a:gd name="T63" fmla="*/ 136 h 569"/>
                  <a:gd name="T64" fmla="*/ 11 w 103"/>
                  <a:gd name="T65" fmla="*/ 127 h 569"/>
                  <a:gd name="T66" fmla="*/ 0 w 103"/>
                  <a:gd name="T67" fmla="*/ 5 h 569"/>
                  <a:gd name="T68" fmla="*/ 2 w 103"/>
                  <a:gd name="T69" fmla="*/ 2 h 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3" h="569">
                    <a:moveTo>
                      <a:pt x="2" y="2"/>
                    </a:moveTo>
                    <a:cubicBezTo>
                      <a:pt x="9" y="0"/>
                      <a:pt x="15" y="0"/>
                      <a:pt x="22" y="1"/>
                    </a:cubicBezTo>
                    <a:cubicBezTo>
                      <a:pt x="27" y="5"/>
                      <a:pt x="30" y="12"/>
                      <a:pt x="30" y="18"/>
                    </a:cubicBezTo>
                    <a:cubicBezTo>
                      <a:pt x="33" y="48"/>
                      <a:pt x="42" y="77"/>
                      <a:pt x="39" y="109"/>
                    </a:cubicBezTo>
                    <a:cubicBezTo>
                      <a:pt x="39" y="107"/>
                      <a:pt x="40" y="107"/>
                      <a:pt x="40" y="107"/>
                    </a:cubicBezTo>
                    <a:cubicBezTo>
                      <a:pt x="41" y="97"/>
                      <a:pt x="44" y="90"/>
                      <a:pt x="50" y="104"/>
                    </a:cubicBezTo>
                    <a:cubicBezTo>
                      <a:pt x="56" y="120"/>
                      <a:pt x="59" y="138"/>
                      <a:pt x="58" y="155"/>
                    </a:cubicBezTo>
                    <a:cubicBezTo>
                      <a:pt x="57" y="165"/>
                      <a:pt x="66" y="175"/>
                      <a:pt x="57" y="185"/>
                    </a:cubicBezTo>
                    <a:cubicBezTo>
                      <a:pt x="49" y="181"/>
                      <a:pt x="48" y="174"/>
                      <a:pt x="48" y="172"/>
                    </a:cubicBezTo>
                    <a:cubicBezTo>
                      <a:pt x="60" y="193"/>
                      <a:pt x="61" y="223"/>
                      <a:pt x="72" y="250"/>
                    </a:cubicBezTo>
                    <a:cubicBezTo>
                      <a:pt x="80" y="271"/>
                      <a:pt x="81" y="294"/>
                      <a:pt x="85" y="316"/>
                    </a:cubicBezTo>
                    <a:cubicBezTo>
                      <a:pt x="87" y="324"/>
                      <a:pt x="87" y="332"/>
                      <a:pt x="95" y="337"/>
                    </a:cubicBezTo>
                    <a:cubicBezTo>
                      <a:pt x="87" y="357"/>
                      <a:pt x="93" y="377"/>
                      <a:pt x="97" y="397"/>
                    </a:cubicBezTo>
                    <a:cubicBezTo>
                      <a:pt x="99" y="406"/>
                      <a:pt x="103" y="417"/>
                      <a:pt x="89" y="422"/>
                    </a:cubicBezTo>
                    <a:cubicBezTo>
                      <a:pt x="85" y="421"/>
                      <a:pt x="84" y="418"/>
                      <a:pt x="83" y="415"/>
                    </a:cubicBezTo>
                    <a:cubicBezTo>
                      <a:pt x="79" y="369"/>
                      <a:pt x="61" y="326"/>
                      <a:pt x="60" y="280"/>
                    </a:cubicBezTo>
                    <a:cubicBezTo>
                      <a:pt x="59" y="270"/>
                      <a:pt x="57" y="261"/>
                      <a:pt x="58" y="251"/>
                    </a:cubicBezTo>
                    <a:cubicBezTo>
                      <a:pt x="60" y="286"/>
                      <a:pt x="64" y="321"/>
                      <a:pt x="70" y="356"/>
                    </a:cubicBezTo>
                    <a:cubicBezTo>
                      <a:pt x="75" y="382"/>
                      <a:pt x="84" y="407"/>
                      <a:pt x="85" y="433"/>
                    </a:cubicBezTo>
                    <a:cubicBezTo>
                      <a:pt x="76" y="459"/>
                      <a:pt x="86" y="486"/>
                      <a:pt x="88" y="512"/>
                    </a:cubicBezTo>
                    <a:cubicBezTo>
                      <a:pt x="89" y="531"/>
                      <a:pt x="90" y="550"/>
                      <a:pt x="89" y="569"/>
                    </a:cubicBezTo>
                    <a:cubicBezTo>
                      <a:pt x="78" y="562"/>
                      <a:pt x="80" y="550"/>
                      <a:pt x="79" y="540"/>
                    </a:cubicBezTo>
                    <a:cubicBezTo>
                      <a:pt x="74" y="502"/>
                      <a:pt x="69" y="465"/>
                      <a:pt x="61" y="428"/>
                    </a:cubicBezTo>
                    <a:cubicBezTo>
                      <a:pt x="59" y="417"/>
                      <a:pt x="53" y="410"/>
                      <a:pt x="50" y="400"/>
                    </a:cubicBezTo>
                    <a:cubicBezTo>
                      <a:pt x="41" y="373"/>
                      <a:pt x="50" y="346"/>
                      <a:pt x="46" y="319"/>
                    </a:cubicBezTo>
                    <a:cubicBezTo>
                      <a:pt x="43" y="297"/>
                      <a:pt x="45" y="272"/>
                      <a:pt x="34" y="253"/>
                    </a:cubicBezTo>
                    <a:cubicBezTo>
                      <a:pt x="18" y="229"/>
                      <a:pt x="16" y="203"/>
                      <a:pt x="9" y="177"/>
                    </a:cubicBezTo>
                    <a:cubicBezTo>
                      <a:pt x="6" y="169"/>
                      <a:pt x="6" y="161"/>
                      <a:pt x="6" y="153"/>
                    </a:cubicBezTo>
                    <a:cubicBezTo>
                      <a:pt x="7" y="147"/>
                      <a:pt x="9" y="142"/>
                      <a:pt x="15" y="141"/>
                    </a:cubicBezTo>
                    <a:cubicBezTo>
                      <a:pt x="20" y="140"/>
                      <a:pt x="22" y="144"/>
                      <a:pt x="23" y="148"/>
                    </a:cubicBezTo>
                    <a:cubicBezTo>
                      <a:pt x="32" y="176"/>
                      <a:pt x="35" y="205"/>
                      <a:pt x="39" y="226"/>
                    </a:cubicBezTo>
                    <a:cubicBezTo>
                      <a:pt x="31" y="201"/>
                      <a:pt x="36" y="166"/>
                      <a:pt x="15" y="136"/>
                    </a:cubicBezTo>
                    <a:cubicBezTo>
                      <a:pt x="13" y="133"/>
                      <a:pt x="11" y="131"/>
                      <a:pt x="11" y="127"/>
                    </a:cubicBezTo>
                    <a:cubicBezTo>
                      <a:pt x="11" y="86"/>
                      <a:pt x="0" y="46"/>
                      <a:pt x="0" y="5"/>
                    </a:cubicBezTo>
                    <a:cubicBezTo>
                      <a:pt x="0" y="4"/>
                      <a:pt x="1" y="3"/>
                      <a:pt x="2" y="2"/>
                    </a:cubicBezTo>
                    <a:close/>
                  </a:path>
                </a:pathLst>
              </a:custGeom>
              <a:solidFill>
                <a:srgbClr val="F2D9B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6" name="Freeform 53">
                <a:extLst>
                  <a:ext uri="{FF2B5EF4-FFF2-40B4-BE49-F238E27FC236}">
                    <a16:creationId xmlns:a16="http://schemas.microsoft.com/office/drawing/2014/main" id="{7571CB57-D7CD-46C0-9AD0-9F0D36A66115}"/>
                  </a:ext>
                </a:extLst>
              </p:cNvPr>
              <p:cNvSpPr>
                <a:spLocks/>
              </p:cNvSpPr>
              <p:nvPr/>
            </p:nvSpPr>
            <p:spPr bwMode="auto">
              <a:xfrm>
                <a:off x="453" y="2763"/>
                <a:ext cx="436" cy="58"/>
              </a:xfrm>
              <a:custGeom>
                <a:avLst/>
                <a:gdLst>
                  <a:gd name="T0" fmla="*/ 377 w 388"/>
                  <a:gd name="T1" fmla="*/ 52 h 52"/>
                  <a:gd name="T2" fmla="*/ 323 w 388"/>
                  <a:gd name="T3" fmla="*/ 48 h 52"/>
                  <a:gd name="T4" fmla="*/ 231 w 388"/>
                  <a:gd name="T5" fmla="*/ 48 h 52"/>
                  <a:gd name="T6" fmla="*/ 129 w 388"/>
                  <a:gd name="T7" fmla="*/ 46 h 52"/>
                  <a:gd name="T8" fmla="*/ 18 w 388"/>
                  <a:gd name="T9" fmla="*/ 43 h 52"/>
                  <a:gd name="T10" fmla="*/ 0 w 388"/>
                  <a:gd name="T11" fmla="*/ 37 h 52"/>
                  <a:gd name="T12" fmla="*/ 21 w 388"/>
                  <a:gd name="T13" fmla="*/ 5 h 52"/>
                  <a:gd name="T14" fmla="*/ 44 w 388"/>
                  <a:gd name="T15" fmla="*/ 1 h 52"/>
                  <a:gd name="T16" fmla="*/ 151 w 388"/>
                  <a:gd name="T17" fmla="*/ 7 h 52"/>
                  <a:gd name="T18" fmla="*/ 195 w 388"/>
                  <a:gd name="T19" fmla="*/ 16 h 52"/>
                  <a:gd name="T20" fmla="*/ 210 w 388"/>
                  <a:gd name="T21" fmla="*/ 15 h 52"/>
                  <a:gd name="T22" fmla="*/ 219 w 388"/>
                  <a:gd name="T23" fmla="*/ 12 h 52"/>
                  <a:gd name="T24" fmla="*/ 287 w 388"/>
                  <a:gd name="T25" fmla="*/ 13 h 52"/>
                  <a:gd name="T26" fmla="*/ 309 w 388"/>
                  <a:gd name="T27" fmla="*/ 13 h 52"/>
                  <a:gd name="T28" fmla="*/ 375 w 388"/>
                  <a:gd name="T29" fmla="*/ 10 h 52"/>
                  <a:gd name="T30" fmla="*/ 384 w 388"/>
                  <a:gd name="T31" fmla="*/ 15 h 52"/>
                  <a:gd name="T32" fmla="*/ 377 w 388"/>
                  <a:gd name="T33" fmla="*/ 5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88" h="52">
                    <a:moveTo>
                      <a:pt x="377" y="52"/>
                    </a:moveTo>
                    <a:cubicBezTo>
                      <a:pt x="360" y="44"/>
                      <a:pt x="341" y="48"/>
                      <a:pt x="323" y="48"/>
                    </a:cubicBezTo>
                    <a:cubicBezTo>
                      <a:pt x="292" y="47"/>
                      <a:pt x="261" y="51"/>
                      <a:pt x="231" y="48"/>
                    </a:cubicBezTo>
                    <a:cubicBezTo>
                      <a:pt x="197" y="45"/>
                      <a:pt x="162" y="42"/>
                      <a:pt x="129" y="46"/>
                    </a:cubicBezTo>
                    <a:cubicBezTo>
                      <a:pt x="91" y="50"/>
                      <a:pt x="55" y="42"/>
                      <a:pt x="18" y="43"/>
                    </a:cubicBezTo>
                    <a:cubicBezTo>
                      <a:pt x="13" y="43"/>
                      <a:pt x="5" y="43"/>
                      <a:pt x="0" y="37"/>
                    </a:cubicBezTo>
                    <a:cubicBezTo>
                      <a:pt x="7" y="26"/>
                      <a:pt x="14" y="15"/>
                      <a:pt x="21" y="5"/>
                    </a:cubicBezTo>
                    <a:cubicBezTo>
                      <a:pt x="28" y="0"/>
                      <a:pt x="37" y="0"/>
                      <a:pt x="44" y="1"/>
                    </a:cubicBezTo>
                    <a:cubicBezTo>
                      <a:pt x="80" y="6"/>
                      <a:pt x="116" y="2"/>
                      <a:pt x="151" y="7"/>
                    </a:cubicBezTo>
                    <a:cubicBezTo>
                      <a:pt x="166" y="9"/>
                      <a:pt x="181" y="7"/>
                      <a:pt x="195" y="16"/>
                    </a:cubicBezTo>
                    <a:cubicBezTo>
                      <a:pt x="199" y="18"/>
                      <a:pt x="205" y="18"/>
                      <a:pt x="210" y="15"/>
                    </a:cubicBezTo>
                    <a:cubicBezTo>
                      <a:pt x="213" y="14"/>
                      <a:pt x="217" y="11"/>
                      <a:pt x="219" y="12"/>
                    </a:cubicBezTo>
                    <a:cubicBezTo>
                      <a:pt x="242" y="17"/>
                      <a:pt x="265" y="8"/>
                      <a:pt x="287" y="13"/>
                    </a:cubicBezTo>
                    <a:cubicBezTo>
                      <a:pt x="295" y="15"/>
                      <a:pt x="302" y="16"/>
                      <a:pt x="309" y="13"/>
                    </a:cubicBezTo>
                    <a:cubicBezTo>
                      <a:pt x="331" y="4"/>
                      <a:pt x="353" y="14"/>
                      <a:pt x="375" y="10"/>
                    </a:cubicBezTo>
                    <a:cubicBezTo>
                      <a:pt x="379" y="10"/>
                      <a:pt x="382" y="12"/>
                      <a:pt x="384" y="15"/>
                    </a:cubicBezTo>
                    <a:cubicBezTo>
                      <a:pt x="388" y="29"/>
                      <a:pt x="386" y="41"/>
                      <a:pt x="377" y="52"/>
                    </a:cubicBezTo>
                    <a:close/>
                  </a:path>
                </a:pathLst>
              </a:custGeom>
              <a:solidFill>
                <a:srgbClr val="8FC0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7" name="Freeform 54">
                <a:extLst>
                  <a:ext uri="{FF2B5EF4-FFF2-40B4-BE49-F238E27FC236}">
                    <a16:creationId xmlns:a16="http://schemas.microsoft.com/office/drawing/2014/main" id="{916BB91C-8A4A-4736-9EF1-CA43B084BD31}"/>
                  </a:ext>
                </a:extLst>
              </p:cNvPr>
              <p:cNvSpPr>
                <a:spLocks/>
              </p:cNvSpPr>
              <p:nvPr/>
            </p:nvSpPr>
            <p:spPr bwMode="auto">
              <a:xfrm>
                <a:off x="415" y="2844"/>
                <a:ext cx="466" cy="57"/>
              </a:xfrm>
              <a:custGeom>
                <a:avLst/>
                <a:gdLst>
                  <a:gd name="T0" fmla="*/ 403 w 415"/>
                  <a:gd name="T1" fmla="*/ 45 h 51"/>
                  <a:gd name="T2" fmla="*/ 355 w 415"/>
                  <a:gd name="T3" fmla="*/ 42 h 51"/>
                  <a:gd name="T4" fmla="*/ 320 w 415"/>
                  <a:gd name="T5" fmla="*/ 41 h 51"/>
                  <a:gd name="T6" fmla="*/ 222 w 415"/>
                  <a:gd name="T7" fmla="*/ 42 h 51"/>
                  <a:gd name="T8" fmla="*/ 138 w 415"/>
                  <a:gd name="T9" fmla="*/ 40 h 51"/>
                  <a:gd name="T10" fmla="*/ 83 w 415"/>
                  <a:gd name="T11" fmla="*/ 37 h 51"/>
                  <a:gd name="T12" fmla="*/ 0 w 415"/>
                  <a:gd name="T13" fmla="*/ 32 h 51"/>
                  <a:gd name="T14" fmla="*/ 15 w 415"/>
                  <a:gd name="T15" fmla="*/ 1 h 51"/>
                  <a:gd name="T16" fmla="*/ 157 w 415"/>
                  <a:gd name="T17" fmla="*/ 13 h 51"/>
                  <a:gd name="T18" fmla="*/ 256 w 415"/>
                  <a:gd name="T19" fmla="*/ 13 h 51"/>
                  <a:gd name="T20" fmla="*/ 337 w 415"/>
                  <a:gd name="T21" fmla="*/ 16 h 51"/>
                  <a:gd name="T22" fmla="*/ 407 w 415"/>
                  <a:gd name="T23" fmla="*/ 14 h 51"/>
                  <a:gd name="T24" fmla="*/ 403 w 415"/>
                  <a:gd name="T25" fmla="*/ 4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15" h="51">
                    <a:moveTo>
                      <a:pt x="403" y="45"/>
                    </a:moveTo>
                    <a:cubicBezTo>
                      <a:pt x="386" y="48"/>
                      <a:pt x="371" y="51"/>
                      <a:pt x="355" y="42"/>
                    </a:cubicBezTo>
                    <a:cubicBezTo>
                      <a:pt x="345" y="36"/>
                      <a:pt x="329" y="38"/>
                      <a:pt x="320" y="41"/>
                    </a:cubicBezTo>
                    <a:cubicBezTo>
                      <a:pt x="287" y="50"/>
                      <a:pt x="254" y="41"/>
                      <a:pt x="222" y="42"/>
                    </a:cubicBezTo>
                    <a:cubicBezTo>
                      <a:pt x="194" y="43"/>
                      <a:pt x="166" y="42"/>
                      <a:pt x="138" y="40"/>
                    </a:cubicBezTo>
                    <a:cubicBezTo>
                      <a:pt x="120" y="39"/>
                      <a:pt x="101" y="36"/>
                      <a:pt x="83" y="37"/>
                    </a:cubicBezTo>
                    <a:cubicBezTo>
                      <a:pt x="55" y="38"/>
                      <a:pt x="27" y="32"/>
                      <a:pt x="0" y="32"/>
                    </a:cubicBezTo>
                    <a:cubicBezTo>
                      <a:pt x="1" y="20"/>
                      <a:pt x="8" y="11"/>
                      <a:pt x="15" y="1"/>
                    </a:cubicBezTo>
                    <a:cubicBezTo>
                      <a:pt x="63" y="0"/>
                      <a:pt x="110" y="8"/>
                      <a:pt x="157" y="13"/>
                    </a:cubicBezTo>
                    <a:cubicBezTo>
                      <a:pt x="190" y="16"/>
                      <a:pt x="223" y="6"/>
                      <a:pt x="256" y="13"/>
                    </a:cubicBezTo>
                    <a:cubicBezTo>
                      <a:pt x="283" y="19"/>
                      <a:pt x="310" y="19"/>
                      <a:pt x="337" y="16"/>
                    </a:cubicBezTo>
                    <a:cubicBezTo>
                      <a:pt x="360" y="13"/>
                      <a:pt x="384" y="14"/>
                      <a:pt x="407" y="14"/>
                    </a:cubicBezTo>
                    <a:cubicBezTo>
                      <a:pt x="415" y="25"/>
                      <a:pt x="414" y="36"/>
                      <a:pt x="403" y="45"/>
                    </a:cubicBezTo>
                    <a:close/>
                  </a:path>
                </a:pathLst>
              </a:custGeom>
              <a:solidFill>
                <a:srgbClr val="75B3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8" name="Freeform 55">
                <a:extLst>
                  <a:ext uri="{FF2B5EF4-FFF2-40B4-BE49-F238E27FC236}">
                    <a16:creationId xmlns:a16="http://schemas.microsoft.com/office/drawing/2014/main" id="{A1F0167B-B24C-4E08-9777-2389CFF91576}"/>
                  </a:ext>
                </a:extLst>
              </p:cNvPr>
              <p:cNvSpPr>
                <a:spLocks/>
              </p:cNvSpPr>
              <p:nvPr/>
            </p:nvSpPr>
            <p:spPr bwMode="auto">
              <a:xfrm>
                <a:off x="131" y="3577"/>
                <a:ext cx="435" cy="66"/>
              </a:xfrm>
              <a:custGeom>
                <a:avLst/>
                <a:gdLst>
                  <a:gd name="T0" fmla="*/ 383 w 387"/>
                  <a:gd name="T1" fmla="*/ 44 h 58"/>
                  <a:gd name="T2" fmla="*/ 339 w 387"/>
                  <a:gd name="T3" fmla="*/ 50 h 58"/>
                  <a:gd name="T4" fmla="*/ 278 w 387"/>
                  <a:gd name="T5" fmla="*/ 42 h 58"/>
                  <a:gd name="T6" fmla="*/ 271 w 387"/>
                  <a:gd name="T7" fmla="*/ 44 h 58"/>
                  <a:gd name="T8" fmla="*/ 229 w 387"/>
                  <a:gd name="T9" fmla="*/ 47 h 58"/>
                  <a:gd name="T10" fmla="*/ 220 w 387"/>
                  <a:gd name="T11" fmla="*/ 47 h 58"/>
                  <a:gd name="T12" fmla="*/ 143 w 387"/>
                  <a:gd name="T13" fmla="*/ 47 h 58"/>
                  <a:gd name="T14" fmla="*/ 104 w 387"/>
                  <a:gd name="T15" fmla="*/ 46 h 58"/>
                  <a:gd name="T16" fmla="*/ 73 w 387"/>
                  <a:gd name="T17" fmla="*/ 41 h 58"/>
                  <a:gd name="T18" fmla="*/ 17 w 387"/>
                  <a:gd name="T19" fmla="*/ 35 h 58"/>
                  <a:gd name="T20" fmla="*/ 3 w 387"/>
                  <a:gd name="T21" fmla="*/ 24 h 58"/>
                  <a:gd name="T22" fmla="*/ 7 w 387"/>
                  <a:gd name="T23" fmla="*/ 0 h 58"/>
                  <a:gd name="T24" fmla="*/ 192 w 387"/>
                  <a:gd name="T25" fmla="*/ 10 h 58"/>
                  <a:gd name="T26" fmla="*/ 313 w 387"/>
                  <a:gd name="T27" fmla="*/ 13 h 58"/>
                  <a:gd name="T28" fmla="*/ 360 w 387"/>
                  <a:gd name="T29" fmla="*/ 20 h 58"/>
                  <a:gd name="T30" fmla="*/ 344 w 387"/>
                  <a:gd name="T31" fmla="*/ 28 h 58"/>
                  <a:gd name="T32" fmla="*/ 371 w 387"/>
                  <a:gd name="T33" fmla="*/ 27 h 58"/>
                  <a:gd name="T34" fmla="*/ 383 w 387"/>
                  <a:gd name="T35" fmla="*/ 44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87" h="58">
                    <a:moveTo>
                      <a:pt x="383" y="44"/>
                    </a:moveTo>
                    <a:cubicBezTo>
                      <a:pt x="370" y="58"/>
                      <a:pt x="353" y="51"/>
                      <a:pt x="339" y="50"/>
                    </a:cubicBezTo>
                    <a:cubicBezTo>
                      <a:pt x="319" y="49"/>
                      <a:pt x="298" y="49"/>
                      <a:pt x="278" y="42"/>
                    </a:cubicBezTo>
                    <a:cubicBezTo>
                      <a:pt x="276" y="42"/>
                      <a:pt x="273" y="43"/>
                      <a:pt x="271" y="44"/>
                    </a:cubicBezTo>
                    <a:cubicBezTo>
                      <a:pt x="257" y="54"/>
                      <a:pt x="243" y="46"/>
                      <a:pt x="229" y="47"/>
                    </a:cubicBezTo>
                    <a:cubicBezTo>
                      <a:pt x="226" y="48"/>
                      <a:pt x="223" y="48"/>
                      <a:pt x="220" y="47"/>
                    </a:cubicBezTo>
                    <a:cubicBezTo>
                      <a:pt x="194" y="38"/>
                      <a:pt x="169" y="44"/>
                      <a:pt x="143" y="47"/>
                    </a:cubicBezTo>
                    <a:cubicBezTo>
                      <a:pt x="130" y="46"/>
                      <a:pt x="117" y="49"/>
                      <a:pt x="104" y="46"/>
                    </a:cubicBezTo>
                    <a:cubicBezTo>
                      <a:pt x="94" y="41"/>
                      <a:pt x="84" y="40"/>
                      <a:pt x="73" y="41"/>
                    </a:cubicBezTo>
                    <a:cubicBezTo>
                      <a:pt x="54" y="43"/>
                      <a:pt x="35" y="41"/>
                      <a:pt x="17" y="35"/>
                    </a:cubicBezTo>
                    <a:cubicBezTo>
                      <a:pt x="11" y="33"/>
                      <a:pt x="3" y="33"/>
                      <a:pt x="3" y="24"/>
                    </a:cubicBezTo>
                    <a:cubicBezTo>
                      <a:pt x="0" y="15"/>
                      <a:pt x="4" y="8"/>
                      <a:pt x="7" y="0"/>
                    </a:cubicBezTo>
                    <a:cubicBezTo>
                      <a:pt x="68" y="8"/>
                      <a:pt x="131" y="7"/>
                      <a:pt x="192" y="10"/>
                    </a:cubicBezTo>
                    <a:cubicBezTo>
                      <a:pt x="232" y="12"/>
                      <a:pt x="273" y="15"/>
                      <a:pt x="313" y="13"/>
                    </a:cubicBezTo>
                    <a:cubicBezTo>
                      <a:pt x="328" y="12"/>
                      <a:pt x="345" y="14"/>
                      <a:pt x="360" y="20"/>
                    </a:cubicBezTo>
                    <a:cubicBezTo>
                      <a:pt x="356" y="26"/>
                      <a:pt x="349" y="26"/>
                      <a:pt x="344" y="28"/>
                    </a:cubicBezTo>
                    <a:cubicBezTo>
                      <a:pt x="352" y="27"/>
                      <a:pt x="362" y="27"/>
                      <a:pt x="371" y="27"/>
                    </a:cubicBezTo>
                    <a:cubicBezTo>
                      <a:pt x="382" y="28"/>
                      <a:pt x="387" y="34"/>
                      <a:pt x="383" y="44"/>
                    </a:cubicBezTo>
                    <a:close/>
                  </a:path>
                </a:pathLst>
              </a:custGeom>
              <a:solidFill>
                <a:srgbClr val="88BBD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9" name="Freeform 56">
                <a:extLst>
                  <a:ext uri="{FF2B5EF4-FFF2-40B4-BE49-F238E27FC236}">
                    <a16:creationId xmlns:a16="http://schemas.microsoft.com/office/drawing/2014/main" id="{2D933527-E404-4C3A-8644-2D596CFCD380}"/>
                  </a:ext>
                </a:extLst>
              </p:cNvPr>
              <p:cNvSpPr>
                <a:spLocks/>
              </p:cNvSpPr>
              <p:nvPr/>
            </p:nvSpPr>
            <p:spPr bwMode="auto">
              <a:xfrm>
                <a:off x="1613" y="2760"/>
                <a:ext cx="527" cy="70"/>
              </a:xfrm>
              <a:custGeom>
                <a:avLst/>
                <a:gdLst>
                  <a:gd name="T0" fmla="*/ 469 w 469"/>
                  <a:gd name="T1" fmla="*/ 36 h 63"/>
                  <a:gd name="T2" fmla="*/ 366 w 469"/>
                  <a:gd name="T3" fmla="*/ 41 h 63"/>
                  <a:gd name="T4" fmla="*/ 225 w 469"/>
                  <a:gd name="T5" fmla="*/ 51 h 63"/>
                  <a:gd name="T6" fmla="*/ 221 w 469"/>
                  <a:gd name="T7" fmla="*/ 51 h 63"/>
                  <a:gd name="T8" fmla="*/ 119 w 469"/>
                  <a:gd name="T9" fmla="*/ 54 h 63"/>
                  <a:gd name="T10" fmla="*/ 10 w 469"/>
                  <a:gd name="T11" fmla="*/ 60 h 63"/>
                  <a:gd name="T12" fmla="*/ 0 w 469"/>
                  <a:gd name="T13" fmla="*/ 59 h 63"/>
                  <a:gd name="T14" fmla="*/ 12 w 469"/>
                  <a:gd name="T15" fmla="*/ 52 h 63"/>
                  <a:gd name="T16" fmla="*/ 151 w 469"/>
                  <a:gd name="T17" fmla="*/ 20 h 63"/>
                  <a:gd name="T18" fmla="*/ 172 w 469"/>
                  <a:gd name="T19" fmla="*/ 16 h 63"/>
                  <a:gd name="T20" fmla="*/ 290 w 469"/>
                  <a:gd name="T21" fmla="*/ 13 h 63"/>
                  <a:gd name="T22" fmla="*/ 420 w 469"/>
                  <a:gd name="T23" fmla="*/ 7 h 63"/>
                  <a:gd name="T24" fmla="*/ 457 w 469"/>
                  <a:gd name="T25" fmla="*/ 8 h 63"/>
                  <a:gd name="T26" fmla="*/ 469 w 469"/>
                  <a:gd name="T27" fmla="*/ 36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69" h="63">
                    <a:moveTo>
                      <a:pt x="469" y="36"/>
                    </a:moveTo>
                    <a:cubicBezTo>
                      <a:pt x="435" y="42"/>
                      <a:pt x="400" y="37"/>
                      <a:pt x="366" y="41"/>
                    </a:cubicBezTo>
                    <a:cubicBezTo>
                      <a:pt x="319" y="46"/>
                      <a:pt x="271" y="44"/>
                      <a:pt x="225" y="51"/>
                    </a:cubicBezTo>
                    <a:cubicBezTo>
                      <a:pt x="223" y="51"/>
                      <a:pt x="222" y="52"/>
                      <a:pt x="221" y="51"/>
                    </a:cubicBezTo>
                    <a:cubicBezTo>
                      <a:pt x="186" y="34"/>
                      <a:pt x="153" y="58"/>
                      <a:pt x="119" y="54"/>
                    </a:cubicBezTo>
                    <a:cubicBezTo>
                      <a:pt x="82" y="50"/>
                      <a:pt x="47" y="63"/>
                      <a:pt x="10" y="60"/>
                    </a:cubicBezTo>
                    <a:cubicBezTo>
                      <a:pt x="7" y="60"/>
                      <a:pt x="4" y="59"/>
                      <a:pt x="0" y="59"/>
                    </a:cubicBezTo>
                    <a:cubicBezTo>
                      <a:pt x="3" y="55"/>
                      <a:pt x="7" y="53"/>
                      <a:pt x="12" y="52"/>
                    </a:cubicBezTo>
                    <a:cubicBezTo>
                      <a:pt x="59" y="46"/>
                      <a:pt x="106" y="35"/>
                      <a:pt x="151" y="20"/>
                    </a:cubicBezTo>
                    <a:cubicBezTo>
                      <a:pt x="158" y="18"/>
                      <a:pt x="166" y="21"/>
                      <a:pt x="172" y="16"/>
                    </a:cubicBezTo>
                    <a:cubicBezTo>
                      <a:pt x="211" y="11"/>
                      <a:pt x="251" y="20"/>
                      <a:pt x="290" y="13"/>
                    </a:cubicBezTo>
                    <a:cubicBezTo>
                      <a:pt x="333" y="4"/>
                      <a:pt x="377" y="7"/>
                      <a:pt x="420" y="7"/>
                    </a:cubicBezTo>
                    <a:cubicBezTo>
                      <a:pt x="432" y="7"/>
                      <a:pt x="445" y="0"/>
                      <a:pt x="457" y="8"/>
                    </a:cubicBezTo>
                    <a:cubicBezTo>
                      <a:pt x="464" y="16"/>
                      <a:pt x="467" y="26"/>
                      <a:pt x="469" y="36"/>
                    </a:cubicBezTo>
                    <a:close/>
                  </a:path>
                </a:pathLst>
              </a:custGeom>
              <a:solidFill>
                <a:srgbClr val="7BB2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0" name="Freeform 57">
                <a:extLst>
                  <a:ext uri="{FF2B5EF4-FFF2-40B4-BE49-F238E27FC236}">
                    <a16:creationId xmlns:a16="http://schemas.microsoft.com/office/drawing/2014/main" id="{62622AE3-6DBB-4BCE-B77E-4985192E793D}"/>
                  </a:ext>
                </a:extLst>
              </p:cNvPr>
              <p:cNvSpPr>
                <a:spLocks/>
              </p:cNvSpPr>
              <p:nvPr/>
            </p:nvSpPr>
            <p:spPr bwMode="auto">
              <a:xfrm>
                <a:off x="360" y="2935"/>
                <a:ext cx="510" cy="74"/>
              </a:xfrm>
              <a:custGeom>
                <a:avLst/>
                <a:gdLst>
                  <a:gd name="T0" fmla="*/ 0 w 454"/>
                  <a:gd name="T1" fmla="*/ 48 h 66"/>
                  <a:gd name="T2" fmla="*/ 24 w 454"/>
                  <a:gd name="T3" fmla="*/ 0 h 66"/>
                  <a:gd name="T4" fmla="*/ 133 w 454"/>
                  <a:gd name="T5" fmla="*/ 12 h 66"/>
                  <a:gd name="T6" fmla="*/ 211 w 454"/>
                  <a:gd name="T7" fmla="*/ 14 h 66"/>
                  <a:gd name="T8" fmla="*/ 382 w 454"/>
                  <a:gd name="T9" fmla="*/ 21 h 66"/>
                  <a:gd name="T10" fmla="*/ 428 w 454"/>
                  <a:gd name="T11" fmla="*/ 18 h 66"/>
                  <a:gd name="T12" fmla="*/ 453 w 454"/>
                  <a:gd name="T13" fmla="*/ 44 h 66"/>
                  <a:gd name="T14" fmla="*/ 451 w 454"/>
                  <a:gd name="T15" fmla="*/ 58 h 66"/>
                  <a:gd name="T16" fmla="*/ 432 w 454"/>
                  <a:gd name="T17" fmla="*/ 57 h 66"/>
                  <a:gd name="T18" fmla="*/ 391 w 454"/>
                  <a:gd name="T19" fmla="*/ 58 h 66"/>
                  <a:gd name="T20" fmla="*/ 387 w 454"/>
                  <a:gd name="T21" fmla="*/ 56 h 66"/>
                  <a:gd name="T22" fmla="*/ 381 w 454"/>
                  <a:gd name="T23" fmla="*/ 51 h 66"/>
                  <a:gd name="T24" fmla="*/ 305 w 454"/>
                  <a:gd name="T25" fmla="*/ 44 h 66"/>
                  <a:gd name="T26" fmla="*/ 207 w 454"/>
                  <a:gd name="T27" fmla="*/ 51 h 66"/>
                  <a:gd name="T28" fmla="*/ 202 w 454"/>
                  <a:gd name="T29" fmla="*/ 50 h 66"/>
                  <a:gd name="T30" fmla="*/ 142 w 454"/>
                  <a:gd name="T31" fmla="*/ 44 h 66"/>
                  <a:gd name="T32" fmla="*/ 96 w 454"/>
                  <a:gd name="T33" fmla="*/ 50 h 66"/>
                  <a:gd name="T34" fmla="*/ 40 w 454"/>
                  <a:gd name="T35" fmla="*/ 54 h 66"/>
                  <a:gd name="T36" fmla="*/ 0 w 454"/>
                  <a:gd name="T37" fmla="*/ 48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54" h="66">
                    <a:moveTo>
                      <a:pt x="0" y="48"/>
                    </a:moveTo>
                    <a:cubicBezTo>
                      <a:pt x="8" y="32"/>
                      <a:pt x="16" y="16"/>
                      <a:pt x="24" y="0"/>
                    </a:cubicBezTo>
                    <a:cubicBezTo>
                      <a:pt x="60" y="2"/>
                      <a:pt x="96" y="10"/>
                      <a:pt x="133" y="12"/>
                    </a:cubicBezTo>
                    <a:cubicBezTo>
                      <a:pt x="159" y="14"/>
                      <a:pt x="185" y="13"/>
                      <a:pt x="211" y="14"/>
                    </a:cubicBezTo>
                    <a:cubicBezTo>
                      <a:pt x="268" y="16"/>
                      <a:pt x="325" y="17"/>
                      <a:pt x="382" y="21"/>
                    </a:cubicBezTo>
                    <a:cubicBezTo>
                      <a:pt x="397" y="22"/>
                      <a:pt x="412" y="18"/>
                      <a:pt x="428" y="18"/>
                    </a:cubicBezTo>
                    <a:cubicBezTo>
                      <a:pt x="451" y="18"/>
                      <a:pt x="454" y="21"/>
                      <a:pt x="453" y="44"/>
                    </a:cubicBezTo>
                    <a:cubicBezTo>
                      <a:pt x="453" y="49"/>
                      <a:pt x="453" y="53"/>
                      <a:pt x="451" y="58"/>
                    </a:cubicBezTo>
                    <a:cubicBezTo>
                      <a:pt x="444" y="66"/>
                      <a:pt x="438" y="61"/>
                      <a:pt x="432" y="57"/>
                    </a:cubicBezTo>
                    <a:cubicBezTo>
                      <a:pt x="418" y="47"/>
                      <a:pt x="405" y="53"/>
                      <a:pt x="391" y="58"/>
                    </a:cubicBezTo>
                    <a:cubicBezTo>
                      <a:pt x="390" y="58"/>
                      <a:pt x="388" y="57"/>
                      <a:pt x="387" y="56"/>
                    </a:cubicBezTo>
                    <a:cubicBezTo>
                      <a:pt x="385" y="54"/>
                      <a:pt x="382" y="50"/>
                      <a:pt x="381" y="51"/>
                    </a:cubicBezTo>
                    <a:cubicBezTo>
                      <a:pt x="354" y="61"/>
                      <a:pt x="331" y="42"/>
                      <a:pt x="305" y="44"/>
                    </a:cubicBezTo>
                    <a:cubicBezTo>
                      <a:pt x="272" y="47"/>
                      <a:pt x="239" y="47"/>
                      <a:pt x="207" y="51"/>
                    </a:cubicBezTo>
                    <a:cubicBezTo>
                      <a:pt x="205" y="51"/>
                      <a:pt x="203" y="50"/>
                      <a:pt x="202" y="50"/>
                    </a:cubicBezTo>
                    <a:cubicBezTo>
                      <a:pt x="183" y="39"/>
                      <a:pt x="161" y="44"/>
                      <a:pt x="142" y="44"/>
                    </a:cubicBezTo>
                    <a:cubicBezTo>
                      <a:pt x="127" y="45"/>
                      <a:pt x="110" y="44"/>
                      <a:pt x="96" y="50"/>
                    </a:cubicBezTo>
                    <a:cubicBezTo>
                      <a:pt x="77" y="48"/>
                      <a:pt x="59" y="52"/>
                      <a:pt x="40" y="54"/>
                    </a:cubicBezTo>
                    <a:cubicBezTo>
                      <a:pt x="27" y="54"/>
                      <a:pt x="12" y="56"/>
                      <a:pt x="0" y="48"/>
                    </a:cubicBezTo>
                    <a:close/>
                  </a:path>
                </a:pathLst>
              </a:custGeom>
              <a:solidFill>
                <a:srgbClr val="D6E2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1" name="Freeform 58">
                <a:extLst>
                  <a:ext uri="{FF2B5EF4-FFF2-40B4-BE49-F238E27FC236}">
                    <a16:creationId xmlns:a16="http://schemas.microsoft.com/office/drawing/2014/main" id="{B2F9EC24-AB5A-426E-BF51-A3C9086028E9}"/>
                  </a:ext>
                </a:extLst>
              </p:cNvPr>
              <p:cNvSpPr>
                <a:spLocks/>
              </p:cNvSpPr>
              <p:nvPr/>
            </p:nvSpPr>
            <p:spPr bwMode="auto">
              <a:xfrm>
                <a:off x="346" y="2981"/>
                <a:ext cx="523" cy="53"/>
              </a:xfrm>
              <a:custGeom>
                <a:avLst/>
                <a:gdLst>
                  <a:gd name="T0" fmla="*/ 400 w 465"/>
                  <a:gd name="T1" fmla="*/ 15 h 47"/>
                  <a:gd name="T2" fmla="*/ 404 w 465"/>
                  <a:gd name="T3" fmla="*/ 15 h 47"/>
                  <a:gd name="T4" fmla="*/ 426 w 465"/>
                  <a:gd name="T5" fmla="*/ 22 h 47"/>
                  <a:gd name="T6" fmla="*/ 444 w 465"/>
                  <a:gd name="T7" fmla="*/ 11 h 47"/>
                  <a:gd name="T8" fmla="*/ 460 w 465"/>
                  <a:gd name="T9" fmla="*/ 19 h 47"/>
                  <a:gd name="T10" fmla="*/ 465 w 465"/>
                  <a:gd name="T11" fmla="*/ 35 h 47"/>
                  <a:gd name="T12" fmla="*/ 460 w 465"/>
                  <a:gd name="T13" fmla="*/ 47 h 47"/>
                  <a:gd name="T14" fmla="*/ 406 w 465"/>
                  <a:gd name="T15" fmla="*/ 42 h 47"/>
                  <a:gd name="T16" fmla="*/ 299 w 465"/>
                  <a:gd name="T17" fmla="*/ 38 h 47"/>
                  <a:gd name="T18" fmla="*/ 22 w 465"/>
                  <a:gd name="T19" fmla="*/ 35 h 47"/>
                  <a:gd name="T20" fmla="*/ 0 w 465"/>
                  <a:gd name="T21" fmla="*/ 31 h 47"/>
                  <a:gd name="T22" fmla="*/ 12 w 465"/>
                  <a:gd name="T23" fmla="*/ 7 h 47"/>
                  <a:gd name="T24" fmla="*/ 85 w 465"/>
                  <a:gd name="T25" fmla="*/ 2 h 47"/>
                  <a:gd name="T26" fmla="*/ 108 w 465"/>
                  <a:gd name="T27" fmla="*/ 7 h 47"/>
                  <a:gd name="T28" fmla="*/ 152 w 465"/>
                  <a:gd name="T29" fmla="*/ 1 h 47"/>
                  <a:gd name="T30" fmla="*/ 160 w 465"/>
                  <a:gd name="T31" fmla="*/ 2 h 47"/>
                  <a:gd name="T32" fmla="*/ 211 w 465"/>
                  <a:gd name="T33" fmla="*/ 5 h 47"/>
                  <a:gd name="T34" fmla="*/ 216 w 465"/>
                  <a:gd name="T35" fmla="*/ 7 h 47"/>
                  <a:gd name="T36" fmla="*/ 216 w 465"/>
                  <a:gd name="T37" fmla="*/ 7 h 47"/>
                  <a:gd name="T38" fmla="*/ 237 w 465"/>
                  <a:gd name="T39" fmla="*/ 11 h 47"/>
                  <a:gd name="T40" fmla="*/ 297 w 465"/>
                  <a:gd name="T41" fmla="*/ 17 h 47"/>
                  <a:gd name="T42" fmla="*/ 339 w 465"/>
                  <a:gd name="T43" fmla="*/ 17 h 47"/>
                  <a:gd name="T44" fmla="*/ 382 w 465"/>
                  <a:gd name="T45" fmla="*/ 21 h 47"/>
                  <a:gd name="T46" fmla="*/ 400 w 465"/>
                  <a:gd name="T47" fmla="*/ 15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65" h="47">
                    <a:moveTo>
                      <a:pt x="400" y="15"/>
                    </a:moveTo>
                    <a:cubicBezTo>
                      <a:pt x="401" y="15"/>
                      <a:pt x="403" y="15"/>
                      <a:pt x="404" y="15"/>
                    </a:cubicBezTo>
                    <a:cubicBezTo>
                      <a:pt x="413" y="12"/>
                      <a:pt x="423" y="10"/>
                      <a:pt x="426" y="22"/>
                    </a:cubicBezTo>
                    <a:cubicBezTo>
                      <a:pt x="435" y="20"/>
                      <a:pt x="435" y="9"/>
                      <a:pt x="444" y="11"/>
                    </a:cubicBezTo>
                    <a:cubicBezTo>
                      <a:pt x="450" y="13"/>
                      <a:pt x="453" y="20"/>
                      <a:pt x="460" y="19"/>
                    </a:cubicBezTo>
                    <a:cubicBezTo>
                      <a:pt x="465" y="23"/>
                      <a:pt x="465" y="29"/>
                      <a:pt x="465" y="35"/>
                    </a:cubicBezTo>
                    <a:cubicBezTo>
                      <a:pt x="465" y="39"/>
                      <a:pt x="464" y="44"/>
                      <a:pt x="460" y="47"/>
                    </a:cubicBezTo>
                    <a:cubicBezTo>
                      <a:pt x="442" y="41"/>
                      <a:pt x="424" y="42"/>
                      <a:pt x="406" y="42"/>
                    </a:cubicBezTo>
                    <a:cubicBezTo>
                      <a:pt x="370" y="43"/>
                      <a:pt x="335" y="39"/>
                      <a:pt x="299" y="38"/>
                    </a:cubicBezTo>
                    <a:cubicBezTo>
                      <a:pt x="207" y="38"/>
                      <a:pt x="114" y="34"/>
                      <a:pt x="22" y="35"/>
                    </a:cubicBezTo>
                    <a:cubicBezTo>
                      <a:pt x="14" y="35"/>
                      <a:pt x="7" y="35"/>
                      <a:pt x="0" y="31"/>
                    </a:cubicBezTo>
                    <a:cubicBezTo>
                      <a:pt x="4" y="23"/>
                      <a:pt x="8" y="15"/>
                      <a:pt x="12" y="7"/>
                    </a:cubicBezTo>
                    <a:cubicBezTo>
                      <a:pt x="36" y="7"/>
                      <a:pt x="61" y="10"/>
                      <a:pt x="85" y="2"/>
                    </a:cubicBezTo>
                    <a:cubicBezTo>
                      <a:pt x="92" y="0"/>
                      <a:pt x="100" y="5"/>
                      <a:pt x="108" y="7"/>
                    </a:cubicBezTo>
                    <a:cubicBezTo>
                      <a:pt x="123" y="4"/>
                      <a:pt x="138" y="6"/>
                      <a:pt x="152" y="1"/>
                    </a:cubicBezTo>
                    <a:cubicBezTo>
                      <a:pt x="155" y="0"/>
                      <a:pt x="158" y="0"/>
                      <a:pt x="160" y="2"/>
                    </a:cubicBezTo>
                    <a:cubicBezTo>
                      <a:pt x="176" y="12"/>
                      <a:pt x="193" y="11"/>
                      <a:pt x="211" y="5"/>
                    </a:cubicBezTo>
                    <a:cubicBezTo>
                      <a:pt x="212" y="4"/>
                      <a:pt x="214" y="6"/>
                      <a:pt x="216" y="7"/>
                    </a:cubicBezTo>
                    <a:cubicBezTo>
                      <a:pt x="216" y="7"/>
                      <a:pt x="216" y="7"/>
                      <a:pt x="216" y="7"/>
                    </a:cubicBezTo>
                    <a:cubicBezTo>
                      <a:pt x="222" y="12"/>
                      <a:pt x="230" y="11"/>
                      <a:pt x="237" y="11"/>
                    </a:cubicBezTo>
                    <a:cubicBezTo>
                      <a:pt x="257" y="9"/>
                      <a:pt x="277" y="3"/>
                      <a:pt x="297" y="17"/>
                    </a:cubicBezTo>
                    <a:cubicBezTo>
                      <a:pt x="307" y="23"/>
                      <a:pt x="324" y="15"/>
                      <a:pt x="339" y="17"/>
                    </a:cubicBezTo>
                    <a:cubicBezTo>
                      <a:pt x="353" y="19"/>
                      <a:pt x="368" y="13"/>
                      <a:pt x="382" y="21"/>
                    </a:cubicBezTo>
                    <a:cubicBezTo>
                      <a:pt x="388" y="24"/>
                      <a:pt x="393" y="16"/>
                      <a:pt x="400" y="15"/>
                    </a:cubicBezTo>
                    <a:close/>
                  </a:path>
                </a:pathLst>
              </a:custGeom>
              <a:solidFill>
                <a:srgbClr val="8BBED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2" name="Freeform 59">
                <a:extLst>
                  <a:ext uri="{FF2B5EF4-FFF2-40B4-BE49-F238E27FC236}">
                    <a16:creationId xmlns:a16="http://schemas.microsoft.com/office/drawing/2014/main" id="{6ECB98D2-76E4-4862-B4B0-11E6F6363E64}"/>
                  </a:ext>
                </a:extLst>
              </p:cNvPr>
              <p:cNvSpPr>
                <a:spLocks/>
              </p:cNvSpPr>
              <p:nvPr/>
            </p:nvSpPr>
            <p:spPr bwMode="auto">
              <a:xfrm>
                <a:off x="1539" y="2919"/>
                <a:ext cx="649" cy="53"/>
              </a:xfrm>
              <a:custGeom>
                <a:avLst/>
                <a:gdLst>
                  <a:gd name="T0" fmla="*/ 578 w 578"/>
                  <a:gd name="T1" fmla="*/ 25 h 47"/>
                  <a:gd name="T2" fmla="*/ 261 w 578"/>
                  <a:gd name="T3" fmla="*/ 35 h 47"/>
                  <a:gd name="T4" fmla="*/ 74 w 578"/>
                  <a:gd name="T5" fmla="*/ 43 h 47"/>
                  <a:gd name="T6" fmla="*/ 3 w 578"/>
                  <a:gd name="T7" fmla="*/ 45 h 47"/>
                  <a:gd name="T8" fmla="*/ 1 w 578"/>
                  <a:gd name="T9" fmla="*/ 37 h 47"/>
                  <a:gd name="T10" fmla="*/ 21 w 578"/>
                  <a:gd name="T11" fmla="*/ 26 h 47"/>
                  <a:gd name="T12" fmla="*/ 70 w 578"/>
                  <a:gd name="T13" fmla="*/ 19 h 47"/>
                  <a:gd name="T14" fmla="*/ 114 w 578"/>
                  <a:gd name="T15" fmla="*/ 20 h 47"/>
                  <a:gd name="T16" fmla="*/ 135 w 578"/>
                  <a:gd name="T17" fmla="*/ 20 h 47"/>
                  <a:gd name="T18" fmla="*/ 158 w 578"/>
                  <a:gd name="T19" fmla="*/ 21 h 47"/>
                  <a:gd name="T20" fmla="*/ 180 w 578"/>
                  <a:gd name="T21" fmla="*/ 23 h 47"/>
                  <a:gd name="T22" fmla="*/ 246 w 578"/>
                  <a:gd name="T23" fmla="*/ 16 h 47"/>
                  <a:gd name="T24" fmla="*/ 268 w 578"/>
                  <a:gd name="T25" fmla="*/ 9 h 47"/>
                  <a:gd name="T26" fmla="*/ 283 w 578"/>
                  <a:gd name="T27" fmla="*/ 10 h 47"/>
                  <a:gd name="T28" fmla="*/ 283 w 578"/>
                  <a:gd name="T29" fmla="*/ 10 h 47"/>
                  <a:gd name="T30" fmla="*/ 327 w 578"/>
                  <a:gd name="T31" fmla="*/ 6 h 47"/>
                  <a:gd name="T32" fmla="*/ 327 w 578"/>
                  <a:gd name="T33" fmla="*/ 7 h 47"/>
                  <a:gd name="T34" fmla="*/ 381 w 578"/>
                  <a:gd name="T35" fmla="*/ 11 h 47"/>
                  <a:gd name="T36" fmla="*/ 471 w 578"/>
                  <a:gd name="T37" fmla="*/ 6 h 47"/>
                  <a:gd name="T38" fmla="*/ 546 w 578"/>
                  <a:gd name="T39" fmla="*/ 1 h 47"/>
                  <a:gd name="T40" fmla="*/ 570 w 578"/>
                  <a:gd name="T41" fmla="*/ 7 h 47"/>
                  <a:gd name="T42" fmla="*/ 578 w 578"/>
                  <a:gd name="T43" fmla="*/ 25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78" h="47">
                    <a:moveTo>
                      <a:pt x="578" y="25"/>
                    </a:moveTo>
                    <a:cubicBezTo>
                      <a:pt x="473" y="34"/>
                      <a:pt x="367" y="31"/>
                      <a:pt x="261" y="35"/>
                    </a:cubicBezTo>
                    <a:cubicBezTo>
                      <a:pt x="199" y="38"/>
                      <a:pt x="137" y="41"/>
                      <a:pt x="74" y="43"/>
                    </a:cubicBezTo>
                    <a:cubicBezTo>
                      <a:pt x="51" y="43"/>
                      <a:pt x="27" y="47"/>
                      <a:pt x="3" y="45"/>
                    </a:cubicBezTo>
                    <a:cubicBezTo>
                      <a:pt x="1" y="42"/>
                      <a:pt x="0" y="40"/>
                      <a:pt x="1" y="37"/>
                    </a:cubicBezTo>
                    <a:cubicBezTo>
                      <a:pt x="5" y="29"/>
                      <a:pt x="14" y="26"/>
                      <a:pt x="21" y="26"/>
                    </a:cubicBezTo>
                    <a:cubicBezTo>
                      <a:pt x="38" y="28"/>
                      <a:pt x="54" y="21"/>
                      <a:pt x="70" y="19"/>
                    </a:cubicBezTo>
                    <a:cubicBezTo>
                      <a:pt x="85" y="17"/>
                      <a:pt x="99" y="16"/>
                      <a:pt x="114" y="20"/>
                    </a:cubicBezTo>
                    <a:cubicBezTo>
                      <a:pt x="121" y="22"/>
                      <a:pt x="128" y="22"/>
                      <a:pt x="135" y="20"/>
                    </a:cubicBezTo>
                    <a:cubicBezTo>
                      <a:pt x="143" y="17"/>
                      <a:pt x="151" y="17"/>
                      <a:pt x="158" y="21"/>
                    </a:cubicBezTo>
                    <a:cubicBezTo>
                      <a:pt x="165" y="24"/>
                      <a:pt x="173" y="25"/>
                      <a:pt x="180" y="23"/>
                    </a:cubicBezTo>
                    <a:cubicBezTo>
                      <a:pt x="202" y="17"/>
                      <a:pt x="224" y="22"/>
                      <a:pt x="246" y="16"/>
                    </a:cubicBezTo>
                    <a:cubicBezTo>
                      <a:pt x="253" y="14"/>
                      <a:pt x="264" y="23"/>
                      <a:pt x="268" y="9"/>
                    </a:cubicBezTo>
                    <a:cubicBezTo>
                      <a:pt x="269" y="6"/>
                      <a:pt x="278" y="7"/>
                      <a:pt x="283" y="10"/>
                    </a:cubicBezTo>
                    <a:cubicBezTo>
                      <a:pt x="283" y="10"/>
                      <a:pt x="283" y="10"/>
                      <a:pt x="283" y="10"/>
                    </a:cubicBezTo>
                    <a:cubicBezTo>
                      <a:pt x="298" y="18"/>
                      <a:pt x="312" y="6"/>
                      <a:pt x="327" y="6"/>
                    </a:cubicBezTo>
                    <a:cubicBezTo>
                      <a:pt x="327" y="7"/>
                      <a:pt x="327" y="7"/>
                      <a:pt x="327" y="7"/>
                    </a:cubicBezTo>
                    <a:cubicBezTo>
                      <a:pt x="345" y="10"/>
                      <a:pt x="363" y="9"/>
                      <a:pt x="381" y="11"/>
                    </a:cubicBezTo>
                    <a:cubicBezTo>
                      <a:pt x="411" y="15"/>
                      <a:pt x="441" y="6"/>
                      <a:pt x="471" y="6"/>
                    </a:cubicBezTo>
                    <a:cubicBezTo>
                      <a:pt x="496" y="6"/>
                      <a:pt x="521" y="3"/>
                      <a:pt x="546" y="1"/>
                    </a:cubicBezTo>
                    <a:cubicBezTo>
                      <a:pt x="555" y="0"/>
                      <a:pt x="563" y="1"/>
                      <a:pt x="570" y="7"/>
                    </a:cubicBezTo>
                    <a:cubicBezTo>
                      <a:pt x="573" y="13"/>
                      <a:pt x="576" y="19"/>
                      <a:pt x="578" y="25"/>
                    </a:cubicBezTo>
                    <a:close/>
                  </a:path>
                </a:pathLst>
              </a:custGeom>
              <a:solidFill>
                <a:srgbClr val="62A6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3" name="Freeform 60">
                <a:extLst>
                  <a:ext uri="{FF2B5EF4-FFF2-40B4-BE49-F238E27FC236}">
                    <a16:creationId xmlns:a16="http://schemas.microsoft.com/office/drawing/2014/main" id="{3E33EE7A-446F-4F97-A157-5D9212176B67}"/>
                  </a:ext>
                </a:extLst>
              </p:cNvPr>
              <p:cNvSpPr>
                <a:spLocks/>
              </p:cNvSpPr>
              <p:nvPr/>
            </p:nvSpPr>
            <p:spPr bwMode="auto">
              <a:xfrm>
                <a:off x="169" y="3406"/>
                <a:ext cx="576" cy="65"/>
              </a:xfrm>
              <a:custGeom>
                <a:avLst/>
                <a:gdLst>
                  <a:gd name="T0" fmla="*/ 3 w 513"/>
                  <a:gd name="T1" fmla="*/ 6 h 58"/>
                  <a:gd name="T2" fmla="*/ 41 w 513"/>
                  <a:gd name="T3" fmla="*/ 8 h 58"/>
                  <a:gd name="T4" fmla="*/ 226 w 513"/>
                  <a:gd name="T5" fmla="*/ 23 h 58"/>
                  <a:gd name="T6" fmla="*/ 346 w 513"/>
                  <a:gd name="T7" fmla="*/ 29 h 58"/>
                  <a:gd name="T8" fmla="*/ 424 w 513"/>
                  <a:gd name="T9" fmla="*/ 28 h 58"/>
                  <a:gd name="T10" fmla="*/ 470 w 513"/>
                  <a:gd name="T11" fmla="*/ 29 h 58"/>
                  <a:gd name="T12" fmla="*/ 470 w 513"/>
                  <a:gd name="T13" fmla="*/ 29 h 58"/>
                  <a:gd name="T14" fmla="*/ 503 w 513"/>
                  <a:gd name="T15" fmla="*/ 31 h 58"/>
                  <a:gd name="T16" fmla="*/ 507 w 513"/>
                  <a:gd name="T17" fmla="*/ 42 h 58"/>
                  <a:gd name="T18" fmla="*/ 485 w 513"/>
                  <a:gd name="T19" fmla="*/ 54 h 58"/>
                  <a:gd name="T20" fmla="*/ 458 w 513"/>
                  <a:gd name="T21" fmla="*/ 58 h 58"/>
                  <a:gd name="T22" fmla="*/ 448 w 513"/>
                  <a:gd name="T23" fmla="*/ 55 h 58"/>
                  <a:gd name="T24" fmla="*/ 386 w 513"/>
                  <a:gd name="T25" fmla="*/ 51 h 58"/>
                  <a:gd name="T26" fmla="*/ 341 w 513"/>
                  <a:gd name="T27" fmla="*/ 54 h 58"/>
                  <a:gd name="T28" fmla="*/ 323 w 513"/>
                  <a:gd name="T29" fmla="*/ 52 h 58"/>
                  <a:gd name="T30" fmla="*/ 322 w 513"/>
                  <a:gd name="T31" fmla="*/ 52 h 58"/>
                  <a:gd name="T32" fmla="*/ 148 w 513"/>
                  <a:gd name="T33" fmla="*/ 45 h 58"/>
                  <a:gd name="T34" fmla="*/ 74 w 513"/>
                  <a:gd name="T35" fmla="*/ 41 h 58"/>
                  <a:gd name="T36" fmla="*/ 22 w 513"/>
                  <a:gd name="T37" fmla="*/ 29 h 58"/>
                  <a:gd name="T38" fmla="*/ 19 w 513"/>
                  <a:gd name="T39" fmla="*/ 31 h 58"/>
                  <a:gd name="T40" fmla="*/ 2 w 513"/>
                  <a:gd name="T41" fmla="*/ 17 h 58"/>
                  <a:gd name="T42" fmla="*/ 3 w 513"/>
                  <a:gd name="T43" fmla="*/ 6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13" h="58">
                    <a:moveTo>
                      <a:pt x="3" y="6"/>
                    </a:moveTo>
                    <a:cubicBezTo>
                      <a:pt x="16" y="0"/>
                      <a:pt x="29" y="6"/>
                      <a:pt x="41" y="8"/>
                    </a:cubicBezTo>
                    <a:cubicBezTo>
                      <a:pt x="103" y="18"/>
                      <a:pt x="164" y="19"/>
                      <a:pt x="226" y="23"/>
                    </a:cubicBezTo>
                    <a:cubicBezTo>
                      <a:pt x="266" y="25"/>
                      <a:pt x="306" y="27"/>
                      <a:pt x="346" y="29"/>
                    </a:cubicBezTo>
                    <a:cubicBezTo>
                      <a:pt x="372" y="26"/>
                      <a:pt x="398" y="26"/>
                      <a:pt x="424" y="28"/>
                    </a:cubicBezTo>
                    <a:cubicBezTo>
                      <a:pt x="439" y="29"/>
                      <a:pt x="455" y="21"/>
                      <a:pt x="470" y="29"/>
                    </a:cubicBezTo>
                    <a:cubicBezTo>
                      <a:pt x="470" y="29"/>
                      <a:pt x="470" y="29"/>
                      <a:pt x="470" y="29"/>
                    </a:cubicBezTo>
                    <a:cubicBezTo>
                      <a:pt x="481" y="30"/>
                      <a:pt x="492" y="28"/>
                      <a:pt x="503" y="31"/>
                    </a:cubicBezTo>
                    <a:cubicBezTo>
                      <a:pt x="513" y="33"/>
                      <a:pt x="512" y="37"/>
                      <a:pt x="507" y="42"/>
                    </a:cubicBezTo>
                    <a:cubicBezTo>
                      <a:pt x="500" y="48"/>
                      <a:pt x="494" y="55"/>
                      <a:pt x="485" y="54"/>
                    </a:cubicBezTo>
                    <a:cubicBezTo>
                      <a:pt x="475" y="53"/>
                      <a:pt x="467" y="58"/>
                      <a:pt x="458" y="58"/>
                    </a:cubicBezTo>
                    <a:cubicBezTo>
                      <a:pt x="454" y="57"/>
                      <a:pt x="451" y="56"/>
                      <a:pt x="448" y="55"/>
                    </a:cubicBezTo>
                    <a:cubicBezTo>
                      <a:pt x="428" y="51"/>
                      <a:pt x="407" y="54"/>
                      <a:pt x="386" y="51"/>
                    </a:cubicBezTo>
                    <a:cubicBezTo>
                      <a:pt x="372" y="49"/>
                      <a:pt x="356" y="53"/>
                      <a:pt x="341" y="54"/>
                    </a:cubicBezTo>
                    <a:cubicBezTo>
                      <a:pt x="335" y="55"/>
                      <a:pt x="328" y="57"/>
                      <a:pt x="323" y="52"/>
                    </a:cubicBezTo>
                    <a:cubicBezTo>
                      <a:pt x="322" y="52"/>
                      <a:pt x="322" y="52"/>
                      <a:pt x="322" y="52"/>
                    </a:cubicBezTo>
                    <a:cubicBezTo>
                      <a:pt x="264" y="44"/>
                      <a:pt x="206" y="47"/>
                      <a:pt x="148" y="45"/>
                    </a:cubicBezTo>
                    <a:cubicBezTo>
                      <a:pt x="123" y="43"/>
                      <a:pt x="97" y="48"/>
                      <a:pt x="74" y="41"/>
                    </a:cubicBezTo>
                    <a:cubicBezTo>
                      <a:pt x="57" y="36"/>
                      <a:pt x="36" y="45"/>
                      <a:pt x="22" y="29"/>
                    </a:cubicBezTo>
                    <a:cubicBezTo>
                      <a:pt x="19" y="25"/>
                      <a:pt x="21" y="31"/>
                      <a:pt x="19" y="31"/>
                    </a:cubicBezTo>
                    <a:cubicBezTo>
                      <a:pt x="7" y="34"/>
                      <a:pt x="0" y="31"/>
                      <a:pt x="2" y="17"/>
                    </a:cubicBezTo>
                    <a:cubicBezTo>
                      <a:pt x="2" y="13"/>
                      <a:pt x="2" y="10"/>
                      <a:pt x="3" y="6"/>
                    </a:cubicBezTo>
                    <a:close/>
                  </a:path>
                </a:pathLst>
              </a:custGeom>
              <a:solidFill>
                <a:srgbClr val="419A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4" name="Freeform 61">
                <a:extLst>
                  <a:ext uri="{FF2B5EF4-FFF2-40B4-BE49-F238E27FC236}">
                    <a16:creationId xmlns:a16="http://schemas.microsoft.com/office/drawing/2014/main" id="{7EF6DCE4-49C2-4F16-B827-0D1BB8BD91F8}"/>
                  </a:ext>
                </a:extLst>
              </p:cNvPr>
              <p:cNvSpPr>
                <a:spLocks/>
              </p:cNvSpPr>
              <p:nvPr/>
            </p:nvSpPr>
            <p:spPr bwMode="auto">
              <a:xfrm>
                <a:off x="495" y="2700"/>
                <a:ext cx="381" cy="61"/>
              </a:xfrm>
              <a:custGeom>
                <a:avLst/>
                <a:gdLst>
                  <a:gd name="T0" fmla="*/ 4 w 339"/>
                  <a:gd name="T1" fmla="*/ 25 h 54"/>
                  <a:gd name="T2" fmla="*/ 20 w 339"/>
                  <a:gd name="T3" fmla="*/ 0 h 54"/>
                  <a:gd name="T4" fmla="*/ 134 w 339"/>
                  <a:gd name="T5" fmla="*/ 3 h 54"/>
                  <a:gd name="T6" fmla="*/ 256 w 339"/>
                  <a:gd name="T7" fmla="*/ 2 h 54"/>
                  <a:gd name="T8" fmla="*/ 270 w 339"/>
                  <a:gd name="T9" fmla="*/ 5 h 54"/>
                  <a:gd name="T10" fmla="*/ 326 w 339"/>
                  <a:gd name="T11" fmla="*/ 31 h 54"/>
                  <a:gd name="T12" fmla="*/ 336 w 339"/>
                  <a:gd name="T13" fmla="*/ 44 h 54"/>
                  <a:gd name="T14" fmla="*/ 315 w 339"/>
                  <a:gd name="T15" fmla="*/ 52 h 54"/>
                  <a:gd name="T16" fmla="*/ 191 w 339"/>
                  <a:gd name="T17" fmla="*/ 51 h 54"/>
                  <a:gd name="T18" fmla="*/ 135 w 339"/>
                  <a:gd name="T19" fmla="*/ 45 h 54"/>
                  <a:gd name="T20" fmla="*/ 72 w 339"/>
                  <a:gd name="T21" fmla="*/ 46 h 54"/>
                  <a:gd name="T22" fmla="*/ 15 w 339"/>
                  <a:gd name="T23" fmla="*/ 39 h 54"/>
                  <a:gd name="T24" fmla="*/ 4 w 339"/>
                  <a:gd name="T25" fmla="*/ 25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39" h="54">
                    <a:moveTo>
                      <a:pt x="4" y="25"/>
                    </a:moveTo>
                    <a:cubicBezTo>
                      <a:pt x="13" y="19"/>
                      <a:pt x="10" y="6"/>
                      <a:pt x="20" y="0"/>
                    </a:cubicBezTo>
                    <a:cubicBezTo>
                      <a:pt x="58" y="0"/>
                      <a:pt x="97" y="4"/>
                      <a:pt x="134" y="3"/>
                    </a:cubicBezTo>
                    <a:cubicBezTo>
                      <a:pt x="175" y="3"/>
                      <a:pt x="216" y="17"/>
                      <a:pt x="256" y="2"/>
                    </a:cubicBezTo>
                    <a:cubicBezTo>
                      <a:pt x="261" y="2"/>
                      <a:pt x="266" y="3"/>
                      <a:pt x="270" y="5"/>
                    </a:cubicBezTo>
                    <a:cubicBezTo>
                      <a:pt x="289" y="13"/>
                      <a:pt x="307" y="23"/>
                      <a:pt x="326" y="31"/>
                    </a:cubicBezTo>
                    <a:cubicBezTo>
                      <a:pt x="331" y="33"/>
                      <a:pt x="339" y="34"/>
                      <a:pt x="336" y="44"/>
                    </a:cubicBezTo>
                    <a:cubicBezTo>
                      <a:pt x="331" y="51"/>
                      <a:pt x="323" y="53"/>
                      <a:pt x="315" y="52"/>
                    </a:cubicBezTo>
                    <a:cubicBezTo>
                      <a:pt x="274" y="50"/>
                      <a:pt x="232" y="54"/>
                      <a:pt x="191" y="51"/>
                    </a:cubicBezTo>
                    <a:cubicBezTo>
                      <a:pt x="172" y="49"/>
                      <a:pt x="153" y="45"/>
                      <a:pt x="135" y="45"/>
                    </a:cubicBezTo>
                    <a:cubicBezTo>
                      <a:pt x="115" y="44"/>
                      <a:pt x="93" y="44"/>
                      <a:pt x="72" y="46"/>
                    </a:cubicBezTo>
                    <a:cubicBezTo>
                      <a:pt x="53" y="48"/>
                      <a:pt x="34" y="45"/>
                      <a:pt x="15" y="39"/>
                    </a:cubicBezTo>
                    <a:cubicBezTo>
                      <a:pt x="9" y="37"/>
                      <a:pt x="0" y="36"/>
                      <a:pt x="4" y="25"/>
                    </a:cubicBezTo>
                    <a:close/>
                  </a:path>
                </a:pathLst>
              </a:custGeom>
              <a:solidFill>
                <a:srgbClr val="85BDD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5" name="Freeform 62">
                <a:extLst>
                  <a:ext uri="{FF2B5EF4-FFF2-40B4-BE49-F238E27FC236}">
                    <a16:creationId xmlns:a16="http://schemas.microsoft.com/office/drawing/2014/main" id="{05931B4B-96B5-4FE1-927C-1C19BCAF6EA1}"/>
                  </a:ext>
                </a:extLst>
              </p:cNvPr>
              <p:cNvSpPr>
                <a:spLocks/>
              </p:cNvSpPr>
              <p:nvPr/>
            </p:nvSpPr>
            <p:spPr bwMode="auto">
              <a:xfrm>
                <a:off x="958" y="598"/>
                <a:ext cx="229" cy="394"/>
              </a:xfrm>
              <a:custGeom>
                <a:avLst/>
                <a:gdLst>
                  <a:gd name="T0" fmla="*/ 151 w 204"/>
                  <a:gd name="T1" fmla="*/ 347 h 351"/>
                  <a:gd name="T2" fmla="*/ 120 w 204"/>
                  <a:gd name="T3" fmla="*/ 347 h 351"/>
                  <a:gd name="T4" fmla="*/ 124 w 204"/>
                  <a:gd name="T5" fmla="*/ 329 h 351"/>
                  <a:gd name="T6" fmla="*/ 172 w 204"/>
                  <a:gd name="T7" fmla="*/ 257 h 351"/>
                  <a:gd name="T8" fmla="*/ 172 w 204"/>
                  <a:gd name="T9" fmla="*/ 249 h 351"/>
                  <a:gd name="T10" fmla="*/ 150 w 204"/>
                  <a:gd name="T11" fmla="*/ 201 h 351"/>
                  <a:gd name="T12" fmla="*/ 100 w 204"/>
                  <a:gd name="T13" fmla="*/ 135 h 351"/>
                  <a:gd name="T14" fmla="*/ 80 w 204"/>
                  <a:gd name="T15" fmla="*/ 116 h 351"/>
                  <a:gd name="T16" fmla="*/ 19 w 204"/>
                  <a:gd name="T17" fmla="*/ 62 h 351"/>
                  <a:gd name="T18" fmla="*/ 0 w 204"/>
                  <a:gd name="T19" fmla="*/ 24 h 351"/>
                  <a:gd name="T20" fmla="*/ 1 w 204"/>
                  <a:gd name="T21" fmla="*/ 23 h 351"/>
                  <a:gd name="T22" fmla="*/ 27 w 204"/>
                  <a:gd name="T23" fmla="*/ 40 h 351"/>
                  <a:gd name="T24" fmla="*/ 12 w 204"/>
                  <a:gd name="T25" fmla="*/ 20 h 351"/>
                  <a:gd name="T26" fmla="*/ 20 w 204"/>
                  <a:gd name="T27" fmla="*/ 5 h 351"/>
                  <a:gd name="T28" fmla="*/ 26 w 204"/>
                  <a:gd name="T29" fmla="*/ 7 h 351"/>
                  <a:gd name="T30" fmla="*/ 93 w 204"/>
                  <a:gd name="T31" fmla="*/ 81 h 351"/>
                  <a:gd name="T32" fmla="*/ 127 w 204"/>
                  <a:gd name="T33" fmla="*/ 105 h 351"/>
                  <a:gd name="T34" fmla="*/ 175 w 204"/>
                  <a:gd name="T35" fmla="*/ 151 h 351"/>
                  <a:gd name="T36" fmla="*/ 203 w 204"/>
                  <a:gd name="T37" fmla="*/ 200 h 351"/>
                  <a:gd name="T38" fmla="*/ 200 w 204"/>
                  <a:gd name="T39" fmla="*/ 213 h 351"/>
                  <a:gd name="T40" fmla="*/ 189 w 204"/>
                  <a:gd name="T41" fmla="*/ 203 h 351"/>
                  <a:gd name="T42" fmla="*/ 187 w 204"/>
                  <a:gd name="T43" fmla="*/ 198 h 351"/>
                  <a:gd name="T44" fmla="*/ 184 w 204"/>
                  <a:gd name="T45" fmla="*/ 205 h 351"/>
                  <a:gd name="T46" fmla="*/ 169 w 204"/>
                  <a:gd name="T47" fmla="*/ 194 h 351"/>
                  <a:gd name="T48" fmla="*/ 126 w 204"/>
                  <a:gd name="T49" fmla="*/ 142 h 351"/>
                  <a:gd name="T50" fmla="*/ 192 w 204"/>
                  <a:gd name="T51" fmla="*/ 241 h 351"/>
                  <a:gd name="T52" fmla="*/ 189 w 204"/>
                  <a:gd name="T53" fmla="*/ 264 h 351"/>
                  <a:gd name="T54" fmla="*/ 163 w 204"/>
                  <a:gd name="T55" fmla="*/ 332 h 351"/>
                  <a:gd name="T56" fmla="*/ 151 w 204"/>
                  <a:gd name="T57" fmla="*/ 347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04" h="351">
                    <a:moveTo>
                      <a:pt x="151" y="347"/>
                    </a:moveTo>
                    <a:cubicBezTo>
                      <a:pt x="141" y="351"/>
                      <a:pt x="131" y="341"/>
                      <a:pt x="120" y="347"/>
                    </a:cubicBezTo>
                    <a:cubicBezTo>
                      <a:pt x="113" y="340"/>
                      <a:pt x="120" y="334"/>
                      <a:pt x="124" y="329"/>
                    </a:cubicBezTo>
                    <a:cubicBezTo>
                      <a:pt x="141" y="305"/>
                      <a:pt x="152" y="278"/>
                      <a:pt x="172" y="257"/>
                    </a:cubicBezTo>
                    <a:cubicBezTo>
                      <a:pt x="173" y="255"/>
                      <a:pt x="172" y="251"/>
                      <a:pt x="172" y="249"/>
                    </a:cubicBezTo>
                    <a:cubicBezTo>
                      <a:pt x="175" y="229"/>
                      <a:pt x="158" y="217"/>
                      <a:pt x="150" y="201"/>
                    </a:cubicBezTo>
                    <a:cubicBezTo>
                      <a:pt x="134" y="179"/>
                      <a:pt x="117" y="157"/>
                      <a:pt x="100" y="135"/>
                    </a:cubicBezTo>
                    <a:cubicBezTo>
                      <a:pt x="95" y="127"/>
                      <a:pt x="88" y="121"/>
                      <a:pt x="80" y="116"/>
                    </a:cubicBezTo>
                    <a:cubicBezTo>
                      <a:pt x="57" y="100"/>
                      <a:pt x="38" y="81"/>
                      <a:pt x="19" y="62"/>
                    </a:cubicBezTo>
                    <a:cubicBezTo>
                      <a:pt x="9" y="52"/>
                      <a:pt x="5" y="37"/>
                      <a:pt x="0" y="24"/>
                    </a:cubicBezTo>
                    <a:cubicBezTo>
                      <a:pt x="1" y="23"/>
                      <a:pt x="1" y="23"/>
                      <a:pt x="1" y="23"/>
                    </a:cubicBezTo>
                    <a:cubicBezTo>
                      <a:pt x="16" y="20"/>
                      <a:pt x="17" y="38"/>
                      <a:pt x="27" y="40"/>
                    </a:cubicBezTo>
                    <a:cubicBezTo>
                      <a:pt x="23" y="34"/>
                      <a:pt x="11" y="32"/>
                      <a:pt x="12" y="20"/>
                    </a:cubicBezTo>
                    <a:cubicBezTo>
                      <a:pt x="15" y="15"/>
                      <a:pt x="17" y="10"/>
                      <a:pt x="20" y="5"/>
                    </a:cubicBezTo>
                    <a:cubicBezTo>
                      <a:pt x="24" y="0"/>
                      <a:pt x="25" y="5"/>
                      <a:pt x="26" y="7"/>
                    </a:cubicBezTo>
                    <a:cubicBezTo>
                      <a:pt x="49" y="32"/>
                      <a:pt x="73" y="55"/>
                      <a:pt x="93" y="81"/>
                    </a:cubicBezTo>
                    <a:cubicBezTo>
                      <a:pt x="102" y="92"/>
                      <a:pt x="116" y="96"/>
                      <a:pt x="127" y="105"/>
                    </a:cubicBezTo>
                    <a:cubicBezTo>
                      <a:pt x="144" y="120"/>
                      <a:pt x="159" y="136"/>
                      <a:pt x="175" y="151"/>
                    </a:cubicBezTo>
                    <a:cubicBezTo>
                      <a:pt x="181" y="170"/>
                      <a:pt x="196" y="183"/>
                      <a:pt x="203" y="200"/>
                    </a:cubicBezTo>
                    <a:cubicBezTo>
                      <a:pt x="202" y="204"/>
                      <a:pt x="204" y="210"/>
                      <a:pt x="200" y="213"/>
                    </a:cubicBezTo>
                    <a:cubicBezTo>
                      <a:pt x="193" y="213"/>
                      <a:pt x="192" y="208"/>
                      <a:pt x="189" y="203"/>
                    </a:cubicBezTo>
                    <a:cubicBezTo>
                      <a:pt x="188" y="202"/>
                      <a:pt x="189" y="199"/>
                      <a:pt x="187" y="198"/>
                    </a:cubicBezTo>
                    <a:cubicBezTo>
                      <a:pt x="187" y="201"/>
                      <a:pt x="186" y="203"/>
                      <a:pt x="184" y="205"/>
                    </a:cubicBezTo>
                    <a:cubicBezTo>
                      <a:pt x="176" y="206"/>
                      <a:pt x="172" y="200"/>
                      <a:pt x="169" y="194"/>
                    </a:cubicBezTo>
                    <a:cubicBezTo>
                      <a:pt x="156" y="172"/>
                      <a:pt x="137" y="154"/>
                      <a:pt x="126" y="142"/>
                    </a:cubicBezTo>
                    <a:cubicBezTo>
                      <a:pt x="152" y="165"/>
                      <a:pt x="175" y="201"/>
                      <a:pt x="192" y="241"/>
                    </a:cubicBezTo>
                    <a:cubicBezTo>
                      <a:pt x="194" y="249"/>
                      <a:pt x="191" y="257"/>
                      <a:pt x="189" y="264"/>
                    </a:cubicBezTo>
                    <a:cubicBezTo>
                      <a:pt x="180" y="287"/>
                      <a:pt x="165" y="307"/>
                      <a:pt x="163" y="332"/>
                    </a:cubicBezTo>
                    <a:cubicBezTo>
                      <a:pt x="162" y="338"/>
                      <a:pt x="158" y="344"/>
                      <a:pt x="151" y="347"/>
                    </a:cubicBezTo>
                    <a:close/>
                  </a:path>
                </a:pathLst>
              </a:custGeom>
              <a:solidFill>
                <a:srgbClr val="F2DC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6" name="Freeform 63">
                <a:extLst>
                  <a:ext uri="{FF2B5EF4-FFF2-40B4-BE49-F238E27FC236}">
                    <a16:creationId xmlns:a16="http://schemas.microsoft.com/office/drawing/2014/main" id="{92427A3F-ABBF-43B4-A3D1-21C54A74D6BA}"/>
                  </a:ext>
                </a:extLst>
              </p:cNvPr>
              <p:cNvSpPr>
                <a:spLocks/>
              </p:cNvSpPr>
              <p:nvPr/>
            </p:nvSpPr>
            <p:spPr bwMode="auto">
              <a:xfrm>
                <a:off x="1698" y="2985"/>
                <a:ext cx="518" cy="71"/>
              </a:xfrm>
              <a:custGeom>
                <a:avLst/>
                <a:gdLst>
                  <a:gd name="T0" fmla="*/ 389 w 461"/>
                  <a:gd name="T1" fmla="*/ 3 h 63"/>
                  <a:gd name="T2" fmla="*/ 453 w 461"/>
                  <a:gd name="T3" fmla="*/ 15 h 63"/>
                  <a:gd name="T4" fmla="*/ 461 w 461"/>
                  <a:gd name="T5" fmla="*/ 39 h 63"/>
                  <a:gd name="T6" fmla="*/ 229 w 461"/>
                  <a:gd name="T7" fmla="*/ 52 h 63"/>
                  <a:gd name="T8" fmla="*/ 20 w 461"/>
                  <a:gd name="T9" fmla="*/ 59 h 63"/>
                  <a:gd name="T10" fmla="*/ 0 w 461"/>
                  <a:gd name="T11" fmla="*/ 55 h 63"/>
                  <a:gd name="T12" fmla="*/ 50 w 461"/>
                  <a:gd name="T13" fmla="*/ 51 h 63"/>
                  <a:gd name="T14" fmla="*/ 73 w 461"/>
                  <a:gd name="T15" fmla="*/ 53 h 63"/>
                  <a:gd name="T16" fmla="*/ 40 w 461"/>
                  <a:gd name="T17" fmla="*/ 42 h 63"/>
                  <a:gd name="T18" fmla="*/ 54 w 461"/>
                  <a:gd name="T19" fmla="*/ 35 h 63"/>
                  <a:gd name="T20" fmla="*/ 150 w 461"/>
                  <a:gd name="T21" fmla="*/ 29 h 63"/>
                  <a:gd name="T22" fmla="*/ 185 w 461"/>
                  <a:gd name="T23" fmla="*/ 19 h 63"/>
                  <a:gd name="T24" fmla="*/ 189 w 461"/>
                  <a:gd name="T25" fmla="*/ 19 h 63"/>
                  <a:gd name="T26" fmla="*/ 253 w 461"/>
                  <a:gd name="T27" fmla="*/ 24 h 63"/>
                  <a:gd name="T28" fmla="*/ 300 w 461"/>
                  <a:gd name="T29" fmla="*/ 17 h 63"/>
                  <a:gd name="T30" fmla="*/ 319 w 461"/>
                  <a:gd name="T31" fmla="*/ 19 h 63"/>
                  <a:gd name="T32" fmla="*/ 389 w 461"/>
                  <a:gd name="T33" fmla="*/ 3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61" h="63">
                    <a:moveTo>
                      <a:pt x="389" y="3"/>
                    </a:moveTo>
                    <a:cubicBezTo>
                      <a:pt x="410" y="10"/>
                      <a:pt x="434" y="0"/>
                      <a:pt x="453" y="15"/>
                    </a:cubicBezTo>
                    <a:cubicBezTo>
                      <a:pt x="455" y="23"/>
                      <a:pt x="458" y="31"/>
                      <a:pt x="461" y="39"/>
                    </a:cubicBezTo>
                    <a:cubicBezTo>
                      <a:pt x="383" y="43"/>
                      <a:pt x="306" y="51"/>
                      <a:pt x="229" y="52"/>
                    </a:cubicBezTo>
                    <a:cubicBezTo>
                      <a:pt x="159" y="53"/>
                      <a:pt x="89" y="63"/>
                      <a:pt x="20" y="59"/>
                    </a:cubicBezTo>
                    <a:cubicBezTo>
                      <a:pt x="13" y="58"/>
                      <a:pt x="6" y="61"/>
                      <a:pt x="0" y="55"/>
                    </a:cubicBezTo>
                    <a:cubicBezTo>
                      <a:pt x="16" y="45"/>
                      <a:pt x="33" y="50"/>
                      <a:pt x="50" y="51"/>
                    </a:cubicBezTo>
                    <a:cubicBezTo>
                      <a:pt x="58" y="51"/>
                      <a:pt x="66" y="52"/>
                      <a:pt x="73" y="53"/>
                    </a:cubicBezTo>
                    <a:cubicBezTo>
                      <a:pt x="63" y="50"/>
                      <a:pt x="49" y="53"/>
                      <a:pt x="40" y="42"/>
                    </a:cubicBezTo>
                    <a:cubicBezTo>
                      <a:pt x="42" y="33"/>
                      <a:pt x="49" y="34"/>
                      <a:pt x="54" y="35"/>
                    </a:cubicBezTo>
                    <a:cubicBezTo>
                      <a:pt x="87" y="38"/>
                      <a:pt x="118" y="28"/>
                      <a:pt x="150" y="29"/>
                    </a:cubicBezTo>
                    <a:cubicBezTo>
                      <a:pt x="163" y="29"/>
                      <a:pt x="175" y="29"/>
                      <a:pt x="185" y="19"/>
                    </a:cubicBezTo>
                    <a:cubicBezTo>
                      <a:pt x="186" y="19"/>
                      <a:pt x="188" y="19"/>
                      <a:pt x="189" y="19"/>
                    </a:cubicBezTo>
                    <a:cubicBezTo>
                      <a:pt x="207" y="37"/>
                      <a:pt x="229" y="36"/>
                      <a:pt x="253" y="24"/>
                    </a:cubicBezTo>
                    <a:cubicBezTo>
                      <a:pt x="267" y="18"/>
                      <a:pt x="283" y="12"/>
                      <a:pt x="300" y="17"/>
                    </a:cubicBezTo>
                    <a:cubicBezTo>
                      <a:pt x="306" y="19"/>
                      <a:pt x="312" y="19"/>
                      <a:pt x="319" y="19"/>
                    </a:cubicBezTo>
                    <a:cubicBezTo>
                      <a:pt x="343" y="18"/>
                      <a:pt x="365" y="5"/>
                      <a:pt x="389" y="3"/>
                    </a:cubicBezTo>
                    <a:close/>
                  </a:path>
                </a:pathLst>
              </a:custGeom>
              <a:solidFill>
                <a:srgbClr val="7AB6C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7" name="Freeform 64">
                <a:extLst>
                  <a:ext uri="{FF2B5EF4-FFF2-40B4-BE49-F238E27FC236}">
                    <a16:creationId xmlns:a16="http://schemas.microsoft.com/office/drawing/2014/main" id="{2418B21B-FF10-4A2B-8021-EFC1CACA2DCF}"/>
                  </a:ext>
                </a:extLst>
              </p:cNvPr>
              <p:cNvSpPr>
                <a:spLocks/>
              </p:cNvSpPr>
              <p:nvPr/>
            </p:nvSpPr>
            <p:spPr bwMode="auto">
              <a:xfrm>
                <a:off x="477" y="2728"/>
                <a:ext cx="419" cy="64"/>
              </a:xfrm>
              <a:custGeom>
                <a:avLst/>
                <a:gdLst>
                  <a:gd name="T0" fmla="*/ 20 w 373"/>
                  <a:gd name="T1" fmla="*/ 0 h 57"/>
                  <a:gd name="T2" fmla="*/ 70 w 373"/>
                  <a:gd name="T3" fmla="*/ 15 h 57"/>
                  <a:gd name="T4" fmla="*/ 153 w 373"/>
                  <a:gd name="T5" fmla="*/ 14 h 57"/>
                  <a:gd name="T6" fmla="*/ 235 w 373"/>
                  <a:gd name="T7" fmla="*/ 21 h 57"/>
                  <a:gd name="T8" fmla="*/ 319 w 373"/>
                  <a:gd name="T9" fmla="*/ 20 h 57"/>
                  <a:gd name="T10" fmla="*/ 352 w 373"/>
                  <a:gd name="T11" fmla="*/ 15 h 57"/>
                  <a:gd name="T12" fmla="*/ 362 w 373"/>
                  <a:gd name="T13" fmla="*/ 15 h 57"/>
                  <a:gd name="T14" fmla="*/ 360 w 373"/>
                  <a:gd name="T15" fmla="*/ 44 h 57"/>
                  <a:gd name="T16" fmla="*/ 278 w 373"/>
                  <a:gd name="T17" fmla="*/ 54 h 57"/>
                  <a:gd name="T18" fmla="*/ 212 w 373"/>
                  <a:gd name="T19" fmla="*/ 47 h 57"/>
                  <a:gd name="T20" fmla="*/ 195 w 373"/>
                  <a:gd name="T21" fmla="*/ 49 h 57"/>
                  <a:gd name="T22" fmla="*/ 174 w 373"/>
                  <a:gd name="T23" fmla="*/ 52 h 57"/>
                  <a:gd name="T24" fmla="*/ 140 w 373"/>
                  <a:gd name="T25" fmla="*/ 50 h 57"/>
                  <a:gd name="T26" fmla="*/ 116 w 373"/>
                  <a:gd name="T27" fmla="*/ 42 h 57"/>
                  <a:gd name="T28" fmla="*/ 11 w 373"/>
                  <a:gd name="T29" fmla="*/ 39 h 57"/>
                  <a:gd name="T30" fmla="*/ 0 w 373"/>
                  <a:gd name="T31" fmla="*/ 36 h 57"/>
                  <a:gd name="T32" fmla="*/ 20 w 373"/>
                  <a:gd name="T33" fmla="*/ 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73" h="57">
                    <a:moveTo>
                      <a:pt x="20" y="0"/>
                    </a:moveTo>
                    <a:cubicBezTo>
                      <a:pt x="34" y="15"/>
                      <a:pt x="53" y="15"/>
                      <a:pt x="70" y="15"/>
                    </a:cubicBezTo>
                    <a:cubicBezTo>
                      <a:pt x="98" y="15"/>
                      <a:pt x="128" y="11"/>
                      <a:pt x="153" y="14"/>
                    </a:cubicBezTo>
                    <a:cubicBezTo>
                      <a:pt x="181" y="18"/>
                      <a:pt x="208" y="16"/>
                      <a:pt x="235" y="21"/>
                    </a:cubicBezTo>
                    <a:cubicBezTo>
                      <a:pt x="263" y="25"/>
                      <a:pt x="291" y="19"/>
                      <a:pt x="319" y="20"/>
                    </a:cubicBezTo>
                    <a:cubicBezTo>
                      <a:pt x="330" y="21"/>
                      <a:pt x="342" y="25"/>
                      <a:pt x="352" y="15"/>
                    </a:cubicBezTo>
                    <a:cubicBezTo>
                      <a:pt x="355" y="13"/>
                      <a:pt x="359" y="13"/>
                      <a:pt x="362" y="15"/>
                    </a:cubicBezTo>
                    <a:cubicBezTo>
                      <a:pt x="371" y="26"/>
                      <a:pt x="373" y="36"/>
                      <a:pt x="360" y="44"/>
                    </a:cubicBezTo>
                    <a:cubicBezTo>
                      <a:pt x="333" y="54"/>
                      <a:pt x="303" y="35"/>
                      <a:pt x="278" y="54"/>
                    </a:cubicBezTo>
                    <a:cubicBezTo>
                      <a:pt x="257" y="39"/>
                      <a:pt x="233" y="56"/>
                      <a:pt x="212" y="47"/>
                    </a:cubicBezTo>
                    <a:cubicBezTo>
                      <a:pt x="206" y="45"/>
                      <a:pt x="199" y="44"/>
                      <a:pt x="195" y="49"/>
                    </a:cubicBezTo>
                    <a:cubicBezTo>
                      <a:pt x="189" y="57"/>
                      <a:pt x="182" y="52"/>
                      <a:pt x="174" y="52"/>
                    </a:cubicBezTo>
                    <a:cubicBezTo>
                      <a:pt x="163" y="53"/>
                      <a:pt x="152" y="31"/>
                      <a:pt x="140" y="50"/>
                    </a:cubicBezTo>
                    <a:cubicBezTo>
                      <a:pt x="134" y="41"/>
                      <a:pt x="125" y="43"/>
                      <a:pt x="116" y="42"/>
                    </a:cubicBezTo>
                    <a:cubicBezTo>
                      <a:pt x="81" y="39"/>
                      <a:pt x="46" y="39"/>
                      <a:pt x="11" y="39"/>
                    </a:cubicBezTo>
                    <a:cubicBezTo>
                      <a:pt x="8" y="39"/>
                      <a:pt x="4" y="37"/>
                      <a:pt x="0" y="36"/>
                    </a:cubicBezTo>
                    <a:cubicBezTo>
                      <a:pt x="7" y="24"/>
                      <a:pt x="14" y="12"/>
                      <a:pt x="20" y="0"/>
                    </a:cubicBezTo>
                    <a:close/>
                  </a:path>
                </a:pathLst>
              </a:custGeom>
              <a:solidFill>
                <a:srgbClr val="D9E4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8" name="Freeform 65">
                <a:extLst>
                  <a:ext uri="{FF2B5EF4-FFF2-40B4-BE49-F238E27FC236}">
                    <a16:creationId xmlns:a16="http://schemas.microsoft.com/office/drawing/2014/main" id="{278BCF39-D9D6-4401-8406-65E1AA7D4155}"/>
                  </a:ext>
                </a:extLst>
              </p:cNvPr>
              <p:cNvSpPr>
                <a:spLocks/>
              </p:cNvSpPr>
              <p:nvPr/>
            </p:nvSpPr>
            <p:spPr bwMode="auto">
              <a:xfrm>
                <a:off x="1929" y="3235"/>
                <a:ext cx="364" cy="55"/>
              </a:xfrm>
              <a:custGeom>
                <a:avLst/>
                <a:gdLst>
                  <a:gd name="T0" fmla="*/ 32 w 324"/>
                  <a:gd name="T1" fmla="*/ 17 h 49"/>
                  <a:gd name="T2" fmla="*/ 41 w 324"/>
                  <a:gd name="T3" fmla="*/ 13 h 49"/>
                  <a:gd name="T4" fmla="*/ 124 w 324"/>
                  <a:gd name="T5" fmla="*/ 13 h 49"/>
                  <a:gd name="T6" fmla="*/ 133 w 324"/>
                  <a:gd name="T7" fmla="*/ 21 h 49"/>
                  <a:gd name="T8" fmla="*/ 157 w 324"/>
                  <a:gd name="T9" fmla="*/ 22 h 49"/>
                  <a:gd name="T10" fmla="*/ 191 w 324"/>
                  <a:gd name="T11" fmla="*/ 11 h 49"/>
                  <a:gd name="T12" fmla="*/ 281 w 324"/>
                  <a:gd name="T13" fmla="*/ 7 h 49"/>
                  <a:gd name="T14" fmla="*/ 316 w 324"/>
                  <a:gd name="T15" fmla="*/ 1 h 49"/>
                  <a:gd name="T16" fmla="*/ 324 w 324"/>
                  <a:gd name="T17" fmla="*/ 29 h 49"/>
                  <a:gd name="T18" fmla="*/ 280 w 324"/>
                  <a:gd name="T19" fmla="*/ 33 h 49"/>
                  <a:gd name="T20" fmla="*/ 227 w 324"/>
                  <a:gd name="T21" fmla="*/ 44 h 49"/>
                  <a:gd name="T22" fmla="*/ 71 w 324"/>
                  <a:gd name="T23" fmla="*/ 48 h 49"/>
                  <a:gd name="T24" fmla="*/ 0 w 324"/>
                  <a:gd name="T25" fmla="*/ 45 h 49"/>
                  <a:gd name="T26" fmla="*/ 32 w 324"/>
                  <a:gd name="T27" fmla="*/ 17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24" h="49">
                    <a:moveTo>
                      <a:pt x="32" y="17"/>
                    </a:moveTo>
                    <a:cubicBezTo>
                      <a:pt x="35" y="16"/>
                      <a:pt x="38" y="14"/>
                      <a:pt x="41" y="13"/>
                    </a:cubicBezTo>
                    <a:cubicBezTo>
                      <a:pt x="69" y="12"/>
                      <a:pt x="97" y="16"/>
                      <a:pt x="124" y="13"/>
                    </a:cubicBezTo>
                    <a:cubicBezTo>
                      <a:pt x="128" y="13"/>
                      <a:pt x="138" y="9"/>
                      <a:pt x="133" y="21"/>
                    </a:cubicBezTo>
                    <a:cubicBezTo>
                      <a:pt x="141" y="23"/>
                      <a:pt x="153" y="30"/>
                      <a:pt x="157" y="22"/>
                    </a:cubicBezTo>
                    <a:cubicBezTo>
                      <a:pt x="165" y="6"/>
                      <a:pt x="181" y="9"/>
                      <a:pt x="191" y="11"/>
                    </a:cubicBezTo>
                    <a:cubicBezTo>
                      <a:pt x="221" y="14"/>
                      <a:pt x="251" y="4"/>
                      <a:pt x="281" y="7"/>
                    </a:cubicBezTo>
                    <a:cubicBezTo>
                      <a:pt x="292" y="8"/>
                      <a:pt x="304" y="0"/>
                      <a:pt x="316" y="1"/>
                    </a:cubicBezTo>
                    <a:cubicBezTo>
                      <a:pt x="323" y="9"/>
                      <a:pt x="318" y="21"/>
                      <a:pt x="324" y="29"/>
                    </a:cubicBezTo>
                    <a:cubicBezTo>
                      <a:pt x="310" y="34"/>
                      <a:pt x="295" y="34"/>
                      <a:pt x="280" y="33"/>
                    </a:cubicBezTo>
                    <a:cubicBezTo>
                      <a:pt x="262" y="32"/>
                      <a:pt x="246" y="43"/>
                      <a:pt x="227" y="44"/>
                    </a:cubicBezTo>
                    <a:cubicBezTo>
                      <a:pt x="175" y="47"/>
                      <a:pt x="123" y="45"/>
                      <a:pt x="71" y="48"/>
                    </a:cubicBezTo>
                    <a:cubicBezTo>
                      <a:pt x="48" y="49"/>
                      <a:pt x="24" y="46"/>
                      <a:pt x="0" y="45"/>
                    </a:cubicBezTo>
                    <a:cubicBezTo>
                      <a:pt x="9" y="33"/>
                      <a:pt x="22" y="27"/>
                      <a:pt x="32" y="17"/>
                    </a:cubicBezTo>
                    <a:close/>
                  </a:path>
                </a:pathLst>
              </a:custGeom>
              <a:solidFill>
                <a:srgbClr val="B8D4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9" name="Freeform 66">
                <a:extLst>
                  <a:ext uri="{FF2B5EF4-FFF2-40B4-BE49-F238E27FC236}">
                    <a16:creationId xmlns:a16="http://schemas.microsoft.com/office/drawing/2014/main" id="{512B25DF-E821-4DD3-8E1A-1D2858D825BE}"/>
                  </a:ext>
                </a:extLst>
              </p:cNvPr>
              <p:cNvSpPr>
                <a:spLocks/>
              </p:cNvSpPr>
              <p:nvPr/>
            </p:nvSpPr>
            <p:spPr bwMode="auto">
              <a:xfrm>
                <a:off x="232" y="3227"/>
                <a:ext cx="305" cy="53"/>
              </a:xfrm>
              <a:custGeom>
                <a:avLst/>
                <a:gdLst>
                  <a:gd name="T0" fmla="*/ 254 w 272"/>
                  <a:gd name="T1" fmla="*/ 8 h 47"/>
                  <a:gd name="T2" fmla="*/ 262 w 272"/>
                  <a:gd name="T3" fmla="*/ 8 h 47"/>
                  <a:gd name="T4" fmla="*/ 260 w 272"/>
                  <a:gd name="T5" fmla="*/ 34 h 47"/>
                  <a:gd name="T6" fmla="*/ 258 w 272"/>
                  <a:gd name="T7" fmla="*/ 42 h 47"/>
                  <a:gd name="T8" fmla="*/ 230 w 272"/>
                  <a:gd name="T9" fmla="*/ 33 h 47"/>
                  <a:gd name="T10" fmla="*/ 228 w 272"/>
                  <a:gd name="T11" fmla="*/ 46 h 47"/>
                  <a:gd name="T12" fmla="*/ 214 w 272"/>
                  <a:gd name="T13" fmla="*/ 44 h 47"/>
                  <a:gd name="T14" fmla="*/ 101 w 272"/>
                  <a:gd name="T15" fmla="*/ 43 h 47"/>
                  <a:gd name="T16" fmla="*/ 11 w 272"/>
                  <a:gd name="T17" fmla="*/ 36 h 47"/>
                  <a:gd name="T18" fmla="*/ 2 w 272"/>
                  <a:gd name="T19" fmla="*/ 20 h 47"/>
                  <a:gd name="T20" fmla="*/ 14 w 272"/>
                  <a:gd name="T21" fmla="*/ 0 h 47"/>
                  <a:gd name="T22" fmla="*/ 246 w 272"/>
                  <a:gd name="T23" fmla="*/ 8 h 47"/>
                  <a:gd name="T24" fmla="*/ 245 w 272"/>
                  <a:gd name="T25" fmla="*/ 13 h 47"/>
                  <a:gd name="T26" fmla="*/ 238 w 272"/>
                  <a:gd name="T27" fmla="*/ 17 h 47"/>
                  <a:gd name="T28" fmla="*/ 245 w 272"/>
                  <a:gd name="T29" fmla="*/ 15 h 47"/>
                  <a:gd name="T30" fmla="*/ 254 w 272"/>
                  <a:gd name="T31" fmla="*/ 8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72" h="47">
                    <a:moveTo>
                      <a:pt x="254" y="8"/>
                    </a:moveTo>
                    <a:cubicBezTo>
                      <a:pt x="257" y="8"/>
                      <a:pt x="259" y="8"/>
                      <a:pt x="262" y="8"/>
                    </a:cubicBezTo>
                    <a:cubicBezTo>
                      <a:pt x="272" y="18"/>
                      <a:pt x="267" y="26"/>
                      <a:pt x="260" y="34"/>
                    </a:cubicBezTo>
                    <a:cubicBezTo>
                      <a:pt x="261" y="37"/>
                      <a:pt x="260" y="40"/>
                      <a:pt x="258" y="42"/>
                    </a:cubicBezTo>
                    <a:cubicBezTo>
                      <a:pt x="246" y="47"/>
                      <a:pt x="238" y="41"/>
                      <a:pt x="230" y="33"/>
                    </a:cubicBezTo>
                    <a:cubicBezTo>
                      <a:pt x="231" y="38"/>
                      <a:pt x="235" y="43"/>
                      <a:pt x="228" y="46"/>
                    </a:cubicBezTo>
                    <a:cubicBezTo>
                      <a:pt x="223" y="46"/>
                      <a:pt x="218" y="47"/>
                      <a:pt x="214" y="44"/>
                    </a:cubicBezTo>
                    <a:cubicBezTo>
                      <a:pt x="176" y="46"/>
                      <a:pt x="139" y="41"/>
                      <a:pt x="101" y="43"/>
                    </a:cubicBezTo>
                    <a:cubicBezTo>
                      <a:pt x="72" y="45"/>
                      <a:pt x="41" y="38"/>
                      <a:pt x="11" y="36"/>
                    </a:cubicBezTo>
                    <a:cubicBezTo>
                      <a:pt x="0" y="35"/>
                      <a:pt x="3" y="26"/>
                      <a:pt x="2" y="20"/>
                    </a:cubicBezTo>
                    <a:cubicBezTo>
                      <a:pt x="6" y="13"/>
                      <a:pt x="10" y="6"/>
                      <a:pt x="14" y="0"/>
                    </a:cubicBezTo>
                    <a:cubicBezTo>
                      <a:pt x="91" y="2"/>
                      <a:pt x="169" y="5"/>
                      <a:pt x="246" y="8"/>
                    </a:cubicBezTo>
                    <a:cubicBezTo>
                      <a:pt x="247" y="10"/>
                      <a:pt x="246" y="12"/>
                      <a:pt x="245" y="13"/>
                    </a:cubicBezTo>
                    <a:cubicBezTo>
                      <a:pt x="243" y="15"/>
                      <a:pt x="240" y="15"/>
                      <a:pt x="238" y="17"/>
                    </a:cubicBezTo>
                    <a:cubicBezTo>
                      <a:pt x="240" y="16"/>
                      <a:pt x="243" y="15"/>
                      <a:pt x="245" y="15"/>
                    </a:cubicBezTo>
                    <a:cubicBezTo>
                      <a:pt x="250" y="15"/>
                      <a:pt x="251" y="11"/>
                      <a:pt x="254" y="8"/>
                    </a:cubicBezTo>
                    <a:close/>
                  </a:path>
                </a:pathLst>
              </a:custGeom>
              <a:solidFill>
                <a:srgbClr val="A4CB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0" name="Freeform 67">
                <a:extLst>
                  <a:ext uri="{FF2B5EF4-FFF2-40B4-BE49-F238E27FC236}">
                    <a16:creationId xmlns:a16="http://schemas.microsoft.com/office/drawing/2014/main" id="{B61E1C36-613A-4C16-8086-F8EA8637BFC3}"/>
                  </a:ext>
                </a:extLst>
              </p:cNvPr>
              <p:cNvSpPr>
                <a:spLocks/>
              </p:cNvSpPr>
              <p:nvPr/>
            </p:nvSpPr>
            <p:spPr bwMode="auto">
              <a:xfrm>
                <a:off x="1806" y="2719"/>
                <a:ext cx="320" cy="70"/>
              </a:xfrm>
              <a:custGeom>
                <a:avLst/>
                <a:gdLst>
                  <a:gd name="T0" fmla="*/ 285 w 285"/>
                  <a:gd name="T1" fmla="*/ 44 h 62"/>
                  <a:gd name="T2" fmla="*/ 168 w 285"/>
                  <a:gd name="T3" fmla="*/ 49 h 62"/>
                  <a:gd name="T4" fmla="*/ 92 w 285"/>
                  <a:gd name="T5" fmla="*/ 59 h 62"/>
                  <a:gd name="T6" fmla="*/ 54 w 285"/>
                  <a:gd name="T7" fmla="*/ 56 h 62"/>
                  <a:gd name="T8" fmla="*/ 10 w 285"/>
                  <a:gd name="T9" fmla="*/ 58 h 62"/>
                  <a:gd name="T10" fmla="*/ 0 w 285"/>
                  <a:gd name="T11" fmla="*/ 52 h 62"/>
                  <a:gd name="T12" fmla="*/ 109 w 285"/>
                  <a:gd name="T13" fmla="*/ 11 h 62"/>
                  <a:gd name="T14" fmla="*/ 213 w 285"/>
                  <a:gd name="T15" fmla="*/ 7 h 62"/>
                  <a:gd name="T16" fmla="*/ 274 w 285"/>
                  <a:gd name="T17" fmla="*/ 4 h 62"/>
                  <a:gd name="T18" fmla="*/ 285 w 285"/>
                  <a:gd name="T19" fmla="*/ 44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5" h="62">
                    <a:moveTo>
                      <a:pt x="285" y="44"/>
                    </a:moveTo>
                    <a:cubicBezTo>
                      <a:pt x="246" y="52"/>
                      <a:pt x="207" y="45"/>
                      <a:pt x="168" y="49"/>
                    </a:cubicBezTo>
                    <a:cubicBezTo>
                      <a:pt x="143" y="51"/>
                      <a:pt x="117" y="53"/>
                      <a:pt x="92" y="59"/>
                    </a:cubicBezTo>
                    <a:cubicBezTo>
                      <a:pt x="81" y="62"/>
                      <a:pt x="67" y="56"/>
                      <a:pt x="54" y="56"/>
                    </a:cubicBezTo>
                    <a:cubicBezTo>
                      <a:pt x="39" y="57"/>
                      <a:pt x="25" y="52"/>
                      <a:pt x="10" y="58"/>
                    </a:cubicBezTo>
                    <a:cubicBezTo>
                      <a:pt x="6" y="60"/>
                      <a:pt x="2" y="56"/>
                      <a:pt x="0" y="52"/>
                    </a:cubicBezTo>
                    <a:cubicBezTo>
                      <a:pt x="37" y="42"/>
                      <a:pt x="71" y="22"/>
                      <a:pt x="109" y="11"/>
                    </a:cubicBezTo>
                    <a:cubicBezTo>
                      <a:pt x="143" y="2"/>
                      <a:pt x="178" y="13"/>
                      <a:pt x="213" y="7"/>
                    </a:cubicBezTo>
                    <a:cubicBezTo>
                      <a:pt x="233" y="4"/>
                      <a:pt x="253" y="0"/>
                      <a:pt x="274" y="4"/>
                    </a:cubicBezTo>
                    <a:cubicBezTo>
                      <a:pt x="280" y="17"/>
                      <a:pt x="285" y="29"/>
                      <a:pt x="285" y="44"/>
                    </a:cubicBezTo>
                    <a:close/>
                  </a:path>
                </a:pathLst>
              </a:custGeom>
              <a:solidFill>
                <a:srgbClr val="DDE5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1" name="Freeform 68">
                <a:extLst>
                  <a:ext uri="{FF2B5EF4-FFF2-40B4-BE49-F238E27FC236}">
                    <a16:creationId xmlns:a16="http://schemas.microsoft.com/office/drawing/2014/main" id="{5BA3E081-CA86-44CD-B66E-35A56C256A08}"/>
                  </a:ext>
                </a:extLst>
              </p:cNvPr>
              <p:cNvSpPr>
                <a:spLocks/>
              </p:cNvSpPr>
              <p:nvPr/>
            </p:nvSpPr>
            <p:spPr bwMode="auto">
              <a:xfrm>
                <a:off x="517" y="2642"/>
                <a:ext cx="265" cy="82"/>
              </a:xfrm>
              <a:custGeom>
                <a:avLst/>
                <a:gdLst>
                  <a:gd name="T0" fmla="*/ 236 w 236"/>
                  <a:gd name="T1" fmla="*/ 57 h 73"/>
                  <a:gd name="T2" fmla="*/ 147 w 236"/>
                  <a:gd name="T3" fmla="*/ 60 h 73"/>
                  <a:gd name="T4" fmla="*/ 137 w 236"/>
                  <a:gd name="T5" fmla="*/ 58 h 73"/>
                  <a:gd name="T6" fmla="*/ 52 w 236"/>
                  <a:gd name="T7" fmla="*/ 55 h 73"/>
                  <a:gd name="T8" fmla="*/ 31 w 236"/>
                  <a:gd name="T9" fmla="*/ 57 h 73"/>
                  <a:gd name="T10" fmla="*/ 0 w 236"/>
                  <a:gd name="T11" fmla="*/ 52 h 73"/>
                  <a:gd name="T12" fmla="*/ 27 w 236"/>
                  <a:gd name="T13" fmla="*/ 9 h 73"/>
                  <a:gd name="T14" fmla="*/ 140 w 236"/>
                  <a:gd name="T15" fmla="*/ 13 h 73"/>
                  <a:gd name="T16" fmla="*/ 196 w 236"/>
                  <a:gd name="T17" fmla="*/ 37 h 73"/>
                  <a:gd name="T18" fmla="*/ 199 w 236"/>
                  <a:gd name="T19" fmla="*/ 37 h 73"/>
                  <a:gd name="T20" fmla="*/ 236 w 236"/>
                  <a:gd name="T21" fmla="*/ 57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6" h="73">
                    <a:moveTo>
                      <a:pt x="236" y="57"/>
                    </a:moveTo>
                    <a:cubicBezTo>
                      <a:pt x="207" y="73"/>
                      <a:pt x="177" y="62"/>
                      <a:pt x="147" y="60"/>
                    </a:cubicBezTo>
                    <a:cubicBezTo>
                      <a:pt x="144" y="60"/>
                      <a:pt x="140" y="57"/>
                      <a:pt x="137" y="58"/>
                    </a:cubicBezTo>
                    <a:cubicBezTo>
                      <a:pt x="109" y="68"/>
                      <a:pt x="81" y="55"/>
                      <a:pt x="52" y="55"/>
                    </a:cubicBezTo>
                    <a:cubicBezTo>
                      <a:pt x="45" y="55"/>
                      <a:pt x="37" y="54"/>
                      <a:pt x="31" y="57"/>
                    </a:cubicBezTo>
                    <a:cubicBezTo>
                      <a:pt x="19" y="62"/>
                      <a:pt x="10" y="59"/>
                      <a:pt x="0" y="52"/>
                    </a:cubicBezTo>
                    <a:cubicBezTo>
                      <a:pt x="9" y="38"/>
                      <a:pt x="18" y="23"/>
                      <a:pt x="27" y="9"/>
                    </a:cubicBezTo>
                    <a:cubicBezTo>
                      <a:pt x="65" y="7"/>
                      <a:pt x="103" y="0"/>
                      <a:pt x="140" y="13"/>
                    </a:cubicBezTo>
                    <a:cubicBezTo>
                      <a:pt x="158" y="21"/>
                      <a:pt x="177" y="29"/>
                      <a:pt x="196" y="37"/>
                    </a:cubicBezTo>
                    <a:cubicBezTo>
                      <a:pt x="197" y="37"/>
                      <a:pt x="198" y="37"/>
                      <a:pt x="199" y="37"/>
                    </a:cubicBezTo>
                    <a:cubicBezTo>
                      <a:pt x="214" y="39"/>
                      <a:pt x="226" y="46"/>
                      <a:pt x="236" y="57"/>
                    </a:cubicBezTo>
                    <a:close/>
                  </a:path>
                </a:pathLst>
              </a:custGeom>
              <a:solidFill>
                <a:srgbClr val="DDE5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2" name="Freeform 69">
                <a:extLst>
                  <a:ext uri="{FF2B5EF4-FFF2-40B4-BE49-F238E27FC236}">
                    <a16:creationId xmlns:a16="http://schemas.microsoft.com/office/drawing/2014/main" id="{54D4D928-4591-4F26-956F-6BC22CD91E1F}"/>
                  </a:ext>
                </a:extLst>
              </p:cNvPr>
              <p:cNvSpPr>
                <a:spLocks/>
              </p:cNvSpPr>
              <p:nvPr/>
            </p:nvSpPr>
            <p:spPr bwMode="auto">
              <a:xfrm>
                <a:off x="387" y="2916"/>
                <a:ext cx="492" cy="104"/>
              </a:xfrm>
              <a:custGeom>
                <a:avLst/>
                <a:gdLst>
                  <a:gd name="T0" fmla="*/ 424 w 438"/>
                  <a:gd name="T1" fmla="*/ 93 h 93"/>
                  <a:gd name="T2" fmla="*/ 424 w 438"/>
                  <a:gd name="T3" fmla="*/ 77 h 93"/>
                  <a:gd name="T4" fmla="*/ 388 w 438"/>
                  <a:gd name="T5" fmla="*/ 41 h 93"/>
                  <a:gd name="T6" fmla="*/ 164 w 438"/>
                  <a:gd name="T7" fmla="*/ 36 h 93"/>
                  <a:gd name="T8" fmla="*/ 93 w 438"/>
                  <a:gd name="T9" fmla="*/ 33 h 93"/>
                  <a:gd name="T10" fmla="*/ 5 w 438"/>
                  <a:gd name="T11" fmla="*/ 24 h 93"/>
                  <a:gd name="T12" fmla="*/ 0 w 438"/>
                  <a:gd name="T13" fmla="*/ 17 h 93"/>
                  <a:gd name="T14" fmla="*/ 4 w 438"/>
                  <a:gd name="T15" fmla="*/ 9 h 93"/>
                  <a:gd name="T16" fmla="*/ 16 w 438"/>
                  <a:gd name="T17" fmla="*/ 5 h 93"/>
                  <a:gd name="T18" fmla="*/ 119 w 438"/>
                  <a:gd name="T19" fmla="*/ 11 h 93"/>
                  <a:gd name="T20" fmla="*/ 156 w 438"/>
                  <a:gd name="T21" fmla="*/ 14 h 93"/>
                  <a:gd name="T22" fmla="*/ 191 w 438"/>
                  <a:gd name="T23" fmla="*/ 10 h 93"/>
                  <a:gd name="T24" fmla="*/ 208 w 438"/>
                  <a:gd name="T25" fmla="*/ 10 h 93"/>
                  <a:gd name="T26" fmla="*/ 308 w 438"/>
                  <a:gd name="T27" fmla="*/ 17 h 93"/>
                  <a:gd name="T28" fmla="*/ 380 w 438"/>
                  <a:gd name="T29" fmla="*/ 21 h 93"/>
                  <a:gd name="T30" fmla="*/ 427 w 438"/>
                  <a:gd name="T31" fmla="*/ 6 h 93"/>
                  <a:gd name="T32" fmla="*/ 434 w 438"/>
                  <a:gd name="T33" fmla="*/ 41 h 93"/>
                  <a:gd name="T34" fmla="*/ 434 w 438"/>
                  <a:gd name="T35" fmla="*/ 76 h 93"/>
                  <a:gd name="T36" fmla="*/ 424 w 438"/>
                  <a:gd name="T37" fmla="*/ 93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38" h="93">
                    <a:moveTo>
                      <a:pt x="424" y="93"/>
                    </a:moveTo>
                    <a:cubicBezTo>
                      <a:pt x="424" y="88"/>
                      <a:pt x="424" y="82"/>
                      <a:pt x="424" y="77"/>
                    </a:cubicBezTo>
                    <a:cubicBezTo>
                      <a:pt x="425" y="40"/>
                      <a:pt x="425" y="41"/>
                      <a:pt x="388" y="41"/>
                    </a:cubicBezTo>
                    <a:cubicBezTo>
                      <a:pt x="313" y="43"/>
                      <a:pt x="239" y="37"/>
                      <a:pt x="164" y="36"/>
                    </a:cubicBezTo>
                    <a:cubicBezTo>
                      <a:pt x="140" y="35"/>
                      <a:pt x="117" y="33"/>
                      <a:pt x="93" y="33"/>
                    </a:cubicBezTo>
                    <a:cubicBezTo>
                      <a:pt x="63" y="34"/>
                      <a:pt x="35" y="23"/>
                      <a:pt x="5" y="24"/>
                    </a:cubicBezTo>
                    <a:cubicBezTo>
                      <a:pt x="1" y="24"/>
                      <a:pt x="1" y="20"/>
                      <a:pt x="0" y="17"/>
                    </a:cubicBezTo>
                    <a:cubicBezTo>
                      <a:pt x="1" y="14"/>
                      <a:pt x="3" y="12"/>
                      <a:pt x="4" y="9"/>
                    </a:cubicBezTo>
                    <a:cubicBezTo>
                      <a:pt x="8" y="8"/>
                      <a:pt x="12" y="6"/>
                      <a:pt x="16" y="5"/>
                    </a:cubicBezTo>
                    <a:cubicBezTo>
                      <a:pt x="51" y="0"/>
                      <a:pt x="84" y="12"/>
                      <a:pt x="119" y="11"/>
                    </a:cubicBezTo>
                    <a:cubicBezTo>
                      <a:pt x="131" y="10"/>
                      <a:pt x="144" y="11"/>
                      <a:pt x="156" y="14"/>
                    </a:cubicBezTo>
                    <a:cubicBezTo>
                      <a:pt x="168" y="16"/>
                      <a:pt x="179" y="19"/>
                      <a:pt x="191" y="10"/>
                    </a:cubicBezTo>
                    <a:cubicBezTo>
                      <a:pt x="195" y="7"/>
                      <a:pt x="202" y="9"/>
                      <a:pt x="208" y="10"/>
                    </a:cubicBezTo>
                    <a:cubicBezTo>
                      <a:pt x="242" y="11"/>
                      <a:pt x="275" y="23"/>
                      <a:pt x="308" y="17"/>
                    </a:cubicBezTo>
                    <a:cubicBezTo>
                      <a:pt x="333" y="13"/>
                      <a:pt x="356" y="19"/>
                      <a:pt x="380" y="21"/>
                    </a:cubicBezTo>
                    <a:cubicBezTo>
                      <a:pt x="398" y="23"/>
                      <a:pt x="418" y="29"/>
                      <a:pt x="427" y="6"/>
                    </a:cubicBezTo>
                    <a:cubicBezTo>
                      <a:pt x="438" y="16"/>
                      <a:pt x="434" y="29"/>
                      <a:pt x="434" y="41"/>
                    </a:cubicBezTo>
                    <a:cubicBezTo>
                      <a:pt x="435" y="53"/>
                      <a:pt x="435" y="65"/>
                      <a:pt x="434" y="76"/>
                    </a:cubicBezTo>
                    <a:cubicBezTo>
                      <a:pt x="433" y="83"/>
                      <a:pt x="434" y="92"/>
                      <a:pt x="424" y="93"/>
                    </a:cubicBezTo>
                    <a:close/>
                  </a:path>
                </a:pathLst>
              </a:custGeom>
              <a:solidFill>
                <a:srgbClr val="66A9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3" name="Freeform 70">
                <a:extLst>
                  <a:ext uri="{FF2B5EF4-FFF2-40B4-BE49-F238E27FC236}">
                    <a16:creationId xmlns:a16="http://schemas.microsoft.com/office/drawing/2014/main" id="{4EB9A3BD-F8D8-4D55-8274-242E96EA95C9}"/>
                  </a:ext>
                </a:extLst>
              </p:cNvPr>
              <p:cNvSpPr>
                <a:spLocks/>
              </p:cNvSpPr>
              <p:nvPr/>
            </p:nvSpPr>
            <p:spPr bwMode="auto">
              <a:xfrm>
                <a:off x="99" y="3743"/>
                <a:ext cx="301" cy="59"/>
              </a:xfrm>
              <a:custGeom>
                <a:avLst/>
                <a:gdLst>
                  <a:gd name="T0" fmla="*/ 188 w 268"/>
                  <a:gd name="T1" fmla="*/ 45 h 53"/>
                  <a:gd name="T2" fmla="*/ 130 w 268"/>
                  <a:gd name="T3" fmla="*/ 47 h 53"/>
                  <a:gd name="T4" fmla="*/ 49 w 268"/>
                  <a:gd name="T5" fmla="*/ 35 h 53"/>
                  <a:gd name="T6" fmla="*/ 13 w 268"/>
                  <a:gd name="T7" fmla="*/ 32 h 53"/>
                  <a:gd name="T8" fmla="*/ 0 w 268"/>
                  <a:gd name="T9" fmla="*/ 25 h 53"/>
                  <a:gd name="T10" fmla="*/ 5 w 268"/>
                  <a:gd name="T11" fmla="*/ 2 h 53"/>
                  <a:gd name="T12" fmla="*/ 239 w 268"/>
                  <a:gd name="T13" fmla="*/ 21 h 53"/>
                  <a:gd name="T14" fmla="*/ 245 w 268"/>
                  <a:gd name="T15" fmla="*/ 19 h 53"/>
                  <a:gd name="T16" fmla="*/ 268 w 268"/>
                  <a:gd name="T17" fmla="*/ 37 h 53"/>
                  <a:gd name="T18" fmla="*/ 236 w 268"/>
                  <a:gd name="T19" fmla="*/ 46 h 53"/>
                  <a:gd name="T20" fmla="*/ 223 w 268"/>
                  <a:gd name="T21" fmla="*/ 37 h 53"/>
                  <a:gd name="T22" fmla="*/ 220 w 268"/>
                  <a:gd name="T23" fmla="*/ 42 h 53"/>
                  <a:gd name="T24" fmla="*/ 200 w 268"/>
                  <a:gd name="T25" fmla="*/ 42 h 53"/>
                  <a:gd name="T26" fmla="*/ 188 w 268"/>
                  <a:gd name="T27" fmla="*/ 45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68" h="53">
                    <a:moveTo>
                      <a:pt x="188" y="45"/>
                    </a:moveTo>
                    <a:cubicBezTo>
                      <a:pt x="169" y="46"/>
                      <a:pt x="149" y="48"/>
                      <a:pt x="130" y="47"/>
                    </a:cubicBezTo>
                    <a:cubicBezTo>
                      <a:pt x="103" y="45"/>
                      <a:pt x="76" y="41"/>
                      <a:pt x="49" y="35"/>
                    </a:cubicBezTo>
                    <a:cubicBezTo>
                      <a:pt x="37" y="32"/>
                      <a:pt x="25" y="31"/>
                      <a:pt x="13" y="32"/>
                    </a:cubicBezTo>
                    <a:cubicBezTo>
                      <a:pt x="6" y="32"/>
                      <a:pt x="1" y="33"/>
                      <a:pt x="0" y="25"/>
                    </a:cubicBezTo>
                    <a:cubicBezTo>
                      <a:pt x="1" y="17"/>
                      <a:pt x="3" y="10"/>
                      <a:pt x="5" y="2"/>
                    </a:cubicBezTo>
                    <a:cubicBezTo>
                      <a:pt x="84" y="0"/>
                      <a:pt x="162" y="8"/>
                      <a:pt x="239" y="21"/>
                    </a:cubicBezTo>
                    <a:cubicBezTo>
                      <a:pt x="241" y="20"/>
                      <a:pt x="243" y="19"/>
                      <a:pt x="245" y="19"/>
                    </a:cubicBezTo>
                    <a:cubicBezTo>
                      <a:pt x="254" y="23"/>
                      <a:pt x="267" y="24"/>
                      <a:pt x="268" y="37"/>
                    </a:cubicBezTo>
                    <a:cubicBezTo>
                      <a:pt x="268" y="45"/>
                      <a:pt x="248" y="49"/>
                      <a:pt x="236" y="46"/>
                    </a:cubicBezTo>
                    <a:cubicBezTo>
                      <a:pt x="231" y="44"/>
                      <a:pt x="227" y="40"/>
                      <a:pt x="223" y="37"/>
                    </a:cubicBezTo>
                    <a:cubicBezTo>
                      <a:pt x="219" y="35"/>
                      <a:pt x="223" y="41"/>
                      <a:pt x="220" y="42"/>
                    </a:cubicBezTo>
                    <a:cubicBezTo>
                      <a:pt x="214" y="50"/>
                      <a:pt x="207" y="53"/>
                      <a:pt x="200" y="42"/>
                    </a:cubicBezTo>
                    <a:cubicBezTo>
                      <a:pt x="194" y="37"/>
                      <a:pt x="190" y="35"/>
                      <a:pt x="188" y="45"/>
                    </a:cubicBezTo>
                    <a:close/>
                  </a:path>
                </a:pathLst>
              </a:custGeom>
              <a:solidFill>
                <a:srgbClr val="73B0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4" name="Freeform 71">
                <a:extLst>
                  <a:ext uri="{FF2B5EF4-FFF2-40B4-BE49-F238E27FC236}">
                    <a16:creationId xmlns:a16="http://schemas.microsoft.com/office/drawing/2014/main" id="{32453F0C-030F-4FAC-9590-07C71F2E0A59}"/>
                  </a:ext>
                </a:extLst>
              </p:cNvPr>
              <p:cNvSpPr>
                <a:spLocks/>
              </p:cNvSpPr>
              <p:nvPr/>
            </p:nvSpPr>
            <p:spPr bwMode="auto">
              <a:xfrm>
                <a:off x="1838" y="526"/>
                <a:ext cx="185" cy="528"/>
              </a:xfrm>
              <a:custGeom>
                <a:avLst/>
                <a:gdLst>
                  <a:gd name="T0" fmla="*/ 1 w 165"/>
                  <a:gd name="T1" fmla="*/ 464 h 470"/>
                  <a:gd name="T2" fmla="*/ 0 w 165"/>
                  <a:gd name="T3" fmla="*/ 460 h 470"/>
                  <a:gd name="T4" fmla="*/ 8 w 165"/>
                  <a:gd name="T5" fmla="*/ 420 h 470"/>
                  <a:gd name="T6" fmla="*/ 19 w 165"/>
                  <a:gd name="T7" fmla="*/ 399 h 470"/>
                  <a:gd name="T8" fmla="*/ 60 w 165"/>
                  <a:gd name="T9" fmla="*/ 272 h 470"/>
                  <a:gd name="T10" fmla="*/ 62 w 165"/>
                  <a:gd name="T11" fmla="*/ 256 h 470"/>
                  <a:gd name="T12" fmla="*/ 81 w 165"/>
                  <a:gd name="T13" fmla="*/ 197 h 470"/>
                  <a:gd name="T14" fmla="*/ 56 w 165"/>
                  <a:gd name="T15" fmla="*/ 258 h 470"/>
                  <a:gd name="T16" fmla="*/ 48 w 165"/>
                  <a:gd name="T17" fmla="*/ 243 h 470"/>
                  <a:gd name="T18" fmla="*/ 70 w 165"/>
                  <a:gd name="T19" fmla="*/ 189 h 470"/>
                  <a:gd name="T20" fmla="*/ 89 w 165"/>
                  <a:gd name="T21" fmla="*/ 145 h 470"/>
                  <a:gd name="T22" fmla="*/ 106 w 165"/>
                  <a:gd name="T23" fmla="*/ 107 h 470"/>
                  <a:gd name="T24" fmla="*/ 105 w 165"/>
                  <a:gd name="T25" fmla="*/ 107 h 470"/>
                  <a:gd name="T26" fmla="*/ 105 w 165"/>
                  <a:gd name="T27" fmla="*/ 109 h 470"/>
                  <a:gd name="T28" fmla="*/ 95 w 165"/>
                  <a:gd name="T29" fmla="*/ 117 h 470"/>
                  <a:gd name="T30" fmla="*/ 94 w 165"/>
                  <a:gd name="T31" fmla="*/ 106 h 470"/>
                  <a:gd name="T32" fmla="*/ 124 w 165"/>
                  <a:gd name="T33" fmla="*/ 32 h 470"/>
                  <a:gd name="T34" fmla="*/ 128 w 165"/>
                  <a:gd name="T35" fmla="*/ 44 h 470"/>
                  <a:gd name="T36" fmla="*/ 121 w 165"/>
                  <a:gd name="T37" fmla="*/ 81 h 470"/>
                  <a:gd name="T38" fmla="*/ 137 w 165"/>
                  <a:gd name="T39" fmla="*/ 20 h 470"/>
                  <a:gd name="T40" fmla="*/ 144 w 165"/>
                  <a:gd name="T41" fmla="*/ 4 h 470"/>
                  <a:gd name="T42" fmla="*/ 156 w 165"/>
                  <a:gd name="T43" fmla="*/ 0 h 470"/>
                  <a:gd name="T44" fmla="*/ 151 w 165"/>
                  <a:gd name="T45" fmla="*/ 43 h 470"/>
                  <a:gd name="T46" fmla="*/ 83 w 165"/>
                  <a:gd name="T47" fmla="*/ 260 h 470"/>
                  <a:gd name="T48" fmla="*/ 76 w 165"/>
                  <a:gd name="T49" fmla="*/ 313 h 470"/>
                  <a:gd name="T50" fmla="*/ 56 w 165"/>
                  <a:gd name="T51" fmla="*/ 380 h 470"/>
                  <a:gd name="T52" fmla="*/ 21 w 165"/>
                  <a:gd name="T53" fmla="*/ 450 h 470"/>
                  <a:gd name="T54" fmla="*/ 1 w 165"/>
                  <a:gd name="T55" fmla="*/ 464 h 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65" h="470">
                    <a:moveTo>
                      <a:pt x="1" y="464"/>
                    </a:moveTo>
                    <a:cubicBezTo>
                      <a:pt x="1" y="463"/>
                      <a:pt x="1" y="462"/>
                      <a:pt x="0" y="460"/>
                    </a:cubicBezTo>
                    <a:cubicBezTo>
                      <a:pt x="7" y="448"/>
                      <a:pt x="19" y="436"/>
                      <a:pt x="8" y="420"/>
                    </a:cubicBezTo>
                    <a:cubicBezTo>
                      <a:pt x="9" y="411"/>
                      <a:pt x="15" y="405"/>
                      <a:pt x="19" y="399"/>
                    </a:cubicBezTo>
                    <a:cubicBezTo>
                      <a:pt x="43" y="360"/>
                      <a:pt x="52" y="316"/>
                      <a:pt x="60" y="272"/>
                    </a:cubicBezTo>
                    <a:cubicBezTo>
                      <a:pt x="61" y="267"/>
                      <a:pt x="72" y="262"/>
                      <a:pt x="62" y="256"/>
                    </a:cubicBezTo>
                    <a:cubicBezTo>
                      <a:pt x="67" y="235"/>
                      <a:pt x="76" y="215"/>
                      <a:pt x="81" y="197"/>
                    </a:cubicBezTo>
                    <a:cubicBezTo>
                      <a:pt x="72" y="215"/>
                      <a:pt x="72" y="240"/>
                      <a:pt x="56" y="258"/>
                    </a:cubicBezTo>
                    <a:cubicBezTo>
                      <a:pt x="45" y="258"/>
                      <a:pt x="45" y="251"/>
                      <a:pt x="48" y="243"/>
                    </a:cubicBezTo>
                    <a:cubicBezTo>
                      <a:pt x="54" y="224"/>
                      <a:pt x="59" y="205"/>
                      <a:pt x="70" y="189"/>
                    </a:cubicBezTo>
                    <a:cubicBezTo>
                      <a:pt x="80" y="176"/>
                      <a:pt x="82" y="159"/>
                      <a:pt x="89" y="145"/>
                    </a:cubicBezTo>
                    <a:cubicBezTo>
                      <a:pt x="95" y="133"/>
                      <a:pt x="99" y="119"/>
                      <a:pt x="106" y="107"/>
                    </a:cubicBezTo>
                    <a:cubicBezTo>
                      <a:pt x="107" y="105"/>
                      <a:pt x="103" y="107"/>
                      <a:pt x="105" y="107"/>
                    </a:cubicBezTo>
                    <a:cubicBezTo>
                      <a:pt x="106" y="107"/>
                      <a:pt x="106" y="108"/>
                      <a:pt x="105" y="109"/>
                    </a:cubicBezTo>
                    <a:cubicBezTo>
                      <a:pt x="103" y="113"/>
                      <a:pt x="101" y="119"/>
                      <a:pt x="95" y="117"/>
                    </a:cubicBezTo>
                    <a:cubicBezTo>
                      <a:pt x="91" y="115"/>
                      <a:pt x="93" y="110"/>
                      <a:pt x="94" y="106"/>
                    </a:cubicBezTo>
                    <a:cubicBezTo>
                      <a:pt x="97" y="78"/>
                      <a:pt x="109" y="54"/>
                      <a:pt x="124" y="32"/>
                    </a:cubicBezTo>
                    <a:cubicBezTo>
                      <a:pt x="126" y="36"/>
                      <a:pt x="124" y="41"/>
                      <a:pt x="128" y="44"/>
                    </a:cubicBezTo>
                    <a:cubicBezTo>
                      <a:pt x="133" y="56"/>
                      <a:pt x="127" y="66"/>
                      <a:pt x="121" y="81"/>
                    </a:cubicBezTo>
                    <a:cubicBezTo>
                      <a:pt x="131" y="59"/>
                      <a:pt x="132" y="39"/>
                      <a:pt x="137" y="20"/>
                    </a:cubicBezTo>
                    <a:cubicBezTo>
                      <a:pt x="139" y="14"/>
                      <a:pt x="136" y="6"/>
                      <a:pt x="144" y="4"/>
                    </a:cubicBezTo>
                    <a:cubicBezTo>
                      <a:pt x="153" y="17"/>
                      <a:pt x="152" y="0"/>
                      <a:pt x="156" y="0"/>
                    </a:cubicBezTo>
                    <a:cubicBezTo>
                      <a:pt x="165" y="15"/>
                      <a:pt x="158" y="29"/>
                      <a:pt x="151" y="43"/>
                    </a:cubicBezTo>
                    <a:cubicBezTo>
                      <a:pt x="131" y="116"/>
                      <a:pt x="100" y="186"/>
                      <a:pt x="83" y="260"/>
                    </a:cubicBezTo>
                    <a:cubicBezTo>
                      <a:pt x="79" y="278"/>
                      <a:pt x="79" y="296"/>
                      <a:pt x="76" y="313"/>
                    </a:cubicBezTo>
                    <a:cubicBezTo>
                      <a:pt x="72" y="337"/>
                      <a:pt x="65" y="358"/>
                      <a:pt x="56" y="380"/>
                    </a:cubicBezTo>
                    <a:cubicBezTo>
                      <a:pt x="42" y="402"/>
                      <a:pt x="30" y="425"/>
                      <a:pt x="21" y="450"/>
                    </a:cubicBezTo>
                    <a:cubicBezTo>
                      <a:pt x="18" y="459"/>
                      <a:pt x="15" y="470"/>
                      <a:pt x="1" y="464"/>
                    </a:cubicBezTo>
                    <a:close/>
                  </a:path>
                </a:pathLst>
              </a:custGeom>
              <a:solidFill>
                <a:srgbClr val="F1D6B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5" name="Freeform 72">
                <a:extLst>
                  <a:ext uri="{FF2B5EF4-FFF2-40B4-BE49-F238E27FC236}">
                    <a16:creationId xmlns:a16="http://schemas.microsoft.com/office/drawing/2014/main" id="{85F1E93E-F6F2-45B3-928E-59C44D0B722B}"/>
                  </a:ext>
                </a:extLst>
              </p:cNvPr>
              <p:cNvSpPr>
                <a:spLocks/>
              </p:cNvSpPr>
              <p:nvPr/>
            </p:nvSpPr>
            <p:spPr bwMode="auto">
              <a:xfrm>
                <a:off x="2052" y="3404"/>
                <a:ext cx="286" cy="54"/>
              </a:xfrm>
              <a:custGeom>
                <a:avLst/>
                <a:gdLst>
                  <a:gd name="T0" fmla="*/ 254 w 254"/>
                  <a:gd name="T1" fmla="*/ 42 h 48"/>
                  <a:gd name="T2" fmla="*/ 180 w 254"/>
                  <a:gd name="T3" fmla="*/ 43 h 48"/>
                  <a:gd name="T4" fmla="*/ 113 w 254"/>
                  <a:gd name="T5" fmla="*/ 46 h 48"/>
                  <a:gd name="T6" fmla="*/ 50 w 254"/>
                  <a:gd name="T7" fmla="*/ 46 h 48"/>
                  <a:gd name="T8" fmla="*/ 35 w 254"/>
                  <a:gd name="T9" fmla="*/ 33 h 48"/>
                  <a:gd name="T10" fmla="*/ 0 w 254"/>
                  <a:gd name="T11" fmla="*/ 16 h 48"/>
                  <a:gd name="T12" fmla="*/ 10 w 254"/>
                  <a:gd name="T13" fmla="*/ 14 h 48"/>
                  <a:gd name="T14" fmla="*/ 128 w 254"/>
                  <a:gd name="T15" fmla="*/ 12 h 48"/>
                  <a:gd name="T16" fmla="*/ 160 w 254"/>
                  <a:gd name="T17" fmla="*/ 7 h 48"/>
                  <a:gd name="T18" fmla="*/ 246 w 254"/>
                  <a:gd name="T19" fmla="*/ 2 h 48"/>
                  <a:gd name="T20" fmla="*/ 254 w 254"/>
                  <a:gd name="T21" fmla="*/ 42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4" h="48">
                    <a:moveTo>
                      <a:pt x="254" y="42"/>
                    </a:moveTo>
                    <a:cubicBezTo>
                      <a:pt x="229" y="39"/>
                      <a:pt x="205" y="38"/>
                      <a:pt x="180" y="43"/>
                    </a:cubicBezTo>
                    <a:cubicBezTo>
                      <a:pt x="158" y="48"/>
                      <a:pt x="135" y="46"/>
                      <a:pt x="113" y="46"/>
                    </a:cubicBezTo>
                    <a:cubicBezTo>
                      <a:pt x="92" y="45"/>
                      <a:pt x="71" y="44"/>
                      <a:pt x="50" y="46"/>
                    </a:cubicBezTo>
                    <a:cubicBezTo>
                      <a:pt x="47" y="39"/>
                      <a:pt x="47" y="33"/>
                      <a:pt x="35" y="33"/>
                    </a:cubicBezTo>
                    <a:cubicBezTo>
                      <a:pt x="23" y="33"/>
                      <a:pt x="5" y="35"/>
                      <a:pt x="0" y="16"/>
                    </a:cubicBezTo>
                    <a:cubicBezTo>
                      <a:pt x="3" y="12"/>
                      <a:pt x="6" y="11"/>
                      <a:pt x="10" y="14"/>
                    </a:cubicBezTo>
                    <a:cubicBezTo>
                      <a:pt x="50" y="17"/>
                      <a:pt x="88" y="0"/>
                      <a:pt x="128" y="12"/>
                    </a:cubicBezTo>
                    <a:cubicBezTo>
                      <a:pt x="138" y="15"/>
                      <a:pt x="150" y="10"/>
                      <a:pt x="160" y="7"/>
                    </a:cubicBezTo>
                    <a:cubicBezTo>
                      <a:pt x="189" y="1"/>
                      <a:pt x="217" y="1"/>
                      <a:pt x="246" y="2"/>
                    </a:cubicBezTo>
                    <a:cubicBezTo>
                      <a:pt x="252" y="15"/>
                      <a:pt x="253" y="28"/>
                      <a:pt x="254" y="42"/>
                    </a:cubicBezTo>
                    <a:close/>
                  </a:path>
                </a:pathLst>
              </a:custGeom>
              <a:solidFill>
                <a:srgbClr val="8BC1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6" name="Freeform 73">
                <a:extLst>
                  <a:ext uri="{FF2B5EF4-FFF2-40B4-BE49-F238E27FC236}">
                    <a16:creationId xmlns:a16="http://schemas.microsoft.com/office/drawing/2014/main" id="{150E0B85-2020-4B72-897B-BE97868A58D0}"/>
                  </a:ext>
                </a:extLst>
              </p:cNvPr>
              <p:cNvSpPr>
                <a:spLocks/>
              </p:cNvSpPr>
              <p:nvPr/>
            </p:nvSpPr>
            <p:spPr bwMode="auto">
              <a:xfrm>
                <a:off x="84" y="3812"/>
                <a:ext cx="325" cy="64"/>
              </a:xfrm>
              <a:custGeom>
                <a:avLst/>
                <a:gdLst>
                  <a:gd name="T0" fmla="*/ 253 w 289"/>
                  <a:gd name="T1" fmla="*/ 55 h 57"/>
                  <a:gd name="T2" fmla="*/ 146 w 289"/>
                  <a:gd name="T3" fmla="*/ 50 h 57"/>
                  <a:gd name="T4" fmla="*/ 54 w 289"/>
                  <a:gd name="T5" fmla="*/ 43 h 57"/>
                  <a:gd name="T6" fmla="*/ 10 w 289"/>
                  <a:gd name="T7" fmla="*/ 36 h 57"/>
                  <a:gd name="T8" fmla="*/ 0 w 289"/>
                  <a:gd name="T9" fmla="*/ 23 h 57"/>
                  <a:gd name="T10" fmla="*/ 5 w 289"/>
                  <a:gd name="T11" fmla="*/ 0 h 57"/>
                  <a:gd name="T12" fmla="*/ 81 w 289"/>
                  <a:gd name="T13" fmla="*/ 18 h 57"/>
                  <a:gd name="T14" fmla="*/ 203 w 289"/>
                  <a:gd name="T15" fmla="*/ 24 h 57"/>
                  <a:gd name="T16" fmla="*/ 285 w 289"/>
                  <a:gd name="T17" fmla="*/ 31 h 57"/>
                  <a:gd name="T18" fmla="*/ 273 w 289"/>
                  <a:gd name="T19" fmla="*/ 42 h 57"/>
                  <a:gd name="T20" fmla="*/ 253 w 289"/>
                  <a:gd name="T21" fmla="*/ 5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9" h="57">
                    <a:moveTo>
                      <a:pt x="253" y="55"/>
                    </a:moveTo>
                    <a:cubicBezTo>
                      <a:pt x="217" y="57"/>
                      <a:pt x="181" y="54"/>
                      <a:pt x="146" y="50"/>
                    </a:cubicBezTo>
                    <a:cubicBezTo>
                      <a:pt x="115" y="45"/>
                      <a:pt x="84" y="49"/>
                      <a:pt x="54" y="43"/>
                    </a:cubicBezTo>
                    <a:cubicBezTo>
                      <a:pt x="39" y="40"/>
                      <a:pt x="24" y="40"/>
                      <a:pt x="10" y="36"/>
                    </a:cubicBezTo>
                    <a:cubicBezTo>
                      <a:pt x="2" y="33"/>
                      <a:pt x="1" y="29"/>
                      <a:pt x="0" y="23"/>
                    </a:cubicBezTo>
                    <a:cubicBezTo>
                      <a:pt x="2" y="15"/>
                      <a:pt x="1" y="7"/>
                      <a:pt x="5" y="0"/>
                    </a:cubicBezTo>
                    <a:cubicBezTo>
                      <a:pt x="27" y="18"/>
                      <a:pt x="55" y="18"/>
                      <a:pt x="81" y="18"/>
                    </a:cubicBezTo>
                    <a:cubicBezTo>
                      <a:pt x="122" y="16"/>
                      <a:pt x="162" y="23"/>
                      <a:pt x="203" y="24"/>
                    </a:cubicBezTo>
                    <a:cubicBezTo>
                      <a:pt x="230" y="25"/>
                      <a:pt x="258" y="29"/>
                      <a:pt x="285" y="31"/>
                    </a:cubicBezTo>
                    <a:cubicBezTo>
                      <a:pt x="289" y="44"/>
                      <a:pt x="279" y="43"/>
                      <a:pt x="273" y="42"/>
                    </a:cubicBezTo>
                    <a:cubicBezTo>
                      <a:pt x="263" y="42"/>
                      <a:pt x="257" y="47"/>
                      <a:pt x="253" y="55"/>
                    </a:cubicBezTo>
                    <a:close/>
                  </a:path>
                </a:pathLst>
              </a:custGeom>
              <a:solidFill>
                <a:srgbClr val="7FB6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7" name="Freeform 74">
                <a:extLst>
                  <a:ext uri="{FF2B5EF4-FFF2-40B4-BE49-F238E27FC236}">
                    <a16:creationId xmlns:a16="http://schemas.microsoft.com/office/drawing/2014/main" id="{098B3587-641F-495C-A10B-5DCB72D6DE55}"/>
                  </a:ext>
                </a:extLst>
              </p:cNvPr>
              <p:cNvSpPr>
                <a:spLocks/>
              </p:cNvSpPr>
              <p:nvPr/>
            </p:nvSpPr>
            <p:spPr bwMode="auto">
              <a:xfrm>
                <a:off x="1136" y="815"/>
                <a:ext cx="125" cy="183"/>
              </a:xfrm>
              <a:custGeom>
                <a:avLst/>
                <a:gdLst>
                  <a:gd name="T0" fmla="*/ 24 w 111"/>
                  <a:gd name="T1" fmla="*/ 13 h 163"/>
                  <a:gd name="T2" fmla="*/ 26 w 111"/>
                  <a:gd name="T3" fmla="*/ 3 h 163"/>
                  <a:gd name="T4" fmla="*/ 34 w 111"/>
                  <a:gd name="T5" fmla="*/ 9 h 163"/>
                  <a:gd name="T6" fmla="*/ 42 w 111"/>
                  <a:gd name="T7" fmla="*/ 19 h 163"/>
                  <a:gd name="T8" fmla="*/ 56 w 111"/>
                  <a:gd name="T9" fmla="*/ 84 h 163"/>
                  <a:gd name="T10" fmla="*/ 39 w 111"/>
                  <a:gd name="T11" fmla="*/ 119 h 163"/>
                  <a:gd name="T12" fmla="*/ 62 w 111"/>
                  <a:gd name="T13" fmla="*/ 47 h 163"/>
                  <a:gd name="T14" fmla="*/ 65 w 111"/>
                  <a:gd name="T15" fmla="*/ 47 h 163"/>
                  <a:gd name="T16" fmla="*/ 80 w 111"/>
                  <a:gd name="T17" fmla="*/ 59 h 163"/>
                  <a:gd name="T18" fmla="*/ 63 w 111"/>
                  <a:gd name="T19" fmla="*/ 141 h 163"/>
                  <a:gd name="T20" fmla="*/ 77 w 111"/>
                  <a:gd name="T21" fmla="*/ 85 h 163"/>
                  <a:gd name="T22" fmla="*/ 86 w 111"/>
                  <a:gd name="T23" fmla="*/ 60 h 163"/>
                  <a:gd name="T24" fmla="*/ 98 w 111"/>
                  <a:gd name="T25" fmla="*/ 67 h 163"/>
                  <a:gd name="T26" fmla="*/ 104 w 111"/>
                  <a:gd name="T27" fmla="*/ 77 h 163"/>
                  <a:gd name="T28" fmla="*/ 77 w 111"/>
                  <a:gd name="T29" fmla="*/ 163 h 163"/>
                  <a:gd name="T30" fmla="*/ 43 w 111"/>
                  <a:gd name="T31" fmla="*/ 160 h 163"/>
                  <a:gd name="T32" fmla="*/ 38 w 111"/>
                  <a:gd name="T33" fmla="*/ 148 h 163"/>
                  <a:gd name="T34" fmla="*/ 51 w 111"/>
                  <a:gd name="T35" fmla="*/ 127 h 163"/>
                  <a:gd name="T36" fmla="*/ 36 w 111"/>
                  <a:gd name="T37" fmla="*/ 146 h 163"/>
                  <a:gd name="T38" fmla="*/ 9 w 111"/>
                  <a:gd name="T39" fmla="*/ 158 h 163"/>
                  <a:gd name="T40" fmla="*/ 7 w 111"/>
                  <a:gd name="T41" fmla="*/ 127 h 163"/>
                  <a:gd name="T42" fmla="*/ 31 w 111"/>
                  <a:gd name="T43" fmla="*/ 60 h 163"/>
                  <a:gd name="T44" fmla="*/ 26 w 111"/>
                  <a:gd name="T45" fmla="*/ 36 h 163"/>
                  <a:gd name="T46" fmla="*/ 24 w 111"/>
                  <a:gd name="T47" fmla="*/ 13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1" h="163">
                    <a:moveTo>
                      <a:pt x="24" y="13"/>
                    </a:moveTo>
                    <a:cubicBezTo>
                      <a:pt x="25" y="9"/>
                      <a:pt x="24" y="5"/>
                      <a:pt x="26" y="3"/>
                    </a:cubicBezTo>
                    <a:cubicBezTo>
                      <a:pt x="31" y="0"/>
                      <a:pt x="32" y="6"/>
                      <a:pt x="34" y="9"/>
                    </a:cubicBezTo>
                    <a:cubicBezTo>
                      <a:pt x="36" y="12"/>
                      <a:pt x="37" y="17"/>
                      <a:pt x="42" y="19"/>
                    </a:cubicBezTo>
                    <a:cubicBezTo>
                      <a:pt x="56" y="39"/>
                      <a:pt x="68" y="58"/>
                      <a:pt x="56" y="84"/>
                    </a:cubicBezTo>
                    <a:cubicBezTo>
                      <a:pt x="51" y="96"/>
                      <a:pt x="46" y="108"/>
                      <a:pt x="39" y="119"/>
                    </a:cubicBezTo>
                    <a:cubicBezTo>
                      <a:pt x="52" y="97"/>
                      <a:pt x="64" y="74"/>
                      <a:pt x="62" y="47"/>
                    </a:cubicBezTo>
                    <a:cubicBezTo>
                      <a:pt x="63" y="46"/>
                      <a:pt x="64" y="47"/>
                      <a:pt x="65" y="47"/>
                    </a:cubicBezTo>
                    <a:cubicBezTo>
                      <a:pt x="70" y="51"/>
                      <a:pt x="75" y="55"/>
                      <a:pt x="80" y="59"/>
                    </a:cubicBezTo>
                    <a:cubicBezTo>
                      <a:pt x="78" y="86"/>
                      <a:pt x="72" y="112"/>
                      <a:pt x="63" y="141"/>
                    </a:cubicBezTo>
                    <a:cubicBezTo>
                      <a:pt x="70" y="121"/>
                      <a:pt x="74" y="103"/>
                      <a:pt x="77" y="85"/>
                    </a:cubicBezTo>
                    <a:cubicBezTo>
                      <a:pt x="79" y="76"/>
                      <a:pt x="78" y="66"/>
                      <a:pt x="86" y="60"/>
                    </a:cubicBezTo>
                    <a:cubicBezTo>
                      <a:pt x="92" y="60"/>
                      <a:pt x="95" y="63"/>
                      <a:pt x="98" y="67"/>
                    </a:cubicBezTo>
                    <a:cubicBezTo>
                      <a:pt x="100" y="70"/>
                      <a:pt x="103" y="73"/>
                      <a:pt x="104" y="77"/>
                    </a:cubicBezTo>
                    <a:cubicBezTo>
                      <a:pt x="111" y="97"/>
                      <a:pt x="95" y="148"/>
                      <a:pt x="77" y="163"/>
                    </a:cubicBezTo>
                    <a:cubicBezTo>
                      <a:pt x="66" y="162"/>
                      <a:pt x="54" y="160"/>
                      <a:pt x="43" y="160"/>
                    </a:cubicBezTo>
                    <a:cubicBezTo>
                      <a:pt x="29" y="160"/>
                      <a:pt x="37" y="153"/>
                      <a:pt x="38" y="148"/>
                    </a:cubicBezTo>
                    <a:cubicBezTo>
                      <a:pt x="41" y="140"/>
                      <a:pt x="47" y="134"/>
                      <a:pt x="51" y="127"/>
                    </a:cubicBezTo>
                    <a:cubicBezTo>
                      <a:pt x="46" y="133"/>
                      <a:pt x="43" y="141"/>
                      <a:pt x="36" y="146"/>
                    </a:cubicBezTo>
                    <a:cubicBezTo>
                      <a:pt x="30" y="156"/>
                      <a:pt x="21" y="162"/>
                      <a:pt x="9" y="158"/>
                    </a:cubicBezTo>
                    <a:cubicBezTo>
                      <a:pt x="0" y="148"/>
                      <a:pt x="4" y="138"/>
                      <a:pt x="7" y="127"/>
                    </a:cubicBezTo>
                    <a:cubicBezTo>
                      <a:pt x="12" y="104"/>
                      <a:pt x="25" y="83"/>
                      <a:pt x="31" y="60"/>
                    </a:cubicBezTo>
                    <a:cubicBezTo>
                      <a:pt x="36" y="51"/>
                      <a:pt x="31" y="43"/>
                      <a:pt x="26" y="36"/>
                    </a:cubicBezTo>
                    <a:cubicBezTo>
                      <a:pt x="21" y="29"/>
                      <a:pt x="13" y="21"/>
                      <a:pt x="24" y="13"/>
                    </a:cubicBezTo>
                    <a:close/>
                  </a:path>
                </a:pathLst>
              </a:custGeom>
              <a:solidFill>
                <a:srgbClr val="F1D9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8" name="Freeform 75">
                <a:extLst>
                  <a:ext uri="{FF2B5EF4-FFF2-40B4-BE49-F238E27FC236}">
                    <a16:creationId xmlns:a16="http://schemas.microsoft.com/office/drawing/2014/main" id="{39EF888E-0EB0-4B6F-BB9B-A604951AF84B}"/>
                  </a:ext>
                </a:extLst>
              </p:cNvPr>
              <p:cNvSpPr>
                <a:spLocks/>
              </p:cNvSpPr>
              <p:nvPr/>
            </p:nvSpPr>
            <p:spPr bwMode="auto">
              <a:xfrm>
                <a:off x="1661" y="2839"/>
                <a:ext cx="501" cy="54"/>
              </a:xfrm>
              <a:custGeom>
                <a:avLst/>
                <a:gdLst>
                  <a:gd name="T0" fmla="*/ 394 w 446"/>
                  <a:gd name="T1" fmla="*/ 13 h 48"/>
                  <a:gd name="T2" fmla="*/ 446 w 446"/>
                  <a:gd name="T3" fmla="*/ 22 h 48"/>
                  <a:gd name="T4" fmla="*/ 446 w 446"/>
                  <a:gd name="T5" fmla="*/ 25 h 48"/>
                  <a:gd name="T6" fmla="*/ 437 w 446"/>
                  <a:gd name="T7" fmla="*/ 34 h 48"/>
                  <a:gd name="T8" fmla="*/ 346 w 446"/>
                  <a:gd name="T9" fmla="*/ 36 h 48"/>
                  <a:gd name="T10" fmla="*/ 230 w 446"/>
                  <a:gd name="T11" fmla="*/ 38 h 48"/>
                  <a:gd name="T12" fmla="*/ 148 w 446"/>
                  <a:gd name="T13" fmla="*/ 42 h 48"/>
                  <a:gd name="T14" fmla="*/ 55 w 446"/>
                  <a:gd name="T15" fmla="*/ 47 h 48"/>
                  <a:gd name="T16" fmla="*/ 14 w 446"/>
                  <a:gd name="T17" fmla="*/ 42 h 48"/>
                  <a:gd name="T18" fmla="*/ 10 w 446"/>
                  <a:gd name="T19" fmla="*/ 25 h 48"/>
                  <a:gd name="T20" fmla="*/ 13 w 446"/>
                  <a:gd name="T21" fmla="*/ 24 h 48"/>
                  <a:gd name="T22" fmla="*/ 109 w 446"/>
                  <a:gd name="T23" fmla="*/ 24 h 48"/>
                  <a:gd name="T24" fmla="*/ 220 w 446"/>
                  <a:gd name="T25" fmla="*/ 16 h 48"/>
                  <a:gd name="T26" fmla="*/ 348 w 446"/>
                  <a:gd name="T27" fmla="*/ 11 h 48"/>
                  <a:gd name="T28" fmla="*/ 394 w 446"/>
                  <a:gd name="T29" fmla="*/ 13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46" h="48">
                    <a:moveTo>
                      <a:pt x="394" y="13"/>
                    </a:moveTo>
                    <a:cubicBezTo>
                      <a:pt x="412" y="10"/>
                      <a:pt x="432" y="0"/>
                      <a:pt x="446" y="22"/>
                    </a:cubicBezTo>
                    <a:cubicBezTo>
                      <a:pt x="445" y="23"/>
                      <a:pt x="446" y="24"/>
                      <a:pt x="446" y="25"/>
                    </a:cubicBezTo>
                    <a:cubicBezTo>
                      <a:pt x="446" y="31"/>
                      <a:pt x="443" y="34"/>
                      <a:pt x="437" y="34"/>
                    </a:cubicBezTo>
                    <a:cubicBezTo>
                      <a:pt x="406" y="34"/>
                      <a:pt x="376" y="35"/>
                      <a:pt x="346" y="36"/>
                    </a:cubicBezTo>
                    <a:cubicBezTo>
                      <a:pt x="308" y="34"/>
                      <a:pt x="269" y="33"/>
                      <a:pt x="230" y="38"/>
                    </a:cubicBezTo>
                    <a:cubicBezTo>
                      <a:pt x="203" y="42"/>
                      <a:pt x="175" y="37"/>
                      <a:pt x="148" y="42"/>
                    </a:cubicBezTo>
                    <a:cubicBezTo>
                      <a:pt x="117" y="47"/>
                      <a:pt x="86" y="47"/>
                      <a:pt x="55" y="47"/>
                    </a:cubicBezTo>
                    <a:cubicBezTo>
                      <a:pt x="40" y="48"/>
                      <a:pt x="28" y="42"/>
                      <a:pt x="14" y="42"/>
                    </a:cubicBezTo>
                    <a:cubicBezTo>
                      <a:pt x="5" y="42"/>
                      <a:pt x="0" y="34"/>
                      <a:pt x="10" y="25"/>
                    </a:cubicBezTo>
                    <a:cubicBezTo>
                      <a:pt x="11" y="25"/>
                      <a:pt x="12" y="24"/>
                      <a:pt x="13" y="24"/>
                    </a:cubicBezTo>
                    <a:cubicBezTo>
                      <a:pt x="45" y="29"/>
                      <a:pt x="77" y="30"/>
                      <a:pt x="109" y="24"/>
                    </a:cubicBezTo>
                    <a:cubicBezTo>
                      <a:pt x="146" y="17"/>
                      <a:pt x="184" y="14"/>
                      <a:pt x="220" y="16"/>
                    </a:cubicBezTo>
                    <a:cubicBezTo>
                      <a:pt x="263" y="19"/>
                      <a:pt x="305" y="13"/>
                      <a:pt x="348" y="11"/>
                    </a:cubicBezTo>
                    <a:cubicBezTo>
                      <a:pt x="363" y="10"/>
                      <a:pt x="379" y="13"/>
                      <a:pt x="394" y="13"/>
                    </a:cubicBezTo>
                    <a:close/>
                  </a:path>
                </a:pathLst>
              </a:custGeom>
              <a:solidFill>
                <a:srgbClr val="3B96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9" name="Freeform 76">
                <a:extLst>
                  <a:ext uri="{FF2B5EF4-FFF2-40B4-BE49-F238E27FC236}">
                    <a16:creationId xmlns:a16="http://schemas.microsoft.com/office/drawing/2014/main" id="{1D4F4EBC-607A-4803-821F-EF6CBDAF121C}"/>
                  </a:ext>
                </a:extLst>
              </p:cNvPr>
              <p:cNvSpPr>
                <a:spLocks/>
              </p:cNvSpPr>
              <p:nvPr/>
            </p:nvSpPr>
            <p:spPr bwMode="auto">
              <a:xfrm>
                <a:off x="762" y="670"/>
                <a:ext cx="272" cy="324"/>
              </a:xfrm>
              <a:custGeom>
                <a:avLst/>
                <a:gdLst>
                  <a:gd name="T0" fmla="*/ 232 w 242"/>
                  <a:gd name="T1" fmla="*/ 283 h 288"/>
                  <a:gd name="T2" fmla="*/ 227 w 242"/>
                  <a:gd name="T3" fmla="*/ 288 h 288"/>
                  <a:gd name="T4" fmla="*/ 189 w 242"/>
                  <a:gd name="T5" fmla="*/ 223 h 288"/>
                  <a:gd name="T6" fmla="*/ 137 w 242"/>
                  <a:gd name="T7" fmla="*/ 164 h 288"/>
                  <a:gd name="T8" fmla="*/ 107 w 242"/>
                  <a:gd name="T9" fmla="*/ 127 h 288"/>
                  <a:gd name="T10" fmla="*/ 105 w 242"/>
                  <a:gd name="T11" fmla="*/ 122 h 288"/>
                  <a:gd name="T12" fmla="*/ 85 w 242"/>
                  <a:gd name="T13" fmla="*/ 102 h 288"/>
                  <a:gd name="T14" fmla="*/ 75 w 242"/>
                  <a:gd name="T15" fmla="*/ 93 h 288"/>
                  <a:gd name="T16" fmla="*/ 13 w 242"/>
                  <a:gd name="T17" fmla="*/ 33 h 288"/>
                  <a:gd name="T18" fmla="*/ 10 w 242"/>
                  <a:gd name="T19" fmla="*/ 26 h 288"/>
                  <a:gd name="T20" fmla="*/ 5 w 242"/>
                  <a:gd name="T21" fmla="*/ 7 h 288"/>
                  <a:gd name="T22" fmla="*/ 31 w 242"/>
                  <a:gd name="T23" fmla="*/ 11 h 288"/>
                  <a:gd name="T24" fmla="*/ 31 w 242"/>
                  <a:gd name="T25" fmla="*/ 15 h 288"/>
                  <a:gd name="T26" fmla="*/ 66 w 242"/>
                  <a:gd name="T27" fmla="*/ 44 h 288"/>
                  <a:gd name="T28" fmla="*/ 70 w 242"/>
                  <a:gd name="T29" fmla="*/ 48 h 288"/>
                  <a:gd name="T30" fmla="*/ 170 w 242"/>
                  <a:gd name="T31" fmla="*/ 150 h 288"/>
                  <a:gd name="T32" fmla="*/ 173 w 242"/>
                  <a:gd name="T33" fmla="*/ 171 h 288"/>
                  <a:gd name="T34" fmla="*/ 175 w 242"/>
                  <a:gd name="T35" fmla="*/ 174 h 288"/>
                  <a:gd name="T36" fmla="*/ 231 w 242"/>
                  <a:gd name="T37" fmla="*/ 261 h 288"/>
                  <a:gd name="T38" fmla="*/ 232 w 242"/>
                  <a:gd name="T39" fmla="*/ 283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42" h="288">
                    <a:moveTo>
                      <a:pt x="232" y="283"/>
                    </a:moveTo>
                    <a:cubicBezTo>
                      <a:pt x="230" y="285"/>
                      <a:pt x="228" y="286"/>
                      <a:pt x="227" y="288"/>
                    </a:cubicBezTo>
                    <a:cubicBezTo>
                      <a:pt x="203" y="272"/>
                      <a:pt x="193" y="249"/>
                      <a:pt x="189" y="223"/>
                    </a:cubicBezTo>
                    <a:cubicBezTo>
                      <a:pt x="173" y="202"/>
                      <a:pt x="155" y="183"/>
                      <a:pt x="137" y="164"/>
                    </a:cubicBezTo>
                    <a:cubicBezTo>
                      <a:pt x="126" y="152"/>
                      <a:pt x="116" y="141"/>
                      <a:pt x="107" y="127"/>
                    </a:cubicBezTo>
                    <a:cubicBezTo>
                      <a:pt x="106" y="126"/>
                      <a:pt x="106" y="124"/>
                      <a:pt x="105" y="122"/>
                    </a:cubicBezTo>
                    <a:cubicBezTo>
                      <a:pt x="101" y="113"/>
                      <a:pt x="93" y="108"/>
                      <a:pt x="85" y="102"/>
                    </a:cubicBezTo>
                    <a:cubicBezTo>
                      <a:pt x="81" y="100"/>
                      <a:pt x="78" y="97"/>
                      <a:pt x="75" y="93"/>
                    </a:cubicBezTo>
                    <a:cubicBezTo>
                      <a:pt x="56" y="71"/>
                      <a:pt x="30" y="57"/>
                      <a:pt x="13" y="33"/>
                    </a:cubicBezTo>
                    <a:cubicBezTo>
                      <a:pt x="12" y="31"/>
                      <a:pt x="10" y="29"/>
                      <a:pt x="10" y="26"/>
                    </a:cubicBezTo>
                    <a:cubicBezTo>
                      <a:pt x="12" y="19"/>
                      <a:pt x="0" y="11"/>
                      <a:pt x="5" y="7"/>
                    </a:cubicBezTo>
                    <a:cubicBezTo>
                      <a:pt x="13" y="0"/>
                      <a:pt x="23" y="7"/>
                      <a:pt x="31" y="11"/>
                    </a:cubicBezTo>
                    <a:cubicBezTo>
                      <a:pt x="31" y="12"/>
                      <a:pt x="31" y="14"/>
                      <a:pt x="31" y="15"/>
                    </a:cubicBezTo>
                    <a:cubicBezTo>
                      <a:pt x="44" y="24"/>
                      <a:pt x="53" y="36"/>
                      <a:pt x="66" y="44"/>
                    </a:cubicBezTo>
                    <a:cubicBezTo>
                      <a:pt x="67" y="45"/>
                      <a:pt x="69" y="46"/>
                      <a:pt x="70" y="48"/>
                    </a:cubicBezTo>
                    <a:cubicBezTo>
                      <a:pt x="105" y="81"/>
                      <a:pt x="142" y="111"/>
                      <a:pt x="170" y="150"/>
                    </a:cubicBezTo>
                    <a:cubicBezTo>
                      <a:pt x="176" y="158"/>
                      <a:pt x="177" y="158"/>
                      <a:pt x="173" y="171"/>
                    </a:cubicBezTo>
                    <a:cubicBezTo>
                      <a:pt x="173" y="174"/>
                      <a:pt x="174" y="174"/>
                      <a:pt x="175" y="174"/>
                    </a:cubicBezTo>
                    <a:cubicBezTo>
                      <a:pt x="197" y="201"/>
                      <a:pt x="213" y="232"/>
                      <a:pt x="231" y="261"/>
                    </a:cubicBezTo>
                    <a:cubicBezTo>
                      <a:pt x="235" y="267"/>
                      <a:pt x="242" y="276"/>
                      <a:pt x="232" y="283"/>
                    </a:cubicBezTo>
                    <a:close/>
                  </a:path>
                </a:pathLst>
              </a:custGeom>
              <a:solidFill>
                <a:srgbClr val="F0D9B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0" name="Freeform 77">
                <a:extLst>
                  <a:ext uri="{FF2B5EF4-FFF2-40B4-BE49-F238E27FC236}">
                    <a16:creationId xmlns:a16="http://schemas.microsoft.com/office/drawing/2014/main" id="{974A589A-741B-4078-905B-A5321C02F786}"/>
                  </a:ext>
                </a:extLst>
              </p:cNvPr>
              <p:cNvSpPr>
                <a:spLocks/>
              </p:cNvSpPr>
              <p:nvPr/>
            </p:nvSpPr>
            <p:spPr bwMode="auto">
              <a:xfrm>
                <a:off x="1935" y="3075"/>
                <a:ext cx="309" cy="55"/>
              </a:xfrm>
              <a:custGeom>
                <a:avLst/>
                <a:gdLst>
                  <a:gd name="T0" fmla="*/ 274 w 275"/>
                  <a:gd name="T1" fmla="*/ 31 h 49"/>
                  <a:gd name="T2" fmla="*/ 262 w 275"/>
                  <a:gd name="T3" fmla="*/ 43 h 49"/>
                  <a:gd name="T4" fmla="*/ 258 w 275"/>
                  <a:gd name="T5" fmla="*/ 39 h 49"/>
                  <a:gd name="T6" fmla="*/ 165 w 275"/>
                  <a:gd name="T7" fmla="*/ 40 h 49"/>
                  <a:gd name="T8" fmla="*/ 164 w 275"/>
                  <a:gd name="T9" fmla="*/ 41 h 49"/>
                  <a:gd name="T10" fmla="*/ 122 w 275"/>
                  <a:gd name="T11" fmla="*/ 47 h 49"/>
                  <a:gd name="T12" fmla="*/ 35 w 275"/>
                  <a:gd name="T13" fmla="*/ 49 h 49"/>
                  <a:gd name="T14" fmla="*/ 6 w 275"/>
                  <a:gd name="T15" fmla="*/ 44 h 49"/>
                  <a:gd name="T16" fmla="*/ 10 w 275"/>
                  <a:gd name="T17" fmla="*/ 27 h 49"/>
                  <a:gd name="T18" fmla="*/ 19 w 275"/>
                  <a:gd name="T19" fmla="*/ 23 h 49"/>
                  <a:gd name="T20" fmla="*/ 114 w 275"/>
                  <a:gd name="T21" fmla="*/ 15 h 49"/>
                  <a:gd name="T22" fmla="*/ 114 w 275"/>
                  <a:gd name="T23" fmla="*/ 15 h 49"/>
                  <a:gd name="T24" fmla="*/ 170 w 275"/>
                  <a:gd name="T25" fmla="*/ 3 h 49"/>
                  <a:gd name="T26" fmla="*/ 174 w 275"/>
                  <a:gd name="T27" fmla="*/ 3 h 49"/>
                  <a:gd name="T28" fmla="*/ 184 w 275"/>
                  <a:gd name="T29" fmla="*/ 2 h 49"/>
                  <a:gd name="T30" fmla="*/ 190 w 275"/>
                  <a:gd name="T31" fmla="*/ 7 h 49"/>
                  <a:gd name="T32" fmla="*/ 260 w 275"/>
                  <a:gd name="T33" fmla="*/ 11 h 49"/>
                  <a:gd name="T34" fmla="*/ 266 w 275"/>
                  <a:gd name="T35" fmla="*/ 15 h 49"/>
                  <a:gd name="T36" fmla="*/ 274 w 275"/>
                  <a:gd name="T37" fmla="*/ 3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75" h="49">
                    <a:moveTo>
                      <a:pt x="274" y="31"/>
                    </a:moveTo>
                    <a:cubicBezTo>
                      <a:pt x="275" y="40"/>
                      <a:pt x="271" y="44"/>
                      <a:pt x="262" y="43"/>
                    </a:cubicBezTo>
                    <a:cubicBezTo>
                      <a:pt x="260" y="42"/>
                      <a:pt x="259" y="39"/>
                      <a:pt x="258" y="39"/>
                    </a:cubicBezTo>
                    <a:cubicBezTo>
                      <a:pt x="227" y="45"/>
                      <a:pt x="196" y="29"/>
                      <a:pt x="165" y="40"/>
                    </a:cubicBezTo>
                    <a:cubicBezTo>
                      <a:pt x="163" y="41"/>
                      <a:pt x="166" y="41"/>
                      <a:pt x="164" y="41"/>
                    </a:cubicBezTo>
                    <a:cubicBezTo>
                      <a:pt x="149" y="40"/>
                      <a:pt x="135" y="39"/>
                      <a:pt x="122" y="47"/>
                    </a:cubicBezTo>
                    <a:cubicBezTo>
                      <a:pt x="93" y="42"/>
                      <a:pt x="64" y="49"/>
                      <a:pt x="35" y="49"/>
                    </a:cubicBezTo>
                    <a:cubicBezTo>
                      <a:pt x="25" y="49"/>
                      <a:pt x="15" y="45"/>
                      <a:pt x="6" y="44"/>
                    </a:cubicBezTo>
                    <a:cubicBezTo>
                      <a:pt x="0" y="36"/>
                      <a:pt x="4" y="31"/>
                      <a:pt x="10" y="27"/>
                    </a:cubicBezTo>
                    <a:cubicBezTo>
                      <a:pt x="13" y="25"/>
                      <a:pt x="16" y="23"/>
                      <a:pt x="19" y="23"/>
                    </a:cubicBezTo>
                    <a:cubicBezTo>
                      <a:pt x="50" y="20"/>
                      <a:pt x="82" y="13"/>
                      <a:pt x="114" y="15"/>
                    </a:cubicBezTo>
                    <a:cubicBezTo>
                      <a:pt x="114" y="15"/>
                      <a:pt x="114" y="15"/>
                      <a:pt x="114" y="15"/>
                    </a:cubicBezTo>
                    <a:cubicBezTo>
                      <a:pt x="131" y="6"/>
                      <a:pt x="152" y="10"/>
                      <a:pt x="170" y="3"/>
                    </a:cubicBezTo>
                    <a:cubicBezTo>
                      <a:pt x="171" y="3"/>
                      <a:pt x="172" y="3"/>
                      <a:pt x="174" y="3"/>
                    </a:cubicBezTo>
                    <a:cubicBezTo>
                      <a:pt x="177" y="1"/>
                      <a:pt x="184" y="0"/>
                      <a:pt x="184" y="2"/>
                    </a:cubicBezTo>
                    <a:cubicBezTo>
                      <a:pt x="185" y="7"/>
                      <a:pt x="185" y="8"/>
                      <a:pt x="190" y="7"/>
                    </a:cubicBezTo>
                    <a:cubicBezTo>
                      <a:pt x="213" y="3"/>
                      <a:pt x="236" y="9"/>
                      <a:pt x="260" y="11"/>
                    </a:cubicBezTo>
                    <a:cubicBezTo>
                      <a:pt x="262" y="11"/>
                      <a:pt x="264" y="13"/>
                      <a:pt x="266" y="15"/>
                    </a:cubicBezTo>
                    <a:cubicBezTo>
                      <a:pt x="269" y="20"/>
                      <a:pt x="272" y="26"/>
                      <a:pt x="274" y="31"/>
                    </a:cubicBezTo>
                    <a:close/>
                  </a:path>
                </a:pathLst>
              </a:custGeom>
              <a:solidFill>
                <a:srgbClr val="7AB6C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1" name="Freeform 78">
                <a:extLst>
                  <a:ext uri="{FF2B5EF4-FFF2-40B4-BE49-F238E27FC236}">
                    <a16:creationId xmlns:a16="http://schemas.microsoft.com/office/drawing/2014/main" id="{5C8942D4-B465-44FC-B220-8A93D0332CBA}"/>
                  </a:ext>
                </a:extLst>
              </p:cNvPr>
              <p:cNvSpPr>
                <a:spLocks/>
              </p:cNvSpPr>
              <p:nvPr/>
            </p:nvSpPr>
            <p:spPr bwMode="auto">
              <a:xfrm>
                <a:off x="2176" y="4136"/>
                <a:ext cx="225" cy="53"/>
              </a:xfrm>
              <a:custGeom>
                <a:avLst/>
                <a:gdLst>
                  <a:gd name="T0" fmla="*/ 200 w 200"/>
                  <a:gd name="T1" fmla="*/ 34 h 47"/>
                  <a:gd name="T2" fmla="*/ 159 w 200"/>
                  <a:gd name="T3" fmla="*/ 35 h 47"/>
                  <a:gd name="T4" fmla="*/ 107 w 200"/>
                  <a:gd name="T5" fmla="*/ 41 h 47"/>
                  <a:gd name="T6" fmla="*/ 48 w 200"/>
                  <a:gd name="T7" fmla="*/ 42 h 47"/>
                  <a:gd name="T8" fmla="*/ 13 w 200"/>
                  <a:gd name="T9" fmla="*/ 30 h 47"/>
                  <a:gd name="T10" fmla="*/ 4 w 200"/>
                  <a:gd name="T11" fmla="*/ 11 h 47"/>
                  <a:gd name="T12" fmla="*/ 80 w 200"/>
                  <a:gd name="T13" fmla="*/ 4 h 47"/>
                  <a:gd name="T14" fmla="*/ 116 w 200"/>
                  <a:gd name="T15" fmla="*/ 3 h 47"/>
                  <a:gd name="T16" fmla="*/ 180 w 200"/>
                  <a:gd name="T17" fmla="*/ 2 h 47"/>
                  <a:gd name="T18" fmla="*/ 197 w 200"/>
                  <a:gd name="T19" fmla="*/ 16 h 47"/>
                  <a:gd name="T20" fmla="*/ 200 w 200"/>
                  <a:gd name="T21" fmla="*/ 23 h 47"/>
                  <a:gd name="T22" fmla="*/ 200 w 200"/>
                  <a:gd name="T23" fmla="*/ 34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0" h="47">
                    <a:moveTo>
                      <a:pt x="200" y="34"/>
                    </a:moveTo>
                    <a:cubicBezTo>
                      <a:pt x="186" y="41"/>
                      <a:pt x="173" y="34"/>
                      <a:pt x="159" y="35"/>
                    </a:cubicBezTo>
                    <a:cubicBezTo>
                      <a:pt x="141" y="36"/>
                      <a:pt x="124" y="36"/>
                      <a:pt x="107" y="41"/>
                    </a:cubicBezTo>
                    <a:cubicBezTo>
                      <a:pt x="87" y="47"/>
                      <a:pt x="67" y="40"/>
                      <a:pt x="48" y="42"/>
                    </a:cubicBezTo>
                    <a:cubicBezTo>
                      <a:pt x="38" y="33"/>
                      <a:pt x="26" y="31"/>
                      <a:pt x="13" y="30"/>
                    </a:cubicBezTo>
                    <a:cubicBezTo>
                      <a:pt x="0" y="30"/>
                      <a:pt x="1" y="21"/>
                      <a:pt x="4" y="11"/>
                    </a:cubicBezTo>
                    <a:cubicBezTo>
                      <a:pt x="30" y="15"/>
                      <a:pt x="54" y="5"/>
                      <a:pt x="80" y="4"/>
                    </a:cubicBezTo>
                    <a:cubicBezTo>
                      <a:pt x="92" y="3"/>
                      <a:pt x="104" y="4"/>
                      <a:pt x="116" y="3"/>
                    </a:cubicBezTo>
                    <a:cubicBezTo>
                      <a:pt x="137" y="2"/>
                      <a:pt x="159" y="5"/>
                      <a:pt x="180" y="2"/>
                    </a:cubicBezTo>
                    <a:cubicBezTo>
                      <a:pt x="194" y="0"/>
                      <a:pt x="197" y="4"/>
                      <a:pt x="197" y="16"/>
                    </a:cubicBezTo>
                    <a:cubicBezTo>
                      <a:pt x="196" y="19"/>
                      <a:pt x="199" y="21"/>
                      <a:pt x="200" y="23"/>
                    </a:cubicBezTo>
                    <a:cubicBezTo>
                      <a:pt x="200" y="27"/>
                      <a:pt x="200" y="31"/>
                      <a:pt x="200" y="34"/>
                    </a:cubicBezTo>
                    <a:close/>
                  </a:path>
                </a:pathLst>
              </a:custGeom>
              <a:solidFill>
                <a:srgbClr val="90C2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2" name="Freeform 79">
                <a:extLst>
                  <a:ext uri="{FF2B5EF4-FFF2-40B4-BE49-F238E27FC236}">
                    <a16:creationId xmlns:a16="http://schemas.microsoft.com/office/drawing/2014/main" id="{A17ACFCA-5209-4A93-95FA-E5B8D41E6ECD}"/>
                  </a:ext>
                </a:extLst>
              </p:cNvPr>
              <p:cNvSpPr>
                <a:spLocks/>
              </p:cNvSpPr>
              <p:nvPr/>
            </p:nvSpPr>
            <p:spPr bwMode="auto">
              <a:xfrm>
                <a:off x="2135" y="3673"/>
                <a:ext cx="252" cy="47"/>
              </a:xfrm>
              <a:custGeom>
                <a:avLst/>
                <a:gdLst>
                  <a:gd name="T0" fmla="*/ 0 w 224"/>
                  <a:gd name="T1" fmla="*/ 15 h 42"/>
                  <a:gd name="T2" fmla="*/ 63 w 224"/>
                  <a:gd name="T3" fmla="*/ 11 h 42"/>
                  <a:gd name="T4" fmla="*/ 216 w 224"/>
                  <a:gd name="T5" fmla="*/ 0 h 42"/>
                  <a:gd name="T6" fmla="*/ 224 w 224"/>
                  <a:gd name="T7" fmla="*/ 30 h 42"/>
                  <a:gd name="T8" fmla="*/ 141 w 224"/>
                  <a:gd name="T9" fmla="*/ 38 h 42"/>
                  <a:gd name="T10" fmla="*/ 59 w 224"/>
                  <a:gd name="T11" fmla="*/ 38 h 42"/>
                  <a:gd name="T12" fmla="*/ 24 w 224"/>
                  <a:gd name="T13" fmla="*/ 35 h 42"/>
                  <a:gd name="T14" fmla="*/ 13 w 224"/>
                  <a:gd name="T15" fmla="*/ 37 h 42"/>
                  <a:gd name="T16" fmla="*/ 22 w 224"/>
                  <a:gd name="T17" fmla="*/ 25 h 42"/>
                  <a:gd name="T18" fmla="*/ 46 w 224"/>
                  <a:gd name="T19" fmla="*/ 28 h 42"/>
                  <a:gd name="T20" fmla="*/ 0 w 224"/>
                  <a:gd name="T21" fmla="*/ 15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4" h="42">
                    <a:moveTo>
                      <a:pt x="0" y="15"/>
                    </a:moveTo>
                    <a:cubicBezTo>
                      <a:pt x="21" y="9"/>
                      <a:pt x="42" y="11"/>
                      <a:pt x="63" y="11"/>
                    </a:cubicBezTo>
                    <a:cubicBezTo>
                      <a:pt x="114" y="10"/>
                      <a:pt x="165" y="2"/>
                      <a:pt x="216" y="0"/>
                    </a:cubicBezTo>
                    <a:cubicBezTo>
                      <a:pt x="218" y="10"/>
                      <a:pt x="221" y="20"/>
                      <a:pt x="224" y="30"/>
                    </a:cubicBezTo>
                    <a:cubicBezTo>
                      <a:pt x="197" y="42"/>
                      <a:pt x="168" y="35"/>
                      <a:pt x="141" y="38"/>
                    </a:cubicBezTo>
                    <a:cubicBezTo>
                      <a:pt x="114" y="41"/>
                      <a:pt x="87" y="37"/>
                      <a:pt x="59" y="38"/>
                    </a:cubicBezTo>
                    <a:cubicBezTo>
                      <a:pt x="47" y="39"/>
                      <a:pt x="36" y="34"/>
                      <a:pt x="24" y="35"/>
                    </a:cubicBezTo>
                    <a:cubicBezTo>
                      <a:pt x="21" y="38"/>
                      <a:pt x="17" y="37"/>
                      <a:pt x="13" y="37"/>
                    </a:cubicBezTo>
                    <a:cubicBezTo>
                      <a:pt x="7" y="25"/>
                      <a:pt x="14" y="25"/>
                      <a:pt x="22" y="25"/>
                    </a:cubicBezTo>
                    <a:cubicBezTo>
                      <a:pt x="31" y="25"/>
                      <a:pt x="39" y="32"/>
                      <a:pt x="46" y="28"/>
                    </a:cubicBezTo>
                    <a:cubicBezTo>
                      <a:pt x="32" y="24"/>
                      <a:pt x="14" y="25"/>
                      <a:pt x="0" y="15"/>
                    </a:cubicBezTo>
                    <a:close/>
                  </a:path>
                </a:pathLst>
              </a:custGeom>
              <a:solidFill>
                <a:srgbClr val="459C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3" name="Freeform 80">
                <a:extLst>
                  <a:ext uri="{FF2B5EF4-FFF2-40B4-BE49-F238E27FC236}">
                    <a16:creationId xmlns:a16="http://schemas.microsoft.com/office/drawing/2014/main" id="{AA31E448-8E71-4BAC-A003-C245CD532658}"/>
                  </a:ext>
                </a:extLst>
              </p:cNvPr>
              <p:cNvSpPr>
                <a:spLocks/>
              </p:cNvSpPr>
              <p:nvPr/>
            </p:nvSpPr>
            <p:spPr bwMode="auto">
              <a:xfrm>
                <a:off x="118" y="3604"/>
                <a:ext cx="179" cy="76"/>
              </a:xfrm>
              <a:custGeom>
                <a:avLst/>
                <a:gdLst>
                  <a:gd name="T0" fmla="*/ 15 w 159"/>
                  <a:gd name="T1" fmla="*/ 0 h 67"/>
                  <a:gd name="T2" fmla="*/ 87 w 159"/>
                  <a:gd name="T3" fmla="*/ 11 h 67"/>
                  <a:gd name="T4" fmla="*/ 120 w 159"/>
                  <a:gd name="T5" fmla="*/ 19 h 67"/>
                  <a:gd name="T6" fmla="*/ 137 w 159"/>
                  <a:gd name="T7" fmla="*/ 33 h 67"/>
                  <a:gd name="T8" fmla="*/ 159 w 159"/>
                  <a:gd name="T9" fmla="*/ 59 h 67"/>
                  <a:gd name="T10" fmla="*/ 136 w 159"/>
                  <a:gd name="T11" fmla="*/ 65 h 67"/>
                  <a:gd name="T12" fmla="*/ 81 w 159"/>
                  <a:gd name="T13" fmla="*/ 63 h 67"/>
                  <a:gd name="T14" fmla="*/ 22 w 159"/>
                  <a:gd name="T15" fmla="*/ 66 h 67"/>
                  <a:gd name="T16" fmla="*/ 0 w 159"/>
                  <a:gd name="T17" fmla="*/ 61 h 67"/>
                  <a:gd name="T18" fmla="*/ 15 w 159"/>
                  <a:gd name="T19"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9" h="67">
                    <a:moveTo>
                      <a:pt x="15" y="0"/>
                    </a:moveTo>
                    <a:cubicBezTo>
                      <a:pt x="38" y="12"/>
                      <a:pt x="63" y="14"/>
                      <a:pt x="87" y="11"/>
                    </a:cubicBezTo>
                    <a:cubicBezTo>
                      <a:pt x="100" y="10"/>
                      <a:pt x="110" y="12"/>
                      <a:pt x="120" y="19"/>
                    </a:cubicBezTo>
                    <a:cubicBezTo>
                      <a:pt x="118" y="41"/>
                      <a:pt x="118" y="41"/>
                      <a:pt x="137" y="33"/>
                    </a:cubicBezTo>
                    <a:cubicBezTo>
                      <a:pt x="149" y="29"/>
                      <a:pt x="159" y="40"/>
                      <a:pt x="159" y="59"/>
                    </a:cubicBezTo>
                    <a:cubicBezTo>
                      <a:pt x="152" y="65"/>
                      <a:pt x="144" y="65"/>
                      <a:pt x="136" y="65"/>
                    </a:cubicBezTo>
                    <a:cubicBezTo>
                      <a:pt x="117" y="65"/>
                      <a:pt x="99" y="65"/>
                      <a:pt x="81" y="63"/>
                    </a:cubicBezTo>
                    <a:cubicBezTo>
                      <a:pt x="61" y="60"/>
                      <a:pt x="42" y="65"/>
                      <a:pt x="22" y="66"/>
                    </a:cubicBezTo>
                    <a:cubicBezTo>
                      <a:pt x="14" y="66"/>
                      <a:pt x="6" y="67"/>
                      <a:pt x="0" y="61"/>
                    </a:cubicBezTo>
                    <a:cubicBezTo>
                      <a:pt x="10" y="42"/>
                      <a:pt x="4" y="19"/>
                      <a:pt x="15" y="0"/>
                    </a:cubicBezTo>
                    <a:close/>
                  </a:path>
                </a:pathLst>
              </a:custGeom>
              <a:solidFill>
                <a:srgbClr val="DFE7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4" name="Freeform 81">
                <a:extLst>
                  <a:ext uri="{FF2B5EF4-FFF2-40B4-BE49-F238E27FC236}">
                    <a16:creationId xmlns:a16="http://schemas.microsoft.com/office/drawing/2014/main" id="{5B3E28C7-FE40-40DF-81B0-3AF4DBE632D2}"/>
                  </a:ext>
                </a:extLst>
              </p:cNvPr>
              <p:cNvSpPr>
                <a:spLocks/>
              </p:cNvSpPr>
              <p:nvPr/>
            </p:nvSpPr>
            <p:spPr bwMode="auto">
              <a:xfrm>
                <a:off x="1978" y="421"/>
                <a:ext cx="101" cy="393"/>
              </a:xfrm>
              <a:custGeom>
                <a:avLst/>
                <a:gdLst>
                  <a:gd name="T0" fmla="*/ 65 w 90"/>
                  <a:gd name="T1" fmla="*/ 6 h 350"/>
                  <a:gd name="T2" fmla="*/ 72 w 90"/>
                  <a:gd name="T3" fmla="*/ 10 h 350"/>
                  <a:gd name="T4" fmla="*/ 72 w 90"/>
                  <a:gd name="T5" fmla="*/ 42 h 350"/>
                  <a:gd name="T6" fmla="*/ 88 w 90"/>
                  <a:gd name="T7" fmla="*/ 38 h 350"/>
                  <a:gd name="T8" fmla="*/ 90 w 90"/>
                  <a:gd name="T9" fmla="*/ 44 h 350"/>
                  <a:gd name="T10" fmla="*/ 89 w 90"/>
                  <a:gd name="T11" fmla="*/ 108 h 350"/>
                  <a:gd name="T12" fmla="*/ 65 w 90"/>
                  <a:gd name="T13" fmla="*/ 194 h 350"/>
                  <a:gd name="T14" fmla="*/ 34 w 90"/>
                  <a:gd name="T15" fmla="*/ 290 h 350"/>
                  <a:gd name="T16" fmla="*/ 17 w 90"/>
                  <a:gd name="T17" fmla="*/ 336 h 350"/>
                  <a:gd name="T18" fmla="*/ 2 w 90"/>
                  <a:gd name="T19" fmla="*/ 344 h 350"/>
                  <a:gd name="T20" fmla="*/ 14 w 90"/>
                  <a:gd name="T21" fmla="*/ 283 h 350"/>
                  <a:gd name="T22" fmla="*/ 40 w 90"/>
                  <a:gd name="T23" fmla="*/ 219 h 350"/>
                  <a:gd name="T24" fmla="*/ 30 w 90"/>
                  <a:gd name="T25" fmla="*/ 235 h 350"/>
                  <a:gd name="T26" fmla="*/ 22 w 90"/>
                  <a:gd name="T27" fmla="*/ 219 h 350"/>
                  <a:gd name="T28" fmla="*/ 30 w 90"/>
                  <a:gd name="T29" fmla="*/ 175 h 350"/>
                  <a:gd name="T30" fmla="*/ 44 w 90"/>
                  <a:gd name="T31" fmla="*/ 127 h 350"/>
                  <a:gd name="T32" fmla="*/ 52 w 90"/>
                  <a:gd name="T33" fmla="*/ 105 h 350"/>
                  <a:gd name="T34" fmla="*/ 61 w 90"/>
                  <a:gd name="T35" fmla="*/ 123 h 350"/>
                  <a:gd name="T36" fmla="*/ 56 w 90"/>
                  <a:gd name="T37" fmla="*/ 148 h 350"/>
                  <a:gd name="T38" fmla="*/ 69 w 90"/>
                  <a:gd name="T39" fmla="*/ 91 h 350"/>
                  <a:gd name="T40" fmla="*/ 65 w 90"/>
                  <a:gd name="T41" fmla="*/ 91 h 350"/>
                  <a:gd name="T42" fmla="*/ 61 w 90"/>
                  <a:gd name="T43" fmla="*/ 87 h 350"/>
                  <a:gd name="T44" fmla="*/ 66 w 90"/>
                  <a:gd name="T45" fmla="*/ 30 h 350"/>
                  <a:gd name="T46" fmla="*/ 65 w 90"/>
                  <a:gd name="T47" fmla="*/ 6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0" h="350">
                    <a:moveTo>
                      <a:pt x="65" y="6"/>
                    </a:moveTo>
                    <a:cubicBezTo>
                      <a:pt x="70" y="0"/>
                      <a:pt x="72" y="5"/>
                      <a:pt x="72" y="10"/>
                    </a:cubicBezTo>
                    <a:cubicBezTo>
                      <a:pt x="72" y="20"/>
                      <a:pt x="72" y="30"/>
                      <a:pt x="72" y="42"/>
                    </a:cubicBezTo>
                    <a:cubicBezTo>
                      <a:pt x="78" y="42"/>
                      <a:pt x="81" y="32"/>
                      <a:pt x="88" y="38"/>
                    </a:cubicBezTo>
                    <a:cubicBezTo>
                      <a:pt x="89" y="40"/>
                      <a:pt x="90" y="42"/>
                      <a:pt x="90" y="44"/>
                    </a:cubicBezTo>
                    <a:cubicBezTo>
                      <a:pt x="89" y="66"/>
                      <a:pt x="90" y="87"/>
                      <a:pt x="89" y="108"/>
                    </a:cubicBezTo>
                    <a:cubicBezTo>
                      <a:pt x="76" y="135"/>
                      <a:pt x="67" y="163"/>
                      <a:pt x="65" y="194"/>
                    </a:cubicBezTo>
                    <a:cubicBezTo>
                      <a:pt x="59" y="227"/>
                      <a:pt x="43" y="257"/>
                      <a:pt x="34" y="290"/>
                    </a:cubicBezTo>
                    <a:cubicBezTo>
                      <a:pt x="30" y="306"/>
                      <a:pt x="26" y="322"/>
                      <a:pt x="17" y="336"/>
                    </a:cubicBezTo>
                    <a:cubicBezTo>
                      <a:pt x="13" y="341"/>
                      <a:pt x="12" y="350"/>
                      <a:pt x="2" y="344"/>
                    </a:cubicBezTo>
                    <a:cubicBezTo>
                      <a:pt x="0" y="322"/>
                      <a:pt x="7" y="302"/>
                      <a:pt x="14" y="283"/>
                    </a:cubicBezTo>
                    <a:cubicBezTo>
                      <a:pt x="22" y="261"/>
                      <a:pt x="29" y="239"/>
                      <a:pt x="40" y="219"/>
                    </a:cubicBezTo>
                    <a:cubicBezTo>
                      <a:pt x="36" y="224"/>
                      <a:pt x="38" y="232"/>
                      <a:pt x="30" y="235"/>
                    </a:cubicBezTo>
                    <a:cubicBezTo>
                      <a:pt x="23" y="232"/>
                      <a:pt x="23" y="225"/>
                      <a:pt x="22" y="219"/>
                    </a:cubicBezTo>
                    <a:cubicBezTo>
                      <a:pt x="19" y="203"/>
                      <a:pt x="22" y="189"/>
                      <a:pt x="30" y="175"/>
                    </a:cubicBezTo>
                    <a:cubicBezTo>
                      <a:pt x="37" y="160"/>
                      <a:pt x="42" y="144"/>
                      <a:pt x="44" y="127"/>
                    </a:cubicBezTo>
                    <a:cubicBezTo>
                      <a:pt x="45" y="120"/>
                      <a:pt x="46" y="111"/>
                      <a:pt x="52" y="105"/>
                    </a:cubicBezTo>
                    <a:cubicBezTo>
                      <a:pt x="62" y="107"/>
                      <a:pt x="60" y="116"/>
                      <a:pt x="61" y="123"/>
                    </a:cubicBezTo>
                    <a:cubicBezTo>
                      <a:pt x="60" y="131"/>
                      <a:pt x="58" y="139"/>
                      <a:pt x="56" y="148"/>
                    </a:cubicBezTo>
                    <a:cubicBezTo>
                      <a:pt x="63" y="129"/>
                      <a:pt x="61" y="109"/>
                      <a:pt x="69" y="91"/>
                    </a:cubicBezTo>
                    <a:cubicBezTo>
                      <a:pt x="69" y="90"/>
                      <a:pt x="66" y="92"/>
                      <a:pt x="65" y="91"/>
                    </a:cubicBezTo>
                    <a:cubicBezTo>
                      <a:pt x="63" y="90"/>
                      <a:pt x="62" y="89"/>
                      <a:pt x="61" y="87"/>
                    </a:cubicBezTo>
                    <a:cubicBezTo>
                      <a:pt x="59" y="67"/>
                      <a:pt x="65" y="49"/>
                      <a:pt x="66" y="30"/>
                    </a:cubicBezTo>
                    <a:cubicBezTo>
                      <a:pt x="66" y="22"/>
                      <a:pt x="68" y="14"/>
                      <a:pt x="65" y="6"/>
                    </a:cubicBezTo>
                    <a:close/>
                  </a:path>
                </a:pathLst>
              </a:custGeom>
              <a:solidFill>
                <a:srgbClr val="F1D8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5" name="Freeform 82">
                <a:extLst>
                  <a:ext uri="{FF2B5EF4-FFF2-40B4-BE49-F238E27FC236}">
                    <a16:creationId xmlns:a16="http://schemas.microsoft.com/office/drawing/2014/main" id="{7CB8C12E-85B6-49EB-B4E8-708A238B832C}"/>
                  </a:ext>
                </a:extLst>
              </p:cNvPr>
              <p:cNvSpPr>
                <a:spLocks/>
              </p:cNvSpPr>
              <p:nvPr/>
            </p:nvSpPr>
            <p:spPr bwMode="auto">
              <a:xfrm>
                <a:off x="111" y="4269"/>
                <a:ext cx="242" cy="58"/>
              </a:xfrm>
              <a:custGeom>
                <a:avLst/>
                <a:gdLst>
                  <a:gd name="T0" fmla="*/ 184 w 215"/>
                  <a:gd name="T1" fmla="*/ 41 h 51"/>
                  <a:gd name="T2" fmla="*/ 53 w 215"/>
                  <a:gd name="T3" fmla="*/ 40 h 51"/>
                  <a:gd name="T4" fmla="*/ 51 w 215"/>
                  <a:gd name="T5" fmla="*/ 40 h 51"/>
                  <a:gd name="T6" fmla="*/ 49 w 215"/>
                  <a:gd name="T7" fmla="*/ 40 h 51"/>
                  <a:gd name="T8" fmla="*/ 24 w 215"/>
                  <a:gd name="T9" fmla="*/ 31 h 51"/>
                  <a:gd name="T10" fmla="*/ 8 w 215"/>
                  <a:gd name="T11" fmla="*/ 25 h 51"/>
                  <a:gd name="T12" fmla="*/ 9 w 215"/>
                  <a:gd name="T13" fmla="*/ 8 h 51"/>
                  <a:gd name="T14" fmla="*/ 147 w 215"/>
                  <a:gd name="T15" fmla="*/ 18 h 51"/>
                  <a:gd name="T16" fmla="*/ 169 w 215"/>
                  <a:gd name="T17" fmla="*/ 19 h 51"/>
                  <a:gd name="T18" fmla="*/ 193 w 215"/>
                  <a:gd name="T19" fmla="*/ 24 h 51"/>
                  <a:gd name="T20" fmla="*/ 205 w 215"/>
                  <a:gd name="T21" fmla="*/ 24 h 51"/>
                  <a:gd name="T22" fmla="*/ 184 w 215"/>
                  <a:gd name="T23" fmla="*/ 4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5" h="51">
                    <a:moveTo>
                      <a:pt x="184" y="41"/>
                    </a:moveTo>
                    <a:cubicBezTo>
                      <a:pt x="141" y="40"/>
                      <a:pt x="97" y="40"/>
                      <a:pt x="53" y="40"/>
                    </a:cubicBezTo>
                    <a:cubicBezTo>
                      <a:pt x="53" y="40"/>
                      <a:pt x="51" y="40"/>
                      <a:pt x="51" y="40"/>
                    </a:cubicBezTo>
                    <a:cubicBezTo>
                      <a:pt x="49" y="40"/>
                      <a:pt x="49" y="40"/>
                      <a:pt x="49" y="40"/>
                    </a:cubicBezTo>
                    <a:cubicBezTo>
                      <a:pt x="41" y="36"/>
                      <a:pt x="31" y="39"/>
                      <a:pt x="24" y="31"/>
                    </a:cubicBezTo>
                    <a:cubicBezTo>
                      <a:pt x="19" y="29"/>
                      <a:pt x="13" y="29"/>
                      <a:pt x="8" y="25"/>
                    </a:cubicBezTo>
                    <a:cubicBezTo>
                      <a:pt x="2" y="19"/>
                      <a:pt x="0" y="13"/>
                      <a:pt x="9" y="8"/>
                    </a:cubicBezTo>
                    <a:cubicBezTo>
                      <a:pt x="56" y="0"/>
                      <a:pt x="101" y="16"/>
                      <a:pt x="147" y="18"/>
                    </a:cubicBezTo>
                    <a:cubicBezTo>
                      <a:pt x="155" y="18"/>
                      <a:pt x="163" y="11"/>
                      <a:pt x="169" y="19"/>
                    </a:cubicBezTo>
                    <a:cubicBezTo>
                      <a:pt x="176" y="27"/>
                      <a:pt x="186" y="19"/>
                      <a:pt x="193" y="24"/>
                    </a:cubicBezTo>
                    <a:cubicBezTo>
                      <a:pt x="197" y="24"/>
                      <a:pt x="201" y="24"/>
                      <a:pt x="205" y="24"/>
                    </a:cubicBezTo>
                    <a:cubicBezTo>
                      <a:pt x="215" y="51"/>
                      <a:pt x="191" y="35"/>
                      <a:pt x="184" y="41"/>
                    </a:cubicBezTo>
                    <a:close/>
                  </a:path>
                </a:pathLst>
              </a:custGeom>
              <a:solidFill>
                <a:srgbClr val="79B3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6" name="Freeform 83">
                <a:extLst>
                  <a:ext uri="{FF2B5EF4-FFF2-40B4-BE49-F238E27FC236}">
                    <a16:creationId xmlns:a16="http://schemas.microsoft.com/office/drawing/2014/main" id="{2D14B37F-CF76-44B9-8492-C62B46E2FF87}"/>
                  </a:ext>
                </a:extLst>
              </p:cNvPr>
              <p:cNvSpPr>
                <a:spLocks/>
              </p:cNvSpPr>
              <p:nvPr/>
            </p:nvSpPr>
            <p:spPr bwMode="auto">
              <a:xfrm>
                <a:off x="1836" y="512"/>
                <a:ext cx="151" cy="451"/>
              </a:xfrm>
              <a:custGeom>
                <a:avLst/>
                <a:gdLst>
                  <a:gd name="T0" fmla="*/ 65 w 134"/>
                  <a:gd name="T1" fmla="*/ 269 h 402"/>
                  <a:gd name="T2" fmla="*/ 66 w 134"/>
                  <a:gd name="T3" fmla="*/ 285 h 402"/>
                  <a:gd name="T4" fmla="*/ 55 w 134"/>
                  <a:gd name="T5" fmla="*/ 301 h 402"/>
                  <a:gd name="T6" fmla="*/ 51 w 134"/>
                  <a:gd name="T7" fmla="*/ 293 h 402"/>
                  <a:gd name="T8" fmla="*/ 45 w 134"/>
                  <a:gd name="T9" fmla="*/ 299 h 402"/>
                  <a:gd name="T10" fmla="*/ 35 w 134"/>
                  <a:gd name="T11" fmla="*/ 339 h 402"/>
                  <a:gd name="T12" fmla="*/ 24 w 134"/>
                  <a:gd name="T13" fmla="*/ 355 h 402"/>
                  <a:gd name="T14" fmla="*/ 34 w 134"/>
                  <a:gd name="T15" fmla="*/ 300 h 402"/>
                  <a:gd name="T16" fmla="*/ 0 w 134"/>
                  <a:gd name="T17" fmla="*/ 402 h 402"/>
                  <a:gd name="T18" fmla="*/ 34 w 134"/>
                  <a:gd name="T19" fmla="*/ 276 h 402"/>
                  <a:gd name="T20" fmla="*/ 48 w 134"/>
                  <a:gd name="T21" fmla="*/ 245 h 402"/>
                  <a:gd name="T22" fmla="*/ 72 w 134"/>
                  <a:gd name="T23" fmla="*/ 191 h 402"/>
                  <a:gd name="T24" fmla="*/ 92 w 134"/>
                  <a:gd name="T25" fmla="*/ 120 h 402"/>
                  <a:gd name="T26" fmla="*/ 105 w 134"/>
                  <a:gd name="T27" fmla="*/ 61 h 402"/>
                  <a:gd name="T28" fmla="*/ 123 w 134"/>
                  <a:gd name="T29" fmla="*/ 9 h 402"/>
                  <a:gd name="T30" fmla="*/ 129 w 134"/>
                  <a:gd name="T31" fmla="*/ 2 h 402"/>
                  <a:gd name="T32" fmla="*/ 131 w 134"/>
                  <a:gd name="T33" fmla="*/ 13 h 402"/>
                  <a:gd name="T34" fmla="*/ 125 w 134"/>
                  <a:gd name="T35" fmla="*/ 45 h 402"/>
                  <a:gd name="T36" fmla="*/ 100 w 134"/>
                  <a:gd name="T37" fmla="*/ 106 h 402"/>
                  <a:gd name="T38" fmla="*/ 99 w 134"/>
                  <a:gd name="T39" fmla="*/ 128 h 402"/>
                  <a:gd name="T40" fmla="*/ 110 w 134"/>
                  <a:gd name="T41" fmla="*/ 110 h 402"/>
                  <a:gd name="T42" fmla="*/ 104 w 134"/>
                  <a:gd name="T43" fmla="*/ 135 h 402"/>
                  <a:gd name="T44" fmla="*/ 54 w 134"/>
                  <a:gd name="T45" fmla="*/ 253 h 402"/>
                  <a:gd name="T46" fmla="*/ 59 w 134"/>
                  <a:gd name="T47" fmla="*/ 269 h 402"/>
                  <a:gd name="T48" fmla="*/ 65 w 134"/>
                  <a:gd name="T49" fmla="*/ 269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34" h="402">
                    <a:moveTo>
                      <a:pt x="65" y="269"/>
                    </a:moveTo>
                    <a:cubicBezTo>
                      <a:pt x="78" y="273"/>
                      <a:pt x="66" y="280"/>
                      <a:pt x="66" y="285"/>
                    </a:cubicBezTo>
                    <a:cubicBezTo>
                      <a:pt x="61" y="289"/>
                      <a:pt x="65" y="300"/>
                      <a:pt x="55" y="301"/>
                    </a:cubicBezTo>
                    <a:cubicBezTo>
                      <a:pt x="55" y="297"/>
                      <a:pt x="54" y="294"/>
                      <a:pt x="51" y="293"/>
                    </a:cubicBezTo>
                    <a:cubicBezTo>
                      <a:pt x="46" y="291"/>
                      <a:pt x="46" y="296"/>
                      <a:pt x="45" y="299"/>
                    </a:cubicBezTo>
                    <a:cubicBezTo>
                      <a:pt x="42" y="312"/>
                      <a:pt x="38" y="325"/>
                      <a:pt x="35" y="339"/>
                    </a:cubicBezTo>
                    <a:cubicBezTo>
                      <a:pt x="33" y="346"/>
                      <a:pt x="31" y="351"/>
                      <a:pt x="24" y="355"/>
                    </a:cubicBezTo>
                    <a:cubicBezTo>
                      <a:pt x="24" y="338"/>
                      <a:pt x="32" y="322"/>
                      <a:pt x="34" y="300"/>
                    </a:cubicBezTo>
                    <a:cubicBezTo>
                      <a:pt x="14" y="335"/>
                      <a:pt x="19" y="372"/>
                      <a:pt x="0" y="402"/>
                    </a:cubicBezTo>
                    <a:cubicBezTo>
                      <a:pt x="10" y="360"/>
                      <a:pt x="12" y="315"/>
                      <a:pt x="34" y="276"/>
                    </a:cubicBezTo>
                    <a:cubicBezTo>
                      <a:pt x="40" y="266"/>
                      <a:pt x="44" y="256"/>
                      <a:pt x="48" y="245"/>
                    </a:cubicBezTo>
                    <a:cubicBezTo>
                      <a:pt x="56" y="227"/>
                      <a:pt x="63" y="208"/>
                      <a:pt x="72" y="191"/>
                    </a:cubicBezTo>
                    <a:cubicBezTo>
                      <a:pt x="83" y="170"/>
                      <a:pt x="96" y="148"/>
                      <a:pt x="92" y="120"/>
                    </a:cubicBezTo>
                    <a:cubicBezTo>
                      <a:pt x="89" y="101"/>
                      <a:pt x="99" y="80"/>
                      <a:pt x="105" y="61"/>
                    </a:cubicBezTo>
                    <a:cubicBezTo>
                      <a:pt x="114" y="45"/>
                      <a:pt x="122" y="28"/>
                      <a:pt x="123" y="9"/>
                    </a:cubicBezTo>
                    <a:cubicBezTo>
                      <a:pt x="125" y="7"/>
                      <a:pt x="123" y="0"/>
                      <a:pt x="129" y="2"/>
                    </a:cubicBezTo>
                    <a:cubicBezTo>
                      <a:pt x="134" y="3"/>
                      <a:pt x="132" y="9"/>
                      <a:pt x="131" y="13"/>
                    </a:cubicBezTo>
                    <a:cubicBezTo>
                      <a:pt x="127" y="23"/>
                      <a:pt x="125" y="34"/>
                      <a:pt x="125" y="45"/>
                    </a:cubicBezTo>
                    <a:cubicBezTo>
                      <a:pt x="123" y="68"/>
                      <a:pt x="105" y="84"/>
                      <a:pt x="100" y="106"/>
                    </a:cubicBezTo>
                    <a:cubicBezTo>
                      <a:pt x="99" y="113"/>
                      <a:pt x="98" y="120"/>
                      <a:pt x="99" y="128"/>
                    </a:cubicBezTo>
                    <a:cubicBezTo>
                      <a:pt x="102" y="123"/>
                      <a:pt x="105" y="118"/>
                      <a:pt x="110" y="110"/>
                    </a:cubicBezTo>
                    <a:cubicBezTo>
                      <a:pt x="111" y="122"/>
                      <a:pt x="106" y="128"/>
                      <a:pt x="104" y="135"/>
                    </a:cubicBezTo>
                    <a:cubicBezTo>
                      <a:pt x="87" y="174"/>
                      <a:pt x="67" y="212"/>
                      <a:pt x="54" y="253"/>
                    </a:cubicBezTo>
                    <a:cubicBezTo>
                      <a:pt x="52" y="260"/>
                      <a:pt x="46" y="267"/>
                      <a:pt x="59" y="269"/>
                    </a:cubicBezTo>
                    <a:cubicBezTo>
                      <a:pt x="61" y="267"/>
                      <a:pt x="63" y="267"/>
                      <a:pt x="65" y="269"/>
                    </a:cubicBezTo>
                    <a:close/>
                  </a:path>
                </a:pathLst>
              </a:custGeom>
              <a:solidFill>
                <a:srgbClr val="7253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7" name="Freeform 84">
                <a:extLst>
                  <a:ext uri="{FF2B5EF4-FFF2-40B4-BE49-F238E27FC236}">
                    <a16:creationId xmlns:a16="http://schemas.microsoft.com/office/drawing/2014/main" id="{E91FDC2A-955B-474D-A9F3-04E934629899}"/>
                  </a:ext>
                </a:extLst>
              </p:cNvPr>
              <p:cNvSpPr>
                <a:spLocks/>
              </p:cNvSpPr>
              <p:nvPr/>
            </p:nvSpPr>
            <p:spPr bwMode="auto">
              <a:xfrm>
                <a:off x="1929" y="2683"/>
                <a:ext cx="185" cy="52"/>
              </a:xfrm>
              <a:custGeom>
                <a:avLst/>
                <a:gdLst>
                  <a:gd name="T0" fmla="*/ 165 w 165"/>
                  <a:gd name="T1" fmla="*/ 36 h 46"/>
                  <a:gd name="T2" fmla="*/ 161 w 165"/>
                  <a:gd name="T3" fmla="*/ 41 h 46"/>
                  <a:gd name="T4" fmla="*/ 82 w 165"/>
                  <a:gd name="T5" fmla="*/ 46 h 46"/>
                  <a:gd name="T6" fmla="*/ 0 w 165"/>
                  <a:gd name="T7" fmla="*/ 43 h 46"/>
                  <a:gd name="T8" fmla="*/ 75 w 165"/>
                  <a:gd name="T9" fmla="*/ 0 h 46"/>
                  <a:gd name="T10" fmla="*/ 156 w 165"/>
                  <a:gd name="T11" fmla="*/ 12 h 46"/>
                  <a:gd name="T12" fmla="*/ 165 w 165"/>
                  <a:gd name="T13" fmla="*/ 36 h 46"/>
                </a:gdLst>
                <a:ahLst/>
                <a:cxnLst>
                  <a:cxn ang="0">
                    <a:pos x="T0" y="T1"/>
                  </a:cxn>
                  <a:cxn ang="0">
                    <a:pos x="T2" y="T3"/>
                  </a:cxn>
                  <a:cxn ang="0">
                    <a:pos x="T4" y="T5"/>
                  </a:cxn>
                  <a:cxn ang="0">
                    <a:pos x="T6" y="T7"/>
                  </a:cxn>
                  <a:cxn ang="0">
                    <a:pos x="T8" y="T9"/>
                  </a:cxn>
                  <a:cxn ang="0">
                    <a:pos x="T10" y="T11"/>
                  </a:cxn>
                  <a:cxn ang="0">
                    <a:pos x="T12" y="T13"/>
                  </a:cxn>
                </a:cxnLst>
                <a:rect l="0" t="0" r="r" b="b"/>
                <a:pathLst>
                  <a:path w="165" h="46">
                    <a:moveTo>
                      <a:pt x="165" y="36"/>
                    </a:moveTo>
                    <a:cubicBezTo>
                      <a:pt x="164" y="38"/>
                      <a:pt x="165" y="41"/>
                      <a:pt x="161" y="41"/>
                    </a:cubicBezTo>
                    <a:cubicBezTo>
                      <a:pt x="134" y="38"/>
                      <a:pt x="108" y="46"/>
                      <a:pt x="82" y="46"/>
                    </a:cubicBezTo>
                    <a:cubicBezTo>
                      <a:pt x="55" y="46"/>
                      <a:pt x="27" y="44"/>
                      <a:pt x="0" y="43"/>
                    </a:cubicBezTo>
                    <a:cubicBezTo>
                      <a:pt x="25" y="29"/>
                      <a:pt x="50" y="15"/>
                      <a:pt x="75" y="0"/>
                    </a:cubicBezTo>
                    <a:cubicBezTo>
                      <a:pt x="102" y="6"/>
                      <a:pt x="129" y="8"/>
                      <a:pt x="156" y="12"/>
                    </a:cubicBezTo>
                    <a:cubicBezTo>
                      <a:pt x="160" y="19"/>
                      <a:pt x="165" y="27"/>
                      <a:pt x="165" y="36"/>
                    </a:cubicBezTo>
                    <a:close/>
                  </a:path>
                </a:pathLst>
              </a:custGeom>
              <a:solidFill>
                <a:srgbClr val="83B9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8" name="Freeform 85">
                <a:extLst>
                  <a:ext uri="{FF2B5EF4-FFF2-40B4-BE49-F238E27FC236}">
                    <a16:creationId xmlns:a16="http://schemas.microsoft.com/office/drawing/2014/main" id="{466047B0-A1B3-49AD-B5EA-C87DA19EA7B7}"/>
                  </a:ext>
                </a:extLst>
              </p:cNvPr>
              <p:cNvSpPr>
                <a:spLocks/>
              </p:cNvSpPr>
              <p:nvPr/>
            </p:nvSpPr>
            <p:spPr bwMode="auto">
              <a:xfrm>
                <a:off x="2176" y="3989"/>
                <a:ext cx="219" cy="42"/>
              </a:xfrm>
              <a:custGeom>
                <a:avLst/>
                <a:gdLst>
                  <a:gd name="T0" fmla="*/ 23 w 195"/>
                  <a:gd name="T1" fmla="*/ 13 h 38"/>
                  <a:gd name="T2" fmla="*/ 69 w 195"/>
                  <a:gd name="T3" fmla="*/ 5 h 38"/>
                  <a:gd name="T4" fmla="*/ 195 w 195"/>
                  <a:gd name="T5" fmla="*/ 3 h 38"/>
                  <a:gd name="T6" fmla="*/ 195 w 195"/>
                  <a:gd name="T7" fmla="*/ 17 h 38"/>
                  <a:gd name="T8" fmla="*/ 183 w 195"/>
                  <a:gd name="T9" fmla="*/ 26 h 38"/>
                  <a:gd name="T10" fmla="*/ 0 w 195"/>
                  <a:gd name="T11" fmla="*/ 38 h 38"/>
                  <a:gd name="T12" fmla="*/ 17 w 195"/>
                  <a:gd name="T13" fmla="*/ 29 h 38"/>
                  <a:gd name="T14" fmla="*/ 47 w 195"/>
                  <a:gd name="T15" fmla="*/ 21 h 38"/>
                  <a:gd name="T16" fmla="*/ 23 w 195"/>
                  <a:gd name="T17" fmla="*/ 13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5" h="38">
                    <a:moveTo>
                      <a:pt x="23" y="13"/>
                    </a:moveTo>
                    <a:cubicBezTo>
                      <a:pt x="36" y="0"/>
                      <a:pt x="54" y="6"/>
                      <a:pt x="69" y="5"/>
                    </a:cubicBezTo>
                    <a:cubicBezTo>
                      <a:pt x="111" y="1"/>
                      <a:pt x="153" y="0"/>
                      <a:pt x="195" y="3"/>
                    </a:cubicBezTo>
                    <a:cubicBezTo>
                      <a:pt x="195" y="8"/>
                      <a:pt x="195" y="12"/>
                      <a:pt x="195" y="17"/>
                    </a:cubicBezTo>
                    <a:cubicBezTo>
                      <a:pt x="192" y="21"/>
                      <a:pt x="189" y="25"/>
                      <a:pt x="183" y="26"/>
                    </a:cubicBezTo>
                    <a:cubicBezTo>
                      <a:pt x="122" y="29"/>
                      <a:pt x="61" y="38"/>
                      <a:pt x="0" y="38"/>
                    </a:cubicBezTo>
                    <a:cubicBezTo>
                      <a:pt x="1" y="27"/>
                      <a:pt x="10" y="30"/>
                      <a:pt x="17" y="29"/>
                    </a:cubicBezTo>
                    <a:cubicBezTo>
                      <a:pt x="27" y="29"/>
                      <a:pt x="38" y="29"/>
                      <a:pt x="47" y="21"/>
                    </a:cubicBezTo>
                    <a:cubicBezTo>
                      <a:pt x="39" y="19"/>
                      <a:pt x="28" y="25"/>
                      <a:pt x="23" y="13"/>
                    </a:cubicBezTo>
                    <a:close/>
                  </a:path>
                </a:pathLst>
              </a:custGeom>
              <a:solidFill>
                <a:srgbClr val="5FAB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9" name="Freeform 86">
                <a:extLst>
                  <a:ext uri="{FF2B5EF4-FFF2-40B4-BE49-F238E27FC236}">
                    <a16:creationId xmlns:a16="http://schemas.microsoft.com/office/drawing/2014/main" id="{F3E9612A-4FDE-4A97-B9F8-A98A73E8022E}"/>
                  </a:ext>
                </a:extLst>
              </p:cNvPr>
              <p:cNvSpPr>
                <a:spLocks/>
              </p:cNvSpPr>
              <p:nvPr/>
            </p:nvSpPr>
            <p:spPr bwMode="auto">
              <a:xfrm>
                <a:off x="117" y="3666"/>
                <a:ext cx="195" cy="47"/>
              </a:xfrm>
              <a:custGeom>
                <a:avLst/>
                <a:gdLst>
                  <a:gd name="T0" fmla="*/ 1 w 174"/>
                  <a:gd name="T1" fmla="*/ 6 h 42"/>
                  <a:gd name="T2" fmla="*/ 63 w 174"/>
                  <a:gd name="T3" fmla="*/ 2 h 42"/>
                  <a:gd name="T4" fmla="*/ 136 w 174"/>
                  <a:gd name="T5" fmla="*/ 5 h 42"/>
                  <a:gd name="T6" fmla="*/ 174 w 174"/>
                  <a:gd name="T7" fmla="*/ 29 h 42"/>
                  <a:gd name="T8" fmla="*/ 150 w 174"/>
                  <a:gd name="T9" fmla="*/ 31 h 42"/>
                  <a:gd name="T10" fmla="*/ 103 w 174"/>
                  <a:gd name="T11" fmla="*/ 37 h 42"/>
                  <a:gd name="T12" fmla="*/ 54 w 174"/>
                  <a:gd name="T13" fmla="*/ 30 h 42"/>
                  <a:gd name="T14" fmla="*/ 16 w 174"/>
                  <a:gd name="T15" fmla="*/ 28 h 42"/>
                  <a:gd name="T16" fmla="*/ 0 w 174"/>
                  <a:gd name="T17" fmla="*/ 13 h 42"/>
                  <a:gd name="T18" fmla="*/ 1 w 174"/>
                  <a:gd name="T19" fmla="*/ 6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4" h="42">
                    <a:moveTo>
                      <a:pt x="1" y="6"/>
                    </a:moveTo>
                    <a:cubicBezTo>
                      <a:pt x="21" y="4"/>
                      <a:pt x="42" y="4"/>
                      <a:pt x="63" y="2"/>
                    </a:cubicBezTo>
                    <a:cubicBezTo>
                      <a:pt x="87" y="0"/>
                      <a:pt x="112" y="4"/>
                      <a:pt x="136" y="5"/>
                    </a:cubicBezTo>
                    <a:cubicBezTo>
                      <a:pt x="149" y="12"/>
                      <a:pt x="165" y="15"/>
                      <a:pt x="174" y="29"/>
                    </a:cubicBezTo>
                    <a:cubicBezTo>
                      <a:pt x="167" y="39"/>
                      <a:pt x="158" y="30"/>
                      <a:pt x="150" y="31"/>
                    </a:cubicBezTo>
                    <a:cubicBezTo>
                      <a:pt x="134" y="34"/>
                      <a:pt x="118" y="31"/>
                      <a:pt x="103" y="37"/>
                    </a:cubicBezTo>
                    <a:cubicBezTo>
                      <a:pt x="86" y="42"/>
                      <a:pt x="71" y="31"/>
                      <a:pt x="54" y="30"/>
                    </a:cubicBezTo>
                    <a:cubicBezTo>
                      <a:pt x="42" y="30"/>
                      <a:pt x="27" y="27"/>
                      <a:pt x="16" y="28"/>
                    </a:cubicBezTo>
                    <a:cubicBezTo>
                      <a:pt x="1" y="29"/>
                      <a:pt x="0" y="23"/>
                      <a:pt x="0" y="13"/>
                    </a:cubicBezTo>
                    <a:cubicBezTo>
                      <a:pt x="0" y="11"/>
                      <a:pt x="1" y="8"/>
                      <a:pt x="1" y="6"/>
                    </a:cubicBezTo>
                    <a:close/>
                  </a:path>
                </a:pathLst>
              </a:custGeom>
              <a:solidFill>
                <a:srgbClr val="4F9D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0" name="Freeform 87">
                <a:extLst>
                  <a:ext uri="{FF2B5EF4-FFF2-40B4-BE49-F238E27FC236}">
                    <a16:creationId xmlns:a16="http://schemas.microsoft.com/office/drawing/2014/main" id="{FCA814B6-EAF8-4875-9E0C-328CA191E5B0}"/>
                  </a:ext>
                </a:extLst>
              </p:cNvPr>
              <p:cNvSpPr>
                <a:spLocks/>
              </p:cNvSpPr>
              <p:nvPr/>
            </p:nvSpPr>
            <p:spPr bwMode="auto">
              <a:xfrm>
                <a:off x="715" y="1434"/>
                <a:ext cx="216" cy="466"/>
              </a:xfrm>
              <a:custGeom>
                <a:avLst/>
                <a:gdLst>
                  <a:gd name="T0" fmla="*/ 17 w 192"/>
                  <a:gd name="T1" fmla="*/ 332 h 415"/>
                  <a:gd name="T2" fmla="*/ 98 w 192"/>
                  <a:gd name="T3" fmla="*/ 188 h 415"/>
                  <a:gd name="T4" fmla="*/ 152 w 192"/>
                  <a:gd name="T5" fmla="*/ 98 h 415"/>
                  <a:gd name="T6" fmla="*/ 184 w 192"/>
                  <a:gd name="T7" fmla="*/ 13 h 415"/>
                  <a:gd name="T8" fmla="*/ 192 w 192"/>
                  <a:gd name="T9" fmla="*/ 0 h 415"/>
                  <a:gd name="T10" fmla="*/ 192 w 192"/>
                  <a:gd name="T11" fmla="*/ 0 h 415"/>
                  <a:gd name="T12" fmla="*/ 145 w 192"/>
                  <a:gd name="T13" fmla="*/ 126 h 415"/>
                  <a:gd name="T14" fmla="*/ 67 w 192"/>
                  <a:gd name="T15" fmla="*/ 264 h 415"/>
                  <a:gd name="T16" fmla="*/ 47 w 192"/>
                  <a:gd name="T17" fmla="*/ 330 h 415"/>
                  <a:gd name="T18" fmla="*/ 25 w 192"/>
                  <a:gd name="T19" fmla="*/ 376 h 415"/>
                  <a:gd name="T20" fmla="*/ 4 w 192"/>
                  <a:gd name="T21" fmla="*/ 415 h 415"/>
                  <a:gd name="T22" fmla="*/ 14 w 192"/>
                  <a:gd name="T23" fmla="*/ 380 h 415"/>
                  <a:gd name="T24" fmla="*/ 33 w 192"/>
                  <a:gd name="T25" fmla="*/ 324 h 415"/>
                  <a:gd name="T26" fmla="*/ 16 w 192"/>
                  <a:gd name="T27" fmla="*/ 369 h 415"/>
                  <a:gd name="T28" fmla="*/ 6 w 192"/>
                  <a:gd name="T29" fmla="*/ 377 h 415"/>
                  <a:gd name="T30" fmla="*/ 4 w 192"/>
                  <a:gd name="T31" fmla="*/ 364 h 415"/>
                  <a:gd name="T32" fmla="*/ 17 w 192"/>
                  <a:gd name="T33" fmla="*/ 332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92" h="415">
                    <a:moveTo>
                      <a:pt x="17" y="332"/>
                    </a:moveTo>
                    <a:cubicBezTo>
                      <a:pt x="47" y="286"/>
                      <a:pt x="72" y="237"/>
                      <a:pt x="98" y="188"/>
                    </a:cubicBezTo>
                    <a:cubicBezTo>
                      <a:pt x="114" y="157"/>
                      <a:pt x="136" y="130"/>
                      <a:pt x="152" y="98"/>
                    </a:cubicBezTo>
                    <a:cubicBezTo>
                      <a:pt x="165" y="70"/>
                      <a:pt x="169" y="40"/>
                      <a:pt x="184" y="13"/>
                    </a:cubicBezTo>
                    <a:cubicBezTo>
                      <a:pt x="186" y="8"/>
                      <a:pt x="187" y="3"/>
                      <a:pt x="192" y="0"/>
                    </a:cubicBezTo>
                    <a:cubicBezTo>
                      <a:pt x="192" y="0"/>
                      <a:pt x="192" y="0"/>
                      <a:pt x="192" y="0"/>
                    </a:cubicBezTo>
                    <a:cubicBezTo>
                      <a:pt x="181" y="43"/>
                      <a:pt x="167" y="86"/>
                      <a:pt x="145" y="126"/>
                    </a:cubicBezTo>
                    <a:cubicBezTo>
                      <a:pt x="120" y="172"/>
                      <a:pt x="89" y="215"/>
                      <a:pt x="67" y="264"/>
                    </a:cubicBezTo>
                    <a:cubicBezTo>
                      <a:pt x="58" y="285"/>
                      <a:pt x="47" y="305"/>
                      <a:pt x="47" y="330"/>
                    </a:cubicBezTo>
                    <a:cubicBezTo>
                      <a:pt x="47" y="345"/>
                      <a:pt x="32" y="361"/>
                      <a:pt x="25" y="376"/>
                    </a:cubicBezTo>
                    <a:cubicBezTo>
                      <a:pt x="18" y="388"/>
                      <a:pt x="12" y="400"/>
                      <a:pt x="4" y="415"/>
                    </a:cubicBezTo>
                    <a:cubicBezTo>
                      <a:pt x="3" y="399"/>
                      <a:pt x="9" y="390"/>
                      <a:pt x="14" y="380"/>
                    </a:cubicBezTo>
                    <a:cubicBezTo>
                      <a:pt x="17" y="359"/>
                      <a:pt x="31" y="342"/>
                      <a:pt x="33" y="324"/>
                    </a:cubicBezTo>
                    <a:cubicBezTo>
                      <a:pt x="29" y="338"/>
                      <a:pt x="23" y="354"/>
                      <a:pt x="16" y="369"/>
                    </a:cubicBezTo>
                    <a:cubicBezTo>
                      <a:pt x="14" y="373"/>
                      <a:pt x="13" y="379"/>
                      <a:pt x="6" y="377"/>
                    </a:cubicBezTo>
                    <a:cubicBezTo>
                      <a:pt x="0" y="375"/>
                      <a:pt x="1" y="369"/>
                      <a:pt x="4" y="364"/>
                    </a:cubicBezTo>
                    <a:cubicBezTo>
                      <a:pt x="10" y="354"/>
                      <a:pt x="6" y="340"/>
                      <a:pt x="17" y="332"/>
                    </a:cubicBezTo>
                    <a:close/>
                  </a:path>
                </a:pathLst>
              </a:custGeom>
              <a:solidFill>
                <a:srgbClr val="936A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1" name="Freeform 88">
                <a:extLst>
                  <a:ext uri="{FF2B5EF4-FFF2-40B4-BE49-F238E27FC236}">
                    <a16:creationId xmlns:a16="http://schemas.microsoft.com/office/drawing/2014/main" id="{ABC94D8C-A3B7-4047-A097-BF1B789133AD}"/>
                  </a:ext>
                </a:extLst>
              </p:cNvPr>
              <p:cNvSpPr>
                <a:spLocks/>
              </p:cNvSpPr>
              <p:nvPr/>
            </p:nvSpPr>
            <p:spPr bwMode="auto">
              <a:xfrm>
                <a:off x="62" y="3937"/>
                <a:ext cx="413" cy="55"/>
              </a:xfrm>
              <a:custGeom>
                <a:avLst/>
                <a:gdLst>
                  <a:gd name="T0" fmla="*/ 5 w 368"/>
                  <a:gd name="T1" fmla="*/ 0 h 49"/>
                  <a:gd name="T2" fmla="*/ 72 w 368"/>
                  <a:gd name="T3" fmla="*/ 5 h 49"/>
                  <a:gd name="T4" fmla="*/ 232 w 368"/>
                  <a:gd name="T5" fmla="*/ 26 h 49"/>
                  <a:gd name="T6" fmla="*/ 332 w 368"/>
                  <a:gd name="T7" fmla="*/ 30 h 49"/>
                  <a:gd name="T8" fmla="*/ 365 w 368"/>
                  <a:gd name="T9" fmla="*/ 32 h 49"/>
                  <a:gd name="T10" fmla="*/ 349 w 368"/>
                  <a:gd name="T11" fmla="*/ 45 h 49"/>
                  <a:gd name="T12" fmla="*/ 321 w 368"/>
                  <a:gd name="T13" fmla="*/ 44 h 49"/>
                  <a:gd name="T14" fmla="*/ 295 w 368"/>
                  <a:gd name="T15" fmla="*/ 43 h 49"/>
                  <a:gd name="T16" fmla="*/ 273 w 368"/>
                  <a:gd name="T17" fmla="*/ 49 h 49"/>
                  <a:gd name="T18" fmla="*/ 210 w 368"/>
                  <a:gd name="T19" fmla="*/ 44 h 49"/>
                  <a:gd name="T20" fmla="*/ 156 w 368"/>
                  <a:gd name="T21" fmla="*/ 32 h 49"/>
                  <a:gd name="T22" fmla="*/ 113 w 368"/>
                  <a:gd name="T23" fmla="*/ 30 h 49"/>
                  <a:gd name="T24" fmla="*/ 57 w 368"/>
                  <a:gd name="T25" fmla="*/ 27 h 49"/>
                  <a:gd name="T26" fmla="*/ 39 w 368"/>
                  <a:gd name="T27" fmla="*/ 24 h 49"/>
                  <a:gd name="T28" fmla="*/ 17 w 368"/>
                  <a:gd name="T29" fmla="*/ 17 h 49"/>
                  <a:gd name="T30" fmla="*/ 1 w 368"/>
                  <a:gd name="T31" fmla="*/ 12 h 49"/>
                  <a:gd name="T32" fmla="*/ 5 w 368"/>
                  <a:gd name="T33"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68" h="49">
                    <a:moveTo>
                      <a:pt x="5" y="0"/>
                    </a:moveTo>
                    <a:cubicBezTo>
                      <a:pt x="27" y="9"/>
                      <a:pt x="50" y="3"/>
                      <a:pt x="72" y="5"/>
                    </a:cubicBezTo>
                    <a:cubicBezTo>
                      <a:pt x="126" y="10"/>
                      <a:pt x="178" y="22"/>
                      <a:pt x="232" y="26"/>
                    </a:cubicBezTo>
                    <a:cubicBezTo>
                      <a:pt x="265" y="29"/>
                      <a:pt x="298" y="32"/>
                      <a:pt x="332" y="30"/>
                    </a:cubicBezTo>
                    <a:cubicBezTo>
                      <a:pt x="343" y="29"/>
                      <a:pt x="354" y="31"/>
                      <a:pt x="365" y="32"/>
                    </a:cubicBezTo>
                    <a:cubicBezTo>
                      <a:pt x="368" y="47"/>
                      <a:pt x="358" y="47"/>
                      <a:pt x="349" y="45"/>
                    </a:cubicBezTo>
                    <a:cubicBezTo>
                      <a:pt x="340" y="44"/>
                      <a:pt x="331" y="41"/>
                      <a:pt x="321" y="44"/>
                    </a:cubicBezTo>
                    <a:cubicBezTo>
                      <a:pt x="312" y="47"/>
                      <a:pt x="303" y="47"/>
                      <a:pt x="295" y="43"/>
                    </a:cubicBezTo>
                    <a:cubicBezTo>
                      <a:pt x="285" y="38"/>
                      <a:pt x="279" y="41"/>
                      <a:pt x="273" y="49"/>
                    </a:cubicBezTo>
                    <a:cubicBezTo>
                      <a:pt x="253" y="41"/>
                      <a:pt x="232" y="43"/>
                      <a:pt x="210" y="44"/>
                    </a:cubicBezTo>
                    <a:cubicBezTo>
                      <a:pt x="192" y="44"/>
                      <a:pt x="174" y="33"/>
                      <a:pt x="156" y="32"/>
                    </a:cubicBezTo>
                    <a:cubicBezTo>
                      <a:pt x="142" y="32"/>
                      <a:pt x="128" y="26"/>
                      <a:pt x="113" y="30"/>
                    </a:cubicBezTo>
                    <a:cubicBezTo>
                      <a:pt x="95" y="23"/>
                      <a:pt x="76" y="24"/>
                      <a:pt x="57" y="27"/>
                    </a:cubicBezTo>
                    <a:cubicBezTo>
                      <a:pt x="49" y="29"/>
                      <a:pt x="45" y="29"/>
                      <a:pt x="39" y="24"/>
                    </a:cubicBezTo>
                    <a:cubicBezTo>
                      <a:pt x="34" y="18"/>
                      <a:pt x="26" y="15"/>
                      <a:pt x="17" y="17"/>
                    </a:cubicBezTo>
                    <a:cubicBezTo>
                      <a:pt x="11" y="19"/>
                      <a:pt x="6" y="16"/>
                      <a:pt x="1" y="12"/>
                    </a:cubicBezTo>
                    <a:cubicBezTo>
                      <a:pt x="0" y="7"/>
                      <a:pt x="3" y="4"/>
                      <a:pt x="5" y="0"/>
                    </a:cubicBezTo>
                    <a:close/>
                  </a:path>
                </a:pathLst>
              </a:custGeom>
              <a:solidFill>
                <a:srgbClr val="82BB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2" name="Freeform 89">
                <a:extLst>
                  <a:ext uri="{FF2B5EF4-FFF2-40B4-BE49-F238E27FC236}">
                    <a16:creationId xmlns:a16="http://schemas.microsoft.com/office/drawing/2014/main" id="{10644986-6EEF-4EDA-A543-CB6B3F646075}"/>
                  </a:ext>
                </a:extLst>
              </p:cNvPr>
              <p:cNvSpPr>
                <a:spLocks/>
              </p:cNvSpPr>
              <p:nvPr/>
            </p:nvSpPr>
            <p:spPr bwMode="auto">
              <a:xfrm>
                <a:off x="36" y="4040"/>
                <a:ext cx="238" cy="54"/>
              </a:xfrm>
              <a:custGeom>
                <a:avLst/>
                <a:gdLst>
                  <a:gd name="T0" fmla="*/ 8 w 212"/>
                  <a:gd name="T1" fmla="*/ 4 h 48"/>
                  <a:gd name="T2" fmla="*/ 26 w 212"/>
                  <a:gd name="T3" fmla="*/ 11 h 48"/>
                  <a:gd name="T4" fmla="*/ 40 w 212"/>
                  <a:gd name="T5" fmla="*/ 8 h 48"/>
                  <a:gd name="T6" fmla="*/ 65 w 212"/>
                  <a:gd name="T7" fmla="*/ 5 h 48"/>
                  <a:gd name="T8" fmla="*/ 144 w 212"/>
                  <a:gd name="T9" fmla="*/ 13 h 48"/>
                  <a:gd name="T10" fmla="*/ 212 w 212"/>
                  <a:gd name="T11" fmla="*/ 24 h 48"/>
                  <a:gd name="T12" fmla="*/ 184 w 212"/>
                  <a:gd name="T13" fmla="*/ 32 h 48"/>
                  <a:gd name="T14" fmla="*/ 131 w 212"/>
                  <a:gd name="T15" fmla="*/ 33 h 48"/>
                  <a:gd name="T16" fmla="*/ 113 w 212"/>
                  <a:gd name="T17" fmla="*/ 32 h 48"/>
                  <a:gd name="T18" fmla="*/ 100 w 212"/>
                  <a:gd name="T19" fmla="*/ 31 h 48"/>
                  <a:gd name="T20" fmla="*/ 85 w 212"/>
                  <a:gd name="T21" fmla="*/ 28 h 48"/>
                  <a:gd name="T22" fmla="*/ 71 w 212"/>
                  <a:gd name="T23" fmla="*/ 23 h 48"/>
                  <a:gd name="T24" fmla="*/ 65 w 212"/>
                  <a:gd name="T25" fmla="*/ 38 h 48"/>
                  <a:gd name="T26" fmla="*/ 60 w 212"/>
                  <a:gd name="T27" fmla="*/ 48 h 48"/>
                  <a:gd name="T28" fmla="*/ 0 w 212"/>
                  <a:gd name="T29" fmla="*/ 44 h 48"/>
                  <a:gd name="T30" fmla="*/ 8 w 212"/>
                  <a:gd name="T31" fmla="*/ 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12" h="48">
                    <a:moveTo>
                      <a:pt x="8" y="4"/>
                    </a:moveTo>
                    <a:cubicBezTo>
                      <a:pt x="14" y="7"/>
                      <a:pt x="21" y="6"/>
                      <a:pt x="26" y="11"/>
                    </a:cubicBezTo>
                    <a:cubicBezTo>
                      <a:pt x="31" y="15"/>
                      <a:pt x="35" y="18"/>
                      <a:pt x="40" y="8"/>
                    </a:cubicBezTo>
                    <a:cubicBezTo>
                      <a:pt x="44" y="0"/>
                      <a:pt x="56" y="4"/>
                      <a:pt x="65" y="5"/>
                    </a:cubicBezTo>
                    <a:cubicBezTo>
                      <a:pt x="91" y="9"/>
                      <a:pt x="117" y="17"/>
                      <a:pt x="144" y="13"/>
                    </a:cubicBezTo>
                    <a:cubicBezTo>
                      <a:pt x="167" y="9"/>
                      <a:pt x="189" y="24"/>
                      <a:pt x="212" y="24"/>
                    </a:cubicBezTo>
                    <a:cubicBezTo>
                      <a:pt x="206" y="39"/>
                      <a:pt x="193" y="35"/>
                      <a:pt x="184" y="32"/>
                    </a:cubicBezTo>
                    <a:cubicBezTo>
                      <a:pt x="166" y="27"/>
                      <a:pt x="149" y="28"/>
                      <a:pt x="131" y="33"/>
                    </a:cubicBezTo>
                    <a:cubicBezTo>
                      <a:pt x="125" y="36"/>
                      <a:pt x="118" y="38"/>
                      <a:pt x="113" y="32"/>
                    </a:cubicBezTo>
                    <a:cubicBezTo>
                      <a:pt x="108" y="26"/>
                      <a:pt x="105" y="28"/>
                      <a:pt x="100" y="31"/>
                    </a:cubicBezTo>
                    <a:cubicBezTo>
                      <a:pt x="95" y="35"/>
                      <a:pt x="89" y="36"/>
                      <a:pt x="85" y="28"/>
                    </a:cubicBezTo>
                    <a:cubicBezTo>
                      <a:pt x="82" y="22"/>
                      <a:pt x="77" y="19"/>
                      <a:pt x="71" y="23"/>
                    </a:cubicBezTo>
                    <a:cubicBezTo>
                      <a:pt x="66" y="27"/>
                      <a:pt x="59" y="29"/>
                      <a:pt x="65" y="38"/>
                    </a:cubicBezTo>
                    <a:cubicBezTo>
                      <a:pt x="67" y="42"/>
                      <a:pt x="63" y="45"/>
                      <a:pt x="60" y="48"/>
                    </a:cubicBezTo>
                    <a:cubicBezTo>
                      <a:pt x="40" y="47"/>
                      <a:pt x="20" y="45"/>
                      <a:pt x="0" y="44"/>
                    </a:cubicBezTo>
                    <a:cubicBezTo>
                      <a:pt x="2" y="30"/>
                      <a:pt x="2" y="17"/>
                      <a:pt x="8" y="4"/>
                    </a:cubicBezTo>
                    <a:close/>
                  </a:path>
                </a:pathLst>
              </a:custGeom>
              <a:solidFill>
                <a:srgbClr val="ADCF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3" name="Freeform 90">
                <a:extLst>
                  <a:ext uri="{FF2B5EF4-FFF2-40B4-BE49-F238E27FC236}">
                    <a16:creationId xmlns:a16="http://schemas.microsoft.com/office/drawing/2014/main" id="{24F6DA94-4E99-48DA-8BBA-BE5BB68A587D}"/>
                  </a:ext>
                </a:extLst>
              </p:cNvPr>
              <p:cNvSpPr>
                <a:spLocks/>
              </p:cNvSpPr>
              <p:nvPr/>
            </p:nvSpPr>
            <p:spPr bwMode="auto">
              <a:xfrm>
                <a:off x="720" y="715"/>
                <a:ext cx="172" cy="155"/>
              </a:xfrm>
              <a:custGeom>
                <a:avLst/>
                <a:gdLst>
                  <a:gd name="T0" fmla="*/ 3 w 153"/>
                  <a:gd name="T1" fmla="*/ 36 h 138"/>
                  <a:gd name="T2" fmla="*/ 11 w 153"/>
                  <a:gd name="T3" fmla="*/ 28 h 138"/>
                  <a:gd name="T4" fmla="*/ 24 w 153"/>
                  <a:gd name="T5" fmla="*/ 32 h 138"/>
                  <a:gd name="T6" fmla="*/ 11 w 153"/>
                  <a:gd name="T7" fmla="*/ 0 h 138"/>
                  <a:gd name="T8" fmla="*/ 67 w 153"/>
                  <a:gd name="T9" fmla="*/ 41 h 138"/>
                  <a:gd name="T10" fmla="*/ 140 w 153"/>
                  <a:gd name="T11" fmla="*/ 103 h 138"/>
                  <a:gd name="T12" fmla="*/ 148 w 153"/>
                  <a:gd name="T13" fmla="*/ 114 h 138"/>
                  <a:gd name="T14" fmla="*/ 150 w 153"/>
                  <a:gd name="T15" fmla="*/ 129 h 138"/>
                  <a:gd name="T16" fmla="*/ 145 w 153"/>
                  <a:gd name="T17" fmla="*/ 138 h 138"/>
                  <a:gd name="T18" fmla="*/ 140 w 153"/>
                  <a:gd name="T19" fmla="*/ 136 h 138"/>
                  <a:gd name="T20" fmla="*/ 80 w 153"/>
                  <a:gd name="T21" fmla="*/ 92 h 138"/>
                  <a:gd name="T22" fmla="*/ 47 w 153"/>
                  <a:gd name="T23" fmla="*/ 59 h 138"/>
                  <a:gd name="T24" fmla="*/ 59 w 153"/>
                  <a:gd name="T25" fmla="*/ 76 h 138"/>
                  <a:gd name="T26" fmla="*/ 43 w 153"/>
                  <a:gd name="T27" fmla="*/ 79 h 138"/>
                  <a:gd name="T28" fmla="*/ 32 w 153"/>
                  <a:gd name="T29" fmla="*/ 71 h 138"/>
                  <a:gd name="T30" fmla="*/ 9 w 153"/>
                  <a:gd name="T31" fmla="*/ 46 h 138"/>
                  <a:gd name="T32" fmla="*/ 3 w 153"/>
                  <a:gd name="T33" fmla="*/ 36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3" h="138">
                    <a:moveTo>
                      <a:pt x="3" y="36"/>
                    </a:moveTo>
                    <a:cubicBezTo>
                      <a:pt x="7" y="35"/>
                      <a:pt x="10" y="32"/>
                      <a:pt x="11" y="28"/>
                    </a:cubicBezTo>
                    <a:cubicBezTo>
                      <a:pt x="17" y="22"/>
                      <a:pt x="18" y="37"/>
                      <a:pt x="24" y="32"/>
                    </a:cubicBezTo>
                    <a:cubicBezTo>
                      <a:pt x="28" y="18"/>
                      <a:pt x="9" y="13"/>
                      <a:pt x="11" y="0"/>
                    </a:cubicBezTo>
                    <a:cubicBezTo>
                      <a:pt x="36" y="5"/>
                      <a:pt x="50" y="26"/>
                      <a:pt x="67" y="41"/>
                    </a:cubicBezTo>
                    <a:cubicBezTo>
                      <a:pt x="91" y="62"/>
                      <a:pt x="118" y="80"/>
                      <a:pt x="140" y="103"/>
                    </a:cubicBezTo>
                    <a:cubicBezTo>
                      <a:pt x="143" y="106"/>
                      <a:pt x="147" y="109"/>
                      <a:pt x="148" y="114"/>
                    </a:cubicBezTo>
                    <a:cubicBezTo>
                      <a:pt x="148" y="119"/>
                      <a:pt x="147" y="124"/>
                      <a:pt x="150" y="129"/>
                    </a:cubicBezTo>
                    <a:cubicBezTo>
                      <a:pt x="153" y="134"/>
                      <a:pt x="151" y="138"/>
                      <a:pt x="145" y="138"/>
                    </a:cubicBezTo>
                    <a:cubicBezTo>
                      <a:pt x="143" y="138"/>
                      <a:pt x="142" y="137"/>
                      <a:pt x="140" y="136"/>
                    </a:cubicBezTo>
                    <a:cubicBezTo>
                      <a:pt x="121" y="121"/>
                      <a:pt x="103" y="104"/>
                      <a:pt x="80" y="92"/>
                    </a:cubicBezTo>
                    <a:cubicBezTo>
                      <a:pt x="67" y="85"/>
                      <a:pt x="58" y="69"/>
                      <a:pt x="47" y="59"/>
                    </a:cubicBezTo>
                    <a:cubicBezTo>
                      <a:pt x="49" y="65"/>
                      <a:pt x="62" y="67"/>
                      <a:pt x="59" y="76"/>
                    </a:cubicBezTo>
                    <a:cubicBezTo>
                      <a:pt x="56" y="84"/>
                      <a:pt x="49" y="81"/>
                      <a:pt x="43" y="79"/>
                    </a:cubicBezTo>
                    <a:cubicBezTo>
                      <a:pt x="39" y="77"/>
                      <a:pt x="35" y="75"/>
                      <a:pt x="32" y="71"/>
                    </a:cubicBezTo>
                    <a:cubicBezTo>
                      <a:pt x="25" y="62"/>
                      <a:pt x="17" y="54"/>
                      <a:pt x="9" y="46"/>
                    </a:cubicBezTo>
                    <a:cubicBezTo>
                      <a:pt x="6" y="43"/>
                      <a:pt x="0" y="42"/>
                      <a:pt x="3" y="36"/>
                    </a:cubicBezTo>
                    <a:close/>
                  </a:path>
                </a:pathLst>
              </a:custGeom>
              <a:solidFill>
                <a:srgbClr val="EDD4B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4" name="Freeform 91">
                <a:extLst>
                  <a:ext uri="{FF2B5EF4-FFF2-40B4-BE49-F238E27FC236}">
                    <a16:creationId xmlns:a16="http://schemas.microsoft.com/office/drawing/2014/main" id="{E1EF5083-9D95-44C6-B2BB-F0D6901DB81D}"/>
                  </a:ext>
                </a:extLst>
              </p:cNvPr>
              <p:cNvSpPr>
                <a:spLocks/>
              </p:cNvSpPr>
              <p:nvPr/>
            </p:nvSpPr>
            <p:spPr bwMode="auto">
              <a:xfrm>
                <a:off x="1924" y="1253"/>
                <a:ext cx="93" cy="394"/>
              </a:xfrm>
              <a:custGeom>
                <a:avLst/>
                <a:gdLst>
                  <a:gd name="T0" fmla="*/ 73 w 83"/>
                  <a:gd name="T1" fmla="*/ 345 h 351"/>
                  <a:gd name="T2" fmla="*/ 65 w 83"/>
                  <a:gd name="T3" fmla="*/ 340 h 351"/>
                  <a:gd name="T4" fmla="*/ 35 w 83"/>
                  <a:gd name="T5" fmla="*/ 224 h 351"/>
                  <a:gd name="T6" fmla="*/ 14 w 83"/>
                  <a:gd name="T7" fmla="*/ 156 h 351"/>
                  <a:gd name="T8" fmla="*/ 35 w 83"/>
                  <a:gd name="T9" fmla="*/ 191 h 351"/>
                  <a:gd name="T10" fmla="*/ 22 w 83"/>
                  <a:gd name="T11" fmla="*/ 103 h 351"/>
                  <a:gd name="T12" fmla="*/ 19 w 83"/>
                  <a:gd name="T13" fmla="*/ 126 h 351"/>
                  <a:gd name="T14" fmla="*/ 17 w 83"/>
                  <a:gd name="T15" fmla="*/ 126 h 351"/>
                  <a:gd name="T16" fmla="*/ 0 w 83"/>
                  <a:gd name="T17" fmla="*/ 9 h 351"/>
                  <a:gd name="T18" fmla="*/ 24 w 83"/>
                  <a:gd name="T19" fmla="*/ 10 h 351"/>
                  <a:gd name="T20" fmla="*/ 16 w 83"/>
                  <a:gd name="T21" fmla="*/ 19 h 351"/>
                  <a:gd name="T22" fmla="*/ 27 w 83"/>
                  <a:gd name="T23" fmla="*/ 88 h 351"/>
                  <a:gd name="T24" fmla="*/ 38 w 83"/>
                  <a:gd name="T25" fmla="*/ 100 h 351"/>
                  <a:gd name="T26" fmla="*/ 39 w 83"/>
                  <a:gd name="T27" fmla="*/ 157 h 351"/>
                  <a:gd name="T28" fmla="*/ 41 w 83"/>
                  <a:gd name="T29" fmla="*/ 173 h 351"/>
                  <a:gd name="T30" fmla="*/ 56 w 83"/>
                  <a:gd name="T31" fmla="*/ 205 h 351"/>
                  <a:gd name="T32" fmla="*/ 83 w 83"/>
                  <a:gd name="T33" fmla="*/ 305 h 351"/>
                  <a:gd name="T34" fmla="*/ 70 w 83"/>
                  <a:gd name="T35" fmla="*/ 292 h 351"/>
                  <a:gd name="T36" fmla="*/ 57 w 83"/>
                  <a:gd name="T37" fmla="*/ 242 h 351"/>
                  <a:gd name="T38" fmla="*/ 45 w 83"/>
                  <a:gd name="T39" fmla="*/ 223 h 351"/>
                  <a:gd name="T40" fmla="*/ 64 w 83"/>
                  <a:gd name="T41" fmla="*/ 305 h 351"/>
                  <a:gd name="T42" fmla="*/ 73 w 83"/>
                  <a:gd name="T43" fmla="*/ 345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3" h="351">
                    <a:moveTo>
                      <a:pt x="73" y="345"/>
                    </a:moveTo>
                    <a:cubicBezTo>
                      <a:pt x="66" y="351"/>
                      <a:pt x="65" y="344"/>
                      <a:pt x="65" y="340"/>
                    </a:cubicBezTo>
                    <a:cubicBezTo>
                      <a:pt x="54" y="302"/>
                      <a:pt x="43" y="263"/>
                      <a:pt x="35" y="224"/>
                    </a:cubicBezTo>
                    <a:cubicBezTo>
                      <a:pt x="30" y="202"/>
                      <a:pt x="22" y="181"/>
                      <a:pt x="14" y="156"/>
                    </a:cubicBezTo>
                    <a:cubicBezTo>
                      <a:pt x="29" y="166"/>
                      <a:pt x="25" y="181"/>
                      <a:pt x="35" y="191"/>
                    </a:cubicBezTo>
                    <a:cubicBezTo>
                      <a:pt x="31" y="162"/>
                      <a:pt x="27" y="135"/>
                      <a:pt x="22" y="103"/>
                    </a:cubicBezTo>
                    <a:cubicBezTo>
                      <a:pt x="20" y="114"/>
                      <a:pt x="19" y="120"/>
                      <a:pt x="19" y="126"/>
                    </a:cubicBezTo>
                    <a:cubicBezTo>
                      <a:pt x="18" y="126"/>
                      <a:pt x="17" y="126"/>
                      <a:pt x="17" y="126"/>
                    </a:cubicBezTo>
                    <a:cubicBezTo>
                      <a:pt x="11" y="87"/>
                      <a:pt x="5" y="48"/>
                      <a:pt x="0" y="9"/>
                    </a:cubicBezTo>
                    <a:cubicBezTo>
                      <a:pt x="8" y="7"/>
                      <a:pt x="16" y="0"/>
                      <a:pt x="24" y="10"/>
                    </a:cubicBezTo>
                    <a:cubicBezTo>
                      <a:pt x="21" y="12"/>
                      <a:pt x="16" y="15"/>
                      <a:pt x="16" y="19"/>
                    </a:cubicBezTo>
                    <a:cubicBezTo>
                      <a:pt x="18" y="42"/>
                      <a:pt x="17" y="66"/>
                      <a:pt x="27" y="88"/>
                    </a:cubicBezTo>
                    <a:cubicBezTo>
                      <a:pt x="32" y="91"/>
                      <a:pt x="40" y="93"/>
                      <a:pt x="38" y="100"/>
                    </a:cubicBezTo>
                    <a:cubicBezTo>
                      <a:pt x="35" y="120"/>
                      <a:pt x="42" y="138"/>
                      <a:pt x="39" y="157"/>
                    </a:cubicBezTo>
                    <a:cubicBezTo>
                      <a:pt x="40" y="163"/>
                      <a:pt x="40" y="168"/>
                      <a:pt x="41" y="173"/>
                    </a:cubicBezTo>
                    <a:cubicBezTo>
                      <a:pt x="45" y="184"/>
                      <a:pt x="40" y="199"/>
                      <a:pt x="56" y="205"/>
                    </a:cubicBezTo>
                    <a:cubicBezTo>
                      <a:pt x="71" y="236"/>
                      <a:pt x="76" y="271"/>
                      <a:pt x="83" y="305"/>
                    </a:cubicBezTo>
                    <a:cubicBezTo>
                      <a:pt x="70" y="310"/>
                      <a:pt x="71" y="298"/>
                      <a:pt x="70" y="292"/>
                    </a:cubicBezTo>
                    <a:cubicBezTo>
                      <a:pt x="66" y="275"/>
                      <a:pt x="61" y="259"/>
                      <a:pt x="57" y="242"/>
                    </a:cubicBezTo>
                    <a:cubicBezTo>
                      <a:pt x="55" y="236"/>
                      <a:pt x="55" y="229"/>
                      <a:pt x="45" y="223"/>
                    </a:cubicBezTo>
                    <a:cubicBezTo>
                      <a:pt x="54" y="252"/>
                      <a:pt x="67" y="277"/>
                      <a:pt x="64" y="305"/>
                    </a:cubicBezTo>
                    <a:cubicBezTo>
                      <a:pt x="65" y="319"/>
                      <a:pt x="68" y="332"/>
                      <a:pt x="73" y="345"/>
                    </a:cubicBezTo>
                    <a:close/>
                  </a:path>
                </a:pathLst>
              </a:custGeom>
              <a:solidFill>
                <a:srgbClr val="977A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5" name="Freeform 92">
                <a:extLst>
                  <a:ext uri="{FF2B5EF4-FFF2-40B4-BE49-F238E27FC236}">
                    <a16:creationId xmlns:a16="http://schemas.microsoft.com/office/drawing/2014/main" id="{7F4ED4BC-46DB-4FB6-81F4-CB98DDB8C0AD}"/>
                  </a:ext>
                </a:extLst>
              </p:cNvPr>
              <p:cNvSpPr>
                <a:spLocks/>
              </p:cNvSpPr>
              <p:nvPr/>
            </p:nvSpPr>
            <p:spPr bwMode="auto">
              <a:xfrm>
                <a:off x="824" y="958"/>
                <a:ext cx="143" cy="157"/>
              </a:xfrm>
              <a:custGeom>
                <a:avLst/>
                <a:gdLst>
                  <a:gd name="T0" fmla="*/ 126 w 127"/>
                  <a:gd name="T1" fmla="*/ 109 h 140"/>
                  <a:gd name="T2" fmla="*/ 111 w 127"/>
                  <a:gd name="T3" fmla="*/ 140 h 140"/>
                  <a:gd name="T4" fmla="*/ 95 w 127"/>
                  <a:gd name="T5" fmla="*/ 116 h 140"/>
                  <a:gd name="T6" fmla="*/ 73 w 127"/>
                  <a:gd name="T7" fmla="*/ 77 h 140"/>
                  <a:gd name="T8" fmla="*/ 0 w 127"/>
                  <a:gd name="T9" fmla="*/ 17 h 140"/>
                  <a:gd name="T10" fmla="*/ 27 w 127"/>
                  <a:gd name="T11" fmla="*/ 5 h 140"/>
                  <a:gd name="T12" fmla="*/ 47 w 127"/>
                  <a:gd name="T13" fmla="*/ 16 h 140"/>
                  <a:gd name="T14" fmla="*/ 61 w 127"/>
                  <a:gd name="T15" fmla="*/ 32 h 140"/>
                  <a:gd name="T16" fmla="*/ 78 w 127"/>
                  <a:gd name="T17" fmla="*/ 41 h 140"/>
                  <a:gd name="T18" fmla="*/ 126 w 127"/>
                  <a:gd name="T19" fmla="*/ 109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7" h="140">
                    <a:moveTo>
                      <a:pt x="126" y="109"/>
                    </a:moveTo>
                    <a:cubicBezTo>
                      <a:pt x="127" y="122"/>
                      <a:pt x="118" y="131"/>
                      <a:pt x="111" y="140"/>
                    </a:cubicBezTo>
                    <a:cubicBezTo>
                      <a:pt x="104" y="134"/>
                      <a:pt x="101" y="124"/>
                      <a:pt x="95" y="116"/>
                    </a:cubicBezTo>
                    <a:cubicBezTo>
                      <a:pt x="96" y="99"/>
                      <a:pt x="83" y="88"/>
                      <a:pt x="73" y="77"/>
                    </a:cubicBezTo>
                    <a:cubicBezTo>
                      <a:pt x="51" y="54"/>
                      <a:pt x="24" y="37"/>
                      <a:pt x="0" y="17"/>
                    </a:cubicBezTo>
                    <a:cubicBezTo>
                      <a:pt x="3" y="0"/>
                      <a:pt x="20" y="13"/>
                      <a:pt x="27" y="5"/>
                    </a:cubicBezTo>
                    <a:cubicBezTo>
                      <a:pt x="37" y="1"/>
                      <a:pt x="41" y="11"/>
                      <a:pt x="47" y="16"/>
                    </a:cubicBezTo>
                    <a:cubicBezTo>
                      <a:pt x="52" y="20"/>
                      <a:pt x="55" y="27"/>
                      <a:pt x="61" y="32"/>
                    </a:cubicBezTo>
                    <a:cubicBezTo>
                      <a:pt x="66" y="36"/>
                      <a:pt x="72" y="39"/>
                      <a:pt x="78" y="41"/>
                    </a:cubicBezTo>
                    <a:cubicBezTo>
                      <a:pt x="100" y="59"/>
                      <a:pt x="119" y="80"/>
                      <a:pt x="126" y="109"/>
                    </a:cubicBezTo>
                    <a:close/>
                  </a:path>
                </a:pathLst>
              </a:custGeom>
              <a:solidFill>
                <a:srgbClr val="EED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6" name="Freeform 93">
                <a:extLst>
                  <a:ext uri="{FF2B5EF4-FFF2-40B4-BE49-F238E27FC236}">
                    <a16:creationId xmlns:a16="http://schemas.microsoft.com/office/drawing/2014/main" id="{35D26530-EF43-4D25-88C9-51E2FACC45C2}"/>
                  </a:ext>
                </a:extLst>
              </p:cNvPr>
              <p:cNvSpPr>
                <a:spLocks/>
              </p:cNvSpPr>
              <p:nvPr/>
            </p:nvSpPr>
            <p:spPr bwMode="auto">
              <a:xfrm>
                <a:off x="782" y="643"/>
                <a:ext cx="287" cy="261"/>
              </a:xfrm>
              <a:custGeom>
                <a:avLst/>
                <a:gdLst>
                  <a:gd name="T0" fmla="*/ 0 w 255"/>
                  <a:gd name="T1" fmla="*/ 0 h 232"/>
                  <a:gd name="T2" fmla="*/ 46 w 255"/>
                  <a:gd name="T3" fmla="*/ 43 h 232"/>
                  <a:gd name="T4" fmla="*/ 93 w 255"/>
                  <a:gd name="T5" fmla="*/ 83 h 232"/>
                  <a:gd name="T6" fmla="*/ 62 w 255"/>
                  <a:gd name="T7" fmla="*/ 40 h 232"/>
                  <a:gd name="T8" fmla="*/ 111 w 255"/>
                  <a:gd name="T9" fmla="*/ 86 h 232"/>
                  <a:gd name="T10" fmla="*/ 166 w 255"/>
                  <a:gd name="T11" fmla="*/ 130 h 232"/>
                  <a:gd name="T12" fmla="*/ 230 w 255"/>
                  <a:gd name="T13" fmla="*/ 184 h 232"/>
                  <a:gd name="T14" fmla="*/ 255 w 255"/>
                  <a:gd name="T15" fmla="*/ 228 h 232"/>
                  <a:gd name="T16" fmla="*/ 244 w 255"/>
                  <a:gd name="T17" fmla="*/ 231 h 232"/>
                  <a:gd name="T18" fmla="*/ 219 w 255"/>
                  <a:gd name="T19" fmla="*/ 197 h 232"/>
                  <a:gd name="T20" fmla="*/ 166 w 255"/>
                  <a:gd name="T21" fmla="*/ 152 h 232"/>
                  <a:gd name="T22" fmla="*/ 161 w 255"/>
                  <a:gd name="T23" fmla="*/ 153 h 232"/>
                  <a:gd name="T24" fmla="*/ 142 w 255"/>
                  <a:gd name="T25" fmla="*/ 134 h 232"/>
                  <a:gd name="T26" fmla="*/ 64 w 255"/>
                  <a:gd name="T27" fmla="*/ 75 h 232"/>
                  <a:gd name="T28" fmla="*/ 30 w 255"/>
                  <a:gd name="T29" fmla="*/ 36 h 232"/>
                  <a:gd name="T30" fmla="*/ 0 w 255"/>
                  <a:gd name="T31" fmla="*/ 0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55" h="232">
                    <a:moveTo>
                      <a:pt x="0" y="0"/>
                    </a:moveTo>
                    <a:cubicBezTo>
                      <a:pt x="19" y="11"/>
                      <a:pt x="30" y="29"/>
                      <a:pt x="46" y="43"/>
                    </a:cubicBezTo>
                    <a:cubicBezTo>
                      <a:pt x="61" y="57"/>
                      <a:pt x="76" y="71"/>
                      <a:pt x="93" y="83"/>
                    </a:cubicBezTo>
                    <a:cubicBezTo>
                      <a:pt x="86" y="66"/>
                      <a:pt x="68" y="59"/>
                      <a:pt x="62" y="40"/>
                    </a:cubicBezTo>
                    <a:cubicBezTo>
                      <a:pt x="78" y="56"/>
                      <a:pt x="95" y="71"/>
                      <a:pt x="111" y="86"/>
                    </a:cubicBezTo>
                    <a:cubicBezTo>
                      <a:pt x="128" y="103"/>
                      <a:pt x="146" y="122"/>
                      <a:pt x="166" y="130"/>
                    </a:cubicBezTo>
                    <a:cubicBezTo>
                      <a:pt x="195" y="142"/>
                      <a:pt x="206" y="169"/>
                      <a:pt x="230" y="184"/>
                    </a:cubicBezTo>
                    <a:cubicBezTo>
                      <a:pt x="245" y="193"/>
                      <a:pt x="248" y="212"/>
                      <a:pt x="255" y="228"/>
                    </a:cubicBezTo>
                    <a:cubicBezTo>
                      <a:pt x="252" y="232"/>
                      <a:pt x="248" y="232"/>
                      <a:pt x="244" y="231"/>
                    </a:cubicBezTo>
                    <a:cubicBezTo>
                      <a:pt x="230" y="224"/>
                      <a:pt x="226" y="209"/>
                      <a:pt x="219" y="197"/>
                    </a:cubicBezTo>
                    <a:cubicBezTo>
                      <a:pt x="207" y="175"/>
                      <a:pt x="188" y="162"/>
                      <a:pt x="166" y="152"/>
                    </a:cubicBezTo>
                    <a:cubicBezTo>
                      <a:pt x="165" y="153"/>
                      <a:pt x="163" y="153"/>
                      <a:pt x="161" y="153"/>
                    </a:cubicBezTo>
                    <a:cubicBezTo>
                      <a:pt x="152" y="150"/>
                      <a:pt x="147" y="141"/>
                      <a:pt x="142" y="134"/>
                    </a:cubicBezTo>
                    <a:cubicBezTo>
                      <a:pt x="122" y="106"/>
                      <a:pt x="87" y="98"/>
                      <a:pt x="64" y="75"/>
                    </a:cubicBezTo>
                    <a:cubicBezTo>
                      <a:pt x="52" y="63"/>
                      <a:pt x="36" y="54"/>
                      <a:pt x="30" y="36"/>
                    </a:cubicBezTo>
                    <a:cubicBezTo>
                      <a:pt x="22" y="22"/>
                      <a:pt x="2" y="18"/>
                      <a:pt x="0" y="0"/>
                    </a:cubicBezTo>
                    <a:close/>
                  </a:path>
                </a:pathLst>
              </a:custGeom>
              <a:solidFill>
                <a:srgbClr val="7154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7" name="Freeform 94">
                <a:extLst>
                  <a:ext uri="{FF2B5EF4-FFF2-40B4-BE49-F238E27FC236}">
                    <a16:creationId xmlns:a16="http://schemas.microsoft.com/office/drawing/2014/main" id="{E8F2C96A-C562-440C-9ACB-45306070780A}"/>
                  </a:ext>
                </a:extLst>
              </p:cNvPr>
              <p:cNvSpPr>
                <a:spLocks/>
              </p:cNvSpPr>
              <p:nvPr/>
            </p:nvSpPr>
            <p:spPr bwMode="auto">
              <a:xfrm>
                <a:off x="1901" y="1428"/>
                <a:ext cx="106" cy="517"/>
              </a:xfrm>
              <a:custGeom>
                <a:avLst/>
                <a:gdLst>
                  <a:gd name="T0" fmla="*/ 8 w 95"/>
                  <a:gd name="T1" fmla="*/ 5 h 460"/>
                  <a:gd name="T2" fmla="*/ 34 w 95"/>
                  <a:gd name="T3" fmla="*/ 100 h 460"/>
                  <a:gd name="T4" fmla="*/ 49 w 95"/>
                  <a:gd name="T5" fmla="*/ 213 h 460"/>
                  <a:gd name="T6" fmla="*/ 54 w 95"/>
                  <a:gd name="T7" fmla="*/ 254 h 460"/>
                  <a:gd name="T8" fmla="*/ 75 w 95"/>
                  <a:gd name="T9" fmla="*/ 343 h 460"/>
                  <a:gd name="T10" fmla="*/ 88 w 95"/>
                  <a:gd name="T11" fmla="*/ 421 h 460"/>
                  <a:gd name="T12" fmla="*/ 95 w 95"/>
                  <a:gd name="T13" fmla="*/ 460 h 460"/>
                  <a:gd name="T14" fmla="*/ 76 w 95"/>
                  <a:gd name="T15" fmla="*/ 409 h 460"/>
                  <a:gd name="T16" fmla="*/ 36 w 95"/>
                  <a:gd name="T17" fmla="*/ 187 h 460"/>
                  <a:gd name="T18" fmla="*/ 43 w 95"/>
                  <a:gd name="T19" fmla="*/ 205 h 460"/>
                  <a:gd name="T20" fmla="*/ 28 w 95"/>
                  <a:gd name="T21" fmla="*/ 99 h 460"/>
                  <a:gd name="T22" fmla="*/ 24 w 95"/>
                  <a:gd name="T23" fmla="*/ 116 h 460"/>
                  <a:gd name="T24" fmla="*/ 1 w 95"/>
                  <a:gd name="T25" fmla="*/ 5 h 460"/>
                  <a:gd name="T26" fmla="*/ 2 w 95"/>
                  <a:gd name="T27" fmla="*/ 1 h 460"/>
                  <a:gd name="T28" fmla="*/ 8 w 95"/>
                  <a:gd name="T29" fmla="*/ 5 h 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5" h="460">
                    <a:moveTo>
                      <a:pt x="8" y="5"/>
                    </a:moveTo>
                    <a:cubicBezTo>
                      <a:pt x="14" y="37"/>
                      <a:pt x="17" y="69"/>
                      <a:pt x="34" y="100"/>
                    </a:cubicBezTo>
                    <a:cubicBezTo>
                      <a:pt x="52" y="134"/>
                      <a:pt x="50" y="175"/>
                      <a:pt x="49" y="213"/>
                    </a:cubicBezTo>
                    <a:cubicBezTo>
                      <a:pt x="48" y="227"/>
                      <a:pt x="46" y="244"/>
                      <a:pt x="54" y="254"/>
                    </a:cubicBezTo>
                    <a:cubicBezTo>
                      <a:pt x="74" y="281"/>
                      <a:pt x="67" y="314"/>
                      <a:pt x="75" y="343"/>
                    </a:cubicBezTo>
                    <a:cubicBezTo>
                      <a:pt x="82" y="368"/>
                      <a:pt x="80" y="396"/>
                      <a:pt x="88" y="421"/>
                    </a:cubicBezTo>
                    <a:cubicBezTo>
                      <a:pt x="89" y="434"/>
                      <a:pt x="93" y="447"/>
                      <a:pt x="95" y="460"/>
                    </a:cubicBezTo>
                    <a:cubicBezTo>
                      <a:pt x="82" y="445"/>
                      <a:pt x="83" y="426"/>
                      <a:pt x="76" y="409"/>
                    </a:cubicBezTo>
                    <a:cubicBezTo>
                      <a:pt x="72" y="334"/>
                      <a:pt x="47" y="262"/>
                      <a:pt x="36" y="187"/>
                    </a:cubicBezTo>
                    <a:cubicBezTo>
                      <a:pt x="38" y="193"/>
                      <a:pt x="40" y="199"/>
                      <a:pt x="43" y="205"/>
                    </a:cubicBezTo>
                    <a:cubicBezTo>
                      <a:pt x="40" y="169"/>
                      <a:pt x="42" y="133"/>
                      <a:pt x="28" y="99"/>
                    </a:cubicBezTo>
                    <a:cubicBezTo>
                      <a:pt x="20" y="103"/>
                      <a:pt x="31" y="110"/>
                      <a:pt x="24" y="116"/>
                    </a:cubicBezTo>
                    <a:cubicBezTo>
                      <a:pt x="17" y="78"/>
                      <a:pt x="5" y="43"/>
                      <a:pt x="1" y="5"/>
                    </a:cubicBezTo>
                    <a:cubicBezTo>
                      <a:pt x="0" y="3"/>
                      <a:pt x="0" y="2"/>
                      <a:pt x="2" y="1"/>
                    </a:cubicBezTo>
                    <a:cubicBezTo>
                      <a:pt x="5" y="0"/>
                      <a:pt x="7" y="2"/>
                      <a:pt x="8" y="5"/>
                    </a:cubicBezTo>
                    <a:close/>
                  </a:path>
                </a:pathLst>
              </a:custGeom>
              <a:solidFill>
                <a:srgbClr val="9776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8" name="Freeform 95">
                <a:extLst>
                  <a:ext uri="{FF2B5EF4-FFF2-40B4-BE49-F238E27FC236}">
                    <a16:creationId xmlns:a16="http://schemas.microsoft.com/office/drawing/2014/main" id="{C920D0F6-41BC-499F-9C28-61352A1D0366}"/>
                  </a:ext>
                </a:extLst>
              </p:cNvPr>
              <p:cNvSpPr>
                <a:spLocks/>
              </p:cNvSpPr>
              <p:nvPr/>
            </p:nvSpPr>
            <p:spPr bwMode="auto">
              <a:xfrm>
                <a:off x="832" y="876"/>
                <a:ext cx="164" cy="183"/>
              </a:xfrm>
              <a:custGeom>
                <a:avLst/>
                <a:gdLst>
                  <a:gd name="T0" fmla="*/ 143 w 146"/>
                  <a:gd name="T1" fmla="*/ 137 h 163"/>
                  <a:gd name="T2" fmla="*/ 139 w 146"/>
                  <a:gd name="T3" fmla="*/ 156 h 163"/>
                  <a:gd name="T4" fmla="*/ 121 w 146"/>
                  <a:gd name="T5" fmla="*/ 148 h 163"/>
                  <a:gd name="T6" fmla="*/ 66 w 146"/>
                  <a:gd name="T7" fmla="*/ 80 h 163"/>
                  <a:gd name="T8" fmla="*/ 0 w 146"/>
                  <a:gd name="T9" fmla="*/ 13 h 163"/>
                  <a:gd name="T10" fmla="*/ 0 w 146"/>
                  <a:gd name="T11" fmla="*/ 6 h 163"/>
                  <a:gd name="T12" fmla="*/ 5 w 146"/>
                  <a:gd name="T13" fmla="*/ 0 h 163"/>
                  <a:gd name="T14" fmla="*/ 40 w 146"/>
                  <a:gd name="T15" fmla="*/ 23 h 163"/>
                  <a:gd name="T16" fmla="*/ 61 w 146"/>
                  <a:gd name="T17" fmla="*/ 38 h 163"/>
                  <a:gd name="T18" fmla="*/ 68 w 146"/>
                  <a:gd name="T19" fmla="*/ 43 h 163"/>
                  <a:gd name="T20" fmla="*/ 135 w 146"/>
                  <a:gd name="T21" fmla="*/ 118 h 163"/>
                  <a:gd name="T22" fmla="*/ 143 w 146"/>
                  <a:gd name="T23" fmla="*/ 137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6" h="163">
                    <a:moveTo>
                      <a:pt x="143" y="137"/>
                    </a:moveTo>
                    <a:cubicBezTo>
                      <a:pt x="146" y="145"/>
                      <a:pt x="140" y="150"/>
                      <a:pt x="139" y="156"/>
                    </a:cubicBezTo>
                    <a:cubicBezTo>
                      <a:pt x="129" y="163"/>
                      <a:pt x="126" y="153"/>
                      <a:pt x="121" y="148"/>
                    </a:cubicBezTo>
                    <a:cubicBezTo>
                      <a:pt x="103" y="125"/>
                      <a:pt x="89" y="99"/>
                      <a:pt x="66" y="80"/>
                    </a:cubicBezTo>
                    <a:cubicBezTo>
                      <a:pt x="45" y="57"/>
                      <a:pt x="19" y="38"/>
                      <a:pt x="0" y="13"/>
                    </a:cubicBezTo>
                    <a:cubicBezTo>
                      <a:pt x="4" y="11"/>
                      <a:pt x="0" y="8"/>
                      <a:pt x="0" y="6"/>
                    </a:cubicBezTo>
                    <a:cubicBezTo>
                      <a:pt x="0" y="3"/>
                      <a:pt x="2" y="1"/>
                      <a:pt x="5" y="0"/>
                    </a:cubicBezTo>
                    <a:cubicBezTo>
                      <a:pt x="20" y="2"/>
                      <a:pt x="29" y="15"/>
                      <a:pt x="40" y="23"/>
                    </a:cubicBezTo>
                    <a:cubicBezTo>
                      <a:pt x="47" y="28"/>
                      <a:pt x="53" y="34"/>
                      <a:pt x="61" y="38"/>
                    </a:cubicBezTo>
                    <a:cubicBezTo>
                      <a:pt x="64" y="39"/>
                      <a:pt x="66" y="41"/>
                      <a:pt x="68" y="43"/>
                    </a:cubicBezTo>
                    <a:cubicBezTo>
                      <a:pt x="93" y="65"/>
                      <a:pt x="118" y="88"/>
                      <a:pt x="135" y="118"/>
                    </a:cubicBezTo>
                    <a:cubicBezTo>
                      <a:pt x="139" y="124"/>
                      <a:pt x="145" y="129"/>
                      <a:pt x="143" y="137"/>
                    </a:cubicBezTo>
                    <a:close/>
                  </a:path>
                </a:pathLst>
              </a:custGeom>
              <a:solidFill>
                <a:srgbClr val="F1DB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9" name="Freeform 96">
                <a:extLst>
                  <a:ext uri="{FF2B5EF4-FFF2-40B4-BE49-F238E27FC236}">
                    <a16:creationId xmlns:a16="http://schemas.microsoft.com/office/drawing/2014/main" id="{F4C6A297-5FF9-46FA-B3A0-FCD70841F8D6}"/>
                  </a:ext>
                </a:extLst>
              </p:cNvPr>
              <p:cNvSpPr>
                <a:spLocks/>
              </p:cNvSpPr>
              <p:nvPr/>
            </p:nvSpPr>
            <p:spPr bwMode="auto">
              <a:xfrm>
                <a:off x="-1" y="4256"/>
                <a:ext cx="148" cy="56"/>
              </a:xfrm>
              <a:custGeom>
                <a:avLst/>
                <a:gdLst>
                  <a:gd name="T0" fmla="*/ 109 w 132"/>
                  <a:gd name="T1" fmla="*/ 20 h 50"/>
                  <a:gd name="T2" fmla="*/ 115 w 132"/>
                  <a:gd name="T3" fmla="*/ 36 h 50"/>
                  <a:gd name="T4" fmla="*/ 129 w 132"/>
                  <a:gd name="T5" fmla="*/ 41 h 50"/>
                  <a:gd name="T6" fmla="*/ 123 w 132"/>
                  <a:gd name="T7" fmla="*/ 50 h 50"/>
                  <a:gd name="T8" fmla="*/ 11 w 132"/>
                  <a:gd name="T9" fmla="*/ 39 h 50"/>
                  <a:gd name="T10" fmla="*/ 1 w 132"/>
                  <a:gd name="T11" fmla="*/ 32 h 50"/>
                  <a:gd name="T12" fmla="*/ 5 w 132"/>
                  <a:gd name="T13" fmla="*/ 0 h 50"/>
                  <a:gd name="T14" fmla="*/ 59 w 132"/>
                  <a:gd name="T15" fmla="*/ 10 h 50"/>
                  <a:gd name="T16" fmla="*/ 109 w 132"/>
                  <a:gd name="T17" fmla="*/ 2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2" h="50">
                    <a:moveTo>
                      <a:pt x="109" y="20"/>
                    </a:moveTo>
                    <a:cubicBezTo>
                      <a:pt x="105" y="28"/>
                      <a:pt x="105" y="34"/>
                      <a:pt x="115" y="36"/>
                    </a:cubicBezTo>
                    <a:cubicBezTo>
                      <a:pt x="120" y="37"/>
                      <a:pt x="126" y="35"/>
                      <a:pt x="129" y="41"/>
                    </a:cubicBezTo>
                    <a:cubicBezTo>
                      <a:pt x="132" y="47"/>
                      <a:pt x="129" y="50"/>
                      <a:pt x="123" y="50"/>
                    </a:cubicBezTo>
                    <a:cubicBezTo>
                      <a:pt x="86" y="48"/>
                      <a:pt x="48" y="46"/>
                      <a:pt x="11" y="39"/>
                    </a:cubicBezTo>
                    <a:cubicBezTo>
                      <a:pt x="7" y="38"/>
                      <a:pt x="4" y="34"/>
                      <a:pt x="1" y="32"/>
                    </a:cubicBezTo>
                    <a:cubicBezTo>
                      <a:pt x="0" y="21"/>
                      <a:pt x="4" y="11"/>
                      <a:pt x="5" y="0"/>
                    </a:cubicBezTo>
                    <a:cubicBezTo>
                      <a:pt x="22" y="8"/>
                      <a:pt x="40" y="9"/>
                      <a:pt x="59" y="10"/>
                    </a:cubicBezTo>
                    <a:cubicBezTo>
                      <a:pt x="76" y="10"/>
                      <a:pt x="91" y="20"/>
                      <a:pt x="109" y="20"/>
                    </a:cubicBezTo>
                    <a:close/>
                  </a:path>
                </a:pathLst>
              </a:custGeom>
              <a:solidFill>
                <a:srgbClr val="91C0D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0" name="Freeform 97">
                <a:extLst>
                  <a:ext uri="{FF2B5EF4-FFF2-40B4-BE49-F238E27FC236}">
                    <a16:creationId xmlns:a16="http://schemas.microsoft.com/office/drawing/2014/main" id="{98FEB6BA-7776-4923-82A2-ABFD362C0992}"/>
                  </a:ext>
                </a:extLst>
              </p:cNvPr>
              <p:cNvSpPr>
                <a:spLocks/>
              </p:cNvSpPr>
              <p:nvPr/>
            </p:nvSpPr>
            <p:spPr bwMode="auto">
              <a:xfrm>
                <a:off x="1948" y="1255"/>
                <a:ext cx="49" cy="200"/>
              </a:xfrm>
              <a:custGeom>
                <a:avLst/>
                <a:gdLst>
                  <a:gd name="T0" fmla="*/ 18 w 44"/>
                  <a:gd name="T1" fmla="*/ 155 h 178"/>
                  <a:gd name="T2" fmla="*/ 12 w 44"/>
                  <a:gd name="T3" fmla="*/ 104 h 178"/>
                  <a:gd name="T4" fmla="*/ 3 w 44"/>
                  <a:gd name="T5" fmla="*/ 91 h 178"/>
                  <a:gd name="T6" fmla="*/ 13 w 44"/>
                  <a:gd name="T7" fmla="*/ 77 h 178"/>
                  <a:gd name="T8" fmla="*/ 23 w 44"/>
                  <a:gd name="T9" fmla="*/ 97 h 178"/>
                  <a:gd name="T10" fmla="*/ 29 w 44"/>
                  <a:gd name="T11" fmla="*/ 130 h 178"/>
                  <a:gd name="T12" fmla="*/ 10 w 44"/>
                  <a:gd name="T13" fmla="*/ 65 h 178"/>
                  <a:gd name="T14" fmla="*/ 7 w 44"/>
                  <a:gd name="T15" fmla="*/ 11 h 178"/>
                  <a:gd name="T16" fmla="*/ 23 w 44"/>
                  <a:gd name="T17" fmla="*/ 10 h 178"/>
                  <a:gd name="T18" fmla="*/ 35 w 44"/>
                  <a:gd name="T19" fmla="*/ 83 h 178"/>
                  <a:gd name="T20" fmla="*/ 36 w 44"/>
                  <a:gd name="T21" fmla="*/ 47 h 178"/>
                  <a:gd name="T22" fmla="*/ 40 w 44"/>
                  <a:gd name="T23" fmla="*/ 161 h 178"/>
                  <a:gd name="T24" fmla="*/ 40 w 44"/>
                  <a:gd name="T25" fmla="*/ 178 h 178"/>
                  <a:gd name="T26" fmla="*/ 29 w 44"/>
                  <a:gd name="T27" fmla="*/ 160 h 178"/>
                  <a:gd name="T28" fmla="*/ 18 w 44"/>
                  <a:gd name="T29" fmla="*/ 155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4" h="178">
                    <a:moveTo>
                      <a:pt x="18" y="155"/>
                    </a:moveTo>
                    <a:cubicBezTo>
                      <a:pt x="12" y="139"/>
                      <a:pt x="8" y="121"/>
                      <a:pt x="12" y="104"/>
                    </a:cubicBezTo>
                    <a:cubicBezTo>
                      <a:pt x="15" y="93"/>
                      <a:pt x="6" y="95"/>
                      <a:pt x="3" y="91"/>
                    </a:cubicBezTo>
                    <a:cubicBezTo>
                      <a:pt x="1" y="82"/>
                      <a:pt x="3" y="77"/>
                      <a:pt x="13" y="77"/>
                    </a:cubicBezTo>
                    <a:cubicBezTo>
                      <a:pt x="23" y="80"/>
                      <a:pt x="22" y="90"/>
                      <a:pt x="23" y="97"/>
                    </a:cubicBezTo>
                    <a:cubicBezTo>
                      <a:pt x="24" y="109"/>
                      <a:pt x="28" y="121"/>
                      <a:pt x="29" y="130"/>
                    </a:cubicBezTo>
                    <a:cubicBezTo>
                      <a:pt x="23" y="111"/>
                      <a:pt x="24" y="87"/>
                      <a:pt x="10" y="65"/>
                    </a:cubicBezTo>
                    <a:cubicBezTo>
                      <a:pt x="0" y="50"/>
                      <a:pt x="5" y="29"/>
                      <a:pt x="7" y="11"/>
                    </a:cubicBezTo>
                    <a:cubicBezTo>
                      <a:pt x="12" y="0"/>
                      <a:pt x="18" y="0"/>
                      <a:pt x="23" y="10"/>
                    </a:cubicBezTo>
                    <a:cubicBezTo>
                      <a:pt x="37" y="32"/>
                      <a:pt x="30" y="58"/>
                      <a:pt x="35" y="83"/>
                    </a:cubicBezTo>
                    <a:cubicBezTo>
                      <a:pt x="33" y="70"/>
                      <a:pt x="30" y="58"/>
                      <a:pt x="36" y="47"/>
                    </a:cubicBezTo>
                    <a:cubicBezTo>
                      <a:pt x="39" y="85"/>
                      <a:pt x="44" y="122"/>
                      <a:pt x="40" y="161"/>
                    </a:cubicBezTo>
                    <a:cubicBezTo>
                      <a:pt x="40" y="166"/>
                      <a:pt x="40" y="171"/>
                      <a:pt x="40" y="178"/>
                    </a:cubicBezTo>
                    <a:cubicBezTo>
                      <a:pt x="32" y="174"/>
                      <a:pt x="32" y="166"/>
                      <a:pt x="29" y="160"/>
                    </a:cubicBezTo>
                    <a:cubicBezTo>
                      <a:pt x="27" y="156"/>
                      <a:pt x="26" y="148"/>
                      <a:pt x="18" y="155"/>
                    </a:cubicBezTo>
                    <a:close/>
                  </a:path>
                </a:pathLst>
              </a:custGeom>
              <a:solidFill>
                <a:srgbClr val="E9D0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1" name="Freeform 98">
                <a:extLst>
                  <a:ext uri="{FF2B5EF4-FFF2-40B4-BE49-F238E27FC236}">
                    <a16:creationId xmlns:a16="http://schemas.microsoft.com/office/drawing/2014/main" id="{2762797B-F773-48B7-9021-34C0E65C0987}"/>
                  </a:ext>
                </a:extLst>
              </p:cNvPr>
              <p:cNvSpPr>
                <a:spLocks/>
              </p:cNvSpPr>
              <p:nvPr/>
            </p:nvSpPr>
            <p:spPr bwMode="auto">
              <a:xfrm>
                <a:off x="2003" y="741"/>
                <a:ext cx="152" cy="268"/>
              </a:xfrm>
              <a:custGeom>
                <a:avLst/>
                <a:gdLst>
                  <a:gd name="T0" fmla="*/ 46 w 135"/>
                  <a:gd name="T1" fmla="*/ 190 h 239"/>
                  <a:gd name="T2" fmla="*/ 36 w 135"/>
                  <a:gd name="T3" fmla="*/ 190 h 239"/>
                  <a:gd name="T4" fmla="*/ 0 w 135"/>
                  <a:gd name="T5" fmla="*/ 239 h 239"/>
                  <a:gd name="T6" fmla="*/ 35 w 135"/>
                  <a:gd name="T7" fmla="*/ 181 h 239"/>
                  <a:gd name="T8" fmla="*/ 54 w 135"/>
                  <a:gd name="T9" fmla="*/ 141 h 239"/>
                  <a:gd name="T10" fmla="*/ 54 w 135"/>
                  <a:gd name="T11" fmla="*/ 138 h 239"/>
                  <a:gd name="T12" fmla="*/ 63 w 135"/>
                  <a:gd name="T13" fmla="*/ 118 h 239"/>
                  <a:gd name="T14" fmla="*/ 104 w 135"/>
                  <a:gd name="T15" fmla="*/ 31 h 239"/>
                  <a:gd name="T16" fmla="*/ 121 w 135"/>
                  <a:gd name="T17" fmla="*/ 0 h 239"/>
                  <a:gd name="T18" fmla="*/ 126 w 135"/>
                  <a:gd name="T19" fmla="*/ 0 h 239"/>
                  <a:gd name="T20" fmla="*/ 115 w 135"/>
                  <a:gd name="T21" fmla="*/ 46 h 239"/>
                  <a:gd name="T22" fmla="*/ 108 w 135"/>
                  <a:gd name="T23" fmla="*/ 67 h 239"/>
                  <a:gd name="T24" fmla="*/ 135 w 135"/>
                  <a:gd name="T25" fmla="*/ 29 h 239"/>
                  <a:gd name="T26" fmla="*/ 103 w 135"/>
                  <a:gd name="T27" fmla="*/ 110 h 239"/>
                  <a:gd name="T28" fmla="*/ 99 w 135"/>
                  <a:gd name="T29" fmla="*/ 90 h 239"/>
                  <a:gd name="T30" fmla="*/ 78 w 135"/>
                  <a:gd name="T31" fmla="*/ 154 h 239"/>
                  <a:gd name="T32" fmla="*/ 72 w 135"/>
                  <a:gd name="T33" fmla="*/ 163 h 239"/>
                  <a:gd name="T34" fmla="*/ 69 w 135"/>
                  <a:gd name="T35" fmla="*/ 152 h 239"/>
                  <a:gd name="T36" fmla="*/ 78 w 135"/>
                  <a:gd name="T37" fmla="*/ 117 h 239"/>
                  <a:gd name="T38" fmla="*/ 46 w 135"/>
                  <a:gd name="T39" fmla="*/ 190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35" h="239">
                    <a:moveTo>
                      <a:pt x="46" y="190"/>
                    </a:moveTo>
                    <a:cubicBezTo>
                      <a:pt x="43" y="190"/>
                      <a:pt x="41" y="182"/>
                      <a:pt x="36" y="190"/>
                    </a:cubicBezTo>
                    <a:cubicBezTo>
                      <a:pt x="25" y="207"/>
                      <a:pt x="13" y="223"/>
                      <a:pt x="0" y="239"/>
                    </a:cubicBezTo>
                    <a:cubicBezTo>
                      <a:pt x="7" y="217"/>
                      <a:pt x="21" y="199"/>
                      <a:pt x="35" y="181"/>
                    </a:cubicBezTo>
                    <a:cubicBezTo>
                      <a:pt x="44" y="169"/>
                      <a:pt x="54" y="157"/>
                      <a:pt x="54" y="141"/>
                    </a:cubicBezTo>
                    <a:cubicBezTo>
                      <a:pt x="54" y="140"/>
                      <a:pt x="54" y="139"/>
                      <a:pt x="54" y="138"/>
                    </a:cubicBezTo>
                    <a:cubicBezTo>
                      <a:pt x="56" y="131"/>
                      <a:pt x="59" y="124"/>
                      <a:pt x="63" y="118"/>
                    </a:cubicBezTo>
                    <a:cubicBezTo>
                      <a:pt x="83" y="92"/>
                      <a:pt x="93" y="61"/>
                      <a:pt x="104" y="31"/>
                    </a:cubicBezTo>
                    <a:cubicBezTo>
                      <a:pt x="108" y="19"/>
                      <a:pt x="110" y="8"/>
                      <a:pt x="121" y="0"/>
                    </a:cubicBezTo>
                    <a:cubicBezTo>
                      <a:pt x="123" y="0"/>
                      <a:pt x="125" y="0"/>
                      <a:pt x="126" y="0"/>
                    </a:cubicBezTo>
                    <a:cubicBezTo>
                      <a:pt x="131" y="17"/>
                      <a:pt x="118" y="30"/>
                      <a:pt x="115" y="46"/>
                    </a:cubicBezTo>
                    <a:cubicBezTo>
                      <a:pt x="114" y="53"/>
                      <a:pt x="110" y="60"/>
                      <a:pt x="108" y="67"/>
                    </a:cubicBezTo>
                    <a:cubicBezTo>
                      <a:pt x="115" y="53"/>
                      <a:pt x="117" y="36"/>
                      <a:pt x="135" y="29"/>
                    </a:cubicBezTo>
                    <a:cubicBezTo>
                      <a:pt x="128" y="57"/>
                      <a:pt x="115" y="82"/>
                      <a:pt x="103" y="110"/>
                    </a:cubicBezTo>
                    <a:cubicBezTo>
                      <a:pt x="95" y="102"/>
                      <a:pt x="106" y="96"/>
                      <a:pt x="99" y="90"/>
                    </a:cubicBezTo>
                    <a:cubicBezTo>
                      <a:pt x="90" y="111"/>
                      <a:pt x="83" y="132"/>
                      <a:pt x="78" y="154"/>
                    </a:cubicBezTo>
                    <a:cubicBezTo>
                      <a:pt x="77" y="158"/>
                      <a:pt x="80" y="165"/>
                      <a:pt x="72" y="163"/>
                    </a:cubicBezTo>
                    <a:cubicBezTo>
                      <a:pt x="65" y="162"/>
                      <a:pt x="68" y="156"/>
                      <a:pt x="69" y="152"/>
                    </a:cubicBezTo>
                    <a:cubicBezTo>
                      <a:pt x="72" y="142"/>
                      <a:pt x="75" y="132"/>
                      <a:pt x="78" y="117"/>
                    </a:cubicBezTo>
                    <a:cubicBezTo>
                      <a:pt x="61" y="141"/>
                      <a:pt x="57" y="167"/>
                      <a:pt x="46" y="190"/>
                    </a:cubicBezTo>
                    <a:close/>
                  </a:path>
                </a:pathLst>
              </a:custGeom>
              <a:solidFill>
                <a:srgbClr val="60473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2" name="Freeform 99">
                <a:extLst>
                  <a:ext uri="{FF2B5EF4-FFF2-40B4-BE49-F238E27FC236}">
                    <a16:creationId xmlns:a16="http://schemas.microsoft.com/office/drawing/2014/main" id="{A865E5EE-DBA9-42A8-8A4A-0E4E96DF8029}"/>
                  </a:ext>
                </a:extLst>
              </p:cNvPr>
              <p:cNvSpPr>
                <a:spLocks/>
              </p:cNvSpPr>
              <p:nvPr/>
            </p:nvSpPr>
            <p:spPr bwMode="auto">
              <a:xfrm>
                <a:off x="2140" y="3583"/>
                <a:ext cx="230" cy="58"/>
              </a:xfrm>
              <a:custGeom>
                <a:avLst/>
                <a:gdLst>
                  <a:gd name="T0" fmla="*/ 205 w 205"/>
                  <a:gd name="T1" fmla="*/ 31 h 52"/>
                  <a:gd name="T2" fmla="*/ 194 w 205"/>
                  <a:gd name="T3" fmla="*/ 42 h 52"/>
                  <a:gd name="T4" fmla="*/ 122 w 205"/>
                  <a:gd name="T5" fmla="*/ 42 h 52"/>
                  <a:gd name="T6" fmla="*/ 0 w 205"/>
                  <a:gd name="T7" fmla="*/ 47 h 52"/>
                  <a:gd name="T8" fmla="*/ 22 w 205"/>
                  <a:gd name="T9" fmla="*/ 41 h 52"/>
                  <a:gd name="T10" fmla="*/ 12 w 205"/>
                  <a:gd name="T11" fmla="*/ 37 h 52"/>
                  <a:gd name="T12" fmla="*/ 21 w 205"/>
                  <a:gd name="T13" fmla="*/ 31 h 52"/>
                  <a:gd name="T14" fmla="*/ 54 w 205"/>
                  <a:gd name="T15" fmla="*/ 31 h 52"/>
                  <a:gd name="T16" fmla="*/ 120 w 205"/>
                  <a:gd name="T17" fmla="*/ 26 h 52"/>
                  <a:gd name="T18" fmla="*/ 180 w 205"/>
                  <a:gd name="T19" fmla="*/ 20 h 52"/>
                  <a:gd name="T20" fmla="*/ 132 w 205"/>
                  <a:gd name="T21" fmla="*/ 7 h 52"/>
                  <a:gd name="T22" fmla="*/ 200 w 205"/>
                  <a:gd name="T23" fmla="*/ 3 h 52"/>
                  <a:gd name="T24" fmla="*/ 205 w 205"/>
                  <a:gd name="T25" fmla="*/ 31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5" h="52">
                    <a:moveTo>
                      <a:pt x="205" y="31"/>
                    </a:moveTo>
                    <a:cubicBezTo>
                      <a:pt x="204" y="38"/>
                      <a:pt x="204" y="44"/>
                      <a:pt x="194" y="42"/>
                    </a:cubicBezTo>
                    <a:cubicBezTo>
                      <a:pt x="170" y="36"/>
                      <a:pt x="147" y="37"/>
                      <a:pt x="122" y="42"/>
                    </a:cubicBezTo>
                    <a:cubicBezTo>
                      <a:pt x="82" y="52"/>
                      <a:pt x="41" y="47"/>
                      <a:pt x="0" y="47"/>
                    </a:cubicBezTo>
                    <a:cubicBezTo>
                      <a:pt x="4" y="32"/>
                      <a:pt x="16" y="46"/>
                      <a:pt x="22" y="41"/>
                    </a:cubicBezTo>
                    <a:cubicBezTo>
                      <a:pt x="19" y="40"/>
                      <a:pt x="13" y="43"/>
                      <a:pt x="12" y="37"/>
                    </a:cubicBezTo>
                    <a:cubicBezTo>
                      <a:pt x="11" y="33"/>
                      <a:pt x="17" y="31"/>
                      <a:pt x="21" y="31"/>
                    </a:cubicBezTo>
                    <a:cubicBezTo>
                      <a:pt x="32" y="30"/>
                      <a:pt x="43" y="32"/>
                      <a:pt x="54" y="31"/>
                    </a:cubicBezTo>
                    <a:cubicBezTo>
                      <a:pt x="76" y="29"/>
                      <a:pt x="98" y="34"/>
                      <a:pt x="120" y="26"/>
                    </a:cubicBezTo>
                    <a:cubicBezTo>
                      <a:pt x="139" y="18"/>
                      <a:pt x="160" y="23"/>
                      <a:pt x="180" y="20"/>
                    </a:cubicBezTo>
                    <a:cubicBezTo>
                      <a:pt x="163" y="21"/>
                      <a:pt x="147" y="15"/>
                      <a:pt x="132" y="7"/>
                    </a:cubicBezTo>
                    <a:cubicBezTo>
                      <a:pt x="154" y="0"/>
                      <a:pt x="177" y="3"/>
                      <a:pt x="200" y="3"/>
                    </a:cubicBezTo>
                    <a:cubicBezTo>
                      <a:pt x="201" y="13"/>
                      <a:pt x="203" y="22"/>
                      <a:pt x="205" y="31"/>
                    </a:cubicBezTo>
                    <a:close/>
                  </a:path>
                </a:pathLst>
              </a:custGeom>
              <a:solidFill>
                <a:srgbClr val="66AF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3" name="Freeform 100">
                <a:extLst>
                  <a:ext uri="{FF2B5EF4-FFF2-40B4-BE49-F238E27FC236}">
                    <a16:creationId xmlns:a16="http://schemas.microsoft.com/office/drawing/2014/main" id="{BF0FB4F4-BF4E-47A6-B4D3-9867D6B83FBD}"/>
                  </a:ext>
                </a:extLst>
              </p:cNvPr>
              <p:cNvSpPr>
                <a:spLocks/>
              </p:cNvSpPr>
              <p:nvPr/>
            </p:nvSpPr>
            <p:spPr bwMode="auto">
              <a:xfrm>
                <a:off x="2020" y="661"/>
                <a:ext cx="122" cy="300"/>
              </a:xfrm>
              <a:custGeom>
                <a:avLst/>
                <a:gdLst>
                  <a:gd name="T0" fmla="*/ 39 w 109"/>
                  <a:gd name="T1" fmla="*/ 212 h 267"/>
                  <a:gd name="T2" fmla="*/ 23 w 109"/>
                  <a:gd name="T3" fmla="*/ 226 h 267"/>
                  <a:gd name="T4" fmla="*/ 0 w 109"/>
                  <a:gd name="T5" fmla="*/ 267 h 267"/>
                  <a:gd name="T6" fmla="*/ 28 w 109"/>
                  <a:gd name="T7" fmla="*/ 201 h 267"/>
                  <a:gd name="T8" fmla="*/ 52 w 109"/>
                  <a:gd name="T9" fmla="*/ 125 h 267"/>
                  <a:gd name="T10" fmla="*/ 63 w 109"/>
                  <a:gd name="T11" fmla="*/ 80 h 267"/>
                  <a:gd name="T12" fmla="*/ 87 w 109"/>
                  <a:gd name="T13" fmla="*/ 4 h 267"/>
                  <a:gd name="T14" fmla="*/ 90 w 109"/>
                  <a:gd name="T15" fmla="*/ 4 h 267"/>
                  <a:gd name="T16" fmla="*/ 87 w 109"/>
                  <a:gd name="T17" fmla="*/ 36 h 267"/>
                  <a:gd name="T18" fmla="*/ 65 w 109"/>
                  <a:gd name="T19" fmla="*/ 108 h 267"/>
                  <a:gd name="T20" fmla="*/ 90 w 109"/>
                  <a:gd name="T21" fmla="*/ 44 h 267"/>
                  <a:gd name="T22" fmla="*/ 109 w 109"/>
                  <a:gd name="T23" fmla="*/ 0 h 267"/>
                  <a:gd name="T24" fmla="*/ 94 w 109"/>
                  <a:gd name="T25" fmla="*/ 64 h 267"/>
                  <a:gd name="T26" fmla="*/ 92 w 109"/>
                  <a:gd name="T27" fmla="*/ 87 h 267"/>
                  <a:gd name="T28" fmla="*/ 42 w 109"/>
                  <a:gd name="T29" fmla="*/ 207 h 267"/>
                  <a:gd name="T30" fmla="*/ 39 w 109"/>
                  <a:gd name="T31" fmla="*/ 212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9" h="267">
                    <a:moveTo>
                      <a:pt x="39" y="212"/>
                    </a:moveTo>
                    <a:cubicBezTo>
                      <a:pt x="28" y="210"/>
                      <a:pt x="27" y="220"/>
                      <a:pt x="23" y="226"/>
                    </a:cubicBezTo>
                    <a:cubicBezTo>
                      <a:pt x="14" y="239"/>
                      <a:pt x="12" y="256"/>
                      <a:pt x="0" y="267"/>
                    </a:cubicBezTo>
                    <a:cubicBezTo>
                      <a:pt x="4" y="243"/>
                      <a:pt x="15" y="220"/>
                      <a:pt x="28" y="201"/>
                    </a:cubicBezTo>
                    <a:cubicBezTo>
                      <a:pt x="46" y="178"/>
                      <a:pt x="47" y="151"/>
                      <a:pt x="52" y="125"/>
                    </a:cubicBezTo>
                    <a:cubicBezTo>
                      <a:pt x="55" y="110"/>
                      <a:pt x="58" y="94"/>
                      <a:pt x="63" y="80"/>
                    </a:cubicBezTo>
                    <a:cubicBezTo>
                      <a:pt x="72" y="55"/>
                      <a:pt x="83" y="31"/>
                      <a:pt x="87" y="4"/>
                    </a:cubicBezTo>
                    <a:cubicBezTo>
                      <a:pt x="88" y="3"/>
                      <a:pt x="89" y="3"/>
                      <a:pt x="90" y="4"/>
                    </a:cubicBezTo>
                    <a:cubicBezTo>
                      <a:pt x="94" y="15"/>
                      <a:pt x="89" y="25"/>
                      <a:pt x="87" y="36"/>
                    </a:cubicBezTo>
                    <a:cubicBezTo>
                      <a:pt x="84" y="62"/>
                      <a:pt x="72" y="86"/>
                      <a:pt x="65" y="108"/>
                    </a:cubicBezTo>
                    <a:cubicBezTo>
                      <a:pt x="74" y="89"/>
                      <a:pt x="77" y="64"/>
                      <a:pt x="90" y="44"/>
                    </a:cubicBezTo>
                    <a:cubicBezTo>
                      <a:pt x="96" y="29"/>
                      <a:pt x="98" y="13"/>
                      <a:pt x="109" y="0"/>
                    </a:cubicBezTo>
                    <a:cubicBezTo>
                      <a:pt x="104" y="22"/>
                      <a:pt x="99" y="43"/>
                      <a:pt x="94" y="64"/>
                    </a:cubicBezTo>
                    <a:cubicBezTo>
                      <a:pt x="97" y="72"/>
                      <a:pt x="96" y="81"/>
                      <a:pt x="92" y="87"/>
                    </a:cubicBezTo>
                    <a:cubicBezTo>
                      <a:pt x="68" y="124"/>
                      <a:pt x="57" y="166"/>
                      <a:pt x="42" y="207"/>
                    </a:cubicBezTo>
                    <a:cubicBezTo>
                      <a:pt x="41" y="209"/>
                      <a:pt x="40" y="211"/>
                      <a:pt x="39" y="212"/>
                    </a:cubicBezTo>
                    <a:close/>
                  </a:path>
                </a:pathLst>
              </a:custGeom>
              <a:solidFill>
                <a:srgbClr val="7457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4" name="Freeform 101">
                <a:extLst>
                  <a:ext uri="{FF2B5EF4-FFF2-40B4-BE49-F238E27FC236}">
                    <a16:creationId xmlns:a16="http://schemas.microsoft.com/office/drawing/2014/main" id="{88D0CCC9-048F-4215-A596-366C7251EA0C}"/>
                  </a:ext>
                </a:extLst>
              </p:cNvPr>
              <p:cNvSpPr>
                <a:spLocks/>
              </p:cNvSpPr>
              <p:nvPr/>
            </p:nvSpPr>
            <p:spPr bwMode="auto">
              <a:xfrm>
                <a:off x="165" y="3425"/>
                <a:ext cx="365" cy="49"/>
              </a:xfrm>
              <a:custGeom>
                <a:avLst/>
                <a:gdLst>
                  <a:gd name="T0" fmla="*/ 5 w 325"/>
                  <a:gd name="T1" fmla="*/ 0 h 44"/>
                  <a:gd name="T2" fmla="*/ 20 w 325"/>
                  <a:gd name="T3" fmla="*/ 13 h 44"/>
                  <a:gd name="T4" fmla="*/ 22 w 325"/>
                  <a:gd name="T5" fmla="*/ 1 h 44"/>
                  <a:gd name="T6" fmla="*/ 61 w 325"/>
                  <a:gd name="T7" fmla="*/ 11 h 44"/>
                  <a:gd name="T8" fmla="*/ 69 w 325"/>
                  <a:gd name="T9" fmla="*/ 16 h 44"/>
                  <a:gd name="T10" fmla="*/ 94 w 325"/>
                  <a:gd name="T11" fmla="*/ 21 h 44"/>
                  <a:gd name="T12" fmla="*/ 137 w 325"/>
                  <a:gd name="T13" fmla="*/ 17 h 44"/>
                  <a:gd name="T14" fmla="*/ 203 w 325"/>
                  <a:gd name="T15" fmla="*/ 24 h 44"/>
                  <a:gd name="T16" fmla="*/ 263 w 325"/>
                  <a:gd name="T17" fmla="*/ 26 h 44"/>
                  <a:gd name="T18" fmla="*/ 325 w 325"/>
                  <a:gd name="T19" fmla="*/ 35 h 44"/>
                  <a:gd name="T20" fmla="*/ 316 w 325"/>
                  <a:gd name="T21" fmla="*/ 42 h 44"/>
                  <a:gd name="T22" fmla="*/ 237 w 325"/>
                  <a:gd name="T23" fmla="*/ 33 h 44"/>
                  <a:gd name="T24" fmla="*/ 10 w 325"/>
                  <a:gd name="T25" fmla="*/ 23 h 44"/>
                  <a:gd name="T26" fmla="*/ 1 w 325"/>
                  <a:gd name="T27" fmla="*/ 12 h 44"/>
                  <a:gd name="T28" fmla="*/ 5 w 325"/>
                  <a:gd name="T29"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25" h="44">
                    <a:moveTo>
                      <a:pt x="5" y="0"/>
                    </a:moveTo>
                    <a:cubicBezTo>
                      <a:pt x="7" y="8"/>
                      <a:pt x="12" y="13"/>
                      <a:pt x="20" y="13"/>
                    </a:cubicBezTo>
                    <a:cubicBezTo>
                      <a:pt x="24" y="12"/>
                      <a:pt x="18" y="6"/>
                      <a:pt x="22" y="1"/>
                    </a:cubicBezTo>
                    <a:cubicBezTo>
                      <a:pt x="31" y="21"/>
                      <a:pt x="46" y="17"/>
                      <a:pt x="61" y="11"/>
                    </a:cubicBezTo>
                    <a:cubicBezTo>
                      <a:pt x="66" y="9"/>
                      <a:pt x="66" y="9"/>
                      <a:pt x="69" y="16"/>
                    </a:cubicBezTo>
                    <a:cubicBezTo>
                      <a:pt x="74" y="30"/>
                      <a:pt x="89" y="23"/>
                      <a:pt x="94" y="21"/>
                    </a:cubicBezTo>
                    <a:cubicBezTo>
                      <a:pt x="109" y="17"/>
                      <a:pt x="124" y="30"/>
                      <a:pt x="137" y="17"/>
                    </a:cubicBezTo>
                    <a:cubicBezTo>
                      <a:pt x="157" y="34"/>
                      <a:pt x="181" y="21"/>
                      <a:pt x="203" y="24"/>
                    </a:cubicBezTo>
                    <a:cubicBezTo>
                      <a:pt x="222" y="27"/>
                      <a:pt x="242" y="27"/>
                      <a:pt x="263" y="26"/>
                    </a:cubicBezTo>
                    <a:cubicBezTo>
                      <a:pt x="283" y="24"/>
                      <a:pt x="304" y="32"/>
                      <a:pt x="325" y="35"/>
                    </a:cubicBezTo>
                    <a:cubicBezTo>
                      <a:pt x="322" y="37"/>
                      <a:pt x="320" y="44"/>
                      <a:pt x="316" y="42"/>
                    </a:cubicBezTo>
                    <a:cubicBezTo>
                      <a:pt x="291" y="28"/>
                      <a:pt x="263" y="33"/>
                      <a:pt x="237" y="33"/>
                    </a:cubicBezTo>
                    <a:cubicBezTo>
                      <a:pt x="161" y="34"/>
                      <a:pt x="86" y="27"/>
                      <a:pt x="10" y="23"/>
                    </a:cubicBezTo>
                    <a:cubicBezTo>
                      <a:pt x="1" y="23"/>
                      <a:pt x="1" y="18"/>
                      <a:pt x="1" y="12"/>
                    </a:cubicBezTo>
                    <a:cubicBezTo>
                      <a:pt x="2" y="8"/>
                      <a:pt x="0" y="3"/>
                      <a:pt x="5" y="0"/>
                    </a:cubicBezTo>
                    <a:close/>
                  </a:path>
                </a:pathLst>
              </a:custGeom>
              <a:solidFill>
                <a:srgbClr val="8EBF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5" name="Freeform 102">
                <a:extLst>
                  <a:ext uri="{FF2B5EF4-FFF2-40B4-BE49-F238E27FC236}">
                    <a16:creationId xmlns:a16="http://schemas.microsoft.com/office/drawing/2014/main" id="{A0795BD0-6733-4C61-A329-EA7A8349788E}"/>
                  </a:ext>
                </a:extLst>
              </p:cNvPr>
              <p:cNvSpPr>
                <a:spLocks/>
              </p:cNvSpPr>
              <p:nvPr/>
            </p:nvSpPr>
            <p:spPr bwMode="auto">
              <a:xfrm>
                <a:off x="716" y="700"/>
                <a:ext cx="263" cy="224"/>
              </a:xfrm>
              <a:custGeom>
                <a:avLst/>
                <a:gdLst>
                  <a:gd name="T0" fmla="*/ 152 w 234"/>
                  <a:gd name="T1" fmla="*/ 130 h 199"/>
                  <a:gd name="T2" fmla="*/ 33 w 234"/>
                  <a:gd name="T3" fmla="*/ 25 h 199"/>
                  <a:gd name="T4" fmla="*/ 15 w 234"/>
                  <a:gd name="T5" fmla="*/ 13 h 199"/>
                  <a:gd name="T6" fmla="*/ 0 w 234"/>
                  <a:gd name="T7" fmla="*/ 4 h 199"/>
                  <a:gd name="T8" fmla="*/ 34 w 234"/>
                  <a:gd name="T9" fmla="*/ 17 h 199"/>
                  <a:gd name="T10" fmla="*/ 152 w 234"/>
                  <a:gd name="T11" fmla="*/ 114 h 199"/>
                  <a:gd name="T12" fmla="*/ 151 w 234"/>
                  <a:gd name="T13" fmla="*/ 95 h 199"/>
                  <a:gd name="T14" fmla="*/ 215 w 234"/>
                  <a:gd name="T15" fmla="*/ 170 h 199"/>
                  <a:gd name="T16" fmla="*/ 234 w 234"/>
                  <a:gd name="T17" fmla="*/ 193 h 199"/>
                  <a:gd name="T18" fmla="*/ 225 w 234"/>
                  <a:gd name="T19" fmla="*/ 197 h 199"/>
                  <a:gd name="T20" fmla="*/ 187 w 234"/>
                  <a:gd name="T21" fmla="*/ 155 h 199"/>
                  <a:gd name="T22" fmla="*/ 159 w 234"/>
                  <a:gd name="T23" fmla="*/ 141 h 199"/>
                  <a:gd name="T24" fmla="*/ 152 w 234"/>
                  <a:gd name="T25" fmla="*/ 130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4" h="199">
                    <a:moveTo>
                      <a:pt x="152" y="130"/>
                    </a:moveTo>
                    <a:cubicBezTo>
                      <a:pt x="113" y="95"/>
                      <a:pt x="73" y="60"/>
                      <a:pt x="33" y="25"/>
                    </a:cubicBezTo>
                    <a:cubicBezTo>
                      <a:pt x="27" y="21"/>
                      <a:pt x="21" y="17"/>
                      <a:pt x="15" y="13"/>
                    </a:cubicBezTo>
                    <a:cubicBezTo>
                      <a:pt x="11" y="10"/>
                      <a:pt x="7" y="8"/>
                      <a:pt x="0" y="4"/>
                    </a:cubicBezTo>
                    <a:cubicBezTo>
                      <a:pt x="18" y="0"/>
                      <a:pt x="24" y="13"/>
                      <a:pt x="34" y="17"/>
                    </a:cubicBezTo>
                    <a:cubicBezTo>
                      <a:pt x="87" y="37"/>
                      <a:pt x="119" y="80"/>
                      <a:pt x="152" y="114"/>
                    </a:cubicBezTo>
                    <a:cubicBezTo>
                      <a:pt x="144" y="105"/>
                      <a:pt x="144" y="105"/>
                      <a:pt x="151" y="95"/>
                    </a:cubicBezTo>
                    <a:cubicBezTo>
                      <a:pt x="168" y="124"/>
                      <a:pt x="194" y="145"/>
                      <a:pt x="215" y="170"/>
                    </a:cubicBezTo>
                    <a:cubicBezTo>
                      <a:pt x="221" y="178"/>
                      <a:pt x="228" y="186"/>
                      <a:pt x="234" y="193"/>
                    </a:cubicBezTo>
                    <a:cubicBezTo>
                      <a:pt x="233" y="198"/>
                      <a:pt x="230" y="199"/>
                      <a:pt x="225" y="197"/>
                    </a:cubicBezTo>
                    <a:cubicBezTo>
                      <a:pt x="213" y="183"/>
                      <a:pt x="197" y="171"/>
                      <a:pt x="187" y="155"/>
                    </a:cubicBezTo>
                    <a:cubicBezTo>
                      <a:pt x="180" y="144"/>
                      <a:pt x="167" y="147"/>
                      <a:pt x="159" y="141"/>
                    </a:cubicBezTo>
                    <a:cubicBezTo>
                      <a:pt x="155" y="138"/>
                      <a:pt x="152" y="135"/>
                      <a:pt x="152" y="130"/>
                    </a:cubicBezTo>
                    <a:close/>
                  </a:path>
                </a:pathLst>
              </a:custGeom>
              <a:solidFill>
                <a:srgbClr val="7652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6" name="Freeform 103">
                <a:extLst>
                  <a:ext uri="{FF2B5EF4-FFF2-40B4-BE49-F238E27FC236}">
                    <a16:creationId xmlns:a16="http://schemas.microsoft.com/office/drawing/2014/main" id="{2666734A-1A4A-4BA5-9198-93BF51301DBD}"/>
                  </a:ext>
                </a:extLst>
              </p:cNvPr>
              <p:cNvSpPr>
                <a:spLocks/>
              </p:cNvSpPr>
              <p:nvPr/>
            </p:nvSpPr>
            <p:spPr bwMode="auto">
              <a:xfrm>
                <a:off x="796" y="682"/>
                <a:ext cx="195" cy="181"/>
              </a:xfrm>
              <a:custGeom>
                <a:avLst/>
                <a:gdLst>
                  <a:gd name="T0" fmla="*/ 18 w 174"/>
                  <a:gd name="T1" fmla="*/ 1 h 161"/>
                  <a:gd name="T2" fmla="*/ 82 w 174"/>
                  <a:gd name="T3" fmla="*/ 56 h 161"/>
                  <a:gd name="T4" fmla="*/ 133 w 174"/>
                  <a:gd name="T5" fmla="*/ 95 h 161"/>
                  <a:gd name="T6" fmla="*/ 152 w 174"/>
                  <a:gd name="T7" fmla="*/ 117 h 161"/>
                  <a:gd name="T8" fmla="*/ 161 w 174"/>
                  <a:gd name="T9" fmla="*/ 127 h 161"/>
                  <a:gd name="T10" fmla="*/ 163 w 174"/>
                  <a:gd name="T11" fmla="*/ 139 h 161"/>
                  <a:gd name="T12" fmla="*/ 167 w 174"/>
                  <a:gd name="T13" fmla="*/ 156 h 161"/>
                  <a:gd name="T14" fmla="*/ 153 w 174"/>
                  <a:gd name="T15" fmla="*/ 150 h 161"/>
                  <a:gd name="T16" fmla="*/ 104 w 174"/>
                  <a:gd name="T17" fmla="*/ 97 h 161"/>
                  <a:gd name="T18" fmla="*/ 36 w 174"/>
                  <a:gd name="T19" fmla="*/ 37 h 161"/>
                  <a:gd name="T20" fmla="*/ 36 w 174"/>
                  <a:gd name="T21" fmla="*/ 37 h 161"/>
                  <a:gd name="T22" fmla="*/ 0 w 174"/>
                  <a:gd name="T23" fmla="*/ 1 h 161"/>
                  <a:gd name="T24" fmla="*/ 1 w 174"/>
                  <a:gd name="T25" fmla="*/ 0 h 161"/>
                  <a:gd name="T26" fmla="*/ 18 w 174"/>
                  <a:gd name="T27" fmla="*/ 1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4" h="161">
                    <a:moveTo>
                      <a:pt x="18" y="1"/>
                    </a:moveTo>
                    <a:cubicBezTo>
                      <a:pt x="39" y="20"/>
                      <a:pt x="56" y="45"/>
                      <a:pt x="82" y="56"/>
                    </a:cubicBezTo>
                    <a:cubicBezTo>
                      <a:pt x="103" y="66"/>
                      <a:pt x="117" y="80"/>
                      <a:pt x="133" y="95"/>
                    </a:cubicBezTo>
                    <a:cubicBezTo>
                      <a:pt x="140" y="102"/>
                      <a:pt x="145" y="110"/>
                      <a:pt x="152" y="117"/>
                    </a:cubicBezTo>
                    <a:cubicBezTo>
                      <a:pt x="158" y="118"/>
                      <a:pt x="164" y="125"/>
                      <a:pt x="161" y="127"/>
                    </a:cubicBezTo>
                    <a:cubicBezTo>
                      <a:pt x="154" y="134"/>
                      <a:pt x="159" y="136"/>
                      <a:pt x="163" y="139"/>
                    </a:cubicBezTo>
                    <a:cubicBezTo>
                      <a:pt x="167" y="144"/>
                      <a:pt x="174" y="150"/>
                      <a:pt x="167" y="156"/>
                    </a:cubicBezTo>
                    <a:cubicBezTo>
                      <a:pt x="162" y="161"/>
                      <a:pt x="156" y="154"/>
                      <a:pt x="153" y="150"/>
                    </a:cubicBezTo>
                    <a:cubicBezTo>
                      <a:pt x="136" y="133"/>
                      <a:pt x="122" y="114"/>
                      <a:pt x="104" y="97"/>
                    </a:cubicBezTo>
                    <a:cubicBezTo>
                      <a:pt x="82" y="76"/>
                      <a:pt x="58" y="57"/>
                      <a:pt x="36" y="37"/>
                    </a:cubicBezTo>
                    <a:cubicBezTo>
                      <a:pt x="36" y="37"/>
                      <a:pt x="36" y="37"/>
                      <a:pt x="36" y="37"/>
                    </a:cubicBezTo>
                    <a:cubicBezTo>
                      <a:pt x="23" y="26"/>
                      <a:pt x="10" y="15"/>
                      <a:pt x="0" y="1"/>
                    </a:cubicBezTo>
                    <a:cubicBezTo>
                      <a:pt x="0" y="1"/>
                      <a:pt x="1" y="0"/>
                      <a:pt x="1" y="0"/>
                    </a:cubicBezTo>
                    <a:cubicBezTo>
                      <a:pt x="7" y="0"/>
                      <a:pt x="12" y="0"/>
                      <a:pt x="18" y="1"/>
                    </a:cubicBezTo>
                    <a:close/>
                  </a:path>
                </a:pathLst>
              </a:custGeom>
              <a:solidFill>
                <a:srgbClr val="EFD6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7" name="Freeform 104">
                <a:extLst>
                  <a:ext uri="{FF2B5EF4-FFF2-40B4-BE49-F238E27FC236}">
                    <a16:creationId xmlns:a16="http://schemas.microsoft.com/office/drawing/2014/main" id="{BD190EE9-9C79-48FC-AF62-DA6FD84DC4E5}"/>
                  </a:ext>
                </a:extLst>
              </p:cNvPr>
              <p:cNvSpPr>
                <a:spLocks/>
              </p:cNvSpPr>
              <p:nvPr/>
            </p:nvSpPr>
            <p:spPr bwMode="auto">
              <a:xfrm>
                <a:off x="2110" y="571"/>
                <a:ext cx="78" cy="261"/>
              </a:xfrm>
              <a:custGeom>
                <a:avLst/>
                <a:gdLst>
                  <a:gd name="T0" fmla="*/ 40 w 70"/>
                  <a:gd name="T1" fmla="*/ 180 h 232"/>
                  <a:gd name="T2" fmla="*/ 20 w 70"/>
                  <a:gd name="T3" fmla="*/ 212 h 232"/>
                  <a:gd name="T4" fmla="*/ 9 w 70"/>
                  <a:gd name="T5" fmla="*/ 228 h 232"/>
                  <a:gd name="T6" fmla="*/ 11 w 70"/>
                  <a:gd name="T7" fmla="*/ 208 h 232"/>
                  <a:gd name="T8" fmla="*/ 31 w 70"/>
                  <a:gd name="T9" fmla="*/ 152 h 232"/>
                  <a:gd name="T10" fmla="*/ 35 w 70"/>
                  <a:gd name="T11" fmla="*/ 105 h 232"/>
                  <a:gd name="T12" fmla="*/ 53 w 70"/>
                  <a:gd name="T13" fmla="*/ 18 h 232"/>
                  <a:gd name="T14" fmla="*/ 70 w 70"/>
                  <a:gd name="T15" fmla="*/ 3 h 232"/>
                  <a:gd name="T16" fmla="*/ 56 w 70"/>
                  <a:gd name="T17" fmla="*/ 81 h 232"/>
                  <a:gd name="T18" fmla="*/ 37 w 70"/>
                  <a:gd name="T19" fmla="*/ 172 h 232"/>
                  <a:gd name="T20" fmla="*/ 40 w 70"/>
                  <a:gd name="T21" fmla="*/ 180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0" h="232">
                    <a:moveTo>
                      <a:pt x="40" y="180"/>
                    </a:moveTo>
                    <a:cubicBezTo>
                      <a:pt x="31" y="190"/>
                      <a:pt x="26" y="201"/>
                      <a:pt x="20" y="212"/>
                    </a:cubicBezTo>
                    <a:cubicBezTo>
                      <a:pt x="17" y="218"/>
                      <a:pt x="20" y="232"/>
                      <a:pt x="9" y="228"/>
                    </a:cubicBezTo>
                    <a:cubicBezTo>
                      <a:pt x="0" y="225"/>
                      <a:pt x="9" y="215"/>
                      <a:pt x="11" y="208"/>
                    </a:cubicBezTo>
                    <a:cubicBezTo>
                      <a:pt x="17" y="189"/>
                      <a:pt x="24" y="171"/>
                      <a:pt x="31" y="152"/>
                    </a:cubicBezTo>
                    <a:cubicBezTo>
                      <a:pt x="26" y="136"/>
                      <a:pt x="32" y="120"/>
                      <a:pt x="35" y="105"/>
                    </a:cubicBezTo>
                    <a:cubicBezTo>
                      <a:pt x="42" y="76"/>
                      <a:pt x="41" y="46"/>
                      <a:pt x="53" y="18"/>
                    </a:cubicBezTo>
                    <a:cubicBezTo>
                      <a:pt x="57" y="10"/>
                      <a:pt x="58" y="0"/>
                      <a:pt x="70" y="3"/>
                    </a:cubicBezTo>
                    <a:cubicBezTo>
                      <a:pt x="59" y="28"/>
                      <a:pt x="60" y="55"/>
                      <a:pt x="56" y="81"/>
                    </a:cubicBezTo>
                    <a:cubicBezTo>
                      <a:pt x="51" y="111"/>
                      <a:pt x="47" y="142"/>
                      <a:pt x="37" y="172"/>
                    </a:cubicBezTo>
                    <a:cubicBezTo>
                      <a:pt x="36" y="176"/>
                      <a:pt x="37" y="178"/>
                      <a:pt x="40" y="180"/>
                    </a:cubicBezTo>
                    <a:close/>
                  </a:path>
                </a:pathLst>
              </a:custGeom>
              <a:solidFill>
                <a:srgbClr val="EADF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8" name="Freeform 105">
                <a:extLst>
                  <a:ext uri="{FF2B5EF4-FFF2-40B4-BE49-F238E27FC236}">
                    <a16:creationId xmlns:a16="http://schemas.microsoft.com/office/drawing/2014/main" id="{AEAF161C-A22F-4123-9E73-5E1FBEA4D9C3}"/>
                  </a:ext>
                </a:extLst>
              </p:cNvPr>
              <p:cNvSpPr>
                <a:spLocks/>
              </p:cNvSpPr>
              <p:nvPr/>
            </p:nvSpPr>
            <p:spPr bwMode="auto">
              <a:xfrm>
                <a:off x="852" y="921"/>
                <a:ext cx="127" cy="161"/>
              </a:xfrm>
              <a:custGeom>
                <a:avLst/>
                <a:gdLst>
                  <a:gd name="T0" fmla="*/ 51 w 113"/>
                  <a:gd name="T1" fmla="*/ 77 h 144"/>
                  <a:gd name="T2" fmla="*/ 33 w 113"/>
                  <a:gd name="T3" fmla="*/ 68 h 144"/>
                  <a:gd name="T4" fmla="*/ 9 w 113"/>
                  <a:gd name="T5" fmla="*/ 33 h 144"/>
                  <a:gd name="T6" fmla="*/ 2 w 113"/>
                  <a:gd name="T7" fmla="*/ 0 h 144"/>
                  <a:gd name="T8" fmla="*/ 48 w 113"/>
                  <a:gd name="T9" fmla="*/ 39 h 144"/>
                  <a:gd name="T10" fmla="*/ 113 w 113"/>
                  <a:gd name="T11" fmla="*/ 125 h 144"/>
                  <a:gd name="T12" fmla="*/ 110 w 113"/>
                  <a:gd name="T13" fmla="*/ 136 h 144"/>
                  <a:gd name="T14" fmla="*/ 96 w 113"/>
                  <a:gd name="T15" fmla="*/ 127 h 144"/>
                  <a:gd name="T16" fmla="*/ 61 w 113"/>
                  <a:gd name="T17" fmla="*/ 82 h 144"/>
                  <a:gd name="T18" fmla="*/ 51 w 113"/>
                  <a:gd name="T19" fmla="*/ 77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3" h="144">
                    <a:moveTo>
                      <a:pt x="51" y="77"/>
                    </a:moveTo>
                    <a:cubicBezTo>
                      <a:pt x="43" y="78"/>
                      <a:pt x="39" y="71"/>
                      <a:pt x="33" y="68"/>
                    </a:cubicBezTo>
                    <a:cubicBezTo>
                      <a:pt x="30" y="53"/>
                      <a:pt x="13" y="48"/>
                      <a:pt x="9" y="33"/>
                    </a:cubicBezTo>
                    <a:cubicBezTo>
                      <a:pt x="22" y="19"/>
                      <a:pt x="0" y="13"/>
                      <a:pt x="2" y="0"/>
                    </a:cubicBezTo>
                    <a:cubicBezTo>
                      <a:pt x="22" y="8"/>
                      <a:pt x="35" y="24"/>
                      <a:pt x="48" y="39"/>
                    </a:cubicBezTo>
                    <a:cubicBezTo>
                      <a:pt x="75" y="64"/>
                      <a:pt x="97" y="92"/>
                      <a:pt x="113" y="125"/>
                    </a:cubicBezTo>
                    <a:cubicBezTo>
                      <a:pt x="112" y="129"/>
                      <a:pt x="111" y="132"/>
                      <a:pt x="110" y="136"/>
                    </a:cubicBezTo>
                    <a:cubicBezTo>
                      <a:pt x="98" y="144"/>
                      <a:pt x="98" y="131"/>
                      <a:pt x="96" y="127"/>
                    </a:cubicBezTo>
                    <a:cubicBezTo>
                      <a:pt x="86" y="110"/>
                      <a:pt x="75" y="95"/>
                      <a:pt x="61" y="82"/>
                    </a:cubicBezTo>
                    <a:cubicBezTo>
                      <a:pt x="58" y="80"/>
                      <a:pt x="56" y="76"/>
                      <a:pt x="51" y="77"/>
                    </a:cubicBezTo>
                    <a:close/>
                  </a:path>
                </a:pathLst>
              </a:custGeom>
              <a:solidFill>
                <a:srgbClr val="F0DCC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9" name="Freeform 106">
                <a:extLst>
                  <a:ext uri="{FF2B5EF4-FFF2-40B4-BE49-F238E27FC236}">
                    <a16:creationId xmlns:a16="http://schemas.microsoft.com/office/drawing/2014/main" id="{DC5ED283-7E1C-4551-BFED-F030176D4E84}"/>
                  </a:ext>
                </a:extLst>
              </p:cNvPr>
              <p:cNvSpPr>
                <a:spLocks/>
              </p:cNvSpPr>
              <p:nvPr/>
            </p:nvSpPr>
            <p:spPr bwMode="auto">
              <a:xfrm>
                <a:off x="547" y="2607"/>
                <a:ext cx="127" cy="50"/>
              </a:xfrm>
              <a:custGeom>
                <a:avLst/>
                <a:gdLst>
                  <a:gd name="T0" fmla="*/ 113 w 113"/>
                  <a:gd name="T1" fmla="*/ 44 h 45"/>
                  <a:gd name="T2" fmla="*/ 17 w 113"/>
                  <a:gd name="T3" fmla="*/ 44 h 45"/>
                  <a:gd name="T4" fmla="*/ 0 w 113"/>
                  <a:gd name="T5" fmla="*/ 40 h 45"/>
                  <a:gd name="T6" fmla="*/ 7 w 113"/>
                  <a:gd name="T7" fmla="*/ 30 h 45"/>
                  <a:gd name="T8" fmla="*/ 45 w 113"/>
                  <a:gd name="T9" fmla="*/ 4 h 45"/>
                  <a:gd name="T10" fmla="*/ 113 w 113"/>
                  <a:gd name="T11" fmla="*/ 44 h 45"/>
                </a:gdLst>
                <a:ahLst/>
                <a:cxnLst>
                  <a:cxn ang="0">
                    <a:pos x="T0" y="T1"/>
                  </a:cxn>
                  <a:cxn ang="0">
                    <a:pos x="T2" y="T3"/>
                  </a:cxn>
                  <a:cxn ang="0">
                    <a:pos x="T4" y="T5"/>
                  </a:cxn>
                  <a:cxn ang="0">
                    <a:pos x="T6" y="T7"/>
                  </a:cxn>
                  <a:cxn ang="0">
                    <a:pos x="T8" y="T9"/>
                  </a:cxn>
                  <a:cxn ang="0">
                    <a:pos x="T10" y="T11"/>
                  </a:cxn>
                </a:cxnLst>
                <a:rect l="0" t="0" r="r" b="b"/>
                <a:pathLst>
                  <a:path w="113" h="45">
                    <a:moveTo>
                      <a:pt x="113" y="44"/>
                    </a:moveTo>
                    <a:cubicBezTo>
                      <a:pt x="81" y="44"/>
                      <a:pt x="49" y="44"/>
                      <a:pt x="17" y="44"/>
                    </a:cubicBezTo>
                    <a:cubicBezTo>
                      <a:pt x="11" y="44"/>
                      <a:pt x="5" y="45"/>
                      <a:pt x="0" y="40"/>
                    </a:cubicBezTo>
                    <a:cubicBezTo>
                      <a:pt x="3" y="37"/>
                      <a:pt x="6" y="34"/>
                      <a:pt x="7" y="30"/>
                    </a:cubicBezTo>
                    <a:cubicBezTo>
                      <a:pt x="13" y="12"/>
                      <a:pt x="24" y="0"/>
                      <a:pt x="45" y="4"/>
                    </a:cubicBezTo>
                    <a:cubicBezTo>
                      <a:pt x="67" y="18"/>
                      <a:pt x="90" y="31"/>
                      <a:pt x="113" y="44"/>
                    </a:cubicBezTo>
                    <a:close/>
                  </a:path>
                </a:pathLst>
              </a:custGeom>
              <a:solidFill>
                <a:srgbClr val="87B9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0" name="Freeform 107">
                <a:extLst>
                  <a:ext uri="{FF2B5EF4-FFF2-40B4-BE49-F238E27FC236}">
                    <a16:creationId xmlns:a16="http://schemas.microsoft.com/office/drawing/2014/main" id="{15C8B998-1E78-4798-B914-2F0F79B5C1FB}"/>
                  </a:ext>
                </a:extLst>
              </p:cNvPr>
              <p:cNvSpPr>
                <a:spLocks/>
              </p:cNvSpPr>
              <p:nvPr/>
            </p:nvSpPr>
            <p:spPr bwMode="auto">
              <a:xfrm>
                <a:off x="72" y="3892"/>
                <a:ext cx="235" cy="39"/>
              </a:xfrm>
              <a:custGeom>
                <a:avLst/>
                <a:gdLst>
                  <a:gd name="T0" fmla="*/ 204 w 209"/>
                  <a:gd name="T1" fmla="*/ 32 h 35"/>
                  <a:gd name="T2" fmla="*/ 77 w 209"/>
                  <a:gd name="T3" fmla="*/ 22 h 35"/>
                  <a:gd name="T4" fmla="*/ 0 w 209"/>
                  <a:gd name="T5" fmla="*/ 12 h 35"/>
                  <a:gd name="T6" fmla="*/ 4 w 209"/>
                  <a:gd name="T7" fmla="*/ 0 h 35"/>
                  <a:gd name="T8" fmla="*/ 108 w 209"/>
                  <a:gd name="T9" fmla="*/ 8 h 35"/>
                  <a:gd name="T10" fmla="*/ 190 w 209"/>
                  <a:gd name="T11" fmla="*/ 21 h 35"/>
                  <a:gd name="T12" fmla="*/ 204 w 209"/>
                  <a:gd name="T13" fmla="*/ 32 h 35"/>
                </a:gdLst>
                <a:ahLst/>
                <a:cxnLst>
                  <a:cxn ang="0">
                    <a:pos x="T0" y="T1"/>
                  </a:cxn>
                  <a:cxn ang="0">
                    <a:pos x="T2" y="T3"/>
                  </a:cxn>
                  <a:cxn ang="0">
                    <a:pos x="T4" y="T5"/>
                  </a:cxn>
                  <a:cxn ang="0">
                    <a:pos x="T6" y="T7"/>
                  </a:cxn>
                  <a:cxn ang="0">
                    <a:pos x="T8" y="T9"/>
                  </a:cxn>
                  <a:cxn ang="0">
                    <a:pos x="T10" y="T11"/>
                  </a:cxn>
                  <a:cxn ang="0">
                    <a:pos x="T12" y="T13"/>
                  </a:cxn>
                </a:cxnLst>
                <a:rect l="0" t="0" r="r" b="b"/>
                <a:pathLst>
                  <a:path w="209" h="35">
                    <a:moveTo>
                      <a:pt x="204" y="32"/>
                    </a:moveTo>
                    <a:cubicBezTo>
                      <a:pt x="161" y="35"/>
                      <a:pt x="119" y="26"/>
                      <a:pt x="77" y="22"/>
                    </a:cubicBezTo>
                    <a:cubicBezTo>
                      <a:pt x="51" y="19"/>
                      <a:pt x="25" y="22"/>
                      <a:pt x="0" y="12"/>
                    </a:cubicBezTo>
                    <a:cubicBezTo>
                      <a:pt x="1" y="8"/>
                      <a:pt x="3" y="4"/>
                      <a:pt x="4" y="0"/>
                    </a:cubicBezTo>
                    <a:cubicBezTo>
                      <a:pt x="39" y="2"/>
                      <a:pt x="74" y="0"/>
                      <a:pt x="108" y="8"/>
                    </a:cubicBezTo>
                    <a:cubicBezTo>
                      <a:pt x="135" y="16"/>
                      <a:pt x="162" y="25"/>
                      <a:pt x="190" y="21"/>
                    </a:cubicBezTo>
                    <a:cubicBezTo>
                      <a:pt x="197" y="21"/>
                      <a:pt x="209" y="17"/>
                      <a:pt x="204" y="32"/>
                    </a:cubicBezTo>
                    <a:close/>
                  </a:path>
                </a:pathLst>
              </a:custGeom>
              <a:solidFill>
                <a:srgbClr val="6CAB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1" name="Freeform 108">
                <a:extLst>
                  <a:ext uri="{FF2B5EF4-FFF2-40B4-BE49-F238E27FC236}">
                    <a16:creationId xmlns:a16="http://schemas.microsoft.com/office/drawing/2014/main" id="{49379F8C-BA2A-4A64-B093-152E3B5C82ED}"/>
                  </a:ext>
                </a:extLst>
              </p:cNvPr>
              <p:cNvSpPr>
                <a:spLocks/>
              </p:cNvSpPr>
              <p:nvPr/>
            </p:nvSpPr>
            <p:spPr bwMode="auto">
              <a:xfrm>
                <a:off x="625" y="2194"/>
                <a:ext cx="73" cy="176"/>
              </a:xfrm>
              <a:custGeom>
                <a:avLst/>
                <a:gdLst>
                  <a:gd name="T0" fmla="*/ 63 w 65"/>
                  <a:gd name="T1" fmla="*/ 2 h 156"/>
                  <a:gd name="T2" fmla="*/ 59 w 65"/>
                  <a:gd name="T3" fmla="*/ 35 h 156"/>
                  <a:gd name="T4" fmla="*/ 55 w 65"/>
                  <a:gd name="T5" fmla="*/ 59 h 156"/>
                  <a:gd name="T6" fmla="*/ 21 w 65"/>
                  <a:gd name="T7" fmla="*/ 149 h 156"/>
                  <a:gd name="T8" fmla="*/ 12 w 65"/>
                  <a:gd name="T9" fmla="*/ 155 h 156"/>
                  <a:gd name="T10" fmla="*/ 4 w 65"/>
                  <a:gd name="T11" fmla="*/ 139 h 156"/>
                  <a:gd name="T12" fmla="*/ 14 w 65"/>
                  <a:gd name="T13" fmla="*/ 107 h 156"/>
                  <a:gd name="T14" fmla="*/ 40 w 65"/>
                  <a:gd name="T15" fmla="*/ 31 h 156"/>
                  <a:gd name="T16" fmla="*/ 44 w 65"/>
                  <a:gd name="T17" fmla="*/ 7 h 156"/>
                  <a:gd name="T18" fmla="*/ 56 w 65"/>
                  <a:gd name="T19" fmla="*/ 2 h 156"/>
                  <a:gd name="T20" fmla="*/ 63 w 65"/>
                  <a:gd name="T21" fmla="*/ 2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5" h="156">
                    <a:moveTo>
                      <a:pt x="63" y="2"/>
                    </a:moveTo>
                    <a:cubicBezTo>
                      <a:pt x="65" y="13"/>
                      <a:pt x="51" y="23"/>
                      <a:pt x="59" y="35"/>
                    </a:cubicBezTo>
                    <a:cubicBezTo>
                      <a:pt x="65" y="44"/>
                      <a:pt x="58" y="51"/>
                      <a:pt x="55" y="59"/>
                    </a:cubicBezTo>
                    <a:cubicBezTo>
                      <a:pt x="44" y="89"/>
                      <a:pt x="41" y="122"/>
                      <a:pt x="21" y="149"/>
                    </a:cubicBezTo>
                    <a:cubicBezTo>
                      <a:pt x="19" y="152"/>
                      <a:pt x="18" y="156"/>
                      <a:pt x="12" y="155"/>
                    </a:cubicBezTo>
                    <a:cubicBezTo>
                      <a:pt x="0" y="155"/>
                      <a:pt x="11" y="143"/>
                      <a:pt x="4" y="139"/>
                    </a:cubicBezTo>
                    <a:cubicBezTo>
                      <a:pt x="0" y="126"/>
                      <a:pt x="10" y="117"/>
                      <a:pt x="14" y="107"/>
                    </a:cubicBezTo>
                    <a:cubicBezTo>
                      <a:pt x="24" y="82"/>
                      <a:pt x="38" y="58"/>
                      <a:pt x="40" y="31"/>
                    </a:cubicBezTo>
                    <a:cubicBezTo>
                      <a:pt x="40" y="22"/>
                      <a:pt x="40" y="14"/>
                      <a:pt x="44" y="7"/>
                    </a:cubicBezTo>
                    <a:cubicBezTo>
                      <a:pt x="46" y="0"/>
                      <a:pt x="56" y="14"/>
                      <a:pt x="56" y="2"/>
                    </a:cubicBezTo>
                    <a:cubicBezTo>
                      <a:pt x="59" y="1"/>
                      <a:pt x="61" y="1"/>
                      <a:pt x="63" y="2"/>
                    </a:cubicBezTo>
                    <a:close/>
                  </a:path>
                </a:pathLst>
              </a:custGeom>
              <a:solidFill>
                <a:srgbClr val="DEBD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2" name="Freeform 109">
                <a:extLst>
                  <a:ext uri="{FF2B5EF4-FFF2-40B4-BE49-F238E27FC236}">
                    <a16:creationId xmlns:a16="http://schemas.microsoft.com/office/drawing/2014/main" id="{796B9739-7985-42A0-978E-8D1EC11AF17D}"/>
                  </a:ext>
                </a:extLst>
              </p:cNvPr>
              <p:cNvSpPr>
                <a:spLocks/>
              </p:cNvSpPr>
              <p:nvPr/>
            </p:nvSpPr>
            <p:spPr bwMode="auto">
              <a:xfrm>
                <a:off x="2012" y="2638"/>
                <a:ext cx="92" cy="64"/>
              </a:xfrm>
              <a:custGeom>
                <a:avLst/>
                <a:gdLst>
                  <a:gd name="T0" fmla="*/ 82 w 82"/>
                  <a:gd name="T1" fmla="*/ 52 h 57"/>
                  <a:gd name="T2" fmla="*/ 76 w 82"/>
                  <a:gd name="T3" fmla="*/ 57 h 57"/>
                  <a:gd name="T4" fmla="*/ 0 w 82"/>
                  <a:gd name="T5" fmla="*/ 46 h 57"/>
                  <a:gd name="T6" fmla="*/ 1 w 82"/>
                  <a:gd name="T7" fmla="*/ 40 h 57"/>
                  <a:gd name="T8" fmla="*/ 70 w 82"/>
                  <a:gd name="T9" fmla="*/ 0 h 57"/>
                  <a:gd name="T10" fmla="*/ 82 w 82"/>
                  <a:gd name="T11" fmla="*/ 52 h 57"/>
                </a:gdLst>
                <a:ahLst/>
                <a:cxnLst>
                  <a:cxn ang="0">
                    <a:pos x="T0" y="T1"/>
                  </a:cxn>
                  <a:cxn ang="0">
                    <a:pos x="T2" y="T3"/>
                  </a:cxn>
                  <a:cxn ang="0">
                    <a:pos x="T4" y="T5"/>
                  </a:cxn>
                  <a:cxn ang="0">
                    <a:pos x="T6" y="T7"/>
                  </a:cxn>
                  <a:cxn ang="0">
                    <a:pos x="T8" y="T9"/>
                  </a:cxn>
                  <a:cxn ang="0">
                    <a:pos x="T10" y="T11"/>
                  </a:cxn>
                </a:cxnLst>
                <a:rect l="0" t="0" r="r" b="b"/>
                <a:pathLst>
                  <a:path w="82" h="57">
                    <a:moveTo>
                      <a:pt x="82" y="52"/>
                    </a:moveTo>
                    <a:cubicBezTo>
                      <a:pt x="80" y="54"/>
                      <a:pt x="78" y="57"/>
                      <a:pt x="76" y="57"/>
                    </a:cubicBezTo>
                    <a:cubicBezTo>
                      <a:pt x="51" y="53"/>
                      <a:pt x="25" y="50"/>
                      <a:pt x="0" y="46"/>
                    </a:cubicBezTo>
                    <a:cubicBezTo>
                      <a:pt x="0" y="46"/>
                      <a:pt x="1" y="42"/>
                      <a:pt x="1" y="40"/>
                    </a:cubicBezTo>
                    <a:cubicBezTo>
                      <a:pt x="24" y="27"/>
                      <a:pt x="47" y="13"/>
                      <a:pt x="70" y="0"/>
                    </a:cubicBezTo>
                    <a:cubicBezTo>
                      <a:pt x="74" y="17"/>
                      <a:pt x="78" y="35"/>
                      <a:pt x="82" y="52"/>
                    </a:cubicBezTo>
                    <a:close/>
                  </a:path>
                </a:pathLst>
              </a:custGeom>
              <a:solidFill>
                <a:srgbClr val="D4E0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3" name="Freeform 110">
                <a:extLst>
                  <a:ext uri="{FF2B5EF4-FFF2-40B4-BE49-F238E27FC236}">
                    <a16:creationId xmlns:a16="http://schemas.microsoft.com/office/drawing/2014/main" id="{C09C58D6-C833-4ACC-B6A6-311F047E08A3}"/>
                  </a:ext>
                </a:extLst>
              </p:cNvPr>
              <p:cNvSpPr>
                <a:spLocks/>
              </p:cNvSpPr>
              <p:nvPr/>
            </p:nvSpPr>
            <p:spPr bwMode="auto">
              <a:xfrm>
                <a:off x="306" y="3062"/>
                <a:ext cx="136" cy="49"/>
              </a:xfrm>
              <a:custGeom>
                <a:avLst/>
                <a:gdLst>
                  <a:gd name="T0" fmla="*/ 48 w 121"/>
                  <a:gd name="T1" fmla="*/ 39 h 44"/>
                  <a:gd name="T2" fmla="*/ 0 w 121"/>
                  <a:gd name="T3" fmla="*/ 35 h 44"/>
                  <a:gd name="T4" fmla="*/ 16 w 121"/>
                  <a:gd name="T5" fmla="*/ 0 h 44"/>
                  <a:gd name="T6" fmla="*/ 63 w 121"/>
                  <a:gd name="T7" fmla="*/ 4 h 44"/>
                  <a:gd name="T8" fmla="*/ 120 w 121"/>
                  <a:gd name="T9" fmla="*/ 11 h 44"/>
                  <a:gd name="T10" fmla="*/ 121 w 121"/>
                  <a:gd name="T11" fmla="*/ 14 h 44"/>
                  <a:gd name="T12" fmla="*/ 120 w 121"/>
                  <a:gd name="T13" fmla="*/ 16 h 44"/>
                  <a:gd name="T14" fmla="*/ 72 w 121"/>
                  <a:gd name="T15" fmla="*/ 24 h 44"/>
                  <a:gd name="T16" fmla="*/ 48 w 121"/>
                  <a:gd name="T17" fmla="*/ 39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1" h="44">
                    <a:moveTo>
                      <a:pt x="48" y="39"/>
                    </a:moveTo>
                    <a:cubicBezTo>
                      <a:pt x="32" y="35"/>
                      <a:pt x="16" y="44"/>
                      <a:pt x="0" y="35"/>
                    </a:cubicBezTo>
                    <a:cubicBezTo>
                      <a:pt x="6" y="23"/>
                      <a:pt x="11" y="11"/>
                      <a:pt x="16" y="0"/>
                    </a:cubicBezTo>
                    <a:cubicBezTo>
                      <a:pt x="32" y="1"/>
                      <a:pt x="48" y="1"/>
                      <a:pt x="63" y="4"/>
                    </a:cubicBezTo>
                    <a:cubicBezTo>
                      <a:pt x="82" y="7"/>
                      <a:pt x="102" y="4"/>
                      <a:pt x="120" y="11"/>
                    </a:cubicBezTo>
                    <a:cubicBezTo>
                      <a:pt x="121" y="12"/>
                      <a:pt x="121" y="13"/>
                      <a:pt x="121" y="14"/>
                    </a:cubicBezTo>
                    <a:cubicBezTo>
                      <a:pt x="121" y="15"/>
                      <a:pt x="121" y="16"/>
                      <a:pt x="120" y="16"/>
                    </a:cubicBezTo>
                    <a:cubicBezTo>
                      <a:pt x="104" y="19"/>
                      <a:pt x="91" y="30"/>
                      <a:pt x="72" y="24"/>
                    </a:cubicBezTo>
                    <a:cubicBezTo>
                      <a:pt x="66" y="23"/>
                      <a:pt x="53" y="29"/>
                      <a:pt x="48" y="39"/>
                    </a:cubicBezTo>
                    <a:close/>
                  </a:path>
                </a:pathLst>
              </a:custGeom>
              <a:solidFill>
                <a:srgbClr val="A1C7D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4" name="Freeform 111">
                <a:extLst>
                  <a:ext uri="{FF2B5EF4-FFF2-40B4-BE49-F238E27FC236}">
                    <a16:creationId xmlns:a16="http://schemas.microsoft.com/office/drawing/2014/main" id="{4E21159F-E214-406B-8339-17D41125F242}"/>
                  </a:ext>
                </a:extLst>
              </p:cNvPr>
              <p:cNvSpPr>
                <a:spLocks/>
              </p:cNvSpPr>
              <p:nvPr/>
            </p:nvSpPr>
            <p:spPr bwMode="auto">
              <a:xfrm>
                <a:off x="1906" y="2913"/>
                <a:ext cx="273" cy="30"/>
              </a:xfrm>
              <a:custGeom>
                <a:avLst/>
                <a:gdLst>
                  <a:gd name="T0" fmla="*/ 243 w 243"/>
                  <a:gd name="T1" fmla="*/ 12 h 26"/>
                  <a:gd name="T2" fmla="*/ 177 w 243"/>
                  <a:gd name="T3" fmla="*/ 13 h 26"/>
                  <a:gd name="T4" fmla="*/ 93 w 243"/>
                  <a:gd name="T5" fmla="*/ 21 h 26"/>
                  <a:gd name="T6" fmla="*/ 31 w 243"/>
                  <a:gd name="T7" fmla="*/ 18 h 26"/>
                  <a:gd name="T8" fmla="*/ 0 w 243"/>
                  <a:gd name="T9" fmla="*/ 12 h 26"/>
                  <a:gd name="T10" fmla="*/ 93 w 243"/>
                  <a:gd name="T11" fmla="*/ 5 h 26"/>
                  <a:gd name="T12" fmla="*/ 154 w 243"/>
                  <a:gd name="T13" fmla="*/ 4 h 26"/>
                  <a:gd name="T14" fmla="*/ 239 w 243"/>
                  <a:gd name="T15" fmla="*/ 0 h 26"/>
                  <a:gd name="T16" fmla="*/ 243 w 243"/>
                  <a:gd name="T17" fmla="*/ 12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3" h="26">
                    <a:moveTo>
                      <a:pt x="243" y="12"/>
                    </a:moveTo>
                    <a:cubicBezTo>
                      <a:pt x="221" y="5"/>
                      <a:pt x="198" y="9"/>
                      <a:pt x="177" y="13"/>
                    </a:cubicBezTo>
                    <a:cubicBezTo>
                      <a:pt x="149" y="18"/>
                      <a:pt x="121" y="13"/>
                      <a:pt x="93" y="21"/>
                    </a:cubicBezTo>
                    <a:cubicBezTo>
                      <a:pt x="74" y="26"/>
                      <a:pt x="52" y="21"/>
                      <a:pt x="31" y="18"/>
                    </a:cubicBezTo>
                    <a:cubicBezTo>
                      <a:pt x="21" y="16"/>
                      <a:pt x="8" y="25"/>
                      <a:pt x="0" y="12"/>
                    </a:cubicBezTo>
                    <a:cubicBezTo>
                      <a:pt x="31" y="9"/>
                      <a:pt x="62" y="11"/>
                      <a:pt x="93" y="5"/>
                    </a:cubicBezTo>
                    <a:cubicBezTo>
                      <a:pt x="111" y="2"/>
                      <a:pt x="133" y="1"/>
                      <a:pt x="154" y="4"/>
                    </a:cubicBezTo>
                    <a:cubicBezTo>
                      <a:pt x="181" y="9"/>
                      <a:pt x="211" y="6"/>
                      <a:pt x="239" y="0"/>
                    </a:cubicBezTo>
                    <a:cubicBezTo>
                      <a:pt x="241" y="4"/>
                      <a:pt x="242" y="8"/>
                      <a:pt x="243" y="12"/>
                    </a:cubicBezTo>
                    <a:close/>
                  </a:path>
                </a:pathLst>
              </a:custGeom>
              <a:solidFill>
                <a:srgbClr val="9AC7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5" name="Freeform 112">
                <a:extLst>
                  <a:ext uri="{FF2B5EF4-FFF2-40B4-BE49-F238E27FC236}">
                    <a16:creationId xmlns:a16="http://schemas.microsoft.com/office/drawing/2014/main" id="{83992FB9-9DCC-4CBF-BB89-B7F52E65627B}"/>
                  </a:ext>
                </a:extLst>
              </p:cNvPr>
              <p:cNvSpPr>
                <a:spLocks/>
              </p:cNvSpPr>
              <p:nvPr/>
            </p:nvSpPr>
            <p:spPr bwMode="auto">
              <a:xfrm>
                <a:off x="2063" y="719"/>
                <a:ext cx="84" cy="180"/>
              </a:xfrm>
              <a:custGeom>
                <a:avLst/>
                <a:gdLst>
                  <a:gd name="T0" fmla="*/ 0 w 74"/>
                  <a:gd name="T1" fmla="*/ 160 h 160"/>
                  <a:gd name="T2" fmla="*/ 49 w 74"/>
                  <a:gd name="T3" fmla="*/ 35 h 160"/>
                  <a:gd name="T4" fmla="*/ 55 w 74"/>
                  <a:gd name="T5" fmla="*/ 12 h 160"/>
                  <a:gd name="T6" fmla="*/ 68 w 74"/>
                  <a:gd name="T7" fmla="*/ 0 h 160"/>
                  <a:gd name="T8" fmla="*/ 68 w 74"/>
                  <a:gd name="T9" fmla="*/ 20 h 160"/>
                  <a:gd name="T10" fmla="*/ 52 w 74"/>
                  <a:gd name="T11" fmla="*/ 58 h 160"/>
                  <a:gd name="T12" fmla="*/ 0 w 74"/>
                  <a:gd name="T13" fmla="*/ 160 h 160"/>
                </a:gdLst>
                <a:ahLst/>
                <a:cxnLst>
                  <a:cxn ang="0">
                    <a:pos x="T0" y="T1"/>
                  </a:cxn>
                  <a:cxn ang="0">
                    <a:pos x="T2" y="T3"/>
                  </a:cxn>
                  <a:cxn ang="0">
                    <a:pos x="T4" y="T5"/>
                  </a:cxn>
                  <a:cxn ang="0">
                    <a:pos x="T6" y="T7"/>
                  </a:cxn>
                  <a:cxn ang="0">
                    <a:pos x="T8" y="T9"/>
                  </a:cxn>
                  <a:cxn ang="0">
                    <a:pos x="T10" y="T11"/>
                  </a:cxn>
                  <a:cxn ang="0">
                    <a:pos x="T12" y="T13"/>
                  </a:cxn>
                </a:cxnLst>
                <a:rect l="0" t="0" r="r" b="b"/>
                <a:pathLst>
                  <a:path w="74" h="160">
                    <a:moveTo>
                      <a:pt x="0" y="160"/>
                    </a:moveTo>
                    <a:cubicBezTo>
                      <a:pt x="11" y="116"/>
                      <a:pt x="21" y="72"/>
                      <a:pt x="49" y="35"/>
                    </a:cubicBezTo>
                    <a:cubicBezTo>
                      <a:pt x="53" y="29"/>
                      <a:pt x="50" y="19"/>
                      <a:pt x="55" y="12"/>
                    </a:cubicBezTo>
                    <a:cubicBezTo>
                      <a:pt x="62" y="11"/>
                      <a:pt x="63" y="4"/>
                      <a:pt x="68" y="0"/>
                    </a:cubicBezTo>
                    <a:cubicBezTo>
                      <a:pt x="74" y="6"/>
                      <a:pt x="72" y="13"/>
                      <a:pt x="68" y="20"/>
                    </a:cubicBezTo>
                    <a:cubicBezTo>
                      <a:pt x="60" y="32"/>
                      <a:pt x="56" y="45"/>
                      <a:pt x="52" y="58"/>
                    </a:cubicBezTo>
                    <a:cubicBezTo>
                      <a:pt x="41" y="95"/>
                      <a:pt x="23" y="129"/>
                      <a:pt x="0" y="160"/>
                    </a:cubicBezTo>
                    <a:close/>
                  </a:path>
                </a:pathLst>
              </a:custGeom>
              <a:solidFill>
                <a:srgbClr val="F0D9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6" name="Freeform 113">
                <a:extLst>
                  <a:ext uri="{FF2B5EF4-FFF2-40B4-BE49-F238E27FC236}">
                    <a16:creationId xmlns:a16="http://schemas.microsoft.com/office/drawing/2014/main" id="{6417B811-9CC1-4BBD-8BBB-D7021412E1C4}"/>
                  </a:ext>
                </a:extLst>
              </p:cNvPr>
              <p:cNvSpPr>
                <a:spLocks/>
              </p:cNvSpPr>
              <p:nvPr/>
            </p:nvSpPr>
            <p:spPr bwMode="auto">
              <a:xfrm>
                <a:off x="2213" y="3497"/>
                <a:ext cx="137" cy="41"/>
              </a:xfrm>
              <a:custGeom>
                <a:avLst/>
                <a:gdLst>
                  <a:gd name="T0" fmla="*/ 15 w 122"/>
                  <a:gd name="T1" fmla="*/ 8 h 37"/>
                  <a:gd name="T2" fmla="*/ 100 w 122"/>
                  <a:gd name="T3" fmla="*/ 4 h 37"/>
                  <a:gd name="T4" fmla="*/ 120 w 122"/>
                  <a:gd name="T5" fmla="*/ 8 h 37"/>
                  <a:gd name="T6" fmla="*/ 122 w 122"/>
                  <a:gd name="T7" fmla="*/ 20 h 37"/>
                  <a:gd name="T8" fmla="*/ 81 w 122"/>
                  <a:gd name="T9" fmla="*/ 32 h 37"/>
                  <a:gd name="T10" fmla="*/ 38 w 122"/>
                  <a:gd name="T11" fmla="*/ 36 h 37"/>
                  <a:gd name="T12" fmla="*/ 11 w 122"/>
                  <a:gd name="T13" fmla="*/ 28 h 37"/>
                  <a:gd name="T14" fmla="*/ 1 w 122"/>
                  <a:gd name="T15" fmla="*/ 21 h 37"/>
                  <a:gd name="T16" fmla="*/ 15 w 122"/>
                  <a:gd name="T17" fmla="*/ 8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2" h="37">
                    <a:moveTo>
                      <a:pt x="15" y="8"/>
                    </a:moveTo>
                    <a:cubicBezTo>
                      <a:pt x="43" y="10"/>
                      <a:pt x="71" y="3"/>
                      <a:pt x="100" y="4"/>
                    </a:cubicBezTo>
                    <a:cubicBezTo>
                      <a:pt x="106" y="4"/>
                      <a:pt x="114" y="0"/>
                      <a:pt x="120" y="8"/>
                    </a:cubicBezTo>
                    <a:cubicBezTo>
                      <a:pt x="121" y="12"/>
                      <a:pt x="122" y="16"/>
                      <a:pt x="122" y="20"/>
                    </a:cubicBezTo>
                    <a:cubicBezTo>
                      <a:pt x="111" y="31"/>
                      <a:pt x="98" y="36"/>
                      <a:pt x="81" y="32"/>
                    </a:cubicBezTo>
                    <a:cubicBezTo>
                      <a:pt x="67" y="29"/>
                      <a:pt x="52" y="37"/>
                      <a:pt x="38" y="36"/>
                    </a:cubicBezTo>
                    <a:cubicBezTo>
                      <a:pt x="29" y="33"/>
                      <a:pt x="24" y="20"/>
                      <a:pt x="11" y="28"/>
                    </a:cubicBezTo>
                    <a:cubicBezTo>
                      <a:pt x="7" y="31"/>
                      <a:pt x="2" y="26"/>
                      <a:pt x="1" y="21"/>
                    </a:cubicBezTo>
                    <a:cubicBezTo>
                      <a:pt x="0" y="11"/>
                      <a:pt x="10" y="12"/>
                      <a:pt x="15" y="8"/>
                    </a:cubicBezTo>
                    <a:close/>
                  </a:path>
                </a:pathLst>
              </a:custGeom>
              <a:solidFill>
                <a:srgbClr val="2F8C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7" name="Freeform 114">
                <a:extLst>
                  <a:ext uri="{FF2B5EF4-FFF2-40B4-BE49-F238E27FC236}">
                    <a16:creationId xmlns:a16="http://schemas.microsoft.com/office/drawing/2014/main" id="{B0D9A370-8225-46E2-A768-4EE939ED4FEF}"/>
                  </a:ext>
                </a:extLst>
              </p:cNvPr>
              <p:cNvSpPr>
                <a:spLocks/>
              </p:cNvSpPr>
              <p:nvPr/>
            </p:nvSpPr>
            <p:spPr bwMode="auto">
              <a:xfrm>
                <a:off x="831" y="1282"/>
                <a:ext cx="131" cy="296"/>
              </a:xfrm>
              <a:custGeom>
                <a:avLst/>
                <a:gdLst>
                  <a:gd name="T0" fmla="*/ 13 w 117"/>
                  <a:gd name="T1" fmla="*/ 235 h 263"/>
                  <a:gd name="T2" fmla="*/ 65 w 117"/>
                  <a:gd name="T3" fmla="*/ 119 h 263"/>
                  <a:gd name="T4" fmla="*/ 117 w 117"/>
                  <a:gd name="T5" fmla="*/ 0 h 263"/>
                  <a:gd name="T6" fmla="*/ 98 w 117"/>
                  <a:gd name="T7" fmla="*/ 66 h 263"/>
                  <a:gd name="T8" fmla="*/ 49 w 117"/>
                  <a:gd name="T9" fmla="*/ 179 h 263"/>
                  <a:gd name="T10" fmla="*/ 5 w 117"/>
                  <a:gd name="T11" fmla="*/ 263 h 263"/>
                  <a:gd name="T12" fmla="*/ 3 w 117"/>
                  <a:gd name="T13" fmla="*/ 261 h 263"/>
                  <a:gd name="T14" fmla="*/ 12 w 117"/>
                  <a:gd name="T15" fmla="*/ 238 h 263"/>
                  <a:gd name="T16" fmla="*/ 13 w 117"/>
                  <a:gd name="T17" fmla="*/ 235 h 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7" h="263">
                    <a:moveTo>
                      <a:pt x="13" y="235"/>
                    </a:moveTo>
                    <a:cubicBezTo>
                      <a:pt x="34" y="198"/>
                      <a:pt x="50" y="159"/>
                      <a:pt x="65" y="119"/>
                    </a:cubicBezTo>
                    <a:cubicBezTo>
                      <a:pt x="81" y="79"/>
                      <a:pt x="103" y="41"/>
                      <a:pt x="117" y="0"/>
                    </a:cubicBezTo>
                    <a:cubicBezTo>
                      <a:pt x="114" y="23"/>
                      <a:pt x="107" y="45"/>
                      <a:pt x="98" y="66"/>
                    </a:cubicBezTo>
                    <a:cubicBezTo>
                      <a:pt x="81" y="104"/>
                      <a:pt x="62" y="140"/>
                      <a:pt x="49" y="179"/>
                    </a:cubicBezTo>
                    <a:cubicBezTo>
                      <a:pt x="38" y="210"/>
                      <a:pt x="20" y="236"/>
                      <a:pt x="5" y="263"/>
                    </a:cubicBezTo>
                    <a:cubicBezTo>
                      <a:pt x="5" y="263"/>
                      <a:pt x="4" y="262"/>
                      <a:pt x="3" y="261"/>
                    </a:cubicBezTo>
                    <a:cubicBezTo>
                      <a:pt x="0" y="251"/>
                      <a:pt x="6" y="245"/>
                      <a:pt x="12" y="238"/>
                    </a:cubicBezTo>
                    <a:cubicBezTo>
                      <a:pt x="13" y="237"/>
                      <a:pt x="13" y="236"/>
                      <a:pt x="13" y="235"/>
                    </a:cubicBezTo>
                    <a:close/>
                  </a:path>
                </a:pathLst>
              </a:custGeom>
              <a:solidFill>
                <a:srgbClr val="956C5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8" name="Freeform 115">
                <a:extLst>
                  <a:ext uri="{FF2B5EF4-FFF2-40B4-BE49-F238E27FC236}">
                    <a16:creationId xmlns:a16="http://schemas.microsoft.com/office/drawing/2014/main" id="{2177C3EB-EFF9-4486-A35F-445DF68886C3}"/>
                  </a:ext>
                </a:extLst>
              </p:cNvPr>
              <p:cNvSpPr>
                <a:spLocks/>
              </p:cNvSpPr>
              <p:nvPr/>
            </p:nvSpPr>
            <p:spPr bwMode="auto">
              <a:xfrm>
                <a:off x="777" y="544"/>
                <a:ext cx="177" cy="180"/>
              </a:xfrm>
              <a:custGeom>
                <a:avLst/>
                <a:gdLst>
                  <a:gd name="T0" fmla="*/ 157 w 158"/>
                  <a:gd name="T1" fmla="*/ 160 h 160"/>
                  <a:gd name="T2" fmla="*/ 142 w 158"/>
                  <a:gd name="T3" fmla="*/ 146 h 160"/>
                  <a:gd name="T4" fmla="*/ 2 w 158"/>
                  <a:gd name="T5" fmla="*/ 28 h 160"/>
                  <a:gd name="T6" fmla="*/ 1 w 158"/>
                  <a:gd name="T7" fmla="*/ 24 h 160"/>
                  <a:gd name="T8" fmla="*/ 49 w 158"/>
                  <a:gd name="T9" fmla="*/ 49 h 160"/>
                  <a:gd name="T10" fmla="*/ 6 w 158"/>
                  <a:gd name="T11" fmla="*/ 9 h 160"/>
                  <a:gd name="T12" fmla="*/ 4 w 158"/>
                  <a:gd name="T13" fmla="*/ 1 h 160"/>
                  <a:gd name="T14" fmla="*/ 13 w 158"/>
                  <a:gd name="T15" fmla="*/ 4 h 160"/>
                  <a:gd name="T16" fmla="*/ 63 w 158"/>
                  <a:gd name="T17" fmla="*/ 64 h 160"/>
                  <a:gd name="T18" fmla="*/ 93 w 158"/>
                  <a:gd name="T19" fmla="*/ 86 h 160"/>
                  <a:gd name="T20" fmla="*/ 157 w 158"/>
                  <a:gd name="T21" fmla="*/ 154 h 160"/>
                  <a:gd name="T22" fmla="*/ 157 w 158"/>
                  <a:gd name="T23" fmla="*/ 16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8" h="160">
                    <a:moveTo>
                      <a:pt x="157" y="160"/>
                    </a:moveTo>
                    <a:cubicBezTo>
                      <a:pt x="152" y="155"/>
                      <a:pt x="147" y="151"/>
                      <a:pt x="142" y="146"/>
                    </a:cubicBezTo>
                    <a:cubicBezTo>
                      <a:pt x="100" y="101"/>
                      <a:pt x="52" y="64"/>
                      <a:pt x="2" y="28"/>
                    </a:cubicBezTo>
                    <a:cubicBezTo>
                      <a:pt x="1" y="28"/>
                      <a:pt x="1" y="26"/>
                      <a:pt x="1" y="24"/>
                    </a:cubicBezTo>
                    <a:cubicBezTo>
                      <a:pt x="21" y="24"/>
                      <a:pt x="30" y="44"/>
                      <a:pt x="49" y="49"/>
                    </a:cubicBezTo>
                    <a:cubicBezTo>
                      <a:pt x="35" y="36"/>
                      <a:pt x="20" y="22"/>
                      <a:pt x="6" y="9"/>
                    </a:cubicBezTo>
                    <a:cubicBezTo>
                      <a:pt x="3" y="7"/>
                      <a:pt x="0" y="4"/>
                      <a:pt x="4" y="1"/>
                    </a:cubicBezTo>
                    <a:cubicBezTo>
                      <a:pt x="6" y="0"/>
                      <a:pt x="10" y="3"/>
                      <a:pt x="13" y="4"/>
                    </a:cubicBezTo>
                    <a:cubicBezTo>
                      <a:pt x="29" y="25"/>
                      <a:pt x="52" y="39"/>
                      <a:pt x="63" y="64"/>
                    </a:cubicBezTo>
                    <a:cubicBezTo>
                      <a:pt x="67" y="73"/>
                      <a:pt x="84" y="76"/>
                      <a:pt x="93" y="86"/>
                    </a:cubicBezTo>
                    <a:cubicBezTo>
                      <a:pt x="114" y="109"/>
                      <a:pt x="136" y="131"/>
                      <a:pt x="157" y="154"/>
                    </a:cubicBezTo>
                    <a:cubicBezTo>
                      <a:pt x="158" y="156"/>
                      <a:pt x="158" y="158"/>
                      <a:pt x="157" y="160"/>
                    </a:cubicBezTo>
                    <a:close/>
                  </a:path>
                </a:pathLst>
              </a:custGeom>
              <a:solidFill>
                <a:srgbClr val="7157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9" name="Freeform 116">
                <a:extLst>
                  <a:ext uri="{FF2B5EF4-FFF2-40B4-BE49-F238E27FC236}">
                    <a16:creationId xmlns:a16="http://schemas.microsoft.com/office/drawing/2014/main" id="{761AA0C2-B4D9-4859-8078-87EC5209A4BD}"/>
                  </a:ext>
                </a:extLst>
              </p:cNvPr>
              <p:cNvSpPr>
                <a:spLocks/>
              </p:cNvSpPr>
              <p:nvPr/>
            </p:nvSpPr>
            <p:spPr bwMode="auto">
              <a:xfrm>
                <a:off x="1888" y="544"/>
                <a:ext cx="53" cy="196"/>
              </a:xfrm>
              <a:custGeom>
                <a:avLst/>
                <a:gdLst>
                  <a:gd name="T0" fmla="*/ 40 w 47"/>
                  <a:gd name="T1" fmla="*/ 0 h 174"/>
                  <a:gd name="T2" fmla="*/ 46 w 47"/>
                  <a:gd name="T3" fmla="*/ 8 h 174"/>
                  <a:gd name="T4" fmla="*/ 32 w 47"/>
                  <a:gd name="T5" fmla="*/ 66 h 174"/>
                  <a:gd name="T6" fmla="*/ 28 w 47"/>
                  <a:gd name="T7" fmla="*/ 92 h 174"/>
                  <a:gd name="T8" fmla="*/ 41 w 47"/>
                  <a:gd name="T9" fmla="*/ 83 h 174"/>
                  <a:gd name="T10" fmla="*/ 12 w 47"/>
                  <a:gd name="T11" fmla="*/ 174 h 174"/>
                  <a:gd name="T12" fmla="*/ 22 w 47"/>
                  <a:gd name="T13" fmla="*/ 98 h 174"/>
                  <a:gd name="T14" fmla="*/ 0 w 47"/>
                  <a:gd name="T15" fmla="*/ 163 h 174"/>
                  <a:gd name="T16" fmla="*/ 36 w 47"/>
                  <a:gd name="T17" fmla="*/ 8 h 174"/>
                  <a:gd name="T18" fmla="*/ 40 w 47"/>
                  <a:gd name="T19" fmla="*/ 0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 h="174">
                    <a:moveTo>
                      <a:pt x="40" y="0"/>
                    </a:moveTo>
                    <a:cubicBezTo>
                      <a:pt x="45" y="0"/>
                      <a:pt x="47" y="3"/>
                      <a:pt x="46" y="8"/>
                    </a:cubicBezTo>
                    <a:cubicBezTo>
                      <a:pt x="40" y="27"/>
                      <a:pt x="44" y="48"/>
                      <a:pt x="32" y="66"/>
                    </a:cubicBezTo>
                    <a:cubicBezTo>
                      <a:pt x="27" y="73"/>
                      <a:pt x="28" y="83"/>
                      <a:pt x="28" y="92"/>
                    </a:cubicBezTo>
                    <a:cubicBezTo>
                      <a:pt x="35" y="93"/>
                      <a:pt x="33" y="83"/>
                      <a:pt x="41" y="83"/>
                    </a:cubicBezTo>
                    <a:cubicBezTo>
                      <a:pt x="31" y="114"/>
                      <a:pt x="21" y="144"/>
                      <a:pt x="12" y="174"/>
                    </a:cubicBezTo>
                    <a:cubicBezTo>
                      <a:pt x="9" y="147"/>
                      <a:pt x="25" y="124"/>
                      <a:pt x="22" y="98"/>
                    </a:cubicBezTo>
                    <a:cubicBezTo>
                      <a:pt x="15" y="119"/>
                      <a:pt x="7" y="141"/>
                      <a:pt x="0" y="163"/>
                    </a:cubicBezTo>
                    <a:cubicBezTo>
                      <a:pt x="6" y="109"/>
                      <a:pt x="30" y="61"/>
                      <a:pt x="36" y="8"/>
                    </a:cubicBezTo>
                    <a:cubicBezTo>
                      <a:pt x="37" y="5"/>
                      <a:pt x="39" y="3"/>
                      <a:pt x="40" y="0"/>
                    </a:cubicBezTo>
                    <a:close/>
                  </a:path>
                </a:pathLst>
              </a:custGeom>
              <a:solidFill>
                <a:srgbClr val="7F5E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0" name="Freeform 117">
                <a:extLst>
                  <a:ext uri="{FF2B5EF4-FFF2-40B4-BE49-F238E27FC236}">
                    <a16:creationId xmlns:a16="http://schemas.microsoft.com/office/drawing/2014/main" id="{1FACF16F-B37E-430A-9598-E3C8FF64E0B0}"/>
                  </a:ext>
                </a:extLst>
              </p:cNvPr>
              <p:cNvSpPr>
                <a:spLocks/>
              </p:cNvSpPr>
              <p:nvPr/>
            </p:nvSpPr>
            <p:spPr bwMode="auto">
              <a:xfrm>
                <a:off x="754" y="715"/>
                <a:ext cx="146" cy="131"/>
              </a:xfrm>
              <a:custGeom>
                <a:avLst/>
                <a:gdLst>
                  <a:gd name="T0" fmla="*/ 117 w 130"/>
                  <a:gd name="T1" fmla="*/ 82 h 117"/>
                  <a:gd name="T2" fmla="*/ 118 w 130"/>
                  <a:gd name="T3" fmla="*/ 97 h 117"/>
                  <a:gd name="T4" fmla="*/ 130 w 130"/>
                  <a:gd name="T5" fmla="*/ 117 h 117"/>
                  <a:gd name="T6" fmla="*/ 110 w 130"/>
                  <a:gd name="T7" fmla="*/ 99 h 117"/>
                  <a:gd name="T8" fmla="*/ 32 w 130"/>
                  <a:gd name="T9" fmla="*/ 24 h 117"/>
                  <a:gd name="T10" fmla="*/ 0 w 130"/>
                  <a:gd name="T11" fmla="*/ 4 h 117"/>
                  <a:gd name="T12" fmla="*/ 21 w 130"/>
                  <a:gd name="T13" fmla="*/ 0 h 117"/>
                  <a:gd name="T14" fmla="*/ 66 w 130"/>
                  <a:gd name="T15" fmla="*/ 35 h 117"/>
                  <a:gd name="T16" fmla="*/ 87 w 130"/>
                  <a:gd name="T17" fmla="*/ 52 h 117"/>
                  <a:gd name="T18" fmla="*/ 93 w 130"/>
                  <a:gd name="T19" fmla="*/ 58 h 117"/>
                  <a:gd name="T20" fmla="*/ 117 w 130"/>
                  <a:gd name="T21" fmla="*/ 82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0" h="117">
                    <a:moveTo>
                      <a:pt x="117" y="82"/>
                    </a:moveTo>
                    <a:cubicBezTo>
                      <a:pt x="109" y="88"/>
                      <a:pt x="115" y="92"/>
                      <a:pt x="118" y="97"/>
                    </a:cubicBezTo>
                    <a:cubicBezTo>
                      <a:pt x="123" y="103"/>
                      <a:pt x="128" y="108"/>
                      <a:pt x="130" y="117"/>
                    </a:cubicBezTo>
                    <a:cubicBezTo>
                      <a:pt x="123" y="111"/>
                      <a:pt x="116" y="106"/>
                      <a:pt x="110" y="99"/>
                    </a:cubicBezTo>
                    <a:cubicBezTo>
                      <a:pt x="87" y="70"/>
                      <a:pt x="58" y="49"/>
                      <a:pt x="32" y="24"/>
                    </a:cubicBezTo>
                    <a:cubicBezTo>
                      <a:pt x="22" y="15"/>
                      <a:pt x="6" y="19"/>
                      <a:pt x="0" y="4"/>
                    </a:cubicBezTo>
                    <a:cubicBezTo>
                      <a:pt x="7" y="2"/>
                      <a:pt x="16" y="7"/>
                      <a:pt x="21" y="0"/>
                    </a:cubicBezTo>
                    <a:cubicBezTo>
                      <a:pt x="38" y="9"/>
                      <a:pt x="51" y="23"/>
                      <a:pt x="66" y="35"/>
                    </a:cubicBezTo>
                    <a:cubicBezTo>
                      <a:pt x="73" y="41"/>
                      <a:pt x="78" y="49"/>
                      <a:pt x="87" y="52"/>
                    </a:cubicBezTo>
                    <a:cubicBezTo>
                      <a:pt x="89" y="54"/>
                      <a:pt x="91" y="56"/>
                      <a:pt x="93" y="58"/>
                    </a:cubicBezTo>
                    <a:cubicBezTo>
                      <a:pt x="100" y="67"/>
                      <a:pt x="110" y="73"/>
                      <a:pt x="117" y="82"/>
                    </a:cubicBezTo>
                    <a:close/>
                  </a:path>
                </a:pathLst>
              </a:custGeom>
              <a:solidFill>
                <a:srgbClr val="F1D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1" name="Freeform 118">
                <a:extLst>
                  <a:ext uri="{FF2B5EF4-FFF2-40B4-BE49-F238E27FC236}">
                    <a16:creationId xmlns:a16="http://schemas.microsoft.com/office/drawing/2014/main" id="{83835D8E-FCFD-4A58-A0D6-4C902A110749}"/>
                  </a:ext>
                </a:extLst>
              </p:cNvPr>
              <p:cNvSpPr>
                <a:spLocks/>
              </p:cNvSpPr>
              <p:nvPr/>
            </p:nvSpPr>
            <p:spPr bwMode="auto">
              <a:xfrm>
                <a:off x="58" y="3943"/>
                <a:ext cx="134" cy="47"/>
              </a:xfrm>
              <a:custGeom>
                <a:avLst/>
                <a:gdLst>
                  <a:gd name="T0" fmla="*/ 4 w 119"/>
                  <a:gd name="T1" fmla="*/ 7 h 42"/>
                  <a:gd name="T2" fmla="*/ 50 w 119"/>
                  <a:gd name="T3" fmla="*/ 21 h 42"/>
                  <a:gd name="T4" fmla="*/ 72 w 119"/>
                  <a:gd name="T5" fmla="*/ 16 h 42"/>
                  <a:gd name="T6" fmla="*/ 109 w 119"/>
                  <a:gd name="T7" fmla="*/ 15 h 42"/>
                  <a:gd name="T8" fmla="*/ 116 w 119"/>
                  <a:gd name="T9" fmla="*/ 23 h 42"/>
                  <a:gd name="T10" fmla="*/ 119 w 119"/>
                  <a:gd name="T11" fmla="*/ 28 h 42"/>
                  <a:gd name="T12" fmla="*/ 92 w 119"/>
                  <a:gd name="T13" fmla="*/ 39 h 42"/>
                  <a:gd name="T14" fmla="*/ 90 w 119"/>
                  <a:gd name="T15" fmla="*/ 39 h 42"/>
                  <a:gd name="T16" fmla="*/ 88 w 119"/>
                  <a:gd name="T17" fmla="*/ 39 h 42"/>
                  <a:gd name="T18" fmla="*/ 33 w 119"/>
                  <a:gd name="T19" fmla="*/ 34 h 42"/>
                  <a:gd name="T20" fmla="*/ 22 w 119"/>
                  <a:gd name="T21" fmla="*/ 25 h 42"/>
                  <a:gd name="T22" fmla="*/ 18 w 119"/>
                  <a:gd name="T23" fmla="*/ 24 h 42"/>
                  <a:gd name="T24" fmla="*/ 3 w 119"/>
                  <a:gd name="T25" fmla="*/ 10 h 42"/>
                  <a:gd name="T26" fmla="*/ 4 w 119"/>
                  <a:gd name="T27" fmla="*/ 7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9" h="42">
                    <a:moveTo>
                      <a:pt x="4" y="7"/>
                    </a:moveTo>
                    <a:cubicBezTo>
                      <a:pt x="20" y="8"/>
                      <a:pt x="40" y="0"/>
                      <a:pt x="50" y="21"/>
                    </a:cubicBezTo>
                    <a:cubicBezTo>
                      <a:pt x="56" y="12"/>
                      <a:pt x="64" y="17"/>
                      <a:pt x="72" y="16"/>
                    </a:cubicBezTo>
                    <a:cubicBezTo>
                      <a:pt x="84" y="15"/>
                      <a:pt x="96" y="15"/>
                      <a:pt x="109" y="15"/>
                    </a:cubicBezTo>
                    <a:cubicBezTo>
                      <a:pt x="114" y="15"/>
                      <a:pt x="116" y="19"/>
                      <a:pt x="116" y="23"/>
                    </a:cubicBezTo>
                    <a:cubicBezTo>
                      <a:pt x="117" y="25"/>
                      <a:pt x="118" y="26"/>
                      <a:pt x="119" y="28"/>
                    </a:cubicBezTo>
                    <a:cubicBezTo>
                      <a:pt x="114" y="42"/>
                      <a:pt x="102" y="38"/>
                      <a:pt x="92" y="39"/>
                    </a:cubicBezTo>
                    <a:cubicBezTo>
                      <a:pt x="90" y="39"/>
                      <a:pt x="90" y="39"/>
                      <a:pt x="90" y="39"/>
                    </a:cubicBezTo>
                    <a:cubicBezTo>
                      <a:pt x="88" y="39"/>
                      <a:pt x="88" y="39"/>
                      <a:pt x="88" y="39"/>
                    </a:cubicBezTo>
                    <a:cubicBezTo>
                      <a:pt x="70" y="36"/>
                      <a:pt x="52" y="34"/>
                      <a:pt x="33" y="34"/>
                    </a:cubicBezTo>
                    <a:cubicBezTo>
                      <a:pt x="30" y="34"/>
                      <a:pt x="19" y="38"/>
                      <a:pt x="22" y="25"/>
                    </a:cubicBezTo>
                    <a:cubicBezTo>
                      <a:pt x="23" y="20"/>
                      <a:pt x="19" y="24"/>
                      <a:pt x="18" y="24"/>
                    </a:cubicBezTo>
                    <a:cubicBezTo>
                      <a:pt x="1" y="32"/>
                      <a:pt x="0" y="24"/>
                      <a:pt x="3" y="10"/>
                    </a:cubicBezTo>
                    <a:cubicBezTo>
                      <a:pt x="3" y="9"/>
                      <a:pt x="4" y="8"/>
                      <a:pt x="4" y="7"/>
                    </a:cubicBezTo>
                    <a:close/>
                  </a:path>
                </a:pathLst>
              </a:custGeom>
              <a:solidFill>
                <a:srgbClr val="54A3B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2" name="Freeform 119">
                <a:extLst>
                  <a:ext uri="{FF2B5EF4-FFF2-40B4-BE49-F238E27FC236}">
                    <a16:creationId xmlns:a16="http://schemas.microsoft.com/office/drawing/2014/main" id="{3E7E345C-5DE2-45EB-BC6F-A034493C60A9}"/>
                  </a:ext>
                </a:extLst>
              </p:cNvPr>
              <p:cNvSpPr>
                <a:spLocks/>
              </p:cNvSpPr>
              <p:nvPr/>
            </p:nvSpPr>
            <p:spPr bwMode="auto">
              <a:xfrm>
                <a:off x="1957" y="1534"/>
                <a:ext cx="54" cy="240"/>
              </a:xfrm>
              <a:custGeom>
                <a:avLst/>
                <a:gdLst>
                  <a:gd name="T0" fmla="*/ 34 w 48"/>
                  <a:gd name="T1" fmla="*/ 191 h 214"/>
                  <a:gd name="T2" fmla="*/ 0 w 48"/>
                  <a:gd name="T3" fmla="*/ 0 h 214"/>
                  <a:gd name="T4" fmla="*/ 12 w 48"/>
                  <a:gd name="T5" fmla="*/ 19 h 214"/>
                  <a:gd name="T6" fmla="*/ 35 w 48"/>
                  <a:gd name="T7" fmla="*/ 142 h 214"/>
                  <a:gd name="T8" fmla="*/ 38 w 48"/>
                  <a:gd name="T9" fmla="*/ 180 h 214"/>
                  <a:gd name="T10" fmla="*/ 48 w 48"/>
                  <a:gd name="T11" fmla="*/ 214 h 214"/>
                  <a:gd name="T12" fmla="*/ 34 w 48"/>
                  <a:gd name="T13" fmla="*/ 191 h 214"/>
                </a:gdLst>
                <a:ahLst/>
                <a:cxnLst>
                  <a:cxn ang="0">
                    <a:pos x="T0" y="T1"/>
                  </a:cxn>
                  <a:cxn ang="0">
                    <a:pos x="T2" y="T3"/>
                  </a:cxn>
                  <a:cxn ang="0">
                    <a:pos x="T4" y="T5"/>
                  </a:cxn>
                  <a:cxn ang="0">
                    <a:pos x="T6" y="T7"/>
                  </a:cxn>
                  <a:cxn ang="0">
                    <a:pos x="T8" y="T9"/>
                  </a:cxn>
                  <a:cxn ang="0">
                    <a:pos x="T10" y="T11"/>
                  </a:cxn>
                  <a:cxn ang="0">
                    <a:pos x="T12" y="T13"/>
                  </a:cxn>
                </a:cxnLst>
                <a:rect l="0" t="0" r="r" b="b"/>
                <a:pathLst>
                  <a:path w="48" h="214">
                    <a:moveTo>
                      <a:pt x="34" y="191"/>
                    </a:moveTo>
                    <a:cubicBezTo>
                      <a:pt x="10" y="130"/>
                      <a:pt x="12" y="64"/>
                      <a:pt x="0" y="0"/>
                    </a:cubicBezTo>
                    <a:cubicBezTo>
                      <a:pt x="10" y="4"/>
                      <a:pt x="12" y="11"/>
                      <a:pt x="12" y="19"/>
                    </a:cubicBezTo>
                    <a:cubicBezTo>
                      <a:pt x="14" y="61"/>
                      <a:pt x="17" y="103"/>
                      <a:pt x="35" y="142"/>
                    </a:cubicBezTo>
                    <a:cubicBezTo>
                      <a:pt x="41" y="154"/>
                      <a:pt x="34" y="167"/>
                      <a:pt x="38" y="180"/>
                    </a:cubicBezTo>
                    <a:cubicBezTo>
                      <a:pt x="41" y="190"/>
                      <a:pt x="44" y="200"/>
                      <a:pt x="48" y="214"/>
                    </a:cubicBezTo>
                    <a:cubicBezTo>
                      <a:pt x="37" y="207"/>
                      <a:pt x="38" y="198"/>
                      <a:pt x="34" y="191"/>
                    </a:cubicBezTo>
                    <a:close/>
                  </a:path>
                </a:pathLst>
              </a:custGeom>
              <a:solidFill>
                <a:srgbClr val="8E6F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3" name="Freeform 120">
                <a:extLst>
                  <a:ext uri="{FF2B5EF4-FFF2-40B4-BE49-F238E27FC236}">
                    <a16:creationId xmlns:a16="http://schemas.microsoft.com/office/drawing/2014/main" id="{B0455D3C-9ECB-4336-B0F5-1E26657657AD}"/>
                  </a:ext>
                </a:extLst>
              </p:cNvPr>
              <p:cNvSpPr>
                <a:spLocks/>
              </p:cNvSpPr>
              <p:nvPr/>
            </p:nvSpPr>
            <p:spPr bwMode="auto">
              <a:xfrm>
                <a:off x="153" y="3483"/>
                <a:ext cx="127" cy="53"/>
              </a:xfrm>
              <a:custGeom>
                <a:avLst/>
                <a:gdLst>
                  <a:gd name="T0" fmla="*/ 0 w 113"/>
                  <a:gd name="T1" fmla="*/ 12 h 47"/>
                  <a:gd name="T2" fmla="*/ 52 w 113"/>
                  <a:gd name="T3" fmla="*/ 4 h 47"/>
                  <a:gd name="T4" fmla="*/ 44 w 113"/>
                  <a:gd name="T5" fmla="*/ 14 h 47"/>
                  <a:gd name="T6" fmla="*/ 41 w 113"/>
                  <a:gd name="T7" fmla="*/ 31 h 47"/>
                  <a:gd name="T8" fmla="*/ 54 w 113"/>
                  <a:gd name="T9" fmla="*/ 31 h 47"/>
                  <a:gd name="T10" fmla="*/ 103 w 113"/>
                  <a:gd name="T11" fmla="*/ 33 h 47"/>
                  <a:gd name="T12" fmla="*/ 112 w 113"/>
                  <a:gd name="T13" fmla="*/ 43 h 47"/>
                  <a:gd name="T14" fmla="*/ 33 w 113"/>
                  <a:gd name="T15" fmla="*/ 45 h 47"/>
                  <a:gd name="T16" fmla="*/ 17 w 113"/>
                  <a:gd name="T17" fmla="*/ 27 h 47"/>
                  <a:gd name="T18" fmla="*/ 0 w 113"/>
                  <a:gd name="T19" fmla="*/ 28 h 47"/>
                  <a:gd name="T20" fmla="*/ 0 w 113"/>
                  <a:gd name="T21" fmla="*/ 12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3" h="47">
                    <a:moveTo>
                      <a:pt x="0" y="12"/>
                    </a:moveTo>
                    <a:cubicBezTo>
                      <a:pt x="18" y="12"/>
                      <a:pt x="34" y="0"/>
                      <a:pt x="52" y="4"/>
                    </a:cubicBezTo>
                    <a:cubicBezTo>
                      <a:pt x="53" y="11"/>
                      <a:pt x="46" y="11"/>
                      <a:pt x="44" y="14"/>
                    </a:cubicBezTo>
                    <a:cubicBezTo>
                      <a:pt x="42" y="19"/>
                      <a:pt x="37" y="25"/>
                      <a:pt x="41" y="31"/>
                    </a:cubicBezTo>
                    <a:cubicBezTo>
                      <a:pt x="44" y="35"/>
                      <a:pt x="49" y="31"/>
                      <a:pt x="54" y="31"/>
                    </a:cubicBezTo>
                    <a:cubicBezTo>
                      <a:pt x="70" y="28"/>
                      <a:pt x="87" y="28"/>
                      <a:pt x="103" y="33"/>
                    </a:cubicBezTo>
                    <a:cubicBezTo>
                      <a:pt x="108" y="35"/>
                      <a:pt x="113" y="36"/>
                      <a:pt x="112" y="43"/>
                    </a:cubicBezTo>
                    <a:cubicBezTo>
                      <a:pt x="86" y="44"/>
                      <a:pt x="59" y="46"/>
                      <a:pt x="33" y="45"/>
                    </a:cubicBezTo>
                    <a:cubicBezTo>
                      <a:pt x="27" y="44"/>
                      <a:pt x="12" y="43"/>
                      <a:pt x="17" y="27"/>
                    </a:cubicBezTo>
                    <a:cubicBezTo>
                      <a:pt x="11" y="17"/>
                      <a:pt x="6" y="47"/>
                      <a:pt x="0" y="28"/>
                    </a:cubicBezTo>
                    <a:cubicBezTo>
                      <a:pt x="0" y="23"/>
                      <a:pt x="0" y="17"/>
                      <a:pt x="0" y="12"/>
                    </a:cubicBezTo>
                    <a:close/>
                  </a:path>
                </a:pathLst>
              </a:custGeom>
              <a:solidFill>
                <a:srgbClr val="A9CB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4" name="Freeform 121">
                <a:extLst>
                  <a:ext uri="{FF2B5EF4-FFF2-40B4-BE49-F238E27FC236}">
                    <a16:creationId xmlns:a16="http://schemas.microsoft.com/office/drawing/2014/main" id="{7F24FFA1-E6B2-471D-92C4-F0DBA733192F}"/>
                  </a:ext>
                </a:extLst>
              </p:cNvPr>
              <p:cNvSpPr>
                <a:spLocks/>
              </p:cNvSpPr>
              <p:nvPr/>
            </p:nvSpPr>
            <p:spPr bwMode="auto">
              <a:xfrm>
                <a:off x="971" y="587"/>
                <a:ext cx="183" cy="181"/>
              </a:xfrm>
              <a:custGeom>
                <a:avLst/>
                <a:gdLst>
                  <a:gd name="T0" fmla="*/ 163 w 163"/>
                  <a:gd name="T1" fmla="*/ 161 h 161"/>
                  <a:gd name="T2" fmla="*/ 112 w 163"/>
                  <a:gd name="T3" fmla="*/ 120 h 161"/>
                  <a:gd name="T4" fmla="*/ 8 w 163"/>
                  <a:gd name="T5" fmla="*/ 15 h 161"/>
                  <a:gd name="T6" fmla="*/ 0 w 163"/>
                  <a:gd name="T7" fmla="*/ 0 h 161"/>
                  <a:gd name="T8" fmla="*/ 48 w 163"/>
                  <a:gd name="T9" fmla="*/ 47 h 161"/>
                  <a:gd name="T10" fmla="*/ 156 w 163"/>
                  <a:gd name="T11" fmla="*/ 150 h 161"/>
                  <a:gd name="T12" fmla="*/ 163 w 163"/>
                  <a:gd name="T13" fmla="*/ 161 h 161"/>
                </a:gdLst>
                <a:ahLst/>
                <a:cxnLst>
                  <a:cxn ang="0">
                    <a:pos x="T0" y="T1"/>
                  </a:cxn>
                  <a:cxn ang="0">
                    <a:pos x="T2" y="T3"/>
                  </a:cxn>
                  <a:cxn ang="0">
                    <a:pos x="T4" y="T5"/>
                  </a:cxn>
                  <a:cxn ang="0">
                    <a:pos x="T6" y="T7"/>
                  </a:cxn>
                  <a:cxn ang="0">
                    <a:pos x="T8" y="T9"/>
                  </a:cxn>
                  <a:cxn ang="0">
                    <a:pos x="T10" y="T11"/>
                  </a:cxn>
                  <a:cxn ang="0">
                    <a:pos x="T12" y="T13"/>
                  </a:cxn>
                </a:cxnLst>
                <a:rect l="0" t="0" r="r" b="b"/>
                <a:pathLst>
                  <a:path w="163" h="161">
                    <a:moveTo>
                      <a:pt x="163" y="161"/>
                    </a:moveTo>
                    <a:cubicBezTo>
                      <a:pt x="142" y="152"/>
                      <a:pt x="131" y="131"/>
                      <a:pt x="112" y="120"/>
                    </a:cubicBezTo>
                    <a:cubicBezTo>
                      <a:pt x="68" y="93"/>
                      <a:pt x="44" y="49"/>
                      <a:pt x="8" y="15"/>
                    </a:cubicBezTo>
                    <a:cubicBezTo>
                      <a:pt x="6" y="10"/>
                      <a:pt x="0" y="8"/>
                      <a:pt x="0" y="0"/>
                    </a:cubicBezTo>
                    <a:cubicBezTo>
                      <a:pt x="20" y="13"/>
                      <a:pt x="31" y="33"/>
                      <a:pt x="48" y="47"/>
                    </a:cubicBezTo>
                    <a:cubicBezTo>
                      <a:pt x="87" y="78"/>
                      <a:pt x="122" y="114"/>
                      <a:pt x="156" y="150"/>
                    </a:cubicBezTo>
                    <a:cubicBezTo>
                      <a:pt x="158" y="154"/>
                      <a:pt x="161" y="158"/>
                      <a:pt x="163" y="161"/>
                    </a:cubicBezTo>
                    <a:close/>
                  </a:path>
                </a:pathLst>
              </a:custGeom>
              <a:solidFill>
                <a:srgbClr val="7E65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5" name="Freeform 122">
                <a:extLst>
                  <a:ext uri="{FF2B5EF4-FFF2-40B4-BE49-F238E27FC236}">
                    <a16:creationId xmlns:a16="http://schemas.microsoft.com/office/drawing/2014/main" id="{8D8D3F15-A419-468D-8791-707843C8DA10}"/>
                  </a:ext>
                </a:extLst>
              </p:cNvPr>
              <p:cNvSpPr>
                <a:spLocks/>
              </p:cNvSpPr>
              <p:nvPr/>
            </p:nvSpPr>
            <p:spPr bwMode="auto">
              <a:xfrm>
                <a:off x="607" y="2215"/>
                <a:ext cx="102" cy="248"/>
              </a:xfrm>
              <a:custGeom>
                <a:avLst/>
                <a:gdLst>
                  <a:gd name="T0" fmla="*/ 28 w 91"/>
                  <a:gd name="T1" fmla="*/ 137 h 221"/>
                  <a:gd name="T2" fmla="*/ 75 w 91"/>
                  <a:gd name="T3" fmla="*/ 17 h 221"/>
                  <a:gd name="T4" fmla="*/ 91 w 91"/>
                  <a:gd name="T5" fmla="*/ 0 h 221"/>
                  <a:gd name="T6" fmla="*/ 41 w 91"/>
                  <a:gd name="T7" fmla="*/ 132 h 221"/>
                  <a:gd name="T8" fmla="*/ 35 w 91"/>
                  <a:gd name="T9" fmla="*/ 148 h 221"/>
                  <a:gd name="T10" fmla="*/ 16 w 91"/>
                  <a:gd name="T11" fmla="*/ 200 h 221"/>
                  <a:gd name="T12" fmla="*/ 8 w 91"/>
                  <a:gd name="T13" fmla="*/ 209 h 221"/>
                  <a:gd name="T14" fmla="*/ 0 w 91"/>
                  <a:gd name="T15" fmla="*/ 221 h 221"/>
                  <a:gd name="T16" fmla="*/ 28 w 91"/>
                  <a:gd name="T17" fmla="*/ 137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1" h="221">
                    <a:moveTo>
                      <a:pt x="28" y="137"/>
                    </a:moveTo>
                    <a:cubicBezTo>
                      <a:pt x="57" y="102"/>
                      <a:pt x="60" y="57"/>
                      <a:pt x="75" y="17"/>
                    </a:cubicBezTo>
                    <a:cubicBezTo>
                      <a:pt x="79" y="12"/>
                      <a:pt x="81" y="5"/>
                      <a:pt x="91" y="0"/>
                    </a:cubicBezTo>
                    <a:cubicBezTo>
                      <a:pt x="69" y="45"/>
                      <a:pt x="65" y="92"/>
                      <a:pt x="41" y="132"/>
                    </a:cubicBezTo>
                    <a:cubicBezTo>
                      <a:pt x="38" y="137"/>
                      <a:pt x="37" y="143"/>
                      <a:pt x="35" y="148"/>
                    </a:cubicBezTo>
                    <a:cubicBezTo>
                      <a:pt x="29" y="166"/>
                      <a:pt x="20" y="182"/>
                      <a:pt x="16" y="200"/>
                    </a:cubicBezTo>
                    <a:cubicBezTo>
                      <a:pt x="15" y="204"/>
                      <a:pt x="12" y="208"/>
                      <a:pt x="8" y="209"/>
                    </a:cubicBezTo>
                    <a:cubicBezTo>
                      <a:pt x="6" y="213"/>
                      <a:pt x="3" y="217"/>
                      <a:pt x="0" y="221"/>
                    </a:cubicBezTo>
                    <a:cubicBezTo>
                      <a:pt x="0" y="190"/>
                      <a:pt x="17" y="165"/>
                      <a:pt x="28" y="137"/>
                    </a:cubicBezTo>
                    <a:close/>
                  </a:path>
                </a:pathLst>
              </a:custGeom>
              <a:solidFill>
                <a:srgbClr val="644A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6" name="Freeform 123">
                <a:extLst>
                  <a:ext uri="{FF2B5EF4-FFF2-40B4-BE49-F238E27FC236}">
                    <a16:creationId xmlns:a16="http://schemas.microsoft.com/office/drawing/2014/main" id="{E6812767-D0B6-4198-87E8-E489765953B1}"/>
                  </a:ext>
                </a:extLst>
              </p:cNvPr>
              <p:cNvSpPr>
                <a:spLocks/>
              </p:cNvSpPr>
              <p:nvPr/>
            </p:nvSpPr>
            <p:spPr bwMode="auto">
              <a:xfrm>
                <a:off x="867" y="1263"/>
                <a:ext cx="71" cy="184"/>
              </a:xfrm>
              <a:custGeom>
                <a:avLst/>
                <a:gdLst>
                  <a:gd name="T0" fmla="*/ 18 w 64"/>
                  <a:gd name="T1" fmla="*/ 96 h 164"/>
                  <a:gd name="T2" fmla="*/ 57 w 64"/>
                  <a:gd name="T3" fmla="*/ 0 h 164"/>
                  <a:gd name="T4" fmla="*/ 58 w 64"/>
                  <a:gd name="T5" fmla="*/ 19 h 164"/>
                  <a:gd name="T6" fmla="*/ 36 w 64"/>
                  <a:gd name="T7" fmla="*/ 78 h 164"/>
                  <a:gd name="T8" fmla="*/ 13 w 64"/>
                  <a:gd name="T9" fmla="*/ 148 h 164"/>
                  <a:gd name="T10" fmla="*/ 0 w 64"/>
                  <a:gd name="T11" fmla="*/ 164 h 164"/>
                  <a:gd name="T12" fmla="*/ 18 w 64"/>
                  <a:gd name="T13" fmla="*/ 96 h 164"/>
                </a:gdLst>
                <a:ahLst/>
                <a:cxnLst>
                  <a:cxn ang="0">
                    <a:pos x="T0" y="T1"/>
                  </a:cxn>
                  <a:cxn ang="0">
                    <a:pos x="T2" y="T3"/>
                  </a:cxn>
                  <a:cxn ang="0">
                    <a:pos x="T4" y="T5"/>
                  </a:cxn>
                  <a:cxn ang="0">
                    <a:pos x="T6" y="T7"/>
                  </a:cxn>
                  <a:cxn ang="0">
                    <a:pos x="T8" y="T9"/>
                  </a:cxn>
                  <a:cxn ang="0">
                    <a:pos x="T10" y="T11"/>
                  </a:cxn>
                  <a:cxn ang="0">
                    <a:pos x="T12" y="T13"/>
                  </a:cxn>
                </a:cxnLst>
                <a:rect l="0" t="0" r="r" b="b"/>
                <a:pathLst>
                  <a:path w="64" h="164">
                    <a:moveTo>
                      <a:pt x="18" y="96"/>
                    </a:moveTo>
                    <a:cubicBezTo>
                      <a:pt x="30" y="64"/>
                      <a:pt x="43" y="33"/>
                      <a:pt x="57" y="0"/>
                    </a:cubicBezTo>
                    <a:cubicBezTo>
                      <a:pt x="64" y="7"/>
                      <a:pt x="60" y="13"/>
                      <a:pt x="58" y="19"/>
                    </a:cubicBezTo>
                    <a:cubicBezTo>
                      <a:pt x="50" y="38"/>
                      <a:pt x="37" y="58"/>
                      <a:pt x="36" y="78"/>
                    </a:cubicBezTo>
                    <a:cubicBezTo>
                      <a:pt x="34" y="104"/>
                      <a:pt x="20" y="124"/>
                      <a:pt x="13" y="148"/>
                    </a:cubicBezTo>
                    <a:cubicBezTo>
                      <a:pt x="11" y="154"/>
                      <a:pt x="10" y="164"/>
                      <a:pt x="0" y="164"/>
                    </a:cubicBezTo>
                    <a:cubicBezTo>
                      <a:pt x="11" y="142"/>
                      <a:pt x="13" y="119"/>
                      <a:pt x="18" y="96"/>
                    </a:cubicBezTo>
                    <a:close/>
                  </a:path>
                </a:pathLst>
              </a:custGeom>
              <a:solidFill>
                <a:srgbClr val="996B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7" name="Freeform 124">
                <a:extLst>
                  <a:ext uri="{FF2B5EF4-FFF2-40B4-BE49-F238E27FC236}">
                    <a16:creationId xmlns:a16="http://schemas.microsoft.com/office/drawing/2014/main" id="{F6F3A8AB-5FAA-4374-B6A4-980390061329}"/>
                  </a:ext>
                </a:extLst>
              </p:cNvPr>
              <p:cNvSpPr>
                <a:spLocks/>
              </p:cNvSpPr>
              <p:nvPr/>
            </p:nvSpPr>
            <p:spPr bwMode="auto">
              <a:xfrm>
                <a:off x="1756" y="636"/>
                <a:ext cx="65" cy="160"/>
              </a:xfrm>
              <a:custGeom>
                <a:avLst/>
                <a:gdLst>
                  <a:gd name="T0" fmla="*/ 1 w 58"/>
                  <a:gd name="T1" fmla="*/ 133 h 142"/>
                  <a:gd name="T2" fmla="*/ 3 w 58"/>
                  <a:gd name="T3" fmla="*/ 126 h 142"/>
                  <a:gd name="T4" fmla="*/ 14 w 58"/>
                  <a:gd name="T5" fmla="*/ 93 h 142"/>
                  <a:gd name="T6" fmla="*/ 46 w 58"/>
                  <a:gd name="T7" fmla="*/ 2 h 142"/>
                  <a:gd name="T8" fmla="*/ 56 w 58"/>
                  <a:gd name="T9" fmla="*/ 7 h 142"/>
                  <a:gd name="T10" fmla="*/ 52 w 58"/>
                  <a:gd name="T11" fmla="*/ 28 h 142"/>
                  <a:gd name="T12" fmla="*/ 38 w 58"/>
                  <a:gd name="T13" fmla="*/ 82 h 142"/>
                  <a:gd name="T14" fmla="*/ 26 w 58"/>
                  <a:gd name="T15" fmla="*/ 122 h 142"/>
                  <a:gd name="T16" fmla="*/ 24 w 58"/>
                  <a:gd name="T17" fmla="*/ 127 h 142"/>
                  <a:gd name="T18" fmla="*/ 18 w 58"/>
                  <a:gd name="T19" fmla="*/ 134 h 142"/>
                  <a:gd name="T20" fmla="*/ 5 w 58"/>
                  <a:gd name="T21" fmla="*/ 139 h 142"/>
                  <a:gd name="T22" fmla="*/ 1 w 58"/>
                  <a:gd name="T23" fmla="*/ 133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8" h="142">
                    <a:moveTo>
                      <a:pt x="1" y="133"/>
                    </a:moveTo>
                    <a:cubicBezTo>
                      <a:pt x="2" y="130"/>
                      <a:pt x="2" y="128"/>
                      <a:pt x="3" y="126"/>
                    </a:cubicBezTo>
                    <a:cubicBezTo>
                      <a:pt x="6" y="115"/>
                      <a:pt x="5" y="102"/>
                      <a:pt x="14" y="93"/>
                    </a:cubicBezTo>
                    <a:cubicBezTo>
                      <a:pt x="28" y="64"/>
                      <a:pt x="34" y="32"/>
                      <a:pt x="46" y="2"/>
                    </a:cubicBezTo>
                    <a:cubicBezTo>
                      <a:pt x="51" y="0"/>
                      <a:pt x="54" y="3"/>
                      <a:pt x="56" y="7"/>
                    </a:cubicBezTo>
                    <a:cubicBezTo>
                      <a:pt x="58" y="15"/>
                      <a:pt x="54" y="21"/>
                      <a:pt x="52" y="28"/>
                    </a:cubicBezTo>
                    <a:cubicBezTo>
                      <a:pt x="44" y="45"/>
                      <a:pt x="42" y="64"/>
                      <a:pt x="38" y="82"/>
                    </a:cubicBezTo>
                    <a:cubicBezTo>
                      <a:pt x="35" y="96"/>
                      <a:pt x="32" y="109"/>
                      <a:pt x="26" y="122"/>
                    </a:cubicBezTo>
                    <a:cubicBezTo>
                      <a:pt x="26" y="124"/>
                      <a:pt x="25" y="126"/>
                      <a:pt x="24" y="127"/>
                    </a:cubicBezTo>
                    <a:cubicBezTo>
                      <a:pt x="23" y="130"/>
                      <a:pt x="18" y="135"/>
                      <a:pt x="18" y="134"/>
                    </a:cubicBezTo>
                    <a:cubicBezTo>
                      <a:pt x="7" y="121"/>
                      <a:pt x="11" y="142"/>
                      <a:pt x="5" y="139"/>
                    </a:cubicBezTo>
                    <a:cubicBezTo>
                      <a:pt x="1" y="138"/>
                      <a:pt x="0" y="136"/>
                      <a:pt x="1" y="133"/>
                    </a:cubicBezTo>
                    <a:close/>
                  </a:path>
                </a:pathLst>
              </a:custGeom>
              <a:solidFill>
                <a:srgbClr val="6854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8" name="Freeform 125">
                <a:extLst>
                  <a:ext uri="{FF2B5EF4-FFF2-40B4-BE49-F238E27FC236}">
                    <a16:creationId xmlns:a16="http://schemas.microsoft.com/office/drawing/2014/main" id="{97BEF9E7-0571-4789-B3C9-C02CC79988F1}"/>
                  </a:ext>
                </a:extLst>
              </p:cNvPr>
              <p:cNvSpPr>
                <a:spLocks/>
              </p:cNvSpPr>
              <p:nvPr/>
            </p:nvSpPr>
            <p:spPr bwMode="auto">
              <a:xfrm>
                <a:off x="1977" y="463"/>
                <a:ext cx="60" cy="217"/>
              </a:xfrm>
              <a:custGeom>
                <a:avLst/>
                <a:gdLst>
                  <a:gd name="T0" fmla="*/ 44 w 53"/>
                  <a:gd name="T1" fmla="*/ 0 h 193"/>
                  <a:gd name="T2" fmla="*/ 48 w 53"/>
                  <a:gd name="T3" fmla="*/ 40 h 193"/>
                  <a:gd name="T4" fmla="*/ 53 w 53"/>
                  <a:gd name="T5" fmla="*/ 48 h 193"/>
                  <a:gd name="T6" fmla="*/ 34 w 53"/>
                  <a:gd name="T7" fmla="*/ 130 h 193"/>
                  <a:gd name="T8" fmla="*/ 13 w 53"/>
                  <a:gd name="T9" fmla="*/ 192 h 193"/>
                  <a:gd name="T10" fmla="*/ 7 w 53"/>
                  <a:gd name="T11" fmla="*/ 192 h 193"/>
                  <a:gd name="T12" fmla="*/ 3 w 53"/>
                  <a:gd name="T13" fmla="*/ 176 h 193"/>
                  <a:gd name="T14" fmla="*/ 28 w 53"/>
                  <a:gd name="T15" fmla="*/ 94 h 193"/>
                  <a:gd name="T16" fmla="*/ 37 w 53"/>
                  <a:gd name="T17" fmla="*/ 34 h 193"/>
                  <a:gd name="T18" fmla="*/ 44 w 53"/>
                  <a:gd name="T19" fmla="*/ 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3" h="193">
                    <a:moveTo>
                      <a:pt x="44" y="0"/>
                    </a:moveTo>
                    <a:cubicBezTo>
                      <a:pt x="48" y="13"/>
                      <a:pt x="41" y="27"/>
                      <a:pt x="48" y="40"/>
                    </a:cubicBezTo>
                    <a:cubicBezTo>
                      <a:pt x="51" y="42"/>
                      <a:pt x="53" y="45"/>
                      <a:pt x="53" y="48"/>
                    </a:cubicBezTo>
                    <a:cubicBezTo>
                      <a:pt x="52" y="77"/>
                      <a:pt x="45" y="104"/>
                      <a:pt x="34" y="130"/>
                    </a:cubicBezTo>
                    <a:cubicBezTo>
                      <a:pt x="25" y="151"/>
                      <a:pt x="26" y="174"/>
                      <a:pt x="13" y="192"/>
                    </a:cubicBezTo>
                    <a:cubicBezTo>
                      <a:pt x="11" y="193"/>
                      <a:pt x="9" y="193"/>
                      <a:pt x="7" y="192"/>
                    </a:cubicBezTo>
                    <a:cubicBezTo>
                      <a:pt x="2" y="188"/>
                      <a:pt x="0" y="182"/>
                      <a:pt x="3" y="176"/>
                    </a:cubicBezTo>
                    <a:cubicBezTo>
                      <a:pt x="13" y="149"/>
                      <a:pt x="16" y="120"/>
                      <a:pt x="28" y="94"/>
                    </a:cubicBezTo>
                    <a:cubicBezTo>
                      <a:pt x="36" y="75"/>
                      <a:pt x="37" y="55"/>
                      <a:pt x="37" y="34"/>
                    </a:cubicBezTo>
                    <a:cubicBezTo>
                      <a:pt x="37" y="22"/>
                      <a:pt x="35" y="10"/>
                      <a:pt x="44" y="0"/>
                    </a:cubicBezTo>
                    <a:close/>
                  </a:path>
                </a:pathLst>
              </a:custGeom>
              <a:solidFill>
                <a:srgbClr val="F0D8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9" name="Freeform 126">
                <a:extLst>
                  <a:ext uri="{FF2B5EF4-FFF2-40B4-BE49-F238E27FC236}">
                    <a16:creationId xmlns:a16="http://schemas.microsoft.com/office/drawing/2014/main" id="{594A65D7-548D-49A0-83CD-AFE020B2F039}"/>
                  </a:ext>
                </a:extLst>
              </p:cNvPr>
              <p:cNvSpPr>
                <a:spLocks/>
              </p:cNvSpPr>
              <p:nvPr/>
            </p:nvSpPr>
            <p:spPr bwMode="auto">
              <a:xfrm>
                <a:off x="-2" y="4292"/>
                <a:ext cx="168" cy="25"/>
              </a:xfrm>
              <a:custGeom>
                <a:avLst/>
                <a:gdLst>
                  <a:gd name="T0" fmla="*/ 2 w 150"/>
                  <a:gd name="T1" fmla="*/ 0 h 22"/>
                  <a:gd name="T2" fmla="*/ 108 w 150"/>
                  <a:gd name="T3" fmla="*/ 15 h 22"/>
                  <a:gd name="T4" fmla="*/ 130 w 150"/>
                  <a:gd name="T5" fmla="*/ 9 h 22"/>
                  <a:gd name="T6" fmla="*/ 150 w 150"/>
                  <a:gd name="T7" fmla="*/ 20 h 22"/>
                  <a:gd name="T8" fmla="*/ 21 w 150"/>
                  <a:gd name="T9" fmla="*/ 20 h 22"/>
                  <a:gd name="T10" fmla="*/ 2 w 150"/>
                  <a:gd name="T11" fmla="*/ 0 h 22"/>
                </a:gdLst>
                <a:ahLst/>
                <a:cxnLst>
                  <a:cxn ang="0">
                    <a:pos x="T0" y="T1"/>
                  </a:cxn>
                  <a:cxn ang="0">
                    <a:pos x="T2" y="T3"/>
                  </a:cxn>
                  <a:cxn ang="0">
                    <a:pos x="T4" y="T5"/>
                  </a:cxn>
                  <a:cxn ang="0">
                    <a:pos x="T6" y="T7"/>
                  </a:cxn>
                  <a:cxn ang="0">
                    <a:pos x="T8" y="T9"/>
                  </a:cxn>
                  <a:cxn ang="0">
                    <a:pos x="T10" y="T11"/>
                  </a:cxn>
                </a:cxnLst>
                <a:rect l="0" t="0" r="r" b="b"/>
                <a:pathLst>
                  <a:path w="150" h="22">
                    <a:moveTo>
                      <a:pt x="2" y="0"/>
                    </a:moveTo>
                    <a:cubicBezTo>
                      <a:pt x="38" y="5"/>
                      <a:pt x="73" y="11"/>
                      <a:pt x="108" y="15"/>
                    </a:cubicBezTo>
                    <a:cubicBezTo>
                      <a:pt x="115" y="16"/>
                      <a:pt x="126" y="22"/>
                      <a:pt x="130" y="9"/>
                    </a:cubicBezTo>
                    <a:cubicBezTo>
                      <a:pt x="134" y="18"/>
                      <a:pt x="146" y="11"/>
                      <a:pt x="150" y="20"/>
                    </a:cubicBezTo>
                    <a:cubicBezTo>
                      <a:pt x="107" y="20"/>
                      <a:pt x="64" y="19"/>
                      <a:pt x="21" y="20"/>
                    </a:cubicBezTo>
                    <a:cubicBezTo>
                      <a:pt x="4" y="21"/>
                      <a:pt x="0" y="15"/>
                      <a:pt x="2" y="0"/>
                    </a:cubicBezTo>
                    <a:close/>
                  </a:path>
                </a:pathLst>
              </a:custGeom>
              <a:solidFill>
                <a:srgbClr val="E1EC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0" name="Freeform 127">
                <a:extLst>
                  <a:ext uri="{FF2B5EF4-FFF2-40B4-BE49-F238E27FC236}">
                    <a16:creationId xmlns:a16="http://schemas.microsoft.com/office/drawing/2014/main" id="{DEB80D55-D8F7-4DD9-851D-B43CA23CC385}"/>
                  </a:ext>
                </a:extLst>
              </p:cNvPr>
              <p:cNvSpPr>
                <a:spLocks/>
              </p:cNvSpPr>
              <p:nvPr/>
            </p:nvSpPr>
            <p:spPr bwMode="auto">
              <a:xfrm>
                <a:off x="1967" y="1490"/>
                <a:ext cx="50" cy="118"/>
              </a:xfrm>
              <a:custGeom>
                <a:avLst/>
                <a:gdLst>
                  <a:gd name="T0" fmla="*/ 26 w 45"/>
                  <a:gd name="T1" fmla="*/ 94 h 105"/>
                  <a:gd name="T2" fmla="*/ 3 w 45"/>
                  <a:gd name="T3" fmla="*/ 16 h 105"/>
                  <a:gd name="T4" fmla="*/ 7 w 45"/>
                  <a:gd name="T5" fmla="*/ 3 h 105"/>
                  <a:gd name="T6" fmla="*/ 19 w 45"/>
                  <a:gd name="T7" fmla="*/ 12 h 105"/>
                  <a:gd name="T8" fmla="*/ 37 w 45"/>
                  <a:gd name="T9" fmla="*/ 85 h 105"/>
                  <a:gd name="T10" fmla="*/ 45 w 45"/>
                  <a:gd name="T11" fmla="*/ 94 h 105"/>
                  <a:gd name="T12" fmla="*/ 26 w 45"/>
                  <a:gd name="T13" fmla="*/ 94 h 105"/>
                </a:gdLst>
                <a:ahLst/>
                <a:cxnLst>
                  <a:cxn ang="0">
                    <a:pos x="T0" y="T1"/>
                  </a:cxn>
                  <a:cxn ang="0">
                    <a:pos x="T2" y="T3"/>
                  </a:cxn>
                  <a:cxn ang="0">
                    <a:pos x="T4" y="T5"/>
                  </a:cxn>
                  <a:cxn ang="0">
                    <a:pos x="T6" y="T7"/>
                  </a:cxn>
                  <a:cxn ang="0">
                    <a:pos x="T8" y="T9"/>
                  </a:cxn>
                  <a:cxn ang="0">
                    <a:pos x="T10" y="T11"/>
                  </a:cxn>
                  <a:cxn ang="0">
                    <a:pos x="T12" y="T13"/>
                  </a:cxn>
                </a:cxnLst>
                <a:rect l="0" t="0" r="r" b="b"/>
                <a:pathLst>
                  <a:path w="45" h="105">
                    <a:moveTo>
                      <a:pt x="26" y="94"/>
                    </a:moveTo>
                    <a:cubicBezTo>
                      <a:pt x="18" y="68"/>
                      <a:pt x="16" y="41"/>
                      <a:pt x="3" y="16"/>
                    </a:cubicBezTo>
                    <a:cubicBezTo>
                      <a:pt x="0" y="12"/>
                      <a:pt x="0" y="5"/>
                      <a:pt x="7" y="3"/>
                    </a:cubicBezTo>
                    <a:cubicBezTo>
                      <a:pt x="15" y="0"/>
                      <a:pt x="17" y="6"/>
                      <a:pt x="19" y="12"/>
                    </a:cubicBezTo>
                    <a:cubicBezTo>
                      <a:pt x="25" y="36"/>
                      <a:pt x="32" y="61"/>
                      <a:pt x="37" y="85"/>
                    </a:cubicBezTo>
                    <a:cubicBezTo>
                      <a:pt x="39" y="90"/>
                      <a:pt x="39" y="95"/>
                      <a:pt x="45" y="94"/>
                    </a:cubicBezTo>
                    <a:cubicBezTo>
                      <a:pt x="39" y="105"/>
                      <a:pt x="33" y="98"/>
                      <a:pt x="26" y="94"/>
                    </a:cubicBezTo>
                    <a:close/>
                  </a:path>
                </a:pathLst>
              </a:custGeom>
              <a:solidFill>
                <a:srgbClr val="EDDB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1" name="Freeform 128">
                <a:extLst>
                  <a:ext uri="{FF2B5EF4-FFF2-40B4-BE49-F238E27FC236}">
                    <a16:creationId xmlns:a16="http://schemas.microsoft.com/office/drawing/2014/main" id="{C5330122-49BA-4A29-9A43-20B053E44C4D}"/>
                  </a:ext>
                </a:extLst>
              </p:cNvPr>
              <p:cNvSpPr>
                <a:spLocks/>
              </p:cNvSpPr>
              <p:nvPr/>
            </p:nvSpPr>
            <p:spPr bwMode="auto">
              <a:xfrm>
                <a:off x="7" y="4198"/>
                <a:ext cx="96" cy="38"/>
              </a:xfrm>
              <a:custGeom>
                <a:avLst/>
                <a:gdLst>
                  <a:gd name="T0" fmla="*/ 6 w 86"/>
                  <a:gd name="T1" fmla="*/ 0 h 34"/>
                  <a:gd name="T2" fmla="*/ 86 w 86"/>
                  <a:gd name="T3" fmla="*/ 0 h 34"/>
                  <a:gd name="T4" fmla="*/ 72 w 86"/>
                  <a:gd name="T5" fmla="*/ 15 h 34"/>
                  <a:gd name="T6" fmla="*/ 32 w 86"/>
                  <a:gd name="T7" fmla="*/ 30 h 34"/>
                  <a:gd name="T8" fmla="*/ 3 w 86"/>
                  <a:gd name="T9" fmla="*/ 16 h 34"/>
                  <a:gd name="T10" fmla="*/ 1 w 86"/>
                  <a:gd name="T11" fmla="*/ 16 h 34"/>
                  <a:gd name="T12" fmla="*/ 6 w 86"/>
                  <a:gd name="T13" fmla="*/ 0 h 34"/>
                </a:gdLst>
                <a:ahLst/>
                <a:cxnLst>
                  <a:cxn ang="0">
                    <a:pos x="T0" y="T1"/>
                  </a:cxn>
                  <a:cxn ang="0">
                    <a:pos x="T2" y="T3"/>
                  </a:cxn>
                  <a:cxn ang="0">
                    <a:pos x="T4" y="T5"/>
                  </a:cxn>
                  <a:cxn ang="0">
                    <a:pos x="T6" y="T7"/>
                  </a:cxn>
                  <a:cxn ang="0">
                    <a:pos x="T8" y="T9"/>
                  </a:cxn>
                  <a:cxn ang="0">
                    <a:pos x="T10" y="T11"/>
                  </a:cxn>
                  <a:cxn ang="0">
                    <a:pos x="T12" y="T13"/>
                  </a:cxn>
                </a:cxnLst>
                <a:rect l="0" t="0" r="r" b="b"/>
                <a:pathLst>
                  <a:path w="86" h="34">
                    <a:moveTo>
                      <a:pt x="6" y="0"/>
                    </a:moveTo>
                    <a:cubicBezTo>
                      <a:pt x="33" y="0"/>
                      <a:pt x="59" y="0"/>
                      <a:pt x="86" y="0"/>
                    </a:cubicBezTo>
                    <a:cubicBezTo>
                      <a:pt x="86" y="10"/>
                      <a:pt x="78" y="12"/>
                      <a:pt x="72" y="15"/>
                    </a:cubicBezTo>
                    <a:cubicBezTo>
                      <a:pt x="60" y="22"/>
                      <a:pt x="46" y="25"/>
                      <a:pt x="32" y="30"/>
                    </a:cubicBezTo>
                    <a:cubicBezTo>
                      <a:pt x="19" y="34"/>
                      <a:pt x="9" y="28"/>
                      <a:pt x="3" y="16"/>
                    </a:cubicBezTo>
                    <a:cubicBezTo>
                      <a:pt x="3" y="16"/>
                      <a:pt x="1" y="16"/>
                      <a:pt x="1" y="16"/>
                    </a:cubicBezTo>
                    <a:cubicBezTo>
                      <a:pt x="2" y="10"/>
                      <a:pt x="0" y="4"/>
                      <a:pt x="6" y="0"/>
                    </a:cubicBezTo>
                    <a:close/>
                  </a:path>
                </a:pathLst>
              </a:custGeom>
              <a:solidFill>
                <a:srgbClr val="B4D3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2" name="Freeform 129">
                <a:extLst>
                  <a:ext uri="{FF2B5EF4-FFF2-40B4-BE49-F238E27FC236}">
                    <a16:creationId xmlns:a16="http://schemas.microsoft.com/office/drawing/2014/main" id="{07623939-27B2-470B-AFEC-E5CFD39BCF71}"/>
                  </a:ext>
                </a:extLst>
              </p:cNvPr>
              <p:cNvSpPr>
                <a:spLocks/>
              </p:cNvSpPr>
              <p:nvPr/>
            </p:nvSpPr>
            <p:spPr bwMode="auto">
              <a:xfrm>
                <a:off x="2140" y="539"/>
                <a:ext cx="48" cy="203"/>
              </a:xfrm>
              <a:custGeom>
                <a:avLst/>
                <a:gdLst>
                  <a:gd name="T0" fmla="*/ 0 w 43"/>
                  <a:gd name="T1" fmla="*/ 181 h 181"/>
                  <a:gd name="T2" fmla="*/ 0 w 43"/>
                  <a:gd name="T3" fmla="*/ 161 h 181"/>
                  <a:gd name="T4" fmla="*/ 38 w 43"/>
                  <a:gd name="T5" fmla="*/ 0 h 181"/>
                  <a:gd name="T6" fmla="*/ 43 w 43"/>
                  <a:gd name="T7" fmla="*/ 32 h 181"/>
                  <a:gd name="T8" fmla="*/ 21 w 43"/>
                  <a:gd name="T9" fmla="*/ 85 h 181"/>
                  <a:gd name="T10" fmla="*/ 21 w 43"/>
                  <a:gd name="T11" fmla="*/ 94 h 181"/>
                  <a:gd name="T12" fmla="*/ 4 w 43"/>
                  <a:gd name="T13" fmla="*/ 181 h 181"/>
                  <a:gd name="T14" fmla="*/ 0 w 43"/>
                  <a:gd name="T15" fmla="*/ 181 h 18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3" h="181">
                    <a:moveTo>
                      <a:pt x="0" y="181"/>
                    </a:moveTo>
                    <a:cubicBezTo>
                      <a:pt x="0" y="174"/>
                      <a:pt x="0" y="168"/>
                      <a:pt x="0" y="161"/>
                    </a:cubicBezTo>
                    <a:cubicBezTo>
                      <a:pt x="7" y="108"/>
                      <a:pt x="16" y="55"/>
                      <a:pt x="38" y="0"/>
                    </a:cubicBezTo>
                    <a:cubicBezTo>
                      <a:pt x="41" y="14"/>
                      <a:pt x="42" y="23"/>
                      <a:pt x="43" y="32"/>
                    </a:cubicBezTo>
                    <a:cubicBezTo>
                      <a:pt x="32" y="39"/>
                      <a:pt x="16" y="73"/>
                      <a:pt x="21" y="85"/>
                    </a:cubicBezTo>
                    <a:cubicBezTo>
                      <a:pt x="22" y="88"/>
                      <a:pt x="22" y="90"/>
                      <a:pt x="21" y="94"/>
                    </a:cubicBezTo>
                    <a:cubicBezTo>
                      <a:pt x="11" y="122"/>
                      <a:pt x="12" y="152"/>
                      <a:pt x="4" y="181"/>
                    </a:cubicBezTo>
                    <a:cubicBezTo>
                      <a:pt x="3" y="181"/>
                      <a:pt x="2" y="181"/>
                      <a:pt x="0" y="181"/>
                    </a:cubicBezTo>
                    <a:close/>
                  </a:path>
                </a:pathLst>
              </a:custGeom>
              <a:solidFill>
                <a:srgbClr val="92737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3" name="Freeform 130">
                <a:extLst>
                  <a:ext uri="{FF2B5EF4-FFF2-40B4-BE49-F238E27FC236}">
                    <a16:creationId xmlns:a16="http://schemas.microsoft.com/office/drawing/2014/main" id="{04CF771B-15D4-4CB1-B2E3-9824B7A8CDE8}"/>
                  </a:ext>
                </a:extLst>
              </p:cNvPr>
              <p:cNvSpPr>
                <a:spLocks/>
              </p:cNvSpPr>
              <p:nvPr/>
            </p:nvSpPr>
            <p:spPr bwMode="auto">
              <a:xfrm>
                <a:off x="2194" y="3519"/>
                <a:ext cx="162" cy="31"/>
              </a:xfrm>
              <a:custGeom>
                <a:avLst/>
                <a:gdLst>
                  <a:gd name="T0" fmla="*/ 52 w 144"/>
                  <a:gd name="T1" fmla="*/ 12 h 28"/>
                  <a:gd name="T2" fmla="*/ 139 w 144"/>
                  <a:gd name="T3" fmla="*/ 0 h 28"/>
                  <a:gd name="T4" fmla="*/ 144 w 144"/>
                  <a:gd name="T5" fmla="*/ 23 h 28"/>
                  <a:gd name="T6" fmla="*/ 133 w 144"/>
                  <a:gd name="T7" fmla="*/ 19 h 28"/>
                  <a:gd name="T8" fmla="*/ 45 w 144"/>
                  <a:gd name="T9" fmla="*/ 21 h 28"/>
                  <a:gd name="T10" fmla="*/ 4 w 144"/>
                  <a:gd name="T11" fmla="*/ 20 h 28"/>
                  <a:gd name="T12" fmla="*/ 15 w 144"/>
                  <a:gd name="T13" fmla="*/ 10 h 28"/>
                  <a:gd name="T14" fmla="*/ 52 w 144"/>
                  <a:gd name="T15" fmla="*/ 12 h 2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28">
                    <a:moveTo>
                      <a:pt x="52" y="12"/>
                    </a:moveTo>
                    <a:cubicBezTo>
                      <a:pt x="81" y="5"/>
                      <a:pt x="112" y="13"/>
                      <a:pt x="139" y="0"/>
                    </a:cubicBezTo>
                    <a:cubicBezTo>
                      <a:pt x="141" y="8"/>
                      <a:pt x="142" y="15"/>
                      <a:pt x="144" y="23"/>
                    </a:cubicBezTo>
                    <a:cubicBezTo>
                      <a:pt x="140" y="22"/>
                      <a:pt x="136" y="18"/>
                      <a:pt x="133" y="19"/>
                    </a:cubicBezTo>
                    <a:cubicBezTo>
                      <a:pt x="104" y="28"/>
                      <a:pt x="74" y="16"/>
                      <a:pt x="45" y="21"/>
                    </a:cubicBezTo>
                    <a:cubicBezTo>
                      <a:pt x="32" y="24"/>
                      <a:pt x="18" y="20"/>
                      <a:pt x="4" y="20"/>
                    </a:cubicBezTo>
                    <a:cubicBezTo>
                      <a:pt x="0" y="8"/>
                      <a:pt x="10" y="10"/>
                      <a:pt x="15" y="10"/>
                    </a:cubicBezTo>
                    <a:cubicBezTo>
                      <a:pt x="27" y="11"/>
                      <a:pt x="40" y="10"/>
                      <a:pt x="52" y="12"/>
                    </a:cubicBezTo>
                    <a:close/>
                  </a:path>
                </a:pathLst>
              </a:custGeom>
              <a:solidFill>
                <a:srgbClr val="9BC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4" name="Freeform 131">
                <a:extLst>
                  <a:ext uri="{FF2B5EF4-FFF2-40B4-BE49-F238E27FC236}">
                    <a16:creationId xmlns:a16="http://schemas.microsoft.com/office/drawing/2014/main" id="{A1ACCCE3-B3F8-488B-87F4-A9399EB17737}"/>
                  </a:ext>
                </a:extLst>
              </p:cNvPr>
              <p:cNvSpPr>
                <a:spLocks/>
              </p:cNvSpPr>
              <p:nvPr/>
            </p:nvSpPr>
            <p:spPr bwMode="auto">
              <a:xfrm>
                <a:off x="734" y="1707"/>
                <a:ext cx="84" cy="218"/>
              </a:xfrm>
              <a:custGeom>
                <a:avLst/>
                <a:gdLst>
                  <a:gd name="T0" fmla="*/ 4 w 75"/>
                  <a:gd name="T1" fmla="*/ 181 h 194"/>
                  <a:gd name="T2" fmla="*/ 59 w 75"/>
                  <a:gd name="T3" fmla="*/ 35 h 194"/>
                  <a:gd name="T4" fmla="*/ 70 w 75"/>
                  <a:gd name="T5" fmla="*/ 0 h 194"/>
                  <a:gd name="T6" fmla="*/ 74 w 75"/>
                  <a:gd name="T7" fmla="*/ 6 h 194"/>
                  <a:gd name="T8" fmla="*/ 12 w 75"/>
                  <a:gd name="T9" fmla="*/ 182 h 194"/>
                  <a:gd name="T10" fmla="*/ 0 w 75"/>
                  <a:gd name="T11" fmla="*/ 192 h 194"/>
                  <a:gd name="T12" fmla="*/ 4 w 75"/>
                  <a:gd name="T13" fmla="*/ 181 h 194"/>
                </a:gdLst>
                <a:ahLst/>
                <a:cxnLst>
                  <a:cxn ang="0">
                    <a:pos x="T0" y="T1"/>
                  </a:cxn>
                  <a:cxn ang="0">
                    <a:pos x="T2" y="T3"/>
                  </a:cxn>
                  <a:cxn ang="0">
                    <a:pos x="T4" y="T5"/>
                  </a:cxn>
                  <a:cxn ang="0">
                    <a:pos x="T6" y="T7"/>
                  </a:cxn>
                  <a:cxn ang="0">
                    <a:pos x="T8" y="T9"/>
                  </a:cxn>
                  <a:cxn ang="0">
                    <a:pos x="T10" y="T11"/>
                  </a:cxn>
                  <a:cxn ang="0">
                    <a:pos x="T12" y="T13"/>
                  </a:cxn>
                </a:cxnLst>
                <a:rect l="0" t="0" r="r" b="b"/>
                <a:pathLst>
                  <a:path w="75" h="194">
                    <a:moveTo>
                      <a:pt x="4" y="181"/>
                    </a:moveTo>
                    <a:cubicBezTo>
                      <a:pt x="30" y="135"/>
                      <a:pt x="43" y="84"/>
                      <a:pt x="59" y="35"/>
                    </a:cubicBezTo>
                    <a:cubicBezTo>
                      <a:pt x="62" y="24"/>
                      <a:pt x="66" y="13"/>
                      <a:pt x="70" y="0"/>
                    </a:cubicBezTo>
                    <a:cubicBezTo>
                      <a:pt x="73" y="4"/>
                      <a:pt x="75" y="5"/>
                      <a:pt x="74" y="6"/>
                    </a:cubicBezTo>
                    <a:cubicBezTo>
                      <a:pt x="56" y="66"/>
                      <a:pt x="41" y="126"/>
                      <a:pt x="12" y="182"/>
                    </a:cubicBezTo>
                    <a:cubicBezTo>
                      <a:pt x="9" y="187"/>
                      <a:pt x="8" y="194"/>
                      <a:pt x="0" y="192"/>
                    </a:cubicBezTo>
                    <a:cubicBezTo>
                      <a:pt x="1" y="189"/>
                      <a:pt x="3" y="185"/>
                      <a:pt x="4" y="181"/>
                    </a:cubicBezTo>
                    <a:close/>
                  </a:path>
                </a:pathLst>
              </a:custGeom>
              <a:solidFill>
                <a:srgbClr val="825D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5" name="Freeform 132">
                <a:extLst>
                  <a:ext uri="{FF2B5EF4-FFF2-40B4-BE49-F238E27FC236}">
                    <a16:creationId xmlns:a16="http://schemas.microsoft.com/office/drawing/2014/main" id="{FDCCEBC7-858D-4AE1-80AE-D697EA549A52}"/>
                  </a:ext>
                </a:extLst>
              </p:cNvPr>
              <p:cNvSpPr>
                <a:spLocks/>
              </p:cNvSpPr>
              <p:nvPr/>
            </p:nvSpPr>
            <p:spPr bwMode="auto">
              <a:xfrm>
                <a:off x="1741" y="652"/>
                <a:ext cx="49" cy="126"/>
              </a:xfrm>
              <a:custGeom>
                <a:avLst/>
                <a:gdLst>
                  <a:gd name="T0" fmla="*/ 27 w 44"/>
                  <a:gd name="T1" fmla="*/ 79 h 112"/>
                  <a:gd name="T2" fmla="*/ 16 w 44"/>
                  <a:gd name="T3" fmla="*/ 112 h 112"/>
                  <a:gd name="T4" fmla="*/ 20 w 44"/>
                  <a:gd name="T5" fmla="*/ 46 h 112"/>
                  <a:gd name="T6" fmla="*/ 0 w 44"/>
                  <a:gd name="T7" fmla="*/ 100 h 112"/>
                  <a:gd name="T8" fmla="*/ 9 w 44"/>
                  <a:gd name="T9" fmla="*/ 32 h 112"/>
                  <a:gd name="T10" fmla="*/ 25 w 44"/>
                  <a:gd name="T11" fmla="*/ 33 h 112"/>
                  <a:gd name="T12" fmla="*/ 44 w 44"/>
                  <a:gd name="T13" fmla="*/ 0 h 112"/>
                  <a:gd name="T14" fmla="*/ 26 w 44"/>
                  <a:gd name="T15" fmla="*/ 57 h 112"/>
                  <a:gd name="T16" fmla="*/ 27 w 44"/>
                  <a:gd name="T17" fmla="*/ 79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 h="112">
                    <a:moveTo>
                      <a:pt x="27" y="79"/>
                    </a:moveTo>
                    <a:cubicBezTo>
                      <a:pt x="28" y="92"/>
                      <a:pt x="19" y="101"/>
                      <a:pt x="16" y="112"/>
                    </a:cubicBezTo>
                    <a:cubicBezTo>
                      <a:pt x="12" y="91"/>
                      <a:pt x="16" y="71"/>
                      <a:pt x="20" y="46"/>
                    </a:cubicBezTo>
                    <a:cubicBezTo>
                      <a:pt x="7" y="66"/>
                      <a:pt x="13" y="86"/>
                      <a:pt x="0" y="100"/>
                    </a:cubicBezTo>
                    <a:cubicBezTo>
                      <a:pt x="3" y="78"/>
                      <a:pt x="6" y="56"/>
                      <a:pt x="9" y="32"/>
                    </a:cubicBezTo>
                    <a:cubicBezTo>
                      <a:pt x="15" y="40"/>
                      <a:pt x="20" y="43"/>
                      <a:pt x="25" y="33"/>
                    </a:cubicBezTo>
                    <a:cubicBezTo>
                      <a:pt x="31" y="22"/>
                      <a:pt x="32" y="8"/>
                      <a:pt x="44" y="0"/>
                    </a:cubicBezTo>
                    <a:cubicBezTo>
                      <a:pt x="38" y="19"/>
                      <a:pt x="32" y="38"/>
                      <a:pt x="26" y="57"/>
                    </a:cubicBezTo>
                    <a:cubicBezTo>
                      <a:pt x="25" y="64"/>
                      <a:pt x="19" y="72"/>
                      <a:pt x="27" y="79"/>
                    </a:cubicBezTo>
                    <a:close/>
                  </a:path>
                </a:pathLst>
              </a:custGeom>
              <a:solidFill>
                <a:srgbClr val="7466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6" name="Freeform 133">
                <a:extLst>
                  <a:ext uri="{FF2B5EF4-FFF2-40B4-BE49-F238E27FC236}">
                    <a16:creationId xmlns:a16="http://schemas.microsoft.com/office/drawing/2014/main" id="{2EEB26A4-D293-42FD-9DF8-4C59E1F7BC8A}"/>
                  </a:ext>
                </a:extLst>
              </p:cNvPr>
              <p:cNvSpPr>
                <a:spLocks/>
              </p:cNvSpPr>
              <p:nvPr/>
            </p:nvSpPr>
            <p:spPr bwMode="auto">
              <a:xfrm>
                <a:off x="720" y="764"/>
                <a:ext cx="121" cy="118"/>
              </a:xfrm>
              <a:custGeom>
                <a:avLst/>
                <a:gdLst>
                  <a:gd name="T0" fmla="*/ 103 w 107"/>
                  <a:gd name="T1" fmla="*/ 102 h 105"/>
                  <a:gd name="T2" fmla="*/ 99 w 107"/>
                  <a:gd name="T3" fmla="*/ 105 h 105"/>
                  <a:gd name="T4" fmla="*/ 7 w 107"/>
                  <a:gd name="T5" fmla="*/ 16 h 105"/>
                  <a:gd name="T6" fmla="*/ 7 w 107"/>
                  <a:gd name="T7" fmla="*/ 4 h 105"/>
                  <a:gd name="T8" fmla="*/ 11 w 107"/>
                  <a:gd name="T9" fmla="*/ 0 h 105"/>
                  <a:gd name="T10" fmla="*/ 37 w 107"/>
                  <a:gd name="T11" fmla="*/ 26 h 105"/>
                  <a:gd name="T12" fmla="*/ 53 w 107"/>
                  <a:gd name="T13" fmla="*/ 42 h 105"/>
                  <a:gd name="T14" fmla="*/ 66 w 107"/>
                  <a:gd name="T15" fmla="*/ 54 h 105"/>
                  <a:gd name="T16" fmla="*/ 102 w 107"/>
                  <a:gd name="T17" fmla="*/ 91 h 105"/>
                  <a:gd name="T18" fmla="*/ 103 w 107"/>
                  <a:gd name="T19" fmla="*/ 102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7" h="105">
                    <a:moveTo>
                      <a:pt x="103" y="102"/>
                    </a:moveTo>
                    <a:cubicBezTo>
                      <a:pt x="102" y="103"/>
                      <a:pt x="100" y="104"/>
                      <a:pt x="99" y="105"/>
                    </a:cubicBezTo>
                    <a:cubicBezTo>
                      <a:pt x="68" y="75"/>
                      <a:pt x="40" y="43"/>
                      <a:pt x="7" y="16"/>
                    </a:cubicBezTo>
                    <a:cubicBezTo>
                      <a:pt x="0" y="11"/>
                      <a:pt x="3" y="8"/>
                      <a:pt x="7" y="4"/>
                    </a:cubicBezTo>
                    <a:cubicBezTo>
                      <a:pt x="8" y="2"/>
                      <a:pt x="9" y="1"/>
                      <a:pt x="11" y="0"/>
                    </a:cubicBezTo>
                    <a:cubicBezTo>
                      <a:pt x="21" y="8"/>
                      <a:pt x="32" y="14"/>
                      <a:pt x="37" y="26"/>
                    </a:cubicBezTo>
                    <a:cubicBezTo>
                      <a:pt x="37" y="36"/>
                      <a:pt x="46" y="38"/>
                      <a:pt x="53" y="42"/>
                    </a:cubicBezTo>
                    <a:cubicBezTo>
                      <a:pt x="59" y="45"/>
                      <a:pt x="62" y="50"/>
                      <a:pt x="66" y="54"/>
                    </a:cubicBezTo>
                    <a:cubicBezTo>
                      <a:pt x="78" y="67"/>
                      <a:pt x="91" y="79"/>
                      <a:pt x="102" y="91"/>
                    </a:cubicBezTo>
                    <a:cubicBezTo>
                      <a:pt x="104" y="95"/>
                      <a:pt x="107" y="98"/>
                      <a:pt x="103" y="102"/>
                    </a:cubicBezTo>
                    <a:close/>
                  </a:path>
                </a:pathLst>
              </a:custGeom>
              <a:solidFill>
                <a:srgbClr val="896C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7" name="Freeform 134">
                <a:extLst>
                  <a:ext uri="{FF2B5EF4-FFF2-40B4-BE49-F238E27FC236}">
                    <a16:creationId xmlns:a16="http://schemas.microsoft.com/office/drawing/2014/main" id="{F79816C4-DB50-4299-BF8D-A22AC209E127}"/>
                  </a:ext>
                </a:extLst>
              </p:cNvPr>
              <p:cNvSpPr>
                <a:spLocks/>
              </p:cNvSpPr>
              <p:nvPr/>
            </p:nvSpPr>
            <p:spPr bwMode="auto">
              <a:xfrm>
                <a:off x="2131" y="3063"/>
                <a:ext cx="104" cy="29"/>
              </a:xfrm>
              <a:custGeom>
                <a:avLst/>
                <a:gdLst>
                  <a:gd name="T0" fmla="*/ 92 w 93"/>
                  <a:gd name="T1" fmla="*/ 26 h 26"/>
                  <a:gd name="T2" fmla="*/ 14 w 93"/>
                  <a:gd name="T3" fmla="*/ 22 h 26"/>
                  <a:gd name="T4" fmla="*/ 0 w 93"/>
                  <a:gd name="T5" fmla="*/ 14 h 26"/>
                  <a:gd name="T6" fmla="*/ 50 w 93"/>
                  <a:gd name="T7" fmla="*/ 11 h 26"/>
                  <a:gd name="T8" fmla="*/ 88 w 93"/>
                  <a:gd name="T9" fmla="*/ 10 h 26"/>
                  <a:gd name="T10" fmla="*/ 92 w 93"/>
                  <a:gd name="T11" fmla="*/ 26 h 26"/>
                </a:gdLst>
                <a:ahLst/>
                <a:cxnLst>
                  <a:cxn ang="0">
                    <a:pos x="T0" y="T1"/>
                  </a:cxn>
                  <a:cxn ang="0">
                    <a:pos x="T2" y="T3"/>
                  </a:cxn>
                  <a:cxn ang="0">
                    <a:pos x="T4" y="T5"/>
                  </a:cxn>
                  <a:cxn ang="0">
                    <a:pos x="T6" y="T7"/>
                  </a:cxn>
                  <a:cxn ang="0">
                    <a:pos x="T8" y="T9"/>
                  </a:cxn>
                  <a:cxn ang="0">
                    <a:pos x="T10" y="T11"/>
                  </a:cxn>
                </a:cxnLst>
                <a:rect l="0" t="0" r="r" b="b"/>
                <a:pathLst>
                  <a:path w="93" h="26">
                    <a:moveTo>
                      <a:pt x="92" y="26"/>
                    </a:moveTo>
                    <a:cubicBezTo>
                      <a:pt x="66" y="25"/>
                      <a:pt x="40" y="23"/>
                      <a:pt x="14" y="22"/>
                    </a:cubicBezTo>
                    <a:cubicBezTo>
                      <a:pt x="6" y="22"/>
                      <a:pt x="9" y="9"/>
                      <a:pt x="0" y="14"/>
                    </a:cubicBezTo>
                    <a:cubicBezTo>
                      <a:pt x="16" y="0"/>
                      <a:pt x="34" y="8"/>
                      <a:pt x="50" y="11"/>
                    </a:cubicBezTo>
                    <a:cubicBezTo>
                      <a:pt x="64" y="13"/>
                      <a:pt x="76" y="12"/>
                      <a:pt x="88" y="10"/>
                    </a:cubicBezTo>
                    <a:cubicBezTo>
                      <a:pt x="91" y="15"/>
                      <a:pt x="93" y="20"/>
                      <a:pt x="92" y="26"/>
                    </a:cubicBezTo>
                    <a:close/>
                  </a:path>
                </a:pathLst>
              </a:custGeom>
              <a:solidFill>
                <a:srgbClr val="98C5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8" name="Freeform 135">
                <a:extLst>
                  <a:ext uri="{FF2B5EF4-FFF2-40B4-BE49-F238E27FC236}">
                    <a16:creationId xmlns:a16="http://schemas.microsoft.com/office/drawing/2014/main" id="{1CA72425-6FFA-4169-A698-16E1888A19BA}"/>
                  </a:ext>
                </a:extLst>
              </p:cNvPr>
              <p:cNvSpPr>
                <a:spLocks/>
              </p:cNvSpPr>
              <p:nvPr/>
            </p:nvSpPr>
            <p:spPr bwMode="auto">
              <a:xfrm>
                <a:off x="678" y="1959"/>
                <a:ext cx="55" cy="156"/>
              </a:xfrm>
              <a:custGeom>
                <a:avLst/>
                <a:gdLst>
                  <a:gd name="T0" fmla="*/ 37 w 49"/>
                  <a:gd name="T1" fmla="*/ 9 h 139"/>
                  <a:gd name="T2" fmla="*/ 44 w 49"/>
                  <a:gd name="T3" fmla="*/ 2 h 139"/>
                  <a:gd name="T4" fmla="*/ 46 w 49"/>
                  <a:gd name="T5" fmla="*/ 10 h 139"/>
                  <a:gd name="T6" fmla="*/ 38 w 49"/>
                  <a:gd name="T7" fmla="*/ 61 h 139"/>
                  <a:gd name="T8" fmla="*/ 0 w 49"/>
                  <a:gd name="T9" fmla="*/ 139 h 139"/>
                  <a:gd name="T10" fmla="*/ 37 w 49"/>
                  <a:gd name="T11" fmla="*/ 9 h 139"/>
                </a:gdLst>
                <a:ahLst/>
                <a:cxnLst>
                  <a:cxn ang="0">
                    <a:pos x="T0" y="T1"/>
                  </a:cxn>
                  <a:cxn ang="0">
                    <a:pos x="T2" y="T3"/>
                  </a:cxn>
                  <a:cxn ang="0">
                    <a:pos x="T4" y="T5"/>
                  </a:cxn>
                  <a:cxn ang="0">
                    <a:pos x="T6" y="T7"/>
                  </a:cxn>
                  <a:cxn ang="0">
                    <a:pos x="T8" y="T9"/>
                  </a:cxn>
                  <a:cxn ang="0">
                    <a:pos x="T10" y="T11"/>
                  </a:cxn>
                </a:cxnLst>
                <a:rect l="0" t="0" r="r" b="b"/>
                <a:pathLst>
                  <a:path w="49" h="139">
                    <a:moveTo>
                      <a:pt x="37" y="9"/>
                    </a:moveTo>
                    <a:cubicBezTo>
                      <a:pt x="40" y="8"/>
                      <a:pt x="39" y="0"/>
                      <a:pt x="44" y="2"/>
                    </a:cubicBezTo>
                    <a:cubicBezTo>
                      <a:pt x="49" y="3"/>
                      <a:pt x="47" y="7"/>
                      <a:pt x="46" y="10"/>
                    </a:cubicBezTo>
                    <a:cubicBezTo>
                      <a:pt x="41" y="27"/>
                      <a:pt x="35" y="43"/>
                      <a:pt x="38" y="61"/>
                    </a:cubicBezTo>
                    <a:cubicBezTo>
                      <a:pt x="24" y="87"/>
                      <a:pt x="18" y="116"/>
                      <a:pt x="0" y="139"/>
                    </a:cubicBezTo>
                    <a:cubicBezTo>
                      <a:pt x="15" y="97"/>
                      <a:pt x="29" y="54"/>
                      <a:pt x="37" y="9"/>
                    </a:cubicBezTo>
                    <a:close/>
                  </a:path>
                </a:pathLst>
              </a:custGeom>
              <a:solidFill>
                <a:srgbClr val="7F5B4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9" name="Freeform 136">
                <a:extLst>
                  <a:ext uri="{FF2B5EF4-FFF2-40B4-BE49-F238E27FC236}">
                    <a16:creationId xmlns:a16="http://schemas.microsoft.com/office/drawing/2014/main" id="{002E99CF-2E88-40EF-B6E2-55084CCCD057}"/>
                  </a:ext>
                </a:extLst>
              </p:cNvPr>
              <p:cNvSpPr>
                <a:spLocks/>
              </p:cNvSpPr>
              <p:nvPr/>
            </p:nvSpPr>
            <p:spPr bwMode="auto">
              <a:xfrm>
                <a:off x="605" y="2229"/>
                <a:ext cx="74" cy="159"/>
              </a:xfrm>
              <a:custGeom>
                <a:avLst/>
                <a:gdLst>
                  <a:gd name="T0" fmla="*/ 58 w 66"/>
                  <a:gd name="T1" fmla="*/ 0 h 141"/>
                  <a:gd name="T2" fmla="*/ 59 w 66"/>
                  <a:gd name="T3" fmla="*/ 19 h 141"/>
                  <a:gd name="T4" fmla="*/ 22 w 66"/>
                  <a:gd name="T5" fmla="*/ 108 h 141"/>
                  <a:gd name="T6" fmla="*/ 6 w 66"/>
                  <a:gd name="T7" fmla="*/ 140 h 141"/>
                  <a:gd name="T8" fmla="*/ 1 w 66"/>
                  <a:gd name="T9" fmla="*/ 135 h 141"/>
                  <a:gd name="T10" fmla="*/ 58 w 66"/>
                  <a:gd name="T11" fmla="*/ 0 h 141"/>
                </a:gdLst>
                <a:ahLst/>
                <a:cxnLst>
                  <a:cxn ang="0">
                    <a:pos x="T0" y="T1"/>
                  </a:cxn>
                  <a:cxn ang="0">
                    <a:pos x="T2" y="T3"/>
                  </a:cxn>
                  <a:cxn ang="0">
                    <a:pos x="T4" y="T5"/>
                  </a:cxn>
                  <a:cxn ang="0">
                    <a:pos x="T6" y="T7"/>
                  </a:cxn>
                  <a:cxn ang="0">
                    <a:pos x="T8" y="T9"/>
                  </a:cxn>
                  <a:cxn ang="0">
                    <a:pos x="T10" y="T11"/>
                  </a:cxn>
                </a:cxnLst>
                <a:rect l="0" t="0" r="r" b="b"/>
                <a:pathLst>
                  <a:path w="66" h="141">
                    <a:moveTo>
                      <a:pt x="58" y="0"/>
                    </a:moveTo>
                    <a:cubicBezTo>
                      <a:pt x="66" y="5"/>
                      <a:pt x="61" y="12"/>
                      <a:pt x="59" y="19"/>
                    </a:cubicBezTo>
                    <a:cubicBezTo>
                      <a:pt x="47" y="49"/>
                      <a:pt x="34" y="78"/>
                      <a:pt x="22" y="108"/>
                    </a:cubicBezTo>
                    <a:cubicBezTo>
                      <a:pt x="17" y="119"/>
                      <a:pt x="11" y="129"/>
                      <a:pt x="6" y="140"/>
                    </a:cubicBezTo>
                    <a:cubicBezTo>
                      <a:pt x="2" y="141"/>
                      <a:pt x="0" y="139"/>
                      <a:pt x="1" y="135"/>
                    </a:cubicBezTo>
                    <a:cubicBezTo>
                      <a:pt x="21" y="90"/>
                      <a:pt x="43" y="47"/>
                      <a:pt x="58" y="0"/>
                    </a:cubicBezTo>
                    <a:close/>
                  </a:path>
                </a:pathLst>
              </a:custGeom>
              <a:solidFill>
                <a:srgbClr val="5845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0" name="Freeform 137">
                <a:extLst>
                  <a:ext uri="{FF2B5EF4-FFF2-40B4-BE49-F238E27FC236}">
                    <a16:creationId xmlns:a16="http://schemas.microsoft.com/office/drawing/2014/main" id="{090D7EC4-A8E4-434F-8EC5-2D887513E992}"/>
                  </a:ext>
                </a:extLst>
              </p:cNvPr>
              <p:cNvSpPr>
                <a:spLocks/>
              </p:cNvSpPr>
              <p:nvPr/>
            </p:nvSpPr>
            <p:spPr bwMode="auto">
              <a:xfrm>
                <a:off x="2045" y="543"/>
                <a:ext cx="49" cy="96"/>
              </a:xfrm>
              <a:custGeom>
                <a:avLst/>
                <a:gdLst>
                  <a:gd name="T0" fmla="*/ 0 w 43"/>
                  <a:gd name="T1" fmla="*/ 85 h 85"/>
                  <a:gd name="T2" fmla="*/ 25 w 43"/>
                  <a:gd name="T3" fmla="*/ 1 h 85"/>
                  <a:gd name="T4" fmla="*/ 29 w 43"/>
                  <a:gd name="T5" fmla="*/ 0 h 85"/>
                  <a:gd name="T6" fmla="*/ 33 w 43"/>
                  <a:gd name="T7" fmla="*/ 5 h 85"/>
                  <a:gd name="T8" fmla="*/ 40 w 43"/>
                  <a:gd name="T9" fmla="*/ 5 h 85"/>
                  <a:gd name="T10" fmla="*/ 41 w 43"/>
                  <a:gd name="T11" fmla="*/ 12 h 85"/>
                  <a:gd name="T12" fmla="*/ 37 w 43"/>
                  <a:gd name="T13" fmla="*/ 26 h 85"/>
                  <a:gd name="T14" fmla="*/ 17 w 43"/>
                  <a:gd name="T15" fmla="*/ 75 h 85"/>
                  <a:gd name="T16" fmla="*/ 12 w 43"/>
                  <a:gd name="T17" fmla="*/ 74 h 85"/>
                  <a:gd name="T18" fmla="*/ 22 w 43"/>
                  <a:gd name="T19" fmla="*/ 24 h 85"/>
                  <a:gd name="T20" fmla="*/ 10 w 43"/>
                  <a:gd name="T21" fmla="*/ 72 h 85"/>
                  <a:gd name="T22" fmla="*/ 0 w 43"/>
                  <a:gd name="T23" fmla="*/ 85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3" h="85">
                    <a:moveTo>
                      <a:pt x="0" y="85"/>
                    </a:moveTo>
                    <a:cubicBezTo>
                      <a:pt x="2" y="55"/>
                      <a:pt x="7" y="26"/>
                      <a:pt x="25" y="1"/>
                    </a:cubicBezTo>
                    <a:cubicBezTo>
                      <a:pt x="26" y="0"/>
                      <a:pt x="27" y="0"/>
                      <a:pt x="29" y="0"/>
                    </a:cubicBezTo>
                    <a:cubicBezTo>
                      <a:pt x="30" y="2"/>
                      <a:pt x="32" y="4"/>
                      <a:pt x="33" y="5"/>
                    </a:cubicBezTo>
                    <a:cubicBezTo>
                      <a:pt x="36" y="5"/>
                      <a:pt x="38" y="4"/>
                      <a:pt x="40" y="5"/>
                    </a:cubicBezTo>
                    <a:cubicBezTo>
                      <a:pt x="40" y="7"/>
                      <a:pt x="40" y="10"/>
                      <a:pt x="41" y="12"/>
                    </a:cubicBezTo>
                    <a:cubicBezTo>
                      <a:pt x="43" y="18"/>
                      <a:pt x="38" y="21"/>
                      <a:pt x="37" y="26"/>
                    </a:cubicBezTo>
                    <a:cubicBezTo>
                      <a:pt x="30" y="42"/>
                      <a:pt x="35" y="63"/>
                      <a:pt x="17" y="75"/>
                    </a:cubicBezTo>
                    <a:cubicBezTo>
                      <a:pt x="15" y="75"/>
                      <a:pt x="13" y="75"/>
                      <a:pt x="12" y="74"/>
                    </a:cubicBezTo>
                    <a:cubicBezTo>
                      <a:pt x="13" y="56"/>
                      <a:pt x="19" y="40"/>
                      <a:pt x="22" y="24"/>
                    </a:cubicBezTo>
                    <a:cubicBezTo>
                      <a:pt x="18" y="40"/>
                      <a:pt x="14" y="56"/>
                      <a:pt x="10" y="72"/>
                    </a:cubicBezTo>
                    <a:cubicBezTo>
                      <a:pt x="10" y="79"/>
                      <a:pt x="9" y="85"/>
                      <a:pt x="0" y="85"/>
                    </a:cubicBezTo>
                    <a:close/>
                  </a:path>
                </a:pathLst>
              </a:custGeom>
              <a:solidFill>
                <a:srgbClr val="96715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1" name="Freeform 138">
                <a:extLst>
                  <a:ext uri="{FF2B5EF4-FFF2-40B4-BE49-F238E27FC236}">
                    <a16:creationId xmlns:a16="http://schemas.microsoft.com/office/drawing/2014/main" id="{B0C1EBE0-0B58-4829-90FE-680AF1FCE89E}"/>
                  </a:ext>
                </a:extLst>
              </p:cNvPr>
              <p:cNvSpPr>
                <a:spLocks/>
              </p:cNvSpPr>
              <p:nvPr/>
            </p:nvSpPr>
            <p:spPr bwMode="auto">
              <a:xfrm>
                <a:off x="2083" y="544"/>
                <a:ext cx="47" cy="135"/>
              </a:xfrm>
              <a:custGeom>
                <a:avLst/>
                <a:gdLst>
                  <a:gd name="T0" fmla="*/ 34 w 42"/>
                  <a:gd name="T1" fmla="*/ 44 h 120"/>
                  <a:gd name="T2" fmla="*/ 27 w 42"/>
                  <a:gd name="T3" fmla="*/ 84 h 120"/>
                  <a:gd name="T4" fmla="*/ 8 w 42"/>
                  <a:gd name="T5" fmla="*/ 120 h 120"/>
                  <a:gd name="T6" fmla="*/ 10 w 42"/>
                  <a:gd name="T7" fmla="*/ 91 h 120"/>
                  <a:gd name="T8" fmla="*/ 36 w 42"/>
                  <a:gd name="T9" fmla="*/ 0 h 120"/>
                  <a:gd name="T10" fmla="*/ 34 w 42"/>
                  <a:gd name="T11" fmla="*/ 44 h 120"/>
                </a:gdLst>
                <a:ahLst/>
                <a:cxnLst>
                  <a:cxn ang="0">
                    <a:pos x="T0" y="T1"/>
                  </a:cxn>
                  <a:cxn ang="0">
                    <a:pos x="T2" y="T3"/>
                  </a:cxn>
                  <a:cxn ang="0">
                    <a:pos x="T4" y="T5"/>
                  </a:cxn>
                  <a:cxn ang="0">
                    <a:pos x="T6" y="T7"/>
                  </a:cxn>
                  <a:cxn ang="0">
                    <a:pos x="T8" y="T9"/>
                  </a:cxn>
                  <a:cxn ang="0">
                    <a:pos x="T10" y="T11"/>
                  </a:cxn>
                </a:cxnLst>
                <a:rect l="0" t="0" r="r" b="b"/>
                <a:pathLst>
                  <a:path w="42" h="120">
                    <a:moveTo>
                      <a:pt x="34" y="44"/>
                    </a:moveTo>
                    <a:cubicBezTo>
                      <a:pt x="30" y="57"/>
                      <a:pt x="24" y="70"/>
                      <a:pt x="27" y="84"/>
                    </a:cubicBezTo>
                    <a:cubicBezTo>
                      <a:pt x="17" y="94"/>
                      <a:pt x="22" y="112"/>
                      <a:pt x="8" y="120"/>
                    </a:cubicBezTo>
                    <a:cubicBezTo>
                      <a:pt x="0" y="110"/>
                      <a:pt x="9" y="101"/>
                      <a:pt x="10" y="91"/>
                    </a:cubicBezTo>
                    <a:cubicBezTo>
                      <a:pt x="18" y="62"/>
                      <a:pt x="27" y="33"/>
                      <a:pt x="36" y="0"/>
                    </a:cubicBezTo>
                    <a:cubicBezTo>
                      <a:pt x="42" y="18"/>
                      <a:pt x="34" y="30"/>
                      <a:pt x="34" y="44"/>
                    </a:cubicBezTo>
                    <a:close/>
                  </a:path>
                </a:pathLst>
              </a:custGeom>
              <a:solidFill>
                <a:srgbClr val="AC887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2" name="Freeform 139">
                <a:extLst>
                  <a:ext uri="{FF2B5EF4-FFF2-40B4-BE49-F238E27FC236}">
                    <a16:creationId xmlns:a16="http://schemas.microsoft.com/office/drawing/2014/main" id="{829F6AEA-5189-42F0-9F43-4784D891D44D}"/>
                  </a:ext>
                </a:extLst>
              </p:cNvPr>
              <p:cNvSpPr>
                <a:spLocks/>
              </p:cNvSpPr>
              <p:nvPr/>
            </p:nvSpPr>
            <p:spPr bwMode="auto">
              <a:xfrm>
                <a:off x="852" y="1268"/>
                <a:ext cx="56" cy="152"/>
              </a:xfrm>
              <a:custGeom>
                <a:avLst/>
                <a:gdLst>
                  <a:gd name="T0" fmla="*/ 50 w 50"/>
                  <a:gd name="T1" fmla="*/ 0 h 136"/>
                  <a:gd name="T2" fmla="*/ 25 w 50"/>
                  <a:gd name="T3" fmla="*/ 79 h 136"/>
                  <a:gd name="T4" fmla="*/ 15 w 50"/>
                  <a:gd name="T5" fmla="*/ 104 h 136"/>
                  <a:gd name="T6" fmla="*/ 2 w 50"/>
                  <a:gd name="T7" fmla="*/ 136 h 136"/>
                  <a:gd name="T8" fmla="*/ 6 w 50"/>
                  <a:gd name="T9" fmla="*/ 103 h 136"/>
                  <a:gd name="T10" fmla="*/ 42 w 50"/>
                  <a:gd name="T11" fmla="*/ 11 h 136"/>
                  <a:gd name="T12" fmla="*/ 50 w 50"/>
                  <a:gd name="T13" fmla="*/ 0 h 136"/>
                </a:gdLst>
                <a:ahLst/>
                <a:cxnLst>
                  <a:cxn ang="0">
                    <a:pos x="T0" y="T1"/>
                  </a:cxn>
                  <a:cxn ang="0">
                    <a:pos x="T2" y="T3"/>
                  </a:cxn>
                  <a:cxn ang="0">
                    <a:pos x="T4" y="T5"/>
                  </a:cxn>
                  <a:cxn ang="0">
                    <a:pos x="T6" y="T7"/>
                  </a:cxn>
                  <a:cxn ang="0">
                    <a:pos x="T8" y="T9"/>
                  </a:cxn>
                  <a:cxn ang="0">
                    <a:pos x="T10" y="T11"/>
                  </a:cxn>
                  <a:cxn ang="0">
                    <a:pos x="T12" y="T13"/>
                  </a:cxn>
                </a:cxnLst>
                <a:rect l="0" t="0" r="r" b="b"/>
                <a:pathLst>
                  <a:path w="50" h="136">
                    <a:moveTo>
                      <a:pt x="50" y="0"/>
                    </a:moveTo>
                    <a:cubicBezTo>
                      <a:pt x="47" y="28"/>
                      <a:pt x="34" y="53"/>
                      <a:pt x="25" y="79"/>
                    </a:cubicBezTo>
                    <a:cubicBezTo>
                      <a:pt x="22" y="87"/>
                      <a:pt x="14" y="94"/>
                      <a:pt x="15" y="104"/>
                    </a:cubicBezTo>
                    <a:cubicBezTo>
                      <a:pt x="11" y="114"/>
                      <a:pt x="7" y="124"/>
                      <a:pt x="2" y="136"/>
                    </a:cubicBezTo>
                    <a:cubicBezTo>
                      <a:pt x="0" y="123"/>
                      <a:pt x="1" y="113"/>
                      <a:pt x="6" y="103"/>
                    </a:cubicBezTo>
                    <a:cubicBezTo>
                      <a:pt x="19" y="73"/>
                      <a:pt x="32" y="42"/>
                      <a:pt x="42" y="11"/>
                    </a:cubicBezTo>
                    <a:cubicBezTo>
                      <a:pt x="43" y="6"/>
                      <a:pt x="44" y="2"/>
                      <a:pt x="50" y="0"/>
                    </a:cubicBezTo>
                    <a:close/>
                  </a:path>
                </a:pathLst>
              </a:custGeom>
              <a:solidFill>
                <a:srgbClr val="906D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3" name="Freeform 140">
                <a:extLst>
                  <a:ext uri="{FF2B5EF4-FFF2-40B4-BE49-F238E27FC236}">
                    <a16:creationId xmlns:a16="http://schemas.microsoft.com/office/drawing/2014/main" id="{C3E1FFF7-EEED-453D-AB92-B3B28C63E0A9}"/>
                  </a:ext>
                </a:extLst>
              </p:cNvPr>
              <p:cNvSpPr>
                <a:spLocks/>
              </p:cNvSpPr>
              <p:nvPr/>
            </p:nvSpPr>
            <p:spPr bwMode="auto">
              <a:xfrm>
                <a:off x="824" y="977"/>
                <a:ext cx="117" cy="111"/>
              </a:xfrm>
              <a:custGeom>
                <a:avLst/>
                <a:gdLst>
                  <a:gd name="T0" fmla="*/ 0 w 104"/>
                  <a:gd name="T1" fmla="*/ 0 h 99"/>
                  <a:gd name="T2" fmla="*/ 96 w 104"/>
                  <a:gd name="T3" fmla="*/ 85 h 99"/>
                  <a:gd name="T4" fmla="*/ 95 w 104"/>
                  <a:gd name="T5" fmla="*/ 99 h 99"/>
                  <a:gd name="T6" fmla="*/ 25 w 104"/>
                  <a:gd name="T7" fmla="*/ 24 h 99"/>
                  <a:gd name="T8" fmla="*/ 0 w 104"/>
                  <a:gd name="T9" fmla="*/ 0 h 99"/>
                </a:gdLst>
                <a:ahLst/>
                <a:cxnLst>
                  <a:cxn ang="0">
                    <a:pos x="T0" y="T1"/>
                  </a:cxn>
                  <a:cxn ang="0">
                    <a:pos x="T2" y="T3"/>
                  </a:cxn>
                  <a:cxn ang="0">
                    <a:pos x="T4" y="T5"/>
                  </a:cxn>
                  <a:cxn ang="0">
                    <a:pos x="T6" y="T7"/>
                  </a:cxn>
                  <a:cxn ang="0">
                    <a:pos x="T8" y="T9"/>
                  </a:cxn>
                </a:cxnLst>
                <a:rect l="0" t="0" r="r" b="b"/>
                <a:pathLst>
                  <a:path w="104" h="99">
                    <a:moveTo>
                      <a:pt x="0" y="0"/>
                    </a:moveTo>
                    <a:cubicBezTo>
                      <a:pt x="37" y="22"/>
                      <a:pt x="73" y="47"/>
                      <a:pt x="96" y="85"/>
                    </a:cubicBezTo>
                    <a:cubicBezTo>
                      <a:pt x="99" y="89"/>
                      <a:pt x="104" y="95"/>
                      <a:pt x="95" y="99"/>
                    </a:cubicBezTo>
                    <a:cubicBezTo>
                      <a:pt x="82" y="64"/>
                      <a:pt x="50" y="48"/>
                      <a:pt x="25" y="24"/>
                    </a:cubicBezTo>
                    <a:cubicBezTo>
                      <a:pt x="17" y="16"/>
                      <a:pt x="7" y="10"/>
                      <a:pt x="0" y="0"/>
                    </a:cubicBezTo>
                    <a:close/>
                  </a:path>
                </a:pathLst>
              </a:custGeom>
              <a:solidFill>
                <a:srgbClr val="604B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4" name="Freeform 141">
                <a:extLst>
                  <a:ext uri="{FF2B5EF4-FFF2-40B4-BE49-F238E27FC236}">
                    <a16:creationId xmlns:a16="http://schemas.microsoft.com/office/drawing/2014/main" id="{491FA74F-0B68-480A-BC01-6E4F558CE1E0}"/>
                  </a:ext>
                </a:extLst>
              </p:cNvPr>
              <p:cNvSpPr>
                <a:spLocks/>
              </p:cNvSpPr>
              <p:nvPr/>
            </p:nvSpPr>
            <p:spPr bwMode="auto">
              <a:xfrm>
                <a:off x="57" y="3954"/>
                <a:ext cx="100" cy="41"/>
              </a:xfrm>
              <a:custGeom>
                <a:avLst/>
                <a:gdLst>
                  <a:gd name="T0" fmla="*/ 4 w 89"/>
                  <a:gd name="T1" fmla="*/ 0 h 37"/>
                  <a:gd name="T2" fmla="*/ 6 w 89"/>
                  <a:gd name="T3" fmla="*/ 14 h 37"/>
                  <a:gd name="T4" fmla="*/ 21 w 89"/>
                  <a:gd name="T5" fmla="*/ 9 h 37"/>
                  <a:gd name="T6" fmla="*/ 37 w 89"/>
                  <a:gd name="T7" fmla="*/ 9 h 37"/>
                  <a:gd name="T8" fmla="*/ 25 w 89"/>
                  <a:gd name="T9" fmla="*/ 20 h 37"/>
                  <a:gd name="T10" fmla="*/ 89 w 89"/>
                  <a:gd name="T11" fmla="*/ 29 h 37"/>
                  <a:gd name="T12" fmla="*/ 0 w 89"/>
                  <a:gd name="T13" fmla="*/ 17 h 37"/>
                  <a:gd name="T14" fmla="*/ 4 w 89"/>
                  <a:gd name="T15" fmla="*/ 0 h 3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9" h="37">
                    <a:moveTo>
                      <a:pt x="4" y="0"/>
                    </a:moveTo>
                    <a:cubicBezTo>
                      <a:pt x="5" y="5"/>
                      <a:pt x="6" y="9"/>
                      <a:pt x="6" y="14"/>
                    </a:cubicBezTo>
                    <a:cubicBezTo>
                      <a:pt x="12" y="12"/>
                      <a:pt x="16" y="10"/>
                      <a:pt x="21" y="9"/>
                    </a:cubicBezTo>
                    <a:cubicBezTo>
                      <a:pt x="27" y="9"/>
                      <a:pt x="34" y="2"/>
                      <a:pt x="37" y="9"/>
                    </a:cubicBezTo>
                    <a:cubicBezTo>
                      <a:pt x="42" y="20"/>
                      <a:pt x="28" y="14"/>
                      <a:pt x="25" y="20"/>
                    </a:cubicBezTo>
                    <a:cubicBezTo>
                      <a:pt x="46" y="25"/>
                      <a:pt x="70" y="13"/>
                      <a:pt x="89" y="29"/>
                    </a:cubicBezTo>
                    <a:cubicBezTo>
                      <a:pt x="58" y="37"/>
                      <a:pt x="29" y="28"/>
                      <a:pt x="0" y="17"/>
                    </a:cubicBezTo>
                    <a:cubicBezTo>
                      <a:pt x="1" y="11"/>
                      <a:pt x="0" y="5"/>
                      <a:pt x="4" y="0"/>
                    </a:cubicBezTo>
                    <a:close/>
                  </a:path>
                </a:pathLst>
              </a:custGeom>
              <a:solidFill>
                <a:srgbClr val="82BB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5" name="Freeform 142">
                <a:extLst>
                  <a:ext uri="{FF2B5EF4-FFF2-40B4-BE49-F238E27FC236}">
                    <a16:creationId xmlns:a16="http://schemas.microsoft.com/office/drawing/2014/main" id="{434C088E-2580-49A3-9B55-E1F7395D81AD}"/>
                  </a:ext>
                </a:extLst>
              </p:cNvPr>
              <p:cNvSpPr>
                <a:spLocks/>
              </p:cNvSpPr>
              <p:nvPr/>
            </p:nvSpPr>
            <p:spPr bwMode="auto">
              <a:xfrm>
                <a:off x="1025" y="633"/>
                <a:ext cx="121" cy="122"/>
              </a:xfrm>
              <a:custGeom>
                <a:avLst/>
                <a:gdLst>
                  <a:gd name="T0" fmla="*/ 108 w 108"/>
                  <a:gd name="T1" fmla="*/ 109 h 109"/>
                  <a:gd name="T2" fmla="*/ 38 w 108"/>
                  <a:gd name="T3" fmla="*/ 42 h 109"/>
                  <a:gd name="T4" fmla="*/ 0 w 108"/>
                  <a:gd name="T5" fmla="*/ 6 h 109"/>
                  <a:gd name="T6" fmla="*/ 0 w 108"/>
                  <a:gd name="T7" fmla="*/ 1 h 109"/>
                  <a:gd name="T8" fmla="*/ 19 w 108"/>
                  <a:gd name="T9" fmla="*/ 14 h 109"/>
                  <a:gd name="T10" fmla="*/ 82 w 108"/>
                  <a:gd name="T11" fmla="*/ 73 h 109"/>
                  <a:gd name="T12" fmla="*/ 108 w 108"/>
                  <a:gd name="T13" fmla="*/ 109 h 109"/>
                </a:gdLst>
                <a:ahLst/>
                <a:cxnLst>
                  <a:cxn ang="0">
                    <a:pos x="T0" y="T1"/>
                  </a:cxn>
                  <a:cxn ang="0">
                    <a:pos x="T2" y="T3"/>
                  </a:cxn>
                  <a:cxn ang="0">
                    <a:pos x="T4" y="T5"/>
                  </a:cxn>
                  <a:cxn ang="0">
                    <a:pos x="T6" y="T7"/>
                  </a:cxn>
                  <a:cxn ang="0">
                    <a:pos x="T8" y="T9"/>
                  </a:cxn>
                  <a:cxn ang="0">
                    <a:pos x="T10" y="T11"/>
                  </a:cxn>
                  <a:cxn ang="0">
                    <a:pos x="T12" y="T13"/>
                  </a:cxn>
                </a:cxnLst>
                <a:rect l="0" t="0" r="r" b="b"/>
                <a:pathLst>
                  <a:path w="108" h="109">
                    <a:moveTo>
                      <a:pt x="108" y="109"/>
                    </a:moveTo>
                    <a:cubicBezTo>
                      <a:pt x="82" y="90"/>
                      <a:pt x="59" y="66"/>
                      <a:pt x="38" y="42"/>
                    </a:cubicBezTo>
                    <a:cubicBezTo>
                      <a:pt x="26" y="29"/>
                      <a:pt x="6" y="25"/>
                      <a:pt x="0" y="6"/>
                    </a:cubicBezTo>
                    <a:cubicBezTo>
                      <a:pt x="0" y="5"/>
                      <a:pt x="0" y="3"/>
                      <a:pt x="0" y="1"/>
                    </a:cubicBezTo>
                    <a:cubicBezTo>
                      <a:pt x="10" y="0"/>
                      <a:pt x="13" y="9"/>
                      <a:pt x="19" y="14"/>
                    </a:cubicBezTo>
                    <a:cubicBezTo>
                      <a:pt x="41" y="33"/>
                      <a:pt x="57" y="57"/>
                      <a:pt x="82" y="73"/>
                    </a:cubicBezTo>
                    <a:cubicBezTo>
                      <a:pt x="91" y="85"/>
                      <a:pt x="106" y="92"/>
                      <a:pt x="108" y="109"/>
                    </a:cubicBezTo>
                    <a:close/>
                  </a:path>
                </a:pathLst>
              </a:custGeom>
              <a:solidFill>
                <a:srgbClr val="E1D0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6" name="Freeform 143">
                <a:extLst>
                  <a:ext uri="{FF2B5EF4-FFF2-40B4-BE49-F238E27FC236}">
                    <a16:creationId xmlns:a16="http://schemas.microsoft.com/office/drawing/2014/main" id="{A462EE43-E7A9-4378-A01A-6C3BB50D3BD9}"/>
                  </a:ext>
                </a:extLst>
              </p:cNvPr>
              <p:cNvSpPr>
                <a:spLocks/>
              </p:cNvSpPr>
              <p:nvPr/>
            </p:nvSpPr>
            <p:spPr bwMode="auto">
              <a:xfrm>
                <a:off x="2116" y="527"/>
                <a:ext cx="35" cy="139"/>
              </a:xfrm>
              <a:custGeom>
                <a:avLst/>
                <a:gdLst>
                  <a:gd name="T0" fmla="*/ 4 w 31"/>
                  <a:gd name="T1" fmla="*/ 123 h 123"/>
                  <a:gd name="T2" fmla="*/ 1 w 31"/>
                  <a:gd name="T3" fmla="*/ 123 h 123"/>
                  <a:gd name="T4" fmla="*/ 9 w 31"/>
                  <a:gd name="T5" fmla="*/ 71 h 123"/>
                  <a:gd name="T6" fmla="*/ 26 w 31"/>
                  <a:gd name="T7" fmla="*/ 0 h 123"/>
                  <a:gd name="T8" fmla="*/ 31 w 31"/>
                  <a:gd name="T9" fmla="*/ 2 h 123"/>
                  <a:gd name="T10" fmla="*/ 4 w 31"/>
                  <a:gd name="T11" fmla="*/ 123 h 123"/>
                </a:gdLst>
                <a:ahLst/>
                <a:cxnLst>
                  <a:cxn ang="0">
                    <a:pos x="T0" y="T1"/>
                  </a:cxn>
                  <a:cxn ang="0">
                    <a:pos x="T2" y="T3"/>
                  </a:cxn>
                  <a:cxn ang="0">
                    <a:pos x="T4" y="T5"/>
                  </a:cxn>
                  <a:cxn ang="0">
                    <a:pos x="T6" y="T7"/>
                  </a:cxn>
                  <a:cxn ang="0">
                    <a:pos x="T8" y="T9"/>
                  </a:cxn>
                  <a:cxn ang="0">
                    <a:pos x="T10" y="T11"/>
                  </a:cxn>
                </a:cxnLst>
                <a:rect l="0" t="0" r="r" b="b"/>
                <a:pathLst>
                  <a:path w="31" h="123">
                    <a:moveTo>
                      <a:pt x="4" y="123"/>
                    </a:moveTo>
                    <a:cubicBezTo>
                      <a:pt x="3" y="123"/>
                      <a:pt x="2" y="123"/>
                      <a:pt x="1" y="123"/>
                    </a:cubicBezTo>
                    <a:cubicBezTo>
                      <a:pt x="0" y="105"/>
                      <a:pt x="11" y="89"/>
                      <a:pt x="9" y="71"/>
                    </a:cubicBezTo>
                    <a:cubicBezTo>
                      <a:pt x="14" y="47"/>
                      <a:pt x="20" y="24"/>
                      <a:pt x="26" y="0"/>
                    </a:cubicBezTo>
                    <a:cubicBezTo>
                      <a:pt x="27" y="1"/>
                      <a:pt x="29" y="1"/>
                      <a:pt x="31" y="2"/>
                    </a:cubicBezTo>
                    <a:cubicBezTo>
                      <a:pt x="27" y="43"/>
                      <a:pt x="17" y="83"/>
                      <a:pt x="4" y="123"/>
                    </a:cubicBezTo>
                    <a:close/>
                  </a:path>
                </a:pathLst>
              </a:custGeom>
              <a:solidFill>
                <a:srgbClr val="8E6B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7" name="Freeform 144">
                <a:extLst>
                  <a:ext uri="{FF2B5EF4-FFF2-40B4-BE49-F238E27FC236}">
                    <a16:creationId xmlns:a16="http://schemas.microsoft.com/office/drawing/2014/main" id="{558CCAE3-A50E-4299-A33A-229EB87ECE37}"/>
                  </a:ext>
                </a:extLst>
              </p:cNvPr>
              <p:cNvSpPr>
                <a:spLocks/>
              </p:cNvSpPr>
              <p:nvPr/>
            </p:nvSpPr>
            <p:spPr bwMode="auto">
              <a:xfrm>
                <a:off x="752" y="1578"/>
                <a:ext cx="84" cy="139"/>
              </a:xfrm>
              <a:custGeom>
                <a:avLst/>
                <a:gdLst>
                  <a:gd name="T0" fmla="*/ 75 w 75"/>
                  <a:gd name="T1" fmla="*/ 0 h 124"/>
                  <a:gd name="T2" fmla="*/ 15 w 75"/>
                  <a:gd name="T3" fmla="*/ 116 h 124"/>
                  <a:gd name="T4" fmla="*/ 6 w 75"/>
                  <a:gd name="T5" fmla="*/ 122 h 124"/>
                  <a:gd name="T6" fmla="*/ 8 w 75"/>
                  <a:gd name="T7" fmla="*/ 114 h 124"/>
                  <a:gd name="T8" fmla="*/ 52 w 75"/>
                  <a:gd name="T9" fmla="*/ 32 h 124"/>
                  <a:gd name="T10" fmla="*/ 75 w 75"/>
                  <a:gd name="T11" fmla="*/ 0 h 124"/>
                </a:gdLst>
                <a:ahLst/>
                <a:cxnLst>
                  <a:cxn ang="0">
                    <a:pos x="T0" y="T1"/>
                  </a:cxn>
                  <a:cxn ang="0">
                    <a:pos x="T2" y="T3"/>
                  </a:cxn>
                  <a:cxn ang="0">
                    <a:pos x="T4" y="T5"/>
                  </a:cxn>
                  <a:cxn ang="0">
                    <a:pos x="T6" y="T7"/>
                  </a:cxn>
                  <a:cxn ang="0">
                    <a:pos x="T8" y="T9"/>
                  </a:cxn>
                  <a:cxn ang="0">
                    <a:pos x="T10" y="T11"/>
                  </a:cxn>
                </a:cxnLst>
                <a:rect l="0" t="0" r="r" b="b"/>
                <a:pathLst>
                  <a:path w="75" h="124">
                    <a:moveTo>
                      <a:pt x="75" y="0"/>
                    </a:moveTo>
                    <a:cubicBezTo>
                      <a:pt x="61" y="42"/>
                      <a:pt x="37" y="78"/>
                      <a:pt x="15" y="116"/>
                    </a:cubicBezTo>
                    <a:cubicBezTo>
                      <a:pt x="11" y="116"/>
                      <a:pt x="11" y="124"/>
                      <a:pt x="6" y="122"/>
                    </a:cubicBezTo>
                    <a:cubicBezTo>
                      <a:pt x="0" y="119"/>
                      <a:pt x="7" y="116"/>
                      <a:pt x="8" y="114"/>
                    </a:cubicBezTo>
                    <a:cubicBezTo>
                      <a:pt x="24" y="87"/>
                      <a:pt x="40" y="61"/>
                      <a:pt x="52" y="32"/>
                    </a:cubicBezTo>
                    <a:cubicBezTo>
                      <a:pt x="57" y="19"/>
                      <a:pt x="57" y="3"/>
                      <a:pt x="75" y="0"/>
                    </a:cubicBezTo>
                    <a:close/>
                  </a:path>
                </a:pathLst>
              </a:custGeom>
              <a:solidFill>
                <a:srgbClr val="956C5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8" name="Freeform 145">
                <a:extLst>
                  <a:ext uri="{FF2B5EF4-FFF2-40B4-BE49-F238E27FC236}">
                    <a16:creationId xmlns:a16="http://schemas.microsoft.com/office/drawing/2014/main" id="{01DC68DB-FAF6-472B-8B1B-CE7BB172EDBC}"/>
                  </a:ext>
                </a:extLst>
              </p:cNvPr>
              <p:cNvSpPr>
                <a:spLocks/>
              </p:cNvSpPr>
              <p:nvPr/>
            </p:nvSpPr>
            <p:spPr bwMode="auto">
              <a:xfrm>
                <a:off x="1981" y="1979"/>
                <a:ext cx="17" cy="159"/>
              </a:xfrm>
              <a:custGeom>
                <a:avLst/>
                <a:gdLst>
                  <a:gd name="T0" fmla="*/ 10 w 15"/>
                  <a:gd name="T1" fmla="*/ 23 h 142"/>
                  <a:gd name="T2" fmla="*/ 15 w 15"/>
                  <a:gd name="T3" fmla="*/ 142 h 142"/>
                  <a:gd name="T4" fmla="*/ 3 w 15"/>
                  <a:gd name="T5" fmla="*/ 45 h 142"/>
                  <a:gd name="T6" fmla="*/ 1 w 15"/>
                  <a:gd name="T7" fmla="*/ 9 h 142"/>
                  <a:gd name="T8" fmla="*/ 8 w 15"/>
                  <a:gd name="T9" fmla="*/ 4 h 142"/>
                  <a:gd name="T10" fmla="*/ 10 w 15"/>
                  <a:gd name="T11" fmla="*/ 23 h 142"/>
                </a:gdLst>
                <a:ahLst/>
                <a:cxnLst>
                  <a:cxn ang="0">
                    <a:pos x="T0" y="T1"/>
                  </a:cxn>
                  <a:cxn ang="0">
                    <a:pos x="T2" y="T3"/>
                  </a:cxn>
                  <a:cxn ang="0">
                    <a:pos x="T4" y="T5"/>
                  </a:cxn>
                  <a:cxn ang="0">
                    <a:pos x="T6" y="T7"/>
                  </a:cxn>
                  <a:cxn ang="0">
                    <a:pos x="T8" y="T9"/>
                  </a:cxn>
                  <a:cxn ang="0">
                    <a:pos x="T10" y="T11"/>
                  </a:cxn>
                </a:cxnLst>
                <a:rect l="0" t="0" r="r" b="b"/>
                <a:pathLst>
                  <a:path w="15" h="142">
                    <a:moveTo>
                      <a:pt x="10" y="23"/>
                    </a:moveTo>
                    <a:cubicBezTo>
                      <a:pt x="6" y="63"/>
                      <a:pt x="15" y="102"/>
                      <a:pt x="15" y="142"/>
                    </a:cubicBezTo>
                    <a:cubicBezTo>
                      <a:pt x="10" y="110"/>
                      <a:pt x="0" y="79"/>
                      <a:pt x="3" y="45"/>
                    </a:cubicBezTo>
                    <a:cubicBezTo>
                      <a:pt x="4" y="33"/>
                      <a:pt x="1" y="21"/>
                      <a:pt x="1" y="9"/>
                    </a:cubicBezTo>
                    <a:cubicBezTo>
                      <a:pt x="0" y="4"/>
                      <a:pt x="1" y="0"/>
                      <a:pt x="8" y="4"/>
                    </a:cubicBezTo>
                    <a:cubicBezTo>
                      <a:pt x="9" y="10"/>
                      <a:pt x="9" y="16"/>
                      <a:pt x="10" y="23"/>
                    </a:cubicBezTo>
                    <a:close/>
                  </a:path>
                </a:pathLst>
              </a:custGeom>
              <a:solidFill>
                <a:srgbClr val="9675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9" name="Freeform 146">
                <a:extLst>
                  <a:ext uri="{FF2B5EF4-FFF2-40B4-BE49-F238E27FC236}">
                    <a16:creationId xmlns:a16="http://schemas.microsoft.com/office/drawing/2014/main" id="{9270DFCD-E2F9-4473-8853-EACB72F34C80}"/>
                  </a:ext>
                </a:extLst>
              </p:cNvPr>
              <p:cNvSpPr>
                <a:spLocks/>
              </p:cNvSpPr>
              <p:nvPr/>
            </p:nvSpPr>
            <p:spPr bwMode="auto">
              <a:xfrm>
                <a:off x="1807" y="486"/>
                <a:ext cx="46" cy="157"/>
              </a:xfrm>
              <a:custGeom>
                <a:avLst/>
                <a:gdLst>
                  <a:gd name="T0" fmla="*/ 8 w 41"/>
                  <a:gd name="T1" fmla="*/ 140 h 140"/>
                  <a:gd name="T2" fmla="*/ 0 w 41"/>
                  <a:gd name="T3" fmla="*/ 136 h 140"/>
                  <a:gd name="T4" fmla="*/ 27 w 41"/>
                  <a:gd name="T5" fmla="*/ 5 h 140"/>
                  <a:gd name="T6" fmla="*/ 32 w 41"/>
                  <a:gd name="T7" fmla="*/ 0 h 140"/>
                  <a:gd name="T8" fmla="*/ 32 w 41"/>
                  <a:gd name="T9" fmla="*/ 32 h 140"/>
                  <a:gd name="T10" fmla="*/ 16 w 41"/>
                  <a:gd name="T11" fmla="*/ 110 h 140"/>
                  <a:gd name="T12" fmla="*/ 10 w 41"/>
                  <a:gd name="T13" fmla="*/ 138 h 140"/>
                  <a:gd name="T14" fmla="*/ 8 w 41"/>
                  <a:gd name="T15" fmla="*/ 140 h 14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1" h="140">
                    <a:moveTo>
                      <a:pt x="8" y="140"/>
                    </a:moveTo>
                    <a:cubicBezTo>
                      <a:pt x="5" y="139"/>
                      <a:pt x="3" y="138"/>
                      <a:pt x="0" y="136"/>
                    </a:cubicBezTo>
                    <a:cubicBezTo>
                      <a:pt x="3" y="91"/>
                      <a:pt x="16" y="48"/>
                      <a:pt x="27" y="5"/>
                    </a:cubicBezTo>
                    <a:cubicBezTo>
                      <a:pt x="28" y="2"/>
                      <a:pt x="29" y="0"/>
                      <a:pt x="32" y="0"/>
                    </a:cubicBezTo>
                    <a:cubicBezTo>
                      <a:pt x="41" y="11"/>
                      <a:pt x="35" y="22"/>
                      <a:pt x="32" y="32"/>
                    </a:cubicBezTo>
                    <a:cubicBezTo>
                      <a:pt x="27" y="58"/>
                      <a:pt x="18" y="83"/>
                      <a:pt x="16" y="110"/>
                    </a:cubicBezTo>
                    <a:cubicBezTo>
                      <a:pt x="12" y="119"/>
                      <a:pt x="15" y="129"/>
                      <a:pt x="10" y="138"/>
                    </a:cubicBezTo>
                    <a:cubicBezTo>
                      <a:pt x="10" y="139"/>
                      <a:pt x="9" y="140"/>
                      <a:pt x="8" y="140"/>
                    </a:cubicBezTo>
                    <a:close/>
                  </a:path>
                </a:pathLst>
              </a:custGeom>
              <a:solidFill>
                <a:srgbClr val="745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0" name="Freeform 147">
                <a:extLst>
                  <a:ext uri="{FF2B5EF4-FFF2-40B4-BE49-F238E27FC236}">
                    <a16:creationId xmlns:a16="http://schemas.microsoft.com/office/drawing/2014/main" id="{B3B63742-BEE2-46B0-BEE6-D54F5A55F229}"/>
                  </a:ext>
                </a:extLst>
              </p:cNvPr>
              <p:cNvSpPr>
                <a:spLocks/>
              </p:cNvSpPr>
              <p:nvPr/>
            </p:nvSpPr>
            <p:spPr bwMode="auto">
              <a:xfrm>
                <a:off x="1885" y="500"/>
                <a:ext cx="26" cy="142"/>
              </a:xfrm>
              <a:custGeom>
                <a:avLst/>
                <a:gdLst>
                  <a:gd name="T0" fmla="*/ 11 w 23"/>
                  <a:gd name="T1" fmla="*/ 35 h 126"/>
                  <a:gd name="T2" fmla="*/ 15 w 23"/>
                  <a:gd name="T3" fmla="*/ 7 h 126"/>
                  <a:gd name="T4" fmla="*/ 23 w 23"/>
                  <a:gd name="T5" fmla="*/ 3 h 126"/>
                  <a:gd name="T6" fmla="*/ 20 w 23"/>
                  <a:gd name="T7" fmla="*/ 55 h 126"/>
                  <a:gd name="T8" fmla="*/ 0 w 23"/>
                  <a:gd name="T9" fmla="*/ 126 h 126"/>
                  <a:gd name="T10" fmla="*/ 8 w 23"/>
                  <a:gd name="T11" fmla="*/ 48 h 126"/>
                  <a:gd name="T12" fmla="*/ 11 w 23"/>
                  <a:gd name="T13" fmla="*/ 35 h 126"/>
                </a:gdLst>
                <a:ahLst/>
                <a:cxnLst>
                  <a:cxn ang="0">
                    <a:pos x="T0" y="T1"/>
                  </a:cxn>
                  <a:cxn ang="0">
                    <a:pos x="T2" y="T3"/>
                  </a:cxn>
                  <a:cxn ang="0">
                    <a:pos x="T4" y="T5"/>
                  </a:cxn>
                  <a:cxn ang="0">
                    <a:pos x="T6" y="T7"/>
                  </a:cxn>
                  <a:cxn ang="0">
                    <a:pos x="T8" y="T9"/>
                  </a:cxn>
                  <a:cxn ang="0">
                    <a:pos x="T10" y="T11"/>
                  </a:cxn>
                  <a:cxn ang="0">
                    <a:pos x="T12" y="T13"/>
                  </a:cxn>
                </a:cxnLst>
                <a:rect l="0" t="0" r="r" b="b"/>
                <a:pathLst>
                  <a:path w="23" h="126">
                    <a:moveTo>
                      <a:pt x="11" y="35"/>
                    </a:moveTo>
                    <a:cubicBezTo>
                      <a:pt x="16" y="26"/>
                      <a:pt x="13" y="16"/>
                      <a:pt x="15" y="7"/>
                    </a:cubicBezTo>
                    <a:cubicBezTo>
                      <a:pt x="17" y="0"/>
                      <a:pt x="19" y="1"/>
                      <a:pt x="23" y="3"/>
                    </a:cubicBezTo>
                    <a:cubicBezTo>
                      <a:pt x="22" y="20"/>
                      <a:pt x="21" y="38"/>
                      <a:pt x="20" y="55"/>
                    </a:cubicBezTo>
                    <a:cubicBezTo>
                      <a:pt x="13" y="78"/>
                      <a:pt x="14" y="102"/>
                      <a:pt x="0" y="126"/>
                    </a:cubicBezTo>
                    <a:cubicBezTo>
                      <a:pt x="0" y="98"/>
                      <a:pt x="16" y="74"/>
                      <a:pt x="8" y="48"/>
                    </a:cubicBezTo>
                    <a:cubicBezTo>
                      <a:pt x="5" y="43"/>
                      <a:pt x="1" y="37"/>
                      <a:pt x="11" y="35"/>
                    </a:cubicBezTo>
                    <a:close/>
                  </a:path>
                </a:pathLst>
              </a:custGeom>
              <a:solidFill>
                <a:srgbClr val="8C76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1" name="Freeform 148">
                <a:extLst>
                  <a:ext uri="{FF2B5EF4-FFF2-40B4-BE49-F238E27FC236}">
                    <a16:creationId xmlns:a16="http://schemas.microsoft.com/office/drawing/2014/main" id="{5214A2E4-B1BE-4548-A791-BB3818D09429}"/>
                  </a:ext>
                </a:extLst>
              </p:cNvPr>
              <p:cNvSpPr>
                <a:spLocks/>
              </p:cNvSpPr>
              <p:nvPr/>
            </p:nvSpPr>
            <p:spPr bwMode="auto">
              <a:xfrm>
                <a:off x="1996" y="2156"/>
                <a:ext cx="32" cy="149"/>
              </a:xfrm>
              <a:custGeom>
                <a:avLst/>
                <a:gdLst>
                  <a:gd name="T0" fmla="*/ 15 w 28"/>
                  <a:gd name="T1" fmla="*/ 105 h 132"/>
                  <a:gd name="T2" fmla="*/ 6 w 28"/>
                  <a:gd name="T3" fmla="*/ 0 h 132"/>
                  <a:gd name="T4" fmla="*/ 28 w 28"/>
                  <a:gd name="T5" fmla="*/ 121 h 132"/>
                  <a:gd name="T6" fmla="*/ 27 w 28"/>
                  <a:gd name="T7" fmla="*/ 132 h 132"/>
                  <a:gd name="T8" fmla="*/ 15 w 28"/>
                  <a:gd name="T9" fmla="*/ 105 h 132"/>
                </a:gdLst>
                <a:ahLst/>
                <a:cxnLst>
                  <a:cxn ang="0">
                    <a:pos x="T0" y="T1"/>
                  </a:cxn>
                  <a:cxn ang="0">
                    <a:pos x="T2" y="T3"/>
                  </a:cxn>
                  <a:cxn ang="0">
                    <a:pos x="T4" y="T5"/>
                  </a:cxn>
                  <a:cxn ang="0">
                    <a:pos x="T6" y="T7"/>
                  </a:cxn>
                  <a:cxn ang="0">
                    <a:pos x="T8" y="T9"/>
                  </a:cxn>
                </a:cxnLst>
                <a:rect l="0" t="0" r="r" b="b"/>
                <a:pathLst>
                  <a:path w="28" h="132">
                    <a:moveTo>
                      <a:pt x="15" y="105"/>
                    </a:moveTo>
                    <a:cubicBezTo>
                      <a:pt x="4" y="71"/>
                      <a:pt x="0" y="36"/>
                      <a:pt x="6" y="0"/>
                    </a:cubicBezTo>
                    <a:cubicBezTo>
                      <a:pt x="14" y="40"/>
                      <a:pt x="9" y="83"/>
                      <a:pt x="28" y="121"/>
                    </a:cubicBezTo>
                    <a:cubicBezTo>
                      <a:pt x="28" y="124"/>
                      <a:pt x="28" y="127"/>
                      <a:pt x="27" y="132"/>
                    </a:cubicBezTo>
                    <a:cubicBezTo>
                      <a:pt x="19" y="123"/>
                      <a:pt x="19" y="114"/>
                      <a:pt x="15" y="105"/>
                    </a:cubicBezTo>
                    <a:close/>
                  </a:path>
                </a:pathLst>
              </a:custGeom>
              <a:solidFill>
                <a:srgbClr val="8E735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2" name="Freeform 149">
                <a:extLst>
                  <a:ext uri="{FF2B5EF4-FFF2-40B4-BE49-F238E27FC236}">
                    <a16:creationId xmlns:a16="http://schemas.microsoft.com/office/drawing/2014/main" id="{C8BBCB5E-BFC4-4A49-9504-74D582D90BC0}"/>
                  </a:ext>
                </a:extLst>
              </p:cNvPr>
              <p:cNvSpPr>
                <a:spLocks/>
              </p:cNvSpPr>
              <p:nvPr/>
            </p:nvSpPr>
            <p:spPr bwMode="auto">
              <a:xfrm>
                <a:off x="2028" y="2369"/>
                <a:ext cx="35" cy="90"/>
              </a:xfrm>
              <a:custGeom>
                <a:avLst/>
                <a:gdLst>
                  <a:gd name="T0" fmla="*/ 16 w 32"/>
                  <a:gd name="T1" fmla="*/ 80 h 80"/>
                  <a:gd name="T2" fmla="*/ 4 w 32"/>
                  <a:gd name="T3" fmla="*/ 0 h 80"/>
                  <a:gd name="T4" fmla="*/ 19 w 32"/>
                  <a:gd name="T5" fmla="*/ 12 h 80"/>
                  <a:gd name="T6" fmla="*/ 32 w 32"/>
                  <a:gd name="T7" fmla="*/ 55 h 80"/>
                  <a:gd name="T8" fmla="*/ 9 w 32"/>
                  <a:gd name="T9" fmla="*/ 10 h 80"/>
                  <a:gd name="T10" fmla="*/ 16 w 32"/>
                  <a:gd name="T11" fmla="*/ 80 h 80"/>
                </a:gdLst>
                <a:ahLst/>
                <a:cxnLst>
                  <a:cxn ang="0">
                    <a:pos x="T0" y="T1"/>
                  </a:cxn>
                  <a:cxn ang="0">
                    <a:pos x="T2" y="T3"/>
                  </a:cxn>
                  <a:cxn ang="0">
                    <a:pos x="T4" y="T5"/>
                  </a:cxn>
                  <a:cxn ang="0">
                    <a:pos x="T6" y="T7"/>
                  </a:cxn>
                  <a:cxn ang="0">
                    <a:pos x="T8" y="T9"/>
                  </a:cxn>
                  <a:cxn ang="0">
                    <a:pos x="T10" y="T11"/>
                  </a:cxn>
                </a:cxnLst>
                <a:rect l="0" t="0" r="r" b="b"/>
                <a:pathLst>
                  <a:path w="32" h="80">
                    <a:moveTo>
                      <a:pt x="16" y="80"/>
                    </a:moveTo>
                    <a:cubicBezTo>
                      <a:pt x="6" y="54"/>
                      <a:pt x="0" y="27"/>
                      <a:pt x="4" y="0"/>
                    </a:cubicBezTo>
                    <a:cubicBezTo>
                      <a:pt x="11" y="1"/>
                      <a:pt x="17" y="2"/>
                      <a:pt x="19" y="12"/>
                    </a:cubicBezTo>
                    <a:cubicBezTo>
                      <a:pt x="21" y="25"/>
                      <a:pt x="26" y="37"/>
                      <a:pt x="32" y="55"/>
                    </a:cubicBezTo>
                    <a:cubicBezTo>
                      <a:pt x="16" y="40"/>
                      <a:pt x="16" y="24"/>
                      <a:pt x="9" y="10"/>
                    </a:cubicBezTo>
                    <a:cubicBezTo>
                      <a:pt x="8" y="34"/>
                      <a:pt x="19" y="56"/>
                      <a:pt x="16" y="80"/>
                    </a:cubicBezTo>
                    <a:close/>
                  </a:path>
                </a:pathLst>
              </a:custGeom>
              <a:solidFill>
                <a:srgbClr val="8E818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3" name="Freeform 150">
                <a:extLst>
                  <a:ext uri="{FF2B5EF4-FFF2-40B4-BE49-F238E27FC236}">
                    <a16:creationId xmlns:a16="http://schemas.microsoft.com/office/drawing/2014/main" id="{3CBE4BB2-DE09-4648-AF9D-57C2AAF3B1E5}"/>
                  </a:ext>
                </a:extLst>
              </p:cNvPr>
              <p:cNvSpPr>
                <a:spLocks/>
              </p:cNvSpPr>
              <p:nvPr/>
            </p:nvSpPr>
            <p:spPr bwMode="auto">
              <a:xfrm>
                <a:off x="2002" y="439"/>
                <a:ext cx="28" cy="134"/>
              </a:xfrm>
              <a:custGeom>
                <a:avLst/>
                <a:gdLst>
                  <a:gd name="T0" fmla="*/ 22 w 25"/>
                  <a:gd name="T1" fmla="*/ 22 h 120"/>
                  <a:gd name="T2" fmla="*/ 15 w 25"/>
                  <a:gd name="T3" fmla="*/ 96 h 120"/>
                  <a:gd name="T4" fmla="*/ 8 w 25"/>
                  <a:gd name="T5" fmla="*/ 118 h 120"/>
                  <a:gd name="T6" fmla="*/ 0 w 25"/>
                  <a:gd name="T7" fmla="*/ 118 h 120"/>
                  <a:gd name="T8" fmla="*/ 10 w 25"/>
                  <a:gd name="T9" fmla="*/ 78 h 120"/>
                  <a:gd name="T10" fmla="*/ 16 w 25"/>
                  <a:gd name="T11" fmla="*/ 0 h 120"/>
                  <a:gd name="T12" fmla="*/ 22 w 25"/>
                  <a:gd name="T13" fmla="*/ 22 h 120"/>
                </a:gdLst>
                <a:ahLst/>
                <a:cxnLst>
                  <a:cxn ang="0">
                    <a:pos x="T0" y="T1"/>
                  </a:cxn>
                  <a:cxn ang="0">
                    <a:pos x="T2" y="T3"/>
                  </a:cxn>
                  <a:cxn ang="0">
                    <a:pos x="T4" y="T5"/>
                  </a:cxn>
                  <a:cxn ang="0">
                    <a:pos x="T6" y="T7"/>
                  </a:cxn>
                  <a:cxn ang="0">
                    <a:pos x="T8" y="T9"/>
                  </a:cxn>
                  <a:cxn ang="0">
                    <a:pos x="T10" y="T11"/>
                  </a:cxn>
                  <a:cxn ang="0">
                    <a:pos x="T12" y="T13"/>
                  </a:cxn>
                </a:cxnLst>
                <a:rect l="0" t="0" r="r" b="b"/>
                <a:pathLst>
                  <a:path w="25" h="120">
                    <a:moveTo>
                      <a:pt x="22" y="22"/>
                    </a:moveTo>
                    <a:cubicBezTo>
                      <a:pt x="16" y="46"/>
                      <a:pt x="22" y="72"/>
                      <a:pt x="15" y="96"/>
                    </a:cubicBezTo>
                    <a:cubicBezTo>
                      <a:pt x="13" y="104"/>
                      <a:pt x="14" y="112"/>
                      <a:pt x="8" y="118"/>
                    </a:cubicBezTo>
                    <a:cubicBezTo>
                      <a:pt x="5" y="120"/>
                      <a:pt x="2" y="120"/>
                      <a:pt x="0" y="118"/>
                    </a:cubicBezTo>
                    <a:cubicBezTo>
                      <a:pt x="10" y="107"/>
                      <a:pt x="7" y="91"/>
                      <a:pt x="10" y="78"/>
                    </a:cubicBezTo>
                    <a:cubicBezTo>
                      <a:pt x="12" y="53"/>
                      <a:pt x="14" y="29"/>
                      <a:pt x="16" y="0"/>
                    </a:cubicBezTo>
                    <a:cubicBezTo>
                      <a:pt x="25" y="9"/>
                      <a:pt x="22" y="16"/>
                      <a:pt x="22" y="22"/>
                    </a:cubicBezTo>
                    <a:close/>
                  </a:path>
                </a:pathLst>
              </a:custGeom>
              <a:solidFill>
                <a:srgbClr val="93817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4" name="Freeform 151">
                <a:extLst>
                  <a:ext uri="{FF2B5EF4-FFF2-40B4-BE49-F238E27FC236}">
                    <a16:creationId xmlns:a16="http://schemas.microsoft.com/office/drawing/2014/main" id="{4BF1D1EC-F40F-4F7B-B612-9A8DA7F16A93}"/>
                  </a:ext>
                </a:extLst>
              </p:cNvPr>
              <p:cNvSpPr>
                <a:spLocks/>
              </p:cNvSpPr>
              <p:nvPr/>
            </p:nvSpPr>
            <p:spPr bwMode="auto">
              <a:xfrm>
                <a:off x="1179" y="823"/>
                <a:ext cx="38" cy="132"/>
              </a:xfrm>
              <a:custGeom>
                <a:avLst/>
                <a:gdLst>
                  <a:gd name="T0" fmla="*/ 24 w 34"/>
                  <a:gd name="T1" fmla="*/ 40 h 118"/>
                  <a:gd name="T2" fmla="*/ 0 w 34"/>
                  <a:gd name="T3" fmla="*/ 118 h 118"/>
                  <a:gd name="T4" fmla="*/ 4 w 34"/>
                  <a:gd name="T5" fmla="*/ 12 h 118"/>
                  <a:gd name="T6" fmla="*/ 6 w 34"/>
                  <a:gd name="T7" fmla="*/ 0 h 118"/>
                  <a:gd name="T8" fmla="*/ 24 w 34"/>
                  <a:gd name="T9" fmla="*/ 40 h 118"/>
                </a:gdLst>
                <a:ahLst/>
                <a:cxnLst>
                  <a:cxn ang="0">
                    <a:pos x="T0" y="T1"/>
                  </a:cxn>
                  <a:cxn ang="0">
                    <a:pos x="T2" y="T3"/>
                  </a:cxn>
                  <a:cxn ang="0">
                    <a:pos x="T4" y="T5"/>
                  </a:cxn>
                  <a:cxn ang="0">
                    <a:pos x="T6" y="T7"/>
                  </a:cxn>
                  <a:cxn ang="0">
                    <a:pos x="T8" y="T9"/>
                  </a:cxn>
                </a:cxnLst>
                <a:rect l="0" t="0" r="r" b="b"/>
                <a:pathLst>
                  <a:path w="34" h="118">
                    <a:moveTo>
                      <a:pt x="24" y="40"/>
                    </a:moveTo>
                    <a:cubicBezTo>
                      <a:pt x="34" y="71"/>
                      <a:pt x="12" y="93"/>
                      <a:pt x="0" y="118"/>
                    </a:cubicBezTo>
                    <a:cubicBezTo>
                      <a:pt x="19" y="83"/>
                      <a:pt x="26" y="48"/>
                      <a:pt x="4" y="12"/>
                    </a:cubicBezTo>
                    <a:cubicBezTo>
                      <a:pt x="4" y="8"/>
                      <a:pt x="1" y="3"/>
                      <a:pt x="6" y="0"/>
                    </a:cubicBezTo>
                    <a:cubicBezTo>
                      <a:pt x="12" y="14"/>
                      <a:pt x="18" y="27"/>
                      <a:pt x="24" y="40"/>
                    </a:cubicBezTo>
                    <a:close/>
                  </a:path>
                </a:pathLst>
              </a:custGeom>
              <a:solidFill>
                <a:srgbClr val="826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5" name="Freeform 152">
                <a:extLst>
                  <a:ext uri="{FF2B5EF4-FFF2-40B4-BE49-F238E27FC236}">
                    <a16:creationId xmlns:a16="http://schemas.microsoft.com/office/drawing/2014/main" id="{89F88DCF-4B3F-4E79-8B49-F35616A8FAD1}"/>
                  </a:ext>
                </a:extLst>
              </p:cNvPr>
              <p:cNvSpPr>
                <a:spLocks/>
              </p:cNvSpPr>
              <p:nvPr/>
            </p:nvSpPr>
            <p:spPr bwMode="auto">
              <a:xfrm>
                <a:off x="1852" y="480"/>
                <a:ext cx="46" cy="91"/>
              </a:xfrm>
              <a:custGeom>
                <a:avLst/>
                <a:gdLst>
                  <a:gd name="T0" fmla="*/ 40 w 41"/>
                  <a:gd name="T1" fmla="*/ 13 h 81"/>
                  <a:gd name="T2" fmla="*/ 16 w 41"/>
                  <a:gd name="T3" fmla="*/ 81 h 81"/>
                  <a:gd name="T4" fmla="*/ 14 w 41"/>
                  <a:gd name="T5" fmla="*/ 53 h 81"/>
                  <a:gd name="T6" fmla="*/ 25 w 41"/>
                  <a:gd name="T7" fmla="*/ 8 h 81"/>
                  <a:gd name="T8" fmla="*/ 32 w 41"/>
                  <a:gd name="T9" fmla="*/ 1 h 81"/>
                  <a:gd name="T10" fmla="*/ 40 w 41"/>
                  <a:gd name="T11" fmla="*/ 13 h 81"/>
                </a:gdLst>
                <a:ahLst/>
                <a:cxnLst>
                  <a:cxn ang="0">
                    <a:pos x="T0" y="T1"/>
                  </a:cxn>
                  <a:cxn ang="0">
                    <a:pos x="T2" y="T3"/>
                  </a:cxn>
                  <a:cxn ang="0">
                    <a:pos x="T4" y="T5"/>
                  </a:cxn>
                  <a:cxn ang="0">
                    <a:pos x="T6" y="T7"/>
                  </a:cxn>
                  <a:cxn ang="0">
                    <a:pos x="T8" y="T9"/>
                  </a:cxn>
                  <a:cxn ang="0">
                    <a:pos x="T10" y="T11"/>
                  </a:cxn>
                </a:cxnLst>
                <a:rect l="0" t="0" r="r" b="b"/>
                <a:pathLst>
                  <a:path w="41" h="81">
                    <a:moveTo>
                      <a:pt x="40" y="13"/>
                    </a:moveTo>
                    <a:cubicBezTo>
                      <a:pt x="32" y="36"/>
                      <a:pt x="24" y="59"/>
                      <a:pt x="16" y="81"/>
                    </a:cubicBezTo>
                    <a:cubicBezTo>
                      <a:pt x="0" y="73"/>
                      <a:pt x="11" y="63"/>
                      <a:pt x="14" y="53"/>
                    </a:cubicBezTo>
                    <a:cubicBezTo>
                      <a:pt x="17" y="38"/>
                      <a:pt x="19" y="22"/>
                      <a:pt x="25" y="8"/>
                    </a:cubicBezTo>
                    <a:cubicBezTo>
                      <a:pt x="26" y="5"/>
                      <a:pt x="26" y="0"/>
                      <a:pt x="32" y="1"/>
                    </a:cubicBezTo>
                    <a:cubicBezTo>
                      <a:pt x="41" y="1"/>
                      <a:pt x="40" y="7"/>
                      <a:pt x="40" y="13"/>
                    </a:cubicBezTo>
                    <a:close/>
                  </a:path>
                </a:pathLst>
              </a:custGeom>
              <a:solidFill>
                <a:srgbClr val="C9A9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6" name="Freeform 153">
                <a:extLst>
                  <a:ext uri="{FF2B5EF4-FFF2-40B4-BE49-F238E27FC236}">
                    <a16:creationId xmlns:a16="http://schemas.microsoft.com/office/drawing/2014/main" id="{00D2C3AD-6195-43F7-9B81-BB58EAF2EFED}"/>
                  </a:ext>
                </a:extLst>
              </p:cNvPr>
              <p:cNvSpPr>
                <a:spLocks/>
              </p:cNvSpPr>
              <p:nvPr/>
            </p:nvSpPr>
            <p:spPr bwMode="auto">
              <a:xfrm>
                <a:off x="2083" y="493"/>
                <a:ext cx="40" cy="89"/>
              </a:xfrm>
              <a:custGeom>
                <a:avLst/>
                <a:gdLst>
                  <a:gd name="T0" fmla="*/ 0 w 36"/>
                  <a:gd name="T1" fmla="*/ 67 h 80"/>
                  <a:gd name="T2" fmla="*/ 8 w 36"/>
                  <a:gd name="T3" fmla="*/ 57 h 80"/>
                  <a:gd name="T4" fmla="*/ 31 w 36"/>
                  <a:gd name="T5" fmla="*/ 0 h 80"/>
                  <a:gd name="T6" fmla="*/ 36 w 36"/>
                  <a:gd name="T7" fmla="*/ 1 h 80"/>
                  <a:gd name="T8" fmla="*/ 19 w 36"/>
                  <a:gd name="T9" fmla="*/ 74 h 80"/>
                  <a:gd name="T10" fmla="*/ 17 w 36"/>
                  <a:gd name="T11" fmla="*/ 67 h 80"/>
                  <a:gd name="T12" fmla="*/ 12 w 36"/>
                  <a:gd name="T13" fmla="*/ 79 h 80"/>
                  <a:gd name="T14" fmla="*/ 0 w 36"/>
                  <a:gd name="T15" fmla="*/ 67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6" h="80">
                    <a:moveTo>
                      <a:pt x="0" y="67"/>
                    </a:moveTo>
                    <a:cubicBezTo>
                      <a:pt x="2" y="64"/>
                      <a:pt x="5" y="60"/>
                      <a:pt x="8" y="57"/>
                    </a:cubicBezTo>
                    <a:cubicBezTo>
                      <a:pt x="15" y="38"/>
                      <a:pt x="23" y="19"/>
                      <a:pt x="31" y="0"/>
                    </a:cubicBezTo>
                    <a:cubicBezTo>
                      <a:pt x="33" y="0"/>
                      <a:pt x="35" y="1"/>
                      <a:pt x="36" y="1"/>
                    </a:cubicBezTo>
                    <a:cubicBezTo>
                      <a:pt x="23" y="24"/>
                      <a:pt x="29" y="51"/>
                      <a:pt x="19" y="74"/>
                    </a:cubicBezTo>
                    <a:cubicBezTo>
                      <a:pt x="17" y="73"/>
                      <a:pt x="17" y="70"/>
                      <a:pt x="17" y="67"/>
                    </a:cubicBezTo>
                    <a:cubicBezTo>
                      <a:pt x="17" y="72"/>
                      <a:pt x="16" y="76"/>
                      <a:pt x="12" y="79"/>
                    </a:cubicBezTo>
                    <a:cubicBezTo>
                      <a:pt x="2" y="80"/>
                      <a:pt x="2" y="72"/>
                      <a:pt x="0" y="67"/>
                    </a:cubicBezTo>
                    <a:close/>
                  </a:path>
                </a:pathLst>
              </a:custGeom>
              <a:solidFill>
                <a:srgbClr val="C9AB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7" name="Freeform 154">
                <a:extLst>
                  <a:ext uri="{FF2B5EF4-FFF2-40B4-BE49-F238E27FC236}">
                    <a16:creationId xmlns:a16="http://schemas.microsoft.com/office/drawing/2014/main" id="{2579A8DB-5984-4904-A9CF-2F7C087E3CAD}"/>
                  </a:ext>
                </a:extLst>
              </p:cNvPr>
              <p:cNvSpPr>
                <a:spLocks/>
              </p:cNvSpPr>
              <p:nvPr/>
            </p:nvSpPr>
            <p:spPr bwMode="auto">
              <a:xfrm>
                <a:off x="1903" y="458"/>
                <a:ext cx="28" cy="137"/>
              </a:xfrm>
              <a:custGeom>
                <a:avLst/>
                <a:gdLst>
                  <a:gd name="T0" fmla="*/ 14 w 25"/>
                  <a:gd name="T1" fmla="*/ 88 h 122"/>
                  <a:gd name="T2" fmla="*/ 5 w 25"/>
                  <a:gd name="T3" fmla="*/ 122 h 122"/>
                  <a:gd name="T4" fmla="*/ 6 w 25"/>
                  <a:gd name="T5" fmla="*/ 93 h 122"/>
                  <a:gd name="T6" fmla="*/ 18 w 25"/>
                  <a:gd name="T7" fmla="*/ 0 h 122"/>
                  <a:gd name="T8" fmla="*/ 14 w 25"/>
                  <a:gd name="T9" fmla="*/ 88 h 122"/>
                </a:gdLst>
                <a:ahLst/>
                <a:cxnLst>
                  <a:cxn ang="0">
                    <a:pos x="T0" y="T1"/>
                  </a:cxn>
                  <a:cxn ang="0">
                    <a:pos x="T2" y="T3"/>
                  </a:cxn>
                  <a:cxn ang="0">
                    <a:pos x="T4" y="T5"/>
                  </a:cxn>
                  <a:cxn ang="0">
                    <a:pos x="T6" y="T7"/>
                  </a:cxn>
                  <a:cxn ang="0">
                    <a:pos x="T8" y="T9"/>
                  </a:cxn>
                </a:cxnLst>
                <a:rect l="0" t="0" r="r" b="b"/>
                <a:pathLst>
                  <a:path w="25" h="122">
                    <a:moveTo>
                      <a:pt x="14" y="88"/>
                    </a:moveTo>
                    <a:cubicBezTo>
                      <a:pt x="11" y="99"/>
                      <a:pt x="8" y="110"/>
                      <a:pt x="5" y="122"/>
                    </a:cubicBezTo>
                    <a:cubicBezTo>
                      <a:pt x="0" y="112"/>
                      <a:pt x="8" y="102"/>
                      <a:pt x="6" y="93"/>
                    </a:cubicBezTo>
                    <a:cubicBezTo>
                      <a:pt x="10" y="62"/>
                      <a:pt x="14" y="31"/>
                      <a:pt x="18" y="0"/>
                    </a:cubicBezTo>
                    <a:cubicBezTo>
                      <a:pt x="25" y="30"/>
                      <a:pt x="17" y="59"/>
                      <a:pt x="14" y="88"/>
                    </a:cubicBezTo>
                    <a:close/>
                  </a:path>
                </a:pathLst>
              </a:custGeom>
              <a:solidFill>
                <a:srgbClr val="8C76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8" name="Freeform 155">
                <a:extLst>
                  <a:ext uri="{FF2B5EF4-FFF2-40B4-BE49-F238E27FC236}">
                    <a16:creationId xmlns:a16="http://schemas.microsoft.com/office/drawing/2014/main" id="{FEF985F1-F0D2-4E0B-89E5-46F92988B4BE}"/>
                  </a:ext>
                </a:extLst>
              </p:cNvPr>
              <p:cNvSpPr>
                <a:spLocks/>
              </p:cNvSpPr>
              <p:nvPr/>
            </p:nvSpPr>
            <p:spPr bwMode="auto">
              <a:xfrm>
                <a:off x="705" y="1784"/>
                <a:ext cx="51" cy="86"/>
              </a:xfrm>
              <a:custGeom>
                <a:avLst/>
                <a:gdLst>
                  <a:gd name="T0" fmla="*/ 13 w 46"/>
                  <a:gd name="T1" fmla="*/ 52 h 76"/>
                  <a:gd name="T2" fmla="*/ 13 w 46"/>
                  <a:gd name="T3" fmla="*/ 68 h 76"/>
                  <a:gd name="T4" fmla="*/ 46 w 46"/>
                  <a:gd name="T5" fmla="*/ 0 h 76"/>
                  <a:gd name="T6" fmla="*/ 23 w 46"/>
                  <a:gd name="T7" fmla="*/ 68 h 76"/>
                  <a:gd name="T8" fmla="*/ 0 w 46"/>
                  <a:gd name="T9" fmla="*/ 76 h 76"/>
                  <a:gd name="T10" fmla="*/ 13 w 46"/>
                  <a:gd name="T11" fmla="*/ 52 h 76"/>
                </a:gdLst>
                <a:ahLst/>
                <a:cxnLst>
                  <a:cxn ang="0">
                    <a:pos x="T0" y="T1"/>
                  </a:cxn>
                  <a:cxn ang="0">
                    <a:pos x="T2" y="T3"/>
                  </a:cxn>
                  <a:cxn ang="0">
                    <a:pos x="T4" y="T5"/>
                  </a:cxn>
                  <a:cxn ang="0">
                    <a:pos x="T6" y="T7"/>
                  </a:cxn>
                  <a:cxn ang="0">
                    <a:pos x="T8" y="T9"/>
                  </a:cxn>
                  <a:cxn ang="0">
                    <a:pos x="T10" y="T11"/>
                  </a:cxn>
                </a:cxnLst>
                <a:rect l="0" t="0" r="r" b="b"/>
                <a:pathLst>
                  <a:path w="46" h="76">
                    <a:moveTo>
                      <a:pt x="13" y="52"/>
                    </a:moveTo>
                    <a:cubicBezTo>
                      <a:pt x="13" y="56"/>
                      <a:pt x="13" y="60"/>
                      <a:pt x="13" y="68"/>
                    </a:cubicBezTo>
                    <a:cubicBezTo>
                      <a:pt x="30" y="44"/>
                      <a:pt x="34" y="20"/>
                      <a:pt x="46" y="0"/>
                    </a:cubicBezTo>
                    <a:cubicBezTo>
                      <a:pt x="44" y="24"/>
                      <a:pt x="37" y="47"/>
                      <a:pt x="23" y="68"/>
                    </a:cubicBezTo>
                    <a:cubicBezTo>
                      <a:pt x="17" y="70"/>
                      <a:pt x="10" y="72"/>
                      <a:pt x="0" y="76"/>
                    </a:cubicBezTo>
                    <a:cubicBezTo>
                      <a:pt x="5" y="66"/>
                      <a:pt x="9" y="59"/>
                      <a:pt x="13" y="52"/>
                    </a:cubicBezTo>
                    <a:close/>
                  </a:path>
                </a:pathLst>
              </a:custGeom>
              <a:solidFill>
                <a:srgbClr val="EED3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9" name="Freeform 156">
                <a:extLst>
                  <a:ext uri="{FF2B5EF4-FFF2-40B4-BE49-F238E27FC236}">
                    <a16:creationId xmlns:a16="http://schemas.microsoft.com/office/drawing/2014/main" id="{A0CBB430-B768-4E98-8465-71AC1F8473E3}"/>
                  </a:ext>
                </a:extLst>
              </p:cNvPr>
              <p:cNvSpPr>
                <a:spLocks/>
              </p:cNvSpPr>
              <p:nvPr/>
            </p:nvSpPr>
            <p:spPr bwMode="auto">
              <a:xfrm>
                <a:off x="2074" y="452"/>
                <a:ext cx="30" cy="109"/>
              </a:xfrm>
              <a:custGeom>
                <a:avLst/>
                <a:gdLst>
                  <a:gd name="T0" fmla="*/ 15 w 27"/>
                  <a:gd name="T1" fmla="*/ 86 h 97"/>
                  <a:gd name="T2" fmla="*/ 6 w 27"/>
                  <a:gd name="T3" fmla="*/ 88 h 97"/>
                  <a:gd name="T4" fmla="*/ 11 w 27"/>
                  <a:gd name="T5" fmla="*/ 10 h 97"/>
                  <a:gd name="T6" fmla="*/ 27 w 27"/>
                  <a:gd name="T7" fmla="*/ 0 h 97"/>
                  <a:gd name="T8" fmla="*/ 15 w 27"/>
                  <a:gd name="T9" fmla="*/ 86 h 97"/>
                </a:gdLst>
                <a:ahLst/>
                <a:cxnLst>
                  <a:cxn ang="0">
                    <a:pos x="T0" y="T1"/>
                  </a:cxn>
                  <a:cxn ang="0">
                    <a:pos x="T2" y="T3"/>
                  </a:cxn>
                  <a:cxn ang="0">
                    <a:pos x="T4" y="T5"/>
                  </a:cxn>
                  <a:cxn ang="0">
                    <a:pos x="T6" y="T7"/>
                  </a:cxn>
                  <a:cxn ang="0">
                    <a:pos x="T8" y="T9"/>
                  </a:cxn>
                </a:cxnLst>
                <a:rect l="0" t="0" r="r" b="b"/>
                <a:pathLst>
                  <a:path w="27" h="97">
                    <a:moveTo>
                      <a:pt x="15" y="86"/>
                    </a:moveTo>
                    <a:cubicBezTo>
                      <a:pt x="11" y="85"/>
                      <a:pt x="12" y="97"/>
                      <a:pt x="6" y="88"/>
                    </a:cubicBezTo>
                    <a:cubicBezTo>
                      <a:pt x="7" y="62"/>
                      <a:pt x="0" y="35"/>
                      <a:pt x="11" y="10"/>
                    </a:cubicBezTo>
                    <a:cubicBezTo>
                      <a:pt x="21" y="17"/>
                      <a:pt x="21" y="4"/>
                      <a:pt x="27" y="0"/>
                    </a:cubicBezTo>
                    <a:cubicBezTo>
                      <a:pt x="22" y="30"/>
                      <a:pt x="15" y="57"/>
                      <a:pt x="15" y="86"/>
                    </a:cubicBezTo>
                    <a:close/>
                  </a:path>
                </a:pathLst>
              </a:custGeom>
              <a:solidFill>
                <a:srgbClr val="5950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0" name="Freeform 157">
                <a:extLst>
                  <a:ext uri="{FF2B5EF4-FFF2-40B4-BE49-F238E27FC236}">
                    <a16:creationId xmlns:a16="http://schemas.microsoft.com/office/drawing/2014/main" id="{99EF3682-B933-4A7E-9B41-C84A70F4E76C}"/>
                  </a:ext>
                </a:extLst>
              </p:cNvPr>
              <p:cNvSpPr>
                <a:spLocks/>
              </p:cNvSpPr>
              <p:nvPr/>
            </p:nvSpPr>
            <p:spPr bwMode="auto">
              <a:xfrm>
                <a:off x="719" y="1946"/>
                <a:ext cx="41" cy="113"/>
              </a:xfrm>
              <a:custGeom>
                <a:avLst/>
                <a:gdLst>
                  <a:gd name="T0" fmla="*/ 3 w 36"/>
                  <a:gd name="T1" fmla="*/ 72 h 100"/>
                  <a:gd name="T2" fmla="*/ 21 w 36"/>
                  <a:gd name="T3" fmla="*/ 22 h 100"/>
                  <a:gd name="T4" fmla="*/ 29 w 36"/>
                  <a:gd name="T5" fmla="*/ 0 h 100"/>
                  <a:gd name="T6" fmla="*/ 32 w 36"/>
                  <a:gd name="T7" fmla="*/ 10 h 100"/>
                  <a:gd name="T8" fmla="*/ 8 w 36"/>
                  <a:gd name="T9" fmla="*/ 92 h 100"/>
                  <a:gd name="T10" fmla="*/ 3 w 36"/>
                  <a:gd name="T11" fmla="*/ 99 h 100"/>
                  <a:gd name="T12" fmla="*/ 0 w 36"/>
                  <a:gd name="T13" fmla="*/ 92 h 100"/>
                  <a:gd name="T14" fmla="*/ 3 w 36"/>
                  <a:gd name="T15" fmla="*/ 72 h 10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6" h="100">
                    <a:moveTo>
                      <a:pt x="3" y="72"/>
                    </a:moveTo>
                    <a:cubicBezTo>
                      <a:pt x="15" y="57"/>
                      <a:pt x="14" y="39"/>
                      <a:pt x="21" y="22"/>
                    </a:cubicBezTo>
                    <a:cubicBezTo>
                      <a:pt x="24" y="15"/>
                      <a:pt x="26" y="8"/>
                      <a:pt x="29" y="0"/>
                    </a:cubicBezTo>
                    <a:cubicBezTo>
                      <a:pt x="36" y="3"/>
                      <a:pt x="33" y="7"/>
                      <a:pt x="32" y="10"/>
                    </a:cubicBezTo>
                    <a:cubicBezTo>
                      <a:pt x="24" y="38"/>
                      <a:pt x="16" y="65"/>
                      <a:pt x="8" y="92"/>
                    </a:cubicBezTo>
                    <a:cubicBezTo>
                      <a:pt x="7" y="95"/>
                      <a:pt x="7" y="100"/>
                      <a:pt x="3" y="99"/>
                    </a:cubicBezTo>
                    <a:cubicBezTo>
                      <a:pt x="1" y="98"/>
                      <a:pt x="1" y="94"/>
                      <a:pt x="0" y="92"/>
                    </a:cubicBezTo>
                    <a:cubicBezTo>
                      <a:pt x="1" y="85"/>
                      <a:pt x="5" y="79"/>
                      <a:pt x="3" y="72"/>
                    </a:cubicBezTo>
                    <a:close/>
                  </a:path>
                </a:pathLst>
              </a:custGeom>
              <a:solidFill>
                <a:srgbClr val="8768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1" name="Freeform 158">
                <a:extLst>
                  <a:ext uri="{FF2B5EF4-FFF2-40B4-BE49-F238E27FC236}">
                    <a16:creationId xmlns:a16="http://schemas.microsoft.com/office/drawing/2014/main" id="{C2B2EEF1-74EC-456C-8B2B-A587F9B8ADF0}"/>
                  </a:ext>
                </a:extLst>
              </p:cNvPr>
              <p:cNvSpPr>
                <a:spLocks/>
              </p:cNvSpPr>
              <p:nvPr/>
            </p:nvSpPr>
            <p:spPr bwMode="auto">
              <a:xfrm>
                <a:off x="804" y="1546"/>
                <a:ext cx="41" cy="68"/>
              </a:xfrm>
              <a:custGeom>
                <a:avLst/>
                <a:gdLst>
                  <a:gd name="T0" fmla="*/ 29 w 37"/>
                  <a:gd name="T1" fmla="*/ 28 h 60"/>
                  <a:gd name="T2" fmla="*/ 6 w 37"/>
                  <a:gd name="T3" fmla="*/ 60 h 60"/>
                  <a:gd name="T4" fmla="*/ 4 w 37"/>
                  <a:gd name="T5" fmla="*/ 44 h 60"/>
                  <a:gd name="T6" fmla="*/ 23 w 37"/>
                  <a:gd name="T7" fmla="*/ 8 h 60"/>
                  <a:gd name="T8" fmla="*/ 36 w 37"/>
                  <a:gd name="T9" fmla="*/ 3 h 60"/>
                  <a:gd name="T10" fmla="*/ 29 w 37"/>
                  <a:gd name="T11" fmla="*/ 28 h 60"/>
                </a:gdLst>
                <a:ahLst/>
                <a:cxnLst>
                  <a:cxn ang="0">
                    <a:pos x="T0" y="T1"/>
                  </a:cxn>
                  <a:cxn ang="0">
                    <a:pos x="T2" y="T3"/>
                  </a:cxn>
                  <a:cxn ang="0">
                    <a:pos x="T4" y="T5"/>
                  </a:cxn>
                  <a:cxn ang="0">
                    <a:pos x="T6" y="T7"/>
                  </a:cxn>
                  <a:cxn ang="0">
                    <a:pos x="T8" y="T9"/>
                  </a:cxn>
                  <a:cxn ang="0">
                    <a:pos x="T10" y="T11"/>
                  </a:cxn>
                </a:cxnLst>
                <a:rect l="0" t="0" r="r" b="b"/>
                <a:pathLst>
                  <a:path w="37" h="60">
                    <a:moveTo>
                      <a:pt x="29" y="28"/>
                    </a:moveTo>
                    <a:cubicBezTo>
                      <a:pt x="17" y="36"/>
                      <a:pt x="17" y="52"/>
                      <a:pt x="6" y="60"/>
                    </a:cubicBezTo>
                    <a:cubicBezTo>
                      <a:pt x="4" y="55"/>
                      <a:pt x="0" y="51"/>
                      <a:pt x="4" y="44"/>
                    </a:cubicBezTo>
                    <a:cubicBezTo>
                      <a:pt x="11" y="33"/>
                      <a:pt x="17" y="21"/>
                      <a:pt x="23" y="8"/>
                    </a:cubicBezTo>
                    <a:cubicBezTo>
                      <a:pt x="26" y="1"/>
                      <a:pt x="30" y="0"/>
                      <a:pt x="36" y="3"/>
                    </a:cubicBezTo>
                    <a:cubicBezTo>
                      <a:pt x="37" y="12"/>
                      <a:pt x="27" y="18"/>
                      <a:pt x="29" y="28"/>
                    </a:cubicBezTo>
                    <a:close/>
                  </a:path>
                </a:pathLst>
              </a:custGeom>
              <a:solidFill>
                <a:srgbClr val="BC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2" name="Freeform 159">
                <a:extLst>
                  <a:ext uri="{FF2B5EF4-FFF2-40B4-BE49-F238E27FC236}">
                    <a16:creationId xmlns:a16="http://schemas.microsoft.com/office/drawing/2014/main" id="{AFB24A84-034E-43F8-BE6E-0A33ABD684C3}"/>
                  </a:ext>
                </a:extLst>
              </p:cNvPr>
              <p:cNvSpPr>
                <a:spLocks/>
              </p:cNvSpPr>
              <p:nvPr/>
            </p:nvSpPr>
            <p:spPr bwMode="auto">
              <a:xfrm>
                <a:off x="2012" y="950"/>
                <a:ext cx="64" cy="100"/>
              </a:xfrm>
              <a:custGeom>
                <a:avLst/>
                <a:gdLst>
                  <a:gd name="T0" fmla="*/ 25 w 57"/>
                  <a:gd name="T1" fmla="*/ 55 h 89"/>
                  <a:gd name="T2" fmla="*/ 5 w 57"/>
                  <a:gd name="T3" fmla="*/ 89 h 89"/>
                  <a:gd name="T4" fmla="*/ 0 w 57"/>
                  <a:gd name="T5" fmla="*/ 86 h 89"/>
                  <a:gd name="T6" fmla="*/ 41 w 57"/>
                  <a:gd name="T7" fmla="*/ 11 h 89"/>
                  <a:gd name="T8" fmla="*/ 57 w 57"/>
                  <a:gd name="T9" fmla="*/ 0 h 89"/>
                  <a:gd name="T10" fmla="*/ 25 w 57"/>
                  <a:gd name="T11" fmla="*/ 55 h 89"/>
                </a:gdLst>
                <a:ahLst/>
                <a:cxnLst>
                  <a:cxn ang="0">
                    <a:pos x="T0" y="T1"/>
                  </a:cxn>
                  <a:cxn ang="0">
                    <a:pos x="T2" y="T3"/>
                  </a:cxn>
                  <a:cxn ang="0">
                    <a:pos x="T4" y="T5"/>
                  </a:cxn>
                  <a:cxn ang="0">
                    <a:pos x="T6" y="T7"/>
                  </a:cxn>
                  <a:cxn ang="0">
                    <a:pos x="T8" y="T9"/>
                  </a:cxn>
                  <a:cxn ang="0">
                    <a:pos x="T10" y="T11"/>
                  </a:cxn>
                </a:cxnLst>
                <a:rect l="0" t="0" r="r" b="b"/>
                <a:pathLst>
                  <a:path w="57" h="89">
                    <a:moveTo>
                      <a:pt x="25" y="55"/>
                    </a:moveTo>
                    <a:cubicBezTo>
                      <a:pt x="19" y="66"/>
                      <a:pt x="12" y="77"/>
                      <a:pt x="5" y="89"/>
                    </a:cubicBezTo>
                    <a:cubicBezTo>
                      <a:pt x="3" y="88"/>
                      <a:pt x="2" y="87"/>
                      <a:pt x="0" y="86"/>
                    </a:cubicBezTo>
                    <a:cubicBezTo>
                      <a:pt x="14" y="61"/>
                      <a:pt x="27" y="36"/>
                      <a:pt x="41" y="11"/>
                    </a:cubicBezTo>
                    <a:cubicBezTo>
                      <a:pt x="45" y="7"/>
                      <a:pt x="48" y="1"/>
                      <a:pt x="57" y="0"/>
                    </a:cubicBezTo>
                    <a:cubicBezTo>
                      <a:pt x="46" y="19"/>
                      <a:pt x="33" y="36"/>
                      <a:pt x="25" y="55"/>
                    </a:cubicBezTo>
                    <a:close/>
                  </a:path>
                </a:pathLst>
              </a:custGeom>
              <a:solidFill>
                <a:srgbClr val="6351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3" name="Freeform 160">
                <a:extLst>
                  <a:ext uri="{FF2B5EF4-FFF2-40B4-BE49-F238E27FC236}">
                    <a16:creationId xmlns:a16="http://schemas.microsoft.com/office/drawing/2014/main" id="{8C31E98D-AD35-44C6-B84E-8340E7B569A9}"/>
                  </a:ext>
                </a:extLst>
              </p:cNvPr>
              <p:cNvSpPr>
                <a:spLocks/>
              </p:cNvSpPr>
              <p:nvPr/>
            </p:nvSpPr>
            <p:spPr bwMode="auto">
              <a:xfrm>
                <a:off x="913" y="576"/>
                <a:ext cx="92" cy="88"/>
              </a:xfrm>
              <a:custGeom>
                <a:avLst/>
                <a:gdLst>
                  <a:gd name="T0" fmla="*/ 52 w 82"/>
                  <a:gd name="T1" fmla="*/ 40 h 79"/>
                  <a:gd name="T2" fmla="*/ 82 w 82"/>
                  <a:gd name="T3" fmla="*/ 79 h 79"/>
                  <a:gd name="T4" fmla="*/ 41 w 82"/>
                  <a:gd name="T5" fmla="*/ 43 h 79"/>
                  <a:gd name="T6" fmla="*/ 0 w 82"/>
                  <a:gd name="T7" fmla="*/ 0 h 79"/>
                  <a:gd name="T8" fmla="*/ 36 w 82"/>
                  <a:gd name="T9" fmla="*/ 26 h 79"/>
                  <a:gd name="T10" fmla="*/ 52 w 82"/>
                  <a:gd name="T11" fmla="*/ 40 h 79"/>
                </a:gdLst>
                <a:ahLst/>
                <a:cxnLst>
                  <a:cxn ang="0">
                    <a:pos x="T0" y="T1"/>
                  </a:cxn>
                  <a:cxn ang="0">
                    <a:pos x="T2" y="T3"/>
                  </a:cxn>
                  <a:cxn ang="0">
                    <a:pos x="T4" y="T5"/>
                  </a:cxn>
                  <a:cxn ang="0">
                    <a:pos x="T6" y="T7"/>
                  </a:cxn>
                  <a:cxn ang="0">
                    <a:pos x="T8" y="T9"/>
                  </a:cxn>
                  <a:cxn ang="0">
                    <a:pos x="T10" y="T11"/>
                  </a:cxn>
                </a:cxnLst>
                <a:rect l="0" t="0" r="r" b="b"/>
                <a:pathLst>
                  <a:path w="82" h="79">
                    <a:moveTo>
                      <a:pt x="52" y="40"/>
                    </a:moveTo>
                    <a:cubicBezTo>
                      <a:pt x="59" y="53"/>
                      <a:pt x="78" y="57"/>
                      <a:pt x="82" y="79"/>
                    </a:cubicBezTo>
                    <a:cubicBezTo>
                      <a:pt x="66" y="65"/>
                      <a:pt x="53" y="54"/>
                      <a:pt x="41" y="43"/>
                    </a:cubicBezTo>
                    <a:cubicBezTo>
                      <a:pt x="33" y="23"/>
                      <a:pt x="12" y="16"/>
                      <a:pt x="0" y="0"/>
                    </a:cubicBezTo>
                    <a:cubicBezTo>
                      <a:pt x="17" y="1"/>
                      <a:pt x="24" y="17"/>
                      <a:pt x="36" y="26"/>
                    </a:cubicBezTo>
                    <a:cubicBezTo>
                      <a:pt x="42" y="30"/>
                      <a:pt x="47" y="35"/>
                      <a:pt x="52" y="40"/>
                    </a:cubicBezTo>
                    <a:close/>
                  </a:path>
                </a:pathLst>
              </a:custGeom>
              <a:solidFill>
                <a:srgbClr val="6B4F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4" name="Freeform 161">
                <a:extLst>
                  <a:ext uri="{FF2B5EF4-FFF2-40B4-BE49-F238E27FC236}">
                    <a16:creationId xmlns:a16="http://schemas.microsoft.com/office/drawing/2014/main" id="{06548832-E547-49C4-9F56-BE8FD5FE4D37}"/>
                  </a:ext>
                </a:extLst>
              </p:cNvPr>
              <p:cNvSpPr>
                <a:spLocks/>
              </p:cNvSpPr>
              <p:nvPr/>
            </p:nvSpPr>
            <p:spPr bwMode="auto">
              <a:xfrm>
                <a:off x="751" y="689"/>
                <a:ext cx="101" cy="84"/>
              </a:xfrm>
              <a:custGeom>
                <a:avLst/>
                <a:gdLst>
                  <a:gd name="T0" fmla="*/ 90 w 90"/>
                  <a:gd name="T1" fmla="*/ 75 h 75"/>
                  <a:gd name="T2" fmla="*/ 36 w 90"/>
                  <a:gd name="T3" fmla="*/ 33 h 75"/>
                  <a:gd name="T4" fmla="*/ 24 w 90"/>
                  <a:gd name="T5" fmla="*/ 23 h 75"/>
                  <a:gd name="T6" fmla="*/ 0 w 90"/>
                  <a:gd name="T7" fmla="*/ 1 h 75"/>
                  <a:gd name="T8" fmla="*/ 20 w 90"/>
                  <a:gd name="T9" fmla="*/ 9 h 75"/>
                  <a:gd name="T10" fmla="*/ 90 w 90"/>
                  <a:gd name="T11" fmla="*/ 75 h 75"/>
                </a:gdLst>
                <a:ahLst/>
                <a:cxnLst>
                  <a:cxn ang="0">
                    <a:pos x="T0" y="T1"/>
                  </a:cxn>
                  <a:cxn ang="0">
                    <a:pos x="T2" y="T3"/>
                  </a:cxn>
                  <a:cxn ang="0">
                    <a:pos x="T4" y="T5"/>
                  </a:cxn>
                  <a:cxn ang="0">
                    <a:pos x="T6" y="T7"/>
                  </a:cxn>
                  <a:cxn ang="0">
                    <a:pos x="T8" y="T9"/>
                  </a:cxn>
                  <a:cxn ang="0">
                    <a:pos x="T10" y="T11"/>
                  </a:cxn>
                </a:cxnLst>
                <a:rect l="0" t="0" r="r" b="b"/>
                <a:pathLst>
                  <a:path w="90" h="75">
                    <a:moveTo>
                      <a:pt x="90" y="75"/>
                    </a:moveTo>
                    <a:cubicBezTo>
                      <a:pt x="67" y="67"/>
                      <a:pt x="54" y="47"/>
                      <a:pt x="36" y="33"/>
                    </a:cubicBezTo>
                    <a:cubicBezTo>
                      <a:pt x="32" y="30"/>
                      <a:pt x="28" y="26"/>
                      <a:pt x="24" y="23"/>
                    </a:cubicBezTo>
                    <a:cubicBezTo>
                      <a:pt x="17" y="16"/>
                      <a:pt x="10" y="10"/>
                      <a:pt x="0" y="1"/>
                    </a:cubicBezTo>
                    <a:cubicBezTo>
                      <a:pt x="11" y="0"/>
                      <a:pt x="14" y="9"/>
                      <a:pt x="20" y="9"/>
                    </a:cubicBezTo>
                    <a:cubicBezTo>
                      <a:pt x="43" y="31"/>
                      <a:pt x="67" y="53"/>
                      <a:pt x="90" y="75"/>
                    </a:cubicBezTo>
                    <a:close/>
                  </a:path>
                </a:pathLst>
              </a:custGeom>
              <a:solidFill>
                <a:srgbClr val="7652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5" name="Freeform 162">
                <a:extLst>
                  <a:ext uri="{FF2B5EF4-FFF2-40B4-BE49-F238E27FC236}">
                    <a16:creationId xmlns:a16="http://schemas.microsoft.com/office/drawing/2014/main" id="{5523B867-CBD2-401D-950C-0E5D556213F1}"/>
                  </a:ext>
                </a:extLst>
              </p:cNvPr>
              <p:cNvSpPr>
                <a:spLocks/>
              </p:cNvSpPr>
              <p:nvPr/>
            </p:nvSpPr>
            <p:spPr bwMode="auto">
              <a:xfrm>
                <a:off x="1818" y="486"/>
                <a:ext cx="38" cy="126"/>
              </a:xfrm>
              <a:custGeom>
                <a:avLst/>
                <a:gdLst>
                  <a:gd name="T0" fmla="*/ 3 w 33"/>
                  <a:gd name="T1" fmla="*/ 112 h 112"/>
                  <a:gd name="T2" fmla="*/ 20 w 33"/>
                  <a:gd name="T3" fmla="*/ 21 h 112"/>
                  <a:gd name="T4" fmla="*/ 22 w 33"/>
                  <a:gd name="T5" fmla="*/ 0 h 112"/>
                  <a:gd name="T6" fmla="*/ 26 w 33"/>
                  <a:gd name="T7" fmla="*/ 0 h 112"/>
                  <a:gd name="T8" fmla="*/ 26 w 33"/>
                  <a:gd name="T9" fmla="*/ 28 h 112"/>
                  <a:gd name="T10" fmla="*/ 24 w 33"/>
                  <a:gd name="T11" fmla="*/ 49 h 112"/>
                  <a:gd name="T12" fmla="*/ 11 w 33"/>
                  <a:gd name="T13" fmla="*/ 101 h 112"/>
                  <a:gd name="T14" fmla="*/ 3 w 33"/>
                  <a:gd name="T15" fmla="*/ 112 h 1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3" h="112">
                    <a:moveTo>
                      <a:pt x="3" y="112"/>
                    </a:moveTo>
                    <a:cubicBezTo>
                      <a:pt x="0" y="80"/>
                      <a:pt x="13" y="51"/>
                      <a:pt x="20" y="21"/>
                    </a:cubicBezTo>
                    <a:cubicBezTo>
                      <a:pt x="21" y="14"/>
                      <a:pt x="23" y="7"/>
                      <a:pt x="22" y="0"/>
                    </a:cubicBezTo>
                    <a:cubicBezTo>
                      <a:pt x="23" y="0"/>
                      <a:pt x="24" y="0"/>
                      <a:pt x="26" y="0"/>
                    </a:cubicBezTo>
                    <a:cubicBezTo>
                      <a:pt x="33" y="9"/>
                      <a:pt x="27" y="19"/>
                      <a:pt x="26" y="28"/>
                    </a:cubicBezTo>
                    <a:cubicBezTo>
                      <a:pt x="25" y="35"/>
                      <a:pt x="23" y="42"/>
                      <a:pt x="24" y="49"/>
                    </a:cubicBezTo>
                    <a:cubicBezTo>
                      <a:pt x="23" y="67"/>
                      <a:pt x="16" y="84"/>
                      <a:pt x="11" y="101"/>
                    </a:cubicBezTo>
                    <a:cubicBezTo>
                      <a:pt x="10" y="105"/>
                      <a:pt x="10" y="112"/>
                      <a:pt x="3" y="112"/>
                    </a:cubicBezTo>
                    <a:close/>
                  </a:path>
                </a:pathLst>
              </a:custGeom>
              <a:solidFill>
                <a:srgbClr val="E4CAB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6" name="Freeform 163">
                <a:extLst>
                  <a:ext uri="{FF2B5EF4-FFF2-40B4-BE49-F238E27FC236}">
                    <a16:creationId xmlns:a16="http://schemas.microsoft.com/office/drawing/2014/main" id="{D32812EA-81DD-4240-8AAC-BA5DF71D549D}"/>
                  </a:ext>
                </a:extLst>
              </p:cNvPr>
              <p:cNvSpPr>
                <a:spLocks/>
              </p:cNvSpPr>
              <p:nvPr/>
            </p:nvSpPr>
            <p:spPr bwMode="auto">
              <a:xfrm>
                <a:off x="2186" y="3161"/>
                <a:ext cx="81" cy="31"/>
              </a:xfrm>
              <a:custGeom>
                <a:avLst/>
                <a:gdLst>
                  <a:gd name="T0" fmla="*/ 11 w 72"/>
                  <a:gd name="T1" fmla="*/ 7 h 28"/>
                  <a:gd name="T2" fmla="*/ 67 w 72"/>
                  <a:gd name="T3" fmla="*/ 3 h 28"/>
                  <a:gd name="T4" fmla="*/ 72 w 72"/>
                  <a:gd name="T5" fmla="*/ 19 h 28"/>
                  <a:gd name="T6" fmla="*/ 69 w 72"/>
                  <a:gd name="T7" fmla="*/ 19 h 28"/>
                  <a:gd name="T8" fmla="*/ 65 w 72"/>
                  <a:gd name="T9" fmla="*/ 22 h 28"/>
                  <a:gd name="T10" fmla="*/ 8 w 72"/>
                  <a:gd name="T11" fmla="*/ 28 h 28"/>
                  <a:gd name="T12" fmla="*/ 11 w 72"/>
                  <a:gd name="T13" fmla="*/ 7 h 28"/>
                </a:gdLst>
                <a:ahLst/>
                <a:cxnLst>
                  <a:cxn ang="0">
                    <a:pos x="T0" y="T1"/>
                  </a:cxn>
                  <a:cxn ang="0">
                    <a:pos x="T2" y="T3"/>
                  </a:cxn>
                  <a:cxn ang="0">
                    <a:pos x="T4" y="T5"/>
                  </a:cxn>
                  <a:cxn ang="0">
                    <a:pos x="T6" y="T7"/>
                  </a:cxn>
                  <a:cxn ang="0">
                    <a:pos x="T8" y="T9"/>
                  </a:cxn>
                  <a:cxn ang="0">
                    <a:pos x="T10" y="T11"/>
                  </a:cxn>
                  <a:cxn ang="0">
                    <a:pos x="T12" y="T13"/>
                  </a:cxn>
                </a:cxnLst>
                <a:rect l="0" t="0" r="r" b="b"/>
                <a:pathLst>
                  <a:path w="72" h="28">
                    <a:moveTo>
                      <a:pt x="11" y="7"/>
                    </a:moveTo>
                    <a:cubicBezTo>
                      <a:pt x="30" y="10"/>
                      <a:pt x="48" y="0"/>
                      <a:pt x="67" y="3"/>
                    </a:cubicBezTo>
                    <a:cubicBezTo>
                      <a:pt x="68" y="9"/>
                      <a:pt x="70" y="14"/>
                      <a:pt x="72" y="19"/>
                    </a:cubicBezTo>
                    <a:cubicBezTo>
                      <a:pt x="71" y="19"/>
                      <a:pt x="70" y="19"/>
                      <a:pt x="69" y="19"/>
                    </a:cubicBezTo>
                    <a:cubicBezTo>
                      <a:pt x="68" y="21"/>
                      <a:pt x="66" y="23"/>
                      <a:pt x="65" y="22"/>
                    </a:cubicBezTo>
                    <a:cubicBezTo>
                      <a:pt x="45" y="14"/>
                      <a:pt x="26" y="19"/>
                      <a:pt x="8" y="28"/>
                    </a:cubicBezTo>
                    <a:cubicBezTo>
                      <a:pt x="0" y="20"/>
                      <a:pt x="7" y="14"/>
                      <a:pt x="11" y="7"/>
                    </a:cubicBezTo>
                    <a:close/>
                  </a:path>
                </a:pathLst>
              </a:custGeom>
              <a:solidFill>
                <a:srgbClr val="99C6D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7" name="Freeform 164">
                <a:extLst>
                  <a:ext uri="{FF2B5EF4-FFF2-40B4-BE49-F238E27FC236}">
                    <a16:creationId xmlns:a16="http://schemas.microsoft.com/office/drawing/2014/main" id="{5D55C42B-E092-4F07-928D-2472F9439C68}"/>
                  </a:ext>
                </a:extLst>
              </p:cNvPr>
              <p:cNvSpPr>
                <a:spLocks/>
              </p:cNvSpPr>
              <p:nvPr/>
            </p:nvSpPr>
            <p:spPr bwMode="auto">
              <a:xfrm>
                <a:off x="665" y="2072"/>
                <a:ext cx="60" cy="98"/>
              </a:xfrm>
              <a:custGeom>
                <a:avLst/>
                <a:gdLst>
                  <a:gd name="T0" fmla="*/ 41 w 53"/>
                  <a:gd name="T1" fmla="*/ 9 h 87"/>
                  <a:gd name="T2" fmla="*/ 53 w 53"/>
                  <a:gd name="T3" fmla="*/ 2 h 87"/>
                  <a:gd name="T4" fmla="*/ 8 w 53"/>
                  <a:gd name="T5" fmla="*/ 87 h 87"/>
                  <a:gd name="T6" fmla="*/ 10 w 53"/>
                  <a:gd name="T7" fmla="*/ 72 h 87"/>
                  <a:gd name="T8" fmla="*/ 41 w 53"/>
                  <a:gd name="T9" fmla="*/ 9 h 87"/>
                </a:gdLst>
                <a:ahLst/>
                <a:cxnLst>
                  <a:cxn ang="0">
                    <a:pos x="T0" y="T1"/>
                  </a:cxn>
                  <a:cxn ang="0">
                    <a:pos x="T2" y="T3"/>
                  </a:cxn>
                  <a:cxn ang="0">
                    <a:pos x="T4" y="T5"/>
                  </a:cxn>
                  <a:cxn ang="0">
                    <a:pos x="T6" y="T7"/>
                  </a:cxn>
                  <a:cxn ang="0">
                    <a:pos x="T8" y="T9"/>
                  </a:cxn>
                </a:cxnLst>
                <a:rect l="0" t="0" r="r" b="b"/>
                <a:pathLst>
                  <a:path w="53" h="87">
                    <a:moveTo>
                      <a:pt x="41" y="9"/>
                    </a:moveTo>
                    <a:cubicBezTo>
                      <a:pt x="45" y="7"/>
                      <a:pt x="45" y="0"/>
                      <a:pt x="53" y="2"/>
                    </a:cubicBezTo>
                    <a:cubicBezTo>
                      <a:pt x="40" y="32"/>
                      <a:pt x="24" y="60"/>
                      <a:pt x="8" y="87"/>
                    </a:cubicBezTo>
                    <a:cubicBezTo>
                      <a:pt x="0" y="81"/>
                      <a:pt x="8" y="77"/>
                      <a:pt x="10" y="72"/>
                    </a:cubicBezTo>
                    <a:cubicBezTo>
                      <a:pt x="20" y="51"/>
                      <a:pt x="30" y="30"/>
                      <a:pt x="41" y="9"/>
                    </a:cubicBezTo>
                    <a:close/>
                  </a:path>
                </a:pathLst>
              </a:custGeom>
              <a:solidFill>
                <a:srgbClr val="7E5E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8" name="Freeform 165">
                <a:extLst>
                  <a:ext uri="{FF2B5EF4-FFF2-40B4-BE49-F238E27FC236}">
                    <a16:creationId xmlns:a16="http://schemas.microsoft.com/office/drawing/2014/main" id="{2B5C6DD1-276B-4C32-AE03-4A2BC5721173}"/>
                  </a:ext>
                </a:extLst>
              </p:cNvPr>
              <p:cNvSpPr>
                <a:spLocks/>
              </p:cNvSpPr>
              <p:nvPr/>
            </p:nvSpPr>
            <p:spPr bwMode="auto">
              <a:xfrm>
                <a:off x="1960" y="1025"/>
                <a:ext cx="53" cy="103"/>
              </a:xfrm>
              <a:custGeom>
                <a:avLst/>
                <a:gdLst>
                  <a:gd name="T0" fmla="*/ 0 w 47"/>
                  <a:gd name="T1" fmla="*/ 92 h 92"/>
                  <a:gd name="T2" fmla="*/ 40 w 47"/>
                  <a:gd name="T3" fmla="*/ 0 h 92"/>
                  <a:gd name="T4" fmla="*/ 41 w 47"/>
                  <a:gd name="T5" fmla="*/ 16 h 92"/>
                  <a:gd name="T6" fmla="*/ 14 w 47"/>
                  <a:gd name="T7" fmla="*/ 76 h 92"/>
                  <a:gd name="T8" fmla="*/ 0 w 47"/>
                  <a:gd name="T9" fmla="*/ 92 h 92"/>
                </a:gdLst>
                <a:ahLst/>
                <a:cxnLst>
                  <a:cxn ang="0">
                    <a:pos x="T0" y="T1"/>
                  </a:cxn>
                  <a:cxn ang="0">
                    <a:pos x="T2" y="T3"/>
                  </a:cxn>
                  <a:cxn ang="0">
                    <a:pos x="T4" y="T5"/>
                  </a:cxn>
                  <a:cxn ang="0">
                    <a:pos x="T6" y="T7"/>
                  </a:cxn>
                  <a:cxn ang="0">
                    <a:pos x="T8" y="T9"/>
                  </a:cxn>
                </a:cxnLst>
                <a:rect l="0" t="0" r="r" b="b"/>
                <a:pathLst>
                  <a:path w="47" h="92">
                    <a:moveTo>
                      <a:pt x="0" y="92"/>
                    </a:moveTo>
                    <a:cubicBezTo>
                      <a:pt x="13" y="61"/>
                      <a:pt x="26" y="31"/>
                      <a:pt x="40" y="0"/>
                    </a:cubicBezTo>
                    <a:cubicBezTo>
                      <a:pt x="47" y="7"/>
                      <a:pt x="40" y="11"/>
                      <a:pt x="41" y="16"/>
                    </a:cubicBezTo>
                    <a:cubicBezTo>
                      <a:pt x="32" y="36"/>
                      <a:pt x="24" y="56"/>
                      <a:pt x="14" y="76"/>
                    </a:cubicBezTo>
                    <a:cubicBezTo>
                      <a:pt x="11" y="83"/>
                      <a:pt x="7" y="89"/>
                      <a:pt x="0" y="92"/>
                    </a:cubicBezTo>
                    <a:close/>
                  </a:path>
                </a:pathLst>
              </a:custGeom>
              <a:solidFill>
                <a:srgbClr val="7B65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9" name="Freeform 166">
                <a:extLst>
                  <a:ext uri="{FF2B5EF4-FFF2-40B4-BE49-F238E27FC236}">
                    <a16:creationId xmlns:a16="http://schemas.microsoft.com/office/drawing/2014/main" id="{A9D01B46-3B83-4A7B-BCD8-388F5401FE66}"/>
                  </a:ext>
                </a:extLst>
              </p:cNvPr>
              <p:cNvSpPr>
                <a:spLocks/>
              </p:cNvSpPr>
              <p:nvPr/>
            </p:nvSpPr>
            <p:spPr bwMode="auto">
              <a:xfrm>
                <a:off x="1972" y="504"/>
                <a:ext cx="32" cy="115"/>
              </a:xfrm>
              <a:custGeom>
                <a:avLst/>
                <a:gdLst>
                  <a:gd name="T0" fmla="*/ 24 w 28"/>
                  <a:gd name="T1" fmla="*/ 24 h 103"/>
                  <a:gd name="T2" fmla="*/ 0 w 28"/>
                  <a:gd name="T3" fmla="*/ 103 h 103"/>
                  <a:gd name="T4" fmla="*/ 8 w 28"/>
                  <a:gd name="T5" fmla="*/ 64 h 103"/>
                  <a:gd name="T6" fmla="*/ 22 w 28"/>
                  <a:gd name="T7" fmla="*/ 0 h 103"/>
                  <a:gd name="T8" fmla="*/ 24 w 28"/>
                  <a:gd name="T9" fmla="*/ 24 h 103"/>
                </a:gdLst>
                <a:ahLst/>
                <a:cxnLst>
                  <a:cxn ang="0">
                    <a:pos x="T0" y="T1"/>
                  </a:cxn>
                  <a:cxn ang="0">
                    <a:pos x="T2" y="T3"/>
                  </a:cxn>
                  <a:cxn ang="0">
                    <a:pos x="T4" y="T5"/>
                  </a:cxn>
                  <a:cxn ang="0">
                    <a:pos x="T6" y="T7"/>
                  </a:cxn>
                  <a:cxn ang="0">
                    <a:pos x="T8" y="T9"/>
                  </a:cxn>
                </a:cxnLst>
                <a:rect l="0" t="0" r="r" b="b"/>
                <a:pathLst>
                  <a:path w="28" h="103">
                    <a:moveTo>
                      <a:pt x="24" y="24"/>
                    </a:moveTo>
                    <a:cubicBezTo>
                      <a:pt x="15" y="50"/>
                      <a:pt x="17" y="79"/>
                      <a:pt x="0" y="103"/>
                    </a:cubicBezTo>
                    <a:cubicBezTo>
                      <a:pt x="3" y="90"/>
                      <a:pt x="5" y="77"/>
                      <a:pt x="8" y="64"/>
                    </a:cubicBezTo>
                    <a:cubicBezTo>
                      <a:pt x="13" y="43"/>
                      <a:pt x="17" y="23"/>
                      <a:pt x="22" y="0"/>
                    </a:cubicBezTo>
                    <a:cubicBezTo>
                      <a:pt x="28" y="10"/>
                      <a:pt x="24" y="17"/>
                      <a:pt x="24" y="24"/>
                    </a:cubicBezTo>
                    <a:close/>
                  </a:path>
                </a:pathLst>
              </a:custGeom>
              <a:solidFill>
                <a:srgbClr val="83716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0" name="Freeform 167">
                <a:extLst>
                  <a:ext uri="{FF2B5EF4-FFF2-40B4-BE49-F238E27FC236}">
                    <a16:creationId xmlns:a16="http://schemas.microsoft.com/office/drawing/2014/main" id="{390E92BA-4495-412F-B366-5A48B4009C3F}"/>
                  </a:ext>
                </a:extLst>
              </p:cNvPr>
              <p:cNvSpPr>
                <a:spLocks/>
              </p:cNvSpPr>
              <p:nvPr/>
            </p:nvSpPr>
            <p:spPr bwMode="auto">
              <a:xfrm>
                <a:off x="1025" y="626"/>
                <a:ext cx="92" cy="90"/>
              </a:xfrm>
              <a:custGeom>
                <a:avLst/>
                <a:gdLst>
                  <a:gd name="T0" fmla="*/ 82 w 82"/>
                  <a:gd name="T1" fmla="*/ 79 h 80"/>
                  <a:gd name="T2" fmla="*/ 64 w 82"/>
                  <a:gd name="T3" fmla="*/ 69 h 80"/>
                  <a:gd name="T4" fmla="*/ 0 w 82"/>
                  <a:gd name="T5" fmla="*/ 7 h 80"/>
                  <a:gd name="T6" fmla="*/ 15 w 82"/>
                  <a:gd name="T7" fmla="*/ 13 h 80"/>
                  <a:gd name="T8" fmla="*/ 82 w 82"/>
                  <a:gd name="T9" fmla="*/ 79 h 80"/>
                </a:gdLst>
                <a:ahLst/>
                <a:cxnLst>
                  <a:cxn ang="0">
                    <a:pos x="T0" y="T1"/>
                  </a:cxn>
                  <a:cxn ang="0">
                    <a:pos x="T2" y="T3"/>
                  </a:cxn>
                  <a:cxn ang="0">
                    <a:pos x="T4" y="T5"/>
                  </a:cxn>
                  <a:cxn ang="0">
                    <a:pos x="T6" y="T7"/>
                  </a:cxn>
                  <a:cxn ang="0">
                    <a:pos x="T8" y="T9"/>
                  </a:cxn>
                </a:cxnLst>
                <a:rect l="0" t="0" r="r" b="b"/>
                <a:pathLst>
                  <a:path w="82" h="80">
                    <a:moveTo>
                      <a:pt x="82" y="79"/>
                    </a:moveTo>
                    <a:cubicBezTo>
                      <a:pt x="73" y="80"/>
                      <a:pt x="69" y="73"/>
                      <a:pt x="64" y="69"/>
                    </a:cubicBezTo>
                    <a:cubicBezTo>
                      <a:pt x="43" y="48"/>
                      <a:pt x="21" y="27"/>
                      <a:pt x="0" y="7"/>
                    </a:cubicBezTo>
                    <a:cubicBezTo>
                      <a:pt x="8" y="0"/>
                      <a:pt x="11" y="9"/>
                      <a:pt x="15" y="13"/>
                    </a:cubicBezTo>
                    <a:cubicBezTo>
                      <a:pt x="38" y="34"/>
                      <a:pt x="60" y="57"/>
                      <a:pt x="82" y="79"/>
                    </a:cubicBezTo>
                    <a:close/>
                  </a:path>
                </a:pathLst>
              </a:custGeom>
              <a:solidFill>
                <a:srgbClr val="6F605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1" name="Freeform 168">
                <a:extLst>
                  <a:ext uri="{FF2B5EF4-FFF2-40B4-BE49-F238E27FC236}">
                    <a16:creationId xmlns:a16="http://schemas.microsoft.com/office/drawing/2014/main" id="{36258F3B-5EF9-4569-9338-B8928D668371}"/>
                  </a:ext>
                </a:extLst>
              </p:cNvPr>
              <p:cNvSpPr>
                <a:spLocks/>
              </p:cNvSpPr>
              <p:nvPr/>
            </p:nvSpPr>
            <p:spPr bwMode="auto">
              <a:xfrm>
                <a:off x="819" y="888"/>
                <a:ext cx="90" cy="77"/>
              </a:xfrm>
              <a:custGeom>
                <a:avLst/>
                <a:gdLst>
                  <a:gd name="T0" fmla="*/ 75 w 80"/>
                  <a:gd name="T1" fmla="*/ 69 h 69"/>
                  <a:gd name="T2" fmla="*/ 31 w 80"/>
                  <a:gd name="T3" fmla="*/ 29 h 69"/>
                  <a:gd name="T4" fmla="*/ 7 w 80"/>
                  <a:gd name="T5" fmla="*/ 7 h 69"/>
                  <a:gd name="T6" fmla="*/ 11 w 80"/>
                  <a:gd name="T7" fmla="*/ 2 h 69"/>
                  <a:gd name="T8" fmla="*/ 80 w 80"/>
                  <a:gd name="T9" fmla="*/ 65 h 69"/>
                  <a:gd name="T10" fmla="*/ 75 w 80"/>
                  <a:gd name="T11" fmla="*/ 69 h 69"/>
                </a:gdLst>
                <a:ahLst/>
                <a:cxnLst>
                  <a:cxn ang="0">
                    <a:pos x="T0" y="T1"/>
                  </a:cxn>
                  <a:cxn ang="0">
                    <a:pos x="T2" y="T3"/>
                  </a:cxn>
                  <a:cxn ang="0">
                    <a:pos x="T4" y="T5"/>
                  </a:cxn>
                  <a:cxn ang="0">
                    <a:pos x="T6" y="T7"/>
                  </a:cxn>
                  <a:cxn ang="0">
                    <a:pos x="T8" y="T9"/>
                  </a:cxn>
                  <a:cxn ang="0">
                    <a:pos x="T10" y="T11"/>
                  </a:cxn>
                </a:cxnLst>
                <a:rect l="0" t="0" r="r" b="b"/>
                <a:pathLst>
                  <a:path w="80" h="69">
                    <a:moveTo>
                      <a:pt x="75" y="69"/>
                    </a:moveTo>
                    <a:cubicBezTo>
                      <a:pt x="61" y="56"/>
                      <a:pt x="46" y="43"/>
                      <a:pt x="31" y="29"/>
                    </a:cubicBezTo>
                    <a:cubicBezTo>
                      <a:pt x="25" y="20"/>
                      <a:pt x="15" y="15"/>
                      <a:pt x="7" y="7"/>
                    </a:cubicBezTo>
                    <a:cubicBezTo>
                      <a:pt x="0" y="0"/>
                      <a:pt x="9" y="3"/>
                      <a:pt x="11" y="2"/>
                    </a:cubicBezTo>
                    <a:cubicBezTo>
                      <a:pt x="35" y="22"/>
                      <a:pt x="58" y="43"/>
                      <a:pt x="80" y="65"/>
                    </a:cubicBezTo>
                    <a:cubicBezTo>
                      <a:pt x="80" y="68"/>
                      <a:pt x="77" y="68"/>
                      <a:pt x="75" y="69"/>
                    </a:cubicBezTo>
                    <a:close/>
                  </a:path>
                </a:pathLst>
              </a:custGeom>
              <a:solidFill>
                <a:srgbClr val="8666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2" name="Freeform 169">
                <a:extLst>
                  <a:ext uri="{FF2B5EF4-FFF2-40B4-BE49-F238E27FC236}">
                    <a16:creationId xmlns:a16="http://schemas.microsoft.com/office/drawing/2014/main" id="{B88F3B3E-A33A-485F-8C93-D89CCAEAF3B8}"/>
                  </a:ext>
                </a:extLst>
              </p:cNvPr>
              <p:cNvSpPr>
                <a:spLocks/>
              </p:cNvSpPr>
              <p:nvPr/>
            </p:nvSpPr>
            <p:spPr bwMode="auto">
              <a:xfrm>
                <a:off x="2031" y="481"/>
                <a:ext cx="26" cy="81"/>
              </a:xfrm>
              <a:custGeom>
                <a:avLst/>
                <a:gdLst>
                  <a:gd name="T0" fmla="*/ 2 w 23"/>
                  <a:gd name="T1" fmla="*/ 33 h 72"/>
                  <a:gd name="T2" fmla="*/ 0 w 23"/>
                  <a:gd name="T3" fmla="*/ 24 h 72"/>
                  <a:gd name="T4" fmla="*/ 9 w 23"/>
                  <a:gd name="T5" fmla="*/ 0 h 72"/>
                  <a:gd name="T6" fmla="*/ 17 w 23"/>
                  <a:gd name="T7" fmla="*/ 36 h 72"/>
                  <a:gd name="T8" fmla="*/ 20 w 23"/>
                  <a:gd name="T9" fmla="*/ 35 h 72"/>
                  <a:gd name="T10" fmla="*/ 10 w 23"/>
                  <a:gd name="T11" fmla="*/ 72 h 72"/>
                  <a:gd name="T12" fmla="*/ 6 w 23"/>
                  <a:gd name="T13" fmla="*/ 52 h 72"/>
                  <a:gd name="T14" fmla="*/ 2 w 23"/>
                  <a:gd name="T15" fmla="*/ 33 h 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72">
                    <a:moveTo>
                      <a:pt x="2" y="33"/>
                    </a:moveTo>
                    <a:cubicBezTo>
                      <a:pt x="1" y="30"/>
                      <a:pt x="1" y="27"/>
                      <a:pt x="0" y="24"/>
                    </a:cubicBezTo>
                    <a:cubicBezTo>
                      <a:pt x="3" y="16"/>
                      <a:pt x="6" y="8"/>
                      <a:pt x="9" y="0"/>
                    </a:cubicBezTo>
                    <a:cubicBezTo>
                      <a:pt x="23" y="9"/>
                      <a:pt x="10" y="25"/>
                      <a:pt x="17" y="36"/>
                    </a:cubicBezTo>
                    <a:cubicBezTo>
                      <a:pt x="18" y="36"/>
                      <a:pt x="19" y="36"/>
                      <a:pt x="20" y="35"/>
                    </a:cubicBezTo>
                    <a:cubicBezTo>
                      <a:pt x="21" y="49"/>
                      <a:pt x="20" y="62"/>
                      <a:pt x="10" y="72"/>
                    </a:cubicBezTo>
                    <a:cubicBezTo>
                      <a:pt x="8" y="66"/>
                      <a:pt x="11" y="58"/>
                      <a:pt x="6" y="52"/>
                    </a:cubicBezTo>
                    <a:cubicBezTo>
                      <a:pt x="0" y="47"/>
                      <a:pt x="6" y="39"/>
                      <a:pt x="2" y="33"/>
                    </a:cubicBezTo>
                    <a:close/>
                  </a:path>
                </a:pathLst>
              </a:custGeom>
              <a:solidFill>
                <a:srgbClr val="AF8E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3" name="Freeform 170">
                <a:extLst>
                  <a:ext uri="{FF2B5EF4-FFF2-40B4-BE49-F238E27FC236}">
                    <a16:creationId xmlns:a16="http://schemas.microsoft.com/office/drawing/2014/main" id="{818B720A-B715-4429-B5C2-F6B85F63A3EE}"/>
                  </a:ext>
                </a:extLst>
              </p:cNvPr>
              <p:cNvSpPr>
                <a:spLocks/>
              </p:cNvSpPr>
              <p:nvPr/>
            </p:nvSpPr>
            <p:spPr bwMode="auto">
              <a:xfrm>
                <a:off x="2089" y="701"/>
                <a:ext cx="32" cy="90"/>
              </a:xfrm>
              <a:custGeom>
                <a:avLst/>
                <a:gdLst>
                  <a:gd name="T0" fmla="*/ 28 w 28"/>
                  <a:gd name="T1" fmla="*/ 8 h 80"/>
                  <a:gd name="T2" fmla="*/ 0 w 28"/>
                  <a:gd name="T3" fmla="*/ 80 h 80"/>
                  <a:gd name="T4" fmla="*/ 25 w 28"/>
                  <a:gd name="T5" fmla="*/ 0 h 80"/>
                  <a:gd name="T6" fmla="*/ 28 w 28"/>
                  <a:gd name="T7" fmla="*/ 8 h 80"/>
                </a:gdLst>
                <a:ahLst/>
                <a:cxnLst>
                  <a:cxn ang="0">
                    <a:pos x="T0" y="T1"/>
                  </a:cxn>
                  <a:cxn ang="0">
                    <a:pos x="T2" y="T3"/>
                  </a:cxn>
                  <a:cxn ang="0">
                    <a:pos x="T4" y="T5"/>
                  </a:cxn>
                  <a:cxn ang="0">
                    <a:pos x="T6" y="T7"/>
                  </a:cxn>
                </a:cxnLst>
                <a:rect l="0" t="0" r="r" b="b"/>
                <a:pathLst>
                  <a:path w="28" h="80">
                    <a:moveTo>
                      <a:pt x="28" y="8"/>
                    </a:moveTo>
                    <a:cubicBezTo>
                      <a:pt x="24" y="34"/>
                      <a:pt x="11" y="56"/>
                      <a:pt x="0" y="80"/>
                    </a:cubicBezTo>
                    <a:cubicBezTo>
                      <a:pt x="6" y="53"/>
                      <a:pt x="13" y="25"/>
                      <a:pt x="25" y="0"/>
                    </a:cubicBezTo>
                    <a:cubicBezTo>
                      <a:pt x="26" y="2"/>
                      <a:pt x="27" y="5"/>
                      <a:pt x="28" y="8"/>
                    </a:cubicBezTo>
                    <a:close/>
                  </a:path>
                </a:pathLst>
              </a:custGeom>
              <a:solidFill>
                <a:srgbClr val="EDDEC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4" name="Freeform 171">
                <a:extLst>
                  <a:ext uri="{FF2B5EF4-FFF2-40B4-BE49-F238E27FC236}">
                    <a16:creationId xmlns:a16="http://schemas.microsoft.com/office/drawing/2014/main" id="{1EA9627A-05AC-4660-A30F-B3A6C9A39FB8}"/>
                  </a:ext>
                </a:extLst>
              </p:cNvPr>
              <p:cNvSpPr>
                <a:spLocks/>
              </p:cNvSpPr>
              <p:nvPr/>
            </p:nvSpPr>
            <p:spPr bwMode="auto">
              <a:xfrm>
                <a:off x="1836" y="452"/>
                <a:ext cx="30" cy="109"/>
              </a:xfrm>
              <a:custGeom>
                <a:avLst/>
                <a:gdLst>
                  <a:gd name="T0" fmla="*/ 5 w 26"/>
                  <a:gd name="T1" fmla="*/ 81 h 97"/>
                  <a:gd name="T2" fmla="*/ 10 w 26"/>
                  <a:gd name="T3" fmla="*/ 30 h 97"/>
                  <a:gd name="T4" fmla="*/ 20 w 26"/>
                  <a:gd name="T5" fmla="*/ 0 h 97"/>
                  <a:gd name="T6" fmla="*/ 18 w 26"/>
                  <a:gd name="T7" fmla="*/ 42 h 97"/>
                  <a:gd name="T8" fmla="*/ 9 w 26"/>
                  <a:gd name="T9" fmla="*/ 97 h 97"/>
                  <a:gd name="T10" fmla="*/ 5 w 26"/>
                  <a:gd name="T11" fmla="*/ 81 h 97"/>
                </a:gdLst>
                <a:ahLst/>
                <a:cxnLst>
                  <a:cxn ang="0">
                    <a:pos x="T0" y="T1"/>
                  </a:cxn>
                  <a:cxn ang="0">
                    <a:pos x="T2" y="T3"/>
                  </a:cxn>
                  <a:cxn ang="0">
                    <a:pos x="T4" y="T5"/>
                  </a:cxn>
                  <a:cxn ang="0">
                    <a:pos x="T6" y="T7"/>
                  </a:cxn>
                  <a:cxn ang="0">
                    <a:pos x="T8" y="T9"/>
                  </a:cxn>
                  <a:cxn ang="0">
                    <a:pos x="T10" y="T11"/>
                  </a:cxn>
                </a:cxnLst>
                <a:rect l="0" t="0" r="r" b="b"/>
                <a:pathLst>
                  <a:path w="26" h="97">
                    <a:moveTo>
                      <a:pt x="5" y="81"/>
                    </a:moveTo>
                    <a:cubicBezTo>
                      <a:pt x="7" y="64"/>
                      <a:pt x="8" y="47"/>
                      <a:pt x="10" y="30"/>
                    </a:cubicBezTo>
                    <a:cubicBezTo>
                      <a:pt x="9" y="19"/>
                      <a:pt x="16" y="12"/>
                      <a:pt x="20" y="0"/>
                    </a:cubicBezTo>
                    <a:cubicBezTo>
                      <a:pt x="26" y="17"/>
                      <a:pt x="16" y="29"/>
                      <a:pt x="18" y="42"/>
                    </a:cubicBezTo>
                    <a:cubicBezTo>
                      <a:pt x="11" y="60"/>
                      <a:pt x="11" y="79"/>
                      <a:pt x="9" y="97"/>
                    </a:cubicBezTo>
                    <a:cubicBezTo>
                      <a:pt x="0" y="94"/>
                      <a:pt x="5" y="87"/>
                      <a:pt x="5" y="81"/>
                    </a:cubicBezTo>
                    <a:close/>
                  </a:path>
                </a:pathLst>
              </a:custGeom>
              <a:solidFill>
                <a:srgbClr val="6A4F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5" name="Freeform 172">
                <a:extLst>
                  <a:ext uri="{FF2B5EF4-FFF2-40B4-BE49-F238E27FC236}">
                    <a16:creationId xmlns:a16="http://schemas.microsoft.com/office/drawing/2014/main" id="{DEF035B6-46B7-45B8-BD5D-2C66EAAB7891}"/>
                  </a:ext>
                </a:extLst>
              </p:cNvPr>
              <p:cNvSpPr>
                <a:spLocks/>
              </p:cNvSpPr>
              <p:nvPr/>
            </p:nvSpPr>
            <p:spPr bwMode="auto">
              <a:xfrm>
                <a:off x="705" y="560"/>
                <a:ext cx="73" cy="74"/>
              </a:xfrm>
              <a:custGeom>
                <a:avLst/>
                <a:gdLst>
                  <a:gd name="T0" fmla="*/ 65 w 65"/>
                  <a:gd name="T1" fmla="*/ 60 h 66"/>
                  <a:gd name="T2" fmla="*/ 65 w 65"/>
                  <a:gd name="T3" fmla="*/ 66 h 66"/>
                  <a:gd name="T4" fmla="*/ 0 w 65"/>
                  <a:gd name="T5" fmla="*/ 0 h 66"/>
                  <a:gd name="T6" fmla="*/ 65 w 65"/>
                  <a:gd name="T7" fmla="*/ 60 h 66"/>
                </a:gdLst>
                <a:ahLst/>
                <a:cxnLst>
                  <a:cxn ang="0">
                    <a:pos x="T0" y="T1"/>
                  </a:cxn>
                  <a:cxn ang="0">
                    <a:pos x="T2" y="T3"/>
                  </a:cxn>
                  <a:cxn ang="0">
                    <a:pos x="T4" y="T5"/>
                  </a:cxn>
                  <a:cxn ang="0">
                    <a:pos x="T6" y="T7"/>
                  </a:cxn>
                </a:cxnLst>
                <a:rect l="0" t="0" r="r" b="b"/>
                <a:pathLst>
                  <a:path w="65" h="66">
                    <a:moveTo>
                      <a:pt x="65" y="60"/>
                    </a:moveTo>
                    <a:cubicBezTo>
                      <a:pt x="65" y="62"/>
                      <a:pt x="65" y="64"/>
                      <a:pt x="65" y="66"/>
                    </a:cubicBezTo>
                    <a:cubicBezTo>
                      <a:pt x="42" y="45"/>
                      <a:pt x="15" y="28"/>
                      <a:pt x="0" y="0"/>
                    </a:cubicBezTo>
                    <a:cubicBezTo>
                      <a:pt x="21" y="20"/>
                      <a:pt x="43" y="40"/>
                      <a:pt x="65" y="60"/>
                    </a:cubicBezTo>
                    <a:close/>
                  </a:path>
                </a:pathLst>
              </a:custGeom>
              <a:solidFill>
                <a:srgbClr val="7B68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6" name="Freeform 173">
                <a:extLst>
                  <a:ext uri="{FF2B5EF4-FFF2-40B4-BE49-F238E27FC236}">
                    <a16:creationId xmlns:a16="http://schemas.microsoft.com/office/drawing/2014/main" id="{A7F7B789-6837-46B2-9AA6-EF7F054A63F0}"/>
                  </a:ext>
                </a:extLst>
              </p:cNvPr>
              <p:cNvSpPr>
                <a:spLocks/>
              </p:cNvSpPr>
              <p:nvPr/>
            </p:nvSpPr>
            <p:spPr bwMode="auto">
              <a:xfrm>
                <a:off x="1941" y="489"/>
                <a:ext cx="22" cy="102"/>
              </a:xfrm>
              <a:custGeom>
                <a:avLst/>
                <a:gdLst>
                  <a:gd name="T0" fmla="*/ 9 w 20"/>
                  <a:gd name="T1" fmla="*/ 77 h 91"/>
                  <a:gd name="T2" fmla="*/ 0 w 20"/>
                  <a:gd name="T3" fmla="*/ 91 h 91"/>
                  <a:gd name="T4" fmla="*/ 10 w 20"/>
                  <a:gd name="T5" fmla="*/ 18 h 91"/>
                  <a:gd name="T6" fmla="*/ 20 w 20"/>
                  <a:gd name="T7" fmla="*/ 0 h 91"/>
                  <a:gd name="T8" fmla="*/ 9 w 20"/>
                  <a:gd name="T9" fmla="*/ 77 h 91"/>
                </a:gdLst>
                <a:ahLst/>
                <a:cxnLst>
                  <a:cxn ang="0">
                    <a:pos x="T0" y="T1"/>
                  </a:cxn>
                  <a:cxn ang="0">
                    <a:pos x="T2" y="T3"/>
                  </a:cxn>
                  <a:cxn ang="0">
                    <a:pos x="T4" y="T5"/>
                  </a:cxn>
                  <a:cxn ang="0">
                    <a:pos x="T6" y="T7"/>
                  </a:cxn>
                  <a:cxn ang="0">
                    <a:pos x="T8" y="T9"/>
                  </a:cxn>
                </a:cxnLst>
                <a:rect l="0" t="0" r="r" b="b"/>
                <a:pathLst>
                  <a:path w="20" h="91">
                    <a:moveTo>
                      <a:pt x="9" y="77"/>
                    </a:moveTo>
                    <a:cubicBezTo>
                      <a:pt x="7" y="80"/>
                      <a:pt x="5" y="83"/>
                      <a:pt x="0" y="91"/>
                    </a:cubicBezTo>
                    <a:cubicBezTo>
                      <a:pt x="4" y="63"/>
                      <a:pt x="7" y="40"/>
                      <a:pt x="10" y="18"/>
                    </a:cubicBezTo>
                    <a:cubicBezTo>
                      <a:pt x="10" y="11"/>
                      <a:pt x="10" y="5"/>
                      <a:pt x="20" y="0"/>
                    </a:cubicBezTo>
                    <a:cubicBezTo>
                      <a:pt x="16" y="27"/>
                      <a:pt x="12" y="52"/>
                      <a:pt x="9" y="77"/>
                    </a:cubicBezTo>
                    <a:close/>
                  </a:path>
                </a:pathLst>
              </a:custGeom>
              <a:solidFill>
                <a:srgbClr val="84736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7" name="Freeform 174">
                <a:extLst>
                  <a:ext uri="{FF2B5EF4-FFF2-40B4-BE49-F238E27FC236}">
                    <a16:creationId xmlns:a16="http://schemas.microsoft.com/office/drawing/2014/main" id="{9820A95A-8393-4E66-A7A2-6AD20E1EF6CF}"/>
                  </a:ext>
                </a:extLst>
              </p:cNvPr>
              <p:cNvSpPr>
                <a:spLocks/>
              </p:cNvSpPr>
              <p:nvPr/>
            </p:nvSpPr>
            <p:spPr bwMode="auto">
              <a:xfrm>
                <a:off x="2257" y="3322"/>
                <a:ext cx="63" cy="31"/>
              </a:xfrm>
              <a:custGeom>
                <a:avLst/>
                <a:gdLst>
                  <a:gd name="T0" fmla="*/ 8 w 56"/>
                  <a:gd name="T1" fmla="*/ 23 h 27"/>
                  <a:gd name="T2" fmla="*/ 4 w 56"/>
                  <a:gd name="T3" fmla="*/ 15 h 27"/>
                  <a:gd name="T4" fmla="*/ 52 w 56"/>
                  <a:gd name="T5" fmla="*/ 15 h 27"/>
                  <a:gd name="T6" fmla="*/ 56 w 56"/>
                  <a:gd name="T7" fmla="*/ 19 h 27"/>
                  <a:gd name="T8" fmla="*/ 8 w 56"/>
                  <a:gd name="T9" fmla="*/ 23 h 27"/>
                </a:gdLst>
                <a:ahLst/>
                <a:cxnLst>
                  <a:cxn ang="0">
                    <a:pos x="T0" y="T1"/>
                  </a:cxn>
                  <a:cxn ang="0">
                    <a:pos x="T2" y="T3"/>
                  </a:cxn>
                  <a:cxn ang="0">
                    <a:pos x="T4" y="T5"/>
                  </a:cxn>
                  <a:cxn ang="0">
                    <a:pos x="T6" y="T7"/>
                  </a:cxn>
                  <a:cxn ang="0">
                    <a:pos x="T8" y="T9"/>
                  </a:cxn>
                </a:cxnLst>
                <a:rect l="0" t="0" r="r" b="b"/>
                <a:pathLst>
                  <a:path w="56" h="27">
                    <a:moveTo>
                      <a:pt x="8" y="23"/>
                    </a:moveTo>
                    <a:cubicBezTo>
                      <a:pt x="7" y="19"/>
                      <a:pt x="0" y="14"/>
                      <a:pt x="4" y="15"/>
                    </a:cubicBezTo>
                    <a:cubicBezTo>
                      <a:pt x="20" y="17"/>
                      <a:pt x="36" y="0"/>
                      <a:pt x="52" y="15"/>
                    </a:cubicBezTo>
                    <a:cubicBezTo>
                      <a:pt x="53" y="16"/>
                      <a:pt x="55" y="17"/>
                      <a:pt x="56" y="19"/>
                    </a:cubicBezTo>
                    <a:cubicBezTo>
                      <a:pt x="40" y="27"/>
                      <a:pt x="24" y="22"/>
                      <a:pt x="8" y="23"/>
                    </a:cubicBezTo>
                    <a:close/>
                  </a:path>
                </a:pathLst>
              </a:custGeom>
              <a:solidFill>
                <a:srgbClr val="84BC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8" name="Freeform 175">
                <a:extLst>
                  <a:ext uri="{FF2B5EF4-FFF2-40B4-BE49-F238E27FC236}">
                    <a16:creationId xmlns:a16="http://schemas.microsoft.com/office/drawing/2014/main" id="{5D292AFA-F710-483B-AF26-3AEF14AE047D}"/>
                  </a:ext>
                </a:extLst>
              </p:cNvPr>
              <p:cNvSpPr>
                <a:spLocks/>
              </p:cNvSpPr>
              <p:nvPr/>
            </p:nvSpPr>
            <p:spPr bwMode="auto">
              <a:xfrm>
                <a:off x="2041" y="427"/>
                <a:ext cx="18" cy="95"/>
              </a:xfrm>
              <a:custGeom>
                <a:avLst/>
                <a:gdLst>
                  <a:gd name="T0" fmla="*/ 8 w 16"/>
                  <a:gd name="T1" fmla="*/ 84 h 84"/>
                  <a:gd name="T2" fmla="*/ 0 w 16"/>
                  <a:gd name="T3" fmla="*/ 48 h 84"/>
                  <a:gd name="T4" fmla="*/ 9 w 16"/>
                  <a:gd name="T5" fmla="*/ 0 h 84"/>
                  <a:gd name="T6" fmla="*/ 10 w 16"/>
                  <a:gd name="T7" fmla="*/ 64 h 84"/>
                  <a:gd name="T8" fmla="*/ 8 w 16"/>
                  <a:gd name="T9" fmla="*/ 84 h 84"/>
                </a:gdLst>
                <a:ahLst/>
                <a:cxnLst>
                  <a:cxn ang="0">
                    <a:pos x="T0" y="T1"/>
                  </a:cxn>
                  <a:cxn ang="0">
                    <a:pos x="T2" y="T3"/>
                  </a:cxn>
                  <a:cxn ang="0">
                    <a:pos x="T4" y="T5"/>
                  </a:cxn>
                  <a:cxn ang="0">
                    <a:pos x="T6" y="T7"/>
                  </a:cxn>
                  <a:cxn ang="0">
                    <a:pos x="T8" y="T9"/>
                  </a:cxn>
                </a:cxnLst>
                <a:rect l="0" t="0" r="r" b="b"/>
                <a:pathLst>
                  <a:path w="16" h="84">
                    <a:moveTo>
                      <a:pt x="8" y="84"/>
                    </a:moveTo>
                    <a:cubicBezTo>
                      <a:pt x="1" y="73"/>
                      <a:pt x="4" y="60"/>
                      <a:pt x="0" y="48"/>
                    </a:cubicBezTo>
                    <a:cubicBezTo>
                      <a:pt x="8" y="33"/>
                      <a:pt x="9" y="17"/>
                      <a:pt x="9" y="0"/>
                    </a:cubicBezTo>
                    <a:cubicBezTo>
                      <a:pt x="16" y="22"/>
                      <a:pt x="12" y="43"/>
                      <a:pt x="10" y="64"/>
                    </a:cubicBezTo>
                    <a:cubicBezTo>
                      <a:pt x="10" y="71"/>
                      <a:pt x="9" y="77"/>
                      <a:pt x="8" y="84"/>
                    </a:cubicBezTo>
                    <a:close/>
                  </a:path>
                </a:pathLst>
              </a:custGeom>
              <a:solidFill>
                <a:srgbClr val="735F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9" name="Freeform 176">
                <a:extLst>
                  <a:ext uri="{FF2B5EF4-FFF2-40B4-BE49-F238E27FC236}">
                    <a16:creationId xmlns:a16="http://schemas.microsoft.com/office/drawing/2014/main" id="{C9B76D5E-3555-41BF-9EE3-B0B61200AC6C}"/>
                  </a:ext>
                </a:extLst>
              </p:cNvPr>
              <p:cNvSpPr>
                <a:spLocks/>
              </p:cNvSpPr>
              <p:nvPr/>
            </p:nvSpPr>
            <p:spPr bwMode="auto">
              <a:xfrm>
                <a:off x="1974" y="1259"/>
                <a:ext cx="14" cy="90"/>
              </a:xfrm>
              <a:custGeom>
                <a:avLst/>
                <a:gdLst>
                  <a:gd name="T0" fmla="*/ 13 w 13"/>
                  <a:gd name="T1" fmla="*/ 44 h 80"/>
                  <a:gd name="T2" fmla="*/ 13 w 13"/>
                  <a:gd name="T3" fmla="*/ 79 h 80"/>
                  <a:gd name="T4" fmla="*/ 10 w 13"/>
                  <a:gd name="T5" fmla="*/ 80 h 80"/>
                  <a:gd name="T6" fmla="*/ 0 w 13"/>
                  <a:gd name="T7" fmla="*/ 7 h 80"/>
                  <a:gd name="T8" fmla="*/ 8 w 13"/>
                  <a:gd name="T9" fmla="*/ 0 h 80"/>
                  <a:gd name="T10" fmla="*/ 13 w 13"/>
                  <a:gd name="T11" fmla="*/ 44 h 80"/>
                </a:gdLst>
                <a:ahLst/>
                <a:cxnLst>
                  <a:cxn ang="0">
                    <a:pos x="T0" y="T1"/>
                  </a:cxn>
                  <a:cxn ang="0">
                    <a:pos x="T2" y="T3"/>
                  </a:cxn>
                  <a:cxn ang="0">
                    <a:pos x="T4" y="T5"/>
                  </a:cxn>
                  <a:cxn ang="0">
                    <a:pos x="T6" y="T7"/>
                  </a:cxn>
                  <a:cxn ang="0">
                    <a:pos x="T8" y="T9"/>
                  </a:cxn>
                  <a:cxn ang="0">
                    <a:pos x="T10" y="T11"/>
                  </a:cxn>
                </a:cxnLst>
                <a:rect l="0" t="0" r="r" b="b"/>
                <a:pathLst>
                  <a:path w="13" h="80">
                    <a:moveTo>
                      <a:pt x="13" y="44"/>
                    </a:moveTo>
                    <a:cubicBezTo>
                      <a:pt x="13" y="56"/>
                      <a:pt x="13" y="68"/>
                      <a:pt x="13" y="79"/>
                    </a:cubicBezTo>
                    <a:cubicBezTo>
                      <a:pt x="12" y="79"/>
                      <a:pt x="11" y="79"/>
                      <a:pt x="10" y="80"/>
                    </a:cubicBezTo>
                    <a:cubicBezTo>
                      <a:pt x="7" y="55"/>
                      <a:pt x="3" y="31"/>
                      <a:pt x="0" y="7"/>
                    </a:cubicBezTo>
                    <a:cubicBezTo>
                      <a:pt x="3" y="5"/>
                      <a:pt x="5" y="2"/>
                      <a:pt x="8" y="0"/>
                    </a:cubicBezTo>
                    <a:cubicBezTo>
                      <a:pt x="10" y="14"/>
                      <a:pt x="11" y="29"/>
                      <a:pt x="13" y="44"/>
                    </a:cubicBezTo>
                    <a:close/>
                  </a:path>
                </a:pathLst>
              </a:custGeom>
              <a:solidFill>
                <a:srgbClr val="8A71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0" name="Freeform 177">
                <a:extLst>
                  <a:ext uri="{FF2B5EF4-FFF2-40B4-BE49-F238E27FC236}">
                    <a16:creationId xmlns:a16="http://schemas.microsoft.com/office/drawing/2014/main" id="{9C28EAC8-6FD6-472B-9D55-37C4EC8A369C}"/>
                  </a:ext>
                </a:extLst>
              </p:cNvPr>
              <p:cNvSpPr>
                <a:spLocks/>
              </p:cNvSpPr>
              <p:nvPr/>
            </p:nvSpPr>
            <p:spPr bwMode="auto">
              <a:xfrm>
                <a:off x="1975" y="450"/>
                <a:ext cx="28" cy="76"/>
              </a:xfrm>
              <a:custGeom>
                <a:avLst/>
                <a:gdLst>
                  <a:gd name="T0" fmla="*/ 8 w 25"/>
                  <a:gd name="T1" fmla="*/ 68 h 68"/>
                  <a:gd name="T2" fmla="*/ 6 w 25"/>
                  <a:gd name="T3" fmla="*/ 59 h 68"/>
                  <a:gd name="T4" fmla="*/ 0 w 25"/>
                  <a:gd name="T5" fmla="*/ 64 h 68"/>
                  <a:gd name="T6" fmla="*/ 25 w 25"/>
                  <a:gd name="T7" fmla="*/ 0 h 68"/>
                  <a:gd name="T8" fmla="*/ 8 w 25"/>
                  <a:gd name="T9" fmla="*/ 68 h 68"/>
                </a:gdLst>
                <a:ahLst/>
                <a:cxnLst>
                  <a:cxn ang="0">
                    <a:pos x="T0" y="T1"/>
                  </a:cxn>
                  <a:cxn ang="0">
                    <a:pos x="T2" y="T3"/>
                  </a:cxn>
                  <a:cxn ang="0">
                    <a:pos x="T4" y="T5"/>
                  </a:cxn>
                  <a:cxn ang="0">
                    <a:pos x="T6" y="T7"/>
                  </a:cxn>
                  <a:cxn ang="0">
                    <a:pos x="T8" y="T9"/>
                  </a:cxn>
                </a:cxnLst>
                <a:rect l="0" t="0" r="r" b="b"/>
                <a:pathLst>
                  <a:path w="25" h="68">
                    <a:moveTo>
                      <a:pt x="8" y="68"/>
                    </a:moveTo>
                    <a:cubicBezTo>
                      <a:pt x="7" y="65"/>
                      <a:pt x="8" y="60"/>
                      <a:pt x="6" y="59"/>
                    </a:cubicBezTo>
                    <a:cubicBezTo>
                      <a:pt x="2" y="57"/>
                      <a:pt x="3" y="63"/>
                      <a:pt x="0" y="64"/>
                    </a:cubicBezTo>
                    <a:cubicBezTo>
                      <a:pt x="8" y="43"/>
                      <a:pt x="17" y="22"/>
                      <a:pt x="25" y="0"/>
                    </a:cubicBezTo>
                    <a:cubicBezTo>
                      <a:pt x="21" y="24"/>
                      <a:pt x="18" y="47"/>
                      <a:pt x="8" y="68"/>
                    </a:cubicBezTo>
                    <a:close/>
                  </a:path>
                </a:pathLst>
              </a:custGeom>
              <a:solidFill>
                <a:srgbClr val="B5A6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1" name="Freeform 178">
                <a:extLst>
                  <a:ext uri="{FF2B5EF4-FFF2-40B4-BE49-F238E27FC236}">
                    <a16:creationId xmlns:a16="http://schemas.microsoft.com/office/drawing/2014/main" id="{8EFA59C9-59CD-45F3-AFCB-A33D324698E0}"/>
                  </a:ext>
                </a:extLst>
              </p:cNvPr>
              <p:cNvSpPr>
                <a:spLocks/>
              </p:cNvSpPr>
              <p:nvPr/>
            </p:nvSpPr>
            <p:spPr bwMode="auto">
              <a:xfrm>
                <a:off x="2078" y="564"/>
                <a:ext cx="26" cy="85"/>
              </a:xfrm>
              <a:custGeom>
                <a:avLst/>
                <a:gdLst>
                  <a:gd name="T0" fmla="*/ 14 w 23"/>
                  <a:gd name="T1" fmla="*/ 14 h 75"/>
                  <a:gd name="T2" fmla="*/ 22 w 23"/>
                  <a:gd name="T3" fmla="*/ 0 h 75"/>
                  <a:gd name="T4" fmla="*/ 23 w 23"/>
                  <a:gd name="T5" fmla="*/ 10 h 75"/>
                  <a:gd name="T6" fmla="*/ 10 w 23"/>
                  <a:gd name="T7" fmla="*/ 74 h 75"/>
                  <a:gd name="T8" fmla="*/ 7 w 23"/>
                  <a:gd name="T9" fmla="*/ 75 h 75"/>
                  <a:gd name="T10" fmla="*/ 0 w 23"/>
                  <a:gd name="T11" fmla="*/ 65 h 75"/>
                  <a:gd name="T12" fmla="*/ 14 w 23"/>
                  <a:gd name="T13" fmla="*/ 14 h 75"/>
                </a:gdLst>
                <a:ahLst/>
                <a:cxnLst>
                  <a:cxn ang="0">
                    <a:pos x="T0" y="T1"/>
                  </a:cxn>
                  <a:cxn ang="0">
                    <a:pos x="T2" y="T3"/>
                  </a:cxn>
                  <a:cxn ang="0">
                    <a:pos x="T4" y="T5"/>
                  </a:cxn>
                  <a:cxn ang="0">
                    <a:pos x="T6" y="T7"/>
                  </a:cxn>
                  <a:cxn ang="0">
                    <a:pos x="T8" y="T9"/>
                  </a:cxn>
                  <a:cxn ang="0">
                    <a:pos x="T10" y="T11"/>
                  </a:cxn>
                  <a:cxn ang="0">
                    <a:pos x="T12" y="T13"/>
                  </a:cxn>
                </a:cxnLst>
                <a:rect l="0" t="0" r="r" b="b"/>
                <a:pathLst>
                  <a:path w="23" h="75">
                    <a:moveTo>
                      <a:pt x="14" y="14"/>
                    </a:moveTo>
                    <a:cubicBezTo>
                      <a:pt x="16" y="10"/>
                      <a:pt x="19" y="6"/>
                      <a:pt x="22" y="0"/>
                    </a:cubicBezTo>
                    <a:cubicBezTo>
                      <a:pt x="22" y="4"/>
                      <a:pt x="23" y="7"/>
                      <a:pt x="23" y="10"/>
                    </a:cubicBezTo>
                    <a:cubicBezTo>
                      <a:pt x="22" y="32"/>
                      <a:pt x="10" y="52"/>
                      <a:pt x="10" y="74"/>
                    </a:cubicBezTo>
                    <a:cubicBezTo>
                      <a:pt x="9" y="74"/>
                      <a:pt x="8" y="74"/>
                      <a:pt x="7" y="75"/>
                    </a:cubicBezTo>
                    <a:cubicBezTo>
                      <a:pt x="3" y="73"/>
                      <a:pt x="1" y="69"/>
                      <a:pt x="0" y="65"/>
                    </a:cubicBezTo>
                    <a:cubicBezTo>
                      <a:pt x="3" y="47"/>
                      <a:pt x="3" y="29"/>
                      <a:pt x="14" y="14"/>
                    </a:cubicBezTo>
                    <a:close/>
                  </a:path>
                </a:pathLst>
              </a:custGeom>
              <a:solidFill>
                <a:srgbClr val="9675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2" name="Freeform 179">
                <a:extLst>
                  <a:ext uri="{FF2B5EF4-FFF2-40B4-BE49-F238E27FC236}">
                    <a16:creationId xmlns:a16="http://schemas.microsoft.com/office/drawing/2014/main" id="{E753BED5-9EE0-4377-9B70-D2B89DFEEA26}"/>
                  </a:ext>
                </a:extLst>
              </p:cNvPr>
              <p:cNvSpPr>
                <a:spLocks/>
              </p:cNvSpPr>
              <p:nvPr/>
            </p:nvSpPr>
            <p:spPr bwMode="auto">
              <a:xfrm>
                <a:off x="824" y="934"/>
                <a:ext cx="68" cy="63"/>
              </a:xfrm>
              <a:custGeom>
                <a:avLst/>
                <a:gdLst>
                  <a:gd name="T0" fmla="*/ 34 w 61"/>
                  <a:gd name="T1" fmla="*/ 21 h 56"/>
                  <a:gd name="T2" fmla="*/ 58 w 61"/>
                  <a:gd name="T3" fmla="*/ 56 h 56"/>
                  <a:gd name="T4" fmla="*/ 27 w 61"/>
                  <a:gd name="T5" fmla="*/ 26 h 56"/>
                  <a:gd name="T6" fmla="*/ 0 w 61"/>
                  <a:gd name="T7" fmla="*/ 0 h 56"/>
                  <a:gd name="T8" fmla="*/ 34 w 61"/>
                  <a:gd name="T9" fmla="*/ 21 h 56"/>
                </a:gdLst>
                <a:ahLst/>
                <a:cxnLst>
                  <a:cxn ang="0">
                    <a:pos x="T0" y="T1"/>
                  </a:cxn>
                  <a:cxn ang="0">
                    <a:pos x="T2" y="T3"/>
                  </a:cxn>
                  <a:cxn ang="0">
                    <a:pos x="T4" y="T5"/>
                  </a:cxn>
                  <a:cxn ang="0">
                    <a:pos x="T6" y="T7"/>
                  </a:cxn>
                  <a:cxn ang="0">
                    <a:pos x="T8" y="T9"/>
                  </a:cxn>
                </a:cxnLst>
                <a:rect l="0" t="0" r="r" b="b"/>
                <a:pathLst>
                  <a:path w="61" h="56">
                    <a:moveTo>
                      <a:pt x="34" y="21"/>
                    </a:moveTo>
                    <a:cubicBezTo>
                      <a:pt x="40" y="35"/>
                      <a:pt x="61" y="38"/>
                      <a:pt x="58" y="56"/>
                    </a:cubicBezTo>
                    <a:cubicBezTo>
                      <a:pt x="48" y="45"/>
                      <a:pt x="39" y="34"/>
                      <a:pt x="27" y="26"/>
                    </a:cubicBezTo>
                    <a:cubicBezTo>
                      <a:pt x="19" y="19"/>
                      <a:pt x="12" y="11"/>
                      <a:pt x="0" y="0"/>
                    </a:cubicBezTo>
                    <a:cubicBezTo>
                      <a:pt x="18" y="5"/>
                      <a:pt x="25" y="15"/>
                      <a:pt x="34" y="21"/>
                    </a:cubicBezTo>
                    <a:close/>
                  </a:path>
                </a:pathLst>
              </a:custGeom>
              <a:solidFill>
                <a:srgbClr val="715A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3" name="Freeform 180">
                <a:extLst>
                  <a:ext uri="{FF2B5EF4-FFF2-40B4-BE49-F238E27FC236}">
                    <a16:creationId xmlns:a16="http://schemas.microsoft.com/office/drawing/2014/main" id="{32E5EE08-227C-4B00-A5D2-9FC68B5BF045}"/>
                  </a:ext>
                </a:extLst>
              </p:cNvPr>
              <p:cNvSpPr>
                <a:spLocks/>
              </p:cNvSpPr>
              <p:nvPr/>
            </p:nvSpPr>
            <p:spPr bwMode="auto">
              <a:xfrm>
                <a:off x="867" y="548"/>
                <a:ext cx="68" cy="61"/>
              </a:xfrm>
              <a:custGeom>
                <a:avLst/>
                <a:gdLst>
                  <a:gd name="T0" fmla="*/ 33 w 61"/>
                  <a:gd name="T1" fmla="*/ 25 h 55"/>
                  <a:gd name="T2" fmla="*/ 61 w 61"/>
                  <a:gd name="T3" fmla="*/ 55 h 55"/>
                  <a:gd name="T4" fmla="*/ 13 w 61"/>
                  <a:gd name="T5" fmla="*/ 17 h 55"/>
                  <a:gd name="T6" fmla="*/ 1 w 61"/>
                  <a:gd name="T7" fmla="*/ 5 h 55"/>
                  <a:gd name="T8" fmla="*/ 5 w 61"/>
                  <a:gd name="T9" fmla="*/ 1 h 55"/>
                  <a:gd name="T10" fmla="*/ 33 w 61"/>
                  <a:gd name="T11" fmla="*/ 25 h 55"/>
                </a:gdLst>
                <a:ahLst/>
                <a:cxnLst>
                  <a:cxn ang="0">
                    <a:pos x="T0" y="T1"/>
                  </a:cxn>
                  <a:cxn ang="0">
                    <a:pos x="T2" y="T3"/>
                  </a:cxn>
                  <a:cxn ang="0">
                    <a:pos x="T4" y="T5"/>
                  </a:cxn>
                  <a:cxn ang="0">
                    <a:pos x="T6" y="T7"/>
                  </a:cxn>
                  <a:cxn ang="0">
                    <a:pos x="T8" y="T9"/>
                  </a:cxn>
                  <a:cxn ang="0">
                    <a:pos x="T10" y="T11"/>
                  </a:cxn>
                </a:cxnLst>
                <a:rect l="0" t="0" r="r" b="b"/>
                <a:pathLst>
                  <a:path w="61" h="55">
                    <a:moveTo>
                      <a:pt x="33" y="25"/>
                    </a:moveTo>
                    <a:cubicBezTo>
                      <a:pt x="42" y="35"/>
                      <a:pt x="52" y="45"/>
                      <a:pt x="61" y="55"/>
                    </a:cubicBezTo>
                    <a:cubicBezTo>
                      <a:pt x="41" y="48"/>
                      <a:pt x="30" y="28"/>
                      <a:pt x="13" y="17"/>
                    </a:cubicBezTo>
                    <a:cubicBezTo>
                      <a:pt x="9" y="13"/>
                      <a:pt x="5" y="9"/>
                      <a:pt x="1" y="5"/>
                    </a:cubicBezTo>
                    <a:cubicBezTo>
                      <a:pt x="0" y="1"/>
                      <a:pt x="1" y="0"/>
                      <a:pt x="5" y="1"/>
                    </a:cubicBezTo>
                    <a:cubicBezTo>
                      <a:pt x="14" y="9"/>
                      <a:pt x="24" y="17"/>
                      <a:pt x="33" y="25"/>
                    </a:cubicBezTo>
                    <a:close/>
                  </a:path>
                </a:pathLst>
              </a:custGeom>
              <a:solidFill>
                <a:srgbClr val="5F4A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4" name="Freeform 181">
                <a:extLst>
                  <a:ext uri="{FF2B5EF4-FFF2-40B4-BE49-F238E27FC236}">
                    <a16:creationId xmlns:a16="http://schemas.microsoft.com/office/drawing/2014/main" id="{3377DDE3-1206-470C-9CDD-ED04D77F2A41}"/>
                  </a:ext>
                </a:extLst>
              </p:cNvPr>
              <p:cNvSpPr>
                <a:spLocks/>
              </p:cNvSpPr>
              <p:nvPr/>
            </p:nvSpPr>
            <p:spPr bwMode="auto">
              <a:xfrm>
                <a:off x="591" y="2381"/>
                <a:ext cx="20" cy="55"/>
              </a:xfrm>
              <a:custGeom>
                <a:avLst/>
                <a:gdLst>
                  <a:gd name="T0" fmla="*/ 13 w 18"/>
                  <a:gd name="T1" fmla="*/ 0 h 49"/>
                  <a:gd name="T2" fmla="*/ 18 w 18"/>
                  <a:gd name="T3" fmla="*/ 5 h 49"/>
                  <a:gd name="T4" fmla="*/ 6 w 18"/>
                  <a:gd name="T5" fmla="*/ 49 h 49"/>
                  <a:gd name="T6" fmla="*/ 13 w 18"/>
                  <a:gd name="T7" fmla="*/ 0 h 49"/>
                </a:gdLst>
                <a:ahLst/>
                <a:cxnLst>
                  <a:cxn ang="0">
                    <a:pos x="T0" y="T1"/>
                  </a:cxn>
                  <a:cxn ang="0">
                    <a:pos x="T2" y="T3"/>
                  </a:cxn>
                  <a:cxn ang="0">
                    <a:pos x="T4" y="T5"/>
                  </a:cxn>
                  <a:cxn ang="0">
                    <a:pos x="T6" y="T7"/>
                  </a:cxn>
                </a:cxnLst>
                <a:rect l="0" t="0" r="r" b="b"/>
                <a:pathLst>
                  <a:path w="18" h="49">
                    <a:moveTo>
                      <a:pt x="13" y="0"/>
                    </a:moveTo>
                    <a:cubicBezTo>
                      <a:pt x="14" y="2"/>
                      <a:pt x="16" y="3"/>
                      <a:pt x="18" y="5"/>
                    </a:cubicBezTo>
                    <a:cubicBezTo>
                      <a:pt x="14" y="19"/>
                      <a:pt x="17" y="35"/>
                      <a:pt x="6" y="49"/>
                    </a:cubicBezTo>
                    <a:cubicBezTo>
                      <a:pt x="0" y="30"/>
                      <a:pt x="4" y="15"/>
                      <a:pt x="13" y="0"/>
                    </a:cubicBezTo>
                    <a:close/>
                  </a:path>
                </a:pathLst>
              </a:custGeom>
              <a:solidFill>
                <a:srgbClr val="A5969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5" name="Freeform 182">
                <a:extLst>
                  <a:ext uri="{FF2B5EF4-FFF2-40B4-BE49-F238E27FC236}">
                    <a16:creationId xmlns:a16="http://schemas.microsoft.com/office/drawing/2014/main" id="{34F10DBA-E80E-429A-B7FD-F5855F588FFA}"/>
                  </a:ext>
                </a:extLst>
              </p:cNvPr>
              <p:cNvSpPr>
                <a:spLocks/>
              </p:cNvSpPr>
              <p:nvPr/>
            </p:nvSpPr>
            <p:spPr bwMode="auto">
              <a:xfrm>
                <a:off x="2015" y="2197"/>
                <a:ext cx="26" cy="75"/>
              </a:xfrm>
              <a:custGeom>
                <a:avLst/>
                <a:gdLst>
                  <a:gd name="T0" fmla="*/ 18 w 23"/>
                  <a:gd name="T1" fmla="*/ 65 h 67"/>
                  <a:gd name="T2" fmla="*/ 5 w 23"/>
                  <a:gd name="T3" fmla="*/ 16 h 67"/>
                  <a:gd name="T4" fmla="*/ 7 w 23"/>
                  <a:gd name="T5" fmla="*/ 0 h 67"/>
                  <a:gd name="T6" fmla="*/ 23 w 23"/>
                  <a:gd name="T7" fmla="*/ 64 h 67"/>
                  <a:gd name="T8" fmla="*/ 21 w 23"/>
                  <a:gd name="T9" fmla="*/ 67 h 67"/>
                  <a:gd name="T10" fmla="*/ 18 w 23"/>
                  <a:gd name="T11" fmla="*/ 65 h 67"/>
                </a:gdLst>
                <a:ahLst/>
                <a:cxnLst>
                  <a:cxn ang="0">
                    <a:pos x="T0" y="T1"/>
                  </a:cxn>
                  <a:cxn ang="0">
                    <a:pos x="T2" y="T3"/>
                  </a:cxn>
                  <a:cxn ang="0">
                    <a:pos x="T4" y="T5"/>
                  </a:cxn>
                  <a:cxn ang="0">
                    <a:pos x="T6" y="T7"/>
                  </a:cxn>
                  <a:cxn ang="0">
                    <a:pos x="T8" y="T9"/>
                  </a:cxn>
                  <a:cxn ang="0">
                    <a:pos x="T10" y="T11"/>
                  </a:cxn>
                </a:cxnLst>
                <a:rect l="0" t="0" r="r" b="b"/>
                <a:pathLst>
                  <a:path w="23" h="67">
                    <a:moveTo>
                      <a:pt x="18" y="65"/>
                    </a:moveTo>
                    <a:cubicBezTo>
                      <a:pt x="14" y="49"/>
                      <a:pt x="9" y="32"/>
                      <a:pt x="5" y="16"/>
                    </a:cubicBezTo>
                    <a:cubicBezTo>
                      <a:pt x="4" y="10"/>
                      <a:pt x="0" y="4"/>
                      <a:pt x="7" y="0"/>
                    </a:cubicBezTo>
                    <a:cubicBezTo>
                      <a:pt x="13" y="21"/>
                      <a:pt x="18" y="43"/>
                      <a:pt x="23" y="64"/>
                    </a:cubicBezTo>
                    <a:cubicBezTo>
                      <a:pt x="23" y="65"/>
                      <a:pt x="22" y="67"/>
                      <a:pt x="21" y="67"/>
                    </a:cubicBezTo>
                    <a:cubicBezTo>
                      <a:pt x="20" y="67"/>
                      <a:pt x="19" y="66"/>
                      <a:pt x="18" y="65"/>
                    </a:cubicBezTo>
                    <a:close/>
                  </a:path>
                </a:pathLst>
              </a:custGeom>
              <a:solidFill>
                <a:srgbClr val="8273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6" name="Freeform 183">
                <a:extLst>
                  <a:ext uri="{FF2B5EF4-FFF2-40B4-BE49-F238E27FC236}">
                    <a16:creationId xmlns:a16="http://schemas.microsoft.com/office/drawing/2014/main" id="{D2B155D2-7C5E-4C6C-8DBF-C5E73100E691}"/>
                  </a:ext>
                </a:extLst>
              </p:cNvPr>
              <p:cNvSpPr>
                <a:spLocks/>
              </p:cNvSpPr>
              <p:nvPr/>
            </p:nvSpPr>
            <p:spPr bwMode="auto">
              <a:xfrm>
                <a:off x="2074" y="458"/>
                <a:ext cx="14" cy="93"/>
              </a:xfrm>
              <a:custGeom>
                <a:avLst/>
                <a:gdLst>
                  <a:gd name="T0" fmla="*/ 11 w 13"/>
                  <a:gd name="T1" fmla="*/ 5 h 83"/>
                  <a:gd name="T2" fmla="*/ 6 w 13"/>
                  <a:gd name="T3" fmla="*/ 83 h 83"/>
                  <a:gd name="T4" fmla="*/ 2 w 13"/>
                  <a:gd name="T5" fmla="*/ 77 h 83"/>
                  <a:gd name="T6" fmla="*/ 1 w 13"/>
                  <a:gd name="T7" fmla="*/ 55 h 83"/>
                  <a:gd name="T8" fmla="*/ 3 w 13"/>
                  <a:gd name="T9" fmla="*/ 12 h 83"/>
                  <a:gd name="T10" fmla="*/ 3 w 13"/>
                  <a:gd name="T11" fmla="*/ 8 h 83"/>
                  <a:gd name="T12" fmla="*/ 3 w 13"/>
                  <a:gd name="T13" fmla="*/ 5 h 83"/>
                  <a:gd name="T14" fmla="*/ 11 w 13"/>
                  <a:gd name="T15" fmla="*/ 5 h 8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83">
                    <a:moveTo>
                      <a:pt x="11" y="5"/>
                    </a:moveTo>
                    <a:cubicBezTo>
                      <a:pt x="12" y="31"/>
                      <a:pt x="13" y="57"/>
                      <a:pt x="6" y="83"/>
                    </a:cubicBezTo>
                    <a:cubicBezTo>
                      <a:pt x="5" y="81"/>
                      <a:pt x="3" y="79"/>
                      <a:pt x="2" y="77"/>
                    </a:cubicBezTo>
                    <a:cubicBezTo>
                      <a:pt x="0" y="69"/>
                      <a:pt x="1" y="62"/>
                      <a:pt x="1" y="55"/>
                    </a:cubicBezTo>
                    <a:cubicBezTo>
                      <a:pt x="5" y="40"/>
                      <a:pt x="2" y="26"/>
                      <a:pt x="3" y="12"/>
                    </a:cubicBezTo>
                    <a:cubicBezTo>
                      <a:pt x="3" y="11"/>
                      <a:pt x="3" y="10"/>
                      <a:pt x="3" y="8"/>
                    </a:cubicBezTo>
                    <a:cubicBezTo>
                      <a:pt x="3" y="7"/>
                      <a:pt x="3" y="6"/>
                      <a:pt x="3" y="5"/>
                    </a:cubicBezTo>
                    <a:cubicBezTo>
                      <a:pt x="6" y="5"/>
                      <a:pt x="8" y="0"/>
                      <a:pt x="11" y="5"/>
                    </a:cubicBezTo>
                    <a:close/>
                  </a:path>
                </a:pathLst>
              </a:custGeom>
              <a:solidFill>
                <a:srgbClr val="E1DBD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7" name="Freeform 184">
                <a:extLst>
                  <a:ext uri="{FF2B5EF4-FFF2-40B4-BE49-F238E27FC236}">
                    <a16:creationId xmlns:a16="http://schemas.microsoft.com/office/drawing/2014/main" id="{8E15D589-3045-4C27-B574-F6F7F5741400}"/>
                  </a:ext>
                </a:extLst>
              </p:cNvPr>
              <p:cNvSpPr>
                <a:spLocks/>
              </p:cNvSpPr>
              <p:nvPr/>
            </p:nvSpPr>
            <p:spPr bwMode="auto">
              <a:xfrm>
                <a:off x="2357" y="3829"/>
                <a:ext cx="37" cy="42"/>
              </a:xfrm>
              <a:custGeom>
                <a:avLst/>
                <a:gdLst>
                  <a:gd name="T0" fmla="*/ 31 w 33"/>
                  <a:gd name="T1" fmla="*/ 15 h 37"/>
                  <a:gd name="T2" fmla="*/ 23 w 33"/>
                  <a:gd name="T3" fmla="*/ 37 h 37"/>
                  <a:gd name="T4" fmla="*/ 12 w 33"/>
                  <a:gd name="T5" fmla="*/ 32 h 37"/>
                  <a:gd name="T6" fmla="*/ 2 w 33"/>
                  <a:gd name="T7" fmla="*/ 19 h 37"/>
                  <a:gd name="T8" fmla="*/ 16 w 33"/>
                  <a:gd name="T9" fmla="*/ 15 h 37"/>
                  <a:gd name="T10" fmla="*/ 22 w 33"/>
                  <a:gd name="T11" fmla="*/ 10 h 37"/>
                  <a:gd name="T12" fmla="*/ 27 w 33"/>
                  <a:gd name="T13" fmla="*/ 0 h 37"/>
                  <a:gd name="T14" fmla="*/ 31 w 33"/>
                  <a:gd name="T15" fmla="*/ 15 h 3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3" h="37">
                    <a:moveTo>
                      <a:pt x="31" y="15"/>
                    </a:moveTo>
                    <a:cubicBezTo>
                      <a:pt x="24" y="21"/>
                      <a:pt x="33" y="32"/>
                      <a:pt x="23" y="37"/>
                    </a:cubicBezTo>
                    <a:cubicBezTo>
                      <a:pt x="19" y="36"/>
                      <a:pt x="16" y="34"/>
                      <a:pt x="12" y="32"/>
                    </a:cubicBezTo>
                    <a:cubicBezTo>
                      <a:pt x="7" y="29"/>
                      <a:pt x="0" y="26"/>
                      <a:pt x="2" y="19"/>
                    </a:cubicBezTo>
                    <a:cubicBezTo>
                      <a:pt x="3" y="10"/>
                      <a:pt x="11" y="17"/>
                      <a:pt x="16" y="15"/>
                    </a:cubicBezTo>
                    <a:cubicBezTo>
                      <a:pt x="19" y="14"/>
                      <a:pt x="22" y="14"/>
                      <a:pt x="22" y="10"/>
                    </a:cubicBezTo>
                    <a:cubicBezTo>
                      <a:pt x="22" y="6"/>
                      <a:pt x="21" y="2"/>
                      <a:pt x="27" y="0"/>
                    </a:cubicBezTo>
                    <a:cubicBezTo>
                      <a:pt x="28" y="5"/>
                      <a:pt x="29" y="10"/>
                      <a:pt x="31" y="15"/>
                    </a:cubicBezTo>
                    <a:close/>
                  </a:path>
                </a:pathLst>
              </a:custGeom>
              <a:solidFill>
                <a:srgbClr val="3490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8" name="Freeform 185">
                <a:extLst>
                  <a:ext uri="{FF2B5EF4-FFF2-40B4-BE49-F238E27FC236}">
                    <a16:creationId xmlns:a16="http://schemas.microsoft.com/office/drawing/2014/main" id="{2A6AA7BE-5012-43BE-A18C-BA604E162CC6}"/>
                  </a:ext>
                </a:extLst>
              </p:cNvPr>
              <p:cNvSpPr>
                <a:spLocks/>
              </p:cNvSpPr>
              <p:nvPr/>
            </p:nvSpPr>
            <p:spPr bwMode="auto">
              <a:xfrm>
                <a:off x="1865" y="467"/>
                <a:ext cx="30" cy="74"/>
              </a:xfrm>
              <a:custGeom>
                <a:avLst/>
                <a:gdLst>
                  <a:gd name="T0" fmla="*/ 21 w 27"/>
                  <a:gd name="T1" fmla="*/ 13 h 66"/>
                  <a:gd name="T2" fmla="*/ 4 w 27"/>
                  <a:gd name="T3" fmla="*/ 65 h 66"/>
                  <a:gd name="T4" fmla="*/ 0 w 27"/>
                  <a:gd name="T5" fmla="*/ 64 h 66"/>
                  <a:gd name="T6" fmla="*/ 1 w 27"/>
                  <a:gd name="T7" fmla="*/ 53 h 66"/>
                  <a:gd name="T8" fmla="*/ 20 w 27"/>
                  <a:gd name="T9" fmla="*/ 0 h 66"/>
                  <a:gd name="T10" fmla="*/ 21 w 27"/>
                  <a:gd name="T11" fmla="*/ 13 h 66"/>
                </a:gdLst>
                <a:ahLst/>
                <a:cxnLst>
                  <a:cxn ang="0">
                    <a:pos x="T0" y="T1"/>
                  </a:cxn>
                  <a:cxn ang="0">
                    <a:pos x="T2" y="T3"/>
                  </a:cxn>
                  <a:cxn ang="0">
                    <a:pos x="T4" y="T5"/>
                  </a:cxn>
                  <a:cxn ang="0">
                    <a:pos x="T6" y="T7"/>
                  </a:cxn>
                  <a:cxn ang="0">
                    <a:pos x="T8" y="T9"/>
                  </a:cxn>
                  <a:cxn ang="0">
                    <a:pos x="T10" y="T11"/>
                  </a:cxn>
                </a:cxnLst>
                <a:rect l="0" t="0" r="r" b="b"/>
                <a:pathLst>
                  <a:path w="27" h="66">
                    <a:moveTo>
                      <a:pt x="21" y="13"/>
                    </a:moveTo>
                    <a:cubicBezTo>
                      <a:pt x="10" y="28"/>
                      <a:pt x="11" y="48"/>
                      <a:pt x="4" y="65"/>
                    </a:cubicBezTo>
                    <a:cubicBezTo>
                      <a:pt x="3" y="66"/>
                      <a:pt x="1" y="66"/>
                      <a:pt x="0" y="64"/>
                    </a:cubicBezTo>
                    <a:cubicBezTo>
                      <a:pt x="0" y="61"/>
                      <a:pt x="0" y="57"/>
                      <a:pt x="1" y="53"/>
                    </a:cubicBezTo>
                    <a:cubicBezTo>
                      <a:pt x="8" y="36"/>
                      <a:pt x="7" y="15"/>
                      <a:pt x="20" y="0"/>
                    </a:cubicBezTo>
                    <a:cubicBezTo>
                      <a:pt x="27" y="5"/>
                      <a:pt x="20" y="9"/>
                      <a:pt x="21" y="13"/>
                    </a:cubicBezTo>
                    <a:close/>
                  </a:path>
                </a:pathLst>
              </a:custGeom>
              <a:solidFill>
                <a:srgbClr val="674E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9" name="Freeform 186">
                <a:extLst>
                  <a:ext uri="{FF2B5EF4-FFF2-40B4-BE49-F238E27FC236}">
                    <a16:creationId xmlns:a16="http://schemas.microsoft.com/office/drawing/2014/main" id="{FADCCD85-50A3-478C-BF40-9490E9266640}"/>
                  </a:ext>
                </a:extLst>
              </p:cNvPr>
              <p:cNvSpPr>
                <a:spLocks/>
              </p:cNvSpPr>
              <p:nvPr/>
            </p:nvSpPr>
            <p:spPr bwMode="auto">
              <a:xfrm>
                <a:off x="1740" y="786"/>
                <a:ext cx="27" cy="59"/>
              </a:xfrm>
              <a:custGeom>
                <a:avLst/>
                <a:gdLst>
                  <a:gd name="T0" fmla="*/ 15 w 24"/>
                  <a:gd name="T1" fmla="*/ 0 h 53"/>
                  <a:gd name="T2" fmla="*/ 20 w 24"/>
                  <a:gd name="T3" fmla="*/ 5 h 53"/>
                  <a:gd name="T4" fmla="*/ 3 w 24"/>
                  <a:gd name="T5" fmla="*/ 53 h 53"/>
                  <a:gd name="T6" fmla="*/ 0 w 24"/>
                  <a:gd name="T7" fmla="*/ 45 h 53"/>
                  <a:gd name="T8" fmla="*/ 15 w 24"/>
                  <a:gd name="T9" fmla="*/ 0 h 53"/>
                </a:gdLst>
                <a:ahLst/>
                <a:cxnLst>
                  <a:cxn ang="0">
                    <a:pos x="T0" y="T1"/>
                  </a:cxn>
                  <a:cxn ang="0">
                    <a:pos x="T2" y="T3"/>
                  </a:cxn>
                  <a:cxn ang="0">
                    <a:pos x="T4" y="T5"/>
                  </a:cxn>
                  <a:cxn ang="0">
                    <a:pos x="T6" y="T7"/>
                  </a:cxn>
                  <a:cxn ang="0">
                    <a:pos x="T8" y="T9"/>
                  </a:cxn>
                </a:cxnLst>
                <a:rect l="0" t="0" r="r" b="b"/>
                <a:pathLst>
                  <a:path w="24" h="53">
                    <a:moveTo>
                      <a:pt x="15" y="0"/>
                    </a:moveTo>
                    <a:cubicBezTo>
                      <a:pt x="17" y="1"/>
                      <a:pt x="18" y="3"/>
                      <a:pt x="20" y="5"/>
                    </a:cubicBezTo>
                    <a:cubicBezTo>
                      <a:pt x="24" y="24"/>
                      <a:pt x="17" y="40"/>
                      <a:pt x="3" y="53"/>
                    </a:cubicBezTo>
                    <a:cubicBezTo>
                      <a:pt x="2" y="50"/>
                      <a:pt x="1" y="48"/>
                      <a:pt x="0" y="45"/>
                    </a:cubicBezTo>
                    <a:cubicBezTo>
                      <a:pt x="6" y="30"/>
                      <a:pt x="6" y="13"/>
                      <a:pt x="15" y="0"/>
                    </a:cubicBezTo>
                    <a:close/>
                  </a:path>
                </a:pathLst>
              </a:custGeom>
              <a:solidFill>
                <a:srgbClr val="7466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0" name="Freeform 187">
                <a:extLst>
                  <a:ext uri="{FF2B5EF4-FFF2-40B4-BE49-F238E27FC236}">
                    <a16:creationId xmlns:a16="http://schemas.microsoft.com/office/drawing/2014/main" id="{0318E988-546C-48AB-8CEC-19A3D36BD809}"/>
                  </a:ext>
                </a:extLst>
              </p:cNvPr>
              <p:cNvSpPr>
                <a:spLocks/>
              </p:cNvSpPr>
              <p:nvPr/>
            </p:nvSpPr>
            <p:spPr bwMode="auto">
              <a:xfrm>
                <a:off x="2230" y="3309"/>
                <a:ext cx="81" cy="12"/>
              </a:xfrm>
              <a:custGeom>
                <a:avLst/>
                <a:gdLst>
                  <a:gd name="T0" fmla="*/ 72 w 72"/>
                  <a:gd name="T1" fmla="*/ 11 h 11"/>
                  <a:gd name="T2" fmla="*/ 43 w 72"/>
                  <a:gd name="T3" fmla="*/ 7 h 11"/>
                  <a:gd name="T4" fmla="*/ 0 w 72"/>
                  <a:gd name="T5" fmla="*/ 7 h 11"/>
                  <a:gd name="T6" fmla="*/ 72 w 72"/>
                  <a:gd name="T7" fmla="*/ 4 h 11"/>
                  <a:gd name="T8" fmla="*/ 72 w 72"/>
                  <a:gd name="T9" fmla="*/ 11 h 11"/>
                </a:gdLst>
                <a:ahLst/>
                <a:cxnLst>
                  <a:cxn ang="0">
                    <a:pos x="T0" y="T1"/>
                  </a:cxn>
                  <a:cxn ang="0">
                    <a:pos x="T2" y="T3"/>
                  </a:cxn>
                  <a:cxn ang="0">
                    <a:pos x="T4" y="T5"/>
                  </a:cxn>
                  <a:cxn ang="0">
                    <a:pos x="T6" y="T7"/>
                  </a:cxn>
                  <a:cxn ang="0">
                    <a:pos x="T8" y="T9"/>
                  </a:cxn>
                </a:cxnLst>
                <a:rect l="0" t="0" r="r" b="b"/>
                <a:pathLst>
                  <a:path w="72" h="11">
                    <a:moveTo>
                      <a:pt x="72" y="11"/>
                    </a:moveTo>
                    <a:cubicBezTo>
                      <a:pt x="63" y="5"/>
                      <a:pt x="52" y="6"/>
                      <a:pt x="43" y="7"/>
                    </a:cubicBezTo>
                    <a:cubicBezTo>
                      <a:pt x="28" y="10"/>
                      <a:pt x="14" y="9"/>
                      <a:pt x="0" y="7"/>
                    </a:cubicBezTo>
                    <a:cubicBezTo>
                      <a:pt x="24" y="0"/>
                      <a:pt x="48" y="4"/>
                      <a:pt x="72" y="4"/>
                    </a:cubicBezTo>
                    <a:cubicBezTo>
                      <a:pt x="72" y="6"/>
                      <a:pt x="72" y="9"/>
                      <a:pt x="72" y="11"/>
                    </a:cubicBezTo>
                    <a:close/>
                  </a:path>
                </a:pathLst>
              </a:custGeom>
              <a:solidFill>
                <a:srgbClr val="84BC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1" name="Freeform 188">
                <a:extLst>
                  <a:ext uri="{FF2B5EF4-FFF2-40B4-BE49-F238E27FC236}">
                    <a16:creationId xmlns:a16="http://schemas.microsoft.com/office/drawing/2014/main" id="{8292F720-CE0B-4338-AB40-3FDA363787E9}"/>
                  </a:ext>
                </a:extLst>
              </p:cNvPr>
              <p:cNvSpPr>
                <a:spLocks/>
              </p:cNvSpPr>
              <p:nvPr/>
            </p:nvSpPr>
            <p:spPr bwMode="auto">
              <a:xfrm>
                <a:off x="692" y="739"/>
                <a:ext cx="41" cy="30"/>
              </a:xfrm>
              <a:custGeom>
                <a:avLst/>
                <a:gdLst>
                  <a:gd name="T0" fmla="*/ 36 w 36"/>
                  <a:gd name="T1" fmla="*/ 23 h 27"/>
                  <a:gd name="T2" fmla="*/ 32 w 36"/>
                  <a:gd name="T3" fmla="*/ 27 h 27"/>
                  <a:gd name="T4" fmla="*/ 14 w 36"/>
                  <a:gd name="T5" fmla="*/ 15 h 27"/>
                  <a:gd name="T6" fmla="*/ 5 w 36"/>
                  <a:gd name="T7" fmla="*/ 7 h 27"/>
                  <a:gd name="T8" fmla="*/ 18 w 36"/>
                  <a:gd name="T9" fmla="*/ 9 h 27"/>
                  <a:gd name="T10" fmla="*/ 28 w 36"/>
                  <a:gd name="T11" fmla="*/ 15 h 27"/>
                  <a:gd name="T12" fmla="*/ 36 w 36"/>
                  <a:gd name="T13" fmla="*/ 23 h 27"/>
                </a:gdLst>
                <a:ahLst/>
                <a:cxnLst>
                  <a:cxn ang="0">
                    <a:pos x="T0" y="T1"/>
                  </a:cxn>
                  <a:cxn ang="0">
                    <a:pos x="T2" y="T3"/>
                  </a:cxn>
                  <a:cxn ang="0">
                    <a:pos x="T4" y="T5"/>
                  </a:cxn>
                  <a:cxn ang="0">
                    <a:pos x="T6" y="T7"/>
                  </a:cxn>
                  <a:cxn ang="0">
                    <a:pos x="T8" y="T9"/>
                  </a:cxn>
                  <a:cxn ang="0">
                    <a:pos x="T10" y="T11"/>
                  </a:cxn>
                  <a:cxn ang="0">
                    <a:pos x="T12" y="T13"/>
                  </a:cxn>
                </a:cxnLst>
                <a:rect l="0" t="0" r="r" b="b"/>
                <a:pathLst>
                  <a:path w="36" h="27">
                    <a:moveTo>
                      <a:pt x="36" y="23"/>
                    </a:moveTo>
                    <a:cubicBezTo>
                      <a:pt x="35" y="25"/>
                      <a:pt x="33" y="26"/>
                      <a:pt x="32" y="27"/>
                    </a:cubicBezTo>
                    <a:cubicBezTo>
                      <a:pt x="26" y="23"/>
                      <a:pt x="19" y="20"/>
                      <a:pt x="14" y="15"/>
                    </a:cubicBezTo>
                    <a:cubicBezTo>
                      <a:pt x="11" y="12"/>
                      <a:pt x="0" y="16"/>
                      <a:pt x="5" y="7"/>
                    </a:cubicBezTo>
                    <a:cubicBezTo>
                      <a:pt x="8" y="0"/>
                      <a:pt x="14" y="7"/>
                      <a:pt x="18" y="9"/>
                    </a:cubicBezTo>
                    <a:cubicBezTo>
                      <a:pt x="22" y="10"/>
                      <a:pt x="25" y="13"/>
                      <a:pt x="28" y="15"/>
                    </a:cubicBezTo>
                    <a:cubicBezTo>
                      <a:pt x="31" y="18"/>
                      <a:pt x="33" y="21"/>
                      <a:pt x="36" y="23"/>
                    </a:cubicBezTo>
                    <a:close/>
                  </a:path>
                </a:pathLst>
              </a:custGeom>
              <a:solidFill>
                <a:srgbClr val="7A5D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2" name="Freeform 189">
                <a:extLst>
                  <a:ext uri="{FF2B5EF4-FFF2-40B4-BE49-F238E27FC236}">
                    <a16:creationId xmlns:a16="http://schemas.microsoft.com/office/drawing/2014/main" id="{56CDFE13-23B9-4332-A116-90CFF788B4CE}"/>
                  </a:ext>
                </a:extLst>
              </p:cNvPr>
              <p:cNvSpPr>
                <a:spLocks/>
              </p:cNvSpPr>
              <p:nvPr/>
            </p:nvSpPr>
            <p:spPr bwMode="auto">
              <a:xfrm>
                <a:off x="1201" y="778"/>
                <a:ext cx="8" cy="72"/>
              </a:xfrm>
              <a:custGeom>
                <a:avLst/>
                <a:gdLst>
                  <a:gd name="T0" fmla="*/ 7 w 7"/>
                  <a:gd name="T1" fmla="*/ 0 h 64"/>
                  <a:gd name="T2" fmla="*/ 7 w 7"/>
                  <a:gd name="T3" fmla="*/ 64 h 64"/>
                  <a:gd name="T4" fmla="*/ 7 w 7"/>
                  <a:gd name="T5" fmla="*/ 0 h 64"/>
                </a:gdLst>
                <a:ahLst/>
                <a:cxnLst>
                  <a:cxn ang="0">
                    <a:pos x="T0" y="T1"/>
                  </a:cxn>
                  <a:cxn ang="0">
                    <a:pos x="T2" y="T3"/>
                  </a:cxn>
                  <a:cxn ang="0">
                    <a:pos x="T4" y="T5"/>
                  </a:cxn>
                </a:cxnLst>
                <a:rect l="0" t="0" r="r" b="b"/>
                <a:pathLst>
                  <a:path w="7" h="64">
                    <a:moveTo>
                      <a:pt x="7" y="0"/>
                    </a:moveTo>
                    <a:cubicBezTo>
                      <a:pt x="7" y="21"/>
                      <a:pt x="7" y="43"/>
                      <a:pt x="7" y="64"/>
                    </a:cubicBezTo>
                    <a:cubicBezTo>
                      <a:pt x="0" y="43"/>
                      <a:pt x="1" y="21"/>
                      <a:pt x="7" y="0"/>
                    </a:cubicBezTo>
                    <a:close/>
                  </a:path>
                </a:pathLst>
              </a:custGeom>
              <a:solidFill>
                <a:srgbClr val="F1D9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3" name="Freeform 190">
                <a:extLst>
                  <a:ext uri="{FF2B5EF4-FFF2-40B4-BE49-F238E27FC236}">
                    <a16:creationId xmlns:a16="http://schemas.microsoft.com/office/drawing/2014/main" id="{A85B3F67-6C91-424F-942E-7474B58EEE5E}"/>
                  </a:ext>
                </a:extLst>
              </p:cNvPr>
              <p:cNvSpPr>
                <a:spLocks/>
              </p:cNvSpPr>
              <p:nvPr/>
            </p:nvSpPr>
            <p:spPr bwMode="auto">
              <a:xfrm>
                <a:off x="915" y="1187"/>
                <a:ext cx="20" cy="31"/>
              </a:xfrm>
              <a:custGeom>
                <a:avLst/>
                <a:gdLst>
                  <a:gd name="T0" fmla="*/ 13 w 18"/>
                  <a:gd name="T1" fmla="*/ 0 h 28"/>
                  <a:gd name="T2" fmla="*/ 18 w 18"/>
                  <a:gd name="T3" fmla="*/ 0 h 28"/>
                  <a:gd name="T4" fmla="*/ 2 w 18"/>
                  <a:gd name="T5" fmla="*/ 28 h 28"/>
                  <a:gd name="T6" fmla="*/ 13 w 18"/>
                  <a:gd name="T7" fmla="*/ 0 h 28"/>
                </a:gdLst>
                <a:ahLst/>
                <a:cxnLst>
                  <a:cxn ang="0">
                    <a:pos x="T0" y="T1"/>
                  </a:cxn>
                  <a:cxn ang="0">
                    <a:pos x="T2" y="T3"/>
                  </a:cxn>
                  <a:cxn ang="0">
                    <a:pos x="T4" y="T5"/>
                  </a:cxn>
                  <a:cxn ang="0">
                    <a:pos x="T6" y="T7"/>
                  </a:cxn>
                </a:cxnLst>
                <a:rect l="0" t="0" r="r" b="b"/>
                <a:pathLst>
                  <a:path w="18" h="28">
                    <a:moveTo>
                      <a:pt x="13" y="0"/>
                    </a:moveTo>
                    <a:cubicBezTo>
                      <a:pt x="14" y="0"/>
                      <a:pt x="16" y="0"/>
                      <a:pt x="18" y="0"/>
                    </a:cubicBezTo>
                    <a:cubicBezTo>
                      <a:pt x="12" y="9"/>
                      <a:pt x="13" y="22"/>
                      <a:pt x="2" y="28"/>
                    </a:cubicBezTo>
                    <a:cubicBezTo>
                      <a:pt x="0" y="16"/>
                      <a:pt x="5" y="8"/>
                      <a:pt x="13" y="0"/>
                    </a:cubicBezTo>
                    <a:close/>
                  </a:path>
                </a:pathLst>
              </a:custGeom>
              <a:solidFill>
                <a:srgbClr val="816D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4" name="Freeform 191">
                <a:extLst>
                  <a:ext uri="{FF2B5EF4-FFF2-40B4-BE49-F238E27FC236}">
                    <a16:creationId xmlns:a16="http://schemas.microsoft.com/office/drawing/2014/main" id="{A7F48C4E-07DB-48A6-89C7-78CB2C5E7318}"/>
                  </a:ext>
                </a:extLst>
              </p:cNvPr>
              <p:cNvSpPr>
                <a:spLocks/>
              </p:cNvSpPr>
              <p:nvPr/>
            </p:nvSpPr>
            <p:spPr bwMode="auto">
              <a:xfrm>
                <a:off x="1961" y="1447"/>
                <a:ext cx="26" cy="36"/>
              </a:xfrm>
              <a:custGeom>
                <a:avLst/>
                <a:gdLst>
                  <a:gd name="T0" fmla="*/ 23 w 23"/>
                  <a:gd name="T1" fmla="*/ 32 h 32"/>
                  <a:gd name="T2" fmla="*/ 8 w 23"/>
                  <a:gd name="T3" fmla="*/ 0 h 32"/>
                  <a:gd name="T4" fmla="*/ 23 w 23"/>
                  <a:gd name="T5" fmla="*/ 32 h 32"/>
                </a:gdLst>
                <a:ahLst/>
                <a:cxnLst>
                  <a:cxn ang="0">
                    <a:pos x="T0" y="T1"/>
                  </a:cxn>
                  <a:cxn ang="0">
                    <a:pos x="T2" y="T3"/>
                  </a:cxn>
                  <a:cxn ang="0">
                    <a:pos x="T4" y="T5"/>
                  </a:cxn>
                </a:cxnLst>
                <a:rect l="0" t="0" r="r" b="b"/>
                <a:pathLst>
                  <a:path w="23" h="32">
                    <a:moveTo>
                      <a:pt x="23" y="32"/>
                    </a:moveTo>
                    <a:cubicBezTo>
                      <a:pt x="0" y="30"/>
                      <a:pt x="10" y="11"/>
                      <a:pt x="8" y="0"/>
                    </a:cubicBezTo>
                    <a:cubicBezTo>
                      <a:pt x="15" y="9"/>
                      <a:pt x="14" y="23"/>
                      <a:pt x="23" y="32"/>
                    </a:cubicBezTo>
                    <a:close/>
                  </a:path>
                </a:pathLst>
              </a:custGeom>
              <a:solidFill>
                <a:srgbClr val="E9D0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5" name="Freeform 192">
                <a:extLst>
                  <a:ext uri="{FF2B5EF4-FFF2-40B4-BE49-F238E27FC236}">
                    <a16:creationId xmlns:a16="http://schemas.microsoft.com/office/drawing/2014/main" id="{7367C455-8476-45F0-9DD1-3966B1D8304A}"/>
                  </a:ext>
                </a:extLst>
              </p:cNvPr>
              <p:cNvSpPr>
                <a:spLocks/>
              </p:cNvSpPr>
              <p:nvPr/>
            </p:nvSpPr>
            <p:spPr bwMode="auto">
              <a:xfrm>
                <a:off x="850" y="531"/>
                <a:ext cx="22" cy="22"/>
              </a:xfrm>
              <a:custGeom>
                <a:avLst/>
                <a:gdLst>
                  <a:gd name="T0" fmla="*/ 20 w 20"/>
                  <a:gd name="T1" fmla="*/ 16 h 20"/>
                  <a:gd name="T2" fmla="*/ 16 w 20"/>
                  <a:gd name="T3" fmla="*/ 20 h 20"/>
                  <a:gd name="T4" fmla="*/ 0 w 20"/>
                  <a:gd name="T5" fmla="*/ 0 h 20"/>
                  <a:gd name="T6" fmla="*/ 20 w 20"/>
                  <a:gd name="T7" fmla="*/ 16 h 20"/>
                </a:gdLst>
                <a:ahLst/>
                <a:cxnLst>
                  <a:cxn ang="0">
                    <a:pos x="T0" y="T1"/>
                  </a:cxn>
                  <a:cxn ang="0">
                    <a:pos x="T2" y="T3"/>
                  </a:cxn>
                  <a:cxn ang="0">
                    <a:pos x="T4" y="T5"/>
                  </a:cxn>
                  <a:cxn ang="0">
                    <a:pos x="T6" y="T7"/>
                  </a:cxn>
                </a:cxnLst>
                <a:rect l="0" t="0" r="r" b="b"/>
                <a:pathLst>
                  <a:path w="20" h="20">
                    <a:moveTo>
                      <a:pt x="20" y="16"/>
                    </a:moveTo>
                    <a:cubicBezTo>
                      <a:pt x="19" y="17"/>
                      <a:pt x="17" y="19"/>
                      <a:pt x="16" y="20"/>
                    </a:cubicBezTo>
                    <a:cubicBezTo>
                      <a:pt x="9" y="16"/>
                      <a:pt x="4" y="10"/>
                      <a:pt x="0" y="0"/>
                    </a:cubicBezTo>
                    <a:cubicBezTo>
                      <a:pt x="11" y="2"/>
                      <a:pt x="15" y="10"/>
                      <a:pt x="20" y="16"/>
                    </a:cubicBezTo>
                    <a:close/>
                  </a:path>
                </a:pathLst>
              </a:custGeom>
              <a:solidFill>
                <a:srgbClr val="9087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6" name="Freeform 193">
                <a:extLst>
                  <a:ext uri="{FF2B5EF4-FFF2-40B4-BE49-F238E27FC236}">
                    <a16:creationId xmlns:a16="http://schemas.microsoft.com/office/drawing/2014/main" id="{7C526D9D-10E6-483F-9B7E-84B758A21C07}"/>
                  </a:ext>
                </a:extLst>
              </p:cNvPr>
              <p:cNvSpPr>
                <a:spLocks/>
              </p:cNvSpPr>
              <p:nvPr/>
            </p:nvSpPr>
            <p:spPr bwMode="auto">
              <a:xfrm>
                <a:off x="733" y="739"/>
                <a:ext cx="18" cy="24"/>
              </a:xfrm>
              <a:custGeom>
                <a:avLst/>
                <a:gdLst>
                  <a:gd name="T0" fmla="*/ 13 w 16"/>
                  <a:gd name="T1" fmla="*/ 11 h 22"/>
                  <a:gd name="T2" fmla="*/ 15 w 16"/>
                  <a:gd name="T3" fmla="*/ 19 h 22"/>
                  <a:gd name="T4" fmla="*/ 8 w 16"/>
                  <a:gd name="T5" fmla="*/ 16 h 22"/>
                  <a:gd name="T6" fmla="*/ 0 w 16"/>
                  <a:gd name="T7" fmla="*/ 7 h 22"/>
                  <a:gd name="T8" fmla="*/ 0 w 16"/>
                  <a:gd name="T9" fmla="*/ 0 h 22"/>
                  <a:gd name="T10" fmla="*/ 5 w 16"/>
                  <a:gd name="T11" fmla="*/ 2 h 22"/>
                  <a:gd name="T12" fmla="*/ 13 w 16"/>
                  <a:gd name="T13" fmla="*/ 11 h 22"/>
                </a:gdLst>
                <a:ahLst/>
                <a:cxnLst>
                  <a:cxn ang="0">
                    <a:pos x="T0" y="T1"/>
                  </a:cxn>
                  <a:cxn ang="0">
                    <a:pos x="T2" y="T3"/>
                  </a:cxn>
                  <a:cxn ang="0">
                    <a:pos x="T4" y="T5"/>
                  </a:cxn>
                  <a:cxn ang="0">
                    <a:pos x="T6" y="T7"/>
                  </a:cxn>
                  <a:cxn ang="0">
                    <a:pos x="T8" y="T9"/>
                  </a:cxn>
                  <a:cxn ang="0">
                    <a:pos x="T10" y="T11"/>
                  </a:cxn>
                  <a:cxn ang="0">
                    <a:pos x="T12" y="T13"/>
                  </a:cxn>
                </a:cxnLst>
                <a:rect l="0" t="0" r="r" b="b"/>
                <a:pathLst>
                  <a:path w="16" h="22">
                    <a:moveTo>
                      <a:pt x="13" y="11"/>
                    </a:moveTo>
                    <a:cubicBezTo>
                      <a:pt x="14" y="14"/>
                      <a:pt x="16" y="18"/>
                      <a:pt x="15" y="19"/>
                    </a:cubicBezTo>
                    <a:cubicBezTo>
                      <a:pt x="12" y="22"/>
                      <a:pt x="10" y="17"/>
                      <a:pt x="8" y="16"/>
                    </a:cubicBezTo>
                    <a:cubicBezTo>
                      <a:pt x="5" y="13"/>
                      <a:pt x="3" y="10"/>
                      <a:pt x="0" y="7"/>
                    </a:cubicBezTo>
                    <a:cubicBezTo>
                      <a:pt x="0" y="5"/>
                      <a:pt x="0" y="3"/>
                      <a:pt x="0" y="0"/>
                    </a:cubicBezTo>
                    <a:cubicBezTo>
                      <a:pt x="1" y="1"/>
                      <a:pt x="3" y="1"/>
                      <a:pt x="5" y="2"/>
                    </a:cubicBezTo>
                    <a:cubicBezTo>
                      <a:pt x="8" y="5"/>
                      <a:pt x="10" y="8"/>
                      <a:pt x="13" y="11"/>
                    </a:cubicBezTo>
                    <a:close/>
                  </a:path>
                </a:pathLst>
              </a:custGeom>
              <a:solidFill>
                <a:srgbClr val="927C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7" name="Freeform 194">
                <a:extLst>
                  <a:ext uri="{FF2B5EF4-FFF2-40B4-BE49-F238E27FC236}">
                    <a16:creationId xmlns:a16="http://schemas.microsoft.com/office/drawing/2014/main" id="{99BBFEDF-FC9C-4C0C-8984-9CA649E030FA}"/>
                  </a:ext>
                </a:extLst>
              </p:cNvPr>
              <p:cNvSpPr>
                <a:spLocks/>
              </p:cNvSpPr>
              <p:nvPr/>
            </p:nvSpPr>
            <p:spPr bwMode="auto">
              <a:xfrm>
                <a:off x="1945" y="461"/>
                <a:ext cx="13" cy="34"/>
              </a:xfrm>
              <a:custGeom>
                <a:avLst/>
                <a:gdLst>
                  <a:gd name="T0" fmla="*/ 1 w 11"/>
                  <a:gd name="T1" fmla="*/ 30 h 30"/>
                  <a:gd name="T2" fmla="*/ 8 w 11"/>
                  <a:gd name="T3" fmla="*/ 0 h 30"/>
                  <a:gd name="T4" fmla="*/ 1 w 11"/>
                  <a:gd name="T5" fmla="*/ 30 h 30"/>
                </a:gdLst>
                <a:ahLst/>
                <a:cxnLst>
                  <a:cxn ang="0">
                    <a:pos x="T0" y="T1"/>
                  </a:cxn>
                  <a:cxn ang="0">
                    <a:pos x="T2" y="T3"/>
                  </a:cxn>
                  <a:cxn ang="0">
                    <a:pos x="T4" y="T5"/>
                  </a:cxn>
                </a:cxnLst>
                <a:rect l="0" t="0" r="r" b="b"/>
                <a:pathLst>
                  <a:path w="11" h="30">
                    <a:moveTo>
                      <a:pt x="1" y="30"/>
                    </a:moveTo>
                    <a:cubicBezTo>
                      <a:pt x="0" y="20"/>
                      <a:pt x="1" y="10"/>
                      <a:pt x="8" y="0"/>
                    </a:cubicBezTo>
                    <a:cubicBezTo>
                      <a:pt x="11" y="12"/>
                      <a:pt x="7" y="21"/>
                      <a:pt x="1" y="30"/>
                    </a:cubicBezTo>
                    <a:close/>
                  </a:path>
                </a:pathLst>
              </a:custGeom>
              <a:solidFill>
                <a:srgbClr val="F0D8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8" name="Freeform 195">
                <a:extLst>
                  <a:ext uri="{FF2B5EF4-FFF2-40B4-BE49-F238E27FC236}">
                    <a16:creationId xmlns:a16="http://schemas.microsoft.com/office/drawing/2014/main" id="{F33A87BF-7704-4B56-B5F6-AB7B0FE2114B}"/>
                  </a:ext>
                </a:extLst>
              </p:cNvPr>
              <p:cNvSpPr>
                <a:spLocks/>
              </p:cNvSpPr>
              <p:nvPr/>
            </p:nvSpPr>
            <p:spPr bwMode="auto">
              <a:xfrm>
                <a:off x="853" y="575"/>
                <a:ext cx="15" cy="18"/>
              </a:xfrm>
              <a:custGeom>
                <a:avLst/>
                <a:gdLst>
                  <a:gd name="T0" fmla="*/ 4 w 13"/>
                  <a:gd name="T1" fmla="*/ 2 h 16"/>
                  <a:gd name="T2" fmla="*/ 12 w 13"/>
                  <a:gd name="T3" fmla="*/ 16 h 16"/>
                  <a:gd name="T4" fmla="*/ 1 w 13"/>
                  <a:gd name="T5" fmla="*/ 0 h 16"/>
                  <a:gd name="T6" fmla="*/ 4 w 13"/>
                  <a:gd name="T7" fmla="*/ 2 h 16"/>
                </a:gdLst>
                <a:ahLst/>
                <a:cxnLst>
                  <a:cxn ang="0">
                    <a:pos x="T0" y="T1"/>
                  </a:cxn>
                  <a:cxn ang="0">
                    <a:pos x="T2" y="T3"/>
                  </a:cxn>
                  <a:cxn ang="0">
                    <a:pos x="T4" y="T5"/>
                  </a:cxn>
                  <a:cxn ang="0">
                    <a:pos x="T6" y="T7"/>
                  </a:cxn>
                </a:cxnLst>
                <a:rect l="0" t="0" r="r" b="b"/>
                <a:pathLst>
                  <a:path w="13" h="16">
                    <a:moveTo>
                      <a:pt x="4" y="2"/>
                    </a:moveTo>
                    <a:cubicBezTo>
                      <a:pt x="6" y="7"/>
                      <a:pt x="13" y="9"/>
                      <a:pt x="12" y="16"/>
                    </a:cubicBezTo>
                    <a:cubicBezTo>
                      <a:pt x="0" y="11"/>
                      <a:pt x="0" y="11"/>
                      <a:pt x="1" y="0"/>
                    </a:cubicBezTo>
                    <a:cubicBezTo>
                      <a:pt x="2" y="1"/>
                      <a:pt x="3" y="2"/>
                      <a:pt x="4" y="2"/>
                    </a:cubicBezTo>
                    <a:close/>
                  </a:path>
                </a:pathLst>
              </a:custGeom>
              <a:solidFill>
                <a:srgbClr val="9881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9" name="Freeform 196">
                <a:extLst>
                  <a:ext uri="{FF2B5EF4-FFF2-40B4-BE49-F238E27FC236}">
                    <a16:creationId xmlns:a16="http://schemas.microsoft.com/office/drawing/2014/main" id="{892EEEA7-3949-4E17-AAE7-CB8A4C0034B8}"/>
                  </a:ext>
                </a:extLst>
              </p:cNvPr>
              <p:cNvSpPr>
                <a:spLocks/>
              </p:cNvSpPr>
              <p:nvPr/>
            </p:nvSpPr>
            <p:spPr bwMode="auto">
              <a:xfrm>
                <a:off x="8" y="4198"/>
                <a:ext cx="1301" cy="86"/>
              </a:xfrm>
              <a:custGeom>
                <a:avLst/>
                <a:gdLst>
                  <a:gd name="T0" fmla="*/ 2 w 1158"/>
                  <a:gd name="T1" fmla="*/ 16 h 77"/>
                  <a:gd name="T2" fmla="*/ 69 w 1158"/>
                  <a:gd name="T3" fmla="*/ 11 h 77"/>
                  <a:gd name="T4" fmla="*/ 85 w 1158"/>
                  <a:gd name="T5" fmla="*/ 0 h 77"/>
                  <a:gd name="T6" fmla="*/ 182 w 1158"/>
                  <a:gd name="T7" fmla="*/ 16 h 77"/>
                  <a:gd name="T8" fmla="*/ 229 w 1158"/>
                  <a:gd name="T9" fmla="*/ 21 h 77"/>
                  <a:gd name="T10" fmla="*/ 243 w 1158"/>
                  <a:gd name="T11" fmla="*/ 15 h 77"/>
                  <a:gd name="T12" fmla="*/ 252 w 1158"/>
                  <a:gd name="T13" fmla="*/ 14 h 77"/>
                  <a:gd name="T14" fmla="*/ 357 w 1158"/>
                  <a:gd name="T15" fmla="*/ 24 h 77"/>
                  <a:gd name="T16" fmla="*/ 483 w 1158"/>
                  <a:gd name="T17" fmla="*/ 27 h 77"/>
                  <a:gd name="T18" fmla="*/ 557 w 1158"/>
                  <a:gd name="T19" fmla="*/ 34 h 77"/>
                  <a:gd name="T20" fmla="*/ 671 w 1158"/>
                  <a:gd name="T21" fmla="*/ 37 h 77"/>
                  <a:gd name="T22" fmla="*/ 726 w 1158"/>
                  <a:gd name="T23" fmla="*/ 33 h 77"/>
                  <a:gd name="T24" fmla="*/ 807 w 1158"/>
                  <a:gd name="T25" fmla="*/ 37 h 77"/>
                  <a:gd name="T26" fmla="*/ 873 w 1158"/>
                  <a:gd name="T27" fmla="*/ 38 h 77"/>
                  <a:gd name="T28" fmla="*/ 931 w 1158"/>
                  <a:gd name="T29" fmla="*/ 43 h 77"/>
                  <a:gd name="T30" fmla="*/ 1016 w 1158"/>
                  <a:gd name="T31" fmla="*/ 42 h 77"/>
                  <a:gd name="T32" fmla="*/ 1111 w 1158"/>
                  <a:gd name="T33" fmla="*/ 43 h 77"/>
                  <a:gd name="T34" fmla="*/ 1145 w 1158"/>
                  <a:gd name="T35" fmla="*/ 45 h 77"/>
                  <a:gd name="T36" fmla="*/ 1126 w 1158"/>
                  <a:gd name="T37" fmla="*/ 54 h 77"/>
                  <a:gd name="T38" fmla="*/ 1093 w 1158"/>
                  <a:gd name="T39" fmla="*/ 55 h 77"/>
                  <a:gd name="T40" fmla="*/ 1147 w 1158"/>
                  <a:gd name="T41" fmla="*/ 63 h 77"/>
                  <a:gd name="T42" fmla="*/ 1157 w 1158"/>
                  <a:gd name="T43" fmla="*/ 75 h 77"/>
                  <a:gd name="T44" fmla="*/ 1108 w 1158"/>
                  <a:gd name="T45" fmla="*/ 74 h 77"/>
                  <a:gd name="T46" fmla="*/ 1010 w 1158"/>
                  <a:gd name="T47" fmla="*/ 76 h 77"/>
                  <a:gd name="T48" fmla="*/ 739 w 1158"/>
                  <a:gd name="T49" fmla="*/ 68 h 77"/>
                  <a:gd name="T50" fmla="*/ 666 w 1158"/>
                  <a:gd name="T51" fmla="*/ 67 h 77"/>
                  <a:gd name="T52" fmla="*/ 568 w 1158"/>
                  <a:gd name="T53" fmla="*/ 63 h 77"/>
                  <a:gd name="T54" fmla="*/ 510 w 1158"/>
                  <a:gd name="T55" fmla="*/ 66 h 77"/>
                  <a:gd name="T56" fmla="*/ 415 w 1158"/>
                  <a:gd name="T57" fmla="*/ 62 h 77"/>
                  <a:gd name="T58" fmla="*/ 389 w 1158"/>
                  <a:gd name="T59" fmla="*/ 60 h 77"/>
                  <a:gd name="T60" fmla="*/ 406 w 1158"/>
                  <a:gd name="T61" fmla="*/ 42 h 77"/>
                  <a:gd name="T62" fmla="*/ 373 w 1158"/>
                  <a:gd name="T63" fmla="*/ 59 h 77"/>
                  <a:gd name="T64" fmla="*/ 205 w 1158"/>
                  <a:gd name="T65" fmla="*/ 49 h 77"/>
                  <a:gd name="T66" fmla="*/ 81 w 1158"/>
                  <a:gd name="T67" fmla="*/ 37 h 77"/>
                  <a:gd name="T68" fmla="*/ 16 w 1158"/>
                  <a:gd name="T69" fmla="*/ 37 h 77"/>
                  <a:gd name="T70" fmla="*/ 2 w 1158"/>
                  <a:gd name="T71" fmla="*/ 16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158" h="77">
                    <a:moveTo>
                      <a:pt x="2" y="16"/>
                    </a:moveTo>
                    <a:cubicBezTo>
                      <a:pt x="26" y="38"/>
                      <a:pt x="47" y="17"/>
                      <a:pt x="69" y="11"/>
                    </a:cubicBezTo>
                    <a:cubicBezTo>
                      <a:pt x="75" y="10"/>
                      <a:pt x="80" y="4"/>
                      <a:pt x="85" y="0"/>
                    </a:cubicBezTo>
                    <a:cubicBezTo>
                      <a:pt x="117" y="11"/>
                      <a:pt x="150" y="12"/>
                      <a:pt x="182" y="16"/>
                    </a:cubicBezTo>
                    <a:cubicBezTo>
                      <a:pt x="198" y="17"/>
                      <a:pt x="214" y="16"/>
                      <a:pt x="229" y="21"/>
                    </a:cubicBezTo>
                    <a:cubicBezTo>
                      <a:pt x="233" y="23"/>
                      <a:pt x="243" y="28"/>
                      <a:pt x="243" y="15"/>
                    </a:cubicBezTo>
                    <a:cubicBezTo>
                      <a:pt x="243" y="11"/>
                      <a:pt x="248" y="13"/>
                      <a:pt x="252" y="14"/>
                    </a:cubicBezTo>
                    <a:cubicBezTo>
                      <a:pt x="286" y="23"/>
                      <a:pt x="323" y="18"/>
                      <a:pt x="357" y="24"/>
                    </a:cubicBezTo>
                    <a:cubicBezTo>
                      <a:pt x="399" y="32"/>
                      <a:pt x="441" y="24"/>
                      <a:pt x="483" y="27"/>
                    </a:cubicBezTo>
                    <a:cubicBezTo>
                      <a:pt x="508" y="30"/>
                      <a:pt x="533" y="33"/>
                      <a:pt x="557" y="34"/>
                    </a:cubicBezTo>
                    <a:cubicBezTo>
                      <a:pt x="595" y="35"/>
                      <a:pt x="634" y="34"/>
                      <a:pt x="671" y="37"/>
                    </a:cubicBezTo>
                    <a:cubicBezTo>
                      <a:pt x="691" y="39"/>
                      <a:pt x="709" y="28"/>
                      <a:pt x="726" y="33"/>
                    </a:cubicBezTo>
                    <a:cubicBezTo>
                      <a:pt x="753" y="40"/>
                      <a:pt x="780" y="31"/>
                      <a:pt x="807" y="37"/>
                    </a:cubicBezTo>
                    <a:cubicBezTo>
                      <a:pt x="828" y="41"/>
                      <a:pt x="851" y="39"/>
                      <a:pt x="873" y="38"/>
                    </a:cubicBezTo>
                    <a:cubicBezTo>
                      <a:pt x="893" y="37"/>
                      <a:pt x="912" y="41"/>
                      <a:pt x="931" y="43"/>
                    </a:cubicBezTo>
                    <a:cubicBezTo>
                      <a:pt x="960" y="46"/>
                      <a:pt x="988" y="44"/>
                      <a:pt x="1016" y="42"/>
                    </a:cubicBezTo>
                    <a:cubicBezTo>
                      <a:pt x="1048" y="41"/>
                      <a:pt x="1079" y="37"/>
                      <a:pt x="1111" y="43"/>
                    </a:cubicBezTo>
                    <a:cubicBezTo>
                      <a:pt x="1122" y="45"/>
                      <a:pt x="1134" y="44"/>
                      <a:pt x="1145" y="45"/>
                    </a:cubicBezTo>
                    <a:cubicBezTo>
                      <a:pt x="1142" y="55"/>
                      <a:pt x="1133" y="53"/>
                      <a:pt x="1126" y="54"/>
                    </a:cubicBezTo>
                    <a:cubicBezTo>
                      <a:pt x="1115" y="55"/>
                      <a:pt x="1104" y="54"/>
                      <a:pt x="1093" y="55"/>
                    </a:cubicBezTo>
                    <a:cubicBezTo>
                      <a:pt x="1112" y="53"/>
                      <a:pt x="1126" y="75"/>
                      <a:pt x="1147" y="63"/>
                    </a:cubicBezTo>
                    <a:cubicBezTo>
                      <a:pt x="1155" y="59"/>
                      <a:pt x="1158" y="67"/>
                      <a:pt x="1157" y="75"/>
                    </a:cubicBezTo>
                    <a:cubicBezTo>
                      <a:pt x="1141" y="76"/>
                      <a:pt x="1124" y="74"/>
                      <a:pt x="1108" y="74"/>
                    </a:cubicBezTo>
                    <a:cubicBezTo>
                      <a:pt x="1075" y="74"/>
                      <a:pt x="1043" y="77"/>
                      <a:pt x="1010" y="76"/>
                    </a:cubicBezTo>
                    <a:cubicBezTo>
                      <a:pt x="920" y="73"/>
                      <a:pt x="829" y="70"/>
                      <a:pt x="739" y="68"/>
                    </a:cubicBezTo>
                    <a:cubicBezTo>
                      <a:pt x="714" y="67"/>
                      <a:pt x="690" y="65"/>
                      <a:pt x="666" y="67"/>
                    </a:cubicBezTo>
                    <a:cubicBezTo>
                      <a:pt x="633" y="71"/>
                      <a:pt x="600" y="57"/>
                      <a:pt x="568" y="63"/>
                    </a:cubicBezTo>
                    <a:cubicBezTo>
                      <a:pt x="548" y="66"/>
                      <a:pt x="529" y="65"/>
                      <a:pt x="510" y="66"/>
                    </a:cubicBezTo>
                    <a:cubicBezTo>
                      <a:pt x="478" y="68"/>
                      <a:pt x="446" y="64"/>
                      <a:pt x="415" y="62"/>
                    </a:cubicBezTo>
                    <a:cubicBezTo>
                      <a:pt x="406" y="62"/>
                      <a:pt x="398" y="61"/>
                      <a:pt x="389" y="60"/>
                    </a:cubicBezTo>
                    <a:cubicBezTo>
                      <a:pt x="394" y="50"/>
                      <a:pt x="398" y="39"/>
                      <a:pt x="406" y="42"/>
                    </a:cubicBezTo>
                    <a:cubicBezTo>
                      <a:pt x="389" y="39"/>
                      <a:pt x="381" y="41"/>
                      <a:pt x="373" y="59"/>
                    </a:cubicBezTo>
                    <a:cubicBezTo>
                      <a:pt x="317" y="56"/>
                      <a:pt x="261" y="52"/>
                      <a:pt x="205" y="49"/>
                    </a:cubicBezTo>
                    <a:cubicBezTo>
                      <a:pt x="163" y="48"/>
                      <a:pt x="122" y="39"/>
                      <a:pt x="81" y="37"/>
                    </a:cubicBezTo>
                    <a:cubicBezTo>
                      <a:pt x="59" y="37"/>
                      <a:pt x="38" y="41"/>
                      <a:pt x="16" y="37"/>
                    </a:cubicBezTo>
                    <a:cubicBezTo>
                      <a:pt x="3" y="34"/>
                      <a:pt x="0" y="28"/>
                      <a:pt x="2" y="16"/>
                    </a:cubicBezTo>
                    <a:close/>
                  </a:path>
                </a:pathLst>
              </a:custGeom>
              <a:solidFill>
                <a:srgbClr val="95C3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0" name="Freeform 197">
                <a:extLst>
                  <a:ext uri="{FF2B5EF4-FFF2-40B4-BE49-F238E27FC236}">
                    <a16:creationId xmlns:a16="http://schemas.microsoft.com/office/drawing/2014/main" id="{1BAAE529-6AEF-4B01-B1EF-1078192B1215}"/>
                  </a:ext>
                </a:extLst>
              </p:cNvPr>
              <p:cNvSpPr>
                <a:spLocks/>
              </p:cNvSpPr>
              <p:nvPr/>
            </p:nvSpPr>
            <p:spPr bwMode="auto">
              <a:xfrm>
                <a:off x="1480" y="4214"/>
                <a:ext cx="763" cy="72"/>
              </a:xfrm>
              <a:custGeom>
                <a:avLst/>
                <a:gdLst>
                  <a:gd name="T0" fmla="*/ 11 w 679"/>
                  <a:gd name="T1" fmla="*/ 33 h 64"/>
                  <a:gd name="T2" fmla="*/ 135 w 679"/>
                  <a:gd name="T3" fmla="*/ 24 h 64"/>
                  <a:gd name="T4" fmla="*/ 222 w 679"/>
                  <a:gd name="T5" fmla="*/ 25 h 64"/>
                  <a:gd name="T6" fmla="*/ 365 w 679"/>
                  <a:gd name="T7" fmla="*/ 23 h 64"/>
                  <a:gd name="T8" fmla="*/ 430 w 679"/>
                  <a:gd name="T9" fmla="*/ 16 h 64"/>
                  <a:gd name="T10" fmla="*/ 501 w 679"/>
                  <a:gd name="T11" fmla="*/ 13 h 64"/>
                  <a:gd name="T12" fmla="*/ 615 w 679"/>
                  <a:gd name="T13" fmla="*/ 4 h 64"/>
                  <a:gd name="T14" fmla="*/ 670 w 679"/>
                  <a:gd name="T15" fmla="*/ 1 h 64"/>
                  <a:gd name="T16" fmla="*/ 679 w 679"/>
                  <a:gd name="T17" fmla="*/ 9 h 64"/>
                  <a:gd name="T18" fmla="*/ 656 w 679"/>
                  <a:gd name="T19" fmla="*/ 24 h 64"/>
                  <a:gd name="T20" fmla="*/ 637 w 679"/>
                  <a:gd name="T21" fmla="*/ 27 h 64"/>
                  <a:gd name="T22" fmla="*/ 656 w 679"/>
                  <a:gd name="T23" fmla="*/ 38 h 64"/>
                  <a:gd name="T24" fmla="*/ 600 w 679"/>
                  <a:gd name="T25" fmla="*/ 39 h 64"/>
                  <a:gd name="T26" fmla="*/ 440 w 679"/>
                  <a:gd name="T27" fmla="*/ 45 h 64"/>
                  <a:gd name="T28" fmla="*/ 341 w 679"/>
                  <a:gd name="T29" fmla="*/ 53 h 64"/>
                  <a:gd name="T30" fmla="*/ 244 w 679"/>
                  <a:gd name="T31" fmla="*/ 55 h 64"/>
                  <a:gd name="T32" fmla="*/ 28 w 679"/>
                  <a:gd name="T33" fmla="*/ 61 h 64"/>
                  <a:gd name="T34" fmla="*/ 3 w 679"/>
                  <a:gd name="T35" fmla="*/ 61 h 64"/>
                  <a:gd name="T36" fmla="*/ 11 w 679"/>
                  <a:gd name="T37" fmla="*/ 33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79" h="64">
                    <a:moveTo>
                      <a:pt x="11" y="33"/>
                    </a:moveTo>
                    <a:cubicBezTo>
                      <a:pt x="53" y="36"/>
                      <a:pt x="94" y="30"/>
                      <a:pt x="135" y="24"/>
                    </a:cubicBezTo>
                    <a:cubicBezTo>
                      <a:pt x="163" y="20"/>
                      <a:pt x="193" y="26"/>
                      <a:pt x="222" y="25"/>
                    </a:cubicBezTo>
                    <a:cubicBezTo>
                      <a:pt x="270" y="23"/>
                      <a:pt x="317" y="18"/>
                      <a:pt x="365" y="23"/>
                    </a:cubicBezTo>
                    <a:cubicBezTo>
                      <a:pt x="388" y="25"/>
                      <a:pt x="408" y="18"/>
                      <a:pt x="430" y="16"/>
                    </a:cubicBezTo>
                    <a:cubicBezTo>
                      <a:pt x="454" y="14"/>
                      <a:pt x="478" y="14"/>
                      <a:pt x="501" y="13"/>
                    </a:cubicBezTo>
                    <a:cubicBezTo>
                      <a:pt x="539" y="11"/>
                      <a:pt x="577" y="13"/>
                      <a:pt x="615" y="4"/>
                    </a:cubicBezTo>
                    <a:cubicBezTo>
                      <a:pt x="632" y="0"/>
                      <a:pt x="652" y="2"/>
                      <a:pt x="670" y="1"/>
                    </a:cubicBezTo>
                    <a:cubicBezTo>
                      <a:pt x="675" y="1"/>
                      <a:pt x="679" y="3"/>
                      <a:pt x="679" y="9"/>
                    </a:cubicBezTo>
                    <a:cubicBezTo>
                      <a:pt x="677" y="21"/>
                      <a:pt x="669" y="26"/>
                      <a:pt x="656" y="24"/>
                    </a:cubicBezTo>
                    <a:cubicBezTo>
                      <a:pt x="650" y="23"/>
                      <a:pt x="643" y="22"/>
                      <a:pt x="637" y="27"/>
                    </a:cubicBezTo>
                    <a:cubicBezTo>
                      <a:pt x="642" y="33"/>
                      <a:pt x="652" y="30"/>
                      <a:pt x="656" y="38"/>
                    </a:cubicBezTo>
                    <a:cubicBezTo>
                      <a:pt x="637" y="46"/>
                      <a:pt x="619" y="37"/>
                      <a:pt x="600" y="39"/>
                    </a:cubicBezTo>
                    <a:cubicBezTo>
                      <a:pt x="547" y="44"/>
                      <a:pt x="492" y="38"/>
                      <a:pt x="440" y="45"/>
                    </a:cubicBezTo>
                    <a:cubicBezTo>
                      <a:pt x="407" y="49"/>
                      <a:pt x="373" y="42"/>
                      <a:pt x="341" y="53"/>
                    </a:cubicBezTo>
                    <a:cubicBezTo>
                      <a:pt x="308" y="33"/>
                      <a:pt x="276" y="55"/>
                      <a:pt x="244" y="55"/>
                    </a:cubicBezTo>
                    <a:cubicBezTo>
                      <a:pt x="172" y="57"/>
                      <a:pt x="100" y="64"/>
                      <a:pt x="28" y="61"/>
                    </a:cubicBezTo>
                    <a:cubicBezTo>
                      <a:pt x="19" y="60"/>
                      <a:pt x="11" y="61"/>
                      <a:pt x="3" y="61"/>
                    </a:cubicBezTo>
                    <a:cubicBezTo>
                      <a:pt x="0" y="50"/>
                      <a:pt x="0" y="40"/>
                      <a:pt x="11" y="33"/>
                    </a:cubicBezTo>
                    <a:close/>
                  </a:path>
                </a:pathLst>
              </a:custGeom>
              <a:solidFill>
                <a:srgbClr val="76B3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1" name="Freeform 198">
                <a:extLst>
                  <a:ext uri="{FF2B5EF4-FFF2-40B4-BE49-F238E27FC236}">
                    <a16:creationId xmlns:a16="http://schemas.microsoft.com/office/drawing/2014/main" id="{96D35441-8DB0-48C7-856E-2F31507B0346}"/>
                  </a:ext>
                </a:extLst>
              </p:cNvPr>
              <p:cNvSpPr>
                <a:spLocks/>
              </p:cNvSpPr>
              <p:nvPr/>
            </p:nvSpPr>
            <p:spPr bwMode="auto">
              <a:xfrm>
                <a:off x="2186" y="4216"/>
                <a:ext cx="214" cy="42"/>
              </a:xfrm>
              <a:custGeom>
                <a:avLst/>
                <a:gdLst>
                  <a:gd name="T0" fmla="*/ 28 w 190"/>
                  <a:gd name="T1" fmla="*/ 37 h 38"/>
                  <a:gd name="T2" fmla="*/ 16 w 190"/>
                  <a:gd name="T3" fmla="*/ 35 h 38"/>
                  <a:gd name="T4" fmla="*/ 0 w 190"/>
                  <a:gd name="T5" fmla="*/ 25 h 38"/>
                  <a:gd name="T6" fmla="*/ 21 w 190"/>
                  <a:gd name="T7" fmla="*/ 17 h 38"/>
                  <a:gd name="T8" fmla="*/ 51 w 190"/>
                  <a:gd name="T9" fmla="*/ 8 h 38"/>
                  <a:gd name="T10" fmla="*/ 51 w 190"/>
                  <a:gd name="T11" fmla="*/ 8 h 38"/>
                  <a:gd name="T12" fmla="*/ 71 w 190"/>
                  <a:gd name="T13" fmla="*/ 3 h 38"/>
                  <a:gd name="T14" fmla="*/ 108 w 190"/>
                  <a:gd name="T15" fmla="*/ 8 h 38"/>
                  <a:gd name="T16" fmla="*/ 155 w 190"/>
                  <a:gd name="T17" fmla="*/ 8 h 38"/>
                  <a:gd name="T18" fmla="*/ 190 w 190"/>
                  <a:gd name="T19" fmla="*/ 27 h 38"/>
                  <a:gd name="T20" fmla="*/ 43 w 190"/>
                  <a:gd name="T21" fmla="*/ 37 h 38"/>
                  <a:gd name="T22" fmla="*/ 28 w 190"/>
                  <a:gd name="T23" fmla="*/ 37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0" h="38">
                    <a:moveTo>
                      <a:pt x="28" y="37"/>
                    </a:moveTo>
                    <a:cubicBezTo>
                      <a:pt x="24" y="36"/>
                      <a:pt x="20" y="36"/>
                      <a:pt x="16" y="35"/>
                    </a:cubicBezTo>
                    <a:cubicBezTo>
                      <a:pt x="10" y="34"/>
                      <a:pt x="3" y="32"/>
                      <a:pt x="0" y="25"/>
                    </a:cubicBezTo>
                    <a:cubicBezTo>
                      <a:pt x="8" y="24"/>
                      <a:pt x="12" y="12"/>
                      <a:pt x="21" y="17"/>
                    </a:cubicBezTo>
                    <a:cubicBezTo>
                      <a:pt x="34" y="23"/>
                      <a:pt x="43" y="18"/>
                      <a:pt x="51" y="8"/>
                    </a:cubicBezTo>
                    <a:cubicBezTo>
                      <a:pt x="51" y="8"/>
                      <a:pt x="51" y="8"/>
                      <a:pt x="51" y="8"/>
                    </a:cubicBezTo>
                    <a:cubicBezTo>
                      <a:pt x="60" y="17"/>
                      <a:pt x="62" y="1"/>
                      <a:pt x="71" y="3"/>
                    </a:cubicBezTo>
                    <a:cubicBezTo>
                      <a:pt x="83" y="4"/>
                      <a:pt x="96" y="4"/>
                      <a:pt x="108" y="8"/>
                    </a:cubicBezTo>
                    <a:cubicBezTo>
                      <a:pt x="123" y="14"/>
                      <a:pt x="139" y="4"/>
                      <a:pt x="155" y="8"/>
                    </a:cubicBezTo>
                    <a:cubicBezTo>
                      <a:pt x="179" y="0"/>
                      <a:pt x="189" y="5"/>
                      <a:pt x="190" y="27"/>
                    </a:cubicBezTo>
                    <a:cubicBezTo>
                      <a:pt x="141" y="28"/>
                      <a:pt x="92" y="29"/>
                      <a:pt x="43" y="37"/>
                    </a:cubicBezTo>
                    <a:cubicBezTo>
                      <a:pt x="38" y="38"/>
                      <a:pt x="33" y="36"/>
                      <a:pt x="28" y="37"/>
                    </a:cubicBezTo>
                    <a:close/>
                  </a:path>
                </a:pathLst>
              </a:custGeom>
              <a:solidFill>
                <a:srgbClr val="4B9B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2" name="Freeform 199">
                <a:extLst>
                  <a:ext uri="{FF2B5EF4-FFF2-40B4-BE49-F238E27FC236}">
                    <a16:creationId xmlns:a16="http://schemas.microsoft.com/office/drawing/2014/main" id="{312F3A3F-5E8F-45BE-8392-F9DD9BA48325}"/>
                  </a:ext>
                </a:extLst>
              </p:cNvPr>
              <p:cNvSpPr>
                <a:spLocks/>
              </p:cNvSpPr>
              <p:nvPr/>
            </p:nvSpPr>
            <p:spPr bwMode="auto">
              <a:xfrm>
                <a:off x="1226" y="4247"/>
                <a:ext cx="200" cy="37"/>
              </a:xfrm>
              <a:custGeom>
                <a:avLst/>
                <a:gdLst>
                  <a:gd name="T0" fmla="*/ 73 w 178"/>
                  <a:gd name="T1" fmla="*/ 31 h 33"/>
                  <a:gd name="T2" fmla="*/ 60 w 178"/>
                  <a:gd name="T3" fmla="*/ 27 h 33"/>
                  <a:gd name="T4" fmla="*/ 41 w 178"/>
                  <a:gd name="T5" fmla="*/ 27 h 33"/>
                  <a:gd name="T6" fmla="*/ 8 w 178"/>
                  <a:gd name="T7" fmla="*/ 18 h 33"/>
                  <a:gd name="T8" fmla="*/ 3 w 178"/>
                  <a:gd name="T9" fmla="*/ 8 h 33"/>
                  <a:gd name="T10" fmla="*/ 12 w 178"/>
                  <a:gd name="T11" fmla="*/ 2 h 33"/>
                  <a:gd name="T12" fmla="*/ 61 w 178"/>
                  <a:gd name="T13" fmla="*/ 1 h 33"/>
                  <a:gd name="T14" fmla="*/ 89 w 178"/>
                  <a:gd name="T15" fmla="*/ 4 h 33"/>
                  <a:gd name="T16" fmla="*/ 150 w 178"/>
                  <a:gd name="T17" fmla="*/ 8 h 33"/>
                  <a:gd name="T18" fmla="*/ 164 w 178"/>
                  <a:gd name="T19" fmla="*/ 10 h 33"/>
                  <a:gd name="T20" fmla="*/ 177 w 178"/>
                  <a:gd name="T21" fmla="*/ 17 h 33"/>
                  <a:gd name="T22" fmla="*/ 166 w 178"/>
                  <a:gd name="T23" fmla="*/ 28 h 33"/>
                  <a:gd name="T24" fmla="*/ 161 w 178"/>
                  <a:gd name="T25" fmla="*/ 32 h 33"/>
                  <a:gd name="T26" fmla="*/ 73 w 178"/>
                  <a:gd name="T27" fmla="*/ 31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8" h="33">
                    <a:moveTo>
                      <a:pt x="73" y="31"/>
                    </a:moveTo>
                    <a:cubicBezTo>
                      <a:pt x="69" y="29"/>
                      <a:pt x="70" y="14"/>
                      <a:pt x="60" y="27"/>
                    </a:cubicBezTo>
                    <a:cubicBezTo>
                      <a:pt x="57" y="30"/>
                      <a:pt x="45" y="30"/>
                      <a:pt x="41" y="27"/>
                    </a:cubicBezTo>
                    <a:cubicBezTo>
                      <a:pt x="31" y="19"/>
                      <a:pt x="20" y="19"/>
                      <a:pt x="8" y="18"/>
                    </a:cubicBezTo>
                    <a:cubicBezTo>
                      <a:pt x="0" y="18"/>
                      <a:pt x="2" y="14"/>
                      <a:pt x="3" y="8"/>
                    </a:cubicBezTo>
                    <a:cubicBezTo>
                      <a:pt x="4" y="1"/>
                      <a:pt x="5" y="0"/>
                      <a:pt x="12" y="2"/>
                    </a:cubicBezTo>
                    <a:cubicBezTo>
                      <a:pt x="28" y="7"/>
                      <a:pt x="45" y="9"/>
                      <a:pt x="61" y="1"/>
                    </a:cubicBezTo>
                    <a:cubicBezTo>
                      <a:pt x="70" y="6"/>
                      <a:pt x="79" y="4"/>
                      <a:pt x="89" y="4"/>
                    </a:cubicBezTo>
                    <a:cubicBezTo>
                      <a:pt x="109" y="9"/>
                      <a:pt x="129" y="17"/>
                      <a:pt x="150" y="8"/>
                    </a:cubicBezTo>
                    <a:cubicBezTo>
                      <a:pt x="154" y="6"/>
                      <a:pt x="159" y="8"/>
                      <a:pt x="164" y="10"/>
                    </a:cubicBezTo>
                    <a:cubicBezTo>
                      <a:pt x="169" y="11"/>
                      <a:pt x="175" y="11"/>
                      <a:pt x="177" y="17"/>
                    </a:cubicBezTo>
                    <a:cubicBezTo>
                      <a:pt x="178" y="25"/>
                      <a:pt x="170" y="26"/>
                      <a:pt x="166" y="28"/>
                    </a:cubicBezTo>
                    <a:cubicBezTo>
                      <a:pt x="164" y="29"/>
                      <a:pt x="162" y="31"/>
                      <a:pt x="161" y="32"/>
                    </a:cubicBezTo>
                    <a:cubicBezTo>
                      <a:pt x="132" y="28"/>
                      <a:pt x="102" y="33"/>
                      <a:pt x="73" y="31"/>
                    </a:cubicBezTo>
                    <a:close/>
                  </a:path>
                </a:pathLst>
              </a:custGeom>
              <a:solidFill>
                <a:srgbClr val="71B1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3" name="Freeform 200">
                <a:extLst>
                  <a:ext uri="{FF2B5EF4-FFF2-40B4-BE49-F238E27FC236}">
                    <a16:creationId xmlns:a16="http://schemas.microsoft.com/office/drawing/2014/main" id="{918F5723-1A52-45ED-9B8C-BCF9EA7ECE1E}"/>
                  </a:ext>
                </a:extLst>
              </p:cNvPr>
              <p:cNvSpPr>
                <a:spLocks/>
              </p:cNvSpPr>
              <p:nvPr/>
            </p:nvSpPr>
            <p:spPr bwMode="auto">
              <a:xfrm>
                <a:off x="1326" y="4245"/>
                <a:ext cx="167" cy="45"/>
              </a:xfrm>
              <a:custGeom>
                <a:avLst/>
                <a:gdLst>
                  <a:gd name="T0" fmla="*/ 72 w 148"/>
                  <a:gd name="T1" fmla="*/ 34 h 40"/>
                  <a:gd name="T2" fmla="*/ 85 w 148"/>
                  <a:gd name="T3" fmla="*/ 20 h 40"/>
                  <a:gd name="T4" fmla="*/ 52 w 148"/>
                  <a:gd name="T5" fmla="*/ 22 h 40"/>
                  <a:gd name="T6" fmla="*/ 49 w 148"/>
                  <a:gd name="T7" fmla="*/ 23 h 40"/>
                  <a:gd name="T8" fmla="*/ 0 w 148"/>
                  <a:gd name="T9" fmla="*/ 6 h 40"/>
                  <a:gd name="T10" fmla="*/ 108 w 148"/>
                  <a:gd name="T11" fmla="*/ 6 h 40"/>
                  <a:gd name="T12" fmla="*/ 114 w 148"/>
                  <a:gd name="T13" fmla="*/ 14 h 40"/>
                  <a:gd name="T14" fmla="*/ 129 w 148"/>
                  <a:gd name="T15" fmla="*/ 21 h 40"/>
                  <a:gd name="T16" fmla="*/ 124 w 148"/>
                  <a:gd name="T17" fmla="*/ 3 h 40"/>
                  <a:gd name="T18" fmla="*/ 148 w 148"/>
                  <a:gd name="T19" fmla="*/ 6 h 40"/>
                  <a:gd name="T20" fmla="*/ 140 w 148"/>
                  <a:gd name="T21" fmla="*/ 34 h 40"/>
                  <a:gd name="T22" fmla="*/ 72 w 148"/>
                  <a:gd name="T23" fmla="*/ 3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8" h="40">
                    <a:moveTo>
                      <a:pt x="72" y="34"/>
                    </a:moveTo>
                    <a:cubicBezTo>
                      <a:pt x="70" y="24"/>
                      <a:pt x="81" y="25"/>
                      <a:pt x="85" y="20"/>
                    </a:cubicBezTo>
                    <a:cubicBezTo>
                      <a:pt x="74" y="22"/>
                      <a:pt x="62" y="2"/>
                      <a:pt x="52" y="22"/>
                    </a:cubicBezTo>
                    <a:cubicBezTo>
                      <a:pt x="51" y="22"/>
                      <a:pt x="49" y="23"/>
                      <a:pt x="49" y="23"/>
                    </a:cubicBezTo>
                    <a:cubicBezTo>
                      <a:pt x="36" y="8"/>
                      <a:pt x="13" y="21"/>
                      <a:pt x="0" y="6"/>
                    </a:cubicBezTo>
                    <a:cubicBezTo>
                      <a:pt x="36" y="6"/>
                      <a:pt x="72" y="6"/>
                      <a:pt x="108" y="6"/>
                    </a:cubicBezTo>
                    <a:cubicBezTo>
                      <a:pt x="114" y="5"/>
                      <a:pt x="93" y="25"/>
                      <a:pt x="114" y="14"/>
                    </a:cubicBezTo>
                    <a:cubicBezTo>
                      <a:pt x="119" y="12"/>
                      <a:pt x="124" y="17"/>
                      <a:pt x="129" y="21"/>
                    </a:cubicBezTo>
                    <a:cubicBezTo>
                      <a:pt x="125" y="15"/>
                      <a:pt x="121" y="9"/>
                      <a:pt x="124" y="3"/>
                    </a:cubicBezTo>
                    <a:cubicBezTo>
                      <a:pt x="132" y="0"/>
                      <a:pt x="140" y="4"/>
                      <a:pt x="148" y="6"/>
                    </a:cubicBezTo>
                    <a:cubicBezTo>
                      <a:pt x="145" y="15"/>
                      <a:pt x="142" y="25"/>
                      <a:pt x="140" y="34"/>
                    </a:cubicBezTo>
                    <a:cubicBezTo>
                      <a:pt x="117" y="40"/>
                      <a:pt x="95" y="38"/>
                      <a:pt x="72" y="34"/>
                    </a:cubicBezTo>
                    <a:close/>
                  </a:path>
                </a:pathLst>
              </a:custGeom>
              <a:solidFill>
                <a:srgbClr val="96C7D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4" name="Freeform 201">
                <a:extLst>
                  <a:ext uri="{FF2B5EF4-FFF2-40B4-BE49-F238E27FC236}">
                    <a16:creationId xmlns:a16="http://schemas.microsoft.com/office/drawing/2014/main" id="{48E2925D-124D-4FA1-9038-760C400CAD1B}"/>
                  </a:ext>
                </a:extLst>
              </p:cNvPr>
              <p:cNvSpPr>
                <a:spLocks/>
              </p:cNvSpPr>
              <p:nvPr/>
            </p:nvSpPr>
            <p:spPr bwMode="auto">
              <a:xfrm>
                <a:off x="423" y="4233"/>
                <a:ext cx="60" cy="32"/>
              </a:xfrm>
              <a:custGeom>
                <a:avLst/>
                <a:gdLst>
                  <a:gd name="T0" fmla="*/ 4 w 54"/>
                  <a:gd name="T1" fmla="*/ 27 h 28"/>
                  <a:gd name="T2" fmla="*/ 8 w 54"/>
                  <a:gd name="T3" fmla="*/ 7 h 28"/>
                  <a:gd name="T4" fmla="*/ 50 w 54"/>
                  <a:gd name="T5" fmla="*/ 6 h 28"/>
                  <a:gd name="T6" fmla="*/ 53 w 54"/>
                  <a:gd name="T7" fmla="*/ 13 h 28"/>
                  <a:gd name="T8" fmla="*/ 46 w 54"/>
                  <a:gd name="T9" fmla="*/ 19 h 28"/>
                  <a:gd name="T10" fmla="*/ 20 w 54"/>
                  <a:gd name="T11" fmla="*/ 28 h 28"/>
                  <a:gd name="T12" fmla="*/ 4 w 54"/>
                  <a:gd name="T13" fmla="*/ 27 h 28"/>
                </a:gdLst>
                <a:ahLst/>
                <a:cxnLst>
                  <a:cxn ang="0">
                    <a:pos x="T0" y="T1"/>
                  </a:cxn>
                  <a:cxn ang="0">
                    <a:pos x="T2" y="T3"/>
                  </a:cxn>
                  <a:cxn ang="0">
                    <a:pos x="T4" y="T5"/>
                  </a:cxn>
                  <a:cxn ang="0">
                    <a:pos x="T6" y="T7"/>
                  </a:cxn>
                  <a:cxn ang="0">
                    <a:pos x="T8" y="T9"/>
                  </a:cxn>
                  <a:cxn ang="0">
                    <a:pos x="T10" y="T11"/>
                  </a:cxn>
                  <a:cxn ang="0">
                    <a:pos x="T12" y="T13"/>
                  </a:cxn>
                </a:cxnLst>
                <a:rect l="0" t="0" r="r" b="b"/>
                <a:pathLst>
                  <a:path w="54" h="28">
                    <a:moveTo>
                      <a:pt x="4" y="27"/>
                    </a:moveTo>
                    <a:cubicBezTo>
                      <a:pt x="5" y="20"/>
                      <a:pt x="0" y="7"/>
                      <a:pt x="8" y="7"/>
                    </a:cubicBezTo>
                    <a:cubicBezTo>
                      <a:pt x="22" y="7"/>
                      <a:pt x="36" y="0"/>
                      <a:pt x="50" y="6"/>
                    </a:cubicBezTo>
                    <a:cubicBezTo>
                      <a:pt x="52" y="7"/>
                      <a:pt x="54" y="12"/>
                      <a:pt x="53" y="13"/>
                    </a:cubicBezTo>
                    <a:cubicBezTo>
                      <a:pt x="52" y="16"/>
                      <a:pt x="47" y="19"/>
                      <a:pt x="46" y="19"/>
                    </a:cubicBezTo>
                    <a:cubicBezTo>
                      <a:pt x="33" y="9"/>
                      <a:pt x="28" y="23"/>
                      <a:pt x="20" y="28"/>
                    </a:cubicBezTo>
                    <a:cubicBezTo>
                      <a:pt x="15" y="28"/>
                      <a:pt x="10" y="28"/>
                      <a:pt x="4" y="27"/>
                    </a:cubicBezTo>
                    <a:close/>
                  </a:path>
                </a:pathLst>
              </a:custGeom>
              <a:solidFill>
                <a:srgbClr val="58A2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5" name="Freeform 202">
                <a:extLst>
                  <a:ext uri="{FF2B5EF4-FFF2-40B4-BE49-F238E27FC236}">
                    <a16:creationId xmlns:a16="http://schemas.microsoft.com/office/drawing/2014/main" id="{CAF04F00-E295-4019-8C28-037B08EDFC91}"/>
                  </a:ext>
                </a:extLst>
              </p:cNvPr>
              <p:cNvSpPr>
                <a:spLocks/>
              </p:cNvSpPr>
              <p:nvPr/>
            </p:nvSpPr>
            <p:spPr bwMode="auto">
              <a:xfrm>
                <a:off x="297" y="4290"/>
                <a:ext cx="31" cy="17"/>
              </a:xfrm>
              <a:custGeom>
                <a:avLst/>
                <a:gdLst>
                  <a:gd name="T0" fmla="*/ 28 w 28"/>
                  <a:gd name="T1" fmla="*/ 6 h 15"/>
                  <a:gd name="T2" fmla="*/ 11 w 28"/>
                  <a:gd name="T3" fmla="*/ 9 h 15"/>
                  <a:gd name="T4" fmla="*/ 4 w 28"/>
                  <a:gd name="T5" fmla="*/ 1 h 15"/>
                  <a:gd name="T6" fmla="*/ 28 w 28"/>
                  <a:gd name="T7" fmla="*/ 6 h 15"/>
                </a:gdLst>
                <a:ahLst/>
                <a:cxnLst>
                  <a:cxn ang="0">
                    <a:pos x="T0" y="T1"/>
                  </a:cxn>
                  <a:cxn ang="0">
                    <a:pos x="T2" y="T3"/>
                  </a:cxn>
                  <a:cxn ang="0">
                    <a:pos x="T4" y="T5"/>
                  </a:cxn>
                  <a:cxn ang="0">
                    <a:pos x="T6" y="T7"/>
                  </a:cxn>
                </a:cxnLst>
                <a:rect l="0" t="0" r="r" b="b"/>
                <a:pathLst>
                  <a:path w="28" h="15">
                    <a:moveTo>
                      <a:pt x="28" y="6"/>
                    </a:moveTo>
                    <a:cubicBezTo>
                      <a:pt x="22" y="6"/>
                      <a:pt x="17" y="6"/>
                      <a:pt x="11" y="9"/>
                    </a:cubicBezTo>
                    <a:cubicBezTo>
                      <a:pt x="0" y="15"/>
                      <a:pt x="6" y="5"/>
                      <a:pt x="4" y="1"/>
                    </a:cubicBezTo>
                    <a:cubicBezTo>
                      <a:pt x="13" y="0"/>
                      <a:pt x="21" y="1"/>
                      <a:pt x="28" y="6"/>
                    </a:cubicBezTo>
                    <a:close/>
                  </a:path>
                </a:pathLst>
              </a:custGeom>
              <a:solidFill>
                <a:srgbClr val="90BF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6" name="Freeform 203">
                <a:extLst>
                  <a:ext uri="{FF2B5EF4-FFF2-40B4-BE49-F238E27FC236}">
                    <a16:creationId xmlns:a16="http://schemas.microsoft.com/office/drawing/2014/main" id="{468C07FD-CB20-4F09-AB84-5A5728C61AF0}"/>
                  </a:ext>
                </a:extLst>
              </p:cNvPr>
              <p:cNvSpPr>
                <a:spLocks/>
              </p:cNvSpPr>
              <p:nvPr/>
            </p:nvSpPr>
            <p:spPr bwMode="auto">
              <a:xfrm>
                <a:off x="1351" y="1203"/>
                <a:ext cx="324" cy="462"/>
              </a:xfrm>
              <a:custGeom>
                <a:avLst/>
                <a:gdLst>
                  <a:gd name="T0" fmla="*/ 206 w 288"/>
                  <a:gd name="T1" fmla="*/ 21 h 412"/>
                  <a:gd name="T2" fmla="*/ 218 w 288"/>
                  <a:gd name="T3" fmla="*/ 27 h 412"/>
                  <a:gd name="T4" fmla="*/ 236 w 288"/>
                  <a:gd name="T5" fmla="*/ 75 h 412"/>
                  <a:gd name="T6" fmla="*/ 274 w 288"/>
                  <a:gd name="T7" fmla="*/ 199 h 412"/>
                  <a:gd name="T8" fmla="*/ 281 w 288"/>
                  <a:gd name="T9" fmla="*/ 215 h 412"/>
                  <a:gd name="T10" fmla="*/ 282 w 288"/>
                  <a:gd name="T11" fmla="*/ 254 h 412"/>
                  <a:gd name="T12" fmla="*/ 264 w 288"/>
                  <a:gd name="T13" fmla="*/ 343 h 412"/>
                  <a:gd name="T14" fmla="*/ 225 w 288"/>
                  <a:gd name="T15" fmla="*/ 390 h 412"/>
                  <a:gd name="T16" fmla="*/ 130 w 288"/>
                  <a:gd name="T17" fmla="*/ 410 h 412"/>
                  <a:gd name="T18" fmla="*/ 126 w 288"/>
                  <a:gd name="T19" fmla="*/ 410 h 412"/>
                  <a:gd name="T20" fmla="*/ 47 w 288"/>
                  <a:gd name="T21" fmla="*/ 383 h 412"/>
                  <a:gd name="T22" fmla="*/ 9 w 288"/>
                  <a:gd name="T23" fmla="*/ 321 h 412"/>
                  <a:gd name="T24" fmla="*/ 6 w 288"/>
                  <a:gd name="T25" fmla="*/ 314 h 412"/>
                  <a:gd name="T26" fmla="*/ 5 w 288"/>
                  <a:gd name="T27" fmla="*/ 283 h 412"/>
                  <a:gd name="T28" fmla="*/ 21 w 288"/>
                  <a:gd name="T29" fmla="*/ 174 h 412"/>
                  <a:gd name="T30" fmla="*/ 22 w 288"/>
                  <a:gd name="T31" fmla="*/ 150 h 412"/>
                  <a:gd name="T32" fmla="*/ 26 w 288"/>
                  <a:gd name="T33" fmla="*/ 92 h 412"/>
                  <a:gd name="T34" fmla="*/ 31 w 288"/>
                  <a:gd name="T35" fmla="*/ 71 h 412"/>
                  <a:gd name="T36" fmla="*/ 42 w 288"/>
                  <a:gd name="T37" fmla="*/ 23 h 412"/>
                  <a:gd name="T38" fmla="*/ 66 w 288"/>
                  <a:gd name="T39" fmla="*/ 14 h 412"/>
                  <a:gd name="T40" fmla="*/ 132 w 288"/>
                  <a:gd name="T41" fmla="*/ 6 h 412"/>
                  <a:gd name="T42" fmla="*/ 163 w 288"/>
                  <a:gd name="T43" fmla="*/ 9 h 412"/>
                  <a:gd name="T44" fmla="*/ 177 w 288"/>
                  <a:gd name="T45" fmla="*/ 73 h 412"/>
                  <a:gd name="T46" fmla="*/ 170 w 288"/>
                  <a:gd name="T47" fmla="*/ 9 h 412"/>
                  <a:gd name="T48" fmla="*/ 183 w 288"/>
                  <a:gd name="T49" fmla="*/ 13 h 412"/>
                  <a:gd name="T50" fmla="*/ 189 w 288"/>
                  <a:gd name="T51" fmla="*/ 33 h 412"/>
                  <a:gd name="T52" fmla="*/ 193 w 288"/>
                  <a:gd name="T53" fmla="*/ 15 h 412"/>
                  <a:gd name="T54" fmla="*/ 206 w 288"/>
                  <a:gd name="T55" fmla="*/ 21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88" h="412">
                    <a:moveTo>
                      <a:pt x="206" y="21"/>
                    </a:moveTo>
                    <a:cubicBezTo>
                      <a:pt x="210" y="23"/>
                      <a:pt x="214" y="25"/>
                      <a:pt x="218" y="27"/>
                    </a:cubicBezTo>
                    <a:cubicBezTo>
                      <a:pt x="228" y="41"/>
                      <a:pt x="232" y="58"/>
                      <a:pt x="236" y="75"/>
                    </a:cubicBezTo>
                    <a:cubicBezTo>
                      <a:pt x="247" y="117"/>
                      <a:pt x="266" y="156"/>
                      <a:pt x="274" y="199"/>
                    </a:cubicBezTo>
                    <a:cubicBezTo>
                      <a:pt x="275" y="205"/>
                      <a:pt x="279" y="209"/>
                      <a:pt x="281" y="215"/>
                    </a:cubicBezTo>
                    <a:cubicBezTo>
                      <a:pt x="281" y="228"/>
                      <a:pt x="288" y="241"/>
                      <a:pt x="282" y="254"/>
                    </a:cubicBezTo>
                    <a:cubicBezTo>
                      <a:pt x="275" y="283"/>
                      <a:pt x="268" y="313"/>
                      <a:pt x="264" y="343"/>
                    </a:cubicBezTo>
                    <a:cubicBezTo>
                      <a:pt x="260" y="369"/>
                      <a:pt x="243" y="379"/>
                      <a:pt x="225" y="390"/>
                    </a:cubicBezTo>
                    <a:cubicBezTo>
                      <a:pt x="196" y="408"/>
                      <a:pt x="163" y="411"/>
                      <a:pt x="130" y="410"/>
                    </a:cubicBezTo>
                    <a:cubicBezTo>
                      <a:pt x="128" y="412"/>
                      <a:pt x="127" y="412"/>
                      <a:pt x="126" y="410"/>
                    </a:cubicBezTo>
                    <a:cubicBezTo>
                      <a:pt x="99" y="403"/>
                      <a:pt x="73" y="395"/>
                      <a:pt x="47" y="383"/>
                    </a:cubicBezTo>
                    <a:cubicBezTo>
                      <a:pt x="21" y="371"/>
                      <a:pt x="7" y="351"/>
                      <a:pt x="9" y="321"/>
                    </a:cubicBezTo>
                    <a:cubicBezTo>
                      <a:pt x="9" y="318"/>
                      <a:pt x="8" y="315"/>
                      <a:pt x="6" y="314"/>
                    </a:cubicBezTo>
                    <a:cubicBezTo>
                      <a:pt x="0" y="304"/>
                      <a:pt x="0" y="293"/>
                      <a:pt x="5" y="283"/>
                    </a:cubicBezTo>
                    <a:cubicBezTo>
                      <a:pt x="12" y="246"/>
                      <a:pt x="10" y="209"/>
                      <a:pt x="21" y="174"/>
                    </a:cubicBezTo>
                    <a:cubicBezTo>
                      <a:pt x="23" y="166"/>
                      <a:pt x="22" y="158"/>
                      <a:pt x="22" y="150"/>
                    </a:cubicBezTo>
                    <a:cubicBezTo>
                      <a:pt x="26" y="131"/>
                      <a:pt x="25" y="111"/>
                      <a:pt x="26" y="92"/>
                    </a:cubicBezTo>
                    <a:cubicBezTo>
                      <a:pt x="27" y="84"/>
                      <a:pt x="28" y="77"/>
                      <a:pt x="31" y="71"/>
                    </a:cubicBezTo>
                    <a:cubicBezTo>
                      <a:pt x="46" y="58"/>
                      <a:pt x="43" y="40"/>
                      <a:pt x="42" y="23"/>
                    </a:cubicBezTo>
                    <a:cubicBezTo>
                      <a:pt x="50" y="20"/>
                      <a:pt x="58" y="17"/>
                      <a:pt x="66" y="14"/>
                    </a:cubicBezTo>
                    <a:cubicBezTo>
                      <a:pt x="87" y="6"/>
                      <a:pt x="108" y="0"/>
                      <a:pt x="132" y="6"/>
                    </a:cubicBezTo>
                    <a:cubicBezTo>
                      <a:pt x="140" y="8"/>
                      <a:pt x="152" y="11"/>
                      <a:pt x="163" y="9"/>
                    </a:cubicBezTo>
                    <a:cubicBezTo>
                      <a:pt x="163" y="33"/>
                      <a:pt x="166" y="56"/>
                      <a:pt x="177" y="73"/>
                    </a:cubicBezTo>
                    <a:cubicBezTo>
                      <a:pt x="172" y="55"/>
                      <a:pt x="155" y="34"/>
                      <a:pt x="170" y="9"/>
                    </a:cubicBezTo>
                    <a:cubicBezTo>
                      <a:pt x="175" y="8"/>
                      <a:pt x="179" y="10"/>
                      <a:pt x="183" y="13"/>
                    </a:cubicBezTo>
                    <a:cubicBezTo>
                      <a:pt x="188" y="19"/>
                      <a:pt x="185" y="27"/>
                      <a:pt x="189" y="33"/>
                    </a:cubicBezTo>
                    <a:cubicBezTo>
                      <a:pt x="187" y="26"/>
                      <a:pt x="185" y="19"/>
                      <a:pt x="193" y="15"/>
                    </a:cubicBezTo>
                    <a:cubicBezTo>
                      <a:pt x="199" y="14"/>
                      <a:pt x="203" y="16"/>
                      <a:pt x="206" y="21"/>
                    </a:cubicBezTo>
                    <a:close/>
                  </a:path>
                </a:pathLst>
              </a:custGeom>
              <a:solidFill>
                <a:srgbClr val="FAF5E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7" name="Freeform 204">
                <a:extLst>
                  <a:ext uri="{FF2B5EF4-FFF2-40B4-BE49-F238E27FC236}">
                    <a16:creationId xmlns:a16="http://schemas.microsoft.com/office/drawing/2014/main" id="{044C894C-AA31-44E3-9D1D-72A330A330D5}"/>
                  </a:ext>
                </a:extLst>
              </p:cNvPr>
              <p:cNvSpPr>
                <a:spLocks/>
              </p:cNvSpPr>
              <p:nvPr/>
            </p:nvSpPr>
            <p:spPr bwMode="auto">
              <a:xfrm>
                <a:off x="698" y="2535"/>
                <a:ext cx="537" cy="813"/>
              </a:xfrm>
              <a:custGeom>
                <a:avLst/>
                <a:gdLst>
                  <a:gd name="T0" fmla="*/ 91 w 478"/>
                  <a:gd name="T1" fmla="*/ 146 h 724"/>
                  <a:gd name="T2" fmla="*/ 76 w 478"/>
                  <a:gd name="T3" fmla="*/ 120 h 724"/>
                  <a:gd name="T4" fmla="*/ 55 w 478"/>
                  <a:gd name="T5" fmla="*/ 104 h 724"/>
                  <a:gd name="T6" fmla="*/ 28 w 478"/>
                  <a:gd name="T7" fmla="*/ 79 h 724"/>
                  <a:gd name="T8" fmla="*/ 52 w 478"/>
                  <a:gd name="T9" fmla="*/ 49 h 724"/>
                  <a:gd name="T10" fmla="*/ 60 w 478"/>
                  <a:gd name="T11" fmla="*/ 0 h 724"/>
                  <a:gd name="T12" fmla="*/ 81 w 478"/>
                  <a:gd name="T13" fmla="*/ 54 h 724"/>
                  <a:gd name="T14" fmla="*/ 107 w 478"/>
                  <a:gd name="T15" fmla="*/ 96 h 724"/>
                  <a:gd name="T16" fmla="*/ 107 w 478"/>
                  <a:gd name="T17" fmla="*/ 95 h 724"/>
                  <a:gd name="T18" fmla="*/ 142 w 478"/>
                  <a:gd name="T19" fmla="*/ 117 h 724"/>
                  <a:gd name="T20" fmla="*/ 161 w 478"/>
                  <a:gd name="T21" fmla="*/ 77 h 724"/>
                  <a:gd name="T22" fmla="*/ 224 w 478"/>
                  <a:gd name="T23" fmla="*/ 84 h 724"/>
                  <a:gd name="T24" fmla="*/ 247 w 478"/>
                  <a:gd name="T25" fmla="*/ 92 h 724"/>
                  <a:gd name="T26" fmla="*/ 246 w 478"/>
                  <a:gd name="T27" fmla="*/ 137 h 724"/>
                  <a:gd name="T28" fmla="*/ 295 w 478"/>
                  <a:gd name="T29" fmla="*/ 148 h 724"/>
                  <a:gd name="T30" fmla="*/ 295 w 478"/>
                  <a:gd name="T31" fmla="*/ 148 h 724"/>
                  <a:gd name="T32" fmla="*/ 324 w 478"/>
                  <a:gd name="T33" fmla="*/ 149 h 724"/>
                  <a:gd name="T34" fmla="*/ 344 w 478"/>
                  <a:gd name="T35" fmla="*/ 127 h 724"/>
                  <a:gd name="T36" fmla="*/ 399 w 478"/>
                  <a:gd name="T37" fmla="*/ 139 h 724"/>
                  <a:gd name="T38" fmla="*/ 454 w 478"/>
                  <a:gd name="T39" fmla="*/ 146 h 724"/>
                  <a:gd name="T40" fmla="*/ 473 w 478"/>
                  <a:gd name="T41" fmla="*/ 186 h 724"/>
                  <a:gd name="T42" fmla="*/ 420 w 478"/>
                  <a:gd name="T43" fmla="*/ 151 h 724"/>
                  <a:gd name="T44" fmla="*/ 341 w 478"/>
                  <a:gd name="T45" fmla="*/ 140 h 724"/>
                  <a:gd name="T46" fmla="*/ 354 w 478"/>
                  <a:gd name="T47" fmla="*/ 214 h 724"/>
                  <a:gd name="T48" fmla="*/ 322 w 478"/>
                  <a:gd name="T49" fmla="*/ 227 h 724"/>
                  <a:gd name="T50" fmla="*/ 279 w 478"/>
                  <a:gd name="T51" fmla="*/ 218 h 724"/>
                  <a:gd name="T52" fmla="*/ 279 w 478"/>
                  <a:gd name="T53" fmla="*/ 288 h 724"/>
                  <a:gd name="T54" fmla="*/ 257 w 478"/>
                  <a:gd name="T55" fmla="*/ 220 h 724"/>
                  <a:gd name="T56" fmla="*/ 246 w 478"/>
                  <a:gd name="T57" fmla="*/ 237 h 724"/>
                  <a:gd name="T58" fmla="*/ 244 w 478"/>
                  <a:gd name="T59" fmla="*/ 275 h 724"/>
                  <a:gd name="T60" fmla="*/ 269 w 478"/>
                  <a:gd name="T61" fmla="*/ 316 h 724"/>
                  <a:gd name="T62" fmla="*/ 279 w 478"/>
                  <a:gd name="T63" fmla="*/ 350 h 724"/>
                  <a:gd name="T64" fmla="*/ 228 w 478"/>
                  <a:gd name="T65" fmla="*/ 313 h 724"/>
                  <a:gd name="T66" fmla="*/ 245 w 478"/>
                  <a:gd name="T67" fmla="*/ 429 h 724"/>
                  <a:gd name="T68" fmla="*/ 281 w 478"/>
                  <a:gd name="T69" fmla="*/ 507 h 724"/>
                  <a:gd name="T70" fmla="*/ 311 w 478"/>
                  <a:gd name="T71" fmla="*/ 467 h 724"/>
                  <a:gd name="T72" fmla="*/ 322 w 478"/>
                  <a:gd name="T73" fmla="*/ 508 h 724"/>
                  <a:gd name="T74" fmla="*/ 328 w 478"/>
                  <a:gd name="T75" fmla="*/ 539 h 724"/>
                  <a:gd name="T76" fmla="*/ 306 w 478"/>
                  <a:gd name="T77" fmla="*/ 602 h 724"/>
                  <a:gd name="T78" fmla="*/ 307 w 478"/>
                  <a:gd name="T79" fmla="*/ 600 h 724"/>
                  <a:gd name="T80" fmla="*/ 318 w 478"/>
                  <a:gd name="T81" fmla="*/ 630 h 724"/>
                  <a:gd name="T82" fmla="*/ 246 w 478"/>
                  <a:gd name="T83" fmla="*/ 575 h 724"/>
                  <a:gd name="T84" fmla="*/ 220 w 478"/>
                  <a:gd name="T85" fmla="*/ 516 h 724"/>
                  <a:gd name="T86" fmla="*/ 225 w 478"/>
                  <a:gd name="T87" fmla="*/ 445 h 724"/>
                  <a:gd name="T88" fmla="*/ 203 w 478"/>
                  <a:gd name="T89" fmla="*/ 517 h 724"/>
                  <a:gd name="T90" fmla="*/ 186 w 478"/>
                  <a:gd name="T91" fmla="*/ 529 h 724"/>
                  <a:gd name="T92" fmla="*/ 197 w 478"/>
                  <a:gd name="T93" fmla="*/ 637 h 724"/>
                  <a:gd name="T94" fmla="*/ 155 w 478"/>
                  <a:gd name="T95" fmla="*/ 724 h 724"/>
                  <a:gd name="T96" fmla="*/ 169 w 478"/>
                  <a:gd name="T97" fmla="*/ 663 h 724"/>
                  <a:gd name="T98" fmla="*/ 150 w 478"/>
                  <a:gd name="T99" fmla="*/ 676 h 724"/>
                  <a:gd name="T100" fmla="*/ 168 w 478"/>
                  <a:gd name="T101" fmla="*/ 604 h 724"/>
                  <a:gd name="T102" fmla="*/ 150 w 478"/>
                  <a:gd name="T103" fmla="*/ 572 h 724"/>
                  <a:gd name="T104" fmla="*/ 147 w 478"/>
                  <a:gd name="T105" fmla="*/ 521 h 724"/>
                  <a:gd name="T106" fmla="*/ 159 w 478"/>
                  <a:gd name="T107" fmla="*/ 443 h 724"/>
                  <a:gd name="T108" fmla="*/ 156 w 478"/>
                  <a:gd name="T109" fmla="*/ 280 h 724"/>
                  <a:gd name="T110" fmla="*/ 162 w 478"/>
                  <a:gd name="T111" fmla="*/ 189 h 7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78" h="724">
                    <a:moveTo>
                      <a:pt x="162" y="189"/>
                    </a:moveTo>
                    <a:cubicBezTo>
                      <a:pt x="160" y="188"/>
                      <a:pt x="157" y="188"/>
                      <a:pt x="155" y="187"/>
                    </a:cubicBezTo>
                    <a:cubicBezTo>
                      <a:pt x="132" y="177"/>
                      <a:pt x="110" y="167"/>
                      <a:pt x="87" y="156"/>
                    </a:cubicBezTo>
                    <a:cubicBezTo>
                      <a:pt x="85" y="152"/>
                      <a:pt x="87" y="148"/>
                      <a:pt x="91" y="146"/>
                    </a:cubicBezTo>
                    <a:cubicBezTo>
                      <a:pt x="99" y="141"/>
                      <a:pt x="100" y="137"/>
                      <a:pt x="91" y="130"/>
                    </a:cubicBezTo>
                    <a:cubicBezTo>
                      <a:pt x="78" y="120"/>
                      <a:pt x="83" y="100"/>
                      <a:pt x="70" y="88"/>
                    </a:cubicBezTo>
                    <a:cubicBezTo>
                      <a:pt x="67" y="90"/>
                      <a:pt x="70" y="92"/>
                      <a:pt x="70" y="94"/>
                    </a:cubicBezTo>
                    <a:cubicBezTo>
                      <a:pt x="71" y="103"/>
                      <a:pt x="86" y="109"/>
                      <a:pt x="76" y="120"/>
                    </a:cubicBezTo>
                    <a:cubicBezTo>
                      <a:pt x="65" y="132"/>
                      <a:pt x="52" y="139"/>
                      <a:pt x="35" y="132"/>
                    </a:cubicBezTo>
                    <a:cubicBezTo>
                      <a:pt x="35" y="132"/>
                      <a:pt x="35" y="132"/>
                      <a:pt x="35" y="132"/>
                    </a:cubicBezTo>
                    <a:cubicBezTo>
                      <a:pt x="41" y="129"/>
                      <a:pt x="48" y="126"/>
                      <a:pt x="54" y="122"/>
                    </a:cubicBezTo>
                    <a:cubicBezTo>
                      <a:pt x="63" y="117"/>
                      <a:pt x="64" y="111"/>
                      <a:pt x="55" y="104"/>
                    </a:cubicBezTo>
                    <a:cubicBezTo>
                      <a:pt x="54" y="91"/>
                      <a:pt x="48" y="81"/>
                      <a:pt x="42" y="70"/>
                    </a:cubicBezTo>
                    <a:cubicBezTo>
                      <a:pt x="37" y="86"/>
                      <a:pt x="55" y="91"/>
                      <a:pt x="55" y="104"/>
                    </a:cubicBezTo>
                    <a:cubicBezTo>
                      <a:pt x="42" y="102"/>
                      <a:pt x="34" y="115"/>
                      <a:pt x="21" y="115"/>
                    </a:cubicBezTo>
                    <a:cubicBezTo>
                      <a:pt x="43" y="105"/>
                      <a:pt x="32" y="91"/>
                      <a:pt x="28" y="79"/>
                    </a:cubicBezTo>
                    <a:cubicBezTo>
                      <a:pt x="22" y="65"/>
                      <a:pt x="25" y="46"/>
                      <a:pt x="0" y="39"/>
                    </a:cubicBezTo>
                    <a:cubicBezTo>
                      <a:pt x="16" y="36"/>
                      <a:pt x="26" y="34"/>
                      <a:pt x="35" y="33"/>
                    </a:cubicBezTo>
                    <a:cubicBezTo>
                      <a:pt x="43" y="43"/>
                      <a:pt x="18" y="36"/>
                      <a:pt x="28" y="47"/>
                    </a:cubicBezTo>
                    <a:cubicBezTo>
                      <a:pt x="35" y="54"/>
                      <a:pt x="44" y="53"/>
                      <a:pt x="52" y="49"/>
                    </a:cubicBezTo>
                    <a:cubicBezTo>
                      <a:pt x="54" y="48"/>
                      <a:pt x="57" y="45"/>
                      <a:pt x="57" y="44"/>
                    </a:cubicBezTo>
                    <a:cubicBezTo>
                      <a:pt x="51" y="32"/>
                      <a:pt x="59" y="19"/>
                      <a:pt x="54" y="7"/>
                    </a:cubicBezTo>
                    <a:cubicBezTo>
                      <a:pt x="52" y="2"/>
                      <a:pt x="55" y="1"/>
                      <a:pt x="59" y="0"/>
                    </a:cubicBezTo>
                    <a:cubicBezTo>
                      <a:pt x="59" y="0"/>
                      <a:pt x="60" y="0"/>
                      <a:pt x="60" y="0"/>
                    </a:cubicBezTo>
                    <a:cubicBezTo>
                      <a:pt x="61" y="2"/>
                      <a:pt x="64" y="3"/>
                      <a:pt x="65" y="6"/>
                    </a:cubicBezTo>
                    <a:cubicBezTo>
                      <a:pt x="66" y="12"/>
                      <a:pt x="66" y="19"/>
                      <a:pt x="68" y="26"/>
                    </a:cubicBezTo>
                    <a:cubicBezTo>
                      <a:pt x="73" y="39"/>
                      <a:pt x="76" y="52"/>
                      <a:pt x="58" y="58"/>
                    </a:cubicBezTo>
                    <a:cubicBezTo>
                      <a:pt x="69" y="67"/>
                      <a:pt x="75" y="62"/>
                      <a:pt x="81" y="54"/>
                    </a:cubicBezTo>
                    <a:cubicBezTo>
                      <a:pt x="84" y="51"/>
                      <a:pt x="87" y="49"/>
                      <a:pt x="91" y="52"/>
                    </a:cubicBezTo>
                    <a:cubicBezTo>
                      <a:pt x="95" y="54"/>
                      <a:pt x="97" y="58"/>
                      <a:pt x="95" y="62"/>
                    </a:cubicBezTo>
                    <a:cubicBezTo>
                      <a:pt x="84" y="75"/>
                      <a:pt x="93" y="80"/>
                      <a:pt x="103" y="86"/>
                    </a:cubicBezTo>
                    <a:cubicBezTo>
                      <a:pt x="106" y="88"/>
                      <a:pt x="109" y="92"/>
                      <a:pt x="107" y="96"/>
                    </a:cubicBezTo>
                    <a:cubicBezTo>
                      <a:pt x="103" y="100"/>
                      <a:pt x="98" y="97"/>
                      <a:pt x="93" y="98"/>
                    </a:cubicBezTo>
                    <a:cubicBezTo>
                      <a:pt x="96" y="107"/>
                      <a:pt x="99" y="116"/>
                      <a:pt x="109" y="122"/>
                    </a:cubicBezTo>
                    <a:cubicBezTo>
                      <a:pt x="109" y="113"/>
                      <a:pt x="103" y="105"/>
                      <a:pt x="106" y="97"/>
                    </a:cubicBezTo>
                    <a:cubicBezTo>
                      <a:pt x="107" y="96"/>
                      <a:pt x="107" y="95"/>
                      <a:pt x="107" y="95"/>
                    </a:cubicBezTo>
                    <a:cubicBezTo>
                      <a:pt x="124" y="95"/>
                      <a:pt x="141" y="98"/>
                      <a:pt x="156" y="86"/>
                    </a:cubicBezTo>
                    <a:cubicBezTo>
                      <a:pt x="158" y="85"/>
                      <a:pt x="161" y="88"/>
                      <a:pt x="162" y="90"/>
                    </a:cubicBezTo>
                    <a:cubicBezTo>
                      <a:pt x="164" y="94"/>
                      <a:pt x="163" y="97"/>
                      <a:pt x="160" y="99"/>
                    </a:cubicBezTo>
                    <a:cubicBezTo>
                      <a:pt x="153" y="104"/>
                      <a:pt x="146" y="109"/>
                      <a:pt x="142" y="117"/>
                    </a:cubicBezTo>
                    <a:cubicBezTo>
                      <a:pt x="138" y="121"/>
                      <a:pt x="132" y="118"/>
                      <a:pt x="127" y="118"/>
                    </a:cubicBezTo>
                    <a:cubicBezTo>
                      <a:pt x="133" y="131"/>
                      <a:pt x="133" y="131"/>
                      <a:pt x="145" y="137"/>
                    </a:cubicBezTo>
                    <a:cubicBezTo>
                      <a:pt x="149" y="129"/>
                      <a:pt x="138" y="123"/>
                      <a:pt x="144" y="115"/>
                    </a:cubicBezTo>
                    <a:cubicBezTo>
                      <a:pt x="158" y="106"/>
                      <a:pt x="171" y="98"/>
                      <a:pt x="161" y="77"/>
                    </a:cubicBezTo>
                    <a:cubicBezTo>
                      <a:pt x="158" y="72"/>
                      <a:pt x="157" y="64"/>
                      <a:pt x="168" y="64"/>
                    </a:cubicBezTo>
                    <a:cubicBezTo>
                      <a:pt x="180" y="76"/>
                      <a:pt x="198" y="67"/>
                      <a:pt x="211" y="77"/>
                    </a:cubicBezTo>
                    <a:cubicBezTo>
                      <a:pt x="216" y="78"/>
                      <a:pt x="220" y="80"/>
                      <a:pt x="224" y="83"/>
                    </a:cubicBezTo>
                    <a:cubicBezTo>
                      <a:pt x="224" y="84"/>
                      <a:pt x="224" y="84"/>
                      <a:pt x="224" y="84"/>
                    </a:cubicBezTo>
                    <a:cubicBezTo>
                      <a:pt x="227" y="91"/>
                      <a:pt x="227" y="99"/>
                      <a:pt x="223" y="106"/>
                    </a:cubicBezTo>
                    <a:cubicBezTo>
                      <a:pt x="219" y="114"/>
                      <a:pt x="222" y="120"/>
                      <a:pt x="228" y="126"/>
                    </a:cubicBezTo>
                    <a:cubicBezTo>
                      <a:pt x="221" y="112"/>
                      <a:pt x="235" y="101"/>
                      <a:pt x="235" y="88"/>
                    </a:cubicBezTo>
                    <a:cubicBezTo>
                      <a:pt x="240" y="86"/>
                      <a:pt x="243" y="91"/>
                      <a:pt x="247" y="92"/>
                    </a:cubicBezTo>
                    <a:cubicBezTo>
                      <a:pt x="249" y="94"/>
                      <a:pt x="253" y="93"/>
                      <a:pt x="255" y="96"/>
                    </a:cubicBezTo>
                    <a:cubicBezTo>
                      <a:pt x="256" y="97"/>
                      <a:pt x="256" y="98"/>
                      <a:pt x="256" y="100"/>
                    </a:cubicBezTo>
                    <a:cubicBezTo>
                      <a:pt x="254" y="102"/>
                      <a:pt x="250" y="107"/>
                      <a:pt x="251" y="108"/>
                    </a:cubicBezTo>
                    <a:cubicBezTo>
                      <a:pt x="269" y="121"/>
                      <a:pt x="252" y="128"/>
                      <a:pt x="246" y="137"/>
                    </a:cubicBezTo>
                    <a:cubicBezTo>
                      <a:pt x="245" y="139"/>
                      <a:pt x="245" y="141"/>
                      <a:pt x="245" y="143"/>
                    </a:cubicBezTo>
                    <a:cubicBezTo>
                      <a:pt x="262" y="132"/>
                      <a:pt x="263" y="117"/>
                      <a:pt x="256" y="100"/>
                    </a:cubicBezTo>
                    <a:cubicBezTo>
                      <a:pt x="267" y="95"/>
                      <a:pt x="270" y="109"/>
                      <a:pt x="279" y="108"/>
                    </a:cubicBezTo>
                    <a:cubicBezTo>
                      <a:pt x="278" y="124"/>
                      <a:pt x="292" y="134"/>
                      <a:pt x="295" y="148"/>
                    </a:cubicBezTo>
                    <a:cubicBezTo>
                      <a:pt x="293" y="150"/>
                      <a:pt x="295" y="147"/>
                      <a:pt x="294" y="149"/>
                    </a:cubicBezTo>
                    <a:cubicBezTo>
                      <a:pt x="291" y="153"/>
                      <a:pt x="284" y="154"/>
                      <a:pt x="286" y="161"/>
                    </a:cubicBezTo>
                    <a:cubicBezTo>
                      <a:pt x="286" y="163"/>
                      <a:pt x="289" y="163"/>
                      <a:pt x="291" y="162"/>
                    </a:cubicBezTo>
                    <a:cubicBezTo>
                      <a:pt x="300" y="160"/>
                      <a:pt x="293" y="152"/>
                      <a:pt x="295" y="148"/>
                    </a:cubicBezTo>
                    <a:cubicBezTo>
                      <a:pt x="298" y="144"/>
                      <a:pt x="296" y="140"/>
                      <a:pt x="296" y="137"/>
                    </a:cubicBezTo>
                    <a:cubicBezTo>
                      <a:pt x="296" y="133"/>
                      <a:pt x="296" y="129"/>
                      <a:pt x="300" y="128"/>
                    </a:cubicBezTo>
                    <a:cubicBezTo>
                      <a:pt x="304" y="127"/>
                      <a:pt x="307" y="130"/>
                      <a:pt x="309" y="133"/>
                    </a:cubicBezTo>
                    <a:cubicBezTo>
                      <a:pt x="313" y="139"/>
                      <a:pt x="313" y="148"/>
                      <a:pt x="324" y="149"/>
                    </a:cubicBezTo>
                    <a:cubicBezTo>
                      <a:pt x="327" y="141"/>
                      <a:pt x="320" y="137"/>
                      <a:pt x="318" y="132"/>
                    </a:cubicBezTo>
                    <a:cubicBezTo>
                      <a:pt x="310" y="118"/>
                      <a:pt x="319" y="122"/>
                      <a:pt x="327" y="124"/>
                    </a:cubicBezTo>
                    <a:cubicBezTo>
                      <a:pt x="328" y="123"/>
                      <a:pt x="328" y="123"/>
                      <a:pt x="328" y="123"/>
                    </a:cubicBezTo>
                    <a:cubicBezTo>
                      <a:pt x="332" y="130"/>
                      <a:pt x="339" y="123"/>
                      <a:pt x="344" y="127"/>
                    </a:cubicBezTo>
                    <a:cubicBezTo>
                      <a:pt x="351" y="129"/>
                      <a:pt x="359" y="130"/>
                      <a:pt x="367" y="132"/>
                    </a:cubicBezTo>
                    <a:cubicBezTo>
                      <a:pt x="370" y="132"/>
                      <a:pt x="373" y="134"/>
                      <a:pt x="375" y="135"/>
                    </a:cubicBezTo>
                    <a:cubicBezTo>
                      <a:pt x="381" y="134"/>
                      <a:pt x="385" y="142"/>
                      <a:pt x="391" y="139"/>
                    </a:cubicBezTo>
                    <a:cubicBezTo>
                      <a:pt x="394" y="138"/>
                      <a:pt x="396" y="137"/>
                      <a:pt x="399" y="139"/>
                    </a:cubicBezTo>
                    <a:cubicBezTo>
                      <a:pt x="409" y="141"/>
                      <a:pt x="418" y="142"/>
                      <a:pt x="427" y="144"/>
                    </a:cubicBezTo>
                    <a:cubicBezTo>
                      <a:pt x="429" y="144"/>
                      <a:pt x="432" y="143"/>
                      <a:pt x="434" y="144"/>
                    </a:cubicBezTo>
                    <a:cubicBezTo>
                      <a:pt x="439" y="144"/>
                      <a:pt x="444" y="144"/>
                      <a:pt x="449" y="145"/>
                    </a:cubicBezTo>
                    <a:cubicBezTo>
                      <a:pt x="451" y="145"/>
                      <a:pt x="453" y="145"/>
                      <a:pt x="454" y="146"/>
                    </a:cubicBezTo>
                    <a:cubicBezTo>
                      <a:pt x="460" y="148"/>
                      <a:pt x="466" y="147"/>
                      <a:pt x="472" y="151"/>
                    </a:cubicBezTo>
                    <a:cubicBezTo>
                      <a:pt x="471" y="152"/>
                      <a:pt x="471" y="152"/>
                      <a:pt x="471" y="152"/>
                    </a:cubicBezTo>
                    <a:cubicBezTo>
                      <a:pt x="457" y="156"/>
                      <a:pt x="456" y="164"/>
                      <a:pt x="465" y="175"/>
                    </a:cubicBezTo>
                    <a:cubicBezTo>
                      <a:pt x="467" y="178"/>
                      <a:pt x="470" y="183"/>
                      <a:pt x="473" y="186"/>
                    </a:cubicBezTo>
                    <a:cubicBezTo>
                      <a:pt x="476" y="189"/>
                      <a:pt x="478" y="192"/>
                      <a:pt x="473" y="195"/>
                    </a:cubicBezTo>
                    <a:cubicBezTo>
                      <a:pt x="471" y="197"/>
                      <a:pt x="468" y="199"/>
                      <a:pt x="466" y="198"/>
                    </a:cubicBezTo>
                    <a:cubicBezTo>
                      <a:pt x="463" y="198"/>
                      <a:pt x="462" y="194"/>
                      <a:pt x="462" y="190"/>
                    </a:cubicBezTo>
                    <a:cubicBezTo>
                      <a:pt x="458" y="163"/>
                      <a:pt x="447" y="152"/>
                      <a:pt x="420" y="151"/>
                    </a:cubicBezTo>
                    <a:cubicBezTo>
                      <a:pt x="412" y="151"/>
                      <a:pt x="405" y="147"/>
                      <a:pt x="397" y="145"/>
                    </a:cubicBezTo>
                    <a:cubicBezTo>
                      <a:pt x="386" y="142"/>
                      <a:pt x="385" y="147"/>
                      <a:pt x="387" y="156"/>
                    </a:cubicBezTo>
                    <a:cubicBezTo>
                      <a:pt x="380" y="160"/>
                      <a:pt x="373" y="145"/>
                      <a:pt x="367" y="156"/>
                    </a:cubicBezTo>
                    <a:cubicBezTo>
                      <a:pt x="354" y="158"/>
                      <a:pt x="353" y="141"/>
                      <a:pt x="341" y="140"/>
                    </a:cubicBezTo>
                    <a:cubicBezTo>
                      <a:pt x="349" y="148"/>
                      <a:pt x="349" y="165"/>
                      <a:pt x="367" y="156"/>
                    </a:cubicBezTo>
                    <a:cubicBezTo>
                      <a:pt x="373" y="153"/>
                      <a:pt x="380" y="168"/>
                      <a:pt x="387" y="156"/>
                    </a:cubicBezTo>
                    <a:cubicBezTo>
                      <a:pt x="396" y="161"/>
                      <a:pt x="398" y="170"/>
                      <a:pt x="401" y="179"/>
                    </a:cubicBezTo>
                    <a:cubicBezTo>
                      <a:pt x="368" y="178"/>
                      <a:pt x="352" y="190"/>
                      <a:pt x="354" y="214"/>
                    </a:cubicBezTo>
                    <a:cubicBezTo>
                      <a:pt x="343" y="206"/>
                      <a:pt x="341" y="187"/>
                      <a:pt x="322" y="191"/>
                    </a:cubicBezTo>
                    <a:cubicBezTo>
                      <a:pt x="325" y="199"/>
                      <a:pt x="328" y="209"/>
                      <a:pt x="331" y="219"/>
                    </a:cubicBezTo>
                    <a:cubicBezTo>
                      <a:pt x="333" y="223"/>
                      <a:pt x="334" y="228"/>
                      <a:pt x="327" y="228"/>
                    </a:cubicBezTo>
                    <a:cubicBezTo>
                      <a:pt x="325" y="229"/>
                      <a:pt x="323" y="229"/>
                      <a:pt x="322" y="227"/>
                    </a:cubicBezTo>
                    <a:cubicBezTo>
                      <a:pt x="317" y="211"/>
                      <a:pt x="314" y="193"/>
                      <a:pt x="293" y="185"/>
                    </a:cubicBezTo>
                    <a:cubicBezTo>
                      <a:pt x="294" y="196"/>
                      <a:pt x="298" y="203"/>
                      <a:pt x="303" y="210"/>
                    </a:cubicBezTo>
                    <a:cubicBezTo>
                      <a:pt x="307" y="216"/>
                      <a:pt x="310" y="221"/>
                      <a:pt x="301" y="224"/>
                    </a:cubicBezTo>
                    <a:cubicBezTo>
                      <a:pt x="293" y="225"/>
                      <a:pt x="285" y="225"/>
                      <a:pt x="279" y="218"/>
                    </a:cubicBezTo>
                    <a:cubicBezTo>
                      <a:pt x="278" y="209"/>
                      <a:pt x="285" y="199"/>
                      <a:pt x="275" y="193"/>
                    </a:cubicBezTo>
                    <a:cubicBezTo>
                      <a:pt x="277" y="200"/>
                      <a:pt x="275" y="209"/>
                      <a:pt x="276" y="217"/>
                    </a:cubicBezTo>
                    <a:cubicBezTo>
                      <a:pt x="277" y="235"/>
                      <a:pt x="277" y="253"/>
                      <a:pt x="276" y="272"/>
                    </a:cubicBezTo>
                    <a:cubicBezTo>
                      <a:pt x="272" y="278"/>
                      <a:pt x="282" y="282"/>
                      <a:pt x="279" y="288"/>
                    </a:cubicBezTo>
                    <a:cubicBezTo>
                      <a:pt x="272" y="294"/>
                      <a:pt x="270" y="295"/>
                      <a:pt x="268" y="285"/>
                    </a:cubicBezTo>
                    <a:cubicBezTo>
                      <a:pt x="265" y="273"/>
                      <a:pt x="259" y="276"/>
                      <a:pt x="252" y="277"/>
                    </a:cubicBezTo>
                    <a:cubicBezTo>
                      <a:pt x="250" y="275"/>
                      <a:pt x="248" y="271"/>
                      <a:pt x="249" y="270"/>
                    </a:cubicBezTo>
                    <a:cubicBezTo>
                      <a:pt x="267" y="256"/>
                      <a:pt x="252" y="236"/>
                      <a:pt x="257" y="220"/>
                    </a:cubicBezTo>
                    <a:cubicBezTo>
                      <a:pt x="259" y="215"/>
                      <a:pt x="254" y="211"/>
                      <a:pt x="251" y="208"/>
                    </a:cubicBezTo>
                    <a:cubicBezTo>
                      <a:pt x="247" y="205"/>
                      <a:pt x="250" y="199"/>
                      <a:pt x="246" y="196"/>
                    </a:cubicBezTo>
                    <a:cubicBezTo>
                      <a:pt x="242" y="204"/>
                      <a:pt x="249" y="205"/>
                      <a:pt x="252" y="209"/>
                    </a:cubicBezTo>
                    <a:cubicBezTo>
                      <a:pt x="256" y="220"/>
                      <a:pt x="240" y="228"/>
                      <a:pt x="246" y="237"/>
                    </a:cubicBezTo>
                    <a:cubicBezTo>
                      <a:pt x="257" y="251"/>
                      <a:pt x="248" y="262"/>
                      <a:pt x="244" y="275"/>
                    </a:cubicBezTo>
                    <a:cubicBezTo>
                      <a:pt x="238" y="279"/>
                      <a:pt x="236" y="273"/>
                      <a:pt x="235" y="270"/>
                    </a:cubicBezTo>
                    <a:cubicBezTo>
                      <a:pt x="232" y="262"/>
                      <a:pt x="228" y="256"/>
                      <a:pt x="223" y="250"/>
                    </a:cubicBezTo>
                    <a:cubicBezTo>
                      <a:pt x="227" y="261"/>
                      <a:pt x="229" y="273"/>
                      <a:pt x="244" y="275"/>
                    </a:cubicBezTo>
                    <a:cubicBezTo>
                      <a:pt x="246" y="274"/>
                      <a:pt x="249" y="274"/>
                      <a:pt x="251" y="276"/>
                    </a:cubicBezTo>
                    <a:cubicBezTo>
                      <a:pt x="254" y="285"/>
                      <a:pt x="249" y="297"/>
                      <a:pt x="263" y="302"/>
                    </a:cubicBezTo>
                    <a:cubicBezTo>
                      <a:pt x="269" y="304"/>
                      <a:pt x="260" y="313"/>
                      <a:pt x="260" y="320"/>
                    </a:cubicBezTo>
                    <a:cubicBezTo>
                      <a:pt x="264" y="320"/>
                      <a:pt x="266" y="317"/>
                      <a:pt x="269" y="316"/>
                    </a:cubicBezTo>
                    <a:cubicBezTo>
                      <a:pt x="272" y="315"/>
                      <a:pt x="275" y="313"/>
                      <a:pt x="278" y="316"/>
                    </a:cubicBezTo>
                    <a:cubicBezTo>
                      <a:pt x="281" y="320"/>
                      <a:pt x="278" y="323"/>
                      <a:pt x="276" y="327"/>
                    </a:cubicBezTo>
                    <a:cubicBezTo>
                      <a:pt x="272" y="334"/>
                      <a:pt x="263" y="337"/>
                      <a:pt x="261" y="347"/>
                    </a:cubicBezTo>
                    <a:cubicBezTo>
                      <a:pt x="267" y="352"/>
                      <a:pt x="277" y="341"/>
                      <a:pt x="279" y="350"/>
                    </a:cubicBezTo>
                    <a:cubicBezTo>
                      <a:pt x="281" y="360"/>
                      <a:pt x="271" y="366"/>
                      <a:pt x="263" y="371"/>
                    </a:cubicBezTo>
                    <a:cubicBezTo>
                      <a:pt x="255" y="376"/>
                      <a:pt x="251" y="369"/>
                      <a:pt x="248" y="364"/>
                    </a:cubicBezTo>
                    <a:cubicBezTo>
                      <a:pt x="244" y="358"/>
                      <a:pt x="237" y="353"/>
                      <a:pt x="239" y="345"/>
                    </a:cubicBezTo>
                    <a:cubicBezTo>
                      <a:pt x="245" y="331"/>
                      <a:pt x="239" y="321"/>
                      <a:pt x="228" y="313"/>
                    </a:cubicBezTo>
                    <a:cubicBezTo>
                      <a:pt x="223" y="327"/>
                      <a:pt x="241" y="332"/>
                      <a:pt x="239" y="344"/>
                    </a:cubicBezTo>
                    <a:cubicBezTo>
                      <a:pt x="236" y="347"/>
                      <a:pt x="229" y="349"/>
                      <a:pt x="231" y="352"/>
                    </a:cubicBezTo>
                    <a:cubicBezTo>
                      <a:pt x="239" y="363"/>
                      <a:pt x="231" y="377"/>
                      <a:pt x="234" y="385"/>
                    </a:cubicBezTo>
                    <a:cubicBezTo>
                      <a:pt x="242" y="399"/>
                      <a:pt x="230" y="417"/>
                      <a:pt x="245" y="429"/>
                    </a:cubicBezTo>
                    <a:cubicBezTo>
                      <a:pt x="236" y="449"/>
                      <a:pt x="249" y="460"/>
                      <a:pt x="262" y="472"/>
                    </a:cubicBezTo>
                    <a:cubicBezTo>
                      <a:pt x="266" y="475"/>
                      <a:pt x="260" y="478"/>
                      <a:pt x="256" y="479"/>
                    </a:cubicBezTo>
                    <a:cubicBezTo>
                      <a:pt x="240" y="480"/>
                      <a:pt x="249" y="488"/>
                      <a:pt x="253" y="492"/>
                    </a:cubicBezTo>
                    <a:cubicBezTo>
                      <a:pt x="261" y="498"/>
                      <a:pt x="270" y="502"/>
                      <a:pt x="281" y="507"/>
                    </a:cubicBezTo>
                    <a:cubicBezTo>
                      <a:pt x="282" y="501"/>
                      <a:pt x="279" y="497"/>
                      <a:pt x="277" y="492"/>
                    </a:cubicBezTo>
                    <a:cubicBezTo>
                      <a:pt x="275" y="489"/>
                      <a:pt x="273" y="483"/>
                      <a:pt x="278" y="483"/>
                    </a:cubicBezTo>
                    <a:cubicBezTo>
                      <a:pt x="293" y="483"/>
                      <a:pt x="299" y="469"/>
                      <a:pt x="311" y="464"/>
                    </a:cubicBezTo>
                    <a:cubicBezTo>
                      <a:pt x="312" y="465"/>
                      <a:pt x="312" y="466"/>
                      <a:pt x="311" y="467"/>
                    </a:cubicBezTo>
                    <a:cubicBezTo>
                      <a:pt x="316" y="477"/>
                      <a:pt x="311" y="484"/>
                      <a:pt x="306" y="491"/>
                    </a:cubicBezTo>
                    <a:cubicBezTo>
                      <a:pt x="302" y="497"/>
                      <a:pt x="297" y="502"/>
                      <a:pt x="300" y="511"/>
                    </a:cubicBezTo>
                    <a:cubicBezTo>
                      <a:pt x="308" y="510"/>
                      <a:pt x="309" y="495"/>
                      <a:pt x="320" y="500"/>
                    </a:cubicBezTo>
                    <a:cubicBezTo>
                      <a:pt x="322" y="502"/>
                      <a:pt x="322" y="505"/>
                      <a:pt x="322" y="508"/>
                    </a:cubicBezTo>
                    <a:cubicBezTo>
                      <a:pt x="318" y="522"/>
                      <a:pt x="305" y="533"/>
                      <a:pt x="310" y="549"/>
                    </a:cubicBezTo>
                    <a:cubicBezTo>
                      <a:pt x="313" y="541"/>
                      <a:pt x="311" y="529"/>
                      <a:pt x="322" y="522"/>
                    </a:cubicBezTo>
                    <a:cubicBezTo>
                      <a:pt x="323" y="522"/>
                      <a:pt x="325" y="523"/>
                      <a:pt x="327" y="524"/>
                    </a:cubicBezTo>
                    <a:cubicBezTo>
                      <a:pt x="321" y="529"/>
                      <a:pt x="329" y="534"/>
                      <a:pt x="328" y="539"/>
                    </a:cubicBezTo>
                    <a:cubicBezTo>
                      <a:pt x="330" y="544"/>
                      <a:pt x="328" y="549"/>
                      <a:pt x="325" y="554"/>
                    </a:cubicBezTo>
                    <a:cubicBezTo>
                      <a:pt x="316" y="568"/>
                      <a:pt x="326" y="568"/>
                      <a:pt x="336" y="567"/>
                    </a:cubicBezTo>
                    <a:cubicBezTo>
                      <a:pt x="339" y="582"/>
                      <a:pt x="331" y="596"/>
                      <a:pt x="327" y="608"/>
                    </a:cubicBezTo>
                    <a:cubicBezTo>
                      <a:pt x="324" y="619"/>
                      <a:pt x="311" y="612"/>
                      <a:pt x="306" y="602"/>
                    </a:cubicBezTo>
                    <a:cubicBezTo>
                      <a:pt x="314" y="578"/>
                      <a:pt x="298" y="556"/>
                      <a:pt x="274" y="559"/>
                    </a:cubicBezTo>
                    <a:cubicBezTo>
                      <a:pt x="265" y="561"/>
                      <a:pt x="268" y="567"/>
                      <a:pt x="271" y="571"/>
                    </a:cubicBezTo>
                    <a:cubicBezTo>
                      <a:pt x="276" y="577"/>
                      <a:pt x="284" y="578"/>
                      <a:pt x="289" y="582"/>
                    </a:cubicBezTo>
                    <a:cubicBezTo>
                      <a:pt x="297" y="587"/>
                      <a:pt x="308" y="587"/>
                      <a:pt x="307" y="600"/>
                    </a:cubicBezTo>
                    <a:cubicBezTo>
                      <a:pt x="298" y="609"/>
                      <a:pt x="290" y="596"/>
                      <a:pt x="281" y="599"/>
                    </a:cubicBezTo>
                    <a:cubicBezTo>
                      <a:pt x="279" y="607"/>
                      <a:pt x="285" y="611"/>
                      <a:pt x="291" y="614"/>
                    </a:cubicBezTo>
                    <a:cubicBezTo>
                      <a:pt x="295" y="616"/>
                      <a:pt x="300" y="617"/>
                      <a:pt x="304" y="619"/>
                    </a:cubicBezTo>
                    <a:cubicBezTo>
                      <a:pt x="310" y="621"/>
                      <a:pt x="320" y="623"/>
                      <a:pt x="318" y="630"/>
                    </a:cubicBezTo>
                    <a:cubicBezTo>
                      <a:pt x="316" y="638"/>
                      <a:pt x="307" y="636"/>
                      <a:pt x="301" y="634"/>
                    </a:cubicBezTo>
                    <a:cubicBezTo>
                      <a:pt x="293" y="631"/>
                      <a:pt x="285" y="635"/>
                      <a:pt x="278" y="638"/>
                    </a:cubicBezTo>
                    <a:cubicBezTo>
                      <a:pt x="267" y="642"/>
                      <a:pt x="264" y="639"/>
                      <a:pt x="264" y="628"/>
                    </a:cubicBezTo>
                    <a:cubicBezTo>
                      <a:pt x="265" y="608"/>
                      <a:pt x="261" y="589"/>
                      <a:pt x="246" y="575"/>
                    </a:cubicBezTo>
                    <a:cubicBezTo>
                      <a:pt x="245" y="573"/>
                      <a:pt x="244" y="571"/>
                      <a:pt x="244" y="569"/>
                    </a:cubicBezTo>
                    <a:cubicBezTo>
                      <a:pt x="249" y="553"/>
                      <a:pt x="239" y="538"/>
                      <a:pt x="239" y="522"/>
                    </a:cubicBezTo>
                    <a:cubicBezTo>
                      <a:pt x="234" y="518"/>
                      <a:pt x="232" y="524"/>
                      <a:pt x="229" y="525"/>
                    </a:cubicBezTo>
                    <a:cubicBezTo>
                      <a:pt x="220" y="527"/>
                      <a:pt x="217" y="524"/>
                      <a:pt x="220" y="516"/>
                    </a:cubicBezTo>
                    <a:cubicBezTo>
                      <a:pt x="223" y="509"/>
                      <a:pt x="228" y="503"/>
                      <a:pt x="229" y="496"/>
                    </a:cubicBezTo>
                    <a:cubicBezTo>
                      <a:pt x="231" y="490"/>
                      <a:pt x="237" y="481"/>
                      <a:pt x="222" y="484"/>
                    </a:cubicBezTo>
                    <a:cubicBezTo>
                      <a:pt x="215" y="485"/>
                      <a:pt x="217" y="477"/>
                      <a:pt x="218" y="473"/>
                    </a:cubicBezTo>
                    <a:cubicBezTo>
                      <a:pt x="220" y="464"/>
                      <a:pt x="227" y="456"/>
                      <a:pt x="225" y="445"/>
                    </a:cubicBezTo>
                    <a:cubicBezTo>
                      <a:pt x="213" y="459"/>
                      <a:pt x="213" y="475"/>
                      <a:pt x="210" y="490"/>
                    </a:cubicBezTo>
                    <a:cubicBezTo>
                      <a:pt x="208" y="497"/>
                      <a:pt x="213" y="507"/>
                      <a:pt x="204" y="509"/>
                    </a:cubicBezTo>
                    <a:cubicBezTo>
                      <a:pt x="195" y="511"/>
                      <a:pt x="192" y="503"/>
                      <a:pt x="186" y="495"/>
                    </a:cubicBezTo>
                    <a:cubicBezTo>
                      <a:pt x="189" y="506"/>
                      <a:pt x="194" y="513"/>
                      <a:pt x="203" y="517"/>
                    </a:cubicBezTo>
                    <a:cubicBezTo>
                      <a:pt x="207" y="519"/>
                      <a:pt x="211" y="521"/>
                      <a:pt x="214" y="525"/>
                    </a:cubicBezTo>
                    <a:cubicBezTo>
                      <a:pt x="218" y="534"/>
                      <a:pt x="215" y="542"/>
                      <a:pt x="209" y="547"/>
                    </a:cubicBezTo>
                    <a:cubicBezTo>
                      <a:pt x="202" y="552"/>
                      <a:pt x="198" y="545"/>
                      <a:pt x="194" y="541"/>
                    </a:cubicBezTo>
                    <a:cubicBezTo>
                      <a:pt x="190" y="537"/>
                      <a:pt x="189" y="532"/>
                      <a:pt x="186" y="529"/>
                    </a:cubicBezTo>
                    <a:cubicBezTo>
                      <a:pt x="189" y="538"/>
                      <a:pt x="189" y="549"/>
                      <a:pt x="195" y="558"/>
                    </a:cubicBezTo>
                    <a:cubicBezTo>
                      <a:pt x="196" y="561"/>
                      <a:pt x="198" y="565"/>
                      <a:pt x="197" y="566"/>
                    </a:cubicBezTo>
                    <a:cubicBezTo>
                      <a:pt x="180" y="578"/>
                      <a:pt x="197" y="595"/>
                      <a:pt x="189" y="609"/>
                    </a:cubicBezTo>
                    <a:cubicBezTo>
                      <a:pt x="184" y="619"/>
                      <a:pt x="193" y="628"/>
                      <a:pt x="197" y="637"/>
                    </a:cubicBezTo>
                    <a:cubicBezTo>
                      <a:pt x="200" y="643"/>
                      <a:pt x="207" y="651"/>
                      <a:pt x="193" y="652"/>
                    </a:cubicBezTo>
                    <a:cubicBezTo>
                      <a:pt x="186" y="653"/>
                      <a:pt x="188" y="658"/>
                      <a:pt x="189" y="661"/>
                    </a:cubicBezTo>
                    <a:cubicBezTo>
                      <a:pt x="197" y="680"/>
                      <a:pt x="189" y="694"/>
                      <a:pt x="176" y="705"/>
                    </a:cubicBezTo>
                    <a:cubicBezTo>
                      <a:pt x="168" y="711"/>
                      <a:pt x="166" y="723"/>
                      <a:pt x="155" y="724"/>
                    </a:cubicBezTo>
                    <a:cubicBezTo>
                      <a:pt x="155" y="722"/>
                      <a:pt x="155" y="719"/>
                      <a:pt x="154" y="717"/>
                    </a:cubicBezTo>
                    <a:cubicBezTo>
                      <a:pt x="152" y="710"/>
                      <a:pt x="153" y="702"/>
                      <a:pt x="153" y="695"/>
                    </a:cubicBezTo>
                    <a:cubicBezTo>
                      <a:pt x="153" y="692"/>
                      <a:pt x="153" y="689"/>
                      <a:pt x="157" y="688"/>
                    </a:cubicBezTo>
                    <a:cubicBezTo>
                      <a:pt x="175" y="683"/>
                      <a:pt x="179" y="677"/>
                      <a:pt x="169" y="663"/>
                    </a:cubicBezTo>
                    <a:cubicBezTo>
                      <a:pt x="163" y="654"/>
                      <a:pt x="169" y="649"/>
                      <a:pt x="172" y="640"/>
                    </a:cubicBezTo>
                    <a:cubicBezTo>
                      <a:pt x="163" y="646"/>
                      <a:pt x="161" y="654"/>
                      <a:pt x="160" y="662"/>
                    </a:cubicBezTo>
                    <a:cubicBezTo>
                      <a:pt x="160" y="668"/>
                      <a:pt x="162" y="676"/>
                      <a:pt x="151" y="676"/>
                    </a:cubicBezTo>
                    <a:cubicBezTo>
                      <a:pt x="150" y="676"/>
                      <a:pt x="150" y="676"/>
                      <a:pt x="150" y="676"/>
                    </a:cubicBezTo>
                    <a:cubicBezTo>
                      <a:pt x="149" y="670"/>
                      <a:pt x="147" y="664"/>
                      <a:pt x="148" y="658"/>
                    </a:cubicBezTo>
                    <a:cubicBezTo>
                      <a:pt x="143" y="647"/>
                      <a:pt x="150" y="636"/>
                      <a:pt x="149" y="625"/>
                    </a:cubicBezTo>
                    <a:cubicBezTo>
                      <a:pt x="149" y="623"/>
                      <a:pt x="150" y="620"/>
                      <a:pt x="154" y="620"/>
                    </a:cubicBezTo>
                    <a:cubicBezTo>
                      <a:pt x="168" y="619"/>
                      <a:pt x="171" y="617"/>
                      <a:pt x="168" y="604"/>
                    </a:cubicBezTo>
                    <a:cubicBezTo>
                      <a:pt x="166" y="595"/>
                      <a:pt x="167" y="586"/>
                      <a:pt x="171" y="577"/>
                    </a:cubicBezTo>
                    <a:cubicBezTo>
                      <a:pt x="161" y="579"/>
                      <a:pt x="158" y="595"/>
                      <a:pt x="147" y="586"/>
                    </a:cubicBezTo>
                    <a:cubicBezTo>
                      <a:pt x="146" y="584"/>
                      <a:pt x="145" y="582"/>
                      <a:pt x="145" y="580"/>
                    </a:cubicBezTo>
                    <a:cubicBezTo>
                      <a:pt x="146" y="577"/>
                      <a:pt x="147" y="573"/>
                      <a:pt x="150" y="572"/>
                    </a:cubicBezTo>
                    <a:cubicBezTo>
                      <a:pt x="168" y="559"/>
                      <a:pt x="173" y="542"/>
                      <a:pt x="169" y="521"/>
                    </a:cubicBezTo>
                    <a:cubicBezTo>
                      <a:pt x="157" y="523"/>
                      <a:pt x="160" y="544"/>
                      <a:pt x="144" y="540"/>
                    </a:cubicBezTo>
                    <a:cubicBezTo>
                      <a:pt x="141" y="534"/>
                      <a:pt x="149" y="530"/>
                      <a:pt x="146" y="524"/>
                    </a:cubicBezTo>
                    <a:cubicBezTo>
                      <a:pt x="146" y="523"/>
                      <a:pt x="147" y="522"/>
                      <a:pt x="147" y="521"/>
                    </a:cubicBezTo>
                    <a:cubicBezTo>
                      <a:pt x="151" y="513"/>
                      <a:pt x="159" y="508"/>
                      <a:pt x="164" y="501"/>
                    </a:cubicBezTo>
                    <a:cubicBezTo>
                      <a:pt x="169" y="495"/>
                      <a:pt x="172" y="486"/>
                      <a:pt x="170" y="479"/>
                    </a:cubicBezTo>
                    <a:cubicBezTo>
                      <a:pt x="164" y="466"/>
                      <a:pt x="168" y="454"/>
                      <a:pt x="174" y="442"/>
                    </a:cubicBezTo>
                    <a:cubicBezTo>
                      <a:pt x="168" y="439"/>
                      <a:pt x="163" y="448"/>
                      <a:pt x="159" y="443"/>
                    </a:cubicBezTo>
                    <a:cubicBezTo>
                      <a:pt x="155" y="438"/>
                      <a:pt x="157" y="432"/>
                      <a:pt x="161" y="428"/>
                    </a:cubicBezTo>
                    <a:cubicBezTo>
                      <a:pt x="177" y="411"/>
                      <a:pt x="174" y="392"/>
                      <a:pt x="171" y="372"/>
                    </a:cubicBezTo>
                    <a:cubicBezTo>
                      <a:pt x="168" y="350"/>
                      <a:pt x="173" y="329"/>
                      <a:pt x="171" y="307"/>
                    </a:cubicBezTo>
                    <a:cubicBezTo>
                      <a:pt x="170" y="293"/>
                      <a:pt x="166" y="286"/>
                      <a:pt x="156" y="280"/>
                    </a:cubicBezTo>
                    <a:cubicBezTo>
                      <a:pt x="156" y="279"/>
                      <a:pt x="156" y="277"/>
                      <a:pt x="156" y="276"/>
                    </a:cubicBezTo>
                    <a:cubicBezTo>
                      <a:pt x="169" y="263"/>
                      <a:pt x="175" y="250"/>
                      <a:pt x="168" y="231"/>
                    </a:cubicBezTo>
                    <a:cubicBezTo>
                      <a:pt x="165" y="222"/>
                      <a:pt x="169" y="213"/>
                      <a:pt x="170" y="204"/>
                    </a:cubicBezTo>
                    <a:cubicBezTo>
                      <a:pt x="171" y="196"/>
                      <a:pt x="170" y="190"/>
                      <a:pt x="162" y="189"/>
                    </a:cubicBezTo>
                    <a:close/>
                  </a:path>
                </a:pathLst>
              </a:custGeom>
              <a:solidFill>
                <a:srgbClr val="2333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14" name="Group 406">
              <a:extLst>
                <a:ext uri="{FF2B5EF4-FFF2-40B4-BE49-F238E27FC236}">
                  <a16:creationId xmlns:a16="http://schemas.microsoft.com/office/drawing/2014/main" id="{F690B8D8-FA4C-4F3C-9681-7E336C928ABB}"/>
                </a:ext>
              </a:extLst>
            </p:cNvPr>
            <p:cNvGrpSpPr>
              <a:grpSpLocks/>
            </p:cNvGrpSpPr>
            <p:nvPr/>
          </p:nvGrpSpPr>
          <p:grpSpPr bwMode="auto">
            <a:xfrm>
              <a:off x="616" y="1212"/>
              <a:ext cx="1097" cy="1506"/>
              <a:chOff x="616" y="1212"/>
              <a:chExt cx="1097" cy="1506"/>
            </a:xfrm>
          </p:grpSpPr>
          <p:sp>
            <p:nvSpPr>
              <p:cNvPr id="528" name="Freeform 206">
                <a:extLst>
                  <a:ext uri="{FF2B5EF4-FFF2-40B4-BE49-F238E27FC236}">
                    <a16:creationId xmlns:a16="http://schemas.microsoft.com/office/drawing/2014/main" id="{2FE61684-87B7-46AF-A1B2-40F1D1127C13}"/>
                  </a:ext>
                </a:extLst>
              </p:cNvPr>
              <p:cNvSpPr>
                <a:spLocks/>
              </p:cNvSpPr>
              <p:nvPr/>
            </p:nvSpPr>
            <p:spPr bwMode="auto">
              <a:xfrm>
                <a:off x="710" y="1902"/>
                <a:ext cx="197" cy="368"/>
              </a:xfrm>
              <a:custGeom>
                <a:avLst/>
                <a:gdLst>
                  <a:gd name="T0" fmla="*/ 15 w 175"/>
                  <a:gd name="T1" fmla="*/ 309 h 327"/>
                  <a:gd name="T2" fmla="*/ 19 w 175"/>
                  <a:gd name="T3" fmla="*/ 305 h 327"/>
                  <a:gd name="T4" fmla="*/ 97 w 175"/>
                  <a:gd name="T5" fmla="*/ 134 h 327"/>
                  <a:gd name="T6" fmla="*/ 94 w 175"/>
                  <a:gd name="T7" fmla="*/ 118 h 327"/>
                  <a:gd name="T8" fmla="*/ 82 w 175"/>
                  <a:gd name="T9" fmla="*/ 128 h 327"/>
                  <a:gd name="T10" fmla="*/ 21 w 175"/>
                  <a:gd name="T11" fmla="*/ 266 h 327"/>
                  <a:gd name="T12" fmla="*/ 3 w 175"/>
                  <a:gd name="T13" fmla="*/ 289 h 327"/>
                  <a:gd name="T14" fmla="*/ 44 w 175"/>
                  <a:gd name="T15" fmla="*/ 197 h 327"/>
                  <a:gd name="T16" fmla="*/ 80 w 175"/>
                  <a:gd name="T17" fmla="*/ 88 h 327"/>
                  <a:gd name="T18" fmla="*/ 109 w 175"/>
                  <a:gd name="T19" fmla="*/ 0 h 327"/>
                  <a:gd name="T20" fmla="*/ 81 w 175"/>
                  <a:gd name="T21" fmla="*/ 106 h 327"/>
                  <a:gd name="T22" fmla="*/ 101 w 175"/>
                  <a:gd name="T23" fmla="*/ 86 h 327"/>
                  <a:gd name="T24" fmla="*/ 136 w 175"/>
                  <a:gd name="T25" fmla="*/ 10 h 327"/>
                  <a:gd name="T26" fmla="*/ 103 w 175"/>
                  <a:gd name="T27" fmla="*/ 104 h 327"/>
                  <a:gd name="T28" fmla="*/ 148 w 175"/>
                  <a:gd name="T29" fmla="*/ 15 h 327"/>
                  <a:gd name="T30" fmla="*/ 152 w 175"/>
                  <a:gd name="T31" fmla="*/ 15 h 327"/>
                  <a:gd name="T32" fmla="*/ 122 w 175"/>
                  <a:gd name="T33" fmla="*/ 122 h 327"/>
                  <a:gd name="T34" fmla="*/ 117 w 175"/>
                  <a:gd name="T35" fmla="*/ 102 h 327"/>
                  <a:gd name="T36" fmla="*/ 55 w 175"/>
                  <a:gd name="T37" fmla="*/ 247 h 327"/>
                  <a:gd name="T38" fmla="*/ 87 w 175"/>
                  <a:gd name="T39" fmla="*/ 199 h 327"/>
                  <a:gd name="T40" fmla="*/ 154 w 175"/>
                  <a:gd name="T41" fmla="*/ 75 h 327"/>
                  <a:gd name="T42" fmla="*/ 164 w 175"/>
                  <a:gd name="T43" fmla="*/ 35 h 327"/>
                  <a:gd name="T44" fmla="*/ 175 w 175"/>
                  <a:gd name="T45" fmla="*/ 8 h 327"/>
                  <a:gd name="T46" fmla="*/ 152 w 175"/>
                  <a:gd name="T47" fmla="*/ 112 h 327"/>
                  <a:gd name="T48" fmla="*/ 145 w 175"/>
                  <a:gd name="T49" fmla="*/ 101 h 327"/>
                  <a:gd name="T50" fmla="*/ 108 w 175"/>
                  <a:gd name="T51" fmla="*/ 195 h 327"/>
                  <a:gd name="T52" fmla="*/ 105 w 175"/>
                  <a:gd name="T53" fmla="*/ 196 h 327"/>
                  <a:gd name="T54" fmla="*/ 95 w 175"/>
                  <a:gd name="T55" fmla="*/ 209 h 327"/>
                  <a:gd name="T56" fmla="*/ 74 w 175"/>
                  <a:gd name="T57" fmla="*/ 265 h 327"/>
                  <a:gd name="T58" fmla="*/ 72 w 175"/>
                  <a:gd name="T59" fmla="*/ 267 h 327"/>
                  <a:gd name="T60" fmla="*/ 62 w 175"/>
                  <a:gd name="T61" fmla="*/ 259 h 327"/>
                  <a:gd name="T62" fmla="*/ 29 w 175"/>
                  <a:gd name="T63" fmla="*/ 326 h 327"/>
                  <a:gd name="T64" fmla="*/ 41 w 175"/>
                  <a:gd name="T65" fmla="*/ 278 h 327"/>
                  <a:gd name="T66" fmla="*/ 12 w 175"/>
                  <a:gd name="T67" fmla="*/ 327 h 327"/>
                  <a:gd name="T68" fmla="*/ 15 w 175"/>
                  <a:gd name="T69" fmla="*/ 309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75" h="327">
                    <a:moveTo>
                      <a:pt x="15" y="309"/>
                    </a:moveTo>
                    <a:cubicBezTo>
                      <a:pt x="16" y="308"/>
                      <a:pt x="18" y="307"/>
                      <a:pt x="19" y="305"/>
                    </a:cubicBezTo>
                    <a:cubicBezTo>
                      <a:pt x="42" y="247"/>
                      <a:pt x="82" y="196"/>
                      <a:pt x="97" y="134"/>
                    </a:cubicBezTo>
                    <a:cubicBezTo>
                      <a:pt x="99" y="128"/>
                      <a:pt x="106" y="122"/>
                      <a:pt x="94" y="118"/>
                    </a:cubicBezTo>
                    <a:cubicBezTo>
                      <a:pt x="82" y="113"/>
                      <a:pt x="84" y="124"/>
                      <a:pt x="82" y="128"/>
                    </a:cubicBezTo>
                    <a:cubicBezTo>
                      <a:pt x="64" y="175"/>
                      <a:pt x="42" y="220"/>
                      <a:pt x="21" y="266"/>
                    </a:cubicBezTo>
                    <a:cubicBezTo>
                      <a:pt x="17" y="275"/>
                      <a:pt x="12" y="284"/>
                      <a:pt x="3" y="289"/>
                    </a:cubicBezTo>
                    <a:cubicBezTo>
                      <a:pt x="19" y="259"/>
                      <a:pt x="28" y="226"/>
                      <a:pt x="44" y="197"/>
                    </a:cubicBezTo>
                    <a:cubicBezTo>
                      <a:pt x="62" y="162"/>
                      <a:pt x="76" y="127"/>
                      <a:pt x="80" y="88"/>
                    </a:cubicBezTo>
                    <a:cubicBezTo>
                      <a:pt x="84" y="57"/>
                      <a:pt x="96" y="28"/>
                      <a:pt x="109" y="0"/>
                    </a:cubicBezTo>
                    <a:cubicBezTo>
                      <a:pt x="110" y="38"/>
                      <a:pt x="90" y="71"/>
                      <a:pt x="81" y="106"/>
                    </a:cubicBezTo>
                    <a:cubicBezTo>
                      <a:pt x="96" y="100"/>
                      <a:pt x="96" y="99"/>
                      <a:pt x="101" y="86"/>
                    </a:cubicBezTo>
                    <a:cubicBezTo>
                      <a:pt x="111" y="60"/>
                      <a:pt x="122" y="34"/>
                      <a:pt x="136" y="10"/>
                    </a:cubicBezTo>
                    <a:cubicBezTo>
                      <a:pt x="125" y="41"/>
                      <a:pt x="114" y="72"/>
                      <a:pt x="103" y="104"/>
                    </a:cubicBezTo>
                    <a:cubicBezTo>
                      <a:pt x="127" y="78"/>
                      <a:pt x="131" y="43"/>
                      <a:pt x="148" y="15"/>
                    </a:cubicBezTo>
                    <a:cubicBezTo>
                      <a:pt x="149" y="13"/>
                      <a:pt x="151" y="13"/>
                      <a:pt x="152" y="15"/>
                    </a:cubicBezTo>
                    <a:cubicBezTo>
                      <a:pt x="140" y="50"/>
                      <a:pt x="126" y="84"/>
                      <a:pt x="122" y="122"/>
                    </a:cubicBezTo>
                    <a:cubicBezTo>
                      <a:pt x="112" y="116"/>
                      <a:pt x="123" y="108"/>
                      <a:pt x="117" y="102"/>
                    </a:cubicBezTo>
                    <a:cubicBezTo>
                      <a:pt x="93" y="149"/>
                      <a:pt x="87" y="204"/>
                      <a:pt x="55" y="247"/>
                    </a:cubicBezTo>
                    <a:cubicBezTo>
                      <a:pt x="78" y="239"/>
                      <a:pt x="79" y="216"/>
                      <a:pt x="87" y="199"/>
                    </a:cubicBezTo>
                    <a:cubicBezTo>
                      <a:pt x="107" y="156"/>
                      <a:pt x="131" y="116"/>
                      <a:pt x="154" y="75"/>
                    </a:cubicBezTo>
                    <a:cubicBezTo>
                      <a:pt x="161" y="64"/>
                      <a:pt x="160" y="48"/>
                      <a:pt x="164" y="35"/>
                    </a:cubicBezTo>
                    <a:cubicBezTo>
                      <a:pt x="167" y="26"/>
                      <a:pt x="165" y="15"/>
                      <a:pt x="175" y="8"/>
                    </a:cubicBezTo>
                    <a:cubicBezTo>
                      <a:pt x="175" y="25"/>
                      <a:pt x="158" y="101"/>
                      <a:pt x="152" y="112"/>
                    </a:cubicBezTo>
                    <a:cubicBezTo>
                      <a:pt x="145" y="111"/>
                      <a:pt x="152" y="103"/>
                      <a:pt x="145" y="101"/>
                    </a:cubicBezTo>
                    <a:cubicBezTo>
                      <a:pt x="131" y="131"/>
                      <a:pt x="114" y="161"/>
                      <a:pt x="108" y="195"/>
                    </a:cubicBezTo>
                    <a:cubicBezTo>
                      <a:pt x="107" y="195"/>
                      <a:pt x="106" y="196"/>
                      <a:pt x="105" y="196"/>
                    </a:cubicBezTo>
                    <a:cubicBezTo>
                      <a:pt x="95" y="195"/>
                      <a:pt x="97" y="204"/>
                      <a:pt x="95" y="209"/>
                    </a:cubicBezTo>
                    <a:cubicBezTo>
                      <a:pt x="87" y="227"/>
                      <a:pt x="83" y="247"/>
                      <a:pt x="74" y="265"/>
                    </a:cubicBezTo>
                    <a:cubicBezTo>
                      <a:pt x="74" y="266"/>
                      <a:pt x="73" y="266"/>
                      <a:pt x="72" y="267"/>
                    </a:cubicBezTo>
                    <a:cubicBezTo>
                      <a:pt x="59" y="276"/>
                      <a:pt x="67" y="260"/>
                      <a:pt x="62" y="259"/>
                    </a:cubicBezTo>
                    <a:cubicBezTo>
                      <a:pt x="51" y="281"/>
                      <a:pt x="40" y="304"/>
                      <a:pt x="29" y="326"/>
                    </a:cubicBezTo>
                    <a:cubicBezTo>
                      <a:pt x="25" y="309"/>
                      <a:pt x="40" y="298"/>
                      <a:pt x="41" y="278"/>
                    </a:cubicBezTo>
                    <a:cubicBezTo>
                      <a:pt x="28" y="296"/>
                      <a:pt x="25" y="314"/>
                      <a:pt x="12" y="327"/>
                    </a:cubicBezTo>
                    <a:cubicBezTo>
                      <a:pt x="3" y="320"/>
                      <a:pt x="0" y="313"/>
                      <a:pt x="15" y="309"/>
                    </a:cubicBezTo>
                    <a:close/>
                  </a:path>
                </a:pathLst>
              </a:custGeom>
              <a:solidFill>
                <a:srgbClr val="956D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9" name="Freeform 207">
                <a:extLst>
                  <a:ext uri="{FF2B5EF4-FFF2-40B4-BE49-F238E27FC236}">
                    <a16:creationId xmlns:a16="http://schemas.microsoft.com/office/drawing/2014/main" id="{A25BA62B-155B-444C-92A2-7D5B916BA64E}"/>
                  </a:ext>
                </a:extLst>
              </p:cNvPr>
              <p:cNvSpPr>
                <a:spLocks/>
              </p:cNvSpPr>
              <p:nvPr/>
            </p:nvSpPr>
            <p:spPr bwMode="auto">
              <a:xfrm>
                <a:off x="751" y="2537"/>
                <a:ext cx="140" cy="128"/>
              </a:xfrm>
              <a:custGeom>
                <a:avLst/>
                <a:gdLst>
                  <a:gd name="T0" fmla="*/ 60 w 125"/>
                  <a:gd name="T1" fmla="*/ 94 h 114"/>
                  <a:gd name="T2" fmla="*/ 50 w 125"/>
                  <a:gd name="T3" fmla="*/ 85 h 114"/>
                  <a:gd name="T4" fmla="*/ 44 w 125"/>
                  <a:gd name="T5" fmla="*/ 60 h 114"/>
                  <a:gd name="T6" fmla="*/ 43 w 125"/>
                  <a:gd name="T7" fmla="*/ 52 h 114"/>
                  <a:gd name="T8" fmla="*/ 38 w 125"/>
                  <a:gd name="T9" fmla="*/ 55 h 114"/>
                  <a:gd name="T10" fmla="*/ 0 w 125"/>
                  <a:gd name="T11" fmla="*/ 57 h 114"/>
                  <a:gd name="T12" fmla="*/ 15 w 125"/>
                  <a:gd name="T13" fmla="*/ 17 h 114"/>
                  <a:gd name="T14" fmla="*/ 16 w 125"/>
                  <a:gd name="T15" fmla="*/ 3 h 114"/>
                  <a:gd name="T16" fmla="*/ 57 w 125"/>
                  <a:gd name="T17" fmla="*/ 22 h 114"/>
                  <a:gd name="T18" fmla="*/ 65 w 125"/>
                  <a:gd name="T19" fmla="*/ 30 h 114"/>
                  <a:gd name="T20" fmla="*/ 120 w 125"/>
                  <a:gd name="T21" fmla="*/ 58 h 114"/>
                  <a:gd name="T22" fmla="*/ 120 w 125"/>
                  <a:gd name="T23" fmla="*/ 58 h 114"/>
                  <a:gd name="T24" fmla="*/ 121 w 125"/>
                  <a:gd name="T25" fmla="*/ 62 h 114"/>
                  <a:gd name="T26" fmla="*/ 120 w 125"/>
                  <a:gd name="T27" fmla="*/ 79 h 114"/>
                  <a:gd name="T28" fmla="*/ 96 w 125"/>
                  <a:gd name="T29" fmla="*/ 114 h 114"/>
                  <a:gd name="T30" fmla="*/ 96 w 125"/>
                  <a:gd name="T31" fmla="*/ 114 h 114"/>
                  <a:gd name="T32" fmla="*/ 113 w 125"/>
                  <a:gd name="T33" fmla="*/ 91 h 114"/>
                  <a:gd name="T34" fmla="*/ 99 w 125"/>
                  <a:gd name="T35" fmla="*/ 93 h 114"/>
                  <a:gd name="T36" fmla="*/ 71 w 125"/>
                  <a:gd name="T37" fmla="*/ 95 h 114"/>
                  <a:gd name="T38" fmla="*/ 60 w 125"/>
                  <a:gd name="T39" fmla="*/ 9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5" h="114">
                    <a:moveTo>
                      <a:pt x="60" y="94"/>
                    </a:moveTo>
                    <a:cubicBezTo>
                      <a:pt x="58" y="89"/>
                      <a:pt x="54" y="87"/>
                      <a:pt x="50" y="85"/>
                    </a:cubicBezTo>
                    <a:cubicBezTo>
                      <a:pt x="36" y="80"/>
                      <a:pt x="26" y="74"/>
                      <a:pt x="44" y="60"/>
                    </a:cubicBezTo>
                    <a:cubicBezTo>
                      <a:pt x="47" y="58"/>
                      <a:pt x="47" y="54"/>
                      <a:pt x="43" y="52"/>
                    </a:cubicBezTo>
                    <a:cubicBezTo>
                      <a:pt x="40" y="50"/>
                      <a:pt x="39" y="52"/>
                      <a:pt x="38" y="55"/>
                    </a:cubicBezTo>
                    <a:cubicBezTo>
                      <a:pt x="28" y="75"/>
                      <a:pt x="16" y="67"/>
                      <a:pt x="0" y="57"/>
                    </a:cubicBezTo>
                    <a:cubicBezTo>
                      <a:pt x="26" y="50"/>
                      <a:pt x="21" y="34"/>
                      <a:pt x="15" y="17"/>
                    </a:cubicBezTo>
                    <a:cubicBezTo>
                      <a:pt x="13" y="12"/>
                      <a:pt x="13" y="7"/>
                      <a:pt x="16" y="3"/>
                    </a:cubicBezTo>
                    <a:cubicBezTo>
                      <a:pt x="34" y="0"/>
                      <a:pt x="44" y="15"/>
                      <a:pt x="57" y="22"/>
                    </a:cubicBezTo>
                    <a:cubicBezTo>
                      <a:pt x="60" y="24"/>
                      <a:pt x="61" y="28"/>
                      <a:pt x="65" y="30"/>
                    </a:cubicBezTo>
                    <a:cubicBezTo>
                      <a:pt x="83" y="39"/>
                      <a:pt x="99" y="53"/>
                      <a:pt x="120" y="58"/>
                    </a:cubicBezTo>
                    <a:cubicBezTo>
                      <a:pt x="120" y="58"/>
                      <a:pt x="120" y="58"/>
                      <a:pt x="120" y="58"/>
                    </a:cubicBezTo>
                    <a:cubicBezTo>
                      <a:pt x="120" y="59"/>
                      <a:pt x="120" y="60"/>
                      <a:pt x="121" y="62"/>
                    </a:cubicBezTo>
                    <a:cubicBezTo>
                      <a:pt x="112" y="67"/>
                      <a:pt x="118" y="73"/>
                      <a:pt x="120" y="79"/>
                    </a:cubicBezTo>
                    <a:cubicBezTo>
                      <a:pt x="125" y="98"/>
                      <a:pt x="116" y="112"/>
                      <a:pt x="96" y="114"/>
                    </a:cubicBezTo>
                    <a:cubicBezTo>
                      <a:pt x="96" y="114"/>
                      <a:pt x="96" y="114"/>
                      <a:pt x="96" y="114"/>
                    </a:cubicBezTo>
                    <a:cubicBezTo>
                      <a:pt x="90" y="98"/>
                      <a:pt x="107" y="98"/>
                      <a:pt x="113" y="91"/>
                    </a:cubicBezTo>
                    <a:cubicBezTo>
                      <a:pt x="107" y="83"/>
                      <a:pt x="102" y="89"/>
                      <a:pt x="99" y="93"/>
                    </a:cubicBezTo>
                    <a:cubicBezTo>
                      <a:pt x="90" y="105"/>
                      <a:pt x="81" y="107"/>
                      <a:pt x="71" y="95"/>
                    </a:cubicBezTo>
                    <a:cubicBezTo>
                      <a:pt x="67" y="91"/>
                      <a:pt x="64" y="93"/>
                      <a:pt x="60" y="94"/>
                    </a:cubicBezTo>
                    <a:close/>
                  </a:path>
                </a:pathLst>
              </a:custGeom>
              <a:solidFill>
                <a:srgbClr val="2A3E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0" name="Freeform 208">
                <a:extLst>
                  <a:ext uri="{FF2B5EF4-FFF2-40B4-BE49-F238E27FC236}">
                    <a16:creationId xmlns:a16="http://schemas.microsoft.com/office/drawing/2014/main" id="{7042E909-166A-45B6-B7D1-AB1065D819B8}"/>
                  </a:ext>
                </a:extLst>
              </p:cNvPr>
              <p:cNvSpPr>
                <a:spLocks/>
              </p:cNvSpPr>
              <p:nvPr/>
            </p:nvSpPr>
            <p:spPr bwMode="auto">
              <a:xfrm>
                <a:off x="1458" y="1762"/>
                <a:ext cx="53" cy="353"/>
              </a:xfrm>
              <a:custGeom>
                <a:avLst/>
                <a:gdLst>
                  <a:gd name="T0" fmla="*/ 9 w 47"/>
                  <a:gd name="T1" fmla="*/ 278 h 314"/>
                  <a:gd name="T2" fmla="*/ 0 w 47"/>
                  <a:gd name="T3" fmla="*/ 314 h 314"/>
                  <a:gd name="T4" fmla="*/ 3 w 47"/>
                  <a:gd name="T5" fmla="*/ 282 h 314"/>
                  <a:gd name="T6" fmla="*/ 8 w 47"/>
                  <a:gd name="T7" fmla="*/ 252 h 314"/>
                  <a:gd name="T8" fmla="*/ 15 w 47"/>
                  <a:gd name="T9" fmla="*/ 268 h 314"/>
                  <a:gd name="T10" fmla="*/ 41 w 47"/>
                  <a:gd name="T11" fmla="*/ 0 h 314"/>
                  <a:gd name="T12" fmla="*/ 39 w 47"/>
                  <a:gd name="T13" fmla="*/ 107 h 314"/>
                  <a:gd name="T14" fmla="*/ 47 w 47"/>
                  <a:gd name="T15" fmla="*/ 95 h 314"/>
                  <a:gd name="T16" fmla="*/ 47 w 47"/>
                  <a:gd name="T17" fmla="*/ 196 h 314"/>
                  <a:gd name="T18" fmla="*/ 41 w 47"/>
                  <a:gd name="T19" fmla="*/ 196 h 314"/>
                  <a:gd name="T20" fmla="*/ 36 w 47"/>
                  <a:gd name="T21" fmla="*/ 128 h 314"/>
                  <a:gd name="T22" fmla="*/ 34 w 47"/>
                  <a:gd name="T23" fmla="*/ 170 h 314"/>
                  <a:gd name="T24" fmla="*/ 36 w 47"/>
                  <a:gd name="T25" fmla="*/ 217 h 314"/>
                  <a:gd name="T26" fmla="*/ 26 w 47"/>
                  <a:gd name="T27" fmla="*/ 238 h 314"/>
                  <a:gd name="T28" fmla="*/ 19 w 47"/>
                  <a:gd name="T29" fmla="*/ 279 h 314"/>
                  <a:gd name="T30" fmla="*/ 14 w 47"/>
                  <a:gd name="T31" fmla="*/ 286 h 314"/>
                  <a:gd name="T32" fmla="*/ 9 w 47"/>
                  <a:gd name="T33" fmla="*/ 278 h 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7" h="314">
                    <a:moveTo>
                      <a:pt x="9" y="278"/>
                    </a:moveTo>
                    <a:cubicBezTo>
                      <a:pt x="4" y="289"/>
                      <a:pt x="11" y="303"/>
                      <a:pt x="0" y="314"/>
                    </a:cubicBezTo>
                    <a:cubicBezTo>
                      <a:pt x="1" y="302"/>
                      <a:pt x="2" y="292"/>
                      <a:pt x="3" y="282"/>
                    </a:cubicBezTo>
                    <a:cubicBezTo>
                      <a:pt x="4" y="272"/>
                      <a:pt x="6" y="263"/>
                      <a:pt x="8" y="252"/>
                    </a:cubicBezTo>
                    <a:cubicBezTo>
                      <a:pt x="14" y="256"/>
                      <a:pt x="9" y="263"/>
                      <a:pt x="15" y="268"/>
                    </a:cubicBezTo>
                    <a:cubicBezTo>
                      <a:pt x="15" y="177"/>
                      <a:pt x="27" y="89"/>
                      <a:pt x="41" y="0"/>
                    </a:cubicBezTo>
                    <a:cubicBezTo>
                      <a:pt x="41" y="35"/>
                      <a:pt x="38" y="71"/>
                      <a:pt x="39" y="107"/>
                    </a:cubicBezTo>
                    <a:cubicBezTo>
                      <a:pt x="46" y="106"/>
                      <a:pt x="40" y="96"/>
                      <a:pt x="47" y="95"/>
                    </a:cubicBezTo>
                    <a:cubicBezTo>
                      <a:pt x="47" y="129"/>
                      <a:pt x="47" y="162"/>
                      <a:pt x="47" y="196"/>
                    </a:cubicBezTo>
                    <a:cubicBezTo>
                      <a:pt x="45" y="196"/>
                      <a:pt x="43" y="196"/>
                      <a:pt x="41" y="196"/>
                    </a:cubicBezTo>
                    <a:cubicBezTo>
                      <a:pt x="35" y="175"/>
                      <a:pt x="42" y="152"/>
                      <a:pt x="36" y="128"/>
                    </a:cubicBezTo>
                    <a:cubicBezTo>
                      <a:pt x="22" y="144"/>
                      <a:pt x="34" y="157"/>
                      <a:pt x="34" y="170"/>
                    </a:cubicBezTo>
                    <a:cubicBezTo>
                      <a:pt x="34" y="186"/>
                      <a:pt x="39" y="202"/>
                      <a:pt x="36" y="217"/>
                    </a:cubicBezTo>
                    <a:cubicBezTo>
                      <a:pt x="35" y="222"/>
                      <a:pt x="27" y="229"/>
                      <a:pt x="26" y="238"/>
                    </a:cubicBezTo>
                    <a:cubicBezTo>
                      <a:pt x="25" y="252"/>
                      <a:pt x="22" y="265"/>
                      <a:pt x="19" y="279"/>
                    </a:cubicBezTo>
                    <a:cubicBezTo>
                      <a:pt x="18" y="282"/>
                      <a:pt x="19" y="286"/>
                      <a:pt x="14" y="286"/>
                    </a:cubicBezTo>
                    <a:cubicBezTo>
                      <a:pt x="9" y="286"/>
                      <a:pt x="15" y="278"/>
                      <a:pt x="9" y="278"/>
                    </a:cubicBezTo>
                    <a:close/>
                  </a:path>
                </a:pathLst>
              </a:custGeom>
              <a:solidFill>
                <a:srgbClr val="B78C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1" name="Freeform 209">
                <a:extLst>
                  <a:ext uri="{FF2B5EF4-FFF2-40B4-BE49-F238E27FC236}">
                    <a16:creationId xmlns:a16="http://schemas.microsoft.com/office/drawing/2014/main" id="{DF290BC2-D158-4A02-810C-28499E9CE359}"/>
                  </a:ext>
                </a:extLst>
              </p:cNvPr>
              <p:cNvSpPr>
                <a:spLocks/>
              </p:cNvSpPr>
              <p:nvPr/>
            </p:nvSpPr>
            <p:spPr bwMode="auto">
              <a:xfrm>
                <a:off x="1089" y="1378"/>
                <a:ext cx="127" cy="426"/>
              </a:xfrm>
              <a:custGeom>
                <a:avLst/>
                <a:gdLst>
                  <a:gd name="T0" fmla="*/ 107 w 113"/>
                  <a:gd name="T1" fmla="*/ 18 h 379"/>
                  <a:gd name="T2" fmla="*/ 110 w 113"/>
                  <a:gd name="T3" fmla="*/ 32 h 379"/>
                  <a:gd name="T4" fmla="*/ 90 w 113"/>
                  <a:gd name="T5" fmla="*/ 101 h 379"/>
                  <a:gd name="T6" fmla="*/ 72 w 113"/>
                  <a:gd name="T7" fmla="*/ 145 h 379"/>
                  <a:gd name="T8" fmla="*/ 57 w 113"/>
                  <a:gd name="T9" fmla="*/ 228 h 379"/>
                  <a:gd name="T10" fmla="*/ 29 w 113"/>
                  <a:gd name="T11" fmla="*/ 316 h 379"/>
                  <a:gd name="T12" fmla="*/ 12 w 113"/>
                  <a:gd name="T13" fmla="*/ 365 h 379"/>
                  <a:gd name="T14" fmla="*/ 0 w 113"/>
                  <a:gd name="T15" fmla="*/ 377 h 379"/>
                  <a:gd name="T16" fmla="*/ 48 w 113"/>
                  <a:gd name="T17" fmla="*/ 223 h 379"/>
                  <a:gd name="T18" fmla="*/ 69 w 113"/>
                  <a:gd name="T19" fmla="*/ 125 h 379"/>
                  <a:gd name="T20" fmla="*/ 69 w 113"/>
                  <a:gd name="T21" fmla="*/ 108 h 379"/>
                  <a:gd name="T22" fmla="*/ 97 w 113"/>
                  <a:gd name="T23" fmla="*/ 0 h 379"/>
                  <a:gd name="T24" fmla="*/ 75 w 113"/>
                  <a:gd name="T25" fmla="*/ 98 h 379"/>
                  <a:gd name="T26" fmla="*/ 107 w 113"/>
                  <a:gd name="T27" fmla="*/ 18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3" h="379">
                    <a:moveTo>
                      <a:pt x="107" y="18"/>
                    </a:moveTo>
                    <a:cubicBezTo>
                      <a:pt x="113" y="22"/>
                      <a:pt x="112" y="27"/>
                      <a:pt x="110" y="32"/>
                    </a:cubicBezTo>
                    <a:cubicBezTo>
                      <a:pt x="104" y="55"/>
                      <a:pt x="101" y="80"/>
                      <a:pt x="90" y="101"/>
                    </a:cubicBezTo>
                    <a:cubicBezTo>
                      <a:pt x="83" y="115"/>
                      <a:pt x="72" y="130"/>
                      <a:pt x="72" y="145"/>
                    </a:cubicBezTo>
                    <a:cubicBezTo>
                      <a:pt x="73" y="174"/>
                      <a:pt x="57" y="200"/>
                      <a:pt x="57" y="228"/>
                    </a:cubicBezTo>
                    <a:cubicBezTo>
                      <a:pt x="56" y="260"/>
                      <a:pt x="38" y="287"/>
                      <a:pt x="29" y="316"/>
                    </a:cubicBezTo>
                    <a:cubicBezTo>
                      <a:pt x="25" y="333"/>
                      <a:pt x="18" y="349"/>
                      <a:pt x="12" y="365"/>
                    </a:cubicBezTo>
                    <a:cubicBezTo>
                      <a:pt x="10" y="371"/>
                      <a:pt x="8" y="379"/>
                      <a:pt x="0" y="377"/>
                    </a:cubicBezTo>
                    <a:cubicBezTo>
                      <a:pt x="16" y="326"/>
                      <a:pt x="49" y="278"/>
                      <a:pt x="48" y="223"/>
                    </a:cubicBezTo>
                    <a:cubicBezTo>
                      <a:pt x="48" y="187"/>
                      <a:pt x="58" y="157"/>
                      <a:pt x="69" y="125"/>
                    </a:cubicBezTo>
                    <a:cubicBezTo>
                      <a:pt x="71" y="120"/>
                      <a:pt x="70" y="114"/>
                      <a:pt x="69" y="108"/>
                    </a:cubicBezTo>
                    <a:cubicBezTo>
                      <a:pt x="64" y="85"/>
                      <a:pt x="80" y="22"/>
                      <a:pt x="97" y="0"/>
                    </a:cubicBezTo>
                    <a:cubicBezTo>
                      <a:pt x="93" y="35"/>
                      <a:pt x="73" y="63"/>
                      <a:pt x="75" y="98"/>
                    </a:cubicBezTo>
                    <a:cubicBezTo>
                      <a:pt x="99" y="75"/>
                      <a:pt x="93" y="43"/>
                      <a:pt x="107" y="18"/>
                    </a:cubicBezTo>
                    <a:close/>
                  </a:path>
                </a:pathLst>
              </a:custGeom>
              <a:solidFill>
                <a:srgbClr val="A980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2" name="Freeform 210">
                <a:extLst>
                  <a:ext uri="{FF2B5EF4-FFF2-40B4-BE49-F238E27FC236}">
                    <a16:creationId xmlns:a16="http://schemas.microsoft.com/office/drawing/2014/main" id="{831C428F-D492-44A8-8AF4-25436346A5FD}"/>
                  </a:ext>
                </a:extLst>
              </p:cNvPr>
              <p:cNvSpPr>
                <a:spLocks/>
              </p:cNvSpPr>
              <p:nvPr/>
            </p:nvSpPr>
            <p:spPr bwMode="auto">
              <a:xfrm>
                <a:off x="1436" y="2133"/>
                <a:ext cx="64" cy="551"/>
              </a:xfrm>
              <a:custGeom>
                <a:avLst/>
                <a:gdLst>
                  <a:gd name="T0" fmla="*/ 57 w 57"/>
                  <a:gd name="T1" fmla="*/ 1 h 491"/>
                  <a:gd name="T2" fmla="*/ 47 w 57"/>
                  <a:gd name="T3" fmla="*/ 63 h 491"/>
                  <a:gd name="T4" fmla="*/ 43 w 57"/>
                  <a:gd name="T5" fmla="*/ 177 h 491"/>
                  <a:gd name="T6" fmla="*/ 39 w 57"/>
                  <a:gd name="T7" fmla="*/ 320 h 491"/>
                  <a:gd name="T8" fmla="*/ 23 w 57"/>
                  <a:gd name="T9" fmla="*/ 413 h 491"/>
                  <a:gd name="T10" fmla="*/ 0 w 57"/>
                  <a:gd name="T11" fmla="*/ 491 h 491"/>
                  <a:gd name="T12" fmla="*/ 17 w 57"/>
                  <a:gd name="T13" fmla="*/ 391 h 491"/>
                  <a:gd name="T14" fmla="*/ 20 w 57"/>
                  <a:gd name="T15" fmla="*/ 371 h 491"/>
                  <a:gd name="T16" fmla="*/ 41 w 57"/>
                  <a:gd name="T17" fmla="*/ 225 h 491"/>
                  <a:gd name="T18" fmla="*/ 34 w 57"/>
                  <a:gd name="T19" fmla="*/ 164 h 491"/>
                  <a:gd name="T20" fmla="*/ 47 w 57"/>
                  <a:gd name="T21" fmla="*/ 18 h 491"/>
                  <a:gd name="T22" fmla="*/ 52 w 57"/>
                  <a:gd name="T23" fmla="*/ 0 h 491"/>
                  <a:gd name="T24" fmla="*/ 57 w 57"/>
                  <a:gd name="T25" fmla="*/ 1 h 4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7" h="491">
                    <a:moveTo>
                      <a:pt x="57" y="1"/>
                    </a:moveTo>
                    <a:cubicBezTo>
                      <a:pt x="54" y="22"/>
                      <a:pt x="49" y="42"/>
                      <a:pt x="47" y="63"/>
                    </a:cubicBezTo>
                    <a:cubicBezTo>
                      <a:pt x="44" y="101"/>
                      <a:pt x="36" y="141"/>
                      <a:pt x="43" y="177"/>
                    </a:cubicBezTo>
                    <a:cubicBezTo>
                      <a:pt x="53" y="226"/>
                      <a:pt x="46" y="274"/>
                      <a:pt x="39" y="320"/>
                    </a:cubicBezTo>
                    <a:cubicBezTo>
                      <a:pt x="35" y="351"/>
                      <a:pt x="34" y="385"/>
                      <a:pt x="23" y="413"/>
                    </a:cubicBezTo>
                    <a:cubicBezTo>
                      <a:pt x="13" y="439"/>
                      <a:pt x="15" y="467"/>
                      <a:pt x="0" y="491"/>
                    </a:cubicBezTo>
                    <a:cubicBezTo>
                      <a:pt x="7" y="458"/>
                      <a:pt x="2" y="423"/>
                      <a:pt x="17" y="391"/>
                    </a:cubicBezTo>
                    <a:cubicBezTo>
                      <a:pt x="20" y="385"/>
                      <a:pt x="19" y="378"/>
                      <a:pt x="20" y="371"/>
                    </a:cubicBezTo>
                    <a:cubicBezTo>
                      <a:pt x="27" y="322"/>
                      <a:pt x="40" y="275"/>
                      <a:pt x="41" y="225"/>
                    </a:cubicBezTo>
                    <a:cubicBezTo>
                      <a:pt x="41" y="204"/>
                      <a:pt x="32" y="185"/>
                      <a:pt x="34" y="164"/>
                    </a:cubicBezTo>
                    <a:cubicBezTo>
                      <a:pt x="38" y="115"/>
                      <a:pt x="38" y="66"/>
                      <a:pt x="47" y="18"/>
                    </a:cubicBezTo>
                    <a:cubicBezTo>
                      <a:pt x="48" y="12"/>
                      <a:pt x="50" y="6"/>
                      <a:pt x="52" y="0"/>
                    </a:cubicBezTo>
                    <a:cubicBezTo>
                      <a:pt x="54" y="0"/>
                      <a:pt x="55" y="1"/>
                      <a:pt x="57" y="1"/>
                    </a:cubicBezTo>
                    <a:close/>
                  </a:path>
                </a:pathLst>
              </a:custGeom>
              <a:solidFill>
                <a:srgbClr val="A780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3" name="Freeform 211">
                <a:extLst>
                  <a:ext uri="{FF2B5EF4-FFF2-40B4-BE49-F238E27FC236}">
                    <a16:creationId xmlns:a16="http://schemas.microsoft.com/office/drawing/2014/main" id="{04136502-4657-4E2A-AF7B-E54A821F6EBB}"/>
                  </a:ext>
                </a:extLst>
              </p:cNvPr>
              <p:cNvSpPr>
                <a:spLocks/>
              </p:cNvSpPr>
              <p:nvPr/>
            </p:nvSpPr>
            <p:spPr bwMode="auto">
              <a:xfrm>
                <a:off x="1235" y="1975"/>
                <a:ext cx="118" cy="548"/>
              </a:xfrm>
              <a:custGeom>
                <a:avLst/>
                <a:gdLst>
                  <a:gd name="T0" fmla="*/ 1 w 105"/>
                  <a:gd name="T1" fmla="*/ 482 h 487"/>
                  <a:gd name="T2" fmla="*/ 11 w 105"/>
                  <a:gd name="T3" fmla="*/ 394 h 487"/>
                  <a:gd name="T4" fmla="*/ 21 w 105"/>
                  <a:gd name="T5" fmla="*/ 340 h 487"/>
                  <a:gd name="T6" fmla="*/ 51 w 105"/>
                  <a:gd name="T7" fmla="*/ 194 h 487"/>
                  <a:gd name="T8" fmla="*/ 72 w 105"/>
                  <a:gd name="T9" fmla="*/ 90 h 487"/>
                  <a:gd name="T10" fmla="*/ 105 w 105"/>
                  <a:gd name="T11" fmla="*/ 0 h 487"/>
                  <a:gd name="T12" fmla="*/ 78 w 105"/>
                  <a:gd name="T13" fmla="*/ 113 h 487"/>
                  <a:gd name="T14" fmla="*/ 71 w 105"/>
                  <a:gd name="T15" fmla="*/ 137 h 487"/>
                  <a:gd name="T16" fmla="*/ 48 w 105"/>
                  <a:gd name="T17" fmla="*/ 244 h 487"/>
                  <a:gd name="T18" fmla="*/ 25 w 105"/>
                  <a:gd name="T19" fmla="*/ 357 h 487"/>
                  <a:gd name="T20" fmla="*/ 18 w 105"/>
                  <a:gd name="T21" fmla="*/ 440 h 487"/>
                  <a:gd name="T22" fmla="*/ 5 w 105"/>
                  <a:gd name="T23" fmla="*/ 486 h 487"/>
                  <a:gd name="T24" fmla="*/ 1 w 105"/>
                  <a:gd name="T25" fmla="*/ 482 h 4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5" h="487">
                    <a:moveTo>
                      <a:pt x="1" y="482"/>
                    </a:moveTo>
                    <a:cubicBezTo>
                      <a:pt x="5" y="453"/>
                      <a:pt x="14" y="425"/>
                      <a:pt x="11" y="394"/>
                    </a:cubicBezTo>
                    <a:cubicBezTo>
                      <a:pt x="10" y="377"/>
                      <a:pt x="18" y="358"/>
                      <a:pt x="21" y="340"/>
                    </a:cubicBezTo>
                    <a:cubicBezTo>
                      <a:pt x="31" y="291"/>
                      <a:pt x="37" y="242"/>
                      <a:pt x="51" y="194"/>
                    </a:cubicBezTo>
                    <a:cubicBezTo>
                      <a:pt x="60" y="159"/>
                      <a:pt x="61" y="123"/>
                      <a:pt x="72" y="90"/>
                    </a:cubicBezTo>
                    <a:cubicBezTo>
                      <a:pt x="82" y="60"/>
                      <a:pt x="93" y="30"/>
                      <a:pt x="105" y="0"/>
                    </a:cubicBezTo>
                    <a:cubicBezTo>
                      <a:pt x="99" y="38"/>
                      <a:pt x="91" y="76"/>
                      <a:pt x="78" y="113"/>
                    </a:cubicBezTo>
                    <a:cubicBezTo>
                      <a:pt x="75" y="121"/>
                      <a:pt x="71" y="129"/>
                      <a:pt x="71" y="137"/>
                    </a:cubicBezTo>
                    <a:cubicBezTo>
                      <a:pt x="72" y="175"/>
                      <a:pt x="52" y="208"/>
                      <a:pt x="48" y="244"/>
                    </a:cubicBezTo>
                    <a:cubicBezTo>
                      <a:pt x="43" y="282"/>
                      <a:pt x="33" y="320"/>
                      <a:pt x="25" y="357"/>
                    </a:cubicBezTo>
                    <a:cubicBezTo>
                      <a:pt x="19" y="384"/>
                      <a:pt x="24" y="412"/>
                      <a:pt x="18" y="440"/>
                    </a:cubicBezTo>
                    <a:cubicBezTo>
                      <a:pt x="14" y="455"/>
                      <a:pt x="10" y="471"/>
                      <a:pt x="5" y="486"/>
                    </a:cubicBezTo>
                    <a:cubicBezTo>
                      <a:pt x="1" y="487"/>
                      <a:pt x="0" y="485"/>
                      <a:pt x="1" y="482"/>
                    </a:cubicBezTo>
                    <a:close/>
                  </a:path>
                </a:pathLst>
              </a:custGeom>
              <a:solidFill>
                <a:srgbClr val="A47B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4" name="Freeform 212">
                <a:extLst>
                  <a:ext uri="{FF2B5EF4-FFF2-40B4-BE49-F238E27FC236}">
                    <a16:creationId xmlns:a16="http://schemas.microsoft.com/office/drawing/2014/main" id="{44BFC5C2-1577-48FA-A944-4B68ABDFBA78}"/>
                  </a:ext>
                </a:extLst>
              </p:cNvPr>
              <p:cNvSpPr>
                <a:spLocks/>
              </p:cNvSpPr>
              <p:nvPr/>
            </p:nvSpPr>
            <p:spPr bwMode="auto">
              <a:xfrm>
                <a:off x="1112" y="1416"/>
                <a:ext cx="125" cy="441"/>
              </a:xfrm>
              <a:custGeom>
                <a:avLst/>
                <a:gdLst>
                  <a:gd name="T0" fmla="*/ 0 w 112"/>
                  <a:gd name="T1" fmla="*/ 392 h 393"/>
                  <a:gd name="T2" fmla="*/ 10 w 112"/>
                  <a:gd name="T3" fmla="*/ 334 h 393"/>
                  <a:gd name="T4" fmla="*/ 46 w 112"/>
                  <a:gd name="T5" fmla="*/ 233 h 393"/>
                  <a:gd name="T6" fmla="*/ 64 w 112"/>
                  <a:gd name="T7" fmla="*/ 141 h 393"/>
                  <a:gd name="T8" fmla="*/ 86 w 112"/>
                  <a:gd name="T9" fmla="*/ 69 h 393"/>
                  <a:gd name="T10" fmla="*/ 102 w 112"/>
                  <a:gd name="T11" fmla="*/ 18 h 393"/>
                  <a:gd name="T12" fmla="*/ 111 w 112"/>
                  <a:gd name="T13" fmla="*/ 0 h 393"/>
                  <a:gd name="T14" fmla="*/ 96 w 112"/>
                  <a:gd name="T15" fmla="*/ 113 h 393"/>
                  <a:gd name="T16" fmla="*/ 101 w 112"/>
                  <a:gd name="T17" fmla="*/ 55 h 393"/>
                  <a:gd name="T18" fmla="*/ 79 w 112"/>
                  <a:gd name="T19" fmla="*/ 116 h 393"/>
                  <a:gd name="T20" fmla="*/ 60 w 112"/>
                  <a:gd name="T21" fmla="*/ 224 h 393"/>
                  <a:gd name="T22" fmla="*/ 44 w 112"/>
                  <a:gd name="T23" fmla="*/ 256 h 393"/>
                  <a:gd name="T24" fmla="*/ 22 w 112"/>
                  <a:gd name="T25" fmla="*/ 324 h 393"/>
                  <a:gd name="T26" fmla="*/ 5 w 112"/>
                  <a:gd name="T27" fmla="*/ 393 h 393"/>
                  <a:gd name="T28" fmla="*/ 0 w 112"/>
                  <a:gd name="T29" fmla="*/ 392 h 3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2" h="393">
                    <a:moveTo>
                      <a:pt x="0" y="392"/>
                    </a:moveTo>
                    <a:cubicBezTo>
                      <a:pt x="3" y="373"/>
                      <a:pt x="5" y="353"/>
                      <a:pt x="10" y="334"/>
                    </a:cubicBezTo>
                    <a:cubicBezTo>
                      <a:pt x="20" y="300"/>
                      <a:pt x="32" y="266"/>
                      <a:pt x="46" y="233"/>
                    </a:cubicBezTo>
                    <a:cubicBezTo>
                      <a:pt x="58" y="203"/>
                      <a:pt x="60" y="172"/>
                      <a:pt x="64" y="141"/>
                    </a:cubicBezTo>
                    <a:cubicBezTo>
                      <a:pt x="68" y="116"/>
                      <a:pt x="72" y="91"/>
                      <a:pt x="86" y="69"/>
                    </a:cubicBezTo>
                    <a:cubicBezTo>
                      <a:pt x="96" y="53"/>
                      <a:pt x="97" y="35"/>
                      <a:pt x="102" y="18"/>
                    </a:cubicBezTo>
                    <a:cubicBezTo>
                      <a:pt x="104" y="13"/>
                      <a:pt x="103" y="6"/>
                      <a:pt x="111" y="0"/>
                    </a:cubicBezTo>
                    <a:cubicBezTo>
                      <a:pt x="109" y="38"/>
                      <a:pt x="112" y="75"/>
                      <a:pt x="96" y="113"/>
                    </a:cubicBezTo>
                    <a:cubicBezTo>
                      <a:pt x="89" y="91"/>
                      <a:pt x="104" y="74"/>
                      <a:pt x="101" y="55"/>
                    </a:cubicBezTo>
                    <a:cubicBezTo>
                      <a:pt x="96" y="77"/>
                      <a:pt x="78" y="96"/>
                      <a:pt x="79" y="116"/>
                    </a:cubicBezTo>
                    <a:cubicBezTo>
                      <a:pt x="79" y="154"/>
                      <a:pt x="58" y="187"/>
                      <a:pt x="60" y="224"/>
                    </a:cubicBezTo>
                    <a:cubicBezTo>
                      <a:pt x="60" y="238"/>
                      <a:pt x="47" y="244"/>
                      <a:pt x="44" y="256"/>
                    </a:cubicBezTo>
                    <a:cubicBezTo>
                      <a:pt x="39" y="279"/>
                      <a:pt x="32" y="302"/>
                      <a:pt x="22" y="324"/>
                    </a:cubicBezTo>
                    <a:cubicBezTo>
                      <a:pt x="12" y="346"/>
                      <a:pt x="12" y="370"/>
                      <a:pt x="5" y="393"/>
                    </a:cubicBezTo>
                    <a:cubicBezTo>
                      <a:pt x="3" y="392"/>
                      <a:pt x="2" y="392"/>
                      <a:pt x="0" y="392"/>
                    </a:cubicBezTo>
                    <a:close/>
                  </a:path>
                </a:pathLst>
              </a:custGeom>
              <a:solidFill>
                <a:srgbClr val="A77C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5" name="Freeform 213">
                <a:extLst>
                  <a:ext uri="{FF2B5EF4-FFF2-40B4-BE49-F238E27FC236}">
                    <a16:creationId xmlns:a16="http://schemas.microsoft.com/office/drawing/2014/main" id="{A637B6BE-8A4A-431D-9141-1D11A1C01780}"/>
                  </a:ext>
                </a:extLst>
              </p:cNvPr>
              <p:cNvSpPr>
                <a:spLocks/>
              </p:cNvSpPr>
              <p:nvPr/>
            </p:nvSpPr>
            <p:spPr bwMode="auto">
              <a:xfrm>
                <a:off x="1155" y="1493"/>
                <a:ext cx="113" cy="511"/>
              </a:xfrm>
              <a:custGeom>
                <a:avLst/>
                <a:gdLst>
                  <a:gd name="T0" fmla="*/ 12 w 100"/>
                  <a:gd name="T1" fmla="*/ 439 h 454"/>
                  <a:gd name="T2" fmla="*/ 0 w 100"/>
                  <a:gd name="T3" fmla="*/ 454 h 454"/>
                  <a:gd name="T4" fmla="*/ 29 w 100"/>
                  <a:gd name="T5" fmla="*/ 348 h 454"/>
                  <a:gd name="T6" fmla="*/ 43 w 100"/>
                  <a:gd name="T7" fmla="*/ 266 h 454"/>
                  <a:gd name="T8" fmla="*/ 52 w 100"/>
                  <a:gd name="T9" fmla="*/ 225 h 454"/>
                  <a:gd name="T10" fmla="*/ 75 w 100"/>
                  <a:gd name="T11" fmla="*/ 94 h 454"/>
                  <a:gd name="T12" fmla="*/ 95 w 100"/>
                  <a:gd name="T13" fmla="*/ 0 h 454"/>
                  <a:gd name="T14" fmla="*/ 92 w 100"/>
                  <a:gd name="T15" fmla="*/ 46 h 454"/>
                  <a:gd name="T16" fmla="*/ 70 w 100"/>
                  <a:gd name="T17" fmla="*/ 165 h 454"/>
                  <a:gd name="T18" fmla="*/ 60 w 100"/>
                  <a:gd name="T19" fmla="*/ 213 h 454"/>
                  <a:gd name="T20" fmla="*/ 49 w 100"/>
                  <a:gd name="T21" fmla="*/ 297 h 454"/>
                  <a:gd name="T22" fmla="*/ 23 w 100"/>
                  <a:gd name="T23" fmla="*/ 393 h 454"/>
                  <a:gd name="T24" fmla="*/ 12 w 100"/>
                  <a:gd name="T25" fmla="*/ 439 h 4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0" h="454">
                    <a:moveTo>
                      <a:pt x="12" y="439"/>
                    </a:moveTo>
                    <a:cubicBezTo>
                      <a:pt x="9" y="443"/>
                      <a:pt x="6" y="447"/>
                      <a:pt x="0" y="454"/>
                    </a:cubicBezTo>
                    <a:cubicBezTo>
                      <a:pt x="7" y="415"/>
                      <a:pt x="16" y="380"/>
                      <a:pt x="29" y="348"/>
                    </a:cubicBezTo>
                    <a:cubicBezTo>
                      <a:pt x="40" y="321"/>
                      <a:pt x="39" y="293"/>
                      <a:pt x="43" y="266"/>
                    </a:cubicBezTo>
                    <a:cubicBezTo>
                      <a:pt x="45" y="252"/>
                      <a:pt x="47" y="239"/>
                      <a:pt x="52" y="225"/>
                    </a:cubicBezTo>
                    <a:cubicBezTo>
                      <a:pt x="66" y="183"/>
                      <a:pt x="66" y="137"/>
                      <a:pt x="75" y="94"/>
                    </a:cubicBezTo>
                    <a:cubicBezTo>
                      <a:pt x="81" y="63"/>
                      <a:pt x="92" y="32"/>
                      <a:pt x="95" y="0"/>
                    </a:cubicBezTo>
                    <a:cubicBezTo>
                      <a:pt x="100" y="16"/>
                      <a:pt x="93" y="31"/>
                      <a:pt x="92" y="46"/>
                    </a:cubicBezTo>
                    <a:cubicBezTo>
                      <a:pt x="91" y="87"/>
                      <a:pt x="70" y="125"/>
                      <a:pt x="70" y="165"/>
                    </a:cubicBezTo>
                    <a:cubicBezTo>
                      <a:pt x="70" y="183"/>
                      <a:pt x="62" y="197"/>
                      <a:pt x="60" y="213"/>
                    </a:cubicBezTo>
                    <a:cubicBezTo>
                      <a:pt x="57" y="241"/>
                      <a:pt x="53" y="269"/>
                      <a:pt x="49" y="297"/>
                    </a:cubicBezTo>
                    <a:cubicBezTo>
                      <a:pt x="45" y="331"/>
                      <a:pt x="34" y="361"/>
                      <a:pt x="23" y="393"/>
                    </a:cubicBezTo>
                    <a:cubicBezTo>
                      <a:pt x="18" y="408"/>
                      <a:pt x="12" y="423"/>
                      <a:pt x="12" y="439"/>
                    </a:cubicBezTo>
                    <a:close/>
                  </a:path>
                </a:pathLst>
              </a:custGeom>
              <a:solidFill>
                <a:srgbClr val="AA7F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6" name="Freeform 214">
                <a:extLst>
                  <a:ext uri="{FF2B5EF4-FFF2-40B4-BE49-F238E27FC236}">
                    <a16:creationId xmlns:a16="http://schemas.microsoft.com/office/drawing/2014/main" id="{23E4D97D-C562-439D-A2A5-3D833D7ED523}"/>
                  </a:ext>
                </a:extLst>
              </p:cNvPr>
              <p:cNvSpPr>
                <a:spLocks/>
              </p:cNvSpPr>
              <p:nvPr/>
            </p:nvSpPr>
            <p:spPr bwMode="auto">
              <a:xfrm>
                <a:off x="1479" y="2323"/>
                <a:ext cx="50" cy="384"/>
              </a:xfrm>
              <a:custGeom>
                <a:avLst/>
                <a:gdLst>
                  <a:gd name="T0" fmla="*/ 20 w 44"/>
                  <a:gd name="T1" fmla="*/ 337 h 342"/>
                  <a:gd name="T2" fmla="*/ 0 w 44"/>
                  <a:gd name="T3" fmla="*/ 340 h 342"/>
                  <a:gd name="T4" fmla="*/ 18 w 44"/>
                  <a:gd name="T5" fmla="*/ 252 h 342"/>
                  <a:gd name="T6" fmla="*/ 26 w 44"/>
                  <a:gd name="T7" fmla="*/ 134 h 342"/>
                  <a:gd name="T8" fmla="*/ 22 w 44"/>
                  <a:gd name="T9" fmla="*/ 152 h 342"/>
                  <a:gd name="T10" fmla="*/ 16 w 44"/>
                  <a:gd name="T11" fmla="*/ 153 h 342"/>
                  <a:gd name="T12" fmla="*/ 27 w 44"/>
                  <a:gd name="T13" fmla="*/ 64 h 342"/>
                  <a:gd name="T14" fmla="*/ 36 w 44"/>
                  <a:gd name="T15" fmla="*/ 0 h 342"/>
                  <a:gd name="T16" fmla="*/ 41 w 44"/>
                  <a:gd name="T17" fmla="*/ 5 h 342"/>
                  <a:gd name="T18" fmla="*/ 36 w 44"/>
                  <a:gd name="T19" fmla="*/ 191 h 342"/>
                  <a:gd name="T20" fmla="*/ 20 w 44"/>
                  <a:gd name="T21" fmla="*/ 337 h 3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4" h="342">
                    <a:moveTo>
                      <a:pt x="20" y="337"/>
                    </a:moveTo>
                    <a:cubicBezTo>
                      <a:pt x="14" y="340"/>
                      <a:pt x="7" y="342"/>
                      <a:pt x="0" y="340"/>
                    </a:cubicBezTo>
                    <a:cubicBezTo>
                      <a:pt x="15" y="313"/>
                      <a:pt x="15" y="282"/>
                      <a:pt x="18" y="252"/>
                    </a:cubicBezTo>
                    <a:cubicBezTo>
                      <a:pt x="22" y="213"/>
                      <a:pt x="21" y="173"/>
                      <a:pt x="26" y="134"/>
                    </a:cubicBezTo>
                    <a:cubicBezTo>
                      <a:pt x="25" y="140"/>
                      <a:pt x="25" y="146"/>
                      <a:pt x="22" y="152"/>
                    </a:cubicBezTo>
                    <a:cubicBezTo>
                      <a:pt x="20" y="154"/>
                      <a:pt x="18" y="154"/>
                      <a:pt x="16" y="153"/>
                    </a:cubicBezTo>
                    <a:cubicBezTo>
                      <a:pt x="17" y="123"/>
                      <a:pt x="16" y="93"/>
                      <a:pt x="27" y="64"/>
                    </a:cubicBezTo>
                    <a:cubicBezTo>
                      <a:pt x="35" y="44"/>
                      <a:pt x="30" y="21"/>
                      <a:pt x="36" y="0"/>
                    </a:cubicBezTo>
                    <a:cubicBezTo>
                      <a:pt x="41" y="0"/>
                      <a:pt x="41" y="3"/>
                      <a:pt x="41" y="5"/>
                    </a:cubicBezTo>
                    <a:cubicBezTo>
                      <a:pt x="44" y="68"/>
                      <a:pt x="38" y="129"/>
                      <a:pt x="36" y="191"/>
                    </a:cubicBezTo>
                    <a:cubicBezTo>
                      <a:pt x="34" y="240"/>
                      <a:pt x="25" y="288"/>
                      <a:pt x="20" y="337"/>
                    </a:cubicBezTo>
                    <a:close/>
                  </a:path>
                </a:pathLst>
              </a:custGeom>
              <a:solidFill>
                <a:srgbClr val="9770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7" name="Freeform 215">
                <a:extLst>
                  <a:ext uri="{FF2B5EF4-FFF2-40B4-BE49-F238E27FC236}">
                    <a16:creationId xmlns:a16="http://schemas.microsoft.com/office/drawing/2014/main" id="{BE18B569-D788-4A57-B82F-FEBAA7579B21}"/>
                  </a:ext>
                </a:extLst>
              </p:cNvPr>
              <p:cNvSpPr>
                <a:spLocks/>
              </p:cNvSpPr>
              <p:nvPr/>
            </p:nvSpPr>
            <p:spPr bwMode="auto">
              <a:xfrm>
                <a:off x="795" y="2019"/>
                <a:ext cx="147" cy="448"/>
              </a:xfrm>
              <a:custGeom>
                <a:avLst/>
                <a:gdLst>
                  <a:gd name="T0" fmla="*/ 85 w 131"/>
                  <a:gd name="T1" fmla="*/ 215 h 399"/>
                  <a:gd name="T2" fmla="*/ 51 w 131"/>
                  <a:gd name="T3" fmla="*/ 318 h 399"/>
                  <a:gd name="T4" fmla="*/ 39 w 131"/>
                  <a:gd name="T5" fmla="*/ 327 h 399"/>
                  <a:gd name="T6" fmla="*/ 34 w 131"/>
                  <a:gd name="T7" fmla="*/ 336 h 399"/>
                  <a:gd name="T8" fmla="*/ 3 w 131"/>
                  <a:gd name="T9" fmla="*/ 399 h 399"/>
                  <a:gd name="T10" fmla="*/ 8 w 131"/>
                  <a:gd name="T11" fmla="*/ 378 h 399"/>
                  <a:gd name="T12" fmla="*/ 51 w 131"/>
                  <a:gd name="T13" fmla="*/ 222 h 399"/>
                  <a:gd name="T14" fmla="*/ 88 w 131"/>
                  <a:gd name="T15" fmla="*/ 130 h 399"/>
                  <a:gd name="T16" fmla="*/ 101 w 131"/>
                  <a:gd name="T17" fmla="*/ 95 h 399"/>
                  <a:gd name="T18" fmla="*/ 121 w 131"/>
                  <a:gd name="T19" fmla="*/ 21 h 399"/>
                  <a:gd name="T20" fmla="*/ 131 w 131"/>
                  <a:gd name="T21" fmla="*/ 0 h 399"/>
                  <a:gd name="T22" fmla="*/ 42 w 131"/>
                  <a:gd name="T23" fmla="*/ 302 h 399"/>
                  <a:gd name="T24" fmla="*/ 68 w 131"/>
                  <a:gd name="T25" fmla="*/ 241 h 399"/>
                  <a:gd name="T26" fmla="*/ 76 w 131"/>
                  <a:gd name="T27" fmla="*/ 216 h 399"/>
                  <a:gd name="T28" fmla="*/ 85 w 131"/>
                  <a:gd name="T29" fmla="*/ 215 h 3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1" h="399">
                    <a:moveTo>
                      <a:pt x="85" y="215"/>
                    </a:moveTo>
                    <a:cubicBezTo>
                      <a:pt x="73" y="249"/>
                      <a:pt x="58" y="282"/>
                      <a:pt x="51" y="318"/>
                    </a:cubicBezTo>
                    <a:cubicBezTo>
                      <a:pt x="49" y="325"/>
                      <a:pt x="49" y="331"/>
                      <a:pt x="39" y="327"/>
                    </a:cubicBezTo>
                    <a:cubicBezTo>
                      <a:pt x="39" y="327"/>
                      <a:pt x="35" y="333"/>
                      <a:pt x="34" y="336"/>
                    </a:cubicBezTo>
                    <a:cubicBezTo>
                      <a:pt x="25" y="357"/>
                      <a:pt x="15" y="377"/>
                      <a:pt x="3" y="399"/>
                    </a:cubicBezTo>
                    <a:cubicBezTo>
                      <a:pt x="0" y="389"/>
                      <a:pt x="5" y="383"/>
                      <a:pt x="8" y="378"/>
                    </a:cubicBezTo>
                    <a:cubicBezTo>
                      <a:pt x="36" y="330"/>
                      <a:pt x="38" y="275"/>
                      <a:pt x="51" y="222"/>
                    </a:cubicBezTo>
                    <a:cubicBezTo>
                      <a:pt x="59" y="190"/>
                      <a:pt x="76" y="161"/>
                      <a:pt x="88" y="130"/>
                    </a:cubicBezTo>
                    <a:cubicBezTo>
                      <a:pt x="93" y="119"/>
                      <a:pt x="102" y="106"/>
                      <a:pt x="101" y="95"/>
                    </a:cubicBezTo>
                    <a:cubicBezTo>
                      <a:pt x="98" y="67"/>
                      <a:pt x="116" y="46"/>
                      <a:pt x="121" y="21"/>
                    </a:cubicBezTo>
                    <a:cubicBezTo>
                      <a:pt x="122" y="13"/>
                      <a:pt x="123" y="5"/>
                      <a:pt x="131" y="0"/>
                    </a:cubicBezTo>
                    <a:cubicBezTo>
                      <a:pt x="113" y="105"/>
                      <a:pt x="60" y="198"/>
                      <a:pt x="42" y="302"/>
                    </a:cubicBezTo>
                    <a:cubicBezTo>
                      <a:pt x="54" y="284"/>
                      <a:pt x="61" y="262"/>
                      <a:pt x="68" y="241"/>
                    </a:cubicBezTo>
                    <a:cubicBezTo>
                      <a:pt x="71" y="233"/>
                      <a:pt x="73" y="224"/>
                      <a:pt x="76" y="216"/>
                    </a:cubicBezTo>
                    <a:cubicBezTo>
                      <a:pt x="78" y="211"/>
                      <a:pt x="82" y="212"/>
                      <a:pt x="85" y="215"/>
                    </a:cubicBezTo>
                    <a:close/>
                  </a:path>
                </a:pathLst>
              </a:custGeom>
              <a:solidFill>
                <a:srgbClr val="8E6B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8" name="Freeform 216">
                <a:extLst>
                  <a:ext uri="{FF2B5EF4-FFF2-40B4-BE49-F238E27FC236}">
                    <a16:creationId xmlns:a16="http://schemas.microsoft.com/office/drawing/2014/main" id="{9258685A-E61A-462D-945F-63C7DC2A01CE}"/>
                  </a:ext>
                </a:extLst>
              </p:cNvPr>
              <p:cNvSpPr>
                <a:spLocks/>
              </p:cNvSpPr>
              <p:nvPr/>
            </p:nvSpPr>
            <p:spPr bwMode="auto">
              <a:xfrm>
                <a:off x="820" y="1212"/>
                <a:ext cx="241" cy="517"/>
              </a:xfrm>
              <a:custGeom>
                <a:avLst/>
                <a:gdLst>
                  <a:gd name="T0" fmla="*/ 198 w 214"/>
                  <a:gd name="T1" fmla="*/ 2 h 461"/>
                  <a:gd name="T2" fmla="*/ 214 w 214"/>
                  <a:gd name="T3" fmla="*/ 5 h 461"/>
                  <a:gd name="T4" fmla="*/ 199 w 214"/>
                  <a:gd name="T5" fmla="*/ 18 h 461"/>
                  <a:gd name="T6" fmla="*/ 171 w 214"/>
                  <a:gd name="T7" fmla="*/ 93 h 461"/>
                  <a:gd name="T8" fmla="*/ 131 w 214"/>
                  <a:gd name="T9" fmla="*/ 199 h 461"/>
                  <a:gd name="T10" fmla="*/ 100 w 214"/>
                  <a:gd name="T11" fmla="*/ 283 h 461"/>
                  <a:gd name="T12" fmla="*/ 70 w 214"/>
                  <a:gd name="T13" fmla="*/ 340 h 461"/>
                  <a:gd name="T14" fmla="*/ 17 w 214"/>
                  <a:gd name="T15" fmla="*/ 443 h 461"/>
                  <a:gd name="T16" fmla="*/ 5 w 214"/>
                  <a:gd name="T17" fmla="*/ 461 h 461"/>
                  <a:gd name="T18" fmla="*/ 3 w 214"/>
                  <a:gd name="T19" fmla="*/ 452 h 461"/>
                  <a:gd name="T20" fmla="*/ 91 w 214"/>
                  <a:gd name="T21" fmla="*/ 293 h 461"/>
                  <a:gd name="T22" fmla="*/ 94 w 214"/>
                  <a:gd name="T23" fmla="*/ 285 h 461"/>
                  <a:gd name="T24" fmla="*/ 132 w 214"/>
                  <a:gd name="T25" fmla="*/ 179 h 461"/>
                  <a:gd name="T26" fmla="*/ 177 w 214"/>
                  <a:gd name="T27" fmla="*/ 52 h 461"/>
                  <a:gd name="T28" fmla="*/ 198 w 214"/>
                  <a:gd name="T29" fmla="*/ 2 h 4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4" h="461">
                    <a:moveTo>
                      <a:pt x="198" y="2"/>
                    </a:moveTo>
                    <a:cubicBezTo>
                      <a:pt x="203" y="2"/>
                      <a:pt x="209" y="0"/>
                      <a:pt x="214" y="5"/>
                    </a:cubicBezTo>
                    <a:cubicBezTo>
                      <a:pt x="204" y="4"/>
                      <a:pt x="202" y="11"/>
                      <a:pt x="199" y="18"/>
                    </a:cubicBezTo>
                    <a:cubicBezTo>
                      <a:pt x="187" y="42"/>
                      <a:pt x="179" y="67"/>
                      <a:pt x="171" y="93"/>
                    </a:cubicBezTo>
                    <a:cubicBezTo>
                      <a:pt x="160" y="129"/>
                      <a:pt x="144" y="163"/>
                      <a:pt x="131" y="199"/>
                    </a:cubicBezTo>
                    <a:cubicBezTo>
                      <a:pt x="121" y="227"/>
                      <a:pt x="108" y="254"/>
                      <a:pt x="100" y="283"/>
                    </a:cubicBezTo>
                    <a:cubicBezTo>
                      <a:pt x="95" y="304"/>
                      <a:pt x="80" y="321"/>
                      <a:pt x="70" y="340"/>
                    </a:cubicBezTo>
                    <a:cubicBezTo>
                      <a:pt x="52" y="374"/>
                      <a:pt x="33" y="408"/>
                      <a:pt x="17" y="443"/>
                    </a:cubicBezTo>
                    <a:cubicBezTo>
                      <a:pt x="14" y="449"/>
                      <a:pt x="9" y="455"/>
                      <a:pt x="5" y="461"/>
                    </a:cubicBezTo>
                    <a:cubicBezTo>
                      <a:pt x="0" y="458"/>
                      <a:pt x="2" y="455"/>
                      <a:pt x="3" y="452"/>
                    </a:cubicBezTo>
                    <a:cubicBezTo>
                      <a:pt x="30" y="398"/>
                      <a:pt x="57" y="343"/>
                      <a:pt x="91" y="293"/>
                    </a:cubicBezTo>
                    <a:cubicBezTo>
                      <a:pt x="93" y="291"/>
                      <a:pt x="93" y="288"/>
                      <a:pt x="94" y="285"/>
                    </a:cubicBezTo>
                    <a:cubicBezTo>
                      <a:pt x="102" y="248"/>
                      <a:pt x="120" y="215"/>
                      <a:pt x="132" y="179"/>
                    </a:cubicBezTo>
                    <a:cubicBezTo>
                      <a:pt x="146" y="136"/>
                      <a:pt x="165" y="95"/>
                      <a:pt x="177" y="52"/>
                    </a:cubicBezTo>
                    <a:cubicBezTo>
                      <a:pt x="182" y="34"/>
                      <a:pt x="193" y="19"/>
                      <a:pt x="198" y="2"/>
                    </a:cubicBezTo>
                    <a:close/>
                  </a:path>
                </a:pathLst>
              </a:custGeom>
              <a:solidFill>
                <a:srgbClr val="9F775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9" name="Freeform 217">
                <a:extLst>
                  <a:ext uri="{FF2B5EF4-FFF2-40B4-BE49-F238E27FC236}">
                    <a16:creationId xmlns:a16="http://schemas.microsoft.com/office/drawing/2014/main" id="{5268BE09-D8ED-4ABD-A485-8141A2BB58CE}"/>
                  </a:ext>
                </a:extLst>
              </p:cNvPr>
              <p:cNvSpPr>
                <a:spLocks/>
              </p:cNvSpPr>
              <p:nvPr/>
            </p:nvSpPr>
            <p:spPr bwMode="auto">
              <a:xfrm>
                <a:off x="1535" y="1665"/>
                <a:ext cx="36" cy="441"/>
              </a:xfrm>
              <a:custGeom>
                <a:avLst/>
                <a:gdLst>
                  <a:gd name="T0" fmla="*/ 0 w 32"/>
                  <a:gd name="T1" fmla="*/ 392 h 392"/>
                  <a:gd name="T2" fmla="*/ 6 w 32"/>
                  <a:gd name="T3" fmla="*/ 333 h 392"/>
                  <a:gd name="T4" fmla="*/ 6 w 32"/>
                  <a:gd name="T5" fmla="*/ 202 h 392"/>
                  <a:gd name="T6" fmla="*/ 13 w 32"/>
                  <a:gd name="T7" fmla="*/ 181 h 392"/>
                  <a:gd name="T8" fmla="*/ 17 w 32"/>
                  <a:gd name="T9" fmla="*/ 170 h 392"/>
                  <a:gd name="T10" fmla="*/ 8 w 32"/>
                  <a:gd name="T11" fmla="*/ 47 h 392"/>
                  <a:gd name="T12" fmla="*/ 11 w 32"/>
                  <a:gd name="T13" fmla="*/ 0 h 392"/>
                  <a:gd name="T14" fmla="*/ 21 w 32"/>
                  <a:gd name="T15" fmla="*/ 201 h 392"/>
                  <a:gd name="T16" fmla="*/ 0 w 32"/>
                  <a:gd name="T17" fmla="*/ 392 h 3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392">
                    <a:moveTo>
                      <a:pt x="0" y="392"/>
                    </a:moveTo>
                    <a:cubicBezTo>
                      <a:pt x="2" y="372"/>
                      <a:pt x="3" y="353"/>
                      <a:pt x="6" y="333"/>
                    </a:cubicBezTo>
                    <a:cubicBezTo>
                      <a:pt x="12" y="289"/>
                      <a:pt x="5" y="246"/>
                      <a:pt x="6" y="202"/>
                    </a:cubicBezTo>
                    <a:cubicBezTo>
                      <a:pt x="6" y="194"/>
                      <a:pt x="3" y="186"/>
                      <a:pt x="13" y="181"/>
                    </a:cubicBezTo>
                    <a:cubicBezTo>
                      <a:pt x="16" y="179"/>
                      <a:pt x="18" y="174"/>
                      <a:pt x="17" y="170"/>
                    </a:cubicBezTo>
                    <a:cubicBezTo>
                      <a:pt x="11" y="129"/>
                      <a:pt x="23" y="88"/>
                      <a:pt x="8" y="47"/>
                    </a:cubicBezTo>
                    <a:cubicBezTo>
                      <a:pt x="4" y="35"/>
                      <a:pt x="9" y="20"/>
                      <a:pt x="11" y="0"/>
                    </a:cubicBezTo>
                    <a:cubicBezTo>
                      <a:pt x="25" y="71"/>
                      <a:pt x="32" y="136"/>
                      <a:pt x="21" y="201"/>
                    </a:cubicBezTo>
                    <a:cubicBezTo>
                      <a:pt x="11" y="264"/>
                      <a:pt x="25" y="330"/>
                      <a:pt x="0" y="392"/>
                    </a:cubicBezTo>
                    <a:close/>
                  </a:path>
                </a:pathLst>
              </a:custGeom>
              <a:solidFill>
                <a:srgbClr val="B8917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0" name="Freeform 218">
                <a:extLst>
                  <a:ext uri="{FF2B5EF4-FFF2-40B4-BE49-F238E27FC236}">
                    <a16:creationId xmlns:a16="http://schemas.microsoft.com/office/drawing/2014/main" id="{6453B0C3-8C05-4AC6-B01C-30950F242B72}"/>
                  </a:ext>
                </a:extLst>
              </p:cNvPr>
              <p:cNvSpPr>
                <a:spLocks/>
              </p:cNvSpPr>
              <p:nvPr/>
            </p:nvSpPr>
            <p:spPr bwMode="auto">
              <a:xfrm>
                <a:off x="1173" y="1590"/>
                <a:ext cx="113" cy="514"/>
              </a:xfrm>
              <a:custGeom>
                <a:avLst/>
                <a:gdLst>
                  <a:gd name="T0" fmla="*/ 16 w 100"/>
                  <a:gd name="T1" fmla="*/ 421 h 457"/>
                  <a:gd name="T2" fmla="*/ 0 w 100"/>
                  <a:gd name="T3" fmla="*/ 457 h 457"/>
                  <a:gd name="T4" fmla="*/ 12 w 100"/>
                  <a:gd name="T5" fmla="*/ 402 h 457"/>
                  <a:gd name="T6" fmla="*/ 52 w 100"/>
                  <a:gd name="T7" fmla="*/ 186 h 457"/>
                  <a:gd name="T8" fmla="*/ 74 w 100"/>
                  <a:gd name="T9" fmla="*/ 97 h 457"/>
                  <a:gd name="T10" fmla="*/ 79 w 100"/>
                  <a:gd name="T11" fmla="*/ 52 h 457"/>
                  <a:gd name="T12" fmla="*/ 99 w 100"/>
                  <a:gd name="T13" fmla="*/ 0 h 457"/>
                  <a:gd name="T14" fmla="*/ 93 w 100"/>
                  <a:gd name="T15" fmla="*/ 35 h 457"/>
                  <a:gd name="T16" fmla="*/ 84 w 100"/>
                  <a:gd name="T17" fmla="*/ 85 h 457"/>
                  <a:gd name="T18" fmla="*/ 67 w 100"/>
                  <a:gd name="T19" fmla="*/ 153 h 457"/>
                  <a:gd name="T20" fmla="*/ 27 w 100"/>
                  <a:gd name="T21" fmla="*/ 348 h 457"/>
                  <a:gd name="T22" fmla="*/ 16 w 100"/>
                  <a:gd name="T23" fmla="*/ 421 h 4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0" h="457">
                    <a:moveTo>
                      <a:pt x="16" y="421"/>
                    </a:moveTo>
                    <a:cubicBezTo>
                      <a:pt x="8" y="430"/>
                      <a:pt x="11" y="444"/>
                      <a:pt x="0" y="457"/>
                    </a:cubicBezTo>
                    <a:cubicBezTo>
                      <a:pt x="1" y="435"/>
                      <a:pt x="11" y="419"/>
                      <a:pt x="12" y="402"/>
                    </a:cubicBezTo>
                    <a:cubicBezTo>
                      <a:pt x="17" y="328"/>
                      <a:pt x="41" y="258"/>
                      <a:pt x="52" y="186"/>
                    </a:cubicBezTo>
                    <a:cubicBezTo>
                      <a:pt x="57" y="156"/>
                      <a:pt x="65" y="126"/>
                      <a:pt x="74" y="97"/>
                    </a:cubicBezTo>
                    <a:cubicBezTo>
                      <a:pt x="78" y="82"/>
                      <a:pt x="74" y="67"/>
                      <a:pt x="79" y="52"/>
                    </a:cubicBezTo>
                    <a:cubicBezTo>
                      <a:pt x="84" y="35"/>
                      <a:pt x="90" y="20"/>
                      <a:pt x="99" y="0"/>
                    </a:cubicBezTo>
                    <a:cubicBezTo>
                      <a:pt x="100" y="15"/>
                      <a:pt x="97" y="25"/>
                      <a:pt x="93" y="35"/>
                    </a:cubicBezTo>
                    <a:cubicBezTo>
                      <a:pt x="86" y="51"/>
                      <a:pt x="86" y="68"/>
                      <a:pt x="84" y="85"/>
                    </a:cubicBezTo>
                    <a:cubicBezTo>
                      <a:pt x="81" y="108"/>
                      <a:pt x="74" y="131"/>
                      <a:pt x="67" y="153"/>
                    </a:cubicBezTo>
                    <a:cubicBezTo>
                      <a:pt x="49" y="217"/>
                      <a:pt x="44" y="284"/>
                      <a:pt x="27" y="348"/>
                    </a:cubicBezTo>
                    <a:cubicBezTo>
                      <a:pt x="21" y="371"/>
                      <a:pt x="16" y="396"/>
                      <a:pt x="16" y="421"/>
                    </a:cubicBezTo>
                    <a:close/>
                  </a:path>
                </a:pathLst>
              </a:custGeom>
              <a:solidFill>
                <a:srgbClr val="AD85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1" name="Freeform 219">
                <a:extLst>
                  <a:ext uri="{FF2B5EF4-FFF2-40B4-BE49-F238E27FC236}">
                    <a16:creationId xmlns:a16="http://schemas.microsoft.com/office/drawing/2014/main" id="{E12CEF43-799C-4865-86E5-4B59242BFD9B}"/>
                  </a:ext>
                </a:extLst>
              </p:cNvPr>
              <p:cNvSpPr>
                <a:spLocks/>
              </p:cNvSpPr>
              <p:nvPr/>
            </p:nvSpPr>
            <p:spPr bwMode="auto">
              <a:xfrm>
                <a:off x="822" y="2284"/>
                <a:ext cx="121" cy="273"/>
              </a:xfrm>
              <a:custGeom>
                <a:avLst/>
                <a:gdLst>
                  <a:gd name="T0" fmla="*/ 86 w 108"/>
                  <a:gd name="T1" fmla="*/ 98 h 243"/>
                  <a:gd name="T2" fmla="*/ 80 w 108"/>
                  <a:gd name="T3" fmla="*/ 99 h 243"/>
                  <a:gd name="T4" fmla="*/ 74 w 108"/>
                  <a:gd name="T5" fmla="*/ 101 h 243"/>
                  <a:gd name="T6" fmla="*/ 39 w 108"/>
                  <a:gd name="T7" fmla="*/ 188 h 243"/>
                  <a:gd name="T8" fmla="*/ 25 w 108"/>
                  <a:gd name="T9" fmla="*/ 227 h 243"/>
                  <a:gd name="T10" fmla="*/ 10 w 108"/>
                  <a:gd name="T11" fmla="*/ 240 h 243"/>
                  <a:gd name="T12" fmla="*/ 5 w 108"/>
                  <a:gd name="T13" fmla="*/ 220 h 243"/>
                  <a:gd name="T14" fmla="*/ 44 w 108"/>
                  <a:gd name="T15" fmla="*/ 124 h 243"/>
                  <a:gd name="T16" fmla="*/ 86 w 108"/>
                  <a:gd name="T17" fmla="*/ 13 h 243"/>
                  <a:gd name="T18" fmla="*/ 96 w 108"/>
                  <a:gd name="T19" fmla="*/ 1 h 243"/>
                  <a:gd name="T20" fmla="*/ 97 w 108"/>
                  <a:gd name="T21" fmla="*/ 19 h 243"/>
                  <a:gd name="T22" fmla="*/ 103 w 108"/>
                  <a:gd name="T23" fmla="*/ 35 h 243"/>
                  <a:gd name="T24" fmla="*/ 92 w 108"/>
                  <a:gd name="T25" fmla="*/ 83 h 243"/>
                  <a:gd name="T26" fmla="*/ 86 w 108"/>
                  <a:gd name="T27" fmla="*/ 98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8" h="243">
                    <a:moveTo>
                      <a:pt x="86" y="98"/>
                    </a:moveTo>
                    <a:cubicBezTo>
                      <a:pt x="84" y="99"/>
                      <a:pt x="82" y="99"/>
                      <a:pt x="80" y="99"/>
                    </a:cubicBezTo>
                    <a:cubicBezTo>
                      <a:pt x="77" y="97"/>
                      <a:pt x="75" y="99"/>
                      <a:pt x="74" y="101"/>
                    </a:cubicBezTo>
                    <a:cubicBezTo>
                      <a:pt x="64" y="131"/>
                      <a:pt x="45" y="157"/>
                      <a:pt x="39" y="188"/>
                    </a:cubicBezTo>
                    <a:cubicBezTo>
                      <a:pt x="36" y="202"/>
                      <a:pt x="30" y="214"/>
                      <a:pt x="25" y="227"/>
                    </a:cubicBezTo>
                    <a:cubicBezTo>
                      <a:pt x="22" y="234"/>
                      <a:pt x="21" y="243"/>
                      <a:pt x="10" y="240"/>
                    </a:cubicBezTo>
                    <a:cubicBezTo>
                      <a:pt x="0" y="237"/>
                      <a:pt x="1" y="228"/>
                      <a:pt x="5" y="220"/>
                    </a:cubicBezTo>
                    <a:cubicBezTo>
                      <a:pt x="20" y="189"/>
                      <a:pt x="28" y="155"/>
                      <a:pt x="44" y="124"/>
                    </a:cubicBezTo>
                    <a:cubicBezTo>
                      <a:pt x="62" y="89"/>
                      <a:pt x="71" y="50"/>
                      <a:pt x="86" y="13"/>
                    </a:cubicBezTo>
                    <a:cubicBezTo>
                      <a:pt x="88" y="8"/>
                      <a:pt x="86" y="0"/>
                      <a:pt x="96" y="1"/>
                    </a:cubicBezTo>
                    <a:cubicBezTo>
                      <a:pt x="103" y="7"/>
                      <a:pt x="100" y="14"/>
                      <a:pt x="97" y="19"/>
                    </a:cubicBezTo>
                    <a:cubicBezTo>
                      <a:pt x="91" y="28"/>
                      <a:pt x="96" y="32"/>
                      <a:pt x="103" y="35"/>
                    </a:cubicBezTo>
                    <a:cubicBezTo>
                      <a:pt x="108" y="53"/>
                      <a:pt x="92" y="66"/>
                      <a:pt x="92" y="83"/>
                    </a:cubicBezTo>
                    <a:cubicBezTo>
                      <a:pt x="90" y="88"/>
                      <a:pt x="88" y="93"/>
                      <a:pt x="86" y="98"/>
                    </a:cubicBezTo>
                    <a:close/>
                  </a:path>
                </a:pathLst>
              </a:custGeom>
              <a:solidFill>
                <a:srgbClr val="E9CEB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2" name="Freeform 220">
                <a:extLst>
                  <a:ext uri="{FF2B5EF4-FFF2-40B4-BE49-F238E27FC236}">
                    <a16:creationId xmlns:a16="http://schemas.microsoft.com/office/drawing/2014/main" id="{F90A69A6-E8A4-41CA-AF98-0771C28422E8}"/>
                  </a:ext>
                </a:extLst>
              </p:cNvPr>
              <p:cNvSpPr>
                <a:spLocks/>
              </p:cNvSpPr>
              <p:nvPr/>
            </p:nvSpPr>
            <p:spPr bwMode="auto">
              <a:xfrm>
                <a:off x="1568" y="1666"/>
                <a:ext cx="46" cy="443"/>
              </a:xfrm>
              <a:custGeom>
                <a:avLst/>
                <a:gdLst>
                  <a:gd name="T0" fmla="*/ 6 w 41"/>
                  <a:gd name="T1" fmla="*/ 0 h 394"/>
                  <a:gd name="T2" fmla="*/ 17 w 41"/>
                  <a:gd name="T3" fmla="*/ 74 h 394"/>
                  <a:gd name="T4" fmla="*/ 23 w 41"/>
                  <a:gd name="T5" fmla="*/ 183 h 394"/>
                  <a:gd name="T6" fmla="*/ 40 w 41"/>
                  <a:gd name="T7" fmla="*/ 337 h 394"/>
                  <a:gd name="T8" fmla="*/ 34 w 41"/>
                  <a:gd name="T9" fmla="*/ 394 h 394"/>
                  <a:gd name="T10" fmla="*/ 31 w 41"/>
                  <a:gd name="T11" fmla="*/ 358 h 394"/>
                  <a:gd name="T12" fmla="*/ 16 w 41"/>
                  <a:gd name="T13" fmla="*/ 213 h 394"/>
                  <a:gd name="T14" fmla="*/ 13 w 41"/>
                  <a:gd name="T15" fmla="*/ 155 h 394"/>
                  <a:gd name="T16" fmla="*/ 3 w 41"/>
                  <a:gd name="T17" fmla="*/ 47 h 394"/>
                  <a:gd name="T18" fmla="*/ 6 w 41"/>
                  <a:gd name="T19" fmla="*/ 0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394">
                    <a:moveTo>
                      <a:pt x="6" y="0"/>
                    </a:moveTo>
                    <a:cubicBezTo>
                      <a:pt x="7" y="25"/>
                      <a:pt x="17" y="49"/>
                      <a:pt x="17" y="74"/>
                    </a:cubicBezTo>
                    <a:cubicBezTo>
                      <a:pt x="18" y="110"/>
                      <a:pt x="18" y="147"/>
                      <a:pt x="23" y="183"/>
                    </a:cubicBezTo>
                    <a:cubicBezTo>
                      <a:pt x="31" y="234"/>
                      <a:pt x="40" y="285"/>
                      <a:pt x="40" y="337"/>
                    </a:cubicBezTo>
                    <a:cubicBezTo>
                      <a:pt x="41" y="356"/>
                      <a:pt x="37" y="375"/>
                      <a:pt x="34" y="394"/>
                    </a:cubicBezTo>
                    <a:cubicBezTo>
                      <a:pt x="28" y="381"/>
                      <a:pt x="28" y="376"/>
                      <a:pt x="31" y="358"/>
                    </a:cubicBezTo>
                    <a:cubicBezTo>
                      <a:pt x="37" y="309"/>
                      <a:pt x="28" y="261"/>
                      <a:pt x="16" y="213"/>
                    </a:cubicBezTo>
                    <a:cubicBezTo>
                      <a:pt x="11" y="195"/>
                      <a:pt x="14" y="174"/>
                      <a:pt x="13" y="155"/>
                    </a:cubicBezTo>
                    <a:cubicBezTo>
                      <a:pt x="13" y="119"/>
                      <a:pt x="10" y="83"/>
                      <a:pt x="3" y="47"/>
                    </a:cubicBezTo>
                    <a:cubicBezTo>
                      <a:pt x="0" y="32"/>
                      <a:pt x="5" y="16"/>
                      <a:pt x="6" y="0"/>
                    </a:cubicBezTo>
                    <a:close/>
                  </a:path>
                </a:pathLst>
              </a:custGeom>
              <a:solidFill>
                <a:srgbClr val="B0866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3" name="Freeform 221">
                <a:extLst>
                  <a:ext uri="{FF2B5EF4-FFF2-40B4-BE49-F238E27FC236}">
                    <a16:creationId xmlns:a16="http://schemas.microsoft.com/office/drawing/2014/main" id="{82A3C569-23D7-42BD-8C10-1AEEC41E0F88}"/>
                  </a:ext>
                </a:extLst>
              </p:cNvPr>
              <p:cNvSpPr>
                <a:spLocks/>
              </p:cNvSpPr>
              <p:nvPr/>
            </p:nvSpPr>
            <p:spPr bwMode="auto">
              <a:xfrm>
                <a:off x="1595" y="1655"/>
                <a:ext cx="55" cy="331"/>
              </a:xfrm>
              <a:custGeom>
                <a:avLst/>
                <a:gdLst>
                  <a:gd name="T0" fmla="*/ 38 w 49"/>
                  <a:gd name="T1" fmla="*/ 159 h 294"/>
                  <a:gd name="T2" fmla="*/ 25 w 49"/>
                  <a:gd name="T3" fmla="*/ 119 h 294"/>
                  <a:gd name="T4" fmla="*/ 25 w 49"/>
                  <a:gd name="T5" fmla="*/ 159 h 294"/>
                  <a:gd name="T6" fmla="*/ 29 w 49"/>
                  <a:gd name="T7" fmla="*/ 272 h 294"/>
                  <a:gd name="T8" fmla="*/ 33 w 49"/>
                  <a:gd name="T9" fmla="*/ 287 h 294"/>
                  <a:gd name="T10" fmla="*/ 30 w 49"/>
                  <a:gd name="T11" fmla="*/ 294 h 294"/>
                  <a:gd name="T12" fmla="*/ 25 w 49"/>
                  <a:gd name="T13" fmla="*/ 287 h 294"/>
                  <a:gd name="T14" fmla="*/ 17 w 49"/>
                  <a:gd name="T15" fmla="*/ 230 h 294"/>
                  <a:gd name="T16" fmla="*/ 17 w 49"/>
                  <a:gd name="T17" fmla="*/ 176 h 294"/>
                  <a:gd name="T18" fmla="*/ 3 w 49"/>
                  <a:gd name="T19" fmla="*/ 76 h 294"/>
                  <a:gd name="T20" fmla="*/ 3 w 49"/>
                  <a:gd name="T21" fmla="*/ 0 h 294"/>
                  <a:gd name="T22" fmla="*/ 17 w 49"/>
                  <a:gd name="T23" fmla="*/ 116 h 294"/>
                  <a:gd name="T24" fmla="*/ 26 w 49"/>
                  <a:gd name="T25" fmla="*/ 83 h 294"/>
                  <a:gd name="T26" fmla="*/ 33 w 49"/>
                  <a:gd name="T27" fmla="*/ 87 h 294"/>
                  <a:gd name="T28" fmla="*/ 43 w 49"/>
                  <a:gd name="T29" fmla="*/ 133 h 294"/>
                  <a:gd name="T30" fmla="*/ 44 w 49"/>
                  <a:gd name="T31" fmla="*/ 159 h 294"/>
                  <a:gd name="T32" fmla="*/ 38 w 49"/>
                  <a:gd name="T33" fmla="*/ 159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9" h="294">
                    <a:moveTo>
                      <a:pt x="38" y="159"/>
                    </a:moveTo>
                    <a:cubicBezTo>
                      <a:pt x="36" y="147"/>
                      <a:pt x="38" y="133"/>
                      <a:pt x="25" y="119"/>
                    </a:cubicBezTo>
                    <a:cubicBezTo>
                      <a:pt x="25" y="135"/>
                      <a:pt x="25" y="147"/>
                      <a:pt x="25" y="159"/>
                    </a:cubicBezTo>
                    <a:cubicBezTo>
                      <a:pt x="25" y="197"/>
                      <a:pt x="24" y="235"/>
                      <a:pt x="29" y="272"/>
                    </a:cubicBezTo>
                    <a:cubicBezTo>
                      <a:pt x="30" y="277"/>
                      <a:pt x="29" y="283"/>
                      <a:pt x="33" y="287"/>
                    </a:cubicBezTo>
                    <a:cubicBezTo>
                      <a:pt x="32" y="290"/>
                      <a:pt x="33" y="293"/>
                      <a:pt x="30" y="294"/>
                    </a:cubicBezTo>
                    <a:cubicBezTo>
                      <a:pt x="25" y="294"/>
                      <a:pt x="25" y="290"/>
                      <a:pt x="25" y="287"/>
                    </a:cubicBezTo>
                    <a:cubicBezTo>
                      <a:pt x="22" y="268"/>
                      <a:pt x="19" y="249"/>
                      <a:pt x="17" y="230"/>
                    </a:cubicBezTo>
                    <a:cubicBezTo>
                      <a:pt x="16" y="212"/>
                      <a:pt x="15" y="194"/>
                      <a:pt x="17" y="176"/>
                    </a:cubicBezTo>
                    <a:cubicBezTo>
                      <a:pt x="21" y="141"/>
                      <a:pt x="8" y="109"/>
                      <a:pt x="3" y="76"/>
                    </a:cubicBezTo>
                    <a:cubicBezTo>
                      <a:pt x="0" y="51"/>
                      <a:pt x="2" y="26"/>
                      <a:pt x="3" y="0"/>
                    </a:cubicBezTo>
                    <a:cubicBezTo>
                      <a:pt x="22" y="36"/>
                      <a:pt x="8" y="76"/>
                      <a:pt x="17" y="116"/>
                    </a:cubicBezTo>
                    <a:cubicBezTo>
                      <a:pt x="29" y="104"/>
                      <a:pt x="23" y="92"/>
                      <a:pt x="26" y="83"/>
                    </a:cubicBezTo>
                    <a:cubicBezTo>
                      <a:pt x="30" y="81"/>
                      <a:pt x="31" y="85"/>
                      <a:pt x="33" y="87"/>
                    </a:cubicBezTo>
                    <a:cubicBezTo>
                      <a:pt x="34" y="103"/>
                      <a:pt x="34" y="118"/>
                      <a:pt x="43" y="133"/>
                    </a:cubicBezTo>
                    <a:cubicBezTo>
                      <a:pt x="47" y="140"/>
                      <a:pt x="49" y="150"/>
                      <a:pt x="44" y="159"/>
                    </a:cubicBezTo>
                    <a:cubicBezTo>
                      <a:pt x="42" y="161"/>
                      <a:pt x="40" y="161"/>
                      <a:pt x="38" y="159"/>
                    </a:cubicBezTo>
                    <a:close/>
                  </a:path>
                </a:pathLst>
              </a:custGeom>
              <a:solidFill>
                <a:srgbClr val="B187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4" name="Freeform 222">
                <a:extLst>
                  <a:ext uri="{FF2B5EF4-FFF2-40B4-BE49-F238E27FC236}">
                    <a16:creationId xmlns:a16="http://schemas.microsoft.com/office/drawing/2014/main" id="{DBEDCBAF-2EBE-4FF6-AA4B-C0C50C2809E7}"/>
                  </a:ext>
                </a:extLst>
              </p:cNvPr>
              <p:cNvSpPr>
                <a:spLocks/>
              </p:cNvSpPr>
              <p:nvPr/>
            </p:nvSpPr>
            <p:spPr bwMode="auto">
              <a:xfrm>
                <a:off x="770" y="1920"/>
                <a:ext cx="170" cy="383"/>
              </a:xfrm>
              <a:custGeom>
                <a:avLst/>
                <a:gdLst>
                  <a:gd name="T0" fmla="*/ 39 w 151"/>
                  <a:gd name="T1" fmla="*/ 255 h 341"/>
                  <a:gd name="T2" fmla="*/ 99 w 151"/>
                  <a:gd name="T3" fmla="*/ 119 h 341"/>
                  <a:gd name="T4" fmla="*/ 147 w 151"/>
                  <a:gd name="T5" fmla="*/ 0 h 341"/>
                  <a:gd name="T6" fmla="*/ 145 w 151"/>
                  <a:gd name="T7" fmla="*/ 19 h 341"/>
                  <a:gd name="T8" fmla="*/ 126 w 151"/>
                  <a:gd name="T9" fmla="*/ 90 h 341"/>
                  <a:gd name="T10" fmla="*/ 99 w 151"/>
                  <a:gd name="T11" fmla="*/ 156 h 341"/>
                  <a:gd name="T12" fmla="*/ 61 w 151"/>
                  <a:gd name="T13" fmla="*/ 241 h 341"/>
                  <a:gd name="T14" fmla="*/ 43 w 151"/>
                  <a:gd name="T15" fmla="*/ 266 h 341"/>
                  <a:gd name="T16" fmla="*/ 7 w 151"/>
                  <a:gd name="T17" fmla="*/ 339 h 341"/>
                  <a:gd name="T18" fmla="*/ 0 w 151"/>
                  <a:gd name="T19" fmla="*/ 331 h 341"/>
                  <a:gd name="T20" fmla="*/ 39 w 151"/>
                  <a:gd name="T21" fmla="*/ 255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1" h="341">
                    <a:moveTo>
                      <a:pt x="39" y="255"/>
                    </a:moveTo>
                    <a:cubicBezTo>
                      <a:pt x="67" y="213"/>
                      <a:pt x="77" y="164"/>
                      <a:pt x="99" y="119"/>
                    </a:cubicBezTo>
                    <a:cubicBezTo>
                      <a:pt x="118" y="81"/>
                      <a:pt x="132" y="40"/>
                      <a:pt x="147" y="0"/>
                    </a:cubicBezTo>
                    <a:cubicBezTo>
                      <a:pt x="151" y="7"/>
                      <a:pt x="147" y="13"/>
                      <a:pt x="145" y="19"/>
                    </a:cubicBezTo>
                    <a:cubicBezTo>
                      <a:pt x="137" y="43"/>
                      <a:pt x="136" y="69"/>
                      <a:pt x="126" y="90"/>
                    </a:cubicBezTo>
                    <a:cubicBezTo>
                      <a:pt x="116" y="112"/>
                      <a:pt x="116" y="140"/>
                      <a:pt x="99" y="156"/>
                    </a:cubicBezTo>
                    <a:cubicBezTo>
                      <a:pt x="75" y="181"/>
                      <a:pt x="71" y="212"/>
                      <a:pt x="61" y="241"/>
                    </a:cubicBezTo>
                    <a:cubicBezTo>
                      <a:pt x="57" y="251"/>
                      <a:pt x="48" y="256"/>
                      <a:pt x="43" y="266"/>
                    </a:cubicBezTo>
                    <a:cubicBezTo>
                      <a:pt x="31" y="290"/>
                      <a:pt x="23" y="317"/>
                      <a:pt x="7" y="339"/>
                    </a:cubicBezTo>
                    <a:cubicBezTo>
                      <a:pt x="0" y="341"/>
                      <a:pt x="4" y="333"/>
                      <a:pt x="0" y="331"/>
                    </a:cubicBezTo>
                    <a:cubicBezTo>
                      <a:pt x="19" y="309"/>
                      <a:pt x="30" y="282"/>
                      <a:pt x="39" y="255"/>
                    </a:cubicBezTo>
                    <a:close/>
                  </a:path>
                </a:pathLst>
              </a:custGeom>
              <a:solidFill>
                <a:srgbClr val="956E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5" name="Freeform 223">
                <a:extLst>
                  <a:ext uri="{FF2B5EF4-FFF2-40B4-BE49-F238E27FC236}">
                    <a16:creationId xmlns:a16="http://schemas.microsoft.com/office/drawing/2014/main" id="{40C05182-1D1C-49AE-B4BA-976F3B74799A}"/>
                  </a:ext>
                </a:extLst>
              </p:cNvPr>
              <p:cNvSpPr>
                <a:spLocks/>
              </p:cNvSpPr>
              <p:nvPr/>
            </p:nvSpPr>
            <p:spPr bwMode="auto">
              <a:xfrm>
                <a:off x="808" y="2275"/>
                <a:ext cx="125" cy="296"/>
              </a:xfrm>
              <a:custGeom>
                <a:avLst/>
                <a:gdLst>
                  <a:gd name="T0" fmla="*/ 109 w 111"/>
                  <a:gd name="T1" fmla="*/ 11 h 263"/>
                  <a:gd name="T2" fmla="*/ 102 w 111"/>
                  <a:gd name="T3" fmla="*/ 14 h 263"/>
                  <a:gd name="T4" fmla="*/ 71 w 111"/>
                  <a:gd name="T5" fmla="*/ 117 h 263"/>
                  <a:gd name="T6" fmla="*/ 59 w 111"/>
                  <a:gd name="T7" fmla="*/ 132 h 263"/>
                  <a:gd name="T8" fmla="*/ 19 w 111"/>
                  <a:gd name="T9" fmla="*/ 231 h 263"/>
                  <a:gd name="T10" fmla="*/ 23 w 111"/>
                  <a:gd name="T11" fmla="*/ 246 h 263"/>
                  <a:gd name="T12" fmla="*/ 33 w 111"/>
                  <a:gd name="T13" fmla="*/ 236 h 263"/>
                  <a:gd name="T14" fmla="*/ 80 w 111"/>
                  <a:gd name="T15" fmla="*/ 115 h 263"/>
                  <a:gd name="T16" fmla="*/ 91 w 111"/>
                  <a:gd name="T17" fmla="*/ 96 h 263"/>
                  <a:gd name="T18" fmla="*/ 92 w 111"/>
                  <a:gd name="T19" fmla="*/ 107 h 263"/>
                  <a:gd name="T20" fmla="*/ 46 w 111"/>
                  <a:gd name="T21" fmla="*/ 223 h 263"/>
                  <a:gd name="T22" fmla="*/ 36 w 111"/>
                  <a:gd name="T23" fmla="*/ 246 h 263"/>
                  <a:gd name="T24" fmla="*/ 22 w 111"/>
                  <a:gd name="T25" fmla="*/ 252 h 263"/>
                  <a:gd name="T26" fmla="*/ 14 w 111"/>
                  <a:gd name="T27" fmla="*/ 263 h 263"/>
                  <a:gd name="T28" fmla="*/ 4 w 111"/>
                  <a:gd name="T29" fmla="*/ 258 h 263"/>
                  <a:gd name="T30" fmla="*/ 9 w 111"/>
                  <a:gd name="T31" fmla="*/ 235 h 263"/>
                  <a:gd name="T32" fmla="*/ 96 w 111"/>
                  <a:gd name="T33" fmla="*/ 16 h 263"/>
                  <a:gd name="T34" fmla="*/ 109 w 111"/>
                  <a:gd name="T35" fmla="*/ 4 h 263"/>
                  <a:gd name="T36" fmla="*/ 109 w 111"/>
                  <a:gd name="T37" fmla="*/ 11 h 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1" h="263">
                    <a:moveTo>
                      <a:pt x="109" y="11"/>
                    </a:moveTo>
                    <a:cubicBezTo>
                      <a:pt x="106" y="11"/>
                      <a:pt x="103" y="11"/>
                      <a:pt x="102" y="14"/>
                    </a:cubicBezTo>
                    <a:cubicBezTo>
                      <a:pt x="93" y="49"/>
                      <a:pt x="75" y="81"/>
                      <a:pt x="71" y="117"/>
                    </a:cubicBezTo>
                    <a:cubicBezTo>
                      <a:pt x="70" y="126"/>
                      <a:pt x="62" y="125"/>
                      <a:pt x="59" y="132"/>
                    </a:cubicBezTo>
                    <a:cubicBezTo>
                      <a:pt x="47" y="166"/>
                      <a:pt x="33" y="198"/>
                      <a:pt x="19" y="231"/>
                    </a:cubicBezTo>
                    <a:cubicBezTo>
                      <a:pt x="16" y="238"/>
                      <a:pt x="16" y="244"/>
                      <a:pt x="23" y="246"/>
                    </a:cubicBezTo>
                    <a:cubicBezTo>
                      <a:pt x="31" y="248"/>
                      <a:pt x="32" y="241"/>
                      <a:pt x="33" y="236"/>
                    </a:cubicBezTo>
                    <a:cubicBezTo>
                      <a:pt x="46" y="195"/>
                      <a:pt x="61" y="154"/>
                      <a:pt x="80" y="115"/>
                    </a:cubicBezTo>
                    <a:cubicBezTo>
                      <a:pt x="84" y="109"/>
                      <a:pt x="84" y="101"/>
                      <a:pt x="91" y="96"/>
                    </a:cubicBezTo>
                    <a:cubicBezTo>
                      <a:pt x="95" y="99"/>
                      <a:pt x="93" y="103"/>
                      <a:pt x="92" y="107"/>
                    </a:cubicBezTo>
                    <a:cubicBezTo>
                      <a:pt x="69" y="142"/>
                      <a:pt x="62" y="184"/>
                      <a:pt x="46" y="223"/>
                    </a:cubicBezTo>
                    <a:cubicBezTo>
                      <a:pt x="43" y="231"/>
                      <a:pt x="39" y="238"/>
                      <a:pt x="36" y="246"/>
                    </a:cubicBezTo>
                    <a:cubicBezTo>
                      <a:pt x="32" y="255"/>
                      <a:pt x="32" y="254"/>
                      <a:pt x="22" y="252"/>
                    </a:cubicBezTo>
                    <a:cubicBezTo>
                      <a:pt x="13" y="249"/>
                      <a:pt x="13" y="256"/>
                      <a:pt x="14" y="263"/>
                    </a:cubicBezTo>
                    <a:cubicBezTo>
                      <a:pt x="11" y="261"/>
                      <a:pt x="7" y="260"/>
                      <a:pt x="4" y="258"/>
                    </a:cubicBezTo>
                    <a:cubicBezTo>
                      <a:pt x="0" y="249"/>
                      <a:pt x="2" y="242"/>
                      <a:pt x="9" y="235"/>
                    </a:cubicBezTo>
                    <a:cubicBezTo>
                      <a:pt x="40" y="163"/>
                      <a:pt x="72" y="91"/>
                      <a:pt x="96" y="16"/>
                    </a:cubicBezTo>
                    <a:cubicBezTo>
                      <a:pt x="98" y="10"/>
                      <a:pt x="97" y="0"/>
                      <a:pt x="109" y="4"/>
                    </a:cubicBezTo>
                    <a:cubicBezTo>
                      <a:pt x="111" y="6"/>
                      <a:pt x="111" y="9"/>
                      <a:pt x="109" y="11"/>
                    </a:cubicBezTo>
                    <a:close/>
                  </a:path>
                </a:pathLst>
              </a:custGeom>
              <a:solidFill>
                <a:srgbClr val="8B66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6" name="Freeform 224">
                <a:extLst>
                  <a:ext uri="{FF2B5EF4-FFF2-40B4-BE49-F238E27FC236}">
                    <a16:creationId xmlns:a16="http://schemas.microsoft.com/office/drawing/2014/main" id="{EBB4F90D-AFCF-43AE-B6D5-560734DC189A}"/>
                  </a:ext>
                </a:extLst>
              </p:cNvPr>
              <p:cNvSpPr>
                <a:spLocks/>
              </p:cNvSpPr>
              <p:nvPr/>
            </p:nvSpPr>
            <p:spPr bwMode="auto">
              <a:xfrm>
                <a:off x="992" y="1389"/>
                <a:ext cx="98" cy="329"/>
              </a:xfrm>
              <a:custGeom>
                <a:avLst/>
                <a:gdLst>
                  <a:gd name="T0" fmla="*/ 9 w 87"/>
                  <a:gd name="T1" fmla="*/ 284 h 293"/>
                  <a:gd name="T2" fmla="*/ 16 w 87"/>
                  <a:gd name="T3" fmla="*/ 241 h 293"/>
                  <a:gd name="T4" fmla="*/ 41 w 87"/>
                  <a:gd name="T5" fmla="*/ 179 h 293"/>
                  <a:gd name="T6" fmla="*/ 65 w 87"/>
                  <a:gd name="T7" fmla="*/ 57 h 293"/>
                  <a:gd name="T8" fmla="*/ 77 w 87"/>
                  <a:gd name="T9" fmla="*/ 0 h 293"/>
                  <a:gd name="T10" fmla="*/ 81 w 87"/>
                  <a:gd name="T11" fmla="*/ 8 h 293"/>
                  <a:gd name="T12" fmla="*/ 73 w 87"/>
                  <a:gd name="T13" fmla="*/ 46 h 293"/>
                  <a:gd name="T14" fmla="*/ 85 w 87"/>
                  <a:gd name="T15" fmla="*/ 59 h 293"/>
                  <a:gd name="T16" fmla="*/ 85 w 87"/>
                  <a:gd name="T17" fmla="*/ 64 h 293"/>
                  <a:gd name="T18" fmla="*/ 73 w 87"/>
                  <a:gd name="T19" fmla="*/ 86 h 293"/>
                  <a:gd name="T20" fmla="*/ 58 w 87"/>
                  <a:gd name="T21" fmla="*/ 134 h 293"/>
                  <a:gd name="T22" fmla="*/ 46 w 87"/>
                  <a:gd name="T23" fmla="*/ 206 h 293"/>
                  <a:gd name="T24" fmla="*/ 26 w 87"/>
                  <a:gd name="T25" fmla="*/ 264 h 293"/>
                  <a:gd name="T26" fmla="*/ 21 w 87"/>
                  <a:gd name="T27" fmla="*/ 277 h 293"/>
                  <a:gd name="T28" fmla="*/ 16 w 87"/>
                  <a:gd name="T29" fmla="*/ 293 h 293"/>
                  <a:gd name="T30" fmla="*/ 13 w 87"/>
                  <a:gd name="T31" fmla="*/ 292 h 293"/>
                  <a:gd name="T32" fmla="*/ 9 w 87"/>
                  <a:gd name="T33" fmla="*/ 284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7" h="293">
                    <a:moveTo>
                      <a:pt x="9" y="284"/>
                    </a:moveTo>
                    <a:cubicBezTo>
                      <a:pt x="0" y="268"/>
                      <a:pt x="11" y="255"/>
                      <a:pt x="16" y="241"/>
                    </a:cubicBezTo>
                    <a:cubicBezTo>
                      <a:pt x="23" y="220"/>
                      <a:pt x="40" y="200"/>
                      <a:pt x="41" y="179"/>
                    </a:cubicBezTo>
                    <a:cubicBezTo>
                      <a:pt x="42" y="137"/>
                      <a:pt x="72" y="101"/>
                      <a:pt x="65" y="57"/>
                    </a:cubicBezTo>
                    <a:cubicBezTo>
                      <a:pt x="62" y="38"/>
                      <a:pt x="72" y="19"/>
                      <a:pt x="77" y="0"/>
                    </a:cubicBezTo>
                    <a:cubicBezTo>
                      <a:pt x="80" y="1"/>
                      <a:pt x="78" y="6"/>
                      <a:pt x="81" y="8"/>
                    </a:cubicBezTo>
                    <a:cubicBezTo>
                      <a:pt x="78" y="21"/>
                      <a:pt x="75" y="33"/>
                      <a:pt x="73" y="46"/>
                    </a:cubicBezTo>
                    <a:cubicBezTo>
                      <a:pt x="71" y="55"/>
                      <a:pt x="72" y="62"/>
                      <a:pt x="85" y="59"/>
                    </a:cubicBezTo>
                    <a:cubicBezTo>
                      <a:pt x="86" y="61"/>
                      <a:pt x="87" y="63"/>
                      <a:pt x="85" y="64"/>
                    </a:cubicBezTo>
                    <a:cubicBezTo>
                      <a:pt x="76" y="69"/>
                      <a:pt x="76" y="79"/>
                      <a:pt x="73" y="86"/>
                    </a:cubicBezTo>
                    <a:cubicBezTo>
                      <a:pt x="68" y="102"/>
                      <a:pt x="63" y="118"/>
                      <a:pt x="58" y="134"/>
                    </a:cubicBezTo>
                    <a:cubicBezTo>
                      <a:pt x="51" y="157"/>
                      <a:pt x="51" y="182"/>
                      <a:pt x="46" y="206"/>
                    </a:cubicBezTo>
                    <a:cubicBezTo>
                      <a:pt x="41" y="226"/>
                      <a:pt x="32" y="245"/>
                      <a:pt x="26" y="264"/>
                    </a:cubicBezTo>
                    <a:cubicBezTo>
                      <a:pt x="24" y="268"/>
                      <a:pt x="23" y="272"/>
                      <a:pt x="21" y="277"/>
                    </a:cubicBezTo>
                    <a:cubicBezTo>
                      <a:pt x="26" y="284"/>
                      <a:pt x="23" y="289"/>
                      <a:pt x="16" y="293"/>
                    </a:cubicBezTo>
                    <a:cubicBezTo>
                      <a:pt x="15" y="292"/>
                      <a:pt x="14" y="292"/>
                      <a:pt x="13" y="292"/>
                    </a:cubicBezTo>
                    <a:cubicBezTo>
                      <a:pt x="10" y="290"/>
                      <a:pt x="11" y="287"/>
                      <a:pt x="9" y="284"/>
                    </a:cubicBezTo>
                    <a:close/>
                  </a:path>
                </a:pathLst>
              </a:custGeom>
              <a:solidFill>
                <a:srgbClr val="AA7D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7" name="Freeform 225">
                <a:extLst>
                  <a:ext uri="{FF2B5EF4-FFF2-40B4-BE49-F238E27FC236}">
                    <a16:creationId xmlns:a16="http://schemas.microsoft.com/office/drawing/2014/main" id="{059C5B2E-D380-49C6-B984-E77E55CB63E1}"/>
                  </a:ext>
                </a:extLst>
              </p:cNvPr>
              <p:cNvSpPr>
                <a:spLocks/>
              </p:cNvSpPr>
              <p:nvPr/>
            </p:nvSpPr>
            <p:spPr bwMode="auto">
              <a:xfrm>
                <a:off x="949" y="1444"/>
                <a:ext cx="113" cy="283"/>
              </a:xfrm>
              <a:custGeom>
                <a:avLst/>
                <a:gdLst>
                  <a:gd name="T0" fmla="*/ 13 w 101"/>
                  <a:gd name="T1" fmla="*/ 247 h 252"/>
                  <a:gd name="T2" fmla="*/ 5 w 101"/>
                  <a:gd name="T3" fmla="*/ 240 h 252"/>
                  <a:gd name="T4" fmla="*/ 47 w 101"/>
                  <a:gd name="T5" fmla="*/ 85 h 252"/>
                  <a:gd name="T6" fmla="*/ 68 w 101"/>
                  <a:gd name="T7" fmla="*/ 58 h 252"/>
                  <a:gd name="T8" fmla="*/ 88 w 101"/>
                  <a:gd name="T9" fmla="*/ 14 h 252"/>
                  <a:gd name="T10" fmla="*/ 101 w 101"/>
                  <a:gd name="T11" fmla="*/ 0 h 252"/>
                  <a:gd name="T12" fmla="*/ 81 w 101"/>
                  <a:gd name="T13" fmla="*/ 46 h 252"/>
                  <a:gd name="T14" fmla="*/ 65 w 101"/>
                  <a:gd name="T15" fmla="*/ 120 h 252"/>
                  <a:gd name="T16" fmla="*/ 41 w 101"/>
                  <a:gd name="T17" fmla="*/ 187 h 252"/>
                  <a:gd name="T18" fmla="*/ 21 w 101"/>
                  <a:gd name="T19" fmla="*/ 217 h 252"/>
                  <a:gd name="T20" fmla="*/ 16 w 101"/>
                  <a:gd name="T21" fmla="*/ 236 h 252"/>
                  <a:gd name="T22" fmla="*/ 13 w 101"/>
                  <a:gd name="T23" fmla="*/ 247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1" h="252">
                    <a:moveTo>
                      <a:pt x="13" y="247"/>
                    </a:moveTo>
                    <a:cubicBezTo>
                      <a:pt x="11" y="244"/>
                      <a:pt x="0" y="252"/>
                      <a:pt x="5" y="240"/>
                    </a:cubicBezTo>
                    <a:cubicBezTo>
                      <a:pt x="29" y="191"/>
                      <a:pt x="35" y="137"/>
                      <a:pt x="47" y="85"/>
                    </a:cubicBezTo>
                    <a:cubicBezTo>
                      <a:pt x="51" y="72"/>
                      <a:pt x="62" y="67"/>
                      <a:pt x="68" y="58"/>
                    </a:cubicBezTo>
                    <a:cubicBezTo>
                      <a:pt x="77" y="45"/>
                      <a:pt x="82" y="29"/>
                      <a:pt x="88" y="14"/>
                    </a:cubicBezTo>
                    <a:cubicBezTo>
                      <a:pt x="90" y="10"/>
                      <a:pt x="91" y="4"/>
                      <a:pt x="101" y="0"/>
                    </a:cubicBezTo>
                    <a:cubicBezTo>
                      <a:pt x="93" y="17"/>
                      <a:pt x="88" y="32"/>
                      <a:pt x="81" y="46"/>
                    </a:cubicBezTo>
                    <a:cubicBezTo>
                      <a:pt x="67" y="69"/>
                      <a:pt x="75" y="96"/>
                      <a:pt x="65" y="120"/>
                    </a:cubicBezTo>
                    <a:cubicBezTo>
                      <a:pt x="55" y="142"/>
                      <a:pt x="52" y="167"/>
                      <a:pt x="41" y="187"/>
                    </a:cubicBezTo>
                    <a:cubicBezTo>
                      <a:pt x="35" y="197"/>
                      <a:pt x="26" y="206"/>
                      <a:pt x="21" y="217"/>
                    </a:cubicBezTo>
                    <a:cubicBezTo>
                      <a:pt x="19" y="224"/>
                      <a:pt x="16" y="229"/>
                      <a:pt x="16" y="236"/>
                    </a:cubicBezTo>
                    <a:cubicBezTo>
                      <a:pt x="18" y="241"/>
                      <a:pt x="21" y="245"/>
                      <a:pt x="13" y="247"/>
                    </a:cubicBezTo>
                    <a:close/>
                  </a:path>
                </a:pathLst>
              </a:custGeom>
              <a:solidFill>
                <a:srgbClr val="9B6C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8" name="Freeform 226">
                <a:extLst>
                  <a:ext uri="{FF2B5EF4-FFF2-40B4-BE49-F238E27FC236}">
                    <a16:creationId xmlns:a16="http://schemas.microsoft.com/office/drawing/2014/main" id="{810D5D9F-1590-4413-A218-3DF5EC9DF6B2}"/>
                  </a:ext>
                </a:extLst>
              </p:cNvPr>
              <p:cNvSpPr>
                <a:spLocks/>
              </p:cNvSpPr>
              <p:nvPr/>
            </p:nvSpPr>
            <p:spPr bwMode="auto">
              <a:xfrm>
                <a:off x="1673" y="1292"/>
                <a:ext cx="32" cy="426"/>
              </a:xfrm>
              <a:custGeom>
                <a:avLst/>
                <a:gdLst>
                  <a:gd name="T0" fmla="*/ 11 w 28"/>
                  <a:gd name="T1" fmla="*/ 8 h 379"/>
                  <a:gd name="T2" fmla="*/ 22 w 28"/>
                  <a:gd name="T3" fmla="*/ 166 h 379"/>
                  <a:gd name="T4" fmla="*/ 19 w 28"/>
                  <a:gd name="T5" fmla="*/ 199 h 379"/>
                  <a:gd name="T6" fmla="*/ 24 w 28"/>
                  <a:gd name="T7" fmla="*/ 290 h 379"/>
                  <a:gd name="T8" fmla="*/ 22 w 28"/>
                  <a:gd name="T9" fmla="*/ 377 h 379"/>
                  <a:gd name="T10" fmla="*/ 16 w 28"/>
                  <a:gd name="T11" fmla="*/ 374 h 379"/>
                  <a:gd name="T12" fmla="*/ 15 w 28"/>
                  <a:gd name="T13" fmla="*/ 277 h 379"/>
                  <a:gd name="T14" fmla="*/ 12 w 28"/>
                  <a:gd name="T15" fmla="*/ 182 h 379"/>
                  <a:gd name="T16" fmla="*/ 7 w 28"/>
                  <a:gd name="T17" fmla="*/ 36 h 379"/>
                  <a:gd name="T18" fmla="*/ 0 w 28"/>
                  <a:gd name="T19" fmla="*/ 1 h 379"/>
                  <a:gd name="T20" fmla="*/ 11 w 28"/>
                  <a:gd name="T21" fmla="*/ 8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 h="379">
                    <a:moveTo>
                      <a:pt x="11" y="8"/>
                    </a:moveTo>
                    <a:cubicBezTo>
                      <a:pt x="13" y="61"/>
                      <a:pt x="28" y="113"/>
                      <a:pt x="22" y="166"/>
                    </a:cubicBezTo>
                    <a:cubicBezTo>
                      <a:pt x="21" y="177"/>
                      <a:pt x="21" y="188"/>
                      <a:pt x="19" y="199"/>
                    </a:cubicBezTo>
                    <a:cubicBezTo>
                      <a:pt x="12" y="230"/>
                      <a:pt x="20" y="260"/>
                      <a:pt x="24" y="290"/>
                    </a:cubicBezTo>
                    <a:cubicBezTo>
                      <a:pt x="27" y="319"/>
                      <a:pt x="21" y="348"/>
                      <a:pt x="22" y="377"/>
                    </a:cubicBezTo>
                    <a:cubicBezTo>
                      <a:pt x="19" y="379"/>
                      <a:pt x="17" y="377"/>
                      <a:pt x="16" y="374"/>
                    </a:cubicBezTo>
                    <a:cubicBezTo>
                      <a:pt x="13" y="342"/>
                      <a:pt x="24" y="309"/>
                      <a:pt x="15" y="277"/>
                    </a:cubicBezTo>
                    <a:cubicBezTo>
                      <a:pt x="6" y="245"/>
                      <a:pt x="8" y="213"/>
                      <a:pt x="12" y="182"/>
                    </a:cubicBezTo>
                    <a:cubicBezTo>
                      <a:pt x="20" y="132"/>
                      <a:pt x="10" y="84"/>
                      <a:pt x="7" y="36"/>
                    </a:cubicBezTo>
                    <a:cubicBezTo>
                      <a:pt x="6" y="24"/>
                      <a:pt x="2" y="13"/>
                      <a:pt x="0" y="1"/>
                    </a:cubicBezTo>
                    <a:cubicBezTo>
                      <a:pt x="6" y="0"/>
                      <a:pt x="7" y="6"/>
                      <a:pt x="11" y="8"/>
                    </a:cubicBezTo>
                    <a:close/>
                  </a:path>
                </a:pathLst>
              </a:custGeom>
              <a:solidFill>
                <a:srgbClr val="9A76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9" name="Freeform 227">
                <a:extLst>
                  <a:ext uri="{FF2B5EF4-FFF2-40B4-BE49-F238E27FC236}">
                    <a16:creationId xmlns:a16="http://schemas.microsoft.com/office/drawing/2014/main" id="{308B802A-A33A-47C7-AA53-F25352E73985}"/>
                  </a:ext>
                </a:extLst>
              </p:cNvPr>
              <p:cNvSpPr>
                <a:spLocks/>
              </p:cNvSpPr>
              <p:nvPr/>
            </p:nvSpPr>
            <p:spPr bwMode="auto">
              <a:xfrm>
                <a:off x="1379" y="1760"/>
                <a:ext cx="72" cy="394"/>
              </a:xfrm>
              <a:custGeom>
                <a:avLst/>
                <a:gdLst>
                  <a:gd name="T0" fmla="*/ 9 w 64"/>
                  <a:gd name="T1" fmla="*/ 350 h 351"/>
                  <a:gd name="T2" fmla="*/ 22 w 64"/>
                  <a:gd name="T3" fmla="*/ 248 h 351"/>
                  <a:gd name="T4" fmla="*/ 26 w 64"/>
                  <a:gd name="T5" fmla="*/ 239 h 351"/>
                  <a:gd name="T6" fmla="*/ 53 w 64"/>
                  <a:gd name="T7" fmla="*/ 41 h 351"/>
                  <a:gd name="T8" fmla="*/ 58 w 64"/>
                  <a:gd name="T9" fmla="*/ 0 h 351"/>
                  <a:gd name="T10" fmla="*/ 50 w 64"/>
                  <a:gd name="T11" fmla="*/ 166 h 351"/>
                  <a:gd name="T12" fmla="*/ 19 w 64"/>
                  <a:gd name="T13" fmla="*/ 285 h 351"/>
                  <a:gd name="T14" fmla="*/ 12 w 64"/>
                  <a:gd name="T15" fmla="*/ 350 h 351"/>
                  <a:gd name="T16" fmla="*/ 9 w 64"/>
                  <a:gd name="T17" fmla="*/ 350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351">
                    <a:moveTo>
                      <a:pt x="9" y="350"/>
                    </a:moveTo>
                    <a:cubicBezTo>
                      <a:pt x="0" y="314"/>
                      <a:pt x="7" y="281"/>
                      <a:pt x="22" y="248"/>
                    </a:cubicBezTo>
                    <a:cubicBezTo>
                      <a:pt x="23" y="245"/>
                      <a:pt x="25" y="242"/>
                      <a:pt x="26" y="239"/>
                    </a:cubicBezTo>
                    <a:cubicBezTo>
                      <a:pt x="41" y="174"/>
                      <a:pt x="54" y="108"/>
                      <a:pt x="53" y="41"/>
                    </a:cubicBezTo>
                    <a:cubicBezTo>
                      <a:pt x="52" y="28"/>
                      <a:pt x="51" y="14"/>
                      <a:pt x="58" y="0"/>
                    </a:cubicBezTo>
                    <a:cubicBezTo>
                      <a:pt x="64" y="57"/>
                      <a:pt x="63" y="113"/>
                      <a:pt x="50" y="166"/>
                    </a:cubicBezTo>
                    <a:cubicBezTo>
                      <a:pt x="41" y="206"/>
                      <a:pt x="37" y="247"/>
                      <a:pt x="19" y="285"/>
                    </a:cubicBezTo>
                    <a:cubicBezTo>
                      <a:pt x="10" y="305"/>
                      <a:pt x="13" y="328"/>
                      <a:pt x="12" y="350"/>
                    </a:cubicBezTo>
                    <a:cubicBezTo>
                      <a:pt x="11" y="351"/>
                      <a:pt x="10" y="351"/>
                      <a:pt x="9" y="350"/>
                    </a:cubicBezTo>
                    <a:close/>
                  </a:path>
                </a:pathLst>
              </a:custGeom>
              <a:solidFill>
                <a:srgbClr val="9B6F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0" name="Freeform 228">
                <a:extLst>
                  <a:ext uri="{FF2B5EF4-FFF2-40B4-BE49-F238E27FC236}">
                    <a16:creationId xmlns:a16="http://schemas.microsoft.com/office/drawing/2014/main" id="{A38757D5-8CD3-4A1C-B64A-BD24D7082739}"/>
                  </a:ext>
                </a:extLst>
              </p:cNvPr>
              <p:cNvSpPr>
                <a:spLocks/>
              </p:cNvSpPr>
              <p:nvPr/>
            </p:nvSpPr>
            <p:spPr bwMode="auto">
              <a:xfrm>
                <a:off x="888" y="1907"/>
                <a:ext cx="121" cy="370"/>
              </a:xfrm>
              <a:custGeom>
                <a:avLst/>
                <a:gdLst>
                  <a:gd name="T0" fmla="*/ 2 w 108"/>
                  <a:gd name="T1" fmla="*/ 315 h 329"/>
                  <a:gd name="T2" fmla="*/ 26 w 108"/>
                  <a:gd name="T3" fmla="*/ 247 h 329"/>
                  <a:gd name="T4" fmla="*/ 52 w 108"/>
                  <a:gd name="T5" fmla="*/ 165 h 329"/>
                  <a:gd name="T6" fmla="*/ 70 w 108"/>
                  <a:gd name="T7" fmla="*/ 84 h 329"/>
                  <a:gd name="T8" fmla="*/ 104 w 108"/>
                  <a:gd name="T9" fmla="*/ 0 h 329"/>
                  <a:gd name="T10" fmla="*/ 104 w 108"/>
                  <a:gd name="T11" fmla="*/ 15 h 329"/>
                  <a:gd name="T12" fmla="*/ 86 w 108"/>
                  <a:gd name="T13" fmla="*/ 82 h 329"/>
                  <a:gd name="T14" fmla="*/ 79 w 108"/>
                  <a:gd name="T15" fmla="*/ 91 h 329"/>
                  <a:gd name="T16" fmla="*/ 72 w 108"/>
                  <a:gd name="T17" fmla="*/ 103 h 329"/>
                  <a:gd name="T18" fmla="*/ 60 w 108"/>
                  <a:gd name="T19" fmla="*/ 162 h 329"/>
                  <a:gd name="T20" fmla="*/ 27 w 108"/>
                  <a:gd name="T21" fmla="*/ 270 h 329"/>
                  <a:gd name="T22" fmla="*/ 4 w 108"/>
                  <a:gd name="T23" fmla="*/ 329 h 329"/>
                  <a:gd name="T24" fmla="*/ 2 w 108"/>
                  <a:gd name="T25" fmla="*/ 315 h 329"/>
                  <a:gd name="T26" fmla="*/ 2 w 108"/>
                  <a:gd name="T27" fmla="*/ 315 h 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8" h="329">
                    <a:moveTo>
                      <a:pt x="2" y="315"/>
                    </a:moveTo>
                    <a:cubicBezTo>
                      <a:pt x="14" y="294"/>
                      <a:pt x="19" y="270"/>
                      <a:pt x="26" y="247"/>
                    </a:cubicBezTo>
                    <a:cubicBezTo>
                      <a:pt x="34" y="219"/>
                      <a:pt x="44" y="193"/>
                      <a:pt x="52" y="165"/>
                    </a:cubicBezTo>
                    <a:cubicBezTo>
                      <a:pt x="60" y="139"/>
                      <a:pt x="56" y="110"/>
                      <a:pt x="70" y="84"/>
                    </a:cubicBezTo>
                    <a:cubicBezTo>
                      <a:pt x="84" y="58"/>
                      <a:pt x="92" y="29"/>
                      <a:pt x="104" y="0"/>
                    </a:cubicBezTo>
                    <a:cubicBezTo>
                      <a:pt x="108" y="6"/>
                      <a:pt x="106" y="10"/>
                      <a:pt x="104" y="15"/>
                    </a:cubicBezTo>
                    <a:cubicBezTo>
                      <a:pt x="97" y="37"/>
                      <a:pt x="88" y="59"/>
                      <a:pt x="86" y="82"/>
                    </a:cubicBezTo>
                    <a:cubicBezTo>
                      <a:pt x="85" y="86"/>
                      <a:pt x="84" y="89"/>
                      <a:pt x="79" y="91"/>
                    </a:cubicBezTo>
                    <a:cubicBezTo>
                      <a:pt x="73" y="93"/>
                      <a:pt x="70" y="100"/>
                      <a:pt x="72" y="103"/>
                    </a:cubicBezTo>
                    <a:cubicBezTo>
                      <a:pt x="80" y="126"/>
                      <a:pt x="68" y="145"/>
                      <a:pt x="60" y="162"/>
                    </a:cubicBezTo>
                    <a:cubicBezTo>
                      <a:pt x="46" y="197"/>
                      <a:pt x="40" y="235"/>
                      <a:pt x="27" y="270"/>
                    </a:cubicBezTo>
                    <a:cubicBezTo>
                      <a:pt x="19" y="290"/>
                      <a:pt x="12" y="309"/>
                      <a:pt x="4" y="329"/>
                    </a:cubicBezTo>
                    <a:cubicBezTo>
                      <a:pt x="0" y="324"/>
                      <a:pt x="3" y="319"/>
                      <a:pt x="2" y="315"/>
                    </a:cubicBezTo>
                    <a:cubicBezTo>
                      <a:pt x="2" y="315"/>
                      <a:pt x="2" y="315"/>
                      <a:pt x="2" y="315"/>
                    </a:cubicBezTo>
                    <a:close/>
                  </a:path>
                </a:pathLst>
              </a:custGeom>
              <a:solidFill>
                <a:srgbClr val="9A73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1" name="Freeform 229">
                <a:extLst>
                  <a:ext uri="{FF2B5EF4-FFF2-40B4-BE49-F238E27FC236}">
                    <a16:creationId xmlns:a16="http://schemas.microsoft.com/office/drawing/2014/main" id="{575D82B5-E382-4C63-B533-AE086965DD25}"/>
                  </a:ext>
                </a:extLst>
              </p:cNvPr>
              <p:cNvSpPr>
                <a:spLocks/>
              </p:cNvSpPr>
              <p:nvPr/>
            </p:nvSpPr>
            <p:spPr bwMode="auto">
              <a:xfrm>
                <a:off x="1218" y="1606"/>
                <a:ext cx="99" cy="409"/>
              </a:xfrm>
              <a:custGeom>
                <a:avLst/>
                <a:gdLst>
                  <a:gd name="T0" fmla="*/ 4 w 88"/>
                  <a:gd name="T1" fmla="*/ 351 h 364"/>
                  <a:gd name="T2" fmla="*/ 33 w 88"/>
                  <a:gd name="T3" fmla="*/ 193 h 364"/>
                  <a:gd name="T4" fmla="*/ 66 w 88"/>
                  <a:gd name="T5" fmla="*/ 70 h 364"/>
                  <a:gd name="T6" fmla="*/ 79 w 88"/>
                  <a:gd name="T7" fmla="*/ 8 h 364"/>
                  <a:gd name="T8" fmla="*/ 82 w 88"/>
                  <a:gd name="T9" fmla="*/ 0 h 364"/>
                  <a:gd name="T10" fmla="*/ 87 w 88"/>
                  <a:gd name="T11" fmla="*/ 5 h 364"/>
                  <a:gd name="T12" fmla="*/ 63 w 88"/>
                  <a:gd name="T13" fmla="*/ 99 h 364"/>
                  <a:gd name="T14" fmla="*/ 54 w 88"/>
                  <a:gd name="T15" fmla="*/ 134 h 364"/>
                  <a:gd name="T16" fmla="*/ 32 w 88"/>
                  <a:gd name="T17" fmla="*/ 242 h 364"/>
                  <a:gd name="T18" fmla="*/ 16 w 88"/>
                  <a:gd name="T19" fmla="*/ 343 h 364"/>
                  <a:gd name="T20" fmla="*/ 14 w 88"/>
                  <a:gd name="T21" fmla="*/ 352 h 364"/>
                  <a:gd name="T22" fmla="*/ 9 w 88"/>
                  <a:gd name="T23" fmla="*/ 363 h 364"/>
                  <a:gd name="T24" fmla="*/ 4 w 88"/>
                  <a:gd name="T25" fmla="*/ 351 h 3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8" h="364">
                    <a:moveTo>
                      <a:pt x="4" y="351"/>
                    </a:moveTo>
                    <a:cubicBezTo>
                      <a:pt x="20" y="299"/>
                      <a:pt x="20" y="245"/>
                      <a:pt x="33" y="193"/>
                    </a:cubicBezTo>
                    <a:cubicBezTo>
                      <a:pt x="43" y="152"/>
                      <a:pt x="48" y="110"/>
                      <a:pt x="66" y="70"/>
                    </a:cubicBezTo>
                    <a:cubicBezTo>
                      <a:pt x="74" y="52"/>
                      <a:pt x="71" y="28"/>
                      <a:pt x="79" y="8"/>
                    </a:cubicBezTo>
                    <a:cubicBezTo>
                      <a:pt x="80" y="5"/>
                      <a:pt x="81" y="2"/>
                      <a:pt x="82" y="0"/>
                    </a:cubicBezTo>
                    <a:cubicBezTo>
                      <a:pt x="87" y="0"/>
                      <a:pt x="88" y="3"/>
                      <a:pt x="87" y="5"/>
                    </a:cubicBezTo>
                    <a:cubicBezTo>
                      <a:pt x="78" y="36"/>
                      <a:pt x="77" y="69"/>
                      <a:pt x="63" y="99"/>
                    </a:cubicBezTo>
                    <a:cubicBezTo>
                      <a:pt x="58" y="109"/>
                      <a:pt x="56" y="122"/>
                      <a:pt x="54" y="134"/>
                    </a:cubicBezTo>
                    <a:cubicBezTo>
                      <a:pt x="49" y="170"/>
                      <a:pt x="30" y="205"/>
                      <a:pt x="32" y="242"/>
                    </a:cubicBezTo>
                    <a:cubicBezTo>
                      <a:pt x="33" y="277"/>
                      <a:pt x="17" y="309"/>
                      <a:pt x="16" y="343"/>
                    </a:cubicBezTo>
                    <a:cubicBezTo>
                      <a:pt x="14" y="346"/>
                      <a:pt x="14" y="349"/>
                      <a:pt x="14" y="352"/>
                    </a:cubicBezTo>
                    <a:cubicBezTo>
                      <a:pt x="13" y="356"/>
                      <a:pt x="16" y="364"/>
                      <a:pt x="9" y="363"/>
                    </a:cubicBezTo>
                    <a:cubicBezTo>
                      <a:pt x="3" y="362"/>
                      <a:pt x="0" y="357"/>
                      <a:pt x="4" y="351"/>
                    </a:cubicBezTo>
                    <a:close/>
                  </a:path>
                </a:pathLst>
              </a:custGeom>
              <a:solidFill>
                <a:srgbClr val="A57B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2" name="Freeform 230">
                <a:extLst>
                  <a:ext uri="{FF2B5EF4-FFF2-40B4-BE49-F238E27FC236}">
                    <a16:creationId xmlns:a16="http://schemas.microsoft.com/office/drawing/2014/main" id="{6770DFDC-0179-47FC-9FCA-A974E6008DC3}"/>
                  </a:ext>
                </a:extLst>
              </p:cNvPr>
              <p:cNvSpPr>
                <a:spLocks/>
              </p:cNvSpPr>
              <p:nvPr/>
            </p:nvSpPr>
            <p:spPr bwMode="auto">
              <a:xfrm>
                <a:off x="688" y="1854"/>
                <a:ext cx="147" cy="343"/>
              </a:xfrm>
              <a:custGeom>
                <a:avLst/>
                <a:gdLst>
                  <a:gd name="T0" fmla="*/ 7 w 131"/>
                  <a:gd name="T1" fmla="*/ 305 h 305"/>
                  <a:gd name="T2" fmla="*/ 0 w 131"/>
                  <a:gd name="T3" fmla="*/ 305 h 305"/>
                  <a:gd name="T4" fmla="*/ 42 w 131"/>
                  <a:gd name="T5" fmla="*/ 225 h 305"/>
                  <a:gd name="T6" fmla="*/ 70 w 131"/>
                  <a:gd name="T7" fmla="*/ 172 h 305"/>
                  <a:gd name="T8" fmla="*/ 87 w 131"/>
                  <a:gd name="T9" fmla="*/ 107 h 305"/>
                  <a:gd name="T10" fmla="*/ 121 w 131"/>
                  <a:gd name="T11" fmla="*/ 0 h 305"/>
                  <a:gd name="T12" fmla="*/ 125 w 131"/>
                  <a:gd name="T13" fmla="*/ 13 h 305"/>
                  <a:gd name="T14" fmla="*/ 87 w 131"/>
                  <a:gd name="T15" fmla="*/ 136 h 305"/>
                  <a:gd name="T16" fmla="*/ 85 w 131"/>
                  <a:gd name="T17" fmla="*/ 142 h 305"/>
                  <a:gd name="T18" fmla="*/ 77 w 131"/>
                  <a:gd name="T19" fmla="*/ 176 h 305"/>
                  <a:gd name="T20" fmla="*/ 55 w 131"/>
                  <a:gd name="T21" fmla="*/ 225 h 305"/>
                  <a:gd name="T22" fmla="*/ 7 w 131"/>
                  <a:gd name="T23" fmla="*/ 305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1" h="305">
                    <a:moveTo>
                      <a:pt x="7" y="305"/>
                    </a:moveTo>
                    <a:cubicBezTo>
                      <a:pt x="5" y="305"/>
                      <a:pt x="3" y="305"/>
                      <a:pt x="0" y="305"/>
                    </a:cubicBezTo>
                    <a:cubicBezTo>
                      <a:pt x="14" y="278"/>
                      <a:pt x="21" y="245"/>
                      <a:pt x="42" y="225"/>
                    </a:cubicBezTo>
                    <a:cubicBezTo>
                      <a:pt x="58" y="208"/>
                      <a:pt x="63" y="190"/>
                      <a:pt x="70" y="172"/>
                    </a:cubicBezTo>
                    <a:cubicBezTo>
                      <a:pt x="78" y="151"/>
                      <a:pt x="85" y="129"/>
                      <a:pt x="87" y="107"/>
                    </a:cubicBezTo>
                    <a:cubicBezTo>
                      <a:pt x="90" y="68"/>
                      <a:pt x="111" y="36"/>
                      <a:pt x="121" y="0"/>
                    </a:cubicBezTo>
                    <a:cubicBezTo>
                      <a:pt x="131" y="4"/>
                      <a:pt x="127" y="9"/>
                      <a:pt x="125" y="13"/>
                    </a:cubicBezTo>
                    <a:cubicBezTo>
                      <a:pt x="106" y="52"/>
                      <a:pt x="99" y="95"/>
                      <a:pt x="87" y="136"/>
                    </a:cubicBezTo>
                    <a:cubicBezTo>
                      <a:pt x="87" y="138"/>
                      <a:pt x="84" y="141"/>
                      <a:pt x="85" y="142"/>
                    </a:cubicBezTo>
                    <a:cubicBezTo>
                      <a:pt x="96" y="156"/>
                      <a:pt x="84" y="165"/>
                      <a:pt x="77" y="176"/>
                    </a:cubicBezTo>
                    <a:cubicBezTo>
                      <a:pt x="69" y="192"/>
                      <a:pt x="67" y="213"/>
                      <a:pt x="55" y="225"/>
                    </a:cubicBezTo>
                    <a:cubicBezTo>
                      <a:pt x="32" y="248"/>
                      <a:pt x="26" y="280"/>
                      <a:pt x="7" y="305"/>
                    </a:cubicBezTo>
                    <a:close/>
                  </a:path>
                </a:pathLst>
              </a:custGeom>
              <a:solidFill>
                <a:srgbClr val="805D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3" name="Freeform 231">
                <a:extLst>
                  <a:ext uri="{FF2B5EF4-FFF2-40B4-BE49-F238E27FC236}">
                    <a16:creationId xmlns:a16="http://schemas.microsoft.com/office/drawing/2014/main" id="{F2001FAD-8E75-4EDA-9847-93A8BB9D6715}"/>
                  </a:ext>
                </a:extLst>
              </p:cNvPr>
              <p:cNvSpPr>
                <a:spLocks/>
              </p:cNvSpPr>
              <p:nvPr/>
            </p:nvSpPr>
            <p:spPr bwMode="auto">
              <a:xfrm>
                <a:off x="943" y="2063"/>
                <a:ext cx="102" cy="353"/>
              </a:xfrm>
              <a:custGeom>
                <a:avLst/>
                <a:gdLst>
                  <a:gd name="T0" fmla="*/ 13 w 91"/>
                  <a:gd name="T1" fmla="*/ 304 h 314"/>
                  <a:gd name="T2" fmla="*/ 0 w 91"/>
                  <a:gd name="T3" fmla="*/ 313 h 314"/>
                  <a:gd name="T4" fmla="*/ 15 w 91"/>
                  <a:gd name="T5" fmla="*/ 286 h 314"/>
                  <a:gd name="T6" fmla="*/ 45 w 91"/>
                  <a:gd name="T7" fmla="*/ 175 h 314"/>
                  <a:gd name="T8" fmla="*/ 76 w 91"/>
                  <a:gd name="T9" fmla="*/ 43 h 314"/>
                  <a:gd name="T10" fmla="*/ 89 w 91"/>
                  <a:gd name="T11" fmla="*/ 0 h 314"/>
                  <a:gd name="T12" fmla="*/ 82 w 91"/>
                  <a:gd name="T13" fmla="*/ 43 h 314"/>
                  <a:gd name="T14" fmla="*/ 57 w 91"/>
                  <a:gd name="T15" fmla="*/ 162 h 314"/>
                  <a:gd name="T16" fmla="*/ 13 w 91"/>
                  <a:gd name="T17" fmla="*/ 304 h 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1" h="314">
                    <a:moveTo>
                      <a:pt x="13" y="304"/>
                    </a:moveTo>
                    <a:cubicBezTo>
                      <a:pt x="9" y="306"/>
                      <a:pt x="9" y="314"/>
                      <a:pt x="0" y="313"/>
                    </a:cubicBezTo>
                    <a:cubicBezTo>
                      <a:pt x="1" y="302"/>
                      <a:pt x="11" y="295"/>
                      <a:pt x="15" y="286"/>
                    </a:cubicBezTo>
                    <a:cubicBezTo>
                      <a:pt x="30" y="250"/>
                      <a:pt x="39" y="212"/>
                      <a:pt x="45" y="175"/>
                    </a:cubicBezTo>
                    <a:cubicBezTo>
                      <a:pt x="51" y="130"/>
                      <a:pt x="63" y="87"/>
                      <a:pt x="76" y="43"/>
                    </a:cubicBezTo>
                    <a:cubicBezTo>
                      <a:pt x="80" y="30"/>
                      <a:pt x="78" y="14"/>
                      <a:pt x="89" y="0"/>
                    </a:cubicBezTo>
                    <a:cubicBezTo>
                      <a:pt x="91" y="17"/>
                      <a:pt x="87" y="31"/>
                      <a:pt x="82" y="43"/>
                    </a:cubicBezTo>
                    <a:cubicBezTo>
                      <a:pt x="66" y="82"/>
                      <a:pt x="67" y="123"/>
                      <a:pt x="57" y="162"/>
                    </a:cubicBezTo>
                    <a:cubicBezTo>
                      <a:pt x="45" y="210"/>
                      <a:pt x="35" y="259"/>
                      <a:pt x="13" y="304"/>
                    </a:cubicBezTo>
                    <a:close/>
                  </a:path>
                </a:pathLst>
              </a:custGeom>
              <a:solidFill>
                <a:srgbClr val="8364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4" name="Freeform 232">
                <a:extLst>
                  <a:ext uri="{FF2B5EF4-FFF2-40B4-BE49-F238E27FC236}">
                    <a16:creationId xmlns:a16="http://schemas.microsoft.com/office/drawing/2014/main" id="{40C9DBD3-1505-43CB-B302-EEA9F5AB1A11}"/>
                  </a:ext>
                </a:extLst>
              </p:cNvPr>
              <p:cNvSpPr>
                <a:spLocks/>
              </p:cNvSpPr>
              <p:nvPr/>
            </p:nvSpPr>
            <p:spPr bwMode="auto">
              <a:xfrm>
                <a:off x="1110" y="2362"/>
                <a:ext cx="84" cy="326"/>
              </a:xfrm>
              <a:custGeom>
                <a:avLst/>
                <a:gdLst>
                  <a:gd name="T0" fmla="*/ 8 w 74"/>
                  <a:gd name="T1" fmla="*/ 289 h 290"/>
                  <a:gd name="T2" fmla="*/ 0 w 74"/>
                  <a:gd name="T3" fmla="*/ 286 h 290"/>
                  <a:gd name="T4" fmla="*/ 56 w 74"/>
                  <a:gd name="T5" fmla="*/ 6 h 290"/>
                  <a:gd name="T6" fmla="*/ 63 w 74"/>
                  <a:gd name="T7" fmla="*/ 2 h 290"/>
                  <a:gd name="T8" fmla="*/ 58 w 74"/>
                  <a:gd name="T9" fmla="*/ 51 h 290"/>
                  <a:gd name="T10" fmla="*/ 42 w 74"/>
                  <a:gd name="T11" fmla="*/ 123 h 290"/>
                  <a:gd name="T12" fmla="*/ 29 w 74"/>
                  <a:gd name="T13" fmla="*/ 209 h 290"/>
                  <a:gd name="T14" fmla="*/ 11 w 74"/>
                  <a:gd name="T15" fmla="*/ 274 h 290"/>
                  <a:gd name="T16" fmla="*/ 8 w 74"/>
                  <a:gd name="T17" fmla="*/ 289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4" h="290">
                    <a:moveTo>
                      <a:pt x="8" y="289"/>
                    </a:moveTo>
                    <a:cubicBezTo>
                      <a:pt x="5" y="290"/>
                      <a:pt x="2" y="290"/>
                      <a:pt x="0" y="286"/>
                    </a:cubicBezTo>
                    <a:cubicBezTo>
                      <a:pt x="21" y="193"/>
                      <a:pt x="40" y="100"/>
                      <a:pt x="56" y="6"/>
                    </a:cubicBezTo>
                    <a:cubicBezTo>
                      <a:pt x="59" y="6"/>
                      <a:pt x="59" y="0"/>
                      <a:pt x="63" y="2"/>
                    </a:cubicBezTo>
                    <a:cubicBezTo>
                      <a:pt x="74" y="19"/>
                      <a:pt x="59" y="35"/>
                      <a:pt x="58" y="51"/>
                    </a:cubicBezTo>
                    <a:cubicBezTo>
                      <a:pt x="56" y="76"/>
                      <a:pt x="50" y="100"/>
                      <a:pt x="42" y="123"/>
                    </a:cubicBezTo>
                    <a:cubicBezTo>
                      <a:pt x="33" y="151"/>
                      <a:pt x="31" y="180"/>
                      <a:pt x="29" y="209"/>
                    </a:cubicBezTo>
                    <a:cubicBezTo>
                      <a:pt x="27" y="232"/>
                      <a:pt x="13" y="251"/>
                      <a:pt x="11" y="274"/>
                    </a:cubicBezTo>
                    <a:cubicBezTo>
                      <a:pt x="11" y="279"/>
                      <a:pt x="9" y="284"/>
                      <a:pt x="8" y="289"/>
                    </a:cubicBezTo>
                    <a:close/>
                  </a:path>
                </a:pathLst>
              </a:custGeom>
              <a:solidFill>
                <a:srgbClr val="AD83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5" name="Freeform 233">
                <a:extLst>
                  <a:ext uri="{FF2B5EF4-FFF2-40B4-BE49-F238E27FC236}">
                    <a16:creationId xmlns:a16="http://schemas.microsoft.com/office/drawing/2014/main" id="{2E9AB8F8-44AB-4B4F-880F-7B92B24D028F}"/>
                  </a:ext>
                </a:extLst>
              </p:cNvPr>
              <p:cNvSpPr>
                <a:spLocks/>
              </p:cNvSpPr>
              <p:nvPr/>
            </p:nvSpPr>
            <p:spPr bwMode="auto">
              <a:xfrm>
                <a:off x="1294" y="2053"/>
                <a:ext cx="84" cy="379"/>
              </a:xfrm>
              <a:custGeom>
                <a:avLst/>
                <a:gdLst>
                  <a:gd name="T0" fmla="*/ 9 w 75"/>
                  <a:gd name="T1" fmla="*/ 337 h 337"/>
                  <a:gd name="T2" fmla="*/ 11 w 75"/>
                  <a:gd name="T3" fmla="*/ 302 h 337"/>
                  <a:gd name="T4" fmla="*/ 46 w 75"/>
                  <a:gd name="T5" fmla="*/ 136 h 337"/>
                  <a:gd name="T6" fmla="*/ 69 w 75"/>
                  <a:gd name="T7" fmla="*/ 3 h 337"/>
                  <a:gd name="T8" fmla="*/ 75 w 75"/>
                  <a:gd name="T9" fmla="*/ 0 h 337"/>
                  <a:gd name="T10" fmla="*/ 9 w 75"/>
                  <a:gd name="T11" fmla="*/ 337 h 337"/>
                </a:gdLst>
                <a:ahLst/>
                <a:cxnLst>
                  <a:cxn ang="0">
                    <a:pos x="T0" y="T1"/>
                  </a:cxn>
                  <a:cxn ang="0">
                    <a:pos x="T2" y="T3"/>
                  </a:cxn>
                  <a:cxn ang="0">
                    <a:pos x="T4" y="T5"/>
                  </a:cxn>
                  <a:cxn ang="0">
                    <a:pos x="T6" y="T7"/>
                  </a:cxn>
                  <a:cxn ang="0">
                    <a:pos x="T8" y="T9"/>
                  </a:cxn>
                  <a:cxn ang="0">
                    <a:pos x="T10" y="T11"/>
                  </a:cxn>
                </a:cxnLst>
                <a:rect l="0" t="0" r="r" b="b"/>
                <a:pathLst>
                  <a:path w="75" h="337">
                    <a:moveTo>
                      <a:pt x="9" y="337"/>
                    </a:moveTo>
                    <a:cubicBezTo>
                      <a:pt x="0" y="325"/>
                      <a:pt x="8" y="312"/>
                      <a:pt x="11" y="302"/>
                    </a:cubicBezTo>
                    <a:cubicBezTo>
                      <a:pt x="28" y="247"/>
                      <a:pt x="33" y="191"/>
                      <a:pt x="46" y="136"/>
                    </a:cubicBezTo>
                    <a:cubicBezTo>
                      <a:pt x="57" y="92"/>
                      <a:pt x="59" y="47"/>
                      <a:pt x="69" y="3"/>
                    </a:cubicBezTo>
                    <a:cubicBezTo>
                      <a:pt x="69" y="2"/>
                      <a:pt x="71" y="0"/>
                      <a:pt x="75" y="0"/>
                    </a:cubicBezTo>
                    <a:cubicBezTo>
                      <a:pt x="59" y="113"/>
                      <a:pt x="41" y="227"/>
                      <a:pt x="9" y="337"/>
                    </a:cubicBezTo>
                    <a:close/>
                  </a:path>
                </a:pathLst>
              </a:custGeom>
              <a:solidFill>
                <a:srgbClr val="A57C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6" name="Freeform 234">
                <a:extLst>
                  <a:ext uri="{FF2B5EF4-FFF2-40B4-BE49-F238E27FC236}">
                    <a16:creationId xmlns:a16="http://schemas.microsoft.com/office/drawing/2014/main" id="{0FA0A3CC-57BC-4311-B3CE-2FA8D8A3C0CB}"/>
                  </a:ext>
                </a:extLst>
              </p:cNvPr>
              <p:cNvSpPr>
                <a:spLocks/>
              </p:cNvSpPr>
              <p:nvPr/>
            </p:nvSpPr>
            <p:spPr bwMode="auto">
              <a:xfrm>
                <a:off x="1287" y="1622"/>
                <a:ext cx="68" cy="375"/>
              </a:xfrm>
              <a:custGeom>
                <a:avLst/>
                <a:gdLst>
                  <a:gd name="T0" fmla="*/ 59 w 61"/>
                  <a:gd name="T1" fmla="*/ 0 h 334"/>
                  <a:gd name="T2" fmla="*/ 58 w 61"/>
                  <a:gd name="T3" fmla="*/ 49 h 334"/>
                  <a:gd name="T4" fmla="*/ 0 w 61"/>
                  <a:gd name="T5" fmla="*/ 334 h 334"/>
                  <a:gd name="T6" fmla="*/ 59 w 61"/>
                  <a:gd name="T7" fmla="*/ 0 h 334"/>
                </a:gdLst>
                <a:ahLst/>
                <a:cxnLst>
                  <a:cxn ang="0">
                    <a:pos x="T0" y="T1"/>
                  </a:cxn>
                  <a:cxn ang="0">
                    <a:pos x="T2" y="T3"/>
                  </a:cxn>
                  <a:cxn ang="0">
                    <a:pos x="T4" y="T5"/>
                  </a:cxn>
                  <a:cxn ang="0">
                    <a:pos x="T6" y="T7"/>
                  </a:cxn>
                </a:cxnLst>
                <a:rect l="0" t="0" r="r" b="b"/>
                <a:pathLst>
                  <a:path w="61" h="334">
                    <a:moveTo>
                      <a:pt x="59" y="0"/>
                    </a:moveTo>
                    <a:cubicBezTo>
                      <a:pt x="59" y="17"/>
                      <a:pt x="61" y="33"/>
                      <a:pt x="58" y="49"/>
                    </a:cubicBezTo>
                    <a:cubicBezTo>
                      <a:pt x="40" y="144"/>
                      <a:pt x="21" y="239"/>
                      <a:pt x="0" y="334"/>
                    </a:cubicBezTo>
                    <a:cubicBezTo>
                      <a:pt x="10" y="221"/>
                      <a:pt x="48" y="113"/>
                      <a:pt x="59" y="0"/>
                    </a:cubicBezTo>
                    <a:close/>
                  </a:path>
                </a:pathLst>
              </a:custGeom>
              <a:solidFill>
                <a:srgbClr val="A177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7" name="Freeform 235">
                <a:extLst>
                  <a:ext uri="{FF2B5EF4-FFF2-40B4-BE49-F238E27FC236}">
                    <a16:creationId xmlns:a16="http://schemas.microsoft.com/office/drawing/2014/main" id="{0DB99D86-8A75-4DB0-BB13-CE01C71BEE4E}"/>
                  </a:ext>
                </a:extLst>
              </p:cNvPr>
              <p:cNvSpPr>
                <a:spLocks/>
              </p:cNvSpPr>
              <p:nvPr/>
            </p:nvSpPr>
            <p:spPr bwMode="auto">
              <a:xfrm>
                <a:off x="920" y="1402"/>
                <a:ext cx="127" cy="302"/>
              </a:xfrm>
              <a:custGeom>
                <a:avLst/>
                <a:gdLst>
                  <a:gd name="T0" fmla="*/ 1 w 113"/>
                  <a:gd name="T1" fmla="*/ 268 h 268"/>
                  <a:gd name="T2" fmla="*/ 1 w 113"/>
                  <a:gd name="T3" fmla="*/ 262 h 268"/>
                  <a:gd name="T4" fmla="*/ 65 w 113"/>
                  <a:gd name="T5" fmla="*/ 87 h 268"/>
                  <a:gd name="T6" fmla="*/ 105 w 113"/>
                  <a:gd name="T7" fmla="*/ 0 h 268"/>
                  <a:gd name="T8" fmla="*/ 113 w 113"/>
                  <a:gd name="T9" fmla="*/ 4 h 268"/>
                  <a:gd name="T10" fmla="*/ 103 w 113"/>
                  <a:gd name="T11" fmla="*/ 48 h 268"/>
                  <a:gd name="T12" fmla="*/ 99 w 113"/>
                  <a:gd name="T13" fmla="*/ 35 h 268"/>
                  <a:gd name="T14" fmla="*/ 87 w 113"/>
                  <a:gd name="T15" fmla="*/ 75 h 268"/>
                  <a:gd name="T16" fmla="*/ 83 w 113"/>
                  <a:gd name="T17" fmla="*/ 84 h 268"/>
                  <a:gd name="T18" fmla="*/ 75 w 113"/>
                  <a:gd name="T19" fmla="*/ 74 h 268"/>
                  <a:gd name="T20" fmla="*/ 48 w 113"/>
                  <a:gd name="T21" fmla="*/ 169 h 268"/>
                  <a:gd name="T22" fmla="*/ 1 w 113"/>
                  <a:gd name="T23" fmla="*/ 268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3" h="268">
                    <a:moveTo>
                      <a:pt x="1" y="268"/>
                    </a:moveTo>
                    <a:cubicBezTo>
                      <a:pt x="1" y="266"/>
                      <a:pt x="0" y="264"/>
                      <a:pt x="1" y="262"/>
                    </a:cubicBezTo>
                    <a:cubicBezTo>
                      <a:pt x="36" y="208"/>
                      <a:pt x="36" y="142"/>
                      <a:pt x="65" y="87"/>
                    </a:cubicBezTo>
                    <a:cubicBezTo>
                      <a:pt x="79" y="59"/>
                      <a:pt x="89" y="28"/>
                      <a:pt x="105" y="0"/>
                    </a:cubicBezTo>
                    <a:cubicBezTo>
                      <a:pt x="107" y="2"/>
                      <a:pt x="110" y="3"/>
                      <a:pt x="113" y="4"/>
                    </a:cubicBezTo>
                    <a:cubicBezTo>
                      <a:pt x="111" y="19"/>
                      <a:pt x="103" y="33"/>
                      <a:pt x="103" y="48"/>
                    </a:cubicBezTo>
                    <a:cubicBezTo>
                      <a:pt x="102" y="44"/>
                      <a:pt x="101" y="40"/>
                      <a:pt x="99" y="35"/>
                    </a:cubicBezTo>
                    <a:cubicBezTo>
                      <a:pt x="93" y="48"/>
                      <a:pt x="88" y="61"/>
                      <a:pt x="87" y="75"/>
                    </a:cubicBezTo>
                    <a:cubicBezTo>
                      <a:pt x="86" y="79"/>
                      <a:pt x="89" y="83"/>
                      <a:pt x="83" y="84"/>
                    </a:cubicBezTo>
                    <a:cubicBezTo>
                      <a:pt x="78" y="84"/>
                      <a:pt x="78" y="78"/>
                      <a:pt x="75" y="74"/>
                    </a:cubicBezTo>
                    <a:cubicBezTo>
                      <a:pt x="64" y="106"/>
                      <a:pt x="54" y="137"/>
                      <a:pt x="48" y="169"/>
                    </a:cubicBezTo>
                    <a:cubicBezTo>
                      <a:pt x="41" y="205"/>
                      <a:pt x="24" y="238"/>
                      <a:pt x="1" y="268"/>
                    </a:cubicBezTo>
                    <a:close/>
                  </a:path>
                </a:pathLst>
              </a:custGeom>
              <a:solidFill>
                <a:srgbClr val="AC82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8" name="Freeform 236">
                <a:extLst>
                  <a:ext uri="{FF2B5EF4-FFF2-40B4-BE49-F238E27FC236}">
                    <a16:creationId xmlns:a16="http://schemas.microsoft.com/office/drawing/2014/main" id="{5C70B032-D476-4F04-BC92-FF7F54B506B7}"/>
                  </a:ext>
                </a:extLst>
              </p:cNvPr>
              <p:cNvSpPr>
                <a:spLocks/>
              </p:cNvSpPr>
              <p:nvPr/>
            </p:nvSpPr>
            <p:spPr bwMode="auto">
              <a:xfrm>
                <a:off x="1249" y="1691"/>
                <a:ext cx="72" cy="319"/>
              </a:xfrm>
              <a:custGeom>
                <a:avLst/>
                <a:gdLst>
                  <a:gd name="T0" fmla="*/ 0 w 64"/>
                  <a:gd name="T1" fmla="*/ 284 h 284"/>
                  <a:gd name="T2" fmla="*/ 64 w 64"/>
                  <a:gd name="T3" fmla="*/ 0 h 284"/>
                  <a:gd name="T4" fmla="*/ 52 w 64"/>
                  <a:gd name="T5" fmla="*/ 62 h 284"/>
                  <a:gd name="T6" fmla="*/ 30 w 64"/>
                  <a:gd name="T7" fmla="*/ 162 h 284"/>
                  <a:gd name="T8" fmla="*/ 0 w 64"/>
                  <a:gd name="T9" fmla="*/ 284 h 284"/>
                </a:gdLst>
                <a:ahLst/>
                <a:cxnLst>
                  <a:cxn ang="0">
                    <a:pos x="T0" y="T1"/>
                  </a:cxn>
                  <a:cxn ang="0">
                    <a:pos x="T2" y="T3"/>
                  </a:cxn>
                  <a:cxn ang="0">
                    <a:pos x="T4" y="T5"/>
                  </a:cxn>
                  <a:cxn ang="0">
                    <a:pos x="T6" y="T7"/>
                  </a:cxn>
                  <a:cxn ang="0">
                    <a:pos x="T8" y="T9"/>
                  </a:cxn>
                </a:cxnLst>
                <a:rect l="0" t="0" r="r" b="b"/>
                <a:pathLst>
                  <a:path w="64" h="284">
                    <a:moveTo>
                      <a:pt x="0" y="284"/>
                    </a:moveTo>
                    <a:cubicBezTo>
                      <a:pt x="24" y="190"/>
                      <a:pt x="26" y="92"/>
                      <a:pt x="64" y="0"/>
                    </a:cubicBezTo>
                    <a:cubicBezTo>
                      <a:pt x="59" y="21"/>
                      <a:pt x="54" y="41"/>
                      <a:pt x="52" y="62"/>
                    </a:cubicBezTo>
                    <a:cubicBezTo>
                      <a:pt x="47" y="96"/>
                      <a:pt x="28" y="127"/>
                      <a:pt x="30" y="162"/>
                    </a:cubicBezTo>
                    <a:cubicBezTo>
                      <a:pt x="32" y="206"/>
                      <a:pt x="12" y="243"/>
                      <a:pt x="0" y="284"/>
                    </a:cubicBezTo>
                    <a:close/>
                  </a:path>
                </a:pathLst>
              </a:custGeom>
              <a:solidFill>
                <a:srgbClr val="A97F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9" name="Freeform 237">
                <a:extLst>
                  <a:ext uri="{FF2B5EF4-FFF2-40B4-BE49-F238E27FC236}">
                    <a16:creationId xmlns:a16="http://schemas.microsoft.com/office/drawing/2014/main" id="{F7257AB4-76A9-4136-90B8-761464A5324D}"/>
                  </a:ext>
                </a:extLst>
              </p:cNvPr>
              <p:cNvSpPr>
                <a:spLocks/>
              </p:cNvSpPr>
              <p:nvPr/>
            </p:nvSpPr>
            <p:spPr bwMode="auto">
              <a:xfrm>
                <a:off x="806" y="2072"/>
                <a:ext cx="104" cy="309"/>
              </a:xfrm>
              <a:custGeom>
                <a:avLst/>
                <a:gdLst>
                  <a:gd name="T0" fmla="*/ 0 w 93"/>
                  <a:gd name="T1" fmla="*/ 256 h 275"/>
                  <a:gd name="T2" fmla="*/ 1 w 93"/>
                  <a:gd name="T3" fmla="*/ 239 h 275"/>
                  <a:gd name="T4" fmla="*/ 36 w 93"/>
                  <a:gd name="T5" fmla="*/ 117 h 275"/>
                  <a:gd name="T6" fmla="*/ 85 w 93"/>
                  <a:gd name="T7" fmla="*/ 6 h 275"/>
                  <a:gd name="T8" fmla="*/ 93 w 93"/>
                  <a:gd name="T9" fmla="*/ 1 h 275"/>
                  <a:gd name="T10" fmla="*/ 60 w 93"/>
                  <a:gd name="T11" fmla="*/ 94 h 275"/>
                  <a:gd name="T12" fmla="*/ 38 w 93"/>
                  <a:gd name="T13" fmla="*/ 128 h 275"/>
                  <a:gd name="T14" fmla="*/ 11 w 93"/>
                  <a:gd name="T15" fmla="*/ 228 h 275"/>
                  <a:gd name="T16" fmla="*/ 15 w 93"/>
                  <a:gd name="T17" fmla="*/ 266 h 275"/>
                  <a:gd name="T18" fmla="*/ 13 w 93"/>
                  <a:gd name="T19" fmla="*/ 275 h 275"/>
                  <a:gd name="T20" fmla="*/ 3 w 93"/>
                  <a:gd name="T21" fmla="*/ 261 h 275"/>
                  <a:gd name="T22" fmla="*/ 0 w 93"/>
                  <a:gd name="T23" fmla="*/ 256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3" h="275">
                    <a:moveTo>
                      <a:pt x="0" y="256"/>
                    </a:moveTo>
                    <a:cubicBezTo>
                      <a:pt x="0" y="250"/>
                      <a:pt x="0" y="244"/>
                      <a:pt x="1" y="239"/>
                    </a:cubicBezTo>
                    <a:cubicBezTo>
                      <a:pt x="15" y="199"/>
                      <a:pt x="17" y="155"/>
                      <a:pt x="36" y="117"/>
                    </a:cubicBezTo>
                    <a:cubicBezTo>
                      <a:pt x="53" y="81"/>
                      <a:pt x="73" y="45"/>
                      <a:pt x="85" y="6"/>
                    </a:cubicBezTo>
                    <a:cubicBezTo>
                      <a:pt x="85" y="4"/>
                      <a:pt x="87" y="0"/>
                      <a:pt x="93" y="1"/>
                    </a:cubicBezTo>
                    <a:cubicBezTo>
                      <a:pt x="82" y="32"/>
                      <a:pt x="73" y="64"/>
                      <a:pt x="60" y="94"/>
                    </a:cubicBezTo>
                    <a:cubicBezTo>
                      <a:pt x="55" y="105"/>
                      <a:pt x="38" y="113"/>
                      <a:pt x="38" y="128"/>
                    </a:cubicBezTo>
                    <a:cubicBezTo>
                      <a:pt x="38" y="164"/>
                      <a:pt x="17" y="194"/>
                      <a:pt x="11" y="228"/>
                    </a:cubicBezTo>
                    <a:cubicBezTo>
                      <a:pt x="9" y="240"/>
                      <a:pt x="22" y="252"/>
                      <a:pt x="15" y="266"/>
                    </a:cubicBezTo>
                    <a:cubicBezTo>
                      <a:pt x="14" y="268"/>
                      <a:pt x="14" y="270"/>
                      <a:pt x="13" y="275"/>
                    </a:cubicBezTo>
                    <a:cubicBezTo>
                      <a:pt x="10" y="258"/>
                      <a:pt x="10" y="258"/>
                      <a:pt x="3" y="261"/>
                    </a:cubicBezTo>
                    <a:cubicBezTo>
                      <a:pt x="1" y="260"/>
                      <a:pt x="1" y="258"/>
                      <a:pt x="0" y="256"/>
                    </a:cubicBezTo>
                    <a:close/>
                  </a:path>
                </a:pathLst>
              </a:custGeom>
              <a:solidFill>
                <a:srgbClr val="936F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0" name="Freeform 238">
                <a:extLst>
                  <a:ext uri="{FF2B5EF4-FFF2-40B4-BE49-F238E27FC236}">
                    <a16:creationId xmlns:a16="http://schemas.microsoft.com/office/drawing/2014/main" id="{1EB0A925-BC99-4811-B4D8-050CC78324D1}"/>
                  </a:ext>
                </a:extLst>
              </p:cNvPr>
              <p:cNvSpPr>
                <a:spLocks/>
              </p:cNvSpPr>
              <p:nvPr/>
            </p:nvSpPr>
            <p:spPr bwMode="auto">
              <a:xfrm>
                <a:off x="1645" y="1887"/>
                <a:ext cx="59" cy="200"/>
              </a:xfrm>
              <a:custGeom>
                <a:avLst/>
                <a:gdLst>
                  <a:gd name="T0" fmla="*/ 37 w 52"/>
                  <a:gd name="T1" fmla="*/ 109 h 178"/>
                  <a:gd name="T2" fmla="*/ 26 w 52"/>
                  <a:gd name="T3" fmla="*/ 78 h 178"/>
                  <a:gd name="T4" fmla="*/ 19 w 52"/>
                  <a:gd name="T5" fmla="*/ 178 h 178"/>
                  <a:gd name="T6" fmla="*/ 14 w 52"/>
                  <a:gd name="T7" fmla="*/ 165 h 178"/>
                  <a:gd name="T8" fmla="*/ 16 w 52"/>
                  <a:gd name="T9" fmla="*/ 93 h 178"/>
                  <a:gd name="T10" fmla="*/ 4 w 52"/>
                  <a:gd name="T11" fmla="*/ 53 h 178"/>
                  <a:gd name="T12" fmla="*/ 8 w 52"/>
                  <a:gd name="T13" fmla="*/ 53 h 178"/>
                  <a:gd name="T14" fmla="*/ 20 w 52"/>
                  <a:gd name="T15" fmla="*/ 73 h 178"/>
                  <a:gd name="T16" fmla="*/ 24 w 52"/>
                  <a:gd name="T17" fmla="*/ 48 h 178"/>
                  <a:gd name="T18" fmla="*/ 20 w 52"/>
                  <a:gd name="T19" fmla="*/ 5 h 178"/>
                  <a:gd name="T20" fmla="*/ 25 w 52"/>
                  <a:gd name="T21" fmla="*/ 0 h 178"/>
                  <a:gd name="T22" fmla="*/ 36 w 52"/>
                  <a:gd name="T23" fmla="*/ 15 h 178"/>
                  <a:gd name="T24" fmla="*/ 36 w 52"/>
                  <a:gd name="T25" fmla="*/ 85 h 178"/>
                  <a:gd name="T26" fmla="*/ 45 w 52"/>
                  <a:gd name="T27" fmla="*/ 74 h 178"/>
                  <a:gd name="T28" fmla="*/ 43 w 52"/>
                  <a:gd name="T29" fmla="*/ 109 h 178"/>
                  <a:gd name="T30" fmla="*/ 37 w 52"/>
                  <a:gd name="T31" fmla="*/ 109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2" h="178">
                    <a:moveTo>
                      <a:pt x="37" y="109"/>
                    </a:moveTo>
                    <a:cubicBezTo>
                      <a:pt x="33" y="100"/>
                      <a:pt x="30" y="91"/>
                      <a:pt x="26" y="78"/>
                    </a:cubicBezTo>
                    <a:cubicBezTo>
                      <a:pt x="23" y="114"/>
                      <a:pt x="28" y="146"/>
                      <a:pt x="19" y="178"/>
                    </a:cubicBezTo>
                    <a:cubicBezTo>
                      <a:pt x="13" y="175"/>
                      <a:pt x="14" y="170"/>
                      <a:pt x="14" y="165"/>
                    </a:cubicBezTo>
                    <a:cubicBezTo>
                      <a:pt x="15" y="141"/>
                      <a:pt x="16" y="117"/>
                      <a:pt x="16" y="93"/>
                    </a:cubicBezTo>
                    <a:cubicBezTo>
                      <a:pt x="16" y="79"/>
                      <a:pt x="0" y="69"/>
                      <a:pt x="4" y="53"/>
                    </a:cubicBezTo>
                    <a:cubicBezTo>
                      <a:pt x="6" y="51"/>
                      <a:pt x="7" y="51"/>
                      <a:pt x="8" y="53"/>
                    </a:cubicBezTo>
                    <a:cubicBezTo>
                      <a:pt x="17" y="57"/>
                      <a:pt x="7" y="76"/>
                      <a:pt x="20" y="73"/>
                    </a:cubicBezTo>
                    <a:cubicBezTo>
                      <a:pt x="32" y="71"/>
                      <a:pt x="23" y="56"/>
                      <a:pt x="24" y="48"/>
                    </a:cubicBezTo>
                    <a:cubicBezTo>
                      <a:pt x="25" y="33"/>
                      <a:pt x="22" y="19"/>
                      <a:pt x="20" y="5"/>
                    </a:cubicBezTo>
                    <a:cubicBezTo>
                      <a:pt x="22" y="3"/>
                      <a:pt x="22" y="1"/>
                      <a:pt x="25" y="0"/>
                    </a:cubicBezTo>
                    <a:cubicBezTo>
                      <a:pt x="31" y="3"/>
                      <a:pt x="37" y="4"/>
                      <a:pt x="36" y="15"/>
                    </a:cubicBezTo>
                    <a:cubicBezTo>
                      <a:pt x="35" y="38"/>
                      <a:pt x="36" y="61"/>
                      <a:pt x="36" y="85"/>
                    </a:cubicBezTo>
                    <a:cubicBezTo>
                      <a:pt x="43" y="84"/>
                      <a:pt x="38" y="76"/>
                      <a:pt x="45" y="74"/>
                    </a:cubicBezTo>
                    <a:cubicBezTo>
                      <a:pt x="52" y="86"/>
                      <a:pt x="44" y="98"/>
                      <a:pt x="43" y="109"/>
                    </a:cubicBezTo>
                    <a:cubicBezTo>
                      <a:pt x="41" y="111"/>
                      <a:pt x="39" y="111"/>
                      <a:pt x="37" y="109"/>
                    </a:cubicBezTo>
                    <a:close/>
                  </a:path>
                </a:pathLst>
              </a:custGeom>
              <a:solidFill>
                <a:srgbClr val="BB93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1" name="Freeform 239">
                <a:extLst>
                  <a:ext uri="{FF2B5EF4-FFF2-40B4-BE49-F238E27FC236}">
                    <a16:creationId xmlns:a16="http://schemas.microsoft.com/office/drawing/2014/main" id="{384B77AF-D04A-431A-9D93-41D43DDC2773}"/>
                  </a:ext>
                </a:extLst>
              </p:cNvPr>
              <p:cNvSpPr>
                <a:spLocks/>
              </p:cNvSpPr>
              <p:nvPr/>
            </p:nvSpPr>
            <p:spPr bwMode="auto">
              <a:xfrm>
                <a:off x="1203" y="2517"/>
                <a:ext cx="58" cy="191"/>
              </a:xfrm>
              <a:custGeom>
                <a:avLst/>
                <a:gdLst>
                  <a:gd name="T0" fmla="*/ 30 w 52"/>
                  <a:gd name="T1" fmla="*/ 0 h 170"/>
                  <a:gd name="T2" fmla="*/ 34 w 52"/>
                  <a:gd name="T3" fmla="*/ 4 h 170"/>
                  <a:gd name="T4" fmla="*/ 42 w 52"/>
                  <a:gd name="T5" fmla="*/ 16 h 170"/>
                  <a:gd name="T6" fmla="*/ 47 w 52"/>
                  <a:gd name="T7" fmla="*/ 66 h 170"/>
                  <a:gd name="T8" fmla="*/ 20 w 52"/>
                  <a:gd name="T9" fmla="*/ 157 h 170"/>
                  <a:gd name="T10" fmla="*/ 2 w 52"/>
                  <a:gd name="T11" fmla="*/ 164 h 170"/>
                  <a:gd name="T12" fmla="*/ 2 w 52"/>
                  <a:gd name="T13" fmla="*/ 163 h 170"/>
                  <a:gd name="T14" fmla="*/ 1 w 52"/>
                  <a:gd name="T15" fmla="*/ 158 h 170"/>
                  <a:gd name="T16" fmla="*/ 18 w 52"/>
                  <a:gd name="T17" fmla="*/ 90 h 170"/>
                  <a:gd name="T18" fmla="*/ 12 w 52"/>
                  <a:gd name="T19" fmla="*/ 86 h 170"/>
                  <a:gd name="T20" fmla="*/ 25 w 52"/>
                  <a:gd name="T21" fmla="*/ 2 h 170"/>
                  <a:gd name="T22" fmla="*/ 30 w 52"/>
                  <a:gd name="T2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2" h="170">
                    <a:moveTo>
                      <a:pt x="30" y="0"/>
                    </a:moveTo>
                    <a:cubicBezTo>
                      <a:pt x="31" y="1"/>
                      <a:pt x="33" y="3"/>
                      <a:pt x="34" y="4"/>
                    </a:cubicBezTo>
                    <a:cubicBezTo>
                      <a:pt x="34" y="10"/>
                      <a:pt x="37" y="14"/>
                      <a:pt x="42" y="16"/>
                    </a:cubicBezTo>
                    <a:cubicBezTo>
                      <a:pt x="52" y="32"/>
                      <a:pt x="46" y="49"/>
                      <a:pt x="47" y="66"/>
                    </a:cubicBezTo>
                    <a:cubicBezTo>
                      <a:pt x="38" y="96"/>
                      <a:pt x="26" y="126"/>
                      <a:pt x="20" y="157"/>
                    </a:cubicBezTo>
                    <a:cubicBezTo>
                      <a:pt x="18" y="170"/>
                      <a:pt x="10" y="166"/>
                      <a:pt x="2" y="164"/>
                    </a:cubicBezTo>
                    <a:cubicBezTo>
                      <a:pt x="2" y="163"/>
                      <a:pt x="2" y="163"/>
                      <a:pt x="2" y="163"/>
                    </a:cubicBezTo>
                    <a:cubicBezTo>
                      <a:pt x="1" y="162"/>
                      <a:pt x="0" y="160"/>
                      <a:pt x="1" y="158"/>
                    </a:cubicBezTo>
                    <a:cubicBezTo>
                      <a:pt x="12" y="137"/>
                      <a:pt x="11" y="112"/>
                      <a:pt x="18" y="90"/>
                    </a:cubicBezTo>
                    <a:cubicBezTo>
                      <a:pt x="19" y="87"/>
                      <a:pt x="13" y="89"/>
                      <a:pt x="12" y="86"/>
                    </a:cubicBezTo>
                    <a:cubicBezTo>
                      <a:pt x="9" y="57"/>
                      <a:pt x="17" y="29"/>
                      <a:pt x="25" y="2"/>
                    </a:cubicBezTo>
                    <a:cubicBezTo>
                      <a:pt x="25" y="0"/>
                      <a:pt x="28" y="0"/>
                      <a:pt x="30" y="0"/>
                    </a:cubicBezTo>
                    <a:close/>
                  </a:path>
                </a:pathLst>
              </a:custGeom>
              <a:solidFill>
                <a:srgbClr val="F5DA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2" name="Freeform 240">
                <a:extLst>
                  <a:ext uri="{FF2B5EF4-FFF2-40B4-BE49-F238E27FC236}">
                    <a16:creationId xmlns:a16="http://schemas.microsoft.com/office/drawing/2014/main" id="{5ECD9BB4-0BC6-4F71-8BF9-A214B627C3D1}"/>
                  </a:ext>
                </a:extLst>
              </p:cNvPr>
              <p:cNvSpPr>
                <a:spLocks/>
              </p:cNvSpPr>
              <p:nvPr/>
            </p:nvSpPr>
            <p:spPr bwMode="auto">
              <a:xfrm>
                <a:off x="1379" y="2506"/>
                <a:ext cx="48" cy="212"/>
              </a:xfrm>
              <a:custGeom>
                <a:avLst/>
                <a:gdLst>
                  <a:gd name="T0" fmla="*/ 37 w 43"/>
                  <a:gd name="T1" fmla="*/ 182 h 189"/>
                  <a:gd name="T2" fmla="*/ 0 w 43"/>
                  <a:gd name="T3" fmla="*/ 185 h 189"/>
                  <a:gd name="T4" fmla="*/ 20 w 43"/>
                  <a:gd name="T5" fmla="*/ 152 h 189"/>
                  <a:gd name="T6" fmla="*/ 20 w 43"/>
                  <a:gd name="T7" fmla="*/ 150 h 189"/>
                  <a:gd name="T8" fmla="*/ 25 w 43"/>
                  <a:gd name="T9" fmla="*/ 9 h 189"/>
                  <a:gd name="T10" fmla="*/ 31 w 43"/>
                  <a:gd name="T11" fmla="*/ 0 h 189"/>
                  <a:gd name="T12" fmla="*/ 31 w 43"/>
                  <a:gd name="T13" fmla="*/ 58 h 189"/>
                  <a:gd name="T14" fmla="*/ 43 w 43"/>
                  <a:gd name="T15" fmla="*/ 48 h 189"/>
                  <a:gd name="T16" fmla="*/ 38 w 43"/>
                  <a:gd name="T17" fmla="*/ 75 h 189"/>
                  <a:gd name="T18" fmla="*/ 27 w 43"/>
                  <a:gd name="T19" fmla="*/ 173 h 189"/>
                  <a:gd name="T20" fmla="*/ 37 w 43"/>
                  <a:gd name="T21" fmla="*/ 182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3" h="189">
                    <a:moveTo>
                      <a:pt x="37" y="182"/>
                    </a:moveTo>
                    <a:cubicBezTo>
                      <a:pt x="25" y="189"/>
                      <a:pt x="13" y="185"/>
                      <a:pt x="0" y="185"/>
                    </a:cubicBezTo>
                    <a:cubicBezTo>
                      <a:pt x="23" y="184"/>
                      <a:pt x="23" y="169"/>
                      <a:pt x="20" y="152"/>
                    </a:cubicBezTo>
                    <a:cubicBezTo>
                      <a:pt x="20" y="152"/>
                      <a:pt x="20" y="151"/>
                      <a:pt x="20" y="150"/>
                    </a:cubicBezTo>
                    <a:cubicBezTo>
                      <a:pt x="24" y="104"/>
                      <a:pt x="8" y="56"/>
                      <a:pt x="25" y="9"/>
                    </a:cubicBezTo>
                    <a:cubicBezTo>
                      <a:pt x="26" y="6"/>
                      <a:pt x="26" y="3"/>
                      <a:pt x="31" y="0"/>
                    </a:cubicBezTo>
                    <a:cubicBezTo>
                      <a:pt x="31" y="20"/>
                      <a:pt x="31" y="39"/>
                      <a:pt x="31" y="58"/>
                    </a:cubicBezTo>
                    <a:cubicBezTo>
                      <a:pt x="37" y="58"/>
                      <a:pt x="34" y="48"/>
                      <a:pt x="43" y="48"/>
                    </a:cubicBezTo>
                    <a:cubicBezTo>
                      <a:pt x="41" y="57"/>
                      <a:pt x="40" y="66"/>
                      <a:pt x="38" y="75"/>
                    </a:cubicBezTo>
                    <a:cubicBezTo>
                      <a:pt x="30" y="107"/>
                      <a:pt x="33" y="140"/>
                      <a:pt x="27" y="173"/>
                    </a:cubicBezTo>
                    <a:cubicBezTo>
                      <a:pt x="26" y="183"/>
                      <a:pt x="31" y="182"/>
                      <a:pt x="37" y="182"/>
                    </a:cubicBezTo>
                    <a:close/>
                  </a:path>
                </a:pathLst>
              </a:custGeom>
              <a:solidFill>
                <a:srgbClr val="AB7F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3" name="Freeform 241">
                <a:extLst>
                  <a:ext uri="{FF2B5EF4-FFF2-40B4-BE49-F238E27FC236}">
                    <a16:creationId xmlns:a16="http://schemas.microsoft.com/office/drawing/2014/main" id="{11BABA2D-C2CE-4B41-BBAC-F067B9087CCA}"/>
                  </a:ext>
                </a:extLst>
              </p:cNvPr>
              <p:cNvSpPr>
                <a:spLocks/>
              </p:cNvSpPr>
              <p:nvPr/>
            </p:nvSpPr>
            <p:spPr bwMode="auto">
              <a:xfrm>
                <a:off x="1167" y="1570"/>
                <a:ext cx="57" cy="310"/>
              </a:xfrm>
              <a:custGeom>
                <a:avLst/>
                <a:gdLst>
                  <a:gd name="T0" fmla="*/ 2 w 51"/>
                  <a:gd name="T1" fmla="*/ 275 h 276"/>
                  <a:gd name="T2" fmla="*/ 8 w 51"/>
                  <a:gd name="T3" fmla="*/ 212 h 276"/>
                  <a:gd name="T4" fmla="*/ 28 w 51"/>
                  <a:gd name="T5" fmla="*/ 73 h 276"/>
                  <a:gd name="T6" fmla="*/ 51 w 51"/>
                  <a:gd name="T7" fmla="*/ 0 h 276"/>
                  <a:gd name="T8" fmla="*/ 41 w 51"/>
                  <a:gd name="T9" fmla="*/ 44 h 276"/>
                  <a:gd name="T10" fmla="*/ 37 w 51"/>
                  <a:gd name="T11" fmla="*/ 98 h 276"/>
                  <a:gd name="T12" fmla="*/ 37 w 51"/>
                  <a:gd name="T13" fmla="*/ 102 h 276"/>
                  <a:gd name="T14" fmla="*/ 6 w 51"/>
                  <a:gd name="T15" fmla="*/ 275 h 276"/>
                  <a:gd name="T16" fmla="*/ 2 w 51"/>
                  <a:gd name="T17" fmla="*/ 275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1" h="276">
                    <a:moveTo>
                      <a:pt x="2" y="275"/>
                    </a:moveTo>
                    <a:cubicBezTo>
                      <a:pt x="0" y="254"/>
                      <a:pt x="8" y="233"/>
                      <a:pt x="8" y="212"/>
                    </a:cubicBezTo>
                    <a:cubicBezTo>
                      <a:pt x="5" y="164"/>
                      <a:pt x="31" y="121"/>
                      <a:pt x="28" y="73"/>
                    </a:cubicBezTo>
                    <a:cubicBezTo>
                      <a:pt x="26" y="48"/>
                      <a:pt x="36" y="23"/>
                      <a:pt x="51" y="0"/>
                    </a:cubicBezTo>
                    <a:cubicBezTo>
                      <a:pt x="48" y="15"/>
                      <a:pt x="44" y="30"/>
                      <a:pt x="41" y="44"/>
                    </a:cubicBezTo>
                    <a:cubicBezTo>
                      <a:pt x="37" y="62"/>
                      <a:pt x="29" y="80"/>
                      <a:pt x="37" y="98"/>
                    </a:cubicBezTo>
                    <a:cubicBezTo>
                      <a:pt x="38" y="100"/>
                      <a:pt x="37" y="101"/>
                      <a:pt x="37" y="102"/>
                    </a:cubicBezTo>
                    <a:cubicBezTo>
                      <a:pt x="21" y="159"/>
                      <a:pt x="18" y="218"/>
                      <a:pt x="6" y="275"/>
                    </a:cubicBezTo>
                    <a:cubicBezTo>
                      <a:pt x="5" y="276"/>
                      <a:pt x="3" y="276"/>
                      <a:pt x="2" y="275"/>
                    </a:cubicBezTo>
                    <a:close/>
                  </a:path>
                </a:pathLst>
              </a:custGeom>
              <a:solidFill>
                <a:srgbClr val="A67A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4" name="Freeform 242">
                <a:extLst>
                  <a:ext uri="{FF2B5EF4-FFF2-40B4-BE49-F238E27FC236}">
                    <a16:creationId xmlns:a16="http://schemas.microsoft.com/office/drawing/2014/main" id="{EFA3B8BF-826F-4BC8-94DB-09CA59A5B9AE}"/>
                  </a:ext>
                </a:extLst>
              </p:cNvPr>
              <p:cNvSpPr>
                <a:spLocks/>
              </p:cNvSpPr>
              <p:nvPr/>
            </p:nvSpPr>
            <p:spPr bwMode="auto">
              <a:xfrm>
                <a:off x="1536" y="2092"/>
                <a:ext cx="40" cy="219"/>
              </a:xfrm>
              <a:custGeom>
                <a:avLst/>
                <a:gdLst>
                  <a:gd name="T0" fmla="*/ 17 w 35"/>
                  <a:gd name="T1" fmla="*/ 194 h 195"/>
                  <a:gd name="T2" fmla="*/ 19 w 35"/>
                  <a:gd name="T3" fmla="*/ 105 h 195"/>
                  <a:gd name="T4" fmla="*/ 0 w 35"/>
                  <a:gd name="T5" fmla="*/ 167 h 195"/>
                  <a:gd name="T6" fmla="*/ 8 w 35"/>
                  <a:gd name="T7" fmla="*/ 102 h 195"/>
                  <a:gd name="T8" fmla="*/ 13 w 35"/>
                  <a:gd name="T9" fmla="*/ 30 h 195"/>
                  <a:gd name="T10" fmla="*/ 16 w 35"/>
                  <a:gd name="T11" fmla="*/ 0 h 195"/>
                  <a:gd name="T12" fmla="*/ 21 w 35"/>
                  <a:gd name="T13" fmla="*/ 38 h 195"/>
                  <a:gd name="T14" fmla="*/ 29 w 35"/>
                  <a:gd name="T15" fmla="*/ 156 h 195"/>
                  <a:gd name="T16" fmla="*/ 20 w 35"/>
                  <a:gd name="T17" fmla="*/ 194 h 195"/>
                  <a:gd name="T18" fmla="*/ 19 w 35"/>
                  <a:gd name="T19" fmla="*/ 195 h 195"/>
                  <a:gd name="T20" fmla="*/ 17 w 35"/>
                  <a:gd name="T21" fmla="*/ 194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5" h="195">
                    <a:moveTo>
                      <a:pt x="17" y="194"/>
                    </a:moveTo>
                    <a:cubicBezTo>
                      <a:pt x="24" y="165"/>
                      <a:pt x="21" y="135"/>
                      <a:pt x="19" y="105"/>
                    </a:cubicBezTo>
                    <a:cubicBezTo>
                      <a:pt x="10" y="125"/>
                      <a:pt x="14" y="148"/>
                      <a:pt x="0" y="167"/>
                    </a:cubicBezTo>
                    <a:cubicBezTo>
                      <a:pt x="2" y="145"/>
                      <a:pt x="1" y="122"/>
                      <a:pt x="8" y="102"/>
                    </a:cubicBezTo>
                    <a:cubicBezTo>
                      <a:pt x="17" y="77"/>
                      <a:pt x="12" y="54"/>
                      <a:pt x="13" y="30"/>
                    </a:cubicBezTo>
                    <a:cubicBezTo>
                      <a:pt x="13" y="20"/>
                      <a:pt x="13" y="10"/>
                      <a:pt x="16" y="0"/>
                    </a:cubicBezTo>
                    <a:cubicBezTo>
                      <a:pt x="23" y="12"/>
                      <a:pt x="21" y="25"/>
                      <a:pt x="21" y="38"/>
                    </a:cubicBezTo>
                    <a:cubicBezTo>
                      <a:pt x="18" y="78"/>
                      <a:pt x="35" y="116"/>
                      <a:pt x="29" y="156"/>
                    </a:cubicBezTo>
                    <a:cubicBezTo>
                      <a:pt x="27" y="169"/>
                      <a:pt x="28" y="182"/>
                      <a:pt x="20" y="194"/>
                    </a:cubicBezTo>
                    <a:cubicBezTo>
                      <a:pt x="19" y="195"/>
                      <a:pt x="19" y="195"/>
                      <a:pt x="19" y="195"/>
                    </a:cubicBezTo>
                    <a:lnTo>
                      <a:pt x="17" y="194"/>
                    </a:lnTo>
                    <a:close/>
                  </a:path>
                </a:pathLst>
              </a:custGeom>
              <a:solidFill>
                <a:srgbClr val="A67D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5" name="Freeform 243">
                <a:extLst>
                  <a:ext uri="{FF2B5EF4-FFF2-40B4-BE49-F238E27FC236}">
                    <a16:creationId xmlns:a16="http://schemas.microsoft.com/office/drawing/2014/main" id="{10B6C94F-C4FA-4844-9C2A-8047FE304BFC}"/>
                  </a:ext>
                </a:extLst>
              </p:cNvPr>
              <p:cNvSpPr>
                <a:spLocks/>
              </p:cNvSpPr>
              <p:nvPr/>
            </p:nvSpPr>
            <p:spPr bwMode="auto">
              <a:xfrm>
                <a:off x="1316" y="2414"/>
                <a:ext cx="74" cy="302"/>
              </a:xfrm>
              <a:custGeom>
                <a:avLst/>
                <a:gdLst>
                  <a:gd name="T0" fmla="*/ 25 w 66"/>
                  <a:gd name="T1" fmla="*/ 267 h 269"/>
                  <a:gd name="T2" fmla="*/ 0 w 66"/>
                  <a:gd name="T3" fmla="*/ 265 h 269"/>
                  <a:gd name="T4" fmla="*/ 18 w 66"/>
                  <a:gd name="T5" fmla="*/ 250 h 269"/>
                  <a:gd name="T6" fmla="*/ 28 w 66"/>
                  <a:gd name="T7" fmla="*/ 129 h 269"/>
                  <a:gd name="T8" fmla="*/ 47 w 66"/>
                  <a:gd name="T9" fmla="*/ 46 h 269"/>
                  <a:gd name="T10" fmla="*/ 44 w 66"/>
                  <a:gd name="T11" fmla="*/ 7 h 269"/>
                  <a:gd name="T12" fmla="*/ 47 w 66"/>
                  <a:gd name="T13" fmla="*/ 10 h 269"/>
                  <a:gd name="T14" fmla="*/ 47 w 66"/>
                  <a:gd name="T15" fmla="*/ 10 h 269"/>
                  <a:gd name="T16" fmla="*/ 52 w 66"/>
                  <a:gd name="T17" fmla="*/ 0 h 269"/>
                  <a:gd name="T18" fmla="*/ 38 w 66"/>
                  <a:gd name="T19" fmla="*/ 121 h 269"/>
                  <a:gd name="T20" fmla="*/ 33 w 66"/>
                  <a:gd name="T21" fmla="*/ 188 h 269"/>
                  <a:gd name="T22" fmla="*/ 24 w 66"/>
                  <a:gd name="T23" fmla="*/ 249 h 269"/>
                  <a:gd name="T24" fmla="*/ 25 w 66"/>
                  <a:gd name="T25" fmla="*/ 267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6" h="269">
                    <a:moveTo>
                      <a:pt x="25" y="267"/>
                    </a:moveTo>
                    <a:cubicBezTo>
                      <a:pt x="17" y="268"/>
                      <a:pt x="8" y="269"/>
                      <a:pt x="0" y="265"/>
                    </a:cubicBezTo>
                    <a:cubicBezTo>
                      <a:pt x="11" y="265"/>
                      <a:pt x="15" y="262"/>
                      <a:pt x="18" y="250"/>
                    </a:cubicBezTo>
                    <a:cubicBezTo>
                      <a:pt x="27" y="210"/>
                      <a:pt x="24" y="169"/>
                      <a:pt x="28" y="129"/>
                    </a:cubicBezTo>
                    <a:cubicBezTo>
                      <a:pt x="32" y="100"/>
                      <a:pt x="47" y="76"/>
                      <a:pt x="47" y="46"/>
                    </a:cubicBezTo>
                    <a:cubicBezTo>
                      <a:pt x="47" y="33"/>
                      <a:pt x="34" y="21"/>
                      <a:pt x="44" y="7"/>
                    </a:cubicBezTo>
                    <a:cubicBezTo>
                      <a:pt x="46" y="8"/>
                      <a:pt x="46" y="9"/>
                      <a:pt x="47" y="10"/>
                    </a:cubicBezTo>
                    <a:cubicBezTo>
                      <a:pt x="48" y="11"/>
                      <a:pt x="47" y="10"/>
                      <a:pt x="47" y="10"/>
                    </a:cubicBezTo>
                    <a:cubicBezTo>
                      <a:pt x="48" y="6"/>
                      <a:pt x="45" y="0"/>
                      <a:pt x="52" y="0"/>
                    </a:cubicBezTo>
                    <a:cubicBezTo>
                      <a:pt x="66" y="42"/>
                      <a:pt x="45" y="81"/>
                      <a:pt x="38" y="121"/>
                    </a:cubicBezTo>
                    <a:cubicBezTo>
                      <a:pt x="34" y="143"/>
                      <a:pt x="30" y="165"/>
                      <a:pt x="33" y="188"/>
                    </a:cubicBezTo>
                    <a:cubicBezTo>
                      <a:pt x="35" y="208"/>
                      <a:pt x="29" y="228"/>
                      <a:pt x="24" y="249"/>
                    </a:cubicBezTo>
                    <a:cubicBezTo>
                      <a:pt x="23" y="255"/>
                      <a:pt x="19" y="261"/>
                      <a:pt x="25" y="267"/>
                    </a:cubicBezTo>
                    <a:close/>
                  </a:path>
                </a:pathLst>
              </a:custGeom>
              <a:solidFill>
                <a:srgbClr val="BB957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6" name="Freeform 244">
                <a:extLst>
                  <a:ext uri="{FF2B5EF4-FFF2-40B4-BE49-F238E27FC236}">
                    <a16:creationId xmlns:a16="http://schemas.microsoft.com/office/drawing/2014/main" id="{6CA4F2FD-3F59-42FE-89B3-76B63D519915}"/>
                  </a:ext>
                </a:extLst>
              </p:cNvPr>
              <p:cNvSpPr>
                <a:spLocks/>
              </p:cNvSpPr>
              <p:nvPr/>
            </p:nvSpPr>
            <p:spPr bwMode="auto">
              <a:xfrm>
                <a:off x="1178" y="2490"/>
                <a:ext cx="59" cy="210"/>
              </a:xfrm>
              <a:custGeom>
                <a:avLst/>
                <a:gdLst>
                  <a:gd name="T0" fmla="*/ 24 w 53"/>
                  <a:gd name="T1" fmla="*/ 184 h 187"/>
                  <a:gd name="T2" fmla="*/ 24 w 53"/>
                  <a:gd name="T3" fmla="*/ 187 h 187"/>
                  <a:gd name="T4" fmla="*/ 4 w 53"/>
                  <a:gd name="T5" fmla="*/ 187 h 187"/>
                  <a:gd name="T6" fmla="*/ 8 w 53"/>
                  <a:gd name="T7" fmla="*/ 161 h 187"/>
                  <a:gd name="T8" fmla="*/ 24 w 53"/>
                  <a:gd name="T9" fmla="*/ 50 h 187"/>
                  <a:gd name="T10" fmla="*/ 41 w 53"/>
                  <a:gd name="T11" fmla="*/ 0 h 187"/>
                  <a:gd name="T12" fmla="*/ 44 w 53"/>
                  <a:gd name="T13" fmla="*/ 4 h 187"/>
                  <a:gd name="T14" fmla="*/ 42 w 53"/>
                  <a:gd name="T15" fmla="*/ 46 h 187"/>
                  <a:gd name="T16" fmla="*/ 33 w 53"/>
                  <a:gd name="T17" fmla="*/ 100 h 187"/>
                  <a:gd name="T18" fmla="*/ 36 w 53"/>
                  <a:gd name="T19" fmla="*/ 118 h 187"/>
                  <a:gd name="T20" fmla="*/ 24 w 53"/>
                  <a:gd name="T21" fmla="*/ 184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 h="187">
                    <a:moveTo>
                      <a:pt x="24" y="184"/>
                    </a:moveTo>
                    <a:cubicBezTo>
                      <a:pt x="24" y="185"/>
                      <a:pt x="24" y="186"/>
                      <a:pt x="24" y="187"/>
                    </a:cubicBezTo>
                    <a:cubicBezTo>
                      <a:pt x="18" y="187"/>
                      <a:pt x="11" y="187"/>
                      <a:pt x="4" y="187"/>
                    </a:cubicBezTo>
                    <a:cubicBezTo>
                      <a:pt x="0" y="178"/>
                      <a:pt x="6" y="169"/>
                      <a:pt x="8" y="161"/>
                    </a:cubicBezTo>
                    <a:cubicBezTo>
                      <a:pt x="20" y="125"/>
                      <a:pt x="15" y="86"/>
                      <a:pt x="24" y="50"/>
                    </a:cubicBezTo>
                    <a:cubicBezTo>
                      <a:pt x="28" y="32"/>
                      <a:pt x="29" y="15"/>
                      <a:pt x="41" y="0"/>
                    </a:cubicBezTo>
                    <a:cubicBezTo>
                      <a:pt x="42" y="1"/>
                      <a:pt x="43" y="3"/>
                      <a:pt x="44" y="4"/>
                    </a:cubicBezTo>
                    <a:cubicBezTo>
                      <a:pt x="53" y="19"/>
                      <a:pt x="43" y="32"/>
                      <a:pt x="42" y="46"/>
                    </a:cubicBezTo>
                    <a:cubicBezTo>
                      <a:pt x="40" y="64"/>
                      <a:pt x="38" y="83"/>
                      <a:pt x="33" y="100"/>
                    </a:cubicBezTo>
                    <a:cubicBezTo>
                      <a:pt x="31" y="107"/>
                      <a:pt x="34" y="112"/>
                      <a:pt x="36" y="118"/>
                    </a:cubicBezTo>
                    <a:cubicBezTo>
                      <a:pt x="37" y="141"/>
                      <a:pt x="33" y="163"/>
                      <a:pt x="24" y="184"/>
                    </a:cubicBezTo>
                    <a:close/>
                  </a:path>
                </a:pathLst>
              </a:custGeom>
              <a:solidFill>
                <a:srgbClr val="F6DB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7" name="Freeform 245">
                <a:extLst>
                  <a:ext uri="{FF2B5EF4-FFF2-40B4-BE49-F238E27FC236}">
                    <a16:creationId xmlns:a16="http://schemas.microsoft.com/office/drawing/2014/main" id="{869243FB-741B-4DCE-B9AF-B322F25408FF}"/>
                  </a:ext>
                </a:extLst>
              </p:cNvPr>
              <p:cNvSpPr>
                <a:spLocks/>
              </p:cNvSpPr>
              <p:nvPr/>
            </p:nvSpPr>
            <p:spPr bwMode="auto">
              <a:xfrm>
                <a:off x="1187" y="1246"/>
                <a:ext cx="72" cy="152"/>
              </a:xfrm>
              <a:custGeom>
                <a:avLst/>
                <a:gdLst>
                  <a:gd name="T0" fmla="*/ 47 w 64"/>
                  <a:gd name="T1" fmla="*/ 4 h 135"/>
                  <a:gd name="T2" fmla="*/ 64 w 64"/>
                  <a:gd name="T3" fmla="*/ 7 h 135"/>
                  <a:gd name="T4" fmla="*/ 39 w 64"/>
                  <a:gd name="T5" fmla="*/ 46 h 135"/>
                  <a:gd name="T6" fmla="*/ 20 w 64"/>
                  <a:gd name="T7" fmla="*/ 135 h 135"/>
                  <a:gd name="T8" fmla="*/ 20 w 64"/>
                  <a:gd name="T9" fmla="*/ 135 h 135"/>
                  <a:gd name="T10" fmla="*/ 16 w 64"/>
                  <a:gd name="T11" fmla="*/ 123 h 135"/>
                  <a:gd name="T12" fmla="*/ 31 w 64"/>
                  <a:gd name="T13" fmla="*/ 85 h 135"/>
                  <a:gd name="T14" fmla="*/ 25 w 64"/>
                  <a:gd name="T15" fmla="*/ 66 h 135"/>
                  <a:gd name="T16" fmla="*/ 10 w 64"/>
                  <a:gd name="T17" fmla="*/ 108 h 135"/>
                  <a:gd name="T18" fmla="*/ 4 w 64"/>
                  <a:gd name="T19" fmla="*/ 106 h 135"/>
                  <a:gd name="T20" fmla="*/ 22 w 64"/>
                  <a:gd name="T21" fmla="*/ 27 h 135"/>
                  <a:gd name="T22" fmla="*/ 0 w 64"/>
                  <a:gd name="T23" fmla="*/ 54 h 135"/>
                  <a:gd name="T24" fmla="*/ 23 w 64"/>
                  <a:gd name="T25" fmla="*/ 0 h 135"/>
                  <a:gd name="T26" fmla="*/ 37 w 64"/>
                  <a:gd name="T27" fmla="*/ 4 h 135"/>
                  <a:gd name="T28" fmla="*/ 32 w 64"/>
                  <a:gd name="T29" fmla="*/ 31 h 135"/>
                  <a:gd name="T30" fmla="*/ 47 w 64"/>
                  <a:gd name="T31" fmla="*/ 4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4" h="135">
                    <a:moveTo>
                      <a:pt x="47" y="4"/>
                    </a:moveTo>
                    <a:cubicBezTo>
                      <a:pt x="53" y="2"/>
                      <a:pt x="58" y="4"/>
                      <a:pt x="64" y="7"/>
                    </a:cubicBezTo>
                    <a:cubicBezTo>
                      <a:pt x="44" y="13"/>
                      <a:pt x="36" y="32"/>
                      <a:pt x="39" y="46"/>
                    </a:cubicBezTo>
                    <a:cubicBezTo>
                      <a:pt x="48" y="80"/>
                      <a:pt x="24" y="105"/>
                      <a:pt x="20" y="135"/>
                    </a:cubicBezTo>
                    <a:cubicBezTo>
                      <a:pt x="20" y="135"/>
                      <a:pt x="20" y="135"/>
                      <a:pt x="20" y="135"/>
                    </a:cubicBezTo>
                    <a:cubicBezTo>
                      <a:pt x="11" y="134"/>
                      <a:pt x="14" y="128"/>
                      <a:pt x="16" y="123"/>
                    </a:cubicBezTo>
                    <a:cubicBezTo>
                      <a:pt x="21" y="110"/>
                      <a:pt x="26" y="97"/>
                      <a:pt x="31" y="85"/>
                    </a:cubicBezTo>
                    <a:cubicBezTo>
                      <a:pt x="35" y="76"/>
                      <a:pt x="35" y="70"/>
                      <a:pt x="25" y="66"/>
                    </a:cubicBezTo>
                    <a:cubicBezTo>
                      <a:pt x="20" y="80"/>
                      <a:pt x="15" y="94"/>
                      <a:pt x="10" y="108"/>
                    </a:cubicBezTo>
                    <a:cubicBezTo>
                      <a:pt x="8" y="107"/>
                      <a:pt x="6" y="107"/>
                      <a:pt x="4" y="106"/>
                    </a:cubicBezTo>
                    <a:cubicBezTo>
                      <a:pt x="10" y="80"/>
                      <a:pt x="30" y="56"/>
                      <a:pt x="22" y="27"/>
                    </a:cubicBezTo>
                    <a:cubicBezTo>
                      <a:pt x="14" y="34"/>
                      <a:pt x="13" y="47"/>
                      <a:pt x="0" y="54"/>
                    </a:cubicBezTo>
                    <a:cubicBezTo>
                      <a:pt x="7" y="34"/>
                      <a:pt x="21" y="20"/>
                      <a:pt x="23" y="0"/>
                    </a:cubicBezTo>
                    <a:cubicBezTo>
                      <a:pt x="28" y="2"/>
                      <a:pt x="32" y="3"/>
                      <a:pt x="37" y="4"/>
                    </a:cubicBezTo>
                    <a:cubicBezTo>
                      <a:pt x="43" y="15"/>
                      <a:pt x="32" y="22"/>
                      <a:pt x="32" y="31"/>
                    </a:cubicBezTo>
                    <a:cubicBezTo>
                      <a:pt x="36" y="22"/>
                      <a:pt x="36" y="10"/>
                      <a:pt x="47" y="4"/>
                    </a:cubicBezTo>
                    <a:close/>
                  </a:path>
                </a:pathLst>
              </a:custGeom>
              <a:solidFill>
                <a:srgbClr val="A980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8" name="Freeform 246">
                <a:extLst>
                  <a:ext uri="{FF2B5EF4-FFF2-40B4-BE49-F238E27FC236}">
                    <a16:creationId xmlns:a16="http://schemas.microsoft.com/office/drawing/2014/main" id="{3CAEAF82-73E8-4F8B-A5A3-E3D19018FC28}"/>
                  </a:ext>
                </a:extLst>
              </p:cNvPr>
              <p:cNvSpPr>
                <a:spLocks/>
              </p:cNvSpPr>
              <p:nvPr/>
            </p:nvSpPr>
            <p:spPr bwMode="auto">
              <a:xfrm>
                <a:off x="1205" y="2466"/>
                <a:ext cx="66" cy="242"/>
              </a:xfrm>
              <a:custGeom>
                <a:avLst/>
                <a:gdLst>
                  <a:gd name="T0" fmla="*/ 0 w 59"/>
                  <a:gd name="T1" fmla="*/ 209 h 215"/>
                  <a:gd name="T2" fmla="*/ 16 w 59"/>
                  <a:gd name="T3" fmla="*/ 196 h 215"/>
                  <a:gd name="T4" fmla="*/ 40 w 59"/>
                  <a:gd name="T5" fmla="*/ 113 h 215"/>
                  <a:gd name="T6" fmla="*/ 44 w 59"/>
                  <a:gd name="T7" fmla="*/ 57 h 215"/>
                  <a:gd name="T8" fmla="*/ 59 w 59"/>
                  <a:gd name="T9" fmla="*/ 0 h 215"/>
                  <a:gd name="T10" fmla="*/ 52 w 59"/>
                  <a:gd name="T11" fmla="*/ 86 h 215"/>
                  <a:gd name="T12" fmla="*/ 40 w 59"/>
                  <a:gd name="T13" fmla="*/ 170 h 215"/>
                  <a:gd name="T14" fmla="*/ 40 w 59"/>
                  <a:gd name="T15" fmla="*/ 146 h 215"/>
                  <a:gd name="T16" fmla="*/ 37 w 59"/>
                  <a:gd name="T17" fmla="*/ 145 h 215"/>
                  <a:gd name="T18" fmla="*/ 21 w 59"/>
                  <a:gd name="T19" fmla="*/ 212 h 215"/>
                  <a:gd name="T20" fmla="*/ 0 w 59"/>
                  <a:gd name="T21" fmla="*/ 209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9" h="215">
                    <a:moveTo>
                      <a:pt x="0" y="209"/>
                    </a:moveTo>
                    <a:cubicBezTo>
                      <a:pt x="11" y="211"/>
                      <a:pt x="15" y="206"/>
                      <a:pt x="16" y="196"/>
                    </a:cubicBezTo>
                    <a:cubicBezTo>
                      <a:pt x="21" y="167"/>
                      <a:pt x="30" y="140"/>
                      <a:pt x="40" y="113"/>
                    </a:cubicBezTo>
                    <a:cubicBezTo>
                      <a:pt x="45" y="95"/>
                      <a:pt x="39" y="75"/>
                      <a:pt x="44" y="57"/>
                    </a:cubicBezTo>
                    <a:cubicBezTo>
                      <a:pt x="45" y="37"/>
                      <a:pt x="48" y="18"/>
                      <a:pt x="59" y="0"/>
                    </a:cubicBezTo>
                    <a:cubicBezTo>
                      <a:pt x="56" y="29"/>
                      <a:pt x="53" y="57"/>
                      <a:pt x="52" y="86"/>
                    </a:cubicBezTo>
                    <a:cubicBezTo>
                      <a:pt x="51" y="114"/>
                      <a:pt x="46" y="142"/>
                      <a:pt x="40" y="170"/>
                    </a:cubicBezTo>
                    <a:cubicBezTo>
                      <a:pt x="40" y="162"/>
                      <a:pt x="40" y="154"/>
                      <a:pt x="40" y="146"/>
                    </a:cubicBezTo>
                    <a:cubicBezTo>
                      <a:pt x="39" y="145"/>
                      <a:pt x="38" y="145"/>
                      <a:pt x="37" y="145"/>
                    </a:cubicBezTo>
                    <a:cubicBezTo>
                      <a:pt x="32" y="167"/>
                      <a:pt x="26" y="190"/>
                      <a:pt x="21" y="212"/>
                    </a:cubicBezTo>
                    <a:cubicBezTo>
                      <a:pt x="14" y="213"/>
                      <a:pt x="6" y="215"/>
                      <a:pt x="0" y="209"/>
                    </a:cubicBezTo>
                    <a:close/>
                  </a:path>
                </a:pathLst>
              </a:custGeom>
              <a:solidFill>
                <a:srgbClr val="B389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9" name="Freeform 247">
                <a:extLst>
                  <a:ext uri="{FF2B5EF4-FFF2-40B4-BE49-F238E27FC236}">
                    <a16:creationId xmlns:a16="http://schemas.microsoft.com/office/drawing/2014/main" id="{075C2A8B-F524-44AA-9947-73BC39188096}"/>
                  </a:ext>
                </a:extLst>
              </p:cNvPr>
              <p:cNvSpPr>
                <a:spLocks/>
              </p:cNvSpPr>
              <p:nvPr/>
            </p:nvSpPr>
            <p:spPr bwMode="auto">
              <a:xfrm>
                <a:off x="1503" y="2109"/>
                <a:ext cx="34" cy="254"/>
              </a:xfrm>
              <a:custGeom>
                <a:avLst/>
                <a:gdLst>
                  <a:gd name="T0" fmla="*/ 25 w 31"/>
                  <a:gd name="T1" fmla="*/ 111 h 226"/>
                  <a:gd name="T2" fmla="*/ 7 w 31"/>
                  <a:gd name="T3" fmla="*/ 226 h 226"/>
                  <a:gd name="T4" fmla="*/ 1 w 31"/>
                  <a:gd name="T5" fmla="*/ 225 h 226"/>
                  <a:gd name="T6" fmla="*/ 12 w 31"/>
                  <a:gd name="T7" fmla="*/ 0 h 226"/>
                  <a:gd name="T8" fmla="*/ 14 w 31"/>
                  <a:gd name="T9" fmla="*/ 135 h 226"/>
                  <a:gd name="T10" fmla="*/ 25 w 31"/>
                  <a:gd name="T11" fmla="*/ 111 h 226"/>
                </a:gdLst>
                <a:ahLst/>
                <a:cxnLst>
                  <a:cxn ang="0">
                    <a:pos x="T0" y="T1"/>
                  </a:cxn>
                  <a:cxn ang="0">
                    <a:pos x="T2" y="T3"/>
                  </a:cxn>
                  <a:cxn ang="0">
                    <a:pos x="T4" y="T5"/>
                  </a:cxn>
                  <a:cxn ang="0">
                    <a:pos x="T6" y="T7"/>
                  </a:cxn>
                  <a:cxn ang="0">
                    <a:pos x="T8" y="T9"/>
                  </a:cxn>
                  <a:cxn ang="0">
                    <a:pos x="T10" y="T11"/>
                  </a:cxn>
                </a:cxnLst>
                <a:rect l="0" t="0" r="r" b="b"/>
                <a:pathLst>
                  <a:path w="31" h="226">
                    <a:moveTo>
                      <a:pt x="25" y="111"/>
                    </a:moveTo>
                    <a:cubicBezTo>
                      <a:pt x="31" y="153"/>
                      <a:pt x="0" y="186"/>
                      <a:pt x="7" y="226"/>
                    </a:cubicBezTo>
                    <a:cubicBezTo>
                      <a:pt x="5" y="226"/>
                      <a:pt x="3" y="225"/>
                      <a:pt x="1" y="225"/>
                    </a:cubicBezTo>
                    <a:cubicBezTo>
                      <a:pt x="4" y="152"/>
                      <a:pt x="8" y="79"/>
                      <a:pt x="12" y="0"/>
                    </a:cubicBezTo>
                    <a:cubicBezTo>
                      <a:pt x="22" y="49"/>
                      <a:pt x="15" y="92"/>
                      <a:pt x="14" y="135"/>
                    </a:cubicBezTo>
                    <a:cubicBezTo>
                      <a:pt x="22" y="129"/>
                      <a:pt x="16" y="119"/>
                      <a:pt x="25" y="111"/>
                    </a:cubicBezTo>
                    <a:close/>
                  </a:path>
                </a:pathLst>
              </a:custGeom>
              <a:solidFill>
                <a:srgbClr val="9770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0" name="Freeform 248">
                <a:extLst>
                  <a:ext uri="{FF2B5EF4-FFF2-40B4-BE49-F238E27FC236}">
                    <a16:creationId xmlns:a16="http://schemas.microsoft.com/office/drawing/2014/main" id="{368A91B9-2919-4076-90A0-F73994CDF66C}"/>
                  </a:ext>
                </a:extLst>
              </p:cNvPr>
              <p:cNvSpPr>
                <a:spLocks/>
              </p:cNvSpPr>
              <p:nvPr/>
            </p:nvSpPr>
            <p:spPr bwMode="auto">
              <a:xfrm>
                <a:off x="1287" y="1784"/>
                <a:ext cx="67" cy="282"/>
              </a:xfrm>
              <a:custGeom>
                <a:avLst/>
                <a:gdLst>
                  <a:gd name="T0" fmla="*/ 60 w 60"/>
                  <a:gd name="T1" fmla="*/ 1 h 251"/>
                  <a:gd name="T2" fmla="*/ 42 w 60"/>
                  <a:gd name="T3" fmla="*/ 133 h 251"/>
                  <a:gd name="T4" fmla="*/ 6 w 60"/>
                  <a:gd name="T5" fmla="*/ 251 h 251"/>
                  <a:gd name="T6" fmla="*/ 0 w 60"/>
                  <a:gd name="T7" fmla="*/ 249 h 251"/>
                  <a:gd name="T8" fmla="*/ 14 w 60"/>
                  <a:gd name="T9" fmla="*/ 183 h 251"/>
                  <a:gd name="T10" fmla="*/ 43 w 60"/>
                  <a:gd name="T11" fmla="*/ 45 h 251"/>
                  <a:gd name="T12" fmla="*/ 53 w 60"/>
                  <a:gd name="T13" fmla="*/ 0 h 251"/>
                  <a:gd name="T14" fmla="*/ 60 w 60"/>
                  <a:gd name="T15" fmla="*/ 1 h 2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0" h="251">
                    <a:moveTo>
                      <a:pt x="60" y="1"/>
                    </a:moveTo>
                    <a:cubicBezTo>
                      <a:pt x="47" y="45"/>
                      <a:pt x="48" y="89"/>
                      <a:pt x="42" y="133"/>
                    </a:cubicBezTo>
                    <a:cubicBezTo>
                      <a:pt x="37" y="174"/>
                      <a:pt x="10" y="209"/>
                      <a:pt x="6" y="251"/>
                    </a:cubicBezTo>
                    <a:cubicBezTo>
                      <a:pt x="4" y="250"/>
                      <a:pt x="2" y="250"/>
                      <a:pt x="0" y="249"/>
                    </a:cubicBezTo>
                    <a:cubicBezTo>
                      <a:pt x="4" y="227"/>
                      <a:pt x="3" y="201"/>
                      <a:pt x="14" y="183"/>
                    </a:cubicBezTo>
                    <a:cubicBezTo>
                      <a:pt x="41" y="140"/>
                      <a:pt x="34" y="91"/>
                      <a:pt x="43" y="45"/>
                    </a:cubicBezTo>
                    <a:cubicBezTo>
                      <a:pt x="46" y="30"/>
                      <a:pt x="50" y="15"/>
                      <a:pt x="53" y="0"/>
                    </a:cubicBezTo>
                    <a:cubicBezTo>
                      <a:pt x="55" y="1"/>
                      <a:pt x="58" y="1"/>
                      <a:pt x="60" y="1"/>
                    </a:cubicBezTo>
                    <a:close/>
                  </a:path>
                </a:pathLst>
              </a:custGeom>
              <a:solidFill>
                <a:srgbClr val="AA7F6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1" name="Freeform 249">
                <a:extLst>
                  <a:ext uri="{FF2B5EF4-FFF2-40B4-BE49-F238E27FC236}">
                    <a16:creationId xmlns:a16="http://schemas.microsoft.com/office/drawing/2014/main" id="{E781A3F8-5478-4AAA-8989-D36FBFA0DCC3}"/>
                  </a:ext>
                </a:extLst>
              </p:cNvPr>
              <p:cNvSpPr>
                <a:spLocks/>
              </p:cNvSpPr>
              <p:nvPr/>
            </p:nvSpPr>
            <p:spPr bwMode="auto">
              <a:xfrm>
                <a:off x="1137" y="2414"/>
                <a:ext cx="68" cy="277"/>
              </a:xfrm>
              <a:custGeom>
                <a:avLst/>
                <a:gdLst>
                  <a:gd name="T0" fmla="*/ 8 w 60"/>
                  <a:gd name="T1" fmla="*/ 247 h 247"/>
                  <a:gd name="T2" fmla="*/ 0 w 60"/>
                  <a:gd name="T3" fmla="*/ 247 h 247"/>
                  <a:gd name="T4" fmla="*/ 49 w 60"/>
                  <a:gd name="T5" fmla="*/ 7 h 247"/>
                  <a:gd name="T6" fmla="*/ 52 w 60"/>
                  <a:gd name="T7" fmla="*/ 0 h 247"/>
                  <a:gd name="T8" fmla="*/ 56 w 60"/>
                  <a:gd name="T9" fmla="*/ 20 h 247"/>
                  <a:gd name="T10" fmla="*/ 38 w 60"/>
                  <a:gd name="T11" fmla="*/ 112 h 247"/>
                  <a:gd name="T12" fmla="*/ 28 w 60"/>
                  <a:gd name="T13" fmla="*/ 181 h 247"/>
                  <a:gd name="T14" fmla="*/ 10 w 60"/>
                  <a:gd name="T15" fmla="*/ 235 h 247"/>
                  <a:gd name="T16" fmla="*/ 8 w 60"/>
                  <a:gd name="T17" fmla="*/ 247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0" h="247">
                    <a:moveTo>
                      <a:pt x="8" y="247"/>
                    </a:moveTo>
                    <a:cubicBezTo>
                      <a:pt x="5" y="247"/>
                      <a:pt x="3" y="247"/>
                      <a:pt x="0" y="247"/>
                    </a:cubicBezTo>
                    <a:cubicBezTo>
                      <a:pt x="17" y="167"/>
                      <a:pt x="40" y="89"/>
                      <a:pt x="49" y="7"/>
                    </a:cubicBezTo>
                    <a:cubicBezTo>
                      <a:pt x="49" y="4"/>
                      <a:pt x="51" y="2"/>
                      <a:pt x="52" y="0"/>
                    </a:cubicBezTo>
                    <a:cubicBezTo>
                      <a:pt x="60" y="5"/>
                      <a:pt x="50" y="14"/>
                      <a:pt x="56" y="20"/>
                    </a:cubicBezTo>
                    <a:cubicBezTo>
                      <a:pt x="54" y="52"/>
                      <a:pt x="45" y="82"/>
                      <a:pt x="38" y="112"/>
                    </a:cubicBezTo>
                    <a:cubicBezTo>
                      <a:pt x="33" y="135"/>
                      <a:pt x="29" y="158"/>
                      <a:pt x="28" y="181"/>
                    </a:cubicBezTo>
                    <a:cubicBezTo>
                      <a:pt x="27" y="200"/>
                      <a:pt x="10" y="215"/>
                      <a:pt x="10" y="235"/>
                    </a:cubicBezTo>
                    <a:cubicBezTo>
                      <a:pt x="10" y="239"/>
                      <a:pt x="9" y="243"/>
                      <a:pt x="8" y="247"/>
                    </a:cubicBezTo>
                    <a:close/>
                  </a:path>
                </a:pathLst>
              </a:custGeom>
              <a:solidFill>
                <a:srgbClr val="B289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2" name="Freeform 250">
                <a:extLst>
                  <a:ext uri="{FF2B5EF4-FFF2-40B4-BE49-F238E27FC236}">
                    <a16:creationId xmlns:a16="http://schemas.microsoft.com/office/drawing/2014/main" id="{D122FC81-1D54-48AC-AE5C-D5AA018D277E}"/>
                  </a:ext>
                </a:extLst>
              </p:cNvPr>
              <p:cNvSpPr>
                <a:spLocks/>
              </p:cNvSpPr>
              <p:nvPr/>
            </p:nvSpPr>
            <p:spPr bwMode="auto">
              <a:xfrm>
                <a:off x="1295" y="2428"/>
                <a:ext cx="54" cy="288"/>
              </a:xfrm>
              <a:custGeom>
                <a:avLst/>
                <a:gdLst>
                  <a:gd name="T0" fmla="*/ 17 w 48"/>
                  <a:gd name="T1" fmla="*/ 252 h 256"/>
                  <a:gd name="T2" fmla="*/ 0 w 48"/>
                  <a:gd name="T3" fmla="*/ 251 h 256"/>
                  <a:gd name="T4" fmla="*/ 18 w 48"/>
                  <a:gd name="T5" fmla="*/ 164 h 256"/>
                  <a:gd name="T6" fmla="*/ 22 w 48"/>
                  <a:gd name="T7" fmla="*/ 127 h 256"/>
                  <a:gd name="T8" fmla="*/ 36 w 48"/>
                  <a:gd name="T9" fmla="*/ 11 h 256"/>
                  <a:gd name="T10" fmla="*/ 36 w 48"/>
                  <a:gd name="T11" fmla="*/ 11 h 256"/>
                  <a:gd name="T12" fmla="*/ 45 w 48"/>
                  <a:gd name="T13" fmla="*/ 0 h 256"/>
                  <a:gd name="T14" fmla="*/ 41 w 48"/>
                  <a:gd name="T15" fmla="*/ 30 h 256"/>
                  <a:gd name="T16" fmla="*/ 23 w 48"/>
                  <a:gd name="T17" fmla="*/ 174 h 256"/>
                  <a:gd name="T18" fmla="*/ 10 w 48"/>
                  <a:gd name="T19" fmla="*/ 235 h 256"/>
                  <a:gd name="T20" fmla="*/ 17 w 48"/>
                  <a:gd name="T21" fmla="*/ 252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8" h="256">
                    <a:moveTo>
                      <a:pt x="17" y="252"/>
                    </a:moveTo>
                    <a:cubicBezTo>
                      <a:pt x="11" y="256"/>
                      <a:pt x="6" y="254"/>
                      <a:pt x="0" y="251"/>
                    </a:cubicBezTo>
                    <a:cubicBezTo>
                      <a:pt x="6" y="222"/>
                      <a:pt x="5" y="192"/>
                      <a:pt x="18" y="164"/>
                    </a:cubicBezTo>
                    <a:cubicBezTo>
                      <a:pt x="23" y="154"/>
                      <a:pt x="22" y="139"/>
                      <a:pt x="22" y="127"/>
                    </a:cubicBezTo>
                    <a:cubicBezTo>
                      <a:pt x="22" y="88"/>
                      <a:pt x="36" y="50"/>
                      <a:pt x="36" y="11"/>
                    </a:cubicBezTo>
                    <a:cubicBezTo>
                      <a:pt x="36" y="11"/>
                      <a:pt x="36" y="11"/>
                      <a:pt x="36" y="11"/>
                    </a:cubicBezTo>
                    <a:cubicBezTo>
                      <a:pt x="40" y="9"/>
                      <a:pt x="38" y="2"/>
                      <a:pt x="45" y="0"/>
                    </a:cubicBezTo>
                    <a:cubicBezTo>
                      <a:pt x="48" y="11"/>
                      <a:pt x="42" y="20"/>
                      <a:pt x="41" y="30"/>
                    </a:cubicBezTo>
                    <a:cubicBezTo>
                      <a:pt x="35" y="78"/>
                      <a:pt x="31" y="126"/>
                      <a:pt x="23" y="174"/>
                    </a:cubicBezTo>
                    <a:cubicBezTo>
                      <a:pt x="20" y="194"/>
                      <a:pt x="13" y="214"/>
                      <a:pt x="10" y="235"/>
                    </a:cubicBezTo>
                    <a:cubicBezTo>
                      <a:pt x="9" y="242"/>
                      <a:pt x="5" y="250"/>
                      <a:pt x="17" y="252"/>
                    </a:cubicBezTo>
                    <a:close/>
                  </a:path>
                </a:pathLst>
              </a:custGeom>
              <a:solidFill>
                <a:srgbClr val="BB957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3" name="Freeform 251">
                <a:extLst>
                  <a:ext uri="{FF2B5EF4-FFF2-40B4-BE49-F238E27FC236}">
                    <a16:creationId xmlns:a16="http://schemas.microsoft.com/office/drawing/2014/main" id="{767957E2-8F17-4A6A-AAE9-69F947968BBF}"/>
                  </a:ext>
                </a:extLst>
              </p:cNvPr>
              <p:cNvSpPr>
                <a:spLocks/>
              </p:cNvSpPr>
              <p:nvPr/>
            </p:nvSpPr>
            <p:spPr bwMode="auto">
              <a:xfrm>
                <a:off x="1597" y="2079"/>
                <a:ext cx="34" cy="328"/>
              </a:xfrm>
              <a:custGeom>
                <a:avLst/>
                <a:gdLst>
                  <a:gd name="T0" fmla="*/ 22 w 30"/>
                  <a:gd name="T1" fmla="*/ 292 h 292"/>
                  <a:gd name="T2" fmla="*/ 20 w 30"/>
                  <a:gd name="T3" fmla="*/ 145 h 292"/>
                  <a:gd name="T4" fmla="*/ 18 w 30"/>
                  <a:gd name="T5" fmla="*/ 0 h 292"/>
                  <a:gd name="T6" fmla="*/ 22 w 30"/>
                  <a:gd name="T7" fmla="*/ 292 h 292"/>
                </a:gdLst>
                <a:ahLst/>
                <a:cxnLst>
                  <a:cxn ang="0">
                    <a:pos x="T0" y="T1"/>
                  </a:cxn>
                  <a:cxn ang="0">
                    <a:pos x="T2" y="T3"/>
                  </a:cxn>
                  <a:cxn ang="0">
                    <a:pos x="T4" y="T5"/>
                  </a:cxn>
                  <a:cxn ang="0">
                    <a:pos x="T6" y="T7"/>
                  </a:cxn>
                </a:cxnLst>
                <a:rect l="0" t="0" r="r" b="b"/>
                <a:pathLst>
                  <a:path w="30" h="292">
                    <a:moveTo>
                      <a:pt x="22" y="292"/>
                    </a:moveTo>
                    <a:cubicBezTo>
                      <a:pt x="0" y="241"/>
                      <a:pt x="21" y="193"/>
                      <a:pt x="20" y="145"/>
                    </a:cubicBezTo>
                    <a:cubicBezTo>
                      <a:pt x="19" y="97"/>
                      <a:pt x="9" y="48"/>
                      <a:pt x="18" y="0"/>
                    </a:cubicBezTo>
                    <a:cubicBezTo>
                      <a:pt x="30" y="96"/>
                      <a:pt x="20" y="193"/>
                      <a:pt x="22" y="292"/>
                    </a:cubicBezTo>
                    <a:close/>
                  </a:path>
                </a:pathLst>
              </a:custGeom>
              <a:solidFill>
                <a:srgbClr val="9B745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4" name="Freeform 252">
                <a:extLst>
                  <a:ext uri="{FF2B5EF4-FFF2-40B4-BE49-F238E27FC236}">
                    <a16:creationId xmlns:a16="http://schemas.microsoft.com/office/drawing/2014/main" id="{77655A07-9E85-48C3-9373-E77649EA13F3}"/>
                  </a:ext>
                </a:extLst>
              </p:cNvPr>
              <p:cNvSpPr>
                <a:spLocks/>
              </p:cNvSpPr>
              <p:nvPr/>
            </p:nvSpPr>
            <p:spPr bwMode="auto">
              <a:xfrm>
                <a:off x="1178" y="2432"/>
                <a:ext cx="55" cy="269"/>
              </a:xfrm>
              <a:custGeom>
                <a:avLst/>
                <a:gdLst>
                  <a:gd name="T0" fmla="*/ 41 w 49"/>
                  <a:gd name="T1" fmla="*/ 52 h 240"/>
                  <a:gd name="T2" fmla="*/ 20 w 49"/>
                  <a:gd name="T3" fmla="*/ 176 h 240"/>
                  <a:gd name="T4" fmla="*/ 4 w 49"/>
                  <a:gd name="T5" fmla="*/ 239 h 240"/>
                  <a:gd name="T6" fmla="*/ 0 w 49"/>
                  <a:gd name="T7" fmla="*/ 236 h 240"/>
                  <a:gd name="T8" fmla="*/ 25 w 49"/>
                  <a:gd name="T9" fmla="*/ 76 h 240"/>
                  <a:gd name="T10" fmla="*/ 44 w 49"/>
                  <a:gd name="T11" fmla="*/ 0 h 240"/>
                  <a:gd name="T12" fmla="*/ 48 w 49"/>
                  <a:gd name="T13" fmla="*/ 12 h 240"/>
                  <a:gd name="T14" fmla="*/ 41 w 49"/>
                  <a:gd name="T15" fmla="*/ 52 h 24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9" h="240">
                    <a:moveTo>
                      <a:pt x="41" y="52"/>
                    </a:moveTo>
                    <a:cubicBezTo>
                      <a:pt x="29" y="93"/>
                      <a:pt x="21" y="133"/>
                      <a:pt x="20" y="176"/>
                    </a:cubicBezTo>
                    <a:cubicBezTo>
                      <a:pt x="19" y="197"/>
                      <a:pt x="10" y="218"/>
                      <a:pt x="4" y="239"/>
                    </a:cubicBezTo>
                    <a:cubicBezTo>
                      <a:pt x="2" y="240"/>
                      <a:pt x="0" y="238"/>
                      <a:pt x="0" y="236"/>
                    </a:cubicBezTo>
                    <a:cubicBezTo>
                      <a:pt x="15" y="184"/>
                      <a:pt x="8" y="127"/>
                      <a:pt x="25" y="76"/>
                    </a:cubicBezTo>
                    <a:cubicBezTo>
                      <a:pt x="34" y="51"/>
                      <a:pt x="35" y="24"/>
                      <a:pt x="44" y="0"/>
                    </a:cubicBezTo>
                    <a:cubicBezTo>
                      <a:pt x="48" y="3"/>
                      <a:pt x="44" y="8"/>
                      <a:pt x="48" y="12"/>
                    </a:cubicBezTo>
                    <a:cubicBezTo>
                      <a:pt x="49" y="26"/>
                      <a:pt x="43" y="38"/>
                      <a:pt x="41" y="52"/>
                    </a:cubicBezTo>
                    <a:close/>
                  </a:path>
                </a:pathLst>
              </a:custGeom>
              <a:solidFill>
                <a:srgbClr val="B58E7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5" name="Freeform 253">
                <a:extLst>
                  <a:ext uri="{FF2B5EF4-FFF2-40B4-BE49-F238E27FC236}">
                    <a16:creationId xmlns:a16="http://schemas.microsoft.com/office/drawing/2014/main" id="{FECBC565-3E7D-4631-8F69-D18F6794F794}"/>
                  </a:ext>
                </a:extLst>
              </p:cNvPr>
              <p:cNvSpPr>
                <a:spLocks/>
              </p:cNvSpPr>
              <p:nvPr/>
            </p:nvSpPr>
            <p:spPr bwMode="auto">
              <a:xfrm>
                <a:off x="1086" y="1250"/>
                <a:ext cx="91" cy="228"/>
              </a:xfrm>
              <a:custGeom>
                <a:avLst/>
                <a:gdLst>
                  <a:gd name="T0" fmla="*/ 2 w 81"/>
                  <a:gd name="T1" fmla="*/ 188 h 203"/>
                  <a:gd name="T2" fmla="*/ 2 w 81"/>
                  <a:gd name="T3" fmla="*/ 183 h 203"/>
                  <a:gd name="T4" fmla="*/ 23 w 81"/>
                  <a:gd name="T5" fmla="*/ 102 h 203"/>
                  <a:gd name="T6" fmla="*/ 47 w 81"/>
                  <a:gd name="T7" fmla="*/ 56 h 203"/>
                  <a:gd name="T8" fmla="*/ 55 w 81"/>
                  <a:gd name="T9" fmla="*/ 32 h 203"/>
                  <a:gd name="T10" fmla="*/ 78 w 81"/>
                  <a:gd name="T11" fmla="*/ 0 h 203"/>
                  <a:gd name="T12" fmla="*/ 81 w 81"/>
                  <a:gd name="T13" fmla="*/ 3 h 203"/>
                  <a:gd name="T14" fmla="*/ 30 w 81"/>
                  <a:gd name="T15" fmla="*/ 119 h 203"/>
                  <a:gd name="T16" fmla="*/ 7 w 81"/>
                  <a:gd name="T17" fmla="*/ 203 h 203"/>
                  <a:gd name="T18" fmla="*/ 2 w 81"/>
                  <a:gd name="T19" fmla="*/ 188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1" h="203">
                    <a:moveTo>
                      <a:pt x="2" y="188"/>
                    </a:moveTo>
                    <a:cubicBezTo>
                      <a:pt x="2" y="187"/>
                      <a:pt x="2" y="185"/>
                      <a:pt x="2" y="183"/>
                    </a:cubicBezTo>
                    <a:cubicBezTo>
                      <a:pt x="2" y="154"/>
                      <a:pt x="9" y="125"/>
                      <a:pt x="23" y="102"/>
                    </a:cubicBezTo>
                    <a:cubicBezTo>
                      <a:pt x="31" y="87"/>
                      <a:pt x="40" y="71"/>
                      <a:pt x="47" y="56"/>
                    </a:cubicBezTo>
                    <a:cubicBezTo>
                      <a:pt x="51" y="48"/>
                      <a:pt x="50" y="34"/>
                      <a:pt x="55" y="32"/>
                    </a:cubicBezTo>
                    <a:cubicBezTo>
                      <a:pt x="72" y="26"/>
                      <a:pt x="69" y="9"/>
                      <a:pt x="78" y="0"/>
                    </a:cubicBezTo>
                    <a:cubicBezTo>
                      <a:pt x="79" y="1"/>
                      <a:pt x="80" y="2"/>
                      <a:pt x="81" y="3"/>
                    </a:cubicBezTo>
                    <a:cubicBezTo>
                      <a:pt x="61" y="41"/>
                      <a:pt x="50" y="82"/>
                      <a:pt x="30" y="119"/>
                    </a:cubicBezTo>
                    <a:cubicBezTo>
                      <a:pt x="15" y="146"/>
                      <a:pt x="9" y="173"/>
                      <a:pt x="7" y="203"/>
                    </a:cubicBezTo>
                    <a:cubicBezTo>
                      <a:pt x="0" y="199"/>
                      <a:pt x="2" y="193"/>
                      <a:pt x="2" y="188"/>
                    </a:cubicBezTo>
                    <a:close/>
                  </a:path>
                </a:pathLst>
              </a:custGeom>
              <a:solidFill>
                <a:srgbClr val="A97E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6" name="Freeform 254">
                <a:extLst>
                  <a:ext uri="{FF2B5EF4-FFF2-40B4-BE49-F238E27FC236}">
                    <a16:creationId xmlns:a16="http://schemas.microsoft.com/office/drawing/2014/main" id="{2536F979-EF53-4790-830B-6E4DD4897CD5}"/>
                  </a:ext>
                </a:extLst>
              </p:cNvPr>
              <p:cNvSpPr>
                <a:spLocks/>
              </p:cNvSpPr>
              <p:nvPr/>
            </p:nvSpPr>
            <p:spPr bwMode="auto">
              <a:xfrm>
                <a:off x="1173" y="2079"/>
                <a:ext cx="67" cy="295"/>
              </a:xfrm>
              <a:custGeom>
                <a:avLst/>
                <a:gdLst>
                  <a:gd name="T0" fmla="*/ 7 w 59"/>
                  <a:gd name="T1" fmla="*/ 254 h 263"/>
                  <a:gd name="T2" fmla="*/ 0 w 59"/>
                  <a:gd name="T3" fmla="*/ 258 h 263"/>
                  <a:gd name="T4" fmla="*/ 33 w 59"/>
                  <a:gd name="T5" fmla="*/ 135 h 263"/>
                  <a:gd name="T6" fmla="*/ 30 w 59"/>
                  <a:gd name="T7" fmla="*/ 102 h 263"/>
                  <a:gd name="T8" fmla="*/ 30 w 59"/>
                  <a:gd name="T9" fmla="*/ 73 h 263"/>
                  <a:gd name="T10" fmla="*/ 53 w 59"/>
                  <a:gd name="T11" fmla="*/ 0 h 263"/>
                  <a:gd name="T12" fmla="*/ 34 w 59"/>
                  <a:gd name="T13" fmla="*/ 96 h 263"/>
                  <a:gd name="T14" fmla="*/ 44 w 59"/>
                  <a:gd name="T15" fmla="*/ 89 h 263"/>
                  <a:gd name="T16" fmla="*/ 7 w 59"/>
                  <a:gd name="T17" fmla="*/ 254 h 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263">
                    <a:moveTo>
                      <a:pt x="7" y="254"/>
                    </a:moveTo>
                    <a:cubicBezTo>
                      <a:pt x="4" y="253"/>
                      <a:pt x="6" y="263"/>
                      <a:pt x="0" y="258"/>
                    </a:cubicBezTo>
                    <a:cubicBezTo>
                      <a:pt x="11" y="217"/>
                      <a:pt x="23" y="176"/>
                      <a:pt x="33" y="135"/>
                    </a:cubicBezTo>
                    <a:cubicBezTo>
                      <a:pt x="36" y="124"/>
                      <a:pt x="40" y="113"/>
                      <a:pt x="30" y="102"/>
                    </a:cubicBezTo>
                    <a:cubicBezTo>
                      <a:pt x="23" y="94"/>
                      <a:pt x="28" y="83"/>
                      <a:pt x="30" y="73"/>
                    </a:cubicBezTo>
                    <a:cubicBezTo>
                      <a:pt x="33" y="48"/>
                      <a:pt x="51" y="27"/>
                      <a:pt x="53" y="0"/>
                    </a:cubicBezTo>
                    <a:cubicBezTo>
                      <a:pt x="59" y="35"/>
                      <a:pt x="31" y="62"/>
                      <a:pt x="34" y="96"/>
                    </a:cubicBezTo>
                    <a:cubicBezTo>
                      <a:pt x="39" y="98"/>
                      <a:pt x="38" y="90"/>
                      <a:pt x="44" y="89"/>
                    </a:cubicBezTo>
                    <a:cubicBezTo>
                      <a:pt x="45" y="148"/>
                      <a:pt x="21" y="200"/>
                      <a:pt x="7" y="254"/>
                    </a:cubicBezTo>
                    <a:close/>
                  </a:path>
                </a:pathLst>
              </a:custGeom>
              <a:solidFill>
                <a:srgbClr val="7E60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7" name="Freeform 255">
                <a:extLst>
                  <a:ext uri="{FF2B5EF4-FFF2-40B4-BE49-F238E27FC236}">
                    <a16:creationId xmlns:a16="http://schemas.microsoft.com/office/drawing/2014/main" id="{79608CFE-4300-4613-9D4E-CAAF75182A42}"/>
                  </a:ext>
                </a:extLst>
              </p:cNvPr>
              <p:cNvSpPr>
                <a:spLocks/>
              </p:cNvSpPr>
              <p:nvPr/>
            </p:nvSpPr>
            <p:spPr bwMode="auto">
              <a:xfrm>
                <a:off x="1451" y="2494"/>
                <a:ext cx="54" cy="216"/>
              </a:xfrm>
              <a:custGeom>
                <a:avLst/>
                <a:gdLst>
                  <a:gd name="T0" fmla="*/ 41 w 48"/>
                  <a:gd name="T1" fmla="*/ 0 h 192"/>
                  <a:gd name="T2" fmla="*/ 45 w 48"/>
                  <a:gd name="T3" fmla="*/ 0 h 192"/>
                  <a:gd name="T4" fmla="*/ 40 w 48"/>
                  <a:gd name="T5" fmla="*/ 84 h 192"/>
                  <a:gd name="T6" fmla="*/ 27 w 48"/>
                  <a:gd name="T7" fmla="*/ 162 h 192"/>
                  <a:gd name="T8" fmla="*/ 17 w 48"/>
                  <a:gd name="T9" fmla="*/ 188 h 192"/>
                  <a:gd name="T10" fmla="*/ 0 w 48"/>
                  <a:gd name="T11" fmla="*/ 187 h 192"/>
                  <a:gd name="T12" fmla="*/ 13 w 48"/>
                  <a:gd name="T13" fmla="*/ 145 h 192"/>
                  <a:gd name="T14" fmla="*/ 17 w 48"/>
                  <a:gd name="T15" fmla="*/ 134 h 192"/>
                  <a:gd name="T16" fmla="*/ 29 w 48"/>
                  <a:gd name="T17" fmla="*/ 38 h 192"/>
                  <a:gd name="T18" fmla="*/ 41 w 48"/>
                  <a:gd name="T19" fmla="*/ 0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8" h="192">
                    <a:moveTo>
                      <a:pt x="41" y="0"/>
                    </a:moveTo>
                    <a:cubicBezTo>
                      <a:pt x="42" y="0"/>
                      <a:pt x="44" y="0"/>
                      <a:pt x="45" y="0"/>
                    </a:cubicBezTo>
                    <a:cubicBezTo>
                      <a:pt x="48" y="28"/>
                      <a:pt x="45" y="57"/>
                      <a:pt x="40" y="84"/>
                    </a:cubicBezTo>
                    <a:cubicBezTo>
                      <a:pt x="35" y="110"/>
                      <a:pt x="29" y="136"/>
                      <a:pt x="27" y="162"/>
                    </a:cubicBezTo>
                    <a:cubicBezTo>
                      <a:pt x="26" y="171"/>
                      <a:pt x="24" y="180"/>
                      <a:pt x="17" y="188"/>
                    </a:cubicBezTo>
                    <a:cubicBezTo>
                      <a:pt x="12" y="190"/>
                      <a:pt x="6" y="192"/>
                      <a:pt x="0" y="187"/>
                    </a:cubicBezTo>
                    <a:cubicBezTo>
                      <a:pt x="1" y="172"/>
                      <a:pt x="0" y="157"/>
                      <a:pt x="13" y="145"/>
                    </a:cubicBezTo>
                    <a:cubicBezTo>
                      <a:pt x="16" y="143"/>
                      <a:pt x="16" y="138"/>
                      <a:pt x="17" y="134"/>
                    </a:cubicBezTo>
                    <a:cubicBezTo>
                      <a:pt x="20" y="102"/>
                      <a:pt x="30" y="71"/>
                      <a:pt x="29" y="38"/>
                    </a:cubicBezTo>
                    <a:cubicBezTo>
                      <a:pt x="29" y="25"/>
                      <a:pt x="28" y="10"/>
                      <a:pt x="41" y="0"/>
                    </a:cubicBezTo>
                    <a:close/>
                  </a:path>
                </a:pathLst>
              </a:custGeom>
              <a:solidFill>
                <a:srgbClr val="B891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8" name="Freeform 256">
                <a:extLst>
                  <a:ext uri="{FF2B5EF4-FFF2-40B4-BE49-F238E27FC236}">
                    <a16:creationId xmlns:a16="http://schemas.microsoft.com/office/drawing/2014/main" id="{662541ED-6751-4473-B738-442576BA7F41}"/>
                  </a:ext>
                </a:extLst>
              </p:cNvPr>
              <p:cNvSpPr>
                <a:spLocks/>
              </p:cNvSpPr>
              <p:nvPr/>
            </p:nvSpPr>
            <p:spPr bwMode="auto">
              <a:xfrm>
                <a:off x="1259" y="2427"/>
                <a:ext cx="56" cy="272"/>
              </a:xfrm>
              <a:custGeom>
                <a:avLst/>
                <a:gdLst>
                  <a:gd name="T0" fmla="*/ 40 w 50"/>
                  <a:gd name="T1" fmla="*/ 4 h 242"/>
                  <a:gd name="T2" fmla="*/ 48 w 50"/>
                  <a:gd name="T3" fmla="*/ 10 h 242"/>
                  <a:gd name="T4" fmla="*/ 27 w 50"/>
                  <a:gd name="T5" fmla="*/ 168 h 242"/>
                  <a:gd name="T6" fmla="*/ 0 w 50"/>
                  <a:gd name="T7" fmla="*/ 242 h 242"/>
                  <a:gd name="T8" fmla="*/ 21 w 50"/>
                  <a:gd name="T9" fmla="*/ 159 h 242"/>
                  <a:gd name="T10" fmla="*/ 27 w 50"/>
                  <a:gd name="T11" fmla="*/ 128 h 242"/>
                  <a:gd name="T12" fmla="*/ 40 w 50"/>
                  <a:gd name="T13" fmla="*/ 4 h 242"/>
                </a:gdLst>
                <a:ahLst/>
                <a:cxnLst>
                  <a:cxn ang="0">
                    <a:pos x="T0" y="T1"/>
                  </a:cxn>
                  <a:cxn ang="0">
                    <a:pos x="T2" y="T3"/>
                  </a:cxn>
                  <a:cxn ang="0">
                    <a:pos x="T4" y="T5"/>
                  </a:cxn>
                  <a:cxn ang="0">
                    <a:pos x="T6" y="T7"/>
                  </a:cxn>
                  <a:cxn ang="0">
                    <a:pos x="T8" y="T9"/>
                  </a:cxn>
                  <a:cxn ang="0">
                    <a:pos x="T10" y="T11"/>
                  </a:cxn>
                  <a:cxn ang="0">
                    <a:pos x="T12" y="T13"/>
                  </a:cxn>
                </a:cxnLst>
                <a:rect l="0" t="0" r="r" b="b"/>
                <a:pathLst>
                  <a:path w="50" h="242">
                    <a:moveTo>
                      <a:pt x="40" y="4"/>
                    </a:moveTo>
                    <a:cubicBezTo>
                      <a:pt x="47" y="0"/>
                      <a:pt x="50" y="2"/>
                      <a:pt x="48" y="10"/>
                    </a:cubicBezTo>
                    <a:cubicBezTo>
                      <a:pt x="34" y="62"/>
                      <a:pt x="42" y="117"/>
                      <a:pt x="27" y="168"/>
                    </a:cubicBezTo>
                    <a:cubicBezTo>
                      <a:pt x="20" y="193"/>
                      <a:pt x="14" y="219"/>
                      <a:pt x="0" y="242"/>
                    </a:cubicBezTo>
                    <a:cubicBezTo>
                      <a:pt x="8" y="215"/>
                      <a:pt x="7" y="185"/>
                      <a:pt x="21" y="159"/>
                    </a:cubicBezTo>
                    <a:cubicBezTo>
                      <a:pt x="26" y="150"/>
                      <a:pt x="27" y="138"/>
                      <a:pt x="27" y="128"/>
                    </a:cubicBezTo>
                    <a:cubicBezTo>
                      <a:pt x="25" y="86"/>
                      <a:pt x="37" y="45"/>
                      <a:pt x="40" y="4"/>
                    </a:cubicBezTo>
                    <a:close/>
                  </a:path>
                </a:pathLst>
              </a:custGeom>
              <a:solidFill>
                <a:srgbClr val="A57C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9" name="Freeform 257">
                <a:extLst>
                  <a:ext uri="{FF2B5EF4-FFF2-40B4-BE49-F238E27FC236}">
                    <a16:creationId xmlns:a16="http://schemas.microsoft.com/office/drawing/2014/main" id="{4BDA345F-818F-45B0-BC6E-A5AEC8830CED}"/>
                  </a:ext>
                </a:extLst>
              </p:cNvPr>
              <p:cNvSpPr>
                <a:spLocks/>
              </p:cNvSpPr>
              <p:nvPr/>
            </p:nvSpPr>
            <p:spPr bwMode="auto">
              <a:xfrm>
                <a:off x="835" y="1581"/>
                <a:ext cx="102" cy="245"/>
              </a:xfrm>
              <a:custGeom>
                <a:avLst/>
                <a:gdLst>
                  <a:gd name="T0" fmla="*/ 89 w 91"/>
                  <a:gd name="T1" fmla="*/ 5 h 218"/>
                  <a:gd name="T2" fmla="*/ 21 w 91"/>
                  <a:gd name="T3" fmla="*/ 156 h 218"/>
                  <a:gd name="T4" fmla="*/ 0 w 91"/>
                  <a:gd name="T5" fmla="*/ 218 h 218"/>
                  <a:gd name="T6" fmla="*/ 23 w 91"/>
                  <a:gd name="T7" fmla="*/ 132 h 218"/>
                  <a:gd name="T8" fmla="*/ 52 w 91"/>
                  <a:gd name="T9" fmla="*/ 69 h 218"/>
                  <a:gd name="T10" fmla="*/ 85 w 91"/>
                  <a:gd name="T11" fmla="*/ 1 h 218"/>
                  <a:gd name="T12" fmla="*/ 89 w 91"/>
                  <a:gd name="T13" fmla="*/ 5 h 218"/>
                </a:gdLst>
                <a:ahLst/>
                <a:cxnLst>
                  <a:cxn ang="0">
                    <a:pos x="T0" y="T1"/>
                  </a:cxn>
                  <a:cxn ang="0">
                    <a:pos x="T2" y="T3"/>
                  </a:cxn>
                  <a:cxn ang="0">
                    <a:pos x="T4" y="T5"/>
                  </a:cxn>
                  <a:cxn ang="0">
                    <a:pos x="T6" y="T7"/>
                  </a:cxn>
                  <a:cxn ang="0">
                    <a:pos x="T8" y="T9"/>
                  </a:cxn>
                  <a:cxn ang="0">
                    <a:pos x="T10" y="T11"/>
                  </a:cxn>
                  <a:cxn ang="0">
                    <a:pos x="T12" y="T13"/>
                  </a:cxn>
                </a:cxnLst>
                <a:rect l="0" t="0" r="r" b="b"/>
                <a:pathLst>
                  <a:path w="91" h="218">
                    <a:moveTo>
                      <a:pt x="89" y="5"/>
                    </a:moveTo>
                    <a:cubicBezTo>
                      <a:pt x="67" y="55"/>
                      <a:pt x="45" y="106"/>
                      <a:pt x="21" y="156"/>
                    </a:cubicBezTo>
                    <a:cubicBezTo>
                      <a:pt x="11" y="176"/>
                      <a:pt x="11" y="199"/>
                      <a:pt x="0" y="218"/>
                    </a:cubicBezTo>
                    <a:cubicBezTo>
                      <a:pt x="3" y="188"/>
                      <a:pt x="4" y="158"/>
                      <a:pt x="23" y="132"/>
                    </a:cubicBezTo>
                    <a:cubicBezTo>
                      <a:pt x="37" y="113"/>
                      <a:pt x="40" y="89"/>
                      <a:pt x="52" y="69"/>
                    </a:cubicBezTo>
                    <a:cubicBezTo>
                      <a:pt x="65" y="48"/>
                      <a:pt x="74" y="24"/>
                      <a:pt x="85" y="1"/>
                    </a:cubicBezTo>
                    <a:cubicBezTo>
                      <a:pt x="89" y="0"/>
                      <a:pt x="91" y="1"/>
                      <a:pt x="89" y="5"/>
                    </a:cubicBezTo>
                    <a:close/>
                  </a:path>
                </a:pathLst>
              </a:custGeom>
              <a:solidFill>
                <a:srgbClr val="966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0" name="Freeform 258">
                <a:extLst>
                  <a:ext uri="{FF2B5EF4-FFF2-40B4-BE49-F238E27FC236}">
                    <a16:creationId xmlns:a16="http://schemas.microsoft.com/office/drawing/2014/main" id="{E9CF3AA8-BAFF-46C2-968B-80407157C3CE}"/>
                  </a:ext>
                </a:extLst>
              </p:cNvPr>
              <p:cNvSpPr>
                <a:spLocks/>
              </p:cNvSpPr>
              <p:nvPr/>
            </p:nvSpPr>
            <p:spPr bwMode="auto">
              <a:xfrm>
                <a:off x="935" y="2339"/>
                <a:ext cx="126" cy="289"/>
              </a:xfrm>
              <a:custGeom>
                <a:avLst/>
                <a:gdLst>
                  <a:gd name="T0" fmla="*/ 13 w 112"/>
                  <a:gd name="T1" fmla="*/ 257 h 257"/>
                  <a:gd name="T2" fmla="*/ 0 w 112"/>
                  <a:gd name="T3" fmla="*/ 251 h 257"/>
                  <a:gd name="T4" fmla="*/ 23 w 112"/>
                  <a:gd name="T5" fmla="*/ 215 h 257"/>
                  <a:gd name="T6" fmla="*/ 72 w 112"/>
                  <a:gd name="T7" fmla="*/ 82 h 257"/>
                  <a:gd name="T8" fmla="*/ 72 w 112"/>
                  <a:gd name="T9" fmla="*/ 82 h 257"/>
                  <a:gd name="T10" fmla="*/ 85 w 112"/>
                  <a:gd name="T11" fmla="*/ 67 h 257"/>
                  <a:gd name="T12" fmla="*/ 112 w 112"/>
                  <a:gd name="T13" fmla="*/ 0 h 257"/>
                  <a:gd name="T14" fmla="*/ 75 w 112"/>
                  <a:gd name="T15" fmla="*/ 105 h 257"/>
                  <a:gd name="T16" fmla="*/ 48 w 112"/>
                  <a:gd name="T17" fmla="*/ 173 h 257"/>
                  <a:gd name="T18" fmla="*/ 20 w 112"/>
                  <a:gd name="T19" fmla="*/ 239 h 257"/>
                  <a:gd name="T20" fmla="*/ 13 w 112"/>
                  <a:gd name="T21" fmla="*/ 257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2" h="257">
                    <a:moveTo>
                      <a:pt x="13" y="257"/>
                    </a:moveTo>
                    <a:cubicBezTo>
                      <a:pt x="8" y="256"/>
                      <a:pt x="3" y="255"/>
                      <a:pt x="0" y="251"/>
                    </a:cubicBezTo>
                    <a:cubicBezTo>
                      <a:pt x="14" y="243"/>
                      <a:pt x="17" y="228"/>
                      <a:pt x="23" y="215"/>
                    </a:cubicBezTo>
                    <a:cubicBezTo>
                      <a:pt x="43" y="172"/>
                      <a:pt x="59" y="128"/>
                      <a:pt x="72" y="82"/>
                    </a:cubicBezTo>
                    <a:cubicBezTo>
                      <a:pt x="72" y="82"/>
                      <a:pt x="72" y="82"/>
                      <a:pt x="72" y="82"/>
                    </a:cubicBezTo>
                    <a:cubicBezTo>
                      <a:pt x="81" y="82"/>
                      <a:pt x="83" y="75"/>
                      <a:pt x="85" y="67"/>
                    </a:cubicBezTo>
                    <a:cubicBezTo>
                      <a:pt x="93" y="44"/>
                      <a:pt x="102" y="22"/>
                      <a:pt x="112" y="0"/>
                    </a:cubicBezTo>
                    <a:cubicBezTo>
                      <a:pt x="102" y="36"/>
                      <a:pt x="93" y="72"/>
                      <a:pt x="75" y="105"/>
                    </a:cubicBezTo>
                    <a:cubicBezTo>
                      <a:pt x="64" y="127"/>
                      <a:pt x="56" y="150"/>
                      <a:pt x="48" y="173"/>
                    </a:cubicBezTo>
                    <a:cubicBezTo>
                      <a:pt x="41" y="196"/>
                      <a:pt x="30" y="217"/>
                      <a:pt x="20" y="239"/>
                    </a:cubicBezTo>
                    <a:cubicBezTo>
                      <a:pt x="17" y="245"/>
                      <a:pt x="13" y="250"/>
                      <a:pt x="13" y="257"/>
                    </a:cubicBezTo>
                    <a:close/>
                  </a:path>
                </a:pathLst>
              </a:custGeom>
              <a:solidFill>
                <a:srgbClr val="85644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1" name="Freeform 259">
                <a:extLst>
                  <a:ext uri="{FF2B5EF4-FFF2-40B4-BE49-F238E27FC236}">
                    <a16:creationId xmlns:a16="http://schemas.microsoft.com/office/drawing/2014/main" id="{C0AC1C17-ED33-4847-BEC6-A2C97D6CAB3D}"/>
                  </a:ext>
                </a:extLst>
              </p:cNvPr>
              <p:cNvSpPr>
                <a:spLocks/>
              </p:cNvSpPr>
              <p:nvPr/>
            </p:nvSpPr>
            <p:spPr bwMode="auto">
              <a:xfrm>
                <a:off x="1654" y="2397"/>
                <a:ext cx="50" cy="266"/>
              </a:xfrm>
              <a:custGeom>
                <a:avLst/>
                <a:gdLst>
                  <a:gd name="T0" fmla="*/ 44 w 44"/>
                  <a:gd name="T1" fmla="*/ 232 h 237"/>
                  <a:gd name="T2" fmla="*/ 28 w 44"/>
                  <a:gd name="T3" fmla="*/ 235 h 237"/>
                  <a:gd name="T4" fmla="*/ 16 w 44"/>
                  <a:gd name="T5" fmla="*/ 153 h 237"/>
                  <a:gd name="T6" fmla="*/ 7 w 44"/>
                  <a:gd name="T7" fmla="*/ 28 h 237"/>
                  <a:gd name="T8" fmla="*/ 11 w 44"/>
                  <a:gd name="T9" fmla="*/ 0 h 237"/>
                  <a:gd name="T10" fmla="*/ 20 w 44"/>
                  <a:gd name="T11" fmla="*/ 132 h 237"/>
                  <a:gd name="T12" fmla="*/ 23 w 44"/>
                  <a:gd name="T13" fmla="*/ 149 h 237"/>
                  <a:gd name="T14" fmla="*/ 36 w 44"/>
                  <a:gd name="T15" fmla="*/ 222 h 237"/>
                  <a:gd name="T16" fmla="*/ 44 w 44"/>
                  <a:gd name="T17" fmla="*/ 232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 h="237">
                    <a:moveTo>
                      <a:pt x="44" y="232"/>
                    </a:moveTo>
                    <a:cubicBezTo>
                      <a:pt x="39" y="237"/>
                      <a:pt x="34" y="235"/>
                      <a:pt x="28" y="235"/>
                    </a:cubicBezTo>
                    <a:cubicBezTo>
                      <a:pt x="33" y="206"/>
                      <a:pt x="21" y="180"/>
                      <a:pt x="16" y="153"/>
                    </a:cubicBezTo>
                    <a:cubicBezTo>
                      <a:pt x="9" y="112"/>
                      <a:pt x="4" y="70"/>
                      <a:pt x="7" y="28"/>
                    </a:cubicBezTo>
                    <a:cubicBezTo>
                      <a:pt x="8" y="18"/>
                      <a:pt x="0" y="8"/>
                      <a:pt x="11" y="0"/>
                    </a:cubicBezTo>
                    <a:cubicBezTo>
                      <a:pt x="11" y="44"/>
                      <a:pt x="16" y="88"/>
                      <a:pt x="20" y="132"/>
                    </a:cubicBezTo>
                    <a:cubicBezTo>
                      <a:pt x="21" y="138"/>
                      <a:pt x="20" y="145"/>
                      <a:pt x="23" y="149"/>
                    </a:cubicBezTo>
                    <a:cubicBezTo>
                      <a:pt x="42" y="171"/>
                      <a:pt x="34" y="197"/>
                      <a:pt x="36" y="222"/>
                    </a:cubicBezTo>
                    <a:cubicBezTo>
                      <a:pt x="36" y="228"/>
                      <a:pt x="37" y="232"/>
                      <a:pt x="44" y="232"/>
                    </a:cubicBezTo>
                    <a:close/>
                  </a:path>
                </a:pathLst>
              </a:custGeom>
              <a:solidFill>
                <a:srgbClr val="8766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2" name="Freeform 260">
                <a:extLst>
                  <a:ext uri="{FF2B5EF4-FFF2-40B4-BE49-F238E27FC236}">
                    <a16:creationId xmlns:a16="http://schemas.microsoft.com/office/drawing/2014/main" id="{192FFE78-96F1-4E75-B004-7AE2B0409BB2}"/>
                  </a:ext>
                </a:extLst>
              </p:cNvPr>
              <p:cNvSpPr>
                <a:spLocks/>
              </p:cNvSpPr>
              <p:nvPr/>
            </p:nvSpPr>
            <p:spPr bwMode="auto">
              <a:xfrm>
                <a:off x="1516" y="1719"/>
                <a:ext cx="28" cy="256"/>
              </a:xfrm>
              <a:custGeom>
                <a:avLst/>
                <a:gdLst>
                  <a:gd name="T0" fmla="*/ 10 w 25"/>
                  <a:gd name="T1" fmla="*/ 10 h 228"/>
                  <a:gd name="T2" fmla="*/ 11 w 25"/>
                  <a:gd name="T3" fmla="*/ 228 h 228"/>
                  <a:gd name="T4" fmla="*/ 4 w 25"/>
                  <a:gd name="T5" fmla="*/ 3 h 228"/>
                  <a:gd name="T6" fmla="*/ 10 w 25"/>
                  <a:gd name="T7" fmla="*/ 10 h 228"/>
                </a:gdLst>
                <a:ahLst/>
                <a:cxnLst>
                  <a:cxn ang="0">
                    <a:pos x="T0" y="T1"/>
                  </a:cxn>
                  <a:cxn ang="0">
                    <a:pos x="T2" y="T3"/>
                  </a:cxn>
                  <a:cxn ang="0">
                    <a:pos x="T4" y="T5"/>
                  </a:cxn>
                  <a:cxn ang="0">
                    <a:pos x="T6" y="T7"/>
                  </a:cxn>
                </a:cxnLst>
                <a:rect l="0" t="0" r="r" b="b"/>
                <a:pathLst>
                  <a:path w="25" h="228">
                    <a:moveTo>
                      <a:pt x="10" y="10"/>
                    </a:moveTo>
                    <a:cubicBezTo>
                      <a:pt x="25" y="83"/>
                      <a:pt x="5" y="155"/>
                      <a:pt x="11" y="228"/>
                    </a:cubicBezTo>
                    <a:cubicBezTo>
                      <a:pt x="0" y="153"/>
                      <a:pt x="12" y="77"/>
                      <a:pt x="4" y="3"/>
                    </a:cubicBezTo>
                    <a:cubicBezTo>
                      <a:pt x="12" y="0"/>
                      <a:pt x="7" y="8"/>
                      <a:pt x="10" y="10"/>
                    </a:cubicBezTo>
                    <a:close/>
                  </a:path>
                </a:pathLst>
              </a:custGeom>
              <a:solidFill>
                <a:srgbClr val="AD826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3" name="Freeform 261">
                <a:extLst>
                  <a:ext uri="{FF2B5EF4-FFF2-40B4-BE49-F238E27FC236}">
                    <a16:creationId xmlns:a16="http://schemas.microsoft.com/office/drawing/2014/main" id="{451B9ED9-370F-4C92-9D4D-AB937D4F7E80}"/>
                  </a:ext>
                </a:extLst>
              </p:cNvPr>
              <p:cNvSpPr>
                <a:spLocks/>
              </p:cNvSpPr>
              <p:nvPr/>
            </p:nvSpPr>
            <p:spPr bwMode="auto">
              <a:xfrm>
                <a:off x="1298" y="2065"/>
                <a:ext cx="52" cy="241"/>
              </a:xfrm>
              <a:custGeom>
                <a:avLst/>
                <a:gdLst>
                  <a:gd name="T0" fmla="*/ 46 w 46"/>
                  <a:gd name="T1" fmla="*/ 0 h 214"/>
                  <a:gd name="T2" fmla="*/ 0 w 46"/>
                  <a:gd name="T3" fmla="*/ 214 h 214"/>
                  <a:gd name="T4" fmla="*/ 46 w 46"/>
                  <a:gd name="T5" fmla="*/ 0 h 214"/>
                </a:gdLst>
                <a:ahLst/>
                <a:cxnLst>
                  <a:cxn ang="0">
                    <a:pos x="T0" y="T1"/>
                  </a:cxn>
                  <a:cxn ang="0">
                    <a:pos x="T2" y="T3"/>
                  </a:cxn>
                  <a:cxn ang="0">
                    <a:pos x="T4" y="T5"/>
                  </a:cxn>
                </a:cxnLst>
                <a:rect l="0" t="0" r="r" b="b"/>
                <a:pathLst>
                  <a:path w="46" h="214">
                    <a:moveTo>
                      <a:pt x="46" y="0"/>
                    </a:moveTo>
                    <a:cubicBezTo>
                      <a:pt x="41" y="74"/>
                      <a:pt x="19" y="144"/>
                      <a:pt x="0" y="214"/>
                    </a:cubicBezTo>
                    <a:cubicBezTo>
                      <a:pt x="9" y="142"/>
                      <a:pt x="33" y="72"/>
                      <a:pt x="46" y="0"/>
                    </a:cubicBezTo>
                    <a:close/>
                  </a:path>
                </a:pathLst>
              </a:custGeom>
              <a:solidFill>
                <a:srgbClr val="B188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4" name="Freeform 262">
                <a:extLst>
                  <a:ext uri="{FF2B5EF4-FFF2-40B4-BE49-F238E27FC236}">
                    <a16:creationId xmlns:a16="http://schemas.microsoft.com/office/drawing/2014/main" id="{BA17E978-2FCA-4369-B0D6-D05EA8F88226}"/>
                  </a:ext>
                </a:extLst>
              </p:cNvPr>
              <p:cNvSpPr>
                <a:spLocks/>
              </p:cNvSpPr>
              <p:nvPr/>
            </p:nvSpPr>
            <p:spPr bwMode="auto">
              <a:xfrm>
                <a:off x="1578" y="2080"/>
                <a:ext cx="43" cy="239"/>
              </a:xfrm>
              <a:custGeom>
                <a:avLst/>
                <a:gdLst>
                  <a:gd name="T0" fmla="*/ 20 w 38"/>
                  <a:gd name="T1" fmla="*/ 213 h 213"/>
                  <a:gd name="T2" fmla="*/ 14 w 38"/>
                  <a:gd name="T3" fmla="*/ 205 h 213"/>
                  <a:gd name="T4" fmla="*/ 16 w 38"/>
                  <a:gd name="T5" fmla="*/ 155 h 213"/>
                  <a:gd name="T6" fmla="*/ 11 w 38"/>
                  <a:gd name="T7" fmla="*/ 101 h 213"/>
                  <a:gd name="T8" fmla="*/ 5 w 38"/>
                  <a:gd name="T9" fmla="*/ 8 h 213"/>
                  <a:gd name="T10" fmla="*/ 13 w 38"/>
                  <a:gd name="T11" fmla="*/ 0 h 213"/>
                  <a:gd name="T12" fmla="*/ 20 w 38"/>
                  <a:gd name="T13" fmla="*/ 213 h 213"/>
                </a:gdLst>
                <a:ahLst/>
                <a:cxnLst>
                  <a:cxn ang="0">
                    <a:pos x="T0" y="T1"/>
                  </a:cxn>
                  <a:cxn ang="0">
                    <a:pos x="T2" y="T3"/>
                  </a:cxn>
                  <a:cxn ang="0">
                    <a:pos x="T4" y="T5"/>
                  </a:cxn>
                  <a:cxn ang="0">
                    <a:pos x="T6" y="T7"/>
                  </a:cxn>
                  <a:cxn ang="0">
                    <a:pos x="T8" y="T9"/>
                  </a:cxn>
                  <a:cxn ang="0">
                    <a:pos x="T10" y="T11"/>
                  </a:cxn>
                  <a:cxn ang="0">
                    <a:pos x="T12" y="T13"/>
                  </a:cxn>
                </a:cxnLst>
                <a:rect l="0" t="0" r="r" b="b"/>
                <a:pathLst>
                  <a:path w="38" h="213">
                    <a:moveTo>
                      <a:pt x="20" y="213"/>
                    </a:moveTo>
                    <a:cubicBezTo>
                      <a:pt x="16" y="212"/>
                      <a:pt x="14" y="210"/>
                      <a:pt x="14" y="205"/>
                    </a:cubicBezTo>
                    <a:cubicBezTo>
                      <a:pt x="15" y="188"/>
                      <a:pt x="17" y="172"/>
                      <a:pt x="16" y="155"/>
                    </a:cubicBezTo>
                    <a:cubicBezTo>
                      <a:pt x="15" y="137"/>
                      <a:pt x="17" y="120"/>
                      <a:pt x="11" y="101"/>
                    </a:cubicBezTo>
                    <a:cubicBezTo>
                      <a:pt x="0" y="72"/>
                      <a:pt x="1" y="40"/>
                      <a:pt x="5" y="8"/>
                    </a:cubicBezTo>
                    <a:cubicBezTo>
                      <a:pt x="5" y="7"/>
                      <a:pt x="8" y="6"/>
                      <a:pt x="13" y="0"/>
                    </a:cubicBezTo>
                    <a:cubicBezTo>
                      <a:pt x="5" y="74"/>
                      <a:pt x="38" y="142"/>
                      <a:pt x="20" y="213"/>
                    </a:cubicBezTo>
                    <a:close/>
                  </a:path>
                </a:pathLst>
              </a:custGeom>
              <a:solidFill>
                <a:srgbClr val="A77C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5" name="Freeform 263">
                <a:extLst>
                  <a:ext uri="{FF2B5EF4-FFF2-40B4-BE49-F238E27FC236}">
                    <a16:creationId xmlns:a16="http://schemas.microsoft.com/office/drawing/2014/main" id="{FADC56A7-D107-439B-A169-0E4327644412}"/>
                  </a:ext>
                </a:extLst>
              </p:cNvPr>
              <p:cNvSpPr>
                <a:spLocks/>
              </p:cNvSpPr>
              <p:nvPr/>
            </p:nvSpPr>
            <p:spPr bwMode="auto">
              <a:xfrm>
                <a:off x="1012" y="1766"/>
                <a:ext cx="84" cy="216"/>
              </a:xfrm>
              <a:custGeom>
                <a:avLst/>
                <a:gdLst>
                  <a:gd name="T0" fmla="*/ 1 w 75"/>
                  <a:gd name="T1" fmla="*/ 192 h 192"/>
                  <a:gd name="T2" fmla="*/ 20 w 75"/>
                  <a:gd name="T3" fmla="*/ 116 h 192"/>
                  <a:gd name="T4" fmla="*/ 22 w 75"/>
                  <a:gd name="T5" fmla="*/ 132 h 192"/>
                  <a:gd name="T6" fmla="*/ 24 w 75"/>
                  <a:gd name="T7" fmla="*/ 131 h 192"/>
                  <a:gd name="T8" fmla="*/ 44 w 75"/>
                  <a:gd name="T9" fmla="*/ 67 h 192"/>
                  <a:gd name="T10" fmla="*/ 62 w 75"/>
                  <a:gd name="T11" fmla="*/ 9 h 192"/>
                  <a:gd name="T12" fmla="*/ 69 w 75"/>
                  <a:gd name="T13" fmla="*/ 0 h 192"/>
                  <a:gd name="T14" fmla="*/ 67 w 75"/>
                  <a:gd name="T15" fmla="*/ 12 h 192"/>
                  <a:gd name="T16" fmla="*/ 49 w 75"/>
                  <a:gd name="T17" fmla="*/ 83 h 192"/>
                  <a:gd name="T18" fmla="*/ 7 w 75"/>
                  <a:gd name="T19" fmla="*/ 180 h 192"/>
                  <a:gd name="T20" fmla="*/ 1 w 75"/>
                  <a:gd name="T21" fmla="*/ 192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5" h="192">
                    <a:moveTo>
                      <a:pt x="1" y="192"/>
                    </a:moveTo>
                    <a:cubicBezTo>
                      <a:pt x="0" y="172"/>
                      <a:pt x="10" y="136"/>
                      <a:pt x="20" y="116"/>
                    </a:cubicBezTo>
                    <a:cubicBezTo>
                      <a:pt x="28" y="121"/>
                      <a:pt x="17" y="127"/>
                      <a:pt x="22" y="132"/>
                    </a:cubicBezTo>
                    <a:cubicBezTo>
                      <a:pt x="23" y="132"/>
                      <a:pt x="24" y="131"/>
                      <a:pt x="24" y="131"/>
                    </a:cubicBezTo>
                    <a:cubicBezTo>
                      <a:pt x="31" y="109"/>
                      <a:pt x="46" y="88"/>
                      <a:pt x="44" y="67"/>
                    </a:cubicBezTo>
                    <a:cubicBezTo>
                      <a:pt x="42" y="43"/>
                      <a:pt x="55" y="28"/>
                      <a:pt x="62" y="9"/>
                    </a:cubicBezTo>
                    <a:cubicBezTo>
                      <a:pt x="63" y="6"/>
                      <a:pt x="66" y="3"/>
                      <a:pt x="69" y="0"/>
                    </a:cubicBezTo>
                    <a:cubicBezTo>
                      <a:pt x="75" y="6"/>
                      <a:pt x="69" y="10"/>
                      <a:pt x="67" y="12"/>
                    </a:cubicBezTo>
                    <a:cubicBezTo>
                      <a:pt x="50" y="33"/>
                      <a:pt x="57" y="60"/>
                      <a:pt x="49" y="83"/>
                    </a:cubicBezTo>
                    <a:cubicBezTo>
                      <a:pt x="37" y="117"/>
                      <a:pt x="15" y="146"/>
                      <a:pt x="7" y="180"/>
                    </a:cubicBezTo>
                    <a:cubicBezTo>
                      <a:pt x="4" y="184"/>
                      <a:pt x="10" y="192"/>
                      <a:pt x="1" y="192"/>
                    </a:cubicBezTo>
                    <a:close/>
                  </a:path>
                </a:pathLst>
              </a:custGeom>
              <a:solidFill>
                <a:srgbClr val="A0796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6" name="Freeform 264">
                <a:extLst>
                  <a:ext uri="{FF2B5EF4-FFF2-40B4-BE49-F238E27FC236}">
                    <a16:creationId xmlns:a16="http://schemas.microsoft.com/office/drawing/2014/main" id="{8C95AAA4-CA37-42D1-B7CF-D5E2B02E51F9}"/>
                  </a:ext>
                </a:extLst>
              </p:cNvPr>
              <p:cNvSpPr>
                <a:spLocks/>
              </p:cNvSpPr>
              <p:nvPr/>
            </p:nvSpPr>
            <p:spPr bwMode="auto">
              <a:xfrm>
                <a:off x="1679" y="1713"/>
                <a:ext cx="34" cy="194"/>
              </a:xfrm>
              <a:custGeom>
                <a:avLst/>
                <a:gdLst>
                  <a:gd name="T0" fmla="*/ 11 w 30"/>
                  <a:gd name="T1" fmla="*/ 0 h 173"/>
                  <a:gd name="T2" fmla="*/ 17 w 30"/>
                  <a:gd name="T3" fmla="*/ 3 h 173"/>
                  <a:gd name="T4" fmla="*/ 10 w 30"/>
                  <a:gd name="T5" fmla="*/ 62 h 173"/>
                  <a:gd name="T6" fmla="*/ 19 w 30"/>
                  <a:gd name="T7" fmla="*/ 140 h 173"/>
                  <a:gd name="T8" fmla="*/ 21 w 30"/>
                  <a:gd name="T9" fmla="*/ 141 h 173"/>
                  <a:gd name="T10" fmla="*/ 23 w 30"/>
                  <a:gd name="T11" fmla="*/ 140 h 173"/>
                  <a:gd name="T12" fmla="*/ 30 w 30"/>
                  <a:gd name="T13" fmla="*/ 140 h 173"/>
                  <a:gd name="T14" fmla="*/ 27 w 30"/>
                  <a:gd name="T15" fmla="*/ 151 h 173"/>
                  <a:gd name="T16" fmla="*/ 22 w 30"/>
                  <a:gd name="T17" fmla="*/ 152 h 173"/>
                  <a:gd name="T18" fmla="*/ 15 w 30"/>
                  <a:gd name="T19" fmla="*/ 173 h 173"/>
                  <a:gd name="T20" fmla="*/ 12 w 30"/>
                  <a:gd name="T21" fmla="*/ 173 h 173"/>
                  <a:gd name="T22" fmla="*/ 2 w 30"/>
                  <a:gd name="T23" fmla="*/ 37 h 173"/>
                  <a:gd name="T24" fmla="*/ 6 w 30"/>
                  <a:gd name="T25" fmla="*/ 24 h 173"/>
                  <a:gd name="T26" fmla="*/ 6 w 30"/>
                  <a:gd name="T27" fmla="*/ 26 h 173"/>
                  <a:gd name="T28" fmla="*/ 9 w 30"/>
                  <a:gd name="T29" fmla="*/ 28 h 173"/>
                  <a:gd name="T30" fmla="*/ 11 w 30"/>
                  <a:gd name="T31" fmla="*/ 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0" h="173">
                    <a:moveTo>
                      <a:pt x="11" y="0"/>
                    </a:moveTo>
                    <a:cubicBezTo>
                      <a:pt x="13" y="1"/>
                      <a:pt x="15" y="2"/>
                      <a:pt x="17" y="3"/>
                    </a:cubicBezTo>
                    <a:cubicBezTo>
                      <a:pt x="24" y="24"/>
                      <a:pt x="5" y="42"/>
                      <a:pt x="10" y="62"/>
                    </a:cubicBezTo>
                    <a:cubicBezTo>
                      <a:pt x="17" y="88"/>
                      <a:pt x="18" y="114"/>
                      <a:pt x="19" y="140"/>
                    </a:cubicBezTo>
                    <a:cubicBezTo>
                      <a:pt x="19" y="140"/>
                      <a:pt x="20" y="141"/>
                      <a:pt x="21" y="141"/>
                    </a:cubicBezTo>
                    <a:cubicBezTo>
                      <a:pt x="21" y="141"/>
                      <a:pt x="22" y="140"/>
                      <a:pt x="23" y="140"/>
                    </a:cubicBezTo>
                    <a:cubicBezTo>
                      <a:pt x="25" y="138"/>
                      <a:pt x="28" y="138"/>
                      <a:pt x="30" y="140"/>
                    </a:cubicBezTo>
                    <a:cubicBezTo>
                      <a:pt x="29" y="144"/>
                      <a:pt x="28" y="148"/>
                      <a:pt x="27" y="151"/>
                    </a:cubicBezTo>
                    <a:cubicBezTo>
                      <a:pt x="25" y="153"/>
                      <a:pt x="24" y="153"/>
                      <a:pt x="22" y="152"/>
                    </a:cubicBezTo>
                    <a:cubicBezTo>
                      <a:pt x="13" y="157"/>
                      <a:pt x="21" y="167"/>
                      <a:pt x="15" y="173"/>
                    </a:cubicBezTo>
                    <a:cubicBezTo>
                      <a:pt x="14" y="173"/>
                      <a:pt x="12" y="173"/>
                      <a:pt x="12" y="173"/>
                    </a:cubicBezTo>
                    <a:cubicBezTo>
                      <a:pt x="12" y="127"/>
                      <a:pt x="0" y="82"/>
                      <a:pt x="2" y="37"/>
                    </a:cubicBezTo>
                    <a:cubicBezTo>
                      <a:pt x="2" y="32"/>
                      <a:pt x="1" y="27"/>
                      <a:pt x="6" y="24"/>
                    </a:cubicBezTo>
                    <a:cubicBezTo>
                      <a:pt x="6" y="25"/>
                      <a:pt x="6" y="26"/>
                      <a:pt x="6" y="26"/>
                    </a:cubicBezTo>
                    <a:cubicBezTo>
                      <a:pt x="7" y="27"/>
                      <a:pt x="8" y="27"/>
                      <a:pt x="9" y="28"/>
                    </a:cubicBezTo>
                    <a:cubicBezTo>
                      <a:pt x="9" y="19"/>
                      <a:pt x="10" y="9"/>
                      <a:pt x="11" y="0"/>
                    </a:cubicBezTo>
                    <a:close/>
                  </a:path>
                </a:pathLst>
              </a:custGeom>
              <a:solidFill>
                <a:srgbClr val="B9927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7" name="Freeform 265">
                <a:extLst>
                  <a:ext uri="{FF2B5EF4-FFF2-40B4-BE49-F238E27FC236}">
                    <a16:creationId xmlns:a16="http://schemas.microsoft.com/office/drawing/2014/main" id="{F0B18FDA-B200-4F96-90A3-EEDBB40A5D8A}"/>
                  </a:ext>
                </a:extLst>
              </p:cNvPr>
              <p:cNvSpPr>
                <a:spLocks/>
              </p:cNvSpPr>
              <p:nvPr/>
            </p:nvSpPr>
            <p:spPr bwMode="auto">
              <a:xfrm>
                <a:off x="1368" y="1833"/>
                <a:ext cx="25" cy="195"/>
              </a:xfrm>
              <a:custGeom>
                <a:avLst/>
                <a:gdLst>
                  <a:gd name="T0" fmla="*/ 5 w 22"/>
                  <a:gd name="T1" fmla="*/ 174 h 174"/>
                  <a:gd name="T2" fmla="*/ 14 w 22"/>
                  <a:gd name="T3" fmla="*/ 3 h 174"/>
                  <a:gd name="T4" fmla="*/ 19 w 22"/>
                  <a:gd name="T5" fmla="*/ 9 h 174"/>
                  <a:gd name="T6" fmla="*/ 12 w 22"/>
                  <a:gd name="T7" fmla="*/ 80 h 174"/>
                  <a:gd name="T8" fmla="*/ 21 w 22"/>
                  <a:gd name="T9" fmla="*/ 107 h 174"/>
                  <a:gd name="T10" fmla="*/ 21 w 22"/>
                  <a:gd name="T11" fmla="*/ 112 h 174"/>
                  <a:gd name="T12" fmla="*/ 5 w 22"/>
                  <a:gd name="T13" fmla="*/ 174 h 174"/>
                </a:gdLst>
                <a:ahLst/>
                <a:cxnLst>
                  <a:cxn ang="0">
                    <a:pos x="T0" y="T1"/>
                  </a:cxn>
                  <a:cxn ang="0">
                    <a:pos x="T2" y="T3"/>
                  </a:cxn>
                  <a:cxn ang="0">
                    <a:pos x="T4" y="T5"/>
                  </a:cxn>
                  <a:cxn ang="0">
                    <a:pos x="T6" y="T7"/>
                  </a:cxn>
                  <a:cxn ang="0">
                    <a:pos x="T8" y="T9"/>
                  </a:cxn>
                  <a:cxn ang="0">
                    <a:pos x="T10" y="T11"/>
                  </a:cxn>
                  <a:cxn ang="0">
                    <a:pos x="T12" y="T13"/>
                  </a:cxn>
                </a:cxnLst>
                <a:rect l="0" t="0" r="r" b="b"/>
                <a:pathLst>
                  <a:path w="22" h="174">
                    <a:moveTo>
                      <a:pt x="5" y="174"/>
                    </a:moveTo>
                    <a:cubicBezTo>
                      <a:pt x="0" y="116"/>
                      <a:pt x="0" y="59"/>
                      <a:pt x="14" y="3"/>
                    </a:cubicBezTo>
                    <a:cubicBezTo>
                      <a:pt x="20" y="0"/>
                      <a:pt x="20" y="5"/>
                      <a:pt x="19" y="9"/>
                    </a:cubicBezTo>
                    <a:cubicBezTo>
                      <a:pt x="13" y="32"/>
                      <a:pt x="15" y="56"/>
                      <a:pt x="12" y="80"/>
                    </a:cubicBezTo>
                    <a:cubicBezTo>
                      <a:pt x="11" y="88"/>
                      <a:pt x="0" y="104"/>
                      <a:pt x="21" y="107"/>
                    </a:cubicBezTo>
                    <a:cubicBezTo>
                      <a:pt x="21" y="107"/>
                      <a:pt x="22" y="110"/>
                      <a:pt x="21" y="112"/>
                    </a:cubicBezTo>
                    <a:cubicBezTo>
                      <a:pt x="12" y="131"/>
                      <a:pt x="16" y="154"/>
                      <a:pt x="5" y="174"/>
                    </a:cubicBezTo>
                    <a:close/>
                  </a:path>
                </a:pathLst>
              </a:custGeom>
              <a:solidFill>
                <a:srgbClr val="A77E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8" name="Freeform 266">
                <a:extLst>
                  <a:ext uri="{FF2B5EF4-FFF2-40B4-BE49-F238E27FC236}">
                    <a16:creationId xmlns:a16="http://schemas.microsoft.com/office/drawing/2014/main" id="{D3FF8836-14BC-4769-907A-8BACC4B365F1}"/>
                  </a:ext>
                </a:extLst>
              </p:cNvPr>
              <p:cNvSpPr>
                <a:spLocks/>
              </p:cNvSpPr>
              <p:nvPr/>
            </p:nvSpPr>
            <p:spPr bwMode="auto">
              <a:xfrm>
                <a:off x="1105" y="2366"/>
                <a:ext cx="60" cy="237"/>
              </a:xfrm>
              <a:custGeom>
                <a:avLst/>
                <a:gdLst>
                  <a:gd name="T0" fmla="*/ 0 w 54"/>
                  <a:gd name="T1" fmla="*/ 209 h 211"/>
                  <a:gd name="T2" fmla="*/ 45 w 54"/>
                  <a:gd name="T3" fmla="*/ 0 h 211"/>
                  <a:gd name="T4" fmla="*/ 52 w 54"/>
                  <a:gd name="T5" fmla="*/ 40 h 211"/>
                  <a:gd name="T6" fmla="*/ 51 w 54"/>
                  <a:gd name="T7" fmla="*/ 46 h 211"/>
                  <a:gd name="T8" fmla="*/ 26 w 54"/>
                  <a:gd name="T9" fmla="*/ 97 h 211"/>
                  <a:gd name="T10" fmla="*/ 9 w 54"/>
                  <a:gd name="T11" fmla="*/ 200 h 211"/>
                  <a:gd name="T12" fmla="*/ 2 w 54"/>
                  <a:gd name="T13" fmla="*/ 211 h 211"/>
                  <a:gd name="T14" fmla="*/ 0 w 54"/>
                  <a:gd name="T15" fmla="*/ 209 h 2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211">
                    <a:moveTo>
                      <a:pt x="0" y="209"/>
                    </a:moveTo>
                    <a:cubicBezTo>
                      <a:pt x="2" y="136"/>
                      <a:pt x="30" y="70"/>
                      <a:pt x="45" y="0"/>
                    </a:cubicBezTo>
                    <a:cubicBezTo>
                      <a:pt x="49" y="13"/>
                      <a:pt x="36" y="29"/>
                      <a:pt x="52" y="40"/>
                    </a:cubicBezTo>
                    <a:cubicBezTo>
                      <a:pt x="54" y="41"/>
                      <a:pt x="54" y="45"/>
                      <a:pt x="51" y="46"/>
                    </a:cubicBezTo>
                    <a:cubicBezTo>
                      <a:pt x="23" y="54"/>
                      <a:pt x="32" y="80"/>
                      <a:pt x="26" y="97"/>
                    </a:cubicBezTo>
                    <a:cubicBezTo>
                      <a:pt x="15" y="130"/>
                      <a:pt x="10" y="165"/>
                      <a:pt x="9" y="200"/>
                    </a:cubicBezTo>
                    <a:cubicBezTo>
                      <a:pt x="9" y="205"/>
                      <a:pt x="8" y="210"/>
                      <a:pt x="2" y="211"/>
                    </a:cubicBezTo>
                    <a:cubicBezTo>
                      <a:pt x="1" y="210"/>
                      <a:pt x="1" y="209"/>
                      <a:pt x="0" y="209"/>
                    </a:cubicBezTo>
                    <a:close/>
                  </a:path>
                </a:pathLst>
              </a:custGeom>
              <a:solidFill>
                <a:srgbClr val="B38C7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9" name="Freeform 267">
                <a:extLst>
                  <a:ext uri="{FF2B5EF4-FFF2-40B4-BE49-F238E27FC236}">
                    <a16:creationId xmlns:a16="http://schemas.microsoft.com/office/drawing/2014/main" id="{8A01D4AD-DFD4-4C6B-B63A-8779BBEEBC19}"/>
                  </a:ext>
                </a:extLst>
              </p:cNvPr>
              <p:cNvSpPr>
                <a:spLocks/>
              </p:cNvSpPr>
              <p:nvPr/>
            </p:nvSpPr>
            <p:spPr bwMode="auto">
              <a:xfrm>
                <a:off x="1119" y="1377"/>
                <a:ext cx="53" cy="121"/>
              </a:xfrm>
              <a:custGeom>
                <a:avLst/>
                <a:gdLst>
                  <a:gd name="T0" fmla="*/ 13 w 47"/>
                  <a:gd name="T1" fmla="*/ 103 h 108"/>
                  <a:gd name="T2" fmla="*/ 0 w 47"/>
                  <a:gd name="T3" fmla="*/ 108 h 108"/>
                  <a:gd name="T4" fmla="*/ 32 w 47"/>
                  <a:gd name="T5" fmla="*/ 0 h 108"/>
                  <a:gd name="T6" fmla="*/ 25 w 47"/>
                  <a:gd name="T7" fmla="*/ 46 h 108"/>
                  <a:gd name="T8" fmla="*/ 47 w 47"/>
                  <a:gd name="T9" fmla="*/ 11 h 108"/>
                  <a:gd name="T10" fmla="*/ 24 w 47"/>
                  <a:gd name="T11" fmla="*/ 83 h 108"/>
                  <a:gd name="T12" fmla="*/ 13 w 47"/>
                  <a:gd name="T13" fmla="*/ 103 h 108"/>
                </a:gdLst>
                <a:ahLst/>
                <a:cxnLst>
                  <a:cxn ang="0">
                    <a:pos x="T0" y="T1"/>
                  </a:cxn>
                  <a:cxn ang="0">
                    <a:pos x="T2" y="T3"/>
                  </a:cxn>
                  <a:cxn ang="0">
                    <a:pos x="T4" y="T5"/>
                  </a:cxn>
                  <a:cxn ang="0">
                    <a:pos x="T6" y="T7"/>
                  </a:cxn>
                  <a:cxn ang="0">
                    <a:pos x="T8" y="T9"/>
                  </a:cxn>
                  <a:cxn ang="0">
                    <a:pos x="T10" y="T11"/>
                  </a:cxn>
                  <a:cxn ang="0">
                    <a:pos x="T12" y="T13"/>
                  </a:cxn>
                </a:cxnLst>
                <a:rect l="0" t="0" r="r" b="b"/>
                <a:pathLst>
                  <a:path w="47" h="108">
                    <a:moveTo>
                      <a:pt x="13" y="103"/>
                    </a:moveTo>
                    <a:cubicBezTo>
                      <a:pt x="9" y="104"/>
                      <a:pt x="6" y="106"/>
                      <a:pt x="0" y="108"/>
                    </a:cubicBezTo>
                    <a:cubicBezTo>
                      <a:pt x="7" y="71"/>
                      <a:pt x="18" y="35"/>
                      <a:pt x="32" y="0"/>
                    </a:cubicBezTo>
                    <a:cubicBezTo>
                      <a:pt x="35" y="15"/>
                      <a:pt x="26" y="29"/>
                      <a:pt x="25" y="46"/>
                    </a:cubicBezTo>
                    <a:cubicBezTo>
                      <a:pt x="33" y="34"/>
                      <a:pt x="35" y="20"/>
                      <a:pt x="47" y="11"/>
                    </a:cubicBezTo>
                    <a:cubicBezTo>
                      <a:pt x="43" y="37"/>
                      <a:pt x="27" y="58"/>
                      <a:pt x="24" y="83"/>
                    </a:cubicBezTo>
                    <a:cubicBezTo>
                      <a:pt x="20" y="89"/>
                      <a:pt x="22" y="100"/>
                      <a:pt x="13" y="103"/>
                    </a:cubicBezTo>
                    <a:close/>
                  </a:path>
                </a:pathLst>
              </a:custGeom>
              <a:solidFill>
                <a:srgbClr val="BC91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0" name="Freeform 268">
                <a:extLst>
                  <a:ext uri="{FF2B5EF4-FFF2-40B4-BE49-F238E27FC236}">
                    <a16:creationId xmlns:a16="http://schemas.microsoft.com/office/drawing/2014/main" id="{8954AC0D-D761-44E7-853F-BDAF0D3C4ADA}"/>
                  </a:ext>
                </a:extLst>
              </p:cNvPr>
              <p:cNvSpPr>
                <a:spLocks/>
              </p:cNvSpPr>
              <p:nvPr/>
            </p:nvSpPr>
            <p:spPr bwMode="auto">
              <a:xfrm>
                <a:off x="1088" y="2097"/>
                <a:ext cx="73" cy="240"/>
              </a:xfrm>
              <a:custGeom>
                <a:avLst/>
                <a:gdLst>
                  <a:gd name="T0" fmla="*/ 0 w 65"/>
                  <a:gd name="T1" fmla="*/ 214 h 214"/>
                  <a:gd name="T2" fmla="*/ 63 w 65"/>
                  <a:gd name="T3" fmla="*/ 0 h 214"/>
                  <a:gd name="T4" fmla="*/ 0 w 65"/>
                  <a:gd name="T5" fmla="*/ 214 h 214"/>
                </a:gdLst>
                <a:ahLst/>
                <a:cxnLst>
                  <a:cxn ang="0">
                    <a:pos x="T0" y="T1"/>
                  </a:cxn>
                  <a:cxn ang="0">
                    <a:pos x="T2" y="T3"/>
                  </a:cxn>
                  <a:cxn ang="0">
                    <a:pos x="T4" y="T5"/>
                  </a:cxn>
                </a:cxnLst>
                <a:rect l="0" t="0" r="r" b="b"/>
                <a:pathLst>
                  <a:path w="65" h="214">
                    <a:moveTo>
                      <a:pt x="0" y="214"/>
                    </a:moveTo>
                    <a:cubicBezTo>
                      <a:pt x="24" y="140"/>
                      <a:pt x="29" y="65"/>
                      <a:pt x="63" y="0"/>
                    </a:cubicBezTo>
                    <a:cubicBezTo>
                      <a:pt x="65" y="12"/>
                      <a:pt x="14" y="196"/>
                      <a:pt x="0" y="214"/>
                    </a:cubicBezTo>
                    <a:close/>
                  </a:path>
                </a:pathLst>
              </a:custGeom>
              <a:solidFill>
                <a:srgbClr val="8767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1" name="Freeform 269">
                <a:extLst>
                  <a:ext uri="{FF2B5EF4-FFF2-40B4-BE49-F238E27FC236}">
                    <a16:creationId xmlns:a16="http://schemas.microsoft.com/office/drawing/2014/main" id="{6B1C3EFE-86CC-468D-A26B-2050B7BBEB8F}"/>
                  </a:ext>
                </a:extLst>
              </p:cNvPr>
              <p:cNvSpPr>
                <a:spLocks/>
              </p:cNvSpPr>
              <p:nvPr/>
            </p:nvSpPr>
            <p:spPr bwMode="auto">
              <a:xfrm>
                <a:off x="1104" y="1879"/>
                <a:ext cx="69" cy="221"/>
              </a:xfrm>
              <a:custGeom>
                <a:avLst/>
                <a:gdLst>
                  <a:gd name="T0" fmla="*/ 58 w 62"/>
                  <a:gd name="T1" fmla="*/ 0 h 197"/>
                  <a:gd name="T2" fmla="*/ 62 w 62"/>
                  <a:gd name="T3" fmla="*/ 0 h 197"/>
                  <a:gd name="T4" fmla="*/ 42 w 62"/>
                  <a:gd name="T5" fmla="*/ 55 h 197"/>
                  <a:gd name="T6" fmla="*/ 10 w 62"/>
                  <a:gd name="T7" fmla="*/ 185 h 197"/>
                  <a:gd name="T8" fmla="*/ 3 w 62"/>
                  <a:gd name="T9" fmla="*/ 197 h 197"/>
                  <a:gd name="T10" fmla="*/ 11 w 62"/>
                  <a:gd name="T11" fmla="*/ 151 h 197"/>
                  <a:gd name="T12" fmla="*/ 45 w 62"/>
                  <a:gd name="T13" fmla="*/ 18 h 197"/>
                  <a:gd name="T14" fmla="*/ 58 w 62"/>
                  <a:gd name="T15" fmla="*/ 0 h 19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2" h="197">
                    <a:moveTo>
                      <a:pt x="58" y="0"/>
                    </a:moveTo>
                    <a:cubicBezTo>
                      <a:pt x="59" y="0"/>
                      <a:pt x="61" y="0"/>
                      <a:pt x="62" y="0"/>
                    </a:cubicBezTo>
                    <a:cubicBezTo>
                      <a:pt x="53" y="17"/>
                      <a:pt x="46" y="36"/>
                      <a:pt x="42" y="55"/>
                    </a:cubicBezTo>
                    <a:cubicBezTo>
                      <a:pt x="33" y="99"/>
                      <a:pt x="22" y="142"/>
                      <a:pt x="10" y="185"/>
                    </a:cubicBezTo>
                    <a:cubicBezTo>
                      <a:pt x="9" y="189"/>
                      <a:pt x="8" y="194"/>
                      <a:pt x="3" y="197"/>
                    </a:cubicBezTo>
                    <a:cubicBezTo>
                      <a:pt x="0" y="181"/>
                      <a:pt x="7" y="165"/>
                      <a:pt x="11" y="151"/>
                    </a:cubicBezTo>
                    <a:cubicBezTo>
                      <a:pt x="24" y="107"/>
                      <a:pt x="29" y="61"/>
                      <a:pt x="45" y="18"/>
                    </a:cubicBezTo>
                    <a:cubicBezTo>
                      <a:pt x="48" y="10"/>
                      <a:pt x="48" y="2"/>
                      <a:pt x="58" y="0"/>
                    </a:cubicBezTo>
                    <a:close/>
                  </a:path>
                </a:pathLst>
              </a:custGeom>
              <a:solidFill>
                <a:srgbClr val="B0866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2" name="Freeform 270">
                <a:extLst>
                  <a:ext uri="{FF2B5EF4-FFF2-40B4-BE49-F238E27FC236}">
                    <a16:creationId xmlns:a16="http://schemas.microsoft.com/office/drawing/2014/main" id="{914E0087-9008-40D0-B66D-640AFD4FF6A2}"/>
                  </a:ext>
                </a:extLst>
              </p:cNvPr>
              <p:cNvSpPr>
                <a:spLocks/>
              </p:cNvSpPr>
              <p:nvPr/>
            </p:nvSpPr>
            <p:spPr bwMode="auto">
              <a:xfrm>
                <a:off x="755" y="2078"/>
                <a:ext cx="108" cy="221"/>
              </a:xfrm>
              <a:custGeom>
                <a:avLst/>
                <a:gdLst>
                  <a:gd name="T0" fmla="*/ 52 w 96"/>
                  <a:gd name="T1" fmla="*/ 115 h 197"/>
                  <a:gd name="T2" fmla="*/ 44 w 96"/>
                  <a:gd name="T3" fmla="*/ 105 h 197"/>
                  <a:gd name="T4" fmla="*/ 0 w 96"/>
                  <a:gd name="T5" fmla="*/ 197 h 197"/>
                  <a:gd name="T6" fmla="*/ 32 w 96"/>
                  <a:gd name="T7" fmla="*/ 111 h 197"/>
                  <a:gd name="T8" fmla="*/ 32 w 96"/>
                  <a:gd name="T9" fmla="*/ 111 h 197"/>
                  <a:gd name="T10" fmla="*/ 68 w 96"/>
                  <a:gd name="T11" fmla="*/ 39 h 197"/>
                  <a:gd name="T12" fmla="*/ 68 w 96"/>
                  <a:gd name="T13" fmla="*/ 39 h 197"/>
                  <a:gd name="T14" fmla="*/ 89 w 96"/>
                  <a:gd name="T15" fmla="*/ 0 h 197"/>
                  <a:gd name="T16" fmla="*/ 88 w 96"/>
                  <a:gd name="T17" fmla="*/ 14 h 197"/>
                  <a:gd name="T18" fmla="*/ 56 w 96"/>
                  <a:gd name="T19" fmla="*/ 92 h 197"/>
                  <a:gd name="T20" fmla="*/ 52 w 96"/>
                  <a:gd name="T21" fmla="*/ 115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6" h="197">
                    <a:moveTo>
                      <a:pt x="52" y="115"/>
                    </a:moveTo>
                    <a:cubicBezTo>
                      <a:pt x="41" y="119"/>
                      <a:pt x="48" y="109"/>
                      <a:pt x="44" y="105"/>
                    </a:cubicBezTo>
                    <a:cubicBezTo>
                      <a:pt x="31" y="137"/>
                      <a:pt x="17" y="167"/>
                      <a:pt x="0" y="197"/>
                    </a:cubicBezTo>
                    <a:cubicBezTo>
                      <a:pt x="5" y="166"/>
                      <a:pt x="26" y="141"/>
                      <a:pt x="32" y="111"/>
                    </a:cubicBezTo>
                    <a:cubicBezTo>
                      <a:pt x="32" y="111"/>
                      <a:pt x="32" y="111"/>
                      <a:pt x="32" y="111"/>
                    </a:cubicBezTo>
                    <a:cubicBezTo>
                      <a:pt x="45" y="87"/>
                      <a:pt x="53" y="62"/>
                      <a:pt x="68" y="39"/>
                    </a:cubicBezTo>
                    <a:cubicBezTo>
                      <a:pt x="68" y="39"/>
                      <a:pt x="68" y="39"/>
                      <a:pt x="68" y="39"/>
                    </a:cubicBezTo>
                    <a:cubicBezTo>
                      <a:pt x="79" y="29"/>
                      <a:pt x="79" y="12"/>
                      <a:pt x="89" y="0"/>
                    </a:cubicBezTo>
                    <a:cubicBezTo>
                      <a:pt x="96" y="5"/>
                      <a:pt x="90" y="10"/>
                      <a:pt x="88" y="14"/>
                    </a:cubicBezTo>
                    <a:cubicBezTo>
                      <a:pt x="78" y="40"/>
                      <a:pt x="67" y="66"/>
                      <a:pt x="56" y="92"/>
                    </a:cubicBezTo>
                    <a:cubicBezTo>
                      <a:pt x="53" y="100"/>
                      <a:pt x="51" y="107"/>
                      <a:pt x="52" y="115"/>
                    </a:cubicBezTo>
                    <a:close/>
                  </a:path>
                </a:pathLst>
              </a:custGeom>
              <a:solidFill>
                <a:srgbClr val="956D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3" name="Freeform 271">
                <a:extLst>
                  <a:ext uri="{FF2B5EF4-FFF2-40B4-BE49-F238E27FC236}">
                    <a16:creationId xmlns:a16="http://schemas.microsoft.com/office/drawing/2014/main" id="{B6BC7557-80C9-45D9-8C37-09F9EB90CFA0}"/>
                  </a:ext>
                </a:extLst>
              </p:cNvPr>
              <p:cNvSpPr>
                <a:spLocks/>
              </p:cNvSpPr>
              <p:nvPr/>
            </p:nvSpPr>
            <p:spPr bwMode="auto">
              <a:xfrm>
                <a:off x="1268" y="1334"/>
                <a:ext cx="44" cy="250"/>
              </a:xfrm>
              <a:custGeom>
                <a:avLst/>
                <a:gdLst>
                  <a:gd name="T0" fmla="*/ 28 w 39"/>
                  <a:gd name="T1" fmla="*/ 9 h 223"/>
                  <a:gd name="T2" fmla="*/ 39 w 39"/>
                  <a:gd name="T3" fmla="*/ 2 h 223"/>
                  <a:gd name="T4" fmla="*/ 23 w 39"/>
                  <a:gd name="T5" fmla="*/ 57 h 223"/>
                  <a:gd name="T6" fmla="*/ 10 w 39"/>
                  <a:gd name="T7" fmla="*/ 134 h 223"/>
                  <a:gd name="T8" fmla="*/ 18 w 39"/>
                  <a:gd name="T9" fmla="*/ 148 h 223"/>
                  <a:gd name="T10" fmla="*/ 19 w 39"/>
                  <a:gd name="T11" fmla="*/ 152 h 223"/>
                  <a:gd name="T12" fmla="*/ 6 w 39"/>
                  <a:gd name="T13" fmla="*/ 223 h 223"/>
                  <a:gd name="T14" fmla="*/ 4 w 39"/>
                  <a:gd name="T15" fmla="*/ 218 h 223"/>
                  <a:gd name="T16" fmla="*/ 3 w 39"/>
                  <a:gd name="T17" fmla="*/ 106 h 223"/>
                  <a:gd name="T18" fmla="*/ 14 w 39"/>
                  <a:gd name="T19" fmla="*/ 60 h 223"/>
                  <a:gd name="T20" fmla="*/ 28 w 39"/>
                  <a:gd name="T21" fmla="*/ 9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9" h="223">
                    <a:moveTo>
                      <a:pt x="28" y="9"/>
                    </a:moveTo>
                    <a:cubicBezTo>
                      <a:pt x="31" y="7"/>
                      <a:pt x="31" y="0"/>
                      <a:pt x="39" y="2"/>
                    </a:cubicBezTo>
                    <a:cubicBezTo>
                      <a:pt x="34" y="20"/>
                      <a:pt x="30" y="39"/>
                      <a:pt x="23" y="57"/>
                    </a:cubicBezTo>
                    <a:cubicBezTo>
                      <a:pt x="14" y="82"/>
                      <a:pt x="6" y="107"/>
                      <a:pt x="10" y="134"/>
                    </a:cubicBezTo>
                    <a:cubicBezTo>
                      <a:pt x="10" y="139"/>
                      <a:pt x="0" y="153"/>
                      <a:pt x="18" y="148"/>
                    </a:cubicBezTo>
                    <a:cubicBezTo>
                      <a:pt x="18" y="148"/>
                      <a:pt x="20" y="151"/>
                      <a:pt x="19" y="152"/>
                    </a:cubicBezTo>
                    <a:cubicBezTo>
                      <a:pt x="15" y="175"/>
                      <a:pt x="16" y="199"/>
                      <a:pt x="6" y="223"/>
                    </a:cubicBezTo>
                    <a:cubicBezTo>
                      <a:pt x="5" y="220"/>
                      <a:pt x="4" y="219"/>
                      <a:pt x="4" y="218"/>
                    </a:cubicBezTo>
                    <a:cubicBezTo>
                      <a:pt x="15" y="181"/>
                      <a:pt x="2" y="143"/>
                      <a:pt x="3" y="106"/>
                    </a:cubicBezTo>
                    <a:cubicBezTo>
                      <a:pt x="4" y="90"/>
                      <a:pt x="3" y="75"/>
                      <a:pt x="14" y="60"/>
                    </a:cubicBezTo>
                    <a:cubicBezTo>
                      <a:pt x="24" y="47"/>
                      <a:pt x="27" y="27"/>
                      <a:pt x="28" y="9"/>
                    </a:cubicBezTo>
                    <a:close/>
                  </a:path>
                </a:pathLst>
              </a:custGeom>
              <a:solidFill>
                <a:srgbClr val="9071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4" name="Freeform 272">
                <a:extLst>
                  <a:ext uri="{FF2B5EF4-FFF2-40B4-BE49-F238E27FC236}">
                    <a16:creationId xmlns:a16="http://schemas.microsoft.com/office/drawing/2014/main" id="{72F3E331-3B0A-4879-A23C-3102F851677F}"/>
                  </a:ext>
                </a:extLst>
              </p:cNvPr>
              <p:cNvSpPr>
                <a:spLocks/>
              </p:cNvSpPr>
              <p:nvPr/>
            </p:nvSpPr>
            <p:spPr bwMode="auto">
              <a:xfrm>
                <a:off x="1004" y="2656"/>
                <a:ext cx="69" cy="55"/>
              </a:xfrm>
              <a:custGeom>
                <a:avLst/>
                <a:gdLst>
                  <a:gd name="T0" fmla="*/ 23 w 62"/>
                  <a:gd name="T1" fmla="*/ 40 h 49"/>
                  <a:gd name="T2" fmla="*/ 3 w 62"/>
                  <a:gd name="T3" fmla="*/ 11 h 49"/>
                  <a:gd name="T4" fmla="*/ 7 w 62"/>
                  <a:gd name="T5" fmla="*/ 0 h 49"/>
                  <a:gd name="T6" fmla="*/ 11 w 62"/>
                  <a:gd name="T7" fmla="*/ 1 h 49"/>
                  <a:gd name="T8" fmla="*/ 23 w 62"/>
                  <a:gd name="T9" fmla="*/ 4 h 49"/>
                  <a:gd name="T10" fmla="*/ 35 w 62"/>
                  <a:gd name="T11" fmla="*/ 9 h 49"/>
                  <a:gd name="T12" fmla="*/ 51 w 62"/>
                  <a:gd name="T13" fmla="*/ 12 h 49"/>
                  <a:gd name="T14" fmla="*/ 55 w 62"/>
                  <a:gd name="T15" fmla="*/ 16 h 49"/>
                  <a:gd name="T16" fmla="*/ 49 w 62"/>
                  <a:gd name="T17" fmla="*/ 21 h 49"/>
                  <a:gd name="T18" fmla="*/ 53 w 62"/>
                  <a:gd name="T19" fmla="*/ 25 h 49"/>
                  <a:gd name="T20" fmla="*/ 61 w 62"/>
                  <a:gd name="T21" fmla="*/ 45 h 49"/>
                  <a:gd name="T22" fmla="*/ 51 w 62"/>
                  <a:gd name="T23" fmla="*/ 48 h 49"/>
                  <a:gd name="T24" fmla="*/ 35 w 62"/>
                  <a:gd name="T25" fmla="*/ 31 h 49"/>
                  <a:gd name="T26" fmla="*/ 30 w 62"/>
                  <a:gd name="T27" fmla="*/ 23 h 49"/>
                  <a:gd name="T28" fmla="*/ 23 w 62"/>
                  <a:gd name="T29" fmla="*/ 4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2" h="49">
                    <a:moveTo>
                      <a:pt x="23" y="40"/>
                    </a:moveTo>
                    <a:cubicBezTo>
                      <a:pt x="14" y="32"/>
                      <a:pt x="8" y="22"/>
                      <a:pt x="3" y="11"/>
                    </a:cubicBezTo>
                    <a:cubicBezTo>
                      <a:pt x="0" y="4"/>
                      <a:pt x="6" y="4"/>
                      <a:pt x="7" y="0"/>
                    </a:cubicBezTo>
                    <a:cubicBezTo>
                      <a:pt x="8" y="1"/>
                      <a:pt x="10" y="1"/>
                      <a:pt x="11" y="1"/>
                    </a:cubicBezTo>
                    <a:cubicBezTo>
                      <a:pt x="15" y="3"/>
                      <a:pt x="20" y="0"/>
                      <a:pt x="23" y="4"/>
                    </a:cubicBezTo>
                    <a:cubicBezTo>
                      <a:pt x="27" y="5"/>
                      <a:pt x="31" y="7"/>
                      <a:pt x="35" y="9"/>
                    </a:cubicBezTo>
                    <a:cubicBezTo>
                      <a:pt x="40" y="12"/>
                      <a:pt x="47" y="6"/>
                      <a:pt x="51" y="12"/>
                    </a:cubicBezTo>
                    <a:cubicBezTo>
                      <a:pt x="52" y="13"/>
                      <a:pt x="54" y="15"/>
                      <a:pt x="55" y="16"/>
                    </a:cubicBezTo>
                    <a:cubicBezTo>
                      <a:pt x="53" y="18"/>
                      <a:pt x="44" y="12"/>
                      <a:pt x="49" y="21"/>
                    </a:cubicBezTo>
                    <a:cubicBezTo>
                      <a:pt x="50" y="23"/>
                      <a:pt x="52" y="23"/>
                      <a:pt x="53" y="25"/>
                    </a:cubicBezTo>
                    <a:cubicBezTo>
                      <a:pt x="56" y="32"/>
                      <a:pt x="62" y="37"/>
                      <a:pt x="61" y="45"/>
                    </a:cubicBezTo>
                    <a:cubicBezTo>
                      <a:pt x="60" y="49"/>
                      <a:pt x="54" y="48"/>
                      <a:pt x="51" y="48"/>
                    </a:cubicBezTo>
                    <a:cubicBezTo>
                      <a:pt x="41" y="47"/>
                      <a:pt x="36" y="41"/>
                      <a:pt x="35" y="31"/>
                    </a:cubicBezTo>
                    <a:cubicBezTo>
                      <a:pt x="35" y="28"/>
                      <a:pt x="34" y="24"/>
                      <a:pt x="30" y="23"/>
                    </a:cubicBezTo>
                    <a:cubicBezTo>
                      <a:pt x="22" y="26"/>
                      <a:pt x="38" y="39"/>
                      <a:pt x="23" y="40"/>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5" name="Freeform 273">
                <a:extLst>
                  <a:ext uri="{FF2B5EF4-FFF2-40B4-BE49-F238E27FC236}">
                    <a16:creationId xmlns:a16="http://schemas.microsoft.com/office/drawing/2014/main" id="{0F77423A-B15D-4866-99C6-3DE331689A7B}"/>
                  </a:ext>
                </a:extLst>
              </p:cNvPr>
              <p:cNvSpPr>
                <a:spLocks/>
              </p:cNvSpPr>
              <p:nvPr/>
            </p:nvSpPr>
            <p:spPr bwMode="auto">
              <a:xfrm>
                <a:off x="1069" y="1374"/>
                <a:ext cx="73" cy="215"/>
              </a:xfrm>
              <a:custGeom>
                <a:avLst/>
                <a:gdLst>
                  <a:gd name="T0" fmla="*/ 65 w 65"/>
                  <a:gd name="T1" fmla="*/ 5 h 191"/>
                  <a:gd name="T2" fmla="*/ 35 w 65"/>
                  <a:gd name="T3" fmla="*/ 99 h 191"/>
                  <a:gd name="T4" fmla="*/ 0 w 65"/>
                  <a:gd name="T5" fmla="*/ 191 h 191"/>
                  <a:gd name="T6" fmla="*/ 60 w 65"/>
                  <a:gd name="T7" fmla="*/ 0 h 191"/>
                  <a:gd name="T8" fmla="*/ 65 w 65"/>
                  <a:gd name="T9" fmla="*/ 5 h 191"/>
                </a:gdLst>
                <a:ahLst/>
                <a:cxnLst>
                  <a:cxn ang="0">
                    <a:pos x="T0" y="T1"/>
                  </a:cxn>
                  <a:cxn ang="0">
                    <a:pos x="T2" y="T3"/>
                  </a:cxn>
                  <a:cxn ang="0">
                    <a:pos x="T4" y="T5"/>
                  </a:cxn>
                  <a:cxn ang="0">
                    <a:pos x="T6" y="T7"/>
                  </a:cxn>
                  <a:cxn ang="0">
                    <a:pos x="T8" y="T9"/>
                  </a:cxn>
                </a:cxnLst>
                <a:rect l="0" t="0" r="r" b="b"/>
                <a:pathLst>
                  <a:path w="65" h="191">
                    <a:moveTo>
                      <a:pt x="65" y="5"/>
                    </a:moveTo>
                    <a:cubicBezTo>
                      <a:pt x="57" y="37"/>
                      <a:pt x="43" y="67"/>
                      <a:pt x="35" y="99"/>
                    </a:cubicBezTo>
                    <a:cubicBezTo>
                      <a:pt x="27" y="131"/>
                      <a:pt x="14" y="161"/>
                      <a:pt x="0" y="191"/>
                    </a:cubicBezTo>
                    <a:cubicBezTo>
                      <a:pt x="19" y="127"/>
                      <a:pt x="36" y="63"/>
                      <a:pt x="60" y="0"/>
                    </a:cubicBezTo>
                    <a:cubicBezTo>
                      <a:pt x="63" y="1"/>
                      <a:pt x="63" y="3"/>
                      <a:pt x="65" y="5"/>
                    </a:cubicBezTo>
                    <a:close/>
                  </a:path>
                </a:pathLst>
              </a:custGeom>
              <a:solidFill>
                <a:srgbClr val="A97E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6" name="Freeform 274">
                <a:extLst>
                  <a:ext uri="{FF2B5EF4-FFF2-40B4-BE49-F238E27FC236}">
                    <a16:creationId xmlns:a16="http://schemas.microsoft.com/office/drawing/2014/main" id="{70B3FA22-7957-48B9-95C3-49519285D6AD}"/>
                  </a:ext>
                </a:extLst>
              </p:cNvPr>
              <p:cNvSpPr>
                <a:spLocks/>
              </p:cNvSpPr>
              <p:nvPr/>
            </p:nvSpPr>
            <p:spPr bwMode="auto">
              <a:xfrm>
                <a:off x="1535" y="2310"/>
                <a:ext cx="24" cy="211"/>
              </a:xfrm>
              <a:custGeom>
                <a:avLst/>
                <a:gdLst>
                  <a:gd name="T0" fmla="*/ 18 w 21"/>
                  <a:gd name="T1" fmla="*/ 0 h 188"/>
                  <a:gd name="T2" fmla="*/ 21 w 21"/>
                  <a:gd name="T3" fmla="*/ 0 h 188"/>
                  <a:gd name="T4" fmla="*/ 16 w 21"/>
                  <a:gd name="T5" fmla="*/ 122 h 188"/>
                  <a:gd name="T6" fmla="*/ 9 w 21"/>
                  <a:gd name="T7" fmla="*/ 188 h 188"/>
                  <a:gd name="T8" fmla="*/ 5 w 21"/>
                  <a:gd name="T9" fmla="*/ 171 h 188"/>
                  <a:gd name="T10" fmla="*/ 9 w 21"/>
                  <a:gd name="T11" fmla="*/ 100 h 188"/>
                  <a:gd name="T12" fmla="*/ 13 w 21"/>
                  <a:gd name="T13" fmla="*/ 10 h 188"/>
                  <a:gd name="T14" fmla="*/ 18 w 21"/>
                  <a:gd name="T15" fmla="*/ 0 h 1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188">
                    <a:moveTo>
                      <a:pt x="18" y="0"/>
                    </a:moveTo>
                    <a:cubicBezTo>
                      <a:pt x="19" y="0"/>
                      <a:pt x="20" y="0"/>
                      <a:pt x="21" y="0"/>
                    </a:cubicBezTo>
                    <a:cubicBezTo>
                      <a:pt x="20" y="41"/>
                      <a:pt x="19" y="82"/>
                      <a:pt x="16" y="122"/>
                    </a:cubicBezTo>
                    <a:cubicBezTo>
                      <a:pt x="15" y="144"/>
                      <a:pt x="12" y="166"/>
                      <a:pt x="9" y="188"/>
                    </a:cubicBezTo>
                    <a:cubicBezTo>
                      <a:pt x="0" y="184"/>
                      <a:pt x="5" y="177"/>
                      <a:pt x="5" y="171"/>
                    </a:cubicBezTo>
                    <a:cubicBezTo>
                      <a:pt x="10" y="148"/>
                      <a:pt x="14" y="122"/>
                      <a:pt x="9" y="100"/>
                    </a:cubicBezTo>
                    <a:cubicBezTo>
                      <a:pt x="2" y="69"/>
                      <a:pt x="14" y="40"/>
                      <a:pt x="13" y="10"/>
                    </a:cubicBezTo>
                    <a:cubicBezTo>
                      <a:pt x="13" y="6"/>
                      <a:pt x="14" y="2"/>
                      <a:pt x="18" y="0"/>
                    </a:cubicBezTo>
                    <a:close/>
                  </a:path>
                </a:pathLst>
              </a:custGeom>
              <a:solidFill>
                <a:srgbClr val="9A746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7" name="Freeform 275">
                <a:extLst>
                  <a:ext uri="{FF2B5EF4-FFF2-40B4-BE49-F238E27FC236}">
                    <a16:creationId xmlns:a16="http://schemas.microsoft.com/office/drawing/2014/main" id="{362D7906-5CAC-4CF9-8C16-AC074E2F2714}"/>
                  </a:ext>
                </a:extLst>
              </p:cNvPr>
              <p:cNvSpPr>
                <a:spLocks/>
              </p:cNvSpPr>
              <p:nvPr/>
            </p:nvSpPr>
            <p:spPr bwMode="auto">
              <a:xfrm>
                <a:off x="1633" y="1975"/>
                <a:ext cx="21" cy="213"/>
              </a:xfrm>
              <a:custGeom>
                <a:avLst/>
                <a:gdLst>
                  <a:gd name="T0" fmla="*/ 3 w 19"/>
                  <a:gd name="T1" fmla="*/ 7 h 189"/>
                  <a:gd name="T2" fmla="*/ 13 w 19"/>
                  <a:gd name="T3" fmla="*/ 8 h 189"/>
                  <a:gd name="T4" fmla="*/ 11 w 19"/>
                  <a:gd name="T5" fmla="*/ 28 h 189"/>
                  <a:gd name="T6" fmla="*/ 15 w 19"/>
                  <a:gd name="T7" fmla="*/ 171 h 189"/>
                  <a:gd name="T8" fmla="*/ 11 w 19"/>
                  <a:gd name="T9" fmla="*/ 189 h 189"/>
                  <a:gd name="T10" fmla="*/ 3 w 19"/>
                  <a:gd name="T11" fmla="*/ 7 h 189"/>
                </a:gdLst>
                <a:ahLst/>
                <a:cxnLst>
                  <a:cxn ang="0">
                    <a:pos x="T0" y="T1"/>
                  </a:cxn>
                  <a:cxn ang="0">
                    <a:pos x="T2" y="T3"/>
                  </a:cxn>
                  <a:cxn ang="0">
                    <a:pos x="T4" y="T5"/>
                  </a:cxn>
                  <a:cxn ang="0">
                    <a:pos x="T6" y="T7"/>
                  </a:cxn>
                  <a:cxn ang="0">
                    <a:pos x="T8" y="T9"/>
                  </a:cxn>
                  <a:cxn ang="0">
                    <a:pos x="T10" y="T11"/>
                  </a:cxn>
                </a:cxnLst>
                <a:rect l="0" t="0" r="r" b="b"/>
                <a:pathLst>
                  <a:path w="19" h="189">
                    <a:moveTo>
                      <a:pt x="3" y="7"/>
                    </a:moveTo>
                    <a:cubicBezTo>
                      <a:pt x="7" y="4"/>
                      <a:pt x="12" y="0"/>
                      <a:pt x="13" y="8"/>
                    </a:cubicBezTo>
                    <a:cubicBezTo>
                      <a:pt x="13" y="15"/>
                      <a:pt x="12" y="21"/>
                      <a:pt x="11" y="28"/>
                    </a:cubicBezTo>
                    <a:cubicBezTo>
                      <a:pt x="7" y="76"/>
                      <a:pt x="19" y="123"/>
                      <a:pt x="15" y="171"/>
                    </a:cubicBezTo>
                    <a:cubicBezTo>
                      <a:pt x="15" y="177"/>
                      <a:pt x="18" y="184"/>
                      <a:pt x="11" y="189"/>
                    </a:cubicBezTo>
                    <a:cubicBezTo>
                      <a:pt x="6" y="129"/>
                      <a:pt x="0" y="68"/>
                      <a:pt x="3" y="7"/>
                    </a:cubicBezTo>
                    <a:close/>
                  </a:path>
                </a:pathLst>
              </a:custGeom>
              <a:solidFill>
                <a:srgbClr val="AE83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8" name="Freeform 276">
                <a:extLst>
                  <a:ext uri="{FF2B5EF4-FFF2-40B4-BE49-F238E27FC236}">
                    <a16:creationId xmlns:a16="http://schemas.microsoft.com/office/drawing/2014/main" id="{714F8B60-235E-4F8E-924D-58AA1C6D4BBB}"/>
                  </a:ext>
                </a:extLst>
              </p:cNvPr>
              <p:cNvSpPr>
                <a:spLocks/>
              </p:cNvSpPr>
              <p:nvPr/>
            </p:nvSpPr>
            <p:spPr bwMode="auto">
              <a:xfrm>
                <a:off x="1623" y="1245"/>
                <a:ext cx="53" cy="250"/>
              </a:xfrm>
              <a:custGeom>
                <a:avLst/>
                <a:gdLst>
                  <a:gd name="T0" fmla="*/ 40 w 47"/>
                  <a:gd name="T1" fmla="*/ 216 h 222"/>
                  <a:gd name="T2" fmla="*/ 36 w 47"/>
                  <a:gd name="T3" fmla="*/ 176 h 222"/>
                  <a:gd name="T4" fmla="*/ 28 w 47"/>
                  <a:gd name="T5" fmla="*/ 135 h 222"/>
                  <a:gd name="T6" fmla="*/ 5 w 47"/>
                  <a:gd name="T7" fmla="*/ 33 h 222"/>
                  <a:gd name="T8" fmla="*/ 5 w 47"/>
                  <a:gd name="T9" fmla="*/ 0 h 222"/>
                  <a:gd name="T10" fmla="*/ 12 w 47"/>
                  <a:gd name="T11" fmla="*/ 1 h 222"/>
                  <a:gd name="T12" fmla="*/ 25 w 47"/>
                  <a:gd name="T13" fmla="*/ 63 h 222"/>
                  <a:gd name="T14" fmla="*/ 44 w 47"/>
                  <a:gd name="T15" fmla="*/ 168 h 222"/>
                  <a:gd name="T16" fmla="*/ 47 w 47"/>
                  <a:gd name="T17" fmla="*/ 219 h 222"/>
                  <a:gd name="T18" fmla="*/ 41 w 47"/>
                  <a:gd name="T19" fmla="*/ 220 h 222"/>
                  <a:gd name="T20" fmla="*/ 40 w 47"/>
                  <a:gd name="T21" fmla="*/ 216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7" h="222">
                    <a:moveTo>
                      <a:pt x="40" y="216"/>
                    </a:moveTo>
                    <a:cubicBezTo>
                      <a:pt x="38" y="203"/>
                      <a:pt x="37" y="189"/>
                      <a:pt x="36" y="176"/>
                    </a:cubicBezTo>
                    <a:cubicBezTo>
                      <a:pt x="29" y="163"/>
                      <a:pt x="30" y="149"/>
                      <a:pt x="28" y="135"/>
                    </a:cubicBezTo>
                    <a:cubicBezTo>
                      <a:pt x="23" y="100"/>
                      <a:pt x="12" y="67"/>
                      <a:pt x="5" y="33"/>
                    </a:cubicBezTo>
                    <a:cubicBezTo>
                      <a:pt x="2" y="22"/>
                      <a:pt x="0" y="11"/>
                      <a:pt x="5" y="0"/>
                    </a:cubicBezTo>
                    <a:cubicBezTo>
                      <a:pt x="7" y="0"/>
                      <a:pt x="10" y="1"/>
                      <a:pt x="12" y="1"/>
                    </a:cubicBezTo>
                    <a:cubicBezTo>
                      <a:pt x="12" y="23"/>
                      <a:pt x="19" y="42"/>
                      <a:pt x="25" y="63"/>
                    </a:cubicBezTo>
                    <a:cubicBezTo>
                      <a:pt x="36" y="97"/>
                      <a:pt x="42" y="132"/>
                      <a:pt x="44" y="168"/>
                    </a:cubicBezTo>
                    <a:cubicBezTo>
                      <a:pt x="46" y="185"/>
                      <a:pt x="46" y="202"/>
                      <a:pt x="47" y="219"/>
                    </a:cubicBezTo>
                    <a:cubicBezTo>
                      <a:pt x="45" y="222"/>
                      <a:pt x="43" y="222"/>
                      <a:pt x="41" y="220"/>
                    </a:cubicBezTo>
                    <a:cubicBezTo>
                      <a:pt x="41" y="218"/>
                      <a:pt x="40" y="217"/>
                      <a:pt x="40" y="216"/>
                    </a:cubicBezTo>
                    <a:close/>
                  </a:path>
                </a:pathLst>
              </a:custGeom>
              <a:solidFill>
                <a:srgbClr val="7A60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9" name="Freeform 277">
                <a:extLst>
                  <a:ext uri="{FF2B5EF4-FFF2-40B4-BE49-F238E27FC236}">
                    <a16:creationId xmlns:a16="http://schemas.microsoft.com/office/drawing/2014/main" id="{635A4516-CC13-4EB1-8690-9AC243ACAEDD}"/>
                  </a:ext>
                </a:extLst>
              </p:cNvPr>
              <p:cNvSpPr>
                <a:spLocks/>
              </p:cNvSpPr>
              <p:nvPr/>
            </p:nvSpPr>
            <p:spPr bwMode="auto">
              <a:xfrm>
                <a:off x="976" y="2435"/>
                <a:ext cx="83" cy="208"/>
              </a:xfrm>
              <a:custGeom>
                <a:avLst/>
                <a:gdLst>
                  <a:gd name="T0" fmla="*/ 8 w 74"/>
                  <a:gd name="T1" fmla="*/ 185 h 185"/>
                  <a:gd name="T2" fmla="*/ 0 w 74"/>
                  <a:gd name="T3" fmla="*/ 181 h 185"/>
                  <a:gd name="T4" fmla="*/ 8 w 74"/>
                  <a:gd name="T5" fmla="*/ 163 h 185"/>
                  <a:gd name="T6" fmla="*/ 48 w 74"/>
                  <a:gd name="T7" fmla="*/ 46 h 185"/>
                  <a:gd name="T8" fmla="*/ 71 w 74"/>
                  <a:gd name="T9" fmla="*/ 0 h 185"/>
                  <a:gd name="T10" fmla="*/ 60 w 74"/>
                  <a:gd name="T11" fmla="*/ 37 h 185"/>
                  <a:gd name="T12" fmla="*/ 42 w 74"/>
                  <a:gd name="T13" fmla="*/ 99 h 185"/>
                  <a:gd name="T14" fmla="*/ 21 w 74"/>
                  <a:gd name="T15" fmla="*/ 150 h 185"/>
                  <a:gd name="T16" fmla="*/ 8 w 74"/>
                  <a:gd name="T17" fmla="*/ 185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4" h="185">
                    <a:moveTo>
                      <a:pt x="8" y="185"/>
                    </a:moveTo>
                    <a:cubicBezTo>
                      <a:pt x="5" y="185"/>
                      <a:pt x="2" y="185"/>
                      <a:pt x="0" y="181"/>
                    </a:cubicBezTo>
                    <a:cubicBezTo>
                      <a:pt x="2" y="175"/>
                      <a:pt x="4" y="168"/>
                      <a:pt x="8" y="163"/>
                    </a:cubicBezTo>
                    <a:cubicBezTo>
                      <a:pt x="33" y="128"/>
                      <a:pt x="29" y="83"/>
                      <a:pt x="48" y="46"/>
                    </a:cubicBezTo>
                    <a:cubicBezTo>
                      <a:pt x="56" y="31"/>
                      <a:pt x="59" y="15"/>
                      <a:pt x="71" y="0"/>
                    </a:cubicBezTo>
                    <a:cubicBezTo>
                      <a:pt x="74" y="16"/>
                      <a:pt x="64" y="25"/>
                      <a:pt x="60" y="37"/>
                    </a:cubicBezTo>
                    <a:cubicBezTo>
                      <a:pt x="54" y="58"/>
                      <a:pt x="41" y="75"/>
                      <a:pt x="42" y="99"/>
                    </a:cubicBezTo>
                    <a:cubicBezTo>
                      <a:pt x="43" y="117"/>
                      <a:pt x="29" y="134"/>
                      <a:pt x="21" y="150"/>
                    </a:cubicBezTo>
                    <a:cubicBezTo>
                      <a:pt x="15" y="161"/>
                      <a:pt x="6" y="171"/>
                      <a:pt x="8" y="185"/>
                    </a:cubicBezTo>
                    <a:close/>
                  </a:path>
                </a:pathLst>
              </a:custGeom>
              <a:solidFill>
                <a:srgbClr val="916E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0" name="Freeform 278">
                <a:extLst>
                  <a:ext uri="{FF2B5EF4-FFF2-40B4-BE49-F238E27FC236}">
                    <a16:creationId xmlns:a16="http://schemas.microsoft.com/office/drawing/2014/main" id="{260B14BE-9571-42A4-B10A-0336A504CB61}"/>
                  </a:ext>
                </a:extLst>
              </p:cNvPr>
              <p:cNvSpPr>
                <a:spLocks/>
              </p:cNvSpPr>
              <p:nvPr/>
            </p:nvSpPr>
            <p:spPr bwMode="auto">
              <a:xfrm>
                <a:off x="1191" y="2208"/>
                <a:ext cx="60" cy="228"/>
              </a:xfrm>
              <a:custGeom>
                <a:avLst/>
                <a:gdLst>
                  <a:gd name="T0" fmla="*/ 8 w 53"/>
                  <a:gd name="T1" fmla="*/ 203 h 203"/>
                  <a:gd name="T2" fmla="*/ 4 w 53"/>
                  <a:gd name="T3" fmla="*/ 183 h 203"/>
                  <a:gd name="T4" fmla="*/ 48 w 53"/>
                  <a:gd name="T5" fmla="*/ 0 h 203"/>
                  <a:gd name="T6" fmla="*/ 53 w 53"/>
                  <a:gd name="T7" fmla="*/ 1 h 203"/>
                  <a:gd name="T8" fmla="*/ 8 w 53"/>
                  <a:gd name="T9" fmla="*/ 203 h 203"/>
                </a:gdLst>
                <a:ahLst/>
                <a:cxnLst>
                  <a:cxn ang="0">
                    <a:pos x="T0" y="T1"/>
                  </a:cxn>
                  <a:cxn ang="0">
                    <a:pos x="T2" y="T3"/>
                  </a:cxn>
                  <a:cxn ang="0">
                    <a:pos x="T4" y="T5"/>
                  </a:cxn>
                  <a:cxn ang="0">
                    <a:pos x="T6" y="T7"/>
                  </a:cxn>
                  <a:cxn ang="0">
                    <a:pos x="T8" y="T9"/>
                  </a:cxn>
                </a:cxnLst>
                <a:rect l="0" t="0" r="r" b="b"/>
                <a:pathLst>
                  <a:path w="53" h="203">
                    <a:moveTo>
                      <a:pt x="8" y="203"/>
                    </a:moveTo>
                    <a:cubicBezTo>
                      <a:pt x="0" y="198"/>
                      <a:pt x="6" y="190"/>
                      <a:pt x="4" y="183"/>
                    </a:cubicBezTo>
                    <a:cubicBezTo>
                      <a:pt x="25" y="123"/>
                      <a:pt x="29" y="60"/>
                      <a:pt x="48" y="0"/>
                    </a:cubicBezTo>
                    <a:cubicBezTo>
                      <a:pt x="49" y="0"/>
                      <a:pt x="51" y="1"/>
                      <a:pt x="53" y="1"/>
                    </a:cubicBezTo>
                    <a:cubicBezTo>
                      <a:pt x="38" y="69"/>
                      <a:pt x="23" y="136"/>
                      <a:pt x="8" y="203"/>
                    </a:cubicBezTo>
                    <a:close/>
                  </a:path>
                </a:pathLst>
              </a:custGeom>
              <a:solidFill>
                <a:srgbClr val="7C5F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1" name="Freeform 279">
                <a:extLst>
                  <a:ext uri="{FF2B5EF4-FFF2-40B4-BE49-F238E27FC236}">
                    <a16:creationId xmlns:a16="http://schemas.microsoft.com/office/drawing/2014/main" id="{6CC14E6E-61B1-4DE6-9D09-7162155765C6}"/>
                  </a:ext>
                </a:extLst>
              </p:cNvPr>
              <p:cNvSpPr>
                <a:spLocks/>
              </p:cNvSpPr>
              <p:nvPr/>
            </p:nvSpPr>
            <p:spPr bwMode="auto">
              <a:xfrm>
                <a:off x="1010" y="2446"/>
                <a:ext cx="77" cy="165"/>
              </a:xfrm>
              <a:custGeom>
                <a:avLst/>
                <a:gdLst>
                  <a:gd name="T0" fmla="*/ 0 w 68"/>
                  <a:gd name="T1" fmla="*/ 144 h 147"/>
                  <a:gd name="T2" fmla="*/ 36 w 68"/>
                  <a:gd name="T3" fmla="*/ 69 h 147"/>
                  <a:gd name="T4" fmla="*/ 68 w 68"/>
                  <a:gd name="T5" fmla="*/ 0 h 147"/>
                  <a:gd name="T6" fmla="*/ 56 w 68"/>
                  <a:gd name="T7" fmla="*/ 44 h 147"/>
                  <a:gd name="T8" fmla="*/ 5 w 68"/>
                  <a:gd name="T9" fmla="*/ 147 h 147"/>
                  <a:gd name="T10" fmla="*/ 0 w 68"/>
                  <a:gd name="T11" fmla="*/ 144 h 147"/>
                </a:gdLst>
                <a:ahLst/>
                <a:cxnLst>
                  <a:cxn ang="0">
                    <a:pos x="T0" y="T1"/>
                  </a:cxn>
                  <a:cxn ang="0">
                    <a:pos x="T2" y="T3"/>
                  </a:cxn>
                  <a:cxn ang="0">
                    <a:pos x="T4" y="T5"/>
                  </a:cxn>
                  <a:cxn ang="0">
                    <a:pos x="T6" y="T7"/>
                  </a:cxn>
                  <a:cxn ang="0">
                    <a:pos x="T8" y="T9"/>
                  </a:cxn>
                  <a:cxn ang="0">
                    <a:pos x="T10" y="T11"/>
                  </a:cxn>
                </a:cxnLst>
                <a:rect l="0" t="0" r="r" b="b"/>
                <a:pathLst>
                  <a:path w="68" h="147">
                    <a:moveTo>
                      <a:pt x="0" y="144"/>
                    </a:moveTo>
                    <a:cubicBezTo>
                      <a:pt x="12" y="119"/>
                      <a:pt x="29" y="96"/>
                      <a:pt x="36" y="69"/>
                    </a:cubicBezTo>
                    <a:cubicBezTo>
                      <a:pt x="44" y="44"/>
                      <a:pt x="56" y="23"/>
                      <a:pt x="68" y="0"/>
                    </a:cubicBezTo>
                    <a:cubicBezTo>
                      <a:pt x="64" y="14"/>
                      <a:pt x="58" y="29"/>
                      <a:pt x="56" y="44"/>
                    </a:cubicBezTo>
                    <a:cubicBezTo>
                      <a:pt x="50" y="85"/>
                      <a:pt x="20" y="112"/>
                      <a:pt x="5" y="147"/>
                    </a:cubicBezTo>
                    <a:cubicBezTo>
                      <a:pt x="4" y="146"/>
                      <a:pt x="2" y="145"/>
                      <a:pt x="0" y="144"/>
                    </a:cubicBezTo>
                    <a:close/>
                  </a:path>
                </a:pathLst>
              </a:custGeom>
              <a:solidFill>
                <a:srgbClr val="835D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2" name="Freeform 280">
                <a:extLst>
                  <a:ext uri="{FF2B5EF4-FFF2-40B4-BE49-F238E27FC236}">
                    <a16:creationId xmlns:a16="http://schemas.microsoft.com/office/drawing/2014/main" id="{F541793E-BE48-4964-84AE-A5163EC6BAE4}"/>
                  </a:ext>
                </a:extLst>
              </p:cNvPr>
              <p:cNvSpPr>
                <a:spLocks/>
              </p:cNvSpPr>
              <p:nvPr/>
            </p:nvSpPr>
            <p:spPr bwMode="auto">
              <a:xfrm>
                <a:off x="1658" y="2189"/>
                <a:ext cx="14" cy="239"/>
              </a:xfrm>
              <a:custGeom>
                <a:avLst/>
                <a:gdLst>
                  <a:gd name="T0" fmla="*/ 8 w 13"/>
                  <a:gd name="T1" fmla="*/ 185 h 213"/>
                  <a:gd name="T2" fmla="*/ 4 w 13"/>
                  <a:gd name="T3" fmla="*/ 213 h 213"/>
                  <a:gd name="T4" fmla="*/ 2 w 13"/>
                  <a:gd name="T5" fmla="*/ 194 h 213"/>
                  <a:gd name="T6" fmla="*/ 0 w 13"/>
                  <a:gd name="T7" fmla="*/ 132 h 213"/>
                  <a:gd name="T8" fmla="*/ 0 w 13"/>
                  <a:gd name="T9" fmla="*/ 0 h 213"/>
                  <a:gd name="T10" fmla="*/ 8 w 13"/>
                  <a:gd name="T11" fmla="*/ 113 h 213"/>
                  <a:gd name="T12" fmla="*/ 11 w 13"/>
                  <a:gd name="T13" fmla="*/ 170 h 213"/>
                  <a:gd name="T14" fmla="*/ 8 w 13"/>
                  <a:gd name="T15" fmla="*/ 185 h 2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213">
                    <a:moveTo>
                      <a:pt x="8" y="185"/>
                    </a:moveTo>
                    <a:cubicBezTo>
                      <a:pt x="2" y="193"/>
                      <a:pt x="7" y="204"/>
                      <a:pt x="4" y="213"/>
                    </a:cubicBezTo>
                    <a:cubicBezTo>
                      <a:pt x="0" y="207"/>
                      <a:pt x="0" y="199"/>
                      <a:pt x="2" y="194"/>
                    </a:cubicBezTo>
                    <a:cubicBezTo>
                      <a:pt x="8" y="173"/>
                      <a:pt x="2" y="153"/>
                      <a:pt x="0" y="132"/>
                    </a:cubicBezTo>
                    <a:cubicBezTo>
                      <a:pt x="0" y="88"/>
                      <a:pt x="0" y="44"/>
                      <a:pt x="0" y="0"/>
                    </a:cubicBezTo>
                    <a:cubicBezTo>
                      <a:pt x="5" y="37"/>
                      <a:pt x="13" y="74"/>
                      <a:pt x="8" y="113"/>
                    </a:cubicBezTo>
                    <a:cubicBezTo>
                      <a:pt x="5" y="131"/>
                      <a:pt x="8" y="151"/>
                      <a:pt x="11" y="170"/>
                    </a:cubicBezTo>
                    <a:cubicBezTo>
                      <a:pt x="11" y="175"/>
                      <a:pt x="10" y="180"/>
                      <a:pt x="8" y="185"/>
                    </a:cubicBezTo>
                    <a:close/>
                  </a:path>
                </a:pathLst>
              </a:custGeom>
              <a:solidFill>
                <a:srgbClr val="B7917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3" name="Freeform 281">
                <a:extLst>
                  <a:ext uri="{FF2B5EF4-FFF2-40B4-BE49-F238E27FC236}">
                    <a16:creationId xmlns:a16="http://schemas.microsoft.com/office/drawing/2014/main" id="{A9EF92DA-141E-4D54-9469-63D9F18763A0}"/>
                  </a:ext>
                </a:extLst>
              </p:cNvPr>
              <p:cNvSpPr>
                <a:spLocks/>
              </p:cNvSpPr>
              <p:nvPr/>
            </p:nvSpPr>
            <p:spPr bwMode="auto">
              <a:xfrm>
                <a:off x="1065" y="1891"/>
                <a:ext cx="66" cy="183"/>
              </a:xfrm>
              <a:custGeom>
                <a:avLst/>
                <a:gdLst>
                  <a:gd name="T0" fmla="*/ 0 w 58"/>
                  <a:gd name="T1" fmla="*/ 161 h 163"/>
                  <a:gd name="T2" fmla="*/ 53 w 58"/>
                  <a:gd name="T3" fmla="*/ 0 h 163"/>
                  <a:gd name="T4" fmla="*/ 58 w 58"/>
                  <a:gd name="T5" fmla="*/ 1 h 163"/>
                  <a:gd name="T6" fmla="*/ 7 w 58"/>
                  <a:gd name="T7" fmla="*/ 161 h 163"/>
                  <a:gd name="T8" fmla="*/ 0 w 58"/>
                  <a:gd name="T9" fmla="*/ 161 h 163"/>
                </a:gdLst>
                <a:ahLst/>
                <a:cxnLst>
                  <a:cxn ang="0">
                    <a:pos x="T0" y="T1"/>
                  </a:cxn>
                  <a:cxn ang="0">
                    <a:pos x="T2" y="T3"/>
                  </a:cxn>
                  <a:cxn ang="0">
                    <a:pos x="T4" y="T5"/>
                  </a:cxn>
                  <a:cxn ang="0">
                    <a:pos x="T6" y="T7"/>
                  </a:cxn>
                  <a:cxn ang="0">
                    <a:pos x="T8" y="T9"/>
                  </a:cxn>
                </a:cxnLst>
                <a:rect l="0" t="0" r="r" b="b"/>
                <a:pathLst>
                  <a:path w="58" h="163">
                    <a:moveTo>
                      <a:pt x="0" y="161"/>
                    </a:moveTo>
                    <a:cubicBezTo>
                      <a:pt x="18" y="107"/>
                      <a:pt x="35" y="54"/>
                      <a:pt x="53" y="0"/>
                    </a:cubicBezTo>
                    <a:cubicBezTo>
                      <a:pt x="55" y="0"/>
                      <a:pt x="56" y="1"/>
                      <a:pt x="58" y="1"/>
                    </a:cubicBezTo>
                    <a:cubicBezTo>
                      <a:pt x="45" y="56"/>
                      <a:pt x="28" y="109"/>
                      <a:pt x="7" y="161"/>
                    </a:cubicBezTo>
                    <a:cubicBezTo>
                      <a:pt x="5" y="163"/>
                      <a:pt x="3" y="163"/>
                      <a:pt x="0" y="161"/>
                    </a:cubicBezTo>
                    <a:close/>
                  </a:path>
                </a:pathLst>
              </a:custGeom>
              <a:solidFill>
                <a:srgbClr val="BD988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4" name="Freeform 282">
                <a:extLst>
                  <a:ext uri="{FF2B5EF4-FFF2-40B4-BE49-F238E27FC236}">
                    <a16:creationId xmlns:a16="http://schemas.microsoft.com/office/drawing/2014/main" id="{352FF398-A996-4B22-8D39-8F1C9CA9F85E}"/>
                  </a:ext>
                </a:extLst>
              </p:cNvPr>
              <p:cNvSpPr>
                <a:spLocks/>
              </p:cNvSpPr>
              <p:nvPr/>
            </p:nvSpPr>
            <p:spPr bwMode="auto">
              <a:xfrm>
                <a:off x="1571" y="2319"/>
                <a:ext cx="44" cy="219"/>
              </a:xfrm>
              <a:custGeom>
                <a:avLst/>
                <a:gdLst>
                  <a:gd name="T0" fmla="*/ 9 w 39"/>
                  <a:gd name="T1" fmla="*/ 0 h 195"/>
                  <a:gd name="T2" fmla="*/ 14 w 39"/>
                  <a:gd name="T3" fmla="*/ 195 h 195"/>
                  <a:gd name="T4" fmla="*/ 9 w 39"/>
                  <a:gd name="T5" fmla="*/ 0 h 195"/>
                </a:gdLst>
                <a:ahLst/>
                <a:cxnLst>
                  <a:cxn ang="0">
                    <a:pos x="T0" y="T1"/>
                  </a:cxn>
                  <a:cxn ang="0">
                    <a:pos x="T2" y="T3"/>
                  </a:cxn>
                  <a:cxn ang="0">
                    <a:pos x="T4" y="T5"/>
                  </a:cxn>
                </a:cxnLst>
                <a:rect l="0" t="0" r="r" b="b"/>
                <a:pathLst>
                  <a:path w="39" h="195">
                    <a:moveTo>
                      <a:pt x="9" y="0"/>
                    </a:moveTo>
                    <a:cubicBezTo>
                      <a:pt x="10" y="65"/>
                      <a:pt x="39" y="129"/>
                      <a:pt x="14" y="195"/>
                    </a:cubicBezTo>
                    <a:cubicBezTo>
                      <a:pt x="31" y="129"/>
                      <a:pt x="0" y="66"/>
                      <a:pt x="9" y="0"/>
                    </a:cubicBezTo>
                    <a:close/>
                  </a:path>
                </a:pathLst>
              </a:custGeom>
              <a:solidFill>
                <a:srgbClr val="AE876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5" name="Freeform 283">
                <a:extLst>
                  <a:ext uri="{FF2B5EF4-FFF2-40B4-BE49-F238E27FC236}">
                    <a16:creationId xmlns:a16="http://schemas.microsoft.com/office/drawing/2014/main" id="{606DF974-A118-48C0-9831-666E3F89D09D}"/>
                  </a:ext>
                </a:extLst>
              </p:cNvPr>
              <p:cNvSpPr>
                <a:spLocks/>
              </p:cNvSpPr>
              <p:nvPr/>
            </p:nvSpPr>
            <p:spPr bwMode="auto">
              <a:xfrm>
                <a:off x="922" y="1808"/>
                <a:ext cx="86" cy="218"/>
              </a:xfrm>
              <a:custGeom>
                <a:avLst/>
                <a:gdLst>
                  <a:gd name="T0" fmla="*/ 0 w 77"/>
                  <a:gd name="T1" fmla="*/ 194 h 194"/>
                  <a:gd name="T2" fmla="*/ 77 w 77"/>
                  <a:gd name="T3" fmla="*/ 0 h 194"/>
                  <a:gd name="T4" fmla="*/ 0 w 77"/>
                  <a:gd name="T5" fmla="*/ 194 h 194"/>
                </a:gdLst>
                <a:ahLst/>
                <a:cxnLst>
                  <a:cxn ang="0">
                    <a:pos x="T0" y="T1"/>
                  </a:cxn>
                  <a:cxn ang="0">
                    <a:pos x="T2" y="T3"/>
                  </a:cxn>
                  <a:cxn ang="0">
                    <a:pos x="T4" y="T5"/>
                  </a:cxn>
                </a:cxnLst>
                <a:rect l="0" t="0" r="r" b="b"/>
                <a:pathLst>
                  <a:path w="77" h="194">
                    <a:moveTo>
                      <a:pt x="0" y="194"/>
                    </a:moveTo>
                    <a:cubicBezTo>
                      <a:pt x="18" y="127"/>
                      <a:pt x="40" y="61"/>
                      <a:pt x="77" y="0"/>
                    </a:cubicBezTo>
                    <a:cubicBezTo>
                      <a:pt x="50" y="65"/>
                      <a:pt x="22" y="129"/>
                      <a:pt x="0" y="194"/>
                    </a:cubicBezTo>
                    <a:close/>
                  </a:path>
                </a:pathLst>
              </a:custGeom>
              <a:solidFill>
                <a:srgbClr val="9571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6" name="Freeform 284">
                <a:extLst>
                  <a:ext uri="{FF2B5EF4-FFF2-40B4-BE49-F238E27FC236}">
                    <a16:creationId xmlns:a16="http://schemas.microsoft.com/office/drawing/2014/main" id="{D648D1C8-EFF9-4EB8-AEBA-CEAABF5D51B8}"/>
                  </a:ext>
                </a:extLst>
              </p:cNvPr>
              <p:cNvSpPr>
                <a:spLocks/>
              </p:cNvSpPr>
              <p:nvPr/>
            </p:nvSpPr>
            <p:spPr bwMode="auto">
              <a:xfrm>
                <a:off x="764" y="1733"/>
                <a:ext cx="71" cy="197"/>
              </a:xfrm>
              <a:custGeom>
                <a:avLst/>
                <a:gdLst>
                  <a:gd name="T0" fmla="*/ 0 w 63"/>
                  <a:gd name="T1" fmla="*/ 176 h 176"/>
                  <a:gd name="T2" fmla="*/ 63 w 63"/>
                  <a:gd name="T3" fmla="*/ 0 h 176"/>
                  <a:gd name="T4" fmla="*/ 0 w 63"/>
                  <a:gd name="T5" fmla="*/ 176 h 176"/>
                </a:gdLst>
                <a:ahLst/>
                <a:cxnLst>
                  <a:cxn ang="0">
                    <a:pos x="T0" y="T1"/>
                  </a:cxn>
                  <a:cxn ang="0">
                    <a:pos x="T2" y="T3"/>
                  </a:cxn>
                  <a:cxn ang="0">
                    <a:pos x="T4" y="T5"/>
                  </a:cxn>
                </a:cxnLst>
                <a:rect l="0" t="0" r="r" b="b"/>
                <a:pathLst>
                  <a:path w="63" h="176">
                    <a:moveTo>
                      <a:pt x="0" y="176"/>
                    </a:moveTo>
                    <a:cubicBezTo>
                      <a:pt x="25" y="119"/>
                      <a:pt x="32" y="55"/>
                      <a:pt x="63" y="0"/>
                    </a:cubicBezTo>
                    <a:cubicBezTo>
                      <a:pt x="39" y="58"/>
                      <a:pt x="35" y="122"/>
                      <a:pt x="0" y="176"/>
                    </a:cubicBezTo>
                    <a:close/>
                  </a:path>
                </a:pathLst>
              </a:custGeom>
              <a:solidFill>
                <a:srgbClr val="875F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7" name="Freeform 285">
                <a:extLst>
                  <a:ext uri="{FF2B5EF4-FFF2-40B4-BE49-F238E27FC236}">
                    <a16:creationId xmlns:a16="http://schemas.microsoft.com/office/drawing/2014/main" id="{529DA007-4CDF-4DF6-9467-854DEC53D44E}"/>
                  </a:ext>
                </a:extLst>
              </p:cNvPr>
              <p:cNvSpPr>
                <a:spLocks/>
              </p:cNvSpPr>
              <p:nvPr/>
            </p:nvSpPr>
            <p:spPr bwMode="auto">
              <a:xfrm>
                <a:off x="1043" y="2527"/>
                <a:ext cx="43" cy="144"/>
              </a:xfrm>
              <a:custGeom>
                <a:avLst/>
                <a:gdLst>
                  <a:gd name="T0" fmla="*/ 16 w 38"/>
                  <a:gd name="T1" fmla="*/ 127 h 128"/>
                  <a:gd name="T2" fmla="*/ 0 w 38"/>
                  <a:gd name="T3" fmla="*/ 124 h 128"/>
                  <a:gd name="T4" fmla="*/ 15 w 38"/>
                  <a:gd name="T5" fmla="*/ 95 h 128"/>
                  <a:gd name="T6" fmla="*/ 26 w 38"/>
                  <a:gd name="T7" fmla="*/ 13 h 128"/>
                  <a:gd name="T8" fmla="*/ 33 w 38"/>
                  <a:gd name="T9" fmla="*/ 0 h 128"/>
                  <a:gd name="T10" fmla="*/ 34 w 38"/>
                  <a:gd name="T11" fmla="*/ 10 h 128"/>
                  <a:gd name="T12" fmla="*/ 16 w 38"/>
                  <a:gd name="T13" fmla="*/ 127 h 128"/>
                </a:gdLst>
                <a:ahLst/>
                <a:cxnLst>
                  <a:cxn ang="0">
                    <a:pos x="T0" y="T1"/>
                  </a:cxn>
                  <a:cxn ang="0">
                    <a:pos x="T2" y="T3"/>
                  </a:cxn>
                  <a:cxn ang="0">
                    <a:pos x="T4" y="T5"/>
                  </a:cxn>
                  <a:cxn ang="0">
                    <a:pos x="T6" y="T7"/>
                  </a:cxn>
                  <a:cxn ang="0">
                    <a:pos x="T8" y="T9"/>
                  </a:cxn>
                  <a:cxn ang="0">
                    <a:pos x="T10" y="T11"/>
                  </a:cxn>
                  <a:cxn ang="0">
                    <a:pos x="T12" y="T13"/>
                  </a:cxn>
                </a:cxnLst>
                <a:rect l="0" t="0" r="r" b="b"/>
                <a:pathLst>
                  <a:path w="38" h="128">
                    <a:moveTo>
                      <a:pt x="16" y="127"/>
                    </a:moveTo>
                    <a:cubicBezTo>
                      <a:pt x="10" y="128"/>
                      <a:pt x="5" y="128"/>
                      <a:pt x="0" y="124"/>
                    </a:cubicBezTo>
                    <a:cubicBezTo>
                      <a:pt x="14" y="119"/>
                      <a:pt x="16" y="106"/>
                      <a:pt x="15" y="95"/>
                    </a:cubicBezTo>
                    <a:cubicBezTo>
                      <a:pt x="14" y="67"/>
                      <a:pt x="25" y="41"/>
                      <a:pt x="26" y="13"/>
                    </a:cubicBezTo>
                    <a:cubicBezTo>
                      <a:pt x="26" y="9"/>
                      <a:pt x="27" y="2"/>
                      <a:pt x="33" y="0"/>
                    </a:cubicBezTo>
                    <a:cubicBezTo>
                      <a:pt x="38" y="3"/>
                      <a:pt x="35" y="7"/>
                      <a:pt x="34" y="10"/>
                    </a:cubicBezTo>
                    <a:cubicBezTo>
                      <a:pt x="32" y="50"/>
                      <a:pt x="33" y="90"/>
                      <a:pt x="16" y="127"/>
                    </a:cubicBezTo>
                    <a:close/>
                  </a:path>
                </a:pathLst>
              </a:custGeom>
              <a:solidFill>
                <a:srgbClr val="B384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8" name="Freeform 286">
                <a:extLst>
                  <a:ext uri="{FF2B5EF4-FFF2-40B4-BE49-F238E27FC236}">
                    <a16:creationId xmlns:a16="http://schemas.microsoft.com/office/drawing/2014/main" id="{887546F1-7B4D-4263-AFAE-62B51211EE50}"/>
                  </a:ext>
                </a:extLst>
              </p:cNvPr>
              <p:cNvSpPr>
                <a:spLocks/>
              </p:cNvSpPr>
              <p:nvPr/>
            </p:nvSpPr>
            <p:spPr bwMode="auto">
              <a:xfrm>
                <a:off x="1533" y="2502"/>
                <a:ext cx="25" cy="177"/>
              </a:xfrm>
              <a:custGeom>
                <a:avLst/>
                <a:gdLst>
                  <a:gd name="T0" fmla="*/ 7 w 22"/>
                  <a:gd name="T1" fmla="*/ 0 h 157"/>
                  <a:gd name="T2" fmla="*/ 11 w 22"/>
                  <a:gd name="T3" fmla="*/ 17 h 157"/>
                  <a:gd name="T4" fmla="*/ 17 w 22"/>
                  <a:gd name="T5" fmla="*/ 125 h 157"/>
                  <a:gd name="T6" fmla="*/ 8 w 22"/>
                  <a:gd name="T7" fmla="*/ 157 h 157"/>
                  <a:gd name="T8" fmla="*/ 8 w 22"/>
                  <a:gd name="T9" fmla="*/ 117 h 157"/>
                  <a:gd name="T10" fmla="*/ 3 w 22"/>
                  <a:gd name="T11" fmla="*/ 43 h 157"/>
                  <a:gd name="T12" fmla="*/ 7 w 22"/>
                  <a:gd name="T13" fmla="*/ 0 h 157"/>
                </a:gdLst>
                <a:ahLst/>
                <a:cxnLst>
                  <a:cxn ang="0">
                    <a:pos x="T0" y="T1"/>
                  </a:cxn>
                  <a:cxn ang="0">
                    <a:pos x="T2" y="T3"/>
                  </a:cxn>
                  <a:cxn ang="0">
                    <a:pos x="T4" y="T5"/>
                  </a:cxn>
                  <a:cxn ang="0">
                    <a:pos x="T6" y="T7"/>
                  </a:cxn>
                  <a:cxn ang="0">
                    <a:pos x="T8" y="T9"/>
                  </a:cxn>
                  <a:cxn ang="0">
                    <a:pos x="T10" y="T11"/>
                  </a:cxn>
                  <a:cxn ang="0">
                    <a:pos x="T12" y="T13"/>
                  </a:cxn>
                </a:cxnLst>
                <a:rect l="0" t="0" r="r" b="b"/>
                <a:pathLst>
                  <a:path w="22" h="157">
                    <a:moveTo>
                      <a:pt x="7" y="0"/>
                    </a:moveTo>
                    <a:cubicBezTo>
                      <a:pt x="9" y="6"/>
                      <a:pt x="6" y="12"/>
                      <a:pt x="11" y="17"/>
                    </a:cubicBezTo>
                    <a:cubicBezTo>
                      <a:pt x="10" y="53"/>
                      <a:pt x="22" y="88"/>
                      <a:pt x="17" y="125"/>
                    </a:cubicBezTo>
                    <a:cubicBezTo>
                      <a:pt x="15" y="136"/>
                      <a:pt x="13" y="146"/>
                      <a:pt x="8" y="157"/>
                    </a:cubicBezTo>
                    <a:cubicBezTo>
                      <a:pt x="0" y="142"/>
                      <a:pt x="6" y="129"/>
                      <a:pt x="8" y="117"/>
                    </a:cubicBezTo>
                    <a:cubicBezTo>
                      <a:pt x="13" y="92"/>
                      <a:pt x="2" y="68"/>
                      <a:pt x="3" y="43"/>
                    </a:cubicBezTo>
                    <a:cubicBezTo>
                      <a:pt x="4" y="29"/>
                      <a:pt x="1" y="14"/>
                      <a:pt x="7" y="0"/>
                    </a:cubicBezTo>
                    <a:close/>
                  </a:path>
                </a:pathLst>
              </a:custGeom>
              <a:solidFill>
                <a:srgbClr val="AB84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9" name="Freeform 287">
                <a:extLst>
                  <a:ext uri="{FF2B5EF4-FFF2-40B4-BE49-F238E27FC236}">
                    <a16:creationId xmlns:a16="http://schemas.microsoft.com/office/drawing/2014/main" id="{2869E8C3-0CE6-4874-A2B7-2B18AA31412B}"/>
                  </a:ext>
                </a:extLst>
              </p:cNvPr>
              <p:cNvSpPr>
                <a:spLocks/>
              </p:cNvSpPr>
              <p:nvPr/>
            </p:nvSpPr>
            <p:spPr bwMode="auto">
              <a:xfrm>
                <a:off x="1678" y="1263"/>
                <a:ext cx="35" cy="154"/>
              </a:xfrm>
              <a:custGeom>
                <a:avLst/>
                <a:gdLst>
                  <a:gd name="T0" fmla="*/ 7 w 31"/>
                  <a:gd name="T1" fmla="*/ 34 h 137"/>
                  <a:gd name="T2" fmla="*/ 7 w 31"/>
                  <a:gd name="T3" fmla="*/ 34 h 137"/>
                  <a:gd name="T4" fmla="*/ 0 w 31"/>
                  <a:gd name="T5" fmla="*/ 0 h 137"/>
                  <a:gd name="T6" fmla="*/ 8 w 31"/>
                  <a:gd name="T7" fmla="*/ 1 h 137"/>
                  <a:gd name="T8" fmla="*/ 21 w 31"/>
                  <a:gd name="T9" fmla="*/ 34 h 137"/>
                  <a:gd name="T10" fmla="*/ 22 w 31"/>
                  <a:gd name="T11" fmla="*/ 33 h 137"/>
                  <a:gd name="T12" fmla="*/ 15 w 31"/>
                  <a:gd name="T13" fmla="*/ 4 h 137"/>
                  <a:gd name="T14" fmla="*/ 23 w 31"/>
                  <a:gd name="T15" fmla="*/ 4 h 137"/>
                  <a:gd name="T16" fmla="*/ 31 w 31"/>
                  <a:gd name="T17" fmla="*/ 137 h 137"/>
                  <a:gd name="T18" fmla="*/ 7 w 31"/>
                  <a:gd name="T19" fmla="*/ 34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137">
                    <a:moveTo>
                      <a:pt x="7" y="34"/>
                    </a:moveTo>
                    <a:cubicBezTo>
                      <a:pt x="7" y="34"/>
                      <a:pt x="7" y="34"/>
                      <a:pt x="7" y="34"/>
                    </a:cubicBezTo>
                    <a:cubicBezTo>
                      <a:pt x="5" y="22"/>
                      <a:pt x="2" y="11"/>
                      <a:pt x="0" y="0"/>
                    </a:cubicBezTo>
                    <a:cubicBezTo>
                      <a:pt x="3" y="0"/>
                      <a:pt x="5" y="1"/>
                      <a:pt x="8" y="1"/>
                    </a:cubicBezTo>
                    <a:cubicBezTo>
                      <a:pt x="17" y="10"/>
                      <a:pt x="12" y="24"/>
                      <a:pt x="21" y="34"/>
                    </a:cubicBezTo>
                    <a:cubicBezTo>
                      <a:pt x="22" y="35"/>
                      <a:pt x="23" y="30"/>
                      <a:pt x="22" y="33"/>
                    </a:cubicBezTo>
                    <a:cubicBezTo>
                      <a:pt x="13" y="25"/>
                      <a:pt x="14" y="14"/>
                      <a:pt x="15" y="4"/>
                    </a:cubicBezTo>
                    <a:cubicBezTo>
                      <a:pt x="18" y="4"/>
                      <a:pt x="21" y="4"/>
                      <a:pt x="23" y="4"/>
                    </a:cubicBezTo>
                    <a:cubicBezTo>
                      <a:pt x="31" y="48"/>
                      <a:pt x="19" y="93"/>
                      <a:pt x="31" y="137"/>
                    </a:cubicBezTo>
                    <a:cubicBezTo>
                      <a:pt x="14" y="104"/>
                      <a:pt x="25" y="66"/>
                      <a:pt x="7" y="34"/>
                    </a:cubicBezTo>
                    <a:close/>
                  </a:path>
                </a:pathLst>
              </a:custGeom>
              <a:solidFill>
                <a:srgbClr val="9C79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0" name="Freeform 288">
                <a:extLst>
                  <a:ext uri="{FF2B5EF4-FFF2-40B4-BE49-F238E27FC236}">
                    <a16:creationId xmlns:a16="http://schemas.microsoft.com/office/drawing/2014/main" id="{FA2D3B08-9178-4ABB-B154-FAA28619CA92}"/>
                  </a:ext>
                </a:extLst>
              </p:cNvPr>
              <p:cNvSpPr>
                <a:spLocks/>
              </p:cNvSpPr>
              <p:nvPr/>
            </p:nvSpPr>
            <p:spPr bwMode="auto">
              <a:xfrm>
                <a:off x="1319" y="2294"/>
                <a:ext cx="48" cy="153"/>
              </a:xfrm>
              <a:custGeom>
                <a:avLst/>
                <a:gdLst>
                  <a:gd name="T0" fmla="*/ 42 w 42"/>
                  <a:gd name="T1" fmla="*/ 2 h 136"/>
                  <a:gd name="T2" fmla="*/ 29 w 42"/>
                  <a:gd name="T3" fmla="*/ 113 h 136"/>
                  <a:gd name="T4" fmla="*/ 24 w 42"/>
                  <a:gd name="T5" fmla="*/ 80 h 136"/>
                  <a:gd name="T6" fmla="*/ 14 w 42"/>
                  <a:gd name="T7" fmla="*/ 130 h 136"/>
                  <a:gd name="T8" fmla="*/ 14 w 42"/>
                  <a:gd name="T9" fmla="*/ 130 h 136"/>
                  <a:gd name="T10" fmla="*/ 7 w 42"/>
                  <a:gd name="T11" fmla="*/ 135 h 136"/>
                  <a:gd name="T12" fmla="*/ 6 w 42"/>
                  <a:gd name="T13" fmla="*/ 126 h 136"/>
                  <a:gd name="T14" fmla="*/ 34 w 42"/>
                  <a:gd name="T15" fmla="*/ 10 h 136"/>
                  <a:gd name="T16" fmla="*/ 42 w 42"/>
                  <a:gd name="T17" fmla="*/ 2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2" h="136">
                    <a:moveTo>
                      <a:pt x="42" y="2"/>
                    </a:moveTo>
                    <a:cubicBezTo>
                      <a:pt x="37" y="38"/>
                      <a:pt x="30" y="74"/>
                      <a:pt x="29" y="113"/>
                    </a:cubicBezTo>
                    <a:cubicBezTo>
                      <a:pt x="24" y="102"/>
                      <a:pt x="27" y="92"/>
                      <a:pt x="24" y="80"/>
                    </a:cubicBezTo>
                    <a:cubicBezTo>
                      <a:pt x="20" y="99"/>
                      <a:pt x="17" y="114"/>
                      <a:pt x="14" y="130"/>
                    </a:cubicBezTo>
                    <a:cubicBezTo>
                      <a:pt x="14" y="130"/>
                      <a:pt x="14" y="130"/>
                      <a:pt x="14" y="130"/>
                    </a:cubicBezTo>
                    <a:cubicBezTo>
                      <a:pt x="12" y="132"/>
                      <a:pt x="9" y="136"/>
                      <a:pt x="7" y="135"/>
                    </a:cubicBezTo>
                    <a:cubicBezTo>
                      <a:pt x="0" y="134"/>
                      <a:pt x="5" y="129"/>
                      <a:pt x="6" y="126"/>
                    </a:cubicBezTo>
                    <a:cubicBezTo>
                      <a:pt x="15" y="87"/>
                      <a:pt x="25" y="49"/>
                      <a:pt x="34" y="10"/>
                    </a:cubicBezTo>
                    <a:cubicBezTo>
                      <a:pt x="38" y="8"/>
                      <a:pt x="34" y="0"/>
                      <a:pt x="42" y="2"/>
                    </a:cubicBezTo>
                    <a:close/>
                  </a:path>
                </a:pathLst>
              </a:custGeom>
              <a:solidFill>
                <a:srgbClr val="8E6E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1" name="Freeform 289">
                <a:extLst>
                  <a:ext uri="{FF2B5EF4-FFF2-40B4-BE49-F238E27FC236}">
                    <a16:creationId xmlns:a16="http://schemas.microsoft.com/office/drawing/2014/main" id="{1A24A54E-0D3E-4BA9-9698-FD9C5207ECBE}"/>
                  </a:ext>
                </a:extLst>
              </p:cNvPr>
              <p:cNvSpPr>
                <a:spLocks/>
              </p:cNvSpPr>
              <p:nvPr/>
            </p:nvSpPr>
            <p:spPr bwMode="auto">
              <a:xfrm>
                <a:off x="911" y="1708"/>
                <a:ext cx="66" cy="190"/>
              </a:xfrm>
              <a:custGeom>
                <a:avLst/>
                <a:gdLst>
                  <a:gd name="T0" fmla="*/ 46 w 58"/>
                  <a:gd name="T1" fmla="*/ 12 h 169"/>
                  <a:gd name="T2" fmla="*/ 49 w 58"/>
                  <a:gd name="T3" fmla="*/ 1 h 169"/>
                  <a:gd name="T4" fmla="*/ 53 w 58"/>
                  <a:gd name="T5" fmla="*/ 9 h 169"/>
                  <a:gd name="T6" fmla="*/ 41 w 58"/>
                  <a:gd name="T7" fmla="*/ 51 h 169"/>
                  <a:gd name="T8" fmla="*/ 0 w 58"/>
                  <a:gd name="T9" fmla="*/ 169 h 169"/>
                  <a:gd name="T10" fmla="*/ 46 w 58"/>
                  <a:gd name="T11" fmla="*/ 12 h 169"/>
                </a:gdLst>
                <a:ahLst/>
                <a:cxnLst>
                  <a:cxn ang="0">
                    <a:pos x="T0" y="T1"/>
                  </a:cxn>
                  <a:cxn ang="0">
                    <a:pos x="T2" y="T3"/>
                  </a:cxn>
                  <a:cxn ang="0">
                    <a:pos x="T4" y="T5"/>
                  </a:cxn>
                  <a:cxn ang="0">
                    <a:pos x="T6" y="T7"/>
                  </a:cxn>
                  <a:cxn ang="0">
                    <a:pos x="T8" y="T9"/>
                  </a:cxn>
                  <a:cxn ang="0">
                    <a:pos x="T10" y="T11"/>
                  </a:cxn>
                </a:cxnLst>
                <a:rect l="0" t="0" r="r" b="b"/>
                <a:pathLst>
                  <a:path w="58" h="169">
                    <a:moveTo>
                      <a:pt x="46" y="12"/>
                    </a:moveTo>
                    <a:cubicBezTo>
                      <a:pt x="49" y="9"/>
                      <a:pt x="49" y="5"/>
                      <a:pt x="49" y="1"/>
                    </a:cubicBezTo>
                    <a:cubicBezTo>
                      <a:pt x="58" y="0"/>
                      <a:pt x="54" y="6"/>
                      <a:pt x="53" y="9"/>
                    </a:cubicBezTo>
                    <a:cubicBezTo>
                      <a:pt x="49" y="23"/>
                      <a:pt x="45" y="37"/>
                      <a:pt x="41" y="51"/>
                    </a:cubicBezTo>
                    <a:cubicBezTo>
                      <a:pt x="28" y="91"/>
                      <a:pt x="15" y="130"/>
                      <a:pt x="0" y="169"/>
                    </a:cubicBezTo>
                    <a:cubicBezTo>
                      <a:pt x="8" y="114"/>
                      <a:pt x="29" y="64"/>
                      <a:pt x="46" y="12"/>
                    </a:cubicBezTo>
                    <a:close/>
                  </a:path>
                </a:pathLst>
              </a:custGeom>
              <a:solidFill>
                <a:srgbClr val="956E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2" name="Freeform 290">
                <a:extLst>
                  <a:ext uri="{FF2B5EF4-FFF2-40B4-BE49-F238E27FC236}">
                    <a16:creationId xmlns:a16="http://schemas.microsoft.com/office/drawing/2014/main" id="{23CB6D1D-D6FA-4DBF-8EC7-ED1CC9DF2C97}"/>
                  </a:ext>
                </a:extLst>
              </p:cNvPr>
              <p:cNvSpPr>
                <a:spLocks/>
              </p:cNvSpPr>
              <p:nvPr/>
            </p:nvSpPr>
            <p:spPr bwMode="auto">
              <a:xfrm>
                <a:off x="1440" y="1857"/>
                <a:ext cx="38" cy="198"/>
              </a:xfrm>
              <a:custGeom>
                <a:avLst/>
                <a:gdLst>
                  <a:gd name="T0" fmla="*/ 3 w 34"/>
                  <a:gd name="T1" fmla="*/ 167 h 176"/>
                  <a:gd name="T2" fmla="*/ 17 w 34"/>
                  <a:gd name="T3" fmla="*/ 75 h 176"/>
                  <a:gd name="T4" fmla="*/ 24 w 34"/>
                  <a:gd name="T5" fmla="*/ 0 h 176"/>
                  <a:gd name="T6" fmla="*/ 29 w 34"/>
                  <a:gd name="T7" fmla="*/ 15 h 176"/>
                  <a:gd name="T8" fmla="*/ 28 w 34"/>
                  <a:gd name="T9" fmla="*/ 36 h 176"/>
                  <a:gd name="T10" fmla="*/ 7 w 34"/>
                  <a:gd name="T11" fmla="*/ 171 h 176"/>
                  <a:gd name="T12" fmla="*/ 4 w 34"/>
                  <a:gd name="T13" fmla="*/ 175 h 176"/>
                  <a:gd name="T14" fmla="*/ 3 w 34"/>
                  <a:gd name="T15" fmla="*/ 167 h 1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4" h="176">
                    <a:moveTo>
                      <a:pt x="3" y="167"/>
                    </a:moveTo>
                    <a:cubicBezTo>
                      <a:pt x="2" y="136"/>
                      <a:pt x="15" y="106"/>
                      <a:pt x="17" y="75"/>
                    </a:cubicBezTo>
                    <a:cubicBezTo>
                      <a:pt x="18" y="50"/>
                      <a:pt x="21" y="25"/>
                      <a:pt x="24" y="0"/>
                    </a:cubicBezTo>
                    <a:cubicBezTo>
                      <a:pt x="34" y="2"/>
                      <a:pt x="29" y="9"/>
                      <a:pt x="29" y="15"/>
                    </a:cubicBezTo>
                    <a:cubicBezTo>
                      <a:pt x="29" y="22"/>
                      <a:pt x="30" y="29"/>
                      <a:pt x="28" y="36"/>
                    </a:cubicBezTo>
                    <a:cubicBezTo>
                      <a:pt x="28" y="82"/>
                      <a:pt x="15" y="126"/>
                      <a:pt x="7" y="171"/>
                    </a:cubicBezTo>
                    <a:cubicBezTo>
                      <a:pt x="7" y="173"/>
                      <a:pt x="6" y="176"/>
                      <a:pt x="4" y="175"/>
                    </a:cubicBezTo>
                    <a:cubicBezTo>
                      <a:pt x="0" y="173"/>
                      <a:pt x="1" y="170"/>
                      <a:pt x="3" y="167"/>
                    </a:cubicBezTo>
                    <a:close/>
                  </a:path>
                </a:pathLst>
              </a:custGeom>
              <a:solidFill>
                <a:srgbClr val="8E63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3" name="Freeform 291">
                <a:extLst>
                  <a:ext uri="{FF2B5EF4-FFF2-40B4-BE49-F238E27FC236}">
                    <a16:creationId xmlns:a16="http://schemas.microsoft.com/office/drawing/2014/main" id="{728F2D64-B97A-4115-B274-AD2308D7E790}"/>
                  </a:ext>
                </a:extLst>
              </p:cNvPr>
              <p:cNvSpPr>
                <a:spLocks/>
              </p:cNvSpPr>
              <p:nvPr/>
            </p:nvSpPr>
            <p:spPr bwMode="auto">
              <a:xfrm>
                <a:off x="1044" y="2092"/>
                <a:ext cx="44" cy="174"/>
              </a:xfrm>
              <a:custGeom>
                <a:avLst/>
                <a:gdLst>
                  <a:gd name="T0" fmla="*/ 39 w 39"/>
                  <a:gd name="T1" fmla="*/ 0 h 155"/>
                  <a:gd name="T2" fmla="*/ 6 w 39"/>
                  <a:gd name="T3" fmla="*/ 155 h 155"/>
                  <a:gd name="T4" fmla="*/ 9 w 39"/>
                  <a:gd name="T5" fmla="*/ 94 h 155"/>
                  <a:gd name="T6" fmla="*/ 9 w 39"/>
                  <a:gd name="T7" fmla="*/ 63 h 155"/>
                  <a:gd name="T8" fmla="*/ 17 w 39"/>
                  <a:gd name="T9" fmla="*/ 54 h 155"/>
                  <a:gd name="T10" fmla="*/ 24 w 39"/>
                  <a:gd name="T11" fmla="*/ 41 h 155"/>
                  <a:gd name="T12" fmla="*/ 34 w 39"/>
                  <a:gd name="T13" fmla="*/ 0 h 155"/>
                  <a:gd name="T14" fmla="*/ 39 w 39"/>
                  <a:gd name="T15" fmla="*/ 0 h 1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 h="155">
                    <a:moveTo>
                      <a:pt x="39" y="0"/>
                    </a:moveTo>
                    <a:cubicBezTo>
                      <a:pt x="34" y="53"/>
                      <a:pt x="7" y="101"/>
                      <a:pt x="6" y="155"/>
                    </a:cubicBezTo>
                    <a:cubicBezTo>
                      <a:pt x="0" y="134"/>
                      <a:pt x="7" y="114"/>
                      <a:pt x="9" y="94"/>
                    </a:cubicBezTo>
                    <a:cubicBezTo>
                      <a:pt x="11" y="84"/>
                      <a:pt x="19" y="73"/>
                      <a:pt x="9" y="63"/>
                    </a:cubicBezTo>
                    <a:cubicBezTo>
                      <a:pt x="8" y="62"/>
                      <a:pt x="6" y="51"/>
                      <a:pt x="17" y="54"/>
                    </a:cubicBezTo>
                    <a:cubicBezTo>
                      <a:pt x="20" y="54"/>
                      <a:pt x="23" y="46"/>
                      <a:pt x="24" y="41"/>
                    </a:cubicBezTo>
                    <a:cubicBezTo>
                      <a:pt x="27" y="27"/>
                      <a:pt x="31" y="13"/>
                      <a:pt x="34" y="0"/>
                    </a:cubicBezTo>
                    <a:cubicBezTo>
                      <a:pt x="36" y="0"/>
                      <a:pt x="37" y="0"/>
                      <a:pt x="39" y="0"/>
                    </a:cubicBezTo>
                    <a:close/>
                  </a:path>
                </a:pathLst>
              </a:custGeom>
              <a:solidFill>
                <a:srgbClr val="9172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4" name="Freeform 292">
                <a:extLst>
                  <a:ext uri="{FF2B5EF4-FFF2-40B4-BE49-F238E27FC236}">
                    <a16:creationId xmlns:a16="http://schemas.microsoft.com/office/drawing/2014/main" id="{0E1F86A2-2D13-4646-86A3-7F093490D3C2}"/>
                  </a:ext>
                </a:extLst>
              </p:cNvPr>
              <p:cNvSpPr>
                <a:spLocks/>
              </p:cNvSpPr>
              <p:nvPr/>
            </p:nvSpPr>
            <p:spPr bwMode="auto">
              <a:xfrm>
                <a:off x="652" y="2279"/>
                <a:ext cx="94" cy="199"/>
              </a:xfrm>
              <a:custGeom>
                <a:avLst/>
                <a:gdLst>
                  <a:gd name="T0" fmla="*/ 12 w 84"/>
                  <a:gd name="T1" fmla="*/ 176 h 177"/>
                  <a:gd name="T2" fmla="*/ 0 w 84"/>
                  <a:gd name="T3" fmla="*/ 172 h 177"/>
                  <a:gd name="T4" fmla="*/ 15 w 84"/>
                  <a:gd name="T5" fmla="*/ 166 h 177"/>
                  <a:gd name="T6" fmla="*/ 44 w 84"/>
                  <a:gd name="T7" fmla="*/ 94 h 177"/>
                  <a:gd name="T8" fmla="*/ 80 w 84"/>
                  <a:gd name="T9" fmla="*/ 0 h 177"/>
                  <a:gd name="T10" fmla="*/ 84 w 84"/>
                  <a:gd name="T11" fmla="*/ 5 h 177"/>
                  <a:gd name="T12" fmla="*/ 24 w 84"/>
                  <a:gd name="T13" fmla="*/ 161 h 177"/>
                  <a:gd name="T14" fmla="*/ 12 w 84"/>
                  <a:gd name="T15" fmla="*/ 176 h 17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4" h="177">
                    <a:moveTo>
                      <a:pt x="12" y="176"/>
                    </a:moveTo>
                    <a:cubicBezTo>
                      <a:pt x="8" y="176"/>
                      <a:pt x="3" y="177"/>
                      <a:pt x="0" y="172"/>
                    </a:cubicBezTo>
                    <a:cubicBezTo>
                      <a:pt x="7" y="174"/>
                      <a:pt x="12" y="172"/>
                      <a:pt x="15" y="166"/>
                    </a:cubicBezTo>
                    <a:cubicBezTo>
                      <a:pt x="27" y="143"/>
                      <a:pt x="40" y="121"/>
                      <a:pt x="44" y="94"/>
                    </a:cubicBezTo>
                    <a:cubicBezTo>
                      <a:pt x="50" y="61"/>
                      <a:pt x="70" y="33"/>
                      <a:pt x="80" y="0"/>
                    </a:cubicBezTo>
                    <a:cubicBezTo>
                      <a:pt x="83" y="4"/>
                      <a:pt x="84" y="4"/>
                      <a:pt x="84" y="5"/>
                    </a:cubicBezTo>
                    <a:cubicBezTo>
                      <a:pt x="61" y="55"/>
                      <a:pt x="52" y="112"/>
                      <a:pt x="24" y="161"/>
                    </a:cubicBezTo>
                    <a:cubicBezTo>
                      <a:pt x="21" y="167"/>
                      <a:pt x="18" y="173"/>
                      <a:pt x="12" y="176"/>
                    </a:cubicBezTo>
                    <a:close/>
                  </a:path>
                </a:pathLst>
              </a:custGeom>
              <a:solidFill>
                <a:srgbClr val="7259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5" name="Freeform 293">
                <a:extLst>
                  <a:ext uri="{FF2B5EF4-FFF2-40B4-BE49-F238E27FC236}">
                    <a16:creationId xmlns:a16="http://schemas.microsoft.com/office/drawing/2014/main" id="{589E6A86-5629-41DE-8A35-6EC3AFD08293}"/>
                  </a:ext>
                </a:extLst>
              </p:cNvPr>
              <p:cNvSpPr>
                <a:spLocks/>
              </p:cNvSpPr>
              <p:nvPr/>
            </p:nvSpPr>
            <p:spPr bwMode="auto">
              <a:xfrm>
                <a:off x="1362" y="2515"/>
                <a:ext cx="23" cy="188"/>
              </a:xfrm>
              <a:custGeom>
                <a:avLst/>
                <a:gdLst>
                  <a:gd name="T0" fmla="*/ 20 w 20"/>
                  <a:gd name="T1" fmla="*/ 0 h 168"/>
                  <a:gd name="T2" fmla="*/ 0 w 20"/>
                  <a:gd name="T3" fmla="*/ 168 h 168"/>
                  <a:gd name="T4" fmla="*/ 20 w 20"/>
                  <a:gd name="T5" fmla="*/ 0 h 168"/>
                </a:gdLst>
                <a:ahLst/>
                <a:cxnLst>
                  <a:cxn ang="0">
                    <a:pos x="T0" y="T1"/>
                  </a:cxn>
                  <a:cxn ang="0">
                    <a:pos x="T2" y="T3"/>
                  </a:cxn>
                  <a:cxn ang="0">
                    <a:pos x="T4" y="T5"/>
                  </a:cxn>
                </a:cxnLst>
                <a:rect l="0" t="0" r="r" b="b"/>
                <a:pathLst>
                  <a:path w="20" h="168">
                    <a:moveTo>
                      <a:pt x="20" y="0"/>
                    </a:moveTo>
                    <a:cubicBezTo>
                      <a:pt x="11" y="56"/>
                      <a:pt x="15" y="113"/>
                      <a:pt x="0" y="168"/>
                    </a:cubicBezTo>
                    <a:cubicBezTo>
                      <a:pt x="8" y="112"/>
                      <a:pt x="2" y="55"/>
                      <a:pt x="20" y="0"/>
                    </a:cubicBezTo>
                    <a:close/>
                  </a:path>
                </a:pathLst>
              </a:custGeom>
              <a:solidFill>
                <a:srgbClr val="BB957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6" name="Freeform 294">
                <a:extLst>
                  <a:ext uri="{FF2B5EF4-FFF2-40B4-BE49-F238E27FC236}">
                    <a16:creationId xmlns:a16="http://schemas.microsoft.com/office/drawing/2014/main" id="{4D9A170A-82B8-400F-8662-4EB0CD5F08C8}"/>
                  </a:ext>
                </a:extLst>
              </p:cNvPr>
              <p:cNvSpPr>
                <a:spLocks/>
              </p:cNvSpPr>
              <p:nvPr/>
            </p:nvSpPr>
            <p:spPr bwMode="auto">
              <a:xfrm>
                <a:off x="953" y="1815"/>
                <a:ext cx="69" cy="195"/>
              </a:xfrm>
              <a:custGeom>
                <a:avLst/>
                <a:gdLst>
                  <a:gd name="T0" fmla="*/ 61 w 61"/>
                  <a:gd name="T1" fmla="*/ 9 h 174"/>
                  <a:gd name="T2" fmla="*/ 13 w 61"/>
                  <a:gd name="T3" fmla="*/ 142 h 174"/>
                  <a:gd name="T4" fmla="*/ 0 w 61"/>
                  <a:gd name="T5" fmla="*/ 174 h 174"/>
                  <a:gd name="T6" fmla="*/ 55 w 61"/>
                  <a:gd name="T7" fmla="*/ 0 h 174"/>
                  <a:gd name="T8" fmla="*/ 61 w 61"/>
                  <a:gd name="T9" fmla="*/ 9 h 174"/>
                </a:gdLst>
                <a:ahLst/>
                <a:cxnLst>
                  <a:cxn ang="0">
                    <a:pos x="T0" y="T1"/>
                  </a:cxn>
                  <a:cxn ang="0">
                    <a:pos x="T2" y="T3"/>
                  </a:cxn>
                  <a:cxn ang="0">
                    <a:pos x="T4" y="T5"/>
                  </a:cxn>
                  <a:cxn ang="0">
                    <a:pos x="T6" y="T7"/>
                  </a:cxn>
                  <a:cxn ang="0">
                    <a:pos x="T8" y="T9"/>
                  </a:cxn>
                </a:cxnLst>
                <a:rect l="0" t="0" r="r" b="b"/>
                <a:pathLst>
                  <a:path w="61" h="174">
                    <a:moveTo>
                      <a:pt x="61" y="9"/>
                    </a:moveTo>
                    <a:cubicBezTo>
                      <a:pt x="48" y="55"/>
                      <a:pt x="29" y="98"/>
                      <a:pt x="13" y="142"/>
                    </a:cubicBezTo>
                    <a:cubicBezTo>
                      <a:pt x="9" y="153"/>
                      <a:pt x="11" y="166"/>
                      <a:pt x="0" y="174"/>
                    </a:cubicBezTo>
                    <a:cubicBezTo>
                      <a:pt x="12" y="114"/>
                      <a:pt x="41" y="59"/>
                      <a:pt x="55" y="0"/>
                    </a:cubicBezTo>
                    <a:cubicBezTo>
                      <a:pt x="60" y="2"/>
                      <a:pt x="60" y="6"/>
                      <a:pt x="61" y="9"/>
                    </a:cubicBezTo>
                    <a:close/>
                  </a:path>
                </a:pathLst>
              </a:custGeom>
              <a:solidFill>
                <a:srgbClr val="9970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7" name="Freeform 295">
                <a:extLst>
                  <a:ext uri="{FF2B5EF4-FFF2-40B4-BE49-F238E27FC236}">
                    <a16:creationId xmlns:a16="http://schemas.microsoft.com/office/drawing/2014/main" id="{424D3740-EA6A-4A66-AAE4-D0BE4CB89D25}"/>
                  </a:ext>
                </a:extLst>
              </p:cNvPr>
              <p:cNvSpPr>
                <a:spLocks/>
              </p:cNvSpPr>
              <p:nvPr/>
            </p:nvSpPr>
            <p:spPr bwMode="auto">
              <a:xfrm>
                <a:off x="1062" y="1881"/>
                <a:ext cx="46" cy="175"/>
              </a:xfrm>
              <a:custGeom>
                <a:avLst/>
                <a:gdLst>
                  <a:gd name="T0" fmla="*/ 41 w 41"/>
                  <a:gd name="T1" fmla="*/ 0 h 156"/>
                  <a:gd name="T2" fmla="*/ 0 w 41"/>
                  <a:gd name="T3" fmla="*/ 156 h 156"/>
                  <a:gd name="T4" fmla="*/ 41 w 41"/>
                  <a:gd name="T5" fmla="*/ 0 h 156"/>
                </a:gdLst>
                <a:ahLst/>
                <a:cxnLst>
                  <a:cxn ang="0">
                    <a:pos x="T0" y="T1"/>
                  </a:cxn>
                  <a:cxn ang="0">
                    <a:pos x="T2" y="T3"/>
                  </a:cxn>
                  <a:cxn ang="0">
                    <a:pos x="T4" y="T5"/>
                  </a:cxn>
                </a:cxnLst>
                <a:rect l="0" t="0" r="r" b="b"/>
                <a:pathLst>
                  <a:path w="41" h="156">
                    <a:moveTo>
                      <a:pt x="41" y="0"/>
                    </a:moveTo>
                    <a:cubicBezTo>
                      <a:pt x="23" y="51"/>
                      <a:pt x="12" y="104"/>
                      <a:pt x="0" y="156"/>
                    </a:cubicBezTo>
                    <a:cubicBezTo>
                      <a:pt x="2" y="101"/>
                      <a:pt x="15" y="49"/>
                      <a:pt x="41" y="0"/>
                    </a:cubicBezTo>
                    <a:close/>
                  </a:path>
                </a:pathLst>
              </a:custGeom>
              <a:solidFill>
                <a:srgbClr val="A179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8" name="Freeform 296">
                <a:extLst>
                  <a:ext uri="{FF2B5EF4-FFF2-40B4-BE49-F238E27FC236}">
                    <a16:creationId xmlns:a16="http://schemas.microsoft.com/office/drawing/2014/main" id="{E8CEBE1A-8687-4D05-B884-C3DCB0D118A7}"/>
                  </a:ext>
                </a:extLst>
              </p:cNvPr>
              <p:cNvSpPr>
                <a:spLocks/>
              </p:cNvSpPr>
              <p:nvPr/>
            </p:nvSpPr>
            <p:spPr bwMode="auto">
              <a:xfrm>
                <a:off x="1294" y="1415"/>
                <a:ext cx="27" cy="184"/>
              </a:xfrm>
              <a:custGeom>
                <a:avLst/>
                <a:gdLst>
                  <a:gd name="T0" fmla="*/ 6 w 24"/>
                  <a:gd name="T1" fmla="*/ 164 h 164"/>
                  <a:gd name="T2" fmla="*/ 10 w 24"/>
                  <a:gd name="T3" fmla="*/ 132 h 164"/>
                  <a:gd name="T4" fmla="*/ 8 w 24"/>
                  <a:gd name="T5" fmla="*/ 78 h 164"/>
                  <a:gd name="T6" fmla="*/ 12 w 24"/>
                  <a:gd name="T7" fmla="*/ 0 h 164"/>
                  <a:gd name="T8" fmla="*/ 12 w 24"/>
                  <a:gd name="T9" fmla="*/ 56 h 164"/>
                  <a:gd name="T10" fmla="*/ 20 w 24"/>
                  <a:gd name="T11" fmla="*/ 88 h 164"/>
                  <a:gd name="T12" fmla="*/ 6 w 24"/>
                  <a:gd name="T13" fmla="*/ 164 h 164"/>
                </a:gdLst>
                <a:ahLst/>
                <a:cxnLst>
                  <a:cxn ang="0">
                    <a:pos x="T0" y="T1"/>
                  </a:cxn>
                  <a:cxn ang="0">
                    <a:pos x="T2" y="T3"/>
                  </a:cxn>
                  <a:cxn ang="0">
                    <a:pos x="T4" y="T5"/>
                  </a:cxn>
                  <a:cxn ang="0">
                    <a:pos x="T6" y="T7"/>
                  </a:cxn>
                  <a:cxn ang="0">
                    <a:pos x="T8" y="T9"/>
                  </a:cxn>
                  <a:cxn ang="0">
                    <a:pos x="T10" y="T11"/>
                  </a:cxn>
                  <a:cxn ang="0">
                    <a:pos x="T12" y="T13"/>
                  </a:cxn>
                </a:cxnLst>
                <a:rect l="0" t="0" r="r" b="b"/>
                <a:pathLst>
                  <a:path w="24" h="164">
                    <a:moveTo>
                      <a:pt x="6" y="164"/>
                    </a:moveTo>
                    <a:cubicBezTo>
                      <a:pt x="7" y="153"/>
                      <a:pt x="9" y="142"/>
                      <a:pt x="10" y="132"/>
                    </a:cubicBezTo>
                    <a:cubicBezTo>
                      <a:pt x="12" y="114"/>
                      <a:pt x="13" y="97"/>
                      <a:pt x="8" y="78"/>
                    </a:cubicBezTo>
                    <a:cubicBezTo>
                      <a:pt x="0" y="54"/>
                      <a:pt x="3" y="26"/>
                      <a:pt x="12" y="0"/>
                    </a:cubicBezTo>
                    <a:cubicBezTo>
                      <a:pt x="12" y="19"/>
                      <a:pt x="12" y="37"/>
                      <a:pt x="12" y="56"/>
                    </a:cubicBezTo>
                    <a:cubicBezTo>
                      <a:pt x="12" y="67"/>
                      <a:pt x="18" y="78"/>
                      <a:pt x="20" y="88"/>
                    </a:cubicBezTo>
                    <a:cubicBezTo>
                      <a:pt x="24" y="114"/>
                      <a:pt x="17" y="140"/>
                      <a:pt x="6" y="164"/>
                    </a:cubicBezTo>
                    <a:close/>
                  </a:path>
                </a:pathLst>
              </a:custGeom>
              <a:solidFill>
                <a:srgbClr val="8870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9" name="Freeform 297">
                <a:extLst>
                  <a:ext uri="{FF2B5EF4-FFF2-40B4-BE49-F238E27FC236}">
                    <a16:creationId xmlns:a16="http://schemas.microsoft.com/office/drawing/2014/main" id="{F6E44F67-970F-457F-9004-8D9635F2D49B}"/>
                  </a:ext>
                </a:extLst>
              </p:cNvPr>
              <p:cNvSpPr>
                <a:spLocks/>
              </p:cNvSpPr>
              <p:nvPr/>
            </p:nvSpPr>
            <p:spPr bwMode="auto">
              <a:xfrm>
                <a:off x="1354" y="1232"/>
                <a:ext cx="46" cy="139"/>
              </a:xfrm>
              <a:custGeom>
                <a:avLst/>
                <a:gdLst>
                  <a:gd name="T0" fmla="*/ 31 w 41"/>
                  <a:gd name="T1" fmla="*/ 44 h 124"/>
                  <a:gd name="T2" fmla="*/ 27 w 41"/>
                  <a:gd name="T3" fmla="*/ 64 h 124"/>
                  <a:gd name="T4" fmla="*/ 22 w 41"/>
                  <a:gd name="T5" fmla="*/ 55 h 124"/>
                  <a:gd name="T6" fmla="*/ 22 w 41"/>
                  <a:gd name="T7" fmla="*/ 40 h 124"/>
                  <a:gd name="T8" fmla="*/ 11 w 41"/>
                  <a:gd name="T9" fmla="*/ 124 h 124"/>
                  <a:gd name="T10" fmla="*/ 4 w 41"/>
                  <a:gd name="T11" fmla="*/ 101 h 124"/>
                  <a:gd name="T12" fmla="*/ 21 w 41"/>
                  <a:gd name="T13" fmla="*/ 18 h 124"/>
                  <a:gd name="T14" fmla="*/ 23 w 41"/>
                  <a:gd name="T15" fmla="*/ 4 h 124"/>
                  <a:gd name="T16" fmla="*/ 34 w 41"/>
                  <a:gd name="T17" fmla="*/ 0 h 124"/>
                  <a:gd name="T18" fmla="*/ 31 w 41"/>
                  <a:gd name="T19" fmla="*/ 44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124">
                    <a:moveTo>
                      <a:pt x="31" y="44"/>
                    </a:moveTo>
                    <a:cubicBezTo>
                      <a:pt x="30" y="51"/>
                      <a:pt x="28" y="57"/>
                      <a:pt x="27" y="64"/>
                    </a:cubicBezTo>
                    <a:cubicBezTo>
                      <a:pt x="19" y="64"/>
                      <a:pt x="22" y="59"/>
                      <a:pt x="22" y="55"/>
                    </a:cubicBezTo>
                    <a:cubicBezTo>
                      <a:pt x="22" y="50"/>
                      <a:pt x="22" y="45"/>
                      <a:pt x="22" y="40"/>
                    </a:cubicBezTo>
                    <a:cubicBezTo>
                      <a:pt x="13" y="66"/>
                      <a:pt x="9" y="94"/>
                      <a:pt x="11" y="124"/>
                    </a:cubicBezTo>
                    <a:cubicBezTo>
                      <a:pt x="0" y="116"/>
                      <a:pt x="3" y="108"/>
                      <a:pt x="4" y="101"/>
                    </a:cubicBezTo>
                    <a:cubicBezTo>
                      <a:pt x="7" y="73"/>
                      <a:pt x="8" y="44"/>
                      <a:pt x="21" y="18"/>
                    </a:cubicBezTo>
                    <a:cubicBezTo>
                      <a:pt x="22" y="14"/>
                      <a:pt x="22" y="9"/>
                      <a:pt x="23" y="4"/>
                    </a:cubicBezTo>
                    <a:cubicBezTo>
                      <a:pt x="27" y="3"/>
                      <a:pt x="30" y="1"/>
                      <a:pt x="34" y="0"/>
                    </a:cubicBezTo>
                    <a:cubicBezTo>
                      <a:pt x="39" y="15"/>
                      <a:pt x="41" y="30"/>
                      <a:pt x="31" y="44"/>
                    </a:cubicBezTo>
                    <a:close/>
                  </a:path>
                </a:pathLst>
              </a:custGeom>
              <a:solidFill>
                <a:srgbClr val="946D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0" name="Freeform 298">
                <a:extLst>
                  <a:ext uri="{FF2B5EF4-FFF2-40B4-BE49-F238E27FC236}">
                    <a16:creationId xmlns:a16="http://schemas.microsoft.com/office/drawing/2014/main" id="{2B75A99D-FF78-464F-B269-6D523459D509}"/>
                  </a:ext>
                </a:extLst>
              </p:cNvPr>
              <p:cNvSpPr>
                <a:spLocks/>
              </p:cNvSpPr>
              <p:nvPr/>
            </p:nvSpPr>
            <p:spPr bwMode="auto">
              <a:xfrm>
                <a:off x="1316" y="1245"/>
                <a:ext cx="42" cy="180"/>
              </a:xfrm>
              <a:custGeom>
                <a:avLst/>
                <a:gdLst>
                  <a:gd name="T0" fmla="*/ 17 w 37"/>
                  <a:gd name="T1" fmla="*/ 8 h 160"/>
                  <a:gd name="T2" fmla="*/ 37 w 37"/>
                  <a:gd name="T3" fmla="*/ 7 h 160"/>
                  <a:gd name="T4" fmla="*/ 11 w 37"/>
                  <a:gd name="T5" fmla="*/ 134 h 160"/>
                  <a:gd name="T6" fmla="*/ 9 w 37"/>
                  <a:gd name="T7" fmla="*/ 148 h 160"/>
                  <a:gd name="T8" fmla="*/ 9 w 37"/>
                  <a:gd name="T9" fmla="*/ 148 h 160"/>
                  <a:gd name="T10" fmla="*/ 0 w 37"/>
                  <a:gd name="T11" fmla="*/ 160 h 160"/>
                  <a:gd name="T12" fmla="*/ 19 w 37"/>
                  <a:gd name="T13" fmla="*/ 47 h 160"/>
                  <a:gd name="T14" fmla="*/ 24 w 37"/>
                  <a:gd name="T15" fmla="*/ 18 h 160"/>
                  <a:gd name="T16" fmla="*/ 17 w 37"/>
                  <a:gd name="T17" fmla="*/ 8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 h="160">
                    <a:moveTo>
                      <a:pt x="17" y="8"/>
                    </a:moveTo>
                    <a:cubicBezTo>
                      <a:pt x="23" y="0"/>
                      <a:pt x="30" y="4"/>
                      <a:pt x="37" y="7"/>
                    </a:cubicBezTo>
                    <a:cubicBezTo>
                      <a:pt x="21" y="48"/>
                      <a:pt x="23" y="93"/>
                      <a:pt x="11" y="134"/>
                    </a:cubicBezTo>
                    <a:cubicBezTo>
                      <a:pt x="9" y="139"/>
                      <a:pt x="10" y="143"/>
                      <a:pt x="9" y="148"/>
                    </a:cubicBezTo>
                    <a:cubicBezTo>
                      <a:pt x="9" y="148"/>
                      <a:pt x="9" y="148"/>
                      <a:pt x="9" y="148"/>
                    </a:cubicBezTo>
                    <a:cubicBezTo>
                      <a:pt x="7" y="151"/>
                      <a:pt x="5" y="153"/>
                      <a:pt x="0" y="160"/>
                    </a:cubicBezTo>
                    <a:cubicBezTo>
                      <a:pt x="7" y="120"/>
                      <a:pt x="13" y="84"/>
                      <a:pt x="19" y="47"/>
                    </a:cubicBezTo>
                    <a:cubicBezTo>
                      <a:pt x="21" y="38"/>
                      <a:pt x="23" y="28"/>
                      <a:pt x="24" y="18"/>
                    </a:cubicBezTo>
                    <a:cubicBezTo>
                      <a:pt x="25" y="13"/>
                      <a:pt x="26" y="7"/>
                      <a:pt x="17" y="8"/>
                    </a:cubicBezTo>
                    <a:close/>
                  </a:path>
                </a:pathLst>
              </a:custGeom>
              <a:solidFill>
                <a:srgbClr val="9674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1" name="Freeform 299">
                <a:extLst>
                  <a:ext uri="{FF2B5EF4-FFF2-40B4-BE49-F238E27FC236}">
                    <a16:creationId xmlns:a16="http://schemas.microsoft.com/office/drawing/2014/main" id="{6F4BE15B-BADA-491C-B0B3-CB6C050600BA}"/>
                  </a:ext>
                </a:extLst>
              </p:cNvPr>
              <p:cNvSpPr>
                <a:spLocks/>
              </p:cNvSpPr>
              <p:nvPr/>
            </p:nvSpPr>
            <p:spPr bwMode="auto">
              <a:xfrm>
                <a:off x="1262" y="2088"/>
                <a:ext cx="32" cy="173"/>
              </a:xfrm>
              <a:custGeom>
                <a:avLst/>
                <a:gdLst>
                  <a:gd name="T0" fmla="*/ 28 w 28"/>
                  <a:gd name="T1" fmla="*/ 0 h 154"/>
                  <a:gd name="T2" fmla="*/ 4 w 28"/>
                  <a:gd name="T3" fmla="*/ 154 h 154"/>
                  <a:gd name="T4" fmla="*/ 28 w 28"/>
                  <a:gd name="T5" fmla="*/ 0 h 154"/>
                </a:gdLst>
                <a:ahLst/>
                <a:cxnLst>
                  <a:cxn ang="0">
                    <a:pos x="T0" y="T1"/>
                  </a:cxn>
                  <a:cxn ang="0">
                    <a:pos x="T2" y="T3"/>
                  </a:cxn>
                  <a:cxn ang="0">
                    <a:pos x="T4" y="T5"/>
                  </a:cxn>
                </a:cxnLst>
                <a:rect l="0" t="0" r="r" b="b"/>
                <a:pathLst>
                  <a:path w="28" h="154">
                    <a:moveTo>
                      <a:pt x="28" y="0"/>
                    </a:moveTo>
                    <a:cubicBezTo>
                      <a:pt x="19" y="50"/>
                      <a:pt x="18" y="101"/>
                      <a:pt x="4" y="154"/>
                    </a:cubicBezTo>
                    <a:cubicBezTo>
                      <a:pt x="0" y="128"/>
                      <a:pt x="15" y="18"/>
                      <a:pt x="28" y="0"/>
                    </a:cubicBezTo>
                    <a:close/>
                  </a:path>
                </a:pathLst>
              </a:custGeom>
              <a:solidFill>
                <a:srgbClr val="A276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2" name="Freeform 300">
                <a:extLst>
                  <a:ext uri="{FF2B5EF4-FFF2-40B4-BE49-F238E27FC236}">
                    <a16:creationId xmlns:a16="http://schemas.microsoft.com/office/drawing/2014/main" id="{D65ACA62-E956-4AA1-80A2-B7EED919ABE0}"/>
                  </a:ext>
                </a:extLst>
              </p:cNvPr>
              <p:cNvSpPr>
                <a:spLocks/>
              </p:cNvSpPr>
              <p:nvPr/>
            </p:nvSpPr>
            <p:spPr bwMode="auto">
              <a:xfrm>
                <a:off x="1399" y="1753"/>
                <a:ext cx="19" cy="210"/>
              </a:xfrm>
              <a:custGeom>
                <a:avLst/>
                <a:gdLst>
                  <a:gd name="T0" fmla="*/ 15 w 17"/>
                  <a:gd name="T1" fmla="*/ 0 h 187"/>
                  <a:gd name="T2" fmla="*/ 5 w 17"/>
                  <a:gd name="T3" fmla="*/ 187 h 187"/>
                  <a:gd name="T4" fmla="*/ 15 w 17"/>
                  <a:gd name="T5" fmla="*/ 0 h 187"/>
                </a:gdLst>
                <a:ahLst/>
                <a:cxnLst>
                  <a:cxn ang="0">
                    <a:pos x="T0" y="T1"/>
                  </a:cxn>
                  <a:cxn ang="0">
                    <a:pos x="T2" y="T3"/>
                  </a:cxn>
                  <a:cxn ang="0">
                    <a:pos x="T4" y="T5"/>
                  </a:cxn>
                </a:cxnLst>
                <a:rect l="0" t="0" r="r" b="b"/>
                <a:pathLst>
                  <a:path w="17" h="187">
                    <a:moveTo>
                      <a:pt x="15" y="0"/>
                    </a:moveTo>
                    <a:cubicBezTo>
                      <a:pt x="9" y="62"/>
                      <a:pt x="17" y="124"/>
                      <a:pt x="5" y="187"/>
                    </a:cubicBezTo>
                    <a:cubicBezTo>
                      <a:pt x="0" y="166"/>
                      <a:pt x="6" y="32"/>
                      <a:pt x="15" y="0"/>
                    </a:cubicBezTo>
                    <a:close/>
                  </a:path>
                </a:pathLst>
              </a:custGeom>
              <a:solidFill>
                <a:srgbClr val="9B70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3" name="Freeform 301">
                <a:extLst>
                  <a:ext uri="{FF2B5EF4-FFF2-40B4-BE49-F238E27FC236}">
                    <a16:creationId xmlns:a16="http://schemas.microsoft.com/office/drawing/2014/main" id="{6524BDBC-3AC1-4E08-A78F-4EC44F17DC4B}"/>
                  </a:ext>
                </a:extLst>
              </p:cNvPr>
              <p:cNvSpPr>
                <a:spLocks/>
              </p:cNvSpPr>
              <p:nvPr/>
            </p:nvSpPr>
            <p:spPr bwMode="auto">
              <a:xfrm>
                <a:off x="1366" y="2256"/>
                <a:ext cx="33" cy="178"/>
              </a:xfrm>
              <a:custGeom>
                <a:avLst/>
                <a:gdLst>
                  <a:gd name="T0" fmla="*/ 8 w 30"/>
                  <a:gd name="T1" fmla="*/ 140 h 158"/>
                  <a:gd name="T2" fmla="*/ 2 w 30"/>
                  <a:gd name="T3" fmla="*/ 158 h 158"/>
                  <a:gd name="T4" fmla="*/ 0 w 30"/>
                  <a:gd name="T5" fmla="*/ 147 h 158"/>
                  <a:gd name="T6" fmla="*/ 27 w 30"/>
                  <a:gd name="T7" fmla="*/ 0 h 158"/>
                  <a:gd name="T8" fmla="*/ 18 w 30"/>
                  <a:gd name="T9" fmla="*/ 102 h 158"/>
                  <a:gd name="T10" fmla="*/ 8 w 30"/>
                  <a:gd name="T11" fmla="*/ 140 h 158"/>
                </a:gdLst>
                <a:ahLst/>
                <a:cxnLst>
                  <a:cxn ang="0">
                    <a:pos x="T0" y="T1"/>
                  </a:cxn>
                  <a:cxn ang="0">
                    <a:pos x="T2" y="T3"/>
                  </a:cxn>
                  <a:cxn ang="0">
                    <a:pos x="T4" y="T5"/>
                  </a:cxn>
                  <a:cxn ang="0">
                    <a:pos x="T6" y="T7"/>
                  </a:cxn>
                  <a:cxn ang="0">
                    <a:pos x="T8" y="T9"/>
                  </a:cxn>
                  <a:cxn ang="0">
                    <a:pos x="T10" y="T11"/>
                  </a:cxn>
                </a:cxnLst>
                <a:rect l="0" t="0" r="r" b="b"/>
                <a:pathLst>
                  <a:path w="30" h="158">
                    <a:moveTo>
                      <a:pt x="8" y="140"/>
                    </a:moveTo>
                    <a:cubicBezTo>
                      <a:pt x="3" y="144"/>
                      <a:pt x="7" y="151"/>
                      <a:pt x="2" y="158"/>
                    </a:cubicBezTo>
                    <a:cubicBezTo>
                      <a:pt x="2" y="153"/>
                      <a:pt x="1" y="150"/>
                      <a:pt x="0" y="147"/>
                    </a:cubicBezTo>
                    <a:cubicBezTo>
                      <a:pt x="9" y="98"/>
                      <a:pt x="21" y="50"/>
                      <a:pt x="27" y="0"/>
                    </a:cubicBezTo>
                    <a:cubicBezTo>
                      <a:pt x="25" y="34"/>
                      <a:pt x="30" y="68"/>
                      <a:pt x="18" y="102"/>
                    </a:cubicBezTo>
                    <a:cubicBezTo>
                      <a:pt x="13" y="114"/>
                      <a:pt x="11" y="127"/>
                      <a:pt x="8" y="140"/>
                    </a:cubicBezTo>
                    <a:close/>
                  </a:path>
                </a:pathLst>
              </a:custGeom>
              <a:solidFill>
                <a:srgbClr val="9E72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4" name="Freeform 302">
                <a:extLst>
                  <a:ext uri="{FF2B5EF4-FFF2-40B4-BE49-F238E27FC236}">
                    <a16:creationId xmlns:a16="http://schemas.microsoft.com/office/drawing/2014/main" id="{CF901319-2081-4610-AB16-61797FF44759}"/>
                  </a:ext>
                </a:extLst>
              </p:cNvPr>
              <p:cNvSpPr>
                <a:spLocks/>
              </p:cNvSpPr>
              <p:nvPr/>
            </p:nvSpPr>
            <p:spPr bwMode="auto">
              <a:xfrm>
                <a:off x="863" y="2401"/>
                <a:ext cx="72" cy="182"/>
              </a:xfrm>
              <a:custGeom>
                <a:avLst/>
                <a:gdLst>
                  <a:gd name="T0" fmla="*/ 0 w 64"/>
                  <a:gd name="T1" fmla="*/ 162 h 162"/>
                  <a:gd name="T2" fmla="*/ 64 w 64"/>
                  <a:gd name="T3" fmla="*/ 0 h 162"/>
                  <a:gd name="T4" fmla="*/ 0 w 64"/>
                  <a:gd name="T5" fmla="*/ 162 h 162"/>
                </a:gdLst>
                <a:ahLst/>
                <a:cxnLst>
                  <a:cxn ang="0">
                    <a:pos x="T0" y="T1"/>
                  </a:cxn>
                  <a:cxn ang="0">
                    <a:pos x="T2" y="T3"/>
                  </a:cxn>
                  <a:cxn ang="0">
                    <a:pos x="T4" y="T5"/>
                  </a:cxn>
                </a:cxnLst>
                <a:rect l="0" t="0" r="r" b="b"/>
                <a:pathLst>
                  <a:path w="64" h="162">
                    <a:moveTo>
                      <a:pt x="0" y="162"/>
                    </a:moveTo>
                    <a:cubicBezTo>
                      <a:pt x="13" y="105"/>
                      <a:pt x="44" y="54"/>
                      <a:pt x="64" y="0"/>
                    </a:cubicBezTo>
                    <a:cubicBezTo>
                      <a:pt x="49" y="56"/>
                      <a:pt x="22" y="108"/>
                      <a:pt x="0" y="162"/>
                    </a:cubicBezTo>
                    <a:close/>
                  </a:path>
                </a:pathLst>
              </a:custGeom>
              <a:solidFill>
                <a:srgbClr val="8B66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5" name="Freeform 303">
                <a:extLst>
                  <a:ext uri="{FF2B5EF4-FFF2-40B4-BE49-F238E27FC236}">
                    <a16:creationId xmlns:a16="http://schemas.microsoft.com/office/drawing/2014/main" id="{63277C00-7E29-4599-BE01-C33B2CE5A0F0}"/>
                  </a:ext>
                </a:extLst>
              </p:cNvPr>
              <p:cNvSpPr>
                <a:spLocks/>
              </p:cNvSpPr>
              <p:nvPr/>
            </p:nvSpPr>
            <p:spPr bwMode="auto">
              <a:xfrm>
                <a:off x="1152" y="2182"/>
                <a:ext cx="36" cy="175"/>
              </a:xfrm>
              <a:custGeom>
                <a:avLst/>
                <a:gdLst>
                  <a:gd name="T0" fmla="*/ 32 w 32"/>
                  <a:gd name="T1" fmla="*/ 0 h 156"/>
                  <a:gd name="T2" fmla="*/ 0 w 32"/>
                  <a:gd name="T3" fmla="*/ 156 h 156"/>
                  <a:gd name="T4" fmla="*/ 18 w 32"/>
                  <a:gd name="T5" fmla="*/ 79 h 156"/>
                  <a:gd name="T6" fmla="*/ 32 w 32"/>
                  <a:gd name="T7" fmla="*/ 0 h 156"/>
                </a:gdLst>
                <a:ahLst/>
                <a:cxnLst>
                  <a:cxn ang="0">
                    <a:pos x="T0" y="T1"/>
                  </a:cxn>
                  <a:cxn ang="0">
                    <a:pos x="T2" y="T3"/>
                  </a:cxn>
                  <a:cxn ang="0">
                    <a:pos x="T4" y="T5"/>
                  </a:cxn>
                  <a:cxn ang="0">
                    <a:pos x="T6" y="T7"/>
                  </a:cxn>
                </a:cxnLst>
                <a:rect l="0" t="0" r="r" b="b"/>
                <a:pathLst>
                  <a:path w="32" h="156">
                    <a:moveTo>
                      <a:pt x="32" y="0"/>
                    </a:moveTo>
                    <a:cubicBezTo>
                      <a:pt x="29" y="54"/>
                      <a:pt x="25" y="107"/>
                      <a:pt x="0" y="156"/>
                    </a:cubicBezTo>
                    <a:cubicBezTo>
                      <a:pt x="3" y="129"/>
                      <a:pt x="19" y="105"/>
                      <a:pt x="18" y="79"/>
                    </a:cubicBezTo>
                    <a:cubicBezTo>
                      <a:pt x="18" y="51"/>
                      <a:pt x="31" y="27"/>
                      <a:pt x="32" y="0"/>
                    </a:cubicBezTo>
                    <a:close/>
                  </a:path>
                </a:pathLst>
              </a:custGeom>
              <a:solidFill>
                <a:srgbClr val="8166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6" name="Freeform 304">
                <a:extLst>
                  <a:ext uri="{FF2B5EF4-FFF2-40B4-BE49-F238E27FC236}">
                    <a16:creationId xmlns:a16="http://schemas.microsoft.com/office/drawing/2014/main" id="{04D99448-07FD-45DA-A662-A64F405C4756}"/>
                  </a:ext>
                </a:extLst>
              </p:cNvPr>
              <p:cNvSpPr>
                <a:spLocks/>
              </p:cNvSpPr>
              <p:nvPr/>
            </p:nvSpPr>
            <p:spPr bwMode="auto">
              <a:xfrm>
                <a:off x="960" y="1969"/>
                <a:ext cx="62" cy="175"/>
              </a:xfrm>
              <a:custGeom>
                <a:avLst/>
                <a:gdLst>
                  <a:gd name="T0" fmla="*/ 47 w 55"/>
                  <a:gd name="T1" fmla="*/ 12 h 156"/>
                  <a:gd name="T2" fmla="*/ 53 w 55"/>
                  <a:gd name="T3" fmla="*/ 0 h 156"/>
                  <a:gd name="T4" fmla="*/ 53 w 55"/>
                  <a:gd name="T5" fmla="*/ 16 h 156"/>
                  <a:gd name="T6" fmla="*/ 5 w 55"/>
                  <a:gd name="T7" fmla="*/ 156 h 156"/>
                  <a:gd name="T8" fmla="*/ 2 w 55"/>
                  <a:gd name="T9" fmla="*/ 151 h 156"/>
                  <a:gd name="T10" fmla="*/ 47 w 55"/>
                  <a:gd name="T11" fmla="*/ 12 h 156"/>
                </a:gdLst>
                <a:ahLst/>
                <a:cxnLst>
                  <a:cxn ang="0">
                    <a:pos x="T0" y="T1"/>
                  </a:cxn>
                  <a:cxn ang="0">
                    <a:pos x="T2" y="T3"/>
                  </a:cxn>
                  <a:cxn ang="0">
                    <a:pos x="T4" y="T5"/>
                  </a:cxn>
                  <a:cxn ang="0">
                    <a:pos x="T6" y="T7"/>
                  </a:cxn>
                  <a:cxn ang="0">
                    <a:pos x="T8" y="T9"/>
                  </a:cxn>
                  <a:cxn ang="0">
                    <a:pos x="T10" y="T11"/>
                  </a:cxn>
                </a:cxnLst>
                <a:rect l="0" t="0" r="r" b="b"/>
                <a:pathLst>
                  <a:path w="55" h="156">
                    <a:moveTo>
                      <a:pt x="47" y="12"/>
                    </a:moveTo>
                    <a:cubicBezTo>
                      <a:pt x="49" y="8"/>
                      <a:pt x="51" y="4"/>
                      <a:pt x="53" y="0"/>
                    </a:cubicBezTo>
                    <a:cubicBezTo>
                      <a:pt x="53" y="6"/>
                      <a:pt x="55" y="12"/>
                      <a:pt x="53" y="16"/>
                    </a:cubicBezTo>
                    <a:cubicBezTo>
                      <a:pt x="33" y="61"/>
                      <a:pt x="31" y="113"/>
                      <a:pt x="5" y="156"/>
                    </a:cubicBezTo>
                    <a:cubicBezTo>
                      <a:pt x="1" y="156"/>
                      <a:pt x="0" y="155"/>
                      <a:pt x="2" y="151"/>
                    </a:cubicBezTo>
                    <a:cubicBezTo>
                      <a:pt x="23" y="107"/>
                      <a:pt x="25" y="56"/>
                      <a:pt x="47" y="12"/>
                    </a:cubicBezTo>
                    <a:close/>
                  </a:path>
                </a:pathLst>
              </a:custGeom>
              <a:solidFill>
                <a:srgbClr val="7C56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7" name="Freeform 305">
                <a:extLst>
                  <a:ext uri="{FF2B5EF4-FFF2-40B4-BE49-F238E27FC236}">
                    <a16:creationId xmlns:a16="http://schemas.microsoft.com/office/drawing/2014/main" id="{EDD490B1-CCBE-4C3C-8A31-496CA702A00E}"/>
                  </a:ext>
                </a:extLst>
              </p:cNvPr>
              <p:cNvSpPr>
                <a:spLocks/>
              </p:cNvSpPr>
              <p:nvPr/>
            </p:nvSpPr>
            <p:spPr bwMode="auto">
              <a:xfrm>
                <a:off x="931" y="1426"/>
                <a:ext cx="73" cy="161"/>
              </a:xfrm>
              <a:custGeom>
                <a:avLst/>
                <a:gdLst>
                  <a:gd name="T0" fmla="*/ 4 w 65"/>
                  <a:gd name="T1" fmla="*/ 143 h 143"/>
                  <a:gd name="T2" fmla="*/ 0 w 65"/>
                  <a:gd name="T3" fmla="*/ 139 h 143"/>
                  <a:gd name="T4" fmla="*/ 59 w 65"/>
                  <a:gd name="T5" fmla="*/ 0 h 143"/>
                  <a:gd name="T6" fmla="*/ 65 w 65"/>
                  <a:gd name="T7" fmla="*/ 2 h 143"/>
                  <a:gd name="T8" fmla="*/ 4 w 65"/>
                  <a:gd name="T9" fmla="*/ 143 h 143"/>
                </a:gdLst>
                <a:ahLst/>
                <a:cxnLst>
                  <a:cxn ang="0">
                    <a:pos x="T0" y="T1"/>
                  </a:cxn>
                  <a:cxn ang="0">
                    <a:pos x="T2" y="T3"/>
                  </a:cxn>
                  <a:cxn ang="0">
                    <a:pos x="T4" y="T5"/>
                  </a:cxn>
                  <a:cxn ang="0">
                    <a:pos x="T6" y="T7"/>
                  </a:cxn>
                  <a:cxn ang="0">
                    <a:pos x="T8" y="T9"/>
                  </a:cxn>
                </a:cxnLst>
                <a:rect l="0" t="0" r="r" b="b"/>
                <a:pathLst>
                  <a:path w="65" h="143">
                    <a:moveTo>
                      <a:pt x="4" y="143"/>
                    </a:moveTo>
                    <a:cubicBezTo>
                      <a:pt x="3" y="142"/>
                      <a:pt x="2" y="141"/>
                      <a:pt x="0" y="139"/>
                    </a:cubicBezTo>
                    <a:cubicBezTo>
                      <a:pt x="20" y="93"/>
                      <a:pt x="40" y="46"/>
                      <a:pt x="59" y="0"/>
                    </a:cubicBezTo>
                    <a:cubicBezTo>
                      <a:pt x="61" y="0"/>
                      <a:pt x="63" y="1"/>
                      <a:pt x="65" y="2"/>
                    </a:cubicBezTo>
                    <a:cubicBezTo>
                      <a:pt x="44" y="49"/>
                      <a:pt x="31" y="99"/>
                      <a:pt x="4" y="143"/>
                    </a:cubicBezTo>
                    <a:close/>
                  </a:path>
                </a:pathLst>
              </a:custGeom>
              <a:solidFill>
                <a:srgbClr val="B38A7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8" name="Freeform 306">
                <a:extLst>
                  <a:ext uri="{FF2B5EF4-FFF2-40B4-BE49-F238E27FC236}">
                    <a16:creationId xmlns:a16="http://schemas.microsoft.com/office/drawing/2014/main" id="{1F25C82A-75E4-43FA-83DA-844646138031}"/>
                  </a:ext>
                </a:extLst>
              </p:cNvPr>
              <p:cNvSpPr>
                <a:spLocks/>
              </p:cNvSpPr>
              <p:nvPr/>
            </p:nvSpPr>
            <p:spPr bwMode="auto">
              <a:xfrm>
                <a:off x="1038" y="1832"/>
                <a:ext cx="57" cy="173"/>
              </a:xfrm>
              <a:custGeom>
                <a:avLst/>
                <a:gdLst>
                  <a:gd name="T0" fmla="*/ 0 w 50"/>
                  <a:gd name="T1" fmla="*/ 154 h 154"/>
                  <a:gd name="T2" fmla="*/ 25 w 50"/>
                  <a:gd name="T3" fmla="*/ 63 h 154"/>
                  <a:gd name="T4" fmla="*/ 40 w 50"/>
                  <a:gd name="T5" fmla="*/ 18 h 154"/>
                  <a:gd name="T6" fmla="*/ 50 w 50"/>
                  <a:gd name="T7" fmla="*/ 0 h 154"/>
                  <a:gd name="T8" fmla="*/ 31 w 50"/>
                  <a:gd name="T9" fmla="*/ 68 h 154"/>
                  <a:gd name="T10" fmla="*/ 7 w 50"/>
                  <a:gd name="T11" fmla="*/ 143 h 154"/>
                  <a:gd name="T12" fmla="*/ 1 w 50"/>
                  <a:gd name="T13" fmla="*/ 154 h 154"/>
                  <a:gd name="T14" fmla="*/ 0 w 50"/>
                  <a:gd name="T15" fmla="*/ 154 h 15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 h="154">
                    <a:moveTo>
                      <a:pt x="0" y="154"/>
                    </a:moveTo>
                    <a:cubicBezTo>
                      <a:pt x="5" y="123"/>
                      <a:pt x="6" y="91"/>
                      <a:pt x="25" y="63"/>
                    </a:cubicBezTo>
                    <a:cubicBezTo>
                      <a:pt x="34" y="50"/>
                      <a:pt x="35" y="33"/>
                      <a:pt x="40" y="18"/>
                    </a:cubicBezTo>
                    <a:cubicBezTo>
                      <a:pt x="41" y="13"/>
                      <a:pt x="42" y="8"/>
                      <a:pt x="50" y="0"/>
                    </a:cubicBezTo>
                    <a:cubicBezTo>
                      <a:pt x="48" y="27"/>
                      <a:pt x="41" y="49"/>
                      <a:pt x="31" y="68"/>
                    </a:cubicBezTo>
                    <a:cubicBezTo>
                      <a:pt x="19" y="92"/>
                      <a:pt x="11" y="116"/>
                      <a:pt x="7" y="143"/>
                    </a:cubicBezTo>
                    <a:cubicBezTo>
                      <a:pt x="6" y="147"/>
                      <a:pt x="5" y="152"/>
                      <a:pt x="1" y="154"/>
                    </a:cubicBezTo>
                    <a:lnTo>
                      <a:pt x="0" y="154"/>
                    </a:lnTo>
                    <a:close/>
                  </a:path>
                </a:pathLst>
              </a:custGeom>
              <a:solidFill>
                <a:srgbClr val="936D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9" name="Freeform 307">
                <a:extLst>
                  <a:ext uri="{FF2B5EF4-FFF2-40B4-BE49-F238E27FC236}">
                    <a16:creationId xmlns:a16="http://schemas.microsoft.com/office/drawing/2014/main" id="{04327B22-BA5C-4FD4-A246-CD5DA44D4386}"/>
                  </a:ext>
                </a:extLst>
              </p:cNvPr>
              <p:cNvSpPr>
                <a:spLocks/>
              </p:cNvSpPr>
              <p:nvPr/>
            </p:nvSpPr>
            <p:spPr bwMode="auto">
              <a:xfrm>
                <a:off x="758" y="2257"/>
                <a:ext cx="55" cy="145"/>
              </a:xfrm>
              <a:custGeom>
                <a:avLst/>
                <a:gdLst>
                  <a:gd name="T0" fmla="*/ 37 w 49"/>
                  <a:gd name="T1" fmla="*/ 91 h 129"/>
                  <a:gd name="T2" fmla="*/ 31 w 49"/>
                  <a:gd name="T3" fmla="*/ 69 h 129"/>
                  <a:gd name="T4" fmla="*/ 0 w 49"/>
                  <a:gd name="T5" fmla="*/ 129 h 129"/>
                  <a:gd name="T6" fmla="*/ 49 w 49"/>
                  <a:gd name="T7" fmla="*/ 0 h 129"/>
                  <a:gd name="T8" fmla="*/ 37 w 49"/>
                  <a:gd name="T9" fmla="*/ 91 h 129"/>
                </a:gdLst>
                <a:ahLst/>
                <a:cxnLst>
                  <a:cxn ang="0">
                    <a:pos x="T0" y="T1"/>
                  </a:cxn>
                  <a:cxn ang="0">
                    <a:pos x="T2" y="T3"/>
                  </a:cxn>
                  <a:cxn ang="0">
                    <a:pos x="T4" y="T5"/>
                  </a:cxn>
                  <a:cxn ang="0">
                    <a:pos x="T6" y="T7"/>
                  </a:cxn>
                  <a:cxn ang="0">
                    <a:pos x="T8" y="T9"/>
                  </a:cxn>
                </a:cxnLst>
                <a:rect l="0" t="0" r="r" b="b"/>
                <a:pathLst>
                  <a:path w="49" h="129">
                    <a:moveTo>
                      <a:pt x="37" y="91"/>
                    </a:moveTo>
                    <a:cubicBezTo>
                      <a:pt x="28" y="82"/>
                      <a:pt x="34" y="76"/>
                      <a:pt x="31" y="69"/>
                    </a:cubicBezTo>
                    <a:cubicBezTo>
                      <a:pt x="20" y="89"/>
                      <a:pt x="9" y="108"/>
                      <a:pt x="0" y="129"/>
                    </a:cubicBezTo>
                    <a:cubicBezTo>
                      <a:pt x="9" y="83"/>
                      <a:pt x="39" y="46"/>
                      <a:pt x="49" y="0"/>
                    </a:cubicBezTo>
                    <a:cubicBezTo>
                      <a:pt x="43" y="29"/>
                      <a:pt x="36" y="58"/>
                      <a:pt x="37" y="91"/>
                    </a:cubicBezTo>
                    <a:close/>
                  </a:path>
                </a:pathLst>
              </a:custGeom>
              <a:solidFill>
                <a:srgbClr val="7E5F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0" name="Freeform 308">
                <a:extLst>
                  <a:ext uri="{FF2B5EF4-FFF2-40B4-BE49-F238E27FC236}">
                    <a16:creationId xmlns:a16="http://schemas.microsoft.com/office/drawing/2014/main" id="{8BB7C806-034A-4248-8C11-29D6E271C92F}"/>
                  </a:ext>
                </a:extLst>
              </p:cNvPr>
              <p:cNvSpPr>
                <a:spLocks/>
              </p:cNvSpPr>
              <p:nvPr/>
            </p:nvSpPr>
            <p:spPr bwMode="auto">
              <a:xfrm>
                <a:off x="914" y="2218"/>
                <a:ext cx="76" cy="176"/>
              </a:xfrm>
              <a:custGeom>
                <a:avLst/>
                <a:gdLst>
                  <a:gd name="T0" fmla="*/ 4 w 68"/>
                  <a:gd name="T1" fmla="*/ 157 h 157"/>
                  <a:gd name="T2" fmla="*/ 6 w 68"/>
                  <a:gd name="T3" fmla="*/ 142 h 157"/>
                  <a:gd name="T4" fmla="*/ 36 w 68"/>
                  <a:gd name="T5" fmla="*/ 60 h 157"/>
                  <a:gd name="T6" fmla="*/ 42 w 68"/>
                  <a:gd name="T7" fmla="*/ 54 h 157"/>
                  <a:gd name="T8" fmla="*/ 63 w 68"/>
                  <a:gd name="T9" fmla="*/ 0 h 157"/>
                  <a:gd name="T10" fmla="*/ 59 w 68"/>
                  <a:gd name="T11" fmla="*/ 31 h 157"/>
                  <a:gd name="T12" fmla="*/ 15 w 68"/>
                  <a:gd name="T13" fmla="*/ 141 h 157"/>
                  <a:gd name="T14" fmla="*/ 4 w 68"/>
                  <a:gd name="T15" fmla="*/ 157 h 15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8" h="157">
                    <a:moveTo>
                      <a:pt x="4" y="157"/>
                    </a:moveTo>
                    <a:cubicBezTo>
                      <a:pt x="0" y="151"/>
                      <a:pt x="6" y="147"/>
                      <a:pt x="6" y="142"/>
                    </a:cubicBezTo>
                    <a:cubicBezTo>
                      <a:pt x="17" y="115"/>
                      <a:pt x="26" y="87"/>
                      <a:pt x="36" y="60"/>
                    </a:cubicBezTo>
                    <a:cubicBezTo>
                      <a:pt x="37" y="57"/>
                      <a:pt x="40" y="55"/>
                      <a:pt x="42" y="54"/>
                    </a:cubicBezTo>
                    <a:cubicBezTo>
                      <a:pt x="53" y="38"/>
                      <a:pt x="56" y="20"/>
                      <a:pt x="63" y="0"/>
                    </a:cubicBezTo>
                    <a:cubicBezTo>
                      <a:pt x="68" y="14"/>
                      <a:pt x="63" y="22"/>
                      <a:pt x="59" y="31"/>
                    </a:cubicBezTo>
                    <a:cubicBezTo>
                      <a:pt x="45" y="68"/>
                      <a:pt x="30" y="104"/>
                      <a:pt x="15" y="141"/>
                    </a:cubicBezTo>
                    <a:cubicBezTo>
                      <a:pt x="12" y="147"/>
                      <a:pt x="10" y="154"/>
                      <a:pt x="4" y="157"/>
                    </a:cubicBezTo>
                    <a:close/>
                  </a:path>
                </a:pathLst>
              </a:custGeom>
              <a:solidFill>
                <a:srgbClr val="7C60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1" name="Freeform 309">
                <a:extLst>
                  <a:ext uri="{FF2B5EF4-FFF2-40B4-BE49-F238E27FC236}">
                    <a16:creationId xmlns:a16="http://schemas.microsoft.com/office/drawing/2014/main" id="{FA197964-55CF-4108-9DDC-4C6DB8CBB4A3}"/>
                  </a:ext>
                </a:extLst>
              </p:cNvPr>
              <p:cNvSpPr>
                <a:spLocks/>
              </p:cNvSpPr>
              <p:nvPr/>
            </p:nvSpPr>
            <p:spPr bwMode="auto">
              <a:xfrm>
                <a:off x="979" y="2264"/>
                <a:ext cx="56" cy="162"/>
              </a:xfrm>
              <a:custGeom>
                <a:avLst/>
                <a:gdLst>
                  <a:gd name="T0" fmla="*/ 50 w 50"/>
                  <a:gd name="T1" fmla="*/ 0 h 144"/>
                  <a:gd name="T2" fmla="*/ 0 w 50"/>
                  <a:gd name="T3" fmla="*/ 144 h 144"/>
                  <a:gd name="T4" fmla="*/ 50 w 50"/>
                  <a:gd name="T5" fmla="*/ 0 h 144"/>
                </a:gdLst>
                <a:ahLst/>
                <a:cxnLst>
                  <a:cxn ang="0">
                    <a:pos x="T0" y="T1"/>
                  </a:cxn>
                  <a:cxn ang="0">
                    <a:pos x="T2" y="T3"/>
                  </a:cxn>
                  <a:cxn ang="0">
                    <a:pos x="T4" y="T5"/>
                  </a:cxn>
                </a:cxnLst>
                <a:rect l="0" t="0" r="r" b="b"/>
                <a:pathLst>
                  <a:path w="50" h="144">
                    <a:moveTo>
                      <a:pt x="50" y="0"/>
                    </a:moveTo>
                    <a:cubicBezTo>
                      <a:pt x="35" y="48"/>
                      <a:pt x="32" y="101"/>
                      <a:pt x="0" y="144"/>
                    </a:cubicBezTo>
                    <a:cubicBezTo>
                      <a:pt x="23" y="98"/>
                      <a:pt x="28" y="46"/>
                      <a:pt x="50" y="0"/>
                    </a:cubicBezTo>
                    <a:close/>
                  </a:path>
                </a:pathLst>
              </a:custGeom>
              <a:solidFill>
                <a:srgbClr val="795F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2" name="Freeform 310">
                <a:extLst>
                  <a:ext uri="{FF2B5EF4-FFF2-40B4-BE49-F238E27FC236}">
                    <a16:creationId xmlns:a16="http://schemas.microsoft.com/office/drawing/2014/main" id="{0C81B37C-AA82-4BE7-ACD2-7572CA8C78EC}"/>
                  </a:ext>
                </a:extLst>
              </p:cNvPr>
              <p:cNvSpPr>
                <a:spLocks/>
              </p:cNvSpPr>
              <p:nvPr/>
            </p:nvSpPr>
            <p:spPr bwMode="auto">
              <a:xfrm>
                <a:off x="864" y="1704"/>
                <a:ext cx="58" cy="171"/>
              </a:xfrm>
              <a:custGeom>
                <a:avLst/>
                <a:gdLst>
                  <a:gd name="T0" fmla="*/ 51 w 51"/>
                  <a:gd name="T1" fmla="*/ 0 h 153"/>
                  <a:gd name="T2" fmla="*/ 0 w 51"/>
                  <a:gd name="T3" fmla="*/ 153 h 153"/>
                  <a:gd name="T4" fmla="*/ 12 w 51"/>
                  <a:gd name="T5" fmla="*/ 100 h 153"/>
                  <a:gd name="T6" fmla="*/ 37 w 51"/>
                  <a:gd name="T7" fmla="*/ 19 h 153"/>
                  <a:gd name="T8" fmla="*/ 51 w 51"/>
                  <a:gd name="T9" fmla="*/ 0 h 153"/>
                </a:gdLst>
                <a:ahLst/>
                <a:cxnLst>
                  <a:cxn ang="0">
                    <a:pos x="T0" y="T1"/>
                  </a:cxn>
                  <a:cxn ang="0">
                    <a:pos x="T2" y="T3"/>
                  </a:cxn>
                  <a:cxn ang="0">
                    <a:pos x="T4" y="T5"/>
                  </a:cxn>
                  <a:cxn ang="0">
                    <a:pos x="T6" y="T7"/>
                  </a:cxn>
                  <a:cxn ang="0">
                    <a:pos x="T8" y="T9"/>
                  </a:cxn>
                </a:cxnLst>
                <a:rect l="0" t="0" r="r" b="b"/>
                <a:pathLst>
                  <a:path w="51" h="153">
                    <a:moveTo>
                      <a:pt x="51" y="0"/>
                    </a:moveTo>
                    <a:cubicBezTo>
                      <a:pt x="37" y="50"/>
                      <a:pt x="22" y="100"/>
                      <a:pt x="0" y="153"/>
                    </a:cubicBezTo>
                    <a:cubicBezTo>
                      <a:pt x="0" y="131"/>
                      <a:pt x="6" y="115"/>
                      <a:pt x="12" y="100"/>
                    </a:cubicBezTo>
                    <a:cubicBezTo>
                      <a:pt x="21" y="73"/>
                      <a:pt x="29" y="46"/>
                      <a:pt x="37" y="19"/>
                    </a:cubicBezTo>
                    <a:cubicBezTo>
                      <a:pt x="40" y="11"/>
                      <a:pt x="43" y="4"/>
                      <a:pt x="51" y="0"/>
                    </a:cubicBezTo>
                    <a:close/>
                  </a:path>
                </a:pathLst>
              </a:custGeom>
              <a:solidFill>
                <a:srgbClr val="9169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3" name="Freeform 311">
                <a:extLst>
                  <a:ext uri="{FF2B5EF4-FFF2-40B4-BE49-F238E27FC236}">
                    <a16:creationId xmlns:a16="http://schemas.microsoft.com/office/drawing/2014/main" id="{A5AC12FE-368F-4BD5-ACBB-D97134A29F2F}"/>
                  </a:ext>
                </a:extLst>
              </p:cNvPr>
              <p:cNvSpPr>
                <a:spLocks/>
              </p:cNvSpPr>
              <p:nvPr/>
            </p:nvSpPr>
            <p:spPr bwMode="auto">
              <a:xfrm>
                <a:off x="1005" y="1247"/>
                <a:ext cx="65" cy="166"/>
              </a:xfrm>
              <a:custGeom>
                <a:avLst/>
                <a:gdLst>
                  <a:gd name="T0" fmla="*/ 0 w 58"/>
                  <a:gd name="T1" fmla="*/ 147 h 147"/>
                  <a:gd name="T2" fmla="*/ 58 w 58"/>
                  <a:gd name="T3" fmla="*/ 0 h 147"/>
                  <a:gd name="T4" fmla="*/ 0 w 58"/>
                  <a:gd name="T5" fmla="*/ 147 h 147"/>
                </a:gdLst>
                <a:ahLst/>
                <a:cxnLst>
                  <a:cxn ang="0">
                    <a:pos x="T0" y="T1"/>
                  </a:cxn>
                  <a:cxn ang="0">
                    <a:pos x="T2" y="T3"/>
                  </a:cxn>
                  <a:cxn ang="0">
                    <a:pos x="T4" y="T5"/>
                  </a:cxn>
                </a:cxnLst>
                <a:rect l="0" t="0" r="r" b="b"/>
                <a:pathLst>
                  <a:path w="58" h="147">
                    <a:moveTo>
                      <a:pt x="0" y="147"/>
                    </a:moveTo>
                    <a:cubicBezTo>
                      <a:pt x="10" y="93"/>
                      <a:pt x="31" y="46"/>
                      <a:pt x="58" y="0"/>
                    </a:cubicBezTo>
                    <a:cubicBezTo>
                      <a:pt x="39" y="49"/>
                      <a:pt x="19" y="98"/>
                      <a:pt x="0" y="147"/>
                    </a:cubicBezTo>
                    <a:close/>
                  </a:path>
                </a:pathLst>
              </a:custGeom>
              <a:solidFill>
                <a:srgbClr val="87634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4" name="Freeform 312">
                <a:extLst>
                  <a:ext uri="{FF2B5EF4-FFF2-40B4-BE49-F238E27FC236}">
                    <a16:creationId xmlns:a16="http://schemas.microsoft.com/office/drawing/2014/main" id="{65A1E09B-F6FD-4CAD-952C-0BEE1A714524}"/>
                  </a:ext>
                </a:extLst>
              </p:cNvPr>
              <p:cNvSpPr>
                <a:spLocks/>
              </p:cNvSpPr>
              <p:nvPr/>
            </p:nvSpPr>
            <p:spPr bwMode="auto">
              <a:xfrm>
                <a:off x="1649" y="1668"/>
                <a:ext cx="33" cy="140"/>
              </a:xfrm>
              <a:custGeom>
                <a:avLst/>
                <a:gdLst>
                  <a:gd name="T0" fmla="*/ 21 w 30"/>
                  <a:gd name="T1" fmla="*/ 68 h 125"/>
                  <a:gd name="T2" fmla="*/ 10 w 30"/>
                  <a:gd name="T3" fmla="*/ 83 h 125"/>
                  <a:gd name="T4" fmla="*/ 13 w 30"/>
                  <a:gd name="T5" fmla="*/ 116 h 125"/>
                  <a:gd name="T6" fmla="*/ 8 w 30"/>
                  <a:gd name="T7" fmla="*/ 125 h 125"/>
                  <a:gd name="T8" fmla="*/ 5 w 30"/>
                  <a:gd name="T9" fmla="*/ 48 h 125"/>
                  <a:gd name="T10" fmla="*/ 5 w 30"/>
                  <a:gd name="T11" fmla="*/ 48 h 125"/>
                  <a:gd name="T12" fmla="*/ 18 w 30"/>
                  <a:gd name="T13" fmla="*/ 63 h 125"/>
                  <a:gd name="T14" fmla="*/ 18 w 30"/>
                  <a:gd name="T15" fmla="*/ 0 h 125"/>
                  <a:gd name="T16" fmla="*/ 30 w 30"/>
                  <a:gd name="T17" fmla="*/ 15 h 125"/>
                  <a:gd name="T18" fmla="*/ 21 w 30"/>
                  <a:gd name="T19" fmla="*/ 68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 h="125">
                    <a:moveTo>
                      <a:pt x="21" y="68"/>
                    </a:moveTo>
                    <a:cubicBezTo>
                      <a:pt x="11" y="69"/>
                      <a:pt x="9" y="75"/>
                      <a:pt x="10" y="83"/>
                    </a:cubicBezTo>
                    <a:cubicBezTo>
                      <a:pt x="11" y="94"/>
                      <a:pt x="12" y="105"/>
                      <a:pt x="13" y="116"/>
                    </a:cubicBezTo>
                    <a:cubicBezTo>
                      <a:pt x="11" y="119"/>
                      <a:pt x="12" y="124"/>
                      <a:pt x="8" y="125"/>
                    </a:cubicBezTo>
                    <a:cubicBezTo>
                      <a:pt x="0" y="99"/>
                      <a:pt x="0" y="74"/>
                      <a:pt x="5" y="48"/>
                    </a:cubicBezTo>
                    <a:cubicBezTo>
                      <a:pt x="5" y="48"/>
                      <a:pt x="5" y="48"/>
                      <a:pt x="5" y="48"/>
                    </a:cubicBezTo>
                    <a:cubicBezTo>
                      <a:pt x="11" y="50"/>
                      <a:pt x="8" y="58"/>
                      <a:pt x="18" y="63"/>
                    </a:cubicBezTo>
                    <a:cubicBezTo>
                      <a:pt x="18" y="40"/>
                      <a:pt x="18" y="20"/>
                      <a:pt x="18" y="0"/>
                    </a:cubicBezTo>
                    <a:cubicBezTo>
                      <a:pt x="28" y="0"/>
                      <a:pt x="18" y="16"/>
                      <a:pt x="30" y="15"/>
                    </a:cubicBezTo>
                    <a:cubicBezTo>
                      <a:pt x="27" y="33"/>
                      <a:pt x="24" y="50"/>
                      <a:pt x="21" y="68"/>
                    </a:cubicBezTo>
                    <a:close/>
                  </a:path>
                </a:pathLst>
              </a:custGeom>
              <a:solidFill>
                <a:srgbClr val="BB967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5" name="Freeform 313">
                <a:extLst>
                  <a:ext uri="{FF2B5EF4-FFF2-40B4-BE49-F238E27FC236}">
                    <a16:creationId xmlns:a16="http://schemas.microsoft.com/office/drawing/2014/main" id="{B5244F90-8576-4F6F-93D0-8B1411837E80}"/>
                  </a:ext>
                </a:extLst>
              </p:cNvPr>
              <p:cNvSpPr>
                <a:spLocks/>
              </p:cNvSpPr>
              <p:nvPr/>
            </p:nvSpPr>
            <p:spPr bwMode="auto">
              <a:xfrm>
                <a:off x="1345" y="1805"/>
                <a:ext cx="32" cy="151"/>
              </a:xfrm>
              <a:custGeom>
                <a:avLst/>
                <a:gdLst>
                  <a:gd name="T0" fmla="*/ 2 w 28"/>
                  <a:gd name="T1" fmla="*/ 135 h 135"/>
                  <a:gd name="T2" fmla="*/ 26 w 28"/>
                  <a:gd name="T3" fmla="*/ 0 h 135"/>
                  <a:gd name="T4" fmla="*/ 2 w 28"/>
                  <a:gd name="T5" fmla="*/ 135 h 135"/>
                </a:gdLst>
                <a:ahLst/>
                <a:cxnLst>
                  <a:cxn ang="0">
                    <a:pos x="T0" y="T1"/>
                  </a:cxn>
                  <a:cxn ang="0">
                    <a:pos x="T2" y="T3"/>
                  </a:cxn>
                  <a:cxn ang="0">
                    <a:pos x="T4" y="T5"/>
                  </a:cxn>
                </a:cxnLst>
                <a:rect l="0" t="0" r="r" b="b"/>
                <a:pathLst>
                  <a:path w="28" h="135">
                    <a:moveTo>
                      <a:pt x="2" y="135"/>
                    </a:moveTo>
                    <a:cubicBezTo>
                      <a:pt x="0" y="88"/>
                      <a:pt x="17" y="45"/>
                      <a:pt x="26" y="0"/>
                    </a:cubicBezTo>
                    <a:cubicBezTo>
                      <a:pt x="28" y="47"/>
                      <a:pt x="8" y="89"/>
                      <a:pt x="2" y="135"/>
                    </a:cubicBezTo>
                    <a:close/>
                  </a:path>
                </a:pathLst>
              </a:custGeom>
              <a:solidFill>
                <a:srgbClr val="AF86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6" name="Freeform 314">
                <a:extLst>
                  <a:ext uri="{FF2B5EF4-FFF2-40B4-BE49-F238E27FC236}">
                    <a16:creationId xmlns:a16="http://schemas.microsoft.com/office/drawing/2014/main" id="{6FA41BC0-AFBC-44F9-BDD2-046C2DEE6241}"/>
                  </a:ext>
                </a:extLst>
              </p:cNvPr>
              <p:cNvSpPr>
                <a:spLocks/>
              </p:cNvSpPr>
              <p:nvPr/>
            </p:nvSpPr>
            <p:spPr bwMode="auto">
              <a:xfrm>
                <a:off x="1224" y="1254"/>
                <a:ext cx="48" cy="155"/>
              </a:xfrm>
              <a:custGeom>
                <a:avLst/>
                <a:gdLst>
                  <a:gd name="T0" fmla="*/ 35 w 43"/>
                  <a:gd name="T1" fmla="*/ 0 h 138"/>
                  <a:gd name="T2" fmla="*/ 43 w 43"/>
                  <a:gd name="T3" fmla="*/ 4 h 138"/>
                  <a:gd name="T4" fmla="*/ 12 w 43"/>
                  <a:gd name="T5" fmla="*/ 120 h 138"/>
                  <a:gd name="T6" fmla="*/ 0 w 43"/>
                  <a:gd name="T7" fmla="*/ 138 h 138"/>
                  <a:gd name="T8" fmla="*/ 35 w 43"/>
                  <a:gd name="T9" fmla="*/ 0 h 138"/>
                </a:gdLst>
                <a:ahLst/>
                <a:cxnLst>
                  <a:cxn ang="0">
                    <a:pos x="T0" y="T1"/>
                  </a:cxn>
                  <a:cxn ang="0">
                    <a:pos x="T2" y="T3"/>
                  </a:cxn>
                  <a:cxn ang="0">
                    <a:pos x="T4" y="T5"/>
                  </a:cxn>
                  <a:cxn ang="0">
                    <a:pos x="T6" y="T7"/>
                  </a:cxn>
                  <a:cxn ang="0">
                    <a:pos x="T8" y="T9"/>
                  </a:cxn>
                </a:cxnLst>
                <a:rect l="0" t="0" r="r" b="b"/>
                <a:pathLst>
                  <a:path w="43" h="138">
                    <a:moveTo>
                      <a:pt x="35" y="0"/>
                    </a:moveTo>
                    <a:cubicBezTo>
                      <a:pt x="38" y="1"/>
                      <a:pt x="41" y="3"/>
                      <a:pt x="43" y="4"/>
                    </a:cubicBezTo>
                    <a:cubicBezTo>
                      <a:pt x="30" y="42"/>
                      <a:pt x="28" y="83"/>
                      <a:pt x="12" y="120"/>
                    </a:cubicBezTo>
                    <a:cubicBezTo>
                      <a:pt x="9" y="127"/>
                      <a:pt x="9" y="134"/>
                      <a:pt x="0" y="138"/>
                    </a:cubicBezTo>
                    <a:cubicBezTo>
                      <a:pt x="20" y="94"/>
                      <a:pt x="20" y="45"/>
                      <a:pt x="35" y="0"/>
                    </a:cubicBezTo>
                    <a:close/>
                  </a:path>
                </a:pathLst>
              </a:custGeom>
              <a:solidFill>
                <a:srgbClr val="A980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7" name="Freeform 315">
                <a:extLst>
                  <a:ext uri="{FF2B5EF4-FFF2-40B4-BE49-F238E27FC236}">
                    <a16:creationId xmlns:a16="http://schemas.microsoft.com/office/drawing/2014/main" id="{2F49F3CA-8448-482D-8C17-01512C038EC3}"/>
                  </a:ext>
                </a:extLst>
              </p:cNvPr>
              <p:cNvSpPr>
                <a:spLocks/>
              </p:cNvSpPr>
              <p:nvPr/>
            </p:nvSpPr>
            <p:spPr bwMode="auto">
              <a:xfrm>
                <a:off x="992" y="2005"/>
                <a:ext cx="48" cy="146"/>
              </a:xfrm>
              <a:custGeom>
                <a:avLst/>
                <a:gdLst>
                  <a:gd name="T0" fmla="*/ 42 w 42"/>
                  <a:gd name="T1" fmla="*/ 0 h 130"/>
                  <a:gd name="T2" fmla="*/ 0 w 42"/>
                  <a:gd name="T3" fmla="*/ 130 h 130"/>
                  <a:gd name="T4" fmla="*/ 29 w 42"/>
                  <a:gd name="T5" fmla="*/ 18 h 130"/>
                  <a:gd name="T6" fmla="*/ 41 w 42"/>
                  <a:gd name="T7" fmla="*/ 0 h 130"/>
                  <a:gd name="T8" fmla="*/ 42 w 42"/>
                  <a:gd name="T9" fmla="*/ 0 h 130"/>
                </a:gdLst>
                <a:ahLst/>
                <a:cxnLst>
                  <a:cxn ang="0">
                    <a:pos x="T0" y="T1"/>
                  </a:cxn>
                  <a:cxn ang="0">
                    <a:pos x="T2" y="T3"/>
                  </a:cxn>
                  <a:cxn ang="0">
                    <a:pos x="T4" y="T5"/>
                  </a:cxn>
                  <a:cxn ang="0">
                    <a:pos x="T6" y="T7"/>
                  </a:cxn>
                  <a:cxn ang="0">
                    <a:pos x="T8" y="T9"/>
                  </a:cxn>
                </a:cxnLst>
                <a:rect l="0" t="0" r="r" b="b"/>
                <a:pathLst>
                  <a:path w="42" h="130">
                    <a:moveTo>
                      <a:pt x="42" y="0"/>
                    </a:moveTo>
                    <a:cubicBezTo>
                      <a:pt x="28" y="44"/>
                      <a:pt x="28" y="91"/>
                      <a:pt x="0" y="130"/>
                    </a:cubicBezTo>
                    <a:cubicBezTo>
                      <a:pt x="13" y="93"/>
                      <a:pt x="18" y="55"/>
                      <a:pt x="29" y="18"/>
                    </a:cubicBezTo>
                    <a:cubicBezTo>
                      <a:pt x="31" y="11"/>
                      <a:pt x="33" y="3"/>
                      <a:pt x="41" y="0"/>
                    </a:cubicBezTo>
                    <a:cubicBezTo>
                      <a:pt x="41" y="0"/>
                      <a:pt x="42" y="0"/>
                      <a:pt x="42" y="0"/>
                    </a:cubicBezTo>
                    <a:close/>
                  </a:path>
                </a:pathLst>
              </a:custGeom>
              <a:solidFill>
                <a:srgbClr val="936D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8" name="Freeform 316">
                <a:extLst>
                  <a:ext uri="{FF2B5EF4-FFF2-40B4-BE49-F238E27FC236}">
                    <a16:creationId xmlns:a16="http://schemas.microsoft.com/office/drawing/2014/main" id="{6430B27F-B832-4F39-81F1-C052B5C1BAA3}"/>
                  </a:ext>
                </a:extLst>
              </p:cNvPr>
              <p:cNvSpPr>
                <a:spLocks/>
              </p:cNvSpPr>
              <p:nvPr/>
            </p:nvSpPr>
            <p:spPr bwMode="auto">
              <a:xfrm>
                <a:off x="1004" y="2272"/>
                <a:ext cx="64" cy="163"/>
              </a:xfrm>
              <a:custGeom>
                <a:avLst/>
                <a:gdLst>
                  <a:gd name="T0" fmla="*/ 11 w 57"/>
                  <a:gd name="T1" fmla="*/ 142 h 145"/>
                  <a:gd name="T2" fmla="*/ 4 w 57"/>
                  <a:gd name="T3" fmla="*/ 145 h 145"/>
                  <a:gd name="T4" fmla="*/ 2 w 57"/>
                  <a:gd name="T5" fmla="*/ 140 h 145"/>
                  <a:gd name="T6" fmla="*/ 43 w 57"/>
                  <a:gd name="T7" fmla="*/ 22 h 145"/>
                  <a:gd name="T8" fmla="*/ 57 w 57"/>
                  <a:gd name="T9" fmla="*/ 0 h 145"/>
                  <a:gd name="T10" fmla="*/ 11 w 57"/>
                  <a:gd name="T11" fmla="*/ 142 h 145"/>
                </a:gdLst>
                <a:ahLst/>
                <a:cxnLst>
                  <a:cxn ang="0">
                    <a:pos x="T0" y="T1"/>
                  </a:cxn>
                  <a:cxn ang="0">
                    <a:pos x="T2" y="T3"/>
                  </a:cxn>
                  <a:cxn ang="0">
                    <a:pos x="T4" y="T5"/>
                  </a:cxn>
                  <a:cxn ang="0">
                    <a:pos x="T6" y="T7"/>
                  </a:cxn>
                  <a:cxn ang="0">
                    <a:pos x="T8" y="T9"/>
                  </a:cxn>
                  <a:cxn ang="0">
                    <a:pos x="T10" y="T11"/>
                  </a:cxn>
                </a:cxnLst>
                <a:rect l="0" t="0" r="r" b="b"/>
                <a:pathLst>
                  <a:path w="57" h="145">
                    <a:moveTo>
                      <a:pt x="11" y="142"/>
                    </a:moveTo>
                    <a:cubicBezTo>
                      <a:pt x="9" y="143"/>
                      <a:pt x="7" y="145"/>
                      <a:pt x="4" y="145"/>
                    </a:cubicBezTo>
                    <a:cubicBezTo>
                      <a:pt x="0" y="145"/>
                      <a:pt x="1" y="142"/>
                      <a:pt x="2" y="140"/>
                    </a:cubicBezTo>
                    <a:cubicBezTo>
                      <a:pt x="20" y="102"/>
                      <a:pt x="25" y="59"/>
                      <a:pt x="43" y="22"/>
                    </a:cubicBezTo>
                    <a:cubicBezTo>
                      <a:pt x="47" y="14"/>
                      <a:pt x="48" y="5"/>
                      <a:pt x="57" y="0"/>
                    </a:cubicBezTo>
                    <a:cubicBezTo>
                      <a:pt x="38" y="47"/>
                      <a:pt x="26" y="95"/>
                      <a:pt x="11" y="142"/>
                    </a:cubicBezTo>
                    <a:close/>
                  </a:path>
                </a:pathLst>
              </a:custGeom>
              <a:solidFill>
                <a:srgbClr val="8468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9" name="Freeform 317">
                <a:extLst>
                  <a:ext uri="{FF2B5EF4-FFF2-40B4-BE49-F238E27FC236}">
                    <a16:creationId xmlns:a16="http://schemas.microsoft.com/office/drawing/2014/main" id="{6C9874C7-B38D-4190-9E07-1B4422435880}"/>
                  </a:ext>
                </a:extLst>
              </p:cNvPr>
              <p:cNvSpPr>
                <a:spLocks/>
              </p:cNvSpPr>
              <p:nvPr/>
            </p:nvSpPr>
            <p:spPr bwMode="auto">
              <a:xfrm>
                <a:off x="928" y="1291"/>
                <a:ext cx="64" cy="143"/>
              </a:xfrm>
              <a:custGeom>
                <a:avLst/>
                <a:gdLst>
                  <a:gd name="T0" fmla="*/ 2 w 57"/>
                  <a:gd name="T1" fmla="*/ 127 h 127"/>
                  <a:gd name="T2" fmla="*/ 16 w 57"/>
                  <a:gd name="T3" fmla="*/ 91 h 127"/>
                  <a:gd name="T4" fmla="*/ 46 w 57"/>
                  <a:gd name="T5" fmla="*/ 13 h 127"/>
                  <a:gd name="T6" fmla="*/ 57 w 57"/>
                  <a:gd name="T7" fmla="*/ 0 h 127"/>
                  <a:gd name="T8" fmla="*/ 2 w 57"/>
                  <a:gd name="T9" fmla="*/ 127 h 127"/>
                </a:gdLst>
                <a:ahLst/>
                <a:cxnLst>
                  <a:cxn ang="0">
                    <a:pos x="T0" y="T1"/>
                  </a:cxn>
                  <a:cxn ang="0">
                    <a:pos x="T2" y="T3"/>
                  </a:cxn>
                  <a:cxn ang="0">
                    <a:pos x="T4" y="T5"/>
                  </a:cxn>
                  <a:cxn ang="0">
                    <a:pos x="T6" y="T7"/>
                  </a:cxn>
                  <a:cxn ang="0">
                    <a:pos x="T8" y="T9"/>
                  </a:cxn>
                </a:cxnLst>
                <a:rect l="0" t="0" r="r" b="b"/>
                <a:pathLst>
                  <a:path w="57" h="127">
                    <a:moveTo>
                      <a:pt x="2" y="127"/>
                    </a:moveTo>
                    <a:cubicBezTo>
                      <a:pt x="0" y="113"/>
                      <a:pt x="11" y="103"/>
                      <a:pt x="16" y="91"/>
                    </a:cubicBezTo>
                    <a:cubicBezTo>
                      <a:pt x="25" y="65"/>
                      <a:pt x="36" y="39"/>
                      <a:pt x="46" y="13"/>
                    </a:cubicBezTo>
                    <a:cubicBezTo>
                      <a:pt x="48" y="8"/>
                      <a:pt x="48" y="2"/>
                      <a:pt x="57" y="0"/>
                    </a:cubicBezTo>
                    <a:cubicBezTo>
                      <a:pt x="40" y="43"/>
                      <a:pt x="32" y="90"/>
                      <a:pt x="2" y="127"/>
                    </a:cubicBezTo>
                    <a:close/>
                  </a:path>
                </a:pathLst>
              </a:custGeom>
              <a:solidFill>
                <a:srgbClr val="936A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0" name="Freeform 318">
                <a:extLst>
                  <a:ext uri="{FF2B5EF4-FFF2-40B4-BE49-F238E27FC236}">
                    <a16:creationId xmlns:a16="http://schemas.microsoft.com/office/drawing/2014/main" id="{5B71BC84-8B42-4784-AD77-EA18DE413496}"/>
                  </a:ext>
                </a:extLst>
              </p:cNvPr>
              <p:cNvSpPr>
                <a:spLocks/>
              </p:cNvSpPr>
              <p:nvPr/>
            </p:nvSpPr>
            <p:spPr bwMode="auto">
              <a:xfrm>
                <a:off x="1552" y="2364"/>
                <a:ext cx="23" cy="153"/>
              </a:xfrm>
              <a:custGeom>
                <a:avLst/>
                <a:gdLst>
                  <a:gd name="T0" fmla="*/ 5 w 20"/>
                  <a:gd name="T1" fmla="*/ 136 h 136"/>
                  <a:gd name="T2" fmla="*/ 9 w 20"/>
                  <a:gd name="T3" fmla="*/ 0 h 136"/>
                  <a:gd name="T4" fmla="*/ 5 w 20"/>
                  <a:gd name="T5" fmla="*/ 136 h 136"/>
                </a:gdLst>
                <a:ahLst/>
                <a:cxnLst>
                  <a:cxn ang="0">
                    <a:pos x="T0" y="T1"/>
                  </a:cxn>
                  <a:cxn ang="0">
                    <a:pos x="T2" y="T3"/>
                  </a:cxn>
                  <a:cxn ang="0">
                    <a:pos x="T4" y="T5"/>
                  </a:cxn>
                </a:cxnLst>
                <a:rect l="0" t="0" r="r" b="b"/>
                <a:pathLst>
                  <a:path w="20" h="136">
                    <a:moveTo>
                      <a:pt x="5" y="136"/>
                    </a:moveTo>
                    <a:cubicBezTo>
                      <a:pt x="0" y="91"/>
                      <a:pt x="12" y="45"/>
                      <a:pt x="9" y="0"/>
                    </a:cubicBezTo>
                    <a:cubicBezTo>
                      <a:pt x="20" y="45"/>
                      <a:pt x="11" y="90"/>
                      <a:pt x="5" y="136"/>
                    </a:cubicBezTo>
                    <a:close/>
                  </a:path>
                </a:pathLst>
              </a:custGeom>
              <a:solidFill>
                <a:srgbClr val="9D75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1" name="Freeform 319">
                <a:extLst>
                  <a:ext uri="{FF2B5EF4-FFF2-40B4-BE49-F238E27FC236}">
                    <a16:creationId xmlns:a16="http://schemas.microsoft.com/office/drawing/2014/main" id="{AD9F9EEC-3774-450E-90EE-DFBA3611D54D}"/>
                  </a:ext>
                </a:extLst>
              </p:cNvPr>
              <p:cNvSpPr>
                <a:spLocks/>
              </p:cNvSpPr>
              <p:nvPr/>
            </p:nvSpPr>
            <p:spPr bwMode="auto">
              <a:xfrm>
                <a:off x="674" y="2230"/>
                <a:ext cx="58" cy="159"/>
              </a:xfrm>
              <a:custGeom>
                <a:avLst/>
                <a:gdLst>
                  <a:gd name="T0" fmla="*/ 47 w 51"/>
                  <a:gd name="T1" fmla="*/ 17 h 141"/>
                  <a:gd name="T2" fmla="*/ 44 w 51"/>
                  <a:gd name="T3" fmla="*/ 35 h 141"/>
                  <a:gd name="T4" fmla="*/ 38 w 51"/>
                  <a:gd name="T5" fmla="*/ 40 h 141"/>
                  <a:gd name="T6" fmla="*/ 5 w 51"/>
                  <a:gd name="T7" fmla="*/ 139 h 141"/>
                  <a:gd name="T8" fmla="*/ 0 w 51"/>
                  <a:gd name="T9" fmla="*/ 139 h 141"/>
                  <a:gd name="T10" fmla="*/ 44 w 51"/>
                  <a:gd name="T11" fmla="*/ 0 h 141"/>
                  <a:gd name="T12" fmla="*/ 47 w 51"/>
                  <a:gd name="T13" fmla="*/ 17 h 141"/>
                </a:gdLst>
                <a:ahLst/>
                <a:cxnLst>
                  <a:cxn ang="0">
                    <a:pos x="T0" y="T1"/>
                  </a:cxn>
                  <a:cxn ang="0">
                    <a:pos x="T2" y="T3"/>
                  </a:cxn>
                  <a:cxn ang="0">
                    <a:pos x="T4" y="T5"/>
                  </a:cxn>
                  <a:cxn ang="0">
                    <a:pos x="T6" y="T7"/>
                  </a:cxn>
                  <a:cxn ang="0">
                    <a:pos x="T8" y="T9"/>
                  </a:cxn>
                  <a:cxn ang="0">
                    <a:pos x="T10" y="T11"/>
                  </a:cxn>
                  <a:cxn ang="0">
                    <a:pos x="T12" y="T13"/>
                  </a:cxn>
                </a:cxnLst>
                <a:rect l="0" t="0" r="r" b="b"/>
                <a:pathLst>
                  <a:path w="51" h="141">
                    <a:moveTo>
                      <a:pt x="47" y="17"/>
                    </a:moveTo>
                    <a:cubicBezTo>
                      <a:pt x="38" y="22"/>
                      <a:pt x="39" y="28"/>
                      <a:pt x="44" y="35"/>
                    </a:cubicBezTo>
                    <a:cubicBezTo>
                      <a:pt x="42" y="37"/>
                      <a:pt x="39" y="38"/>
                      <a:pt x="38" y="40"/>
                    </a:cubicBezTo>
                    <a:cubicBezTo>
                      <a:pt x="27" y="73"/>
                      <a:pt x="16" y="106"/>
                      <a:pt x="5" y="139"/>
                    </a:cubicBezTo>
                    <a:cubicBezTo>
                      <a:pt x="3" y="141"/>
                      <a:pt x="2" y="141"/>
                      <a:pt x="0" y="139"/>
                    </a:cubicBezTo>
                    <a:cubicBezTo>
                      <a:pt x="11" y="92"/>
                      <a:pt x="27" y="47"/>
                      <a:pt x="44" y="0"/>
                    </a:cubicBezTo>
                    <a:cubicBezTo>
                      <a:pt x="51" y="7"/>
                      <a:pt x="46" y="12"/>
                      <a:pt x="47" y="17"/>
                    </a:cubicBezTo>
                    <a:close/>
                  </a:path>
                </a:pathLst>
              </a:custGeom>
              <a:solidFill>
                <a:srgbClr val="6C52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2" name="Freeform 320">
                <a:extLst>
                  <a:ext uri="{FF2B5EF4-FFF2-40B4-BE49-F238E27FC236}">
                    <a16:creationId xmlns:a16="http://schemas.microsoft.com/office/drawing/2014/main" id="{023A626B-3506-4B11-B207-5CFF6B67B0A2}"/>
                  </a:ext>
                </a:extLst>
              </p:cNvPr>
              <p:cNvSpPr>
                <a:spLocks/>
              </p:cNvSpPr>
              <p:nvPr/>
            </p:nvSpPr>
            <p:spPr bwMode="auto">
              <a:xfrm>
                <a:off x="1226" y="2291"/>
                <a:ext cx="29" cy="154"/>
              </a:xfrm>
              <a:custGeom>
                <a:avLst/>
                <a:gdLst>
                  <a:gd name="T0" fmla="*/ 5 w 26"/>
                  <a:gd name="T1" fmla="*/ 137 h 137"/>
                  <a:gd name="T2" fmla="*/ 1 w 26"/>
                  <a:gd name="T3" fmla="*/ 125 h 137"/>
                  <a:gd name="T4" fmla="*/ 21 w 26"/>
                  <a:gd name="T5" fmla="*/ 0 h 137"/>
                  <a:gd name="T6" fmla="*/ 26 w 26"/>
                  <a:gd name="T7" fmla="*/ 1 h 137"/>
                  <a:gd name="T8" fmla="*/ 5 w 26"/>
                  <a:gd name="T9" fmla="*/ 137 h 137"/>
                </a:gdLst>
                <a:ahLst/>
                <a:cxnLst>
                  <a:cxn ang="0">
                    <a:pos x="T0" y="T1"/>
                  </a:cxn>
                  <a:cxn ang="0">
                    <a:pos x="T2" y="T3"/>
                  </a:cxn>
                  <a:cxn ang="0">
                    <a:pos x="T4" y="T5"/>
                  </a:cxn>
                  <a:cxn ang="0">
                    <a:pos x="T6" y="T7"/>
                  </a:cxn>
                  <a:cxn ang="0">
                    <a:pos x="T8" y="T9"/>
                  </a:cxn>
                </a:cxnLst>
                <a:rect l="0" t="0" r="r" b="b"/>
                <a:pathLst>
                  <a:path w="26" h="137">
                    <a:moveTo>
                      <a:pt x="5" y="137"/>
                    </a:moveTo>
                    <a:cubicBezTo>
                      <a:pt x="0" y="134"/>
                      <a:pt x="2" y="129"/>
                      <a:pt x="1" y="125"/>
                    </a:cubicBezTo>
                    <a:cubicBezTo>
                      <a:pt x="0" y="82"/>
                      <a:pt x="16" y="42"/>
                      <a:pt x="21" y="0"/>
                    </a:cubicBezTo>
                    <a:cubicBezTo>
                      <a:pt x="23" y="0"/>
                      <a:pt x="24" y="0"/>
                      <a:pt x="26" y="1"/>
                    </a:cubicBezTo>
                    <a:cubicBezTo>
                      <a:pt x="19" y="46"/>
                      <a:pt x="12" y="91"/>
                      <a:pt x="5" y="137"/>
                    </a:cubicBezTo>
                    <a:close/>
                  </a:path>
                </a:pathLst>
              </a:custGeom>
              <a:solidFill>
                <a:srgbClr val="8666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3" name="Freeform 321">
                <a:extLst>
                  <a:ext uri="{FF2B5EF4-FFF2-40B4-BE49-F238E27FC236}">
                    <a16:creationId xmlns:a16="http://schemas.microsoft.com/office/drawing/2014/main" id="{135683BA-59F5-438F-9BBF-C6A1F3A8D62B}"/>
                  </a:ext>
                </a:extLst>
              </p:cNvPr>
              <p:cNvSpPr>
                <a:spLocks/>
              </p:cNvSpPr>
              <p:nvPr/>
            </p:nvSpPr>
            <p:spPr bwMode="auto">
              <a:xfrm>
                <a:off x="797" y="2382"/>
                <a:ext cx="73" cy="147"/>
              </a:xfrm>
              <a:custGeom>
                <a:avLst/>
                <a:gdLst>
                  <a:gd name="T0" fmla="*/ 59 w 65"/>
                  <a:gd name="T1" fmla="*/ 12 h 131"/>
                  <a:gd name="T2" fmla="*/ 6 w 65"/>
                  <a:gd name="T3" fmla="*/ 131 h 131"/>
                  <a:gd name="T4" fmla="*/ 2 w 65"/>
                  <a:gd name="T5" fmla="*/ 124 h 131"/>
                  <a:gd name="T6" fmla="*/ 55 w 65"/>
                  <a:gd name="T7" fmla="*/ 0 h 131"/>
                  <a:gd name="T8" fmla="*/ 59 w 65"/>
                  <a:gd name="T9" fmla="*/ 12 h 131"/>
                </a:gdLst>
                <a:ahLst/>
                <a:cxnLst>
                  <a:cxn ang="0">
                    <a:pos x="T0" y="T1"/>
                  </a:cxn>
                  <a:cxn ang="0">
                    <a:pos x="T2" y="T3"/>
                  </a:cxn>
                  <a:cxn ang="0">
                    <a:pos x="T4" y="T5"/>
                  </a:cxn>
                  <a:cxn ang="0">
                    <a:pos x="T6" y="T7"/>
                  </a:cxn>
                  <a:cxn ang="0">
                    <a:pos x="T8" y="T9"/>
                  </a:cxn>
                </a:cxnLst>
                <a:rect l="0" t="0" r="r" b="b"/>
                <a:pathLst>
                  <a:path w="65" h="131">
                    <a:moveTo>
                      <a:pt x="59" y="12"/>
                    </a:moveTo>
                    <a:cubicBezTo>
                      <a:pt x="29" y="46"/>
                      <a:pt x="26" y="92"/>
                      <a:pt x="6" y="131"/>
                    </a:cubicBezTo>
                    <a:cubicBezTo>
                      <a:pt x="0" y="131"/>
                      <a:pt x="1" y="128"/>
                      <a:pt x="2" y="124"/>
                    </a:cubicBezTo>
                    <a:cubicBezTo>
                      <a:pt x="17" y="81"/>
                      <a:pt x="30" y="38"/>
                      <a:pt x="55" y="0"/>
                    </a:cubicBezTo>
                    <a:cubicBezTo>
                      <a:pt x="65" y="1"/>
                      <a:pt x="60" y="7"/>
                      <a:pt x="59" y="12"/>
                    </a:cubicBezTo>
                    <a:close/>
                  </a:path>
                </a:pathLst>
              </a:custGeom>
              <a:solidFill>
                <a:srgbClr val="795B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4" name="Freeform 322">
                <a:extLst>
                  <a:ext uri="{FF2B5EF4-FFF2-40B4-BE49-F238E27FC236}">
                    <a16:creationId xmlns:a16="http://schemas.microsoft.com/office/drawing/2014/main" id="{635D9F9C-29D7-40BC-8DEF-57BCCAF7FCE2}"/>
                  </a:ext>
                </a:extLst>
              </p:cNvPr>
              <p:cNvSpPr>
                <a:spLocks/>
              </p:cNvSpPr>
              <p:nvPr/>
            </p:nvSpPr>
            <p:spPr bwMode="auto">
              <a:xfrm>
                <a:off x="727" y="2360"/>
                <a:ext cx="82" cy="152"/>
              </a:xfrm>
              <a:custGeom>
                <a:avLst/>
                <a:gdLst>
                  <a:gd name="T0" fmla="*/ 70 w 73"/>
                  <a:gd name="T1" fmla="*/ 0 h 136"/>
                  <a:gd name="T2" fmla="*/ 73 w 73"/>
                  <a:gd name="T3" fmla="*/ 5 h 136"/>
                  <a:gd name="T4" fmla="*/ 39 w 73"/>
                  <a:gd name="T5" fmla="*/ 64 h 136"/>
                  <a:gd name="T6" fmla="*/ 19 w 73"/>
                  <a:gd name="T7" fmla="*/ 110 h 136"/>
                  <a:gd name="T8" fmla="*/ 5 w 73"/>
                  <a:gd name="T9" fmla="*/ 136 h 136"/>
                  <a:gd name="T10" fmla="*/ 0 w 73"/>
                  <a:gd name="T11" fmla="*/ 135 h 136"/>
                  <a:gd name="T12" fmla="*/ 70 w 73"/>
                  <a:gd name="T13" fmla="*/ 0 h 136"/>
                </a:gdLst>
                <a:ahLst/>
                <a:cxnLst>
                  <a:cxn ang="0">
                    <a:pos x="T0" y="T1"/>
                  </a:cxn>
                  <a:cxn ang="0">
                    <a:pos x="T2" y="T3"/>
                  </a:cxn>
                  <a:cxn ang="0">
                    <a:pos x="T4" y="T5"/>
                  </a:cxn>
                  <a:cxn ang="0">
                    <a:pos x="T6" y="T7"/>
                  </a:cxn>
                  <a:cxn ang="0">
                    <a:pos x="T8" y="T9"/>
                  </a:cxn>
                  <a:cxn ang="0">
                    <a:pos x="T10" y="T11"/>
                  </a:cxn>
                  <a:cxn ang="0">
                    <a:pos x="T12" y="T13"/>
                  </a:cxn>
                </a:cxnLst>
                <a:rect l="0" t="0" r="r" b="b"/>
                <a:pathLst>
                  <a:path w="73" h="136">
                    <a:moveTo>
                      <a:pt x="70" y="0"/>
                    </a:moveTo>
                    <a:cubicBezTo>
                      <a:pt x="71" y="2"/>
                      <a:pt x="72" y="3"/>
                      <a:pt x="73" y="5"/>
                    </a:cubicBezTo>
                    <a:cubicBezTo>
                      <a:pt x="65" y="26"/>
                      <a:pt x="54" y="46"/>
                      <a:pt x="39" y="64"/>
                    </a:cubicBezTo>
                    <a:cubicBezTo>
                      <a:pt x="29" y="76"/>
                      <a:pt x="26" y="95"/>
                      <a:pt x="19" y="110"/>
                    </a:cubicBezTo>
                    <a:cubicBezTo>
                      <a:pt x="15" y="119"/>
                      <a:pt x="10" y="127"/>
                      <a:pt x="5" y="136"/>
                    </a:cubicBezTo>
                    <a:cubicBezTo>
                      <a:pt x="3" y="136"/>
                      <a:pt x="2" y="136"/>
                      <a:pt x="0" y="135"/>
                    </a:cubicBezTo>
                    <a:cubicBezTo>
                      <a:pt x="17" y="87"/>
                      <a:pt x="45" y="45"/>
                      <a:pt x="70" y="0"/>
                    </a:cubicBezTo>
                    <a:close/>
                  </a:path>
                </a:pathLst>
              </a:custGeom>
              <a:solidFill>
                <a:srgbClr val="7B5F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5" name="Freeform 323">
                <a:extLst>
                  <a:ext uri="{FF2B5EF4-FFF2-40B4-BE49-F238E27FC236}">
                    <a16:creationId xmlns:a16="http://schemas.microsoft.com/office/drawing/2014/main" id="{E09CB835-4603-4D63-A040-A7F2735E4565}"/>
                  </a:ext>
                </a:extLst>
              </p:cNvPr>
              <p:cNvSpPr>
                <a:spLocks/>
              </p:cNvSpPr>
              <p:nvPr/>
            </p:nvSpPr>
            <p:spPr bwMode="auto">
              <a:xfrm>
                <a:off x="765" y="2518"/>
                <a:ext cx="53" cy="47"/>
              </a:xfrm>
              <a:custGeom>
                <a:avLst/>
                <a:gdLst>
                  <a:gd name="T0" fmla="*/ 30 w 47"/>
                  <a:gd name="T1" fmla="*/ 3 h 42"/>
                  <a:gd name="T2" fmla="*/ 34 w 47"/>
                  <a:gd name="T3" fmla="*/ 10 h 42"/>
                  <a:gd name="T4" fmla="*/ 47 w 47"/>
                  <a:gd name="T5" fmla="*/ 19 h 42"/>
                  <a:gd name="T6" fmla="*/ 42 w 47"/>
                  <a:gd name="T7" fmla="*/ 42 h 42"/>
                  <a:gd name="T8" fmla="*/ 3 w 47"/>
                  <a:gd name="T9" fmla="*/ 20 h 42"/>
                  <a:gd name="T10" fmla="*/ 0 w 47"/>
                  <a:gd name="T11" fmla="*/ 15 h 42"/>
                  <a:gd name="T12" fmla="*/ 16 w 47"/>
                  <a:gd name="T13" fmla="*/ 9 h 42"/>
                  <a:gd name="T14" fmla="*/ 21 w 47"/>
                  <a:gd name="T15" fmla="*/ 4 h 42"/>
                  <a:gd name="T16" fmla="*/ 30 w 47"/>
                  <a:gd name="T17" fmla="*/ 3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7" h="42">
                    <a:moveTo>
                      <a:pt x="30" y="3"/>
                    </a:moveTo>
                    <a:cubicBezTo>
                      <a:pt x="32" y="5"/>
                      <a:pt x="33" y="8"/>
                      <a:pt x="34" y="10"/>
                    </a:cubicBezTo>
                    <a:cubicBezTo>
                      <a:pt x="37" y="15"/>
                      <a:pt x="42" y="16"/>
                      <a:pt x="47" y="19"/>
                    </a:cubicBezTo>
                    <a:cubicBezTo>
                      <a:pt x="45" y="27"/>
                      <a:pt x="44" y="34"/>
                      <a:pt x="42" y="42"/>
                    </a:cubicBezTo>
                    <a:cubicBezTo>
                      <a:pt x="29" y="35"/>
                      <a:pt x="16" y="27"/>
                      <a:pt x="3" y="20"/>
                    </a:cubicBezTo>
                    <a:cubicBezTo>
                      <a:pt x="2" y="18"/>
                      <a:pt x="1" y="16"/>
                      <a:pt x="0" y="15"/>
                    </a:cubicBezTo>
                    <a:cubicBezTo>
                      <a:pt x="3" y="6"/>
                      <a:pt x="7" y="3"/>
                      <a:pt x="16" y="9"/>
                    </a:cubicBezTo>
                    <a:cubicBezTo>
                      <a:pt x="21" y="13"/>
                      <a:pt x="25" y="13"/>
                      <a:pt x="21" y="4"/>
                    </a:cubicBezTo>
                    <a:cubicBezTo>
                      <a:pt x="20" y="0"/>
                      <a:pt x="27" y="4"/>
                      <a:pt x="30" y="3"/>
                    </a:cubicBezTo>
                    <a:close/>
                  </a:path>
                </a:pathLst>
              </a:custGeom>
              <a:solidFill>
                <a:srgbClr val="D4AE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6" name="Freeform 324">
                <a:extLst>
                  <a:ext uri="{FF2B5EF4-FFF2-40B4-BE49-F238E27FC236}">
                    <a16:creationId xmlns:a16="http://schemas.microsoft.com/office/drawing/2014/main" id="{B5BA1041-A52D-4B86-992A-62E48D5A3CC6}"/>
                  </a:ext>
                </a:extLst>
              </p:cNvPr>
              <p:cNvSpPr>
                <a:spLocks/>
              </p:cNvSpPr>
              <p:nvPr/>
            </p:nvSpPr>
            <p:spPr bwMode="auto">
              <a:xfrm>
                <a:off x="1358" y="2153"/>
                <a:ext cx="39" cy="153"/>
              </a:xfrm>
              <a:custGeom>
                <a:avLst/>
                <a:gdLst>
                  <a:gd name="T0" fmla="*/ 8 w 35"/>
                  <a:gd name="T1" fmla="*/ 128 h 136"/>
                  <a:gd name="T2" fmla="*/ 0 w 35"/>
                  <a:gd name="T3" fmla="*/ 136 h 136"/>
                  <a:gd name="T4" fmla="*/ 17 w 35"/>
                  <a:gd name="T5" fmla="*/ 43 h 136"/>
                  <a:gd name="T6" fmla="*/ 28 w 35"/>
                  <a:gd name="T7" fmla="*/ 0 h 136"/>
                  <a:gd name="T8" fmla="*/ 31 w 35"/>
                  <a:gd name="T9" fmla="*/ 0 h 136"/>
                  <a:gd name="T10" fmla="*/ 24 w 35"/>
                  <a:gd name="T11" fmla="*/ 45 h 136"/>
                  <a:gd name="T12" fmla="*/ 8 w 35"/>
                  <a:gd name="T13" fmla="*/ 128 h 136"/>
                </a:gdLst>
                <a:ahLst/>
                <a:cxnLst>
                  <a:cxn ang="0">
                    <a:pos x="T0" y="T1"/>
                  </a:cxn>
                  <a:cxn ang="0">
                    <a:pos x="T2" y="T3"/>
                  </a:cxn>
                  <a:cxn ang="0">
                    <a:pos x="T4" y="T5"/>
                  </a:cxn>
                  <a:cxn ang="0">
                    <a:pos x="T6" y="T7"/>
                  </a:cxn>
                  <a:cxn ang="0">
                    <a:pos x="T8" y="T9"/>
                  </a:cxn>
                  <a:cxn ang="0">
                    <a:pos x="T10" y="T11"/>
                  </a:cxn>
                  <a:cxn ang="0">
                    <a:pos x="T12" y="T13"/>
                  </a:cxn>
                </a:cxnLst>
                <a:rect l="0" t="0" r="r" b="b"/>
                <a:pathLst>
                  <a:path w="35" h="136">
                    <a:moveTo>
                      <a:pt x="8" y="128"/>
                    </a:moveTo>
                    <a:cubicBezTo>
                      <a:pt x="5" y="131"/>
                      <a:pt x="3" y="134"/>
                      <a:pt x="0" y="136"/>
                    </a:cubicBezTo>
                    <a:cubicBezTo>
                      <a:pt x="0" y="104"/>
                      <a:pt x="11" y="74"/>
                      <a:pt x="17" y="43"/>
                    </a:cubicBezTo>
                    <a:cubicBezTo>
                      <a:pt x="19" y="28"/>
                      <a:pt x="22" y="13"/>
                      <a:pt x="28" y="0"/>
                    </a:cubicBezTo>
                    <a:cubicBezTo>
                      <a:pt x="29" y="0"/>
                      <a:pt x="30" y="0"/>
                      <a:pt x="31" y="0"/>
                    </a:cubicBezTo>
                    <a:cubicBezTo>
                      <a:pt x="35" y="16"/>
                      <a:pt x="27" y="30"/>
                      <a:pt x="24" y="45"/>
                    </a:cubicBezTo>
                    <a:cubicBezTo>
                      <a:pt x="18" y="73"/>
                      <a:pt x="9" y="100"/>
                      <a:pt x="8" y="128"/>
                    </a:cubicBezTo>
                    <a:close/>
                  </a:path>
                </a:pathLst>
              </a:custGeom>
              <a:solidFill>
                <a:srgbClr val="B790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7" name="Freeform 325">
                <a:extLst>
                  <a:ext uri="{FF2B5EF4-FFF2-40B4-BE49-F238E27FC236}">
                    <a16:creationId xmlns:a16="http://schemas.microsoft.com/office/drawing/2014/main" id="{64E008B0-E098-405E-9346-2F496FF65994}"/>
                  </a:ext>
                </a:extLst>
              </p:cNvPr>
              <p:cNvSpPr>
                <a:spLocks/>
              </p:cNvSpPr>
              <p:nvPr/>
            </p:nvSpPr>
            <p:spPr bwMode="auto">
              <a:xfrm>
                <a:off x="1417" y="2379"/>
                <a:ext cx="22" cy="140"/>
              </a:xfrm>
              <a:custGeom>
                <a:avLst/>
                <a:gdLst>
                  <a:gd name="T0" fmla="*/ 7 w 19"/>
                  <a:gd name="T1" fmla="*/ 125 h 125"/>
                  <a:gd name="T2" fmla="*/ 19 w 19"/>
                  <a:gd name="T3" fmla="*/ 0 h 125"/>
                  <a:gd name="T4" fmla="*/ 7 w 19"/>
                  <a:gd name="T5" fmla="*/ 125 h 125"/>
                </a:gdLst>
                <a:ahLst/>
                <a:cxnLst>
                  <a:cxn ang="0">
                    <a:pos x="T0" y="T1"/>
                  </a:cxn>
                  <a:cxn ang="0">
                    <a:pos x="T2" y="T3"/>
                  </a:cxn>
                  <a:cxn ang="0">
                    <a:pos x="T4" y="T5"/>
                  </a:cxn>
                </a:cxnLst>
                <a:rect l="0" t="0" r="r" b="b"/>
                <a:pathLst>
                  <a:path w="19" h="125">
                    <a:moveTo>
                      <a:pt x="7" y="125"/>
                    </a:moveTo>
                    <a:cubicBezTo>
                      <a:pt x="0" y="82"/>
                      <a:pt x="7" y="41"/>
                      <a:pt x="19" y="0"/>
                    </a:cubicBezTo>
                    <a:cubicBezTo>
                      <a:pt x="15" y="42"/>
                      <a:pt x="7" y="83"/>
                      <a:pt x="7" y="125"/>
                    </a:cubicBezTo>
                    <a:close/>
                  </a:path>
                </a:pathLst>
              </a:custGeom>
              <a:solidFill>
                <a:srgbClr val="A17B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8" name="Freeform 326">
                <a:extLst>
                  <a:ext uri="{FF2B5EF4-FFF2-40B4-BE49-F238E27FC236}">
                    <a16:creationId xmlns:a16="http://schemas.microsoft.com/office/drawing/2014/main" id="{3336D4FC-1B74-44BC-8B02-87D2515ED7DA}"/>
                  </a:ext>
                </a:extLst>
              </p:cNvPr>
              <p:cNvSpPr>
                <a:spLocks/>
              </p:cNvSpPr>
              <p:nvPr/>
            </p:nvSpPr>
            <p:spPr bwMode="auto">
              <a:xfrm>
                <a:off x="1467" y="1753"/>
                <a:ext cx="21" cy="145"/>
              </a:xfrm>
              <a:custGeom>
                <a:avLst/>
                <a:gdLst>
                  <a:gd name="T0" fmla="*/ 4 w 19"/>
                  <a:gd name="T1" fmla="*/ 129 h 129"/>
                  <a:gd name="T2" fmla="*/ 0 w 19"/>
                  <a:gd name="T3" fmla="*/ 93 h 129"/>
                  <a:gd name="T4" fmla="*/ 2 w 19"/>
                  <a:gd name="T5" fmla="*/ 54 h 129"/>
                  <a:gd name="T6" fmla="*/ 14 w 19"/>
                  <a:gd name="T7" fmla="*/ 0 h 129"/>
                  <a:gd name="T8" fmla="*/ 4 w 19"/>
                  <a:gd name="T9" fmla="*/ 129 h 129"/>
                </a:gdLst>
                <a:ahLst/>
                <a:cxnLst>
                  <a:cxn ang="0">
                    <a:pos x="T0" y="T1"/>
                  </a:cxn>
                  <a:cxn ang="0">
                    <a:pos x="T2" y="T3"/>
                  </a:cxn>
                  <a:cxn ang="0">
                    <a:pos x="T4" y="T5"/>
                  </a:cxn>
                  <a:cxn ang="0">
                    <a:pos x="T6" y="T7"/>
                  </a:cxn>
                  <a:cxn ang="0">
                    <a:pos x="T8" y="T9"/>
                  </a:cxn>
                </a:cxnLst>
                <a:rect l="0" t="0" r="r" b="b"/>
                <a:pathLst>
                  <a:path w="19" h="129">
                    <a:moveTo>
                      <a:pt x="4" y="129"/>
                    </a:moveTo>
                    <a:cubicBezTo>
                      <a:pt x="1" y="117"/>
                      <a:pt x="7" y="104"/>
                      <a:pt x="0" y="93"/>
                    </a:cubicBezTo>
                    <a:cubicBezTo>
                      <a:pt x="5" y="80"/>
                      <a:pt x="2" y="67"/>
                      <a:pt x="2" y="54"/>
                    </a:cubicBezTo>
                    <a:cubicBezTo>
                      <a:pt x="2" y="35"/>
                      <a:pt x="3" y="17"/>
                      <a:pt x="14" y="0"/>
                    </a:cubicBezTo>
                    <a:cubicBezTo>
                      <a:pt x="5" y="43"/>
                      <a:pt x="19" y="87"/>
                      <a:pt x="4" y="129"/>
                    </a:cubicBezTo>
                    <a:close/>
                  </a:path>
                </a:pathLst>
              </a:custGeom>
              <a:solidFill>
                <a:srgbClr val="BC96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9" name="Freeform 327">
                <a:extLst>
                  <a:ext uri="{FF2B5EF4-FFF2-40B4-BE49-F238E27FC236}">
                    <a16:creationId xmlns:a16="http://schemas.microsoft.com/office/drawing/2014/main" id="{29FADF1A-D724-45E1-9577-5DE1801E5D84}"/>
                  </a:ext>
                </a:extLst>
              </p:cNvPr>
              <p:cNvSpPr>
                <a:spLocks/>
              </p:cNvSpPr>
              <p:nvPr/>
            </p:nvSpPr>
            <p:spPr bwMode="auto">
              <a:xfrm>
                <a:off x="1340" y="1425"/>
                <a:ext cx="18" cy="130"/>
              </a:xfrm>
              <a:custGeom>
                <a:avLst/>
                <a:gdLst>
                  <a:gd name="T0" fmla="*/ 15 w 16"/>
                  <a:gd name="T1" fmla="*/ 85 h 116"/>
                  <a:gd name="T2" fmla="*/ 16 w 16"/>
                  <a:gd name="T3" fmla="*/ 116 h 116"/>
                  <a:gd name="T4" fmla="*/ 6 w 16"/>
                  <a:gd name="T5" fmla="*/ 83 h 116"/>
                  <a:gd name="T6" fmla="*/ 10 w 16"/>
                  <a:gd name="T7" fmla="*/ 0 h 116"/>
                  <a:gd name="T8" fmla="*/ 15 w 16"/>
                  <a:gd name="T9" fmla="*/ 85 h 116"/>
                </a:gdLst>
                <a:ahLst/>
                <a:cxnLst>
                  <a:cxn ang="0">
                    <a:pos x="T0" y="T1"/>
                  </a:cxn>
                  <a:cxn ang="0">
                    <a:pos x="T2" y="T3"/>
                  </a:cxn>
                  <a:cxn ang="0">
                    <a:pos x="T4" y="T5"/>
                  </a:cxn>
                  <a:cxn ang="0">
                    <a:pos x="T6" y="T7"/>
                  </a:cxn>
                  <a:cxn ang="0">
                    <a:pos x="T8" y="T9"/>
                  </a:cxn>
                </a:cxnLst>
                <a:rect l="0" t="0" r="r" b="b"/>
                <a:pathLst>
                  <a:path w="16" h="116">
                    <a:moveTo>
                      <a:pt x="15" y="85"/>
                    </a:moveTo>
                    <a:cubicBezTo>
                      <a:pt x="16" y="95"/>
                      <a:pt x="16" y="106"/>
                      <a:pt x="16" y="116"/>
                    </a:cubicBezTo>
                    <a:cubicBezTo>
                      <a:pt x="0" y="109"/>
                      <a:pt x="8" y="94"/>
                      <a:pt x="6" y="83"/>
                    </a:cubicBezTo>
                    <a:cubicBezTo>
                      <a:pt x="2" y="55"/>
                      <a:pt x="3" y="27"/>
                      <a:pt x="10" y="0"/>
                    </a:cubicBezTo>
                    <a:cubicBezTo>
                      <a:pt x="15" y="28"/>
                      <a:pt x="7" y="57"/>
                      <a:pt x="15" y="85"/>
                    </a:cubicBezTo>
                    <a:close/>
                  </a:path>
                </a:pathLst>
              </a:custGeom>
              <a:solidFill>
                <a:srgbClr val="9F7C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0" name="Freeform 328">
                <a:extLst>
                  <a:ext uri="{FF2B5EF4-FFF2-40B4-BE49-F238E27FC236}">
                    <a16:creationId xmlns:a16="http://schemas.microsoft.com/office/drawing/2014/main" id="{EEDAEF12-5B58-48A8-A35C-9DBE5E8E4F61}"/>
                  </a:ext>
                </a:extLst>
              </p:cNvPr>
              <p:cNvSpPr>
                <a:spLocks/>
              </p:cNvSpPr>
              <p:nvPr/>
            </p:nvSpPr>
            <p:spPr bwMode="auto">
              <a:xfrm>
                <a:off x="1391" y="2348"/>
                <a:ext cx="22" cy="137"/>
              </a:xfrm>
              <a:custGeom>
                <a:avLst/>
                <a:gdLst>
                  <a:gd name="T0" fmla="*/ 15 w 19"/>
                  <a:gd name="T1" fmla="*/ 0 h 122"/>
                  <a:gd name="T2" fmla="*/ 0 w 19"/>
                  <a:gd name="T3" fmla="*/ 122 h 122"/>
                  <a:gd name="T4" fmla="*/ 15 w 19"/>
                  <a:gd name="T5" fmla="*/ 0 h 122"/>
                </a:gdLst>
                <a:ahLst/>
                <a:cxnLst>
                  <a:cxn ang="0">
                    <a:pos x="T0" y="T1"/>
                  </a:cxn>
                  <a:cxn ang="0">
                    <a:pos x="T2" y="T3"/>
                  </a:cxn>
                  <a:cxn ang="0">
                    <a:pos x="T4" y="T5"/>
                  </a:cxn>
                </a:cxnLst>
                <a:rect l="0" t="0" r="r" b="b"/>
                <a:pathLst>
                  <a:path w="19" h="122">
                    <a:moveTo>
                      <a:pt x="15" y="0"/>
                    </a:moveTo>
                    <a:cubicBezTo>
                      <a:pt x="19" y="42"/>
                      <a:pt x="9" y="82"/>
                      <a:pt x="0" y="122"/>
                    </a:cubicBezTo>
                    <a:cubicBezTo>
                      <a:pt x="0" y="81"/>
                      <a:pt x="12" y="41"/>
                      <a:pt x="15" y="0"/>
                    </a:cubicBezTo>
                    <a:close/>
                  </a:path>
                </a:pathLst>
              </a:custGeom>
              <a:solidFill>
                <a:srgbClr val="A47C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1" name="Freeform 329">
                <a:extLst>
                  <a:ext uri="{FF2B5EF4-FFF2-40B4-BE49-F238E27FC236}">
                    <a16:creationId xmlns:a16="http://schemas.microsoft.com/office/drawing/2014/main" id="{D32EA33E-FBF6-4B37-847D-05B690F59539}"/>
                  </a:ext>
                </a:extLst>
              </p:cNvPr>
              <p:cNvSpPr>
                <a:spLocks/>
              </p:cNvSpPr>
              <p:nvPr/>
            </p:nvSpPr>
            <p:spPr bwMode="auto">
              <a:xfrm>
                <a:off x="1439" y="2133"/>
                <a:ext cx="34" cy="131"/>
              </a:xfrm>
              <a:custGeom>
                <a:avLst/>
                <a:gdLst>
                  <a:gd name="T0" fmla="*/ 12 w 31"/>
                  <a:gd name="T1" fmla="*/ 98 h 117"/>
                  <a:gd name="T2" fmla="*/ 0 w 31"/>
                  <a:gd name="T3" fmla="*/ 117 h 117"/>
                  <a:gd name="T4" fmla="*/ 27 w 31"/>
                  <a:gd name="T5" fmla="*/ 0 h 117"/>
                  <a:gd name="T6" fmla="*/ 24 w 31"/>
                  <a:gd name="T7" fmla="*/ 29 h 117"/>
                  <a:gd name="T8" fmla="*/ 17 w 31"/>
                  <a:gd name="T9" fmla="*/ 60 h 117"/>
                  <a:gd name="T10" fmla="*/ 16 w 31"/>
                  <a:gd name="T11" fmla="*/ 98 h 117"/>
                  <a:gd name="T12" fmla="*/ 12 w 31"/>
                  <a:gd name="T13" fmla="*/ 98 h 117"/>
                </a:gdLst>
                <a:ahLst/>
                <a:cxnLst>
                  <a:cxn ang="0">
                    <a:pos x="T0" y="T1"/>
                  </a:cxn>
                  <a:cxn ang="0">
                    <a:pos x="T2" y="T3"/>
                  </a:cxn>
                  <a:cxn ang="0">
                    <a:pos x="T4" y="T5"/>
                  </a:cxn>
                  <a:cxn ang="0">
                    <a:pos x="T6" y="T7"/>
                  </a:cxn>
                  <a:cxn ang="0">
                    <a:pos x="T8" y="T9"/>
                  </a:cxn>
                  <a:cxn ang="0">
                    <a:pos x="T10" y="T11"/>
                  </a:cxn>
                  <a:cxn ang="0">
                    <a:pos x="T12" y="T13"/>
                  </a:cxn>
                </a:cxnLst>
                <a:rect l="0" t="0" r="r" b="b"/>
                <a:pathLst>
                  <a:path w="31" h="117">
                    <a:moveTo>
                      <a:pt x="12" y="98"/>
                    </a:moveTo>
                    <a:cubicBezTo>
                      <a:pt x="6" y="101"/>
                      <a:pt x="6" y="109"/>
                      <a:pt x="0" y="117"/>
                    </a:cubicBezTo>
                    <a:cubicBezTo>
                      <a:pt x="5" y="75"/>
                      <a:pt x="14" y="37"/>
                      <a:pt x="27" y="0"/>
                    </a:cubicBezTo>
                    <a:cubicBezTo>
                      <a:pt x="31" y="10"/>
                      <a:pt x="26" y="19"/>
                      <a:pt x="24" y="29"/>
                    </a:cubicBezTo>
                    <a:cubicBezTo>
                      <a:pt x="23" y="39"/>
                      <a:pt x="19" y="49"/>
                      <a:pt x="17" y="60"/>
                    </a:cubicBezTo>
                    <a:cubicBezTo>
                      <a:pt x="15" y="72"/>
                      <a:pt x="7" y="85"/>
                      <a:pt x="16" y="98"/>
                    </a:cubicBezTo>
                    <a:cubicBezTo>
                      <a:pt x="15" y="99"/>
                      <a:pt x="13" y="99"/>
                      <a:pt x="12" y="98"/>
                    </a:cubicBezTo>
                    <a:close/>
                  </a:path>
                </a:pathLst>
              </a:custGeom>
              <a:solidFill>
                <a:srgbClr val="BC967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2" name="Freeform 330">
                <a:extLst>
                  <a:ext uri="{FF2B5EF4-FFF2-40B4-BE49-F238E27FC236}">
                    <a16:creationId xmlns:a16="http://schemas.microsoft.com/office/drawing/2014/main" id="{694ED438-792D-4A98-AB5C-DC6E32CD7A5D}"/>
                  </a:ext>
                </a:extLst>
              </p:cNvPr>
              <p:cNvSpPr>
                <a:spLocks/>
              </p:cNvSpPr>
              <p:nvPr/>
            </p:nvSpPr>
            <p:spPr bwMode="auto">
              <a:xfrm>
                <a:off x="953" y="1708"/>
                <a:ext cx="54" cy="139"/>
              </a:xfrm>
              <a:custGeom>
                <a:avLst/>
                <a:gdLst>
                  <a:gd name="T0" fmla="*/ 44 w 48"/>
                  <a:gd name="T1" fmla="*/ 0 h 124"/>
                  <a:gd name="T2" fmla="*/ 48 w 48"/>
                  <a:gd name="T3" fmla="*/ 8 h 124"/>
                  <a:gd name="T4" fmla="*/ 7 w 48"/>
                  <a:gd name="T5" fmla="*/ 123 h 124"/>
                  <a:gd name="T6" fmla="*/ 3 w 48"/>
                  <a:gd name="T7" fmla="*/ 115 h 124"/>
                  <a:gd name="T8" fmla="*/ 44 w 48"/>
                  <a:gd name="T9" fmla="*/ 0 h 124"/>
                </a:gdLst>
                <a:ahLst/>
                <a:cxnLst>
                  <a:cxn ang="0">
                    <a:pos x="T0" y="T1"/>
                  </a:cxn>
                  <a:cxn ang="0">
                    <a:pos x="T2" y="T3"/>
                  </a:cxn>
                  <a:cxn ang="0">
                    <a:pos x="T4" y="T5"/>
                  </a:cxn>
                  <a:cxn ang="0">
                    <a:pos x="T6" y="T7"/>
                  </a:cxn>
                  <a:cxn ang="0">
                    <a:pos x="T8" y="T9"/>
                  </a:cxn>
                </a:cxnLst>
                <a:rect l="0" t="0" r="r" b="b"/>
                <a:pathLst>
                  <a:path w="48" h="124">
                    <a:moveTo>
                      <a:pt x="44" y="0"/>
                    </a:moveTo>
                    <a:cubicBezTo>
                      <a:pt x="48" y="2"/>
                      <a:pt x="48" y="5"/>
                      <a:pt x="48" y="8"/>
                    </a:cubicBezTo>
                    <a:cubicBezTo>
                      <a:pt x="34" y="46"/>
                      <a:pt x="21" y="85"/>
                      <a:pt x="7" y="123"/>
                    </a:cubicBezTo>
                    <a:cubicBezTo>
                      <a:pt x="0" y="124"/>
                      <a:pt x="3" y="119"/>
                      <a:pt x="3" y="115"/>
                    </a:cubicBezTo>
                    <a:cubicBezTo>
                      <a:pt x="15" y="76"/>
                      <a:pt x="28" y="38"/>
                      <a:pt x="44" y="0"/>
                    </a:cubicBezTo>
                    <a:close/>
                  </a:path>
                </a:pathLst>
              </a:custGeom>
              <a:solidFill>
                <a:srgbClr val="8158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3" name="Freeform 331">
                <a:extLst>
                  <a:ext uri="{FF2B5EF4-FFF2-40B4-BE49-F238E27FC236}">
                    <a16:creationId xmlns:a16="http://schemas.microsoft.com/office/drawing/2014/main" id="{1F33EEF9-CBA5-4A8B-BD01-32463483858C}"/>
                  </a:ext>
                </a:extLst>
              </p:cNvPr>
              <p:cNvSpPr>
                <a:spLocks/>
              </p:cNvSpPr>
              <p:nvPr/>
            </p:nvSpPr>
            <p:spPr bwMode="auto">
              <a:xfrm>
                <a:off x="1038" y="1276"/>
                <a:ext cx="58" cy="134"/>
              </a:xfrm>
              <a:custGeom>
                <a:avLst/>
                <a:gdLst>
                  <a:gd name="T0" fmla="*/ 8 w 51"/>
                  <a:gd name="T1" fmla="*/ 117 h 120"/>
                  <a:gd name="T2" fmla="*/ 0 w 51"/>
                  <a:gd name="T3" fmla="*/ 113 h 120"/>
                  <a:gd name="T4" fmla="*/ 46 w 51"/>
                  <a:gd name="T5" fmla="*/ 0 h 120"/>
                  <a:gd name="T6" fmla="*/ 51 w 51"/>
                  <a:gd name="T7" fmla="*/ 2 h 120"/>
                  <a:gd name="T8" fmla="*/ 8 w 51"/>
                  <a:gd name="T9" fmla="*/ 117 h 120"/>
                </a:gdLst>
                <a:ahLst/>
                <a:cxnLst>
                  <a:cxn ang="0">
                    <a:pos x="T0" y="T1"/>
                  </a:cxn>
                  <a:cxn ang="0">
                    <a:pos x="T2" y="T3"/>
                  </a:cxn>
                  <a:cxn ang="0">
                    <a:pos x="T4" y="T5"/>
                  </a:cxn>
                  <a:cxn ang="0">
                    <a:pos x="T6" y="T7"/>
                  </a:cxn>
                  <a:cxn ang="0">
                    <a:pos x="T8" y="T9"/>
                  </a:cxn>
                </a:cxnLst>
                <a:rect l="0" t="0" r="r" b="b"/>
                <a:pathLst>
                  <a:path w="51" h="120">
                    <a:moveTo>
                      <a:pt x="8" y="117"/>
                    </a:moveTo>
                    <a:cubicBezTo>
                      <a:pt x="3" y="120"/>
                      <a:pt x="0" y="120"/>
                      <a:pt x="0" y="113"/>
                    </a:cubicBezTo>
                    <a:cubicBezTo>
                      <a:pt x="15" y="75"/>
                      <a:pt x="30" y="38"/>
                      <a:pt x="46" y="0"/>
                    </a:cubicBezTo>
                    <a:cubicBezTo>
                      <a:pt x="47" y="0"/>
                      <a:pt x="49" y="1"/>
                      <a:pt x="51" y="2"/>
                    </a:cubicBezTo>
                    <a:cubicBezTo>
                      <a:pt x="41" y="42"/>
                      <a:pt x="18" y="77"/>
                      <a:pt x="8" y="117"/>
                    </a:cubicBezTo>
                    <a:close/>
                  </a:path>
                </a:pathLst>
              </a:custGeom>
              <a:solidFill>
                <a:srgbClr val="724E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4" name="Freeform 332">
                <a:extLst>
                  <a:ext uri="{FF2B5EF4-FFF2-40B4-BE49-F238E27FC236}">
                    <a16:creationId xmlns:a16="http://schemas.microsoft.com/office/drawing/2014/main" id="{620B8FA5-53D9-4449-A6E8-FBDD05591D26}"/>
                  </a:ext>
                </a:extLst>
              </p:cNvPr>
              <p:cNvSpPr>
                <a:spLocks/>
              </p:cNvSpPr>
              <p:nvPr/>
            </p:nvSpPr>
            <p:spPr bwMode="auto">
              <a:xfrm>
                <a:off x="1249" y="1262"/>
                <a:ext cx="46" cy="151"/>
              </a:xfrm>
              <a:custGeom>
                <a:avLst/>
                <a:gdLst>
                  <a:gd name="T0" fmla="*/ 36 w 41"/>
                  <a:gd name="T1" fmla="*/ 1 h 134"/>
                  <a:gd name="T2" fmla="*/ 41 w 41"/>
                  <a:gd name="T3" fmla="*/ 0 h 134"/>
                  <a:gd name="T4" fmla="*/ 0 w 41"/>
                  <a:gd name="T5" fmla="*/ 134 h 134"/>
                  <a:gd name="T6" fmla="*/ 15 w 41"/>
                  <a:gd name="T7" fmla="*/ 83 h 134"/>
                  <a:gd name="T8" fmla="*/ 36 w 41"/>
                  <a:gd name="T9" fmla="*/ 1 h 134"/>
                </a:gdLst>
                <a:ahLst/>
                <a:cxnLst>
                  <a:cxn ang="0">
                    <a:pos x="T0" y="T1"/>
                  </a:cxn>
                  <a:cxn ang="0">
                    <a:pos x="T2" y="T3"/>
                  </a:cxn>
                  <a:cxn ang="0">
                    <a:pos x="T4" y="T5"/>
                  </a:cxn>
                  <a:cxn ang="0">
                    <a:pos x="T6" y="T7"/>
                  </a:cxn>
                  <a:cxn ang="0">
                    <a:pos x="T8" y="T9"/>
                  </a:cxn>
                </a:cxnLst>
                <a:rect l="0" t="0" r="r" b="b"/>
                <a:pathLst>
                  <a:path w="41" h="134">
                    <a:moveTo>
                      <a:pt x="36" y="1"/>
                    </a:moveTo>
                    <a:cubicBezTo>
                      <a:pt x="38" y="1"/>
                      <a:pt x="39" y="1"/>
                      <a:pt x="41" y="0"/>
                    </a:cubicBezTo>
                    <a:cubicBezTo>
                      <a:pt x="29" y="46"/>
                      <a:pt x="25" y="93"/>
                      <a:pt x="0" y="134"/>
                    </a:cubicBezTo>
                    <a:cubicBezTo>
                      <a:pt x="5" y="117"/>
                      <a:pt x="9" y="100"/>
                      <a:pt x="15" y="83"/>
                    </a:cubicBezTo>
                    <a:cubicBezTo>
                      <a:pt x="25" y="56"/>
                      <a:pt x="23" y="26"/>
                      <a:pt x="36" y="1"/>
                    </a:cubicBezTo>
                    <a:close/>
                  </a:path>
                </a:pathLst>
              </a:custGeom>
              <a:solidFill>
                <a:srgbClr val="8D6E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5" name="Freeform 333">
                <a:extLst>
                  <a:ext uri="{FF2B5EF4-FFF2-40B4-BE49-F238E27FC236}">
                    <a16:creationId xmlns:a16="http://schemas.microsoft.com/office/drawing/2014/main" id="{79612B1A-21FD-47E7-853C-B4D747BE6F4E}"/>
                  </a:ext>
                </a:extLst>
              </p:cNvPr>
              <p:cNvSpPr>
                <a:spLocks/>
              </p:cNvSpPr>
              <p:nvPr/>
            </p:nvSpPr>
            <p:spPr bwMode="auto">
              <a:xfrm>
                <a:off x="1436" y="2042"/>
                <a:ext cx="25" cy="115"/>
              </a:xfrm>
              <a:custGeom>
                <a:avLst/>
                <a:gdLst>
                  <a:gd name="T0" fmla="*/ 6 w 22"/>
                  <a:gd name="T1" fmla="*/ 3 h 103"/>
                  <a:gd name="T2" fmla="*/ 10 w 22"/>
                  <a:gd name="T3" fmla="*/ 7 h 103"/>
                  <a:gd name="T4" fmla="*/ 22 w 22"/>
                  <a:gd name="T5" fmla="*/ 0 h 103"/>
                  <a:gd name="T6" fmla="*/ 7 w 22"/>
                  <a:gd name="T7" fmla="*/ 103 h 103"/>
                  <a:gd name="T8" fmla="*/ 5 w 22"/>
                  <a:gd name="T9" fmla="*/ 76 h 103"/>
                  <a:gd name="T10" fmla="*/ 2 w 22"/>
                  <a:gd name="T11" fmla="*/ 24 h 103"/>
                  <a:gd name="T12" fmla="*/ 6 w 22"/>
                  <a:gd name="T13" fmla="*/ 3 h 103"/>
                </a:gdLst>
                <a:ahLst/>
                <a:cxnLst>
                  <a:cxn ang="0">
                    <a:pos x="T0" y="T1"/>
                  </a:cxn>
                  <a:cxn ang="0">
                    <a:pos x="T2" y="T3"/>
                  </a:cxn>
                  <a:cxn ang="0">
                    <a:pos x="T4" y="T5"/>
                  </a:cxn>
                  <a:cxn ang="0">
                    <a:pos x="T6" y="T7"/>
                  </a:cxn>
                  <a:cxn ang="0">
                    <a:pos x="T8" y="T9"/>
                  </a:cxn>
                  <a:cxn ang="0">
                    <a:pos x="T10" y="T11"/>
                  </a:cxn>
                  <a:cxn ang="0">
                    <a:pos x="T12" y="T13"/>
                  </a:cxn>
                </a:cxnLst>
                <a:rect l="0" t="0" r="r" b="b"/>
                <a:pathLst>
                  <a:path w="22" h="103">
                    <a:moveTo>
                      <a:pt x="6" y="3"/>
                    </a:moveTo>
                    <a:cubicBezTo>
                      <a:pt x="8" y="4"/>
                      <a:pt x="4" y="10"/>
                      <a:pt x="10" y="7"/>
                    </a:cubicBezTo>
                    <a:cubicBezTo>
                      <a:pt x="13" y="5"/>
                      <a:pt x="17" y="3"/>
                      <a:pt x="22" y="0"/>
                    </a:cubicBezTo>
                    <a:cubicBezTo>
                      <a:pt x="14" y="36"/>
                      <a:pt x="10" y="69"/>
                      <a:pt x="7" y="103"/>
                    </a:cubicBezTo>
                    <a:cubicBezTo>
                      <a:pt x="6" y="94"/>
                      <a:pt x="4" y="85"/>
                      <a:pt x="5" y="76"/>
                    </a:cubicBezTo>
                    <a:cubicBezTo>
                      <a:pt x="5" y="58"/>
                      <a:pt x="7" y="41"/>
                      <a:pt x="2" y="24"/>
                    </a:cubicBezTo>
                    <a:cubicBezTo>
                      <a:pt x="1" y="17"/>
                      <a:pt x="0" y="9"/>
                      <a:pt x="6" y="3"/>
                    </a:cubicBezTo>
                    <a:close/>
                  </a:path>
                </a:pathLst>
              </a:custGeom>
              <a:solidFill>
                <a:srgbClr val="B790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6" name="Freeform 334">
                <a:extLst>
                  <a:ext uri="{FF2B5EF4-FFF2-40B4-BE49-F238E27FC236}">
                    <a16:creationId xmlns:a16="http://schemas.microsoft.com/office/drawing/2014/main" id="{D3F75C1A-1473-4EC6-B883-3A9837E70D04}"/>
                  </a:ext>
                </a:extLst>
              </p:cNvPr>
              <p:cNvSpPr>
                <a:spLocks/>
              </p:cNvSpPr>
              <p:nvPr/>
            </p:nvSpPr>
            <p:spPr bwMode="auto">
              <a:xfrm>
                <a:off x="1449" y="2371"/>
                <a:ext cx="18" cy="145"/>
              </a:xfrm>
              <a:custGeom>
                <a:avLst/>
                <a:gdLst>
                  <a:gd name="T0" fmla="*/ 13 w 16"/>
                  <a:gd name="T1" fmla="*/ 0 h 129"/>
                  <a:gd name="T2" fmla="*/ 5 w 16"/>
                  <a:gd name="T3" fmla="*/ 129 h 129"/>
                  <a:gd name="T4" fmla="*/ 13 w 16"/>
                  <a:gd name="T5" fmla="*/ 0 h 129"/>
                </a:gdLst>
                <a:ahLst/>
                <a:cxnLst>
                  <a:cxn ang="0">
                    <a:pos x="T0" y="T1"/>
                  </a:cxn>
                  <a:cxn ang="0">
                    <a:pos x="T2" y="T3"/>
                  </a:cxn>
                  <a:cxn ang="0">
                    <a:pos x="T4" y="T5"/>
                  </a:cxn>
                </a:cxnLst>
                <a:rect l="0" t="0" r="r" b="b"/>
                <a:pathLst>
                  <a:path w="16" h="129">
                    <a:moveTo>
                      <a:pt x="13" y="0"/>
                    </a:moveTo>
                    <a:cubicBezTo>
                      <a:pt x="16" y="43"/>
                      <a:pt x="9" y="86"/>
                      <a:pt x="5" y="129"/>
                    </a:cubicBezTo>
                    <a:cubicBezTo>
                      <a:pt x="0" y="86"/>
                      <a:pt x="6" y="43"/>
                      <a:pt x="13" y="0"/>
                    </a:cubicBezTo>
                    <a:close/>
                  </a:path>
                </a:pathLst>
              </a:custGeom>
              <a:solidFill>
                <a:srgbClr val="926B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7" name="Freeform 335">
                <a:extLst>
                  <a:ext uri="{FF2B5EF4-FFF2-40B4-BE49-F238E27FC236}">
                    <a16:creationId xmlns:a16="http://schemas.microsoft.com/office/drawing/2014/main" id="{20EE4FFE-2957-43EB-A727-6191B3E00DA5}"/>
                  </a:ext>
                </a:extLst>
              </p:cNvPr>
              <p:cNvSpPr>
                <a:spLocks/>
              </p:cNvSpPr>
              <p:nvPr/>
            </p:nvSpPr>
            <p:spPr bwMode="auto">
              <a:xfrm>
                <a:off x="1508" y="1978"/>
                <a:ext cx="19" cy="118"/>
              </a:xfrm>
              <a:custGeom>
                <a:avLst/>
                <a:gdLst>
                  <a:gd name="T0" fmla="*/ 0 w 17"/>
                  <a:gd name="T1" fmla="*/ 105 h 105"/>
                  <a:gd name="T2" fmla="*/ 7 w 17"/>
                  <a:gd name="T3" fmla="*/ 0 h 105"/>
                  <a:gd name="T4" fmla="*/ 5 w 17"/>
                  <a:gd name="T5" fmla="*/ 105 h 105"/>
                  <a:gd name="T6" fmla="*/ 0 w 17"/>
                  <a:gd name="T7" fmla="*/ 105 h 105"/>
                </a:gdLst>
                <a:ahLst/>
                <a:cxnLst>
                  <a:cxn ang="0">
                    <a:pos x="T0" y="T1"/>
                  </a:cxn>
                  <a:cxn ang="0">
                    <a:pos x="T2" y="T3"/>
                  </a:cxn>
                  <a:cxn ang="0">
                    <a:pos x="T4" y="T5"/>
                  </a:cxn>
                  <a:cxn ang="0">
                    <a:pos x="T6" y="T7"/>
                  </a:cxn>
                </a:cxnLst>
                <a:rect l="0" t="0" r="r" b="b"/>
                <a:pathLst>
                  <a:path w="17" h="105">
                    <a:moveTo>
                      <a:pt x="0" y="105"/>
                    </a:moveTo>
                    <a:cubicBezTo>
                      <a:pt x="2" y="70"/>
                      <a:pt x="5" y="35"/>
                      <a:pt x="7" y="0"/>
                    </a:cubicBezTo>
                    <a:cubicBezTo>
                      <a:pt x="17" y="36"/>
                      <a:pt x="12" y="70"/>
                      <a:pt x="5" y="105"/>
                    </a:cubicBezTo>
                    <a:cubicBezTo>
                      <a:pt x="3" y="105"/>
                      <a:pt x="1" y="105"/>
                      <a:pt x="0" y="105"/>
                    </a:cubicBezTo>
                    <a:close/>
                  </a:path>
                </a:pathLst>
              </a:custGeom>
              <a:solidFill>
                <a:srgbClr val="AF88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8" name="Freeform 336">
                <a:extLst>
                  <a:ext uri="{FF2B5EF4-FFF2-40B4-BE49-F238E27FC236}">
                    <a16:creationId xmlns:a16="http://schemas.microsoft.com/office/drawing/2014/main" id="{79B8B37B-717B-44D9-BB37-C4AC60A8A8DB}"/>
                  </a:ext>
                </a:extLst>
              </p:cNvPr>
              <p:cNvSpPr>
                <a:spLocks/>
              </p:cNvSpPr>
              <p:nvPr/>
            </p:nvSpPr>
            <p:spPr bwMode="auto">
              <a:xfrm>
                <a:off x="1205" y="2494"/>
                <a:ext cx="41" cy="130"/>
              </a:xfrm>
              <a:custGeom>
                <a:avLst/>
                <a:gdLst>
                  <a:gd name="T0" fmla="*/ 8 w 37"/>
                  <a:gd name="T1" fmla="*/ 112 h 115"/>
                  <a:gd name="T2" fmla="*/ 11 w 37"/>
                  <a:gd name="T3" fmla="*/ 67 h 115"/>
                  <a:gd name="T4" fmla="*/ 20 w 37"/>
                  <a:gd name="T5" fmla="*/ 0 h 115"/>
                  <a:gd name="T6" fmla="*/ 28 w 37"/>
                  <a:gd name="T7" fmla="*/ 20 h 115"/>
                  <a:gd name="T8" fmla="*/ 16 w 37"/>
                  <a:gd name="T9" fmla="*/ 108 h 115"/>
                  <a:gd name="T10" fmla="*/ 8 w 37"/>
                  <a:gd name="T11" fmla="*/ 112 h 115"/>
                </a:gdLst>
                <a:ahLst/>
                <a:cxnLst>
                  <a:cxn ang="0">
                    <a:pos x="T0" y="T1"/>
                  </a:cxn>
                  <a:cxn ang="0">
                    <a:pos x="T2" y="T3"/>
                  </a:cxn>
                  <a:cxn ang="0">
                    <a:pos x="T4" y="T5"/>
                  </a:cxn>
                  <a:cxn ang="0">
                    <a:pos x="T6" y="T7"/>
                  </a:cxn>
                  <a:cxn ang="0">
                    <a:pos x="T8" y="T9"/>
                  </a:cxn>
                  <a:cxn ang="0">
                    <a:pos x="T10" y="T11"/>
                  </a:cxn>
                </a:cxnLst>
                <a:rect l="0" t="0" r="r" b="b"/>
                <a:pathLst>
                  <a:path w="37" h="115">
                    <a:moveTo>
                      <a:pt x="8" y="112"/>
                    </a:moveTo>
                    <a:cubicBezTo>
                      <a:pt x="0" y="96"/>
                      <a:pt x="10" y="82"/>
                      <a:pt x="11" y="67"/>
                    </a:cubicBezTo>
                    <a:cubicBezTo>
                      <a:pt x="12" y="44"/>
                      <a:pt x="17" y="22"/>
                      <a:pt x="20" y="0"/>
                    </a:cubicBezTo>
                    <a:cubicBezTo>
                      <a:pt x="37" y="1"/>
                      <a:pt x="24" y="14"/>
                      <a:pt x="28" y="20"/>
                    </a:cubicBezTo>
                    <a:cubicBezTo>
                      <a:pt x="21" y="49"/>
                      <a:pt x="12" y="77"/>
                      <a:pt x="16" y="108"/>
                    </a:cubicBezTo>
                    <a:cubicBezTo>
                      <a:pt x="17" y="115"/>
                      <a:pt x="13" y="115"/>
                      <a:pt x="8" y="112"/>
                    </a:cubicBezTo>
                    <a:close/>
                  </a:path>
                </a:pathLst>
              </a:custGeom>
              <a:solidFill>
                <a:srgbClr val="CBA7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9" name="Freeform 337">
                <a:extLst>
                  <a:ext uri="{FF2B5EF4-FFF2-40B4-BE49-F238E27FC236}">
                    <a16:creationId xmlns:a16="http://schemas.microsoft.com/office/drawing/2014/main" id="{278286D3-8646-4983-9140-F203E6622729}"/>
                  </a:ext>
                </a:extLst>
              </p:cNvPr>
              <p:cNvSpPr>
                <a:spLocks/>
              </p:cNvSpPr>
              <p:nvPr/>
            </p:nvSpPr>
            <p:spPr bwMode="auto">
              <a:xfrm>
                <a:off x="1088" y="2361"/>
                <a:ext cx="38" cy="128"/>
              </a:xfrm>
              <a:custGeom>
                <a:avLst/>
                <a:gdLst>
                  <a:gd name="T0" fmla="*/ 34 w 34"/>
                  <a:gd name="T1" fmla="*/ 0 h 114"/>
                  <a:gd name="T2" fmla="*/ 6 w 34"/>
                  <a:gd name="T3" fmla="*/ 114 h 114"/>
                  <a:gd name="T4" fmla="*/ 0 w 34"/>
                  <a:gd name="T5" fmla="*/ 112 h 114"/>
                  <a:gd name="T6" fmla="*/ 34 w 34"/>
                  <a:gd name="T7" fmla="*/ 0 h 114"/>
                </a:gdLst>
                <a:ahLst/>
                <a:cxnLst>
                  <a:cxn ang="0">
                    <a:pos x="T0" y="T1"/>
                  </a:cxn>
                  <a:cxn ang="0">
                    <a:pos x="T2" y="T3"/>
                  </a:cxn>
                  <a:cxn ang="0">
                    <a:pos x="T4" y="T5"/>
                  </a:cxn>
                  <a:cxn ang="0">
                    <a:pos x="T6" y="T7"/>
                  </a:cxn>
                </a:cxnLst>
                <a:rect l="0" t="0" r="r" b="b"/>
                <a:pathLst>
                  <a:path w="34" h="114">
                    <a:moveTo>
                      <a:pt x="34" y="0"/>
                    </a:moveTo>
                    <a:cubicBezTo>
                      <a:pt x="31" y="40"/>
                      <a:pt x="19" y="77"/>
                      <a:pt x="6" y="114"/>
                    </a:cubicBezTo>
                    <a:cubicBezTo>
                      <a:pt x="4" y="113"/>
                      <a:pt x="2" y="113"/>
                      <a:pt x="0" y="112"/>
                    </a:cubicBezTo>
                    <a:cubicBezTo>
                      <a:pt x="11" y="75"/>
                      <a:pt x="23" y="37"/>
                      <a:pt x="34" y="0"/>
                    </a:cubicBezTo>
                    <a:close/>
                  </a:path>
                </a:pathLst>
              </a:custGeom>
              <a:solidFill>
                <a:srgbClr val="BA92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0" name="Freeform 338">
                <a:extLst>
                  <a:ext uri="{FF2B5EF4-FFF2-40B4-BE49-F238E27FC236}">
                    <a16:creationId xmlns:a16="http://schemas.microsoft.com/office/drawing/2014/main" id="{02E3FB39-B024-4C48-97E1-B350EC6EE365}"/>
                  </a:ext>
                </a:extLst>
              </p:cNvPr>
              <p:cNvSpPr>
                <a:spLocks/>
              </p:cNvSpPr>
              <p:nvPr/>
            </p:nvSpPr>
            <p:spPr bwMode="auto">
              <a:xfrm>
                <a:off x="1101" y="1541"/>
                <a:ext cx="39" cy="121"/>
              </a:xfrm>
              <a:custGeom>
                <a:avLst/>
                <a:gdLst>
                  <a:gd name="T0" fmla="*/ 0 w 34"/>
                  <a:gd name="T1" fmla="*/ 105 h 108"/>
                  <a:gd name="T2" fmla="*/ 32 w 34"/>
                  <a:gd name="T3" fmla="*/ 0 h 108"/>
                  <a:gd name="T4" fmla="*/ 24 w 34"/>
                  <a:gd name="T5" fmla="*/ 31 h 108"/>
                  <a:gd name="T6" fmla="*/ 11 w 34"/>
                  <a:gd name="T7" fmla="*/ 97 h 108"/>
                  <a:gd name="T8" fmla="*/ 0 w 34"/>
                  <a:gd name="T9" fmla="*/ 105 h 108"/>
                </a:gdLst>
                <a:ahLst/>
                <a:cxnLst>
                  <a:cxn ang="0">
                    <a:pos x="T0" y="T1"/>
                  </a:cxn>
                  <a:cxn ang="0">
                    <a:pos x="T2" y="T3"/>
                  </a:cxn>
                  <a:cxn ang="0">
                    <a:pos x="T4" y="T5"/>
                  </a:cxn>
                  <a:cxn ang="0">
                    <a:pos x="T6" y="T7"/>
                  </a:cxn>
                  <a:cxn ang="0">
                    <a:pos x="T8" y="T9"/>
                  </a:cxn>
                </a:cxnLst>
                <a:rect l="0" t="0" r="r" b="b"/>
                <a:pathLst>
                  <a:path w="34" h="108">
                    <a:moveTo>
                      <a:pt x="0" y="105"/>
                    </a:moveTo>
                    <a:cubicBezTo>
                      <a:pt x="6" y="71"/>
                      <a:pt x="8" y="35"/>
                      <a:pt x="32" y="0"/>
                    </a:cubicBezTo>
                    <a:cubicBezTo>
                      <a:pt x="34" y="16"/>
                      <a:pt x="27" y="23"/>
                      <a:pt x="24" y="31"/>
                    </a:cubicBezTo>
                    <a:cubicBezTo>
                      <a:pt x="17" y="52"/>
                      <a:pt x="10" y="74"/>
                      <a:pt x="11" y="97"/>
                    </a:cubicBezTo>
                    <a:cubicBezTo>
                      <a:pt x="12" y="107"/>
                      <a:pt x="8" y="108"/>
                      <a:pt x="0" y="105"/>
                    </a:cubicBezTo>
                    <a:close/>
                  </a:path>
                </a:pathLst>
              </a:custGeom>
              <a:solidFill>
                <a:srgbClr val="AB81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1" name="Freeform 339">
                <a:extLst>
                  <a:ext uri="{FF2B5EF4-FFF2-40B4-BE49-F238E27FC236}">
                    <a16:creationId xmlns:a16="http://schemas.microsoft.com/office/drawing/2014/main" id="{85A74BFE-439E-4A7D-881D-CDF0C1F8F03E}"/>
                  </a:ext>
                </a:extLst>
              </p:cNvPr>
              <p:cNvSpPr>
                <a:spLocks/>
              </p:cNvSpPr>
              <p:nvPr/>
            </p:nvSpPr>
            <p:spPr bwMode="auto">
              <a:xfrm>
                <a:off x="1015" y="1713"/>
                <a:ext cx="40" cy="112"/>
              </a:xfrm>
              <a:custGeom>
                <a:avLst/>
                <a:gdLst>
                  <a:gd name="T0" fmla="*/ 6 w 36"/>
                  <a:gd name="T1" fmla="*/ 100 h 100"/>
                  <a:gd name="T2" fmla="*/ 0 w 36"/>
                  <a:gd name="T3" fmla="*/ 91 h 100"/>
                  <a:gd name="T4" fmla="*/ 31 w 36"/>
                  <a:gd name="T5" fmla="*/ 0 h 100"/>
                  <a:gd name="T6" fmla="*/ 27 w 36"/>
                  <a:gd name="T7" fmla="*/ 24 h 100"/>
                  <a:gd name="T8" fmla="*/ 6 w 36"/>
                  <a:gd name="T9" fmla="*/ 100 h 100"/>
                </a:gdLst>
                <a:ahLst/>
                <a:cxnLst>
                  <a:cxn ang="0">
                    <a:pos x="T0" y="T1"/>
                  </a:cxn>
                  <a:cxn ang="0">
                    <a:pos x="T2" y="T3"/>
                  </a:cxn>
                  <a:cxn ang="0">
                    <a:pos x="T4" y="T5"/>
                  </a:cxn>
                  <a:cxn ang="0">
                    <a:pos x="T6" y="T7"/>
                  </a:cxn>
                  <a:cxn ang="0">
                    <a:pos x="T8" y="T9"/>
                  </a:cxn>
                </a:cxnLst>
                <a:rect l="0" t="0" r="r" b="b"/>
                <a:pathLst>
                  <a:path w="36" h="100">
                    <a:moveTo>
                      <a:pt x="6" y="100"/>
                    </a:moveTo>
                    <a:cubicBezTo>
                      <a:pt x="1" y="99"/>
                      <a:pt x="1" y="95"/>
                      <a:pt x="0" y="91"/>
                    </a:cubicBezTo>
                    <a:cubicBezTo>
                      <a:pt x="7" y="60"/>
                      <a:pt x="18" y="30"/>
                      <a:pt x="31" y="0"/>
                    </a:cubicBezTo>
                    <a:cubicBezTo>
                      <a:pt x="36" y="10"/>
                      <a:pt x="30" y="17"/>
                      <a:pt x="27" y="24"/>
                    </a:cubicBezTo>
                    <a:cubicBezTo>
                      <a:pt x="19" y="49"/>
                      <a:pt x="13" y="75"/>
                      <a:pt x="6" y="100"/>
                    </a:cubicBezTo>
                    <a:close/>
                  </a:path>
                </a:pathLst>
              </a:custGeom>
              <a:solidFill>
                <a:srgbClr val="6B49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2" name="Freeform 340">
                <a:extLst>
                  <a:ext uri="{FF2B5EF4-FFF2-40B4-BE49-F238E27FC236}">
                    <a16:creationId xmlns:a16="http://schemas.microsoft.com/office/drawing/2014/main" id="{43B30275-4A4C-4BCC-BA90-3849C82D2694}"/>
                  </a:ext>
                </a:extLst>
              </p:cNvPr>
              <p:cNvSpPr>
                <a:spLocks/>
              </p:cNvSpPr>
              <p:nvPr/>
            </p:nvSpPr>
            <p:spPr bwMode="auto">
              <a:xfrm>
                <a:off x="1142" y="1756"/>
                <a:ext cx="22" cy="124"/>
              </a:xfrm>
              <a:custGeom>
                <a:avLst/>
                <a:gdLst>
                  <a:gd name="T0" fmla="*/ 20 w 20"/>
                  <a:gd name="T1" fmla="*/ 0 h 110"/>
                  <a:gd name="T2" fmla="*/ 3 w 20"/>
                  <a:gd name="T3" fmla="*/ 110 h 110"/>
                  <a:gd name="T4" fmla="*/ 14 w 20"/>
                  <a:gd name="T5" fmla="*/ 0 h 110"/>
                  <a:gd name="T6" fmla="*/ 20 w 20"/>
                  <a:gd name="T7" fmla="*/ 0 h 110"/>
                </a:gdLst>
                <a:ahLst/>
                <a:cxnLst>
                  <a:cxn ang="0">
                    <a:pos x="T0" y="T1"/>
                  </a:cxn>
                  <a:cxn ang="0">
                    <a:pos x="T2" y="T3"/>
                  </a:cxn>
                  <a:cxn ang="0">
                    <a:pos x="T4" y="T5"/>
                  </a:cxn>
                  <a:cxn ang="0">
                    <a:pos x="T6" y="T7"/>
                  </a:cxn>
                </a:cxnLst>
                <a:rect l="0" t="0" r="r" b="b"/>
                <a:pathLst>
                  <a:path w="20" h="110">
                    <a:moveTo>
                      <a:pt x="20" y="0"/>
                    </a:moveTo>
                    <a:cubicBezTo>
                      <a:pt x="14" y="37"/>
                      <a:pt x="8" y="73"/>
                      <a:pt x="3" y="110"/>
                    </a:cubicBezTo>
                    <a:cubicBezTo>
                      <a:pt x="0" y="72"/>
                      <a:pt x="4" y="35"/>
                      <a:pt x="14" y="0"/>
                    </a:cubicBezTo>
                    <a:cubicBezTo>
                      <a:pt x="16" y="0"/>
                      <a:pt x="18" y="0"/>
                      <a:pt x="20" y="0"/>
                    </a:cubicBezTo>
                    <a:close/>
                  </a:path>
                </a:pathLst>
              </a:custGeom>
              <a:solidFill>
                <a:srgbClr val="B48B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3" name="Freeform 341">
                <a:extLst>
                  <a:ext uri="{FF2B5EF4-FFF2-40B4-BE49-F238E27FC236}">
                    <a16:creationId xmlns:a16="http://schemas.microsoft.com/office/drawing/2014/main" id="{DEABDBF3-B071-4769-A301-7201E1F9E976}"/>
                  </a:ext>
                </a:extLst>
              </p:cNvPr>
              <p:cNvSpPr>
                <a:spLocks/>
              </p:cNvSpPr>
              <p:nvPr/>
            </p:nvSpPr>
            <p:spPr bwMode="auto">
              <a:xfrm>
                <a:off x="1200" y="1991"/>
                <a:ext cx="36" cy="121"/>
              </a:xfrm>
              <a:custGeom>
                <a:avLst/>
                <a:gdLst>
                  <a:gd name="T0" fmla="*/ 20 w 32"/>
                  <a:gd name="T1" fmla="*/ 8 h 108"/>
                  <a:gd name="T2" fmla="*/ 24 w 32"/>
                  <a:gd name="T3" fmla="*/ 16 h 108"/>
                  <a:gd name="T4" fmla="*/ 28 w 32"/>
                  <a:gd name="T5" fmla="*/ 8 h 108"/>
                  <a:gd name="T6" fmla="*/ 32 w 32"/>
                  <a:gd name="T7" fmla="*/ 0 h 108"/>
                  <a:gd name="T8" fmla="*/ 0 w 32"/>
                  <a:gd name="T9" fmla="*/ 108 h 108"/>
                  <a:gd name="T10" fmla="*/ 7 w 32"/>
                  <a:gd name="T11" fmla="*/ 79 h 108"/>
                  <a:gd name="T12" fmla="*/ 20 w 32"/>
                  <a:gd name="T13" fmla="*/ 8 h 108"/>
                </a:gdLst>
                <a:ahLst/>
                <a:cxnLst>
                  <a:cxn ang="0">
                    <a:pos x="T0" y="T1"/>
                  </a:cxn>
                  <a:cxn ang="0">
                    <a:pos x="T2" y="T3"/>
                  </a:cxn>
                  <a:cxn ang="0">
                    <a:pos x="T4" y="T5"/>
                  </a:cxn>
                  <a:cxn ang="0">
                    <a:pos x="T6" y="T7"/>
                  </a:cxn>
                  <a:cxn ang="0">
                    <a:pos x="T8" y="T9"/>
                  </a:cxn>
                  <a:cxn ang="0">
                    <a:pos x="T10" y="T11"/>
                  </a:cxn>
                  <a:cxn ang="0">
                    <a:pos x="T12" y="T13"/>
                  </a:cxn>
                </a:cxnLst>
                <a:rect l="0" t="0" r="r" b="b"/>
                <a:pathLst>
                  <a:path w="32" h="108">
                    <a:moveTo>
                      <a:pt x="20" y="8"/>
                    </a:moveTo>
                    <a:cubicBezTo>
                      <a:pt x="21" y="11"/>
                      <a:pt x="22" y="16"/>
                      <a:pt x="24" y="16"/>
                    </a:cubicBezTo>
                    <a:cubicBezTo>
                      <a:pt x="30" y="17"/>
                      <a:pt x="27" y="11"/>
                      <a:pt x="28" y="8"/>
                    </a:cubicBezTo>
                    <a:cubicBezTo>
                      <a:pt x="29" y="6"/>
                      <a:pt x="31" y="3"/>
                      <a:pt x="32" y="0"/>
                    </a:cubicBezTo>
                    <a:cubicBezTo>
                      <a:pt x="30" y="38"/>
                      <a:pt x="16" y="73"/>
                      <a:pt x="0" y="108"/>
                    </a:cubicBezTo>
                    <a:cubicBezTo>
                      <a:pt x="3" y="98"/>
                      <a:pt x="4" y="88"/>
                      <a:pt x="7" y="79"/>
                    </a:cubicBezTo>
                    <a:cubicBezTo>
                      <a:pt x="14" y="55"/>
                      <a:pt x="20" y="32"/>
                      <a:pt x="20" y="8"/>
                    </a:cubicBezTo>
                    <a:close/>
                  </a:path>
                </a:pathLst>
              </a:custGeom>
              <a:solidFill>
                <a:srgbClr val="C0998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4" name="Freeform 342">
                <a:extLst>
                  <a:ext uri="{FF2B5EF4-FFF2-40B4-BE49-F238E27FC236}">
                    <a16:creationId xmlns:a16="http://schemas.microsoft.com/office/drawing/2014/main" id="{1211958D-5C4A-4D81-94BA-E8A4B67693A5}"/>
                  </a:ext>
                </a:extLst>
              </p:cNvPr>
              <p:cNvSpPr>
                <a:spLocks/>
              </p:cNvSpPr>
              <p:nvPr/>
            </p:nvSpPr>
            <p:spPr bwMode="auto">
              <a:xfrm>
                <a:off x="716" y="2291"/>
                <a:ext cx="62" cy="129"/>
              </a:xfrm>
              <a:custGeom>
                <a:avLst/>
                <a:gdLst>
                  <a:gd name="T0" fmla="*/ 48 w 55"/>
                  <a:gd name="T1" fmla="*/ 1 h 115"/>
                  <a:gd name="T2" fmla="*/ 55 w 55"/>
                  <a:gd name="T3" fmla="*/ 9 h 115"/>
                  <a:gd name="T4" fmla="*/ 15 w 55"/>
                  <a:gd name="T5" fmla="*/ 102 h 115"/>
                  <a:gd name="T6" fmla="*/ 5 w 55"/>
                  <a:gd name="T7" fmla="*/ 102 h 115"/>
                  <a:gd name="T8" fmla="*/ 0 w 55"/>
                  <a:gd name="T9" fmla="*/ 101 h 115"/>
                  <a:gd name="T10" fmla="*/ 48 w 55"/>
                  <a:gd name="T11" fmla="*/ 1 h 115"/>
                </a:gdLst>
                <a:ahLst/>
                <a:cxnLst>
                  <a:cxn ang="0">
                    <a:pos x="T0" y="T1"/>
                  </a:cxn>
                  <a:cxn ang="0">
                    <a:pos x="T2" y="T3"/>
                  </a:cxn>
                  <a:cxn ang="0">
                    <a:pos x="T4" y="T5"/>
                  </a:cxn>
                  <a:cxn ang="0">
                    <a:pos x="T6" y="T7"/>
                  </a:cxn>
                  <a:cxn ang="0">
                    <a:pos x="T8" y="T9"/>
                  </a:cxn>
                  <a:cxn ang="0">
                    <a:pos x="T10" y="T11"/>
                  </a:cxn>
                </a:cxnLst>
                <a:rect l="0" t="0" r="r" b="b"/>
                <a:pathLst>
                  <a:path w="55" h="115">
                    <a:moveTo>
                      <a:pt x="48" y="1"/>
                    </a:moveTo>
                    <a:cubicBezTo>
                      <a:pt x="55" y="0"/>
                      <a:pt x="51" y="8"/>
                      <a:pt x="55" y="9"/>
                    </a:cubicBezTo>
                    <a:cubicBezTo>
                      <a:pt x="41" y="40"/>
                      <a:pt x="24" y="69"/>
                      <a:pt x="15" y="102"/>
                    </a:cubicBezTo>
                    <a:cubicBezTo>
                      <a:pt x="11" y="115"/>
                      <a:pt x="8" y="98"/>
                      <a:pt x="5" y="102"/>
                    </a:cubicBezTo>
                    <a:cubicBezTo>
                      <a:pt x="3" y="103"/>
                      <a:pt x="2" y="103"/>
                      <a:pt x="0" y="101"/>
                    </a:cubicBezTo>
                    <a:cubicBezTo>
                      <a:pt x="22" y="71"/>
                      <a:pt x="36" y="36"/>
                      <a:pt x="48" y="1"/>
                    </a:cubicBezTo>
                    <a:close/>
                  </a:path>
                </a:pathLst>
              </a:custGeom>
              <a:solidFill>
                <a:srgbClr val="7054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5" name="Freeform 343">
                <a:extLst>
                  <a:ext uri="{FF2B5EF4-FFF2-40B4-BE49-F238E27FC236}">
                    <a16:creationId xmlns:a16="http://schemas.microsoft.com/office/drawing/2014/main" id="{1FBEE364-AD14-4A5B-BCF1-17C85F543FE1}"/>
                  </a:ext>
                </a:extLst>
              </p:cNvPr>
              <p:cNvSpPr>
                <a:spLocks/>
              </p:cNvSpPr>
              <p:nvPr/>
            </p:nvSpPr>
            <p:spPr bwMode="auto">
              <a:xfrm>
                <a:off x="929" y="2628"/>
                <a:ext cx="39" cy="62"/>
              </a:xfrm>
              <a:custGeom>
                <a:avLst/>
                <a:gdLst>
                  <a:gd name="T0" fmla="*/ 29 w 34"/>
                  <a:gd name="T1" fmla="*/ 5 h 55"/>
                  <a:gd name="T2" fmla="*/ 32 w 34"/>
                  <a:gd name="T3" fmla="*/ 24 h 55"/>
                  <a:gd name="T4" fmla="*/ 27 w 34"/>
                  <a:gd name="T5" fmla="*/ 55 h 55"/>
                  <a:gd name="T6" fmla="*/ 15 w 34"/>
                  <a:gd name="T7" fmla="*/ 19 h 55"/>
                  <a:gd name="T8" fmla="*/ 18 w 34"/>
                  <a:gd name="T9" fmla="*/ 1 h 55"/>
                  <a:gd name="T10" fmla="*/ 29 w 34"/>
                  <a:gd name="T11" fmla="*/ 5 h 55"/>
                </a:gdLst>
                <a:ahLst/>
                <a:cxnLst>
                  <a:cxn ang="0">
                    <a:pos x="T0" y="T1"/>
                  </a:cxn>
                  <a:cxn ang="0">
                    <a:pos x="T2" y="T3"/>
                  </a:cxn>
                  <a:cxn ang="0">
                    <a:pos x="T4" y="T5"/>
                  </a:cxn>
                  <a:cxn ang="0">
                    <a:pos x="T6" y="T7"/>
                  </a:cxn>
                  <a:cxn ang="0">
                    <a:pos x="T8" y="T9"/>
                  </a:cxn>
                  <a:cxn ang="0">
                    <a:pos x="T10" y="T11"/>
                  </a:cxn>
                </a:cxnLst>
                <a:rect l="0" t="0" r="r" b="b"/>
                <a:pathLst>
                  <a:path w="34" h="55">
                    <a:moveTo>
                      <a:pt x="29" y="5"/>
                    </a:moveTo>
                    <a:cubicBezTo>
                      <a:pt x="30" y="12"/>
                      <a:pt x="34" y="23"/>
                      <a:pt x="32" y="24"/>
                    </a:cubicBezTo>
                    <a:cubicBezTo>
                      <a:pt x="17" y="32"/>
                      <a:pt x="34" y="45"/>
                      <a:pt x="27" y="55"/>
                    </a:cubicBezTo>
                    <a:cubicBezTo>
                      <a:pt x="16" y="45"/>
                      <a:pt x="0" y="38"/>
                      <a:pt x="15" y="19"/>
                    </a:cubicBezTo>
                    <a:cubicBezTo>
                      <a:pt x="18" y="14"/>
                      <a:pt x="12" y="6"/>
                      <a:pt x="18" y="1"/>
                    </a:cubicBezTo>
                    <a:cubicBezTo>
                      <a:pt x="22" y="0"/>
                      <a:pt x="25" y="3"/>
                      <a:pt x="29" y="5"/>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6" name="Freeform 344">
                <a:extLst>
                  <a:ext uri="{FF2B5EF4-FFF2-40B4-BE49-F238E27FC236}">
                    <a16:creationId xmlns:a16="http://schemas.microsoft.com/office/drawing/2014/main" id="{EB31E4D4-E050-4B56-A91D-4122AD8FEA40}"/>
                  </a:ext>
                </a:extLst>
              </p:cNvPr>
              <p:cNvSpPr>
                <a:spLocks/>
              </p:cNvSpPr>
              <p:nvPr/>
            </p:nvSpPr>
            <p:spPr bwMode="auto">
              <a:xfrm>
                <a:off x="1635" y="1634"/>
                <a:ext cx="19" cy="88"/>
              </a:xfrm>
              <a:custGeom>
                <a:avLst/>
                <a:gdLst>
                  <a:gd name="T0" fmla="*/ 17 w 17"/>
                  <a:gd name="T1" fmla="*/ 78 h 78"/>
                  <a:gd name="T2" fmla="*/ 17 w 17"/>
                  <a:gd name="T3" fmla="*/ 0 h 78"/>
                  <a:gd name="T4" fmla="*/ 17 w 17"/>
                  <a:gd name="T5" fmla="*/ 78 h 78"/>
                  <a:gd name="T6" fmla="*/ 17 w 17"/>
                  <a:gd name="T7" fmla="*/ 78 h 78"/>
                </a:gdLst>
                <a:ahLst/>
                <a:cxnLst>
                  <a:cxn ang="0">
                    <a:pos x="T0" y="T1"/>
                  </a:cxn>
                  <a:cxn ang="0">
                    <a:pos x="T2" y="T3"/>
                  </a:cxn>
                  <a:cxn ang="0">
                    <a:pos x="T4" y="T5"/>
                  </a:cxn>
                  <a:cxn ang="0">
                    <a:pos x="T6" y="T7"/>
                  </a:cxn>
                </a:cxnLst>
                <a:rect l="0" t="0" r="r" b="b"/>
                <a:pathLst>
                  <a:path w="17" h="78">
                    <a:moveTo>
                      <a:pt x="17" y="78"/>
                    </a:moveTo>
                    <a:cubicBezTo>
                      <a:pt x="2" y="62"/>
                      <a:pt x="0" y="25"/>
                      <a:pt x="17" y="0"/>
                    </a:cubicBezTo>
                    <a:cubicBezTo>
                      <a:pt x="17" y="29"/>
                      <a:pt x="17" y="54"/>
                      <a:pt x="17" y="78"/>
                    </a:cubicBezTo>
                    <a:cubicBezTo>
                      <a:pt x="17" y="78"/>
                      <a:pt x="17" y="78"/>
                      <a:pt x="17" y="78"/>
                    </a:cubicBezTo>
                    <a:close/>
                  </a:path>
                </a:pathLst>
              </a:custGeom>
              <a:solidFill>
                <a:srgbClr val="AD84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7" name="Freeform 345">
                <a:extLst>
                  <a:ext uri="{FF2B5EF4-FFF2-40B4-BE49-F238E27FC236}">
                    <a16:creationId xmlns:a16="http://schemas.microsoft.com/office/drawing/2014/main" id="{D43CE2B6-02FA-4E03-8007-36059A5737AF}"/>
                  </a:ext>
                </a:extLst>
              </p:cNvPr>
              <p:cNvSpPr>
                <a:spLocks/>
              </p:cNvSpPr>
              <p:nvPr/>
            </p:nvSpPr>
            <p:spPr bwMode="auto">
              <a:xfrm>
                <a:off x="1409" y="2241"/>
                <a:ext cx="21" cy="114"/>
              </a:xfrm>
              <a:custGeom>
                <a:avLst/>
                <a:gdLst>
                  <a:gd name="T0" fmla="*/ 15 w 18"/>
                  <a:gd name="T1" fmla="*/ 0 h 102"/>
                  <a:gd name="T2" fmla="*/ 12 w 18"/>
                  <a:gd name="T3" fmla="*/ 102 h 102"/>
                  <a:gd name="T4" fmla="*/ 15 w 18"/>
                  <a:gd name="T5" fmla="*/ 0 h 102"/>
                </a:gdLst>
                <a:ahLst/>
                <a:cxnLst>
                  <a:cxn ang="0">
                    <a:pos x="T0" y="T1"/>
                  </a:cxn>
                  <a:cxn ang="0">
                    <a:pos x="T2" y="T3"/>
                  </a:cxn>
                  <a:cxn ang="0">
                    <a:pos x="T4" y="T5"/>
                  </a:cxn>
                </a:cxnLst>
                <a:rect l="0" t="0" r="r" b="b"/>
                <a:pathLst>
                  <a:path w="18" h="102">
                    <a:moveTo>
                      <a:pt x="15" y="0"/>
                    </a:moveTo>
                    <a:cubicBezTo>
                      <a:pt x="18" y="34"/>
                      <a:pt x="9" y="68"/>
                      <a:pt x="12" y="102"/>
                    </a:cubicBezTo>
                    <a:cubicBezTo>
                      <a:pt x="0" y="68"/>
                      <a:pt x="7" y="34"/>
                      <a:pt x="15" y="0"/>
                    </a:cubicBezTo>
                    <a:close/>
                  </a:path>
                </a:pathLst>
              </a:custGeom>
              <a:solidFill>
                <a:srgbClr val="9B74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8" name="Freeform 346">
                <a:extLst>
                  <a:ext uri="{FF2B5EF4-FFF2-40B4-BE49-F238E27FC236}">
                    <a16:creationId xmlns:a16="http://schemas.microsoft.com/office/drawing/2014/main" id="{888A7225-4D9B-41ED-AA45-4D405C391BFA}"/>
                  </a:ext>
                </a:extLst>
              </p:cNvPr>
              <p:cNvSpPr>
                <a:spLocks/>
              </p:cNvSpPr>
              <p:nvPr/>
            </p:nvSpPr>
            <p:spPr bwMode="auto">
              <a:xfrm>
                <a:off x="616" y="2381"/>
                <a:ext cx="36" cy="74"/>
              </a:xfrm>
              <a:custGeom>
                <a:avLst/>
                <a:gdLst>
                  <a:gd name="T0" fmla="*/ 0 w 32"/>
                  <a:gd name="T1" fmla="*/ 61 h 66"/>
                  <a:gd name="T2" fmla="*/ 27 w 32"/>
                  <a:gd name="T3" fmla="*/ 0 h 66"/>
                  <a:gd name="T4" fmla="*/ 27 w 32"/>
                  <a:gd name="T5" fmla="*/ 21 h 66"/>
                  <a:gd name="T6" fmla="*/ 20 w 32"/>
                  <a:gd name="T7" fmla="*/ 53 h 66"/>
                  <a:gd name="T8" fmla="*/ 12 w 32"/>
                  <a:gd name="T9" fmla="*/ 65 h 66"/>
                  <a:gd name="T10" fmla="*/ 0 w 32"/>
                  <a:gd name="T11" fmla="*/ 61 h 66"/>
                </a:gdLst>
                <a:ahLst/>
                <a:cxnLst>
                  <a:cxn ang="0">
                    <a:pos x="T0" y="T1"/>
                  </a:cxn>
                  <a:cxn ang="0">
                    <a:pos x="T2" y="T3"/>
                  </a:cxn>
                  <a:cxn ang="0">
                    <a:pos x="T4" y="T5"/>
                  </a:cxn>
                  <a:cxn ang="0">
                    <a:pos x="T6" y="T7"/>
                  </a:cxn>
                  <a:cxn ang="0">
                    <a:pos x="T8" y="T9"/>
                  </a:cxn>
                  <a:cxn ang="0">
                    <a:pos x="T10" y="T11"/>
                  </a:cxn>
                </a:cxnLst>
                <a:rect l="0" t="0" r="r" b="b"/>
                <a:pathLst>
                  <a:path w="32" h="66">
                    <a:moveTo>
                      <a:pt x="0" y="61"/>
                    </a:moveTo>
                    <a:cubicBezTo>
                      <a:pt x="7" y="40"/>
                      <a:pt x="10" y="17"/>
                      <a:pt x="27" y="0"/>
                    </a:cubicBezTo>
                    <a:cubicBezTo>
                      <a:pt x="31" y="7"/>
                      <a:pt x="22" y="14"/>
                      <a:pt x="27" y="21"/>
                    </a:cubicBezTo>
                    <a:cubicBezTo>
                      <a:pt x="32" y="33"/>
                      <a:pt x="19" y="42"/>
                      <a:pt x="20" y="53"/>
                    </a:cubicBezTo>
                    <a:cubicBezTo>
                      <a:pt x="17" y="57"/>
                      <a:pt x="15" y="61"/>
                      <a:pt x="12" y="65"/>
                    </a:cubicBezTo>
                    <a:cubicBezTo>
                      <a:pt x="8" y="64"/>
                      <a:pt x="3" y="66"/>
                      <a:pt x="0" y="61"/>
                    </a:cubicBezTo>
                    <a:close/>
                  </a:path>
                </a:pathLst>
              </a:custGeom>
              <a:solidFill>
                <a:srgbClr val="CBAB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9" name="Freeform 347">
                <a:extLst>
                  <a:ext uri="{FF2B5EF4-FFF2-40B4-BE49-F238E27FC236}">
                    <a16:creationId xmlns:a16="http://schemas.microsoft.com/office/drawing/2014/main" id="{0A480110-C125-4F0F-9FBA-6D10AE28D2D7}"/>
                  </a:ext>
                </a:extLst>
              </p:cNvPr>
              <p:cNvSpPr>
                <a:spLocks/>
              </p:cNvSpPr>
              <p:nvPr/>
            </p:nvSpPr>
            <p:spPr bwMode="auto">
              <a:xfrm>
                <a:off x="1566" y="1962"/>
                <a:ext cx="23" cy="144"/>
              </a:xfrm>
              <a:custGeom>
                <a:avLst/>
                <a:gdLst>
                  <a:gd name="T0" fmla="*/ 10 w 21"/>
                  <a:gd name="T1" fmla="*/ 2 h 128"/>
                  <a:gd name="T2" fmla="*/ 4 w 21"/>
                  <a:gd name="T3" fmla="*/ 128 h 128"/>
                  <a:gd name="T4" fmla="*/ 7 w 21"/>
                  <a:gd name="T5" fmla="*/ 2 h 128"/>
                  <a:gd name="T6" fmla="*/ 10 w 21"/>
                  <a:gd name="T7" fmla="*/ 2 h 128"/>
                </a:gdLst>
                <a:ahLst/>
                <a:cxnLst>
                  <a:cxn ang="0">
                    <a:pos x="T0" y="T1"/>
                  </a:cxn>
                  <a:cxn ang="0">
                    <a:pos x="T2" y="T3"/>
                  </a:cxn>
                  <a:cxn ang="0">
                    <a:pos x="T4" y="T5"/>
                  </a:cxn>
                  <a:cxn ang="0">
                    <a:pos x="T6" y="T7"/>
                  </a:cxn>
                </a:cxnLst>
                <a:rect l="0" t="0" r="r" b="b"/>
                <a:pathLst>
                  <a:path w="21" h="128">
                    <a:moveTo>
                      <a:pt x="10" y="2"/>
                    </a:moveTo>
                    <a:cubicBezTo>
                      <a:pt x="21" y="45"/>
                      <a:pt x="10" y="86"/>
                      <a:pt x="4" y="128"/>
                    </a:cubicBezTo>
                    <a:cubicBezTo>
                      <a:pt x="0" y="86"/>
                      <a:pt x="14" y="44"/>
                      <a:pt x="7" y="2"/>
                    </a:cubicBezTo>
                    <a:cubicBezTo>
                      <a:pt x="8" y="0"/>
                      <a:pt x="9" y="0"/>
                      <a:pt x="10" y="2"/>
                    </a:cubicBezTo>
                    <a:close/>
                  </a:path>
                </a:pathLst>
              </a:custGeom>
              <a:solidFill>
                <a:srgbClr val="AA81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0" name="Freeform 348">
                <a:extLst>
                  <a:ext uri="{FF2B5EF4-FFF2-40B4-BE49-F238E27FC236}">
                    <a16:creationId xmlns:a16="http://schemas.microsoft.com/office/drawing/2014/main" id="{B296149F-3979-42C0-8144-DE37F0B90B45}"/>
                  </a:ext>
                </a:extLst>
              </p:cNvPr>
              <p:cNvSpPr>
                <a:spLocks/>
              </p:cNvSpPr>
              <p:nvPr/>
            </p:nvSpPr>
            <p:spPr bwMode="auto">
              <a:xfrm>
                <a:off x="1064" y="2346"/>
                <a:ext cx="37" cy="109"/>
              </a:xfrm>
              <a:custGeom>
                <a:avLst/>
                <a:gdLst>
                  <a:gd name="T0" fmla="*/ 33 w 33"/>
                  <a:gd name="T1" fmla="*/ 0 h 97"/>
                  <a:gd name="T2" fmla="*/ 7 w 33"/>
                  <a:gd name="T3" fmla="*/ 97 h 97"/>
                  <a:gd name="T4" fmla="*/ 33 w 33"/>
                  <a:gd name="T5" fmla="*/ 0 h 97"/>
                </a:gdLst>
                <a:ahLst/>
                <a:cxnLst>
                  <a:cxn ang="0">
                    <a:pos x="T0" y="T1"/>
                  </a:cxn>
                  <a:cxn ang="0">
                    <a:pos x="T2" y="T3"/>
                  </a:cxn>
                  <a:cxn ang="0">
                    <a:pos x="T4" y="T5"/>
                  </a:cxn>
                </a:cxnLst>
                <a:rect l="0" t="0" r="r" b="b"/>
                <a:pathLst>
                  <a:path w="33" h="97">
                    <a:moveTo>
                      <a:pt x="33" y="0"/>
                    </a:moveTo>
                    <a:cubicBezTo>
                      <a:pt x="31" y="36"/>
                      <a:pt x="12" y="63"/>
                      <a:pt x="7" y="97"/>
                    </a:cubicBezTo>
                    <a:cubicBezTo>
                      <a:pt x="0" y="82"/>
                      <a:pt x="14" y="29"/>
                      <a:pt x="33" y="0"/>
                    </a:cubicBezTo>
                    <a:close/>
                  </a:path>
                </a:pathLst>
              </a:custGeom>
              <a:solidFill>
                <a:srgbClr val="BC93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1" name="Freeform 349">
                <a:extLst>
                  <a:ext uri="{FF2B5EF4-FFF2-40B4-BE49-F238E27FC236}">
                    <a16:creationId xmlns:a16="http://schemas.microsoft.com/office/drawing/2014/main" id="{7D61FAEF-50A8-43BC-BBF3-F61DBDB1B4CC}"/>
                  </a:ext>
                </a:extLst>
              </p:cNvPr>
              <p:cNvSpPr>
                <a:spLocks/>
              </p:cNvSpPr>
              <p:nvPr/>
            </p:nvSpPr>
            <p:spPr bwMode="auto">
              <a:xfrm>
                <a:off x="1106" y="1470"/>
                <a:ext cx="46" cy="108"/>
              </a:xfrm>
              <a:custGeom>
                <a:avLst/>
                <a:gdLst>
                  <a:gd name="T0" fmla="*/ 25 w 41"/>
                  <a:gd name="T1" fmla="*/ 20 h 96"/>
                  <a:gd name="T2" fmla="*/ 36 w 41"/>
                  <a:gd name="T3" fmla="*/ 0 h 96"/>
                  <a:gd name="T4" fmla="*/ 31 w 41"/>
                  <a:gd name="T5" fmla="*/ 27 h 96"/>
                  <a:gd name="T6" fmla="*/ 1 w 41"/>
                  <a:gd name="T7" fmla="*/ 96 h 96"/>
                  <a:gd name="T8" fmla="*/ 25 w 41"/>
                  <a:gd name="T9" fmla="*/ 20 h 96"/>
                </a:gdLst>
                <a:ahLst/>
                <a:cxnLst>
                  <a:cxn ang="0">
                    <a:pos x="T0" y="T1"/>
                  </a:cxn>
                  <a:cxn ang="0">
                    <a:pos x="T2" y="T3"/>
                  </a:cxn>
                  <a:cxn ang="0">
                    <a:pos x="T4" y="T5"/>
                  </a:cxn>
                  <a:cxn ang="0">
                    <a:pos x="T6" y="T7"/>
                  </a:cxn>
                  <a:cxn ang="0">
                    <a:pos x="T8" y="T9"/>
                  </a:cxn>
                </a:cxnLst>
                <a:rect l="0" t="0" r="r" b="b"/>
                <a:pathLst>
                  <a:path w="41" h="96">
                    <a:moveTo>
                      <a:pt x="25" y="20"/>
                    </a:moveTo>
                    <a:cubicBezTo>
                      <a:pt x="31" y="14"/>
                      <a:pt x="26" y="3"/>
                      <a:pt x="36" y="0"/>
                    </a:cubicBezTo>
                    <a:cubicBezTo>
                      <a:pt x="41" y="10"/>
                      <a:pt x="34" y="20"/>
                      <a:pt x="31" y="27"/>
                    </a:cubicBezTo>
                    <a:cubicBezTo>
                      <a:pt x="19" y="50"/>
                      <a:pt x="12" y="73"/>
                      <a:pt x="1" y="96"/>
                    </a:cubicBezTo>
                    <a:cubicBezTo>
                      <a:pt x="0" y="68"/>
                      <a:pt x="15" y="45"/>
                      <a:pt x="25" y="20"/>
                    </a:cubicBezTo>
                    <a:close/>
                  </a:path>
                </a:pathLst>
              </a:custGeom>
              <a:solidFill>
                <a:srgbClr val="9A6B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2" name="Freeform 350">
                <a:extLst>
                  <a:ext uri="{FF2B5EF4-FFF2-40B4-BE49-F238E27FC236}">
                    <a16:creationId xmlns:a16="http://schemas.microsoft.com/office/drawing/2014/main" id="{352FC0DF-A74D-402F-8D09-BAA0700C4F30}"/>
                  </a:ext>
                </a:extLst>
              </p:cNvPr>
              <p:cNvSpPr>
                <a:spLocks/>
              </p:cNvSpPr>
              <p:nvPr/>
            </p:nvSpPr>
            <p:spPr bwMode="auto">
              <a:xfrm>
                <a:off x="1141" y="1979"/>
                <a:ext cx="41" cy="130"/>
              </a:xfrm>
              <a:custGeom>
                <a:avLst/>
                <a:gdLst>
                  <a:gd name="T0" fmla="*/ 25 w 37"/>
                  <a:gd name="T1" fmla="*/ 7 h 116"/>
                  <a:gd name="T2" fmla="*/ 33 w 37"/>
                  <a:gd name="T3" fmla="*/ 13 h 116"/>
                  <a:gd name="T4" fmla="*/ 2 w 37"/>
                  <a:gd name="T5" fmla="*/ 116 h 116"/>
                  <a:gd name="T6" fmla="*/ 9 w 37"/>
                  <a:gd name="T7" fmla="*/ 66 h 116"/>
                  <a:gd name="T8" fmla="*/ 25 w 37"/>
                  <a:gd name="T9" fmla="*/ 7 h 116"/>
                </a:gdLst>
                <a:ahLst/>
                <a:cxnLst>
                  <a:cxn ang="0">
                    <a:pos x="T0" y="T1"/>
                  </a:cxn>
                  <a:cxn ang="0">
                    <a:pos x="T2" y="T3"/>
                  </a:cxn>
                  <a:cxn ang="0">
                    <a:pos x="T4" y="T5"/>
                  </a:cxn>
                  <a:cxn ang="0">
                    <a:pos x="T6" y="T7"/>
                  </a:cxn>
                  <a:cxn ang="0">
                    <a:pos x="T8" y="T9"/>
                  </a:cxn>
                </a:cxnLst>
                <a:rect l="0" t="0" r="r" b="b"/>
                <a:pathLst>
                  <a:path w="37" h="116">
                    <a:moveTo>
                      <a:pt x="25" y="7"/>
                    </a:moveTo>
                    <a:cubicBezTo>
                      <a:pt x="30" y="5"/>
                      <a:pt x="37" y="0"/>
                      <a:pt x="33" y="13"/>
                    </a:cubicBezTo>
                    <a:cubicBezTo>
                      <a:pt x="23" y="45"/>
                      <a:pt x="13" y="78"/>
                      <a:pt x="2" y="116"/>
                    </a:cubicBezTo>
                    <a:cubicBezTo>
                      <a:pt x="0" y="96"/>
                      <a:pt x="4" y="81"/>
                      <a:pt x="9" y="66"/>
                    </a:cubicBezTo>
                    <a:cubicBezTo>
                      <a:pt x="15" y="46"/>
                      <a:pt x="24" y="28"/>
                      <a:pt x="25" y="7"/>
                    </a:cubicBezTo>
                    <a:close/>
                  </a:path>
                </a:pathLst>
              </a:custGeom>
              <a:solidFill>
                <a:srgbClr val="AA7F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3" name="Freeform 351">
                <a:extLst>
                  <a:ext uri="{FF2B5EF4-FFF2-40B4-BE49-F238E27FC236}">
                    <a16:creationId xmlns:a16="http://schemas.microsoft.com/office/drawing/2014/main" id="{51E3A773-17A1-45F9-9342-AA15194C2171}"/>
                  </a:ext>
                </a:extLst>
              </p:cNvPr>
              <p:cNvSpPr>
                <a:spLocks/>
              </p:cNvSpPr>
              <p:nvPr/>
            </p:nvSpPr>
            <p:spPr bwMode="auto">
              <a:xfrm>
                <a:off x="986" y="1698"/>
                <a:ext cx="39" cy="116"/>
              </a:xfrm>
              <a:custGeom>
                <a:avLst/>
                <a:gdLst>
                  <a:gd name="T0" fmla="*/ 22 w 35"/>
                  <a:gd name="T1" fmla="*/ 18 h 103"/>
                  <a:gd name="T2" fmla="*/ 27 w 35"/>
                  <a:gd name="T3" fmla="*/ 2 h 103"/>
                  <a:gd name="T4" fmla="*/ 34 w 35"/>
                  <a:gd name="T5" fmla="*/ 5 h 103"/>
                  <a:gd name="T6" fmla="*/ 0 w 35"/>
                  <a:gd name="T7" fmla="*/ 103 h 103"/>
                  <a:gd name="T8" fmla="*/ 22 w 35"/>
                  <a:gd name="T9" fmla="*/ 18 h 103"/>
                </a:gdLst>
                <a:ahLst/>
                <a:cxnLst>
                  <a:cxn ang="0">
                    <a:pos x="T0" y="T1"/>
                  </a:cxn>
                  <a:cxn ang="0">
                    <a:pos x="T2" y="T3"/>
                  </a:cxn>
                  <a:cxn ang="0">
                    <a:pos x="T4" y="T5"/>
                  </a:cxn>
                  <a:cxn ang="0">
                    <a:pos x="T6" y="T7"/>
                  </a:cxn>
                  <a:cxn ang="0">
                    <a:pos x="T8" y="T9"/>
                  </a:cxn>
                </a:cxnLst>
                <a:rect l="0" t="0" r="r" b="b"/>
                <a:pathLst>
                  <a:path w="35" h="103">
                    <a:moveTo>
                      <a:pt x="22" y="18"/>
                    </a:moveTo>
                    <a:cubicBezTo>
                      <a:pt x="25" y="13"/>
                      <a:pt x="28" y="8"/>
                      <a:pt x="27" y="2"/>
                    </a:cubicBezTo>
                    <a:cubicBezTo>
                      <a:pt x="30" y="1"/>
                      <a:pt x="35" y="0"/>
                      <a:pt x="34" y="5"/>
                    </a:cubicBezTo>
                    <a:cubicBezTo>
                      <a:pt x="24" y="38"/>
                      <a:pt x="18" y="73"/>
                      <a:pt x="0" y="103"/>
                    </a:cubicBezTo>
                    <a:cubicBezTo>
                      <a:pt x="4" y="74"/>
                      <a:pt x="18" y="47"/>
                      <a:pt x="22" y="18"/>
                    </a:cubicBezTo>
                    <a:close/>
                  </a:path>
                </a:pathLst>
              </a:custGeom>
              <a:solidFill>
                <a:srgbClr val="7D59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4" name="Freeform 352">
                <a:extLst>
                  <a:ext uri="{FF2B5EF4-FFF2-40B4-BE49-F238E27FC236}">
                    <a16:creationId xmlns:a16="http://schemas.microsoft.com/office/drawing/2014/main" id="{182E9016-FD94-45E2-BF69-5716DA30CF96}"/>
                  </a:ext>
                </a:extLst>
              </p:cNvPr>
              <p:cNvSpPr>
                <a:spLocks/>
              </p:cNvSpPr>
              <p:nvPr/>
            </p:nvSpPr>
            <p:spPr bwMode="auto">
              <a:xfrm>
                <a:off x="1079" y="1283"/>
                <a:ext cx="47" cy="115"/>
              </a:xfrm>
              <a:custGeom>
                <a:avLst/>
                <a:gdLst>
                  <a:gd name="T0" fmla="*/ 4 w 42"/>
                  <a:gd name="T1" fmla="*/ 102 h 102"/>
                  <a:gd name="T2" fmla="*/ 0 w 42"/>
                  <a:gd name="T3" fmla="*/ 94 h 102"/>
                  <a:gd name="T4" fmla="*/ 37 w 42"/>
                  <a:gd name="T5" fmla="*/ 0 h 102"/>
                  <a:gd name="T6" fmla="*/ 42 w 42"/>
                  <a:gd name="T7" fmla="*/ 2 h 102"/>
                  <a:gd name="T8" fmla="*/ 17 w 42"/>
                  <a:gd name="T9" fmla="*/ 69 h 102"/>
                  <a:gd name="T10" fmla="*/ 4 w 42"/>
                  <a:gd name="T11" fmla="*/ 102 h 102"/>
                </a:gdLst>
                <a:ahLst/>
                <a:cxnLst>
                  <a:cxn ang="0">
                    <a:pos x="T0" y="T1"/>
                  </a:cxn>
                  <a:cxn ang="0">
                    <a:pos x="T2" y="T3"/>
                  </a:cxn>
                  <a:cxn ang="0">
                    <a:pos x="T4" y="T5"/>
                  </a:cxn>
                  <a:cxn ang="0">
                    <a:pos x="T6" y="T7"/>
                  </a:cxn>
                  <a:cxn ang="0">
                    <a:pos x="T8" y="T9"/>
                  </a:cxn>
                  <a:cxn ang="0">
                    <a:pos x="T10" y="T11"/>
                  </a:cxn>
                </a:cxnLst>
                <a:rect l="0" t="0" r="r" b="b"/>
                <a:pathLst>
                  <a:path w="42" h="102">
                    <a:moveTo>
                      <a:pt x="4" y="102"/>
                    </a:moveTo>
                    <a:cubicBezTo>
                      <a:pt x="2" y="99"/>
                      <a:pt x="1" y="96"/>
                      <a:pt x="0" y="94"/>
                    </a:cubicBezTo>
                    <a:cubicBezTo>
                      <a:pt x="12" y="63"/>
                      <a:pt x="24" y="31"/>
                      <a:pt x="37" y="0"/>
                    </a:cubicBezTo>
                    <a:cubicBezTo>
                      <a:pt x="39" y="1"/>
                      <a:pt x="40" y="2"/>
                      <a:pt x="42" y="2"/>
                    </a:cubicBezTo>
                    <a:cubicBezTo>
                      <a:pt x="37" y="26"/>
                      <a:pt x="26" y="47"/>
                      <a:pt x="17" y="69"/>
                    </a:cubicBezTo>
                    <a:cubicBezTo>
                      <a:pt x="12" y="80"/>
                      <a:pt x="4" y="89"/>
                      <a:pt x="4" y="102"/>
                    </a:cubicBezTo>
                    <a:close/>
                  </a:path>
                </a:pathLst>
              </a:custGeom>
              <a:solidFill>
                <a:srgbClr val="714A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5" name="Freeform 353">
                <a:extLst>
                  <a:ext uri="{FF2B5EF4-FFF2-40B4-BE49-F238E27FC236}">
                    <a16:creationId xmlns:a16="http://schemas.microsoft.com/office/drawing/2014/main" id="{4FB0D7B5-463E-40CE-9203-24FCA8698A08}"/>
                  </a:ext>
                </a:extLst>
              </p:cNvPr>
              <p:cNvSpPr>
                <a:spLocks/>
              </p:cNvSpPr>
              <p:nvPr/>
            </p:nvSpPr>
            <p:spPr bwMode="auto">
              <a:xfrm>
                <a:off x="751" y="1937"/>
                <a:ext cx="31" cy="119"/>
              </a:xfrm>
              <a:custGeom>
                <a:avLst/>
                <a:gdLst>
                  <a:gd name="T0" fmla="*/ 0 w 28"/>
                  <a:gd name="T1" fmla="*/ 106 h 106"/>
                  <a:gd name="T2" fmla="*/ 23 w 28"/>
                  <a:gd name="T3" fmla="*/ 0 h 106"/>
                  <a:gd name="T4" fmla="*/ 28 w 28"/>
                  <a:gd name="T5" fmla="*/ 2 h 106"/>
                  <a:gd name="T6" fmla="*/ 0 w 28"/>
                  <a:gd name="T7" fmla="*/ 106 h 106"/>
                </a:gdLst>
                <a:ahLst/>
                <a:cxnLst>
                  <a:cxn ang="0">
                    <a:pos x="T0" y="T1"/>
                  </a:cxn>
                  <a:cxn ang="0">
                    <a:pos x="T2" y="T3"/>
                  </a:cxn>
                  <a:cxn ang="0">
                    <a:pos x="T4" y="T5"/>
                  </a:cxn>
                  <a:cxn ang="0">
                    <a:pos x="T6" y="T7"/>
                  </a:cxn>
                </a:cxnLst>
                <a:rect l="0" t="0" r="r" b="b"/>
                <a:pathLst>
                  <a:path w="28" h="106">
                    <a:moveTo>
                      <a:pt x="0" y="106"/>
                    </a:moveTo>
                    <a:cubicBezTo>
                      <a:pt x="3" y="69"/>
                      <a:pt x="10" y="34"/>
                      <a:pt x="23" y="0"/>
                    </a:cubicBezTo>
                    <a:cubicBezTo>
                      <a:pt x="25" y="1"/>
                      <a:pt x="27" y="1"/>
                      <a:pt x="28" y="2"/>
                    </a:cubicBezTo>
                    <a:cubicBezTo>
                      <a:pt x="19" y="36"/>
                      <a:pt x="9" y="71"/>
                      <a:pt x="0" y="106"/>
                    </a:cubicBezTo>
                    <a:close/>
                  </a:path>
                </a:pathLst>
              </a:custGeom>
              <a:solidFill>
                <a:srgbClr val="805D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6" name="Freeform 354">
                <a:extLst>
                  <a:ext uri="{FF2B5EF4-FFF2-40B4-BE49-F238E27FC236}">
                    <a16:creationId xmlns:a16="http://schemas.microsoft.com/office/drawing/2014/main" id="{6953D1F0-483C-44EA-B953-60FF15A971C1}"/>
                  </a:ext>
                </a:extLst>
              </p:cNvPr>
              <p:cNvSpPr>
                <a:spLocks/>
              </p:cNvSpPr>
              <p:nvPr/>
            </p:nvSpPr>
            <p:spPr bwMode="auto">
              <a:xfrm>
                <a:off x="1316" y="1254"/>
                <a:ext cx="20" cy="92"/>
              </a:xfrm>
              <a:custGeom>
                <a:avLst/>
                <a:gdLst>
                  <a:gd name="T0" fmla="*/ 5 w 18"/>
                  <a:gd name="T1" fmla="*/ 0 h 82"/>
                  <a:gd name="T2" fmla="*/ 18 w 18"/>
                  <a:gd name="T3" fmla="*/ 1 h 82"/>
                  <a:gd name="T4" fmla="*/ 6 w 18"/>
                  <a:gd name="T5" fmla="*/ 82 h 82"/>
                  <a:gd name="T6" fmla="*/ 2 w 18"/>
                  <a:gd name="T7" fmla="*/ 82 h 82"/>
                  <a:gd name="T8" fmla="*/ 1 w 18"/>
                  <a:gd name="T9" fmla="*/ 68 h 82"/>
                  <a:gd name="T10" fmla="*/ 5 w 18"/>
                  <a:gd name="T11" fmla="*/ 0 h 82"/>
                </a:gdLst>
                <a:ahLst/>
                <a:cxnLst>
                  <a:cxn ang="0">
                    <a:pos x="T0" y="T1"/>
                  </a:cxn>
                  <a:cxn ang="0">
                    <a:pos x="T2" y="T3"/>
                  </a:cxn>
                  <a:cxn ang="0">
                    <a:pos x="T4" y="T5"/>
                  </a:cxn>
                  <a:cxn ang="0">
                    <a:pos x="T6" y="T7"/>
                  </a:cxn>
                  <a:cxn ang="0">
                    <a:pos x="T8" y="T9"/>
                  </a:cxn>
                  <a:cxn ang="0">
                    <a:pos x="T10" y="T11"/>
                  </a:cxn>
                </a:cxnLst>
                <a:rect l="0" t="0" r="r" b="b"/>
                <a:pathLst>
                  <a:path w="18" h="82">
                    <a:moveTo>
                      <a:pt x="5" y="0"/>
                    </a:moveTo>
                    <a:cubicBezTo>
                      <a:pt x="9" y="0"/>
                      <a:pt x="13" y="0"/>
                      <a:pt x="18" y="1"/>
                    </a:cubicBezTo>
                    <a:cubicBezTo>
                      <a:pt x="14" y="28"/>
                      <a:pt x="10" y="55"/>
                      <a:pt x="6" y="82"/>
                    </a:cubicBezTo>
                    <a:cubicBezTo>
                      <a:pt x="5" y="82"/>
                      <a:pt x="3" y="82"/>
                      <a:pt x="2" y="82"/>
                    </a:cubicBezTo>
                    <a:cubicBezTo>
                      <a:pt x="2" y="77"/>
                      <a:pt x="0" y="72"/>
                      <a:pt x="1" y="68"/>
                    </a:cubicBezTo>
                    <a:cubicBezTo>
                      <a:pt x="7" y="46"/>
                      <a:pt x="6" y="23"/>
                      <a:pt x="5" y="0"/>
                    </a:cubicBezTo>
                    <a:close/>
                  </a:path>
                </a:pathLst>
              </a:custGeom>
              <a:solidFill>
                <a:srgbClr val="A281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7" name="Freeform 355">
                <a:extLst>
                  <a:ext uri="{FF2B5EF4-FFF2-40B4-BE49-F238E27FC236}">
                    <a16:creationId xmlns:a16="http://schemas.microsoft.com/office/drawing/2014/main" id="{4D3E7262-DC20-4996-B6FE-25E95F9BF071}"/>
                  </a:ext>
                </a:extLst>
              </p:cNvPr>
              <p:cNvSpPr>
                <a:spLocks/>
              </p:cNvSpPr>
              <p:nvPr/>
            </p:nvSpPr>
            <p:spPr bwMode="auto">
              <a:xfrm>
                <a:off x="1569" y="2565"/>
                <a:ext cx="21" cy="101"/>
              </a:xfrm>
              <a:custGeom>
                <a:avLst/>
                <a:gdLst>
                  <a:gd name="T0" fmla="*/ 15 w 19"/>
                  <a:gd name="T1" fmla="*/ 0 h 90"/>
                  <a:gd name="T2" fmla="*/ 0 w 19"/>
                  <a:gd name="T3" fmla="*/ 90 h 90"/>
                  <a:gd name="T4" fmla="*/ 10 w 19"/>
                  <a:gd name="T5" fmla="*/ 0 h 90"/>
                  <a:gd name="T6" fmla="*/ 15 w 19"/>
                  <a:gd name="T7" fmla="*/ 0 h 90"/>
                </a:gdLst>
                <a:ahLst/>
                <a:cxnLst>
                  <a:cxn ang="0">
                    <a:pos x="T0" y="T1"/>
                  </a:cxn>
                  <a:cxn ang="0">
                    <a:pos x="T2" y="T3"/>
                  </a:cxn>
                  <a:cxn ang="0">
                    <a:pos x="T4" y="T5"/>
                  </a:cxn>
                  <a:cxn ang="0">
                    <a:pos x="T6" y="T7"/>
                  </a:cxn>
                </a:cxnLst>
                <a:rect l="0" t="0" r="r" b="b"/>
                <a:pathLst>
                  <a:path w="19" h="90">
                    <a:moveTo>
                      <a:pt x="15" y="0"/>
                    </a:moveTo>
                    <a:cubicBezTo>
                      <a:pt x="19" y="31"/>
                      <a:pt x="13" y="61"/>
                      <a:pt x="0" y="90"/>
                    </a:cubicBezTo>
                    <a:cubicBezTo>
                      <a:pt x="4" y="60"/>
                      <a:pt x="7" y="30"/>
                      <a:pt x="10" y="0"/>
                    </a:cubicBezTo>
                    <a:cubicBezTo>
                      <a:pt x="12" y="0"/>
                      <a:pt x="13" y="0"/>
                      <a:pt x="15" y="0"/>
                    </a:cubicBezTo>
                    <a:close/>
                  </a:path>
                </a:pathLst>
              </a:custGeom>
              <a:solidFill>
                <a:srgbClr val="956C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8" name="Freeform 356">
                <a:extLst>
                  <a:ext uri="{FF2B5EF4-FFF2-40B4-BE49-F238E27FC236}">
                    <a16:creationId xmlns:a16="http://schemas.microsoft.com/office/drawing/2014/main" id="{1EB68D88-A309-4382-8EE3-C1B39DE67525}"/>
                  </a:ext>
                </a:extLst>
              </p:cNvPr>
              <p:cNvSpPr>
                <a:spLocks/>
              </p:cNvSpPr>
              <p:nvPr/>
            </p:nvSpPr>
            <p:spPr bwMode="auto">
              <a:xfrm>
                <a:off x="901" y="1704"/>
                <a:ext cx="41" cy="127"/>
              </a:xfrm>
              <a:custGeom>
                <a:avLst/>
                <a:gdLst>
                  <a:gd name="T0" fmla="*/ 2 w 36"/>
                  <a:gd name="T1" fmla="*/ 108 h 113"/>
                  <a:gd name="T2" fmla="*/ 36 w 36"/>
                  <a:gd name="T3" fmla="*/ 0 h 113"/>
                  <a:gd name="T4" fmla="*/ 6 w 36"/>
                  <a:gd name="T5" fmla="*/ 112 h 113"/>
                  <a:gd name="T6" fmla="*/ 2 w 36"/>
                  <a:gd name="T7" fmla="*/ 108 h 113"/>
                </a:gdLst>
                <a:ahLst/>
                <a:cxnLst>
                  <a:cxn ang="0">
                    <a:pos x="T0" y="T1"/>
                  </a:cxn>
                  <a:cxn ang="0">
                    <a:pos x="T2" y="T3"/>
                  </a:cxn>
                  <a:cxn ang="0">
                    <a:pos x="T4" y="T5"/>
                  </a:cxn>
                  <a:cxn ang="0">
                    <a:pos x="T6" y="T7"/>
                  </a:cxn>
                </a:cxnLst>
                <a:rect l="0" t="0" r="r" b="b"/>
                <a:pathLst>
                  <a:path w="36" h="113">
                    <a:moveTo>
                      <a:pt x="2" y="108"/>
                    </a:moveTo>
                    <a:cubicBezTo>
                      <a:pt x="11" y="71"/>
                      <a:pt x="27" y="37"/>
                      <a:pt x="36" y="0"/>
                    </a:cubicBezTo>
                    <a:cubicBezTo>
                      <a:pt x="35" y="40"/>
                      <a:pt x="18" y="75"/>
                      <a:pt x="6" y="112"/>
                    </a:cubicBezTo>
                    <a:cubicBezTo>
                      <a:pt x="2" y="113"/>
                      <a:pt x="0" y="112"/>
                      <a:pt x="2" y="108"/>
                    </a:cubicBezTo>
                    <a:close/>
                  </a:path>
                </a:pathLst>
              </a:custGeom>
              <a:solidFill>
                <a:srgbClr val="8962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9" name="Freeform 357">
                <a:extLst>
                  <a:ext uri="{FF2B5EF4-FFF2-40B4-BE49-F238E27FC236}">
                    <a16:creationId xmlns:a16="http://schemas.microsoft.com/office/drawing/2014/main" id="{EA3D8A8E-B9E3-48D2-A51E-2F726F6FF782}"/>
                  </a:ext>
                </a:extLst>
              </p:cNvPr>
              <p:cNvSpPr>
                <a:spLocks/>
              </p:cNvSpPr>
              <p:nvPr/>
            </p:nvSpPr>
            <p:spPr bwMode="auto">
              <a:xfrm>
                <a:off x="1381" y="1718"/>
                <a:ext cx="18" cy="107"/>
              </a:xfrm>
              <a:custGeom>
                <a:avLst/>
                <a:gdLst>
                  <a:gd name="T0" fmla="*/ 13 w 16"/>
                  <a:gd name="T1" fmla="*/ 0 h 95"/>
                  <a:gd name="T2" fmla="*/ 6 w 16"/>
                  <a:gd name="T3" fmla="*/ 95 h 95"/>
                  <a:gd name="T4" fmla="*/ 13 w 16"/>
                  <a:gd name="T5" fmla="*/ 0 h 95"/>
                </a:gdLst>
                <a:ahLst/>
                <a:cxnLst>
                  <a:cxn ang="0">
                    <a:pos x="T0" y="T1"/>
                  </a:cxn>
                  <a:cxn ang="0">
                    <a:pos x="T2" y="T3"/>
                  </a:cxn>
                  <a:cxn ang="0">
                    <a:pos x="T4" y="T5"/>
                  </a:cxn>
                </a:cxnLst>
                <a:rect l="0" t="0" r="r" b="b"/>
                <a:pathLst>
                  <a:path w="16" h="95">
                    <a:moveTo>
                      <a:pt x="13" y="0"/>
                    </a:moveTo>
                    <a:cubicBezTo>
                      <a:pt x="16" y="32"/>
                      <a:pt x="13" y="64"/>
                      <a:pt x="6" y="95"/>
                    </a:cubicBezTo>
                    <a:cubicBezTo>
                      <a:pt x="0" y="63"/>
                      <a:pt x="9" y="32"/>
                      <a:pt x="13" y="0"/>
                    </a:cubicBezTo>
                    <a:close/>
                  </a:path>
                </a:pathLst>
              </a:custGeom>
              <a:solidFill>
                <a:srgbClr val="C5A0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0" name="Freeform 358">
                <a:extLst>
                  <a:ext uri="{FF2B5EF4-FFF2-40B4-BE49-F238E27FC236}">
                    <a16:creationId xmlns:a16="http://schemas.microsoft.com/office/drawing/2014/main" id="{C154A0B7-E699-4343-B083-597F67C0CC66}"/>
                  </a:ext>
                </a:extLst>
              </p:cNvPr>
              <p:cNvSpPr>
                <a:spLocks/>
              </p:cNvSpPr>
              <p:nvPr/>
            </p:nvSpPr>
            <p:spPr bwMode="auto">
              <a:xfrm>
                <a:off x="1230" y="2084"/>
                <a:ext cx="27" cy="114"/>
              </a:xfrm>
              <a:custGeom>
                <a:avLst/>
                <a:gdLst>
                  <a:gd name="T0" fmla="*/ 0 w 24"/>
                  <a:gd name="T1" fmla="*/ 101 h 101"/>
                  <a:gd name="T2" fmla="*/ 17 w 24"/>
                  <a:gd name="T3" fmla="*/ 0 h 101"/>
                  <a:gd name="T4" fmla="*/ 0 w 24"/>
                  <a:gd name="T5" fmla="*/ 101 h 101"/>
                </a:gdLst>
                <a:ahLst/>
                <a:cxnLst>
                  <a:cxn ang="0">
                    <a:pos x="T0" y="T1"/>
                  </a:cxn>
                  <a:cxn ang="0">
                    <a:pos x="T2" y="T3"/>
                  </a:cxn>
                  <a:cxn ang="0">
                    <a:pos x="T4" y="T5"/>
                  </a:cxn>
                </a:cxnLst>
                <a:rect l="0" t="0" r="r" b="b"/>
                <a:pathLst>
                  <a:path w="24" h="101">
                    <a:moveTo>
                      <a:pt x="0" y="101"/>
                    </a:moveTo>
                    <a:cubicBezTo>
                      <a:pt x="0" y="66"/>
                      <a:pt x="18" y="35"/>
                      <a:pt x="17" y="0"/>
                    </a:cubicBezTo>
                    <a:cubicBezTo>
                      <a:pt x="24" y="36"/>
                      <a:pt x="9" y="68"/>
                      <a:pt x="0" y="101"/>
                    </a:cubicBezTo>
                    <a:close/>
                  </a:path>
                </a:pathLst>
              </a:custGeom>
              <a:solidFill>
                <a:srgbClr val="8263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1" name="Freeform 359">
                <a:extLst>
                  <a:ext uri="{FF2B5EF4-FFF2-40B4-BE49-F238E27FC236}">
                    <a16:creationId xmlns:a16="http://schemas.microsoft.com/office/drawing/2014/main" id="{DF6D4153-4D10-4AC4-B0A6-57B3E432C192}"/>
                  </a:ext>
                </a:extLst>
              </p:cNvPr>
              <p:cNvSpPr>
                <a:spLocks/>
              </p:cNvSpPr>
              <p:nvPr/>
            </p:nvSpPr>
            <p:spPr bwMode="auto">
              <a:xfrm>
                <a:off x="1626" y="2403"/>
                <a:ext cx="14" cy="115"/>
              </a:xfrm>
              <a:custGeom>
                <a:avLst/>
                <a:gdLst>
                  <a:gd name="T0" fmla="*/ 8 w 12"/>
                  <a:gd name="T1" fmla="*/ 0 h 102"/>
                  <a:gd name="T2" fmla="*/ 2 w 12"/>
                  <a:gd name="T3" fmla="*/ 102 h 102"/>
                  <a:gd name="T4" fmla="*/ 8 w 12"/>
                  <a:gd name="T5" fmla="*/ 0 h 102"/>
                </a:gdLst>
                <a:ahLst/>
                <a:cxnLst>
                  <a:cxn ang="0">
                    <a:pos x="T0" y="T1"/>
                  </a:cxn>
                  <a:cxn ang="0">
                    <a:pos x="T2" y="T3"/>
                  </a:cxn>
                  <a:cxn ang="0">
                    <a:pos x="T4" y="T5"/>
                  </a:cxn>
                </a:cxnLst>
                <a:rect l="0" t="0" r="r" b="b"/>
                <a:pathLst>
                  <a:path w="12" h="102">
                    <a:moveTo>
                      <a:pt x="8" y="0"/>
                    </a:moveTo>
                    <a:cubicBezTo>
                      <a:pt x="9" y="34"/>
                      <a:pt x="12" y="69"/>
                      <a:pt x="2" y="102"/>
                    </a:cubicBezTo>
                    <a:cubicBezTo>
                      <a:pt x="0" y="68"/>
                      <a:pt x="1" y="34"/>
                      <a:pt x="8" y="0"/>
                    </a:cubicBezTo>
                    <a:close/>
                  </a:path>
                </a:pathLst>
              </a:custGeom>
              <a:solidFill>
                <a:srgbClr val="A1796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2" name="Freeform 360">
                <a:extLst>
                  <a:ext uri="{FF2B5EF4-FFF2-40B4-BE49-F238E27FC236}">
                    <a16:creationId xmlns:a16="http://schemas.microsoft.com/office/drawing/2014/main" id="{5556AF32-AE6A-4CC0-BADA-8274971F9F7A}"/>
                  </a:ext>
                </a:extLst>
              </p:cNvPr>
              <p:cNvSpPr>
                <a:spLocks/>
              </p:cNvSpPr>
              <p:nvPr/>
            </p:nvSpPr>
            <p:spPr bwMode="auto">
              <a:xfrm>
                <a:off x="1409" y="2136"/>
                <a:ext cx="21" cy="103"/>
              </a:xfrm>
              <a:custGeom>
                <a:avLst/>
                <a:gdLst>
                  <a:gd name="T0" fmla="*/ 0 w 18"/>
                  <a:gd name="T1" fmla="*/ 92 h 92"/>
                  <a:gd name="T2" fmla="*/ 18 w 18"/>
                  <a:gd name="T3" fmla="*/ 0 h 92"/>
                  <a:gd name="T4" fmla="*/ 0 w 18"/>
                  <a:gd name="T5" fmla="*/ 92 h 92"/>
                </a:gdLst>
                <a:ahLst/>
                <a:cxnLst>
                  <a:cxn ang="0">
                    <a:pos x="T0" y="T1"/>
                  </a:cxn>
                  <a:cxn ang="0">
                    <a:pos x="T2" y="T3"/>
                  </a:cxn>
                  <a:cxn ang="0">
                    <a:pos x="T4" y="T5"/>
                  </a:cxn>
                </a:cxnLst>
                <a:rect l="0" t="0" r="r" b="b"/>
                <a:pathLst>
                  <a:path w="18" h="92">
                    <a:moveTo>
                      <a:pt x="0" y="92"/>
                    </a:moveTo>
                    <a:cubicBezTo>
                      <a:pt x="1" y="60"/>
                      <a:pt x="7" y="30"/>
                      <a:pt x="18" y="0"/>
                    </a:cubicBezTo>
                    <a:cubicBezTo>
                      <a:pt x="17" y="32"/>
                      <a:pt x="9" y="62"/>
                      <a:pt x="0" y="92"/>
                    </a:cubicBezTo>
                    <a:close/>
                  </a:path>
                </a:pathLst>
              </a:custGeom>
              <a:solidFill>
                <a:srgbClr val="A479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3" name="Freeform 361">
                <a:extLst>
                  <a:ext uri="{FF2B5EF4-FFF2-40B4-BE49-F238E27FC236}">
                    <a16:creationId xmlns:a16="http://schemas.microsoft.com/office/drawing/2014/main" id="{913C9F8E-4E22-4696-ADFC-A55948F660AD}"/>
                  </a:ext>
                </a:extLst>
              </p:cNvPr>
              <p:cNvSpPr>
                <a:spLocks/>
              </p:cNvSpPr>
              <p:nvPr/>
            </p:nvSpPr>
            <p:spPr bwMode="auto">
              <a:xfrm>
                <a:off x="1053" y="1606"/>
                <a:ext cx="41" cy="98"/>
              </a:xfrm>
              <a:custGeom>
                <a:avLst/>
                <a:gdLst>
                  <a:gd name="T0" fmla="*/ 3 w 36"/>
                  <a:gd name="T1" fmla="*/ 87 h 87"/>
                  <a:gd name="T2" fmla="*/ 36 w 36"/>
                  <a:gd name="T3" fmla="*/ 0 h 87"/>
                  <a:gd name="T4" fmla="*/ 3 w 36"/>
                  <a:gd name="T5" fmla="*/ 87 h 87"/>
                </a:gdLst>
                <a:ahLst/>
                <a:cxnLst>
                  <a:cxn ang="0">
                    <a:pos x="T0" y="T1"/>
                  </a:cxn>
                  <a:cxn ang="0">
                    <a:pos x="T2" y="T3"/>
                  </a:cxn>
                  <a:cxn ang="0">
                    <a:pos x="T4" y="T5"/>
                  </a:cxn>
                </a:cxnLst>
                <a:rect l="0" t="0" r="r" b="b"/>
                <a:pathLst>
                  <a:path w="36" h="87">
                    <a:moveTo>
                      <a:pt x="3" y="87"/>
                    </a:moveTo>
                    <a:cubicBezTo>
                      <a:pt x="0" y="53"/>
                      <a:pt x="20" y="28"/>
                      <a:pt x="36" y="0"/>
                    </a:cubicBezTo>
                    <a:cubicBezTo>
                      <a:pt x="28" y="30"/>
                      <a:pt x="8" y="56"/>
                      <a:pt x="3" y="87"/>
                    </a:cubicBezTo>
                    <a:close/>
                  </a:path>
                </a:pathLst>
              </a:custGeom>
              <a:solidFill>
                <a:srgbClr val="AE866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4" name="Freeform 362">
                <a:extLst>
                  <a:ext uri="{FF2B5EF4-FFF2-40B4-BE49-F238E27FC236}">
                    <a16:creationId xmlns:a16="http://schemas.microsoft.com/office/drawing/2014/main" id="{7FE8D36D-9605-45B8-81BD-1855F0884848}"/>
                  </a:ext>
                </a:extLst>
              </p:cNvPr>
              <p:cNvSpPr>
                <a:spLocks/>
              </p:cNvSpPr>
              <p:nvPr/>
            </p:nvSpPr>
            <p:spPr bwMode="auto">
              <a:xfrm>
                <a:off x="859" y="2274"/>
                <a:ext cx="46" cy="122"/>
              </a:xfrm>
              <a:custGeom>
                <a:avLst/>
                <a:gdLst>
                  <a:gd name="T0" fmla="*/ 4 w 41"/>
                  <a:gd name="T1" fmla="*/ 108 h 108"/>
                  <a:gd name="T2" fmla="*/ 0 w 41"/>
                  <a:gd name="T3" fmla="*/ 96 h 108"/>
                  <a:gd name="T4" fmla="*/ 41 w 41"/>
                  <a:gd name="T5" fmla="*/ 0 h 108"/>
                  <a:gd name="T6" fmla="*/ 4 w 41"/>
                  <a:gd name="T7" fmla="*/ 108 h 108"/>
                </a:gdLst>
                <a:ahLst/>
                <a:cxnLst>
                  <a:cxn ang="0">
                    <a:pos x="T0" y="T1"/>
                  </a:cxn>
                  <a:cxn ang="0">
                    <a:pos x="T2" y="T3"/>
                  </a:cxn>
                  <a:cxn ang="0">
                    <a:pos x="T4" y="T5"/>
                  </a:cxn>
                  <a:cxn ang="0">
                    <a:pos x="T6" y="T7"/>
                  </a:cxn>
                </a:cxnLst>
                <a:rect l="0" t="0" r="r" b="b"/>
                <a:pathLst>
                  <a:path w="41" h="108">
                    <a:moveTo>
                      <a:pt x="4" y="108"/>
                    </a:moveTo>
                    <a:cubicBezTo>
                      <a:pt x="4" y="104"/>
                      <a:pt x="6" y="99"/>
                      <a:pt x="0" y="96"/>
                    </a:cubicBezTo>
                    <a:cubicBezTo>
                      <a:pt x="14" y="64"/>
                      <a:pt x="27" y="32"/>
                      <a:pt x="41" y="0"/>
                    </a:cubicBezTo>
                    <a:cubicBezTo>
                      <a:pt x="36" y="39"/>
                      <a:pt x="12" y="70"/>
                      <a:pt x="4" y="108"/>
                    </a:cubicBezTo>
                    <a:close/>
                  </a:path>
                </a:pathLst>
              </a:custGeom>
              <a:solidFill>
                <a:srgbClr val="A37F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5" name="Freeform 363">
                <a:extLst>
                  <a:ext uri="{FF2B5EF4-FFF2-40B4-BE49-F238E27FC236}">
                    <a16:creationId xmlns:a16="http://schemas.microsoft.com/office/drawing/2014/main" id="{66BCFE05-9548-49BD-853E-71F6FF02DCC8}"/>
                  </a:ext>
                </a:extLst>
              </p:cNvPr>
              <p:cNvSpPr>
                <a:spLocks/>
              </p:cNvSpPr>
              <p:nvPr/>
            </p:nvSpPr>
            <p:spPr bwMode="auto">
              <a:xfrm>
                <a:off x="1038" y="1728"/>
                <a:ext cx="40" cy="101"/>
              </a:xfrm>
              <a:custGeom>
                <a:avLst/>
                <a:gdLst>
                  <a:gd name="T0" fmla="*/ 3 w 35"/>
                  <a:gd name="T1" fmla="*/ 81 h 90"/>
                  <a:gd name="T2" fmla="*/ 28 w 35"/>
                  <a:gd name="T3" fmla="*/ 2 h 90"/>
                  <a:gd name="T4" fmla="*/ 35 w 35"/>
                  <a:gd name="T5" fmla="*/ 3 h 90"/>
                  <a:gd name="T6" fmla="*/ 8 w 35"/>
                  <a:gd name="T7" fmla="*/ 90 h 90"/>
                  <a:gd name="T8" fmla="*/ 3 w 35"/>
                  <a:gd name="T9" fmla="*/ 81 h 90"/>
                </a:gdLst>
                <a:ahLst/>
                <a:cxnLst>
                  <a:cxn ang="0">
                    <a:pos x="T0" y="T1"/>
                  </a:cxn>
                  <a:cxn ang="0">
                    <a:pos x="T2" y="T3"/>
                  </a:cxn>
                  <a:cxn ang="0">
                    <a:pos x="T4" y="T5"/>
                  </a:cxn>
                  <a:cxn ang="0">
                    <a:pos x="T6" y="T7"/>
                  </a:cxn>
                  <a:cxn ang="0">
                    <a:pos x="T8" y="T9"/>
                  </a:cxn>
                </a:cxnLst>
                <a:rect l="0" t="0" r="r" b="b"/>
                <a:pathLst>
                  <a:path w="35" h="90">
                    <a:moveTo>
                      <a:pt x="3" y="81"/>
                    </a:moveTo>
                    <a:cubicBezTo>
                      <a:pt x="11" y="54"/>
                      <a:pt x="17" y="28"/>
                      <a:pt x="28" y="2"/>
                    </a:cubicBezTo>
                    <a:cubicBezTo>
                      <a:pt x="30" y="0"/>
                      <a:pt x="33" y="0"/>
                      <a:pt x="35" y="3"/>
                    </a:cubicBezTo>
                    <a:cubicBezTo>
                      <a:pt x="26" y="32"/>
                      <a:pt x="17" y="61"/>
                      <a:pt x="8" y="90"/>
                    </a:cubicBezTo>
                    <a:cubicBezTo>
                      <a:pt x="0" y="90"/>
                      <a:pt x="2" y="85"/>
                      <a:pt x="3" y="81"/>
                    </a:cubicBezTo>
                    <a:close/>
                  </a:path>
                </a:pathLst>
              </a:custGeom>
              <a:solidFill>
                <a:srgbClr val="714F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6" name="Freeform 364">
                <a:extLst>
                  <a:ext uri="{FF2B5EF4-FFF2-40B4-BE49-F238E27FC236}">
                    <a16:creationId xmlns:a16="http://schemas.microsoft.com/office/drawing/2014/main" id="{2752C9ED-12FA-456C-AE50-C8A389176B00}"/>
                  </a:ext>
                </a:extLst>
              </p:cNvPr>
              <p:cNvSpPr>
                <a:spLocks/>
              </p:cNvSpPr>
              <p:nvPr/>
            </p:nvSpPr>
            <p:spPr bwMode="auto">
              <a:xfrm>
                <a:off x="886" y="2494"/>
                <a:ext cx="45" cy="108"/>
              </a:xfrm>
              <a:custGeom>
                <a:avLst/>
                <a:gdLst>
                  <a:gd name="T0" fmla="*/ 0 w 40"/>
                  <a:gd name="T1" fmla="*/ 96 h 96"/>
                  <a:gd name="T2" fmla="*/ 40 w 40"/>
                  <a:gd name="T3" fmla="*/ 0 h 96"/>
                  <a:gd name="T4" fmla="*/ 40 w 40"/>
                  <a:gd name="T5" fmla="*/ 0 h 96"/>
                  <a:gd name="T6" fmla="*/ 0 w 40"/>
                  <a:gd name="T7" fmla="*/ 96 h 96"/>
                  <a:gd name="T8" fmla="*/ 0 w 40"/>
                  <a:gd name="T9" fmla="*/ 96 h 96"/>
                </a:gdLst>
                <a:ahLst/>
                <a:cxnLst>
                  <a:cxn ang="0">
                    <a:pos x="T0" y="T1"/>
                  </a:cxn>
                  <a:cxn ang="0">
                    <a:pos x="T2" y="T3"/>
                  </a:cxn>
                  <a:cxn ang="0">
                    <a:pos x="T4" y="T5"/>
                  </a:cxn>
                  <a:cxn ang="0">
                    <a:pos x="T6" y="T7"/>
                  </a:cxn>
                  <a:cxn ang="0">
                    <a:pos x="T8" y="T9"/>
                  </a:cxn>
                </a:cxnLst>
                <a:rect l="0" t="0" r="r" b="b"/>
                <a:pathLst>
                  <a:path w="40" h="96">
                    <a:moveTo>
                      <a:pt x="0" y="96"/>
                    </a:moveTo>
                    <a:cubicBezTo>
                      <a:pt x="8" y="62"/>
                      <a:pt x="25" y="32"/>
                      <a:pt x="40" y="0"/>
                    </a:cubicBezTo>
                    <a:cubicBezTo>
                      <a:pt x="40" y="0"/>
                      <a:pt x="40" y="0"/>
                      <a:pt x="40" y="0"/>
                    </a:cubicBezTo>
                    <a:cubicBezTo>
                      <a:pt x="35" y="35"/>
                      <a:pt x="18" y="66"/>
                      <a:pt x="0" y="96"/>
                    </a:cubicBezTo>
                    <a:cubicBezTo>
                      <a:pt x="0" y="96"/>
                      <a:pt x="0" y="96"/>
                      <a:pt x="0" y="96"/>
                    </a:cubicBezTo>
                    <a:close/>
                  </a:path>
                </a:pathLst>
              </a:custGeom>
              <a:solidFill>
                <a:srgbClr val="8364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7" name="Freeform 365">
                <a:extLst>
                  <a:ext uri="{FF2B5EF4-FFF2-40B4-BE49-F238E27FC236}">
                    <a16:creationId xmlns:a16="http://schemas.microsoft.com/office/drawing/2014/main" id="{4A2ED52C-C4C9-4631-B40A-5135C71D1FCD}"/>
                  </a:ext>
                </a:extLst>
              </p:cNvPr>
              <p:cNvSpPr>
                <a:spLocks/>
              </p:cNvSpPr>
              <p:nvPr/>
            </p:nvSpPr>
            <p:spPr bwMode="auto">
              <a:xfrm>
                <a:off x="1431" y="2503"/>
                <a:ext cx="13" cy="100"/>
              </a:xfrm>
              <a:custGeom>
                <a:avLst/>
                <a:gdLst>
                  <a:gd name="T0" fmla="*/ 10 w 12"/>
                  <a:gd name="T1" fmla="*/ 0 h 89"/>
                  <a:gd name="T2" fmla="*/ 5 w 12"/>
                  <a:gd name="T3" fmla="*/ 89 h 89"/>
                  <a:gd name="T4" fmla="*/ 10 w 12"/>
                  <a:gd name="T5" fmla="*/ 0 h 89"/>
                </a:gdLst>
                <a:ahLst/>
                <a:cxnLst>
                  <a:cxn ang="0">
                    <a:pos x="T0" y="T1"/>
                  </a:cxn>
                  <a:cxn ang="0">
                    <a:pos x="T2" y="T3"/>
                  </a:cxn>
                  <a:cxn ang="0">
                    <a:pos x="T4" y="T5"/>
                  </a:cxn>
                </a:cxnLst>
                <a:rect l="0" t="0" r="r" b="b"/>
                <a:pathLst>
                  <a:path w="12" h="89">
                    <a:moveTo>
                      <a:pt x="10" y="0"/>
                    </a:moveTo>
                    <a:cubicBezTo>
                      <a:pt x="11" y="30"/>
                      <a:pt x="12" y="59"/>
                      <a:pt x="5" y="89"/>
                    </a:cubicBezTo>
                    <a:cubicBezTo>
                      <a:pt x="4" y="59"/>
                      <a:pt x="0" y="29"/>
                      <a:pt x="10" y="0"/>
                    </a:cubicBezTo>
                    <a:close/>
                  </a:path>
                </a:pathLst>
              </a:custGeom>
              <a:solidFill>
                <a:srgbClr val="A780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8" name="Freeform 366">
                <a:extLst>
                  <a:ext uri="{FF2B5EF4-FFF2-40B4-BE49-F238E27FC236}">
                    <a16:creationId xmlns:a16="http://schemas.microsoft.com/office/drawing/2014/main" id="{DCD95E91-2240-4D92-B4B0-5D55B12D089D}"/>
                  </a:ext>
                </a:extLst>
              </p:cNvPr>
              <p:cNvSpPr>
                <a:spLocks/>
              </p:cNvSpPr>
              <p:nvPr/>
            </p:nvSpPr>
            <p:spPr bwMode="auto">
              <a:xfrm>
                <a:off x="918" y="2255"/>
                <a:ext cx="29" cy="75"/>
              </a:xfrm>
              <a:custGeom>
                <a:avLst/>
                <a:gdLst>
                  <a:gd name="T0" fmla="*/ 11 w 26"/>
                  <a:gd name="T1" fmla="*/ 29 h 67"/>
                  <a:gd name="T2" fmla="*/ 11 w 26"/>
                  <a:gd name="T3" fmla="*/ 22 h 67"/>
                  <a:gd name="T4" fmla="*/ 22 w 26"/>
                  <a:gd name="T5" fmla="*/ 0 h 67"/>
                  <a:gd name="T6" fmla="*/ 23 w 26"/>
                  <a:gd name="T7" fmla="*/ 21 h 67"/>
                  <a:gd name="T8" fmla="*/ 26 w 26"/>
                  <a:gd name="T9" fmla="*/ 39 h 67"/>
                  <a:gd name="T10" fmla="*/ 14 w 26"/>
                  <a:gd name="T11" fmla="*/ 60 h 67"/>
                  <a:gd name="T12" fmla="*/ 0 w 26"/>
                  <a:gd name="T13" fmla="*/ 66 h 67"/>
                  <a:gd name="T14" fmla="*/ 11 w 26"/>
                  <a:gd name="T15" fmla="*/ 29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 h="67">
                    <a:moveTo>
                      <a:pt x="11" y="29"/>
                    </a:moveTo>
                    <a:cubicBezTo>
                      <a:pt x="11" y="27"/>
                      <a:pt x="11" y="24"/>
                      <a:pt x="11" y="22"/>
                    </a:cubicBezTo>
                    <a:cubicBezTo>
                      <a:pt x="19" y="17"/>
                      <a:pt x="16" y="7"/>
                      <a:pt x="22" y="0"/>
                    </a:cubicBezTo>
                    <a:cubicBezTo>
                      <a:pt x="26" y="7"/>
                      <a:pt x="22" y="14"/>
                      <a:pt x="23" y="21"/>
                    </a:cubicBezTo>
                    <a:cubicBezTo>
                      <a:pt x="26" y="27"/>
                      <a:pt x="26" y="33"/>
                      <a:pt x="26" y="39"/>
                    </a:cubicBezTo>
                    <a:cubicBezTo>
                      <a:pt x="23" y="46"/>
                      <a:pt x="22" y="55"/>
                      <a:pt x="14" y="60"/>
                    </a:cubicBezTo>
                    <a:cubicBezTo>
                      <a:pt x="7" y="55"/>
                      <a:pt x="7" y="67"/>
                      <a:pt x="0" y="66"/>
                    </a:cubicBezTo>
                    <a:cubicBezTo>
                      <a:pt x="3" y="54"/>
                      <a:pt x="7" y="42"/>
                      <a:pt x="11" y="29"/>
                    </a:cubicBezTo>
                    <a:close/>
                  </a:path>
                </a:pathLst>
              </a:custGeom>
              <a:solidFill>
                <a:srgbClr val="9270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9" name="Freeform 367">
                <a:extLst>
                  <a:ext uri="{FF2B5EF4-FFF2-40B4-BE49-F238E27FC236}">
                    <a16:creationId xmlns:a16="http://schemas.microsoft.com/office/drawing/2014/main" id="{F113E441-41FC-4C61-A0D4-CE67ABDAF5CA}"/>
                  </a:ext>
                </a:extLst>
              </p:cNvPr>
              <p:cNvSpPr>
                <a:spLocks/>
              </p:cNvSpPr>
              <p:nvPr/>
            </p:nvSpPr>
            <p:spPr bwMode="auto">
              <a:xfrm>
                <a:off x="1590" y="2319"/>
                <a:ext cx="19" cy="99"/>
              </a:xfrm>
              <a:custGeom>
                <a:avLst/>
                <a:gdLst>
                  <a:gd name="T0" fmla="*/ 9 w 17"/>
                  <a:gd name="T1" fmla="*/ 0 h 88"/>
                  <a:gd name="T2" fmla="*/ 11 w 17"/>
                  <a:gd name="T3" fmla="*/ 88 h 88"/>
                  <a:gd name="T4" fmla="*/ 9 w 17"/>
                  <a:gd name="T5" fmla="*/ 0 h 88"/>
                  <a:gd name="T6" fmla="*/ 9 w 17"/>
                  <a:gd name="T7" fmla="*/ 0 h 88"/>
                </a:gdLst>
                <a:ahLst/>
                <a:cxnLst>
                  <a:cxn ang="0">
                    <a:pos x="T0" y="T1"/>
                  </a:cxn>
                  <a:cxn ang="0">
                    <a:pos x="T2" y="T3"/>
                  </a:cxn>
                  <a:cxn ang="0">
                    <a:pos x="T4" y="T5"/>
                  </a:cxn>
                  <a:cxn ang="0">
                    <a:pos x="T6" y="T7"/>
                  </a:cxn>
                </a:cxnLst>
                <a:rect l="0" t="0" r="r" b="b"/>
                <a:pathLst>
                  <a:path w="17" h="88">
                    <a:moveTo>
                      <a:pt x="9" y="0"/>
                    </a:moveTo>
                    <a:cubicBezTo>
                      <a:pt x="17" y="29"/>
                      <a:pt x="11" y="59"/>
                      <a:pt x="11" y="88"/>
                    </a:cubicBezTo>
                    <a:cubicBezTo>
                      <a:pt x="5" y="59"/>
                      <a:pt x="0" y="30"/>
                      <a:pt x="9" y="0"/>
                    </a:cubicBezTo>
                    <a:cubicBezTo>
                      <a:pt x="9" y="0"/>
                      <a:pt x="9" y="0"/>
                      <a:pt x="9" y="0"/>
                    </a:cubicBezTo>
                    <a:close/>
                  </a:path>
                </a:pathLst>
              </a:custGeom>
              <a:solidFill>
                <a:srgbClr val="B38D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0" name="Freeform 368">
                <a:extLst>
                  <a:ext uri="{FF2B5EF4-FFF2-40B4-BE49-F238E27FC236}">
                    <a16:creationId xmlns:a16="http://schemas.microsoft.com/office/drawing/2014/main" id="{230DD059-F2B5-46CE-8B57-2D9324DB8F5E}"/>
                  </a:ext>
                </a:extLst>
              </p:cNvPr>
              <p:cNvSpPr>
                <a:spLocks/>
              </p:cNvSpPr>
              <p:nvPr/>
            </p:nvSpPr>
            <p:spPr bwMode="auto">
              <a:xfrm>
                <a:off x="1408" y="2051"/>
                <a:ext cx="18" cy="110"/>
              </a:xfrm>
              <a:custGeom>
                <a:avLst/>
                <a:gdLst>
                  <a:gd name="T0" fmla="*/ 5 w 16"/>
                  <a:gd name="T1" fmla="*/ 98 h 98"/>
                  <a:gd name="T2" fmla="*/ 16 w 16"/>
                  <a:gd name="T3" fmla="*/ 0 h 98"/>
                  <a:gd name="T4" fmla="*/ 5 w 16"/>
                  <a:gd name="T5" fmla="*/ 98 h 98"/>
                </a:gdLst>
                <a:ahLst/>
                <a:cxnLst>
                  <a:cxn ang="0">
                    <a:pos x="T0" y="T1"/>
                  </a:cxn>
                  <a:cxn ang="0">
                    <a:pos x="T2" y="T3"/>
                  </a:cxn>
                  <a:cxn ang="0">
                    <a:pos x="T4" y="T5"/>
                  </a:cxn>
                </a:cxnLst>
                <a:rect l="0" t="0" r="r" b="b"/>
                <a:pathLst>
                  <a:path w="16" h="98">
                    <a:moveTo>
                      <a:pt x="5" y="98"/>
                    </a:moveTo>
                    <a:cubicBezTo>
                      <a:pt x="0" y="64"/>
                      <a:pt x="5" y="32"/>
                      <a:pt x="16" y="0"/>
                    </a:cubicBezTo>
                    <a:cubicBezTo>
                      <a:pt x="15" y="33"/>
                      <a:pt x="7" y="66"/>
                      <a:pt x="5" y="98"/>
                    </a:cubicBezTo>
                    <a:close/>
                  </a:path>
                </a:pathLst>
              </a:custGeom>
              <a:solidFill>
                <a:srgbClr val="936B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1" name="Freeform 369">
                <a:extLst>
                  <a:ext uri="{FF2B5EF4-FFF2-40B4-BE49-F238E27FC236}">
                    <a16:creationId xmlns:a16="http://schemas.microsoft.com/office/drawing/2014/main" id="{E739684B-8A6B-4466-8428-C9294E9DBCF4}"/>
                  </a:ext>
                </a:extLst>
              </p:cNvPr>
              <p:cNvSpPr>
                <a:spLocks/>
              </p:cNvSpPr>
              <p:nvPr/>
            </p:nvSpPr>
            <p:spPr bwMode="auto">
              <a:xfrm>
                <a:off x="1062" y="2242"/>
                <a:ext cx="29" cy="97"/>
              </a:xfrm>
              <a:custGeom>
                <a:avLst/>
                <a:gdLst>
                  <a:gd name="T0" fmla="*/ 24 w 26"/>
                  <a:gd name="T1" fmla="*/ 0 h 87"/>
                  <a:gd name="T2" fmla="*/ 9 w 26"/>
                  <a:gd name="T3" fmla="*/ 87 h 87"/>
                  <a:gd name="T4" fmla="*/ 24 w 26"/>
                  <a:gd name="T5" fmla="*/ 0 h 87"/>
                </a:gdLst>
                <a:ahLst/>
                <a:cxnLst>
                  <a:cxn ang="0">
                    <a:pos x="T0" y="T1"/>
                  </a:cxn>
                  <a:cxn ang="0">
                    <a:pos x="T2" y="T3"/>
                  </a:cxn>
                  <a:cxn ang="0">
                    <a:pos x="T4" y="T5"/>
                  </a:cxn>
                </a:cxnLst>
                <a:rect l="0" t="0" r="r" b="b"/>
                <a:pathLst>
                  <a:path w="26" h="87">
                    <a:moveTo>
                      <a:pt x="24" y="0"/>
                    </a:moveTo>
                    <a:cubicBezTo>
                      <a:pt x="26" y="28"/>
                      <a:pt x="15" y="55"/>
                      <a:pt x="9" y="87"/>
                    </a:cubicBezTo>
                    <a:cubicBezTo>
                      <a:pt x="0" y="52"/>
                      <a:pt x="22" y="28"/>
                      <a:pt x="24" y="0"/>
                    </a:cubicBezTo>
                    <a:close/>
                  </a:path>
                </a:pathLst>
              </a:custGeom>
              <a:solidFill>
                <a:srgbClr val="8163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2" name="Freeform 370">
                <a:extLst>
                  <a:ext uri="{FF2B5EF4-FFF2-40B4-BE49-F238E27FC236}">
                    <a16:creationId xmlns:a16="http://schemas.microsoft.com/office/drawing/2014/main" id="{40332693-E2BD-4CA4-9F4C-1538D65B1D63}"/>
                  </a:ext>
                </a:extLst>
              </p:cNvPr>
              <p:cNvSpPr>
                <a:spLocks/>
              </p:cNvSpPr>
              <p:nvPr/>
            </p:nvSpPr>
            <p:spPr bwMode="auto">
              <a:xfrm>
                <a:off x="1279" y="2310"/>
                <a:ext cx="30" cy="116"/>
              </a:xfrm>
              <a:custGeom>
                <a:avLst/>
                <a:gdLst>
                  <a:gd name="T0" fmla="*/ 0 w 27"/>
                  <a:gd name="T1" fmla="*/ 102 h 103"/>
                  <a:gd name="T2" fmla="*/ 22 w 27"/>
                  <a:gd name="T3" fmla="*/ 0 h 103"/>
                  <a:gd name="T4" fmla="*/ 27 w 27"/>
                  <a:gd name="T5" fmla="*/ 2 h 103"/>
                  <a:gd name="T6" fmla="*/ 5 w 27"/>
                  <a:gd name="T7" fmla="*/ 103 h 103"/>
                  <a:gd name="T8" fmla="*/ 0 w 27"/>
                  <a:gd name="T9" fmla="*/ 102 h 103"/>
                </a:gdLst>
                <a:ahLst/>
                <a:cxnLst>
                  <a:cxn ang="0">
                    <a:pos x="T0" y="T1"/>
                  </a:cxn>
                  <a:cxn ang="0">
                    <a:pos x="T2" y="T3"/>
                  </a:cxn>
                  <a:cxn ang="0">
                    <a:pos x="T4" y="T5"/>
                  </a:cxn>
                  <a:cxn ang="0">
                    <a:pos x="T6" y="T7"/>
                  </a:cxn>
                  <a:cxn ang="0">
                    <a:pos x="T8" y="T9"/>
                  </a:cxn>
                </a:cxnLst>
                <a:rect l="0" t="0" r="r" b="b"/>
                <a:pathLst>
                  <a:path w="27" h="103">
                    <a:moveTo>
                      <a:pt x="0" y="102"/>
                    </a:moveTo>
                    <a:cubicBezTo>
                      <a:pt x="6" y="68"/>
                      <a:pt x="13" y="34"/>
                      <a:pt x="22" y="0"/>
                    </a:cubicBezTo>
                    <a:cubicBezTo>
                      <a:pt x="23" y="1"/>
                      <a:pt x="25" y="1"/>
                      <a:pt x="27" y="2"/>
                    </a:cubicBezTo>
                    <a:cubicBezTo>
                      <a:pt x="20" y="35"/>
                      <a:pt x="12" y="69"/>
                      <a:pt x="5" y="103"/>
                    </a:cubicBezTo>
                    <a:cubicBezTo>
                      <a:pt x="4" y="103"/>
                      <a:pt x="2" y="102"/>
                      <a:pt x="0" y="102"/>
                    </a:cubicBezTo>
                    <a:close/>
                  </a:path>
                </a:pathLst>
              </a:custGeom>
              <a:solidFill>
                <a:srgbClr val="89735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3" name="Freeform 371">
                <a:extLst>
                  <a:ext uri="{FF2B5EF4-FFF2-40B4-BE49-F238E27FC236}">
                    <a16:creationId xmlns:a16="http://schemas.microsoft.com/office/drawing/2014/main" id="{61364CC1-92D5-4EE1-91F5-56D2266FF756}"/>
                  </a:ext>
                </a:extLst>
              </p:cNvPr>
              <p:cNvSpPr>
                <a:spLocks/>
              </p:cNvSpPr>
              <p:nvPr/>
            </p:nvSpPr>
            <p:spPr bwMode="auto">
              <a:xfrm>
                <a:off x="701" y="2401"/>
                <a:ext cx="43" cy="102"/>
              </a:xfrm>
              <a:custGeom>
                <a:avLst/>
                <a:gdLst>
                  <a:gd name="T0" fmla="*/ 8 w 38"/>
                  <a:gd name="T1" fmla="*/ 91 h 91"/>
                  <a:gd name="T2" fmla="*/ 0 w 38"/>
                  <a:gd name="T3" fmla="*/ 81 h 91"/>
                  <a:gd name="T4" fmla="*/ 38 w 38"/>
                  <a:gd name="T5" fmla="*/ 0 h 91"/>
                  <a:gd name="T6" fmla="*/ 15 w 38"/>
                  <a:gd name="T7" fmla="*/ 64 h 91"/>
                  <a:gd name="T8" fmla="*/ 8 w 38"/>
                  <a:gd name="T9" fmla="*/ 91 h 91"/>
                </a:gdLst>
                <a:ahLst/>
                <a:cxnLst>
                  <a:cxn ang="0">
                    <a:pos x="T0" y="T1"/>
                  </a:cxn>
                  <a:cxn ang="0">
                    <a:pos x="T2" y="T3"/>
                  </a:cxn>
                  <a:cxn ang="0">
                    <a:pos x="T4" y="T5"/>
                  </a:cxn>
                  <a:cxn ang="0">
                    <a:pos x="T6" y="T7"/>
                  </a:cxn>
                  <a:cxn ang="0">
                    <a:pos x="T8" y="T9"/>
                  </a:cxn>
                </a:cxnLst>
                <a:rect l="0" t="0" r="r" b="b"/>
                <a:pathLst>
                  <a:path w="38" h="91">
                    <a:moveTo>
                      <a:pt x="8" y="91"/>
                    </a:moveTo>
                    <a:cubicBezTo>
                      <a:pt x="1" y="91"/>
                      <a:pt x="0" y="87"/>
                      <a:pt x="0" y="81"/>
                    </a:cubicBezTo>
                    <a:cubicBezTo>
                      <a:pt x="12" y="54"/>
                      <a:pt x="25" y="27"/>
                      <a:pt x="38" y="0"/>
                    </a:cubicBezTo>
                    <a:cubicBezTo>
                      <a:pt x="36" y="24"/>
                      <a:pt x="24" y="43"/>
                      <a:pt x="15" y="64"/>
                    </a:cubicBezTo>
                    <a:cubicBezTo>
                      <a:pt x="11" y="72"/>
                      <a:pt x="1" y="80"/>
                      <a:pt x="8" y="91"/>
                    </a:cubicBezTo>
                    <a:close/>
                  </a:path>
                </a:pathLst>
              </a:custGeom>
              <a:solidFill>
                <a:srgbClr val="7960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4" name="Freeform 372">
                <a:extLst>
                  <a:ext uri="{FF2B5EF4-FFF2-40B4-BE49-F238E27FC236}">
                    <a16:creationId xmlns:a16="http://schemas.microsoft.com/office/drawing/2014/main" id="{342AE5C4-AF44-4074-B303-EDEAAFC27008}"/>
                  </a:ext>
                </a:extLst>
              </p:cNvPr>
              <p:cNvSpPr>
                <a:spLocks/>
              </p:cNvSpPr>
              <p:nvPr/>
            </p:nvSpPr>
            <p:spPr bwMode="auto">
              <a:xfrm>
                <a:off x="1621" y="2565"/>
                <a:ext cx="12" cy="102"/>
              </a:xfrm>
              <a:custGeom>
                <a:avLst/>
                <a:gdLst>
                  <a:gd name="T0" fmla="*/ 8 w 11"/>
                  <a:gd name="T1" fmla="*/ 0 h 91"/>
                  <a:gd name="T2" fmla="*/ 1 w 11"/>
                  <a:gd name="T3" fmla="*/ 91 h 91"/>
                  <a:gd name="T4" fmla="*/ 8 w 11"/>
                  <a:gd name="T5" fmla="*/ 0 h 91"/>
                </a:gdLst>
                <a:ahLst/>
                <a:cxnLst>
                  <a:cxn ang="0">
                    <a:pos x="T0" y="T1"/>
                  </a:cxn>
                  <a:cxn ang="0">
                    <a:pos x="T2" y="T3"/>
                  </a:cxn>
                  <a:cxn ang="0">
                    <a:pos x="T4" y="T5"/>
                  </a:cxn>
                </a:cxnLst>
                <a:rect l="0" t="0" r="r" b="b"/>
                <a:pathLst>
                  <a:path w="11" h="91">
                    <a:moveTo>
                      <a:pt x="8" y="0"/>
                    </a:moveTo>
                    <a:cubicBezTo>
                      <a:pt x="11" y="31"/>
                      <a:pt x="7" y="61"/>
                      <a:pt x="1" y="91"/>
                    </a:cubicBezTo>
                    <a:cubicBezTo>
                      <a:pt x="0" y="60"/>
                      <a:pt x="1" y="30"/>
                      <a:pt x="8" y="0"/>
                    </a:cubicBezTo>
                    <a:close/>
                  </a:path>
                </a:pathLst>
              </a:custGeom>
              <a:solidFill>
                <a:srgbClr val="8260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5" name="Freeform 373">
                <a:extLst>
                  <a:ext uri="{FF2B5EF4-FFF2-40B4-BE49-F238E27FC236}">
                    <a16:creationId xmlns:a16="http://schemas.microsoft.com/office/drawing/2014/main" id="{2A47729D-5E05-4910-A4CD-0DEEE2948DAA}"/>
                  </a:ext>
                </a:extLst>
              </p:cNvPr>
              <p:cNvSpPr>
                <a:spLocks/>
              </p:cNvSpPr>
              <p:nvPr/>
            </p:nvSpPr>
            <p:spPr bwMode="auto">
              <a:xfrm>
                <a:off x="1237" y="1426"/>
                <a:ext cx="18" cy="103"/>
              </a:xfrm>
              <a:custGeom>
                <a:avLst/>
                <a:gdLst>
                  <a:gd name="T0" fmla="*/ 8 w 16"/>
                  <a:gd name="T1" fmla="*/ 92 h 92"/>
                  <a:gd name="T2" fmla="*/ 12 w 16"/>
                  <a:gd name="T3" fmla="*/ 0 h 92"/>
                  <a:gd name="T4" fmla="*/ 8 w 16"/>
                  <a:gd name="T5" fmla="*/ 92 h 92"/>
                </a:gdLst>
                <a:ahLst/>
                <a:cxnLst>
                  <a:cxn ang="0">
                    <a:pos x="T0" y="T1"/>
                  </a:cxn>
                  <a:cxn ang="0">
                    <a:pos x="T2" y="T3"/>
                  </a:cxn>
                  <a:cxn ang="0">
                    <a:pos x="T4" y="T5"/>
                  </a:cxn>
                </a:cxnLst>
                <a:rect l="0" t="0" r="r" b="b"/>
                <a:pathLst>
                  <a:path w="16" h="92">
                    <a:moveTo>
                      <a:pt x="8" y="92"/>
                    </a:moveTo>
                    <a:cubicBezTo>
                      <a:pt x="0" y="61"/>
                      <a:pt x="9" y="31"/>
                      <a:pt x="12" y="0"/>
                    </a:cubicBezTo>
                    <a:cubicBezTo>
                      <a:pt x="16" y="31"/>
                      <a:pt x="8" y="61"/>
                      <a:pt x="8" y="92"/>
                    </a:cubicBezTo>
                    <a:close/>
                  </a:path>
                </a:pathLst>
              </a:custGeom>
              <a:solidFill>
                <a:srgbClr val="9474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6" name="Freeform 374">
                <a:extLst>
                  <a:ext uri="{FF2B5EF4-FFF2-40B4-BE49-F238E27FC236}">
                    <a16:creationId xmlns:a16="http://schemas.microsoft.com/office/drawing/2014/main" id="{CD840E2E-4E89-4FE5-A810-66B5B0A1DFD5}"/>
                  </a:ext>
                </a:extLst>
              </p:cNvPr>
              <p:cNvSpPr>
                <a:spLocks/>
              </p:cNvSpPr>
              <p:nvPr/>
            </p:nvSpPr>
            <p:spPr bwMode="auto">
              <a:xfrm>
                <a:off x="1636" y="1834"/>
                <a:ext cx="18" cy="112"/>
              </a:xfrm>
              <a:custGeom>
                <a:avLst/>
                <a:gdLst>
                  <a:gd name="T0" fmla="*/ 16 w 16"/>
                  <a:gd name="T1" fmla="*/ 100 h 100"/>
                  <a:gd name="T2" fmla="*/ 12 w 16"/>
                  <a:gd name="T3" fmla="*/ 100 h 100"/>
                  <a:gd name="T4" fmla="*/ 3 w 16"/>
                  <a:gd name="T5" fmla="*/ 49 h 100"/>
                  <a:gd name="T6" fmla="*/ 1 w 16"/>
                  <a:gd name="T7" fmla="*/ 4 h 100"/>
                  <a:gd name="T8" fmla="*/ 1 w 16"/>
                  <a:gd name="T9" fmla="*/ 0 h 100"/>
                  <a:gd name="T10" fmla="*/ 7 w 16"/>
                  <a:gd name="T11" fmla="*/ 0 h 100"/>
                  <a:gd name="T12" fmla="*/ 16 w 16"/>
                  <a:gd name="T13" fmla="*/ 100 h 100"/>
                </a:gdLst>
                <a:ahLst/>
                <a:cxnLst>
                  <a:cxn ang="0">
                    <a:pos x="T0" y="T1"/>
                  </a:cxn>
                  <a:cxn ang="0">
                    <a:pos x="T2" y="T3"/>
                  </a:cxn>
                  <a:cxn ang="0">
                    <a:pos x="T4" y="T5"/>
                  </a:cxn>
                  <a:cxn ang="0">
                    <a:pos x="T6" y="T7"/>
                  </a:cxn>
                  <a:cxn ang="0">
                    <a:pos x="T8" y="T9"/>
                  </a:cxn>
                  <a:cxn ang="0">
                    <a:pos x="T10" y="T11"/>
                  </a:cxn>
                  <a:cxn ang="0">
                    <a:pos x="T12" y="T13"/>
                  </a:cxn>
                </a:cxnLst>
                <a:rect l="0" t="0" r="r" b="b"/>
                <a:pathLst>
                  <a:path w="16" h="100">
                    <a:moveTo>
                      <a:pt x="16" y="100"/>
                    </a:moveTo>
                    <a:cubicBezTo>
                      <a:pt x="15" y="100"/>
                      <a:pt x="14" y="100"/>
                      <a:pt x="12" y="100"/>
                    </a:cubicBezTo>
                    <a:cubicBezTo>
                      <a:pt x="6" y="83"/>
                      <a:pt x="3" y="66"/>
                      <a:pt x="3" y="49"/>
                    </a:cubicBezTo>
                    <a:cubicBezTo>
                      <a:pt x="0" y="34"/>
                      <a:pt x="4" y="19"/>
                      <a:pt x="1" y="4"/>
                    </a:cubicBezTo>
                    <a:cubicBezTo>
                      <a:pt x="0" y="3"/>
                      <a:pt x="0" y="2"/>
                      <a:pt x="1" y="0"/>
                    </a:cubicBezTo>
                    <a:cubicBezTo>
                      <a:pt x="3" y="0"/>
                      <a:pt x="5" y="0"/>
                      <a:pt x="7" y="0"/>
                    </a:cubicBezTo>
                    <a:cubicBezTo>
                      <a:pt x="10" y="34"/>
                      <a:pt x="13" y="67"/>
                      <a:pt x="16" y="100"/>
                    </a:cubicBezTo>
                    <a:close/>
                  </a:path>
                </a:pathLst>
              </a:custGeom>
              <a:solidFill>
                <a:srgbClr val="8C5A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7" name="Freeform 375">
                <a:extLst>
                  <a:ext uri="{FF2B5EF4-FFF2-40B4-BE49-F238E27FC236}">
                    <a16:creationId xmlns:a16="http://schemas.microsoft.com/office/drawing/2014/main" id="{3A146031-9233-45F5-A7CA-63096F1C06B9}"/>
                  </a:ext>
                </a:extLst>
              </p:cNvPr>
              <p:cNvSpPr>
                <a:spLocks/>
              </p:cNvSpPr>
              <p:nvPr/>
            </p:nvSpPr>
            <p:spPr bwMode="auto">
              <a:xfrm>
                <a:off x="1067" y="2598"/>
                <a:ext cx="40" cy="84"/>
              </a:xfrm>
              <a:custGeom>
                <a:avLst/>
                <a:gdLst>
                  <a:gd name="T0" fmla="*/ 16 w 36"/>
                  <a:gd name="T1" fmla="*/ 71 h 75"/>
                  <a:gd name="T2" fmla="*/ 0 w 36"/>
                  <a:gd name="T3" fmla="*/ 67 h 75"/>
                  <a:gd name="T4" fmla="*/ 13 w 36"/>
                  <a:gd name="T5" fmla="*/ 55 h 75"/>
                  <a:gd name="T6" fmla="*/ 25 w 36"/>
                  <a:gd name="T7" fmla="*/ 13 h 75"/>
                  <a:gd name="T8" fmla="*/ 34 w 36"/>
                  <a:gd name="T9" fmla="*/ 3 h 75"/>
                  <a:gd name="T10" fmla="*/ 36 w 36"/>
                  <a:gd name="T11" fmla="*/ 5 h 75"/>
                  <a:gd name="T12" fmla="*/ 16 w 36"/>
                  <a:gd name="T13" fmla="*/ 71 h 75"/>
                </a:gdLst>
                <a:ahLst/>
                <a:cxnLst>
                  <a:cxn ang="0">
                    <a:pos x="T0" y="T1"/>
                  </a:cxn>
                  <a:cxn ang="0">
                    <a:pos x="T2" y="T3"/>
                  </a:cxn>
                  <a:cxn ang="0">
                    <a:pos x="T4" y="T5"/>
                  </a:cxn>
                  <a:cxn ang="0">
                    <a:pos x="T6" y="T7"/>
                  </a:cxn>
                  <a:cxn ang="0">
                    <a:pos x="T8" y="T9"/>
                  </a:cxn>
                  <a:cxn ang="0">
                    <a:pos x="T10" y="T11"/>
                  </a:cxn>
                  <a:cxn ang="0">
                    <a:pos x="T12" y="T13"/>
                  </a:cxn>
                </a:cxnLst>
                <a:rect l="0" t="0" r="r" b="b"/>
                <a:pathLst>
                  <a:path w="36" h="75">
                    <a:moveTo>
                      <a:pt x="16" y="71"/>
                    </a:moveTo>
                    <a:cubicBezTo>
                      <a:pt x="10" y="70"/>
                      <a:pt x="4" y="75"/>
                      <a:pt x="0" y="67"/>
                    </a:cubicBezTo>
                    <a:cubicBezTo>
                      <a:pt x="11" y="70"/>
                      <a:pt x="11" y="61"/>
                      <a:pt x="13" y="55"/>
                    </a:cubicBezTo>
                    <a:cubicBezTo>
                      <a:pt x="17" y="41"/>
                      <a:pt x="20" y="27"/>
                      <a:pt x="25" y="13"/>
                    </a:cubicBezTo>
                    <a:cubicBezTo>
                      <a:pt x="26" y="9"/>
                      <a:pt x="24" y="0"/>
                      <a:pt x="34" y="3"/>
                    </a:cubicBezTo>
                    <a:cubicBezTo>
                      <a:pt x="35" y="4"/>
                      <a:pt x="35" y="4"/>
                      <a:pt x="36" y="5"/>
                    </a:cubicBezTo>
                    <a:cubicBezTo>
                      <a:pt x="29" y="27"/>
                      <a:pt x="22" y="49"/>
                      <a:pt x="16" y="71"/>
                    </a:cubicBezTo>
                    <a:close/>
                  </a:path>
                </a:pathLst>
              </a:custGeom>
              <a:solidFill>
                <a:srgbClr val="B38C7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8" name="Freeform 376">
                <a:extLst>
                  <a:ext uri="{FF2B5EF4-FFF2-40B4-BE49-F238E27FC236}">
                    <a16:creationId xmlns:a16="http://schemas.microsoft.com/office/drawing/2014/main" id="{4A429301-6871-453D-A837-1E4C6D9CAFA1}"/>
                  </a:ext>
                </a:extLst>
              </p:cNvPr>
              <p:cNvSpPr>
                <a:spLocks/>
              </p:cNvSpPr>
              <p:nvPr/>
            </p:nvSpPr>
            <p:spPr bwMode="auto">
              <a:xfrm>
                <a:off x="950" y="2426"/>
                <a:ext cx="46" cy="100"/>
              </a:xfrm>
              <a:custGeom>
                <a:avLst/>
                <a:gdLst>
                  <a:gd name="T0" fmla="*/ 3 w 41"/>
                  <a:gd name="T1" fmla="*/ 89 h 89"/>
                  <a:gd name="T2" fmla="*/ 12 w 41"/>
                  <a:gd name="T3" fmla="*/ 58 h 89"/>
                  <a:gd name="T4" fmla="*/ 41 w 41"/>
                  <a:gd name="T5" fmla="*/ 0 h 89"/>
                  <a:gd name="T6" fmla="*/ 3 w 41"/>
                  <a:gd name="T7" fmla="*/ 89 h 89"/>
                </a:gdLst>
                <a:ahLst/>
                <a:cxnLst>
                  <a:cxn ang="0">
                    <a:pos x="T0" y="T1"/>
                  </a:cxn>
                  <a:cxn ang="0">
                    <a:pos x="T2" y="T3"/>
                  </a:cxn>
                  <a:cxn ang="0">
                    <a:pos x="T4" y="T5"/>
                  </a:cxn>
                  <a:cxn ang="0">
                    <a:pos x="T6" y="T7"/>
                  </a:cxn>
                </a:cxnLst>
                <a:rect l="0" t="0" r="r" b="b"/>
                <a:pathLst>
                  <a:path w="41" h="89">
                    <a:moveTo>
                      <a:pt x="3" y="89"/>
                    </a:moveTo>
                    <a:cubicBezTo>
                      <a:pt x="0" y="77"/>
                      <a:pt x="8" y="68"/>
                      <a:pt x="12" y="58"/>
                    </a:cubicBezTo>
                    <a:cubicBezTo>
                      <a:pt x="21" y="38"/>
                      <a:pt x="30" y="18"/>
                      <a:pt x="41" y="0"/>
                    </a:cubicBezTo>
                    <a:cubicBezTo>
                      <a:pt x="31" y="31"/>
                      <a:pt x="20" y="61"/>
                      <a:pt x="3" y="89"/>
                    </a:cubicBezTo>
                    <a:close/>
                  </a:path>
                </a:pathLst>
              </a:custGeom>
              <a:solidFill>
                <a:srgbClr val="906E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9" name="Freeform 377">
                <a:extLst>
                  <a:ext uri="{FF2B5EF4-FFF2-40B4-BE49-F238E27FC236}">
                    <a16:creationId xmlns:a16="http://schemas.microsoft.com/office/drawing/2014/main" id="{E03F1F0D-47BB-4827-8C0E-92A1F6C11F80}"/>
                  </a:ext>
                </a:extLst>
              </p:cNvPr>
              <p:cNvSpPr>
                <a:spLocks/>
              </p:cNvSpPr>
              <p:nvPr/>
            </p:nvSpPr>
            <p:spPr bwMode="auto">
              <a:xfrm>
                <a:off x="1631" y="2305"/>
                <a:ext cx="16" cy="91"/>
              </a:xfrm>
              <a:custGeom>
                <a:avLst/>
                <a:gdLst>
                  <a:gd name="T0" fmla="*/ 14 w 14"/>
                  <a:gd name="T1" fmla="*/ 81 h 81"/>
                  <a:gd name="T2" fmla="*/ 2 w 14"/>
                  <a:gd name="T3" fmla="*/ 1 h 81"/>
                  <a:gd name="T4" fmla="*/ 7 w 14"/>
                  <a:gd name="T5" fmla="*/ 0 h 81"/>
                  <a:gd name="T6" fmla="*/ 14 w 14"/>
                  <a:gd name="T7" fmla="*/ 81 h 81"/>
                </a:gdLst>
                <a:ahLst/>
                <a:cxnLst>
                  <a:cxn ang="0">
                    <a:pos x="T0" y="T1"/>
                  </a:cxn>
                  <a:cxn ang="0">
                    <a:pos x="T2" y="T3"/>
                  </a:cxn>
                  <a:cxn ang="0">
                    <a:pos x="T4" y="T5"/>
                  </a:cxn>
                  <a:cxn ang="0">
                    <a:pos x="T6" y="T7"/>
                  </a:cxn>
                </a:cxnLst>
                <a:rect l="0" t="0" r="r" b="b"/>
                <a:pathLst>
                  <a:path w="14" h="81">
                    <a:moveTo>
                      <a:pt x="14" y="81"/>
                    </a:moveTo>
                    <a:cubicBezTo>
                      <a:pt x="4" y="55"/>
                      <a:pt x="0" y="28"/>
                      <a:pt x="2" y="1"/>
                    </a:cubicBezTo>
                    <a:cubicBezTo>
                      <a:pt x="4" y="0"/>
                      <a:pt x="5" y="0"/>
                      <a:pt x="7" y="0"/>
                    </a:cubicBezTo>
                    <a:cubicBezTo>
                      <a:pt x="10" y="27"/>
                      <a:pt x="12" y="54"/>
                      <a:pt x="14" y="81"/>
                    </a:cubicBezTo>
                    <a:close/>
                  </a:path>
                </a:pathLst>
              </a:custGeom>
              <a:solidFill>
                <a:srgbClr val="B591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0" name="Freeform 378">
                <a:extLst>
                  <a:ext uri="{FF2B5EF4-FFF2-40B4-BE49-F238E27FC236}">
                    <a16:creationId xmlns:a16="http://schemas.microsoft.com/office/drawing/2014/main" id="{4BF28A33-4683-450D-BB0F-63FCE149B217}"/>
                  </a:ext>
                </a:extLst>
              </p:cNvPr>
              <p:cNvSpPr>
                <a:spLocks/>
              </p:cNvSpPr>
              <p:nvPr/>
            </p:nvSpPr>
            <p:spPr bwMode="auto">
              <a:xfrm>
                <a:off x="1443" y="2243"/>
                <a:ext cx="18" cy="121"/>
              </a:xfrm>
              <a:custGeom>
                <a:avLst/>
                <a:gdLst>
                  <a:gd name="T0" fmla="*/ 8 w 16"/>
                  <a:gd name="T1" fmla="*/ 0 h 108"/>
                  <a:gd name="T2" fmla="*/ 12 w 16"/>
                  <a:gd name="T3" fmla="*/ 0 h 108"/>
                  <a:gd name="T4" fmla="*/ 7 w 16"/>
                  <a:gd name="T5" fmla="*/ 108 h 108"/>
                  <a:gd name="T6" fmla="*/ 8 w 16"/>
                  <a:gd name="T7" fmla="*/ 0 h 108"/>
                </a:gdLst>
                <a:ahLst/>
                <a:cxnLst>
                  <a:cxn ang="0">
                    <a:pos x="T0" y="T1"/>
                  </a:cxn>
                  <a:cxn ang="0">
                    <a:pos x="T2" y="T3"/>
                  </a:cxn>
                  <a:cxn ang="0">
                    <a:pos x="T4" y="T5"/>
                  </a:cxn>
                  <a:cxn ang="0">
                    <a:pos x="T6" y="T7"/>
                  </a:cxn>
                </a:cxnLst>
                <a:rect l="0" t="0" r="r" b="b"/>
                <a:pathLst>
                  <a:path w="16" h="108">
                    <a:moveTo>
                      <a:pt x="8" y="0"/>
                    </a:moveTo>
                    <a:cubicBezTo>
                      <a:pt x="9" y="0"/>
                      <a:pt x="11" y="0"/>
                      <a:pt x="12" y="0"/>
                    </a:cubicBezTo>
                    <a:cubicBezTo>
                      <a:pt x="16" y="36"/>
                      <a:pt x="5" y="72"/>
                      <a:pt x="7" y="108"/>
                    </a:cubicBezTo>
                    <a:cubicBezTo>
                      <a:pt x="0" y="72"/>
                      <a:pt x="5" y="36"/>
                      <a:pt x="8" y="0"/>
                    </a:cubicBezTo>
                    <a:close/>
                  </a:path>
                </a:pathLst>
              </a:custGeom>
              <a:solidFill>
                <a:srgbClr val="926A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1" name="Freeform 379">
                <a:extLst>
                  <a:ext uri="{FF2B5EF4-FFF2-40B4-BE49-F238E27FC236}">
                    <a16:creationId xmlns:a16="http://schemas.microsoft.com/office/drawing/2014/main" id="{D01AAE1A-7801-4CA1-8106-C3779ADBDB5D}"/>
                  </a:ext>
                </a:extLst>
              </p:cNvPr>
              <p:cNvSpPr>
                <a:spLocks/>
              </p:cNvSpPr>
              <p:nvPr/>
            </p:nvSpPr>
            <p:spPr bwMode="auto">
              <a:xfrm>
                <a:off x="752" y="2432"/>
                <a:ext cx="44" cy="92"/>
              </a:xfrm>
              <a:custGeom>
                <a:avLst/>
                <a:gdLst>
                  <a:gd name="T0" fmla="*/ 19 w 39"/>
                  <a:gd name="T1" fmla="*/ 52 h 82"/>
                  <a:gd name="T2" fmla="*/ 5 w 39"/>
                  <a:gd name="T3" fmla="*/ 82 h 82"/>
                  <a:gd name="T4" fmla="*/ 39 w 39"/>
                  <a:gd name="T5" fmla="*/ 0 h 82"/>
                  <a:gd name="T6" fmla="*/ 19 w 39"/>
                  <a:gd name="T7" fmla="*/ 52 h 82"/>
                </a:gdLst>
                <a:ahLst/>
                <a:cxnLst>
                  <a:cxn ang="0">
                    <a:pos x="T0" y="T1"/>
                  </a:cxn>
                  <a:cxn ang="0">
                    <a:pos x="T2" y="T3"/>
                  </a:cxn>
                  <a:cxn ang="0">
                    <a:pos x="T4" y="T5"/>
                  </a:cxn>
                  <a:cxn ang="0">
                    <a:pos x="T6" y="T7"/>
                  </a:cxn>
                </a:cxnLst>
                <a:rect l="0" t="0" r="r" b="b"/>
                <a:pathLst>
                  <a:path w="39" h="82">
                    <a:moveTo>
                      <a:pt x="19" y="52"/>
                    </a:moveTo>
                    <a:cubicBezTo>
                      <a:pt x="11" y="60"/>
                      <a:pt x="12" y="73"/>
                      <a:pt x="5" y="82"/>
                    </a:cubicBezTo>
                    <a:cubicBezTo>
                      <a:pt x="0" y="65"/>
                      <a:pt x="20" y="16"/>
                      <a:pt x="39" y="0"/>
                    </a:cubicBezTo>
                    <a:cubicBezTo>
                      <a:pt x="35" y="20"/>
                      <a:pt x="19" y="33"/>
                      <a:pt x="19" y="52"/>
                    </a:cubicBezTo>
                    <a:close/>
                  </a:path>
                </a:pathLst>
              </a:custGeom>
              <a:solidFill>
                <a:srgbClr val="8E6B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2" name="Freeform 380">
                <a:extLst>
                  <a:ext uri="{FF2B5EF4-FFF2-40B4-BE49-F238E27FC236}">
                    <a16:creationId xmlns:a16="http://schemas.microsoft.com/office/drawing/2014/main" id="{F63C1214-9456-4AB7-B498-EF29B48348FD}"/>
                  </a:ext>
                </a:extLst>
              </p:cNvPr>
              <p:cNvSpPr>
                <a:spLocks/>
              </p:cNvSpPr>
              <p:nvPr/>
            </p:nvSpPr>
            <p:spPr bwMode="auto">
              <a:xfrm>
                <a:off x="1464" y="1666"/>
                <a:ext cx="14" cy="87"/>
              </a:xfrm>
              <a:custGeom>
                <a:avLst/>
                <a:gdLst>
                  <a:gd name="T0" fmla="*/ 0 w 12"/>
                  <a:gd name="T1" fmla="*/ 77 h 77"/>
                  <a:gd name="T2" fmla="*/ 0 w 12"/>
                  <a:gd name="T3" fmla="*/ 0 h 77"/>
                  <a:gd name="T4" fmla="*/ 0 w 12"/>
                  <a:gd name="T5" fmla="*/ 77 h 77"/>
                </a:gdLst>
                <a:ahLst/>
                <a:cxnLst>
                  <a:cxn ang="0">
                    <a:pos x="T0" y="T1"/>
                  </a:cxn>
                  <a:cxn ang="0">
                    <a:pos x="T2" y="T3"/>
                  </a:cxn>
                  <a:cxn ang="0">
                    <a:pos x="T4" y="T5"/>
                  </a:cxn>
                </a:cxnLst>
                <a:rect l="0" t="0" r="r" b="b"/>
                <a:pathLst>
                  <a:path w="12" h="77">
                    <a:moveTo>
                      <a:pt x="0" y="77"/>
                    </a:moveTo>
                    <a:cubicBezTo>
                      <a:pt x="0" y="51"/>
                      <a:pt x="0" y="25"/>
                      <a:pt x="0" y="0"/>
                    </a:cubicBezTo>
                    <a:cubicBezTo>
                      <a:pt x="9" y="25"/>
                      <a:pt x="12" y="51"/>
                      <a:pt x="0" y="77"/>
                    </a:cubicBezTo>
                    <a:close/>
                  </a:path>
                </a:pathLst>
              </a:custGeom>
              <a:solidFill>
                <a:srgbClr val="BC96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3" name="Freeform 381">
                <a:extLst>
                  <a:ext uri="{FF2B5EF4-FFF2-40B4-BE49-F238E27FC236}">
                    <a16:creationId xmlns:a16="http://schemas.microsoft.com/office/drawing/2014/main" id="{5A1C8FEC-04B8-4D7D-8083-C16352295C50}"/>
                  </a:ext>
                </a:extLst>
              </p:cNvPr>
              <p:cNvSpPr>
                <a:spLocks/>
              </p:cNvSpPr>
              <p:nvPr/>
            </p:nvSpPr>
            <p:spPr bwMode="auto">
              <a:xfrm>
                <a:off x="1123" y="2238"/>
                <a:ext cx="30" cy="101"/>
              </a:xfrm>
              <a:custGeom>
                <a:avLst/>
                <a:gdLst>
                  <a:gd name="T0" fmla="*/ 21 w 27"/>
                  <a:gd name="T1" fmla="*/ 0 h 90"/>
                  <a:gd name="T2" fmla="*/ 25 w 27"/>
                  <a:gd name="T3" fmla="*/ 14 h 90"/>
                  <a:gd name="T4" fmla="*/ 0 w 27"/>
                  <a:gd name="T5" fmla="*/ 90 h 90"/>
                  <a:gd name="T6" fmla="*/ 21 w 27"/>
                  <a:gd name="T7" fmla="*/ 0 h 90"/>
                </a:gdLst>
                <a:ahLst/>
                <a:cxnLst>
                  <a:cxn ang="0">
                    <a:pos x="T0" y="T1"/>
                  </a:cxn>
                  <a:cxn ang="0">
                    <a:pos x="T2" y="T3"/>
                  </a:cxn>
                  <a:cxn ang="0">
                    <a:pos x="T4" y="T5"/>
                  </a:cxn>
                  <a:cxn ang="0">
                    <a:pos x="T6" y="T7"/>
                  </a:cxn>
                </a:cxnLst>
                <a:rect l="0" t="0" r="r" b="b"/>
                <a:pathLst>
                  <a:path w="27" h="90">
                    <a:moveTo>
                      <a:pt x="21" y="0"/>
                    </a:moveTo>
                    <a:cubicBezTo>
                      <a:pt x="27" y="3"/>
                      <a:pt x="26" y="9"/>
                      <a:pt x="25" y="14"/>
                    </a:cubicBezTo>
                    <a:cubicBezTo>
                      <a:pt x="22" y="41"/>
                      <a:pt x="14" y="66"/>
                      <a:pt x="0" y="90"/>
                    </a:cubicBezTo>
                    <a:cubicBezTo>
                      <a:pt x="6" y="60"/>
                      <a:pt x="19" y="31"/>
                      <a:pt x="21" y="0"/>
                    </a:cubicBezTo>
                    <a:close/>
                  </a:path>
                </a:pathLst>
              </a:custGeom>
              <a:solidFill>
                <a:srgbClr val="8569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4" name="Freeform 382">
                <a:extLst>
                  <a:ext uri="{FF2B5EF4-FFF2-40B4-BE49-F238E27FC236}">
                    <a16:creationId xmlns:a16="http://schemas.microsoft.com/office/drawing/2014/main" id="{500E8383-3125-43CD-AD63-1423589AEA8F}"/>
                  </a:ext>
                </a:extLst>
              </p:cNvPr>
              <p:cNvSpPr>
                <a:spLocks/>
              </p:cNvSpPr>
              <p:nvPr/>
            </p:nvSpPr>
            <p:spPr bwMode="auto">
              <a:xfrm>
                <a:off x="1319" y="1411"/>
                <a:ext cx="17" cy="122"/>
              </a:xfrm>
              <a:custGeom>
                <a:avLst/>
                <a:gdLst>
                  <a:gd name="T0" fmla="*/ 6 w 15"/>
                  <a:gd name="T1" fmla="*/ 0 h 108"/>
                  <a:gd name="T2" fmla="*/ 8 w 15"/>
                  <a:gd name="T3" fmla="*/ 46 h 108"/>
                  <a:gd name="T4" fmla="*/ 10 w 15"/>
                  <a:gd name="T5" fmla="*/ 108 h 108"/>
                  <a:gd name="T6" fmla="*/ 10 w 15"/>
                  <a:gd name="T7" fmla="*/ 108 h 108"/>
                  <a:gd name="T8" fmla="*/ 2 w 15"/>
                  <a:gd name="T9" fmla="*/ 94 h 108"/>
                  <a:gd name="T10" fmla="*/ 6 w 15"/>
                  <a:gd name="T11" fmla="*/ 0 h 108"/>
                  <a:gd name="T12" fmla="*/ 6 w 15"/>
                  <a:gd name="T13" fmla="*/ 0 h 108"/>
                </a:gdLst>
                <a:ahLst/>
                <a:cxnLst>
                  <a:cxn ang="0">
                    <a:pos x="T0" y="T1"/>
                  </a:cxn>
                  <a:cxn ang="0">
                    <a:pos x="T2" y="T3"/>
                  </a:cxn>
                  <a:cxn ang="0">
                    <a:pos x="T4" y="T5"/>
                  </a:cxn>
                  <a:cxn ang="0">
                    <a:pos x="T6" y="T7"/>
                  </a:cxn>
                  <a:cxn ang="0">
                    <a:pos x="T8" y="T9"/>
                  </a:cxn>
                  <a:cxn ang="0">
                    <a:pos x="T10" y="T11"/>
                  </a:cxn>
                  <a:cxn ang="0">
                    <a:pos x="T12" y="T13"/>
                  </a:cxn>
                </a:cxnLst>
                <a:rect l="0" t="0" r="r" b="b"/>
                <a:pathLst>
                  <a:path w="15" h="108">
                    <a:moveTo>
                      <a:pt x="6" y="0"/>
                    </a:moveTo>
                    <a:cubicBezTo>
                      <a:pt x="15" y="15"/>
                      <a:pt x="9" y="31"/>
                      <a:pt x="8" y="46"/>
                    </a:cubicBezTo>
                    <a:cubicBezTo>
                      <a:pt x="8" y="67"/>
                      <a:pt x="3" y="88"/>
                      <a:pt x="10" y="108"/>
                    </a:cubicBezTo>
                    <a:cubicBezTo>
                      <a:pt x="10" y="108"/>
                      <a:pt x="10" y="108"/>
                      <a:pt x="10" y="108"/>
                    </a:cubicBezTo>
                    <a:cubicBezTo>
                      <a:pt x="0" y="108"/>
                      <a:pt x="2" y="100"/>
                      <a:pt x="2" y="94"/>
                    </a:cubicBezTo>
                    <a:cubicBezTo>
                      <a:pt x="1" y="62"/>
                      <a:pt x="1" y="31"/>
                      <a:pt x="6" y="0"/>
                    </a:cubicBezTo>
                    <a:cubicBezTo>
                      <a:pt x="6" y="0"/>
                      <a:pt x="6" y="0"/>
                      <a:pt x="6" y="0"/>
                    </a:cubicBezTo>
                    <a:close/>
                  </a:path>
                </a:pathLst>
              </a:custGeom>
              <a:solidFill>
                <a:srgbClr val="8066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5" name="Freeform 383">
                <a:extLst>
                  <a:ext uri="{FF2B5EF4-FFF2-40B4-BE49-F238E27FC236}">
                    <a16:creationId xmlns:a16="http://schemas.microsoft.com/office/drawing/2014/main" id="{8252381F-0415-476A-AE80-45B927C92A9F}"/>
                  </a:ext>
                </a:extLst>
              </p:cNvPr>
              <p:cNvSpPr>
                <a:spLocks/>
              </p:cNvSpPr>
              <p:nvPr/>
            </p:nvSpPr>
            <p:spPr bwMode="auto">
              <a:xfrm>
                <a:off x="1012" y="1819"/>
                <a:ext cx="35" cy="103"/>
              </a:xfrm>
              <a:custGeom>
                <a:avLst/>
                <a:gdLst>
                  <a:gd name="T0" fmla="*/ 27 w 32"/>
                  <a:gd name="T1" fmla="*/ 0 h 91"/>
                  <a:gd name="T2" fmla="*/ 32 w 32"/>
                  <a:gd name="T3" fmla="*/ 9 h 91"/>
                  <a:gd name="T4" fmla="*/ 5 w 32"/>
                  <a:gd name="T5" fmla="*/ 91 h 91"/>
                  <a:gd name="T6" fmla="*/ 0 w 32"/>
                  <a:gd name="T7" fmla="*/ 90 h 91"/>
                  <a:gd name="T8" fmla="*/ 27 w 32"/>
                  <a:gd name="T9" fmla="*/ 0 h 91"/>
                </a:gdLst>
                <a:ahLst/>
                <a:cxnLst>
                  <a:cxn ang="0">
                    <a:pos x="T0" y="T1"/>
                  </a:cxn>
                  <a:cxn ang="0">
                    <a:pos x="T2" y="T3"/>
                  </a:cxn>
                  <a:cxn ang="0">
                    <a:pos x="T4" y="T5"/>
                  </a:cxn>
                  <a:cxn ang="0">
                    <a:pos x="T6" y="T7"/>
                  </a:cxn>
                  <a:cxn ang="0">
                    <a:pos x="T8" y="T9"/>
                  </a:cxn>
                </a:cxnLst>
                <a:rect l="0" t="0" r="r" b="b"/>
                <a:pathLst>
                  <a:path w="32" h="91">
                    <a:moveTo>
                      <a:pt x="27" y="0"/>
                    </a:moveTo>
                    <a:cubicBezTo>
                      <a:pt x="28" y="3"/>
                      <a:pt x="28" y="7"/>
                      <a:pt x="32" y="9"/>
                    </a:cubicBezTo>
                    <a:cubicBezTo>
                      <a:pt x="23" y="36"/>
                      <a:pt x="14" y="64"/>
                      <a:pt x="5" y="91"/>
                    </a:cubicBezTo>
                    <a:cubicBezTo>
                      <a:pt x="4" y="91"/>
                      <a:pt x="2" y="90"/>
                      <a:pt x="0" y="90"/>
                    </a:cubicBezTo>
                    <a:cubicBezTo>
                      <a:pt x="9" y="60"/>
                      <a:pt x="18" y="30"/>
                      <a:pt x="27" y="0"/>
                    </a:cubicBezTo>
                    <a:close/>
                  </a:path>
                </a:pathLst>
              </a:custGeom>
              <a:solidFill>
                <a:srgbClr val="9C77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6" name="Freeform 384">
                <a:extLst>
                  <a:ext uri="{FF2B5EF4-FFF2-40B4-BE49-F238E27FC236}">
                    <a16:creationId xmlns:a16="http://schemas.microsoft.com/office/drawing/2014/main" id="{B3E2ACBA-1166-4BB5-8CA6-6AFAF9EC5556}"/>
                  </a:ext>
                </a:extLst>
              </p:cNvPr>
              <p:cNvSpPr>
                <a:spLocks/>
              </p:cNvSpPr>
              <p:nvPr/>
            </p:nvSpPr>
            <p:spPr bwMode="auto">
              <a:xfrm>
                <a:off x="1658" y="1798"/>
                <a:ext cx="17" cy="94"/>
              </a:xfrm>
              <a:custGeom>
                <a:avLst/>
                <a:gdLst>
                  <a:gd name="T0" fmla="*/ 0 w 15"/>
                  <a:gd name="T1" fmla="*/ 9 h 84"/>
                  <a:gd name="T2" fmla="*/ 5 w 15"/>
                  <a:gd name="T3" fmla="*/ 0 h 84"/>
                  <a:gd name="T4" fmla="*/ 14 w 15"/>
                  <a:gd name="T5" fmla="*/ 79 h 84"/>
                  <a:gd name="T6" fmla="*/ 9 w 15"/>
                  <a:gd name="T7" fmla="*/ 84 h 84"/>
                  <a:gd name="T8" fmla="*/ 0 w 15"/>
                  <a:gd name="T9" fmla="*/ 9 h 84"/>
                </a:gdLst>
                <a:ahLst/>
                <a:cxnLst>
                  <a:cxn ang="0">
                    <a:pos x="T0" y="T1"/>
                  </a:cxn>
                  <a:cxn ang="0">
                    <a:pos x="T2" y="T3"/>
                  </a:cxn>
                  <a:cxn ang="0">
                    <a:pos x="T4" y="T5"/>
                  </a:cxn>
                  <a:cxn ang="0">
                    <a:pos x="T6" y="T7"/>
                  </a:cxn>
                  <a:cxn ang="0">
                    <a:pos x="T8" y="T9"/>
                  </a:cxn>
                </a:cxnLst>
                <a:rect l="0" t="0" r="r" b="b"/>
                <a:pathLst>
                  <a:path w="15" h="84">
                    <a:moveTo>
                      <a:pt x="0" y="9"/>
                    </a:moveTo>
                    <a:cubicBezTo>
                      <a:pt x="1" y="6"/>
                      <a:pt x="1" y="2"/>
                      <a:pt x="5" y="0"/>
                    </a:cubicBezTo>
                    <a:cubicBezTo>
                      <a:pt x="15" y="26"/>
                      <a:pt x="12" y="53"/>
                      <a:pt x="14" y="79"/>
                    </a:cubicBezTo>
                    <a:cubicBezTo>
                      <a:pt x="12" y="81"/>
                      <a:pt x="11" y="82"/>
                      <a:pt x="9" y="84"/>
                    </a:cubicBezTo>
                    <a:cubicBezTo>
                      <a:pt x="6" y="59"/>
                      <a:pt x="3" y="34"/>
                      <a:pt x="0" y="9"/>
                    </a:cubicBezTo>
                    <a:close/>
                  </a:path>
                </a:pathLst>
              </a:custGeom>
              <a:solidFill>
                <a:srgbClr val="966E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7" name="Freeform 385">
                <a:extLst>
                  <a:ext uri="{FF2B5EF4-FFF2-40B4-BE49-F238E27FC236}">
                    <a16:creationId xmlns:a16="http://schemas.microsoft.com/office/drawing/2014/main" id="{C02BC164-EDE4-464A-9754-D5EF982ECA7B}"/>
                  </a:ext>
                </a:extLst>
              </p:cNvPr>
              <p:cNvSpPr>
                <a:spLocks/>
              </p:cNvSpPr>
              <p:nvPr/>
            </p:nvSpPr>
            <p:spPr bwMode="auto">
              <a:xfrm>
                <a:off x="651" y="2375"/>
                <a:ext cx="48" cy="77"/>
              </a:xfrm>
              <a:custGeom>
                <a:avLst/>
                <a:gdLst>
                  <a:gd name="T0" fmla="*/ 21 w 43"/>
                  <a:gd name="T1" fmla="*/ 10 h 68"/>
                  <a:gd name="T2" fmla="*/ 26 w 43"/>
                  <a:gd name="T3" fmla="*/ 10 h 68"/>
                  <a:gd name="T4" fmla="*/ 39 w 43"/>
                  <a:gd name="T5" fmla="*/ 5 h 68"/>
                  <a:gd name="T6" fmla="*/ 38 w 43"/>
                  <a:gd name="T7" fmla="*/ 17 h 68"/>
                  <a:gd name="T8" fmla="*/ 0 w 43"/>
                  <a:gd name="T9" fmla="*/ 68 h 68"/>
                  <a:gd name="T10" fmla="*/ 19 w 43"/>
                  <a:gd name="T11" fmla="*/ 28 h 68"/>
                  <a:gd name="T12" fmla="*/ 21 w 43"/>
                  <a:gd name="T13" fmla="*/ 10 h 68"/>
                </a:gdLst>
                <a:ahLst/>
                <a:cxnLst>
                  <a:cxn ang="0">
                    <a:pos x="T0" y="T1"/>
                  </a:cxn>
                  <a:cxn ang="0">
                    <a:pos x="T2" y="T3"/>
                  </a:cxn>
                  <a:cxn ang="0">
                    <a:pos x="T4" y="T5"/>
                  </a:cxn>
                  <a:cxn ang="0">
                    <a:pos x="T6" y="T7"/>
                  </a:cxn>
                  <a:cxn ang="0">
                    <a:pos x="T8" y="T9"/>
                  </a:cxn>
                  <a:cxn ang="0">
                    <a:pos x="T10" y="T11"/>
                  </a:cxn>
                  <a:cxn ang="0">
                    <a:pos x="T12" y="T13"/>
                  </a:cxn>
                </a:cxnLst>
                <a:rect l="0" t="0" r="r" b="b"/>
                <a:pathLst>
                  <a:path w="43" h="68">
                    <a:moveTo>
                      <a:pt x="21" y="10"/>
                    </a:moveTo>
                    <a:cubicBezTo>
                      <a:pt x="23" y="10"/>
                      <a:pt x="24" y="10"/>
                      <a:pt x="26" y="10"/>
                    </a:cubicBezTo>
                    <a:cubicBezTo>
                      <a:pt x="30" y="8"/>
                      <a:pt x="33" y="0"/>
                      <a:pt x="39" y="5"/>
                    </a:cubicBezTo>
                    <a:cubicBezTo>
                      <a:pt x="43" y="8"/>
                      <a:pt x="41" y="15"/>
                      <a:pt x="38" y="17"/>
                    </a:cubicBezTo>
                    <a:cubicBezTo>
                      <a:pt x="21" y="31"/>
                      <a:pt x="18" y="54"/>
                      <a:pt x="0" y="68"/>
                    </a:cubicBezTo>
                    <a:cubicBezTo>
                      <a:pt x="7" y="55"/>
                      <a:pt x="13" y="41"/>
                      <a:pt x="19" y="28"/>
                    </a:cubicBezTo>
                    <a:cubicBezTo>
                      <a:pt x="22" y="22"/>
                      <a:pt x="28" y="17"/>
                      <a:pt x="21" y="10"/>
                    </a:cubicBezTo>
                    <a:close/>
                  </a:path>
                </a:pathLst>
              </a:custGeom>
              <a:solidFill>
                <a:srgbClr val="967A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8" name="Freeform 386">
                <a:extLst>
                  <a:ext uri="{FF2B5EF4-FFF2-40B4-BE49-F238E27FC236}">
                    <a16:creationId xmlns:a16="http://schemas.microsoft.com/office/drawing/2014/main" id="{17430741-8F93-4BBA-8F9E-A6A1BBFAC695}"/>
                  </a:ext>
                </a:extLst>
              </p:cNvPr>
              <p:cNvSpPr>
                <a:spLocks/>
              </p:cNvSpPr>
              <p:nvPr/>
            </p:nvSpPr>
            <p:spPr bwMode="auto">
              <a:xfrm>
                <a:off x="1488" y="1663"/>
                <a:ext cx="16" cy="100"/>
              </a:xfrm>
              <a:custGeom>
                <a:avLst/>
                <a:gdLst>
                  <a:gd name="T0" fmla="*/ 4 w 14"/>
                  <a:gd name="T1" fmla="*/ 0 h 89"/>
                  <a:gd name="T2" fmla="*/ 8 w 14"/>
                  <a:gd name="T3" fmla="*/ 0 h 89"/>
                  <a:gd name="T4" fmla="*/ 4 w 14"/>
                  <a:gd name="T5" fmla="*/ 89 h 89"/>
                  <a:gd name="T6" fmla="*/ 4 w 14"/>
                  <a:gd name="T7" fmla="*/ 0 h 89"/>
                </a:gdLst>
                <a:ahLst/>
                <a:cxnLst>
                  <a:cxn ang="0">
                    <a:pos x="T0" y="T1"/>
                  </a:cxn>
                  <a:cxn ang="0">
                    <a:pos x="T2" y="T3"/>
                  </a:cxn>
                  <a:cxn ang="0">
                    <a:pos x="T4" y="T5"/>
                  </a:cxn>
                  <a:cxn ang="0">
                    <a:pos x="T6" y="T7"/>
                  </a:cxn>
                </a:cxnLst>
                <a:rect l="0" t="0" r="r" b="b"/>
                <a:pathLst>
                  <a:path w="14" h="89">
                    <a:moveTo>
                      <a:pt x="4" y="0"/>
                    </a:moveTo>
                    <a:cubicBezTo>
                      <a:pt x="5" y="0"/>
                      <a:pt x="7" y="0"/>
                      <a:pt x="8" y="0"/>
                    </a:cubicBezTo>
                    <a:cubicBezTo>
                      <a:pt x="8" y="30"/>
                      <a:pt x="14" y="60"/>
                      <a:pt x="4" y="89"/>
                    </a:cubicBezTo>
                    <a:cubicBezTo>
                      <a:pt x="4" y="59"/>
                      <a:pt x="0" y="30"/>
                      <a:pt x="4" y="0"/>
                    </a:cubicBezTo>
                    <a:close/>
                  </a:path>
                </a:pathLst>
              </a:custGeom>
              <a:solidFill>
                <a:srgbClr val="B78C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9" name="Freeform 387">
                <a:extLst>
                  <a:ext uri="{FF2B5EF4-FFF2-40B4-BE49-F238E27FC236}">
                    <a16:creationId xmlns:a16="http://schemas.microsoft.com/office/drawing/2014/main" id="{86775C0A-152E-4071-A1C5-B93C3A60B7CA}"/>
                  </a:ext>
                </a:extLst>
              </p:cNvPr>
              <p:cNvSpPr>
                <a:spLocks/>
              </p:cNvSpPr>
              <p:nvPr/>
            </p:nvSpPr>
            <p:spPr bwMode="auto">
              <a:xfrm>
                <a:off x="913" y="2512"/>
                <a:ext cx="40" cy="91"/>
              </a:xfrm>
              <a:custGeom>
                <a:avLst/>
                <a:gdLst>
                  <a:gd name="T0" fmla="*/ 36 w 36"/>
                  <a:gd name="T1" fmla="*/ 12 h 81"/>
                  <a:gd name="T2" fmla="*/ 0 w 36"/>
                  <a:gd name="T3" fmla="*/ 81 h 81"/>
                  <a:gd name="T4" fmla="*/ 25 w 36"/>
                  <a:gd name="T5" fmla="*/ 10 h 81"/>
                  <a:gd name="T6" fmla="*/ 36 w 36"/>
                  <a:gd name="T7" fmla="*/ 12 h 81"/>
                </a:gdLst>
                <a:ahLst/>
                <a:cxnLst>
                  <a:cxn ang="0">
                    <a:pos x="T0" y="T1"/>
                  </a:cxn>
                  <a:cxn ang="0">
                    <a:pos x="T2" y="T3"/>
                  </a:cxn>
                  <a:cxn ang="0">
                    <a:pos x="T4" y="T5"/>
                  </a:cxn>
                  <a:cxn ang="0">
                    <a:pos x="T6" y="T7"/>
                  </a:cxn>
                </a:cxnLst>
                <a:rect l="0" t="0" r="r" b="b"/>
                <a:pathLst>
                  <a:path w="36" h="81">
                    <a:moveTo>
                      <a:pt x="36" y="12"/>
                    </a:moveTo>
                    <a:cubicBezTo>
                      <a:pt x="22" y="34"/>
                      <a:pt x="16" y="60"/>
                      <a:pt x="0" y="81"/>
                    </a:cubicBezTo>
                    <a:cubicBezTo>
                      <a:pt x="8" y="57"/>
                      <a:pt x="16" y="33"/>
                      <a:pt x="25" y="10"/>
                    </a:cubicBezTo>
                    <a:cubicBezTo>
                      <a:pt x="29" y="0"/>
                      <a:pt x="33" y="10"/>
                      <a:pt x="36" y="12"/>
                    </a:cubicBezTo>
                    <a:close/>
                  </a:path>
                </a:pathLst>
              </a:custGeom>
              <a:solidFill>
                <a:srgbClr val="906E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0" name="Freeform 388">
                <a:extLst>
                  <a:ext uri="{FF2B5EF4-FFF2-40B4-BE49-F238E27FC236}">
                    <a16:creationId xmlns:a16="http://schemas.microsoft.com/office/drawing/2014/main" id="{570A9C2E-AE3F-4026-826C-164A14C0C3DE}"/>
                  </a:ext>
                </a:extLst>
              </p:cNvPr>
              <p:cNvSpPr>
                <a:spLocks/>
              </p:cNvSpPr>
              <p:nvPr/>
            </p:nvSpPr>
            <p:spPr bwMode="auto">
              <a:xfrm>
                <a:off x="1136" y="1286"/>
                <a:ext cx="46" cy="94"/>
              </a:xfrm>
              <a:custGeom>
                <a:avLst/>
                <a:gdLst>
                  <a:gd name="T0" fmla="*/ 5 w 41"/>
                  <a:gd name="T1" fmla="*/ 84 h 84"/>
                  <a:gd name="T2" fmla="*/ 0 w 41"/>
                  <a:gd name="T3" fmla="*/ 79 h 84"/>
                  <a:gd name="T4" fmla="*/ 35 w 41"/>
                  <a:gd name="T5" fmla="*/ 0 h 84"/>
                  <a:gd name="T6" fmla="*/ 41 w 41"/>
                  <a:gd name="T7" fmla="*/ 2 h 84"/>
                  <a:gd name="T8" fmla="*/ 5 w 41"/>
                  <a:gd name="T9" fmla="*/ 84 h 84"/>
                </a:gdLst>
                <a:ahLst/>
                <a:cxnLst>
                  <a:cxn ang="0">
                    <a:pos x="T0" y="T1"/>
                  </a:cxn>
                  <a:cxn ang="0">
                    <a:pos x="T2" y="T3"/>
                  </a:cxn>
                  <a:cxn ang="0">
                    <a:pos x="T4" y="T5"/>
                  </a:cxn>
                  <a:cxn ang="0">
                    <a:pos x="T6" y="T7"/>
                  </a:cxn>
                  <a:cxn ang="0">
                    <a:pos x="T8" y="T9"/>
                  </a:cxn>
                </a:cxnLst>
                <a:rect l="0" t="0" r="r" b="b"/>
                <a:pathLst>
                  <a:path w="41" h="84">
                    <a:moveTo>
                      <a:pt x="5" y="84"/>
                    </a:moveTo>
                    <a:cubicBezTo>
                      <a:pt x="3" y="82"/>
                      <a:pt x="2" y="81"/>
                      <a:pt x="0" y="79"/>
                    </a:cubicBezTo>
                    <a:cubicBezTo>
                      <a:pt x="12" y="53"/>
                      <a:pt x="21" y="25"/>
                      <a:pt x="35" y="0"/>
                    </a:cubicBezTo>
                    <a:cubicBezTo>
                      <a:pt x="37" y="0"/>
                      <a:pt x="39" y="1"/>
                      <a:pt x="41" y="2"/>
                    </a:cubicBezTo>
                    <a:cubicBezTo>
                      <a:pt x="29" y="29"/>
                      <a:pt x="17" y="56"/>
                      <a:pt x="5" y="84"/>
                    </a:cubicBezTo>
                    <a:close/>
                  </a:path>
                </a:pathLst>
              </a:custGeom>
              <a:solidFill>
                <a:srgbClr val="7452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1" name="Freeform 389">
                <a:extLst>
                  <a:ext uri="{FF2B5EF4-FFF2-40B4-BE49-F238E27FC236}">
                    <a16:creationId xmlns:a16="http://schemas.microsoft.com/office/drawing/2014/main" id="{360D2C29-A66A-465B-ACA7-0BA0254CEB9A}"/>
                  </a:ext>
                </a:extLst>
              </p:cNvPr>
              <p:cNvSpPr>
                <a:spLocks/>
              </p:cNvSpPr>
              <p:nvPr/>
            </p:nvSpPr>
            <p:spPr bwMode="auto">
              <a:xfrm>
                <a:off x="947" y="2173"/>
                <a:ext cx="30" cy="91"/>
              </a:xfrm>
              <a:custGeom>
                <a:avLst/>
                <a:gdLst>
                  <a:gd name="T0" fmla="*/ 25 w 26"/>
                  <a:gd name="T1" fmla="*/ 0 h 81"/>
                  <a:gd name="T2" fmla="*/ 6 w 26"/>
                  <a:gd name="T3" fmla="*/ 81 h 81"/>
                  <a:gd name="T4" fmla="*/ 0 w 26"/>
                  <a:gd name="T5" fmla="*/ 79 h 81"/>
                  <a:gd name="T6" fmla="*/ 25 w 26"/>
                  <a:gd name="T7" fmla="*/ 0 h 81"/>
                </a:gdLst>
                <a:ahLst/>
                <a:cxnLst>
                  <a:cxn ang="0">
                    <a:pos x="T0" y="T1"/>
                  </a:cxn>
                  <a:cxn ang="0">
                    <a:pos x="T2" y="T3"/>
                  </a:cxn>
                  <a:cxn ang="0">
                    <a:pos x="T4" y="T5"/>
                  </a:cxn>
                  <a:cxn ang="0">
                    <a:pos x="T6" y="T7"/>
                  </a:cxn>
                </a:cxnLst>
                <a:rect l="0" t="0" r="r" b="b"/>
                <a:pathLst>
                  <a:path w="26" h="81">
                    <a:moveTo>
                      <a:pt x="25" y="0"/>
                    </a:moveTo>
                    <a:cubicBezTo>
                      <a:pt x="26" y="30"/>
                      <a:pt x="15" y="55"/>
                      <a:pt x="6" y="81"/>
                    </a:cubicBezTo>
                    <a:cubicBezTo>
                      <a:pt x="4" y="80"/>
                      <a:pt x="2" y="80"/>
                      <a:pt x="0" y="79"/>
                    </a:cubicBezTo>
                    <a:cubicBezTo>
                      <a:pt x="8" y="53"/>
                      <a:pt x="17" y="27"/>
                      <a:pt x="25" y="0"/>
                    </a:cubicBezTo>
                    <a:close/>
                  </a:path>
                </a:pathLst>
              </a:custGeom>
              <a:solidFill>
                <a:srgbClr val="9270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2" name="Freeform 390">
                <a:extLst>
                  <a:ext uri="{FF2B5EF4-FFF2-40B4-BE49-F238E27FC236}">
                    <a16:creationId xmlns:a16="http://schemas.microsoft.com/office/drawing/2014/main" id="{826ABAC2-2D27-4F46-9F31-7ADA0F25BC3D}"/>
                  </a:ext>
                </a:extLst>
              </p:cNvPr>
              <p:cNvSpPr>
                <a:spLocks/>
              </p:cNvSpPr>
              <p:nvPr/>
            </p:nvSpPr>
            <p:spPr bwMode="auto">
              <a:xfrm>
                <a:off x="929" y="2138"/>
                <a:ext cx="36" cy="99"/>
              </a:xfrm>
              <a:custGeom>
                <a:avLst/>
                <a:gdLst>
                  <a:gd name="T0" fmla="*/ 29 w 32"/>
                  <a:gd name="T1" fmla="*/ 0 h 88"/>
                  <a:gd name="T2" fmla="*/ 32 w 32"/>
                  <a:gd name="T3" fmla="*/ 5 h 88"/>
                  <a:gd name="T4" fmla="*/ 5 w 32"/>
                  <a:gd name="T5" fmla="*/ 88 h 88"/>
                  <a:gd name="T6" fmla="*/ 0 w 32"/>
                  <a:gd name="T7" fmla="*/ 86 h 88"/>
                  <a:gd name="T8" fmla="*/ 29 w 32"/>
                  <a:gd name="T9" fmla="*/ 0 h 88"/>
                </a:gdLst>
                <a:ahLst/>
                <a:cxnLst>
                  <a:cxn ang="0">
                    <a:pos x="T0" y="T1"/>
                  </a:cxn>
                  <a:cxn ang="0">
                    <a:pos x="T2" y="T3"/>
                  </a:cxn>
                  <a:cxn ang="0">
                    <a:pos x="T4" y="T5"/>
                  </a:cxn>
                  <a:cxn ang="0">
                    <a:pos x="T6" y="T7"/>
                  </a:cxn>
                  <a:cxn ang="0">
                    <a:pos x="T8" y="T9"/>
                  </a:cxn>
                </a:cxnLst>
                <a:rect l="0" t="0" r="r" b="b"/>
                <a:pathLst>
                  <a:path w="32" h="88">
                    <a:moveTo>
                      <a:pt x="29" y="0"/>
                    </a:moveTo>
                    <a:cubicBezTo>
                      <a:pt x="30" y="2"/>
                      <a:pt x="31" y="3"/>
                      <a:pt x="32" y="5"/>
                    </a:cubicBezTo>
                    <a:cubicBezTo>
                      <a:pt x="24" y="33"/>
                      <a:pt x="17" y="61"/>
                      <a:pt x="5" y="88"/>
                    </a:cubicBezTo>
                    <a:cubicBezTo>
                      <a:pt x="4" y="87"/>
                      <a:pt x="2" y="87"/>
                      <a:pt x="0" y="86"/>
                    </a:cubicBezTo>
                    <a:cubicBezTo>
                      <a:pt x="10" y="57"/>
                      <a:pt x="19" y="29"/>
                      <a:pt x="29" y="0"/>
                    </a:cubicBezTo>
                    <a:close/>
                  </a:path>
                </a:pathLst>
              </a:custGeom>
              <a:solidFill>
                <a:srgbClr val="8462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3" name="Freeform 391">
                <a:extLst>
                  <a:ext uri="{FF2B5EF4-FFF2-40B4-BE49-F238E27FC236}">
                    <a16:creationId xmlns:a16="http://schemas.microsoft.com/office/drawing/2014/main" id="{A4182EDA-1540-425F-8257-77DE278713BC}"/>
                  </a:ext>
                </a:extLst>
              </p:cNvPr>
              <p:cNvSpPr>
                <a:spLocks/>
              </p:cNvSpPr>
              <p:nvPr/>
            </p:nvSpPr>
            <p:spPr bwMode="auto">
              <a:xfrm>
                <a:off x="1179" y="2063"/>
                <a:ext cx="20" cy="99"/>
              </a:xfrm>
              <a:custGeom>
                <a:avLst/>
                <a:gdLst>
                  <a:gd name="T0" fmla="*/ 11 w 18"/>
                  <a:gd name="T1" fmla="*/ 0 h 88"/>
                  <a:gd name="T2" fmla="*/ 17 w 18"/>
                  <a:gd name="T3" fmla="*/ 13 h 88"/>
                  <a:gd name="T4" fmla="*/ 0 w 18"/>
                  <a:gd name="T5" fmla="*/ 88 h 88"/>
                  <a:gd name="T6" fmla="*/ 11 w 18"/>
                  <a:gd name="T7" fmla="*/ 0 h 88"/>
                  <a:gd name="T8" fmla="*/ 11 w 18"/>
                  <a:gd name="T9" fmla="*/ 0 h 88"/>
                </a:gdLst>
                <a:ahLst/>
                <a:cxnLst>
                  <a:cxn ang="0">
                    <a:pos x="T0" y="T1"/>
                  </a:cxn>
                  <a:cxn ang="0">
                    <a:pos x="T2" y="T3"/>
                  </a:cxn>
                  <a:cxn ang="0">
                    <a:pos x="T4" y="T5"/>
                  </a:cxn>
                  <a:cxn ang="0">
                    <a:pos x="T6" y="T7"/>
                  </a:cxn>
                  <a:cxn ang="0">
                    <a:pos x="T8" y="T9"/>
                  </a:cxn>
                </a:cxnLst>
                <a:rect l="0" t="0" r="r" b="b"/>
                <a:pathLst>
                  <a:path w="18" h="88">
                    <a:moveTo>
                      <a:pt x="11" y="0"/>
                    </a:moveTo>
                    <a:cubicBezTo>
                      <a:pt x="18" y="2"/>
                      <a:pt x="18" y="8"/>
                      <a:pt x="17" y="13"/>
                    </a:cubicBezTo>
                    <a:cubicBezTo>
                      <a:pt x="15" y="39"/>
                      <a:pt x="10" y="64"/>
                      <a:pt x="0" y="88"/>
                    </a:cubicBezTo>
                    <a:cubicBezTo>
                      <a:pt x="1" y="58"/>
                      <a:pt x="11" y="30"/>
                      <a:pt x="11" y="0"/>
                    </a:cubicBezTo>
                    <a:cubicBezTo>
                      <a:pt x="11" y="0"/>
                      <a:pt x="11" y="0"/>
                      <a:pt x="11" y="0"/>
                    </a:cubicBezTo>
                    <a:close/>
                  </a:path>
                </a:pathLst>
              </a:custGeom>
              <a:solidFill>
                <a:srgbClr val="8260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4" name="Freeform 392">
                <a:extLst>
                  <a:ext uri="{FF2B5EF4-FFF2-40B4-BE49-F238E27FC236}">
                    <a16:creationId xmlns:a16="http://schemas.microsoft.com/office/drawing/2014/main" id="{F1BEA83C-967A-41B8-98FA-A2A20FB93B25}"/>
                  </a:ext>
                </a:extLst>
              </p:cNvPr>
              <p:cNvSpPr>
                <a:spLocks/>
              </p:cNvSpPr>
              <p:nvPr/>
            </p:nvSpPr>
            <p:spPr bwMode="auto">
              <a:xfrm>
                <a:off x="1244" y="1981"/>
                <a:ext cx="27" cy="91"/>
              </a:xfrm>
              <a:custGeom>
                <a:avLst/>
                <a:gdLst>
                  <a:gd name="T0" fmla="*/ 0 w 24"/>
                  <a:gd name="T1" fmla="*/ 80 h 81"/>
                  <a:gd name="T2" fmla="*/ 19 w 24"/>
                  <a:gd name="T3" fmla="*/ 0 h 81"/>
                  <a:gd name="T4" fmla="*/ 24 w 24"/>
                  <a:gd name="T5" fmla="*/ 1 h 81"/>
                  <a:gd name="T6" fmla="*/ 5 w 24"/>
                  <a:gd name="T7" fmla="*/ 81 h 81"/>
                  <a:gd name="T8" fmla="*/ 0 w 24"/>
                  <a:gd name="T9" fmla="*/ 80 h 81"/>
                </a:gdLst>
                <a:ahLst/>
                <a:cxnLst>
                  <a:cxn ang="0">
                    <a:pos x="T0" y="T1"/>
                  </a:cxn>
                  <a:cxn ang="0">
                    <a:pos x="T2" y="T3"/>
                  </a:cxn>
                  <a:cxn ang="0">
                    <a:pos x="T4" y="T5"/>
                  </a:cxn>
                  <a:cxn ang="0">
                    <a:pos x="T6" y="T7"/>
                  </a:cxn>
                  <a:cxn ang="0">
                    <a:pos x="T8" y="T9"/>
                  </a:cxn>
                </a:cxnLst>
                <a:rect l="0" t="0" r="r" b="b"/>
                <a:pathLst>
                  <a:path w="24" h="81">
                    <a:moveTo>
                      <a:pt x="0" y="80"/>
                    </a:moveTo>
                    <a:cubicBezTo>
                      <a:pt x="6" y="54"/>
                      <a:pt x="13" y="27"/>
                      <a:pt x="19" y="0"/>
                    </a:cubicBezTo>
                    <a:cubicBezTo>
                      <a:pt x="21" y="0"/>
                      <a:pt x="22" y="0"/>
                      <a:pt x="24" y="1"/>
                    </a:cubicBezTo>
                    <a:cubicBezTo>
                      <a:pt x="20" y="28"/>
                      <a:pt x="13" y="55"/>
                      <a:pt x="5" y="81"/>
                    </a:cubicBezTo>
                    <a:cubicBezTo>
                      <a:pt x="3" y="81"/>
                      <a:pt x="2" y="81"/>
                      <a:pt x="0" y="80"/>
                    </a:cubicBezTo>
                    <a:close/>
                  </a:path>
                </a:pathLst>
              </a:custGeom>
              <a:solidFill>
                <a:srgbClr val="BD9C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5" name="Freeform 393">
                <a:extLst>
                  <a:ext uri="{FF2B5EF4-FFF2-40B4-BE49-F238E27FC236}">
                    <a16:creationId xmlns:a16="http://schemas.microsoft.com/office/drawing/2014/main" id="{67495D45-60E7-4895-B252-CB1EE650BCC7}"/>
                  </a:ext>
                </a:extLst>
              </p:cNvPr>
              <p:cNvSpPr>
                <a:spLocks/>
              </p:cNvSpPr>
              <p:nvPr/>
            </p:nvSpPr>
            <p:spPr bwMode="auto">
              <a:xfrm>
                <a:off x="1335" y="1341"/>
                <a:ext cx="15" cy="94"/>
              </a:xfrm>
              <a:custGeom>
                <a:avLst/>
                <a:gdLst>
                  <a:gd name="T0" fmla="*/ 13 w 13"/>
                  <a:gd name="T1" fmla="*/ 0 h 84"/>
                  <a:gd name="T2" fmla="*/ 3 w 13"/>
                  <a:gd name="T3" fmla="*/ 84 h 84"/>
                  <a:gd name="T4" fmla="*/ 13 w 13"/>
                  <a:gd name="T5" fmla="*/ 0 h 84"/>
                </a:gdLst>
                <a:ahLst/>
                <a:cxnLst>
                  <a:cxn ang="0">
                    <a:pos x="T0" y="T1"/>
                  </a:cxn>
                  <a:cxn ang="0">
                    <a:pos x="T2" y="T3"/>
                  </a:cxn>
                  <a:cxn ang="0">
                    <a:pos x="T4" y="T5"/>
                  </a:cxn>
                </a:cxnLst>
                <a:rect l="0" t="0" r="r" b="b"/>
                <a:pathLst>
                  <a:path w="13" h="84">
                    <a:moveTo>
                      <a:pt x="13" y="0"/>
                    </a:moveTo>
                    <a:cubicBezTo>
                      <a:pt x="13" y="27"/>
                      <a:pt x="11" y="54"/>
                      <a:pt x="3" y="84"/>
                    </a:cubicBezTo>
                    <a:cubicBezTo>
                      <a:pt x="0" y="70"/>
                      <a:pt x="6" y="15"/>
                      <a:pt x="13" y="0"/>
                    </a:cubicBezTo>
                    <a:close/>
                  </a:path>
                </a:pathLst>
              </a:custGeom>
              <a:solidFill>
                <a:srgbClr val="8968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6" name="Freeform 394">
                <a:extLst>
                  <a:ext uri="{FF2B5EF4-FFF2-40B4-BE49-F238E27FC236}">
                    <a16:creationId xmlns:a16="http://schemas.microsoft.com/office/drawing/2014/main" id="{FEC9AA1B-2D0D-4857-A9C9-3D9F1C552F59}"/>
                  </a:ext>
                </a:extLst>
              </p:cNvPr>
              <p:cNvSpPr>
                <a:spLocks/>
              </p:cNvSpPr>
              <p:nvPr/>
            </p:nvSpPr>
            <p:spPr bwMode="auto">
              <a:xfrm>
                <a:off x="1139" y="2152"/>
                <a:ext cx="29" cy="86"/>
              </a:xfrm>
              <a:custGeom>
                <a:avLst/>
                <a:gdLst>
                  <a:gd name="T0" fmla="*/ 7 w 26"/>
                  <a:gd name="T1" fmla="*/ 77 h 77"/>
                  <a:gd name="T2" fmla="*/ 6 w 26"/>
                  <a:gd name="T3" fmla="*/ 65 h 77"/>
                  <a:gd name="T4" fmla="*/ 25 w 26"/>
                  <a:gd name="T5" fmla="*/ 0 h 77"/>
                  <a:gd name="T6" fmla="*/ 7 w 26"/>
                  <a:gd name="T7" fmla="*/ 77 h 77"/>
                  <a:gd name="T8" fmla="*/ 7 w 26"/>
                  <a:gd name="T9" fmla="*/ 77 h 77"/>
                </a:gdLst>
                <a:ahLst/>
                <a:cxnLst>
                  <a:cxn ang="0">
                    <a:pos x="T0" y="T1"/>
                  </a:cxn>
                  <a:cxn ang="0">
                    <a:pos x="T2" y="T3"/>
                  </a:cxn>
                  <a:cxn ang="0">
                    <a:pos x="T4" y="T5"/>
                  </a:cxn>
                  <a:cxn ang="0">
                    <a:pos x="T6" y="T7"/>
                  </a:cxn>
                  <a:cxn ang="0">
                    <a:pos x="T8" y="T9"/>
                  </a:cxn>
                </a:cxnLst>
                <a:rect l="0" t="0" r="r" b="b"/>
                <a:pathLst>
                  <a:path w="26" h="77">
                    <a:moveTo>
                      <a:pt x="7" y="77"/>
                    </a:moveTo>
                    <a:cubicBezTo>
                      <a:pt x="0" y="74"/>
                      <a:pt x="5" y="69"/>
                      <a:pt x="6" y="65"/>
                    </a:cubicBezTo>
                    <a:cubicBezTo>
                      <a:pt x="12" y="43"/>
                      <a:pt x="18" y="21"/>
                      <a:pt x="25" y="0"/>
                    </a:cubicBezTo>
                    <a:cubicBezTo>
                      <a:pt x="26" y="27"/>
                      <a:pt x="19" y="53"/>
                      <a:pt x="7" y="77"/>
                    </a:cubicBezTo>
                    <a:cubicBezTo>
                      <a:pt x="7" y="77"/>
                      <a:pt x="7" y="77"/>
                      <a:pt x="7" y="77"/>
                    </a:cubicBezTo>
                    <a:close/>
                  </a:path>
                </a:pathLst>
              </a:custGeom>
              <a:solidFill>
                <a:srgbClr val="8569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7" name="Freeform 395">
                <a:extLst>
                  <a:ext uri="{FF2B5EF4-FFF2-40B4-BE49-F238E27FC236}">
                    <a16:creationId xmlns:a16="http://schemas.microsoft.com/office/drawing/2014/main" id="{BCE40C85-BE3E-4090-8837-D84AA0C2F4F7}"/>
                  </a:ext>
                </a:extLst>
              </p:cNvPr>
              <p:cNvSpPr>
                <a:spLocks/>
              </p:cNvSpPr>
              <p:nvPr/>
            </p:nvSpPr>
            <p:spPr bwMode="auto">
              <a:xfrm>
                <a:off x="1624" y="1640"/>
                <a:ext cx="8" cy="113"/>
              </a:xfrm>
              <a:custGeom>
                <a:avLst/>
                <a:gdLst>
                  <a:gd name="T0" fmla="*/ 7 w 7"/>
                  <a:gd name="T1" fmla="*/ 101 h 101"/>
                  <a:gd name="T2" fmla="*/ 0 w 7"/>
                  <a:gd name="T3" fmla="*/ 97 h 101"/>
                  <a:gd name="T4" fmla="*/ 4 w 7"/>
                  <a:gd name="T5" fmla="*/ 0 h 101"/>
                  <a:gd name="T6" fmla="*/ 7 w 7"/>
                  <a:gd name="T7" fmla="*/ 0 h 101"/>
                  <a:gd name="T8" fmla="*/ 7 w 7"/>
                  <a:gd name="T9" fmla="*/ 101 h 101"/>
                </a:gdLst>
                <a:ahLst/>
                <a:cxnLst>
                  <a:cxn ang="0">
                    <a:pos x="T0" y="T1"/>
                  </a:cxn>
                  <a:cxn ang="0">
                    <a:pos x="T2" y="T3"/>
                  </a:cxn>
                  <a:cxn ang="0">
                    <a:pos x="T4" y="T5"/>
                  </a:cxn>
                  <a:cxn ang="0">
                    <a:pos x="T6" y="T7"/>
                  </a:cxn>
                  <a:cxn ang="0">
                    <a:pos x="T8" y="T9"/>
                  </a:cxn>
                </a:cxnLst>
                <a:rect l="0" t="0" r="r" b="b"/>
                <a:pathLst>
                  <a:path w="7" h="101">
                    <a:moveTo>
                      <a:pt x="7" y="101"/>
                    </a:moveTo>
                    <a:cubicBezTo>
                      <a:pt x="5" y="100"/>
                      <a:pt x="2" y="98"/>
                      <a:pt x="0" y="97"/>
                    </a:cubicBezTo>
                    <a:cubicBezTo>
                      <a:pt x="1" y="65"/>
                      <a:pt x="2" y="32"/>
                      <a:pt x="4" y="0"/>
                    </a:cubicBezTo>
                    <a:cubicBezTo>
                      <a:pt x="5" y="0"/>
                      <a:pt x="6" y="0"/>
                      <a:pt x="7" y="0"/>
                    </a:cubicBezTo>
                    <a:cubicBezTo>
                      <a:pt x="7" y="34"/>
                      <a:pt x="7" y="67"/>
                      <a:pt x="7" y="101"/>
                    </a:cubicBezTo>
                    <a:close/>
                  </a:path>
                </a:pathLst>
              </a:custGeom>
              <a:solidFill>
                <a:srgbClr val="8C64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8" name="Freeform 396">
                <a:extLst>
                  <a:ext uri="{FF2B5EF4-FFF2-40B4-BE49-F238E27FC236}">
                    <a16:creationId xmlns:a16="http://schemas.microsoft.com/office/drawing/2014/main" id="{7D65CF37-003F-47E5-BBBE-80D29E140AE6}"/>
                  </a:ext>
                </a:extLst>
              </p:cNvPr>
              <p:cNvSpPr>
                <a:spLocks/>
              </p:cNvSpPr>
              <p:nvPr/>
            </p:nvSpPr>
            <p:spPr bwMode="auto">
              <a:xfrm>
                <a:off x="1640" y="2199"/>
                <a:ext cx="16" cy="107"/>
              </a:xfrm>
              <a:custGeom>
                <a:avLst/>
                <a:gdLst>
                  <a:gd name="T0" fmla="*/ 5 w 14"/>
                  <a:gd name="T1" fmla="*/ 0 h 95"/>
                  <a:gd name="T2" fmla="*/ 9 w 14"/>
                  <a:gd name="T3" fmla="*/ 61 h 95"/>
                  <a:gd name="T4" fmla="*/ 8 w 14"/>
                  <a:gd name="T5" fmla="*/ 95 h 95"/>
                  <a:gd name="T6" fmla="*/ 5 w 14"/>
                  <a:gd name="T7" fmla="*/ 0 h 95"/>
                </a:gdLst>
                <a:ahLst/>
                <a:cxnLst>
                  <a:cxn ang="0">
                    <a:pos x="T0" y="T1"/>
                  </a:cxn>
                  <a:cxn ang="0">
                    <a:pos x="T2" y="T3"/>
                  </a:cxn>
                  <a:cxn ang="0">
                    <a:pos x="T4" y="T5"/>
                  </a:cxn>
                  <a:cxn ang="0">
                    <a:pos x="T6" y="T7"/>
                  </a:cxn>
                </a:cxnLst>
                <a:rect l="0" t="0" r="r" b="b"/>
                <a:pathLst>
                  <a:path w="14" h="95">
                    <a:moveTo>
                      <a:pt x="5" y="0"/>
                    </a:moveTo>
                    <a:cubicBezTo>
                      <a:pt x="14" y="20"/>
                      <a:pt x="8" y="41"/>
                      <a:pt x="9" y="61"/>
                    </a:cubicBezTo>
                    <a:cubicBezTo>
                      <a:pt x="10" y="72"/>
                      <a:pt x="9" y="83"/>
                      <a:pt x="8" y="95"/>
                    </a:cubicBezTo>
                    <a:cubicBezTo>
                      <a:pt x="1" y="63"/>
                      <a:pt x="0" y="32"/>
                      <a:pt x="5" y="0"/>
                    </a:cubicBezTo>
                    <a:close/>
                  </a:path>
                </a:pathLst>
              </a:custGeom>
              <a:solidFill>
                <a:srgbClr val="B18C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9" name="Freeform 397">
                <a:extLst>
                  <a:ext uri="{FF2B5EF4-FFF2-40B4-BE49-F238E27FC236}">
                    <a16:creationId xmlns:a16="http://schemas.microsoft.com/office/drawing/2014/main" id="{D7EC920E-F354-4E43-A39C-6ADE94E1C947}"/>
                  </a:ext>
                </a:extLst>
              </p:cNvPr>
              <p:cNvSpPr>
                <a:spLocks/>
              </p:cNvSpPr>
              <p:nvPr/>
            </p:nvSpPr>
            <p:spPr bwMode="auto">
              <a:xfrm>
                <a:off x="1099" y="2129"/>
                <a:ext cx="24" cy="80"/>
              </a:xfrm>
              <a:custGeom>
                <a:avLst/>
                <a:gdLst>
                  <a:gd name="T0" fmla="*/ 0 w 21"/>
                  <a:gd name="T1" fmla="*/ 71 h 71"/>
                  <a:gd name="T2" fmla="*/ 16 w 21"/>
                  <a:gd name="T3" fmla="*/ 0 h 71"/>
                  <a:gd name="T4" fmla="*/ 21 w 21"/>
                  <a:gd name="T5" fmla="*/ 1 h 71"/>
                  <a:gd name="T6" fmla="*/ 0 w 21"/>
                  <a:gd name="T7" fmla="*/ 71 h 71"/>
                </a:gdLst>
                <a:ahLst/>
                <a:cxnLst>
                  <a:cxn ang="0">
                    <a:pos x="T0" y="T1"/>
                  </a:cxn>
                  <a:cxn ang="0">
                    <a:pos x="T2" y="T3"/>
                  </a:cxn>
                  <a:cxn ang="0">
                    <a:pos x="T4" y="T5"/>
                  </a:cxn>
                  <a:cxn ang="0">
                    <a:pos x="T6" y="T7"/>
                  </a:cxn>
                </a:cxnLst>
                <a:rect l="0" t="0" r="r" b="b"/>
                <a:pathLst>
                  <a:path w="21" h="71">
                    <a:moveTo>
                      <a:pt x="0" y="71"/>
                    </a:moveTo>
                    <a:cubicBezTo>
                      <a:pt x="5" y="47"/>
                      <a:pt x="10" y="23"/>
                      <a:pt x="16" y="0"/>
                    </a:cubicBezTo>
                    <a:cubicBezTo>
                      <a:pt x="17" y="0"/>
                      <a:pt x="19" y="1"/>
                      <a:pt x="21" y="1"/>
                    </a:cubicBezTo>
                    <a:cubicBezTo>
                      <a:pt x="17" y="25"/>
                      <a:pt x="15" y="49"/>
                      <a:pt x="0" y="71"/>
                    </a:cubicBezTo>
                    <a:close/>
                  </a:path>
                </a:pathLst>
              </a:custGeom>
              <a:solidFill>
                <a:srgbClr val="9271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0" name="Freeform 398">
                <a:extLst>
                  <a:ext uri="{FF2B5EF4-FFF2-40B4-BE49-F238E27FC236}">
                    <a16:creationId xmlns:a16="http://schemas.microsoft.com/office/drawing/2014/main" id="{0ABD8B60-444B-433E-9EE6-380C59E692D6}"/>
                  </a:ext>
                </a:extLst>
              </p:cNvPr>
              <p:cNvSpPr>
                <a:spLocks/>
              </p:cNvSpPr>
              <p:nvPr/>
            </p:nvSpPr>
            <p:spPr bwMode="auto">
              <a:xfrm>
                <a:off x="1370" y="1294"/>
                <a:ext cx="16" cy="77"/>
              </a:xfrm>
              <a:custGeom>
                <a:avLst/>
                <a:gdLst>
                  <a:gd name="T0" fmla="*/ 8 w 14"/>
                  <a:gd name="T1" fmla="*/ 0 h 69"/>
                  <a:gd name="T2" fmla="*/ 13 w 14"/>
                  <a:gd name="T3" fmla="*/ 9 h 69"/>
                  <a:gd name="T4" fmla="*/ 5 w 14"/>
                  <a:gd name="T5" fmla="*/ 69 h 69"/>
                  <a:gd name="T6" fmla="*/ 8 w 14"/>
                  <a:gd name="T7" fmla="*/ 0 h 69"/>
                </a:gdLst>
                <a:ahLst/>
                <a:cxnLst>
                  <a:cxn ang="0">
                    <a:pos x="T0" y="T1"/>
                  </a:cxn>
                  <a:cxn ang="0">
                    <a:pos x="T2" y="T3"/>
                  </a:cxn>
                  <a:cxn ang="0">
                    <a:pos x="T4" y="T5"/>
                  </a:cxn>
                  <a:cxn ang="0">
                    <a:pos x="T6" y="T7"/>
                  </a:cxn>
                </a:cxnLst>
                <a:rect l="0" t="0" r="r" b="b"/>
                <a:pathLst>
                  <a:path w="14" h="69">
                    <a:moveTo>
                      <a:pt x="8" y="0"/>
                    </a:moveTo>
                    <a:cubicBezTo>
                      <a:pt x="10" y="3"/>
                      <a:pt x="11" y="6"/>
                      <a:pt x="13" y="9"/>
                    </a:cubicBezTo>
                    <a:cubicBezTo>
                      <a:pt x="13" y="29"/>
                      <a:pt x="14" y="50"/>
                      <a:pt x="5" y="69"/>
                    </a:cubicBezTo>
                    <a:cubicBezTo>
                      <a:pt x="3" y="46"/>
                      <a:pt x="0" y="23"/>
                      <a:pt x="8" y="0"/>
                    </a:cubicBezTo>
                    <a:close/>
                  </a:path>
                </a:pathLst>
              </a:custGeom>
              <a:solidFill>
                <a:srgbClr val="BC9A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1" name="Freeform 399">
                <a:extLst>
                  <a:ext uri="{FF2B5EF4-FFF2-40B4-BE49-F238E27FC236}">
                    <a16:creationId xmlns:a16="http://schemas.microsoft.com/office/drawing/2014/main" id="{A35A4265-99CD-4358-BFD9-0337B09C0AAD}"/>
                  </a:ext>
                </a:extLst>
              </p:cNvPr>
              <p:cNvSpPr>
                <a:spLocks/>
              </p:cNvSpPr>
              <p:nvPr/>
            </p:nvSpPr>
            <p:spPr bwMode="auto">
              <a:xfrm>
                <a:off x="1566" y="1882"/>
                <a:ext cx="13" cy="82"/>
              </a:xfrm>
              <a:custGeom>
                <a:avLst/>
                <a:gdLst>
                  <a:gd name="T0" fmla="*/ 10 w 12"/>
                  <a:gd name="T1" fmla="*/ 73 h 73"/>
                  <a:gd name="T2" fmla="*/ 7 w 12"/>
                  <a:gd name="T3" fmla="*/ 73 h 73"/>
                  <a:gd name="T4" fmla="*/ 5 w 12"/>
                  <a:gd name="T5" fmla="*/ 0 h 73"/>
                  <a:gd name="T6" fmla="*/ 10 w 12"/>
                  <a:gd name="T7" fmla="*/ 73 h 73"/>
                </a:gdLst>
                <a:ahLst/>
                <a:cxnLst>
                  <a:cxn ang="0">
                    <a:pos x="T0" y="T1"/>
                  </a:cxn>
                  <a:cxn ang="0">
                    <a:pos x="T2" y="T3"/>
                  </a:cxn>
                  <a:cxn ang="0">
                    <a:pos x="T4" y="T5"/>
                  </a:cxn>
                  <a:cxn ang="0">
                    <a:pos x="T6" y="T7"/>
                  </a:cxn>
                </a:cxnLst>
                <a:rect l="0" t="0" r="r" b="b"/>
                <a:pathLst>
                  <a:path w="12" h="73">
                    <a:moveTo>
                      <a:pt x="10" y="73"/>
                    </a:moveTo>
                    <a:cubicBezTo>
                      <a:pt x="9" y="73"/>
                      <a:pt x="8" y="73"/>
                      <a:pt x="7" y="73"/>
                    </a:cubicBezTo>
                    <a:cubicBezTo>
                      <a:pt x="0" y="49"/>
                      <a:pt x="1" y="25"/>
                      <a:pt x="5" y="0"/>
                    </a:cubicBezTo>
                    <a:cubicBezTo>
                      <a:pt x="11" y="24"/>
                      <a:pt x="12" y="49"/>
                      <a:pt x="10" y="73"/>
                    </a:cubicBezTo>
                    <a:close/>
                  </a:path>
                </a:pathLst>
              </a:custGeom>
              <a:solidFill>
                <a:srgbClr val="B8917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2" name="Freeform 400">
                <a:extLst>
                  <a:ext uri="{FF2B5EF4-FFF2-40B4-BE49-F238E27FC236}">
                    <a16:creationId xmlns:a16="http://schemas.microsoft.com/office/drawing/2014/main" id="{D0D52AF6-E8C2-4B0F-A08D-3055DB99886F}"/>
                  </a:ext>
                </a:extLst>
              </p:cNvPr>
              <p:cNvSpPr>
                <a:spLocks/>
              </p:cNvSpPr>
              <p:nvPr/>
            </p:nvSpPr>
            <p:spPr bwMode="auto">
              <a:xfrm>
                <a:off x="1363" y="1698"/>
                <a:ext cx="13" cy="82"/>
              </a:xfrm>
              <a:custGeom>
                <a:avLst/>
                <a:gdLst>
                  <a:gd name="T0" fmla="*/ 5 w 11"/>
                  <a:gd name="T1" fmla="*/ 1 h 73"/>
                  <a:gd name="T2" fmla="*/ 0 w 11"/>
                  <a:gd name="T3" fmla="*/ 73 h 73"/>
                  <a:gd name="T4" fmla="*/ 0 w 11"/>
                  <a:gd name="T5" fmla="*/ 0 h 73"/>
                  <a:gd name="T6" fmla="*/ 5 w 11"/>
                  <a:gd name="T7" fmla="*/ 1 h 73"/>
                </a:gdLst>
                <a:ahLst/>
                <a:cxnLst>
                  <a:cxn ang="0">
                    <a:pos x="T0" y="T1"/>
                  </a:cxn>
                  <a:cxn ang="0">
                    <a:pos x="T2" y="T3"/>
                  </a:cxn>
                  <a:cxn ang="0">
                    <a:pos x="T4" y="T5"/>
                  </a:cxn>
                  <a:cxn ang="0">
                    <a:pos x="T6" y="T7"/>
                  </a:cxn>
                </a:cxnLst>
                <a:rect l="0" t="0" r="r" b="b"/>
                <a:pathLst>
                  <a:path w="11" h="73">
                    <a:moveTo>
                      <a:pt x="5" y="1"/>
                    </a:moveTo>
                    <a:cubicBezTo>
                      <a:pt x="11" y="25"/>
                      <a:pt x="2" y="49"/>
                      <a:pt x="0" y="73"/>
                    </a:cubicBezTo>
                    <a:cubicBezTo>
                      <a:pt x="0" y="49"/>
                      <a:pt x="0" y="25"/>
                      <a:pt x="0" y="0"/>
                    </a:cubicBezTo>
                    <a:cubicBezTo>
                      <a:pt x="2" y="1"/>
                      <a:pt x="4" y="1"/>
                      <a:pt x="5" y="1"/>
                    </a:cubicBezTo>
                    <a:close/>
                  </a:path>
                </a:pathLst>
              </a:custGeom>
              <a:solidFill>
                <a:srgbClr val="C19E8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3" name="Freeform 401">
                <a:extLst>
                  <a:ext uri="{FF2B5EF4-FFF2-40B4-BE49-F238E27FC236}">
                    <a16:creationId xmlns:a16="http://schemas.microsoft.com/office/drawing/2014/main" id="{9C8C16CE-2773-4747-B174-E21AC395BF01}"/>
                  </a:ext>
                </a:extLst>
              </p:cNvPr>
              <p:cNvSpPr>
                <a:spLocks/>
              </p:cNvSpPr>
              <p:nvPr/>
            </p:nvSpPr>
            <p:spPr bwMode="auto">
              <a:xfrm>
                <a:off x="1663" y="1602"/>
                <a:ext cx="19" cy="84"/>
              </a:xfrm>
              <a:custGeom>
                <a:avLst/>
                <a:gdLst>
                  <a:gd name="T0" fmla="*/ 17 w 17"/>
                  <a:gd name="T1" fmla="*/ 73 h 74"/>
                  <a:gd name="T2" fmla="*/ 5 w 17"/>
                  <a:gd name="T3" fmla="*/ 58 h 74"/>
                  <a:gd name="T4" fmla="*/ 0 w 17"/>
                  <a:gd name="T5" fmla="*/ 1 h 74"/>
                  <a:gd name="T6" fmla="*/ 6 w 17"/>
                  <a:gd name="T7" fmla="*/ 0 h 74"/>
                  <a:gd name="T8" fmla="*/ 17 w 17"/>
                  <a:gd name="T9" fmla="*/ 73 h 74"/>
                </a:gdLst>
                <a:ahLst/>
                <a:cxnLst>
                  <a:cxn ang="0">
                    <a:pos x="T0" y="T1"/>
                  </a:cxn>
                  <a:cxn ang="0">
                    <a:pos x="T2" y="T3"/>
                  </a:cxn>
                  <a:cxn ang="0">
                    <a:pos x="T4" y="T5"/>
                  </a:cxn>
                  <a:cxn ang="0">
                    <a:pos x="T6" y="T7"/>
                  </a:cxn>
                  <a:cxn ang="0">
                    <a:pos x="T8" y="T9"/>
                  </a:cxn>
                </a:cxnLst>
                <a:rect l="0" t="0" r="r" b="b"/>
                <a:pathLst>
                  <a:path w="17" h="74">
                    <a:moveTo>
                      <a:pt x="17" y="73"/>
                    </a:moveTo>
                    <a:cubicBezTo>
                      <a:pt x="11" y="74"/>
                      <a:pt x="11" y="74"/>
                      <a:pt x="5" y="58"/>
                    </a:cubicBezTo>
                    <a:cubicBezTo>
                      <a:pt x="3" y="39"/>
                      <a:pt x="2" y="20"/>
                      <a:pt x="0" y="1"/>
                    </a:cubicBezTo>
                    <a:cubicBezTo>
                      <a:pt x="2" y="1"/>
                      <a:pt x="4" y="1"/>
                      <a:pt x="6" y="0"/>
                    </a:cubicBezTo>
                    <a:cubicBezTo>
                      <a:pt x="11" y="25"/>
                      <a:pt x="8" y="50"/>
                      <a:pt x="17" y="73"/>
                    </a:cubicBezTo>
                    <a:close/>
                  </a:path>
                </a:pathLst>
              </a:custGeom>
              <a:solidFill>
                <a:srgbClr val="8C69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4" name="Freeform 402">
                <a:extLst>
                  <a:ext uri="{FF2B5EF4-FFF2-40B4-BE49-F238E27FC236}">
                    <a16:creationId xmlns:a16="http://schemas.microsoft.com/office/drawing/2014/main" id="{6F78CEFD-3BE3-43FC-8E20-A7D927FE430F}"/>
                  </a:ext>
                </a:extLst>
              </p:cNvPr>
              <p:cNvSpPr>
                <a:spLocks/>
              </p:cNvSpPr>
              <p:nvPr/>
            </p:nvSpPr>
            <p:spPr bwMode="auto">
              <a:xfrm>
                <a:off x="1322" y="1526"/>
                <a:ext cx="19" cy="76"/>
              </a:xfrm>
              <a:custGeom>
                <a:avLst/>
                <a:gdLst>
                  <a:gd name="T0" fmla="*/ 8 w 17"/>
                  <a:gd name="T1" fmla="*/ 6 h 68"/>
                  <a:gd name="T2" fmla="*/ 13 w 17"/>
                  <a:gd name="T3" fmla="*/ 1 h 68"/>
                  <a:gd name="T4" fmla="*/ 16 w 17"/>
                  <a:gd name="T5" fmla="*/ 6 h 68"/>
                  <a:gd name="T6" fmla="*/ 7 w 17"/>
                  <a:gd name="T7" fmla="*/ 68 h 68"/>
                  <a:gd name="T8" fmla="*/ 8 w 17"/>
                  <a:gd name="T9" fmla="*/ 6 h 68"/>
                  <a:gd name="T10" fmla="*/ 8 w 17"/>
                  <a:gd name="T11" fmla="*/ 6 h 68"/>
                </a:gdLst>
                <a:ahLst/>
                <a:cxnLst>
                  <a:cxn ang="0">
                    <a:pos x="T0" y="T1"/>
                  </a:cxn>
                  <a:cxn ang="0">
                    <a:pos x="T2" y="T3"/>
                  </a:cxn>
                  <a:cxn ang="0">
                    <a:pos x="T4" y="T5"/>
                  </a:cxn>
                  <a:cxn ang="0">
                    <a:pos x="T6" y="T7"/>
                  </a:cxn>
                  <a:cxn ang="0">
                    <a:pos x="T8" y="T9"/>
                  </a:cxn>
                  <a:cxn ang="0">
                    <a:pos x="T10" y="T11"/>
                  </a:cxn>
                </a:cxnLst>
                <a:rect l="0" t="0" r="r" b="b"/>
                <a:pathLst>
                  <a:path w="17" h="68">
                    <a:moveTo>
                      <a:pt x="8" y="6"/>
                    </a:moveTo>
                    <a:cubicBezTo>
                      <a:pt x="10" y="4"/>
                      <a:pt x="11" y="1"/>
                      <a:pt x="13" y="1"/>
                    </a:cubicBezTo>
                    <a:cubicBezTo>
                      <a:pt x="17" y="0"/>
                      <a:pt x="17" y="3"/>
                      <a:pt x="16" y="6"/>
                    </a:cubicBezTo>
                    <a:cubicBezTo>
                      <a:pt x="14" y="27"/>
                      <a:pt x="12" y="47"/>
                      <a:pt x="7" y="68"/>
                    </a:cubicBezTo>
                    <a:cubicBezTo>
                      <a:pt x="0" y="47"/>
                      <a:pt x="8" y="27"/>
                      <a:pt x="8" y="6"/>
                    </a:cubicBezTo>
                    <a:cubicBezTo>
                      <a:pt x="8" y="6"/>
                      <a:pt x="8" y="6"/>
                      <a:pt x="8" y="6"/>
                    </a:cubicBezTo>
                    <a:close/>
                  </a:path>
                </a:pathLst>
              </a:custGeom>
              <a:solidFill>
                <a:srgbClr val="8870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5" name="Freeform 403">
                <a:extLst>
                  <a:ext uri="{FF2B5EF4-FFF2-40B4-BE49-F238E27FC236}">
                    <a16:creationId xmlns:a16="http://schemas.microsoft.com/office/drawing/2014/main" id="{E1B799EA-EAB4-4146-955D-8CDF6634218D}"/>
                  </a:ext>
                </a:extLst>
              </p:cNvPr>
              <p:cNvSpPr>
                <a:spLocks/>
              </p:cNvSpPr>
              <p:nvPr/>
            </p:nvSpPr>
            <p:spPr bwMode="auto">
              <a:xfrm>
                <a:off x="1081" y="2141"/>
                <a:ext cx="17" cy="79"/>
              </a:xfrm>
              <a:custGeom>
                <a:avLst/>
                <a:gdLst>
                  <a:gd name="T0" fmla="*/ 15 w 15"/>
                  <a:gd name="T1" fmla="*/ 0 h 71"/>
                  <a:gd name="T2" fmla="*/ 0 w 15"/>
                  <a:gd name="T3" fmla="*/ 71 h 71"/>
                  <a:gd name="T4" fmla="*/ 15 w 15"/>
                  <a:gd name="T5" fmla="*/ 0 h 71"/>
                </a:gdLst>
                <a:ahLst/>
                <a:cxnLst>
                  <a:cxn ang="0">
                    <a:pos x="T0" y="T1"/>
                  </a:cxn>
                  <a:cxn ang="0">
                    <a:pos x="T2" y="T3"/>
                  </a:cxn>
                  <a:cxn ang="0">
                    <a:pos x="T4" y="T5"/>
                  </a:cxn>
                </a:cxnLst>
                <a:rect l="0" t="0" r="r" b="b"/>
                <a:pathLst>
                  <a:path w="15" h="71">
                    <a:moveTo>
                      <a:pt x="15" y="0"/>
                    </a:moveTo>
                    <a:cubicBezTo>
                      <a:pt x="14" y="25"/>
                      <a:pt x="11" y="48"/>
                      <a:pt x="0" y="71"/>
                    </a:cubicBezTo>
                    <a:cubicBezTo>
                      <a:pt x="1" y="46"/>
                      <a:pt x="5" y="23"/>
                      <a:pt x="15" y="0"/>
                    </a:cubicBezTo>
                    <a:close/>
                  </a:path>
                </a:pathLst>
              </a:custGeom>
              <a:solidFill>
                <a:srgbClr val="9377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6" name="Freeform 404">
                <a:extLst>
                  <a:ext uri="{FF2B5EF4-FFF2-40B4-BE49-F238E27FC236}">
                    <a16:creationId xmlns:a16="http://schemas.microsoft.com/office/drawing/2014/main" id="{760FF79D-2B93-4576-A549-D728F04E0507}"/>
                  </a:ext>
                </a:extLst>
              </p:cNvPr>
              <p:cNvSpPr>
                <a:spLocks/>
              </p:cNvSpPr>
              <p:nvPr/>
            </p:nvSpPr>
            <p:spPr bwMode="auto">
              <a:xfrm>
                <a:off x="876" y="1825"/>
                <a:ext cx="38" cy="94"/>
              </a:xfrm>
              <a:custGeom>
                <a:avLst/>
                <a:gdLst>
                  <a:gd name="T0" fmla="*/ 25 w 34"/>
                  <a:gd name="T1" fmla="*/ 0 h 84"/>
                  <a:gd name="T2" fmla="*/ 29 w 34"/>
                  <a:gd name="T3" fmla="*/ 4 h 84"/>
                  <a:gd name="T4" fmla="*/ 13 w 34"/>
                  <a:gd name="T5" fmla="*/ 64 h 84"/>
                  <a:gd name="T6" fmla="*/ 5 w 34"/>
                  <a:gd name="T7" fmla="*/ 84 h 84"/>
                  <a:gd name="T8" fmla="*/ 1 w 34"/>
                  <a:gd name="T9" fmla="*/ 84 h 84"/>
                  <a:gd name="T10" fmla="*/ 10 w 34"/>
                  <a:gd name="T11" fmla="*/ 54 h 84"/>
                  <a:gd name="T12" fmla="*/ 25 w 34"/>
                  <a:gd name="T13" fmla="*/ 0 h 84"/>
                </a:gdLst>
                <a:ahLst/>
                <a:cxnLst>
                  <a:cxn ang="0">
                    <a:pos x="T0" y="T1"/>
                  </a:cxn>
                  <a:cxn ang="0">
                    <a:pos x="T2" y="T3"/>
                  </a:cxn>
                  <a:cxn ang="0">
                    <a:pos x="T4" y="T5"/>
                  </a:cxn>
                  <a:cxn ang="0">
                    <a:pos x="T6" y="T7"/>
                  </a:cxn>
                  <a:cxn ang="0">
                    <a:pos x="T8" y="T9"/>
                  </a:cxn>
                  <a:cxn ang="0">
                    <a:pos x="T10" y="T11"/>
                  </a:cxn>
                  <a:cxn ang="0">
                    <a:pos x="T12" y="T13"/>
                  </a:cxn>
                </a:cxnLst>
                <a:rect l="0" t="0" r="r" b="b"/>
                <a:pathLst>
                  <a:path w="34" h="84">
                    <a:moveTo>
                      <a:pt x="25" y="0"/>
                    </a:moveTo>
                    <a:cubicBezTo>
                      <a:pt x="26" y="1"/>
                      <a:pt x="27" y="2"/>
                      <a:pt x="29" y="4"/>
                    </a:cubicBezTo>
                    <a:cubicBezTo>
                      <a:pt x="34" y="26"/>
                      <a:pt x="19" y="44"/>
                      <a:pt x="13" y="64"/>
                    </a:cubicBezTo>
                    <a:cubicBezTo>
                      <a:pt x="11" y="71"/>
                      <a:pt x="5" y="76"/>
                      <a:pt x="5" y="84"/>
                    </a:cubicBezTo>
                    <a:cubicBezTo>
                      <a:pt x="4" y="84"/>
                      <a:pt x="2" y="84"/>
                      <a:pt x="1" y="84"/>
                    </a:cubicBezTo>
                    <a:cubicBezTo>
                      <a:pt x="0" y="73"/>
                      <a:pt x="6" y="63"/>
                      <a:pt x="10" y="54"/>
                    </a:cubicBezTo>
                    <a:cubicBezTo>
                      <a:pt x="18" y="36"/>
                      <a:pt x="23" y="18"/>
                      <a:pt x="25" y="0"/>
                    </a:cubicBezTo>
                    <a:close/>
                  </a:path>
                </a:pathLst>
              </a:custGeom>
              <a:solidFill>
                <a:srgbClr val="B7907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7" name="Freeform 405">
                <a:extLst>
                  <a:ext uri="{FF2B5EF4-FFF2-40B4-BE49-F238E27FC236}">
                    <a16:creationId xmlns:a16="http://schemas.microsoft.com/office/drawing/2014/main" id="{08326699-025D-490C-AC50-73BDF83CF11A}"/>
                  </a:ext>
                </a:extLst>
              </p:cNvPr>
              <p:cNvSpPr>
                <a:spLocks/>
              </p:cNvSpPr>
              <p:nvPr/>
            </p:nvSpPr>
            <p:spPr bwMode="auto">
              <a:xfrm>
                <a:off x="931" y="2405"/>
                <a:ext cx="34" cy="89"/>
              </a:xfrm>
              <a:custGeom>
                <a:avLst/>
                <a:gdLst>
                  <a:gd name="T0" fmla="*/ 24 w 31"/>
                  <a:gd name="T1" fmla="*/ 0 h 80"/>
                  <a:gd name="T2" fmla="*/ 30 w 31"/>
                  <a:gd name="T3" fmla="*/ 7 h 80"/>
                  <a:gd name="T4" fmla="*/ 0 w 31"/>
                  <a:gd name="T5" fmla="*/ 80 h 80"/>
                  <a:gd name="T6" fmla="*/ 0 w 31"/>
                  <a:gd name="T7" fmla="*/ 80 h 80"/>
                  <a:gd name="T8" fmla="*/ 21 w 31"/>
                  <a:gd name="T9" fmla="*/ 15 h 80"/>
                  <a:gd name="T10" fmla="*/ 24 w 31"/>
                  <a:gd name="T11" fmla="*/ 0 h 80"/>
                </a:gdLst>
                <a:ahLst/>
                <a:cxnLst>
                  <a:cxn ang="0">
                    <a:pos x="T0" y="T1"/>
                  </a:cxn>
                  <a:cxn ang="0">
                    <a:pos x="T2" y="T3"/>
                  </a:cxn>
                  <a:cxn ang="0">
                    <a:pos x="T4" y="T5"/>
                  </a:cxn>
                  <a:cxn ang="0">
                    <a:pos x="T6" y="T7"/>
                  </a:cxn>
                  <a:cxn ang="0">
                    <a:pos x="T8" y="T9"/>
                  </a:cxn>
                  <a:cxn ang="0">
                    <a:pos x="T10" y="T11"/>
                  </a:cxn>
                </a:cxnLst>
                <a:rect l="0" t="0" r="r" b="b"/>
                <a:pathLst>
                  <a:path w="31" h="80">
                    <a:moveTo>
                      <a:pt x="24" y="0"/>
                    </a:moveTo>
                    <a:cubicBezTo>
                      <a:pt x="29" y="0"/>
                      <a:pt x="31" y="1"/>
                      <a:pt x="30" y="7"/>
                    </a:cubicBezTo>
                    <a:cubicBezTo>
                      <a:pt x="24" y="33"/>
                      <a:pt x="17" y="58"/>
                      <a:pt x="0" y="80"/>
                    </a:cubicBezTo>
                    <a:cubicBezTo>
                      <a:pt x="0" y="80"/>
                      <a:pt x="0" y="80"/>
                      <a:pt x="0" y="80"/>
                    </a:cubicBezTo>
                    <a:cubicBezTo>
                      <a:pt x="4" y="57"/>
                      <a:pt x="19" y="38"/>
                      <a:pt x="21" y="15"/>
                    </a:cubicBezTo>
                    <a:cubicBezTo>
                      <a:pt x="22" y="10"/>
                      <a:pt x="23" y="5"/>
                      <a:pt x="24" y="0"/>
                    </a:cubicBezTo>
                    <a:close/>
                  </a:path>
                </a:pathLst>
              </a:custGeom>
              <a:solidFill>
                <a:srgbClr val="8364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15" name="Group 607">
              <a:extLst>
                <a:ext uri="{FF2B5EF4-FFF2-40B4-BE49-F238E27FC236}">
                  <a16:creationId xmlns:a16="http://schemas.microsoft.com/office/drawing/2014/main" id="{CFBE597B-B97E-4A35-9A91-20158393FEB4}"/>
                </a:ext>
              </a:extLst>
            </p:cNvPr>
            <p:cNvGrpSpPr>
              <a:grpSpLocks/>
            </p:cNvGrpSpPr>
            <p:nvPr/>
          </p:nvGrpSpPr>
          <p:grpSpPr bwMode="auto">
            <a:xfrm>
              <a:off x="85" y="650"/>
              <a:ext cx="2316" cy="3563"/>
              <a:chOff x="85" y="650"/>
              <a:chExt cx="2316" cy="3563"/>
            </a:xfrm>
          </p:grpSpPr>
          <p:sp>
            <p:nvSpPr>
              <p:cNvPr id="328" name="Freeform 407">
                <a:extLst>
                  <a:ext uri="{FF2B5EF4-FFF2-40B4-BE49-F238E27FC236}">
                    <a16:creationId xmlns:a16="http://schemas.microsoft.com/office/drawing/2014/main" id="{C585B667-B770-4655-A772-3C96EB6F19B5}"/>
                  </a:ext>
                </a:extLst>
              </p:cNvPr>
              <p:cNvSpPr>
                <a:spLocks/>
              </p:cNvSpPr>
              <p:nvPr/>
            </p:nvSpPr>
            <p:spPr bwMode="auto">
              <a:xfrm>
                <a:off x="929" y="1837"/>
                <a:ext cx="32" cy="72"/>
              </a:xfrm>
              <a:custGeom>
                <a:avLst/>
                <a:gdLst>
                  <a:gd name="T0" fmla="*/ 24 w 28"/>
                  <a:gd name="T1" fmla="*/ 0 h 64"/>
                  <a:gd name="T2" fmla="*/ 28 w 28"/>
                  <a:gd name="T3" fmla="*/ 8 h 64"/>
                  <a:gd name="T4" fmla="*/ 0 w 28"/>
                  <a:gd name="T5" fmla="*/ 64 h 64"/>
                  <a:gd name="T6" fmla="*/ 24 w 28"/>
                  <a:gd name="T7" fmla="*/ 0 h 64"/>
                </a:gdLst>
                <a:ahLst/>
                <a:cxnLst>
                  <a:cxn ang="0">
                    <a:pos x="T0" y="T1"/>
                  </a:cxn>
                  <a:cxn ang="0">
                    <a:pos x="T2" y="T3"/>
                  </a:cxn>
                  <a:cxn ang="0">
                    <a:pos x="T4" y="T5"/>
                  </a:cxn>
                  <a:cxn ang="0">
                    <a:pos x="T6" y="T7"/>
                  </a:cxn>
                </a:cxnLst>
                <a:rect l="0" t="0" r="r" b="b"/>
                <a:pathLst>
                  <a:path w="28" h="64">
                    <a:moveTo>
                      <a:pt x="24" y="0"/>
                    </a:moveTo>
                    <a:cubicBezTo>
                      <a:pt x="26" y="3"/>
                      <a:pt x="27" y="6"/>
                      <a:pt x="28" y="8"/>
                    </a:cubicBezTo>
                    <a:cubicBezTo>
                      <a:pt x="25" y="30"/>
                      <a:pt x="14" y="47"/>
                      <a:pt x="0" y="64"/>
                    </a:cubicBezTo>
                    <a:cubicBezTo>
                      <a:pt x="8" y="43"/>
                      <a:pt x="16" y="22"/>
                      <a:pt x="24" y="0"/>
                    </a:cubicBezTo>
                    <a:close/>
                  </a:path>
                </a:pathLst>
              </a:custGeom>
              <a:solidFill>
                <a:srgbClr val="A985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9" name="Freeform 408">
                <a:extLst>
                  <a:ext uri="{FF2B5EF4-FFF2-40B4-BE49-F238E27FC236}">
                    <a16:creationId xmlns:a16="http://schemas.microsoft.com/office/drawing/2014/main" id="{AF40F5A1-1A4E-463E-9D90-76527F5A3185}"/>
                  </a:ext>
                </a:extLst>
              </p:cNvPr>
              <p:cNvSpPr>
                <a:spLocks/>
              </p:cNvSpPr>
              <p:nvPr/>
            </p:nvSpPr>
            <p:spPr bwMode="auto">
              <a:xfrm>
                <a:off x="629" y="2359"/>
                <a:ext cx="45" cy="82"/>
              </a:xfrm>
              <a:custGeom>
                <a:avLst/>
                <a:gdLst>
                  <a:gd name="T0" fmla="*/ 8 w 40"/>
                  <a:gd name="T1" fmla="*/ 73 h 73"/>
                  <a:gd name="T2" fmla="*/ 15 w 40"/>
                  <a:gd name="T3" fmla="*/ 41 h 73"/>
                  <a:gd name="T4" fmla="*/ 40 w 40"/>
                  <a:gd name="T5" fmla="*/ 0 h 73"/>
                  <a:gd name="T6" fmla="*/ 8 w 40"/>
                  <a:gd name="T7" fmla="*/ 73 h 73"/>
                </a:gdLst>
                <a:ahLst/>
                <a:cxnLst>
                  <a:cxn ang="0">
                    <a:pos x="T0" y="T1"/>
                  </a:cxn>
                  <a:cxn ang="0">
                    <a:pos x="T2" y="T3"/>
                  </a:cxn>
                  <a:cxn ang="0">
                    <a:pos x="T4" y="T5"/>
                  </a:cxn>
                  <a:cxn ang="0">
                    <a:pos x="T6" y="T7"/>
                  </a:cxn>
                </a:cxnLst>
                <a:rect l="0" t="0" r="r" b="b"/>
                <a:pathLst>
                  <a:path w="40" h="73">
                    <a:moveTo>
                      <a:pt x="8" y="73"/>
                    </a:moveTo>
                    <a:cubicBezTo>
                      <a:pt x="0" y="60"/>
                      <a:pt x="16" y="52"/>
                      <a:pt x="15" y="41"/>
                    </a:cubicBezTo>
                    <a:cubicBezTo>
                      <a:pt x="22" y="27"/>
                      <a:pt x="25" y="10"/>
                      <a:pt x="40" y="0"/>
                    </a:cubicBezTo>
                    <a:cubicBezTo>
                      <a:pt x="30" y="25"/>
                      <a:pt x="19" y="49"/>
                      <a:pt x="8" y="73"/>
                    </a:cubicBezTo>
                    <a:close/>
                  </a:path>
                </a:pathLst>
              </a:custGeom>
              <a:solidFill>
                <a:srgbClr val="6146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0" name="Freeform 409">
                <a:extLst>
                  <a:ext uri="{FF2B5EF4-FFF2-40B4-BE49-F238E27FC236}">
                    <a16:creationId xmlns:a16="http://schemas.microsoft.com/office/drawing/2014/main" id="{05DADC13-9B6B-4312-803A-844E750838F6}"/>
                  </a:ext>
                </a:extLst>
              </p:cNvPr>
              <p:cNvSpPr>
                <a:spLocks/>
              </p:cNvSpPr>
              <p:nvPr/>
            </p:nvSpPr>
            <p:spPr bwMode="auto">
              <a:xfrm>
                <a:off x="862" y="1733"/>
                <a:ext cx="26" cy="71"/>
              </a:xfrm>
              <a:custGeom>
                <a:avLst/>
                <a:gdLst>
                  <a:gd name="T0" fmla="*/ 23 w 23"/>
                  <a:gd name="T1" fmla="*/ 0 h 63"/>
                  <a:gd name="T2" fmla="*/ 0 w 23"/>
                  <a:gd name="T3" fmla="*/ 63 h 63"/>
                  <a:gd name="T4" fmla="*/ 23 w 23"/>
                  <a:gd name="T5" fmla="*/ 0 h 63"/>
                </a:gdLst>
                <a:ahLst/>
                <a:cxnLst>
                  <a:cxn ang="0">
                    <a:pos x="T0" y="T1"/>
                  </a:cxn>
                  <a:cxn ang="0">
                    <a:pos x="T2" y="T3"/>
                  </a:cxn>
                  <a:cxn ang="0">
                    <a:pos x="T4" y="T5"/>
                  </a:cxn>
                </a:cxnLst>
                <a:rect l="0" t="0" r="r" b="b"/>
                <a:pathLst>
                  <a:path w="23" h="63">
                    <a:moveTo>
                      <a:pt x="23" y="0"/>
                    </a:moveTo>
                    <a:cubicBezTo>
                      <a:pt x="20" y="23"/>
                      <a:pt x="12" y="44"/>
                      <a:pt x="0" y="63"/>
                    </a:cubicBezTo>
                    <a:cubicBezTo>
                      <a:pt x="7" y="41"/>
                      <a:pt x="9" y="18"/>
                      <a:pt x="23" y="0"/>
                    </a:cubicBezTo>
                    <a:close/>
                  </a:path>
                </a:pathLst>
              </a:custGeom>
              <a:solidFill>
                <a:srgbClr val="B8937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1" name="Freeform 410">
                <a:extLst>
                  <a:ext uri="{FF2B5EF4-FFF2-40B4-BE49-F238E27FC236}">
                    <a16:creationId xmlns:a16="http://schemas.microsoft.com/office/drawing/2014/main" id="{50F0187C-478B-4621-B1E0-1C8B04E694FE}"/>
                  </a:ext>
                </a:extLst>
              </p:cNvPr>
              <p:cNvSpPr>
                <a:spLocks/>
              </p:cNvSpPr>
              <p:nvPr/>
            </p:nvSpPr>
            <p:spPr bwMode="auto">
              <a:xfrm>
                <a:off x="970" y="1195"/>
                <a:ext cx="33" cy="70"/>
              </a:xfrm>
              <a:custGeom>
                <a:avLst/>
                <a:gdLst>
                  <a:gd name="T0" fmla="*/ 17 w 29"/>
                  <a:gd name="T1" fmla="*/ 2 h 63"/>
                  <a:gd name="T2" fmla="*/ 29 w 29"/>
                  <a:gd name="T3" fmla="*/ 9 h 63"/>
                  <a:gd name="T4" fmla="*/ 1 w 29"/>
                  <a:gd name="T5" fmla="*/ 63 h 63"/>
                  <a:gd name="T6" fmla="*/ 11 w 29"/>
                  <a:gd name="T7" fmla="*/ 28 h 63"/>
                  <a:gd name="T8" fmla="*/ 17 w 29"/>
                  <a:gd name="T9" fmla="*/ 2 h 63"/>
                </a:gdLst>
                <a:ahLst/>
                <a:cxnLst>
                  <a:cxn ang="0">
                    <a:pos x="T0" y="T1"/>
                  </a:cxn>
                  <a:cxn ang="0">
                    <a:pos x="T2" y="T3"/>
                  </a:cxn>
                  <a:cxn ang="0">
                    <a:pos x="T4" y="T5"/>
                  </a:cxn>
                  <a:cxn ang="0">
                    <a:pos x="T6" y="T7"/>
                  </a:cxn>
                  <a:cxn ang="0">
                    <a:pos x="T8" y="T9"/>
                  </a:cxn>
                </a:cxnLst>
                <a:rect l="0" t="0" r="r" b="b"/>
                <a:pathLst>
                  <a:path w="29" h="63">
                    <a:moveTo>
                      <a:pt x="17" y="2"/>
                    </a:moveTo>
                    <a:cubicBezTo>
                      <a:pt x="23" y="0"/>
                      <a:pt x="25" y="7"/>
                      <a:pt x="29" y="9"/>
                    </a:cubicBezTo>
                    <a:cubicBezTo>
                      <a:pt x="20" y="27"/>
                      <a:pt x="10" y="45"/>
                      <a:pt x="1" y="63"/>
                    </a:cubicBezTo>
                    <a:cubicBezTo>
                      <a:pt x="0" y="50"/>
                      <a:pt x="6" y="39"/>
                      <a:pt x="11" y="28"/>
                    </a:cubicBezTo>
                    <a:cubicBezTo>
                      <a:pt x="15" y="20"/>
                      <a:pt x="26" y="13"/>
                      <a:pt x="17" y="2"/>
                    </a:cubicBezTo>
                    <a:close/>
                  </a:path>
                </a:pathLst>
              </a:custGeom>
              <a:solidFill>
                <a:srgbClr val="866E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2" name="Freeform 411">
                <a:extLst>
                  <a:ext uri="{FF2B5EF4-FFF2-40B4-BE49-F238E27FC236}">
                    <a16:creationId xmlns:a16="http://schemas.microsoft.com/office/drawing/2014/main" id="{B0D74EE0-39BD-46E0-B425-79CD5E23ED9D}"/>
                  </a:ext>
                </a:extLst>
              </p:cNvPr>
              <p:cNvSpPr>
                <a:spLocks/>
              </p:cNvSpPr>
              <p:nvPr/>
            </p:nvSpPr>
            <p:spPr bwMode="auto">
              <a:xfrm>
                <a:off x="1016" y="2578"/>
                <a:ext cx="37" cy="85"/>
              </a:xfrm>
              <a:custGeom>
                <a:avLst/>
                <a:gdLst>
                  <a:gd name="T0" fmla="*/ 12 w 33"/>
                  <a:gd name="T1" fmla="*/ 74 h 76"/>
                  <a:gd name="T2" fmla="*/ 0 w 33"/>
                  <a:gd name="T3" fmla="*/ 71 h 76"/>
                  <a:gd name="T4" fmla="*/ 16 w 33"/>
                  <a:gd name="T5" fmla="*/ 41 h 76"/>
                  <a:gd name="T6" fmla="*/ 33 w 33"/>
                  <a:gd name="T7" fmla="*/ 0 h 76"/>
                  <a:gd name="T8" fmla="*/ 12 w 33"/>
                  <a:gd name="T9" fmla="*/ 74 h 76"/>
                </a:gdLst>
                <a:ahLst/>
                <a:cxnLst>
                  <a:cxn ang="0">
                    <a:pos x="T0" y="T1"/>
                  </a:cxn>
                  <a:cxn ang="0">
                    <a:pos x="T2" y="T3"/>
                  </a:cxn>
                  <a:cxn ang="0">
                    <a:pos x="T4" y="T5"/>
                  </a:cxn>
                  <a:cxn ang="0">
                    <a:pos x="T6" y="T7"/>
                  </a:cxn>
                  <a:cxn ang="0">
                    <a:pos x="T8" y="T9"/>
                  </a:cxn>
                </a:cxnLst>
                <a:rect l="0" t="0" r="r" b="b"/>
                <a:pathLst>
                  <a:path w="33" h="76">
                    <a:moveTo>
                      <a:pt x="12" y="74"/>
                    </a:moveTo>
                    <a:cubicBezTo>
                      <a:pt x="8" y="73"/>
                      <a:pt x="3" y="76"/>
                      <a:pt x="0" y="71"/>
                    </a:cubicBezTo>
                    <a:cubicBezTo>
                      <a:pt x="13" y="65"/>
                      <a:pt x="11" y="52"/>
                      <a:pt x="16" y="41"/>
                    </a:cubicBezTo>
                    <a:cubicBezTo>
                      <a:pt x="22" y="29"/>
                      <a:pt x="22" y="15"/>
                      <a:pt x="33" y="0"/>
                    </a:cubicBezTo>
                    <a:cubicBezTo>
                      <a:pt x="30" y="29"/>
                      <a:pt x="18" y="51"/>
                      <a:pt x="12" y="74"/>
                    </a:cubicBezTo>
                    <a:close/>
                  </a:path>
                </a:pathLst>
              </a:custGeom>
              <a:solidFill>
                <a:srgbClr val="8163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3" name="Freeform 412">
                <a:extLst>
                  <a:ext uri="{FF2B5EF4-FFF2-40B4-BE49-F238E27FC236}">
                    <a16:creationId xmlns:a16="http://schemas.microsoft.com/office/drawing/2014/main" id="{4161F0BB-C013-4380-A8F5-2F0CF4EAAAF2}"/>
                  </a:ext>
                </a:extLst>
              </p:cNvPr>
              <p:cNvSpPr>
                <a:spLocks/>
              </p:cNvSpPr>
              <p:nvPr/>
            </p:nvSpPr>
            <p:spPr bwMode="auto">
              <a:xfrm>
                <a:off x="1290" y="1258"/>
                <a:ext cx="24" cy="86"/>
              </a:xfrm>
              <a:custGeom>
                <a:avLst/>
                <a:gdLst>
                  <a:gd name="T0" fmla="*/ 16 w 21"/>
                  <a:gd name="T1" fmla="*/ 1 h 77"/>
                  <a:gd name="T2" fmla="*/ 19 w 21"/>
                  <a:gd name="T3" fmla="*/ 0 h 77"/>
                  <a:gd name="T4" fmla="*/ 8 w 21"/>
                  <a:gd name="T5" fmla="*/ 77 h 77"/>
                  <a:gd name="T6" fmla="*/ 8 w 21"/>
                  <a:gd name="T7" fmla="*/ 77 h 77"/>
                  <a:gd name="T8" fmla="*/ 6 w 21"/>
                  <a:gd name="T9" fmla="*/ 49 h 77"/>
                  <a:gd name="T10" fmla="*/ 16 w 21"/>
                  <a:gd name="T11" fmla="*/ 1 h 77"/>
                </a:gdLst>
                <a:ahLst/>
                <a:cxnLst>
                  <a:cxn ang="0">
                    <a:pos x="T0" y="T1"/>
                  </a:cxn>
                  <a:cxn ang="0">
                    <a:pos x="T2" y="T3"/>
                  </a:cxn>
                  <a:cxn ang="0">
                    <a:pos x="T4" y="T5"/>
                  </a:cxn>
                  <a:cxn ang="0">
                    <a:pos x="T6" y="T7"/>
                  </a:cxn>
                  <a:cxn ang="0">
                    <a:pos x="T8" y="T9"/>
                  </a:cxn>
                  <a:cxn ang="0">
                    <a:pos x="T10" y="T11"/>
                  </a:cxn>
                </a:cxnLst>
                <a:rect l="0" t="0" r="r" b="b"/>
                <a:pathLst>
                  <a:path w="21" h="77">
                    <a:moveTo>
                      <a:pt x="16" y="1"/>
                    </a:moveTo>
                    <a:cubicBezTo>
                      <a:pt x="17" y="1"/>
                      <a:pt x="18" y="0"/>
                      <a:pt x="19" y="0"/>
                    </a:cubicBezTo>
                    <a:cubicBezTo>
                      <a:pt x="21" y="27"/>
                      <a:pt x="10" y="51"/>
                      <a:pt x="8" y="77"/>
                    </a:cubicBezTo>
                    <a:cubicBezTo>
                      <a:pt x="8" y="77"/>
                      <a:pt x="8" y="77"/>
                      <a:pt x="8" y="77"/>
                    </a:cubicBezTo>
                    <a:cubicBezTo>
                      <a:pt x="0" y="68"/>
                      <a:pt x="5" y="58"/>
                      <a:pt x="6" y="49"/>
                    </a:cubicBezTo>
                    <a:cubicBezTo>
                      <a:pt x="10" y="33"/>
                      <a:pt x="13" y="17"/>
                      <a:pt x="16" y="1"/>
                    </a:cubicBezTo>
                    <a:close/>
                  </a:path>
                </a:pathLst>
              </a:custGeom>
              <a:solidFill>
                <a:srgbClr val="9071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4" name="Freeform 413">
                <a:extLst>
                  <a:ext uri="{FF2B5EF4-FFF2-40B4-BE49-F238E27FC236}">
                    <a16:creationId xmlns:a16="http://schemas.microsoft.com/office/drawing/2014/main" id="{CEC986DA-307C-4FA3-94F6-FFC1D380C920}"/>
                  </a:ext>
                </a:extLst>
              </p:cNvPr>
              <p:cNvSpPr>
                <a:spLocks/>
              </p:cNvSpPr>
              <p:nvPr/>
            </p:nvSpPr>
            <p:spPr bwMode="auto">
              <a:xfrm>
                <a:off x="1070" y="1659"/>
                <a:ext cx="31" cy="73"/>
              </a:xfrm>
              <a:custGeom>
                <a:avLst/>
                <a:gdLst>
                  <a:gd name="T0" fmla="*/ 7 w 28"/>
                  <a:gd name="T1" fmla="*/ 65 h 65"/>
                  <a:gd name="T2" fmla="*/ 0 w 28"/>
                  <a:gd name="T3" fmla="*/ 64 h 65"/>
                  <a:gd name="T4" fmla="*/ 28 w 28"/>
                  <a:gd name="T5" fmla="*/ 0 h 65"/>
                  <a:gd name="T6" fmla="*/ 28 w 28"/>
                  <a:gd name="T7" fmla="*/ 0 h 65"/>
                  <a:gd name="T8" fmla="*/ 7 w 28"/>
                  <a:gd name="T9" fmla="*/ 65 h 65"/>
                </a:gdLst>
                <a:ahLst/>
                <a:cxnLst>
                  <a:cxn ang="0">
                    <a:pos x="T0" y="T1"/>
                  </a:cxn>
                  <a:cxn ang="0">
                    <a:pos x="T2" y="T3"/>
                  </a:cxn>
                  <a:cxn ang="0">
                    <a:pos x="T4" y="T5"/>
                  </a:cxn>
                  <a:cxn ang="0">
                    <a:pos x="T6" y="T7"/>
                  </a:cxn>
                  <a:cxn ang="0">
                    <a:pos x="T8" y="T9"/>
                  </a:cxn>
                </a:cxnLst>
                <a:rect l="0" t="0" r="r" b="b"/>
                <a:pathLst>
                  <a:path w="28" h="65">
                    <a:moveTo>
                      <a:pt x="7" y="65"/>
                    </a:moveTo>
                    <a:cubicBezTo>
                      <a:pt x="4" y="64"/>
                      <a:pt x="2" y="64"/>
                      <a:pt x="0" y="64"/>
                    </a:cubicBezTo>
                    <a:cubicBezTo>
                      <a:pt x="9" y="42"/>
                      <a:pt x="16" y="20"/>
                      <a:pt x="28" y="0"/>
                    </a:cubicBezTo>
                    <a:cubicBezTo>
                      <a:pt x="28" y="0"/>
                      <a:pt x="28" y="0"/>
                      <a:pt x="28" y="0"/>
                    </a:cubicBezTo>
                    <a:cubicBezTo>
                      <a:pt x="28" y="24"/>
                      <a:pt x="15" y="43"/>
                      <a:pt x="7" y="65"/>
                    </a:cubicBezTo>
                    <a:close/>
                  </a:path>
                </a:pathLst>
              </a:custGeom>
              <a:solidFill>
                <a:srgbClr val="AB81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5" name="Freeform 414">
                <a:extLst>
                  <a:ext uri="{FF2B5EF4-FFF2-40B4-BE49-F238E27FC236}">
                    <a16:creationId xmlns:a16="http://schemas.microsoft.com/office/drawing/2014/main" id="{857C7306-3548-462A-8C33-6D9C5AFA641F}"/>
                  </a:ext>
                </a:extLst>
              </p:cNvPr>
              <p:cNvSpPr>
                <a:spLocks/>
              </p:cNvSpPr>
              <p:nvPr/>
            </p:nvSpPr>
            <p:spPr bwMode="auto">
              <a:xfrm>
                <a:off x="679" y="2405"/>
                <a:ext cx="43" cy="85"/>
              </a:xfrm>
              <a:custGeom>
                <a:avLst/>
                <a:gdLst>
                  <a:gd name="T0" fmla="*/ 33 w 38"/>
                  <a:gd name="T1" fmla="*/ 0 h 76"/>
                  <a:gd name="T2" fmla="*/ 38 w 38"/>
                  <a:gd name="T3" fmla="*/ 1 h 76"/>
                  <a:gd name="T4" fmla="*/ 4 w 38"/>
                  <a:gd name="T5" fmla="*/ 76 h 76"/>
                  <a:gd name="T6" fmla="*/ 0 w 38"/>
                  <a:gd name="T7" fmla="*/ 71 h 76"/>
                  <a:gd name="T8" fmla="*/ 33 w 38"/>
                  <a:gd name="T9" fmla="*/ 0 h 76"/>
                </a:gdLst>
                <a:ahLst/>
                <a:cxnLst>
                  <a:cxn ang="0">
                    <a:pos x="T0" y="T1"/>
                  </a:cxn>
                  <a:cxn ang="0">
                    <a:pos x="T2" y="T3"/>
                  </a:cxn>
                  <a:cxn ang="0">
                    <a:pos x="T4" y="T5"/>
                  </a:cxn>
                  <a:cxn ang="0">
                    <a:pos x="T6" y="T7"/>
                  </a:cxn>
                  <a:cxn ang="0">
                    <a:pos x="T8" y="T9"/>
                  </a:cxn>
                </a:cxnLst>
                <a:rect l="0" t="0" r="r" b="b"/>
                <a:pathLst>
                  <a:path w="38" h="76">
                    <a:moveTo>
                      <a:pt x="33" y="0"/>
                    </a:moveTo>
                    <a:cubicBezTo>
                      <a:pt x="35" y="0"/>
                      <a:pt x="36" y="0"/>
                      <a:pt x="38" y="1"/>
                    </a:cubicBezTo>
                    <a:cubicBezTo>
                      <a:pt x="31" y="27"/>
                      <a:pt x="12" y="49"/>
                      <a:pt x="4" y="76"/>
                    </a:cubicBezTo>
                    <a:cubicBezTo>
                      <a:pt x="3" y="74"/>
                      <a:pt x="1" y="73"/>
                      <a:pt x="0" y="71"/>
                    </a:cubicBezTo>
                    <a:cubicBezTo>
                      <a:pt x="11" y="47"/>
                      <a:pt x="22" y="24"/>
                      <a:pt x="33" y="0"/>
                    </a:cubicBezTo>
                    <a:close/>
                  </a:path>
                </a:pathLst>
              </a:custGeom>
              <a:solidFill>
                <a:srgbClr val="6E54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6" name="Freeform 415">
                <a:extLst>
                  <a:ext uri="{FF2B5EF4-FFF2-40B4-BE49-F238E27FC236}">
                    <a16:creationId xmlns:a16="http://schemas.microsoft.com/office/drawing/2014/main" id="{5AE22FCD-5074-4EA4-9685-0E64972D157B}"/>
                  </a:ext>
                </a:extLst>
              </p:cNvPr>
              <p:cNvSpPr>
                <a:spLocks/>
              </p:cNvSpPr>
              <p:nvPr/>
            </p:nvSpPr>
            <p:spPr bwMode="auto">
              <a:xfrm>
                <a:off x="1406" y="1647"/>
                <a:ext cx="15" cy="75"/>
              </a:xfrm>
              <a:custGeom>
                <a:avLst/>
                <a:gdLst>
                  <a:gd name="T0" fmla="*/ 9 w 13"/>
                  <a:gd name="T1" fmla="*/ 0 h 66"/>
                  <a:gd name="T2" fmla="*/ 3 w 13"/>
                  <a:gd name="T3" fmla="*/ 66 h 66"/>
                  <a:gd name="T4" fmla="*/ 9 w 13"/>
                  <a:gd name="T5" fmla="*/ 0 h 66"/>
                </a:gdLst>
                <a:ahLst/>
                <a:cxnLst>
                  <a:cxn ang="0">
                    <a:pos x="T0" y="T1"/>
                  </a:cxn>
                  <a:cxn ang="0">
                    <a:pos x="T2" y="T3"/>
                  </a:cxn>
                  <a:cxn ang="0">
                    <a:pos x="T4" y="T5"/>
                  </a:cxn>
                </a:cxnLst>
                <a:rect l="0" t="0" r="r" b="b"/>
                <a:pathLst>
                  <a:path w="13" h="66">
                    <a:moveTo>
                      <a:pt x="9" y="0"/>
                    </a:moveTo>
                    <a:cubicBezTo>
                      <a:pt x="6" y="22"/>
                      <a:pt x="13" y="45"/>
                      <a:pt x="3" y="66"/>
                    </a:cubicBezTo>
                    <a:cubicBezTo>
                      <a:pt x="0" y="44"/>
                      <a:pt x="8" y="23"/>
                      <a:pt x="9" y="0"/>
                    </a:cubicBezTo>
                    <a:close/>
                  </a:path>
                </a:pathLst>
              </a:custGeom>
              <a:solidFill>
                <a:srgbClr val="C6A28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7" name="Freeform 416">
                <a:extLst>
                  <a:ext uri="{FF2B5EF4-FFF2-40B4-BE49-F238E27FC236}">
                    <a16:creationId xmlns:a16="http://schemas.microsoft.com/office/drawing/2014/main" id="{7A5D19DB-2EA7-4C0C-9A63-5EBA98F65798}"/>
                  </a:ext>
                </a:extLst>
              </p:cNvPr>
              <p:cNvSpPr>
                <a:spLocks/>
              </p:cNvSpPr>
              <p:nvPr/>
            </p:nvSpPr>
            <p:spPr bwMode="auto">
              <a:xfrm>
                <a:off x="1377" y="1641"/>
                <a:ext cx="14" cy="85"/>
              </a:xfrm>
              <a:custGeom>
                <a:avLst/>
                <a:gdLst>
                  <a:gd name="T0" fmla="*/ 8 w 13"/>
                  <a:gd name="T1" fmla="*/ 0 h 76"/>
                  <a:gd name="T2" fmla="*/ 4 w 13"/>
                  <a:gd name="T3" fmla="*/ 76 h 76"/>
                  <a:gd name="T4" fmla="*/ 8 w 13"/>
                  <a:gd name="T5" fmla="*/ 0 h 76"/>
                </a:gdLst>
                <a:ahLst/>
                <a:cxnLst>
                  <a:cxn ang="0">
                    <a:pos x="T0" y="T1"/>
                  </a:cxn>
                  <a:cxn ang="0">
                    <a:pos x="T2" y="T3"/>
                  </a:cxn>
                  <a:cxn ang="0">
                    <a:pos x="T4" y="T5"/>
                  </a:cxn>
                </a:cxnLst>
                <a:rect l="0" t="0" r="r" b="b"/>
                <a:pathLst>
                  <a:path w="13" h="76">
                    <a:moveTo>
                      <a:pt x="8" y="0"/>
                    </a:moveTo>
                    <a:cubicBezTo>
                      <a:pt x="13" y="25"/>
                      <a:pt x="11" y="49"/>
                      <a:pt x="4" y="76"/>
                    </a:cubicBezTo>
                    <a:cubicBezTo>
                      <a:pt x="0" y="48"/>
                      <a:pt x="9" y="24"/>
                      <a:pt x="8" y="0"/>
                    </a:cubicBezTo>
                    <a:close/>
                  </a:path>
                </a:pathLst>
              </a:custGeom>
              <a:solidFill>
                <a:srgbClr val="BE9E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8" name="Freeform 417">
                <a:extLst>
                  <a:ext uri="{FF2B5EF4-FFF2-40B4-BE49-F238E27FC236}">
                    <a16:creationId xmlns:a16="http://schemas.microsoft.com/office/drawing/2014/main" id="{BB5F9E28-397B-453C-8B4E-68A57E3944A0}"/>
                  </a:ext>
                </a:extLst>
              </p:cNvPr>
              <p:cNvSpPr>
                <a:spLocks/>
              </p:cNvSpPr>
              <p:nvPr/>
            </p:nvSpPr>
            <p:spPr bwMode="auto">
              <a:xfrm>
                <a:off x="1517" y="1671"/>
                <a:ext cx="14" cy="60"/>
              </a:xfrm>
              <a:custGeom>
                <a:avLst/>
                <a:gdLst>
                  <a:gd name="T0" fmla="*/ 9 w 12"/>
                  <a:gd name="T1" fmla="*/ 53 h 53"/>
                  <a:gd name="T2" fmla="*/ 3 w 12"/>
                  <a:gd name="T3" fmla="*/ 46 h 53"/>
                  <a:gd name="T4" fmla="*/ 6 w 12"/>
                  <a:gd name="T5" fmla="*/ 0 h 53"/>
                  <a:gd name="T6" fmla="*/ 9 w 12"/>
                  <a:gd name="T7" fmla="*/ 53 h 53"/>
                </a:gdLst>
                <a:ahLst/>
                <a:cxnLst>
                  <a:cxn ang="0">
                    <a:pos x="T0" y="T1"/>
                  </a:cxn>
                  <a:cxn ang="0">
                    <a:pos x="T2" y="T3"/>
                  </a:cxn>
                  <a:cxn ang="0">
                    <a:pos x="T4" y="T5"/>
                  </a:cxn>
                  <a:cxn ang="0">
                    <a:pos x="T6" y="T7"/>
                  </a:cxn>
                </a:cxnLst>
                <a:rect l="0" t="0" r="r" b="b"/>
                <a:pathLst>
                  <a:path w="12" h="53">
                    <a:moveTo>
                      <a:pt x="9" y="53"/>
                    </a:moveTo>
                    <a:cubicBezTo>
                      <a:pt x="7" y="51"/>
                      <a:pt x="5" y="48"/>
                      <a:pt x="3" y="46"/>
                    </a:cubicBezTo>
                    <a:cubicBezTo>
                      <a:pt x="2" y="30"/>
                      <a:pt x="0" y="15"/>
                      <a:pt x="6" y="0"/>
                    </a:cubicBezTo>
                    <a:cubicBezTo>
                      <a:pt x="12" y="17"/>
                      <a:pt x="10" y="35"/>
                      <a:pt x="9" y="53"/>
                    </a:cubicBezTo>
                    <a:close/>
                  </a:path>
                </a:pathLst>
              </a:custGeom>
              <a:solidFill>
                <a:srgbClr val="CEAA9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9" name="Freeform 418">
                <a:extLst>
                  <a:ext uri="{FF2B5EF4-FFF2-40B4-BE49-F238E27FC236}">
                    <a16:creationId xmlns:a16="http://schemas.microsoft.com/office/drawing/2014/main" id="{225F8BF0-63CD-40A6-A67E-45C3726F85A3}"/>
                  </a:ext>
                </a:extLst>
              </p:cNvPr>
              <p:cNvSpPr>
                <a:spLocks/>
              </p:cNvSpPr>
              <p:nvPr/>
            </p:nvSpPr>
            <p:spPr bwMode="auto">
              <a:xfrm>
                <a:off x="1571" y="2483"/>
                <a:ext cx="16" cy="68"/>
              </a:xfrm>
              <a:custGeom>
                <a:avLst/>
                <a:gdLst>
                  <a:gd name="T0" fmla="*/ 9 w 14"/>
                  <a:gd name="T1" fmla="*/ 0 h 60"/>
                  <a:gd name="T2" fmla="*/ 8 w 14"/>
                  <a:gd name="T3" fmla="*/ 60 h 60"/>
                  <a:gd name="T4" fmla="*/ 9 w 14"/>
                  <a:gd name="T5" fmla="*/ 0 h 60"/>
                </a:gdLst>
                <a:ahLst/>
                <a:cxnLst>
                  <a:cxn ang="0">
                    <a:pos x="T0" y="T1"/>
                  </a:cxn>
                  <a:cxn ang="0">
                    <a:pos x="T2" y="T3"/>
                  </a:cxn>
                  <a:cxn ang="0">
                    <a:pos x="T4" y="T5"/>
                  </a:cxn>
                </a:cxnLst>
                <a:rect l="0" t="0" r="r" b="b"/>
                <a:pathLst>
                  <a:path w="14" h="60">
                    <a:moveTo>
                      <a:pt x="9" y="0"/>
                    </a:moveTo>
                    <a:cubicBezTo>
                      <a:pt x="14" y="21"/>
                      <a:pt x="6" y="40"/>
                      <a:pt x="8" y="60"/>
                    </a:cubicBezTo>
                    <a:cubicBezTo>
                      <a:pt x="0" y="46"/>
                      <a:pt x="0" y="24"/>
                      <a:pt x="9" y="0"/>
                    </a:cubicBezTo>
                    <a:close/>
                  </a:path>
                </a:pathLst>
              </a:custGeom>
              <a:solidFill>
                <a:srgbClr val="956C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0" name="Freeform 419">
                <a:extLst>
                  <a:ext uri="{FF2B5EF4-FFF2-40B4-BE49-F238E27FC236}">
                    <a16:creationId xmlns:a16="http://schemas.microsoft.com/office/drawing/2014/main" id="{4697E1D0-E7E8-4FE7-AF09-577E6BFC2444}"/>
                  </a:ext>
                </a:extLst>
              </p:cNvPr>
              <p:cNvSpPr>
                <a:spLocks/>
              </p:cNvSpPr>
              <p:nvPr/>
            </p:nvSpPr>
            <p:spPr bwMode="auto">
              <a:xfrm>
                <a:off x="994" y="1206"/>
                <a:ext cx="31" cy="65"/>
              </a:xfrm>
              <a:custGeom>
                <a:avLst/>
                <a:gdLst>
                  <a:gd name="T0" fmla="*/ 23 w 28"/>
                  <a:gd name="T1" fmla="*/ 0 h 58"/>
                  <a:gd name="T2" fmla="*/ 28 w 28"/>
                  <a:gd name="T3" fmla="*/ 4 h 58"/>
                  <a:gd name="T4" fmla="*/ 1 w 28"/>
                  <a:gd name="T5" fmla="*/ 58 h 58"/>
                  <a:gd name="T6" fmla="*/ 23 w 28"/>
                  <a:gd name="T7" fmla="*/ 0 h 58"/>
                </a:gdLst>
                <a:ahLst/>
                <a:cxnLst>
                  <a:cxn ang="0">
                    <a:pos x="T0" y="T1"/>
                  </a:cxn>
                  <a:cxn ang="0">
                    <a:pos x="T2" y="T3"/>
                  </a:cxn>
                  <a:cxn ang="0">
                    <a:pos x="T4" y="T5"/>
                  </a:cxn>
                  <a:cxn ang="0">
                    <a:pos x="T6" y="T7"/>
                  </a:cxn>
                </a:cxnLst>
                <a:rect l="0" t="0" r="r" b="b"/>
                <a:pathLst>
                  <a:path w="28" h="58">
                    <a:moveTo>
                      <a:pt x="23" y="0"/>
                    </a:moveTo>
                    <a:cubicBezTo>
                      <a:pt x="25" y="1"/>
                      <a:pt x="27" y="3"/>
                      <a:pt x="28" y="4"/>
                    </a:cubicBezTo>
                    <a:cubicBezTo>
                      <a:pt x="22" y="23"/>
                      <a:pt x="10" y="40"/>
                      <a:pt x="1" y="58"/>
                    </a:cubicBezTo>
                    <a:cubicBezTo>
                      <a:pt x="0" y="35"/>
                      <a:pt x="19" y="21"/>
                      <a:pt x="23" y="0"/>
                    </a:cubicBezTo>
                    <a:close/>
                  </a:path>
                </a:pathLst>
              </a:custGeom>
              <a:solidFill>
                <a:srgbClr val="8B6F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1" name="Freeform 420">
                <a:extLst>
                  <a:ext uri="{FF2B5EF4-FFF2-40B4-BE49-F238E27FC236}">
                    <a16:creationId xmlns:a16="http://schemas.microsoft.com/office/drawing/2014/main" id="{9B702880-B32D-4E53-9720-489EA071C23C}"/>
                  </a:ext>
                </a:extLst>
              </p:cNvPr>
              <p:cNvSpPr>
                <a:spLocks/>
              </p:cNvSpPr>
              <p:nvPr/>
            </p:nvSpPr>
            <p:spPr bwMode="auto">
              <a:xfrm>
                <a:off x="1666" y="1491"/>
                <a:ext cx="14" cy="62"/>
              </a:xfrm>
              <a:custGeom>
                <a:avLst/>
                <a:gdLst>
                  <a:gd name="T0" fmla="*/ 3 w 13"/>
                  <a:gd name="T1" fmla="*/ 1 h 55"/>
                  <a:gd name="T2" fmla="*/ 9 w 13"/>
                  <a:gd name="T3" fmla="*/ 0 h 55"/>
                  <a:gd name="T4" fmla="*/ 5 w 13"/>
                  <a:gd name="T5" fmla="*/ 55 h 55"/>
                  <a:gd name="T6" fmla="*/ 3 w 13"/>
                  <a:gd name="T7" fmla="*/ 1 h 55"/>
                </a:gdLst>
                <a:ahLst/>
                <a:cxnLst>
                  <a:cxn ang="0">
                    <a:pos x="T0" y="T1"/>
                  </a:cxn>
                  <a:cxn ang="0">
                    <a:pos x="T2" y="T3"/>
                  </a:cxn>
                  <a:cxn ang="0">
                    <a:pos x="T4" y="T5"/>
                  </a:cxn>
                  <a:cxn ang="0">
                    <a:pos x="T6" y="T7"/>
                  </a:cxn>
                </a:cxnLst>
                <a:rect l="0" t="0" r="r" b="b"/>
                <a:pathLst>
                  <a:path w="13" h="55">
                    <a:moveTo>
                      <a:pt x="3" y="1"/>
                    </a:moveTo>
                    <a:cubicBezTo>
                      <a:pt x="5" y="0"/>
                      <a:pt x="7" y="0"/>
                      <a:pt x="9" y="0"/>
                    </a:cubicBezTo>
                    <a:cubicBezTo>
                      <a:pt x="9" y="17"/>
                      <a:pt x="13" y="33"/>
                      <a:pt x="5" y="55"/>
                    </a:cubicBezTo>
                    <a:cubicBezTo>
                      <a:pt x="0" y="33"/>
                      <a:pt x="3" y="17"/>
                      <a:pt x="3" y="1"/>
                    </a:cubicBezTo>
                    <a:close/>
                  </a:path>
                </a:pathLst>
              </a:custGeom>
              <a:solidFill>
                <a:srgbClr val="B4967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2" name="Freeform 421">
                <a:extLst>
                  <a:ext uri="{FF2B5EF4-FFF2-40B4-BE49-F238E27FC236}">
                    <a16:creationId xmlns:a16="http://schemas.microsoft.com/office/drawing/2014/main" id="{DE10F06C-C74E-46AE-A41C-871F109AD8C0}"/>
                  </a:ext>
                </a:extLst>
              </p:cNvPr>
              <p:cNvSpPr>
                <a:spLocks/>
              </p:cNvSpPr>
              <p:nvPr/>
            </p:nvSpPr>
            <p:spPr bwMode="auto">
              <a:xfrm>
                <a:off x="1654" y="1253"/>
                <a:ext cx="16" cy="66"/>
              </a:xfrm>
              <a:custGeom>
                <a:avLst/>
                <a:gdLst>
                  <a:gd name="T0" fmla="*/ 0 w 14"/>
                  <a:gd name="T1" fmla="*/ 1 h 59"/>
                  <a:gd name="T2" fmla="*/ 12 w 14"/>
                  <a:gd name="T3" fmla="*/ 4 h 59"/>
                  <a:gd name="T4" fmla="*/ 9 w 14"/>
                  <a:gd name="T5" fmla="*/ 21 h 59"/>
                  <a:gd name="T6" fmla="*/ 14 w 14"/>
                  <a:gd name="T7" fmla="*/ 59 h 59"/>
                  <a:gd name="T8" fmla="*/ 0 w 14"/>
                  <a:gd name="T9" fmla="*/ 1 h 59"/>
                </a:gdLst>
                <a:ahLst/>
                <a:cxnLst>
                  <a:cxn ang="0">
                    <a:pos x="T0" y="T1"/>
                  </a:cxn>
                  <a:cxn ang="0">
                    <a:pos x="T2" y="T3"/>
                  </a:cxn>
                  <a:cxn ang="0">
                    <a:pos x="T4" y="T5"/>
                  </a:cxn>
                  <a:cxn ang="0">
                    <a:pos x="T6" y="T7"/>
                  </a:cxn>
                  <a:cxn ang="0">
                    <a:pos x="T8" y="T9"/>
                  </a:cxn>
                </a:cxnLst>
                <a:rect l="0" t="0" r="r" b="b"/>
                <a:pathLst>
                  <a:path w="14" h="59">
                    <a:moveTo>
                      <a:pt x="0" y="1"/>
                    </a:moveTo>
                    <a:cubicBezTo>
                      <a:pt x="4" y="2"/>
                      <a:pt x="9" y="0"/>
                      <a:pt x="12" y="4"/>
                    </a:cubicBezTo>
                    <a:cubicBezTo>
                      <a:pt x="1" y="8"/>
                      <a:pt x="9" y="16"/>
                      <a:pt x="9" y="21"/>
                    </a:cubicBezTo>
                    <a:cubicBezTo>
                      <a:pt x="11" y="34"/>
                      <a:pt x="14" y="46"/>
                      <a:pt x="14" y="59"/>
                    </a:cubicBezTo>
                    <a:cubicBezTo>
                      <a:pt x="5" y="41"/>
                      <a:pt x="3" y="21"/>
                      <a:pt x="0" y="1"/>
                    </a:cubicBezTo>
                    <a:close/>
                  </a:path>
                </a:pathLst>
              </a:custGeom>
              <a:solidFill>
                <a:srgbClr val="9376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3" name="Freeform 422">
                <a:extLst>
                  <a:ext uri="{FF2B5EF4-FFF2-40B4-BE49-F238E27FC236}">
                    <a16:creationId xmlns:a16="http://schemas.microsoft.com/office/drawing/2014/main" id="{5DE89E0C-AB27-4F0D-90D1-33C364426AC0}"/>
                  </a:ext>
                </a:extLst>
              </p:cNvPr>
              <p:cNvSpPr>
                <a:spLocks/>
              </p:cNvSpPr>
              <p:nvPr/>
            </p:nvSpPr>
            <p:spPr bwMode="auto">
              <a:xfrm>
                <a:off x="1029" y="2178"/>
                <a:ext cx="22" cy="70"/>
              </a:xfrm>
              <a:custGeom>
                <a:avLst/>
                <a:gdLst>
                  <a:gd name="T0" fmla="*/ 2 w 19"/>
                  <a:gd name="T1" fmla="*/ 63 h 63"/>
                  <a:gd name="T2" fmla="*/ 19 w 19"/>
                  <a:gd name="T3" fmla="*/ 0 h 63"/>
                  <a:gd name="T4" fmla="*/ 2 w 19"/>
                  <a:gd name="T5" fmla="*/ 63 h 63"/>
                </a:gdLst>
                <a:ahLst/>
                <a:cxnLst>
                  <a:cxn ang="0">
                    <a:pos x="T0" y="T1"/>
                  </a:cxn>
                  <a:cxn ang="0">
                    <a:pos x="T2" y="T3"/>
                  </a:cxn>
                  <a:cxn ang="0">
                    <a:pos x="T4" y="T5"/>
                  </a:cxn>
                </a:cxnLst>
                <a:rect l="0" t="0" r="r" b="b"/>
                <a:pathLst>
                  <a:path w="19" h="63">
                    <a:moveTo>
                      <a:pt x="2" y="63"/>
                    </a:moveTo>
                    <a:cubicBezTo>
                      <a:pt x="0" y="40"/>
                      <a:pt x="11" y="21"/>
                      <a:pt x="19" y="0"/>
                    </a:cubicBezTo>
                    <a:cubicBezTo>
                      <a:pt x="19" y="23"/>
                      <a:pt x="7" y="42"/>
                      <a:pt x="2" y="63"/>
                    </a:cubicBezTo>
                    <a:close/>
                  </a:path>
                </a:pathLst>
              </a:custGeom>
              <a:solidFill>
                <a:srgbClr val="9172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4" name="Freeform 423">
                <a:extLst>
                  <a:ext uri="{FF2B5EF4-FFF2-40B4-BE49-F238E27FC236}">
                    <a16:creationId xmlns:a16="http://schemas.microsoft.com/office/drawing/2014/main" id="{AAE2E21B-D7B1-4C21-85BE-732D3FACA811}"/>
                  </a:ext>
                </a:extLst>
              </p:cNvPr>
              <p:cNvSpPr>
                <a:spLocks/>
              </p:cNvSpPr>
              <p:nvPr/>
            </p:nvSpPr>
            <p:spPr bwMode="auto">
              <a:xfrm>
                <a:off x="1431" y="1688"/>
                <a:ext cx="11" cy="62"/>
              </a:xfrm>
              <a:custGeom>
                <a:avLst/>
                <a:gdLst>
                  <a:gd name="T0" fmla="*/ 0 w 10"/>
                  <a:gd name="T1" fmla="*/ 55 h 55"/>
                  <a:gd name="T2" fmla="*/ 0 w 10"/>
                  <a:gd name="T3" fmla="*/ 0 h 55"/>
                  <a:gd name="T4" fmla="*/ 0 w 10"/>
                  <a:gd name="T5" fmla="*/ 55 h 55"/>
                </a:gdLst>
                <a:ahLst/>
                <a:cxnLst>
                  <a:cxn ang="0">
                    <a:pos x="T0" y="T1"/>
                  </a:cxn>
                  <a:cxn ang="0">
                    <a:pos x="T2" y="T3"/>
                  </a:cxn>
                  <a:cxn ang="0">
                    <a:pos x="T4" y="T5"/>
                  </a:cxn>
                </a:cxnLst>
                <a:rect l="0" t="0" r="r" b="b"/>
                <a:pathLst>
                  <a:path w="10" h="55">
                    <a:moveTo>
                      <a:pt x="0" y="55"/>
                    </a:moveTo>
                    <a:cubicBezTo>
                      <a:pt x="0" y="35"/>
                      <a:pt x="0" y="21"/>
                      <a:pt x="0" y="0"/>
                    </a:cubicBezTo>
                    <a:cubicBezTo>
                      <a:pt x="10" y="21"/>
                      <a:pt x="9" y="35"/>
                      <a:pt x="0" y="55"/>
                    </a:cubicBezTo>
                    <a:close/>
                  </a:path>
                </a:pathLst>
              </a:custGeom>
              <a:solidFill>
                <a:srgbClr val="CBA8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5" name="Freeform 424">
                <a:extLst>
                  <a:ext uri="{FF2B5EF4-FFF2-40B4-BE49-F238E27FC236}">
                    <a16:creationId xmlns:a16="http://schemas.microsoft.com/office/drawing/2014/main" id="{9BDBD9CD-A0B7-402D-ADAD-47B3A7DD331A}"/>
                  </a:ext>
                </a:extLst>
              </p:cNvPr>
              <p:cNvSpPr>
                <a:spLocks/>
              </p:cNvSpPr>
              <p:nvPr/>
            </p:nvSpPr>
            <p:spPr bwMode="auto">
              <a:xfrm>
                <a:off x="942" y="1196"/>
                <a:ext cx="29" cy="51"/>
              </a:xfrm>
              <a:custGeom>
                <a:avLst/>
                <a:gdLst>
                  <a:gd name="T0" fmla="*/ 20 w 26"/>
                  <a:gd name="T1" fmla="*/ 0 h 46"/>
                  <a:gd name="T2" fmla="*/ 26 w 26"/>
                  <a:gd name="T3" fmla="*/ 0 h 46"/>
                  <a:gd name="T4" fmla="*/ 6 w 26"/>
                  <a:gd name="T5" fmla="*/ 46 h 46"/>
                  <a:gd name="T6" fmla="*/ 20 w 26"/>
                  <a:gd name="T7" fmla="*/ 0 h 46"/>
                </a:gdLst>
                <a:ahLst/>
                <a:cxnLst>
                  <a:cxn ang="0">
                    <a:pos x="T0" y="T1"/>
                  </a:cxn>
                  <a:cxn ang="0">
                    <a:pos x="T2" y="T3"/>
                  </a:cxn>
                  <a:cxn ang="0">
                    <a:pos x="T4" y="T5"/>
                  </a:cxn>
                  <a:cxn ang="0">
                    <a:pos x="T6" y="T7"/>
                  </a:cxn>
                </a:cxnLst>
                <a:rect l="0" t="0" r="r" b="b"/>
                <a:pathLst>
                  <a:path w="26" h="46">
                    <a:moveTo>
                      <a:pt x="20" y="0"/>
                    </a:moveTo>
                    <a:cubicBezTo>
                      <a:pt x="22" y="0"/>
                      <a:pt x="24" y="0"/>
                      <a:pt x="26" y="0"/>
                    </a:cubicBezTo>
                    <a:cubicBezTo>
                      <a:pt x="19" y="15"/>
                      <a:pt x="12" y="31"/>
                      <a:pt x="6" y="46"/>
                    </a:cubicBezTo>
                    <a:cubicBezTo>
                      <a:pt x="0" y="27"/>
                      <a:pt x="14" y="15"/>
                      <a:pt x="20" y="0"/>
                    </a:cubicBezTo>
                    <a:close/>
                  </a:path>
                </a:pathLst>
              </a:custGeom>
              <a:solidFill>
                <a:srgbClr val="7955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6" name="Freeform 425">
                <a:extLst>
                  <a:ext uri="{FF2B5EF4-FFF2-40B4-BE49-F238E27FC236}">
                    <a16:creationId xmlns:a16="http://schemas.microsoft.com/office/drawing/2014/main" id="{FBB35B14-0999-4F14-A514-51A87AE912AB}"/>
                  </a:ext>
                </a:extLst>
              </p:cNvPr>
              <p:cNvSpPr>
                <a:spLocks/>
              </p:cNvSpPr>
              <p:nvPr/>
            </p:nvSpPr>
            <p:spPr bwMode="auto">
              <a:xfrm>
                <a:off x="1052" y="2072"/>
                <a:ext cx="21" cy="61"/>
              </a:xfrm>
              <a:custGeom>
                <a:avLst/>
                <a:gdLst>
                  <a:gd name="T0" fmla="*/ 12 w 19"/>
                  <a:gd name="T1" fmla="*/ 0 h 54"/>
                  <a:gd name="T2" fmla="*/ 19 w 19"/>
                  <a:gd name="T3" fmla="*/ 0 h 54"/>
                  <a:gd name="T4" fmla="*/ 0 w 19"/>
                  <a:gd name="T5" fmla="*/ 54 h 54"/>
                  <a:gd name="T6" fmla="*/ 12 w 19"/>
                  <a:gd name="T7" fmla="*/ 0 h 54"/>
                </a:gdLst>
                <a:ahLst/>
                <a:cxnLst>
                  <a:cxn ang="0">
                    <a:pos x="T0" y="T1"/>
                  </a:cxn>
                  <a:cxn ang="0">
                    <a:pos x="T2" y="T3"/>
                  </a:cxn>
                  <a:cxn ang="0">
                    <a:pos x="T4" y="T5"/>
                  </a:cxn>
                  <a:cxn ang="0">
                    <a:pos x="T6" y="T7"/>
                  </a:cxn>
                </a:cxnLst>
                <a:rect l="0" t="0" r="r" b="b"/>
                <a:pathLst>
                  <a:path w="19" h="54">
                    <a:moveTo>
                      <a:pt x="12" y="0"/>
                    </a:moveTo>
                    <a:cubicBezTo>
                      <a:pt x="15" y="0"/>
                      <a:pt x="17" y="0"/>
                      <a:pt x="19" y="0"/>
                    </a:cubicBezTo>
                    <a:cubicBezTo>
                      <a:pt x="14" y="19"/>
                      <a:pt x="12" y="38"/>
                      <a:pt x="0" y="54"/>
                    </a:cubicBezTo>
                    <a:cubicBezTo>
                      <a:pt x="4" y="36"/>
                      <a:pt x="8" y="18"/>
                      <a:pt x="12" y="0"/>
                    </a:cubicBezTo>
                    <a:close/>
                  </a:path>
                </a:pathLst>
              </a:custGeom>
              <a:solidFill>
                <a:srgbClr val="7C5F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7" name="Freeform 426">
                <a:extLst>
                  <a:ext uri="{FF2B5EF4-FFF2-40B4-BE49-F238E27FC236}">
                    <a16:creationId xmlns:a16="http://schemas.microsoft.com/office/drawing/2014/main" id="{CFFA6192-7A05-4A7B-963F-20E6604FA299}"/>
                  </a:ext>
                </a:extLst>
              </p:cNvPr>
              <p:cNvSpPr>
                <a:spLocks/>
              </p:cNvSpPr>
              <p:nvPr/>
            </p:nvSpPr>
            <p:spPr bwMode="auto">
              <a:xfrm>
                <a:off x="1594" y="2643"/>
                <a:ext cx="18" cy="40"/>
              </a:xfrm>
              <a:custGeom>
                <a:avLst/>
                <a:gdLst>
                  <a:gd name="T0" fmla="*/ 10 w 16"/>
                  <a:gd name="T1" fmla="*/ 35 h 36"/>
                  <a:gd name="T2" fmla="*/ 2 w 16"/>
                  <a:gd name="T3" fmla="*/ 36 h 36"/>
                  <a:gd name="T4" fmla="*/ 8 w 16"/>
                  <a:gd name="T5" fmla="*/ 0 h 36"/>
                  <a:gd name="T6" fmla="*/ 10 w 16"/>
                  <a:gd name="T7" fmla="*/ 35 h 36"/>
                </a:gdLst>
                <a:ahLst/>
                <a:cxnLst>
                  <a:cxn ang="0">
                    <a:pos x="T0" y="T1"/>
                  </a:cxn>
                  <a:cxn ang="0">
                    <a:pos x="T2" y="T3"/>
                  </a:cxn>
                  <a:cxn ang="0">
                    <a:pos x="T4" y="T5"/>
                  </a:cxn>
                  <a:cxn ang="0">
                    <a:pos x="T6" y="T7"/>
                  </a:cxn>
                </a:cxnLst>
                <a:rect l="0" t="0" r="r" b="b"/>
                <a:pathLst>
                  <a:path w="16" h="36">
                    <a:moveTo>
                      <a:pt x="10" y="35"/>
                    </a:moveTo>
                    <a:cubicBezTo>
                      <a:pt x="8" y="36"/>
                      <a:pt x="5" y="36"/>
                      <a:pt x="2" y="36"/>
                    </a:cubicBezTo>
                    <a:cubicBezTo>
                      <a:pt x="2" y="24"/>
                      <a:pt x="0" y="11"/>
                      <a:pt x="8" y="0"/>
                    </a:cubicBezTo>
                    <a:cubicBezTo>
                      <a:pt x="16" y="11"/>
                      <a:pt x="2" y="24"/>
                      <a:pt x="10" y="35"/>
                    </a:cubicBezTo>
                    <a:close/>
                  </a:path>
                </a:pathLst>
              </a:custGeom>
              <a:solidFill>
                <a:srgbClr val="AF8C7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8" name="Freeform 427">
                <a:extLst>
                  <a:ext uri="{FF2B5EF4-FFF2-40B4-BE49-F238E27FC236}">
                    <a16:creationId xmlns:a16="http://schemas.microsoft.com/office/drawing/2014/main" id="{2FC6F506-2C37-4C92-B93A-0A9C79FD5F16}"/>
                  </a:ext>
                </a:extLst>
              </p:cNvPr>
              <p:cNvSpPr>
                <a:spLocks/>
              </p:cNvSpPr>
              <p:nvPr/>
            </p:nvSpPr>
            <p:spPr bwMode="auto">
              <a:xfrm>
                <a:off x="1250" y="2530"/>
                <a:ext cx="9" cy="63"/>
              </a:xfrm>
              <a:custGeom>
                <a:avLst/>
                <a:gdLst>
                  <a:gd name="T0" fmla="*/ 4 w 8"/>
                  <a:gd name="T1" fmla="*/ 0 h 56"/>
                  <a:gd name="T2" fmla="*/ 0 w 8"/>
                  <a:gd name="T3" fmla="*/ 56 h 56"/>
                  <a:gd name="T4" fmla="*/ 0 w 8"/>
                  <a:gd name="T5" fmla="*/ 4 h 56"/>
                  <a:gd name="T6" fmla="*/ 4 w 8"/>
                  <a:gd name="T7" fmla="*/ 0 h 56"/>
                </a:gdLst>
                <a:ahLst/>
                <a:cxnLst>
                  <a:cxn ang="0">
                    <a:pos x="T0" y="T1"/>
                  </a:cxn>
                  <a:cxn ang="0">
                    <a:pos x="T2" y="T3"/>
                  </a:cxn>
                  <a:cxn ang="0">
                    <a:pos x="T4" y="T5"/>
                  </a:cxn>
                  <a:cxn ang="0">
                    <a:pos x="T6" y="T7"/>
                  </a:cxn>
                </a:cxnLst>
                <a:rect l="0" t="0" r="r" b="b"/>
                <a:pathLst>
                  <a:path w="8" h="56">
                    <a:moveTo>
                      <a:pt x="4" y="0"/>
                    </a:moveTo>
                    <a:cubicBezTo>
                      <a:pt x="3" y="18"/>
                      <a:pt x="8" y="38"/>
                      <a:pt x="0" y="56"/>
                    </a:cubicBezTo>
                    <a:cubicBezTo>
                      <a:pt x="0" y="39"/>
                      <a:pt x="0" y="21"/>
                      <a:pt x="0" y="4"/>
                    </a:cubicBezTo>
                    <a:cubicBezTo>
                      <a:pt x="1" y="3"/>
                      <a:pt x="2" y="1"/>
                      <a:pt x="4" y="0"/>
                    </a:cubicBezTo>
                    <a:close/>
                  </a:path>
                </a:pathLst>
              </a:custGeom>
              <a:solidFill>
                <a:srgbClr val="CBA7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9" name="Freeform 428">
                <a:extLst>
                  <a:ext uri="{FF2B5EF4-FFF2-40B4-BE49-F238E27FC236}">
                    <a16:creationId xmlns:a16="http://schemas.microsoft.com/office/drawing/2014/main" id="{DCF01ABA-21A4-4937-84C3-EAF06E17A21C}"/>
                  </a:ext>
                </a:extLst>
              </p:cNvPr>
              <p:cNvSpPr>
                <a:spLocks/>
              </p:cNvSpPr>
              <p:nvPr/>
            </p:nvSpPr>
            <p:spPr bwMode="auto">
              <a:xfrm>
                <a:off x="773" y="2474"/>
                <a:ext cx="13" cy="35"/>
              </a:xfrm>
              <a:custGeom>
                <a:avLst/>
                <a:gdLst>
                  <a:gd name="T0" fmla="*/ 0 w 11"/>
                  <a:gd name="T1" fmla="*/ 14 h 31"/>
                  <a:gd name="T2" fmla="*/ 11 w 11"/>
                  <a:gd name="T3" fmla="*/ 0 h 31"/>
                  <a:gd name="T4" fmla="*/ 1 w 11"/>
                  <a:gd name="T5" fmla="*/ 31 h 31"/>
                  <a:gd name="T6" fmla="*/ 0 w 11"/>
                  <a:gd name="T7" fmla="*/ 14 h 31"/>
                </a:gdLst>
                <a:ahLst/>
                <a:cxnLst>
                  <a:cxn ang="0">
                    <a:pos x="T0" y="T1"/>
                  </a:cxn>
                  <a:cxn ang="0">
                    <a:pos x="T2" y="T3"/>
                  </a:cxn>
                  <a:cxn ang="0">
                    <a:pos x="T4" y="T5"/>
                  </a:cxn>
                  <a:cxn ang="0">
                    <a:pos x="T6" y="T7"/>
                  </a:cxn>
                </a:cxnLst>
                <a:rect l="0" t="0" r="r" b="b"/>
                <a:pathLst>
                  <a:path w="11" h="31">
                    <a:moveTo>
                      <a:pt x="0" y="14"/>
                    </a:moveTo>
                    <a:cubicBezTo>
                      <a:pt x="7" y="13"/>
                      <a:pt x="4" y="3"/>
                      <a:pt x="11" y="0"/>
                    </a:cubicBezTo>
                    <a:cubicBezTo>
                      <a:pt x="10" y="10"/>
                      <a:pt x="8" y="20"/>
                      <a:pt x="1" y="31"/>
                    </a:cubicBezTo>
                    <a:cubicBezTo>
                      <a:pt x="1" y="23"/>
                      <a:pt x="0" y="18"/>
                      <a:pt x="0" y="14"/>
                    </a:cubicBezTo>
                    <a:close/>
                  </a:path>
                </a:pathLst>
              </a:custGeom>
              <a:solidFill>
                <a:srgbClr val="8E6B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0" name="Freeform 429">
                <a:extLst>
                  <a:ext uri="{FF2B5EF4-FFF2-40B4-BE49-F238E27FC236}">
                    <a16:creationId xmlns:a16="http://schemas.microsoft.com/office/drawing/2014/main" id="{810B7310-E68D-42E4-B4A2-5534810CA575}"/>
                  </a:ext>
                </a:extLst>
              </p:cNvPr>
              <p:cNvSpPr>
                <a:spLocks/>
              </p:cNvSpPr>
              <p:nvPr/>
            </p:nvSpPr>
            <p:spPr bwMode="auto">
              <a:xfrm>
                <a:off x="941" y="2274"/>
                <a:ext cx="20" cy="26"/>
              </a:xfrm>
              <a:custGeom>
                <a:avLst/>
                <a:gdLst>
                  <a:gd name="T0" fmla="*/ 3 w 18"/>
                  <a:gd name="T1" fmla="*/ 20 h 23"/>
                  <a:gd name="T2" fmla="*/ 3 w 18"/>
                  <a:gd name="T3" fmla="*/ 4 h 23"/>
                  <a:gd name="T4" fmla="*/ 18 w 18"/>
                  <a:gd name="T5" fmla="*/ 4 h 23"/>
                  <a:gd name="T6" fmla="*/ 17 w 18"/>
                  <a:gd name="T7" fmla="*/ 8 h 23"/>
                  <a:gd name="T8" fmla="*/ 3 w 18"/>
                  <a:gd name="T9" fmla="*/ 20 h 23"/>
                </a:gdLst>
                <a:ahLst/>
                <a:cxnLst>
                  <a:cxn ang="0">
                    <a:pos x="T0" y="T1"/>
                  </a:cxn>
                  <a:cxn ang="0">
                    <a:pos x="T2" y="T3"/>
                  </a:cxn>
                  <a:cxn ang="0">
                    <a:pos x="T4" y="T5"/>
                  </a:cxn>
                  <a:cxn ang="0">
                    <a:pos x="T6" y="T7"/>
                  </a:cxn>
                  <a:cxn ang="0">
                    <a:pos x="T8" y="T9"/>
                  </a:cxn>
                </a:cxnLst>
                <a:rect l="0" t="0" r="r" b="b"/>
                <a:pathLst>
                  <a:path w="18" h="23">
                    <a:moveTo>
                      <a:pt x="3" y="20"/>
                    </a:moveTo>
                    <a:cubicBezTo>
                      <a:pt x="2" y="15"/>
                      <a:pt x="0" y="9"/>
                      <a:pt x="3" y="4"/>
                    </a:cubicBezTo>
                    <a:cubicBezTo>
                      <a:pt x="8" y="1"/>
                      <a:pt x="13" y="0"/>
                      <a:pt x="18" y="4"/>
                    </a:cubicBezTo>
                    <a:cubicBezTo>
                      <a:pt x="18" y="5"/>
                      <a:pt x="17" y="7"/>
                      <a:pt x="17" y="8"/>
                    </a:cubicBezTo>
                    <a:cubicBezTo>
                      <a:pt x="9" y="9"/>
                      <a:pt x="13" y="23"/>
                      <a:pt x="3" y="20"/>
                    </a:cubicBezTo>
                    <a:close/>
                  </a:path>
                </a:pathLst>
              </a:custGeom>
              <a:solidFill>
                <a:srgbClr val="E9CEB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1" name="Freeform 430">
                <a:extLst>
                  <a:ext uri="{FF2B5EF4-FFF2-40B4-BE49-F238E27FC236}">
                    <a16:creationId xmlns:a16="http://schemas.microsoft.com/office/drawing/2014/main" id="{706EA443-497D-44FA-83BA-CB2A04DCBB2B}"/>
                  </a:ext>
                </a:extLst>
              </p:cNvPr>
              <p:cNvSpPr>
                <a:spLocks/>
              </p:cNvSpPr>
              <p:nvPr/>
            </p:nvSpPr>
            <p:spPr bwMode="auto">
              <a:xfrm>
                <a:off x="1876" y="1455"/>
                <a:ext cx="107" cy="766"/>
              </a:xfrm>
              <a:custGeom>
                <a:avLst/>
                <a:gdLst>
                  <a:gd name="T0" fmla="*/ 90 w 95"/>
                  <a:gd name="T1" fmla="*/ 682 h 682"/>
                  <a:gd name="T2" fmla="*/ 74 w 95"/>
                  <a:gd name="T3" fmla="*/ 542 h 682"/>
                  <a:gd name="T4" fmla="*/ 61 w 95"/>
                  <a:gd name="T5" fmla="*/ 360 h 682"/>
                  <a:gd name="T6" fmla="*/ 58 w 95"/>
                  <a:gd name="T7" fmla="*/ 306 h 682"/>
                  <a:gd name="T8" fmla="*/ 43 w 95"/>
                  <a:gd name="T9" fmla="*/ 362 h 682"/>
                  <a:gd name="T10" fmla="*/ 49 w 95"/>
                  <a:gd name="T11" fmla="*/ 315 h 682"/>
                  <a:gd name="T12" fmla="*/ 51 w 95"/>
                  <a:gd name="T13" fmla="*/ 241 h 682"/>
                  <a:gd name="T14" fmla="*/ 36 w 95"/>
                  <a:gd name="T15" fmla="*/ 135 h 682"/>
                  <a:gd name="T16" fmla="*/ 0 w 95"/>
                  <a:gd name="T17" fmla="*/ 5 h 682"/>
                  <a:gd name="T18" fmla="*/ 6 w 95"/>
                  <a:gd name="T19" fmla="*/ 2 h 682"/>
                  <a:gd name="T20" fmla="*/ 60 w 95"/>
                  <a:gd name="T21" fmla="*/ 245 h 682"/>
                  <a:gd name="T22" fmla="*/ 78 w 95"/>
                  <a:gd name="T23" fmla="*/ 341 h 682"/>
                  <a:gd name="T24" fmla="*/ 77 w 95"/>
                  <a:gd name="T25" fmla="*/ 351 h 682"/>
                  <a:gd name="T26" fmla="*/ 66 w 95"/>
                  <a:gd name="T27" fmla="*/ 345 h 682"/>
                  <a:gd name="T28" fmla="*/ 94 w 95"/>
                  <a:gd name="T29" fmla="*/ 670 h 682"/>
                  <a:gd name="T30" fmla="*/ 90 w 95"/>
                  <a:gd name="T31" fmla="*/ 682 h 6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5" h="682">
                    <a:moveTo>
                      <a:pt x="90" y="682"/>
                    </a:moveTo>
                    <a:cubicBezTo>
                      <a:pt x="84" y="635"/>
                      <a:pt x="74" y="589"/>
                      <a:pt x="74" y="542"/>
                    </a:cubicBezTo>
                    <a:cubicBezTo>
                      <a:pt x="75" y="480"/>
                      <a:pt x="67" y="420"/>
                      <a:pt x="61" y="360"/>
                    </a:cubicBezTo>
                    <a:cubicBezTo>
                      <a:pt x="60" y="343"/>
                      <a:pt x="59" y="327"/>
                      <a:pt x="58" y="306"/>
                    </a:cubicBezTo>
                    <a:cubicBezTo>
                      <a:pt x="52" y="325"/>
                      <a:pt x="53" y="342"/>
                      <a:pt x="43" y="362"/>
                    </a:cubicBezTo>
                    <a:cubicBezTo>
                      <a:pt x="45" y="343"/>
                      <a:pt x="44" y="328"/>
                      <a:pt x="49" y="315"/>
                    </a:cubicBezTo>
                    <a:cubicBezTo>
                      <a:pt x="57" y="290"/>
                      <a:pt x="56" y="266"/>
                      <a:pt x="51" y="241"/>
                    </a:cubicBezTo>
                    <a:cubicBezTo>
                      <a:pt x="45" y="206"/>
                      <a:pt x="45" y="170"/>
                      <a:pt x="36" y="135"/>
                    </a:cubicBezTo>
                    <a:cubicBezTo>
                      <a:pt x="25" y="91"/>
                      <a:pt x="12" y="48"/>
                      <a:pt x="0" y="5"/>
                    </a:cubicBezTo>
                    <a:cubicBezTo>
                      <a:pt x="1" y="2"/>
                      <a:pt x="3" y="0"/>
                      <a:pt x="6" y="2"/>
                    </a:cubicBezTo>
                    <a:cubicBezTo>
                      <a:pt x="32" y="81"/>
                      <a:pt x="49" y="162"/>
                      <a:pt x="60" y="245"/>
                    </a:cubicBezTo>
                    <a:cubicBezTo>
                      <a:pt x="64" y="277"/>
                      <a:pt x="68" y="309"/>
                      <a:pt x="78" y="341"/>
                    </a:cubicBezTo>
                    <a:cubicBezTo>
                      <a:pt x="79" y="344"/>
                      <a:pt x="82" y="348"/>
                      <a:pt x="77" y="351"/>
                    </a:cubicBezTo>
                    <a:cubicBezTo>
                      <a:pt x="72" y="353"/>
                      <a:pt x="73" y="344"/>
                      <a:pt x="66" y="345"/>
                    </a:cubicBezTo>
                    <a:cubicBezTo>
                      <a:pt x="84" y="453"/>
                      <a:pt x="77" y="562"/>
                      <a:pt x="94" y="670"/>
                    </a:cubicBezTo>
                    <a:cubicBezTo>
                      <a:pt x="92" y="673"/>
                      <a:pt x="95" y="679"/>
                      <a:pt x="90" y="682"/>
                    </a:cubicBezTo>
                    <a:close/>
                  </a:path>
                </a:pathLst>
              </a:custGeom>
              <a:solidFill>
                <a:srgbClr val="9776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2" name="Freeform 431">
                <a:extLst>
                  <a:ext uri="{FF2B5EF4-FFF2-40B4-BE49-F238E27FC236}">
                    <a16:creationId xmlns:a16="http://schemas.microsoft.com/office/drawing/2014/main" id="{380FB8AD-80C1-4D75-8165-977E3A041E4D}"/>
                  </a:ext>
                </a:extLst>
              </p:cNvPr>
              <p:cNvSpPr>
                <a:spLocks/>
              </p:cNvSpPr>
              <p:nvPr/>
            </p:nvSpPr>
            <p:spPr bwMode="auto">
              <a:xfrm>
                <a:off x="1745" y="1318"/>
                <a:ext cx="66" cy="508"/>
              </a:xfrm>
              <a:custGeom>
                <a:avLst/>
                <a:gdLst>
                  <a:gd name="T0" fmla="*/ 11 w 58"/>
                  <a:gd name="T1" fmla="*/ 0 h 452"/>
                  <a:gd name="T2" fmla="*/ 10 w 58"/>
                  <a:gd name="T3" fmla="*/ 67 h 452"/>
                  <a:gd name="T4" fmla="*/ 40 w 58"/>
                  <a:gd name="T5" fmla="*/ 191 h 452"/>
                  <a:gd name="T6" fmla="*/ 58 w 58"/>
                  <a:gd name="T7" fmla="*/ 273 h 452"/>
                  <a:gd name="T8" fmla="*/ 30 w 58"/>
                  <a:gd name="T9" fmla="*/ 174 h 452"/>
                  <a:gd name="T10" fmla="*/ 27 w 58"/>
                  <a:gd name="T11" fmla="*/ 261 h 452"/>
                  <a:gd name="T12" fmla="*/ 39 w 58"/>
                  <a:gd name="T13" fmla="*/ 266 h 452"/>
                  <a:gd name="T14" fmla="*/ 45 w 58"/>
                  <a:gd name="T15" fmla="*/ 273 h 452"/>
                  <a:gd name="T16" fmla="*/ 57 w 58"/>
                  <a:gd name="T17" fmla="*/ 452 h 452"/>
                  <a:gd name="T18" fmla="*/ 33 w 58"/>
                  <a:gd name="T19" fmla="*/ 282 h 452"/>
                  <a:gd name="T20" fmla="*/ 21 w 58"/>
                  <a:gd name="T21" fmla="*/ 364 h 452"/>
                  <a:gd name="T22" fmla="*/ 20 w 58"/>
                  <a:gd name="T23" fmla="*/ 315 h 452"/>
                  <a:gd name="T24" fmla="*/ 14 w 58"/>
                  <a:gd name="T25" fmla="*/ 218 h 452"/>
                  <a:gd name="T26" fmla="*/ 21 w 58"/>
                  <a:gd name="T27" fmla="*/ 199 h 452"/>
                  <a:gd name="T28" fmla="*/ 21 w 58"/>
                  <a:gd name="T29" fmla="*/ 170 h 452"/>
                  <a:gd name="T30" fmla="*/ 5 w 58"/>
                  <a:gd name="T31" fmla="*/ 107 h 452"/>
                  <a:gd name="T32" fmla="*/ 3 w 58"/>
                  <a:gd name="T33" fmla="*/ 9 h 452"/>
                  <a:gd name="T34" fmla="*/ 11 w 58"/>
                  <a:gd name="T35" fmla="*/ 0 h 4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8" h="452">
                    <a:moveTo>
                      <a:pt x="11" y="0"/>
                    </a:moveTo>
                    <a:cubicBezTo>
                      <a:pt x="11" y="22"/>
                      <a:pt x="13" y="45"/>
                      <a:pt x="10" y="67"/>
                    </a:cubicBezTo>
                    <a:cubicBezTo>
                      <a:pt x="5" y="112"/>
                      <a:pt x="25" y="151"/>
                      <a:pt x="40" y="191"/>
                    </a:cubicBezTo>
                    <a:cubicBezTo>
                      <a:pt x="51" y="218"/>
                      <a:pt x="49" y="246"/>
                      <a:pt x="58" y="273"/>
                    </a:cubicBezTo>
                    <a:cubicBezTo>
                      <a:pt x="45" y="241"/>
                      <a:pt x="34" y="209"/>
                      <a:pt x="30" y="174"/>
                    </a:cubicBezTo>
                    <a:cubicBezTo>
                      <a:pt x="24" y="204"/>
                      <a:pt x="17" y="232"/>
                      <a:pt x="27" y="261"/>
                    </a:cubicBezTo>
                    <a:cubicBezTo>
                      <a:pt x="29" y="264"/>
                      <a:pt x="26" y="281"/>
                      <a:pt x="39" y="266"/>
                    </a:cubicBezTo>
                    <a:cubicBezTo>
                      <a:pt x="43" y="261"/>
                      <a:pt x="46" y="268"/>
                      <a:pt x="45" y="273"/>
                    </a:cubicBezTo>
                    <a:cubicBezTo>
                      <a:pt x="38" y="334"/>
                      <a:pt x="58" y="392"/>
                      <a:pt x="57" y="452"/>
                    </a:cubicBezTo>
                    <a:cubicBezTo>
                      <a:pt x="44" y="396"/>
                      <a:pt x="39" y="339"/>
                      <a:pt x="33" y="282"/>
                    </a:cubicBezTo>
                    <a:cubicBezTo>
                      <a:pt x="25" y="307"/>
                      <a:pt x="26" y="333"/>
                      <a:pt x="21" y="364"/>
                    </a:cubicBezTo>
                    <a:cubicBezTo>
                      <a:pt x="17" y="344"/>
                      <a:pt x="17" y="329"/>
                      <a:pt x="20" y="315"/>
                    </a:cubicBezTo>
                    <a:cubicBezTo>
                      <a:pt x="27" y="281"/>
                      <a:pt x="17" y="250"/>
                      <a:pt x="14" y="218"/>
                    </a:cubicBezTo>
                    <a:cubicBezTo>
                      <a:pt x="13" y="211"/>
                      <a:pt x="5" y="203"/>
                      <a:pt x="21" y="199"/>
                    </a:cubicBezTo>
                    <a:cubicBezTo>
                      <a:pt x="27" y="197"/>
                      <a:pt x="26" y="176"/>
                      <a:pt x="21" y="170"/>
                    </a:cubicBezTo>
                    <a:cubicBezTo>
                      <a:pt x="5" y="151"/>
                      <a:pt x="8" y="128"/>
                      <a:pt x="5" y="107"/>
                    </a:cubicBezTo>
                    <a:cubicBezTo>
                      <a:pt x="0" y="75"/>
                      <a:pt x="4" y="42"/>
                      <a:pt x="3" y="9"/>
                    </a:cubicBezTo>
                    <a:cubicBezTo>
                      <a:pt x="3" y="6"/>
                      <a:pt x="4" y="1"/>
                      <a:pt x="11" y="0"/>
                    </a:cubicBezTo>
                    <a:close/>
                  </a:path>
                </a:pathLst>
              </a:custGeom>
              <a:solidFill>
                <a:srgbClr val="A982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3" name="Freeform 432">
                <a:extLst>
                  <a:ext uri="{FF2B5EF4-FFF2-40B4-BE49-F238E27FC236}">
                    <a16:creationId xmlns:a16="http://schemas.microsoft.com/office/drawing/2014/main" id="{35D7E36F-5BBF-4D8F-892E-893B21BBC777}"/>
                  </a:ext>
                </a:extLst>
              </p:cNvPr>
              <p:cNvSpPr>
                <a:spLocks/>
              </p:cNvSpPr>
              <p:nvPr/>
            </p:nvSpPr>
            <p:spPr bwMode="auto">
              <a:xfrm>
                <a:off x="1831" y="1729"/>
                <a:ext cx="47" cy="363"/>
              </a:xfrm>
              <a:custGeom>
                <a:avLst/>
                <a:gdLst>
                  <a:gd name="T0" fmla="*/ 15 w 42"/>
                  <a:gd name="T1" fmla="*/ 0 h 323"/>
                  <a:gd name="T2" fmla="*/ 25 w 42"/>
                  <a:gd name="T3" fmla="*/ 116 h 323"/>
                  <a:gd name="T4" fmla="*/ 11 w 42"/>
                  <a:gd name="T5" fmla="*/ 110 h 323"/>
                  <a:gd name="T6" fmla="*/ 8 w 42"/>
                  <a:gd name="T7" fmla="*/ 124 h 323"/>
                  <a:gd name="T8" fmla="*/ 27 w 42"/>
                  <a:gd name="T9" fmla="*/ 234 h 323"/>
                  <a:gd name="T10" fmla="*/ 36 w 42"/>
                  <a:gd name="T11" fmla="*/ 212 h 323"/>
                  <a:gd name="T12" fmla="*/ 42 w 42"/>
                  <a:gd name="T13" fmla="*/ 322 h 323"/>
                  <a:gd name="T14" fmla="*/ 37 w 42"/>
                  <a:gd name="T15" fmla="*/ 323 h 323"/>
                  <a:gd name="T16" fmla="*/ 32 w 42"/>
                  <a:gd name="T17" fmla="*/ 270 h 323"/>
                  <a:gd name="T18" fmla="*/ 6 w 42"/>
                  <a:gd name="T19" fmla="*/ 173 h 323"/>
                  <a:gd name="T20" fmla="*/ 2 w 42"/>
                  <a:gd name="T21" fmla="*/ 120 h 323"/>
                  <a:gd name="T22" fmla="*/ 15 w 42"/>
                  <a:gd name="T23" fmla="*/ 0 h 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2" h="323">
                    <a:moveTo>
                      <a:pt x="15" y="0"/>
                    </a:moveTo>
                    <a:cubicBezTo>
                      <a:pt x="26" y="39"/>
                      <a:pt x="21" y="77"/>
                      <a:pt x="25" y="116"/>
                    </a:cubicBezTo>
                    <a:cubicBezTo>
                      <a:pt x="19" y="116"/>
                      <a:pt x="18" y="106"/>
                      <a:pt x="11" y="110"/>
                    </a:cubicBezTo>
                    <a:cubicBezTo>
                      <a:pt x="3" y="113"/>
                      <a:pt x="7" y="120"/>
                      <a:pt x="8" y="124"/>
                    </a:cubicBezTo>
                    <a:cubicBezTo>
                      <a:pt x="14" y="160"/>
                      <a:pt x="21" y="196"/>
                      <a:pt x="27" y="234"/>
                    </a:cubicBezTo>
                    <a:cubicBezTo>
                      <a:pt x="33" y="227"/>
                      <a:pt x="27" y="220"/>
                      <a:pt x="36" y="212"/>
                    </a:cubicBezTo>
                    <a:cubicBezTo>
                      <a:pt x="38" y="251"/>
                      <a:pt x="40" y="286"/>
                      <a:pt x="42" y="322"/>
                    </a:cubicBezTo>
                    <a:cubicBezTo>
                      <a:pt x="41" y="322"/>
                      <a:pt x="39" y="322"/>
                      <a:pt x="37" y="323"/>
                    </a:cubicBezTo>
                    <a:cubicBezTo>
                      <a:pt x="36" y="305"/>
                      <a:pt x="36" y="287"/>
                      <a:pt x="32" y="270"/>
                    </a:cubicBezTo>
                    <a:cubicBezTo>
                      <a:pt x="24" y="237"/>
                      <a:pt x="14" y="206"/>
                      <a:pt x="6" y="173"/>
                    </a:cubicBezTo>
                    <a:cubicBezTo>
                      <a:pt x="1" y="156"/>
                      <a:pt x="0" y="139"/>
                      <a:pt x="2" y="120"/>
                    </a:cubicBezTo>
                    <a:cubicBezTo>
                      <a:pt x="7" y="81"/>
                      <a:pt x="11" y="40"/>
                      <a:pt x="15" y="0"/>
                    </a:cubicBezTo>
                    <a:close/>
                  </a:path>
                </a:pathLst>
              </a:custGeom>
              <a:solidFill>
                <a:srgbClr val="A782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4" name="Freeform 433">
                <a:extLst>
                  <a:ext uri="{FF2B5EF4-FFF2-40B4-BE49-F238E27FC236}">
                    <a16:creationId xmlns:a16="http://schemas.microsoft.com/office/drawing/2014/main" id="{196876E6-E4A0-45F8-8673-811530F5A0FE}"/>
                  </a:ext>
                </a:extLst>
              </p:cNvPr>
              <p:cNvSpPr>
                <a:spLocks/>
              </p:cNvSpPr>
              <p:nvPr/>
            </p:nvSpPr>
            <p:spPr bwMode="auto">
              <a:xfrm>
                <a:off x="1839" y="1392"/>
                <a:ext cx="74" cy="483"/>
              </a:xfrm>
              <a:custGeom>
                <a:avLst/>
                <a:gdLst>
                  <a:gd name="T0" fmla="*/ 4 w 66"/>
                  <a:gd name="T1" fmla="*/ 1 h 430"/>
                  <a:gd name="T2" fmla="*/ 35 w 66"/>
                  <a:gd name="T3" fmla="*/ 183 h 430"/>
                  <a:gd name="T4" fmla="*/ 41 w 66"/>
                  <a:gd name="T5" fmla="*/ 236 h 430"/>
                  <a:gd name="T6" fmla="*/ 62 w 66"/>
                  <a:gd name="T7" fmla="*/ 339 h 430"/>
                  <a:gd name="T8" fmla="*/ 64 w 66"/>
                  <a:gd name="T9" fmla="*/ 351 h 430"/>
                  <a:gd name="T10" fmla="*/ 66 w 66"/>
                  <a:gd name="T11" fmla="*/ 430 h 430"/>
                  <a:gd name="T12" fmla="*/ 57 w 66"/>
                  <a:gd name="T13" fmla="*/ 403 h 430"/>
                  <a:gd name="T14" fmla="*/ 48 w 66"/>
                  <a:gd name="T15" fmla="*/ 320 h 430"/>
                  <a:gd name="T16" fmla="*/ 13 w 66"/>
                  <a:gd name="T17" fmla="*/ 93 h 430"/>
                  <a:gd name="T18" fmla="*/ 0 w 66"/>
                  <a:gd name="T19" fmla="*/ 1 h 430"/>
                  <a:gd name="T20" fmla="*/ 4 w 66"/>
                  <a:gd name="T21" fmla="*/ 1 h 4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430">
                    <a:moveTo>
                      <a:pt x="4" y="1"/>
                    </a:moveTo>
                    <a:cubicBezTo>
                      <a:pt x="18" y="61"/>
                      <a:pt x="24" y="123"/>
                      <a:pt x="35" y="183"/>
                    </a:cubicBezTo>
                    <a:cubicBezTo>
                      <a:pt x="38" y="201"/>
                      <a:pt x="34" y="221"/>
                      <a:pt x="41" y="236"/>
                    </a:cubicBezTo>
                    <a:cubicBezTo>
                      <a:pt x="56" y="270"/>
                      <a:pt x="42" y="308"/>
                      <a:pt x="62" y="339"/>
                    </a:cubicBezTo>
                    <a:cubicBezTo>
                      <a:pt x="64" y="342"/>
                      <a:pt x="63" y="347"/>
                      <a:pt x="64" y="351"/>
                    </a:cubicBezTo>
                    <a:cubicBezTo>
                      <a:pt x="64" y="377"/>
                      <a:pt x="61" y="404"/>
                      <a:pt x="66" y="430"/>
                    </a:cubicBezTo>
                    <a:cubicBezTo>
                      <a:pt x="58" y="423"/>
                      <a:pt x="57" y="413"/>
                      <a:pt x="57" y="403"/>
                    </a:cubicBezTo>
                    <a:cubicBezTo>
                      <a:pt x="55" y="375"/>
                      <a:pt x="53" y="348"/>
                      <a:pt x="48" y="320"/>
                    </a:cubicBezTo>
                    <a:cubicBezTo>
                      <a:pt x="37" y="244"/>
                      <a:pt x="26" y="168"/>
                      <a:pt x="13" y="93"/>
                    </a:cubicBezTo>
                    <a:cubicBezTo>
                      <a:pt x="8" y="62"/>
                      <a:pt x="5" y="31"/>
                      <a:pt x="0" y="1"/>
                    </a:cubicBezTo>
                    <a:cubicBezTo>
                      <a:pt x="1" y="0"/>
                      <a:pt x="2" y="0"/>
                      <a:pt x="4" y="1"/>
                    </a:cubicBezTo>
                    <a:close/>
                  </a:path>
                </a:pathLst>
              </a:custGeom>
              <a:solidFill>
                <a:srgbClr val="9A76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5" name="Freeform 434">
                <a:extLst>
                  <a:ext uri="{FF2B5EF4-FFF2-40B4-BE49-F238E27FC236}">
                    <a16:creationId xmlns:a16="http://schemas.microsoft.com/office/drawing/2014/main" id="{2240D6ED-BE2B-4D94-92A5-4AA9CAD6B723}"/>
                  </a:ext>
                </a:extLst>
              </p:cNvPr>
              <p:cNvSpPr>
                <a:spLocks/>
              </p:cNvSpPr>
              <p:nvPr/>
            </p:nvSpPr>
            <p:spPr bwMode="auto">
              <a:xfrm>
                <a:off x="1857" y="2311"/>
                <a:ext cx="53" cy="300"/>
              </a:xfrm>
              <a:custGeom>
                <a:avLst/>
                <a:gdLst>
                  <a:gd name="T0" fmla="*/ 35 w 47"/>
                  <a:gd name="T1" fmla="*/ 251 h 267"/>
                  <a:gd name="T2" fmla="*/ 0 w 47"/>
                  <a:gd name="T3" fmla="*/ 263 h 267"/>
                  <a:gd name="T4" fmla="*/ 21 w 47"/>
                  <a:gd name="T5" fmla="*/ 231 h 267"/>
                  <a:gd name="T6" fmla="*/ 26 w 47"/>
                  <a:gd name="T7" fmla="*/ 72 h 267"/>
                  <a:gd name="T8" fmla="*/ 18 w 47"/>
                  <a:gd name="T9" fmla="*/ 25 h 267"/>
                  <a:gd name="T10" fmla="*/ 19 w 47"/>
                  <a:gd name="T11" fmla="*/ 0 h 267"/>
                  <a:gd name="T12" fmla="*/ 36 w 47"/>
                  <a:gd name="T13" fmla="*/ 143 h 267"/>
                  <a:gd name="T14" fmla="*/ 34 w 47"/>
                  <a:gd name="T15" fmla="*/ 170 h 267"/>
                  <a:gd name="T16" fmla="*/ 36 w 47"/>
                  <a:gd name="T17" fmla="*/ 143 h 267"/>
                  <a:gd name="T18" fmla="*/ 30 w 47"/>
                  <a:gd name="T19" fmla="*/ 192 h 267"/>
                  <a:gd name="T20" fmla="*/ 28 w 47"/>
                  <a:gd name="T21" fmla="*/ 246 h 267"/>
                  <a:gd name="T22" fmla="*/ 35 w 47"/>
                  <a:gd name="T23" fmla="*/ 251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7" h="267">
                    <a:moveTo>
                      <a:pt x="35" y="251"/>
                    </a:moveTo>
                    <a:cubicBezTo>
                      <a:pt x="31" y="261"/>
                      <a:pt x="14" y="267"/>
                      <a:pt x="0" y="263"/>
                    </a:cubicBezTo>
                    <a:cubicBezTo>
                      <a:pt x="17" y="259"/>
                      <a:pt x="21" y="248"/>
                      <a:pt x="21" y="231"/>
                    </a:cubicBezTo>
                    <a:cubicBezTo>
                      <a:pt x="22" y="178"/>
                      <a:pt x="26" y="125"/>
                      <a:pt x="26" y="72"/>
                    </a:cubicBezTo>
                    <a:cubicBezTo>
                      <a:pt x="27" y="56"/>
                      <a:pt x="21" y="40"/>
                      <a:pt x="18" y="25"/>
                    </a:cubicBezTo>
                    <a:cubicBezTo>
                      <a:pt x="16" y="16"/>
                      <a:pt x="16" y="8"/>
                      <a:pt x="19" y="0"/>
                    </a:cubicBezTo>
                    <a:cubicBezTo>
                      <a:pt x="28" y="47"/>
                      <a:pt x="47" y="93"/>
                      <a:pt x="36" y="143"/>
                    </a:cubicBezTo>
                    <a:cubicBezTo>
                      <a:pt x="31" y="153"/>
                      <a:pt x="36" y="164"/>
                      <a:pt x="34" y="170"/>
                    </a:cubicBezTo>
                    <a:cubicBezTo>
                      <a:pt x="35" y="164"/>
                      <a:pt x="32" y="153"/>
                      <a:pt x="36" y="143"/>
                    </a:cubicBezTo>
                    <a:cubicBezTo>
                      <a:pt x="37" y="159"/>
                      <a:pt x="45" y="174"/>
                      <a:pt x="30" y="192"/>
                    </a:cubicBezTo>
                    <a:cubicBezTo>
                      <a:pt x="21" y="203"/>
                      <a:pt x="28" y="228"/>
                      <a:pt x="28" y="246"/>
                    </a:cubicBezTo>
                    <a:cubicBezTo>
                      <a:pt x="28" y="251"/>
                      <a:pt x="32" y="251"/>
                      <a:pt x="35" y="251"/>
                    </a:cubicBezTo>
                    <a:close/>
                  </a:path>
                </a:pathLst>
              </a:custGeom>
              <a:solidFill>
                <a:srgbClr val="987A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6" name="Freeform 435">
                <a:extLst>
                  <a:ext uri="{FF2B5EF4-FFF2-40B4-BE49-F238E27FC236}">
                    <a16:creationId xmlns:a16="http://schemas.microsoft.com/office/drawing/2014/main" id="{B9C653EF-198E-4D7E-BC25-51EA80A609CF}"/>
                  </a:ext>
                </a:extLst>
              </p:cNvPr>
              <p:cNvSpPr>
                <a:spLocks/>
              </p:cNvSpPr>
              <p:nvPr/>
            </p:nvSpPr>
            <p:spPr bwMode="auto">
              <a:xfrm>
                <a:off x="1802" y="1268"/>
                <a:ext cx="59" cy="430"/>
              </a:xfrm>
              <a:custGeom>
                <a:avLst/>
                <a:gdLst>
                  <a:gd name="T0" fmla="*/ 4 w 53"/>
                  <a:gd name="T1" fmla="*/ 1 h 383"/>
                  <a:gd name="T2" fmla="*/ 13 w 53"/>
                  <a:gd name="T3" fmla="*/ 0 h 383"/>
                  <a:gd name="T4" fmla="*/ 16 w 53"/>
                  <a:gd name="T5" fmla="*/ 67 h 383"/>
                  <a:gd name="T6" fmla="*/ 9 w 53"/>
                  <a:gd name="T7" fmla="*/ 89 h 383"/>
                  <a:gd name="T8" fmla="*/ 30 w 53"/>
                  <a:gd name="T9" fmla="*/ 187 h 383"/>
                  <a:gd name="T10" fmla="*/ 35 w 53"/>
                  <a:gd name="T11" fmla="*/ 219 h 383"/>
                  <a:gd name="T12" fmla="*/ 46 w 53"/>
                  <a:gd name="T13" fmla="*/ 284 h 383"/>
                  <a:gd name="T14" fmla="*/ 49 w 53"/>
                  <a:gd name="T15" fmla="*/ 345 h 383"/>
                  <a:gd name="T16" fmla="*/ 52 w 53"/>
                  <a:gd name="T17" fmla="*/ 363 h 383"/>
                  <a:gd name="T18" fmla="*/ 45 w 53"/>
                  <a:gd name="T19" fmla="*/ 383 h 383"/>
                  <a:gd name="T20" fmla="*/ 27 w 53"/>
                  <a:gd name="T21" fmla="*/ 222 h 383"/>
                  <a:gd name="T22" fmla="*/ 5 w 53"/>
                  <a:gd name="T23" fmla="*/ 89 h 383"/>
                  <a:gd name="T24" fmla="*/ 4 w 53"/>
                  <a:gd name="T25" fmla="*/ 1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3" h="383">
                    <a:moveTo>
                      <a:pt x="4" y="1"/>
                    </a:moveTo>
                    <a:cubicBezTo>
                      <a:pt x="7" y="0"/>
                      <a:pt x="10" y="0"/>
                      <a:pt x="13" y="0"/>
                    </a:cubicBezTo>
                    <a:cubicBezTo>
                      <a:pt x="10" y="22"/>
                      <a:pt x="10" y="45"/>
                      <a:pt x="16" y="67"/>
                    </a:cubicBezTo>
                    <a:cubicBezTo>
                      <a:pt x="19" y="77"/>
                      <a:pt x="7" y="79"/>
                      <a:pt x="9" y="89"/>
                    </a:cubicBezTo>
                    <a:cubicBezTo>
                      <a:pt x="14" y="122"/>
                      <a:pt x="14" y="156"/>
                      <a:pt x="30" y="187"/>
                    </a:cubicBezTo>
                    <a:cubicBezTo>
                      <a:pt x="34" y="196"/>
                      <a:pt x="32" y="208"/>
                      <a:pt x="35" y="219"/>
                    </a:cubicBezTo>
                    <a:cubicBezTo>
                      <a:pt x="40" y="240"/>
                      <a:pt x="49" y="265"/>
                      <a:pt x="46" y="284"/>
                    </a:cubicBezTo>
                    <a:cubicBezTo>
                      <a:pt x="43" y="306"/>
                      <a:pt x="50" y="325"/>
                      <a:pt x="49" y="345"/>
                    </a:cubicBezTo>
                    <a:cubicBezTo>
                      <a:pt x="49" y="351"/>
                      <a:pt x="51" y="357"/>
                      <a:pt x="52" y="363"/>
                    </a:cubicBezTo>
                    <a:cubicBezTo>
                      <a:pt x="53" y="371"/>
                      <a:pt x="52" y="377"/>
                      <a:pt x="45" y="383"/>
                    </a:cubicBezTo>
                    <a:cubicBezTo>
                      <a:pt x="39" y="329"/>
                      <a:pt x="36" y="275"/>
                      <a:pt x="27" y="222"/>
                    </a:cubicBezTo>
                    <a:cubicBezTo>
                      <a:pt x="20" y="178"/>
                      <a:pt x="0" y="135"/>
                      <a:pt x="5" y="89"/>
                    </a:cubicBezTo>
                    <a:cubicBezTo>
                      <a:pt x="9" y="59"/>
                      <a:pt x="3" y="30"/>
                      <a:pt x="4" y="1"/>
                    </a:cubicBezTo>
                    <a:close/>
                  </a:path>
                </a:pathLst>
              </a:custGeom>
              <a:solidFill>
                <a:srgbClr val="A17C6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7" name="Freeform 436">
                <a:extLst>
                  <a:ext uri="{FF2B5EF4-FFF2-40B4-BE49-F238E27FC236}">
                    <a16:creationId xmlns:a16="http://schemas.microsoft.com/office/drawing/2014/main" id="{85D03502-43F8-435D-92A5-688C8346CECE}"/>
                  </a:ext>
                </a:extLst>
              </p:cNvPr>
              <p:cNvSpPr>
                <a:spLocks/>
              </p:cNvSpPr>
              <p:nvPr/>
            </p:nvSpPr>
            <p:spPr bwMode="auto">
              <a:xfrm>
                <a:off x="1753" y="1268"/>
                <a:ext cx="44" cy="219"/>
              </a:xfrm>
              <a:custGeom>
                <a:avLst/>
                <a:gdLst>
                  <a:gd name="T0" fmla="*/ 24 w 39"/>
                  <a:gd name="T1" fmla="*/ 3 h 195"/>
                  <a:gd name="T2" fmla="*/ 32 w 39"/>
                  <a:gd name="T3" fmla="*/ 0 h 195"/>
                  <a:gd name="T4" fmla="*/ 37 w 39"/>
                  <a:gd name="T5" fmla="*/ 83 h 195"/>
                  <a:gd name="T6" fmla="*/ 35 w 39"/>
                  <a:gd name="T7" fmla="*/ 128 h 195"/>
                  <a:gd name="T8" fmla="*/ 31 w 39"/>
                  <a:gd name="T9" fmla="*/ 137 h 195"/>
                  <a:gd name="T10" fmla="*/ 21 w 39"/>
                  <a:gd name="T11" fmla="*/ 96 h 195"/>
                  <a:gd name="T12" fmla="*/ 29 w 39"/>
                  <a:gd name="T13" fmla="*/ 195 h 195"/>
                  <a:gd name="T14" fmla="*/ 0 w 39"/>
                  <a:gd name="T15" fmla="*/ 1 h 195"/>
                  <a:gd name="T16" fmla="*/ 13 w 39"/>
                  <a:gd name="T17" fmla="*/ 1 h 195"/>
                  <a:gd name="T18" fmla="*/ 21 w 39"/>
                  <a:gd name="T19" fmla="*/ 36 h 195"/>
                  <a:gd name="T20" fmla="*/ 25 w 39"/>
                  <a:gd name="T21" fmla="*/ 87 h 195"/>
                  <a:gd name="T22" fmla="*/ 21 w 39"/>
                  <a:gd name="T23" fmla="*/ 28 h 195"/>
                  <a:gd name="T24" fmla="*/ 24 w 39"/>
                  <a:gd name="T25" fmla="*/ 3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9" h="195">
                    <a:moveTo>
                      <a:pt x="24" y="3"/>
                    </a:moveTo>
                    <a:cubicBezTo>
                      <a:pt x="27" y="2"/>
                      <a:pt x="29" y="1"/>
                      <a:pt x="32" y="0"/>
                    </a:cubicBezTo>
                    <a:cubicBezTo>
                      <a:pt x="34" y="28"/>
                      <a:pt x="34" y="56"/>
                      <a:pt x="37" y="83"/>
                    </a:cubicBezTo>
                    <a:cubicBezTo>
                      <a:pt x="39" y="99"/>
                      <a:pt x="33" y="113"/>
                      <a:pt x="35" y="128"/>
                    </a:cubicBezTo>
                    <a:cubicBezTo>
                      <a:pt x="33" y="131"/>
                      <a:pt x="35" y="135"/>
                      <a:pt x="31" y="137"/>
                    </a:cubicBezTo>
                    <a:cubicBezTo>
                      <a:pt x="23" y="125"/>
                      <a:pt x="34" y="109"/>
                      <a:pt x="21" y="96"/>
                    </a:cubicBezTo>
                    <a:cubicBezTo>
                      <a:pt x="17" y="131"/>
                      <a:pt x="28" y="163"/>
                      <a:pt x="29" y="195"/>
                    </a:cubicBezTo>
                    <a:cubicBezTo>
                      <a:pt x="7" y="132"/>
                      <a:pt x="18" y="64"/>
                      <a:pt x="0" y="1"/>
                    </a:cubicBezTo>
                    <a:cubicBezTo>
                      <a:pt x="4" y="1"/>
                      <a:pt x="8" y="1"/>
                      <a:pt x="13" y="1"/>
                    </a:cubicBezTo>
                    <a:cubicBezTo>
                      <a:pt x="24" y="10"/>
                      <a:pt x="19" y="24"/>
                      <a:pt x="21" y="36"/>
                    </a:cubicBezTo>
                    <a:cubicBezTo>
                      <a:pt x="25" y="53"/>
                      <a:pt x="25" y="70"/>
                      <a:pt x="25" y="87"/>
                    </a:cubicBezTo>
                    <a:cubicBezTo>
                      <a:pt x="25" y="68"/>
                      <a:pt x="23" y="48"/>
                      <a:pt x="21" y="28"/>
                    </a:cubicBezTo>
                    <a:cubicBezTo>
                      <a:pt x="20" y="20"/>
                      <a:pt x="17" y="11"/>
                      <a:pt x="24" y="3"/>
                    </a:cubicBezTo>
                    <a:close/>
                  </a:path>
                </a:pathLst>
              </a:custGeom>
              <a:solidFill>
                <a:srgbClr val="A9816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8" name="Freeform 437">
                <a:extLst>
                  <a:ext uri="{FF2B5EF4-FFF2-40B4-BE49-F238E27FC236}">
                    <a16:creationId xmlns:a16="http://schemas.microsoft.com/office/drawing/2014/main" id="{0CA39DF9-596F-4385-99C9-1FFA8E819C82}"/>
                  </a:ext>
                </a:extLst>
              </p:cNvPr>
              <p:cNvSpPr>
                <a:spLocks/>
              </p:cNvSpPr>
              <p:nvPr/>
            </p:nvSpPr>
            <p:spPr bwMode="auto">
              <a:xfrm>
                <a:off x="1739" y="1753"/>
                <a:ext cx="51" cy="379"/>
              </a:xfrm>
              <a:custGeom>
                <a:avLst/>
                <a:gdLst>
                  <a:gd name="T0" fmla="*/ 5 w 46"/>
                  <a:gd name="T1" fmla="*/ 0 h 337"/>
                  <a:gd name="T2" fmla="*/ 12 w 46"/>
                  <a:gd name="T3" fmla="*/ 15 h 337"/>
                  <a:gd name="T4" fmla="*/ 16 w 46"/>
                  <a:gd name="T5" fmla="*/ 137 h 337"/>
                  <a:gd name="T6" fmla="*/ 23 w 46"/>
                  <a:gd name="T7" fmla="*/ 199 h 337"/>
                  <a:gd name="T8" fmla="*/ 43 w 46"/>
                  <a:gd name="T9" fmla="*/ 305 h 337"/>
                  <a:gd name="T10" fmla="*/ 45 w 46"/>
                  <a:gd name="T11" fmla="*/ 337 h 337"/>
                  <a:gd name="T12" fmla="*/ 36 w 46"/>
                  <a:gd name="T13" fmla="*/ 292 h 337"/>
                  <a:gd name="T14" fmla="*/ 13 w 46"/>
                  <a:gd name="T15" fmla="*/ 186 h 337"/>
                  <a:gd name="T16" fmla="*/ 9 w 46"/>
                  <a:gd name="T17" fmla="*/ 126 h 337"/>
                  <a:gd name="T18" fmla="*/ 5 w 46"/>
                  <a:gd name="T19" fmla="*/ 0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 h="337">
                    <a:moveTo>
                      <a:pt x="5" y="0"/>
                    </a:moveTo>
                    <a:cubicBezTo>
                      <a:pt x="12" y="3"/>
                      <a:pt x="12" y="11"/>
                      <a:pt x="12" y="15"/>
                    </a:cubicBezTo>
                    <a:cubicBezTo>
                      <a:pt x="11" y="56"/>
                      <a:pt x="22" y="96"/>
                      <a:pt x="16" y="137"/>
                    </a:cubicBezTo>
                    <a:cubicBezTo>
                      <a:pt x="12" y="157"/>
                      <a:pt x="21" y="179"/>
                      <a:pt x="23" y="199"/>
                    </a:cubicBezTo>
                    <a:cubicBezTo>
                      <a:pt x="27" y="235"/>
                      <a:pt x="46" y="268"/>
                      <a:pt x="43" y="305"/>
                    </a:cubicBezTo>
                    <a:cubicBezTo>
                      <a:pt x="43" y="314"/>
                      <a:pt x="44" y="323"/>
                      <a:pt x="45" y="337"/>
                    </a:cubicBezTo>
                    <a:cubicBezTo>
                      <a:pt x="36" y="320"/>
                      <a:pt x="37" y="306"/>
                      <a:pt x="36" y="292"/>
                    </a:cubicBezTo>
                    <a:cubicBezTo>
                      <a:pt x="34" y="256"/>
                      <a:pt x="20" y="222"/>
                      <a:pt x="13" y="186"/>
                    </a:cubicBezTo>
                    <a:cubicBezTo>
                      <a:pt x="9" y="166"/>
                      <a:pt x="6" y="146"/>
                      <a:pt x="9" y="126"/>
                    </a:cubicBezTo>
                    <a:cubicBezTo>
                      <a:pt x="15" y="84"/>
                      <a:pt x="0" y="42"/>
                      <a:pt x="5" y="0"/>
                    </a:cubicBezTo>
                    <a:close/>
                  </a:path>
                </a:pathLst>
              </a:custGeom>
              <a:solidFill>
                <a:srgbClr val="A07C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9" name="Freeform 438">
                <a:extLst>
                  <a:ext uri="{FF2B5EF4-FFF2-40B4-BE49-F238E27FC236}">
                    <a16:creationId xmlns:a16="http://schemas.microsoft.com/office/drawing/2014/main" id="{2458EB54-4D7B-44E2-A42D-FDCDD5DDD92E}"/>
                  </a:ext>
                </a:extLst>
              </p:cNvPr>
              <p:cNvSpPr>
                <a:spLocks/>
              </p:cNvSpPr>
              <p:nvPr/>
            </p:nvSpPr>
            <p:spPr bwMode="auto">
              <a:xfrm>
                <a:off x="1875" y="1262"/>
                <a:ext cx="73" cy="272"/>
              </a:xfrm>
              <a:custGeom>
                <a:avLst/>
                <a:gdLst>
                  <a:gd name="T0" fmla="*/ 31 w 65"/>
                  <a:gd name="T1" fmla="*/ 153 h 242"/>
                  <a:gd name="T2" fmla="*/ 24 w 65"/>
                  <a:gd name="T3" fmla="*/ 153 h 242"/>
                  <a:gd name="T4" fmla="*/ 29 w 65"/>
                  <a:gd name="T5" fmla="*/ 121 h 242"/>
                  <a:gd name="T6" fmla="*/ 19 w 65"/>
                  <a:gd name="T7" fmla="*/ 13 h 242"/>
                  <a:gd name="T8" fmla="*/ 14 w 65"/>
                  <a:gd name="T9" fmla="*/ 5 h 242"/>
                  <a:gd name="T10" fmla="*/ 9 w 65"/>
                  <a:gd name="T11" fmla="*/ 14 h 242"/>
                  <a:gd name="T12" fmla="*/ 8 w 65"/>
                  <a:gd name="T13" fmla="*/ 32 h 242"/>
                  <a:gd name="T14" fmla="*/ 0 w 65"/>
                  <a:gd name="T15" fmla="*/ 5 h 242"/>
                  <a:gd name="T16" fmla="*/ 24 w 65"/>
                  <a:gd name="T17" fmla="*/ 2 h 242"/>
                  <a:gd name="T18" fmla="*/ 38 w 65"/>
                  <a:gd name="T19" fmla="*/ 125 h 242"/>
                  <a:gd name="T20" fmla="*/ 62 w 65"/>
                  <a:gd name="T21" fmla="*/ 210 h 242"/>
                  <a:gd name="T22" fmla="*/ 61 w 65"/>
                  <a:gd name="T23" fmla="*/ 242 h 242"/>
                  <a:gd name="T24" fmla="*/ 43 w 65"/>
                  <a:gd name="T25" fmla="*/ 152 h 242"/>
                  <a:gd name="T26" fmla="*/ 37 w 65"/>
                  <a:gd name="T27" fmla="*/ 144 h 242"/>
                  <a:gd name="T28" fmla="*/ 31 w 65"/>
                  <a:gd name="T29" fmla="*/ 153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5" h="242">
                    <a:moveTo>
                      <a:pt x="31" y="153"/>
                    </a:moveTo>
                    <a:cubicBezTo>
                      <a:pt x="29" y="152"/>
                      <a:pt x="26" y="148"/>
                      <a:pt x="24" y="153"/>
                    </a:cubicBezTo>
                    <a:cubicBezTo>
                      <a:pt x="22" y="142"/>
                      <a:pt x="29" y="132"/>
                      <a:pt x="29" y="121"/>
                    </a:cubicBezTo>
                    <a:cubicBezTo>
                      <a:pt x="29" y="84"/>
                      <a:pt x="19" y="49"/>
                      <a:pt x="19" y="13"/>
                    </a:cubicBezTo>
                    <a:cubicBezTo>
                      <a:pt x="19" y="9"/>
                      <a:pt x="18" y="6"/>
                      <a:pt x="14" y="5"/>
                    </a:cubicBezTo>
                    <a:cubicBezTo>
                      <a:pt x="8" y="5"/>
                      <a:pt x="9" y="10"/>
                      <a:pt x="9" y="14"/>
                    </a:cubicBezTo>
                    <a:cubicBezTo>
                      <a:pt x="8" y="19"/>
                      <a:pt x="14" y="25"/>
                      <a:pt x="8" y="32"/>
                    </a:cubicBezTo>
                    <a:cubicBezTo>
                      <a:pt x="3" y="23"/>
                      <a:pt x="0" y="14"/>
                      <a:pt x="0" y="5"/>
                    </a:cubicBezTo>
                    <a:cubicBezTo>
                      <a:pt x="8" y="0"/>
                      <a:pt x="16" y="0"/>
                      <a:pt x="24" y="2"/>
                    </a:cubicBezTo>
                    <a:cubicBezTo>
                      <a:pt x="28" y="43"/>
                      <a:pt x="26" y="87"/>
                      <a:pt x="38" y="125"/>
                    </a:cubicBezTo>
                    <a:cubicBezTo>
                      <a:pt x="48" y="154"/>
                      <a:pt x="56" y="181"/>
                      <a:pt x="62" y="210"/>
                    </a:cubicBezTo>
                    <a:cubicBezTo>
                      <a:pt x="64" y="219"/>
                      <a:pt x="65" y="228"/>
                      <a:pt x="61" y="242"/>
                    </a:cubicBezTo>
                    <a:cubicBezTo>
                      <a:pt x="55" y="209"/>
                      <a:pt x="49" y="181"/>
                      <a:pt x="43" y="152"/>
                    </a:cubicBezTo>
                    <a:cubicBezTo>
                      <a:pt x="42" y="149"/>
                      <a:pt x="42" y="143"/>
                      <a:pt x="37" y="144"/>
                    </a:cubicBezTo>
                    <a:cubicBezTo>
                      <a:pt x="32" y="144"/>
                      <a:pt x="32" y="149"/>
                      <a:pt x="31" y="153"/>
                    </a:cubicBezTo>
                    <a:close/>
                  </a:path>
                </a:pathLst>
              </a:custGeom>
              <a:solidFill>
                <a:srgbClr val="B18F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0" name="Freeform 439">
                <a:extLst>
                  <a:ext uri="{FF2B5EF4-FFF2-40B4-BE49-F238E27FC236}">
                    <a16:creationId xmlns:a16="http://schemas.microsoft.com/office/drawing/2014/main" id="{9A239362-0BD4-4A77-9171-FDC47E9D64BE}"/>
                  </a:ext>
                </a:extLst>
              </p:cNvPr>
              <p:cNvSpPr>
                <a:spLocks/>
              </p:cNvSpPr>
              <p:nvPr/>
            </p:nvSpPr>
            <p:spPr bwMode="auto">
              <a:xfrm>
                <a:off x="1727" y="1453"/>
                <a:ext cx="31" cy="300"/>
              </a:xfrm>
              <a:custGeom>
                <a:avLst/>
                <a:gdLst>
                  <a:gd name="T0" fmla="*/ 15 w 27"/>
                  <a:gd name="T1" fmla="*/ 267 h 267"/>
                  <a:gd name="T2" fmla="*/ 9 w 27"/>
                  <a:gd name="T3" fmla="*/ 259 h 267"/>
                  <a:gd name="T4" fmla="*/ 4 w 27"/>
                  <a:gd name="T5" fmla="*/ 105 h 267"/>
                  <a:gd name="T6" fmla="*/ 3 w 27"/>
                  <a:gd name="T7" fmla="*/ 16 h 267"/>
                  <a:gd name="T8" fmla="*/ 16 w 27"/>
                  <a:gd name="T9" fmla="*/ 0 h 267"/>
                  <a:gd name="T10" fmla="*/ 15 w 27"/>
                  <a:gd name="T11" fmla="*/ 267 h 267"/>
                </a:gdLst>
                <a:ahLst/>
                <a:cxnLst>
                  <a:cxn ang="0">
                    <a:pos x="T0" y="T1"/>
                  </a:cxn>
                  <a:cxn ang="0">
                    <a:pos x="T2" y="T3"/>
                  </a:cxn>
                  <a:cxn ang="0">
                    <a:pos x="T4" y="T5"/>
                  </a:cxn>
                  <a:cxn ang="0">
                    <a:pos x="T6" y="T7"/>
                  </a:cxn>
                  <a:cxn ang="0">
                    <a:pos x="T8" y="T9"/>
                  </a:cxn>
                  <a:cxn ang="0">
                    <a:pos x="T10" y="T11"/>
                  </a:cxn>
                </a:cxnLst>
                <a:rect l="0" t="0" r="r" b="b"/>
                <a:pathLst>
                  <a:path w="27" h="267">
                    <a:moveTo>
                      <a:pt x="15" y="267"/>
                    </a:moveTo>
                    <a:cubicBezTo>
                      <a:pt x="11" y="266"/>
                      <a:pt x="8" y="265"/>
                      <a:pt x="9" y="259"/>
                    </a:cubicBezTo>
                    <a:cubicBezTo>
                      <a:pt x="14" y="207"/>
                      <a:pt x="11" y="156"/>
                      <a:pt x="4" y="105"/>
                    </a:cubicBezTo>
                    <a:cubicBezTo>
                      <a:pt x="0" y="75"/>
                      <a:pt x="14" y="45"/>
                      <a:pt x="3" y="16"/>
                    </a:cubicBezTo>
                    <a:cubicBezTo>
                      <a:pt x="2" y="11"/>
                      <a:pt x="5" y="7"/>
                      <a:pt x="16" y="0"/>
                    </a:cubicBezTo>
                    <a:cubicBezTo>
                      <a:pt x="7" y="92"/>
                      <a:pt x="27" y="179"/>
                      <a:pt x="15" y="267"/>
                    </a:cubicBezTo>
                    <a:close/>
                  </a:path>
                </a:pathLst>
              </a:custGeom>
              <a:solidFill>
                <a:srgbClr val="9E785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1" name="Freeform 440">
                <a:extLst>
                  <a:ext uri="{FF2B5EF4-FFF2-40B4-BE49-F238E27FC236}">
                    <a16:creationId xmlns:a16="http://schemas.microsoft.com/office/drawing/2014/main" id="{5584D90E-E4CE-4D2A-98DF-42EF7A8E2D31}"/>
                  </a:ext>
                </a:extLst>
              </p:cNvPr>
              <p:cNvSpPr>
                <a:spLocks/>
              </p:cNvSpPr>
              <p:nvPr/>
            </p:nvSpPr>
            <p:spPr bwMode="auto">
              <a:xfrm>
                <a:off x="1779" y="2381"/>
                <a:ext cx="46" cy="247"/>
              </a:xfrm>
              <a:custGeom>
                <a:avLst/>
                <a:gdLst>
                  <a:gd name="T0" fmla="*/ 41 w 41"/>
                  <a:gd name="T1" fmla="*/ 213 h 220"/>
                  <a:gd name="T2" fmla="*/ 20 w 41"/>
                  <a:gd name="T3" fmla="*/ 220 h 220"/>
                  <a:gd name="T4" fmla="*/ 2 w 41"/>
                  <a:gd name="T5" fmla="*/ 0 h 220"/>
                  <a:gd name="T6" fmla="*/ 22 w 41"/>
                  <a:gd name="T7" fmla="*/ 142 h 220"/>
                  <a:gd name="T8" fmla="*/ 13 w 41"/>
                  <a:gd name="T9" fmla="*/ 114 h 220"/>
                  <a:gd name="T10" fmla="*/ 22 w 41"/>
                  <a:gd name="T11" fmla="*/ 201 h 220"/>
                  <a:gd name="T12" fmla="*/ 41 w 41"/>
                  <a:gd name="T13" fmla="*/ 213 h 220"/>
                </a:gdLst>
                <a:ahLst/>
                <a:cxnLst>
                  <a:cxn ang="0">
                    <a:pos x="T0" y="T1"/>
                  </a:cxn>
                  <a:cxn ang="0">
                    <a:pos x="T2" y="T3"/>
                  </a:cxn>
                  <a:cxn ang="0">
                    <a:pos x="T4" y="T5"/>
                  </a:cxn>
                  <a:cxn ang="0">
                    <a:pos x="T6" y="T7"/>
                  </a:cxn>
                  <a:cxn ang="0">
                    <a:pos x="T8" y="T9"/>
                  </a:cxn>
                  <a:cxn ang="0">
                    <a:pos x="T10" y="T11"/>
                  </a:cxn>
                  <a:cxn ang="0">
                    <a:pos x="T12" y="T13"/>
                  </a:cxn>
                </a:cxnLst>
                <a:rect l="0" t="0" r="r" b="b"/>
                <a:pathLst>
                  <a:path w="41" h="220">
                    <a:moveTo>
                      <a:pt x="41" y="213"/>
                    </a:moveTo>
                    <a:cubicBezTo>
                      <a:pt x="35" y="219"/>
                      <a:pt x="27" y="217"/>
                      <a:pt x="20" y="220"/>
                    </a:cubicBezTo>
                    <a:cubicBezTo>
                      <a:pt x="5" y="148"/>
                      <a:pt x="2" y="74"/>
                      <a:pt x="2" y="0"/>
                    </a:cubicBezTo>
                    <a:cubicBezTo>
                      <a:pt x="0" y="49"/>
                      <a:pt x="27" y="93"/>
                      <a:pt x="22" y="142"/>
                    </a:cubicBezTo>
                    <a:cubicBezTo>
                      <a:pt x="20" y="134"/>
                      <a:pt x="17" y="126"/>
                      <a:pt x="13" y="114"/>
                    </a:cubicBezTo>
                    <a:cubicBezTo>
                      <a:pt x="13" y="146"/>
                      <a:pt x="18" y="174"/>
                      <a:pt x="22" y="201"/>
                    </a:cubicBezTo>
                    <a:cubicBezTo>
                      <a:pt x="23" y="213"/>
                      <a:pt x="31" y="215"/>
                      <a:pt x="41" y="213"/>
                    </a:cubicBezTo>
                    <a:close/>
                  </a:path>
                </a:pathLst>
              </a:custGeom>
              <a:solidFill>
                <a:srgbClr val="A37D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2" name="Freeform 441">
                <a:extLst>
                  <a:ext uri="{FF2B5EF4-FFF2-40B4-BE49-F238E27FC236}">
                    <a16:creationId xmlns:a16="http://schemas.microsoft.com/office/drawing/2014/main" id="{FC594F4C-68AC-44D1-B3C8-6928202172C7}"/>
                  </a:ext>
                </a:extLst>
              </p:cNvPr>
              <p:cNvSpPr>
                <a:spLocks/>
              </p:cNvSpPr>
              <p:nvPr/>
            </p:nvSpPr>
            <p:spPr bwMode="auto">
              <a:xfrm>
                <a:off x="1899" y="2092"/>
                <a:ext cx="62" cy="310"/>
              </a:xfrm>
              <a:custGeom>
                <a:avLst/>
                <a:gdLst>
                  <a:gd name="T0" fmla="*/ 52 w 55"/>
                  <a:gd name="T1" fmla="*/ 276 h 276"/>
                  <a:gd name="T2" fmla="*/ 7 w 55"/>
                  <a:gd name="T3" fmla="*/ 0 h 276"/>
                  <a:gd name="T4" fmla="*/ 14 w 55"/>
                  <a:gd name="T5" fmla="*/ 48 h 276"/>
                  <a:gd name="T6" fmla="*/ 27 w 55"/>
                  <a:gd name="T7" fmla="*/ 92 h 276"/>
                  <a:gd name="T8" fmla="*/ 30 w 55"/>
                  <a:gd name="T9" fmla="*/ 108 h 276"/>
                  <a:gd name="T10" fmla="*/ 51 w 55"/>
                  <a:gd name="T11" fmla="*/ 261 h 276"/>
                  <a:gd name="T12" fmla="*/ 52 w 55"/>
                  <a:gd name="T13" fmla="*/ 276 h 276"/>
                </a:gdLst>
                <a:ahLst/>
                <a:cxnLst>
                  <a:cxn ang="0">
                    <a:pos x="T0" y="T1"/>
                  </a:cxn>
                  <a:cxn ang="0">
                    <a:pos x="T2" y="T3"/>
                  </a:cxn>
                  <a:cxn ang="0">
                    <a:pos x="T4" y="T5"/>
                  </a:cxn>
                  <a:cxn ang="0">
                    <a:pos x="T6" y="T7"/>
                  </a:cxn>
                  <a:cxn ang="0">
                    <a:pos x="T8" y="T9"/>
                  </a:cxn>
                  <a:cxn ang="0">
                    <a:pos x="T10" y="T11"/>
                  </a:cxn>
                  <a:cxn ang="0">
                    <a:pos x="T12" y="T13"/>
                  </a:cxn>
                </a:cxnLst>
                <a:rect l="0" t="0" r="r" b="b"/>
                <a:pathLst>
                  <a:path w="55" h="276">
                    <a:moveTo>
                      <a:pt x="52" y="276"/>
                    </a:moveTo>
                    <a:cubicBezTo>
                      <a:pt x="41" y="257"/>
                      <a:pt x="0" y="26"/>
                      <a:pt x="7" y="0"/>
                    </a:cubicBezTo>
                    <a:cubicBezTo>
                      <a:pt x="10" y="16"/>
                      <a:pt x="12" y="32"/>
                      <a:pt x="14" y="48"/>
                    </a:cubicBezTo>
                    <a:cubicBezTo>
                      <a:pt x="17" y="63"/>
                      <a:pt x="15" y="79"/>
                      <a:pt x="27" y="92"/>
                    </a:cubicBezTo>
                    <a:cubicBezTo>
                      <a:pt x="30" y="96"/>
                      <a:pt x="30" y="103"/>
                      <a:pt x="30" y="108"/>
                    </a:cubicBezTo>
                    <a:cubicBezTo>
                      <a:pt x="28" y="160"/>
                      <a:pt x="41" y="210"/>
                      <a:pt x="51" y="261"/>
                    </a:cubicBezTo>
                    <a:cubicBezTo>
                      <a:pt x="52" y="266"/>
                      <a:pt x="55" y="271"/>
                      <a:pt x="52" y="276"/>
                    </a:cubicBezTo>
                    <a:close/>
                  </a:path>
                </a:pathLst>
              </a:custGeom>
              <a:solidFill>
                <a:srgbClr val="9B81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3" name="Freeform 442">
                <a:extLst>
                  <a:ext uri="{FF2B5EF4-FFF2-40B4-BE49-F238E27FC236}">
                    <a16:creationId xmlns:a16="http://schemas.microsoft.com/office/drawing/2014/main" id="{FB9AAF19-846E-4BD4-83B1-A74FB7ABCC2B}"/>
                  </a:ext>
                </a:extLst>
              </p:cNvPr>
              <p:cNvSpPr>
                <a:spLocks/>
              </p:cNvSpPr>
              <p:nvPr/>
            </p:nvSpPr>
            <p:spPr bwMode="auto">
              <a:xfrm>
                <a:off x="1813" y="1533"/>
                <a:ext cx="22" cy="256"/>
              </a:xfrm>
              <a:custGeom>
                <a:avLst/>
                <a:gdLst>
                  <a:gd name="T0" fmla="*/ 7 w 20"/>
                  <a:gd name="T1" fmla="*/ 0 h 228"/>
                  <a:gd name="T2" fmla="*/ 14 w 20"/>
                  <a:gd name="T3" fmla="*/ 45 h 228"/>
                  <a:gd name="T4" fmla="*/ 15 w 20"/>
                  <a:gd name="T5" fmla="*/ 109 h 228"/>
                  <a:gd name="T6" fmla="*/ 11 w 20"/>
                  <a:gd name="T7" fmla="*/ 186 h 228"/>
                  <a:gd name="T8" fmla="*/ 13 w 20"/>
                  <a:gd name="T9" fmla="*/ 228 h 228"/>
                  <a:gd name="T10" fmla="*/ 4 w 20"/>
                  <a:gd name="T11" fmla="*/ 193 h 228"/>
                  <a:gd name="T12" fmla="*/ 6 w 20"/>
                  <a:gd name="T13" fmla="*/ 142 h 228"/>
                  <a:gd name="T14" fmla="*/ 6 w 20"/>
                  <a:gd name="T15" fmla="*/ 112 h 228"/>
                  <a:gd name="T16" fmla="*/ 4 w 20"/>
                  <a:gd name="T17" fmla="*/ 7 h 228"/>
                  <a:gd name="T18" fmla="*/ 7 w 20"/>
                  <a:gd name="T19" fmla="*/ 0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28">
                    <a:moveTo>
                      <a:pt x="7" y="0"/>
                    </a:moveTo>
                    <a:cubicBezTo>
                      <a:pt x="10" y="15"/>
                      <a:pt x="20" y="34"/>
                      <a:pt x="14" y="45"/>
                    </a:cubicBezTo>
                    <a:cubicBezTo>
                      <a:pt x="1" y="69"/>
                      <a:pt x="15" y="88"/>
                      <a:pt x="15" y="109"/>
                    </a:cubicBezTo>
                    <a:cubicBezTo>
                      <a:pt x="14" y="135"/>
                      <a:pt x="15" y="161"/>
                      <a:pt x="11" y="186"/>
                    </a:cubicBezTo>
                    <a:cubicBezTo>
                      <a:pt x="9" y="200"/>
                      <a:pt x="12" y="214"/>
                      <a:pt x="13" y="228"/>
                    </a:cubicBezTo>
                    <a:cubicBezTo>
                      <a:pt x="4" y="218"/>
                      <a:pt x="6" y="205"/>
                      <a:pt x="4" y="193"/>
                    </a:cubicBezTo>
                    <a:cubicBezTo>
                      <a:pt x="3" y="176"/>
                      <a:pt x="0" y="159"/>
                      <a:pt x="6" y="142"/>
                    </a:cubicBezTo>
                    <a:cubicBezTo>
                      <a:pt x="8" y="133"/>
                      <a:pt x="8" y="122"/>
                      <a:pt x="6" y="112"/>
                    </a:cubicBezTo>
                    <a:cubicBezTo>
                      <a:pt x="0" y="77"/>
                      <a:pt x="0" y="43"/>
                      <a:pt x="4" y="7"/>
                    </a:cubicBezTo>
                    <a:cubicBezTo>
                      <a:pt x="6" y="5"/>
                      <a:pt x="4" y="1"/>
                      <a:pt x="7" y="0"/>
                    </a:cubicBezTo>
                    <a:close/>
                  </a:path>
                </a:pathLst>
              </a:custGeom>
              <a:solidFill>
                <a:srgbClr val="A982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4" name="Freeform 443">
                <a:extLst>
                  <a:ext uri="{FF2B5EF4-FFF2-40B4-BE49-F238E27FC236}">
                    <a16:creationId xmlns:a16="http://schemas.microsoft.com/office/drawing/2014/main" id="{AFECDE6F-A6F3-4AEF-A2CC-7BEB9E22D755}"/>
                  </a:ext>
                </a:extLst>
              </p:cNvPr>
              <p:cNvSpPr>
                <a:spLocks/>
              </p:cNvSpPr>
              <p:nvPr/>
            </p:nvSpPr>
            <p:spPr bwMode="auto">
              <a:xfrm>
                <a:off x="1897" y="1884"/>
                <a:ext cx="42" cy="290"/>
              </a:xfrm>
              <a:custGeom>
                <a:avLst/>
                <a:gdLst>
                  <a:gd name="T0" fmla="*/ 36 w 37"/>
                  <a:gd name="T1" fmla="*/ 258 h 258"/>
                  <a:gd name="T2" fmla="*/ 0 w 37"/>
                  <a:gd name="T3" fmla="*/ 1 h 258"/>
                  <a:gd name="T4" fmla="*/ 6 w 37"/>
                  <a:gd name="T5" fmla="*/ 0 h 258"/>
                  <a:gd name="T6" fmla="*/ 23 w 37"/>
                  <a:gd name="T7" fmla="*/ 88 h 258"/>
                  <a:gd name="T8" fmla="*/ 19 w 37"/>
                  <a:gd name="T9" fmla="*/ 106 h 258"/>
                  <a:gd name="T10" fmla="*/ 35 w 37"/>
                  <a:gd name="T11" fmla="*/ 226 h 258"/>
                  <a:gd name="T12" fmla="*/ 36 w 37"/>
                  <a:gd name="T13" fmla="*/ 258 h 258"/>
                </a:gdLst>
                <a:ahLst/>
                <a:cxnLst>
                  <a:cxn ang="0">
                    <a:pos x="T0" y="T1"/>
                  </a:cxn>
                  <a:cxn ang="0">
                    <a:pos x="T2" y="T3"/>
                  </a:cxn>
                  <a:cxn ang="0">
                    <a:pos x="T4" y="T5"/>
                  </a:cxn>
                  <a:cxn ang="0">
                    <a:pos x="T6" y="T7"/>
                  </a:cxn>
                  <a:cxn ang="0">
                    <a:pos x="T8" y="T9"/>
                  </a:cxn>
                  <a:cxn ang="0">
                    <a:pos x="T10" y="T11"/>
                  </a:cxn>
                  <a:cxn ang="0">
                    <a:pos x="T12" y="T13"/>
                  </a:cxn>
                </a:cxnLst>
                <a:rect l="0" t="0" r="r" b="b"/>
                <a:pathLst>
                  <a:path w="37" h="258">
                    <a:moveTo>
                      <a:pt x="36" y="258"/>
                    </a:moveTo>
                    <a:cubicBezTo>
                      <a:pt x="6" y="175"/>
                      <a:pt x="19" y="86"/>
                      <a:pt x="0" y="1"/>
                    </a:cubicBezTo>
                    <a:cubicBezTo>
                      <a:pt x="2" y="0"/>
                      <a:pt x="4" y="0"/>
                      <a:pt x="6" y="0"/>
                    </a:cubicBezTo>
                    <a:cubicBezTo>
                      <a:pt x="12" y="29"/>
                      <a:pt x="18" y="58"/>
                      <a:pt x="23" y="88"/>
                    </a:cubicBezTo>
                    <a:cubicBezTo>
                      <a:pt x="24" y="93"/>
                      <a:pt x="19" y="99"/>
                      <a:pt x="19" y="106"/>
                    </a:cubicBezTo>
                    <a:cubicBezTo>
                      <a:pt x="16" y="147"/>
                      <a:pt x="30" y="186"/>
                      <a:pt x="35" y="226"/>
                    </a:cubicBezTo>
                    <a:cubicBezTo>
                      <a:pt x="36" y="237"/>
                      <a:pt x="37" y="249"/>
                      <a:pt x="36" y="258"/>
                    </a:cubicBezTo>
                    <a:close/>
                  </a:path>
                </a:pathLst>
              </a:custGeom>
              <a:solidFill>
                <a:srgbClr val="9C7F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5" name="Freeform 444">
                <a:extLst>
                  <a:ext uri="{FF2B5EF4-FFF2-40B4-BE49-F238E27FC236}">
                    <a16:creationId xmlns:a16="http://schemas.microsoft.com/office/drawing/2014/main" id="{A60DFB50-E072-4AF3-BC5A-774FCCD91F04}"/>
                  </a:ext>
                </a:extLst>
              </p:cNvPr>
              <p:cNvSpPr>
                <a:spLocks/>
              </p:cNvSpPr>
              <p:nvPr/>
            </p:nvSpPr>
            <p:spPr bwMode="auto">
              <a:xfrm>
                <a:off x="1922" y="1875"/>
                <a:ext cx="36" cy="298"/>
              </a:xfrm>
              <a:custGeom>
                <a:avLst/>
                <a:gdLst>
                  <a:gd name="T0" fmla="*/ 6 w 32"/>
                  <a:gd name="T1" fmla="*/ 0 h 265"/>
                  <a:gd name="T2" fmla="*/ 18 w 32"/>
                  <a:gd name="T3" fmla="*/ 63 h 265"/>
                  <a:gd name="T4" fmla="*/ 30 w 32"/>
                  <a:gd name="T5" fmla="*/ 235 h 265"/>
                  <a:gd name="T6" fmla="*/ 32 w 32"/>
                  <a:gd name="T7" fmla="*/ 265 h 265"/>
                  <a:gd name="T8" fmla="*/ 0 w 32"/>
                  <a:gd name="T9" fmla="*/ 1 h 265"/>
                  <a:gd name="T10" fmla="*/ 6 w 32"/>
                  <a:gd name="T11" fmla="*/ 0 h 265"/>
                </a:gdLst>
                <a:ahLst/>
                <a:cxnLst>
                  <a:cxn ang="0">
                    <a:pos x="T0" y="T1"/>
                  </a:cxn>
                  <a:cxn ang="0">
                    <a:pos x="T2" y="T3"/>
                  </a:cxn>
                  <a:cxn ang="0">
                    <a:pos x="T4" y="T5"/>
                  </a:cxn>
                  <a:cxn ang="0">
                    <a:pos x="T6" y="T7"/>
                  </a:cxn>
                  <a:cxn ang="0">
                    <a:pos x="T8" y="T9"/>
                  </a:cxn>
                  <a:cxn ang="0">
                    <a:pos x="T10" y="T11"/>
                  </a:cxn>
                </a:cxnLst>
                <a:rect l="0" t="0" r="r" b="b"/>
                <a:pathLst>
                  <a:path w="32" h="265">
                    <a:moveTo>
                      <a:pt x="6" y="0"/>
                    </a:moveTo>
                    <a:cubicBezTo>
                      <a:pt x="10" y="21"/>
                      <a:pt x="16" y="42"/>
                      <a:pt x="18" y="63"/>
                    </a:cubicBezTo>
                    <a:cubicBezTo>
                      <a:pt x="23" y="121"/>
                      <a:pt x="21" y="178"/>
                      <a:pt x="30" y="235"/>
                    </a:cubicBezTo>
                    <a:cubicBezTo>
                      <a:pt x="31" y="245"/>
                      <a:pt x="32" y="255"/>
                      <a:pt x="32" y="265"/>
                    </a:cubicBezTo>
                    <a:cubicBezTo>
                      <a:pt x="11" y="178"/>
                      <a:pt x="17" y="88"/>
                      <a:pt x="0" y="1"/>
                    </a:cubicBezTo>
                    <a:cubicBezTo>
                      <a:pt x="2" y="1"/>
                      <a:pt x="4" y="0"/>
                      <a:pt x="6" y="0"/>
                    </a:cubicBezTo>
                    <a:close/>
                  </a:path>
                </a:pathLst>
              </a:custGeom>
              <a:solidFill>
                <a:srgbClr val="8C6E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6" name="Freeform 445">
                <a:extLst>
                  <a:ext uri="{FF2B5EF4-FFF2-40B4-BE49-F238E27FC236}">
                    <a16:creationId xmlns:a16="http://schemas.microsoft.com/office/drawing/2014/main" id="{1F6820C7-FF9B-40D8-82D1-8708793A71E6}"/>
                  </a:ext>
                </a:extLst>
              </p:cNvPr>
              <p:cNvSpPr>
                <a:spLocks/>
              </p:cNvSpPr>
              <p:nvPr/>
            </p:nvSpPr>
            <p:spPr bwMode="auto">
              <a:xfrm>
                <a:off x="1712" y="2179"/>
                <a:ext cx="35" cy="177"/>
              </a:xfrm>
              <a:custGeom>
                <a:avLst/>
                <a:gdLst>
                  <a:gd name="T0" fmla="*/ 31 w 31"/>
                  <a:gd name="T1" fmla="*/ 158 h 158"/>
                  <a:gd name="T2" fmla="*/ 17 w 31"/>
                  <a:gd name="T3" fmla="*/ 0 h 158"/>
                  <a:gd name="T4" fmla="*/ 31 w 31"/>
                  <a:gd name="T5" fmla="*/ 158 h 158"/>
                </a:gdLst>
                <a:ahLst/>
                <a:cxnLst>
                  <a:cxn ang="0">
                    <a:pos x="T0" y="T1"/>
                  </a:cxn>
                  <a:cxn ang="0">
                    <a:pos x="T2" y="T3"/>
                  </a:cxn>
                  <a:cxn ang="0">
                    <a:pos x="T4" y="T5"/>
                  </a:cxn>
                </a:cxnLst>
                <a:rect l="0" t="0" r="r" b="b"/>
                <a:pathLst>
                  <a:path w="31" h="158">
                    <a:moveTo>
                      <a:pt x="31" y="158"/>
                    </a:moveTo>
                    <a:cubicBezTo>
                      <a:pt x="14" y="110"/>
                      <a:pt x="0" y="58"/>
                      <a:pt x="17" y="0"/>
                    </a:cubicBezTo>
                    <a:cubicBezTo>
                      <a:pt x="23" y="52"/>
                      <a:pt x="23" y="105"/>
                      <a:pt x="31" y="158"/>
                    </a:cubicBezTo>
                    <a:close/>
                  </a:path>
                </a:pathLst>
              </a:custGeom>
              <a:solidFill>
                <a:srgbClr val="A980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7" name="Freeform 446">
                <a:extLst>
                  <a:ext uri="{FF2B5EF4-FFF2-40B4-BE49-F238E27FC236}">
                    <a16:creationId xmlns:a16="http://schemas.microsoft.com/office/drawing/2014/main" id="{E8A7608A-3A70-457B-8148-01D0F9DF1945}"/>
                  </a:ext>
                </a:extLst>
              </p:cNvPr>
              <p:cNvSpPr>
                <a:spLocks/>
              </p:cNvSpPr>
              <p:nvPr/>
            </p:nvSpPr>
            <p:spPr bwMode="auto">
              <a:xfrm>
                <a:off x="1745" y="2365"/>
                <a:ext cx="40" cy="245"/>
              </a:xfrm>
              <a:custGeom>
                <a:avLst/>
                <a:gdLst>
                  <a:gd name="T0" fmla="*/ 0 w 35"/>
                  <a:gd name="T1" fmla="*/ 0 h 218"/>
                  <a:gd name="T2" fmla="*/ 11 w 35"/>
                  <a:gd name="T3" fmla="*/ 22 h 218"/>
                  <a:gd name="T4" fmla="*/ 29 w 35"/>
                  <a:gd name="T5" fmla="*/ 186 h 218"/>
                  <a:gd name="T6" fmla="*/ 35 w 35"/>
                  <a:gd name="T7" fmla="*/ 218 h 218"/>
                  <a:gd name="T8" fmla="*/ 0 w 35"/>
                  <a:gd name="T9" fmla="*/ 0 h 218"/>
                </a:gdLst>
                <a:ahLst/>
                <a:cxnLst>
                  <a:cxn ang="0">
                    <a:pos x="T0" y="T1"/>
                  </a:cxn>
                  <a:cxn ang="0">
                    <a:pos x="T2" y="T3"/>
                  </a:cxn>
                  <a:cxn ang="0">
                    <a:pos x="T4" y="T5"/>
                  </a:cxn>
                  <a:cxn ang="0">
                    <a:pos x="T6" y="T7"/>
                  </a:cxn>
                  <a:cxn ang="0">
                    <a:pos x="T8" y="T9"/>
                  </a:cxn>
                </a:cxnLst>
                <a:rect l="0" t="0" r="r" b="b"/>
                <a:pathLst>
                  <a:path w="35" h="218">
                    <a:moveTo>
                      <a:pt x="0" y="0"/>
                    </a:moveTo>
                    <a:cubicBezTo>
                      <a:pt x="13" y="3"/>
                      <a:pt x="11" y="13"/>
                      <a:pt x="11" y="22"/>
                    </a:cubicBezTo>
                    <a:cubicBezTo>
                      <a:pt x="9" y="78"/>
                      <a:pt x="25" y="131"/>
                      <a:pt x="29" y="186"/>
                    </a:cubicBezTo>
                    <a:cubicBezTo>
                      <a:pt x="30" y="196"/>
                      <a:pt x="35" y="207"/>
                      <a:pt x="35" y="218"/>
                    </a:cubicBezTo>
                    <a:cubicBezTo>
                      <a:pt x="11" y="148"/>
                      <a:pt x="6" y="74"/>
                      <a:pt x="0" y="0"/>
                    </a:cubicBezTo>
                    <a:close/>
                  </a:path>
                </a:pathLst>
              </a:custGeom>
              <a:solidFill>
                <a:srgbClr val="A980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8" name="Freeform 447">
                <a:extLst>
                  <a:ext uri="{FF2B5EF4-FFF2-40B4-BE49-F238E27FC236}">
                    <a16:creationId xmlns:a16="http://schemas.microsoft.com/office/drawing/2014/main" id="{001D6AF3-5B80-4EAB-B439-6F5B202E1A0E}"/>
                  </a:ext>
                </a:extLst>
              </p:cNvPr>
              <p:cNvSpPr>
                <a:spLocks/>
              </p:cNvSpPr>
              <p:nvPr/>
            </p:nvSpPr>
            <p:spPr bwMode="auto">
              <a:xfrm>
                <a:off x="1838" y="1977"/>
                <a:ext cx="42" cy="265"/>
              </a:xfrm>
              <a:custGeom>
                <a:avLst/>
                <a:gdLst>
                  <a:gd name="T0" fmla="*/ 29 w 38"/>
                  <a:gd name="T1" fmla="*/ 213 h 236"/>
                  <a:gd name="T2" fmla="*/ 7 w 38"/>
                  <a:gd name="T3" fmla="*/ 80 h 236"/>
                  <a:gd name="T4" fmla="*/ 3 w 38"/>
                  <a:gd name="T5" fmla="*/ 0 h 236"/>
                  <a:gd name="T6" fmla="*/ 20 w 38"/>
                  <a:gd name="T7" fmla="*/ 114 h 236"/>
                  <a:gd name="T8" fmla="*/ 38 w 38"/>
                  <a:gd name="T9" fmla="*/ 229 h 236"/>
                  <a:gd name="T10" fmla="*/ 31 w 38"/>
                  <a:gd name="T11" fmla="*/ 230 h 236"/>
                  <a:gd name="T12" fmla="*/ 29 w 38"/>
                  <a:gd name="T13" fmla="*/ 213 h 236"/>
                </a:gdLst>
                <a:ahLst/>
                <a:cxnLst>
                  <a:cxn ang="0">
                    <a:pos x="T0" y="T1"/>
                  </a:cxn>
                  <a:cxn ang="0">
                    <a:pos x="T2" y="T3"/>
                  </a:cxn>
                  <a:cxn ang="0">
                    <a:pos x="T4" y="T5"/>
                  </a:cxn>
                  <a:cxn ang="0">
                    <a:pos x="T6" y="T7"/>
                  </a:cxn>
                  <a:cxn ang="0">
                    <a:pos x="T8" y="T9"/>
                  </a:cxn>
                  <a:cxn ang="0">
                    <a:pos x="T10" y="T11"/>
                  </a:cxn>
                  <a:cxn ang="0">
                    <a:pos x="T12" y="T13"/>
                  </a:cxn>
                </a:cxnLst>
                <a:rect l="0" t="0" r="r" b="b"/>
                <a:pathLst>
                  <a:path w="38" h="236">
                    <a:moveTo>
                      <a:pt x="29" y="213"/>
                    </a:moveTo>
                    <a:cubicBezTo>
                      <a:pt x="22" y="168"/>
                      <a:pt x="14" y="124"/>
                      <a:pt x="7" y="80"/>
                    </a:cubicBezTo>
                    <a:cubicBezTo>
                      <a:pt x="3" y="53"/>
                      <a:pt x="0" y="27"/>
                      <a:pt x="3" y="0"/>
                    </a:cubicBezTo>
                    <a:cubicBezTo>
                      <a:pt x="11" y="38"/>
                      <a:pt x="11" y="76"/>
                      <a:pt x="20" y="114"/>
                    </a:cubicBezTo>
                    <a:cubicBezTo>
                      <a:pt x="29" y="151"/>
                      <a:pt x="36" y="190"/>
                      <a:pt x="38" y="229"/>
                    </a:cubicBezTo>
                    <a:cubicBezTo>
                      <a:pt x="37" y="236"/>
                      <a:pt x="34" y="233"/>
                      <a:pt x="31" y="230"/>
                    </a:cubicBezTo>
                    <a:cubicBezTo>
                      <a:pt x="27" y="225"/>
                      <a:pt x="31" y="218"/>
                      <a:pt x="29" y="213"/>
                    </a:cubicBezTo>
                    <a:close/>
                  </a:path>
                </a:pathLst>
              </a:custGeom>
              <a:solidFill>
                <a:srgbClr val="9A7A5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9" name="Freeform 448">
                <a:extLst>
                  <a:ext uri="{FF2B5EF4-FFF2-40B4-BE49-F238E27FC236}">
                    <a16:creationId xmlns:a16="http://schemas.microsoft.com/office/drawing/2014/main" id="{7B6B9783-9C75-412E-888A-27F80DEEDA83}"/>
                  </a:ext>
                </a:extLst>
              </p:cNvPr>
              <p:cNvSpPr>
                <a:spLocks/>
              </p:cNvSpPr>
              <p:nvPr/>
            </p:nvSpPr>
            <p:spPr bwMode="auto">
              <a:xfrm>
                <a:off x="1750" y="2161"/>
                <a:ext cx="38" cy="193"/>
              </a:xfrm>
              <a:custGeom>
                <a:avLst/>
                <a:gdLst>
                  <a:gd name="T0" fmla="*/ 27 w 34"/>
                  <a:gd name="T1" fmla="*/ 81 h 172"/>
                  <a:gd name="T2" fmla="*/ 27 w 34"/>
                  <a:gd name="T3" fmla="*/ 172 h 172"/>
                  <a:gd name="T4" fmla="*/ 6 w 34"/>
                  <a:gd name="T5" fmla="*/ 0 h 172"/>
                  <a:gd name="T6" fmla="*/ 17 w 34"/>
                  <a:gd name="T7" fmla="*/ 77 h 172"/>
                  <a:gd name="T8" fmla="*/ 28 w 34"/>
                  <a:gd name="T9" fmla="*/ 68 h 172"/>
                  <a:gd name="T10" fmla="*/ 27 w 34"/>
                  <a:gd name="T11" fmla="*/ 81 h 172"/>
                </a:gdLst>
                <a:ahLst/>
                <a:cxnLst>
                  <a:cxn ang="0">
                    <a:pos x="T0" y="T1"/>
                  </a:cxn>
                  <a:cxn ang="0">
                    <a:pos x="T2" y="T3"/>
                  </a:cxn>
                  <a:cxn ang="0">
                    <a:pos x="T4" y="T5"/>
                  </a:cxn>
                  <a:cxn ang="0">
                    <a:pos x="T6" y="T7"/>
                  </a:cxn>
                  <a:cxn ang="0">
                    <a:pos x="T8" y="T9"/>
                  </a:cxn>
                  <a:cxn ang="0">
                    <a:pos x="T10" y="T11"/>
                  </a:cxn>
                </a:cxnLst>
                <a:rect l="0" t="0" r="r" b="b"/>
                <a:pathLst>
                  <a:path w="34" h="172">
                    <a:moveTo>
                      <a:pt x="27" y="81"/>
                    </a:moveTo>
                    <a:cubicBezTo>
                      <a:pt x="27" y="111"/>
                      <a:pt x="27" y="142"/>
                      <a:pt x="27" y="172"/>
                    </a:cubicBezTo>
                    <a:cubicBezTo>
                      <a:pt x="25" y="114"/>
                      <a:pt x="0" y="59"/>
                      <a:pt x="6" y="0"/>
                    </a:cubicBezTo>
                    <a:cubicBezTo>
                      <a:pt x="12" y="25"/>
                      <a:pt x="9" y="51"/>
                      <a:pt x="17" y="77"/>
                    </a:cubicBezTo>
                    <a:cubicBezTo>
                      <a:pt x="23" y="79"/>
                      <a:pt x="16" y="59"/>
                      <a:pt x="28" y="68"/>
                    </a:cubicBezTo>
                    <a:cubicBezTo>
                      <a:pt x="33" y="73"/>
                      <a:pt x="34" y="77"/>
                      <a:pt x="27" y="81"/>
                    </a:cubicBezTo>
                    <a:close/>
                  </a:path>
                </a:pathLst>
              </a:custGeom>
              <a:solidFill>
                <a:srgbClr val="9C7A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0" name="Freeform 449">
                <a:extLst>
                  <a:ext uri="{FF2B5EF4-FFF2-40B4-BE49-F238E27FC236}">
                    <a16:creationId xmlns:a16="http://schemas.microsoft.com/office/drawing/2014/main" id="{F0434B5F-04B4-4B80-B50F-D81BF0051CC4}"/>
                  </a:ext>
                </a:extLst>
              </p:cNvPr>
              <p:cNvSpPr>
                <a:spLocks/>
              </p:cNvSpPr>
              <p:nvPr/>
            </p:nvSpPr>
            <p:spPr bwMode="auto">
              <a:xfrm>
                <a:off x="1657" y="2090"/>
                <a:ext cx="42" cy="182"/>
              </a:xfrm>
              <a:custGeom>
                <a:avLst/>
                <a:gdLst>
                  <a:gd name="T0" fmla="*/ 25 w 38"/>
                  <a:gd name="T1" fmla="*/ 162 h 162"/>
                  <a:gd name="T2" fmla="*/ 15 w 38"/>
                  <a:gd name="T3" fmla="*/ 0 h 162"/>
                  <a:gd name="T4" fmla="*/ 22 w 38"/>
                  <a:gd name="T5" fmla="*/ 60 h 162"/>
                  <a:gd name="T6" fmla="*/ 32 w 38"/>
                  <a:gd name="T7" fmla="*/ 75 h 162"/>
                  <a:gd name="T8" fmla="*/ 34 w 38"/>
                  <a:gd name="T9" fmla="*/ 82 h 162"/>
                  <a:gd name="T10" fmla="*/ 34 w 38"/>
                  <a:gd name="T11" fmla="*/ 162 h 162"/>
                  <a:gd name="T12" fmla="*/ 25 w 38"/>
                  <a:gd name="T13" fmla="*/ 162 h 162"/>
                </a:gdLst>
                <a:ahLst/>
                <a:cxnLst>
                  <a:cxn ang="0">
                    <a:pos x="T0" y="T1"/>
                  </a:cxn>
                  <a:cxn ang="0">
                    <a:pos x="T2" y="T3"/>
                  </a:cxn>
                  <a:cxn ang="0">
                    <a:pos x="T4" y="T5"/>
                  </a:cxn>
                  <a:cxn ang="0">
                    <a:pos x="T6" y="T7"/>
                  </a:cxn>
                  <a:cxn ang="0">
                    <a:pos x="T8" y="T9"/>
                  </a:cxn>
                  <a:cxn ang="0">
                    <a:pos x="T10" y="T11"/>
                  </a:cxn>
                  <a:cxn ang="0">
                    <a:pos x="T12" y="T13"/>
                  </a:cxn>
                </a:cxnLst>
                <a:rect l="0" t="0" r="r" b="b"/>
                <a:pathLst>
                  <a:path w="38" h="162">
                    <a:moveTo>
                      <a:pt x="25" y="162"/>
                    </a:moveTo>
                    <a:cubicBezTo>
                      <a:pt x="38" y="107"/>
                      <a:pt x="0" y="55"/>
                      <a:pt x="15" y="0"/>
                    </a:cubicBezTo>
                    <a:cubicBezTo>
                      <a:pt x="20" y="20"/>
                      <a:pt x="17" y="40"/>
                      <a:pt x="22" y="60"/>
                    </a:cubicBezTo>
                    <a:cubicBezTo>
                      <a:pt x="24" y="66"/>
                      <a:pt x="16" y="79"/>
                      <a:pt x="32" y="75"/>
                    </a:cubicBezTo>
                    <a:cubicBezTo>
                      <a:pt x="33" y="77"/>
                      <a:pt x="34" y="80"/>
                      <a:pt x="34" y="82"/>
                    </a:cubicBezTo>
                    <a:cubicBezTo>
                      <a:pt x="34" y="109"/>
                      <a:pt x="34" y="135"/>
                      <a:pt x="34" y="162"/>
                    </a:cubicBezTo>
                    <a:cubicBezTo>
                      <a:pt x="31" y="162"/>
                      <a:pt x="28" y="162"/>
                      <a:pt x="25" y="162"/>
                    </a:cubicBezTo>
                    <a:close/>
                  </a:path>
                </a:pathLst>
              </a:custGeom>
              <a:solidFill>
                <a:srgbClr val="BB93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1" name="Freeform 450">
                <a:extLst>
                  <a:ext uri="{FF2B5EF4-FFF2-40B4-BE49-F238E27FC236}">
                    <a16:creationId xmlns:a16="http://schemas.microsoft.com/office/drawing/2014/main" id="{0925760A-272E-4DEE-84EB-4ECE307E6A0F}"/>
                  </a:ext>
                </a:extLst>
              </p:cNvPr>
              <p:cNvSpPr>
                <a:spLocks/>
              </p:cNvSpPr>
              <p:nvPr/>
            </p:nvSpPr>
            <p:spPr bwMode="auto">
              <a:xfrm>
                <a:off x="1800" y="1937"/>
                <a:ext cx="45" cy="195"/>
              </a:xfrm>
              <a:custGeom>
                <a:avLst/>
                <a:gdLst>
                  <a:gd name="T0" fmla="*/ 9 w 40"/>
                  <a:gd name="T1" fmla="*/ 0 h 173"/>
                  <a:gd name="T2" fmla="*/ 19 w 40"/>
                  <a:gd name="T3" fmla="*/ 84 h 173"/>
                  <a:gd name="T4" fmla="*/ 27 w 40"/>
                  <a:gd name="T5" fmla="*/ 69 h 173"/>
                  <a:gd name="T6" fmla="*/ 40 w 40"/>
                  <a:gd name="T7" fmla="*/ 172 h 173"/>
                  <a:gd name="T8" fmla="*/ 36 w 40"/>
                  <a:gd name="T9" fmla="*/ 173 h 173"/>
                  <a:gd name="T10" fmla="*/ 32 w 40"/>
                  <a:gd name="T11" fmla="*/ 141 h 173"/>
                  <a:gd name="T12" fmla="*/ 11 w 40"/>
                  <a:gd name="T13" fmla="*/ 73 h 173"/>
                  <a:gd name="T14" fmla="*/ 3 w 40"/>
                  <a:gd name="T15" fmla="*/ 12 h 173"/>
                  <a:gd name="T16" fmla="*/ 9 w 40"/>
                  <a:gd name="T17" fmla="*/ 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173">
                    <a:moveTo>
                      <a:pt x="9" y="0"/>
                    </a:moveTo>
                    <a:cubicBezTo>
                      <a:pt x="17" y="27"/>
                      <a:pt x="15" y="56"/>
                      <a:pt x="19" y="84"/>
                    </a:cubicBezTo>
                    <a:cubicBezTo>
                      <a:pt x="25" y="80"/>
                      <a:pt x="19" y="73"/>
                      <a:pt x="27" y="69"/>
                    </a:cubicBezTo>
                    <a:cubicBezTo>
                      <a:pt x="34" y="103"/>
                      <a:pt x="38" y="138"/>
                      <a:pt x="40" y="172"/>
                    </a:cubicBezTo>
                    <a:cubicBezTo>
                      <a:pt x="39" y="172"/>
                      <a:pt x="37" y="173"/>
                      <a:pt x="36" y="173"/>
                    </a:cubicBezTo>
                    <a:cubicBezTo>
                      <a:pt x="34" y="162"/>
                      <a:pt x="32" y="152"/>
                      <a:pt x="32" y="141"/>
                    </a:cubicBezTo>
                    <a:cubicBezTo>
                      <a:pt x="32" y="116"/>
                      <a:pt x="13" y="97"/>
                      <a:pt x="11" y="73"/>
                    </a:cubicBezTo>
                    <a:cubicBezTo>
                      <a:pt x="9" y="52"/>
                      <a:pt x="9" y="31"/>
                      <a:pt x="3" y="12"/>
                    </a:cubicBezTo>
                    <a:cubicBezTo>
                      <a:pt x="6" y="8"/>
                      <a:pt x="0" y="0"/>
                      <a:pt x="9" y="0"/>
                    </a:cubicBezTo>
                    <a:close/>
                  </a:path>
                </a:pathLst>
              </a:custGeom>
              <a:solidFill>
                <a:srgbClr val="A886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2" name="Freeform 451">
                <a:extLst>
                  <a:ext uri="{FF2B5EF4-FFF2-40B4-BE49-F238E27FC236}">
                    <a16:creationId xmlns:a16="http://schemas.microsoft.com/office/drawing/2014/main" id="{D03EC56D-B8CB-493A-B8EF-5D41E44804C5}"/>
                  </a:ext>
                </a:extLst>
              </p:cNvPr>
              <p:cNvSpPr>
                <a:spLocks/>
              </p:cNvSpPr>
              <p:nvPr/>
            </p:nvSpPr>
            <p:spPr bwMode="auto">
              <a:xfrm>
                <a:off x="1703" y="1755"/>
                <a:ext cx="30" cy="202"/>
              </a:xfrm>
              <a:custGeom>
                <a:avLst/>
                <a:gdLst>
                  <a:gd name="T0" fmla="*/ 1 w 27"/>
                  <a:gd name="T1" fmla="*/ 114 h 180"/>
                  <a:gd name="T2" fmla="*/ 6 w 27"/>
                  <a:gd name="T3" fmla="*/ 113 h 180"/>
                  <a:gd name="T4" fmla="*/ 10 w 27"/>
                  <a:gd name="T5" fmla="*/ 143 h 180"/>
                  <a:gd name="T6" fmla="*/ 17 w 27"/>
                  <a:gd name="T7" fmla="*/ 2 h 180"/>
                  <a:gd name="T8" fmla="*/ 21 w 27"/>
                  <a:gd name="T9" fmla="*/ 2 h 180"/>
                  <a:gd name="T10" fmla="*/ 27 w 27"/>
                  <a:gd name="T11" fmla="*/ 83 h 180"/>
                  <a:gd name="T12" fmla="*/ 17 w 27"/>
                  <a:gd name="T13" fmla="*/ 153 h 180"/>
                  <a:gd name="T14" fmla="*/ 8 w 27"/>
                  <a:gd name="T15" fmla="*/ 180 h 180"/>
                  <a:gd name="T16" fmla="*/ 1 w 27"/>
                  <a:gd name="T17" fmla="*/ 114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180">
                    <a:moveTo>
                      <a:pt x="1" y="114"/>
                    </a:moveTo>
                    <a:cubicBezTo>
                      <a:pt x="3" y="114"/>
                      <a:pt x="4" y="114"/>
                      <a:pt x="6" y="113"/>
                    </a:cubicBezTo>
                    <a:cubicBezTo>
                      <a:pt x="7" y="123"/>
                      <a:pt x="9" y="133"/>
                      <a:pt x="10" y="143"/>
                    </a:cubicBezTo>
                    <a:cubicBezTo>
                      <a:pt x="24" y="96"/>
                      <a:pt x="15" y="49"/>
                      <a:pt x="17" y="2"/>
                    </a:cubicBezTo>
                    <a:cubicBezTo>
                      <a:pt x="18" y="0"/>
                      <a:pt x="20" y="0"/>
                      <a:pt x="21" y="2"/>
                    </a:cubicBezTo>
                    <a:cubicBezTo>
                      <a:pt x="22" y="29"/>
                      <a:pt x="26" y="56"/>
                      <a:pt x="27" y="83"/>
                    </a:cubicBezTo>
                    <a:cubicBezTo>
                      <a:pt x="27" y="105"/>
                      <a:pt x="24" y="130"/>
                      <a:pt x="17" y="153"/>
                    </a:cubicBezTo>
                    <a:cubicBezTo>
                      <a:pt x="14" y="160"/>
                      <a:pt x="15" y="169"/>
                      <a:pt x="8" y="180"/>
                    </a:cubicBezTo>
                    <a:cubicBezTo>
                      <a:pt x="5" y="155"/>
                      <a:pt x="0" y="135"/>
                      <a:pt x="1" y="114"/>
                    </a:cubicBezTo>
                    <a:close/>
                  </a:path>
                </a:pathLst>
              </a:custGeom>
              <a:solidFill>
                <a:srgbClr val="906B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3" name="Freeform 452">
                <a:extLst>
                  <a:ext uri="{FF2B5EF4-FFF2-40B4-BE49-F238E27FC236}">
                    <a16:creationId xmlns:a16="http://schemas.microsoft.com/office/drawing/2014/main" id="{316ADE28-85E4-4B48-A074-7740412EA31D}"/>
                  </a:ext>
                </a:extLst>
              </p:cNvPr>
              <p:cNvSpPr>
                <a:spLocks/>
              </p:cNvSpPr>
              <p:nvPr/>
            </p:nvSpPr>
            <p:spPr bwMode="auto">
              <a:xfrm>
                <a:off x="1826" y="2224"/>
                <a:ext cx="28" cy="263"/>
              </a:xfrm>
              <a:custGeom>
                <a:avLst/>
                <a:gdLst>
                  <a:gd name="T0" fmla="*/ 11 w 25"/>
                  <a:gd name="T1" fmla="*/ 1 h 234"/>
                  <a:gd name="T2" fmla="*/ 9 w 25"/>
                  <a:gd name="T3" fmla="*/ 96 h 234"/>
                  <a:gd name="T4" fmla="*/ 25 w 25"/>
                  <a:gd name="T5" fmla="*/ 234 h 234"/>
                  <a:gd name="T6" fmla="*/ 12 w 25"/>
                  <a:gd name="T7" fmla="*/ 205 h 234"/>
                  <a:gd name="T8" fmla="*/ 2 w 25"/>
                  <a:gd name="T9" fmla="*/ 14 h 234"/>
                  <a:gd name="T10" fmla="*/ 11 w 25"/>
                  <a:gd name="T11" fmla="*/ 1 h 234"/>
                </a:gdLst>
                <a:ahLst/>
                <a:cxnLst>
                  <a:cxn ang="0">
                    <a:pos x="T0" y="T1"/>
                  </a:cxn>
                  <a:cxn ang="0">
                    <a:pos x="T2" y="T3"/>
                  </a:cxn>
                  <a:cxn ang="0">
                    <a:pos x="T4" y="T5"/>
                  </a:cxn>
                  <a:cxn ang="0">
                    <a:pos x="T6" y="T7"/>
                  </a:cxn>
                  <a:cxn ang="0">
                    <a:pos x="T8" y="T9"/>
                  </a:cxn>
                  <a:cxn ang="0">
                    <a:pos x="T10" y="T11"/>
                  </a:cxn>
                </a:cxnLst>
                <a:rect l="0" t="0" r="r" b="b"/>
                <a:pathLst>
                  <a:path w="25" h="234">
                    <a:moveTo>
                      <a:pt x="11" y="1"/>
                    </a:moveTo>
                    <a:cubicBezTo>
                      <a:pt x="4" y="33"/>
                      <a:pt x="9" y="65"/>
                      <a:pt x="9" y="96"/>
                    </a:cubicBezTo>
                    <a:cubicBezTo>
                      <a:pt x="8" y="142"/>
                      <a:pt x="17" y="186"/>
                      <a:pt x="25" y="234"/>
                    </a:cubicBezTo>
                    <a:cubicBezTo>
                      <a:pt x="14" y="225"/>
                      <a:pt x="14" y="214"/>
                      <a:pt x="12" y="205"/>
                    </a:cubicBezTo>
                    <a:cubicBezTo>
                      <a:pt x="1" y="142"/>
                      <a:pt x="2" y="78"/>
                      <a:pt x="2" y="14"/>
                    </a:cubicBezTo>
                    <a:cubicBezTo>
                      <a:pt x="2" y="8"/>
                      <a:pt x="0" y="0"/>
                      <a:pt x="11" y="1"/>
                    </a:cubicBezTo>
                    <a:close/>
                  </a:path>
                </a:pathLst>
              </a:custGeom>
              <a:solidFill>
                <a:srgbClr val="8E70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4" name="Freeform 453">
                <a:extLst>
                  <a:ext uri="{FF2B5EF4-FFF2-40B4-BE49-F238E27FC236}">
                    <a16:creationId xmlns:a16="http://schemas.microsoft.com/office/drawing/2014/main" id="{D0EEEB90-04E3-4DB4-B25B-3E67A1FA6CCF}"/>
                  </a:ext>
                </a:extLst>
              </p:cNvPr>
              <p:cNvSpPr>
                <a:spLocks/>
              </p:cNvSpPr>
              <p:nvPr/>
            </p:nvSpPr>
            <p:spPr bwMode="auto">
              <a:xfrm>
                <a:off x="1714" y="1276"/>
                <a:ext cx="26" cy="202"/>
              </a:xfrm>
              <a:custGeom>
                <a:avLst/>
                <a:gdLst>
                  <a:gd name="T0" fmla="*/ 9 w 23"/>
                  <a:gd name="T1" fmla="*/ 180 h 180"/>
                  <a:gd name="T2" fmla="*/ 0 w 23"/>
                  <a:gd name="T3" fmla="*/ 0 h 180"/>
                  <a:gd name="T4" fmla="*/ 23 w 23"/>
                  <a:gd name="T5" fmla="*/ 101 h 180"/>
                  <a:gd name="T6" fmla="*/ 12 w 23"/>
                  <a:gd name="T7" fmla="*/ 94 h 180"/>
                  <a:gd name="T8" fmla="*/ 9 w 23"/>
                  <a:gd name="T9" fmla="*/ 180 h 180"/>
                </a:gdLst>
                <a:ahLst/>
                <a:cxnLst>
                  <a:cxn ang="0">
                    <a:pos x="T0" y="T1"/>
                  </a:cxn>
                  <a:cxn ang="0">
                    <a:pos x="T2" y="T3"/>
                  </a:cxn>
                  <a:cxn ang="0">
                    <a:pos x="T4" y="T5"/>
                  </a:cxn>
                  <a:cxn ang="0">
                    <a:pos x="T6" y="T7"/>
                  </a:cxn>
                  <a:cxn ang="0">
                    <a:pos x="T8" y="T9"/>
                  </a:cxn>
                </a:cxnLst>
                <a:rect l="0" t="0" r="r" b="b"/>
                <a:pathLst>
                  <a:path w="23" h="180">
                    <a:moveTo>
                      <a:pt x="9" y="180"/>
                    </a:moveTo>
                    <a:cubicBezTo>
                      <a:pt x="5" y="120"/>
                      <a:pt x="14" y="60"/>
                      <a:pt x="0" y="0"/>
                    </a:cubicBezTo>
                    <a:cubicBezTo>
                      <a:pt x="13" y="33"/>
                      <a:pt x="12" y="68"/>
                      <a:pt x="23" y="101"/>
                    </a:cubicBezTo>
                    <a:cubicBezTo>
                      <a:pt x="16" y="102"/>
                      <a:pt x="18" y="94"/>
                      <a:pt x="12" y="94"/>
                    </a:cubicBezTo>
                    <a:cubicBezTo>
                      <a:pt x="18" y="123"/>
                      <a:pt x="14" y="151"/>
                      <a:pt x="9" y="180"/>
                    </a:cubicBezTo>
                    <a:close/>
                  </a:path>
                </a:pathLst>
              </a:custGeom>
              <a:solidFill>
                <a:srgbClr val="B4917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5" name="Freeform 454">
                <a:extLst>
                  <a:ext uri="{FF2B5EF4-FFF2-40B4-BE49-F238E27FC236}">
                    <a16:creationId xmlns:a16="http://schemas.microsoft.com/office/drawing/2014/main" id="{FAE6470D-91C7-4CB1-9ABD-FA58AC98A261}"/>
                  </a:ext>
                </a:extLst>
              </p:cNvPr>
              <p:cNvSpPr>
                <a:spLocks/>
              </p:cNvSpPr>
              <p:nvPr/>
            </p:nvSpPr>
            <p:spPr bwMode="auto">
              <a:xfrm>
                <a:off x="1849" y="2329"/>
                <a:ext cx="31" cy="199"/>
              </a:xfrm>
              <a:custGeom>
                <a:avLst/>
                <a:gdLst>
                  <a:gd name="T0" fmla="*/ 14 w 28"/>
                  <a:gd name="T1" fmla="*/ 177 h 177"/>
                  <a:gd name="T2" fmla="*/ 0 w 28"/>
                  <a:gd name="T3" fmla="*/ 1 h 177"/>
                  <a:gd name="T4" fmla="*/ 5 w 28"/>
                  <a:gd name="T5" fmla="*/ 0 h 177"/>
                  <a:gd name="T6" fmla="*/ 17 w 28"/>
                  <a:gd name="T7" fmla="*/ 71 h 177"/>
                  <a:gd name="T8" fmla="*/ 27 w 28"/>
                  <a:gd name="T9" fmla="*/ 63 h 177"/>
                  <a:gd name="T10" fmla="*/ 22 w 28"/>
                  <a:gd name="T11" fmla="*/ 177 h 177"/>
                  <a:gd name="T12" fmla="*/ 14 w 28"/>
                  <a:gd name="T13" fmla="*/ 177 h 177"/>
                </a:gdLst>
                <a:ahLst/>
                <a:cxnLst>
                  <a:cxn ang="0">
                    <a:pos x="T0" y="T1"/>
                  </a:cxn>
                  <a:cxn ang="0">
                    <a:pos x="T2" y="T3"/>
                  </a:cxn>
                  <a:cxn ang="0">
                    <a:pos x="T4" y="T5"/>
                  </a:cxn>
                  <a:cxn ang="0">
                    <a:pos x="T6" y="T7"/>
                  </a:cxn>
                  <a:cxn ang="0">
                    <a:pos x="T8" y="T9"/>
                  </a:cxn>
                  <a:cxn ang="0">
                    <a:pos x="T10" y="T11"/>
                  </a:cxn>
                  <a:cxn ang="0">
                    <a:pos x="T12" y="T13"/>
                  </a:cxn>
                </a:cxnLst>
                <a:rect l="0" t="0" r="r" b="b"/>
                <a:pathLst>
                  <a:path w="28" h="177">
                    <a:moveTo>
                      <a:pt x="14" y="177"/>
                    </a:moveTo>
                    <a:cubicBezTo>
                      <a:pt x="28" y="117"/>
                      <a:pt x="4" y="60"/>
                      <a:pt x="0" y="1"/>
                    </a:cubicBezTo>
                    <a:cubicBezTo>
                      <a:pt x="2" y="1"/>
                      <a:pt x="4" y="1"/>
                      <a:pt x="5" y="0"/>
                    </a:cubicBezTo>
                    <a:cubicBezTo>
                      <a:pt x="9" y="24"/>
                      <a:pt x="13" y="48"/>
                      <a:pt x="17" y="71"/>
                    </a:cubicBezTo>
                    <a:cubicBezTo>
                      <a:pt x="22" y="73"/>
                      <a:pt x="21" y="66"/>
                      <a:pt x="27" y="63"/>
                    </a:cubicBezTo>
                    <a:cubicBezTo>
                      <a:pt x="25" y="102"/>
                      <a:pt x="24" y="139"/>
                      <a:pt x="22" y="177"/>
                    </a:cubicBezTo>
                    <a:cubicBezTo>
                      <a:pt x="20" y="177"/>
                      <a:pt x="17" y="177"/>
                      <a:pt x="14" y="177"/>
                    </a:cubicBezTo>
                    <a:close/>
                  </a:path>
                </a:pathLst>
              </a:custGeom>
              <a:solidFill>
                <a:srgbClr val="8C6F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6" name="Freeform 455">
                <a:extLst>
                  <a:ext uri="{FF2B5EF4-FFF2-40B4-BE49-F238E27FC236}">
                    <a16:creationId xmlns:a16="http://schemas.microsoft.com/office/drawing/2014/main" id="{91BB6C97-EDF1-41D7-BF83-715DF445F01A}"/>
                  </a:ext>
                </a:extLst>
              </p:cNvPr>
              <p:cNvSpPr>
                <a:spLocks/>
              </p:cNvSpPr>
              <p:nvPr/>
            </p:nvSpPr>
            <p:spPr bwMode="auto">
              <a:xfrm>
                <a:off x="1725" y="2390"/>
                <a:ext cx="40" cy="195"/>
              </a:xfrm>
              <a:custGeom>
                <a:avLst/>
                <a:gdLst>
                  <a:gd name="T0" fmla="*/ 28 w 35"/>
                  <a:gd name="T1" fmla="*/ 174 h 174"/>
                  <a:gd name="T2" fmla="*/ 17 w 35"/>
                  <a:gd name="T3" fmla="*/ 160 h 174"/>
                  <a:gd name="T4" fmla="*/ 0 w 35"/>
                  <a:gd name="T5" fmla="*/ 1 h 174"/>
                  <a:gd name="T6" fmla="*/ 5 w 35"/>
                  <a:gd name="T7" fmla="*/ 1 h 174"/>
                  <a:gd name="T8" fmla="*/ 20 w 35"/>
                  <a:gd name="T9" fmla="*/ 122 h 174"/>
                  <a:gd name="T10" fmla="*/ 28 w 35"/>
                  <a:gd name="T11" fmla="*/ 141 h 174"/>
                  <a:gd name="T12" fmla="*/ 28 w 35"/>
                  <a:gd name="T13" fmla="*/ 174 h 174"/>
                </a:gdLst>
                <a:ahLst/>
                <a:cxnLst>
                  <a:cxn ang="0">
                    <a:pos x="T0" y="T1"/>
                  </a:cxn>
                  <a:cxn ang="0">
                    <a:pos x="T2" y="T3"/>
                  </a:cxn>
                  <a:cxn ang="0">
                    <a:pos x="T4" y="T5"/>
                  </a:cxn>
                  <a:cxn ang="0">
                    <a:pos x="T6" y="T7"/>
                  </a:cxn>
                  <a:cxn ang="0">
                    <a:pos x="T8" y="T9"/>
                  </a:cxn>
                  <a:cxn ang="0">
                    <a:pos x="T10" y="T11"/>
                  </a:cxn>
                  <a:cxn ang="0">
                    <a:pos x="T12" y="T13"/>
                  </a:cxn>
                </a:cxnLst>
                <a:rect l="0" t="0" r="r" b="b"/>
                <a:pathLst>
                  <a:path w="35" h="174">
                    <a:moveTo>
                      <a:pt x="28" y="174"/>
                    </a:moveTo>
                    <a:cubicBezTo>
                      <a:pt x="20" y="173"/>
                      <a:pt x="18" y="167"/>
                      <a:pt x="17" y="160"/>
                    </a:cubicBezTo>
                    <a:cubicBezTo>
                      <a:pt x="12" y="107"/>
                      <a:pt x="6" y="54"/>
                      <a:pt x="0" y="1"/>
                    </a:cubicBezTo>
                    <a:cubicBezTo>
                      <a:pt x="2" y="0"/>
                      <a:pt x="3" y="0"/>
                      <a:pt x="5" y="1"/>
                    </a:cubicBezTo>
                    <a:cubicBezTo>
                      <a:pt x="10" y="41"/>
                      <a:pt x="15" y="82"/>
                      <a:pt x="20" y="122"/>
                    </a:cubicBezTo>
                    <a:cubicBezTo>
                      <a:pt x="21" y="130"/>
                      <a:pt x="23" y="136"/>
                      <a:pt x="28" y="141"/>
                    </a:cubicBezTo>
                    <a:cubicBezTo>
                      <a:pt x="29" y="152"/>
                      <a:pt x="35" y="163"/>
                      <a:pt x="28" y="174"/>
                    </a:cubicBezTo>
                    <a:close/>
                  </a:path>
                </a:pathLst>
              </a:custGeom>
              <a:solidFill>
                <a:srgbClr val="8A62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7" name="Freeform 456">
                <a:extLst>
                  <a:ext uri="{FF2B5EF4-FFF2-40B4-BE49-F238E27FC236}">
                    <a16:creationId xmlns:a16="http://schemas.microsoft.com/office/drawing/2014/main" id="{013E5E73-2B08-4FCE-A7F7-8BB3EE578CBA}"/>
                  </a:ext>
                </a:extLst>
              </p:cNvPr>
              <p:cNvSpPr>
                <a:spLocks/>
              </p:cNvSpPr>
              <p:nvPr/>
            </p:nvSpPr>
            <p:spPr bwMode="auto">
              <a:xfrm>
                <a:off x="1954" y="2327"/>
                <a:ext cx="56" cy="208"/>
              </a:xfrm>
              <a:custGeom>
                <a:avLst/>
                <a:gdLst>
                  <a:gd name="T0" fmla="*/ 49 w 49"/>
                  <a:gd name="T1" fmla="*/ 176 h 185"/>
                  <a:gd name="T2" fmla="*/ 37 w 49"/>
                  <a:gd name="T3" fmla="*/ 185 h 185"/>
                  <a:gd name="T4" fmla="*/ 3 w 49"/>
                  <a:gd name="T5" fmla="*/ 12 h 185"/>
                  <a:gd name="T6" fmla="*/ 7 w 49"/>
                  <a:gd name="T7" fmla="*/ 0 h 185"/>
                  <a:gd name="T8" fmla="*/ 33 w 49"/>
                  <a:gd name="T9" fmla="*/ 141 h 185"/>
                  <a:gd name="T10" fmla="*/ 33 w 49"/>
                  <a:gd name="T11" fmla="*/ 141 h 185"/>
                  <a:gd name="T12" fmla="*/ 49 w 49"/>
                  <a:gd name="T13" fmla="*/ 176 h 185"/>
                </a:gdLst>
                <a:ahLst/>
                <a:cxnLst>
                  <a:cxn ang="0">
                    <a:pos x="T0" y="T1"/>
                  </a:cxn>
                  <a:cxn ang="0">
                    <a:pos x="T2" y="T3"/>
                  </a:cxn>
                  <a:cxn ang="0">
                    <a:pos x="T4" y="T5"/>
                  </a:cxn>
                  <a:cxn ang="0">
                    <a:pos x="T6" y="T7"/>
                  </a:cxn>
                  <a:cxn ang="0">
                    <a:pos x="T8" y="T9"/>
                  </a:cxn>
                  <a:cxn ang="0">
                    <a:pos x="T10" y="T11"/>
                  </a:cxn>
                  <a:cxn ang="0">
                    <a:pos x="T12" y="T13"/>
                  </a:cxn>
                </a:cxnLst>
                <a:rect l="0" t="0" r="r" b="b"/>
                <a:pathLst>
                  <a:path w="49" h="185">
                    <a:moveTo>
                      <a:pt x="49" y="176"/>
                    </a:moveTo>
                    <a:cubicBezTo>
                      <a:pt x="47" y="182"/>
                      <a:pt x="42" y="183"/>
                      <a:pt x="37" y="185"/>
                    </a:cubicBezTo>
                    <a:cubicBezTo>
                      <a:pt x="17" y="129"/>
                      <a:pt x="15" y="70"/>
                      <a:pt x="3" y="12"/>
                    </a:cubicBezTo>
                    <a:cubicBezTo>
                      <a:pt x="2" y="9"/>
                      <a:pt x="0" y="5"/>
                      <a:pt x="7" y="0"/>
                    </a:cubicBezTo>
                    <a:cubicBezTo>
                      <a:pt x="16" y="48"/>
                      <a:pt x="24" y="94"/>
                      <a:pt x="33" y="141"/>
                    </a:cubicBezTo>
                    <a:cubicBezTo>
                      <a:pt x="33" y="141"/>
                      <a:pt x="33" y="141"/>
                      <a:pt x="33" y="141"/>
                    </a:cubicBezTo>
                    <a:cubicBezTo>
                      <a:pt x="36" y="154"/>
                      <a:pt x="33" y="169"/>
                      <a:pt x="49" y="176"/>
                    </a:cubicBezTo>
                    <a:close/>
                  </a:path>
                </a:pathLst>
              </a:custGeom>
              <a:solidFill>
                <a:srgbClr val="8A6D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8" name="Freeform 457">
                <a:extLst>
                  <a:ext uri="{FF2B5EF4-FFF2-40B4-BE49-F238E27FC236}">
                    <a16:creationId xmlns:a16="http://schemas.microsoft.com/office/drawing/2014/main" id="{7CF99FB8-E63A-4B7F-9CBC-1E672CCF4DD5}"/>
                  </a:ext>
                </a:extLst>
              </p:cNvPr>
              <p:cNvSpPr>
                <a:spLocks/>
              </p:cNvSpPr>
              <p:nvPr/>
            </p:nvSpPr>
            <p:spPr bwMode="auto">
              <a:xfrm>
                <a:off x="1889" y="2259"/>
                <a:ext cx="60" cy="182"/>
              </a:xfrm>
              <a:custGeom>
                <a:avLst/>
                <a:gdLst>
                  <a:gd name="T0" fmla="*/ 10 w 53"/>
                  <a:gd name="T1" fmla="*/ 2 h 162"/>
                  <a:gd name="T2" fmla="*/ 53 w 53"/>
                  <a:gd name="T3" fmla="*/ 162 h 162"/>
                  <a:gd name="T4" fmla="*/ 42 w 53"/>
                  <a:gd name="T5" fmla="*/ 152 h 162"/>
                  <a:gd name="T6" fmla="*/ 3 w 53"/>
                  <a:gd name="T7" fmla="*/ 20 h 162"/>
                  <a:gd name="T8" fmla="*/ 6 w 53"/>
                  <a:gd name="T9" fmla="*/ 1 h 162"/>
                  <a:gd name="T10" fmla="*/ 10 w 53"/>
                  <a:gd name="T11" fmla="*/ 2 h 162"/>
                </a:gdLst>
                <a:ahLst/>
                <a:cxnLst>
                  <a:cxn ang="0">
                    <a:pos x="T0" y="T1"/>
                  </a:cxn>
                  <a:cxn ang="0">
                    <a:pos x="T2" y="T3"/>
                  </a:cxn>
                  <a:cxn ang="0">
                    <a:pos x="T4" y="T5"/>
                  </a:cxn>
                  <a:cxn ang="0">
                    <a:pos x="T6" y="T7"/>
                  </a:cxn>
                  <a:cxn ang="0">
                    <a:pos x="T8" y="T9"/>
                  </a:cxn>
                  <a:cxn ang="0">
                    <a:pos x="T10" y="T11"/>
                  </a:cxn>
                </a:cxnLst>
                <a:rect l="0" t="0" r="r" b="b"/>
                <a:pathLst>
                  <a:path w="53" h="162">
                    <a:moveTo>
                      <a:pt x="10" y="2"/>
                    </a:moveTo>
                    <a:cubicBezTo>
                      <a:pt x="13" y="58"/>
                      <a:pt x="26" y="111"/>
                      <a:pt x="53" y="162"/>
                    </a:cubicBezTo>
                    <a:cubicBezTo>
                      <a:pt x="45" y="159"/>
                      <a:pt x="44" y="155"/>
                      <a:pt x="42" y="152"/>
                    </a:cubicBezTo>
                    <a:cubicBezTo>
                      <a:pt x="15" y="112"/>
                      <a:pt x="9" y="66"/>
                      <a:pt x="3" y="20"/>
                    </a:cubicBezTo>
                    <a:cubicBezTo>
                      <a:pt x="2" y="14"/>
                      <a:pt x="0" y="7"/>
                      <a:pt x="6" y="1"/>
                    </a:cubicBezTo>
                    <a:cubicBezTo>
                      <a:pt x="8" y="0"/>
                      <a:pt x="10" y="0"/>
                      <a:pt x="10" y="2"/>
                    </a:cubicBezTo>
                    <a:close/>
                  </a:path>
                </a:pathLst>
              </a:custGeom>
              <a:solidFill>
                <a:srgbClr val="815E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9" name="Freeform 458">
                <a:extLst>
                  <a:ext uri="{FF2B5EF4-FFF2-40B4-BE49-F238E27FC236}">
                    <a16:creationId xmlns:a16="http://schemas.microsoft.com/office/drawing/2014/main" id="{D26CECC1-5EAF-4539-86C3-AC1268C64B3F}"/>
                  </a:ext>
                </a:extLst>
              </p:cNvPr>
              <p:cNvSpPr>
                <a:spLocks/>
              </p:cNvSpPr>
              <p:nvPr/>
            </p:nvSpPr>
            <p:spPr bwMode="auto">
              <a:xfrm>
                <a:off x="1712" y="1944"/>
                <a:ext cx="27" cy="189"/>
              </a:xfrm>
              <a:custGeom>
                <a:avLst/>
                <a:gdLst>
                  <a:gd name="T0" fmla="*/ 18 w 24"/>
                  <a:gd name="T1" fmla="*/ 0 h 168"/>
                  <a:gd name="T2" fmla="*/ 15 w 24"/>
                  <a:gd name="T3" fmla="*/ 168 h 168"/>
                  <a:gd name="T4" fmla="*/ 18 w 24"/>
                  <a:gd name="T5" fmla="*/ 0 h 168"/>
                </a:gdLst>
                <a:ahLst/>
                <a:cxnLst>
                  <a:cxn ang="0">
                    <a:pos x="T0" y="T1"/>
                  </a:cxn>
                  <a:cxn ang="0">
                    <a:pos x="T2" y="T3"/>
                  </a:cxn>
                  <a:cxn ang="0">
                    <a:pos x="T4" y="T5"/>
                  </a:cxn>
                </a:cxnLst>
                <a:rect l="0" t="0" r="r" b="b"/>
                <a:pathLst>
                  <a:path w="24" h="168">
                    <a:moveTo>
                      <a:pt x="18" y="0"/>
                    </a:moveTo>
                    <a:cubicBezTo>
                      <a:pt x="24" y="56"/>
                      <a:pt x="15" y="112"/>
                      <a:pt x="15" y="168"/>
                    </a:cubicBezTo>
                    <a:cubicBezTo>
                      <a:pt x="0" y="112"/>
                      <a:pt x="20" y="56"/>
                      <a:pt x="18" y="0"/>
                    </a:cubicBezTo>
                    <a:close/>
                  </a:path>
                </a:pathLst>
              </a:custGeom>
              <a:solidFill>
                <a:srgbClr val="A980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0" name="Freeform 459">
                <a:extLst>
                  <a:ext uri="{FF2B5EF4-FFF2-40B4-BE49-F238E27FC236}">
                    <a16:creationId xmlns:a16="http://schemas.microsoft.com/office/drawing/2014/main" id="{9343D0C7-C9E6-4E5F-951C-6F420D5476B3}"/>
                  </a:ext>
                </a:extLst>
              </p:cNvPr>
              <p:cNvSpPr>
                <a:spLocks/>
              </p:cNvSpPr>
              <p:nvPr/>
            </p:nvSpPr>
            <p:spPr bwMode="auto">
              <a:xfrm>
                <a:off x="1702" y="2459"/>
                <a:ext cx="39" cy="174"/>
              </a:xfrm>
              <a:custGeom>
                <a:avLst/>
                <a:gdLst>
                  <a:gd name="T0" fmla="*/ 10 w 35"/>
                  <a:gd name="T1" fmla="*/ 0 h 155"/>
                  <a:gd name="T2" fmla="*/ 25 w 35"/>
                  <a:gd name="T3" fmla="*/ 155 h 155"/>
                  <a:gd name="T4" fmla="*/ 5 w 35"/>
                  <a:gd name="T5" fmla="*/ 12 h 155"/>
                  <a:gd name="T6" fmla="*/ 10 w 35"/>
                  <a:gd name="T7" fmla="*/ 0 h 155"/>
                </a:gdLst>
                <a:ahLst/>
                <a:cxnLst>
                  <a:cxn ang="0">
                    <a:pos x="T0" y="T1"/>
                  </a:cxn>
                  <a:cxn ang="0">
                    <a:pos x="T2" y="T3"/>
                  </a:cxn>
                  <a:cxn ang="0">
                    <a:pos x="T4" y="T5"/>
                  </a:cxn>
                  <a:cxn ang="0">
                    <a:pos x="T6" y="T7"/>
                  </a:cxn>
                </a:cxnLst>
                <a:rect l="0" t="0" r="r" b="b"/>
                <a:pathLst>
                  <a:path w="35" h="155">
                    <a:moveTo>
                      <a:pt x="10" y="0"/>
                    </a:moveTo>
                    <a:cubicBezTo>
                      <a:pt x="15" y="52"/>
                      <a:pt x="35" y="102"/>
                      <a:pt x="25" y="155"/>
                    </a:cubicBezTo>
                    <a:cubicBezTo>
                      <a:pt x="26" y="107"/>
                      <a:pt x="8" y="61"/>
                      <a:pt x="5" y="12"/>
                    </a:cubicBezTo>
                    <a:cubicBezTo>
                      <a:pt x="5" y="8"/>
                      <a:pt x="0" y="1"/>
                      <a:pt x="10" y="0"/>
                    </a:cubicBezTo>
                    <a:close/>
                  </a:path>
                </a:pathLst>
              </a:custGeom>
              <a:solidFill>
                <a:srgbClr val="8865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1" name="Freeform 460">
                <a:extLst>
                  <a:ext uri="{FF2B5EF4-FFF2-40B4-BE49-F238E27FC236}">
                    <a16:creationId xmlns:a16="http://schemas.microsoft.com/office/drawing/2014/main" id="{DFFC9468-A6C7-4756-9C34-683CCBC57CCB}"/>
                  </a:ext>
                </a:extLst>
              </p:cNvPr>
              <p:cNvSpPr>
                <a:spLocks/>
              </p:cNvSpPr>
              <p:nvPr/>
            </p:nvSpPr>
            <p:spPr bwMode="auto">
              <a:xfrm>
                <a:off x="1870" y="1881"/>
                <a:ext cx="34" cy="200"/>
              </a:xfrm>
              <a:custGeom>
                <a:avLst/>
                <a:gdLst>
                  <a:gd name="T0" fmla="*/ 6 w 30"/>
                  <a:gd name="T1" fmla="*/ 0 h 178"/>
                  <a:gd name="T2" fmla="*/ 30 w 30"/>
                  <a:gd name="T3" fmla="*/ 178 h 178"/>
                  <a:gd name="T4" fmla="*/ 0 w 30"/>
                  <a:gd name="T5" fmla="*/ 1 h 178"/>
                  <a:gd name="T6" fmla="*/ 6 w 30"/>
                  <a:gd name="T7" fmla="*/ 0 h 178"/>
                </a:gdLst>
                <a:ahLst/>
                <a:cxnLst>
                  <a:cxn ang="0">
                    <a:pos x="T0" y="T1"/>
                  </a:cxn>
                  <a:cxn ang="0">
                    <a:pos x="T2" y="T3"/>
                  </a:cxn>
                  <a:cxn ang="0">
                    <a:pos x="T4" y="T5"/>
                  </a:cxn>
                  <a:cxn ang="0">
                    <a:pos x="T6" y="T7"/>
                  </a:cxn>
                </a:cxnLst>
                <a:rect l="0" t="0" r="r" b="b"/>
                <a:pathLst>
                  <a:path w="30" h="178">
                    <a:moveTo>
                      <a:pt x="6" y="0"/>
                    </a:moveTo>
                    <a:cubicBezTo>
                      <a:pt x="14" y="60"/>
                      <a:pt x="22" y="119"/>
                      <a:pt x="30" y="178"/>
                    </a:cubicBezTo>
                    <a:cubicBezTo>
                      <a:pt x="14" y="120"/>
                      <a:pt x="7" y="60"/>
                      <a:pt x="0" y="1"/>
                    </a:cubicBezTo>
                    <a:cubicBezTo>
                      <a:pt x="2" y="1"/>
                      <a:pt x="4" y="1"/>
                      <a:pt x="6" y="0"/>
                    </a:cubicBezTo>
                    <a:close/>
                  </a:path>
                </a:pathLst>
              </a:custGeom>
              <a:solidFill>
                <a:srgbClr val="8A6D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2" name="Freeform 461">
                <a:extLst>
                  <a:ext uri="{FF2B5EF4-FFF2-40B4-BE49-F238E27FC236}">
                    <a16:creationId xmlns:a16="http://schemas.microsoft.com/office/drawing/2014/main" id="{A1C79BDE-C2A0-49E8-A42B-21B4CB14BB3E}"/>
                  </a:ext>
                </a:extLst>
              </p:cNvPr>
              <p:cNvSpPr>
                <a:spLocks/>
              </p:cNvSpPr>
              <p:nvPr/>
            </p:nvSpPr>
            <p:spPr bwMode="auto">
              <a:xfrm>
                <a:off x="1804" y="2408"/>
                <a:ext cx="23" cy="177"/>
              </a:xfrm>
              <a:custGeom>
                <a:avLst/>
                <a:gdLst>
                  <a:gd name="T0" fmla="*/ 0 w 21"/>
                  <a:gd name="T1" fmla="*/ 0 h 158"/>
                  <a:gd name="T2" fmla="*/ 17 w 21"/>
                  <a:gd name="T3" fmla="*/ 158 h 158"/>
                  <a:gd name="T4" fmla="*/ 0 w 21"/>
                  <a:gd name="T5" fmla="*/ 0 h 158"/>
                </a:gdLst>
                <a:ahLst/>
                <a:cxnLst>
                  <a:cxn ang="0">
                    <a:pos x="T0" y="T1"/>
                  </a:cxn>
                  <a:cxn ang="0">
                    <a:pos x="T2" y="T3"/>
                  </a:cxn>
                  <a:cxn ang="0">
                    <a:pos x="T4" y="T5"/>
                  </a:cxn>
                </a:cxnLst>
                <a:rect l="0" t="0" r="r" b="b"/>
                <a:pathLst>
                  <a:path w="21" h="158">
                    <a:moveTo>
                      <a:pt x="0" y="0"/>
                    </a:moveTo>
                    <a:cubicBezTo>
                      <a:pt x="21" y="51"/>
                      <a:pt x="17" y="105"/>
                      <a:pt x="17" y="158"/>
                    </a:cubicBezTo>
                    <a:cubicBezTo>
                      <a:pt x="7" y="106"/>
                      <a:pt x="13" y="52"/>
                      <a:pt x="0" y="0"/>
                    </a:cubicBezTo>
                    <a:close/>
                  </a:path>
                </a:pathLst>
              </a:custGeom>
              <a:solidFill>
                <a:srgbClr val="896F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3" name="Freeform 462">
                <a:extLst>
                  <a:ext uri="{FF2B5EF4-FFF2-40B4-BE49-F238E27FC236}">
                    <a16:creationId xmlns:a16="http://schemas.microsoft.com/office/drawing/2014/main" id="{37876362-F9C1-4CB8-A8DB-2C429028105D}"/>
                  </a:ext>
                </a:extLst>
              </p:cNvPr>
              <p:cNvSpPr>
                <a:spLocks/>
              </p:cNvSpPr>
              <p:nvPr/>
            </p:nvSpPr>
            <p:spPr bwMode="auto">
              <a:xfrm>
                <a:off x="1879" y="2107"/>
                <a:ext cx="27" cy="154"/>
              </a:xfrm>
              <a:custGeom>
                <a:avLst/>
                <a:gdLst>
                  <a:gd name="T0" fmla="*/ 19 w 24"/>
                  <a:gd name="T1" fmla="*/ 137 h 137"/>
                  <a:gd name="T2" fmla="*/ 15 w 24"/>
                  <a:gd name="T3" fmla="*/ 136 h 137"/>
                  <a:gd name="T4" fmla="*/ 0 w 24"/>
                  <a:gd name="T5" fmla="*/ 1 h 137"/>
                  <a:gd name="T6" fmla="*/ 5 w 24"/>
                  <a:gd name="T7" fmla="*/ 0 h 137"/>
                  <a:gd name="T8" fmla="*/ 19 w 24"/>
                  <a:gd name="T9" fmla="*/ 137 h 137"/>
                </a:gdLst>
                <a:ahLst/>
                <a:cxnLst>
                  <a:cxn ang="0">
                    <a:pos x="T0" y="T1"/>
                  </a:cxn>
                  <a:cxn ang="0">
                    <a:pos x="T2" y="T3"/>
                  </a:cxn>
                  <a:cxn ang="0">
                    <a:pos x="T4" y="T5"/>
                  </a:cxn>
                  <a:cxn ang="0">
                    <a:pos x="T6" y="T7"/>
                  </a:cxn>
                  <a:cxn ang="0">
                    <a:pos x="T8" y="T9"/>
                  </a:cxn>
                </a:cxnLst>
                <a:rect l="0" t="0" r="r" b="b"/>
                <a:pathLst>
                  <a:path w="24" h="137">
                    <a:moveTo>
                      <a:pt x="19" y="137"/>
                    </a:moveTo>
                    <a:cubicBezTo>
                      <a:pt x="18" y="137"/>
                      <a:pt x="17" y="137"/>
                      <a:pt x="15" y="136"/>
                    </a:cubicBezTo>
                    <a:cubicBezTo>
                      <a:pt x="10" y="91"/>
                      <a:pt x="5" y="46"/>
                      <a:pt x="0" y="1"/>
                    </a:cubicBezTo>
                    <a:cubicBezTo>
                      <a:pt x="1" y="0"/>
                      <a:pt x="3" y="0"/>
                      <a:pt x="5" y="0"/>
                    </a:cubicBezTo>
                    <a:cubicBezTo>
                      <a:pt x="12" y="45"/>
                      <a:pt x="24" y="90"/>
                      <a:pt x="19" y="137"/>
                    </a:cubicBezTo>
                    <a:close/>
                  </a:path>
                </a:pathLst>
              </a:custGeom>
              <a:solidFill>
                <a:srgbClr val="AE8F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4" name="Freeform 463">
                <a:extLst>
                  <a:ext uri="{FF2B5EF4-FFF2-40B4-BE49-F238E27FC236}">
                    <a16:creationId xmlns:a16="http://schemas.microsoft.com/office/drawing/2014/main" id="{C4628E58-4E6D-4600-A39D-31F5746694E5}"/>
                  </a:ext>
                </a:extLst>
              </p:cNvPr>
              <p:cNvSpPr>
                <a:spLocks/>
              </p:cNvSpPr>
              <p:nvPr/>
            </p:nvSpPr>
            <p:spPr bwMode="auto">
              <a:xfrm>
                <a:off x="1848" y="1276"/>
                <a:ext cx="35" cy="185"/>
              </a:xfrm>
              <a:custGeom>
                <a:avLst/>
                <a:gdLst>
                  <a:gd name="T0" fmla="*/ 31 w 31"/>
                  <a:gd name="T1" fmla="*/ 162 h 165"/>
                  <a:gd name="T2" fmla="*/ 25 w 31"/>
                  <a:gd name="T3" fmla="*/ 165 h 165"/>
                  <a:gd name="T4" fmla="*/ 2 w 31"/>
                  <a:gd name="T5" fmla="*/ 38 h 165"/>
                  <a:gd name="T6" fmla="*/ 1 w 31"/>
                  <a:gd name="T7" fmla="*/ 0 h 165"/>
                  <a:gd name="T8" fmla="*/ 31 w 31"/>
                  <a:gd name="T9" fmla="*/ 162 h 165"/>
                </a:gdLst>
                <a:ahLst/>
                <a:cxnLst>
                  <a:cxn ang="0">
                    <a:pos x="T0" y="T1"/>
                  </a:cxn>
                  <a:cxn ang="0">
                    <a:pos x="T2" y="T3"/>
                  </a:cxn>
                  <a:cxn ang="0">
                    <a:pos x="T4" y="T5"/>
                  </a:cxn>
                  <a:cxn ang="0">
                    <a:pos x="T6" y="T7"/>
                  </a:cxn>
                  <a:cxn ang="0">
                    <a:pos x="T8" y="T9"/>
                  </a:cxn>
                </a:cxnLst>
                <a:rect l="0" t="0" r="r" b="b"/>
                <a:pathLst>
                  <a:path w="31" h="165">
                    <a:moveTo>
                      <a:pt x="31" y="162"/>
                    </a:moveTo>
                    <a:cubicBezTo>
                      <a:pt x="29" y="163"/>
                      <a:pt x="27" y="164"/>
                      <a:pt x="25" y="165"/>
                    </a:cubicBezTo>
                    <a:cubicBezTo>
                      <a:pt x="17" y="123"/>
                      <a:pt x="6" y="81"/>
                      <a:pt x="2" y="38"/>
                    </a:cubicBezTo>
                    <a:cubicBezTo>
                      <a:pt x="1" y="26"/>
                      <a:pt x="0" y="13"/>
                      <a:pt x="1" y="0"/>
                    </a:cubicBezTo>
                    <a:cubicBezTo>
                      <a:pt x="14" y="54"/>
                      <a:pt x="15" y="109"/>
                      <a:pt x="31" y="162"/>
                    </a:cubicBezTo>
                    <a:close/>
                  </a:path>
                </a:pathLst>
              </a:custGeom>
              <a:solidFill>
                <a:srgbClr val="B28E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5" name="Freeform 464">
                <a:extLst>
                  <a:ext uri="{FF2B5EF4-FFF2-40B4-BE49-F238E27FC236}">
                    <a16:creationId xmlns:a16="http://schemas.microsoft.com/office/drawing/2014/main" id="{25E1259B-985E-45A8-90AE-672E4C0CE958}"/>
                  </a:ext>
                </a:extLst>
              </p:cNvPr>
              <p:cNvSpPr>
                <a:spLocks/>
              </p:cNvSpPr>
              <p:nvPr/>
            </p:nvSpPr>
            <p:spPr bwMode="auto">
              <a:xfrm>
                <a:off x="1768" y="1766"/>
                <a:ext cx="26" cy="187"/>
              </a:xfrm>
              <a:custGeom>
                <a:avLst/>
                <a:gdLst>
                  <a:gd name="T0" fmla="*/ 10 w 23"/>
                  <a:gd name="T1" fmla="*/ 0 h 166"/>
                  <a:gd name="T2" fmla="*/ 18 w 23"/>
                  <a:gd name="T3" fmla="*/ 68 h 166"/>
                  <a:gd name="T4" fmla="*/ 9 w 23"/>
                  <a:gd name="T5" fmla="*/ 166 h 166"/>
                  <a:gd name="T6" fmla="*/ 12 w 23"/>
                  <a:gd name="T7" fmla="*/ 104 h 166"/>
                  <a:gd name="T8" fmla="*/ 5 w 23"/>
                  <a:gd name="T9" fmla="*/ 26 h 166"/>
                  <a:gd name="T10" fmla="*/ 6 w 23"/>
                  <a:gd name="T11" fmla="*/ 17 h 166"/>
                  <a:gd name="T12" fmla="*/ 10 w 23"/>
                  <a:gd name="T13" fmla="*/ 0 h 166"/>
                </a:gdLst>
                <a:ahLst/>
                <a:cxnLst>
                  <a:cxn ang="0">
                    <a:pos x="T0" y="T1"/>
                  </a:cxn>
                  <a:cxn ang="0">
                    <a:pos x="T2" y="T3"/>
                  </a:cxn>
                  <a:cxn ang="0">
                    <a:pos x="T4" y="T5"/>
                  </a:cxn>
                  <a:cxn ang="0">
                    <a:pos x="T6" y="T7"/>
                  </a:cxn>
                  <a:cxn ang="0">
                    <a:pos x="T8" y="T9"/>
                  </a:cxn>
                  <a:cxn ang="0">
                    <a:pos x="T10" y="T11"/>
                  </a:cxn>
                  <a:cxn ang="0">
                    <a:pos x="T12" y="T13"/>
                  </a:cxn>
                </a:cxnLst>
                <a:rect l="0" t="0" r="r" b="b"/>
                <a:pathLst>
                  <a:path w="23" h="166">
                    <a:moveTo>
                      <a:pt x="10" y="0"/>
                    </a:moveTo>
                    <a:cubicBezTo>
                      <a:pt x="12" y="23"/>
                      <a:pt x="15" y="45"/>
                      <a:pt x="18" y="68"/>
                    </a:cubicBezTo>
                    <a:cubicBezTo>
                      <a:pt x="23" y="101"/>
                      <a:pt x="15" y="133"/>
                      <a:pt x="9" y="166"/>
                    </a:cubicBezTo>
                    <a:cubicBezTo>
                      <a:pt x="3" y="145"/>
                      <a:pt x="8" y="124"/>
                      <a:pt x="12" y="104"/>
                    </a:cubicBezTo>
                    <a:cubicBezTo>
                      <a:pt x="16" y="77"/>
                      <a:pt x="10" y="51"/>
                      <a:pt x="5" y="26"/>
                    </a:cubicBezTo>
                    <a:cubicBezTo>
                      <a:pt x="4" y="22"/>
                      <a:pt x="4" y="19"/>
                      <a:pt x="6" y="17"/>
                    </a:cubicBezTo>
                    <a:cubicBezTo>
                      <a:pt x="6" y="11"/>
                      <a:pt x="0" y="4"/>
                      <a:pt x="10" y="0"/>
                    </a:cubicBezTo>
                    <a:close/>
                  </a:path>
                </a:pathLst>
              </a:custGeom>
              <a:solidFill>
                <a:srgbClr val="8666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6" name="Freeform 465">
                <a:extLst>
                  <a:ext uri="{FF2B5EF4-FFF2-40B4-BE49-F238E27FC236}">
                    <a16:creationId xmlns:a16="http://schemas.microsoft.com/office/drawing/2014/main" id="{47DD6D0F-526A-4D1A-9308-14E5F127A2F7}"/>
                  </a:ext>
                </a:extLst>
              </p:cNvPr>
              <p:cNvSpPr>
                <a:spLocks/>
              </p:cNvSpPr>
              <p:nvPr/>
            </p:nvSpPr>
            <p:spPr bwMode="auto">
              <a:xfrm>
                <a:off x="1825" y="1260"/>
                <a:ext cx="50" cy="134"/>
              </a:xfrm>
              <a:custGeom>
                <a:avLst/>
                <a:gdLst>
                  <a:gd name="T0" fmla="*/ 16 w 44"/>
                  <a:gd name="T1" fmla="*/ 119 h 119"/>
                  <a:gd name="T2" fmla="*/ 12 w 44"/>
                  <a:gd name="T3" fmla="*/ 119 h 119"/>
                  <a:gd name="T4" fmla="*/ 9 w 44"/>
                  <a:gd name="T5" fmla="*/ 72 h 119"/>
                  <a:gd name="T6" fmla="*/ 0 w 44"/>
                  <a:gd name="T7" fmla="*/ 7 h 119"/>
                  <a:gd name="T8" fmla="*/ 44 w 44"/>
                  <a:gd name="T9" fmla="*/ 7 h 119"/>
                  <a:gd name="T10" fmla="*/ 12 w 44"/>
                  <a:gd name="T11" fmla="*/ 43 h 119"/>
                  <a:gd name="T12" fmla="*/ 16 w 44"/>
                  <a:gd name="T13" fmla="*/ 119 h 119"/>
                </a:gdLst>
                <a:ahLst/>
                <a:cxnLst>
                  <a:cxn ang="0">
                    <a:pos x="T0" y="T1"/>
                  </a:cxn>
                  <a:cxn ang="0">
                    <a:pos x="T2" y="T3"/>
                  </a:cxn>
                  <a:cxn ang="0">
                    <a:pos x="T4" y="T5"/>
                  </a:cxn>
                  <a:cxn ang="0">
                    <a:pos x="T6" y="T7"/>
                  </a:cxn>
                  <a:cxn ang="0">
                    <a:pos x="T8" y="T9"/>
                  </a:cxn>
                  <a:cxn ang="0">
                    <a:pos x="T10" y="T11"/>
                  </a:cxn>
                  <a:cxn ang="0">
                    <a:pos x="T12" y="T13"/>
                  </a:cxn>
                </a:cxnLst>
                <a:rect l="0" t="0" r="r" b="b"/>
                <a:pathLst>
                  <a:path w="44" h="119">
                    <a:moveTo>
                      <a:pt x="16" y="119"/>
                    </a:moveTo>
                    <a:cubicBezTo>
                      <a:pt x="14" y="119"/>
                      <a:pt x="13" y="119"/>
                      <a:pt x="12" y="119"/>
                    </a:cubicBezTo>
                    <a:cubicBezTo>
                      <a:pt x="0" y="104"/>
                      <a:pt x="13" y="88"/>
                      <a:pt x="9" y="72"/>
                    </a:cubicBezTo>
                    <a:cubicBezTo>
                      <a:pt x="3" y="51"/>
                      <a:pt x="3" y="29"/>
                      <a:pt x="0" y="7"/>
                    </a:cubicBezTo>
                    <a:cubicBezTo>
                      <a:pt x="15" y="3"/>
                      <a:pt x="29" y="0"/>
                      <a:pt x="44" y="7"/>
                    </a:cubicBezTo>
                    <a:cubicBezTo>
                      <a:pt x="8" y="7"/>
                      <a:pt x="7" y="7"/>
                      <a:pt x="12" y="43"/>
                    </a:cubicBezTo>
                    <a:cubicBezTo>
                      <a:pt x="16" y="68"/>
                      <a:pt x="15" y="94"/>
                      <a:pt x="16" y="119"/>
                    </a:cubicBezTo>
                    <a:close/>
                  </a:path>
                </a:pathLst>
              </a:custGeom>
              <a:solidFill>
                <a:srgbClr val="AF937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7" name="Freeform 466">
                <a:extLst>
                  <a:ext uri="{FF2B5EF4-FFF2-40B4-BE49-F238E27FC236}">
                    <a16:creationId xmlns:a16="http://schemas.microsoft.com/office/drawing/2014/main" id="{B01843FF-6C2F-46CA-8E2D-4D3BB513442B}"/>
                  </a:ext>
                </a:extLst>
              </p:cNvPr>
              <p:cNvSpPr>
                <a:spLocks/>
              </p:cNvSpPr>
              <p:nvPr/>
            </p:nvSpPr>
            <p:spPr bwMode="auto">
              <a:xfrm>
                <a:off x="1914" y="2438"/>
                <a:ext cx="22" cy="111"/>
              </a:xfrm>
              <a:custGeom>
                <a:avLst/>
                <a:gdLst>
                  <a:gd name="T0" fmla="*/ 10 w 20"/>
                  <a:gd name="T1" fmla="*/ 90 h 99"/>
                  <a:gd name="T2" fmla="*/ 0 w 20"/>
                  <a:gd name="T3" fmla="*/ 0 h 99"/>
                  <a:gd name="T4" fmla="*/ 16 w 20"/>
                  <a:gd name="T5" fmla="*/ 20 h 99"/>
                  <a:gd name="T6" fmla="*/ 18 w 20"/>
                  <a:gd name="T7" fmla="*/ 90 h 99"/>
                  <a:gd name="T8" fmla="*/ 16 w 20"/>
                  <a:gd name="T9" fmla="*/ 98 h 99"/>
                  <a:gd name="T10" fmla="*/ 10 w 20"/>
                  <a:gd name="T11" fmla="*/ 90 h 99"/>
                </a:gdLst>
                <a:ahLst/>
                <a:cxnLst>
                  <a:cxn ang="0">
                    <a:pos x="T0" y="T1"/>
                  </a:cxn>
                  <a:cxn ang="0">
                    <a:pos x="T2" y="T3"/>
                  </a:cxn>
                  <a:cxn ang="0">
                    <a:pos x="T4" y="T5"/>
                  </a:cxn>
                  <a:cxn ang="0">
                    <a:pos x="T6" y="T7"/>
                  </a:cxn>
                  <a:cxn ang="0">
                    <a:pos x="T8" y="T9"/>
                  </a:cxn>
                  <a:cxn ang="0">
                    <a:pos x="T10" y="T11"/>
                  </a:cxn>
                </a:cxnLst>
                <a:rect l="0" t="0" r="r" b="b"/>
                <a:pathLst>
                  <a:path w="20" h="99">
                    <a:moveTo>
                      <a:pt x="10" y="90"/>
                    </a:moveTo>
                    <a:cubicBezTo>
                      <a:pt x="7" y="60"/>
                      <a:pt x="4" y="30"/>
                      <a:pt x="0" y="0"/>
                    </a:cubicBezTo>
                    <a:cubicBezTo>
                      <a:pt x="14" y="1"/>
                      <a:pt x="17" y="10"/>
                      <a:pt x="16" y="20"/>
                    </a:cubicBezTo>
                    <a:cubicBezTo>
                      <a:pt x="13" y="43"/>
                      <a:pt x="17" y="66"/>
                      <a:pt x="18" y="90"/>
                    </a:cubicBezTo>
                    <a:cubicBezTo>
                      <a:pt x="19" y="93"/>
                      <a:pt x="20" y="97"/>
                      <a:pt x="16" y="98"/>
                    </a:cubicBezTo>
                    <a:cubicBezTo>
                      <a:pt x="10" y="99"/>
                      <a:pt x="12" y="93"/>
                      <a:pt x="10" y="90"/>
                    </a:cubicBezTo>
                    <a:close/>
                  </a:path>
                </a:pathLst>
              </a:custGeom>
              <a:solidFill>
                <a:srgbClr val="7B59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8" name="Freeform 467">
                <a:extLst>
                  <a:ext uri="{FF2B5EF4-FFF2-40B4-BE49-F238E27FC236}">
                    <a16:creationId xmlns:a16="http://schemas.microsoft.com/office/drawing/2014/main" id="{EE2F4B37-F74B-465A-8516-F2019C6ED84E}"/>
                  </a:ext>
                </a:extLst>
              </p:cNvPr>
              <p:cNvSpPr>
                <a:spLocks/>
              </p:cNvSpPr>
              <p:nvPr/>
            </p:nvSpPr>
            <p:spPr bwMode="auto">
              <a:xfrm>
                <a:off x="1712" y="1614"/>
                <a:ext cx="14" cy="143"/>
              </a:xfrm>
              <a:custGeom>
                <a:avLst/>
                <a:gdLst>
                  <a:gd name="T0" fmla="*/ 13 w 13"/>
                  <a:gd name="T1" fmla="*/ 128 h 128"/>
                  <a:gd name="T2" fmla="*/ 9 w 13"/>
                  <a:gd name="T3" fmla="*/ 128 h 128"/>
                  <a:gd name="T4" fmla="*/ 0 w 13"/>
                  <a:gd name="T5" fmla="*/ 99 h 128"/>
                  <a:gd name="T6" fmla="*/ 2 w 13"/>
                  <a:gd name="T7" fmla="*/ 0 h 128"/>
                  <a:gd name="T8" fmla="*/ 9 w 13"/>
                  <a:gd name="T9" fmla="*/ 32 h 128"/>
                  <a:gd name="T10" fmla="*/ 13 w 13"/>
                  <a:gd name="T11" fmla="*/ 128 h 128"/>
                </a:gdLst>
                <a:ahLst/>
                <a:cxnLst>
                  <a:cxn ang="0">
                    <a:pos x="T0" y="T1"/>
                  </a:cxn>
                  <a:cxn ang="0">
                    <a:pos x="T2" y="T3"/>
                  </a:cxn>
                  <a:cxn ang="0">
                    <a:pos x="T4" y="T5"/>
                  </a:cxn>
                  <a:cxn ang="0">
                    <a:pos x="T6" y="T7"/>
                  </a:cxn>
                  <a:cxn ang="0">
                    <a:pos x="T8" y="T9"/>
                  </a:cxn>
                  <a:cxn ang="0">
                    <a:pos x="T10" y="T11"/>
                  </a:cxn>
                </a:cxnLst>
                <a:rect l="0" t="0" r="r" b="b"/>
                <a:pathLst>
                  <a:path w="13" h="128">
                    <a:moveTo>
                      <a:pt x="13" y="128"/>
                    </a:moveTo>
                    <a:cubicBezTo>
                      <a:pt x="11" y="128"/>
                      <a:pt x="10" y="128"/>
                      <a:pt x="9" y="128"/>
                    </a:cubicBezTo>
                    <a:cubicBezTo>
                      <a:pt x="1" y="120"/>
                      <a:pt x="0" y="110"/>
                      <a:pt x="0" y="99"/>
                    </a:cubicBezTo>
                    <a:cubicBezTo>
                      <a:pt x="2" y="66"/>
                      <a:pt x="2" y="33"/>
                      <a:pt x="2" y="0"/>
                    </a:cubicBezTo>
                    <a:cubicBezTo>
                      <a:pt x="11" y="9"/>
                      <a:pt x="6" y="21"/>
                      <a:pt x="9" y="32"/>
                    </a:cubicBezTo>
                    <a:cubicBezTo>
                      <a:pt x="11" y="64"/>
                      <a:pt x="5" y="96"/>
                      <a:pt x="13" y="128"/>
                    </a:cubicBezTo>
                    <a:close/>
                  </a:path>
                </a:pathLst>
              </a:custGeom>
              <a:solidFill>
                <a:srgbClr val="B08A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9" name="Freeform 468">
                <a:extLst>
                  <a:ext uri="{FF2B5EF4-FFF2-40B4-BE49-F238E27FC236}">
                    <a16:creationId xmlns:a16="http://schemas.microsoft.com/office/drawing/2014/main" id="{B42661DF-D181-4339-A0CB-87D615694B66}"/>
                  </a:ext>
                </a:extLst>
              </p:cNvPr>
              <p:cNvSpPr>
                <a:spLocks/>
              </p:cNvSpPr>
              <p:nvPr/>
            </p:nvSpPr>
            <p:spPr bwMode="auto">
              <a:xfrm>
                <a:off x="1852" y="2220"/>
                <a:ext cx="20" cy="141"/>
              </a:xfrm>
              <a:custGeom>
                <a:avLst/>
                <a:gdLst>
                  <a:gd name="T0" fmla="*/ 13 w 18"/>
                  <a:gd name="T1" fmla="*/ 25 h 125"/>
                  <a:gd name="T2" fmla="*/ 16 w 18"/>
                  <a:gd name="T3" fmla="*/ 125 h 125"/>
                  <a:gd name="T4" fmla="*/ 9 w 18"/>
                  <a:gd name="T5" fmla="*/ 113 h 125"/>
                  <a:gd name="T6" fmla="*/ 5 w 18"/>
                  <a:gd name="T7" fmla="*/ 15 h 125"/>
                  <a:gd name="T8" fmla="*/ 12 w 18"/>
                  <a:gd name="T9" fmla="*/ 0 h 125"/>
                  <a:gd name="T10" fmla="*/ 13 w 18"/>
                  <a:gd name="T11" fmla="*/ 25 h 125"/>
                </a:gdLst>
                <a:ahLst/>
                <a:cxnLst>
                  <a:cxn ang="0">
                    <a:pos x="T0" y="T1"/>
                  </a:cxn>
                  <a:cxn ang="0">
                    <a:pos x="T2" y="T3"/>
                  </a:cxn>
                  <a:cxn ang="0">
                    <a:pos x="T4" y="T5"/>
                  </a:cxn>
                  <a:cxn ang="0">
                    <a:pos x="T6" y="T7"/>
                  </a:cxn>
                  <a:cxn ang="0">
                    <a:pos x="T8" y="T9"/>
                  </a:cxn>
                  <a:cxn ang="0">
                    <a:pos x="T10" y="T11"/>
                  </a:cxn>
                </a:cxnLst>
                <a:rect l="0" t="0" r="r" b="b"/>
                <a:pathLst>
                  <a:path w="18" h="125">
                    <a:moveTo>
                      <a:pt x="13" y="25"/>
                    </a:moveTo>
                    <a:cubicBezTo>
                      <a:pt x="11" y="58"/>
                      <a:pt x="14" y="91"/>
                      <a:pt x="16" y="125"/>
                    </a:cubicBezTo>
                    <a:cubicBezTo>
                      <a:pt x="9" y="123"/>
                      <a:pt x="9" y="117"/>
                      <a:pt x="9" y="113"/>
                    </a:cubicBezTo>
                    <a:cubicBezTo>
                      <a:pt x="7" y="80"/>
                      <a:pt x="6" y="48"/>
                      <a:pt x="5" y="15"/>
                    </a:cubicBezTo>
                    <a:cubicBezTo>
                      <a:pt x="5" y="10"/>
                      <a:pt x="0" y="0"/>
                      <a:pt x="12" y="0"/>
                    </a:cubicBezTo>
                    <a:cubicBezTo>
                      <a:pt x="17" y="8"/>
                      <a:pt x="18" y="16"/>
                      <a:pt x="13" y="25"/>
                    </a:cubicBezTo>
                    <a:close/>
                  </a:path>
                </a:pathLst>
              </a:custGeom>
              <a:solidFill>
                <a:srgbClr val="8868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0" name="Freeform 469">
                <a:extLst>
                  <a:ext uri="{FF2B5EF4-FFF2-40B4-BE49-F238E27FC236}">
                    <a16:creationId xmlns:a16="http://schemas.microsoft.com/office/drawing/2014/main" id="{6534AC5C-B592-4EFA-952D-11B1C69FB591}"/>
                  </a:ext>
                </a:extLst>
              </p:cNvPr>
              <p:cNvSpPr>
                <a:spLocks/>
              </p:cNvSpPr>
              <p:nvPr/>
            </p:nvSpPr>
            <p:spPr bwMode="auto">
              <a:xfrm>
                <a:off x="1745" y="2007"/>
                <a:ext cx="18" cy="126"/>
              </a:xfrm>
              <a:custGeom>
                <a:avLst/>
                <a:gdLst>
                  <a:gd name="T0" fmla="*/ 6 w 16"/>
                  <a:gd name="T1" fmla="*/ 0 h 112"/>
                  <a:gd name="T2" fmla="*/ 16 w 16"/>
                  <a:gd name="T3" fmla="*/ 111 h 112"/>
                  <a:gd name="T4" fmla="*/ 10 w 16"/>
                  <a:gd name="T5" fmla="*/ 112 h 112"/>
                  <a:gd name="T6" fmla="*/ 0 w 16"/>
                  <a:gd name="T7" fmla="*/ 0 h 112"/>
                  <a:gd name="T8" fmla="*/ 6 w 16"/>
                  <a:gd name="T9" fmla="*/ 0 h 112"/>
                </a:gdLst>
                <a:ahLst/>
                <a:cxnLst>
                  <a:cxn ang="0">
                    <a:pos x="T0" y="T1"/>
                  </a:cxn>
                  <a:cxn ang="0">
                    <a:pos x="T2" y="T3"/>
                  </a:cxn>
                  <a:cxn ang="0">
                    <a:pos x="T4" y="T5"/>
                  </a:cxn>
                  <a:cxn ang="0">
                    <a:pos x="T6" y="T7"/>
                  </a:cxn>
                  <a:cxn ang="0">
                    <a:pos x="T8" y="T9"/>
                  </a:cxn>
                </a:cxnLst>
                <a:rect l="0" t="0" r="r" b="b"/>
                <a:pathLst>
                  <a:path w="16" h="112">
                    <a:moveTo>
                      <a:pt x="6" y="0"/>
                    </a:moveTo>
                    <a:cubicBezTo>
                      <a:pt x="9" y="37"/>
                      <a:pt x="12" y="74"/>
                      <a:pt x="16" y="111"/>
                    </a:cubicBezTo>
                    <a:cubicBezTo>
                      <a:pt x="14" y="111"/>
                      <a:pt x="12" y="111"/>
                      <a:pt x="10" y="112"/>
                    </a:cubicBezTo>
                    <a:cubicBezTo>
                      <a:pt x="1" y="75"/>
                      <a:pt x="4" y="37"/>
                      <a:pt x="0" y="0"/>
                    </a:cubicBezTo>
                    <a:cubicBezTo>
                      <a:pt x="2" y="0"/>
                      <a:pt x="4" y="0"/>
                      <a:pt x="6" y="0"/>
                    </a:cubicBezTo>
                    <a:close/>
                  </a:path>
                </a:pathLst>
              </a:custGeom>
              <a:solidFill>
                <a:srgbClr val="BE9C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1" name="Freeform 470">
                <a:extLst>
                  <a:ext uri="{FF2B5EF4-FFF2-40B4-BE49-F238E27FC236}">
                    <a16:creationId xmlns:a16="http://schemas.microsoft.com/office/drawing/2014/main" id="{9776A69D-01AF-4E99-8E7F-4AE7C386A3B3}"/>
                  </a:ext>
                </a:extLst>
              </p:cNvPr>
              <p:cNvSpPr>
                <a:spLocks/>
              </p:cNvSpPr>
              <p:nvPr/>
            </p:nvSpPr>
            <p:spPr bwMode="auto">
              <a:xfrm>
                <a:off x="1776" y="2137"/>
                <a:ext cx="32" cy="126"/>
              </a:xfrm>
              <a:custGeom>
                <a:avLst/>
                <a:gdLst>
                  <a:gd name="T0" fmla="*/ 9 w 29"/>
                  <a:gd name="T1" fmla="*/ 86 h 112"/>
                  <a:gd name="T2" fmla="*/ 0 w 29"/>
                  <a:gd name="T3" fmla="*/ 0 h 112"/>
                  <a:gd name="T4" fmla="*/ 9 w 29"/>
                  <a:gd name="T5" fmla="*/ 27 h 112"/>
                  <a:gd name="T6" fmla="*/ 27 w 29"/>
                  <a:gd name="T7" fmla="*/ 95 h 112"/>
                  <a:gd name="T8" fmla="*/ 27 w 29"/>
                  <a:gd name="T9" fmla="*/ 106 h 112"/>
                  <a:gd name="T10" fmla="*/ 17 w 29"/>
                  <a:gd name="T11" fmla="*/ 111 h 112"/>
                  <a:gd name="T12" fmla="*/ 9 w 29"/>
                  <a:gd name="T13" fmla="*/ 86 h 112"/>
                </a:gdLst>
                <a:ahLst/>
                <a:cxnLst>
                  <a:cxn ang="0">
                    <a:pos x="T0" y="T1"/>
                  </a:cxn>
                  <a:cxn ang="0">
                    <a:pos x="T2" y="T3"/>
                  </a:cxn>
                  <a:cxn ang="0">
                    <a:pos x="T4" y="T5"/>
                  </a:cxn>
                  <a:cxn ang="0">
                    <a:pos x="T6" y="T7"/>
                  </a:cxn>
                  <a:cxn ang="0">
                    <a:pos x="T8" y="T9"/>
                  </a:cxn>
                  <a:cxn ang="0">
                    <a:pos x="T10" y="T11"/>
                  </a:cxn>
                  <a:cxn ang="0">
                    <a:pos x="T12" y="T13"/>
                  </a:cxn>
                </a:cxnLst>
                <a:rect l="0" t="0" r="r" b="b"/>
                <a:pathLst>
                  <a:path w="29" h="112">
                    <a:moveTo>
                      <a:pt x="9" y="86"/>
                    </a:moveTo>
                    <a:cubicBezTo>
                      <a:pt x="4" y="59"/>
                      <a:pt x="2" y="31"/>
                      <a:pt x="0" y="0"/>
                    </a:cubicBezTo>
                    <a:cubicBezTo>
                      <a:pt x="12" y="10"/>
                      <a:pt x="7" y="19"/>
                      <a:pt x="9" y="27"/>
                    </a:cubicBezTo>
                    <a:cubicBezTo>
                      <a:pt x="13" y="50"/>
                      <a:pt x="4" y="77"/>
                      <a:pt x="27" y="95"/>
                    </a:cubicBezTo>
                    <a:cubicBezTo>
                      <a:pt x="29" y="96"/>
                      <a:pt x="27" y="102"/>
                      <a:pt x="27" y="106"/>
                    </a:cubicBezTo>
                    <a:cubicBezTo>
                      <a:pt x="25" y="109"/>
                      <a:pt x="22" y="112"/>
                      <a:pt x="17" y="111"/>
                    </a:cubicBezTo>
                    <a:cubicBezTo>
                      <a:pt x="7" y="105"/>
                      <a:pt x="10" y="95"/>
                      <a:pt x="9" y="86"/>
                    </a:cubicBezTo>
                    <a:close/>
                  </a:path>
                </a:pathLst>
              </a:custGeom>
              <a:solidFill>
                <a:srgbClr val="9979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2" name="Freeform 471">
                <a:extLst>
                  <a:ext uri="{FF2B5EF4-FFF2-40B4-BE49-F238E27FC236}">
                    <a16:creationId xmlns:a16="http://schemas.microsoft.com/office/drawing/2014/main" id="{5ED6FA42-CA83-47D3-8C1D-9675B506EA2C}"/>
                  </a:ext>
                </a:extLst>
              </p:cNvPr>
              <p:cNvSpPr>
                <a:spLocks/>
              </p:cNvSpPr>
              <p:nvPr/>
            </p:nvSpPr>
            <p:spPr bwMode="auto">
              <a:xfrm>
                <a:off x="1999" y="2335"/>
                <a:ext cx="32" cy="132"/>
              </a:xfrm>
              <a:custGeom>
                <a:avLst/>
                <a:gdLst>
                  <a:gd name="T0" fmla="*/ 2 w 28"/>
                  <a:gd name="T1" fmla="*/ 1 h 118"/>
                  <a:gd name="T2" fmla="*/ 12 w 28"/>
                  <a:gd name="T3" fmla="*/ 14 h 118"/>
                  <a:gd name="T4" fmla="*/ 28 w 28"/>
                  <a:gd name="T5" fmla="*/ 118 h 118"/>
                  <a:gd name="T6" fmla="*/ 9 w 28"/>
                  <a:gd name="T7" fmla="*/ 43 h 118"/>
                  <a:gd name="T8" fmla="*/ 0 w 28"/>
                  <a:gd name="T9" fmla="*/ 3 h 118"/>
                  <a:gd name="T10" fmla="*/ 2 w 28"/>
                  <a:gd name="T11" fmla="*/ 1 h 118"/>
                </a:gdLst>
                <a:ahLst/>
                <a:cxnLst>
                  <a:cxn ang="0">
                    <a:pos x="T0" y="T1"/>
                  </a:cxn>
                  <a:cxn ang="0">
                    <a:pos x="T2" y="T3"/>
                  </a:cxn>
                  <a:cxn ang="0">
                    <a:pos x="T4" y="T5"/>
                  </a:cxn>
                  <a:cxn ang="0">
                    <a:pos x="T6" y="T7"/>
                  </a:cxn>
                  <a:cxn ang="0">
                    <a:pos x="T8" y="T9"/>
                  </a:cxn>
                  <a:cxn ang="0">
                    <a:pos x="T10" y="T11"/>
                  </a:cxn>
                </a:cxnLst>
                <a:rect l="0" t="0" r="r" b="b"/>
                <a:pathLst>
                  <a:path w="28" h="118">
                    <a:moveTo>
                      <a:pt x="2" y="1"/>
                    </a:moveTo>
                    <a:cubicBezTo>
                      <a:pt x="10" y="1"/>
                      <a:pt x="11" y="8"/>
                      <a:pt x="12" y="14"/>
                    </a:cubicBezTo>
                    <a:cubicBezTo>
                      <a:pt x="18" y="48"/>
                      <a:pt x="23" y="83"/>
                      <a:pt x="28" y="118"/>
                    </a:cubicBezTo>
                    <a:cubicBezTo>
                      <a:pt x="16" y="94"/>
                      <a:pt x="13" y="68"/>
                      <a:pt x="9" y="43"/>
                    </a:cubicBezTo>
                    <a:cubicBezTo>
                      <a:pt x="8" y="29"/>
                      <a:pt x="6" y="16"/>
                      <a:pt x="0" y="3"/>
                    </a:cubicBezTo>
                    <a:cubicBezTo>
                      <a:pt x="0" y="1"/>
                      <a:pt x="0" y="0"/>
                      <a:pt x="2" y="1"/>
                    </a:cubicBezTo>
                    <a:close/>
                  </a:path>
                </a:pathLst>
              </a:custGeom>
              <a:solidFill>
                <a:srgbClr val="8265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3" name="Freeform 472">
                <a:extLst>
                  <a:ext uri="{FF2B5EF4-FFF2-40B4-BE49-F238E27FC236}">
                    <a16:creationId xmlns:a16="http://schemas.microsoft.com/office/drawing/2014/main" id="{FD797926-001B-4EF9-8765-A70A984E8076}"/>
                  </a:ext>
                </a:extLst>
              </p:cNvPr>
              <p:cNvSpPr>
                <a:spLocks/>
              </p:cNvSpPr>
              <p:nvPr/>
            </p:nvSpPr>
            <p:spPr bwMode="auto">
              <a:xfrm>
                <a:off x="1796" y="2256"/>
                <a:ext cx="10" cy="117"/>
              </a:xfrm>
              <a:custGeom>
                <a:avLst/>
                <a:gdLst>
                  <a:gd name="T0" fmla="*/ 2 w 9"/>
                  <a:gd name="T1" fmla="*/ 4 h 104"/>
                  <a:gd name="T2" fmla="*/ 9 w 9"/>
                  <a:gd name="T3" fmla="*/ 0 h 104"/>
                  <a:gd name="T4" fmla="*/ 9 w 9"/>
                  <a:gd name="T5" fmla="*/ 104 h 104"/>
                  <a:gd name="T6" fmla="*/ 2 w 9"/>
                  <a:gd name="T7" fmla="*/ 8 h 104"/>
                  <a:gd name="T8" fmla="*/ 1 w 9"/>
                  <a:gd name="T9" fmla="*/ 5 h 104"/>
                  <a:gd name="T10" fmla="*/ 2 w 9"/>
                  <a:gd name="T11" fmla="*/ 4 h 104"/>
                </a:gdLst>
                <a:ahLst/>
                <a:cxnLst>
                  <a:cxn ang="0">
                    <a:pos x="T0" y="T1"/>
                  </a:cxn>
                  <a:cxn ang="0">
                    <a:pos x="T2" y="T3"/>
                  </a:cxn>
                  <a:cxn ang="0">
                    <a:pos x="T4" y="T5"/>
                  </a:cxn>
                  <a:cxn ang="0">
                    <a:pos x="T6" y="T7"/>
                  </a:cxn>
                  <a:cxn ang="0">
                    <a:pos x="T8" y="T9"/>
                  </a:cxn>
                  <a:cxn ang="0">
                    <a:pos x="T10" y="T11"/>
                  </a:cxn>
                </a:cxnLst>
                <a:rect l="0" t="0" r="r" b="b"/>
                <a:pathLst>
                  <a:path w="9" h="104">
                    <a:moveTo>
                      <a:pt x="2" y="4"/>
                    </a:moveTo>
                    <a:cubicBezTo>
                      <a:pt x="3" y="1"/>
                      <a:pt x="6" y="0"/>
                      <a:pt x="9" y="0"/>
                    </a:cubicBezTo>
                    <a:cubicBezTo>
                      <a:pt x="9" y="35"/>
                      <a:pt x="9" y="70"/>
                      <a:pt x="9" y="104"/>
                    </a:cubicBezTo>
                    <a:cubicBezTo>
                      <a:pt x="0" y="73"/>
                      <a:pt x="6" y="40"/>
                      <a:pt x="2" y="8"/>
                    </a:cubicBezTo>
                    <a:cubicBezTo>
                      <a:pt x="1" y="7"/>
                      <a:pt x="0" y="6"/>
                      <a:pt x="1" y="5"/>
                    </a:cubicBezTo>
                    <a:cubicBezTo>
                      <a:pt x="1" y="5"/>
                      <a:pt x="1" y="4"/>
                      <a:pt x="2" y="4"/>
                    </a:cubicBezTo>
                    <a:close/>
                  </a:path>
                </a:pathLst>
              </a:custGeom>
              <a:solidFill>
                <a:srgbClr val="7758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4" name="Freeform 473">
                <a:extLst>
                  <a:ext uri="{FF2B5EF4-FFF2-40B4-BE49-F238E27FC236}">
                    <a16:creationId xmlns:a16="http://schemas.microsoft.com/office/drawing/2014/main" id="{91E9CE77-15D7-43E8-85EF-6DEAB47B022B}"/>
                  </a:ext>
                </a:extLst>
              </p:cNvPr>
              <p:cNvSpPr>
                <a:spLocks/>
              </p:cNvSpPr>
              <p:nvPr/>
            </p:nvSpPr>
            <p:spPr bwMode="auto">
              <a:xfrm>
                <a:off x="1796" y="2011"/>
                <a:ext cx="15" cy="119"/>
              </a:xfrm>
              <a:custGeom>
                <a:avLst/>
                <a:gdLst>
                  <a:gd name="T0" fmla="*/ 10 w 13"/>
                  <a:gd name="T1" fmla="*/ 106 h 106"/>
                  <a:gd name="T2" fmla="*/ 2 w 13"/>
                  <a:gd name="T3" fmla="*/ 0 h 106"/>
                  <a:gd name="T4" fmla="*/ 8 w 13"/>
                  <a:gd name="T5" fmla="*/ 0 h 106"/>
                  <a:gd name="T6" fmla="*/ 13 w 13"/>
                  <a:gd name="T7" fmla="*/ 101 h 106"/>
                  <a:gd name="T8" fmla="*/ 10 w 13"/>
                  <a:gd name="T9" fmla="*/ 106 h 106"/>
                </a:gdLst>
                <a:ahLst/>
                <a:cxnLst>
                  <a:cxn ang="0">
                    <a:pos x="T0" y="T1"/>
                  </a:cxn>
                  <a:cxn ang="0">
                    <a:pos x="T2" y="T3"/>
                  </a:cxn>
                  <a:cxn ang="0">
                    <a:pos x="T4" y="T5"/>
                  </a:cxn>
                  <a:cxn ang="0">
                    <a:pos x="T6" y="T7"/>
                  </a:cxn>
                  <a:cxn ang="0">
                    <a:pos x="T8" y="T9"/>
                  </a:cxn>
                </a:cxnLst>
                <a:rect l="0" t="0" r="r" b="b"/>
                <a:pathLst>
                  <a:path w="13" h="106">
                    <a:moveTo>
                      <a:pt x="10" y="106"/>
                    </a:moveTo>
                    <a:cubicBezTo>
                      <a:pt x="6" y="71"/>
                      <a:pt x="0" y="36"/>
                      <a:pt x="2" y="0"/>
                    </a:cubicBezTo>
                    <a:cubicBezTo>
                      <a:pt x="5" y="0"/>
                      <a:pt x="8" y="0"/>
                      <a:pt x="8" y="0"/>
                    </a:cubicBezTo>
                    <a:cubicBezTo>
                      <a:pt x="10" y="34"/>
                      <a:pt x="11" y="67"/>
                      <a:pt x="13" y="101"/>
                    </a:cubicBezTo>
                    <a:cubicBezTo>
                      <a:pt x="13" y="103"/>
                      <a:pt x="11" y="104"/>
                      <a:pt x="10" y="106"/>
                    </a:cubicBezTo>
                    <a:close/>
                  </a:path>
                </a:pathLst>
              </a:custGeom>
              <a:solidFill>
                <a:srgbClr val="9A74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5" name="Freeform 474">
                <a:extLst>
                  <a:ext uri="{FF2B5EF4-FFF2-40B4-BE49-F238E27FC236}">
                    <a16:creationId xmlns:a16="http://schemas.microsoft.com/office/drawing/2014/main" id="{3121E80F-1695-4BAD-94D6-FB93E6547EB5}"/>
                  </a:ext>
                </a:extLst>
              </p:cNvPr>
              <p:cNvSpPr>
                <a:spLocks/>
              </p:cNvSpPr>
              <p:nvPr/>
            </p:nvSpPr>
            <p:spPr bwMode="auto">
              <a:xfrm>
                <a:off x="1890" y="1562"/>
                <a:ext cx="20" cy="120"/>
              </a:xfrm>
              <a:custGeom>
                <a:avLst/>
                <a:gdLst>
                  <a:gd name="T0" fmla="*/ 16 w 17"/>
                  <a:gd name="T1" fmla="*/ 107 h 107"/>
                  <a:gd name="T2" fmla="*/ 1 w 17"/>
                  <a:gd name="T3" fmla="*/ 0 h 107"/>
                  <a:gd name="T4" fmla="*/ 16 w 17"/>
                  <a:gd name="T5" fmla="*/ 107 h 107"/>
                </a:gdLst>
                <a:ahLst/>
                <a:cxnLst>
                  <a:cxn ang="0">
                    <a:pos x="T0" y="T1"/>
                  </a:cxn>
                  <a:cxn ang="0">
                    <a:pos x="T2" y="T3"/>
                  </a:cxn>
                  <a:cxn ang="0">
                    <a:pos x="T4" y="T5"/>
                  </a:cxn>
                </a:cxnLst>
                <a:rect l="0" t="0" r="r" b="b"/>
                <a:pathLst>
                  <a:path w="17" h="107">
                    <a:moveTo>
                      <a:pt x="16" y="107"/>
                    </a:moveTo>
                    <a:cubicBezTo>
                      <a:pt x="10" y="71"/>
                      <a:pt x="0" y="36"/>
                      <a:pt x="1" y="0"/>
                    </a:cubicBezTo>
                    <a:cubicBezTo>
                      <a:pt x="10" y="35"/>
                      <a:pt x="17" y="70"/>
                      <a:pt x="16" y="107"/>
                    </a:cubicBezTo>
                    <a:close/>
                  </a:path>
                </a:pathLst>
              </a:custGeom>
              <a:solidFill>
                <a:srgbClr val="9E80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6" name="Freeform 475">
                <a:extLst>
                  <a:ext uri="{FF2B5EF4-FFF2-40B4-BE49-F238E27FC236}">
                    <a16:creationId xmlns:a16="http://schemas.microsoft.com/office/drawing/2014/main" id="{106BC71B-1997-40AE-8697-142000045CEC}"/>
                  </a:ext>
                </a:extLst>
              </p:cNvPr>
              <p:cNvSpPr>
                <a:spLocks/>
              </p:cNvSpPr>
              <p:nvPr/>
            </p:nvSpPr>
            <p:spPr bwMode="auto">
              <a:xfrm>
                <a:off x="1705" y="2290"/>
                <a:ext cx="26" cy="101"/>
              </a:xfrm>
              <a:custGeom>
                <a:avLst/>
                <a:gdLst>
                  <a:gd name="T0" fmla="*/ 23 w 23"/>
                  <a:gd name="T1" fmla="*/ 90 h 90"/>
                  <a:gd name="T2" fmla="*/ 18 w 23"/>
                  <a:gd name="T3" fmla="*/ 90 h 90"/>
                  <a:gd name="T4" fmla="*/ 7 w 23"/>
                  <a:gd name="T5" fmla="*/ 0 h 90"/>
                  <a:gd name="T6" fmla="*/ 23 w 23"/>
                  <a:gd name="T7" fmla="*/ 90 h 90"/>
                </a:gdLst>
                <a:ahLst/>
                <a:cxnLst>
                  <a:cxn ang="0">
                    <a:pos x="T0" y="T1"/>
                  </a:cxn>
                  <a:cxn ang="0">
                    <a:pos x="T2" y="T3"/>
                  </a:cxn>
                  <a:cxn ang="0">
                    <a:pos x="T4" y="T5"/>
                  </a:cxn>
                  <a:cxn ang="0">
                    <a:pos x="T6" y="T7"/>
                  </a:cxn>
                </a:cxnLst>
                <a:rect l="0" t="0" r="r" b="b"/>
                <a:pathLst>
                  <a:path w="23" h="90">
                    <a:moveTo>
                      <a:pt x="23" y="90"/>
                    </a:moveTo>
                    <a:cubicBezTo>
                      <a:pt x="21" y="90"/>
                      <a:pt x="20" y="90"/>
                      <a:pt x="18" y="90"/>
                    </a:cubicBezTo>
                    <a:cubicBezTo>
                      <a:pt x="0" y="62"/>
                      <a:pt x="3" y="31"/>
                      <a:pt x="7" y="0"/>
                    </a:cubicBezTo>
                    <a:cubicBezTo>
                      <a:pt x="12" y="30"/>
                      <a:pt x="8" y="62"/>
                      <a:pt x="23" y="90"/>
                    </a:cubicBezTo>
                    <a:close/>
                  </a:path>
                </a:pathLst>
              </a:custGeom>
              <a:solidFill>
                <a:srgbClr val="BA94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7" name="Freeform 476">
                <a:extLst>
                  <a:ext uri="{FF2B5EF4-FFF2-40B4-BE49-F238E27FC236}">
                    <a16:creationId xmlns:a16="http://schemas.microsoft.com/office/drawing/2014/main" id="{276AB0F9-3FB1-4E36-846C-6F9218813ACE}"/>
                  </a:ext>
                </a:extLst>
              </p:cNvPr>
              <p:cNvSpPr>
                <a:spLocks/>
              </p:cNvSpPr>
              <p:nvPr/>
            </p:nvSpPr>
            <p:spPr bwMode="auto">
              <a:xfrm>
                <a:off x="1698" y="2090"/>
                <a:ext cx="13" cy="103"/>
              </a:xfrm>
              <a:custGeom>
                <a:avLst/>
                <a:gdLst>
                  <a:gd name="T0" fmla="*/ 8 w 11"/>
                  <a:gd name="T1" fmla="*/ 92 h 92"/>
                  <a:gd name="T2" fmla="*/ 10 w 11"/>
                  <a:gd name="T3" fmla="*/ 0 h 92"/>
                  <a:gd name="T4" fmla="*/ 8 w 11"/>
                  <a:gd name="T5" fmla="*/ 92 h 92"/>
                </a:gdLst>
                <a:ahLst/>
                <a:cxnLst>
                  <a:cxn ang="0">
                    <a:pos x="T0" y="T1"/>
                  </a:cxn>
                  <a:cxn ang="0">
                    <a:pos x="T2" y="T3"/>
                  </a:cxn>
                  <a:cxn ang="0">
                    <a:pos x="T4" y="T5"/>
                  </a:cxn>
                </a:cxnLst>
                <a:rect l="0" t="0" r="r" b="b"/>
                <a:pathLst>
                  <a:path w="11" h="92">
                    <a:moveTo>
                      <a:pt x="8" y="92"/>
                    </a:moveTo>
                    <a:cubicBezTo>
                      <a:pt x="0" y="61"/>
                      <a:pt x="0" y="30"/>
                      <a:pt x="10" y="0"/>
                    </a:cubicBezTo>
                    <a:cubicBezTo>
                      <a:pt x="11" y="31"/>
                      <a:pt x="8" y="61"/>
                      <a:pt x="8" y="92"/>
                    </a:cubicBezTo>
                    <a:close/>
                  </a:path>
                </a:pathLst>
              </a:custGeom>
              <a:solidFill>
                <a:srgbClr val="B1886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8" name="Freeform 477">
                <a:extLst>
                  <a:ext uri="{FF2B5EF4-FFF2-40B4-BE49-F238E27FC236}">
                    <a16:creationId xmlns:a16="http://schemas.microsoft.com/office/drawing/2014/main" id="{BB580BB4-0A5D-456E-9979-1647DF3A47B7}"/>
                  </a:ext>
                </a:extLst>
              </p:cNvPr>
              <p:cNvSpPr>
                <a:spLocks/>
              </p:cNvSpPr>
              <p:nvPr/>
            </p:nvSpPr>
            <p:spPr bwMode="auto">
              <a:xfrm>
                <a:off x="1845" y="2512"/>
                <a:ext cx="12" cy="95"/>
              </a:xfrm>
              <a:custGeom>
                <a:avLst/>
                <a:gdLst>
                  <a:gd name="T0" fmla="*/ 10 w 10"/>
                  <a:gd name="T1" fmla="*/ 84 h 84"/>
                  <a:gd name="T2" fmla="*/ 6 w 10"/>
                  <a:gd name="T3" fmla="*/ 84 h 84"/>
                  <a:gd name="T4" fmla="*/ 4 w 10"/>
                  <a:gd name="T5" fmla="*/ 0 h 84"/>
                  <a:gd name="T6" fmla="*/ 10 w 10"/>
                  <a:gd name="T7" fmla="*/ 0 h 84"/>
                  <a:gd name="T8" fmla="*/ 10 w 10"/>
                  <a:gd name="T9" fmla="*/ 84 h 84"/>
                </a:gdLst>
                <a:ahLst/>
                <a:cxnLst>
                  <a:cxn ang="0">
                    <a:pos x="T0" y="T1"/>
                  </a:cxn>
                  <a:cxn ang="0">
                    <a:pos x="T2" y="T3"/>
                  </a:cxn>
                  <a:cxn ang="0">
                    <a:pos x="T4" y="T5"/>
                  </a:cxn>
                  <a:cxn ang="0">
                    <a:pos x="T6" y="T7"/>
                  </a:cxn>
                  <a:cxn ang="0">
                    <a:pos x="T8" y="T9"/>
                  </a:cxn>
                </a:cxnLst>
                <a:rect l="0" t="0" r="r" b="b"/>
                <a:pathLst>
                  <a:path w="10" h="84">
                    <a:moveTo>
                      <a:pt x="10" y="84"/>
                    </a:moveTo>
                    <a:cubicBezTo>
                      <a:pt x="9" y="84"/>
                      <a:pt x="7" y="84"/>
                      <a:pt x="6" y="84"/>
                    </a:cubicBezTo>
                    <a:cubicBezTo>
                      <a:pt x="0" y="56"/>
                      <a:pt x="1" y="28"/>
                      <a:pt x="4" y="0"/>
                    </a:cubicBezTo>
                    <a:cubicBezTo>
                      <a:pt x="6" y="0"/>
                      <a:pt x="8" y="0"/>
                      <a:pt x="10" y="0"/>
                    </a:cubicBezTo>
                    <a:cubicBezTo>
                      <a:pt x="10" y="28"/>
                      <a:pt x="10" y="56"/>
                      <a:pt x="10" y="84"/>
                    </a:cubicBezTo>
                    <a:close/>
                  </a:path>
                </a:pathLst>
              </a:custGeom>
              <a:solidFill>
                <a:srgbClr val="977C6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9" name="Freeform 478">
                <a:extLst>
                  <a:ext uri="{FF2B5EF4-FFF2-40B4-BE49-F238E27FC236}">
                    <a16:creationId xmlns:a16="http://schemas.microsoft.com/office/drawing/2014/main" id="{A8F40A40-FC04-481F-AA18-9560E98D33AC}"/>
                  </a:ext>
                </a:extLst>
              </p:cNvPr>
              <p:cNvSpPr>
                <a:spLocks/>
              </p:cNvSpPr>
              <p:nvPr/>
            </p:nvSpPr>
            <p:spPr bwMode="auto">
              <a:xfrm>
                <a:off x="1797" y="2126"/>
                <a:ext cx="21" cy="118"/>
              </a:xfrm>
              <a:custGeom>
                <a:avLst/>
                <a:gdLst>
                  <a:gd name="T0" fmla="*/ 9 w 19"/>
                  <a:gd name="T1" fmla="*/ 4 h 105"/>
                  <a:gd name="T2" fmla="*/ 19 w 19"/>
                  <a:gd name="T3" fmla="*/ 105 h 105"/>
                  <a:gd name="T4" fmla="*/ 6 w 19"/>
                  <a:gd name="T5" fmla="*/ 47 h 105"/>
                  <a:gd name="T6" fmla="*/ 1 w 19"/>
                  <a:gd name="T7" fmla="*/ 11 h 105"/>
                  <a:gd name="T8" fmla="*/ 9 w 19"/>
                  <a:gd name="T9" fmla="*/ 4 h 105"/>
                </a:gdLst>
                <a:ahLst/>
                <a:cxnLst>
                  <a:cxn ang="0">
                    <a:pos x="T0" y="T1"/>
                  </a:cxn>
                  <a:cxn ang="0">
                    <a:pos x="T2" y="T3"/>
                  </a:cxn>
                  <a:cxn ang="0">
                    <a:pos x="T4" y="T5"/>
                  </a:cxn>
                  <a:cxn ang="0">
                    <a:pos x="T6" y="T7"/>
                  </a:cxn>
                  <a:cxn ang="0">
                    <a:pos x="T8" y="T9"/>
                  </a:cxn>
                </a:cxnLst>
                <a:rect l="0" t="0" r="r" b="b"/>
                <a:pathLst>
                  <a:path w="19" h="105">
                    <a:moveTo>
                      <a:pt x="9" y="4"/>
                    </a:moveTo>
                    <a:cubicBezTo>
                      <a:pt x="12" y="38"/>
                      <a:pt x="16" y="71"/>
                      <a:pt x="19" y="105"/>
                    </a:cubicBezTo>
                    <a:cubicBezTo>
                      <a:pt x="10" y="87"/>
                      <a:pt x="10" y="66"/>
                      <a:pt x="6" y="47"/>
                    </a:cubicBezTo>
                    <a:cubicBezTo>
                      <a:pt x="3" y="35"/>
                      <a:pt x="2" y="23"/>
                      <a:pt x="1" y="11"/>
                    </a:cubicBezTo>
                    <a:cubicBezTo>
                      <a:pt x="0" y="4"/>
                      <a:pt x="1" y="0"/>
                      <a:pt x="9" y="4"/>
                    </a:cubicBezTo>
                    <a:close/>
                  </a:path>
                </a:pathLst>
              </a:custGeom>
              <a:solidFill>
                <a:srgbClr val="A9876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0" name="Freeform 479">
                <a:extLst>
                  <a:ext uri="{FF2B5EF4-FFF2-40B4-BE49-F238E27FC236}">
                    <a16:creationId xmlns:a16="http://schemas.microsoft.com/office/drawing/2014/main" id="{B04ACE80-A89A-48BD-AC70-DCE0199219A6}"/>
                  </a:ext>
                </a:extLst>
              </p:cNvPr>
              <p:cNvSpPr>
                <a:spLocks/>
              </p:cNvSpPr>
              <p:nvPr/>
            </p:nvSpPr>
            <p:spPr bwMode="auto">
              <a:xfrm>
                <a:off x="1947" y="2450"/>
                <a:ext cx="22" cy="111"/>
              </a:xfrm>
              <a:custGeom>
                <a:avLst/>
                <a:gdLst>
                  <a:gd name="T0" fmla="*/ 20 w 20"/>
                  <a:gd name="T1" fmla="*/ 93 h 99"/>
                  <a:gd name="T2" fmla="*/ 11 w 20"/>
                  <a:gd name="T3" fmla="*/ 99 h 99"/>
                  <a:gd name="T4" fmla="*/ 0 w 20"/>
                  <a:gd name="T5" fmla="*/ 0 h 99"/>
                  <a:gd name="T6" fmla="*/ 7 w 20"/>
                  <a:gd name="T7" fmla="*/ 24 h 99"/>
                  <a:gd name="T8" fmla="*/ 20 w 20"/>
                  <a:gd name="T9" fmla="*/ 93 h 99"/>
                </a:gdLst>
                <a:ahLst/>
                <a:cxnLst>
                  <a:cxn ang="0">
                    <a:pos x="T0" y="T1"/>
                  </a:cxn>
                  <a:cxn ang="0">
                    <a:pos x="T2" y="T3"/>
                  </a:cxn>
                  <a:cxn ang="0">
                    <a:pos x="T4" y="T5"/>
                  </a:cxn>
                  <a:cxn ang="0">
                    <a:pos x="T6" y="T7"/>
                  </a:cxn>
                  <a:cxn ang="0">
                    <a:pos x="T8" y="T9"/>
                  </a:cxn>
                </a:cxnLst>
                <a:rect l="0" t="0" r="r" b="b"/>
                <a:pathLst>
                  <a:path w="20" h="99">
                    <a:moveTo>
                      <a:pt x="20" y="93"/>
                    </a:moveTo>
                    <a:cubicBezTo>
                      <a:pt x="18" y="96"/>
                      <a:pt x="15" y="99"/>
                      <a:pt x="11" y="99"/>
                    </a:cubicBezTo>
                    <a:cubicBezTo>
                      <a:pt x="3" y="67"/>
                      <a:pt x="0" y="35"/>
                      <a:pt x="0" y="0"/>
                    </a:cubicBezTo>
                    <a:cubicBezTo>
                      <a:pt x="10" y="7"/>
                      <a:pt x="7" y="17"/>
                      <a:pt x="7" y="24"/>
                    </a:cubicBezTo>
                    <a:cubicBezTo>
                      <a:pt x="10" y="47"/>
                      <a:pt x="6" y="72"/>
                      <a:pt x="20" y="93"/>
                    </a:cubicBezTo>
                    <a:close/>
                  </a:path>
                </a:pathLst>
              </a:custGeom>
              <a:solidFill>
                <a:srgbClr val="8466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1" name="Freeform 480">
                <a:extLst>
                  <a:ext uri="{FF2B5EF4-FFF2-40B4-BE49-F238E27FC236}">
                    <a16:creationId xmlns:a16="http://schemas.microsoft.com/office/drawing/2014/main" id="{78F060F4-54EB-4D68-8F68-C1A11A6544B8}"/>
                  </a:ext>
                </a:extLst>
              </p:cNvPr>
              <p:cNvSpPr>
                <a:spLocks/>
              </p:cNvSpPr>
              <p:nvPr/>
            </p:nvSpPr>
            <p:spPr bwMode="auto">
              <a:xfrm>
                <a:off x="1690" y="2472"/>
                <a:ext cx="21" cy="112"/>
              </a:xfrm>
              <a:custGeom>
                <a:avLst/>
                <a:gdLst>
                  <a:gd name="T0" fmla="*/ 0 w 18"/>
                  <a:gd name="T1" fmla="*/ 0 h 100"/>
                  <a:gd name="T2" fmla="*/ 9 w 18"/>
                  <a:gd name="T3" fmla="*/ 29 h 100"/>
                  <a:gd name="T4" fmla="*/ 15 w 18"/>
                  <a:gd name="T5" fmla="*/ 100 h 100"/>
                  <a:gd name="T6" fmla="*/ 0 w 18"/>
                  <a:gd name="T7" fmla="*/ 0 h 100"/>
                </a:gdLst>
                <a:ahLst/>
                <a:cxnLst>
                  <a:cxn ang="0">
                    <a:pos x="T0" y="T1"/>
                  </a:cxn>
                  <a:cxn ang="0">
                    <a:pos x="T2" y="T3"/>
                  </a:cxn>
                  <a:cxn ang="0">
                    <a:pos x="T4" y="T5"/>
                  </a:cxn>
                  <a:cxn ang="0">
                    <a:pos x="T6" y="T7"/>
                  </a:cxn>
                </a:cxnLst>
                <a:rect l="0" t="0" r="r" b="b"/>
                <a:pathLst>
                  <a:path w="18" h="100">
                    <a:moveTo>
                      <a:pt x="0" y="0"/>
                    </a:moveTo>
                    <a:cubicBezTo>
                      <a:pt x="11" y="7"/>
                      <a:pt x="8" y="19"/>
                      <a:pt x="9" y="29"/>
                    </a:cubicBezTo>
                    <a:cubicBezTo>
                      <a:pt x="13" y="52"/>
                      <a:pt x="18" y="76"/>
                      <a:pt x="15" y="100"/>
                    </a:cubicBezTo>
                    <a:cubicBezTo>
                      <a:pt x="6" y="67"/>
                      <a:pt x="3" y="34"/>
                      <a:pt x="0" y="0"/>
                    </a:cubicBezTo>
                    <a:close/>
                  </a:path>
                </a:pathLst>
              </a:custGeom>
              <a:solidFill>
                <a:srgbClr val="A582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2" name="Freeform 481">
                <a:extLst>
                  <a:ext uri="{FF2B5EF4-FFF2-40B4-BE49-F238E27FC236}">
                    <a16:creationId xmlns:a16="http://schemas.microsoft.com/office/drawing/2014/main" id="{FDD4AE81-EFC1-4F9B-ACE3-77395B4A82C7}"/>
                  </a:ext>
                </a:extLst>
              </p:cNvPr>
              <p:cNvSpPr>
                <a:spLocks/>
              </p:cNvSpPr>
              <p:nvPr/>
            </p:nvSpPr>
            <p:spPr bwMode="auto">
              <a:xfrm>
                <a:off x="1961" y="2261"/>
                <a:ext cx="29" cy="109"/>
              </a:xfrm>
              <a:custGeom>
                <a:avLst/>
                <a:gdLst>
                  <a:gd name="T0" fmla="*/ 3 w 26"/>
                  <a:gd name="T1" fmla="*/ 24 h 97"/>
                  <a:gd name="T2" fmla="*/ 10 w 26"/>
                  <a:gd name="T3" fmla="*/ 0 h 97"/>
                  <a:gd name="T4" fmla="*/ 26 w 26"/>
                  <a:gd name="T5" fmla="*/ 97 h 97"/>
                  <a:gd name="T6" fmla="*/ 0 w 26"/>
                  <a:gd name="T7" fmla="*/ 24 h 97"/>
                  <a:gd name="T8" fmla="*/ 3 w 26"/>
                  <a:gd name="T9" fmla="*/ 24 h 97"/>
                </a:gdLst>
                <a:ahLst/>
                <a:cxnLst>
                  <a:cxn ang="0">
                    <a:pos x="T0" y="T1"/>
                  </a:cxn>
                  <a:cxn ang="0">
                    <a:pos x="T2" y="T3"/>
                  </a:cxn>
                  <a:cxn ang="0">
                    <a:pos x="T4" y="T5"/>
                  </a:cxn>
                  <a:cxn ang="0">
                    <a:pos x="T6" y="T7"/>
                  </a:cxn>
                  <a:cxn ang="0">
                    <a:pos x="T8" y="T9"/>
                  </a:cxn>
                </a:cxnLst>
                <a:rect l="0" t="0" r="r" b="b"/>
                <a:pathLst>
                  <a:path w="26" h="97">
                    <a:moveTo>
                      <a:pt x="3" y="24"/>
                    </a:moveTo>
                    <a:cubicBezTo>
                      <a:pt x="10" y="18"/>
                      <a:pt x="3" y="8"/>
                      <a:pt x="10" y="0"/>
                    </a:cubicBezTo>
                    <a:cubicBezTo>
                      <a:pt x="15" y="33"/>
                      <a:pt x="19" y="65"/>
                      <a:pt x="26" y="97"/>
                    </a:cubicBezTo>
                    <a:cubicBezTo>
                      <a:pt x="11" y="75"/>
                      <a:pt x="16" y="45"/>
                      <a:pt x="0" y="24"/>
                    </a:cubicBezTo>
                    <a:cubicBezTo>
                      <a:pt x="1" y="22"/>
                      <a:pt x="2" y="22"/>
                      <a:pt x="3" y="24"/>
                    </a:cubicBezTo>
                    <a:close/>
                  </a:path>
                </a:pathLst>
              </a:custGeom>
              <a:solidFill>
                <a:srgbClr val="8F76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3" name="Freeform 482">
                <a:extLst>
                  <a:ext uri="{FF2B5EF4-FFF2-40B4-BE49-F238E27FC236}">
                    <a16:creationId xmlns:a16="http://schemas.microsoft.com/office/drawing/2014/main" id="{1B7961B1-3BD4-4ECE-A9CB-91A41BC388C3}"/>
                  </a:ext>
                </a:extLst>
              </p:cNvPr>
              <p:cNvSpPr>
                <a:spLocks/>
              </p:cNvSpPr>
              <p:nvPr/>
            </p:nvSpPr>
            <p:spPr bwMode="auto">
              <a:xfrm>
                <a:off x="1977" y="2208"/>
                <a:ext cx="25" cy="130"/>
              </a:xfrm>
              <a:custGeom>
                <a:avLst/>
                <a:gdLst>
                  <a:gd name="T0" fmla="*/ 0 w 22"/>
                  <a:gd name="T1" fmla="*/ 12 h 116"/>
                  <a:gd name="T2" fmla="*/ 4 w 22"/>
                  <a:gd name="T3" fmla="*/ 0 h 116"/>
                  <a:gd name="T4" fmla="*/ 22 w 22"/>
                  <a:gd name="T5" fmla="*/ 114 h 116"/>
                  <a:gd name="T6" fmla="*/ 20 w 22"/>
                  <a:gd name="T7" fmla="*/ 116 h 116"/>
                  <a:gd name="T8" fmla="*/ 0 w 22"/>
                  <a:gd name="T9" fmla="*/ 12 h 116"/>
                </a:gdLst>
                <a:ahLst/>
                <a:cxnLst>
                  <a:cxn ang="0">
                    <a:pos x="T0" y="T1"/>
                  </a:cxn>
                  <a:cxn ang="0">
                    <a:pos x="T2" y="T3"/>
                  </a:cxn>
                  <a:cxn ang="0">
                    <a:pos x="T4" y="T5"/>
                  </a:cxn>
                  <a:cxn ang="0">
                    <a:pos x="T6" y="T7"/>
                  </a:cxn>
                  <a:cxn ang="0">
                    <a:pos x="T8" y="T9"/>
                  </a:cxn>
                </a:cxnLst>
                <a:rect l="0" t="0" r="r" b="b"/>
                <a:pathLst>
                  <a:path w="22" h="116">
                    <a:moveTo>
                      <a:pt x="0" y="12"/>
                    </a:moveTo>
                    <a:cubicBezTo>
                      <a:pt x="2" y="8"/>
                      <a:pt x="3" y="4"/>
                      <a:pt x="4" y="0"/>
                    </a:cubicBezTo>
                    <a:cubicBezTo>
                      <a:pt x="10" y="38"/>
                      <a:pt x="16" y="76"/>
                      <a:pt x="22" y="114"/>
                    </a:cubicBezTo>
                    <a:cubicBezTo>
                      <a:pt x="21" y="115"/>
                      <a:pt x="21" y="115"/>
                      <a:pt x="20" y="116"/>
                    </a:cubicBezTo>
                    <a:cubicBezTo>
                      <a:pt x="6" y="83"/>
                      <a:pt x="3" y="47"/>
                      <a:pt x="0" y="12"/>
                    </a:cubicBezTo>
                    <a:close/>
                  </a:path>
                </a:pathLst>
              </a:custGeom>
              <a:solidFill>
                <a:srgbClr val="8266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4" name="Freeform 483">
                <a:extLst>
                  <a:ext uri="{FF2B5EF4-FFF2-40B4-BE49-F238E27FC236}">
                    <a16:creationId xmlns:a16="http://schemas.microsoft.com/office/drawing/2014/main" id="{046FF7E3-55F1-4EE3-BB79-0A636FEA32FC}"/>
                  </a:ext>
                </a:extLst>
              </p:cNvPr>
              <p:cNvSpPr>
                <a:spLocks/>
              </p:cNvSpPr>
              <p:nvPr/>
            </p:nvSpPr>
            <p:spPr bwMode="auto">
              <a:xfrm>
                <a:off x="1788" y="1411"/>
                <a:ext cx="35" cy="130"/>
              </a:xfrm>
              <a:custGeom>
                <a:avLst/>
                <a:gdLst>
                  <a:gd name="T0" fmla="*/ 29 w 31"/>
                  <a:gd name="T1" fmla="*/ 108 h 115"/>
                  <a:gd name="T2" fmla="*/ 26 w 31"/>
                  <a:gd name="T3" fmla="*/ 115 h 115"/>
                  <a:gd name="T4" fmla="*/ 10 w 31"/>
                  <a:gd name="T5" fmla="*/ 53 h 115"/>
                  <a:gd name="T6" fmla="*/ 0 w 31"/>
                  <a:gd name="T7" fmla="*/ 9 h 115"/>
                  <a:gd name="T8" fmla="*/ 4 w 31"/>
                  <a:gd name="T9" fmla="*/ 0 h 115"/>
                  <a:gd name="T10" fmla="*/ 23 w 31"/>
                  <a:gd name="T11" fmla="*/ 67 h 115"/>
                  <a:gd name="T12" fmla="*/ 29 w 31"/>
                  <a:gd name="T13" fmla="*/ 108 h 115"/>
                </a:gdLst>
                <a:ahLst/>
                <a:cxnLst>
                  <a:cxn ang="0">
                    <a:pos x="T0" y="T1"/>
                  </a:cxn>
                  <a:cxn ang="0">
                    <a:pos x="T2" y="T3"/>
                  </a:cxn>
                  <a:cxn ang="0">
                    <a:pos x="T4" y="T5"/>
                  </a:cxn>
                  <a:cxn ang="0">
                    <a:pos x="T6" y="T7"/>
                  </a:cxn>
                  <a:cxn ang="0">
                    <a:pos x="T8" y="T9"/>
                  </a:cxn>
                  <a:cxn ang="0">
                    <a:pos x="T10" y="T11"/>
                  </a:cxn>
                  <a:cxn ang="0">
                    <a:pos x="T12" y="T13"/>
                  </a:cxn>
                </a:cxnLst>
                <a:rect l="0" t="0" r="r" b="b"/>
                <a:pathLst>
                  <a:path w="31" h="115">
                    <a:moveTo>
                      <a:pt x="29" y="108"/>
                    </a:moveTo>
                    <a:cubicBezTo>
                      <a:pt x="28" y="110"/>
                      <a:pt x="27" y="113"/>
                      <a:pt x="26" y="115"/>
                    </a:cubicBezTo>
                    <a:cubicBezTo>
                      <a:pt x="27" y="93"/>
                      <a:pt x="18" y="73"/>
                      <a:pt x="10" y="53"/>
                    </a:cubicBezTo>
                    <a:cubicBezTo>
                      <a:pt x="4" y="39"/>
                      <a:pt x="1" y="24"/>
                      <a:pt x="0" y="9"/>
                    </a:cubicBezTo>
                    <a:cubicBezTo>
                      <a:pt x="2" y="6"/>
                      <a:pt x="3" y="3"/>
                      <a:pt x="4" y="0"/>
                    </a:cubicBezTo>
                    <a:cubicBezTo>
                      <a:pt x="8" y="23"/>
                      <a:pt x="11" y="46"/>
                      <a:pt x="23" y="67"/>
                    </a:cubicBezTo>
                    <a:cubicBezTo>
                      <a:pt x="31" y="79"/>
                      <a:pt x="30" y="94"/>
                      <a:pt x="29" y="108"/>
                    </a:cubicBezTo>
                    <a:close/>
                  </a:path>
                </a:pathLst>
              </a:custGeom>
              <a:solidFill>
                <a:srgbClr val="855F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5" name="Freeform 484">
                <a:extLst>
                  <a:ext uri="{FF2B5EF4-FFF2-40B4-BE49-F238E27FC236}">
                    <a16:creationId xmlns:a16="http://schemas.microsoft.com/office/drawing/2014/main" id="{6BA8CF48-94EE-4278-AEC3-4C2F86F39F47}"/>
                  </a:ext>
                </a:extLst>
              </p:cNvPr>
              <p:cNvSpPr>
                <a:spLocks/>
              </p:cNvSpPr>
              <p:nvPr/>
            </p:nvSpPr>
            <p:spPr bwMode="auto">
              <a:xfrm>
                <a:off x="1676" y="2387"/>
                <a:ext cx="14" cy="100"/>
              </a:xfrm>
              <a:custGeom>
                <a:avLst/>
                <a:gdLst>
                  <a:gd name="T0" fmla="*/ 13 w 13"/>
                  <a:gd name="T1" fmla="*/ 76 h 89"/>
                  <a:gd name="T2" fmla="*/ 6 w 13"/>
                  <a:gd name="T3" fmla="*/ 89 h 89"/>
                  <a:gd name="T4" fmla="*/ 4 w 13"/>
                  <a:gd name="T5" fmla="*/ 0 h 89"/>
                  <a:gd name="T6" fmla="*/ 13 w 13"/>
                  <a:gd name="T7" fmla="*/ 76 h 89"/>
                  <a:gd name="T8" fmla="*/ 13 w 13"/>
                  <a:gd name="T9" fmla="*/ 76 h 89"/>
                </a:gdLst>
                <a:ahLst/>
                <a:cxnLst>
                  <a:cxn ang="0">
                    <a:pos x="T0" y="T1"/>
                  </a:cxn>
                  <a:cxn ang="0">
                    <a:pos x="T2" y="T3"/>
                  </a:cxn>
                  <a:cxn ang="0">
                    <a:pos x="T4" y="T5"/>
                  </a:cxn>
                  <a:cxn ang="0">
                    <a:pos x="T6" y="T7"/>
                  </a:cxn>
                  <a:cxn ang="0">
                    <a:pos x="T8" y="T9"/>
                  </a:cxn>
                </a:cxnLst>
                <a:rect l="0" t="0" r="r" b="b"/>
                <a:pathLst>
                  <a:path w="13" h="89">
                    <a:moveTo>
                      <a:pt x="13" y="76"/>
                    </a:moveTo>
                    <a:cubicBezTo>
                      <a:pt x="11" y="80"/>
                      <a:pt x="9" y="84"/>
                      <a:pt x="6" y="89"/>
                    </a:cubicBezTo>
                    <a:cubicBezTo>
                      <a:pt x="3" y="58"/>
                      <a:pt x="0" y="29"/>
                      <a:pt x="4" y="0"/>
                    </a:cubicBezTo>
                    <a:cubicBezTo>
                      <a:pt x="13" y="24"/>
                      <a:pt x="5" y="51"/>
                      <a:pt x="13" y="76"/>
                    </a:cubicBezTo>
                    <a:cubicBezTo>
                      <a:pt x="13" y="76"/>
                      <a:pt x="13" y="76"/>
                      <a:pt x="13" y="76"/>
                    </a:cubicBezTo>
                    <a:close/>
                  </a:path>
                </a:pathLst>
              </a:custGeom>
              <a:solidFill>
                <a:srgbClr val="A582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6" name="Freeform 485">
                <a:extLst>
                  <a:ext uri="{FF2B5EF4-FFF2-40B4-BE49-F238E27FC236}">
                    <a16:creationId xmlns:a16="http://schemas.microsoft.com/office/drawing/2014/main" id="{06D79BD1-B944-4D18-8E3B-12AE9B98C470}"/>
                  </a:ext>
                </a:extLst>
              </p:cNvPr>
              <p:cNvSpPr>
                <a:spLocks/>
              </p:cNvSpPr>
              <p:nvPr/>
            </p:nvSpPr>
            <p:spPr bwMode="auto">
              <a:xfrm>
                <a:off x="1945" y="2174"/>
                <a:ext cx="20" cy="114"/>
              </a:xfrm>
              <a:custGeom>
                <a:avLst/>
                <a:gdLst>
                  <a:gd name="T0" fmla="*/ 17 w 17"/>
                  <a:gd name="T1" fmla="*/ 101 h 101"/>
                  <a:gd name="T2" fmla="*/ 14 w 17"/>
                  <a:gd name="T3" fmla="*/ 101 h 101"/>
                  <a:gd name="T4" fmla="*/ 4 w 17"/>
                  <a:gd name="T5" fmla="*/ 0 h 101"/>
                  <a:gd name="T6" fmla="*/ 17 w 17"/>
                  <a:gd name="T7" fmla="*/ 101 h 101"/>
                </a:gdLst>
                <a:ahLst/>
                <a:cxnLst>
                  <a:cxn ang="0">
                    <a:pos x="T0" y="T1"/>
                  </a:cxn>
                  <a:cxn ang="0">
                    <a:pos x="T2" y="T3"/>
                  </a:cxn>
                  <a:cxn ang="0">
                    <a:pos x="T4" y="T5"/>
                  </a:cxn>
                  <a:cxn ang="0">
                    <a:pos x="T6" y="T7"/>
                  </a:cxn>
                </a:cxnLst>
                <a:rect l="0" t="0" r="r" b="b"/>
                <a:pathLst>
                  <a:path w="17" h="101">
                    <a:moveTo>
                      <a:pt x="17" y="101"/>
                    </a:moveTo>
                    <a:cubicBezTo>
                      <a:pt x="16" y="101"/>
                      <a:pt x="15" y="101"/>
                      <a:pt x="14" y="101"/>
                    </a:cubicBezTo>
                    <a:cubicBezTo>
                      <a:pt x="4" y="68"/>
                      <a:pt x="0" y="35"/>
                      <a:pt x="4" y="0"/>
                    </a:cubicBezTo>
                    <a:cubicBezTo>
                      <a:pt x="8" y="34"/>
                      <a:pt x="13" y="67"/>
                      <a:pt x="17" y="101"/>
                    </a:cubicBezTo>
                    <a:close/>
                  </a:path>
                </a:pathLst>
              </a:custGeom>
              <a:solidFill>
                <a:srgbClr val="8A6F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7" name="Freeform 486">
                <a:extLst>
                  <a:ext uri="{FF2B5EF4-FFF2-40B4-BE49-F238E27FC236}">
                    <a16:creationId xmlns:a16="http://schemas.microsoft.com/office/drawing/2014/main" id="{EF68D882-E4E9-4B13-82E2-B73C5414EED0}"/>
                  </a:ext>
                </a:extLst>
              </p:cNvPr>
              <p:cNvSpPr>
                <a:spLocks/>
              </p:cNvSpPr>
              <p:nvPr/>
            </p:nvSpPr>
            <p:spPr bwMode="auto">
              <a:xfrm>
                <a:off x="1821" y="2114"/>
                <a:ext cx="18" cy="111"/>
              </a:xfrm>
              <a:custGeom>
                <a:avLst/>
                <a:gdLst>
                  <a:gd name="T0" fmla="*/ 16 w 16"/>
                  <a:gd name="T1" fmla="*/ 99 h 99"/>
                  <a:gd name="T2" fmla="*/ 0 w 16"/>
                  <a:gd name="T3" fmla="*/ 1 h 99"/>
                  <a:gd name="T4" fmla="*/ 7 w 16"/>
                  <a:gd name="T5" fmla="*/ 0 h 99"/>
                  <a:gd name="T6" fmla="*/ 16 w 16"/>
                  <a:gd name="T7" fmla="*/ 99 h 99"/>
                  <a:gd name="T8" fmla="*/ 16 w 16"/>
                  <a:gd name="T9" fmla="*/ 99 h 99"/>
                </a:gdLst>
                <a:ahLst/>
                <a:cxnLst>
                  <a:cxn ang="0">
                    <a:pos x="T0" y="T1"/>
                  </a:cxn>
                  <a:cxn ang="0">
                    <a:pos x="T2" y="T3"/>
                  </a:cxn>
                  <a:cxn ang="0">
                    <a:pos x="T4" y="T5"/>
                  </a:cxn>
                  <a:cxn ang="0">
                    <a:pos x="T6" y="T7"/>
                  </a:cxn>
                  <a:cxn ang="0">
                    <a:pos x="T8" y="T9"/>
                  </a:cxn>
                </a:cxnLst>
                <a:rect l="0" t="0" r="r" b="b"/>
                <a:pathLst>
                  <a:path w="16" h="99">
                    <a:moveTo>
                      <a:pt x="16" y="99"/>
                    </a:moveTo>
                    <a:cubicBezTo>
                      <a:pt x="3" y="67"/>
                      <a:pt x="4" y="34"/>
                      <a:pt x="0" y="1"/>
                    </a:cubicBezTo>
                    <a:cubicBezTo>
                      <a:pt x="2" y="0"/>
                      <a:pt x="5" y="0"/>
                      <a:pt x="7" y="0"/>
                    </a:cubicBezTo>
                    <a:cubicBezTo>
                      <a:pt x="10" y="33"/>
                      <a:pt x="13" y="66"/>
                      <a:pt x="16" y="99"/>
                    </a:cubicBezTo>
                    <a:cubicBezTo>
                      <a:pt x="16" y="99"/>
                      <a:pt x="16" y="99"/>
                      <a:pt x="16" y="99"/>
                    </a:cubicBezTo>
                    <a:close/>
                  </a:path>
                </a:pathLst>
              </a:custGeom>
              <a:solidFill>
                <a:srgbClr val="8E70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8" name="Freeform 487">
                <a:extLst>
                  <a:ext uri="{FF2B5EF4-FFF2-40B4-BE49-F238E27FC236}">
                    <a16:creationId xmlns:a16="http://schemas.microsoft.com/office/drawing/2014/main" id="{285B06FC-F82E-464F-AFF5-D1AC326FD6DC}"/>
                  </a:ext>
                </a:extLst>
              </p:cNvPr>
              <p:cNvSpPr>
                <a:spLocks/>
              </p:cNvSpPr>
              <p:nvPr/>
            </p:nvSpPr>
            <p:spPr bwMode="auto">
              <a:xfrm>
                <a:off x="1907" y="1697"/>
                <a:ext cx="18" cy="96"/>
              </a:xfrm>
              <a:custGeom>
                <a:avLst/>
                <a:gdLst>
                  <a:gd name="T0" fmla="*/ 16 w 16"/>
                  <a:gd name="T1" fmla="*/ 86 h 86"/>
                  <a:gd name="T2" fmla="*/ 0 w 16"/>
                  <a:gd name="T3" fmla="*/ 0 h 86"/>
                  <a:gd name="T4" fmla="*/ 5 w 16"/>
                  <a:gd name="T5" fmla="*/ 0 h 86"/>
                  <a:gd name="T6" fmla="*/ 16 w 16"/>
                  <a:gd name="T7" fmla="*/ 86 h 86"/>
                </a:gdLst>
                <a:ahLst/>
                <a:cxnLst>
                  <a:cxn ang="0">
                    <a:pos x="T0" y="T1"/>
                  </a:cxn>
                  <a:cxn ang="0">
                    <a:pos x="T2" y="T3"/>
                  </a:cxn>
                  <a:cxn ang="0">
                    <a:pos x="T4" y="T5"/>
                  </a:cxn>
                  <a:cxn ang="0">
                    <a:pos x="T6" y="T7"/>
                  </a:cxn>
                </a:cxnLst>
                <a:rect l="0" t="0" r="r" b="b"/>
                <a:pathLst>
                  <a:path w="16" h="86">
                    <a:moveTo>
                      <a:pt x="16" y="86"/>
                    </a:moveTo>
                    <a:cubicBezTo>
                      <a:pt x="1" y="59"/>
                      <a:pt x="4" y="29"/>
                      <a:pt x="0" y="0"/>
                    </a:cubicBezTo>
                    <a:cubicBezTo>
                      <a:pt x="2" y="0"/>
                      <a:pt x="3" y="0"/>
                      <a:pt x="5" y="0"/>
                    </a:cubicBezTo>
                    <a:cubicBezTo>
                      <a:pt x="9" y="28"/>
                      <a:pt x="13" y="57"/>
                      <a:pt x="16" y="86"/>
                    </a:cubicBezTo>
                    <a:close/>
                  </a:path>
                </a:pathLst>
              </a:custGeom>
              <a:solidFill>
                <a:srgbClr val="9471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9" name="Freeform 488">
                <a:extLst>
                  <a:ext uri="{FF2B5EF4-FFF2-40B4-BE49-F238E27FC236}">
                    <a16:creationId xmlns:a16="http://schemas.microsoft.com/office/drawing/2014/main" id="{2EAC67D1-567B-4FF2-8E75-804690F4D5A1}"/>
                  </a:ext>
                </a:extLst>
              </p:cNvPr>
              <p:cNvSpPr>
                <a:spLocks/>
              </p:cNvSpPr>
              <p:nvPr/>
            </p:nvSpPr>
            <p:spPr bwMode="auto">
              <a:xfrm>
                <a:off x="1858" y="1684"/>
                <a:ext cx="13" cy="102"/>
              </a:xfrm>
              <a:custGeom>
                <a:avLst/>
                <a:gdLst>
                  <a:gd name="T0" fmla="*/ 4 w 12"/>
                  <a:gd name="T1" fmla="*/ 90 h 90"/>
                  <a:gd name="T2" fmla="*/ 9 w 12"/>
                  <a:gd name="T3" fmla="*/ 0 h 90"/>
                  <a:gd name="T4" fmla="*/ 4 w 12"/>
                  <a:gd name="T5" fmla="*/ 90 h 90"/>
                </a:gdLst>
                <a:ahLst/>
                <a:cxnLst>
                  <a:cxn ang="0">
                    <a:pos x="T0" y="T1"/>
                  </a:cxn>
                  <a:cxn ang="0">
                    <a:pos x="T2" y="T3"/>
                  </a:cxn>
                  <a:cxn ang="0">
                    <a:pos x="T4" y="T5"/>
                  </a:cxn>
                </a:cxnLst>
                <a:rect l="0" t="0" r="r" b="b"/>
                <a:pathLst>
                  <a:path w="12" h="90">
                    <a:moveTo>
                      <a:pt x="4" y="90"/>
                    </a:moveTo>
                    <a:cubicBezTo>
                      <a:pt x="4" y="60"/>
                      <a:pt x="0" y="30"/>
                      <a:pt x="9" y="0"/>
                    </a:cubicBezTo>
                    <a:cubicBezTo>
                      <a:pt x="12" y="30"/>
                      <a:pt x="10" y="60"/>
                      <a:pt x="4" y="90"/>
                    </a:cubicBezTo>
                    <a:close/>
                  </a:path>
                </a:pathLst>
              </a:custGeom>
              <a:solidFill>
                <a:srgbClr val="A17C6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0" name="Freeform 489">
                <a:extLst>
                  <a:ext uri="{FF2B5EF4-FFF2-40B4-BE49-F238E27FC236}">
                    <a16:creationId xmlns:a16="http://schemas.microsoft.com/office/drawing/2014/main" id="{06F80340-6346-49FC-9DCC-8C34FA091D16}"/>
                  </a:ext>
                </a:extLst>
              </p:cNvPr>
              <p:cNvSpPr>
                <a:spLocks/>
              </p:cNvSpPr>
              <p:nvPr/>
            </p:nvSpPr>
            <p:spPr bwMode="auto">
              <a:xfrm>
                <a:off x="1678" y="2278"/>
                <a:ext cx="19" cy="100"/>
              </a:xfrm>
              <a:custGeom>
                <a:avLst/>
                <a:gdLst>
                  <a:gd name="T0" fmla="*/ 16 w 17"/>
                  <a:gd name="T1" fmla="*/ 0 h 89"/>
                  <a:gd name="T2" fmla="*/ 17 w 17"/>
                  <a:gd name="T3" fmla="*/ 89 h 89"/>
                  <a:gd name="T4" fmla="*/ 16 w 17"/>
                  <a:gd name="T5" fmla="*/ 0 h 89"/>
                </a:gdLst>
                <a:ahLst/>
                <a:cxnLst>
                  <a:cxn ang="0">
                    <a:pos x="T0" y="T1"/>
                  </a:cxn>
                  <a:cxn ang="0">
                    <a:pos x="T2" y="T3"/>
                  </a:cxn>
                  <a:cxn ang="0">
                    <a:pos x="T4" y="T5"/>
                  </a:cxn>
                </a:cxnLst>
                <a:rect l="0" t="0" r="r" b="b"/>
                <a:pathLst>
                  <a:path w="17" h="89">
                    <a:moveTo>
                      <a:pt x="16" y="0"/>
                    </a:moveTo>
                    <a:cubicBezTo>
                      <a:pt x="8" y="31"/>
                      <a:pt x="13" y="58"/>
                      <a:pt x="17" y="89"/>
                    </a:cubicBezTo>
                    <a:cubicBezTo>
                      <a:pt x="2" y="63"/>
                      <a:pt x="0" y="14"/>
                      <a:pt x="16" y="0"/>
                    </a:cubicBezTo>
                    <a:close/>
                  </a:path>
                </a:pathLst>
              </a:custGeom>
              <a:solidFill>
                <a:srgbClr val="BB93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1" name="Freeform 490">
                <a:extLst>
                  <a:ext uri="{FF2B5EF4-FFF2-40B4-BE49-F238E27FC236}">
                    <a16:creationId xmlns:a16="http://schemas.microsoft.com/office/drawing/2014/main" id="{AC87CF5A-D039-43B8-9257-0CCD8AA964E7}"/>
                  </a:ext>
                </a:extLst>
              </p:cNvPr>
              <p:cNvSpPr>
                <a:spLocks/>
              </p:cNvSpPr>
              <p:nvPr/>
            </p:nvSpPr>
            <p:spPr bwMode="auto">
              <a:xfrm>
                <a:off x="1866" y="2216"/>
                <a:ext cx="26" cy="65"/>
              </a:xfrm>
              <a:custGeom>
                <a:avLst/>
                <a:gdLst>
                  <a:gd name="T0" fmla="*/ 1 w 23"/>
                  <a:gd name="T1" fmla="*/ 29 h 58"/>
                  <a:gd name="T2" fmla="*/ 0 w 23"/>
                  <a:gd name="T3" fmla="*/ 4 h 58"/>
                  <a:gd name="T4" fmla="*/ 4 w 23"/>
                  <a:gd name="T5" fmla="*/ 0 h 58"/>
                  <a:gd name="T6" fmla="*/ 13 w 23"/>
                  <a:gd name="T7" fmla="*/ 16 h 58"/>
                  <a:gd name="T8" fmla="*/ 11 w 23"/>
                  <a:gd name="T9" fmla="*/ 58 h 58"/>
                  <a:gd name="T10" fmla="*/ 1 w 23"/>
                  <a:gd name="T11" fmla="*/ 29 h 58"/>
                </a:gdLst>
                <a:ahLst/>
                <a:cxnLst>
                  <a:cxn ang="0">
                    <a:pos x="T0" y="T1"/>
                  </a:cxn>
                  <a:cxn ang="0">
                    <a:pos x="T2" y="T3"/>
                  </a:cxn>
                  <a:cxn ang="0">
                    <a:pos x="T4" y="T5"/>
                  </a:cxn>
                  <a:cxn ang="0">
                    <a:pos x="T6" y="T7"/>
                  </a:cxn>
                  <a:cxn ang="0">
                    <a:pos x="T8" y="T9"/>
                  </a:cxn>
                  <a:cxn ang="0">
                    <a:pos x="T10" y="T11"/>
                  </a:cxn>
                </a:cxnLst>
                <a:rect l="0" t="0" r="r" b="b"/>
                <a:pathLst>
                  <a:path w="23" h="58">
                    <a:moveTo>
                      <a:pt x="1" y="29"/>
                    </a:moveTo>
                    <a:cubicBezTo>
                      <a:pt x="1" y="20"/>
                      <a:pt x="1" y="12"/>
                      <a:pt x="0" y="4"/>
                    </a:cubicBezTo>
                    <a:cubicBezTo>
                      <a:pt x="2" y="2"/>
                      <a:pt x="3" y="1"/>
                      <a:pt x="4" y="0"/>
                    </a:cubicBezTo>
                    <a:cubicBezTo>
                      <a:pt x="12" y="3"/>
                      <a:pt x="4" y="14"/>
                      <a:pt x="13" y="16"/>
                    </a:cubicBezTo>
                    <a:cubicBezTo>
                      <a:pt x="23" y="30"/>
                      <a:pt x="4" y="44"/>
                      <a:pt x="11" y="58"/>
                    </a:cubicBezTo>
                    <a:cubicBezTo>
                      <a:pt x="8" y="48"/>
                      <a:pt x="4" y="39"/>
                      <a:pt x="1" y="29"/>
                    </a:cubicBezTo>
                    <a:close/>
                  </a:path>
                </a:pathLst>
              </a:custGeom>
              <a:solidFill>
                <a:srgbClr val="C6A8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2" name="Freeform 491">
                <a:extLst>
                  <a:ext uri="{FF2B5EF4-FFF2-40B4-BE49-F238E27FC236}">
                    <a16:creationId xmlns:a16="http://schemas.microsoft.com/office/drawing/2014/main" id="{BE6E1C03-BC76-4821-A334-0CB3076CD9FB}"/>
                  </a:ext>
                </a:extLst>
              </p:cNvPr>
              <p:cNvSpPr>
                <a:spLocks/>
              </p:cNvSpPr>
              <p:nvPr/>
            </p:nvSpPr>
            <p:spPr bwMode="auto">
              <a:xfrm>
                <a:off x="1702" y="1544"/>
                <a:ext cx="24" cy="106"/>
              </a:xfrm>
              <a:custGeom>
                <a:avLst/>
                <a:gdLst>
                  <a:gd name="T0" fmla="*/ 18 w 22"/>
                  <a:gd name="T1" fmla="*/ 94 h 94"/>
                  <a:gd name="T2" fmla="*/ 11 w 22"/>
                  <a:gd name="T3" fmla="*/ 62 h 94"/>
                  <a:gd name="T4" fmla="*/ 9 w 22"/>
                  <a:gd name="T5" fmla="*/ 1 h 94"/>
                  <a:gd name="T6" fmla="*/ 13 w 22"/>
                  <a:gd name="T7" fmla="*/ 2 h 94"/>
                  <a:gd name="T8" fmla="*/ 22 w 22"/>
                  <a:gd name="T9" fmla="*/ 88 h 94"/>
                  <a:gd name="T10" fmla="*/ 18 w 22"/>
                  <a:gd name="T11" fmla="*/ 94 h 94"/>
                </a:gdLst>
                <a:ahLst/>
                <a:cxnLst>
                  <a:cxn ang="0">
                    <a:pos x="T0" y="T1"/>
                  </a:cxn>
                  <a:cxn ang="0">
                    <a:pos x="T2" y="T3"/>
                  </a:cxn>
                  <a:cxn ang="0">
                    <a:pos x="T4" y="T5"/>
                  </a:cxn>
                  <a:cxn ang="0">
                    <a:pos x="T6" y="T7"/>
                  </a:cxn>
                  <a:cxn ang="0">
                    <a:pos x="T8" y="T9"/>
                  </a:cxn>
                  <a:cxn ang="0">
                    <a:pos x="T10" y="T11"/>
                  </a:cxn>
                </a:cxnLst>
                <a:rect l="0" t="0" r="r" b="b"/>
                <a:pathLst>
                  <a:path w="22" h="94">
                    <a:moveTo>
                      <a:pt x="18" y="94"/>
                    </a:moveTo>
                    <a:cubicBezTo>
                      <a:pt x="10" y="84"/>
                      <a:pt x="18" y="71"/>
                      <a:pt x="11" y="62"/>
                    </a:cubicBezTo>
                    <a:cubicBezTo>
                      <a:pt x="14" y="42"/>
                      <a:pt x="0" y="22"/>
                      <a:pt x="9" y="1"/>
                    </a:cubicBezTo>
                    <a:cubicBezTo>
                      <a:pt x="11" y="0"/>
                      <a:pt x="12" y="0"/>
                      <a:pt x="13" y="2"/>
                    </a:cubicBezTo>
                    <a:cubicBezTo>
                      <a:pt x="16" y="31"/>
                      <a:pt x="14" y="60"/>
                      <a:pt x="22" y="88"/>
                    </a:cubicBezTo>
                    <a:cubicBezTo>
                      <a:pt x="22" y="91"/>
                      <a:pt x="21" y="93"/>
                      <a:pt x="18" y="94"/>
                    </a:cubicBezTo>
                    <a:close/>
                  </a:path>
                </a:pathLst>
              </a:custGeom>
              <a:solidFill>
                <a:srgbClr val="7B54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3" name="Freeform 492">
                <a:extLst>
                  <a:ext uri="{FF2B5EF4-FFF2-40B4-BE49-F238E27FC236}">
                    <a16:creationId xmlns:a16="http://schemas.microsoft.com/office/drawing/2014/main" id="{1C7811B0-4988-48EA-802D-73CBAA205B66}"/>
                  </a:ext>
                </a:extLst>
              </p:cNvPr>
              <p:cNvSpPr>
                <a:spLocks/>
              </p:cNvSpPr>
              <p:nvPr/>
            </p:nvSpPr>
            <p:spPr bwMode="auto">
              <a:xfrm>
                <a:off x="1707" y="1460"/>
                <a:ext cx="14" cy="86"/>
              </a:xfrm>
              <a:custGeom>
                <a:avLst/>
                <a:gdLst>
                  <a:gd name="T0" fmla="*/ 8 w 12"/>
                  <a:gd name="T1" fmla="*/ 77 h 77"/>
                  <a:gd name="T2" fmla="*/ 4 w 12"/>
                  <a:gd name="T3" fmla="*/ 76 h 77"/>
                  <a:gd name="T4" fmla="*/ 0 w 12"/>
                  <a:gd name="T5" fmla="*/ 1 h 77"/>
                  <a:gd name="T6" fmla="*/ 7 w 12"/>
                  <a:gd name="T7" fmla="*/ 0 h 77"/>
                  <a:gd name="T8" fmla="*/ 8 w 12"/>
                  <a:gd name="T9" fmla="*/ 77 h 77"/>
                </a:gdLst>
                <a:ahLst/>
                <a:cxnLst>
                  <a:cxn ang="0">
                    <a:pos x="T0" y="T1"/>
                  </a:cxn>
                  <a:cxn ang="0">
                    <a:pos x="T2" y="T3"/>
                  </a:cxn>
                  <a:cxn ang="0">
                    <a:pos x="T4" y="T5"/>
                  </a:cxn>
                  <a:cxn ang="0">
                    <a:pos x="T6" y="T7"/>
                  </a:cxn>
                  <a:cxn ang="0">
                    <a:pos x="T8" y="T9"/>
                  </a:cxn>
                </a:cxnLst>
                <a:rect l="0" t="0" r="r" b="b"/>
                <a:pathLst>
                  <a:path w="12" h="77">
                    <a:moveTo>
                      <a:pt x="8" y="77"/>
                    </a:moveTo>
                    <a:cubicBezTo>
                      <a:pt x="7" y="77"/>
                      <a:pt x="6" y="77"/>
                      <a:pt x="4" y="76"/>
                    </a:cubicBezTo>
                    <a:cubicBezTo>
                      <a:pt x="3" y="51"/>
                      <a:pt x="2" y="26"/>
                      <a:pt x="0" y="1"/>
                    </a:cubicBezTo>
                    <a:cubicBezTo>
                      <a:pt x="2" y="0"/>
                      <a:pt x="4" y="0"/>
                      <a:pt x="7" y="0"/>
                    </a:cubicBezTo>
                    <a:cubicBezTo>
                      <a:pt x="12" y="26"/>
                      <a:pt x="9" y="52"/>
                      <a:pt x="8" y="77"/>
                    </a:cubicBezTo>
                    <a:close/>
                  </a:path>
                </a:pathLst>
              </a:custGeom>
              <a:solidFill>
                <a:srgbClr val="AC86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4" name="Freeform 493">
                <a:extLst>
                  <a:ext uri="{FF2B5EF4-FFF2-40B4-BE49-F238E27FC236}">
                    <a16:creationId xmlns:a16="http://schemas.microsoft.com/office/drawing/2014/main" id="{665F144E-CB85-4B72-9C83-2EC69E613F38}"/>
                  </a:ext>
                </a:extLst>
              </p:cNvPr>
              <p:cNvSpPr>
                <a:spLocks/>
              </p:cNvSpPr>
              <p:nvPr/>
            </p:nvSpPr>
            <p:spPr bwMode="auto">
              <a:xfrm>
                <a:off x="1981" y="2394"/>
                <a:ext cx="17" cy="91"/>
              </a:xfrm>
              <a:custGeom>
                <a:avLst/>
                <a:gdLst>
                  <a:gd name="T0" fmla="*/ 9 w 15"/>
                  <a:gd name="T1" fmla="*/ 81 h 81"/>
                  <a:gd name="T2" fmla="*/ 12 w 15"/>
                  <a:gd name="T3" fmla="*/ 0 h 81"/>
                  <a:gd name="T4" fmla="*/ 15 w 15"/>
                  <a:gd name="T5" fmla="*/ 77 h 81"/>
                  <a:gd name="T6" fmla="*/ 9 w 15"/>
                  <a:gd name="T7" fmla="*/ 81 h 81"/>
                </a:gdLst>
                <a:ahLst/>
                <a:cxnLst>
                  <a:cxn ang="0">
                    <a:pos x="T0" y="T1"/>
                  </a:cxn>
                  <a:cxn ang="0">
                    <a:pos x="T2" y="T3"/>
                  </a:cxn>
                  <a:cxn ang="0">
                    <a:pos x="T4" y="T5"/>
                  </a:cxn>
                  <a:cxn ang="0">
                    <a:pos x="T6" y="T7"/>
                  </a:cxn>
                </a:cxnLst>
                <a:rect l="0" t="0" r="r" b="b"/>
                <a:pathLst>
                  <a:path w="15" h="81">
                    <a:moveTo>
                      <a:pt x="9" y="81"/>
                    </a:moveTo>
                    <a:cubicBezTo>
                      <a:pt x="13" y="54"/>
                      <a:pt x="0" y="27"/>
                      <a:pt x="12" y="0"/>
                    </a:cubicBezTo>
                    <a:cubicBezTo>
                      <a:pt x="13" y="25"/>
                      <a:pt x="14" y="51"/>
                      <a:pt x="15" y="77"/>
                    </a:cubicBezTo>
                    <a:cubicBezTo>
                      <a:pt x="15" y="80"/>
                      <a:pt x="11" y="80"/>
                      <a:pt x="9" y="81"/>
                    </a:cubicBezTo>
                    <a:close/>
                  </a:path>
                </a:pathLst>
              </a:custGeom>
              <a:solidFill>
                <a:srgbClr val="8A6D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5" name="Freeform 494">
                <a:extLst>
                  <a:ext uri="{FF2B5EF4-FFF2-40B4-BE49-F238E27FC236}">
                    <a16:creationId xmlns:a16="http://schemas.microsoft.com/office/drawing/2014/main" id="{25ECE612-13AC-4F4D-8262-F935A5DC5F0D}"/>
                  </a:ext>
                </a:extLst>
              </p:cNvPr>
              <p:cNvSpPr>
                <a:spLocks/>
              </p:cNvSpPr>
              <p:nvPr/>
            </p:nvSpPr>
            <p:spPr bwMode="auto">
              <a:xfrm>
                <a:off x="1869" y="1759"/>
                <a:ext cx="14" cy="113"/>
              </a:xfrm>
              <a:custGeom>
                <a:avLst/>
                <a:gdLst>
                  <a:gd name="T0" fmla="*/ 7 w 12"/>
                  <a:gd name="T1" fmla="*/ 0 h 101"/>
                  <a:gd name="T2" fmla="*/ 11 w 12"/>
                  <a:gd name="T3" fmla="*/ 101 h 101"/>
                  <a:gd name="T4" fmla="*/ 7 w 12"/>
                  <a:gd name="T5" fmla="*/ 0 h 101"/>
                </a:gdLst>
                <a:ahLst/>
                <a:cxnLst>
                  <a:cxn ang="0">
                    <a:pos x="T0" y="T1"/>
                  </a:cxn>
                  <a:cxn ang="0">
                    <a:pos x="T2" y="T3"/>
                  </a:cxn>
                  <a:cxn ang="0">
                    <a:pos x="T4" y="T5"/>
                  </a:cxn>
                </a:cxnLst>
                <a:rect l="0" t="0" r="r" b="b"/>
                <a:pathLst>
                  <a:path w="12" h="101">
                    <a:moveTo>
                      <a:pt x="7" y="0"/>
                    </a:moveTo>
                    <a:cubicBezTo>
                      <a:pt x="12" y="33"/>
                      <a:pt x="6" y="67"/>
                      <a:pt x="11" y="101"/>
                    </a:cubicBezTo>
                    <a:cubicBezTo>
                      <a:pt x="0" y="67"/>
                      <a:pt x="6" y="33"/>
                      <a:pt x="7" y="0"/>
                    </a:cubicBezTo>
                    <a:close/>
                  </a:path>
                </a:pathLst>
              </a:custGeom>
              <a:solidFill>
                <a:srgbClr val="8B69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6" name="Freeform 495">
                <a:extLst>
                  <a:ext uri="{FF2B5EF4-FFF2-40B4-BE49-F238E27FC236}">
                    <a16:creationId xmlns:a16="http://schemas.microsoft.com/office/drawing/2014/main" id="{E5286601-EE6E-4AD4-8D29-0FA0B58BF0E0}"/>
                  </a:ext>
                </a:extLst>
              </p:cNvPr>
              <p:cNvSpPr>
                <a:spLocks/>
              </p:cNvSpPr>
              <p:nvPr/>
            </p:nvSpPr>
            <p:spPr bwMode="auto">
              <a:xfrm>
                <a:off x="1700" y="2393"/>
                <a:ext cx="14" cy="79"/>
              </a:xfrm>
              <a:custGeom>
                <a:avLst/>
                <a:gdLst>
                  <a:gd name="T0" fmla="*/ 11 w 12"/>
                  <a:gd name="T1" fmla="*/ 58 h 70"/>
                  <a:gd name="T2" fmla="*/ 6 w 12"/>
                  <a:gd name="T3" fmla="*/ 70 h 70"/>
                  <a:gd name="T4" fmla="*/ 3 w 12"/>
                  <a:gd name="T5" fmla="*/ 0 h 70"/>
                  <a:gd name="T6" fmla="*/ 11 w 12"/>
                  <a:gd name="T7" fmla="*/ 58 h 70"/>
                </a:gdLst>
                <a:ahLst/>
                <a:cxnLst>
                  <a:cxn ang="0">
                    <a:pos x="T0" y="T1"/>
                  </a:cxn>
                  <a:cxn ang="0">
                    <a:pos x="T2" y="T3"/>
                  </a:cxn>
                  <a:cxn ang="0">
                    <a:pos x="T4" y="T5"/>
                  </a:cxn>
                  <a:cxn ang="0">
                    <a:pos x="T6" y="T7"/>
                  </a:cxn>
                </a:cxnLst>
                <a:rect l="0" t="0" r="r" b="b"/>
                <a:pathLst>
                  <a:path w="12" h="70">
                    <a:moveTo>
                      <a:pt x="11" y="58"/>
                    </a:moveTo>
                    <a:cubicBezTo>
                      <a:pt x="6" y="61"/>
                      <a:pt x="8" y="66"/>
                      <a:pt x="6" y="70"/>
                    </a:cubicBezTo>
                    <a:cubicBezTo>
                      <a:pt x="0" y="47"/>
                      <a:pt x="2" y="24"/>
                      <a:pt x="3" y="0"/>
                    </a:cubicBezTo>
                    <a:cubicBezTo>
                      <a:pt x="7" y="19"/>
                      <a:pt x="12" y="38"/>
                      <a:pt x="11" y="58"/>
                    </a:cubicBezTo>
                    <a:close/>
                  </a:path>
                </a:pathLst>
              </a:custGeom>
              <a:solidFill>
                <a:srgbClr val="BB93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7" name="Freeform 496">
                <a:extLst>
                  <a:ext uri="{FF2B5EF4-FFF2-40B4-BE49-F238E27FC236}">
                    <a16:creationId xmlns:a16="http://schemas.microsoft.com/office/drawing/2014/main" id="{3113B503-DEFA-4922-97AA-13B01E859722}"/>
                  </a:ext>
                </a:extLst>
              </p:cNvPr>
              <p:cNvSpPr>
                <a:spLocks/>
              </p:cNvSpPr>
              <p:nvPr/>
            </p:nvSpPr>
            <p:spPr bwMode="auto">
              <a:xfrm>
                <a:off x="1804" y="1856"/>
                <a:ext cx="7" cy="95"/>
              </a:xfrm>
              <a:custGeom>
                <a:avLst/>
                <a:gdLst>
                  <a:gd name="T0" fmla="*/ 6 w 6"/>
                  <a:gd name="T1" fmla="*/ 72 h 84"/>
                  <a:gd name="T2" fmla="*/ 0 w 6"/>
                  <a:gd name="T3" fmla="*/ 84 h 84"/>
                  <a:gd name="T4" fmla="*/ 0 w 6"/>
                  <a:gd name="T5" fmla="*/ 0 h 84"/>
                  <a:gd name="T6" fmla="*/ 6 w 6"/>
                  <a:gd name="T7" fmla="*/ 0 h 84"/>
                  <a:gd name="T8" fmla="*/ 6 w 6"/>
                  <a:gd name="T9" fmla="*/ 72 h 84"/>
                </a:gdLst>
                <a:ahLst/>
                <a:cxnLst>
                  <a:cxn ang="0">
                    <a:pos x="T0" y="T1"/>
                  </a:cxn>
                  <a:cxn ang="0">
                    <a:pos x="T2" y="T3"/>
                  </a:cxn>
                  <a:cxn ang="0">
                    <a:pos x="T4" y="T5"/>
                  </a:cxn>
                  <a:cxn ang="0">
                    <a:pos x="T6" y="T7"/>
                  </a:cxn>
                  <a:cxn ang="0">
                    <a:pos x="T8" y="T9"/>
                  </a:cxn>
                </a:cxnLst>
                <a:rect l="0" t="0" r="r" b="b"/>
                <a:pathLst>
                  <a:path w="6" h="84">
                    <a:moveTo>
                      <a:pt x="6" y="72"/>
                    </a:moveTo>
                    <a:cubicBezTo>
                      <a:pt x="4" y="76"/>
                      <a:pt x="2" y="80"/>
                      <a:pt x="0" y="84"/>
                    </a:cubicBezTo>
                    <a:cubicBezTo>
                      <a:pt x="0" y="56"/>
                      <a:pt x="0" y="28"/>
                      <a:pt x="0" y="0"/>
                    </a:cubicBezTo>
                    <a:cubicBezTo>
                      <a:pt x="2" y="0"/>
                      <a:pt x="4" y="0"/>
                      <a:pt x="6" y="0"/>
                    </a:cubicBezTo>
                    <a:cubicBezTo>
                      <a:pt x="6" y="24"/>
                      <a:pt x="6" y="48"/>
                      <a:pt x="6" y="72"/>
                    </a:cubicBezTo>
                    <a:close/>
                  </a:path>
                </a:pathLst>
              </a:custGeom>
              <a:solidFill>
                <a:srgbClr val="8667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8" name="Freeform 497">
                <a:extLst>
                  <a:ext uri="{FF2B5EF4-FFF2-40B4-BE49-F238E27FC236}">
                    <a16:creationId xmlns:a16="http://schemas.microsoft.com/office/drawing/2014/main" id="{CC3F4830-6352-4A13-9BB2-7BA3BCA81723}"/>
                  </a:ext>
                </a:extLst>
              </p:cNvPr>
              <p:cNvSpPr>
                <a:spLocks/>
              </p:cNvSpPr>
              <p:nvPr/>
            </p:nvSpPr>
            <p:spPr bwMode="auto">
              <a:xfrm>
                <a:off x="1749" y="2548"/>
                <a:ext cx="19" cy="81"/>
              </a:xfrm>
              <a:custGeom>
                <a:avLst/>
                <a:gdLst>
                  <a:gd name="T0" fmla="*/ 7 w 17"/>
                  <a:gd name="T1" fmla="*/ 33 h 72"/>
                  <a:gd name="T2" fmla="*/ 7 w 17"/>
                  <a:gd name="T3" fmla="*/ 0 h 72"/>
                  <a:gd name="T4" fmla="*/ 14 w 17"/>
                  <a:gd name="T5" fmla="*/ 72 h 72"/>
                  <a:gd name="T6" fmla="*/ 7 w 17"/>
                  <a:gd name="T7" fmla="*/ 33 h 72"/>
                </a:gdLst>
                <a:ahLst/>
                <a:cxnLst>
                  <a:cxn ang="0">
                    <a:pos x="T0" y="T1"/>
                  </a:cxn>
                  <a:cxn ang="0">
                    <a:pos x="T2" y="T3"/>
                  </a:cxn>
                  <a:cxn ang="0">
                    <a:pos x="T4" y="T5"/>
                  </a:cxn>
                  <a:cxn ang="0">
                    <a:pos x="T6" y="T7"/>
                  </a:cxn>
                </a:cxnLst>
                <a:rect l="0" t="0" r="r" b="b"/>
                <a:pathLst>
                  <a:path w="17" h="72">
                    <a:moveTo>
                      <a:pt x="7" y="33"/>
                    </a:moveTo>
                    <a:cubicBezTo>
                      <a:pt x="13" y="22"/>
                      <a:pt x="0" y="11"/>
                      <a:pt x="7" y="0"/>
                    </a:cubicBezTo>
                    <a:cubicBezTo>
                      <a:pt x="17" y="24"/>
                      <a:pt x="14" y="48"/>
                      <a:pt x="14" y="72"/>
                    </a:cubicBezTo>
                    <a:cubicBezTo>
                      <a:pt x="7" y="60"/>
                      <a:pt x="8" y="46"/>
                      <a:pt x="7" y="33"/>
                    </a:cubicBezTo>
                    <a:close/>
                  </a:path>
                </a:pathLst>
              </a:custGeom>
              <a:solidFill>
                <a:srgbClr val="6B51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9" name="Freeform 498">
                <a:extLst>
                  <a:ext uri="{FF2B5EF4-FFF2-40B4-BE49-F238E27FC236}">
                    <a16:creationId xmlns:a16="http://schemas.microsoft.com/office/drawing/2014/main" id="{E7BBFEEF-9EDB-4688-B5F5-42E67FFD74CB}"/>
                  </a:ext>
                </a:extLst>
              </p:cNvPr>
              <p:cNvSpPr>
                <a:spLocks/>
              </p:cNvSpPr>
              <p:nvPr/>
            </p:nvSpPr>
            <p:spPr bwMode="auto">
              <a:xfrm>
                <a:off x="1751" y="2268"/>
                <a:ext cx="14" cy="74"/>
              </a:xfrm>
              <a:custGeom>
                <a:avLst/>
                <a:gdLst>
                  <a:gd name="T0" fmla="*/ 6 w 12"/>
                  <a:gd name="T1" fmla="*/ 0 h 66"/>
                  <a:gd name="T2" fmla="*/ 9 w 12"/>
                  <a:gd name="T3" fmla="*/ 66 h 66"/>
                  <a:gd name="T4" fmla="*/ 6 w 12"/>
                  <a:gd name="T5" fmla="*/ 0 h 66"/>
                </a:gdLst>
                <a:ahLst/>
                <a:cxnLst>
                  <a:cxn ang="0">
                    <a:pos x="T0" y="T1"/>
                  </a:cxn>
                  <a:cxn ang="0">
                    <a:pos x="T2" y="T3"/>
                  </a:cxn>
                  <a:cxn ang="0">
                    <a:pos x="T4" y="T5"/>
                  </a:cxn>
                </a:cxnLst>
                <a:rect l="0" t="0" r="r" b="b"/>
                <a:pathLst>
                  <a:path w="12" h="66">
                    <a:moveTo>
                      <a:pt x="6" y="0"/>
                    </a:moveTo>
                    <a:cubicBezTo>
                      <a:pt x="12" y="22"/>
                      <a:pt x="10" y="44"/>
                      <a:pt x="9" y="66"/>
                    </a:cubicBezTo>
                    <a:cubicBezTo>
                      <a:pt x="5" y="44"/>
                      <a:pt x="0" y="22"/>
                      <a:pt x="6" y="0"/>
                    </a:cubicBezTo>
                    <a:close/>
                  </a:path>
                </a:pathLst>
              </a:custGeom>
              <a:solidFill>
                <a:srgbClr val="AD896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0" name="Freeform 499">
                <a:extLst>
                  <a:ext uri="{FF2B5EF4-FFF2-40B4-BE49-F238E27FC236}">
                    <a16:creationId xmlns:a16="http://schemas.microsoft.com/office/drawing/2014/main" id="{4E60BB27-48A4-4704-80EB-9704380BBE16}"/>
                  </a:ext>
                </a:extLst>
              </p:cNvPr>
              <p:cNvSpPr>
                <a:spLocks/>
              </p:cNvSpPr>
              <p:nvPr/>
            </p:nvSpPr>
            <p:spPr bwMode="auto">
              <a:xfrm>
                <a:off x="1702" y="1791"/>
                <a:ext cx="11" cy="79"/>
              </a:xfrm>
              <a:custGeom>
                <a:avLst/>
                <a:gdLst>
                  <a:gd name="T0" fmla="*/ 10 w 10"/>
                  <a:gd name="T1" fmla="*/ 70 h 70"/>
                  <a:gd name="T2" fmla="*/ 3 w 10"/>
                  <a:gd name="T3" fmla="*/ 70 h 70"/>
                  <a:gd name="T4" fmla="*/ 6 w 10"/>
                  <a:gd name="T5" fmla="*/ 0 h 70"/>
                  <a:gd name="T6" fmla="*/ 10 w 10"/>
                  <a:gd name="T7" fmla="*/ 70 h 70"/>
                </a:gdLst>
                <a:ahLst/>
                <a:cxnLst>
                  <a:cxn ang="0">
                    <a:pos x="T0" y="T1"/>
                  </a:cxn>
                  <a:cxn ang="0">
                    <a:pos x="T2" y="T3"/>
                  </a:cxn>
                  <a:cxn ang="0">
                    <a:pos x="T4" y="T5"/>
                  </a:cxn>
                  <a:cxn ang="0">
                    <a:pos x="T6" y="T7"/>
                  </a:cxn>
                </a:cxnLst>
                <a:rect l="0" t="0" r="r" b="b"/>
                <a:pathLst>
                  <a:path w="10" h="70">
                    <a:moveTo>
                      <a:pt x="10" y="70"/>
                    </a:moveTo>
                    <a:cubicBezTo>
                      <a:pt x="8" y="70"/>
                      <a:pt x="5" y="70"/>
                      <a:pt x="3" y="70"/>
                    </a:cubicBezTo>
                    <a:cubicBezTo>
                      <a:pt x="2" y="46"/>
                      <a:pt x="0" y="23"/>
                      <a:pt x="6" y="0"/>
                    </a:cubicBezTo>
                    <a:cubicBezTo>
                      <a:pt x="8" y="23"/>
                      <a:pt x="5" y="47"/>
                      <a:pt x="10" y="70"/>
                    </a:cubicBezTo>
                    <a:close/>
                  </a:path>
                </a:pathLst>
              </a:custGeom>
              <a:solidFill>
                <a:srgbClr val="906B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1" name="Freeform 500">
                <a:extLst>
                  <a:ext uri="{FF2B5EF4-FFF2-40B4-BE49-F238E27FC236}">
                    <a16:creationId xmlns:a16="http://schemas.microsoft.com/office/drawing/2014/main" id="{8D66FC71-50A9-46A6-BA84-7C90D8F92631}"/>
                  </a:ext>
                </a:extLst>
              </p:cNvPr>
              <p:cNvSpPr>
                <a:spLocks/>
              </p:cNvSpPr>
              <p:nvPr/>
            </p:nvSpPr>
            <p:spPr bwMode="auto">
              <a:xfrm>
                <a:off x="1675" y="2009"/>
                <a:ext cx="21" cy="73"/>
              </a:xfrm>
              <a:custGeom>
                <a:avLst/>
                <a:gdLst>
                  <a:gd name="T0" fmla="*/ 11 w 19"/>
                  <a:gd name="T1" fmla="*/ 0 h 65"/>
                  <a:gd name="T2" fmla="*/ 17 w 19"/>
                  <a:gd name="T3" fmla="*/ 0 h 65"/>
                  <a:gd name="T4" fmla="*/ 17 w 19"/>
                  <a:gd name="T5" fmla="*/ 4 h 65"/>
                  <a:gd name="T6" fmla="*/ 16 w 19"/>
                  <a:gd name="T7" fmla="*/ 51 h 65"/>
                  <a:gd name="T8" fmla="*/ 10 w 19"/>
                  <a:gd name="T9" fmla="*/ 65 h 65"/>
                  <a:gd name="T10" fmla="*/ 11 w 19"/>
                  <a:gd name="T11" fmla="*/ 0 h 65"/>
                </a:gdLst>
                <a:ahLst/>
                <a:cxnLst>
                  <a:cxn ang="0">
                    <a:pos x="T0" y="T1"/>
                  </a:cxn>
                  <a:cxn ang="0">
                    <a:pos x="T2" y="T3"/>
                  </a:cxn>
                  <a:cxn ang="0">
                    <a:pos x="T4" y="T5"/>
                  </a:cxn>
                  <a:cxn ang="0">
                    <a:pos x="T6" y="T7"/>
                  </a:cxn>
                  <a:cxn ang="0">
                    <a:pos x="T8" y="T9"/>
                  </a:cxn>
                  <a:cxn ang="0">
                    <a:pos x="T10" y="T11"/>
                  </a:cxn>
                </a:cxnLst>
                <a:rect l="0" t="0" r="r" b="b"/>
                <a:pathLst>
                  <a:path w="19" h="65">
                    <a:moveTo>
                      <a:pt x="11" y="0"/>
                    </a:moveTo>
                    <a:cubicBezTo>
                      <a:pt x="13" y="0"/>
                      <a:pt x="15" y="0"/>
                      <a:pt x="17" y="0"/>
                    </a:cubicBezTo>
                    <a:cubicBezTo>
                      <a:pt x="18" y="2"/>
                      <a:pt x="18" y="3"/>
                      <a:pt x="17" y="4"/>
                    </a:cubicBezTo>
                    <a:cubicBezTo>
                      <a:pt x="14" y="19"/>
                      <a:pt x="17" y="35"/>
                      <a:pt x="16" y="51"/>
                    </a:cubicBezTo>
                    <a:cubicBezTo>
                      <a:pt x="15" y="56"/>
                      <a:pt x="19" y="64"/>
                      <a:pt x="10" y="65"/>
                    </a:cubicBezTo>
                    <a:cubicBezTo>
                      <a:pt x="0" y="43"/>
                      <a:pt x="14" y="22"/>
                      <a:pt x="11" y="0"/>
                    </a:cubicBezTo>
                    <a:close/>
                  </a:path>
                </a:pathLst>
              </a:custGeom>
              <a:solidFill>
                <a:srgbClr val="8456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2" name="Freeform 501">
                <a:extLst>
                  <a:ext uri="{FF2B5EF4-FFF2-40B4-BE49-F238E27FC236}">
                    <a16:creationId xmlns:a16="http://schemas.microsoft.com/office/drawing/2014/main" id="{5159B5FA-659E-471B-B57F-3DE405AEC08E}"/>
                  </a:ext>
                </a:extLst>
              </p:cNvPr>
              <p:cNvSpPr>
                <a:spLocks/>
              </p:cNvSpPr>
              <p:nvPr/>
            </p:nvSpPr>
            <p:spPr bwMode="auto">
              <a:xfrm>
                <a:off x="1686" y="2014"/>
                <a:ext cx="9" cy="88"/>
              </a:xfrm>
              <a:custGeom>
                <a:avLst/>
                <a:gdLst>
                  <a:gd name="T0" fmla="*/ 0 w 8"/>
                  <a:gd name="T1" fmla="*/ 61 h 79"/>
                  <a:gd name="T2" fmla="*/ 4 w 8"/>
                  <a:gd name="T3" fmla="*/ 23 h 79"/>
                  <a:gd name="T4" fmla="*/ 7 w 8"/>
                  <a:gd name="T5" fmla="*/ 0 h 79"/>
                  <a:gd name="T6" fmla="*/ 7 w 8"/>
                  <a:gd name="T7" fmla="*/ 79 h 79"/>
                  <a:gd name="T8" fmla="*/ 0 w 8"/>
                  <a:gd name="T9" fmla="*/ 61 h 79"/>
                </a:gdLst>
                <a:ahLst/>
                <a:cxnLst>
                  <a:cxn ang="0">
                    <a:pos x="T0" y="T1"/>
                  </a:cxn>
                  <a:cxn ang="0">
                    <a:pos x="T2" y="T3"/>
                  </a:cxn>
                  <a:cxn ang="0">
                    <a:pos x="T4" y="T5"/>
                  </a:cxn>
                  <a:cxn ang="0">
                    <a:pos x="T6" y="T7"/>
                  </a:cxn>
                  <a:cxn ang="0">
                    <a:pos x="T8" y="T9"/>
                  </a:cxn>
                </a:cxnLst>
                <a:rect l="0" t="0" r="r" b="b"/>
                <a:pathLst>
                  <a:path w="8" h="79">
                    <a:moveTo>
                      <a:pt x="0" y="61"/>
                    </a:moveTo>
                    <a:cubicBezTo>
                      <a:pt x="8" y="49"/>
                      <a:pt x="2" y="35"/>
                      <a:pt x="4" y="23"/>
                    </a:cubicBezTo>
                    <a:cubicBezTo>
                      <a:pt x="5" y="15"/>
                      <a:pt x="1" y="7"/>
                      <a:pt x="7" y="0"/>
                    </a:cubicBezTo>
                    <a:cubicBezTo>
                      <a:pt x="7" y="25"/>
                      <a:pt x="7" y="50"/>
                      <a:pt x="7" y="79"/>
                    </a:cubicBezTo>
                    <a:cubicBezTo>
                      <a:pt x="4" y="71"/>
                      <a:pt x="2" y="66"/>
                      <a:pt x="0" y="61"/>
                    </a:cubicBezTo>
                    <a:close/>
                  </a:path>
                </a:pathLst>
              </a:custGeom>
              <a:solidFill>
                <a:srgbClr val="BB93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3" name="Freeform 502">
                <a:extLst>
                  <a:ext uri="{FF2B5EF4-FFF2-40B4-BE49-F238E27FC236}">
                    <a16:creationId xmlns:a16="http://schemas.microsoft.com/office/drawing/2014/main" id="{D040C262-FF8B-41C6-BE1F-861D162752EF}"/>
                  </a:ext>
                </a:extLst>
              </p:cNvPr>
              <p:cNvSpPr>
                <a:spLocks/>
              </p:cNvSpPr>
              <p:nvPr/>
            </p:nvSpPr>
            <p:spPr bwMode="auto">
              <a:xfrm>
                <a:off x="1885" y="1316"/>
                <a:ext cx="12" cy="73"/>
              </a:xfrm>
              <a:custGeom>
                <a:avLst/>
                <a:gdLst>
                  <a:gd name="T0" fmla="*/ 7 w 11"/>
                  <a:gd name="T1" fmla="*/ 65 h 65"/>
                  <a:gd name="T2" fmla="*/ 2 w 11"/>
                  <a:gd name="T3" fmla="*/ 0 h 65"/>
                  <a:gd name="T4" fmla="*/ 7 w 11"/>
                  <a:gd name="T5" fmla="*/ 65 h 65"/>
                </a:gdLst>
                <a:ahLst/>
                <a:cxnLst>
                  <a:cxn ang="0">
                    <a:pos x="T0" y="T1"/>
                  </a:cxn>
                  <a:cxn ang="0">
                    <a:pos x="T2" y="T3"/>
                  </a:cxn>
                  <a:cxn ang="0">
                    <a:pos x="T4" y="T5"/>
                  </a:cxn>
                </a:cxnLst>
                <a:rect l="0" t="0" r="r" b="b"/>
                <a:pathLst>
                  <a:path w="11" h="65">
                    <a:moveTo>
                      <a:pt x="7" y="65"/>
                    </a:moveTo>
                    <a:cubicBezTo>
                      <a:pt x="0" y="44"/>
                      <a:pt x="6" y="21"/>
                      <a:pt x="2" y="0"/>
                    </a:cubicBezTo>
                    <a:cubicBezTo>
                      <a:pt x="11" y="21"/>
                      <a:pt x="5" y="44"/>
                      <a:pt x="7" y="65"/>
                    </a:cubicBezTo>
                    <a:close/>
                  </a:path>
                </a:pathLst>
              </a:custGeom>
              <a:solidFill>
                <a:srgbClr val="AF8A6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4" name="Freeform 503">
                <a:extLst>
                  <a:ext uri="{FF2B5EF4-FFF2-40B4-BE49-F238E27FC236}">
                    <a16:creationId xmlns:a16="http://schemas.microsoft.com/office/drawing/2014/main" id="{27860432-4DAF-4E7D-94A3-176CC68BA672}"/>
                  </a:ext>
                </a:extLst>
              </p:cNvPr>
              <p:cNvSpPr>
                <a:spLocks/>
              </p:cNvSpPr>
              <p:nvPr/>
            </p:nvSpPr>
            <p:spPr bwMode="auto">
              <a:xfrm>
                <a:off x="1767" y="1728"/>
                <a:ext cx="14" cy="58"/>
              </a:xfrm>
              <a:custGeom>
                <a:avLst/>
                <a:gdLst>
                  <a:gd name="T0" fmla="*/ 11 w 13"/>
                  <a:gd name="T1" fmla="*/ 34 h 51"/>
                  <a:gd name="T2" fmla="*/ 7 w 13"/>
                  <a:gd name="T3" fmla="*/ 51 h 51"/>
                  <a:gd name="T4" fmla="*/ 0 w 13"/>
                  <a:gd name="T5" fmla="*/ 0 h 51"/>
                  <a:gd name="T6" fmla="*/ 11 w 13"/>
                  <a:gd name="T7" fmla="*/ 34 h 51"/>
                </a:gdLst>
                <a:ahLst/>
                <a:cxnLst>
                  <a:cxn ang="0">
                    <a:pos x="T0" y="T1"/>
                  </a:cxn>
                  <a:cxn ang="0">
                    <a:pos x="T2" y="T3"/>
                  </a:cxn>
                  <a:cxn ang="0">
                    <a:pos x="T4" y="T5"/>
                  </a:cxn>
                  <a:cxn ang="0">
                    <a:pos x="T6" y="T7"/>
                  </a:cxn>
                </a:cxnLst>
                <a:rect l="0" t="0" r="r" b="b"/>
                <a:pathLst>
                  <a:path w="13" h="51">
                    <a:moveTo>
                      <a:pt x="11" y="34"/>
                    </a:moveTo>
                    <a:cubicBezTo>
                      <a:pt x="6" y="39"/>
                      <a:pt x="9" y="45"/>
                      <a:pt x="7" y="51"/>
                    </a:cubicBezTo>
                    <a:cubicBezTo>
                      <a:pt x="1" y="36"/>
                      <a:pt x="7" y="20"/>
                      <a:pt x="0" y="0"/>
                    </a:cubicBezTo>
                    <a:cubicBezTo>
                      <a:pt x="12" y="13"/>
                      <a:pt x="13" y="23"/>
                      <a:pt x="11" y="34"/>
                    </a:cubicBezTo>
                    <a:close/>
                  </a:path>
                </a:pathLst>
              </a:custGeom>
              <a:solidFill>
                <a:srgbClr val="A982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5" name="Freeform 504">
                <a:extLst>
                  <a:ext uri="{FF2B5EF4-FFF2-40B4-BE49-F238E27FC236}">
                    <a16:creationId xmlns:a16="http://schemas.microsoft.com/office/drawing/2014/main" id="{615565AD-0FFF-489D-85C6-3968447D7313}"/>
                  </a:ext>
                </a:extLst>
              </p:cNvPr>
              <p:cNvSpPr>
                <a:spLocks/>
              </p:cNvSpPr>
              <p:nvPr/>
            </p:nvSpPr>
            <p:spPr bwMode="auto">
              <a:xfrm>
                <a:off x="1780" y="2234"/>
                <a:ext cx="18" cy="48"/>
              </a:xfrm>
              <a:custGeom>
                <a:avLst/>
                <a:gdLst>
                  <a:gd name="T0" fmla="*/ 16 w 16"/>
                  <a:gd name="T1" fmla="*/ 24 h 43"/>
                  <a:gd name="T2" fmla="*/ 16 w 16"/>
                  <a:gd name="T3" fmla="*/ 28 h 43"/>
                  <a:gd name="T4" fmla="*/ 4 w 16"/>
                  <a:gd name="T5" fmla="*/ 26 h 43"/>
                  <a:gd name="T6" fmla="*/ 0 w 16"/>
                  <a:gd name="T7" fmla="*/ 16 h 43"/>
                  <a:gd name="T8" fmla="*/ 1 w 16"/>
                  <a:gd name="T9" fmla="*/ 3 h 43"/>
                  <a:gd name="T10" fmla="*/ 5 w 16"/>
                  <a:gd name="T11" fmla="*/ 0 h 43"/>
                  <a:gd name="T12" fmla="*/ 16 w 16"/>
                  <a:gd name="T13" fmla="*/ 24 h 43"/>
                </a:gdLst>
                <a:ahLst/>
                <a:cxnLst>
                  <a:cxn ang="0">
                    <a:pos x="T0" y="T1"/>
                  </a:cxn>
                  <a:cxn ang="0">
                    <a:pos x="T2" y="T3"/>
                  </a:cxn>
                  <a:cxn ang="0">
                    <a:pos x="T4" y="T5"/>
                  </a:cxn>
                  <a:cxn ang="0">
                    <a:pos x="T6" y="T7"/>
                  </a:cxn>
                  <a:cxn ang="0">
                    <a:pos x="T8" y="T9"/>
                  </a:cxn>
                  <a:cxn ang="0">
                    <a:pos x="T10" y="T11"/>
                  </a:cxn>
                  <a:cxn ang="0">
                    <a:pos x="T12" y="T13"/>
                  </a:cxn>
                </a:cxnLst>
                <a:rect l="0" t="0" r="r" b="b"/>
                <a:pathLst>
                  <a:path w="16" h="43">
                    <a:moveTo>
                      <a:pt x="16" y="24"/>
                    </a:moveTo>
                    <a:cubicBezTo>
                      <a:pt x="16" y="25"/>
                      <a:pt x="16" y="27"/>
                      <a:pt x="16" y="28"/>
                    </a:cubicBezTo>
                    <a:cubicBezTo>
                      <a:pt x="11" y="30"/>
                      <a:pt x="5" y="43"/>
                      <a:pt x="4" y="26"/>
                    </a:cubicBezTo>
                    <a:cubicBezTo>
                      <a:pt x="4" y="22"/>
                      <a:pt x="4" y="18"/>
                      <a:pt x="0" y="16"/>
                    </a:cubicBezTo>
                    <a:cubicBezTo>
                      <a:pt x="2" y="12"/>
                      <a:pt x="2" y="8"/>
                      <a:pt x="1" y="3"/>
                    </a:cubicBezTo>
                    <a:cubicBezTo>
                      <a:pt x="2" y="2"/>
                      <a:pt x="4" y="1"/>
                      <a:pt x="5" y="0"/>
                    </a:cubicBezTo>
                    <a:cubicBezTo>
                      <a:pt x="10" y="7"/>
                      <a:pt x="8" y="18"/>
                      <a:pt x="16" y="24"/>
                    </a:cubicBezTo>
                    <a:close/>
                  </a:path>
                </a:pathLst>
              </a:custGeom>
              <a:solidFill>
                <a:srgbClr val="CCA6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6" name="Freeform 505">
                <a:extLst>
                  <a:ext uri="{FF2B5EF4-FFF2-40B4-BE49-F238E27FC236}">
                    <a16:creationId xmlns:a16="http://schemas.microsoft.com/office/drawing/2014/main" id="{01A45CCF-FC64-4D0F-ACC4-F3EC4BDC7107}"/>
                  </a:ext>
                </a:extLst>
              </p:cNvPr>
              <p:cNvSpPr>
                <a:spLocks/>
              </p:cNvSpPr>
              <p:nvPr/>
            </p:nvSpPr>
            <p:spPr bwMode="auto">
              <a:xfrm>
                <a:off x="1925" y="2539"/>
                <a:ext cx="17" cy="25"/>
              </a:xfrm>
              <a:custGeom>
                <a:avLst/>
                <a:gdLst>
                  <a:gd name="T0" fmla="*/ 0 w 15"/>
                  <a:gd name="T1" fmla="*/ 0 h 22"/>
                  <a:gd name="T2" fmla="*/ 8 w 15"/>
                  <a:gd name="T3" fmla="*/ 0 h 22"/>
                  <a:gd name="T4" fmla="*/ 0 w 15"/>
                  <a:gd name="T5" fmla="*/ 22 h 22"/>
                  <a:gd name="T6" fmla="*/ 0 w 15"/>
                  <a:gd name="T7" fmla="*/ 0 h 22"/>
                </a:gdLst>
                <a:ahLst/>
                <a:cxnLst>
                  <a:cxn ang="0">
                    <a:pos x="T0" y="T1"/>
                  </a:cxn>
                  <a:cxn ang="0">
                    <a:pos x="T2" y="T3"/>
                  </a:cxn>
                  <a:cxn ang="0">
                    <a:pos x="T4" y="T5"/>
                  </a:cxn>
                  <a:cxn ang="0">
                    <a:pos x="T6" y="T7"/>
                  </a:cxn>
                </a:cxnLst>
                <a:rect l="0" t="0" r="r" b="b"/>
                <a:pathLst>
                  <a:path w="15" h="22">
                    <a:moveTo>
                      <a:pt x="0" y="0"/>
                    </a:moveTo>
                    <a:cubicBezTo>
                      <a:pt x="3" y="1"/>
                      <a:pt x="5" y="10"/>
                      <a:pt x="8" y="0"/>
                    </a:cubicBezTo>
                    <a:cubicBezTo>
                      <a:pt x="14" y="9"/>
                      <a:pt x="15" y="17"/>
                      <a:pt x="0" y="22"/>
                    </a:cubicBezTo>
                    <a:cubicBezTo>
                      <a:pt x="0" y="14"/>
                      <a:pt x="0" y="7"/>
                      <a:pt x="0" y="0"/>
                    </a:cubicBezTo>
                    <a:close/>
                  </a:path>
                </a:pathLst>
              </a:custGeom>
              <a:solidFill>
                <a:srgbClr val="B58F7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7" name="Freeform 506">
                <a:extLst>
                  <a:ext uri="{FF2B5EF4-FFF2-40B4-BE49-F238E27FC236}">
                    <a16:creationId xmlns:a16="http://schemas.microsoft.com/office/drawing/2014/main" id="{B4D71E5B-517B-475C-AB09-CCD633A7C469}"/>
                  </a:ext>
                </a:extLst>
              </p:cNvPr>
              <p:cNvSpPr>
                <a:spLocks/>
              </p:cNvSpPr>
              <p:nvPr/>
            </p:nvSpPr>
            <p:spPr bwMode="auto">
              <a:xfrm>
                <a:off x="1633" y="1838"/>
                <a:ext cx="11" cy="51"/>
              </a:xfrm>
              <a:custGeom>
                <a:avLst/>
                <a:gdLst>
                  <a:gd name="T0" fmla="*/ 4 w 10"/>
                  <a:gd name="T1" fmla="*/ 0 h 45"/>
                  <a:gd name="T2" fmla="*/ 6 w 10"/>
                  <a:gd name="T3" fmla="*/ 45 h 45"/>
                  <a:gd name="T4" fmla="*/ 4 w 10"/>
                  <a:gd name="T5" fmla="*/ 0 h 45"/>
                </a:gdLst>
                <a:ahLst/>
                <a:cxnLst>
                  <a:cxn ang="0">
                    <a:pos x="T0" y="T1"/>
                  </a:cxn>
                  <a:cxn ang="0">
                    <a:pos x="T2" y="T3"/>
                  </a:cxn>
                  <a:cxn ang="0">
                    <a:pos x="T4" y="T5"/>
                  </a:cxn>
                </a:cxnLst>
                <a:rect l="0" t="0" r="r" b="b"/>
                <a:pathLst>
                  <a:path w="10" h="45">
                    <a:moveTo>
                      <a:pt x="4" y="0"/>
                    </a:moveTo>
                    <a:cubicBezTo>
                      <a:pt x="10" y="14"/>
                      <a:pt x="6" y="30"/>
                      <a:pt x="6" y="45"/>
                    </a:cubicBezTo>
                    <a:cubicBezTo>
                      <a:pt x="0" y="30"/>
                      <a:pt x="3" y="15"/>
                      <a:pt x="4" y="0"/>
                    </a:cubicBezTo>
                    <a:close/>
                  </a:path>
                </a:pathLst>
              </a:custGeom>
              <a:solidFill>
                <a:srgbClr val="B187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8" name="Freeform 507">
                <a:extLst>
                  <a:ext uri="{FF2B5EF4-FFF2-40B4-BE49-F238E27FC236}">
                    <a16:creationId xmlns:a16="http://schemas.microsoft.com/office/drawing/2014/main" id="{1ABFF106-4B9B-40EE-B0AB-E446144465B1}"/>
                  </a:ext>
                </a:extLst>
              </p:cNvPr>
              <p:cNvSpPr>
                <a:spLocks/>
              </p:cNvSpPr>
              <p:nvPr/>
            </p:nvSpPr>
            <p:spPr bwMode="auto">
              <a:xfrm>
                <a:off x="1432" y="961"/>
                <a:ext cx="108" cy="69"/>
              </a:xfrm>
              <a:custGeom>
                <a:avLst/>
                <a:gdLst>
                  <a:gd name="T0" fmla="*/ 86 w 96"/>
                  <a:gd name="T1" fmla="*/ 58 h 61"/>
                  <a:gd name="T2" fmla="*/ 70 w 96"/>
                  <a:gd name="T3" fmla="*/ 58 h 61"/>
                  <a:gd name="T4" fmla="*/ 58 w 96"/>
                  <a:gd name="T5" fmla="*/ 57 h 61"/>
                  <a:gd name="T6" fmla="*/ 6 w 96"/>
                  <a:gd name="T7" fmla="*/ 48 h 61"/>
                  <a:gd name="T8" fmla="*/ 16 w 96"/>
                  <a:gd name="T9" fmla="*/ 25 h 61"/>
                  <a:gd name="T10" fmla="*/ 16 w 96"/>
                  <a:gd name="T11" fmla="*/ 20 h 61"/>
                  <a:gd name="T12" fmla="*/ 26 w 96"/>
                  <a:gd name="T13" fmla="*/ 5 h 61"/>
                  <a:gd name="T14" fmla="*/ 26 w 96"/>
                  <a:gd name="T15" fmla="*/ 9 h 61"/>
                  <a:gd name="T16" fmla="*/ 46 w 96"/>
                  <a:gd name="T17" fmla="*/ 22 h 61"/>
                  <a:gd name="T18" fmla="*/ 47 w 96"/>
                  <a:gd name="T19" fmla="*/ 31 h 61"/>
                  <a:gd name="T20" fmla="*/ 54 w 96"/>
                  <a:gd name="T21" fmla="*/ 3 h 61"/>
                  <a:gd name="T22" fmla="*/ 68 w 96"/>
                  <a:gd name="T23" fmla="*/ 25 h 61"/>
                  <a:gd name="T24" fmla="*/ 72 w 96"/>
                  <a:gd name="T25" fmla="*/ 30 h 61"/>
                  <a:gd name="T26" fmla="*/ 73 w 96"/>
                  <a:gd name="T27" fmla="*/ 8 h 61"/>
                  <a:gd name="T28" fmla="*/ 81 w 96"/>
                  <a:gd name="T29" fmla="*/ 13 h 61"/>
                  <a:gd name="T30" fmla="*/ 95 w 96"/>
                  <a:gd name="T31" fmla="*/ 51 h 61"/>
                  <a:gd name="T32" fmla="*/ 86 w 96"/>
                  <a:gd name="T33" fmla="*/ 58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6" h="61">
                    <a:moveTo>
                      <a:pt x="86" y="58"/>
                    </a:moveTo>
                    <a:cubicBezTo>
                      <a:pt x="81" y="58"/>
                      <a:pt x="75" y="58"/>
                      <a:pt x="70" y="58"/>
                    </a:cubicBezTo>
                    <a:cubicBezTo>
                      <a:pt x="66" y="61"/>
                      <a:pt x="62" y="61"/>
                      <a:pt x="58" y="57"/>
                    </a:cubicBezTo>
                    <a:cubicBezTo>
                      <a:pt x="40" y="57"/>
                      <a:pt x="23" y="55"/>
                      <a:pt x="6" y="48"/>
                    </a:cubicBezTo>
                    <a:cubicBezTo>
                      <a:pt x="0" y="32"/>
                      <a:pt x="0" y="32"/>
                      <a:pt x="16" y="25"/>
                    </a:cubicBezTo>
                    <a:cubicBezTo>
                      <a:pt x="17" y="24"/>
                      <a:pt x="16" y="21"/>
                      <a:pt x="16" y="20"/>
                    </a:cubicBezTo>
                    <a:cubicBezTo>
                      <a:pt x="17" y="14"/>
                      <a:pt x="16" y="6"/>
                      <a:pt x="26" y="5"/>
                    </a:cubicBezTo>
                    <a:cubicBezTo>
                      <a:pt x="26" y="6"/>
                      <a:pt x="26" y="8"/>
                      <a:pt x="26" y="9"/>
                    </a:cubicBezTo>
                    <a:cubicBezTo>
                      <a:pt x="42" y="1"/>
                      <a:pt x="42" y="0"/>
                      <a:pt x="46" y="22"/>
                    </a:cubicBezTo>
                    <a:cubicBezTo>
                      <a:pt x="47" y="24"/>
                      <a:pt x="47" y="27"/>
                      <a:pt x="47" y="31"/>
                    </a:cubicBezTo>
                    <a:cubicBezTo>
                      <a:pt x="53" y="20"/>
                      <a:pt x="43" y="5"/>
                      <a:pt x="54" y="3"/>
                    </a:cubicBezTo>
                    <a:cubicBezTo>
                      <a:pt x="68" y="1"/>
                      <a:pt x="63" y="18"/>
                      <a:pt x="68" y="25"/>
                    </a:cubicBezTo>
                    <a:cubicBezTo>
                      <a:pt x="69" y="27"/>
                      <a:pt x="70" y="28"/>
                      <a:pt x="72" y="30"/>
                    </a:cubicBezTo>
                    <a:cubicBezTo>
                      <a:pt x="77" y="23"/>
                      <a:pt x="63" y="14"/>
                      <a:pt x="73" y="8"/>
                    </a:cubicBezTo>
                    <a:cubicBezTo>
                      <a:pt x="74" y="7"/>
                      <a:pt x="78" y="11"/>
                      <a:pt x="81" y="13"/>
                    </a:cubicBezTo>
                    <a:cubicBezTo>
                      <a:pt x="91" y="23"/>
                      <a:pt x="92" y="37"/>
                      <a:pt x="95" y="51"/>
                    </a:cubicBezTo>
                    <a:cubicBezTo>
                      <a:pt x="96" y="57"/>
                      <a:pt x="93" y="60"/>
                      <a:pt x="86" y="58"/>
                    </a:cubicBezTo>
                    <a:close/>
                  </a:path>
                </a:pathLst>
              </a:custGeom>
              <a:solidFill>
                <a:srgbClr val="DFC7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9" name="Freeform 508">
                <a:extLst>
                  <a:ext uri="{FF2B5EF4-FFF2-40B4-BE49-F238E27FC236}">
                    <a16:creationId xmlns:a16="http://schemas.microsoft.com/office/drawing/2014/main" id="{F158D0F0-9665-4891-BE2D-09D8D5D61C4E}"/>
                  </a:ext>
                </a:extLst>
              </p:cNvPr>
              <p:cNvSpPr>
                <a:spLocks/>
              </p:cNvSpPr>
              <p:nvPr/>
            </p:nvSpPr>
            <p:spPr bwMode="auto">
              <a:xfrm>
                <a:off x="1225" y="894"/>
                <a:ext cx="85" cy="107"/>
              </a:xfrm>
              <a:custGeom>
                <a:avLst/>
                <a:gdLst>
                  <a:gd name="T0" fmla="*/ 41 w 76"/>
                  <a:gd name="T1" fmla="*/ 96 h 96"/>
                  <a:gd name="T2" fmla="*/ 18 w 76"/>
                  <a:gd name="T3" fmla="*/ 96 h 96"/>
                  <a:gd name="T4" fmla="*/ 8 w 76"/>
                  <a:gd name="T5" fmla="*/ 79 h 96"/>
                  <a:gd name="T6" fmla="*/ 26 w 76"/>
                  <a:gd name="T7" fmla="*/ 14 h 96"/>
                  <a:gd name="T8" fmla="*/ 31 w 76"/>
                  <a:gd name="T9" fmla="*/ 2 h 96"/>
                  <a:gd name="T10" fmla="*/ 50 w 76"/>
                  <a:gd name="T11" fmla="*/ 9 h 96"/>
                  <a:gd name="T12" fmla="*/ 42 w 76"/>
                  <a:gd name="T13" fmla="*/ 63 h 96"/>
                  <a:gd name="T14" fmla="*/ 55 w 76"/>
                  <a:gd name="T15" fmla="*/ 14 h 96"/>
                  <a:gd name="T16" fmla="*/ 70 w 76"/>
                  <a:gd name="T17" fmla="*/ 17 h 96"/>
                  <a:gd name="T18" fmla="*/ 67 w 76"/>
                  <a:gd name="T19" fmla="*/ 57 h 96"/>
                  <a:gd name="T20" fmla="*/ 41 w 76"/>
                  <a:gd name="T21" fmla="*/ 96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6" h="96">
                    <a:moveTo>
                      <a:pt x="41" y="96"/>
                    </a:moveTo>
                    <a:cubicBezTo>
                      <a:pt x="34" y="96"/>
                      <a:pt x="26" y="96"/>
                      <a:pt x="18" y="96"/>
                    </a:cubicBezTo>
                    <a:cubicBezTo>
                      <a:pt x="7" y="95"/>
                      <a:pt x="0" y="93"/>
                      <a:pt x="8" y="79"/>
                    </a:cubicBezTo>
                    <a:cubicBezTo>
                      <a:pt x="20" y="59"/>
                      <a:pt x="22" y="36"/>
                      <a:pt x="26" y="14"/>
                    </a:cubicBezTo>
                    <a:cubicBezTo>
                      <a:pt x="27" y="10"/>
                      <a:pt x="26" y="5"/>
                      <a:pt x="31" y="2"/>
                    </a:cubicBezTo>
                    <a:cubicBezTo>
                      <a:pt x="39" y="0"/>
                      <a:pt x="45" y="3"/>
                      <a:pt x="50" y="9"/>
                    </a:cubicBezTo>
                    <a:cubicBezTo>
                      <a:pt x="55" y="29"/>
                      <a:pt x="46" y="46"/>
                      <a:pt x="42" y="63"/>
                    </a:cubicBezTo>
                    <a:cubicBezTo>
                      <a:pt x="49" y="48"/>
                      <a:pt x="48" y="30"/>
                      <a:pt x="55" y="14"/>
                    </a:cubicBezTo>
                    <a:cubicBezTo>
                      <a:pt x="61" y="12"/>
                      <a:pt x="67" y="6"/>
                      <a:pt x="70" y="17"/>
                    </a:cubicBezTo>
                    <a:cubicBezTo>
                      <a:pt x="76" y="31"/>
                      <a:pt x="73" y="45"/>
                      <a:pt x="67" y="57"/>
                    </a:cubicBezTo>
                    <a:cubicBezTo>
                      <a:pt x="60" y="71"/>
                      <a:pt x="53" y="85"/>
                      <a:pt x="41" y="96"/>
                    </a:cubicBezTo>
                    <a:close/>
                  </a:path>
                </a:pathLst>
              </a:custGeom>
              <a:solidFill>
                <a:srgbClr val="EFD6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0" name="Freeform 509">
                <a:extLst>
                  <a:ext uri="{FF2B5EF4-FFF2-40B4-BE49-F238E27FC236}">
                    <a16:creationId xmlns:a16="http://schemas.microsoft.com/office/drawing/2014/main" id="{522ADA59-86EF-41AD-ADC4-7AAB32BA84AE}"/>
                  </a:ext>
                </a:extLst>
              </p:cNvPr>
              <p:cNvSpPr>
                <a:spLocks/>
              </p:cNvSpPr>
              <p:nvPr/>
            </p:nvSpPr>
            <p:spPr bwMode="auto">
              <a:xfrm>
                <a:off x="1797" y="650"/>
                <a:ext cx="96" cy="267"/>
              </a:xfrm>
              <a:custGeom>
                <a:avLst/>
                <a:gdLst>
                  <a:gd name="T0" fmla="*/ 41 w 85"/>
                  <a:gd name="T1" fmla="*/ 170 h 238"/>
                  <a:gd name="T2" fmla="*/ 4 w 85"/>
                  <a:gd name="T3" fmla="*/ 238 h 238"/>
                  <a:gd name="T4" fmla="*/ 0 w 85"/>
                  <a:gd name="T5" fmla="*/ 237 h 238"/>
                  <a:gd name="T6" fmla="*/ 11 w 85"/>
                  <a:gd name="T7" fmla="*/ 197 h 238"/>
                  <a:gd name="T8" fmla="*/ 19 w 85"/>
                  <a:gd name="T9" fmla="*/ 191 h 238"/>
                  <a:gd name="T10" fmla="*/ 25 w 85"/>
                  <a:gd name="T11" fmla="*/ 183 h 238"/>
                  <a:gd name="T12" fmla="*/ 49 w 85"/>
                  <a:gd name="T13" fmla="*/ 101 h 238"/>
                  <a:gd name="T14" fmla="*/ 85 w 85"/>
                  <a:gd name="T15" fmla="*/ 0 h 238"/>
                  <a:gd name="T16" fmla="*/ 41 w 85"/>
                  <a:gd name="T17" fmla="*/ 171 h 238"/>
                  <a:gd name="T18" fmla="*/ 41 w 85"/>
                  <a:gd name="T19" fmla="*/ 170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5" h="238">
                    <a:moveTo>
                      <a:pt x="41" y="170"/>
                    </a:moveTo>
                    <a:cubicBezTo>
                      <a:pt x="23" y="189"/>
                      <a:pt x="13" y="213"/>
                      <a:pt x="4" y="238"/>
                    </a:cubicBezTo>
                    <a:cubicBezTo>
                      <a:pt x="3" y="238"/>
                      <a:pt x="1" y="238"/>
                      <a:pt x="0" y="237"/>
                    </a:cubicBezTo>
                    <a:cubicBezTo>
                      <a:pt x="3" y="224"/>
                      <a:pt x="7" y="210"/>
                      <a:pt x="11" y="197"/>
                    </a:cubicBezTo>
                    <a:cubicBezTo>
                      <a:pt x="12" y="193"/>
                      <a:pt x="12" y="193"/>
                      <a:pt x="19" y="191"/>
                    </a:cubicBezTo>
                    <a:cubicBezTo>
                      <a:pt x="22" y="190"/>
                      <a:pt x="23" y="186"/>
                      <a:pt x="25" y="183"/>
                    </a:cubicBezTo>
                    <a:cubicBezTo>
                      <a:pt x="38" y="157"/>
                      <a:pt x="44" y="129"/>
                      <a:pt x="49" y="101"/>
                    </a:cubicBezTo>
                    <a:cubicBezTo>
                      <a:pt x="55" y="66"/>
                      <a:pt x="65" y="31"/>
                      <a:pt x="85" y="0"/>
                    </a:cubicBezTo>
                    <a:cubicBezTo>
                      <a:pt x="62" y="55"/>
                      <a:pt x="55" y="114"/>
                      <a:pt x="41" y="171"/>
                    </a:cubicBezTo>
                    <a:lnTo>
                      <a:pt x="41" y="170"/>
                    </a:lnTo>
                    <a:close/>
                  </a:path>
                </a:pathLst>
              </a:custGeom>
              <a:solidFill>
                <a:srgbClr val="7257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1" name="Freeform 510">
                <a:extLst>
                  <a:ext uri="{FF2B5EF4-FFF2-40B4-BE49-F238E27FC236}">
                    <a16:creationId xmlns:a16="http://schemas.microsoft.com/office/drawing/2014/main" id="{FD33BA83-AAA8-4FA6-87EB-954C713047AF}"/>
                  </a:ext>
                </a:extLst>
              </p:cNvPr>
              <p:cNvSpPr>
                <a:spLocks/>
              </p:cNvSpPr>
              <p:nvPr/>
            </p:nvSpPr>
            <p:spPr bwMode="auto">
              <a:xfrm>
                <a:off x="1743" y="778"/>
                <a:ext cx="43" cy="90"/>
              </a:xfrm>
              <a:custGeom>
                <a:avLst/>
                <a:gdLst>
                  <a:gd name="T0" fmla="*/ 0 w 38"/>
                  <a:gd name="T1" fmla="*/ 60 h 80"/>
                  <a:gd name="T2" fmla="*/ 17 w 38"/>
                  <a:gd name="T3" fmla="*/ 12 h 80"/>
                  <a:gd name="T4" fmla="*/ 27 w 38"/>
                  <a:gd name="T5" fmla="*/ 7 h 80"/>
                  <a:gd name="T6" fmla="*/ 33 w 38"/>
                  <a:gd name="T7" fmla="*/ 0 h 80"/>
                  <a:gd name="T8" fmla="*/ 32 w 38"/>
                  <a:gd name="T9" fmla="*/ 16 h 80"/>
                  <a:gd name="T10" fmla="*/ 29 w 38"/>
                  <a:gd name="T11" fmla="*/ 32 h 80"/>
                  <a:gd name="T12" fmla="*/ 29 w 38"/>
                  <a:gd name="T13" fmla="*/ 32 h 80"/>
                  <a:gd name="T14" fmla="*/ 17 w 38"/>
                  <a:gd name="T15" fmla="*/ 80 h 80"/>
                  <a:gd name="T16" fmla="*/ 0 w 38"/>
                  <a:gd name="T17" fmla="*/ 6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80">
                    <a:moveTo>
                      <a:pt x="0" y="60"/>
                    </a:moveTo>
                    <a:cubicBezTo>
                      <a:pt x="7" y="44"/>
                      <a:pt x="13" y="29"/>
                      <a:pt x="17" y="12"/>
                    </a:cubicBezTo>
                    <a:cubicBezTo>
                      <a:pt x="20" y="5"/>
                      <a:pt x="20" y="5"/>
                      <a:pt x="27" y="7"/>
                    </a:cubicBezTo>
                    <a:cubicBezTo>
                      <a:pt x="28" y="7"/>
                      <a:pt x="31" y="2"/>
                      <a:pt x="33" y="0"/>
                    </a:cubicBezTo>
                    <a:cubicBezTo>
                      <a:pt x="38" y="6"/>
                      <a:pt x="34" y="11"/>
                      <a:pt x="32" y="16"/>
                    </a:cubicBezTo>
                    <a:cubicBezTo>
                      <a:pt x="30" y="21"/>
                      <a:pt x="23" y="25"/>
                      <a:pt x="29" y="32"/>
                    </a:cubicBezTo>
                    <a:cubicBezTo>
                      <a:pt x="29" y="32"/>
                      <a:pt x="29" y="32"/>
                      <a:pt x="29" y="32"/>
                    </a:cubicBezTo>
                    <a:cubicBezTo>
                      <a:pt x="34" y="50"/>
                      <a:pt x="27" y="66"/>
                      <a:pt x="17" y="80"/>
                    </a:cubicBezTo>
                    <a:cubicBezTo>
                      <a:pt x="8" y="76"/>
                      <a:pt x="3" y="69"/>
                      <a:pt x="0" y="60"/>
                    </a:cubicBezTo>
                    <a:close/>
                  </a:path>
                </a:pathLst>
              </a:custGeom>
              <a:solidFill>
                <a:srgbClr val="EFD7B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2" name="Freeform 511">
                <a:extLst>
                  <a:ext uri="{FF2B5EF4-FFF2-40B4-BE49-F238E27FC236}">
                    <a16:creationId xmlns:a16="http://schemas.microsoft.com/office/drawing/2014/main" id="{4F051C3A-2669-4657-9D2B-85BC9549DE80}"/>
                  </a:ext>
                </a:extLst>
              </p:cNvPr>
              <p:cNvSpPr>
                <a:spLocks/>
              </p:cNvSpPr>
              <p:nvPr/>
            </p:nvSpPr>
            <p:spPr bwMode="auto">
              <a:xfrm>
                <a:off x="1307" y="918"/>
                <a:ext cx="45" cy="95"/>
              </a:xfrm>
              <a:custGeom>
                <a:avLst/>
                <a:gdLst>
                  <a:gd name="T0" fmla="*/ 25 w 40"/>
                  <a:gd name="T1" fmla="*/ 79 h 84"/>
                  <a:gd name="T2" fmla="*/ 5 w 40"/>
                  <a:gd name="T3" fmla="*/ 78 h 84"/>
                  <a:gd name="T4" fmla="*/ 6 w 40"/>
                  <a:gd name="T5" fmla="*/ 61 h 84"/>
                  <a:gd name="T6" fmla="*/ 17 w 40"/>
                  <a:gd name="T7" fmla="*/ 16 h 84"/>
                  <a:gd name="T8" fmla="*/ 26 w 40"/>
                  <a:gd name="T9" fmla="*/ 0 h 84"/>
                  <a:gd name="T10" fmla="*/ 37 w 40"/>
                  <a:gd name="T11" fmla="*/ 3 h 84"/>
                  <a:gd name="T12" fmla="*/ 25 w 40"/>
                  <a:gd name="T13" fmla="*/ 79 h 84"/>
                </a:gdLst>
                <a:ahLst/>
                <a:cxnLst>
                  <a:cxn ang="0">
                    <a:pos x="T0" y="T1"/>
                  </a:cxn>
                  <a:cxn ang="0">
                    <a:pos x="T2" y="T3"/>
                  </a:cxn>
                  <a:cxn ang="0">
                    <a:pos x="T4" y="T5"/>
                  </a:cxn>
                  <a:cxn ang="0">
                    <a:pos x="T6" y="T7"/>
                  </a:cxn>
                  <a:cxn ang="0">
                    <a:pos x="T8" y="T9"/>
                  </a:cxn>
                  <a:cxn ang="0">
                    <a:pos x="T10" y="T11"/>
                  </a:cxn>
                  <a:cxn ang="0">
                    <a:pos x="T12" y="T13"/>
                  </a:cxn>
                </a:cxnLst>
                <a:rect l="0" t="0" r="r" b="b"/>
                <a:pathLst>
                  <a:path w="40" h="84">
                    <a:moveTo>
                      <a:pt x="25" y="79"/>
                    </a:moveTo>
                    <a:cubicBezTo>
                      <a:pt x="18" y="84"/>
                      <a:pt x="12" y="78"/>
                      <a:pt x="5" y="78"/>
                    </a:cubicBezTo>
                    <a:cubicBezTo>
                      <a:pt x="0" y="72"/>
                      <a:pt x="4" y="66"/>
                      <a:pt x="6" y="61"/>
                    </a:cubicBezTo>
                    <a:cubicBezTo>
                      <a:pt x="10" y="46"/>
                      <a:pt x="15" y="32"/>
                      <a:pt x="17" y="16"/>
                    </a:cubicBezTo>
                    <a:cubicBezTo>
                      <a:pt x="17" y="10"/>
                      <a:pt x="20" y="3"/>
                      <a:pt x="26" y="0"/>
                    </a:cubicBezTo>
                    <a:cubicBezTo>
                      <a:pt x="30" y="1"/>
                      <a:pt x="34" y="2"/>
                      <a:pt x="37" y="3"/>
                    </a:cubicBezTo>
                    <a:cubicBezTo>
                      <a:pt x="40" y="30"/>
                      <a:pt x="34" y="55"/>
                      <a:pt x="25" y="79"/>
                    </a:cubicBezTo>
                    <a:close/>
                  </a:path>
                </a:pathLst>
              </a:custGeom>
              <a:solidFill>
                <a:srgbClr val="F2D6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3" name="Freeform 512">
                <a:extLst>
                  <a:ext uri="{FF2B5EF4-FFF2-40B4-BE49-F238E27FC236}">
                    <a16:creationId xmlns:a16="http://schemas.microsoft.com/office/drawing/2014/main" id="{DCEA2881-A45C-4C36-AD00-8219EF96D501}"/>
                  </a:ext>
                </a:extLst>
              </p:cNvPr>
              <p:cNvSpPr>
                <a:spLocks/>
              </p:cNvSpPr>
              <p:nvPr/>
            </p:nvSpPr>
            <p:spPr bwMode="auto">
              <a:xfrm>
                <a:off x="1371" y="923"/>
                <a:ext cx="55" cy="94"/>
              </a:xfrm>
              <a:custGeom>
                <a:avLst/>
                <a:gdLst>
                  <a:gd name="T0" fmla="*/ 28 w 49"/>
                  <a:gd name="T1" fmla="*/ 82 h 84"/>
                  <a:gd name="T2" fmla="*/ 4 w 49"/>
                  <a:gd name="T3" fmla="*/ 79 h 84"/>
                  <a:gd name="T4" fmla="*/ 20 w 49"/>
                  <a:gd name="T5" fmla="*/ 11 h 84"/>
                  <a:gd name="T6" fmla="*/ 36 w 49"/>
                  <a:gd name="T7" fmla="*/ 16 h 84"/>
                  <a:gd name="T8" fmla="*/ 21 w 49"/>
                  <a:gd name="T9" fmla="*/ 65 h 84"/>
                  <a:gd name="T10" fmla="*/ 40 w 49"/>
                  <a:gd name="T11" fmla="*/ 23 h 84"/>
                  <a:gd name="T12" fmla="*/ 47 w 49"/>
                  <a:gd name="T13" fmla="*/ 23 h 84"/>
                  <a:gd name="T14" fmla="*/ 28 w 49"/>
                  <a:gd name="T15" fmla="*/ 82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9" h="84">
                    <a:moveTo>
                      <a:pt x="28" y="82"/>
                    </a:moveTo>
                    <a:cubicBezTo>
                      <a:pt x="20" y="83"/>
                      <a:pt x="12" y="84"/>
                      <a:pt x="4" y="79"/>
                    </a:cubicBezTo>
                    <a:cubicBezTo>
                      <a:pt x="0" y="54"/>
                      <a:pt x="10" y="32"/>
                      <a:pt x="20" y="11"/>
                    </a:cubicBezTo>
                    <a:cubicBezTo>
                      <a:pt x="25" y="13"/>
                      <a:pt x="34" y="0"/>
                      <a:pt x="36" y="16"/>
                    </a:cubicBezTo>
                    <a:cubicBezTo>
                      <a:pt x="27" y="31"/>
                      <a:pt x="25" y="49"/>
                      <a:pt x="21" y="65"/>
                    </a:cubicBezTo>
                    <a:cubicBezTo>
                      <a:pt x="28" y="52"/>
                      <a:pt x="26" y="33"/>
                      <a:pt x="40" y="23"/>
                    </a:cubicBezTo>
                    <a:cubicBezTo>
                      <a:pt x="42" y="23"/>
                      <a:pt x="45" y="23"/>
                      <a:pt x="47" y="23"/>
                    </a:cubicBezTo>
                    <a:cubicBezTo>
                      <a:pt x="49" y="45"/>
                      <a:pt x="41" y="64"/>
                      <a:pt x="28" y="82"/>
                    </a:cubicBezTo>
                    <a:close/>
                  </a:path>
                </a:pathLst>
              </a:custGeom>
              <a:solidFill>
                <a:srgbClr val="9572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4" name="Freeform 513">
                <a:extLst>
                  <a:ext uri="{FF2B5EF4-FFF2-40B4-BE49-F238E27FC236}">
                    <a16:creationId xmlns:a16="http://schemas.microsoft.com/office/drawing/2014/main" id="{64228CB6-C007-4AF7-9ED5-9552998AC131}"/>
                  </a:ext>
                </a:extLst>
              </p:cNvPr>
              <p:cNvSpPr>
                <a:spLocks/>
              </p:cNvSpPr>
              <p:nvPr/>
            </p:nvSpPr>
            <p:spPr bwMode="auto">
              <a:xfrm>
                <a:off x="1843" y="832"/>
                <a:ext cx="68" cy="166"/>
              </a:xfrm>
              <a:custGeom>
                <a:avLst/>
                <a:gdLst>
                  <a:gd name="T0" fmla="*/ 49 w 60"/>
                  <a:gd name="T1" fmla="*/ 16 h 148"/>
                  <a:gd name="T2" fmla="*/ 60 w 60"/>
                  <a:gd name="T3" fmla="*/ 0 h 148"/>
                  <a:gd name="T4" fmla="*/ 3 w 60"/>
                  <a:gd name="T5" fmla="*/ 148 h 148"/>
                  <a:gd name="T6" fmla="*/ 1 w 60"/>
                  <a:gd name="T7" fmla="*/ 141 h 148"/>
                  <a:gd name="T8" fmla="*/ 40 w 60"/>
                  <a:gd name="T9" fmla="*/ 49 h 148"/>
                  <a:gd name="T10" fmla="*/ 49 w 60"/>
                  <a:gd name="T11" fmla="*/ 16 h 148"/>
                </a:gdLst>
                <a:ahLst/>
                <a:cxnLst>
                  <a:cxn ang="0">
                    <a:pos x="T0" y="T1"/>
                  </a:cxn>
                  <a:cxn ang="0">
                    <a:pos x="T2" y="T3"/>
                  </a:cxn>
                  <a:cxn ang="0">
                    <a:pos x="T4" y="T5"/>
                  </a:cxn>
                  <a:cxn ang="0">
                    <a:pos x="T6" y="T7"/>
                  </a:cxn>
                  <a:cxn ang="0">
                    <a:pos x="T8" y="T9"/>
                  </a:cxn>
                  <a:cxn ang="0">
                    <a:pos x="T10" y="T11"/>
                  </a:cxn>
                </a:cxnLst>
                <a:rect l="0" t="0" r="r" b="b"/>
                <a:pathLst>
                  <a:path w="60" h="148">
                    <a:moveTo>
                      <a:pt x="49" y="16"/>
                    </a:moveTo>
                    <a:cubicBezTo>
                      <a:pt x="53" y="11"/>
                      <a:pt x="57" y="5"/>
                      <a:pt x="60" y="0"/>
                    </a:cubicBezTo>
                    <a:cubicBezTo>
                      <a:pt x="50" y="52"/>
                      <a:pt x="36" y="104"/>
                      <a:pt x="3" y="148"/>
                    </a:cubicBezTo>
                    <a:cubicBezTo>
                      <a:pt x="1" y="146"/>
                      <a:pt x="0" y="144"/>
                      <a:pt x="1" y="141"/>
                    </a:cubicBezTo>
                    <a:cubicBezTo>
                      <a:pt x="19" y="112"/>
                      <a:pt x="35" y="83"/>
                      <a:pt x="40" y="49"/>
                    </a:cubicBezTo>
                    <a:cubicBezTo>
                      <a:pt x="42" y="37"/>
                      <a:pt x="46" y="27"/>
                      <a:pt x="49" y="16"/>
                    </a:cubicBezTo>
                    <a:close/>
                  </a:path>
                </a:pathLst>
              </a:custGeom>
              <a:solidFill>
                <a:srgbClr val="6E4D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5" name="Freeform 514">
                <a:extLst>
                  <a:ext uri="{FF2B5EF4-FFF2-40B4-BE49-F238E27FC236}">
                    <a16:creationId xmlns:a16="http://schemas.microsoft.com/office/drawing/2014/main" id="{6EBED765-B6E4-400A-8935-6B52198AA88E}"/>
                  </a:ext>
                </a:extLst>
              </p:cNvPr>
              <p:cNvSpPr>
                <a:spLocks/>
              </p:cNvSpPr>
              <p:nvPr/>
            </p:nvSpPr>
            <p:spPr bwMode="auto">
              <a:xfrm>
                <a:off x="1271" y="913"/>
                <a:ext cx="47" cy="97"/>
              </a:xfrm>
              <a:custGeom>
                <a:avLst/>
                <a:gdLst>
                  <a:gd name="T0" fmla="*/ 0 w 42"/>
                  <a:gd name="T1" fmla="*/ 79 h 87"/>
                  <a:gd name="T2" fmla="*/ 19 w 42"/>
                  <a:gd name="T3" fmla="*/ 44 h 87"/>
                  <a:gd name="T4" fmla="*/ 29 w 42"/>
                  <a:gd name="T5" fmla="*/ 0 h 87"/>
                  <a:gd name="T6" fmla="*/ 37 w 42"/>
                  <a:gd name="T7" fmla="*/ 0 h 87"/>
                  <a:gd name="T8" fmla="*/ 29 w 42"/>
                  <a:gd name="T9" fmla="*/ 84 h 87"/>
                  <a:gd name="T10" fmla="*/ 6 w 42"/>
                  <a:gd name="T11" fmla="*/ 79 h 87"/>
                  <a:gd name="T12" fmla="*/ 18 w 42"/>
                  <a:gd name="T13" fmla="*/ 67 h 87"/>
                  <a:gd name="T14" fmla="*/ 6 w 42"/>
                  <a:gd name="T15" fmla="*/ 79 h 87"/>
                  <a:gd name="T16" fmla="*/ 0 w 42"/>
                  <a:gd name="T17" fmla="*/ 79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2" h="87">
                    <a:moveTo>
                      <a:pt x="0" y="79"/>
                    </a:moveTo>
                    <a:cubicBezTo>
                      <a:pt x="6" y="67"/>
                      <a:pt x="8" y="55"/>
                      <a:pt x="19" y="44"/>
                    </a:cubicBezTo>
                    <a:cubicBezTo>
                      <a:pt x="29" y="34"/>
                      <a:pt x="25" y="15"/>
                      <a:pt x="29" y="0"/>
                    </a:cubicBezTo>
                    <a:cubicBezTo>
                      <a:pt x="32" y="0"/>
                      <a:pt x="34" y="0"/>
                      <a:pt x="37" y="0"/>
                    </a:cubicBezTo>
                    <a:cubicBezTo>
                      <a:pt x="38" y="28"/>
                      <a:pt x="42" y="57"/>
                      <a:pt x="29" y="84"/>
                    </a:cubicBezTo>
                    <a:cubicBezTo>
                      <a:pt x="21" y="82"/>
                      <a:pt x="12" y="87"/>
                      <a:pt x="6" y="79"/>
                    </a:cubicBezTo>
                    <a:cubicBezTo>
                      <a:pt x="11" y="77"/>
                      <a:pt x="16" y="74"/>
                      <a:pt x="18" y="67"/>
                    </a:cubicBezTo>
                    <a:cubicBezTo>
                      <a:pt x="13" y="71"/>
                      <a:pt x="12" y="78"/>
                      <a:pt x="6" y="79"/>
                    </a:cubicBezTo>
                    <a:cubicBezTo>
                      <a:pt x="4" y="79"/>
                      <a:pt x="2" y="79"/>
                      <a:pt x="0" y="79"/>
                    </a:cubicBezTo>
                    <a:close/>
                  </a:path>
                </a:pathLst>
              </a:custGeom>
              <a:solidFill>
                <a:srgbClr val="9E7E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6" name="Freeform 515">
                <a:extLst>
                  <a:ext uri="{FF2B5EF4-FFF2-40B4-BE49-F238E27FC236}">
                    <a16:creationId xmlns:a16="http://schemas.microsoft.com/office/drawing/2014/main" id="{7828FC4F-B5AD-496C-8F97-C9319F9BFF83}"/>
                  </a:ext>
                </a:extLst>
              </p:cNvPr>
              <p:cNvSpPr>
                <a:spLocks/>
              </p:cNvSpPr>
              <p:nvPr/>
            </p:nvSpPr>
            <p:spPr bwMode="auto">
              <a:xfrm>
                <a:off x="1303" y="912"/>
                <a:ext cx="28" cy="95"/>
              </a:xfrm>
              <a:custGeom>
                <a:avLst/>
                <a:gdLst>
                  <a:gd name="T0" fmla="*/ 1 w 25"/>
                  <a:gd name="T1" fmla="*/ 85 h 85"/>
                  <a:gd name="T2" fmla="*/ 0 w 25"/>
                  <a:gd name="T3" fmla="*/ 83 h 85"/>
                  <a:gd name="T4" fmla="*/ 9 w 25"/>
                  <a:gd name="T5" fmla="*/ 1 h 85"/>
                  <a:gd name="T6" fmla="*/ 24 w 25"/>
                  <a:gd name="T7" fmla="*/ 5 h 85"/>
                  <a:gd name="T8" fmla="*/ 13 w 25"/>
                  <a:gd name="T9" fmla="*/ 71 h 85"/>
                  <a:gd name="T10" fmla="*/ 9 w 25"/>
                  <a:gd name="T11" fmla="*/ 84 h 85"/>
                  <a:gd name="T12" fmla="*/ 1 w 25"/>
                  <a:gd name="T13" fmla="*/ 85 h 85"/>
                </a:gdLst>
                <a:ahLst/>
                <a:cxnLst>
                  <a:cxn ang="0">
                    <a:pos x="T0" y="T1"/>
                  </a:cxn>
                  <a:cxn ang="0">
                    <a:pos x="T2" y="T3"/>
                  </a:cxn>
                  <a:cxn ang="0">
                    <a:pos x="T4" y="T5"/>
                  </a:cxn>
                  <a:cxn ang="0">
                    <a:pos x="T6" y="T7"/>
                  </a:cxn>
                  <a:cxn ang="0">
                    <a:pos x="T8" y="T9"/>
                  </a:cxn>
                  <a:cxn ang="0">
                    <a:pos x="T10" y="T11"/>
                  </a:cxn>
                  <a:cxn ang="0">
                    <a:pos x="T12" y="T13"/>
                  </a:cxn>
                </a:cxnLst>
                <a:rect l="0" t="0" r="r" b="b"/>
                <a:pathLst>
                  <a:path w="25" h="85">
                    <a:moveTo>
                      <a:pt x="1" y="85"/>
                    </a:moveTo>
                    <a:cubicBezTo>
                      <a:pt x="1" y="84"/>
                      <a:pt x="0" y="83"/>
                      <a:pt x="0" y="83"/>
                    </a:cubicBezTo>
                    <a:cubicBezTo>
                      <a:pt x="8" y="56"/>
                      <a:pt x="1" y="28"/>
                      <a:pt x="9" y="1"/>
                    </a:cubicBezTo>
                    <a:cubicBezTo>
                      <a:pt x="14" y="0"/>
                      <a:pt x="20" y="1"/>
                      <a:pt x="24" y="5"/>
                    </a:cubicBezTo>
                    <a:cubicBezTo>
                      <a:pt x="25" y="28"/>
                      <a:pt x="15" y="49"/>
                      <a:pt x="13" y="71"/>
                    </a:cubicBezTo>
                    <a:cubicBezTo>
                      <a:pt x="12" y="76"/>
                      <a:pt x="10" y="80"/>
                      <a:pt x="9" y="84"/>
                    </a:cubicBezTo>
                    <a:cubicBezTo>
                      <a:pt x="6" y="84"/>
                      <a:pt x="4" y="84"/>
                      <a:pt x="1" y="85"/>
                    </a:cubicBezTo>
                    <a:close/>
                  </a:path>
                </a:pathLst>
              </a:custGeom>
              <a:solidFill>
                <a:srgbClr val="EBCE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7" name="Freeform 516">
                <a:extLst>
                  <a:ext uri="{FF2B5EF4-FFF2-40B4-BE49-F238E27FC236}">
                    <a16:creationId xmlns:a16="http://schemas.microsoft.com/office/drawing/2014/main" id="{3C38AFB4-14CD-435F-8B45-7D8DFCAE1EFF}"/>
                  </a:ext>
                </a:extLst>
              </p:cNvPr>
              <p:cNvSpPr>
                <a:spLocks/>
              </p:cNvSpPr>
              <p:nvPr/>
            </p:nvSpPr>
            <p:spPr bwMode="auto">
              <a:xfrm>
                <a:off x="1359" y="932"/>
                <a:ext cx="35" cy="80"/>
              </a:xfrm>
              <a:custGeom>
                <a:avLst/>
                <a:gdLst>
                  <a:gd name="T0" fmla="*/ 31 w 31"/>
                  <a:gd name="T1" fmla="*/ 3 h 71"/>
                  <a:gd name="T2" fmla="*/ 15 w 31"/>
                  <a:gd name="T3" fmla="*/ 71 h 71"/>
                  <a:gd name="T4" fmla="*/ 3 w 31"/>
                  <a:gd name="T5" fmla="*/ 70 h 71"/>
                  <a:gd name="T6" fmla="*/ 20 w 31"/>
                  <a:gd name="T7" fmla="*/ 0 h 71"/>
                  <a:gd name="T8" fmla="*/ 31 w 31"/>
                  <a:gd name="T9" fmla="*/ 3 h 71"/>
                </a:gdLst>
                <a:ahLst/>
                <a:cxnLst>
                  <a:cxn ang="0">
                    <a:pos x="T0" y="T1"/>
                  </a:cxn>
                  <a:cxn ang="0">
                    <a:pos x="T2" y="T3"/>
                  </a:cxn>
                  <a:cxn ang="0">
                    <a:pos x="T4" y="T5"/>
                  </a:cxn>
                  <a:cxn ang="0">
                    <a:pos x="T6" y="T7"/>
                  </a:cxn>
                  <a:cxn ang="0">
                    <a:pos x="T8" y="T9"/>
                  </a:cxn>
                </a:cxnLst>
                <a:rect l="0" t="0" r="r" b="b"/>
                <a:pathLst>
                  <a:path w="31" h="71">
                    <a:moveTo>
                      <a:pt x="31" y="3"/>
                    </a:moveTo>
                    <a:cubicBezTo>
                      <a:pt x="30" y="27"/>
                      <a:pt x="18" y="48"/>
                      <a:pt x="15" y="71"/>
                    </a:cubicBezTo>
                    <a:cubicBezTo>
                      <a:pt x="11" y="71"/>
                      <a:pt x="7" y="71"/>
                      <a:pt x="3" y="70"/>
                    </a:cubicBezTo>
                    <a:cubicBezTo>
                      <a:pt x="0" y="45"/>
                      <a:pt x="3" y="20"/>
                      <a:pt x="20" y="0"/>
                    </a:cubicBezTo>
                    <a:cubicBezTo>
                      <a:pt x="24" y="1"/>
                      <a:pt x="27" y="2"/>
                      <a:pt x="31" y="3"/>
                    </a:cubicBezTo>
                    <a:close/>
                  </a:path>
                </a:pathLst>
              </a:custGeom>
              <a:solidFill>
                <a:srgbClr val="F3D8B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8" name="Freeform 517">
                <a:extLst>
                  <a:ext uri="{FF2B5EF4-FFF2-40B4-BE49-F238E27FC236}">
                    <a16:creationId xmlns:a16="http://schemas.microsoft.com/office/drawing/2014/main" id="{F535B9E9-C37E-4BB0-8DD2-8B8F1576935C}"/>
                  </a:ext>
                </a:extLst>
              </p:cNvPr>
              <p:cNvSpPr>
                <a:spLocks/>
              </p:cNvSpPr>
              <p:nvPr/>
            </p:nvSpPr>
            <p:spPr bwMode="auto">
              <a:xfrm>
                <a:off x="1545" y="979"/>
                <a:ext cx="62" cy="56"/>
              </a:xfrm>
              <a:custGeom>
                <a:avLst/>
                <a:gdLst>
                  <a:gd name="T0" fmla="*/ 48 w 55"/>
                  <a:gd name="T1" fmla="*/ 48 h 50"/>
                  <a:gd name="T2" fmla="*/ 22 w 55"/>
                  <a:gd name="T3" fmla="*/ 44 h 50"/>
                  <a:gd name="T4" fmla="*/ 12 w 55"/>
                  <a:gd name="T5" fmla="*/ 0 h 50"/>
                  <a:gd name="T6" fmla="*/ 33 w 55"/>
                  <a:gd name="T7" fmla="*/ 17 h 50"/>
                  <a:gd name="T8" fmla="*/ 48 w 55"/>
                  <a:gd name="T9" fmla="*/ 48 h 50"/>
                </a:gdLst>
                <a:ahLst/>
                <a:cxnLst>
                  <a:cxn ang="0">
                    <a:pos x="T0" y="T1"/>
                  </a:cxn>
                  <a:cxn ang="0">
                    <a:pos x="T2" y="T3"/>
                  </a:cxn>
                  <a:cxn ang="0">
                    <a:pos x="T4" y="T5"/>
                  </a:cxn>
                  <a:cxn ang="0">
                    <a:pos x="T6" y="T7"/>
                  </a:cxn>
                  <a:cxn ang="0">
                    <a:pos x="T8" y="T9"/>
                  </a:cxn>
                </a:cxnLst>
                <a:rect l="0" t="0" r="r" b="b"/>
                <a:pathLst>
                  <a:path w="55" h="50">
                    <a:moveTo>
                      <a:pt x="48" y="48"/>
                    </a:moveTo>
                    <a:cubicBezTo>
                      <a:pt x="39" y="50"/>
                      <a:pt x="31" y="44"/>
                      <a:pt x="22" y="44"/>
                    </a:cubicBezTo>
                    <a:cubicBezTo>
                      <a:pt x="12" y="31"/>
                      <a:pt x="0" y="18"/>
                      <a:pt x="12" y="0"/>
                    </a:cubicBezTo>
                    <a:cubicBezTo>
                      <a:pt x="22" y="2"/>
                      <a:pt x="31" y="5"/>
                      <a:pt x="33" y="17"/>
                    </a:cubicBezTo>
                    <a:cubicBezTo>
                      <a:pt x="38" y="27"/>
                      <a:pt x="55" y="31"/>
                      <a:pt x="48" y="48"/>
                    </a:cubicBezTo>
                    <a:close/>
                  </a:path>
                </a:pathLst>
              </a:custGeom>
              <a:solidFill>
                <a:srgbClr val="EFD4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9" name="Freeform 518">
                <a:extLst>
                  <a:ext uri="{FF2B5EF4-FFF2-40B4-BE49-F238E27FC236}">
                    <a16:creationId xmlns:a16="http://schemas.microsoft.com/office/drawing/2014/main" id="{33D54450-5395-4FA2-A670-AC9ABBE51FD7}"/>
                  </a:ext>
                </a:extLst>
              </p:cNvPr>
              <p:cNvSpPr>
                <a:spLocks/>
              </p:cNvSpPr>
              <p:nvPr/>
            </p:nvSpPr>
            <p:spPr bwMode="auto">
              <a:xfrm>
                <a:off x="1339" y="925"/>
                <a:ext cx="32" cy="88"/>
              </a:xfrm>
              <a:custGeom>
                <a:avLst/>
                <a:gdLst>
                  <a:gd name="T0" fmla="*/ 12 w 29"/>
                  <a:gd name="T1" fmla="*/ 76 h 78"/>
                  <a:gd name="T2" fmla="*/ 0 w 29"/>
                  <a:gd name="T3" fmla="*/ 73 h 78"/>
                  <a:gd name="T4" fmla="*/ 7 w 29"/>
                  <a:gd name="T5" fmla="*/ 29 h 78"/>
                  <a:gd name="T6" fmla="*/ 21 w 29"/>
                  <a:gd name="T7" fmla="*/ 0 h 78"/>
                  <a:gd name="T8" fmla="*/ 29 w 29"/>
                  <a:gd name="T9" fmla="*/ 5 h 78"/>
                  <a:gd name="T10" fmla="*/ 12 w 29"/>
                  <a:gd name="T11" fmla="*/ 76 h 78"/>
                </a:gdLst>
                <a:ahLst/>
                <a:cxnLst>
                  <a:cxn ang="0">
                    <a:pos x="T0" y="T1"/>
                  </a:cxn>
                  <a:cxn ang="0">
                    <a:pos x="T2" y="T3"/>
                  </a:cxn>
                  <a:cxn ang="0">
                    <a:pos x="T4" y="T5"/>
                  </a:cxn>
                  <a:cxn ang="0">
                    <a:pos x="T6" y="T7"/>
                  </a:cxn>
                  <a:cxn ang="0">
                    <a:pos x="T8" y="T9"/>
                  </a:cxn>
                  <a:cxn ang="0">
                    <a:pos x="T10" y="T11"/>
                  </a:cxn>
                </a:cxnLst>
                <a:rect l="0" t="0" r="r" b="b"/>
                <a:pathLst>
                  <a:path w="29" h="78">
                    <a:moveTo>
                      <a:pt x="12" y="76"/>
                    </a:moveTo>
                    <a:cubicBezTo>
                      <a:pt x="8" y="76"/>
                      <a:pt x="4" y="78"/>
                      <a:pt x="0" y="73"/>
                    </a:cubicBezTo>
                    <a:cubicBezTo>
                      <a:pt x="4" y="59"/>
                      <a:pt x="4" y="43"/>
                      <a:pt x="7" y="29"/>
                    </a:cubicBezTo>
                    <a:cubicBezTo>
                      <a:pt x="9" y="18"/>
                      <a:pt x="8" y="6"/>
                      <a:pt x="21" y="0"/>
                    </a:cubicBezTo>
                    <a:cubicBezTo>
                      <a:pt x="23" y="2"/>
                      <a:pt x="26" y="3"/>
                      <a:pt x="29" y="5"/>
                    </a:cubicBezTo>
                    <a:cubicBezTo>
                      <a:pt x="29" y="30"/>
                      <a:pt x="25" y="54"/>
                      <a:pt x="12" y="76"/>
                    </a:cubicBezTo>
                    <a:close/>
                  </a:path>
                </a:pathLst>
              </a:custGeom>
              <a:solidFill>
                <a:srgbClr val="F1D6B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0" name="Freeform 519">
                <a:extLst>
                  <a:ext uri="{FF2B5EF4-FFF2-40B4-BE49-F238E27FC236}">
                    <a16:creationId xmlns:a16="http://schemas.microsoft.com/office/drawing/2014/main" id="{176E1B37-131F-4F87-BAEB-C3FDF5D72495}"/>
                  </a:ext>
                </a:extLst>
              </p:cNvPr>
              <p:cNvSpPr>
                <a:spLocks/>
              </p:cNvSpPr>
              <p:nvPr/>
            </p:nvSpPr>
            <p:spPr bwMode="auto">
              <a:xfrm>
                <a:off x="1403" y="944"/>
                <a:ext cx="45" cy="74"/>
              </a:xfrm>
              <a:custGeom>
                <a:avLst/>
                <a:gdLst>
                  <a:gd name="T0" fmla="*/ 0 w 40"/>
                  <a:gd name="T1" fmla="*/ 63 h 66"/>
                  <a:gd name="T2" fmla="*/ 19 w 40"/>
                  <a:gd name="T3" fmla="*/ 4 h 66"/>
                  <a:gd name="T4" fmla="*/ 32 w 40"/>
                  <a:gd name="T5" fmla="*/ 24 h 66"/>
                  <a:gd name="T6" fmla="*/ 32 w 40"/>
                  <a:gd name="T7" fmla="*/ 27 h 66"/>
                  <a:gd name="T8" fmla="*/ 16 w 40"/>
                  <a:gd name="T9" fmla="*/ 61 h 66"/>
                  <a:gd name="T10" fmla="*/ 0 w 40"/>
                  <a:gd name="T11" fmla="*/ 63 h 66"/>
                </a:gdLst>
                <a:ahLst/>
                <a:cxnLst>
                  <a:cxn ang="0">
                    <a:pos x="T0" y="T1"/>
                  </a:cxn>
                  <a:cxn ang="0">
                    <a:pos x="T2" y="T3"/>
                  </a:cxn>
                  <a:cxn ang="0">
                    <a:pos x="T4" y="T5"/>
                  </a:cxn>
                  <a:cxn ang="0">
                    <a:pos x="T6" y="T7"/>
                  </a:cxn>
                  <a:cxn ang="0">
                    <a:pos x="T8" y="T9"/>
                  </a:cxn>
                  <a:cxn ang="0">
                    <a:pos x="T10" y="T11"/>
                  </a:cxn>
                </a:cxnLst>
                <a:rect l="0" t="0" r="r" b="b"/>
                <a:pathLst>
                  <a:path w="40" h="66">
                    <a:moveTo>
                      <a:pt x="0" y="63"/>
                    </a:moveTo>
                    <a:cubicBezTo>
                      <a:pt x="7" y="43"/>
                      <a:pt x="13" y="24"/>
                      <a:pt x="19" y="4"/>
                    </a:cubicBezTo>
                    <a:cubicBezTo>
                      <a:pt x="40" y="0"/>
                      <a:pt x="29" y="17"/>
                      <a:pt x="32" y="24"/>
                    </a:cubicBezTo>
                    <a:cubicBezTo>
                      <a:pt x="32" y="25"/>
                      <a:pt x="32" y="26"/>
                      <a:pt x="32" y="27"/>
                    </a:cubicBezTo>
                    <a:cubicBezTo>
                      <a:pt x="27" y="38"/>
                      <a:pt x="25" y="51"/>
                      <a:pt x="16" y="61"/>
                    </a:cubicBezTo>
                    <a:cubicBezTo>
                      <a:pt x="12" y="66"/>
                      <a:pt x="6" y="63"/>
                      <a:pt x="0" y="63"/>
                    </a:cubicBezTo>
                    <a:close/>
                  </a:path>
                </a:pathLst>
              </a:custGeom>
              <a:solidFill>
                <a:srgbClr val="F3D8B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1" name="Freeform 520">
                <a:extLst>
                  <a:ext uri="{FF2B5EF4-FFF2-40B4-BE49-F238E27FC236}">
                    <a16:creationId xmlns:a16="http://schemas.microsoft.com/office/drawing/2014/main" id="{E6D43810-E239-4F75-9F03-F2ACE2FBDBA8}"/>
                  </a:ext>
                </a:extLst>
              </p:cNvPr>
              <p:cNvSpPr>
                <a:spLocks/>
              </p:cNvSpPr>
              <p:nvPr/>
            </p:nvSpPr>
            <p:spPr bwMode="auto">
              <a:xfrm>
                <a:off x="1381" y="940"/>
                <a:ext cx="35" cy="73"/>
              </a:xfrm>
              <a:custGeom>
                <a:avLst/>
                <a:gdLst>
                  <a:gd name="T0" fmla="*/ 31 w 31"/>
                  <a:gd name="T1" fmla="*/ 8 h 65"/>
                  <a:gd name="T2" fmla="*/ 16 w 31"/>
                  <a:gd name="T3" fmla="*/ 55 h 65"/>
                  <a:gd name="T4" fmla="*/ 8 w 31"/>
                  <a:gd name="T5" fmla="*/ 64 h 65"/>
                  <a:gd name="T6" fmla="*/ 6 w 31"/>
                  <a:gd name="T7" fmla="*/ 53 h 65"/>
                  <a:gd name="T8" fmla="*/ 15 w 31"/>
                  <a:gd name="T9" fmla="*/ 14 h 65"/>
                  <a:gd name="T10" fmla="*/ 27 w 31"/>
                  <a:gd name="T11" fmla="*/ 1 h 65"/>
                  <a:gd name="T12" fmla="*/ 31 w 31"/>
                  <a:gd name="T13" fmla="*/ 8 h 65"/>
                </a:gdLst>
                <a:ahLst/>
                <a:cxnLst>
                  <a:cxn ang="0">
                    <a:pos x="T0" y="T1"/>
                  </a:cxn>
                  <a:cxn ang="0">
                    <a:pos x="T2" y="T3"/>
                  </a:cxn>
                  <a:cxn ang="0">
                    <a:pos x="T4" y="T5"/>
                  </a:cxn>
                  <a:cxn ang="0">
                    <a:pos x="T6" y="T7"/>
                  </a:cxn>
                  <a:cxn ang="0">
                    <a:pos x="T8" y="T9"/>
                  </a:cxn>
                  <a:cxn ang="0">
                    <a:pos x="T10" y="T11"/>
                  </a:cxn>
                  <a:cxn ang="0">
                    <a:pos x="T12" y="T13"/>
                  </a:cxn>
                </a:cxnLst>
                <a:rect l="0" t="0" r="r" b="b"/>
                <a:pathLst>
                  <a:path w="31" h="65">
                    <a:moveTo>
                      <a:pt x="31" y="8"/>
                    </a:moveTo>
                    <a:cubicBezTo>
                      <a:pt x="26" y="23"/>
                      <a:pt x="21" y="39"/>
                      <a:pt x="16" y="55"/>
                    </a:cubicBezTo>
                    <a:cubicBezTo>
                      <a:pt x="15" y="59"/>
                      <a:pt x="14" y="65"/>
                      <a:pt x="8" y="64"/>
                    </a:cubicBezTo>
                    <a:cubicBezTo>
                      <a:pt x="0" y="62"/>
                      <a:pt x="5" y="57"/>
                      <a:pt x="6" y="53"/>
                    </a:cubicBezTo>
                    <a:cubicBezTo>
                      <a:pt x="9" y="40"/>
                      <a:pt x="11" y="27"/>
                      <a:pt x="15" y="14"/>
                    </a:cubicBezTo>
                    <a:cubicBezTo>
                      <a:pt x="17" y="9"/>
                      <a:pt x="17" y="0"/>
                      <a:pt x="27" y="1"/>
                    </a:cubicBezTo>
                    <a:cubicBezTo>
                      <a:pt x="28" y="3"/>
                      <a:pt x="30" y="5"/>
                      <a:pt x="31" y="8"/>
                    </a:cubicBezTo>
                    <a:close/>
                  </a:path>
                </a:pathLst>
              </a:custGeom>
              <a:solidFill>
                <a:srgbClr val="F3D8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2" name="Freeform 521">
                <a:extLst>
                  <a:ext uri="{FF2B5EF4-FFF2-40B4-BE49-F238E27FC236}">
                    <a16:creationId xmlns:a16="http://schemas.microsoft.com/office/drawing/2014/main" id="{D8DD6F94-10C8-40C4-A2D6-45BD26F64498}"/>
                  </a:ext>
                </a:extLst>
              </p:cNvPr>
              <p:cNvSpPr>
                <a:spLocks/>
              </p:cNvSpPr>
              <p:nvPr/>
            </p:nvSpPr>
            <p:spPr bwMode="auto">
              <a:xfrm>
                <a:off x="1223" y="890"/>
                <a:ext cx="37" cy="114"/>
              </a:xfrm>
              <a:custGeom>
                <a:avLst/>
                <a:gdLst>
                  <a:gd name="T0" fmla="*/ 33 w 33"/>
                  <a:gd name="T1" fmla="*/ 5 h 101"/>
                  <a:gd name="T2" fmla="*/ 12 w 33"/>
                  <a:gd name="T3" fmla="*/ 84 h 101"/>
                  <a:gd name="T4" fmla="*/ 20 w 33"/>
                  <a:gd name="T5" fmla="*/ 99 h 101"/>
                  <a:gd name="T6" fmla="*/ 0 w 33"/>
                  <a:gd name="T7" fmla="*/ 96 h 101"/>
                  <a:gd name="T8" fmla="*/ 23 w 33"/>
                  <a:gd name="T9" fmla="*/ 27 h 101"/>
                  <a:gd name="T10" fmla="*/ 21 w 33"/>
                  <a:gd name="T11" fmla="*/ 0 h 101"/>
                  <a:gd name="T12" fmla="*/ 33 w 33"/>
                  <a:gd name="T13" fmla="*/ 5 h 101"/>
                </a:gdLst>
                <a:ahLst/>
                <a:cxnLst>
                  <a:cxn ang="0">
                    <a:pos x="T0" y="T1"/>
                  </a:cxn>
                  <a:cxn ang="0">
                    <a:pos x="T2" y="T3"/>
                  </a:cxn>
                  <a:cxn ang="0">
                    <a:pos x="T4" y="T5"/>
                  </a:cxn>
                  <a:cxn ang="0">
                    <a:pos x="T6" y="T7"/>
                  </a:cxn>
                  <a:cxn ang="0">
                    <a:pos x="T8" y="T9"/>
                  </a:cxn>
                  <a:cxn ang="0">
                    <a:pos x="T10" y="T11"/>
                  </a:cxn>
                  <a:cxn ang="0">
                    <a:pos x="T12" y="T13"/>
                  </a:cxn>
                </a:cxnLst>
                <a:rect l="0" t="0" r="r" b="b"/>
                <a:pathLst>
                  <a:path w="33" h="101">
                    <a:moveTo>
                      <a:pt x="33" y="5"/>
                    </a:moveTo>
                    <a:cubicBezTo>
                      <a:pt x="29" y="32"/>
                      <a:pt x="26" y="60"/>
                      <a:pt x="12" y="84"/>
                    </a:cubicBezTo>
                    <a:cubicBezTo>
                      <a:pt x="4" y="98"/>
                      <a:pt x="15" y="96"/>
                      <a:pt x="20" y="99"/>
                    </a:cubicBezTo>
                    <a:cubicBezTo>
                      <a:pt x="13" y="101"/>
                      <a:pt x="6" y="99"/>
                      <a:pt x="0" y="96"/>
                    </a:cubicBezTo>
                    <a:cubicBezTo>
                      <a:pt x="13" y="75"/>
                      <a:pt x="18" y="51"/>
                      <a:pt x="23" y="27"/>
                    </a:cubicBezTo>
                    <a:cubicBezTo>
                      <a:pt x="25" y="18"/>
                      <a:pt x="23" y="9"/>
                      <a:pt x="21" y="0"/>
                    </a:cubicBezTo>
                    <a:cubicBezTo>
                      <a:pt x="25" y="0"/>
                      <a:pt x="30" y="0"/>
                      <a:pt x="33" y="5"/>
                    </a:cubicBezTo>
                    <a:close/>
                  </a:path>
                </a:pathLst>
              </a:custGeom>
              <a:solidFill>
                <a:srgbClr val="8E70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3" name="Freeform 522">
                <a:extLst>
                  <a:ext uri="{FF2B5EF4-FFF2-40B4-BE49-F238E27FC236}">
                    <a16:creationId xmlns:a16="http://schemas.microsoft.com/office/drawing/2014/main" id="{CAED7EAA-ABDF-4A24-BAE6-1D74D069AC92}"/>
                  </a:ext>
                </a:extLst>
              </p:cNvPr>
              <p:cNvSpPr>
                <a:spLocks/>
              </p:cNvSpPr>
              <p:nvPr/>
            </p:nvSpPr>
            <p:spPr bwMode="auto">
              <a:xfrm>
                <a:off x="1425" y="954"/>
                <a:ext cx="37" cy="65"/>
              </a:xfrm>
              <a:custGeom>
                <a:avLst/>
                <a:gdLst>
                  <a:gd name="T0" fmla="*/ 32 w 33"/>
                  <a:gd name="T1" fmla="*/ 11 h 58"/>
                  <a:gd name="T2" fmla="*/ 26 w 33"/>
                  <a:gd name="T3" fmla="*/ 25 h 58"/>
                  <a:gd name="T4" fmla="*/ 17 w 33"/>
                  <a:gd name="T5" fmla="*/ 31 h 58"/>
                  <a:gd name="T6" fmla="*/ 12 w 33"/>
                  <a:gd name="T7" fmla="*/ 54 h 58"/>
                  <a:gd name="T8" fmla="*/ 0 w 33"/>
                  <a:gd name="T9" fmla="*/ 51 h 58"/>
                  <a:gd name="T10" fmla="*/ 12 w 33"/>
                  <a:gd name="T11" fmla="*/ 15 h 58"/>
                  <a:gd name="T12" fmla="*/ 12 w 33"/>
                  <a:gd name="T13" fmla="*/ 15 h 58"/>
                  <a:gd name="T14" fmla="*/ 24 w 33"/>
                  <a:gd name="T15" fmla="*/ 0 h 58"/>
                  <a:gd name="T16" fmla="*/ 32 w 33"/>
                  <a:gd name="T17" fmla="*/ 11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58">
                    <a:moveTo>
                      <a:pt x="32" y="11"/>
                    </a:moveTo>
                    <a:cubicBezTo>
                      <a:pt x="27" y="15"/>
                      <a:pt x="29" y="21"/>
                      <a:pt x="26" y="25"/>
                    </a:cubicBezTo>
                    <a:cubicBezTo>
                      <a:pt x="25" y="28"/>
                      <a:pt x="28" y="37"/>
                      <a:pt x="17" y="31"/>
                    </a:cubicBezTo>
                    <a:cubicBezTo>
                      <a:pt x="12" y="29"/>
                      <a:pt x="14" y="46"/>
                      <a:pt x="12" y="54"/>
                    </a:cubicBezTo>
                    <a:cubicBezTo>
                      <a:pt x="7" y="57"/>
                      <a:pt x="2" y="58"/>
                      <a:pt x="0" y="51"/>
                    </a:cubicBezTo>
                    <a:cubicBezTo>
                      <a:pt x="2" y="38"/>
                      <a:pt x="7" y="27"/>
                      <a:pt x="12" y="15"/>
                    </a:cubicBezTo>
                    <a:cubicBezTo>
                      <a:pt x="12" y="15"/>
                      <a:pt x="12" y="15"/>
                      <a:pt x="12" y="15"/>
                    </a:cubicBezTo>
                    <a:cubicBezTo>
                      <a:pt x="19" y="12"/>
                      <a:pt x="14" y="0"/>
                      <a:pt x="24" y="0"/>
                    </a:cubicBezTo>
                    <a:cubicBezTo>
                      <a:pt x="30" y="0"/>
                      <a:pt x="33" y="5"/>
                      <a:pt x="32" y="11"/>
                    </a:cubicBezTo>
                    <a:close/>
                  </a:path>
                </a:pathLst>
              </a:custGeom>
              <a:solidFill>
                <a:srgbClr val="EFD2B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4" name="Freeform 523">
                <a:extLst>
                  <a:ext uri="{FF2B5EF4-FFF2-40B4-BE49-F238E27FC236}">
                    <a16:creationId xmlns:a16="http://schemas.microsoft.com/office/drawing/2014/main" id="{DF6A6D3A-890C-4DCA-A8B6-F5E260221831}"/>
                  </a:ext>
                </a:extLst>
              </p:cNvPr>
              <p:cNvSpPr>
                <a:spLocks/>
              </p:cNvSpPr>
              <p:nvPr/>
            </p:nvSpPr>
            <p:spPr bwMode="auto">
              <a:xfrm>
                <a:off x="1335" y="921"/>
                <a:ext cx="27" cy="87"/>
              </a:xfrm>
              <a:custGeom>
                <a:avLst/>
                <a:gdLst>
                  <a:gd name="T0" fmla="*/ 24 w 24"/>
                  <a:gd name="T1" fmla="*/ 4 h 78"/>
                  <a:gd name="T2" fmla="*/ 12 w 24"/>
                  <a:gd name="T3" fmla="*/ 50 h 78"/>
                  <a:gd name="T4" fmla="*/ 3 w 24"/>
                  <a:gd name="T5" fmla="*/ 77 h 78"/>
                  <a:gd name="T6" fmla="*/ 2 w 24"/>
                  <a:gd name="T7" fmla="*/ 78 h 78"/>
                  <a:gd name="T8" fmla="*/ 0 w 24"/>
                  <a:gd name="T9" fmla="*/ 77 h 78"/>
                  <a:gd name="T10" fmla="*/ 12 w 24"/>
                  <a:gd name="T11" fmla="*/ 1 h 78"/>
                  <a:gd name="T12" fmla="*/ 24 w 24"/>
                  <a:gd name="T13" fmla="*/ 4 h 78"/>
                </a:gdLst>
                <a:ahLst/>
                <a:cxnLst>
                  <a:cxn ang="0">
                    <a:pos x="T0" y="T1"/>
                  </a:cxn>
                  <a:cxn ang="0">
                    <a:pos x="T2" y="T3"/>
                  </a:cxn>
                  <a:cxn ang="0">
                    <a:pos x="T4" y="T5"/>
                  </a:cxn>
                  <a:cxn ang="0">
                    <a:pos x="T6" y="T7"/>
                  </a:cxn>
                  <a:cxn ang="0">
                    <a:pos x="T8" y="T9"/>
                  </a:cxn>
                  <a:cxn ang="0">
                    <a:pos x="T10" y="T11"/>
                  </a:cxn>
                  <a:cxn ang="0">
                    <a:pos x="T12" y="T13"/>
                  </a:cxn>
                </a:cxnLst>
                <a:rect l="0" t="0" r="r" b="b"/>
                <a:pathLst>
                  <a:path w="24" h="78">
                    <a:moveTo>
                      <a:pt x="24" y="4"/>
                    </a:moveTo>
                    <a:cubicBezTo>
                      <a:pt x="11" y="17"/>
                      <a:pt x="15" y="35"/>
                      <a:pt x="12" y="50"/>
                    </a:cubicBezTo>
                    <a:cubicBezTo>
                      <a:pt x="11" y="60"/>
                      <a:pt x="8" y="69"/>
                      <a:pt x="3" y="77"/>
                    </a:cubicBezTo>
                    <a:cubicBezTo>
                      <a:pt x="2" y="78"/>
                      <a:pt x="2" y="78"/>
                      <a:pt x="2" y="78"/>
                    </a:cubicBezTo>
                    <a:cubicBezTo>
                      <a:pt x="0" y="77"/>
                      <a:pt x="0" y="77"/>
                      <a:pt x="0" y="77"/>
                    </a:cubicBezTo>
                    <a:cubicBezTo>
                      <a:pt x="0" y="51"/>
                      <a:pt x="7" y="26"/>
                      <a:pt x="12" y="1"/>
                    </a:cubicBezTo>
                    <a:cubicBezTo>
                      <a:pt x="16" y="1"/>
                      <a:pt x="21" y="0"/>
                      <a:pt x="24" y="4"/>
                    </a:cubicBezTo>
                    <a:close/>
                  </a:path>
                </a:pathLst>
              </a:custGeom>
              <a:solidFill>
                <a:srgbClr val="9D7A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5" name="Freeform 524">
                <a:extLst>
                  <a:ext uri="{FF2B5EF4-FFF2-40B4-BE49-F238E27FC236}">
                    <a16:creationId xmlns:a16="http://schemas.microsoft.com/office/drawing/2014/main" id="{35CCA651-6047-4464-BA48-1468184F348F}"/>
                  </a:ext>
                </a:extLst>
              </p:cNvPr>
              <p:cNvSpPr>
                <a:spLocks/>
              </p:cNvSpPr>
              <p:nvPr/>
            </p:nvSpPr>
            <p:spPr bwMode="auto">
              <a:xfrm>
                <a:off x="1587" y="988"/>
                <a:ext cx="36" cy="47"/>
              </a:xfrm>
              <a:custGeom>
                <a:avLst/>
                <a:gdLst>
                  <a:gd name="T0" fmla="*/ 32 w 32"/>
                  <a:gd name="T1" fmla="*/ 40 h 42"/>
                  <a:gd name="T2" fmla="*/ 21 w 32"/>
                  <a:gd name="T3" fmla="*/ 40 h 42"/>
                  <a:gd name="T4" fmla="*/ 11 w 32"/>
                  <a:gd name="T5" fmla="*/ 22 h 42"/>
                  <a:gd name="T6" fmla="*/ 10 w 32"/>
                  <a:gd name="T7" fmla="*/ 17 h 42"/>
                  <a:gd name="T8" fmla="*/ 1 w 32"/>
                  <a:gd name="T9" fmla="*/ 9 h 42"/>
                  <a:gd name="T10" fmla="*/ 8 w 32"/>
                  <a:gd name="T11" fmla="*/ 2 h 42"/>
                  <a:gd name="T12" fmla="*/ 24 w 32"/>
                  <a:gd name="T13" fmla="*/ 14 h 42"/>
                  <a:gd name="T14" fmla="*/ 32 w 32"/>
                  <a:gd name="T15" fmla="*/ 40 h 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 h="42">
                    <a:moveTo>
                      <a:pt x="32" y="40"/>
                    </a:moveTo>
                    <a:cubicBezTo>
                      <a:pt x="28" y="42"/>
                      <a:pt x="24" y="41"/>
                      <a:pt x="21" y="40"/>
                    </a:cubicBezTo>
                    <a:cubicBezTo>
                      <a:pt x="14" y="36"/>
                      <a:pt x="13" y="28"/>
                      <a:pt x="11" y="22"/>
                    </a:cubicBezTo>
                    <a:cubicBezTo>
                      <a:pt x="10" y="20"/>
                      <a:pt x="10" y="17"/>
                      <a:pt x="10" y="17"/>
                    </a:cubicBezTo>
                    <a:cubicBezTo>
                      <a:pt x="4" y="20"/>
                      <a:pt x="4" y="21"/>
                      <a:pt x="1" y="9"/>
                    </a:cubicBezTo>
                    <a:cubicBezTo>
                      <a:pt x="0" y="2"/>
                      <a:pt x="3" y="0"/>
                      <a:pt x="8" y="2"/>
                    </a:cubicBezTo>
                    <a:cubicBezTo>
                      <a:pt x="15" y="4"/>
                      <a:pt x="23" y="4"/>
                      <a:pt x="24" y="14"/>
                    </a:cubicBezTo>
                    <a:cubicBezTo>
                      <a:pt x="26" y="22"/>
                      <a:pt x="30" y="31"/>
                      <a:pt x="32" y="40"/>
                    </a:cubicBezTo>
                    <a:close/>
                  </a:path>
                </a:pathLst>
              </a:custGeom>
              <a:solidFill>
                <a:srgbClr val="EDD0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6" name="Freeform 525">
                <a:extLst>
                  <a:ext uri="{FF2B5EF4-FFF2-40B4-BE49-F238E27FC236}">
                    <a16:creationId xmlns:a16="http://schemas.microsoft.com/office/drawing/2014/main" id="{F8306F95-27CD-48D6-A05F-9A76686B1384}"/>
                  </a:ext>
                </a:extLst>
              </p:cNvPr>
              <p:cNvSpPr>
                <a:spLocks/>
              </p:cNvSpPr>
              <p:nvPr/>
            </p:nvSpPr>
            <p:spPr bwMode="auto">
              <a:xfrm>
                <a:off x="1205" y="881"/>
                <a:ext cx="28" cy="96"/>
              </a:xfrm>
              <a:custGeom>
                <a:avLst/>
                <a:gdLst>
                  <a:gd name="T0" fmla="*/ 25 w 25"/>
                  <a:gd name="T1" fmla="*/ 1 h 85"/>
                  <a:gd name="T2" fmla="*/ 0 w 25"/>
                  <a:gd name="T3" fmla="*/ 85 h 85"/>
                  <a:gd name="T4" fmla="*/ 19 w 25"/>
                  <a:gd name="T5" fmla="*/ 0 h 85"/>
                  <a:gd name="T6" fmla="*/ 25 w 25"/>
                  <a:gd name="T7" fmla="*/ 1 h 85"/>
                </a:gdLst>
                <a:ahLst/>
                <a:cxnLst>
                  <a:cxn ang="0">
                    <a:pos x="T0" y="T1"/>
                  </a:cxn>
                  <a:cxn ang="0">
                    <a:pos x="T2" y="T3"/>
                  </a:cxn>
                  <a:cxn ang="0">
                    <a:pos x="T4" y="T5"/>
                  </a:cxn>
                  <a:cxn ang="0">
                    <a:pos x="T6" y="T7"/>
                  </a:cxn>
                </a:cxnLst>
                <a:rect l="0" t="0" r="r" b="b"/>
                <a:pathLst>
                  <a:path w="25" h="85">
                    <a:moveTo>
                      <a:pt x="25" y="1"/>
                    </a:moveTo>
                    <a:cubicBezTo>
                      <a:pt x="17" y="29"/>
                      <a:pt x="15" y="58"/>
                      <a:pt x="0" y="85"/>
                    </a:cubicBezTo>
                    <a:cubicBezTo>
                      <a:pt x="6" y="56"/>
                      <a:pt x="12" y="28"/>
                      <a:pt x="19" y="0"/>
                    </a:cubicBezTo>
                    <a:cubicBezTo>
                      <a:pt x="21" y="0"/>
                      <a:pt x="23" y="1"/>
                      <a:pt x="25" y="1"/>
                    </a:cubicBezTo>
                    <a:close/>
                  </a:path>
                </a:pathLst>
              </a:custGeom>
              <a:solidFill>
                <a:srgbClr val="9270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7" name="Freeform 526">
                <a:extLst>
                  <a:ext uri="{FF2B5EF4-FFF2-40B4-BE49-F238E27FC236}">
                    <a16:creationId xmlns:a16="http://schemas.microsoft.com/office/drawing/2014/main" id="{18F2494D-0FDC-426C-83BF-92B35079B812}"/>
                  </a:ext>
                </a:extLst>
              </p:cNvPr>
              <p:cNvSpPr>
                <a:spLocks/>
              </p:cNvSpPr>
              <p:nvPr/>
            </p:nvSpPr>
            <p:spPr bwMode="auto">
              <a:xfrm>
                <a:off x="1530" y="969"/>
                <a:ext cx="32" cy="59"/>
              </a:xfrm>
              <a:custGeom>
                <a:avLst/>
                <a:gdLst>
                  <a:gd name="T0" fmla="*/ 23 w 29"/>
                  <a:gd name="T1" fmla="*/ 53 h 53"/>
                  <a:gd name="T2" fmla="*/ 21 w 29"/>
                  <a:gd name="T3" fmla="*/ 53 h 53"/>
                  <a:gd name="T4" fmla="*/ 19 w 29"/>
                  <a:gd name="T5" fmla="*/ 53 h 53"/>
                  <a:gd name="T6" fmla="*/ 0 w 29"/>
                  <a:gd name="T7" fmla="*/ 6 h 53"/>
                  <a:gd name="T8" fmla="*/ 12 w 29"/>
                  <a:gd name="T9" fmla="*/ 6 h 53"/>
                  <a:gd name="T10" fmla="*/ 23 w 29"/>
                  <a:gd name="T11" fmla="*/ 53 h 53"/>
                </a:gdLst>
                <a:ahLst/>
                <a:cxnLst>
                  <a:cxn ang="0">
                    <a:pos x="T0" y="T1"/>
                  </a:cxn>
                  <a:cxn ang="0">
                    <a:pos x="T2" y="T3"/>
                  </a:cxn>
                  <a:cxn ang="0">
                    <a:pos x="T4" y="T5"/>
                  </a:cxn>
                  <a:cxn ang="0">
                    <a:pos x="T6" y="T7"/>
                  </a:cxn>
                  <a:cxn ang="0">
                    <a:pos x="T8" y="T9"/>
                  </a:cxn>
                  <a:cxn ang="0">
                    <a:pos x="T10" y="T11"/>
                  </a:cxn>
                </a:cxnLst>
                <a:rect l="0" t="0" r="r" b="b"/>
                <a:pathLst>
                  <a:path w="29" h="53">
                    <a:moveTo>
                      <a:pt x="23" y="53"/>
                    </a:moveTo>
                    <a:cubicBezTo>
                      <a:pt x="21" y="53"/>
                      <a:pt x="21" y="53"/>
                      <a:pt x="21" y="53"/>
                    </a:cubicBezTo>
                    <a:cubicBezTo>
                      <a:pt x="19" y="53"/>
                      <a:pt x="19" y="53"/>
                      <a:pt x="19" y="53"/>
                    </a:cubicBezTo>
                    <a:cubicBezTo>
                      <a:pt x="3" y="41"/>
                      <a:pt x="1" y="24"/>
                      <a:pt x="0" y="6"/>
                    </a:cubicBezTo>
                    <a:cubicBezTo>
                      <a:pt x="4" y="0"/>
                      <a:pt x="8" y="6"/>
                      <a:pt x="12" y="6"/>
                    </a:cubicBezTo>
                    <a:cubicBezTo>
                      <a:pt x="25" y="21"/>
                      <a:pt x="29" y="41"/>
                      <a:pt x="23" y="53"/>
                    </a:cubicBezTo>
                    <a:close/>
                  </a:path>
                </a:pathLst>
              </a:custGeom>
              <a:solidFill>
                <a:srgbClr val="F1D5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8" name="Freeform 527">
                <a:extLst>
                  <a:ext uri="{FF2B5EF4-FFF2-40B4-BE49-F238E27FC236}">
                    <a16:creationId xmlns:a16="http://schemas.microsoft.com/office/drawing/2014/main" id="{14CD0DA9-46B4-4512-AA0D-ADC308915F5A}"/>
                  </a:ext>
                </a:extLst>
              </p:cNvPr>
              <p:cNvSpPr>
                <a:spLocks/>
              </p:cNvSpPr>
              <p:nvPr/>
            </p:nvSpPr>
            <p:spPr bwMode="auto">
              <a:xfrm>
                <a:off x="1675" y="1013"/>
                <a:ext cx="41" cy="32"/>
              </a:xfrm>
              <a:custGeom>
                <a:avLst/>
                <a:gdLst>
                  <a:gd name="T0" fmla="*/ 35 w 37"/>
                  <a:gd name="T1" fmla="*/ 26 h 29"/>
                  <a:gd name="T2" fmla="*/ 11 w 37"/>
                  <a:gd name="T3" fmla="*/ 23 h 29"/>
                  <a:gd name="T4" fmla="*/ 7 w 37"/>
                  <a:gd name="T5" fmla="*/ 0 h 29"/>
                  <a:gd name="T6" fmla="*/ 35 w 37"/>
                  <a:gd name="T7" fmla="*/ 26 h 29"/>
                </a:gdLst>
                <a:ahLst/>
                <a:cxnLst>
                  <a:cxn ang="0">
                    <a:pos x="T0" y="T1"/>
                  </a:cxn>
                  <a:cxn ang="0">
                    <a:pos x="T2" y="T3"/>
                  </a:cxn>
                  <a:cxn ang="0">
                    <a:pos x="T4" y="T5"/>
                  </a:cxn>
                  <a:cxn ang="0">
                    <a:pos x="T6" y="T7"/>
                  </a:cxn>
                </a:cxnLst>
                <a:rect l="0" t="0" r="r" b="b"/>
                <a:pathLst>
                  <a:path w="37" h="29">
                    <a:moveTo>
                      <a:pt x="35" y="26"/>
                    </a:moveTo>
                    <a:cubicBezTo>
                      <a:pt x="26" y="29"/>
                      <a:pt x="20" y="17"/>
                      <a:pt x="11" y="23"/>
                    </a:cubicBezTo>
                    <a:cubicBezTo>
                      <a:pt x="5" y="16"/>
                      <a:pt x="0" y="9"/>
                      <a:pt x="7" y="0"/>
                    </a:cubicBezTo>
                    <a:cubicBezTo>
                      <a:pt x="24" y="0"/>
                      <a:pt x="37" y="5"/>
                      <a:pt x="35" y="26"/>
                    </a:cubicBezTo>
                    <a:close/>
                  </a:path>
                </a:pathLst>
              </a:custGeom>
              <a:solidFill>
                <a:srgbClr val="E5C9A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9" name="Freeform 528">
                <a:extLst>
                  <a:ext uri="{FF2B5EF4-FFF2-40B4-BE49-F238E27FC236}">
                    <a16:creationId xmlns:a16="http://schemas.microsoft.com/office/drawing/2014/main" id="{74610850-10D5-4D95-BFF3-B6611EBBB4DB}"/>
                  </a:ext>
                </a:extLst>
              </p:cNvPr>
              <p:cNvSpPr>
                <a:spLocks/>
              </p:cNvSpPr>
              <p:nvPr/>
            </p:nvSpPr>
            <p:spPr bwMode="auto">
              <a:xfrm>
                <a:off x="1352" y="931"/>
                <a:ext cx="29" cy="79"/>
              </a:xfrm>
              <a:custGeom>
                <a:avLst/>
                <a:gdLst>
                  <a:gd name="T0" fmla="*/ 0 w 26"/>
                  <a:gd name="T1" fmla="*/ 71 h 71"/>
                  <a:gd name="T2" fmla="*/ 17 w 26"/>
                  <a:gd name="T3" fmla="*/ 0 h 71"/>
                  <a:gd name="T4" fmla="*/ 26 w 26"/>
                  <a:gd name="T5" fmla="*/ 1 h 71"/>
                  <a:gd name="T6" fmla="*/ 9 w 26"/>
                  <a:gd name="T7" fmla="*/ 71 h 71"/>
                  <a:gd name="T8" fmla="*/ 0 w 26"/>
                  <a:gd name="T9" fmla="*/ 71 h 71"/>
                </a:gdLst>
                <a:ahLst/>
                <a:cxnLst>
                  <a:cxn ang="0">
                    <a:pos x="T0" y="T1"/>
                  </a:cxn>
                  <a:cxn ang="0">
                    <a:pos x="T2" y="T3"/>
                  </a:cxn>
                  <a:cxn ang="0">
                    <a:pos x="T4" y="T5"/>
                  </a:cxn>
                  <a:cxn ang="0">
                    <a:pos x="T6" y="T7"/>
                  </a:cxn>
                  <a:cxn ang="0">
                    <a:pos x="T8" y="T9"/>
                  </a:cxn>
                </a:cxnLst>
                <a:rect l="0" t="0" r="r" b="b"/>
                <a:pathLst>
                  <a:path w="26" h="71">
                    <a:moveTo>
                      <a:pt x="0" y="71"/>
                    </a:moveTo>
                    <a:cubicBezTo>
                      <a:pt x="6" y="47"/>
                      <a:pt x="12" y="24"/>
                      <a:pt x="17" y="0"/>
                    </a:cubicBezTo>
                    <a:cubicBezTo>
                      <a:pt x="20" y="0"/>
                      <a:pt x="23" y="0"/>
                      <a:pt x="26" y="1"/>
                    </a:cubicBezTo>
                    <a:cubicBezTo>
                      <a:pt x="17" y="23"/>
                      <a:pt x="14" y="48"/>
                      <a:pt x="9" y="71"/>
                    </a:cubicBezTo>
                    <a:cubicBezTo>
                      <a:pt x="6" y="71"/>
                      <a:pt x="3" y="71"/>
                      <a:pt x="0" y="71"/>
                    </a:cubicBezTo>
                    <a:close/>
                  </a:path>
                </a:pathLst>
              </a:custGeom>
              <a:solidFill>
                <a:srgbClr val="9572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0" name="Freeform 529">
                <a:extLst>
                  <a:ext uri="{FF2B5EF4-FFF2-40B4-BE49-F238E27FC236}">
                    <a16:creationId xmlns:a16="http://schemas.microsoft.com/office/drawing/2014/main" id="{C368664F-0DE3-40C3-9EA2-078B8477CCC5}"/>
                  </a:ext>
                </a:extLst>
              </p:cNvPr>
              <p:cNvSpPr>
                <a:spLocks/>
              </p:cNvSpPr>
              <p:nvPr/>
            </p:nvSpPr>
            <p:spPr bwMode="auto">
              <a:xfrm>
                <a:off x="1543" y="974"/>
                <a:ext cx="27" cy="54"/>
              </a:xfrm>
              <a:custGeom>
                <a:avLst/>
                <a:gdLst>
                  <a:gd name="T0" fmla="*/ 11 w 24"/>
                  <a:gd name="T1" fmla="*/ 48 h 48"/>
                  <a:gd name="T2" fmla="*/ 0 w 24"/>
                  <a:gd name="T3" fmla="*/ 1 h 48"/>
                  <a:gd name="T4" fmla="*/ 14 w 24"/>
                  <a:gd name="T5" fmla="*/ 4 h 48"/>
                  <a:gd name="T6" fmla="*/ 24 w 24"/>
                  <a:gd name="T7" fmla="*/ 48 h 48"/>
                  <a:gd name="T8" fmla="*/ 11 w 24"/>
                  <a:gd name="T9" fmla="*/ 48 h 48"/>
                </a:gdLst>
                <a:ahLst/>
                <a:cxnLst>
                  <a:cxn ang="0">
                    <a:pos x="T0" y="T1"/>
                  </a:cxn>
                  <a:cxn ang="0">
                    <a:pos x="T2" y="T3"/>
                  </a:cxn>
                  <a:cxn ang="0">
                    <a:pos x="T4" y="T5"/>
                  </a:cxn>
                  <a:cxn ang="0">
                    <a:pos x="T6" y="T7"/>
                  </a:cxn>
                  <a:cxn ang="0">
                    <a:pos x="T8" y="T9"/>
                  </a:cxn>
                </a:cxnLst>
                <a:rect l="0" t="0" r="r" b="b"/>
                <a:pathLst>
                  <a:path w="24" h="48">
                    <a:moveTo>
                      <a:pt x="11" y="48"/>
                    </a:moveTo>
                    <a:cubicBezTo>
                      <a:pt x="14" y="31"/>
                      <a:pt x="4" y="17"/>
                      <a:pt x="0" y="1"/>
                    </a:cubicBezTo>
                    <a:cubicBezTo>
                      <a:pt x="5" y="2"/>
                      <a:pt x="10" y="0"/>
                      <a:pt x="14" y="4"/>
                    </a:cubicBezTo>
                    <a:cubicBezTo>
                      <a:pt x="9" y="20"/>
                      <a:pt x="22" y="33"/>
                      <a:pt x="24" y="48"/>
                    </a:cubicBezTo>
                    <a:cubicBezTo>
                      <a:pt x="19" y="48"/>
                      <a:pt x="15" y="48"/>
                      <a:pt x="11" y="48"/>
                    </a:cubicBezTo>
                    <a:close/>
                  </a:path>
                </a:pathLst>
              </a:custGeom>
              <a:solidFill>
                <a:srgbClr val="9A75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1" name="Freeform 530">
                <a:extLst>
                  <a:ext uri="{FF2B5EF4-FFF2-40B4-BE49-F238E27FC236}">
                    <a16:creationId xmlns:a16="http://schemas.microsoft.com/office/drawing/2014/main" id="{5732924E-D5E4-4956-98C0-C949533C459D}"/>
                  </a:ext>
                </a:extLst>
              </p:cNvPr>
              <p:cNvSpPr>
                <a:spLocks/>
              </p:cNvSpPr>
              <p:nvPr/>
            </p:nvSpPr>
            <p:spPr bwMode="auto">
              <a:xfrm>
                <a:off x="1523" y="976"/>
                <a:ext cx="28" cy="56"/>
              </a:xfrm>
              <a:custGeom>
                <a:avLst/>
                <a:gdLst>
                  <a:gd name="T0" fmla="*/ 6 w 25"/>
                  <a:gd name="T1" fmla="*/ 0 h 50"/>
                  <a:gd name="T2" fmla="*/ 25 w 25"/>
                  <a:gd name="T3" fmla="*/ 47 h 50"/>
                  <a:gd name="T4" fmla="*/ 5 w 25"/>
                  <a:gd name="T5" fmla="*/ 45 h 50"/>
                  <a:gd name="T6" fmla="*/ 10 w 25"/>
                  <a:gd name="T7" fmla="*/ 38 h 50"/>
                  <a:gd name="T8" fmla="*/ 0 w 25"/>
                  <a:gd name="T9" fmla="*/ 0 h 50"/>
                  <a:gd name="T10" fmla="*/ 6 w 25"/>
                  <a:gd name="T11" fmla="*/ 0 h 50"/>
                </a:gdLst>
                <a:ahLst/>
                <a:cxnLst>
                  <a:cxn ang="0">
                    <a:pos x="T0" y="T1"/>
                  </a:cxn>
                  <a:cxn ang="0">
                    <a:pos x="T2" y="T3"/>
                  </a:cxn>
                  <a:cxn ang="0">
                    <a:pos x="T4" y="T5"/>
                  </a:cxn>
                  <a:cxn ang="0">
                    <a:pos x="T6" y="T7"/>
                  </a:cxn>
                  <a:cxn ang="0">
                    <a:pos x="T8" y="T9"/>
                  </a:cxn>
                  <a:cxn ang="0">
                    <a:pos x="T10" y="T11"/>
                  </a:cxn>
                </a:cxnLst>
                <a:rect l="0" t="0" r="r" b="b"/>
                <a:pathLst>
                  <a:path w="25" h="50">
                    <a:moveTo>
                      <a:pt x="6" y="0"/>
                    </a:moveTo>
                    <a:cubicBezTo>
                      <a:pt x="13" y="15"/>
                      <a:pt x="14" y="33"/>
                      <a:pt x="25" y="47"/>
                    </a:cubicBezTo>
                    <a:cubicBezTo>
                      <a:pt x="18" y="47"/>
                      <a:pt x="11" y="50"/>
                      <a:pt x="5" y="45"/>
                    </a:cubicBezTo>
                    <a:cubicBezTo>
                      <a:pt x="9" y="44"/>
                      <a:pt x="12" y="44"/>
                      <a:pt x="10" y="38"/>
                    </a:cubicBezTo>
                    <a:cubicBezTo>
                      <a:pt x="6" y="25"/>
                      <a:pt x="3" y="13"/>
                      <a:pt x="0" y="0"/>
                    </a:cubicBezTo>
                    <a:cubicBezTo>
                      <a:pt x="2" y="0"/>
                      <a:pt x="4" y="0"/>
                      <a:pt x="6" y="0"/>
                    </a:cubicBezTo>
                    <a:close/>
                  </a:path>
                </a:pathLst>
              </a:custGeom>
              <a:solidFill>
                <a:srgbClr val="9A75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2" name="Freeform 531">
                <a:extLst>
                  <a:ext uri="{FF2B5EF4-FFF2-40B4-BE49-F238E27FC236}">
                    <a16:creationId xmlns:a16="http://schemas.microsoft.com/office/drawing/2014/main" id="{600F11E2-5ECA-4110-A4D0-7916DD32FA1E}"/>
                  </a:ext>
                </a:extLst>
              </p:cNvPr>
              <p:cNvSpPr>
                <a:spLocks/>
              </p:cNvSpPr>
              <p:nvPr/>
            </p:nvSpPr>
            <p:spPr bwMode="auto">
              <a:xfrm>
                <a:off x="1314" y="917"/>
                <a:ext cx="22" cy="74"/>
              </a:xfrm>
              <a:custGeom>
                <a:avLst/>
                <a:gdLst>
                  <a:gd name="T0" fmla="*/ 3 w 20"/>
                  <a:gd name="T1" fmla="*/ 66 h 66"/>
                  <a:gd name="T2" fmla="*/ 14 w 20"/>
                  <a:gd name="T3" fmla="*/ 0 h 66"/>
                  <a:gd name="T4" fmla="*/ 20 w 20"/>
                  <a:gd name="T5" fmla="*/ 1 h 66"/>
                  <a:gd name="T6" fmla="*/ 3 w 20"/>
                  <a:gd name="T7" fmla="*/ 66 h 66"/>
                </a:gdLst>
                <a:ahLst/>
                <a:cxnLst>
                  <a:cxn ang="0">
                    <a:pos x="T0" y="T1"/>
                  </a:cxn>
                  <a:cxn ang="0">
                    <a:pos x="T2" y="T3"/>
                  </a:cxn>
                  <a:cxn ang="0">
                    <a:pos x="T4" y="T5"/>
                  </a:cxn>
                  <a:cxn ang="0">
                    <a:pos x="T6" y="T7"/>
                  </a:cxn>
                </a:cxnLst>
                <a:rect l="0" t="0" r="r" b="b"/>
                <a:pathLst>
                  <a:path w="20" h="66">
                    <a:moveTo>
                      <a:pt x="3" y="66"/>
                    </a:moveTo>
                    <a:cubicBezTo>
                      <a:pt x="0" y="43"/>
                      <a:pt x="9" y="22"/>
                      <a:pt x="14" y="0"/>
                    </a:cubicBezTo>
                    <a:cubicBezTo>
                      <a:pt x="16" y="0"/>
                      <a:pt x="18" y="1"/>
                      <a:pt x="20" y="1"/>
                    </a:cubicBezTo>
                    <a:cubicBezTo>
                      <a:pt x="14" y="22"/>
                      <a:pt x="14" y="46"/>
                      <a:pt x="3" y="66"/>
                    </a:cubicBezTo>
                    <a:close/>
                  </a:path>
                </a:pathLst>
              </a:custGeom>
              <a:solidFill>
                <a:srgbClr val="8D6E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3" name="Freeform 532">
                <a:extLst>
                  <a:ext uri="{FF2B5EF4-FFF2-40B4-BE49-F238E27FC236}">
                    <a16:creationId xmlns:a16="http://schemas.microsoft.com/office/drawing/2014/main" id="{402EE690-01D7-4221-B0C2-C067371FD730}"/>
                  </a:ext>
                </a:extLst>
              </p:cNvPr>
              <p:cNvSpPr>
                <a:spLocks/>
              </p:cNvSpPr>
              <p:nvPr/>
            </p:nvSpPr>
            <p:spPr bwMode="auto">
              <a:xfrm>
                <a:off x="1269" y="904"/>
                <a:ext cx="18" cy="69"/>
              </a:xfrm>
              <a:custGeom>
                <a:avLst/>
                <a:gdLst>
                  <a:gd name="T0" fmla="*/ 16 w 16"/>
                  <a:gd name="T1" fmla="*/ 5 h 62"/>
                  <a:gd name="T2" fmla="*/ 0 w 16"/>
                  <a:gd name="T3" fmla="*/ 62 h 62"/>
                  <a:gd name="T4" fmla="*/ 11 w 16"/>
                  <a:gd name="T5" fmla="*/ 0 h 62"/>
                  <a:gd name="T6" fmla="*/ 16 w 16"/>
                  <a:gd name="T7" fmla="*/ 5 h 62"/>
                </a:gdLst>
                <a:ahLst/>
                <a:cxnLst>
                  <a:cxn ang="0">
                    <a:pos x="T0" y="T1"/>
                  </a:cxn>
                  <a:cxn ang="0">
                    <a:pos x="T2" y="T3"/>
                  </a:cxn>
                  <a:cxn ang="0">
                    <a:pos x="T4" y="T5"/>
                  </a:cxn>
                  <a:cxn ang="0">
                    <a:pos x="T6" y="T7"/>
                  </a:cxn>
                </a:cxnLst>
                <a:rect l="0" t="0" r="r" b="b"/>
                <a:pathLst>
                  <a:path w="16" h="62">
                    <a:moveTo>
                      <a:pt x="16" y="5"/>
                    </a:moveTo>
                    <a:cubicBezTo>
                      <a:pt x="15" y="25"/>
                      <a:pt x="11" y="45"/>
                      <a:pt x="0" y="62"/>
                    </a:cubicBezTo>
                    <a:cubicBezTo>
                      <a:pt x="3" y="42"/>
                      <a:pt x="7" y="21"/>
                      <a:pt x="11" y="0"/>
                    </a:cubicBezTo>
                    <a:cubicBezTo>
                      <a:pt x="13" y="2"/>
                      <a:pt x="14" y="3"/>
                      <a:pt x="16" y="5"/>
                    </a:cubicBezTo>
                    <a:close/>
                  </a:path>
                </a:pathLst>
              </a:custGeom>
              <a:solidFill>
                <a:srgbClr val="83674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4" name="Freeform 533">
                <a:extLst>
                  <a:ext uri="{FF2B5EF4-FFF2-40B4-BE49-F238E27FC236}">
                    <a16:creationId xmlns:a16="http://schemas.microsoft.com/office/drawing/2014/main" id="{E71AE69F-E12F-4DCD-9851-4065B0E5586D}"/>
                  </a:ext>
                </a:extLst>
              </p:cNvPr>
              <p:cNvSpPr>
                <a:spLocks/>
              </p:cNvSpPr>
              <p:nvPr/>
            </p:nvSpPr>
            <p:spPr bwMode="auto">
              <a:xfrm>
                <a:off x="1622" y="997"/>
                <a:ext cx="27" cy="47"/>
              </a:xfrm>
              <a:custGeom>
                <a:avLst/>
                <a:gdLst>
                  <a:gd name="T0" fmla="*/ 17 w 24"/>
                  <a:gd name="T1" fmla="*/ 33 h 42"/>
                  <a:gd name="T2" fmla="*/ 5 w 24"/>
                  <a:gd name="T3" fmla="*/ 32 h 42"/>
                  <a:gd name="T4" fmla="*/ 1 w 24"/>
                  <a:gd name="T5" fmla="*/ 9 h 42"/>
                  <a:gd name="T6" fmla="*/ 10 w 24"/>
                  <a:gd name="T7" fmla="*/ 5 h 42"/>
                  <a:gd name="T8" fmla="*/ 17 w 24"/>
                  <a:gd name="T9" fmla="*/ 33 h 42"/>
                </a:gdLst>
                <a:ahLst/>
                <a:cxnLst>
                  <a:cxn ang="0">
                    <a:pos x="T0" y="T1"/>
                  </a:cxn>
                  <a:cxn ang="0">
                    <a:pos x="T2" y="T3"/>
                  </a:cxn>
                  <a:cxn ang="0">
                    <a:pos x="T4" y="T5"/>
                  </a:cxn>
                  <a:cxn ang="0">
                    <a:pos x="T6" y="T7"/>
                  </a:cxn>
                  <a:cxn ang="0">
                    <a:pos x="T8" y="T9"/>
                  </a:cxn>
                </a:cxnLst>
                <a:rect l="0" t="0" r="r" b="b"/>
                <a:pathLst>
                  <a:path w="24" h="42">
                    <a:moveTo>
                      <a:pt x="17" y="33"/>
                    </a:moveTo>
                    <a:cubicBezTo>
                      <a:pt x="13" y="34"/>
                      <a:pt x="8" y="42"/>
                      <a:pt x="5" y="32"/>
                    </a:cubicBezTo>
                    <a:cubicBezTo>
                      <a:pt x="3" y="25"/>
                      <a:pt x="2" y="17"/>
                      <a:pt x="1" y="9"/>
                    </a:cubicBezTo>
                    <a:cubicBezTo>
                      <a:pt x="0" y="0"/>
                      <a:pt x="6" y="3"/>
                      <a:pt x="10" y="5"/>
                    </a:cubicBezTo>
                    <a:cubicBezTo>
                      <a:pt x="18" y="13"/>
                      <a:pt x="24" y="21"/>
                      <a:pt x="17" y="33"/>
                    </a:cubicBezTo>
                    <a:close/>
                  </a:path>
                </a:pathLst>
              </a:custGeom>
              <a:solidFill>
                <a:srgbClr val="EACC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5" name="Freeform 534">
                <a:extLst>
                  <a:ext uri="{FF2B5EF4-FFF2-40B4-BE49-F238E27FC236}">
                    <a16:creationId xmlns:a16="http://schemas.microsoft.com/office/drawing/2014/main" id="{0A27F5EA-6057-4536-B157-00049D741757}"/>
                  </a:ext>
                </a:extLst>
              </p:cNvPr>
              <p:cNvSpPr>
                <a:spLocks/>
              </p:cNvSpPr>
              <p:nvPr/>
            </p:nvSpPr>
            <p:spPr bwMode="auto">
              <a:xfrm>
                <a:off x="1714" y="1022"/>
                <a:ext cx="34" cy="25"/>
              </a:xfrm>
              <a:custGeom>
                <a:avLst/>
                <a:gdLst>
                  <a:gd name="T0" fmla="*/ 28 w 30"/>
                  <a:gd name="T1" fmla="*/ 18 h 23"/>
                  <a:gd name="T2" fmla="*/ 6 w 30"/>
                  <a:gd name="T3" fmla="*/ 14 h 23"/>
                  <a:gd name="T4" fmla="*/ 9 w 30"/>
                  <a:gd name="T5" fmla="*/ 1 h 23"/>
                  <a:gd name="T6" fmla="*/ 28 w 30"/>
                  <a:gd name="T7" fmla="*/ 18 h 23"/>
                </a:gdLst>
                <a:ahLst/>
                <a:cxnLst>
                  <a:cxn ang="0">
                    <a:pos x="T0" y="T1"/>
                  </a:cxn>
                  <a:cxn ang="0">
                    <a:pos x="T2" y="T3"/>
                  </a:cxn>
                  <a:cxn ang="0">
                    <a:pos x="T4" y="T5"/>
                  </a:cxn>
                  <a:cxn ang="0">
                    <a:pos x="T6" y="T7"/>
                  </a:cxn>
                </a:cxnLst>
                <a:rect l="0" t="0" r="r" b="b"/>
                <a:pathLst>
                  <a:path w="30" h="23">
                    <a:moveTo>
                      <a:pt x="28" y="18"/>
                    </a:moveTo>
                    <a:cubicBezTo>
                      <a:pt x="20" y="19"/>
                      <a:pt x="12" y="23"/>
                      <a:pt x="6" y="14"/>
                    </a:cubicBezTo>
                    <a:cubicBezTo>
                      <a:pt x="9" y="10"/>
                      <a:pt x="0" y="1"/>
                      <a:pt x="9" y="1"/>
                    </a:cubicBezTo>
                    <a:cubicBezTo>
                      <a:pt x="20" y="0"/>
                      <a:pt x="30" y="4"/>
                      <a:pt x="28" y="18"/>
                    </a:cubicBezTo>
                    <a:close/>
                  </a:path>
                </a:pathLst>
              </a:custGeom>
              <a:solidFill>
                <a:srgbClr val="EDD7B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6" name="Freeform 535">
                <a:extLst>
                  <a:ext uri="{FF2B5EF4-FFF2-40B4-BE49-F238E27FC236}">
                    <a16:creationId xmlns:a16="http://schemas.microsoft.com/office/drawing/2014/main" id="{6DD488A5-DCD0-4656-8397-65BFBB677897}"/>
                  </a:ext>
                </a:extLst>
              </p:cNvPr>
              <p:cNvSpPr>
                <a:spLocks/>
              </p:cNvSpPr>
              <p:nvPr/>
            </p:nvSpPr>
            <p:spPr bwMode="auto">
              <a:xfrm>
                <a:off x="1762" y="814"/>
                <a:ext cx="24" cy="58"/>
              </a:xfrm>
              <a:custGeom>
                <a:avLst/>
                <a:gdLst>
                  <a:gd name="T0" fmla="*/ 0 w 21"/>
                  <a:gd name="T1" fmla="*/ 48 h 52"/>
                  <a:gd name="T2" fmla="*/ 12 w 21"/>
                  <a:gd name="T3" fmla="*/ 0 h 52"/>
                  <a:gd name="T4" fmla="*/ 19 w 21"/>
                  <a:gd name="T5" fmla="*/ 6 h 52"/>
                  <a:gd name="T6" fmla="*/ 3 w 21"/>
                  <a:gd name="T7" fmla="*/ 52 h 52"/>
                  <a:gd name="T8" fmla="*/ 0 w 21"/>
                  <a:gd name="T9" fmla="*/ 48 h 52"/>
                </a:gdLst>
                <a:ahLst/>
                <a:cxnLst>
                  <a:cxn ang="0">
                    <a:pos x="T0" y="T1"/>
                  </a:cxn>
                  <a:cxn ang="0">
                    <a:pos x="T2" y="T3"/>
                  </a:cxn>
                  <a:cxn ang="0">
                    <a:pos x="T4" y="T5"/>
                  </a:cxn>
                  <a:cxn ang="0">
                    <a:pos x="T6" y="T7"/>
                  </a:cxn>
                  <a:cxn ang="0">
                    <a:pos x="T8" y="T9"/>
                  </a:cxn>
                </a:cxnLst>
                <a:rect l="0" t="0" r="r" b="b"/>
                <a:pathLst>
                  <a:path w="21" h="52">
                    <a:moveTo>
                      <a:pt x="0" y="48"/>
                    </a:moveTo>
                    <a:cubicBezTo>
                      <a:pt x="6" y="33"/>
                      <a:pt x="12" y="17"/>
                      <a:pt x="12" y="0"/>
                    </a:cubicBezTo>
                    <a:cubicBezTo>
                      <a:pt x="16" y="0"/>
                      <a:pt x="21" y="1"/>
                      <a:pt x="19" y="6"/>
                    </a:cubicBezTo>
                    <a:cubicBezTo>
                      <a:pt x="14" y="22"/>
                      <a:pt x="14" y="39"/>
                      <a:pt x="3" y="52"/>
                    </a:cubicBezTo>
                    <a:cubicBezTo>
                      <a:pt x="2" y="51"/>
                      <a:pt x="1" y="49"/>
                      <a:pt x="0" y="48"/>
                    </a:cubicBezTo>
                    <a:close/>
                  </a:path>
                </a:pathLst>
              </a:custGeom>
              <a:solidFill>
                <a:srgbClr val="8E70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7" name="Freeform 536">
                <a:extLst>
                  <a:ext uri="{FF2B5EF4-FFF2-40B4-BE49-F238E27FC236}">
                    <a16:creationId xmlns:a16="http://schemas.microsoft.com/office/drawing/2014/main" id="{4B333317-8E26-4C93-ACAE-A53DBA9A17B1}"/>
                  </a:ext>
                </a:extLst>
              </p:cNvPr>
              <p:cNvSpPr>
                <a:spLocks/>
              </p:cNvSpPr>
              <p:nvPr/>
            </p:nvSpPr>
            <p:spPr bwMode="auto">
              <a:xfrm>
                <a:off x="1579" y="994"/>
                <a:ext cx="32" cy="39"/>
              </a:xfrm>
              <a:custGeom>
                <a:avLst/>
                <a:gdLst>
                  <a:gd name="T0" fmla="*/ 8 w 28"/>
                  <a:gd name="T1" fmla="*/ 4 h 35"/>
                  <a:gd name="T2" fmla="*/ 16 w 28"/>
                  <a:gd name="T3" fmla="*/ 7 h 35"/>
                  <a:gd name="T4" fmla="*/ 20 w 28"/>
                  <a:gd name="T5" fmla="*/ 11 h 35"/>
                  <a:gd name="T6" fmla="*/ 28 w 28"/>
                  <a:gd name="T7" fmla="*/ 35 h 35"/>
                  <a:gd name="T8" fmla="*/ 18 w 28"/>
                  <a:gd name="T9" fmla="*/ 35 h 35"/>
                  <a:gd name="T10" fmla="*/ 3 w 28"/>
                  <a:gd name="T11" fmla="*/ 4 h 35"/>
                  <a:gd name="T12" fmla="*/ 8 w 28"/>
                  <a:gd name="T13" fmla="*/ 4 h 35"/>
                </a:gdLst>
                <a:ahLst/>
                <a:cxnLst>
                  <a:cxn ang="0">
                    <a:pos x="T0" y="T1"/>
                  </a:cxn>
                  <a:cxn ang="0">
                    <a:pos x="T2" y="T3"/>
                  </a:cxn>
                  <a:cxn ang="0">
                    <a:pos x="T4" y="T5"/>
                  </a:cxn>
                  <a:cxn ang="0">
                    <a:pos x="T6" y="T7"/>
                  </a:cxn>
                  <a:cxn ang="0">
                    <a:pos x="T8" y="T9"/>
                  </a:cxn>
                  <a:cxn ang="0">
                    <a:pos x="T10" y="T11"/>
                  </a:cxn>
                  <a:cxn ang="0">
                    <a:pos x="T12" y="T13"/>
                  </a:cxn>
                </a:cxnLst>
                <a:rect l="0" t="0" r="r" b="b"/>
                <a:pathLst>
                  <a:path w="28" h="35">
                    <a:moveTo>
                      <a:pt x="8" y="4"/>
                    </a:moveTo>
                    <a:cubicBezTo>
                      <a:pt x="12" y="0"/>
                      <a:pt x="7" y="22"/>
                      <a:pt x="16" y="7"/>
                    </a:cubicBezTo>
                    <a:cubicBezTo>
                      <a:pt x="18" y="4"/>
                      <a:pt x="19" y="9"/>
                      <a:pt x="20" y="11"/>
                    </a:cubicBezTo>
                    <a:cubicBezTo>
                      <a:pt x="23" y="19"/>
                      <a:pt x="25" y="27"/>
                      <a:pt x="28" y="35"/>
                    </a:cubicBezTo>
                    <a:cubicBezTo>
                      <a:pt x="24" y="35"/>
                      <a:pt x="21" y="35"/>
                      <a:pt x="18" y="35"/>
                    </a:cubicBezTo>
                    <a:cubicBezTo>
                      <a:pt x="19" y="22"/>
                      <a:pt x="0" y="18"/>
                      <a:pt x="3" y="4"/>
                    </a:cubicBezTo>
                    <a:cubicBezTo>
                      <a:pt x="5" y="4"/>
                      <a:pt x="6" y="4"/>
                      <a:pt x="8" y="4"/>
                    </a:cubicBezTo>
                    <a:close/>
                  </a:path>
                </a:pathLst>
              </a:custGeom>
              <a:solidFill>
                <a:srgbClr val="9D7D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8" name="Freeform 537">
                <a:extLst>
                  <a:ext uri="{FF2B5EF4-FFF2-40B4-BE49-F238E27FC236}">
                    <a16:creationId xmlns:a16="http://schemas.microsoft.com/office/drawing/2014/main" id="{1798BDCC-D858-4F33-83A9-D0C2317D0771}"/>
                  </a:ext>
                </a:extLst>
              </p:cNvPr>
              <p:cNvSpPr>
                <a:spLocks/>
              </p:cNvSpPr>
              <p:nvPr/>
            </p:nvSpPr>
            <p:spPr bwMode="auto">
              <a:xfrm>
                <a:off x="1635" y="1004"/>
                <a:ext cx="33" cy="35"/>
              </a:xfrm>
              <a:custGeom>
                <a:avLst/>
                <a:gdLst>
                  <a:gd name="T0" fmla="*/ 21 w 29"/>
                  <a:gd name="T1" fmla="*/ 30 h 31"/>
                  <a:gd name="T2" fmla="*/ 12 w 29"/>
                  <a:gd name="T3" fmla="*/ 28 h 31"/>
                  <a:gd name="T4" fmla="*/ 6 w 29"/>
                  <a:gd name="T5" fmla="*/ 0 h 31"/>
                  <a:gd name="T6" fmla="*/ 17 w 29"/>
                  <a:gd name="T7" fmla="*/ 3 h 31"/>
                  <a:gd name="T8" fmla="*/ 21 w 29"/>
                  <a:gd name="T9" fmla="*/ 30 h 31"/>
                </a:gdLst>
                <a:ahLst/>
                <a:cxnLst>
                  <a:cxn ang="0">
                    <a:pos x="T0" y="T1"/>
                  </a:cxn>
                  <a:cxn ang="0">
                    <a:pos x="T2" y="T3"/>
                  </a:cxn>
                  <a:cxn ang="0">
                    <a:pos x="T4" y="T5"/>
                  </a:cxn>
                  <a:cxn ang="0">
                    <a:pos x="T6" y="T7"/>
                  </a:cxn>
                  <a:cxn ang="0">
                    <a:pos x="T8" y="T9"/>
                  </a:cxn>
                </a:cxnLst>
                <a:rect l="0" t="0" r="r" b="b"/>
                <a:pathLst>
                  <a:path w="29" h="31">
                    <a:moveTo>
                      <a:pt x="21" y="30"/>
                    </a:moveTo>
                    <a:cubicBezTo>
                      <a:pt x="18" y="31"/>
                      <a:pt x="15" y="30"/>
                      <a:pt x="12" y="28"/>
                    </a:cubicBezTo>
                    <a:cubicBezTo>
                      <a:pt x="9" y="19"/>
                      <a:pt x="0" y="11"/>
                      <a:pt x="6" y="0"/>
                    </a:cubicBezTo>
                    <a:cubicBezTo>
                      <a:pt x="10" y="1"/>
                      <a:pt x="14" y="2"/>
                      <a:pt x="17" y="3"/>
                    </a:cubicBezTo>
                    <a:cubicBezTo>
                      <a:pt x="24" y="11"/>
                      <a:pt x="29" y="20"/>
                      <a:pt x="21" y="30"/>
                    </a:cubicBezTo>
                    <a:close/>
                  </a:path>
                </a:pathLst>
              </a:custGeom>
              <a:solidFill>
                <a:srgbClr val="EFD2B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9" name="Freeform 538">
                <a:extLst>
                  <a:ext uri="{FF2B5EF4-FFF2-40B4-BE49-F238E27FC236}">
                    <a16:creationId xmlns:a16="http://schemas.microsoft.com/office/drawing/2014/main" id="{47C52B27-744E-4C06-B7B9-EF585B201262}"/>
                  </a:ext>
                </a:extLst>
              </p:cNvPr>
              <p:cNvSpPr>
                <a:spLocks/>
              </p:cNvSpPr>
              <p:nvPr/>
            </p:nvSpPr>
            <p:spPr bwMode="auto">
              <a:xfrm>
                <a:off x="1658" y="1008"/>
                <a:ext cx="24" cy="31"/>
              </a:xfrm>
              <a:custGeom>
                <a:avLst/>
                <a:gdLst>
                  <a:gd name="T0" fmla="*/ 20 w 22"/>
                  <a:gd name="T1" fmla="*/ 27 h 27"/>
                  <a:gd name="T2" fmla="*/ 9 w 22"/>
                  <a:gd name="T3" fmla="*/ 26 h 27"/>
                  <a:gd name="T4" fmla="*/ 2 w 22"/>
                  <a:gd name="T5" fmla="*/ 0 h 27"/>
                  <a:gd name="T6" fmla="*/ 8 w 22"/>
                  <a:gd name="T7" fmla="*/ 0 h 27"/>
                  <a:gd name="T8" fmla="*/ 20 w 22"/>
                  <a:gd name="T9" fmla="*/ 27 h 27"/>
                </a:gdLst>
                <a:ahLst/>
                <a:cxnLst>
                  <a:cxn ang="0">
                    <a:pos x="T0" y="T1"/>
                  </a:cxn>
                  <a:cxn ang="0">
                    <a:pos x="T2" y="T3"/>
                  </a:cxn>
                  <a:cxn ang="0">
                    <a:pos x="T4" y="T5"/>
                  </a:cxn>
                  <a:cxn ang="0">
                    <a:pos x="T6" y="T7"/>
                  </a:cxn>
                  <a:cxn ang="0">
                    <a:pos x="T8" y="T9"/>
                  </a:cxn>
                </a:cxnLst>
                <a:rect l="0" t="0" r="r" b="b"/>
                <a:pathLst>
                  <a:path w="22" h="27">
                    <a:moveTo>
                      <a:pt x="20" y="27"/>
                    </a:moveTo>
                    <a:cubicBezTo>
                      <a:pt x="17" y="26"/>
                      <a:pt x="13" y="26"/>
                      <a:pt x="9" y="26"/>
                    </a:cubicBezTo>
                    <a:cubicBezTo>
                      <a:pt x="4" y="18"/>
                      <a:pt x="0" y="10"/>
                      <a:pt x="2" y="0"/>
                    </a:cubicBezTo>
                    <a:cubicBezTo>
                      <a:pt x="4" y="0"/>
                      <a:pt x="6" y="0"/>
                      <a:pt x="8" y="0"/>
                    </a:cubicBezTo>
                    <a:cubicBezTo>
                      <a:pt x="19" y="5"/>
                      <a:pt x="22" y="15"/>
                      <a:pt x="20" y="27"/>
                    </a:cubicBezTo>
                    <a:close/>
                  </a:path>
                </a:pathLst>
              </a:custGeom>
              <a:solidFill>
                <a:srgbClr val="F1D7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0" name="Freeform 539">
                <a:extLst>
                  <a:ext uri="{FF2B5EF4-FFF2-40B4-BE49-F238E27FC236}">
                    <a16:creationId xmlns:a16="http://schemas.microsoft.com/office/drawing/2014/main" id="{4C4C0609-4DF5-4D65-AB44-F0C25D9FFAA6}"/>
                  </a:ext>
                </a:extLst>
              </p:cNvPr>
              <p:cNvSpPr>
                <a:spLocks/>
              </p:cNvSpPr>
              <p:nvPr/>
            </p:nvSpPr>
            <p:spPr bwMode="auto">
              <a:xfrm>
                <a:off x="1750" y="1027"/>
                <a:ext cx="22" cy="24"/>
              </a:xfrm>
              <a:custGeom>
                <a:avLst/>
                <a:gdLst>
                  <a:gd name="T0" fmla="*/ 20 w 20"/>
                  <a:gd name="T1" fmla="*/ 10 h 21"/>
                  <a:gd name="T2" fmla="*/ 2 w 20"/>
                  <a:gd name="T3" fmla="*/ 13 h 21"/>
                  <a:gd name="T4" fmla="*/ 5 w 20"/>
                  <a:gd name="T5" fmla="*/ 1 h 21"/>
                  <a:gd name="T6" fmla="*/ 20 w 20"/>
                  <a:gd name="T7" fmla="*/ 10 h 21"/>
                </a:gdLst>
                <a:ahLst/>
                <a:cxnLst>
                  <a:cxn ang="0">
                    <a:pos x="T0" y="T1"/>
                  </a:cxn>
                  <a:cxn ang="0">
                    <a:pos x="T2" y="T3"/>
                  </a:cxn>
                  <a:cxn ang="0">
                    <a:pos x="T4" y="T5"/>
                  </a:cxn>
                  <a:cxn ang="0">
                    <a:pos x="T6" y="T7"/>
                  </a:cxn>
                </a:cxnLst>
                <a:rect l="0" t="0" r="r" b="b"/>
                <a:pathLst>
                  <a:path w="20" h="21">
                    <a:moveTo>
                      <a:pt x="20" y="10"/>
                    </a:moveTo>
                    <a:cubicBezTo>
                      <a:pt x="15" y="21"/>
                      <a:pt x="9" y="17"/>
                      <a:pt x="2" y="13"/>
                    </a:cubicBezTo>
                    <a:cubicBezTo>
                      <a:pt x="3" y="9"/>
                      <a:pt x="0" y="2"/>
                      <a:pt x="5" y="1"/>
                    </a:cubicBezTo>
                    <a:cubicBezTo>
                      <a:pt x="11" y="0"/>
                      <a:pt x="17" y="4"/>
                      <a:pt x="20" y="10"/>
                    </a:cubicBezTo>
                    <a:close/>
                  </a:path>
                </a:pathLst>
              </a:custGeom>
              <a:solidFill>
                <a:srgbClr val="D9C7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1" name="Freeform 540">
                <a:extLst>
                  <a:ext uri="{FF2B5EF4-FFF2-40B4-BE49-F238E27FC236}">
                    <a16:creationId xmlns:a16="http://schemas.microsoft.com/office/drawing/2014/main" id="{1566B391-1374-4AB7-94B2-B61DD922101C}"/>
                  </a:ext>
                </a:extLst>
              </p:cNvPr>
              <p:cNvSpPr>
                <a:spLocks/>
              </p:cNvSpPr>
              <p:nvPr/>
            </p:nvSpPr>
            <p:spPr bwMode="auto">
              <a:xfrm>
                <a:off x="1775" y="1030"/>
                <a:ext cx="24" cy="22"/>
              </a:xfrm>
              <a:custGeom>
                <a:avLst/>
                <a:gdLst>
                  <a:gd name="T0" fmla="*/ 22 w 22"/>
                  <a:gd name="T1" fmla="*/ 12 h 20"/>
                  <a:gd name="T2" fmla="*/ 0 w 22"/>
                  <a:gd name="T3" fmla="*/ 8 h 20"/>
                  <a:gd name="T4" fmla="*/ 22 w 22"/>
                  <a:gd name="T5" fmla="*/ 12 h 20"/>
                </a:gdLst>
                <a:ahLst/>
                <a:cxnLst>
                  <a:cxn ang="0">
                    <a:pos x="T0" y="T1"/>
                  </a:cxn>
                  <a:cxn ang="0">
                    <a:pos x="T2" y="T3"/>
                  </a:cxn>
                  <a:cxn ang="0">
                    <a:pos x="T4" y="T5"/>
                  </a:cxn>
                </a:cxnLst>
                <a:rect l="0" t="0" r="r" b="b"/>
                <a:pathLst>
                  <a:path w="22" h="20">
                    <a:moveTo>
                      <a:pt x="22" y="12"/>
                    </a:moveTo>
                    <a:cubicBezTo>
                      <a:pt x="14" y="18"/>
                      <a:pt x="6" y="20"/>
                      <a:pt x="0" y="8"/>
                    </a:cubicBezTo>
                    <a:cubicBezTo>
                      <a:pt x="9" y="0"/>
                      <a:pt x="16" y="4"/>
                      <a:pt x="22" y="12"/>
                    </a:cubicBezTo>
                    <a:close/>
                  </a:path>
                </a:pathLst>
              </a:custGeom>
              <a:solidFill>
                <a:srgbClr val="DDCA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2" name="Freeform 541">
                <a:extLst>
                  <a:ext uri="{FF2B5EF4-FFF2-40B4-BE49-F238E27FC236}">
                    <a16:creationId xmlns:a16="http://schemas.microsoft.com/office/drawing/2014/main" id="{D721E196-4988-4BD9-9635-747FE2494852}"/>
                  </a:ext>
                </a:extLst>
              </p:cNvPr>
              <p:cNvSpPr>
                <a:spLocks/>
              </p:cNvSpPr>
              <p:nvPr/>
            </p:nvSpPr>
            <p:spPr bwMode="auto">
              <a:xfrm>
                <a:off x="1667" y="1007"/>
                <a:ext cx="20" cy="32"/>
              </a:xfrm>
              <a:custGeom>
                <a:avLst/>
                <a:gdLst>
                  <a:gd name="T0" fmla="*/ 12 w 18"/>
                  <a:gd name="T1" fmla="*/ 28 h 28"/>
                  <a:gd name="T2" fmla="*/ 0 w 18"/>
                  <a:gd name="T3" fmla="*/ 1 h 28"/>
                  <a:gd name="T4" fmla="*/ 14 w 18"/>
                  <a:gd name="T5" fmla="*/ 5 h 28"/>
                  <a:gd name="T6" fmla="*/ 18 w 18"/>
                  <a:gd name="T7" fmla="*/ 28 h 28"/>
                  <a:gd name="T8" fmla="*/ 12 w 18"/>
                  <a:gd name="T9" fmla="*/ 28 h 28"/>
                </a:gdLst>
                <a:ahLst/>
                <a:cxnLst>
                  <a:cxn ang="0">
                    <a:pos x="T0" y="T1"/>
                  </a:cxn>
                  <a:cxn ang="0">
                    <a:pos x="T2" y="T3"/>
                  </a:cxn>
                  <a:cxn ang="0">
                    <a:pos x="T4" y="T5"/>
                  </a:cxn>
                  <a:cxn ang="0">
                    <a:pos x="T6" y="T7"/>
                  </a:cxn>
                  <a:cxn ang="0">
                    <a:pos x="T8" y="T9"/>
                  </a:cxn>
                </a:cxnLst>
                <a:rect l="0" t="0" r="r" b="b"/>
                <a:pathLst>
                  <a:path w="18" h="28">
                    <a:moveTo>
                      <a:pt x="12" y="28"/>
                    </a:moveTo>
                    <a:cubicBezTo>
                      <a:pt x="8" y="19"/>
                      <a:pt x="8" y="8"/>
                      <a:pt x="0" y="1"/>
                    </a:cubicBezTo>
                    <a:cubicBezTo>
                      <a:pt x="5" y="0"/>
                      <a:pt x="10" y="3"/>
                      <a:pt x="14" y="5"/>
                    </a:cubicBezTo>
                    <a:cubicBezTo>
                      <a:pt x="15" y="12"/>
                      <a:pt x="16" y="20"/>
                      <a:pt x="18" y="28"/>
                    </a:cubicBezTo>
                    <a:cubicBezTo>
                      <a:pt x="16" y="28"/>
                      <a:pt x="14" y="28"/>
                      <a:pt x="12" y="28"/>
                    </a:cubicBezTo>
                    <a:close/>
                  </a:path>
                </a:pathLst>
              </a:custGeom>
              <a:solidFill>
                <a:srgbClr val="9B7B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3" name="Freeform 542">
                <a:extLst>
                  <a:ext uri="{FF2B5EF4-FFF2-40B4-BE49-F238E27FC236}">
                    <a16:creationId xmlns:a16="http://schemas.microsoft.com/office/drawing/2014/main" id="{0FD265A5-F097-4C4E-9500-1A81D0657AD8}"/>
                  </a:ext>
                </a:extLst>
              </p:cNvPr>
              <p:cNvSpPr>
                <a:spLocks/>
              </p:cNvSpPr>
              <p:nvPr/>
            </p:nvSpPr>
            <p:spPr bwMode="auto">
              <a:xfrm>
                <a:off x="1633" y="1003"/>
                <a:ext cx="16" cy="32"/>
              </a:xfrm>
              <a:custGeom>
                <a:avLst/>
                <a:gdLst>
                  <a:gd name="T0" fmla="*/ 8 w 14"/>
                  <a:gd name="T1" fmla="*/ 1 h 29"/>
                  <a:gd name="T2" fmla="*/ 14 w 14"/>
                  <a:gd name="T3" fmla="*/ 29 h 29"/>
                  <a:gd name="T4" fmla="*/ 7 w 14"/>
                  <a:gd name="T5" fmla="*/ 28 h 29"/>
                  <a:gd name="T6" fmla="*/ 0 w 14"/>
                  <a:gd name="T7" fmla="*/ 0 h 29"/>
                  <a:gd name="T8" fmla="*/ 8 w 14"/>
                  <a:gd name="T9" fmla="*/ 1 h 29"/>
                </a:gdLst>
                <a:ahLst/>
                <a:cxnLst>
                  <a:cxn ang="0">
                    <a:pos x="T0" y="T1"/>
                  </a:cxn>
                  <a:cxn ang="0">
                    <a:pos x="T2" y="T3"/>
                  </a:cxn>
                  <a:cxn ang="0">
                    <a:pos x="T4" y="T5"/>
                  </a:cxn>
                  <a:cxn ang="0">
                    <a:pos x="T6" y="T7"/>
                  </a:cxn>
                  <a:cxn ang="0">
                    <a:pos x="T8" y="T9"/>
                  </a:cxn>
                </a:cxnLst>
                <a:rect l="0" t="0" r="r" b="b"/>
                <a:pathLst>
                  <a:path w="14" h="29">
                    <a:moveTo>
                      <a:pt x="8" y="1"/>
                    </a:moveTo>
                    <a:cubicBezTo>
                      <a:pt x="10" y="10"/>
                      <a:pt x="12" y="19"/>
                      <a:pt x="14" y="29"/>
                    </a:cubicBezTo>
                    <a:cubicBezTo>
                      <a:pt x="12" y="28"/>
                      <a:pt x="9" y="28"/>
                      <a:pt x="7" y="28"/>
                    </a:cubicBezTo>
                    <a:cubicBezTo>
                      <a:pt x="5" y="18"/>
                      <a:pt x="2" y="9"/>
                      <a:pt x="0" y="0"/>
                    </a:cubicBezTo>
                    <a:cubicBezTo>
                      <a:pt x="3" y="0"/>
                      <a:pt x="6" y="1"/>
                      <a:pt x="8" y="1"/>
                    </a:cubicBezTo>
                    <a:close/>
                  </a:path>
                </a:pathLst>
              </a:custGeom>
              <a:solidFill>
                <a:srgbClr val="9B7B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4" name="Freeform 543">
                <a:extLst>
                  <a:ext uri="{FF2B5EF4-FFF2-40B4-BE49-F238E27FC236}">
                    <a16:creationId xmlns:a16="http://schemas.microsoft.com/office/drawing/2014/main" id="{5B47889F-D52C-4563-804C-FF41C90D01FD}"/>
                  </a:ext>
                </a:extLst>
              </p:cNvPr>
              <p:cNvSpPr>
                <a:spLocks/>
              </p:cNvSpPr>
              <p:nvPr/>
            </p:nvSpPr>
            <p:spPr bwMode="auto">
              <a:xfrm>
                <a:off x="1654" y="1007"/>
                <a:ext cx="14" cy="30"/>
              </a:xfrm>
              <a:custGeom>
                <a:avLst/>
                <a:gdLst>
                  <a:gd name="T0" fmla="*/ 5 w 12"/>
                  <a:gd name="T1" fmla="*/ 1 h 27"/>
                  <a:gd name="T2" fmla="*/ 12 w 12"/>
                  <a:gd name="T3" fmla="*/ 27 h 27"/>
                  <a:gd name="T4" fmla="*/ 4 w 12"/>
                  <a:gd name="T5" fmla="*/ 27 h 27"/>
                  <a:gd name="T6" fmla="*/ 0 w 12"/>
                  <a:gd name="T7" fmla="*/ 0 h 27"/>
                  <a:gd name="T8" fmla="*/ 5 w 12"/>
                  <a:gd name="T9" fmla="*/ 1 h 27"/>
                </a:gdLst>
                <a:ahLst/>
                <a:cxnLst>
                  <a:cxn ang="0">
                    <a:pos x="T0" y="T1"/>
                  </a:cxn>
                  <a:cxn ang="0">
                    <a:pos x="T2" y="T3"/>
                  </a:cxn>
                  <a:cxn ang="0">
                    <a:pos x="T4" y="T5"/>
                  </a:cxn>
                  <a:cxn ang="0">
                    <a:pos x="T6" y="T7"/>
                  </a:cxn>
                  <a:cxn ang="0">
                    <a:pos x="T8" y="T9"/>
                  </a:cxn>
                </a:cxnLst>
                <a:rect l="0" t="0" r="r" b="b"/>
                <a:pathLst>
                  <a:path w="12" h="27">
                    <a:moveTo>
                      <a:pt x="5" y="1"/>
                    </a:moveTo>
                    <a:cubicBezTo>
                      <a:pt x="7" y="10"/>
                      <a:pt x="10" y="18"/>
                      <a:pt x="12" y="27"/>
                    </a:cubicBezTo>
                    <a:cubicBezTo>
                      <a:pt x="10" y="27"/>
                      <a:pt x="7" y="27"/>
                      <a:pt x="4" y="27"/>
                    </a:cubicBezTo>
                    <a:cubicBezTo>
                      <a:pt x="3" y="18"/>
                      <a:pt x="2" y="9"/>
                      <a:pt x="0" y="0"/>
                    </a:cubicBezTo>
                    <a:cubicBezTo>
                      <a:pt x="2" y="0"/>
                      <a:pt x="3" y="0"/>
                      <a:pt x="5" y="1"/>
                    </a:cubicBezTo>
                    <a:close/>
                  </a:path>
                </a:pathLst>
              </a:custGeom>
              <a:solidFill>
                <a:srgbClr val="9B7B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5" name="Freeform 544">
                <a:extLst>
                  <a:ext uri="{FF2B5EF4-FFF2-40B4-BE49-F238E27FC236}">
                    <a16:creationId xmlns:a16="http://schemas.microsoft.com/office/drawing/2014/main" id="{9057A98B-6970-419F-ADBE-827511E7FD62}"/>
                  </a:ext>
                </a:extLst>
              </p:cNvPr>
              <p:cNvSpPr>
                <a:spLocks/>
              </p:cNvSpPr>
              <p:nvPr/>
            </p:nvSpPr>
            <p:spPr bwMode="auto">
              <a:xfrm>
                <a:off x="1470" y="2455"/>
                <a:ext cx="43" cy="251"/>
              </a:xfrm>
              <a:custGeom>
                <a:avLst/>
                <a:gdLst>
                  <a:gd name="T0" fmla="*/ 0 w 38"/>
                  <a:gd name="T1" fmla="*/ 223 h 223"/>
                  <a:gd name="T2" fmla="*/ 13 w 38"/>
                  <a:gd name="T3" fmla="*/ 135 h 223"/>
                  <a:gd name="T4" fmla="*/ 28 w 38"/>
                  <a:gd name="T5" fmla="*/ 35 h 223"/>
                  <a:gd name="T6" fmla="*/ 34 w 38"/>
                  <a:gd name="T7" fmla="*/ 0 h 223"/>
                  <a:gd name="T8" fmla="*/ 24 w 38"/>
                  <a:gd name="T9" fmla="*/ 205 h 223"/>
                  <a:gd name="T10" fmla="*/ 8 w 38"/>
                  <a:gd name="T11" fmla="*/ 222 h 223"/>
                  <a:gd name="T12" fmla="*/ 0 w 38"/>
                  <a:gd name="T13" fmla="*/ 223 h 223"/>
                </a:gdLst>
                <a:ahLst/>
                <a:cxnLst>
                  <a:cxn ang="0">
                    <a:pos x="T0" y="T1"/>
                  </a:cxn>
                  <a:cxn ang="0">
                    <a:pos x="T2" y="T3"/>
                  </a:cxn>
                  <a:cxn ang="0">
                    <a:pos x="T4" y="T5"/>
                  </a:cxn>
                  <a:cxn ang="0">
                    <a:pos x="T6" y="T7"/>
                  </a:cxn>
                  <a:cxn ang="0">
                    <a:pos x="T8" y="T9"/>
                  </a:cxn>
                  <a:cxn ang="0">
                    <a:pos x="T10" y="T11"/>
                  </a:cxn>
                  <a:cxn ang="0">
                    <a:pos x="T12" y="T13"/>
                  </a:cxn>
                </a:cxnLst>
                <a:rect l="0" t="0" r="r" b="b"/>
                <a:pathLst>
                  <a:path w="38" h="223">
                    <a:moveTo>
                      <a:pt x="0" y="223"/>
                    </a:moveTo>
                    <a:cubicBezTo>
                      <a:pt x="4" y="193"/>
                      <a:pt x="4" y="163"/>
                      <a:pt x="13" y="135"/>
                    </a:cubicBezTo>
                    <a:cubicBezTo>
                      <a:pt x="23" y="102"/>
                      <a:pt x="15" y="67"/>
                      <a:pt x="28" y="35"/>
                    </a:cubicBezTo>
                    <a:cubicBezTo>
                      <a:pt x="29" y="23"/>
                      <a:pt x="35" y="12"/>
                      <a:pt x="34" y="0"/>
                    </a:cubicBezTo>
                    <a:cubicBezTo>
                      <a:pt x="38" y="69"/>
                      <a:pt x="34" y="137"/>
                      <a:pt x="24" y="205"/>
                    </a:cubicBezTo>
                    <a:cubicBezTo>
                      <a:pt x="22" y="215"/>
                      <a:pt x="17" y="220"/>
                      <a:pt x="8" y="222"/>
                    </a:cubicBezTo>
                    <a:cubicBezTo>
                      <a:pt x="5" y="222"/>
                      <a:pt x="3" y="223"/>
                      <a:pt x="0" y="223"/>
                    </a:cubicBezTo>
                    <a:close/>
                  </a:path>
                </a:pathLst>
              </a:custGeom>
              <a:solidFill>
                <a:srgbClr val="F4DAB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6" name="Freeform 545">
                <a:extLst>
                  <a:ext uri="{FF2B5EF4-FFF2-40B4-BE49-F238E27FC236}">
                    <a16:creationId xmlns:a16="http://schemas.microsoft.com/office/drawing/2014/main" id="{CF589F1F-A7DB-4846-9BE5-4C78702B1825}"/>
                  </a:ext>
                </a:extLst>
              </p:cNvPr>
              <p:cNvSpPr>
                <a:spLocks/>
              </p:cNvSpPr>
              <p:nvPr/>
            </p:nvSpPr>
            <p:spPr bwMode="auto">
              <a:xfrm>
                <a:off x="1001" y="2774"/>
                <a:ext cx="159" cy="66"/>
              </a:xfrm>
              <a:custGeom>
                <a:avLst/>
                <a:gdLst>
                  <a:gd name="T0" fmla="*/ 9 w 141"/>
                  <a:gd name="T1" fmla="*/ 3 h 59"/>
                  <a:gd name="T2" fmla="*/ 32 w 141"/>
                  <a:gd name="T3" fmla="*/ 8 h 59"/>
                  <a:gd name="T4" fmla="*/ 53 w 141"/>
                  <a:gd name="T5" fmla="*/ 15 h 59"/>
                  <a:gd name="T6" fmla="*/ 57 w 141"/>
                  <a:gd name="T7" fmla="*/ 15 h 59"/>
                  <a:gd name="T8" fmla="*/ 141 w 141"/>
                  <a:gd name="T9" fmla="*/ 43 h 59"/>
                  <a:gd name="T10" fmla="*/ 31 w 141"/>
                  <a:gd name="T11" fmla="*/ 42 h 59"/>
                  <a:gd name="T12" fmla="*/ 6 w 141"/>
                  <a:gd name="T13" fmla="*/ 59 h 59"/>
                  <a:gd name="T14" fmla="*/ 2 w 141"/>
                  <a:gd name="T15" fmla="*/ 4 h 59"/>
                  <a:gd name="T16" fmla="*/ 9 w 141"/>
                  <a:gd name="T17" fmla="*/ 3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1" h="59">
                    <a:moveTo>
                      <a:pt x="9" y="3"/>
                    </a:moveTo>
                    <a:cubicBezTo>
                      <a:pt x="16" y="9"/>
                      <a:pt x="25" y="6"/>
                      <a:pt x="32" y="8"/>
                    </a:cubicBezTo>
                    <a:cubicBezTo>
                      <a:pt x="40" y="9"/>
                      <a:pt x="48" y="7"/>
                      <a:pt x="53" y="15"/>
                    </a:cubicBezTo>
                    <a:cubicBezTo>
                      <a:pt x="54" y="15"/>
                      <a:pt x="55" y="15"/>
                      <a:pt x="57" y="15"/>
                    </a:cubicBezTo>
                    <a:cubicBezTo>
                      <a:pt x="84" y="28"/>
                      <a:pt x="113" y="32"/>
                      <a:pt x="141" y="43"/>
                    </a:cubicBezTo>
                    <a:cubicBezTo>
                      <a:pt x="104" y="53"/>
                      <a:pt x="67" y="42"/>
                      <a:pt x="31" y="42"/>
                    </a:cubicBezTo>
                    <a:cubicBezTo>
                      <a:pt x="16" y="42"/>
                      <a:pt x="9" y="45"/>
                      <a:pt x="6" y="59"/>
                    </a:cubicBezTo>
                    <a:cubicBezTo>
                      <a:pt x="1" y="41"/>
                      <a:pt x="0" y="23"/>
                      <a:pt x="2" y="4"/>
                    </a:cubicBezTo>
                    <a:cubicBezTo>
                      <a:pt x="3" y="0"/>
                      <a:pt x="6" y="1"/>
                      <a:pt x="9" y="3"/>
                    </a:cubicBezTo>
                    <a:close/>
                  </a:path>
                </a:pathLst>
              </a:custGeom>
              <a:solidFill>
                <a:srgbClr val="8ABC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7" name="Freeform 546">
                <a:extLst>
                  <a:ext uri="{FF2B5EF4-FFF2-40B4-BE49-F238E27FC236}">
                    <a16:creationId xmlns:a16="http://schemas.microsoft.com/office/drawing/2014/main" id="{7E0C017B-7110-40FE-B4B1-B80705C21083}"/>
                  </a:ext>
                </a:extLst>
              </p:cNvPr>
              <p:cNvSpPr>
                <a:spLocks/>
              </p:cNvSpPr>
              <p:nvPr/>
            </p:nvSpPr>
            <p:spPr bwMode="auto">
              <a:xfrm>
                <a:off x="1366" y="3686"/>
                <a:ext cx="796" cy="48"/>
              </a:xfrm>
              <a:custGeom>
                <a:avLst/>
                <a:gdLst>
                  <a:gd name="T0" fmla="*/ 697 w 709"/>
                  <a:gd name="T1" fmla="*/ 22 h 42"/>
                  <a:gd name="T2" fmla="*/ 709 w 709"/>
                  <a:gd name="T3" fmla="*/ 23 h 42"/>
                  <a:gd name="T4" fmla="*/ 615 w 709"/>
                  <a:gd name="T5" fmla="*/ 30 h 42"/>
                  <a:gd name="T6" fmla="*/ 578 w 709"/>
                  <a:gd name="T7" fmla="*/ 31 h 42"/>
                  <a:gd name="T8" fmla="*/ 524 w 709"/>
                  <a:gd name="T9" fmla="*/ 32 h 42"/>
                  <a:gd name="T10" fmla="*/ 441 w 709"/>
                  <a:gd name="T11" fmla="*/ 37 h 42"/>
                  <a:gd name="T12" fmla="*/ 376 w 709"/>
                  <a:gd name="T13" fmla="*/ 34 h 42"/>
                  <a:gd name="T14" fmla="*/ 304 w 709"/>
                  <a:gd name="T15" fmla="*/ 38 h 42"/>
                  <a:gd name="T16" fmla="*/ 279 w 709"/>
                  <a:gd name="T17" fmla="*/ 37 h 42"/>
                  <a:gd name="T18" fmla="*/ 250 w 709"/>
                  <a:gd name="T19" fmla="*/ 35 h 42"/>
                  <a:gd name="T20" fmla="*/ 138 w 709"/>
                  <a:gd name="T21" fmla="*/ 32 h 42"/>
                  <a:gd name="T22" fmla="*/ 85 w 709"/>
                  <a:gd name="T23" fmla="*/ 31 h 42"/>
                  <a:gd name="T24" fmla="*/ 17 w 709"/>
                  <a:gd name="T25" fmla="*/ 29 h 42"/>
                  <a:gd name="T26" fmla="*/ 1 w 709"/>
                  <a:gd name="T27" fmla="*/ 19 h 42"/>
                  <a:gd name="T28" fmla="*/ 16 w 709"/>
                  <a:gd name="T29" fmla="*/ 5 h 42"/>
                  <a:gd name="T30" fmla="*/ 53 w 709"/>
                  <a:gd name="T31" fmla="*/ 3 h 42"/>
                  <a:gd name="T32" fmla="*/ 165 w 709"/>
                  <a:gd name="T33" fmla="*/ 4 h 42"/>
                  <a:gd name="T34" fmla="*/ 254 w 709"/>
                  <a:gd name="T35" fmla="*/ 2 h 42"/>
                  <a:gd name="T36" fmla="*/ 340 w 709"/>
                  <a:gd name="T37" fmla="*/ 3 h 42"/>
                  <a:gd name="T38" fmla="*/ 431 w 709"/>
                  <a:gd name="T39" fmla="*/ 6 h 42"/>
                  <a:gd name="T40" fmla="*/ 433 w 709"/>
                  <a:gd name="T41" fmla="*/ 11 h 42"/>
                  <a:gd name="T42" fmla="*/ 404 w 709"/>
                  <a:gd name="T43" fmla="*/ 18 h 42"/>
                  <a:gd name="T44" fmla="*/ 302 w 709"/>
                  <a:gd name="T45" fmla="*/ 13 h 42"/>
                  <a:gd name="T46" fmla="*/ 405 w 709"/>
                  <a:gd name="T47" fmla="*/ 19 h 42"/>
                  <a:gd name="T48" fmla="*/ 538 w 709"/>
                  <a:gd name="T49" fmla="*/ 23 h 42"/>
                  <a:gd name="T50" fmla="*/ 562 w 709"/>
                  <a:gd name="T51" fmla="*/ 21 h 42"/>
                  <a:gd name="T52" fmla="*/ 648 w 709"/>
                  <a:gd name="T53" fmla="*/ 16 h 42"/>
                  <a:gd name="T54" fmla="*/ 697 w 709"/>
                  <a:gd name="T55" fmla="*/ 2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09" h="42">
                    <a:moveTo>
                      <a:pt x="697" y="22"/>
                    </a:moveTo>
                    <a:cubicBezTo>
                      <a:pt x="701" y="23"/>
                      <a:pt x="705" y="23"/>
                      <a:pt x="709" y="23"/>
                    </a:cubicBezTo>
                    <a:cubicBezTo>
                      <a:pt x="678" y="30"/>
                      <a:pt x="647" y="34"/>
                      <a:pt x="615" y="30"/>
                    </a:cubicBezTo>
                    <a:cubicBezTo>
                      <a:pt x="602" y="28"/>
                      <a:pt x="591" y="29"/>
                      <a:pt x="578" y="31"/>
                    </a:cubicBezTo>
                    <a:cubicBezTo>
                      <a:pt x="560" y="35"/>
                      <a:pt x="542" y="35"/>
                      <a:pt x="524" y="32"/>
                    </a:cubicBezTo>
                    <a:cubicBezTo>
                      <a:pt x="496" y="27"/>
                      <a:pt x="469" y="37"/>
                      <a:pt x="441" y="37"/>
                    </a:cubicBezTo>
                    <a:cubicBezTo>
                      <a:pt x="419" y="36"/>
                      <a:pt x="397" y="35"/>
                      <a:pt x="376" y="34"/>
                    </a:cubicBezTo>
                    <a:cubicBezTo>
                      <a:pt x="352" y="34"/>
                      <a:pt x="328" y="33"/>
                      <a:pt x="304" y="38"/>
                    </a:cubicBezTo>
                    <a:cubicBezTo>
                      <a:pt x="295" y="39"/>
                      <a:pt x="286" y="42"/>
                      <a:pt x="279" y="37"/>
                    </a:cubicBezTo>
                    <a:cubicBezTo>
                      <a:pt x="269" y="32"/>
                      <a:pt x="260" y="33"/>
                      <a:pt x="250" y="35"/>
                    </a:cubicBezTo>
                    <a:cubicBezTo>
                      <a:pt x="213" y="41"/>
                      <a:pt x="175" y="40"/>
                      <a:pt x="138" y="32"/>
                    </a:cubicBezTo>
                    <a:cubicBezTo>
                      <a:pt x="121" y="27"/>
                      <a:pt x="103" y="36"/>
                      <a:pt x="85" y="31"/>
                    </a:cubicBezTo>
                    <a:cubicBezTo>
                      <a:pt x="62" y="34"/>
                      <a:pt x="40" y="26"/>
                      <a:pt x="17" y="29"/>
                    </a:cubicBezTo>
                    <a:cubicBezTo>
                      <a:pt x="10" y="30"/>
                      <a:pt x="1" y="29"/>
                      <a:pt x="1" y="19"/>
                    </a:cubicBezTo>
                    <a:cubicBezTo>
                      <a:pt x="0" y="10"/>
                      <a:pt x="7" y="6"/>
                      <a:pt x="16" y="5"/>
                    </a:cubicBezTo>
                    <a:cubicBezTo>
                      <a:pt x="28" y="4"/>
                      <a:pt x="41" y="11"/>
                      <a:pt x="53" y="3"/>
                    </a:cubicBezTo>
                    <a:cubicBezTo>
                      <a:pt x="90" y="3"/>
                      <a:pt x="128" y="0"/>
                      <a:pt x="165" y="4"/>
                    </a:cubicBezTo>
                    <a:cubicBezTo>
                      <a:pt x="195" y="8"/>
                      <a:pt x="224" y="0"/>
                      <a:pt x="254" y="2"/>
                    </a:cubicBezTo>
                    <a:cubicBezTo>
                      <a:pt x="283" y="3"/>
                      <a:pt x="312" y="3"/>
                      <a:pt x="340" y="3"/>
                    </a:cubicBezTo>
                    <a:cubicBezTo>
                      <a:pt x="370" y="4"/>
                      <a:pt x="401" y="4"/>
                      <a:pt x="431" y="6"/>
                    </a:cubicBezTo>
                    <a:cubicBezTo>
                      <a:pt x="432" y="6"/>
                      <a:pt x="432" y="9"/>
                      <a:pt x="433" y="11"/>
                    </a:cubicBezTo>
                    <a:cubicBezTo>
                      <a:pt x="425" y="19"/>
                      <a:pt x="414" y="15"/>
                      <a:pt x="404" y="18"/>
                    </a:cubicBezTo>
                    <a:cubicBezTo>
                      <a:pt x="371" y="15"/>
                      <a:pt x="336" y="22"/>
                      <a:pt x="302" y="13"/>
                    </a:cubicBezTo>
                    <a:cubicBezTo>
                      <a:pt x="336" y="30"/>
                      <a:pt x="371" y="12"/>
                      <a:pt x="405" y="19"/>
                    </a:cubicBezTo>
                    <a:cubicBezTo>
                      <a:pt x="449" y="25"/>
                      <a:pt x="494" y="17"/>
                      <a:pt x="538" y="23"/>
                    </a:cubicBezTo>
                    <a:cubicBezTo>
                      <a:pt x="546" y="24"/>
                      <a:pt x="554" y="23"/>
                      <a:pt x="562" y="21"/>
                    </a:cubicBezTo>
                    <a:cubicBezTo>
                      <a:pt x="590" y="15"/>
                      <a:pt x="619" y="19"/>
                      <a:pt x="648" y="16"/>
                    </a:cubicBezTo>
                    <a:cubicBezTo>
                      <a:pt x="665" y="14"/>
                      <a:pt x="681" y="12"/>
                      <a:pt x="697" y="22"/>
                    </a:cubicBezTo>
                    <a:close/>
                  </a:path>
                </a:pathLst>
              </a:custGeom>
              <a:solidFill>
                <a:srgbClr val="62A9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8" name="Freeform 547">
                <a:extLst>
                  <a:ext uri="{FF2B5EF4-FFF2-40B4-BE49-F238E27FC236}">
                    <a16:creationId xmlns:a16="http://schemas.microsoft.com/office/drawing/2014/main" id="{30DBA3BC-0838-4FDD-9C69-FD468B6934AD}"/>
                  </a:ext>
                </a:extLst>
              </p:cNvPr>
              <p:cNvSpPr>
                <a:spLocks/>
              </p:cNvSpPr>
              <p:nvPr/>
            </p:nvSpPr>
            <p:spPr bwMode="auto">
              <a:xfrm>
                <a:off x="333" y="3756"/>
                <a:ext cx="419" cy="61"/>
              </a:xfrm>
              <a:custGeom>
                <a:avLst/>
                <a:gdLst>
                  <a:gd name="T0" fmla="*/ 12 w 373"/>
                  <a:gd name="T1" fmla="*/ 30 h 54"/>
                  <a:gd name="T2" fmla="*/ 11 w 373"/>
                  <a:gd name="T3" fmla="*/ 16 h 54"/>
                  <a:gd name="T4" fmla="*/ 17 w 373"/>
                  <a:gd name="T5" fmla="*/ 24 h 54"/>
                  <a:gd name="T6" fmla="*/ 58 w 373"/>
                  <a:gd name="T7" fmla="*/ 22 h 54"/>
                  <a:gd name="T8" fmla="*/ 31 w 373"/>
                  <a:gd name="T9" fmla="*/ 9 h 54"/>
                  <a:gd name="T10" fmla="*/ 72 w 373"/>
                  <a:gd name="T11" fmla="*/ 9 h 54"/>
                  <a:gd name="T12" fmla="*/ 133 w 373"/>
                  <a:gd name="T13" fmla="*/ 8 h 54"/>
                  <a:gd name="T14" fmla="*/ 240 w 373"/>
                  <a:gd name="T15" fmla="*/ 9 h 54"/>
                  <a:gd name="T16" fmla="*/ 284 w 373"/>
                  <a:gd name="T17" fmla="*/ 9 h 54"/>
                  <a:gd name="T18" fmla="*/ 316 w 373"/>
                  <a:gd name="T19" fmla="*/ 13 h 54"/>
                  <a:gd name="T20" fmla="*/ 365 w 373"/>
                  <a:gd name="T21" fmla="*/ 13 h 54"/>
                  <a:gd name="T22" fmla="*/ 364 w 373"/>
                  <a:gd name="T23" fmla="*/ 36 h 54"/>
                  <a:gd name="T24" fmla="*/ 357 w 373"/>
                  <a:gd name="T25" fmla="*/ 42 h 54"/>
                  <a:gd name="T26" fmla="*/ 344 w 373"/>
                  <a:gd name="T27" fmla="*/ 45 h 54"/>
                  <a:gd name="T28" fmla="*/ 346 w 373"/>
                  <a:gd name="T29" fmla="*/ 32 h 54"/>
                  <a:gd name="T30" fmla="*/ 293 w 373"/>
                  <a:gd name="T31" fmla="*/ 39 h 54"/>
                  <a:gd name="T32" fmla="*/ 272 w 373"/>
                  <a:gd name="T33" fmla="*/ 39 h 54"/>
                  <a:gd name="T34" fmla="*/ 241 w 373"/>
                  <a:gd name="T35" fmla="*/ 37 h 54"/>
                  <a:gd name="T36" fmla="*/ 212 w 373"/>
                  <a:gd name="T37" fmla="*/ 38 h 54"/>
                  <a:gd name="T38" fmla="*/ 96 w 373"/>
                  <a:gd name="T39" fmla="*/ 42 h 54"/>
                  <a:gd name="T40" fmla="*/ 59 w 373"/>
                  <a:gd name="T41" fmla="*/ 34 h 54"/>
                  <a:gd name="T42" fmla="*/ 30 w 373"/>
                  <a:gd name="T43" fmla="*/ 38 h 54"/>
                  <a:gd name="T44" fmla="*/ 12 w 373"/>
                  <a:gd name="T45" fmla="*/ 3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73" h="54">
                    <a:moveTo>
                      <a:pt x="12" y="30"/>
                    </a:moveTo>
                    <a:cubicBezTo>
                      <a:pt x="13" y="25"/>
                      <a:pt x="0" y="21"/>
                      <a:pt x="11" y="16"/>
                    </a:cubicBezTo>
                    <a:cubicBezTo>
                      <a:pt x="23" y="10"/>
                      <a:pt x="15" y="21"/>
                      <a:pt x="17" y="24"/>
                    </a:cubicBezTo>
                    <a:cubicBezTo>
                      <a:pt x="27" y="36"/>
                      <a:pt x="43" y="35"/>
                      <a:pt x="58" y="22"/>
                    </a:cubicBezTo>
                    <a:cubicBezTo>
                      <a:pt x="49" y="18"/>
                      <a:pt x="42" y="10"/>
                      <a:pt x="31" y="9"/>
                    </a:cubicBezTo>
                    <a:cubicBezTo>
                      <a:pt x="45" y="0"/>
                      <a:pt x="59" y="7"/>
                      <a:pt x="72" y="9"/>
                    </a:cubicBezTo>
                    <a:cubicBezTo>
                      <a:pt x="93" y="13"/>
                      <a:pt x="113" y="10"/>
                      <a:pt x="133" y="8"/>
                    </a:cubicBezTo>
                    <a:cubicBezTo>
                      <a:pt x="169" y="4"/>
                      <a:pt x="204" y="9"/>
                      <a:pt x="240" y="9"/>
                    </a:cubicBezTo>
                    <a:cubicBezTo>
                      <a:pt x="255" y="12"/>
                      <a:pt x="269" y="12"/>
                      <a:pt x="284" y="9"/>
                    </a:cubicBezTo>
                    <a:cubicBezTo>
                      <a:pt x="294" y="16"/>
                      <a:pt x="306" y="7"/>
                      <a:pt x="316" y="13"/>
                    </a:cubicBezTo>
                    <a:cubicBezTo>
                      <a:pt x="332" y="8"/>
                      <a:pt x="348" y="7"/>
                      <a:pt x="365" y="13"/>
                    </a:cubicBezTo>
                    <a:cubicBezTo>
                      <a:pt x="373" y="21"/>
                      <a:pt x="372" y="28"/>
                      <a:pt x="364" y="36"/>
                    </a:cubicBezTo>
                    <a:cubicBezTo>
                      <a:pt x="362" y="38"/>
                      <a:pt x="359" y="40"/>
                      <a:pt x="357" y="42"/>
                    </a:cubicBezTo>
                    <a:cubicBezTo>
                      <a:pt x="353" y="45"/>
                      <a:pt x="349" y="49"/>
                      <a:pt x="344" y="45"/>
                    </a:cubicBezTo>
                    <a:cubicBezTo>
                      <a:pt x="339" y="41"/>
                      <a:pt x="343" y="36"/>
                      <a:pt x="346" y="32"/>
                    </a:cubicBezTo>
                    <a:cubicBezTo>
                      <a:pt x="326" y="50"/>
                      <a:pt x="318" y="51"/>
                      <a:pt x="293" y="39"/>
                    </a:cubicBezTo>
                    <a:cubicBezTo>
                      <a:pt x="286" y="36"/>
                      <a:pt x="276" y="36"/>
                      <a:pt x="272" y="39"/>
                    </a:cubicBezTo>
                    <a:cubicBezTo>
                      <a:pt x="260" y="50"/>
                      <a:pt x="249" y="42"/>
                      <a:pt x="241" y="37"/>
                    </a:cubicBezTo>
                    <a:cubicBezTo>
                      <a:pt x="230" y="29"/>
                      <a:pt x="222" y="32"/>
                      <a:pt x="212" y="38"/>
                    </a:cubicBezTo>
                    <a:cubicBezTo>
                      <a:pt x="174" y="40"/>
                      <a:pt x="135" y="40"/>
                      <a:pt x="96" y="42"/>
                    </a:cubicBezTo>
                    <a:cubicBezTo>
                      <a:pt x="87" y="42"/>
                      <a:pt x="67" y="54"/>
                      <a:pt x="59" y="34"/>
                    </a:cubicBezTo>
                    <a:cubicBezTo>
                      <a:pt x="50" y="41"/>
                      <a:pt x="40" y="37"/>
                      <a:pt x="30" y="38"/>
                    </a:cubicBezTo>
                    <a:cubicBezTo>
                      <a:pt x="21" y="39"/>
                      <a:pt x="17" y="34"/>
                      <a:pt x="12" y="30"/>
                    </a:cubicBezTo>
                    <a:close/>
                  </a:path>
                </a:pathLst>
              </a:custGeom>
              <a:solidFill>
                <a:srgbClr val="78B2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9" name="Freeform 548">
                <a:extLst>
                  <a:ext uri="{FF2B5EF4-FFF2-40B4-BE49-F238E27FC236}">
                    <a16:creationId xmlns:a16="http://schemas.microsoft.com/office/drawing/2014/main" id="{DBD9800A-6E9E-4D82-A519-E02CB25A06E5}"/>
                  </a:ext>
                </a:extLst>
              </p:cNvPr>
              <p:cNvSpPr>
                <a:spLocks/>
              </p:cNvSpPr>
              <p:nvPr/>
            </p:nvSpPr>
            <p:spPr bwMode="auto">
              <a:xfrm>
                <a:off x="660" y="3680"/>
                <a:ext cx="437" cy="47"/>
              </a:xfrm>
              <a:custGeom>
                <a:avLst/>
                <a:gdLst>
                  <a:gd name="T0" fmla="*/ 358 w 389"/>
                  <a:gd name="T1" fmla="*/ 21 h 42"/>
                  <a:gd name="T2" fmla="*/ 360 w 389"/>
                  <a:gd name="T3" fmla="*/ 21 h 42"/>
                  <a:gd name="T4" fmla="*/ 368 w 389"/>
                  <a:gd name="T5" fmla="*/ 18 h 42"/>
                  <a:gd name="T6" fmla="*/ 389 w 389"/>
                  <a:gd name="T7" fmla="*/ 37 h 42"/>
                  <a:gd name="T8" fmla="*/ 369 w 389"/>
                  <a:gd name="T9" fmla="*/ 40 h 42"/>
                  <a:gd name="T10" fmla="*/ 341 w 389"/>
                  <a:gd name="T11" fmla="*/ 34 h 42"/>
                  <a:gd name="T12" fmla="*/ 105 w 389"/>
                  <a:gd name="T13" fmla="*/ 33 h 42"/>
                  <a:gd name="T14" fmla="*/ 56 w 389"/>
                  <a:gd name="T15" fmla="*/ 26 h 42"/>
                  <a:gd name="T16" fmla="*/ 19 w 389"/>
                  <a:gd name="T17" fmla="*/ 17 h 42"/>
                  <a:gd name="T18" fmla="*/ 5 w 389"/>
                  <a:gd name="T19" fmla="*/ 5 h 42"/>
                  <a:gd name="T20" fmla="*/ 134 w 389"/>
                  <a:gd name="T21" fmla="*/ 4 h 42"/>
                  <a:gd name="T22" fmla="*/ 217 w 389"/>
                  <a:gd name="T23" fmla="*/ 3 h 42"/>
                  <a:gd name="T24" fmla="*/ 282 w 389"/>
                  <a:gd name="T25" fmla="*/ 8 h 42"/>
                  <a:gd name="T26" fmla="*/ 305 w 389"/>
                  <a:gd name="T27" fmla="*/ 8 h 42"/>
                  <a:gd name="T28" fmla="*/ 358 w 389"/>
                  <a:gd name="T29" fmla="*/ 2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89" h="42">
                    <a:moveTo>
                      <a:pt x="358" y="21"/>
                    </a:moveTo>
                    <a:cubicBezTo>
                      <a:pt x="359" y="20"/>
                      <a:pt x="360" y="20"/>
                      <a:pt x="360" y="21"/>
                    </a:cubicBezTo>
                    <a:cubicBezTo>
                      <a:pt x="363" y="19"/>
                      <a:pt x="365" y="19"/>
                      <a:pt x="368" y="18"/>
                    </a:cubicBezTo>
                    <a:cubicBezTo>
                      <a:pt x="388" y="14"/>
                      <a:pt x="388" y="14"/>
                      <a:pt x="389" y="37"/>
                    </a:cubicBezTo>
                    <a:cubicBezTo>
                      <a:pt x="383" y="42"/>
                      <a:pt x="376" y="42"/>
                      <a:pt x="369" y="40"/>
                    </a:cubicBezTo>
                    <a:cubicBezTo>
                      <a:pt x="361" y="32"/>
                      <a:pt x="351" y="32"/>
                      <a:pt x="341" y="34"/>
                    </a:cubicBezTo>
                    <a:cubicBezTo>
                      <a:pt x="262" y="33"/>
                      <a:pt x="184" y="33"/>
                      <a:pt x="105" y="33"/>
                    </a:cubicBezTo>
                    <a:cubicBezTo>
                      <a:pt x="88" y="33"/>
                      <a:pt x="71" y="39"/>
                      <a:pt x="56" y="26"/>
                    </a:cubicBezTo>
                    <a:cubicBezTo>
                      <a:pt x="47" y="7"/>
                      <a:pt x="32" y="16"/>
                      <a:pt x="19" y="17"/>
                    </a:cubicBezTo>
                    <a:cubicBezTo>
                      <a:pt x="8" y="19"/>
                      <a:pt x="0" y="21"/>
                      <a:pt x="5" y="5"/>
                    </a:cubicBezTo>
                    <a:cubicBezTo>
                      <a:pt x="48" y="0"/>
                      <a:pt x="91" y="11"/>
                      <a:pt x="134" y="4"/>
                    </a:cubicBezTo>
                    <a:cubicBezTo>
                      <a:pt x="162" y="0"/>
                      <a:pt x="190" y="2"/>
                      <a:pt x="217" y="3"/>
                    </a:cubicBezTo>
                    <a:cubicBezTo>
                      <a:pt x="238" y="3"/>
                      <a:pt x="261" y="1"/>
                      <a:pt x="282" y="8"/>
                    </a:cubicBezTo>
                    <a:cubicBezTo>
                      <a:pt x="289" y="11"/>
                      <a:pt x="297" y="12"/>
                      <a:pt x="305" y="8"/>
                    </a:cubicBezTo>
                    <a:cubicBezTo>
                      <a:pt x="323" y="12"/>
                      <a:pt x="341" y="13"/>
                      <a:pt x="358" y="21"/>
                    </a:cubicBezTo>
                    <a:close/>
                  </a:path>
                </a:pathLst>
              </a:custGeom>
              <a:solidFill>
                <a:srgbClr val="69ADC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0" name="Freeform 549">
                <a:extLst>
                  <a:ext uri="{FF2B5EF4-FFF2-40B4-BE49-F238E27FC236}">
                    <a16:creationId xmlns:a16="http://schemas.microsoft.com/office/drawing/2014/main" id="{8034D246-2D08-4F55-8485-9C922F7597C7}"/>
                  </a:ext>
                </a:extLst>
              </p:cNvPr>
              <p:cNvSpPr>
                <a:spLocks/>
              </p:cNvSpPr>
              <p:nvPr/>
            </p:nvSpPr>
            <p:spPr bwMode="auto">
              <a:xfrm>
                <a:off x="1064" y="3688"/>
                <a:ext cx="397" cy="40"/>
              </a:xfrm>
              <a:custGeom>
                <a:avLst/>
                <a:gdLst>
                  <a:gd name="T0" fmla="*/ 29 w 353"/>
                  <a:gd name="T1" fmla="*/ 30 h 36"/>
                  <a:gd name="T2" fmla="*/ 25 w 353"/>
                  <a:gd name="T3" fmla="*/ 25 h 36"/>
                  <a:gd name="T4" fmla="*/ 10 w 353"/>
                  <a:gd name="T5" fmla="*/ 16 h 36"/>
                  <a:gd name="T6" fmla="*/ 0 w 353"/>
                  <a:gd name="T7" fmla="*/ 14 h 36"/>
                  <a:gd name="T8" fmla="*/ 42 w 353"/>
                  <a:gd name="T9" fmla="*/ 5 h 36"/>
                  <a:gd name="T10" fmla="*/ 154 w 353"/>
                  <a:gd name="T11" fmla="*/ 2 h 36"/>
                  <a:gd name="T12" fmla="*/ 204 w 353"/>
                  <a:gd name="T13" fmla="*/ 5 h 36"/>
                  <a:gd name="T14" fmla="*/ 321 w 353"/>
                  <a:gd name="T15" fmla="*/ 2 h 36"/>
                  <a:gd name="T16" fmla="*/ 308 w 353"/>
                  <a:gd name="T17" fmla="*/ 10 h 36"/>
                  <a:gd name="T18" fmla="*/ 295 w 353"/>
                  <a:gd name="T19" fmla="*/ 7 h 36"/>
                  <a:gd name="T20" fmla="*/ 273 w 353"/>
                  <a:gd name="T21" fmla="*/ 14 h 36"/>
                  <a:gd name="T22" fmla="*/ 273 w 353"/>
                  <a:gd name="T23" fmla="*/ 22 h 36"/>
                  <a:gd name="T24" fmla="*/ 296 w 353"/>
                  <a:gd name="T25" fmla="*/ 20 h 36"/>
                  <a:gd name="T26" fmla="*/ 300 w 353"/>
                  <a:gd name="T27" fmla="*/ 20 h 36"/>
                  <a:gd name="T28" fmla="*/ 353 w 353"/>
                  <a:gd name="T29" fmla="*/ 30 h 36"/>
                  <a:gd name="T30" fmla="*/ 294 w 353"/>
                  <a:gd name="T31" fmla="*/ 31 h 36"/>
                  <a:gd name="T32" fmla="*/ 246 w 353"/>
                  <a:gd name="T33" fmla="*/ 33 h 36"/>
                  <a:gd name="T34" fmla="*/ 156 w 353"/>
                  <a:gd name="T35" fmla="*/ 29 h 36"/>
                  <a:gd name="T36" fmla="*/ 41 w 353"/>
                  <a:gd name="T37" fmla="*/ 30 h 36"/>
                  <a:gd name="T38" fmla="*/ 29 w 353"/>
                  <a:gd name="T39" fmla="*/ 3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53" h="36">
                    <a:moveTo>
                      <a:pt x="29" y="30"/>
                    </a:moveTo>
                    <a:cubicBezTo>
                      <a:pt x="27" y="28"/>
                      <a:pt x="25" y="27"/>
                      <a:pt x="25" y="25"/>
                    </a:cubicBezTo>
                    <a:cubicBezTo>
                      <a:pt x="25" y="14"/>
                      <a:pt x="22" y="8"/>
                      <a:pt x="10" y="16"/>
                    </a:cubicBezTo>
                    <a:cubicBezTo>
                      <a:pt x="8" y="17"/>
                      <a:pt x="4" y="14"/>
                      <a:pt x="0" y="14"/>
                    </a:cubicBezTo>
                    <a:cubicBezTo>
                      <a:pt x="12" y="0"/>
                      <a:pt x="28" y="6"/>
                      <a:pt x="42" y="5"/>
                    </a:cubicBezTo>
                    <a:cubicBezTo>
                      <a:pt x="79" y="3"/>
                      <a:pt x="117" y="5"/>
                      <a:pt x="154" y="2"/>
                    </a:cubicBezTo>
                    <a:cubicBezTo>
                      <a:pt x="171" y="0"/>
                      <a:pt x="187" y="7"/>
                      <a:pt x="204" y="5"/>
                    </a:cubicBezTo>
                    <a:cubicBezTo>
                      <a:pt x="243" y="0"/>
                      <a:pt x="282" y="1"/>
                      <a:pt x="321" y="2"/>
                    </a:cubicBezTo>
                    <a:cubicBezTo>
                      <a:pt x="318" y="7"/>
                      <a:pt x="317" y="15"/>
                      <a:pt x="308" y="10"/>
                    </a:cubicBezTo>
                    <a:cubicBezTo>
                      <a:pt x="304" y="7"/>
                      <a:pt x="300" y="5"/>
                      <a:pt x="295" y="7"/>
                    </a:cubicBezTo>
                    <a:cubicBezTo>
                      <a:pt x="288" y="9"/>
                      <a:pt x="277" y="2"/>
                      <a:pt x="273" y="14"/>
                    </a:cubicBezTo>
                    <a:cubicBezTo>
                      <a:pt x="272" y="17"/>
                      <a:pt x="271" y="19"/>
                      <a:pt x="273" y="22"/>
                    </a:cubicBezTo>
                    <a:cubicBezTo>
                      <a:pt x="281" y="28"/>
                      <a:pt x="289" y="26"/>
                      <a:pt x="296" y="20"/>
                    </a:cubicBezTo>
                    <a:cubicBezTo>
                      <a:pt x="297" y="20"/>
                      <a:pt x="299" y="20"/>
                      <a:pt x="300" y="20"/>
                    </a:cubicBezTo>
                    <a:cubicBezTo>
                      <a:pt x="317" y="31"/>
                      <a:pt x="336" y="23"/>
                      <a:pt x="353" y="30"/>
                    </a:cubicBezTo>
                    <a:cubicBezTo>
                      <a:pt x="333" y="35"/>
                      <a:pt x="314" y="36"/>
                      <a:pt x="294" y="31"/>
                    </a:cubicBezTo>
                    <a:cubicBezTo>
                      <a:pt x="278" y="27"/>
                      <a:pt x="263" y="36"/>
                      <a:pt x="246" y="33"/>
                    </a:cubicBezTo>
                    <a:cubicBezTo>
                      <a:pt x="217" y="28"/>
                      <a:pt x="186" y="28"/>
                      <a:pt x="156" y="29"/>
                    </a:cubicBezTo>
                    <a:cubicBezTo>
                      <a:pt x="118" y="30"/>
                      <a:pt x="79" y="27"/>
                      <a:pt x="41" y="30"/>
                    </a:cubicBezTo>
                    <a:cubicBezTo>
                      <a:pt x="37" y="30"/>
                      <a:pt x="33" y="30"/>
                      <a:pt x="29" y="30"/>
                    </a:cubicBezTo>
                    <a:close/>
                  </a:path>
                </a:pathLst>
              </a:custGeom>
              <a:solidFill>
                <a:srgbClr val="73B2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1" name="Freeform 550">
                <a:extLst>
                  <a:ext uri="{FF2B5EF4-FFF2-40B4-BE49-F238E27FC236}">
                    <a16:creationId xmlns:a16="http://schemas.microsoft.com/office/drawing/2014/main" id="{22F6BECA-C4DC-41E7-B132-109710F2C066}"/>
                  </a:ext>
                </a:extLst>
              </p:cNvPr>
              <p:cNvSpPr>
                <a:spLocks/>
              </p:cNvSpPr>
              <p:nvPr/>
            </p:nvSpPr>
            <p:spPr bwMode="auto">
              <a:xfrm>
                <a:off x="737" y="3766"/>
                <a:ext cx="312" cy="48"/>
              </a:xfrm>
              <a:custGeom>
                <a:avLst/>
                <a:gdLst>
                  <a:gd name="T0" fmla="*/ 0 w 277"/>
                  <a:gd name="T1" fmla="*/ 24 h 43"/>
                  <a:gd name="T2" fmla="*/ 4 w 277"/>
                  <a:gd name="T3" fmla="*/ 4 h 43"/>
                  <a:gd name="T4" fmla="*/ 13 w 277"/>
                  <a:gd name="T5" fmla="*/ 3 h 43"/>
                  <a:gd name="T6" fmla="*/ 61 w 277"/>
                  <a:gd name="T7" fmla="*/ 8 h 43"/>
                  <a:gd name="T8" fmla="*/ 96 w 277"/>
                  <a:gd name="T9" fmla="*/ 4 h 43"/>
                  <a:gd name="T10" fmla="*/ 96 w 277"/>
                  <a:gd name="T11" fmla="*/ 4 h 43"/>
                  <a:gd name="T12" fmla="*/ 136 w 277"/>
                  <a:gd name="T13" fmla="*/ 6 h 43"/>
                  <a:gd name="T14" fmla="*/ 164 w 277"/>
                  <a:gd name="T15" fmla="*/ 0 h 43"/>
                  <a:gd name="T16" fmla="*/ 172 w 277"/>
                  <a:gd name="T17" fmla="*/ 1 h 43"/>
                  <a:gd name="T18" fmla="*/ 204 w 277"/>
                  <a:gd name="T19" fmla="*/ 11 h 43"/>
                  <a:gd name="T20" fmla="*/ 221 w 277"/>
                  <a:gd name="T21" fmla="*/ 15 h 43"/>
                  <a:gd name="T22" fmla="*/ 224 w 277"/>
                  <a:gd name="T23" fmla="*/ 16 h 43"/>
                  <a:gd name="T24" fmla="*/ 253 w 277"/>
                  <a:gd name="T25" fmla="*/ 23 h 43"/>
                  <a:gd name="T26" fmla="*/ 272 w 277"/>
                  <a:gd name="T27" fmla="*/ 36 h 43"/>
                  <a:gd name="T28" fmla="*/ 248 w 277"/>
                  <a:gd name="T29" fmla="*/ 41 h 43"/>
                  <a:gd name="T30" fmla="*/ 204 w 277"/>
                  <a:gd name="T31" fmla="*/ 37 h 43"/>
                  <a:gd name="T32" fmla="*/ 196 w 277"/>
                  <a:gd name="T33" fmla="*/ 36 h 43"/>
                  <a:gd name="T34" fmla="*/ 156 w 277"/>
                  <a:gd name="T35" fmla="*/ 36 h 43"/>
                  <a:gd name="T36" fmla="*/ 87 w 277"/>
                  <a:gd name="T37" fmla="*/ 36 h 43"/>
                  <a:gd name="T38" fmla="*/ 79 w 277"/>
                  <a:gd name="T39" fmla="*/ 36 h 43"/>
                  <a:gd name="T40" fmla="*/ 16 w 277"/>
                  <a:gd name="T41" fmla="*/ 36 h 43"/>
                  <a:gd name="T42" fmla="*/ 0 w 277"/>
                  <a:gd name="T43" fmla="*/ 24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77" h="43">
                    <a:moveTo>
                      <a:pt x="0" y="24"/>
                    </a:moveTo>
                    <a:cubicBezTo>
                      <a:pt x="11" y="20"/>
                      <a:pt x="5" y="11"/>
                      <a:pt x="4" y="4"/>
                    </a:cubicBezTo>
                    <a:cubicBezTo>
                      <a:pt x="7" y="1"/>
                      <a:pt x="12" y="1"/>
                      <a:pt x="13" y="3"/>
                    </a:cubicBezTo>
                    <a:cubicBezTo>
                      <a:pt x="27" y="20"/>
                      <a:pt x="45" y="8"/>
                      <a:pt x="61" y="8"/>
                    </a:cubicBezTo>
                    <a:cubicBezTo>
                      <a:pt x="73" y="8"/>
                      <a:pt x="85" y="6"/>
                      <a:pt x="96" y="4"/>
                    </a:cubicBezTo>
                    <a:cubicBezTo>
                      <a:pt x="96" y="4"/>
                      <a:pt x="96" y="4"/>
                      <a:pt x="96" y="4"/>
                    </a:cubicBezTo>
                    <a:cubicBezTo>
                      <a:pt x="110" y="3"/>
                      <a:pt x="123" y="6"/>
                      <a:pt x="136" y="6"/>
                    </a:cubicBezTo>
                    <a:cubicBezTo>
                      <a:pt x="146" y="6"/>
                      <a:pt x="155" y="5"/>
                      <a:pt x="164" y="0"/>
                    </a:cubicBezTo>
                    <a:cubicBezTo>
                      <a:pt x="167" y="0"/>
                      <a:pt x="169" y="0"/>
                      <a:pt x="172" y="1"/>
                    </a:cubicBezTo>
                    <a:cubicBezTo>
                      <a:pt x="181" y="9"/>
                      <a:pt x="191" y="16"/>
                      <a:pt x="204" y="11"/>
                    </a:cubicBezTo>
                    <a:cubicBezTo>
                      <a:pt x="211" y="9"/>
                      <a:pt x="216" y="12"/>
                      <a:pt x="221" y="15"/>
                    </a:cubicBezTo>
                    <a:cubicBezTo>
                      <a:pt x="222" y="16"/>
                      <a:pt x="223" y="16"/>
                      <a:pt x="224" y="16"/>
                    </a:cubicBezTo>
                    <a:cubicBezTo>
                      <a:pt x="235" y="14"/>
                      <a:pt x="244" y="17"/>
                      <a:pt x="253" y="23"/>
                    </a:cubicBezTo>
                    <a:cubicBezTo>
                      <a:pt x="259" y="28"/>
                      <a:pt x="277" y="15"/>
                      <a:pt x="272" y="36"/>
                    </a:cubicBezTo>
                    <a:cubicBezTo>
                      <a:pt x="264" y="38"/>
                      <a:pt x="256" y="39"/>
                      <a:pt x="248" y="41"/>
                    </a:cubicBezTo>
                    <a:cubicBezTo>
                      <a:pt x="233" y="42"/>
                      <a:pt x="219" y="36"/>
                      <a:pt x="204" y="37"/>
                    </a:cubicBezTo>
                    <a:cubicBezTo>
                      <a:pt x="201" y="36"/>
                      <a:pt x="199" y="36"/>
                      <a:pt x="196" y="36"/>
                    </a:cubicBezTo>
                    <a:cubicBezTo>
                      <a:pt x="183" y="32"/>
                      <a:pt x="169" y="40"/>
                      <a:pt x="156" y="36"/>
                    </a:cubicBezTo>
                    <a:cubicBezTo>
                      <a:pt x="133" y="38"/>
                      <a:pt x="110" y="43"/>
                      <a:pt x="87" y="36"/>
                    </a:cubicBezTo>
                    <a:cubicBezTo>
                      <a:pt x="84" y="35"/>
                      <a:pt x="81" y="35"/>
                      <a:pt x="79" y="36"/>
                    </a:cubicBezTo>
                    <a:cubicBezTo>
                      <a:pt x="58" y="43"/>
                      <a:pt x="37" y="41"/>
                      <a:pt x="16" y="36"/>
                    </a:cubicBezTo>
                    <a:cubicBezTo>
                      <a:pt x="6" y="39"/>
                      <a:pt x="0" y="35"/>
                      <a:pt x="0" y="24"/>
                    </a:cubicBezTo>
                    <a:close/>
                  </a:path>
                </a:pathLst>
              </a:custGeom>
              <a:solidFill>
                <a:srgbClr val="6BAC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2" name="Freeform 551">
                <a:extLst>
                  <a:ext uri="{FF2B5EF4-FFF2-40B4-BE49-F238E27FC236}">
                    <a16:creationId xmlns:a16="http://schemas.microsoft.com/office/drawing/2014/main" id="{D33ED7A7-BAA3-467F-AC8F-300BA9BA3717}"/>
                  </a:ext>
                </a:extLst>
              </p:cNvPr>
              <p:cNvSpPr>
                <a:spLocks/>
              </p:cNvSpPr>
              <p:nvPr/>
            </p:nvSpPr>
            <p:spPr bwMode="auto">
              <a:xfrm>
                <a:off x="1015" y="3775"/>
                <a:ext cx="255" cy="53"/>
              </a:xfrm>
              <a:custGeom>
                <a:avLst/>
                <a:gdLst>
                  <a:gd name="T0" fmla="*/ 25 w 227"/>
                  <a:gd name="T1" fmla="*/ 28 h 47"/>
                  <a:gd name="T2" fmla="*/ 13 w 227"/>
                  <a:gd name="T3" fmla="*/ 21 h 47"/>
                  <a:gd name="T4" fmla="*/ 5 w 227"/>
                  <a:gd name="T5" fmla="*/ 20 h 47"/>
                  <a:gd name="T6" fmla="*/ 13 w 227"/>
                  <a:gd name="T7" fmla="*/ 6 h 47"/>
                  <a:gd name="T8" fmla="*/ 33 w 227"/>
                  <a:gd name="T9" fmla="*/ 0 h 47"/>
                  <a:gd name="T10" fmla="*/ 37 w 227"/>
                  <a:gd name="T11" fmla="*/ 0 h 47"/>
                  <a:gd name="T12" fmla="*/ 91 w 227"/>
                  <a:gd name="T13" fmla="*/ 14 h 47"/>
                  <a:gd name="T14" fmla="*/ 114 w 227"/>
                  <a:gd name="T15" fmla="*/ 15 h 47"/>
                  <a:gd name="T16" fmla="*/ 121 w 227"/>
                  <a:gd name="T17" fmla="*/ 13 h 47"/>
                  <a:gd name="T18" fmla="*/ 185 w 227"/>
                  <a:gd name="T19" fmla="*/ 5 h 47"/>
                  <a:gd name="T20" fmla="*/ 197 w 227"/>
                  <a:gd name="T21" fmla="*/ 4 h 47"/>
                  <a:gd name="T22" fmla="*/ 225 w 227"/>
                  <a:gd name="T23" fmla="*/ 39 h 47"/>
                  <a:gd name="T24" fmla="*/ 114 w 227"/>
                  <a:gd name="T25" fmla="*/ 30 h 47"/>
                  <a:gd name="T26" fmla="*/ 97 w 227"/>
                  <a:gd name="T27" fmla="*/ 38 h 47"/>
                  <a:gd name="T28" fmla="*/ 25 w 227"/>
                  <a:gd name="T29" fmla="*/ 28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27" h="47">
                    <a:moveTo>
                      <a:pt x="25" y="28"/>
                    </a:moveTo>
                    <a:cubicBezTo>
                      <a:pt x="24" y="21"/>
                      <a:pt x="22" y="14"/>
                      <a:pt x="13" y="21"/>
                    </a:cubicBezTo>
                    <a:cubicBezTo>
                      <a:pt x="10" y="24"/>
                      <a:pt x="7" y="23"/>
                      <a:pt x="5" y="20"/>
                    </a:cubicBezTo>
                    <a:cubicBezTo>
                      <a:pt x="0" y="11"/>
                      <a:pt x="7" y="8"/>
                      <a:pt x="13" y="6"/>
                    </a:cubicBezTo>
                    <a:cubicBezTo>
                      <a:pt x="19" y="4"/>
                      <a:pt x="27" y="4"/>
                      <a:pt x="33" y="0"/>
                    </a:cubicBezTo>
                    <a:cubicBezTo>
                      <a:pt x="34" y="0"/>
                      <a:pt x="36" y="0"/>
                      <a:pt x="37" y="0"/>
                    </a:cubicBezTo>
                    <a:cubicBezTo>
                      <a:pt x="54" y="7"/>
                      <a:pt x="73" y="10"/>
                      <a:pt x="91" y="14"/>
                    </a:cubicBezTo>
                    <a:cubicBezTo>
                      <a:pt x="99" y="15"/>
                      <a:pt x="106" y="19"/>
                      <a:pt x="114" y="15"/>
                    </a:cubicBezTo>
                    <a:cubicBezTo>
                      <a:pt x="116" y="13"/>
                      <a:pt x="119" y="12"/>
                      <a:pt x="121" y="13"/>
                    </a:cubicBezTo>
                    <a:cubicBezTo>
                      <a:pt x="144" y="18"/>
                      <a:pt x="164" y="8"/>
                      <a:pt x="185" y="5"/>
                    </a:cubicBezTo>
                    <a:cubicBezTo>
                      <a:pt x="189" y="4"/>
                      <a:pt x="193" y="4"/>
                      <a:pt x="197" y="4"/>
                    </a:cubicBezTo>
                    <a:cubicBezTo>
                      <a:pt x="217" y="13"/>
                      <a:pt x="227" y="26"/>
                      <a:pt x="225" y="39"/>
                    </a:cubicBezTo>
                    <a:cubicBezTo>
                      <a:pt x="188" y="37"/>
                      <a:pt x="150" y="47"/>
                      <a:pt x="114" y="30"/>
                    </a:cubicBezTo>
                    <a:cubicBezTo>
                      <a:pt x="107" y="27"/>
                      <a:pt x="105" y="39"/>
                      <a:pt x="97" y="38"/>
                    </a:cubicBezTo>
                    <a:cubicBezTo>
                      <a:pt x="73" y="33"/>
                      <a:pt x="49" y="35"/>
                      <a:pt x="25" y="28"/>
                    </a:cubicBezTo>
                    <a:close/>
                  </a:path>
                </a:pathLst>
              </a:custGeom>
              <a:solidFill>
                <a:srgbClr val="7EB6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3" name="Freeform 552">
                <a:extLst>
                  <a:ext uri="{FF2B5EF4-FFF2-40B4-BE49-F238E27FC236}">
                    <a16:creationId xmlns:a16="http://schemas.microsoft.com/office/drawing/2014/main" id="{95595EC4-5DFB-478D-B911-86D3649063C0}"/>
                  </a:ext>
                </a:extLst>
              </p:cNvPr>
              <p:cNvSpPr>
                <a:spLocks/>
              </p:cNvSpPr>
              <p:nvPr/>
            </p:nvSpPr>
            <p:spPr bwMode="auto">
              <a:xfrm>
                <a:off x="1236" y="3777"/>
                <a:ext cx="252" cy="50"/>
              </a:xfrm>
              <a:custGeom>
                <a:avLst/>
                <a:gdLst>
                  <a:gd name="T0" fmla="*/ 28 w 224"/>
                  <a:gd name="T1" fmla="*/ 37 h 44"/>
                  <a:gd name="T2" fmla="*/ 0 w 224"/>
                  <a:gd name="T3" fmla="*/ 2 h 44"/>
                  <a:gd name="T4" fmla="*/ 14 w 224"/>
                  <a:gd name="T5" fmla="*/ 2 h 44"/>
                  <a:gd name="T6" fmla="*/ 72 w 224"/>
                  <a:gd name="T7" fmla="*/ 8 h 44"/>
                  <a:gd name="T8" fmla="*/ 121 w 224"/>
                  <a:gd name="T9" fmla="*/ 8 h 44"/>
                  <a:gd name="T10" fmla="*/ 224 w 224"/>
                  <a:gd name="T11" fmla="*/ 11 h 44"/>
                  <a:gd name="T12" fmla="*/ 188 w 224"/>
                  <a:gd name="T13" fmla="*/ 28 h 44"/>
                  <a:gd name="T14" fmla="*/ 145 w 224"/>
                  <a:gd name="T15" fmla="*/ 35 h 44"/>
                  <a:gd name="T16" fmla="*/ 149 w 224"/>
                  <a:gd name="T17" fmla="*/ 39 h 44"/>
                  <a:gd name="T18" fmla="*/ 120 w 224"/>
                  <a:gd name="T19" fmla="*/ 40 h 44"/>
                  <a:gd name="T20" fmla="*/ 76 w 224"/>
                  <a:gd name="T21" fmla="*/ 38 h 44"/>
                  <a:gd name="T22" fmla="*/ 59 w 224"/>
                  <a:gd name="T23" fmla="*/ 20 h 44"/>
                  <a:gd name="T24" fmla="*/ 76 w 224"/>
                  <a:gd name="T25" fmla="*/ 38 h 44"/>
                  <a:gd name="T26" fmla="*/ 28 w 224"/>
                  <a:gd name="T27" fmla="*/ 37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24" h="44">
                    <a:moveTo>
                      <a:pt x="28" y="37"/>
                    </a:moveTo>
                    <a:cubicBezTo>
                      <a:pt x="24" y="21"/>
                      <a:pt x="8" y="15"/>
                      <a:pt x="0" y="2"/>
                    </a:cubicBezTo>
                    <a:cubicBezTo>
                      <a:pt x="5" y="2"/>
                      <a:pt x="10" y="0"/>
                      <a:pt x="14" y="2"/>
                    </a:cubicBezTo>
                    <a:cubicBezTo>
                      <a:pt x="32" y="14"/>
                      <a:pt x="53" y="12"/>
                      <a:pt x="72" y="8"/>
                    </a:cubicBezTo>
                    <a:cubicBezTo>
                      <a:pt x="89" y="5"/>
                      <a:pt x="105" y="7"/>
                      <a:pt x="121" y="8"/>
                    </a:cubicBezTo>
                    <a:cubicBezTo>
                      <a:pt x="155" y="8"/>
                      <a:pt x="190" y="3"/>
                      <a:pt x="224" y="11"/>
                    </a:cubicBezTo>
                    <a:cubicBezTo>
                      <a:pt x="216" y="24"/>
                      <a:pt x="208" y="34"/>
                      <a:pt x="188" y="28"/>
                    </a:cubicBezTo>
                    <a:cubicBezTo>
                      <a:pt x="175" y="24"/>
                      <a:pt x="159" y="31"/>
                      <a:pt x="145" y="35"/>
                    </a:cubicBezTo>
                    <a:cubicBezTo>
                      <a:pt x="144" y="35"/>
                      <a:pt x="149" y="36"/>
                      <a:pt x="149" y="39"/>
                    </a:cubicBezTo>
                    <a:cubicBezTo>
                      <a:pt x="139" y="44"/>
                      <a:pt x="129" y="43"/>
                      <a:pt x="120" y="40"/>
                    </a:cubicBezTo>
                    <a:cubicBezTo>
                      <a:pt x="105" y="35"/>
                      <a:pt x="91" y="42"/>
                      <a:pt x="76" y="38"/>
                    </a:cubicBezTo>
                    <a:cubicBezTo>
                      <a:pt x="89" y="15"/>
                      <a:pt x="68" y="26"/>
                      <a:pt x="59" y="20"/>
                    </a:cubicBezTo>
                    <a:cubicBezTo>
                      <a:pt x="64" y="30"/>
                      <a:pt x="81" y="22"/>
                      <a:pt x="76" y="38"/>
                    </a:cubicBezTo>
                    <a:cubicBezTo>
                      <a:pt x="60" y="38"/>
                      <a:pt x="44" y="38"/>
                      <a:pt x="28" y="37"/>
                    </a:cubicBezTo>
                    <a:close/>
                  </a:path>
                </a:pathLst>
              </a:custGeom>
              <a:solidFill>
                <a:srgbClr val="9BC6D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4" name="Freeform 553">
                <a:extLst>
                  <a:ext uri="{FF2B5EF4-FFF2-40B4-BE49-F238E27FC236}">
                    <a16:creationId xmlns:a16="http://schemas.microsoft.com/office/drawing/2014/main" id="{74C459AA-4B95-4977-81B7-23CC775B4F50}"/>
                  </a:ext>
                </a:extLst>
              </p:cNvPr>
              <p:cNvSpPr>
                <a:spLocks/>
              </p:cNvSpPr>
              <p:nvPr/>
            </p:nvSpPr>
            <p:spPr bwMode="auto">
              <a:xfrm>
                <a:off x="464" y="3673"/>
                <a:ext cx="192" cy="49"/>
              </a:xfrm>
              <a:custGeom>
                <a:avLst/>
                <a:gdLst>
                  <a:gd name="T0" fmla="*/ 2 w 171"/>
                  <a:gd name="T1" fmla="*/ 6 h 44"/>
                  <a:gd name="T2" fmla="*/ 95 w 171"/>
                  <a:gd name="T3" fmla="*/ 4 h 44"/>
                  <a:gd name="T4" fmla="*/ 164 w 171"/>
                  <a:gd name="T5" fmla="*/ 7 h 44"/>
                  <a:gd name="T6" fmla="*/ 171 w 171"/>
                  <a:gd name="T7" fmla="*/ 11 h 44"/>
                  <a:gd name="T8" fmla="*/ 138 w 171"/>
                  <a:gd name="T9" fmla="*/ 20 h 44"/>
                  <a:gd name="T10" fmla="*/ 159 w 171"/>
                  <a:gd name="T11" fmla="*/ 31 h 44"/>
                  <a:gd name="T12" fmla="*/ 139 w 171"/>
                  <a:gd name="T13" fmla="*/ 35 h 44"/>
                  <a:gd name="T14" fmla="*/ 15 w 171"/>
                  <a:gd name="T15" fmla="*/ 40 h 44"/>
                  <a:gd name="T16" fmla="*/ 14 w 171"/>
                  <a:gd name="T17" fmla="*/ 37 h 44"/>
                  <a:gd name="T18" fmla="*/ 37 w 171"/>
                  <a:gd name="T19" fmla="*/ 29 h 44"/>
                  <a:gd name="T20" fmla="*/ 85 w 171"/>
                  <a:gd name="T21" fmla="*/ 19 h 44"/>
                  <a:gd name="T22" fmla="*/ 102 w 171"/>
                  <a:gd name="T23" fmla="*/ 19 h 44"/>
                  <a:gd name="T24" fmla="*/ 86 w 171"/>
                  <a:gd name="T25" fmla="*/ 19 h 44"/>
                  <a:gd name="T26" fmla="*/ 53 w 171"/>
                  <a:gd name="T27" fmla="*/ 22 h 44"/>
                  <a:gd name="T28" fmla="*/ 14 w 171"/>
                  <a:gd name="T29" fmla="*/ 21 h 44"/>
                  <a:gd name="T30" fmla="*/ 2 w 171"/>
                  <a:gd name="T31" fmla="*/ 9 h 44"/>
                  <a:gd name="T32" fmla="*/ 2 w 171"/>
                  <a:gd name="T33" fmla="*/ 6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71" h="44">
                    <a:moveTo>
                      <a:pt x="2" y="6"/>
                    </a:moveTo>
                    <a:cubicBezTo>
                      <a:pt x="33" y="0"/>
                      <a:pt x="65" y="2"/>
                      <a:pt x="95" y="4"/>
                    </a:cubicBezTo>
                    <a:cubicBezTo>
                      <a:pt x="118" y="5"/>
                      <a:pt x="141" y="8"/>
                      <a:pt x="164" y="7"/>
                    </a:cubicBezTo>
                    <a:cubicBezTo>
                      <a:pt x="167" y="7"/>
                      <a:pt x="169" y="10"/>
                      <a:pt x="171" y="11"/>
                    </a:cubicBezTo>
                    <a:cubicBezTo>
                      <a:pt x="163" y="21"/>
                      <a:pt x="151" y="19"/>
                      <a:pt x="138" y="20"/>
                    </a:cubicBezTo>
                    <a:cubicBezTo>
                      <a:pt x="144" y="29"/>
                      <a:pt x="155" y="24"/>
                      <a:pt x="159" y="31"/>
                    </a:cubicBezTo>
                    <a:cubicBezTo>
                      <a:pt x="154" y="38"/>
                      <a:pt x="145" y="36"/>
                      <a:pt x="139" y="35"/>
                    </a:cubicBezTo>
                    <a:cubicBezTo>
                      <a:pt x="97" y="33"/>
                      <a:pt x="57" y="44"/>
                      <a:pt x="15" y="40"/>
                    </a:cubicBezTo>
                    <a:cubicBezTo>
                      <a:pt x="15" y="39"/>
                      <a:pt x="15" y="38"/>
                      <a:pt x="14" y="37"/>
                    </a:cubicBezTo>
                    <a:cubicBezTo>
                      <a:pt x="20" y="28"/>
                      <a:pt x="29" y="29"/>
                      <a:pt x="37" y="29"/>
                    </a:cubicBezTo>
                    <a:cubicBezTo>
                      <a:pt x="54" y="29"/>
                      <a:pt x="70" y="29"/>
                      <a:pt x="85" y="19"/>
                    </a:cubicBezTo>
                    <a:cubicBezTo>
                      <a:pt x="90" y="16"/>
                      <a:pt x="96" y="18"/>
                      <a:pt x="102" y="19"/>
                    </a:cubicBezTo>
                    <a:cubicBezTo>
                      <a:pt x="96" y="16"/>
                      <a:pt x="91" y="16"/>
                      <a:pt x="86" y="19"/>
                    </a:cubicBezTo>
                    <a:cubicBezTo>
                      <a:pt x="76" y="24"/>
                      <a:pt x="65" y="24"/>
                      <a:pt x="53" y="22"/>
                    </a:cubicBezTo>
                    <a:cubicBezTo>
                      <a:pt x="40" y="20"/>
                      <a:pt x="27" y="17"/>
                      <a:pt x="14" y="21"/>
                    </a:cubicBezTo>
                    <a:cubicBezTo>
                      <a:pt x="5" y="24"/>
                      <a:pt x="0" y="19"/>
                      <a:pt x="2" y="9"/>
                    </a:cubicBezTo>
                    <a:cubicBezTo>
                      <a:pt x="2" y="8"/>
                      <a:pt x="2" y="7"/>
                      <a:pt x="2" y="6"/>
                    </a:cubicBezTo>
                    <a:close/>
                  </a:path>
                </a:pathLst>
              </a:custGeom>
              <a:solidFill>
                <a:srgbClr val="80BA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5" name="Freeform 554">
                <a:extLst>
                  <a:ext uri="{FF2B5EF4-FFF2-40B4-BE49-F238E27FC236}">
                    <a16:creationId xmlns:a16="http://schemas.microsoft.com/office/drawing/2014/main" id="{984FFB78-FE57-4C8D-9469-570F2B8B5E4D}"/>
                  </a:ext>
                </a:extLst>
              </p:cNvPr>
              <p:cNvSpPr>
                <a:spLocks/>
              </p:cNvSpPr>
              <p:nvPr/>
            </p:nvSpPr>
            <p:spPr bwMode="auto">
              <a:xfrm>
                <a:off x="270" y="3661"/>
                <a:ext cx="198" cy="46"/>
              </a:xfrm>
              <a:custGeom>
                <a:avLst/>
                <a:gdLst>
                  <a:gd name="T0" fmla="*/ 38 w 176"/>
                  <a:gd name="T1" fmla="*/ 34 h 41"/>
                  <a:gd name="T2" fmla="*/ 0 w 176"/>
                  <a:gd name="T3" fmla="*/ 10 h 41"/>
                  <a:gd name="T4" fmla="*/ 24 w 176"/>
                  <a:gd name="T5" fmla="*/ 5 h 41"/>
                  <a:gd name="T6" fmla="*/ 32 w 176"/>
                  <a:gd name="T7" fmla="*/ 2 h 41"/>
                  <a:gd name="T8" fmla="*/ 96 w 176"/>
                  <a:gd name="T9" fmla="*/ 11 h 41"/>
                  <a:gd name="T10" fmla="*/ 151 w 176"/>
                  <a:gd name="T11" fmla="*/ 10 h 41"/>
                  <a:gd name="T12" fmla="*/ 175 w 176"/>
                  <a:gd name="T13" fmla="*/ 17 h 41"/>
                  <a:gd name="T14" fmla="*/ 176 w 176"/>
                  <a:gd name="T15" fmla="*/ 19 h 41"/>
                  <a:gd name="T16" fmla="*/ 160 w 176"/>
                  <a:gd name="T17" fmla="*/ 32 h 41"/>
                  <a:gd name="T18" fmla="*/ 113 w 176"/>
                  <a:gd name="T19" fmla="*/ 27 h 41"/>
                  <a:gd name="T20" fmla="*/ 73 w 176"/>
                  <a:gd name="T21" fmla="*/ 26 h 41"/>
                  <a:gd name="T22" fmla="*/ 58 w 176"/>
                  <a:gd name="T23" fmla="*/ 20 h 41"/>
                  <a:gd name="T24" fmla="*/ 48 w 176"/>
                  <a:gd name="T25" fmla="*/ 38 h 41"/>
                  <a:gd name="T26" fmla="*/ 38 w 176"/>
                  <a:gd name="T27" fmla="*/ 34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6" h="41">
                    <a:moveTo>
                      <a:pt x="38" y="34"/>
                    </a:moveTo>
                    <a:cubicBezTo>
                      <a:pt x="25" y="26"/>
                      <a:pt x="10" y="22"/>
                      <a:pt x="0" y="10"/>
                    </a:cubicBezTo>
                    <a:cubicBezTo>
                      <a:pt x="8" y="10"/>
                      <a:pt x="17" y="11"/>
                      <a:pt x="24" y="5"/>
                    </a:cubicBezTo>
                    <a:cubicBezTo>
                      <a:pt x="26" y="3"/>
                      <a:pt x="29" y="2"/>
                      <a:pt x="32" y="2"/>
                    </a:cubicBezTo>
                    <a:cubicBezTo>
                      <a:pt x="54" y="4"/>
                      <a:pt x="76" y="0"/>
                      <a:pt x="96" y="11"/>
                    </a:cubicBezTo>
                    <a:cubicBezTo>
                      <a:pt x="115" y="11"/>
                      <a:pt x="133" y="11"/>
                      <a:pt x="151" y="10"/>
                    </a:cubicBezTo>
                    <a:cubicBezTo>
                      <a:pt x="161" y="10"/>
                      <a:pt x="168" y="12"/>
                      <a:pt x="175" y="17"/>
                    </a:cubicBezTo>
                    <a:cubicBezTo>
                      <a:pt x="175" y="17"/>
                      <a:pt x="176" y="19"/>
                      <a:pt x="176" y="19"/>
                    </a:cubicBezTo>
                    <a:cubicBezTo>
                      <a:pt x="176" y="29"/>
                      <a:pt x="171" y="31"/>
                      <a:pt x="160" y="32"/>
                    </a:cubicBezTo>
                    <a:cubicBezTo>
                      <a:pt x="144" y="33"/>
                      <a:pt x="129" y="26"/>
                      <a:pt x="113" y="27"/>
                    </a:cubicBezTo>
                    <a:cubicBezTo>
                      <a:pt x="99" y="41"/>
                      <a:pt x="86" y="29"/>
                      <a:pt x="73" y="26"/>
                    </a:cubicBezTo>
                    <a:cubicBezTo>
                      <a:pt x="68" y="24"/>
                      <a:pt x="63" y="22"/>
                      <a:pt x="58" y="20"/>
                    </a:cubicBezTo>
                    <a:cubicBezTo>
                      <a:pt x="57" y="28"/>
                      <a:pt x="62" y="38"/>
                      <a:pt x="48" y="38"/>
                    </a:cubicBezTo>
                    <a:cubicBezTo>
                      <a:pt x="46" y="34"/>
                      <a:pt x="41" y="35"/>
                      <a:pt x="38" y="34"/>
                    </a:cubicBezTo>
                    <a:close/>
                  </a:path>
                </a:pathLst>
              </a:custGeom>
              <a:solidFill>
                <a:srgbClr val="80BA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6" name="Freeform 555">
                <a:extLst>
                  <a:ext uri="{FF2B5EF4-FFF2-40B4-BE49-F238E27FC236}">
                    <a16:creationId xmlns:a16="http://schemas.microsoft.com/office/drawing/2014/main" id="{17FE8D7A-BDD9-48EB-B89F-F1B8A2246AE6}"/>
                  </a:ext>
                </a:extLst>
              </p:cNvPr>
              <p:cNvSpPr>
                <a:spLocks/>
              </p:cNvSpPr>
              <p:nvPr/>
            </p:nvSpPr>
            <p:spPr bwMode="auto">
              <a:xfrm>
                <a:off x="1386" y="3789"/>
                <a:ext cx="147" cy="38"/>
              </a:xfrm>
              <a:custGeom>
                <a:avLst/>
                <a:gdLst>
                  <a:gd name="T0" fmla="*/ 16 w 131"/>
                  <a:gd name="T1" fmla="*/ 29 h 34"/>
                  <a:gd name="T2" fmla="*/ 0 w 131"/>
                  <a:gd name="T3" fmla="*/ 26 h 34"/>
                  <a:gd name="T4" fmla="*/ 68 w 131"/>
                  <a:gd name="T5" fmla="*/ 16 h 34"/>
                  <a:gd name="T6" fmla="*/ 77 w 131"/>
                  <a:gd name="T7" fmla="*/ 13 h 34"/>
                  <a:gd name="T8" fmla="*/ 91 w 131"/>
                  <a:gd name="T9" fmla="*/ 1 h 34"/>
                  <a:gd name="T10" fmla="*/ 95 w 131"/>
                  <a:gd name="T11" fmla="*/ 0 h 34"/>
                  <a:gd name="T12" fmla="*/ 121 w 131"/>
                  <a:gd name="T13" fmla="*/ 8 h 34"/>
                  <a:gd name="T14" fmla="*/ 123 w 131"/>
                  <a:gd name="T15" fmla="*/ 32 h 34"/>
                  <a:gd name="T16" fmla="*/ 78 w 131"/>
                  <a:gd name="T17" fmla="*/ 28 h 34"/>
                  <a:gd name="T18" fmla="*/ 16 w 131"/>
                  <a:gd name="T19" fmla="*/ 29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1" h="34">
                    <a:moveTo>
                      <a:pt x="16" y="29"/>
                    </a:moveTo>
                    <a:cubicBezTo>
                      <a:pt x="12" y="28"/>
                      <a:pt x="9" y="28"/>
                      <a:pt x="0" y="26"/>
                    </a:cubicBezTo>
                    <a:cubicBezTo>
                      <a:pt x="26" y="18"/>
                      <a:pt x="45" y="6"/>
                      <a:pt x="68" y="16"/>
                    </a:cubicBezTo>
                    <a:cubicBezTo>
                      <a:pt x="73" y="18"/>
                      <a:pt x="78" y="17"/>
                      <a:pt x="77" y="13"/>
                    </a:cubicBezTo>
                    <a:cubicBezTo>
                      <a:pt x="75" y="1"/>
                      <a:pt x="88" y="6"/>
                      <a:pt x="91" y="1"/>
                    </a:cubicBezTo>
                    <a:cubicBezTo>
                      <a:pt x="92" y="0"/>
                      <a:pt x="94" y="0"/>
                      <a:pt x="95" y="0"/>
                    </a:cubicBezTo>
                    <a:cubicBezTo>
                      <a:pt x="104" y="1"/>
                      <a:pt x="112" y="7"/>
                      <a:pt x="121" y="8"/>
                    </a:cubicBezTo>
                    <a:cubicBezTo>
                      <a:pt x="131" y="10"/>
                      <a:pt x="125" y="23"/>
                      <a:pt x="123" y="32"/>
                    </a:cubicBezTo>
                    <a:cubicBezTo>
                      <a:pt x="107" y="34"/>
                      <a:pt x="93" y="30"/>
                      <a:pt x="78" y="28"/>
                    </a:cubicBezTo>
                    <a:cubicBezTo>
                      <a:pt x="57" y="24"/>
                      <a:pt x="36" y="33"/>
                      <a:pt x="16" y="29"/>
                    </a:cubicBezTo>
                    <a:close/>
                  </a:path>
                </a:pathLst>
              </a:custGeom>
              <a:solidFill>
                <a:srgbClr val="77AE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7" name="Freeform 556">
                <a:extLst>
                  <a:ext uri="{FF2B5EF4-FFF2-40B4-BE49-F238E27FC236}">
                    <a16:creationId xmlns:a16="http://schemas.microsoft.com/office/drawing/2014/main" id="{1A64BBE9-D34B-4A13-8DDF-0335E20C2449}"/>
                  </a:ext>
                </a:extLst>
              </p:cNvPr>
              <p:cNvSpPr>
                <a:spLocks/>
              </p:cNvSpPr>
              <p:nvPr/>
            </p:nvSpPr>
            <p:spPr bwMode="auto">
              <a:xfrm>
                <a:off x="1056" y="3762"/>
                <a:ext cx="167" cy="46"/>
              </a:xfrm>
              <a:custGeom>
                <a:avLst/>
                <a:gdLst>
                  <a:gd name="T0" fmla="*/ 148 w 148"/>
                  <a:gd name="T1" fmla="*/ 17 h 41"/>
                  <a:gd name="T2" fmla="*/ 90 w 148"/>
                  <a:gd name="T3" fmla="*/ 29 h 41"/>
                  <a:gd name="T4" fmla="*/ 60 w 148"/>
                  <a:gd name="T5" fmla="*/ 41 h 41"/>
                  <a:gd name="T6" fmla="*/ 34 w 148"/>
                  <a:gd name="T7" fmla="*/ 30 h 41"/>
                  <a:gd name="T8" fmla="*/ 14 w 148"/>
                  <a:gd name="T9" fmla="*/ 23 h 41"/>
                  <a:gd name="T10" fmla="*/ 0 w 148"/>
                  <a:gd name="T11" fmla="*/ 12 h 41"/>
                  <a:gd name="T12" fmla="*/ 9 w 148"/>
                  <a:gd name="T13" fmla="*/ 9 h 41"/>
                  <a:gd name="T14" fmla="*/ 98 w 148"/>
                  <a:gd name="T15" fmla="*/ 20 h 41"/>
                  <a:gd name="T16" fmla="*/ 148 w 148"/>
                  <a:gd name="T17" fmla="*/ 17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8" h="41">
                    <a:moveTo>
                      <a:pt x="148" y="17"/>
                    </a:moveTo>
                    <a:cubicBezTo>
                      <a:pt x="130" y="24"/>
                      <a:pt x="113" y="36"/>
                      <a:pt x="90" y="29"/>
                    </a:cubicBezTo>
                    <a:cubicBezTo>
                      <a:pt x="80" y="25"/>
                      <a:pt x="70" y="36"/>
                      <a:pt x="60" y="41"/>
                    </a:cubicBezTo>
                    <a:cubicBezTo>
                      <a:pt x="55" y="29"/>
                      <a:pt x="51" y="17"/>
                      <a:pt x="34" y="30"/>
                    </a:cubicBezTo>
                    <a:cubicBezTo>
                      <a:pt x="26" y="36"/>
                      <a:pt x="18" y="30"/>
                      <a:pt x="14" y="23"/>
                    </a:cubicBezTo>
                    <a:cubicBezTo>
                      <a:pt x="11" y="16"/>
                      <a:pt x="8" y="11"/>
                      <a:pt x="0" y="12"/>
                    </a:cubicBezTo>
                    <a:cubicBezTo>
                      <a:pt x="2" y="9"/>
                      <a:pt x="6" y="7"/>
                      <a:pt x="9" y="9"/>
                    </a:cubicBezTo>
                    <a:cubicBezTo>
                      <a:pt x="36" y="29"/>
                      <a:pt x="69" y="0"/>
                      <a:pt x="98" y="20"/>
                    </a:cubicBezTo>
                    <a:cubicBezTo>
                      <a:pt x="108" y="26"/>
                      <a:pt x="131" y="15"/>
                      <a:pt x="148" y="17"/>
                    </a:cubicBezTo>
                    <a:close/>
                  </a:path>
                </a:pathLst>
              </a:custGeom>
              <a:solidFill>
                <a:srgbClr val="A4CEE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8" name="Freeform 557">
                <a:extLst>
                  <a:ext uri="{FF2B5EF4-FFF2-40B4-BE49-F238E27FC236}">
                    <a16:creationId xmlns:a16="http://schemas.microsoft.com/office/drawing/2014/main" id="{D7C0EFDD-9946-464A-B7A3-E523FD92985A}"/>
                  </a:ext>
                </a:extLst>
              </p:cNvPr>
              <p:cNvSpPr>
                <a:spLocks/>
              </p:cNvSpPr>
              <p:nvPr/>
            </p:nvSpPr>
            <p:spPr bwMode="auto">
              <a:xfrm>
                <a:off x="611" y="3682"/>
                <a:ext cx="125" cy="30"/>
              </a:xfrm>
              <a:custGeom>
                <a:avLst/>
                <a:gdLst>
                  <a:gd name="T0" fmla="*/ 28 w 111"/>
                  <a:gd name="T1" fmla="*/ 23 h 27"/>
                  <a:gd name="T2" fmla="*/ 11 w 111"/>
                  <a:gd name="T3" fmla="*/ 22 h 27"/>
                  <a:gd name="T4" fmla="*/ 2 w 111"/>
                  <a:gd name="T5" fmla="*/ 7 h 27"/>
                  <a:gd name="T6" fmla="*/ 14 w 111"/>
                  <a:gd name="T7" fmla="*/ 6 h 27"/>
                  <a:gd name="T8" fmla="*/ 40 w 111"/>
                  <a:gd name="T9" fmla="*/ 3 h 27"/>
                  <a:gd name="T10" fmla="*/ 48 w 111"/>
                  <a:gd name="T11" fmla="*/ 3 h 27"/>
                  <a:gd name="T12" fmla="*/ 57 w 111"/>
                  <a:gd name="T13" fmla="*/ 12 h 27"/>
                  <a:gd name="T14" fmla="*/ 97 w 111"/>
                  <a:gd name="T15" fmla="*/ 10 h 27"/>
                  <a:gd name="T16" fmla="*/ 99 w 111"/>
                  <a:gd name="T17" fmla="*/ 23 h 27"/>
                  <a:gd name="T18" fmla="*/ 73 w 111"/>
                  <a:gd name="T19" fmla="*/ 20 h 27"/>
                  <a:gd name="T20" fmla="*/ 40 w 111"/>
                  <a:gd name="T21" fmla="*/ 23 h 27"/>
                  <a:gd name="T22" fmla="*/ 28 w 111"/>
                  <a:gd name="T23" fmla="*/ 2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1" h="27">
                    <a:moveTo>
                      <a:pt x="28" y="23"/>
                    </a:moveTo>
                    <a:cubicBezTo>
                      <a:pt x="23" y="23"/>
                      <a:pt x="17" y="23"/>
                      <a:pt x="11" y="22"/>
                    </a:cubicBezTo>
                    <a:cubicBezTo>
                      <a:pt x="3" y="21"/>
                      <a:pt x="0" y="14"/>
                      <a:pt x="2" y="7"/>
                    </a:cubicBezTo>
                    <a:cubicBezTo>
                      <a:pt x="4" y="0"/>
                      <a:pt x="10" y="2"/>
                      <a:pt x="14" y="6"/>
                    </a:cubicBezTo>
                    <a:cubicBezTo>
                      <a:pt x="24" y="12"/>
                      <a:pt x="31" y="0"/>
                      <a:pt x="40" y="3"/>
                    </a:cubicBezTo>
                    <a:cubicBezTo>
                      <a:pt x="43" y="3"/>
                      <a:pt x="45" y="3"/>
                      <a:pt x="48" y="3"/>
                    </a:cubicBezTo>
                    <a:cubicBezTo>
                      <a:pt x="52" y="5"/>
                      <a:pt x="46" y="19"/>
                      <a:pt x="57" y="12"/>
                    </a:cubicBezTo>
                    <a:cubicBezTo>
                      <a:pt x="70" y="4"/>
                      <a:pt x="84" y="10"/>
                      <a:pt x="97" y="10"/>
                    </a:cubicBezTo>
                    <a:cubicBezTo>
                      <a:pt x="109" y="10"/>
                      <a:pt x="111" y="17"/>
                      <a:pt x="99" y="23"/>
                    </a:cubicBezTo>
                    <a:cubicBezTo>
                      <a:pt x="91" y="23"/>
                      <a:pt x="81" y="27"/>
                      <a:pt x="73" y="20"/>
                    </a:cubicBezTo>
                    <a:cubicBezTo>
                      <a:pt x="63" y="27"/>
                      <a:pt x="51" y="26"/>
                      <a:pt x="40" y="23"/>
                    </a:cubicBezTo>
                    <a:cubicBezTo>
                      <a:pt x="36" y="23"/>
                      <a:pt x="32" y="23"/>
                      <a:pt x="28" y="23"/>
                    </a:cubicBezTo>
                    <a:close/>
                  </a:path>
                </a:pathLst>
              </a:custGeom>
              <a:solidFill>
                <a:srgbClr val="5BA7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9" name="Freeform 558">
                <a:extLst>
                  <a:ext uri="{FF2B5EF4-FFF2-40B4-BE49-F238E27FC236}">
                    <a16:creationId xmlns:a16="http://schemas.microsoft.com/office/drawing/2014/main" id="{E021F4B5-196C-40A1-BAB5-51C4412164BD}"/>
                  </a:ext>
                </a:extLst>
              </p:cNvPr>
              <p:cNvSpPr>
                <a:spLocks/>
              </p:cNvSpPr>
              <p:nvPr/>
            </p:nvSpPr>
            <p:spPr bwMode="auto">
              <a:xfrm>
                <a:off x="688" y="3755"/>
                <a:ext cx="157" cy="36"/>
              </a:xfrm>
              <a:custGeom>
                <a:avLst/>
                <a:gdLst>
                  <a:gd name="T0" fmla="*/ 140 w 140"/>
                  <a:gd name="T1" fmla="*/ 14 h 32"/>
                  <a:gd name="T2" fmla="*/ 82 w 140"/>
                  <a:gd name="T3" fmla="*/ 27 h 32"/>
                  <a:gd name="T4" fmla="*/ 48 w 140"/>
                  <a:gd name="T5" fmla="*/ 14 h 32"/>
                  <a:gd name="T6" fmla="*/ 0 w 140"/>
                  <a:gd name="T7" fmla="*/ 14 h 32"/>
                  <a:gd name="T8" fmla="*/ 38 w 140"/>
                  <a:gd name="T9" fmla="*/ 5 h 32"/>
                  <a:gd name="T10" fmla="*/ 96 w 140"/>
                  <a:gd name="T11" fmla="*/ 9 h 32"/>
                  <a:gd name="T12" fmla="*/ 140 w 140"/>
                  <a:gd name="T13" fmla="*/ 14 h 32"/>
                </a:gdLst>
                <a:ahLst/>
                <a:cxnLst>
                  <a:cxn ang="0">
                    <a:pos x="T0" y="T1"/>
                  </a:cxn>
                  <a:cxn ang="0">
                    <a:pos x="T2" y="T3"/>
                  </a:cxn>
                  <a:cxn ang="0">
                    <a:pos x="T4" y="T5"/>
                  </a:cxn>
                  <a:cxn ang="0">
                    <a:pos x="T6" y="T7"/>
                  </a:cxn>
                  <a:cxn ang="0">
                    <a:pos x="T8" y="T9"/>
                  </a:cxn>
                  <a:cxn ang="0">
                    <a:pos x="T10" y="T11"/>
                  </a:cxn>
                  <a:cxn ang="0">
                    <a:pos x="T12" y="T13"/>
                  </a:cxn>
                </a:cxnLst>
                <a:rect l="0" t="0" r="r" b="b"/>
                <a:pathLst>
                  <a:path w="140" h="32">
                    <a:moveTo>
                      <a:pt x="140" y="14"/>
                    </a:moveTo>
                    <a:cubicBezTo>
                      <a:pt x="122" y="24"/>
                      <a:pt x="101" y="21"/>
                      <a:pt x="82" y="27"/>
                    </a:cubicBezTo>
                    <a:cubicBezTo>
                      <a:pt x="65" y="32"/>
                      <a:pt x="61" y="12"/>
                      <a:pt x="48" y="14"/>
                    </a:cubicBezTo>
                    <a:cubicBezTo>
                      <a:pt x="32" y="14"/>
                      <a:pt x="16" y="14"/>
                      <a:pt x="0" y="14"/>
                    </a:cubicBezTo>
                    <a:cubicBezTo>
                      <a:pt x="10" y="0"/>
                      <a:pt x="24" y="1"/>
                      <a:pt x="38" y="5"/>
                    </a:cubicBezTo>
                    <a:cubicBezTo>
                      <a:pt x="57" y="10"/>
                      <a:pt x="75" y="19"/>
                      <a:pt x="96" y="9"/>
                    </a:cubicBezTo>
                    <a:cubicBezTo>
                      <a:pt x="109" y="3"/>
                      <a:pt x="125" y="12"/>
                      <a:pt x="140" y="14"/>
                    </a:cubicBezTo>
                    <a:close/>
                  </a:path>
                </a:pathLst>
              </a:custGeom>
              <a:solidFill>
                <a:srgbClr val="9CC8D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0" name="Freeform 559">
                <a:extLst>
                  <a:ext uri="{FF2B5EF4-FFF2-40B4-BE49-F238E27FC236}">
                    <a16:creationId xmlns:a16="http://schemas.microsoft.com/office/drawing/2014/main" id="{5DE12E7C-9DD4-4CA1-BD1F-25AA3C525A33}"/>
                  </a:ext>
                </a:extLst>
              </p:cNvPr>
              <p:cNvSpPr>
                <a:spLocks/>
              </p:cNvSpPr>
              <p:nvPr/>
            </p:nvSpPr>
            <p:spPr bwMode="auto">
              <a:xfrm>
                <a:off x="1493" y="3780"/>
                <a:ext cx="85" cy="45"/>
              </a:xfrm>
              <a:custGeom>
                <a:avLst/>
                <a:gdLst>
                  <a:gd name="T0" fmla="*/ 28 w 76"/>
                  <a:gd name="T1" fmla="*/ 40 h 40"/>
                  <a:gd name="T2" fmla="*/ 24 w 76"/>
                  <a:gd name="T3" fmla="*/ 18 h 40"/>
                  <a:gd name="T4" fmla="*/ 20 w 76"/>
                  <a:gd name="T5" fmla="*/ 30 h 40"/>
                  <a:gd name="T6" fmla="*/ 0 w 76"/>
                  <a:gd name="T7" fmla="*/ 8 h 40"/>
                  <a:gd name="T8" fmla="*/ 40 w 76"/>
                  <a:gd name="T9" fmla="*/ 8 h 40"/>
                  <a:gd name="T10" fmla="*/ 27 w 76"/>
                  <a:gd name="T11" fmla="*/ 31 h 40"/>
                  <a:gd name="T12" fmla="*/ 62 w 76"/>
                  <a:gd name="T13" fmla="*/ 20 h 40"/>
                  <a:gd name="T14" fmla="*/ 76 w 76"/>
                  <a:gd name="T15" fmla="*/ 40 h 40"/>
                  <a:gd name="T16" fmla="*/ 28 w 76"/>
                  <a:gd name="T17"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6" h="40">
                    <a:moveTo>
                      <a:pt x="28" y="40"/>
                    </a:moveTo>
                    <a:cubicBezTo>
                      <a:pt x="27" y="32"/>
                      <a:pt x="31" y="24"/>
                      <a:pt x="24" y="18"/>
                    </a:cubicBezTo>
                    <a:cubicBezTo>
                      <a:pt x="17" y="20"/>
                      <a:pt x="26" y="26"/>
                      <a:pt x="20" y="30"/>
                    </a:cubicBezTo>
                    <a:cubicBezTo>
                      <a:pt x="17" y="19"/>
                      <a:pt x="9" y="14"/>
                      <a:pt x="0" y="8"/>
                    </a:cubicBezTo>
                    <a:cubicBezTo>
                      <a:pt x="13" y="12"/>
                      <a:pt x="27" y="0"/>
                      <a:pt x="40" y="8"/>
                    </a:cubicBezTo>
                    <a:cubicBezTo>
                      <a:pt x="35" y="15"/>
                      <a:pt x="58" y="30"/>
                      <a:pt x="27" y="31"/>
                    </a:cubicBezTo>
                    <a:cubicBezTo>
                      <a:pt x="46" y="39"/>
                      <a:pt x="56" y="37"/>
                      <a:pt x="62" y="20"/>
                    </a:cubicBezTo>
                    <a:cubicBezTo>
                      <a:pt x="54" y="39"/>
                      <a:pt x="71" y="34"/>
                      <a:pt x="76" y="40"/>
                    </a:cubicBezTo>
                    <a:cubicBezTo>
                      <a:pt x="60" y="40"/>
                      <a:pt x="44" y="40"/>
                      <a:pt x="28" y="40"/>
                    </a:cubicBezTo>
                    <a:close/>
                  </a:path>
                </a:pathLst>
              </a:custGeom>
              <a:solidFill>
                <a:srgbClr val="9BC6D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1" name="Freeform 560">
                <a:extLst>
                  <a:ext uri="{FF2B5EF4-FFF2-40B4-BE49-F238E27FC236}">
                    <a16:creationId xmlns:a16="http://schemas.microsoft.com/office/drawing/2014/main" id="{DD56AABE-1D4A-4378-B8B1-E3599436BA29}"/>
                  </a:ext>
                </a:extLst>
              </p:cNvPr>
              <p:cNvSpPr>
                <a:spLocks/>
              </p:cNvSpPr>
              <p:nvPr/>
            </p:nvSpPr>
            <p:spPr bwMode="auto">
              <a:xfrm>
                <a:off x="364" y="3695"/>
                <a:ext cx="117" cy="31"/>
              </a:xfrm>
              <a:custGeom>
                <a:avLst/>
                <a:gdLst>
                  <a:gd name="T0" fmla="*/ 104 w 104"/>
                  <a:gd name="T1" fmla="*/ 20 h 27"/>
                  <a:gd name="T2" fmla="*/ 76 w 104"/>
                  <a:gd name="T3" fmla="*/ 21 h 27"/>
                  <a:gd name="T4" fmla="*/ 0 w 104"/>
                  <a:gd name="T5" fmla="*/ 15 h 27"/>
                  <a:gd name="T6" fmla="*/ 23 w 104"/>
                  <a:gd name="T7" fmla="*/ 1 h 27"/>
                  <a:gd name="T8" fmla="*/ 104 w 104"/>
                  <a:gd name="T9" fmla="*/ 18 h 27"/>
                  <a:gd name="T10" fmla="*/ 104 w 104"/>
                  <a:gd name="T11" fmla="*/ 20 h 27"/>
                </a:gdLst>
                <a:ahLst/>
                <a:cxnLst>
                  <a:cxn ang="0">
                    <a:pos x="T0" y="T1"/>
                  </a:cxn>
                  <a:cxn ang="0">
                    <a:pos x="T2" y="T3"/>
                  </a:cxn>
                  <a:cxn ang="0">
                    <a:pos x="T4" y="T5"/>
                  </a:cxn>
                  <a:cxn ang="0">
                    <a:pos x="T6" y="T7"/>
                  </a:cxn>
                  <a:cxn ang="0">
                    <a:pos x="T8" y="T9"/>
                  </a:cxn>
                  <a:cxn ang="0">
                    <a:pos x="T10" y="T11"/>
                  </a:cxn>
                </a:cxnLst>
                <a:rect l="0" t="0" r="r" b="b"/>
                <a:pathLst>
                  <a:path w="104" h="27">
                    <a:moveTo>
                      <a:pt x="104" y="20"/>
                    </a:moveTo>
                    <a:cubicBezTo>
                      <a:pt x="95" y="27"/>
                      <a:pt x="85" y="22"/>
                      <a:pt x="76" y="21"/>
                    </a:cubicBezTo>
                    <a:cubicBezTo>
                      <a:pt x="50" y="20"/>
                      <a:pt x="25" y="17"/>
                      <a:pt x="0" y="15"/>
                    </a:cubicBezTo>
                    <a:cubicBezTo>
                      <a:pt x="4" y="4"/>
                      <a:pt x="12" y="0"/>
                      <a:pt x="23" y="1"/>
                    </a:cubicBezTo>
                    <a:cubicBezTo>
                      <a:pt x="49" y="10"/>
                      <a:pt x="79" y="3"/>
                      <a:pt x="104" y="18"/>
                    </a:cubicBezTo>
                    <a:lnTo>
                      <a:pt x="104" y="20"/>
                    </a:lnTo>
                    <a:close/>
                  </a:path>
                </a:pathLst>
              </a:custGeom>
              <a:solidFill>
                <a:srgbClr val="80BA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2" name="Freeform 561">
                <a:extLst>
                  <a:ext uri="{FF2B5EF4-FFF2-40B4-BE49-F238E27FC236}">
                    <a16:creationId xmlns:a16="http://schemas.microsoft.com/office/drawing/2014/main" id="{97CF7DB7-B8C4-45EB-B1D0-12F75C3DC6B7}"/>
                  </a:ext>
                </a:extLst>
              </p:cNvPr>
              <p:cNvSpPr>
                <a:spLocks/>
              </p:cNvSpPr>
              <p:nvPr/>
            </p:nvSpPr>
            <p:spPr bwMode="auto">
              <a:xfrm>
                <a:off x="319" y="3674"/>
                <a:ext cx="55" cy="45"/>
              </a:xfrm>
              <a:custGeom>
                <a:avLst/>
                <a:gdLst>
                  <a:gd name="T0" fmla="*/ 4 w 49"/>
                  <a:gd name="T1" fmla="*/ 26 h 40"/>
                  <a:gd name="T2" fmla="*/ 0 w 49"/>
                  <a:gd name="T3" fmla="*/ 5 h 40"/>
                  <a:gd name="T4" fmla="*/ 28 w 49"/>
                  <a:gd name="T5" fmla="*/ 10 h 40"/>
                  <a:gd name="T6" fmla="*/ 36 w 49"/>
                  <a:gd name="T7" fmla="*/ 33 h 40"/>
                  <a:gd name="T8" fmla="*/ 4 w 49"/>
                  <a:gd name="T9" fmla="*/ 26 h 40"/>
                </a:gdLst>
                <a:ahLst/>
                <a:cxnLst>
                  <a:cxn ang="0">
                    <a:pos x="T0" y="T1"/>
                  </a:cxn>
                  <a:cxn ang="0">
                    <a:pos x="T2" y="T3"/>
                  </a:cxn>
                  <a:cxn ang="0">
                    <a:pos x="T4" y="T5"/>
                  </a:cxn>
                  <a:cxn ang="0">
                    <a:pos x="T6" y="T7"/>
                  </a:cxn>
                  <a:cxn ang="0">
                    <a:pos x="T8" y="T9"/>
                  </a:cxn>
                </a:cxnLst>
                <a:rect l="0" t="0" r="r" b="b"/>
                <a:pathLst>
                  <a:path w="49" h="40">
                    <a:moveTo>
                      <a:pt x="4" y="26"/>
                    </a:moveTo>
                    <a:cubicBezTo>
                      <a:pt x="20" y="17"/>
                      <a:pt x="8" y="12"/>
                      <a:pt x="0" y="5"/>
                    </a:cubicBezTo>
                    <a:cubicBezTo>
                      <a:pt x="12" y="0"/>
                      <a:pt x="20" y="5"/>
                      <a:pt x="28" y="10"/>
                    </a:cubicBezTo>
                    <a:cubicBezTo>
                      <a:pt x="34" y="16"/>
                      <a:pt x="49" y="20"/>
                      <a:pt x="36" y="33"/>
                    </a:cubicBezTo>
                    <a:cubicBezTo>
                      <a:pt x="24" y="35"/>
                      <a:pt x="12" y="40"/>
                      <a:pt x="4" y="26"/>
                    </a:cubicBezTo>
                    <a:close/>
                  </a:path>
                </a:pathLst>
              </a:custGeom>
              <a:solidFill>
                <a:srgbClr val="54A1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3" name="Freeform 562">
                <a:extLst>
                  <a:ext uri="{FF2B5EF4-FFF2-40B4-BE49-F238E27FC236}">
                    <a16:creationId xmlns:a16="http://schemas.microsoft.com/office/drawing/2014/main" id="{3AF7BF54-8923-4120-BCFA-6747C4C2537F}"/>
                  </a:ext>
                </a:extLst>
              </p:cNvPr>
              <p:cNvSpPr>
                <a:spLocks/>
              </p:cNvSpPr>
              <p:nvPr/>
            </p:nvSpPr>
            <p:spPr bwMode="auto">
              <a:xfrm>
                <a:off x="845" y="3761"/>
                <a:ext cx="77" cy="24"/>
              </a:xfrm>
              <a:custGeom>
                <a:avLst/>
                <a:gdLst>
                  <a:gd name="T0" fmla="*/ 68 w 68"/>
                  <a:gd name="T1" fmla="*/ 5 h 22"/>
                  <a:gd name="T2" fmla="*/ 43 w 68"/>
                  <a:gd name="T3" fmla="*/ 16 h 22"/>
                  <a:gd name="T4" fmla="*/ 0 w 68"/>
                  <a:gd name="T5" fmla="*/ 9 h 22"/>
                  <a:gd name="T6" fmla="*/ 68 w 68"/>
                  <a:gd name="T7" fmla="*/ 5 h 22"/>
                </a:gdLst>
                <a:ahLst/>
                <a:cxnLst>
                  <a:cxn ang="0">
                    <a:pos x="T0" y="T1"/>
                  </a:cxn>
                  <a:cxn ang="0">
                    <a:pos x="T2" y="T3"/>
                  </a:cxn>
                  <a:cxn ang="0">
                    <a:pos x="T4" y="T5"/>
                  </a:cxn>
                  <a:cxn ang="0">
                    <a:pos x="T6" y="T7"/>
                  </a:cxn>
                </a:cxnLst>
                <a:rect l="0" t="0" r="r" b="b"/>
                <a:pathLst>
                  <a:path w="68" h="22">
                    <a:moveTo>
                      <a:pt x="68" y="5"/>
                    </a:moveTo>
                    <a:cubicBezTo>
                      <a:pt x="63" y="16"/>
                      <a:pt x="55" y="19"/>
                      <a:pt x="43" y="16"/>
                    </a:cubicBezTo>
                    <a:cubicBezTo>
                      <a:pt x="29" y="13"/>
                      <a:pt x="13" y="22"/>
                      <a:pt x="0" y="9"/>
                    </a:cubicBezTo>
                    <a:cubicBezTo>
                      <a:pt x="22" y="0"/>
                      <a:pt x="46" y="7"/>
                      <a:pt x="68" y="5"/>
                    </a:cubicBezTo>
                    <a:close/>
                  </a:path>
                </a:pathLst>
              </a:custGeom>
              <a:solidFill>
                <a:srgbClr val="A3CB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4" name="Freeform 563">
                <a:extLst>
                  <a:ext uri="{FF2B5EF4-FFF2-40B4-BE49-F238E27FC236}">
                    <a16:creationId xmlns:a16="http://schemas.microsoft.com/office/drawing/2014/main" id="{CE702D67-6289-46A5-A72E-7DAB13C5BFEB}"/>
                  </a:ext>
                </a:extLst>
              </p:cNvPr>
              <p:cNvSpPr>
                <a:spLocks/>
              </p:cNvSpPr>
              <p:nvPr/>
            </p:nvSpPr>
            <p:spPr bwMode="auto">
              <a:xfrm>
                <a:off x="989" y="3767"/>
                <a:ext cx="63" cy="31"/>
              </a:xfrm>
              <a:custGeom>
                <a:avLst/>
                <a:gdLst>
                  <a:gd name="T0" fmla="*/ 56 w 56"/>
                  <a:gd name="T1" fmla="*/ 7 h 27"/>
                  <a:gd name="T2" fmla="*/ 28 w 56"/>
                  <a:gd name="T3" fmla="*/ 27 h 27"/>
                  <a:gd name="T4" fmla="*/ 0 w 56"/>
                  <a:gd name="T5" fmla="*/ 15 h 27"/>
                  <a:gd name="T6" fmla="*/ 30 w 56"/>
                  <a:gd name="T7" fmla="*/ 5 h 27"/>
                  <a:gd name="T8" fmla="*/ 56 w 56"/>
                  <a:gd name="T9" fmla="*/ 7 h 27"/>
                </a:gdLst>
                <a:ahLst/>
                <a:cxnLst>
                  <a:cxn ang="0">
                    <a:pos x="T0" y="T1"/>
                  </a:cxn>
                  <a:cxn ang="0">
                    <a:pos x="T2" y="T3"/>
                  </a:cxn>
                  <a:cxn ang="0">
                    <a:pos x="T4" y="T5"/>
                  </a:cxn>
                  <a:cxn ang="0">
                    <a:pos x="T6" y="T7"/>
                  </a:cxn>
                  <a:cxn ang="0">
                    <a:pos x="T8" y="T9"/>
                  </a:cxn>
                </a:cxnLst>
                <a:rect l="0" t="0" r="r" b="b"/>
                <a:pathLst>
                  <a:path w="56" h="27">
                    <a:moveTo>
                      <a:pt x="56" y="7"/>
                    </a:moveTo>
                    <a:cubicBezTo>
                      <a:pt x="51" y="20"/>
                      <a:pt x="30" y="10"/>
                      <a:pt x="28" y="27"/>
                    </a:cubicBezTo>
                    <a:cubicBezTo>
                      <a:pt x="21" y="18"/>
                      <a:pt x="8" y="22"/>
                      <a:pt x="0" y="15"/>
                    </a:cubicBezTo>
                    <a:cubicBezTo>
                      <a:pt x="6" y="0"/>
                      <a:pt x="20" y="4"/>
                      <a:pt x="30" y="5"/>
                    </a:cubicBezTo>
                    <a:cubicBezTo>
                      <a:pt x="39" y="7"/>
                      <a:pt x="47" y="6"/>
                      <a:pt x="56" y="7"/>
                    </a:cubicBezTo>
                    <a:close/>
                  </a:path>
                </a:pathLst>
              </a:custGeom>
              <a:solidFill>
                <a:srgbClr val="9FC7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5" name="Freeform 564">
                <a:extLst>
                  <a:ext uri="{FF2B5EF4-FFF2-40B4-BE49-F238E27FC236}">
                    <a16:creationId xmlns:a16="http://schemas.microsoft.com/office/drawing/2014/main" id="{E9EFCB5F-2ED5-4982-A2DF-A966DD1E1667}"/>
                  </a:ext>
                </a:extLst>
              </p:cNvPr>
              <p:cNvSpPr>
                <a:spLocks/>
              </p:cNvSpPr>
              <p:nvPr/>
            </p:nvSpPr>
            <p:spPr bwMode="auto">
              <a:xfrm>
                <a:off x="931" y="3763"/>
                <a:ext cx="55" cy="25"/>
              </a:xfrm>
              <a:custGeom>
                <a:avLst/>
                <a:gdLst>
                  <a:gd name="T0" fmla="*/ 49 w 49"/>
                  <a:gd name="T1" fmla="*/ 18 h 22"/>
                  <a:gd name="T2" fmla="*/ 11 w 49"/>
                  <a:gd name="T3" fmla="*/ 16 h 22"/>
                  <a:gd name="T4" fmla="*/ 0 w 49"/>
                  <a:gd name="T5" fmla="*/ 3 h 22"/>
                  <a:gd name="T6" fmla="*/ 49 w 49"/>
                  <a:gd name="T7" fmla="*/ 18 h 22"/>
                </a:gdLst>
                <a:ahLst/>
                <a:cxnLst>
                  <a:cxn ang="0">
                    <a:pos x="T0" y="T1"/>
                  </a:cxn>
                  <a:cxn ang="0">
                    <a:pos x="T2" y="T3"/>
                  </a:cxn>
                  <a:cxn ang="0">
                    <a:pos x="T4" y="T5"/>
                  </a:cxn>
                  <a:cxn ang="0">
                    <a:pos x="T6" y="T7"/>
                  </a:cxn>
                </a:cxnLst>
                <a:rect l="0" t="0" r="r" b="b"/>
                <a:pathLst>
                  <a:path w="49" h="22">
                    <a:moveTo>
                      <a:pt x="49" y="18"/>
                    </a:moveTo>
                    <a:cubicBezTo>
                      <a:pt x="37" y="15"/>
                      <a:pt x="24" y="22"/>
                      <a:pt x="11" y="16"/>
                    </a:cubicBezTo>
                    <a:cubicBezTo>
                      <a:pt x="4" y="13"/>
                      <a:pt x="3" y="9"/>
                      <a:pt x="0" y="3"/>
                    </a:cubicBezTo>
                    <a:cubicBezTo>
                      <a:pt x="17" y="7"/>
                      <a:pt x="36" y="0"/>
                      <a:pt x="49" y="18"/>
                    </a:cubicBezTo>
                    <a:close/>
                  </a:path>
                </a:pathLst>
              </a:custGeom>
              <a:solidFill>
                <a:srgbClr val="9FC7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6" name="Freeform 565">
                <a:extLst>
                  <a:ext uri="{FF2B5EF4-FFF2-40B4-BE49-F238E27FC236}">
                    <a16:creationId xmlns:a16="http://schemas.microsoft.com/office/drawing/2014/main" id="{F97E3D61-B769-47E3-BABF-DD6657625F5D}"/>
                  </a:ext>
                </a:extLst>
              </p:cNvPr>
              <p:cNvSpPr>
                <a:spLocks/>
              </p:cNvSpPr>
              <p:nvPr/>
            </p:nvSpPr>
            <p:spPr bwMode="auto">
              <a:xfrm>
                <a:off x="350" y="3684"/>
                <a:ext cx="57" cy="28"/>
              </a:xfrm>
              <a:custGeom>
                <a:avLst/>
                <a:gdLst>
                  <a:gd name="T0" fmla="*/ 9 w 51"/>
                  <a:gd name="T1" fmla="*/ 24 h 25"/>
                  <a:gd name="T2" fmla="*/ 1 w 51"/>
                  <a:gd name="T3" fmla="*/ 1 h 25"/>
                  <a:gd name="T4" fmla="*/ 18 w 51"/>
                  <a:gd name="T5" fmla="*/ 5 h 25"/>
                  <a:gd name="T6" fmla="*/ 41 w 51"/>
                  <a:gd name="T7" fmla="*/ 1 h 25"/>
                  <a:gd name="T8" fmla="*/ 49 w 51"/>
                  <a:gd name="T9" fmla="*/ 9 h 25"/>
                  <a:gd name="T10" fmla="*/ 37 w 51"/>
                  <a:gd name="T11" fmla="*/ 13 h 25"/>
                  <a:gd name="T12" fmla="*/ 13 w 51"/>
                  <a:gd name="T13" fmla="*/ 25 h 25"/>
                  <a:gd name="T14" fmla="*/ 9 w 51"/>
                  <a:gd name="T15" fmla="*/ 24 h 2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1" h="25">
                    <a:moveTo>
                      <a:pt x="9" y="24"/>
                    </a:moveTo>
                    <a:cubicBezTo>
                      <a:pt x="12" y="14"/>
                      <a:pt x="0" y="10"/>
                      <a:pt x="1" y="1"/>
                    </a:cubicBezTo>
                    <a:cubicBezTo>
                      <a:pt x="7" y="0"/>
                      <a:pt x="13" y="2"/>
                      <a:pt x="18" y="5"/>
                    </a:cubicBezTo>
                    <a:cubicBezTo>
                      <a:pt x="27" y="11"/>
                      <a:pt x="34" y="9"/>
                      <a:pt x="41" y="1"/>
                    </a:cubicBezTo>
                    <a:cubicBezTo>
                      <a:pt x="46" y="2"/>
                      <a:pt x="51" y="3"/>
                      <a:pt x="49" y="9"/>
                    </a:cubicBezTo>
                    <a:cubicBezTo>
                      <a:pt x="47" y="15"/>
                      <a:pt x="42" y="17"/>
                      <a:pt x="37" y="13"/>
                    </a:cubicBezTo>
                    <a:cubicBezTo>
                      <a:pt x="26" y="12"/>
                      <a:pt x="22" y="24"/>
                      <a:pt x="13" y="25"/>
                    </a:cubicBezTo>
                    <a:cubicBezTo>
                      <a:pt x="11" y="25"/>
                      <a:pt x="10" y="24"/>
                      <a:pt x="9" y="24"/>
                    </a:cubicBezTo>
                    <a:close/>
                  </a:path>
                </a:pathLst>
              </a:custGeom>
              <a:solidFill>
                <a:srgbClr val="4F9D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7" name="Freeform 566">
                <a:extLst>
                  <a:ext uri="{FF2B5EF4-FFF2-40B4-BE49-F238E27FC236}">
                    <a16:creationId xmlns:a16="http://schemas.microsoft.com/office/drawing/2014/main" id="{F133A505-2D0B-4C73-952C-3C97E58F14A6}"/>
                  </a:ext>
                </a:extLst>
              </p:cNvPr>
              <p:cNvSpPr>
                <a:spLocks/>
              </p:cNvSpPr>
              <p:nvPr/>
            </p:nvSpPr>
            <p:spPr bwMode="auto">
              <a:xfrm>
                <a:off x="1542" y="3781"/>
                <a:ext cx="40" cy="17"/>
              </a:xfrm>
              <a:custGeom>
                <a:avLst/>
                <a:gdLst>
                  <a:gd name="T0" fmla="*/ 36 w 36"/>
                  <a:gd name="T1" fmla="*/ 11 h 15"/>
                  <a:gd name="T2" fmla="*/ 0 w 36"/>
                  <a:gd name="T3" fmla="*/ 7 h 15"/>
                  <a:gd name="T4" fmla="*/ 36 w 36"/>
                  <a:gd name="T5" fmla="*/ 11 h 15"/>
                </a:gdLst>
                <a:ahLst/>
                <a:cxnLst>
                  <a:cxn ang="0">
                    <a:pos x="T0" y="T1"/>
                  </a:cxn>
                  <a:cxn ang="0">
                    <a:pos x="T2" y="T3"/>
                  </a:cxn>
                  <a:cxn ang="0">
                    <a:pos x="T4" y="T5"/>
                  </a:cxn>
                </a:cxnLst>
                <a:rect l="0" t="0" r="r" b="b"/>
                <a:pathLst>
                  <a:path w="36" h="15">
                    <a:moveTo>
                      <a:pt x="36" y="11"/>
                    </a:moveTo>
                    <a:cubicBezTo>
                      <a:pt x="24" y="13"/>
                      <a:pt x="11" y="15"/>
                      <a:pt x="0" y="7"/>
                    </a:cubicBezTo>
                    <a:cubicBezTo>
                      <a:pt x="13" y="0"/>
                      <a:pt x="25" y="0"/>
                      <a:pt x="36" y="11"/>
                    </a:cubicBezTo>
                    <a:close/>
                  </a:path>
                </a:pathLst>
              </a:custGeom>
              <a:solidFill>
                <a:srgbClr val="9BC6D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8" name="Freeform 567">
                <a:extLst>
                  <a:ext uri="{FF2B5EF4-FFF2-40B4-BE49-F238E27FC236}">
                    <a16:creationId xmlns:a16="http://schemas.microsoft.com/office/drawing/2014/main" id="{2FBD6415-8A73-4F9E-97FD-51FD633FD31E}"/>
                  </a:ext>
                </a:extLst>
              </p:cNvPr>
              <p:cNvSpPr>
                <a:spLocks/>
              </p:cNvSpPr>
              <p:nvPr/>
            </p:nvSpPr>
            <p:spPr bwMode="auto">
              <a:xfrm>
                <a:off x="656" y="3704"/>
                <a:ext cx="37" cy="19"/>
              </a:xfrm>
              <a:custGeom>
                <a:avLst/>
                <a:gdLst>
                  <a:gd name="T0" fmla="*/ 0 w 33"/>
                  <a:gd name="T1" fmla="*/ 3 h 17"/>
                  <a:gd name="T2" fmla="*/ 33 w 33"/>
                  <a:gd name="T3" fmla="*/ 0 h 17"/>
                  <a:gd name="T4" fmla="*/ 0 w 33"/>
                  <a:gd name="T5" fmla="*/ 3 h 17"/>
                </a:gdLst>
                <a:ahLst/>
                <a:cxnLst>
                  <a:cxn ang="0">
                    <a:pos x="T0" y="T1"/>
                  </a:cxn>
                  <a:cxn ang="0">
                    <a:pos x="T2" y="T3"/>
                  </a:cxn>
                  <a:cxn ang="0">
                    <a:pos x="T4" y="T5"/>
                  </a:cxn>
                </a:cxnLst>
                <a:rect l="0" t="0" r="r" b="b"/>
                <a:pathLst>
                  <a:path w="33" h="17">
                    <a:moveTo>
                      <a:pt x="0" y="3"/>
                    </a:moveTo>
                    <a:cubicBezTo>
                      <a:pt x="11" y="2"/>
                      <a:pt x="22" y="1"/>
                      <a:pt x="33" y="0"/>
                    </a:cubicBezTo>
                    <a:cubicBezTo>
                      <a:pt x="24" y="17"/>
                      <a:pt x="12" y="9"/>
                      <a:pt x="0" y="3"/>
                    </a:cubicBezTo>
                    <a:close/>
                  </a:path>
                </a:pathLst>
              </a:custGeom>
              <a:solidFill>
                <a:srgbClr val="69ADC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9" name="Freeform 568">
                <a:extLst>
                  <a:ext uri="{FF2B5EF4-FFF2-40B4-BE49-F238E27FC236}">
                    <a16:creationId xmlns:a16="http://schemas.microsoft.com/office/drawing/2014/main" id="{17466522-9EAC-4D93-9C43-D12EA06D59F6}"/>
                  </a:ext>
                </a:extLst>
              </p:cNvPr>
              <p:cNvSpPr>
                <a:spLocks/>
              </p:cNvSpPr>
              <p:nvPr/>
            </p:nvSpPr>
            <p:spPr bwMode="auto">
              <a:xfrm>
                <a:off x="602" y="3766"/>
                <a:ext cx="50" cy="7"/>
              </a:xfrm>
              <a:custGeom>
                <a:avLst/>
                <a:gdLst>
                  <a:gd name="T0" fmla="*/ 44 w 44"/>
                  <a:gd name="T1" fmla="*/ 0 h 6"/>
                  <a:gd name="T2" fmla="*/ 0 w 44"/>
                  <a:gd name="T3" fmla="*/ 0 h 6"/>
                  <a:gd name="T4" fmla="*/ 44 w 44"/>
                  <a:gd name="T5" fmla="*/ 0 h 6"/>
                </a:gdLst>
                <a:ahLst/>
                <a:cxnLst>
                  <a:cxn ang="0">
                    <a:pos x="T0" y="T1"/>
                  </a:cxn>
                  <a:cxn ang="0">
                    <a:pos x="T2" y="T3"/>
                  </a:cxn>
                  <a:cxn ang="0">
                    <a:pos x="T4" y="T5"/>
                  </a:cxn>
                </a:cxnLst>
                <a:rect l="0" t="0" r="r" b="b"/>
                <a:pathLst>
                  <a:path w="44" h="6">
                    <a:moveTo>
                      <a:pt x="44" y="0"/>
                    </a:moveTo>
                    <a:cubicBezTo>
                      <a:pt x="29" y="6"/>
                      <a:pt x="15" y="6"/>
                      <a:pt x="0" y="0"/>
                    </a:cubicBezTo>
                    <a:cubicBezTo>
                      <a:pt x="15" y="0"/>
                      <a:pt x="29" y="0"/>
                      <a:pt x="44" y="0"/>
                    </a:cubicBezTo>
                    <a:close/>
                  </a:path>
                </a:pathLst>
              </a:custGeom>
              <a:solidFill>
                <a:srgbClr val="9CC8D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0" name="Freeform 569">
                <a:extLst>
                  <a:ext uri="{FF2B5EF4-FFF2-40B4-BE49-F238E27FC236}">
                    <a16:creationId xmlns:a16="http://schemas.microsoft.com/office/drawing/2014/main" id="{9601CAEE-7325-45B5-ACFC-B668D11881F9}"/>
                  </a:ext>
                </a:extLst>
              </p:cNvPr>
              <p:cNvSpPr>
                <a:spLocks/>
              </p:cNvSpPr>
              <p:nvPr/>
            </p:nvSpPr>
            <p:spPr bwMode="auto">
              <a:xfrm>
                <a:off x="1043" y="3704"/>
                <a:ext cx="31" cy="21"/>
              </a:xfrm>
              <a:custGeom>
                <a:avLst/>
                <a:gdLst>
                  <a:gd name="T0" fmla="*/ 0 w 28"/>
                  <a:gd name="T1" fmla="*/ 12 h 18"/>
                  <a:gd name="T2" fmla="*/ 28 w 28"/>
                  <a:gd name="T3" fmla="*/ 18 h 18"/>
                  <a:gd name="T4" fmla="*/ 0 w 28"/>
                  <a:gd name="T5" fmla="*/ 12 h 18"/>
                </a:gdLst>
                <a:ahLst/>
                <a:cxnLst>
                  <a:cxn ang="0">
                    <a:pos x="T0" y="T1"/>
                  </a:cxn>
                  <a:cxn ang="0">
                    <a:pos x="T2" y="T3"/>
                  </a:cxn>
                  <a:cxn ang="0">
                    <a:pos x="T4" y="T5"/>
                  </a:cxn>
                </a:cxnLst>
                <a:rect l="0" t="0" r="r" b="b"/>
                <a:pathLst>
                  <a:path w="28" h="18">
                    <a:moveTo>
                      <a:pt x="0" y="12"/>
                    </a:moveTo>
                    <a:cubicBezTo>
                      <a:pt x="11" y="9"/>
                      <a:pt x="23" y="0"/>
                      <a:pt x="28" y="18"/>
                    </a:cubicBezTo>
                    <a:cubicBezTo>
                      <a:pt x="19" y="16"/>
                      <a:pt x="10" y="14"/>
                      <a:pt x="0" y="12"/>
                    </a:cubicBezTo>
                    <a:close/>
                  </a:path>
                </a:pathLst>
              </a:custGeom>
              <a:solidFill>
                <a:srgbClr val="73B2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1" name="Freeform 570">
                <a:extLst>
                  <a:ext uri="{FF2B5EF4-FFF2-40B4-BE49-F238E27FC236}">
                    <a16:creationId xmlns:a16="http://schemas.microsoft.com/office/drawing/2014/main" id="{ED544CCF-3C72-4263-BC99-8391DBE0AB40}"/>
                  </a:ext>
                </a:extLst>
              </p:cNvPr>
              <p:cNvSpPr>
                <a:spLocks/>
              </p:cNvSpPr>
              <p:nvPr/>
            </p:nvSpPr>
            <p:spPr bwMode="auto">
              <a:xfrm>
                <a:off x="85" y="4049"/>
                <a:ext cx="885" cy="76"/>
              </a:xfrm>
              <a:custGeom>
                <a:avLst/>
                <a:gdLst>
                  <a:gd name="T0" fmla="*/ 16 w 787"/>
                  <a:gd name="T1" fmla="*/ 40 h 67"/>
                  <a:gd name="T2" fmla="*/ 18 w 787"/>
                  <a:gd name="T3" fmla="*/ 31 h 67"/>
                  <a:gd name="T4" fmla="*/ 14 w 787"/>
                  <a:gd name="T5" fmla="*/ 18 h 67"/>
                  <a:gd name="T6" fmla="*/ 42 w 787"/>
                  <a:gd name="T7" fmla="*/ 9 h 67"/>
                  <a:gd name="T8" fmla="*/ 48 w 787"/>
                  <a:gd name="T9" fmla="*/ 22 h 67"/>
                  <a:gd name="T10" fmla="*/ 60 w 787"/>
                  <a:gd name="T11" fmla="*/ 13 h 67"/>
                  <a:gd name="T12" fmla="*/ 71 w 787"/>
                  <a:gd name="T13" fmla="*/ 20 h 67"/>
                  <a:gd name="T14" fmla="*/ 80 w 787"/>
                  <a:gd name="T15" fmla="*/ 23 h 67"/>
                  <a:gd name="T16" fmla="*/ 146 w 787"/>
                  <a:gd name="T17" fmla="*/ 21 h 67"/>
                  <a:gd name="T18" fmla="*/ 168 w 787"/>
                  <a:gd name="T19" fmla="*/ 16 h 67"/>
                  <a:gd name="T20" fmla="*/ 278 w 787"/>
                  <a:gd name="T21" fmla="*/ 17 h 67"/>
                  <a:gd name="T22" fmla="*/ 341 w 787"/>
                  <a:gd name="T23" fmla="*/ 15 h 67"/>
                  <a:gd name="T24" fmla="*/ 413 w 787"/>
                  <a:gd name="T25" fmla="*/ 21 h 67"/>
                  <a:gd name="T26" fmla="*/ 482 w 787"/>
                  <a:gd name="T27" fmla="*/ 20 h 67"/>
                  <a:gd name="T28" fmla="*/ 596 w 787"/>
                  <a:gd name="T29" fmla="*/ 24 h 67"/>
                  <a:gd name="T30" fmla="*/ 628 w 787"/>
                  <a:gd name="T31" fmla="*/ 22 h 67"/>
                  <a:gd name="T32" fmla="*/ 636 w 787"/>
                  <a:gd name="T33" fmla="*/ 20 h 67"/>
                  <a:gd name="T34" fmla="*/ 646 w 787"/>
                  <a:gd name="T35" fmla="*/ 24 h 67"/>
                  <a:gd name="T36" fmla="*/ 772 w 787"/>
                  <a:gd name="T37" fmla="*/ 20 h 67"/>
                  <a:gd name="T38" fmla="*/ 786 w 787"/>
                  <a:gd name="T39" fmla="*/ 30 h 67"/>
                  <a:gd name="T40" fmla="*/ 773 w 787"/>
                  <a:gd name="T41" fmla="*/ 45 h 67"/>
                  <a:gd name="T42" fmla="*/ 750 w 787"/>
                  <a:gd name="T43" fmla="*/ 49 h 67"/>
                  <a:gd name="T44" fmla="*/ 721 w 787"/>
                  <a:gd name="T45" fmla="*/ 51 h 67"/>
                  <a:gd name="T46" fmla="*/ 707 w 787"/>
                  <a:gd name="T47" fmla="*/ 48 h 67"/>
                  <a:gd name="T48" fmla="*/ 702 w 787"/>
                  <a:gd name="T49" fmla="*/ 46 h 67"/>
                  <a:gd name="T50" fmla="*/ 560 w 787"/>
                  <a:gd name="T51" fmla="*/ 55 h 67"/>
                  <a:gd name="T52" fmla="*/ 438 w 787"/>
                  <a:gd name="T53" fmla="*/ 56 h 67"/>
                  <a:gd name="T54" fmla="*/ 259 w 787"/>
                  <a:gd name="T55" fmla="*/ 51 h 67"/>
                  <a:gd name="T56" fmla="*/ 195 w 787"/>
                  <a:gd name="T57" fmla="*/ 50 h 67"/>
                  <a:gd name="T58" fmla="*/ 61 w 787"/>
                  <a:gd name="T59" fmla="*/ 42 h 67"/>
                  <a:gd name="T60" fmla="*/ 16 w 787"/>
                  <a:gd name="T61" fmla="*/ 4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87" h="67">
                    <a:moveTo>
                      <a:pt x="16" y="40"/>
                    </a:moveTo>
                    <a:cubicBezTo>
                      <a:pt x="17" y="37"/>
                      <a:pt x="17" y="33"/>
                      <a:pt x="18" y="31"/>
                    </a:cubicBezTo>
                    <a:cubicBezTo>
                      <a:pt x="21" y="24"/>
                      <a:pt x="0" y="26"/>
                      <a:pt x="14" y="18"/>
                    </a:cubicBezTo>
                    <a:cubicBezTo>
                      <a:pt x="22" y="14"/>
                      <a:pt x="26" y="0"/>
                      <a:pt x="42" y="9"/>
                    </a:cubicBezTo>
                    <a:cubicBezTo>
                      <a:pt x="51" y="15"/>
                      <a:pt x="39" y="22"/>
                      <a:pt x="48" y="22"/>
                    </a:cubicBezTo>
                    <a:cubicBezTo>
                      <a:pt x="54" y="23"/>
                      <a:pt x="55" y="14"/>
                      <a:pt x="60" y="13"/>
                    </a:cubicBezTo>
                    <a:cubicBezTo>
                      <a:pt x="64" y="13"/>
                      <a:pt x="74" y="5"/>
                      <a:pt x="71" y="20"/>
                    </a:cubicBezTo>
                    <a:cubicBezTo>
                      <a:pt x="70" y="26"/>
                      <a:pt x="77" y="24"/>
                      <a:pt x="80" y="23"/>
                    </a:cubicBezTo>
                    <a:cubicBezTo>
                      <a:pt x="102" y="13"/>
                      <a:pt x="123" y="12"/>
                      <a:pt x="146" y="21"/>
                    </a:cubicBezTo>
                    <a:cubicBezTo>
                      <a:pt x="151" y="23"/>
                      <a:pt x="162" y="23"/>
                      <a:pt x="168" y="16"/>
                    </a:cubicBezTo>
                    <a:cubicBezTo>
                      <a:pt x="205" y="7"/>
                      <a:pt x="241" y="14"/>
                      <a:pt x="278" y="17"/>
                    </a:cubicBezTo>
                    <a:cubicBezTo>
                      <a:pt x="299" y="18"/>
                      <a:pt x="319" y="12"/>
                      <a:pt x="341" y="15"/>
                    </a:cubicBezTo>
                    <a:cubicBezTo>
                      <a:pt x="365" y="18"/>
                      <a:pt x="389" y="23"/>
                      <a:pt x="413" y="21"/>
                    </a:cubicBezTo>
                    <a:cubicBezTo>
                      <a:pt x="436" y="19"/>
                      <a:pt x="459" y="19"/>
                      <a:pt x="482" y="20"/>
                    </a:cubicBezTo>
                    <a:cubicBezTo>
                      <a:pt x="520" y="22"/>
                      <a:pt x="558" y="9"/>
                      <a:pt x="596" y="24"/>
                    </a:cubicBezTo>
                    <a:cubicBezTo>
                      <a:pt x="607" y="37"/>
                      <a:pt x="618" y="40"/>
                      <a:pt x="628" y="22"/>
                    </a:cubicBezTo>
                    <a:cubicBezTo>
                      <a:pt x="629" y="20"/>
                      <a:pt x="632" y="18"/>
                      <a:pt x="636" y="20"/>
                    </a:cubicBezTo>
                    <a:cubicBezTo>
                      <a:pt x="639" y="21"/>
                      <a:pt x="640" y="25"/>
                      <a:pt x="646" y="24"/>
                    </a:cubicBezTo>
                    <a:cubicBezTo>
                      <a:pt x="688" y="21"/>
                      <a:pt x="730" y="14"/>
                      <a:pt x="772" y="20"/>
                    </a:cubicBezTo>
                    <a:cubicBezTo>
                      <a:pt x="776" y="24"/>
                      <a:pt x="787" y="19"/>
                      <a:pt x="786" y="30"/>
                    </a:cubicBezTo>
                    <a:cubicBezTo>
                      <a:pt x="785" y="38"/>
                      <a:pt x="780" y="46"/>
                      <a:pt x="773" y="45"/>
                    </a:cubicBezTo>
                    <a:cubicBezTo>
                      <a:pt x="763" y="43"/>
                      <a:pt x="757" y="48"/>
                      <a:pt x="750" y="49"/>
                    </a:cubicBezTo>
                    <a:cubicBezTo>
                      <a:pt x="740" y="50"/>
                      <a:pt x="731" y="50"/>
                      <a:pt x="721" y="51"/>
                    </a:cubicBezTo>
                    <a:cubicBezTo>
                      <a:pt x="716" y="52"/>
                      <a:pt x="712" y="50"/>
                      <a:pt x="707" y="48"/>
                    </a:cubicBezTo>
                    <a:cubicBezTo>
                      <a:pt x="706" y="47"/>
                      <a:pt x="703" y="45"/>
                      <a:pt x="702" y="46"/>
                    </a:cubicBezTo>
                    <a:cubicBezTo>
                      <a:pt x="656" y="67"/>
                      <a:pt x="608" y="55"/>
                      <a:pt x="560" y="55"/>
                    </a:cubicBezTo>
                    <a:cubicBezTo>
                      <a:pt x="519" y="56"/>
                      <a:pt x="478" y="54"/>
                      <a:pt x="438" y="56"/>
                    </a:cubicBezTo>
                    <a:cubicBezTo>
                      <a:pt x="378" y="59"/>
                      <a:pt x="318" y="54"/>
                      <a:pt x="259" y="51"/>
                    </a:cubicBezTo>
                    <a:cubicBezTo>
                      <a:pt x="238" y="50"/>
                      <a:pt x="216" y="48"/>
                      <a:pt x="195" y="50"/>
                    </a:cubicBezTo>
                    <a:cubicBezTo>
                      <a:pt x="150" y="53"/>
                      <a:pt x="106" y="41"/>
                      <a:pt x="61" y="42"/>
                    </a:cubicBezTo>
                    <a:cubicBezTo>
                      <a:pt x="46" y="43"/>
                      <a:pt x="31" y="41"/>
                      <a:pt x="16" y="40"/>
                    </a:cubicBezTo>
                    <a:close/>
                  </a:path>
                </a:pathLst>
              </a:custGeom>
              <a:solidFill>
                <a:srgbClr val="81BAD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2" name="Freeform 571">
                <a:extLst>
                  <a:ext uri="{FF2B5EF4-FFF2-40B4-BE49-F238E27FC236}">
                    <a16:creationId xmlns:a16="http://schemas.microsoft.com/office/drawing/2014/main" id="{A86F9D72-BD24-4F1D-84A3-20D40CC3BDAB}"/>
                  </a:ext>
                </a:extLst>
              </p:cNvPr>
              <p:cNvSpPr>
                <a:spLocks/>
              </p:cNvSpPr>
              <p:nvPr/>
            </p:nvSpPr>
            <p:spPr bwMode="auto">
              <a:xfrm>
                <a:off x="1224" y="4067"/>
                <a:ext cx="699" cy="54"/>
              </a:xfrm>
              <a:custGeom>
                <a:avLst/>
                <a:gdLst>
                  <a:gd name="T0" fmla="*/ 547 w 622"/>
                  <a:gd name="T1" fmla="*/ 16 h 48"/>
                  <a:gd name="T2" fmla="*/ 575 w 622"/>
                  <a:gd name="T3" fmla="*/ 25 h 48"/>
                  <a:gd name="T4" fmla="*/ 622 w 622"/>
                  <a:gd name="T5" fmla="*/ 26 h 48"/>
                  <a:gd name="T6" fmla="*/ 591 w 622"/>
                  <a:gd name="T7" fmla="*/ 44 h 48"/>
                  <a:gd name="T8" fmla="*/ 591 w 622"/>
                  <a:gd name="T9" fmla="*/ 44 h 48"/>
                  <a:gd name="T10" fmla="*/ 563 w 622"/>
                  <a:gd name="T11" fmla="*/ 48 h 48"/>
                  <a:gd name="T12" fmla="*/ 438 w 622"/>
                  <a:gd name="T13" fmla="*/ 45 h 48"/>
                  <a:gd name="T14" fmla="*/ 373 w 622"/>
                  <a:gd name="T15" fmla="*/ 43 h 48"/>
                  <a:gd name="T16" fmla="*/ 362 w 622"/>
                  <a:gd name="T17" fmla="*/ 40 h 48"/>
                  <a:gd name="T18" fmla="*/ 337 w 622"/>
                  <a:gd name="T19" fmla="*/ 44 h 48"/>
                  <a:gd name="T20" fmla="*/ 295 w 622"/>
                  <a:gd name="T21" fmla="*/ 44 h 48"/>
                  <a:gd name="T22" fmla="*/ 252 w 622"/>
                  <a:gd name="T23" fmla="*/ 42 h 48"/>
                  <a:gd name="T24" fmla="*/ 75 w 622"/>
                  <a:gd name="T25" fmla="*/ 40 h 48"/>
                  <a:gd name="T26" fmla="*/ 50 w 622"/>
                  <a:gd name="T27" fmla="*/ 38 h 48"/>
                  <a:gd name="T28" fmla="*/ 8 w 622"/>
                  <a:gd name="T29" fmla="*/ 37 h 48"/>
                  <a:gd name="T30" fmla="*/ 1 w 622"/>
                  <a:gd name="T31" fmla="*/ 28 h 48"/>
                  <a:gd name="T32" fmla="*/ 15 w 622"/>
                  <a:gd name="T33" fmla="*/ 0 h 48"/>
                  <a:gd name="T34" fmla="*/ 23 w 622"/>
                  <a:gd name="T35" fmla="*/ 0 h 48"/>
                  <a:gd name="T36" fmla="*/ 57 w 622"/>
                  <a:gd name="T37" fmla="*/ 8 h 48"/>
                  <a:gd name="T38" fmla="*/ 91 w 622"/>
                  <a:gd name="T39" fmla="*/ 8 h 48"/>
                  <a:gd name="T40" fmla="*/ 91 w 622"/>
                  <a:gd name="T41" fmla="*/ 8 h 48"/>
                  <a:gd name="T42" fmla="*/ 98 w 622"/>
                  <a:gd name="T43" fmla="*/ 17 h 48"/>
                  <a:gd name="T44" fmla="*/ 125 w 622"/>
                  <a:gd name="T45" fmla="*/ 21 h 48"/>
                  <a:gd name="T46" fmla="*/ 143 w 622"/>
                  <a:gd name="T47" fmla="*/ 16 h 48"/>
                  <a:gd name="T48" fmla="*/ 179 w 622"/>
                  <a:gd name="T49" fmla="*/ 8 h 48"/>
                  <a:gd name="T50" fmla="*/ 189 w 622"/>
                  <a:gd name="T51" fmla="*/ 10 h 48"/>
                  <a:gd name="T52" fmla="*/ 243 w 622"/>
                  <a:gd name="T53" fmla="*/ 8 h 48"/>
                  <a:gd name="T54" fmla="*/ 306 w 622"/>
                  <a:gd name="T55" fmla="*/ 5 h 48"/>
                  <a:gd name="T56" fmla="*/ 405 w 622"/>
                  <a:gd name="T57" fmla="*/ 12 h 48"/>
                  <a:gd name="T58" fmla="*/ 470 w 622"/>
                  <a:gd name="T59" fmla="*/ 9 h 48"/>
                  <a:gd name="T60" fmla="*/ 499 w 622"/>
                  <a:gd name="T61" fmla="*/ 12 h 48"/>
                  <a:gd name="T62" fmla="*/ 509 w 622"/>
                  <a:gd name="T63" fmla="*/ 26 h 48"/>
                  <a:gd name="T64" fmla="*/ 524 w 622"/>
                  <a:gd name="T65" fmla="*/ 16 h 48"/>
                  <a:gd name="T66" fmla="*/ 547 w 622"/>
                  <a:gd name="T67" fmla="*/ 16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22" h="48">
                    <a:moveTo>
                      <a:pt x="547" y="16"/>
                    </a:moveTo>
                    <a:cubicBezTo>
                      <a:pt x="555" y="23"/>
                      <a:pt x="562" y="26"/>
                      <a:pt x="575" y="25"/>
                    </a:cubicBezTo>
                    <a:cubicBezTo>
                      <a:pt x="588" y="23"/>
                      <a:pt x="604" y="29"/>
                      <a:pt x="622" y="26"/>
                    </a:cubicBezTo>
                    <a:cubicBezTo>
                      <a:pt x="614" y="39"/>
                      <a:pt x="599" y="35"/>
                      <a:pt x="591" y="44"/>
                    </a:cubicBezTo>
                    <a:cubicBezTo>
                      <a:pt x="591" y="44"/>
                      <a:pt x="591" y="44"/>
                      <a:pt x="591" y="44"/>
                    </a:cubicBezTo>
                    <a:cubicBezTo>
                      <a:pt x="582" y="45"/>
                      <a:pt x="572" y="43"/>
                      <a:pt x="563" y="48"/>
                    </a:cubicBezTo>
                    <a:cubicBezTo>
                      <a:pt x="521" y="45"/>
                      <a:pt x="479" y="46"/>
                      <a:pt x="438" y="45"/>
                    </a:cubicBezTo>
                    <a:cubicBezTo>
                      <a:pt x="416" y="45"/>
                      <a:pt x="395" y="42"/>
                      <a:pt x="373" y="43"/>
                    </a:cubicBezTo>
                    <a:cubicBezTo>
                      <a:pt x="369" y="43"/>
                      <a:pt x="365" y="43"/>
                      <a:pt x="362" y="40"/>
                    </a:cubicBezTo>
                    <a:cubicBezTo>
                      <a:pt x="352" y="32"/>
                      <a:pt x="346" y="41"/>
                      <a:pt x="337" y="44"/>
                    </a:cubicBezTo>
                    <a:cubicBezTo>
                      <a:pt x="324" y="48"/>
                      <a:pt x="309" y="45"/>
                      <a:pt x="295" y="44"/>
                    </a:cubicBezTo>
                    <a:cubicBezTo>
                      <a:pt x="281" y="42"/>
                      <a:pt x="267" y="41"/>
                      <a:pt x="252" y="42"/>
                    </a:cubicBezTo>
                    <a:cubicBezTo>
                      <a:pt x="193" y="44"/>
                      <a:pt x="134" y="41"/>
                      <a:pt x="75" y="40"/>
                    </a:cubicBezTo>
                    <a:cubicBezTo>
                      <a:pt x="67" y="36"/>
                      <a:pt x="58" y="37"/>
                      <a:pt x="50" y="38"/>
                    </a:cubicBezTo>
                    <a:cubicBezTo>
                      <a:pt x="35" y="40"/>
                      <a:pt x="22" y="34"/>
                      <a:pt x="8" y="37"/>
                    </a:cubicBezTo>
                    <a:cubicBezTo>
                      <a:pt x="1" y="38"/>
                      <a:pt x="0" y="33"/>
                      <a:pt x="1" y="28"/>
                    </a:cubicBezTo>
                    <a:cubicBezTo>
                      <a:pt x="3" y="17"/>
                      <a:pt x="5" y="7"/>
                      <a:pt x="15" y="0"/>
                    </a:cubicBezTo>
                    <a:cubicBezTo>
                      <a:pt x="18" y="0"/>
                      <a:pt x="20" y="0"/>
                      <a:pt x="23" y="0"/>
                    </a:cubicBezTo>
                    <a:cubicBezTo>
                      <a:pt x="32" y="12"/>
                      <a:pt x="45" y="8"/>
                      <a:pt x="57" y="8"/>
                    </a:cubicBezTo>
                    <a:cubicBezTo>
                      <a:pt x="68" y="8"/>
                      <a:pt x="79" y="6"/>
                      <a:pt x="91" y="8"/>
                    </a:cubicBezTo>
                    <a:cubicBezTo>
                      <a:pt x="91" y="8"/>
                      <a:pt x="91" y="8"/>
                      <a:pt x="91" y="8"/>
                    </a:cubicBezTo>
                    <a:cubicBezTo>
                      <a:pt x="95" y="9"/>
                      <a:pt x="86" y="20"/>
                      <a:pt x="98" y="17"/>
                    </a:cubicBezTo>
                    <a:cubicBezTo>
                      <a:pt x="107" y="15"/>
                      <a:pt x="117" y="18"/>
                      <a:pt x="125" y="21"/>
                    </a:cubicBezTo>
                    <a:cubicBezTo>
                      <a:pt x="136" y="25"/>
                      <a:pt x="135" y="24"/>
                      <a:pt x="143" y="16"/>
                    </a:cubicBezTo>
                    <a:cubicBezTo>
                      <a:pt x="153" y="7"/>
                      <a:pt x="167" y="8"/>
                      <a:pt x="179" y="8"/>
                    </a:cubicBezTo>
                    <a:cubicBezTo>
                      <a:pt x="182" y="8"/>
                      <a:pt x="186" y="9"/>
                      <a:pt x="189" y="10"/>
                    </a:cubicBezTo>
                    <a:cubicBezTo>
                      <a:pt x="207" y="20"/>
                      <a:pt x="225" y="17"/>
                      <a:pt x="243" y="8"/>
                    </a:cubicBezTo>
                    <a:cubicBezTo>
                      <a:pt x="264" y="7"/>
                      <a:pt x="285" y="8"/>
                      <a:pt x="306" y="5"/>
                    </a:cubicBezTo>
                    <a:cubicBezTo>
                      <a:pt x="340" y="0"/>
                      <a:pt x="372" y="10"/>
                      <a:pt x="405" y="12"/>
                    </a:cubicBezTo>
                    <a:cubicBezTo>
                      <a:pt x="427" y="13"/>
                      <a:pt x="448" y="11"/>
                      <a:pt x="470" y="9"/>
                    </a:cubicBezTo>
                    <a:cubicBezTo>
                      <a:pt x="479" y="8"/>
                      <a:pt x="489" y="11"/>
                      <a:pt x="499" y="12"/>
                    </a:cubicBezTo>
                    <a:cubicBezTo>
                      <a:pt x="510" y="11"/>
                      <a:pt x="507" y="19"/>
                      <a:pt x="509" y="26"/>
                    </a:cubicBezTo>
                    <a:cubicBezTo>
                      <a:pt x="512" y="19"/>
                      <a:pt x="517" y="9"/>
                      <a:pt x="524" y="16"/>
                    </a:cubicBezTo>
                    <a:cubicBezTo>
                      <a:pt x="533" y="27"/>
                      <a:pt x="539" y="19"/>
                      <a:pt x="547" y="16"/>
                    </a:cubicBezTo>
                    <a:close/>
                  </a:path>
                </a:pathLst>
              </a:custGeom>
              <a:solidFill>
                <a:srgbClr val="8DC0D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3" name="Freeform 572">
                <a:extLst>
                  <a:ext uri="{FF2B5EF4-FFF2-40B4-BE49-F238E27FC236}">
                    <a16:creationId xmlns:a16="http://schemas.microsoft.com/office/drawing/2014/main" id="{20548DEE-4832-453B-962C-EBF1894C800D}"/>
                  </a:ext>
                </a:extLst>
              </p:cNvPr>
              <p:cNvSpPr>
                <a:spLocks/>
              </p:cNvSpPr>
              <p:nvPr/>
            </p:nvSpPr>
            <p:spPr bwMode="auto">
              <a:xfrm>
                <a:off x="880" y="4063"/>
                <a:ext cx="348" cy="50"/>
              </a:xfrm>
              <a:custGeom>
                <a:avLst/>
                <a:gdLst>
                  <a:gd name="T0" fmla="*/ 0 w 310"/>
                  <a:gd name="T1" fmla="*/ 36 h 45"/>
                  <a:gd name="T2" fmla="*/ 35 w 310"/>
                  <a:gd name="T3" fmla="*/ 34 h 45"/>
                  <a:gd name="T4" fmla="*/ 48 w 310"/>
                  <a:gd name="T5" fmla="*/ 20 h 45"/>
                  <a:gd name="T6" fmla="*/ 66 w 310"/>
                  <a:gd name="T7" fmla="*/ 30 h 45"/>
                  <a:gd name="T8" fmla="*/ 75 w 310"/>
                  <a:gd name="T9" fmla="*/ 20 h 45"/>
                  <a:gd name="T10" fmla="*/ 65 w 310"/>
                  <a:gd name="T11" fmla="*/ 8 h 45"/>
                  <a:gd name="T12" fmla="*/ 128 w 310"/>
                  <a:gd name="T13" fmla="*/ 9 h 45"/>
                  <a:gd name="T14" fmla="*/ 159 w 310"/>
                  <a:gd name="T15" fmla="*/ 8 h 45"/>
                  <a:gd name="T16" fmla="*/ 237 w 310"/>
                  <a:gd name="T17" fmla="*/ 8 h 45"/>
                  <a:gd name="T18" fmla="*/ 265 w 310"/>
                  <a:gd name="T19" fmla="*/ 4 h 45"/>
                  <a:gd name="T20" fmla="*/ 269 w 310"/>
                  <a:gd name="T21" fmla="*/ 4 h 45"/>
                  <a:gd name="T22" fmla="*/ 292 w 310"/>
                  <a:gd name="T23" fmla="*/ 14 h 45"/>
                  <a:gd name="T24" fmla="*/ 301 w 310"/>
                  <a:gd name="T25" fmla="*/ 40 h 45"/>
                  <a:gd name="T26" fmla="*/ 187 w 310"/>
                  <a:gd name="T27" fmla="*/ 44 h 45"/>
                  <a:gd name="T28" fmla="*/ 88 w 310"/>
                  <a:gd name="T29" fmla="*/ 42 h 45"/>
                  <a:gd name="T30" fmla="*/ 16 w 310"/>
                  <a:gd name="T31" fmla="*/ 43 h 45"/>
                  <a:gd name="T32" fmla="*/ 0 w 310"/>
                  <a:gd name="T33" fmla="*/ 36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10" h="45">
                    <a:moveTo>
                      <a:pt x="0" y="36"/>
                    </a:moveTo>
                    <a:cubicBezTo>
                      <a:pt x="12" y="35"/>
                      <a:pt x="24" y="32"/>
                      <a:pt x="35" y="34"/>
                    </a:cubicBezTo>
                    <a:cubicBezTo>
                      <a:pt x="48" y="36"/>
                      <a:pt x="51" y="32"/>
                      <a:pt x="48" y="20"/>
                    </a:cubicBezTo>
                    <a:cubicBezTo>
                      <a:pt x="57" y="20"/>
                      <a:pt x="55" y="35"/>
                      <a:pt x="66" y="30"/>
                    </a:cubicBezTo>
                    <a:cubicBezTo>
                      <a:pt x="70" y="27"/>
                      <a:pt x="73" y="24"/>
                      <a:pt x="75" y="20"/>
                    </a:cubicBezTo>
                    <a:cubicBezTo>
                      <a:pt x="79" y="10"/>
                      <a:pt x="66" y="13"/>
                      <a:pt x="65" y="8"/>
                    </a:cubicBezTo>
                    <a:cubicBezTo>
                      <a:pt x="86" y="4"/>
                      <a:pt x="107" y="0"/>
                      <a:pt x="128" y="9"/>
                    </a:cubicBezTo>
                    <a:cubicBezTo>
                      <a:pt x="137" y="13"/>
                      <a:pt x="148" y="8"/>
                      <a:pt x="159" y="8"/>
                    </a:cubicBezTo>
                    <a:cubicBezTo>
                      <a:pt x="185" y="8"/>
                      <a:pt x="211" y="18"/>
                      <a:pt x="237" y="8"/>
                    </a:cubicBezTo>
                    <a:cubicBezTo>
                      <a:pt x="246" y="2"/>
                      <a:pt x="256" y="12"/>
                      <a:pt x="265" y="4"/>
                    </a:cubicBezTo>
                    <a:cubicBezTo>
                      <a:pt x="266" y="4"/>
                      <a:pt x="268" y="4"/>
                      <a:pt x="269" y="4"/>
                    </a:cubicBezTo>
                    <a:cubicBezTo>
                      <a:pt x="275" y="11"/>
                      <a:pt x="284" y="12"/>
                      <a:pt x="292" y="14"/>
                    </a:cubicBezTo>
                    <a:cubicBezTo>
                      <a:pt x="308" y="18"/>
                      <a:pt x="310" y="24"/>
                      <a:pt x="301" y="40"/>
                    </a:cubicBezTo>
                    <a:cubicBezTo>
                      <a:pt x="263" y="41"/>
                      <a:pt x="225" y="45"/>
                      <a:pt x="187" y="44"/>
                    </a:cubicBezTo>
                    <a:cubicBezTo>
                      <a:pt x="154" y="42"/>
                      <a:pt x="121" y="42"/>
                      <a:pt x="88" y="42"/>
                    </a:cubicBezTo>
                    <a:cubicBezTo>
                      <a:pt x="64" y="43"/>
                      <a:pt x="40" y="38"/>
                      <a:pt x="16" y="43"/>
                    </a:cubicBezTo>
                    <a:cubicBezTo>
                      <a:pt x="10" y="45"/>
                      <a:pt x="5" y="41"/>
                      <a:pt x="0" y="36"/>
                    </a:cubicBezTo>
                    <a:close/>
                  </a:path>
                </a:pathLst>
              </a:custGeom>
              <a:solidFill>
                <a:srgbClr val="8DC0D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4" name="Freeform 573">
                <a:extLst>
                  <a:ext uri="{FF2B5EF4-FFF2-40B4-BE49-F238E27FC236}">
                    <a16:creationId xmlns:a16="http://schemas.microsoft.com/office/drawing/2014/main" id="{C0D00D26-3F36-4361-83B7-06A818D0B995}"/>
                  </a:ext>
                </a:extLst>
              </p:cNvPr>
              <p:cNvSpPr>
                <a:spLocks/>
              </p:cNvSpPr>
              <p:nvPr/>
            </p:nvSpPr>
            <p:spPr bwMode="auto">
              <a:xfrm>
                <a:off x="1529" y="4148"/>
                <a:ext cx="392" cy="55"/>
              </a:xfrm>
              <a:custGeom>
                <a:avLst/>
                <a:gdLst>
                  <a:gd name="T0" fmla="*/ 244 w 349"/>
                  <a:gd name="T1" fmla="*/ 40 h 49"/>
                  <a:gd name="T2" fmla="*/ 180 w 349"/>
                  <a:gd name="T3" fmla="*/ 45 h 49"/>
                  <a:gd name="T4" fmla="*/ 88 w 349"/>
                  <a:gd name="T5" fmla="*/ 42 h 49"/>
                  <a:gd name="T6" fmla="*/ 41 w 349"/>
                  <a:gd name="T7" fmla="*/ 48 h 49"/>
                  <a:gd name="T8" fmla="*/ 32 w 349"/>
                  <a:gd name="T9" fmla="*/ 44 h 49"/>
                  <a:gd name="T10" fmla="*/ 17 w 349"/>
                  <a:gd name="T11" fmla="*/ 25 h 49"/>
                  <a:gd name="T12" fmla="*/ 0 w 349"/>
                  <a:gd name="T13" fmla="*/ 20 h 49"/>
                  <a:gd name="T14" fmla="*/ 46 w 349"/>
                  <a:gd name="T15" fmla="*/ 13 h 49"/>
                  <a:gd name="T16" fmla="*/ 129 w 349"/>
                  <a:gd name="T17" fmla="*/ 9 h 49"/>
                  <a:gd name="T18" fmla="*/ 218 w 349"/>
                  <a:gd name="T19" fmla="*/ 8 h 49"/>
                  <a:gd name="T20" fmla="*/ 316 w 349"/>
                  <a:gd name="T21" fmla="*/ 0 h 49"/>
                  <a:gd name="T22" fmla="*/ 348 w 349"/>
                  <a:gd name="T23" fmla="*/ 4 h 49"/>
                  <a:gd name="T24" fmla="*/ 330 w 349"/>
                  <a:gd name="T25" fmla="*/ 20 h 49"/>
                  <a:gd name="T26" fmla="*/ 265 w 349"/>
                  <a:gd name="T27" fmla="*/ 16 h 49"/>
                  <a:gd name="T28" fmla="*/ 244 w 349"/>
                  <a:gd name="T29" fmla="*/ 4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49" h="49">
                    <a:moveTo>
                      <a:pt x="244" y="40"/>
                    </a:moveTo>
                    <a:cubicBezTo>
                      <a:pt x="223" y="49"/>
                      <a:pt x="201" y="45"/>
                      <a:pt x="180" y="45"/>
                    </a:cubicBezTo>
                    <a:cubicBezTo>
                      <a:pt x="149" y="44"/>
                      <a:pt x="119" y="46"/>
                      <a:pt x="88" y="42"/>
                    </a:cubicBezTo>
                    <a:cubicBezTo>
                      <a:pt x="75" y="41"/>
                      <a:pt x="57" y="48"/>
                      <a:pt x="41" y="48"/>
                    </a:cubicBezTo>
                    <a:cubicBezTo>
                      <a:pt x="37" y="47"/>
                      <a:pt x="34" y="47"/>
                      <a:pt x="32" y="44"/>
                    </a:cubicBezTo>
                    <a:cubicBezTo>
                      <a:pt x="36" y="30"/>
                      <a:pt x="33" y="23"/>
                      <a:pt x="17" y="25"/>
                    </a:cubicBezTo>
                    <a:cubicBezTo>
                      <a:pt x="11" y="26"/>
                      <a:pt x="3" y="32"/>
                      <a:pt x="0" y="20"/>
                    </a:cubicBezTo>
                    <a:cubicBezTo>
                      <a:pt x="13" y="7"/>
                      <a:pt x="30" y="12"/>
                      <a:pt x="46" y="13"/>
                    </a:cubicBezTo>
                    <a:cubicBezTo>
                      <a:pt x="74" y="13"/>
                      <a:pt x="101" y="10"/>
                      <a:pt x="129" y="9"/>
                    </a:cubicBezTo>
                    <a:cubicBezTo>
                      <a:pt x="159" y="8"/>
                      <a:pt x="188" y="9"/>
                      <a:pt x="218" y="8"/>
                    </a:cubicBezTo>
                    <a:cubicBezTo>
                      <a:pt x="250" y="6"/>
                      <a:pt x="283" y="3"/>
                      <a:pt x="316" y="0"/>
                    </a:cubicBezTo>
                    <a:cubicBezTo>
                      <a:pt x="327" y="0"/>
                      <a:pt x="337" y="8"/>
                      <a:pt x="348" y="4"/>
                    </a:cubicBezTo>
                    <a:cubicBezTo>
                      <a:pt x="349" y="18"/>
                      <a:pt x="343" y="22"/>
                      <a:pt x="330" y="20"/>
                    </a:cubicBezTo>
                    <a:cubicBezTo>
                      <a:pt x="309" y="17"/>
                      <a:pt x="287" y="15"/>
                      <a:pt x="265" y="16"/>
                    </a:cubicBezTo>
                    <a:cubicBezTo>
                      <a:pt x="251" y="17"/>
                      <a:pt x="239" y="21"/>
                      <a:pt x="244" y="40"/>
                    </a:cubicBezTo>
                    <a:close/>
                  </a:path>
                </a:pathLst>
              </a:custGeom>
              <a:solidFill>
                <a:srgbClr val="97C6D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5" name="Freeform 574">
                <a:extLst>
                  <a:ext uri="{FF2B5EF4-FFF2-40B4-BE49-F238E27FC236}">
                    <a16:creationId xmlns:a16="http://schemas.microsoft.com/office/drawing/2014/main" id="{24CC4BBB-867C-4EFA-9D88-4E34384E3E07}"/>
                  </a:ext>
                </a:extLst>
              </p:cNvPr>
              <p:cNvSpPr>
                <a:spLocks/>
              </p:cNvSpPr>
              <p:nvPr/>
            </p:nvSpPr>
            <p:spPr bwMode="auto">
              <a:xfrm>
                <a:off x="1127" y="4162"/>
                <a:ext cx="448" cy="51"/>
              </a:xfrm>
              <a:custGeom>
                <a:avLst/>
                <a:gdLst>
                  <a:gd name="T0" fmla="*/ 357 w 398"/>
                  <a:gd name="T1" fmla="*/ 8 h 46"/>
                  <a:gd name="T2" fmla="*/ 379 w 398"/>
                  <a:gd name="T3" fmla="*/ 10 h 46"/>
                  <a:gd name="T4" fmla="*/ 398 w 398"/>
                  <a:gd name="T5" fmla="*/ 14 h 46"/>
                  <a:gd name="T6" fmla="*/ 389 w 398"/>
                  <a:gd name="T7" fmla="*/ 32 h 46"/>
                  <a:gd name="T8" fmla="*/ 389 w 398"/>
                  <a:gd name="T9" fmla="*/ 29 h 46"/>
                  <a:gd name="T10" fmla="*/ 350 w 398"/>
                  <a:gd name="T11" fmla="*/ 28 h 46"/>
                  <a:gd name="T12" fmla="*/ 285 w 398"/>
                  <a:gd name="T13" fmla="*/ 40 h 46"/>
                  <a:gd name="T14" fmla="*/ 169 w 398"/>
                  <a:gd name="T15" fmla="*/ 40 h 46"/>
                  <a:gd name="T16" fmla="*/ 101 w 398"/>
                  <a:gd name="T17" fmla="*/ 40 h 46"/>
                  <a:gd name="T18" fmla="*/ 8 w 398"/>
                  <a:gd name="T19" fmla="*/ 26 h 46"/>
                  <a:gd name="T20" fmla="*/ 1 w 398"/>
                  <a:gd name="T21" fmla="*/ 19 h 46"/>
                  <a:gd name="T22" fmla="*/ 8 w 398"/>
                  <a:gd name="T23" fmla="*/ 11 h 46"/>
                  <a:gd name="T24" fmla="*/ 37 w 398"/>
                  <a:gd name="T25" fmla="*/ 7 h 46"/>
                  <a:gd name="T26" fmla="*/ 88 w 398"/>
                  <a:gd name="T27" fmla="*/ 12 h 46"/>
                  <a:gd name="T28" fmla="*/ 103 w 398"/>
                  <a:gd name="T29" fmla="*/ 17 h 46"/>
                  <a:gd name="T30" fmla="*/ 111 w 398"/>
                  <a:gd name="T31" fmla="*/ 19 h 46"/>
                  <a:gd name="T32" fmla="*/ 167 w 398"/>
                  <a:gd name="T33" fmla="*/ 15 h 46"/>
                  <a:gd name="T34" fmla="*/ 217 w 398"/>
                  <a:gd name="T35" fmla="*/ 12 h 46"/>
                  <a:gd name="T36" fmla="*/ 357 w 398"/>
                  <a:gd name="T37" fmla="*/ 8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98" h="46">
                    <a:moveTo>
                      <a:pt x="357" y="8"/>
                    </a:moveTo>
                    <a:cubicBezTo>
                      <a:pt x="364" y="18"/>
                      <a:pt x="372" y="3"/>
                      <a:pt x="379" y="10"/>
                    </a:cubicBezTo>
                    <a:cubicBezTo>
                      <a:pt x="387" y="0"/>
                      <a:pt x="391" y="17"/>
                      <a:pt x="398" y="14"/>
                    </a:cubicBezTo>
                    <a:cubicBezTo>
                      <a:pt x="395" y="20"/>
                      <a:pt x="398" y="29"/>
                      <a:pt x="389" y="32"/>
                    </a:cubicBezTo>
                    <a:cubicBezTo>
                      <a:pt x="389" y="31"/>
                      <a:pt x="389" y="30"/>
                      <a:pt x="389" y="29"/>
                    </a:cubicBezTo>
                    <a:cubicBezTo>
                      <a:pt x="376" y="20"/>
                      <a:pt x="362" y="25"/>
                      <a:pt x="350" y="28"/>
                    </a:cubicBezTo>
                    <a:cubicBezTo>
                      <a:pt x="328" y="34"/>
                      <a:pt x="305" y="30"/>
                      <a:pt x="285" y="40"/>
                    </a:cubicBezTo>
                    <a:cubicBezTo>
                      <a:pt x="246" y="35"/>
                      <a:pt x="208" y="43"/>
                      <a:pt x="169" y="40"/>
                    </a:cubicBezTo>
                    <a:cubicBezTo>
                      <a:pt x="146" y="38"/>
                      <a:pt x="123" y="36"/>
                      <a:pt x="101" y="40"/>
                    </a:cubicBezTo>
                    <a:cubicBezTo>
                      <a:pt x="68" y="46"/>
                      <a:pt x="39" y="30"/>
                      <a:pt x="8" y="26"/>
                    </a:cubicBezTo>
                    <a:cubicBezTo>
                      <a:pt x="5" y="25"/>
                      <a:pt x="2" y="23"/>
                      <a:pt x="1" y="19"/>
                    </a:cubicBezTo>
                    <a:cubicBezTo>
                      <a:pt x="0" y="14"/>
                      <a:pt x="4" y="13"/>
                      <a:pt x="8" y="11"/>
                    </a:cubicBezTo>
                    <a:cubicBezTo>
                      <a:pt x="17" y="6"/>
                      <a:pt x="27" y="4"/>
                      <a:pt x="37" y="7"/>
                    </a:cubicBezTo>
                    <a:cubicBezTo>
                      <a:pt x="54" y="13"/>
                      <a:pt x="70" y="19"/>
                      <a:pt x="88" y="12"/>
                    </a:cubicBezTo>
                    <a:cubicBezTo>
                      <a:pt x="92" y="11"/>
                      <a:pt x="101" y="7"/>
                      <a:pt x="103" y="17"/>
                    </a:cubicBezTo>
                    <a:cubicBezTo>
                      <a:pt x="104" y="22"/>
                      <a:pt x="108" y="20"/>
                      <a:pt x="111" y="19"/>
                    </a:cubicBezTo>
                    <a:cubicBezTo>
                      <a:pt x="129" y="11"/>
                      <a:pt x="149" y="10"/>
                      <a:pt x="167" y="15"/>
                    </a:cubicBezTo>
                    <a:cubicBezTo>
                      <a:pt x="185" y="19"/>
                      <a:pt x="200" y="7"/>
                      <a:pt x="217" y="12"/>
                    </a:cubicBezTo>
                    <a:cubicBezTo>
                      <a:pt x="264" y="9"/>
                      <a:pt x="310" y="7"/>
                      <a:pt x="357" y="8"/>
                    </a:cubicBezTo>
                    <a:close/>
                  </a:path>
                </a:pathLst>
              </a:custGeom>
              <a:solidFill>
                <a:srgbClr val="7EB9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6" name="Freeform 575">
                <a:extLst>
                  <a:ext uri="{FF2B5EF4-FFF2-40B4-BE49-F238E27FC236}">
                    <a16:creationId xmlns:a16="http://schemas.microsoft.com/office/drawing/2014/main" id="{3280CD6A-B36C-4EA0-831B-A032CB4AECF9}"/>
                  </a:ext>
                </a:extLst>
              </p:cNvPr>
              <p:cNvSpPr>
                <a:spLocks/>
              </p:cNvSpPr>
              <p:nvPr/>
            </p:nvSpPr>
            <p:spPr bwMode="auto">
              <a:xfrm>
                <a:off x="1790" y="4145"/>
                <a:ext cx="250" cy="51"/>
              </a:xfrm>
              <a:custGeom>
                <a:avLst/>
                <a:gdLst>
                  <a:gd name="T0" fmla="*/ 11 w 222"/>
                  <a:gd name="T1" fmla="*/ 43 h 46"/>
                  <a:gd name="T2" fmla="*/ 0 w 222"/>
                  <a:gd name="T3" fmla="*/ 27 h 46"/>
                  <a:gd name="T4" fmla="*/ 22 w 222"/>
                  <a:gd name="T5" fmla="*/ 16 h 46"/>
                  <a:gd name="T6" fmla="*/ 94 w 222"/>
                  <a:gd name="T7" fmla="*/ 18 h 46"/>
                  <a:gd name="T8" fmla="*/ 115 w 222"/>
                  <a:gd name="T9" fmla="*/ 7 h 46"/>
                  <a:gd name="T10" fmla="*/ 140 w 222"/>
                  <a:gd name="T11" fmla="*/ 8 h 46"/>
                  <a:gd name="T12" fmla="*/ 207 w 222"/>
                  <a:gd name="T13" fmla="*/ 3 h 46"/>
                  <a:gd name="T14" fmla="*/ 220 w 222"/>
                  <a:gd name="T15" fmla="*/ 29 h 46"/>
                  <a:gd name="T16" fmla="*/ 207 w 222"/>
                  <a:gd name="T17" fmla="*/ 39 h 46"/>
                  <a:gd name="T18" fmla="*/ 172 w 222"/>
                  <a:gd name="T19" fmla="*/ 40 h 46"/>
                  <a:gd name="T20" fmla="*/ 11 w 222"/>
                  <a:gd name="T21" fmla="*/ 43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2" h="46">
                    <a:moveTo>
                      <a:pt x="11" y="43"/>
                    </a:moveTo>
                    <a:cubicBezTo>
                      <a:pt x="3" y="40"/>
                      <a:pt x="10" y="28"/>
                      <a:pt x="0" y="27"/>
                    </a:cubicBezTo>
                    <a:cubicBezTo>
                      <a:pt x="8" y="23"/>
                      <a:pt x="14" y="17"/>
                      <a:pt x="22" y="16"/>
                    </a:cubicBezTo>
                    <a:cubicBezTo>
                      <a:pt x="46" y="12"/>
                      <a:pt x="70" y="14"/>
                      <a:pt x="94" y="18"/>
                    </a:cubicBezTo>
                    <a:cubicBezTo>
                      <a:pt x="106" y="20"/>
                      <a:pt x="111" y="18"/>
                      <a:pt x="115" y="7"/>
                    </a:cubicBezTo>
                    <a:cubicBezTo>
                      <a:pt x="123" y="12"/>
                      <a:pt x="131" y="12"/>
                      <a:pt x="140" y="8"/>
                    </a:cubicBezTo>
                    <a:cubicBezTo>
                      <a:pt x="162" y="0"/>
                      <a:pt x="185" y="6"/>
                      <a:pt x="207" y="3"/>
                    </a:cubicBezTo>
                    <a:cubicBezTo>
                      <a:pt x="221" y="7"/>
                      <a:pt x="220" y="18"/>
                      <a:pt x="220" y="29"/>
                    </a:cubicBezTo>
                    <a:cubicBezTo>
                      <a:pt x="222" y="41"/>
                      <a:pt x="209" y="32"/>
                      <a:pt x="207" y="39"/>
                    </a:cubicBezTo>
                    <a:cubicBezTo>
                      <a:pt x="196" y="46"/>
                      <a:pt x="184" y="40"/>
                      <a:pt x="172" y="40"/>
                    </a:cubicBezTo>
                    <a:cubicBezTo>
                      <a:pt x="118" y="41"/>
                      <a:pt x="65" y="42"/>
                      <a:pt x="11" y="43"/>
                    </a:cubicBezTo>
                    <a:close/>
                  </a:path>
                </a:pathLst>
              </a:custGeom>
              <a:solidFill>
                <a:srgbClr val="7BB7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7" name="Freeform 576">
                <a:extLst>
                  <a:ext uri="{FF2B5EF4-FFF2-40B4-BE49-F238E27FC236}">
                    <a16:creationId xmlns:a16="http://schemas.microsoft.com/office/drawing/2014/main" id="{6C73E498-0914-4985-963D-6598ADB0F809}"/>
                  </a:ext>
                </a:extLst>
              </p:cNvPr>
              <p:cNvSpPr>
                <a:spLocks/>
              </p:cNvSpPr>
              <p:nvPr/>
            </p:nvSpPr>
            <p:spPr bwMode="auto">
              <a:xfrm>
                <a:off x="1032" y="4162"/>
                <a:ext cx="339" cy="51"/>
              </a:xfrm>
              <a:custGeom>
                <a:avLst/>
                <a:gdLst>
                  <a:gd name="T0" fmla="*/ 302 w 302"/>
                  <a:gd name="T1" fmla="*/ 12 h 46"/>
                  <a:gd name="T2" fmla="*/ 281 w 302"/>
                  <a:gd name="T3" fmla="*/ 19 h 46"/>
                  <a:gd name="T4" fmla="*/ 227 w 302"/>
                  <a:gd name="T5" fmla="*/ 16 h 46"/>
                  <a:gd name="T6" fmla="*/ 197 w 302"/>
                  <a:gd name="T7" fmla="*/ 24 h 46"/>
                  <a:gd name="T8" fmla="*/ 184 w 302"/>
                  <a:gd name="T9" fmla="*/ 18 h 46"/>
                  <a:gd name="T10" fmla="*/ 181 w 302"/>
                  <a:gd name="T11" fmla="*/ 15 h 46"/>
                  <a:gd name="T12" fmla="*/ 164 w 302"/>
                  <a:gd name="T13" fmla="*/ 21 h 46"/>
                  <a:gd name="T14" fmla="*/ 155 w 302"/>
                  <a:gd name="T15" fmla="*/ 22 h 46"/>
                  <a:gd name="T16" fmla="*/ 87 w 302"/>
                  <a:gd name="T17" fmla="*/ 20 h 46"/>
                  <a:gd name="T18" fmla="*/ 142 w 302"/>
                  <a:gd name="T19" fmla="*/ 35 h 46"/>
                  <a:gd name="T20" fmla="*/ 204 w 302"/>
                  <a:gd name="T21" fmla="*/ 34 h 46"/>
                  <a:gd name="T22" fmla="*/ 254 w 302"/>
                  <a:gd name="T23" fmla="*/ 40 h 46"/>
                  <a:gd name="T24" fmla="*/ 119 w 302"/>
                  <a:gd name="T25" fmla="*/ 42 h 46"/>
                  <a:gd name="T26" fmla="*/ 15 w 302"/>
                  <a:gd name="T27" fmla="*/ 44 h 46"/>
                  <a:gd name="T28" fmla="*/ 6 w 302"/>
                  <a:gd name="T29" fmla="*/ 32 h 46"/>
                  <a:gd name="T30" fmla="*/ 69 w 302"/>
                  <a:gd name="T31" fmla="*/ 29 h 46"/>
                  <a:gd name="T32" fmla="*/ 81 w 302"/>
                  <a:gd name="T33" fmla="*/ 21 h 46"/>
                  <a:gd name="T34" fmla="*/ 69 w 302"/>
                  <a:gd name="T35" fmla="*/ 8 h 46"/>
                  <a:gd name="T36" fmla="*/ 114 w 302"/>
                  <a:gd name="T37" fmla="*/ 5 h 46"/>
                  <a:gd name="T38" fmla="*/ 210 w 302"/>
                  <a:gd name="T39" fmla="*/ 10 h 46"/>
                  <a:gd name="T40" fmla="*/ 276 w 302"/>
                  <a:gd name="T41" fmla="*/ 9 h 46"/>
                  <a:gd name="T42" fmla="*/ 302 w 302"/>
                  <a:gd name="T43" fmla="*/ 12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02" h="46">
                    <a:moveTo>
                      <a:pt x="302" y="12"/>
                    </a:moveTo>
                    <a:cubicBezTo>
                      <a:pt x="293" y="8"/>
                      <a:pt x="288" y="17"/>
                      <a:pt x="281" y="19"/>
                    </a:cubicBezTo>
                    <a:cubicBezTo>
                      <a:pt x="262" y="24"/>
                      <a:pt x="245" y="12"/>
                      <a:pt x="227" y="16"/>
                    </a:cubicBezTo>
                    <a:cubicBezTo>
                      <a:pt x="217" y="18"/>
                      <a:pt x="206" y="16"/>
                      <a:pt x="197" y="24"/>
                    </a:cubicBezTo>
                    <a:cubicBezTo>
                      <a:pt x="191" y="30"/>
                      <a:pt x="186" y="27"/>
                      <a:pt x="184" y="18"/>
                    </a:cubicBezTo>
                    <a:cubicBezTo>
                      <a:pt x="183" y="16"/>
                      <a:pt x="182" y="14"/>
                      <a:pt x="181" y="15"/>
                    </a:cubicBezTo>
                    <a:cubicBezTo>
                      <a:pt x="176" y="19"/>
                      <a:pt x="167" y="11"/>
                      <a:pt x="164" y="21"/>
                    </a:cubicBezTo>
                    <a:cubicBezTo>
                      <a:pt x="163" y="27"/>
                      <a:pt x="161" y="30"/>
                      <a:pt x="155" y="22"/>
                    </a:cubicBezTo>
                    <a:cubicBezTo>
                      <a:pt x="144" y="9"/>
                      <a:pt x="106" y="9"/>
                      <a:pt x="87" y="20"/>
                    </a:cubicBezTo>
                    <a:cubicBezTo>
                      <a:pt x="107" y="24"/>
                      <a:pt x="125" y="27"/>
                      <a:pt x="142" y="35"/>
                    </a:cubicBezTo>
                    <a:cubicBezTo>
                      <a:pt x="161" y="43"/>
                      <a:pt x="183" y="32"/>
                      <a:pt x="204" y="34"/>
                    </a:cubicBezTo>
                    <a:cubicBezTo>
                      <a:pt x="220" y="36"/>
                      <a:pt x="238" y="32"/>
                      <a:pt x="254" y="40"/>
                    </a:cubicBezTo>
                    <a:cubicBezTo>
                      <a:pt x="209" y="45"/>
                      <a:pt x="164" y="46"/>
                      <a:pt x="119" y="42"/>
                    </a:cubicBezTo>
                    <a:cubicBezTo>
                      <a:pt x="85" y="39"/>
                      <a:pt x="50" y="45"/>
                      <a:pt x="15" y="44"/>
                    </a:cubicBezTo>
                    <a:cubicBezTo>
                      <a:pt x="7" y="44"/>
                      <a:pt x="0" y="44"/>
                      <a:pt x="6" y="32"/>
                    </a:cubicBezTo>
                    <a:cubicBezTo>
                      <a:pt x="27" y="33"/>
                      <a:pt x="47" y="17"/>
                      <a:pt x="69" y="29"/>
                    </a:cubicBezTo>
                    <a:cubicBezTo>
                      <a:pt x="77" y="34"/>
                      <a:pt x="80" y="26"/>
                      <a:pt x="81" y="21"/>
                    </a:cubicBezTo>
                    <a:cubicBezTo>
                      <a:pt x="84" y="11"/>
                      <a:pt x="78" y="8"/>
                      <a:pt x="69" y="8"/>
                    </a:cubicBezTo>
                    <a:cubicBezTo>
                      <a:pt x="84" y="0"/>
                      <a:pt x="100" y="2"/>
                      <a:pt x="114" y="5"/>
                    </a:cubicBezTo>
                    <a:cubicBezTo>
                      <a:pt x="146" y="11"/>
                      <a:pt x="178" y="6"/>
                      <a:pt x="210" y="10"/>
                    </a:cubicBezTo>
                    <a:cubicBezTo>
                      <a:pt x="231" y="12"/>
                      <a:pt x="254" y="14"/>
                      <a:pt x="276" y="9"/>
                    </a:cubicBezTo>
                    <a:cubicBezTo>
                      <a:pt x="284" y="7"/>
                      <a:pt x="294" y="5"/>
                      <a:pt x="302" y="12"/>
                    </a:cubicBezTo>
                    <a:close/>
                  </a:path>
                </a:pathLst>
              </a:custGeom>
              <a:solidFill>
                <a:srgbClr val="A1CC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8" name="Freeform 577">
                <a:extLst>
                  <a:ext uri="{FF2B5EF4-FFF2-40B4-BE49-F238E27FC236}">
                    <a16:creationId xmlns:a16="http://schemas.microsoft.com/office/drawing/2014/main" id="{F10AB147-C44F-4176-BDB6-F30071FB6375}"/>
                  </a:ext>
                </a:extLst>
              </p:cNvPr>
              <p:cNvSpPr>
                <a:spLocks/>
              </p:cNvSpPr>
              <p:nvPr/>
            </p:nvSpPr>
            <p:spPr bwMode="auto">
              <a:xfrm>
                <a:off x="2040" y="4148"/>
                <a:ext cx="197" cy="48"/>
              </a:xfrm>
              <a:custGeom>
                <a:avLst/>
                <a:gdLst>
                  <a:gd name="T0" fmla="*/ 125 w 175"/>
                  <a:gd name="T1" fmla="*/ 0 h 43"/>
                  <a:gd name="T2" fmla="*/ 130 w 175"/>
                  <a:gd name="T3" fmla="*/ 17 h 43"/>
                  <a:gd name="T4" fmla="*/ 141 w 175"/>
                  <a:gd name="T5" fmla="*/ 10 h 43"/>
                  <a:gd name="T6" fmla="*/ 169 w 175"/>
                  <a:gd name="T7" fmla="*/ 31 h 43"/>
                  <a:gd name="T8" fmla="*/ 41 w 175"/>
                  <a:gd name="T9" fmla="*/ 32 h 43"/>
                  <a:gd name="T10" fmla="*/ 5 w 175"/>
                  <a:gd name="T11" fmla="*/ 36 h 43"/>
                  <a:gd name="T12" fmla="*/ 18 w 175"/>
                  <a:gd name="T13" fmla="*/ 14 h 43"/>
                  <a:gd name="T14" fmla="*/ 117 w 175"/>
                  <a:gd name="T15" fmla="*/ 3 h 43"/>
                  <a:gd name="T16" fmla="*/ 125 w 175"/>
                  <a:gd name="T17"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5" h="43">
                    <a:moveTo>
                      <a:pt x="125" y="0"/>
                    </a:moveTo>
                    <a:cubicBezTo>
                      <a:pt x="127" y="6"/>
                      <a:pt x="128" y="12"/>
                      <a:pt x="130" y="17"/>
                    </a:cubicBezTo>
                    <a:cubicBezTo>
                      <a:pt x="137" y="19"/>
                      <a:pt x="141" y="6"/>
                      <a:pt x="141" y="10"/>
                    </a:cubicBezTo>
                    <a:cubicBezTo>
                      <a:pt x="144" y="28"/>
                      <a:pt x="175" y="6"/>
                      <a:pt x="169" y="31"/>
                    </a:cubicBezTo>
                    <a:cubicBezTo>
                      <a:pt x="126" y="37"/>
                      <a:pt x="84" y="33"/>
                      <a:pt x="41" y="32"/>
                    </a:cubicBezTo>
                    <a:cubicBezTo>
                      <a:pt x="29" y="31"/>
                      <a:pt x="18" y="43"/>
                      <a:pt x="5" y="36"/>
                    </a:cubicBezTo>
                    <a:cubicBezTo>
                      <a:pt x="0" y="23"/>
                      <a:pt x="4" y="18"/>
                      <a:pt x="18" y="14"/>
                    </a:cubicBezTo>
                    <a:cubicBezTo>
                      <a:pt x="50" y="4"/>
                      <a:pt x="84" y="9"/>
                      <a:pt x="117" y="3"/>
                    </a:cubicBezTo>
                    <a:cubicBezTo>
                      <a:pt x="119" y="0"/>
                      <a:pt x="122" y="0"/>
                      <a:pt x="125" y="0"/>
                    </a:cubicBezTo>
                    <a:close/>
                  </a:path>
                </a:pathLst>
              </a:custGeom>
              <a:solidFill>
                <a:srgbClr val="7BB7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9" name="Freeform 578">
                <a:extLst>
                  <a:ext uri="{FF2B5EF4-FFF2-40B4-BE49-F238E27FC236}">
                    <a16:creationId xmlns:a16="http://schemas.microsoft.com/office/drawing/2014/main" id="{C5D9324E-F4F1-4439-8F56-25502420E65D}"/>
                  </a:ext>
                </a:extLst>
              </p:cNvPr>
              <p:cNvSpPr>
                <a:spLocks/>
              </p:cNvSpPr>
              <p:nvPr/>
            </p:nvSpPr>
            <p:spPr bwMode="auto">
              <a:xfrm>
                <a:off x="2020" y="4145"/>
                <a:ext cx="151" cy="44"/>
              </a:xfrm>
              <a:custGeom>
                <a:avLst/>
                <a:gdLst>
                  <a:gd name="T0" fmla="*/ 135 w 135"/>
                  <a:gd name="T1" fmla="*/ 6 h 39"/>
                  <a:gd name="T2" fmla="*/ 100 w 135"/>
                  <a:gd name="T3" fmla="*/ 13 h 39"/>
                  <a:gd name="T4" fmla="*/ 32 w 135"/>
                  <a:gd name="T5" fmla="*/ 21 h 39"/>
                  <a:gd name="T6" fmla="*/ 23 w 135"/>
                  <a:gd name="T7" fmla="*/ 39 h 39"/>
                  <a:gd name="T8" fmla="*/ 3 w 135"/>
                  <a:gd name="T9" fmla="*/ 39 h 39"/>
                  <a:gd name="T10" fmla="*/ 0 w 135"/>
                  <a:gd name="T11" fmla="*/ 27 h 39"/>
                  <a:gd name="T12" fmla="*/ 12 w 135"/>
                  <a:gd name="T13" fmla="*/ 32 h 39"/>
                  <a:gd name="T14" fmla="*/ 3 w 135"/>
                  <a:gd name="T15" fmla="*/ 3 h 39"/>
                  <a:gd name="T16" fmla="*/ 59 w 135"/>
                  <a:gd name="T17" fmla="*/ 6 h 39"/>
                  <a:gd name="T18" fmla="*/ 120 w 135"/>
                  <a:gd name="T19" fmla="*/ 2 h 39"/>
                  <a:gd name="T20" fmla="*/ 135 w 135"/>
                  <a:gd name="T21" fmla="*/ 6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5" h="39">
                    <a:moveTo>
                      <a:pt x="135" y="6"/>
                    </a:moveTo>
                    <a:cubicBezTo>
                      <a:pt x="125" y="18"/>
                      <a:pt x="110" y="14"/>
                      <a:pt x="100" y="13"/>
                    </a:cubicBezTo>
                    <a:cubicBezTo>
                      <a:pt x="76" y="11"/>
                      <a:pt x="55" y="20"/>
                      <a:pt x="32" y="21"/>
                    </a:cubicBezTo>
                    <a:cubicBezTo>
                      <a:pt x="24" y="22"/>
                      <a:pt x="25" y="33"/>
                      <a:pt x="23" y="39"/>
                    </a:cubicBezTo>
                    <a:cubicBezTo>
                      <a:pt x="16" y="39"/>
                      <a:pt x="10" y="39"/>
                      <a:pt x="3" y="39"/>
                    </a:cubicBezTo>
                    <a:cubicBezTo>
                      <a:pt x="2" y="35"/>
                      <a:pt x="1" y="31"/>
                      <a:pt x="0" y="27"/>
                    </a:cubicBezTo>
                    <a:cubicBezTo>
                      <a:pt x="7" y="23"/>
                      <a:pt x="6" y="35"/>
                      <a:pt x="12" y="32"/>
                    </a:cubicBezTo>
                    <a:cubicBezTo>
                      <a:pt x="10" y="22"/>
                      <a:pt x="14" y="10"/>
                      <a:pt x="3" y="3"/>
                    </a:cubicBezTo>
                    <a:cubicBezTo>
                      <a:pt x="22" y="4"/>
                      <a:pt x="41" y="10"/>
                      <a:pt x="59" y="6"/>
                    </a:cubicBezTo>
                    <a:cubicBezTo>
                      <a:pt x="79" y="2"/>
                      <a:pt x="100" y="9"/>
                      <a:pt x="120" y="2"/>
                    </a:cubicBezTo>
                    <a:cubicBezTo>
                      <a:pt x="127" y="0"/>
                      <a:pt x="130" y="5"/>
                      <a:pt x="135" y="6"/>
                    </a:cubicBezTo>
                    <a:close/>
                  </a:path>
                </a:pathLst>
              </a:custGeom>
              <a:solidFill>
                <a:srgbClr val="90C2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0" name="Freeform 579">
                <a:extLst>
                  <a:ext uri="{FF2B5EF4-FFF2-40B4-BE49-F238E27FC236}">
                    <a16:creationId xmlns:a16="http://schemas.microsoft.com/office/drawing/2014/main" id="{DDA52316-AFFD-43D4-8F8D-378E27C6F515}"/>
                  </a:ext>
                </a:extLst>
              </p:cNvPr>
              <p:cNvSpPr>
                <a:spLocks/>
              </p:cNvSpPr>
              <p:nvPr/>
            </p:nvSpPr>
            <p:spPr bwMode="auto">
              <a:xfrm>
                <a:off x="1182" y="4055"/>
                <a:ext cx="126" cy="63"/>
              </a:xfrm>
              <a:custGeom>
                <a:avLst/>
                <a:gdLst>
                  <a:gd name="T0" fmla="*/ 32 w 112"/>
                  <a:gd name="T1" fmla="*/ 47 h 56"/>
                  <a:gd name="T2" fmla="*/ 19 w 112"/>
                  <a:gd name="T3" fmla="*/ 26 h 56"/>
                  <a:gd name="T4" fmla="*/ 0 w 112"/>
                  <a:gd name="T5" fmla="*/ 11 h 56"/>
                  <a:gd name="T6" fmla="*/ 52 w 112"/>
                  <a:gd name="T7" fmla="*/ 11 h 56"/>
                  <a:gd name="T8" fmla="*/ 42 w 112"/>
                  <a:gd name="T9" fmla="*/ 41 h 56"/>
                  <a:gd name="T10" fmla="*/ 112 w 112"/>
                  <a:gd name="T11" fmla="*/ 51 h 56"/>
                  <a:gd name="T12" fmla="*/ 32 w 112"/>
                  <a:gd name="T13" fmla="*/ 47 h 56"/>
                </a:gdLst>
                <a:ahLst/>
                <a:cxnLst>
                  <a:cxn ang="0">
                    <a:pos x="T0" y="T1"/>
                  </a:cxn>
                  <a:cxn ang="0">
                    <a:pos x="T2" y="T3"/>
                  </a:cxn>
                  <a:cxn ang="0">
                    <a:pos x="T4" y="T5"/>
                  </a:cxn>
                  <a:cxn ang="0">
                    <a:pos x="T6" y="T7"/>
                  </a:cxn>
                  <a:cxn ang="0">
                    <a:pos x="T8" y="T9"/>
                  </a:cxn>
                  <a:cxn ang="0">
                    <a:pos x="T10" y="T11"/>
                  </a:cxn>
                  <a:cxn ang="0">
                    <a:pos x="T12" y="T13"/>
                  </a:cxn>
                </a:cxnLst>
                <a:rect l="0" t="0" r="r" b="b"/>
                <a:pathLst>
                  <a:path w="112" h="56">
                    <a:moveTo>
                      <a:pt x="32" y="47"/>
                    </a:moveTo>
                    <a:cubicBezTo>
                      <a:pt x="35" y="35"/>
                      <a:pt x="39" y="24"/>
                      <a:pt x="19" y="26"/>
                    </a:cubicBezTo>
                    <a:cubicBezTo>
                      <a:pt x="11" y="27"/>
                      <a:pt x="0" y="24"/>
                      <a:pt x="0" y="11"/>
                    </a:cubicBezTo>
                    <a:cubicBezTo>
                      <a:pt x="17" y="13"/>
                      <a:pt x="35" y="0"/>
                      <a:pt x="52" y="11"/>
                    </a:cubicBezTo>
                    <a:cubicBezTo>
                      <a:pt x="49" y="22"/>
                      <a:pt x="45" y="32"/>
                      <a:pt x="42" y="41"/>
                    </a:cubicBezTo>
                    <a:cubicBezTo>
                      <a:pt x="64" y="53"/>
                      <a:pt x="89" y="42"/>
                      <a:pt x="112" y="51"/>
                    </a:cubicBezTo>
                    <a:cubicBezTo>
                      <a:pt x="85" y="49"/>
                      <a:pt x="58" y="56"/>
                      <a:pt x="32" y="47"/>
                    </a:cubicBezTo>
                    <a:close/>
                  </a:path>
                </a:pathLst>
              </a:custGeom>
              <a:solidFill>
                <a:srgbClr val="A8CF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1" name="Freeform 580">
                <a:extLst>
                  <a:ext uri="{FF2B5EF4-FFF2-40B4-BE49-F238E27FC236}">
                    <a16:creationId xmlns:a16="http://schemas.microsoft.com/office/drawing/2014/main" id="{274C1847-F89C-48E3-BA7E-994641D2CDD9}"/>
                  </a:ext>
                </a:extLst>
              </p:cNvPr>
              <p:cNvSpPr>
                <a:spLocks/>
              </p:cNvSpPr>
              <p:nvPr/>
            </p:nvSpPr>
            <p:spPr bwMode="auto">
              <a:xfrm>
                <a:off x="2360" y="4078"/>
                <a:ext cx="41" cy="25"/>
              </a:xfrm>
              <a:custGeom>
                <a:avLst/>
                <a:gdLst>
                  <a:gd name="T0" fmla="*/ 12 w 36"/>
                  <a:gd name="T1" fmla="*/ 22 h 22"/>
                  <a:gd name="T2" fmla="*/ 0 w 36"/>
                  <a:gd name="T3" fmla="*/ 16 h 22"/>
                  <a:gd name="T4" fmla="*/ 32 w 36"/>
                  <a:gd name="T5" fmla="*/ 2 h 22"/>
                  <a:gd name="T6" fmla="*/ 12 w 36"/>
                  <a:gd name="T7" fmla="*/ 22 h 22"/>
                </a:gdLst>
                <a:ahLst/>
                <a:cxnLst>
                  <a:cxn ang="0">
                    <a:pos x="T0" y="T1"/>
                  </a:cxn>
                  <a:cxn ang="0">
                    <a:pos x="T2" y="T3"/>
                  </a:cxn>
                  <a:cxn ang="0">
                    <a:pos x="T4" y="T5"/>
                  </a:cxn>
                  <a:cxn ang="0">
                    <a:pos x="T6" y="T7"/>
                  </a:cxn>
                </a:cxnLst>
                <a:rect l="0" t="0" r="r" b="b"/>
                <a:pathLst>
                  <a:path w="36" h="22">
                    <a:moveTo>
                      <a:pt x="12" y="22"/>
                    </a:moveTo>
                    <a:cubicBezTo>
                      <a:pt x="8" y="20"/>
                      <a:pt x="4" y="18"/>
                      <a:pt x="0" y="16"/>
                    </a:cubicBezTo>
                    <a:cubicBezTo>
                      <a:pt x="13" y="18"/>
                      <a:pt x="18" y="0"/>
                      <a:pt x="32" y="2"/>
                    </a:cubicBezTo>
                    <a:cubicBezTo>
                      <a:pt x="36" y="20"/>
                      <a:pt x="23" y="19"/>
                      <a:pt x="12" y="22"/>
                    </a:cubicBezTo>
                    <a:close/>
                  </a:path>
                </a:pathLst>
              </a:custGeom>
              <a:solidFill>
                <a:srgbClr val="66ABB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2" name="Freeform 581">
                <a:extLst>
                  <a:ext uri="{FF2B5EF4-FFF2-40B4-BE49-F238E27FC236}">
                    <a16:creationId xmlns:a16="http://schemas.microsoft.com/office/drawing/2014/main" id="{64BA2FD6-A912-412E-9F05-20C17E65F49A}"/>
                  </a:ext>
                </a:extLst>
              </p:cNvPr>
              <p:cNvSpPr>
                <a:spLocks/>
              </p:cNvSpPr>
              <p:nvPr/>
            </p:nvSpPr>
            <p:spPr bwMode="auto">
              <a:xfrm>
                <a:off x="1857" y="4110"/>
                <a:ext cx="31" cy="15"/>
              </a:xfrm>
              <a:custGeom>
                <a:avLst/>
                <a:gdLst>
                  <a:gd name="T0" fmla="*/ 0 w 28"/>
                  <a:gd name="T1" fmla="*/ 10 h 13"/>
                  <a:gd name="T2" fmla="*/ 28 w 28"/>
                  <a:gd name="T3" fmla="*/ 6 h 13"/>
                  <a:gd name="T4" fmla="*/ 0 w 28"/>
                  <a:gd name="T5" fmla="*/ 10 h 13"/>
                </a:gdLst>
                <a:ahLst/>
                <a:cxnLst>
                  <a:cxn ang="0">
                    <a:pos x="T0" y="T1"/>
                  </a:cxn>
                  <a:cxn ang="0">
                    <a:pos x="T2" y="T3"/>
                  </a:cxn>
                  <a:cxn ang="0">
                    <a:pos x="T4" y="T5"/>
                  </a:cxn>
                </a:cxnLst>
                <a:rect l="0" t="0" r="r" b="b"/>
                <a:pathLst>
                  <a:path w="28" h="13">
                    <a:moveTo>
                      <a:pt x="0" y="10"/>
                    </a:moveTo>
                    <a:cubicBezTo>
                      <a:pt x="8" y="2"/>
                      <a:pt x="18" y="0"/>
                      <a:pt x="28" y="6"/>
                    </a:cubicBezTo>
                    <a:cubicBezTo>
                      <a:pt x="19" y="13"/>
                      <a:pt x="9" y="9"/>
                      <a:pt x="0" y="10"/>
                    </a:cubicBezTo>
                    <a:close/>
                  </a:path>
                </a:pathLst>
              </a:custGeom>
              <a:solidFill>
                <a:srgbClr val="AED1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3" name="Freeform 582">
                <a:extLst>
                  <a:ext uri="{FF2B5EF4-FFF2-40B4-BE49-F238E27FC236}">
                    <a16:creationId xmlns:a16="http://schemas.microsoft.com/office/drawing/2014/main" id="{4426CC34-527A-4632-95E4-123455B5ACC4}"/>
                  </a:ext>
                </a:extLst>
              </p:cNvPr>
              <p:cNvSpPr>
                <a:spLocks/>
              </p:cNvSpPr>
              <p:nvPr/>
            </p:nvSpPr>
            <p:spPr bwMode="auto">
              <a:xfrm>
                <a:off x="636" y="3987"/>
                <a:ext cx="843" cy="54"/>
              </a:xfrm>
              <a:custGeom>
                <a:avLst/>
                <a:gdLst>
                  <a:gd name="T0" fmla="*/ 86 w 750"/>
                  <a:gd name="T1" fmla="*/ 3 h 48"/>
                  <a:gd name="T2" fmla="*/ 174 w 750"/>
                  <a:gd name="T3" fmla="*/ 5 h 48"/>
                  <a:gd name="T4" fmla="*/ 350 w 750"/>
                  <a:gd name="T5" fmla="*/ 13 h 48"/>
                  <a:gd name="T6" fmla="*/ 507 w 750"/>
                  <a:gd name="T7" fmla="*/ 22 h 48"/>
                  <a:gd name="T8" fmla="*/ 662 w 750"/>
                  <a:gd name="T9" fmla="*/ 21 h 48"/>
                  <a:gd name="T10" fmla="*/ 750 w 750"/>
                  <a:gd name="T11" fmla="*/ 23 h 48"/>
                  <a:gd name="T12" fmla="*/ 734 w 750"/>
                  <a:gd name="T13" fmla="*/ 43 h 48"/>
                  <a:gd name="T14" fmla="*/ 686 w 750"/>
                  <a:gd name="T15" fmla="*/ 46 h 48"/>
                  <a:gd name="T16" fmla="*/ 479 w 750"/>
                  <a:gd name="T17" fmla="*/ 43 h 48"/>
                  <a:gd name="T18" fmla="*/ 375 w 750"/>
                  <a:gd name="T19" fmla="*/ 41 h 48"/>
                  <a:gd name="T20" fmla="*/ 174 w 750"/>
                  <a:gd name="T21" fmla="*/ 28 h 48"/>
                  <a:gd name="T22" fmla="*/ 57 w 750"/>
                  <a:gd name="T23" fmla="*/ 29 h 48"/>
                  <a:gd name="T24" fmla="*/ 30 w 750"/>
                  <a:gd name="T25" fmla="*/ 26 h 48"/>
                  <a:gd name="T26" fmla="*/ 15 w 750"/>
                  <a:gd name="T27" fmla="*/ 23 h 48"/>
                  <a:gd name="T28" fmla="*/ 1 w 750"/>
                  <a:gd name="T29" fmla="*/ 16 h 48"/>
                  <a:gd name="T30" fmla="*/ 15 w 750"/>
                  <a:gd name="T31" fmla="*/ 5 h 48"/>
                  <a:gd name="T32" fmla="*/ 62 w 750"/>
                  <a:gd name="T33" fmla="*/ 6 h 48"/>
                  <a:gd name="T34" fmla="*/ 86 w 750"/>
                  <a:gd name="T35" fmla="*/ 3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50" h="48">
                    <a:moveTo>
                      <a:pt x="86" y="3"/>
                    </a:moveTo>
                    <a:cubicBezTo>
                      <a:pt x="115" y="3"/>
                      <a:pt x="145" y="0"/>
                      <a:pt x="174" y="5"/>
                    </a:cubicBezTo>
                    <a:cubicBezTo>
                      <a:pt x="232" y="14"/>
                      <a:pt x="291" y="8"/>
                      <a:pt x="350" y="13"/>
                    </a:cubicBezTo>
                    <a:cubicBezTo>
                      <a:pt x="402" y="17"/>
                      <a:pt x="454" y="22"/>
                      <a:pt x="507" y="22"/>
                    </a:cubicBezTo>
                    <a:cubicBezTo>
                      <a:pt x="558" y="22"/>
                      <a:pt x="610" y="26"/>
                      <a:pt x="662" y="21"/>
                    </a:cubicBezTo>
                    <a:cubicBezTo>
                      <a:pt x="691" y="18"/>
                      <a:pt x="721" y="20"/>
                      <a:pt x="750" y="23"/>
                    </a:cubicBezTo>
                    <a:cubicBezTo>
                      <a:pt x="749" y="33"/>
                      <a:pt x="739" y="36"/>
                      <a:pt x="734" y="43"/>
                    </a:cubicBezTo>
                    <a:cubicBezTo>
                      <a:pt x="718" y="48"/>
                      <a:pt x="702" y="46"/>
                      <a:pt x="686" y="46"/>
                    </a:cubicBezTo>
                    <a:cubicBezTo>
                      <a:pt x="617" y="46"/>
                      <a:pt x="548" y="45"/>
                      <a:pt x="479" y="43"/>
                    </a:cubicBezTo>
                    <a:cubicBezTo>
                      <a:pt x="444" y="42"/>
                      <a:pt x="409" y="43"/>
                      <a:pt x="375" y="41"/>
                    </a:cubicBezTo>
                    <a:cubicBezTo>
                      <a:pt x="308" y="39"/>
                      <a:pt x="241" y="31"/>
                      <a:pt x="174" y="28"/>
                    </a:cubicBezTo>
                    <a:cubicBezTo>
                      <a:pt x="135" y="26"/>
                      <a:pt x="96" y="27"/>
                      <a:pt x="57" y="29"/>
                    </a:cubicBezTo>
                    <a:cubicBezTo>
                      <a:pt x="48" y="29"/>
                      <a:pt x="39" y="27"/>
                      <a:pt x="30" y="26"/>
                    </a:cubicBezTo>
                    <a:cubicBezTo>
                      <a:pt x="25" y="24"/>
                      <a:pt x="20" y="23"/>
                      <a:pt x="15" y="23"/>
                    </a:cubicBezTo>
                    <a:cubicBezTo>
                      <a:pt x="9" y="23"/>
                      <a:pt x="1" y="24"/>
                      <a:pt x="1" y="16"/>
                    </a:cubicBezTo>
                    <a:cubicBezTo>
                      <a:pt x="0" y="7"/>
                      <a:pt x="9" y="5"/>
                      <a:pt x="15" y="5"/>
                    </a:cubicBezTo>
                    <a:cubicBezTo>
                      <a:pt x="31" y="5"/>
                      <a:pt x="46" y="4"/>
                      <a:pt x="62" y="6"/>
                    </a:cubicBezTo>
                    <a:cubicBezTo>
                      <a:pt x="70" y="7"/>
                      <a:pt x="79" y="10"/>
                      <a:pt x="86" y="3"/>
                    </a:cubicBezTo>
                    <a:close/>
                  </a:path>
                </a:pathLst>
              </a:custGeom>
              <a:solidFill>
                <a:srgbClr val="52A1B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4" name="Freeform 583">
                <a:extLst>
                  <a:ext uri="{FF2B5EF4-FFF2-40B4-BE49-F238E27FC236}">
                    <a16:creationId xmlns:a16="http://schemas.microsoft.com/office/drawing/2014/main" id="{8682EFD8-67C7-48D4-AF5A-172263D9C887}"/>
                  </a:ext>
                </a:extLst>
              </p:cNvPr>
              <p:cNvSpPr>
                <a:spLocks/>
              </p:cNvSpPr>
              <p:nvPr/>
            </p:nvSpPr>
            <p:spPr bwMode="auto">
              <a:xfrm>
                <a:off x="1461" y="3994"/>
                <a:ext cx="574" cy="45"/>
              </a:xfrm>
              <a:custGeom>
                <a:avLst/>
                <a:gdLst>
                  <a:gd name="T0" fmla="*/ 0 w 511"/>
                  <a:gd name="T1" fmla="*/ 37 h 40"/>
                  <a:gd name="T2" fmla="*/ 16 w 511"/>
                  <a:gd name="T3" fmla="*/ 17 h 40"/>
                  <a:gd name="T4" fmla="*/ 233 w 511"/>
                  <a:gd name="T5" fmla="*/ 13 h 40"/>
                  <a:gd name="T6" fmla="*/ 312 w 511"/>
                  <a:gd name="T7" fmla="*/ 11 h 40"/>
                  <a:gd name="T8" fmla="*/ 421 w 511"/>
                  <a:gd name="T9" fmla="*/ 8 h 40"/>
                  <a:gd name="T10" fmla="*/ 432 w 511"/>
                  <a:gd name="T11" fmla="*/ 6 h 40"/>
                  <a:gd name="T12" fmla="*/ 504 w 511"/>
                  <a:gd name="T13" fmla="*/ 10 h 40"/>
                  <a:gd name="T14" fmla="*/ 501 w 511"/>
                  <a:gd name="T15" fmla="*/ 34 h 40"/>
                  <a:gd name="T16" fmla="*/ 466 w 511"/>
                  <a:gd name="T17" fmla="*/ 37 h 40"/>
                  <a:gd name="T18" fmla="*/ 241 w 511"/>
                  <a:gd name="T19" fmla="*/ 37 h 40"/>
                  <a:gd name="T20" fmla="*/ 106 w 511"/>
                  <a:gd name="T21" fmla="*/ 38 h 40"/>
                  <a:gd name="T22" fmla="*/ 0 w 511"/>
                  <a:gd name="T23" fmla="*/ 37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11" h="40">
                    <a:moveTo>
                      <a:pt x="0" y="37"/>
                    </a:moveTo>
                    <a:cubicBezTo>
                      <a:pt x="0" y="26"/>
                      <a:pt x="8" y="22"/>
                      <a:pt x="16" y="17"/>
                    </a:cubicBezTo>
                    <a:cubicBezTo>
                      <a:pt x="88" y="11"/>
                      <a:pt x="160" y="14"/>
                      <a:pt x="233" y="13"/>
                    </a:cubicBezTo>
                    <a:cubicBezTo>
                      <a:pt x="259" y="13"/>
                      <a:pt x="286" y="11"/>
                      <a:pt x="312" y="11"/>
                    </a:cubicBezTo>
                    <a:cubicBezTo>
                      <a:pt x="349" y="12"/>
                      <a:pt x="385" y="10"/>
                      <a:pt x="421" y="8"/>
                    </a:cubicBezTo>
                    <a:cubicBezTo>
                      <a:pt x="425" y="8"/>
                      <a:pt x="429" y="7"/>
                      <a:pt x="432" y="6"/>
                    </a:cubicBezTo>
                    <a:cubicBezTo>
                      <a:pt x="456" y="3"/>
                      <a:pt x="480" y="0"/>
                      <a:pt x="504" y="10"/>
                    </a:cubicBezTo>
                    <a:cubicBezTo>
                      <a:pt x="511" y="19"/>
                      <a:pt x="497" y="25"/>
                      <a:pt x="501" y="34"/>
                    </a:cubicBezTo>
                    <a:cubicBezTo>
                      <a:pt x="490" y="40"/>
                      <a:pt x="478" y="37"/>
                      <a:pt x="466" y="37"/>
                    </a:cubicBezTo>
                    <a:cubicBezTo>
                      <a:pt x="391" y="37"/>
                      <a:pt x="316" y="37"/>
                      <a:pt x="241" y="37"/>
                    </a:cubicBezTo>
                    <a:cubicBezTo>
                      <a:pt x="196" y="37"/>
                      <a:pt x="151" y="35"/>
                      <a:pt x="106" y="38"/>
                    </a:cubicBezTo>
                    <a:cubicBezTo>
                      <a:pt x="70" y="40"/>
                      <a:pt x="35" y="34"/>
                      <a:pt x="0" y="37"/>
                    </a:cubicBezTo>
                    <a:close/>
                  </a:path>
                </a:pathLst>
              </a:custGeom>
              <a:solidFill>
                <a:srgbClr val="509F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5" name="Freeform 584">
                <a:extLst>
                  <a:ext uri="{FF2B5EF4-FFF2-40B4-BE49-F238E27FC236}">
                    <a16:creationId xmlns:a16="http://schemas.microsoft.com/office/drawing/2014/main" id="{16B8EB5C-DB02-43AC-BACB-0A5A064F8C3F}"/>
                  </a:ext>
                </a:extLst>
              </p:cNvPr>
              <p:cNvSpPr>
                <a:spLocks/>
              </p:cNvSpPr>
              <p:nvPr/>
            </p:nvSpPr>
            <p:spPr bwMode="auto">
              <a:xfrm>
                <a:off x="412" y="3973"/>
                <a:ext cx="321" cy="49"/>
              </a:xfrm>
              <a:custGeom>
                <a:avLst/>
                <a:gdLst>
                  <a:gd name="T0" fmla="*/ 285 w 285"/>
                  <a:gd name="T1" fmla="*/ 16 h 44"/>
                  <a:gd name="T2" fmla="*/ 269 w 285"/>
                  <a:gd name="T3" fmla="*/ 27 h 44"/>
                  <a:gd name="T4" fmla="*/ 229 w 285"/>
                  <a:gd name="T5" fmla="*/ 22 h 44"/>
                  <a:gd name="T6" fmla="*/ 202 w 285"/>
                  <a:gd name="T7" fmla="*/ 27 h 44"/>
                  <a:gd name="T8" fmla="*/ 229 w 285"/>
                  <a:gd name="T9" fmla="*/ 39 h 44"/>
                  <a:gd name="T10" fmla="*/ 56 w 285"/>
                  <a:gd name="T11" fmla="*/ 35 h 44"/>
                  <a:gd name="T12" fmla="*/ 13 w 285"/>
                  <a:gd name="T13" fmla="*/ 29 h 44"/>
                  <a:gd name="T14" fmla="*/ 9 w 285"/>
                  <a:gd name="T15" fmla="*/ 8 h 44"/>
                  <a:gd name="T16" fmla="*/ 34 w 285"/>
                  <a:gd name="T17" fmla="*/ 8 h 44"/>
                  <a:gd name="T18" fmla="*/ 53 w 285"/>
                  <a:gd name="T19" fmla="*/ 0 h 44"/>
                  <a:gd name="T20" fmla="*/ 57 w 285"/>
                  <a:gd name="T21" fmla="*/ 1 h 44"/>
                  <a:gd name="T22" fmla="*/ 97 w 285"/>
                  <a:gd name="T23" fmla="*/ 8 h 44"/>
                  <a:gd name="T24" fmla="*/ 285 w 285"/>
                  <a:gd name="T25" fmla="*/ 16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85" h="44">
                    <a:moveTo>
                      <a:pt x="285" y="16"/>
                    </a:moveTo>
                    <a:cubicBezTo>
                      <a:pt x="284" y="26"/>
                      <a:pt x="272" y="28"/>
                      <a:pt x="269" y="27"/>
                    </a:cubicBezTo>
                    <a:cubicBezTo>
                      <a:pt x="256" y="19"/>
                      <a:pt x="242" y="29"/>
                      <a:pt x="229" y="22"/>
                    </a:cubicBezTo>
                    <a:cubicBezTo>
                      <a:pt x="219" y="17"/>
                      <a:pt x="211" y="22"/>
                      <a:pt x="202" y="27"/>
                    </a:cubicBezTo>
                    <a:cubicBezTo>
                      <a:pt x="209" y="37"/>
                      <a:pt x="224" y="27"/>
                      <a:pt x="229" y="39"/>
                    </a:cubicBezTo>
                    <a:cubicBezTo>
                      <a:pt x="171" y="39"/>
                      <a:pt x="113" y="44"/>
                      <a:pt x="56" y="35"/>
                    </a:cubicBezTo>
                    <a:cubicBezTo>
                      <a:pt x="42" y="33"/>
                      <a:pt x="26" y="43"/>
                      <a:pt x="13" y="29"/>
                    </a:cubicBezTo>
                    <a:cubicBezTo>
                      <a:pt x="5" y="23"/>
                      <a:pt x="0" y="17"/>
                      <a:pt x="9" y="8"/>
                    </a:cubicBezTo>
                    <a:cubicBezTo>
                      <a:pt x="17" y="2"/>
                      <a:pt x="26" y="4"/>
                      <a:pt x="34" y="8"/>
                    </a:cubicBezTo>
                    <a:cubicBezTo>
                      <a:pt x="44" y="13"/>
                      <a:pt x="50" y="11"/>
                      <a:pt x="53" y="0"/>
                    </a:cubicBezTo>
                    <a:cubicBezTo>
                      <a:pt x="54" y="0"/>
                      <a:pt x="56" y="0"/>
                      <a:pt x="57" y="1"/>
                    </a:cubicBezTo>
                    <a:cubicBezTo>
                      <a:pt x="70" y="3"/>
                      <a:pt x="84" y="4"/>
                      <a:pt x="97" y="8"/>
                    </a:cubicBezTo>
                    <a:cubicBezTo>
                      <a:pt x="160" y="8"/>
                      <a:pt x="222" y="10"/>
                      <a:pt x="285" y="16"/>
                    </a:cubicBezTo>
                    <a:close/>
                  </a:path>
                </a:pathLst>
              </a:custGeom>
              <a:solidFill>
                <a:srgbClr val="60AA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6" name="Freeform 585">
                <a:extLst>
                  <a:ext uri="{FF2B5EF4-FFF2-40B4-BE49-F238E27FC236}">
                    <a16:creationId xmlns:a16="http://schemas.microsoft.com/office/drawing/2014/main" id="{32625E0F-9B09-4904-B985-0AF2419AD7B3}"/>
                  </a:ext>
                </a:extLst>
              </p:cNvPr>
              <p:cNvSpPr>
                <a:spLocks/>
              </p:cNvSpPr>
              <p:nvPr/>
            </p:nvSpPr>
            <p:spPr bwMode="auto">
              <a:xfrm>
                <a:off x="2011" y="4003"/>
                <a:ext cx="233" cy="33"/>
              </a:xfrm>
              <a:custGeom>
                <a:avLst/>
                <a:gdLst>
                  <a:gd name="T0" fmla="*/ 12 w 208"/>
                  <a:gd name="T1" fmla="*/ 26 h 29"/>
                  <a:gd name="T2" fmla="*/ 1 w 208"/>
                  <a:gd name="T3" fmla="*/ 22 h 29"/>
                  <a:gd name="T4" fmla="*/ 7 w 208"/>
                  <a:gd name="T5" fmla="*/ 16 h 29"/>
                  <a:gd name="T6" fmla="*/ 15 w 208"/>
                  <a:gd name="T7" fmla="*/ 5 h 29"/>
                  <a:gd name="T8" fmla="*/ 30 w 208"/>
                  <a:gd name="T9" fmla="*/ 2 h 29"/>
                  <a:gd name="T10" fmla="*/ 45 w 208"/>
                  <a:gd name="T11" fmla="*/ 4 h 29"/>
                  <a:gd name="T12" fmla="*/ 111 w 208"/>
                  <a:gd name="T13" fmla="*/ 1 h 29"/>
                  <a:gd name="T14" fmla="*/ 170 w 208"/>
                  <a:gd name="T15" fmla="*/ 0 h 29"/>
                  <a:gd name="T16" fmla="*/ 193 w 208"/>
                  <a:gd name="T17" fmla="*/ 2 h 29"/>
                  <a:gd name="T18" fmla="*/ 205 w 208"/>
                  <a:gd name="T19" fmla="*/ 6 h 29"/>
                  <a:gd name="T20" fmla="*/ 196 w 208"/>
                  <a:gd name="T21" fmla="*/ 12 h 29"/>
                  <a:gd name="T22" fmla="*/ 147 w 208"/>
                  <a:gd name="T23" fmla="*/ 25 h 29"/>
                  <a:gd name="T24" fmla="*/ 12 w 208"/>
                  <a:gd name="T25" fmla="*/ 2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8" h="29">
                    <a:moveTo>
                      <a:pt x="12" y="26"/>
                    </a:moveTo>
                    <a:cubicBezTo>
                      <a:pt x="8" y="25"/>
                      <a:pt x="3" y="26"/>
                      <a:pt x="1" y="22"/>
                    </a:cubicBezTo>
                    <a:cubicBezTo>
                      <a:pt x="0" y="17"/>
                      <a:pt x="5" y="18"/>
                      <a:pt x="7" y="16"/>
                    </a:cubicBezTo>
                    <a:cubicBezTo>
                      <a:pt x="10" y="13"/>
                      <a:pt x="12" y="9"/>
                      <a:pt x="15" y="5"/>
                    </a:cubicBezTo>
                    <a:cubicBezTo>
                      <a:pt x="19" y="0"/>
                      <a:pt x="25" y="2"/>
                      <a:pt x="30" y="2"/>
                    </a:cubicBezTo>
                    <a:cubicBezTo>
                      <a:pt x="35" y="3"/>
                      <a:pt x="40" y="4"/>
                      <a:pt x="45" y="4"/>
                    </a:cubicBezTo>
                    <a:cubicBezTo>
                      <a:pt x="67" y="0"/>
                      <a:pt x="89" y="6"/>
                      <a:pt x="111" y="1"/>
                    </a:cubicBezTo>
                    <a:cubicBezTo>
                      <a:pt x="131" y="1"/>
                      <a:pt x="151" y="1"/>
                      <a:pt x="170" y="0"/>
                    </a:cubicBezTo>
                    <a:cubicBezTo>
                      <a:pt x="178" y="6"/>
                      <a:pt x="185" y="4"/>
                      <a:pt x="193" y="2"/>
                    </a:cubicBezTo>
                    <a:cubicBezTo>
                      <a:pt x="197" y="0"/>
                      <a:pt x="203" y="1"/>
                      <a:pt x="205" y="6"/>
                    </a:cubicBezTo>
                    <a:cubicBezTo>
                      <a:pt x="208" y="15"/>
                      <a:pt x="198" y="9"/>
                      <a:pt x="196" y="12"/>
                    </a:cubicBezTo>
                    <a:cubicBezTo>
                      <a:pt x="183" y="29"/>
                      <a:pt x="162" y="15"/>
                      <a:pt x="147" y="25"/>
                    </a:cubicBezTo>
                    <a:cubicBezTo>
                      <a:pt x="102" y="29"/>
                      <a:pt x="57" y="24"/>
                      <a:pt x="12" y="26"/>
                    </a:cubicBezTo>
                    <a:close/>
                  </a:path>
                </a:pathLst>
              </a:custGeom>
              <a:solidFill>
                <a:srgbClr val="3F9AA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7" name="Freeform 586">
                <a:extLst>
                  <a:ext uri="{FF2B5EF4-FFF2-40B4-BE49-F238E27FC236}">
                    <a16:creationId xmlns:a16="http://schemas.microsoft.com/office/drawing/2014/main" id="{E25494EA-FBC5-428A-86E9-2281698BDD0A}"/>
                  </a:ext>
                </a:extLst>
              </p:cNvPr>
              <p:cNvSpPr>
                <a:spLocks/>
              </p:cNvSpPr>
              <p:nvPr/>
            </p:nvSpPr>
            <p:spPr bwMode="auto">
              <a:xfrm>
                <a:off x="189" y="3961"/>
                <a:ext cx="203" cy="52"/>
              </a:xfrm>
              <a:custGeom>
                <a:avLst/>
                <a:gdLst>
                  <a:gd name="T0" fmla="*/ 0 w 181"/>
                  <a:gd name="T1" fmla="*/ 10 h 47"/>
                  <a:gd name="T2" fmla="*/ 0 w 181"/>
                  <a:gd name="T3" fmla="*/ 7 h 47"/>
                  <a:gd name="T4" fmla="*/ 27 w 181"/>
                  <a:gd name="T5" fmla="*/ 4 h 47"/>
                  <a:gd name="T6" fmla="*/ 35 w 181"/>
                  <a:gd name="T7" fmla="*/ 1 h 47"/>
                  <a:gd name="T8" fmla="*/ 40 w 181"/>
                  <a:gd name="T9" fmla="*/ 0 h 47"/>
                  <a:gd name="T10" fmla="*/ 69 w 181"/>
                  <a:gd name="T11" fmla="*/ 11 h 47"/>
                  <a:gd name="T12" fmla="*/ 113 w 181"/>
                  <a:gd name="T13" fmla="*/ 17 h 47"/>
                  <a:gd name="T14" fmla="*/ 160 w 181"/>
                  <a:gd name="T15" fmla="*/ 27 h 47"/>
                  <a:gd name="T16" fmla="*/ 181 w 181"/>
                  <a:gd name="T17" fmla="*/ 27 h 47"/>
                  <a:gd name="T18" fmla="*/ 152 w 181"/>
                  <a:gd name="T19" fmla="*/ 37 h 47"/>
                  <a:gd name="T20" fmla="*/ 100 w 181"/>
                  <a:gd name="T21" fmla="*/ 32 h 47"/>
                  <a:gd name="T22" fmla="*/ 98 w 181"/>
                  <a:gd name="T23" fmla="*/ 31 h 47"/>
                  <a:gd name="T24" fmla="*/ 97 w 181"/>
                  <a:gd name="T25" fmla="*/ 32 h 47"/>
                  <a:gd name="T26" fmla="*/ 0 w 181"/>
                  <a:gd name="T27" fmla="*/ 1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1" h="47">
                    <a:moveTo>
                      <a:pt x="0" y="10"/>
                    </a:moveTo>
                    <a:cubicBezTo>
                      <a:pt x="0" y="9"/>
                      <a:pt x="0" y="8"/>
                      <a:pt x="0" y="7"/>
                    </a:cubicBezTo>
                    <a:cubicBezTo>
                      <a:pt x="8" y="2"/>
                      <a:pt x="17" y="1"/>
                      <a:pt x="27" y="4"/>
                    </a:cubicBezTo>
                    <a:cubicBezTo>
                      <a:pt x="31" y="6"/>
                      <a:pt x="39" y="18"/>
                      <a:pt x="35" y="1"/>
                    </a:cubicBezTo>
                    <a:cubicBezTo>
                      <a:pt x="37" y="0"/>
                      <a:pt x="40" y="0"/>
                      <a:pt x="40" y="0"/>
                    </a:cubicBezTo>
                    <a:cubicBezTo>
                      <a:pt x="46" y="15"/>
                      <a:pt x="60" y="6"/>
                      <a:pt x="69" y="11"/>
                    </a:cubicBezTo>
                    <a:cubicBezTo>
                      <a:pt x="83" y="18"/>
                      <a:pt x="97" y="20"/>
                      <a:pt x="113" y="17"/>
                    </a:cubicBezTo>
                    <a:cubicBezTo>
                      <a:pt x="129" y="13"/>
                      <a:pt x="147" y="11"/>
                      <a:pt x="160" y="27"/>
                    </a:cubicBezTo>
                    <a:cubicBezTo>
                      <a:pt x="167" y="20"/>
                      <a:pt x="174" y="19"/>
                      <a:pt x="181" y="27"/>
                    </a:cubicBezTo>
                    <a:cubicBezTo>
                      <a:pt x="177" y="47"/>
                      <a:pt x="157" y="39"/>
                      <a:pt x="152" y="37"/>
                    </a:cubicBezTo>
                    <a:cubicBezTo>
                      <a:pt x="134" y="29"/>
                      <a:pt x="117" y="35"/>
                      <a:pt x="100" y="32"/>
                    </a:cubicBezTo>
                    <a:cubicBezTo>
                      <a:pt x="98" y="31"/>
                      <a:pt x="98" y="31"/>
                      <a:pt x="98" y="31"/>
                    </a:cubicBezTo>
                    <a:cubicBezTo>
                      <a:pt x="97" y="32"/>
                      <a:pt x="97" y="32"/>
                      <a:pt x="97" y="32"/>
                    </a:cubicBezTo>
                    <a:cubicBezTo>
                      <a:pt x="62" y="33"/>
                      <a:pt x="29" y="32"/>
                      <a:pt x="0" y="10"/>
                    </a:cubicBezTo>
                    <a:close/>
                  </a:path>
                </a:pathLst>
              </a:custGeom>
              <a:solidFill>
                <a:srgbClr val="4999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8" name="Freeform 587">
                <a:extLst>
                  <a:ext uri="{FF2B5EF4-FFF2-40B4-BE49-F238E27FC236}">
                    <a16:creationId xmlns:a16="http://schemas.microsoft.com/office/drawing/2014/main" id="{6828F1B9-D298-40E2-B3EB-3EE690FF0387}"/>
                  </a:ext>
                </a:extLst>
              </p:cNvPr>
              <p:cNvSpPr>
                <a:spLocks/>
              </p:cNvSpPr>
              <p:nvPr/>
            </p:nvSpPr>
            <p:spPr bwMode="auto">
              <a:xfrm>
                <a:off x="1322" y="4064"/>
                <a:ext cx="175" cy="41"/>
              </a:xfrm>
              <a:custGeom>
                <a:avLst/>
                <a:gdLst>
                  <a:gd name="T0" fmla="*/ 156 w 156"/>
                  <a:gd name="T1" fmla="*/ 11 h 37"/>
                  <a:gd name="T2" fmla="*/ 101 w 156"/>
                  <a:gd name="T3" fmla="*/ 17 h 37"/>
                  <a:gd name="T4" fmla="*/ 64 w 156"/>
                  <a:gd name="T5" fmla="*/ 19 h 37"/>
                  <a:gd name="T6" fmla="*/ 58 w 156"/>
                  <a:gd name="T7" fmla="*/ 23 h 37"/>
                  <a:gd name="T8" fmla="*/ 39 w 156"/>
                  <a:gd name="T9" fmla="*/ 30 h 37"/>
                  <a:gd name="T10" fmla="*/ 0 w 156"/>
                  <a:gd name="T11" fmla="*/ 22 h 37"/>
                  <a:gd name="T12" fmla="*/ 4 w 156"/>
                  <a:gd name="T13" fmla="*/ 11 h 37"/>
                  <a:gd name="T14" fmla="*/ 112 w 156"/>
                  <a:gd name="T15" fmla="*/ 11 h 37"/>
                  <a:gd name="T16" fmla="*/ 156 w 156"/>
                  <a:gd name="T17" fmla="*/ 11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6" h="37">
                    <a:moveTo>
                      <a:pt x="156" y="11"/>
                    </a:moveTo>
                    <a:cubicBezTo>
                      <a:pt x="139" y="24"/>
                      <a:pt x="122" y="29"/>
                      <a:pt x="101" y="17"/>
                    </a:cubicBezTo>
                    <a:cubicBezTo>
                      <a:pt x="90" y="10"/>
                      <a:pt x="76" y="17"/>
                      <a:pt x="64" y="19"/>
                    </a:cubicBezTo>
                    <a:cubicBezTo>
                      <a:pt x="61" y="19"/>
                      <a:pt x="59" y="19"/>
                      <a:pt x="58" y="23"/>
                    </a:cubicBezTo>
                    <a:cubicBezTo>
                      <a:pt x="55" y="35"/>
                      <a:pt x="51" y="37"/>
                      <a:pt x="39" y="30"/>
                    </a:cubicBezTo>
                    <a:cubicBezTo>
                      <a:pt x="27" y="23"/>
                      <a:pt x="13" y="27"/>
                      <a:pt x="0" y="22"/>
                    </a:cubicBezTo>
                    <a:cubicBezTo>
                      <a:pt x="1" y="18"/>
                      <a:pt x="3" y="15"/>
                      <a:pt x="4" y="11"/>
                    </a:cubicBezTo>
                    <a:cubicBezTo>
                      <a:pt x="40" y="7"/>
                      <a:pt x="75" y="0"/>
                      <a:pt x="112" y="11"/>
                    </a:cubicBezTo>
                    <a:cubicBezTo>
                      <a:pt x="125" y="16"/>
                      <a:pt x="141" y="14"/>
                      <a:pt x="156" y="11"/>
                    </a:cubicBezTo>
                    <a:close/>
                  </a:path>
                </a:pathLst>
              </a:custGeom>
              <a:solidFill>
                <a:srgbClr val="A8CF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9" name="Freeform 588">
                <a:extLst>
                  <a:ext uri="{FF2B5EF4-FFF2-40B4-BE49-F238E27FC236}">
                    <a16:creationId xmlns:a16="http://schemas.microsoft.com/office/drawing/2014/main" id="{50C71605-E6A9-4113-8FD9-148C02DC2368}"/>
                  </a:ext>
                </a:extLst>
              </p:cNvPr>
              <p:cNvSpPr>
                <a:spLocks/>
              </p:cNvSpPr>
              <p:nvPr/>
            </p:nvSpPr>
            <p:spPr bwMode="auto">
              <a:xfrm>
                <a:off x="162" y="3972"/>
                <a:ext cx="136" cy="33"/>
              </a:xfrm>
              <a:custGeom>
                <a:avLst/>
                <a:gdLst>
                  <a:gd name="T0" fmla="*/ 24 w 121"/>
                  <a:gd name="T1" fmla="*/ 0 h 30"/>
                  <a:gd name="T2" fmla="*/ 61 w 121"/>
                  <a:gd name="T3" fmla="*/ 13 h 30"/>
                  <a:gd name="T4" fmla="*/ 121 w 121"/>
                  <a:gd name="T5" fmla="*/ 22 h 30"/>
                  <a:gd name="T6" fmla="*/ 105 w 121"/>
                  <a:gd name="T7" fmla="*/ 28 h 30"/>
                  <a:gd name="T8" fmla="*/ 5 w 121"/>
                  <a:gd name="T9" fmla="*/ 17 h 30"/>
                  <a:gd name="T10" fmla="*/ 0 w 121"/>
                  <a:gd name="T11" fmla="*/ 13 h 30"/>
                  <a:gd name="T12" fmla="*/ 24 w 121"/>
                  <a:gd name="T13" fmla="*/ 0 h 30"/>
                </a:gdLst>
                <a:ahLst/>
                <a:cxnLst>
                  <a:cxn ang="0">
                    <a:pos x="T0" y="T1"/>
                  </a:cxn>
                  <a:cxn ang="0">
                    <a:pos x="T2" y="T3"/>
                  </a:cxn>
                  <a:cxn ang="0">
                    <a:pos x="T4" y="T5"/>
                  </a:cxn>
                  <a:cxn ang="0">
                    <a:pos x="T6" y="T7"/>
                  </a:cxn>
                  <a:cxn ang="0">
                    <a:pos x="T8" y="T9"/>
                  </a:cxn>
                  <a:cxn ang="0">
                    <a:pos x="T10" y="T11"/>
                  </a:cxn>
                  <a:cxn ang="0">
                    <a:pos x="T12" y="T13"/>
                  </a:cxn>
                </a:cxnLst>
                <a:rect l="0" t="0" r="r" b="b"/>
                <a:pathLst>
                  <a:path w="121" h="30">
                    <a:moveTo>
                      <a:pt x="24" y="0"/>
                    </a:moveTo>
                    <a:cubicBezTo>
                      <a:pt x="38" y="0"/>
                      <a:pt x="49" y="9"/>
                      <a:pt x="61" y="13"/>
                    </a:cubicBezTo>
                    <a:cubicBezTo>
                      <a:pt x="81" y="19"/>
                      <a:pt x="101" y="14"/>
                      <a:pt x="121" y="22"/>
                    </a:cubicBezTo>
                    <a:cubicBezTo>
                      <a:pt x="117" y="28"/>
                      <a:pt x="111" y="30"/>
                      <a:pt x="105" y="28"/>
                    </a:cubicBezTo>
                    <a:cubicBezTo>
                      <a:pt x="72" y="21"/>
                      <a:pt x="38" y="21"/>
                      <a:pt x="5" y="17"/>
                    </a:cubicBezTo>
                    <a:cubicBezTo>
                      <a:pt x="3" y="16"/>
                      <a:pt x="1" y="14"/>
                      <a:pt x="0" y="13"/>
                    </a:cubicBezTo>
                    <a:cubicBezTo>
                      <a:pt x="6" y="5"/>
                      <a:pt x="20" y="12"/>
                      <a:pt x="24" y="0"/>
                    </a:cubicBezTo>
                    <a:close/>
                  </a:path>
                </a:pathLst>
              </a:custGeom>
              <a:solidFill>
                <a:srgbClr val="82BB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0" name="Freeform 589">
                <a:extLst>
                  <a:ext uri="{FF2B5EF4-FFF2-40B4-BE49-F238E27FC236}">
                    <a16:creationId xmlns:a16="http://schemas.microsoft.com/office/drawing/2014/main" id="{F0DEE323-6022-416F-97EE-8F670305E858}"/>
                  </a:ext>
                </a:extLst>
              </p:cNvPr>
              <p:cNvSpPr>
                <a:spLocks/>
              </p:cNvSpPr>
              <p:nvPr/>
            </p:nvSpPr>
            <p:spPr bwMode="auto">
              <a:xfrm>
                <a:off x="301" y="3984"/>
                <a:ext cx="113" cy="30"/>
              </a:xfrm>
              <a:custGeom>
                <a:avLst/>
                <a:gdLst>
                  <a:gd name="T0" fmla="*/ 0 w 100"/>
                  <a:gd name="T1" fmla="*/ 11 h 27"/>
                  <a:gd name="T2" fmla="*/ 27 w 100"/>
                  <a:gd name="T3" fmla="*/ 6 h 27"/>
                  <a:gd name="T4" fmla="*/ 65 w 100"/>
                  <a:gd name="T5" fmla="*/ 14 h 27"/>
                  <a:gd name="T6" fmla="*/ 81 w 100"/>
                  <a:gd name="T7" fmla="*/ 6 h 27"/>
                  <a:gd name="T8" fmla="*/ 100 w 100"/>
                  <a:gd name="T9" fmla="*/ 18 h 27"/>
                  <a:gd name="T10" fmla="*/ 50 w 100"/>
                  <a:gd name="T11" fmla="*/ 20 h 27"/>
                  <a:gd name="T12" fmla="*/ 0 w 100"/>
                  <a:gd name="T13" fmla="*/ 11 h 27"/>
                </a:gdLst>
                <a:ahLst/>
                <a:cxnLst>
                  <a:cxn ang="0">
                    <a:pos x="T0" y="T1"/>
                  </a:cxn>
                  <a:cxn ang="0">
                    <a:pos x="T2" y="T3"/>
                  </a:cxn>
                  <a:cxn ang="0">
                    <a:pos x="T4" y="T5"/>
                  </a:cxn>
                  <a:cxn ang="0">
                    <a:pos x="T6" y="T7"/>
                  </a:cxn>
                  <a:cxn ang="0">
                    <a:pos x="T8" y="T9"/>
                  </a:cxn>
                  <a:cxn ang="0">
                    <a:pos x="T10" y="T11"/>
                  </a:cxn>
                  <a:cxn ang="0">
                    <a:pos x="T12" y="T13"/>
                  </a:cxn>
                </a:cxnLst>
                <a:rect l="0" t="0" r="r" b="b"/>
                <a:pathLst>
                  <a:path w="100" h="27">
                    <a:moveTo>
                      <a:pt x="0" y="11"/>
                    </a:moveTo>
                    <a:cubicBezTo>
                      <a:pt x="9" y="9"/>
                      <a:pt x="18" y="9"/>
                      <a:pt x="27" y="6"/>
                    </a:cubicBezTo>
                    <a:cubicBezTo>
                      <a:pt x="42" y="0"/>
                      <a:pt x="51" y="16"/>
                      <a:pt x="65" y="14"/>
                    </a:cubicBezTo>
                    <a:cubicBezTo>
                      <a:pt x="71" y="13"/>
                      <a:pt x="79" y="16"/>
                      <a:pt x="81" y="6"/>
                    </a:cubicBezTo>
                    <a:cubicBezTo>
                      <a:pt x="89" y="7"/>
                      <a:pt x="99" y="5"/>
                      <a:pt x="100" y="18"/>
                    </a:cubicBezTo>
                    <a:cubicBezTo>
                      <a:pt x="84" y="27"/>
                      <a:pt x="67" y="15"/>
                      <a:pt x="50" y="20"/>
                    </a:cubicBezTo>
                    <a:cubicBezTo>
                      <a:pt x="33" y="26"/>
                      <a:pt x="16" y="17"/>
                      <a:pt x="0" y="11"/>
                    </a:cubicBezTo>
                    <a:close/>
                  </a:path>
                </a:pathLst>
              </a:custGeom>
              <a:solidFill>
                <a:srgbClr val="82BB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1" name="Freeform 590">
                <a:extLst>
                  <a:ext uri="{FF2B5EF4-FFF2-40B4-BE49-F238E27FC236}">
                    <a16:creationId xmlns:a16="http://schemas.microsoft.com/office/drawing/2014/main" id="{EF9D6FDF-264D-4601-899D-799BE76DC660}"/>
                  </a:ext>
                </a:extLst>
              </p:cNvPr>
              <p:cNvSpPr>
                <a:spLocks/>
              </p:cNvSpPr>
              <p:nvPr/>
            </p:nvSpPr>
            <p:spPr bwMode="auto">
              <a:xfrm>
                <a:off x="1246" y="4063"/>
                <a:ext cx="80" cy="21"/>
              </a:xfrm>
              <a:custGeom>
                <a:avLst/>
                <a:gdLst>
                  <a:gd name="T0" fmla="*/ 71 w 71"/>
                  <a:gd name="T1" fmla="*/ 12 h 19"/>
                  <a:gd name="T2" fmla="*/ 10 w 71"/>
                  <a:gd name="T3" fmla="*/ 19 h 19"/>
                  <a:gd name="T4" fmla="*/ 3 w 71"/>
                  <a:gd name="T5" fmla="*/ 4 h 19"/>
                  <a:gd name="T6" fmla="*/ 71 w 71"/>
                  <a:gd name="T7" fmla="*/ 12 h 19"/>
                </a:gdLst>
                <a:ahLst/>
                <a:cxnLst>
                  <a:cxn ang="0">
                    <a:pos x="T0" y="T1"/>
                  </a:cxn>
                  <a:cxn ang="0">
                    <a:pos x="T2" y="T3"/>
                  </a:cxn>
                  <a:cxn ang="0">
                    <a:pos x="T4" y="T5"/>
                  </a:cxn>
                  <a:cxn ang="0">
                    <a:pos x="T6" y="T7"/>
                  </a:cxn>
                </a:cxnLst>
                <a:rect l="0" t="0" r="r" b="b"/>
                <a:pathLst>
                  <a:path w="71" h="19">
                    <a:moveTo>
                      <a:pt x="71" y="12"/>
                    </a:moveTo>
                    <a:cubicBezTo>
                      <a:pt x="51" y="18"/>
                      <a:pt x="30" y="19"/>
                      <a:pt x="10" y="19"/>
                    </a:cubicBezTo>
                    <a:cubicBezTo>
                      <a:pt x="0" y="19"/>
                      <a:pt x="1" y="11"/>
                      <a:pt x="3" y="4"/>
                    </a:cubicBezTo>
                    <a:cubicBezTo>
                      <a:pt x="26" y="2"/>
                      <a:pt x="49" y="0"/>
                      <a:pt x="71" y="12"/>
                    </a:cubicBezTo>
                    <a:close/>
                  </a:path>
                </a:pathLst>
              </a:custGeom>
              <a:solidFill>
                <a:srgbClr val="A8CF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2" name="Freeform 591">
                <a:extLst>
                  <a:ext uri="{FF2B5EF4-FFF2-40B4-BE49-F238E27FC236}">
                    <a16:creationId xmlns:a16="http://schemas.microsoft.com/office/drawing/2014/main" id="{462B1044-4134-4985-B3BE-3D1EA02A2843}"/>
                  </a:ext>
                </a:extLst>
              </p:cNvPr>
              <p:cNvSpPr>
                <a:spLocks/>
              </p:cNvSpPr>
              <p:nvPr/>
            </p:nvSpPr>
            <p:spPr bwMode="auto">
              <a:xfrm>
                <a:off x="369" y="3972"/>
                <a:ext cx="58" cy="40"/>
              </a:xfrm>
              <a:custGeom>
                <a:avLst/>
                <a:gdLst>
                  <a:gd name="T0" fmla="*/ 40 w 52"/>
                  <a:gd name="T1" fmla="*/ 29 h 36"/>
                  <a:gd name="T2" fmla="*/ 21 w 52"/>
                  <a:gd name="T3" fmla="*/ 17 h 36"/>
                  <a:gd name="T4" fmla="*/ 0 w 52"/>
                  <a:gd name="T5" fmla="*/ 17 h 36"/>
                  <a:gd name="T6" fmla="*/ 17 w 52"/>
                  <a:gd name="T7" fmla="*/ 6 h 36"/>
                  <a:gd name="T8" fmla="*/ 48 w 52"/>
                  <a:gd name="T9" fmla="*/ 9 h 36"/>
                  <a:gd name="T10" fmla="*/ 52 w 52"/>
                  <a:gd name="T11" fmla="*/ 30 h 36"/>
                  <a:gd name="T12" fmla="*/ 40 w 52"/>
                  <a:gd name="T13" fmla="*/ 29 h 36"/>
                </a:gdLst>
                <a:ahLst/>
                <a:cxnLst>
                  <a:cxn ang="0">
                    <a:pos x="T0" y="T1"/>
                  </a:cxn>
                  <a:cxn ang="0">
                    <a:pos x="T2" y="T3"/>
                  </a:cxn>
                  <a:cxn ang="0">
                    <a:pos x="T4" y="T5"/>
                  </a:cxn>
                  <a:cxn ang="0">
                    <a:pos x="T6" y="T7"/>
                  </a:cxn>
                  <a:cxn ang="0">
                    <a:pos x="T8" y="T9"/>
                  </a:cxn>
                  <a:cxn ang="0">
                    <a:pos x="T10" y="T11"/>
                  </a:cxn>
                  <a:cxn ang="0">
                    <a:pos x="T12" y="T13"/>
                  </a:cxn>
                </a:cxnLst>
                <a:rect l="0" t="0" r="r" b="b"/>
                <a:pathLst>
                  <a:path w="52" h="36">
                    <a:moveTo>
                      <a:pt x="40" y="29"/>
                    </a:moveTo>
                    <a:cubicBezTo>
                      <a:pt x="37" y="19"/>
                      <a:pt x="23" y="28"/>
                      <a:pt x="21" y="17"/>
                    </a:cubicBezTo>
                    <a:cubicBezTo>
                      <a:pt x="14" y="15"/>
                      <a:pt x="7" y="15"/>
                      <a:pt x="0" y="17"/>
                    </a:cubicBezTo>
                    <a:cubicBezTo>
                      <a:pt x="0" y="4"/>
                      <a:pt x="5" y="0"/>
                      <a:pt x="17" y="6"/>
                    </a:cubicBezTo>
                    <a:cubicBezTo>
                      <a:pt x="27" y="10"/>
                      <a:pt x="37" y="11"/>
                      <a:pt x="48" y="9"/>
                    </a:cubicBezTo>
                    <a:cubicBezTo>
                      <a:pt x="43" y="17"/>
                      <a:pt x="52" y="23"/>
                      <a:pt x="52" y="30"/>
                    </a:cubicBezTo>
                    <a:cubicBezTo>
                      <a:pt x="48" y="36"/>
                      <a:pt x="44" y="30"/>
                      <a:pt x="40" y="29"/>
                    </a:cubicBezTo>
                    <a:close/>
                  </a:path>
                </a:pathLst>
              </a:custGeom>
              <a:solidFill>
                <a:srgbClr val="549EB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3" name="Freeform 592">
                <a:extLst>
                  <a:ext uri="{FF2B5EF4-FFF2-40B4-BE49-F238E27FC236}">
                    <a16:creationId xmlns:a16="http://schemas.microsoft.com/office/drawing/2014/main" id="{322D8C62-2A2C-49E5-AA5E-EF3DF2B2AC86}"/>
                  </a:ext>
                </a:extLst>
              </p:cNvPr>
              <p:cNvSpPr>
                <a:spLocks/>
              </p:cNvSpPr>
              <p:nvPr/>
            </p:nvSpPr>
            <p:spPr bwMode="auto">
              <a:xfrm>
                <a:off x="755" y="4058"/>
                <a:ext cx="45" cy="41"/>
              </a:xfrm>
              <a:custGeom>
                <a:avLst/>
                <a:gdLst>
                  <a:gd name="T0" fmla="*/ 40 w 40"/>
                  <a:gd name="T1" fmla="*/ 12 h 36"/>
                  <a:gd name="T2" fmla="*/ 32 w 40"/>
                  <a:gd name="T3" fmla="*/ 20 h 36"/>
                  <a:gd name="T4" fmla="*/ 15 w 40"/>
                  <a:gd name="T5" fmla="*/ 34 h 36"/>
                  <a:gd name="T6" fmla="*/ 0 w 40"/>
                  <a:gd name="T7" fmla="*/ 16 h 36"/>
                  <a:gd name="T8" fmla="*/ 40 w 40"/>
                  <a:gd name="T9" fmla="*/ 12 h 36"/>
                </a:gdLst>
                <a:ahLst/>
                <a:cxnLst>
                  <a:cxn ang="0">
                    <a:pos x="T0" y="T1"/>
                  </a:cxn>
                  <a:cxn ang="0">
                    <a:pos x="T2" y="T3"/>
                  </a:cxn>
                  <a:cxn ang="0">
                    <a:pos x="T4" y="T5"/>
                  </a:cxn>
                  <a:cxn ang="0">
                    <a:pos x="T6" y="T7"/>
                  </a:cxn>
                  <a:cxn ang="0">
                    <a:pos x="T8" y="T9"/>
                  </a:cxn>
                </a:cxnLst>
                <a:rect l="0" t="0" r="r" b="b"/>
                <a:pathLst>
                  <a:path w="40" h="36">
                    <a:moveTo>
                      <a:pt x="40" y="12"/>
                    </a:moveTo>
                    <a:cubicBezTo>
                      <a:pt x="37" y="15"/>
                      <a:pt x="34" y="17"/>
                      <a:pt x="32" y="20"/>
                    </a:cubicBezTo>
                    <a:cubicBezTo>
                      <a:pt x="28" y="28"/>
                      <a:pt x="24" y="36"/>
                      <a:pt x="15" y="34"/>
                    </a:cubicBezTo>
                    <a:cubicBezTo>
                      <a:pt x="7" y="33"/>
                      <a:pt x="1" y="26"/>
                      <a:pt x="0" y="16"/>
                    </a:cubicBezTo>
                    <a:cubicBezTo>
                      <a:pt x="13" y="15"/>
                      <a:pt x="25" y="0"/>
                      <a:pt x="40" y="12"/>
                    </a:cubicBezTo>
                    <a:close/>
                  </a:path>
                </a:pathLst>
              </a:custGeom>
              <a:solidFill>
                <a:srgbClr val="A7D0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4" name="Freeform 593">
                <a:extLst>
                  <a:ext uri="{FF2B5EF4-FFF2-40B4-BE49-F238E27FC236}">
                    <a16:creationId xmlns:a16="http://schemas.microsoft.com/office/drawing/2014/main" id="{AF9DA60F-1579-40D3-A395-154786731D9E}"/>
                  </a:ext>
                </a:extLst>
              </p:cNvPr>
              <p:cNvSpPr>
                <a:spLocks/>
              </p:cNvSpPr>
              <p:nvPr/>
            </p:nvSpPr>
            <p:spPr bwMode="auto">
              <a:xfrm>
                <a:off x="1784" y="4073"/>
                <a:ext cx="55" cy="37"/>
              </a:xfrm>
              <a:custGeom>
                <a:avLst/>
                <a:gdLst>
                  <a:gd name="T0" fmla="*/ 49 w 49"/>
                  <a:gd name="T1" fmla="*/ 11 h 33"/>
                  <a:gd name="T2" fmla="*/ 47 w 49"/>
                  <a:gd name="T3" fmla="*/ 33 h 33"/>
                  <a:gd name="T4" fmla="*/ 31 w 49"/>
                  <a:gd name="T5" fmla="*/ 20 h 33"/>
                  <a:gd name="T6" fmla="*/ 15 w 49"/>
                  <a:gd name="T7" fmla="*/ 22 h 33"/>
                  <a:gd name="T8" fmla="*/ 6 w 49"/>
                  <a:gd name="T9" fmla="*/ 30 h 33"/>
                  <a:gd name="T10" fmla="*/ 6 w 49"/>
                  <a:gd name="T11" fmla="*/ 21 h 33"/>
                  <a:gd name="T12" fmla="*/ 1 w 49"/>
                  <a:gd name="T13" fmla="*/ 7 h 33"/>
                  <a:gd name="T14" fmla="*/ 49 w 49"/>
                  <a:gd name="T15" fmla="*/ 11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9" h="33">
                    <a:moveTo>
                      <a:pt x="49" y="11"/>
                    </a:moveTo>
                    <a:cubicBezTo>
                      <a:pt x="46" y="17"/>
                      <a:pt x="34" y="22"/>
                      <a:pt x="47" y="33"/>
                    </a:cubicBezTo>
                    <a:cubicBezTo>
                      <a:pt x="36" y="31"/>
                      <a:pt x="35" y="25"/>
                      <a:pt x="31" y="20"/>
                    </a:cubicBezTo>
                    <a:cubicBezTo>
                      <a:pt x="25" y="12"/>
                      <a:pt x="18" y="6"/>
                      <a:pt x="15" y="22"/>
                    </a:cubicBezTo>
                    <a:cubicBezTo>
                      <a:pt x="14" y="28"/>
                      <a:pt x="12" y="32"/>
                      <a:pt x="6" y="30"/>
                    </a:cubicBezTo>
                    <a:cubicBezTo>
                      <a:pt x="0" y="28"/>
                      <a:pt x="5" y="24"/>
                      <a:pt x="6" y="21"/>
                    </a:cubicBezTo>
                    <a:cubicBezTo>
                      <a:pt x="8" y="15"/>
                      <a:pt x="5" y="10"/>
                      <a:pt x="1" y="7"/>
                    </a:cubicBezTo>
                    <a:cubicBezTo>
                      <a:pt x="18" y="0"/>
                      <a:pt x="33" y="10"/>
                      <a:pt x="49" y="11"/>
                    </a:cubicBezTo>
                    <a:close/>
                  </a:path>
                </a:pathLst>
              </a:custGeom>
              <a:solidFill>
                <a:srgbClr val="AED1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5" name="Freeform 594">
                <a:extLst>
                  <a:ext uri="{FF2B5EF4-FFF2-40B4-BE49-F238E27FC236}">
                    <a16:creationId xmlns:a16="http://schemas.microsoft.com/office/drawing/2014/main" id="{1061F28E-0359-4AB2-A892-BA99926B34D8}"/>
                  </a:ext>
                </a:extLst>
              </p:cNvPr>
              <p:cNvSpPr>
                <a:spLocks/>
              </p:cNvSpPr>
              <p:nvPr/>
            </p:nvSpPr>
            <p:spPr bwMode="auto">
              <a:xfrm>
                <a:off x="1146" y="4064"/>
                <a:ext cx="32" cy="25"/>
              </a:xfrm>
              <a:custGeom>
                <a:avLst/>
                <a:gdLst>
                  <a:gd name="T0" fmla="*/ 28 w 28"/>
                  <a:gd name="T1" fmla="*/ 3 h 22"/>
                  <a:gd name="T2" fmla="*/ 0 w 28"/>
                  <a:gd name="T3" fmla="*/ 7 h 22"/>
                  <a:gd name="T4" fmla="*/ 28 w 28"/>
                  <a:gd name="T5" fmla="*/ 3 h 22"/>
                </a:gdLst>
                <a:ahLst/>
                <a:cxnLst>
                  <a:cxn ang="0">
                    <a:pos x="T0" y="T1"/>
                  </a:cxn>
                  <a:cxn ang="0">
                    <a:pos x="T2" y="T3"/>
                  </a:cxn>
                  <a:cxn ang="0">
                    <a:pos x="T4" y="T5"/>
                  </a:cxn>
                </a:cxnLst>
                <a:rect l="0" t="0" r="r" b="b"/>
                <a:pathLst>
                  <a:path w="28" h="22">
                    <a:moveTo>
                      <a:pt x="28" y="3"/>
                    </a:moveTo>
                    <a:cubicBezTo>
                      <a:pt x="21" y="22"/>
                      <a:pt x="9" y="1"/>
                      <a:pt x="0" y="7"/>
                    </a:cubicBezTo>
                    <a:cubicBezTo>
                      <a:pt x="8" y="0"/>
                      <a:pt x="19" y="4"/>
                      <a:pt x="28" y="3"/>
                    </a:cubicBezTo>
                    <a:close/>
                  </a:path>
                </a:pathLst>
              </a:custGeom>
              <a:solidFill>
                <a:srgbClr val="A8CF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6" name="Freeform 595">
                <a:extLst>
                  <a:ext uri="{FF2B5EF4-FFF2-40B4-BE49-F238E27FC236}">
                    <a16:creationId xmlns:a16="http://schemas.microsoft.com/office/drawing/2014/main" id="{35387064-D095-4B24-84F1-F1938D6C6FE0}"/>
                  </a:ext>
                </a:extLst>
              </p:cNvPr>
              <p:cNvSpPr>
                <a:spLocks/>
              </p:cNvSpPr>
              <p:nvPr/>
            </p:nvSpPr>
            <p:spPr bwMode="auto">
              <a:xfrm>
                <a:off x="872" y="3021"/>
                <a:ext cx="258" cy="391"/>
              </a:xfrm>
              <a:custGeom>
                <a:avLst/>
                <a:gdLst>
                  <a:gd name="T0" fmla="*/ 0 w 229"/>
                  <a:gd name="T1" fmla="*/ 291 h 348"/>
                  <a:gd name="T2" fmla="*/ 24 w 229"/>
                  <a:gd name="T3" fmla="*/ 263 h 348"/>
                  <a:gd name="T4" fmla="*/ 29 w 229"/>
                  <a:gd name="T5" fmla="*/ 211 h 348"/>
                  <a:gd name="T6" fmla="*/ 43 w 229"/>
                  <a:gd name="T7" fmla="*/ 215 h 348"/>
                  <a:gd name="T8" fmla="*/ 28 w 229"/>
                  <a:gd name="T9" fmla="*/ 182 h 348"/>
                  <a:gd name="T10" fmla="*/ 28 w 229"/>
                  <a:gd name="T11" fmla="*/ 145 h 348"/>
                  <a:gd name="T12" fmla="*/ 36 w 229"/>
                  <a:gd name="T13" fmla="*/ 136 h 348"/>
                  <a:gd name="T14" fmla="*/ 36 w 229"/>
                  <a:gd name="T15" fmla="*/ 128 h 348"/>
                  <a:gd name="T16" fmla="*/ 28 w 229"/>
                  <a:gd name="T17" fmla="*/ 86 h 348"/>
                  <a:gd name="T18" fmla="*/ 51 w 229"/>
                  <a:gd name="T19" fmla="*/ 116 h 348"/>
                  <a:gd name="T20" fmla="*/ 42 w 229"/>
                  <a:gd name="T21" fmla="*/ 87 h 348"/>
                  <a:gd name="T22" fmla="*/ 30 w 229"/>
                  <a:gd name="T23" fmla="*/ 54 h 348"/>
                  <a:gd name="T24" fmla="*/ 50 w 229"/>
                  <a:gd name="T25" fmla="*/ 75 h 348"/>
                  <a:gd name="T26" fmla="*/ 71 w 229"/>
                  <a:gd name="T27" fmla="*/ 0 h 348"/>
                  <a:gd name="T28" fmla="*/ 64 w 229"/>
                  <a:gd name="T29" fmla="*/ 48 h 348"/>
                  <a:gd name="T30" fmla="*/ 77 w 229"/>
                  <a:gd name="T31" fmla="*/ 38 h 348"/>
                  <a:gd name="T32" fmla="*/ 67 w 229"/>
                  <a:gd name="T33" fmla="*/ 89 h 348"/>
                  <a:gd name="T34" fmla="*/ 88 w 229"/>
                  <a:gd name="T35" fmla="*/ 77 h 348"/>
                  <a:gd name="T36" fmla="*/ 93 w 229"/>
                  <a:gd name="T37" fmla="*/ 133 h 348"/>
                  <a:gd name="T38" fmla="*/ 98 w 229"/>
                  <a:gd name="T39" fmla="*/ 137 h 348"/>
                  <a:gd name="T40" fmla="*/ 104 w 229"/>
                  <a:gd name="T41" fmla="*/ 143 h 348"/>
                  <a:gd name="T42" fmla="*/ 111 w 229"/>
                  <a:gd name="T43" fmla="*/ 204 h 348"/>
                  <a:gd name="T44" fmla="*/ 161 w 229"/>
                  <a:gd name="T45" fmla="*/ 198 h 348"/>
                  <a:gd name="T46" fmla="*/ 118 w 229"/>
                  <a:gd name="T47" fmla="*/ 158 h 348"/>
                  <a:gd name="T48" fmla="*/ 152 w 229"/>
                  <a:gd name="T49" fmla="*/ 167 h 348"/>
                  <a:gd name="T50" fmla="*/ 152 w 229"/>
                  <a:gd name="T51" fmla="*/ 167 h 348"/>
                  <a:gd name="T52" fmla="*/ 173 w 229"/>
                  <a:gd name="T53" fmla="*/ 177 h 348"/>
                  <a:gd name="T54" fmla="*/ 181 w 229"/>
                  <a:gd name="T55" fmla="*/ 134 h 348"/>
                  <a:gd name="T56" fmla="*/ 184 w 229"/>
                  <a:gd name="T57" fmla="*/ 135 h 348"/>
                  <a:gd name="T58" fmla="*/ 196 w 229"/>
                  <a:gd name="T59" fmla="*/ 175 h 348"/>
                  <a:gd name="T60" fmla="*/ 209 w 229"/>
                  <a:gd name="T61" fmla="*/ 207 h 348"/>
                  <a:gd name="T62" fmla="*/ 223 w 229"/>
                  <a:gd name="T63" fmla="*/ 240 h 348"/>
                  <a:gd name="T64" fmla="*/ 215 w 229"/>
                  <a:gd name="T65" fmla="*/ 260 h 348"/>
                  <a:gd name="T66" fmla="*/ 144 w 229"/>
                  <a:gd name="T67" fmla="*/ 284 h 348"/>
                  <a:gd name="T68" fmla="*/ 125 w 229"/>
                  <a:gd name="T69" fmla="*/ 276 h 348"/>
                  <a:gd name="T70" fmla="*/ 110 w 229"/>
                  <a:gd name="T71" fmla="*/ 244 h 348"/>
                  <a:gd name="T72" fmla="*/ 78 w 229"/>
                  <a:gd name="T73" fmla="*/ 156 h 348"/>
                  <a:gd name="T74" fmla="*/ 83 w 229"/>
                  <a:gd name="T75" fmla="*/ 177 h 348"/>
                  <a:gd name="T76" fmla="*/ 96 w 229"/>
                  <a:gd name="T77" fmla="*/ 255 h 348"/>
                  <a:gd name="T78" fmla="*/ 103 w 229"/>
                  <a:gd name="T79" fmla="*/ 293 h 348"/>
                  <a:gd name="T80" fmla="*/ 107 w 229"/>
                  <a:gd name="T81" fmla="*/ 339 h 348"/>
                  <a:gd name="T82" fmla="*/ 59 w 229"/>
                  <a:gd name="T83" fmla="*/ 345 h 348"/>
                  <a:gd name="T84" fmla="*/ 22 w 229"/>
                  <a:gd name="T85" fmla="*/ 345 h 348"/>
                  <a:gd name="T86" fmla="*/ 0 w 229"/>
                  <a:gd name="T87" fmla="*/ 327 h 348"/>
                  <a:gd name="T88" fmla="*/ 0 w 229"/>
                  <a:gd name="T89" fmla="*/ 291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29" h="348">
                    <a:moveTo>
                      <a:pt x="0" y="291"/>
                    </a:moveTo>
                    <a:cubicBezTo>
                      <a:pt x="7" y="281"/>
                      <a:pt x="13" y="271"/>
                      <a:pt x="24" y="263"/>
                    </a:cubicBezTo>
                    <a:cubicBezTo>
                      <a:pt x="44" y="248"/>
                      <a:pt x="23" y="228"/>
                      <a:pt x="29" y="211"/>
                    </a:cubicBezTo>
                    <a:cubicBezTo>
                      <a:pt x="35" y="208"/>
                      <a:pt x="36" y="218"/>
                      <a:pt x="43" y="215"/>
                    </a:cubicBezTo>
                    <a:cubicBezTo>
                      <a:pt x="39" y="203"/>
                      <a:pt x="24" y="195"/>
                      <a:pt x="28" y="182"/>
                    </a:cubicBezTo>
                    <a:cubicBezTo>
                      <a:pt x="33" y="169"/>
                      <a:pt x="29" y="157"/>
                      <a:pt x="28" y="145"/>
                    </a:cubicBezTo>
                    <a:cubicBezTo>
                      <a:pt x="28" y="142"/>
                      <a:pt x="22" y="131"/>
                      <a:pt x="36" y="136"/>
                    </a:cubicBezTo>
                    <a:cubicBezTo>
                      <a:pt x="38" y="136"/>
                      <a:pt x="40" y="133"/>
                      <a:pt x="36" y="128"/>
                    </a:cubicBezTo>
                    <a:cubicBezTo>
                      <a:pt x="26" y="116"/>
                      <a:pt x="28" y="102"/>
                      <a:pt x="28" y="86"/>
                    </a:cubicBezTo>
                    <a:cubicBezTo>
                      <a:pt x="36" y="96"/>
                      <a:pt x="43" y="105"/>
                      <a:pt x="51" y="116"/>
                    </a:cubicBezTo>
                    <a:cubicBezTo>
                      <a:pt x="54" y="102"/>
                      <a:pt x="65" y="92"/>
                      <a:pt x="42" y="87"/>
                    </a:cubicBezTo>
                    <a:cubicBezTo>
                      <a:pt x="33" y="85"/>
                      <a:pt x="18" y="71"/>
                      <a:pt x="30" y="54"/>
                    </a:cubicBezTo>
                    <a:cubicBezTo>
                      <a:pt x="37" y="59"/>
                      <a:pt x="39" y="70"/>
                      <a:pt x="50" y="75"/>
                    </a:cubicBezTo>
                    <a:cubicBezTo>
                      <a:pt x="48" y="47"/>
                      <a:pt x="53" y="22"/>
                      <a:pt x="71" y="0"/>
                    </a:cubicBezTo>
                    <a:cubicBezTo>
                      <a:pt x="83" y="19"/>
                      <a:pt x="69" y="33"/>
                      <a:pt x="64" y="48"/>
                    </a:cubicBezTo>
                    <a:cubicBezTo>
                      <a:pt x="73" y="48"/>
                      <a:pt x="71" y="39"/>
                      <a:pt x="77" y="38"/>
                    </a:cubicBezTo>
                    <a:cubicBezTo>
                      <a:pt x="86" y="40"/>
                      <a:pt x="82" y="66"/>
                      <a:pt x="67" y="89"/>
                    </a:cubicBezTo>
                    <a:cubicBezTo>
                      <a:pt x="76" y="90"/>
                      <a:pt x="78" y="80"/>
                      <a:pt x="88" y="77"/>
                    </a:cubicBezTo>
                    <a:cubicBezTo>
                      <a:pt x="84" y="97"/>
                      <a:pt x="101" y="113"/>
                      <a:pt x="93" y="133"/>
                    </a:cubicBezTo>
                    <a:cubicBezTo>
                      <a:pt x="92" y="137"/>
                      <a:pt x="91" y="141"/>
                      <a:pt x="98" y="137"/>
                    </a:cubicBezTo>
                    <a:cubicBezTo>
                      <a:pt x="103" y="135"/>
                      <a:pt x="104" y="140"/>
                      <a:pt x="104" y="143"/>
                    </a:cubicBezTo>
                    <a:cubicBezTo>
                      <a:pt x="103" y="163"/>
                      <a:pt x="127" y="180"/>
                      <a:pt x="111" y="204"/>
                    </a:cubicBezTo>
                    <a:cubicBezTo>
                      <a:pt x="127" y="188"/>
                      <a:pt x="144" y="196"/>
                      <a:pt x="161" y="198"/>
                    </a:cubicBezTo>
                    <a:cubicBezTo>
                      <a:pt x="145" y="185"/>
                      <a:pt x="115" y="190"/>
                      <a:pt x="118" y="158"/>
                    </a:cubicBezTo>
                    <a:cubicBezTo>
                      <a:pt x="131" y="153"/>
                      <a:pt x="139" y="169"/>
                      <a:pt x="152" y="167"/>
                    </a:cubicBezTo>
                    <a:cubicBezTo>
                      <a:pt x="152" y="167"/>
                      <a:pt x="152" y="167"/>
                      <a:pt x="152" y="167"/>
                    </a:cubicBezTo>
                    <a:cubicBezTo>
                      <a:pt x="155" y="175"/>
                      <a:pt x="163" y="175"/>
                      <a:pt x="173" y="177"/>
                    </a:cubicBezTo>
                    <a:cubicBezTo>
                      <a:pt x="161" y="159"/>
                      <a:pt x="177" y="148"/>
                      <a:pt x="181" y="134"/>
                    </a:cubicBezTo>
                    <a:cubicBezTo>
                      <a:pt x="182" y="134"/>
                      <a:pt x="183" y="135"/>
                      <a:pt x="184" y="135"/>
                    </a:cubicBezTo>
                    <a:cubicBezTo>
                      <a:pt x="195" y="146"/>
                      <a:pt x="194" y="161"/>
                      <a:pt x="196" y="175"/>
                    </a:cubicBezTo>
                    <a:cubicBezTo>
                      <a:pt x="200" y="185"/>
                      <a:pt x="205" y="196"/>
                      <a:pt x="209" y="207"/>
                    </a:cubicBezTo>
                    <a:cubicBezTo>
                      <a:pt x="219" y="216"/>
                      <a:pt x="222" y="227"/>
                      <a:pt x="223" y="240"/>
                    </a:cubicBezTo>
                    <a:cubicBezTo>
                      <a:pt x="229" y="250"/>
                      <a:pt x="228" y="256"/>
                      <a:pt x="215" y="260"/>
                    </a:cubicBezTo>
                    <a:cubicBezTo>
                      <a:pt x="191" y="267"/>
                      <a:pt x="167" y="276"/>
                      <a:pt x="144" y="284"/>
                    </a:cubicBezTo>
                    <a:cubicBezTo>
                      <a:pt x="132" y="296"/>
                      <a:pt x="129" y="284"/>
                      <a:pt x="125" y="276"/>
                    </a:cubicBezTo>
                    <a:cubicBezTo>
                      <a:pt x="120" y="265"/>
                      <a:pt x="114" y="255"/>
                      <a:pt x="110" y="244"/>
                    </a:cubicBezTo>
                    <a:cubicBezTo>
                      <a:pt x="99" y="213"/>
                      <a:pt x="86" y="183"/>
                      <a:pt x="78" y="156"/>
                    </a:cubicBezTo>
                    <a:cubicBezTo>
                      <a:pt x="78" y="160"/>
                      <a:pt x="81" y="168"/>
                      <a:pt x="83" y="177"/>
                    </a:cubicBezTo>
                    <a:cubicBezTo>
                      <a:pt x="88" y="203"/>
                      <a:pt x="90" y="229"/>
                      <a:pt x="96" y="255"/>
                    </a:cubicBezTo>
                    <a:cubicBezTo>
                      <a:pt x="99" y="268"/>
                      <a:pt x="101" y="281"/>
                      <a:pt x="103" y="293"/>
                    </a:cubicBezTo>
                    <a:cubicBezTo>
                      <a:pt x="108" y="308"/>
                      <a:pt x="107" y="324"/>
                      <a:pt x="107" y="339"/>
                    </a:cubicBezTo>
                    <a:cubicBezTo>
                      <a:pt x="92" y="348"/>
                      <a:pt x="74" y="344"/>
                      <a:pt x="59" y="345"/>
                    </a:cubicBezTo>
                    <a:cubicBezTo>
                      <a:pt x="47" y="345"/>
                      <a:pt x="34" y="344"/>
                      <a:pt x="22" y="345"/>
                    </a:cubicBezTo>
                    <a:cubicBezTo>
                      <a:pt x="6" y="346"/>
                      <a:pt x="1" y="340"/>
                      <a:pt x="0" y="327"/>
                    </a:cubicBezTo>
                    <a:cubicBezTo>
                      <a:pt x="0" y="315"/>
                      <a:pt x="0" y="303"/>
                      <a:pt x="0" y="291"/>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7" name="Freeform 596">
                <a:extLst>
                  <a:ext uri="{FF2B5EF4-FFF2-40B4-BE49-F238E27FC236}">
                    <a16:creationId xmlns:a16="http://schemas.microsoft.com/office/drawing/2014/main" id="{19BEDD64-02A5-42FA-9235-3C3DAB3B615C}"/>
                  </a:ext>
                </a:extLst>
              </p:cNvPr>
              <p:cNvSpPr>
                <a:spLocks/>
              </p:cNvSpPr>
              <p:nvPr/>
            </p:nvSpPr>
            <p:spPr bwMode="auto">
              <a:xfrm>
                <a:off x="1285" y="3409"/>
                <a:ext cx="685" cy="75"/>
              </a:xfrm>
              <a:custGeom>
                <a:avLst/>
                <a:gdLst>
                  <a:gd name="T0" fmla="*/ 609 w 610"/>
                  <a:gd name="T1" fmla="*/ 42 h 67"/>
                  <a:gd name="T2" fmla="*/ 500 w 610"/>
                  <a:gd name="T3" fmla="*/ 47 h 67"/>
                  <a:gd name="T4" fmla="*/ 469 w 610"/>
                  <a:gd name="T5" fmla="*/ 53 h 67"/>
                  <a:gd name="T6" fmla="*/ 449 w 610"/>
                  <a:gd name="T7" fmla="*/ 55 h 67"/>
                  <a:gd name="T8" fmla="*/ 393 w 610"/>
                  <a:gd name="T9" fmla="*/ 53 h 67"/>
                  <a:gd name="T10" fmla="*/ 364 w 610"/>
                  <a:gd name="T11" fmla="*/ 57 h 67"/>
                  <a:gd name="T12" fmla="*/ 359 w 610"/>
                  <a:gd name="T13" fmla="*/ 41 h 67"/>
                  <a:gd name="T14" fmla="*/ 305 w 610"/>
                  <a:gd name="T15" fmla="*/ 56 h 67"/>
                  <a:gd name="T16" fmla="*/ 274 w 610"/>
                  <a:gd name="T17" fmla="*/ 58 h 67"/>
                  <a:gd name="T18" fmla="*/ 221 w 610"/>
                  <a:gd name="T19" fmla="*/ 60 h 67"/>
                  <a:gd name="T20" fmla="*/ 162 w 610"/>
                  <a:gd name="T21" fmla="*/ 54 h 67"/>
                  <a:gd name="T22" fmla="*/ 126 w 610"/>
                  <a:gd name="T23" fmla="*/ 55 h 67"/>
                  <a:gd name="T24" fmla="*/ 104 w 610"/>
                  <a:gd name="T25" fmla="*/ 31 h 67"/>
                  <a:gd name="T26" fmla="*/ 85 w 610"/>
                  <a:gd name="T27" fmla="*/ 49 h 67"/>
                  <a:gd name="T28" fmla="*/ 10 w 610"/>
                  <a:gd name="T29" fmla="*/ 57 h 67"/>
                  <a:gd name="T30" fmla="*/ 0 w 610"/>
                  <a:gd name="T31" fmla="*/ 51 h 67"/>
                  <a:gd name="T32" fmla="*/ 12 w 610"/>
                  <a:gd name="T33" fmla="*/ 42 h 67"/>
                  <a:gd name="T34" fmla="*/ 49 w 610"/>
                  <a:gd name="T35" fmla="*/ 14 h 67"/>
                  <a:gd name="T36" fmla="*/ 97 w 610"/>
                  <a:gd name="T37" fmla="*/ 14 h 67"/>
                  <a:gd name="T38" fmla="*/ 121 w 610"/>
                  <a:gd name="T39" fmla="*/ 12 h 67"/>
                  <a:gd name="T40" fmla="*/ 201 w 610"/>
                  <a:gd name="T41" fmla="*/ 26 h 67"/>
                  <a:gd name="T42" fmla="*/ 235 w 610"/>
                  <a:gd name="T43" fmla="*/ 20 h 67"/>
                  <a:gd name="T44" fmla="*/ 277 w 610"/>
                  <a:gd name="T45" fmla="*/ 26 h 67"/>
                  <a:gd name="T46" fmla="*/ 296 w 610"/>
                  <a:gd name="T47" fmla="*/ 22 h 67"/>
                  <a:gd name="T48" fmla="*/ 377 w 610"/>
                  <a:gd name="T49" fmla="*/ 19 h 67"/>
                  <a:gd name="T50" fmla="*/ 405 w 610"/>
                  <a:gd name="T51" fmla="*/ 25 h 67"/>
                  <a:gd name="T52" fmla="*/ 408 w 610"/>
                  <a:gd name="T53" fmla="*/ 26 h 67"/>
                  <a:gd name="T54" fmla="*/ 474 w 610"/>
                  <a:gd name="T55" fmla="*/ 15 h 67"/>
                  <a:gd name="T56" fmla="*/ 565 w 610"/>
                  <a:gd name="T57" fmla="*/ 14 h 67"/>
                  <a:gd name="T58" fmla="*/ 566 w 610"/>
                  <a:gd name="T59" fmla="*/ 16 h 67"/>
                  <a:gd name="T60" fmla="*/ 599 w 610"/>
                  <a:gd name="T61" fmla="*/ 32 h 67"/>
                  <a:gd name="T62" fmla="*/ 609 w 610"/>
                  <a:gd name="T63" fmla="*/ 42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10" h="67">
                    <a:moveTo>
                      <a:pt x="609" y="42"/>
                    </a:moveTo>
                    <a:cubicBezTo>
                      <a:pt x="573" y="50"/>
                      <a:pt x="537" y="48"/>
                      <a:pt x="500" y="47"/>
                    </a:cubicBezTo>
                    <a:cubicBezTo>
                      <a:pt x="489" y="47"/>
                      <a:pt x="479" y="49"/>
                      <a:pt x="469" y="53"/>
                    </a:cubicBezTo>
                    <a:cubicBezTo>
                      <a:pt x="462" y="56"/>
                      <a:pt x="456" y="56"/>
                      <a:pt x="449" y="55"/>
                    </a:cubicBezTo>
                    <a:cubicBezTo>
                      <a:pt x="430" y="53"/>
                      <a:pt x="412" y="44"/>
                      <a:pt x="393" y="53"/>
                    </a:cubicBezTo>
                    <a:cubicBezTo>
                      <a:pt x="383" y="57"/>
                      <a:pt x="371" y="34"/>
                      <a:pt x="364" y="57"/>
                    </a:cubicBezTo>
                    <a:cubicBezTo>
                      <a:pt x="356" y="52"/>
                      <a:pt x="368" y="44"/>
                      <a:pt x="359" y="41"/>
                    </a:cubicBezTo>
                    <a:cubicBezTo>
                      <a:pt x="343" y="54"/>
                      <a:pt x="328" y="65"/>
                      <a:pt x="305" y="56"/>
                    </a:cubicBezTo>
                    <a:cubicBezTo>
                      <a:pt x="297" y="52"/>
                      <a:pt x="285" y="57"/>
                      <a:pt x="274" y="58"/>
                    </a:cubicBezTo>
                    <a:cubicBezTo>
                      <a:pt x="257" y="59"/>
                      <a:pt x="239" y="53"/>
                      <a:pt x="221" y="60"/>
                    </a:cubicBezTo>
                    <a:cubicBezTo>
                      <a:pt x="201" y="67"/>
                      <a:pt x="181" y="55"/>
                      <a:pt x="162" y="54"/>
                    </a:cubicBezTo>
                    <a:cubicBezTo>
                      <a:pt x="150" y="54"/>
                      <a:pt x="135" y="53"/>
                      <a:pt x="126" y="55"/>
                    </a:cubicBezTo>
                    <a:cubicBezTo>
                      <a:pt x="104" y="59"/>
                      <a:pt x="110" y="45"/>
                      <a:pt x="104" y="31"/>
                    </a:cubicBezTo>
                    <a:cubicBezTo>
                      <a:pt x="104" y="49"/>
                      <a:pt x="95" y="47"/>
                      <a:pt x="85" y="49"/>
                    </a:cubicBezTo>
                    <a:cubicBezTo>
                      <a:pt x="60" y="54"/>
                      <a:pt x="34" y="44"/>
                      <a:pt x="10" y="57"/>
                    </a:cubicBezTo>
                    <a:cubicBezTo>
                      <a:pt x="6" y="59"/>
                      <a:pt x="3" y="54"/>
                      <a:pt x="0" y="51"/>
                    </a:cubicBezTo>
                    <a:cubicBezTo>
                      <a:pt x="2" y="44"/>
                      <a:pt x="7" y="42"/>
                      <a:pt x="12" y="42"/>
                    </a:cubicBezTo>
                    <a:cubicBezTo>
                      <a:pt x="32" y="42"/>
                      <a:pt x="40" y="27"/>
                      <a:pt x="49" y="14"/>
                    </a:cubicBezTo>
                    <a:cubicBezTo>
                      <a:pt x="65" y="10"/>
                      <a:pt x="81" y="0"/>
                      <a:pt x="97" y="14"/>
                    </a:cubicBezTo>
                    <a:cubicBezTo>
                      <a:pt x="105" y="20"/>
                      <a:pt x="113" y="8"/>
                      <a:pt x="121" y="12"/>
                    </a:cubicBezTo>
                    <a:cubicBezTo>
                      <a:pt x="146" y="24"/>
                      <a:pt x="175" y="11"/>
                      <a:pt x="201" y="26"/>
                    </a:cubicBezTo>
                    <a:cubicBezTo>
                      <a:pt x="208" y="30"/>
                      <a:pt x="223" y="17"/>
                      <a:pt x="235" y="20"/>
                    </a:cubicBezTo>
                    <a:cubicBezTo>
                      <a:pt x="249" y="23"/>
                      <a:pt x="263" y="22"/>
                      <a:pt x="277" y="26"/>
                    </a:cubicBezTo>
                    <a:cubicBezTo>
                      <a:pt x="281" y="27"/>
                      <a:pt x="290" y="23"/>
                      <a:pt x="296" y="22"/>
                    </a:cubicBezTo>
                    <a:cubicBezTo>
                      <a:pt x="323" y="15"/>
                      <a:pt x="350" y="19"/>
                      <a:pt x="377" y="19"/>
                    </a:cubicBezTo>
                    <a:cubicBezTo>
                      <a:pt x="386" y="19"/>
                      <a:pt x="398" y="12"/>
                      <a:pt x="405" y="25"/>
                    </a:cubicBezTo>
                    <a:cubicBezTo>
                      <a:pt x="406" y="26"/>
                      <a:pt x="408" y="27"/>
                      <a:pt x="408" y="26"/>
                    </a:cubicBezTo>
                    <a:cubicBezTo>
                      <a:pt x="428" y="9"/>
                      <a:pt x="452" y="17"/>
                      <a:pt x="474" y="15"/>
                    </a:cubicBezTo>
                    <a:cubicBezTo>
                      <a:pt x="504" y="11"/>
                      <a:pt x="534" y="6"/>
                      <a:pt x="565" y="14"/>
                    </a:cubicBezTo>
                    <a:cubicBezTo>
                      <a:pt x="565" y="14"/>
                      <a:pt x="566" y="15"/>
                      <a:pt x="566" y="16"/>
                    </a:cubicBezTo>
                    <a:cubicBezTo>
                      <a:pt x="574" y="27"/>
                      <a:pt x="581" y="38"/>
                      <a:pt x="599" y="32"/>
                    </a:cubicBezTo>
                    <a:cubicBezTo>
                      <a:pt x="604" y="30"/>
                      <a:pt x="610" y="34"/>
                      <a:pt x="609" y="42"/>
                    </a:cubicBezTo>
                    <a:close/>
                  </a:path>
                </a:pathLst>
              </a:custGeom>
              <a:solidFill>
                <a:srgbClr val="97C5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8" name="Freeform 597">
                <a:extLst>
                  <a:ext uri="{FF2B5EF4-FFF2-40B4-BE49-F238E27FC236}">
                    <a16:creationId xmlns:a16="http://schemas.microsoft.com/office/drawing/2014/main" id="{055E04F8-239B-49B0-9176-28AC9F588C29}"/>
                  </a:ext>
                </a:extLst>
              </p:cNvPr>
              <p:cNvSpPr>
                <a:spLocks/>
              </p:cNvSpPr>
              <p:nvPr/>
            </p:nvSpPr>
            <p:spPr bwMode="auto">
              <a:xfrm>
                <a:off x="983" y="3330"/>
                <a:ext cx="499" cy="72"/>
              </a:xfrm>
              <a:custGeom>
                <a:avLst/>
                <a:gdLst>
                  <a:gd name="T0" fmla="*/ 29 w 444"/>
                  <a:gd name="T1" fmla="*/ 0 h 64"/>
                  <a:gd name="T2" fmla="*/ 45 w 444"/>
                  <a:gd name="T3" fmla="*/ 9 h 64"/>
                  <a:gd name="T4" fmla="*/ 66 w 444"/>
                  <a:gd name="T5" fmla="*/ 12 h 64"/>
                  <a:gd name="T6" fmla="*/ 167 w 444"/>
                  <a:gd name="T7" fmla="*/ 19 h 64"/>
                  <a:gd name="T8" fmla="*/ 177 w 444"/>
                  <a:gd name="T9" fmla="*/ 20 h 64"/>
                  <a:gd name="T10" fmla="*/ 269 w 444"/>
                  <a:gd name="T11" fmla="*/ 16 h 64"/>
                  <a:gd name="T12" fmla="*/ 401 w 444"/>
                  <a:gd name="T13" fmla="*/ 12 h 64"/>
                  <a:gd name="T14" fmla="*/ 422 w 444"/>
                  <a:gd name="T15" fmla="*/ 15 h 64"/>
                  <a:gd name="T16" fmla="*/ 420 w 444"/>
                  <a:gd name="T17" fmla="*/ 21 h 64"/>
                  <a:gd name="T18" fmla="*/ 421 w 444"/>
                  <a:gd name="T19" fmla="*/ 52 h 64"/>
                  <a:gd name="T20" fmla="*/ 311 w 444"/>
                  <a:gd name="T21" fmla="*/ 45 h 64"/>
                  <a:gd name="T22" fmla="*/ 193 w 444"/>
                  <a:gd name="T23" fmla="*/ 48 h 64"/>
                  <a:gd name="T24" fmla="*/ 134 w 444"/>
                  <a:gd name="T25" fmla="*/ 47 h 64"/>
                  <a:gd name="T26" fmla="*/ 32 w 444"/>
                  <a:gd name="T27" fmla="*/ 51 h 64"/>
                  <a:gd name="T28" fmla="*/ 8 w 444"/>
                  <a:gd name="T29" fmla="*/ 64 h 64"/>
                  <a:gd name="T30" fmla="*/ 0 w 444"/>
                  <a:gd name="T31" fmla="*/ 21 h 64"/>
                  <a:gd name="T32" fmla="*/ 29 w 444"/>
                  <a:gd name="T33"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44" h="64">
                    <a:moveTo>
                      <a:pt x="29" y="0"/>
                    </a:moveTo>
                    <a:cubicBezTo>
                      <a:pt x="33" y="6"/>
                      <a:pt x="35" y="16"/>
                      <a:pt x="45" y="9"/>
                    </a:cubicBezTo>
                    <a:cubicBezTo>
                      <a:pt x="51" y="14"/>
                      <a:pt x="59" y="11"/>
                      <a:pt x="66" y="12"/>
                    </a:cubicBezTo>
                    <a:cubicBezTo>
                      <a:pt x="100" y="13"/>
                      <a:pt x="134" y="10"/>
                      <a:pt x="167" y="19"/>
                    </a:cubicBezTo>
                    <a:cubicBezTo>
                      <a:pt x="170" y="20"/>
                      <a:pt x="174" y="21"/>
                      <a:pt x="177" y="20"/>
                    </a:cubicBezTo>
                    <a:cubicBezTo>
                      <a:pt x="207" y="11"/>
                      <a:pt x="238" y="18"/>
                      <a:pt x="269" y="16"/>
                    </a:cubicBezTo>
                    <a:cubicBezTo>
                      <a:pt x="313" y="13"/>
                      <a:pt x="357" y="13"/>
                      <a:pt x="401" y="12"/>
                    </a:cubicBezTo>
                    <a:cubicBezTo>
                      <a:pt x="408" y="12"/>
                      <a:pt x="416" y="10"/>
                      <a:pt x="422" y="15"/>
                    </a:cubicBezTo>
                    <a:cubicBezTo>
                      <a:pt x="422" y="18"/>
                      <a:pt x="417" y="19"/>
                      <a:pt x="420" y="21"/>
                    </a:cubicBezTo>
                    <a:cubicBezTo>
                      <a:pt x="444" y="36"/>
                      <a:pt x="444" y="39"/>
                      <a:pt x="421" y="52"/>
                    </a:cubicBezTo>
                    <a:cubicBezTo>
                      <a:pt x="385" y="44"/>
                      <a:pt x="348" y="42"/>
                      <a:pt x="311" y="45"/>
                    </a:cubicBezTo>
                    <a:cubicBezTo>
                      <a:pt x="272" y="48"/>
                      <a:pt x="233" y="47"/>
                      <a:pt x="193" y="48"/>
                    </a:cubicBezTo>
                    <a:cubicBezTo>
                      <a:pt x="174" y="49"/>
                      <a:pt x="154" y="46"/>
                      <a:pt x="134" y="47"/>
                    </a:cubicBezTo>
                    <a:cubicBezTo>
                      <a:pt x="100" y="47"/>
                      <a:pt x="65" y="34"/>
                      <a:pt x="32" y="51"/>
                    </a:cubicBezTo>
                    <a:cubicBezTo>
                      <a:pt x="24" y="55"/>
                      <a:pt x="7" y="43"/>
                      <a:pt x="8" y="64"/>
                    </a:cubicBezTo>
                    <a:cubicBezTo>
                      <a:pt x="5" y="50"/>
                      <a:pt x="3" y="35"/>
                      <a:pt x="0" y="21"/>
                    </a:cubicBezTo>
                    <a:cubicBezTo>
                      <a:pt x="4" y="6"/>
                      <a:pt x="20" y="8"/>
                      <a:pt x="29" y="0"/>
                    </a:cubicBezTo>
                    <a:close/>
                  </a:path>
                </a:pathLst>
              </a:custGeom>
              <a:solidFill>
                <a:srgbClr val="8CBFD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9" name="Freeform 598">
                <a:extLst>
                  <a:ext uri="{FF2B5EF4-FFF2-40B4-BE49-F238E27FC236}">
                    <a16:creationId xmlns:a16="http://schemas.microsoft.com/office/drawing/2014/main" id="{A4661BB2-9092-4A07-80B6-4423402AF86D}"/>
                  </a:ext>
                </a:extLst>
              </p:cNvPr>
              <p:cNvSpPr>
                <a:spLocks/>
              </p:cNvSpPr>
              <p:nvPr/>
            </p:nvSpPr>
            <p:spPr bwMode="auto">
              <a:xfrm>
                <a:off x="1055" y="3420"/>
                <a:ext cx="293" cy="52"/>
              </a:xfrm>
              <a:custGeom>
                <a:avLst/>
                <a:gdLst>
                  <a:gd name="T0" fmla="*/ 253 w 260"/>
                  <a:gd name="T1" fmla="*/ 4 h 46"/>
                  <a:gd name="T2" fmla="*/ 260 w 260"/>
                  <a:gd name="T3" fmla="*/ 7 h 46"/>
                  <a:gd name="T4" fmla="*/ 259 w 260"/>
                  <a:gd name="T5" fmla="*/ 12 h 46"/>
                  <a:gd name="T6" fmla="*/ 237 w 260"/>
                  <a:gd name="T7" fmla="*/ 34 h 46"/>
                  <a:gd name="T8" fmla="*/ 204 w 260"/>
                  <a:gd name="T9" fmla="*/ 41 h 46"/>
                  <a:gd name="T10" fmla="*/ 184 w 260"/>
                  <a:gd name="T11" fmla="*/ 46 h 46"/>
                  <a:gd name="T12" fmla="*/ 177 w 260"/>
                  <a:gd name="T13" fmla="*/ 44 h 46"/>
                  <a:gd name="T14" fmla="*/ 129 w 260"/>
                  <a:gd name="T15" fmla="*/ 35 h 46"/>
                  <a:gd name="T16" fmla="*/ 109 w 260"/>
                  <a:gd name="T17" fmla="*/ 36 h 46"/>
                  <a:gd name="T18" fmla="*/ 101 w 260"/>
                  <a:gd name="T19" fmla="*/ 36 h 46"/>
                  <a:gd name="T20" fmla="*/ 50 w 260"/>
                  <a:gd name="T21" fmla="*/ 39 h 46"/>
                  <a:gd name="T22" fmla="*/ 17 w 260"/>
                  <a:gd name="T23" fmla="*/ 38 h 46"/>
                  <a:gd name="T24" fmla="*/ 5 w 260"/>
                  <a:gd name="T25" fmla="*/ 27 h 46"/>
                  <a:gd name="T26" fmla="*/ 0 w 260"/>
                  <a:gd name="T27" fmla="*/ 14 h 46"/>
                  <a:gd name="T28" fmla="*/ 27 w 260"/>
                  <a:gd name="T29" fmla="*/ 11 h 46"/>
                  <a:gd name="T30" fmla="*/ 65 w 260"/>
                  <a:gd name="T31" fmla="*/ 8 h 46"/>
                  <a:gd name="T32" fmla="*/ 212 w 260"/>
                  <a:gd name="T33" fmla="*/ 4 h 46"/>
                  <a:gd name="T34" fmla="*/ 253 w 260"/>
                  <a:gd name="T35" fmla="*/ 4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0" h="46">
                    <a:moveTo>
                      <a:pt x="253" y="4"/>
                    </a:moveTo>
                    <a:cubicBezTo>
                      <a:pt x="255" y="5"/>
                      <a:pt x="258" y="5"/>
                      <a:pt x="260" y="7"/>
                    </a:cubicBezTo>
                    <a:cubicBezTo>
                      <a:pt x="260" y="8"/>
                      <a:pt x="260" y="11"/>
                      <a:pt x="259" y="12"/>
                    </a:cubicBezTo>
                    <a:cubicBezTo>
                      <a:pt x="242" y="9"/>
                      <a:pt x="250" y="33"/>
                      <a:pt x="237" y="34"/>
                    </a:cubicBezTo>
                    <a:cubicBezTo>
                      <a:pt x="226" y="35"/>
                      <a:pt x="215" y="35"/>
                      <a:pt x="204" y="41"/>
                    </a:cubicBezTo>
                    <a:cubicBezTo>
                      <a:pt x="197" y="41"/>
                      <a:pt x="187" y="28"/>
                      <a:pt x="184" y="46"/>
                    </a:cubicBezTo>
                    <a:cubicBezTo>
                      <a:pt x="182" y="45"/>
                      <a:pt x="179" y="45"/>
                      <a:pt x="177" y="44"/>
                    </a:cubicBezTo>
                    <a:cubicBezTo>
                      <a:pt x="162" y="36"/>
                      <a:pt x="147" y="26"/>
                      <a:pt x="129" y="35"/>
                    </a:cubicBezTo>
                    <a:cubicBezTo>
                      <a:pt x="122" y="37"/>
                      <a:pt x="116" y="37"/>
                      <a:pt x="109" y="36"/>
                    </a:cubicBezTo>
                    <a:cubicBezTo>
                      <a:pt x="106" y="36"/>
                      <a:pt x="104" y="36"/>
                      <a:pt x="101" y="36"/>
                    </a:cubicBezTo>
                    <a:cubicBezTo>
                      <a:pt x="84" y="32"/>
                      <a:pt x="67" y="36"/>
                      <a:pt x="50" y="39"/>
                    </a:cubicBezTo>
                    <a:cubicBezTo>
                      <a:pt x="39" y="41"/>
                      <a:pt x="29" y="36"/>
                      <a:pt x="17" y="38"/>
                    </a:cubicBezTo>
                    <a:cubicBezTo>
                      <a:pt x="11" y="40"/>
                      <a:pt x="8" y="32"/>
                      <a:pt x="5" y="27"/>
                    </a:cubicBezTo>
                    <a:cubicBezTo>
                      <a:pt x="4" y="22"/>
                      <a:pt x="0" y="19"/>
                      <a:pt x="0" y="14"/>
                    </a:cubicBezTo>
                    <a:cubicBezTo>
                      <a:pt x="8" y="5"/>
                      <a:pt x="19" y="11"/>
                      <a:pt x="27" y="11"/>
                    </a:cubicBezTo>
                    <a:cubicBezTo>
                      <a:pt x="40" y="11"/>
                      <a:pt x="52" y="10"/>
                      <a:pt x="65" y="8"/>
                    </a:cubicBezTo>
                    <a:cubicBezTo>
                      <a:pt x="114" y="3"/>
                      <a:pt x="163" y="7"/>
                      <a:pt x="212" y="4"/>
                    </a:cubicBezTo>
                    <a:cubicBezTo>
                      <a:pt x="225" y="3"/>
                      <a:pt x="239" y="0"/>
                      <a:pt x="253" y="4"/>
                    </a:cubicBezTo>
                    <a:close/>
                  </a:path>
                </a:pathLst>
              </a:custGeom>
              <a:solidFill>
                <a:srgbClr val="74B4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0" name="Freeform 599">
                <a:extLst>
                  <a:ext uri="{FF2B5EF4-FFF2-40B4-BE49-F238E27FC236}">
                    <a16:creationId xmlns:a16="http://schemas.microsoft.com/office/drawing/2014/main" id="{AA4F5736-33A0-4757-903E-B2574EE98CA2}"/>
                  </a:ext>
                </a:extLst>
              </p:cNvPr>
              <p:cNvSpPr>
                <a:spLocks/>
              </p:cNvSpPr>
              <p:nvPr/>
            </p:nvSpPr>
            <p:spPr bwMode="auto">
              <a:xfrm>
                <a:off x="1442" y="3345"/>
                <a:ext cx="182" cy="45"/>
              </a:xfrm>
              <a:custGeom>
                <a:avLst/>
                <a:gdLst>
                  <a:gd name="T0" fmla="*/ 13 w 162"/>
                  <a:gd name="T1" fmla="*/ 39 h 40"/>
                  <a:gd name="T2" fmla="*/ 18 w 162"/>
                  <a:gd name="T3" fmla="*/ 31 h 40"/>
                  <a:gd name="T4" fmla="*/ 25 w 162"/>
                  <a:gd name="T5" fmla="*/ 21 h 40"/>
                  <a:gd name="T6" fmla="*/ 13 w 162"/>
                  <a:gd name="T7" fmla="*/ 13 h 40"/>
                  <a:gd name="T8" fmla="*/ 2 w 162"/>
                  <a:gd name="T9" fmla="*/ 11 h 40"/>
                  <a:gd name="T10" fmla="*/ 14 w 162"/>
                  <a:gd name="T11" fmla="*/ 2 h 40"/>
                  <a:gd name="T12" fmla="*/ 130 w 162"/>
                  <a:gd name="T13" fmla="*/ 1 h 40"/>
                  <a:gd name="T14" fmla="*/ 153 w 162"/>
                  <a:gd name="T15" fmla="*/ 0 h 40"/>
                  <a:gd name="T16" fmla="*/ 162 w 162"/>
                  <a:gd name="T17" fmla="*/ 27 h 40"/>
                  <a:gd name="T18" fmla="*/ 123 w 162"/>
                  <a:gd name="T19" fmla="*/ 30 h 40"/>
                  <a:gd name="T20" fmla="*/ 35 w 162"/>
                  <a:gd name="T21" fmla="*/ 39 h 40"/>
                  <a:gd name="T22" fmla="*/ 13 w 162"/>
                  <a:gd name="T23" fmla="*/ 39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2" h="40">
                    <a:moveTo>
                      <a:pt x="13" y="39"/>
                    </a:moveTo>
                    <a:cubicBezTo>
                      <a:pt x="13" y="36"/>
                      <a:pt x="14" y="33"/>
                      <a:pt x="18" y="31"/>
                    </a:cubicBezTo>
                    <a:cubicBezTo>
                      <a:pt x="23" y="30"/>
                      <a:pt x="28" y="26"/>
                      <a:pt x="25" y="21"/>
                    </a:cubicBezTo>
                    <a:cubicBezTo>
                      <a:pt x="23" y="17"/>
                      <a:pt x="18" y="12"/>
                      <a:pt x="13" y="13"/>
                    </a:cubicBezTo>
                    <a:cubicBezTo>
                      <a:pt x="9" y="13"/>
                      <a:pt x="3" y="20"/>
                      <a:pt x="2" y="11"/>
                    </a:cubicBezTo>
                    <a:cubicBezTo>
                      <a:pt x="0" y="2"/>
                      <a:pt x="9" y="4"/>
                      <a:pt x="14" y="2"/>
                    </a:cubicBezTo>
                    <a:cubicBezTo>
                      <a:pt x="53" y="8"/>
                      <a:pt x="91" y="3"/>
                      <a:pt x="130" y="1"/>
                    </a:cubicBezTo>
                    <a:cubicBezTo>
                      <a:pt x="137" y="0"/>
                      <a:pt x="145" y="0"/>
                      <a:pt x="153" y="0"/>
                    </a:cubicBezTo>
                    <a:cubicBezTo>
                      <a:pt x="157" y="9"/>
                      <a:pt x="159" y="18"/>
                      <a:pt x="162" y="27"/>
                    </a:cubicBezTo>
                    <a:cubicBezTo>
                      <a:pt x="150" y="37"/>
                      <a:pt x="136" y="29"/>
                      <a:pt x="123" y="30"/>
                    </a:cubicBezTo>
                    <a:cubicBezTo>
                      <a:pt x="94" y="32"/>
                      <a:pt x="64" y="32"/>
                      <a:pt x="35" y="39"/>
                    </a:cubicBezTo>
                    <a:cubicBezTo>
                      <a:pt x="28" y="40"/>
                      <a:pt x="20" y="39"/>
                      <a:pt x="13" y="39"/>
                    </a:cubicBezTo>
                    <a:close/>
                  </a:path>
                </a:pathLst>
              </a:custGeom>
              <a:solidFill>
                <a:srgbClr val="6BB0C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1" name="Freeform 600">
                <a:extLst>
                  <a:ext uri="{FF2B5EF4-FFF2-40B4-BE49-F238E27FC236}">
                    <a16:creationId xmlns:a16="http://schemas.microsoft.com/office/drawing/2014/main" id="{DF08E277-EC3C-4DDE-9526-4632416713A5}"/>
                  </a:ext>
                </a:extLst>
              </p:cNvPr>
              <p:cNvSpPr>
                <a:spLocks/>
              </p:cNvSpPr>
              <p:nvPr/>
            </p:nvSpPr>
            <p:spPr bwMode="auto">
              <a:xfrm>
                <a:off x="683" y="3417"/>
                <a:ext cx="212" cy="64"/>
              </a:xfrm>
              <a:custGeom>
                <a:avLst/>
                <a:gdLst>
                  <a:gd name="T0" fmla="*/ 0 w 188"/>
                  <a:gd name="T1" fmla="*/ 43 h 57"/>
                  <a:gd name="T2" fmla="*/ 49 w 188"/>
                  <a:gd name="T3" fmla="*/ 25 h 57"/>
                  <a:gd name="T4" fmla="*/ 12 w 188"/>
                  <a:gd name="T5" fmla="*/ 19 h 57"/>
                  <a:gd name="T6" fmla="*/ 43 w 188"/>
                  <a:gd name="T7" fmla="*/ 17 h 57"/>
                  <a:gd name="T8" fmla="*/ 78 w 188"/>
                  <a:gd name="T9" fmla="*/ 15 h 57"/>
                  <a:gd name="T10" fmla="*/ 106 w 188"/>
                  <a:gd name="T11" fmla="*/ 21 h 57"/>
                  <a:gd name="T12" fmla="*/ 115 w 188"/>
                  <a:gd name="T13" fmla="*/ 23 h 57"/>
                  <a:gd name="T14" fmla="*/ 188 w 188"/>
                  <a:gd name="T15" fmla="*/ 15 h 57"/>
                  <a:gd name="T16" fmla="*/ 154 w 188"/>
                  <a:gd name="T17" fmla="*/ 24 h 57"/>
                  <a:gd name="T18" fmla="*/ 123 w 188"/>
                  <a:gd name="T19" fmla="*/ 34 h 57"/>
                  <a:gd name="T20" fmla="*/ 125 w 188"/>
                  <a:gd name="T21" fmla="*/ 36 h 57"/>
                  <a:gd name="T22" fmla="*/ 128 w 188"/>
                  <a:gd name="T23" fmla="*/ 39 h 57"/>
                  <a:gd name="T24" fmla="*/ 109 w 188"/>
                  <a:gd name="T25" fmla="*/ 54 h 57"/>
                  <a:gd name="T26" fmla="*/ 52 w 188"/>
                  <a:gd name="T27" fmla="*/ 51 h 57"/>
                  <a:gd name="T28" fmla="*/ 48 w 188"/>
                  <a:gd name="T29" fmla="*/ 51 h 57"/>
                  <a:gd name="T30" fmla="*/ 0 w 188"/>
                  <a:gd name="T31" fmla="*/ 43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8" h="57">
                    <a:moveTo>
                      <a:pt x="0" y="43"/>
                    </a:moveTo>
                    <a:cubicBezTo>
                      <a:pt x="16" y="37"/>
                      <a:pt x="36" y="43"/>
                      <a:pt x="49" y="25"/>
                    </a:cubicBezTo>
                    <a:cubicBezTo>
                      <a:pt x="37" y="19"/>
                      <a:pt x="23" y="28"/>
                      <a:pt x="12" y="19"/>
                    </a:cubicBezTo>
                    <a:cubicBezTo>
                      <a:pt x="22" y="13"/>
                      <a:pt x="31" y="11"/>
                      <a:pt x="43" y="17"/>
                    </a:cubicBezTo>
                    <a:cubicBezTo>
                      <a:pt x="53" y="21"/>
                      <a:pt x="66" y="16"/>
                      <a:pt x="78" y="15"/>
                    </a:cubicBezTo>
                    <a:cubicBezTo>
                      <a:pt x="88" y="15"/>
                      <a:pt x="98" y="13"/>
                      <a:pt x="106" y="21"/>
                    </a:cubicBezTo>
                    <a:cubicBezTo>
                      <a:pt x="108" y="23"/>
                      <a:pt x="111" y="26"/>
                      <a:pt x="115" y="23"/>
                    </a:cubicBezTo>
                    <a:cubicBezTo>
                      <a:pt x="137" y="0"/>
                      <a:pt x="163" y="12"/>
                      <a:pt x="188" y="15"/>
                    </a:cubicBezTo>
                    <a:cubicBezTo>
                      <a:pt x="177" y="18"/>
                      <a:pt x="169" y="36"/>
                      <a:pt x="154" y="24"/>
                    </a:cubicBezTo>
                    <a:cubicBezTo>
                      <a:pt x="147" y="35"/>
                      <a:pt x="136" y="37"/>
                      <a:pt x="123" y="34"/>
                    </a:cubicBezTo>
                    <a:cubicBezTo>
                      <a:pt x="124" y="36"/>
                      <a:pt x="125" y="35"/>
                      <a:pt x="125" y="36"/>
                    </a:cubicBezTo>
                    <a:cubicBezTo>
                      <a:pt x="126" y="37"/>
                      <a:pt x="127" y="37"/>
                      <a:pt x="128" y="39"/>
                    </a:cubicBezTo>
                    <a:cubicBezTo>
                      <a:pt x="129" y="54"/>
                      <a:pt x="125" y="57"/>
                      <a:pt x="109" y="54"/>
                    </a:cubicBezTo>
                    <a:cubicBezTo>
                      <a:pt x="91" y="49"/>
                      <a:pt x="71" y="45"/>
                      <a:pt x="52" y="51"/>
                    </a:cubicBezTo>
                    <a:cubicBezTo>
                      <a:pt x="51" y="51"/>
                      <a:pt x="50" y="51"/>
                      <a:pt x="48" y="51"/>
                    </a:cubicBezTo>
                    <a:cubicBezTo>
                      <a:pt x="33" y="53"/>
                      <a:pt x="7" y="48"/>
                      <a:pt x="0" y="43"/>
                    </a:cubicBezTo>
                    <a:close/>
                  </a:path>
                </a:pathLst>
              </a:custGeom>
              <a:solidFill>
                <a:srgbClr val="7FBD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2" name="Freeform 601">
                <a:extLst>
                  <a:ext uri="{FF2B5EF4-FFF2-40B4-BE49-F238E27FC236}">
                    <a16:creationId xmlns:a16="http://schemas.microsoft.com/office/drawing/2014/main" id="{CA21BDB5-28E0-48E9-91CC-95E575BAC9E9}"/>
                  </a:ext>
                </a:extLst>
              </p:cNvPr>
              <p:cNvSpPr>
                <a:spLocks/>
              </p:cNvSpPr>
              <p:nvPr/>
            </p:nvSpPr>
            <p:spPr bwMode="auto">
              <a:xfrm>
                <a:off x="816" y="3427"/>
                <a:ext cx="249" cy="48"/>
              </a:xfrm>
              <a:custGeom>
                <a:avLst/>
                <a:gdLst>
                  <a:gd name="T0" fmla="*/ 6 w 222"/>
                  <a:gd name="T1" fmla="*/ 30 h 43"/>
                  <a:gd name="T2" fmla="*/ 3 w 222"/>
                  <a:gd name="T3" fmla="*/ 23 h 43"/>
                  <a:gd name="T4" fmla="*/ 36 w 222"/>
                  <a:gd name="T5" fmla="*/ 10 h 43"/>
                  <a:gd name="T6" fmla="*/ 70 w 222"/>
                  <a:gd name="T7" fmla="*/ 6 h 43"/>
                  <a:gd name="T8" fmla="*/ 190 w 222"/>
                  <a:gd name="T9" fmla="*/ 2 h 43"/>
                  <a:gd name="T10" fmla="*/ 214 w 222"/>
                  <a:gd name="T11" fmla="*/ 10 h 43"/>
                  <a:gd name="T12" fmla="*/ 222 w 222"/>
                  <a:gd name="T13" fmla="*/ 18 h 43"/>
                  <a:gd name="T14" fmla="*/ 203 w 222"/>
                  <a:gd name="T15" fmla="*/ 33 h 43"/>
                  <a:gd name="T16" fmla="*/ 149 w 222"/>
                  <a:gd name="T17" fmla="*/ 25 h 43"/>
                  <a:gd name="T18" fmla="*/ 110 w 222"/>
                  <a:gd name="T19" fmla="*/ 19 h 43"/>
                  <a:gd name="T20" fmla="*/ 78 w 222"/>
                  <a:gd name="T21" fmla="*/ 30 h 43"/>
                  <a:gd name="T22" fmla="*/ 78 w 222"/>
                  <a:gd name="T23" fmla="*/ 30 h 43"/>
                  <a:gd name="T24" fmla="*/ 6 w 222"/>
                  <a:gd name="T25" fmla="*/ 3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22" h="43">
                    <a:moveTo>
                      <a:pt x="6" y="30"/>
                    </a:moveTo>
                    <a:cubicBezTo>
                      <a:pt x="6" y="27"/>
                      <a:pt x="0" y="23"/>
                      <a:pt x="3" y="23"/>
                    </a:cubicBezTo>
                    <a:cubicBezTo>
                      <a:pt x="16" y="22"/>
                      <a:pt x="28" y="22"/>
                      <a:pt x="36" y="10"/>
                    </a:cubicBezTo>
                    <a:cubicBezTo>
                      <a:pt x="49" y="22"/>
                      <a:pt x="58" y="0"/>
                      <a:pt x="70" y="6"/>
                    </a:cubicBezTo>
                    <a:cubicBezTo>
                      <a:pt x="110" y="0"/>
                      <a:pt x="150" y="4"/>
                      <a:pt x="190" y="2"/>
                    </a:cubicBezTo>
                    <a:cubicBezTo>
                      <a:pt x="197" y="6"/>
                      <a:pt x="207" y="2"/>
                      <a:pt x="214" y="10"/>
                    </a:cubicBezTo>
                    <a:cubicBezTo>
                      <a:pt x="219" y="10"/>
                      <a:pt x="222" y="13"/>
                      <a:pt x="222" y="18"/>
                    </a:cubicBezTo>
                    <a:cubicBezTo>
                      <a:pt x="219" y="28"/>
                      <a:pt x="217" y="40"/>
                      <a:pt x="203" y="33"/>
                    </a:cubicBezTo>
                    <a:cubicBezTo>
                      <a:pt x="186" y="24"/>
                      <a:pt x="167" y="27"/>
                      <a:pt x="149" y="25"/>
                    </a:cubicBezTo>
                    <a:cubicBezTo>
                      <a:pt x="136" y="23"/>
                      <a:pt x="123" y="24"/>
                      <a:pt x="110" y="19"/>
                    </a:cubicBezTo>
                    <a:cubicBezTo>
                      <a:pt x="97" y="13"/>
                      <a:pt x="91" y="31"/>
                      <a:pt x="78" y="30"/>
                    </a:cubicBezTo>
                    <a:cubicBezTo>
                      <a:pt x="78" y="30"/>
                      <a:pt x="78" y="30"/>
                      <a:pt x="78" y="30"/>
                    </a:cubicBezTo>
                    <a:cubicBezTo>
                      <a:pt x="54" y="30"/>
                      <a:pt x="30" y="43"/>
                      <a:pt x="6" y="30"/>
                    </a:cubicBezTo>
                    <a:close/>
                  </a:path>
                </a:pathLst>
              </a:custGeom>
              <a:solidFill>
                <a:srgbClr val="66AC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3" name="Freeform 602">
                <a:extLst>
                  <a:ext uri="{FF2B5EF4-FFF2-40B4-BE49-F238E27FC236}">
                    <a16:creationId xmlns:a16="http://schemas.microsoft.com/office/drawing/2014/main" id="{59C4998B-2D44-4321-9E02-6A7F32006E84}"/>
                  </a:ext>
                </a:extLst>
              </p:cNvPr>
              <p:cNvSpPr>
                <a:spLocks/>
              </p:cNvSpPr>
              <p:nvPr/>
            </p:nvSpPr>
            <p:spPr bwMode="auto">
              <a:xfrm>
                <a:off x="1623" y="3337"/>
                <a:ext cx="266" cy="43"/>
              </a:xfrm>
              <a:custGeom>
                <a:avLst/>
                <a:gdLst>
                  <a:gd name="T0" fmla="*/ 104 w 237"/>
                  <a:gd name="T1" fmla="*/ 2 h 38"/>
                  <a:gd name="T2" fmla="*/ 86 w 237"/>
                  <a:gd name="T3" fmla="*/ 19 h 38"/>
                  <a:gd name="T4" fmla="*/ 114 w 237"/>
                  <a:gd name="T5" fmla="*/ 27 h 38"/>
                  <a:gd name="T6" fmla="*/ 124 w 237"/>
                  <a:gd name="T7" fmla="*/ 25 h 38"/>
                  <a:gd name="T8" fmla="*/ 161 w 237"/>
                  <a:gd name="T9" fmla="*/ 24 h 38"/>
                  <a:gd name="T10" fmla="*/ 207 w 237"/>
                  <a:gd name="T11" fmla="*/ 21 h 38"/>
                  <a:gd name="T12" fmla="*/ 237 w 237"/>
                  <a:gd name="T13" fmla="*/ 26 h 38"/>
                  <a:gd name="T14" fmla="*/ 195 w 237"/>
                  <a:gd name="T15" fmla="*/ 33 h 38"/>
                  <a:gd name="T16" fmla="*/ 65 w 237"/>
                  <a:gd name="T17" fmla="*/ 36 h 38"/>
                  <a:gd name="T18" fmla="*/ 40 w 237"/>
                  <a:gd name="T19" fmla="*/ 34 h 38"/>
                  <a:gd name="T20" fmla="*/ 62 w 237"/>
                  <a:gd name="T21" fmla="*/ 14 h 38"/>
                  <a:gd name="T22" fmla="*/ 0 w 237"/>
                  <a:gd name="T23" fmla="*/ 7 h 38"/>
                  <a:gd name="T24" fmla="*/ 104 w 237"/>
                  <a:gd name="T25" fmla="*/ 2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7" h="38">
                    <a:moveTo>
                      <a:pt x="104" y="2"/>
                    </a:moveTo>
                    <a:cubicBezTo>
                      <a:pt x="97" y="6"/>
                      <a:pt x="87" y="8"/>
                      <a:pt x="86" y="19"/>
                    </a:cubicBezTo>
                    <a:cubicBezTo>
                      <a:pt x="97" y="17"/>
                      <a:pt x="102" y="34"/>
                      <a:pt x="114" y="27"/>
                    </a:cubicBezTo>
                    <a:cubicBezTo>
                      <a:pt x="117" y="26"/>
                      <a:pt x="122" y="27"/>
                      <a:pt x="124" y="25"/>
                    </a:cubicBezTo>
                    <a:cubicBezTo>
                      <a:pt x="136" y="15"/>
                      <a:pt x="148" y="22"/>
                      <a:pt x="161" y="24"/>
                    </a:cubicBezTo>
                    <a:cubicBezTo>
                      <a:pt x="176" y="26"/>
                      <a:pt x="192" y="29"/>
                      <a:pt x="207" y="21"/>
                    </a:cubicBezTo>
                    <a:cubicBezTo>
                      <a:pt x="217" y="16"/>
                      <a:pt x="226" y="26"/>
                      <a:pt x="237" y="26"/>
                    </a:cubicBezTo>
                    <a:cubicBezTo>
                      <a:pt x="224" y="38"/>
                      <a:pt x="208" y="35"/>
                      <a:pt x="195" y="33"/>
                    </a:cubicBezTo>
                    <a:cubicBezTo>
                      <a:pt x="151" y="28"/>
                      <a:pt x="108" y="34"/>
                      <a:pt x="65" y="36"/>
                    </a:cubicBezTo>
                    <a:cubicBezTo>
                      <a:pt x="56" y="37"/>
                      <a:pt x="49" y="32"/>
                      <a:pt x="40" y="34"/>
                    </a:cubicBezTo>
                    <a:cubicBezTo>
                      <a:pt x="42" y="21"/>
                      <a:pt x="58" y="25"/>
                      <a:pt x="62" y="14"/>
                    </a:cubicBezTo>
                    <a:cubicBezTo>
                      <a:pt x="40" y="19"/>
                      <a:pt x="19" y="25"/>
                      <a:pt x="0" y="7"/>
                    </a:cubicBezTo>
                    <a:cubicBezTo>
                      <a:pt x="35" y="5"/>
                      <a:pt x="69" y="0"/>
                      <a:pt x="104" y="2"/>
                    </a:cubicBezTo>
                    <a:close/>
                  </a:path>
                </a:pathLst>
              </a:custGeom>
              <a:solidFill>
                <a:srgbClr val="73B3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4" name="Freeform 603">
                <a:extLst>
                  <a:ext uri="{FF2B5EF4-FFF2-40B4-BE49-F238E27FC236}">
                    <a16:creationId xmlns:a16="http://schemas.microsoft.com/office/drawing/2014/main" id="{6B2F9E3A-4290-4ECB-B8CE-1664F300202F}"/>
                  </a:ext>
                </a:extLst>
              </p:cNvPr>
              <p:cNvSpPr>
                <a:spLocks/>
              </p:cNvSpPr>
              <p:nvPr/>
            </p:nvSpPr>
            <p:spPr bwMode="auto">
              <a:xfrm>
                <a:off x="1612" y="3343"/>
                <a:ext cx="95" cy="40"/>
              </a:xfrm>
              <a:custGeom>
                <a:avLst/>
                <a:gdLst>
                  <a:gd name="T0" fmla="*/ 10 w 85"/>
                  <a:gd name="T1" fmla="*/ 2 h 36"/>
                  <a:gd name="T2" fmla="*/ 65 w 85"/>
                  <a:gd name="T3" fmla="*/ 5 h 36"/>
                  <a:gd name="T4" fmla="*/ 85 w 85"/>
                  <a:gd name="T5" fmla="*/ 10 h 36"/>
                  <a:gd name="T6" fmla="*/ 50 w 85"/>
                  <a:gd name="T7" fmla="*/ 29 h 36"/>
                  <a:gd name="T8" fmla="*/ 11 w 85"/>
                  <a:gd name="T9" fmla="*/ 29 h 36"/>
                  <a:gd name="T10" fmla="*/ 2 w 85"/>
                  <a:gd name="T11" fmla="*/ 2 h 36"/>
                  <a:gd name="T12" fmla="*/ 10 w 85"/>
                  <a:gd name="T13" fmla="*/ 2 h 36"/>
                </a:gdLst>
                <a:ahLst/>
                <a:cxnLst>
                  <a:cxn ang="0">
                    <a:pos x="T0" y="T1"/>
                  </a:cxn>
                  <a:cxn ang="0">
                    <a:pos x="T2" y="T3"/>
                  </a:cxn>
                  <a:cxn ang="0">
                    <a:pos x="T4" y="T5"/>
                  </a:cxn>
                  <a:cxn ang="0">
                    <a:pos x="T6" y="T7"/>
                  </a:cxn>
                  <a:cxn ang="0">
                    <a:pos x="T8" y="T9"/>
                  </a:cxn>
                  <a:cxn ang="0">
                    <a:pos x="T10" y="T11"/>
                  </a:cxn>
                  <a:cxn ang="0">
                    <a:pos x="T12" y="T13"/>
                  </a:cxn>
                </a:cxnLst>
                <a:rect l="0" t="0" r="r" b="b"/>
                <a:pathLst>
                  <a:path w="85" h="36">
                    <a:moveTo>
                      <a:pt x="10" y="2"/>
                    </a:moveTo>
                    <a:cubicBezTo>
                      <a:pt x="28" y="7"/>
                      <a:pt x="46" y="13"/>
                      <a:pt x="65" y="5"/>
                    </a:cubicBezTo>
                    <a:cubicBezTo>
                      <a:pt x="72" y="2"/>
                      <a:pt x="79" y="0"/>
                      <a:pt x="85" y="10"/>
                    </a:cubicBezTo>
                    <a:cubicBezTo>
                      <a:pt x="73" y="16"/>
                      <a:pt x="62" y="23"/>
                      <a:pt x="50" y="29"/>
                    </a:cubicBezTo>
                    <a:cubicBezTo>
                      <a:pt x="37" y="36"/>
                      <a:pt x="24" y="27"/>
                      <a:pt x="11" y="29"/>
                    </a:cubicBezTo>
                    <a:cubicBezTo>
                      <a:pt x="0" y="23"/>
                      <a:pt x="1" y="12"/>
                      <a:pt x="2" y="2"/>
                    </a:cubicBezTo>
                    <a:cubicBezTo>
                      <a:pt x="5" y="2"/>
                      <a:pt x="7" y="2"/>
                      <a:pt x="10" y="2"/>
                    </a:cubicBezTo>
                    <a:close/>
                  </a:path>
                </a:pathLst>
              </a:custGeom>
              <a:solidFill>
                <a:srgbClr val="449B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5" name="Freeform 604">
                <a:extLst>
                  <a:ext uri="{FF2B5EF4-FFF2-40B4-BE49-F238E27FC236}">
                    <a16:creationId xmlns:a16="http://schemas.microsoft.com/office/drawing/2014/main" id="{D779EA04-6E4F-456D-850D-E01770E619ED}"/>
                  </a:ext>
                </a:extLst>
              </p:cNvPr>
              <p:cNvSpPr>
                <a:spLocks/>
              </p:cNvSpPr>
              <p:nvPr/>
            </p:nvSpPr>
            <p:spPr bwMode="auto">
              <a:xfrm>
                <a:off x="1920" y="3408"/>
                <a:ext cx="143" cy="40"/>
              </a:xfrm>
              <a:custGeom>
                <a:avLst/>
                <a:gdLst>
                  <a:gd name="T0" fmla="*/ 128 w 128"/>
                  <a:gd name="T1" fmla="*/ 11 h 36"/>
                  <a:gd name="T2" fmla="*/ 120 w 128"/>
                  <a:gd name="T3" fmla="*/ 15 h 36"/>
                  <a:gd name="T4" fmla="*/ 40 w 128"/>
                  <a:gd name="T5" fmla="*/ 20 h 36"/>
                  <a:gd name="T6" fmla="*/ 32 w 128"/>
                  <a:gd name="T7" fmla="*/ 20 h 36"/>
                  <a:gd name="T8" fmla="*/ 0 w 128"/>
                  <a:gd name="T9" fmla="*/ 15 h 36"/>
                  <a:gd name="T10" fmla="*/ 0 w 128"/>
                  <a:gd name="T11" fmla="*/ 15 h 36"/>
                  <a:gd name="T12" fmla="*/ 21 w 128"/>
                  <a:gd name="T13" fmla="*/ 9 h 36"/>
                  <a:gd name="T14" fmla="*/ 114 w 128"/>
                  <a:gd name="T15" fmla="*/ 6 h 36"/>
                  <a:gd name="T16" fmla="*/ 128 w 128"/>
                  <a:gd name="T17" fmla="*/ 1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8" h="36">
                    <a:moveTo>
                      <a:pt x="128" y="11"/>
                    </a:moveTo>
                    <a:cubicBezTo>
                      <a:pt x="125" y="11"/>
                      <a:pt x="122" y="12"/>
                      <a:pt x="120" y="15"/>
                    </a:cubicBezTo>
                    <a:cubicBezTo>
                      <a:pt x="94" y="23"/>
                      <a:pt x="67" y="26"/>
                      <a:pt x="40" y="20"/>
                    </a:cubicBezTo>
                    <a:cubicBezTo>
                      <a:pt x="37" y="19"/>
                      <a:pt x="34" y="18"/>
                      <a:pt x="32" y="20"/>
                    </a:cubicBezTo>
                    <a:cubicBezTo>
                      <a:pt x="19" y="36"/>
                      <a:pt x="10" y="25"/>
                      <a:pt x="0" y="15"/>
                    </a:cubicBezTo>
                    <a:cubicBezTo>
                      <a:pt x="0" y="15"/>
                      <a:pt x="0" y="15"/>
                      <a:pt x="0" y="15"/>
                    </a:cubicBezTo>
                    <a:cubicBezTo>
                      <a:pt x="3" y="0"/>
                      <a:pt x="15" y="10"/>
                      <a:pt x="21" y="9"/>
                    </a:cubicBezTo>
                    <a:cubicBezTo>
                      <a:pt x="52" y="7"/>
                      <a:pt x="83" y="7"/>
                      <a:pt x="114" y="6"/>
                    </a:cubicBezTo>
                    <a:cubicBezTo>
                      <a:pt x="119" y="6"/>
                      <a:pt x="125" y="5"/>
                      <a:pt x="128" y="11"/>
                    </a:cubicBezTo>
                    <a:close/>
                  </a:path>
                </a:pathLst>
              </a:custGeom>
              <a:solidFill>
                <a:srgbClr val="97C5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6" name="Freeform 605">
                <a:extLst>
                  <a:ext uri="{FF2B5EF4-FFF2-40B4-BE49-F238E27FC236}">
                    <a16:creationId xmlns:a16="http://schemas.microsoft.com/office/drawing/2014/main" id="{2802E28F-328E-4D43-AC42-3505B50DC56C}"/>
                  </a:ext>
                </a:extLst>
              </p:cNvPr>
              <p:cNvSpPr>
                <a:spLocks/>
              </p:cNvSpPr>
              <p:nvPr/>
            </p:nvSpPr>
            <p:spPr bwMode="auto">
              <a:xfrm>
                <a:off x="2095" y="3335"/>
                <a:ext cx="153" cy="33"/>
              </a:xfrm>
              <a:custGeom>
                <a:avLst/>
                <a:gdLst>
                  <a:gd name="T0" fmla="*/ 0 w 136"/>
                  <a:gd name="T1" fmla="*/ 20 h 30"/>
                  <a:gd name="T2" fmla="*/ 44 w 136"/>
                  <a:gd name="T3" fmla="*/ 13 h 30"/>
                  <a:gd name="T4" fmla="*/ 110 w 136"/>
                  <a:gd name="T5" fmla="*/ 4 h 30"/>
                  <a:gd name="T6" fmla="*/ 136 w 136"/>
                  <a:gd name="T7" fmla="*/ 12 h 30"/>
                  <a:gd name="T8" fmla="*/ 62 w 136"/>
                  <a:gd name="T9" fmla="*/ 26 h 30"/>
                  <a:gd name="T10" fmla="*/ 29 w 136"/>
                  <a:gd name="T11" fmla="*/ 23 h 30"/>
                  <a:gd name="T12" fmla="*/ 0 w 136"/>
                  <a:gd name="T13" fmla="*/ 20 h 30"/>
                </a:gdLst>
                <a:ahLst/>
                <a:cxnLst>
                  <a:cxn ang="0">
                    <a:pos x="T0" y="T1"/>
                  </a:cxn>
                  <a:cxn ang="0">
                    <a:pos x="T2" y="T3"/>
                  </a:cxn>
                  <a:cxn ang="0">
                    <a:pos x="T4" y="T5"/>
                  </a:cxn>
                  <a:cxn ang="0">
                    <a:pos x="T6" y="T7"/>
                  </a:cxn>
                  <a:cxn ang="0">
                    <a:pos x="T8" y="T9"/>
                  </a:cxn>
                  <a:cxn ang="0">
                    <a:pos x="T10" y="T11"/>
                  </a:cxn>
                  <a:cxn ang="0">
                    <a:pos x="T12" y="T13"/>
                  </a:cxn>
                </a:cxnLst>
                <a:rect l="0" t="0" r="r" b="b"/>
                <a:pathLst>
                  <a:path w="136" h="30">
                    <a:moveTo>
                      <a:pt x="0" y="20"/>
                    </a:moveTo>
                    <a:cubicBezTo>
                      <a:pt x="13" y="10"/>
                      <a:pt x="29" y="21"/>
                      <a:pt x="44" y="13"/>
                    </a:cubicBezTo>
                    <a:cubicBezTo>
                      <a:pt x="64" y="3"/>
                      <a:pt x="88" y="17"/>
                      <a:pt x="110" y="4"/>
                    </a:cubicBezTo>
                    <a:cubicBezTo>
                      <a:pt x="115" y="0"/>
                      <a:pt x="127" y="9"/>
                      <a:pt x="136" y="12"/>
                    </a:cubicBezTo>
                    <a:cubicBezTo>
                      <a:pt x="111" y="17"/>
                      <a:pt x="86" y="13"/>
                      <a:pt x="62" y="26"/>
                    </a:cubicBezTo>
                    <a:cubicBezTo>
                      <a:pt x="53" y="30"/>
                      <a:pt x="40" y="26"/>
                      <a:pt x="29" y="23"/>
                    </a:cubicBezTo>
                    <a:cubicBezTo>
                      <a:pt x="20" y="21"/>
                      <a:pt x="10" y="20"/>
                      <a:pt x="0" y="20"/>
                    </a:cubicBezTo>
                    <a:close/>
                  </a:path>
                </a:pathLst>
              </a:custGeom>
              <a:solidFill>
                <a:srgbClr val="84BC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7" name="Freeform 606">
                <a:extLst>
                  <a:ext uri="{FF2B5EF4-FFF2-40B4-BE49-F238E27FC236}">
                    <a16:creationId xmlns:a16="http://schemas.microsoft.com/office/drawing/2014/main" id="{562D0DB6-45A0-486C-A66F-F750B22731E0}"/>
                  </a:ext>
                </a:extLst>
              </p:cNvPr>
              <p:cNvSpPr>
                <a:spLocks/>
              </p:cNvSpPr>
              <p:nvPr/>
            </p:nvSpPr>
            <p:spPr bwMode="auto">
              <a:xfrm>
                <a:off x="557" y="3428"/>
                <a:ext cx="140" cy="13"/>
              </a:xfrm>
              <a:custGeom>
                <a:avLst/>
                <a:gdLst>
                  <a:gd name="T0" fmla="*/ 124 w 124"/>
                  <a:gd name="T1" fmla="*/ 9 h 12"/>
                  <a:gd name="T2" fmla="*/ 0 w 124"/>
                  <a:gd name="T3" fmla="*/ 9 h 12"/>
                  <a:gd name="T4" fmla="*/ 68 w 124"/>
                  <a:gd name="T5" fmla="*/ 5 h 12"/>
                  <a:gd name="T6" fmla="*/ 115 w 124"/>
                  <a:gd name="T7" fmla="*/ 2 h 12"/>
                  <a:gd name="T8" fmla="*/ 124 w 124"/>
                  <a:gd name="T9" fmla="*/ 9 h 12"/>
                </a:gdLst>
                <a:ahLst/>
                <a:cxnLst>
                  <a:cxn ang="0">
                    <a:pos x="T0" y="T1"/>
                  </a:cxn>
                  <a:cxn ang="0">
                    <a:pos x="T2" y="T3"/>
                  </a:cxn>
                  <a:cxn ang="0">
                    <a:pos x="T4" y="T5"/>
                  </a:cxn>
                  <a:cxn ang="0">
                    <a:pos x="T6" y="T7"/>
                  </a:cxn>
                  <a:cxn ang="0">
                    <a:pos x="T8" y="T9"/>
                  </a:cxn>
                </a:cxnLst>
                <a:rect l="0" t="0" r="r" b="b"/>
                <a:pathLst>
                  <a:path w="124" h="12">
                    <a:moveTo>
                      <a:pt x="124" y="9"/>
                    </a:moveTo>
                    <a:cubicBezTo>
                      <a:pt x="83" y="12"/>
                      <a:pt x="41" y="10"/>
                      <a:pt x="0" y="9"/>
                    </a:cubicBezTo>
                    <a:cubicBezTo>
                      <a:pt x="22" y="0"/>
                      <a:pt x="45" y="7"/>
                      <a:pt x="68" y="5"/>
                    </a:cubicBezTo>
                    <a:cubicBezTo>
                      <a:pt x="84" y="4"/>
                      <a:pt x="99" y="7"/>
                      <a:pt x="115" y="2"/>
                    </a:cubicBezTo>
                    <a:cubicBezTo>
                      <a:pt x="120" y="0"/>
                      <a:pt x="124" y="3"/>
                      <a:pt x="124" y="9"/>
                    </a:cubicBezTo>
                    <a:close/>
                  </a:path>
                </a:pathLst>
              </a:custGeom>
              <a:solidFill>
                <a:srgbClr val="7FBD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16" name="Group 808">
              <a:extLst>
                <a:ext uri="{FF2B5EF4-FFF2-40B4-BE49-F238E27FC236}">
                  <a16:creationId xmlns:a16="http://schemas.microsoft.com/office/drawing/2014/main" id="{B7872FE4-6716-4E99-B4D0-B87FAD802B61}"/>
                </a:ext>
              </a:extLst>
            </p:cNvPr>
            <p:cNvGrpSpPr>
              <a:grpSpLocks/>
            </p:cNvGrpSpPr>
            <p:nvPr/>
          </p:nvGrpSpPr>
          <p:grpSpPr bwMode="auto">
            <a:xfrm>
              <a:off x="188" y="531"/>
              <a:ext cx="2207" cy="3749"/>
              <a:chOff x="188" y="531"/>
              <a:chExt cx="2207" cy="3749"/>
            </a:xfrm>
          </p:grpSpPr>
          <p:sp>
            <p:nvSpPr>
              <p:cNvPr id="128" name="Freeform 608">
                <a:extLst>
                  <a:ext uri="{FF2B5EF4-FFF2-40B4-BE49-F238E27FC236}">
                    <a16:creationId xmlns:a16="http://schemas.microsoft.com/office/drawing/2014/main" id="{6119FBC3-30F0-4D2C-9EFB-0AE78869E3CF}"/>
                  </a:ext>
                </a:extLst>
              </p:cNvPr>
              <p:cNvSpPr>
                <a:spLocks/>
              </p:cNvSpPr>
              <p:nvPr/>
            </p:nvSpPr>
            <p:spPr bwMode="auto">
              <a:xfrm>
                <a:off x="1029" y="3429"/>
                <a:ext cx="99" cy="12"/>
              </a:xfrm>
              <a:custGeom>
                <a:avLst/>
                <a:gdLst>
                  <a:gd name="T0" fmla="*/ 24 w 88"/>
                  <a:gd name="T1" fmla="*/ 8 h 11"/>
                  <a:gd name="T2" fmla="*/ 0 w 88"/>
                  <a:gd name="T3" fmla="*/ 0 h 11"/>
                  <a:gd name="T4" fmla="*/ 88 w 88"/>
                  <a:gd name="T5" fmla="*/ 0 h 11"/>
                  <a:gd name="T6" fmla="*/ 34 w 88"/>
                  <a:gd name="T7" fmla="*/ 5 h 11"/>
                  <a:gd name="T8" fmla="*/ 24 w 88"/>
                  <a:gd name="T9" fmla="*/ 8 h 11"/>
                </a:gdLst>
                <a:ahLst/>
                <a:cxnLst>
                  <a:cxn ang="0">
                    <a:pos x="T0" y="T1"/>
                  </a:cxn>
                  <a:cxn ang="0">
                    <a:pos x="T2" y="T3"/>
                  </a:cxn>
                  <a:cxn ang="0">
                    <a:pos x="T4" y="T5"/>
                  </a:cxn>
                  <a:cxn ang="0">
                    <a:pos x="T6" y="T7"/>
                  </a:cxn>
                  <a:cxn ang="0">
                    <a:pos x="T8" y="T9"/>
                  </a:cxn>
                </a:cxnLst>
                <a:rect l="0" t="0" r="r" b="b"/>
                <a:pathLst>
                  <a:path w="88" h="11">
                    <a:moveTo>
                      <a:pt x="24" y="8"/>
                    </a:moveTo>
                    <a:cubicBezTo>
                      <a:pt x="15" y="8"/>
                      <a:pt x="7" y="5"/>
                      <a:pt x="0" y="0"/>
                    </a:cubicBezTo>
                    <a:cubicBezTo>
                      <a:pt x="29" y="0"/>
                      <a:pt x="59" y="0"/>
                      <a:pt x="88" y="0"/>
                    </a:cubicBezTo>
                    <a:cubicBezTo>
                      <a:pt x="71" y="11"/>
                      <a:pt x="52" y="6"/>
                      <a:pt x="34" y="5"/>
                    </a:cubicBezTo>
                    <a:cubicBezTo>
                      <a:pt x="30" y="5"/>
                      <a:pt x="27" y="4"/>
                      <a:pt x="24" y="8"/>
                    </a:cubicBezTo>
                    <a:close/>
                  </a:path>
                </a:pathLst>
              </a:custGeom>
              <a:solidFill>
                <a:srgbClr val="9BC8D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9" name="Freeform 609">
                <a:extLst>
                  <a:ext uri="{FF2B5EF4-FFF2-40B4-BE49-F238E27FC236}">
                    <a16:creationId xmlns:a16="http://schemas.microsoft.com/office/drawing/2014/main" id="{6127AED7-9817-45DD-A57E-3630C2318140}"/>
                  </a:ext>
                </a:extLst>
              </p:cNvPr>
              <p:cNvSpPr>
                <a:spLocks/>
              </p:cNvSpPr>
              <p:nvPr/>
            </p:nvSpPr>
            <p:spPr bwMode="auto">
              <a:xfrm>
                <a:off x="361" y="3847"/>
                <a:ext cx="1317" cy="49"/>
              </a:xfrm>
              <a:custGeom>
                <a:avLst/>
                <a:gdLst>
                  <a:gd name="T0" fmla="*/ 7 w 1172"/>
                  <a:gd name="T1" fmla="*/ 24 h 44"/>
                  <a:gd name="T2" fmla="*/ 22 w 1172"/>
                  <a:gd name="T3" fmla="*/ 6 h 44"/>
                  <a:gd name="T4" fmla="*/ 39 w 1172"/>
                  <a:gd name="T5" fmla="*/ 0 h 44"/>
                  <a:gd name="T6" fmla="*/ 169 w 1172"/>
                  <a:gd name="T7" fmla="*/ 6 h 44"/>
                  <a:gd name="T8" fmla="*/ 300 w 1172"/>
                  <a:gd name="T9" fmla="*/ 5 h 44"/>
                  <a:gd name="T10" fmla="*/ 491 w 1172"/>
                  <a:gd name="T11" fmla="*/ 12 h 44"/>
                  <a:gd name="T12" fmla="*/ 585 w 1172"/>
                  <a:gd name="T13" fmla="*/ 13 h 44"/>
                  <a:gd name="T14" fmla="*/ 708 w 1172"/>
                  <a:gd name="T15" fmla="*/ 17 h 44"/>
                  <a:gd name="T16" fmla="*/ 768 w 1172"/>
                  <a:gd name="T17" fmla="*/ 18 h 44"/>
                  <a:gd name="T18" fmla="*/ 895 w 1172"/>
                  <a:gd name="T19" fmla="*/ 16 h 44"/>
                  <a:gd name="T20" fmla="*/ 1088 w 1172"/>
                  <a:gd name="T21" fmla="*/ 16 h 44"/>
                  <a:gd name="T22" fmla="*/ 1131 w 1172"/>
                  <a:gd name="T23" fmla="*/ 21 h 44"/>
                  <a:gd name="T24" fmla="*/ 1147 w 1172"/>
                  <a:gd name="T25" fmla="*/ 16 h 44"/>
                  <a:gd name="T26" fmla="*/ 1149 w 1172"/>
                  <a:gd name="T27" fmla="*/ 17 h 44"/>
                  <a:gd name="T28" fmla="*/ 1170 w 1172"/>
                  <a:gd name="T29" fmla="*/ 29 h 44"/>
                  <a:gd name="T30" fmla="*/ 1148 w 1172"/>
                  <a:gd name="T31" fmla="*/ 37 h 44"/>
                  <a:gd name="T32" fmla="*/ 1115 w 1172"/>
                  <a:gd name="T33" fmla="*/ 40 h 44"/>
                  <a:gd name="T34" fmla="*/ 828 w 1172"/>
                  <a:gd name="T35" fmla="*/ 39 h 44"/>
                  <a:gd name="T36" fmla="*/ 728 w 1172"/>
                  <a:gd name="T37" fmla="*/ 39 h 44"/>
                  <a:gd name="T38" fmla="*/ 624 w 1172"/>
                  <a:gd name="T39" fmla="*/ 37 h 44"/>
                  <a:gd name="T40" fmla="*/ 448 w 1172"/>
                  <a:gd name="T41" fmla="*/ 34 h 44"/>
                  <a:gd name="T42" fmla="*/ 387 w 1172"/>
                  <a:gd name="T43" fmla="*/ 28 h 44"/>
                  <a:gd name="T44" fmla="*/ 349 w 1172"/>
                  <a:gd name="T45" fmla="*/ 32 h 44"/>
                  <a:gd name="T46" fmla="*/ 256 w 1172"/>
                  <a:gd name="T47" fmla="*/ 33 h 44"/>
                  <a:gd name="T48" fmla="*/ 136 w 1172"/>
                  <a:gd name="T49" fmla="*/ 29 h 44"/>
                  <a:gd name="T50" fmla="*/ 103 w 1172"/>
                  <a:gd name="T51" fmla="*/ 28 h 44"/>
                  <a:gd name="T52" fmla="*/ 63 w 1172"/>
                  <a:gd name="T53" fmla="*/ 24 h 44"/>
                  <a:gd name="T54" fmla="*/ 7 w 1172"/>
                  <a:gd name="T55" fmla="*/ 2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172" h="44">
                    <a:moveTo>
                      <a:pt x="7" y="24"/>
                    </a:moveTo>
                    <a:cubicBezTo>
                      <a:pt x="0" y="8"/>
                      <a:pt x="11" y="7"/>
                      <a:pt x="22" y="6"/>
                    </a:cubicBezTo>
                    <a:cubicBezTo>
                      <a:pt x="29" y="6"/>
                      <a:pt x="37" y="12"/>
                      <a:pt x="39" y="0"/>
                    </a:cubicBezTo>
                    <a:cubicBezTo>
                      <a:pt x="82" y="2"/>
                      <a:pt x="126" y="4"/>
                      <a:pt x="169" y="6"/>
                    </a:cubicBezTo>
                    <a:cubicBezTo>
                      <a:pt x="212" y="7"/>
                      <a:pt x="256" y="2"/>
                      <a:pt x="300" y="5"/>
                    </a:cubicBezTo>
                    <a:cubicBezTo>
                      <a:pt x="363" y="10"/>
                      <a:pt x="427" y="5"/>
                      <a:pt x="491" y="12"/>
                    </a:cubicBezTo>
                    <a:cubicBezTo>
                      <a:pt x="522" y="15"/>
                      <a:pt x="554" y="13"/>
                      <a:pt x="585" y="13"/>
                    </a:cubicBezTo>
                    <a:cubicBezTo>
                      <a:pt x="626" y="14"/>
                      <a:pt x="667" y="10"/>
                      <a:pt x="708" y="17"/>
                    </a:cubicBezTo>
                    <a:cubicBezTo>
                      <a:pt x="727" y="20"/>
                      <a:pt x="749" y="20"/>
                      <a:pt x="768" y="18"/>
                    </a:cubicBezTo>
                    <a:cubicBezTo>
                      <a:pt x="811" y="13"/>
                      <a:pt x="853" y="17"/>
                      <a:pt x="895" y="16"/>
                    </a:cubicBezTo>
                    <a:cubicBezTo>
                      <a:pt x="959" y="15"/>
                      <a:pt x="1024" y="16"/>
                      <a:pt x="1088" y="16"/>
                    </a:cubicBezTo>
                    <a:cubicBezTo>
                      <a:pt x="1102" y="16"/>
                      <a:pt x="1117" y="13"/>
                      <a:pt x="1131" y="21"/>
                    </a:cubicBezTo>
                    <a:cubicBezTo>
                      <a:pt x="1137" y="25"/>
                      <a:pt x="1141" y="16"/>
                      <a:pt x="1147" y="16"/>
                    </a:cubicBezTo>
                    <a:cubicBezTo>
                      <a:pt x="1148" y="17"/>
                      <a:pt x="1148" y="17"/>
                      <a:pt x="1149" y="17"/>
                    </a:cubicBezTo>
                    <a:cubicBezTo>
                      <a:pt x="1156" y="21"/>
                      <a:pt x="1172" y="12"/>
                      <a:pt x="1170" y="29"/>
                    </a:cubicBezTo>
                    <a:cubicBezTo>
                      <a:pt x="1168" y="44"/>
                      <a:pt x="1155" y="38"/>
                      <a:pt x="1148" y="37"/>
                    </a:cubicBezTo>
                    <a:cubicBezTo>
                      <a:pt x="1136" y="36"/>
                      <a:pt x="1126" y="42"/>
                      <a:pt x="1115" y="40"/>
                    </a:cubicBezTo>
                    <a:cubicBezTo>
                      <a:pt x="1019" y="42"/>
                      <a:pt x="924" y="41"/>
                      <a:pt x="828" y="39"/>
                    </a:cubicBezTo>
                    <a:cubicBezTo>
                      <a:pt x="795" y="38"/>
                      <a:pt x="761" y="40"/>
                      <a:pt x="728" y="39"/>
                    </a:cubicBezTo>
                    <a:cubicBezTo>
                      <a:pt x="693" y="39"/>
                      <a:pt x="658" y="35"/>
                      <a:pt x="624" y="37"/>
                    </a:cubicBezTo>
                    <a:cubicBezTo>
                      <a:pt x="565" y="42"/>
                      <a:pt x="506" y="37"/>
                      <a:pt x="448" y="34"/>
                    </a:cubicBezTo>
                    <a:cubicBezTo>
                      <a:pt x="428" y="33"/>
                      <a:pt x="408" y="34"/>
                      <a:pt x="387" y="28"/>
                    </a:cubicBezTo>
                    <a:cubicBezTo>
                      <a:pt x="377" y="25"/>
                      <a:pt x="362" y="32"/>
                      <a:pt x="349" y="32"/>
                    </a:cubicBezTo>
                    <a:cubicBezTo>
                      <a:pt x="318" y="32"/>
                      <a:pt x="287" y="35"/>
                      <a:pt x="256" y="33"/>
                    </a:cubicBezTo>
                    <a:cubicBezTo>
                      <a:pt x="216" y="30"/>
                      <a:pt x="176" y="36"/>
                      <a:pt x="136" y="29"/>
                    </a:cubicBezTo>
                    <a:cubicBezTo>
                      <a:pt x="125" y="28"/>
                      <a:pt x="114" y="32"/>
                      <a:pt x="103" y="28"/>
                    </a:cubicBezTo>
                    <a:cubicBezTo>
                      <a:pt x="90" y="22"/>
                      <a:pt x="76" y="28"/>
                      <a:pt x="63" y="24"/>
                    </a:cubicBezTo>
                    <a:cubicBezTo>
                      <a:pt x="44" y="24"/>
                      <a:pt x="26" y="24"/>
                      <a:pt x="7" y="24"/>
                    </a:cubicBezTo>
                    <a:close/>
                  </a:path>
                </a:pathLst>
              </a:custGeom>
              <a:solidFill>
                <a:srgbClr val="56A0B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0" name="Freeform 610">
                <a:extLst>
                  <a:ext uri="{FF2B5EF4-FFF2-40B4-BE49-F238E27FC236}">
                    <a16:creationId xmlns:a16="http://schemas.microsoft.com/office/drawing/2014/main" id="{1A575A10-8AB6-4AD1-BCC9-6226FED3BE41}"/>
                  </a:ext>
                </a:extLst>
              </p:cNvPr>
              <p:cNvSpPr>
                <a:spLocks/>
              </p:cNvSpPr>
              <p:nvPr/>
            </p:nvSpPr>
            <p:spPr bwMode="auto">
              <a:xfrm>
                <a:off x="1738" y="3840"/>
                <a:ext cx="645" cy="53"/>
              </a:xfrm>
              <a:custGeom>
                <a:avLst/>
                <a:gdLst>
                  <a:gd name="T0" fmla="*/ 573 w 574"/>
                  <a:gd name="T1" fmla="*/ 0 h 47"/>
                  <a:gd name="T2" fmla="*/ 555 w 574"/>
                  <a:gd name="T3" fmla="*/ 9 h 47"/>
                  <a:gd name="T4" fmla="*/ 574 w 574"/>
                  <a:gd name="T5" fmla="*/ 27 h 47"/>
                  <a:gd name="T6" fmla="*/ 521 w 574"/>
                  <a:gd name="T7" fmla="*/ 30 h 47"/>
                  <a:gd name="T8" fmla="*/ 343 w 574"/>
                  <a:gd name="T9" fmla="*/ 37 h 47"/>
                  <a:gd name="T10" fmla="*/ 210 w 574"/>
                  <a:gd name="T11" fmla="*/ 41 h 47"/>
                  <a:gd name="T12" fmla="*/ 55 w 574"/>
                  <a:gd name="T13" fmla="*/ 44 h 47"/>
                  <a:gd name="T14" fmla="*/ 10 w 574"/>
                  <a:gd name="T15" fmla="*/ 46 h 47"/>
                  <a:gd name="T16" fmla="*/ 1 w 574"/>
                  <a:gd name="T17" fmla="*/ 36 h 47"/>
                  <a:gd name="T18" fmla="*/ 0 w 574"/>
                  <a:gd name="T19" fmla="*/ 31 h 47"/>
                  <a:gd name="T20" fmla="*/ 7 w 574"/>
                  <a:gd name="T21" fmla="*/ 25 h 47"/>
                  <a:gd name="T22" fmla="*/ 133 w 574"/>
                  <a:gd name="T23" fmla="*/ 22 h 47"/>
                  <a:gd name="T24" fmla="*/ 321 w 574"/>
                  <a:gd name="T25" fmla="*/ 15 h 47"/>
                  <a:gd name="T26" fmla="*/ 406 w 574"/>
                  <a:gd name="T27" fmla="*/ 14 h 47"/>
                  <a:gd name="T28" fmla="*/ 396 w 574"/>
                  <a:gd name="T29" fmla="*/ 21 h 47"/>
                  <a:gd name="T30" fmla="*/ 375 w 574"/>
                  <a:gd name="T31" fmla="*/ 26 h 47"/>
                  <a:gd name="T32" fmla="*/ 413 w 574"/>
                  <a:gd name="T33" fmla="*/ 14 h 47"/>
                  <a:gd name="T34" fmla="*/ 438 w 574"/>
                  <a:gd name="T35" fmla="*/ 14 h 47"/>
                  <a:gd name="T36" fmla="*/ 435 w 574"/>
                  <a:gd name="T37" fmla="*/ 20 h 47"/>
                  <a:gd name="T38" fmla="*/ 442 w 574"/>
                  <a:gd name="T39" fmla="*/ 20 h 47"/>
                  <a:gd name="T40" fmla="*/ 464 w 574"/>
                  <a:gd name="T41" fmla="*/ 17 h 47"/>
                  <a:gd name="T42" fmla="*/ 537 w 574"/>
                  <a:gd name="T43" fmla="*/ 18 h 47"/>
                  <a:gd name="T44" fmla="*/ 513 w 574"/>
                  <a:gd name="T45" fmla="*/ 10 h 47"/>
                  <a:gd name="T46" fmla="*/ 573 w 574"/>
                  <a:gd name="T47"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74" h="47">
                    <a:moveTo>
                      <a:pt x="573" y="0"/>
                    </a:moveTo>
                    <a:cubicBezTo>
                      <a:pt x="571" y="11"/>
                      <a:pt x="562" y="6"/>
                      <a:pt x="555" y="9"/>
                    </a:cubicBezTo>
                    <a:cubicBezTo>
                      <a:pt x="559" y="18"/>
                      <a:pt x="572" y="17"/>
                      <a:pt x="574" y="27"/>
                    </a:cubicBezTo>
                    <a:cubicBezTo>
                      <a:pt x="557" y="33"/>
                      <a:pt x="538" y="31"/>
                      <a:pt x="521" y="30"/>
                    </a:cubicBezTo>
                    <a:cubicBezTo>
                      <a:pt x="462" y="27"/>
                      <a:pt x="403" y="39"/>
                      <a:pt x="343" y="37"/>
                    </a:cubicBezTo>
                    <a:cubicBezTo>
                      <a:pt x="299" y="36"/>
                      <a:pt x="254" y="36"/>
                      <a:pt x="210" y="41"/>
                    </a:cubicBezTo>
                    <a:cubicBezTo>
                      <a:pt x="158" y="47"/>
                      <a:pt x="107" y="39"/>
                      <a:pt x="55" y="44"/>
                    </a:cubicBezTo>
                    <a:cubicBezTo>
                      <a:pt x="40" y="46"/>
                      <a:pt x="25" y="45"/>
                      <a:pt x="10" y="46"/>
                    </a:cubicBezTo>
                    <a:cubicBezTo>
                      <a:pt x="7" y="43"/>
                      <a:pt x="4" y="40"/>
                      <a:pt x="1" y="36"/>
                    </a:cubicBezTo>
                    <a:cubicBezTo>
                      <a:pt x="0" y="34"/>
                      <a:pt x="0" y="33"/>
                      <a:pt x="0" y="31"/>
                    </a:cubicBezTo>
                    <a:cubicBezTo>
                      <a:pt x="0" y="27"/>
                      <a:pt x="1" y="23"/>
                      <a:pt x="7" y="25"/>
                    </a:cubicBezTo>
                    <a:cubicBezTo>
                      <a:pt x="49" y="19"/>
                      <a:pt x="91" y="24"/>
                      <a:pt x="133" y="22"/>
                    </a:cubicBezTo>
                    <a:cubicBezTo>
                      <a:pt x="196" y="18"/>
                      <a:pt x="258" y="16"/>
                      <a:pt x="321" y="15"/>
                    </a:cubicBezTo>
                    <a:cubicBezTo>
                      <a:pt x="349" y="15"/>
                      <a:pt x="378" y="8"/>
                      <a:pt x="406" y="14"/>
                    </a:cubicBezTo>
                    <a:cubicBezTo>
                      <a:pt x="407" y="23"/>
                      <a:pt x="400" y="20"/>
                      <a:pt x="396" y="21"/>
                    </a:cubicBezTo>
                    <a:cubicBezTo>
                      <a:pt x="389" y="23"/>
                      <a:pt x="382" y="21"/>
                      <a:pt x="375" y="26"/>
                    </a:cubicBezTo>
                    <a:cubicBezTo>
                      <a:pt x="388" y="21"/>
                      <a:pt x="404" y="27"/>
                      <a:pt x="413" y="14"/>
                    </a:cubicBezTo>
                    <a:cubicBezTo>
                      <a:pt x="422" y="12"/>
                      <a:pt x="430" y="12"/>
                      <a:pt x="438" y="14"/>
                    </a:cubicBezTo>
                    <a:cubicBezTo>
                      <a:pt x="439" y="17"/>
                      <a:pt x="435" y="19"/>
                      <a:pt x="435" y="20"/>
                    </a:cubicBezTo>
                    <a:cubicBezTo>
                      <a:pt x="437" y="24"/>
                      <a:pt x="439" y="23"/>
                      <a:pt x="442" y="20"/>
                    </a:cubicBezTo>
                    <a:cubicBezTo>
                      <a:pt x="448" y="13"/>
                      <a:pt x="456" y="15"/>
                      <a:pt x="464" y="17"/>
                    </a:cubicBezTo>
                    <a:cubicBezTo>
                      <a:pt x="487" y="23"/>
                      <a:pt x="511" y="21"/>
                      <a:pt x="537" y="18"/>
                    </a:cubicBezTo>
                    <a:cubicBezTo>
                      <a:pt x="528" y="12"/>
                      <a:pt x="519" y="17"/>
                      <a:pt x="513" y="10"/>
                    </a:cubicBezTo>
                    <a:cubicBezTo>
                      <a:pt x="532" y="2"/>
                      <a:pt x="553" y="6"/>
                      <a:pt x="573" y="0"/>
                    </a:cubicBezTo>
                    <a:close/>
                  </a:path>
                </a:pathLst>
              </a:custGeom>
              <a:solidFill>
                <a:srgbClr val="539EB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1" name="Freeform 611">
                <a:extLst>
                  <a:ext uri="{FF2B5EF4-FFF2-40B4-BE49-F238E27FC236}">
                    <a16:creationId xmlns:a16="http://schemas.microsoft.com/office/drawing/2014/main" id="{7B32B3F3-1023-4876-8A6C-2D46CCF1E524}"/>
                  </a:ext>
                </a:extLst>
              </p:cNvPr>
              <p:cNvSpPr>
                <a:spLocks/>
              </p:cNvSpPr>
              <p:nvPr/>
            </p:nvSpPr>
            <p:spPr bwMode="auto">
              <a:xfrm>
                <a:off x="571" y="3780"/>
                <a:ext cx="184" cy="37"/>
              </a:xfrm>
              <a:custGeom>
                <a:avLst/>
                <a:gdLst>
                  <a:gd name="T0" fmla="*/ 148 w 164"/>
                  <a:gd name="T1" fmla="*/ 12 h 33"/>
                  <a:gd name="T2" fmla="*/ 164 w 164"/>
                  <a:gd name="T3" fmla="*/ 24 h 33"/>
                  <a:gd name="T4" fmla="*/ 88 w 164"/>
                  <a:gd name="T5" fmla="*/ 26 h 33"/>
                  <a:gd name="T6" fmla="*/ 49 w 164"/>
                  <a:gd name="T7" fmla="*/ 29 h 33"/>
                  <a:gd name="T8" fmla="*/ 0 w 164"/>
                  <a:gd name="T9" fmla="*/ 17 h 33"/>
                  <a:gd name="T10" fmla="*/ 27 w 164"/>
                  <a:gd name="T11" fmla="*/ 10 h 33"/>
                  <a:gd name="T12" fmla="*/ 55 w 164"/>
                  <a:gd name="T13" fmla="*/ 14 h 33"/>
                  <a:gd name="T14" fmla="*/ 87 w 164"/>
                  <a:gd name="T15" fmla="*/ 18 h 33"/>
                  <a:gd name="T16" fmla="*/ 126 w 164"/>
                  <a:gd name="T17" fmla="*/ 11 h 33"/>
                  <a:gd name="T18" fmla="*/ 145 w 164"/>
                  <a:gd name="T19" fmla="*/ 2 h 33"/>
                  <a:gd name="T20" fmla="*/ 133 w 164"/>
                  <a:gd name="T21" fmla="*/ 22 h 33"/>
                  <a:gd name="T22" fmla="*/ 148 w 164"/>
                  <a:gd name="T23" fmla="*/ 12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4" h="33">
                    <a:moveTo>
                      <a:pt x="148" y="12"/>
                    </a:moveTo>
                    <a:cubicBezTo>
                      <a:pt x="151" y="19"/>
                      <a:pt x="156" y="24"/>
                      <a:pt x="164" y="24"/>
                    </a:cubicBezTo>
                    <a:cubicBezTo>
                      <a:pt x="139" y="33"/>
                      <a:pt x="113" y="29"/>
                      <a:pt x="88" y="26"/>
                    </a:cubicBezTo>
                    <a:cubicBezTo>
                      <a:pt x="74" y="25"/>
                      <a:pt x="62" y="28"/>
                      <a:pt x="49" y="29"/>
                    </a:cubicBezTo>
                    <a:cubicBezTo>
                      <a:pt x="31" y="29"/>
                      <a:pt x="15" y="29"/>
                      <a:pt x="0" y="17"/>
                    </a:cubicBezTo>
                    <a:cubicBezTo>
                      <a:pt x="13" y="0"/>
                      <a:pt x="12" y="3"/>
                      <a:pt x="27" y="10"/>
                    </a:cubicBezTo>
                    <a:cubicBezTo>
                      <a:pt x="32" y="13"/>
                      <a:pt x="42" y="23"/>
                      <a:pt x="55" y="14"/>
                    </a:cubicBezTo>
                    <a:cubicBezTo>
                      <a:pt x="61" y="9"/>
                      <a:pt x="76" y="8"/>
                      <a:pt x="87" y="18"/>
                    </a:cubicBezTo>
                    <a:cubicBezTo>
                      <a:pt x="102" y="31"/>
                      <a:pt x="115" y="22"/>
                      <a:pt x="126" y="11"/>
                    </a:cubicBezTo>
                    <a:cubicBezTo>
                      <a:pt x="132" y="6"/>
                      <a:pt x="136" y="0"/>
                      <a:pt x="145" y="2"/>
                    </a:cubicBezTo>
                    <a:cubicBezTo>
                      <a:pt x="144" y="10"/>
                      <a:pt x="133" y="12"/>
                      <a:pt x="133" y="22"/>
                    </a:cubicBezTo>
                    <a:cubicBezTo>
                      <a:pt x="142" y="23"/>
                      <a:pt x="142" y="13"/>
                      <a:pt x="148" y="12"/>
                    </a:cubicBezTo>
                    <a:close/>
                  </a:path>
                </a:pathLst>
              </a:custGeom>
              <a:solidFill>
                <a:srgbClr val="9CC8D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2" name="Freeform 612">
                <a:extLst>
                  <a:ext uri="{FF2B5EF4-FFF2-40B4-BE49-F238E27FC236}">
                    <a16:creationId xmlns:a16="http://schemas.microsoft.com/office/drawing/2014/main" id="{90BA2E40-BDCA-414A-BBC9-8B411F5FBF49}"/>
                  </a:ext>
                </a:extLst>
              </p:cNvPr>
              <p:cNvSpPr>
                <a:spLocks/>
              </p:cNvSpPr>
              <p:nvPr/>
            </p:nvSpPr>
            <p:spPr bwMode="auto">
              <a:xfrm>
                <a:off x="1614" y="3857"/>
                <a:ext cx="135" cy="39"/>
              </a:xfrm>
              <a:custGeom>
                <a:avLst/>
                <a:gdLst>
                  <a:gd name="T0" fmla="*/ 112 w 120"/>
                  <a:gd name="T1" fmla="*/ 19 h 35"/>
                  <a:gd name="T2" fmla="*/ 120 w 120"/>
                  <a:gd name="T3" fmla="*/ 31 h 35"/>
                  <a:gd name="T4" fmla="*/ 9 w 120"/>
                  <a:gd name="T5" fmla="*/ 34 h 35"/>
                  <a:gd name="T6" fmla="*/ 0 w 120"/>
                  <a:gd name="T7" fmla="*/ 31 h 35"/>
                  <a:gd name="T8" fmla="*/ 35 w 120"/>
                  <a:gd name="T9" fmla="*/ 27 h 35"/>
                  <a:gd name="T10" fmla="*/ 51 w 120"/>
                  <a:gd name="T11" fmla="*/ 19 h 35"/>
                  <a:gd name="T12" fmla="*/ 37 w 120"/>
                  <a:gd name="T13" fmla="*/ 10 h 35"/>
                  <a:gd name="T14" fmla="*/ 32 w 120"/>
                  <a:gd name="T15" fmla="*/ 7 h 35"/>
                  <a:gd name="T16" fmla="*/ 117 w 120"/>
                  <a:gd name="T17" fmla="*/ 10 h 35"/>
                  <a:gd name="T18" fmla="*/ 112 w 120"/>
                  <a:gd name="T19" fmla="*/ 19 h 35"/>
                  <a:gd name="T20" fmla="*/ 110 w 120"/>
                  <a:gd name="T21" fmla="*/ 22 h 35"/>
                  <a:gd name="T22" fmla="*/ 103 w 120"/>
                  <a:gd name="T23" fmla="*/ 23 h 35"/>
                  <a:gd name="T24" fmla="*/ 110 w 120"/>
                  <a:gd name="T25" fmla="*/ 22 h 35"/>
                  <a:gd name="T26" fmla="*/ 112 w 120"/>
                  <a:gd name="T27" fmla="*/ 19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0" h="35">
                    <a:moveTo>
                      <a:pt x="112" y="19"/>
                    </a:moveTo>
                    <a:cubicBezTo>
                      <a:pt x="120" y="19"/>
                      <a:pt x="120" y="25"/>
                      <a:pt x="120" y="31"/>
                    </a:cubicBezTo>
                    <a:cubicBezTo>
                      <a:pt x="83" y="33"/>
                      <a:pt x="46" y="28"/>
                      <a:pt x="9" y="34"/>
                    </a:cubicBezTo>
                    <a:cubicBezTo>
                      <a:pt x="6" y="35"/>
                      <a:pt x="3" y="32"/>
                      <a:pt x="0" y="31"/>
                    </a:cubicBezTo>
                    <a:cubicBezTo>
                      <a:pt x="11" y="26"/>
                      <a:pt x="22" y="24"/>
                      <a:pt x="35" y="27"/>
                    </a:cubicBezTo>
                    <a:cubicBezTo>
                      <a:pt x="41" y="28"/>
                      <a:pt x="51" y="30"/>
                      <a:pt x="51" y="19"/>
                    </a:cubicBezTo>
                    <a:cubicBezTo>
                      <a:pt x="52" y="8"/>
                      <a:pt x="42" y="12"/>
                      <a:pt x="37" y="10"/>
                    </a:cubicBezTo>
                    <a:cubicBezTo>
                      <a:pt x="35" y="10"/>
                      <a:pt x="34" y="8"/>
                      <a:pt x="32" y="7"/>
                    </a:cubicBezTo>
                    <a:cubicBezTo>
                      <a:pt x="60" y="9"/>
                      <a:pt x="89" y="0"/>
                      <a:pt x="117" y="10"/>
                    </a:cubicBezTo>
                    <a:cubicBezTo>
                      <a:pt x="113" y="12"/>
                      <a:pt x="112" y="15"/>
                      <a:pt x="112" y="19"/>
                    </a:cubicBezTo>
                    <a:cubicBezTo>
                      <a:pt x="111" y="20"/>
                      <a:pt x="110" y="21"/>
                      <a:pt x="110" y="22"/>
                    </a:cubicBezTo>
                    <a:cubicBezTo>
                      <a:pt x="107" y="25"/>
                      <a:pt x="105" y="23"/>
                      <a:pt x="103" y="23"/>
                    </a:cubicBezTo>
                    <a:cubicBezTo>
                      <a:pt x="105" y="24"/>
                      <a:pt x="108" y="25"/>
                      <a:pt x="110" y="22"/>
                    </a:cubicBezTo>
                    <a:cubicBezTo>
                      <a:pt x="110" y="21"/>
                      <a:pt x="111" y="20"/>
                      <a:pt x="112" y="19"/>
                    </a:cubicBezTo>
                    <a:close/>
                  </a:path>
                </a:pathLst>
              </a:custGeom>
              <a:solidFill>
                <a:srgbClr val="7AB2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3" name="Freeform 613">
                <a:extLst>
                  <a:ext uri="{FF2B5EF4-FFF2-40B4-BE49-F238E27FC236}">
                    <a16:creationId xmlns:a16="http://schemas.microsoft.com/office/drawing/2014/main" id="{8E0363C5-FF86-4D51-A548-5C0EDAF9E93D}"/>
                  </a:ext>
                </a:extLst>
              </p:cNvPr>
              <p:cNvSpPr>
                <a:spLocks/>
              </p:cNvSpPr>
              <p:nvPr/>
            </p:nvSpPr>
            <p:spPr bwMode="auto">
              <a:xfrm>
                <a:off x="2212" y="3844"/>
                <a:ext cx="141" cy="34"/>
              </a:xfrm>
              <a:custGeom>
                <a:avLst/>
                <a:gdLst>
                  <a:gd name="T0" fmla="*/ 91 w 126"/>
                  <a:gd name="T1" fmla="*/ 7 h 31"/>
                  <a:gd name="T2" fmla="*/ 103 w 126"/>
                  <a:gd name="T3" fmla="*/ 7 h 31"/>
                  <a:gd name="T4" fmla="*/ 125 w 126"/>
                  <a:gd name="T5" fmla="*/ 12 h 31"/>
                  <a:gd name="T6" fmla="*/ 104 w 126"/>
                  <a:gd name="T7" fmla="*/ 21 h 31"/>
                  <a:gd name="T8" fmla="*/ 38 w 126"/>
                  <a:gd name="T9" fmla="*/ 18 h 31"/>
                  <a:gd name="T10" fmla="*/ 25 w 126"/>
                  <a:gd name="T11" fmla="*/ 17 h 31"/>
                  <a:gd name="T12" fmla="*/ 0 w 126"/>
                  <a:gd name="T13" fmla="*/ 23 h 31"/>
                  <a:gd name="T14" fmla="*/ 16 w 126"/>
                  <a:gd name="T15" fmla="*/ 11 h 31"/>
                  <a:gd name="T16" fmla="*/ 70 w 126"/>
                  <a:gd name="T17" fmla="*/ 6 h 31"/>
                  <a:gd name="T18" fmla="*/ 91 w 126"/>
                  <a:gd name="T19" fmla="*/ 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6" h="31">
                    <a:moveTo>
                      <a:pt x="91" y="7"/>
                    </a:moveTo>
                    <a:cubicBezTo>
                      <a:pt x="95" y="7"/>
                      <a:pt x="99" y="7"/>
                      <a:pt x="103" y="7"/>
                    </a:cubicBezTo>
                    <a:cubicBezTo>
                      <a:pt x="111" y="9"/>
                      <a:pt x="124" y="2"/>
                      <a:pt x="125" y="12"/>
                    </a:cubicBezTo>
                    <a:cubicBezTo>
                      <a:pt x="126" y="20"/>
                      <a:pt x="111" y="21"/>
                      <a:pt x="104" y="21"/>
                    </a:cubicBezTo>
                    <a:cubicBezTo>
                      <a:pt x="82" y="21"/>
                      <a:pt x="60" y="28"/>
                      <a:pt x="38" y="18"/>
                    </a:cubicBezTo>
                    <a:cubicBezTo>
                      <a:pt x="34" y="16"/>
                      <a:pt x="28" y="13"/>
                      <a:pt x="25" y="17"/>
                    </a:cubicBezTo>
                    <a:cubicBezTo>
                      <a:pt x="18" y="31"/>
                      <a:pt x="9" y="16"/>
                      <a:pt x="0" y="23"/>
                    </a:cubicBezTo>
                    <a:cubicBezTo>
                      <a:pt x="4" y="12"/>
                      <a:pt x="13" y="17"/>
                      <a:pt x="16" y="11"/>
                    </a:cubicBezTo>
                    <a:cubicBezTo>
                      <a:pt x="33" y="0"/>
                      <a:pt x="52" y="8"/>
                      <a:pt x="70" y="6"/>
                    </a:cubicBezTo>
                    <a:cubicBezTo>
                      <a:pt x="77" y="5"/>
                      <a:pt x="84" y="6"/>
                      <a:pt x="91" y="7"/>
                    </a:cubicBezTo>
                    <a:close/>
                  </a:path>
                </a:pathLst>
              </a:custGeom>
              <a:solidFill>
                <a:srgbClr val="3490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4" name="Freeform 614">
                <a:extLst>
                  <a:ext uri="{FF2B5EF4-FFF2-40B4-BE49-F238E27FC236}">
                    <a16:creationId xmlns:a16="http://schemas.microsoft.com/office/drawing/2014/main" id="{70A12665-B4DD-418A-B931-3B526A843D14}"/>
                  </a:ext>
                </a:extLst>
              </p:cNvPr>
              <p:cNvSpPr>
                <a:spLocks/>
              </p:cNvSpPr>
              <p:nvPr/>
            </p:nvSpPr>
            <p:spPr bwMode="auto">
              <a:xfrm>
                <a:off x="2144" y="3856"/>
                <a:ext cx="64" cy="18"/>
              </a:xfrm>
              <a:custGeom>
                <a:avLst/>
                <a:gdLst>
                  <a:gd name="T0" fmla="*/ 51 w 57"/>
                  <a:gd name="T1" fmla="*/ 0 h 16"/>
                  <a:gd name="T2" fmla="*/ 52 w 57"/>
                  <a:gd name="T3" fmla="*/ 7 h 16"/>
                  <a:gd name="T4" fmla="*/ 8 w 57"/>
                  <a:gd name="T5" fmla="*/ 16 h 16"/>
                  <a:gd name="T6" fmla="*/ 1 w 57"/>
                  <a:gd name="T7" fmla="*/ 11 h 16"/>
                  <a:gd name="T8" fmla="*/ 9 w 57"/>
                  <a:gd name="T9" fmla="*/ 5 h 16"/>
                  <a:gd name="T10" fmla="*/ 44 w 57"/>
                  <a:gd name="T11" fmla="*/ 0 h 16"/>
                  <a:gd name="T12" fmla="*/ 51 w 57"/>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57" h="16">
                    <a:moveTo>
                      <a:pt x="51" y="0"/>
                    </a:moveTo>
                    <a:cubicBezTo>
                      <a:pt x="54" y="2"/>
                      <a:pt x="57" y="5"/>
                      <a:pt x="52" y="7"/>
                    </a:cubicBezTo>
                    <a:cubicBezTo>
                      <a:pt x="38" y="14"/>
                      <a:pt x="23" y="16"/>
                      <a:pt x="8" y="16"/>
                    </a:cubicBezTo>
                    <a:cubicBezTo>
                      <a:pt x="5" y="16"/>
                      <a:pt x="1" y="15"/>
                      <a:pt x="1" y="11"/>
                    </a:cubicBezTo>
                    <a:cubicBezTo>
                      <a:pt x="0" y="5"/>
                      <a:pt x="4" y="5"/>
                      <a:pt x="9" y="5"/>
                    </a:cubicBezTo>
                    <a:cubicBezTo>
                      <a:pt x="21" y="5"/>
                      <a:pt x="33" y="4"/>
                      <a:pt x="44" y="0"/>
                    </a:cubicBezTo>
                    <a:cubicBezTo>
                      <a:pt x="47" y="0"/>
                      <a:pt x="49" y="0"/>
                      <a:pt x="51" y="0"/>
                    </a:cubicBezTo>
                    <a:close/>
                  </a:path>
                </a:pathLst>
              </a:custGeom>
              <a:solidFill>
                <a:srgbClr val="3490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5" name="Freeform 615">
                <a:extLst>
                  <a:ext uri="{FF2B5EF4-FFF2-40B4-BE49-F238E27FC236}">
                    <a16:creationId xmlns:a16="http://schemas.microsoft.com/office/drawing/2014/main" id="{269BFA7A-3320-4E05-A8CD-D9DA20D49C62}"/>
                  </a:ext>
                </a:extLst>
              </p:cNvPr>
              <p:cNvSpPr>
                <a:spLocks/>
              </p:cNvSpPr>
              <p:nvPr/>
            </p:nvSpPr>
            <p:spPr bwMode="auto">
              <a:xfrm>
                <a:off x="913" y="3780"/>
                <a:ext cx="45" cy="39"/>
              </a:xfrm>
              <a:custGeom>
                <a:avLst/>
                <a:gdLst>
                  <a:gd name="T0" fmla="*/ 0 w 40"/>
                  <a:gd name="T1" fmla="*/ 24 h 35"/>
                  <a:gd name="T2" fmla="*/ 8 w 40"/>
                  <a:gd name="T3" fmla="*/ 19 h 35"/>
                  <a:gd name="T4" fmla="*/ 40 w 40"/>
                  <a:gd name="T5" fmla="*/ 24 h 35"/>
                  <a:gd name="T6" fmla="*/ 0 w 40"/>
                  <a:gd name="T7" fmla="*/ 24 h 35"/>
                </a:gdLst>
                <a:ahLst/>
                <a:cxnLst>
                  <a:cxn ang="0">
                    <a:pos x="T0" y="T1"/>
                  </a:cxn>
                  <a:cxn ang="0">
                    <a:pos x="T2" y="T3"/>
                  </a:cxn>
                  <a:cxn ang="0">
                    <a:pos x="T4" y="T5"/>
                  </a:cxn>
                  <a:cxn ang="0">
                    <a:pos x="T6" y="T7"/>
                  </a:cxn>
                </a:cxnLst>
                <a:rect l="0" t="0" r="r" b="b"/>
                <a:pathLst>
                  <a:path w="40" h="35">
                    <a:moveTo>
                      <a:pt x="0" y="24"/>
                    </a:moveTo>
                    <a:cubicBezTo>
                      <a:pt x="2" y="21"/>
                      <a:pt x="6" y="15"/>
                      <a:pt x="8" y="19"/>
                    </a:cubicBezTo>
                    <a:cubicBezTo>
                      <a:pt x="17" y="35"/>
                      <a:pt x="33" y="0"/>
                      <a:pt x="40" y="24"/>
                    </a:cubicBezTo>
                    <a:cubicBezTo>
                      <a:pt x="27" y="30"/>
                      <a:pt x="13" y="30"/>
                      <a:pt x="0" y="24"/>
                    </a:cubicBezTo>
                    <a:close/>
                  </a:path>
                </a:pathLst>
              </a:custGeom>
              <a:solidFill>
                <a:srgbClr val="9FC7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6" name="Freeform 616">
                <a:extLst>
                  <a:ext uri="{FF2B5EF4-FFF2-40B4-BE49-F238E27FC236}">
                    <a16:creationId xmlns:a16="http://schemas.microsoft.com/office/drawing/2014/main" id="{84ADB439-7D45-4EB6-A2FB-0B43EB037650}"/>
                  </a:ext>
                </a:extLst>
              </p:cNvPr>
              <p:cNvSpPr>
                <a:spLocks/>
              </p:cNvSpPr>
              <p:nvPr/>
            </p:nvSpPr>
            <p:spPr bwMode="auto">
              <a:xfrm>
                <a:off x="967" y="3802"/>
                <a:ext cx="49" cy="17"/>
              </a:xfrm>
              <a:custGeom>
                <a:avLst/>
                <a:gdLst>
                  <a:gd name="T0" fmla="*/ 0 w 44"/>
                  <a:gd name="T1" fmla="*/ 5 h 15"/>
                  <a:gd name="T2" fmla="*/ 44 w 44"/>
                  <a:gd name="T3" fmla="*/ 9 h 15"/>
                  <a:gd name="T4" fmla="*/ 37 w 44"/>
                  <a:gd name="T5" fmla="*/ 14 h 15"/>
                  <a:gd name="T6" fmla="*/ 0 w 44"/>
                  <a:gd name="T7" fmla="*/ 5 h 15"/>
                </a:gdLst>
                <a:ahLst/>
                <a:cxnLst>
                  <a:cxn ang="0">
                    <a:pos x="T0" y="T1"/>
                  </a:cxn>
                  <a:cxn ang="0">
                    <a:pos x="T2" y="T3"/>
                  </a:cxn>
                  <a:cxn ang="0">
                    <a:pos x="T4" y="T5"/>
                  </a:cxn>
                  <a:cxn ang="0">
                    <a:pos x="T6" y="T7"/>
                  </a:cxn>
                </a:cxnLst>
                <a:rect l="0" t="0" r="r" b="b"/>
                <a:pathLst>
                  <a:path w="44" h="15">
                    <a:moveTo>
                      <a:pt x="0" y="5"/>
                    </a:moveTo>
                    <a:cubicBezTo>
                      <a:pt x="15" y="0"/>
                      <a:pt x="30" y="5"/>
                      <a:pt x="44" y="9"/>
                    </a:cubicBezTo>
                    <a:cubicBezTo>
                      <a:pt x="42" y="11"/>
                      <a:pt x="38" y="15"/>
                      <a:pt x="37" y="14"/>
                    </a:cubicBezTo>
                    <a:cubicBezTo>
                      <a:pt x="26" y="5"/>
                      <a:pt x="11" y="12"/>
                      <a:pt x="0" y="5"/>
                    </a:cubicBezTo>
                    <a:close/>
                  </a:path>
                </a:pathLst>
              </a:custGeom>
              <a:solidFill>
                <a:srgbClr val="9FC7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7" name="Freeform 617">
                <a:extLst>
                  <a:ext uri="{FF2B5EF4-FFF2-40B4-BE49-F238E27FC236}">
                    <a16:creationId xmlns:a16="http://schemas.microsoft.com/office/drawing/2014/main" id="{99C7B599-16C5-4D36-87F5-6049E46195CD}"/>
                  </a:ext>
                </a:extLst>
              </p:cNvPr>
              <p:cNvSpPr>
                <a:spLocks/>
              </p:cNvSpPr>
              <p:nvPr/>
            </p:nvSpPr>
            <p:spPr bwMode="auto">
              <a:xfrm>
                <a:off x="299" y="3774"/>
                <a:ext cx="25" cy="19"/>
              </a:xfrm>
              <a:custGeom>
                <a:avLst/>
                <a:gdLst>
                  <a:gd name="T0" fmla="*/ 10 w 22"/>
                  <a:gd name="T1" fmla="*/ 17 h 17"/>
                  <a:gd name="T2" fmla="*/ 7 w 22"/>
                  <a:gd name="T3" fmla="*/ 4 h 17"/>
                  <a:gd name="T4" fmla="*/ 22 w 22"/>
                  <a:gd name="T5" fmla="*/ 14 h 17"/>
                  <a:gd name="T6" fmla="*/ 10 w 22"/>
                  <a:gd name="T7" fmla="*/ 17 h 17"/>
                </a:gdLst>
                <a:ahLst/>
                <a:cxnLst>
                  <a:cxn ang="0">
                    <a:pos x="T0" y="T1"/>
                  </a:cxn>
                  <a:cxn ang="0">
                    <a:pos x="T2" y="T3"/>
                  </a:cxn>
                  <a:cxn ang="0">
                    <a:pos x="T4" y="T5"/>
                  </a:cxn>
                  <a:cxn ang="0">
                    <a:pos x="T6" y="T7"/>
                  </a:cxn>
                </a:cxnLst>
                <a:rect l="0" t="0" r="r" b="b"/>
                <a:pathLst>
                  <a:path w="22" h="17">
                    <a:moveTo>
                      <a:pt x="10" y="17"/>
                    </a:moveTo>
                    <a:cubicBezTo>
                      <a:pt x="12" y="12"/>
                      <a:pt x="0" y="8"/>
                      <a:pt x="7" y="4"/>
                    </a:cubicBezTo>
                    <a:cubicBezTo>
                      <a:pt x="15" y="0"/>
                      <a:pt x="18" y="9"/>
                      <a:pt x="22" y="14"/>
                    </a:cubicBezTo>
                    <a:cubicBezTo>
                      <a:pt x="18" y="15"/>
                      <a:pt x="14" y="16"/>
                      <a:pt x="10" y="17"/>
                    </a:cubicBezTo>
                    <a:close/>
                  </a:path>
                </a:pathLst>
              </a:custGeom>
              <a:solidFill>
                <a:srgbClr val="78B2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8" name="Freeform 618">
                <a:extLst>
                  <a:ext uri="{FF2B5EF4-FFF2-40B4-BE49-F238E27FC236}">
                    <a16:creationId xmlns:a16="http://schemas.microsoft.com/office/drawing/2014/main" id="{013E3824-FBC5-4157-9098-5722D8910B3B}"/>
                  </a:ext>
                </a:extLst>
              </p:cNvPr>
              <p:cNvSpPr>
                <a:spLocks/>
              </p:cNvSpPr>
              <p:nvPr/>
            </p:nvSpPr>
            <p:spPr bwMode="auto">
              <a:xfrm>
                <a:off x="865" y="3511"/>
                <a:ext cx="787" cy="57"/>
              </a:xfrm>
              <a:custGeom>
                <a:avLst/>
                <a:gdLst>
                  <a:gd name="T0" fmla="*/ 10 w 700"/>
                  <a:gd name="T1" fmla="*/ 11 h 51"/>
                  <a:gd name="T2" fmla="*/ 14 w 700"/>
                  <a:gd name="T3" fmla="*/ 11 h 51"/>
                  <a:gd name="T4" fmla="*/ 71 w 700"/>
                  <a:gd name="T5" fmla="*/ 15 h 51"/>
                  <a:gd name="T6" fmla="*/ 82 w 700"/>
                  <a:gd name="T7" fmla="*/ 7 h 51"/>
                  <a:gd name="T8" fmla="*/ 208 w 700"/>
                  <a:gd name="T9" fmla="*/ 8 h 51"/>
                  <a:gd name="T10" fmla="*/ 264 w 700"/>
                  <a:gd name="T11" fmla="*/ 13 h 51"/>
                  <a:gd name="T12" fmla="*/ 323 w 700"/>
                  <a:gd name="T13" fmla="*/ 11 h 51"/>
                  <a:gd name="T14" fmla="*/ 383 w 700"/>
                  <a:gd name="T15" fmla="*/ 10 h 51"/>
                  <a:gd name="T16" fmla="*/ 492 w 700"/>
                  <a:gd name="T17" fmla="*/ 6 h 51"/>
                  <a:gd name="T18" fmla="*/ 600 w 700"/>
                  <a:gd name="T19" fmla="*/ 6 h 51"/>
                  <a:gd name="T20" fmla="*/ 642 w 700"/>
                  <a:gd name="T21" fmla="*/ 3 h 51"/>
                  <a:gd name="T22" fmla="*/ 681 w 700"/>
                  <a:gd name="T23" fmla="*/ 6 h 51"/>
                  <a:gd name="T24" fmla="*/ 698 w 700"/>
                  <a:gd name="T25" fmla="*/ 22 h 51"/>
                  <a:gd name="T26" fmla="*/ 680 w 700"/>
                  <a:gd name="T27" fmla="*/ 36 h 51"/>
                  <a:gd name="T28" fmla="*/ 645 w 700"/>
                  <a:gd name="T29" fmla="*/ 30 h 51"/>
                  <a:gd name="T30" fmla="*/ 641 w 700"/>
                  <a:gd name="T31" fmla="*/ 29 h 51"/>
                  <a:gd name="T32" fmla="*/ 590 w 700"/>
                  <a:gd name="T33" fmla="*/ 34 h 51"/>
                  <a:gd name="T34" fmla="*/ 567 w 700"/>
                  <a:gd name="T35" fmla="*/ 29 h 51"/>
                  <a:gd name="T36" fmla="*/ 518 w 700"/>
                  <a:gd name="T37" fmla="*/ 35 h 51"/>
                  <a:gd name="T38" fmla="*/ 503 w 700"/>
                  <a:gd name="T39" fmla="*/ 37 h 51"/>
                  <a:gd name="T40" fmla="*/ 478 w 700"/>
                  <a:gd name="T41" fmla="*/ 43 h 51"/>
                  <a:gd name="T42" fmla="*/ 429 w 700"/>
                  <a:gd name="T43" fmla="*/ 39 h 51"/>
                  <a:gd name="T44" fmla="*/ 406 w 700"/>
                  <a:gd name="T45" fmla="*/ 43 h 51"/>
                  <a:gd name="T46" fmla="*/ 386 w 700"/>
                  <a:gd name="T47" fmla="*/ 34 h 51"/>
                  <a:gd name="T48" fmla="*/ 350 w 700"/>
                  <a:gd name="T49" fmla="*/ 38 h 51"/>
                  <a:gd name="T50" fmla="*/ 314 w 700"/>
                  <a:gd name="T51" fmla="*/ 51 h 51"/>
                  <a:gd name="T52" fmla="*/ 287 w 700"/>
                  <a:gd name="T53" fmla="*/ 47 h 51"/>
                  <a:gd name="T54" fmla="*/ 238 w 700"/>
                  <a:gd name="T55" fmla="*/ 43 h 51"/>
                  <a:gd name="T56" fmla="*/ 241 w 700"/>
                  <a:gd name="T57" fmla="*/ 22 h 51"/>
                  <a:gd name="T58" fmla="*/ 182 w 700"/>
                  <a:gd name="T59" fmla="*/ 39 h 51"/>
                  <a:gd name="T60" fmla="*/ 182 w 700"/>
                  <a:gd name="T61" fmla="*/ 39 h 51"/>
                  <a:gd name="T62" fmla="*/ 170 w 700"/>
                  <a:gd name="T63" fmla="*/ 39 h 51"/>
                  <a:gd name="T64" fmla="*/ 143 w 700"/>
                  <a:gd name="T65" fmla="*/ 35 h 51"/>
                  <a:gd name="T66" fmla="*/ 110 w 700"/>
                  <a:gd name="T67" fmla="*/ 43 h 51"/>
                  <a:gd name="T68" fmla="*/ 110 w 700"/>
                  <a:gd name="T69" fmla="*/ 43 h 51"/>
                  <a:gd name="T70" fmla="*/ 39 w 700"/>
                  <a:gd name="T71" fmla="*/ 34 h 51"/>
                  <a:gd name="T72" fmla="*/ 22 w 700"/>
                  <a:gd name="T73" fmla="*/ 31 h 51"/>
                  <a:gd name="T74" fmla="*/ 1 w 700"/>
                  <a:gd name="T75" fmla="*/ 22 h 51"/>
                  <a:gd name="T76" fmla="*/ 10 w 700"/>
                  <a:gd name="T77" fmla="*/ 1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00" h="51">
                    <a:moveTo>
                      <a:pt x="10" y="11"/>
                    </a:moveTo>
                    <a:cubicBezTo>
                      <a:pt x="11" y="11"/>
                      <a:pt x="12" y="11"/>
                      <a:pt x="14" y="11"/>
                    </a:cubicBezTo>
                    <a:cubicBezTo>
                      <a:pt x="32" y="18"/>
                      <a:pt x="52" y="3"/>
                      <a:pt x="71" y="15"/>
                    </a:cubicBezTo>
                    <a:cubicBezTo>
                      <a:pt x="76" y="19"/>
                      <a:pt x="77" y="9"/>
                      <a:pt x="82" y="7"/>
                    </a:cubicBezTo>
                    <a:cubicBezTo>
                      <a:pt x="124" y="18"/>
                      <a:pt x="166" y="1"/>
                      <a:pt x="208" y="8"/>
                    </a:cubicBezTo>
                    <a:cubicBezTo>
                      <a:pt x="227" y="11"/>
                      <a:pt x="245" y="8"/>
                      <a:pt x="264" y="13"/>
                    </a:cubicBezTo>
                    <a:cubicBezTo>
                      <a:pt x="282" y="18"/>
                      <a:pt x="303" y="12"/>
                      <a:pt x="323" y="11"/>
                    </a:cubicBezTo>
                    <a:cubicBezTo>
                      <a:pt x="343" y="9"/>
                      <a:pt x="363" y="8"/>
                      <a:pt x="383" y="10"/>
                    </a:cubicBezTo>
                    <a:cubicBezTo>
                      <a:pt x="420" y="14"/>
                      <a:pt x="455" y="5"/>
                      <a:pt x="492" y="6"/>
                    </a:cubicBezTo>
                    <a:cubicBezTo>
                      <a:pt x="527" y="8"/>
                      <a:pt x="563" y="0"/>
                      <a:pt x="600" y="6"/>
                    </a:cubicBezTo>
                    <a:cubicBezTo>
                      <a:pt x="612" y="8"/>
                      <a:pt x="628" y="5"/>
                      <a:pt x="642" y="3"/>
                    </a:cubicBezTo>
                    <a:cubicBezTo>
                      <a:pt x="655" y="8"/>
                      <a:pt x="668" y="3"/>
                      <a:pt x="681" y="6"/>
                    </a:cubicBezTo>
                    <a:cubicBezTo>
                      <a:pt x="690" y="8"/>
                      <a:pt x="700" y="11"/>
                      <a:pt x="698" y="22"/>
                    </a:cubicBezTo>
                    <a:cubicBezTo>
                      <a:pt x="698" y="32"/>
                      <a:pt x="689" y="36"/>
                      <a:pt x="680" y="36"/>
                    </a:cubicBezTo>
                    <a:cubicBezTo>
                      <a:pt x="668" y="36"/>
                      <a:pt x="654" y="47"/>
                      <a:pt x="645" y="30"/>
                    </a:cubicBezTo>
                    <a:cubicBezTo>
                      <a:pt x="644" y="29"/>
                      <a:pt x="642" y="28"/>
                      <a:pt x="641" y="29"/>
                    </a:cubicBezTo>
                    <a:cubicBezTo>
                      <a:pt x="626" y="44"/>
                      <a:pt x="607" y="30"/>
                      <a:pt x="590" y="34"/>
                    </a:cubicBezTo>
                    <a:cubicBezTo>
                      <a:pt x="582" y="37"/>
                      <a:pt x="575" y="32"/>
                      <a:pt x="567" y="29"/>
                    </a:cubicBezTo>
                    <a:cubicBezTo>
                      <a:pt x="550" y="24"/>
                      <a:pt x="533" y="20"/>
                      <a:pt x="518" y="35"/>
                    </a:cubicBezTo>
                    <a:cubicBezTo>
                      <a:pt x="513" y="39"/>
                      <a:pt x="508" y="38"/>
                      <a:pt x="503" y="37"/>
                    </a:cubicBezTo>
                    <a:cubicBezTo>
                      <a:pt x="493" y="36"/>
                      <a:pt x="486" y="39"/>
                      <a:pt x="478" y="43"/>
                    </a:cubicBezTo>
                    <a:cubicBezTo>
                      <a:pt x="462" y="42"/>
                      <a:pt x="445" y="40"/>
                      <a:pt x="429" y="39"/>
                    </a:cubicBezTo>
                    <a:cubicBezTo>
                      <a:pt x="421" y="38"/>
                      <a:pt x="413" y="39"/>
                      <a:pt x="406" y="43"/>
                    </a:cubicBezTo>
                    <a:cubicBezTo>
                      <a:pt x="400" y="39"/>
                      <a:pt x="393" y="37"/>
                      <a:pt x="386" y="34"/>
                    </a:cubicBezTo>
                    <a:cubicBezTo>
                      <a:pt x="375" y="30"/>
                      <a:pt x="362" y="26"/>
                      <a:pt x="350" y="38"/>
                    </a:cubicBezTo>
                    <a:cubicBezTo>
                      <a:pt x="341" y="48"/>
                      <a:pt x="327" y="50"/>
                      <a:pt x="314" y="51"/>
                    </a:cubicBezTo>
                    <a:cubicBezTo>
                      <a:pt x="305" y="51"/>
                      <a:pt x="294" y="45"/>
                      <a:pt x="287" y="47"/>
                    </a:cubicBezTo>
                    <a:cubicBezTo>
                      <a:pt x="270" y="49"/>
                      <a:pt x="255" y="35"/>
                      <a:pt x="238" y="43"/>
                    </a:cubicBezTo>
                    <a:cubicBezTo>
                      <a:pt x="232" y="33"/>
                      <a:pt x="232" y="33"/>
                      <a:pt x="241" y="22"/>
                    </a:cubicBezTo>
                    <a:cubicBezTo>
                      <a:pt x="225" y="42"/>
                      <a:pt x="202" y="36"/>
                      <a:pt x="182" y="39"/>
                    </a:cubicBezTo>
                    <a:cubicBezTo>
                      <a:pt x="182" y="39"/>
                      <a:pt x="182" y="39"/>
                      <a:pt x="182" y="39"/>
                    </a:cubicBezTo>
                    <a:cubicBezTo>
                      <a:pt x="178" y="43"/>
                      <a:pt x="174" y="27"/>
                      <a:pt x="170" y="39"/>
                    </a:cubicBezTo>
                    <a:cubicBezTo>
                      <a:pt x="160" y="44"/>
                      <a:pt x="151" y="42"/>
                      <a:pt x="143" y="35"/>
                    </a:cubicBezTo>
                    <a:cubicBezTo>
                      <a:pt x="132" y="40"/>
                      <a:pt x="121" y="40"/>
                      <a:pt x="110" y="43"/>
                    </a:cubicBezTo>
                    <a:cubicBezTo>
                      <a:pt x="110" y="43"/>
                      <a:pt x="110" y="43"/>
                      <a:pt x="110" y="43"/>
                    </a:cubicBezTo>
                    <a:cubicBezTo>
                      <a:pt x="87" y="37"/>
                      <a:pt x="63" y="36"/>
                      <a:pt x="39" y="34"/>
                    </a:cubicBezTo>
                    <a:cubicBezTo>
                      <a:pt x="33" y="33"/>
                      <a:pt x="27" y="33"/>
                      <a:pt x="22" y="31"/>
                    </a:cubicBezTo>
                    <a:cubicBezTo>
                      <a:pt x="15" y="27"/>
                      <a:pt x="6" y="29"/>
                      <a:pt x="1" y="22"/>
                    </a:cubicBezTo>
                    <a:cubicBezTo>
                      <a:pt x="0" y="15"/>
                      <a:pt x="7" y="14"/>
                      <a:pt x="10" y="11"/>
                    </a:cubicBezTo>
                    <a:close/>
                  </a:path>
                </a:pathLst>
              </a:custGeom>
              <a:solidFill>
                <a:srgbClr val="80BBD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9" name="Freeform 619">
                <a:extLst>
                  <a:ext uri="{FF2B5EF4-FFF2-40B4-BE49-F238E27FC236}">
                    <a16:creationId xmlns:a16="http://schemas.microsoft.com/office/drawing/2014/main" id="{D610C84E-AD6C-4288-AE2D-FB4143F9E4B9}"/>
                  </a:ext>
                </a:extLst>
              </p:cNvPr>
              <p:cNvSpPr>
                <a:spLocks/>
              </p:cNvSpPr>
              <p:nvPr/>
            </p:nvSpPr>
            <p:spPr bwMode="auto">
              <a:xfrm>
                <a:off x="1403" y="3515"/>
                <a:ext cx="658" cy="56"/>
              </a:xfrm>
              <a:custGeom>
                <a:avLst/>
                <a:gdLst>
                  <a:gd name="T0" fmla="*/ 0 w 586"/>
                  <a:gd name="T1" fmla="*/ 40 h 50"/>
                  <a:gd name="T2" fmla="*/ 13 w 586"/>
                  <a:gd name="T3" fmla="*/ 30 h 50"/>
                  <a:gd name="T4" fmla="*/ 38 w 586"/>
                  <a:gd name="T5" fmla="*/ 19 h 50"/>
                  <a:gd name="T6" fmla="*/ 91 w 586"/>
                  <a:gd name="T7" fmla="*/ 21 h 50"/>
                  <a:gd name="T8" fmla="*/ 152 w 586"/>
                  <a:gd name="T9" fmla="*/ 29 h 50"/>
                  <a:gd name="T10" fmla="*/ 156 w 586"/>
                  <a:gd name="T11" fmla="*/ 26 h 50"/>
                  <a:gd name="T12" fmla="*/ 174 w 586"/>
                  <a:gd name="T13" fmla="*/ 25 h 50"/>
                  <a:gd name="T14" fmla="*/ 181 w 586"/>
                  <a:gd name="T15" fmla="*/ 33 h 50"/>
                  <a:gd name="T16" fmla="*/ 208 w 586"/>
                  <a:gd name="T17" fmla="*/ 27 h 50"/>
                  <a:gd name="T18" fmla="*/ 217 w 586"/>
                  <a:gd name="T19" fmla="*/ 17 h 50"/>
                  <a:gd name="T20" fmla="*/ 204 w 586"/>
                  <a:gd name="T21" fmla="*/ 7 h 50"/>
                  <a:gd name="T22" fmla="*/ 164 w 586"/>
                  <a:gd name="T23" fmla="*/ 0 h 50"/>
                  <a:gd name="T24" fmla="*/ 457 w 586"/>
                  <a:gd name="T25" fmla="*/ 0 h 50"/>
                  <a:gd name="T26" fmla="*/ 528 w 586"/>
                  <a:gd name="T27" fmla="*/ 0 h 50"/>
                  <a:gd name="T28" fmla="*/ 524 w 586"/>
                  <a:gd name="T29" fmla="*/ 12 h 50"/>
                  <a:gd name="T30" fmla="*/ 570 w 586"/>
                  <a:gd name="T31" fmla="*/ 11 h 50"/>
                  <a:gd name="T32" fmla="*/ 576 w 586"/>
                  <a:gd name="T33" fmla="*/ 24 h 50"/>
                  <a:gd name="T34" fmla="*/ 569 w 586"/>
                  <a:gd name="T35" fmla="*/ 27 h 50"/>
                  <a:gd name="T36" fmla="*/ 506 w 586"/>
                  <a:gd name="T37" fmla="*/ 36 h 50"/>
                  <a:gd name="T38" fmla="*/ 471 w 586"/>
                  <a:gd name="T39" fmla="*/ 36 h 50"/>
                  <a:gd name="T40" fmla="*/ 403 w 586"/>
                  <a:gd name="T41" fmla="*/ 36 h 50"/>
                  <a:gd name="T42" fmla="*/ 317 w 586"/>
                  <a:gd name="T43" fmla="*/ 40 h 50"/>
                  <a:gd name="T44" fmla="*/ 304 w 586"/>
                  <a:gd name="T45" fmla="*/ 34 h 50"/>
                  <a:gd name="T46" fmla="*/ 294 w 586"/>
                  <a:gd name="T47" fmla="*/ 29 h 50"/>
                  <a:gd name="T48" fmla="*/ 237 w 586"/>
                  <a:gd name="T49" fmla="*/ 38 h 50"/>
                  <a:gd name="T50" fmla="*/ 184 w 586"/>
                  <a:gd name="T51" fmla="*/ 41 h 50"/>
                  <a:gd name="T52" fmla="*/ 104 w 586"/>
                  <a:gd name="T53" fmla="*/ 36 h 50"/>
                  <a:gd name="T54" fmla="*/ 37 w 586"/>
                  <a:gd name="T55" fmla="*/ 47 h 50"/>
                  <a:gd name="T56" fmla="*/ 28 w 586"/>
                  <a:gd name="T57" fmla="*/ 44 h 50"/>
                  <a:gd name="T58" fmla="*/ 13 w 586"/>
                  <a:gd name="T59" fmla="*/ 46 h 50"/>
                  <a:gd name="T60" fmla="*/ 0 w 586"/>
                  <a:gd name="T61" fmla="*/ 4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86" h="50">
                    <a:moveTo>
                      <a:pt x="0" y="40"/>
                    </a:moveTo>
                    <a:cubicBezTo>
                      <a:pt x="3" y="35"/>
                      <a:pt x="6" y="31"/>
                      <a:pt x="13" y="30"/>
                    </a:cubicBezTo>
                    <a:cubicBezTo>
                      <a:pt x="22" y="29"/>
                      <a:pt x="37" y="39"/>
                      <a:pt x="38" y="19"/>
                    </a:cubicBezTo>
                    <a:cubicBezTo>
                      <a:pt x="56" y="23"/>
                      <a:pt x="75" y="10"/>
                      <a:pt x="91" y="21"/>
                    </a:cubicBezTo>
                    <a:cubicBezTo>
                      <a:pt x="111" y="35"/>
                      <a:pt x="133" y="22"/>
                      <a:pt x="152" y="29"/>
                    </a:cubicBezTo>
                    <a:cubicBezTo>
                      <a:pt x="153" y="29"/>
                      <a:pt x="155" y="27"/>
                      <a:pt x="156" y="26"/>
                    </a:cubicBezTo>
                    <a:cubicBezTo>
                      <a:pt x="162" y="6"/>
                      <a:pt x="168" y="20"/>
                      <a:pt x="174" y="25"/>
                    </a:cubicBezTo>
                    <a:cubicBezTo>
                      <a:pt x="177" y="28"/>
                      <a:pt x="175" y="34"/>
                      <a:pt x="181" y="33"/>
                    </a:cubicBezTo>
                    <a:cubicBezTo>
                      <a:pt x="190" y="31"/>
                      <a:pt x="199" y="29"/>
                      <a:pt x="208" y="27"/>
                    </a:cubicBezTo>
                    <a:cubicBezTo>
                      <a:pt x="205" y="19"/>
                      <a:pt x="220" y="28"/>
                      <a:pt x="217" y="17"/>
                    </a:cubicBezTo>
                    <a:cubicBezTo>
                      <a:pt x="215" y="8"/>
                      <a:pt x="208" y="9"/>
                      <a:pt x="204" y="7"/>
                    </a:cubicBezTo>
                    <a:cubicBezTo>
                      <a:pt x="192" y="1"/>
                      <a:pt x="176" y="8"/>
                      <a:pt x="164" y="0"/>
                    </a:cubicBezTo>
                    <a:cubicBezTo>
                      <a:pt x="262" y="0"/>
                      <a:pt x="359" y="0"/>
                      <a:pt x="457" y="0"/>
                    </a:cubicBezTo>
                    <a:cubicBezTo>
                      <a:pt x="481" y="0"/>
                      <a:pt x="504" y="0"/>
                      <a:pt x="528" y="0"/>
                    </a:cubicBezTo>
                    <a:cubicBezTo>
                      <a:pt x="530" y="5"/>
                      <a:pt x="524" y="7"/>
                      <a:pt x="524" y="12"/>
                    </a:cubicBezTo>
                    <a:cubicBezTo>
                      <a:pt x="540" y="12"/>
                      <a:pt x="555" y="11"/>
                      <a:pt x="570" y="11"/>
                    </a:cubicBezTo>
                    <a:cubicBezTo>
                      <a:pt x="586" y="11"/>
                      <a:pt x="583" y="16"/>
                      <a:pt x="576" y="24"/>
                    </a:cubicBezTo>
                    <a:cubicBezTo>
                      <a:pt x="574" y="25"/>
                      <a:pt x="570" y="28"/>
                      <a:pt x="569" y="27"/>
                    </a:cubicBezTo>
                    <a:cubicBezTo>
                      <a:pt x="546" y="16"/>
                      <a:pt x="527" y="29"/>
                      <a:pt x="506" y="36"/>
                    </a:cubicBezTo>
                    <a:cubicBezTo>
                      <a:pt x="495" y="39"/>
                      <a:pt x="483" y="39"/>
                      <a:pt x="471" y="36"/>
                    </a:cubicBezTo>
                    <a:cubicBezTo>
                      <a:pt x="448" y="29"/>
                      <a:pt x="425" y="37"/>
                      <a:pt x="403" y="36"/>
                    </a:cubicBezTo>
                    <a:cubicBezTo>
                      <a:pt x="374" y="35"/>
                      <a:pt x="345" y="41"/>
                      <a:pt x="317" y="40"/>
                    </a:cubicBezTo>
                    <a:cubicBezTo>
                      <a:pt x="312" y="40"/>
                      <a:pt x="308" y="37"/>
                      <a:pt x="304" y="34"/>
                    </a:cubicBezTo>
                    <a:cubicBezTo>
                      <a:pt x="301" y="32"/>
                      <a:pt x="295" y="28"/>
                      <a:pt x="294" y="29"/>
                    </a:cubicBezTo>
                    <a:cubicBezTo>
                      <a:pt x="277" y="44"/>
                      <a:pt x="256" y="33"/>
                      <a:pt x="237" y="38"/>
                    </a:cubicBezTo>
                    <a:cubicBezTo>
                      <a:pt x="221" y="41"/>
                      <a:pt x="201" y="36"/>
                      <a:pt x="184" y="41"/>
                    </a:cubicBezTo>
                    <a:cubicBezTo>
                      <a:pt x="156" y="48"/>
                      <a:pt x="131" y="27"/>
                      <a:pt x="104" y="36"/>
                    </a:cubicBezTo>
                    <a:cubicBezTo>
                      <a:pt x="82" y="44"/>
                      <a:pt x="57" y="31"/>
                      <a:pt x="37" y="47"/>
                    </a:cubicBezTo>
                    <a:cubicBezTo>
                      <a:pt x="34" y="49"/>
                      <a:pt x="31" y="46"/>
                      <a:pt x="28" y="44"/>
                    </a:cubicBezTo>
                    <a:cubicBezTo>
                      <a:pt x="23" y="40"/>
                      <a:pt x="18" y="31"/>
                      <a:pt x="13" y="46"/>
                    </a:cubicBezTo>
                    <a:cubicBezTo>
                      <a:pt x="11" y="50"/>
                      <a:pt x="5" y="41"/>
                      <a:pt x="0" y="40"/>
                    </a:cubicBezTo>
                    <a:close/>
                  </a:path>
                </a:pathLst>
              </a:custGeom>
              <a:solidFill>
                <a:srgbClr val="98C6D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0" name="Freeform 620">
                <a:extLst>
                  <a:ext uri="{FF2B5EF4-FFF2-40B4-BE49-F238E27FC236}">
                    <a16:creationId xmlns:a16="http://schemas.microsoft.com/office/drawing/2014/main" id="{AE2026AB-85FB-47B4-B06A-A5D8A0282B5D}"/>
                  </a:ext>
                </a:extLst>
              </p:cNvPr>
              <p:cNvSpPr>
                <a:spLocks/>
              </p:cNvSpPr>
              <p:nvPr/>
            </p:nvSpPr>
            <p:spPr bwMode="auto">
              <a:xfrm>
                <a:off x="1861" y="3588"/>
                <a:ext cx="418" cy="56"/>
              </a:xfrm>
              <a:custGeom>
                <a:avLst/>
                <a:gdLst>
                  <a:gd name="T0" fmla="*/ 368 w 372"/>
                  <a:gd name="T1" fmla="*/ 27 h 50"/>
                  <a:gd name="T2" fmla="*/ 304 w 372"/>
                  <a:gd name="T3" fmla="*/ 32 h 50"/>
                  <a:gd name="T4" fmla="*/ 262 w 372"/>
                  <a:gd name="T5" fmla="*/ 32 h 50"/>
                  <a:gd name="T6" fmla="*/ 272 w 372"/>
                  <a:gd name="T7" fmla="*/ 37 h 50"/>
                  <a:gd name="T8" fmla="*/ 248 w 372"/>
                  <a:gd name="T9" fmla="*/ 43 h 50"/>
                  <a:gd name="T10" fmla="*/ 221 w 372"/>
                  <a:gd name="T11" fmla="*/ 43 h 50"/>
                  <a:gd name="T12" fmla="*/ 79 w 372"/>
                  <a:gd name="T13" fmla="*/ 49 h 50"/>
                  <a:gd name="T14" fmla="*/ 36 w 372"/>
                  <a:gd name="T15" fmla="*/ 47 h 50"/>
                  <a:gd name="T16" fmla="*/ 19 w 372"/>
                  <a:gd name="T17" fmla="*/ 44 h 50"/>
                  <a:gd name="T18" fmla="*/ 7 w 372"/>
                  <a:gd name="T19" fmla="*/ 39 h 50"/>
                  <a:gd name="T20" fmla="*/ 20 w 372"/>
                  <a:gd name="T21" fmla="*/ 29 h 50"/>
                  <a:gd name="T22" fmla="*/ 11 w 372"/>
                  <a:gd name="T23" fmla="*/ 29 h 50"/>
                  <a:gd name="T24" fmla="*/ 2 w 372"/>
                  <a:gd name="T25" fmla="*/ 14 h 50"/>
                  <a:gd name="T26" fmla="*/ 16 w 372"/>
                  <a:gd name="T27" fmla="*/ 11 h 50"/>
                  <a:gd name="T28" fmla="*/ 28 w 372"/>
                  <a:gd name="T29" fmla="*/ 15 h 50"/>
                  <a:gd name="T30" fmla="*/ 28 w 372"/>
                  <a:gd name="T31" fmla="*/ 15 h 50"/>
                  <a:gd name="T32" fmla="*/ 100 w 372"/>
                  <a:gd name="T33" fmla="*/ 11 h 50"/>
                  <a:gd name="T34" fmla="*/ 136 w 372"/>
                  <a:gd name="T35" fmla="*/ 11 h 50"/>
                  <a:gd name="T36" fmla="*/ 140 w 372"/>
                  <a:gd name="T37" fmla="*/ 11 h 50"/>
                  <a:gd name="T38" fmla="*/ 216 w 372"/>
                  <a:gd name="T39" fmla="*/ 9 h 50"/>
                  <a:gd name="T40" fmla="*/ 265 w 372"/>
                  <a:gd name="T41" fmla="*/ 6 h 50"/>
                  <a:gd name="T42" fmla="*/ 316 w 372"/>
                  <a:gd name="T43" fmla="*/ 1 h 50"/>
                  <a:gd name="T44" fmla="*/ 330 w 372"/>
                  <a:gd name="T45" fmla="*/ 10 h 50"/>
                  <a:gd name="T46" fmla="*/ 358 w 372"/>
                  <a:gd name="T47" fmla="*/ 15 h 50"/>
                  <a:gd name="T48" fmla="*/ 368 w 372"/>
                  <a:gd name="T49" fmla="*/ 27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72" h="50">
                    <a:moveTo>
                      <a:pt x="368" y="27"/>
                    </a:moveTo>
                    <a:cubicBezTo>
                      <a:pt x="347" y="37"/>
                      <a:pt x="325" y="30"/>
                      <a:pt x="304" y="32"/>
                    </a:cubicBezTo>
                    <a:cubicBezTo>
                      <a:pt x="291" y="33"/>
                      <a:pt x="277" y="32"/>
                      <a:pt x="262" y="32"/>
                    </a:cubicBezTo>
                    <a:cubicBezTo>
                      <a:pt x="267" y="34"/>
                      <a:pt x="269" y="36"/>
                      <a:pt x="272" y="37"/>
                    </a:cubicBezTo>
                    <a:cubicBezTo>
                      <a:pt x="264" y="41"/>
                      <a:pt x="255" y="35"/>
                      <a:pt x="248" y="43"/>
                    </a:cubicBezTo>
                    <a:cubicBezTo>
                      <a:pt x="239" y="49"/>
                      <a:pt x="230" y="44"/>
                      <a:pt x="221" y="43"/>
                    </a:cubicBezTo>
                    <a:cubicBezTo>
                      <a:pt x="174" y="41"/>
                      <a:pt x="126" y="44"/>
                      <a:pt x="79" y="49"/>
                    </a:cubicBezTo>
                    <a:cubicBezTo>
                      <a:pt x="65" y="50"/>
                      <a:pt x="50" y="48"/>
                      <a:pt x="36" y="47"/>
                    </a:cubicBezTo>
                    <a:cubicBezTo>
                      <a:pt x="30" y="49"/>
                      <a:pt x="25" y="44"/>
                      <a:pt x="19" y="44"/>
                    </a:cubicBezTo>
                    <a:cubicBezTo>
                      <a:pt x="14" y="44"/>
                      <a:pt x="7" y="47"/>
                      <a:pt x="7" y="39"/>
                    </a:cubicBezTo>
                    <a:cubicBezTo>
                      <a:pt x="6" y="31"/>
                      <a:pt x="12" y="29"/>
                      <a:pt x="20" y="29"/>
                    </a:cubicBezTo>
                    <a:cubicBezTo>
                      <a:pt x="17" y="26"/>
                      <a:pt x="14" y="29"/>
                      <a:pt x="11" y="29"/>
                    </a:cubicBezTo>
                    <a:cubicBezTo>
                      <a:pt x="3" y="27"/>
                      <a:pt x="0" y="22"/>
                      <a:pt x="2" y="14"/>
                    </a:cubicBezTo>
                    <a:cubicBezTo>
                      <a:pt x="5" y="7"/>
                      <a:pt x="11" y="10"/>
                      <a:pt x="16" y="11"/>
                    </a:cubicBezTo>
                    <a:cubicBezTo>
                      <a:pt x="20" y="11"/>
                      <a:pt x="22" y="18"/>
                      <a:pt x="28" y="15"/>
                    </a:cubicBezTo>
                    <a:cubicBezTo>
                      <a:pt x="28" y="15"/>
                      <a:pt x="28" y="15"/>
                      <a:pt x="28" y="15"/>
                    </a:cubicBezTo>
                    <a:cubicBezTo>
                      <a:pt x="52" y="13"/>
                      <a:pt x="75" y="8"/>
                      <a:pt x="100" y="11"/>
                    </a:cubicBezTo>
                    <a:cubicBezTo>
                      <a:pt x="112" y="12"/>
                      <a:pt x="124" y="20"/>
                      <a:pt x="136" y="11"/>
                    </a:cubicBezTo>
                    <a:cubicBezTo>
                      <a:pt x="137" y="11"/>
                      <a:pt x="139" y="11"/>
                      <a:pt x="140" y="11"/>
                    </a:cubicBezTo>
                    <a:cubicBezTo>
                      <a:pt x="165" y="15"/>
                      <a:pt x="191" y="8"/>
                      <a:pt x="216" y="9"/>
                    </a:cubicBezTo>
                    <a:cubicBezTo>
                      <a:pt x="232" y="10"/>
                      <a:pt x="249" y="10"/>
                      <a:pt x="265" y="6"/>
                    </a:cubicBezTo>
                    <a:cubicBezTo>
                      <a:pt x="282" y="4"/>
                      <a:pt x="299" y="2"/>
                      <a:pt x="316" y="1"/>
                    </a:cubicBezTo>
                    <a:cubicBezTo>
                      <a:pt x="323" y="1"/>
                      <a:pt x="329" y="0"/>
                      <a:pt x="330" y="10"/>
                    </a:cubicBezTo>
                    <a:cubicBezTo>
                      <a:pt x="337" y="23"/>
                      <a:pt x="348" y="14"/>
                      <a:pt x="358" y="15"/>
                    </a:cubicBezTo>
                    <a:cubicBezTo>
                      <a:pt x="371" y="15"/>
                      <a:pt x="372" y="17"/>
                      <a:pt x="368" y="27"/>
                    </a:cubicBezTo>
                    <a:close/>
                  </a:path>
                </a:pathLst>
              </a:custGeom>
              <a:solidFill>
                <a:srgbClr val="409C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1" name="Freeform 621">
                <a:extLst>
                  <a:ext uri="{FF2B5EF4-FFF2-40B4-BE49-F238E27FC236}">
                    <a16:creationId xmlns:a16="http://schemas.microsoft.com/office/drawing/2014/main" id="{DEA0B4B0-F9EA-47AB-AA6B-EAFB53DE3ACC}"/>
                  </a:ext>
                </a:extLst>
              </p:cNvPr>
              <p:cNvSpPr>
                <a:spLocks/>
              </p:cNvSpPr>
              <p:nvPr/>
            </p:nvSpPr>
            <p:spPr bwMode="auto">
              <a:xfrm>
                <a:off x="188" y="3486"/>
                <a:ext cx="310" cy="62"/>
              </a:xfrm>
              <a:custGeom>
                <a:avLst/>
                <a:gdLst>
                  <a:gd name="T0" fmla="*/ 81 w 276"/>
                  <a:gd name="T1" fmla="*/ 40 h 55"/>
                  <a:gd name="T2" fmla="*/ 24 w 276"/>
                  <a:gd name="T3" fmla="*/ 33 h 55"/>
                  <a:gd name="T4" fmla="*/ 3 w 276"/>
                  <a:gd name="T5" fmla="*/ 30 h 55"/>
                  <a:gd name="T6" fmla="*/ 16 w 276"/>
                  <a:gd name="T7" fmla="*/ 4 h 55"/>
                  <a:gd name="T8" fmla="*/ 21 w 276"/>
                  <a:gd name="T9" fmla="*/ 1 h 55"/>
                  <a:gd name="T10" fmla="*/ 107 w 276"/>
                  <a:gd name="T11" fmla="*/ 4 h 55"/>
                  <a:gd name="T12" fmla="*/ 217 w 276"/>
                  <a:gd name="T13" fmla="*/ 13 h 55"/>
                  <a:gd name="T14" fmla="*/ 220 w 276"/>
                  <a:gd name="T15" fmla="*/ 15 h 55"/>
                  <a:gd name="T16" fmla="*/ 272 w 276"/>
                  <a:gd name="T17" fmla="*/ 41 h 55"/>
                  <a:gd name="T18" fmla="*/ 275 w 276"/>
                  <a:gd name="T19" fmla="*/ 45 h 55"/>
                  <a:gd name="T20" fmla="*/ 273 w 276"/>
                  <a:gd name="T21" fmla="*/ 53 h 55"/>
                  <a:gd name="T22" fmla="*/ 261 w 276"/>
                  <a:gd name="T23" fmla="*/ 53 h 55"/>
                  <a:gd name="T24" fmla="*/ 173 w 276"/>
                  <a:gd name="T25" fmla="*/ 37 h 55"/>
                  <a:gd name="T26" fmla="*/ 163 w 276"/>
                  <a:gd name="T27" fmla="*/ 42 h 55"/>
                  <a:gd name="T28" fmla="*/ 145 w 276"/>
                  <a:gd name="T29" fmla="*/ 53 h 55"/>
                  <a:gd name="T30" fmla="*/ 81 w 276"/>
                  <a:gd name="T31" fmla="*/ 4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76" h="55">
                    <a:moveTo>
                      <a:pt x="81" y="40"/>
                    </a:moveTo>
                    <a:cubicBezTo>
                      <a:pt x="63" y="27"/>
                      <a:pt x="43" y="30"/>
                      <a:pt x="24" y="33"/>
                    </a:cubicBezTo>
                    <a:cubicBezTo>
                      <a:pt x="15" y="34"/>
                      <a:pt x="6" y="41"/>
                      <a:pt x="3" y="30"/>
                    </a:cubicBezTo>
                    <a:cubicBezTo>
                      <a:pt x="0" y="20"/>
                      <a:pt x="3" y="8"/>
                      <a:pt x="16" y="4"/>
                    </a:cubicBezTo>
                    <a:cubicBezTo>
                      <a:pt x="18" y="4"/>
                      <a:pt x="19" y="2"/>
                      <a:pt x="21" y="1"/>
                    </a:cubicBezTo>
                    <a:cubicBezTo>
                      <a:pt x="49" y="11"/>
                      <a:pt x="78" y="0"/>
                      <a:pt x="107" y="4"/>
                    </a:cubicBezTo>
                    <a:cubicBezTo>
                      <a:pt x="144" y="8"/>
                      <a:pt x="180" y="10"/>
                      <a:pt x="217" y="13"/>
                    </a:cubicBezTo>
                    <a:cubicBezTo>
                      <a:pt x="218" y="14"/>
                      <a:pt x="219" y="15"/>
                      <a:pt x="220" y="15"/>
                    </a:cubicBezTo>
                    <a:cubicBezTo>
                      <a:pt x="244" y="12"/>
                      <a:pt x="261" y="20"/>
                      <a:pt x="272" y="41"/>
                    </a:cubicBezTo>
                    <a:cubicBezTo>
                      <a:pt x="273" y="42"/>
                      <a:pt x="274" y="44"/>
                      <a:pt x="275" y="45"/>
                    </a:cubicBezTo>
                    <a:cubicBezTo>
                      <a:pt x="276" y="48"/>
                      <a:pt x="275" y="51"/>
                      <a:pt x="273" y="53"/>
                    </a:cubicBezTo>
                    <a:cubicBezTo>
                      <a:pt x="269" y="53"/>
                      <a:pt x="265" y="53"/>
                      <a:pt x="261" y="53"/>
                    </a:cubicBezTo>
                    <a:cubicBezTo>
                      <a:pt x="232" y="44"/>
                      <a:pt x="201" y="50"/>
                      <a:pt x="173" y="37"/>
                    </a:cubicBezTo>
                    <a:cubicBezTo>
                      <a:pt x="166" y="33"/>
                      <a:pt x="166" y="40"/>
                      <a:pt x="163" y="42"/>
                    </a:cubicBezTo>
                    <a:cubicBezTo>
                      <a:pt x="157" y="47"/>
                      <a:pt x="155" y="55"/>
                      <a:pt x="145" y="53"/>
                    </a:cubicBezTo>
                    <a:cubicBezTo>
                      <a:pt x="124" y="49"/>
                      <a:pt x="103" y="45"/>
                      <a:pt x="81" y="40"/>
                    </a:cubicBezTo>
                    <a:close/>
                  </a:path>
                </a:pathLst>
              </a:custGeom>
              <a:solidFill>
                <a:srgbClr val="83BB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2" name="Freeform 622">
                <a:extLst>
                  <a:ext uri="{FF2B5EF4-FFF2-40B4-BE49-F238E27FC236}">
                    <a16:creationId xmlns:a16="http://schemas.microsoft.com/office/drawing/2014/main" id="{B648AEB1-7E4D-4F08-B313-B33E7DF68AFC}"/>
                  </a:ext>
                </a:extLst>
              </p:cNvPr>
              <p:cNvSpPr>
                <a:spLocks/>
              </p:cNvSpPr>
              <p:nvPr/>
            </p:nvSpPr>
            <p:spPr bwMode="auto">
              <a:xfrm>
                <a:off x="1150" y="3598"/>
                <a:ext cx="446" cy="50"/>
              </a:xfrm>
              <a:custGeom>
                <a:avLst/>
                <a:gdLst>
                  <a:gd name="T0" fmla="*/ 237 w 397"/>
                  <a:gd name="T1" fmla="*/ 34 h 45"/>
                  <a:gd name="T2" fmla="*/ 144 w 397"/>
                  <a:gd name="T3" fmla="*/ 36 h 45"/>
                  <a:gd name="T4" fmla="*/ 61 w 397"/>
                  <a:gd name="T5" fmla="*/ 39 h 45"/>
                  <a:gd name="T6" fmla="*/ 29 w 397"/>
                  <a:gd name="T7" fmla="*/ 34 h 45"/>
                  <a:gd name="T8" fmla="*/ 5 w 397"/>
                  <a:gd name="T9" fmla="*/ 23 h 45"/>
                  <a:gd name="T10" fmla="*/ 0 w 397"/>
                  <a:gd name="T11" fmla="*/ 14 h 45"/>
                  <a:gd name="T12" fmla="*/ 111 w 397"/>
                  <a:gd name="T13" fmla="*/ 13 h 45"/>
                  <a:gd name="T14" fmla="*/ 179 w 397"/>
                  <a:gd name="T15" fmla="*/ 8 h 45"/>
                  <a:gd name="T16" fmla="*/ 266 w 397"/>
                  <a:gd name="T17" fmla="*/ 5 h 45"/>
                  <a:gd name="T18" fmla="*/ 354 w 397"/>
                  <a:gd name="T19" fmla="*/ 6 h 45"/>
                  <a:gd name="T20" fmla="*/ 397 w 397"/>
                  <a:gd name="T21" fmla="*/ 11 h 45"/>
                  <a:gd name="T22" fmla="*/ 387 w 397"/>
                  <a:gd name="T23" fmla="*/ 18 h 45"/>
                  <a:gd name="T24" fmla="*/ 259 w 397"/>
                  <a:gd name="T25" fmla="*/ 26 h 45"/>
                  <a:gd name="T26" fmla="*/ 237 w 397"/>
                  <a:gd name="T27" fmla="*/ 34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97" h="45">
                    <a:moveTo>
                      <a:pt x="237" y="34"/>
                    </a:moveTo>
                    <a:cubicBezTo>
                      <a:pt x="206" y="32"/>
                      <a:pt x="175" y="37"/>
                      <a:pt x="144" y="36"/>
                    </a:cubicBezTo>
                    <a:cubicBezTo>
                      <a:pt x="117" y="36"/>
                      <a:pt x="88" y="23"/>
                      <a:pt x="61" y="39"/>
                    </a:cubicBezTo>
                    <a:cubicBezTo>
                      <a:pt x="50" y="45"/>
                      <a:pt x="40" y="31"/>
                      <a:pt x="29" y="34"/>
                    </a:cubicBezTo>
                    <a:cubicBezTo>
                      <a:pt x="25" y="21"/>
                      <a:pt x="13" y="27"/>
                      <a:pt x="5" y="23"/>
                    </a:cubicBezTo>
                    <a:cubicBezTo>
                      <a:pt x="2" y="21"/>
                      <a:pt x="0" y="17"/>
                      <a:pt x="0" y="14"/>
                    </a:cubicBezTo>
                    <a:cubicBezTo>
                      <a:pt x="37" y="9"/>
                      <a:pt x="74" y="13"/>
                      <a:pt x="111" y="13"/>
                    </a:cubicBezTo>
                    <a:cubicBezTo>
                      <a:pt x="133" y="12"/>
                      <a:pt x="156" y="14"/>
                      <a:pt x="179" y="8"/>
                    </a:cubicBezTo>
                    <a:cubicBezTo>
                      <a:pt x="207" y="0"/>
                      <a:pt x="237" y="4"/>
                      <a:pt x="266" y="5"/>
                    </a:cubicBezTo>
                    <a:cubicBezTo>
                      <a:pt x="296" y="6"/>
                      <a:pt x="325" y="6"/>
                      <a:pt x="354" y="6"/>
                    </a:cubicBezTo>
                    <a:cubicBezTo>
                      <a:pt x="369" y="6"/>
                      <a:pt x="383" y="5"/>
                      <a:pt x="397" y="11"/>
                    </a:cubicBezTo>
                    <a:cubicBezTo>
                      <a:pt x="397" y="18"/>
                      <a:pt x="391" y="18"/>
                      <a:pt x="387" y="18"/>
                    </a:cubicBezTo>
                    <a:cubicBezTo>
                      <a:pt x="344" y="18"/>
                      <a:pt x="302" y="23"/>
                      <a:pt x="259" y="26"/>
                    </a:cubicBezTo>
                    <a:cubicBezTo>
                      <a:pt x="251" y="27"/>
                      <a:pt x="243" y="28"/>
                      <a:pt x="237" y="34"/>
                    </a:cubicBezTo>
                    <a:close/>
                  </a:path>
                </a:pathLst>
              </a:custGeom>
              <a:solidFill>
                <a:srgbClr val="5EA5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3" name="Freeform 623">
                <a:extLst>
                  <a:ext uri="{FF2B5EF4-FFF2-40B4-BE49-F238E27FC236}">
                    <a16:creationId xmlns:a16="http://schemas.microsoft.com/office/drawing/2014/main" id="{DBCC8526-1277-4646-A682-8BD912E18EA1}"/>
                  </a:ext>
                </a:extLst>
              </p:cNvPr>
              <p:cNvSpPr>
                <a:spLocks/>
              </p:cNvSpPr>
              <p:nvPr/>
            </p:nvSpPr>
            <p:spPr bwMode="auto">
              <a:xfrm>
                <a:off x="432" y="3500"/>
                <a:ext cx="351" cy="75"/>
              </a:xfrm>
              <a:custGeom>
                <a:avLst/>
                <a:gdLst>
                  <a:gd name="T0" fmla="*/ 56 w 313"/>
                  <a:gd name="T1" fmla="*/ 33 h 67"/>
                  <a:gd name="T2" fmla="*/ 38 w 313"/>
                  <a:gd name="T3" fmla="*/ 11 h 67"/>
                  <a:gd name="T4" fmla="*/ 24 w 313"/>
                  <a:gd name="T5" fmla="*/ 6 h 67"/>
                  <a:gd name="T6" fmla="*/ 0 w 313"/>
                  <a:gd name="T7" fmla="*/ 1 h 67"/>
                  <a:gd name="T8" fmla="*/ 61 w 313"/>
                  <a:gd name="T9" fmla="*/ 11 h 67"/>
                  <a:gd name="T10" fmla="*/ 92 w 313"/>
                  <a:gd name="T11" fmla="*/ 1 h 67"/>
                  <a:gd name="T12" fmla="*/ 143 w 313"/>
                  <a:gd name="T13" fmla="*/ 21 h 67"/>
                  <a:gd name="T14" fmla="*/ 151 w 313"/>
                  <a:gd name="T15" fmla="*/ 19 h 67"/>
                  <a:gd name="T16" fmla="*/ 172 w 313"/>
                  <a:gd name="T17" fmla="*/ 27 h 67"/>
                  <a:gd name="T18" fmla="*/ 181 w 313"/>
                  <a:gd name="T19" fmla="*/ 31 h 67"/>
                  <a:gd name="T20" fmla="*/ 211 w 313"/>
                  <a:gd name="T21" fmla="*/ 28 h 67"/>
                  <a:gd name="T22" fmla="*/ 192 w 313"/>
                  <a:gd name="T23" fmla="*/ 13 h 67"/>
                  <a:gd name="T24" fmla="*/ 273 w 313"/>
                  <a:gd name="T25" fmla="*/ 16 h 67"/>
                  <a:gd name="T26" fmla="*/ 267 w 313"/>
                  <a:gd name="T27" fmla="*/ 35 h 67"/>
                  <a:gd name="T28" fmla="*/ 309 w 313"/>
                  <a:gd name="T29" fmla="*/ 37 h 67"/>
                  <a:gd name="T30" fmla="*/ 313 w 313"/>
                  <a:gd name="T31" fmla="*/ 42 h 67"/>
                  <a:gd name="T32" fmla="*/ 306 w 313"/>
                  <a:gd name="T33" fmla="*/ 51 h 67"/>
                  <a:gd name="T34" fmla="*/ 229 w 313"/>
                  <a:gd name="T35" fmla="*/ 47 h 67"/>
                  <a:gd name="T36" fmla="*/ 146 w 313"/>
                  <a:gd name="T37" fmla="*/ 45 h 67"/>
                  <a:gd name="T38" fmla="*/ 86 w 313"/>
                  <a:gd name="T39" fmla="*/ 49 h 67"/>
                  <a:gd name="T40" fmla="*/ 56 w 313"/>
                  <a:gd name="T41" fmla="*/ 41 h 67"/>
                  <a:gd name="T42" fmla="*/ 56 w 313"/>
                  <a:gd name="T43" fmla="*/ 33 h 67"/>
                  <a:gd name="T44" fmla="*/ 77 w 313"/>
                  <a:gd name="T45" fmla="*/ 25 h 67"/>
                  <a:gd name="T46" fmla="*/ 56 w 313"/>
                  <a:gd name="T47" fmla="*/ 33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13" h="67">
                    <a:moveTo>
                      <a:pt x="56" y="33"/>
                    </a:moveTo>
                    <a:cubicBezTo>
                      <a:pt x="49" y="26"/>
                      <a:pt x="36" y="26"/>
                      <a:pt x="38" y="11"/>
                    </a:cubicBezTo>
                    <a:cubicBezTo>
                      <a:pt x="38" y="7"/>
                      <a:pt x="29" y="8"/>
                      <a:pt x="24" y="6"/>
                    </a:cubicBezTo>
                    <a:cubicBezTo>
                      <a:pt x="16" y="3"/>
                      <a:pt x="7" y="9"/>
                      <a:pt x="0" y="1"/>
                    </a:cubicBezTo>
                    <a:cubicBezTo>
                      <a:pt x="21" y="0"/>
                      <a:pt x="42" y="1"/>
                      <a:pt x="61" y="11"/>
                    </a:cubicBezTo>
                    <a:cubicBezTo>
                      <a:pt x="73" y="16"/>
                      <a:pt x="82" y="4"/>
                      <a:pt x="92" y="1"/>
                    </a:cubicBezTo>
                    <a:cubicBezTo>
                      <a:pt x="108" y="10"/>
                      <a:pt x="130" y="5"/>
                      <a:pt x="143" y="21"/>
                    </a:cubicBezTo>
                    <a:cubicBezTo>
                      <a:pt x="147" y="25"/>
                      <a:pt x="149" y="19"/>
                      <a:pt x="151" y="19"/>
                    </a:cubicBezTo>
                    <a:cubicBezTo>
                      <a:pt x="160" y="17"/>
                      <a:pt x="170" y="12"/>
                      <a:pt x="172" y="27"/>
                    </a:cubicBezTo>
                    <a:cubicBezTo>
                      <a:pt x="173" y="32"/>
                      <a:pt x="179" y="35"/>
                      <a:pt x="181" y="31"/>
                    </a:cubicBezTo>
                    <a:cubicBezTo>
                      <a:pt x="189" y="12"/>
                      <a:pt x="200" y="26"/>
                      <a:pt x="211" y="28"/>
                    </a:cubicBezTo>
                    <a:cubicBezTo>
                      <a:pt x="207" y="18"/>
                      <a:pt x="192" y="26"/>
                      <a:pt x="192" y="13"/>
                    </a:cubicBezTo>
                    <a:cubicBezTo>
                      <a:pt x="219" y="14"/>
                      <a:pt x="246" y="15"/>
                      <a:pt x="273" y="16"/>
                    </a:cubicBezTo>
                    <a:cubicBezTo>
                      <a:pt x="270" y="22"/>
                      <a:pt x="278" y="30"/>
                      <a:pt x="267" y="35"/>
                    </a:cubicBezTo>
                    <a:cubicBezTo>
                      <a:pt x="282" y="37"/>
                      <a:pt x="296" y="31"/>
                      <a:pt x="309" y="37"/>
                    </a:cubicBezTo>
                    <a:cubicBezTo>
                      <a:pt x="311" y="38"/>
                      <a:pt x="312" y="40"/>
                      <a:pt x="313" y="42"/>
                    </a:cubicBezTo>
                    <a:cubicBezTo>
                      <a:pt x="312" y="46"/>
                      <a:pt x="310" y="52"/>
                      <a:pt x="306" y="51"/>
                    </a:cubicBezTo>
                    <a:cubicBezTo>
                      <a:pt x="281" y="46"/>
                      <a:pt x="254" y="67"/>
                      <a:pt x="229" y="47"/>
                    </a:cubicBezTo>
                    <a:cubicBezTo>
                      <a:pt x="201" y="63"/>
                      <a:pt x="172" y="36"/>
                      <a:pt x="146" y="45"/>
                    </a:cubicBezTo>
                    <a:cubicBezTo>
                      <a:pt x="125" y="53"/>
                      <a:pt x="106" y="48"/>
                      <a:pt x="86" y="49"/>
                    </a:cubicBezTo>
                    <a:cubicBezTo>
                      <a:pt x="74" y="50"/>
                      <a:pt x="67" y="39"/>
                      <a:pt x="56" y="41"/>
                    </a:cubicBezTo>
                    <a:cubicBezTo>
                      <a:pt x="56" y="38"/>
                      <a:pt x="56" y="36"/>
                      <a:pt x="56" y="33"/>
                    </a:cubicBezTo>
                    <a:cubicBezTo>
                      <a:pt x="62" y="28"/>
                      <a:pt x="72" y="32"/>
                      <a:pt x="77" y="25"/>
                    </a:cubicBezTo>
                    <a:cubicBezTo>
                      <a:pt x="68" y="23"/>
                      <a:pt x="63" y="30"/>
                      <a:pt x="56" y="33"/>
                    </a:cubicBezTo>
                    <a:close/>
                  </a:path>
                </a:pathLst>
              </a:custGeom>
              <a:solidFill>
                <a:srgbClr val="9DC9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4" name="Freeform 624">
                <a:extLst>
                  <a:ext uri="{FF2B5EF4-FFF2-40B4-BE49-F238E27FC236}">
                    <a16:creationId xmlns:a16="http://schemas.microsoft.com/office/drawing/2014/main" id="{1B8881AF-C1E0-43CB-B4BB-E2E8AB548589}"/>
                  </a:ext>
                </a:extLst>
              </p:cNvPr>
              <p:cNvSpPr>
                <a:spLocks/>
              </p:cNvSpPr>
              <p:nvPr/>
            </p:nvSpPr>
            <p:spPr bwMode="auto">
              <a:xfrm>
                <a:off x="1416" y="3601"/>
                <a:ext cx="453" cy="47"/>
              </a:xfrm>
              <a:custGeom>
                <a:avLst/>
                <a:gdLst>
                  <a:gd name="T0" fmla="*/ 0 w 403"/>
                  <a:gd name="T1" fmla="*/ 31 h 42"/>
                  <a:gd name="T2" fmla="*/ 15 w 403"/>
                  <a:gd name="T3" fmla="*/ 18 h 42"/>
                  <a:gd name="T4" fmla="*/ 122 w 403"/>
                  <a:gd name="T5" fmla="*/ 8 h 42"/>
                  <a:gd name="T6" fmla="*/ 160 w 403"/>
                  <a:gd name="T7" fmla="*/ 8 h 42"/>
                  <a:gd name="T8" fmla="*/ 188 w 403"/>
                  <a:gd name="T9" fmla="*/ 7 h 42"/>
                  <a:gd name="T10" fmla="*/ 232 w 403"/>
                  <a:gd name="T11" fmla="*/ 3 h 42"/>
                  <a:gd name="T12" fmla="*/ 232 w 403"/>
                  <a:gd name="T13" fmla="*/ 3 h 42"/>
                  <a:gd name="T14" fmla="*/ 240 w 403"/>
                  <a:gd name="T15" fmla="*/ 4 h 42"/>
                  <a:gd name="T16" fmla="*/ 227 w 403"/>
                  <a:gd name="T17" fmla="*/ 20 h 42"/>
                  <a:gd name="T18" fmla="*/ 257 w 403"/>
                  <a:gd name="T19" fmla="*/ 6 h 42"/>
                  <a:gd name="T20" fmla="*/ 266 w 403"/>
                  <a:gd name="T21" fmla="*/ 2 h 42"/>
                  <a:gd name="T22" fmla="*/ 332 w 403"/>
                  <a:gd name="T23" fmla="*/ 1 h 42"/>
                  <a:gd name="T24" fmla="*/ 374 w 403"/>
                  <a:gd name="T25" fmla="*/ 6 h 42"/>
                  <a:gd name="T26" fmla="*/ 400 w 403"/>
                  <a:gd name="T27" fmla="*/ 27 h 42"/>
                  <a:gd name="T28" fmla="*/ 396 w 403"/>
                  <a:gd name="T29" fmla="*/ 35 h 42"/>
                  <a:gd name="T30" fmla="*/ 392 w 403"/>
                  <a:gd name="T31" fmla="*/ 35 h 42"/>
                  <a:gd name="T32" fmla="*/ 343 w 403"/>
                  <a:gd name="T33" fmla="*/ 25 h 42"/>
                  <a:gd name="T34" fmla="*/ 340 w 403"/>
                  <a:gd name="T35" fmla="*/ 24 h 42"/>
                  <a:gd name="T36" fmla="*/ 274 w 403"/>
                  <a:gd name="T37" fmla="*/ 30 h 42"/>
                  <a:gd name="T38" fmla="*/ 204 w 403"/>
                  <a:gd name="T39" fmla="*/ 32 h 42"/>
                  <a:gd name="T40" fmla="*/ 59 w 403"/>
                  <a:gd name="T41" fmla="*/ 31 h 42"/>
                  <a:gd name="T42" fmla="*/ 12 w 403"/>
                  <a:gd name="T43" fmla="*/ 32 h 42"/>
                  <a:gd name="T44" fmla="*/ 0 w 403"/>
                  <a:gd name="T45" fmla="*/ 3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03" h="42">
                    <a:moveTo>
                      <a:pt x="0" y="31"/>
                    </a:moveTo>
                    <a:cubicBezTo>
                      <a:pt x="2" y="23"/>
                      <a:pt x="6" y="20"/>
                      <a:pt x="15" y="18"/>
                    </a:cubicBezTo>
                    <a:cubicBezTo>
                      <a:pt x="50" y="11"/>
                      <a:pt x="87" y="19"/>
                      <a:pt x="122" y="8"/>
                    </a:cubicBezTo>
                    <a:cubicBezTo>
                      <a:pt x="134" y="4"/>
                      <a:pt x="147" y="14"/>
                      <a:pt x="160" y="8"/>
                    </a:cubicBezTo>
                    <a:cubicBezTo>
                      <a:pt x="169" y="7"/>
                      <a:pt x="179" y="7"/>
                      <a:pt x="188" y="7"/>
                    </a:cubicBezTo>
                    <a:cubicBezTo>
                      <a:pt x="203" y="7"/>
                      <a:pt x="217" y="5"/>
                      <a:pt x="232" y="3"/>
                    </a:cubicBezTo>
                    <a:cubicBezTo>
                      <a:pt x="232" y="3"/>
                      <a:pt x="232" y="3"/>
                      <a:pt x="232" y="3"/>
                    </a:cubicBezTo>
                    <a:cubicBezTo>
                      <a:pt x="235" y="0"/>
                      <a:pt x="239" y="0"/>
                      <a:pt x="240" y="4"/>
                    </a:cubicBezTo>
                    <a:cubicBezTo>
                      <a:pt x="244" y="12"/>
                      <a:pt x="237" y="15"/>
                      <a:pt x="227" y="20"/>
                    </a:cubicBezTo>
                    <a:cubicBezTo>
                      <a:pt x="241" y="15"/>
                      <a:pt x="251" y="14"/>
                      <a:pt x="257" y="6"/>
                    </a:cubicBezTo>
                    <a:cubicBezTo>
                      <a:pt x="259" y="3"/>
                      <a:pt x="263" y="1"/>
                      <a:pt x="266" y="2"/>
                    </a:cubicBezTo>
                    <a:cubicBezTo>
                      <a:pt x="288" y="11"/>
                      <a:pt x="310" y="1"/>
                      <a:pt x="332" y="1"/>
                    </a:cubicBezTo>
                    <a:cubicBezTo>
                      <a:pt x="346" y="2"/>
                      <a:pt x="359" y="9"/>
                      <a:pt x="374" y="6"/>
                    </a:cubicBezTo>
                    <a:cubicBezTo>
                      <a:pt x="382" y="4"/>
                      <a:pt x="389" y="22"/>
                      <a:pt x="400" y="27"/>
                    </a:cubicBezTo>
                    <a:cubicBezTo>
                      <a:pt x="403" y="29"/>
                      <a:pt x="399" y="33"/>
                      <a:pt x="396" y="35"/>
                    </a:cubicBezTo>
                    <a:cubicBezTo>
                      <a:pt x="395" y="35"/>
                      <a:pt x="393" y="35"/>
                      <a:pt x="392" y="35"/>
                    </a:cubicBezTo>
                    <a:cubicBezTo>
                      <a:pt x="376" y="31"/>
                      <a:pt x="357" y="40"/>
                      <a:pt x="343" y="25"/>
                    </a:cubicBezTo>
                    <a:cubicBezTo>
                      <a:pt x="342" y="24"/>
                      <a:pt x="341" y="23"/>
                      <a:pt x="340" y="24"/>
                    </a:cubicBezTo>
                    <a:cubicBezTo>
                      <a:pt x="320" y="42"/>
                      <a:pt x="296" y="25"/>
                      <a:pt x="274" y="30"/>
                    </a:cubicBezTo>
                    <a:cubicBezTo>
                      <a:pt x="251" y="36"/>
                      <a:pt x="227" y="32"/>
                      <a:pt x="204" y="32"/>
                    </a:cubicBezTo>
                    <a:cubicBezTo>
                      <a:pt x="156" y="34"/>
                      <a:pt x="108" y="23"/>
                      <a:pt x="59" y="31"/>
                    </a:cubicBezTo>
                    <a:cubicBezTo>
                      <a:pt x="44" y="33"/>
                      <a:pt x="27" y="34"/>
                      <a:pt x="12" y="32"/>
                    </a:cubicBezTo>
                    <a:cubicBezTo>
                      <a:pt x="8" y="31"/>
                      <a:pt x="4" y="31"/>
                      <a:pt x="0" y="31"/>
                    </a:cubicBezTo>
                    <a:close/>
                  </a:path>
                </a:pathLst>
              </a:custGeom>
              <a:solidFill>
                <a:srgbClr val="4497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5" name="Freeform 625">
                <a:extLst>
                  <a:ext uri="{FF2B5EF4-FFF2-40B4-BE49-F238E27FC236}">
                    <a16:creationId xmlns:a16="http://schemas.microsoft.com/office/drawing/2014/main" id="{2D8FD500-DFDD-4C72-BED2-9E5BE233E1F0}"/>
                  </a:ext>
                </a:extLst>
              </p:cNvPr>
              <p:cNvSpPr>
                <a:spLocks/>
              </p:cNvSpPr>
              <p:nvPr/>
            </p:nvSpPr>
            <p:spPr bwMode="auto">
              <a:xfrm>
                <a:off x="1975" y="3501"/>
                <a:ext cx="277" cy="42"/>
              </a:xfrm>
              <a:custGeom>
                <a:avLst/>
                <a:gdLst>
                  <a:gd name="T0" fmla="*/ 67 w 247"/>
                  <a:gd name="T1" fmla="*/ 36 h 37"/>
                  <a:gd name="T2" fmla="*/ 63 w 247"/>
                  <a:gd name="T3" fmla="*/ 30 h 37"/>
                  <a:gd name="T4" fmla="*/ 52 w 247"/>
                  <a:gd name="T5" fmla="*/ 27 h 37"/>
                  <a:gd name="T6" fmla="*/ 24 w 247"/>
                  <a:gd name="T7" fmla="*/ 29 h 37"/>
                  <a:gd name="T8" fmla="*/ 5 w 247"/>
                  <a:gd name="T9" fmla="*/ 27 h 37"/>
                  <a:gd name="T10" fmla="*/ 19 w 247"/>
                  <a:gd name="T11" fmla="*/ 12 h 37"/>
                  <a:gd name="T12" fmla="*/ 227 w 247"/>
                  <a:gd name="T13" fmla="*/ 4 h 37"/>
                  <a:gd name="T14" fmla="*/ 220 w 247"/>
                  <a:gd name="T15" fmla="*/ 10 h 37"/>
                  <a:gd name="T16" fmla="*/ 218 w 247"/>
                  <a:gd name="T17" fmla="*/ 20 h 37"/>
                  <a:gd name="T18" fmla="*/ 226 w 247"/>
                  <a:gd name="T19" fmla="*/ 19 h 37"/>
                  <a:gd name="T20" fmla="*/ 247 w 247"/>
                  <a:gd name="T21" fmla="*/ 28 h 37"/>
                  <a:gd name="T22" fmla="*/ 207 w 247"/>
                  <a:gd name="T23" fmla="*/ 31 h 37"/>
                  <a:gd name="T24" fmla="*/ 199 w 247"/>
                  <a:gd name="T25" fmla="*/ 36 h 37"/>
                  <a:gd name="T26" fmla="*/ 191 w 247"/>
                  <a:gd name="T27" fmla="*/ 37 h 37"/>
                  <a:gd name="T28" fmla="*/ 170 w 247"/>
                  <a:gd name="T29" fmla="*/ 30 h 37"/>
                  <a:gd name="T30" fmla="*/ 159 w 247"/>
                  <a:gd name="T31" fmla="*/ 36 h 37"/>
                  <a:gd name="T32" fmla="*/ 151 w 247"/>
                  <a:gd name="T33" fmla="*/ 36 h 37"/>
                  <a:gd name="T34" fmla="*/ 115 w 247"/>
                  <a:gd name="T35" fmla="*/ 36 h 37"/>
                  <a:gd name="T36" fmla="*/ 115 w 247"/>
                  <a:gd name="T37" fmla="*/ 36 h 37"/>
                  <a:gd name="T38" fmla="*/ 67 w 247"/>
                  <a:gd name="T39" fmla="*/ 36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47" h="37">
                    <a:moveTo>
                      <a:pt x="67" y="36"/>
                    </a:moveTo>
                    <a:cubicBezTo>
                      <a:pt x="63" y="35"/>
                      <a:pt x="75" y="21"/>
                      <a:pt x="63" y="30"/>
                    </a:cubicBezTo>
                    <a:cubicBezTo>
                      <a:pt x="54" y="37"/>
                      <a:pt x="56" y="26"/>
                      <a:pt x="52" y="27"/>
                    </a:cubicBezTo>
                    <a:cubicBezTo>
                      <a:pt x="42" y="27"/>
                      <a:pt x="33" y="27"/>
                      <a:pt x="24" y="29"/>
                    </a:cubicBezTo>
                    <a:cubicBezTo>
                      <a:pt x="18" y="29"/>
                      <a:pt x="9" y="36"/>
                      <a:pt x="5" y="27"/>
                    </a:cubicBezTo>
                    <a:cubicBezTo>
                      <a:pt x="0" y="15"/>
                      <a:pt x="16" y="18"/>
                      <a:pt x="19" y="12"/>
                    </a:cubicBezTo>
                    <a:cubicBezTo>
                      <a:pt x="88" y="0"/>
                      <a:pt x="158" y="3"/>
                      <a:pt x="227" y="4"/>
                    </a:cubicBezTo>
                    <a:cubicBezTo>
                      <a:pt x="225" y="6"/>
                      <a:pt x="222" y="8"/>
                      <a:pt x="220" y="10"/>
                    </a:cubicBezTo>
                    <a:cubicBezTo>
                      <a:pt x="216" y="13"/>
                      <a:pt x="214" y="16"/>
                      <a:pt x="218" y="20"/>
                    </a:cubicBezTo>
                    <a:cubicBezTo>
                      <a:pt x="220" y="23"/>
                      <a:pt x="223" y="21"/>
                      <a:pt x="226" y="19"/>
                    </a:cubicBezTo>
                    <a:cubicBezTo>
                      <a:pt x="239" y="7"/>
                      <a:pt x="244" y="16"/>
                      <a:pt x="247" y="28"/>
                    </a:cubicBezTo>
                    <a:cubicBezTo>
                      <a:pt x="234" y="36"/>
                      <a:pt x="221" y="31"/>
                      <a:pt x="207" y="31"/>
                    </a:cubicBezTo>
                    <a:cubicBezTo>
                      <a:pt x="203" y="31"/>
                      <a:pt x="200" y="30"/>
                      <a:pt x="199" y="36"/>
                    </a:cubicBezTo>
                    <a:cubicBezTo>
                      <a:pt x="196" y="36"/>
                      <a:pt x="194" y="36"/>
                      <a:pt x="191" y="37"/>
                    </a:cubicBezTo>
                    <a:cubicBezTo>
                      <a:pt x="184" y="36"/>
                      <a:pt x="176" y="33"/>
                      <a:pt x="170" y="30"/>
                    </a:cubicBezTo>
                    <a:cubicBezTo>
                      <a:pt x="161" y="25"/>
                      <a:pt x="162" y="33"/>
                      <a:pt x="159" y="36"/>
                    </a:cubicBezTo>
                    <a:cubicBezTo>
                      <a:pt x="156" y="36"/>
                      <a:pt x="154" y="36"/>
                      <a:pt x="151" y="36"/>
                    </a:cubicBezTo>
                    <a:cubicBezTo>
                      <a:pt x="139" y="25"/>
                      <a:pt x="127" y="37"/>
                      <a:pt x="115" y="36"/>
                    </a:cubicBezTo>
                    <a:cubicBezTo>
                      <a:pt x="115" y="36"/>
                      <a:pt x="115" y="36"/>
                      <a:pt x="115" y="36"/>
                    </a:cubicBezTo>
                    <a:cubicBezTo>
                      <a:pt x="99" y="33"/>
                      <a:pt x="83" y="34"/>
                      <a:pt x="67" y="36"/>
                    </a:cubicBezTo>
                    <a:close/>
                  </a:path>
                </a:pathLst>
              </a:custGeom>
              <a:solidFill>
                <a:srgbClr val="60AB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6" name="Freeform 626">
                <a:extLst>
                  <a:ext uri="{FF2B5EF4-FFF2-40B4-BE49-F238E27FC236}">
                    <a16:creationId xmlns:a16="http://schemas.microsoft.com/office/drawing/2014/main" id="{E44FE958-85A0-4347-B873-514D491AF20D}"/>
                  </a:ext>
                </a:extLst>
              </p:cNvPr>
              <p:cNvSpPr>
                <a:spLocks/>
              </p:cNvSpPr>
              <p:nvPr/>
            </p:nvSpPr>
            <p:spPr bwMode="auto">
              <a:xfrm>
                <a:off x="593" y="3592"/>
                <a:ext cx="299" cy="58"/>
              </a:xfrm>
              <a:custGeom>
                <a:avLst/>
                <a:gdLst>
                  <a:gd name="T0" fmla="*/ 252 w 266"/>
                  <a:gd name="T1" fmla="*/ 43 h 52"/>
                  <a:gd name="T2" fmla="*/ 212 w 266"/>
                  <a:gd name="T3" fmla="*/ 45 h 52"/>
                  <a:gd name="T4" fmla="*/ 176 w 266"/>
                  <a:gd name="T5" fmla="*/ 39 h 52"/>
                  <a:gd name="T6" fmla="*/ 188 w 266"/>
                  <a:gd name="T7" fmla="*/ 25 h 52"/>
                  <a:gd name="T8" fmla="*/ 126 w 266"/>
                  <a:gd name="T9" fmla="*/ 24 h 52"/>
                  <a:gd name="T10" fmla="*/ 144 w 266"/>
                  <a:gd name="T11" fmla="*/ 39 h 52"/>
                  <a:gd name="T12" fmla="*/ 106 w 266"/>
                  <a:gd name="T13" fmla="*/ 46 h 52"/>
                  <a:gd name="T14" fmla="*/ 88 w 266"/>
                  <a:gd name="T15" fmla="*/ 43 h 52"/>
                  <a:gd name="T16" fmla="*/ 98 w 266"/>
                  <a:gd name="T17" fmla="*/ 34 h 52"/>
                  <a:gd name="T18" fmla="*/ 38 w 266"/>
                  <a:gd name="T19" fmla="*/ 19 h 52"/>
                  <a:gd name="T20" fmla="*/ 0 w 266"/>
                  <a:gd name="T21" fmla="*/ 7 h 52"/>
                  <a:gd name="T22" fmla="*/ 24 w 266"/>
                  <a:gd name="T23" fmla="*/ 4 h 52"/>
                  <a:gd name="T24" fmla="*/ 107 w 266"/>
                  <a:gd name="T25" fmla="*/ 9 h 52"/>
                  <a:gd name="T26" fmla="*/ 195 w 266"/>
                  <a:gd name="T27" fmla="*/ 8 h 52"/>
                  <a:gd name="T28" fmla="*/ 260 w 266"/>
                  <a:gd name="T29" fmla="*/ 11 h 52"/>
                  <a:gd name="T30" fmla="*/ 259 w 266"/>
                  <a:gd name="T31" fmla="*/ 22 h 52"/>
                  <a:gd name="T32" fmla="*/ 252 w 266"/>
                  <a:gd name="T33" fmla="*/ 43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6" h="52">
                    <a:moveTo>
                      <a:pt x="252" y="43"/>
                    </a:moveTo>
                    <a:cubicBezTo>
                      <a:pt x="239" y="52"/>
                      <a:pt x="225" y="46"/>
                      <a:pt x="212" y="45"/>
                    </a:cubicBezTo>
                    <a:cubicBezTo>
                      <a:pt x="200" y="43"/>
                      <a:pt x="188" y="41"/>
                      <a:pt x="176" y="39"/>
                    </a:cubicBezTo>
                    <a:cubicBezTo>
                      <a:pt x="175" y="30"/>
                      <a:pt x="182" y="28"/>
                      <a:pt x="188" y="25"/>
                    </a:cubicBezTo>
                    <a:cubicBezTo>
                      <a:pt x="167" y="37"/>
                      <a:pt x="147" y="24"/>
                      <a:pt x="126" y="24"/>
                    </a:cubicBezTo>
                    <a:cubicBezTo>
                      <a:pt x="132" y="31"/>
                      <a:pt x="145" y="26"/>
                      <a:pt x="144" y="39"/>
                    </a:cubicBezTo>
                    <a:cubicBezTo>
                      <a:pt x="131" y="40"/>
                      <a:pt x="118" y="37"/>
                      <a:pt x="106" y="46"/>
                    </a:cubicBezTo>
                    <a:cubicBezTo>
                      <a:pt x="102" y="49"/>
                      <a:pt x="93" y="49"/>
                      <a:pt x="88" y="43"/>
                    </a:cubicBezTo>
                    <a:cubicBezTo>
                      <a:pt x="90" y="40"/>
                      <a:pt x="94" y="38"/>
                      <a:pt x="98" y="34"/>
                    </a:cubicBezTo>
                    <a:cubicBezTo>
                      <a:pt x="80" y="20"/>
                      <a:pt x="59" y="20"/>
                      <a:pt x="38" y="19"/>
                    </a:cubicBezTo>
                    <a:cubicBezTo>
                      <a:pt x="24" y="18"/>
                      <a:pt x="10" y="18"/>
                      <a:pt x="0" y="7"/>
                    </a:cubicBezTo>
                    <a:cubicBezTo>
                      <a:pt x="7" y="0"/>
                      <a:pt x="17" y="2"/>
                      <a:pt x="24" y="4"/>
                    </a:cubicBezTo>
                    <a:cubicBezTo>
                      <a:pt x="52" y="11"/>
                      <a:pt x="80" y="7"/>
                      <a:pt x="107" y="9"/>
                    </a:cubicBezTo>
                    <a:cubicBezTo>
                      <a:pt x="136" y="11"/>
                      <a:pt x="165" y="7"/>
                      <a:pt x="195" y="8"/>
                    </a:cubicBezTo>
                    <a:cubicBezTo>
                      <a:pt x="216" y="9"/>
                      <a:pt x="238" y="10"/>
                      <a:pt x="260" y="11"/>
                    </a:cubicBezTo>
                    <a:cubicBezTo>
                      <a:pt x="266" y="15"/>
                      <a:pt x="266" y="20"/>
                      <a:pt x="259" y="22"/>
                    </a:cubicBezTo>
                    <a:cubicBezTo>
                      <a:pt x="244" y="26"/>
                      <a:pt x="248" y="34"/>
                      <a:pt x="252" y="43"/>
                    </a:cubicBezTo>
                    <a:close/>
                  </a:path>
                </a:pathLst>
              </a:custGeom>
              <a:solidFill>
                <a:srgbClr val="97C6D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7" name="Freeform 627">
                <a:extLst>
                  <a:ext uri="{FF2B5EF4-FFF2-40B4-BE49-F238E27FC236}">
                    <a16:creationId xmlns:a16="http://schemas.microsoft.com/office/drawing/2014/main" id="{BC9DD24F-08B1-431F-9951-822C2DC47B3F}"/>
                  </a:ext>
                </a:extLst>
              </p:cNvPr>
              <p:cNvSpPr>
                <a:spLocks/>
              </p:cNvSpPr>
              <p:nvPr/>
            </p:nvSpPr>
            <p:spPr bwMode="auto">
              <a:xfrm>
                <a:off x="760" y="3511"/>
                <a:ext cx="229" cy="64"/>
              </a:xfrm>
              <a:custGeom>
                <a:avLst/>
                <a:gdLst>
                  <a:gd name="T0" fmla="*/ 116 w 204"/>
                  <a:gd name="T1" fmla="*/ 27 h 57"/>
                  <a:gd name="T2" fmla="*/ 188 w 204"/>
                  <a:gd name="T3" fmla="*/ 35 h 57"/>
                  <a:gd name="T4" fmla="*/ 204 w 204"/>
                  <a:gd name="T5" fmla="*/ 43 h 57"/>
                  <a:gd name="T6" fmla="*/ 159 w 204"/>
                  <a:gd name="T7" fmla="*/ 42 h 57"/>
                  <a:gd name="T8" fmla="*/ 149 w 204"/>
                  <a:gd name="T9" fmla="*/ 43 h 57"/>
                  <a:gd name="T10" fmla="*/ 138 w 204"/>
                  <a:gd name="T11" fmla="*/ 42 h 57"/>
                  <a:gd name="T12" fmla="*/ 131 w 204"/>
                  <a:gd name="T13" fmla="*/ 42 h 57"/>
                  <a:gd name="T14" fmla="*/ 58 w 204"/>
                  <a:gd name="T15" fmla="*/ 43 h 57"/>
                  <a:gd name="T16" fmla="*/ 21 w 204"/>
                  <a:gd name="T17" fmla="*/ 32 h 57"/>
                  <a:gd name="T18" fmla="*/ 20 w 204"/>
                  <a:gd name="T19" fmla="*/ 31 h 57"/>
                  <a:gd name="T20" fmla="*/ 23 w 204"/>
                  <a:gd name="T21" fmla="*/ 22 h 57"/>
                  <a:gd name="T22" fmla="*/ 40 w 204"/>
                  <a:gd name="T23" fmla="*/ 13 h 57"/>
                  <a:gd name="T24" fmla="*/ 0 w 204"/>
                  <a:gd name="T25" fmla="*/ 7 h 57"/>
                  <a:gd name="T26" fmla="*/ 63 w 204"/>
                  <a:gd name="T27" fmla="*/ 6 h 57"/>
                  <a:gd name="T28" fmla="*/ 104 w 204"/>
                  <a:gd name="T29" fmla="*/ 11 h 57"/>
                  <a:gd name="T30" fmla="*/ 96 w 204"/>
                  <a:gd name="T31" fmla="*/ 19 h 57"/>
                  <a:gd name="T32" fmla="*/ 88 w 204"/>
                  <a:gd name="T33" fmla="*/ 22 h 57"/>
                  <a:gd name="T34" fmla="*/ 116 w 204"/>
                  <a:gd name="T35" fmla="*/ 27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4" h="57">
                    <a:moveTo>
                      <a:pt x="116" y="27"/>
                    </a:moveTo>
                    <a:cubicBezTo>
                      <a:pt x="140" y="30"/>
                      <a:pt x="164" y="32"/>
                      <a:pt x="188" y="35"/>
                    </a:cubicBezTo>
                    <a:cubicBezTo>
                      <a:pt x="195" y="35"/>
                      <a:pt x="201" y="36"/>
                      <a:pt x="204" y="43"/>
                    </a:cubicBezTo>
                    <a:cubicBezTo>
                      <a:pt x="189" y="48"/>
                      <a:pt x="174" y="49"/>
                      <a:pt x="159" y="42"/>
                    </a:cubicBezTo>
                    <a:cubicBezTo>
                      <a:pt x="156" y="41"/>
                      <a:pt x="152" y="38"/>
                      <a:pt x="149" y="43"/>
                    </a:cubicBezTo>
                    <a:cubicBezTo>
                      <a:pt x="145" y="49"/>
                      <a:pt x="141" y="57"/>
                      <a:pt x="138" y="42"/>
                    </a:cubicBezTo>
                    <a:cubicBezTo>
                      <a:pt x="138" y="40"/>
                      <a:pt x="134" y="41"/>
                      <a:pt x="131" y="42"/>
                    </a:cubicBezTo>
                    <a:cubicBezTo>
                      <a:pt x="107" y="47"/>
                      <a:pt x="82" y="42"/>
                      <a:pt x="58" y="43"/>
                    </a:cubicBezTo>
                    <a:cubicBezTo>
                      <a:pt x="44" y="44"/>
                      <a:pt x="33" y="37"/>
                      <a:pt x="21" y="32"/>
                    </a:cubicBezTo>
                    <a:cubicBezTo>
                      <a:pt x="21" y="32"/>
                      <a:pt x="20" y="31"/>
                      <a:pt x="20" y="31"/>
                    </a:cubicBezTo>
                    <a:cubicBezTo>
                      <a:pt x="17" y="26"/>
                      <a:pt x="19" y="23"/>
                      <a:pt x="23" y="22"/>
                    </a:cubicBezTo>
                    <a:cubicBezTo>
                      <a:pt x="29" y="20"/>
                      <a:pt x="35" y="18"/>
                      <a:pt x="40" y="13"/>
                    </a:cubicBezTo>
                    <a:cubicBezTo>
                      <a:pt x="27" y="8"/>
                      <a:pt x="11" y="20"/>
                      <a:pt x="0" y="7"/>
                    </a:cubicBezTo>
                    <a:cubicBezTo>
                      <a:pt x="21" y="0"/>
                      <a:pt x="42" y="1"/>
                      <a:pt x="63" y="6"/>
                    </a:cubicBezTo>
                    <a:cubicBezTo>
                      <a:pt x="77" y="8"/>
                      <a:pt x="90" y="11"/>
                      <a:pt x="104" y="11"/>
                    </a:cubicBezTo>
                    <a:cubicBezTo>
                      <a:pt x="102" y="15"/>
                      <a:pt x="100" y="18"/>
                      <a:pt x="96" y="19"/>
                    </a:cubicBezTo>
                    <a:cubicBezTo>
                      <a:pt x="94" y="21"/>
                      <a:pt x="91" y="22"/>
                      <a:pt x="88" y="22"/>
                    </a:cubicBezTo>
                    <a:cubicBezTo>
                      <a:pt x="96" y="30"/>
                      <a:pt x="107" y="26"/>
                      <a:pt x="116" y="27"/>
                    </a:cubicBezTo>
                    <a:close/>
                  </a:path>
                </a:pathLst>
              </a:custGeom>
              <a:solidFill>
                <a:srgbClr val="9DC9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8" name="Freeform 628">
                <a:extLst>
                  <a:ext uri="{FF2B5EF4-FFF2-40B4-BE49-F238E27FC236}">
                    <a16:creationId xmlns:a16="http://schemas.microsoft.com/office/drawing/2014/main" id="{2FC2AB12-938C-46EE-8EEB-EA4DB6BAC6A6}"/>
                  </a:ext>
                </a:extLst>
              </p:cNvPr>
              <p:cNvSpPr>
                <a:spLocks/>
              </p:cNvSpPr>
              <p:nvPr/>
            </p:nvSpPr>
            <p:spPr bwMode="auto">
              <a:xfrm>
                <a:off x="859" y="3603"/>
                <a:ext cx="251" cy="42"/>
              </a:xfrm>
              <a:custGeom>
                <a:avLst/>
                <a:gdLst>
                  <a:gd name="T0" fmla="*/ 16 w 224"/>
                  <a:gd name="T1" fmla="*/ 33 h 37"/>
                  <a:gd name="T2" fmla="*/ 2 w 224"/>
                  <a:gd name="T3" fmla="*/ 20 h 37"/>
                  <a:gd name="T4" fmla="*/ 19 w 224"/>
                  <a:gd name="T5" fmla="*/ 9 h 37"/>
                  <a:gd name="T6" fmla="*/ 24 w 224"/>
                  <a:gd name="T7" fmla="*/ 1 h 37"/>
                  <a:gd name="T8" fmla="*/ 64 w 224"/>
                  <a:gd name="T9" fmla="*/ 6 h 37"/>
                  <a:gd name="T10" fmla="*/ 62 w 224"/>
                  <a:gd name="T11" fmla="*/ 12 h 37"/>
                  <a:gd name="T12" fmla="*/ 135 w 224"/>
                  <a:gd name="T13" fmla="*/ 17 h 37"/>
                  <a:gd name="T14" fmla="*/ 144 w 224"/>
                  <a:gd name="T15" fmla="*/ 5 h 37"/>
                  <a:gd name="T16" fmla="*/ 224 w 224"/>
                  <a:gd name="T17" fmla="*/ 9 h 37"/>
                  <a:gd name="T18" fmla="*/ 173 w 224"/>
                  <a:gd name="T19" fmla="*/ 16 h 37"/>
                  <a:gd name="T20" fmla="*/ 192 w 224"/>
                  <a:gd name="T21" fmla="*/ 29 h 37"/>
                  <a:gd name="T22" fmla="*/ 104 w 224"/>
                  <a:gd name="T23" fmla="*/ 31 h 37"/>
                  <a:gd name="T24" fmla="*/ 46 w 224"/>
                  <a:gd name="T25" fmla="*/ 36 h 37"/>
                  <a:gd name="T26" fmla="*/ 16 w 224"/>
                  <a:gd name="T27" fmla="*/ 33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24" h="37">
                    <a:moveTo>
                      <a:pt x="16" y="33"/>
                    </a:moveTo>
                    <a:cubicBezTo>
                      <a:pt x="13" y="27"/>
                      <a:pt x="0" y="30"/>
                      <a:pt x="2" y="20"/>
                    </a:cubicBezTo>
                    <a:cubicBezTo>
                      <a:pt x="3" y="12"/>
                      <a:pt x="12" y="10"/>
                      <a:pt x="19" y="9"/>
                    </a:cubicBezTo>
                    <a:cubicBezTo>
                      <a:pt x="25" y="9"/>
                      <a:pt x="26" y="6"/>
                      <a:pt x="24" y="1"/>
                    </a:cubicBezTo>
                    <a:cubicBezTo>
                      <a:pt x="37" y="2"/>
                      <a:pt x="51" y="0"/>
                      <a:pt x="64" y="6"/>
                    </a:cubicBezTo>
                    <a:cubicBezTo>
                      <a:pt x="66" y="9"/>
                      <a:pt x="60" y="12"/>
                      <a:pt x="62" y="12"/>
                    </a:cubicBezTo>
                    <a:cubicBezTo>
                      <a:pt x="86" y="14"/>
                      <a:pt x="110" y="22"/>
                      <a:pt x="135" y="17"/>
                    </a:cubicBezTo>
                    <a:cubicBezTo>
                      <a:pt x="143" y="16"/>
                      <a:pt x="146" y="12"/>
                      <a:pt x="144" y="5"/>
                    </a:cubicBezTo>
                    <a:cubicBezTo>
                      <a:pt x="171" y="3"/>
                      <a:pt x="198" y="2"/>
                      <a:pt x="224" y="9"/>
                    </a:cubicBezTo>
                    <a:cubicBezTo>
                      <a:pt x="209" y="21"/>
                      <a:pt x="190" y="12"/>
                      <a:pt x="173" y="16"/>
                    </a:cubicBezTo>
                    <a:cubicBezTo>
                      <a:pt x="177" y="23"/>
                      <a:pt x="192" y="16"/>
                      <a:pt x="192" y="29"/>
                    </a:cubicBezTo>
                    <a:cubicBezTo>
                      <a:pt x="163" y="30"/>
                      <a:pt x="134" y="35"/>
                      <a:pt x="104" y="31"/>
                    </a:cubicBezTo>
                    <a:cubicBezTo>
                      <a:pt x="85" y="28"/>
                      <a:pt x="65" y="35"/>
                      <a:pt x="46" y="36"/>
                    </a:cubicBezTo>
                    <a:cubicBezTo>
                      <a:pt x="35" y="37"/>
                      <a:pt x="26" y="29"/>
                      <a:pt x="16" y="33"/>
                    </a:cubicBezTo>
                    <a:close/>
                  </a:path>
                </a:pathLst>
              </a:custGeom>
              <a:solidFill>
                <a:srgbClr val="73B3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9" name="Freeform 629">
                <a:extLst>
                  <a:ext uri="{FF2B5EF4-FFF2-40B4-BE49-F238E27FC236}">
                    <a16:creationId xmlns:a16="http://schemas.microsoft.com/office/drawing/2014/main" id="{E18D3152-35AF-4CB8-B605-0C8E3027BB34}"/>
                  </a:ext>
                </a:extLst>
              </p:cNvPr>
              <p:cNvSpPr>
                <a:spLocks/>
              </p:cNvSpPr>
              <p:nvPr/>
            </p:nvSpPr>
            <p:spPr bwMode="auto">
              <a:xfrm>
                <a:off x="505" y="3599"/>
                <a:ext cx="210" cy="41"/>
              </a:xfrm>
              <a:custGeom>
                <a:avLst/>
                <a:gdLst>
                  <a:gd name="T0" fmla="*/ 79 w 187"/>
                  <a:gd name="T1" fmla="*/ 1 h 37"/>
                  <a:gd name="T2" fmla="*/ 161 w 187"/>
                  <a:gd name="T3" fmla="*/ 11 h 37"/>
                  <a:gd name="T4" fmla="*/ 187 w 187"/>
                  <a:gd name="T5" fmla="*/ 22 h 37"/>
                  <a:gd name="T6" fmla="*/ 167 w 187"/>
                  <a:gd name="T7" fmla="*/ 37 h 37"/>
                  <a:gd name="T8" fmla="*/ 139 w 187"/>
                  <a:gd name="T9" fmla="*/ 33 h 37"/>
                  <a:gd name="T10" fmla="*/ 126 w 187"/>
                  <a:gd name="T11" fmla="*/ 32 h 37"/>
                  <a:gd name="T12" fmla="*/ 117 w 187"/>
                  <a:gd name="T13" fmla="*/ 34 h 37"/>
                  <a:gd name="T14" fmla="*/ 59 w 187"/>
                  <a:gd name="T15" fmla="*/ 26 h 37"/>
                  <a:gd name="T16" fmla="*/ 51 w 187"/>
                  <a:gd name="T17" fmla="*/ 25 h 37"/>
                  <a:gd name="T18" fmla="*/ 33 w 187"/>
                  <a:gd name="T19" fmla="*/ 13 h 37"/>
                  <a:gd name="T20" fmla="*/ 0 w 187"/>
                  <a:gd name="T21" fmla="*/ 8 h 37"/>
                  <a:gd name="T22" fmla="*/ 28 w 187"/>
                  <a:gd name="T23" fmla="*/ 1 h 37"/>
                  <a:gd name="T24" fmla="*/ 31 w 187"/>
                  <a:gd name="T25" fmla="*/ 1 h 37"/>
                  <a:gd name="T26" fmla="*/ 67 w 187"/>
                  <a:gd name="T27" fmla="*/ 2 h 37"/>
                  <a:gd name="T28" fmla="*/ 79 w 187"/>
                  <a:gd name="T29" fmla="*/ 1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87" h="37">
                    <a:moveTo>
                      <a:pt x="79" y="1"/>
                    </a:moveTo>
                    <a:cubicBezTo>
                      <a:pt x="105" y="11"/>
                      <a:pt x="133" y="8"/>
                      <a:pt x="161" y="11"/>
                    </a:cubicBezTo>
                    <a:cubicBezTo>
                      <a:pt x="172" y="13"/>
                      <a:pt x="172" y="31"/>
                      <a:pt x="187" y="22"/>
                    </a:cubicBezTo>
                    <a:cubicBezTo>
                      <a:pt x="182" y="35"/>
                      <a:pt x="175" y="37"/>
                      <a:pt x="167" y="37"/>
                    </a:cubicBezTo>
                    <a:cubicBezTo>
                      <a:pt x="157" y="36"/>
                      <a:pt x="148" y="35"/>
                      <a:pt x="139" y="33"/>
                    </a:cubicBezTo>
                    <a:cubicBezTo>
                      <a:pt x="135" y="29"/>
                      <a:pt x="131" y="30"/>
                      <a:pt x="126" y="32"/>
                    </a:cubicBezTo>
                    <a:cubicBezTo>
                      <a:pt x="123" y="34"/>
                      <a:pt x="119" y="35"/>
                      <a:pt x="117" y="34"/>
                    </a:cubicBezTo>
                    <a:cubicBezTo>
                      <a:pt x="98" y="24"/>
                      <a:pt x="77" y="32"/>
                      <a:pt x="59" y="26"/>
                    </a:cubicBezTo>
                    <a:cubicBezTo>
                      <a:pt x="56" y="26"/>
                      <a:pt x="54" y="25"/>
                      <a:pt x="51" y="25"/>
                    </a:cubicBezTo>
                    <a:cubicBezTo>
                      <a:pt x="48" y="17"/>
                      <a:pt x="44" y="11"/>
                      <a:pt x="33" y="13"/>
                    </a:cubicBezTo>
                    <a:cubicBezTo>
                      <a:pt x="23" y="14"/>
                      <a:pt x="12" y="16"/>
                      <a:pt x="0" y="8"/>
                    </a:cubicBezTo>
                    <a:cubicBezTo>
                      <a:pt x="10" y="5"/>
                      <a:pt x="19" y="3"/>
                      <a:pt x="28" y="1"/>
                    </a:cubicBezTo>
                    <a:cubicBezTo>
                      <a:pt x="29" y="0"/>
                      <a:pt x="30" y="0"/>
                      <a:pt x="31" y="1"/>
                    </a:cubicBezTo>
                    <a:cubicBezTo>
                      <a:pt x="43" y="1"/>
                      <a:pt x="55" y="6"/>
                      <a:pt x="67" y="2"/>
                    </a:cubicBezTo>
                    <a:cubicBezTo>
                      <a:pt x="71" y="2"/>
                      <a:pt x="75" y="4"/>
                      <a:pt x="79" y="1"/>
                    </a:cubicBezTo>
                    <a:close/>
                  </a:path>
                </a:pathLst>
              </a:custGeom>
              <a:solidFill>
                <a:srgbClr val="6AAE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0" name="Freeform 630">
                <a:extLst>
                  <a:ext uri="{FF2B5EF4-FFF2-40B4-BE49-F238E27FC236}">
                    <a16:creationId xmlns:a16="http://schemas.microsoft.com/office/drawing/2014/main" id="{621D2DDD-0320-47D5-BE81-92E1C60BD0C0}"/>
                  </a:ext>
                </a:extLst>
              </p:cNvPr>
              <p:cNvSpPr>
                <a:spLocks/>
              </p:cNvSpPr>
              <p:nvPr/>
            </p:nvSpPr>
            <p:spPr bwMode="auto">
              <a:xfrm>
                <a:off x="1662" y="3591"/>
                <a:ext cx="240" cy="53"/>
              </a:xfrm>
              <a:custGeom>
                <a:avLst/>
                <a:gdLst>
                  <a:gd name="T0" fmla="*/ 177 w 213"/>
                  <a:gd name="T1" fmla="*/ 44 h 47"/>
                  <a:gd name="T2" fmla="*/ 172 w 213"/>
                  <a:gd name="T3" fmla="*/ 35 h 47"/>
                  <a:gd name="T4" fmla="*/ 159 w 213"/>
                  <a:gd name="T5" fmla="*/ 20 h 47"/>
                  <a:gd name="T6" fmla="*/ 155 w 213"/>
                  <a:gd name="T7" fmla="*/ 17 h 47"/>
                  <a:gd name="T8" fmla="*/ 66 w 213"/>
                  <a:gd name="T9" fmla="*/ 20 h 47"/>
                  <a:gd name="T10" fmla="*/ 52 w 213"/>
                  <a:gd name="T11" fmla="*/ 17 h 47"/>
                  <a:gd name="T12" fmla="*/ 40 w 213"/>
                  <a:gd name="T13" fmla="*/ 18 h 47"/>
                  <a:gd name="T14" fmla="*/ 0 w 213"/>
                  <a:gd name="T15" fmla="*/ 28 h 47"/>
                  <a:gd name="T16" fmla="*/ 17 w 213"/>
                  <a:gd name="T17" fmla="*/ 19 h 47"/>
                  <a:gd name="T18" fmla="*/ 13 w 213"/>
                  <a:gd name="T19" fmla="*/ 12 h 47"/>
                  <a:gd name="T20" fmla="*/ 63 w 213"/>
                  <a:gd name="T21" fmla="*/ 6 h 47"/>
                  <a:gd name="T22" fmla="*/ 146 w 213"/>
                  <a:gd name="T23" fmla="*/ 7 h 47"/>
                  <a:gd name="T24" fmla="*/ 190 w 213"/>
                  <a:gd name="T25" fmla="*/ 4 h 47"/>
                  <a:gd name="T26" fmla="*/ 205 w 213"/>
                  <a:gd name="T27" fmla="*/ 12 h 47"/>
                  <a:gd name="T28" fmla="*/ 195 w 213"/>
                  <a:gd name="T29" fmla="*/ 13 h 47"/>
                  <a:gd name="T30" fmla="*/ 182 w 213"/>
                  <a:gd name="T31" fmla="*/ 14 h 47"/>
                  <a:gd name="T32" fmla="*/ 194 w 213"/>
                  <a:gd name="T33" fmla="*/ 22 h 47"/>
                  <a:gd name="T34" fmla="*/ 204 w 213"/>
                  <a:gd name="T35" fmla="*/ 25 h 47"/>
                  <a:gd name="T36" fmla="*/ 186 w 213"/>
                  <a:gd name="T37" fmla="*/ 37 h 47"/>
                  <a:gd name="T38" fmla="*/ 213 w 213"/>
                  <a:gd name="T39" fmla="*/ 44 h 47"/>
                  <a:gd name="T40" fmla="*/ 177 w 213"/>
                  <a:gd name="T41" fmla="*/ 44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13" h="47">
                    <a:moveTo>
                      <a:pt x="177" y="44"/>
                    </a:moveTo>
                    <a:cubicBezTo>
                      <a:pt x="181" y="37"/>
                      <a:pt x="173" y="37"/>
                      <a:pt x="172" y="35"/>
                    </a:cubicBezTo>
                    <a:cubicBezTo>
                      <a:pt x="169" y="28"/>
                      <a:pt x="148" y="37"/>
                      <a:pt x="159" y="20"/>
                    </a:cubicBezTo>
                    <a:cubicBezTo>
                      <a:pt x="158" y="19"/>
                      <a:pt x="156" y="17"/>
                      <a:pt x="155" y="17"/>
                    </a:cubicBezTo>
                    <a:cubicBezTo>
                      <a:pt x="126" y="24"/>
                      <a:pt x="96" y="7"/>
                      <a:pt x="66" y="20"/>
                    </a:cubicBezTo>
                    <a:cubicBezTo>
                      <a:pt x="63" y="21"/>
                      <a:pt x="55" y="23"/>
                      <a:pt x="52" y="17"/>
                    </a:cubicBezTo>
                    <a:cubicBezTo>
                      <a:pt x="47" y="8"/>
                      <a:pt x="42" y="15"/>
                      <a:pt x="40" y="18"/>
                    </a:cubicBezTo>
                    <a:cubicBezTo>
                      <a:pt x="30" y="33"/>
                      <a:pt x="15" y="31"/>
                      <a:pt x="0" y="28"/>
                    </a:cubicBezTo>
                    <a:cubicBezTo>
                      <a:pt x="6" y="26"/>
                      <a:pt x="13" y="24"/>
                      <a:pt x="17" y="19"/>
                    </a:cubicBezTo>
                    <a:cubicBezTo>
                      <a:pt x="22" y="14"/>
                      <a:pt x="17" y="13"/>
                      <a:pt x="13" y="12"/>
                    </a:cubicBezTo>
                    <a:cubicBezTo>
                      <a:pt x="29" y="5"/>
                      <a:pt x="47" y="6"/>
                      <a:pt x="63" y="6"/>
                    </a:cubicBezTo>
                    <a:cubicBezTo>
                      <a:pt x="91" y="7"/>
                      <a:pt x="118" y="9"/>
                      <a:pt x="146" y="7"/>
                    </a:cubicBezTo>
                    <a:cubicBezTo>
                      <a:pt x="161" y="6"/>
                      <a:pt x="174" y="0"/>
                      <a:pt x="190" y="4"/>
                    </a:cubicBezTo>
                    <a:cubicBezTo>
                      <a:pt x="196" y="5"/>
                      <a:pt x="201" y="7"/>
                      <a:pt x="205" y="12"/>
                    </a:cubicBezTo>
                    <a:cubicBezTo>
                      <a:pt x="202" y="16"/>
                      <a:pt x="198" y="14"/>
                      <a:pt x="195" y="13"/>
                    </a:cubicBezTo>
                    <a:cubicBezTo>
                      <a:pt x="190" y="11"/>
                      <a:pt x="184" y="5"/>
                      <a:pt x="182" y="14"/>
                    </a:cubicBezTo>
                    <a:cubicBezTo>
                      <a:pt x="181" y="21"/>
                      <a:pt x="186" y="24"/>
                      <a:pt x="194" y="22"/>
                    </a:cubicBezTo>
                    <a:cubicBezTo>
                      <a:pt x="196" y="22"/>
                      <a:pt x="198" y="23"/>
                      <a:pt x="204" y="25"/>
                    </a:cubicBezTo>
                    <a:cubicBezTo>
                      <a:pt x="197" y="30"/>
                      <a:pt x="187" y="26"/>
                      <a:pt x="186" y="37"/>
                    </a:cubicBezTo>
                    <a:cubicBezTo>
                      <a:pt x="195" y="39"/>
                      <a:pt x="205" y="39"/>
                      <a:pt x="213" y="44"/>
                    </a:cubicBezTo>
                    <a:cubicBezTo>
                      <a:pt x="201" y="45"/>
                      <a:pt x="189" y="47"/>
                      <a:pt x="177" y="44"/>
                    </a:cubicBezTo>
                    <a:close/>
                  </a:path>
                </a:pathLst>
              </a:custGeom>
              <a:solidFill>
                <a:srgbClr val="81BD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1" name="Freeform 631">
                <a:extLst>
                  <a:ext uri="{FF2B5EF4-FFF2-40B4-BE49-F238E27FC236}">
                    <a16:creationId xmlns:a16="http://schemas.microsoft.com/office/drawing/2014/main" id="{AA1E0539-2500-4A89-83FC-7A2B82D750EC}"/>
                  </a:ext>
                </a:extLst>
              </p:cNvPr>
              <p:cNvSpPr>
                <a:spLocks/>
              </p:cNvSpPr>
              <p:nvPr/>
            </p:nvSpPr>
            <p:spPr bwMode="auto">
              <a:xfrm>
                <a:off x="1041" y="3609"/>
                <a:ext cx="137" cy="43"/>
              </a:xfrm>
              <a:custGeom>
                <a:avLst/>
                <a:gdLst>
                  <a:gd name="T0" fmla="*/ 30 w 122"/>
                  <a:gd name="T1" fmla="*/ 24 h 38"/>
                  <a:gd name="T2" fmla="*/ 12 w 122"/>
                  <a:gd name="T3" fmla="*/ 18 h 38"/>
                  <a:gd name="T4" fmla="*/ 1 w 122"/>
                  <a:gd name="T5" fmla="*/ 12 h 38"/>
                  <a:gd name="T6" fmla="*/ 14 w 122"/>
                  <a:gd name="T7" fmla="*/ 4 h 38"/>
                  <a:gd name="T8" fmla="*/ 62 w 122"/>
                  <a:gd name="T9" fmla="*/ 4 h 38"/>
                  <a:gd name="T10" fmla="*/ 97 w 122"/>
                  <a:gd name="T11" fmla="*/ 4 h 38"/>
                  <a:gd name="T12" fmla="*/ 102 w 122"/>
                  <a:gd name="T13" fmla="*/ 12 h 38"/>
                  <a:gd name="T14" fmla="*/ 122 w 122"/>
                  <a:gd name="T15" fmla="*/ 24 h 38"/>
                  <a:gd name="T16" fmla="*/ 30 w 122"/>
                  <a:gd name="T17" fmla="*/ 24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2" h="38">
                    <a:moveTo>
                      <a:pt x="30" y="24"/>
                    </a:moveTo>
                    <a:cubicBezTo>
                      <a:pt x="26" y="17"/>
                      <a:pt x="18" y="20"/>
                      <a:pt x="12" y="18"/>
                    </a:cubicBezTo>
                    <a:cubicBezTo>
                      <a:pt x="7" y="17"/>
                      <a:pt x="0" y="21"/>
                      <a:pt x="1" y="12"/>
                    </a:cubicBezTo>
                    <a:cubicBezTo>
                      <a:pt x="1" y="5"/>
                      <a:pt x="7" y="3"/>
                      <a:pt x="14" y="4"/>
                    </a:cubicBezTo>
                    <a:cubicBezTo>
                      <a:pt x="30" y="6"/>
                      <a:pt x="46" y="6"/>
                      <a:pt x="62" y="4"/>
                    </a:cubicBezTo>
                    <a:cubicBezTo>
                      <a:pt x="74" y="0"/>
                      <a:pt x="86" y="3"/>
                      <a:pt x="97" y="4"/>
                    </a:cubicBezTo>
                    <a:cubicBezTo>
                      <a:pt x="101" y="5"/>
                      <a:pt x="102" y="8"/>
                      <a:pt x="102" y="12"/>
                    </a:cubicBezTo>
                    <a:cubicBezTo>
                      <a:pt x="108" y="17"/>
                      <a:pt x="120" y="12"/>
                      <a:pt x="122" y="24"/>
                    </a:cubicBezTo>
                    <a:cubicBezTo>
                      <a:pt x="91" y="38"/>
                      <a:pt x="61" y="27"/>
                      <a:pt x="30" y="24"/>
                    </a:cubicBezTo>
                    <a:close/>
                  </a:path>
                </a:pathLst>
              </a:custGeom>
              <a:solidFill>
                <a:srgbClr val="509E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2" name="Freeform 632">
                <a:extLst>
                  <a:ext uri="{FF2B5EF4-FFF2-40B4-BE49-F238E27FC236}">
                    <a16:creationId xmlns:a16="http://schemas.microsoft.com/office/drawing/2014/main" id="{683E91DF-BF1D-4C5E-808F-F1FC58D415B7}"/>
                  </a:ext>
                </a:extLst>
              </p:cNvPr>
              <p:cNvSpPr>
                <a:spLocks/>
              </p:cNvSpPr>
              <p:nvPr/>
            </p:nvSpPr>
            <p:spPr bwMode="auto">
              <a:xfrm>
                <a:off x="916" y="3609"/>
                <a:ext cx="120" cy="29"/>
              </a:xfrm>
              <a:custGeom>
                <a:avLst/>
                <a:gdLst>
                  <a:gd name="T0" fmla="*/ 93 w 107"/>
                  <a:gd name="T1" fmla="*/ 0 h 26"/>
                  <a:gd name="T2" fmla="*/ 104 w 107"/>
                  <a:gd name="T3" fmla="*/ 12 h 26"/>
                  <a:gd name="T4" fmla="*/ 90 w 107"/>
                  <a:gd name="T5" fmla="*/ 15 h 26"/>
                  <a:gd name="T6" fmla="*/ 42 w 107"/>
                  <a:gd name="T7" fmla="*/ 18 h 26"/>
                  <a:gd name="T8" fmla="*/ 15 w 107"/>
                  <a:gd name="T9" fmla="*/ 12 h 26"/>
                  <a:gd name="T10" fmla="*/ 3 w 107"/>
                  <a:gd name="T11" fmla="*/ 13 h 26"/>
                  <a:gd name="T12" fmla="*/ 13 w 107"/>
                  <a:gd name="T13" fmla="*/ 1 h 26"/>
                  <a:gd name="T14" fmla="*/ 93 w 107"/>
                  <a:gd name="T15" fmla="*/ 0 h 2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7" h="26">
                    <a:moveTo>
                      <a:pt x="93" y="0"/>
                    </a:moveTo>
                    <a:cubicBezTo>
                      <a:pt x="95" y="5"/>
                      <a:pt x="107" y="3"/>
                      <a:pt x="104" y="12"/>
                    </a:cubicBezTo>
                    <a:cubicBezTo>
                      <a:pt x="102" y="19"/>
                      <a:pt x="95" y="13"/>
                      <a:pt x="90" y="15"/>
                    </a:cubicBezTo>
                    <a:cubicBezTo>
                      <a:pt x="75" y="22"/>
                      <a:pt x="58" y="19"/>
                      <a:pt x="42" y="18"/>
                    </a:cubicBezTo>
                    <a:cubicBezTo>
                      <a:pt x="36" y="18"/>
                      <a:pt x="22" y="21"/>
                      <a:pt x="15" y="12"/>
                    </a:cubicBezTo>
                    <a:cubicBezTo>
                      <a:pt x="9" y="5"/>
                      <a:pt x="7" y="26"/>
                      <a:pt x="3" y="13"/>
                    </a:cubicBezTo>
                    <a:cubicBezTo>
                      <a:pt x="0" y="6"/>
                      <a:pt x="10" y="6"/>
                      <a:pt x="13" y="1"/>
                    </a:cubicBezTo>
                    <a:cubicBezTo>
                      <a:pt x="40" y="0"/>
                      <a:pt x="66" y="0"/>
                      <a:pt x="93" y="0"/>
                    </a:cubicBezTo>
                    <a:close/>
                  </a:path>
                </a:pathLst>
              </a:custGeom>
              <a:solidFill>
                <a:srgbClr val="509E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3" name="Freeform 633">
                <a:extLst>
                  <a:ext uri="{FF2B5EF4-FFF2-40B4-BE49-F238E27FC236}">
                    <a16:creationId xmlns:a16="http://schemas.microsoft.com/office/drawing/2014/main" id="{B9BD00E8-6B9A-49F8-A3A3-902BD7DAA6EB}"/>
                  </a:ext>
                </a:extLst>
              </p:cNvPr>
              <p:cNvSpPr>
                <a:spLocks/>
              </p:cNvSpPr>
              <p:nvPr/>
            </p:nvSpPr>
            <p:spPr bwMode="auto">
              <a:xfrm>
                <a:off x="2220" y="3591"/>
                <a:ext cx="136" cy="27"/>
              </a:xfrm>
              <a:custGeom>
                <a:avLst/>
                <a:gdLst>
                  <a:gd name="T0" fmla="*/ 49 w 121"/>
                  <a:gd name="T1" fmla="*/ 24 h 24"/>
                  <a:gd name="T2" fmla="*/ 32 w 121"/>
                  <a:gd name="T3" fmla="*/ 18 h 24"/>
                  <a:gd name="T4" fmla="*/ 5 w 121"/>
                  <a:gd name="T5" fmla="*/ 15 h 24"/>
                  <a:gd name="T6" fmla="*/ 5 w 121"/>
                  <a:gd name="T7" fmla="*/ 8 h 24"/>
                  <a:gd name="T8" fmla="*/ 31 w 121"/>
                  <a:gd name="T9" fmla="*/ 2 h 24"/>
                  <a:gd name="T10" fmla="*/ 53 w 121"/>
                  <a:gd name="T11" fmla="*/ 0 h 24"/>
                  <a:gd name="T12" fmla="*/ 61 w 121"/>
                  <a:gd name="T13" fmla="*/ 0 h 24"/>
                  <a:gd name="T14" fmla="*/ 121 w 121"/>
                  <a:gd name="T15" fmla="*/ 9 h 24"/>
                  <a:gd name="T16" fmla="*/ 109 w 121"/>
                  <a:gd name="T17" fmla="*/ 18 h 24"/>
                  <a:gd name="T18" fmla="*/ 49 w 121"/>
                  <a:gd name="T19"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24">
                    <a:moveTo>
                      <a:pt x="49" y="24"/>
                    </a:moveTo>
                    <a:cubicBezTo>
                      <a:pt x="49" y="7"/>
                      <a:pt x="36" y="16"/>
                      <a:pt x="32" y="18"/>
                    </a:cubicBezTo>
                    <a:cubicBezTo>
                      <a:pt x="22" y="21"/>
                      <a:pt x="13" y="19"/>
                      <a:pt x="5" y="15"/>
                    </a:cubicBezTo>
                    <a:cubicBezTo>
                      <a:pt x="0" y="13"/>
                      <a:pt x="3" y="10"/>
                      <a:pt x="5" y="8"/>
                    </a:cubicBezTo>
                    <a:cubicBezTo>
                      <a:pt x="13" y="0"/>
                      <a:pt x="22" y="2"/>
                      <a:pt x="31" y="2"/>
                    </a:cubicBezTo>
                    <a:cubicBezTo>
                      <a:pt x="38" y="1"/>
                      <a:pt x="46" y="6"/>
                      <a:pt x="53" y="0"/>
                    </a:cubicBezTo>
                    <a:cubicBezTo>
                      <a:pt x="56" y="0"/>
                      <a:pt x="58" y="0"/>
                      <a:pt x="61" y="0"/>
                    </a:cubicBezTo>
                    <a:cubicBezTo>
                      <a:pt x="82" y="0"/>
                      <a:pt x="100" y="10"/>
                      <a:pt x="121" y="9"/>
                    </a:cubicBezTo>
                    <a:cubicBezTo>
                      <a:pt x="119" y="21"/>
                      <a:pt x="113" y="17"/>
                      <a:pt x="109" y="18"/>
                    </a:cubicBezTo>
                    <a:cubicBezTo>
                      <a:pt x="89" y="21"/>
                      <a:pt x="68" y="17"/>
                      <a:pt x="49" y="24"/>
                    </a:cubicBezTo>
                    <a:close/>
                  </a:path>
                </a:pathLst>
              </a:custGeom>
              <a:solidFill>
                <a:srgbClr val="2386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4" name="Freeform 634">
                <a:extLst>
                  <a:ext uri="{FF2B5EF4-FFF2-40B4-BE49-F238E27FC236}">
                    <a16:creationId xmlns:a16="http://schemas.microsoft.com/office/drawing/2014/main" id="{D11F7CC2-90EB-4CF8-9AA2-6BD0F8792402}"/>
                  </a:ext>
                </a:extLst>
              </p:cNvPr>
              <p:cNvSpPr>
                <a:spLocks/>
              </p:cNvSpPr>
              <p:nvPr/>
            </p:nvSpPr>
            <p:spPr bwMode="auto">
              <a:xfrm>
                <a:off x="351" y="3518"/>
                <a:ext cx="130" cy="43"/>
              </a:xfrm>
              <a:custGeom>
                <a:avLst/>
                <a:gdLst>
                  <a:gd name="T0" fmla="*/ 0 w 116"/>
                  <a:gd name="T1" fmla="*/ 25 h 38"/>
                  <a:gd name="T2" fmla="*/ 58 w 116"/>
                  <a:gd name="T3" fmla="*/ 13 h 38"/>
                  <a:gd name="T4" fmla="*/ 109 w 116"/>
                  <a:gd name="T5" fmla="*/ 19 h 38"/>
                  <a:gd name="T6" fmla="*/ 116 w 116"/>
                  <a:gd name="T7" fmla="*/ 25 h 38"/>
                  <a:gd name="T8" fmla="*/ 54 w 116"/>
                  <a:gd name="T9" fmla="*/ 23 h 38"/>
                  <a:gd name="T10" fmla="*/ 20 w 116"/>
                  <a:gd name="T11" fmla="*/ 26 h 38"/>
                  <a:gd name="T12" fmla="*/ 0 w 116"/>
                  <a:gd name="T13" fmla="*/ 25 h 38"/>
                </a:gdLst>
                <a:ahLst/>
                <a:cxnLst>
                  <a:cxn ang="0">
                    <a:pos x="T0" y="T1"/>
                  </a:cxn>
                  <a:cxn ang="0">
                    <a:pos x="T2" y="T3"/>
                  </a:cxn>
                  <a:cxn ang="0">
                    <a:pos x="T4" y="T5"/>
                  </a:cxn>
                  <a:cxn ang="0">
                    <a:pos x="T6" y="T7"/>
                  </a:cxn>
                  <a:cxn ang="0">
                    <a:pos x="T8" y="T9"/>
                  </a:cxn>
                  <a:cxn ang="0">
                    <a:pos x="T10" y="T11"/>
                  </a:cxn>
                  <a:cxn ang="0">
                    <a:pos x="T12" y="T13"/>
                  </a:cxn>
                </a:cxnLst>
                <a:rect l="0" t="0" r="r" b="b"/>
                <a:pathLst>
                  <a:path w="116" h="38">
                    <a:moveTo>
                      <a:pt x="0" y="25"/>
                    </a:moveTo>
                    <a:cubicBezTo>
                      <a:pt x="15" y="0"/>
                      <a:pt x="35" y="3"/>
                      <a:pt x="58" y="13"/>
                    </a:cubicBezTo>
                    <a:cubicBezTo>
                      <a:pt x="74" y="19"/>
                      <a:pt x="93" y="9"/>
                      <a:pt x="109" y="19"/>
                    </a:cubicBezTo>
                    <a:cubicBezTo>
                      <a:pt x="112" y="21"/>
                      <a:pt x="115" y="22"/>
                      <a:pt x="116" y="25"/>
                    </a:cubicBezTo>
                    <a:cubicBezTo>
                      <a:pt x="95" y="38"/>
                      <a:pt x="75" y="21"/>
                      <a:pt x="54" y="23"/>
                    </a:cubicBezTo>
                    <a:cubicBezTo>
                      <a:pt x="43" y="23"/>
                      <a:pt x="31" y="19"/>
                      <a:pt x="20" y="26"/>
                    </a:cubicBezTo>
                    <a:cubicBezTo>
                      <a:pt x="13" y="30"/>
                      <a:pt x="6" y="31"/>
                      <a:pt x="0" y="25"/>
                    </a:cubicBezTo>
                    <a:close/>
                  </a:path>
                </a:pathLst>
              </a:custGeom>
              <a:solidFill>
                <a:srgbClr val="9DC9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5" name="Freeform 635">
                <a:extLst>
                  <a:ext uri="{FF2B5EF4-FFF2-40B4-BE49-F238E27FC236}">
                    <a16:creationId xmlns:a16="http://schemas.microsoft.com/office/drawing/2014/main" id="{0E69E5E6-06C3-43E8-92E3-D6F6C095359E}"/>
                  </a:ext>
                </a:extLst>
              </p:cNvPr>
              <p:cNvSpPr>
                <a:spLocks/>
              </p:cNvSpPr>
              <p:nvPr/>
            </p:nvSpPr>
            <p:spPr bwMode="auto">
              <a:xfrm>
                <a:off x="1218" y="3528"/>
                <a:ext cx="104" cy="44"/>
              </a:xfrm>
              <a:custGeom>
                <a:avLst/>
                <a:gdLst>
                  <a:gd name="T0" fmla="*/ 0 w 92"/>
                  <a:gd name="T1" fmla="*/ 36 h 39"/>
                  <a:gd name="T2" fmla="*/ 41 w 92"/>
                  <a:gd name="T3" fmla="*/ 11 h 39"/>
                  <a:gd name="T4" fmla="*/ 75 w 92"/>
                  <a:gd name="T5" fmla="*/ 12 h 39"/>
                  <a:gd name="T6" fmla="*/ 92 w 92"/>
                  <a:gd name="T7" fmla="*/ 28 h 39"/>
                  <a:gd name="T8" fmla="*/ 9 w 92"/>
                  <a:gd name="T9" fmla="*/ 38 h 39"/>
                  <a:gd name="T10" fmla="*/ 0 w 92"/>
                  <a:gd name="T11" fmla="*/ 36 h 39"/>
                </a:gdLst>
                <a:ahLst/>
                <a:cxnLst>
                  <a:cxn ang="0">
                    <a:pos x="T0" y="T1"/>
                  </a:cxn>
                  <a:cxn ang="0">
                    <a:pos x="T2" y="T3"/>
                  </a:cxn>
                  <a:cxn ang="0">
                    <a:pos x="T4" y="T5"/>
                  </a:cxn>
                  <a:cxn ang="0">
                    <a:pos x="T6" y="T7"/>
                  </a:cxn>
                  <a:cxn ang="0">
                    <a:pos x="T8" y="T9"/>
                  </a:cxn>
                  <a:cxn ang="0">
                    <a:pos x="T10" y="T11"/>
                  </a:cxn>
                </a:cxnLst>
                <a:rect l="0" t="0" r="r" b="b"/>
                <a:pathLst>
                  <a:path w="92" h="39">
                    <a:moveTo>
                      <a:pt x="0" y="36"/>
                    </a:moveTo>
                    <a:cubicBezTo>
                      <a:pt x="15" y="30"/>
                      <a:pt x="30" y="25"/>
                      <a:pt x="41" y="11"/>
                    </a:cubicBezTo>
                    <a:cubicBezTo>
                      <a:pt x="51" y="0"/>
                      <a:pt x="64" y="16"/>
                      <a:pt x="75" y="12"/>
                    </a:cubicBezTo>
                    <a:cubicBezTo>
                      <a:pt x="77" y="21"/>
                      <a:pt x="90" y="19"/>
                      <a:pt x="92" y="28"/>
                    </a:cubicBezTo>
                    <a:cubicBezTo>
                      <a:pt x="63" y="25"/>
                      <a:pt x="37" y="39"/>
                      <a:pt x="9" y="38"/>
                    </a:cubicBezTo>
                    <a:cubicBezTo>
                      <a:pt x="5" y="38"/>
                      <a:pt x="2" y="39"/>
                      <a:pt x="0" y="36"/>
                    </a:cubicBezTo>
                    <a:close/>
                  </a:path>
                </a:pathLst>
              </a:custGeom>
              <a:solidFill>
                <a:srgbClr val="A7CF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6" name="Freeform 636">
                <a:extLst>
                  <a:ext uri="{FF2B5EF4-FFF2-40B4-BE49-F238E27FC236}">
                    <a16:creationId xmlns:a16="http://schemas.microsoft.com/office/drawing/2014/main" id="{30603553-C3DE-448F-830E-A14E68839B60}"/>
                  </a:ext>
                </a:extLst>
              </p:cNvPr>
              <p:cNvSpPr>
                <a:spLocks/>
              </p:cNvSpPr>
              <p:nvPr/>
            </p:nvSpPr>
            <p:spPr bwMode="auto">
              <a:xfrm>
                <a:off x="2160" y="3576"/>
                <a:ext cx="119" cy="31"/>
              </a:xfrm>
              <a:custGeom>
                <a:avLst/>
                <a:gdLst>
                  <a:gd name="T0" fmla="*/ 106 w 106"/>
                  <a:gd name="T1" fmla="*/ 13 h 27"/>
                  <a:gd name="T2" fmla="*/ 79 w 106"/>
                  <a:gd name="T3" fmla="*/ 20 h 27"/>
                  <a:gd name="T4" fmla="*/ 58 w 106"/>
                  <a:gd name="T5" fmla="*/ 21 h 27"/>
                  <a:gd name="T6" fmla="*/ 56 w 106"/>
                  <a:gd name="T7" fmla="*/ 15 h 27"/>
                  <a:gd name="T8" fmla="*/ 11 w 106"/>
                  <a:gd name="T9" fmla="*/ 20 h 27"/>
                  <a:gd name="T10" fmla="*/ 2 w 106"/>
                  <a:gd name="T11" fmla="*/ 17 h 27"/>
                  <a:gd name="T12" fmla="*/ 1 w 106"/>
                  <a:gd name="T13" fmla="*/ 14 h 27"/>
                  <a:gd name="T14" fmla="*/ 2 w 106"/>
                  <a:gd name="T15" fmla="*/ 13 h 27"/>
                  <a:gd name="T16" fmla="*/ 106 w 106"/>
                  <a:gd name="T17" fmla="*/ 1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6" h="27">
                    <a:moveTo>
                      <a:pt x="106" y="13"/>
                    </a:moveTo>
                    <a:cubicBezTo>
                      <a:pt x="100" y="27"/>
                      <a:pt x="88" y="18"/>
                      <a:pt x="79" y="20"/>
                    </a:cubicBezTo>
                    <a:cubicBezTo>
                      <a:pt x="73" y="21"/>
                      <a:pt x="65" y="20"/>
                      <a:pt x="58" y="21"/>
                    </a:cubicBezTo>
                    <a:cubicBezTo>
                      <a:pt x="58" y="18"/>
                      <a:pt x="62" y="12"/>
                      <a:pt x="56" y="15"/>
                    </a:cubicBezTo>
                    <a:cubicBezTo>
                      <a:pt x="41" y="21"/>
                      <a:pt x="25" y="9"/>
                      <a:pt x="11" y="20"/>
                    </a:cubicBezTo>
                    <a:cubicBezTo>
                      <a:pt x="10" y="21"/>
                      <a:pt x="5" y="18"/>
                      <a:pt x="2" y="17"/>
                    </a:cubicBezTo>
                    <a:cubicBezTo>
                      <a:pt x="1" y="16"/>
                      <a:pt x="0" y="15"/>
                      <a:pt x="1" y="14"/>
                    </a:cubicBezTo>
                    <a:cubicBezTo>
                      <a:pt x="1" y="13"/>
                      <a:pt x="2" y="13"/>
                      <a:pt x="2" y="13"/>
                    </a:cubicBezTo>
                    <a:cubicBezTo>
                      <a:pt x="37" y="7"/>
                      <a:pt x="71" y="0"/>
                      <a:pt x="106" y="13"/>
                    </a:cubicBezTo>
                    <a:close/>
                  </a:path>
                </a:pathLst>
              </a:custGeom>
              <a:solidFill>
                <a:srgbClr val="66AF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7" name="Freeform 637">
                <a:extLst>
                  <a:ext uri="{FF2B5EF4-FFF2-40B4-BE49-F238E27FC236}">
                    <a16:creationId xmlns:a16="http://schemas.microsoft.com/office/drawing/2014/main" id="{2B28ECAC-076F-4FD8-9A2D-780BFC469D87}"/>
                  </a:ext>
                </a:extLst>
              </p:cNvPr>
              <p:cNvSpPr>
                <a:spLocks/>
              </p:cNvSpPr>
              <p:nvPr/>
            </p:nvSpPr>
            <p:spPr bwMode="auto">
              <a:xfrm>
                <a:off x="1893" y="3592"/>
                <a:ext cx="122" cy="33"/>
              </a:xfrm>
              <a:custGeom>
                <a:avLst/>
                <a:gdLst>
                  <a:gd name="T0" fmla="*/ 108 w 109"/>
                  <a:gd name="T1" fmla="*/ 7 h 29"/>
                  <a:gd name="T2" fmla="*/ 98 w 109"/>
                  <a:gd name="T3" fmla="*/ 15 h 29"/>
                  <a:gd name="T4" fmla="*/ 36 w 109"/>
                  <a:gd name="T5" fmla="*/ 9 h 29"/>
                  <a:gd name="T6" fmla="*/ 26 w 109"/>
                  <a:gd name="T7" fmla="*/ 10 h 29"/>
                  <a:gd name="T8" fmla="*/ 0 w 109"/>
                  <a:gd name="T9" fmla="*/ 11 h 29"/>
                  <a:gd name="T10" fmla="*/ 4 w 109"/>
                  <a:gd name="T11" fmla="*/ 5 h 29"/>
                  <a:gd name="T12" fmla="*/ 108 w 109"/>
                  <a:gd name="T13" fmla="*/ 7 h 29"/>
                </a:gdLst>
                <a:ahLst/>
                <a:cxnLst>
                  <a:cxn ang="0">
                    <a:pos x="T0" y="T1"/>
                  </a:cxn>
                  <a:cxn ang="0">
                    <a:pos x="T2" y="T3"/>
                  </a:cxn>
                  <a:cxn ang="0">
                    <a:pos x="T4" y="T5"/>
                  </a:cxn>
                  <a:cxn ang="0">
                    <a:pos x="T6" y="T7"/>
                  </a:cxn>
                  <a:cxn ang="0">
                    <a:pos x="T8" y="T9"/>
                  </a:cxn>
                  <a:cxn ang="0">
                    <a:pos x="T10" y="T11"/>
                  </a:cxn>
                  <a:cxn ang="0">
                    <a:pos x="T12" y="T13"/>
                  </a:cxn>
                </a:cxnLst>
                <a:rect l="0" t="0" r="r" b="b"/>
                <a:pathLst>
                  <a:path w="109" h="29">
                    <a:moveTo>
                      <a:pt x="108" y="7"/>
                    </a:moveTo>
                    <a:cubicBezTo>
                      <a:pt x="109" y="16"/>
                      <a:pt x="105" y="17"/>
                      <a:pt x="98" y="15"/>
                    </a:cubicBezTo>
                    <a:cubicBezTo>
                      <a:pt x="77" y="10"/>
                      <a:pt x="57" y="10"/>
                      <a:pt x="36" y="9"/>
                    </a:cubicBezTo>
                    <a:cubicBezTo>
                      <a:pt x="32" y="9"/>
                      <a:pt x="27" y="6"/>
                      <a:pt x="26" y="10"/>
                    </a:cubicBezTo>
                    <a:cubicBezTo>
                      <a:pt x="17" y="29"/>
                      <a:pt x="8" y="13"/>
                      <a:pt x="0" y="11"/>
                    </a:cubicBezTo>
                    <a:cubicBezTo>
                      <a:pt x="1" y="9"/>
                      <a:pt x="2" y="5"/>
                      <a:pt x="4" y="5"/>
                    </a:cubicBezTo>
                    <a:cubicBezTo>
                      <a:pt x="39" y="3"/>
                      <a:pt x="74" y="0"/>
                      <a:pt x="108" y="7"/>
                    </a:cubicBezTo>
                    <a:close/>
                  </a:path>
                </a:pathLst>
              </a:custGeom>
              <a:solidFill>
                <a:srgbClr val="81BD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8" name="Freeform 638">
                <a:extLst>
                  <a:ext uri="{FF2B5EF4-FFF2-40B4-BE49-F238E27FC236}">
                    <a16:creationId xmlns:a16="http://schemas.microsoft.com/office/drawing/2014/main" id="{78737FE9-18C7-495D-B2C9-E2FF3C350533}"/>
                  </a:ext>
                </a:extLst>
              </p:cNvPr>
              <p:cNvSpPr>
                <a:spLocks/>
              </p:cNvSpPr>
              <p:nvPr/>
            </p:nvSpPr>
            <p:spPr bwMode="auto">
              <a:xfrm>
                <a:off x="2019" y="3591"/>
                <a:ext cx="143" cy="17"/>
              </a:xfrm>
              <a:custGeom>
                <a:avLst/>
                <a:gdLst>
                  <a:gd name="T0" fmla="*/ 128 w 128"/>
                  <a:gd name="T1" fmla="*/ 0 h 15"/>
                  <a:gd name="T2" fmla="*/ 128 w 128"/>
                  <a:gd name="T3" fmla="*/ 4 h 15"/>
                  <a:gd name="T4" fmla="*/ 71 w 128"/>
                  <a:gd name="T5" fmla="*/ 10 h 15"/>
                  <a:gd name="T6" fmla="*/ 11 w 128"/>
                  <a:gd name="T7" fmla="*/ 12 h 15"/>
                  <a:gd name="T8" fmla="*/ 0 w 128"/>
                  <a:gd name="T9" fmla="*/ 8 h 15"/>
                  <a:gd name="T10" fmla="*/ 128 w 128"/>
                  <a:gd name="T11" fmla="*/ 0 h 15"/>
                </a:gdLst>
                <a:ahLst/>
                <a:cxnLst>
                  <a:cxn ang="0">
                    <a:pos x="T0" y="T1"/>
                  </a:cxn>
                  <a:cxn ang="0">
                    <a:pos x="T2" y="T3"/>
                  </a:cxn>
                  <a:cxn ang="0">
                    <a:pos x="T4" y="T5"/>
                  </a:cxn>
                  <a:cxn ang="0">
                    <a:pos x="T6" y="T7"/>
                  </a:cxn>
                  <a:cxn ang="0">
                    <a:pos x="T8" y="T9"/>
                  </a:cxn>
                  <a:cxn ang="0">
                    <a:pos x="T10" y="T11"/>
                  </a:cxn>
                </a:cxnLst>
                <a:rect l="0" t="0" r="r" b="b"/>
                <a:pathLst>
                  <a:path w="128" h="15">
                    <a:moveTo>
                      <a:pt x="128" y="0"/>
                    </a:moveTo>
                    <a:cubicBezTo>
                      <a:pt x="128" y="1"/>
                      <a:pt x="128" y="3"/>
                      <a:pt x="128" y="4"/>
                    </a:cubicBezTo>
                    <a:cubicBezTo>
                      <a:pt x="110" y="13"/>
                      <a:pt x="89" y="11"/>
                      <a:pt x="71" y="10"/>
                    </a:cubicBezTo>
                    <a:cubicBezTo>
                      <a:pt x="50" y="9"/>
                      <a:pt x="31" y="15"/>
                      <a:pt x="11" y="12"/>
                    </a:cubicBezTo>
                    <a:cubicBezTo>
                      <a:pt x="7" y="11"/>
                      <a:pt x="3" y="12"/>
                      <a:pt x="0" y="8"/>
                    </a:cubicBezTo>
                    <a:cubicBezTo>
                      <a:pt x="42" y="0"/>
                      <a:pt x="85" y="3"/>
                      <a:pt x="128" y="0"/>
                    </a:cubicBezTo>
                    <a:close/>
                  </a:path>
                </a:pathLst>
              </a:custGeom>
              <a:solidFill>
                <a:srgbClr val="81BD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9" name="Freeform 639">
                <a:extLst>
                  <a:ext uri="{FF2B5EF4-FFF2-40B4-BE49-F238E27FC236}">
                    <a16:creationId xmlns:a16="http://schemas.microsoft.com/office/drawing/2014/main" id="{3657292C-4BC3-4937-9E79-1D75344C3044}"/>
                  </a:ext>
                </a:extLst>
              </p:cNvPr>
              <p:cNvSpPr>
                <a:spLocks/>
              </p:cNvSpPr>
              <p:nvPr/>
            </p:nvSpPr>
            <p:spPr bwMode="auto">
              <a:xfrm>
                <a:off x="1070" y="3531"/>
                <a:ext cx="75" cy="33"/>
              </a:xfrm>
              <a:custGeom>
                <a:avLst/>
                <a:gdLst>
                  <a:gd name="T0" fmla="*/ 0 w 67"/>
                  <a:gd name="T1" fmla="*/ 21 h 29"/>
                  <a:gd name="T2" fmla="*/ 25 w 67"/>
                  <a:gd name="T3" fmla="*/ 15 h 29"/>
                  <a:gd name="T4" fmla="*/ 65 w 67"/>
                  <a:gd name="T5" fmla="*/ 0 h 29"/>
                  <a:gd name="T6" fmla="*/ 56 w 67"/>
                  <a:gd name="T7" fmla="*/ 25 h 29"/>
                  <a:gd name="T8" fmla="*/ 28 w 67"/>
                  <a:gd name="T9" fmla="*/ 27 h 29"/>
                  <a:gd name="T10" fmla="*/ 0 w 67"/>
                  <a:gd name="T11" fmla="*/ 21 h 29"/>
                </a:gdLst>
                <a:ahLst/>
                <a:cxnLst>
                  <a:cxn ang="0">
                    <a:pos x="T0" y="T1"/>
                  </a:cxn>
                  <a:cxn ang="0">
                    <a:pos x="T2" y="T3"/>
                  </a:cxn>
                  <a:cxn ang="0">
                    <a:pos x="T4" y="T5"/>
                  </a:cxn>
                  <a:cxn ang="0">
                    <a:pos x="T6" y="T7"/>
                  </a:cxn>
                  <a:cxn ang="0">
                    <a:pos x="T8" y="T9"/>
                  </a:cxn>
                  <a:cxn ang="0">
                    <a:pos x="T10" y="T11"/>
                  </a:cxn>
                </a:cxnLst>
                <a:rect l="0" t="0" r="r" b="b"/>
                <a:pathLst>
                  <a:path w="67" h="29">
                    <a:moveTo>
                      <a:pt x="0" y="21"/>
                    </a:moveTo>
                    <a:cubicBezTo>
                      <a:pt x="6" y="10"/>
                      <a:pt x="17" y="16"/>
                      <a:pt x="25" y="15"/>
                    </a:cubicBezTo>
                    <a:cubicBezTo>
                      <a:pt x="40" y="14"/>
                      <a:pt x="50" y="0"/>
                      <a:pt x="65" y="0"/>
                    </a:cubicBezTo>
                    <a:cubicBezTo>
                      <a:pt x="67" y="10"/>
                      <a:pt x="48" y="12"/>
                      <a:pt x="56" y="25"/>
                    </a:cubicBezTo>
                    <a:cubicBezTo>
                      <a:pt x="46" y="21"/>
                      <a:pt x="37" y="25"/>
                      <a:pt x="28" y="27"/>
                    </a:cubicBezTo>
                    <a:cubicBezTo>
                      <a:pt x="17" y="29"/>
                      <a:pt x="9" y="26"/>
                      <a:pt x="0" y="21"/>
                    </a:cubicBezTo>
                    <a:close/>
                  </a:path>
                </a:pathLst>
              </a:custGeom>
              <a:solidFill>
                <a:srgbClr val="9DC9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0" name="Freeform 640">
                <a:extLst>
                  <a:ext uri="{FF2B5EF4-FFF2-40B4-BE49-F238E27FC236}">
                    <a16:creationId xmlns:a16="http://schemas.microsoft.com/office/drawing/2014/main" id="{3684561B-07C1-4661-A9F4-A9E72BDC5154}"/>
                  </a:ext>
                </a:extLst>
              </p:cNvPr>
              <p:cNvSpPr>
                <a:spLocks/>
              </p:cNvSpPr>
              <p:nvPr/>
            </p:nvSpPr>
            <p:spPr bwMode="auto">
              <a:xfrm>
                <a:off x="2104" y="3517"/>
                <a:ext cx="40" cy="40"/>
              </a:xfrm>
              <a:custGeom>
                <a:avLst/>
                <a:gdLst>
                  <a:gd name="T0" fmla="*/ 0 w 36"/>
                  <a:gd name="T1" fmla="*/ 22 h 36"/>
                  <a:gd name="T2" fmla="*/ 36 w 36"/>
                  <a:gd name="T3" fmla="*/ 22 h 36"/>
                  <a:gd name="T4" fmla="*/ 0 w 36"/>
                  <a:gd name="T5" fmla="*/ 22 h 36"/>
                </a:gdLst>
                <a:ahLst/>
                <a:cxnLst>
                  <a:cxn ang="0">
                    <a:pos x="T0" y="T1"/>
                  </a:cxn>
                  <a:cxn ang="0">
                    <a:pos x="T2" y="T3"/>
                  </a:cxn>
                  <a:cxn ang="0">
                    <a:pos x="T4" y="T5"/>
                  </a:cxn>
                </a:cxnLst>
                <a:rect l="0" t="0" r="r" b="b"/>
                <a:pathLst>
                  <a:path w="36" h="36">
                    <a:moveTo>
                      <a:pt x="0" y="22"/>
                    </a:moveTo>
                    <a:cubicBezTo>
                      <a:pt x="12" y="17"/>
                      <a:pt x="24" y="0"/>
                      <a:pt x="36" y="22"/>
                    </a:cubicBezTo>
                    <a:cubicBezTo>
                      <a:pt x="24" y="23"/>
                      <a:pt x="12" y="36"/>
                      <a:pt x="0" y="22"/>
                    </a:cubicBezTo>
                    <a:close/>
                  </a:path>
                </a:pathLst>
              </a:custGeom>
              <a:solidFill>
                <a:srgbClr val="9BC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1" name="Freeform 641">
                <a:extLst>
                  <a:ext uri="{FF2B5EF4-FFF2-40B4-BE49-F238E27FC236}">
                    <a16:creationId xmlns:a16="http://schemas.microsoft.com/office/drawing/2014/main" id="{41770D5B-4170-483C-A280-D5480D7B428E}"/>
                  </a:ext>
                </a:extLst>
              </p:cNvPr>
              <p:cNvSpPr>
                <a:spLocks/>
              </p:cNvSpPr>
              <p:nvPr/>
            </p:nvSpPr>
            <p:spPr bwMode="auto">
              <a:xfrm>
                <a:off x="989" y="3547"/>
                <a:ext cx="42" cy="24"/>
              </a:xfrm>
              <a:custGeom>
                <a:avLst/>
                <a:gdLst>
                  <a:gd name="T0" fmla="*/ 0 w 37"/>
                  <a:gd name="T1" fmla="*/ 11 h 21"/>
                  <a:gd name="T2" fmla="*/ 33 w 37"/>
                  <a:gd name="T3" fmla="*/ 3 h 21"/>
                  <a:gd name="T4" fmla="*/ 31 w 37"/>
                  <a:gd name="T5" fmla="*/ 13 h 21"/>
                  <a:gd name="T6" fmla="*/ 0 w 37"/>
                  <a:gd name="T7" fmla="*/ 11 h 21"/>
                </a:gdLst>
                <a:ahLst/>
                <a:cxnLst>
                  <a:cxn ang="0">
                    <a:pos x="T0" y="T1"/>
                  </a:cxn>
                  <a:cxn ang="0">
                    <a:pos x="T2" y="T3"/>
                  </a:cxn>
                  <a:cxn ang="0">
                    <a:pos x="T4" y="T5"/>
                  </a:cxn>
                  <a:cxn ang="0">
                    <a:pos x="T6" y="T7"/>
                  </a:cxn>
                </a:cxnLst>
                <a:rect l="0" t="0" r="r" b="b"/>
                <a:pathLst>
                  <a:path w="37" h="21">
                    <a:moveTo>
                      <a:pt x="0" y="11"/>
                    </a:moveTo>
                    <a:cubicBezTo>
                      <a:pt x="9" y="0"/>
                      <a:pt x="21" y="2"/>
                      <a:pt x="33" y="3"/>
                    </a:cubicBezTo>
                    <a:cubicBezTo>
                      <a:pt x="33" y="7"/>
                      <a:pt x="37" y="16"/>
                      <a:pt x="31" y="13"/>
                    </a:cubicBezTo>
                    <a:cubicBezTo>
                      <a:pt x="20" y="9"/>
                      <a:pt x="9" y="21"/>
                      <a:pt x="0" y="11"/>
                    </a:cubicBezTo>
                    <a:close/>
                  </a:path>
                </a:pathLst>
              </a:custGeom>
              <a:solidFill>
                <a:srgbClr val="9DC9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2" name="Freeform 642">
                <a:extLst>
                  <a:ext uri="{FF2B5EF4-FFF2-40B4-BE49-F238E27FC236}">
                    <a16:creationId xmlns:a16="http://schemas.microsoft.com/office/drawing/2014/main" id="{727CB30A-B745-4CDF-B9F4-AC226A0AF27F}"/>
                  </a:ext>
                </a:extLst>
              </p:cNvPr>
              <p:cNvSpPr>
                <a:spLocks/>
              </p:cNvSpPr>
              <p:nvPr/>
            </p:nvSpPr>
            <p:spPr bwMode="auto">
              <a:xfrm>
                <a:off x="2153" y="3525"/>
                <a:ext cx="36" cy="27"/>
              </a:xfrm>
              <a:custGeom>
                <a:avLst/>
                <a:gdLst>
                  <a:gd name="T0" fmla="*/ 0 w 32"/>
                  <a:gd name="T1" fmla="*/ 15 h 24"/>
                  <a:gd name="T2" fmla="*/ 0 w 32"/>
                  <a:gd name="T3" fmla="*/ 0 h 24"/>
                  <a:gd name="T4" fmla="*/ 32 w 32"/>
                  <a:gd name="T5" fmla="*/ 16 h 24"/>
                  <a:gd name="T6" fmla="*/ 0 w 32"/>
                  <a:gd name="T7" fmla="*/ 15 h 24"/>
                </a:gdLst>
                <a:ahLst/>
                <a:cxnLst>
                  <a:cxn ang="0">
                    <a:pos x="T0" y="T1"/>
                  </a:cxn>
                  <a:cxn ang="0">
                    <a:pos x="T2" y="T3"/>
                  </a:cxn>
                  <a:cxn ang="0">
                    <a:pos x="T4" y="T5"/>
                  </a:cxn>
                  <a:cxn ang="0">
                    <a:pos x="T6" y="T7"/>
                  </a:cxn>
                </a:cxnLst>
                <a:rect l="0" t="0" r="r" b="b"/>
                <a:pathLst>
                  <a:path w="32" h="24">
                    <a:moveTo>
                      <a:pt x="0" y="15"/>
                    </a:moveTo>
                    <a:cubicBezTo>
                      <a:pt x="0" y="10"/>
                      <a:pt x="0" y="6"/>
                      <a:pt x="0" y="0"/>
                    </a:cubicBezTo>
                    <a:cubicBezTo>
                      <a:pt x="10" y="8"/>
                      <a:pt x="23" y="6"/>
                      <a:pt x="32" y="16"/>
                    </a:cubicBezTo>
                    <a:cubicBezTo>
                      <a:pt x="21" y="24"/>
                      <a:pt x="11" y="7"/>
                      <a:pt x="0" y="15"/>
                    </a:cubicBezTo>
                    <a:close/>
                  </a:path>
                </a:pathLst>
              </a:custGeom>
              <a:solidFill>
                <a:srgbClr val="9BC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3" name="Freeform 643">
                <a:extLst>
                  <a:ext uri="{FF2B5EF4-FFF2-40B4-BE49-F238E27FC236}">
                    <a16:creationId xmlns:a16="http://schemas.microsoft.com/office/drawing/2014/main" id="{53755B55-A21C-46F5-A091-9B6C179DD9C1}"/>
                  </a:ext>
                </a:extLst>
              </p:cNvPr>
              <p:cNvSpPr>
                <a:spLocks/>
              </p:cNvSpPr>
              <p:nvPr/>
            </p:nvSpPr>
            <p:spPr bwMode="auto">
              <a:xfrm>
                <a:off x="2050" y="3532"/>
                <a:ext cx="54" cy="13"/>
              </a:xfrm>
              <a:custGeom>
                <a:avLst/>
                <a:gdLst>
                  <a:gd name="T0" fmla="*/ 0 w 48"/>
                  <a:gd name="T1" fmla="*/ 8 h 11"/>
                  <a:gd name="T2" fmla="*/ 48 w 48"/>
                  <a:gd name="T3" fmla="*/ 8 h 11"/>
                  <a:gd name="T4" fmla="*/ 0 w 48"/>
                  <a:gd name="T5" fmla="*/ 8 h 11"/>
                </a:gdLst>
                <a:ahLst/>
                <a:cxnLst>
                  <a:cxn ang="0">
                    <a:pos x="T0" y="T1"/>
                  </a:cxn>
                  <a:cxn ang="0">
                    <a:pos x="T2" y="T3"/>
                  </a:cxn>
                  <a:cxn ang="0">
                    <a:pos x="T4" y="T5"/>
                  </a:cxn>
                </a:cxnLst>
                <a:rect l="0" t="0" r="r" b="b"/>
                <a:pathLst>
                  <a:path w="48" h="11">
                    <a:moveTo>
                      <a:pt x="0" y="8"/>
                    </a:moveTo>
                    <a:cubicBezTo>
                      <a:pt x="16" y="1"/>
                      <a:pt x="32" y="0"/>
                      <a:pt x="48" y="8"/>
                    </a:cubicBezTo>
                    <a:cubicBezTo>
                      <a:pt x="32" y="11"/>
                      <a:pt x="16" y="11"/>
                      <a:pt x="0" y="8"/>
                    </a:cubicBezTo>
                    <a:close/>
                  </a:path>
                </a:pathLst>
              </a:custGeom>
              <a:solidFill>
                <a:srgbClr val="98C6D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4" name="Freeform 644">
                <a:extLst>
                  <a:ext uri="{FF2B5EF4-FFF2-40B4-BE49-F238E27FC236}">
                    <a16:creationId xmlns:a16="http://schemas.microsoft.com/office/drawing/2014/main" id="{CA14960B-AD22-4151-BE6D-A65B06BF5B4D}"/>
                  </a:ext>
                </a:extLst>
              </p:cNvPr>
              <p:cNvSpPr>
                <a:spLocks/>
              </p:cNvSpPr>
              <p:nvPr/>
            </p:nvSpPr>
            <p:spPr bwMode="auto">
              <a:xfrm>
                <a:off x="1627" y="3601"/>
                <a:ext cx="50" cy="17"/>
              </a:xfrm>
              <a:custGeom>
                <a:avLst/>
                <a:gdLst>
                  <a:gd name="T0" fmla="*/ 44 w 44"/>
                  <a:gd name="T1" fmla="*/ 3 h 15"/>
                  <a:gd name="T2" fmla="*/ 0 w 44"/>
                  <a:gd name="T3" fmla="*/ 7 h 15"/>
                  <a:gd name="T4" fmla="*/ 44 w 44"/>
                  <a:gd name="T5" fmla="*/ 3 h 15"/>
                </a:gdLst>
                <a:ahLst/>
                <a:cxnLst>
                  <a:cxn ang="0">
                    <a:pos x="T0" y="T1"/>
                  </a:cxn>
                  <a:cxn ang="0">
                    <a:pos x="T2" y="T3"/>
                  </a:cxn>
                  <a:cxn ang="0">
                    <a:pos x="T4" y="T5"/>
                  </a:cxn>
                </a:cxnLst>
                <a:rect l="0" t="0" r="r" b="b"/>
                <a:pathLst>
                  <a:path w="44" h="15">
                    <a:moveTo>
                      <a:pt x="44" y="3"/>
                    </a:moveTo>
                    <a:cubicBezTo>
                      <a:pt x="30" y="6"/>
                      <a:pt x="15" y="15"/>
                      <a:pt x="0" y="7"/>
                    </a:cubicBezTo>
                    <a:cubicBezTo>
                      <a:pt x="14" y="0"/>
                      <a:pt x="29" y="4"/>
                      <a:pt x="44" y="3"/>
                    </a:cubicBezTo>
                    <a:close/>
                  </a:path>
                </a:pathLst>
              </a:custGeom>
              <a:solidFill>
                <a:srgbClr val="81BD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5" name="Freeform 645">
                <a:extLst>
                  <a:ext uri="{FF2B5EF4-FFF2-40B4-BE49-F238E27FC236}">
                    <a16:creationId xmlns:a16="http://schemas.microsoft.com/office/drawing/2014/main" id="{02D02A34-D576-4AA5-BD51-C562FFB335D4}"/>
                  </a:ext>
                </a:extLst>
              </p:cNvPr>
              <p:cNvSpPr>
                <a:spLocks/>
              </p:cNvSpPr>
              <p:nvPr/>
            </p:nvSpPr>
            <p:spPr bwMode="auto">
              <a:xfrm>
                <a:off x="1056" y="3537"/>
                <a:ext cx="20" cy="28"/>
              </a:xfrm>
              <a:custGeom>
                <a:avLst/>
                <a:gdLst>
                  <a:gd name="T0" fmla="*/ 0 w 17"/>
                  <a:gd name="T1" fmla="*/ 16 h 25"/>
                  <a:gd name="T2" fmla="*/ 11 w 17"/>
                  <a:gd name="T3" fmla="*/ 0 h 25"/>
                  <a:gd name="T4" fmla="*/ 12 w 17"/>
                  <a:gd name="T5" fmla="*/ 16 h 25"/>
                  <a:gd name="T6" fmla="*/ 0 w 17"/>
                  <a:gd name="T7" fmla="*/ 16 h 25"/>
                </a:gdLst>
                <a:ahLst/>
                <a:cxnLst>
                  <a:cxn ang="0">
                    <a:pos x="T0" y="T1"/>
                  </a:cxn>
                  <a:cxn ang="0">
                    <a:pos x="T2" y="T3"/>
                  </a:cxn>
                  <a:cxn ang="0">
                    <a:pos x="T4" y="T5"/>
                  </a:cxn>
                  <a:cxn ang="0">
                    <a:pos x="T6" y="T7"/>
                  </a:cxn>
                </a:cxnLst>
                <a:rect l="0" t="0" r="r" b="b"/>
                <a:pathLst>
                  <a:path w="17" h="25">
                    <a:moveTo>
                      <a:pt x="0" y="16"/>
                    </a:moveTo>
                    <a:cubicBezTo>
                      <a:pt x="0" y="8"/>
                      <a:pt x="1" y="1"/>
                      <a:pt x="11" y="0"/>
                    </a:cubicBezTo>
                    <a:cubicBezTo>
                      <a:pt x="17" y="5"/>
                      <a:pt x="3" y="12"/>
                      <a:pt x="12" y="16"/>
                    </a:cubicBezTo>
                    <a:cubicBezTo>
                      <a:pt x="8" y="25"/>
                      <a:pt x="4" y="25"/>
                      <a:pt x="0" y="16"/>
                    </a:cubicBezTo>
                    <a:close/>
                  </a:path>
                </a:pathLst>
              </a:custGeom>
              <a:solidFill>
                <a:srgbClr val="9DC9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6" name="Freeform 646">
                <a:extLst>
                  <a:ext uri="{FF2B5EF4-FFF2-40B4-BE49-F238E27FC236}">
                    <a16:creationId xmlns:a16="http://schemas.microsoft.com/office/drawing/2014/main" id="{CB289E45-406A-4CBB-BA93-87698EA5BD80}"/>
                  </a:ext>
                </a:extLst>
              </p:cNvPr>
              <p:cNvSpPr>
                <a:spLocks/>
              </p:cNvSpPr>
              <p:nvPr/>
            </p:nvSpPr>
            <p:spPr bwMode="auto">
              <a:xfrm>
                <a:off x="539" y="3593"/>
                <a:ext cx="41" cy="15"/>
              </a:xfrm>
              <a:custGeom>
                <a:avLst/>
                <a:gdLst>
                  <a:gd name="T0" fmla="*/ 36 w 36"/>
                  <a:gd name="T1" fmla="*/ 7 h 13"/>
                  <a:gd name="T2" fmla="*/ 0 w 36"/>
                  <a:gd name="T3" fmla="*/ 6 h 13"/>
                  <a:gd name="T4" fmla="*/ 36 w 36"/>
                  <a:gd name="T5" fmla="*/ 7 h 13"/>
                </a:gdLst>
                <a:ahLst/>
                <a:cxnLst>
                  <a:cxn ang="0">
                    <a:pos x="T0" y="T1"/>
                  </a:cxn>
                  <a:cxn ang="0">
                    <a:pos x="T2" y="T3"/>
                  </a:cxn>
                  <a:cxn ang="0">
                    <a:pos x="T4" y="T5"/>
                  </a:cxn>
                </a:cxnLst>
                <a:rect l="0" t="0" r="r" b="b"/>
                <a:pathLst>
                  <a:path w="36" h="13">
                    <a:moveTo>
                      <a:pt x="36" y="7"/>
                    </a:moveTo>
                    <a:cubicBezTo>
                      <a:pt x="24" y="13"/>
                      <a:pt x="12" y="12"/>
                      <a:pt x="0" y="6"/>
                    </a:cubicBezTo>
                    <a:cubicBezTo>
                      <a:pt x="12" y="0"/>
                      <a:pt x="24" y="9"/>
                      <a:pt x="36" y="7"/>
                    </a:cubicBezTo>
                    <a:close/>
                  </a:path>
                </a:pathLst>
              </a:custGeom>
              <a:solidFill>
                <a:srgbClr val="88BBD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7" name="Freeform 647">
                <a:extLst>
                  <a:ext uri="{FF2B5EF4-FFF2-40B4-BE49-F238E27FC236}">
                    <a16:creationId xmlns:a16="http://schemas.microsoft.com/office/drawing/2014/main" id="{EA8A3508-563C-4B00-8CC9-123FB7BA2AA2}"/>
                  </a:ext>
                </a:extLst>
              </p:cNvPr>
              <p:cNvSpPr>
                <a:spLocks/>
              </p:cNvSpPr>
              <p:nvPr/>
            </p:nvSpPr>
            <p:spPr bwMode="auto">
              <a:xfrm>
                <a:off x="904" y="3436"/>
                <a:ext cx="265" cy="54"/>
              </a:xfrm>
              <a:custGeom>
                <a:avLst/>
                <a:gdLst>
                  <a:gd name="T0" fmla="*/ 0 w 236"/>
                  <a:gd name="T1" fmla="*/ 22 h 48"/>
                  <a:gd name="T2" fmla="*/ 49 w 236"/>
                  <a:gd name="T3" fmla="*/ 10 h 48"/>
                  <a:gd name="T4" fmla="*/ 93 w 236"/>
                  <a:gd name="T5" fmla="*/ 13 h 48"/>
                  <a:gd name="T6" fmla="*/ 120 w 236"/>
                  <a:gd name="T7" fmla="*/ 19 h 48"/>
                  <a:gd name="T8" fmla="*/ 144 w 236"/>
                  <a:gd name="T9" fmla="*/ 10 h 48"/>
                  <a:gd name="T10" fmla="*/ 163 w 236"/>
                  <a:gd name="T11" fmla="*/ 19 h 48"/>
                  <a:gd name="T12" fmla="*/ 192 w 236"/>
                  <a:gd name="T13" fmla="*/ 18 h 48"/>
                  <a:gd name="T14" fmla="*/ 220 w 236"/>
                  <a:gd name="T15" fmla="*/ 13 h 48"/>
                  <a:gd name="T16" fmla="*/ 236 w 236"/>
                  <a:gd name="T17" fmla="*/ 22 h 48"/>
                  <a:gd name="T18" fmla="*/ 188 w 236"/>
                  <a:gd name="T19" fmla="*/ 30 h 48"/>
                  <a:gd name="T20" fmla="*/ 112 w 236"/>
                  <a:gd name="T21" fmla="*/ 31 h 48"/>
                  <a:gd name="T22" fmla="*/ 29 w 236"/>
                  <a:gd name="T23" fmla="*/ 33 h 48"/>
                  <a:gd name="T24" fmla="*/ 23 w 236"/>
                  <a:gd name="T25" fmla="*/ 34 h 48"/>
                  <a:gd name="T26" fmla="*/ 6 w 236"/>
                  <a:gd name="T27" fmla="*/ 27 h 48"/>
                  <a:gd name="T28" fmla="*/ 0 w 236"/>
                  <a:gd name="T29" fmla="*/ 22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36" h="48">
                    <a:moveTo>
                      <a:pt x="0" y="22"/>
                    </a:moveTo>
                    <a:cubicBezTo>
                      <a:pt x="14" y="7"/>
                      <a:pt x="27" y="0"/>
                      <a:pt x="49" y="10"/>
                    </a:cubicBezTo>
                    <a:cubicBezTo>
                      <a:pt x="61" y="16"/>
                      <a:pt x="78" y="13"/>
                      <a:pt x="93" y="13"/>
                    </a:cubicBezTo>
                    <a:cubicBezTo>
                      <a:pt x="103" y="13"/>
                      <a:pt x="111" y="9"/>
                      <a:pt x="120" y="19"/>
                    </a:cubicBezTo>
                    <a:cubicBezTo>
                      <a:pt x="131" y="31"/>
                      <a:pt x="137" y="17"/>
                      <a:pt x="144" y="10"/>
                    </a:cubicBezTo>
                    <a:cubicBezTo>
                      <a:pt x="148" y="18"/>
                      <a:pt x="150" y="24"/>
                      <a:pt x="163" y="19"/>
                    </a:cubicBezTo>
                    <a:cubicBezTo>
                      <a:pt x="170" y="16"/>
                      <a:pt x="182" y="20"/>
                      <a:pt x="192" y="18"/>
                    </a:cubicBezTo>
                    <a:cubicBezTo>
                      <a:pt x="202" y="17"/>
                      <a:pt x="211" y="19"/>
                      <a:pt x="220" y="13"/>
                    </a:cubicBezTo>
                    <a:cubicBezTo>
                      <a:pt x="225" y="9"/>
                      <a:pt x="230" y="19"/>
                      <a:pt x="236" y="22"/>
                    </a:cubicBezTo>
                    <a:cubicBezTo>
                      <a:pt x="221" y="28"/>
                      <a:pt x="204" y="26"/>
                      <a:pt x="188" y="30"/>
                    </a:cubicBezTo>
                    <a:cubicBezTo>
                      <a:pt x="163" y="36"/>
                      <a:pt x="137" y="31"/>
                      <a:pt x="112" y="31"/>
                    </a:cubicBezTo>
                    <a:cubicBezTo>
                      <a:pt x="84" y="31"/>
                      <a:pt x="56" y="40"/>
                      <a:pt x="29" y="33"/>
                    </a:cubicBezTo>
                    <a:cubicBezTo>
                      <a:pt x="27" y="32"/>
                      <a:pt x="24" y="33"/>
                      <a:pt x="23" y="34"/>
                    </a:cubicBezTo>
                    <a:cubicBezTo>
                      <a:pt x="11" y="48"/>
                      <a:pt x="8" y="40"/>
                      <a:pt x="6" y="27"/>
                    </a:cubicBezTo>
                    <a:cubicBezTo>
                      <a:pt x="6" y="25"/>
                      <a:pt x="2" y="24"/>
                      <a:pt x="0" y="22"/>
                    </a:cubicBezTo>
                    <a:close/>
                  </a:path>
                </a:pathLst>
              </a:custGeom>
              <a:solidFill>
                <a:srgbClr val="9BC8D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8" name="Freeform 648">
                <a:extLst>
                  <a:ext uri="{FF2B5EF4-FFF2-40B4-BE49-F238E27FC236}">
                    <a16:creationId xmlns:a16="http://schemas.microsoft.com/office/drawing/2014/main" id="{F961AAE0-5F8C-4556-AE09-35CE10E8E8C2}"/>
                  </a:ext>
                </a:extLst>
              </p:cNvPr>
              <p:cNvSpPr>
                <a:spLocks/>
              </p:cNvSpPr>
              <p:nvPr/>
            </p:nvSpPr>
            <p:spPr bwMode="auto">
              <a:xfrm>
                <a:off x="1920" y="3418"/>
                <a:ext cx="196" cy="46"/>
              </a:xfrm>
              <a:custGeom>
                <a:avLst/>
                <a:gdLst>
                  <a:gd name="T0" fmla="*/ 0 w 175"/>
                  <a:gd name="T1" fmla="*/ 6 h 41"/>
                  <a:gd name="T2" fmla="*/ 30 w 175"/>
                  <a:gd name="T3" fmla="*/ 4 h 41"/>
                  <a:gd name="T4" fmla="*/ 54 w 175"/>
                  <a:gd name="T5" fmla="*/ 9 h 41"/>
                  <a:gd name="T6" fmla="*/ 103 w 175"/>
                  <a:gd name="T7" fmla="*/ 3 h 41"/>
                  <a:gd name="T8" fmla="*/ 120 w 175"/>
                  <a:gd name="T9" fmla="*/ 6 h 41"/>
                  <a:gd name="T10" fmla="*/ 170 w 175"/>
                  <a:gd name="T11" fmla="*/ 13 h 41"/>
                  <a:gd name="T12" fmla="*/ 168 w 175"/>
                  <a:gd name="T13" fmla="*/ 34 h 41"/>
                  <a:gd name="T14" fmla="*/ 108 w 175"/>
                  <a:gd name="T15" fmla="*/ 38 h 41"/>
                  <a:gd name="T16" fmla="*/ 81 w 175"/>
                  <a:gd name="T17" fmla="*/ 34 h 41"/>
                  <a:gd name="T18" fmla="*/ 44 w 175"/>
                  <a:gd name="T19" fmla="*/ 34 h 41"/>
                  <a:gd name="T20" fmla="*/ 44 w 175"/>
                  <a:gd name="T21" fmla="*/ 34 h 41"/>
                  <a:gd name="T22" fmla="*/ 32 w 175"/>
                  <a:gd name="T23" fmla="*/ 28 h 41"/>
                  <a:gd name="T24" fmla="*/ 0 w 175"/>
                  <a:gd name="T25" fmla="*/ 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5" h="41">
                    <a:moveTo>
                      <a:pt x="0" y="6"/>
                    </a:moveTo>
                    <a:cubicBezTo>
                      <a:pt x="10" y="7"/>
                      <a:pt x="22" y="27"/>
                      <a:pt x="30" y="4"/>
                    </a:cubicBezTo>
                    <a:cubicBezTo>
                      <a:pt x="31" y="3"/>
                      <a:pt x="46" y="10"/>
                      <a:pt x="54" y="9"/>
                    </a:cubicBezTo>
                    <a:cubicBezTo>
                      <a:pt x="70" y="8"/>
                      <a:pt x="88" y="13"/>
                      <a:pt x="103" y="3"/>
                    </a:cubicBezTo>
                    <a:cubicBezTo>
                      <a:pt x="109" y="0"/>
                      <a:pt x="115" y="4"/>
                      <a:pt x="120" y="6"/>
                    </a:cubicBezTo>
                    <a:cubicBezTo>
                      <a:pt x="136" y="13"/>
                      <a:pt x="151" y="24"/>
                      <a:pt x="170" y="13"/>
                    </a:cubicBezTo>
                    <a:cubicBezTo>
                      <a:pt x="175" y="21"/>
                      <a:pt x="168" y="27"/>
                      <a:pt x="168" y="34"/>
                    </a:cubicBezTo>
                    <a:cubicBezTo>
                      <a:pt x="148" y="40"/>
                      <a:pt x="128" y="37"/>
                      <a:pt x="108" y="38"/>
                    </a:cubicBezTo>
                    <a:cubicBezTo>
                      <a:pt x="98" y="41"/>
                      <a:pt x="90" y="41"/>
                      <a:pt x="81" y="34"/>
                    </a:cubicBezTo>
                    <a:cubicBezTo>
                      <a:pt x="69" y="24"/>
                      <a:pt x="56" y="34"/>
                      <a:pt x="44" y="34"/>
                    </a:cubicBezTo>
                    <a:cubicBezTo>
                      <a:pt x="44" y="34"/>
                      <a:pt x="44" y="34"/>
                      <a:pt x="44" y="34"/>
                    </a:cubicBezTo>
                    <a:cubicBezTo>
                      <a:pt x="41" y="29"/>
                      <a:pt x="38" y="25"/>
                      <a:pt x="32" y="28"/>
                    </a:cubicBezTo>
                    <a:cubicBezTo>
                      <a:pt x="8" y="40"/>
                      <a:pt x="6" y="21"/>
                      <a:pt x="0" y="6"/>
                    </a:cubicBezTo>
                    <a:close/>
                  </a:path>
                </a:pathLst>
              </a:custGeom>
              <a:solidFill>
                <a:srgbClr val="77B5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9" name="Freeform 649">
                <a:extLst>
                  <a:ext uri="{FF2B5EF4-FFF2-40B4-BE49-F238E27FC236}">
                    <a16:creationId xmlns:a16="http://schemas.microsoft.com/office/drawing/2014/main" id="{F49AE1F6-1C14-4BD0-996D-DE84796975CE}"/>
                  </a:ext>
                </a:extLst>
              </p:cNvPr>
              <p:cNvSpPr>
                <a:spLocks/>
              </p:cNvSpPr>
              <p:nvPr/>
            </p:nvSpPr>
            <p:spPr bwMode="auto">
              <a:xfrm>
                <a:off x="535" y="3501"/>
                <a:ext cx="145" cy="44"/>
              </a:xfrm>
              <a:custGeom>
                <a:avLst/>
                <a:gdLst>
                  <a:gd name="T0" fmla="*/ 100 w 129"/>
                  <a:gd name="T1" fmla="*/ 12 h 39"/>
                  <a:gd name="T2" fmla="*/ 120 w 129"/>
                  <a:gd name="T3" fmla="*/ 18 h 39"/>
                  <a:gd name="T4" fmla="*/ 129 w 129"/>
                  <a:gd name="T5" fmla="*/ 22 h 39"/>
                  <a:gd name="T6" fmla="*/ 124 w 129"/>
                  <a:gd name="T7" fmla="*/ 32 h 39"/>
                  <a:gd name="T8" fmla="*/ 114 w 129"/>
                  <a:gd name="T9" fmla="*/ 32 h 39"/>
                  <a:gd name="T10" fmla="*/ 96 w 129"/>
                  <a:gd name="T11" fmla="*/ 21 h 39"/>
                  <a:gd name="T12" fmla="*/ 81 w 129"/>
                  <a:gd name="T13" fmla="*/ 37 h 39"/>
                  <a:gd name="T14" fmla="*/ 74 w 129"/>
                  <a:gd name="T15" fmla="*/ 20 h 39"/>
                  <a:gd name="T16" fmla="*/ 54 w 129"/>
                  <a:gd name="T17" fmla="*/ 38 h 39"/>
                  <a:gd name="T18" fmla="*/ 17 w 129"/>
                  <a:gd name="T19" fmla="*/ 12 h 39"/>
                  <a:gd name="T20" fmla="*/ 0 w 129"/>
                  <a:gd name="T21" fmla="*/ 0 h 39"/>
                  <a:gd name="T22" fmla="*/ 72 w 129"/>
                  <a:gd name="T23" fmla="*/ 8 h 39"/>
                  <a:gd name="T24" fmla="*/ 78 w 129"/>
                  <a:gd name="T25" fmla="*/ 10 h 39"/>
                  <a:gd name="T26" fmla="*/ 100 w 129"/>
                  <a:gd name="T27" fmla="*/ 12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9" h="39">
                    <a:moveTo>
                      <a:pt x="100" y="12"/>
                    </a:moveTo>
                    <a:cubicBezTo>
                      <a:pt x="106" y="18"/>
                      <a:pt x="114" y="16"/>
                      <a:pt x="120" y="18"/>
                    </a:cubicBezTo>
                    <a:cubicBezTo>
                      <a:pt x="123" y="19"/>
                      <a:pt x="126" y="20"/>
                      <a:pt x="129" y="22"/>
                    </a:cubicBezTo>
                    <a:cubicBezTo>
                      <a:pt x="127" y="25"/>
                      <a:pt x="126" y="29"/>
                      <a:pt x="124" y="32"/>
                    </a:cubicBezTo>
                    <a:cubicBezTo>
                      <a:pt x="121" y="37"/>
                      <a:pt x="117" y="34"/>
                      <a:pt x="114" y="32"/>
                    </a:cubicBezTo>
                    <a:cubicBezTo>
                      <a:pt x="109" y="28"/>
                      <a:pt x="104" y="25"/>
                      <a:pt x="96" y="21"/>
                    </a:cubicBezTo>
                    <a:cubicBezTo>
                      <a:pt x="102" y="39"/>
                      <a:pt x="91" y="38"/>
                      <a:pt x="81" y="37"/>
                    </a:cubicBezTo>
                    <a:cubicBezTo>
                      <a:pt x="66" y="36"/>
                      <a:pt x="80" y="26"/>
                      <a:pt x="74" y="20"/>
                    </a:cubicBezTo>
                    <a:cubicBezTo>
                      <a:pt x="66" y="22"/>
                      <a:pt x="52" y="15"/>
                      <a:pt x="54" y="38"/>
                    </a:cubicBezTo>
                    <a:cubicBezTo>
                      <a:pt x="46" y="18"/>
                      <a:pt x="36" y="9"/>
                      <a:pt x="17" y="12"/>
                    </a:cubicBezTo>
                    <a:cubicBezTo>
                      <a:pt x="12" y="13"/>
                      <a:pt x="6" y="5"/>
                      <a:pt x="0" y="0"/>
                    </a:cubicBezTo>
                    <a:cubicBezTo>
                      <a:pt x="24" y="0"/>
                      <a:pt x="48" y="4"/>
                      <a:pt x="72" y="8"/>
                    </a:cubicBezTo>
                    <a:cubicBezTo>
                      <a:pt x="74" y="8"/>
                      <a:pt x="77" y="9"/>
                      <a:pt x="78" y="10"/>
                    </a:cubicBezTo>
                    <a:cubicBezTo>
                      <a:pt x="84" y="24"/>
                      <a:pt x="92" y="13"/>
                      <a:pt x="100" y="12"/>
                    </a:cubicBezTo>
                    <a:close/>
                  </a:path>
                </a:pathLst>
              </a:custGeom>
              <a:solidFill>
                <a:srgbClr val="80B6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0" name="Freeform 650">
                <a:extLst>
                  <a:ext uri="{FF2B5EF4-FFF2-40B4-BE49-F238E27FC236}">
                    <a16:creationId xmlns:a16="http://schemas.microsoft.com/office/drawing/2014/main" id="{E69734BC-0682-45BC-B925-EADB51B3CA5B}"/>
                  </a:ext>
                </a:extLst>
              </p:cNvPr>
              <p:cNvSpPr>
                <a:spLocks/>
              </p:cNvSpPr>
              <p:nvPr/>
            </p:nvSpPr>
            <p:spPr bwMode="auto">
              <a:xfrm>
                <a:off x="722" y="3517"/>
                <a:ext cx="94" cy="31"/>
              </a:xfrm>
              <a:custGeom>
                <a:avLst/>
                <a:gdLst>
                  <a:gd name="T0" fmla="*/ 34 w 84"/>
                  <a:gd name="T1" fmla="*/ 2 h 28"/>
                  <a:gd name="T2" fmla="*/ 75 w 84"/>
                  <a:gd name="T3" fmla="*/ 2 h 28"/>
                  <a:gd name="T4" fmla="*/ 83 w 84"/>
                  <a:gd name="T5" fmla="*/ 5 h 28"/>
                  <a:gd name="T6" fmla="*/ 78 w 84"/>
                  <a:gd name="T7" fmla="*/ 12 h 28"/>
                  <a:gd name="T8" fmla="*/ 54 w 84"/>
                  <a:gd name="T9" fmla="*/ 26 h 28"/>
                  <a:gd name="T10" fmla="*/ 22 w 84"/>
                  <a:gd name="T11" fmla="*/ 25 h 28"/>
                  <a:gd name="T12" fmla="*/ 0 w 84"/>
                  <a:gd name="T13" fmla="*/ 18 h 28"/>
                  <a:gd name="T14" fmla="*/ 9 w 84"/>
                  <a:gd name="T15" fmla="*/ 7 h 28"/>
                  <a:gd name="T16" fmla="*/ 15 w 84"/>
                  <a:gd name="T17" fmla="*/ 1 h 28"/>
                  <a:gd name="T18" fmla="*/ 34 w 84"/>
                  <a:gd name="T19" fmla="*/ 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4" h="28">
                    <a:moveTo>
                      <a:pt x="34" y="2"/>
                    </a:moveTo>
                    <a:cubicBezTo>
                      <a:pt x="47" y="6"/>
                      <a:pt x="61" y="0"/>
                      <a:pt x="75" y="2"/>
                    </a:cubicBezTo>
                    <a:cubicBezTo>
                      <a:pt x="78" y="2"/>
                      <a:pt x="82" y="1"/>
                      <a:pt x="83" y="5"/>
                    </a:cubicBezTo>
                    <a:cubicBezTo>
                      <a:pt x="84" y="8"/>
                      <a:pt x="82" y="11"/>
                      <a:pt x="78" y="12"/>
                    </a:cubicBezTo>
                    <a:cubicBezTo>
                      <a:pt x="70" y="16"/>
                      <a:pt x="62" y="21"/>
                      <a:pt x="54" y="26"/>
                    </a:cubicBezTo>
                    <a:cubicBezTo>
                      <a:pt x="43" y="21"/>
                      <a:pt x="31" y="22"/>
                      <a:pt x="22" y="25"/>
                    </a:cubicBezTo>
                    <a:cubicBezTo>
                      <a:pt x="11" y="28"/>
                      <a:pt x="7" y="21"/>
                      <a:pt x="0" y="18"/>
                    </a:cubicBezTo>
                    <a:cubicBezTo>
                      <a:pt x="3" y="13"/>
                      <a:pt x="20" y="21"/>
                      <a:pt x="9" y="7"/>
                    </a:cubicBezTo>
                    <a:cubicBezTo>
                      <a:pt x="6" y="2"/>
                      <a:pt x="12" y="2"/>
                      <a:pt x="15" y="1"/>
                    </a:cubicBezTo>
                    <a:cubicBezTo>
                      <a:pt x="21" y="1"/>
                      <a:pt x="27" y="1"/>
                      <a:pt x="34" y="2"/>
                    </a:cubicBezTo>
                    <a:close/>
                  </a:path>
                </a:pathLst>
              </a:custGeom>
              <a:solidFill>
                <a:srgbClr val="7BB5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1" name="Freeform 651">
                <a:extLst>
                  <a:ext uri="{FF2B5EF4-FFF2-40B4-BE49-F238E27FC236}">
                    <a16:creationId xmlns:a16="http://schemas.microsoft.com/office/drawing/2014/main" id="{8EDD8CE0-5225-4DC7-9047-E5784DEC5C62}"/>
                  </a:ext>
                </a:extLst>
              </p:cNvPr>
              <p:cNvSpPr>
                <a:spLocks/>
              </p:cNvSpPr>
              <p:nvPr/>
            </p:nvSpPr>
            <p:spPr bwMode="auto">
              <a:xfrm>
                <a:off x="742" y="3461"/>
                <a:ext cx="162" cy="27"/>
              </a:xfrm>
              <a:custGeom>
                <a:avLst/>
                <a:gdLst>
                  <a:gd name="T0" fmla="*/ 72 w 144"/>
                  <a:gd name="T1" fmla="*/ 0 h 24"/>
                  <a:gd name="T2" fmla="*/ 144 w 144"/>
                  <a:gd name="T3" fmla="*/ 0 h 24"/>
                  <a:gd name="T4" fmla="*/ 142 w 144"/>
                  <a:gd name="T5" fmla="*/ 6 h 24"/>
                  <a:gd name="T6" fmla="*/ 53 w 144"/>
                  <a:gd name="T7" fmla="*/ 18 h 24"/>
                  <a:gd name="T8" fmla="*/ 0 w 144"/>
                  <a:gd name="T9" fmla="*/ 12 h 24"/>
                  <a:gd name="T10" fmla="*/ 14 w 144"/>
                  <a:gd name="T11" fmla="*/ 4 h 24"/>
                  <a:gd name="T12" fmla="*/ 63 w 144"/>
                  <a:gd name="T13" fmla="*/ 12 h 24"/>
                  <a:gd name="T14" fmla="*/ 72 w 144"/>
                  <a:gd name="T15" fmla="*/ 0 h 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24">
                    <a:moveTo>
                      <a:pt x="72" y="0"/>
                    </a:moveTo>
                    <a:cubicBezTo>
                      <a:pt x="96" y="0"/>
                      <a:pt x="120" y="0"/>
                      <a:pt x="144" y="0"/>
                    </a:cubicBezTo>
                    <a:cubicBezTo>
                      <a:pt x="144" y="2"/>
                      <a:pt x="143" y="6"/>
                      <a:pt x="142" y="6"/>
                    </a:cubicBezTo>
                    <a:cubicBezTo>
                      <a:pt x="112" y="2"/>
                      <a:pt x="85" y="24"/>
                      <a:pt x="53" y="18"/>
                    </a:cubicBezTo>
                    <a:cubicBezTo>
                      <a:pt x="36" y="14"/>
                      <a:pt x="18" y="14"/>
                      <a:pt x="0" y="12"/>
                    </a:cubicBezTo>
                    <a:cubicBezTo>
                      <a:pt x="3" y="6"/>
                      <a:pt x="9" y="2"/>
                      <a:pt x="14" y="4"/>
                    </a:cubicBezTo>
                    <a:cubicBezTo>
                      <a:pt x="30" y="12"/>
                      <a:pt x="47" y="2"/>
                      <a:pt x="63" y="12"/>
                    </a:cubicBezTo>
                    <a:cubicBezTo>
                      <a:pt x="72" y="18"/>
                      <a:pt x="78" y="11"/>
                      <a:pt x="72" y="0"/>
                    </a:cubicBezTo>
                    <a:close/>
                  </a:path>
                </a:pathLst>
              </a:custGeom>
              <a:solidFill>
                <a:srgbClr val="9BC8D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2" name="Freeform 652">
                <a:extLst>
                  <a:ext uri="{FF2B5EF4-FFF2-40B4-BE49-F238E27FC236}">
                    <a16:creationId xmlns:a16="http://schemas.microsoft.com/office/drawing/2014/main" id="{A289CD14-C535-4E4D-836A-D61C64A8C849}"/>
                  </a:ext>
                </a:extLst>
              </p:cNvPr>
              <p:cNvSpPr>
                <a:spLocks/>
              </p:cNvSpPr>
              <p:nvPr/>
            </p:nvSpPr>
            <p:spPr bwMode="auto">
              <a:xfrm>
                <a:off x="532" y="3458"/>
                <a:ext cx="143" cy="16"/>
              </a:xfrm>
              <a:custGeom>
                <a:avLst/>
                <a:gdLst>
                  <a:gd name="T0" fmla="*/ 0 w 128"/>
                  <a:gd name="T1" fmla="*/ 5 h 14"/>
                  <a:gd name="T2" fmla="*/ 41 w 128"/>
                  <a:gd name="T3" fmla="*/ 2 h 14"/>
                  <a:gd name="T4" fmla="*/ 127 w 128"/>
                  <a:gd name="T5" fmla="*/ 6 h 14"/>
                  <a:gd name="T6" fmla="*/ 127 w 128"/>
                  <a:gd name="T7" fmla="*/ 11 h 14"/>
                  <a:gd name="T8" fmla="*/ 94 w 128"/>
                  <a:gd name="T9" fmla="*/ 9 h 14"/>
                  <a:gd name="T10" fmla="*/ 22 w 128"/>
                  <a:gd name="T11" fmla="*/ 10 h 14"/>
                  <a:gd name="T12" fmla="*/ 0 w 128"/>
                  <a:gd name="T13" fmla="*/ 5 h 14"/>
                </a:gdLst>
                <a:ahLst/>
                <a:cxnLst>
                  <a:cxn ang="0">
                    <a:pos x="T0" y="T1"/>
                  </a:cxn>
                  <a:cxn ang="0">
                    <a:pos x="T2" y="T3"/>
                  </a:cxn>
                  <a:cxn ang="0">
                    <a:pos x="T4" y="T5"/>
                  </a:cxn>
                  <a:cxn ang="0">
                    <a:pos x="T6" y="T7"/>
                  </a:cxn>
                  <a:cxn ang="0">
                    <a:pos x="T8" y="T9"/>
                  </a:cxn>
                  <a:cxn ang="0">
                    <a:pos x="T10" y="T11"/>
                  </a:cxn>
                  <a:cxn ang="0">
                    <a:pos x="T12" y="T13"/>
                  </a:cxn>
                </a:cxnLst>
                <a:rect l="0" t="0" r="r" b="b"/>
                <a:pathLst>
                  <a:path w="128" h="14">
                    <a:moveTo>
                      <a:pt x="0" y="5"/>
                    </a:moveTo>
                    <a:cubicBezTo>
                      <a:pt x="13" y="4"/>
                      <a:pt x="27" y="4"/>
                      <a:pt x="41" y="2"/>
                    </a:cubicBezTo>
                    <a:cubicBezTo>
                      <a:pt x="70" y="0"/>
                      <a:pt x="98" y="3"/>
                      <a:pt x="127" y="6"/>
                    </a:cubicBezTo>
                    <a:cubicBezTo>
                      <a:pt x="128" y="8"/>
                      <a:pt x="128" y="9"/>
                      <a:pt x="127" y="11"/>
                    </a:cubicBezTo>
                    <a:cubicBezTo>
                      <a:pt x="116" y="14"/>
                      <a:pt x="105" y="11"/>
                      <a:pt x="94" y="9"/>
                    </a:cubicBezTo>
                    <a:cubicBezTo>
                      <a:pt x="70" y="6"/>
                      <a:pt x="46" y="10"/>
                      <a:pt x="22" y="10"/>
                    </a:cubicBezTo>
                    <a:cubicBezTo>
                      <a:pt x="14" y="10"/>
                      <a:pt x="6" y="13"/>
                      <a:pt x="0" y="5"/>
                    </a:cubicBezTo>
                    <a:close/>
                  </a:path>
                </a:pathLst>
              </a:custGeom>
              <a:solidFill>
                <a:srgbClr val="7FBD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3" name="Freeform 653">
                <a:extLst>
                  <a:ext uri="{FF2B5EF4-FFF2-40B4-BE49-F238E27FC236}">
                    <a16:creationId xmlns:a16="http://schemas.microsoft.com/office/drawing/2014/main" id="{9EE62D7B-FB14-4052-9B89-48763AB12604}"/>
                  </a:ext>
                </a:extLst>
              </p:cNvPr>
              <p:cNvSpPr>
                <a:spLocks/>
              </p:cNvSpPr>
              <p:nvPr/>
            </p:nvSpPr>
            <p:spPr bwMode="auto">
              <a:xfrm>
                <a:off x="881" y="3508"/>
                <a:ext cx="77" cy="35"/>
              </a:xfrm>
              <a:custGeom>
                <a:avLst/>
                <a:gdLst>
                  <a:gd name="T0" fmla="*/ 68 w 68"/>
                  <a:gd name="T1" fmla="*/ 10 h 31"/>
                  <a:gd name="T2" fmla="*/ 48 w 68"/>
                  <a:gd name="T3" fmla="*/ 18 h 31"/>
                  <a:gd name="T4" fmla="*/ 35 w 68"/>
                  <a:gd name="T5" fmla="*/ 17 h 31"/>
                  <a:gd name="T6" fmla="*/ 0 w 68"/>
                  <a:gd name="T7" fmla="*/ 14 h 31"/>
                  <a:gd name="T8" fmla="*/ 21 w 68"/>
                  <a:gd name="T9" fmla="*/ 12 h 31"/>
                  <a:gd name="T10" fmla="*/ 68 w 68"/>
                  <a:gd name="T11" fmla="*/ 10 h 31"/>
                </a:gdLst>
                <a:ahLst/>
                <a:cxnLst>
                  <a:cxn ang="0">
                    <a:pos x="T0" y="T1"/>
                  </a:cxn>
                  <a:cxn ang="0">
                    <a:pos x="T2" y="T3"/>
                  </a:cxn>
                  <a:cxn ang="0">
                    <a:pos x="T4" y="T5"/>
                  </a:cxn>
                  <a:cxn ang="0">
                    <a:pos x="T6" y="T7"/>
                  </a:cxn>
                  <a:cxn ang="0">
                    <a:pos x="T8" y="T9"/>
                  </a:cxn>
                  <a:cxn ang="0">
                    <a:pos x="T10" y="T11"/>
                  </a:cxn>
                </a:cxnLst>
                <a:rect l="0" t="0" r="r" b="b"/>
                <a:pathLst>
                  <a:path w="68" h="31">
                    <a:moveTo>
                      <a:pt x="68" y="10"/>
                    </a:moveTo>
                    <a:cubicBezTo>
                      <a:pt x="65" y="31"/>
                      <a:pt x="65" y="31"/>
                      <a:pt x="48" y="18"/>
                    </a:cubicBezTo>
                    <a:cubicBezTo>
                      <a:pt x="43" y="14"/>
                      <a:pt x="40" y="17"/>
                      <a:pt x="35" y="17"/>
                    </a:cubicBezTo>
                    <a:cubicBezTo>
                      <a:pt x="23" y="18"/>
                      <a:pt x="11" y="21"/>
                      <a:pt x="0" y="14"/>
                    </a:cubicBezTo>
                    <a:cubicBezTo>
                      <a:pt x="6" y="0"/>
                      <a:pt x="13" y="15"/>
                      <a:pt x="21" y="12"/>
                    </a:cubicBezTo>
                    <a:cubicBezTo>
                      <a:pt x="36" y="6"/>
                      <a:pt x="52" y="7"/>
                      <a:pt x="68" y="10"/>
                    </a:cubicBezTo>
                    <a:close/>
                  </a:path>
                </a:pathLst>
              </a:custGeom>
              <a:solidFill>
                <a:srgbClr val="9DC9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4" name="Freeform 654">
                <a:extLst>
                  <a:ext uri="{FF2B5EF4-FFF2-40B4-BE49-F238E27FC236}">
                    <a16:creationId xmlns:a16="http://schemas.microsoft.com/office/drawing/2014/main" id="{DB35A283-FF7C-40FC-9058-088B6DC95FA0}"/>
                  </a:ext>
                </a:extLst>
              </p:cNvPr>
              <p:cNvSpPr>
                <a:spLocks/>
              </p:cNvSpPr>
              <p:nvPr/>
            </p:nvSpPr>
            <p:spPr bwMode="auto">
              <a:xfrm>
                <a:off x="1969" y="3434"/>
                <a:ext cx="72" cy="32"/>
              </a:xfrm>
              <a:custGeom>
                <a:avLst/>
                <a:gdLst>
                  <a:gd name="T0" fmla="*/ 0 w 64"/>
                  <a:gd name="T1" fmla="*/ 20 h 29"/>
                  <a:gd name="T2" fmla="*/ 23 w 64"/>
                  <a:gd name="T3" fmla="*/ 12 h 29"/>
                  <a:gd name="T4" fmla="*/ 42 w 64"/>
                  <a:gd name="T5" fmla="*/ 19 h 29"/>
                  <a:gd name="T6" fmla="*/ 64 w 64"/>
                  <a:gd name="T7" fmla="*/ 24 h 29"/>
                  <a:gd name="T8" fmla="*/ 0 w 64"/>
                  <a:gd name="T9" fmla="*/ 20 h 29"/>
                </a:gdLst>
                <a:ahLst/>
                <a:cxnLst>
                  <a:cxn ang="0">
                    <a:pos x="T0" y="T1"/>
                  </a:cxn>
                  <a:cxn ang="0">
                    <a:pos x="T2" y="T3"/>
                  </a:cxn>
                  <a:cxn ang="0">
                    <a:pos x="T4" y="T5"/>
                  </a:cxn>
                  <a:cxn ang="0">
                    <a:pos x="T6" y="T7"/>
                  </a:cxn>
                  <a:cxn ang="0">
                    <a:pos x="T8" y="T9"/>
                  </a:cxn>
                </a:cxnLst>
                <a:rect l="0" t="0" r="r" b="b"/>
                <a:pathLst>
                  <a:path w="64" h="29">
                    <a:moveTo>
                      <a:pt x="0" y="20"/>
                    </a:moveTo>
                    <a:cubicBezTo>
                      <a:pt x="4" y="6"/>
                      <a:pt x="18" y="17"/>
                      <a:pt x="23" y="12"/>
                    </a:cubicBezTo>
                    <a:cubicBezTo>
                      <a:pt x="36" y="0"/>
                      <a:pt x="37" y="13"/>
                      <a:pt x="42" y="19"/>
                    </a:cubicBezTo>
                    <a:cubicBezTo>
                      <a:pt x="48" y="27"/>
                      <a:pt x="57" y="23"/>
                      <a:pt x="64" y="24"/>
                    </a:cubicBezTo>
                    <a:cubicBezTo>
                      <a:pt x="42" y="29"/>
                      <a:pt x="21" y="26"/>
                      <a:pt x="0" y="20"/>
                    </a:cubicBezTo>
                    <a:close/>
                  </a:path>
                </a:pathLst>
              </a:custGeom>
              <a:solidFill>
                <a:srgbClr val="97C5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5" name="Freeform 655">
                <a:extLst>
                  <a:ext uri="{FF2B5EF4-FFF2-40B4-BE49-F238E27FC236}">
                    <a16:creationId xmlns:a16="http://schemas.microsoft.com/office/drawing/2014/main" id="{C68F6B3C-2080-4432-B9F9-900475B34E76}"/>
                  </a:ext>
                </a:extLst>
              </p:cNvPr>
              <p:cNvSpPr>
                <a:spLocks/>
              </p:cNvSpPr>
              <p:nvPr/>
            </p:nvSpPr>
            <p:spPr bwMode="auto">
              <a:xfrm>
                <a:off x="1197" y="3445"/>
                <a:ext cx="57" cy="25"/>
              </a:xfrm>
              <a:custGeom>
                <a:avLst/>
                <a:gdLst>
                  <a:gd name="T0" fmla="*/ 3 w 51"/>
                  <a:gd name="T1" fmla="*/ 10 h 22"/>
                  <a:gd name="T2" fmla="*/ 51 w 51"/>
                  <a:gd name="T3" fmla="*/ 22 h 22"/>
                  <a:gd name="T4" fmla="*/ 7 w 51"/>
                  <a:gd name="T5" fmla="*/ 18 h 22"/>
                  <a:gd name="T6" fmla="*/ 3 w 51"/>
                  <a:gd name="T7" fmla="*/ 10 h 22"/>
                </a:gdLst>
                <a:ahLst/>
                <a:cxnLst>
                  <a:cxn ang="0">
                    <a:pos x="T0" y="T1"/>
                  </a:cxn>
                  <a:cxn ang="0">
                    <a:pos x="T2" y="T3"/>
                  </a:cxn>
                  <a:cxn ang="0">
                    <a:pos x="T4" y="T5"/>
                  </a:cxn>
                  <a:cxn ang="0">
                    <a:pos x="T6" y="T7"/>
                  </a:cxn>
                </a:cxnLst>
                <a:rect l="0" t="0" r="r" b="b"/>
                <a:pathLst>
                  <a:path w="51" h="22">
                    <a:moveTo>
                      <a:pt x="3" y="10"/>
                    </a:moveTo>
                    <a:cubicBezTo>
                      <a:pt x="15" y="0"/>
                      <a:pt x="40" y="6"/>
                      <a:pt x="51" y="22"/>
                    </a:cubicBezTo>
                    <a:cubicBezTo>
                      <a:pt x="36" y="22"/>
                      <a:pt x="22" y="12"/>
                      <a:pt x="7" y="18"/>
                    </a:cubicBezTo>
                    <a:cubicBezTo>
                      <a:pt x="5" y="16"/>
                      <a:pt x="0" y="15"/>
                      <a:pt x="3" y="10"/>
                    </a:cubicBezTo>
                    <a:close/>
                  </a:path>
                </a:pathLst>
              </a:custGeom>
              <a:solidFill>
                <a:srgbClr val="ADD1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6" name="Freeform 656">
                <a:extLst>
                  <a:ext uri="{FF2B5EF4-FFF2-40B4-BE49-F238E27FC236}">
                    <a16:creationId xmlns:a16="http://schemas.microsoft.com/office/drawing/2014/main" id="{6A7CBC84-30FC-4AA9-8C61-ACFD0454B211}"/>
                  </a:ext>
                </a:extLst>
              </p:cNvPr>
              <p:cNvSpPr>
                <a:spLocks/>
              </p:cNvSpPr>
              <p:nvPr/>
            </p:nvSpPr>
            <p:spPr bwMode="auto">
              <a:xfrm>
                <a:off x="674" y="3465"/>
                <a:ext cx="63" cy="20"/>
              </a:xfrm>
              <a:custGeom>
                <a:avLst/>
                <a:gdLst>
                  <a:gd name="T0" fmla="*/ 0 w 56"/>
                  <a:gd name="T1" fmla="*/ 5 h 18"/>
                  <a:gd name="T2" fmla="*/ 0 w 56"/>
                  <a:gd name="T3" fmla="*/ 0 h 18"/>
                  <a:gd name="T4" fmla="*/ 8 w 56"/>
                  <a:gd name="T5" fmla="*/ 0 h 18"/>
                  <a:gd name="T6" fmla="*/ 56 w 56"/>
                  <a:gd name="T7" fmla="*/ 8 h 18"/>
                  <a:gd name="T8" fmla="*/ 34 w 56"/>
                  <a:gd name="T9" fmla="*/ 10 h 18"/>
                  <a:gd name="T10" fmla="*/ 15 w 56"/>
                  <a:gd name="T11" fmla="*/ 10 h 18"/>
                  <a:gd name="T12" fmla="*/ 0 w 56"/>
                  <a:gd name="T13" fmla="*/ 5 h 18"/>
                </a:gdLst>
                <a:ahLst/>
                <a:cxnLst>
                  <a:cxn ang="0">
                    <a:pos x="T0" y="T1"/>
                  </a:cxn>
                  <a:cxn ang="0">
                    <a:pos x="T2" y="T3"/>
                  </a:cxn>
                  <a:cxn ang="0">
                    <a:pos x="T4" y="T5"/>
                  </a:cxn>
                  <a:cxn ang="0">
                    <a:pos x="T6" y="T7"/>
                  </a:cxn>
                  <a:cxn ang="0">
                    <a:pos x="T8" y="T9"/>
                  </a:cxn>
                  <a:cxn ang="0">
                    <a:pos x="T10" y="T11"/>
                  </a:cxn>
                  <a:cxn ang="0">
                    <a:pos x="T12" y="T13"/>
                  </a:cxn>
                </a:cxnLst>
                <a:rect l="0" t="0" r="r" b="b"/>
                <a:pathLst>
                  <a:path w="56" h="18">
                    <a:moveTo>
                      <a:pt x="0" y="5"/>
                    </a:moveTo>
                    <a:cubicBezTo>
                      <a:pt x="0" y="3"/>
                      <a:pt x="0" y="2"/>
                      <a:pt x="0" y="0"/>
                    </a:cubicBezTo>
                    <a:cubicBezTo>
                      <a:pt x="3" y="0"/>
                      <a:pt x="5" y="0"/>
                      <a:pt x="8" y="0"/>
                    </a:cubicBezTo>
                    <a:cubicBezTo>
                      <a:pt x="23" y="7"/>
                      <a:pt x="41" y="3"/>
                      <a:pt x="56" y="8"/>
                    </a:cubicBezTo>
                    <a:cubicBezTo>
                      <a:pt x="49" y="12"/>
                      <a:pt x="43" y="18"/>
                      <a:pt x="34" y="10"/>
                    </a:cubicBezTo>
                    <a:cubicBezTo>
                      <a:pt x="29" y="6"/>
                      <a:pt x="22" y="8"/>
                      <a:pt x="15" y="10"/>
                    </a:cubicBezTo>
                    <a:cubicBezTo>
                      <a:pt x="9" y="12"/>
                      <a:pt x="2" y="14"/>
                      <a:pt x="0" y="5"/>
                    </a:cubicBezTo>
                    <a:close/>
                  </a:path>
                </a:pathLst>
              </a:custGeom>
              <a:solidFill>
                <a:srgbClr val="9BC8D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7" name="Freeform 657">
                <a:extLst>
                  <a:ext uri="{FF2B5EF4-FFF2-40B4-BE49-F238E27FC236}">
                    <a16:creationId xmlns:a16="http://schemas.microsoft.com/office/drawing/2014/main" id="{E08B6F0A-63E3-4665-AB3A-A5FE4BE01F88}"/>
                  </a:ext>
                </a:extLst>
              </p:cNvPr>
              <p:cNvSpPr>
                <a:spLocks/>
              </p:cNvSpPr>
              <p:nvPr/>
            </p:nvSpPr>
            <p:spPr bwMode="auto">
              <a:xfrm>
                <a:off x="1178" y="3456"/>
                <a:ext cx="27" cy="15"/>
              </a:xfrm>
              <a:custGeom>
                <a:avLst/>
                <a:gdLst>
                  <a:gd name="T0" fmla="*/ 20 w 24"/>
                  <a:gd name="T1" fmla="*/ 0 h 13"/>
                  <a:gd name="T2" fmla="*/ 24 w 24"/>
                  <a:gd name="T3" fmla="*/ 8 h 13"/>
                  <a:gd name="T4" fmla="*/ 0 w 24"/>
                  <a:gd name="T5" fmla="*/ 4 h 13"/>
                  <a:gd name="T6" fmla="*/ 20 w 24"/>
                  <a:gd name="T7" fmla="*/ 0 h 13"/>
                </a:gdLst>
                <a:ahLst/>
                <a:cxnLst>
                  <a:cxn ang="0">
                    <a:pos x="T0" y="T1"/>
                  </a:cxn>
                  <a:cxn ang="0">
                    <a:pos x="T2" y="T3"/>
                  </a:cxn>
                  <a:cxn ang="0">
                    <a:pos x="T4" y="T5"/>
                  </a:cxn>
                  <a:cxn ang="0">
                    <a:pos x="T6" y="T7"/>
                  </a:cxn>
                </a:cxnLst>
                <a:rect l="0" t="0" r="r" b="b"/>
                <a:pathLst>
                  <a:path w="24" h="13">
                    <a:moveTo>
                      <a:pt x="20" y="0"/>
                    </a:moveTo>
                    <a:cubicBezTo>
                      <a:pt x="21" y="3"/>
                      <a:pt x="23" y="5"/>
                      <a:pt x="24" y="8"/>
                    </a:cubicBezTo>
                    <a:cubicBezTo>
                      <a:pt x="15" y="10"/>
                      <a:pt x="7" y="13"/>
                      <a:pt x="0" y="4"/>
                    </a:cubicBezTo>
                    <a:cubicBezTo>
                      <a:pt x="6" y="0"/>
                      <a:pt x="13" y="0"/>
                      <a:pt x="20" y="0"/>
                    </a:cubicBezTo>
                    <a:close/>
                  </a:path>
                </a:pathLst>
              </a:custGeom>
              <a:solidFill>
                <a:srgbClr val="9BC8D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8" name="Freeform 658">
                <a:extLst>
                  <a:ext uri="{FF2B5EF4-FFF2-40B4-BE49-F238E27FC236}">
                    <a16:creationId xmlns:a16="http://schemas.microsoft.com/office/drawing/2014/main" id="{933E8073-7612-4A27-A39E-42461B9DFE88}"/>
                  </a:ext>
                </a:extLst>
              </p:cNvPr>
              <p:cNvSpPr>
                <a:spLocks/>
              </p:cNvSpPr>
              <p:nvPr/>
            </p:nvSpPr>
            <p:spPr bwMode="auto">
              <a:xfrm>
                <a:off x="2058" y="3907"/>
                <a:ext cx="337" cy="48"/>
              </a:xfrm>
              <a:custGeom>
                <a:avLst/>
                <a:gdLst>
                  <a:gd name="T0" fmla="*/ 296 w 300"/>
                  <a:gd name="T1" fmla="*/ 34 h 43"/>
                  <a:gd name="T2" fmla="*/ 37 w 300"/>
                  <a:gd name="T3" fmla="*/ 43 h 43"/>
                  <a:gd name="T4" fmla="*/ 9 w 300"/>
                  <a:gd name="T5" fmla="*/ 37 h 43"/>
                  <a:gd name="T6" fmla="*/ 0 w 300"/>
                  <a:gd name="T7" fmla="*/ 23 h 43"/>
                  <a:gd name="T8" fmla="*/ 9 w 300"/>
                  <a:gd name="T9" fmla="*/ 19 h 43"/>
                  <a:gd name="T10" fmla="*/ 133 w 300"/>
                  <a:gd name="T11" fmla="*/ 13 h 43"/>
                  <a:gd name="T12" fmla="*/ 205 w 300"/>
                  <a:gd name="T13" fmla="*/ 14 h 43"/>
                  <a:gd name="T14" fmla="*/ 246 w 300"/>
                  <a:gd name="T15" fmla="*/ 6 h 43"/>
                  <a:gd name="T16" fmla="*/ 275 w 300"/>
                  <a:gd name="T17" fmla="*/ 4 h 43"/>
                  <a:gd name="T18" fmla="*/ 296 w 300"/>
                  <a:gd name="T19" fmla="*/ 34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0" h="43">
                    <a:moveTo>
                      <a:pt x="296" y="34"/>
                    </a:moveTo>
                    <a:cubicBezTo>
                      <a:pt x="210" y="37"/>
                      <a:pt x="123" y="40"/>
                      <a:pt x="37" y="43"/>
                    </a:cubicBezTo>
                    <a:cubicBezTo>
                      <a:pt x="28" y="40"/>
                      <a:pt x="18" y="40"/>
                      <a:pt x="9" y="37"/>
                    </a:cubicBezTo>
                    <a:cubicBezTo>
                      <a:pt x="2" y="35"/>
                      <a:pt x="0" y="30"/>
                      <a:pt x="0" y="23"/>
                    </a:cubicBezTo>
                    <a:cubicBezTo>
                      <a:pt x="0" y="17"/>
                      <a:pt x="4" y="16"/>
                      <a:pt x="9" y="19"/>
                    </a:cubicBezTo>
                    <a:cubicBezTo>
                      <a:pt x="51" y="18"/>
                      <a:pt x="92" y="15"/>
                      <a:pt x="133" y="13"/>
                    </a:cubicBezTo>
                    <a:cubicBezTo>
                      <a:pt x="157" y="12"/>
                      <a:pt x="181" y="0"/>
                      <a:pt x="205" y="14"/>
                    </a:cubicBezTo>
                    <a:cubicBezTo>
                      <a:pt x="216" y="0"/>
                      <a:pt x="233" y="12"/>
                      <a:pt x="246" y="6"/>
                    </a:cubicBezTo>
                    <a:cubicBezTo>
                      <a:pt x="255" y="1"/>
                      <a:pt x="265" y="3"/>
                      <a:pt x="275" y="4"/>
                    </a:cubicBezTo>
                    <a:cubicBezTo>
                      <a:pt x="292" y="7"/>
                      <a:pt x="300" y="16"/>
                      <a:pt x="296" y="34"/>
                    </a:cubicBezTo>
                    <a:close/>
                  </a:path>
                </a:pathLst>
              </a:custGeom>
              <a:solidFill>
                <a:srgbClr val="469BA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9" name="Freeform 659">
                <a:extLst>
                  <a:ext uri="{FF2B5EF4-FFF2-40B4-BE49-F238E27FC236}">
                    <a16:creationId xmlns:a16="http://schemas.microsoft.com/office/drawing/2014/main" id="{219F1C7E-46A1-4E8D-BE9A-F4CAEE364065}"/>
                  </a:ext>
                </a:extLst>
              </p:cNvPr>
              <p:cNvSpPr>
                <a:spLocks/>
              </p:cNvSpPr>
              <p:nvPr/>
            </p:nvSpPr>
            <p:spPr bwMode="auto">
              <a:xfrm>
                <a:off x="1096" y="3936"/>
                <a:ext cx="504" cy="32"/>
              </a:xfrm>
              <a:custGeom>
                <a:avLst/>
                <a:gdLst>
                  <a:gd name="T0" fmla="*/ 425 w 449"/>
                  <a:gd name="T1" fmla="*/ 25 h 29"/>
                  <a:gd name="T2" fmla="*/ 169 w 449"/>
                  <a:gd name="T3" fmla="*/ 22 h 29"/>
                  <a:gd name="T4" fmla="*/ 73 w 449"/>
                  <a:gd name="T5" fmla="*/ 24 h 29"/>
                  <a:gd name="T6" fmla="*/ 17 w 449"/>
                  <a:gd name="T7" fmla="*/ 21 h 29"/>
                  <a:gd name="T8" fmla="*/ 0 w 449"/>
                  <a:gd name="T9" fmla="*/ 12 h 29"/>
                  <a:gd name="T10" fmla="*/ 16 w 449"/>
                  <a:gd name="T11" fmla="*/ 5 h 29"/>
                  <a:gd name="T12" fmla="*/ 57 w 449"/>
                  <a:gd name="T13" fmla="*/ 6 h 29"/>
                  <a:gd name="T14" fmla="*/ 184 w 449"/>
                  <a:gd name="T15" fmla="*/ 6 h 29"/>
                  <a:gd name="T16" fmla="*/ 239 w 449"/>
                  <a:gd name="T17" fmla="*/ 5 h 29"/>
                  <a:gd name="T18" fmla="*/ 325 w 449"/>
                  <a:gd name="T19" fmla="*/ 4 h 29"/>
                  <a:gd name="T20" fmla="*/ 426 w 449"/>
                  <a:gd name="T21" fmla="*/ 8 h 29"/>
                  <a:gd name="T22" fmla="*/ 434 w 449"/>
                  <a:gd name="T23" fmla="*/ 8 h 29"/>
                  <a:gd name="T24" fmla="*/ 449 w 449"/>
                  <a:gd name="T25" fmla="*/ 18 h 29"/>
                  <a:gd name="T26" fmla="*/ 434 w 449"/>
                  <a:gd name="T27" fmla="*/ 22 h 29"/>
                  <a:gd name="T28" fmla="*/ 425 w 449"/>
                  <a:gd name="T29" fmla="*/ 2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49" h="29">
                    <a:moveTo>
                      <a:pt x="425" y="25"/>
                    </a:moveTo>
                    <a:cubicBezTo>
                      <a:pt x="340" y="29"/>
                      <a:pt x="254" y="24"/>
                      <a:pt x="169" y="22"/>
                    </a:cubicBezTo>
                    <a:cubicBezTo>
                      <a:pt x="137" y="21"/>
                      <a:pt x="105" y="21"/>
                      <a:pt x="73" y="24"/>
                    </a:cubicBezTo>
                    <a:cubicBezTo>
                      <a:pt x="55" y="26"/>
                      <a:pt x="36" y="22"/>
                      <a:pt x="17" y="21"/>
                    </a:cubicBezTo>
                    <a:cubicBezTo>
                      <a:pt x="8" y="25"/>
                      <a:pt x="1" y="23"/>
                      <a:pt x="0" y="12"/>
                    </a:cubicBezTo>
                    <a:cubicBezTo>
                      <a:pt x="0" y="2"/>
                      <a:pt x="9" y="5"/>
                      <a:pt x="16" y="5"/>
                    </a:cubicBezTo>
                    <a:cubicBezTo>
                      <a:pt x="29" y="5"/>
                      <a:pt x="43" y="10"/>
                      <a:pt x="57" y="6"/>
                    </a:cubicBezTo>
                    <a:cubicBezTo>
                      <a:pt x="99" y="6"/>
                      <a:pt x="141" y="0"/>
                      <a:pt x="184" y="6"/>
                    </a:cubicBezTo>
                    <a:cubicBezTo>
                      <a:pt x="202" y="8"/>
                      <a:pt x="220" y="6"/>
                      <a:pt x="239" y="5"/>
                    </a:cubicBezTo>
                    <a:cubicBezTo>
                      <a:pt x="268" y="5"/>
                      <a:pt x="296" y="5"/>
                      <a:pt x="325" y="4"/>
                    </a:cubicBezTo>
                    <a:cubicBezTo>
                      <a:pt x="358" y="16"/>
                      <a:pt x="392" y="8"/>
                      <a:pt x="426" y="8"/>
                    </a:cubicBezTo>
                    <a:cubicBezTo>
                      <a:pt x="428" y="8"/>
                      <a:pt x="431" y="8"/>
                      <a:pt x="434" y="8"/>
                    </a:cubicBezTo>
                    <a:cubicBezTo>
                      <a:pt x="440" y="9"/>
                      <a:pt x="449" y="10"/>
                      <a:pt x="449" y="18"/>
                    </a:cubicBezTo>
                    <a:cubicBezTo>
                      <a:pt x="448" y="27"/>
                      <a:pt x="440" y="22"/>
                      <a:pt x="434" y="22"/>
                    </a:cubicBezTo>
                    <a:cubicBezTo>
                      <a:pt x="431" y="22"/>
                      <a:pt x="428" y="23"/>
                      <a:pt x="425" y="25"/>
                    </a:cubicBezTo>
                    <a:close/>
                  </a:path>
                </a:pathLst>
              </a:custGeom>
              <a:solidFill>
                <a:srgbClr val="3A91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0" name="Freeform 660">
                <a:extLst>
                  <a:ext uri="{FF2B5EF4-FFF2-40B4-BE49-F238E27FC236}">
                    <a16:creationId xmlns:a16="http://schemas.microsoft.com/office/drawing/2014/main" id="{981FA846-E34F-4A21-9921-22074DC8458A}"/>
                  </a:ext>
                </a:extLst>
              </p:cNvPr>
              <p:cNvSpPr>
                <a:spLocks/>
              </p:cNvSpPr>
              <p:nvPr/>
            </p:nvSpPr>
            <p:spPr bwMode="auto">
              <a:xfrm>
                <a:off x="193" y="3894"/>
                <a:ext cx="503" cy="55"/>
              </a:xfrm>
              <a:custGeom>
                <a:avLst/>
                <a:gdLst>
                  <a:gd name="T0" fmla="*/ 96 w 447"/>
                  <a:gd name="T1" fmla="*/ 30 h 49"/>
                  <a:gd name="T2" fmla="*/ 85 w 447"/>
                  <a:gd name="T3" fmla="*/ 23 h 49"/>
                  <a:gd name="T4" fmla="*/ 9 w 447"/>
                  <a:gd name="T5" fmla="*/ 14 h 49"/>
                  <a:gd name="T6" fmla="*/ 0 w 447"/>
                  <a:gd name="T7" fmla="*/ 6 h 49"/>
                  <a:gd name="T8" fmla="*/ 81 w 447"/>
                  <a:gd name="T9" fmla="*/ 12 h 49"/>
                  <a:gd name="T10" fmla="*/ 188 w 447"/>
                  <a:gd name="T11" fmla="*/ 15 h 49"/>
                  <a:gd name="T12" fmla="*/ 300 w 447"/>
                  <a:gd name="T13" fmla="*/ 22 h 49"/>
                  <a:gd name="T14" fmla="*/ 434 w 447"/>
                  <a:gd name="T15" fmla="*/ 32 h 49"/>
                  <a:gd name="T16" fmla="*/ 446 w 447"/>
                  <a:gd name="T17" fmla="*/ 40 h 49"/>
                  <a:gd name="T18" fmla="*/ 435 w 447"/>
                  <a:gd name="T19" fmla="*/ 46 h 49"/>
                  <a:gd name="T20" fmla="*/ 328 w 447"/>
                  <a:gd name="T21" fmla="*/ 43 h 49"/>
                  <a:gd name="T22" fmla="*/ 144 w 447"/>
                  <a:gd name="T23" fmla="*/ 34 h 49"/>
                  <a:gd name="T24" fmla="*/ 96 w 447"/>
                  <a:gd name="T25" fmla="*/ 3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7" h="49">
                    <a:moveTo>
                      <a:pt x="96" y="30"/>
                    </a:moveTo>
                    <a:cubicBezTo>
                      <a:pt x="95" y="23"/>
                      <a:pt x="92" y="22"/>
                      <a:pt x="85" y="23"/>
                    </a:cubicBezTo>
                    <a:cubicBezTo>
                      <a:pt x="59" y="29"/>
                      <a:pt x="34" y="20"/>
                      <a:pt x="9" y="14"/>
                    </a:cubicBezTo>
                    <a:cubicBezTo>
                      <a:pt x="5" y="13"/>
                      <a:pt x="2" y="10"/>
                      <a:pt x="0" y="6"/>
                    </a:cubicBezTo>
                    <a:cubicBezTo>
                      <a:pt x="28" y="0"/>
                      <a:pt x="54" y="10"/>
                      <a:pt x="81" y="12"/>
                    </a:cubicBezTo>
                    <a:cubicBezTo>
                      <a:pt x="117" y="14"/>
                      <a:pt x="152" y="12"/>
                      <a:pt x="188" y="15"/>
                    </a:cubicBezTo>
                    <a:cubicBezTo>
                      <a:pt x="225" y="17"/>
                      <a:pt x="263" y="20"/>
                      <a:pt x="300" y="22"/>
                    </a:cubicBezTo>
                    <a:cubicBezTo>
                      <a:pt x="344" y="28"/>
                      <a:pt x="389" y="31"/>
                      <a:pt x="434" y="32"/>
                    </a:cubicBezTo>
                    <a:cubicBezTo>
                      <a:pt x="440" y="32"/>
                      <a:pt x="447" y="32"/>
                      <a:pt x="446" y="40"/>
                    </a:cubicBezTo>
                    <a:cubicBezTo>
                      <a:pt x="446" y="48"/>
                      <a:pt x="441" y="49"/>
                      <a:pt x="435" y="46"/>
                    </a:cubicBezTo>
                    <a:cubicBezTo>
                      <a:pt x="399" y="49"/>
                      <a:pt x="363" y="42"/>
                      <a:pt x="328" y="43"/>
                    </a:cubicBezTo>
                    <a:cubicBezTo>
                      <a:pt x="266" y="44"/>
                      <a:pt x="205" y="32"/>
                      <a:pt x="144" y="34"/>
                    </a:cubicBezTo>
                    <a:cubicBezTo>
                      <a:pt x="129" y="24"/>
                      <a:pt x="111" y="37"/>
                      <a:pt x="96" y="30"/>
                    </a:cubicBezTo>
                    <a:close/>
                  </a:path>
                </a:pathLst>
              </a:custGeom>
              <a:solidFill>
                <a:srgbClr val="499BB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1" name="Freeform 661">
                <a:extLst>
                  <a:ext uri="{FF2B5EF4-FFF2-40B4-BE49-F238E27FC236}">
                    <a16:creationId xmlns:a16="http://schemas.microsoft.com/office/drawing/2014/main" id="{FF2948C9-3B91-40D7-B326-A3DD8491D5EF}"/>
                  </a:ext>
                </a:extLst>
              </p:cNvPr>
              <p:cNvSpPr>
                <a:spLocks/>
              </p:cNvSpPr>
              <p:nvPr/>
            </p:nvSpPr>
            <p:spPr bwMode="auto">
              <a:xfrm>
                <a:off x="786" y="3930"/>
                <a:ext cx="374" cy="36"/>
              </a:xfrm>
              <a:custGeom>
                <a:avLst/>
                <a:gdLst>
                  <a:gd name="T0" fmla="*/ 333 w 333"/>
                  <a:gd name="T1" fmla="*/ 11 h 32"/>
                  <a:gd name="T2" fmla="*/ 295 w 333"/>
                  <a:gd name="T3" fmla="*/ 14 h 32"/>
                  <a:gd name="T4" fmla="*/ 280 w 333"/>
                  <a:gd name="T5" fmla="*/ 16 h 32"/>
                  <a:gd name="T6" fmla="*/ 293 w 333"/>
                  <a:gd name="T7" fmla="*/ 26 h 32"/>
                  <a:gd name="T8" fmla="*/ 262 w 333"/>
                  <a:gd name="T9" fmla="*/ 29 h 32"/>
                  <a:gd name="T10" fmla="*/ 152 w 333"/>
                  <a:gd name="T11" fmla="*/ 26 h 32"/>
                  <a:gd name="T12" fmla="*/ 0 w 333"/>
                  <a:gd name="T13" fmla="*/ 19 h 32"/>
                  <a:gd name="T14" fmla="*/ 21 w 333"/>
                  <a:gd name="T15" fmla="*/ 2 h 32"/>
                  <a:gd name="T16" fmla="*/ 179 w 333"/>
                  <a:gd name="T17" fmla="*/ 3 h 32"/>
                  <a:gd name="T18" fmla="*/ 333 w 333"/>
                  <a:gd name="T19" fmla="*/ 1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3" h="32">
                    <a:moveTo>
                      <a:pt x="333" y="11"/>
                    </a:moveTo>
                    <a:cubicBezTo>
                      <a:pt x="321" y="17"/>
                      <a:pt x="307" y="12"/>
                      <a:pt x="295" y="14"/>
                    </a:cubicBezTo>
                    <a:cubicBezTo>
                      <a:pt x="290" y="15"/>
                      <a:pt x="281" y="7"/>
                      <a:pt x="280" y="16"/>
                    </a:cubicBezTo>
                    <a:cubicBezTo>
                      <a:pt x="278" y="24"/>
                      <a:pt x="286" y="26"/>
                      <a:pt x="293" y="26"/>
                    </a:cubicBezTo>
                    <a:cubicBezTo>
                      <a:pt x="283" y="32"/>
                      <a:pt x="272" y="30"/>
                      <a:pt x="262" y="29"/>
                    </a:cubicBezTo>
                    <a:cubicBezTo>
                      <a:pt x="226" y="24"/>
                      <a:pt x="189" y="29"/>
                      <a:pt x="152" y="26"/>
                    </a:cubicBezTo>
                    <a:cubicBezTo>
                      <a:pt x="101" y="22"/>
                      <a:pt x="50" y="28"/>
                      <a:pt x="0" y="19"/>
                    </a:cubicBezTo>
                    <a:cubicBezTo>
                      <a:pt x="4" y="10"/>
                      <a:pt x="21" y="17"/>
                      <a:pt x="21" y="2"/>
                    </a:cubicBezTo>
                    <a:cubicBezTo>
                      <a:pt x="74" y="2"/>
                      <a:pt x="126" y="0"/>
                      <a:pt x="179" y="3"/>
                    </a:cubicBezTo>
                    <a:cubicBezTo>
                      <a:pt x="230" y="6"/>
                      <a:pt x="282" y="2"/>
                      <a:pt x="333" y="11"/>
                    </a:cubicBezTo>
                    <a:close/>
                  </a:path>
                </a:pathLst>
              </a:custGeom>
              <a:solidFill>
                <a:srgbClr val="4C9C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2" name="Freeform 662">
                <a:extLst>
                  <a:ext uri="{FF2B5EF4-FFF2-40B4-BE49-F238E27FC236}">
                    <a16:creationId xmlns:a16="http://schemas.microsoft.com/office/drawing/2014/main" id="{FE82E48D-420B-49E1-B440-BE579B4D2EEE}"/>
                  </a:ext>
                </a:extLst>
              </p:cNvPr>
              <p:cNvSpPr>
                <a:spLocks/>
              </p:cNvSpPr>
              <p:nvPr/>
            </p:nvSpPr>
            <p:spPr bwMode="auto">
              <a:xfrm>
                <a:off x="1461" y="3928"/>
                <a:ext cx="434" cy="36"/>
              </a:xfrm>
              <a:custGeom>
                <a:avLst/>
                <a:gdLst>
                  <a:gd name="T0" fmla="*/ 100 w 386"/>
                  <a:gd name="T1" fmla="*/ 32 h 32"/>
                  <a:gd name="T2" fmla="*/ 121 w 386"/>
                  <a:gd name="T3" fmla="*/ 26 h 32"/>
                  <a:gd name="T4" fmla="*/ 105 w 386"/>
                  <a:gd name="T5" fmla="*/ 19 h 32"/>
                  <a:gd name="T6" fmla="*/ 42 w 386"/>
                  <a:gd name="T7" fmla="*/ 23 h 32"/>
                  <a:gd name="T8" fmla="*/ 0 w 386"/>
                  <a:gd name="T9" fmla="*/ 11 h 32"/>
                  <a:gd name="T10" fmla="*/ 73 w 386"/>
                  <a:gd name="T11" fmla="*/ 11 h 32"/>
                  <a:gd name="T12" fmla="*/ 267 w 386"/>
                  <a:gd name="T13" fmla="*/ 4 h 32"/>
                  <a:gd name="T14" fmla="*/ 352 w 386"/>
                  <a:gd name="T15" fmla="*/ 5 h 32"/>
                  <a:gd name="T16" fmla="*/ 375 w 386"/>
                  <a:gd name="T17" fmla="*/ 7 h 32"/>
                  <a:gd name="T18" fmla="*/ 386 w 386"/>
                  <a:gd name="T19" fmla="*/ 16 h 32"/>
                  <a:gd name="T20" fmla="*/ 376 w 386"/>
                  <a:gd name="T21" fmla="*/ 24 h 32"/>
                  <a:gd name="T22" fmla="*/ 342 w 386"/>
                  <a:gd name="T23" fmla="*/ 23 h 32"/>
                  <a:gd name="T24" fmla="*/ 311 w 386"/>
                  <a:gd name="T25" fmla="*/ 26 h 32"/>
                  <a:gd name="T26" fmla="*/ 100 w 386"/>
                  <a:gd name="T27" fmla="*/ 3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86" h="32">
                    <a:moveTo>
                      <a:pt x="100" y="32"/>
                    </a:moveTo>
                    <a:cubicBezTo>
                      <a:pt x="104" y="20"/>
                      <a:pt x="115" y="32"/>
                      <a:pt x="121" y="26"/>
                    </a:cubicBezTo>
                    <a:cubicBezTo>
                      <a:pt x="118" y="18"/>
                      <a:pt x="110" y="19"/>
                      <a:pt x="105" y="19"/>
                    </a:cubicBezTo>
                    <a:cubicBezTo>
                      <a:pt x="84" y="19"/>
                      <a:pt x="63" y="22"/>
                      <a:pt x="42" y="23"/>
                    </a:cubicBezTo>
                    <a:cubicBezTo>
                      <a:pt x="26" y="24"/>
                      <a:pt x="14" y="17"/>
                      <a:pt x="0" y="11"/>
                    </a:cubicBezTo>
                    <a:cubicBezTo>
                      <a:pt x="24" y="11"/>
                      <a:pt x="49" y="12"/>
                      <a:pt x="73" y="11"/>
                    </a:cubicBezTo>
                    <a:cubicBezTo>
                      <a:pt x="137" y="6"/>
                      <a:pt x="202" y="11"/>
                      <a:pt x="267" y="4"/>
                    </a:cubicBezTo>
                    <a:cubicBezTo>
                      <a:pt x="295" y="0"/>
                      <a:pt x="324" y="4"/>
                      <a:pt x="352" y="5"/>
                    </a:cubicBezTo>
                    <a:cubicBezTo>
                      <a:pt x="359" y="10"/>
                      <a:pt x="367" y="7"/>
                      <a:pt x="375" y="7"/>
                    </a:cubicBezTo>
                    <a:cubicBezTo>
                      <a:pt x="381" y="8"/>
                      <a:pt x="386" y="9"/>
                      <a:pt x="386" y="16"/>
                    </a:cubicBezTo>
                    <a:cubicBezTo>
                      <a:pt x="385" y="22"/>
                      <a:pt x="380" y="24"/>
                      <a:pt x="376" y="24"/>
                    </a:cubicBezTo>
                    <a:cubicBezTo>
                      <a:pt x="365" y="24"/>
                      <a:pt x="353" y="26"/>
                      <a:pt x="342" y="23"/>
                    </a:cubicBezTo>
                    <a:cubicBezTo>
                      <a:pt x="331" y="21"/>
                      <a:pt x="321" y="22"/>
                      <a:pt x="311" y="26"/>
                    </a:cubicBezTo>
                    <a:cubicBezTo>
                      <a:pt x="241" y="28"/>
                      <a:pt x="170" y="30"/>
                      <a:pt x="100" y="32"/>
                    </a:cubicBezTo>
                    <a:close/>
                  </a:path>
                </a:pathLst>
              </a:custGeom>
              <a:solidFill>
                <a:srgbClr val="4597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3" name="Freeform 663">
                <a:extLst>
                  <a:ext uri="{FF2B5EF4-FFF2-40B4-BE49-F238E27FC236}">
                    <a16:creationId xmlns:a16="http://schemas.microsoft.com/office/drawing/2014/main" id="{C84F6A26-B472-4D34-A4D4-895BDC867B13}"/>
                  </a:ext>
                </a:extLst>
              </p:cNvPr>
              <p:cNvSpPr>
                <a:spLocks/>
              </p:cNvSpPr>
              <p:nvPr/>
            </p:nvSpPr>
            <p:spPr bwMode="auto">
              <a:xfrm>
                <a:off x="1811" y="3926"/>
                <a:ext cx="288" cy="37"/>
              </a:xfrm>
              <a:custGeom>
                <a:avLst/>
                <a:gdLst>
                  <a:gd name="T0" fmla="*/ 0 w 257"/>
                  <a:gd name="T1" fmla="*/ 28 h 33"/>
                  <a:gd name="T2" fmla="*/ 27 w 257"/>
                  <a:gd name="T3" fmla="*/ 20 h 33"/>
                  <a:gd name="T4" fmla="*/ 64 w 257"/>
                  <a:gd name="T5" fmla="*/ 22 h 33"/>
                  <a:gd name="T6" fmla="*/ 71 w 257"/>
                  <a:gd name="T7" fmla="*/ 17 h 33"/>
                  <a:gd name="T8" fmla="*/ 64 w 257"/>
                  <a:gd name="T9" fmla="*/ 12 h 33"/>
                  <a:gd name="T10" fmla="*/ 41 w 257"/>
                  <a:gd name="T11" fmla="*/ 7 h 33"/>
                  <a:gd name="T12" fmla="*/ 93 w 257"/>
                  <a:gd name="T13" fmla="*/ 6 h 33"/>
                  <a:gd name="T14" fmla="*/ 102 w 257"/>
                  <a:gd name="T15" fmla="*/ 10 h 33"/>
                  <a:gd name="T16" fmla="*/ 96 w 257"/>
                  <a:gd name="T17" fmla="*/ 6 h 33"/>
                  <a:gd name="T18" fmla="*/ 229 w 257"/>
                  <a:gd name="T19" fmla="*/ 2 h 33"/>
                  <a:gd name="T20" fmla="*/ 232 w 257"/>
                  <a:gd name="T21" fmla="*/ 17 h 33"/>
                  <a:gd name="T22" fmla="*/ 257 w 257"/>
                  <a:gd name="T23" fmla="*/ 26 h 33"/>
                  <a:gd name="T24" fmla="*/ 170 w 257"/>
                  <a:gd name="T25" fmla="*/ 30 h 33"/>
                  <a:gd name="T26" fmla="*/ 57 w 257"/>
                  <a:gd name="T27" fmla="*/ 30 h 33"/>
                  <a:gd name="T28" fmla="*/ 0 w 257"/>
                  <a:gd name="T29" fmla="*/ 28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7" h="33">
                    <a:moveTo>
                      <a:pt x="0" y="28"/>
                    </a:moveTo>
                    <a:cubicBezTo>
                      <a:pt x="6" y="15"/>
                      <a:pt x="17" y="17"/>
                      <a:pt x="27" y="20"/>
                    </a:cubicBezTo>
                    <a:cubicBezTo>
                      <a:pt x="40" y="23"/>
                      <a:pt x="52" y="21"/>
                      <a:pt x="64" y="22"/>
                    </a:cubicBezTo>
                    <a:cubicBezTo>
                      <a:pt x="68" y="22"/>
                      <a:pt x="72" y="21"/>
                      <a:pt x="71" y="17"/>
                    </a:cubicBezTo>
                    <a:cubicBezTo>
                      <a:pt x="71" y="13"/>
                      <a:pt x="67" y="14"/>
                      <a:pt x="64" y="12"/>
                    </a:cubicBezTo>
                    <a:cubicBezTo>
                      <a:pt x="57" y="9"/>
                      <a:pt x="45" y="21"/>
                      <a:pt x="41" y="7"/>
                    </a:cubicBezTo>
                    <a:cubicBezTo>
                      <a:pt x="58" y="7"/>
                      <a:pt x="76" y="6"/>
                      <a:pt x="93" y="6"/>
                    </a:cubicBezTo>
                    <a:cubicBezTo>
                      <a:pt x="96" y="9"/>
                      <a:pt x="98" y="10"/>
                      <a:pt x="102" y="10"/>
                    </a:cubicBezTo>
                    <a:cubicBezTo>
                      <a:pt x="100" y="8"/>
                      <a:pt x="97" y="8"/>
                      <a:pt x="96" y="6"/>
                    </a:cubicBezTo>
                    <a:cubicBezTo>
                      <a:pt x="140" y="0"/>
                      <a:pt x="185" y="1"/>
                      <a:pt x="229" y="2"/>
                    </a:cubicBezTo>
                    <a:cubicBezTo>
                      <a:pt x="223" y="12"/>
                      <a:pt x="223" y="13"/>
                      <a:pt x="232" y="17"/>
                    </a:cubicBezTo>
                    <a:cubicBezTo>
                      <a:pt x="240" y="20"/>
                      <a:pt x="249" y="23"/>
                      <a:pt x="257" y="26"/>
                    </a:cubicBezTo>
                    <a:cubicBezTo>
                      <a:pt x="228" y="25"/>
                      <a:pt x="199" y="23"/>
                      <a:pt x="170" y="30"/>
                    </a:cubicBezTo>
                    <a:cubicBezTo>
                      <a:pt x="132" y="33"/>
                      <a:pt x="95" y="32"/>
                      <a:pt x="57" y="30"/>
                    </a:cubicBezTo>
                    <a:cubicBezTo>
                      <a:pt x="38" y="29"/>
                      <a:pt x="19" y="29"/>
                      <a:pt x="0" y="28"/>
                    </a:cubicBezTo>
                    <a:close/>
                  </a:path>
                </a:pathLst>
              </a:custGeom>
              <a:solidFill>
                <a:srgbClr val="5BAA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4" name="Freeform 664">
                <a:extLst>
                  <a:ext uri="{FF2B5EF4-FFF2-40B4-BE49-F238E27FC236}">
                    <a16:creationId xmlns:a16="http://schemas.microsoft.com/office/drawing/2014/main" id="{C6FA07A5-74EA-4523-B7C7-43B4F6423BAA}"/>
                  </a:ext>
                </a:extLst>
              </p:cNvPr>
              <p:cNvSpPr>
                <a:spLocks/>
              </p:cNvSpPr>
              <p:nvPr/>
            </p:nvSpPr>
            <p:spPr bwMode="auto">
              <a:xfrm>
                <a:off x="530" y="3914"/>
                <a:ext cx="195" cy="40"/>
              </a:xfrm>
              <a:custGeom>
                <a:avLst/>
                <a:gdLst>
                  <a:gd name="T0" fmla="*/ 135 w 173"/>
                  <a:gd name="T1" fmla="*/ 28 h 35"/>
                  <a:gd name="T2" fmla="*/ 143 w 173"/>
                  <a:gd name="T3" fmla="*/ 21 h 35"/>
                  <a:gd name="T4" fmla="*/ 136 w 173"/>
                  <a:gd name="T5" fmla="*/ 16 h 35"/>
                  <a:gd name="T6" fmla="*/ 120 w 173"/>
                  <a:gd name="T7" fmla="*/ 16 h 35"/>
                  <a:gd name="T8" fmla="*/ 25 w 173"/>
                  <a:gd name="T9" fmla="*/ 13 h 35"/>
                  <a:gd name="T10" fmla="*/ 0 w 173"/>
                  <a:gd name="T11" fmla="*/ 4 h 35"/>
                  <a:gd name="T12" fmla="*/ 119 w 173"/>
                  <a:gd name="T13" fmla="*/ 12 h 35"/>
                  <a:gd name="T14" fmla="*/ 168 w 173"/>
                  <a:gd name="T15" fmla="*/ 12 h 35"/>
                  <a:gd name="T16" fmla="*/ 173 w 173"/>
                  <a:gd name="T17" fmla="*/ 29 h 35"/>
                  <a:gd name="T18" fmla="*/ 135 w 173"/>
                  <a:gd name="T19" fmla="*/ 28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3" h="35">
                    <a:moveTo>
                      <a:pt x="135" y="28"/>
                    </a:moveTo>
                    <a:cubicBezTo>
                      <a:pt x="139" y="28"/>
                      <a:pt x="143" y="27"/>
                      <a:pt x="143" y="21"/>
                    </a:cubicBezTo>
                    <a:cubicBezTo>
                      <a:pt x="143" y="17"/>
                      <a:pt x="139" y="16"/>
                      <a:pt x="136" y="16"/>
                    </a:cubicBezTo>
                    <a:cubicBezTo>
                      <a:pt x="130" y="16"/>
                      <a:pt x="125" y="16"/>
                      <a:pt x="120" y="16"/>
                    </a:cubicBezTo>
                    <a:cubicBezTo>
                      <a:pt x="88" y="18"/>
                      <a:pt x="57" y="11"/>
                      <a:pt x="25" y="13"/>
                    </a:cubicBezTo>
                    <a:cubicBezTo>
                      <a:pt x="19" y="13"/>
                      <a:pt x="7" y="11"/>
                      <a:pt x="0" y="4"/>
                    </a:cubicBezTo>
                    <a:cubicBezTo>
                      <a:pt x="40" y="0"/>
                      <a:pt x="80" y="10"/>
                      <a:pt x="119" y="12"/>
                    </a:cubicBezTo>
                    <a:cubicBezTo>
                      <a:pt x="136" y="13"/>
                      <a:pt x="152" y="2"/>
                      <a:pt x="168" y="12"/>
                    </a:cubicBezTo>
                    <a:cubicBezTo>
                      <a:pt x="159" y="21"/>
                      <a:pt x="172" y="23"/>
                      <a:pt x="173" y="29"/>
                    </a:cubicBezTo>
                    <a:cubicBezTo>
                      <a:pt x="160" y="35"/>
                      <a:pt x="148" y="33"/>
                      <a:pt x="135" y="28"/>
                    </a:cubicBezTo>
                    <a:close/>
                  </a:path>
                </a:pathLst>
              </a:custGeom>
              <a:solidFill>
                <a:srgbClr val="4C9C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5" name="Freeform 665">
                <a:extLst>
                  <a:ext uri="{FF2B5EF4-FFF2-40B4-BE49-F238E27FC236}">
                    <a16:creationId xmlns:a16="http://schemas.microsoft.com/office/drawing/2014/main" id="{27D706E3-1A28-4BCB-99A7-2EFB2BDDD0D6}"/>
                  </a:ext>
                </a:extLst>
              </p:cNvPr>
              <p:cNvSpPr>
                <a:spLocks/>
              </p:cNvSpPr>
              <p:nvPr/>
            </p:nvSpPr>
            <p:spPr bwMode="auto">
              <a:xfrm>
                <a:off x="700" y="3925"/>
                <a:ext cx="118" cy="29"/>
              </a:xfrm>
              <a:custGeom>
                <a:avLst/>
                <a:gdLst>
                  <a:gd name="T0" fmla="*/ 22 w 105"/>
                  <a:gd name="T1" fmla="*/ 20 h 26"/>
                  <a:gd name="T2" fmla="*/ 19 w 105"/>
                  <a:gd name="T3" fmla="*/ 18 h 26"/>
                  <a:gd name="T4" fmla="*/ 2 w 105"/>
                  <a:gd name="T5" fmla="*/ 14 h 26"/>
                  <a:gd name="T6" fmla="*/ 17 w 105"/>
                  <a:gd name="T7" fmla="*/ 3 h 26"/>
                  <a:gd name="T8" fmla="*/ 25 w 105"/>
                  <a:gd name="T9" fmla="*/ 3 h 26"/>
                  <a:gd name="T10" fmla="*/ 82 w 105"/>
                  <a:gd name="T11" fmla="*/ 10 h 26"/>
                  <a:gd name="T12" fmla="*/ 93 w 105"/>
                  <a:gd name="T13" fmla="*/ 7 h 26"/>
                  <a:gd name="T14" fmla="*/ 97 w 105"/>
                  <a:gd name="T15" fmla="*/ 7 h 26"/>
                  <a:gd name="T16" fmla="*/ 93 w 105"/>
                  <a:gd name="T17" fmla="*/ 22 h 26"/>
                  <a:gd name="T18" fmla="*/ 76 w 105"/>
                  <a:gd name="T19" fmla="*/ 24 h 26"/>
                  <a:gd name="T20" fmla="*/ 22 w 105"/>
                  <a:gd name="T21" fmla="*/ 2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5" h="26">
                    <a:moveTo>
                      <a:pt x="22" y="20"/>
                    </a:moveTo>
                    <a:cubicBezTo>
                      <a:pt x="21" y="19"/>
                      <a:pt x="19" y="19"/>
                      <a:pt x="19" y="18"/>
                    </a:cubicBezTo>
                    <a:cubicBezTo>
                      <a:pt x="14" y="12"/>
                      <a:pt x="4" y="23"/>
                      <a:pt x="2" y="14"/>
                    </a:cubicBezTo>
                    <a:cubicBezTo>
                      <a:pt x="0" y="3"/>
                      <a:pt x="14" y="10"/>
                      <a:pt x="17" y="3"/>
                    </a:cubicBezTo>
                    <a:cubicBezTo>
                      <a:pt x="20" y="3"/>
                      <a:pt x="22" y="3"/>
                      <a:pt x="25" y="3"/>
                    </a:cubicBezTo>
                    <a:cubicBezTo>
                      <a:pt x="44" y="9"/>
                      <a:pt x="64" y="0"/>
                      <a:pt x="82" y="10"/>
                    </a:cubicBezTo>
                    <a:cubicBezTo>
                      <a:pt x="85" y="12"/>
                      <a:pt x="90" y="10"/>
                      <a:pt x="93" y="7"/>
                    </a:cubicBezTo>
                    <a:cubicBezTo>
                      <a:pt x="94" y="7"/>
                      <a:pt x="96" y="7"/>
                      <a:pt x="97" y="7"/>
                    </a:cubicBezTo>
                    <a:cubicBezTo>
                      <a:pt x="105" y="14"/>
                      <a:pt x="102" y="19"/>
                      <a:pt x="93" y="22"/>
                    </a:cubicBezTo>
                    <a:cubicBezTo>
                      <a:pt x="88" y="24"/>
                      <a:pt x="82" y="23"/>
                      <a:pt x="76" y="24"/>
                    </a:cubicBezTo>
                    <a:cubicBezTo>
                      <a:pt x="58" y="26"/>
                      <a:pt x="40" y="24"/>
                      <a:pt x="22" y="20"/>
                    </a:cubicBezTo>
                    <a:close/>
                  </a:path>
                </a:pathLst>
              </a:custGeom>
              <a:solidFill>
                <a:srgbClr val="499BB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6" name="Freeform 666">
                <a:extLst>
                  <a:ext uri="{FF2B5EF4-FFF2-40B4-BE49-F238E27FC236}">
                    <a16:creationId xmlns:a16="http://schemas.microsoft.com/office/drawing/2014/main" id="{A621A13B-1B11-4640-B968-4163A86880DE}"/>
                  </a:ext>
                </a:extLst>
              </p:cNvPr>
              <p:cNvSpPr>
                <a:spLocks/>
              </p:cNvSpPr>
              <p:nvPr/>
            </p:nvSpPr>
            <p:spPr bwMode="auto">
              <a:xfrm>
                <a:off x="728" y="3925"/>
                <a:ext cx="77" cy="24"/>
              </a:xfrm>
              <a:custGeom>
                <a:avLst/>
                <a:gdLst>
                  <a:gd name="T0" fmla="*/ 68 w 68"/>
                  <a:gd name="T1" fmla="*/ 7 h 22"/>
                  <a:gd name="T2" fmla="*/ 47 w 68"/>
                  <a:gd name="T3" fmla="*/ 10 h 22"/>
                  <a:gd name="T4" fmla="*/ 28 w 68"/>
                  <a:gd name="T5" fmla="*/ 8 h 22"/>
                  <a:gd name="T6" fmla="*/ 0 w 68"/>
                  <a:gd name="T7" fmla="*/ 3 h 22"/>
                  <a:gd name="T8" fmla="*/ 68 w 68"/>
                  <a:gd name="T9" fmla="*/ 7 h 22"/>
                </a:gdLst>
                <a:ahLst/>
                <a:cxnLst>
                  <a:cxn ang="0">
                    <a:pos x="T0" y="T1"/>
                  </a:cxn>
                  <a:cxn ang="0">
                    <a:pos x="T2" y="T3"/>
                  </a:cxn>
                  <a:cxn ang="0">
                    <a:pos x="T4" y="T5"/>
                  </a:cxn>
                  <a:cxn ang="0">
                    <a:pos x="T6" y="T7"/>
                  </a:cxn>
                  <a:cxn ang="0">
                    <a:pos x="T8" y="T9"/>
                  </a:cxn>
                </a:cxnLst>
                <a:rect l="0" t="0" r="r" b="b"/>
                <a:pathLst>
                  <a:path w="68" h="22">
                    <a:moveTo>
                      <a:pt x="68" y="7"/>
                    </a:moveTo>
                    <a:cubicBezTo>
                      <a:pt x="62" y="15"/>
                      <a:pt x="56" y="22"/>
                      <a:pt x="47" y="10"/>
                    </a:cubicBezTo>
                    <a:cubicBezTo>
                      <a:pt x="42" y="4"/>
                      <a:pt x="34" y="6"/>
                      <a:pt x="28" y="8"/>
                    </a:cubicBezTo>
                    <a:cubicBezTo>
                      <a:pt x="18" y="11"/>
                      <a:pt x="9" y="8"/>
                      <a:pt x="0" y="3"/>
                    </a:cubicBezTo>
                    <a:cubicBezTo>
                      <a:pt x="23" y="0"/>
                      <a:pt x="46" y="1"/>
                      <a:pt x="68" y="7"/>
                    </a:cubicBezTo>
                    <a:close/>
                  </a:path>
                </a:pathLst>
              </a:custGeom>
              <a:solidFill>
                <a:srgbClr val="4C9C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7" name="Freeform 667">
                <a:extLst>
                  <a:ext uri="{FF2B5EF4-FFF2-40B4-BE49-F238E27FC236}">
                    <a16:creationId xmlns:a16="http://schemas.microsoft.com/office/drawing/2014/main" id="{8120B5E2-98F8-4BFB-BEEC-6EECB34D708D}"/>
                  </a:ext>
                </a:extLst>
              </p:cNvPr>
              <p:cNvSpPr>
                <a:spLocks/>
              </p:cNvSpPr>
              <p:nvPr/>
            </p:nvSpPr>
            <p:spPr bwMode="auto">
              <a:xfrm>
                <a:off x="432" y="3866"/>
                <a:ext cx="45" cy="16"/>
              </a:xfrm>
              <a:custGeom>
                <a:avLst/>
                <a:gdLst>
                  <a:gd name="T0" fmla="*/ 0 w 40"/>
                  <a:gd name="T1" fmla="*/ 7 h 14"/>
                  <a:gd name="T2" fmla="*/ 40 w 40"/>
                  <a:gd name="T3" fmla="*/ 11 h 14"/>
                  <a:gd name="T4" fmla="*/ 0 w 40"/>
                  <a:gd name="T5" fmla="*/ 7 h 14"/>
                </a:gdLst>
                <a:ahLst/>
                <a:cxnLst>
                  <a:cxn ang="0">
                    <a:pos x="T0" y="T1"/>
                  </a:cxn>
                  <a:cxn ang="0">
                    <a:pos x="T2" y="T3"/>
                  </a:cxn>
                  <a:cxn ang="0">
                    <a:pos x="T4" y="T5"/>
                  </a:cxn>
                </a:cxnLst>
                <a:rect l="0" t="0" r="r" b="b"/>
                <a:pathLst>
                  <a:path w="40" h="14">
                    <a:moveTo>
                      <a:pt x="0" y="7"/>
                    </a:moveTo>
                    <a:cubicBezTo>
                      <a:pt x="13" y="8"/>
                      <a:pt x="28" y="0"/>
                      <a:pt x="40" y="11"/>
                    </a:cubicBezTo>
                    <a:cubicBezTo>
                      <a:pt x="27" y="11"/>
                      <a:pt x="13" y="14"/>
                      <a:pt x="0" y="7"/>
                    </a:cubicBezTo>
                    <a:close/>
                  </a:path>
                </a:pathLst>
              </a:custGeom>
              <a:solidFill>
                <a:srgbClr val="7FB6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8" name="Freeform 668">
                <a:extLst>
                  <a:ext uri="{FF2B5EF4-FFF2-40B4-BE49-F238E27FC236}">
                    <a16:creationId xmlns:a16="http://schemas.microsoft.com/office/drawing/2014/main" id="{098AB754-D919-4427-A717-0288E8543633}"/>
                  </a:ext>
                </a:extLst>
              </p:cNvPr>
              <p:cNvSpPr>
                <a:spLocks/>
              </p:cNvSpPr>
              <p:nvPr/>
            </p:nvSpPr>
            <p:spPr bwMode="auto">
              <a:xfrm>
                <a:off x="1915" y="3931"/>
                <a:ext cx="27" cy="17"/>
              </a:xfrm>
              <a:custGeom>
                <a:avLst/>
                <a:gdLst>
                  <a:gd name="T0" fmla="*/ 3 w 24"/>
                  <a:gd name="T1" fmla="*/ 1 h 15"/>
                  <a:gd name="T2" fmla="*/ 24 w 24"/>
                  <a:gd name="T3" fmla="*/ 2 h 15"/>
                  <a:gd name="T4" fmla="*/ 0 w 24"/>
                  <a:gd name="T5" fmla="*/ 1 h 15"/>
                  <a:gd name="T6" fmla="*/ 3 w 24"/>
                  <a:gd name="T7" fmla="*/ 1 h 15"/>
                </a:gdLst>
                <a:ahLst/>
                <a:cxnLst>
                  <a:cxn ang="0">
                    <a:pos x="T0" y="T1"/>
                  </a:cxn>
                  <a:cxn ang="0">
                    <a:pos x="T2" y="T3"/>
                  </a:cxn>
                  <a:cxn ang="0">
                    <a:pos x="T4" y="T5"/>
                  </a:cxn>
                  <a:cxn ang="0">
                    <a:pos x="T6" y="T7"/>
                  </a:cxn>
                </a:cxnLst>
                <a:rect l="0" t="0" r="r" b="b"/>
                <a:pathLst>
                  <a:path w="24" h="15">
                    <a:moveTo>
                      <a:pt x="3" y="1"/>
                    </a:moveTo>
                    <a:cubicBezTo>
                      <a:pt x="9" y="1"/>
                      <a:pt x="15" y="1"/>
                      <a:pt x="24" y="2"/>
                    </a:cubicBezTo>
                    <a:cubicBezTo>
                      <a:pt x="13" y="8"/>
                      <a:pt x="6" y="15"/>
                      <a:pt x="0" y="1"/>
                    </a:cubicBezTo>
                    <a:cubicBezTo>
                      <a:pt x="1" y="1"/>
                      <a:pt x="2" y="0"/>
                      <a:pt x="3" y="1"/>
                    </a:cubicBezTo>
                    <a:close/>
                  </a:path>
                </a:pathLst>
              </a:custGeom>
              <a:solidFill>
                <a:srgbClr val="4597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9" name="Freeform 669">
                <a:extLst>
                  <a:ext uri="{FF2B5EF4-FFF2-40B4-BE49-F238E27FC236}">
                    <a16:creationId xmlns:a16="http://schemas.microsoft.com/office/drawing/2014/main" id="{F2C86C03-075B-4E23-A4AE-12B81685EDD4}"/>
                  </a:ext>
                </a:extLst>
              </p:cNvPr>
              <p:cNvSpPr>
                <a:spLocks/>
              </p:cNvSpPr>
              <p:nvPr/>
            </p:nvSpPr>
            <p:spPr bwMode="auto">
              <a:xfrm>
                <a:off x="291" y="3612"/>
                <a:ext cx="145" cy="61"/>
              </a:xfrm>
              <a:custGeom>
                <a:avLst/>
                <a:gdLst>
                  <a:gd name="T0" fmla="*/ 77 w 129"/>
                  <a:gd name="T1" fmla="*/ 54 h 54"/>
                  <a:gd name="T2" fmla="*/ 13 w 129"/>
                  <a:gd name="T3" fmla="*/ 49 h 54"/>
                  <a:gd name="T4" fmla="*/ 28 w 129"/>
                  <a:gd name="T5" fmla="*/ 36 h 54"/>
                  <a:gd name="T6" fmla="*/ 40 w 129"/>
                  <a:gd name="T7" fmla="*/ 21 h 54"/>
                  <a:gd name="T8" fmla="*/ 18 w 129"/>
                  <a:gd name="T9" fmla="*/ 33 h 54"/>
                  <a:gd name="T10" fmla="*/ 1 w 129"/>
                  <a:gd name="T11" fmla="*/ 13 h 54"/>
                  <a:gd name="T12" fmla="*/ 77 w 129"/>
                  <a:gd name="T13" fmla="*/ 13 h 54"/>
                  <a:gd name="T14" fmla="*/ 83 w 129"/>
                  <a:gd name="T15" fmla="*/ 19 h 54"/>
                  <a:gd name="T16" fmla="*/ 85 w 129"/>
                  <a:gd name="T17" fmla="*/ 13 h 54"/>
                  <a:gd name="T18" fmla="*/ 129 w 129"/>
                  <a:gd name="T19" fmla="*/ 13 h 54"/>
                  <a:gd name="T20" fmla="*/ 96 w 129"/>
                  <a:gd name="T21" fmla="*/ 40 h 54"/>
                  <a:gd name="T22" fmla="*/ 77 w 129"/>
                  <a:gd name="T23"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9" h="54">
                    <a:moveTo>
                      <a:pt x="77" y="54"/>
                    </a:moveTo>
                    <a:cubicBezTo>
                      <a:pt x="56" y="52"/>
                      <a:pt x="34" y="51"/>
                      <a:pt x="13" y="49"/>
                    </a:cubicBezTo>
                    <a:cubicBezTo>
                      <a:pt x="9" y="34"/>
                      <a:pt x="18" y="34"/>
                      <a:pt x="28" y="36"/>
                    </a:cubicBezTo>
                    <a:cubicBezTo>
                      <a:pt x="41" y="38"/>
                      <a:pt x="44" y="34"/>
                      <a:pt x="40" y="21"/>
                    </a:cubicBezTo>
                    <a:cubicBezTo>
                      <a:pt x="34" y="30"/>
                      <a:pt x="28" y="36"/>
                      <a:pt x="18" y="33"/>
                    </a:cubicBezTo>
                    <a:cubicBezTo>
                      <a:pt x="9" y="30"/>
                      <a:pt x="0" y="25"/>
                      <a:pt x="1" y="13"/>
                    </a:cubicBezTo>
                    <a:cubicBezTo>
                      <a:pt x="26" y="8"/>
                      <a:pt x="52" y="0"/>
                      <a:pt x="77" y="13"/>
                    </a:cubicBezTo>
                    <a:cubicBezTo>
                      <a:pt x="78" y="16"/>
                      <a:pt x="79" y="20"/>
                      <a:pt x="83" y="19"/>
                    </a:cubicBezTo>
                    <a:cubicBezTo>
                      <a:pt x="84" y="19"/>
                      <a:pt x="84" y="15"/>
                      <a:pt x="85" y="13"/>
                    </a:cubicBezTo>
                    <a:cubicBezTo>
                      <a:pt x="100" y="8"/>
                      <a:pt x="114" y="15"/>
                      <a:pt x="129" y="13"/>
                    </a:cubicBezTo>
                    <a:cubicBezTo>
                      <a:pt x="127" y="34"/>
                      <a:pt x="116" y="42"/>
                      <a:pt x="96" y="40"/>
                    </a:cubicBezTo>
                    <a:cubicBezTo>
                      <a:pt x="88" y="40"/>
                      <a:pt x="78" y="42"/>
                      <a:pt x="77" y="54"/>
                    </a:cubicBezTo>
                    <a:close/>
                  </a:path>
                </a:pathLst>
              </a:custGeom>
              <a:solidFill>
                <a:srgbClr val="DFE7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0" name="Freeform 670">
                <a:extLst>
                  <a:ext uri="{FF2B5EF4-FFF2-40B4-BE49-F238E27FC236}">
                    <a16:creationId xmlns:a16="http://schemas.microsoft.com/office/drawing/2014/main" id="{1C5695DE-79C6-4B6B-AA6A-B0CB7DDE89FC}"/>
                  </a:ext>
                </a:extLst>
              </p:cNvPr>
              <p:cNvSpPr>
                <a:spLocks/>
              </p:cNvSpPr>
              <p:nvPr/>
            </p:nvSpPr>
            <p:spPr bwMode="auto">
              <a:xfrm>
                <a:off x="1818" y="3686"/>
                <a:ext cx="256" cy="37"/>
              </a:xfrm>
              <a:custGeom>
                <a:avLst/>
                <a:gdLst>
                  <a:gd name="T0" fmla="*/ 158 w 227"/>
                  <a:gd name="T1" fmla="*/ 26 h 33"/>
                  <a:gd name="T2" fmla="*/ 115 w 227"/>
                  <a:gd name="T3" fmla="*/ 27 h 33"/>
                  <a:gd name="T4" fmla="*/ 30 w 227"/>
                  <a:gd name="T5" fmla="*/ 30 h 33"/>
                  <a:gd name="T6" fmla="*/ 2 w 227"/>
                  <a:gd name="T7" fmla="*/ 23 h 33"/>
                  <a:gd name="T8" fmla="*/ 2 w 227"/>
                  <a:gd name="T9" fmla="*/ 15 h 33"/>
                  <a:gd name="T10" fmla="*/ 30 w 227"/>
                  <a:gd name="T11" fmla="*/ 11 h 33"/>
                  <a:gd name="T12" fmla="*/ 112 w 227"/>
                  <a:gd name="T13" fmla="*/ 5 h 33"/>
                  <a:gd name="T14" fmla="*/ 208 w 227"/>
                  <a:gd name="T15" fmla="*/ 3 h 33"/>
                  <a:gd name="T16" fmla="*/ 227 w 227"/>
                  <a:gd name="T17" fmla="*/ 6 h 33"/>
                  <a:gd name="T18" fmla="*/ 184 w 227"/>
                  <a:gd name="T19" fmla="*/ 15 h 33"/>
                  <a:gd name="T20" fmla="*/ 158 w 227"/>
                  <a:gd name="T21" fmla="*/ 26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7" h="33">
                    <a:moveTo>
                      <a:pt x="158" y="26"/>
                    </a:moveTo>
                    <a:cubicBezTo>
                      <a:pt x="144" y="30"/>
                      <a:pt x="129" y="27"/>
                      <a:pt x="115" y="27"/>
                    </a:cubicBezTo>
                    <a:cubicBezTo>
                      <a:pt x="87" y="26"/>
                      <a:pt x="58" y="22"/>
                      <a:pt x="30" y="30"/>
                    </a:cubicBezTo>
                    <a:cubicBezTo>
                      <a:pt x="21" y="33"/>
                      <a:pt x="13" y="18"/>
                      <a:pt x="2" y="23"/>
                    </a:cubicBezTo>
                    <a:cubicBezTo>
                      <a:pt x="0" y="20"/>
                      <a:pt x="2" y="18"/>
                      <a:pt x="2" y="15"/>
                    </a:cubicBezTo>
                    <a:cubicBezTo>
                      <a:pt x="11" y="11"/>
                      <a:pt x="21" y="12"/>
                      <a:pt x="30" y="11"/>
                    </a:cubicBezTo>
                    <a:cubicBezTo>
                      <a:pt x="57" y="5"/>
                      <a:pt x="84" y="3"/>
                      <a:pt x="112" y="5"/>
                    </a:cubicBezTo>
                    <a:cubicBezTo>
                      <a:pt x="144" y="6"/>
                      <a:pt x="176" y="4"/>
                      <a:pt x="208" y="3"/>
                    </a:cubicBezTo>
                    <a:cubicBezTo>
                      <a:pt x="215" y="3"/>
                      <a:pt x="222" y="0"/>
                      <a:pt x="227" y="6"/>
                    </a:cubicBezTo>
                    <a:cubicBezTo>
                      <a:pt x="214" y="16"/>
                      <a:pt x="199" y="16"/>
                      <a:pt x="184" y="15"/>
                    </a:cubicBezTo>
                    <a:cubicBezTo>
                      <a:pt x="174" y="14"/>
                      <a:pt x="163" y="14"/>
                      <a:pt x="158" y="26"/>
                    </a:cubicBezTo>
                    <a:close/>
                  </a:path>
                </a:pathLst>
              </a:custGeom>
              <a:solidFill>
                <a:srgbClr val="459C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1" name="Freeform 671">
                <a:extLst>
                  <a:ext uri="{FF2B5EF4-FFF2-40B4-BE49-F238E27FC236}">
                    <a16:creationId xmlns:a16="http://schemas.microsoft.com/office/drawing/2014/main" id="{E7B44D7E-C242-44EC-9727-12666C527468}"/>
                  </a:ext>
                </a:extLst>
              </p:cNvPr>
              <p:cNvSpPr>
                <a:spLocks/>
              </p:cNvSpPr>
              <p:nvPr/>
            </p:nvSpPr>
            <p:spPr bwMode="auto">
              <a:xfrm>
                <a:off x="1987" y="3685"/>
                <a:ext cx="218" cy="31"/>
              </a:xfrm>
              <a:custGeom>
                <a:avLst/>
                <a:gdLst>
                  <a:gd name="T0" fmla="*/ 8 w 194"/>
                  <a:gd name="T1" fmla="*/ 27 h 27"/>
                  <a:gd name="T2" fmla="*/ 11 w 194"/>
                  <a:gd name="T3" fmla="*/ 15 h 27"/>
                  <a:gd name="T4" fmla="*/ 77 w 194"/>
                  <a:gd name="T5" fmla="*/ 7 h 27"/>
                  <a:gd name="T6" fmla="*/ 132 w 194"/>
                  <a:gd name="T7" fmla="*/ 4 h 27"/>
                  <a:gd name="T8" fmla="*/ 194 w 194"/>
                  <a:gd name="T9" fmla="*/ 16 h 27"/>
                  <a:gd name="T10" fmla="*/ 154 w 194"/>
                  <a:gd name="T11" fmla="*/ 18 h 27"/>
                  <a:gd name="T12" fmla="*/ 144 w 194"/>
                  <a:gd name="T13" fmla="*/ 23 h 27"/>
                  <a:gd name="T14" fmla="*/ 35 w 194"/>
                  <a:gd name="T15" fmla="*/ 24 h 27"/>
                  <a:gd name="T16" fmla="*/ 8 w 194"/>
                  <a:gd name="T17" fmla="*/ 2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4" h="27">
                    <a:moveTo>
                      <a:pt x="8" y="27"/>
                    </a:moveTo>
                    <a:cubicBezTo>
                      <a:pt x="0" y="18"/>
                      <a:pt x="1" y="19"/>
                      <a:pt x="11" y="15"/>
                    </a:cubicBezTo>
                    <a:cubicBezTo>
                      <a:pt x="32" y="6"/>
                      <a:pt x="55" y="14"/>
                      <a:pt x="77" y="7"/>
                    </a:cubicBezTo>
                    <a:cubicBezTo>
                      <a:pt x="95" y="0"/>
                      <a:pt x="114" y="7"/>
                      <a:pt x="132" y="4"/>
                    </a:cubicBezTo>
                    <a:cubicBezTo>
                      <a:pt x="153" y="4"/>
                      <a:pt x="172" y="14"/>
                      <a:pt x="194" y="16"/>
                    </a:cubicBezTo>
                    <a:cubicBezTo>
                      <a:pt x="180" y="25"/>
                      <a:pt x="167" y="19"/>
                      <a:pt x="154" y="18"/>
                    </a:cubicBezTo>
                    <a:cubicBezTo>
                      <a:pt x="148" y="18"/>
                      <a:pt x="145" y="17"/>
                      <a:pt x="144" y="23"/>
                    </a:cubicBezTo>
                    <a:cubicBezTo>
                      <a:pt x="108" y="19"/>
                      <a:pt x="72" y="24"/>
                      <a:pt x="35" y="24"/>
                    </a:cubicBezTo>
                    <a:cubicBezTo>
                      <a:pt x="26" y="24"/>
                      <a:pt x="17" y="26"/>
                      <a:pt x="8" y="27"/>
                    </a:cubicBezTo>
                    <a:close/>
                  </a:path>
                </a:pathLst>
              </a:custGeom>
              <a:solidFill>
                <a:srgbClr val="2C869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2" name="Freeform 672">
                <a:extLst>
                  <a:ext uri="{FF2B5EF4-FFF2-40B4-BE49-F238E27FC236}">
                    <a16:creationId xmlns:a16="http://schemas.microsoft.com/office/drawing/2014/main" id="{81D02183-D98F-4AA5-8FA2-5C690E76E722}"/>
                  </a:ext>
                </a:extLst>
              </p:cNvPr>
              <p:cNvSpPr>
                <a:spLocks/>
              </p:cNvSpPr>
              <p:nvPr/>
            </p:nvSpPr>
            <p:spPr bwMode="auto">
              <a:xfrm>
                <a:off x="1430" y="3618"/>
                <a:ext cx="427" cy="32"/>
              </a:xfrm>
              <a:custGeom>
                <a:avLst/>
                <a:gdLst>
                  <a:gd name="T0" fmla="*/ 0 w 380"/>
                  <a:gd name="T1" fmla="*/ 17 h 29"/>
                  <a:gd name="T2" fmla="*/ 57 w 380"/>
                  <a:gd name="T3" fmla="*/ 12 h 29"/>
                  <a:gd name="T4" fmla="*/ 152 w 380"/>
                  <a:gd name="T5" fmla="*/ 13 h 29"/>
                  <a:gd name="T6" fmla="*/ 253 w 380"/>
                  <a:gd name="T7" fmla="*/ 14 h 29"/>
                  <a:gd name="T8" fmla="*/ 310 w 380"/>
                  <a:gd name="T9" fmla="*/ 15 h 29"/>
                  <a:gd name="T10" fmla="*/ 314 w 380"/>
                  <a:gd name="T11" fmla="*/ 15 h 29"/>
                  <a:gd name="T12" fmla="*/ 344 w 380"/>
                  <a:gd name="T13" fmla="*/ 14 h 29"/>
                  <a:gd name="T14" fmla="*/ 380 w 380"/>
                  <a:gd name="T15" fmla="*/ 20 h 29"/>
                  <a:gd name="T16" fmla="*/ 340 w 380"/>
                  <a:gd name="T17" fmla="*/ 20 h 29"/>
                  <a:gd name="T18" fmla="*/ 120 w 380"/>
                  <a:gd name="T19" fmla="*/ 20 h 29"/>
                  <a:gd name="T20" fmla="*/ 38 w 380"/>
                  <a:gd name="T21" fmla="*/ 21 h 29"/>
                  <a:gd name="T22" fmla="*/ 0 w 380"/>
                  <a:gd name="T23" fmla="*/ 1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80" h="29">
                    <a:moveTo>
                      <a:pt x="0" y="17"/>
                    </a:moveTo>
                    <a:cubicBezTo>
                      <a:pt x="18" y="10"/>
                      <a:pt x="39" y="10"/>
                      <a:pt x="57" y="12"/>
                    </a:cubicBezTo>
                    <a:cubicBezTo>
                      <a:pt x="88" y="14"/>
                      <a:pt x="119" y="8"/>
                      <a:pt x="152" y="13"/>
                    </a:cubicBezTo>
                    <a:cubicBezTo>
                      <a:pt x="184" y="19"/>
                      <a:pt x="219" y="19"/>
                      <a:pt x="253" y="14"/>
                    </a:cubicBezTo>
                    <a:cubicBezTo>
                      <a:pt x="272" y="12"/>
                      <a:pt x="291" y="10"/>
                      <a:pt x="310" y="15"/>
                    </a:cubicBezTo>
                    <a:cubicBezTo>
                      <a:pt x="311" y="15"/>
                      <a:pt x="313" y="15"/>
                      <a:pt x="314" y="15"/>
                    </a:cubicBezTo>
                    <a:cubicBezTo>
                      <a:pt x="324" y="15"/>
                      <a:pt x="331" y="0"/>
                      <a:pt x="344" y="14"/>
                    </a:cubicBezTo>
                    <a:cubicBezTo>
                      <a:pt x="350" y="21"/>
                      <a:pt x="368" y="15"/>
                      <a:pt x="380" y="20"/>
                    </a:cubicBezTo>
                    <a:cubicBezTo>
                      <a:pt x="367" y="29"/>
                      <a:pt x="353" y="20"/>
                      <a:pt x="340" y="20"/>
                    </a:cubicBezTo>
                    <a:cubicBezTo>
                      <a:pt x="266" y="17"/>
                      <a:pt x="193" y="23"/>
                      <a:pt x="120" y="20"/>
                    </a:cubicBezTo>
                    <a:cubicBezTo>
                      <a:pt x="92" y="19"/>
                      <a:pt x="65" y="20"/>
                      <a:pt x="38" y="21"/>
                    </a:cubicBezTo>
                    <a:cubicBezTo>
                      <a:pt x="26" y="21"/>
                      <a:pt x="11" y="27"/>
                      <a:pt x="0" y="17"/>
                    </a:cubicBezTo>
                    <a:close/>
                  </a:path>
                </a:pathLst>
              </a:custGeom>
              <a:solidFill>
                <a:srgbClr val="81BD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3" name="Freeform 673">
                <a:extLst>
                  <a:ext uri="{FF2B5EF4-FFF2-40B4-BE49-F238E27FC236}">
                    <a16:creationId xmlns:a16="http://schemas.microsoft.com/office/drawing/2014/main" id="{C817893B-4DA2-4EB6-B4BA-8E26BC761845}"/>
                  </a:ext>
                </a:extLst>
              </p:cNvPr>
              <p:cNvSpPr>
                <a:spLocks/>
              </p:cNvSpPr>
              <p:nvPr/>
            </p:nvSpPr>
            <p:spPr bwMode="auto">
              <a:xfrm>
                <a:off x="720" y="3612"/>
                <a:ext cx="100" cy="33"/>
              </a:xfrm>
              <a:custGeom>
                <a:avLst/>
                <a:gdLst>
                  <a:gd name="T0" fmla="*/ 31 w 89"/>
                  <a:gd name="T1" fmla="*/ 21 h 29"/>
                  <a:gd name="T2" fmla="*/ 10 w 89"/>
                  <a:gd name="T3" fmla="*/ 13 h 29"/>
                  <a:gd name="T4" fmla="*/ 1 w 89"/>
                  <a:gd name="T5" fmla="*/ 5 h 29"/>
                  <a:gd name="T6" fmla="*/ 11 w 89"/>
                  <a:gd name="T7" fmla="*/ 1 h 29"/>
                  <a:gd name="T8" fmla="*/ 89 w 89"/>
                  <a:gd name="T9" fmla="*/ 1 h 29"/>
                  <a:gd name="T10" fmla="*/ 63 w 89"/>
                  <a:gd name="T11" fmla="*/ 21 h 29"/>
                  <a:gd name="T12" fmla="*/ 31 w 89"/>
                  <a:gd name="T13" fmla="*/ 21 h 29"/>
                </a:gdLst>
                <a:ahLst/>
                <a:cxnLst>
                  <a:cxn ang="0">
                    <a:pos x="T0" y="T1"/>
                  </a:cxn>
                  <a:cxn ang="0">
                    <a:pos x="T2" y="T3"/>
                  </a:cxn>
                  <a:cxn ang="0">
                    <a:pos x="T4" y="T5"/>
                  </a:cxn>
                  <a:cxn ang="0">
                    <a:pos x="T6" y="T7"/>
                  </a:cxn>
                  <a:cxn ang="0">
                    <a:pos x="T8" y="T9"/>
                  </a:cxn>
                  <a:cxn ang="0">
                    <a:pos x="T10" y="T11"/>
                  </a:cxn>
                  <a:cxn ang="0">
                    <a:pos x="T12" y="T13"/>
                  </a:cxn>
                </a:cxnLst>
                <a:rect l="0" t="0" r="r" b="b"/>
                <a:pathLst>
                  <a:path w="89" h="29">
                    <a:moveTo>
                      <a:pt x="31" y="21"/>
                    </a:moveTo>
                    <a:cubicBezTo>
                      <a:pt x="27" y="11"/>
                      <a:pt x="17" y="16"/>
                      <a:pt x="10" y="13"/>
                    </a:cubicBezTo>
                    <a:cubicBezTo>
                      <a:pt x="6" y="11"/>
                      <a:pt x="0" y="11"/>
                      <a:pt x="1" y="5"/>
                    </a:cubicBezTo>
                    <a:cubicBezTo>
                      <a:pt x="2" y="0"/>
                      <a:pt x="7" y="1"/>
                      <a:pt x="11" y="1"/>
                    </a:cubicBezTo>
                    <a:cubicBezTo>
                      <a:pt x="37" y="5"/>
                      <a:pt x="62" y="10"/>
                      <a:pt x="89" y="1"/>
                    </a:cubicBezTo>
                    <a:cubicBezTo>
                      <a:pt x="84" y="14"/>
                      <a:pt x="68" y="10"/>
                      <a:pt x="63" y="21"/>
                    </a:cubicBezTo>
                    <a:cubicBezTo>
                      <a:pt x="52" y="18"/>
                      <a:pt x="42" y="29"/>
                      <a:pt x="31" y="21"/>
                    </a:cubicBezTo>
                    <a:close/>
                  </a:path>
                </a:pathLst>
              </a:custGeom>
              <a:solidFill>
                <a:srgbClr val="63A8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4" name="Freeform 674">
                <a:extLst>
                  <a:ext uri="{FF2B5EF4-FFF2-40B4-BE49-F238E27FC236}">
                    <a16:creationId xmlns:a16="http://schemas.microsoft.com/office/drawing/2014/main" id="{6CD05C4D-47F5-426C-B708-7C9EDF00C488}"/>
                  </a:ext>
                </a:extLst>
              </p:cNvPr>
              <p:cNvSpPr>
                <a:spLocks/>
              </p:cNvSpPr>
              <p:nvPr/>
            </p:nvSpPr>
            <p:spPr bwMode="auto">
              <a:xfrm>
                <a:off x="571" y="3619"/>
                <a:ext cx="90" cy="33"/>
              </a:xfrm>
              <a:custGeom>
                <a:avLst/>
                <a:gdLst>
                  <a:gd name="T0" fmla="*/ 0 w 80"/>
                  <a:gd name="T1" fmla="*/ 8 h 29"/>
                  <a:gd name="T2" fmla="*/ 30 w 80"/>
                  <a:gd name="T3" fmla="*/ 2 h 29"/>
                  <a:gd name="T4" fmla="*/ 34 w 80"/>
                  <a:gd name="T5" fmla="*/ 0 h 29"/>
                  <a:gd name="T6" fmla="*/ 78 w 80"/>
                  <a:gd name="T7" fmla="*/ 12 h 29"/>
                  <a:gd name="T8" fmla="*/ 80 w 80"/>
                  <a:gd name="T9" fmla="*/ 15 h 29"/>
                  <a:gd name="T10" fmla="*/ 21 w 80"/>
                  <a:gd name="T11" fmla="*/ 15 h 29"/>
                  <a:gd name="T12" fmla="*/ 0 w 80"/>
                  <a:gd name="T13" fmla="*/ 8 h 29"/>
                </a:gdLst>
                <a:ahLst/>
                <a:cxnLst>
                  <a:cxn ang="0">
                    <a:pos x="T0" y="T1"/>
                  </a:cxn>
                  <a:cxn ang="0">
                    <a:pos x="T2" y="T3"/>
                  </a:cxn>
                  <a:cxn ang="0">
                    <a:pos x="T4" y="T5"/>
                  </a:cxn>
                  <a:cxn ang="0">
                    <a:pos x="T6" y="T7"/>
                  </a:cxn>
                  <a:cxn ang="0">
                    <a:pos x="T8" y="T9"/>
                  </a:cxn>
                  <a:cxn ang="0">
                    <a:pos x="T10" y="T11"/>
                  </a:cxn>
                  <a:cxn ang="0">
                    <a:pos x="T12" y="T13"/>
                  </a:cxn>
                </a:cxnLst>
                <a:rect l="0" t="0" r="r" b="b"/>
                <a:pathLst>
                  <a:path w="80" h="29">
                    <a:moveTo>
                      <a:pt x="0" y="8"/>
                    </a:moveTo>
                    <a:cubicBezTo>
                      <a:pt x="10" y="7"/>
                      <a:pt x="21" y="8"/>
                      <a:pt x="30" y="2"/>
                    </a:cubicBezTo>
                    <a:cubicBezTo>
                      <a:pt x="31" y="1"/>
                      <a:pt x="34" y="0"/>
                      <a:pt x="34" y="0"/>
                    </a:cubicBezTo>
                    <a:cubicBezTo>
                      <a:pt x="45" y="18"/>
                      <a:pt x="63" y="8"/>
                      <a:pt x="78" y="12"/>
                    </a:cubicBezTo>
                    <a:cubicBezTo>
                      <a:pt x="79" y="12"/>
                      <a:pt x="79" y="14"/>
                      <a:pt x="80" y="15"/>
                    </a:cubicBezTo>
                    <a:cubicBezTo>
                      <a:pt x="60" y="29"/>
                      <a:pt x="41" y="13"/>
                      <a:pt x="21" y="15"/>
                    </a:cubicBezTo>
                    <a:cubicBezTo>
                      <a:pt x="13" y="16"/>
                      <a:pt x="2" y="23"/>
                      <a:pt x="0" y="8"/>
                    </a:cubicBezTo>
                    <a:close/>
                  </a:path>
                </a:pathLst>
              </a:custGeom>
              <a:solidFill>
                <a:srgbClr val="A3C9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5" name="Freeform 675">
                <a:extLst>
                  <a:ext uri="{FF2B5EF4-FFF2-40B4-BE49-F238E27FC236}">
                    <a16:creationId xmlns:a16="http://schemas.microsoft.com/office/drawing/2014/main" id="{F0B3ED0C-F589-47F4-B738-356762D7F641}"/>
                  </a:ext>
                </a:extLst>
              </p:cNvPr>
              <p:cNvSpPr>
                <a:spLocks/>
              </p:cNvSpPr>
              <p:nvPr/>
            </p:nvSpPr>
            <p:spPr bwMode="auto">
              <a:xfrm>
                <a:off x="1155" y="3616"/>
                <a:ext cx="41" cy="23"/>
              </a:xfrm>
              <a:custGeom>
                <a:avLst/>
                <a:gdLst>
                  <a:gd name="T0" fmla="*/ 20 w 36"/>
                  <a:gd name="T1" fmla="*/ 18 h 21"/>
                  <a:gd name="T2" fmla="*/ 0 w 36"/>
                  <a:gd name="T3" fmla="*/ 6 h 21"/>
                  <a:gd name="T4" fmla="*/ 25 w 36"/>
                  <a:gd name="T5" fmla="*/ 7 h 21"/>
                  <a:gd name="T6" fmla="*/ 24 w 36"/>
                  <a:gd name="T7" fmla="*/ 18 h 21"/>
                  <a:gd name="T8" fmla="*/ 20 w 36"/>
                  <a:gd name="T9" fmla="*/ 18 h 21"/>
                </a:gdLst>
                <a:ahLst/>
                <a:cxnLst>
                  <a:cxn ang="0">
                    <a:pos x="T0" y="T1"/>
                  </a:cxn>
                  <a:cxn ang="0">
                    <a:pos x="T2" y="T3"/>
                  </a:cxn>
                  <a:cxn ang="0">
                    <a:pos x="T4" y="T5"/>
                  </a:cxn>
                  <a:cxn ang="0">
                    <a:pos x="T6" y="T7"/>
                  </a:cxn>
                  <a:cxn ang="0">
                    <a:pos x="T8" y="T9"/>
                  </a:cxn>
                </a:cxnLst>
                <a:rect l="0" t="0" r="r" b="b"/>
                <a:pathLst>
                  <a:path w="36" h="21">
                    <a:moveTo>
                      <a:pt x="20" y="18"/>
                    </a:moveTo>
                    <a:cubicBezTo>
                      <a:pt x="16" y="10"/>
                      <a:pt x="1" y="20"/>
                      <a:pt x="0" y="6"/>
                    </a:cubicBezTo>
                    <a:cubicBezTo>
                      <a:pt x="8" y="0"/>
                      <a:pt x="17" y="5"/>
                      <a:pt x="25" y="7"/>
                    </a:cubicBezTo>
                    <a:cubicBezTo>
                      <a:pt x="36" y="10"/>
                      <a:pt x="25" y="14"/>
                      <a:pt x="24" y="18"/>
                    </a:cubicBezTo>
                    <a:cubicBezTo>
                      <a:pt x="22" y="21"/>
                      <a:pt x="21" y="21"/>
                      <a:pt x="20" y="18"/>
                    </a:cubicBezTo>
                    <a:close/>
                  </a:path>
                </a:pathLst>
              </a:custGeom>
              <a:solidFill>
                <a:srgbClr val="4295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6" name="Freeform 676">
                <a:extLst>
                  <a:ext uri="{FF2B5EF4-FFF2-40B4-BE49-F238E27FC236}">
                    <a16:creationId xmlns:a16="http://schemas.microsoft.com/office/drawing/2014/main" id="{371100C0-F37B-491E-84F7-A54207A712D8}"/>
                  </a:ext>
                </a:extLst>
              </p:cNvPr>
              <p:cNvSpPr>
                <a:spLocks/>
              </p:cNvSpPr>
              <p:nvPr/>
            </p:nvSpPr>
            <p:spPr bwMode="auto">
              <a:xfrm>
                <a:off x="1003" y="3686"/>
                <a:ext cx="59" cy="17"/>
              </a:xfrm>
              <a:custGeom>
                <a:avLst/>
                <a:gdLst>
                  <a:gd name="T0" fmla="*/ 53 w 53"/>
                  <a:gd name="T1" fmla="*/ 15 h 15"/>
                  <a:gd name="T2" fmla="*/ 0 w 53"/>
                  <a:gd name="T3" fmla="*/ 2 h 15"/>
                  <a:gd name="T4" fmla="*/ 53 w 53"/>
                  <a:gd name="T5" fmla="*/ 15 h 15"/>
                </a:gdLst>
                <a:ahLst/>
                <a:cxnLst>
                  <a:cxn ang="0">
                    <a:pos x="T0" y="T1"/>
                  </a:cxn>
                  <a:cxn ang="0">
                    <a:pos x="T2" y="T3"/>
                  </a:cxn>
                  <a:cxn ang="0">
                    <a:pos x="T4" y="T5"/>
                  </a:cxn>
                </a:cxnLst>
                <a:rect l="0" t="0" r="r" b="b"/>
                <a:pathLst>
                  <a:path w="53" h="15">
                    <a:moveTo>
                      <a:pt x="53" y="15"/>
                    </a:moveTo>
                    <a:cubicBezTo>
                      <a:pt x="35" y="11"/>
                      <a:pt x="18" y="7"/>
                      <a:pt x="0" y="2"/>
                    </a:cubicBezTo>
                    <a:cubicBezTo>
                      <a:pt x="18" y="4"/>
                      <a:pt x="38" y="0"/>
                      <a:pt x="53" y="15"/>
                    </a:cubicBezTo>
                    <a:close/>
                  </a:path>
                </a:pathLst>
              </a:custGeom>
              <a:solidFill>
                <a:srgbClr val="73B2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7" name="Freeform 677">
                <a:extLst>
                  <a:ext uri="{FF2B5EF4-FFF2-40B4-BE49-F238E27FC236}">
                    <a16:creationId xmlns:a16="http://schemas.microsoft.com/office/drawing/2014/main" id="{A1DC98A8-E0CB-43E5-9878-12C715CB3DFA}"/>
                  </a:ext>
                </a:extLst>
              </p:cNvPr>
              <p:cNvSpPr>
                <a:spLocks/>
              </p:cNvSpPr>
              <p:nvPr/>
            </p:nvSpPr>
            <p:spPr bwMode="auto">
              <a:xfrm>
                <a:off x="1396" y="1025"/>
                <a:ext cx="192" cy="204"/>
              </a:xfrm>
              <a:custGeom>
                <a:avLst/>
                <a:gdLst>
                  <a:gd name="T0" fmla="*/ 90 w 171"/>
                  <a:gd name="T1" fmla="*/ 0 h 182"/>
                  <a:gd name="T2" fmla="*/ 102 w 171"/>
                  <a:gd name="T3" fmla="*/ 1 h 182"/>
                  <a:gd name="T4" fmla="*/ 125 w 171"/>
                  <a:gd name="T5" fmla="*/ 42 h 182"/>
                  <a:gd name="T6" fmla="*/ 157 w 171"/>
                  <a:gd name="T7" fmla="*/ 127 h 182"/>
                  <a:gd name="T8" fmla="*/ 171 w 171"/>
                  <a:gd name="T9" fmla="*/ 169 h 182"/>
                  <a:gd name="T10" fmla="*/ 166 w 171"/>
                  <a:gd name="T11" fmla="*/ 179 h 182"/>
                  <a:gd name="T12" fmla="*/ 154 w 171"/>
                  <a:gd name="T13" fmla="*/ 175 h 182"/>
                  <a:gd name="T14" fmla="*/ 142 w 171"/>
                  <a:gd name="T15" fmla="*/ 172 h 182"/>
                  <a:gd name="T16" fmla="*/ 131 w 171"/>
                  <a:gd name="T17" fmla="*/ 169 h 182"/>
                  <a:gd name="T18" fmla="*/ 122 w 171"/>
                  <a:gd name="T19" fmla="*/ 168 h 182"/>
                  <a:gd name="T20" fmla="*/ 104 w 171"/>
                  <a:gd name="T21" fmla="*/ 167 h 182"/>
                  <a:gd name="T22" fmla="*/ 74 w 171"/>
                  <a:gd name="T23" fmla="*/ 165 h 182"/>
                  <a:gd name="T24" fmla="*/ 26 w 171"/>
                  <a:gd name="T25" fmla="*/ 172 h 182"/>
                  <a:gd name="T26" fmla="*/ 19 w 171"/>
                  <a:gd name="T27" fmla="*/ 131 h 182"/>
                  <a:gd name="T28" fmla="*/ 41 w 171"/>
                  <a:gd name="T29" fmla="*/ 45 h 182"/>
                  <a:gd name="T30" fmla="*/ 85 w 171"/>
                  <a:gd name="T31" fmla="*/ 3 h 182"/>
                  <a:gd name="T32" fmla="*/ 90 w 171"/>
                  <a:gd name="T33" fmla="*/ 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71" h="182">
                    <a:moveTo>
                      <a:pt x="90" y="0"/>
                    </a:moveTo>
                    <a:cubicBezTo>
                      <a:pt x="94" y="0"/>
                      <a:pt x="98" y="1"/>
                      <a:pt x="102" y="1"/>
                    </a:cubicBezTo>
                    <a:cubicBezTo>
                      <a:pt x="118" y="10"/>
                      <a:pt x="119" y="27"/>
                      <a:pt x="125" y="42"/>
                    </a:cubicBezTo>
                    <a:cubicBezTo>
                      <a:pt x="135" y="70"/>
                      <a:pt x="143" y="100"/>
                      <a:pt x="157" y="127"/>
                    </a:cubicBezTo>
                    <a:cubicBezTo>
                      <a:pt x="164" y="141"/>
                      <a:pt x="171" y="153"/>
                      <a:pt x="171" y="169"/>
                    </a:cubicBezTo>
                    <a:cubicBezTo>
                      <a:pt x="171" y="175"/>
                      <a:pt x="168" y="176"/>
                      <a:pt x="166" y="179"/>
                    </a:cubicBezTo>
                    <a:cubicBezTo>
                      <a:pt x="162" y="178"/>
                      <a:pt x="158" y="176"/>
                      <a:pt x="154" y="175"/>
                    </a:cubicBezTo>
                    <a:cubicBezTo>
                      <a:pt x="150" y="174"/>
                      <a:pt x="145" y="176"/>
                      <a:pt x="142" y="172"/>
                    </a:cubicBezTo>
                    <a:cubicBezTo>
                      <a:pt x="138" y="171"/>
                      <a:pt x="134" y="170"/>
                      <a:pt x="131" y="169"/>
                    </a:cubicBezTo>
                    <a:cubicBezTo>
                      <a:pt x="128" y="170"/>
                      <a:pt x="124" y="170"/>
                      <a:pt x="122" y="168"/>
                    </a:cubicBezTo>
                    <a:cubicBezTo>
                      <a:pt x="121" y="168"/>
                      <a:pt x="105" y="166"/>
                      <a:pt x="104" y="167"/>
                    </a:cubicBezTo>
                    <a:cubicBezTo>
                      <a:pt x="94" y="182"/>
                      <a:pt x="85" y="161"/>
                      <a:pt x="74" y="165"/>
                    </a:cubicBezTo>
                    <a:cubicBezTo>
                      <a:pt x="59" y="170"/>
                      <a:pt x="42" y="170"/>
                      <a:pt x="26" y="172"/>
                    </a:cubicBezTo>
                    <a:cubicBezTo>
                      <a:pt x="0" y="163"/>
                      <a:pt x="14" y="143"/>
                      <a:pt x="19" y="131"/>
                    </a:cubicBezTo>
                    <a:cubicBezTo>
                      <a:pt x="30" y="103"/>
                      <a:pt x="35" y="74"/>
                      <a:pt x="41" y="45"/>
                    </a:cubicBezTo>
                    <a:cubicBezTo>
                      <a:pt x="48" y="12"/>
                      <a:pt x="52" y="8"/>
                      <a:pt x="85" y="3"/>
                    </a:cubicBezTo>
                    <a:cubicBezTo>
                      <a:pt x="87" y="3"/>
                      <a:pt x="88" y="1"/>
                      <a:pt x="90" y="0"/>
                    </a:cubicBezTo>
                    <a:close/>
                  </a:path>
                </a:pathLst>
              </a:custGeom>
              <a:solidFill>
                <a:srgbClr val="24515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8" name="Freeform 678">
                <a:extLst>
                  <a:ext uri="{FF2B5EF4-FFF2-40B4-BE49-F238E27FC236}">
                    <a16:creationId xmlns:a16="http://schemas.microsoft.com/office/drawing/2014/main" id="{3B49B9F6-BBBC-4999-A07B-361229888861}"/>
                  </a:ext>
                </a:extLst>
              </p:cNvPr>
              <p:cNvSpPr>
                <a:spLocks/>
              </p:cNvSpPr>
              <p:nvPr/>
            </p:nvSpPr>
            <p:spPr bwMode="auto">
              <a:xfrm>
                <a:off x="836" y="724"/>
                <a:ext cx="249" cy="264"/>
              </a:xfrm>
              <a:custGeom>
                <a:avLst/>
                <a:gdLst>
                  <a:gd name="T0" fmla="*/ 0 w 221"/>
                  <a:gd name="T1" fmla="*/ 0 h 235"/>
                  <a:gd name="T2" fmla="*/ 130 w 221"/>
                  <a:gd name="T3" fmla="*/ 119 h 235"/>
                  <a:gd name="T4" fmla="*/ 116 w 221"/>
                  <a:gd name="T5" fmla="*/ 80 h 235"/>
                  <a:gd name="T6" fmla="*/ 116 w 221"/>
                  <a:gd name="T7" fmla="*/ 75 h 235"/>
                  <a:gd name="T8" fmla="*/ 138 w 221"/>
                  <a:gd name="T9" fmla="*/ 91 h 235"/>
                  <a:gd name="T10" fmla="*/ 167 w 221"/>
                  <a:gd name="T11" fmla="*/ 120 h 235"/>
                  <a:gd name="T12" fmla="*/ 180 w 221"/>
                  <a:gd name="T13" fmla="*/ 144 h 235"/>
                  <a:gd name="T14" fmla="*/ 198 w 221"/>
                  <a:gd name="T15" fmla="*/ 177 h 235"/>
                  <a:gd name="T16" fmla="*/ 196 w 221"/>
                  <a:gd name="T17" fmla="*/ 156 h 235"/>
                  <a:gd name="T18" fmla="*/ 207 w 221"/>
                  <a:gd name="T19" fmla="*/ 156 h 235"/>
                  <a:gd name="T20" fmla="*/ 221 w 221"/>
                  <a:gd name="T21" fmla="*/ 193 h 235"/>
                  <a:gd name="T22" fmla="*/ 206 w 221"/>
                  <a:gd name="T23" fmla="*/ 193 h 235"/>
                  <a:gd name="T24" fmla="*/ 207 w 221"/>
                  <a:gd name="T25" fmla="*/ 210 h 235"/>
                  <a:gd name="T26" fmla="*/ 195 w 221"/>
                  <a:gd name="T27" fmla="*/ 208 h 235"/>
                  <a:gd name="T28" fmla="*/ 198 w 221"/>
                  <a:gd name="T29" fmla="*/ 223 h 235"/>
                  <a:gd name="T30" fmla="*/ 181 w 221"/>
                  <a:gd name="T31" fmla="*/ 232 h 235"/>
                  <a:gd name="T32" fmla="*/ 166 w 221"/>
                  <a:gd name="T33" fmla="*/ 235 h 235"/>
                  <a:gd name="T34" fmla="*/ 161 w 221"/>
                  <a:gd name="T35" fmla="*/ 215 h 235"/>
                  <a:gd name="T36" fmla="*/ 95 w 221"/>
                  <a:gd name="T37" fmla="*/ 112 h 235"/>
                  <a:gd name="T38" fmla="*/ 111 w 221"/>
                  <a:gd name="T39" fmla="*/ 124 h 235"/>
                  <a:gd name="T40" fmla="*/ 100 w 221"/>
                  <a:gd name="T41" fmla="*/ 104 h 235"/>
                  <a:gd name="T42" fmla="*/ 9 w 221"/>
                  <a:gd name="T43" fmla="*/ 12 h 235"/>
                  <a:gd name="T44" fmla="*/ 0 w 221"/>
                  <a:gd name="T45" fmla="*/ 0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21" h="235">
                    <a:moveTo>
                      <a:pt x="0" y="0"/>
                    </a:moveTo>
                    <a:cubicBezTo>
                      <a:pt x="50" y="32"/>
                      <a:pt x="92" y="73"/>
                      <a:pt x="130" y="119"/>
                    </a:cubicBezTo>
                    <a:cubicBezTo>
                      <a:pt x="122" y="107"/>
                      <a:pt x="119" y="94"/>
                      <a:pt x="116" y="80"/>
                    </a:cubicBezTo>
                    <a:cubicBezTo>
                      <a:pt x="116" y="79"/>
                      <a:pt x="116" y="77"/>
                      <a:pt x="116" y="75"/>
                    </a:cubicBezTo>
                    <a:cubicBezTo>
                      <a:pt x="126" y="77"/>
                      <a:pt x="131" y="85"/>
                      <a:pt x="138" y="91"/>
                    </a:cubicBezTo>
                    <a:cubicBezTo>
                      <a:pt x="147" y="101"/>
                      <a:pt x="155" y="113"/>
                      <a:pt x="167" y="120"/>
                    </a:cubicBezTo>
                    <a:cubicBezTo>
                      <a:pt x="175" y="125"/>
                      <a:pt x="178" y="135"/>
                      <a:pt x="180" y="144"/>
                    </a:cubicBezTo>
                    <a:cubicBezTo>
                      <a:pt x="183" y="156"/>
                      <a:pt x="189" y="167"/>
                      <a:pt x="198" y="177"/>
                    </a:cubicBezTo>
                    <a:cubicBezTo>
                      <a:pt x="200" y="169"/>
                      <a:pt x="192" y="163"/>
                      <a:pt x="196" y="156"/>
                    </a:cubicBezTo>
                    <a:cubicBezTo>
                      <a:pt x="199" y="156"/>
                      <a:pt x="203" y="156"/>
                      <a:pt x="207" y="156"/>
                    </a:cubicBezTo>
                    <a:cubicBezTo>
                      <a:pt x="216" y="167"/>
                      <a:pt x="213" y="182"/>
                      <a:pt x="221" y="193"/>
                    </a:cubicBezTo>
                    <a:cubicBezTo>
                      <a:pt x="215" y="200"/>
                      <a:pt x="212" y="185"/>
                      <a:pt x="206" y="193"/>
                    </a:cubicBezTo>
                    <a:cubicBezTo>
                      <a:pt x="200" y="200"/>
                      <a:pt x="208" y="205"/>
                      <a:pt x="207" y="210"/>
                    </a:cubicBezTo>
                    <a:cubicBezTo>
                      <a:pt x="201" y="214"/>
                      <a:pt x="199" y="203"/>
                      <a:pt x="195" y="208"/>
                    </a:cubicBezTo>
                    <a:cubicBezTo>
                      <a:pt x="190" y="213"/>
                      <a:pt x="199" y="217"/>
                      <a:pt x="198" y="223"/>
                    </a:cubicBezTo>
                    <a:cubicBezTo>
                      <a:pt x="191" y="222"/>
                      <a:pt x="179" y="213"/>
                      <a:pt x="181" y="232"/>
                    </a:cubicBezTo>
                    <a:cubicBezTo>
                      <a:pt x="176" y="233"/>
                      <a:pt x="171" y="234"/>
                      <a:pt x="166" y="235"/>
                    </a:cubicBezTo>
                    <a:cubicBezTo>
                      <a:pt x="170" y="227"/>
                      <a:pt x="165" y="221"/>
                      <a:pt x="161" y="215"/>
                    </a:cubicBezTo>
                    <a:cubicBezTo>
                      <a:pt x="140" y="181"/>
                      <a:pt x="120" y="146"/>
                      <a:pt x="95" y="112"/>
                    </a:cubicBezTo>
                    <a:cubicBezTo>
                      <a:pt x="103" y="112"/>
                      <a:pt x="105" y="120"/>
                      <a:pt x="111" y="124"/>
                    </a:cubicBezTo>
                    <a:cubicBezTo>
                      <a:pt x="111" y="114"/>
                      <a:pt x="104" y="110"/>
                      <a:pt x="100" y="104"/>
                    </a:cubicBezTo>
                    <a:cubicBezTo>
                      <a:pt x="75" y="68"/>
                      <a:pt x="41" y="41"/>
                      <a:pt x="9" y="12"/>
                    </a:cubicBezTo>
                    <a:cubicBezTo>
                      <a:pt x="6" y="8"/>
                      <a:pt x="0" y="6"/>
                      <a:pt x="0" y="0"/>
                    </a:cubicBezTo>
                    <a:close/>
                  </a:path>
                </a:pathLst>
              </a:custGeom>
              <a:solidFill>
                <a:srgbClr val="5641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9" name="Freeform 679">
                <a:extLst>
                  <a:ext uri="{FF2B5EF4-FFF2-40B4-BE49-F238E27FC236}">
                    <a16:creationId xmlns:a16="http://schemas.microsoft.com/office/drawing/2014/main" id="{89A06467-06E1-41AD-8337-FA97AB96A4BF}"/>
                  </a:ext>
                </a:extLst>
              </p:cNvPr>
              <p:cNvSpPr>
                <a:spLocks/>
              </p:cNvSpPr>
              <p:nvPr/>
            </p:nvSpPr>
            <p:spPr bwMode="auto">
              <a:xfrm>
                <a:off x="820" y="824"/>
                <a:ext cx="192" cy="204"/>
              </a:xfrm>
              <a:custGeom>
                <a:avLst/>
                <a:gdLst>
                  <a:gd name="T0" fmla="*/ 63 w 170"/>
                  <a:gd name="T1" fmla="*/ 25 h 182"/>
                  <a:gd name="T2" fmla="*/ 136 w 170"/>
                  <a:gd name="T3" fmla="*/ 87 h 182"/>
                  <a:gd name="T4" fmla="*/ 157 w 170"/>
                  <a:gd name="T5" fmla="*/ 131 h 182"/>
                  <a:gd name="T6" fmla="*/ 170 w 170"/>
                  <a:gd name="T7" fmla="*/ 155 h 182"/>
                  <a:gd name="T8" fmla="*/ 159 w 170"/>
                  <a:gd name="T9" fmla="*/ 182 h 182"/>
                  <a:gd name="T10" fmla="*/ 152 w 170"/>
                  <a:gd name="T11" fmla="*/ 176 h 182"/>
                  <a:gd name="T12" fmla="*/ 86 w 170"/>
                  <a:gd name="T13" fmla="*/ 93 h 182"/>
                  <a:gd name="T14" fmla="*/ 74 w 170"/>
                  <a:gd name="T15" fmla="*/ 89 h 182"/>
                  <a:gd name="T16" fmla="*/ 72 w 170"/>
                  <a:gd name="T17" fmla="*/ 87 h 182"/>
                  <a:gd name="T18" fmla="*/ 27 w 170"/>
                  <a:gd name="T19" fmla="*/ 50 h 182"/>
                  <a:gd name="T20" fmla="*/ 3 w 170"/>
                  <a:gd name="T21" fmla="*/ 11 h 182"/>
                  <a:gd name="T22" fmla="*/ 4 w 170"/>
                  <a:gd name="T23" fmla="*/ 2 h 182"/>
                  <a:gd name="T24" fmla="*/ 13 w 170"/>
                  <a:gd name="T25" fmla="*/ 5 h 182"/>
                  <a:gd name="T26" fmla="*/ 54 w 170"/>
                  <a:gd name="T27" fmla="*/ 39 h 182"/>
                  <a:gd name="T28" fmla="*/ 54 w 170"/>
                  <a:gd name="T29" fmla="*/ 39 h 182"/>
                  <a:gd name="T30" fmla="*/ 137 w 170"/>
                  <a:gd name="T31" fmla="*/ 123 h 182"/>
                  <a:gd name="T32" fmla="*/ 147 w 170"/>
                  <a:gd name="T33" fmla="*/ 135 h 182"/>
                  <a:gd name="T34" fmla="*/ 73 w 170"/>
                  <a:gd name="T35" fmla="*/ 47 h 182"/>
                  <a:gd name="T36" fmla="*/ 63 w 170"/>
                  <a:gd name="T37" fmla="*/ 25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70" h="182">
                    <a:moveTo>
                      <a:pt x="63" y="25"/>
                    </a:moveTo>
                    <a:cubicBezTo>
                      <a:pt x="99" y="31"/>
                      <a:pt x="113" y="64"/>
                      <a:pt x="136" y="87"/>
                    </a:cubicBezTo>
                    <a:cubicBezTo>
                      <a:pt x="138" y="104"/>
                      <a:pt x="148" y="117"/>
                      <a:pt x="157" y="131"/>
                    </a:cubicBezTo>
                    <a:cubicBezTo>
                      <a:pt x="162" y="139"/>
                      <a:pt x="167" y="146"/>
                      <a:pt x="170" y="155"/>
                    </a:cubicBezTo>
                    <a:cubicBezTo>
                      <a:pt x="170" y="166"/>
                      <a:pt x="163" y="173"/>
                      <a:pt x="159" y="182"/>
                    </a:cubicBezTo>
                    <a:cubicBezTo>
                      <a:pt x="156" y="182"/>
                      <a:pt x="154" y="180"/>
                      <a:pt x="152" y="176"/>
                    </a:cubicBezTo>
                    <a:cubicBezTo>
                      <a:pt x="134" y="145"/>
                      <a:pt x="109" y="120"/>
                      <a:pt x="86" y="93"/>
                    </a:cubicBezTo>
                    <a:cubicBezTo>
                      <a:pt x="81" y="88"/>
                      <a:pt x="75" y="97"/>
                      <a:pt x="74" y="89"/>
                    </a:cubicBezTo>
                    <a:cubicBezTo>
                      <a:pt x="73" y="88"/>
                      <a:pt x="73" y="88"/>
                      <a:pt x="72" y="87"/>
                    </a:cubicBezTo>
                    <a:cubicBezTo>
                      <a:pt x="54" y="78"/>
                      <a:pt x="37" y="65"/>
                      <a:pt x="27" y="50"/>
                    </a:cubicBezTo>
                    <a:cubicBezTo>
                      <a:pt x="18" y="38"/>
                      <a:pt x="9" y="24"/>
                      <a:pt x="3" y="11"/>
                    </a:cubicBezTo>
                    <a:cubicBezTo>
                      <a:pt x="1" y="7"/>
                      <a:pt x="0" y="4"/>
                      <a:pt x="4" y="2"/>
                    </a:cubicBezTo>
                    <a:cubicBezTo>
                      <a:pt x="8" y="0"/>
                      <a:pt x="11" y="2"/>
                      <a:pt x="13" y="5"/>
                    </a:cubicBezTo>
                    <a:cubicBezTo>
                      <a:pt x="26" y="17"/>
                      <a:pt x="40" y="28"/>
                      <a:pt x="54" y="39"/>
                    </a:cubicBezTo>
                    <a:cubicBezTo>
                      <a:pt x="54" y="39"/>
                      <a:pt x="54" y="39"/>
                      <a:pt x="54" y="39"/>
                    </a:cubicBezTo>
                    <a:cubicBezTo>
                      <a:pt x="87" y="61"/>
                      <a:pt x="113" y="91"/>
                      <a:pt x="137" y="123"/>
                    </a:cubicBezTo>
                    <a:cubicBezTo>
                      <a:pt x="141" y="127"/>
                      <a:pt x="145" y="131"/>
                      <a:pt x="147" y="135"/>
                    </a:cubicBezTo>
                    <a:cubicBezTo>
                      <a:pt x="126" y="104"/>
                      <a:pt x="98" y="77"/>
                      <a:pt x="73" y="47"/>
                    </a:cubicBezTo>
                    <a:cubicBezTo>
                      <a:pt x="68" y="41"/>
                      <a:pt x="61" y="35"/>
                      <a:pt x="63" y="25"/>
                    </a:cubicBezTo>
                    <a:close/>
                  </a:path>
                </a:pathLst>
              </a:custGeom>
              <a:solidFill>
                <a:srgbClr val="F0DA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0" name="Freeform 680">
                <a:extLst>
                  <a:ext uri="{FF2B5EF4-FFF2-40B4-BE49-F238E27FC236}">
                    <a16:creationId xmlns:a16="http://schemas.microsoft.com/office/drawing/2014/main" id="{77873737-9DF6-4D36-B4CA-FB9FD4C9FF4C}"/>
                  </a:ext>
                </a:extLst>
              </p:cNvPr>
              <p:cNvSpPr>
                <a:spLocks/>
              </p:cNvSpPr>
              <p:nvPr/>
            </p:nvSpPr>
            <p:spPr bwMode="auto">
              <a:xfrm>
                <a:off x="1215" y="1056"/>
                <a:ext cx="99" cy="158"/>
              </a:xfrm>
              <a:custGeom>
                <a:avLst/>
                <a:gdLst>
                  <a:gd name="T0" fmla="*/ 71 w 88"/>
                  <a:gd name="T1" fmla="*/ 136 h 140"/>
                  <a:gd name="T2" fmla="*/ 43 w 88"/>
                  <a:gd name="T3" fmla="*/ 8 h 140"/>
                  <a:gd name="T4" fmla="*/ 35 w 88"/>
                  <a:gd name="T5" fmla="*/ 50 h 140"/>
                  <a:gd name="T6" fmla="*/ 51 w 88"/>
                  <a:gd name="T7" fmla="*/ 7 h 140"/>
                  <a:gd name="T8" fmla="*/ 56 w 88"/>
                  <a:gd name="T9" fmla="*/ 0 h 140"/>
                  <a:gd name="T10" fmla="*/ 71 w 88"/>
                  <a:gd name="T11" fmla="*/ 25 h 140"/>
                  <a:gd name="T12" fmla="*/ 87 w 88"/>
                  <a:gd name="T13" fmla="*/ 106 h 140"/>
                  <a:gd name="T14" fmla="*/ 83 w 88"/>
                  <a:gd name="T15" fmla="*/ 129 h 140"/>
                  <a:gd name="T16" fmla="*/ 71 w 88"/>
                  <a:gd name="T17" fmla="*/ 136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8" h="140">
                    <a:moveTo>
                      <a:pt x="71" y="136"/>
                    </a:moveTo>
                    <a:cubicBezTo>
                      <a:pt x="15" y="115"/>
                      <a:pt x="0" y="48"/>
                      <a:pt x="43" y="8"/>
                    </a:cubicBezTo>
                    <a:cubicBezTo>
                      <a:pt x="49" y="24"/>
                      <a:pt x="32" y="37"/>
                      <a:pt x="35" y="50"/>
                    </a:cubicBezTo>
                    <a:cubicBezTo>
                      <a:pt x="37" y="36"/>
                      <a:pt x="42" y="21"/>
                      <a:pt x="51" y="7"/>
                    </a:cubicBezTo>
                    <a:cubicBezTo>
                      <a:pt x="52" y="5"/>
                      <a:pt x="54" y="3"/>
                      <a:pt x="56" y="0"/>
                    </a:cubicBezTo>
                    <a:cubicBezTo>
                      <a:pt x="73" y="2"/>
                      <a:pt x="75" y="5"/>
                      <a:pt x="71" y="25"/>
                    </a:cubicBezTo>
                    <a:cubicBezTo>
                      <a:pt x="57" y="56"/>
                      <a:pt x="66" y="82"/>
                      <a:pt x="87" y="106"/>
                    </a:cubicBezTo>
                    <a:cubicBezTo>
                      <a:pt x="88" y="114"/>
                      <a:pt x="86" y="121"/>
                      <a:pt x="83" y="129"/>
                    </a:cubicBezTo>
                    <a:cubicBezTo>
                      <a:pt x="82" y="135"/>
                      <a:pt x="79" y="140"/>
                      <a:pt x="71" y="136"/>
                    </a:cubicBezTo>
                    <a:close/>
                  </a:path>
                </a:pathLst>
              </a:custGeom>
              <a:solidFill>
                <a:srgbClr val="EFD9B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1" name="Freeform 681">
                <a:extLst>
                  <a:ext uri="{FF2B5EF4-FFF2-40B4-BE49-F238E27FC236}">
                    <a16:creationId xmlns:a16="http://schemas.microsoft.com/office/drawing/2014/main" id="{1EB2F820-0700-41CC-A8D6-528932A4A182}"/>
                  </a:ext>
                </a:extLst>
              </p:cNvPr>
              <p:cNvSpPr>
                <a:spLocks/>
              </p:cNvSpPr>
              <p:nvPr/>
            </p:nvSpPr>
            <p:spPr bwMode="auto">
              <a:xfrm>
                <a:off x="1278" y="1046"/>
                <a:ext cx="85" cy="121"/>
              </a:xfrm>
              <a:custGeom>
                <a:avLst/>
                <a:gdLst>
                  <a:gd name="T0" fmla="*/ 11 w 76"/>
                  <a:gd name="T1" fmla="*/ 34 h 107"/>
                  <a:gd name="T2" fmla="*/ 0 w 76"/>
                  <a:gd name="T3" fmla="*/ 9 h 107"/>
                  <a:gd name="T4" fmla="*/ 46 w 76"/>
                  <a:gd name="T5" fmla="*/ 2 h 107"/>
                  <a:gd name="T6" fmla="*/ 34 w 76"/>
                  <a:gd name="T7" fmla="*/ 54 h 107"/>
                  <a:gd name="T8" fmla="*/ 33 w 76"/>
                  <a:gd name="T9" fmla="*/ 59 h 107"/>
                  <a:gd name="T10" fmla="*/ 33 w 76"/>
                  <a:gd name="T11" fmla="*/ 57 h 107"/>
                  <a:gd name="T12" fmla="*/ 47 w 76"/>
                  <a:gd name="T13" fmla="*/ 16 h 107"/>
                  <a:gd name="T14" fmla="*/ 63 w 76"/>
                  <a:gd name="T15" fmla="*/ 5 h 107"/>
                  <a:gd name="T16" fmla="*/ 70 w 76"/>
                  <a:gd name="T17" fmla="*/ 21 h 107"/>
                  <a:gd name="T18" fmla="*/ 55 w 76"/>
                  <a:gd name="T19" fmla="*/ 96 h 107"/>
                  <a:gd name="T20" fmla="*/ 50 w 76"/>
                  <a:gd name="T21" fmla="*/ 103 h 107"/>
                  <a:gd name="T22" fmla="*/ 39 w 76"/>
                  <a:gd name="T23" fmla="*/ 107 h 107"/>
                  <a:gd name="T24" fmla="*/ 8 w 76"/>
                  <a:gd name="T25" fmla="*/ 57 h 107"/>
                  <a:gd name="T26" fmla="*/ 11 w 76"/>
                  <a:gd name="T27" fmla="*/ 34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6" h="107">
                    <a:moveTo>
                      <a:pt x="11" y="34"/>
                    </a:moveTo>
                    <a:cubicBezTo>
                      <a:pt x="14" y="22"/>
                      <a:pt x="13" y="13"/>
                      <a:pt x="0" y="9"/>
                    </a:cubicBezTo>
                    <a:cubicBezTo>
                      <a:pt x="14" y="0"/>
                      <a:pt x="30" y="3"/>
                      <a:pt x="46" y="2"/>
                    </a:cubicBezTo>
                    <a:cubicBezTo>
                      <a:pt x="51" y="23"/>
                      <a:pt x="34" y="39"/>
                      <a:pt x="34" y="54"/>
                    </a:cubicBezTo>
                    <a:cubicBezTo>
                      <a:pt x="32" y="61"/>
                      <a:pt x="36" y="59"/>
                      <a:pt x="33" y="59"/>
                    </a:cubicBezTo>
                    <a:cubicBezTo>
                      <a:pt x="33" y="59"/>
                      <a:pt x="33" y="58"/>
                      <a:pt x="33" y="57"/>
                    </a:cubicBezTo>
                    <a:cubicBezTo>
                      <a:pt x="37" y="43"/>
                      <a:pt x="43" y="30"/>
                      <a:pt x="47" y="16"/>
                    </a:cubicBezTo>
                    <a:cubicBezTo>
                      <a:pt x="49" y="6"/>
                      <a:pt x="55" y="5"/>
                      <a:pt x="63" y="5"/>
                    </a:cubicBezTo>
                    <a:cubicBezTo>
                      <a:pt x="76" y="5"/>
                      <a:pt x="74" y="13"/>
                      <a:pt x="70" y="21"/>
                    </a:cubicBezTo>
                    <a:cubicBezTo>
                      <a:pt x="68" y="46"/>
                      <a:pt x="53" y="69"/>
                      <a:pt x="55" y="96"/>
                    </a:cubicBezTo>
                    <a:cubicBezTo>
                      <a:pt x="54" y="99"/>
                      <a:pt x="52" y="101"/>
                      <a:pt x="50" y="103"/>
                    </a:cubicBezTo>
                    <a:cubicBezTo>
                      <a:pt x="46" y="105"/>
                      <a:pt x="43" y="106"/>
                      <a:pt x="39" y="107"/>
                    </a:cubicBezTo>
                    <a:cubicBezTo>
                      <a:pt x="15" y="102"/>
                      <a:pt x="3" y="83"/>
                      <a:pt x="8" y="57"/>
                    </a:cubicBezTo>
                    <a:cubicBezTo>
                      <a:pt x="9" y="49"/>
                      <a:pt x="13" y="42"/>
                      <a:pt x="11" y="34"/>
                    </a:cubicBezTo>
                    <a:close/>
                  </a:path>
                </a:pathLst>
              </a:custGeom>
              <a:solidFill>
                <a:srgbClr val="EDD5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2" name="Freeform 682">
                <a:extLst>
                  <a:ext uri="{FF2B5EF4-FFF2-40B4-BE49-F238E27FC236}">
                    <a16:creationId xmlns:a16="http://schemas.microsoft.com/office/drawing/2014/main" id="{5901AB08-5179-452E-B588-9259D0C9EC0A}"/>
                  </a:ext>
                </a:extLst>
              </p:cNvPr>
              <p:cNvSpPr>
                <a:spLocks/>
              </p:cNvSpPr>
              <p:nvPr/>
            </p:nvSpPr>
            <p:spPr bwMode="auto">
              <a:xfrm>
                <a:off x="978" y="719"/>
                <a:ext cx="186" cy="271"/>
              </a:xfrm>
              <a:custGeom>
                <a:avLst/>
                <a:gdLst>
                  <a:gd name="T0" fmla="*/ 158 w 166"/>
                  <a:gd name="T1" fmla="*/ 140 h 241"/>
                  <a:gd name="T2" fmla="*/ 147 w 166"/>
                  <a:gd name="T3" fmla="*/ 161 h 241"/>
                  <a:gd name="T4" fmla="*/ 116 w 166"/>
                  <a:gd name="T5" fmla="*/ 214 h 241"/>
                  <a:gd name="T6" fmla="*/ 102 w 166"/>
                  <a:gd name="T7" fmla="*/ 239 h 241"/>
                  <a:gd name="T8" fmla="*/ 82 w 166"/>
                  <a:gd name="T9" fmla="*/ 233 h 241"/>
                  <a:gd name="T10" fmla="*/ 116 w 166"/>
                  <a:gd name="T11" fmla="*/ 188 h 241"/>
                  <a:gd name="T12" fmla="*/ 117 w 166"/>
                  <a:gd name="T13" fmla="*/ 159 h 241"/>
                  <a:gd name="T14" fmla="*/ 0 w 166"/>
                  <a:gd name="T15" fmla="*/ 0 h 241"/>
                  <a:gd name="T16" fmla="*/ 122 w 166"/>
                  <a:gd name="T17" fmla="*/ 136 h 241"/>
                  <a:gd name="T18" fmla="*/ 113 w 166"/>
                  <a:gd name="T19" fmla="*/ 132 h 241"/>
                  <a:gd name="T20" fmla="*/ 124 w 166"/>
                  <a:gd name="T21" fmla="*/ 150 h 241"/>
                  <a:gd name="T22" fmla="*/ 122 w 166"/>
                  <a:gd name="T23" fmla="*/ 136 h 241"/>
                  <a:gd name="T24" fmla="*/ 140 w 166"/>
                  <a:gd name="T25" fmla="*/ 159 h 241"/>
                  <a:gd name="T26" fmla="*/ 144 w 166"/>
                  <a:gd name="T27" fmla="*/ 128 h 241"/>
                  <a:gd name="T28" fmla="*/ 158 w 166"/>
                  <a:gd name="T29" fmla="*/ 140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6" h="241">
                    <a:moveTo>
                      <a:pt x="158" y="140"/>
                    </a:moveTo>
                    <a:cubicBezTo>
                      <a:pt x="166" y="153"/>
                      <a:pt x="150" y="154"/>
                      <a:pt x="147" y="161"/>
                    </a:cubicBezTo>
                    <a:cubicBezTo>
                      <a:pt x="138" y="180"/>
                      <a:pt x="125" y="195"/>
                      <a:pt x="116" y="214"/>
                    </a:cubicBezTo>
                    <a:cubicBezTo>
                      <a:pt x="112" y="222"/>
                      <a:pt x="97" y="226"/>
                      <a:pt x="102" y="239"/>
                    </a:cubicBezTo>
                    <a:cubicBezTo>
                      <a:pt x="94" y="241"/>
                      <a:pt x="87" y="240"/>
                      <a:pt x="82" y="233"/>
                    </a:cubicBezTo>
                    <a:cubicBezTo>
                      <a:pt x="93" y="218"/>
                      <a:pt x="104" y="203"/>
                      <a:pt x="116" y="188"/>
                    </a:cubicBezTo>
                    <a:cubicBezTo>
                      <a:pt x="123" y="179"/>
                      <a:pt x="123" y="171"/>
                      <a:pt x="117" y="159"/>
                    </a:cubicBezTo>
                    <a:cubicBezTo>
                      <a:pt x="89" y="98"/>
                      <a:pt x="47" y="47"/>
                      <a:pt x="0" y="0"/>
                    </a:cubicBezTo>
                    <a:cubicBezTo>
                      <a:pt x="52" y="36"/>
                      <a:pt x="86" y="87"/>
                      <a:pt x="122" y="136"/>
                    </a:cubicBezTo>
                    <a:cubicBezTo>
                      <a:pt x="118" y="138"/>
                      <a:pt x="115" y="137"/>
                      <a:pt x="113" y="132"/>
                    </a:cubicBezTo>
                    <a:cubicBezTo>
                      <a:pt x="115" y="138"/>
                      <a:pt x="118" y="142"/>
                      <a:pt x="124" y="150"/>
                    </a:cubicBezTo>
                    <a:cubicBezTo>
                      <a:pt x="119" y="142"/>
                      <a:pt x="119" y="139"/>
                      <a:pt x="122" y="136"/>
                    </a:cubicBezTo>
                    <a:cubicBezTo>
                      <a:pt x="132" y="140"/>
                      <a:pt x="131" y="153"/>
                      <a:pt x="140" y="159"/>
                    </a:cubicBezTo>
                    <a:cubicBezTo>
                      <a:pt x="149" y="149"/>
                      <a:pt x="153" y="140"/>
                      <a:pt x="144" y="128"/>
                    </a:cubicBezTo>
                    <a:cubicBezTo>
                      <a:pt x="155" y="124"/>
                      <a:pt x="155" y="133"/>
                      <a:pt x="158" y="140"/>
                    </a:cubicBezTo>
                    <a:close/>
                  </a:path>
                </a:pathLst>
              </a:custGeom>
              <a:solidFill>
                <a:srgbClr val="7659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3" name="Freeform 683">
                <a:extLst>
                  <a:ext uri="{FF2B5EF4-FFF2-40B4-BE49-F238E27FC236}">
                    <a16:creationId xmlns:a16="http://schemas.microsoft.com/office/drawing/2014/main" id="{B7B52575-840D-4839-B491-ECFB0B982DA5}"/>
                  </a:ext>
                </a:extLst>
              </p:cNvPr>
              <p:cNvSpPr>
                <a:spLocks/>
              </p:cNvSpPr>
              <p:nvPr/>
            </p:nvSpPr>
            <p:spPr bwMode="auto">
              <a:xfrm>
                <a:off x="1333" y="1064"/>
                <a:ext cx="62" cy="145"/>
              </a:xfrm>
              <a:custGeom>
                <a:avLst/>
                <a:gdLst>
                  <a:gd name="T0" fmla="*/ 2 w 55"/>
                  <a:gd name="T1" fmla="*/ 81 h 129"/>
                  <a:gd name="T2" fmla="*/ 21 w 55"/>
                  <a:gd name="T3" fmla="*/ 5 h 129"/>
                  <a:gd name="T4" fmla="*/ 49 w 55"/>
                  <a:gd name="T5" fmla="*/ 28 h 129"/>
                  <a:gd name="T6" fmla="*/ 51 w 55"/>
                  <a:gd name="T7" fmla="*/ 46 h 129"/>
                  <a:gd name="T8" fmla="*/ 30 w 55"/>
                  <a:gd name="T9" fmla="*/ 118 h 129"/>
                  <a:gd name="T10" fmla="*/ 11 w 55"/>
                  <a:gd name="T11" fmla="*/ 128 h 129"/>
                  <a:gd name="T12" fmla="*/ 11 w 55"/>
                  <a:gd name="T13" fmla="*/ 98 h 129"/>
                  <a:gd name="T14" fmla="*/ 8 w 55"/>
                  <a:gd name="T15" fmla="*/ 82 h 129"/>
                  <a:gd name="T16" fmla="*/ 22 w 55"/>
                  <a:gd name="T17" fmla="*/ 42 h 129"/>
                  <a:gd name="T18" fmla="*/ 2 w 55"/>
                  <a:gd name="T19" fmla="*/ 81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5" h="129">
                    <a:moveTo>
                      <a:pt x="2" y="81"/>
                    </a:moveTo>
                    <a:cubicBezTo>
                      <a:pt x="0" y="54"/>
                      <a:pt x="8" y="29"/>
                      <a:pt x="21" y="5"/>
                    </a:cubicBezTo>
                    <a:cubicBezTo>
                      <a:pt x="41" y="0"/>
                      <a:pt x="46" y="4"/>
                      <a:pt x="49" y="28"/>
                    </a:cubicBezTo>
                    <a:cubicBezTo>
                      <a:pt x="55" y="33"/>
                      <a:pt x="53" y="40"/>
                      <a:pt x="51" y="46"/>
                    </a:cubicBezTo>
                    <a:cubicBezTo>
                      <a:pt x="44" y="70"/>
                      <a:pt x="40" y="95"/>
                      <a:pt x="30" y="118"/>
                    </a:cubicBezTo>
                    <a:cubicBezTo>
                      <a:pt x="21" y="116"/>
                      <a:pt x="21" y="129"/>
                      <a:pt x="11" y="128"/>
                    </a:cubicBezTo>
                    <a:cubicBezTo>
                      <a:pt x="8" y="118"/>
                      <a:pt x="18" y="108"/>
                      <a:pt x="11" y="98"/>
                    </a:cubicBezTo>
                    <a:cubicBezTo>
                      <a:pt x="5" y="93"/>
                      <a:pt x="8" y="88"/>
                      <a:pt x="8" y="82"/>
                    </a:cubicBezTo>
                    <a:cubicBezTo>
                      <a:pt x="22" y="72"/>
                      <a:pt x="18" y="55"/>
                      <a:pt x="22" y="42"/>
                    </a:cubicBezTo>
                    <a:cubicBezTo>
                      <a:pt x="15" y="54"/>
                      <a:pt x="26" y="76"/>
                      <a:pt x="2" y="81"/>
                    </a:cubicBezTo>
                    <a:close/>
                  </a:path>
                </a:pathLst>
              </a:custGeom>
              <a:solidFill>
                <a:srgbClr val="C7AB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4" name="Freeform 684">
                <a:extLst>
                  <a:ext uri="{FF2B5EF4-FFF2-40B4-BE49-F238E27FC236}">
                    <a16:creationId xmlns:a16="http://schemas.microsoft.com/office/drawing/2014/main" id="{C3F82046-E740-4447-A9EA-5FF3543EA63D}"/>
                  </a:ext>
                </a:extLst>
              </p:cNvPr>
              <p:cNvSpPr>
                <a:spLocks/>
              </p:cNvSpPr>
              <p:nvPr/>
            </p:nvSpPr>
            <p:spPr bwMode="auto">
              <a:xfrm>
                <a:off x="1367" y="1083"/>
                <a:ext cx="40" cy="114"/>
              </a:xfrm>
              <a:custGeom>
                <a:avLst/>
                <a:gdLst>
                  <a:gd name="T0" fmla="*/ 0 w 36"/>
                  <a:gd name="T1" fmla="*/ 101 h 101"/>
                  <a:gd name="T2" fmla="*/ 17 w 36"/>
                  <a:gd name="T3" fmla="*/ 22 h 101"/>
                  <a:gd name="T4" fmla="*/ 19 w 36"/>
                  <a:gd name="T5" fmla="*/ 11 h 101"/>
                  <a:gd name="T6" fmla="*/ 26 w 36"/>
                  <a:gd name="T7" fmla="*/ 12 h 101"/>
                  <a:gd name="T8" fmla="*/ 19 w 36"/>
                  <a:gd name="T9" fmla="*/ 83 h 101"/>
                  <a:gd name="T10" fmla="*/ 15 w 36"/>
                  <a:gd name="T11" fmla="*/ 72 h 101"/>
                  <a:gd name="T12" fmla="*/ 22 w 36"/>
                  <a:gd name="T13" fmla="*/ 45 h 101"/>
                  <a:gd name="T14" fmla="*/ 9 w 36"/>
                  <a:gd name="T15" fmla="*/ 92 h 101"/>
                  <a:gd name="T16" fmla="*/ 0 w 36"/>
                  <a:gd name="T17" fmla="*/ 10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6" h="101">
                    <a:moveTo>
                      <a:pt x="0" y="101"/>
                    </a:moveTo>
                    <a:cubicBezTo>
                      <a:pt x="0" y="74"/>
                      <a:pt x="12" y="49"/>
                      <a:pt x="17" y="22"/>
                    </a:cubicBezTo>
                    <a:cubicBezTo>
                      <a:pt x="18" y="18"/>
                      <a:pt x="19" y="15"/>
                      <a:pt x="19" y="11"/>
                    </a:cubicBezTo>
                    <a:cubicBezTo>
                      <a:pt x="24" y="0"/>
                      <a:pt x="25" y="10"/>
                      <a:pt x="26" y="12"/>
                    </a:cubicBezTo>
                    <a:cubicBezTo>
                      <a:pt x="36" y="37"/>
                      <a:pt x="32" y="60"/>
                      <a:pt x="19" y="83"/>
                    </a:cubicBezTo>
                    <a:cubicBezTo>
                      <a:pt x="10" y="83"/>
                      <a:pt x="14" y="76"/>
                      <a:pt x="15" y="72"/>
                    </a:cubicBezTo>
                    <a:cubicBezTo>
                      <a:pt x="17" y="62"/>
                      <a:pt x="22" y="53"/>
                      <a:pt x="22" y="45"/>
                    </a:cubicBezTo>
                    <a:cubicBezTo>
                      <a:pt x="18" y="59"/>
                      <a:pt x="15" y="76"/>
                      <a:pt x="9" y="92"/>
                    </a:cubicBezTo>
                    <a:cubicBezTo>
                      <a:pt x="6" y="95"/>
                      <a:pt x="3" y="98"/>
                      <a:pt x="0" y="101"/>
                    </a:cubicBezTo>
                    <a:close/>
                  </a:path>
                </a:pathLst>
              </a:custGeom>
              <a:solidFill>
                <a:srgbClr val="E7D5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5" name="Freeform 685">
                <a:extLst>
                  <a:ext uri="{FF2B5EF4-FFF2-40B4-BE49-F238E27FC236}">
                    <a16:creationId xmlns:a16="http://schemas.microsoft.com/office/drawing/2014/main" id="{C0C86735-5C58-436A-A010-76B9DC2E4C26}"/>
                  </a:ext>
                </a:extLst>
              </p:cNvPr>
              <p:cNvSpPr>
                <a:spLocks/>
              </p:cNvSpPr>
              <p:nvPr/>
            </p:nvSpPr>
            <p:spPr bwMode="auto">
              <a:xfrm>
                <a:off x="1127" y="868"/>
                <a:ext cx="53" cy="124"/>
              </a:xfrm>
              <a:custGeom>
                <a:avLst/>
                <a:gdLst>
                  <a:gd name="T0" fmla="*/ 41 w 47"/>
                  <a:gd name="T1" fmla="*/ 13 h 111"/>
                  <a:gd name="T2" fmla="*/ 36 w 47"/>
                  <a:gd name="T3" fmla="*/ 32 h 111"/>
                  <a:gd name="T4" fmla="*/ 16 w 47"/>
                  <a:gd name="T5" fmla="*/ 87 h 111"/>
                  <a:gd name="T6" fmla="*/ 17 w 47"/>
                  <a:gd name="T7" fmla="*/ 111 h 111"/>
                  <a:gd name="T8" fmla="*/ 0 w 47"/>
                  <a:gd name="T9" fmla="*/ 107 h 111"/>
                  <a:gd name="T10" fmla="*/ 30 w 47"/>
                  <a:gd name="T11" fmla="*/ 28 h 111"/>
                  <a:gd name="T12" fmla="*/ 37 w 47"/>
                  <a:gd name="T13" fmla="*/ 0 h 111"/>
                  <a:gd name="T14" fmla="*/ 41 w 47"/>
                  <a:gd name="T15" fmla="*/ 13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7" h="111">
                    <a:moveTo>
                      <a:pt x="41" y="13"/>
                    </a:moveTo>
                    <a:cubicBezTo>
                      <a:pt x="40" y="20"/>
                      <a:pt x="40" y="27"/>
                      <a:pt x="36" y="32"/>
                    </a:cubicBezTo>
                    <a:cubicBezTo>
                      <a:pt x="24" y="49"/>
                      <a:pt x="29" y="71"/>
                      <a:pt x="16" y="87"/>
                    </a:cubicBezTo>
                    <a:cubicBezTo>
                      <a:pt x="10" y="95"/>
                      <a:pt x="19" y="103"/>
                      <a:pt x="17" y="111"/>
                    </a:cubicBezTo>
                    <a:cubicBezTo>
                      <a:pt x="12" y="110"/>
                      <a:pt x="6" y="109"/>
                      <a:pt x="0" y="107"/>
                    </a:cubicBezTo>
                    <a:cubicBezTo>
                      <a:pt x="10" y="81"/>
                      <a:pt x="15" y="53"/>
                      <a:pt x="30" y="28"/>
                    </a:cubicBezTo>
                    <a:cubicBezTo>
                      <a:pt x="35" y="20"/>
                      <a:pt x="39" y="10"/>
                      <a:pt x="37" y="0"/>
                    </a:cubicBezTo>
                    <a:cubicBezTo>
                      <a:pt x="47" y="2"/>
                      <a:pt x="42" y="8"/>
                      <a:pt x="41" y="13"/>
                    </a:cubicBezTo>
                    <a:close/>
                  </a:path>
                </a:pathLst>
              </a:custGeom>
              <a:solidFill>
                <a:srgbClr val="9879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6" name="Freeform 686">
                <a:extLst>
                  <a:ext uri="{FF2B5EF4-FFF2-40B4-BE49-F238E27FC236}">
                    <a16:creationId xmlns:a16="http://schemas.microsoft.com/office/drawing/2014/main" id="{CCC92726-0D9D-483D-973B-9C2C2E66EAC2}"/>
                  </a:ext>
                </a:extLst>
              </p:cNvPr>
              <p:cNvSpPr>
                <a:spLocks/>
              </p:cNvSpPr>
              <p:nvPr/>
            </p:nvSpPr>
            <p:spPr bwMode="auto">
              <a:xfrm>
                <a:off x="898" y="913"/>
                <a:ext cx="101" cy="117"/>
              </a:xfrm>
              <a:custGeom>
                <a:avLst/>
                <a:gdLst>
                  <a:gd name="T0" fmla="*/ 5 w 90"/>
                  <a:gd name="T1" fmla="*/ 10 h 104"/>
                  <a:gd name="T2" fmla="*/ 13 w 90"/>
                  <a:gd name="T3" fmla="*/ 3 h 104"/>
                  <a:gd name="T4" fmla="*/ 90 w 90"/>
                  <a:gd name="T5" fmla="*/ 103 h 104"/>
                  <a:gd name="T6" fmla="*/ 84 w 90"/>
                  <a:gd name="T7" fmla="*/ 104 h 104"/>
                  <a:gd name="T8" fmla="*/ 38 w 90"/>
                  <a:gd name="T9" fmla="*/ 41 h 104"/>
                  <a:gd name="T10" fmla="*/ 5 w 90"/>
                  <a:gd name="T11" fmla="*/ 10 h 104"/>
                </a:gdLst>
                <a:ahLst/>
                <a:cxnLst>
                  <a:cxn ang="0">
                    <a:pos x="T0" y="T1"/>
                  </a:cxn>
                  <a:cxn ang="0">
                    <a:pos x="T2" y="T3"/>
                  </a:cxn>
                  <a:cxn ang="0">
                    <a:pos x="T4" y="T5"/>
                  </a:cxn>
                  <a:cxn ang="0">
                    <a:pos x="T6" y="T7"/>
                  </a:cxn>
                  <a:cxn ang="0">
                    <a:pos x="T8" y="T9"/>
                  </a:cxn>
                  <a:cxn ang="0">
                    <a:pos x="T10" y="T11"/>
                  </a:cxn>
                </a:cxnLst>
                <a:rect l="0" t="0" r="r" b="b"/>
                <a:pathLst>
                  <a:path w="90" h="104">
                    <a:moveTo>
                      <a:pt x="5" y="10"/>
                    </a:moveTo>
                    <a:cubicBezTo>
                      <a:pt x="20" y="14"/>
                      <a:pt x="0" y="0"/>
                      <a:pt x="13" y="3"/>
                    </a:cubicBezTo>
                    <a:cubicBezTo>
                      <a:pt x="39" y="33"/>
                      <a:pt x="68" y="66"/>
                      <a:pt x="90" y="103"/>
                    </a:cubicBezTo>
                    <a:cubicBezTo>
                      <a:pt x="88" y="104"/>
                      <a:pt x="86" y="104"/>
                      <a:pt x="84" y="104"/>
                    </a:cubicBezTo>
                    <a:cubicBezTo>
                      <a:pt x="69" y="84"/>
                      <a:pt x="52" y="63"/>
                      <a:pt x="38" y="41"/>
                    </a:cubicBezTo>
                    <a:cubicBezTo>
                      <a:pt x="29" y="28"/>
                      <a:pt x="9" y="28"/>
                      <a:pt x="5" y="10"/>
                    </a:cubicBezTo>
                    <a:close/>
                  </a:path>
                </a:pathLst>
              </a:custGeom>
              <a:solidFill>
                <a:srgbClr val="6449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7" name="Freeform 687">
                <a:extLst>
                  <a:ext uri="{FF2B5EF4-FFF2-40B4-BE49-F238E27FC236}">
                    <a16:creationId xmlns:a16="http://schemas.microsoft.com/office/drawing/2014/main" id="{8851B3F3-5F9D-4744-B6DE-D463F321EA2D}"/>
                  </a:ext>
                </a:extLst>
              </p:cNvPr>
              <p:cNvSpPr>
                <a:spLocks/>
              </p:cNvSpPr>
              <p:nvPr/>
            </p:nvSpPr>
            <p:spPr bwMode="auto">
              <a:xfrm>
                <a:off x="1295" y="1160"/>
                <a:ext cx="48" cy="65"/>
              </a:xfrm>
              <a:custGeom>
                <a:avLst/>
                <a:gdLst>
                  <a:gd name="T0" fmla="*/ 24 w 43"/>
                  <a:gd name="T1" fmla="*/ 4 h 58"/>
                  <a:gd name="T2" fmla="*/ 32 w 43"/>
                  <a:gd name="T3" fmla="*/ 0 h 58"/>
                  <a:gd name="T4" fmla="*/ 42 w 43"/>
                  <a:gd name="T5" fmla="*/ 5 h 58"/>
                  <a:gd name="T6" fmla="*/ 39 w 43"/>
                  <a:gd name="T7" fmla="*/ 39 h 58"/>
                  <a:gd name="T8" fmla="*/ 0 w 43"/>
                  <a:gd name="T9" fmla="*/ 44 h 58"/>
                  <a:gd name="T10" fmla="*/ 12 w 43"/>
                  <a:gd name="T11" fmla="*/ 12 h 58"/>
                  <a:gd name="T12" fmla="*/ 17 w 43"/>
                  <a:gd name="T13" fmla="*/ 11 h 58"/>
                  <a:gd name="T14" fmla="*/ 23 w 43"/>
                  <a:gd name="T15" fmla="*/ 19 h 58"/>
                  <a:gd name="T16" fmla="*/ 25 w 43"/>
                  <a:gd name="T17" fmla="*/ 11 h 58"/>
                  <a:gd name="T18" fmla="*/ 24 w 43"/>
                  <a:gd name="T19" fmla="*/ 4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 h="58">
                    <a:moveTo>
                      <a:pt x="24" y="4"/>
                    </a:moveTo>
                    <a:cubicBezTo>
                      <a:pt x="26" y="1"/>
                      <a:pt x="29" y="0"/>
                      <a:pt x="32" y="0"/>
                    </a:cubicBezTo>
                    <a:cubicBezTo>
                      <a:pt x="35" y="2"/>
                      <a:pt x="40" y="1"/>
                      <a:pt x="42" y="5"/>
                    </a:cubicBezTo>
                    <a:cubicBezTo>
                      <a:pt x="43" y="16"/>
                      <a:pt x="30" y="27"/>
                      <a:pt x="39" y="39"/>
                    </a:cubicBezTo>
                    <a:cubicBezTo>
                      <a:pt x="28" y="58"/>
                      <a:pt x="13" y="45"/>
                      <a:pt x="0" y="44"/>
                    </a:cubicBezTo>
                    <a:cubicBezTo>
                      <a:pt x="14" y="37"/>
                      <a:pt x="7" y="23"/>
                      <a:pt x="12" y="12"/>
                    </a:cubicBezTo>
                    <a:cubicBezTo>
                      <a:pt x="13" y="11"/>
                      <a:pt x="15" y="11"/>
                      <a:pt x="17" y="11"/>
                    </a:cubicBezTo>
                    <a:cubicBezTo>
                      <a:pt x="20" y="14"/>
                      <a:pt x="19" y="20"/>
                      <a:pt x="23" y="19"/>
                    </a:cubicBezTo>
                    <a:cubicBezTo>
                      <a:pt x="26" y="19"/>
                      <a:pt x="25" y="14"/>
                      <a:pt x="25" y="11"/>
                    </a:cubicBezTo>
                    <a:cubicBezTo>
                      <a:pt x="24" y="9"/>
                      <a:pt x="24" y="6"/>
                      <a:pt x="24" y="4"/>
                    </a:cubicBezTo>
                    <a:close/>
                  </a:path>
                </a:pathLst>
              </a:custGeom>
              <a:solidFill>
                <a:srgbClr val="B69D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8" name="Freeform 688">
                <a:extLst>
                  <a:ext uri="{FF2B5EF4-FFF2-40B4-BE49-F238E27FC236}">
                    <a16:creationId xmlns:a16="http://schemas.microsoft.com/office/drawing/2014/main" id="{9E1CC697-5DB5-47E8-8347-707D1069835E}"/>
                  </a:ext>
                </a:extLst>
              </p:cNvPr>
              <p:cNvSpPr>
                <a:spLocks/>
              </p:cNvSpPr>
              <p:nvPr/>
            </p:nvSpPr>
            <p:spPr bwMode="auto">
              <a:xfrm>
                <a:off x="904" y="961"/>
                <a:ext cx="84" cy="100"/>
              </a:xfrm>
              <a:custGeom>
                <a:avLst/>
                <a:gdLst>
                  <a:gd name="T0" fmla="*/ 0 w 75"/>
                  <a:gd name="T1" fmla="*/ 4 h 89"/>
                  <a:gd name="T2" fmla="*/ 5 w 75"/>
                  <a:gd name="T3" fmla="*/ 0 h 89"/>
                  <a:gd name="T4" fmla="*/ 63 w 75"/>
                  <a:gd name="T5" fmla="*/ 71 h 89"/>
                  <a:gd name="T6" fmla="*/ 75 w 75"/>
                  <a:gd name="T7" fmla="*/ 80 h 89"/>
                  <a:gd name="T8" fmla="*/ 67 w 75"/>
                  <a:gd name="T9" fmla="*/ 89 h 89"/>
                  <a:gd name="T10" fmla="*/ 0 w 75"/>
                  <a:gd name="T11" fmla="*/ 4 h 89"/>
                </a:gdLst>
                <a:ahLst/>
                <a:cxnLst>
                  <a:cxn ang="0">
                    <a:pos x="T0" y="T1"/>
                  </a:cxn>
                  <a:cxn ang="0">
                    <a:pos x="T2" y="T3"/>
                  </a:cxn>
                  <a:cxn ang="0">
                    <a:pos x="T4" y="T5"/>
                  </a:cxn>
                  <a:cxn ang="0">
                    <a:pos x="T6" y="T7"/>
                  </a:cxn>
                  <a:cxn ang="0">
                    <a:pos x="T8" y="T9"/>
                  </a:cxn>
                  <a:cxn ang="0">
                    <a:pos x="T10" y="T11"/>
                  </a:cxn>
                </a:cxnLst>
                <a:rect l="0" t="0" r="r" b="b"/>
                <a:pathLst>
                  <a:path w="75" h="89">
                    <a:moveTo>
                      <a:pt x="0" y="4"/>
                    </a:moveTo>
                    <a:cubicBezTo>
                      <a:pt x="2" y="3"/>
                      <a:pt x="3" y="2"/>
                      <a:pt x="5" y="0"/>
                    </a:cubicBezTo>
                    <a:cubicBezTo>
                      <a:pt x="29" y="20"/>
                      <a:pt x="43" y="47"/>
                      <a:pt x="63" y="71"/>
                    </a:cubicBezTo>
                    <a:cubicBezTo>
                      <a:pt x="66" y="75"/>
                      <a:pt x="67" y="83"/>
                      <a:pt x="75" y="80"/>
                    </a:cubicBezTo>
                    <a:cubicBezTo>
                      <a:pt x="75" y="85"/>
                      <a:pt x="72" y="88"/>
                      <a:pt x="67" y="89"/>
                    </a:cubicBezTo>
                    <a:cubicBezTo>
                      <a:pt x="48" y="59"/>
                      <a:pt x="26" y="30"/>
                      <a:pt x="0" y="4"/>
                    </a:cubicBezTo>
                    <a:close/>
                  </a:path>
                </a:pathLst>
              </a:custGeom>
              <a:solidFill>
                <a:srgbClr val="553F3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9" name="Freeform 689">
                <a:extLst>
                  <a:ext uri="{FF2B5EF4-FFF2-40B4-BE49-F238E27FC236}">
                    <a16:creationId xmlns:a16="http://schemas.microsoft.com/office/drawing/2014/main" id="{97BA7788-F558-43E6-8400-E3F2C6070208}"/>
                  </a:ext>
                </a:extLst>
              </p:cNvPr>
              <p:cNvSpPr>
                <a:spLocks/>
              </p:cNvSpPr>
              <p:nvPr/>
            </p:nvSpPr>
            <p:spPr bwMode="auto">
              <a:xfrm>
                <a:off x="905" y="995"/>
                <a:ext cx="71" cy="85"/>
              </a:xfrm>
              <a:custGeom>
                <a:avLst/>
                <a:gdLst>
                  <a:gd name="T0" fmla="*/ 4 w 63"/>
                  <a:gd name="T1" fmla="*/ 11 h 76"/>
                  <a:gd name="T2" fmla="*/ 10 w 63"/>
                  <a:gd name="T3" fmla="*/ 7 h 76"/>
                  <a:gd name="T4" fmla="*/ 53 w 63"/>
                  <a:gd name="T5" fmla="*/ 60 h 76"/>
                  <a:gd name="T6" fmla="*/ 63 w 63"/>
                  <a:gd name="T7" fmla="*/ 70 h 76"/>
                  <a:gd name="T8" fmla="*/ 54 w 63"/>
                  <a:gd name="T9" fmla="*/ 76 h 76"/>
                  <a:gd name="T10" fmla="*/ 4 w 63"/>
                  <a:gd name="T11" fmla="*/ 11 h 76"/>
                </a:gdLst>
                <a:ahLst/>
                <a:cxnLst>
                  <a:cxn ang="0">
                    <a:pos x="T0" y="T1"/>
                  </a:cxn>
                  <a:cxn ang="0">
                    <a:pos x="T2" y="T3"/>
                  </a:cxn>
                  <a:cxn ang="0">
                    <a:pos x="T4" y="T5"/>
                  </a:cxn>
                  <a:cxn ang="0">
                    <a:pos x="T6" y="T7"/>
                  </a:cxn>
                  <a:cxn ang="0">
                    <a:pos x="T8" y="T9"/>
                  </a:cxn>
                  <a:cxn ang="0">
                    <a:pos x="T10" y="T11"/>
                  </a:cxn>
                </a:cxnLst>
                <a:rect l="0" t="0" r="r" b="b"/>
                <a:pathLst>
                  <a:path w="63" h="76">
                    <a:moveTo>
                      <a:pt x="4" y="11"/>
                    </a:moveTo>
                    <a:cubicBezTo>
                      <a:pt x="0" y="0"/>
                      <a:pt x="4" y="0"/>
                      <a:pt x="10" y="7"/>
                    </a:cubicBezTo>
                    <a:cubicBezTo>
                      <a:pt x="26" y="23"/>
                      <a:pt x="41" y="40"/>
                      <a:pt x="53" y="60"/>
                    </a:cubicBezTo>
                    <a:cubicBezTo>
                      <a:pt x="55" y="64"/>
                      <a:pt x="54" y="72"/>
                      <a:pt x="63" y="70"/>
                    </a:cubicBezTo>
                    <a:cubicBezTo>
                      <a:pt x="62" y="74"/>
                      <a:pt x="58" y="75"/>
                      <a:pt x="54" y="76"/>
                    </a:cubicBezTo>
                    <a:cubicBezTo>
                      <a:pt x="40" y="52"/>
                      <a:pt x="25" y="29"/>
                      <a:pt x="4" y="11"/>
                    </a:cubicBezTo>
                    <a:close/>
                  </a:path>
                </a:pathLst>
              </a:custGeom>
              <a:solidFill>
                <a:srgbClr val="684F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0" name="Freeform 690">
                <a:extLst>
                  <a:ext uri="{FF2B5EF4-FFF2-40B4-BE49-F238E27FC236}">
                    <a16:creationId xmlns:a16="http://schemas.microsoft.com/office/drawing/2014/main" id="{7D0495BA-8151-4592-85DF-2CD3C1EC8D55}"/>
                  </a:ext>
                </a:extLst>
              </p:cNvPr>
              <p:cNvSpPr>
                <a:spLocks/>
              </p:cNvSpPr>
              <p:nvPr/>
            </p:nvSpPr>
            <p:spPr bwMode="auto">
              <a:xfrm>
                <a:off x="1308" y="1045"/>
                <a:ext cx="43" cy="80"/>
              </a:xfrm>
              <a:custGeom>
                <a:avLst/>
                <a:gdLst>
                  <a:gd name="T0" fmla="*/ 36 w 38"/>
                  <a:gd name="T1" fmla="*/ 6 h 71"/>
                  <a:gd name="T2" fmla="*/ 36 w 38"/>
                  <a:gd name="T3" fmla="*/ 14 h 71"/>
                  <a:gd name="T4" fmla="*/ 23 w 38"/>
                  <a:gd name="T5" fmla="*/ 19 h 71"/>
                  <a:gd name="T6" fmla="*/ 0 w 38"/>
                  <a:gd name="T7" fmla="*/ 71 h 71"/>
                  <a:gd name="T8" fmla="*/ 19 w 38"/>
                  <a:gd name="T9" fmla="*/ 3 h 71"/>
                  <a:gd name="T10" fmla="*/ 36 w 38"/>
                  <a:gd name="T11" fmla="*/ 6 h 71"/>
                </a:gdLst>
                <a:ahLst/>
                <a:cxnLst>
                  <a:cxn ang="0">
                    <a:pos x="T0" y="T1"/>
                  </a:cxn>
                  <a:cxn ang="0">
                    <a:pos x="T2" y="T3"/>
                  </a:cxn>
                  <a:cxn ang="0">
                    <a:pos x="T4" y="T5"/>
                  </a:cxn>
                  <a:cxn ang="0">
                    <a:pos x="T6" y="T7"/>
                  </a:cxn>
                  <a:cxn ang="0">
                    <a:pos x="T8" y="T9"/>
                  </a:cxn>
                  <a:cxn ang="0">
                    <a:pos x="T10" y="T11"/>
                  </a:cxn>
                </a:cxnLst>
                <a:rect l="0" t="0" r="r" b="b"/>
                <a:pathLst>
                  <a:path w="38" h="71">
                    <a:moveTo>
                      <a:pt x="36" y="6"/>
                    </a:moveTo>
                    <a:cubicBezTo>
                      <a:pt x="35" y="9"/>
                      <a:pt x="38" y="17"/>
                      <a:pt x="36" y="14"/>
                    </a:cubicBezTo>
                    <a:cubicBezTo>
                      <a:pt x="25" y="2"/>
                      <a:pt x="26" y="13"/>
                      <a:pt x="23" y="19"/>
                    </a:cubicBezTo>
                    <a:cubicBezTo>
                      <a:pt x="17" y="37"/>
                      <a:pt x="10" y="54"/>
                      <a:pt x="0" y="71"/>
                    </a:cubicBezTo>
                    <a:cubicBezTo>
                      <a:pt x="6" y="48"/>
                      <a:pt x="13" y="26"/>
                      <a:pt x="19" y="3"/>
                    </a:cubicBezTo>
                    <a:cubicBezTo>
                      <a:pt x="25" y="3"/>
                      <a:pt x="31" y="0"/>
                      <a:pt x="36" y="6"/>
                    </a:cubicBezTo>
                    <a:close/>
                  </a:path>
                </a:pathLst>
              </a:custGeom>
              <a:solidFill>
                <a:srgbClr val="9675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1" name="Freeform 691">
                <a:extLst>
                  <a:ext uri="{FF2B5EF4-FFF2-40B4-BE49-F238E27FC236}">
                    <a16:creationId xmlns:a16="http://schemas.microsoft.com/office/drawing/2014/main" id="{C26E8BE3-4AF9-46AC-9A24-E84BB3023FCB}"/>
                  </a:ext>
                </a:extLst>
              </p:cNvPr>
              <p:cNvSpPr>
                <a:spLocks/>
              </p:cNvSpPr>
              <p:nvPr/>
            </p:nvSpPr>
            <p:spPr bwMode="auto">
              <a:xfrm>
                <a:off x="963" y="917"/>
                <a:ext cx="54" cy="81"/>
              </a:xfrm>
              <a:custGeom>
                <a:avLst/>
                <a:gdLst>
                  <a:gd name="T0" fmla="*/ 43 w 48"/>
                  <a:gd name="T1" fmla="*/ 72 h 72"/>
                  <a:gd name="T2" fmla="*/ 4 w 48"/>
                  <a:gd name="T3" fmla="*/ 10 h 72"/>
                  <a:gd name="T4" fmla="*/ 9 w 48"/>
                  <a:gd name="T5" fmla="*/ 4 h 72"/>
                  <a:gd name="T6" fmla="*/ 14 w 48"/>
                  <a:gd name="T7" fmla="*/ 0 h 72"/>
                  <a:gd name="T8" fmla="*/ 48 w 48"/>
                  <a:gd name="T9" fmla="*/ 68 h 72"/>
                  <a:gd name="T10" fmla="*/ 43 w 48"/>
                  <a:gd name="T11" fmla="*/ 72 h 72"/>
                </a:gdLst>
                <a:ahLst/>
                <a:cxnLst>
                  <a:cxn ang="0">
                    <a:pos x="T0" y="T1"/>
                  </a:cxn>
                  <a:cxn ang="0">
                    <a:pos x="T2" y="T3"/>
                  </a:cxn>
                  <a:cxn ang="0">
                    <a:pos x="T4" y="T5"/>
                  </a:cxn>
                  <a:cxn ang="0">
                    <a:pos x="T6" y="T7"/>
                  </a:cxn>
                  <a:cxn ang="0">
                    <a:pos x="T8" y="T9"/>
                  </a:cxn>
                  <a:cxn ang="0">
                    <a:pos x="T10" y="T11"/>
                  </a:cxn>
                </a:cxnLst>
                <a:rect l="0" t="0" r="r" b="b"/>
                <a:pathLst>
                  <a:path w="48" h="72">
                    <a:moveTo>
                      <a:pt x="43" y="72"/>
                    </a:moveTo>
                    <a:cubicBezTo>
                      <a:pt x="28" y="53"/>
                      <a:pt x="16" y="32"/>
                      <a:pt x="4" y="10"/>
                    </a:cubicBezTo>
                    <a:cubicBezTo>
                      <a:pt x="0" y="2"/>
                      <a:pt x="8" y="6"/>
                      <a:pt x="9" y="4"/>
                    </a:cubicBezTo>
                    <a:cubicBezTo>
                      <a:pt x="11" y="3"/>
                      <a:pt x="13" y="1"/>
                      <a:pt x="14" y="0"/>
                    </a:cubicBezTo>
                    <a:cubicBezTo>
                      <a:pt x="16" y="27"/>
                      <a:pt x="33" y="47"/>
                      <a:pt x="48" y="68"/>
                    </a:cubicBezTo>
                    <a:cubicBezTo>
                      <a:pt x="46" y="69"/>
                      <a:pt x="45" y="71"/>
                      <a:pt x="43" y="72"/>
                    </a:cubicBezTo>
                    <a:close/>
                  </a:path>
                </a:pathLst>
              </a:custGeom>
              <a:solidFill>
                <a:srgbClr val="654F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2" name="Freeform 692">
                <a:extLst>
                  <a:ext uri="{FF2B5EF4-FFF2-40B4-BE49-F238E27FC236}">
                    <a16:creationId xmlns:a16="http://schemas.microsoft.com/office/drawing/2014/main" id="{1A9E972F-CEE5-4474-A222-A1C463E7CCB7}"/>
                  </a:ext>
                </a:extLst>
              </p:cNvPr>
              <p:cNvSpPr>
                <a:spLocks/>
              </p:cNvSpPr>
              <p:nvPr/>
            </p:nvSpPr>
            <p:spPr bwMode="auto">
              <a:xfrm>
                <a:off x="1389" y="1228"/>
                <a:ext cx="21" cy="53"/>
              </a:xfrm>
              <a:custGeom>
                <a:avLst/>
                <a:gdLst>
                  <a:gd name="T0" fmla="*/ 0 w 19"/>
                  <a:gd name="T1" fmla="*/ 47 h 47"/>
                  <a:gd name="T2" fmla="*/ 3 w 19"/>
                  <a:gd name="T3" fmla="*/ 3 h 47"/>
                  <a:gd name="T4" fmla="*/ 8 w 19"/>
                  <a:gd name="T5" fmla="*/ 0 h 47"/>
                  <a:gd name="T6" fmla="*/ 0 w 19"/>
                  <a:gd name="T7" fmla="*/ 47 h 47"/>
                </a:gdLst>
                <a:ahLst/>
                <a:cxnLst>
                  <a:cxn ang="0">
                    <a:pos x="T0" y="T1"/>
                  </a:cxn>
                  <a:cxn ang="0">
                    <a:pos x="T2" y="T3"/>
                  </a:cxn>
                  <a:cxn ang="0">
                    <a:pos x="T4" y="T5"/>
                  </a:cxn>
                  <a:cxn ang="0">
                    <a:pos x="T6" y="T7"/>
                  </a:cxn>
                </a:cxnLst>
                <a:rect l="0" t="0" r="r" b="b"/>
                <a:pathLst>
                  <a:path w="19" h="47">
                    <a:moveTo>
                      <a:pt x="0" y="47"/>
                    </a:moveTo>
                    <a:cubicBezTo>
                      <a:pt x="1" y="32"/>
                      <a:pt x="2" y="17"/>
                      <a:pt x="3" y="3"/>
                    </a:cubicBezTo>
                    <a:cubicBezTo>
                      <a:pt x="5" y="2"/>
                      <a:pt x="7" y="1"/>
                      <a:pt x="8" y="0"/>
                    </a:cubicBezTo>
                    <a:cubicBezTo>
                      <a:pt x="19" y="13"/>
                      <a:pt x="14" y="39"/>
                      <a:pt x="0" y="47"/>
                    </a:cubicBezTo>
                    <a:close/>
                  </a:path>
                </a:pathLst>
              </a:custGeom>
              <a:solidFill>
                <a:srgbClr val="F3DAB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3" name="Freeform 693">
                <a:extLst>
                  <a:ext uri="{FF2B5EF4-FFF2-40B4-BE49-F238E27FC236}">
                    <a16:creationId xmlns:a16="http://schemas.microsoft.com/office/drawing/2014/main" id="{AA8A9246-7BC8-44F1-BAFE-C9788316B521}"/>
                  </a:ext>
                </a:extLst>
              </p:cNvPr>
              <p:cNvSpPr>
                <a:spLocks/>
              </p:cNvSpPr>
              <p:nvPr/>
            </p:nvSpPr>
            <p:spPr bwMode="auto">
              <a:xfrm>
                <a:off x="1245" y="1059"/>
                <a:ext cx="27" cy="67"/>
              </a:xfrm>
              <a:custGeom>
                <a:avLst/>
                <a:gdLst>
                  <a:gd name="T0" fmla="*/ 24 w 24"/>
                  <a:gd name="T1" fmla="*/ 5 h 60"/>
                  <a:gd name="T2" fmla="*/ 0 w 24"/>
                  <a:gd name="T3" fmla="*/ 60 h 60"/>
                  <a:gd name="T4" fmla="*/ 16 w 24"/>
                  <a:gd name="T5" fmla="*/ 6 h 60"/>
                  <a:gd name="T6" fmla="*/ 24 w 24"/>
                  <a:gd name="T7" fmla="*/ 5 h 60"/>
                </a:gdLst>
                <a:ahLst/>
                <a:cxnLst>
                  <a:cxn ang="0">
                    <a:pos x="T0" y="T1"/>
                  </a:cxn>
                  <a:cxn ang="0">
                    <a:pos x="T2" y="T3"/>
                  </a:cxn>
                  <a:cxn ang="0">
                    <a:pos x="T4" y="T5"/>
                  </a:cxn>
                  <a:cxn ang="0">
                    <a:pos x="T6" y="T7"/>
                  </a:cxn>
                </a:cxnLst>
                <a:rect l="0" t="0" r="r" b="b"/>
                <a:pathLst>
                  <a:path w="24" h="60">
                    <a:moveTo>
                      <a:pt x="24" y="5"/>
                    </a:moveTo>
                    <a:cubicBezTo>
                      <a:pt x="18" y="25"/>
                      <a:pt x="13" y="44"/>
                      <a:pt x="0" y="60"/>
                    </a:cubicBezTo>
                    <a:cubicBezTo>
                      <a:pt x="5" y="42"/>
                      <a:pt x="11" y="24"/>
                      <a:pt x="16" y="6"/>
                    </a:cubicBezTo>
                    <a:cubicBezTo>
                      <a:pt x="18" y="0"/>
                      <a:pt x="21" y="6"/>
                      <a:pt x="24" y="5"/>
                    </a:cubicBezTo>
                    <a:close/>
                  </a:path>
                </a:pathLst>
              </a:custGeom>
              <a:solidFill>
                <a:srgbClr val="937B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4" name="Freeform 694">
                <a:extLst>
                  <a:ext uri="{FF2B5EF4-FFF2-40B4-BE49-F238E27FC236}">
                    <a16:creationId xmlns:a16="http://schemas.microsoft.com/office/drawing/2014/main" id="{B9F0C18B-7DA1-4DC4-869E-0DC990D45953}"/>
                  </a:ext>
                </a:extLst>
              </p:cNvPr>
              <p:cNvSpPr>
                <a:spLocks/>
              </p:cNvSpPr>
              <p:nvPr/>
            </p:nvSpPr>
            <p:spPr bwMode="auto">
              <a:xfrm>
                <a:off x="1376" y="1126"/>
                <a:ext cx="21" cy="61"/>
              </a:xfrm>
              <a:custGeom>
                <a:avLst/>
                <a:gdLst>
                  <a:gd name="T0" fmla="*/ 1 w 19"/>
                  <a:gd name="T1" fmla="*/ 54 h 54"/>
                  <a:gd name="T2" fmla="*/ 13 w 19"/>
                  <a:gd name="T3" fmla="*/ 0 h 54"/>
                  <a:gd name="T4" fmla="*/ 13 w 19"/>
                  <a:gd name="T5" fmla="*/ 25 h 54"/>
                  <a:gd name="T6" fmla="*/ 11 w 19"/>
                  <a:gd name="T7" fmla="*/ 45 h 54"/>
                  <a:gd name="T8" fmla="*/ 1 w 19"/>
                  <a:gd name="T9" fmla="*/ 54 h 54"/>
                </a:gdLst>
                <a:ahLst/>
                <a:cxnLst>
                  <a:cxn ang="0">
                    <a:pos x="T0" y="T1"/>
                  </a:cxn>
                  <a:cxn ang="0">
                    <a:pos x="T2" y="T3"/>
                  </a:cxn>
                  <a:cxn ang="0">
                    <a:pos x="T4" y="T5"/>
                  </a:cxn>
                  <a:cxn ang="0">
                    <a:pos x="T6" y="T7"/>
                  </a:cxn>
                  <a:cxn ang="0">
                    <a:pos x="T8" y="T9"/>
                  </a:cxn>
                </a:cxnLst>
                <a:rect l="0" t="0" r="r" b="b"/>
                <a:pathLst>
                  <a:path w="19" h="54">
                    <a:moveTo>
                      <a:pt x="1" y="54"/>
                    </a:moveTo>
                    <a:cubicBezTo>
                      <a:pt x="0" y="35"/>
                      <a:pt x="12" y="19"/>
                      <a:pt x="13" y="0"/>
                    </a:cubicBezTo>
                    <a:cubicBezTo>
                      <a:pt x="19" y="9"/>
                      <a:pt x="15" y="17"/>
                      <a:pt x="13" y="25"/>
                    </a:cubicBezTo>
                    <a:cubicBezTo>
                      <a:pt x="12" y="32"/>
                      <a:pt x="4" y="38"/>
                      <a:pt x="11" y="45"/>
                    </a:cubicBezTo>
                    <a:cubicBezTo>
                      <a:pt x="10" y="51"/>
                      <a:pt x="5" y="52"/>
                      <a:pt x="1" y="54"/>
                    </a:cubicBezTo>
                    <a:close/>
                  </a:path>
                </a:pathLst>
              </a:custGeom>
              <a:solidFill>
                <a:srgbClr val="91766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5" name="Freeform 695">
                <a:extLst>
                  <a:ext uri="{FF2B5EF4-FFF2-40B4-BE49-F238E27FC236}">
                    <a16:creationId xmlns:a16="http://schemas.microsoft.com/office/drawing/2014/main" id="{3F395887-4D96-4189-B781-AADA44160EF1}"/>
                  </a:ext>
                </a:extLst>
              </p:cNvPr>
              <p:cNvSpPr>
                <a:spLocks/>
              </p:cNvSpPr>
              <p:nvPr/>
            </p:nvSpPr>
            <p:spPr bwMode="auto">
              <a:xfrm>
                <a:off x="1216" y="1251"/>
                <a:ext cx="24" cy="43"/>
              </a:xfrm>
              <a:custGeom>
                <a:avLst/>
                <a:gdLst>
                  <a:gd name="T0" fmla="*/ 21 w 21"/>
                  <a:gd name="T1" fmla="*/ 0 h 38"/>
                  <a:gd name="T2" fmla="*/ 4 w 21"/>
                  <a:gd name="T3" fmla="*/ 38 h 38"/>
                  <a:gd name="T4" fmla="*/ 11 w 21"/>
                  <a:gd name="T5" fmla="*/ 0 h 38"/>
                  <a:gd name="T6" fmla="*/ 21 w 21"/>
                  <a:gd name="T7" fmla="*/ 0 h 38"/>
                </a:gdLst>
                <a:ahLst/>
                <a:cxnLst>
                  <a:cxn ang="0">
                    <a:pos x="T0" y="T1"/>
                  </a:cxn>
                  <a:cxn ang="0">
                    <a:pos x="T2" y="T3"/>
                  </a:cxn>
                  <a:cxn ang="0">
                    <a:pos x="T4" y="T5"/>
                  </a:cxn>
                  <a:cxn ang="0">
                    <a:pos x="T6" y="T7"/>
                  </a:cxn>
                </a:cxnLst>
                <a:rect l="0" t="0" r="r" b="b"/>
                <a:pathLst>
                  <a:path w="21" h="38">
                    <a:moveTo>
                      <a:pt x="21" y="0"/>
                    </a:moveTo>
                    <a:cubicBezTo>
                      <a:pt x="16" y="12"/>
                      <a:pt x="10" y="24"/>
                      <a:pt x="4" y="38"/>
                    </a:cubicBezTo>
                    <a:cubicBezTo>
                      <a:pt x="0" y="22"/>
                      <a:pt x="10" y="12"/>
                      <a:pt x="11" y="0"/>
                    </a:cubicBezTo>
                    <a:cubicBezTo>
                      <a:pt x="14" y="0"/>
                      <a:pt x="18" y="0"/>
                      <a:pt x="21" y="0"/>
                    </a:cubicBezTo>
                    <a:close/>
                  </a:path>
                </a:pathLst>
              </a:custGeom>
              <a:solidFill>
                <a:srgbClr val="E8D5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6" name="Freeform 696">
                <a:extLst>
                  <a:ext uri="{FF2B5EF4-FFF2-40B4-BE49-F238E27FC236}">
                    <a16:creationId xmlns:a16="http://schemas.microsoft.com/office/drawing/2014/main" id="{D5478F81-C606-405F-B5A4-FF04978175BF}"/>
                  </a:ext>
                </a:extLst>
              </p:cNvPr>
              <p:cNvSpPr>
                <a:spLocks/>
              </p:cNvSpPr>
              <p:nvPr/>
            </p:nvSpPr>
            <p:spPr bwMode="auto">
              <a:xfrm>
                <a:off x="1327" y="1159"/>
                <a:ext cx="22" cy="59"/>
              </a:xfrm>
              <a:custGeom>
                <a:avLst/>
                <a:gdLst>
                  <a:gd name="T0" fmla="*/ 10 w 19"/>
                  <a:gd name="T1" fmla="*/ 40 h 53"/>
                  <a:gd name="T2" fmla="*/ 2 w 19"/>
                  <a:gd name="T3" fmla="*/ 38 h 53"/>
                  <a:gd name="T4" fmla="*/ 11 w 19"/>
                  <a:gd name="T5" fmla="*/ 4 h 53"/>
                  <a:gd name="T6" fmla="*/ 15 w 19"/>
                  <a:gd name="T7" fmla="*/ 1 h 53"/>
                  <a:gd name="T8" fmla="*/ 16 w 19"/>
                  <a:gd name="T9" fmla="*/ 14 h 53"/>
                  <a:gd name="T10" fmla="*/ 10 w 19"/>
                  <a:gd name="T11" fmla="*/ 40 h 53"/>
                </a:gdLst>
                <a:ahLst/>
                <a:cxnLst>
                  <a:cxn ang="0">
                    <a:pos x="T0" y="T1"/>
                  </a:cxn>
                  <a:cxn ang="0">
                    <a:pos x="T2" y="T3"/>
                  </a:cxn>
                  <a:cxn ang="0">
                    <a:pos x="T4" y="T5"/>
                  </a:cxn>
                  <a:cxn ang="0">
                    <a:pos x="T6" y="T7"/>
                  </a:cxn>
                  <a:cxn ang="0">
                    <a:pos x="T8" y="T9"/>
                  </a:cxn>
                  <a:cxn ang="0">
                    <a:pos x="T10" y="T11"/>
                  </a:cxn>
                </a:cxnLst>
                <a:rect l="0" t="0" r="r" b="b"/>
                <a:pathLst>
                  <a:path w="19" h="53">
                    <a:moveTo>
                      <a:pt x="10" y="40"/>
                    </a:moveTo>
                    <a:cubicBezTo>
                      <a:pt x="7" y="40"/>
                      <a:pt x="0" y="53"/>
                      <a:pt x="2" y="38"/>
                    </a:cubicBezTo>
                    <a:cubicBezTo>
                      <a:pt x="4" y="27"/>
                      <a:pt x="8" y="16"/>
                      <a:pt x="11" y="4"/>
                    </a:cubicBezTo>
                    <a:cubicBezTo>
                      <a:pt x="10" y="1"/>
                      <a:pt x="11" y="0"/>
                      <a:pt x="15" y="1"/>
                    </a:cubicBezTo>
                    <a:cubicBezTo>
                      <a:pt x="19" y="5"/>
                      <a:pt x="13" y="10"/>
                      <a:pt x="16" y="14"/>
                    </a:cubicBezTo>
                    <a:cubicBezTo>
                      <a:pt x="9" y="22"/>
                      <a:pt x="14" y="32"/>
                      <a:pt x="10" y="40"/>
                    </a:cubicBezTo>
                    <a:close/>
                  </a:path>
                </a:pathLst>
              </a:custGeom>
              <a:solidFill>
                <a:srgbClr val="F0E2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7" name="Freeform 697">
                <a:extLst>
                  <a:ext uri="{FF2B5EF4-FFF2-40B4-BE49-F238E27FC236}">
                    <a16:creationId xmlns:a16="http://schemas.microsoft.com/office/drawing/2014/main" id="{73F56812-0E89-4429-95AC-F20B20B88AA4}"/>
                  </a:ext>
                </a:extLst>
              </p:cNvPr>
              <p:cNvSpPr>
                <a:spLocks/>
              </p:cNvSpPr>
              <p:nvPr/>
            </p:nvSpPr>
            <p:spPr bwMode="auto">
              <a:xfrm>
                <a:off x="1421" y="971"/>
                <a:ext cx="18" cy="42"/>
              </a:xfrm>
              <a:custGeom>
                <a:avLst/>
                <a:gdLst>
                  <a:gd name="T0" fmla="*/ 16 w 16"/>
                  <a:gd name="T1" fmla="*/ 0 h 37"/>
                  <a:gd name="T2" fmla="*/ 4 w 16"/>
                  <a:gd name="T3" fmla="*/ 36 h 37"/>
                  <a:gd name="T4" fmla="*/ 0 w 16"/>
                  <a:gd name="T5" fmla="*/ 37 h 37"/>
                  <a:gd name="T6" fmla="*/ 16 w 16"/>
                  <a:gd name="T7" fmla="*/ 0 h 37"/>
                </a:gdLst>
                <a:ahLst/>
                <a:cxnLst>
                  <a:cxn ang="0">
                    <a:pos x="T0" y="T1"/>
                  </a:cxn>
                  <a:cxn ang="0">
                    <a:pos x="T2" y="T3"/>
                  </a:cxn>
                  <a:cxn ang="0">
                    <a:pos x="T4" y="T5"/>
                  </a:cxn>
                  <a:cxn ang="0">
                    <a:pos x="T6" y="T7"/>
                  </a:cxn>
                </a:cxnLst>
                <a:rect l="0" t="0" r="r" b="b"/>
                <a:pathLst>
                  <a:path w="16" h="37">
                    <a:moveTo>
                      <a:pt x="16" y="0"/>
                    </a:moveTo>
                    <a:cubicBezTo>
                      <a:pt x="15" y="13"/>
                      <a:pt x="12" y="26"/>
                      <a:pt x="4" y="36"/>
                    </a:cubicBezTo>
                    <a:cubicBezTo>
                      <a:pt x="3" y="36"/>
                      <a:pt x="1" y="36"/>
                      <a:pt x="0" y="37"/>
                    </a:cubicBezTo>
                    <a:cubicBezTo>
                      <a:pt x="2" y="23"/>
                      <a:pt x="6" y="10"/>
                      <a:pt x="16" y="0"/>
                    </a:cubicBezTo>
                    <a:close/>
                  </a:path>
                </a:pathLst>
              </a:custGeom>
              <a:solidFill>
                <a:srgbClr val="89654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8" name="Freeform 698">
                <a:extLst>
                  <a:ext uri="{FF2B5EF4-FFF2-40B4-BE49-F238E27FC236}">
                    <a16:creationId xmlns:a16="http://schemas.microsoft.com/office/drawing/2014/main" id="{E6DB24B5-66B6-4A65-9F13-0C7D4DB6541E}"/>
                  </a:ext>
                </a:extLst>
              </p:cNvPr>
              <p:cNvSpPr>
                <a:spLocks/>
              </p:cNvSpPr>
              <p:nvPr/>
            </p:nvSpPr>
            <p:spPr bwMode="auto">
              <a:xfrm>
                <a:off x="2243" y="4200"/>
                <a:ext cx="117" cy="44"/>
              </a:xfrm>
              <a:custGeom>
                <a:avLst/>
                <a:gdLst>
                  <a:gd name="T0" fmla="*/ 104 w 104"/>
                  <a:gd name="T1" fmla="*/ 22 h 39"/>
                  <a:gd name="T2" fmla="*/ 102 w 104"/>
                  <a:gd name="T3" fmla="*/ 31 h 39"/>
                  <a:gd name="T4" fmla="*/ 39 w 104"/>
                  <a:gd name="T5" fmla="*/ 20 h 39"/>
                  <a:gd name="T6" fmla="*/ 29 w 104"/>
                  <a:gd name="T7" fmla="*/ 21 h 39"/>
                  <a:gd name="T8" fmla="*/ 3 w 104"/>
                  <a:gd name="T9" fmla="*/ 27 h 39"/>
                  <a:gd name="T10" fmla="*/ 0 w 104"/>
                  <a:gd name="T11" fmla="*/ 22 h 39"/>
                  <a:gd name="T12" fmla="*/ 104 w 104"/>
                  <a:gd name="T13" fmla="*/ 22 h 39"/>
                </a:gdLst>
                <a:ahLst/>
                <a:cxnLst>
                  <a:cxn ang="0">
                    <a:pos x="T0" y="T1"/>
                  </a:cxn>
                  <a:cxn ang="0">
                    <a:pos x="T2" y="T3"/>
                  </a:cxn>
                  <a:cxn ang="0">
                    <a:pos x="T4" y="T5"/>
                  </a:cxn>
                  <a:cxn ang="0">
                    <a:pos x="T6" y="T7"/>
                  </a:cxn>
                  <a:cxn ang="0">
                    <a:pos x="T8" y="T9"/>
                  </a:cxn>
                  <a:cxn ang="0">
                    <a:pos x="T10" y="T11"/>
                  </a:cxn>
                  <a:cxn ang="0">
                    <a:pos x="T12" y="T13"/>
                  </a:cxn>
                </a:cxnLst>
                <a:rect l="0" t="0" r="r" b="b"/>
                <a:pathLst>
                  <a:path w="104" h="39">
                    <a:moveTo>
                      <a:pt x="104" y="22"/>
                    </a:moveTo>
                    <a:cubicBezTo>
                      <a:pt x="103" y="25"/>
                      <a:pt x="103" y="28"/>
                      <a:pt x="102" y="31"/>
                    </a:cubicBezTo>
                    <a:cubicBezTo>
                      <a:pt x="83" y="18"/>
                      <a:pt x="58" y="39"/>
                      <a:pt x="39" y="20"/>
                    </a:cubicBezTo>
                    <a:cubicBezTo>
                      <a:pt x="36" y="17"/>
                      <a:pt x="32" y="18"/>
                      <a:pt x="29" y="21"/>
                    </a:cubicBezTo>
                    <a:cubicBezTo>
                      <a:pt x="22" y="30"/>
                      <a:pt x="11" y="20"/>
                      <a:pt x="3" y="27"/>
                    </a:cubicBezTo>
                    <a:cubicBezTo>
                      <a:pt x="2" y="25"/>
                      <a:pt x="1" y="23"/>
                      <a:pt x="0" y="22"/>
                    </a:cubicBezTo>
                    <a:cubicBezTo>
                      <a:pt x="35" y="9"/>
                      <a:pt x="69" y="0"/>
                      <a:pt x="104" y="22"/>
                    </a:cubicBezTo>
                    <a:close/>
                  </a:path>
                </a:pathLst>
              </a:custGeom>
              <a:solidFill>
                <a:srgbClr val="76B3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9" name="Freeform 699">
                <a:extLst>
                  <a:ext uri="{FF2B5EF4-FFF2-40B4-BE49-F238E27FC236}">
                    <a16:creationId xmlns:a16="http://schemas.microsoft.com/office/drawing/2014/main" id="{FB0F5C8C-B415-4F2B-9281-9687570BF5D1}"/>
                  </a:ext>
                </a:extLst>
              </p:cNvPr>
              <p:cNvSpPr>
                <a:spLocks/>
              </p:cNvSpPr>
              <p:nvPr/>
            </p:nvSpPr>
            <p:spPr bwMode="auto">
              <a:xfrm>
                <a:off x="1448" y="4177"/>
                <a:ext cx="116" cy="31"/>
              </a:xfrm>
              <a:custGeom>
                <a:avLst/>
                <a:gdLst>
                  <a:gd name="T0" fmla="*/ 0 w 104"/>
                  <a:gd name="T1" fmla="*/ 26 h 27"/>
                  <a:gd name="T2" fmla="*/ 29 w 104"/>
                  <a:gd name="T3" fmla="*/ 17 h 27"/>
                  <a:gd name="T4" fmla="*/ 40 w 104"/>
                  <a:gd name="T5" fmla="*/ 16 h 27"/>
                  <a:gd name="T6" fmla="*/ 99 w 104"/>
                  <a:gd name="T7" fmla="*/ 4 h 27"/>
                  <a:gd name="T8" fmla="*/ 104 w 104"/>
                  <a:gd name="T9" fmla="*/ 15 h 27"/>
                  <a:gd name="T10" fmla="*/ 0 w 104"/>
                  <a:gd name="T11" fmla="*/ 26 h 27"/>
                </a:gdLst>
                <a:ahLst/>
                <a:cxnLst>
                  <a:cxn ang="0">
                    <a:pos x="T0" y="T1"/>
                  </a:cxn>
                  <a:cxn ang="0">
                    <a:pos x="T2" y="T3"/>
                  </a:cxn>
                  <a:cxn ang="0">
                    <a:pos x="T4" y="T5"/>
                  </a:cxn>
                  <a:cxn ang="0">
                    <a:pos x="T6" y="T7"/>
                  </a:cxn>
                  <a:cxn ang="0">
                    <a:pos x="T8" y="T9"/>
                  </a:cxn>
                  <a:cxn ang="0">
                    <a:pos x="T10" y="T11"/>
                  </a:cxn>
                </a:cxnLst>
                <a:rect l="0" t="0" r="r" b="b"/>
                <a:pathLst>
                  <a:path w="104" h="27">
                    <a:moveTo>
                      <a:pt x="0" y="26"/>
                    </a:moveTo>
                    <a:cubicBezTo>
                      <a:pt x="8" y="16"/>
                      <a:pt x="16" y="11"/>
                      <a:pt x="29" y="17"/>
                    </a:cubicBezTo>
                    <a:cubicBezTo>
                      <a:pt x="32" y="19"/>
                      <a:pt x="38" y="18"/>
                      <a:pt x="40" y="16"/>
                    </a:cubicBezTo>
                    <a:cubicBezTo>
                      <a:pt x="57" y="0"/>
                      <a:pt x="81" y="14"/>
                      <a:pt x="99" y="4"/>
                    </a:cubicBezTo>
                    <a:cubicBezTo>
                      <a:pt x="104" y="2"/>
                      <a:pt x="103" y="10"/>
                      <a:pt x="104" y="15"/>
                    </a:cubicBezTo>
                    <a:cubicBezTo>
                      <a:pt x="70" y="27"/>
                      <a:pt x="34" y="20"/>
                      <a:pt x="0" y="26"/>
                    </a:cubicBezTo>
                    <a:close/>
                  </a:path>
                </a:pathLst>
              </a:custGeom>
              <a:solidFill>
                <a:srgbClr val="97C6D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0" name="Freeform 700">
                <a:extLst>
                  <a:ext uri="{FF2B5EF4-FFF2-40B4-BE49-F238E27FC236}">
                    <a16:creationId xmlns:a16="http://schemas.microsoft.com/office/drawing/2014/main" id="{F1466043-3834-4FB3-AA16-CFF34B4AF1F5}"/>
                  </a:ext>
                </a:extLst>
              </p:cNvPr>
              <p:cNvSpPr>
                <a:spLocks/>
              </p:cNvSpPr>
              <p:nvPr/>
            </p:nvSpPr>
            <p:spPr bwMode="auto">
              <a:xfrm>
                <a:off x="1432" y="4248"/>
                <a:ext cx="55" cy="32"/>
              </a:xfrm>
              <a:custGeom>
                <a:avLst/>
                <a:gdLst>
                  <a:gd name="T0" fmla="*/ 30 w 49"/>
                  <a:gd name="T1" fmla="*/ 0 h 28"/>
                  <a:gd name="T2" fmla="*/ 34 w 49"/>
                  <a:gd name="T3" fmla="*/ 8 h 28"/>
                  <a:gd name="T4" fmla="*/ 41 w 49"/>
                  <a:gd name="T5" fmla="*/ 23 h 28"/>
                  <a:gd name="T6" fmla="*/ 27 w 49"/>
                  <a:gd name="T7" fmla="*/ 17 h 28"/>
                  <a:gd name="T8" fmla="*/ 0 w 49"/>
                  <a:gd name="T9" fmla="*/ 20 h 28"/>
                  <a:gd name="T10" fmla="*/ 14 w 49"/>
                  <a:gd name="T11" fmla="*/ 3 h 28"/>
                  <a:gd name="T12" fmla="*/ 30 w 49"/>
                  <a:gd name="T13" fmla="*/ 0 h 28"/>
                </a:gdLst>
                <a:ahLst/>
                <a:cxnLst>
                  <a:cxn ang="0">
                    <a:pos x="T0" y="T1"/>
                  </a:cxn>
                  <a:cxn ang="0">
                    <a:pos x="T2" y="T3"/>
                  </a:cxn>
                  <a:cxn ang="0">
                    <a:pos x="T4" y="T5"/>
                  </a:cxn>
                  <a:cxn ang="0">
                    <a:pos x="T6" y="T7"/>
                  </a:cxn>
                  <a:cxn ang="0">
                    <a:pos x="T8" y="T9"/>
                  </a:cxn>
                  <a:cxn ang="0">
                    <a:pos x="T10" y="T11"/>
                  </a:cxn>
                  <a:cxn ang="0">
                    <a:pos x="T12" y="T13"/>
                  </a:cxn>
                </a:cxnLst>
                <a:rect l="0" t="0" r="r" b="b"/>
                <a:pathLst>
                  <a:path w="49" h="28">
                    <a:moveTo>
                      <a:pt x="30" y="0"/>
                    </a:moveTo>
                    <a:cubicBezTo>
                      <a:pt x="31" y="3"/>
                      <a:pt x="34" y="6"/>
                      <a:pt x="34" y="8"/>
                    </a:cubicBezTo>
                    <a:cubicBezTo>
                      <a:pt x="33" y="16"/>
                      <a:pt x="49" y="14"/>
                      <a:pt x="41" y="23"/>
                    </a:cubicBezTo>
                    <a:cubicBezTo>
                      <a:pt x="36" y="28"/>
                      <a:pt x="32" y="19"/>
                      <a:pt x="27" y="17"/>
                    </a:cubicBezTo>
                    <a:cubicBezTo>
                      <a:pt x="17" y="12"/>
                      <a:pt x="9" y="21"/>
                      <a:pt x="0" y="20"/>
                    </a:cubicBezTo>
                    <a:cubicBezTo>
                      <a:pt x="0" y="10"/>
                      <a:pt x="13" y="11"/>
                      <a:pt x="14" y="3"/>
                    </a:cubicBezTo>
                    <a:cubicBezTo>
                      <a:pt x="19" y="2"/>
                      <a:pt x="25" y="1"/>
                      <a:pt x="30" y="0"/>
                    </a:cubicBezTo>
                    <a:close/>
                  </a:path>
                </a:pathLst>
              </a:custGeom>
              <a:solidFill>
                <a:srgbClr val="76B3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1" name="Freeform 701">
                <a:extLst>
                  <a:ext uri="{FF2B5EF4-FFF2-40B4-BE49-F238E27FC236}">
                    <a16:creationId xmlns:a16="http://schemas.microsoft.com/office/drawing/2014/main" id="{563999D9-A6C7-439E-8F63-B96A19B99D01}"/>
                  </a:ext>
                </a:extLst>
              </p:cNvPr>
              <p:cNvSpPr>
                <a:spLocks/>
              </p:cNvSpPr>
              <p:nvPr/>
            </p:nvSpPr>
            <p:spPr bwMode="auto">
              <a:xfrm>
                <a:off x="1003" y="4184"/>
                <a:ext cx="35" cy="30"/>
              </a:xfrm>
              <a:custGeom>
                <a:avLst/>
                <a:gdLst>
                  <a:gd name="T0" fmla="*/ 0 w 32"/>
                  <a:gd name="T1" fmla="*/ 16 h 27"/>
                  <a:gd name="T2" fmla="*/ 32 w 32"/>
                  <a:gd name="T3" fmla="*/ 12 h 27"/>
                  <a:gd name="T4" fmla="*/ 0 w 32"/>
                  <a:gd name="T5" fmla="*/ 16 h 27"/>
                </a:gdLst>
                <a:ahLst/>
                <a:cxnLst>
                  <a:cxn ang="0">
                    <a:pos x="T0" y="T1"/>
                  </a:cxn>
                  <a:cxn ang="0">
                    <a:pos x="T2" y="T3"/>
                  </a:cxn>
                  <a:cxn ang="0">
                    <a:pos x="T4" y="T5"/>
                  </a:cxn>
                </a:cxnLst>
                <a:rect l="0" t="0" r="r" b="b"/>
                <a:pathLst>
                  <a:path w="32" h="27">
                    <a:moveTo>
                      <a:pt x="0" y="16"/>
                    </a:moveTo>
                    <a:cubicBezTo>
                      <a:pt x="10" y="13"/>
                      <a:pt x="20" y="0"/>
                      <a:pt x="32" y="12"/>
                    </a:cubicBezTo>
                    <a:cubicBezTo>
                      <a:pt x="23" y="27"/>
                      <a:pt x="11" y="16"/>
                      <a:pt x="0" y="16"/>
                    </a:cubicBezTo>
                    <a:close/>
                  </a:path>
                </a:pathLst>
              </a:custGeom>
              <a:solidFill>
                <a:srgbClr val="A1CC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2" name="Freeform 702">
                <a:extLst>
                  <a:ext uri="{FF2B5EF4-FFF2-40B4-BE49-F238E27FC236}">
                    <a16:creationId xmlns:a16="http://schemas.microsoft.com/office/drawing/2014/main" id="{122E8F04-25AC-4D22-9407-4E052288EFFC}"/>
                  </a:ext>
                </a:extLst>
              </p:cNvPr>
              <p:cNvSpPr>
                <a:spLocks/>
              </p:cNvSpPr>
              <p:nvPr/>
            </p:nvSpPr>
            <p:spPr bwMode="auto">
              <a:xfrm>
                <a:off x="1875" y="3953"/>
                <a:ext cx="169" cy="56"/>
              </a:xfrm>
              <a:custGeom>
                <a:avLst/>
                <a:gdLst>
                  <a:gd name="T0" fmla="*/ 0 w 151"/>
                  <a:gd name="T1" fmla="*/ 6 h 50"/>
                  <a:gd name="T2" fmla="*/ 113 w 151"/>
                  <a:gd name="T3" fmla="*/ 6 h 50"/>
                  <a:gd name="T4" fmla="*/ 124 w 151"/>
                  <a:gd name="T5" fmla="*/ 24 h 50"/>
                  <a:gd name="T6" fmla="*/ 136 w 151"/>
                  <a:gd name="T7" fmla="*/ 30 h 50"/>
                  <a:gd name="T8" fmla="*/ 151 w 151"/>
                  <a:gd name="T9" fmla="*/ 47 h 50"/>
                  <a:gd name="T10" fmla="*/ 136 w 151"/>
                  <a:gd name="T11" fmla="*/ 50 h 50"/>
                  <a:gd name="T12" fmla="*/ 64 w 151"/>
                  <a:gd name="T13" fmla="*/ 43 h 50"/>
                  <a:gd name="T14" fmla="*/ 46 w 151"/>
                  <a:gd name="T15" fmla="*/ 35 h 50"/>
                  <a:gd name="T16" fmla="*/ 74 w 151"/>
                  <a:gd name="T17" fmla="*/ 36 h 50"/>
                  <a:gd name="T18" fmla="*/ 81 w 151"/>
                  <a:gd name="T19" fmla="*/ 36 h 50"/>
                  <a:gd name="T20" fmla="*/ 98 w 151"/>
                  <a:gd name="T21" fmla="*/ 39 h 50"/>
                  <a:gd name="T22" fmla="*/ 100 w 151"/>
                  <a:gd name="T23" fmla="*/ 28 h 50"/>
                  <a:gd name="T24" fmla="*/ 89 w 151"/>
                  <a:gd name="T25" fmla="*/ 11 h 50"/>
                  <a:gd name="T26" fmla="*/ 56 w 151"/>
                  <a:gd name="T27" fmla="*/ 15 h 50"/>
                  <a:gd name="T28" fmla="*/ 7 w 151"/>
                  <a:gd name="T29" fmla="*/ 21 h 50"/>
                  <a:gd name="T30" fmla="*/ 0 w 151"/>
                  <a:gd name="T31" fmla="*/ 6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1" h="50">
                    <a:moveTo>
                      <a:pt x="0" y="6"/>
                    </a:moveTo>
                    <a:cubicBezTo>
                      <a:pt x="38" y="0"/>
                      <a:pt x="75" y="4"/>
                      <a:pt x="113" y="6"/>
                    </a:cubicBezTo>
                    <a:cubicBezTo>
                      <a:pt x="108" y="17"/>
                      <a:pt x="108" y="26"/>
                      <a:pt x="124" y="24"/>
                    </a:cubicBezTo>
                    <a:cubicBezTo>
                      <a:pt x="131" y="23"/>
                      <a:pt x="134" y="25"/>
                      <a:pt x="136" y="30"/>
                    </a:cubicBezTo>
                    <a:cubicBezTo>
                      <a:pt x="139" y="38"/>
                      <a:pt x="145" y="42"/>
                      <a:pt x="151" y="47"/>
                    </a:cubicBezTo>
                    <a:cubicBezTo>
                      <a:pt x="146" y="48"/>
                      <a:pt x="141" y="49"/>
                      <a:pt x="136" y="50"/>
                    </a:cubicBezTo>
                    <a:cubicBezTo>
                      <a:pt x="113" y="44"/>
                      <a:pt x="88" y="47"/>
                      <a:pt x="64" y="43"/>
                    </a:cubicBezTo>
                    <a:cubicBezTo>
                      <a:pt x="61" y="35"/>
                      <a:pt x="52" y="40"/>
                      <a:pt x="46" y="35"/>
                    </a:cubicBezTo>
                    <a:cubicBezTo>
                      <a:pt x="56" y="32"/>
                      <a:pt x="65" y="28"/>
                      <a:pt x="74" y="36"/>
                    </a:cubicBezTo>
                    <a:cubicBezTo>
                      <a:pt x="75" y="37"/>
                      <a:pt x="80" y="37"/>
                      <a:pt x="81" y="36"/>
                    </a:cubicBezTo>
                    <a:cubicBezTo>
                      <a:pt x="90" y="16"/>
                      <a:pt x="91" y="41"/>
                      <a:pt x="98" y="39"/>
                    </a:cubicBezTo>
                    <a:cubicBezTo>
                      <a:pt x="98" y="36"/>
                      <a:pt x="99" y="32"/>
                      <a:pt x="100" y="28"/>
                    </a:cubicBezTo>
                    <a:cubicBezTo>
                      <a:pt x="105" y="16"/>
                      <a:pt x="90" y="9"/>
                      <a:pt x="89" y="11"/>
                    </a:cubicBezTo>
                    <a:cubicBezTo>
                      <a:pt x="79" y="24"/>
                      <a:pt x="67" y="13"/>
                      <a:pt x="56" y="15"/>
                    </a:cubicBezTo>
                    <a:cubicBezTo>
                      <a:pt x="40" y="17"/>
                      <a:pt x="23" y="9"/>
                      <a:pt x="7" y="21"/>
                    </a:cubicBezTo>
                    <a:cubicBezTo>
                      <a:pt x="1" y="25"/>
                      <a:pt x="6" y="10"/>
                      <a:pt x="0" y="6"/>
                    </a:cubicBezTo>
                    <a:close/>
                  </a:path>
                </a:pathLst>
              </a:custGeom>
              <a:solidFill>
                <a:srgbClr val="DEE7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3" name="Freeform 703">
                <a:extLst>
                  <a:ext uri="{FF2B5EF4-FFF2-40B4-BE49-F238E27FC236}">
                    <a16:creationId xmlns:a16="http://schemas.microsoft.com/office/drawing/2014/main" id="{BC6A198F-2D7D-4B06-9EB7-E7794118FDE9}"/>
                  </a:ext>
                </a:extLst>
              </p:cNvPr>
              <p:cNvSpPr>
                <a:spLocks/>
              </p:cNvSpPr>
              <p:nvPr/>
            </p:nvSpPr>
            <p:spPr bwMode="auto">
              <a:xfrm>
                <a:off x="301" y="3918"/>
                <a:ext cx="54" cy="18"/>
              </a:xfrm>
              <a:custGeom>
                <a:avLst/>
                <a:gdLst>
                  <a:gd name="T0" fmla="*/ 0 w 48"/>
                  <a:gd name="T1" fmla="*/ 9 h 16"/>
                  <a:gd name="T2" fmla="*/ 28 w 48"/>
                  <a:gd name="T3" fmla="*/ 5 h 16"/>
                  <a:gd name="T4" fmla="*/ 48 w 48"/>
                  <a:gd name="T5" fmla="*/ 13 h 16"/>
                  <a:gd name="T6" fmla="*/ 0 w 48"/>
                  <a:gd name="T7" fmla="*/ 9 h 16"/>
                </a:gdLst>
                <a:ahLst/>
                <a:cxnLst>
                  <a:cxn ang="0">
                    <a:pos x="T0" y="T1"/>
                  </a:cxn>
                  <a:cxn ang="0">
                    <a:pos x="T2" y="T3"/>
                  </a:cxn>
                  <a:cxn ang="0">
                    <a:pos x="T4" y="T5"/>
                  </a:cxn>
                  <a:cxn ang="0">
                    <a:pos x="T6" y="T7"/>
                  </a:cxn>
                </a:cxnLst>
                <a:rect l="0" t="0" r="r" b="b"/>
                <a:pathLst>
                  <a:path w="48" h="16">
                    <a:moveTo>
                      <a:pt x="0" y="9"/>
                    </a:moveTo>
                    <a:cubicBezTo>
                      <a:pt x="9" y="8"/>
                      <a:pt x="19" y="10"/>
                      <a:pt x="28" y="5"/>
                    </a:cubicBezTo>
                    <a:cubicBezTo>
                      <a:pt x="38" y="0"/>
                      <a:pt x="42" y="9"/>
                      <a:pt x="48" y="13"/>
                    </a:cubicBezTo>
                    <a:cubicBezTo>
                      <a:pt x="32" y="12"/>
                      <a:pt x="15" y="16"/>
                      <a:pt x="0" y="9"/>
                    </a:cubicBezTo>
                    <a:close/>
                  </a:path>
                </a:pathLst>
              </a:custGeom>
              <a:solidFill>
                <a:srgbClr val="6CAB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4" name="Freeform 704">
                <a:extLst>
                  <a:ext uri="{FF2B5EF4-FFF2-40B4-BE49-F238E27FC236}">
                    <a16:creationId xmlns:a16="http://schemas.microsoft.com/office/drawing/2014/main" id="{AC09FFE9-86C6-453A-9A83-8F55BD95E371}"/>
                  </a:ext>
                </a:extLst>
              </p:cNvPr>
              <p:cNvSpPr>
                <a:spLocks/>
              </p:cNvSpPr>
              <p:nvPr/>
            </p:nvSpPr>
            <p:spPr bwMode="auto">
              <a:xfrm>
                <a:off x="477" y="3971"/>
                <a:ext cx="44" cy="14"/>
              </a:xfrm>
              <a:custGeom>
                <a:avLst/>
                <a:gdLst>
                  <a:gd name="T0" fmla="*/ 40 w 40"/>
                  <a:gd name="T1" fmla="*/ 10 h 13"/>
                  <a:gd name="T2" fmla="*/ 0 w 40"/>
                  <a:gd name="T3" fmla="*/ 3 h 13"/>
                  <a:gd name="T4" fmla="*/ 40 w 40"/>
                  <a:gd name="T5" fmla="*/ 10 h 13"/>
                </a:gdLst>
                <a:ahLst/>
                <a:cxnLst>
                  <a:cxn ang="0">
                    <a:pos x="T0" y="T1"/>
                  </a:cxn>
                  <a:cxn ang="0">
                    <a:pos x="T2" y="T3"/>
                  </a:cxn>
                  <a:cxn ang="0">
                    <a:pos x="T4" y="T5"/>
                  </a:cxn>
                </a:cxnLst>
                <a:rect l="0" t="0" r="r" b="b"/>
                <a:pathLst>
                  <a:path w="40" h="13">
                    <a:moveTo>
                      <a:pt x="40" y="10"/>
                    </a:moveTo>
                    <a:cubicBezTo>
                      <a:pt x="26" y="13"/>
                      <a:pt x="13" y="7"/>
                      <a:pt x="0" y="3"/>
                    </a:cubicBezTo>
                    <a:cubicBezTo>
                      <a:pt x="14" y="2"/>
                      <a:pt x="28" y="0"/>
                      <a:pt x="40" y="10"/>
                    </a:cubicBezTo>
                    <a:close/>
                  </a:path>
                </a:pathLst>
              </a:custGeom>
              <a:solidFill>
                <a:srgbClr val="82BB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5" name="Freeform 705">
                <a:extLst>
                  <a:ext uri="{FF2B5EF4-FFF2-40B4-BE49-F238E27FC236}">
                    <a16:creationId xmlns:a16="http://schemas.microsoft.com/office/drawing/2014/main" id="{12F457D6-D6F2-4C7D-A7B9-FC3500160918}"/>
                  </a:ext>
                </a:extLst>
              </p:cNvPr>
              <p:cNvSpPr>
                <a:spLocks/>
              </p:cNvSpPr>
              <p:nvPr/>
            </p:nvSpPr>
            <p:spPr bwMode="auto">
              <a:xfrm>
                <a:off x="1868" y="568"/>
                <a:ext cx="226" cy="488"/>
              </a:xfrm>
              <a:custGeom>
                <a:avLst/>
                <a:gdLst>
                  <a:gd name="T0" fmla="*/ 201 w 201"/>
                  <a:gd name="T1" fmla="*/ 11 h 435"/>
                  <a:gd name="T2" fmla="*/ 190 w 201"/>
                  <a:gd name="T3" fmla="*/ 63 h 435"/>
                  <a:gd name="T4" fmla="*/ 169 w 201"/>
                  <a:gd name="T5" fmla="*/ 127 h 435"/>
                  <a:gd name="T6" fmla="*/ 133 w 201"/>
                  <a:gd name="T7" fmla="*/ 238 h 435"/>
                  <a:gd name="T8" fmla="*/ 122 w 201"/>
                  <a:gd name="T9" fmla="*/ 269 h 435"/>
                  <a:gd name="T10" fmla="*/ 122 w 201"/>
                  <a:gd name="T11" fmla="*/ 269 h 435"/>
                  <a:gd name="T12" fmla="*/ 107 w 201"/>
                  <a:gd name="T13" fmla="*/ 286 h 435"/>
                  <a:gd name="T14" fmla="*/ 88 w 201"/>
                  <a:gd name="T15" fmla="*/ 332 h 435"/>
                  <a:gd name="T16" fmla="*/ 44 w 201"/>
                  <a:gd name="T17" fmla="*/ 410 h 435"/>
                  <a:gd name="T18" fmla="*/ 30 w 201"/>
                  <a:gd name="T19" fmla="*/ 431 h 435"/>
                  <a:gd name="T20" fmla="*/ 6 w 201"/>
                  <a:gd name="T21" fmla="*/ 431 h 435"/>
                  <a:gd name="T22" fmla="*/ 8 w 201"/>
                  <a:gd name="T23" fmla="*/ 412 h 435"/>
                  <a:gd name="T24" fmla="*/ 50 w 201"/>
                  <a:gd name="T25" fmla="*/ 332 h 435"/>
                  <a:gd name="T26" fmla="*/ 39 w 201"/>
                  <a:gd name="T27" fmla="*/ 352 h 435"/>
                  <a:gd name="T28" fmla="*/ 26 w 201"/>
                  <a:gd name="T29" fmla="*/ 358 h 435"/>
                  <a:gd name="T30" fmla="*/ 27 w 201"/>
                  <a:gd name="T31" fmla="*/ 346 h 435"/>
                  <a:gd name="T32" fmla="*/ 29 w 201"/>
                  <a:gd name="T33" fmla="*/ 340 h 435"/>
                  <a:gd name="T34" fmla="*/ 59 w 201"/>
                  <a:gd name="T35" fmla="*/ 211 h 435"/>
                  <a:gd name="T36" fmla="*/ 90 w 201"/>
                  <a:gd name="T37" fmla="*/ 102 h 435"/>
                  <a:gd name="T38" fmla="*/ 106 w 201"/>
                  <a:gd name="T39" fmla="*/ 99 h 435"/>
                  <a:gd name="T40" fmla="*/ 106 w 201"/>
                  <a:gd name="T41" fmla="*/ 99 h 435"/>
                  <a:gd name="T42" fmla="*/ 109 w 201"/>
                  <a:gd name="T43" fmla="*/ 114 h 435"/>
                  <a:gd name="T44" fmla="*/ 66 w 201"/>
                  <a:gd name="T45" fmla="*/ 253 h 435"/>
                  <a:gd name="T46" fmla="*/ 98 w 201"/>
                  <a:gd name="T47" fmla="*/ 143 h 435"/>
                  <a:gd name="T48" fmla="*/ 107 w 201"/>
                  <a:gd name="T49" fmla="*/ 126 h 435"/>
                  <a:gd name="T50" fmla="*/ 110 w 201"/>
                  <a:gd name="T51" fmla="*/ 158 h 435"/>
                  <a:gd name="T52" fmla="*/ 65 w 201"/>
                  <a:gd name="T53" fmla="*/ 299 h 435"/>
                  <a:gd name="T54" fmla="*/ 85 w 201"/>
                  <a:gd name="T55" fmla="*/ 251 h 435"/>
                  <a:gd name="T56" fmla="*/ 97 w 201"/>
                  <a:gd name="T57" fmla="*/ 269 h 435"/>
                  <a:gd name="T58" fmla="*/ 81 w 201"/>
                  <a:gd name="T59" fmla="*/ 312 h 435"/>
                  <a:gd name="T60" fmla="*/ 96 w 201"/>
                  <a:gd name="T61" fmla="*/ 272 h 435"/>
                  <a:gd name="T62" fmla="*/ 99 w 201"/>
                  <a:gd name="T63" fmla="*/ 264 h 435"/>
                  <a:gd name="T64" fmla="*/ 111 w 201"/>
                  <a:gd name="T65" fmla="*/ 240 h 435"/>
                  <a:gd name="T66" fmla="*/ 99 w 201"/>
                  <a:gd name="T67" fmla="*/ 256 h 435"/>
                  <a:gd name="T68" fmla="*/ 100 w 201"/>
                  <a:gd name="T69" fmla="*/ 228 h 435"/>
                  <a:gd name="T70" fmla="*/ 155 w 201"/>
                  <a:gd name="T71" fmla="*/ 88 h 435"/>
                  <a:gd name="T72" fmla="*/ 174 w 201"/>
                  <a:gd name="T73" fmla="*/ 51 h 435"/>
                  <a:gd name="T74" fmla="*/ 191 w 201"/>
                  <a:gd name="T75" fmla="*/ 0 h 435"/>
                  <a:gd name="T76" fmla="*/ 201 w 201"/>
                  <a:gd name="T77" fmla="*/ 11 h 4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01" h="435">
                    <a:moveTo>
                      <a:pt x="201" y="11"/>
                    </a:moveTo>
                    <a:cubicBezTo>
                      <a:pt x="197" y="29"/>
                      <a:pt x="194" y="46"/>
                      <a:pt x="190" y="63"/>
                    </a:cubicBezTo>
                    <a:cubicBezTo>
                      <a:pt x="190" y="87"/>
                      <a:pt x="178" y="106"/>
                      <a:pt x="169" y="127"/>
                    </a:cubicBezTo>
                    <a:cubicBezTo>
                      <a:pt x="155" y="163"/>
                      <a:pt x="136" y="197"/>
                      <a:pt x="133" y="238"/>
                    </a:cubicBezTo>
                    <a:cubicBezTo>
                      <a:pt x="133" y="249"/>
                      <a:pt x="125" y="258"/>
                      <a:pt x="122" y="269"/>
                    </a:cubicBezTo>
                    <a:cubicBezTo>
                      <a:pt x="122" y="269"/>
                      <a:pt x="122" y="269"/>
                      <a:pt x="122" y="269"/>
                    </a:cubicBezTo>
                    <a:cubicBezTo>
                      <a:pt x="108" y="266"/>
                      <a:pt x="111" y="279"/>
                      <a:pt x="107" y="286"/>
                    </a:cubicBezTo>
                    <a:cubicBezTo>
                      <a:pt x="97" y="300"/>
                      <a:pt x="103" y="320"/>
                      <a:pt x="88" y="332"/>
                    </a:cubicBezTo>
                    <a:cubicBezTo>
                      <a:pt x="69" y="355"/>
                      <a:pt x="52" y="380"/>
                      <a:pt x="44" y="410"/>
                    </a:cubicBezTo>
                    <a:cubicBezTo>
                      <a:pt x="42" y="418"/>
                      <a:pt x="37" y="425"/>
                      <a:pt x="30" y="431"/>
                    </a:cubicBezTo>
                    <a:cubicBezTo>
                      <a:pt x="22" y="435"/>
                      <a:pt x="14" y="431"/>
                      <a:pt x="6" y="431"/>
                    </a:cubicBezTo>
                    <a:cubicBezTo>
                      <a:pt x="0" y="424"/>
                      <a:pt x="6" y="418"/>
                      <a:pt x="8" y="412"/>
                    </a:cubicBezTo>
                    <a:cubicBezTo>
                      <a:pt x="17" y="383"/>
                      <a:pt x="34" y="358"/>
                      <a:pt x="50" y="332"/>
                    </a:cubicBezTo>
                    <a:cubicBezTo>
                      <a:pt x="46" y="338"/>
                      <a:pt x="43" y="346"/>
                      <a:pt x="39" y="352"/>
                    </a:cubicBezTo>
                    <a:cubicBezTo>
                      <a:pt x="36" y="356"/>
                      <a:pt x="32" y="361"/>
                      <a:pt x="26" y="358"/>
                    </a:cubicBezTo>
                    <a:cubicBezTo>
                      <a:pt x="22" y="355"/>
                      <a:pt x="24" y="350"/>
                      <a:pt x="27" y="346"/>
                    </a:cubicBezTo>
                    <a:cubicBezTo>
                      <a:pt x="28" y="344"/>
                      <a:pt x="28" y="342"/>
                      <a:pt x="29" y="340"/>
                    </a:cubicBezTo>
                    <a:cubicBezTo>
                      <a:pt x="46" y="299"/>
                      <a:pt x="52" y="255"/>
                      <a:pt x="59" y="211"/>
                    </a:cubicBezTo>
                    <a:cubicBezTo>
                      <a:pt x="65" y="174"/>
                      <a:pt x="78" y="138"/>
                      <a:pt x="90" y="102"/>
                    </a:cubicBezTo>
                    <a:cubicBezTo>
                      <a:pt x="93" y="92"/>
                      <a:pt x="99" y="94"/>
                      <a:pt x="106" y="99"/>
                    </a:cubicBezTo>
                    <a:cubicBezTo>
                      <a:pt x="106" y="99"/>
                      <a:pt x="106" y="99"/>
                      <a:pt x="106" y="99"/>
                    </a:cubicBezTo>
                    <a:cubicBezTo>
                      <a:pt x="110" y="103"/>
                      <a:pt x="111" y="109"/>
                      <a:pt x="109" y="114"/>
                    </a:cubicBezTo>
                    <a:cubicBezTo>
                      <a:pt x="89" y="158"/>
                      <a:pt x="80" y="206"/>
                      <a:pt x="66" y="253"/>
                    </a:cubicBezTo>
                    <a:cubicBezTo>
                      <a:pt x="78" y="217"/>
                      <a:pt x="85" y="179"/>
                      <a:pt x="98" y="143"/>
                    </a:cubicBezTo>
                    <a:cubicBezTo>
                      <a:pt x="100" y="137"/>
                      <a:pt x="99" y="129"/>
                      <a:pt x="107" y="126"/>
                    </a:cubicBezTo>
                    <a:cubicBezTo>
                      <a:pt x="122" y="135"/>
                      <a:pt x="110" y="147"/>
                      <a:pt x="110" y="158"/>
                    </a:cubicBezTo>
                    <a:cubicBezTo>
                      <a:pt x="104" y="207"/>
                      <a:pt x="80" y="252"/>
                      <a:pt x="65" y="299"/>
                    </a:cubicBezTo>
                    <a:cubicBezTo>
                      <a:pt x="70" y="282"/>
                      <a:pt x="75" y="265"/>
                      <a:pt x="85" y="251"/>
                    </a:cubicBezTo>
                    <a:cubicBezTo>
                      <a:pt x="97" y="252"/>
                      <a:pt x="96" y="261"/>
                      <a:pt x="97" y="269"/>
                    </a:cubicBezTo>
                    <a:cubicBezTo>
                      <a:pt x="93" y="283"/>
                      <a:pt x="84" y="296"/>
                      <a:pt x="81" y="312"/>
                    </a:cubicBezTo>
                    <a:cubicBezTo>
                      <a:pt x="85" y="297"/>
                      <a:pt x="91" y="285"/>
                      <a:pt x="96" y="272"/>
                    </a:cubicBezTo>
                    <a:cubicBezTo>
                      <a:pt x="97" y="270"/>
                      <a:pt x="98" y="267"/>
                      <a:pt x="99" y="264"/>
                    </a:cubicBezTo>
                    <a:cubicBezTo>
                      <a:pt x="103" y="256"/>
                      <a:pt x="106" y="248"/>
                      <a:pt x="111" y="240"/>
                    </a:cubicBezTo>
                    <a:cubicBezTo>
                      <a:pt x="106" y="244"/>
                      <a:pt x="108" y="254"/>
                      <a:pt x="99" y="256"/>
                    </a:cubicBezTo>
                    <a:cubicBezTo>
                      <a:pt x="90" y="246"/>
                      <a:pt x="95" y="235"/>
                      <a:pt x="100" y="228"/>
                    </a:cubicBezTo>
                    <a:cubicBezTo>
                      <a:pt x="132" y="186"/>
                      <a:pt x="134" y="133"/>
                      <a:pt x="155" y="88"/>
                    </a:cubicBezTo>
                    <a:cubicBezTo>
                      <a:pt x="161" y="75"/>
                      <a:pt x="163" y="61"/>
                      <a:pt x="174" y="51"/>
                    </a:cubicBezTo>
                    <a:cubicBezTo>
                      <a:pt x="186" y="36"/>
                      <a:pt x="186" y="17"/>
                      <a:pt x="191" y="0"/>
                    </a:cubicBezTo>
                    <a:cubicBezTo>
                      <a:pt x="194" y="4"/>
                      <a:pt x="198" y="7"/>
                      <a:pt x="201" y="11"/>
                    </a:cubicBezTo>
                    <a:close/>
                  </a:path>
                </a:pathLst>
              </a:custGeom>
              <a:solidFill>
                <a:srgbClr val="F0D8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6" name="Freeform 706">
                <a:extLst>
                  <a:ext uri="{FF2B5EF4-FFF2-40B4-BE49-F238E27FC236}">
                    <a16:creationId xmlns:a16="http://schemas.microsoft.com/office/drawing/2014/main" id="{C40100B8-2326-4E8D-B0DA-314FE75C20DE}"/>
                  </a:ext>
                </a:extLst>
              </p:cNvPr>
              <p:cNvSpPr>
                <a:spLocks/>
              </p:cNvSpPr>
              <p:nvPr/>
            </p:nvSpPr>
            <p:spPr bwMode="auto">
              <a:xfrm>
                <a:off x="1596" y="1233"/>
                <a:ext cx="68" cy="210"/>
              </a:xfrm>
              <a:custGeom>
                <a:avLst/>
                <a:gdLst>
                  <a:gd name="T0" fmla="*/ 29 w 61"/>
                  <a:gd name="T1" fmla="*/ 11 h 187"/>
                  <a:gd name="T2" fmla="*/ 58 w 61"/>
                  <a:gd name="T3" fmla="*/ 146 h 187"/>
                  <a:gd name="T4" fmla="*/ 60 w 61"/>
                  <a:gd name="T5" fmla="*/ 187 h 187"/>
                  <a:gd name="T6" fmla="*/ 52 w 61"/>
                  <a:gd name="T7" fmla="*/ 176 h 187"/>
                  <a:gd name="T8" fmla="*/ 1 w 61"/>
                  <a:gd name="T9" fmla="*/ 12 h 187"/>
                  <a:gd name="T10" fmla="*/ 0 w 61"/>
                  <a:gd name="T11" fmla="*/ 0 h 187"/>
                  <a:gd name="T12" fmla="*/ 16 w 61"/>
                  <a:gd name="T13" fmla="*/ 7 h 187"/>
                  <a:gd name="T14" fmla="*/ 25 w 61"/>
                  <a:gd name="T15" fmla="*/ 50 h 187"/>
                  <a:gd name="T16" fmla="*/ 21 w 61"/>
                  <a:gd name="T17" fmla="*/ 8 h 187"/>
                  <a:gd name="T18" fmla="*/ 29 w 61"/>
                  <a:gd name="T19" fmla="*/ 11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1" h="187">
                    <a:moveTo>
                      <a:pt x="29" y="11"/>
                    </a:moveTo>
                    <a:cubicBezTo>
                      <a:pt x="33" y="57"/>
                      <a:pt x="52" y="100"/>
                      <a:pt x="58" y="146"/>
                    </a:cubicBezTo>
                    <a:cubicBezTo>
                      <a:pt x="59" y="160"/>
                      <a:pt x="61" y="173"/>
                      <a:pt x="60" y="187"/>
                    </a:cubicBezTo>
                    <a:cubicBezTo>
                      <a:pt x="55" y="185"/>
                      <a:pt x="53" y="181"/>
                      <a:pt x="52" y="176"/>
                    </a:cubicBezTo>
                    <a:cubicBezTo>
                      <a:pt x="38" y="120"/>
                      <a:pt x="17" y="67"/>
                      <a:pt x="1" y="12"/>
                    </a:cubicBezTo>
                    <a:cubicBezTo>
                      <a:pt x="0" y="8"/>
                      <a:pt x="0" y="4"/>
                      <a:pt x="0" y="0"/>
                    </a:cubicBezTo>
                    <a:cubicBezTo>
                      <a:pt x="6" y="0"/>
                      <a:pt x="12" y="2"/>
                      <a:pt x="16" y="7"/>
                    </a:cubicBezTo>
                    <a:cubicBezTo>
                      <a:pt x="20" y="22"/>
                      <a:pt x="24" y="37"/>
                      <a:pt x="25" y="50"/>
                    </a:cubicBezTo>
                    <a:cubicBezTo>
                      <a:pt x="28" y="37"/>
                      <a:pt x="14" y="23"/>
                      <a:pt x="21" y="8"/>
                    </a:cubicBezTo>
                    <a:cubicBezTo>
                      <a:pt x="24" y="9"/>
                      <a:pt x="26" y="10"/>
                      <a:pt x="29" y="11"/>
                    </a:cubicBezTo>
                    <a:close/>
                  </a:path>
                </a:pathLst>
              </a:custGeom>
              <a:solidFill>
                <a:srgbClr val="ECD9B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7" name="Freeform 707">
                <a:extLst>
                  <a:ext uri="{FF2B5EF4-FFF2-40B4-BE49-F238E27FC236}">
                    <a16:creationId xmlns:a16="http://schemas.microsoft.com/office/drawing/2014/main" id="{F9D5AFE8-7956-4BA0-B2DE-05DC86D5FB5D}"/>
                  </a:ext>
                </a:extLst>
              </p:cNvPr>
              <p:cNvSpPr>
                <a:spLocks/>
              </p:cNvSpPr>
              <p:nvPr/>
            </p:nvSpPr>
            <p:spPr bwMode="auto">
              <a:xfrm>
                <a:off x="1588" y="1088"/>
                <a:ext cx="60" cy="130"/>
              </a:xfrm>
              <a:custGeom>
                <a:avLst/>
                <a:gdLst>
                  <a:gd name="T0" fmla="*/ 47 w 53"/>
                  <a:gd name="T1" fmla="*/ 116 h 116"/>
                  <a:gd name="T2" fmla="*/ 18 w 53"/>
                  <a:gd name="T3" fmla="*/ 81 h 116"/>
                  <a:gd name="T4" fmla="*/ 7 w 53"/>
                  <a:gd name="T5" fmla="*/ 84 h 116"/>
                  <a:gd name="T6" fmla="*/ 11 w 53"/>
                  <a:gd name="T7" fmla="*/ 72 h 116"/>
                  <a:gd name="T8" fmla="*/ 8 w 53"/>
                  <a:gd name="T9" fmla="*/ 40 h 116"/>
                  <a:gd name="T10" fmla="*/ 27 w 53"/>
                  <a:gd name="T11" fmla="*/ 0 h 116"/>
                  <a:gd name="T12" fmla="*/ 36 w 53"/>
                  <a:gd name="T13" fmla="*/ 19 h 116"/>
                  <a:gd name="T14" fmla="*/ 49 w 53"/>
                  <a:gd name="T15" fmla="*/ 94 h 116"/>
                  <a:gd name="T16" fmla="*/ 47 w 53"/>
                  <a:gd name="T17" fmla="*/ 1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3" h="116">
                    <a:moveTo>
                      <a:pt x="47" y="116"/>
                    </a:moveTo>
                    <a:cubicBezTo>
                      <a:pt x="29" y="111"/>
                      <a:pt x="20" y="99"/>
                      <a:pt x="18" y="81"/>
                    </a:cubicBezTo>
                    <a:cubicBezTo>
                      <a:pt x="14" y="79"/>
                      <a:pt x="16" y="101"/>
                      <a:pt x="7" y="84"/>
                    </a:cubicBezTo>
                    <a:cubicBezTo>
                      <a:pt x="7" y="80"/>
                      <a:pt x="7" y="75"/>
                      <a:pt x="11" y="72"/>
                    </a:cubicBezTo>
                    <a:cubicBezTo>
                      <a:pt x="18" y="60"/>
                      <a:pt x="12" y="49"/>
                      <a:pt x="8" y="40"/>
                    </a:cubicBezTo>
                    <a:cubicBezTo>
                      <a:pt x="0" y="22"/>
                      <a:pt x="7" y="5"/>
                      <a:pt x="27" y="0"/>
                    </a:cubicBezTo>
                    <a:cubicBezTo>
                      <a:pt x="39" y="2"/>
                      <a:pt x="35" y="12"/>
                      <a:pt x="36" y="19"/>
                    </a:cubicBezTo>
                    <a:cubicBezTo>
                      <a:pt x="35" y="45"/>
                      <a:pt x="44" y="69"/>
                      <a:pt x="49" y="94"/>
                    </a:cubicBezTo>
                    <a:cubicBezTo>
                      <a:pt x="49" y="101"/>
                      <a:pt x="53" y="109"/>
                      <a:pt x="47" y="116"/>
                    </a:cubicBezTo>
                    <a:close/>
                  </a:path>
                </a:pathLst>
              </a:custGeom>
              <a:solidFill>
                <a:srgbClr val="D6BA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8" name="Freeform 708">
                <a:extLst>
                  <a:ext uri="{FF2B5EF4-FFF2-40B4-BE49-F238E27FC236}">
                    <a16:creationId xmlns:a16="http://schemas.microsoft.com/office/drawing/2014/main" id="{72B1B726-2142-49E3-A505-AB66A0395E0D}"/>
                  </a:ext>
                </a:extLst>
              </p:cNvPr>
              <p:cNvSpPr>
                <a:spLocks/>
              </p:cNvSpPr>
              <p:nvPr/>
            </p:nvSpPr>
            <p:spPr bwMode="auto">
              <a:xfrm>
                <a:off x="1687" y="1071"/>
                <a:ext cx="64" cy="121"/>
              </a:xfrm>
              <a:custGeom>
                <a:avLst/>
                <a:gdLst>
                  <a:gd name="T0" fmla="*/ 3 w 57"/>
                  <a:gd name="T1" fmla="*/ 11 h 108"/>
                  <a:gd name="T2" fmla="*/ 16 w 57"/>
                  <a:gd name="T3" fmla="*/ 6 h 108"/>
                  <a:gd name="T4" fmla="*/ 31 w 57"/>
                  <a:gd name="T5" fmla="*/ 108 h 108"/>
                  <a:gd name="T6" fmla="*/ 16 w 57"/>
                  <a:gd name="T7" fmla="*/ 67 h 108"/>
                  <a:gd name="T8" fmla="*/ 13 w 57"/>
                  <a:gd name="T9" fmla="*/ 45 h 108"/>
                  <a:gd name="T10" fmla="*/ 1 w 57"/>
                  <a:gd name="T11" fmla="*/ 19 h 108"/>
                  <a:gd name="T12" fmla="*/ 3 w 57"/>
                  <a:gd name="T13" fmla="*/ 11 h 108"/>
                </a:gdLst>
                <a:ahLst/>
                <a:cxnLst>
                  <a:cxn ang="0">
                    <a:pos x="T0" y="T1"/>
                  </a:cxn>
                  <a:cxn ang="0">
                    <a:pos x="T2" y="T3"/>
                  </a:cxn>
                  <a:cxn ang="0">
                    <a:pos x="T4" y="T5"/>
                  </a:cxn>
                  <a:cxn ang="0">
                    <a:pos x="T6" y="T7"/>
                  </a:cxn>
                  <a:cxn ang="0">
                    <a:pos x="T8" y="T9"/>
                  </a:cxn>
                  <a:cxn ang="0">
                    <a:pos x="T10" y="T11"/>
                  </a:cxn>
                  <a:cxn ang="0">
                    <a:pos x="T12" y="T13"/>
                  </a:cxn>
                </a:cxnLst>
                <a:rect l="0" t="0" r="r" b="b"/>
                <a:pathLst>
                  <a:path w="57" h="108">
                    <a:moveTo>
                      <a:pt x="3" y="11"/>
                    </a:moveTo>
                    <a:cubicBezTo>
                      <a:pt x="6" y="8"/>
                      <a:pt x="6" y="0"/>
                      <a:pt x="16" y="6"/>
                    </a:cubicBezTo>
                    <a:cubicBezTo>
                      <a:pt x="49" y="28"/>
                      <a:pt x="57" y="77"/>
                      <a:pt x="31" y="108"/>
                    </a:cubicBezTo>
                    <a:cubicBezTo>
                      <a:pt x="16" y="98"/>
                      <a:pt x="20" y="81"/>
                      <a:pt x="16" y="67"/>
                    </a:cubicBezTo>
                    <a:cubicBezTo>
                      <a:pt x="13" y="60"/>
                      <a:pt x="14" y="52"/>
                      <a:pt x="13" y="45"/>
                    </a:cubicBezTo>
                    <a:cubicBezTo>
                      <a:pt x="12" y="35"/>
                      <a:pt x="5" y="28"/>
                      <a:pt x="1" y="19"/>
                    </a:cubicBezTo>
                    <a:cubicBezTo>
                      <a:pt x="0" y="16"/>
                      <a:pt x="1" y="14"/>
                      <a:pt x="3" y="11"/>
                    </a:cubicBezTo>
                    <a:close/>
                  </a:path>
                </a:pathLst>
              </a:custGeom>
              <a:solidFill>
                <a:srgbClr val="E0C7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9" name="Freeform 709">
                <a:extLst>
                  <a:ext uri="{FF2B5EF4-FFF2-40B4-BE49-F238E27FC236}">
                    <a16:creationId xmlns:a16="http://schemas.microsoft.com/office/drawing/2014/main" id="{789F361D-00EF-48C6-A392-C5ADC12DBA77}"/>
                  </a:ext>
                </a:extLst>
              </p:cNvPr>
              <p:cNvSpPr>
                <a:spLocks/>
              </p:cNvSpPr>
              <p:nvPr/>
            </p:nvSpPr>
            <p:spPr bwMode="auto">
              <a:xfrm>
                <a:off x="1622" y="1091"/>
                <a:ext cx="85" cy="132"/>
              </a:xfrm>
              <a:custGeom>
                <a:avLst/>
                <a:gdLst>
                  <a:gd name="T0" fmla="*/ 61 w 76"/>
                  <a:gd name="T1" fmla="*/ 0 h 117"/>
                  <a:gd name="T2" fmla="*/ 76 w 76"/>
                  <a:gd name="T3" fmla="*/ 19 h 117"/>
                  <a:gd name="T4" fmla="*/ 53 w 76"/>
                  <a:gd name="T5" fmla="*/ 84 h 117"/>
                  <a:gd name="T6" fmla="*/ 52 w 76"/>
                  <a:gd name="T7" fmla="*/ 97 h 117"/>
                  <a:gd name="T8" fmla="*/ 53 w 76"/>
                  <a:gd name="T9" fmla="*/ 114 h 117"/>
                  <a:gd name="T10" fmla="*/ 43 w 76"/>
                  <a:gd name="T11" fmla="*/ 116 h 117"/>
                  <a:gd name="T12" fmla="*/ 35 w 76"/>
                  <a:gd name="T13" fmla="*/ 99 h 117"/>
                  <a:gd name="T14" fmla="*/ 21 w 76"/>
                  <a:gd name="T15" fmla="*/ 90 h 117"/>
                  <a:gd name="T16" fmla="*/ 14 w 76"/>
                  <a:gd name="T17" fmla="*/ 92 h 117"/>
                  <a:gd name="T18" fmla="*/ 1 w 76"/>
                  <a:gd name="T19" fmla="*/ 13 h 117"/>
                  <a:gd name="T20" fmla="*/ 15 w 76"/>
                  <a:gd name="T21" fmla="*/ 4 h 117"/>
                  <a:gd name="T22" fmla="*/ 19 w 76"/>
                  <a:gd name="T23" fmla="*/ 21 h 117"/>
                  <a:gd name="T24" fmla="*/ 30 w 76"/>
                  <a:gd name="T25" fmla="*/ 67 h 117"/>
                  <a:gd name="T26" fmla="*/ 38 w 76"/>
                  <a:gd name="T27" fmla="*/ 71 h 117"/>
                  <a:gd name="T28" fmla="*/ 51 w 76"/>
                  <a:gd name="T29" fmla="*/ 63 h 117"/>
                  <a:gd name="T30" fmla="*/ 57 w 76"/>
                  <a:gd name="T31" fmla="*/ 51 h 117"/>
                  <a:gd name="T32" fmla="*/ 57 w 76"/>
                  <a:gd name="T33" fmla="*/ 22 h 117"/>
                  <a:gd name="T34" fmla="*/ 61 w 76"/>
                  <a:gd name="T35" fmla="*/ 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6" h="117">
                    <a:moveTo>
                      <a:pt x="61" y="0"/>
                    </a:moveTo>
                    <a:cubicBezTo>
                      <a:pt x="69" y="4"/>
                      <a:pt x="69" y="15"/>
                      <a:pt x="76" y="19"/>
                    </a:cubicBezTo>
                    <a:cubicBezTo>
                      <a:pt x="76" y="43"/>
                      <a:pt x="74" y="67"/>
                      <a:pt x="53" y="84"/>
                    </a:cubicBezTo>
                    <a:cubicBezTo>
                      <a:pt x="49" y="87"/>
                      <a:pt x="51" y="92"/>
                      <a:pt x="52" y="97"/>
                    </a:cubicBezTo>
                    <a:cubicBezTo>
                      <a:pt x="54" y="102"/>
                      <a:pt x="57" y="108"/>
                      <a:pt x="53" y="114"/>
                    </a:cubicBezTo>
                    <a:cubicBezTo>
                      <a:pt x="50" y="117"/>
                      <a:pt x="47" y="117"/>
                      <a:pt x="43" y="116"/>
                    </a:cubicBezTo>
                    <a:cubicBezTo>
                      <a:pt x="39" y="111"/>
                      <a:pt x="39" y="104"/>
                      <a:pt x="35" y="99"/>
                    </a:cubicBezTo>
                    <a:cubicBezTo>
                      <a:pt x="32" y="93"/>
                      <a:pt x="30" y="86"/>
                      <a:pt x="21" y="90"/>
                    </a:cubicBezTo>
                    <a:cubicBezTo>
                      <a:pt x="19" y="92"/>
                      <a:pt x="17" y="94"/>
                      <a:pt x="14" y="92"/>
                    </a:cubicBezTo>
                    <a:cubicBezTo>
                      <a:pt x="7" y="66"/>
                      <a:pt x="0" y="40"/>
                      <a:pt x="1" y="13"/>
                    </a:cubicBezTo>
                    <a:cubicBezTo>
                      <a:pt x="6" y="11"/>
                      <a:pt x="7" y="1"/>
                      <a:pt x="15" y="4"/>
                    </a:cubicBezTo>
                    <a:cubicBezTo>
                      <a:pt x="23" y="8"/>
                      <a:pt x="18" y="15"/>
                      <a:pt x="19" y="21"/>
                    </a:cubicBezTo>
                    <a:cubicBezTo>
                      <a:pt x="18" y="38"/>
                      <a:pt x="21" y="53"/>
                      <a:pt x="30" y="67"/>
                    </a:cubicBezTo>
                    <a:cubicBezTo>
                      <a:pt x="32" y="69"/>
                      <a:pt x="35" y="71"/>
                      <a:pt x="38" y="71"/>
                    </a:cubicBezTo>
                    <a:cubicBezTo>
                      <a:pt x="44" y="70"/>
                      <a:pt x="47" y="66"/>
                      <a:pt x="51" y="63"/>
                    </a:cubicBezTo>
                    <a:cubicBezTo>
                      <a:pt x="54" y="59"/>
                      <a:pt x="56" y="56"/>
                      <a:pt x="57" y="51"/>
                    </a:cubicBezTo>
                    <a:cubicBezTo>
                      <a:pt x="61" y="42"/>
                      <a:pt x="57" y="32"/>
                      <a:pt x="57" y="22"/>
                    </a:cubicBezTo>
                    <a:cubicBezTo>
                      <a:pt x="56" y="15"/>
                      <a:pt x="50" y="6"/>
                      <a:pt x="61" y="0"/>
                    </a:cubicBezTo>
                    <a:close/>
                  </a:path>
                </a:pathLst>
              </a:custGeom>
              <a:solidFill>
                <a:srgbClr val="4632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0" name="Freeform 710">
                <a:extLst>
                  <a:ext uri="{FF2B5EF4-FFF2-40B4-BE49-F238E27FC236}">
                    <a16:creationId xmlns:a16="http://schemas.microsoft.com/office/drawing/2014/main" id="{A615BA34-47F3-4E99-A9A8-1528C398F0E7}"/>
                  </a:ext>
                </a:extLst>
              </p:cNvPr>
              <p:cNvSpPr>
                <a:spLocks/>
              </p:cNvSpPr>
              <p:nvPr/>
            </p:nvSpPr>
            <p:spPr bwMode="auto">
              <a:xfrm>
                <a:off x="1639" y="1067"/>
                <a:ext cx="46" cy="110"/>
              </a:xfrm>
              <a:custGeom>
                <a:avLst/>
                <a:gdLst>
                  <a:gd name="T0" fmla="*/ 38 w 41"/>
                  <a:gd name="T1" fmla="*/ 87 h 98"/>
                  <a:gd name="T2" fmla="*/ 23 w 41"/>
                  <a:gd name="T3" fmla="*/ 98 h 98"/>
                  <a:gd name="T4" fmla="*/ 2 w 41"/>
                  <a:gd name="T5" fmla="*/ 3 h 98"/>
                  <a:gd name="T6" fmla="*/ 25 w 41"/>
                  <a:gd name="T7" fmla="*/ 0 h 98"/>
                  <a:gd name="T8" fmla="*/ 32 w 41"/>
                  <a:gd name="T9" fmla="*/ 11 h 98"/>
                  <a:gd name="T10" fmla="*/ 38 w 41"/>
                  <a:gd name="T11" fmla="*/ 87 h 98"/>
                </a:gdLst>
                <a:ahLst/>
                <a:cxnLst>
                  <a:cxn ang="0">
                    <a:pos x="T0" y="T1"/>
                  </a:cxn>
                  <a:cxn ang="0">
                    <a:pos x="T2" y="T3"/>
                  </a:cxn>
                  <a:cxn ang="0">
                    <a:pos x="T4" y="T5"/>
                  </a:cxn>
                  <a:cxn ang="0">
                    <a:pos x="T6" y="T7"/>
                  </a:cxn>
                  <a:cxn ang="0">
                    <a:pos x="T8" y="T9"/>
                  </a:cxn>
                  <a:cxn ang="0">
                    <a:pos x="T10" y="T11"/>
                  </a:cxn>
                </a:cxnLst>
                <a:rect l="0" t="0" r="r" b="b"/>
                <a:pathLst>
                  <a:path w="41" h="98">
                    <a:moveTo>
                      <a:pt x="38" y="87"/>
                    </a:moveTo>
                    <a:cubicBezTo>
                      <a:pt x="35" y="93"/>
                      <a:pt x="30" y="98"/>
                      <a:pt x="23" y="98"/>
                    </a:cubicBezTo>
                    <a:cubicBezTo>
                      <a:pt x="5" y="69"/>
                      <a:pt x="0" y="37"/>
                      <a:pt x="2" y="3"/>
                    </a:cubicBezTo>
                    <a:cubicBezTo>
                      <a:pt x="10" y="2"/>
                      <a:pt x="17" y="1"/>
                      <a:pt x="25" y="0"/>
                    </a:cubicBezTo>
                    <a:cubicBezTo>
                      <a:pt x="29" y="3"/>
                      <a:pt x="32" y="7"/>
                      <a:pt x="32" y="11"/>
                    </a:cubicBezTo>
                    <a:cubicBezTo>
                      <a:pt x="33" y="37"/>
                      <a:pt x="41" y="61"/>
                      <a:pt x="38" y="87"/>
                    </a:cubicBezTo>
                    <a:close/>
                  </a:path>
                </a:pathLst>
              </a:custGeom>
              <a:solidFill>
                <a:srgbClr val="E8CD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1" name="Freeform 711">
                <a:extLst>
                  <a:ext uri="{FF2B5EF4-FFF2-40B4-BE49-F238E27FC236}">
                    <a16:creationId xmlns:a16="http://schemas.microsoft.com/office/drawing/2014/main" id="{23A7B96E-9561-42F7-8445-3EC26020B41F}"/>
                  </a:ext>
                </a:extLst>
              </p:cNvPr>
              <p:cNvSpPr>
                <a:spLocks/>
              </p:cNvSpPr>
              <p:nvPr/>
            </p:nvSpPr>
            <p:spPr bwMode="auto">
              <a:xfrm>
                <a:off x="1661" y="1113"/>
                <a:ext cx="61" cy="106"/>
              </a:xfrm>
              <a:custGeom>
                <a:avLst/>
                <a:gdLst>
                  <a:gd name="T0" fmla="*/ 18 w 54"/>
                  <a:gd name="T1" fmla="*/ 95 h 95"/>
                  <a:gd name="T2" fmla="*/ 16 w 54"/>
                  <a:gd name="T3" fmla="*/ 89 h 95"/>
                  <a:gd name="T4" fmla="*/ 22 w 54"/>
                  <a:gd name="T5" fmla="*/ 53 h 95"/>
                  <a:gd name="T6" fmla="*/ 41 w 54"/>
                  <a:gd name="T7" fmla="*/ 0 h 95"/>
                  <a:gd name="T8" fmla="*/ 54 w 54"/>
                  <a:gd name="T9" fmla="*/ 71 h 95"/>
                  <a:gd name="T10" fmla="*/ 42 w 54"/>
                  <a:gd name="T11" fmla="*/ 84 h 95"/>
                  <a:gd name="T12" fmla="*/ 30 w 54"/>
                  <a:gd name="T13" fmla="*/ 74 h 95"/>
                  <a:gd name="T14" fmla="*/ 18 w 54"/>
                  <a:gd name="T15" fmla="*/ 95 h 9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95">
                    <a:moveTo>
                      <a:pt x="18" y="95"/>
                    </a:moveTo>
                    <a:cubicBezTo>
                      <a:pt x="17" y="93"/>
                      <a:pt x="17" y="91"/>
                      <a:pt x="16" y="89"/>
                    </a:cubicBezTo>
                    <a:cubicBezTo>
                      <a:pt x="12" y="77"/>
                      <a:pt x="0" y="66"/>
                      <a:pt x="22" y="53"/>
                    </a:cubicBezTo>
                    <a:cubicBezTo>
                      <a:pt x="38" y="44"/>
                      <a:pt x="39" y="20"/>
                      <a:pt x="41" y="0"/>
                    </a:cubicBezTo>
                    <a:cubicBezTo>
                      <a:pt x="42" y="25"/>
                      <a:pt x="46" y="48"/>
                      <a:pt x="54" y="71"/>
                    </a:cubicBezTo>
                    <a:cubicBezTo>
                      <a:pt x="50" y="75"/>
                      <a:pt x="47" y="80"/>
                      <a:pt x="42" y="84"/>
                    </a:cubicBezTo>
                    <a:cubicBezTo>
                      <a:pt x="34" y="91"/>
                      <a:pt x="29" y="90"/>
                      <a:pt x="30" y="74"/>
                    </a:cubicBezTo>
                    <a:cubicBezTo>
                      <a:pt x="24" y="83"/>
                      <a:pt x="30" y="95"/>
                      <a:pt x="18" y="95"/>
                    </a:cubicBezTo>
                    <a:close/>
                  </a:path>
                </a:pathLst>
              </a:custGeom>
              <a:solidFill>
                <a:srgbClr val="DBBD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2" name="Freeform 712">
                <a:extLst>
                  <a:ext uri="{FF2B5EF4-FFF2-40B4-BE49-F238E27FC236}">
                    <a16:creationId xmlns:a16="http://schemas.microsoft.com/office/drawing/2014/main" id="{778C3906-A79A-486A-B26A-E92F9FFBBF26}"/>
                  </a:ext>
                </a:extLst>
              </p:cNvPr>
              <p:cNvSpPr>
                <a:spLocks/>
              </p:cNvSpPr>
              <p:nvPr/>
            </p:nvSpPr>
            <p:spPr bwMode="auto">
              <a:xfrm>
                <a:off x="1839" y="924"/>
                <a:ext cx="94" cy="131"/>
              </a:xfrm>
              <a:custGeom>
                <a:avLst/>
                <a:gdLst>
                  <a:gd name="T0" fmla="*/ 56 w 84"/>
                  <a:gd name="T1" fmla="*/ 26 h 117"/>
                  <a:gd name="T2" fmla="*/ 53 w 84"/>
                  <a:gd name="T3" fmla="*/ 42 h 117"/>
                  <a:gd name="T4" fmla="*/ 84 w 84"/>
                  <a:gd name="T5" fmla="*/ 0 h 117"/>
                  <a:gd name="T6" fmla="*/ 32 w 84"/>
                  <a:gd name="T7" fmla="*/ 114 h 117"/>
                  <a:gd name="T8" fmla="*/ 27 w 84"/>
                  <a:gd name="T9" fmla="*/ 113 h 117"/>
                  <a:gd name="T10" fmla="*/ 41 w 84"/>
                  <a:gd name="T11" fmla="*/ 63 h 117"/>
                  <a:gd name="T12" fmla="*/ 16 w 84"/>
                  <a:gd name="T13" fmla="*/ 113 h 117"/>
                  <a:gd name="T14" fmla="*/ 0 w 84"/>
                  <a:gd name="T15" fmla="*/ 110 h 117"/>
                  <a:gd name="T16" fmla="*/ 14 w 84"/>
                  <a:gd name="T17" fmla="*/ 99 h 117"/>
                  <a:gd name="T18" fmla="*/ 51 w 84"/>
                  <a:gd name="T19" fmla="*/ 26 h 117"/>
                  <a:gd name="T20" fmla="*/ 56 w 84"/>
                  <a:gd name="T21" fmla="*/ 2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4" h="117">
                    <a:moveTo>
                      <a:pt x="56" y="26"/>
                    </a:moveTo>
                    <a:cubicBezTo>
                      <a:pt x="55" y="30"/>
                      <a:pt x="54" y="35"/>
                      <a:pt x="53" y="42"/>
                    </a:cubicBezTo>
                    <a:cubicBezTo>
                      <a:pt x="68" y="29"/>
                      <a:pt x="71" y="11"/>
                      <a:pt x="84" y="0"/>
                    </a:cubicBezTo>
                    <a:cubicBezTo>
                      <a:pt x="69" y="39"/>
                      <a:pt x="44" y="73"/>
                      <a:pt x="32" y="114"/>
                    </a:cubicBezTo>
                    <a:cubicBezTo>
                      <a:pt x="31" y="113"/>
                      <a:pt x="29" y="113"/>
                      <a:pt x="27" y="113"/>
                    </a:cubicBezTo>
                    <a:cubicBezTo>
                      <a:pt x="22" y="93"/>
                      <a:pt x="38" y="79"/>
                      <a:pt x="41" y="63"/>
                    </a:cubicBezTo>
                    <a:cubicBezTo>
                      <a:pt x="31" y="77"/>
                      <a:pt x="29" y="98"/>
                      <a:pt x="16" y="113"/>
                    </a:cubicBezTo>
                    <a:cubicBezTo>
                      <a:pt x="11" y="113"/>
                      <a:pt x="4" y="117"/>
                      <a:pt x="0" y="110"/>
                    </a:cubicBezTo>
                    <a:cubicBezTo>
                      <a:pt x="10" y="113"/>
                      <a:pt x="11" y="105"/>
                      <a:pt x="14" y="99"/>
                    </a:cubicBezTo>
                    <a:cubicBezTo>
                      <a:pt x="23" y="73"/>
                      <a:pt x="32" y="47"/>
                      <a:pt x="51" y="26"/>
                    </a:cubicBezTo>
                    <a:cubicBezTo>
                      <a:pt x="53" y="24"/>
                      <a:pt x="55" y="24"/>
                      <a:pt x="56" y="26"/>
                    </a:cubicBezTo>
                    <a:close/>
                  </a:path>
                </a:pathLst>
              </a:custGeom>
              <a:solidFill>
                <a:srgbClr val="916E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3" name="Freeform 713">
                <a:extLst>
                  <a:ext uri="{FF2B5EF4-FFF2-40B4-BE49-F238E27FC236}">
                    <a16:creationId xmlns:a16="http://schemas.microsoft.com/office/drawing/2014/main" id="{D48E4DBE-FBA3-46F9-BE14-9FA7ADCE6713}"/>
                  </a:ext>
                </a:extLst>
              </p:cNvPr>
              <p:cNvSpPr>
                <a:spLocks/>
              </p:cNvSpPr>
              <p:nvPr/>
            </p:nvSpPr>
            <p:spPr bwMode="auto">
              <a:xfrm>
                <a:off x="1931" y="1261"/>
                <a:ext cx="29" cy="97"/>
              </a:xfrm>
              <a:custGeom>
                <a:avLst/>
                <a:gdLst>
                  <a:gd name="T0" fmla="*/ 23 w 26"/>
                  <a:gd name="T1" fmla="*/ 73 h 86"/>
                  <a:gd name="T2" fmla="*/ 18 w 26"/>
                  <a:gd name="T3" fmla="*/ 86 h 86"/>
                  <a:gd name="T4" fmla="*/ 7 w 26"/>
                  <a:gd name="T5" fmla="*/ 38 h 86"/>
                  <a:gd name="T6" fmla="*/ 4 w 26"/>
                  <a:gd name="T7" fmla="*/ 16 h 86"/>
                  <a:gd name="T8" fmla="*/ 18 w 26"/>
                  <a:gd name="T9" fmla="*/ 3 h 86"/>
                  <a:gd name="T10" fmla="*/ 18 w 26"/>
                  <a:gd name="T11" fmla="*/ 5 h 86"/>
                  <a:gd name="T12" fmla="*/ 23 w 26"/>
                  <a:gd name="T13" fmla="*/ 73 h 86"/>
                </a:gdLst>
                <a:ahLst/>
                <a:cxnLst>
                  <a:cxn ang="0">
                    <a:pos x="T0" y="T1"/>
                  </a:cxn>
                  <a:cxn ang="0">
                    <a:pos x="T2" y="T3"/>
                  </a:cxn>
                  <a:cxn ang="0">
                    <a:pos x="T4" y="T5"/>
                  </a:cxn>
                  <a:cxn ang="0">
                    <a:pos x="T6" y="T7"/>
                  </a:cxn>
                  <a:cxn ang="0">
                    <a:pos x="T8" y="T9"/>
                  </a:cxn>
                  <a:cxn ang="0">
                    <a:pos x="T10" y="T11"/>
                  </a:cxn>
                  <a:cxn ang="0">
                    <a:pos x="T12" y="T13"/>
                  </a:cxn>
                </a:cxnLst>
                <a:rect l="0" t="0" r="r" b="b"/>
                <a:pathLst>
                  <a:path w="26" h="86">
                    <a:moveTo>
                      <a:pt x="23" y="73"/>
                    </a:moveTo>
                    <a:cubicBezTo>
                      <a:pt x="21" y="77"/>
                      <a:pt x="20" y="82"/>
                      <a:pt x="18" y="86"/>
                    </a:cubicBezTo>
                    <a:cubicBezTo>
                      <a:pt x="3" y="73"/>
                      <a:pt x="12" y="53"/>
                      <a:pt x="7" y="38"/>
                    </a:cubicBezTo>
                    <a:cubicBezTo>
                      <a:pt x="4" y="31"/>
                      <a:pt x="6" y="23"/>
                      <a:pt x="4" y="16"/>
                    </a:cubicBezTo>
                    <a:cubicBezTo>
                      <a:pt x="0" y="2"/>
                      <a:pt x="6" y="0"/>
                      <a:pt x="18" y="3"/>
                    </a:cubicBezTo>
                    <a:cubicBezTo>
                      <a:pt x="18" y="4"/>
                      <a:pt x="18" y="5"/>
                      <a:pt x="18" y="5"/>
                    </a:cubicBezTo>
                    <a:cubicBezTo>
                      <a:pt x="24" y="28"/>
                      <a:pt x="26" y="50"/>
                      <a:pt x="23" y="73"/>
                    </a:cubicBezTo>
                    <a:close/>
                  </a:path>
                </a:pathLst>
              </a:custGeom>
              <a:solidFill>
                <a:srgbClr val="F2D6B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4" name="Freeform 714">
                <a:extLst>
                  <a:ext uri="{FF2B5EF4-FFF2-40B4-BE49-F238E27FC236}">
                    <a16:creationId xmlns:a16="http://schemas.microsoft.com/office/drawing/2014/main" id="{FAE89367-AEF6-41F2-AD90-B2538847AA51}"/>
                  </a:ext>
                </a:extLst>
              </p:cNvPr>
              <p:cNvSpPr>
                <a:spLocks/>
              </p:cNvSpPr>
              <p:nvPr/>
            </p:nvSpPr>
            <p:spPr bwMode="auto">
              <a:xfrm>
                <a:off x="1951" y="1267"/>
                <a:ext cx="32" cy="149"/>
              </a:xfrm>
              <a:custGeom>
                <a:avLst/>
                <a:gdLst>
                  <a:gd name="T0" fmla="*/ 5 w 28"/>
                  <a:gd name="T1" fmla="*/ 68 h 133"/>
                  <a:gd name="T2" fmla="*/ 0 w 28"/>
                  <a:gd name="T3" fmla="*/ 0 h 133"/>
                  <a:gd name="T4" fmla="*/ 4 w 28"/>
                  <a:gd name="T5" fmla="*/ 1 h 133"/>
                  <a:gd name="T6" fmla="*/ 28 w 28"/>
                  <a:gd name="T7" fmla="*/ 125 h 133"/>
                  <a:gd name="T8" fmla="*/ 25 w 28"/>
                  <a:gd name="T9" fmla="*/ 133 h 133"/>
                  <a:gd name="T10" fmla="*/ 16 w 28"/>
                  <a:gd name="T11" fmla="*/ 85 h 133"/>
                  <a:gd name="T12" fmla="*/ 5 w 28"/>
                  <a:gd name="T13" fmla="*/ 68 h 133"/>
                </a:gdLst>
                <a:ahLst/>
                <a:cxnLst>
                  <a:cxn ang="0">
                    <a:pos x="T0" y="T1"/>
                  </a:cxn>
                  <a:cxn ang="0">
                    <a:pos x="T2" y="T3"/>
                  </a:cxn>
                  <a:cxn ang="0">
                    <a:pos x="T4" y="T5"/>
                  </a:cxn>
                  <a:cxn ang="0">
                    <a:pos x="T6" y="T7"/>
                  </a:cxn>
                  <a:cxn ang="0">
                    <a:pos x="T8" y="T9"/>
                  </a:cxn>
                  <a:cxn ang="0">
                    <a:pos x="T10" y="T11"/>
                  </a:cxn>
                  <a:cxn ang="0">
                    <a:pos x="T12" y="T13"/>
                  </a:cxn>
                </a:cxnLst>
                <a:rect l="0" t="0" r="r" b="b"/>
                <a:pathLst>
                  <a:path w="28" h="133">
                    <a:moveTo>
                      <a:pt x="5" y="68"/>
                    </a:moveTo>
                    <a:cubicBezTo>
                      <a:pt x="3" y="45"/>
                      <a:pt x="2" y="23"/>
                      <a:pt x="0" y="0"/>
                    </a:cubicBezTo>
                    <a:cubicBezTo>
                      <a:pt x="1" y="1"/>
                      <a:pt x="3" y="1"/>
                      <a:pt x="4" y="1"/>
                    </a:cubicBezTo>
                    <a:cubicBezTo>
                      <a:pt x="5" y="44"/>
                      <a:pt x="27" y="82"/>
                      <a:pt x="28" y="125"/>
                    </a:cubicBezTo>
                    <a:cubicBezTo>
                      <a:pt x="28" y="128"/>
                      <a:pt x="28" y="130"/>
                      <a:pt x="25" y="133"/>
                    </a:cubicBezTo>
                    <a:cubicBezTo>
                      <a:pt x="22" y="117"/>
                      <a:pt x="18" y="101"/>
                      <a:pt x="16" y="85"/>
                    </a:cubicBezTo>
                    <a:cubicBezTo>
                      <a:pt x="15" y="77"/>
                      <a:pt x="13" y="71"/>
                      <a:pt x="5" y="68"/>
                    </a:cubicBezTo>
                    <a:close/>
                  </a:path>
                </a:pathLst>
              </a:custGeom>
              <a:solidFill>
                <a:srgbClr val="977A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5" name="Freeform 715">
                <a:extLst>
                  <a:ext uri="{FF2B5EF4-FFF2-40B4-BE49-F238E27FC236}">
                    <a16:creationId xmlns:a16="http://schemas.microsoft.com/office/drawing/2014/main" id="{342E7F16-790A-42BC-A523-2DB9D630E81B}"/>
                  </a:ext>
                </a:extLst>
              </p:cNvPr>
              <p:cNvSpPr>
                <a:spLocks/>
              </p:cNvSpPr>
              <p:nvPr/>
            </p:nvSpPr>
            <p:spPr bwMode="auto">
              <a:xfrm>
                <a:off x="1768" y="1267"/>
                <a:ext cx="23" cy="101"/>
              </a:xfrm>
              <a:custGeom>
                <a:avLst/>
                <a:gdLst>
                  <a:gd name="T0" fmla="*/ 11 w 21"/>
                  <a:gd name="T1" fmla="*/ 4 h 90"/>
                  <a:gd name="T2" fmla="*/ 10 w 21"/>
                  <a:gd name="T3" fmla="*/ 90 h 90"/>
                  <a:gd name="T4" fmla="*/ 0 w 21"/>
                  <a:gd name="T5" fmla="*/ 2 h 90"/>
                  <a:gd name="T6" fmla="*/ 11 w 21"/>
                  <a:gd name="T7" fmla="*/ 4 h 90"/>
                </a:gdLst>
                <a:ahLst/>
                <a:cxnLst>
                  <a:cxn ang="0">
                    <a:pos x="T0" y="T1"/>
                  </a:cxn>
                  <a:cxn ang="0">
                    <a:pos x="T2" y="T3"/>
                  </a:cxn>
                  <a:cxn ang="0">
                    <a:pos x="T4" y="T5"/>
                  </a:cxn>
                  <a:cxn ang="0">
                    <a:pos x="T6" y="T7"/>
                  </a:cxn>
                </a:cxnLst>
                <a:rect l="0" t="0" r="r" b="b"/>
                <a:pathLst>
                  <a:path w="21" h="90">
                    <a:moveTo>
                      <a:pt x="11" y="4"/>
                    </a:moveTo>
                    <a:cubicBezTo>
                      <a:pt x="10" y="33"/>
                      <a:pt x="21" y="61"/>
                      <a:pt x="10" y="90"/>
                    </a:cubicBezTo>
                    <a:cubicBezTo>
                      <a:pt x="7" y="61"/>
                      <a:pt x="3" y="31"/>
                      <a:pt x="0" y="2"/>
                    </a:cubicBezTo>
                    <a:cubicBezTo>
                      <a:pt x="4" y="1"/>
                      <a:pt x="8" y="0"/>
                      <a:pt x="11" y="4"/>
                    </a:cubicBezTo>
                    <a:close/>
                  </a:path>
                </a:pathLst>
              </a:custGeom>
              <a:solidFill>
                <a:srgbClr val="F3D4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6" name="Freeform 716">
                <a:extLst>
                  <a:ext uri="{FF2B5EF4-FFF2-40B4-BE49-F238E27FC236}">
                    <a16:creationId xmlns:a16="http://schemas.microsoft.com/office/drawing/2014/main" id="{EF7A8449-0A7B-4D1F-AED4-9FD2460EF7D7}"/>
                  </a:ext>
                </a:extLst>
              </p:cNvPr>
              <p:cNvSpPr>
                <a:spLocks/>
              </p:cNvSpPr>
              <p:nvPr/>
            </p:nvSpPr>
            <p:spPr bwMode="auto">
              <a:xfrm>
                <a:off x="1902" y="935"/>
                <a:ext cx="74" cy="118"/>
              </a:xfrm>
              <a:custGeom>
                <a:avLst/>
                <a:gdLst>
                  <a:gd name="T0" fmla="*/ 0 w 66"/>
                  <a:gd name="T1" fmla="*/ 104 h 105"/>
                  <a:gd name="T2" fmla="*/ 56 w 66"/>
                  <a:gd name="T3" fmla="*/ 0 h 105"/>
                  <a:gd name="T4" fmla="*/ 64 w 66"/>
                  <a:gd name="T5" fmla="*/ 8 h 105"/>
                  <a:gd name="T6" fmla="*/ 20 w 66"/>
                  <a:gd name="T7" fmla="*/ 80 h 105"/>
                  <a:gd name="T8" fmla="*/ 20 w 66"/>
                  <a:gd name="T9" fmla="*/ 83 h 105"/>
                  <a:gd name="T10" fmla="*/ 4 w 66"/>
                  <a:gd name="T11" fmla="*/ 104 h 105"/>
                  <a:gd name="T12" fmla="*/ 2 w 66"/>
                  <a:gd name="T13" fmla="*/ 105 h 105"/>
                  <a:gd name="T14" fmla="*/ 0 w 66"/>
                  <a:gd name="T15" fmla="*/ 104 h 1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6" h="105">
                    <a:moveTo>
                      <a:pt x="0" y="104"/>
                    </a:moveTo>
                    <a:cubicBezTo>
                      <a:pt x="14" y="67"/>
                      <a:pt x="32" y="32"/>
                      <a:pt x="56" y="0"/>
                    </a:cubicBezTo>
                    <a:cubicBezTo>
                      <a:pt x="58" y="3"/>
                      <a:pt x="66" y="1"/>
                      <a:pt x="64" y="8"/>
                    </a:cubicBezTo>
                    <a:cubicBezTo>
                      <a:pt x="42" y="28"/>
                      <a:pt x="27" y="51"/>
                      <a:pt x="20" y="80"/>
                    </a:cubicBezTo>
                    <a:cubicBezTo>
                      <a:pt x="20" y="81"/>
                      <a:pt x="20" y="82"/>
                      <a:pt x="20" y="83"/>
                    </a:cubicBezTo>
                    <a:cubicBezTo>
                      <a:pt x="17" y="91"/>
                      <a:pt x="16" y="102"/>
                      <a:pt x="4" y="104"/>
                    </a:cubicBezTo>
                    <a:cubicBezTo>
                      <a:pt x="2" y="105"/>
                      <a:pt x="2" y="105"/>
                      <a:pt x="2" y="105"/>
                    </a:cubicBezTo>
                    <a:lnTo>
                      <a:pt x="0" y="104"/>
                    </a:lnTo>
                    <a:close/>
                  </a:path>
                </a:pathLst>
              </a:custGeom>
              <a:solidFill>
                <a:srgbClr val="755B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7" name="Freeform 717">
                <a:extLst>
                  <a:ext uri="{FF2B5EF4-FFF2-40B4-BE49-F238E27FC236}">
                    <a16:creationId xmlns:a16="http://schemas.microsoft.com/office/drawing/2014/main" id="{647854A2-2827-44C7-B7D2-04A283F6449F}"/>
                  </a:ext>
                </a:extLst>
              </p:cNvPr>
              <p:cNvSpPr>
                <a:spLocks/>
              </p:cNvSpPr>
              <p:nvPr/>
            </p:nvSpPr>
            <p:spPr bwMode="auto">
              <a:xfrm>
                <a:off x="1857" y="978"/>
                <a:ext cx="35" cy="73"/>
              </a:xfrm>
              <a:custGeom>
                <a:avLst/>
                <a:gdLst>
                  <a:gd name="T0" fmla="*/ 0 w 31"/>
                  <a:gd name="T1" fmla="*/ 65 h 65"/>
                  <a:gd name="T2" fmla="*/ 30 w 31"/>
                  <a:gd name="T3" fmla="*/ 0 h 65"/>
                  <a:gd name="T4" fmla="*/ 11 w 31"/>
                  <a:gd name="T5" fmla="*/ 65 h 65"/>
                  <a:gd name="T6" fmla="*/ 0 w 31"/>
                  <a:gd name="T7" fmla="*/ 65 h 65"/>
                </a:gdLst>
                <a:ahLst/>
                <a:cxnLst>
                  <a:cxn ang="0">
                    <a:pos x="T0" y="T1"/>
                  </a:cxn>
                  <a:cxn ang="0">
                    <a:pos x="T2" y="T3"/>
                  </a:cxn>
                  <a:cxn ang="0">
                    <a:pos x="T4" y="T5"/>
                  </a:cxn>
                  <a:cxn ang="0">
                    <a:pos x="T6" y="T7"/>
                  </a:cxn>
                </a:cxnLst>
                <a:rect l="0" t="0" r="r" b="b"/>
                <a:pathLst>
                  <a:path w="31" h="65">
                    <a:moveTo>
                      <a:pt x="0" y="65"/>
                    </a:moveTo>
                    <a:cubicBezTo>
                      <a:pt x="4" y="41"/>
                      <a:pt x="17" y="20"/>
                      <a:pt x="30" y="0"/>
                    </a:cubicBezTo>
                    <a:cubicBezTo>
                      <a:pt x="31" y="24"/>
                      <a:pt x="16" y="43"/>
                      <a:pt x="11" y="65"/>
                    </a:cubicBezTo>
                    <a:cubicBezTo>
                      <a:pt x="7" y="65"/>
                      <a:pt x="4" y="65"/>
                      <a:pt x="0" y="65"/>
                    </a:cubicBezTo>
                    <a:close/>
                  </a:path>
                </a:pathLst>
              </a:custGeom>
              <a:solidFill>
                <a:srgbClr val="F5DA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8" name="Freeform 718">
                <a:extLst>
                  <a:ext uri="{FF2B5EF4-FFF2-40B4-BE49-F238E27FC236}">
                    <a16:creationId xmlns:a16="http://schemas.microsoft.com/office/drawing/2014/main" id="{0914ACBE-4CF1-41F5-B3CE-9BE45917C80C}"/>
                  </a:ext>
                </a:extLst>
              </p:cNvPr>
              <p:cNvSpPr>
                <a:spLocks/>
              </p:cNvSpPr>
              <p:nvPr/>
            </p:nvSpPr>
            <p:spPr bwMode="auto">
              <a:xfrm>
                <a:off x="1670" y="1065"/>
                <a:ext cx="33" cy="89"/>
              </a:xfrm>
              <a:custGeom>
                <a:avLst/>
                <a:gdLst>
                  <a:gd name="T0" fmla="*/ 18 w 29"/>
                  <a:gd name="T1" fmla="*/ 23 h 79"/>
                  <a:gd name="T2" fmla="*/ 17 w 29"/>
                  <a:gd name="T3" fmla="*/ 79 h 79"/>
                  <a:gd name="T4" fmla="*/ 7 w 29"/>
                  <a:gd name="T5" fmla="*/ 56 h 79"/>
                  <a:gd name="T6" fmla="*/ 2 w 29"/>
                  <a:gd name="T7" fmla="*/ 11 h 79"/>
                  <a:gd name="T8" fmla="*/ 13 w 29"/>
                  <a:gd name="T9" fmla="*/ 4 h 79"/>
                  <a:gd name="T10" fmla="*/ 18 w 29"/>
                  <a:gd name="T11" fmla="*/ 16 h 79"/>
                  <a:gd name="T12" fmla="*/ 18 w 29"/>
                  <a:gd name="T13" fmla="*/ 23 h 79"/>
                </a:gdLst>
                <a:ahLst/>
                <a:cxnLst>
                  <a:cxn ang="0">
                    <a:pos x="T0" y="T1"/>
                  </a:cxn>
                  <a:cxn ang="0">
                    <a:pos x="T2" y="T3"/>
                  </a:cxn>
                  <a:cxn ang="0">
                    <a:pos x="T4" y="T5"/>
                  </a:cxn>
                  <a:cxn ang="0">
                    <a:pos x="T6" y="T7"/>
                  </a:cxn>
                  <a:cxn ang="0">
                    <a:pos x="T8" y="T9"/>
                  </a:cxn>
                  <a:cxn ang="0">
                    <a:pos x="T10" y="T11"/>
                  </a:cxn>
                  <a:cxn ang="0">
                    <a:pos x="T12" y="T13"/>
                  </a:cxn>
                </a:cxnLst>
                <a:rect l="0" t="0" r="r" b="b"/>
                <a:pathLst>
                  <a:path w="29" h="79">
                    <a:moveTo>
                      <a:pt x="18" y="23"/>
                    </a:moveTo>
                    <a:cubicBezTo>
                      <a:pt x="15" y="42"/>
                      <a:pt x="29" y="61"/>
                      <a:pt x="17" y="79"/>
                    </a:cubicBezTo>
                    <a:cubicBezTo>
                      <a:pt x="5" y="76"/>
                      <a:pt x="9" y="64"/>
                      <a:pt x="7" y="56"/>
                    </a:cubicBezTo>
                    <a:cubicBezTo>
                      <a:pt x="4" y="42"/>
                      <a:pt x="5" y="26"/>
                      <a:pt x="2" y="11"/>
                    </a:cubicBezTo>
                    <a:cubicBezTo>
                      <a:pt x="0" y="1"/>
                      <a:pt x="6" y="0"/>
                      <a:pt x="13" y="4"/>
                    </a:cubicBezTo>
                    <a:cubicBezTo>
                      <a:pt x="15" y="8"/>
                      <a:pt x="16" y="12"/>
                      <a:pt x="18" y="16"/>
                    </a:cubicBezTo>
                    <a:cubicBezTo>
                      <a:pt x="18" y="19"/>
                      <a:pt x="18" y="21"/>
                      <a:pt x="18" y="23"/>
                    </a:cubicBezTo>
                    <a:close/>
                  </a:path>
                </a:pathLst>
              </a:custGeom>
              <a:solidFill>
                <a:srgbClr val="EFD0B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9" name="Freeform 719">
                <a:extLst>
                  <a:ext uri="{FF2B5EF4-FFF2-40B4-BE49-F238E27FC236}">
                    <a16:creationId xmlns:a16="http://schemas.microsoft.com/office/drawing/2014/main" id="{07ADF8DC-06AE-4469-87AB-7FB95ECE35DE}"/>
                  </a:ext>
                </a:extLst>
              </p:cNvPr>
              <p:cNvSpPr>
                <a:spLocks/>
              </p:cNvSpPr>
              <p:nvPr/>
            </p:nvSpPr>
            <p:spPr bwMode="auto">
              <a:xfrm>
                <a:off x="1667" y="1063"/>
                <a:ext cx="22" cy="101"/>
              </a:xfrm>
              <a:custGeom>
                <a:avLst/>
                <a:gdLst>
                  <a:gd name="T0" fmla="*/ 16 w 20"/>
                  <a:gd name="T1" fmla="*/ 6 h 90"/>
                  <a:gd name="T2" fmla="*/ 8 w 20"/>
                  <a:gd name="T3" fmla="*/ 9 h 90"/>
                  <a:gd name="T4" fmla="*/ 20 w 20"/>
                  <a:gd name="T5" fmla="*/ 81 h 90"/>
                  <a:gd name="T6" fmla="*/ 13 w 20"/>
                  <a:gd name="T7" fmla="*/ 90 h 90"/>
                  <a:gd name="T8" fmla="*/ 0 w 20"/>
                  <a:gd name="T9" fmla="*/ 3 h 90"/>
                  <a:gd name="T10" fmla="*/ 16 w 20"/>
                  <a:gd name="T11" fmla="*/ 6 h 90"/>
                </a:gdLst>
                <a:ahLst/>
                <a:cxnLst>
                  <a:cxn ang="0">
                    <a:pos x="T0" y="T1"/>
                  </a:cxn>
                  <a:cxn ang="0">
                    <a:pos x="T2" y="T3"/>
                  </a:cxn>
                  <a:cxn ang="0">
                    <a:pos x="T4" y="T5"/>
                  </a:cxn>
                  <a:cxn ang="0">
                    <a:pos x="T6" y="T7"/>
                  </a:cxn>
                  <a:cxn ang="0">
                    <a:pos x="T8" y="T9"/>
                  </a:cxn>
                  <a:cxn ang="0">
                    <a:pos x="T10" y="T11"/>
                  </a:cxn>
                </a:cxnLst>
                <a:rect l="0" t="0" r="r" b="b"/>
                <a:pathLst>
                  <a:path w="20" h="90">
                    <a:moveTo>
                      <a:pt x="16" y="6"/>
                    </a:moveTo>
                    <a:cubicBezTo>
                      <a:pt x="13" y="6"/>
                      <a:pt x="8" y="5"/>
                      <a:pt x="8" y="9"/>
                    </a:cubicBezTo>
                    <a:cubicBezTo>
                      <a:pt x="13" y="33"/>
                      <a:pt x="9" y="58"/>
                      <a:pt x="20" y="81"/>
                    </a:cubicBezTo>
                    <a:cubicBezTo>
                      <a:pt x="18" y="84"/>
                      <a:pt x="15" y="87"/>
                      <a:pt x="13" y="90"/>
                    </a:cubicBezTo>
                    <a:cubicBezTo>
                      <a:pt x="2" y="62"/>
                      <a:pt x="6" y="32"/>
                      <a:pt x="0" y="3"/>
                    </a:cubicBezTo>
                    <a:cubicBezTo>
                      <a:pt x="6" y="3"/>
                      <a:pt x="12" y="0"/>
                      <a:pt x="16" y="6"/>
                    </a:cubicBezTo>
                    <a:close/>
                  </a:path>
                </a:pathLst>
              </a:custGeom>
              <a:solidFill>
                <a:srgbClr val="9372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0" name="Freeform 720">
                <a:extLst>
                  <a:ext uri="{FF2B5EF4-FFF2-40B4-BE49-F238E27FC236}">
                    <a16:creationId xmlns:a16="http://schemas.microsoft.com/office/drawing/2014/main" id="{E0FFE896-8496-4776-8508-75BE2CB80151}"/>
                  </a:ext>
                </a:extLst>
              </p:cNvPr>
              <p:cNvSpPr>
                <a:spLocks/>
              </p:cNvSpPr>
              <p:nvPr/>
            </p:nvSpPr>
            <p:spPr bwMode="auto">
              <a:xfrm>
                <a:off x="1629" y="1070"/>
                <a:ext cx="35" cy="107"/>
              </a:xfrm>
              <a:custGeom>
                <a:avLst/>
                <a:gdLst>
                  <a:gd name="T0" fmla="*/ 11 w 32"/>
                  <a:gd name="T1" fmla="*/ 0 h 95"/>
                  <a:gd name="T2" fmla="*/ 32 w 32"/>
                  <a:gd name="T3" fmla="*/ 95 h 95"/>
                  <a:gd name="T4" fmla="*/ 23 w 32"/>
                  <a:gd name="T5" fmla="*/ 91 h 95"/>
                  <a:gd name="T6" fmla="*/ 8 w 32"/>
                  <a:gd name="T7" fmla="*/ 41 h 95"/>
                  <a:gd name="T8" fmla="*/ 7 w 32"/>
                  <a:gd name="T9" fmla="*/ 24 h 95"/>
                  <a:gd name="T10" fmla="*/ 3 w 32"/>
                  <a:gd name="T11" fmla="*/ 4 h 95"/>
                  <a:gd name="T12" fmla="*/ 11 w 32"/>
                  <a:gd name="T13" fmla="*/ 0 h 95"/>
                </a:gdLst>
                <a:ahLst/>
                <a:cxnLst>
                  <a:cxn ang="0">
                    <a:pos x="T0" y="T1"/>
                  </a:cxn>
                  <a:cxn ang="0">
                    <a:pos x="T2" y="T3"/>
                  </a:cxn>
                  <a:cxn ang="0">
                    <a:pos x="T4" y="T5"/>
                  </a:cxn>
                  <a:cxn ang="0">
                    <a:pos x="T6" y="T7"/>
                  </a:cxn>
                  <a:cxn ang="0">
                    <a:pos x="T8" y="T9"/>
                  </a:cxn>
                  <a:cxn ang="0">
                    <a:pos x="T10" y="T11"/>
                  </a:cxn>
                  <a:cxn ang="0">
                    <a:pos x="T12" y="T13"/>
                  </a:cxn>
                </a:cxnLst>
                <a:rect l="0" t="0" r="r" b="b"/>
                <a:pathLst>
                  <a:path w="32" h="95">
                    <a:moveTo>
                      <a:pt x="11" y="0"/>
                    </a:moveTo>
                    <a:cubicBezTo>
                      <a:pt x="13" y="33"/>
                      <a:pt x="24" y="64"/>
                      <a:pt x="32" y="95"/>
                    </a:cubicBezTo>
                    <a:cubicBezTo>
                      <a:pt x="29" y="94"/>
                      <a:pt x="26" y="93"/>
                      <a:pt x="23" y="91"/>
                    </a:cubicBezTo>
                    <a:cubicBezTo>
                      <a:pt x="14" y="76"/>
                      <a:pt x="15" y="57"/>
                      <a:pt x="8" y="41"/>
                    </a:cubicBezTo>
                    <a:cubicBezTo>
                      <a:pt x="5" y="35"/>
                      <a:pt x="16" y="29"/>
                      <a:pt x="7" y="24"/>
                    </a:cubicBezTo>
                    <a:cubicBezTo>
                      <a:pt x="2" y="18"/>
                      <a:pt x="0" y="11"/>
                      <a:pt x="3" y="4"/>
                    </a:cubicBezTo>
                    <a:cubicBezTo>
                      <a:pt x="6" y="3"/>
                      <a:pt x="8" y="1"/>
                      <a:pt x="11" y="0"/>
                    </a:cubicBezTo>
                    <a:close/>
                  </a:path>
                </a:pathLst>
              </a:custGeom>
              <a:solidFill>
                <a:srgbClr val="8E6E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1" name="Freeform 721">
                <a:extLst>
                  <a:ext uri="{FF2B5EF4-FFF2-40B4-BE49-F238E27FC236}">
                    <a16:creationId xmlns:a16="http://schemas.microsoft.com/office/drawing/2014/main" id="{A680CC7B-8895-4FC1-A393-B7EEE4DD915A}"/>
                  </a:ext>
                </a:extLst>
              </p:cNvPr>
              <p:cNvSpPr>
                <a:spLocks/>
              </p:cNvSpPr>
              <p:nvPr/>
            </p:nvSpPr>
            <p:spPr bwMode="auto">
              <a:xfrm>
                <a:off x="1641" y="1181"/>
                <a:ext cx="34" cy="42"/>
              </a:xfrm>
              <a:custGeom>
                <a:avLst/>
                <a:gdLst>
                  <a:gd name="T0" fmla="*/ 0 w 30"/>
                  <a:gd name="T1" fmla="*/ 9 h 37"/>
                  <a:gd name="T2" fmla="*/ 20 w 30"/>
                  <a:gd name="T3" fmla="*/ 9 h 37"/>
                  <a:gd name="T4" fmla="*/ 26 w 30"/>
                  <a:gd name="T5" fmla="*/ 36 h 37"/>
                  <a:gd name="T6" fmla="*/ 12 w 30"/>
                  <a:gd name="T7" fmla="*/ 30 h 37"/>
                  <a:gd name="T8" fmla="*/ 0 w 30"/>
                  <a:gd name="T9" fmla="*/ 9 h 37"/>
                </a:gdLst>
                <a:ahLst/>
                <a:cxnLst>
                  <a:cxn ang="0">
                    <a:pos x="T0" y="T1"/>
                  </a:cxn>
                  <a:cxn ang="0">
                    <a:pos x="T2" y="T3"/>
                  </a:cxn>
                  <a:cxn ang="0">
                    <a:pos x="T4" y="T5"/>
                  </a:cxn>
                  <a:cxn ang="0">
                    <a:pos x="T6" y="T7"/>
                  </a:cxn>
                  <a:cxn ang="0">
                    <a:pos x="T8" y="T9"/>
                  </a:cxn>
                </a:cxnLst>
                <a:rect l="0" t="0" r="r" b="b"/>
                <a:pathLst>
                  <a:path w="30" h="37">
                    <a:moveTo>
                      <a:pt x="0" y="9"/>
                    </a:moveTo>
                    <a:cubicBezTo>
                      <a:pt x="6" y="0"/>
                      <a:pt x="15" y="0"/>
                      <a:pt x="20" y="9"/>
                    </a:cubicBezTo>
                    <a:cubicBezTo>
                      <a:pt x="24" y="17"/>
                      <a:pt x="30" y="26"/>
                      <a:pt x="26" y="36"/>
                    </a:cubicBezTo>
                    <a:cubicBezTo>
                      <a:pt x="21" y="36"/>
                      <a:pt x="14" y="37"/>
                      <a:pt x="12" y="30"/>
                    </a:cubicBezTo>
                    <a:cubicBezTo>
                      <a:pt x="6" y="24"/>
                      <a:pt x="3" y="16"/>
                      <a:pt x="0" y="9"/>
                    </a:cubicBezTo>
                    <a:close/>
                  </a:path>
                </a:pathLst>
              </a:custGeom>
              <a:solidFill>
                <a:srgbClr val="E2C0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2" name="Freeform 722">
                <a:extLst>
                  <a:ext uri="{FF2B5EF4-FFF2-40B4-BE49-F238E27FC236}">
                    <a16:creationId xmlns:a16="http://schemas.microsoft.com/office/drawing/2014/main" id="{D9D13577-6FFE-4ED3-89FC-D45AF7E083A6}"/>
                  </a:ext>
                </a:extLst>
              </p:cNvPr>
              <p:cNvSpPr>
                <a:spLocks/>
              </p:cNvSpPr>
              <p:nvPr/>
            </p:nvSpPr>
            <p:spPr bwMode="auto">
              <a:xfrm>
                <a:off x="1618" y="1074"/>
                <a:ext cx="21" cy="41"/>
              </a:xfrm>
              <a:custGeom>
                <a:avLst/>
                <a:gdLst>
                  <a:gd name="T0" fmla="*/ 12 w 18"/>
                  <a:gd name="T1" fmla="*/ 0 h 36"/>
                  <a:gd name="T2" fmla="*/ 16 w 18"/>
                  <a:gd name="T3" fmla="*/ 20 h 36"/>
                  <a:gd name="T4" fmla="*/ 4 w 18"/>
                  <a:gd name="T5" fmla="*/ 28 h 36"/>
                  <a:gd name="T6" fmla="*/ 0 w 18"/>
                  <a:gd name="T7" fmla="*/ 12 h 36"/>
                  <a:gd name="T8" fmla="*/ 12 w 18"/>
                  <a:gd name="T9" fmla="*/ 0 h 36"/>
                </a:gdLst>
                <a:ahLst/>
                <a:cxnLst>
                  <a:cxn ang="0">
                    <a:pos x="T0" y="T1"/>
                  </a:cxn>
                  <a:cxn ang="0">
                    <a:pos x="T2" y="T3"/>
                  </a:cxn>
                  <a:cxn ang="0">
                    <a:pos x="T4" y="T5"/>
                  </a:cxn>
                  <a:cxn ang="0">
                    <a:pos x="T6" y="T7"/>
                  </a:cxn>
                  <a:cxn ang="0">
                    <a:pos x="T8" y="T9"/>
                  </a:cxn>
                </a:cxnLst>
                <a:rect l="0" t="0" r="r" b="b"/>
                <a:pathLst>
                  <a:path w="18" h="36">
                    <a:moveTo>
                      <a:pt x="12" y="0"/>
                    </a:moveTo>
                    <a:cubicBezTo>
                      <a:pt x="16" y="6"/>
                      <a:pt x="18" y="13"/>
                      <a:pt x="16" y="20"/>
                    </a:cubicBezTo>
                    <a:cubicBezTo>
                      <a:pt x="10" y="20"/>
                      <a:pt x="15" y="36"/>
                      <a:pt x="4" y="28"/>
                    </a:cubicBezTo>
                    <a:cubicBezTo>
                      <a:pt x="4" y="22"/>
                      <a:pt x="6" y="16"/>
                      <a:pt x="0" y="12"/>
                    </a:cubicBezTo>
                    <a:cubicBezTo>
                      <a:pt x="0" y="4"/>
                      <a:pt x="5" y="1"/>
                      <a:pt x="12" y="0"/>
                    </a:cubicBezTo>
                    <a:close/>
                  </a:path>
                </a:pathLst>
              </a:custGeom>
              <a:solidFill>
                <a:srgbClr val="E8D1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3" name="Freeform 723">
                <a:extLst>
                  <a:ext uri="{FF2B5EF4-FFF2-40B4-BE49-F238E27FC236}">
                    <a16:creationId xmlns:a16="http://schemas.microsoft.com/office/drawing/2014/main" id="{61A2A6A3-0831-436C-8678-6F572FACB27D}"/>
                  </a:ext>
                </a:extLst>
              </p:cNvPr>
              <p:cNvSpPr>
                <a:spLocks/>
              </p:cNvSpPr>
              <p:nvPr/>
            </p:nvSpPr>
            <p:spPr bwMode="auto">
              <a:xfrm>
                <a:off x="1912" y="1021"/>
                <a:ext cx="23" cy="53"/>
              </a:xfrm>
              <a:custGeom>
                <a:avLst/>
                <a:gdLst>
                  <a:gd name="T0" fmla="*/ 11 w 21"/>
                  <a:gd name="T1" fmla="*/ 4 h 48"/>
                  <a:gd name="T2" fmla="*/ 19 w 21"/>
                  <a:gd name="T3" fmla="*/ 13 h 48"/>
                  <a:gd name="T4" fmla="*/ 7 w 21"/>
                  <a:gd name="T5" fmla="*/ 48 h 48"/>
                  <a:gd name="T6" fmla="*/ 0 w 21"/>
                  <a:gd name="T7" fmla="*/ 36 h 48"/>
                  <a:gd name="T8" fmla="*/ 11 w 21"/>
                  <a:gd name="T9" fmla="*/ 4 h 48"/>
                </a:gdLst>
                <a:ahLst/>
                <a:cxnLst>
                  <a:cxn ang="0">
                    <a:pos x="T0" y="T1"/>
                  </a:cxn>
                  <a:cxn ang="0">
                    <a:pos x="T2" y="T3"/>
                  </a:cxn>
                  <a:cxn ang="0">
                    <a:pos x="T4" y="T5"/>
                  </a:cxn>
                  <a:cxn ang="0">
                    <a:pos x="T6" y="T7"/>
                  </a:cxn>
                  <a:cxn ang="0">
                    <a:pos x="T8" y="T9"/>
                  </a:cxn>
                </a:cxnLst>
                <a:rect l="0" t="0" r="r" b="b"/>
                <a:pathLst>
                  <a:path w="21" h="48">
                    <a:moveTo>
                      <a:pt x="11" y="4"/>
                    </a:moveTo>
                    <a:cubicBezTo>
                      <a:pt x="21" y="0"/>
                      <a:pt x="21" y="7"/>
                      <a:pt x="19" y="13"/>
                    </a:cubicBezTo>
                    <a:cubicBezTo>
                      <a:pt x="15" y="25"/>
                      <a:pt x="11" y="37"/>
                      <a:pt x="7" y="48"/>
                    </a:cubicBezTo>
                    <a:cubicBezTo>
                      <a:pt x="4" y="44"/>
                      <a:pt x="2" y="40"/>
                      <a:pt x="0" y="36"/>
                    </a:cubicBezTo>
                    <a:cubicBezTo>
                      <a:pt x="4" y="26"/>
                      <a:pt x="7" y="15"/>
                      <a:pt x="11" y="4"/>
                    </a:cubicBezTo>
                    <a:close/>
                  </a:path>
                </a:pathLst>
              </a:custGeom>
              <a:solidFill>
                <a:srgbClr val="A180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4" name="Freeform 724">
                <a:extLst>
                  <a:ext uri="{FF2B5EF4-FFF2-40B4-BE49-F238E27FC236}">
                    <a16:creationId xmlns:a16="http://schemas.microsoft.com/office/drawing/2014/main" id="{CC4EEE2E-69CA-4959-88F2-C5770F5303D0}"/>
                  </a:ext>
                </a:extLst>
              </p:cNvPr>
              <p:cNvSpPr>
                <a:spLocks/>
              </p:cNvSpPr>
              <p:nvPr/>
            </p:nvSpPr>
            <p:spPr bwMode="auto">
              <a:xfrm>
                <a:off x="1613" y="1241"/>
                <a:ext cx="14" cy="55"/>
              </a:xfrm>
              <a:custGeom>
                <a:avLst/>
                <a:gdLst>
                  <a:gd name="T0" fmla="*/ 6 w 13"/>
                  <a:gd name="T1" fmla="*/ 1 h 49"/>
                  <a:gd name="T2" fmla="*/ 12 w 13"/>
                  <a:gd name="T3" fmla="*/ 49 h 49"/>
                  <a:gd name="T4" fmla="*/ 1 w 13"/>
                  <a:gd name="T5" fmla="*/ 0 h 49"/>
                  <a:gd name="T6" fmla="*/ 6 w 13"/>
                  <a:gd name="T7" fmla="*/ 1 h 49"/>
                </a:gdLst>
                <a:ahLst/>
                <a:cxnLst>
                  <a:cxn ang="0">
                    <a:pos x="T0" y="T1"/>
                  </a:cxn>
                  <a:cxn ang="0">
                    <a:pos x="T2" y="T3"/>
                  </a:cxn>
                  <a:cxn ang="0">
                    <a:pos x="T4" y="T5"/>
                  </a:cxn>
                  <a:cxn ang="0">
                    <a:pos x="T6" y="T7"/>
                  </a:cxn>
                </a:cxnLst>
                <a:rect l="0" t="0" r="r" b="b"/>
                <a:pathLst>
                  <a:path w="13" h="49">
                    <a:moveTo>
                      <a:pt x="6" y="1"/>
                    </a:moveTo>
                    <a:cubicBezTo>
                      <a:pt x="8" y="16"/>
                      <a:pt x="13" y="30"/>
                      <a:pt x="12" y="49"/>
                    </a:cubicBezTo>
                    <a:cubicBezTo>
                      <a:pt x="4" y="31"/>
                      <a:pt x="0" y="16"/>
                      <a:pt x="1" y="0"/>
                    </a:cubicBezTo>
                    <a:cubicBezTo>
                      <a:pt x="3" y="0"/>
                      <a:pt x="4" y="0"/>
                      <a:pt x="6" y="1"/>
                    </a:cubicBezTo>
                    <a:close/>
                  </a:path>
                </a:pathLst>
              </a:custGeom>
              <a:solidFill>
                <a:srgbClr val="8F71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5" name="Freeform 725">
                <a:extLst>
                  <a:ext uri="{FF2B5EF4-FFF2-40B4-BE49-F238E27FC236}">
                    <a16:creationId xmlns:a16="http://schemas.microsoft.com/office/drawing/2014/main" id="{2A05E662-E049-40FA-A972-36C6ABDA4FCF}"/>
                  </a:ext>
                </a:extLst>
              </p:cNvPr>
              <p:cNvSpPr>
                <a:spLocks/>
              </p:cNvSpPr>
              <p:nvPr/>
            </p:nvSpPr>
            <p:spPr bwMode="auto">
              <a:xfrm>
                <a:off x="1687" y="1264"/>
                <a:ext cx="16" cy="40"/>
              </a:xfrm>
              <a:custGeom>
                <a:avLst/>
                <a:gdLst>
                  <a:gd name="T0" fmla="*/ 7 w 14"/>
                  <a:gd name="T1" fmla="*/ 3 h 35"/>
                  <a:gd name="T2" fmla="*/ 14 w 14"/>
                  <a:gd name="T3" fmla="*/ 35 h 35"/>
                  <a:gd name="T4" fmla="*/ 0 w 14"/>
                  <a:gd name="T5" fmla="*/ 0 h 35"/>
                  <a:gd name="T6" fmla="*/ 7 w 14"/>
                  <a:gd name="T7" fmla="*/ 3 h 35"/>
                </a:gdLst>
                <a:ahLst/>
                <a:cxnLst>
                  <a:cxn ang="0">
                    <a:pos x="T0" y="T1"/>
                  </a:cxn>
                  <a:cxn ang="0">
                    <a:pos x="T2" y="T3"/>
                  </a:cxn>
                  <a:cxn ang="0">
                    <a:pos x="T4" y="T5"/>
                  </a:cxn>
                  <a:cxn ang="0">
                    <a:pos x="T6" y="T7"/>
                  </a:cxn>
                </a:cxnLst>
                <a:rect l="0" t="0" r="r" b="b"/>
                <a:pathLst>
                  <a:path w="14" h="35">
                    <a:moveTo>
                      <a:pt x="7" y="3"/>
                    </a:moveTo>
                    <a:cubicBezTo>
                      <a:pt x="9" y="13"/>
                      <a:pt x="12" y="24"/>
                      <a:pt x="14" y="35"/>
                    </a:cubicBezTo>
                    <a:cubicBezTo>
                      <a:pt x="1" y="26"/>
                      <a:pt x="3" y="12"/>
                      <a:pt x="0" y="0"/>
                    </a:cubicBezTo>
                    <a:cubicBezTo>
                      <a:pt x="2" y="1"/>
                      <a:pt x="5" y="2"/>
                      <a:pt x="7" y="3"/>
                    </a:cubicBezTo>
                    <a:close/>
                  </a:path>
                </a:pathLst>
              </a:custGeom>
              <a:solidFill>
                <a:srgbClr val="E9D2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6" name="Freeform 726">
                <a:extLst>
                  <a:ext uri="{FF2B5EF4-FFF2-40B4-BE49-F238E27FC236}">
                    <a16:creationId xmlns:a16="http://schemas.microsoft.com/office/drawing/2014/main" id="{4DC601BD-2BA7-496E-A4E5-302A4868A3B9}"/>
                  </a:ext>
                </a:extLst>
              </p:cNvPr>
              <p:cNvSpPr>
                <a:spLocks/>
              </p:cNvSpPr>
              <p:nvPr/>
            </p:nvSpPr>
            <p:spPr bwMode="auto">
              <a:xfrm>
                <a:off x="1638" y="1191"/>
                <a:ext cx="19" cy="27"/>
              </a:xfrm>
              <a:custGeom>
                <a:avLst/>
                <a:gdLst>
                  <a:gd name="T0" fmla="*/ 3 w 17"/>
                  <a:gd name="T1" fmla="*/ 0 h 24"/>
                  <a:gd name="T2" fmla="*/ 15 w 17"/>
                  <a:gd name="T3" fmla="*/ 21 h 24"/>
                  <a:gd name="T4" fmla="*/ 3 w 17"/>
                  <a:gd name="T5" fmla="*/ 24 h 24"/>
                  <a:gd name="T6" fmla="*/ 0 w 17"/>
                  <a:gd name="T7" fmla="*/ 3 h 24"/>
                  <a:gd name="T8" fmla="*/ 3 w 17"/>
                  <a:gd name="T9" fmla="*/ 0 h 24"/>
                </a:gdLst>
                <a:ahLst/>
                <a:cxnLst>
                  <a:cxn ang="0">
                    <a:pos x="T0" y="T1"/>
                  </a:cxn>
                  <a:cxn ang="0">
                    <a:pos x="T2" y="T3"/>
                  </a:cxn>
                  <a:cxn ang="0">
                    <a:pos x="T4" y="T5"/>
                  </a:cxn>
                  <a:cxn ang="0">
                    <a:pos x="T6" y="T7"/>
                  </a:cxn>
                  <a:cxn ang="0">
                    <a:pos x="T8" y="T9"/>
                  </a:cxn>
                </a:cxnLst>
                <a:rect l="0" t="0" r="r" b="b"/>
                <a:pathLst>
                  <a:path w="17" h="24">
                    <a:moveTo>
                      <a:pt x="3" y="0"/>
                    </a:moveTo>
                    <a:cubicBezTo>
                      <a:pt x="10" y="5"/>
                      <a:pt x="17" y="10"/>
                      <a:pt x="15" y="21"/>
                    </a:cubicBezTo>
                    <a:cubicBezTo>
                      <a:pt x="11" y="22"/>
                      <a:pt x="7" y="23"/>
                      <a:pt x="3" y="24"/>
                    </a:cubicBezTo>
                    <a:cubicBezTo>
                      <a:pt x="2" y="17"/>
                      <a:pt x="1" y="10"/>
                      <a:pt x="0" y="3"/>
                    </a:cubicBezTo>
                    <a:cubicBezTo>
                      <a:pt x="1" y="2"/>
                      <a:pt x="2" y="1"/>
                      <a:pt x="3" y="0"/>
                    </a:cubicBezTo>
                    <a:close/>
                  </a:path>
                </a:pathLst>
              </a:custGeom>
              <a:solidFill>
                <a:srgbClr val="A884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7" name="Freeform 727">
                <a:extLst>
                  <a:ext uri="{FF2B5EF4-FFF2-40B4-BE49-F238E27FC236}">
                    <a16:creationId xmlns:a16="http://schemas.microsoft.com/office/drawing/2014/main" id="{E1EA9F4A-C696-422B-A6D0-E6EE67DCB41F}"/>
                  </a:ext>
                </a:extLst>
              </p:cNvPr>
              <p:cNvSpPr>
                <a:spLocks/>
              </p:cNvSpPr>
              <p:nvPr/>
            </p:nvSpPr>
            <p:spPr bwMode="auto">
              <a:xfrm>
                <a:off x="1906" y="1025"/>
                <a:ext cx="20" cy="36"/>
              </a:xfrm>
              <a:custGeom>
                <a:avLst/>
                <a:gdLst>
                  <a:gd name="T0" fmla="*/ 16 w 18"/>
                  <a:gd name="T1" fmla="*/ 0 h 32"/>
                  <a:gd name="T2" fmla="*/ 5 w 18"/>
                  <a:gd name="T3" fmla="*/ 32 h 32"/>
                  <a:gd name="T4" fmla="*/ 0 w 18"/>
                  <a:gd name="T5" fmla="*/ 24 h 32"/>
                  <a:gd name="T6" fmla="*/ 16 w 18"/>
                  <a:gd name="T7" fmla="*/ 0 h 32"/>
                </a:gdLst>
                <a:ahLst/>
                <a:cxnLst>
                  <a:cxn ang="0">
                    <a:pos x="T0" y="T1"/>
                  </a:cxn>
                  <a:cxn ang="0">
                    <a:pos x="T2" y="T3"/>
                  </a:cxn>
                  <a:cxn ang="0">
                    <a:pos x="T4" y="T5"/>
                  </a:cxn>
                  <a:cxn ang="0">
                    <a:pos x="T6" y="T7"/>
                  </a:cxn>
                </a:cxnLst>
                <a:rect l="0" t="0" r="r" b="b"/>
                <a:pathLst>
                  <a:path w="18" h="32">
                    <a:moveTo>
                      <a:pt x="16" y="0"/>
                    </a:moveTo>
                    <a:cubicBezTo>
                      <a:pt x="16" y="12"/>
                      <a:pt x="18" y="25"/>
                      <a:pt x="5" y="32"/>
                    </a:cubicBezTo>
                    <a:cubicBezTo>
                      <a:pt x="3" y="29"/>
                      <a:pt x="2" y="27"/>
                      <a:pt x="0" y="24"/>
                    </a:cubicBezTo>
                    <a:cubicBezTo>
                      <a:pt x="8" y="18"/>
                      <a:pt x="7" y="6"/>
                      <a:pt x="16" y="0"/>
                    </a:cubicBezTo>
                    <a:close/>
                  </a:path>
                </a:pathLst>
              </a:custGeom>
              <a:solidFill>
                <a:srgbClr val="F3D8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8" name="Freeform 728">
                <a:extLst>
                  <a:ext uri="{FF2B5EF4-FFF2-40B4-BE49-F238E27FC236}">
                    <a16:creationId xmlns:a16="http://schemas.microsoft.com/office/drawing/2014/main" id="{90AC4A9B-B94E-476D-B85F-C6C8982CEA7C}"/>
                  </a:ext>
                </a:extLst>
              </p:cNvPr>
              <p:cNvSpPr>
                <a:spLocks/>
              </p:cNvSpPr>
              <p:nvPr/>
            </p:nvSpPr>
            <p:spPr bwMode="auto">
              <a:xfrm>
                <a:off x="1585" y="1136"/>
                <a:ext cx="17" cy="46"/>
              </a:xfrm>
              <a:custGeom>
                <a:avLst/>
                <a:gdLst>
                  <a:gd name="T0" fmla="*/ 14 w 15"/>
                  <a:gd name="T1" fmla="*/ 29 h 41"/>
                  <a:gd name="T2" fmla="*/ 10 w 15"/>
                  <a:gd name="T3" fmla="*/ 41 h 41"/>
                  <a:gd name="T4" fmla="*/ 3 w 15"/>
                  <a:gd name="T5" fmla="*/ 0 h 41"/>
                  <a:gd name="T6" fmla="*/ 14 w 15"/>
                  <a:gd name="T7" fmla="*/ 29 h 41"/>
                </a:gdLst>
                <a:ahLst/>
                <a:cxnLst>
                  <a:cxn ang="0">
                    <a:pos x="T0" y="T1"/>
                  </a:cxn>
                  <a:cxn ang="0">
                    <a:pos x="T2" y="T3"/>
                  </a:cxn>
                  <a:cxn ang="0">
                    <a:pos x="T4" y="T5"/>
                  </a:cxn>
                  <a:cxn ang="0">
                    <a:pos x="T6" y="T7"/>
                  </a:cxn>
                </a:cxnLst>
                <a:rect l="0" t="0" r="r" b="b"/>
                <a:pathLst>
                  <a:path w="15" h="41">
                    <a:moveTo>
                      <a:pt x="14" y="29"/>
                    </a:moveTo>
                    <a:cubicBezTo>
                      <a:pt x="14" y="33"/>
                      <a:pt x="15" y="38"/>
                      <a:pt x="10" y="41"/>
                    </a:cubicBezTo>
                    <a:cubicBezTo>
                      <a:pt x="4" y="29"/>
                      <a:pt x="0" y="17"/>
                      <a:pt x="3" y="0"/>
                    </a:cubicBezTo>
                    <a:cubicBezTo>
                      <a:pt x="7" y="12"/>
                      <a:pt x="11" y="20"/>
                      <a:pt x="14" y="29"/>
                    </a:cubicBezTo>
                    <a:close/>
                  </a:path>
                </a:pathLst>
              </a:custGeom>
              <a:solidFill>
                <a:srgbClr val="D9C8B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9" name="Freeform 729">
                <a:extLst>
                  <a:ext uri="{FF2B5EF4-FFF2-40B4-BE49-F238E27FC236}">
                    <a16:creationId xmlns:a16="http://schemas.microsoft.com/office/drawing/2014/main" id="{31968715-97B2-4648-8B1B-F6BF0F556FCE}"/>
                  </a:ext>
                </a:extLst>
              </p:cNvPr>
              <p:cNvSpPr>
                <a:spLocks/>
              </p:cNvSpPr>
              <p:nvPr/>
            </p:nvSpPr>
            <p:spPr bwMode="auto">
              <a:xfrm>
                <a:off x="1107" y="3253"/>
                <a:ext cx="489" cy="54"/>
              </a:xfrm>
              <a:custGeom>
                <a:avLst/>
                <a:gdLst>
                  <a:gd name="T0" fmla="*/ 14 w 435"/>
                  <a:gd name="T1" fmla="*/ 34 h 48"/>
                  <a:gd name="T2" fmla="*/ 0 w 435"/>
                  <a:gd name="T3" fmla="*/ 1 h 48"/>
                  <a:gd name="T4" fmla="*/ 110 w 435"/>
                  <a:gd name="T5" fmla="*/ 6 h 48"/>
                  <a:gd name="T6" fmla="*/ 252 w 435"/>
                  <a:gd name="T7" fmla="*/ 5 h 48"/>
                  <a:gd name="T8" fmla="*/ 379 w 435"/>
                  <a:gd name="T9" fmla="*/ 5 h 48"/>
                  <a:gd name="T10" fmla="*/ 419 w 435"/>
                  <a:gd name="T11" fmla="*/ 26 h 48"/>
                  <a:gd name="T12" fmla="*/ 435 w 435"/>
                  <a:gd name="T13" fmla="*/ 33 h 48"/>
                  <a:gd name="T14" fmla="*/ 371 w 435"/>
                  <a:gd name="T15" fmla="*/ 32 h 48"/>
                  <a:gd name="T16" fmla="*/ 333 w 435"/>
                  <a:gd name="T17" fmla="*/ 40 h 48"/>
                  <a:gd name="T18" fmla="*/ 246 w 435"/>
                  <a:gd name="T19" fmla="*/ 33 h 48"/>
                  <a:gd name="T20" fmla="*/ 225 w 435"/>
                  <a:gd name="T21" fmla="*/ 37 h 48"/>
                  <a:gd name="T22" fmla="*/ 126 w 435"/>
                  <a:gd name="T23" fmla="*/ 37 h 48"/>
                  <a:gd name="T24" fmla="*/ 19 w 435"/>
                  <a:gd name="T25" fmla="*/ 30 h 48"/>
                  <a:gd name="T26" fmla="*/ 14 w 435"/>
                  <a:gd name="T27" fmla="*/ 3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35" h="48">
                    <a:moveTo>
                      <a:pt x="14" y="34"/>
                    </a:moveTo>
                    <a:cubicBezTo>
                      <a:pt x="9" y="23"/>
                      <a:pt x="5" y="12"/>
                      <a:pt x="0" y="1"/>
                    </a:cubicBezTo>
                    <a:cubicBezTo>
                      <a:pt x="37" y="0"/>
                      <a:pt x="74" y="6"/>
                      <a:pt x="110" y="6"/>
                    </a:cubicBezTo>
                    <a:cubicBezTo>
                      <a:pt x="157" y="6"/>
                      <a:pt x="205" y="6"/>
                      <a:pt x="252" y="5"/>
                    </a:cubicBezTo>
                    <a:cubicBezTo>
                      <a:pt x="294" y="5"/>
                      <a:pt x="337" y="5"/>
                      <a:pt x="379" y="5"/>
                    </a:cubicBezTo>
                    <a:cubicBezTo>
                      <a:pt x="390" y="17"/>
                      <a:pt x="402" y="26"/>
                      <a:pt x="419" y="26"/>
                    </a:cubicBezTo>
                    <a:cubicBezTo>
                      <a:pt x="425" y="26"/>
                      <a:pt x="433" y="22"/>
                      <a:pt x="435" y="33"/>
                    </a:cubicBezTo>
                    <a:cubicBezTo>
                      <a:pt x="414" y="38"/>
                      <a:pt x="392" y="48"/>
                      <a:pt x="371" y="32"/>
                    </a:cubicBezTo>
                    <a:cubicBezTo>
                      <a:pt x="360" y="42"/>
                      <a:pt x="346" y="37"/>
                      <a:pt x="333" y="40"/>
                    </a:cubicBezTo>
                    <a:cubicBezTo>
                      <a:pt x="303" y="45"/>
                      <a:pt x="275" y="39"/>
                      <a:pt x="246" y="33"/>
                    </a:cubicBezTo>
                    <a:cubicBezTo>
                      <a:pt x="237" y="31"/>
                      <a:pt x="232" y="36"/>
                      <a:pt x="225" y="37"/>
                    </a:cubicBezTo>
                    <a:cubicBezTo>
                      <a:pt x="192" y="41"/>
                      <a:pt x="158" y="40"/>
                      <a:pt x="126" y="37"/>
                    </a:cubicBezTo>
                    <a:cubicBezTo>
                      <a:pt x="90" y="35"/>
                      <a:pt x="54" y="38"/>
                      <a:pt x="19" y="30"/>
                    </a:cubicBezTo>
                    <a:cubicBezTo>
                      <a:pt x="17" y="30"/>
                      <a:pt x="16" y="32"/>
                      <a:pt x="14" y="34"/>
                    </a:cubicBezTo>
                    <a:close/>
                  </a:path>
                </a:pathLst>
              </a:custGeom>
              <a:solidFill>
                <a:srgbClr val="9FCB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0" name="Freeform 730">
                <a:extLst>
                  <a:ext uri="{FF2B5EF4-FFF2-40B4-BE49-F238E27FC236}">
                    <a16:creationId xmlns:a16="http://schemas.microsoft.com/office/drawing/2014/main" id="{25304171-4F5C-4797-BD5A-871A243A1321}"/>
                  </a:ext>
                </a:extLst>
              </p:cNvPr>
              <p:cNvSpPr>
                <a:spLocks/>
              </p:cNvSpPr>
              <p:nvPr/>
            </p:nvSpPr>
            <p:spPr bwMode="auto">
              <a:xfrm>
                <a:off x="1668" y="3247"/>
                <a:ext cx="297" cy="51"/>
              </a:xfrm>
              <a:custGeom>
                <a:avLst/>
                <a:gdLst>
                  <a:gd name="T0" fmla="*/ 264 w 264"/>
                  <a:gd name="T1" fmla="*/ 6 h 45"/>
                  <a:gd name="T2" fmla="*/ 232 w 264"/>
                  <a:gd name="T3" fmla="*/ 34 h 45"/>
                  <a:gd name="T4" fmla="*/ 113 w 264"/>
                  <a:gd name="T5" fmla="*/ 37 h 45"/>
                  <a:gd name="T6" fmla="*/ 49 w 264"/>
                  <a:gd name="T7" fmla="*/ 34 h 45"/>
                  <a:gd name="T8" fmla="*/ 16 w 264"/>
                  <a:gd name="T9" fmla="*/ 34 h 45"/>
                  <a:gd name="T10" fmla="*/ 0 w 264"/>
                  <a:gd name="T11" fmla="*/ 10 h 45"/>
                  <a:gd name="T12" fmla="*/ 58 w 264"/>
                  <a:gd name="T13" fmla="*/ 7 h 45"/>
                  <a:gd name="T14" fmla="*/ 156 w 264"/>
                  <a:gd name="T15" fmla="*/ 5 h 45"/>
                  <a:gd name="T16" fmla="*/ 264 w 264"/>
                  <a:gd name="T17" fmla="*/ 6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4" h="45">
                    <a:moveTo>
                      <a:pt x="264" y="6"/>
                    </a:moveTo>
                    <a:cubicBezTo>
                      <a:pt x="258" y="20"/>
                      <a:pt x="249" y="31"/>
                      <a:pt x="232" y="34"/>
                    </a:cubicBezTo>
                    <a:cubicBezTo>
                      <a:pt x="192" y="33"/>
                      <a:pt x="152" y="34"/>
                      <a:pt x="113" y="37"/>
                    </a:cubicBezTo>
                    <a:cubicBezTo>
                      <a:pt x="91" y="39"/>
                      <a:pt x="70" y="36"/>
                      <a:pt x="49" y="34"/>
                    </a:cubicBezTo>
                    <a:cubicBezTo>
                      <a:pt x="38" y="34"/>
                      <a:pt x="27" y="45"/>
                      <a:pt x="16" y="34"/>
                    </a:cubicBezTo>
                    <a:cubicBezTo>
                      <a:pt x="17" y="21"/>
                      <a:pt x="5" y="18"/>
                      <a:pt x="0" y="10"/>
                    </a:cubicBezTo>
                    <a:cubicBezTo>
                      <a:pt x="19" y="0"/>
                      <a:pt x="39" y="9"/>
                      <a:pt x="58" y="7"/>
                    </a:cubicBezTo>
                    <a:cubicBezTo>
                      <a:pt x="91" y="5"/>
                      <a:pt x="124" y="5"/>
                      <a:pt x="156" y="5"/>
                    </a:cubicBezTo>
                    <a:cubicBezTo>
                      <a:pt x="192" y="5"/>
                      <a:pt x="228" y="6"/>
                      <a:pt x="264" y="6"/>
                    </a:cubicBezTo>
                    <a:close/>
                  </a:path>
                </a:pathLst>
              </a:custGeom>
              <a:solidFill>
                <a:srgbClr val="A2CB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1" name="Freeform 731">
                <a:extLst>
                  <a:ext uri="{FF2B5EF4-FFF2-40B4-BE49-F238E27FC236}">
                    <a16:creationId xmlns:a16="http://schemas.microsoft.com/office/drawing/2014/main" id="{E3D86B72-ED53-4B7D-9BF2-AA93E8356BE5}"/>
                  </a:ext>
                </a:extLst>
              </p:cNvPr>
              <p:cNvSpPr>
                <a:spLocks/>
              </p:cNvSpPr>
              <p:nvPr/>
            </p:nvSpPr>
            <p:spPr bwMode="auto">
              <a:xfrm>
                <a:off x="1522" y="3258"/>
                <a:ext cx="176" cy="39"/>
              </a:xfrm>
              <a:custGeom>
                <a:avLst/>
                <a:gdLst>
                  <a:gd name="T0" fmla="*/ 130 w 157"/>
                  <a:gd name="T1" fmla="*/ 0 h 34"/>
                  <a:gd name="T2" fmla="*/ 146 w 157"/>
                  <a:gd name="T3" fmla="*/ 24 h 34"/>
                  <a:gd name="T4" fmla="*/ 71 w 157"/>
                  <a:gd name="T5" fmla="*/ 31 h 34"/>
                  <a:gd name="T6" fmla="*/ 66 w 157"/>
                  <a:gd name="T7" fmla="*/ 28 h 34"/>
                  <a:gd name="T8" fmla="*/ 50 w 157"/>
                  <a:gd name="T9" fmla="*/ 25 h 34"/>
                  <a:gd name="T10" fmla="*/ 25 w 157"/>
                  <a:gd name="T11" fmla="*/ 16 h 34"/>
                  <a:gd name="T12" fmla="*/ 16 w 157"/>
                  <a:gd name="T13" fmla="*/ 15 h 34"/>
                  <a:gd name="T14" fmla="*/ 4 w 157"/>
                  <a:gd name="T15" fmla="*/ 13 h 34"/>
                  <a:gd name="T16" fmla="*/ 10 w 157"/>
                  <a:gd name="T17" fmla="*/ 0 h 34"/>
                  <a:gd name="T18" fmla="*/ 130 w 157"/>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7" h="34">
                    <a:moveTo>
                      <a:pt x="130" y="0"/>
                    </a:moveTo>
                    <a:cubicBezTo>
                      <a:pt x="145" y="1"/>
                      <a:pt x="157" y="5"/>
                      <a:pt x="146" y="24"/>
                    </a:cubicBezTo>
                    <a:cubicBezTo>
                      <a:pt x="122" y="34"/>
                      <a:pt x="95" y="25"/>
                      <a:pt x="71" y="31"/>
                    </a:cubicBezTo>
                    <a:cubicBezTo>
                      <a:pt x="69" y="31"/>
                      <a:pt x="68" y="29"/>
                      <a:pt x="66" y="28"/>
                    </a:cubicBezTo>
                    <a:cubicBezTo>
                      <a:pt x="61" y="22"/>
                      <a:pt x="55" y="26"/>
                      <a:pt x="50" y="25"/>
                    </a:cubicBezTo>
                    <a:cubicBezTo>
                      <a:pt x="41" y="24"/>
                      <a:pt x="28" y="33"/>
                      <a:pt x="25" y="16"/>
                    </a:cubicBezTo>
                    <a:cubicBezTo>
                      <a:pt x="24" y="12"/>
                      <a:pt x="19" y="14"/>
                      <a:pt x="16" y="15"/>
                    </a:cubicBezTo>
                    <a:cubicBezTo>
                      <a:pt x="12" y="16"/>
                      <a:pt x="6" y="18"/>
                      <a:pt x="4" y="13"/>
                    </a:cubicBezTo>
                    <a:cubicBezTo>
                      <a:pt x="0" y="6"/>
                      <a:pt x="8" y="4"/>
                      <a:pt x="10" y="0"/>
                    </a:cubicBezTo>
                    <a:cubicBezTo>
                      <a:pt x="50" y="0"/>
                      <a:pt x="90" y="0"/>
                      <a:pt x="130" y="0"/>
                    </a:cubicBezTo>
                    <a:close/>
                  </a:path>
                </a:pathLst>
              </a:custGeom>
              <a:solidFill>
                <a:srgbClr val="8BC0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2" name="Freeform 732">
                <a:extLst>
                  <a:ext uri="{FF2B5EF4-FFF2-40B4-BE49-F238E27FC236}">
                    <a16:creationId xmlns:a16="http://schemas.microsoft.com/office/drawing/2014/main" id="{8B9EF149-B090-400B-91A4-A8EDA53DD5A9}"/>
                  </a:ext>
                </a:extLst>
              </p:cNvPr>
              <p:cNvSpPr>
                <a:spLocks/>
              </p:cNvSpPr>
              <p:nvPr/>
            </p:nvSpPr>
            <p:spPr bwMode="auto">
              <a:xfrm>
                <a:off x="1744" y="3339"/>
                <a:ext cx="24" cy="17"/>
              </a:xfrm>
              <a:custGeom>
                <a:avLst/>
                <a:gdLst>
                  <a:gd name="T0" fmla="*/ 16 w 21"/>
                  <a:gd name="T1" fmla="*/ 0 h 15"/>
                  <a:gd name="T2" fmla="*/ 16 w 21"/>
                  <a:gd name="T3" fmla="*/ 15 h 15"/>
                  <a:gd name="T4" fmla="*/ 0 w 21"/>
                  <a:gd name="T5" fmla="*/ 0 h 15"/>
                  <a:gd name="T6" fmla="*/ 16 w 21"/>
                  <a:gd name="T7" fmla="*/ 0 h 15"/>
                </a:gdLst>
                <a:ahLst/>
                <a:cxnLst>
                  <a:cxn ang="0">
                    <a:pos x="T0" y="T1"/>
                  </a:cxn>
                  <a:cxn ang="0">
                    <a:pos x="T2" y="T3"/>
                  </a:cxn>
                  <a:cxn ang="0">
                    <a:pos x="T4" y="T5"/>
                  </a:cxn>
                  <a:cxn ang="0">
                    <a:pos x="T6" y="T7"/>
                  </a:cxn>
                </a:cxnLst>
                <a:rect l="0" t="0" r="r" b="b"/>
                <a:pathLst>
                  <a:path w="21" h="15">
                    <a:moveTo>
                      <a:pt x="16" y="0"/>
                    </a:moveTo>
                    <a:cubicBezTo>
                      <a:pt x="15" y="5"/>
                      <a:pt x="21" y="9"/>
                      <a:pt x="16" y="15"/>
                    </a:cubicBezTo>
                    <a:cubicBezTo>
                      <a:pt x="9" y="13"/>
                      <a:pt x="6" y="4"/>
                      <a:pt x="0" y="0"/>
                    </a:cubicBezTo>
                    <a:cubicBezTo>
                      <a:pt x="5" y="0"/>
                      <a:pt x="11" y="0"/>
                      <a:pt x="16" y="0"/>
                    </a:cubicBezTo>
                    <a:close/>
                  </a:path>
                </a:pathLst>
              </a:custGeom>
              <a:solidFill>
                <a:srgbClr val="73B3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3" name="Freeform 733">
                <a:extLst>
                  <a:ext uri="{FF2B5EF4-FFF2-40B4-BE49-F238E27FC236}">
                    <a16:creationId xmlns:a16="http://schemas.microsoft.com/office/drawing/2014/main" id="{7F91209C-BC41-47F2-99E0-0482F10F274F}"/>
                  </a:ext>
                </a:extLst>
              </p:cNvPr>
              <p:cNvSpPr>
                <a:spLocks/>
              </p:cNvSpPr>
              <p:nvPr/>
            </p:nvSpPr>
            <p:spPr bwMode="auto">
              <a:xfrm>
                <a:off x="1531" y="3074"/>
                <a:ext cx="537" cy="69"/>
              </a:xfrm>
              <a:custGeom>
                <a:avLst/>
                <a:gdLst>
                  <a:gd name="T0" fmla="*/ 474 w 478"/>
                  <a:gd name="T1" fmla="*/ 16 h 61"/>
                  <a:gd name="T2" fmla="*/ 437 w 478"/>
                  <a:gd name="T3" fmla="*/ 19 h 61"/>
                  <a:gd name="T4" fmla="*/ 429 w 478"/>
                  <a:gd name="T5" fmla="*/ 23 h 61"/>
                  <a:gd name="T6" fmla="*/ 411 w 478"/>
                  <a:gd name="T7" fmla="*/ 26 h 61"/>
                  <a:gd name="T8" fmla="*/ 366 w 478"/>
                  <a:gd name="T9" fmla="*/ 45 h 61"/>
                  <a:gd name="T10" fmla="*/ 231 w 478"/>
                  <a:gd name="T11" fmla="*/ 45 h 61"/>
                  <a:gd name="T12" fmla="*/ 226 w 478"/>
                  <a:gd name="T13" fmla="*/ 44 h 61"/>
                  <a:gd name="T14" fmla="*/ 140 w 478"/>
                  <a:gd name="T15" fmla="*/ 52 h 61"/>
                  <a:gd name="T16" fmla="*/ 6 w 478"/>
                  <a:gd name="T17" fmla="*/ 52 h 61"/>
                  <a:gd name="T18" fmla="*/ 17 w 478"/>
                  <a:gd name="T19" fmla="*/ 26 h 61"/>
                  <a:gd name="T20" fmla="*/ 38 w 478"/>
                  <a:gd name="T21" fmla="*/ 20 h 61"/>
                  <a:gd name="T22" fmla="*/ 63 w 478"/>
                  <a:gd name="T23" fmla="*/ 20 h 61"/>
                  <a:gd name="T24" fmla="*/ 86 w 478"/>
                  <a:gd name="T25" fmla="*/ 23 h 61"/>
                  <a:gd name="T26" fmla="*/ 122 w 478"/>
                  <a:gd name="T27" fmla="*/ 21 h 61"/>
                  <a:gd name="T28" fmla="*/ 222 w 478"/>
                  <a:gd name="T29" fmla="*/ 21 h 61"/>
                  <a:gd name="T30" fmla="*/ 287 w 478"/>
                  <a:gd name="T31" fmla="*/ 19 h 61"/>
                  <a:gd name="T32" fmla="*/ 304 w 478"/>
                  <a:gd name="T33" fmla="*/ 20 h 61"/>
                  <a:gd name="T34" fmla="*/ 354 w 478"/>
                  <a:gd name="T35" fmla="*/ 15 h 61"/>
                  <a:gd name="T36" fmla="*/ 389 w 478"/>
                  <a:gd name="T37" fmla="*/ 14 h 61"/>
                  <a:gd name="T38" fmla="*/ 443 w 478"/>
                  <a:gd name="T39" fmla="*/ 9 h 61"/>
                  <a:gd name="T40" fmla="*/ 464 w 478"/>
                  <a:gd name="T41" fmla="*/ 5 h 61"/>
                  <a:gd name="T42" fmla="*/ 474 w 478"/>
                  <a:gd name="T43" fmla="*/ 16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78" h="61">
                    <a:moveTo>
                      <a:pt x="474" y="16"/>
                    </a:moveTo>
                    <a:cubicBezTo>
                      <a:pt x="462" y="15"/>
                      <a:pt x="450" y="30"/>
                      <a:pt x="437" y="19"/>
                    </a:cubicBezTo>
                    <a:cubicBezTo>
                      <a:pt x="436" y="18"/>
                      <a:pt x="431" y="21"/>
                      <a:pt x="429" y="23"/>
                    </a:cubicBezTo>
                    <a:cubicBezTo>
                      <a:pt x="423" y="29"/>
                      <a:pt x="419" y="30"/>
                      <a:pt x="411" y="26"/>
                    </a:cubicBezTo>
                    <a:cubicBezTo>
                      <a:pt x="395" y="17"/>
                      <a:pt x="371" y="29"/>
                      <a:pt x="366" y="45"/>
                    </a:cubicBezTo>
                    <a:cubicBezTo>
                      <a:pt x="321" y="56"/>
                      <a:pt x="276" y="55"/>
                      <a:pt x="231" y="45"/>
                    </a:cubicBezTo>
                    <a:cubicBezTo>
                      <a:pt x="229" y="45"/>
                      <a:pt x="227" y="43"/>
                      <a:pt x="226" y="44"/>
                    </a:cubicBezTo>
                    <a:cubicBezTo>
                      <a:pt x="199" y="61"/>
                      <a:pt x="169" y="56"/>
                      <a:pt x="140" y="52"/>
                    </a:cubicBezTo>
                    <a:cubicBezTo>
                      <a:pt x="95" y="46"/>
                      <a:pt x="51" y="53"/>
                      <a:pt x="6" y="52"/>
                    </a:cubicBezTo>
                    <a:cubicBezTo>
                      <a:pt x="0" y="39"/>
                      <a:pt x="4" y="29"/>
                      <a:pt x="17" y="26"/>
                    </a:cubicBezTo>
                    <a:cubicBezTo>
                      <a:pt x="24" y="24"/>
                      <a:pt x="31" y="20"/>
                      <a:pt x="38" y="20"/>
                    </a:cubicBezTo>
                    <a:cubicBezTo>
                      <a:pt x="46" y="27"/>
                      <a:pt x="55" y="21"/>
                      <a:pt x="63" y="20"/>
                    </a:cubicBezTo>
                    <a:cubicBezTo>
                      <a:pt x="71" y="19"/>
                      <a:pt x="77" y="16"/>
                      <a:pt x="86" y="23"/>
                    </a:cubicBezTo>
                    <a:cubicBezTo>
                      <a:pt x="95" y="31"/>
                      <a:pt x="109" y="20"/>
                      <a:pt x="122" y="21"/>
                    </a:cubicBezTo>
                    <a:cubicBezTo>
                      <a:pt x="155" y="23"/>
                      <a:pt x="189" y="21"/>
                      <a:pt x="222" y="21"/>
                    </a:cubicBezTo>
                    <a:cubicBezTo>
                      <a:pt x="243" y="21"/>
                      <a:pt x="266" y="24"/>
                      <a:pt x="287" y="19"/>
                    </a:cubicBezTo>
                    <a:cubicBezTo>
                      <a:pt x="293" y="17"/>
                      <a:pt x="298" y="17"/>
                      <a:pt x="304" y="20"/>
                    </a:cubicBezTo>
                    <a:cubicBezTo>
                      <a:pt x="321" y="30"/>
                      <a:pt x="338" y="18"/>
                      <a:pt x="354" y="15"/>
                    </a:cubicBezTo>
                    <a:cubicBezTo>
                      <a:pt x="366" y="12"/>
                      <a:pt x="377" y="12"/>
                      <a:pt x="389" y="14"/>
                    </a:cubicBezTo>
                    <a:cubicBezTo>
                      <a:pt x="407" y="17"/>
                      <a:pt x="424" y="7"/>
                      <a:pt x="443" y="9"/>
                    </a:cubicBezTo>
                    <a:cubicBezTo>
                      <a:pt x="450" y="9"/>
                      <a:pt x="458" y="7"/>
                      <a:pt x="464" y="5"/>
                    </a:cubicBezTo>
                    <a:cubicBezTo>
                      <a:pt x="478" y="0"/>
                      <a:pt x="470" y="13"/>
                      <a:pt x="474" y="16"/>
                    </a:cubicBezTo>
                    <a:close/>
                  </a:path>
                </a:pathLst>
              </a:custGeom>
              <a:solidFill>
                <a:srgbClr val="98C5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4" name="Freeform 734">
                <a:extLst>
                  <a:ext uri="{FF2B5EF4-FFF2-40B4-BE49-F238E27FC236}">
                    <a16:creationId xmlns:a16="http://schemas.microsoft.com/office/drawing/2014/main" id="{828E8C76-BFFD-412E-A30C-A7DB0C7761D0}"/>
                  </a:ext>
                </a:extLst>
              </p:cNvPr>
              <p:cNvSpPr>
                <a:spLocks/>
              </p:cNvSpPr>
              <p:nvPr/>
            </p:nvSpPr>
            <p:spPr bwMode="auto">
              <a:xfrm>
                <a:off x="946" y="2824"/>
                <a:ext cx="103" cy="288"/>
              </a:xfrm>
              <a:custGeom>
                <a:avLst/>
                <a:gdLst>
                  <a:gd name="T0" fmla="*/ 30 w 91"/>
                  <a:gd name="T1" fmla="*/ 19 h 257"/>
                  <a:gd name="T2" fmla="*/ 50 w 91"/>
                  <a:gd name="T3" fmla="*/ 27 h 257"/>
                  <a:gd name="T4" fmla="*/ 58 w 91"/>
                  <a:gd name="T5" fmla="*/ 31 h 257"/>
                  <a:gd name="T6" fmla="*/ 62 w 91"/>
                  <a:gd name="T7" fmla="*/ 39 h 257"/>
                  <a:gd name="T8" fmla="*/ 65 w 91"/>
                  <a:gd name="T9" fmla="*/ 66 h 257"/>
                  <a:gd name="T10" fmla="*/ 71 w 91"/>
                  <a:gd name="T11" fmla="*/ 107 h 257"/>
                  <a:gd name="T12" fmla="*/ 77 w 91"/>
                  <a:gd name="T13" fmla="*/ 116 h 257"/>
                  <a:gd name="T14" fmla="*/ 77 w 91"/>
                  <a:gd name="T15" fmla="*/ 138 h 257"/>
                  <a:gd name="T16" fmla="*/ 82 w 91"/>
                  <a:gd name="T17" fmla="*/ 159 h 257"/>
                  <a:gd name="T18" fmla="*/ 90 w 91"/>
                  <a:gd name="T19" fmla="*/ 181 h 257"/>
                  <a:gd name="T20" fmla="*/ 89 w 91"/>
                  <a:gd name="T21" fmla="*/ 195 h 257"/>
                  <a:gd name="T22" fmla="*/ 90 w 91"/>
                  <a:gd name="T23" fmla="*/ 207 h 257"/>
                  <a:gd name="T24" fmla="*/ 53 w 91"/>
                  <a:gd name="T25" fmla="*/ 224 h 257"/>
                  <a:gd name="T26" fmla="*/ 67 w 91"/>
                  <a:gd name="T27" fmla="*/ 257 h 257"/>
                  <a:gd name="T28" fmla="*/ 20 w 91"/>
                  <a:gd name="T29" fmla="*/ 214 h 257"/>
                  <a:gd name="T30" fmla="*/ 39 w 91"/>
                  <a:gd name="T31" fmla="*/ 217 h 257"/>
                  <a:gd name="T32" fmla="*/ 22 w 91"/>
                  <a:gd name="T33" fmla="*/ 174 h 257"/>
                  <a:gd name="T34" fmla="*/ 13 w 91"/>
                  <a:gd name="T35" fmla="*/ 149 h 257"/>
                  <a:gd name="T36" fmla="*/ 10 w 91"/>
                  <a:gd name="T37" fmla="*/ 138 h 257"/>
                  <a:gd name="T38" fmla="*/ 12 w 91"/>
                  <a:gd name="T39" fmla="*/ 114 h 257"/>
                  <a:gd name="T40" fmla="*/ 8 w 91"/>
                  <a:gd name="T41" fmla="*/ 106 h 257"/>
                  <a:gd name="T42" fmla="*/ 3 w 91"/>
                  <a:gd name="T43" fmla="*/ 88 h 257"/>
                  <a:gd name="T44" fmla="*/ 18 w 91"/>
                  <a:gd name="T45" fmla="*/ 87 h 257"/>
                  <a:gd name="T46" fmla="*/ 18 w 91"/>
                  <a:gd name="T47" fmla="*/ 87 h 257"/>
                  <a:gd name="T48" fmla="*/ 37 w 91"/>
                  <a:gd name="T49" fmla="*/ 113 h 257"/>
                  <a:gd name="T50" fmla="*/ 56 w 91"/>
                  <a:gd name="T51" fmla="*/ 94 h 257"/>
                  <a:gd name="T52" fmla="*/ 47 w 91"/>
                  <a:gd name="T53" fmla="*/ 96 h 257"/>
                  <a:gd name="T54" fmla="*/ 36 w 91"/>
                  <a:gd name="T55" fmla="*/ 98 h 257"/>
                  <a:gd name="T56" fmla="*/ 35 w 91"/>
                  <a:gd name="T57" fmla="*/ 84 h 257"/>
                  <a:gd name="T58" fmla="*/ 59 w 91"/>
                  <a:gd name="T59" fmla="*/ 64 h 257"/>
                  <a:gd name="T60" fmla="*/ 46 w 91"/>
                  <a:gd name="T61" fmla="*/ 65 h 257"/>
                  <a:gd name="T62" fmla="*/ 32 w 91"/>
                  <a:gd name="T63" fmla="*/ 72 h 257"/>
                  <a:gd name="T64" fmla="*/ 35 w 91"/>
                  <a:gd name="T65" fmla="*/ 56 h 257"/>
                  <a:gd name="T66" fmla="*/ 42 w 91"/>
                  <a:gd name="T67" fmla="*/ 48 h 257"/>
                  <a:gd name="T68" fmla="*/ 30 w 91"/>
                  <a:gd name="T69" fmla="*/ 19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1" h="257">
                    <a:moveTo>
                      <a:pt x="30" y="19"/>
                    </a:moveTo>
                    <a:cubicBezTo>
                      <a:pt x="41" y="10"/>
                      <a:pt x="53" y="0"/>
                      <a:pt x="50" y="27"/>
                    </a:cubicBezTo>
                    <a:cubicBezTo>
                      <a:pt x="50" y="32"/>
                      <a:pt x="52" y="37"/>
                      <a:pt x="58" y="31"/>
                    </a:cubicBezTo>
                    <a:cubicBezTo>
                      <a:pt x="60" y="33"/>
                      <a:pt x="61" y="36"/>
                      <a:pt x="62" y="39"/>
                    </a:cubicBezTo>
                    <a:cubicBezTo>
                      <a:pt x="68" y="47"/>
                      <a:pt x="68" y="57"/>
                      <a:pt x="65" y="66"/>
                    </a:cubicBezTo>
                    <a:cubicBezTo>
                      <a:pt x="67" y="80"/>
                      <a:pt x="69" y="93"/>
                      <a:pt x="71" y="107"/>
                    </a:cubicBezTo>
                    <a:cubicBezTo>
                      <a:pt x="73" y="110"/>
                      <a:pt x="76" y="112"/>
                      <a:pt x="77" y="116"/>
                    </a:cubicBezTo>
                    <a:cubicBezTo>
                      <a:pt x="80" y="124"/>
                      <a:pt x="78" y="131"/>
                      <a:pt x="77" y="138"/>
                    </a:cubicBezTo>
                    <a:cubicBezTo>
                      <a:pt x="78" y="145"/>
                      <a:pt x="80" y="152"/>
                      <a:pt x="82" y="159"/>
                    </a:cubicBezTo>
                    <a:cubicBezTo>
                      <a:pt x="84" y="167"/>
                      <a:pt x="89" y="173"/>
                      <a:pt x="90" y="181"/>
                    </a:cubicBezTo>
                    <a:cubicBezTo>
                      <a:pt x="91" y="186"/>
                      <a:pt x="88" y="190"/>
                      <a:pt x="89" y="195"/>
                    </a:cubicBezTo>
                    <a:cubicBezTo>
                      <a:pt x="89" y="199"/>
                      <a:pt x="90" y="203"/>
                      <a:pt x="90" y="207"/>
                    </a:cubicBezTo>
                    <a:cubicBezTo>
                      <a:pt x="82" y="218"/>
                      <a:pt x="79" y="236"/>
                      <a:pt x="53" y="224"/>
                    </a:cubicBezTo>
                    <a:cubicBezTo>
                      <a:pt x="65" y="237"/>
                      <a:pt x="67" y="246"/>
                      <a:pt x="67" y="257"/>
                    </a:cubicBezTo>
                    <a:cubicBezTo>
                      <a:pt x="32" y="247"/>
                      <a:pt x="24" y="241"/>
                      <a:pt x="20" y="214"/>
                    </a:cubicBezTo>
                    <a:cubicBezTo>
                      <a:pt x="27" y="209"/>
                      <a:pt x="30" y="222"/>
                      <a:pt x="39" y="217"/>
                    </a:cubicBezTo>
                    <a:cubicBezTo>
                      <a:pt x="29" y="205"/>
                      <a:pt x="0" y="199"/>
                      <a:pt x="22" y="174"/>
                    </a:cubicBezTo>
                    <a:cubicBezTo>
                      <a:pt x="10" y="170"/>
                      <a:pt x="5" y="161"/>
                      <a:pt x="13" y="149"/>
                    </a:cubicBezTo>
                    <a:cubicBezTo>
                      <a:pt x="16" y="143"/>
                      <a:pt x="12" y="142"/>
                      <a:pt x="10" y="138"/>
                    </a:cubicBezTo>
                    <a:cubicBezTo>
                      <a:pt x="6" y="130"/>
                      <a:pt x="0" y="121"/>
                      <a:pt x="12" y="114"/>
                    </a:cubicBezTo>
                    <a:cubicBezTo>
                      <a:pt x="14" y="112"/>
                      <a:pt x="14" y="111"/>
                      <a:pt x="8" y="106"/>
                    </a:cubicBezTo>
                    <a:cubicBezTo>
                      <a:pt x="2" y="101"/>
                      <a:pt x="0" y="95"/>
                      <a:pt x="3" y="88"/>
                    </a:cubicBezTo>
                    <a:cubicBezTo>
                      <a:pt x="6" y="79"/>
                      <a:pt x="13" y="89"/>
                      <a:pt x="18" y="87"/>
                    </a:cubicBezTo>
                    <a:cubicBezTo>
                      <a:pt x="18" y="87"/>
                      <a:pt x="18" y="87"/>
                      <a:pt x="18" y="87"/>
                    </a:cubicBezTo>
                    <a:cubicBezTo>
                      <a:pt x="24" y="95"/>
                      <a:pt x="30" y="104"/>
                      <a:pt x="37" y="113"/>
                    </a:cubicBezTo>
                    <a:cubicBezTo>
                      <a:pt x="44" y="108"/>
                      <a:pt x="51" y="102"/>
                      <a:pt x="56" y="94"/>
                    </a:cubicBezTo>
                    <a:cubicBezTo>
                      <a:pt x="51" y="91"/>
                      <a:pt x="49" y="94"/>
                      <a:pt x="47" y="96"/>
                    </a:cubicBezTo>
                    <a:cubicBezTo>
                      <a:pt x="43" y="99"/>
                      <a:pt x="40" y="104"/>
                      <a:pt x="36" y="98"/>
                    </a:cubicBezTo>
                    <a:cubicBezTo>
                      <a:pt x="33" y="93"/>
                      <a:pt x="30" y="88"/>
                      <a:pt x="35" y="84"/>
                    </a:cubicBezTo>
                    <a:cubicBezTo>
                      <a:pt x="43" y="77"/>
                      <a:pt x="51" y="71"/>
                      <a:pt x="59" y="64"/>
                    </a:cubicBezTo>
                    <a:cubicBezTo>
                      <a:pt x="50" y="58"/>
                      <a:pt x="49" y="63"/>
                      <a:pt x="46" y="65"/>
                    </a:cubicBezTo>
                    <a:cubicBezTo>
                      <a:pt x="41" y="68"/>
                      <a:pt x="38" y="77"/>
                      <a:pt x="32" y="72"/>
                    </a:cubicBezTo>
                    <a:cubicBezTo>
                      <a:pt x="27" y="67"/>
                      <a:pt x="31" y="61"/>
                      <a:pt x="35" y="56"/>
                    </a:cubicBezTo>
                    <a:cubicBezTo>
                      <a:pt x="37" y="53"/>
                      <a:pt x="39" y="51"/>
                      <a:pt x="42" y="48"/>
                    </a:cubicBezTo>
                    <a:cubicBezTo>
                      <a:pt x="24" y="50"/>
                      <a:pt x="22" y="43"/>
                      <a:pt x="30" y="19"/>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5" name="Freeform 735">
                <a:extLst>
                  <a:ext uri="{FF2B5EF4-FFF2-40B4-BE49-F238E27FC236}">
                    <a16:creationId xmlns:a16="http://schemas.microsoft.com/office/drawing/2014/main" id="{6333A571-A631-460C-B83B-F10134347A83}"/>
                  </a:ext>
                </a:extLst>
              </p:cNvPr>
              <p:cNvSpPr>
                <a:spLocks/>
              </p:cNvSpPr>
              <p:nvPr/>
            </p:nvSpPr>
            <p:spPr bwMode="auto">
              <a:xfrm>
                <a:off x="1053" y="3079"/>
                <a:ext cx="409" cy="58"/>
              </a:xfrm>
              <a:custGeom>
                <a:avLst/>
                <a:gdLst>
                  <a:gd name="T0" fmla="*/ 11 w 364"/>
                  <a:gd name="T1" fmla="*/ 40 h 52"/>
                  <a:gd name="T2" fmla="*/ 8 w 364"/>
                  <a:gd name="T3" fmla="*/ 39 h 52"/>
                  <a:gd name="T4" fmla="*/ 4 w 364"/>
                  <a:gd name="T5" fmla="*/ 23 h 52"/>
                  <a:gd name="T6" fmla="*/ 2 w 364"/>
                  <a:gd name="T7" fmla="*/ 16 h 52"/>
                  <a:gd name="T8" fmla="*/ 4 w 364"/>
                  <a:gd name="T9" fmla="*/ 12 h 52"/>
                  <a:gd name="T10" fmla="*/ 19 w 364"/>
                  <a:gd name="T11" fmla="*/ 8 h 52"/>
                  <a:gd name="T12" fmla="*/ 115 w 364"/>
                  <a:gd name="T13" fmla="*/ 8 h 52"/>
                  <a:gd name="T14" fmla="*/ 137 w 364"/>
                  <a:gd name="T15" fmla="*/ 12 h 52"/>
                  <a:gd name="T16" fmla="*/ 187 w 364"/>
                  <a:gd name="T17" fmla="*/ 16 h 52"/>
                  <a:gd name="T18" fmla="*/ 191 w 364"/>
                  <a:gd name="T19" fmla="*/ 16 h 52"/>
                  <a:gd name="T20" fmla="*/ 278 w 364"/>
                  <a:gd name="T21" fmla="*/ 19 h 52"/>
                  <a:gd name="T22" fmla="*/ 299 w 364"/>
                  <a:gd name="T23" fmla="*/ 24 h 52"/>
                  <a:gd name="T24" fmla="*/ 307 w 364"/>
                  <a:gd name="T25" fmla="*/ 28 h 52"/>
                  <a:gd name="T26" fmla="*/ 353 w 364"/>
                  <a:gd name="T27" fmla="*/ 29 h 52"/>
                  <a:gd name="T28" fmla="*/ 363 w 364"/>
                  <a:gd name="T29" fmla="*/ 39 h 52"/>
                  <a:gd name="T30" fmla="*/ 350 w 364"/>
                  <a:gd name="T31" fmla="*/ 50 h 52"/>
                  <a:gd name="T32" fmla="*/ 319 w 364"/>
                  <a:gd name="T33" fmla="*/ 49 h 52"/>
                  <a:gd name="T34" fmla="*/ 199 w 364"/>
                  <a:gd name="T35" fmla="*/ 45 h 52"/>
                  <a:gd name="T36" fmla="*/ 115 w 364"/>
                  <a:gd name="T37" fmla="*/ 44 h 52"/>
                  <a:gd name="T38" fmla="*/ 29 w 364"/>
                  <a:gd name="T39" fmla="*/ 45 h 52"/>
                  <a:gd name="T40" fmla="*/ 11 w 364"/>
                  <a:gd name="T41" fmla="*/ 4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64" h="52">
                    <a:moveTo>
                      <a:pt x="11" y="40"/>
                    </a:moveTo>
                    <a:cubicBezTo>
                      <a:pt x="10" y="40"/>
                      <a:pt x="9" y="40"/>
                      <a:pt x="8" y="39"/>
                    </a:cubicBezTo>
                    <a:cubicBezTo>
                      <a:pt x="0" y="35"/>
                      <a:pt x="6" y="28"/>
                      <a:pt x="4" y="23"/>
                    </a:cubicBezTo>
                    <a:cubicBezTo>
                      <a:pt x="3" y="21"/>
                      <a:pt x="3" y="18"/>
                      <a:pt x="2" y="16"/>
                    </a:cubicBezTo>
                    <a:cubicBezTo>
                      <a:pt x="2" y="14"/>
                      <a:pt x="2" y="13"/>
                      <a:pt x="4" y="12"/>
                    </a:cubicBezTo>
                    <a:cubicBezTo>
                      <a:pt x="8" y="9"/>
                      <a:pt x="13" y="8"/>
                      <a:pt x="19" y="8"/>
                    </a:cubicBezTo>
                    <a:cubicBezTo>
                      <a:pt x="51" y="12"/>
                      <a:pt x="83" y="0"/>
                      <a:pt x="115" y="8"/>
                    </a:cubicBezTo>
                    <a:cubicBezTo>
                      <a:pt x="122" y="11"/>
                      <a:pt x="128" y="13"/>
                      <a:pt x="137" y="12"/>
                    </a:cubicBezTo>
                    <a:cubicBezTo>
                      <a:pt x="153" y="10"/>
                      <a:pt x="171" y="12"/>
                      <a:pt x="187" y="16"/>
                    </a:cubicBezTo>
                    <a:cubicBezTo>
                      <a:pt x="188" y="16"/>
                      <a:pt x="190" y="16"/>
                      <a:pt x="191" y="16"/>
                    </a:cubicBezTo>
                    <a:cubicBezTo>
                      <a:pt x="220" y="15"/>
                      <a:pt x="249" y="23"/>
                      <a:pt x="278" y="19"/>
                    </a:cubicBezTo>
                    <a:cubicBezTo>
                      <a:pt x="285" y="18"/>
                      <a:pt x="292" y="20"/>
                      <a:pt x="299" y="24"/>
                    </a:cubicBezTo>
                    <a:cubicBezTo>
                      <a:pt x="302" y="26"/>
                      <a:pt x="304" y="27"/>
                      <a:pt x="307" y="28"/>
                    </a:cubicBezTo>
                    <a:cubicBezTo>
                      <a:pt x="322" y="25"/>
                      <a:pt x="337" y="33"/>
                      <a:pt x="353" y="29"/>
                    </a:cubicBezTo>
                    <a:cubicBezTo>
                      <a:pt x="358" y="28"/>
                      <a:pt x="364" y="32"/>
                      <a:pt x="363" y="39"/>
                    </a:cubicBezTo>
                    <a:cubicBezTo>
                      <a:pt x="362" y="45"/>
                      <a:pt x="357" y="50"/>
                      <a:pt x="350" y="50"/>
                    </a:cubicBezTo>
                    <a:cubicBezTo>
                      <a:pt x="340" y="50"/>
                      <a:pt x="329" y="52"/>
                      <a:pt x="319" y="49"/>
                    </a:cubicBezTo>
                    <a:cubicBezTo>
                      <a:pt x="279" y="48"/>
                      <a:pt x="239" y="47"/>
                      <a:pt x="199" y="45"/>
                    </a:cubicBezTo>
                    <a:cubicBezTo>
                      <a:pt x="172" y="44"/>
                      <a:pt x="143" y="45"/>
                      <a:pt x="115" y="44"/>
                    </a:cubicBezTo>
                    <a:cubicBezTo>
                      <a:pt x="86" y="42"/>
                      <a:pt x="58" y="48"/>
                      <a:pt x="29" y="45"/>
                    </a:cubicBezTo>
                    <a:cubicBezTo>
                      <a:pt x="22" y="45"/>
                      <a:pt x="18" y="38"/>
                      <a:pt x="11" y="40"/>
                    </a:cubicBezTo>
                    <a:close/>
                  </a:path>
                </a:pathLst>
              </a:custGeom>
              <a:solidFill>
                <a:srgbClr val="83BF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6" name="Freeform 736">
                <a:extLst>
                  <a:ext uri="{FF2B5EF4-FFF2-40B4-BE49-F238E27FC236}">
                    <a16:creationId xmlns:a16="http://schemas.microsoft.com/office/drawing/2014/main" id="{D350D0CD-E89C-40DD-B7FF-44A50FE7B8C8}"/>
                  </a:ext>
                </a:extLst>
              </p:cNvPr>
              <p:cNvSpPr>
                <a:spLocks/>
              </p:cNvSpPr>
              <p:nvPr/>
            </p:nvSpPr>
            <p:spPr bwMode="auto">
              <a:xfrm>
                <a:off x="1169" y="3011"/>
                <a:ext cx="501" cy="49"/>
              </a:xfrm>
              <a:custGeom>
                <a:avLst/>
                <a:gdLst>
                  <a:gd name="T0" fmla="*/ 136 w 446"/>
                  <a:gd name="T1" fmla="*/ 8 h 43"/>
                  <a:gd name="T2" fmla="*/ 152 w 446"/>
                  <a:gd name="T3" fmla="*/ 7 h 43"/>
                  <a:gd name="T4" fmla="*/ 167 w 446"/>
                  <a:gd name="T5" fmla="*/ 7 h 43"/>
                  <a:gd name="T6" fmla="*/ 237 w 446"/>
                  <a:gd name="T7" fmla="*/ 11 h 43"/>
                  <a:gd name="T8" fmla="*/ 247 w 446"/>
                  <a:gd name="T9" fmla="*/ 10 h 43"/>
                  <a:gd name="T10" fmla="*/ 305 w 446"/>
                  <a:gd name="T11" fmla="*/ 11 h 43"/>
                  <a:gd name="T12" fmla="*/ 330 w 446"/>
                  <a:gd name="T13" fmla="*/ 25 h 43"/>
                  <a:gd name="T14" fmla="*/ 350 w 446"/>
                  <a:gd name="T15" fmla="*/ 5 h 43"/>
                  <a:gd name="T16" fmla="*/ 383 w 446"/>
                  <a:gd name="T17" fmla="*/ 9 h 43"/>
                  <a:gd name="T18" fmla="*/ 435 w 446"/>
                  <a:gd name="T19" fmla="*/ 8 h 43"/>
                  <a:gd name="T20" fmla="*/ 445 w 446"/>
                  <a:gd name="T21" fmla="*/ 14 h 43"/>
                  <a:gd name="T22" fmla="*/ 437 w 446"/>
                  <a:gd name="T23" fmla="*/ 32 h 43"/>
                  <a:gd name="T24" fmla="*/ 419 w 446"/>
                  <a:gd name="T25" fmla="*/ 36 h 43"/>
                  <a:gd name="T26" fmla="*/ 171 w 446"/>
                  <a:gd name="T27" fmla="*/ 39 h 43"/>
                  <a:gd name="T28" fmla="*/ 78 w 446"/>
                  <a:gd name="T29" fmla="*/ 33 h 43"/>
                  <a:gd name="T30" fmla="*/ 12 w 446"/>
                  <a:gd name="T31" fmla="*/ 32 h 43"/>
                  <a:gd name="T32" fmla="*/ 4 w 446"/>
                  <a:gd name="T33" fmla="*/ 15 h 43"/>
                  <a:gd name="T34" fmla="*/ 20 w 446"/>
                  <a:gd name="T35" fmla="*/ 14 h 43"/>
                  <a:gd name="T36" fmla="*/ 71 w 446"/>
                  <a:gd name="T37" fmla="*/ 6 h 43"/>
                  <a:gd name="T38" fmla="*/ 84 w 446"/>
                  <a:gd name="T39" fmla="*/ 4 h 43"/>
                  <a:gd name="T40" fmla="*/ 84 w 446"/>
                  <a:gd name="T41" fmla="*/ 4 h 43"/>
                  <a:gd name="T42" fmla="*/ 136 w 446"/>
                  <a:gd name="T43" fmla="*/ 8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46" h="43">
                    <a:moveTo>
                      <a:pt x="136" y="8"/>
                    </a:moveTo>
                    <a:cubicBezTo>
                      <a:pt x="141" y="8"/>
                      <a:pt x="146" y="8"/>
                      <a:pt x="152" y="7"/>
                    </a:cubicBezTo>
                    <a:cubicBezTo>
                      <a:pt x="156" y="4"/>
                      <a:pt x="163" y="4"/>
                      <a:pt x="167" y="7"/>
                    </a:cubicBezTo>
                    <a:cubicBezTo>
                      <a:pt x="189" y="25"/>
                      <a:pt x="214" y="11"/>
                      <a:pt x="237" y="11"/>
                    </a:cubicBezTo>
                    <a:cubicBezTo>
                      <a:pt x="240" y="11"/>
                      <a:pt x="244" y="8"/>
                      <a:pt x="247" y="10"/>
                    </a:cubicBezTo>
                    <a:cubicBezTo>
                      <a:pt x="266" y="25"/>
                      <a:pt x="286" y="13"/>
                      <a:pt x="305" y="11"/>
                    </a:cubicBezTo>
                    <a:cubicBezTo>
                      <a:pt x="316" y="10"/>
                      <a:pt x="324" y="10"/>
                      <a:pt x="330" y="25"/>
                    </a:cubicBezTo>
                    <a:cubicBezTo>
                      <a:pt x="329" y="8"/>
                      <a:pt x="336" y="1"/>
                      <a:pt x="350" y="5"/>
                    </a:cubicBezTo>
                    <a:cubicBezTo>
                      <a:pt x="361" y="8"/>
                      <a:pt x="372" y="8"/>
                      <a:pt x="383" y="9"/>
                    </a:cubicBezTo>
                    <a:cubicBezTo>
                      <a:pt x="400" y="10"/>
                      <a:pt x="418" y="2"/>
                      <a:pt x="435" y="8"/>
                    </a:cubicBezTo>
                    <a:cubicBezTo>
                      <a:pt x="439" y="9"/>
                      <a:pt x="443" y="9"/>
                      <a:pt x="445" y="14"/>
                    </a:cubicBezTo>
                    <a:cubicBezTo>
                      <a:pt x="446" y="22"/>
                      <a:pt x="435" y="24"/>
                      <a:pt x="437" y="32"/>
                    </a:cubicBezTo>
                    <a:cubicBezTo>
                      <a:pt x="431" y="37"/>
                      <a:pt x="425" y="36"/>
                      <a:pt x="419" y="36"/>
                    </a:cubicBezTo>
                    <a:cubicBezTo>
                      <a:pt x="337" y="36"/>
                      <a:pt x="254" y="43"/>
                      <a:pt x="171" y="39"/>
                    </a:cubicBezTo>
                    <a:cubicBezTo>
                      <a:pt x="140" y="37"/>
                      <a:pt x="109" y="35"/>
                      <a:pt x="78" y="33"/>
                    </a:cubicBezTo>
                    <a:cubicBezTo>
                      <a:pt x="57" y="32"/>
                      <a:pt x="34" y="35"/>
                      <a:pt x="12" y="32"/>
                    </a:cubicBezTo>
                    <a:cubicBezTo>
                      <a:pt x="8" y="27"/>
                      <a:pt x="0" y="23"/>
                      <a:pt x="4" y="15"/>
                    </a:cubicBezTo>
                    <a:cubicBezTo>
                      <a:pt x="8" y="8"/>
                      <a:pt x="15" y="13"/>
                      <a:pt x="20" y="14"/>
                    </a:cubicBezTo>
                    <a:cubicBezTo>
                      <a:pt x="38" y="19"/>
                      <a:pt x="55" y="12"/>
                      <a:pt x="71" y="6"/>
                    </a:cubicBezTo>
                    <a:cubicBezTo>
                      <a:pt x="75" y="4"/>
                      <a:pt x="79" y="0"/>
                      <a:pt x="84" y="4"/>
                    </a:cubicBezTo>
                    <a:cubicBezTo>
                      <a:pt x="84" y="4"/>
                      <a:pt x="84" y="4"/>
                      <a:pt x="84" y="4"/>
                    </a:cubicBezTo>
                    <a:cubicBezTo>
                      <a:pt x="101" y="10"/>
                      <a:pt x="118" y="12"/>
                      <a:pt x="136" y="8"/>
                    </a:cubicBezTo>
                    <a:close/>
                  </a:path>
                </a:pathLst>
              </a:custGeom>
              <a:solidFill>
                <a:srgbClr val="7AB6C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7" name="Freeform 737">
                <a:extLst>
                  <a:ext uri="{FF2B5EF4-FFF2-40B4-BE49-F238E27FC236}">
                    <a16:creationId xmlns:a16="http://schemas.microsoft.com/office/drawing/2014/main" id="{A7B275E5-A8C4-4D2C-A6BF-D4528FB85D9D}"/>
                  </a:ext>
                </a:extLst>
              </p:cNvPr>
              <p:cNvSpPr>
                <a:spLocks/>
              </p:cNvSpPr>
              <p:nvPr/>
            </p:nvSpPr>
            <p:spPr bwMode="auto">
              <a:xfrm>
                <a:off x="1398" y="3083"/>
                <a:ext cx="175" cy="61"/>
              </a:xfrm>
              <a:custGeom>
                <a:avLst/>
                <a:gdLst>
                  <a:gd name="T0" fmla="*/ 12 w 156"/>
                  <a:gd name="T1" fmla="*/ 45 h 54"/>
                  <a:gd name="T2" fmla="*/ 55 w 156"/>
                  <a:gd name="T3" fmla="*/ 30 h 54"/>
                  <a:gd name="T4" fmla="*/ 0 w 156"/>
                  <a:gd name="T5" fmla="*/ 24 h 54"/>
                  <a:gd name="T6" fmla="*/ 32 w 156"/>
                  <a:gd name="T7" fmla="*/ 21 h 54"/>
                  <a:gd name="T8" fmla="*/ 53 w 156"/>
                  <a:gd name="T9" fmla="*/ 15 h 54"/>
                  <a:gd name="T10" fmla="*/ 104 w 156"/>
                  <a:gd name="T11" fmla="*/ 14 h 54"/>
                  <a:gd name="T12" fmla="*/ 125 w 156"/>
                  <a:gd name="T13" fmla="*/ 10 h 54"/>
                  <a:gd name="T14" fmla="*/ 156 w 156"/>
                  <a:gd name="T15" fmla="*/ 12 h 54"/>
                  <a:gd name="T16" fmla="*/ 144 w 156"/>
                  <a:gd name="T17" fmla="*/ 22 h 54"/>
                  <a:gd name="T18" fmla="*/ 124 w 156"/>
                  <a:gd name="T19" fmla="*/ 44 h 54"/>
                  <a:gd name="T20" fmla="*/ 58 w 156"/>
                  <a:gd name="T21" fmla="*/ 47 h 54"/>
                  <a:gd name="T22" fmla="*/ 12 w 156"/>
                  <a:gd name="T23" fmla="*/ 45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6" h="54">
                    <a:moveTo>
                      <a:pt x="12" y="45"/>
                    </a:moveTo>
                    <a:cubicBezTo>
                      <a:pt x="26" y="41"/>
                      <a:pt x="44" y="51"/>
                      <a:pt x="55" y="30"/>
                    </a:cubicBezTo>
                    <a:cubicBezTo>
                      <a:pt x="35" y="30"/>
                      <a:pt x="17" y="32"/>
                      <a:pt x="0" y="24"/>
                    </a:cubicBezTo>
                    <a:cubicBezTo>
                      <a:pt x="10" y="16"/>
                      <a:pt x="19" y="3"/>
                      <a:pt x="32" y="21"/>
                    </a:cubicBezTo>
                    <a:cubicBezTo>
                      <a:pt x="33" y="23"/>
                      <a:pt x="44" y="14"/>
                      <a:pt x="53" y="15"/>
                    </a:cubicBezTo>
                    <a:cubicBezTo>
                      <a:pt x="70" y="16"/>
                      <a:pt x="87" y="9"/>
                      <a:pt x="104" y="14"/>
                    </a:cubicBezTo>
                    <a:cubicBezTo>
                      <a:pt x="111" y="15"/>
                      <a:pt x="118" y="12"/>
                      <a:pt x="125" y="10"/>
                    </a:cubicBezTo>
                    <a:cubicBezTo>
                      <a:pt x="135" y="7"/>
                      <a:pt x="147" y="0"/>
                      <a:pt x="156" y="12"/>
                    </a:cubicBezTo>
                    <a:cubicBezTo>
                      <a:pt x="153" y="16"/>
                      <a:pt x="155" y="25"/>
                      <a:pt x="144" y="22"/>
                    </a:cubicBezTo>
                    <a:cubicBezTo>
                      <a:pt x="127" y="19"/>
                      <a:pt x="123" y="29"/>
                      <a:pt x="124" y="44"/>
                    </a:cubicBezTo>
                    <a:cubicBezTo>
                      <a:pt x="103" y="54"/>
                      <a:pt x="80" y="45"/>
                      <a:pt x="58" y="47"/>
                    </a:cubicBezTo>
                    <a:cubicBezTo>
                      <a:pt x="43" y="48"/>
                      <a:pt x="27" y="52"/>
                      <a:pt x="12" y="45"/>
                    </a:cubicBezTo>
                    <a:close/>
                  </a:path>
                </a:pathLst>
              </a:custGeom>
              <a:solidFill>
                <a:srgbClr val="ADD1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8" name="Freeform 738">
                <a:extLst>
                  <a:ext uri="{FF2B5EF4-FFF2-40B4-BE49-F238E27FC236}">
                    <a16:creationId xmlns:a16="http://schemas.microsoft.com/office/drawing/2014/main" id="{BA713E0A-2607-438D-B1C2-AC5CF5DF175C}"/>
                  </a:ext>
                </a:extLst>
              </p:cNvPr>
              <p:cNvSpPr>
                <a:spLocks/>
              </p:cNvSpPr>
              <p:nvPr/>
            </p:nvSpPr>
            <p:spPr bwMode="auto">
              <a:xfrm>
                <a:off x="1038" y="2999"/>
                <a:ext cx="225" cy="48"/>
              </a:xfrm>
              <a:custGeom>
                <a:avLst/>
                <a:gdLst>
                  <a:gd name="T0" fmla="*/ 200 w 200"/>
                  <a:gd name="T1" fmla="*/ 15 h 43"/>
                  <a:gd name="T2" fmla="*/ 167 w 200"/>
                  <a:gd name="T3" fmla="*/ 34 h 43"/>
                  <a:gd name="T4" fmla="*/ 125 w 200"/>
                  <a:gd name="T5" fmla="*/ 25 h 43"/>
                  <a:gd name="T6" fmla="*/ 128 w 200"/>
                  <a:gd name="T7" fmla="*/ 43 h 43"/>
                  <a:gd name="T8" fmla="*/ 124 w 200"/>
                  <a:gd name="T9" fmla="*/ 43 h 43"/>
                  <a:gd name="T10" fmla="*/ 61 w 200"/>
                  <a:gd name="T11" fmla="*/ 30 h 43"/>
                  <a:gd name="T12" fmla="*/ 32 w 200"/>
                  <a:gd name="T13" fmla="*/ 31 h 43"/>
                  <a:gd name="T14" fmla="*/ 5 w 200"/>
                  <a:gd name="T15" fmla="*/ 27 h 43"/>
                  <a:gd name="T16" fmla="*/ 0 w 200"/>
                  <a:gd name="T17" fmla="*/ 3 h 43"/>
                  <a:gd name="T18" fmla="*/ 8 w 200"/>
                  <a:gd name="T19" fmla="*/ 9 h 43"/>
                  <a:gd name="T20" fmla="*/ 93 w 200"/>
                  <a:gd name="T21" fmla="*/ 9 h 43"/>
                  <a:gd name="T22" fmla="*/ 136 w 200"/>
                  <a:gd name="T23" fmla="*/ 20 h 43"/>
                  <a:gd name="T24" fmla="*/ 171 w 200"/>
                  <a:gd name="T25" fmla="*/ 16 h 43"/>
                  <a:gd name="T26" fmla="*/ 200 w 200"/>
                  <a:gd name="T27" fmla="*/ 15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0" h="43">
                    <a:moveTo>
                      <a:pt x="200" y="15"/>
                    </a:moveTo>
                    <a:cubicBezTo>
                      <a:pt x="192" y="26"/>
                      <a:pt x="173" y="19"/>
                      <a:pt x="167" y="34"/>
                    </a:cubicBezTo>
                    <a:cubicBezTo>
                      <a:pt x="154" y="28"/>
                      <a:pt x="138" y="34"/>
                      <a:pt x="125" y="25"/>
                    </a:cubicBezTo>
                    <a:cubicBezTo>
                      <a:pt x="118" y="33"/>
                      <a:pt x="130" y="36"/>
                      <a:pt x="128" y="43"/>
                    </a:cubicBezTo>
                    <a:cubicBezTo>
                      <a:pt x="127" y="43"/>
                      <a:pt x="125" y="43"/>
                      <a:pt x="124" y="43"/>
                    </a:cubicBezTo>
                    <a:cubicBezTo>
                      <a:pt x="102" y="41"/>
                      <a:pt x="83" y="30"/>
                      <a:pt x="61" y="30"/>
                    </a:cubicBezTo>
                    <a:cubicBezTo>
                      <a:pt x="52" y="31"/>
                      <a:pt x="43" y="21"/>
                      <a:pt x="32" y="31"/>
                    </a:cubicBezTo>
                    <a:cubicBezTo>
                      <a:pt x="25" y="37"/>
                      <a:pt x="13" y="32"/>
                      <a:pt x="5" y="27"/>
                    </a:cubicBezTo>
                    <a:cubicBezTo>
                      <a:pt x="3" y="19"/>
                      <a:pt x="1" y="11"/>
                      <a:pt x="0" y="3"/>
                    </a:cubicBezTo>
                    <a:cubicBezTo>
                      <a:pt x="3" y="5"/>
                      <a:pt x="6" y="9"/>
                      <a:pt x="8" y="9"/>
                    </a:cubicBezTo>
                    <a:cubicBezTo>
                      <a:pt x="36" y="0"/>
                      <a:pt x="64" y="16"/>
                      <a:pt x="93" y="9"/>
                    </a:cubicBezTo>
                    <a:cubicBezTo>
                      <a:pt x="107" y="6"/>
                      <a:pt x="126" y="0"/>
                      <a:pt x="136" y="20"/>
                    </a:cubicBezTo>
                    <a:cubicBezTo>
                      <a:pt x="147" y="11"/>
                      <a:pt x="160" y="26"/>
                      <a:pt x="171" y="16"/>
                    </a:cubicBezTo>
                    <a:cubicBezTo>
                      <a:pt x="180" y="8"/>
                      <a:pt x="190" y="9"/>
                      <a:pt x="200" y="15"/>
                    </a:cubicBezTo>
                    <a:close/>
                  </a:path>
                </a:pathLst>
              </a:custGeom>
              <a:solidFill>
                <a:srgbClr val="A8D0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9" name="Freeform 739">
                <a:extLst>
                  <a:ext uri="{FF2B5EF4-FFF2-40B4-BE49-F238E27FC236}">
                    <a16:creationId xmlns:a16="http://schemas.microsoft.com/office/drawing/2014/main" id="{E1DF6D81-CCC5-4CD3-B494-CDCB9111F527}"/>
                  </a:ext>
                </a:extLst>
              </p:cNvPr>
              <p:cNvSpPr>
                <a:spLocks/>
              </p:cNvSpPr>
              <p:nvPr/>
            </p:nvSpPr>
            <p:spPr bwMode="auto">
              <a:xfrm>
                <a:off x="1043" y="3011"/>
                <a:ext cx="135" cy="40"/>
              </a:xfrm>
              <a:custGeom>
                <a:avLst/>
                <a:gdLst>
                  <a:gd name="T0" fmla="*/ 1 w 120"/>
                  <a:gd name="T1" fmla="*/ 16 h 35"/>
                  <a:gd name="T2" fmla="*/ 17 w 120"/>
                  <a:gd name="T3" fmla="*/ 16 h 35"/>
                  <a:gd name="T4" fmla="*/ 31 w 120"/>
                  <a:gd name="T5" fmla="*/ 7 h 35"/>
                  <a:gd name="T6" fmla="*/ 36 w 120"/>
                  <a:gd name="T7" fmla="*/ 2 h 35"/>
                  <a:gd name="T8" fmla="*/ 41 w 120"/>
                  <a:gd name="T9" fmla="*/ 5 h 35"/>
                  <a:gd name="T10" fmla="*/ 55 w 120"/>
                  <a:gd name="T11" fmla="*/ 15 h 35"/>
                  <a:gd name="T12" fmla="*/ 111 w 120"/>
                  <a:gd name="T13" fmla="*/ 25 h 35"/>
                  <a:gd name="T14" fmla="*/ 120 w 120"/>
                  <a:gd name="T15" fmla="*/ 32 h 35"/>
                  <a:gd name="T16" fmla="*/ 3 w 120"/>
                  <a:gd name="T17" fmla="*/ 28 h 35"/>
                  <a:gd name="T18" fmla="*/ 1 w 120"/>
                  <a:gd name="T19" fmla="*/ 16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0" h="35">
                    <a:moveTo>
                      <a:pt x="1" y="16"/>
                    </a:moveTo>
                    <a:cubicBezTo>
                      <a:pt x="6" y="17"/>
                      <a:pt x="10" y="11"/>
                      <a:pt x="17" y="16"/>
                    </a:cubicBezTo>
                    <a:cubicBezTo>
                      <a:pt x="22" y="20"/>
                      <a:pt x="29" y="14"/>
                      <a:pt x="31" y="7"/>
                    </a:cubicBezTo>
                    <a:cubicBezTo>
                      <a:pt x="31" y="5"/>
                      <a:pt x="34" y="3"/>
                      <a:pt x="36" y="2"/>
                    </a:cubicBezTo>
                    <a:cubicBezTo>
                      <a:pt x="39" y="0"/>
                      <a:pt x="42" y="1"/>
                      <a:pt x="41" y="5"/>
                    </a:cubicBezTo>
                    <a:cubicBezTo>
                      <a:pt x="41" y="15"/>
                      <a:pt x="53" y="15"/>
                      <a:pt x="55" y="15"/>
                    </a:cubicBezTo>
                    <a:cubicBezTo>
                      <a:pt x="76" y="6"/>
                      <a:pt x="91" y="30"/>
                      <a:pt x="111" y="25"/>
                    </a:cubicBezTo>
                    <a:cubicBezTo>
                      <a:pt x="115" y="24"/>
                      <a:pt x="118" y="28"/>
                      <a:pt x="120" y="32"/>
                    </a:cubicBezTo>
                    <a:cubicBezTo>
                      <a:pt x="81" y="35"/>
                      <a:pt x="42" y="24"/>
                      <a:pt x="3" y="28"/>
                    </a:cubicBezTo>
                    <a:cubicBezTo>
                      <a:pt x="0" y="25"/>
                      <a:pt x="0" y="20"/>
                      <a:pt x="1" y="16"/>
                    </a:cubicBezTo>
                    <a:close/>
                  </a:path>
                </a:pathLst>
              </a:custGeom>
              <a:solidFill>
                <a:srgbClr val="7BB2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0" name="Freeform 740">
                <a:extLst>
                  <a:ext uri="{FF2B5EF4-FFF2-40B4-BE49-F238E27FC236}">
                    <a16:creationId xmlns:a16="http://schemas.microsoft.com/office/drawing/2014/main" id="{D9E616E5-072E-4FC1-BE8D-5D047772A55C}"/>
                  </a:ext>
                </a:extLst>
              </p:cNvPr>
              <p:cNvSpPr>
                <a:spLocks/>
              </p:cNvSpPr>
              <p:nvPr/>
            </p:nvSpPr>
            <p:spPr bwMode="auto">
              <a:xfrm>
                <a:off x="1652" y="3024"/>
                <a:ext cx="142" cy="23"/>
              </a:xfrm>
              <a:custGeom>
                <a:avLst/>
                <a:gdLst>
                  <a:gd name="T0" fmla="*/ 7 w 126"/>
                  <a:gd name="T1" fmla="*/ 21 h 21"/>
                  <a:gd name="T2" fmla="*/ 14 w 126"/>
                  <a:gd name="T3" fmla="*/ 5 h 21"/>
                  <a:gd name="T4" fmla="*/ 32 w 126"/>
                  <a:gd name="T5" fmla="*/ 2 h 21"/>
                  <a:gd name="T6" fmla="*/ 77 w 126"/>
                  <a:gd name="T7" fmla="*/ 4 h 21"/>
                  <a:gd name="T8" fmla="*/ 82 w 126"/>
                  <a:gd name="T9" fmla="*/ 6 h 21"/>
                  <a:gd name="T10" fmla="*/ 126 w 126"/>
                  <a:gd name="T11" fmla="*/ 21 h 21"/>
                  <a:gd name="T12" fmla="*/ 41 w 126"/>
                  <a:gd name="T13" fmla="*/ 21 h 21"/>
                  <a:gd name="T14" fmla="*/ 7 w 126"/>
                  <a:gd name="T15" fmla="*/ 21 h 2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6" h="21">
                    <a:moveTo>
                      <a:pt x="7" y="21"/>
                    </a:moveTo>
                    <a:cubicBezTo>
                      <a:pt x="0" y="16"/>
                      <a:pt x="0" y="16"/>
                      <a:pt x="14" y="5"/>
                    </a:cubicBezTo>
                    <a:cubicBezTo>
                      <a:pt x="19" y="0"/>
                      <a:pt x="25" y="0"/>
                      <a:pt x="32" y="2"/>
                    </a:cubicBezTo>
                    <a:cubicBezTo>
                      <a:pt x="46" y="19"/>
                      <a:pt x="61" y="7"/>
                      <a:pt x="77" y="4"/>
                    </a:cubicBezTo>
                    <a:cubicBezTo>
                      <a:pt x="79" y="4"/>
                      <a:pt x="80" y="4"/>
                      <a:pt x="82" y="6"/>
                    </a:cubicBezTo>
                    <a:cubicBezTo>
                      <a:pt x="96" y="12"/>
                      <a:pt x="110" y="17"/>
                      <a:pt x="126" y="21"/>
                    </a:cubicBezTo>
                    <a:cubicBezTo>
                      <a:pt x="98" y="21"/>
                      <a:pt x="69" y="21"/>
                      <a:pt x="41" y="21"/>
                    </a:cubicBezTo>
                    <a:cubicBezTo>
                      <a:pt x="30" y="21"/>
                      <a:pt x="18" y="21"/>
                      <a:pt x="7" y="21"/>
                    </a:cubicBezTo>
                    <a:close/>
                  </a:path>
                </a:pathLst>
              </a:custGeom>
              <a:solidFill>
                <a:srgbClr val="579FB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1" name="Freeform 741">
                <a:extLst>
                  <a:ext uri="{FF2B5EF4-FFF2-40B4-BE49-F238E27FC236}">
                    <a16:creationId xmlns:a16="http://schemas.microsoft.com/office/drawing/2014/main" id="{52B860A1-41FD-44C4-8DD8-D62C3002EE1F}"/>
                  </a:ext>
                </a:extLst>
              </p:cNvPr>
              <p:cNvSpPr>
                <a:spLocks/>
              </p:cNvSpPr>
              <p:nvPr/>
            </p:nvSpPr>
            <p:spPr bwMode="auto">
              <a:xfrm>
                <a:off x="1268" y="3090"/>
                <a:ext cx="122" cy="25"/>
              </a:xfrm>
              <a:custGeom>
                <a:avLst/>
                <a:gdLst>
                  <a:gd name="T0" fmla="*/ 108 w 109"/>
                  <a:gd name="T1" fmla="*/ 14 h 22"/>
                  <a:gd name="T2" fmla="*/ 52 w 109"/>
                  <a:gd name="T3" fmla="*/ 12 h 22"/>
                  <a:gd name="T4" fmla="*/ 15 w 109"/>
                  <a:gd name="T5" fmla="*/ 11 h 22"/>
                  <a:gd name="T6" fmla="*/ 0 w 109"/>
                  <a:gd name="T7" fmla="*/ 6 h 22"/>
                  <a:gd name="T8" fmla="*/ 7 w 109"/>
                  <a:gd name="T9" fmla="*/ 0 h 22"/>
                  <a:gd name="T10" fmla="*/ 95 w 109"/>
                  <a:gd name="T11" fmla="*/ 3 h 22"/>
                  <a:gd name="T12" fmla="*/ 108 w 109"/>
                  <a:gd name="T13" fmla="*/ 14 h 22"/>
                </a:gdLst>
                <a:ahLst/>
                <a:cxnLst>
                  <a:cxn ang="0">
                    <a:pos x="T0" y="T1"/>
                  </a:cxn>
                  <a:cxn ang="0">
                    <a:pos x="T2" y="T3"/>
                  </a:cxn>
                  <a:cxn ang="0">
                    <a:pos x="T4" y="T5"/>
                  </a:cxn>
                  <a:cxn ang="0">
                    <a:pos x="T6" y="T7"/>
                  </a:cxn>
                  <a:cxn ang="0">
                    <a:pos x="T8" y="T9"/>
                  </a:cxn>
                  <a:cxn ang="0">
                    <a:pos x="T10" y="T11"/>
                  </a:cxn>
                  <a:cxn ang="0">
                    <a:pos x="T12" y="T13"/>
                  </a:cxn>
                </a:cxnLst>
                <a:rect l="0" t="0" r="r" b="b"/>
                <a:pathLst>
                  <a:path w="109" h="22">
                    <a:moveTo>
                      <a:pt x="108" y="14"/>
                    </a:moveTo>
                    <a:cubicBezTo>
                      <a:pt x="89" y="12"/>
                      <a:pt x="71" y="22"/>
                      <a:pt x="52" y="12"/>
                    </a:cubicBezTo>
                    <a:cubicBezTo>
                      <a:pt x="42" y="8"/>
                      <a:pt x="28" y="8"/>
                      <a:pt x="15" y="11"/>
                    </a:cubicBezTo>
                    <a:cubicBezTo>
                      <a:pt x="11" y="12"/>
                      <a:pt x="1" y="18"/>
                      <a:pt x="0" y="6"/>
                    </a:cubicBezTo>
                    <a:cubicBezTo>
                      <a:pt x="1" y="3"/>
                      <a:pt x="3" y="0"/>
                      <a:pt x="7" y="0"/>
                    </a:cubicBezTo>
                    <a:cubicBezTo>
                      <a:pt x="36" y="5"/>
                      <a:pt x="66" y="7"/>
                      <a:pt x="95" y="3"/>
                    </a:cubicBezTo>
                    <a:cubicBezTo>
                      <a:pt x="105" y="1"/>
                      <a:pt x="109" y="4"/>
                      <a:pt x="108" y="14"/>
                    </a:cubicBezTo>
                    <a:close/>
                  </a:path>
                </a:pathLst>
              </a:custGeom>
              <a:solidFill>
                <a:srgbClr val="ADD1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2" name="Freeform 742">
                <a:extLst>
                  <a:ext uri="{FF2B5EF4-FFF2-40B4-BE49-F238E27FC236}">
                    <a16:creationId xmlns:a16="http://schemas.microsoft.com/office/drawing/2014/main" id="{08D3F974-1590-47D3-9583-BC755FCFD463}"/>
                  </a:ext>
                </a:extLst>
              </p:cNvPr>
              <p:cNvSpPr>
                <a:spLocks/>
              </p:cNvSpPr>
              <p:nvPr/>
            </p:nvSpPr>
            <p:spPr bwMode="auto">
              <a:xfrm>
                <a:off x="1025" y="3060"/>
                <a:ext cx="33" cy="61"/>
              </a:xfrm>
              <a:custGeom>
                <a:avLst/>
                <a:gdLst>
                  <a:gd name="T0" fmla="*/ 29 w 29"/>
                  <a:gd name="T1" fmla="*/ 29 h 55"/>
                  <a:gd name="T2" fmla="*/ 27 w 29"/>
                  <a:gd name="T3" fmla="*/ 33 h 55"/>
                  <a:gd name="T4" fmla="*/ 9 w 29"/>
                  <a:gd name="T5" fmla="*/ 55 h 55"/>
                  <a:gd name="T6" fmla="*/ 8 w 29"/>
                  <a:gd name="T7" fmla="*/ 24 h 55"/>
                  <a:gd name="T8" fmla="*/ 20 w 29"/>
                  <a:gd name="T9" fmla="*/ 0 h 55"/>
                  <a:gd name="T10" fmla="*/ 29 w 29"/>
                  <a:gd name="T11" fmla="*/ 29 h 55"/>
                </a:gdLst>
                <a:ahLst/>
                <a:cxnLst>
                  <a:cxn ang="0">
                    <a:pos x="T0" y="T1"/>
                  </a:cxn>
                  <a:cxn ang="0">
                    <a:pos x="T2" y="T3"/>
                  </a:cxn>
                  <a:cxn ang="0">
                    <a:pos x="T4" y="T5"/>
                  </a:cxn>
                  <a:cxn ang="0">
                    <a:pos x="T6" y="T7"/>
                  </a:cxn>
                  <a:cxn ang="0">
                    <a:pos x="T8" y="T9"/>
                  </a:cxn>
                  <a:cxn ang="0">
                    <a:pos x="T10" y="T11"/>
                  </a:cxn>
                </a:cxnLst>
                <a:rect l="0" t="0" r="r" b="b"/>
                <a:pathLst>
                  <a:path w="29" h="55">
                    <a:moveTo>
                      <a:pt x="29" y="29"/>
                    </a:moveTo>
                    <a:cubicBezTo>
                      <a:pt x="28" y="30"/>
                      <a:pt x="28" y="32"/>
                      <a:pt x="27" y="33"/>
                    </a:cubicBezTo>
                    <a:cubicBezTo>
                      <a:pt x="22" y="40"/>
                      <a:pt x="16" y="47"/>
                      <a:pt x="9" y="55"/>
                    </a:cubicBezTo>
                    <a:cubicBezTo>
                      <a:pt x="0" y="45"/>
                      <a:pt x="0" y="35"/>
                      <a:pt x="8" y="24"/>
                    </a:cubicBezTo>
                    <a:cubicBezTo>
                      <a:pt x="14" y="17"/>
                      <a:pt x="22" y="11"/>
                      <a:pt x="20" y="0"/>
                    </a:cubicBezTo>
                    <a:cubicBezTo>
                      <a:pt x="23" y="10"/>
                      <a:pt x="26" y="19"/>
                      <a:pt x="29" y="29"/>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3" name="Freeform 743">
                <a:extLst>
                  <a:ext uri="{FF2B5EF4-FFF2-40B4-BE49-F238E27FC236}">
                    <a16:creationId xmlns:a16="http://schemas.microsoft.com/office/drawing/2014/main" id="{B8975CF5-DB5A-41B9-8F35-1E864D0990EB}"/>
                  </a:ext>
                </a:extLst>
              </p:cNvPr>
              <p:cNvSpPr>
                <a:spLocks/>
              </p:cNvSpPr>
              <p:nvPr/>
            </p:nvSpPr>
            <p:spPr bwMode="auto">
              <a:xfrm>
                <a:off x="1182" y="3083"/>
                <a:ext cx="81" cy="19"/>
              </a:xfrm>
              <a:custGeom>
                <a:avLst/>
                <a:gdLst>
                  <a:gd name="T0" fmla="*/ 72 w 72"/>
                  <a:gd name="T1" fmla="*/ 12 h 17"/>
                  <a:gd name="T2" fmla="*/ 70 w 72"/>
                  <a:gd name="T3" fmla="*/ 17 h 17"/>
                  <a:gd name="T4" fmla="*/ 8 w 72"/>
                  <a:gd name="T5" fmla="*/ 12 h 17"/>
                  <a:gd name="T6" fmla="*/ 0 w 72"/>
                  <a:gd name="T7" fmla="*/ 4 h 17"/>
                  <a:gd name="T8" fmla="*/ 47 w 72"/>
                  <a:gd name="T9" fmla="*/ 2 h 17"/>
                  <a:gd name="T10" fmla="*/ 72 w 72"/>
                  <a:gd name="T11" fmla="*/ 12 h 17"/>
                </a:gdLst>
                <a:ahLst/>
                <a:cxnLst>
                  <a:cxn ang="0">
                    <a:pos x="T0" y="T1"/>
                  </a:cxn>
                  <a:cxn ang="0">
                    <a:pos x="T2" y="T3"/>
                  </a:cxn>
                  <a:cxn ang="0">
                    <a:pos x="T4" y="T5"/>
                  </a:cxn>
                  <a:cxn ang="0">
                    <a:pos x="T6" y="T7"/>
                  </a:cxn>
                  <a:cxn ang="0">
                    <a:pos x="T8" y="T9"/>
                  </a:cxn>
                  <a:cxn ang="0">
                    <a:pos x="T10" y="T11"/>
                  </a:cxn>
                </a:cxnLst>
                <a:rect l="0" t="0" r="r" b="b"/>
                <a:pathLst>
                  <a:path w="72" h="17">
                    <a:moveTo>
                      <a:pt x="72" y="12"/>
                    </a:moveTo>
                    <a:cubicBezTo>
                      <a:pt x="71" y="14"/>
                      <a:pt x="70" y="17"/>
                      <a:pt x="70" y="17"/>
                    </a:cubicBezTo>
                    <a:cubicBezTo>
                      <a:pt x="50" y="11"/>
                      <a:pt x="29" y="13"/>
                      <a:pt x="8" y="12"/>
                    </a:cubicBezTo>
                    <a:cubicBezTo>
                      <a:pt x="5" y="12"/>
                      <a:pt x="3" y="7"/>
                      <a:pt x="0" y="4"/>
                    </a:cubicBezTo>
                    <a:cubicBezTo>
                      <a:pt x="16" y="8"/>
                      <a:pt x="31" y="0"/>
                      <a:pt x="47" y="2"/>
                    </a:cubicBezTo>
                    <a:cubicBezTo>
                      <a:pt x="58" y="3"/>
                      <a:pt x="64" y="8"/>
                      <a:pt x="72" y="12"/>
                    </a:cubicBezTo>
                    <a:close/>
                  </a:path>
                </a:pathLst>
              </a:custGeom>
              <a:solidFill>
                <a:srgbClr val="ADD1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4" name="Freeform 744">
                <a:extLst>
                  <a:ext uri="{FF2B5EF4-FFF2-40B4-BE49-F238E27FC236}">
                    <a16:creationId xmlns:a16="http://schemas.microsoft.com/office/drawing/2014/main" id="{F6083CBE-4499-4DDF-BCF5-166E7ADF15AA}"/>
                  </a:ext>
                </a:extLst>
              </p:cNvPr>
              <p:cNvSpPr>
                <a:spLocks/>
              </p:cNvSpPr>
              <p:nvPr/>
            </p:nvSpPr>
            <p:spPr bwMode="auto">
              <a:xfrm>
                <a:off x="2063" y="3073"/>
                <a:ext cx="65" cy="24"/>
              </a:xfrm>
              <a:custGeom>
                <a:avLst/>
                <a:gdLst>
                  <a:gd name="T0" fmla="*/ 56 w 57"/>
                  <a:gd name="T1" fmla="*/ 5 h 21"/>
                  <a:gd name="T2" fmla="*/ 46 w 57"/>
                  <a:gd name="T3" fmla="*/ 16 h 21"/>
                  <a:gd name="T4" fmla="*/ 11 w 57"/>
                  <a:gd name="T5" fmla="*/ 19 h 21"/>
                  <a:gd name="T6" fmla="*/ 0 w 57"/>
                  <a:gd name="T7" fmla="*/ 17 h 21"/>
                  <a:gd name="T8" fmla="*/ 56 w 57"/>
                  <a:gd name="T9" fmla="*/ 5 h 21"/>
                </a:gdLst>
                <a:ahLst/>
                <a:cxnLst>
                  <a:cxn ang="0">
                    <a:pos x="T0" y="T1"/>
                  </a:cxn>
                  <a:cxn ang="0">
                    <a:pos x="T2" y="T3"/>
                  </a:cxn>
                  <a:cxn ang="0">
                    <a:pos x="T4" y="T5"/>
                  </a:cxn>
                  <a:cxn ang="0">
                    <a:pos x="T6" y="T7"/>
                  </a:cxn>
                  <a:cxn ang="0">
                    <a:pos x="T8" y="T9"/>
                  </a:cxn>
                </a:cxnLst>
                <a:rect l="0" t="0" r="r" b="b"/>
                <a:pathLst>
                  <a:path w="57" h="21">
                    <a:moveTo>
                      <a:pt x="56" y="5"/>
                    </a:moveTo>
                    <a:cubicBezTo>
                      <a:pt x="57" y="12"/>
                      <a:pt x="53" y="20"/>
                      <a:pt x="46" y="16"/>
                    </a:cubicBezTo>
                    <a:cubicBezTo>
                      <a:pt x="32" y="9"/>
                      <a:pt x="22" y="13"/>
                      <a:pt x="11" y="19"/>
                    </a:cubicBezTo>
                    <a:cubicBezTo>
                      <a:pt x="8" y="21"/>
                      <a:pt x="4" y="18"/>
                      <a:pt x="0" y="17"/>
                    </a:cubicBezTo>
                    <a:cubicBezTo>
                      <a:pt x="17" y="4"/>
                      <a:pt x="36" y="0"/>
                      <a:pt x="56" y="5"/>
                    </a:cubicBezTo>
                    <a:close/>
                  </a:path>
                </a:pathLst>
              </a:custGeom>
              <a:solidFill>
                <a:srgbClr val="98C5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5" name="Freeform 745">
                <a:extLst>
                  <a:ext uri="{FF2B5EF4-FFF2-40B4-BE49-F238E27FC236}">
                    <a16:creationId xmlns:a16="http://schemas.microsoft.com/office/drawing/2014/main" id="{63717F46-A7C6-448B-9475-1F7272ED2C69}"/>
                  </a:ext>
                </a:extLst>
              </p:cNvPr>
              <p:cNvSpPr>
                <a:spLocks/>
              </p:cNvSpPr>
              <p:nvPr/>
            </p:nvSpPr>
            <p:spPr bwMode="auto">
              <a:xfrm>
                <a:off x="1079" y="3164"/>
                <a:ext cx="919" cy="66"/>
              </a:xfrm>
              <a:custGeom>
                <a:avLst/>
                <a:gdLst>
                  <a:gd name="T0" fmla="*/ 12 w 818"/>
                  <a:gd name="T1" fmla="*/ 48 h 59"/>
                  <a:gd name="T2" fmla="*/ 0 w 818"/>
                  <a:gd name="T3" fmla="*/ 8 h 59"/>
                  <a:gd name="T4" fmla="*/ 40 w 818"/>
                  <a:gd name="T5" fmla="*/ 8 h 59"/>
                  <a:gd name="T6" fmla="*/ 92 w 818"/>
                  <a:gd name="T7" fmla="*/ 6 h 59"/>
                  <a:gd name="T8" fmla="*/ 184 w 818"/>
                  <a:gd name="T9" fmla="*/ 6 h 59"/>
                  <a:gd name="T10" fmla="*/ 280 w 818"/>
                  <a:gd name="T11" fmla="*/ 3 h 59"/>
                  <a:gd name="T12" fmla="*/ 311 w 818"/>
                  <a:gd name="T13" fmla="*/ 7 h 59"/>
                  <a:gd name="T14" fmla="*/ 422 w 818"/>
                  <a:gd name="T15" fmla="*/ 9 h 59"/>
                  <a:gd name="T16" fmla="*/ 470 w 818"/>
                  <a:gd name="T17" fmla="*/ 14 h 59"/>
                  <a:gd name="T18" fmla="*/ 500 w 818"/>
                  <a:gd name="T19" fmla="*/ 10 h 59"/>
                  <a:gd name="T20" fmla="*/ 624 w 818"/>
                  <a:gd name="T21" fmla="*/ 11 h 59"/>
                  <a:gd name="T22" fmla="*/ 717 w 818"/>
                  <a:gd name="T23" fmla="*/ 15 h 59"/>
                  <a:gd name="T24" fmla="*/ 751 w 818"/>
                  <a:gd name="T25" fmla="*/ 7 h 59"/>
                  <a:gd name="T26" fmla="*/ 760 w 818"/>
                  <a:gd name="T27" fmla="*/ 12 h 59"/>
                  <a:gd name="T28" fmla="*/ 756 w 818"/>
                  <a:gd name="T29" fmla="*/ 21 h 59"/>
                  <a:gd name="T30" fmla="*/ 747 w 818"/>
                  <a:gd name="T31" fmla="*/ 25 h 59"/>
                  <a:gd name="T32" fmla="*/ 797 w 818"/>
                  <a:gd name="T33" fmla="*/ 24 h 59"/>
                  <a:gd name="T34" fmla="*/ 812 w 818"/>
                  <a:gd name="T35" fmla="*/ 40 h 59"/>
                  <a:gd name="T36" fmla="*/ 752 w 818"/>
                  <a:gd name="T37" fmla="*/ 45 h 59"/>
                  <a:gd name="T38" fmla="*/ 678 w 818"/>
                  <a:gd name="T39" fmla="*/ 53 h 59"/>
                  <a:gd name="T40" fmla="*/ 649 w 818"/>
                  <a:gd name="T41" fmla="*/ 52 h 59"/>
                  <a:gd name="T42" fmla="*/ 540 w 818"/>
                  <a:gd name="T43" fmla="*/ 51 h 59"/>
                  <a:gd name="T44" fmla="*/ 400 w 818"/>
                  <a:gd name="T45" fmla="*/ 48 h 59"/>
                  <a:gd name="T46" fmla="*/ 314 w 818"/>
                  <a:gd name="T47" fmla="*/ 47 h 59"/>
                  <a:gd name="T48" fmla="*/ 288 w 818"/>
                  <a:gd name="T49" fmla="*/ 45 h 59"/>
                  <a:gd name="T50" fmla="*/ 233 w 818"/>
                  <a:gd name="T51" fmla="*/ 46 h 59"/>
                  <a:gd name="T52" fmla="*/ 180 w 818"/>
                  <a:gd name="T53" fmla="*/ 43 h 59"/>
                  <a:gd name="T54" fmla="*/ 72 w 818"/>
                  <a:gd name="T55" fmla="*/ 47 h 59"/>
                  <a:gd name="T56" fmla="*/ 21 w 818"/>
                  <a:gd name="T57" fmla="*/ 43 h 59"/>
                  <a:gd name="T58" fmla="*/ 12 w 818"/>
                  <a:gd name="T59" fmla="*/ 48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18" h="59">
                    <a:moveTo>
                      <a:pt x="12" y="48"/>
                    </a:moveTo>
                    <a:cubicBezTo>
                      <a:pt x="6" y="35"/>
                      <a:pt x="2" y="22"/>
                      <a:pt x="0" y="8"/>
                    </a:cubicBezTo>
                    <a:cubicBezTo>
                      <a:pt x="13" y="6"/>
                      <a:pt x="27" y="4"/>
                      <a:pt x="40" y="8"/>
                    </a:cubicBezTo>
                    <a:cubicBezTo>
                      <a:pt x="57" y="14"/>
                      <a:pt x="74" y="4"/>
                      <a:pt x="92" y="6"/>
                    </a:cubicBezTo>
                    <a:cubicBezTo>
                      <a:pt x="122" y="9"/>
                      <a:pt x="153" y="7"/>
                      <a:pt x="184" y="6"/>
                    </a:cubicBezTo>
                    <a:cubicBezTo>
                      <a:pt x="216" y="6"/>
                      <a:pt x="248" y="2"/>
                      <a:pt x="280" y="3"/>
                    </a:cubicBezTo>
                    <a:cubicBezTo>
                      <a:pt x="291" y="3"/>
                      <a:pt x="301" y="6"/>
                      <a:pt x="311" y="7"/>
                    </a:cubicBezTo>
                    <a:cubicBezTo>
                      <a:pt x="348" y="12"/>
                      <a:pt x="385" y="12"/>
                      <a:pt x="422" y="9"/>
                    </a:cubicBezTo>
                    <a:cubicBezTo>
                      <a:pt x="438" y="8"/>
                      <a:pt x="455" y="9"/>
                      <a:pt x="470" y="14"/>
                    </a:cubicBezTo>
                    <a:cubicBezTo>
                      <a:pt x="482" y="18"/>
                      <a:pt x="489" y="10"/>
                      <a:pt x="500" y="10"/>
                    </a:cubicBezTo>
                    <a:cubicBezTo>
                      <a:pt x="541" y="14"/>
                      <a:pt x="583" y="12"/>
                      <a:pt x="624" y="11"/>
                    </a:cubicBezTo>
                    <a:cubicBezTo>
                      <a:pt x="655" y="10"/>
                      <a:pt x="686" y="0"/>
                      <a:pt x="717" y="15"/>
                    </a:cubicBezTo>
                    <a:cubicBezTo>
                      <a:pt x="724" y="18"/>
                      <a:pt x="739" y="8"/>
                      <a:pt x="751" y="7"/>
                    </a:cubicBezTo>
                    <a:cubicBezTo>
                      <a:pt x="756" y="7"/>
                      <a:pt x="756" y="11"/>
                      <a:pt x="760" y="12"/>
                    </a:cubicBezTo>
                    <a:cubicBezTo>
                      <a:pt x="761" y="16"/>
                      <a:pt x="759" y="19"/>
                      <a:pt x="756" y="21"/>
                    </a:cubicBezTo>
                    <a:cubicBezTo>
                      <a:pt x="753" y="23"/>
                      <a:pt x="750" y="26"/>
                      <a:pt x="747" y="25"/>
                    </a:cubicBezTo>
                    <a:cubicBezTo>
                      <a:pt x="763" y="25"/>
                      <a:pt x="779" y="28"/>
                      <a:pt x="797" y="24"/>
                    </a:cubicBezTo>
                    <a:cubicBezTo>
                      <a:pt x="806" y="23"/>
                      <a:pt x="818" y="23"/>
                      <a:pt x="812" y="40"/>
                    </a:cubicBezTo>
                    <a:cubicBezTo>
                      <a:pt x="792" y="44"/>
                      <a:pt x="772" y="44"/>
                      <a:pt x="752" y="45"/>
                    </a:cubicBezTo>
                    <a:cubicBezTo>
                      <a:pt x="727" y="46"/>
                      <a:pt x="701" y="41"/>
                      <a:pt x="678" y="53"/>
                    </a:cubicBezTo>
                    <a:cubicBezTo>
                      <a:pt x="668" y="59"/>
                      <a:pt x="659" y="52"/>
                      <a:pt x="649" y="52"/>
                    </a:cubicBezTo>
                    <a:cubicBezTo>
                      <a:pt x="613" y="51"/>
                      <a:pt x="576" y="49"/>
                      <a:pt x="540" y="51"/>
                    </a:cubicBezTo>
                    <a:cubicBezTo>
                      <a:pt x="493" y="53"/>
                      <a:pt x="447" y="49"/>
                      <a:pt x="400" y="48"/>
                    </a:cubicBezTo>
                    <a:cubicBezTo>
                      <a:pt x="371" y="47"/>
                      <a:pt x="343" y="47"/>
                      <a:pt x="314" y="47"/>
                    </a:cubicBezTo>
                    <a:cubicBezTo>
                      <a:pt x="305" y="47"/>
                      <a:pt x="297" y="46"/>
                      <a:pt x="288" y="45"/>
                    </a:cubicBezTo>
                    <a:cubicBezTo>
                      <a:pt x="270" y="43"/>
                      <a:pt x="252" y="36"/>
                      <a:pt x="233" y="46"/>
                    </a:cubicBezTo>
                    <a:cubicBezTo>
                      <a:pt x="217" y="54"/>
                      <a:pt x="197" y="46"/>
                      <a:pt x="180" y="43"/>
                    </a:cubicBezTo>
                    <a:cubicBezTo>
                      <a:pt x="143" y="37"/>
                      <a:pt x="108" y="44"/>
                      <a:pt x="72" y="47"/>
                    </a:cubicBezTo>
                    <a:cubicBezTo>
                      <a:pt x="55" y="49"/>
                      <a:pt x="38" y="45"/>
                      <a:pt x="21" y="43"/>
                    </a:cubicBezTo>
                    <a:cubicBezTo>
                      <a:pt x="17" y="43"/>
                      <a:pt x="13" y="42"/>
                      <a:pt x="12" y="48"/>
                    </a:cubicBezTo>
                    <a:close/>
                  </a:path>
                </a:pathLst>
              </a:custGeom>
              <a:solidFill>
                <a:srgbClr val="96C6D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6" name="Freeform 746">
                <a:extLst>
                  <a:ext uri="{FF2B5EF4-FFF2-40B4-BE49-F238E27FC236}">
                    <a16:creationId xmlns:a16="http://schemas.microsoft.com/office/drawing/2014/main" id="{204D5432-704D-4263-A25D-D309CCC92A74}"/>
                  </a:ext>
                </a:extLst>
              </p:cNvPr>
              <p:cNvSpPr>
                <a:spLocks/>
              </p:cNvSpPr>
              <p:nvPr/>
            </p:nvSpPr>
            <p:spPr bwMode="auto">
              <a:xfrm>
                <a:off x="1914" y="3160"/>
                <a:ext cx="352" cy="55"/>
              </a:xfrm>
              <a:custGeom>
                <a:avLst/>
                <a:gdLst>
                  <a:gd name="T0" fmla="*/ 69 w 313"/>
                  <a:gd name="T1" fmla="*/ 44 h 49"/>
                  <a:gd name="T2" fmla="*/ 54 w 313"/>
                  <a:gd name="T3" fmla="*/ 32 h 49"/>
                  <a:gd name="T4" fmla="*/ 0 w 313"/>
                  <a:gd name="T5" fmla="*/ 31 h 49"/>
                  <a:gd name="T6" fmla="*/ 17 w 313"/>
                  <a:gd name="T7" fmla="*/ 16 h 49"/>
                  <a:gd name="T8" fmla="*/ 120 w 313"/>
                  <a:gd name="T9" fmla="*/ 11 h 49"/>
                  <a:gd name="T10" fmla="*/ 153 w 313"/>
                  <a:gd name="T11" fmla="*/ 9 h 49"/>
                  <a:gd name="T12" fmla="*/ 184 w 313"/>
                  <a:gd name="T13" fmla="*/ 12 h 49"/>
                  <a:gd name="T14" fmla="*/ 225 w 313"/>
                  <a:gd name="T15" fmla="*/ 13 h 49"/>
                  <a:gd name="T16" fmla="*/ 224 w 313"/>
                  <a:gd name="T17" fmla="*/ 22 h 49"/>
                  <a:gd name="T18" fmla="*/ 241 w 313"/>
                  <a:gd name="T19" fmla="*/ 12 h 49"/>
                  <a:gd name="T20" fmla="*/ 253 w 313"/>
                  <a:gd name="T21" fmla="*/ 8 h 49"/>
                  <a:gd name="T22" fmla="*/ 249 w 313"/>
                  <a:gd name="T23" fmla="*/ 28 h 49"/>
                  <a:gd name="T24" fmla="*/ 277 w 313"/>
                  <a:gd name="T25" fmla="*/ 27 h 49"/>
                  <a:gd name="T26" fmla="*/ 313 w 313"/>
                  <a:gd name="T27" fmla="*/ 32 h 49"/>
                  <a:gd name="T28" fmla="*/ 226 w 313"/>
                  <a:gd name="T29" fmla="*/ 37 h 49"/>
                  <a:gd name="T30" fmla="*/ 203 w 313"/>
                  <a:gd name="T31" fmla="*/ 47 h 49"/>
                  <a:gd name="T32" fmla="*/ 69 w 313"/>
                  <a:gd name="T33" fmla="*/ 44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13" h="49">
                    <a:moveTo>
                      <a:pt x="69" y="44"/>
                    </a:moveTo>
                    <a:cubicBezTo>
                      <a:pt x="70" y="32"/>
                      <a:pt x="61" y="30"/>
                      <a:pt x="54" y="32"/>
                    </a:cubicBezTo>
                    <a:cubicBezTo>
                      <a:pt x="36" y="39"/>
                      <a:pt x="19" y="35"/>
                      <a:pt x="0" y="31"/>
                    </a:cubicBezTo>
                    <a:cubicBezTo>
                      <a:pt x="4" y="23"/>
                      <a:pt x="13" y="22"/>
                      <a:pt x="17" y="16"/>
                    </a:cubicBezTo>
                    <a:cubicBezTo>
                      <a:pt x="51" y="8"/>
                      <a:pt x="85" y="6"/>
                      <a:pt x="120" y="11"/>
                    </a:cubicBezTo>
                    <a:cubicBezTo>
                      <a:pt x="131" y="12"/>
                      <a:pt x="142" y="12"/>
                      <a:pt x="153" y="9"/>
                    </a:cubicBezTo>
                    <a:cubicBezTo>
                      <a:pt x="163" y="6"/>
                      <a:pt x="172" y="0"/>
                      <a:pt x="184" y="12"/>
                    </a:cubicBezTo>
                    <a:cubicBezTo>
                      <a:pt x="192" y="20"/>
                      <a:pt x="211" y="9"/>
                      <a:pt x="225" y="13"/>
                    </a:cubicBezTo>
                    <a:cubicBezTo>
                      <a:pt x="227" y="16"/>
                      <a:pt x="220" y="21"/>
                      <a:pt x="224" y="22"/>
                    </a:cubicBezTo>
                    <a:cubicBezTo>
                      <a:pt x="232" y="24"/>
                      <a:pt x="238" y="20"/>
                      <a:pt x="241" y="12"/>
                    </a:cubicBezTo>
                    <a:cubicBezTo>
                      <a:pt x="245" y="10"/>
                      <a:pt x="248" y="7"/>
                      <a:pt x="253" y="8"/>
                    </a:cubicBezTo>
                    <a:cubicBezTo>
                      <a:pt x="258" y="16"/>
                      <a:pt x="246" y="20"/>
                      <a:pt x="249" y="28"/>
                    </a:cubicBezTo>
                    <a:cubicBezTo>
                      <a:pt x="258" y="33"/>
                      <a:pt x="267" y="28"/>
                      <a:pt x="277" y="27"/>
                    </a:cubicBezTo>
                    <a:cubicBezTo>
                      <a:pt x="289" y="26"/>
                      <a:pt x="302" y="19"/>
                      <a:pt x="313" y="32"/>
                    </a:cubicBezTo>
                    <a:cubicBezTo>
                      <a:pt x="284" y="34"/>
                      <a:pt x="256" y="49"/>
                      <a:pt x="226" y="37"/>
                    </a:cubicBezTo>
                    <a:cubicBezTo>
                      <a:pt x="217" y="34"/>
                      <a:pt x="213" y="49"/>
                      <a:pt x="203" y="47"/>
                    </a:cubicBezTo>
                    <a:cubicBezTo>
                      <a:pt x="159" y="34"/>
                      <a:pt x="114" y="43"/>
                      <a:pt x="69" y="44"/>
                    </a:cubicBezTo>
                    <a:close/>
                  </a:path>
                </a:pathLst>
              </a:custGeom>
              <a:solidFill>
                <a:srgbClr val="86BFD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7" name="Freeform 747">
                <a:extLst>
                  <a:ext uri="{FF2B5EF4-FFF2-40B4-BE49-F238E27FC236}">
                    <a16:creationId xmlns:a16="http://schemas.microsoft.com/office/drawing/2014/main" id="{2B091A58-4297-45A0-A437-920041007767}"/>
                  </a:ext>
                </a:extLst>
              </p:cNvPr>
              <p:cNvSpPr>
                <a:spLocks/>
              </p:cNvSpPr>
              <p:nvPr/>
            </p:nvSpPr>
            <p:spPr bwMode="auto">
              <a:xfrm>
                <a:off x="2072" y="3107"/>
                <a:ext cx="165" cy="35"/>
              </a:xfrm>
              <a:custGeom>
                <a:avLst/>
                <a:gdLst>
                  <a:gd name="T0" fmla="*/ 0 w 146"/>
                  <a:gd name="T1" fmla="*/ 19 h 31"/>
                  <a:gd name="T2" fmla="*/ 31 w 146"/>
                  <a:gd name="T3" fmla="*/ 8 h 31"/>
                  <a:gd name="T4" fmla="*/ 89 w 146"/>
                  <a:gd name="T5" fmla="*/ 2 h 31"/>
                  <a:gd name="T6" fmla="*/ 101 w 146"/>
                  <a:gd name="T7" fmla="*/ 4 h 31"/>
                  <a:gd name="T8" fmla="*/ 128 w 146"/>
                  <a:gd name="T9" fmla="*/ 4 h 31"/>
                  <a:gd name="T10" fmla="*/ 138 w 146"/>
                  <a:gd name="T11" fmla="*/ 2 h 31"/>
                  <a:gd name="T12" fmla="*/ 140 w 146"/>
                  <a:gd name="T13" fmla="*/ 15 h 31"/>
                  <a:gd name="T14" fmla="*/ 139 w 146"/>
                  <a:gd name="T15" fmla="*/ 17 h 31"/>
                  <a:gd name="T16" fmla="*/ 33 w 146"/>
                  <a:gd name="T17" fmla="*/ 18 h 31"/>
                  <a:gd name="T18" fmla="*/ 0 w 146"/>
                  <a:gd name="T19" fmla="*/ 19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6" h="31">
                    <a:moveTo>
                      <a:pt x="0" y="19"/>
                    </a:moveTo>
                    <a:cubicBezTo>
                      <a:pt x="7" y="5"/>
                      <a:pt x="16" y="7"/>
                      <a:pt x="31" y="8"/>
                    </a:cubicBezTo>
                    <a:cubicBezTo>
                      <a:pt x="49" y="10"/>
                      <a:pt x="70" y="4"/>
                      <a:pt x="89" y="2"/>
                    </a:cubicBezTo>
                    <a:cubicBezTo>
                      <a:pt x="93" y="2"/>
                      <a:pt x="97" y="0"/>
                      <a:pt x="101" y="4"/>
                    </a:cubicBezTo>
                    <a:cubicBezTo>
                      <a:pt x="109" y="14"/>
                      <a:pt x="119" y="14"/>
                      <a:pt x="128" y="4"/>
                    </a:cubicBezTo>
                    <a:cubicBezTo>
                      <a:pt x="131" y="0"/>
                      <a:pt x="134" y="0"/>
                      <a:pt x="138" y="2"/>
                    </a:cubicBezTo>
                    <a:cubicBezTo>
                      <a:pt x="146" y="6"/>
                      <a:pt x="142" y="10"/>
                      <a:pt x="140" y="15"/>
                    </a:cubicBezTo>
                    <a:cubicBezTo>
                      <a:pt x="139" y="16"/>
                      <a:pt x="139" y="17"/>
                      <a:pt x="139" y="17"/>
                    </a:cubicBezTo>
                    <a:cubicBezTo>
                      <a:pt x="103" y="12"/>
                      <a:pt x="67" y="26"/>
                      <a:pt x="33" y="18"/>
                    </a:cubicBezTo>
                    <a:cubicBezTo>
                      <a:pt x="20" y="15"/>
                      <a:pt x="11" y="31"/>
                      <a:pt x="0" y="19"/>
                    </a:cubicBezTo>
                    <a:close/>
                  </a:path>
                </a:pathLst>
              </a:custGeom>
              <a:solidFill>
                <a:srgbClr val="AACE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8" name="Freeform 748">
                <a:extLst>
                  <a:ext uri="{FF2B5EF4-FFF2-40B4-BE49-F238E27FC236}">
                    <a16:creationId xmlns:a16="http://schemas.microsoft.com/office/drawing/2014/main" id="{AFD34DDB-D635-4979-B3ED-DE9725631E9E}"/>
                  </a:ext>
                </a:extLst>
              </p:cNvPr>
              <p:cNvSpPr>
                <a:spLocks/>
              </p:cNvSpPr>
              <p:nvPr/>
            </p:nvSpPr>
            <p:spPr bwMode="auto">
              <a:xfrm>
                <a:off x="1050" y="3140"/>
                <a:ext cx="26" cy="51"/>
              </a:xfrm>
              <a:custGeom>
                <a:avLst/>
                <a:gdLst>
                  <a:gd name="T0" fmla="*/ 23 w 23"/>
                  <a:gd name="T1" fmla="*/ 28 h 45"/>
                  <a:gd name="T2" fmla="*/ 5 w 23"/>
                  <a:gd name="T3" fmla="*/ 36 h 45"/>
                  <a:gd name="T4" fmla="*/ 8 w 23"/>
                  <a:gd name="T5" fmla="*/ 11 h 45"/>
                  <a:gd name="T6" fmla="*/ 15 w 23"/>
                  <a:gd name="T7" fmla="*/ 0 h 45"/>
                  <a:gd name="T8" fmla="*/ 23 w 23"/>
                  <a:gd name="T9" fmla="*/ 28 h 45"/>
                </a:gdLst>
                <a:ahLst/>
                <a:cxnLst>
                  <a:cxn ang="0">
                    <a:pos x="T0" y="T1"/>
                  </a:cxn>
                  <a:cxn ang="0">
                    <a:pos x="T2" y="T3"/>
                  </a:cxn>
                  <a:cxn ang="0">
                    <a:pos x="T4" y="T5"/>
                  </a:cxn>
                  <a:cxn ang="0">
                    <a:pos x="T6" y="T7"/>
                  </a:cxn>
                  <a:cxn ang="0">
                    <a:pos x="T8" y="T9"/>
                  </a:cxn>
                </a:cxnLst>
                <a:rect l="0" t="0" r="r" b="b"/>
                <a:pathLst>
                  <a:path w="23" h="45">
                    <a:moveTo>
                      <a:pt x="23" y="28"/>
                    </a:moveTo>
                    <a:cubicBezTo>
                      <a:pt x="16" y="29"/>
                      <a:pt x="13" y="45"/>
                      <a:pt x="5" y="36"/>
                    </a:cubicBezTo>
                    <a:cubicBezTo>
                      <a:pt x="0" y="31"/>
                      <a:pt x="1" y="18"/>
                      <a:pt x="8" y="11"/>
                    </a:cubicBezTo>
                    <a:cubicBezTo>
                      <a:pt x="11" y="8"/>
                      <a:pt x="14" y="5"/>
                      <a:pt x="15" y="0"/>
                    </a:cubicBezTo>
                    <a:cubicBezTo>
                      <a:pt x="19" y="9"/>
                      <a:pt x="22" y="18"/>
                      <a:pt x="23" y="28"/>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9" name="Freeform 749">
                <a:extLst>
                  <a:ext uri="{FF2B5EF4-FFF2-40B4-BE49-F238E27FC236}">
                    <a16:creationId xmlns:a16="http://schemas.microsoft.com/office/drawing/2014/main" id="{588B5F80-E82B-49EC-937B-632F42AA6ED4}"/>
                  </a:ext>
                </a:extLst>
              </p:cNvPr>
              <p:cNvSpPr>
                <a:spLocks/>
              </p:cNvSpPr>
              <p:nvPr/>
            </p:nvSpPr>
            <p:spPr bwMode="auto">
              <a:xfrm>
                <a:off x="2152" y="3173"/>
                <a:ext cx="38" cy="18"/>
              </a:xfrm>
              <a:custGeom>
                <a:avLst/>
                <a:gdLst>
                  <a:gd name="T0" fmla="*/ 29 w 34"/>
                  <a:gd name="T1" fmla="*/ 0 h 16"/>
                  <a:gd name="T2" fmla="*/ 23 w 34"/>
                  <a:gd name="T3" fmla="*/ 15 h 16"/>
                  <a:gd name="T4" fmla="*/ 0 w 34"/>
                  <a:gd name="T5" fmla="*/ 16 h 16"/>
                  <a:gd name="T6" fmla="*/ 13 w 34"/>
                  <a:gd name="T7" fmla="*/ 1 h 16"/>
                  <a:gd name="T8" fmla="*/ 29 w 34"/>
                  <a:gd name="T9" fmla="*/ 0 h 16"/>
                </a:gdLst>
                <a:ahLst/>
                <a:cxnLst>
                  <a:cxn ang="0">
                    <a:pos x="T0" y="T1"/>
                  </a:cxn>
                  <a:cxn ang="0">
                    <a:pos x="T2" y="T3"/>
                  </a:cxn>
                  <a:cxn ang="0">
                    <a:pos x="T4" y="T5"/>
                  </a:cxn>
                  <a:cxn ang="0">
                    <a:pos x="T6" y="T7"/>
                  </a:cxn>
                  <a:cxn ang="0">
                    <a:pos x="T8" y="T9"/>
                  </a:cxn>
                </a:cxnLst>
                <a:rect l="0" t="0" r="r" b="b"/>
                <a:pathLst>
                  <a:path w="34" h="16">
                    <a:moveTo>
                      <a:pt x="29" y="0"/>
                    </a:moveTo>
                    <a:cubicBezTo>
                      <a:pt x="34" y="8"/>
                      <a:pt x="33" y="14"/>
                      <a:pt x="23" y="15"/>
                    </a:cubicBezTo>
                    <a:cubicBezTo>
                      <a:pt x="15" y="16"/>
                      <a:pt x="7" y="16"/>
                      <a:pt x="0" y="16"/>
                    </a:cubicBezTo>
                    <a:cubicBezTo>
                      <a:pt x="1" y="6"/>
                      <a:pt x="9" y="6"/>
                      <a:pt x="13" y="1"/>
                    </a:cubicBezTo>
                    <a:cubicBezTo>
                      <a:pt x="18" y="0"/>
                      <a:pt x="24" y="0"/>
                      <a:pt x="29" y="0"/>
                    </a:cubicBezTo>
                    <a:close/>
                  </a:path>
                </a:pathLst>
              </a:custGeom>
              <a:solidFill>
                <a:srgbClr val="69AD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0" name="Freeform 750">
                <a:extLst>
                  <a:ext uri="{FF2B5EF4-FFF2-40B4-BE49-F238E27FC236}">
                    <a16:creationId xmlns:a16="http://schemas.microsoft.com/office/drawing/2014/main" id="{A7E14A9B-236E-4565-A6D9-BFF68B91C7FA}"/>
                  </a:ext>
                </a:extLst>
              </p:cNvPr>
              <p:cNvSpPr>
                <a:spLocks/>
              </p:cNvSpPr>
              <p:nvPr/>
            </p:nvSpPr>
            <p:spPr bwMode="auto">
              <a:xfrm>
                <a:off x="1231" y="2939"/>
                <a:ext cx="311" cy="40"/>
              </a:xfrm>
              <a:custGeom>
                <a:avLst/>
                <a:gdLst>
                  <a:gd name="T0" fmla="*/ 277 w 277"/>
                  <a:gd name="T1" fmla="*/ 20 h 35"/>
                  <a:gd name="T2" fmla="*/ 277 w 277"/>
                  <a:gd name="T3" fmla="*/ 27 h 35"/>
                  <a:gd name="T4" fmla="*/ 175 w 277"/>
                  <a:gd name="T5" fmla="*/ 33 h 35"/>
                  <a:gd name="T6" fmla="*/ 66 w 277"/>
                  <a:gd name="T7" fmla="*/ 35 h 35"/>
                  <a:gd name="T8" fmla="*/ 29 w 277"/>
                  <a:gd name="T9" fmla="*/ 32 h 35"/>
                  <a:gd name="T10" fmla="*/ 15 w 277"/>
                  <a:gd name="T11" fmla="*/ 27 h 35"/>
                  <a:gd name="T12" fmla="*/ 7 w 277"/>
                  <a:gd name="T13" fmla="*/ 11 h 35"/>
                  <a:gd name="T14" fmla="*/ 37 w 277"/>
                  <a:gd name="T15" fmla="*/ 4 h 35"/>
                  <a:gd name="T16" fmla="*/ 41 w 277"/>
                  <a:gd name="T17" fmla="*/ 4 h 35"/>
                  <a:gd name="T18" fmla="*/ 123 w 277"/>
                  <a:gd name="T19" fmla="*/ 5 h 35"/>
                  <a:gd name="T20" fmla="*/ 194 w 277"/>
                  <a:gd name="T21" fmla="*/ 8 h 35"/>
                  <a:gd name="T22" fmla="*/ 217 w 277"/>
                  <a:gd name="T23" fmla="*/ 0 h 35"/>
                  <a:gd name="T24" fmla="*/ 225 w 277"/>
                  <a:gd name="T25" fmla="*/ 0 h 35"/>
                  <a:gd name="T26" fmla="*/ 233 w 277"/>
                  <a:gd name="T27" fmla="*/ 9 h 35"/>
                  <a:gd name="T28" fmla="*/ 258 w 277"/>
                  <a:gd name="T29" fmla="*/ 7 h 35"/>
                  <a:gd name="T30" fmla="*/ 277 w 277"/>
                  <a:gd name="T31" fmla="*/ 2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77" h="35">
                    <a:moveTo>
                      <a:pt x="277" y="20"/>
                    </a:moveTo>
                    <a:cubicBezTo>
                      <a:pt x="277" y="22"/>
                      <a:pt x="277" y="24"/>
                      <a:pt x="277" y="27"/>
                    </a:cubicBezTo>
                    <a:cubicBezTo>
                      <a:pt x="243" y="27"/>
                      <a:pt x="210" y="34"/>
                      <a:pt x="175" y="33"/>
                    </a:cubicBezTo>
                    <a:cubicBezTo>
                      <a:pt x="139" y="33"/>
                      <a:pt x="103" y="35"/>
                      <a:pt x="66" y="35"/>
                    </a:cubicBezTo>
                    <a:cubicBezTo>
                      <a:pt x="54" y="35"/>
                      <a:pt x="41" y="33"/>
                      <a:pt x="29" y="32"/>
                    </a:cubicBezTo>
                    <a:cubicBezTo>
                      <a:pt x="25" y="28"/>
                      <a:pt x="19" y="29"/>
                      <a:pt x="15" y="27"/>
                    </a:cubicBezTo>
                    <a:cubicBezTo>
                      <a:pt x="8" y="23"/>
                      <a:pt x="0" y="21"/>
                      <a:pt x="7" y="11"/>
                    </a:cubicBezTo>
                    <a:cubicBezTo>
                      <a:pt x="16" y="3"/>
                      <a:pt x="26" y="1"/>
                      <a:pt x="37" y="4"/>
                    </a:cubicBezTo>
                    <a:cubicBezTo>
                      <a:pt x="38" y="4"/>
                      <a:pt x="40" y="4"/>
                      <a:pt x="41" y="4"/>
                    </a:cubicBezTo>
                    <a:cubicBezTo>
                      <a:pt x="68" y="13"/>
                      <a:pt x="95" y="1"/>
                      <a:pt x="123" y="5"/>
                    </a:cubicBezTo>
                    <a:cubicBezTo>
                      <a:pt x="146" y="9"/>
                      <a:pt x="170" y="7"/>
                      <a:pt x="194" y="8"/>
                    </a:cubicBezTo>
                    <a:cubicBezTo>
                      <a:pt x="203" y="8"/>
                      <a:pt x="211" y="7"/>
                      <a:pt x="217" y="0"/>
                    </a:cubicBezTo>
                    <a:cubicBezTo>
                      <a:pt x="220" y="0"/>
                      <a:pt x="222" y="0"/>
                      <a:pt x="225" y="0"/>
                    </a:cubicBezTo>
                    <a:cubicBezTo>
                      <a:pt x="227" y="4"/>
                      <a:pt x="224" y="12"/>
                      <a:pt x="233" y="9"/>
                    </a:cubicBezTo>
                    <a:cubicBezTo>
                      <a:pt x="241" y="6"/>
                      <a:pt x="250" y="9"/>
                      <a:pt x="258" y="7"/>
                    </a:cubicBezTo>
                    <a:cubicBezTo>
                      <a:pt x="270" y="4"/>
                      <a:pt x="275" y="10"/>
                      <a:pt x="277" y="20"/>
                    </a:cubicBezTo>
                    <a:close/>
                  </a:path>
                </a:pathLst>
              </a:custGeom>
              <a:solidFill>
                <a:srgbClr val="6DB1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1" name="Freeform 751">
                <a:extLst>
                  <a:ext uri="{FF2B5EF4-FFF2-40B4-BE49-F238E27FC236}">
                    <a16:creationId xmlns:a16="http://schemas.microsoft.com/office/drawing/2014/main" id="{C54E47BE-254F-402C-9EF8-C85D687D92B3}"/>
                  </a:ext>
                </a:extLst>
              </p:cNvPr>
              <p:cNvSpPr>
                <a:spLocks/>
              </p:cNvSpPr>
              <p:nvPr/>
            </p:nvSpPr>
            <p:spPr bwMode="auto">
              <a:xfrm>
                <a:off x="1028" y="2940"/>
                <a:ext cx="222" cy="39"/>
              </a:xfrm>
              <a:custGeom>
                <a:avLst/>
                <a:gdLst>
                  <a:gd name="T0" fmla="*/ 189 w 197"/>
                  <a:gd name="T1" fmla="*/ 11 h 34"/>
                  <a:gd name="T2" fmla="*/ 197 w 197"/>
                  <a:gd name="T3" fmla="*/ 23 h 34"/>
                  <a:gd name="T4" fmla="*/ 173 w 197"/>
                  <a:gd name="T5" fmla="*/ 27 h 34"/>
                  <a:gd name="T6" fmla="*/ 169 w 197"/>
                  <a:gd name="T7" fmla="*/ 31 h 34"/>
                  <a:gd name="T8" fmla="*/ 48 w 197"/>
                  <a:gd name="T9" fmla="*/ 28 h 34"/>
                  <a:gd name="T10" fmla="*/ 4 w 197"/>
                  <a:gd name="T11" fmla="*/ 34 h 34"/>
                  <a:gd name="T12" fmla="*/ 0 w 197"/>
                  <a:gd name="T13" fmla="*/ 12 h 34"/>
                  <a:gd name="T14" fmla="*/ 37 w 197"/>
                  <a:gd name="T15" fmla="*/ 4 h 34"/>
                  <a:gd name="T16" fmla="*/ 45 w 197"/>
                  <a:gd name="T17" fmla="*/ 7 h 34"/>
                  <a:gd name="T18" fmla="*/ 167 w 197"/>
                  <a:gd name="T19" fmla="*/ 5 h 34"/>
                  <a:gd name="T20" fmla="*/ 189 w 197"/>
                  <a:gd name="T21" fmla="*/ 1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7" h="34">
                    <a:moveTo>
                      <a:pt x="189" y="11"/>
                    </a:moveTo>
                    <a:cubicBezTo>
                      <a:pt x="183" y="21"/>
                      <a:pt x="196" y="18"/>
                      <a:pt x="197" y="23"/>
                    </a:cubicBezTo>
                    <a:cubicBezTo>
                      <a:pt x="191" y="33"/>
                      <a:pt x="181" y="29"/>
                      <a:pt x="173" y="27"/>
                    </a:cubicBezTo>
                    <a:cubicBezTo>
                      <a:pt x="167" y="24"/>
                      <a:pt x="172" y="32"/>
                      <a:pt x="169" y="31"/>
                    </a:cubicBezTo>
                    <a:cubicBezTo>
                      <a:pt x="128" y="30"/>
                      <a:pt x="88" y="28"/>
                      <a:pt x="48" y="28"/>
                    </a:cubicBezTo>
                    <a:cubicBezTo>
                      <a:pt x="33" y="27"/>
                      <a:pt x="17" y="25"/>
                      <a:pt x="4" y="34"/>
                    </a:cubicBezTo>
                    <a:cubicBezTo>
                      <a:pt x="3" y="27"/>
                      <a:pt x="1" y="19"/>
                      <a:pt x="0" y="12"/>
                    </a:cubicBezTo>
                    <a:cubicBezTo>
                      <a:pt x="11" y="2"/>
                      <a:pt x="23" y="0"/>
                      <a:pt x="37" y="4"/>
                    </a:cubicBezTo>
                    <a:cubicBezTo>
                      <a:pt x="39" y="5"/>
                      <a:pt x="42" y="6"/>
                      <a:pt x="45" y="7"/>
                    </a:cubicBezTo>
                    <a:cubicBezTo>
                      <a:pt x="85" y="7"/>
                      <a:pt x="126" y="7"/>
                      <a:pt x="167" y="5"/>
                    </a:cubicBezTo>
                    <a:cubicBezTo>
                      <a:pt x="174" y="4"/>
                      <a:pt x="183" y="5"/>
                      <a:pt x="189" y="11"/>
                    </a:cubicBezTo>
                    <a:close/>
                  </a:path>
                </a:pathLst>
              </a:custGeom>
              <a:solidFill>
                <a:srgbClr val="60A5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2" name="Freeform 752">
                <a:extLst>
                  <a:ext uri="{FF2B5EF4-FFF2-40B4-BE49-F238E27FC236}">
                    <a16:creationId xmlns:a16="http://schemas.microsoft.com/office/drawing/2014/main" id="{1A1B780E-8126-4F37-A7A2-9F6280FEF1DF}"/>
                  </a:ext>
                </a:extLst>
              </p:cNvPr>
              <p:cNvSpPr>
                <a:spLocks/>
              </p:cNvSpPr>
              <p:nvPr/>
            </p:nvSpPr>
            <p:spPr bwMode="auto">
              <a:xfrm>
                <a:off x="1340" y="2998"/>
                <a:ext cx="263" cy="45"/>
              </a:xfrm>
              <a:custGeom>
                <a:avLst/>
                <a:gdLst>
                  <a:gd name="T0" fmla="*/ 232 w 234"/>
                  <a:gd name="T1" fmla="*/ 24 h 40"/>
                  <a:gd name="T2" fmla="*/ 179 w 234"/>
                  <a:gd name="T3" fmla="*/ 22 h 40"/>
                  <a:gd name="T4" fmla="*/ 190 w 234"/>
                  <a:gd name="T5" fmla="*/ 32 h 40"/>
                  <a:gd name="T6" fmla="*/ 181 w 234"/>
                  <a:gd name="T7" fmla="*/ 39 h 40"/>
                  <a:gd name="T8" fmla="*/ 170 w 234"/>
                  <a:gd name="T9" fmla="*/ 32 h 40"/>
                  <a:gd name="T10" fmla="*/ 157 w 234"/>
                  <a:gd name="T11" fmla="*/ 26 h 40"/>
                  <a:gd name="T12" fmla="*/ 119 w 234"/>
                  <a:gd name="T13" fmla="*/ 29 h 40"/>
                  <a:gd name="T14" fmla="*/ 114 w 234"/>
                  <a:gd name="T15" fmla="*/ 31 h 40"/>
                  <a:gd name="T16" fmla="*/ 100 w 234"/>
                  <a:gd name="T17" fmla="*/ 32 h 40"/>
                  <a:gd name="T18" fmla="*/ 93 w 234"/>
                  <a:gd name="T19" fmla="*/ 25 h 40"/>
                  <a:gd name="T20" fmla="*/ 50 w 234"/>
                  <a:gd name="T21" fmla="*/ 32 h 40"/>
                  <a:gd name="T22" fmla="*/ 24 w 234"/>
                  <a:gd name="T23" fmla="*/ 30 h 40"/>
                  <a:gd name="T24" fmla="*/ 0 w 234"/>
                  <a:gd name="T25" fmla="*/ 19 h 40"/>
                  <a:gd name="T26" fmla="*/ 2 w 234"/>
                  <a:gd name="T27" fmla="*/ 14 h 40"/>
                  <a:gd name="T28" fmla="*/ 52 w 234"/>
                  <a:gd name="T29" fmla="*/ 17 h 40"/>
                  <a:gd name="T30" fmla="*/ 64 w 234"/>
                  <a:gd name="T31" fmla="*/ 19 h 40"/>
                  <a:gd name="T32" fmla="*/ 127 w 234"/>
                  <a:gd name="T33" fmla="*/ 19 h 40"/>
                  <a:gd name="T34" fmla="*/ 189 w 234"/>
                  <a:gd name="T35" fmla="*/ 13 h 40"/>
                  <a:gd name="T36" fmla="*/ 232 w 234"/>
                  <a:gd name="T37" fmla="*/ 16 h 40"/>
                  <a:gd name="T38" fmla="*/ 232 w 234"/>
                  <a:gd name="T39" fmla="*/ 2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34" h="40">
                    <a:moveTo>
                      <a:pt x="232" y="24"/>
                    </a:moveTo>
                    <a:cubicBezTo>
                      <a:pt x="214" y="32"/>
                      <a:pt x="197" y="14"/>
                      <a:pt x="179" y="22"/>
                    </a:cubicBezTo>
                    <a:cubicBezTo>
                      <a:pt x="179" y="31"/>
                      <a:pt x="190" y="25"/>
                      <a:pt x="190" y="32"/>
                    </a:cubicBezTo>
                    <a:cubicBezTo>
                      <a:pt x="190" y="37"/>
                      <a:pt x="185" y="38"/>
                      <a:pt x="181" y="39"/>
                    </a:cubicBezTo>
                    <a:cubicBezTo>
                      <a:pt x="176" y="40"/>
                      <a:pt x="171" y="39"/>
                      <a:pt x="170" y="32"/>
                    </a:cubicBezTo>
                    <a:cubicBezTo>
                      <a:pt x="169" y="23"/>
                      <a:pt x="163" y="25"/>
                      <a:pt x="157" y="26"/>
                    </a:cubicBezTo>
                    <a:cubicBezTo>
                      <a:pt x="144" y="26"/>
                      <a:pt x="132" y="40"/>
                      <a:pt x="119" y="29"/>
                    </a:cubicBezTo>
                    <a:cubicBezTo>
                      <a:pt x="117" y="28"/>
                      <a:pt x="115" y="28"/>
                      <a:pt x="114" y="31"/>
                    </a:cubicBezTo>
                    <a:cubicBezTo>
                      <a:pt x="111" y="39"/>
                      <a:pt x="105" y="40"/>
                      <a:pt x="100" y="32"/>
                    </a:cubicBezTo>
                    <a:cubicBezTo>
                      <a:pt x="98" y="29"/>
                      <a:pt x="96" y="22"/>
                      <a:pt x="93" y="25"/>
                    </a:cubicBezTo>
                    <a:cubicBezTo>
                      <a:pt x="80" y="37"/>
                      <a:pt x="64" y="23"/>
                      <a:pt x="50" y="32"/>
                    </a:cubicBezTo>
                    <a:cubicBezTo>
                      <a:pt x="42" y="37"/>
                      <a:pt x="31" y="37"/>
                      <a:pt x="24" y="30"/>
                    </a:cubicBezTo>
                    <a:cubicBezTo>
                      <a:pt x="17" y="22"/>
                      <a:pt x="8" y="22"/>
                      <a:pt x="0" y="19"/>
                    </a:cubicBezTo>
                    <a:cubicBezTo>
                      <a:pt x="0" y="18"/>
                      <a:pt x="2" y="14"/>
                      <a:pt x="2" y="14"/>
                    </a:cubicBezTo>
                    <a:cubicBezTo>
                      <a:pt x="18" y="20"/>
                      <a:pt x="36" y="0"/>
                      <a:pt x="52" y="17"/>
                    </a:cubicBezTo>
                    <a:cubicBezTo>
                      <a:pt x="55" y="20"/>
                      <a:pt x="60" y="21"/>
                      <a:pt x="64" y="19"/>
                    </a:cubicBezTo>
                    <a:cubicBezTo>
                      <a:pt x="85" y="11"/>
                      <a:pt x="105" y="13"/>
                      <a:pt x="127" y="19"/>
                    </a:cubicBezTo>
                    <a:cubicBezTo>
                      <a:pt x="147" y="24"/>
                      <a:pt x="169" y="18"/>
                      <a:pt x="189" y="13"/>
                    </a:cubicBezTo>
                    <a:cubicBezTo>
                      <a:pt x="204" y="10"/>
                      <a:pt x="218" y="11"/>
                      <a:pt x="232" y="16"/>
                    </a:cubicBezTo>
                    <a:cubicBezTo>
                      <a:pt x="234" y="19"/>
                      <a:pt x="234" y="21"/>
                      <a:pt x="232" y="24"/>
                    </a:cubicBezTo>
                    <a:close/>
                  </a:path>
                </a:pathLst>
              </a:custGeom>
              <a:solidFill>
                <a:srgbClr val="A8D0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3" name="Freeform 753">
                <a:extLst>
                  <a:ext uri="{FF2B5EF4-FFF2-40B4-BE49-F238E27FC236}">
                    <a16:creationId xmlns:a16="http://schemas.microsoft.com/office/drawing/2014/main" id="{A6CE5FC3-D04A-4D95-8770-8EF092A10A9E}"/>
                  </a:ext>
                </a:extLst>
              </p:cNvPr>
              <p:cNvSpPr>
                <a:spLocks/>
              </p:cNvSpPr>
              <p:nvPr/>
            </p:nvSpPr>
            <p:spPr bwMode="auto">
              <a:xfrm>
                <a:off x="1910" y="2989"/>
                <a:ext cx="225" cy="44"/>
              </a:xfrm>
              <a:custGeom>
                <a:avLst/>
                <a:gdLst>
                  <a:gd name="T0" fmla="*/ 201 w 201"/>
                  <a:gd name="T1" fmla="*/ 0 h 39"/>
                  <a:gd name="T2" fmla="*/ 162 w 201"/>
                  <a:gd name="T3" fmla="*/ 14 h 39"/>
                  <a:gd name="T4" fmla="*/ 137 w 201"/>
                  <a:gd name="T5" fmla="*/ 19 h 39"/>
                  <a:gd name="T6" fmla="*/ 104 w 201"/>
                  <a:gd name="T7" fmla="*/ 18 h 39"/>
                  <a:gd name="T8" fmla="*/ 63 w 201"/>
                  <a:gd name="T9" fmla="*/ 33 h 39"/>
                  <a:gd name="T10" fmla="*/ 50 w 201"/>
                  <a:gd name="T11" fmla="*/ 37 h 39"/>
                  <a:gd name="T12" fmla="*/ 15 w 201"/>
                  <a:gd name="T13" fmla="*/ 32 h 39"/>
                  <a:gd name="T14" fmla="*/ 1 w 201"/>
                  <a:gd name="T15" fmla="*/ 16 h 39"/>
                  <a:gd name="T16" fmla="*/ 49 w 201"/>
                  <a:gd name="T17" fmla="*/ 8 h 39"/>
                  <a:gd name="T18" fmla="*/ 175 w 201"/>
                  <a:gd name="T19" fmla="*/ 2 h 39"/>
                  <a:gd name="T20" fmla="*/ 201 w 201"/>
                  <a:gd name="T21"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1" h="39">
                    <a:moveTo>
                      <a:pt x="201" y="0"/>
                    </a:moveTo>
                    <a:cubicBezTo>
                      <a:pt x="187" y="3"/>
                      <a:pt x="173" y="8"/>
                      <a:pt x="162" y="14"/>
                    </a:cubicBezTo>
                    <a:cubicBezTo>
                      <a:pt x="152" y="19"/>
                      <a:pt x="144" y="16"/>
                      <a:pt x="137" y="19"/>
                    </a:cubicBezTo>
                    <a:cubicBezTo>
                      <a:pt x="124" y="23"/>
                      <a:pt x="115" y="17"/>
                      <a:pt x="104" y="18"/>
                    </a:cubicBezTo>
                    <a:cubicBezTo>
                      <a:pt x="90" y="19"/>
                      <a:pt x="73" y="18"/>
                      <a:pt x="63" y="33"/>
                    </a:cubicBezTo>
                    <a:cubicBezTo>
                      <a:pt x="60" y="38"/>
                      <a:pt x="56" y="39"/>
                      <a:pt x="50" y="37"/>
                    </a:cubicBezTo>
                    <a:cubicBezTo>
                      <a:pt x="38" y="35"/>
                      <a:pt x="26" y="32"/>
                      <a:pt x="15" y="32"/>
                    </a:cubicBezTo>
                    <a:cubicBezTo>
                      <a:pt x="3" y="32"/>
                      <a:pt x="0" y="27"/>
                      <a:pt x="1" y="16"/>
                    </a:cubicBezTo>
                    <a:cubicBezTo>
                      <a:pt x="17" y="10"/>
                      <a:pt x="33" y="7"/>
                      <a:pt x="49" y="8"/>
                    </a:cubicBezTo>
                    <a:cubicBezTo>
                      <a:pt x="92" y="12"/>
                      <a:pt x="134" y="9"/>
                      <a:pt x="175" y="2"/>
                    </a:cubicBezTo>
                    <a:cubicBezTo>
                      <a:pt x="184" y="1"/>
                      <a:pt x="192" y="0"/>
                      <a:pt x="201" y="0"/>
                    </a:cubicBezTo>
                    <a:close/>
                  </a:path>
                </a:pathLst>
              </a:custGeom>
              <a:solidFill>
                <a:srgbClr val="A2CB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4" name="Freeform 754">
                <a:extLst>
                  <a:ext uri="{FF2B5EF4-FFF2-40B4-BE49-F238E27FC236}">
                    <a16:creationId xmlns:a16="http://schemas.microsoft.com/office/drawing/2014/main" id="{ACBC4840-B54A-417B-83E7-649DAB0B0F2E}"/>
                  </a:ext>
                </a:extLst>
              </p:cNvPr>
              <p:cNvSpPr>
                <a:spLocks/>
              </p:cNvSpPr>
              <p:nvPr/>
            </p:nvSpPr>
            <p:spPr bwMode="auto">
              <a:xfrm>
                <a:off x="1731" y="3000"/>
                <a:ext cx="175" cy="46"/>
              </a:xfrm>
              <a:custGeom>
                <a:avLst/>
                <a:gdLst>
                  <a:gd name="T0" fmla="*/ 12 w 156"/>
                  <a:gd name="T1" fmla="*/ 27 h 41"/>
                  <a:gd name="T2" fmla="*/ 10 w 156"/>
                  <a:gd name="T3" fmla="*/ 26 h 41"/>
                  <a:gd name="T4" fmla="*/ 8 w 156"/>
                  <a:gd name="T5" fmla="*/ 27 h 41"/>
                  <a:gd name="T6" fmla="*/ 0 w 156"/>
                  <a:gd name="T7" fmla="*/ 22 h 41"/>
                  <a:gd name="T8" fmla="*/ 75 w 156"/>
                  <a:gd name="T9" fmla="*/ 12 h 41"/>
                  <a:gd name="T10" fmla="*/ 124 w 156"/>
                  <a:gd name="T11" fmla="*/ 6 h 41"/>
                  <a:gd name="T12" fmla="*/ 156 w 156"/>
                  <a:gd name="T13" fmla="*/ 6 h 41"/>
                  <a:gd name="T14" fmla="*/ 132 w 156"/>
                  <a:gd name="T15" fmla="*/ 21 h 41"/>
                  <a:gd name="T16" fmla="*/ 76 w 156"/>
                  <a:gd name="T17" fmla="*/ 20 h 41"/>
                  <a:gd name="T18" fmla="*/ 12 w 156"/>
                  <a:gd name="T19" fmla="*/ 27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6" h="41">
                    <a:moveTo>
                      <a:pt x="12" y="27"/>
                    </a:moveTo>
                    <a:cubicBezTo>
                      <a:pt x="10" y="26"/>
                      <a:pt x="10" y="26"/>
                      <a:pt x="10" y="26"/>
                    </a:cubicBezTo>
                    <a:cubicBezTo>
                      <a:pt x="8" y="27"/>
                      <a:pt x="8" y="27"/>
                      <a:pt x="8" y="27"/>
                    </a:cubicBezTo>
                    <a:cubicBezTo>
                      <a:pt x="5" y="26"/>
                      <a:pt x="2" y="25"/>
                      <a:pt x="0" y="22"/>
                    </a:cubicBezTo>
                    <a:cubicBezTo>
                      <a:pt x="24" y="8"/>
                      <a:pt x="50" y="12"/>
                      <a:pt x="75" y="12"/>
                    </a:cubicBezTo>
                    <a:cubicBezTo>
                      <a:pt x="92" y="12"/>
                      <a:pt x="108" y="14"/>
                      <a:pt x="124" y="6"/>
                    </a:cubicBezTo>
                    <a:cubicBezTo>
                      <a:pt x="134" y="0"/>
                      <a:pt x="146" y="2"/>
                      <a:pt x="156" y="6"/>
                    </a:cubicBezTo>
                    <a:cubicBezTo>
                      <a:pt x="152" y="19"/>
                      <a:pt x="146" y="25"/>
                      <a:pt x="132" y="21"/>
                    </a:cubicBezTo>
                    <a:cubicBezTo>
                      <a:pt x="114" y="15"/>
                      <a:pt x="94" y="29"/>
                      <a:pt x="76" y="20"/>
                    </a:cubicBezTo>
                    <a:cubicBezTo>
                      <a:pt x="57" y="41"/>
                      <a:pt x="32" y="19"/>
                      <a:pt x="12" y="27"/>
                    </a:cubicBezTo>
                    <a:close/>
                  </a:path>
                </a:pathLst>
              </a:custGeom>
              <a:solidFill>
                <a:srgbClr val="A2CB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5" name="Freeform 755">
                <a:extLst>
                  <a:ext uri="{FF2B5EF4-FFF2-40B4-BE49-F238E27FC236}">
                    <a16:creationId xmlns:a16="http://schemas.microsoft.com/office/drawing/2014/main" id="{9FEC2443-02C5-4A2B-A910-2B52B58ACFBE}"/>
                  </a:ext>
                </a:extLst>
              </p:cNvPr>
              <p:cNvSpPr>
                <a:spLocks/>
              </p:cNvSpPr>
              <p:nvPr/>
            </p:nvSpPr>
            <p:spPr bwMode="auto">
              <a:xfrm>
                <a:off x="1600" y="3002"/>
                <a:ext cx="117" cy="37"/>
              </a:xfrm>
              <a:custGeom>
                <a:avLst/>
                <a:gdLst>
                  <a:gd name="T0" fmla="*/ 0 w 104"/>
                  <a:gd name="T1" fmla="*/ 20 h 33"/>
                  <a:gd name="T2" fmla="*/ 0 w 104"/>
                  <a:gd name="T3" fmla="*/ 12 h 33"/>
                  <a:gd name="T4" fmla="*/ 72 w 104"/>
                  <a:gd name="T5" fmla="*/ 7 h 33"/>
                  <a:gd name="T6" fmla="*/ 104 w 104"/>
                  <a:gd name="T7" fmla="*/ 16 h 33"/>
                  <a:gd name="T8" fmla="*/ 80 w 104"/>
                  <a:gd name="T9" fmla="*/ 24 h 33"/>
                  <a:gd name="T10" fmla="*/ 60 w 104"/>
                  <a:gd name="T11" fmla="*/ 24 h 33"/>
                  <a:gd name="T12" fmla="*/ 10 w 104"/>
                  <a:gd name="T13" fmla="*/ 22 h 33"/>
                  <a:gd name="T14" fmla="*/ 0 w 104"/>
                  <a:gd name="T15" fmla="*/ 20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 h="33">
                    <a:moveTo>
                      <a:pt x="0" y="20"/>
                    </a:moveTo>
                    <a:cubicBezTo>
                      <a:pt x="0" y="17"/>
                      <a:pt x="0" y="15"/>
                      <a:pt x="0" y="12"/>
                    </a:cubicBezTo>
                    <a:cubicBezTo>
                      <a:pt x="23" y="4"/>
                      <a:pt x="48" y="14"/>
                      <a:pt x="72" y="7"/>
                    </a:cubicBezTo>
                    <a:cubicBezTo>
                      <a:pt x="83" y="4"/>
                      <a:pt x="97" y="0"/>
                      <a:pt x="104" y="16"/>
                    </a:cubicBezTo>
                    <a:cubicBezTo>
                      <a:pt x="97" y="23"/>
                      <a:pt x="92" y="33"/>
                      <a:pt x="80" y="24"/>
                    </a:cubicBezTo>
                    <a:cubicBezTo>
                      <a:pt x="73" y="24"/>
                      <a:pt x="67" y="24"/>
                      <a:pt x="60" y="24"/>
                    </a:cubicBezTo>
                    <a:cubicBezTo>
                      <a:pt x="44" y="19"/>
                      <a:pt x="27" y="13"/>
                      <a:pt x="10" y="22"/>
                    </a:cubicBezTo>
                    <a:cubicBezTo>
                      <a:pt x="4" y="26"/>
                      <a:pt x="2" y="25"/>
                      <a:pt x="0" y="20"/>
                    </a:cubicBezTo>
                    <a:close/>
                  </a:path>
                </a:pathLst>
              </a:custGeom>
              <a:solidFill>
                <a:srgbClr val="A2CB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6" name="Freeform 756">
                <a:extLst>
                  <a:ext uri="{FF2B5EF4-FFF2-40B4-BE49-F238E27FC236}">
                    <a16:creationId xmlns:a16="http://schemas.microsoft.com/office/drawing/2014/main" id="{F007C4BA-42E9-422D-9451-7318737A188B}"/>
                  </a:ext>
                </a:extLst>
              </p:cNvPr>
              <p:cNvSpPr>
                <a:spLocks/>
              </p:cNvSpPr>
              <p:nvPr/>
            </p:nvSpPr>
            <p:spPr bwMode="auto">
              <a:xfrm>
                <a:off x="1689" y="3018"/>
                <a:ext cx="51" cy="26"/>
              </a:xfrm>
              <a:custGeom>
                <a:avLst/>
                <a:gdLst>
                  <a:gd name="T0" fmla="*/ 1 w 45"/>
                  <a:gd name="T1" fmla="*/ 10 h 23"/>
                  <a:gd name="T2" fmla="*/ 25 w 45"/>
                  <a:gd name="T3" fmla="*/ 2 h 23"/>
                  <a:gd name="T4" fmla="*/ 37 w 45"/>
                  <a:gd name="T5" fmla="*/ 6 h 23"/>
                  <a:gd name="T6" fmla="*/ 45 w 45"/>
                  <a:gd name="T7" fmla="*/ 11 h 23"/>
                  <a:gd name="T8" fmla="*/ 14 w 45"/>
                  <a:gd name="T9" fmla="*/ 22 h 23"/>
                  <a:gd name="T10" fmla="*/ 1 w 45"/>
                  <a:gd name="T11" fmla="*/ 10 h 23"/>
                </a:gdLst>
                <a:ahLst/>
                <a:cxnLst>
                  <a:cxn ang="0">
                    <a:pos x="T0" y="T1"/>
                  </a:cxn>
                  <a:cxn ang="0">
                    <a:pos x="T2" y="T3"/>
                  </a:cxn>
                  <a:cxn ang="0">
                    <a:pos x="T4" y="T5"/>
                  </a:cxn>
                  <a:cxn ang="0">
                    <a:pos x="T6" y="T7"/>
                  </a:cxn>
                  <a:cxn ang="0">
                    <a:pos x="T8" y="T9"/>
                  </a:cxn>
                  <a:cxn ang="0">
                    <a:pos x="T10" y="T11"/>
                  </a:cxn>
                </a:cxnLst>
                <a:rect l="0" t="0" r="r" b="b"/>
                <a:pathLst>
                  <a:path w="45" h="23">
                    <a:moveTo>
                      <a:pt x="1" y="10"/>
                    </a:moveTo>
                    <a:cubicBezTo>
                      <a:pt x="11" y="14"/>
                      <a:pt x="15" y="0"/>
                      <a:pt x="25" y="2"/>
                    </a:cubicBezTo>
                    <a:cubicBezTo>
                      <a:pt x="28" y="6"/>
                      <a:pt x="33" y="6"/>
                      <a:pt x="37" y="6"/>
                    </a:cubicBezTo>
                    <a:cubicBezTo>
                      <a:pt x="40" y="6"/>
                      <a:pt x="44" y="7"/>
                      <a:pt x="45" y="11"/>
                    </a:cubicBezTo>
                    <a:cubicBezTo>
                      <a:pt x="36" y="18"/>
                      <a:pt x="25" y="20"/>
                      <a:pt x="14" y="22"/>
                    </a:cubicBezTo>
                    <a:cubicBezTo>
                      <a:pt x="6" y="23"/>
                      <a:pt x="0" y="20"/>
                      <a:pt x="1" y="10"/>
                    </a:cubicBezTo>
                    <a:close/>
                  </a:path>
                </a:pathLst>
              </a:custGeom>
              <a:solidFill>
                <a:srgbClr val="7AB6C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7" name="Freeform 757">
                <a:extLst>
                  <a:ext uri="{FF2B5EF4-FFF2-40B4-BE49-F238E27FC236}">
                    <a16:creationId xmlns:a16="http://schemas.microsoft.com/office/drawing/2014/main" id="{E3BE11DA-8B00-47C9-A630-610326F350BB}"/>
                  </a:ext>
                </a:extLst>
              </p:cNvPr>
              <p:cNvSpPr>
                <a:spLocks/>
              </p:cNvSpPr>
              <p:nvPr/>
            </p:nvSpPr>
            <p:spPr bwMode="auto">
              <a:xfrm>
                <a:off x="1263" y="3008"/>
                <a:ext cx="59" cy="29"/>
              </a:xfrm>
              <a:custGeom>
                <a:avLst/>
                <a:gdLst>
                  <a:gd name="T0" fmla="*/ 52 w 52"/>
                  <a:gd name="T1" fmla="*/ 11 h 26"/>
                  <a:gd name="T2" fmla="*/ 31 w 52"/>
                  <a:gd name="T3" fmla="*/ 16 h 26"/>
                  <a:gd name="T4" fmla="*/ 0 w 52"/>
                  <a:gd name="T5" fmla="*/ 7 h 26"/>
                  <a:gd name="T6" fmla="*/ 42 w 52"/>
                  <a:gd name="T7" fmla="*/ 2 h 26"/>
                  <a:gd name="T8" fmla="*/ 52 w 52"/>
                  <a:gd name="T9" fmla="*/ 11 h 26"/>
                </a:gdLst>
                <a:ahLst/>
                <a:cxnLst>
                  <a:cxn ang="0">
                    <a:pos x="T0" y="T1"/>
                  </a:cxn>
                  <a:cxn ang="0">
                    <a:pos x="T2" y="T3"/>
                  </a:cxn>
                  <a:cxn ang="0">
                    <a:pos x="T4" y="T5"/>
                  </a:cxn>
                  <a:cxn ang="0">
                    <a:pos x="T6" y="T7"/>
                  </a:cxn>
                  <a:cxn ang="0">
                    <a:pos x="T8" y="T9"/>
                  </a:cxn>
                </a:cxnLst>
                <a:rect l="0" t="0" r="r" b="b"/>
                <a:pathLst>
                  <a:path w="52" h="26">
                    <a:moveTo>
                      <a:pt x="52" y="11"/>
                    </a:moveTo>
                    <a:cubicBezTo>
                      <a:pt x="46" y="17"/>
                      <a:pt x="43" y="26"/>
                      <a:pt x="31" y="16"/>
                    </a:cubicBezTo>
                    <a:cubicBezTo>
                      <a:pt x="23" y="10"/>
                      <a:pt x="8" y="20"/>
                      <a:pt x="0" y="7"/>
                    </a:cubicBezTo>
                    <a:cubicBezTo>
                      <a:pt x="13" y="1"/>
                      <a:pt x="29" y="17"/>
                      <a:pt x="42" y="2"/>
                    </a:cubicBezTo>
                    <a:cubicBezTo>
                      <a:pt x="44" y="0"/>
                      <a:pt x="52" y="4"/>
                      <a:pt x="52" y="11"/>
                    </a:cubicBezTo>
                    <a:close/>
                  </a:path>
                </a:pathLst>
              </a:custGeom>
              <a:solidFill>
                <a:srgbClr val="A8D0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8" name="Freeform 758">
                <a:extLst>
                  <a:ext uri="{FF2B5EF4-FFF2-40B4-BE49-F238E27FC236}">
                    <a16:creationId xmlns:a16="http://schemas.microsoft.com/office/drawing/2014/main" id="{DDDC19A6-E4DF-4547-846C-8F33CA7B64F7}"/>
                  </a:ext>
                </a:extLst>
              </p:cNvPr>
              <p:cNvSpPr>
                <a:spLocks/>
              </p:cNvSpPr>
              <p:nvPr/>
            </p:nvSpPr>
            <p:spPr bwMode="auto">
              <a:xfrm>
                <a:off x="1210" y="2961"/>
                <a:ext cx="53" cy="14"/>
              </a:xfrm>
              <a:custGeom>
                <a:avLst/>
                <a:gdLst>
                  <a:gd name="T0" fmla="*/ 7 w 47"/>
                  <a:gd name="T1" fmla="*/ 13 h 13"/>
                  <a:gd name="T2" fmla="*/ 11 w 47"/>
                  <a:gd name="T3" fmla="*/ 5 h 13"/>
                  <a:gd name="T4" fmla="*/ 35 w 47"/>
                  <a:gd name="T5" fmla="*/ 5 h 13"/>
                  <a:gd name="T6" fmla="*/ 47 w 47"/>
                  <a:gd name="T7" fmla="*/ 13 h 13"/>
                  <a:gd name="T8" fmla="*/ 7 w 47"/>
                  <a:gd name="T9" fmla="*/ 13 h 13"/>
                </a:gdLst>
                <a:ahLst/>
                <a:cxnLst>
                  <a:cxn ang="0">
                    <a:pos x="T0" y="T1"/>
                  </a:cxn>
                  <a:cxn ang="0">
                    <a:pos x="T2" y="T3"/>
                  </a:cxn>
                  <a:cxn ang="0">
                    <a:pos x="T4" y="T5"/>
                  </a:cxn>
                  <a:cxn ang="0">
                    <a:pos x="T6" y="T7"/>
                  </a:cxn>
                  <a:cxn ang="0">
                    <a:pos x="T8" y="T9"/>
                  </a:cxn>
                </a:cxnLst>
                <a:rect l="0" t="0" r="r" b="b"/>
                <a:pathLst>
                  <a:path w="47" h="13">
                    <a:moveTo>
                      <a:pt x="7" y="13"/>
                    </a:moveTo>
                    <a:cubicBezTo>
                      <a:pt x="10" y="11"/>
                      <a:pt x="0" y="0"/>
                      <a:pt x="11" y="5"/>
                    </a:cubicBezTo>
                    <a:cubicBezTo>
                      <a:pt x="20" y="10"/>
                      <a:pt x="27" y="8"/>
                      <a:pt x="35" y="5"/>
                    </a:cubicBezTo>
                    <a:cubicBezTo>
                      <a:pt x="39" y="8"/>
                      <a:pt x="43" y="10"/>
                      <a:pt x="47" y="13"/>
                    </a:cubicBezTo>
                    <a:cubicBezTo>
                      <a:pt x="33" y="13"/>
                      <a:pt x="20" y="13"/>
                      <a:pt x="7" y="13"/>
                    </a:cubicBezTo>
                    <a:close/>
                  </a:path>
                </a:pathLst>
              </a:custGeom>
              <a:solidFill>
                <a:srgbClr val="A0CB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9" name="Freeform 759">
                <a:extLst>
                  <a:ext uri="{FF2B5EF4-FFF2-40B4-BE49-F238E27FC236}">
                    <a16:creationId xmlns:a16="http://schemas.microsoft.com/office/drawing/2014/main" id="{C1E9B753-A418-4CFE-BCB4-18CF06094A0F}"/>
                  </a:ext>
                </a:extLst>
              </p:cNvPr>
              <p:cNvSpPr>
                <a:spLocks/>
              </p:cNvSpPr>
              <p:nvPr/>
            </p:nvSpPr>
            <p:spPr bwMode="auto">
              <a:xfrm>
                <a:off x="2184" y="3177"/>
                <a:ext cx="83" cy="23"/>
              </a:xfrm>
              <a:custGeom>
                <a:avLst/>
                <a:gdLst>
                  <a:gd name="T0" fmla="*/ 73 w 74"/>
                  <a:gd name="T1" fmla="*/ 16 h 20"/>
                  <a:gd name="T2" fmla="*/ 34 w 74"/>
                  <a:gd name="T3" fmla="*/ 17 h 20"/>
                  <a:gd name="T4" fmla="*/ 7 w 74"/>
                  <a:gd name="T5" fmla="*/ 19 h 20"/>
                  <a:gd name="T6" fmla="*/ 9 w 74"/>
                  <a:gd name="T7" fmla="*/ 12 h 20"/>
                  <a:gd name="T8" fmla="*/ 71 w 74"/>
                  <a:gd name="T9" fmla="*/ 4 h 20"/>
                  <a:gd name="T10" fmla="*/ 73 w 74"/>
                  <a:gd name="T11" fmla="*/ 16 h 20"/>
                </a:gdLst>
                <a:ahLst/>
                <a:cxnLst>
                  <a:cxn ang="0">
                    <a:pos x="T0" y="T1"/>
                  </a:cxn>
                  <a:cxn ang="0">
                    <a:pos x="T2" y="T3"/>
                  </a:cxn>
                  <a:cxn ang="0">
                    <a:pos x="T4" y="T5"/>
                  </a:cxn>
                  <a:cxn ang="0">
                    <a:pos x="T6" y="T7"/>
                  </a:cxn>
                  <a:cxn ang="0">
                    <a:pos x="T8" y="T9"/>
                  </a:cxn>
                  <a:cxn ang="0">
                    <a:pos x="T10" y="T11"/>
                  </a:cxn>
                </a:cxnLst>
                <a:rect l="0" t="0" r="r" b="b"/>
                <a:pathLst>
                  <a:path w="74" h="20">
                    <a:moveTo>
                      <a:pt x="73" y="16"/>
                    </a:moveTo>
                    <a:cubicBezTo>
                      <a:pt x="59" y="10"/>
                      <a:pt x="46" y="12"/>
                      <a:pt x="34" y="17"/>
                    </a:cubicBezTo>
                    <a:cubicBezTo>
                      <a:pt x="25" y="20"/>
                      <a:pt x="16" y="19"/>
                      <a:pt x="7" y="19"/>
                    </a:cubicBezTo>
                    <a:cubicBezTo>
                      <a:pt x="0" y="19"/>
                      <a:pt x="10" y="15"/>
                      <a:pt x="9" y="12"/>
                    </a:cubicBezTo>
                    <a:cubicBezTo>
                      <a:pt x="33" y="0"/>
                      <a:pt x="35" y="0"/>
                      <a:pt x="71" y="4"/>
                    </a:cubicBezTo>
                    <a:cubicBezTo>
                      <a:pt x="74" y="8"/>
                      <a:pt x="74" y="12"/>
                      <a:pt x="73" y="16"/>
                    </a:cubicBezTo>
                    <a:close/>
                  </a:path>
                </a:pathLst>
              </a:custGeom>
              <a:solidFill>
                <a:srgbClr val="69AD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0" name="Freeform 760">
                <a:extLst>
                  <a:ext uri="{FF2B5EF4-FFF2-40B4-BE49-F238E27FC236}">
                    <a16:creationId xmlns:a16="http://schemas.microsoft.com/office/drawing/2014/main" id="{3EAD99F8-201C-4F56-BAC0-0A3D5C7B6699}"/>
                  </a:ext>
                </a:extLst>
              </p:cNvPr>
              <p:cNvSpPr>
                <a:spLocks/>
              </p:cNvSpPr>
              <p:nvPr/>
            </p:nvSpPr>
            <p:spPr bwMode="auto">
              <a:xfrm>
                <a:off x="1259" y="2854"/>
                <a:ext cx="795" cy="47"/>
              </a:xfrm>
              <a:custGeom>
                <a:avLst/>
                <a:gdLst>
                  <a:gd name="T0" fmla="*/ 368 w 708"/>
                  <a:gd name="T1" fmla="*/ 12 h 42"/>
                  <a:gd name="T2" fmla="*/ 373 w 708"/>
                  <a:gd name="T3" fmla="*/ 27 h 42"/>
                  <a:gd name="T4" fmla="*/ 474 w 708"/>
                  <a:gd name="T5" fmla="*/ 30 h 42"/>
                  <a:gd name="T6" fmla="*/ 548 w 708"/>
                  <a:gd name="T7" fmla="*/ 17 h 42"/>
                  <a:gd name="T8" fmla="*/ 659 w 708"/>
                  <a:gd name="T9" fmla="*/ 19 h 42"/>
                  <a:gd name="T10" fmla="*/ 701 w 708"/>
                  <a:gd name="T11" fmla="*/ 17 h 42"/>
                  <a:gd name="T12" fmla="*/ 704 w 708"/>
                  <a:gd name="T13" fmla="*/ 23 h 42"/>
                  <a:gd name="T14" fmla="*/ 561 w 708"/>
                  <a:gd name="T15" fmla="*/ 27 h 42"/>
                  <a:gd name="T16" fmla="*/ 402 w 708"/>
                  <a:gd name="T17" fmla="*/ 35 h 42"/>
                  <a:gd name="T18" fmla="*/ 240 w 708"/>
                  <a:gd name="T19" fmla="*/ 36 h 42"/>
                  <a:gd name="T20" fmla="*/ 100 w 708"/>
                  <a:gd name="T21" fmla="*/ 38 h 42"/>
                  <a:gd name="T22" fmla="*/ 84 w 708"/>
                  <a:gd name="T23" fmla="*/ 36 h 42"/>
                  <a:gd name="T24" fmla="*/ 14 w 708"/>
                  <a:gd name="T25" fmla="*/ 27 h 42"/>
                  <a:gd name="T26" fmla="*/ 3 w 708"/>
                  <a:gd name="T27" fmla="*/ 24 h 42"/>
                  <a:gd name="T28" fmla="*/ 0 w 708"/>
                  <a:gd name="T29" fmla="*/ 19 h 42"/>
                  <a:gd name="T30" fmla="*/ 42 w 708"/>
                  <a:gd name="T31" fmla="*/ 13 h 42"/>
                  <a:gd name="T32" fmla="*/ 155 w 708"/>
                  <a:gd name="T33" fmla="*/ 13 h 42"/>
                  <a:gd name="T34" fmla="*/ 260 w 708"/>
                  <a:gd name="T35" fmla="*/ 14 h 42"/>
                  <a:gd name="T36" fmla="*/ 305 w 708"/>
                  <a:gd name="T37" fmla="*/ 7 h 42"/>
                  <a:gd name="T38" fmla="*/ 368 w 708"/>
                  <a:gd name="T39" fmla="*/ 1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08" h="42">
                    <a:moveTo>
                      <a:pt x="368" y="12"/>
                    </a:moveTo>
                    <a:cubicBezTo>
                      <a:pt x="365" y="19"/>
                      <a:pt x="366" y="26"/>
                      <a:pt x="373" y="27"/>
                    </a:cubicBezTo>
                    <a:cubicBezTo>
                      <a:pt x="406" y="30"/>
                      <a:pt x="440" y="38"/>
                      <a:pt x="474" y="30"/>
                    </a:cubicBezTo>
                    <a:cubicBezTo>
                      <a:pt x="498" y="25"/>
                      <a:pt x="525" y="29"/>
                      <a:pt x="548" y="17"/>
                    </a:cubicBezTo>
                    <a:cubicBezTo>
                      <a:pt x="585" y="33"/>
                      <a:pt x="622" y="14"/>
                      <a:pt x="659" y="19"/>
                    </a:cubicBezTo>
                    <a:cubicBezTo>
                      <a:pt x="673" y="21"/>
                      <a:pt x="687" y="18"/>
                      <a:pt x="701" y="17"/>
                    </a:cubicBezTo>
                    <a:cubicBezTo>
                      <a:pt x="708" y="17"/>
                      <a:pt x="705" y="21"/>
                      <a:pt x="704" y="23"/>
                    </a:cubicBezTo>
                    <a:cubicBezTo>
                      <a:pt x="657" y="26"/>
                      <a:pt x="609" y="23"/>
                      <a:pt x="561" y="27"/>
                    </a:cubicBezTo>
                    <a:cubicBezTo>
                      <a:pt x="508" y="31"/>
                      <a:pt x="455" y="42"/>
                      <a:pt x="402" y="35"/>
                    </a:cubicBezTo>
                    <a:cubicBezTo>
                      <a:pt x="347" y="28"/>
                      <a:pt x="294" y="37"/>
                      <a:pt x="240" y="36"/>
                    </a:cubicBezTo>
                    <a:cubicBezTo>
                      <a:pt x="193" y="36"/>
                      <a:pt x="146" y="35"/>
                      <a:pt x="100" y="38"/>
                    </a:cubicBezTo>
                    <a:cubicBezTo>
                      <a:pt x="95" y="39"/>
                      <a:pt x="89" y="37"/>
                      <a:pt x="84" y="36"/>
                    </a:cubicBezTo>
                    <a:cubicBezTo>
                      <a:pt x="61" y="30"/>
                      <a:pt x="38" y="25"/>
                      <a:pt x="14" y="27"/>
                    </a:cubicBezTo>
                    <a:cubicBezTo>
                      <a:pt x="10" y="27"/>
                      <a:pt x="6" y="26"/>
                      <a:pt x="3" y="24"/>
                    </a:cubicBezTo>
                    <a:cubicBezTo>
                      <a:pt x="1" y="22"/>
                      <a:pt x="0" y="21"/>
                      <a:pt x="0" y="19"/>
                    </a:cubicBezTo>
                    <a:cubicBezTo>
                      <a:pt x="11" y="3"/>
                      <a:pt x="29" y="11"/>
                      <a:pt x="42" y="13"/>
                    </a:cubicBezTo>
                    <a:cubicBezTo>
                      <a:pt x="80" y="16"/>
                      <a:pt x="117" y="8"/>
                      <a:pt x="155" y="13"/>
                    </a:cubicBezTo>
                    <a:cubicBezTo>
                      <a:pt x="190" y="17"/>
                      <a:pt x="226" y="10"/>
                      <a:pt x="260" y="14"/>
                    </a:cubicBezTo>
                    <a:cubicBezTo>
                      <a:pt x="278" y="16"/>
                      <a:pt x="291" y="11"/>
                      <a:pt x="305" y="7"/>
                    </a:cubicBezTo>
                    <a:cubicBezTo>
                      <a:pt x="327" y="0"/>
                      <a:pt x="347" y="13"/>
                      <a:pt x="368" y="12"/>
                    </a:cubicBezTo>
                    <a:close/>
                  </a:path>
                </a:pathLst>
              </a:custGeom>
              <a:solidFill>
                <a:srgbClr val="5BA8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1" name="Freeform 761">
                <a:extLst>
                  <a:ext uri="{FF2B5EF4-FFF2-40B4-BE49-F238E27FC236}">
                    <a16:creationId xmlns:a16="http://schemas.microsoft.com/office/drawing/2014/main" id="{65001E61-062B-449B-8077-0DA652C54722}"/>
                  </a:ext>
                </a:extLst>
              </p:cNvPr>
              <p:cNvSpPr>
                <a:spLocks/>
              </p:cNvSpPr>
              <p:nvPr/>
            </p:nvSpPr>
            <p:spPr bwMode="auto">
              <a:xfrm>
                <a:off x="1591" y="2919"/>
                <a:ext cx="266" cy="33"/>
              </a:xfrm>
              <a:custGeom>
                <a:avLst/>
                <a:gdLst>
                  <a:gd name="T0" fmla="*/ 236 w 236"/>
                  <a:gd name="T1" fmla="*/ 10 h 29"/>
                  <a:gd name="T2" fmla="*/ 226 w 236"/>
                  <a:gd name="T3" fmla="*/ 19 h 29"/>
                  <a:gd name="T4" fmla="*/ 215 w 236"/>
                  <a:gd name="T5" fmla="*/ 23 h 29"/>
                  <a:gd name="T6" fmla="*/ 179 w 236"/>
                  <a:gd name="T7" fmla="*/ 24 h 29"/>
                  <a:gd name="T8" fmla="*/ 116 w 236"/>
                  <a:gd name="T9" fmla="*/ 27 h 29"/>
                  <a:gd name="T10" fmla="*/ 24 w 236"/>
                  <a:gd name="T11" fmla="*/ 22 h 29"/>
                  <a:gd name="T12" fmla="*/ 0 w 236"/>
                  <a:gd name="T13" fmla="*/ 22 h 29"/>
                  <a:gd name="T14" fmla="*/ 16 w 236"/>
                  <a:gd name="T15" fmla="*/ 14 h 29"/>
                  <a:gd name="T16" fmla="*/ 107 w 236"/>
                  <a:gd name="T17" fmla="*/ 6 h 29"/>
                  <a:gd name="T18" fmla="*/ 111 w 236"/>
                  <a:gd name="T19" fmla="*/ 5 h 29"/>
                  <a:gd name="T20" fmla="*/ 143 w 236"/>
                  <a:gd name="T21" fmla="*/ 3 h 29"/>
                  <a:gd name="T22" fmla="*/ 189 w 236"/>
                  <a:gd name="T23" fmla="*/ 3 h 29"/>
                  <a:gd name="T24" fmla="*/ 236 w 236"/>
                  <a:gd name="T25" fmla="*/ 1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6" h="29">
                    <a:moveTo>
                      <a:pt x="236" y="10"/>
                    </a:moveTo>
                    <a:cubicBezTo>
                      <a:pt x="230" y="11"/>
                      <a:pt x="230" y="11"/>
                      <a:pt x="226" y="19"/>
                    </a:cubicBezTo>
                    <a:cubicBezTo>
                      <a:pt x="224" y="23"/>
                      <a:pt x="219" y="25"/>
                      <a:pt x="215" y="23"/>
                    </a:cubicBezTo>
                    <a:cubicBezTo>
                      <a:pt x="203" y="16"/>
                      <a:pt x="191" y="23"/>
                      <a:pt x="179" y="24"/>
                    </a:cubicBezTo>
                    <a:cubicBezTo>
                      <a:pt x="158" y="25"/>
                      <a:pt x="137" y="29"/>
                      <a:pt x="116" y="27"/>
                    </a:cubicBezTo>
                    <a:cubicBezTo>
                      <a:pt x="85" y="25"/>
                      <a:pt x="55" y="24"/>
                      <a:pt x="24" y="22"/>
                    </a:cubicBezTo>
                    <a:cubicBezTo>
                      <a:pt x="16" y="22"/>
                      <a:pt x="8" y="25"/>
                      <a:pt x="0" y="22"/>
                    </a:cubicBezTo>
                    <a:cubicBezTo>
                      <a:pt x="2" y="12"/>
                      <a:pt x="9" y="15"/>
                      <a:pt x="16" y="14"/>
                    </a:cubicBezTo>
                    <a:cubicBezTo>
                      <a:pt x="46" y="11"/>
                      <a:pt x="76" y="9"/>
                      <a:pt x="107" y="6"/>
                    </a:cubicBezTo>
                    <a:cubicBezTo>
                      <a:pt x="108" y="6"/>
                      <a:pt x="110" y="5"/>
                      <a:pt x="111" y="5"/>
                    </a:cubicBezTo>
                    <a:cubicBezTo>
                      <a:pt x="122" y="19"/>
                      <a:pt x="133" y="5"/>
                      <a:pt x="143" y="3"/>
                    </a:cubicBezTo>
                    <a:cubicBezTo>
                      <a:pt x="159" y="0"/>
                      <a:pt x="174" y="4"/>
                      <a:pt x="189" y="3"/>
                    </a:cubicBezTo>
                    <a:cubicBezTo>
                      <a:pt x="204" y="2"/>
                      <a:pt x="221" y="1"/>
                      <a:pt x="236" y="10"/>
                    </a:cubicBezTo>
                    <a:close/>
                  </a:path>
                </a:pathLst>
              </a:custGeom>
              <a:solidFill>
                <a:srgbClr val="A9CE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2" name="Freeform 762">
                <a:extLst>
                  <a:ext uri="{FF2B5EF4-FFF2-40B4-BE49-F238E27FC236}">
                    <a16:creationId xmlns:a16="http://schemas.microsoft.com/office/drawing/2014/main" id="{CF005939-68A2-4A27-976B-3154FDFE806A}"/>
                  </a:ext>
                </a:extLst>
              </p:cNvPr>
              <p:cNvSpPr>
                <a:spLocks/>
              </p:cNvSpPr>
              <p:nvPr/>
            </p:nvSpPr>
            <p:spPr bwMode="auto">
              <a:xfrm>
                <a:off x="1014" y="2863"/>
                <a:ext cx="140" cy="38"/>
              </a:xfrm>
              <a:custGeom>
                <a:avLst/>
                <a:gdLst>
                  <a:gd name="T0" fmla="*/ 5 w 125"/>
                  <a:gd name="T1" fmla="*/ 31 h 34"/>
                  <a:gd name="T2" fmla="*/ 2 w 125"/>
                  <a:gd name="T3" fmla="*/ 4 h 34"/>
                  <a:gd name="T4" fmla="*/ 122 w 125"/>
                  <a:gd name="T5" fmla="*/ 3 h 34"/>
                  <a:gd name="T6" fmla="*/ 108 w 125"/>
                  <a:gd name="T7" fmla="*/ 22 h 34"/>
                  <a:gd name="T8" fmla="*/ 89 w 125"/>
                  <a:gd name="T9" fmla="*/ 30 h 34"/>
                  <a:gd name="T10" fmla="*/ 62 w 125"/>
                  <a:gd name="T11" fmla="*/ 32 h 34"/>
                  <a:gd name="T12" fmla="*/ 10 w 125"/>
                  <a:gd name="T13" fmla="*/ 32 h 34"/>
                  <a:gd name="T14" fmla="*/ 5 w 125"/>
                  <a:gd name="T15" fmla="*/ 31 h 3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5" h="34">
                    <a:moveTo>
                      <a:pt x="5" y="31"/>
                    </a:moveTo>
                    <a:cubicBezTo>
                      <a:pt x="0" y="23"/>
                      <a:pt x="2" y="13"/>
                      <a:pt x="2" y="4"/>
                    </a:cubicBezTo>
                    <a:cubicBezTo>
                      <a:pt x="42" y="0"/>
                      <a:pt x="82" y="3"/>
                      <a:pt x="122" y="3"/>
                    </a:cubicBezTo>
                    <a:cubicBezTo>
                      <a:pt x="125" y="16"/>
                      <a:pt x="120" y="22"/>
                      <a:pt x="108" y="22"/>
                    </a:cubicBezTo>
                    <a:cubicBezTo>
                      <a:pt x="100" y="22"/>
                      <a:pt x="94" y="23"/>
                      <a:pt x="89" y="30"/>
                    </a:cubicBezTo>
                    <a:cubicBezTo>
                      <a:pt x="80" y="30"/>
                      <a:pt x="71" y="31"/>
                      <a:pt x="62" y="32"/>
                    </a:cubicBezTo>
                    <a:cubicBezTo>
                      <a:pt x="45" y="27"/>
                      <a:pt x="27" y="34"/>
                      <a:pt x="10" y="32"/>
                    </a:cubicBezTo>
                    <a:cubicBezTo>
                      <a:pt x="8" y="32"/>
                      <a:pt x="7" y="31"/>
                      <a:pt x="5" y="31"/>
                    </a:cubicBezTo>
                    <a:close/>
                  </a:path>
                </a:pathLst>
              </a:custGeom>
              <a:solidFill>
                <a:srgbClr val="479C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3" name="Freeform 763">
                <a:extLst>
                  <a:ext uri="{FF2B5EF4-FFF2-40B4-BE49-F238E27FC236}">
                    <a16:creationId xmlns:a16="http://schemas.microsoft.com/office/drawing/2014/main" id="{BEF22969-1D72-4602-96E5-08DF7FB47EF6}"/>
                  </a:ext>
                </a:extLst>
              </p:cNvPr>
              <p:cNvSpPr>
                <a:spLocks/>
              </p:cNvSpPr>
              <p:nvPr/>
            </p:nvSpPr>
            <p:spPr bwMode="auto">
              <a:xfrm>
                <a:off x="1108" y="2862"/>
                <a:ext cx="151" cy="38"/>
              </a:xfrm>
              <a:custGeom>
                <a:avLst/>
                <a:gdLst>
                  <a:gd name="T0" fmla="*/ 5 w 134"/>
                  <a:gd name="T1" fmla="*/ 31 h 34"/>
                  <a:gd name="T2" fmla="*/ 18 w 134"/>
                  <a:gd name="T3" fmla="*/ 18 h 34"/>
                  <a:gd name="T4" fmla="*/ 38 w 134"/>
                  <a:gd name="T5" fmla="*/ 4 h 34"/>
                  <a:gd name="T6" fmla="*/ 55 w 134"/>
                  <a:gd name="T7" fmla="*/ 3 h 34"/>
                  <a:gd name="T8" fmla="*/ 119 w 134"/>
                  <a:gd name="T9" fmla="*/ 5 h 34"/>
                  <a:gd name="T10" fmla="*/ 134 w 134"/>
                  <a:gd name="T11" fmla="*/ 12 h 34"/>
                  <a:gd name="T12" fmla="*/ 134 w 134"/>
                  <a:gd name="T13" fmla="*/ 13 h 34"/>
                  <a:gd name="T14" fmla="*/ 117 w 134"/>
                  <a:gd name="T15" fmla="*/ 21 h 34"/>
                  <a:gd name="T16" fmla="*/ 81 w 134"/>
                  <a:gd name="T17" fmla="*/ 25 h 34"/>
                  <a:gd name="T18" fmla="*/ 115 w 134"/>
                  <a:gd name="T19" fmla="*/ 30 h 34"/>
                  <a:gd name="T20" fmla="*/ 67 w 134"/>
                  <a:gd name="T21" fmla="*/ 33 h 34"/>
                  <a:gd name="T22" fmla="*/ 10 w 134"/>
                  <a:gd name="T23" fmla="*/ 33 h 34"/>
                  <a:gd name="T24" fmla="*/ 5 w 134"/>
                  <a:gd name="T25" fmla="*/ 3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4" h="34">
                    <a:moveTo>
                      <a:pt x="5" y="31"/>
                    </a:moveTo>
                    <a:cubicBezTo>
                      <a:pt x="0" y="17"/>
                      <a:pt x="13" y="17"/>
                      <a:pt x="18" y="18"/>
                    </a:cubicBezTo>
                    <a:cubicBezTo>
                      <a:pt x="32" y="22"/>
                      <a:pt x="35" y="14"/>
                      <a:pt x="38" y="4"/>
                    </a:cubicBezTo>
                    <a:cubicBezTo>
                      <a:pt x="43" y="0"/>
                      <a:pt x="49" y="2"/>
                      <a:pt x="55" y="3"/>
                    </a:cubicBezTo>
                    <a:cubicBezTo>
                      <a:pt x="76" y="7"/>
                      <a:pt x="97" y="12"/>
                      <a:pt x="119" y="5"/>
                    </a:cubicBezTo>
                    <a:cubicBezTo>
                      <a:pt x="126" y="3"/>
                      <a:pt x="130" y="8"/>
                      <a:pt x="134" y="12"/>
                    </a:cubicBezTo>
                    <a:cubicBezTo>
                      <a:pt x="134" y="12"/>
                      <a:pt x="134" y="13"/>
                      <a:pt x="134" y="13"/>
                    </a:cubicBezTo>
                    <a:cubicBezTo>
                      <a:pt x="132" y="24"/>
                      <a:pt x="124" y="21"/>
                      <a:pt x="117" y="21"/>
                    </a:cubicBezTo>
                    <a:cubicBezTo>
                      <a:pt x="105" y="21"/>
                      <a:pt x="92" y="23"/>
                      <a:pt x="81" y="25"/>
                    </a:cubicBezTo>
                    <a:cubicBezTo>
                      <a:pt x="92" y="26"/>
                      <a:pt x="105" y="19"/>
                      <a:pt x="115" y="30"/>
                    </a:cubicBezTo>
                    <a:cubicBezTo>
                      <a:pt x="99" y="34"/>
                      <a:pt x="83" y="32"/>
                      <a:pt x="67" y="33"/>
                    </a:cubicBezTo>
                    <a:cubicBezTo>
                      <a:pt x="48" y="26"/>
                      <a:pt x="29" y="32"/>
                      <a:pt x="10" y="33"/>
                    </a:cubicBezTo>
                    <a:cubicBezTo>
                      <a:pt x="8" y="32"/>
                      <a:pt x="7" y="31"/>
                      <a:pt x="5" y="31"/>
                    </a:cubicBezTo>
                    <a:close/>
                  </a:path>
                </a:pathLst>
              </a:custGeom>
              <a:solidFill>
                <a:srgbClr val="5BA8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4" name="Freeform 764">
                <a:extLst>
                  <a:ext uri="{FF2B5EF4-FFF2-40B4-BE49-F238E27FC236}">
                    <a16:creationId xmlns:a16="http://schemas.microsoft.com/office/drawing/2014/main" id="{EC45D837-39DD-4412-8950-CEA0F5A6DF06}"/>
                  </a:ext>
                </a:extLst>
              </p:cNvPr>
              <p:cNvSpPr>
                <a:spLocks/>
              </p:cNvSpPr>
              <p:nvPr/>
            </p:nvSpPr>
            <p:spPr bwMode="auto">
              <a:xfrm>
                <a:off x="1277" y="2935"/>
                <a:ext cx="198" cy="22"/>
              </a:xfrm>
              <a:custGeom>
                <a:avLst/>
                <a:gdLst>
                  <a:gd name="T0" fmla="*/ 176 w 176"/>
                  <a:gd name="T1" fmla="*/ 4 h 20"/>
                  <a:gd name="T2" fmla="*/ 159 w 176"/>
                  <a:gd name="T3" fmla="*/ 18 h 20"/>
                  <a:gd name="T4" fmla="*/ 48 w 176"/>
                  <a:gd name="T5" fmla="*/ 13 h 20"/>
                  <a:gd name="T6" fmla="*/ 0 w 176"/>
                  <a:gd name="T7" fmla="*/ 8 h 20"/>
                  <a:gd name="T8" fmla="*/ 91 w 176"/>
                  <a:gd name="T9" fmla="*/ 5 h 20"/>
                  <a:gd name="T10" fmla="*/ 157 w 176"/>
                  <a:gd name="T11" fmla="*/ 3 h 20"/>
                  <a:gd name="T12" fmla="*/ 176 w 176"/>
                  <a:gd name="T13" fmla="*/ 4 h 20"/>
                </a:gdLst>
                <a:ahLst/>
                <a:cxnLst>
                  <a:cxn ang="0">
                    <a:pos x="T0" y="T1"/>
                  </a:cxn>
                  <a:cxn ang="0">
                    <a:pos x="T2" y="T3"/>
                  </a:cxn>
                  <a:cxn ang="0">
                    <a:pos x="T4" y="T5"/>
                  </a:cxn>
                  <a:cxn ang="0">
                    <a:pos x="T6" y="T7"/>
                  </a:cxn>
                  <a:cxn ang="0">
                    <a:pos x="T8" y="T9"/>
                  </a:cxn>
                  <a:cxn ang="0">
                    <a:pos x="T10" y="T11"/>
                  </a:cxn>
                  <a:cxn ang="0">
                    <a:pos x="T12" y="T13"/>
                  </a:cxn>
                </a:cxnLst>
                <a:rect l="0" t="0" r="r" b="b"/>
                <a:pathLst>
                  <a:path w="176" h="20">
                    <a:moveTo>
                      <a:pt x="176" y="4"/>
                    </a:moveTo>
                    <a:cubicBezTo>
                      <a:pt x="176" y="16"/>
                      <a:pt x="172" y="19"/>
                      <a:pt x="159" y="18"/>
                    </a:cubicBezTo>
                    <a:cubicBezTo>
                      <a:pt x="122" y="14"/>
                      <a:pt x="85" y="11"/>
                      <a:pt x="48" y="13"/>
                    </a:cubicBezTo>
                    <a:cubicBezTo>
                      <a:pt x="31" y="14"/>
                      <a:pt x="15" y="20"/>
                      <a:pt x="0" y="8"/>
                    </a:cubicBezTo>
                    <a:cubicBezTo>
                      <a:pt x="30" y="1"/>
                      <a:pt x="61" y="3"/>
                      <a:pt x="91" y="5"/>
                    </a:cubicBezTo>
                    <a:cubicBezTo>
                      <a:pt x="113" y="7"/>
                      <a:pt x="135" y="4"/>
                      <a:pt x="157" y="3"/>
                    </a:cubicBezTo>
                    <a:cubicBezTo>
                      <a:pt x="164" y="3"/>
                      <a:pt x="170" y="0"/>
                      <a:pt x="176" y="4"/>
                    </a:cubicBezTo>
                    <a:close/>
                  </a:path>
                </a:pathLst>
              </a:custGeom>
              <a:solidFill>
                <a:srgbClr val="A0CB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5" name="Freeform 765">
                <a:extLst>
                  <a:ext uri="{FF2B5EF4-FFF2-40B4-BE49-F238E27FC236}">
                    <a16:creationId xmlns:a16="http://schemas.microsoft.com/office/drawing/2014/main" id="{6A209A1B-1D58-47D6-BE04-2692D8D576FE}"/>
                  </a:ext>
                </a:extLst>
              </p:cNvPr>
              <p:cNvSpPr>
                <a:spLocks/>
              </p:cNvSpPr>
              <p:nvPr/>
            </p:nvSpPr>
            <p:spPr bwMode="auto">
              <a:xfrm>
                <a:off x="1195" y="2876"/>
                <a:ext cx="158" cy="20"/>
              </a:xfrm>
              <a:custGeom>
                <a:avLst/>
                <a:gdLst>
                  <a:gd name="T0" fmla="*/ 38 w 141"/>
                  <a:gd name="T1" fmla="*/ 17 h 17"/>
                  <a:gd name="T2" fmla="*/ 0 w 141"/>
                  <a:gd name="T3" fmla="*/ 14 h 17"/>
                  <a:gd name="T4" fmla="*/ 32 w 141"/>
                  <a:gd name="T5" fmla="*/ 3 h 17"/>
                  <a:gd name="T6" fmla="*/ 57 w 141"/>
                  <a:gd name="T7" fmla="*/ 0 h 17"/>
                  <a:gd name="T8" fmla="*/ 109 w 141"/>
                  <a:gd name="T9" fmla="*/ 4 h 17"/>
                  <a:gd name="T10" fmla="*/ 141 w 141"/>
                  <a:gd name="T11" fmla="*/ 16 h 17"/>
                  <a:gd name="T12" fmla="*/ 38 w 141"/>
                  <a:gd name="T13" fmla="*/ 17 h 17"/>
                </a:gdLst>
                <a:ahLst/>
                <a:cxnLst>
                  <a:cxn ang="0">
                    <a:pos x="T0" y="T1"/>
                  </a:cxn>
                  <a:cxn ang="0">
                    <a:pos x="T2" y="T3"/>
                  </a:cxn>
                  <a:cxn ang="0">
                    <a:pos x="T4" y="T5"/>
                  </a:cxn>
                  <a:cxn ang="0">
                    <a:pos x="T6" y="T7"/>
                  </a:cxn>
                  <a:cxn ang="0">
                    <a:pos x="T8" y="T9"/>
                  </a:cxn>
                  <a:cxn ang="0">
                    <a:pos x="T10" y="T11"/>
                  </a:cxn>
                  <a:cxn ang="0">
                    <a:pos x="T12" y="T13"/>
                  </a:cxn>
                </a:cxnLst>
                <a:rect l="0" t="0" r="r" b="b"/>
                <a:pathLst>
                  <a:path w="141" h="17">
                    <a:moveTo>
                      <a:pt x="38" y="17"/>
                    </a:moveTo>
                    <a:cubicBezTo>
                      <a:pt x="26" y="16"/>
                      <a:pt x="13" y="15"/>
                      <a:pt x="0" y="14"/>
                    </a:cubicBezTo>
                    <a:cubicBezTo>
                      <a:pt x="9" y="4"/>
                      <a:pt x="21" y="4"/>
                      <a:pt x="32" y="3"/>
                    </a:cubicBezTo>
                    <a:cubicBezTo>
                      <a:pt x="41" y="3"/>
                      <a:pt x="50" y="7"/>
                      <a:pt x="57" y="0"/>
                    </a:cubicBezTo>
                    <a:cubicBezTo>
                      <a:pt x="75" y="2"/>
                      <a:pt x="92" y="2"/>
                      <a:pt x="109" y="4"/>
                    </a:cubicBezTo>
                    <a:cubicBezTo>
                      <a:pt x="120" y="6"/>
                      <a:pt x="133" y="6"/>
                      <a:pt x="141" y="16"/>
                    </a:cubicBezTo>
                    <a:cubicBezTo>
                      <a:pt x="107" y="16"/>
                      <a:pt x="73" y="17"/>
                      <a:pt x="38" y="17"/>
                    </a:cubicBezTo>
                    <a:close/>
                  </a:path>
                </a:pathLst>
              </a:custGeom>
              <a:solidFill>
                <a:srgbClr val="479C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6" name="Freeform 766">
                <a:extLst>
                  <a:ext uri="{FF2B5EF4-FFF2-40B4-BE49-F238E27FC236}">
                    <a16:creationId xmlns:a16="http://schemas.microsoft.com/office/drawing/2014/main" id="{17AE3466-AFF5-41EA-9D06-13B9C621A4BD}"/>
                  </a:ext>
                </a:extLst>
              </p:cNvPr>
              <p:cNvSpPr>
                <a:spLocks/>
              </p:cNvSpPr>
              <p:nvPr/>
            </p:nvSpPr>
            <p:spPr bwMode="auto">
              <a:xfrm>
                <a:off x="1480" y="2929"/>
                <a:ext cx="138" cy="33"/>
              </a:xfrm>
              <a:custGeom>
                <a:avLst/>
                <a:gdLst>
                  <a:gd name="T0" fmla="*/ 99 w 123"/>
                  <a:gd name="T1" fmla="*/ 13 h 29"/>
                  <a:gd name="T2" fmla="*/ 123 w 123"/>
                  <a:gd name="T3" fmla="*/ 13 h 29"/>
                  <a:gd name="T4" fmla="*/ 108 w 123"/>
                  <a:gd name="T5" fmla="*/ 19 h 29"/>
                  <a:gd name="T6" fmla="*/ 55 w 123"/>
                  <a:gd name="T7" fmla="*/ 29 h 29"/>
                  <a:gd name="T8" fmla="*/ 13 w 123"/>
                  <a:gd name="T9" fmla="*/ 22 h 29"/>
                  <a:gd name="T10" fmla="*/ 3 w 123"/>
                  <a:gd name="T11" fmla="*/ 9 h 29"/>
                  <a:gd name="T12" fmla="*/ 18 w 123"/>
                  <a:gd name="T13" fmla="*/ 12 h 29"/>
                  <a:gd name="T14" fmla="*/ 75 w 123"/>
                  <a:gd name="T15" fmla="*/ 7 h 29"/>
                  <a:gd name="T16" fmla="*/ 99 w 123"/>
                  <a:gd name="T17" fmla="*/ 13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3" h="29">
                    <a:moveTo>
                      <a:pt x="99" y="13"/>
                    </a:moveTo>
                    <a:cubicBezTo>
                      <a:pt x="107" y="10"/>
                      <a:pt x="115" y="5"/>
                      <a:pt x="123" y="13"/>
                    </a:cubicBezTo>
                    <a:cubicBezTo>
                      <a:pt x="119" y="18"/>
                      <a:pt x="114" y="20"/>
                      <a:pt x="108" y="19"/>
                    </a:cubicBezTo>
                    <a:cubicBezTo>
                      <a:pt x="89" y="17"/>
                      <a:pt x="72" y="22"/>
                      <a:pt x="55" y="29"/>
                    </a:cubicBezTo>
                    <a:cubicBezTo>
                      <a:pt x="44" y="10"/>
                      <a:pt x="27" y="25"/>
                      <a:pt x="13" y="22"/>
                    </a:cubicBezTo>
                    <a:cubicBezTo>
                      <a:pt x="4" y="19"/>
                      <a:pt x="0" y="19"/>
                      <a:pt x="3" y="9"/>
                    </a:cubicBezTo>
                    <a:cubicBezTo>
                      <a:pt x="8" y="10"/>
                      <a:pt x="11" y="18"/>
                      <a:pt x="18" y="12"/>
                    </a:cubicBezTo>
                    <a:cubicBezTo>
                      <a:pt x="36" y="0"/>
                      <a:pt x="56" y="6"/>
                      <a:pt x="75" y="7"/>
                    </a:cubicBezTo>
                    <a:cubicBezTo>
                      <a:pt x="83" y="7"/>
                      <a:pt x="91" y="11"/>
                      <a:pt x="99" y="13"/>
                    </a:cubicBezTo>
                    <a:close/>
                  </a:path>
                </a:pathLst>
              </a:custGeom>
              <a:solidFill>
                <a:srgbClr val="A0CB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7" name="Freeform 767">
                <a:extLst>
                  <a:ext uri="{FF2B5EF4-FFF2-40B4-BE49-F238E27FC236}">
                    <a16:creationId xmlns:a16="http://schemas.microsoft.com/office/drawing/2014/main" id="{BCE3B73B-5E93-4F21-8734-9D3EB2477DCC}"/>
                  </a:ext>
                </a:extLst>
              </p:cNvPr>
              <p:cNvSpPr>
                <a:spLocks/>
              </p:cNvSpPr>
              <p:nvPr/>
            </p:nvSpPr>
            <p:spPr bwMode="auto">
              <a:xfrm>
                <a:off x="1079" y="2934"/>
                <a:ext cx="193" cy="23"/>
              </a:xfrm>
              <a:custGeom>
                <a:avLst/>
                <a:gdLst>
                  <a:gd name="T0" fmla="*/ 144 w 172"/>
                  <a:gd name="T1" fmla="*/ 17 h 21"/>
                  <a:gd name="T2" fmla="*/ 73 w 172"/>
                  <a:gd name="T3" fmla="*/ 15 h 21"/>
                  <a:gd name="T4" fmla="*/ 17 w 172"/>
                  <a:gd name="T5" fmla="*/ 19 h 21"/>
                  <a:gd name="T6" fmla="*/ 0 w 172"/>
                  <a:gd name="T7" fmla="*/ 13 h 21"/>
                  <a:gd name="T8" fmla="*/ 14 w 172"/>
                  <a:gd name="T9" fmla="*/ 8 h 21"/>
                  <a:gd name="T10" fmla="*/ 116 w 172"/>
                  <a:gd name="T11" fmla="*/ 7 h 21"/>
                  <a:gd name="T12" fmla="*/ 159 w 172"/>
                  <a:gd name="T13" fmla="*/ 2 h 21"/>
                  <a:gd name="T14" fmla="*/ 172 w 172"/>
                  <a:gd name="T15" fmla="*/ 9 h 21"/>
                  <a:gd name="T16" fmla="*/ 144 w 172"/>
                  <a:gd name="T17" fmla="*/ 17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2" h="21">
                    <a:moveTo>
                      <a:pt x="144" y="17"/>
                    </a:moveTo>
                    <a:cubicBezTo>
                      <a:pt x="121" y="13"/>
                      <a:pt x="97" y="16"/>
                      <a:pt x="73" y="15"/>
                    </a:cubicBezTo>
                    <a:cubicBezTo>
                      <a:pt x="55" y="14"/>
                      <a:pt x="36" y="14"/>
                      <a:pt x="17" y="19"/>
                    </a:cubicBezTo>
                    <a:cubicBezTo>
                      <a:pt x="9" y="21"/>
                      <a:pt x="6" y="12"/>
                      <a:pt x="0" y="13"/>
                    </a:cubicBezTo>
                    <a:cubicBezTo>
                      <a:pt x="4" y="8"/>
                      <a:pt x="8" y="7"/>
                      <a:pt x="14" y="8"/>
                    </a:cubicBezTo>
                    <a:cubicBezTo>
                      <a:pt x="48" y="11"/>
                      <a:pt x="82" y="8"/>
                      <a:pt x="116" y="7"/>
                    </a:cubicBezTo>
                    <a:cubicBezTo>
                      <a:pt x="131" y="6"/>
                      <a:pt x="145" y="8"/>
                      <a:pt x="159" y="2"/>
                    </a:cubicBezTo>
                    <a:cubicBezTo>
                      <a:pt x="165" y="0"/>
                      <a:pt x="171" y="0"/>
                      <a:pt x="172" y="9"/>
                    </a:cubicBezTo>
                    <a:cubicBezTo>
                      <a:pt x="163" y="12"/>
                      <a:pt x="153" y="15"/>
                      <a:pt x="144" y="17"/>
                    </a:cubicBezTo>
                    <a:close/>
                  </a:path>
                </a:pathLst>
              </a:custGeom>
              <a:solidFill>
                <a:srgbClr val="A0CB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8" name="Freeform 768">
                <a:extLst>
                  <a:ext uri="{FF2B5EF4-FFF2-40B4-BE49-F238E27FC236}">
                    <a16:creationId xmlns:a16="http://schemas.microsoft.com/office/drawing/2014/main" id="{04EFB302-A9D7-425F-AD63-1F87BC26E0D5}"/>
                  </a:ext>
                </a:extLst>
              </p:cNvPr>
              <p:cNvSpPr>
                <a:spLocks/>
              </p:cNvSpPr>
              <p:nvPr/>
            </p:nvSpPr>
            <p:spPr bwMode="auto">
              <a:xfrm>
                <a:off x="1857" y="2919"/>
                <a:ext cx="49" cy="23"/>
              </a:xfrm>
              <a:custGeom>
                <a:avLst/>
                <a:gdLst>
                  <a:gd name="T0" fmla="*/ 44 w 44"/>
                  <a:gd name="T1" fmla="*/ 6 h 20"/>
                  <a:gd name="T2" fmla="*/ 11 w 44"/>
                  <a:gd name="T3" fmla="*/ 17 h 20"/>
                  <a:gd name="T4" fmla="*/ 0 w 44"/>
                  <a:gd name="T5" fmla="*/ 10 h 20"/>
                  <a:gd name="T6" fmla="*/ 44 w 44"/>
                  <a:gd name="T7" fmla="*/ 6 h 20"/>
                </a:gdLst>
                <a:ahLst/>
                <a:cxnLst>
                  <a:cxn ang="0">
                    <a:pos x="T0" y="T1"/>
                  </a:cxn>
                  <a:cxn ang="0">
                    <a:pos x="T2" y="T3"/>
                  </a:cxn>
                  <a:cxn ang="0">
                    <a:pos x="T4" y="T5"/>
                  </a:cxn>
                  <a:cxn ang="0">
                    <a:pos x="T6" y="T7"/>
                  </a:cxn>
                </a:cxnLst>
                <a:rect l="0" t="0" r="r" b="b"/>
                <a:pathLst>
                  <a:path w="44" h="20">
                    <a:moveTo>
                      <a:pt x="44" y="6"/>
                    </a:moveTo>
                    <a:cubicBezTo>
                      <a:pt x="32" y="9"/>
                      <a:pt x="24" y="20"/>
                      <a:pt x="11" y="17"/>
                    </a:cubicBezTo>
                    <a:cubicBezTo>
                      <a:pt x="6" y="16"/>
                      <a:pt x="2" y="14"/>
                      <a:pt x="0" y="10"/>
                    </a:cubicBezTo>
                    <a:cubicBezTo>
                      <a:pt x="15" y="9"/>
                      <a:pt x="28" y="0"/>
                      <a:pt x="44" y="6"/>
                    </a:cubicBezTo>
                    <a:close/>
                  </a:path>
                </a:pathLst>
              </a:custGeom>
              <a:solidFill>
                <a:srgbClr val="A9CE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9" name="Freeform 769">
                <a:extLst>
                  <a:ext uri="{FF2B5EF4-FFF2-40B4-BE49-F238E27FC236}">
                    <a16:creationId xmlns:a16="http://schemas.microsoft.com/office/drawing/2014/main" id="{FDB1BFBB-7531-409C-80A4-D3A904070ECB}"/>
                  </a:ext>
                </a:extLst>
              </p:cNvPr>
              <p:cNvSpPr>
                <a:spLocks/>
              </p:cNvSpPr>
              <p:nvPr/>
            </p:nvSpPr>
            <p:spPr bwMode="auto">
              <a:xfrm>
                <a:off x="1119" y="2888"/>
                <a:ext cx="64" cy="15"/>
              </a:xfrm>
              <a:custGeom>
                <a:avLst/>
                <a:gdLst>
                  <a:gd name="T0" fmla="*/ 0 w 57"/>
                  <a:gd name="T1" fmla="*/ 10 h 14"/>
                  <a:gd name="T2" fmla="*/ 57 w 57"/>
                  <a:gd name="T3" fmla="*/ 10 h 14"/>
                  <a:gd name="T4" fmla="*/ 0 w 57"/>
                  <a:gd name="T5" fmla="*/ 10 h 14"/>
                </a:gdLst>
                <a:ahLst/>
                <a:cxnLst>
                  <a:cxn ang="0">
                    <a:pos x="T0" y="T1"/>
                  </a:cxn>
                  <a:cxn ang="0">
                    <a:pos x="T2" y="T3"/>
                  </a:cxn>
                  <a:cxn ang="0">
                    <a:pos x="T4" y="T5"/>
                  </a:cxn>
                </a:cxnLst>
                <a:rect l="0" t="0" r="r" b="b"/>
                <a:pathLst>
                  <a:path w="57" h="14">
                    <a:moveTo>
                      <a:pt x="0" y="10"/>
                    </a:moveTo>
                    <a:cubicBezTo>
                      <a:pt x="19" y="2"/>
                      <a:pt x="38" y="0"/>
                      <a:pt x="57" y="10"/>
                    </a:cubicBezTo>
                    <a:cubicBezTo>
                      <a:pt x="38" y="8"/>
                      <a:pt x="19" y="14"/>
                      <a:pt x="0" y="10"/>
                    </a:cubicBezTo>
                    <a:close/>
                  </a:path>
                </a:pathLst>
              </a:custGeom>
              <a:solidFill>
                <a:srgbClr val="DBE5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0" name="Freeform 770">
                <a:extLst>
                  <a:ext uri="{FF2B5EF4-FFF2-40B4-BE49-F238E27FC236}">
                    <a16:creationId xmlns:a16="http://schemas.microsoft.com/office/drawing/2014/main" id="{E9C3CDBB-ED0F-4A35-AC06-AB33ACFF733E}"/>
                  </a:ext>
                </a:extLst>
              </p:cNvPr>
              <p:cNvSpPr>
                <a:spLocks/>
              </p:cNvSpPr>
              <p:nvPr/>
            </p:nvSpPr>
            <p:spPr bwMode="auto">
              <a:xfrm>
                <a:off x="1025" y="2887"/>
                <a:ext cx="58" cy="19"/>
              </a:xfrm>
              <a:custGeom>
                <a:avLst/>
                <a:gdLst>
                  <a:gd name="T0" fmla="*/ 0 w 52"/>
                  <a:gd name="T1" fmla="*/ 11 h 17"/>
                  <a:gd name="T2" fmla="*/ 52 w 52"/>
                  <a:gd name="T3" fmla="*/ 11 h 17"/>
                  <a:gd name="T4" fmla="*/ 0 w 52"/>
                  <a:gd name="T5" fmla="*/ 11 h 17"/>
                </a:gdLst>
                <a:ahLst/>
                <a:cxnLst>
                  <a:cxn ang="0">
                    <a:pos x="T0" y="T1"/>
                  </a:cxn>
                  <a:cxn ang="0">
                    <a:pos x="T2" y="T3"/>
                  </a:cxn>
                  <a:cxn ang="0">
                    <a:pos x="T4" y="T5"/>
                  </a:cxn>
                </a:cxnLst>
                <a:rect l="0" t="0" r="r" b="b"/>
                <a:pathLst>
                  <a:path w="52" h="17">
                    <a:moveTo>
                      <a:pt x="0" y="11"/>
                    </a:moveTo>
                    <a:cubicBezTo>
                      <a:pt x="17" y="9"/>
                      <a:pt x="35" y="0"/>
                      <a:pt x="52" y="11"/>
                    </a:cubicBezTo>
                    <a:cubicBezTo>
                      <a:pt x="35" y="11"/>
                      <a:pt x="17" y="17"/>
                      <a:pt x="0" y="11"/>
                    </a:cubicBezTo>
                    <a:close/>
                  </a:path>
                </a:pathLst>
              </a:custGeom>
              <a:solidFill>
                <a:srgbClr val="DBE5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1" name="Freeform 771">
                <a:extLst>
                  <a:ext uri="{FF2B5EF4-FFF2-40B4-BE49-F238E27FC236}">
                    <a16:creationId xmlns:a16="http://schemas.microsoft.com/office/drawing/2014/main" id="{0A7F7468-113F-4FC9-BBB3-A4076083DE44}"/>
                  </a:ext>
                </a:extLst>
              </p:cNvPr>
              <p:cNvSpPr>
                <a:spLocks/>
              </p:cNvSpPr>
              <p:nvPr/>
            </p:nvSpPr>
            <p:spPr bwMode="auto">
              <a:xfrm>
                <a:off x="1025" y="2931"/>
                <a:ext cx="45" cy="23"/>
              </a:xfrm>
              <a:custGeom>
                <a:avLst/>
                <a:gdLst>
                  <a:gd name="T0" fmla="*/ 40 w 40"/>
                  <a:gd name="T1" fmla="*/ 12 h 20"/>
                  <a:gd name="T2" fmla="*/ 3 w 40"/>
                  <a:gd name="T3" fmla="*/ 20 h 20"/>
                  <a:gd name="T4" fmla="*/ 1 w 40"/>
                  <a:gd name="T5" fmla="*/ 11 h 20"/>
                  <a:gd name="T6" fmla="*/ 40 w 40"/>
                  <a:gd name="T7" fmla="*/ 12 h 20"/>
                </a:gdLst>
                <a:ahLst/>
                <a:cxnLst>
                  <a:cxn ang="0">
                    <a:pos x="T0" y="T1"/>
                  </a:cxn>
                  <a:cxn ang="0">
                    <a:pos x="T2" y="T3"/>
                  </a:cxn>
                  <a:cxn ang="0">
                    <a:pos x="T4" y="T5"/>
                  </a:cxn>
                  <a:cxn ang="0">
                    <a:pos x="T6" y="T7"/>
                  </a:cxn>
                </a:cxnLst>
                <a:rect l="0" t="0" r="r" b="b"/>
                <a:pathLst>
                  <a:path w="40" h="20">
                    <a:moveTo>
                      <a:pt x="40" y="12"/>
                    </a:moveTo>
                    <a:cubicBezTo>
                      <a:pt x="27" y="14"/>
                      <a:pt x="15" y="17"/>
                      <a:pt x="3" y="20"/>
                    </a:cubicBezTo>
                    <a:cubicBezTo>
                      <a:pt x="0" y="17"/>
                      <a:pt x="0" y="14"/>
                      <a:pt x="1" y="11"/>
                    </a:cubicBezTo>
                    <a:cubicBezTo>
                      <a:pt x="14" y="10"/>
                      <a:pt x="27" y="0"/>
                      <a:pt x="40" y="12"/>
                    </a:cubicBezTo>
                    <a:close/>
                  </a:path>
                </a:pathLst>
              </a:custGeom>
              <a:solidFill>
                <a:srgbClr val="A0CB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2" name="Freeform 772">
                <a:extLst>
                  <a:ext uri="{FF2B5EF4-FFF2-40B4-BE49-F238E27FC236}">
                    <a16:creationId xmlns:a16="http://schemas.microsoft.com/office/drawing/2014/main" id="{D6E17CFB-C8C1-4B4E-9EB5-CD1558960188}"/>
                  </a:ext>
                </a:extLst>
              </p:cNvPr>
              <p:cNvSpPr>
                <a:spLocks/>
              </p:cNvSpPr>
              <p:nvPr/>
            </p:nvSpPr>
            <p:spPr bwMode="auto">
              <a:xfrm>
                <a:off x="1676" y="2844"/>
                <a:ext cx="428" cy="35"/>
              </a:xfrm>
              <a:custGeom>
                <a:avLst/>
                <a:gdLst>
                  <a:gd name="T0" fmla="*/ 381 w 381"/>
                  <a:gd name="T1" fmla="*/ 9 h 31"/>
                  <a:gd name="T2" fmla="*/ 299 w 381"/>
                  <a:gd name="T3" fmla="*/ 14 h 31"/>
                  <a:gd name="T4" fmla="*/ 198 w 381"/>
                  <a:gd name="T5" fmla="*/ 19 h 31"/>
                  <a:gd name="T6" fmla="*/ 88 w 381"/>
                  <a:gd name="T7" fmla="*/ 25 h 31"/>
                  <a:gd name="T8" fmla="*/ 9 w 381"/>
                  <a:gd name="T9" fmla="*/ 29 h 31"/>
                  <a:gd name="T10" fmla="*/ 0 w 381"/>
                  <a:gd name="T11" fmla="*/ 20 h 31"/>
                  <a:gd name="T12" fmla="*/ 47 w 381"/>
                  <a:gd name="T13" fmla="*/ 18 h 31"/>
                  <a:gd name="T14" fmla="*/ 149 w 381"/>
                  <a:gd name="T15" fmla="*/ 12 h 31"/>
                  <a:gd name="T16" fmla="*/ 223 w 381"/>
                  <a:gd name="T17" fmla="*/ 11 h 31"/>
                  <a:gd name="T18" fmla="*/ 312 w 381"/>
                  <a:gd name="T19" fmla="*/ 4 h 31"/>
                  <a:gd name="T20" fmla="*/ 381 w 381"/>
                  <a:gd name="T21" fmla="*/ 9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81" h="31">
                    <a:moveTo>
                      <a:pt x="381" y="9"/>
                    </a:moveTo>
                    <a:cubicBezTo>
                      <a:pt x="354" y="11"/>
                      <a:pt x="327" y="15"/>
                      <a:pt x="299" y="14"/>
                    </a:cubicBezTo>
                    <a:cubicBezTo>
                      <a:pt x="265" y="13"/>
                      <a:pt x="231" y="22"/>
                      <a:pt x="198" y="19"/>
                    </a:cubicBezTo>
                    <a:cubicBezTo>
                      <a:pt x="161" y="15"/>
                      <a:pt x="124" y="17"/>
                      <a:pt x="88" y="25"/>
                    </a:cubicBezTo>
                    <a:cubicBezTo>
                      <a:pt x="62" y="31"/>
                      <a:pt x="35" y="25"/>
                      <a:pt x="9" y="29"/>
                    </a:cubicBezTo>
                    <a:cubicBezTo>
                      <a:pt x="2" y="30"/>
                      <a:pt x="4" y="22"/>
                      <a:pt x="0" y="20"/>
                    </a:cubicBezTo>
                    <a:cubicBezTo>
                      <a:pt x="15" y="13"/>
                      <a:pt x="32" y="16"/>
                      <a:pt x="47" y="18"/>
                    </a:cubicBezTo>
                    <a:cubicBezTo>
                      <a:pt x="82" y="22"/>
                      <a:pt x="115" y="10"/>
                      <a:pt x="149" y="12"/>
                    </a:cubicBezTo>
                    <a:cubicBezTo>
                      <a:pt x="174" y="13"/>
                      <a:pt x="198" y="8"/>
                      <a:pt x="223" y="11"/>
                    </a:cubicBezTo>
                    <a:cubicBezTo>
                      <a:pt x="252" y="14"/>
                      <a:pt x="282" y="8"/>
                      <a:pt x="312" y="4"/>
                    </a:cubicBezTo>
                    <a:cubicBezTo>
                      <a:pt x="336" y="0"/>
                      <a:pt x="358" y="6"/>
                      <a:pt x="381" y="9"/>
                    </a:cubicBezTo>
                    <a:close/>
                  </a:path>
                </a:pathLst>
              </a:custGeom>
              <a:solidFill>
                <a:srgbClr val="5BA8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3" name="Freeform 773">
                <a:extLst>
                  <a:ext uri="{FF2B5EF4-FFF2-40B4-BE49-F238E27FC236}">
                    <a16:creationId xmlns:a16="http://schemas.microsoft.com/office/drawing/2014/main" id="{3CC6A4FA-22A1-4EC0-AF4F-E555D03530B2}"/>
                  </a:ext>
                </a:extLst>
              </p:cNvPr>
              <p:cNvSpPr>
                <a:spLocks/>
              </p:cNvSpPr>
              <p:nvPr/>
            </p:nvSpPr>
            <p:spPr bwMode="auto">
              <a:xfrm>
                <a:off x="521" y="3235"/>
                <a:ext cx="347" cy="53"/>
              </a:xfrm>
              <a:custGeom>
                <a:avLst/>
                <a:gdLst>
                  <a:gd name="T0" fmla="*/ 0 w 308"/>
                  <a:gd name="T1" fmla="*/ 25 h 47"/>
                  <a:gd name="T2" fmla="*/ 4 w 308"/>
                  <a:gd name="T3" fmla="*/ 1 h 47"/>
                  <a:gd name="T4" fmla="*/ 93 w 308"/>
                  <a:gd name="T5" fmla="*/ 7 h 47"/>
                  <a:gd name="T6" fmla="*/ 158 w 308"/>
                  <a:gd name="T7" fmla="*/ 9 h 47"/>
                  <a:gd name="T8" fmla="*/ 304 w 308"/>
                  <a:gd name="T9" fmla="*/ 13 h 47"/>
                  <a:gd name="T10" fmla="*/ 306 w 308"/>
                  <a:gd name="T11" fmla="*/ 30 h 47"/>
                  <a:gd name="T12" fmla="*/ 303 w 308"/>
                  <a:gd name="T13" fmla="*/ 34 h 47"/>
                  <a:gd name="T14" fmla="*/ 248 w 308"/>
                  <a:gd name="T15" fmla="*/ 40 h 47"/>
                  <a:gd name="T16" fmla="*/ 185 w 308"/>
                  <a:gd name="T17" fmla="*/ 42 h 47"/>
                  <a:gd name="T18" fmla="*/ 156 w 308"/>
                  <a:gd name="T19" fmla="*/ 45 h 47"/>
                  <a:gd name="T20" fmla="*/ 117 w 308"/>
                  <a:gd name="T21" fmla="*/ 40 h 47"/>
                  <a:gd name="T22" fmla="*/ 88 w 308"/>
                  <a:gd name="T23" fmla="*/ 37 h 47"/>
                  <a:gd name="T24" fmla="*/ 88 w 308"/>
                  <a:gd name="T25" fmla="*/ 37 h 47"/>
                  <a:gd name="T26" fmla="*/ 31 w 308"/>
                  <a:gd name="T27" fmla="*/ 29 h 47"/>
                  <a:gd name="T28" fmla="*/ 25 w 308"/>
                  <a:gd name="T29" fmla="*/ 31 h 47"/>
                  <a:gd name="T30" fmla="*/ 0 w 308"/>
                  <a:gd name="T31" fmla="*/ 25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08" h="47">
                    <a:moveTo>
                      <a:pt x="0" y="25"/>
                    </a:moveTo>
                    <a:cubicBezTo>
                      <a:pt x="7" y="18"/>
                      <a:pt x="7" y="10"/>
                      <a:pt x="4" y="1"/>
                    </a:cubicBezTo>
                    <a:cubicBezTo>
                      <a:pt x="34" y="0"/>
                      <a:pt x="64" y="5"/>
                      <a:pt x="93" y="7"/>
                    </a:cubicBezTo>
                    <a:cubicBezTo>
                      <a:pt x="115" y="8"/>
                      <a:pt x="137" y="7"/>
                      <a:pt x="158" y="9"/>
                    </a:cubicBezTo>
                    <a:cubicBezTo>
                      <a:pt x="207" y="16"/>
                      <a:pt x="255" y="11"/>
                      <a:pt x="304" y="13"/>
                    </a:cubicBezTo>
                    <a:cubicBezTo>
                      <a:pt x="308" y="18"/>
                      <a:pt x="305" y="24"/>
                      <a:pt x="306" y="30"/>
                    </a:cubicBezTo>
                    <a:cubicBezTo>
                      <a:pt x="306" y="32"/>
                      <a:pt x="305" y="33"/>
                      <a:pt x="303" y="34"/>
                    </a:cubicBezTo>
                    <a:cubicBezTo>
                      <a:pt x="285" y="37"/>
                      <a:pt x="267" y="34"/>
                      <a:pt x="248" y="40"/>
                    </a:cubicBezTo>
                    <a:cubicBezTo>
                      <a:pt x="229" y="47"/>
                      <a:pt x="206" y="40"/>
                      <a:pt x="185" y="42"/>
                    </a:cubicBezTo>
                    <a:cubicBezTo>
                      <a:pt x="176" y="44"/>
                      <a:pt x="166" y="47"/>
                      <a:pt x="156" y="45"/>
                    </a:cubicBezTo>
                    <a:cubicBezTo>
                      <a:pt x="144" y="40"/>
                      <a:pt x="130" y="39"/>
                      <a:pt x="117" y="40"/>
                    </a:cubicBezTo>
                    <a:cubicBezTo>
                      <a:pt x="107" y="40"/>
                      <a:pt x="97" y="40"/>
                      <a:pt x="88" y="37"/>
                    </a:cubicBezTo>
                    <a:cubicBezTo>
                      <a:pt x="88" y="37"/>
                      <a:pt x="88" y="37"/>
                      <a:pt x="88" y="37"/>
                    </a:cubicBezTo>
                    <a:cubicBezTo>
                      <a:pt x="69" y="36"/>
                      <a:pt x="49" y="39"/>
                      <a:pt x="31" y="29"/>
                    </a:cubicBezTo>
                    <a:cubicBezTo>
                      <a:pt x="28" y="28"/>
                      <a:pt x="27" y="28"/>
                      <a:pt x="25" y="31"/>
                    </a:cubicBezTo>
                    <a:cubicBezTo>
                      <a:pt x="14" y="40"/>
                      <a:pt x="7" y="34"/>
                      <a:pt x="0" y="25"/>
                    </a:cubicBezTo>
                    <a:close/>
                  </a:path>
                </a:pathLst>
              </a:custGeom>
              <a:solidFill>
                <a:srgbClr val="90C2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4" name="Freeform 774">
                <a:extLst>
                  <a:ext uri="{FF2B5EF4-FFF2-40B4-BE49-F238E27FC236}">
                    <a16:creationId xmlns:a16="http://schemas.microsoft.com/office/drawing/2014/main" id="{8D6172F6-447F-4B33-92B9-D1EAE177E847}"/>
                  </a:ext>
                </a:extLst>
              </p:cNvPr>
              <p:cNvSpPr>
                <a:spLocks/>
              </p:cNvSpPr>
              <p:nvPr/>
            </p:nvSpPr>
            <p:spPr bwMode="auto">
              <a:xfrm>
                <a:off x="868" y="3238"/>
                <a:ext cx="38" cy="102"/>
              </a:xfrm>
              <a:custGeom>
                <a:avLst/>
                <a:gdLst>
                  <a:gd name="T0" fmla="*/ 0 w 34"/>
                  <a:gd name="T1" fmla="*/ 50 h 91"/>
                  <a:gd name="T2" fmla="*/ 5 w 34"/>
                  <a:gd name="T3" fmla="*/ 39 h 91"/>
                  <a:gd name="T4" fmla="*/ 9 w 34"/>
                  <a:gd name="T5" fmla="*/ 18 h 91"/>
                  <a:gd name="T6" fmla="*/ 25 w 34"/>
                  <a:gd name="T7" fmla="*/ 5 h 91"/>
                  <a:gd name="T8" fmla="*/ 20 w 34"/>
                  <a:gd name="T9" fmla="*/ 25 h 91"/>
                  <a:gd name="T10" fmla="*/ 22 w 34"/>
                  <a:gd name="T11" fmla="*/ 32 h 91"/>
                  <a:gd name="T12" fmla="*/ 13 w 34"/>
                  <a:gd name="T13" fmla="*/ 74 h 91"/>
                  <a:gd name="T14" fmla="*/ 5 w 34"/>
                  <a:gd name="T15" fmla="*/ 66 h 91"/>
                  <a:gd name="T16" fmla="*/ 3 w 34"/>
                  <a:gd name="T17" fmla="*/ 91 h 91"/>
                  <a:gd name="T18" fmla="*/ 1 w 34"/>
                  <a:gd name="T19" fmla="*/ 90 h 91"/>
                  <a:gd name="T20" fmla="*/ 0 w 34"/>
                  <a:gd name="T21" fmla="*/ 5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4" h="91">
                    <a:moveTo>
                      <a:pt x="0" y="50"/>
                    </a:moveTo>
                    <a:cubicBezTo>
                      <a:pt x="6" y="48"/>
                      <a:pt x="7" y="44"/>
                      <a:pt x="5" y="39"/>
                    </a:cubicBezTo>
                    <a:cubicBezTo>
                      <a:pt x="3" y="31"/>
                      <a:pt x="4" y="24"/>
                      <a:pt x="9" y="18"/>
                    </a:cubicBezTo>
                    <a:cubicBezTo>
                      <a:pt x="14" y="13"/>
                      <a:pt x="17" y="0"/>
                      <a:pt x="25" y="5"/>
                    </a:cubicBezTo>
                    <a:cubicBezTo>
                      <a:pt x="32" y="9"/>
                      <a:pt x="28" y="19"/>
                      <a:pt x="20" y="25"/>
                    </a:cubicBezTo>
                    <a:cubicBezTo>
                      <a:pt x="17" y="27"/>
                      <a:pt x="17" y="28"/>
                      <a:pt x="22" y="32"/>
                    </a:cubicBezTo>
                    <a:cubicBezTo>
                      <a:pt x="34" y="41"/>
                      <a:pt x="28" y="69"/>
                      <a:pt x="13" y="74"/>
                    </a:cubicBezTo>
                    <a:cubicBezTo>
                      <a:pt x="5" y="77"/>
                      <a:pt x="10" y="67"/>
                      <a:pt x="5" y="66"/>
                    </a:cubicBezTo>
                    <a:cubicBezTo>
                      <a:pt x="4" y="74"/>
                      <a:pt x="4" y="83"/>
                      <a:pt x="3" y="91"/>
                    </a:cubicBezTo>
                    <a:cubicBezTo>
                      <a:pt x="3" y="90"/>
                      <a:pt x="2" y="90"/>
                      <a:pt x="1" y="90"/>
                    </a:cubicBezTo>
                    <a:cubicBezTo>
                      <a:pt x="1" y="76"/>
                      <a:pt x="1" y="63"/>
                      <a:pt x="0" y="50"/>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5" name="Freeform 775">
                <a:extLst>
                  <a:ext uri="{FF2B5EF4-FFF2-40B4-BE49-F238E27FC236}">
                    <a16:creationId xmlns:a16="http://schemas.microsoft.com/office/drawing/2014/main" id="{92F78C51-5413-40D2-87F2-4B8DB2413D7A}"/>
                  </a:ext>
                </a:extLst>
              </p:cNvPr>
              <p:cNvSpPr>
                <a:spLocks/>
              </p:cNvSpPr>
              <p:nvPr/>
            </p:nvSpPr>
            <p:spPr bwMode="auto">
              <a:xfrm>
                <a:off x="520" y="3249"/>
                <a:ext cx="100" cy="39"/>
              </a:xfrm>
              <a:custGeom>
                <a:avLst/>
                <a:gdLst>
                  <a:gd name="T0" fmla="*/ 1 w 89"/>
                  <a:gd name="T1" fmla="*/ 12 h 34"/>
                  <a:gd name="T2" fmla="*/ 21 w 89"/>
                  <a:gd name="T3" fmla="*/ 20 h 34"/>
                  <a:gd name="T4" fmla="*/ 32 w 89"/>
                  <a:gd name="T5" fmla="*/ 10 h 34"/>
                  <a:gd name="T6" fmla="*/ 81 w 89"/>
                  <a:gd name="T7" fmla="*/ 19 h 34"/>
                  <a:gd name="T8" fmla="*/ 89 w 89"/>
                  <a:gd name="T9" fmla="*/ 24 h 34"/>
                  <a:gd name="T10" fmla="*/ 1 w 89"/>
                  <a:gd name="T11" fmla="*/ 24 h 34"/>
                  <a:gd name="T12" fmla="*/ 0 w 89"/>
                  <a:gd name="T13" fmla="*/ 22 h 34"/>
                  <a:gd name="T14" fmla="*/ 1 w 89"/>
                  <a:gd name="T15" fmla="*/ 20 h 34"/>
                  <a:gd name="T16" fmla="*/ 1 w 89"/>
                  <a:gd name="T17" fmla="*/ 12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9" h="34">
                    <a:moveTo>
                      <a:pt x="1" y="12"/>
                    </a:moveTo>
                    <a:cubicBezTo>
                      <a:pt x="7" y="15"/>
                      <a:pt x="14" y="17"/>
                      <a:pt x="21" y="20"/>
                    </a:cubicBezTo>
                    <a:cubicBezTo>
                      <a:pt x="20" y="10"/>
                      <a:pt x="17" y="0"/>
                      <a:pt x="32" y="10"/>
                    </a:cubicBezTo>
                    <a:cubicBezTo>
                      <a:pt x="47" y="20"/>
                      <a:pt x="64" y="22"/>
                      <a:pt x="81" y="19"/>
                    </a:cubicBezTo>
                    <a:cubicBezTo>
                      <a:pt x="86" y="19"/>
                      <a:pt x="89" y="18"/>
                      <a:pt x="89" y="24"/>
                    </a:cubicBezTo>
                    <a:cubicBezTo>
                      <a:pt x="60" y="34"/>
                      <a:pt x="31" y="27"/>
                      <a:pt x="1" y="24"/>
                    </a:cubicBezTo>
                    <a:cubicBezTo>
                      <a:pt x="1" y="24"/>
                      <a:pt x="0" y="23"/>
                      <a:pt x="0" y="22"/>
                    </a:cubicBezTo>
                    <a:cubicBezTo>
                      <a:pt x="0" y="21"/>
                      <a:pt x="1" y="21"/>
                      <a:pt x="1" y="20"/>
                    </a:cubicBezTo>
                    <a:cubicBezTo>
                      <a:pt x="1" y="17"/>
                      <a:pt x="1" y="15"/>
                      <a:pt x="1" y="12"/>
                    </a:cubicBezTo>
                    <a:close/>
                  </a:path>
                </a:pathLst>
              </a:custGeom>
              <a:solidFill>
                <a:srgbClr val="B7D5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6" name="Freeform 776">
                <a:extLst>
                  <a:ext uri="{FF2B5EF4-FFF2-40B4-BE49-F238E27FC236}">
                    <a16:creationId xmlns:a16="http://schemas.microsoft.com/office/drawing/2014/main" id="{A0FF3C5E-436D-478E-9FDE-353CFBA0907F}"/>
                  </a:ext>
                </a:extLst>
              </p:cNvPr>
              <p:cNvSpPr>
                <a:spLocks/>
              </p:cNvSpPr>
              <p:nvPr/>
            </p:nvSpPr>
            <p:spPr bwMode="auto">
              <a:xfrm>
                <a:off x="620" y="3271"/>
                <a:ext cx="78" cy="21"/>
              </a:xfrm>
              <a:custGeom>
                <a:avLst/>
                <a:gdLst>
                  <a:gd name="T0" fmla="*/ 0 w 69"/>
                  <a:gd name="T1" fmla="*/ 5 h 19"/>
                  <a:gd name="T2" fmla="*/ 62 w 69"/>
                  <a:gd name="T3" fmla="*/ 3 h 19"/>
                  <a:gd name="T4" fmla="*/ 68 w 69"/>
                  <a:gd name="T5" fmla="*/ 13 h 19"/>
                  <a:gd name="T6" fmla="*/ 0 w 69"/>
                  <a:gd name="T7" fmla="*/ 5 h 19"/>
                </a:gdLst>
                <a:ahLst/>
                <a:cxnLst>
                  <a:cxn ang="0">
                    <a:pos x="T0" y="T1"/>
                  </a:cxn>
                  <a:cxn ang="0">
                    <a:pos x="T2" y="T3"/>
                  </a:cxn>
                  <a:cxn ang="0">
                    <a:pos x="T4" y="T5"/>
                  </a:cxn>
                  <a:cxn ang="0">
                    <a:pos x="T6" y="T7"/>
                  </a:cxn>
                </a:cxnLst>
                <a:rect l="0" t="0" r="r" b="b"/>
                <a:pathLst>
                  <a:path w="69" h="19">
                    <a:moveTo>
                      <a:pt x="0" y="5"/>
                    </a:moveTo>
                    <a:cubicBezTo>
                      <a:pt x="21" y="0"/>
                      <a:pt x="42" y="7"/>
                      <a:pt x="62" y="3"/>
                    </a:cubicBezTo>
                    <a:cubicBezTo>
                      <a:pt x="69" y="1"/>
                      <a:pt x="67" y="9"/>
                      <a:pt x="68" y="13"/>
                    </a:cubicBezTo>
                    <a:cubicBezTo>
                      <a:pt x="46" y="9"/>
                      <a:pt x="21" y="19"/>
                      <a:pt x="0" y="5"/>
                    </a:cubicBezTo>
                    <a:close/>
                  </a:path>
                </a:pathLst>
              </a:custGeom>
              <a:solidFill>
                <a:srgbClr val="B7D5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7" name="Freeform 777">
                <a:extLst>
                  <a:ext uri="{FF2B5EF4-FFF2-40B4-BE49-F238E27FC236}">
                    <a16:creationId xmlns:a16="http://schemas.microsoft.com/office/drawing/2014/main" id="{882632B1-FDF9-4B04-8B2F-4FAEFD75F210}"/>
                  </a:ext>
                </a:extLst>
              </p:cNvPr>
              <p:cNvSpPr>
                <a:spLocks/>
              </p:cNvSpPr>
              <p:nvPr/>
            </p:nvSpPr>
            <p:spPr bwMode="auto">
              <a:xfrm>
                <a:off x="825" y="3270"/>
                <a:ext cx="42" cy="24"/>
              </a:xfrm>
              <a:custGeom>
                <a:avLst/>
                <a:gdLst>
                  <a:gd name="T0" fmla="*/ 37 w 37"/>
                  <a:gd name="T1" fmla="*/ 3 h 22"/>
                  <a:gd name="T2" fmla="*/ 37 w 37"/>
                  <a:gd name="T3" fmla="*/ 22 h 22"/>
                  <a:gd name="T4" fmla="*/ 25 w 37"/>
                  <a:gd name="T5" fmla="*/ 16 h 22"/>
                  <a:gd name="T6" fmla="*/ 0 w 37"/>
                  <a:gd name="T7" fmla="*/ 11 h 22"/>
                  <a:gd name="T8" fmla="*/ 33 w 37"/>
                  <a:gd name="T9" fmla="*/ 3 h 22"/>
                  <a:gd name="T10" fmla="*/ 34 w 37"/>
                  <a:gd name="T11" fmla="*/ 2 h 22"/>
                  <a:gd name="T12" fmla="*/ 37 w 37"/>
                  <a:gd name="T13" fmla="*/ 3 h 22"/>
                </a:gdLst>
                <a:ahLst/>
                <a:cxnLst>
                  <a:cxn ang="0">
                    <a:pos x="T0" y="T1"/>
                  </a:cxn>
                  <a:cxn ang="0">
                    <a:pos x="T2" y="T3"/>
                  </a:cxn>
                  <a:cxn ang="0">
                    <a:pos x="T4" y="T5"/>
                  </a:cxn>
                  <a:cxn ang="0">
                    <a:pos x="T6" y="T7"/>
                  </a:cxn>
                  <a:cxn ang="0">
                    <a:pos x="T8" y="T9"/>
                  </a:cxn>
                  <a:cxn ang="0">
                    <a:pos x="T10" y="T11"/>
                  </a:cxn>
                  <a:cxn ang="0">
                    <a:pos x="T12" y="T13"/>
                  </a:cxn>
                </a:cxnLst>
                <a:rect l="0" t="0" r="r" b="b"/>
                <a:pathLst>
                  <a:path w="37" h="22">
                    <a:moveTo>
                      <a:pt x="37" y="3"/>
                    </a:moveTo>
                    <a:cubicBezTo>
                      <a:pt x="37" y="9"/>
                      <a:pt x="37" y="16"/>
                      <a:pt x="37" y="22"/>
                    </a:cubicBezTo>
                    <a:cubicBezTo>
                      <a:pt x="34" y="18"/>
                      <a:pt x="32" y="13"/>
                      <a:pt x="25" y="16"/>
                    </a:cubicBezTo>
                    <a:cubicBezTo>
                      <a:pt x="18" y="19"/>
                      <a:pt x="11" y="19"/>
                      <a:pt x="0" y="11"/>
                    </a:cubicBezTo>
                    <a:cubicBezTo>
                      <a:pt x="16" y="14"/>
                      <a:pt x="24" y="8"/>
                      <a:pt x="33" y="3"/>
                    </a:cubicBezTo>
                    <a:cubicBezTo>
                      <a:pt x="33" y="3"/>
                      <a:pt x="34" y="2"/>
                      <a:pt x="34" y="2"/>
                    </a:cubicBezTo>
                    <a:cubicBezTo>
                      <a:pt x="36" y="0"/>
                      <a:pt x="37" y="1"/>
                      <a:pt x="37" y="3"/>
                    </a:cubicBezTo>
                    <a:close/>
                  </a:path>
                </a:pathLst>
              </a:custGeom>
              <a:solidFill>
                <a:srgbClr val="90C2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8" name="Freeform 778">
                <a:extLst>
                  <a:ext uri="{FF2B5EF4-FFF2-40B4-BE49-F238E27FC236}">
                    <a16:creationId xmlns:a16="http://schemas.microsoft.com/office/drawing/2014/main" id="{BEE78CA4-0BF3-4285-B493-172AB70F994C}"/>
                  </a:ext>
                </a:extLst>
              </p:cNvPr>
              <p:cNvSpPr>
                <a:spLocks/>
              </p:cNvSpPr>
              <p:nvPr/>
            </p:nvSpPr>
            <p:spPr bwMode="auto">
              <a:xfrm>
                <a:off x="472" y="3270"/>
                <a:ext cx="49" cy="13"/>
              </a:xfrm>
              <a:custGeom>
                <a:avLst/>
                <a:gdLst>
                  <a:gd name="T0" fmla="*/ 0 w 44"/>
                  <a:gd name="T1" fmla="*/ 6 h 12"/>
                  <a:gd name="T2" fmla="*/ 16 w 44"/>
                  <a:gd name="T3" fmla="*/ 6 h 12"/>
                  <a:gd name="T4" fmla="*/ 44 w 44"/>
                  <a:gd name="T5" fmla="*/ 6 h 12"/>
                  <a:gd name="T6" fmla="*/ 44 w 44"/>
                  <a:gd name="T7" fmla="*/ 6 h 12"/>
                  <a:gd name="T8" fmla="*/ 0 w 44"/>
                  <a:gd name="T9" fmla="*/ 6 h 12"/>
                </a:gdLst>
                <a:ahLst/>
                <a:cxnLst>
                  <a:cxn ang="0">
                    <a:pos x="T0" y="T1"/>
                  </a:cxn>
                  <a:cxn ang="0">
                    <a:pos x="T2" y="T3"/>
                  </a:cxn>
                  <a:cxn ang="0">
                    <a:pos x="T4" y="T5"/>
                  </a:cxn>
                  <a:cxn ang="0">
                    <a:pos x="T6" y="T7"/>
                  </a:cxn>
                  <a:cxn ang="0">
                    <a:pos x="T8" y="T9"/>
                  </a:cxn>
                </a:cxnLst>
                <a:rect l="0" t="0" r="r" b="b"/>
                <a:pathLst>
                  <a:path w="44" h="12">
                    <a:moveTo>
                      <a:pt x="0" y="6"/>
                    </a:moveTo>
                    <a:cubicBezTo>
                      <a:pt x="5" y="6"/>
                      <a:pt x="11" y="6"/>
                      <a:pt x="16" y="6"/>
                    </a:cubicBezTo>
                    <a:cubicBezTo>
                      <a:pt x="25" y="0"/>
                      <a:pt x="35" y="4"/>
                      <a:pt x="44" y="6"/>
                    </a:cubicBezTo>
                    <a:cubicBezTo>
                      <a:pt x="44" y="6"/>
                      <a:pt x="44" y="6"/>
                      <a:pt x="44" y="6"/>
                    </a:cubicBezTo>
                    <a:cubicBezTo>
                      <a:pt x="29" y="12"/>
                      <a:pt x="15" y="12"/>
                      <a:pt x="0" y="6"/>
                    </a:cubicBezTo>
                    <a:close/>
                  </a:path>
                </a:pathLst>
              </a:custGeom>
              <a:solidFill>
                <a:srgbClr val="B7D5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9" name="Freeform 779">
                <a:extLst>
                  <a:ext uri="{FF2B5EF4-FFF2-40B4-BE49-F238E27FC236}">
                    <a16:creationId xmlns:a16="http://schemas.microsoft.com/office/drawing/2014/main" id="{0716EA05-3D00-46CE-B23F-3FE1C9CB5019}"/>
                  </a:ext>
                </a:extLst>
              </p:cNvPr>
              <p:cNvSpPr>
                <a:spLocks/>
              </p:cNvSpPr>
              <p:nvPr/>
            </p:nvSpPr>
            <p:spPr bwMode="auto">
              <a:xfrm>
                <a:off x="936" y="614"/>
                <a:ext cx="194" cy="214"/>
              </a:xfrm>
              <a:custGeom>
                <a:avLst/>
                <a:gdLst>
                  <a:gd name="T0" fmla="*/ 19 w 172"/>
                  <a:gd name="T1" fmla="*/ 10 h 191"/>
                  <a:gd name="T2" fmla="*/ 108 w 172"/>
                  <a:gd name="T3" fmla="*/ 106 h 191"/>
                  <a:gd name="T4" fmla="*/ 171 w 172"/>
                  <a:gd name="T5" fmla="*/ 186 h 191"/>
                  <a:gd name="T6" fmla="*/ 167 w 172"/>
                  <a:gd name="T7" fmla="*/ 190 h 191"/>
                  <a:gd name="T8" fmla="*/ 28 w 172"/>
                  <a:gd name="T9" fmla="*/ 43 h 191"/>
                  <a:gd name="T10" fmla="*/ 18 w 172"/>
                  <a:gd name="T11" fmla="*/ 20 h 191"/>
                  <a:gd name="T12" fmla="*/ 0 w 172"/>
                  <a:gd name="T13" fmla="*/ 4 h 191"/>
                  <a:gd name="T14" fmla="*/ 19 w 172"/>
                  <a:gd name="T15" fmla="*/ 10 h 19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2" h="191">
                    <a:moveTo>
                      <a:pt x="19" y="10"/>
                    </a:moveTo>
                    <a:cubicBezTo>
                      <a:pt x="40" y="50"/>
                      <a:pt x="74" y="78"/>
                      <a:pt x="108" y="106"/>
                    </a:cubicBezTo>
                    <a:cubicBezTo>
                      <a:pt x="134" y="128"/>
                      <a:pt x="153" y="157"/>
                      <a:pt x="171" y="186"/>
                    </a:cubicBezTo>
                    <a:cubicBezTo>
                      <a:pt x="172" y="190"/>
                      <a:pt x="171" y="191"/>
                      <a:pt x="167" y="190"/>
                    </a:cubicBezTo>
                    <a:cubicBezTo>
                      <a:pt x="133" y="130"/>
                      <a:pt x="76" y="91"/>
                      <a:pt x="28" y="43"/>
                    </a:cubicBezTo>
                    <a:cubicBezTo>
                      <a:pt x="23" y="38"/>
                      <a:pt x="4" y="35"/>
                      <a:pt x="18" y="20"/>
                    </a:cubicBezTo>
                    <a:cubicBezTo>
                      <a:pt x="13" y="15"/>
                      <a:pt x="7" y="10"/>
                      <a:pt x="0" y="4"/>
                    </a:cubicBezTo>
                    <a:cubicBezTo>
                      <a:pt x="11" y="0"/>
                      <a:pt x="13" y="10"/>
                      <a:pt x="19" y="10"/>
                    </a:cubicBezTo>
                    <a:close/>
                  </a:path>
                </a:pathLst>
              </a:custGeom>
              <a:solidFill>
                <a:srgbClr val="7C5D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0" name="Freeform 780">
                <a:extLst>
                  <a:ext uri="{FF2B5EF4-FFF2-40B4-BE49-F238E27FC236}">
                    <a16:creationId xmlns:a16="http://schemas.microsoft.com/office/drawing/2014/main" id="{375111EF-E18F-4B7F-9AFE-9FCFCF5D0B62}"/>
                  </a:ext>
                </a:extLst>
              </p:cNvPr>
              <p:cNvSpPr>
                <a:spLocks/>
              </p:cNvSpPr>
              <p:nvPr/>
            </p:nvSpPr>
            <p:spPr bwMode="auto">
              <a:xfrm>
                <a:off x="780" y="612"/>
                <a:ext cx="189" cy="164"/>
              </a:xfrm>
              <a:custGeom>
                <a:avLst/>
                <a:gdLst>
                  <a:gd name="T0" fmla="*/ 4 w 168"/>
                  <a:gd name="T1" fmla="*/ 0 h 146"/>
                  <a:gd name="T2" fmla="*/ 98 w 168"/>
                  <a:gd name="T3" fmla="*/ 73 h 146"/>
                  <a:gd name="T4" fmla="*/ 78 w 168"/>
                  <a:gd name="T5" fmla="*/ 43 h 146"/>
                  <a:gd name="T6" fmla="*/ 168 w 168"/>
                  <a:gd name="T7" fmla="*/ 146 h 146"/>
                  <a:gd name="T8" fmla="*/ 129 w 168"/>
                  <a:gd name="T9" fmla="*/ 104 h 146"/>
                  <a:gd name="T10" fmla="*/ 96 w 168"/>
                  <a:gd name="T11" fmla="*/ 81 h 146"/>
                  <a:gd name="T12" fmla="*/ 59 w 168"/>
                  <a:gd name="T13" fmla="*/ 56 h 146"/>
                  <a:gd name="T14" fmla="*/ 0 w 168"/>
                  <a:gd name="T15" fmla="*/ 4 h 146"/>
                  <a:gd name="T16" fmla="*/ 4 w 168"/>
                  <a:gd name="T17" fmla="*/ 0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8" h="146">
                    <a:moveTo>
                      <a:pt x="4" y="0"/>
                    </a:moveTo>
                    <a:cubicBezTo>
                      <a:pt x="36" y="22"/>
                      <a:pt x="59" y="55"/>
                      <a:pt x="98" y="73"/>
                    </a:cubicBezTo>
                    <a:cubicBezTo>
                      <a:pt x="93" y="61"/>
                      <a:pt x="79" y="57"/>
                      <a:pt x="78" y="43"/>
                    </a:cubicBezTo>
                    <a:cubicBezTo>
                      <a:pt x="112" y="76"/>
                      <a:pt x="145" y="107"/>
                      <a:pt x="168" y="146"/>
                    </a:cubicBezTo>
                    <a:cubicBezTo>
                      <a:pt x="155" y="132"/>
                      <a:pt x="143" y="116"/>
                      <a:pt x="129" y="104"/>
                    </a:cubicBezTo>
                    <a:cubicBezTo>
                      <a:pt x="120" y="95"/>
                      <a:pt x="117" y="79"/>
                      <a:pt x="96" y="81"/>
                    </a:cubicBezTo>
                    <a:cubicBezTo>
                      <a:pt x="84" y="82"/>
                      <a:pt x="71" y="65"/>
                      <a:pt x="59" y="56"/>
                    </a:cubicBezTo>
                    <a:cubicBezTo>
                      <a:pt x="39" y="39"/>
                      <a:pt x="20" y="21"/>
                      <a:pt x="0" y="4"/>
                    </a:cubicBezTo>
                    <a:cubicBezTo>
                      <a:pt x="2" y="3"/>
                      <a:pt x="3" y="1"/>
                      <a:pt x="4" y="0"/>
                    </a:cubicBezTo>
                    <a:close/>
                  </a:path>
                </a:pathLst>
              </a:custGeom>
              <a:solidFill>
                <a:srgbClr val="7053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1" name="Freeform 781">
                <a:extLst>
                  <a:ext uri="{FF2B5EF4-FFF2-40B4-BE49-F238E27FC236}">
                    <a16:creationId xmlns:a16="http://schemas.microsoft.com/office/drawing/2014/main" id="{AAA24572-8E88-4429-B2E7-19ABCCCEAAB5}"/>
                  </a:ext>
                </a:extLst>
              </p:cNvPr>
              <p:cNvSpPr>
                <a:spLocks/>
              </p:cNvSpPr>
              <p:nvPr/>
            </p:nvSpPr>
            <p:spPr bwMode="auto">
              <a:xfrm>
                <a:off x="953" y="717"/>
                <a:ext cx="150" cy="208"/>
              </a:xfrm>
              <a:custGeom>
                <a:avLst/>
                <a:gdLst>
                  <a:gd name="T0" fmla="*/ 0 w 133"/>
                  <a:gd name="T1" fmla="*/ 6 h 185"/>
                  <a:gd name="T2" fmla="*/ 0 w 133"/>
                  <a:gd name="T3" fmla="*/ 0 h 185"/>
                  <a:gd name="T4" fmla="*/ 82 w 133"/>
                  <a:gd name="T5" fmla="*/ 89 h 185"/>
                  <a:gd name="T6" fmla="*/ 131 w 133"/>
                  <a:gd name="T7" fmla="*/ 175 h 185"/>
                  <a:gd name="T8" fmla="*/ 130 w 133"/>
                  <a:gd name="T9" fmla="*/ 185 h 185"/>
                  <a:gd name="T10" fmla="*/ 108 w 133"/>
                  <a:gd name="T11" fmla="*/ 140 h 185"/>
                  <a:gd name="T12" fmla="*/ 68 w 133"/>
                  <a:gd name="T13" fmla="*/ 84 h 185"/>
                  <a:gd name="T14" fmla="*/ 0 w 133"/>
                  <a:gd name="T15" fmla="*/ 6 h 18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3" h="185">
                    <a:moveTo>
                      <a:pt x="0" y="6"/>
                    </a:moveTo>
                    <a:cubicBezTo>
                      <a:pt x="0" y="4"/>
                      <a:pt x="0" y="2"/>
                      <a:pt x="0" y="0"/>
                    </a:cubicBezTo>
                    <a:cubicBezTo>
                      <a:pt x="32" y="25"/>
                      <a:pt x="52" y="62"/>
                      <a:pt x="82" y="89"/>
                    </a:cubicBezTo>
                    <a:cubicBezTo>
                      <a:pt x="108" y="113"/>
                      <a:pt x="115" y="146"/>
                      <a:pt x="131" y="175"/>
                    </a:cubicBezTo>
                    <a:cubicBezTo>
                      <a:pt x="132" y="178"/>
                      <a:pt x="133" y="182"/>
                      <a:pt x="130" y="185"/>
                    </a:cubicBezTo>
                    <a:cubicBezTo>
                      <a:pt x="122" y="170"/>
                      <a:pt x="114" y="155"/>
                      <a:pt x="108" y="140"/>
                    </a:cubicBezTo>
                    <a:cubicBezTo>
                      <a:pt x="98" y="118"/>
                      <a:pt x="83" y="101"/>
                      <a:pt x="68" y="84"/>
                    </a:cubicBezTo>
                    <a:cubicBezTo>
                      <a:pt x="46" y="57"/>
                      <a:pt x="23" y="32"/>
                      <a:pt x="0" y="6"/>
                    </a:cubicBezTo>
                    <a:close/>
                  </a:path>
                </a:pathLst>
              </a:custGeom>
              <a:solidFill>
                <a:srgbClr val="57402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2" name="Freeform 782">
                <a:extLst>
                  <a:ext uri="{FF2B5EF4-FFF2-40B4-BE49-F238E27FC236}">
                    <a16:creationId xmlns:a16="http://schemas.microsoft.com/office/drawing/2014/main" id="{F1222AA5-46BE-4D68-BD61-2A641EDBF484}"/>
                  </a:ext>
                </a:extLst>
              </p:cNvPr>
              <p:cNvSpPr>
                <a:spLocks/>
              </p:cNvSpPr>
              <p:nvPr/>
            </p:nvSpPr>
            <p:spPr bwMode="auto">
              <a:xfrm>
                <a:off x="959" y="675"/>
                <a:ext cx="167" cy="187"/>
              </a:xfrm>
              <a:custGeom>
                <a:avLst/>
                <a:gdLst>
                  <a:gd name="T0" fmla="*/ 0 w 149"/>
                  <a:gd name="T1" fmla="*/ 0 h 167"/>
                  <a:gd name="T2" fmla="*/ 149 w 149"/>
                  <a:gd name="T3" fmla="*/ 167 h 167"/>
                  <a:gd name="T4" fmla="*/ 0 w 149"/>
                  <a:gd name="T5" fmla="*/ 0 h 167"/>
                </a:gdLst>
                <a:ahLst/>
                <a:cxnLst>
                  <a:cxn ang="0">
                    <a:pos x="T0" y="T1"/>
                  </a:cxn>
                  <a:cxn ang="0">
                    <a:pos x="T2" y="T3"/>
                  </a:cxn>
                  <a:cxn ang="0">
                    <a:pos x="T4" y="T5"/>
                  </a:cxn>
                </a:cxnLst>
                <a:rect l="0" t="0" r="r" b="b"/>
                <a:pathLst>
                  <a:path w="149" h="167">
                    <a:moveTo>
                      <a:pt x="0" y="0"/>
                    </a:moveTo>
                    <a:cubicBezTo>
                      <a:pt x="63" y="44"/>
                      <a:pt x="110" y="102"/>
                      <a:pt x="149" y="167"/>
                    </a:cubicBezTo>
                    <a:cubicBezTo>
                      <a:pt x="104" y="107"/>
                      <a:pt x="59" y="47"/>
                      <a:pt x="0" y="0"/>
                    </a:cubicBezTo>
                    <a:close/>
                  </a:path>
                </a:pathLst>
              </a:custGeom>
              <a:solidFill>
                <a:srgbClr val="5E433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3" name="Freeform 783">
                <a:extLst>
                  <a:ext uri="{FF2B5EF4-FFF2-40B4-BE49-F238E27FC236}">
                    <a16:creationId xmlns:a16="http://schemas.microsoft.com/office/drawing/2014/main" id="{6DE51451-9204-4037-9DBA-6B7A7E099D2F}"/>
                  </a:ext>
                </a:extLst>
              </p:cNvPr>
              <p:cNvSpPr>
                <a:spLocks/>
              </p:cNvSpPr>
              <p:nvPr/>
            </p:nvSpPr>
            <p:spPr bwMode="auto">
              <a:xfrm>
                <a:off x="1116" y="823"/>
                <a:ext cx="45" cy="54"/>
              </a:xfrm>
              <a:custGeom>
                <a:avLst/>
                <a:gdLst>
                  <a:gd name="T0" fmla="*/ 7 w 40"/>
                  <a:gd name="T1" fmla="*/ 4 h 48"/>
                  <a:gd name="T2" fmla="*/ 11 w 40"/>
                  <a:gd name="T3" fmla="*/ 0 h 48"/>
                  <a:gd name="T4" fmla="*/ 35 w 40"/>
                  <a:gd name="T5" fmla="*/ 48 h 48"/>
                  <a:gd name="T6" fmla="*/ 21 w 40"/>
                  <a:gd name="T7" fmla="*/ 36 h 48"/>
                  <a:gd name="T8" fmla="*/ 7 w 40"/>
                  <a:gd name="T9" fmla="*/ 4 h 48"/>
                </a:gdLst>
                <a:ahLst/>
                <a:cxnLst>
                  <a:cxn ang="0">
                    <a:pos x="T0" y="T1"/>
                  </a:cxn>
                  <a:cxn ang="0">
                    <a:pos x="T2" y="T3"/>
                  </a:cxn>
                  <a:cxn ang="0">
                    <a:pos x="T4" y="T5"/>
                  </a:cxn>
                  <a:cxn ang="0">
                    <a:pos x="T6" y="T7"/>
                  </a:cxn>
                  <a:cxn ang="0">
                    <a:pos x="T8" y="T9"/>
                  </a:cxn>
                </a:cxnLst>
                <a:rect l="0" t="0" r="r" b="b"/>
                <a:pathLst>
                  <a:path w="40" h="48">
                    <a:moveTo>
                      <a:pt x="7" y="4"/>
                    </a:moveTo>
                    <a:cubicBezTo>
                      <a:pt x="8" y="3"/>
                      <a:pt x="10" y="1"/>
                      <a:pt x="11" y="0"/>
                    </a:cubicBezTo>
                    <a:cubicBezTo>
                      <a:pt x="22" y="15"/>
                      <a:pt x="40" y="26"/>
                      <a:pt x="35" y="48"/>
                    </a:cubicBezTo>
                    <a:cubicBezTo>
                      <a:pt x="30" y="44"/>
                      <a:pt x="29" y="36"/>
                      <a:pt x="21" y="36"/>
                    </a:cubicBezTo>
                    <a:cubicBezTo>
                      <a:pt x="16" y="25"/>
                      <a:pt x="0" y="19"/>
                      <a:pt x="7" y="4"/>
                    </a:cubicBezTo>
                    <a:close/>
                  </a:path>
                </a:pathLst>
              </a:custGeom>
              <a:solidFill>
                <a:srgbClr val="9D7D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4" name="Freeform 784">
                <a:extLst>
                  <a:ext uri="{FF2B5EF4-FFF2-40B4-BE49-F238E27FC236}">
                    <a16:creationId xmlns:a16="http://schemas.microsoft.com/office/drawing/2014/main" id="{AC6902FB-3E26-47CE-B146-BA6FA2057CFC}"/>
                  </a:ext>
                </a:extLst>
              </p:cNvPr>
              <p:cNvSpPr>
                <a:spLocks/>
              </p:cNvSpPr>
              <p:nvPr/>
            </p:nvSpPr>
            <p:spPr bwMode="auto">
              <a:xfrm>
                <a:off x="910" y="641"/>
                <a:ext cx="41" cy="45"/>
              </a:xfrm>
              <a:custGeom>
                <a:avLst/>
                <a:gdLst>
                  <a:gd name="T0" fmla="*/ 33 w 36"/>
                  <a:gd name="T1" fmla="*/ 39 h 40"/>
                  <a:gd name="T2" fmla="*/ 1 w 36"/>
                  <a:gd name="T3" fmla="*/ 3 h 40"/>
                  <a:gd name="T4" fmla="*/ 4 w 36"/>
                  <a:gd name="T5" fmla="*/ 1 h 40"/>
                  <a:gd name="T6" fmla="*/ 35 w 36"/>
                  <a:gd name="T7" fmla="*/ 37 h 40"/>
                  <a:gd name="T8" fmla="*/ 33 w 36"/>
                  <a:gd name="T9" fmla="*/ 39 h 40"/>
                </a:gdLst>
                <a:ahLst/>
                <a:cxnLst>
                  <a:cxn ang="0">
                    <a:pos x="T0" y="T1"/>
                  </a:cxn>
                  <a:cxn ang="0">
                    <a:pos x="T2" y="T3"/>
                  </a:cxn>
                  <a:cxn ang="0">
                    <a:pos x="T4" y="T5"/>
                  </a:cxn>
                  <a:cxn ang="0">
                    <a:pos x="T6" y="T7"/>
                  </a:cxn>
                  <a:cxn ang="0">
                    <a:pos x="T8" y="T9"/>
                  </a:cxn>
                </a:cxnLst>
                <a:rect l="0" t="0" r="r" b="b"/>
                <a:pathLst>
                  <a:path w="36" h="40">
                    <a:moveTo>
                      <a:pt x="33" y="39"/>
                    </a:moveTo>
                    <a:cubicBezTo>
                      <a:pt x="21" y="28"/>
                      <a:pt x="9" y="18"/>
                      <a:pt x="1" y="3"/>
                    </a:cubicBezTo>
                    <a:cubicBezTo>
                      <a:pt x="0" y="1"/>
                      <a:pt x="1" y="0"/>
                      <a:pt x="4" y="1"/>
                    </a:cubicBezTo>
                    <a:cubicBezTo>
                      <a:pt x="14" y="13"/>
                      <a:pt x="25" y="25"/>
                      <a:pt x="35" y="37"/>
                    </a:cubicBezTo>
                    <a:cubicBezTo>
                      <a:pt x="36" y="39"/>
                      <a:pt x="35" y="40"/>
                      <a:pt x="33" y="39"/>
                    </a:cubicBezTo>
                    <a:close/>
                  </a:path>
                </a:pathLst>
              </a:custGeom>
              <a:solidFill>
                <a:srgbClr val="6950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5" name="Freeform 785">
                <a:extLst>
                  <a:ext uri="{FF2B5EF4-FFF2-40B4-BE49-F238E27FC236}">
                    <a16:creationId xmlns:a16="http://schemas.microsoft.com/office/drawing/2014/main" id="{8AF69AA9-5C6A-4EEA-832A-DC09EB430161}"/>
                  </a:ext>
                </a:extLst>
              </p:cNvPr>
              <p:cNvSpPr>
                <a:spLocks/>
              </p:cNvSpPr>
              <p:nvPr/>
            </p:nvSpPr>
            <p:spPr bwMode="auto">
              <a:xfrm>
                <a:off x="891" y="617"/>
                <a:ext cx="24" cy="27"/>
              </a:xfrm>
              <a:custGeom>
                <a:avLst/>
                <a:gdLst>
                  <a:gd name="T0" fmla="*/ 18 w 21"/>
                  <a:gd name="T1" fmla="*/ 24 h 24"/>
                  <a:gd name="T2" fmla="*/ 0 w 21"/>
                  <a:gd name="T3" fmla="*/ 0 h 24"/>
                  <a:gd name="T4" fmla="*/ 21 w 21"/>
                  <a:gd name="T5" fmla="*/ 22 h 24"/>
                  <a:gd name="T6" fmla="*/ 18 w 21"/>
                  <a:gd name="T7" fmla="*/ 24 h 24"/>
                </a:gdLst>
                <a:ahLst/>
                <a:cxnLst>
                  <a:cxn ang="0">
                    <a:pos x="T0" y="T1"/>
                  </a:cxn>
                  <a:cxn ang="0">
                    <a:pos x="T2" y="T3"/>
                  </a:cxn>
                  <a:cxn ang="0">
                    <a:pos x="T4" y="T5"/>
                  </a:cxn>
                  <a:cxn ang="0">
                    <a:pos x="T6" y="T7"/>
                  </a:cxn>
                </a:cxnLst>
                <a:rect l="0" t="0" r="r" b="b"/>
                <a:pathLst>
                  <a:path w="21" h="24">
                    <a:moveTo>
                      <a:pt x="18" y="24"/>
                    </a:moveTo>
                    <a:cubicBezTo>
                      <a:pt x="10" y="17"/>
                      <a:pt x="3" y="10"/>
                      <a:pt x="0" y="0"/>
                    </a:cubicBezTo>
                    <a:cubicBezTo>
                      <a:pt x="9" y="5"/>
                      <a:pt x="15" y="13"/>
                      <a:pt x="21" y="22"/>
                    </a:cubicBezTo>
                    <a:cubicBezTo>
                      <a:pt x="20" y="23"/>
                      <a:pt x="19" y="23"/>
                      <a:pt x="18" y="24"/>
                    </a:cubicBezTo>
                    <a:close/>
                  </a:path>
                </a:pathLst>
              </a:custGeom>
              <a:solidFill>
                <a:srgbClr val="654B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6" name="Freeform 786">
                <a:extLst>
                  <a:ext uri="{FF2B5EF4-FFF2-40B4-BE49-F238E27FC236}">
                    <a16:creationId xmlns:a16="http://schemas.microsoft.com/office/drawing/2014/main" id="{2E0AFF31-8FCC-4314-908E-725E9236929D}"/>
                  </a:ext>
                </a:extLst>
              </p:cNvPr>
              <p:cNvSpPr>
                <a:spLocks/>
              </p:cNvSpPr>
              <p:nvPr/>
            </p:nvSpPr>
            <p:spPr bwMode="auto">
              <a:xfrm>
                <a:off x="947" y="682"/>
                <a:ext cx="25" cy="30"/>
              </a:xfrm>
              <a:custGeom>
                <a:avLst/>
                <a:gdLst>
                  <a:gd name="T0" fmla="*/ 2 w 22"/>
                  <a:gd name="T1" fmla="*/ 0 h 26"/>
                  <a:gd name="T2" fmla="*/ 22 w 22"/>
                  <a:gd name="T3" fmla="*/ 26 h 26"/>
                  <a:gd name="T4" fmla="*/ 0 w 22"/>
                  <a:gd name="T5" fmla="*/ 2 h 26"/>
                  <a:gd name="T6" fmla="*/ 2 w 22"/>
                  <a:gd name="T7" fmla="*/ 0 h 26"/>
                </a:gdLst>
                <a:ahLst/>
                <a:cxnLst>
                  <a:cxn ang="0">
                    <a:pos x="T0" y="T1"/>
                  </a:cxn>
                  <a:cxn ang="0">
                    <a:pos x="T2" y="T3"/>
                  </a:cxn>
                  <a:cxn ang="0">
                    <a:pos x="T4" y="T5"/>
                  </a:cxn>
                  <a:cxn ang="0">
                    <a:pos x="T6" y="T7"/>
                  </a:cxn>
                </a:cxnLst>
                <a:rect l="0" t="0" r="r" b="b"/>
                <a:pathLst>
                  <a:path w="22" h="26">
                    <a:moveTo>
                      <a:pt x="2" y="0"/>
                    </a:moveTo>
                    <a:cubicBezTo>
                      <a:pt x="9" y="6"/>
                      <a:pt x="17" y="12"/>
                      <a:pt x="22" y="26"/>
                    </a:cubicBezTo>
                    <a:cubicBezTo>
                      <a:pt x="10" y="18"/>
                      <a:pt x="5" y="10"/>
                      <a:pt x="0" y="2"/>
                    </a:cubicBezTo>
                    <a:cubicBezTo>
                      <a:pt x="1" y="1"/>
                      <a:pt x="1" y="0"/>
                      <a:pt x="2" y="0"/>
                    </a:cubicBezTo>
                    <a:close/>
                  </a:path>
                </a:pathLst>
              </a:custGeom>
              <a:solidFill>
                <a:srgbClr val="6950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7" name="Freeform 787">
                <a:extLst>
                  <a:ext uri="{FF2B5EF4-FFF2-40B4-BE49-F238E27FC236}">
                    <a16:creationId xmlns:a16="http://schemas.microsoft.com/office/drawing/2014/main" id="{91430E90-4D2F-4EE9-9FB4-9C4BEABB8928}"/>
                  </a:ext>
                </a:extLst>
              </p:cNvPr>
              <p:cNvSpPr>
                <a:spLocks/>
              </p:cNvSpPr>
              <p:nvPr/>
            </p:nvSpPr>
            <p:spPr bwMode="auto">
              <a:xfrm>
                <a:off x="1788" y="539"/>
                <a:ext cx="84" cy="337"/>
              </a:xfrm>
              <a:custGeom>
                <a:avLst/>
                <a:gdLst>
                  <a:gd name="T0" fmla="*/ 68 w 75"/>
                  <a:gd name="T1" fmla="*/ 0 h 300"/>
                  <a:gd name="T2" fmla="*/ 72 w 75"/>
                  <a:gd name="T3" fmla="*/ 1 h 300"/>
                  <a:gd name="T4" fmla="*/ 73 w 75"/>
                  <a:gd name="T5" fmla="*/ 29 h 300"/>
                  <a:gd name="T6" fmla="*/ 41 w 75"/>
                  <a:gd name="T7" fmla="*/ 142 h 300"/>
                  <a:gd name="T8" fmla="*/ 21 w 75"/>
                  <a:gd name="T9" fmla="*/ 213 h 300"/>
                  <a:gd name="T10" fmla="*/ 9 w 75"/>
                  <a:gd name="T11" fmla="*/ 279 h 300"/>
                  <a:gd name="T12" fmla="*/ 2 w 75"/>
                  <a:gd name="T13" fmla="*/ 300 h 300"/>
                  <a:gd name="T14" fmla="*/ 11 w 75"/>
                  <a:gd name="T15" fmla="*/ 222 h 300"/>
                  <a:gd name="T16" fmla="*/ 33 w 75"/>
                  <a:gd name="T17" fmla="*/ 125 h 300"/>
                  <a:gd name="T18" fmla="*/ 63 w 75"/>
                  <a:gd name="T19" fmla="*/ 46 h 300"/>
                  <a:gd name="T20" fmla="*/ 62 w 75"/>
                  <a:gd name="T21" fmla="*/ 30 h 300"/>
                  <a:gd name="T22" fmla="*/ 65 w 75"/>
                  <a:gd name="T23" fmla="*/ 1 h 300"/>
                  <a:gd name="T24" fmla="*/ 68 w 75"/>
                  <a:gd name="T25" fmla="*/ 0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5" h="300">
                    <a:moveTo>
                      <a:pt x="68" y="0"/>
                    </a:moveTo>
                    <a:cubicBezTo>
                      <a:pt x="69" y="1"/>
                      <a:pt x="71" y="1"/>
                      <a:pt x="72" y="1"/>
                    </a:cubicBezTo>
                    <a:cubicBezTo>
                      <a:pt x="75" y="10"/>
                      <a:pt x="65" y="20"/>
                      <a:pt x="73" y="29"/>
                    </a:cubicBezTo>
                    <a:cubicBezTo>
                      <a:pt x="65" y="68"/>
                      <a:pt x="52" y="105"/>
                      <a:pt x="41" y="142"/>
                    </a:cubicBezTo>
                    <a:cubicBezTo>
                      <a:pt x="33" y="165"/>
                      <a:pt x="29" y="189"/>
                      <a:pt x="21" y="213"/>
                    </a:cubicBezTo>
                    <a:cubicBezTo>
                      <a:pt x="15" y="234"/>
                      <a:pt x="9" y="256"/>
                      <a:pt x="9" y="279"/>
                    </a:cubicBezTo>
                    <a:cubicBezTo>
                      <a:pt x="9" y="286"/>
                      <a:pt x="6" y="293"/>
                      <a:pt x="2" y="300"/>
                    </a:cubicBezTo>
                    <a:cubicBezTo>
                      <a:pt x="0" y="273"/>
                      <a:pt x="4" y="248"/>
                      <a:pt x="11" y="222"/>
                    </a:cubicBezTo>
                    <a:cubicBezTo>
                      <a:pt x="21" y="190"/>
                      <a:pt x="26" y="157"/>
                      <a:pt x="33" y="125"/>
                    </a:cubicBezTo>
                    <a:cubicBezTo>
                      <a:pt x="40" y="98"/>
                      <a:pt x="60" y="75"/>
                      <a:pt x="63" y="46"/>
                    </a:cubicBezTo>
                    <a:cubicBezTo>
                      <a:pt x="64" y="40"/>
                      <a:pt x="66" y="35"/>
                      <a:pt x="62" y="30"/>
                    </a:cubicBezTo>
                    <a:cubicBezTo>
                      <a:pt x="61" y="20"/>
                      <a:pt x="61" y="10"/>
                      <a:pt x="65" y="1"/>
                    </a:cubicBezTo>
                    <a:cubicBezTo>
                      <a:pt x="66" y="1"/>
                      <a:pt x="67" y="0"/>
                      <a:pt x="68" y="0"/>
                    </a:cubicBezTo>
                    <a:close/>
                  </a:path>
                </a:pathLst>
              </a:custGeom>
              <a:solidFill>
                <a:srgbClr val="7155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8" name="Freeform 788">
                <a:extLst>
                  <a:ext uri="{FF2B5EF4-FFF2-40B4-BE49-F238E27FC236}">
                    <a16:creationId xmlns:a16="http://schemas.microsoft.com/office/drawing/2014/main" id="{AFF85808-70C7-4B85-BD73-FA185D89B308}"/>
                  </a:ext>
                </a:extLst>
              </p:cNvPr>
              <p:cNvSpPr>
                <a:spLocks/>
              </p:cNvSpPr>
              <p:nvPr/>
            </p:nvSpPr>
            <p:spPr bwMode="auto">
              <a:xfrm>
                <a:off x="1804" y="531"/>
                <a:ext cx="94" cy="321"/>
              </a:xfrm>
              <a:custGeom>
                <a:avLst/>
                <a:gdLst>
                  <a:gd name="T0" fmla="*/ 83 w 84"/>
                  <a:gd name="T1" fmla="*/ 8 h 286"/>
                  <a:gd name="T2" fmla="*/ 80 w 84"/>
                  <a:gd name="T3" fmla="*/ 21 h 286"/>
                  <a:gd name="T4" fmla="*/ 60 w 84"/>
                  <a:gd name="T5" fmla="*/ 104 h 286"/>
                  <a:gd name="T6" fmla="*/ 21 w 84"/>
                  <a:gd name="T7" fmla="*/ 238 h 286"/>
                  <a:gd name="T8" fmla="*/ 0 w 84"/>
                  <a:gd name="T9" fmla="*/ 286 h 286"/>
                  <a:gd name="T10" fmla="*/ 29 w 84"/>
                  <a:gd name="T11" fmla="*/ 185 h 286"/>
                  <a:gd name="T12" fmla="*/ 69 w 84"/>
                  <a:gd name="T13" fmla="*/ 46 h 286"/>
                  <a:gd name="T14" fmla="*/ 76 w 84"/>
                  <a:gd name="T15" fmla="*/ 6 h 286"/>
                  <a:gd name="T16" fmla="*/ 83 w 84"/>
                  <a:gd name="T17" fmla="*/ 2 h 286"/>
                  <a:gd name="T18" fmla="*/ 83 w 84"/>
                  <a:gd name="T19" fmla="*/ 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4" h="286">
                    <a:moveTo>
                      <a:pt x="83" y="8"/>
                    </a:moveTo>
                    <a:cubicBezTo>
                      <a:pt x="78" y="11"/>
                      <a:pt x="79" y="16"/>
                      <a:pt x="80" y="21"/>
                    </a:cubicBezTo>
                    <a:cubicBezTo>
                      <a:pt x="76" y="49"/>
                      <a:pt x="70" y="77"/>
                      <a:pt x="60" y="104"/>
                    </a:cubicBezTo>
                    <a:cubicBezTo>
                      <a:pt x="44" y="148"/>
                      <a:pt x="37" y="194"/>
                      <a:pt x="21" y="238"/>
                    </a:cubicBezTo>
                    <a:cubicBezTo>
                      <a:pt x="15" y="254"/>
                      <a:pt x="18" y="273"/>
                      <a:pt x="0" y="286"/>
                    </a:cubicBezTo>
                    <a:cubicBezTo>
                      <a:pt x="6" y="251"/>
                      <a:pt x="21" y="219"/>
                      <a:pt x="29" y="185"/>
                    </a:cubicBezTo>
                    <a:cubicBezTo>
                      <a:pt x="39" y="138"/>
                      <a:pt x="60" y="93"/>
                      <a:pt x="69" y="46"/>
                    </a:cubicBezTo>
                    <a:cubicBezTo>
                      <a:pt x="72" y="33"/>
                      <a:pt x="73" y="19"/>
                      <a:pt x="76" y="6"/>
                    </a:cubicBezTo>
                    <a:cubicBezTo>
                      <a:pt x="76" y="3"/>
                      <a:pt x="78" y="0"/>
                      <a:pt x="83" y="2"/>
                    </a:cubicBezTo>
                    <a:cubicBezTo>
                      <a:pt x="84" y="3"/>
                      <a:pt x="83" y="6"/>
                      <a:pt x="83" y="8"/>
                    </a:cubicBezTo>
                    <a:close/>
                  </a:path>
                </a:pathLst>
              </a:custGeom>
              <a:solidFill>
                <a:srgbClr val="664D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9" name="Freeform 789">
                <a:extLst>
                  <a:ext uri="{FF2B5EF4-FFF2-40B4-BE49-F238E27FC236}">
                    <a16:creationId xmlns:a16="http://schemas.microsoft.com/office/drawing/2014/main" id="{712738C9-6A93-461A-B60C-8606D71BE590}"/>
                  </a:ext>
                </a:extLst>
              </p:cNvPr>
              <p:cNvSpPr>
                <a:spLocks/>
              </p:cNvSpPr>
              <p:nvPr/>
            </p:nvSpPr>
            <p:spPr bwMode="auto">
              <a:xfrm>
                <a:off x="1815" y="748"/>
                <a:ext cx="82" cy="179"/>
              </a:xfrm>
              <a:custGeom>
                <a:avLst/>
                <a:gdLst>
                  <a:gd name="T0" fmla="*/ 25 w 73"/>
                  <a:gd name="T1" fmla="*/ 84 h 160"/>
                  <a:gd name="T2" fmla="*/ 69 w 73"/>
                  <a:gd name="T3" fmla="*/ 0 h 160"/>
                  <a:gd name="T4" fmla="*/ 73 w 73"/>
                  <a:gd name="T5" fmla="*/ 2 h 160"/>
                  <a:gd name="T6" fmla="*/ 3 w 73"/>
                  <a:gd name="T7" fmla="*/ 160 h 160"/>
                  <a:gd name="T8" fmla="*/ 25 w 73"/>
                  <a:gd name="T9" fmla="*/ 83 h 160"/>
                  <a:gd name="T10" fmla="*/ 25 w 73"/>
                  <a:gd name="T11" fmla="*/ 84 h 160"/>
                </a:gdLst>
                <a:ahLst/>
                <a:cxnLst>
                  <a:cxn ang="0">
                    <a:pos x="T0" y="T1"/>
                  </a:cxn>
                  <a:cxn ang="0">
                    <a:pos x="T2" y="T3"/>
                  </a:cxn>
                  <a:cxn ang="0">
                    <a:pos x="T4" y="T5"/>
                  </a:cxn>
                  <a:cxn ang="0">
                    <a:pos x="T6" y="T7"/>
                  </a:cxn>
                  <a:cxn ang="0">
                    <a:pos x="T8" y="T9"/>
                  </a:cxn>
                  <a:cxn ang="0">
                    <a:pos x="T10" y="T11"/>
                  </a:cxn>
                </a:cxnLst>
                <a:rect l="0" t="0" r="r" b="b"/>
                <a:pathLst>
                  <a:path w="73" h="160">
                    <a:moveTo>
                      <a:pt x="25" y="84"/>
                    </a:moveTo>
                    <a:cubicBezTo>
                      <a:pt x="40" y="56"/>
                      <a:pt x="54" y="28"/>
                      <a:pt x="69" y="0"/>
                    </a:cubicBezTo>
                    <a:cubicBezTo>
                      <a:pt x="70" y="0"/>
                      <a:pt x="71" y="1"/>
                      <a:pt x="73" y="2"/>
                    </a:cubicBezTo>
                    <a:cubicBezTo>
                      <a:pt x="50" y="54"/>
                      <a:pt x="27" y="106"/>
                      <a:pt x="3" y="160"/>
                    </a:cubicBezTo>
                    <a:cubicBezTo>
                      <a:pt x="0" y="129"/>
                      <a:pt x="22" y="109"/>
                      <a:pt x="25" y="83"/>
                    </a:cubicBezTo>
                    <a:cubicBezTo>
                      <a:pt x="25" y="83"/>
                      <a:pt x="25" y="84"/>
                      <a:pt x="25" y="84"/>
                    </a:cubicBezTo>
                    <a:close/>
                  </a:path>
                </a:pathLst>
              </a:custGeom>
              <a:solidFill>
                <a:srgbClr val="7F5C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0" name="Freeform 790">
                <a:extLst>
                  <a:ext uri="{FF2B5EF4-FFF2-40B4-BE49-F238E27FC236}">
                    <a16:creationId xmlns:a16="http://schemas.microsoft.com/office/drawing/2014/main" id="{C30E27C7-1A25-47E2-B4D2-52421AD956FE}"/>
                  </a:ext>
                </a:extLst>
              </p:cNvPr>
              <p:cNvSpPr>
                <a:spLocks/>
              </p:cNvSpPr>
              <p:nvPr/>
            </p:nvSpPr>
            <p:spPr bwMode="auto">
              <a:xfrm>
                <a:off x="1766" y="608"/>
                <a:ext cx="68" cy="214"/>
              </a:xfrm>
              <a:custGeom>
                <a:avLst/>
                <a:gdLst>
                  <a:gd name="T0" fmla="*/ 9 w 61"/>
                  <a:gd name="T1" fmla="*/ 183 h 190"/>
                  <a:gd name="T2" fmla="*/ 3 w 61"/>
                  <a:gd name="T3" fmla="*/ 180 h 190"/>
                  <a:gd name="T4" fmla="*/ 13 w 61"/>
                  <a:gd name="T5" fmla="*/ 151 h 190"/>
                  <a:gd name="T6" fmla="*/ 13 w 61"/>
                  <a:gd name="T7" fmla="*/ 151 h 190"/>
                  <a:gd name="T8" fmla="*/ 35 w 61"/>
                  <a:gd name="T9" fmla="*/ 66 h 190"/>
                  <a:gd name="T10" fmla="*/ 41 w 61"/>
                  <a:gd name="T11" fmla="*/ 52 h 190"/>
                  <a:gd name="T12" fmla="*/ 45 w 61"/>
                  <a:gd name="T13" fmla="*/ 31 h 190"/>
                  <a:gd name="T14" fmla="*/ 45 w 61"/>
                  <a:gd name="T15" fmla="*/ 31 h 190"/>
                  <a:gd name="T16" fmla="*/ 49 w 61"/>
                  <a:gd name="T17" fmla="*/ 14 h 190"/>
                  <a:gd name="T18" fmla="*/ 61 w 61"/>
                  <a:gd name="T19" fmla="*/ 11 h 190"/>
                  <a:gd name="T20" fmla="*/ 9 w 61"/>
                  <a:gd name="T21" fmla="*/ 183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1" h="190">
                    <a:moveTo>
                      <a:pt x="9" y="183"/>
                    </a:moveTo>
                    <a:cubicBezTo>
                      <a:pt x="7" y="181"/>
                      <a:pt x="0" y="190"/>
                      <a:pt x="3" y="180"/>
                    </a:cubicBezTo>
                    <a:cubicBezTo>
                      <a:pt x="6" y="170"/>
                      <a:pt x="12" y="162"/>
                      <a:pt x="13" y="151"/>
                    </a:cubicBezTo>
                    <a:cubicBezTo>
                      <a:pt x="13" y="151"/>
                      <a:pt x="13" y="151"/>
                      <a:pt x="13" y="151"/>
                    </a:cubicBezTo>
                    <a:cubicBezTo>
                      <a:pt x="24" y="124"/>
                      <a:pt x="33" y="96"/>
                      <a:pt x="35" y="66"/>
                    </a:cubicBezTo>
                    <a:cubicBezTo>
                      <a:pt x="35" y="61"/>
                      <a:pt x="38" y="56"/>
                      <a:pt x="41" y="52"/>
                    </a:cubicBezTo>
                    <a:cubicBezTo>
                      <a:pt x="42" y="45"/>
                      <a:pt x="44" y="38"/>
                      <a:pt x="45" y="31"/>
                    </a:cubicBezTo>
                    <a:cubicBezTo>
                      <a:pt x="45" y="31"/>
                      <a:pt x="45" y="31"/>
                      <a:pt x="45" y="31"/>
                    </a:cubicBezTo>
                    <a:cubicBezTo>
                      <a:pt x="49" y="26"/>
                      <a:pt x="45" y="19"/>
                      <a:pt x="49" y="14"/>
                    </a:cubicBezTo>
                    <a:cubicBezTo>
                      <a:pt x="52" y="10"/>
                      <a:pt x="54" y="0"/>
                      <a:pt x="61" y="11"/>
                    </a:cubicBezTo>
                    <a:cubicBezTo>
                      <a:pt x="42" y="68"/>
                      <a:pt x="38" y="129"/>
                      <a:pt x="9" y="183"/>
                    </a:cubicBezTo>
                    <a:close/>
                  </a:path>
                </a:pathLst>
              </a:custGeom>
              <a:solidFill>
                <a:srgbClr val="6548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1" name="Freeform 791">
                <a:extLst>
                  <a:ext uri="{FF2B5EF4-FFF2-40B4-BE49-F238E27FC236}">
                    <a16:creationId xmlns:a16="http://schemas.microsoft.com/office/drawing/2014/main" id="{9F67BE0A-EE34-4734-82FA-AA2DF4461BD4}"/>
                  </a:ext>
                </a:extLst>
              </p:cNvPr>
              <p:cNvSpPr>
                <a:spLocks/>
              </p:cNvSpPr>
              <p:nvPr/>
            </p:nvSpPr>
            <p:spPr bwMode="auto">
              <a:xfrm>
                <a:off x="1812" y="543"/>
                <a:ext cx="39" cy="100"/>
              </a:xfrm>
              <a:custGeom>
                <a:avLst/>
                <a:gdLst>
                  <a:gd name="T0" fmla="*/ 20 w 35"/>
                  <a:gd name="T1" fmla="*/ 69 h 89"/>
                  <a:gd name="T2" fmla="*/ 4 w 35"/>
                  <a:gd name="T3" fmla="*/ 89 h 89"/>
                  <a:gd name="T4" fmla="*/ 9 w 35"/>
                  <a:gd name="T5" fmla="*/ 61 h 89"/>
                  <a:gd name="T6" fmla="*/ 27 w 35"/>
                  <a:gd name="T7" fmla="*/ 0 h 89"/>
                  <a:gd name="T8" fmla="*/ 31 w 35"/>
                  <a:gd name="T9" fmla="*/ 16 h 89"/>
                  <a:gd name="T10" fmla="*/ 20 w 35"/>
                  <a:gd name="T11" fmla="*/ 69 h 89"/>
                </a:gdLst>
                <a:ahLst/>
                <a:cxnLst>
                  <a:cxn ang="0">
                    <a:pos x="T0" y="T1"/>
                  </a:cxn>
                  <a:cxn ang="0">
                    <a:pos x="T2" y="T3"/>
                  </a:cxn>
                  <a:cxn ang="0">
                    <a:pos x="T4" y="T5"/>
                  </a:cxn>
                  <a:cxn ang="0">
                    <a:pos x="T6" y="T7"/>
                  </a:cxn>
                  <a:cxn ang="0">
                    <a:pos x="T8" y="T9"/>
                  </a:cxn>
                  <a:cxn ang="0">
                    <a:pos x="T10" y="T11"/>
                  </a:cxn>
                </a:cxnLst>
                <a:rect l="0" t="0" r="r" b="b"/>
                <a:pathLst>
                  <a:path w="35" h="89">
                    <a:moveTo>
                      <a:pt x="20" y="69"/>
                    </a:moveTo>
                    <a:cubicBezTo>
                      <a:pt x="3" y="66"/>
                      <a:pt x="13" y="85"/>
                      <a:pt x="4" y="89"/>
                    </a:cubicBezTo>
                    <a:cubicBezTo>
                      <a:pt x="5" y="80"/>
                      <a:pt x="0" y="69"/>
                      <a:pt x="9" y="61"/>
                    </a:cubicBezTo>
                    <a:cubicBezTo>
                      <a:pt x="15" y="41"/>
                      <a:pt x="21" y="21"/>
                      <a:pt x="27" y="0"/>
                    </a:cubicBezTo>
                    <a:cubicBezTo>
                      <a:pt x="29" y="5"/>
                      <a:pt x="26" y="12"/>
                      <a:pt x="31" y="16"/>
                    </a:cubicBezTo>
                    <a:cubicBezTo>
                      <a:pt x="35" y="36"/>
                      <a:pt x="28" y="52"/>
                      <a:pt x="20" y="69"/>
                    </a:cubicBezTo>
                    <a:close/>
                  </a:path>
                </a:pathLst>
              </a:custGeom>
              <a:solidFill>
                <a:srgbClr val="A07F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2" name="Freeform 792">
                <a:extLst>
                  <a:ext uri="{FF2B5EF4-FFF2-40B4-BE49-F238E27FC236}">
                    <a16:creationId xmlns:a16="http://schemas.microsoft.com/office/drawing/2014/main" id="{404D4486-88FB-455A-B313-6FBF22FD897D}"/>
                  </a:ext>
                </a:extLst>
              </p:cNvPr>
              <p:cNvSpPr>
                <a:spLocks/>
              </p:cNvSpPr>
              <p:nvPr/>
            </p:nvSpPr>
            <p:spPr bwMode="auto">
              <a:xfrm>
                <a:off x="1850" y="540"/>
                <a:ext cx="13" cy="32"/>
              </a:xfrm>
              <a:custGeom>
                <a:avLst/>
                <a:gdLst>
                  <a:gd name="T0" fmla="*/ 10 w 12"/>
                  <a:gd name="T1" fmla="*/ 0 h 29"/>
                  <a:gd name="T2" fmla="*/ 7 w 12"/>
                  <a:gd name="T3" fmla="*/ 29 h 29"/>
                  <a:gd name="T4" fmla="*/ 10 w 12"/>
                  <a:gd name="T5" fmla="*/ 0 h 29"/>
                </a:gdLst>
                <a:ahLst/>
                <a:cxnLst>
                  <a:cxn ang="0">
                    <a:pos x="T0" y="T1"/>
                  </a:cxn>
                  <a:cxn ang="0">
                    <a:pos x="T2" y="T3"/>
                  </a:cxn>
                  <a:cxn ang="0">
                    <a:pos x="T4" y="T5"/>
                  </a:cxn>
                </a:cxnLst>
                <a:rect l="0" t="0" r="r" b="b"/>
                <a:pathLst>
                  <a:path w="12" h="29">
                    <a:moveTo>
                      <a:pt x="10" y="0"/>
                    </a:moveTo>
                    <a:cubicBezTo>
                      <a:pt x="12" y="10"/>
                      <a:pt x="11" y="19"/>
                      <a:pt x="7" y="29"/>
                    </a:cubicBezTo>
                    <a:cubicBezTo>
                      <a:pt x="0" y="18"/>
                      <a:pt x="1" y="9"/>
                      <a:pt x="10" y="0"/>
                    </a:cubicBezTo>
                    <a:close/>
                  </a:path>
                </a:pathLst>
              </a:custGeom>
              <a:solidFill>
                <a:srgbClr val="C9A9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3" name="Freeform 793">
                <a:extLst>
                  <a:ext uri="{FF2B5EF4-FFF2-40B4-BE49-F238E27FC236}">
                    <a16:creationId xmlns:a16="http://schemas.microsoft.com/office/drawing/2014/main" id="{6767FAE1-8672-4790-A1F0-7E5E7717ECDF}"/>
                  </a:ext>
                </a:extLst>
              </p:cNvPr>
              <p:cNvSpPr>
                <a:spLocks/>
              </p:cNvSpPr>
              <p:nvPr/>
            </p:nvSpPr>
            <p:spPr bwMode="auto">
              <a:xfrm>
                <a:off x="345" y="3065"/>
                <a:ext cx="529" cy="59"/>
              </a:xfrm>
              <a:custGeom>
                <a:avLst/>
                <a:gdLst>
                  <a:gd name="T0" fmla="*/ 13 w 471"/>
                  <a:gd name="T1" fmla="*/ 36 h 52"/>
                  <a:gd name="T2" fmla="*/ 21 w 471"/>
                  <a:gd name="T3" fmla="*/ 25 h 52"/>
                  <a:gd name="T4" fmla="*/ 55 w 471"/>
                  <a:gd name="T5" fmla="*/ 19 h 52"/>
                  <a:gd name="T6" fmla="*/ 85 w 471"/>
                  <a:gd name="T7" fmla="*/ 12 h 52"/>
                  <a:gd name="T8" fmla="*/ 83 w 471"/>
                  <a:gd name="T9" fmla="*/ 33 h 52"/>
                  <a:gd name="T10" fmla="*/ 129 w 471"/>
                  <a:gd name="T11" fmla="*/ 12 h 52"/>
                  <a:gd name="T12" fmla="*/ 133 w 471"/>
                  <a:gd name="T13" fmla="*/ 12 h 52"/>
                  <a:gd name="T14" fmla="*/ 147 w 471"/>
                  <a:gd name="T15" fmla="*/ 29 h 52"/>
                  <a:gd name="T16" fmla="*/ 177 w 471"/>
                  <a:gd name="T17" fmla="*/ 16 h 52"/>
                  <a:gd name="T18" fmla="*/ 177 w 471"/>
                  <a:gd name="T19" fmla="*/ 16 h 52"/>
                  <a:gd name="T20" fmla="*/ 220 w 471"/>
                  <a:gd name="T21" fmla="*/ 16 h 52"/>
                  <a:gd name="T22" fmla="*/ 241 w 471"/>
                  <a:gd name="T23" fmla="*/ 16 h 52"/>
                  <a:gd name="T24" fmla="*/ 383 w 471"/>
                  <a:gd name="T25" fmla="*/ 16 h 52"/>
                  <a:gd name="T26" fmla="*/ 460 w 471"/>
                  <a:gd name="T27" fmla="*/ 12 h 52"/>
                  <a:gd name="T28" fmla="*/ 462 w 471"/>
                  <a:gd name="T29" fmla="*/ 52 h 52"/>
                  <a:gd name="T30" fmla="*/ 461 w 471"/>
                  <a:gd name="T31" fmla="*/ 52 h 52"/>
                  <a:gd name="T32" fmla="*/ 460 w 471"/>
                  <a:gd name="T33" fmla="*/ 52 h 52"/>
                  <a:gd name="T34" fmla="*/ 402 w 471"/>
                  <a:gd name="T35" fmla="*/ 51 h 52"/>
                  <a:gd name="T36" fmla="*/ 296 w 471"/>
                  <a:gd name="T37" fmla="*/ 51 h 52"/>
                  <a:gd name="T38" fmla="*/ 181 w 471"/>
                  <a:gd name="T39" fmla="*/ 51 h 52"/>
                  <a:gd name="T40" fmla="*/ 13 w 471"/>
                  <a:gd name="T41" fmla="*/ 3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71" h="52">
                    <a:moveTo>
                      <a:pt x="13" y="36"/>
                    </a:moveTo>
                    <a:cubicBezTo>
                      <a:pt x="18" y="34"/>
                      <a:pt x="0" y="15"/>
                      <a:pt x="21" y="25"/>
                    </a:cubicBezTo>
                    <a:cubicBezTo>
                      <a:pt x="30" y="3"/>
                      <a:pt x="44" y="21"/>
                      <a:pt x="55" y="19"/>
                    </a:cubicBezTo>
                    <a:cubicBezTo>
                      <a:pt x="65" y="17"/>
                      <a:pt x="74" y="9"/>
                      <a:pt x="85" y="12"/>
                    </a:cubicBezTo>
                    <a:cubicBezTo>
                      <a:pt x="92" y="19"/>
                      <a:pt x="79" y="22"/>
                      <a:pt x="83" y="33"/>
                    </a:cubicBezTo>
                    <a:cubicBezTo>
                      <a:pt x="89" y="0"/>
                      <a:pt x="115" y="22"/>
                      <a:pt x="129" y="12"/>
                    </a:cubicBezTo>
                    <a:cubicBezTo>
                      <a:pt x="130" y="12"/>
                      <a:pt x="132" y="12"/>
                      <a:pt x="133" y="12"/>
                    </a:cubicBezTo>
                    <a:cubicBezTo>
                      <a:pt x="144" y="12"/>
                      <a:pt x="147" y="19"/>
                      <a:pt x="147" y="29"/>
                    </a:cubicBezTo>
                    <a:cubicBezTo>
                      <a:pt x="156" y="23"/>
                      <a:pt x="164" y="12"/>
                      <a:pt x="177" y="16"/>
                    </a:cubicBezTo>
                    <a:cubicBezTo>
                      <a:pt x="177" y="16"/>
                      <a:pt x="177" y="16"/>
                      <a:pt x="177" y="16"/>
                    </a:cubicBezTo>
                    <a:cubicBezTo>
                      <a:pt x="191" y="20"/>
                      <a:pt x="206" y="22"/>
                      <a:pt x="220" y="16"/>
                    </a:cubicBezTo>
                    <a:cubicBezTo>
                      <a:pt x="227" y="13"/>
                      <a:pt x="234" y="13"/>
                      <a:pt x="241" y="16"/>
                    </a:cubicBezTo>
                    <a:cubicBezTo>
                      <a:pt x="289" y="11"/>
                      <a:pt x="336" y="14"/>
                      <a:pt x="383" y="16"/>
                    </a:cubicBezTo>
                    <a:cubicBezTo>
                      <a:pt x="409" y="17"/>
                      <a:pt x="435" y="13"/>
                      <a:pt x="460" y="12"/>
                    </a:cubicBezTo>
                    <a:cubicBezTo>
                      <a:pt x="471" y="25"/>
                      <a:pt x="467" y="39"/>
                      <a:pt x="462" y="52"/>
                    </a:cubicBezTo>
                    <a:cubicBezTo>
                      <a:pt x="461" y="52"/>
                      <a:pt x="461" y="52"/>
                      <a:pt x="461" y="52"/>
                    </a:cubicBezTo>
                    <a:cubicBezTo>
                      <a:pt x="460" y="52"/>
                      <a:pt x="460" y="52"/>
                      <a:pt x="460" y="52"/>
                    </a:cubicBezTo>
                    <a:cubicBezTo>
                      <a:pt x="441" y="40"/>
                      <a:pt x="421" y="50"/>
                      <a:pt x="402" y="51"/>
                    </a:cubicBezTo>
                    <a:cubicBezTo>
                      <a:pt x="366" y="52"/>
                      <a:pt x="331" y="51"/>
                      <a:pt x="296" y="51"/>
                    </a:cubicBezTo>
                    <a:cubicBezTo>
                      <a:pt x="257" y="52"/>
                      <a:pt x="219" y="51"/>
                      <a:pt x="181" y="51"/>
                    </a:cubicBezTo>
                    <a:cubicBezTo>
                      <a:pt x="125" y="51"/>
                      <a:pt x="68" y="47"/>
                      <a:pt x="13" y="36"/>
                    </a:cubicBezTo>
                    <a:close/>
                  </a:path>
                </a:pathLst>
              </a:custGeom>
              <a:solidFill>
                <a:srgbClr val="7CB8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4" name="Freeform 794">
                <a:extLst>
                  <a:ext uri="{FF2B5EF4-FFF2-40B4-BE49-F238E27FC236}">
                    <a16:creationId xmlns:a16="http://schemas.microsoft.com/office/drawing/2014/main" id="{DF1BB59D-C56A-4F0D-A38C-FB325BD60DA1}"/>
                  </a:ext>
                </a:extLst>
              </p:cNvPr>
              <p:cNvSpPr>
                <a:spLocks/>
              </p:cNvSpPr>
              <p:nvPr/>
            </p:nvSpPr>
            <p:spPr bwMode="auto">
              <a:xfrm>
                <a:off x="862" y="2847"/>
                <a:ext cx="44" cy="277"/>
              </a:xfrm>
              <a:custGeom>
                <a:avLst/>
                <a:gdLst>
                  <a:gd name="T0" fmla="*/ 2 w 39"/>
                  <a:gd name="T1" fmla="*/ 246 h 246"/>
                  <a:gd name="T2" fmla="*/ 0 w 39"/>
                  <a:gd name="T3" fmla="*/ 206 h 246"/>
                  <a:gd name="T4" fmla="*/ 1 w 39"/>
                  <a:gd name="T5" fmla="*/ 166 h 246"/>
                  <a:gd name="T6" fmla="*/ 1 w 39"/>
                  <a:gd name="T7" fmla="*/ 154 h 246"/>
                  <a:gd name="T8" fmla="*/ 4 w 39"/>
                  <a:gd name="T9" fmla="*/ 67 h 246"/>
                  <a:gd name="T10" fmla="*/ 5 w 39"/>
                  <a:gd name="T11" fmla="*/ 42 h 246"/>
                  <a:gd name="T12" fmla="*/ 9 w 39"/>
                  <a:gd name="T13" fmla="*/ 11 h 246"/>
                  <a:gd name="T14" fmla="*/ 10 w 39"/>
                  <a:gd name="T15" fmla="*/ 2 h 246"/>
                  <a:gd name="T16" fmla="*/ 29 w 39"/>
                  <a:gd name="T17" fmla="*/ 25 h 246"/>
                  <a:gd name="T18" fmla="*/ 31 w 39"/>
                  <a:gd name="T19" fmla="*/ 102 h 246"/>
                  <a:gd name="T20" fmla="*/ 18 w 39"/>
                  <a:gd name="T21" fmla="*/ 153 h 246"/>
                  <a:gd name="T22" fmla="*/ 13 w 39"/>
                  <a:gd name="T23" fmla="*/ 163 h 246"/>
                  <a:gd name="T24" fmla="*/ 28 w 39"/>
                  <a:gd name="T25" fmla="*/ 153 h 246"/>
                  <a:gd name="T26" fmla="*/ 31 w 39"/>
                  <a:gd name="T27" fmla="*/ 154 h 246"/>
                  <a:gd name="T28" fmla="*/ 28 w 39"/>
                  <a:gd name="T29" fmla="*/ 203 h 246"/>
                  <a:gd name="T30" fmla="*/ 2 w 39"/>
                  <a:gd name="T31" fmla="*/ 246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9" h="246">
                    <a:moveTo>
                      <a:pt x="2" y="246"/>
                    </a:moveTo>
                    <a:cubicBezTo>
                      <a:pt x="1" y="233"/>
                      <a:pt x="1" y="219"/>
                      <a:pt x="0" y="206"/>
                    </a:cubicBezTo>
                    <a:cubicBezTo>
                      <a:pt x="0" y="193"/>
                      <a:pt x="1" y="179"/>
                      <a:pt x="1" y="166"/>
                    </a:cubicBezTo>
                    <a:cubicBezTo>
                      <a:pt x="1" y="162"/>
                      <a:pt x="1" y="158"/>
                      <a:pt x="1" y="154"/>
                    </a:cubicBezTo>
                    <a:cubicBezTo>
                      <a:pt x="8" y="125"/>
                      <a:pt x="3" y="96"/>
                      <a:pt x="4" y="67"/>
                    </a:cubicBezTo>
                    <a:cubicBezTo>
                      <a:pt x="4" y="58"/>
                      <a:pt x="4" y="50"/>
                      <a:pt x="5" y="42"/>
                    </a:cubicBezTo>
                    <a:cubicBezTo>
                      <a:pt x="8" y="32"/>
                      <a:pt x="9" y="21"/>
                      <a:pt x="9" y="11"/>
                    </a:cubicBezTo>
                    <a:cubicBezTo>
                      <a:pt x="9" y="8"/>
                      <a:pt x="10" y="5"/>
                      <a:pt x="10" y="2"/>
                    </a:cubicBezTo>
                    <a:cubicBezTo>
                      <a:pt x="29" y="0"/>
                      <a:pt x="25" y="1"/>
                      <a:pt x="29" y="25"/>
                    </a:cubicBezTo>
                    <a:cubicBezTo>
                      <a:pt x="34" y="51"/>
                      <a:pt x="25" y="77"/>
                      <a:pt x="31" y="102"/>
                    </a:cubicBezTo>
                    <a:cubicBezTo>
                      <a:pt x="35" y="123"/>
                      <a:pt x="32" y="139"/>
                      <a:pt x="18" y="153"/>
                    </a:cubicBezTo>
                    <a:cubicBezTo>
                      <a:pt x="16" y="155"/>
                      <a:pt x="15" y="159"/>
                      <a:pt x="13" y="163"/>
                    </a:cubicBezTo>
                    <a:cubicBezTo>
                      <a:pt x="22" y="164"/>
                      <a:pt x="23" y="154"/>
                      <a:pt x="28" y="153"/>
                    </a:cubicBezTo>
                    <a:cubicBezTo>
                      <a:pt x="30" y="154"/>
                      <a:pt x="30" y="154"/>
                      <a:pt x="31" y="154"/>
                    </a:cubicBezTo>
                    <a:cubicBezTo>
                      <a:pt x="39" y="171"/>
                      <a:pt x="21" y="185"/>
                      <a:pt x="28" y="203"/>
                    </a:cubicBezTo>
                    <a:cubicBezTo>
                      <a:pt x="35" y="222"/>
                      <a:pt x="15" y="234"/>
                      <a:pt x="2" y="246"/>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5" name="Freeform 795">
                <a:extLst>
                  <a:ext uri="{FF2B5EF4-FFF2-40B4-BE49-F238E27FC236}">
                    <a16:creationId xmlns:a16="http://schemas.microsoft.com/office/drawing/2014/main" id="{5A58B311-1CB7-4A23-8A08-E3FAB4DE9BB5}"/>
                  </a:ext>
                </a:extLst>
              </p:cNvPr>
              <p:cNvSpPr>
                <a:spLocks/>
              </p:cNvSpPr>
              <p:nvPr/>
            </p:nvSpPr>
            <p:spPr bwMode="auto">
              <a:xfrm>
                <a:off x="424" y="3070"/>
                <a:ext cx="66" cy="36"/>
              </a:xfrm>
              <a:custGeom>
                <a:avLst/>
                <a:gdLst>
                  <a:gd name="T0" fmla="*/ 59 w 59"/>
                  <a:gd name="T1" fmla="*/ 8 h 32"/>
                  <a:gd name="T2" fmla="*/ 39 w 59"/>
                  <a:gd name="T3" fmla="*/ 16 h 32"/>
                  <a:gd name="T4" fmla="*/ 25 w 59"/>
                  <a:gd name="T5" fmla="*/ 25 h 32"/>
                  <a:gd name="T6" fmla="*/ 12 w 59"/>
                  <a:gd name="T7" fmla="*/ 31 h 32"/>
                  <a:gd name="T8" fmla="*/ 2 w 59"/>
                  <a:gd name="T9" fmla="*/ 24 h 32"/>
                  <a:gd name="T10" fmla="*/ 10 w 59"/>
                  <a:gd name="T11" fmla="*/ 16 h 32"/>
                  <a:gd name="T12" fmla="*/ 15 w 59"/>
                  <a:gd name="T13" fmla="*/ 8 h 32"/>
                  <a:gd name="T14" fmla="*/ 15 w 59"/>
                  <a:gd name="T15" fmla="*/ 4 h 32"/>
                  <a:gd name="T16" fmla="*/ 59 w 59"/>
                  <a:gd name="T17" fmla="*/ 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32">
                    <a:moveTo>
                      <a:pt x="59" y="8"/>
                    </a:moveTo>
                    <a:cubicBezTo>
                      <a:pt x="52" y="11"/>
                      <a:pt x="48" y="19"/>
                      <a:pt x="39" y="16"/>
                    </a:cubicBezTo>
                    <a:cubicBezTo>
                      <a:pt x="31" y="13"/>
                      <a:pt x="19" y="3"/>
                      <a:pt x="25" y="25"/>
                    </a:cubicBezTo>
                    <a:cubicBezTo>
                      <a:pt x="26" y="28"/>
                      <a:pt x="18" y="32"/>
                      <a:pt x="12" y="31"/>
                    </a:cubicBezTo>
                    <a:cubicBezTo>
                      <a:pt x="8" y="30"/>
                      <a:pt x="3" y="31"/>
                      <a:pt x="2" y="24"/>
                    </a:cubicBezTo>
                    <a:cubicBezTo>
                      <a:pt x="0" y="18"/>
                      <a:pt x="5" y="17"/>
                      <a:pt x="10" y="16"/>
                    </a:cubicBezTo>
                    <a:cubicBezTo>
                      <a:pt x="14" y="15"/>
                      <a:pt x="14" y="12"/>
                      <a:pt x="15" y="8"/>
                    </a:cubicBezTo>
                    <a:cubicBezTo>
                      <a:pt x="15" y="7"/>
                      <a:pt x="15" y="5"/>
                      <a:pt x="15" y="4"/>
                    </a:cubicBezTo>
                    <a:cubicBezTo>
                      <a:pt x="29" y="10"/>
                      <a:pt x="45" y="0"/>
                      <a:pt x="59" y="8"/>
                    </a:cubicBezTo>
                    <a:close/>
                  </a:path>
                </a:pathLst>
              </a:custGeom>
              <a:solidFill>
                <a:srgbClr val="9CC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6" name="Freeform 796">
                <a:extLst>
                  <a:ext uri="{FF2B5EF4-FFF2-40B4-BE49-F238E27FC236}">
                    <a16:creationId xmlns:a16="http://schemas.microsoft.com/office/drawing/2014/main" id="{34BD1DFB-5FFF-476E-B4A3-6E061C537D2B}"/>
                  </a:ext>
                </a:extLst>
              </p:cNvPr>
              <p:cNvSpPr>
                <a:spLocks/>
              </p:cNvSpPr>
              <p:nvPr/>
            </p:nvSpPr>
            <p:spPr bwMode="auto">
              <a:xfrm>
                <a:off x="495" y="3067"/>
                <a:ext cx="49" cy="49"/>
              </a:xfrm>
              <a:custGeom>
                <a:avLst/>
                <a:gdLst>
                  <a:gd name="T0" fmla="*/ 44 w 44"/>
                  <a:gd name="T1" fmla="*/ 14 h 43"/>
                  <a:gd name="T2" fmla="*/ 22 w 44"/>
                  <a:gd name="T3" fmla="*/ 30 h 43"/>
                  <a:gd name="T4" fmla="*/ 9 w 44"/>
                  <a:gd name="T5" fmla="*/ 21 h 43"/>
                  <a:gd name="T6" fmla="*/ 0 w 44"/>
                  <a:gd name="T7" fmla="*/ 10 h 43"/>
                  <a:gd name="T8" fmla="*/ 44 w 44"/>
                  <a:gd name="T9" fmla="*/ 14 h 43"/>
                </a:gdLst>
                <a:ahLst/>
                <a:cxnLst>
                  <a:cxn ang="0">
                    <a:pos x="T0" y="T1"/>
                  </a:cxn>
                  <a:cxn ang="0">
                    <a:pos x="T2" y="T3"/>
                  </a:cxn>
                  <a:cxn ang="0">
                    <a:pos x="T4" y="T5"/>
                  </a:cxn>
                  <a:cxn ang="0">
                    <a:pos x="T6" y="T7"/>
                  </a:cxn>
                  <a:cxn ang="0">
                    <a:pos x="T8" y="T9"/>
                  </a:cxn>
                </a:cxnLst>
                <a:rect l="0" t="0" r="r" b="b"/>
                <a:pathLst>
                  <a:path w="44" h="43">
                    <a:moveTo>
                      <a:pt x="44" y="14"/>
                    </a:moveTo>
                    <a:cubicBezTo>
                      <a:pt x="34" y="15"/>
                      <a:pt x="30" y="25"/>
                      <a:pt x="22" y="30"/>
                    </a:cubicBezTo>
                    <a:cubicBezTo>
                      <a:pt x="20" y="24"/>
                      <a:pt x="2" y="43"/>
                      <a:pt x="9" y="21"/>
                    </a:cubicBezTo>
                    <a:cubicBezTo>
                      <a:pt x="10" y="19"/>
                      <a:pt x="3" y="14"/>
                      <a:pt x="0" y="10"/>
                    </a:cubicBezTo>
                    <a:cubicBezTo>
                      <a:pt x="16" y="0"/>
                      <a:pt x="30" y="8"/>
                      <a:pt x="44" y="14"/>
                    </a:cubicBezTo>
                    <a:close/>
                  </a:path>
                </a:pathLst>
              </a:custGeom>
              <a:solidFill>
                <a:srgbClr val="9CC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7" name="Freeform 797">
                <a:extLst>
                  <a:ext uri="{FF2B5EF4-FFF2-40B4-BE49-F238E27FC236}">
                    <a16:creationId xmlns:a16="http://schemas.microsoft.com/office/drawing/2014/main" id="{3A0A9FFF-4D17-4408-885C-CAB6F9BC2077}"/>
                  </a:ext>
                </a:extLst>
              </p:cNvPr>
              <p:cNvSpPr>
                <a:spLocks/>
              </p:cNvSpPr>
              <p:nvPr/>
            </p:nvSpPr>
            <p:spPr bwMode="auto">
              <a:xfrm>
                <a:off x="544" y="3073"/>
                <a:ext cx="72" cy="25"/>
              </a:xfrm>
              <a:custGeom>
                <a:avLst/>
                <a:gdLst>
                  <a:gd name="T0" fmla="*/ 64 w 64"/>
                  <a:gd name="T1" fmla="*/ 9 h 22"/>
                  <a:gd name="T2" fmla="*/ 13 w 64"/>
                  <a:gd name="T3" fmla="*/ 16 h 22"/>
                  <a:gd name="T4" fmla="*/ 0 w 64"/>
                  <a:gd name="T5" fmla="*/ 9 h 22"/>
                  <a:gd name="T6" fmla="*/ 64 w 64"/>
                  <a:gd name="T7" fmla="*/ 9 h 22"/>
                </a:gdLst>
                <a:ahLst/>
                <a:cxnLst>
                  <a:cxn ang="0">
                    <a:pos x="T0" y="T1"/>
                  </a:cxn>
                  <a:cxn ang="0">
                    <a:pos x="T2" y="T3"/>
                  </a:cxn>
                  <a:cxn ang="0">
                    <a:pos x="T4" y="T5"/>
                  </a:cxn>
                  <a:cxn ang="0">
                    <a:pos x="T6" y="T7"/>
                  </a:cxn>
                </a:cxnLst>
                <a:rect l="0" t="0" r="r" b="b"/>
                <a:pathLst>
                  <a:path w="64" h="22">
                    <a:moveTo>
                      <a:pt x="64" y="9"/>
                    </a:moveTo>
                    <a:cubicBezTo>
                      <a:pt x="46" y="6"/>
                      <a:pt x="32" y="22"/>
                      <a:pt x="13" y="16"/>
                    </a:cubicBezTo>
                    <a:cubicBezTo>
                      <a:pt x="7" y="14"/>
                      <a:pt x="4" y="12"/>
                      <a:pt x="0" y="9"/>
                    </a:cubicBezTo>
                    <a:cubicBezTo>
                      <a:pt x="21" y="10"/>
                      <a:pt x="43" y="0"/>
                      <a:pt x="64" y="9"/>
                    </a:cubicBezTo>
                    <a:close/>
                  </a:path>
                </a:pathLst>
              </a:custGeom>
              <a:solidFill>
                <a:srgbClr val="9CC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8" name="Freeform 798">
                <a:extLst>
                  <a:ext uri="{FF2B5EF4-FFF2-40B4-BE49-F238E27FC236}">
                    <a16:creationId xmlns:a16="http://schemas.microsoft.com/office/drawing/2014/main" id="{53525ACA-E697-42D6-84EA-2A1FC0583070}"/>
                  </a:ext>
                </a:extLst>
              </p:cNvPr>
              <p:cNvSpPr>
                <a:spLocks/>
              </p:cNvSpPr>
              <p:nvPr/>
            </p:nvSpPr>
            <p:spPr bwMode="auto">
              <a:xfrm>
                <a:off x="722" y="3162"/>
                <a:ext cx="147" cy="53"/>
              </a:xfrm>
              <a:custGeom>
                <a:avLst/>
                <a:gdLst>
                  <a:gd name="T0" fmla="*/ 127 w 131"/>
                  <a:gd name="T1" fmla="*/ 22 h 47"/>
                  <a:gd name="T2" fmla="*/ 127 w 131"/>
                  <a:gd name="T3" fmla="*/ 26 h 47"/>
                  <a:gd name="T4" fmla="*/ 125 w 131"/>
                  <a:gd name="T5" fmla="*/ 38 h 47"/>
                  <a:gd name="T6" fmla="*/ 14 w 131"/>
                  <a:gd name="T7" fmla="*/ 38 h 47"/>
                  <a:gd name="T8" fmla="*/ 5 w 131"/>
                  <a:gd name="T9" fmla="*/ 20 h 47"/>
                  <a:gd name="T10" fmla="*/ 24 w 131"/>
                  <a:gd name="T11" fmla="*/ 5 h 47"/>
                  <a:gd name="T12" fmla="*/ 43 w 131"/>
                  <a:gd name="T13" fmla="*/ 13 h 47"/>
                  <a:gd name="T14" fmla="*/ 52 w 131"/>
                  <a:gd name="T15" fmla="*/ 15 h 47"/>
                  <a:gd name="T16" fmla="*/ 88 w 131"/>
                  <a:gd name="T17" fmla="*/ 19 h 47"/>
                  <a:gd name="T18" fmla="*/ 106 w 131"/>
                  <a:gd name="T19" fmla="*/ 6 h 47"/>
                  <a:gd name="T20" fmla="*/ 125 w 131"/>
                  <a:gd name="T21" fmla="*/ 6 h 47"/>
                  <a:gd name="T22" fmla="*/ 127 w 131"/>
                  <a:gd name="T23" fmla="*/ 22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1" h="47">
                    <a:moveTo>
                      <a:pt x="127" y="22"/>
                    </a:moveTo>
                    <a:cubicBezTo>
                      <a:pt x="127" y="23"/>
                      <a:pt x="127" y="25"/>
                      <a:pt x="127" y="26"/>
                    </a:cubicBezTo>
                    <a:cubicBezTo>
                      <a:pt x="129" y="30"/>
                      <a:pt x="130" y="35"/>
                      <a:pt x="125" y="38"/>
                    </a:cubicBezTo>
                    <a:cubicBezTo>
                      <a:pt x="88" y="47"/>
                      <a:pt x="51" y="40"/>
                      <a:pt x="14" y="38"/>
                    </a:cubicBezTo>
                    <a:cubicBezTo>
                      <a:pt x="1" y="37"/>
                      <a:pt x="0" y="32"/>
                      <a:pt x="5" y="20"/>
                    </a:cubicBezTo>
                    <a:cubicBezTo>
                      <a:pt x="10" y="12"/>
                      <a:pt x="16" y="8"/>
                      <a:pt x="24" y="5"/>
                    </a:cubicBezTo>
                    <a:cubicBezTo>
                      <a:pt x="34" y="0"/>
                      <a:pt x="40" y="2"/>
                      <a:pt x="43" y="13"/>
                    </a:cubicBezTo>
                    <a:cubicBezTo>
                      <a:pt x="44" y="16"/>
                      <a:pt x="48" y="16"/>
                      <a:pt x="52" y="15"/>
                    </a:cubicBezTo>
                    <a:cubicBezTo>
                      <a:pt x="64" y="12"/>
                      <a:pt x="75" y="7"/>
                      <a:pt x="88" y="19"/>
                    </a:cubicBezTo>
                    <a:cubicBezTo>
                      <a:pt x="91" y="22"/>
                      <a:pt x="104" y="16"/>
                      <a:pt x="106" y="6"/>
                    </a:cubicBezTo>
                    <a:cubicBezTo>
                      <a:pt x="112" y="6"/>
                      <a:pt x="119" y="6"/>
                      <a:pt x="125" y="6"/>
                    </a:cubicBezTo>
                    <a:cubicBezTo>
                      <a:pt x="131" y="11"/>
                      <a:pt x="128" y="16"/>
                      <a:pt x="127" y="22"/>
                    </a:cubicBezTo>
                    <a:close/>
                  </a:path>
                </a:pathLst>
              </a:custGeom>
              <a:solidFill>
                <a:srgbClr val="8DC0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9" name="Freeform 799">
                <a:extLst>
                  <a:ext uri="{FF2B5EF4-FFF2-40B4-BE49-F238E27FC236}">
                    <a16:creationId xmlns:a16="http://schemas.microsoft.com/office/drawing/2014/main" id="{EC52FC13-F650-459B-84CB-5F5826DA52B1}"/>
                  </a:ext>
                </a:extLst>
              </p:cNvPr>
              <p:cNvSpPr>
                <a:spLocks/>
              </p:cNvSpPr>
              <p:nvPr/>
            </p:nvSpPr>
            <p:spPr bwMode="auto">
              <a:xfrm>
                <a:off x="862" y="3172"/>
                <a:ext cx="47" cy="101"/>
              </a:xfrm>
              <a:custGeom>
                <a:avLst/>
                <a:gdLst>
                  <a:gd name="T0" fmla="*/ 0 w 42"/>
                  <a:gd name="T1" fmla="*/ 29 h 90"/>
                  <a:gd name="T2" fmla="*/ 2 w 42"/>
                  <a:gd name="T3" fmla="*/ 17 h 90"/>
                  <a:gd name="T4" fmla="*/ 30 w 42"/>
                  <a:gd name="T5" fmla="*/ 0 h 90"/>
                  <a:gd name="T6" fmla="*/ 10 w 42"/>
                  <a:gd name="T7" fmla="*/ 69 h 90"/>
                  <a:gd name="T8" fmla="*/ 8 w 42"/>
                  <a:gd name="T9" fmla="*/ 57 h 90"/>
                  <a:gd name="T10" fmla="*/ 4 w 42"/>
                  <a:gd name="T11" fmla="*/ 57 h 90"/>
                  <a:gd name="T12" fmla="*/ 4 w 42"/>
                  <a:gd name="T13" fmla="*/ 90 h 90"/>
                  <a:gd name="T14" fmla="*/ 1 w 42"/>
                  <a:gd name="T15" fmla="*/ 89 h 90"/>
                  <a:gd name="T16" fmla="*/ 1 w 42"/>
                  <a:gd name="T17" fmla="*/ 69 h 90"/>
                  <a:gd name="T18" fmla="*/ 0 w 42"/>
                  <a:gd name="T19" fmla="*/ 29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 h="90">
                    <a:moveTo>
                      <a:pt x="0" y="29"/>
                    </a:moveTo>
                    <a:cubicBezTo>
                      <a:pt x="1" y="25"/>
                      <a:pt x="1" y="21"/>
                      <a:pt x="2" y="17"/>
                    </a:cubicBezTo>
                    <a:cubicBezTo>
                      <a:pt x="15" y="19"/>
                      <a:pt x="15" y="0"/>
                      <a:pt x="30" y="0"/>
                    </a:cubicBezTo>
                    <a:cubicBezTo>
                      <a:pt x="20" y="23"/>
                      <a:pt x="42" y="52"/>
                      <a:pt x="10" y="69"/>
                    </a:cubicBezTo>
                    <a:cubicBezTo>
                      <a:pt x="9" y="65"/>
                      <a:pt x="9" y="61"/>
                      <a:pt x="8" y="57"/>
                    </a:cubicBezTo>
                    <a:cubicBezTo>
                      <a:pt x="7" y="57"/>
                      <a:pt x="6" y="57"/>
                      <a:pt x="4" y="57"/>
                    </a:cubicBezTo>
                    <a:cubicBezTo>
                      <a:pt x="4" y="68"/>
                      <a:pt x="4" y="79"/>
                      <a:pt x="4" y="90"/>
                    </a:cubicBezTo>
                    <a:cubicBezTo>
                      <a:pt x="3" y="90"/>
                      <a:pt x="2" y="89"/>
                      <a:pt x="1" y="89"/>
                    </a:cubicBezTo>
                    <a:cubicBezTo>
                      <a:pt x="1" y="82"/>
                      <a:pt x="1" y="76"/>
                      <a:pt x="1" y="69"/>
                    </a:cubicBezTo>
                    <a:cubicBezTo>
                      <a:pt x="1" y="56"/>
                      <a:pt x="0" y="42"/>
                      <a:pt x="0" y="29"/>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0" name="Freeform 800">
                <a:extLst>
                  <a:ext uri="{FF2B5EF4-FFF2-40B4-BE49-F238E27FC236}">
                    <a16:creationId xmlns:a16="http://schemas.microsoft.com/office/drawing/2014/main" id="{88803945-A63F-43F2-9CAB-709044322FEC}"/>
                  </a:ext>
                </a:extLst>
              </p:cNvPr>
              <p:cNvSpPr>
                <a:spLocks/>
              </p:cNvSpPr>
              <p:nvPr/>
            </p:nvSpPr>
            <p:spPr bwMode="auto">
              <a:xfrm>
                <a:off x="484" y="3236"/>
                <a:ext cx="36" cy="20"/>
              </a:xfrm>
              <a:custGeom>
                <a:avLst/>
                <a:gdLst>
                  <a:gd name="T0" fmla="*/ 29 w 32"/>
                  <a:gd name="T1" fmla="*/ 0 h 18"/>
                  <a:gd name="T2" fmla="*/ 29 w 32"/>
                  <a:gd name="T3" fmla="*/ 12 h 18"/>
                  <a:gd name="T4" fmla="*/ 3 w 32"/>
                  <a:gd name="T5" fmla="*/ 13 h 18"/>
                  <a:gd name="T6" fmla="*/ 5 w 32"/>
                  <a:gd name="T7" fmla="*/ 6 h 18"/>
                  <a:gd name="T8" fmla="*/ 21 w 32"/>
                  <a:gd name="T9" fmla="*/ 0 h 18"/>
                  <a:gd name="T10" fmla="*/ 29 w 32"/>
                  <a:gd name="T11" fmla="*/ 0 h 18"/>
                </a:gdLst>
                <a:ahLst/>
                <a:cxnLst>
                  <a:cxn ang="0">
                    <a:pos x="T0" y="T1"/>
                  </a:cxn>
                  <a:cxn ang="0">
                    <a:pos x="T2" y="T3"/>
                  </a:cxn>
                  <a:cxn ang="0">
                    <a:pos x="T4" y="T5"/>
                  </a:cxn>
                  <a:cxn ang="0">
                    <a:pos x="T6" y="T7"/>
                  </a:cxn>
                  <a:cxn ang="0">
                    <a:pos x="T8" y="T9"/>
                  </a:cxn>
                  <a:cxn ang="0">
                    <a:pos x="T10" y="T11"/>
                  </a:cxn>
                </a:cxnLst>
                <a:rect l="0" t="0" r="r" b="b"/>
                <a:pathLst>
                  <a:path w="32" h="18">
                    <a:moveTo>
                      <a:pt x="29" y="0"/>
                    </a:moveTo>
                    <a:cubicBezTo>
                      <a:pt x="28" y="5"/>
                      <a:pt x="32" y="13"/>
                      <a:pt x="29" y="12"/>
                    </a:cubicBezTo>
                    <a:cubicBezTo>
                      <a:pt x="20" y="8"/>
                      <a:pt x="11" y="18"/>
                      <a:pt x="3" y="13"/>
                    </a:cubicBezTo>
                    <a:cubicBezTo>
                      <a:pt x="1" y="12"/>
                      <a:pt x="0" y="7"/>
                      <a:pt x="5" y="6"/>
                    </a:cubicBezTo>
                    <a:cubicBezTo>
                      <a:pt x="11" y="5"/>
                      <a:pt x="17" y="5"/>
                      <a:pt x="21" y="0"/>
                    </a:cubicBezTo>
                    <a:cubicBezTo>
                      <a:pt x="24" y="0"/>
                      <a:pt x="26" y="0"/>
                      <a:pt x="29" y="0"/>
                    </a:cubicBezTo>
                    <a:close/>
                  </a:path>
                </a:pathLst>
              </a:custGeom>
              <a:solidFill>
                <a:srgbClr val="90C2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1" name="Freeform 801">
                <a:extLst>
                  <a:ext uri="{FF2B5EF4-FFF2-40B4-BE49-F238E27FC236}">
                    <a16:creationId xmlns:a16="http://schemas.microsoft.com/office/drawing/2014/main" id="{0C13B6AA-D569-4EFC-B540-54D0BE2B414E}"/>
                  </a:ext>
                </a:extLst>
              </p:cNvPr>
              <p:cNvSpPr>
                <a:spLocks/>
              </p:cNvSpPr>
              <p:nvPr/>
            </p:nvSpPr>
            <p:spPr bwMode="auto">
              <a:xfrm>
                <a:off x="1933" y="639"/>
                <a:ext cx="180" cy="450"/>
              </a:xfrm>
              <a:custGeom>
                <a:avLst/>
                <a:gdLst>
                  <a:gd name="T0" fmla="*/ 141 w 160"/>
                  <a:gd name="T1" fmla="*/ 36 h 401"/>
                  <a:gd name="T2" fmla="*/ 160 w 160"/>
                  <a:gd name="T3" fmla="*/ 0 h 401"/>
                  <a:gd name="T4" fmla="*/ 126 w 160"/>
                  <a:gd name="T5" fmla="*/ 92 h 401"/>
                  <a:gd name="T6" fmla="*/ 110 w 160"/>
                  <a:gd name="T7" fmla="*/ 141 h 401"/>
                  <a:gd name="T8" fmla="*/ 46 w 160"/>
                  <a:gd name="T9" fmla="*/ 313 h 401"/>
                  <a:gd name="T10" fmla="*/ 1 w 160"/>
                  <a:gd name="T11" fmla="*/ 401 h 401"/>
                  <a:gd name="T12" fmla="*/ 21 w 160"/>
                  <a:gd name="T13" fmla="*/ 346 h 401"/>
                  <a:gd name="T14" fmla="*/ 49 w 160"/>
                  <a:gd name="T15" fmla="*/ 286 h 401"/>
                  <a:gd name="T16" fmla="*/ 51 w 160"/>
                  <a:gd name="T17" fmla="*/ 282 h 401"/>
                  <a:gd name="T18" fmla="*/ 99 w 160"/>
                  <a:gd name="T19" fmla="*/ 160 h 401"/>
                  <a:gd name="T20" fmla="*/ 141 w 160"/>
                  <a:gd name="T21" fmla="*/ 36 h 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0" h="401">
                    <a:moveTo>
                      <a:pt x="141" y="36"/>
                    </a:moveTo>
                    <a:cubicBezTo>
                      <a:pt x="151" y="26"/>
                      <a:pt x="147" y="9"/>
                      <a:pt x="160" y="0"/>
                    </a:cubicBezTo>
                    <a:cubicBezTo>
                      <a:pt x="153" y="33"/>
                      <a:pt x="136" y="61"/>
                      <a:pt x="126" y="92"/>
                    </a:cubicBezTo>
                    <a:cubicBezTo>
                      <a:pt x="120" y="108"/>
                      <a:pt x="110" y="124"/>
                      <a:pt x="110" y="141"/>
                    </a:cubicBezTo>
                    <a:cubicBezTo>
                      <a:pt x="110" y="207"/>
                      <a:pt x="66" y="255"/>
                      <a:pt x="46" y="313"/>
                    </a:cubicBezTo>
                    <a:cubicBezTo>
                      <a:pt x="35" y="344"/>
                      <a:pt x="11" y="369"/>
                      <a:pt x="1" y="401"/>
                    </a:cubicBezTo>
                    <a:cubicBezTo>
                      <a:pt x="0" y="380"/>
                      <a:pt x="12" y="363"/>
                      <a:pt x="21" y="346"/>
                    </a:cubicBezTo>
                    <a:cubicBezTo>
                      <a:pt x="32" y="326"/>
                      <a:pt x="45" y="309"/>
                      <a:pt x="49" y="286"/>
                    </a:cubicBezTo>
                    <a:cubicBezTo>
                      <a:pt x="48" y="284"/>
                      <a:pt x="49" y="283"/>
                      <a:pt x="51" y="282"/>
                    </a:cubicBezTo>
                    <a:cubicBezTo>
                      <a:pt x="73" y="244"/>
                      <a:pt x="93" y="205"/>
                      <a:pt x="99" y="160"/>
                    </a:cubicBezTo>
                    <a:cubicBezTo>
                      <a:pt x="104" y="116"/>
                      <a:pt x="122" y="76"/>
                      <a:pt x="141" y="36"/>
                    </a:cubicBezTo>
                    <a:close/>
                  </a:path>
                </a:pathLst>
              </a:custGeom>
              <a:solidFill>
                <a:srgbClr val="6C51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2" name="Freeform 802">
                <a:extLst>
                  <a:ext uri="{FF2B5EF4-FFF2-40B4-BE49-F238E27FC236}">
                    <a16:creationId xmlns:a16="http://schemas.microsoft.com/office/drawing/2014/main" id="{B2225CF6-3E06-43CB-BC6D-CF7358BE1747}"/>
                  </a:ext>
                </a:extLst>
              </p:cNvPr>
              <p:cNvSpPr>
                <a:spLocks/>
              </p:cNvSpPr>
              <p:nvPr/>
            </p:nvSpPr>
            <p:spPr bwMode="auto">
              <a:xfrm>
                <a:off x="2005" y="639"/>
                <a:ext cx="81" cy="231"/>
              </a:xfrm>
              <a:custGeom>
                <a:avLst/>
                <a:gdLst>
                  <a:gd name="T0" fmla="*/ 0 w 72"/>
                  <a:gd name="T1" fmla="*/ 206 h 206"/>
                  <a:gd name="T2" fmla="*/ 44 w 72"/>
                  <a:gd name="T3" fmla="*/ 63 h 206"/>
                  <a:gd name="T4" fmla="*/ 68 w 72"/>
                  <a:gd name="T5" fmla="*/ 0 h 206"/>
                  <a:gd name="T6" fmla="*/ 72 w 72"/>
                  <a:gd name="T7" fmla="*/ 9 h 206"/>
                  <a:gd name="T8" fmla="*/ 29 w 72"/>
                  <a:gd name="T9" fmla="*/ 118 h 206"/>
                  <a:gd name="T10" fmla="*/ 19 w 72"/>
                  <a:gd name="T11" fmla="*/ 169 h 206"/>
                  <a:gd name="T12" fmla="*/ 0 w 72"/>
                  <a:gd name="T13" fmla="*/ 206 h 206"/>
                </a:gdLst>
                <a:ahLst/>
                <a:cxnLst>
                  <a:cxn ang="0">
                    <a:pos x="T0" y="T1"/>
                  </a:cxn>
                  <a:cxn ang="0">
                    <a:pos x="T2" y="T3"/>
                  </a:cxn>
                  <a:cxn ang="0">
                    <a:pos x="T4" y="T5"/>
                  </a:cxn>
                  <a:cxn ang="0">
                    <a:pos x="T6" y="T7"/>
                  </a:cxn>
                  <a:cxn ang="0">
                    <a:pos x="T8" y="T9"/>
                  </a:cxn>
                  <a:cxn ang="0">
                    <a:pos x="T10" y="T11"/>
                  </a:cxn>
                  <a:cxn ang="0">
                    <a:pos x="T12" y="T13"/>
                  </a:cxn>
                </a:cxnLst>
                <a:rect l="0" t="0" r="r" b="b"/>
                <a:pathLst>
                  <a:path w="72" h="206">
                    <a:moveTo>
                      <a:pt x="0" y="206"/>
                    </a:moveTo>
                    <a:cubicBezTo>
                      <a:pt x="9" y="157"/>
                      <a:pt x="19" y="108"/>
                      <a:pt x="44" y="63"/>
                    </a:cubicBezTo>
                    <a:cubicBezTo>
                      <a:pt x="55" y="44"/>
                      <a:pt x="61" y="21"/>
                      <a:pt x="68" y="0"/>
                    </a:cubicBezTo>
                    <a:cubicBezTo>
                      <a:pt x="72" y="2"/>
                      <a:pt x="72" y="5"/>
                      <a:pt x="72" y="9"/>
                    </a:cubicBezTo>
                    <a:cubicBezTo>
                      <a:pt x="59" y="45"/>
                      <a:pt x="45" y="82"/>
                      <a:pt x="29" y="118"/>
                    </a:cubicBezTo>
                    <a:cubicBezTo>
                      <a:pt x="22" y="133"/>
                      <a:pt x="14" y="149"/>
                      <a:pt x="19" y="169"/>
                    </a:cubicBezTo>
                    <a:cubicBezTo>
                      <a:pt x="22" y="178"/>
                      <a:pt x="10" y="195"/>
                      <a:pt x="0" y="206"/>
                    </a:cubicBezTo>
                    <a:close/>
                  </a:path>
                </a:pathLst>
              </a:custGeom>
              <a:solidFill>
                <a:srgbClr val="7253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3" name="Freeform 803">
                <a:extLst>
                  <a:ext uri="{FF2B5EF4-FFF2-40B4-BE49-F238E27FC236}">
                    <a16:creationId xmlns:a16="http://schemas.microsoft.com/office/drawing/2014/main" id="{F57D107A-4504-4EB5-8B69-F9E68C47FBE0}"/>
                  </a:ext>
                </a:extLst>
              </p:cNvPr>
              <p:cNvSpPr>
                <a:spLocks/>
              </p:cNvSpPr>
              <p:nvPr/>
            </p:nvSpPr>
            <p:spPr bwMode="auto">
              <a:xfrm>
                <a:off x="1962" y="863"/>
                <a:ext cx="57" cy="81"/>
              </a:xfrm>
              <a:custGeom>
                <a:avLst/>
                <a:gdLst>
                  <a:gd name="T0" fmla="*/ 10 w 50"/>
                  <a:gd name="T1" fmla="*/ 72 h 72"/>
                  <a:gd name="T2" fmla="*/ 2 w 50"/>
                  <a:gd name="T3" fmla="*/ 64 h 72"/>
                  <a:gd name="T4" fmla="*/ 20 w 50"/>
                  <a:gd name="T5" fmla="*/ 16 h 72"/>
                  <a:gd name="T6" fmla="*/ 38 w 50"/>
                  <a:gd name="T7" fmla="*/ 6 h 72"/>
                  <a:gd name="T8" fmla="*/ 34 w 50"/>
                  <a:gd name="T9" fmla="*/ 19 h 72"/>
                  <a:gd name="T10" fmla="*/ 35 w 50"/>
                  <a:gd name="T11" fmla="*/ 25 h 72"/>
                  <a:gd name="T12" fmla="*/ 50 w 50"/>
                  <a:gd name="T13" fmla="*/ 5 h 72"/>
                  <a:gd name="T14" fmla="*/ 10 w 50"/>
                  <a:gd name="T15" fmla="*/ 72 h 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 h="72">
                    <a:moveTo>
                      <a:pt x="10" y="72"/>
                    </a:moveTo>
                    <a:cubicBezTo>
                      <a:pt x="9" y="68"/>
                      <a:pt x="0" y="72"/>
                      <a:pt x="2" y="64"/>
                    </a:cubicBezTo>
                    <a:cubicBezTo>
                      <a:pt x="8" y="48"/>
                      <a:pt x="15" y="32"/>
                      <a:pt x="20" y="16"/>
                    </a:cubicBezTo>
                    <a:cubicBezTo>
                      <a:pt x="26" y="0"/>
                      <a:pt x="25" y="0"/>
                      <a:pt x="38" y="6"/>
                    </a:cubicBezTo>
                    <a:cubicBezTo>
                      <a:pt x="37" y="10"/>
                      <a:pt x="35" y="15"/>
                      <a:pt x="34" y="19"/>
                    </a:cubicBezTo>
                    <a:cubicBezTo>
                      <a:pt x="34" y="21"/>
                      <a:pt x="35" y="23"/>
                      <a:pt x="35" y="25"/>
                    </a:cubicBezTo>
                    <a:cubicBezTo>
                      <a:pt x="43" y="20"/>
                      <a:pt x="40" y="9"/>
                      <a:pt x="50" y="5"/>
                    </a:cubicBezTo>
                    <a:cubicBezTo>
                      <a:pt x="47" y="35"/>
                      <a:pt x="20" y="48"/>
                      <a:pt x="10" y="72"/>
                    </a:cubicBezTo>
                    <a:close/>
                  </a:path>
                </a:pathLst>
              </a:custGeom>
              <a:solidFill>
                <a:srgbClr val="B08E7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4" name="Freeform 804">
                <a:extLst>
                  <a:ext uri="{FF2B5EF4-FFF2-40B4-BE49-F238E27FC236}">
                    <a16:creationId xmlns:a16="http://schemas.microsoft.com/office/drawing/2014/main" id="{F6A66B46-61DC-4BE5-880F-967FAB65515F}"/>
                  </a:ext>
                </a:extLst>
              </p:cNvPr>
              <p:cNvSpPr>
                <a:spLocks/>
              </p:cNvSpPr>
              <p:nvPr/>
            </p:nvSpPr>
            <p:spPr bwMode="auto">
              <a:xfrm>
                <a:off x="1951" y="1003"/>
                <a:ext cx="44" cy="91"/>
              </a:xfrm>
              <a:custGeom>
                <a:avLst/>
                <a:gdLst>
                  <a:gd name="T0" fmla="*/ 0 w 39"/>
                  <a:gd name="T1" fmla="*/ 81 h 81"/>
                  <a:gd name="T2" fmla="*/ 34 w 39"/>
                  <a:gd name="T3" fmla="*/ 0 h 81"/>
                  <a:gd name="T4" fmla="*/ 39 w 39"/>
                  <a:gd name="T5" fmla="*/ 2 h 81"/>
                  <a:gd name="T6" fmla="*/ 0 w 39"/>
                  <a:gd name="T7" fmla="*/ 81 h 81"/>
                </a:gdLst>
                <a:ahLst/>
                <a:cxnLst>
                  <a:cxn ang="0">
                    <a:pos x="T0" y="T1"/>
                  </a:cxn>
                  <a:cxn ang="0">
                    <a:pos x="T2" y="T3"/>
                  </a:cxn>
                  <a:cxn ang="0">
                    <a:pos x="T4" y="T5"/>
                  </a:cxn>
                  <a:cxn ang="0">
                    <a:pos x="T6" y="T7"/>
                  </a:cxn>
                </a:cxnLst>
                <a:rect l="0" t="0" r="r" b="b"/>
                <a:pathLst>
                  <a:path w="39" h="81">
                    <a:moveTo>
                      <a:pt x="0" y="81"/>
                    </a:moveTo>
                    <a:cubicBezTo>
                      <a:pt x="11" y="54"/>
                      <a:pt x="22" y="27"/>
                      <a:pt x="34" y="0"/>
                    </a:cubicBezTo>
                    <a:cubicBezTo>
                      <a:pt x="35" y="1"/>
                      <a:pt x="37" y="2"/>
                      <a:pt x="39" y="2"/>
                    </a:cubicBezTo>
                    <a:cubicBezTo>
                      <a:pt x="29" y="29"/>
                      <a:pt x="19" y="57"/>
                      <a:pt x="0" y="81"/>
                    </a:cubicBezTo>
                    <a:close/>
                  </a:path>
                </a:pathLst>
              </a:custGeom>
              <a:solidFill>
                <a:srgbClr val="7A61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5" name="Freeform 805">
                <a:extLst>
                  <a:ext uri="{FF2B5EF4-FFF2-40B4-BE49-F238E27FC236}">
                    <a16:creationId xmlns:a16="http://schemas.microsoft.com/office/drawing/2014/main" id="{0ED78666-5F5B-4662-85F5-3C8A0AF67EF8}"/>
                  </a:ext>
                </a:extLst>
              </p:cNvPr>
              <p:cNvSpPr>
                <a:spLocks/>
              </p:cNvSpPr>
              <p:nvPr/>
            </p:nvSpPr>
            <p:spPr bwMode="auto">
              <a:xfrm>
                <a:off x="1939" y="944"/>
                <a:ext cx="51" cy="79"/>
              </a:xfrm>
              <a:custGeom>
                <a:avLst/>
                <a:gdLst>
                  <a:gd name="T0" fmla="*/ 46 w 46"/>
                  <a:gd name="T1" fmla="*/ 10 h 70"/>
                  <a:gd name="T2" fmla="*/ 44 w 46"/>
                  <a:gd name="T3" fmla="*/ 14 h 70"/>
                  <a:gd name="T4" fmla="*/ 0 w 46"/>
                  <a:gd name="T5" fmla="*/ 70 h 70"/>
                  <a:gd name="T6" fmla="*/ 41 w 46"/>
                  <a:gd name="T7" fmla="*/ 4 h 70"/>
                  <a:gd name="T8" fmla="*/ 46 w 46"/>
                  <a:gd name="T9" fmla="*/ 4 h 70"/>
                  <a:gd name="T10" fmla="*/ 46 w 46"/>
                  <a:gd name="T11" fmla="*/ 10 h 70"/>
                </a:gdLst>
                <a:ahLst/>
                <a:cxnLst>
                  <a:cxn ang="0">
                    <a:pos x="T0" y="T1"/>
                  </a:cxn>
                  <a:cxn ang="0">
                    <a:pos x="T2" y="T3"/>
                  </a:cxn>
                  <a:cxn ang="0">
                    <a:pos x="T4" y="T5"/>
                  </a:cxn>
                  <a:cxn ang="0">
                    <a:pos x="T6" y="T7"/>
                  </a:cxn>
                  <a:cxn ang="0">
                    <a:pos x="T8" y="T9"/>
                  </a:cxn>
                  <a:cxn ang="0">
                    <a:pos x="T10" y="T11"/>
                  </a:cxn>
                </a:cxnLst>
                <a:rect l="0" t="0" r="r" b="b"/>
                <a:pathLst>
                  <a:path w="46" h="70">
                    <a:moveTo>
                      <a:pt x="46" y="10"/>
                    </a:moveTo>
                    <a:cubicBezTo>
                      <a:pt x="45" y="12"/>
                      <a:pt x="45" y="13"/>
                      <a:pt x="44" y="14"/>
                    </a:cubicBezTo>
                    <a:cubicBezTo>
                      <a:pt x="29" y="33"/>
                      <a:pt x="19" y="55"/>
                      <a:pt x="0" y="70"/>
                    </a:cubicBezTo>
                    <a:cubicBezTo>
                      <a:pt x="13" y="48"/>
                      <a:pt x="27" y="26"/>
                      <a:pt x="41" y="4"/>
                    </a:cubicBezTo>
                    <a:cubicBezTo>
                      <a:pt x="42" y="3"/>
                      <a:pt x="45" y="0"/>
                      <a:pt x="46" y="4"/>
                    </a:cubicBezTo>
                    <a:cubicBezTo>
                      <a:pt x="46" y="6"/>
                      <a:pt x="46" y="8"/>
                      <a:pt x="46" y="10"/>
                    </a:cubicBezTo>
                    <a:close/>
                  </a:path>
                </a:pathLst>
              </a:custGeom>
              <a:solidFill>
                <a:srgbClr val="7158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6" name="Freeform 806">
                <a:extLst>
                  <a:ext uri="{FF2B5EF4-FFF2-40B4-BE49-F238E27FC236}">
                    <a16:creationId xmlns:a16="http://schemas.microsoft.com/office/drawing/2014/main" id="{FB391247-A629-44F2-B906-9C613787E449}"/>
                  </a:ext>
                </a:extLst>
              </p:cNvPr>
              <p:cNvSpPr>
                <a:spLocks/>
              </p:cNvSpPr>
              <p:nvPr/>
            </p:nvSpPr>
            <p:spPr bwMode="auto">
              <a:xfrm>
                <a:off x="860" y="3109"/>
                <a:ext cx="40" cy="77"/>
              </a:xfrm>
              <a:custGeom>
                <a:avLst/>
                <a:gdLst>
                  <a:gd name="T0" fmla="*/ 4 w 36"/>
                  <a:gd name="T1" fmla="*/ 69 h 69"/>
                  <a:gd name="T2" fmla="*/ 2 w 36"/>
                  <a:gd name="T3" fmla="*/ 53 h 69"/>
                  <a:gd name="T4" fmla="*/ 0 w 36"/>
                  <a:gd name="T5" fmla="*/ 29 h 69"/>
                  <a:gd name="T6" fmla="*/ 28 w 36"/>
                  <a:gd name="T7" fmla="*/ 0 h 69"/>
                  <a:gd name="T8" fmla="*/ 4 w 36"/>
                  <a:gd name="T9" fmla="*/ 69 h 69"/>
                </a:gdLst>
                <a:ahLst/>
                <a:cxnLst>
                  <a:cxn ang="0">
                    <a:pos x="T0" y="T1"/>
                  </a:cxn>
                  <a:cxn ang="0">
                    <a:pos x="T2" y="T3"/>
                  </a:cxn>
                  <a:cxn ang="0">
                    <a:pos x="T4" y="T5"/>
                  </a:cxn>
                  <a:cxn ang="0">
                    <a:pos x="T6" y="T7"/>
                  </a:cxn>
                  <a:cxn ang="0">
                    <a:pos x="T8" y="T9"/>
                  </a:cxn>
                </a:cxnLst>
                <a:rect l="0" t="0" r="r" b="b"/>
                <a:pathLst>
                  <a:path w="36" h="69">
                    <a:moveTo>
                      <a:pt x="4" y="69"/>
                    </a:moveTo>
                    <a:cubicBezTo>
                      <a:pt x="3" y="64"/>
                      <a:pt x="3" y="58"/>
                      <a:pt x="2" y="53"/>
                    </a:cubicBezTo>
                    <a:cubicBezTo>
                      <a:pt x="2" y="45"/>
                      <a:pt x="4" y="37"/>
                      <a:pt x="0" y="29"/>
                    </a:cubicBezTo>
                    <a:cubicBezTo>
                      <a:pt x="13" y="23"/>
                      <a:pt x="13" y="5"/>
                      <a:pt x="28" y="0"/>
                    </a:cubicBezTo>
                    <a:cubicBezTo>
                      <a:pt x="36" y="29"/>
                      <a:pt x="32" y="40"/>
                      <a:pt x="4" y="69"/>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7" name="Freeform 807">
                <a:extLst>
                  <a:ext uri="{FF2B5EF4-FFF2-40B4-BE49-F238E27FC236}">
                    <a16:creationId xmlns:a16="http://schemas.microsoft.com/office/drawing/2014/main" id="{663248EE-FC6D-4534-8F30-92634002FF65}"/>
                  </a:ext>
                </a:extLst>
              </p:cNvPr>
              <p:cNvSpPr>
                <a:spLocks/>
              </p:cNvSpPr>
              <p:nvPr/>
            </p:nvSpPr>
            <p:spPr bwMode="auto">
              <a:xfrm>
                <a:off x="871" y="2745"/>
                <a:ext cx="28" cy="100"/>
              </a:xfrm>
              <a:custGeom>
                <a:avLst/>
                <a:gdLst>
                  <a:gd name="T0" fmla="*/ 8 w 25"/>
                  <a:gd name="T1" fmla="*/ 2 h 89"/>
                  <a:gd name="T2" fmla="*/ 20 w 25"/>
                  <a:gd name="T3" fmla="*/ 15 h 89"/>
                  <a:gd name="T4" fmla="*/ 21 w 25"/>
                  <a:gd name="T5" fmla="*/ 53 h 89"/>
                  <a:gd name="T6" fmla="*/ 2 w 25"/>
                  <a:gd name="T7" fmla="*/ 89 h 89"/>
                  <a:gd name="T8" fmla="*/ 5 w 25"/>
                  <a:gd name="T9" fmla="*/ 68 h 89"/>
                  <a:gd name="T10" fmla="*/ 9 w 25"/>
                  <a:gd name="T11" fmla="*/ 29 h 89"/>
                  <a:gd name="T12" fmla="*/ 8 w 25"/>
                  <a:gd name="T13" fmla="*/ 2 h 89"/>
                </a:gdLst>
                <a:ahLst/>
                <a:cxnLst>
                  <a:cxn ang="0">
                    <a:pos x="T0" y="T1"/>
                  </a:cxn>
                  <a:cxn ang="0">
                    <a:pos x="T2" y="T3"/>
                  </a:cxn>
                  <a:cxn ang="0">
                    <a:pos x="T4" y="T5"/>
                  </a:cxn>
                  <a:cxn ang="0">
                    <a:pos x="T6" y="T7"/>
                  </a:cxn>
                  <a:cxn ang="0">
                    <a:pos x="T8" y="T9"/>
                  </a:cxn>
                  <a:cxn ang="0">
                    <a:pos x="T10" y="T11"/>
                  </a:cxn>
                  <a:cxn ang="0">
                    <a:pos x="T12" y="T13"/>
                  </a:cxn>
                </a:cxnLst>
                <a:rect l="0" t="0" r="r" b="b"/>
                <a:pathLst>
                  <a:path w="25" h="89">
                    <a:moveTo>
                      <a:pt x="8" y="2"/>
                    </a:moveTo>
                    <a:cubicBezTo>
                      <a:pt x="19" y="0"/>
                      <a:pt x="22" y="4"/>
                      <a:pt x="20" y="15"/>
                    </a:cubicBezTo>
                    <a:cubicBezTo>
                      <a:pt x="18" y="28"/>
                      <a:pt x="18" y="41"/>
                      <a:pt x="21" y="53"/>
                    </a:cubicBezTo>
                    <a:cubicBezTo>
                      <a:pt x="25" y="71"/>
                      <a:pt x="19" y="83"/>
                      <a:pt x="2" y="89"/>
                    </a:cubicBezTo>
                    <a:cubicBezTo>
                      <a:pt x="0" y="82"/>
                      <a:pt x="8" y="76"/>
                      <a:pt x="5" y="68"/>
                    </a:cubicBezTo>
                    <a:cubicBezTo>
                      <a:pt x="5" y="55"/>
                      <a:pt x="11" y="43"/>
                      <a:pt x="9" y="29"/>
                    </a:cubicBezTo>
                    <a:cubicBezTo>
                      <a:pt x="12" y="20"/>
                      <a:pt x="17" y="11"/>
                      <a:pt x="8" y="2"/>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17" name="Freeform 809">
              <a:extLst>
                <a:ext uri="{FF2B5EF4-FFF2-40B4-BE49-F238E27FC236}">
                  <a16:creationId xmlns:a16="http://schemas.microsoft.com/office/drawing/2014/main" id="{B40F571E-708B-4073-B078-69A311FA5EFD}"/>
                </a:ext>
              </a:extLst>
            </p:cNvPr>
            <p:cNvSpPr>
              <a:spLocks/>
            </p:cNvSpPr>
            <p:nvPr/>
          </p:nvSpPr>
          <p:spPr bwMode="auto">
            <a:xfrm>
              <a:off x="2061" y="4001"/>
              <a:ext cx="74" cy="12"/>
            </a:xfrm>
            <a:custGeom>
              <a:avLst/>
              <a:gdLst>
                <a:gd name="T0" fmla="*/ 66 w 66"/>
                <a:gd name="T1" fmla="*/ 3 h 11"/>
                <a:gd name="T2" fmla="*/ 0 w 66"/>
                <a:gd name="T3" fmla="*/ 6 h 11"/>
                <a:gd name="T4" fmla="*/ 66 w 66"/>
                <a:gd name="T5" fmla="*/ 3 h 11"/>
              </a:gdLst>
              <a:ahLst/>
              <a:cxnLst>
                <a:cxn ang="0">
                  <a:pos x="T0" y="T1"/>
                </a:cxn>
                <a:cxn ang="0">
                  <a:pos x="T2" y="T3"/>
                </a:cxn>
                <a:cxn ang="0">
                  <a:pos x="T4" y="T5"/>
                </a:cxn>
              </a:cxnLst>
              <a:rect l="0" t="0" r="r" b="b"/>
              <a:pathLst>
                <a:path w="66" h="11">
                  <a:moveTo>
                    <a:pt x="66" y="3"/>
                  </a:moveTo>
                  <a:cubicBezTo>
                    <a:pt x="44" y="11"/>
                    <a:pt x="22" y="6"/>
                    <a:pt x="0" y="6"/>
                  </a:cubicBezTo>
                  <a:cubicBezTo>
                    <a:pt x="22" y="0"/>
                    <a:pt x="44" y="5"/>
                    <a:pt x="66" y="3"/>
                  </a:cubicBezTo>
                  <a:close/>
                </a:path>
              </a:pathLst>
            </a:custGeom>
            <a:solidFill>
              <a:srgbClr val="509F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 name="Freeform 810">
              <a:extLst>
                <a:ext uri="{FF2B5EF4-FFF2-40B4-BE49-F238E27FC236}">
                  <a16:creationId xmlns:a16="http://schemas.microsoft.com/office/drawing/2014/main" id="{49F5F149-B901-4F93-9E44-589B9D35F58A}"/>
                </a:ext>
              </a:extLst>
            </p:cNvPr>
            <p:cNvSpPr>
              <a:spLocks/>
            </p:cNvSpPr>
            <p:nvPr/>
          </p:nvSpPr>
          <p:spPr bwMode="auto">
            <a:xfrm>
              <a:off x="515" y="2913"/>
              <a:ext cx="299" cy="32"/>
            </a:xfrm>
            <a:custGeom>
              <a:avLst/>
              <a:gdLst>
                <a:gd name="T0" fmla="*/ 266 w 266"/>
                <a:gd name="T1" fmla="*/ 23 h 28"/>
                <a:gd name="T2" fmla="*/ 234 w 266"/>
                <a:gd name="T3" fmla="*/ 23 h 28"/>
                <a:gd name="T4" fmla="*/ 181 w 266"/>
                <a:gd name="T5" fmla="*/ 26 h 28"/>
                <a:gd name="T6" fmla="*/ 158 w 266"/>
                <a:gd name="T7" fmla="*/ 25 h 28"/>
                <a:gd name="T8" fmla="*/ 87 w 266"/>
                <a:gd name="T9" fmla="*/ 18 h 28"/>
                <a:gd name="T10" fmla="*/ 2 w 266"/>
                <a:gd name="T11" fmla="*/ 15 h 28"/>
                <a:gd name="T12" fmla="*/ 1 w 266"/>
                <a:gd name="T13" fmla="*/ 12 h 28"/>
                <a:gd name="T14" fmla="*/ 2 w 266"/>
                <a:gd name="T15" fmla="*/ 11 h 28"/>
                <a:gd name="T16" fmla="*/ 51 w 266"/>
                <a:gd name="T17" fmla="*/ 14 h 28"/>
                <a:gd name="T18" fmla="*/ 65 w 266"/>
                <a:gd name="T19" fmla="*/ 13 h 28"/>
                <a:gd name="T20" fmla="*/ 127 w 266"/>
                <a:gd name="T21" fmla="*/ 11 h 28"/>
                <a:gd name="T22" fmla="*/ 207 w 266"/>
                <a:gd name="T23" fmla="*/ 12 h 28"/>
                <a:gd name="T24" fmla="*/ 266 w 266"/>
                <a:gd name="T25" fmla="*/ 23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66" h="28">
                  <a:moveTo>
                    <a:pt x="266" y="23"/>
                  </a:moveTo>
                  <a:cubicBezTo>
                    <a:pt x="255" y="26"/>
                    <a:pt x="246" y="27"/>
                    <a:pt x="234" y="23"/>
                  </a:cubicBezTo>
                  <a:cubicBezTo>
                    <a:pt x="217" y="16"/>
                    <a:pt x="199" y="26"/>
                    <a:pt x="181" y="26"/>
                  </a:cubicBezTo>
                  <a:cubicBezTo>
                    <a:pt x="174" y="26"/>
                    <a:pt x="162" y="28"/>
                    <a:pt x="158" y="25"/>
                  </a:cubicBezTo>
                  <a:cubicBezTo>
                    <a:pt x="135" y="13"/>
                    <a:pt x="107" y="13"/>
                    <a:pt x="87" y="18"/>
                  </a:cubicBezTo>
                  <a:cubicBezTo>
                    <a:pt x="57" y="24"/>
                    <a:pt x="30" y="12"/>
                    <a:pt x="2" y="15"/>
                  </a:cubicBezTo>
                  <a:cubicBezTo>
                    <a:pt x="1" y="14"/>
                    <a:pt x="0" y="13"/>
                    <a:pt x="1" y="12"/>
                  </a:cubicBezTo>
                  <a:cubicBezTo>
                    <a:pt x="1" y="11"/>
                    <a:pt x="2" y="11"/>
                    <a:pt x="2" y="11"/>
                  </a:cubicBezTo>
                  <a:cubicBezTo>
                    <a:pt x="18" y="12"/>
                    <a:pt x="35" y="9"/>
                    <a:pt x="51" y="14"/>
                  </a:cubicBezTo>
                  <a:cubicBezTo>
                    <a:pt x="55" y="16"/>
                    <a:pt x="61" y="15"/>
                    <a:pt x="65" y="13"/>
                  </a:cubicBezTo>
                  <a:cubicBezTo>
                    <a:pt x="85" y="0"/>
                    <a:pt x="106" y="9"/>
                    <a:pt x="127" y="11"/>
                  </a:cubicBezTo>
                  <a:cubicBezTo>
                    <a:pt x="153" y="13"/>
                    <a:pt x="180" y="17"/>
                    <a:pt x="207" y="12"/>
                  </a:cubicBezTo>
                  <a:cubicBezTo>
                    <a:pt x="228" y="8"/>
                    <a:pt x="248" y="11"/>
                    <a:pt x="266" y="23"/>
                  </a:cubicBezTo>
                  <a:close/>
                </a:path>
              </a:pathLst>
            </a:custGeom>
            <a:solidFill>
              <a:srgbClr val="9BC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 name="Freeform 811">
              <a:extLst>
                <a:ext uri="{FF2B5EF4-FFF2-40B4-BE49-F238E27FC236}">
                  <a16:creationId xmlns:a16="http://schemas.microsoft.com/office/drawing/2014/main" id="{595C6015-7FDC-40CD-B5AC-1F82F2D9D1C2}"/>
                </a:ext>
              </a:extLst>
            </p:cNvPr>
            <p:cNvSpPr>
              <a:spLocks/>
            </p:cNvSpPr>
            <p:nvPr/>
          </p:nvSpPr>
          <p:spPr bwMode="auto">
            <a:xfrm>
              <a:off x="405" y="2906"/>
              <a:ext cx="112" cy="31"/>
            </a:xfrm>
            <a:custGeom>
              <a:avLst/>
              <a:gdLst>
                <a:gd name="T0" fmla="*/ 100 w 100"/>
                <a:gd name="T1" fmla="*/ 18 h 28"/>
                <a:gd name="T2" fmla="*/ 100 w 100"/>
                <a:gd name="T3" fmla="*/ 22 h 28"/>
                <a:gd name="T4" fmla="*/ 60 w 100"/>
                <a:gd name="T5" fmla="*/ 20 h 28"/>
                <a:gd name="T6" fmla="*/ 30 w 100"/>
                <a:gd name="T7" fmla="*/ 18 h 28"/>
                <a:gd name="T8" fmla="*/ 0 w 100"/>
                <a:gd name="T9" fmla="*/ 14 h 28"/>
                <a:gd name="T10" fmla="*/ 67 w 100"/>
                <a:gd name="T11" fmla="*/ 11 h 28"/>
                <a:gd name="T12" fmla="*/ 100 w 100"/>
                <a:gd name="T13" fmla="*/ 18 h 28"/>
              </a:gdLst>
              <a:ahLst/>
              <a:cxnLst>
                <a:cxn ang="0">
                  <a:pos x="T0" y="T1"/>
                </a:cxn>
                <a:cxn ang="0">
                  <a:pos x="T2" y="T3"/>
                </a:cxn>
                <a:cxn ang="0">
                  <a:pos x="T4" y="T5"/>
                </a:cxn>
                <a:cxn ang="0">
                  <a:pos x="T6" y="T7"/>
                </a:cxn>
                <a:cxn ang="0">
                  <a:pos x="T8" y="T9"/>
                </a:cxn>
                <a:cxn ang="0">
                  <a:pos x="T10" y="T11"/>
                </a:cxn>
                <a:cxn ang="0">
                  <a:pos x="T12" y="T13"/>
                </a:cxn>
              </a:cxnLst>
              <a:rect l="0" t="0" r="r" b="b"/>
              <a:pathLst>
                <a:path w="100" h="28">
                  <a:moveTo>
                    <a:pt x="100" y="18"/>
                  </a:moveTo>
                  <a:cubicBezTo>
                    <a:pt x="100" y="19"/>
                    <a:pt x="100" y="20"/>
                    <a:pt x="100" y="22"/>
                  </a:cubicBezTo>
                  <a:cubicBezTo>
                    <a:pt x="86" y="25"/>
                    <a:pt x="74" y="28"/>
                    <a:pt x="60" y="20"/>
                  </a:cubicBezTo>
                  <a:cubicBezTo>
                    <a:pt x="53" y="16"/>
                    <a:pt x="41" y="13"/>
                    <a:pt x="30" y="18"/>
                  </a:cubicBezTo>
                  <a:cubicBezTo>
                    <a:pt x="21" y="23"/>
                    <a:pt x="9" y="20"/>
                    <a:pt x="0" y="14"/>
                  </a:cubicBezTo>
                  <a:cubicBezTo>
                    <a:pt x="22" y="0"/>
                    <a:pt x="45" y="13"/>
                    <a:pt x="67" y="11"/>
                  </a:cubicBezTo>
                  <a:cubicBezTo>
                    <a:pt x="78" y="10"/>
                    <a:pt x="89" y="16"/>
                    <a:pt x="100" y="18"/>
                  </a:cubicBezTo>
                  <a:close/>
                </a:path>
              </a:pathLst>
            </a:custGeom>
            <a:solidFill>
              <a:srgbClr val="A4CE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 name="Freeform 812">
              <a:extLst>
                <a:ext uri="{FF2B5EF4-FFF2-40B4-BE49-F238E27FC236}">
                  <a16:creationId xmlns:a16="http://schemas.microsoft.com/office/drawing/2014/main" id="{71BE0DBC-2527-4CC0-87AB-E99D7F906D50}"/>
                </a:ext>
              </a:extLst>
            </p:cNvPr>
            <p:cNvSpPr>
              <a:spLocks/>
            </p:cNvSpPr>
            <p:nvPr/>
          </p:nvSpPr>
          <p:spPr bwMode="auto">
            <a:xfrm>
              <a:off x="241" y="3622"/>
              <a:ext cx="109" cy="45"/>
            </a:xfrm>
            <a:custGeom>
              <a:avLst/>
              <a:gdLst>
                <a:gd name="T0" fmla="*/ 46 w 97"/>
                <a:gd name="T1" fmla="*/ 4 h 40"/>
                <a:gd name="T2" fmla="*/ 61 w 97"/>
                <a:gd name="T3" fmla="*/ 19 h 40"/>
                <a:gd name="T4" fmla="*/ 78 w 97"/>
                <a:gd name="T5" fmla="*/ 15 h 40"/>
                <a:gd name="T6" fmla="*/ 84 w 97"/>
                <a:gd name="T7" fmla="*/ 7 h 40"/>
                <a:gd name="T8" fmla="*/ 93 w 97"/>
                <a:gd name="T9" fmla="*/ 26 h 40"/>
                <a:gd name="T10" fmla="*/ 76 w 97"/>
                <a:gd name="T11" fmla="*/ 33 h 40"/>
                <a:gd name="T12" fmla="*/ 58 w 97"/>
                <a:gd name="T13" fmla="*/ 40 h 40"/>
                <a:gd name="T14" fmla="*/ 50 w 97"/>
                <a:gd name="T15" fmla="*/ 39 h 40"/>
                <a:gd name="T16" fmla="*/ 39 w 97"/>
                <a:gd name="T17" fmla="*/ 23 h 40"/>
                <a:gd name="T18" fmla="*/ 29 w 97"/>
                <a:gd name="T19" fmla="*/ 23 h 40"/>
                <a:gd name="T20" fmla="*/ 9 w 97"/>
                <a:gd name="T21" fmla="*/ 29 h 40"/>
                <a:gd name="T22" fmla="*/ 11 w 97"/>
                <a:gd name="T23" fmla="*/ 3 h 40"/>
                <a:gd name="T24" fmla="*/ 46 w 97"/>
                <a:gd name="T25" fmla="*/ 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7" h="40">
                  <a:moveTo>
                    <a:pt x="46" y="4"/>
                  </a:moveTo>
                  <a:cubicBezTo>
                    <a:pt x="49" y="10"/>
                    <a:pt x="55" y="15"/>
                    <a:pt x="61" y="19"/>
                  </a:cubicBezTo>
                  <a:cubicBezTo>
                    <a:pt x="68" y="25"/>
                    <a:pt x="73" y="20"/>
                    <a:pt x="78" y="15"/>
                  </a:cubicBezTo>
                  <a:cubicBezTo>
                    <a:pt x="80" y="13"/>
                    <a:pt x="69" y="0"/>
                    <a:pt x="84" y="7"/>
                  </a:cubicBezTo>
                  <a:cubicBezTo>
                    <a:pt x="91" y="10"/>
                    <a:pt x="97" y="17"/>
                    <a:pt x="93" y="26"/>
                  </a:cubicBezTo>
                  <a:cubicBezTo>
                    <a:pt x="90" y="34"/>
                    <a:pt x="84" y="37"/>
                    <a:pt x="76" y="33"/>
                  </a:cubicBezTo>
                  <a:cubicBezTo>
                    <a:pt x="67" y="28"/>
                    <a:pt x="60" y="26"/>
                    <a:pt x="58" y="40"/>
                  </a:cubicBezTo>
                  <a:cubicBezTo>
                    <a:pt x="55" y="40"/>
                    <a:pt x="53" y="40"/>
                    <a:pt x="50" y="39"/>
                  </a:cubicBezTo>
                  <a:cubicBezTo>
                    <a:pt x="46" y="34"/>
                    <a:pt x="43" y="28"/>
                    <a:pt x="39" y="23"/>
                  </a:cubicBezTo>
                  <a:cubicBezTo>
                    <a:pt x="36" y="19"/>
                    <a:pt x="33" y="16"/>
                    <a:pt x="29" y="23"/>
                  </a:cubicBezTo>
                  <a:cubicBezTo>
                    <a:pt x="25" y="30"/>
                    <a:pt x="15" y="35"/>
                    <a:pt x="9" y="29"/>
                  </a:cubicBezTo>
                  <a:cubicBezTo>
                    <a:pt x="1" y="22"/>
                    <a:pt x="0" y="11"/>
                    <a:pt x="11" y="3"/>
                  </a:cubicBezTo>
                  <a:cubicBezTo>
                    <a:pt x="22" y="3"/>
                    <a:pt x="34" y="0"/>
                    <a:pt x="46" y="4"/>
                  </a:cubicBezTo>
                  <a:close/>
                </a:path>
              </a:pathLst>
            </a:custGeom>
            <a:solidFill>
              <a:srgbClr val="DFE7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 name="Freeform 813">
              <a:extLst>
                <a:ext uri="{FF2B5EF4-FFF2-40B4-BE49-F238E27FC236}">
                  <a16:creationId xmlns:a16="http://schemas.microsoft.com/office/drawing/2014/main" id="{7C209234-8807-418E-B557-6CB401F6DA67}"/>
                </a:ext>
              </a:extLst>
            </p:cNvPr>
            <p:cNvSpPr>
              <a:spLocks/>
            </p:cNvSpPr>
            <p:nvPr/>
          </p:nvSpPr>
          <p:spPr bwMode="auto">
            <a:xfrm>
              <a:off x="370" y="3627"/>
              <a:ext cx="28" cy="19"/>
            </a:xfrm>
            <a:custGeom>
              <a:avLst/>
              <a:gdLst>
                <a:gd name="T0" fmla="*/ 15 w 25"/>
                <a:gd name="T1" fmla="*/ 0 h 17"/>
                <a:gd name="T2" fmla="*/ 20 w 25"/>
                <a:gd name="T3" fmla="*/ 12 h 17"/>
                <a:gd name="T4" fmla="*/ 11 w 25"/>
                <a:gd name="T5" fmla="*/ 15 h 17"/>
                <a:gd name="T6" fmla="*/ 7 w 25"/>
                <a:gd name="T7" fmla="*/ 0 h 17"/>
                <a:gd name="T8" fmla="*/ 15 w 25"/>
                <a:gd name="T9" fmla="*/ 0 h 17"/>
              </a:gdLst>
              <a:ahLst/>
              <a:cxnLst>
                <a:cxn ang="0">
                  <a:pos x="T0" y="T1"/>
                </a:cxn>
                <a:cxn ang="0">
                  <a:pos x="T2" y="T3"/>
                </a:cxn>
                <a:cxn ang="0">
                  <a:pos x="T4" y="T5"/>
                </a:cxn>
                <a:cxn ang="0">
                  <a:pos x="T6" y="T7"/>
                </a:cxn>
                <a:cxn ang="0">
                  <a:pos x="T8" y="T9"/>
                </a:cxn>
              </a:cxnLst>
              <a:rect l="0" t="0" r="r" b="b"/>
              <a:pathLst>
                <a:path w="25" h="17">
                  <a:moveTo>
                    <a:pt x="15" y="0"/>
                  </a:moveTo>
                  <a:cubicBezTo>
                    <a:pt x="17" y="4"/>
                    <a:pt x="25" y="6"/>
                    <a:pt x="20" y="12"/>
                  </a:cubicBezTo>
                  <a:cubicBezTo>
                    <a:pt x="18" y="15"/>
                    <a:pt x="14" y="17"/>
                    <a:pt x="11" y="15"/>
                  </a:cubicBezTo>
                  <a:cubicBezTo>
                    <a:pt x="6" y="11"/>
                    <a:pt x="0" y="7"/>
                    <a:pt x="7" y="0"/>
                  </a:cubicBezTo>
                  <a:cubicBezTo>
                    <a:pt x="10" y="0"/>
                    <a:pt x="12" y="0"/>
                    <a:pt x="15" y="0"/>
                  </a:cubicBezTo>
                  <a:close/>
                </a:path>
              </a:pathLst>
            </a:custGeom>
            <a:solidFill>
              <a:srgbClr val="DFE7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 name="Freeform 814">
              <a:extLst>
                <a:ext uri="{FF2B5EF4-FFF2-40B4-BE49-F238E27FC236}">
                  <a16:creationId xmlns:a16="http://schemas.microsoft.com/office/drawing/2014/main" id="{DFF75485-1349-4E83-896E-CF109B49F04D}"/>
                </a:ext>
              </a:extLst>
            </p:cNvPr>
            <p:cNvSpPr>
              <a:spLocks/>
            </p:cNvSpPr>
            <p:nvPr/>
          </p:nvSpPr>
          <p:spPr bwMode="auto">
            <a:xfrm>
              <a:off x="589" y="2976"/>
              <a:ext cx="211" cy="40"/>
            </a:xfrm>
            <a:custGeom>
              <a:avLst/>
              <a:gdLst>
                <a:gd name="T0" fmla="*/ 184 w 188"/>
                <a:gd name="T1" fmla="*/ 19 h 35"/>
                <a:gd name="T2" fmla="*/ 161 w 188"/>
                <a:gd name="T3" fmla="*/ 27 h 35"/>
                <a:gd name="T4" fmla="*/ 146 w 188"/>
                <a:gd name="T5" fmla="*/ 25 h 35"/>
                <a:gd name="T6" fmla="*/ 90 w 188"/>
                <a:gd name="T7" fmla="*/ 28 h 35"/>
                <a:gd name="T8" fmla="*/ 84 w 188"/>
                <a:gd name="T9" fmla="*/ 27 h 35"/>
                <a:gd name="T10" fmla="*/ 18 w 188"/>
                <a:gd name="T11" fmla="*/ 20 h 35"/>
                <a:gd name="T12" fmla="*/ 0 w 188"/>
                <a:gd name="T13" fmla="*/ 11 h 35"/>
                <a:gd name="T14" fmla="*/ 114 w 188"/>
                <a:gd name="T15" fmla="*/ 1 h 35"/>
                <a:gd name="T16" fmla="*/ 125 w 188"/>
                <a:gd name="T17" fmla="*/ 4 h 35"/>
                <a:gd name="T18" fmla="*/ 172 w 188"/>
                <a:gd name="T19" fmla="*/ 8 h 35"/>
                <a:gd name="T20" fmla="*/ 184 w 188"/>
                <a:gd name="T21" fmla="*/ 19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8" h="35">
                  <a:moveTo>
                    <a:pt x="184" y="19"/>
                  </a:moveTo>
                  <a:cubicBezTo>
                    <a:pt x="179" y="29"/>
                    <a:pt x="173" y="35"/>
                    <a:pt x="161" y="27"/>
                  </a:cubicBezTo>
                  <a:cubicBezTo>
                    <a:pt x="157" y="24"/>
                    <a:pt x="151" y="23"/>
                    <a:pt x="146" y="25"/>
                  </a:cubicBezTo>
                  <a:cubicBezTo>
                    <a:pt x="127" y="29"/>
                    <a:pt x="108" y="21"/>
                    <a:pt x="90" y="28"/>
                  </a:cubicBezTo>
                  <a:cubicBezTo>
                    <a:pt x="88" y="28"/>
                    <a:pt x="85" y="28"/>
                    <a:pt x="84" y="27"/>
                  </a:cubicBezTo>
                  <a:cubicBezTo>
                    <a:pt x="63" y="14"/>
                    <a:pt x="41" y="17"/>
                    <a:pt x="18" y="20"/>
                  </a:cubicBezTo>
                  <a:cubicBezTo>
                    <a:pt x="14" y="21"/>
                    <a:pt x="3" y="20"/>
                    <a:pt x="0" y="11"/>
                  </a:cubicBezTo>
                  <a:cubicBezTo>
                    <a:pt x="37" y="0"/>
                    <a:pt x="76" y="6"/>
                    <a:pt x="114" y="1"/>
                  </a:cubicBezTo>
                  <a:cubicBezTo>
                    <a:pt x="118" y="0"/>
                    <a:pt x="122" y="3"/>
                    <a:pt x="125" y="4"/>
                  </a:cubicBezTo>
                  <a:cubicBezTo>
                    <a:pt x="141" y="8"/>
                    <a:pt x="155" y="16"/>
                    <a:pt x="172" y="8"/>
                  </a:cubicBezTo>
                  <a:cubicBezTo>
                    <a:pt x="180" y="4"/>
                    <a:pt x="188" y="7"/>
                    <a:pt x="184" y="19"/>
                  </a:cubicBezTo>
                  <a:close/>
                </a:path>
              </a:pathLst>
            </a:custGeom>
            <a:solidFill>
              <a:srgbClr val="B3D3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 name="Freeform 815">
              <a:extLst>
                <a:ext uri="{FF2B5EF4-FFF2-40B4-BE49-F238E27FC236}">
                  <a16:creationId xmlns:a16="http://schemas.microsoft.com/office/drawing/2014/main" id="{29D64FEE-4E29-4639-93FA-864E221DEAAF}"/>
                </a:ext>
              </a:extLst>
            </p:cNvPr>
            <p:cNvSpPr>
              <a:spLocks/>
            </p:cNvSpPr>
            <p:nvPr/>
          </p:nvSpPr>
          <p:spPr bwMode="auto">
            <a:xfrm>
              <a:off x="468" y="2975"/>
              <a:ext cx="121" cy="26"/>
            </a:xfrm>
            <a:custGeom>
              <a:avLst/>
              <a:gdLst>
                <a:gd name="T0" fmla="*/ 108 w 108"/>
                <a:gd name="T1" fmla="*/ 12 h 23"/>
                <a:gd name="T2" fmla="*/ 79 w 108"/>
                <a:gd name="T3" fmla="*/ 21 h 23"/>
                <a:gd name="T4" fmla="*/ 70 w 108"/>
                <a:gd name="T5" fmla="*/ 22 h 23"/>
                <a:gd name="T6" fmla="*/ 11 w 108"/>
                <a:gd name="T7" fmla="*/ 15 h 23"/>
                <a:gd name="T8" fmla="*/ 0 w 108"/>
                <a:gd name="T9" fmla="*/ 12 h 23"/>
                <a:gd name="T10" fmla="*/ 3 w 108"/>
                <a:gd name="T11" fmla="*/ 5 h 23"/>
                <a:gd name="T12" fmla="*/ 94 w 108"/>
                <a:gd name="T13" fmla="*/ 4 h 23"/>
                <a:gd name="T14" fmla="*/ 108 w 108"/>
                <a:gd name="T15" fmla="*/ 12 h 2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8" h="23">
                  <a:moveTo>
                    <a:pt x="108" y="12"/>
                  </a:moveTo>
                  <a:cubicBezTo>
                    <a:pt x="98" y="15"/>
                    <a:pt x="89" y="18"/>
                    <a:pt x="79" y="21"/>
                  </a:cubicBezTo>
                  <a:cubicBezTo>
                    <a:pt x="76" y="21"/>
                    <a:pt x="71" y="23"/>
                    <a:pt x="70" y="22"/>
                  </a:cubicBezTo>
                  <a:cubicBezTo>
                    <a:pt x="52" y="3"/>
                    <a:pt x="31" y="12"/>
                    <a:pt x="11" y="15"/>
                  </a:cubicBezTo>
                  <a:cubicBezTo>
                    <a:pt x="8" y="16"/>
                    <a:pt x="4" y="13"/>
                    <a:pt x="0" y="12"/>
                  </a:cubicBezTo>
                  <a:cubicBezTo>
                    <a:pt x="1" y="10"/>
                    <a:pt x="2" y="5"/>
                    <a:pt x="3" y="5"/>
                  </a:cubicBezTo>
                  <a:cubicBezTo>
                    <a:pt x="34" y="7"/>
                    <a:pt x="63" y="0"/>
                    <a:pt x="94" y="4"/>
                  </a:cubicBezTo>
                  <a:cubicBezTo>
                    <a:pt x="100" y="5"/>
                    <a:pt x="105" y="6"/>
                    <a:pt x="108" y="12"/>
                  </a:cubicBezTo>
                  <a:close/>
                </a:path>
              </a:pathLst>
            </a:custGeom>
            <a:solidFill>
              <a:srgbClr val="B3D3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 name="Freeform 816">
              <a:extLst>
                <a:ext uri="{FF2B5EF4-FFF2-40B4-BE49-F238E27FC236}">
                  <a16:creationId xmlns:a16="http://schemas.microsoft.com/office/drawing/2014/main" id="{87461E80-6286-4190-BF38-FB3628662F4E}"/>
                </a:ext>
              </a:extLst>
            </p:cNvPr>
            <p:cNvSpPr>
              <a:spLocks/>
            </p:cNvSpPr>
            <p:nvPr/>
          </p:nvSpPr>
          <p:spPr bwMode="auto">
            <a:xfrm>
              <a:off x="800" y="2983"/>
              <a:ext cx="45" cy="38"/>
            </a:xfrm>
            <a:custGeom>
              <a:avLst/>
              <a:gdLst>
                <a:gd name="T0" fmla="*/ 40 w 40"/>
                <a:gd name="T1" fmla="*/ 9 h 34"/>
                <a:gd name="T2" fmla="*/ 27 w 40"/>
                <a:gd name="T3" fmla="*/ 25 h 34"/>
                <a:gd name="T4" fmla="*/ 16 w 40"/>
                <a:gd name="T5" fmla="*/ 20 h 34"/>
                <a:gd name="T6" fmla="*/ 0 w 40"/>
                <a:gd name="T7" fmla="*/ 13 h 34"/>
                <a:gd name="T8" fmla="*/ 40 w 40"/>
                <a:gd name="T9" fmla="*/ 9 h 34"/>
              </a:gdLst>
              <a:ahLst/>
              <a:cxnLst>
                <a:cxn ang="0">
                  <a:pos x="T0" y="T1"/>
                </a:cxn>
                <a:cxn ang="0">
                  <a:pos x="T2" y="T3"/>
                </a:cxn>
                <a:cxn ang="0">
                  <a:pos x="T4" y="T5"/>
                </a:cxn>
                <a:cxn ang="0">
                  <a:pos x="T6" y="T7"/>
                </a:cxn>
                <a:cxn ang="0">
                  <a:pos x="T8" y="T9"/>
                </a:cxn>
              </a:cxnLst>
              <a:rect l="0" t="0" r="r" b="b"/>
              <a:pathLst>
                <a:path w="40" h="34">
                  <a:moveTo>
                    <a:pt x="40" y="9"/>
                  </a:moveTo>
                  <a:cubicBezTo>
                    <a:pt x="36" y="14"/>
                    <a:pt x="32" y="21"/>
                    <a:pt x="27" y="25"/>
                  </a:cubicBezTo>
                  <a:cubicBezTo>
                    <a:pt x="23" y="28"/>
                    <a:pt x="15" y="34"/>
                    <a:pt x="16" y="20"/>
                  </a:cubicBezTo>
                  <a:cubicBezTo>
                    <a:pt x="17" y="6"/>
                    <a:pt x="3" y="23"/>
                    <a:pt x="0" y="13"/>
                  </a:cubicBezTo>
                  <a:cubicBezTo>
                    <a:pt x="12" y="0"/>
                    <a:pt x="26" y="1"/>
                    <a:pt x="40" y="9"/>
                  </a:cubicBezTo>
                  <a:close/>
                </a:path>
              </a:pathLst>
            </a:custGeom>
            <a:solidFill>
              <a:srgbClr val="B3D3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 name="Freeform 817">
              <a:extLst>
                <a:ext uri="{FF2B5EF4-FFF2-40B4-BE49-F238E27FC236}">
                  <a16:creationId xmlns:a16="http://schemas.microsoft.com/office/drawing/2014/main" id="{F2482732-A86C-4415-9A6D-234948BEB4A8}"/>
                </a:ext>
              </a:extLst>
            </p:cNvPr>
            <p:cNvSpPr>
              <a:spLocks/>
            </p:cNvSpPr>
            <p:nvPr/>
          </p:nvSpPr>
          <p:spPr bwMode="auto">
            <a:xfrm>
              <a:off x="737" y="2621"/>
              <a:ext cx="83" cy="89"/>
            </a:xfrm>
            <a:custGeom>
              <a:avLst/>
              <a:gdLst>
                <a:gd name="T0" fmla="*/ 0 w 74"/>
                <a:gd name="T1" fmla="*/ 55 h 79"/>
                <a:gd name="T2" fmla="*/ 18 w 74"/>
                <a:gd name="T3" fmla="*/ 54 h 79"/>
                <a:gd name="T4" fmla="*/ 32 w 74"/>
                <a:gd name="T5" fmla="*/ 24 h 79"/>
                <a:gd name="T6" fmla="*/ 26 w 74"/>
                <a:gd name="T7" fmla="*/ 1 h 79"/>
                <a:gd name="T8" fmla="*/ 48 w 74"/>
                <a:gd name="T9" fmla="*/ 24 h 79"/>
                <a:gd name="T10" fmla="*/ 74 w 74"/>
                <a:gd name="T11" fmla="*/ 61 h 79"/>
                <a:gd name="T12" fmla="*/ 52 w 74"/>
                <a:gd name="T13" fmla="*/ 79 h 79"/>
                <a:gd name="T14" fmla="*/ 40 w 74"/>
                <a:gd name="T15" fmla="*/ 75 h 79"/>
                <a:gd name="T16" fmla="*/ 0 w 74"/>
                <a:gd name="T17" fmla="*/ 55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4" h="79">
                  <a:moveTo>
                    <a:pt x="0" y="55"/>
                  </a:moveTo>
                  <a:cubicBezTo>
                    <a:pt x="6" y="55"/>
                    <a:pt x="12" y="55"/>
                    <a:pt x="18" y="54"/>
                  </a:cubicBezTo>
                  <a:cubicBezTo>
                    <a:pt x="34" y="49"/>
                    <a:pt x="38" y="39"/>
                    <a:pt x="32" y="24"/>
                  </a:cubicBezTo>
                  <a:cubicBezTo>
                    <a:pt x="29" y="17"/>
                    <a:pt x="25" y="10"/>
                    <a:pt x="26" y="1"/>
                  </a:cubicBezTo>
                  <a:cubicBezTo>
                    <a:pt x="43" y="0"/>
                    <a:pt x="44" y="14"/>
                    <a:pt x="48" y="24"/>
                  </a:cubicBezTo>
                  <a:cubicBezTo>
                    <a:pt x="58" y="48"/>
                    <a:pt x="58" y="48"/>
                    <a:pt x="74" y="61"/>
                  </a:cubicBezTo>
                  <a:cubicBezTo>
                    <a:pt x="70" y="71"/>
                    <a:pt x="55" y="69"/>
                    <a:pt x="52" y="79"/>
                  </a:cubicBezTo>
                  <a:cubicBezTo>
                    <a:pt x="48" y="78"/>
                    <a:pt x="44" y="76"/>
                    <a:pt x="40" y="75"/>
                  </a:cubicBezTo>
                  <a:cubicBezTo>
                    <a:pt x="27" y="68"/>
                    <a:pt x="14" y="62"/>
                    <a:pt x="0" y="55"/>
                  </a:cubicBezTo>
                  <a:close/>
                </a:path>
              </a:pathLst>
            </a:custGeom>
            <a:solidFill>
              <a:srgbClr val="2A3E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 name="Freeform 818">
              <a:extLst>
                <a:ext uri="{FF2B5EF4-FFF2-40B4-BE49-F238E27FC236}">
                  <a16:creationId xmlns:a16="http://schemas.microsoft.com/office/drawing/2014/main" id="{32A5BCA7-C993-491D-80A7-9E865FFE0B42}"/>
                </a:ext>
              </a:extLst>
            </p:cNvPr>
            <p:cNvSpPr>
              <a:spLocks/>
            </p:cNvSpPr>
            <p:nvPr/>
          </p:nvSpPr>
          <p:spPr bwMode="auto">
            <a:xfrm>
              <a:off x="1079" y="740"/>
              <a:ext cx="102" cy="142"/>
            </a:xfrm>
            <a:custGeom>
              <a:avLst/>
              <a:gdLst>
                <a:gd name="T0" fmla="*/ 84 w 91"/>
                <a:gd name="T1" fmla="*/ 127 h 127"/>
                <a:gd name="T2" fmla="*/ 80 w 91"/>
                <a:gd name="T3" fmla="*/ 114 h 127"/>
                <a:gd name="T4" fmla="*/ 0 w 91"/>
                <a:gd name="T5" fmla="*/ 0 h 127"/>
                <a:gd name="T6" fmla="*/ 75 w 91"/>
                <a:gd name="T7" fmla="*/ 80 h 127"/>
                <a:gd name="T8" fmla="*/ 83 w 91"/>
                <a:gd name="T9" fmla="*/ 106 h 127"/>
                <a:gd name="T10" fmla="*/ 84 w 91"/>
                <a:gd name="T11" fmla="*/ 127 h 127"/>
              </a:gdLst>
              <a:ahLst/>
              <a:cxnLst>
                <a:cxn ang="0">
                  <a:pos x="T0" y="T1"/>
                </a:cxn>
                <a:cxn ang="0">
                  <a:pos x="T2" y="T3"/>
                </a:cxn>
                <a:cxn ang="0">
                  <a:pos x="T4" y="T5"/>
                </a:cxn>
                <a:cxn ang="0">
                  <a:pos x="T6" y="T7"/>
                </a:cxn>
                <a:cxn ang="0">
                  <a:pos x="T8" y="T9"/>
                </a:cxn>
                <a:cxn ang="0">
                  <a:pos x="T10" y="T11"/>
                </a:cxn>
              </a:cxnLst>
              <a:rect l="0" t="0" r="r" b="b"/>
              <a:pathLst>
                <a:path w="91" h="127">
                  <a:moveTo>
                    <a:pt x="84" y="127"/>
                  </a:moveTo>
                  <a:cubicBezTo>
                    <a:pt x="84" y="123"/>
                    <a:pt x="85" y="117"/>
                    <a:pt x="80" y="114"/>
                  </a:cubicBezTo>
                  <a:cubicBezTo>
                    <a:pt x="60" y="71"/>
                    <a:pt x="35" y="32"/>
                    <a:pt x="0" y="0"/>
                  </a:cubicBezTo>
                  <a:cubicBezTo>
                    <a:pt x="35" y="17"/>
                    <a:pt x="50" y="53"/>
                    <a:pt x="75" y="80"/>
                  </a:cubicBezTo>
                  <a:cubicBezTo>
                    <a:pt x="72" y="90"/>
                    <a:pt x="76" y="100"/>
                    <a:pt x="83" y="106"/>
                  </a:cubicBezTo>
                  <a:cubicBezTo>
                    <a:pt x="91" y="114"/>
                    <a:pt x="91" y="120"/>
                    <a:pt x="84" y="127"/>
                  </a:cubicBezTo>
                  <a:close/>
                </a:path>
              </a:pathLst>
            </a:custGeom>
            <a:solidFill>
              <a:srgbClr val="6347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 name="Freeform 819">
              <a:extLst>
                <a:ext uri="{FF2B5EF4-FFF2-40B4-BE49-F238E27FC236}">
                  <a16:creationId xmlns:a16="http://schemas.microsoft.com/office/drawing/2014/main" id="{15661C02-13DB-42E9-93B2-7B13CF4EFCDF}"/>
                </a:ext>
              </a:extLst>
            </p:cNvPr>
            <p:cNvSpPr>
              <a:spLocks/>
            </p:cNvSpPr>
            <p:nvPr/>
          </p:nvSpPr>
          <p:spPr bwMode="auto">
            <a:xfrm>
              <a:off x="1015" y="673"/>
              <a:ext cx="27" cy="25"/>
            </a:xfrm>
            <a:custGeom>
              <a:avLst/>
              <a:gdLst>
                <a:gd name="T0" fmla="*/ 24 w 24"/>
                <a:gd name="T1" fmla="*/ 22 h 22"/>
                <a:gd name="T2" fmla="*/ 0 w 24"/>
                <a:gd name="T3" fmla="*/ 0 h 22"/>
                <a:gd name="T4" fmla="*/ 24 w 24"/>
                <a:gd name="T5" fmla="*/ 22 h 22"/>
              </a:gdLst>
              <a:ahLst/>
              <a:cxnLst>
                <a:cxn ang="0">
                  <a:pos x="T0" y="T1"/>
                </a:cxn>
                <a:cxn ang="0">
                  <a:pos x="T2" y="T3"/>
                </a:cxn>
                <a:cxn ang="0">
                  <a:pos x="T4" y="T5"/>
                </a:cxn>
              </a:cxnLst>
              <a:rect l="0" t="0" r="r" b="b"/>
              <a:pathLst>
                <a:path w="24" h="22">
                  <a:moveTo>
                    <a:pt x="24" y="22"/>
                  </a:moveTo>
                  <a:cubicBezTo>
                    <a:pt x="15" y="18"/>
                    <a:pt x="7" y="12"/>
                    <a:pt x="0" y="0"/>
                  </a:cubicBezTo>
                  <a:cubicBezTo>
                    <a:pt x="13" y="5"/>
                    <a:pt x="19" y="13"/>
                    <a:pt x="24" y="22"/>
                  </a:cubicBezTo>
                  <a:close/>
                </a:path>
              </a:pathLst>
            </a:custGeom>
            <a:solidFill>
              <a:srgbClr val="A98D7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 name="Freeform 820">
              <a:extLst>
                <a:ext uri="{FF2B5EF4-FFF2-40B4-BE49-F238E27FC236}">
                  <a16:creationId xmlns:a16="http://schemas.microsoft.com/office/drawing/2014/main" id="{C5BF46B0-52B1-41BB-ADAC-EA951BBB09D2}"/>
                </a:ext>
              </a:extLst>
            </p:cNvPr>
            <p:cNvSpPr>
              <a:spLocks/>
            </p:cNvSpPr>
            <p:nvPr/>
          </p:nvSpPr>
          <p:spPr bwMode="auto">
            <a:xfrm>
              <a:off x="474" y="3254"/>
              <a:ext cx="47" cy="22"/>
            </a:xfrm>
            <a:custGeom>
              <a:avLst/>
              <a:gdLst>
                <a:gd name="T0" fmla="*/ 42 w 42"/>
                <a:gd name="T1" fmla="*/ 20 h 20"/>
                <a:gd name="T2" fmla="*/ 14 w 42"/>
                <a:gd name="T3" fmla="*/ 20 h 20"/>
                <a:gd name="T4" fmla="*/ 7 w 42"/>
                <a:gd name="T5" fmla="*/ 6 h 20"/>
                <a:gd name="T6" fmla="*/ 24 w 42"/>
                <a:gd name="T7" fmla="*/ 12 h 20"/>
                <a:gd name="T8" fmla="*/ 42 w 42"/>
                <a:gd name="T9" fmla="*/ 16 h 20"/>
                <a:gd name="T10" fmla="*/ 42 w 42"/>
                <a:gd name="T11" fmla="*/ 20 h 20"/>
              </a:gdLst>
              <a:ahLst/>
              <a:cxnLst>
                <a:cxn ang="0">
                  <a:pos x="T0" y="T1"/>
                </a:cxn>
                <a:cxn ang="0">
                  <a:pos x="T2" y="T3"/>
                </a:cxn>
                <a:cxn ang="0">
                  <a:pos x="T4" y="T5"/>
                </a:cxn>
                <a:cxn ang="0">
                  <a:pos x="T6" y="T7"/>
                </a:cxn>
                <a:cxn ang="0">
                  <a:pos x="T8" y="T9"/>
                </a:cxn>
                <a:cxn ang="0">
                  <a:pos x="T10" y="T11"/>
                </a:cxn>
              </a:cxnLst>
              <a:rect l="0" t="0" r="r" b="b"/>
              <a:pathLst>
                <a:path w="42" h="20">
                  <a:moveTo>
                    <a:pt x="42" y="20"/>
                  </a:moveTo>
                  <a:cubicBezTo>
                    <a:pt x="33" y="20"/>
                    <a:pt x="23" y="20"/>
                    <a:pt x="14" y="20"/>
                  </a:cubicBezTo>
                  <a:cubicBezTo>
                    <a:pt x="18" y="12"/>
                    <a:pt x="0" y="14"/>
                    <a:pt x="7" y="6"/>
                  </a:cubicBezTo>
                  <a:cubicBezTo>
                    <a:pt x="13" y="0"/>
                    <a:pt x="19" y="7"/>
                    <a:pt x="24" y="12"/>
                  </a:cubicBezTo>
                  <a:cubicBezTo>
                    <a:pt x="29" y="17"/>
                    <a:pt x="36" y="16"/>
                    <a:pt x="42" y="16"/>
                  </a:cubicBezTo>
                  <a:cubicBezTo>
                    <a:pt x="42" y="17"/>
                    <a:pt x="42" y="19"/>
                    <a:pt x="42" y="20"/>
                  </a:cubicBezTo>
                  <a:close/>
                </a:path>
              </a:pathLst>
            </a:custGeom>
            <a:solidFill>
              <a:srgbClr val="90C2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 name="Freeform 821">
              <a:extLst>
                <a:ext uri="{FF2B5EF4-FFF2-40B4-BE49-F238E27FC236}">
                  <a16:creationId xmlns:a16="http://schemas.microsoft.com/office/drawing/2014/main" id="{5F46A521-5FAF-48CF-B9FB-644511083295}"/>
                </a:ext>
              </a:extLst>
            </p:cNvPr>
            <p:cNvSpPr>
              <a:spLocks/>
            </p:cNvSpPr>
            <p:nvPr/>
          </p:nvSpPr>
          <p:spPr bwMode="auto">
            <a:xfrm>
              <a:off x="1896" y="571"/>
              <a:ext cx="115" cy="382"/>
            </a:xfrm>
            <a:custGeom>
              <a:avLst/>
              <a:gdLst>
                <a:gd name="T0" fmla="*/ 5 w 102"/>
                <a:gd name="T1" fmla="*/ 340 h 340"/>
                <a:gd name="T2" fmla="*/ 0 w 102"/>
                <a:gd name="T3" fmla="*/ 340 h 340"/>
                <a:gd name="T4" fmla="*/ 21 w 102"/>
                <a:gd name="T5" fmla="*/ 259 h 340"/>
                <a:gd name="T6" fmla="*/ 94 w 102"/>
                <a:gd name="T7" fmla="*/ 0 h 340"/>
                <a:gd name="T8" fmla="*/ 102 w 102"/>
                <a:gd name="T9" fmla="*/ 0 h 340"/>
                <a:gd name="T10" fmla="*/ 81 w 102"/>
                <a:gd name="T11" fmla="*/ 74 h 340"/>
                <a:gd name="T12" fmla="*/ 81 w 102"/>
                <a:gd name="T13" fmla="*/ 96 h 340"/>
                <a:gd name="T14" fmla="*/ 67 w 102"/>
                <a:gd name="T15" fmla="*/ 102 h 340"/>
                <a:gd name="T16" fmla="*/ 41 w 102"/>
                <a:gd name="T17" fmla="*/ 202 h 340"/>
                <a:gd name="T18" fmla="*/ 20 w 102"/>
                <a:gd name="T19" fmla="*/ 306 h 340"/>
                <a:gd name="T20" fmla="*/ 5 w 102"/>
                <a:gd name="T21" fmla="*/ 340 h 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2" h="340">
                  <a:moveTo>
                    <a:pt x="5" y="340"/>
                  </a:moveTo>
                  <a:cubicBezTo>
                    <a:pt x="3" y="340"/>
                    <a:pt x="2" y="340"/>
                    <a:pt x="0" y="340"/>
                  </a:cubicBezTo>
                  <a:cubicBezTo>
                    <a:pt x="9" y="313"/>
                    <a:pt x="19" y="287"/>
                    <a:pt x="21" y="259"/>
                  </a:cubicBezTo>
                  <a:cubicBezTo>
                    <a:pt x="27" y="168"/>
                    <a:pt x="73" y="88"/>
                    <a:pt x="94" y="0"/>
                  </a:cubicBezTo>
                  <a:cubicBezTo>
                    <a:pt x="96" y="0"/>
                    <a:pt x="99" y="0"/>
                    <a:pt x="102" y="0"/>
                  </a:cubicBezTo>
                  <a:cubicBezTo>
                    <a:pt x="95" y="25"/>
                    <a:pt x="88" y="49"/>
                    <a:pt x="81" y="74"/>
                  </a:cubicBezTo>
                  <a:cubicBezTo>
                    <a:pt x="79" y="81"/>
                    <a:pt x="75" y="89"/>
                    <a:pt x="81" y="96"/>
                  </a:cubicBezTo>
                  <a:cubicBezTo>
                    <a:pt x="75" y="94"/>
                    <a:pt x="69" y="92"/>
                    <a:pt x="67" y="102"/>
                  </a:cubicBezTo>
                  <a:cubicBezTo>
                    <a:pt x="58" y="135"/>
                    <a:pt x="43" y="168"/>
                    <a:pt x="41" y="202"/>
                  </a:cubicBezTo>
                  <a:cubicBezTo>
                    <a:pt x="38" y="238"/>
                    <a:pt x="23" y="270"/>
                    <a:pt x="20" y="306"/>
                  </a:cubicBezTo>
                  <a:cubicBezTo>
                    <a:pt x="19" y="317"/>
                    <a:pt x="10" y="329"/>
                    <a:pt x="5" y="340"/>
                  </a:cubicBezTo>
                  <a:close/>
                </a:path>
              </a:pathLst>
            </a:custGeom>
            <a:solidFill>
              <a:srgbClr val="714E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 name="Freeform 822">
              <a:extLst>
                <a:ext uri="{FF2B5EF4-FFF2-40B4-BE49-F238E27FC236}">
                  <a16:creationId xmlns:a16="http://schemas.microsoft.com/office/drawing/2014/main" id="{35ACCD48-3B4B-406D-A582-7B6154CCC8AF}"/>
                </a:ext>
              </a:extLst>
            </p:cNvPr>
            <p:cNvSpPr>
              <a:spLocks/>
            </p:cNvSpPr>
            <p:nvPr/>
          </p:nvSpPr>
          <p:spPr bwMode="auto">
            <a:xfrm>
              <a:off x="1903" y="730"/>
              <a:ext cx="33" cy="84"/>
            </a:xfrm>
            <a:custGeom>
              <a:avLst/>
              <a:gdLst>
                <a:gd name="T0" fmla="*/ 6 w 30"/>
                <a:gd name="T1" fmla="*/ 75 h 75"/>
                <a:gd name="T2" fmla="*/ 0 w 30"/>
                <a:gd name="T3" fmla="*/ 75 h 75"/>
                <a:gd name="T4" fmla="*/ 24 w 30"/>
                <a:gd name="T5" fmla="*/ 0 h 75"/>
                <a:gd name="T6" fmla="*/ 30 w 30"/>
                <a:gd name="T7" fmla="*/ 2 h 75"/>
                <a:gd name="T8" fmla="*/ 6 w 30"/>
                <a:gd name="T9" fmla="*/ 75 h 75"/>
              </a:gdLst>
              <a:ahLst/>
              <a:cxnLst>
                <a:cxn ang="0">
                  <a:pos x="T0" y="T1"/>
                </a:cxn>
                <a:cxn ang="0">
                  <a:pos x="T2" y="T3"/>
                </a:cxn>
                <a:cxn ang="0">
                  <a:pos x="T4" y="T5"/>
                </a:cxn>
                <a:cxn ang="0">
                  <a:pos x="T6" y="T7"/>
                </a:cxn>
                <a:cxn ang="0">
                  <a:pos x="T8" y="T9"/>
                </a:cxn>
              </a:cxnLst>
              <a:rect l="0" t="0" r="r" b="b"/>
              <a:pathLst>
                <a:path w="30" h="75">
                  <a:moveTo>
                    <a:pt x="6" y="75"/>
                  </a:moveTo>
                  <a:cubicBezTo>
                    <a:pt x="4" y="75"/>
                    <a:pt x="2" y="75"/>
                    <a:pt x="0" y="75"/>
                  </a:cubicBezTo>
                  <a:cubicBezTo>
                    <a:pt x="8" y="50"/>
                    <a:pt x="16" y="25"/>
                    <a:pt x="24" y="0"/>
                  </a:cubicBezTo>
                  <a:cubicBezTo>
                    <a:pt x="26" y="0"/>
                    <a:pt x="28" y="1"/>
                    <a:pt x="30" y="2"/>
                  </a:cubicBezTo>
                  <a:cubicBezTo>
                    <a:pt x="24" y="27"/>
                    <a:pt x="17" y="51"/>
                    <a:pt x="6" y="75"/>
                  </a:cubicBezTo>
                  <a:close/>
                </a:path>
              </a:pathLst>
            </a:custGeom>
            <a:solidFill>
              <a:srgbClr val="774E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 name="Freeform 823">
              <a:extLst>
                <a:ext uri="{FF2B5EF4-FFF2-40B4-BE49-F238E27FC236}">
                  <a16:creationId xmlns:a16="http://schemas.microsoft.com/office/drawing/2014/main" id="{A77C48CC-23C5-44A1-932D-83D83A61B84D}"/>
                </a:ext>
              </a:extLst>
            </p:cNvPr>
            <p:cNvSpPr>
              <a:spLocks/>
            </p:cNvSpPr>
            <p:nvPr/>
          </p:nvSpPr>
          <p:spPr bwMode="auto">
            <a:xfrm>
              <a:off x="1177" y="945"/>
              <a:ext cx="24" cy="36"/>
            </a:xfrm>
            <a:custGeom>
              <a:avLst/>
              <a:gdLst>
                <a:gd name="T0" fmla="*/ 0 w 22"/>
                <a:gd name="T1" fmla="*/ 30 h 32"/>
                <a:gd name="T2" fmla="*/ 22 w 22"/>
                <a:gd name="T3" fmla="*/ 0 h 32"/>
                <a:gd name="T4" fmla="*/ 2 w 22"/>
                <a:gd name="T5" fmla="*/ 32 h 32"/>
                <a:gd name="T6" fmla="*/ 0 w 22"/>
                <a:gd name="T7" fmla="*/ 30 h 32"/>
              </a:gdLst>
              <a:ahLst/>
              <a:cxnLst>
                <a:cxn ang="0">
                  <a:pos x="T0" y="T1"/>
                </a:cxn>
                <a:cxn ang="0">
                  <a:pos x="T2" y="T3"/>
                </a:cxn>
                <a:cxn ang="0">
                  <a:pos x="T4" y="T5"/>
                </a:cxn>
                <a:cxn ang="0">
                  <a:pos x="T6" y="T7"/>
                </a:cxn>
              </a:cxnLst>
              <a:rect l="0" t="0" r="r" b="b"/>
              <a:pathLst>
                <a:path w="22" h="32">
                  <a:moveTo>
                    <a:pt x="0" y="30"/>
                  </a:moveTo>
                  <a:cubicBezTo>
                    <a:pt x="4" y="18"/>
                    <a:pt x="12" y="9"/>
                    <a:pt x="22" y="0"/>
                  </a:cubicBezTo>
                  <a:cubicBezTo>
                    <a:pt x="17" y="12"/>
                    <a:pt x="12" y="24"/>
                    <a:pt x="2" y="32"/>
                  </a:cubicBezTo>
                  <a:cubicBezTo>
                    <a:pt x="1" y="32"/>
                    <a:pt x="0" y="31"/>
                    <a:pt x="0" y="30"/>
                  </a:cubicBezTo>
                  <a:close/>
                </a:path>
              </a:pathLst>
            </a:custGeom>
            <a:solidFill>
              <a:srgbClr val="795B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 name="Freeform 824">
              <a:extLst>
                <a:ext uri="{FF2B5EF4-FFF2-40B4-BE49-F238E27FC236}">
                  <a16:creationId xmlns:a16="http://schemas.microsoft.com/office/drawing/2014/main" id="{8A889DE4-FA83-4FD8-9BB8-A70D9A8AFFF2}"/>
                </a:ext>
              </a:extLst>
            </p:cNvPr>
            <p:cNvSpPr>
              <a:spLocks/>
            </p:cNvSpPr>
            <p:nvPr/>
          </p:nvSpPr>
          <p:spPr bwMode="auto">
            <a:xfrm>
              <a:off x="783" y="684"/>
              <a:ext cx="53" cy="40"/>
            </a:xfrm>
            <a:custGeom>
              <a:avLst/>
              <a:gdLst>
                <a:gd name="T0" fmla="*/ 11 w 47"/>
                <a:gd name="T1" fmla="*/ 0 h 36"/>
                <a:gd name="T2" fmla="*/ 47 w 47"/>
                <a:gd name="T3" fmla="*/ 36 h 36"/>
                <a:gd name="T4" fmla="*/ 4 w 47"/>
                <a:gd name="T5" fmla="*/ 4 h 36"/>
                <a:gd name="T6" fmla="*/ 11 w 47"/>
                <a:gd name="T7" fmla="*/ 0 h 36"/>
              </a:gdLst>
              <a:ahLst/>
              <a:cxnLst>
                <a:cxn ang="0">
                  <a:pos x="T0" y="T1"/>
                </a:cxn>
                <a:cxn ang="0">
                  <a:pos x="T2" y="T3"/>
                </a:cxn>
                <a:cxn ang="0">
                  <a:pos x="T4" y="T5"/>
                </a:cxn>
                <a:cxn ang="0">
                  <a:pos x="T6" y="T7"/>
                </a:cxn>
              </a:cxnLst>
              <a:rect l="0" t="0" r="r" b="b"/>
              <a:pathLst>
                <a:path w="47" h="36">
                  <a:moveTo>
                    <a:pt x="11" y="0"/>
                  </a:moveTo>
                  <a:cubicBezTo>
                    <a:pt x="23" y="12"/>
                    <a:pt x="38" y="21"/>
                    <a:pt x="47" y="36"/>
                  </a:cubicBezTo>
                  <a:cubicBezTo>
                    <a:pt x="30" y="30"/>
                    <a:pt x="20" y="12"/>
                    <a:pt x="4" y="4"/>
                  </a:cubicBezTo>
                  <a:cubicBezTo>
                    <a:pt x="0" y="1"/>
                    <a:pt x="8" y="0"/>
                    <a:pt x="11" y="0"/>
                  </a:cubicBezTo>
                  <a:close/>
                </a:path>
              </a:pathLst>
            </a:custGeom>
            <a:solidFill>
              <a:srgbClr val="5641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 name="Freeform 825">
              <a:extLst>
                <a:ext uri="{FF2B5EF4-FFF2-40B4-BE49-F238E27FC236}">
                  <a16:creationId xmlns:a16="http://schemas.microsoft.com/office/drawing/2014/main" id="{646DAD1A-C2D7-471D-82FE-DA99A50B9913}"/>
                </a:ext>
              </a:extLst>
            </p:cNvPr>
            <p:cNvSpPr>
              <a:spLocks/>
            </p:cNvSpPr>
            <p:nvPr/>
          </p:nvSpPr>
          <p:spPr bwMode="auto">
            <a:xfrm>
              <a:off x="859" y="780"/>
              <a:ext cx="27" cy="27"/>
            </a:xfrm>
            <a:custGeom>
              <a:avLst/>
              <a:gdLst>
                <a:gd name="T0" fmla="*/ 24 w 24"/>
                <a:gd name="T1" fmla="*/ 24 h 24"/>
                <a:gd name="T2" fmla="*/ 0 w 24"/>
                <a:gd name="T3" fmla="*/ 0 h 24"/>
                <a:gd name="T4" fmla="*/ 24 w 24"/>
                <a:gd name="T5" fmla="*/ 24 h 24"/>
              </a:gdLst>
              <a:ahLst/>
              <a:cxnLst>
                <a:cxn ang="0">
                  <a:pos x="T0" y="T1"/>
                </a:cxn>
                <a:cxn ang="0">
                  <a:pos x="T2" y="T3"/>
                </a:cxn>
                <a:cxn ang="0">
                  <a:pos x="T4" y="T5"/>
                </a:cxn>
              </a:cxnLst>
              <a:rect l="0" t="0" r="r" b="b"/>
              <a:pathLst>
                <a:path w="24" h="24">
                  <a:moveTo>
                    <a:pt x="24" y="24"/>
                  </a:moveTo>
                  <a:cubicBezTo>
                    <a:pt x="15" y="17"/>
                    <a:pt x="2" y="14"/>
                    <a:pt x="0" y="0"/>
                  </a:cubicBezTo>
                  <a:cubicBezTo>
                    <a:pt x="9" y="7"/>
                    <a:pt x="21" y="11"/>
                    <a:pt x="24" y="24"/>
                  </a:cubicBezTo>
                  <a:close/>
                </a:path>
              </a:pathLst>
            </a:custGeom>
            <a:solidFill>
              <a:srgbClr val="7652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 name="Freeform 826">
              <a:extLst>
                <a:ext uri="{FF2B5EF4-FFF2-40B4-BE49-F238E27FC236}">
                  <a16:creationId xmlns:a16="http://schemas.microsoft.com/office/drawing/2014/main" id="{2ADCC66C-018E-48A3-8540-DE627D4BD687}"/>
                </a:ext>
              </a:extLst>
            </p:cNvPr>
            <p:cNvSpPr>
              <a:spLocks/>
            </p:cNvSpPr>
            <p:nvPr/>
          </p:nvSpPr>
          <p:spPr bwMode="auto">
            <a:xfrm>
              <a:off x="181" y="3644"/>
              <a:ext cx="31" cy="20"/>
            </a:xfrm>
            <a:custGeom>
              <a:avLst/>
              <a:gdLst>
                <a:gd name="T0" fmla="*/ 26 w 28"/>
                <a:gd name="T1" fmla="*/ 0 h 18"/>
                <a:gd name="T2" fmla="*/ 16 w 28"/>
                <a:gd name="T3" fmla="*/ 17 h 18"/>
                <a:gd name="T4" fmla="*/ 2 w 28"/>
                <a:gd name="T5" fmla="*/ 12 h 18"/>
                <a:gd name="T6" fmla="*/ 9 w 28"/>
                <a:gd name="T7" fmla="*/ 5 h 18"/>
                <a:gd name="T8" fmla="*/ 26 w 28"/>
                <a:gd name="T9" fmla="*/ 0 h 18"/>
              </a:gdLst>
              <a:ahLst/>
              <a:cxnLst>
                <a:cxn ang="0">
                  <a:pos x="T0" y="T1"/>
                </a:cxn>
                <a:cxn ang="0">
                  <a:pos x="T2" y="T3"/>
                </a:cxn>
                <a:cxn ang="0">
                  <a:pos x="T4" y="T5"/>
                </a:cxn>
                <a:cxn ang="0">
                  <a:pos x="T6" y="T7"/>
                </a:cxn>
                <a:cxn ang="0">
                  <a:pos x="T8" y="T9"/>
                </a:cxn>
              </a:cxnLst>
              <a:rect l="0" t="0" r="r" b="b"/>
              <a:pathLst>
                <a:path w="28" h="18">
                  <a:moveTo>
                    <a:pt x="26" y="0"/>
                  </a:moveTo>
                  <a:cubicBezTo>
                    <a:pt x="28" y="9"/>
                    <a:pt x="28" y="17"/>
                    <a:pt x="16" y="17"/>
                  </a:cubicBezTo>
                  <a:cubicBezTo>
                    <a:pt x="11" y="17"/>
                    <a:pt x="4" y="18"/>
                    <a:pt x="2" y="12"/>
                  </a:cubicBezTo>
                  <a:cubicBezTo>
                    <a:pt x="0" y="7"/>
                    <a:pt x="6" y="6"/>
                    <a:pt x="9" y="5"/>
                  </a:cubicBezTo>
                  <a:cubicBezTo>
                    <a:pt x="14" y="4"/>
                    <a:pt x="19" y="2"/>
                    <a:pt x="26" y="0"/>
                  </a:cubicBezTo>
                  <a:close/>
                </a:path>
              </a:pathLst>
            </a:custGeom>
            <a:solidFill>
              <a:srgbClr val="DFE7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 name="Freeform 827">
              <a:extLst>
                <a:ext uri="{FF2B5EF4-FFF2-40B4-BE49-F238E27FC236}">
                  <a16:creationId xmlns:a16="http://schemas.microsoft.com/office/drawing/2014/main" id="{005BEC90-FFB1-4ADC-9D23-EBB2B6E0073A}"/>
                </a:ext>
              </a:extLst>
            </p:cNvPr>
            <p:cNvSpPr>
              <a:spLocks/>
            </p:cNvSpPr>
            <p:nvPr/>
          </p:nvSpPr>
          <p:spPr bwMode="auto">
            <a:xfrm>
              <a:off x="1936" y="518"/>
              <a:ext cx="104" cy="345"/>
            </a:xfrm>
            <a:custGeom>
              <a:avLst/>
              <a:gdLst>
                <a:gd name="T0" fmla="*/ 46 w 92"/>
                <a:gd name="T1" fmla="*/ 171 h 307"/>
                <a:gd name="T2" fmla="*/ 13 w 92"/>
                <a:gd name="T3" fmla="*/ 284 h 307"/>
                <a:gd name="T4" fmla="*/ 0 w 92"/>
                <a:gd name="T5" fmla="*/ 307 h 307"/>
                <a:gd name="T6" fmla="*/ 39 w 92"/>
                <a:gd name="T7" fmla="*/ 170 h 307"/>
                <a:gd name="T8" fmla="*/ 45 w 92"/>
                <a:gd name="T9" fmla="*/ 143 h 307"/>
                <a:gd name="T10" fmla="*/ 86 w 92"/>
                <a:gd name="T11" fmla="*/ 0 h 307"/>
                <a:gd name="T12" fmla="*/ 90 w 92"/>
                <a:gd name="T13" fmla="*/ 19 h 307"/>
                <a:gd name="T14" fmla="*/ 69 w 92"/>
                <a:gd name="T15" fmla="*/ 96 h 307"/>
                <a:gd name="T16" fmla="*/ 65 w 92"/>
                <a:gd name="T17" fmla="*/ 130 h 307"/>
                <a:gd name="T18" fmla="*/ 46 w 92"/>
                <a:gd name="T19" fmla="*/ 171 h 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2" h="307">
                  <a:moveTo>
                    <a:pt x="46" y="171"/>
                  </a:moveTo>
                  <a:cubicBezTo>
                    <a:pt x="35" y="209"/>
                    <a:pt x="24" y="246"/>
                    <a:pt x="13" y="284"/>
                  </a:cubicBezTo>
                  <a:cubicBezTo>
                    <a:pt x="11" y="293"/>
                    <a:pt x="8" y="301"/>
                    <a:pt x="0" y="307"/>
                  </a:cubicBezTo>
                  <a:cubicBezTo>
                    <a:pt x="11" y="260"/>
                    <a:pt x="22" y="214"/>
                    <a:pt x="39" y="170"/>
                  </a:cubicBezTo>
                  <a:cubicBezTo>
                    <a:pt x="42" y="161"/>
                    <a:pt x="46" y="153"/>
                    <a:pt x="45" y="143"/>
                  </a:cubicBezTo>
                  <a:cubicBezTo>
                    <a:pt x="63" y="96"/>
                    <a:pt x="78" y="49"/>
                    <a:pt x="86" y="0"/>
                  </a:cubicBezTo>
                  <a:cubicBezTo>
                    <a:pt x="92" y="5"/>
                    <a:pt x="87" y="13"/>
                    <a:pt x="90" y="19"/>
                  </a:cubicBezTo>
                  <a:cubicBezTo>
                    <a:pt x="86" y="46"/>
                    <a:pt x="81" y="72"/>
                    <a:pt x="69" y="96"/>
                  </a:cubicBezTo>
                  <a:cubicBezTo>
                    <a:pt x="63" y="106"/>
                    <a:pt x="59" y="118"/>
                    <a:pt x="65" y="130"/>
                  </a:cubicBezTo>
                  <a:cubicBezTo>
                    <a:pt x="58" y="144"/>
                    <a:pt x="57" y="160"/>
                    <a:pt x="46" y="171"/>
                  </a:cubicBezTo>
                  <a:close/>
                </a:path>
              </a:pathLst>
            </a:custGeom>
            <a:solidFill>
              <a:srgbClr val="6C4A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 name="Freeform 828">
              <a:extLst>
                <a:ext uri="{FF2B5EF4-FFF2-40B4-BE49-F238E27FC236}">
                  <a16:creationId xmlns:a16="http://schemas.microsoft.com/office/drawing/2014/main" id="{E7D3387E-CD4C-465B-B0CA-838804548EF2}"/>
                </a:ext>
              </a:extLst>
            </p:cNvPr>
            <p:cNvSpPr>
              <a:spLocks/>
            </p:cNvSpPr>
            <p:nvPr/>
          </p:nvSpPr>
          <p:spPr bwMode="auto">
            <a:xfrm>
              <a:off x="1963" y="623"/>
              <a:ext cx="100" cy="251"/>
            </a:xfrm>
            <a:custGeom>
              <a:avLst/>
              <a:gdLst>
                <a:gd name="T0" fmla="*/ 9 w 89"/>
                <a:gd name="T1" fmla="*/ 222 h 224"/>
                <a:gd name="T2" fmla="*/ 2 w 89"/>
                <a:gd name="T3" fmla="*/ 203 h 224"/>
                <a:gd name="T4" fmla="*/ 16 w 89"/>
                <a:gd name="T5" fmla="*/ 162 h 224"/>
                <a:gd name="T6" fmla="*/ 35 w 89"/>
                <a:gd name="T7" fmla="*/ 132 h 224"/>
                <a:gd name="T8" fmla="*/ 73 w 89"/>
                <a:gd name="T9" fmla="*/ 14 h 224"/>
                <a:gd name="T10" fmla="*/ 81 w 89"/>
                <a:gd name="T11" fmla="*/ 1 h 224"/>
                <a:gd name="T12" fmla="*/ 85 w 89"/>
                <a:gd name="T13" fmla="*/ 2 h 224"/>
                <a:gd name="T14" fmla="*/ 89 w 89"/>
                <a:gd name="T15" fmla="*/ 2 h 224"/>
                <a:gd name="T16" fmla="*/ 64 w 89"/>
                <a:gd name="T17" fmla="*/ 67 h 224"/>
                <a:gd name="T18" fmla="*/ 47 w 89"/>
                <a:gd name="T19" fmla="*/ 126 h 224"/>
                <a:gd name="T20" fmla="*/ 19 w 89"/>
                <a:gd name="T21" fmla="*/ 185 h 224"/>
                <a:gd name="T22" fmla="*/ 17 w 89"/>
                <a:gd name="T23" fmla="*/ 205 h 224"/>
                <a:gd name="T24" fmla="*/ 16 w 89"/>
                <a:gd name="T25" fmla="*/ 218 h 224"/>
                <a:gd name="T26" fmla="*/ 14 w 89"/>
                <a:gd name="T27" fmla="*/ 222 h 224"/>
                <a:gd name="T28" fmla="*/ 9 w 89"/>
                <a:gd name="T29" fmla="*/ 222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9" h="224">
                  <a:moveTo>
                    <a:pt x="9" y="222"/>
                  </a:moveTo>
                  <a:cubicBezTo>
                    <a:pt x="6" y="216"/>
                    <a:pt x="7" y="208"/>
                    <a:pt x="2" y="203"/>
                  </a:cubicBezTo>
                  <a:cubicBezTo>
                    <a:pt x="0" y="187"/>
                    <a:pt x="3" y="173"/>
                    <a:pt x="16" y="162"/>
                  </a:cubicBezTo>
                  <a:cubicBezTo>
                    <a:pt x="24" y="157"/>
                    <a:pt x="27" y="154"/>
                    <a:pt x="35" y="132"/>
                  </a:cubicBezTo>
                  <a:cubicBezTo>
                    <a:pt x="48" y="93"/>
                    <a:pt x="61" y="53"/>
                    <a:pt x="73" y="14"/>
                  </a:cubicBezTo>
                  <a:cubicBezTo>
                    <a:pt x="76" y="10"/>
                    <a:pt x="79" y="5"/>
                    <a:pt x="81" y="1"/>
                  </a:cubicBezTo>
                  <a:cubicBezTo>
                    <a:pt x="83" y="0"/>
                    <a:pt x="84" y="0"/>
                    <a:pt x="85" y="2"/>
                  </a:cubicBezTo>
                  <a:cubicBezTo>
                    <a:pt x="86" y="2"/>
                    <a:pt x="88" y="2"/>
                    <a:pt x="89" y="2"/>
                  </a:cubicBezTo>
                  <a:cubicBezTo>
                    <a:pt x="81" y="24"/>
                    <a:pt x="72" y="45"/>
                    <a:pt x="64" y="67"/>
                  </a:cubicBezTo>
                  <a:cubicBezTo>
                    <a:pt x="57" y="86"/>
                    <a:pt x="48" y="105"/>
                    <a:pt x="47" y="126"/>
                  </a:cubicBezTo>
                  <a:cubicBezTo>
                    <a:pt x="46" y="150"/>
                    <a:pt x="25" y="164"/>
                    <a:pt x="19" y="185"/>
                  </a:cubicBezTo>
                  <a:cubicBezTo>
                    <a:pt x="17" y="191"/>
                    <a:pt x="7" y="197"/>
                    <a:pt x="17" y="205"/>
                  </a:cubicBezTo>
                  <a:cubicBezTo>
                    <a:pt x="21" y="209"/>
                    <a:pt x="13" y="213"/>
                    <a:pt x="16" y="218"/>
                  </a:cubicBezTo>
                  <a:cubicBezTo>
                    <a:pt x="15" y="219"/>
                    <a:pt x="15" y="221"/>
                    <a:pt x="14" y="222"/>
                  </a:cubicBezTo>
                  <a:cubicBezTo>
                    <a:pt x="12" y="224"/>
                    <a:pt x="10" y="224"/>
                    <a:pt x="9" y="222"/>
                  </a:cubicBezTo>
                  <a:close/>
                </a:path>
              </a:pathLst>
            </a:custGeom>
            <a:solidFill>
              <a:srgbClr val="7A57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 name="Freeform 829">
              <a:extLst>
                <a:ext uri="{FF2B5EF4-FFF2-40B4-BE49-F238E27FC236}">
                  <a16:creationId xmlns:a16="http://schemas.microsoft.com/office/drawing/2014/main" id="{958F8BAA-1455-4D4C-94D6-9E48FC32B6DE}"/>
                </a:ext>
              </a:extLst>
            </p:cNvPr>
            <p:cNvSpPr>
              <a:spLocks/>
            </p:cNvSpPr>
            <p:nvPr/>
          </p:nvSpPr>
          <p:spPr bwMode="auto">
            <a:xfrm>
              <a:off x="1940" y="648"/>
              <a:ext cx="92" cy="267"/>
            </a:xfrm>
            <a:custGeom>
              <a:avLst/>
              <a:gdLst>
                <a:gd name="T0" fmla="*/ 37 w 82"/>
                <a:gd name="T1" fmla="*/ 140 h 238"/>
                <a:gd name="T2" fmla="*/ 23 w 82"/>
                <a:gd name="T3" fmla="*/ 181 h 238"/>
                <a:gd name="T4" fmla="*/ 0 w 82"/>
                <a:gd name="T5" fmla="*/ 238 h 238"/>
                <a:gd name="T6" fmla="*/ 42 w 82"/>
                <a:gd name="T7" fmla="*/ 89 h 238"/>
                <a:gd name="T8" fmla="*/ 65 w 82"/>
                <a:gd name="T9" fmla="*/ 31 h 238"/>
                <a:gd name="T10" fmla="*/ 77 w 82"/>
                <a:gd name="T11" fmla="*/ 0 h 238"/>
                <a:gd name="T12" fmla="*/ 82 w 82"/>
                <a:gd name="T13" fmla="*/ 2 h 238"/>
                <a:gd name="T14" fmla="*/ 37 w 82"/>
                <a:gd name="T15" fmla="*/ 140 h 23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238">
                  <a:moveTo>
                    <a:pt x="37" y="140"/>
                  </a:moveTo>
                  <a:cubicBezTo>
                    <a:pt x="28" y="152"/>
                    <a:pt x="26" y="167"/>
                    <a:pt x="23" y="181"/>
                  </a:cubicBezTo>
                  <a:cubicBezTo>
                    <a:pt x="19" y="201"/>
                    <a:pt x="5" y="218"/>
                    <a:pt x="0" y="238"/>
                  </a:cubicBezTo>
                  <a:cubicBezTo>
                    <a:pt x="3" y="185"/>
                    <a:pt x="36" y="140"/>
                    <a:pt x="42" y="89"/>
                  </a:cubicBezTo>
                  <a:cubicBezTo>
                    <a:pt x="51" y="70"/>
                    <a:pt x="48" y="47"/>
                    <a:pt x="65" y="31"/>
                  </a:cubicBezTo>
                  <a:cubicBezTo>
                    <a:pt x="69" y="21"/>
                    <a:pt x="73" y="11"/>
                    <a:pt x="77" y="0"/>
                  </a:cubicBezTo>
                  <a:cubicBezTo>
                    <a:pt x="78" y="1"/>
                    <a:pt x="80" y="2"/>
                    <a:pt x="82" y="2"/>
                  </a:cubicBezTo>
                  <a:cubicBezTo>
                    <a:pt x="67" y="48"/>
                    <a:pt x="47" y="92"/>
                    <a:pt x="37" y="140"/>
                  </a:cubicBezTo>
                  <a:close/>
                </a:path>
              </a:pathLst>
            </a:custGeom>
            <a:solidFill>
              <a:srgbClr val="7352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 name="Freeform 830">
              <a:extLst>
                <a:ext uri="{FF2B5EF4-FFF2-40B4-BE49-F238E27FC236}">
                  <a16:creationId xmlns:a16="http://schemas.microsoft.com/office/drawing/2014/main" id="{9FAAFEE3-82F7-4840-8907-3B2D0758924F}"/>
                </a:ext>
              </a:extLst>
            </p:cNvPr>
            <p:cNvSpPr>
              <a:spLocks/>
            </p:cNvSpPr>
            <p:nvPr/>
          </p:nvSpPr>
          <p:spPr bwMode="auto">
            <a:xfrm>
              <a:off x="1983" y="664"/>
              <a:ext cx="30" cy="84"/>
            </a:xfrm>
            <a:custGeom>
              <a:avLst/>
              <a:gdLst>
                <a:gd name="T0" fmla="*/ 27 w 27"/>
                <a:gd name="T1" fmla="*/ 16 h 74"/>
                <a:gd name="T2" fmla="*/ 4 w 27"/>
                <a:gd name="T3" fmla="*/ 74 h 74"/>
                <a:gd name="T4" fmla="*/ 5 w 27"/>
                <a:gd name="T5" fmla="*/ 41 h 74"/>
                <a:gd name="T6" fmla="*/ 24 w 27"/>
                <a:gd name="T7" fmla="*/ 0 h 74"/>
                <a:gd name="T8" fmla="*/ 27 w 27"/>
                <a:gd name="T9" fmla="*/ 16 h 74"/>
              </a:gdLst>
              <a:ahLst/>
              <a:cxnLst>
                <a:cxn ang="0">
                  <a:pos x="T0" y="T1"/>
                </a:cxn>
                <a:cxn ang="0">
                  <a:pos x="T2" y="T3"/>
                </a:cxn>
                <a:cxn ang="0">
                  <a:pos x="T4" y="T5"/>
                </a:cxn>
                <a:cxn ang="0">
                  <a:pos x="T6" y="T7"/>
                </a:cxn>
                <a:cxn ang="0">
                  <a:pos x="T8" y="T9"/>
                </a:cxn>
              </a:cxnLst>
              <a:rect l="0" t="0" r="r" b="b"/>
              <a:pathLst>
                <a:path w="27" h="74">
                  <a:moveTo>
                    <a:pt x="27" y="16"/>
                  </a:moveTo>
                  <a:cubicBezTo>
                    <a:pt x="19" y="35"/>
                    <a:pt x="12" y="55"/>
                    <a:pt x="4" y="74"/>
                  </a:cubicBezTo>
                  <a:cubicBezTo>
                    <a:pt x="0" y="63"/>
                    <a:pt x="14" y="52"/>
                    <a:pt x="5" y="41"/>
                  </a:cubicBezTo>
                  <a:cubicBezTo>
                    <a:pt x="9" y="27"/>
                    <a:pt x="12" y="11"/>
                    <a:pt x="24" y="0"/>
                  </a:cubicBezTo>
                  <a:cubicBezTo>
                    <a:pt x="25" y="6"/>
                    <a:pt x="22" y="12"/>
                    <a:pt x="27" y="16"/>
                  </a:cubicBezTo>
                  <a:close/>
                </a:path>
              </a:pathLst>
            </a:custGeom>
            <a:solidFill>
              <a:srgbClr val="D9B7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 name="Freeform 831">
              <a:extLst>
                <a:ext uri="{FF2B5EF4-FFF2-40B4-BE49-F238E27FC236}">
                  <a16:creationId xmlns:a16="http://schemas.microsoft.com/office/drawing/2014/main" id="{CA620869-9888-44C9-820D-03E2A2478DA0}"/>
                </a:ext>
              </a:extLst>
            </p:cNvPr>
            <p:cNvSpPr>
              <a:spLocks/>
            </p:cNvSpPr>
            <p:nvPr/>
          </p:nvSpPr>
          <p:spPr bwMode="auto">
            <a:xfrm>
              <a:off x="2033" y="503"/>
              <a:ext cx="33" cy="102"/>
            </a:xfrm>
            <a:custGeom>
              <a:avLst/>
              <a:gdLst>
                <a:gd name="T0" fmla="*/ 8 w 29"/>
                <a:gd name="T1" fmla="*/ 53 h 91"/>
                <a:gd name="T2" fmla="*/ 18 w 29"/>
                <a:gd name="T3" fmla="*/ 16 h 91"/>
                <a:gd name="T4" fmla="*/ 29 w 29"/>
                <a:gd name="T5" fmla="*/ 0 h 91"/>
                <a:gd name="T6" fmla="*/ 6 w 29"/>
                <a:gd name="T7" fmla="*/ 91 h 91"/>
                <a:gd name="T8" fmla="*/ 8 w 29"/>
                <a:gd name="T9" fmla="*/ 53 h 91"/>
              </a:gdLst>
              <a:ahLst/>
              <a:cxnLst>
                <a:cxn ang="0">
                  <a:pos x="T0" y="T1"/>
                </a:cxn>
                <a:cxn ang="0">
                  <a:pos x="T2" y="T3"/>
                </a:cxn>
                <a:cxn ang="0">
                  <a:pos x="T4" y="T5"/>
                </a:cxn>
                <a:cxn ang="0">
                  <a:pos x="T6" y="T7"/>
                </a:cxn>
                <a:cxn ang="0">
                  <a:pos x="T8" y="T9"/>
                </a:cxn>
              </a:cxnLst>
              <a:rect l="0" t="0" r="r" b="b"/>
              <a:pathLst>
                <a:path w="29" h="91">
                  <a:moveTo>
                    <a:pt x="8" y="53"/>
                  </a:moveTo>
                  <a:cubicBezTo>
                    <a:pt x="11" y="41"/>
                    <a:pt x="15" y="29"/>
                    <a:pt x="18" y="16"/>
                  </a:cubicBezTo>
                  <a:cubicBezTo>
                    <a:pt x="20" y="11"/>
                    <a:pt x="19" y="4"/>
                    <a:pt x="29" y="0"/>
                  </a:cubicBezTo>
                  <a:cubicBezTo>
                    <a:pt x="22" y="30"/>
                    <a:pt x="15" y="58"/>
                    <a:pt x="6" y="91"/>
                  </a:cubicBezTo>
                  <a:cubicBezTo>
                    <a:pt x="0" y="74"/>
                    <a:pt x="9" y="64"/>
                    <a:pt x="8" y="53"/>
                  </a:cubicBezTo>
                  <a:close/>
                </a:path>
              </a:pathLst>
            </a:custGeom>
            <a:solidFill>
              <a:srgbClr val="835D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 name="Freeform 832">
              <a:extLst>
                <a:ext uri="{FF2B5EF4-FFF2-40B4-BE49-F238E27FC236}">
                  <a16:creationId xmlns:a16="http://schemas.microsoft.com/office/drawing/2014/main" id="{9EEA7914-BA44-4DEA-B47D-89417BE836F1}"/>
                </a:ext>
              </a:extLst>
            </p:cNvPr>
            <p:cNvSpPr>
              <a:spLocks/>
            </p:cNvSpPr>
            <p:nvPr/>
          </p:nvSpPr>
          <p:spPr bwMode="auto">
            <a:xfrm>
              <a:off x="2068" y="467"/>
              <a:ext cx="13" cy="77"/>
            </a:xfrm>
            <a:custGeom>
              <a:avLst/>
              <a:gdLst>
                <a:gd name="T0" fmla="*/ 9 w 12"/>
                <a:gd name="T1" fmla="*/ 45 h 69"/>
                <a:gd name="T2" fmla="*/ 7 w 12"/>
                <a:gd name="T3" fmla="*/ 69 h 69"/>
                <a:gd name="T4" fmla="*/ 6 w 12"/>
                <a:gd name="T5" fmla="*/ 69 h 69"/>
                <a:gd name="T6" fmla="*/ 5 w 12"/>
                <a:gd name="T7" fmla="*/ 69 h 69"/>
                <a:gd name="T8" fmla="*/ 8 w 12"/>
                <a:gd name="T9" fmla="*/ 0 h 69"/>
                <a:gd name="T10" fmla="*/ 8 w 12"/>
                <a:gd name="T11" fmla="*/ 1 h 69"/>
                <a:gd name="T12" fmla="*/ 9 w 12"/>
                <a:gd name="T13" fmla="*/ 45 h 69"/>
              </a:gdLst>
              <a:ahLst/>
              <a:cxnLst>
                <a:cxn ang="0">
                  <a:pos x="T0" y="T1"/>
                </a:cxn>
                <a:cxn ang="0">
                  <a:pos x="T2" y="T3"/>
                </a:cxn>
                <a:cxn ang="0">
                  <a:pos x="T4" y="T5"/>
                </a:cxn>
                <a:cxn ang="0">
                  <a:pos x="T6" y="T7"/>
                </a:cxn>
                <a:cxn ang="0">
                  <a:pos x="T8" y="T9"/>
                </a:cxn>
                <a:cxn ang="0">
                  <a:pos x="T10" y="T11"/>
                </a:cxn>
                <a:cxn ang="0">
                  <a:pos x="T12" y="T13"/>
                </a:cxn>
              </a:cxnLst>
              <a:rect l="0" t="0" r="r" b="b"/>
              <a:pathLst>
                <a:path w="12" h="69">
                  <a:moveTo>
                    <a:pt x="9" y="45"/>
                  </a:moveTo>
                  <a:cubicBezTo>
                    <a:pt x="8" y="53"/>
                    <a:pt x="8" y="61"/>
                    <a:pt x="7" y="69"/>
                  </a:cubicBezTo>
                  <a:cubicBezTo>
                    <a:pt x="7" y="69"/>
                    <a:pt x="6" y="69"/>
                    <a:pt x="6" y="69"/>
                  </a:cubicBezTo>
                  <a:cubicBezTo>
                    <a:pt x="6" y="69"/>
                    <a:pt x="5" y="69"/>
                    <a:pt x="5" y="69"/>
                  </a:cubicBezTo>
                  <a:cubicBezTo>
                    <a:pt x="6" y="46"/>
                    <a:pt x="0" y="23"/>
                    <a:pt x="8" y="0"/>
                  </a:cubicBezTo>
                  <a:cubicBezTo>
                    <a:pt x="8" y="1"/>
                    <a:pt x="8" y="1"/>
                    <a:pt x="8" y="1"/>
                  </a:cubicBezTo>
                  <a:cubicBezTo>
                    <a:pt x="12" y="16"/>
                    <a:pt x="10" y="31"/>
                    <a:pt x="9" y="45"/>
                  </a:cubicBezTo>
                  <a:close/>
                </a:path>
              </a:pathLst>
            </a:custGeom>
            <a:solidFill>
              <a:srgbClr val="5149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 name="Freeform 833">
              <a:extLst>
                <a:ext uri="{FF2B5EF4-FFF2-40B4-BE49-F238E27FC236}">
                  <a16:creationId xmlns:a16="http://schemas.microsoft.com/office/drawing/2014/main" id="{50D23182-032D-43B4-8468-FC85140172DE}"/>
                </a:ext>
              </a:extLst>
            </p:cNvPr>
            <p:cNvSpPr>
              <a:spLocks/>
            </p:cNvSpPr>
            <p:nvPr/>
          </p:nvSpPr>
          <p:spPr bwMode="auto">
            <a:xfrm>
              <a:off x="762" y="769"/>
              <a:ext cx="139" cy="153"/>
            </a:xfrm>
            <a:custGeom>
              <a:avLst/>
              <a:gdLst>
                <a:gd name="T0" fmla="*/ 106 w 124"/>
                <a:gd name="T1" fmla="*/ 88 h 136"/>
                <a:gd name="T2" fmla="*/ 52 w 124"/>
                <a:gd name="T3" fmla="*/ 50 h 136"/>
                <a:gd name="T4" fmla="*/ 124 w 124"/>
                <a:gd name="T5" fmla="*/ 136 h 136"/>
                <a:gd name="T6" fmla="*/ 92 w 124"/>
                <a:gd name="T7" fmla="*/ 115 h 136"/>
                <a:gd name="T8" fmla="*/ 66 w 124"/>
                <a:gd name="T9" fmla="*/ 98 h 136"/>
                <a:gd name="T10" fmla="*/ 62 w 124"/>
                <a:gd name="T11" fmla="*/ 89 h 136"/>
                <a:gd name="T12" fmla="*/ 40 w 124"/>
                <a:gd name="T13" fmla="*/ 54 h 136"/>
                <a:gd name="T14" fmla="*/ 25 w 124"/>
                <a:gd name="T15" fmla="*/ 52 h 136"/>
                <a:gd name="T16" fmla="*/ 15 w 124"/>
                <a:gd name="T17" fmla="*/ 40 h 136"/>
                <a:gd name="T18" fmla="*/ 6 w 124"/>
                <a:gd name="T19" fmla="*/ 27 h 136"/>
                <a:gd name="T20" fmla="*/ 19 w 124"/>
                <a:gd name="T21" fmla="*/ 29 h 136"/>
                <a:gd name="T22" fmla="*/ 12 w 124"/>
                <a:gd name="T23" fmla="*/ 18 h 136"/>
                <a:gd name="T24" fmla="*/ 0 w 124"/>
                <a:gd name="T25" fmla="*/ 0 h 136"/>
                <a:gd name="T26" fmla="*/ 39 w 124"/>
                <a:gd name="T27" fmla="*/ 36 h 136"/>
                <a:gd name="T28" fmla="*/ 55 w 124"/>
                <a:gd name="T29" fmla="*/ 43 h 136"/>
                <a:gd name="T30" fmla="*/ 106 w 124"/>
                <a:gd name="T31" fmla="*/ 88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4" h="136">
                  <a:moveTo>
                    <a:pt x="106" y="88"/>
                  </a:moveTo>
                  <a:cubicBezTo>
                    <a:pt x="86" y="82"/>
                    <a:pt x="75" y="62"/>
                    <a:pt x="52" y="50"/>
                  </a:cubicBezTo>
                  <a:cubicBezTo>
                    <a:pt x="77" y="82"/>
                    <a:pt x="92" y="116"/>
                    <a:pt x="124" y="136"/>
                  </a:cubicBezTo>
                  <a:cubicBezTo>
                    <a:pt x="110" y="135"/>
                    <a:pt x="102" y="124"/>
                    <a:pt x="92" y="115"/>
                  </a:cubicBezTo>
                  <a:cubicBezTo>
                    <a:pt x="84" y="109"/>
                    <a:pt x="77" y="101"/>
                    <a:pt x="66" y="98"/>
                  </a:cubicBezTo>
                  <a:cubicBezTo>
                    <a:pt x="65" y="95"/>
                    <a:pt x="64" y="92"/>
                    <a:pt x="62" y="89"/>
                  </a:cubicBezTo>
                  <a:cubicBezTo>
                    <a:pt x="59" y="75"/>
                    <a:pt x="48" y="65"/>
                    <a:pt x="40" y="54"/>
                  </a:cubicBezTo>
                  <a:cubicBezTo>
                    <a:pt x="35" y="46"/>
                    <a:pt x="29" y="58"/>
                    <a:pt x="25" y="52"/>
                  </a:cubicBezTo>
                  <a:cubicBezTo>
                    <a:pt x="19" y="50"/>
                    <a:pt x="18" y="43"/>
                    <a:pt x="15" y="40"/>
                  </a:cubicBezTo>
                  <a:cubicBezTo>
                    <a:pt x="9" y="37"/>
                    <a:pt x="4" y="35"/>
                    <a:pt x="6" y="27"/>
                  </a:cubicBezTo>
                  <a:cubicBezTo>
                    <a:pt x="11" y="25"/>
                    <a:pt x="14" y="36"/>
                    <a:pt x="19" y="29"/>
                  </a:cubicBezTo>
                  <a:cubicBezTo>
                    <a:pt x="24" y="22"/>
                    <a:pt x="15" y="21"/>
                    <a:pt x="12" y="18"/>
                  </a:cubicBezTo>
                  <a:cubicBezTo>
                    <a:pt x="8" y="12"/>
                    <a:pt x="3" y="7"/>
                    <a:pt x="0" y="0"/>
                  </a:cubicBezTo>
                  <a:cubicBezTo>
                    <a:pt x="12" y="13"/>
                    <a:pt x="32" y="17"/>
                    <a:pt x="39" y="36"/>
                  </a:cubicBezTo>
                  <a:cubicBezTo>
                    <a:pt x="42" y="43"/>
                    <a:pt x="50" y="40"/>
                    <a:pt x="55" y="43"/>
                  </a:cubicBezTo>
                  <a:cubicBezTo>
                    <a:pt x="73" y="56"/>
                    <a:pt x="92" y="69"/>
                    <a:pt x="106" y="88"/>
                  </a:cubicBezTo>
                  <a:close/>
                </a:path>
              </a:pathLst>
            </a:custGeom>
            <a:solidFill>
              <a:srgbClr val="714E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 name="Freeform 834">
              <a:extLst>
                <a:ext uri="{FF2B5EF4-FFF2-40B4-BE49-F238E27FC236}">
                  <a16:creationId xmlns:a16="http://schemas.microsoft.com/office/drawing/2014/main" id="{D1C033C9-1152-4F29-B8F9-4D514E313919}"/>
                </a:ext>
              </a:extLst>
            </p:cNvPr>
            <p:cNvSpPr>
              <a:spLocks/>
            </p:cNvSpPr>
            <p:nvPr/>
          </p:nvSpPr>
          <p:spPr bwMode="auto">
            <a:xfrm>
              <a:off x="877" y="846"/>
              <a:ext cx="122" cy="149"/>
            </a:xfrm>
            <a:custGeom>
              <a:avLst/>
              <a:gdLst>
                <a:gd name="T0" fmla="*/ 13 w 109"/>
                <a:gd name="T1" fmla="*/ 5 h 132"/>
                <a:gd name="T2" fmla="*/ 98 w 109"/>
                <a:gd name="T3" fmla="*/ 112 h 132"/>
                <a:gd name="T4" fmla="*/ 105 w 109"/>
                <a:gd name="T5" fmla="*/ 132 h 132"/>
                <a:gd name="T6" fmla="*/ 73 w 109"/>
                <a:gd name="T7" fmla="*/ 89 h 132"/>
                <a:gd name="T8" fmla="*/ 18 w 109"/>
                <a:gd name="T9" fmla="*/ 35 h 132"/>
                <a:gd name="T10" fmla="*/ 4 w 109"/>
                <a:gd name="T11" fmla="*/ 19 h 132"/>
                <a:gd name="T12" fmla="*/ 7 w 109"/>
                <a:gd name="T13" fmla="*/ 11 h 132"/>
                <a:gd name="T14" fmla="*/ 9 w 109"/>
                <a:gd name="T15" fmla="*/ 0 h 132"/>
                <a:gd name="T16" fmla="*/ 13 w 109"/>
                <a:gd name="T17" fmla="*/ 5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9" h="132">
                  <a:moveTo>
                    <a:pt x="13" y="5"/>
                  </a:moveTo>
                  <a:cubicBezTo>
                    <a:pt x="41" y="41"/>
                    <a:pt x="70" y="76"/>
                    <a:pt x="98" y="112"/>
                  </a:cubicBezTo>
                  <a:cubicBezTo>
                    <a:pt x="102" y="117"/>
                    <a:pt x="109" y="121"/>
                    <a:pt x="105" y="132"/>
                  </a:cubicBezTo>
                  <a:cubicBezTo>
                    <a:pt x="93" y="117"/>
                    <a:pt x="83" y="103"/>
                    <a:pt x="73" y="89"/>
                  </a:cubicBezTo>
                  <a:cubicBezTo>
                    <a:pt x="57" y="68"/>
                    <a:pt x="37" y="52"/>
                    <a:pt x="18" y="35"/>
                  </a:cubicBezTo>
                  <a:cubicBezTo>
                    <a:pt x="13" y="30"/>
                    <a:pt x="5" y="27"/>
                    <a:pt x="4" y="19"/>
                  </a:cubicBezTo>
                  <a:cubicBezTo>
                    <a:pt x="12" y="19"/>
                    <a:pt x="12" y="16"/>
                    <a:pt x="7" y="11"/>
                  </a:cubicBezTo>
                  <a:cubicBezTo>
                    <a:pt x="0" y="5"/>
                    <a:pt x="0" y="1"/>
                    <a:pt x="9" y="0"/>
                  </a:cubicBezTo>
                  <a:cubicBezTo>
                    <a:pt x="11" y="1"/>
                    <a:pt x="12" y="3"/>
                    <a:pt x="13" y="5"/>
                  </a:cubicBezTo>
                  <a:close/>
                </a:path>
              </a:pathLst>
            </a:custGeom>
            <a:solidFill>
              <a:srgbClr val="714E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 name="Freeform 835">
              <a:extLst>
                <a:ext uri="{FF2B5EF4-FFF2-40B4-BE49-F238E27FC236}">
                  <a16:creationId xmlns:a16="http://schemas.microsoft.com/office/drawing/2014/main" id="{CC5BD9DB-5D26-4C23-B907-C4D3AE503800}"/>
                </a:ext>
              </a:extLst>
            </p:cNvPr>
            <p:cNvSpPr>
              <a:spLocks/>
            </p:cNvSpPr>
            <p:nvPr/>
          </p:nvSpPr>
          <p:spPr bwMode="auto">
            <a:xfrm>
              <a:off x="752" y="792"/>
              <a:ext cx="27" cy="22"/>
            </a:xfrm>
            <a:custGeom>
              <a:avLst/>
              <a:gdLst>
                <a:gd name="T0" fmla="*/ 15 w 24"/>
                <a:gd name="T1" fmla="*/ 6 h 19"/>
                <a:gd name="T2" fmla="*/ 24 w 24"/>
                <a:gd name="T3" fmla="*/ 19 h 19"/>
                <a:gd name="T4" fmla="*/ 2 w 24"/>
                <a:gd name="T5" fmla="*/ 2 h 19"/>
                <a:gd name="T6" fmla="*/ 9 w 24"/>
                <a:gd name="T7" fmla="*/ 1 h 19"/>
                <a:gd name="T8" fmla="*/ 15 w 24"/>
                <a:gd name="T9" fmla="*/ 6 h 19"/>
              </a:gdLst>
              <a:ahLst/>
              <a:cxnLst>
                <a:cxn ang="0">
                  <a:pos x="T0" y="T1"/>
                </a:cxn>
                <a:cxn ang="0">
                  <a:pos x="T2" y="T3"/>
                </a:cxn>
                <a:cxn ang="0">
                  <a:pos x="T4" y="T5"/>
                </a:cxn>
                <a:cxn ang="0">
                  <a:pos x="T6" y="T7"/>
                </a:cxn>
                <a:cxn ang="0">
                  <a:pos x="T8" y="T9"/>
                </a:cxn>
              </a:cxnLst>
              <a:rect l="0" t="0" r="r" b="b"/>
              <a:pathLst>
                <a:path w="24" h="19">
                  <a:moveTo>
                    <a:pt x="15" y="6"/>
                  </a:moveTo>
                  <a:cubicBezTo>
                    <a:pt x="18" y="10"/>
                    <a:pt x="21" y="14"/>
                    <a:pt x="24" y="19"/>
                  </a:cubicBezTo>
                  <a:cubicBezTo>
                    <a:pt x="12" y="19"/>
                    <a:pt x="8" y="9"/>
                    <a:pt x="2" y="2"/>
                  </a:cubicBezTo>
                  <a:cubicBezTo>
                    <a:pt x="0" y="0"/>
                    <a:pt x="6" y="1"/>
                    <a:pt x="9" y="1"/>
                  </a:cubicBezTo>
                  <a:cubicBezTo>
                    <a:pt x="11" y="3"/>
                    <a:pt x="13" y="4"/>
                    <a:pt x="15" y="6"/>
                  </a:cubicBezTo>
                  <a:close/>
                </a:path>
              </a:pathLst>
            </a:custGeom>
            <a:solidFill>
              <a:srgbClr val="DCB3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 name="Freeform 836">
              <a:extLst>
                <a:ext uri="{FF2B5EF4-FFF2-40B4-BE49-F238E27FC236}">
                  <a16:creationId xmlns:a16="http://schemas.microsoft.com/office/drawing/2014/main" id="{5DEE9006-54CC-4E68-8998-0826650D2266}"/>
                </a:ext>
              </a:extLst>
            </p:cNvPr>
            <p:cNvSpPr>
              <a:spLocks/>
            </p:cNvSpPr>
            <p:nvPr/>
          </p:nvSpPr>
          <p:spPr bwMode="auto">
            <a:xfrm>
              <a:off x="967" y="800"/>
              <a:ext cx="113" cy="139"/>
            </a:xfrm>
            <a:custGeom>
              <a:avLst/>
              <a:gdLst>
                <a:gd name="T0" fmla="*/ 80 w 101"/>
                <a:gd name="T1" fmla="*/ 88 h 123"/>
                <a:gd name="T2" fmla="*/ 85 w 101"/>
                <a:gd name="T3" fmla="*/ 118 h 123"/>
                <a:gd name="T4" fmla="*/ 66 w 101"/>
                <a:gd name="T5" fmla="*/ 95 h 123"/>
                <a:gd name="T6" fmla="*/ 60 w 101"/>
                <a:gd name="T7" fmla="*/ 83 h 123"/>
                <a:gd name="T8" fmla="*/ 41 w 101"/>
                <a:gd name="T9" fmla="*/ 52 h 123"/>
                <a:gd name="T10" fmla="*/ 0 w 101"/>
                <a:gd name="T11" fmla="*/ 7 h 123"/>
                <a:gd name="T12" fmla="*/ 6 w 101"/>
                <a:gd name="T13" fmla="*/ 4 h 123"/>
                <a:gd name="T14" fmla="*/ 53 w 101"/>
                <a:gd name="T15" fmla="*/ 42 h 123"/>
                <a:gd name="T16" fmla="*/ 80 w 101"/>
                <a:gd name="T17" fmla="*/ 88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1" h="123">
                  <a:moveTo>
                    <a:pt x="80" y="88"/>
                  </a:moveTo>
                  <a:cubicBezTo>
                    <a:pt x="80" y="99"/>
                    <a:pt x="101" y="109"/>
                    <a:pt x="85" y="118"/>
                  </a:cubicBezTo>
                  <a:cubicBezTo>
                    <a:pt x="77" y="123"/>
                    <a:pt x="73" y="103"/>
                    <a:pt x="66" y="95"/>
                  </a:cubicBezTo>
                  <a:cubicBezTo>
                    <a:pt x="63" y="92"/>
                    <a:pt x="60" y="87"/>
                    <a:pt x="60" y="83"/>
                  </a:cubicBezTo>
                  <a:cubicBezTo>
                    <a:pt x="61" y="68"/>
                    <a:pt x="52" y="61"/>
                    <a:pt x="41" y="52"/>
                  </a:cubicBezTo>
                  <a:cubicBezTo>
                    <a:pt x="26" y="39"/>
                    <a:pt x="14" y="22"/>
                    <a:pt x="0" y="7"/>
                  </a:cubicBezTo>
                  <a:cubicBezTo>
                    <a:pt x="1" y="4"/>
                    <a:pt x="1" y="0"/>
                    <a:pt x="6" y="4"/>
                  </a:cubicBezTo>
                  <a:cubicBezTo>
                    <a:pt x="22" y="16"/>
                    <a:pt x="39" y="27"/>
                    <a:pt x="53" y="42"/>
                  </a:cubicBezTo>
                  <a:cubicBezTo>
                    <a:pt x="64" y="55"/>
                    <a:pt x="67" y="75"/>
                    <a:pt x="80" y="88"/>
                  </a:cubicBezTo>
                  <a:close/>
                </a:path>
              </a:pathLst>
            </a:custGeom>
            <a:solidFill>
              <a:srgbClr val="E3CD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 name="Freeform 837">
              <a:extLst>
                <a:ext uri="{FF2B5EF4-FFF2-40B4-BE49-F238E27FC236}">
                  <a16:creationId xmlns:a16="http://schemas.microsoft.com/office/drawing/2014/main" id="{D7C6C914-D49A-4F10-856A-3DABD583F808}"/>
                </a:ext>
              </a:extLst>
            </p:cNvPr>
            <p:cNvSpPr>
              <a:spLocks/>
            </p:cNvSpPr>
            <p:nvPr/>
          </p:nvSpPr>
          <p:spPr bwMode="auto">
            <a:xfrm>
              <a:off x="1780" y="667"/>
              <a:ext cx="32" cy="111"/>
            </a:xfrm>
            <a:custGeom>
              <a:avLst/>
              <a:gdLst>
                <a:gd name="T0" fmla="*/ 28 w 28"/>
                <a:gd name="T1" fmla="*/ 0 h 99"/>
                <a:gd name="T2" fmla="*/ 0 w 28"/>
                <a:gd name="T3" fmla="*/ 99 h 99"/>
                <a:gd name="T4" fmla="*/ 21 w 28"/>
                <a:gd name="T5" fmla="*/ 6 h 99"/>
                <a:gd name="T6" fmla="*/ 28 w 28"/>
                <a:gd name="T7" fmla="*/ 0 h 99"/>
              </a:gdLst>
              <a:ahLst/>
              <a:cxnLst>
                <a:cxn ang="0">
                  <a:pos x="T0" y="T1"/>
                </a:cxn>
                <a:cxn ang="0">
                  <a:pos x="T2" y="T3"/>
                </a:cxn>
                <a:cxn ang="0">
                  <a:pos x="T4" y="T5"/>
                </a:cxn>
                <a:cxn ang="0">
                  <a:pos x="T6" y="T7"/>
                </a:cxn>
              </a:cxnLst>
              <a:rect l="0" t="0" r="r" b="b"/>
              <a:pathLst>
                <a:path w="28" h="99">
                  <a:moveTo>
                    <a:pt x="28" y="0"/>
                  </a:moveTo>
                  <a:cubicBezTo>
                    <a:pt x="23" y="34"/>
                    <a:pt x="19" y="69"/>
                    <a:pt x="0" y="99"/>
                  </a:cubicBezTo>
                  <a:cubicBezTo>
                    <a:pt x="7" y="68"/>
                    <a:pt x="14" y="37"/>
                    <a:pt x="21" y="6"/>
                  </a:cubicBezTo>
                  <a:cubicBezTo>
                    <a:pt x="22" y="3"/>
                    <a:pt x="24" y="0"/>
                    <a:pt x="28" y="0"/>
                  </a:cubicBezTo>
                  <a:close/>
                </a:path>
              </a:pathLst>
            </a:custGeom>
            <a:solidFill>
              <a:srgbClr val="DDC2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 name="Freeform 838">
              <a:extLst>
                <a:ext uri="{FF2B5EF4-FFF2-40B4-BE49-F238E27FC236}">
                  <a16:creationId xmlns:a16="http://schemas.microsoft.com/office/drawing/2014/main" id="{65DB852F-2276-4AD0-A5DD-66B357A8153C}"/>
                </a:ext>
              </a:extLst>
            </p:cNvPr>
            <p:cNvSpPr>
              <a:spLocks/>
            </p:cNvSpPr>
            <p:nvPr/>
          </p:nvSpPr>
          <p:spPr bwMode="auto">
            <a:xfrm>
              <a:off x="790" y="813"/>
              <a:ext cx="48" cy="56"/>
            </a:xfrm>
            <a:custGeom>
              <a:avLst/>
              <a:gdLst>
                <a:gd name="T0" fmla="*/ 0 w 43"/>
                <a:gd name="T1" fmla="*/ 13 h 50"/>
                <a:gd name="T2" fmla="*/ 2 w 43"/>
                <a:gd name="T3" fmla="*/ 0 h 50"/>
                <a:gd name="T4" fmla="*/ 43 w 43"/>
                <a:gd name="T5" fmla="*/ 46 h 50"/>
                <a:gd name="T6" fmla="*/ 37 w 43"/>
                <a:gd name="T7" fmla="*/ 50 h 50"/>
                <a:gd name="T8" fmla="*/ 0 w 43"/>
                <a:gd name="T9" fmla="*/ 13 h 50"/>
              </a:gdLst>
              <a:ahLst/>
              <a:cxnLst>
                <a:cxn ang="0">
                  <a:pos x="T0" y="T1"/>
                </a:cxn>
                <a:cxn ang="0">
                  <a:pos x="T2" y="T3"/>
                </a:cxn>
                <a:cxn ang="0">
                  <a:pos x="T4" y="T5"/>
                </a:cxn>
                <a:cxn ang="0">
                  <a:pos x="T6" y="T7"/>
                </a:cxn>
                <a:cxn ang="0">
                  <a:pos x="T8" y="T9"/>
                </a:cxn>
              </a:cxnLst>
              <a:rect l="0" t="0" r="r" b="b"/>
              <a:pathLst>
                <a:path w="43" h="50">
                  <a:moveTo>
                    <a:pt x="0" y="13"/>
                  </a:moveTo>
                  <a:cubicBezTo>
                    <a:pt x="12" y="14"/>
                    <a:pt x="7" y="7"/>
                    <a:pt x="2" y="0"/>
                  </a:cubicBezTo>
                  <a:cubicBezTo>
                    <a:pt x="23" y="12"/>
                    <a:pt x="32" y="30"/>
                    <a:pt x="43" y="46"/>
                  </a:cubicBezTo>
                  <a:cubicBezTo>
                    <a:pt x="43" y="46"/>
                    <a:pt x="39" y="48"/>
                    <a:pt x="37" y="50"/>
                  </a:cubicBezTo>
                  <a:cubicBezTo>
                    <a:pt x="23" y="39"/>
                    <a:pt x="10" y="27"/>
                    <a:pt x="0" y="13"/>
                  </a:cubicBezTo>
                  <a:close/>
                </a:path>
              </a:pathLst>
            </a:custGeom>
            <a:solidFill>
              <a:srgbClr val="EBD1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 name="Freeform 839">
              <a:extLst>
                <a:ext uri="{FF2B5EF4-FFF2-40B4-BE49-F238E27FC236}">
                  <a16:creationId xmlns:a16="http://schemas.microsoft.com/office/drawing/2014/main" id="{249D7021-F015-4930-83BF-7C8FB3ACE661}"/>
                </a:ext>
              </a:extLst>
            </p:cNvPr>
            <p:cNvSpPr>
              <a:spLocks/>
            </p:cNvSpPr>
            <p:nvPr/>
          </p:nvSpPr>
          <p:spPr bwMode="auto">
            <a:xfrm>
              <a:off x="2054" y="564"/>
              <a:ext cx="16" cy="61"/>
            </a:xfrm>
            <a:custGeom>
              <a:avLst/>
              <a:gdLst>
                <a:gd name="T0" fmla="*/ 4 w 14"/>
                <a:gd name="T1" fmla="*/ 54 h 54"/>
                <a:gd name="T2" fmla="*/ 0 w 14"/>
                <a:gd name="T3" fmla="*/ 53 h 54"/>
                <a:gd name="T4" fmla="*/ 12 w 14"/>
                <a:gd name="T5" fmla="*/ 0 h 54"/>
                <a:gd name="T6" fmla="*/ 4 w 14"/>
                <a:gd name="T7" fmla="*/ 54 h 54"/>
              </a:gdLst>
              <a:ahLst/>
              <a:cxnLst>
                <a:cxn ang="0">
                  <a:pos x="T0" y="T1"/>
                </a:cxn>
                <a:cxn ang="0">
                  <a:pos x="T2" y="T3"/>
                </a:cxn>
                <a:cxn ang="0">
                  <a:pos x="T4" y="T5"/>
                </a:cxn>
                <a:cxn ang="0">
                  <a:pos x="T6" y="T7"/>
                </a:cxn>
              </a:cxnLst>
              <a:rect l="0" t="0" r="r" b="b"/>
              <a:pathLst>
                <a:path w="14" h="54">
                  <a:moveTo>
                    <a:pt x="4" y="54"/>
                  </a:moveTo>
                  <a:cubicBezTo>
                    <a:pt x="2" y="54"/>
                    <a:pt x="1" y="54"/>
                    <a:pt x="0" y="53"/>
                  </a:cubicBezTo>
                  <a:cubicBezTo>
                    <a:pt x="4" y="36"/>
                    <a:pt x="8" y="18"/>
                    <a:pt x="12" y="0"/>
                  </a:cubicBezTo>
                  <a:cubicBezTo>
                    <a:pt x="14" y="19"/>
                    <a:pt x="11" y="37"/>
                    <a:pt x="4" y="54"/>
                  </a:cubicBezTo>
                  <a:close/>
                </a:path>
              </a:pathLst>
            </a:custGeom>
            <a:solidFill>
              <a:srgbClr val="EBCDB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 name="Freeform 840">
              <a:extLst>
                <a:ext uri="{FF2B5EF4-FFF2-40B4-BE49-F238E27FC236}">
                  <a16:creationId xmlns:a16="http://schemas.microsoft.com/office/drawing/2014/main" id="{85C192F9-6548-4E9A-8A38-C0531C70A5AF}"/>
                </a:ext>
              </a:extLst>
            </p:cNvPr>
            <p:cNvSpPr>
              <a:spLocks/>
            </p:cNvSpPr>
            <p:nvPr/>
          </p:nvSpPr>
          <p:spPr bwMode="auto">
            <a:xfrm>
              <a:off x="2077" y="468"/>
              <a:ext cx="8" cy="49"/>
            </a:xfrm>
            <a:custGeom>
              <a:avLst/>
              <a:gdLst>
                <a:gd name="T0" fmla="*/ 1 w 7"/>
                <a:gd name="T1" fmla="*/ 44 h 44"/>
                <a:gd name="T2" fmla="*/ 0 w 7"/>
                <a:gd name="T3" fmla="*/ 0 h 44"/>
                <a:gd name="T4" fmla="*/ 1 w 7"/>
                <a:gd name="T5" fmla="*/ 44 h 44"/>
              </a:gdLst>
              <a:ahLst/>
              <a:cxnLst>
                <a:cxn ang="0">
                  <a:pos x="T0" y="T1"/>
                </a:cxn>
                <a:cxn ang="0">
                  <a:pos x="T2" y="T3"/>
                </a:cxn>
                <a:cxn ang="0">
                  <a:pos x="T4" y="T5"/>
                </a:cxn>
              </a:cxnLst>
              <a:rect l="0" t="0" r="r" b="b"/>
              <a:pathLst>
                <a:path w="7" h="44">
                  <a:moveTo>
                    <a:pt x="1" y="44"/>
                  </a:moveTo>
                  <a:cubicBezTo>
                    <a:pt x="0" y="30"/>
                    <a:pt x="0" y="15"/>
                    <a:pt x="0" y="0"/>
                  </a:cubicBezTo>
                  <a:cubicBezTo>
                    <a:pt x="7" y="15"/>
                    <a:pt x="4" y="30"/>
                    <a:pt x="1" y="44"/>
                  </a:cubicBezTo>
                  <a:close/>
                </a:path>
              </a:pathLst>
            </a:custGeom>
            <a:solidFill>
              <a:srgbClr val="9B969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 name="Freeform 841">
              <a:extLst>
                <a:ext uri="{FF2B5EF4-FFF2-40B4-BE49-F238E27FC236}">
                  <a16:creationId xmlns:a16="http://schemas.microsoft.com/office/drawing/2014/main" id="{C110A817-D56E-461D-A6C7-669FBFE79E9A}"/>
                </a:ext>
              </a:extLst>
            </p:cNvPr>
            <p:cNvSpPr>
              <a:spLocks/>
            </p:cNvSpPr>
            <p:nvPr/>
          </p:nvSpPr>
          <p:spPr bwMode="auto">
            <a:xfrm>
              <a:off x="1442" y="1400"/>
              <a:ext cx="166" cy="109"/>
            </a:xfrm>
            <a:custGeom>
              <a:avLst/>
              <a:gdLst>
                <a:gd name="T0" fmla="*/ 9 w 148"/>
                <a:gd name="T1" fmla="*/ 29 h 97"/>
                <a:gd name="T2" fmla="*/ 35 w 148"/>
                <a:gd name="T3" fmla="*/ 3 h 97"/>
                <a:gd name="T4" fmla="*/ 104 w 148"/>
                <a:gd name="T5" fmla="*/ 6 h 97"/>
                <a:gd name="T6" fmla="*/ 135 w 148"/>
                <a:gd name="T7" fmla="*/ 71 h 97"/>
                <a:gd name="T8" fmla="*/ 118 w 148"/>
                <a:gd name="T9" fmla="*/ 80 h 97"/>
                <a:gd name="T10" fmla="*/ 105 w 148"/>
                <a:gd name="T11" fmla="*/ 65 h 97"/>
                <a:gd name="T12" fmla="*/ 101 w 148"/>
                <a:gd name="T13" fmla="*/ 39 h 97"/>
                <a:gd name="T14" fmla="*/ 94 w 148"/>
                <a:gd name="T15" fmla="*/ 68 h 97"/>
                <a:gd name="T16" fmla="*/ 74 w 148"/>
                <a:gd name="T17" fmla="*/ 95 h 97"/>
                <a:gd name="T18" fmla="*/ 64 w 148"/>
                <a:gd name="T19" fmla="*/ 95 h 97"/>
                <a:gd name="T20" fmla="*/ 54 w 148"/>
                <a:gd name="T21" fmla="*/ 85 h 97"/>
                <a:gd name="T22" fmla="*/ 55 w 148"/>
                <a:gd name="T23" fmla="*/ 47 h 97"/>
                <a:gd name="T24" fmla="*/ 50 w 148"/>
                <a:gd name="T25" fmla="*/ 38 h 97"/>
                <a:gd name="T26" fmla="*/ 45 w 148"/>
                <a:gd name="T27" fmla="*/ 45 h 97"/>
                <a:gd name="T28" fmla="*/ 41 w 148"/>
                <a:gd name="T29" fmla="*/ 65 h 97"/>
                <a:gd name="T30" fmla="*/ 9 w 148"/>
                <a:gd name="T31" fmla="*/ 73 h 97"/>
                <a:gd name="T32" fmla="*/ 18 w 148"/>
                <a:gd name="T33" fmla="*/ 63 h 97"/>
                <a:gd name="T34" fmla="*/ 27 w 148"/>
                <a:gd name="T35" fmla="*/ 51 h 97"/>
                <a:gd name="T36" fmla="*/ 15 w 148"/>
                <a:gd name="T37" fmla="*/ 45 h 97"/>
                <a:gd name="T38" fmla="*/ 9 w 148"/>
                <a:gd name="T39" fmla="*/ 29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48" h="97">
                  <a:moveTo>
                    <a:pt x="9" y="29"/>
                  </a:moveTo>
                  <a:cubicBezTo>
                    <a:pt x="10" y="13"/>
                    <a:pt x="20" y="5"/>
                    <a:pt x="35" y="3"/>
                  </a:cubicBezTo>
                  <a:cubicBezTo>
                    <a:pt x="59" y="0"/>
                    <a:pt x="82" y="2"/>
                    <a:pt x="104" y="6"/>
                  </a:cubicBezTo>
                  <a:cubicBezTo>
                    <a:pt x="131" y="10"/>
                    <a:pt x="148" y="48"/>
                    <a:pt x="135" y="71"/>
                  </a:cubicBezTo>
                  <a:cubicBezTo>
                    <a:pt x="132" y="77"/>
                    <a:pt x="126" y="81"/>
                    <a:pt x="118" y="80"/>
                  </a:cubicBezTo>
                  <a:cubicBezTo>
                    <a:pt x="111" y="78"/>
                    <a:pt x="106" y="75"/>
                    <a:pt x="105" y="65"/>
                  </a:cubicBezTo>
                  <a:cubicBezTo>
                    <a:pt x="103" y="56"/>
                    <a:pt x="108" y="38"/>
                    <a:pt x="101" y="39"/>
                  </a:cubicBezTo>
                  <a:cubicBezTo>
                    <a:pt x="87" y="42"/>
                    <a:pt x="98" y="58"/>
                    <a:pt x="94" y="68"/>
                  </a:cubicBezTo>
                  <a:cubicBezTo>
                    <a:pt x="90" y="79"/>
                    <a:pt x="96" y="96"/>
                    <a:pt x="74" y="95"/>
                  </a:cubicBezTo>
                  <a:cubicBezTo>
                    <a:pt x="71" y="97"/>
                    <a:pt x="67" y="96"/>
                    <a:pt x="64" y="95"/>
                  </a:cubicBezTo>
                  <a:cubicBezTo>
                    <a:pt x="55" y="97"/>
                    <a:pt x="54" y="93"/>
                    <a:pt x="54" y="85"/>
                  </a:cubicBezTo>
                  <a:cubicBezTo>
                    <a:pt x="55" y="72"/>
                    <a:pt x="55" y="60"/>
                    <a:pt x="55" y="47"/>
                  </a:cubicBezTo>
                  <a:cubicBezTo>
                    <a:pt x="55" y="43"/>
                    <a:pt x="56" y="38"/>
                    <a:pt x="50" y="38"/>
                  </a:cubicBezTo>
                  <a:cubicBezTo>
                    <a:pt x="47" y="38"/>
                    <a:pt x="45" y="42"/>
                    <a:pt x="45" y="45"/>
                  </a:cubicBezTo>
                  <a:cubicBezTo>
                    <a:pt x="43" y="52"/>
                    <a:pt x="43" y="58"/>
                    <a:pt x="41" y="65"/>
                  </a:cubicBezTo>
                  <a:cubicBezTo>
                    <a:pt x="36" y="82"/>
                    <a:pt x="24" y="85"/>
                    <a:pt x="9" y="73"/>
                  </a:cubicBezTo>
                  <a:cubicBezTo>
                    <a:pt x="4" y="63"/>
                    <a:pt x="13" y="64"/>
                    <a:pt x="18" y="63"/>
                  </a:cubicBezTo>
                  <a:cubicBezTo>
                    <a:pt x="25" y="61"/>
                    <a:pt x="29" y="58"/>
                    <a:pt x="27" y="51"/>
                  </a:cubicBezTo>
                  <a:cubicBezTo>
                    <a:pt x="26" y="45"/>
                    <a:pt x="22" y="44"/>
                    <a:pt x="15" y="45"/>
                  </a:cubicBezTo>
                  <a:cubicBezTo>
                    <a:pt x="0" y="46"/>
                    <a:pt x="9" y="35"/>
                    <a:pt x="9" y="29"/>
                  </a:cubicBezTo>
                  <a:close/>
                </a:path>
              </a:pathLst>
            </a:custGeom>
            <a:solidFill>
              <a:srgbClr val="0C0B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 name="Freeform 842">
              <a:extLst>
                <a:ext uri="{FF2B5EF4-FFF2-40B4-BE49-F238E27FC236}">
                  <a16:creationId xmlns:a16="http://schemas.microsoft.com/office/drawing/2014/main" id="{15B40387-8951-4F45-9F5B-6F76EF63FEC8}"/>
                </a:ext>
              </a:extLst>
            </p:cNvPr>
            <p:cNvSpPr>
              <a:spLocks/>
            </p:cNvSpPr>
            <p:nvPr/>
          </p:nvSpPr>
          <p:spPr bwMode="auto">
            <a:xfrm>
              <a:off x="1408" y="1507"/>
              <a:ext cx="185" cy="84"/>
            </a:xfrm>
            <a:custGeom>
              <a:avLst/>
              <a:gdLst>
                <a:gd name="T0" fmla="*/ 94 w 164"/>
                <a:gd name="T1" fmla="*/ 0 h 75"/>
                <a:gd name="T2" fmla="*/ 104 w 164"/>
                <a:gd name="T3" fmla="*/ 0 h 75"/>
                <a:gd name="T4" fmla="*/ 99 w 164"/>
                <a:gd name="T5" fmla="*/ 47 h 75"/>
                <a:gd name="T6" fmla="*/ 120 w 164"/>
                <a:gd name="T7" fmla="*/ 65 h 75"/>
                <a:gd name="T8" fmla="*/ 163 w 164"/>
                <a:gd name="T9" fmla="*/ 46 h 75"/>
                <a:gd name="T10" fmla="*/ 146 w 164"/>
                <a:gd name="T11" fmla="*/ 70 h 75"/>
                <a:gd name="T12" fmla="*/ 20 w 164"/>
                <a:gd name="T13" fmla="*/ 58 h 75"/>
                <a:gd name="T14" fmla="*/ 0 w 164"/>
                <a:gd name="T15" fmla="*/ 31 h 75"/>
                <a:gd name="T16" fmla="*/ 80 w 164"/>
                <a:gd name="T17" fmla="*/ 62 h 75"/>
                <a:gd name="T18" fmla="*/ 94 w 164"/>
                <a:gd name="T19" fmla="*/ 49 h 75"/>
                <a:gd name="T20" fmla="*/ 94 w 164"/>
                <a:gd name="T21" fmla="*/ 0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4" h="75">
                  <a:moveTo>
                    <a:pt x="94" y="0"/>
                  </a:moveTo>
                  <a:cubicBezTo>
                    <a:pt x="97" y="0"/>
                    <a:pt x="101" y="0"/>
                    <a:pt x="104" y="0"/>
                  </a:cubicBezTo>
                  <a:cubicBezTo>
                    <a:pt x="100" y="15"/>
                    <a:pt x="101" y="32"/>
                    <a:pt x="99" y="47"/>
                  </a:cubicBezTo>
                  <a:cubicBezTo>
                    <a:pt x="97" y="65"/>
                    <a:pt x="105" y="67"/>
                    <a:pt x="120" y="65"/>
                  </a:cubicBezTo>
                  <a:cubicBezTo>
                    <a:pt x="136" y="63"/>
                    <a:pt x="153" y="65"/>
                    <a:pt x="163" y="46"/>
                  </a:cubicBezTo>
                  <a:cubicBezTo>
                    <a:pt x="164" y="59"/>
                    <a:pt x="161" y="68"/>
                    <a:pt x="146" y="70"/>
                  </a:cubicBezTo>
                  <a:cubicBezTo>
                    <a:pt x="103" y="75"/>
                    <a:pt x="62" y="68"/>
                    <a:pt x="20" y="58"/>
                  </a:cubicBezTo>
                  <a:cubicBezTo>
                    <a:pt x="11" y="55"/>
                    <a:pt x="4" y="47"/>
                    <a:pt x="0" y="31"/>
                  </a:cubicBezTo>
                  <a:cubicBezTo>
                    <a:pt x="22" y="62"/>
                    <a:pt x="53" y="56"/>
                    <a:pt x="80" y="62"/>
                  </a:cubicBezTo>
                  <a:cubicBezTo>
                    <a:pt x="91" y="65"/>
                    <a:pt x="95" y="60"/>
                    <a:pt x="94" y="49"/>
                  </a:cubicBezTo>
                  <a:cubicBezTo>
                    <a:pt x="93" y="32"/>
                    <a:pt x="101" y="16"/>
                    <a:pt x="94" y="0"/>
                  </a:cubicBezTo>
                  <a:close/>
                </a:path>
              </a:pathLst>
            </a:custGeom>
            <a:solidFill>
              <a:srgbClr val="443E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 name="Freeform 843">
              <a:extLst>
                <a:ext uri="{FF2B5EF4-FFF2-40B4-BE49-F238E27FC236}">
                  <a16:creationId xmlns:a16="http://schemas.microsoft.com/office/drawing/2014/main" id="{A34298D1-1A53-4730-A7D4-99CD6505806C}"/>
                </a:ext>
              </a:extLst>
            </p:cNvPr>
            <p:cNvSpPr>
              <a:spLocks/>
            </p:cNvSpPr>
            <p:nvPr/>
          </p:nvSpPr>
          <p:spPr bwMode="auto">
            <a:xfrm>
              <a:off x="1442" y="1433"/>
              <a:ext cx="43" cy="49"/>
            </a:xfrm>
            <a:custGeom>
              <a:avLst/>
              <a:gdLst>
                <a:gd name="T0" fmla="*/ 9 w 38"/>
                <a:gd name="T1" fmla="*/ 0 h 44"/>
                <a:gd name="T2" fmla="*/ 20 w 38"/>
                <a:gd name="T3" fmla="*/ 9 h 44"/>
                <a:gd name="T4" fmla="*/ 36 w 38"/>
                <a:gd name="T5" fmla="*/ 18 h 44"/>
                <a:gd name="T6" fmla="*/ 23 w 38"/>
                <a:gd name="T7" fmla="*/ 39 h 44"/>
                <a:gd name="T8" fmla="*/ 9 w 38"/>
                <a:gd name="T9" fmla="*/ 44 h 44"/>
                <a:gd name="T10" fmla="*/ 9 w 38"/>
                <a:gd name="T11" fmla="*/ 0 h 44"/>
              </a:gdLst>
              <a:ahLst/>
              <a:cxnLst>
                <a:cxn ang="0">
                  <a:pos x="T0" y="T1"/>
                </a:cxn>
                <a:cxn ang="0">
                  <a:pos x="T2" y="T3"/>
                </a:cxn>
                <a:cxn ang="0">
                  <a:pos x="T4" y="T5"/>
                </a:cxn>
                <a:cxn ang="0">
                  <a:pos x="T6" y="T7"/>
                </a:cxn>
                <a:cxn ang="0">
                  <a:pos x="T8" y="T9"/>
                </a:cxn>
                <a:cxn ang="0">
                  <a:pos x="T10" y="T11"/>
                </a:cxn>
              </a:cxnLst>
              <a:rect l="0" t="0" r="r" b="b"/>
              <a:pathLst>
                <a:path w="38" h="44">
                  <a:moveTo>
                    <a:pt x="9" y="0"/>
                  </a:moveTo>
                  <a:cubicBezTo>
                    <a:pt x="11" y="5"/>
                    <a:pt x="5" y="19"/>
                    <a:pt x="20" y="9"/>
                  </a:cubicBezTo>
                  <a:cubicBezTo>
                    <a:pt x="22" y="7"/>
                    <a:pt x="30" y="15"/>
                    <a:pt x="36" y="18"/>
                  </a:cubicBezTo>
                  <a:cubicBezTo>
                    <a:pt x="29" y="23"/>
                    <a:pt x="38" y="37"/>
                    <a:pt x="23" y="39"/>
                  </a:cubicBezTo>
                  <a:cubicBezTo>
                    <a:pt x="19" y="39"/>
                    <a:pt x="11" y="35"/>
                    <a:pt x="9" y="44"/>
                  </a:cubicBezTo>
                  <a:cubicBezTo>
                    <a:pt x="0" y="30"/>
                    <a:pt x="4" y="15"/>
                    <a:pt x="9" y="0"/>
                  </a:cubicBezTo>
                  <a:close/>
                </a:path>
              </a:pathLst>
            </a:custGeom>
            <a:solidFill>
              <a:srgbClr val="2522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 name="Freeform 844">
              <a:extLst>
                <a:ext uri="{FF2B5EF4-FFF2-40B4-BE49-F238E27FC236}">
                  <a16:creationId xmlns:a16="http://schemas.microsoft.com/office/drawing/2014/main" id="{697E6B5A-2F03-407A-839E-797B750A0FF1}"/>
                </a:ext>
              </a:extLst>
            </p:cNvPr>
            <p:cNvSpPr>
              <a:spLocks/>
            </p:cNvSpPr>
            <p:nvPr/>
          </p:nvSpPr>
          <p:spPr bwMode="auto">
            <a:xfrm>
              <a:off x="1522" y="1214"/>
              <a:ext cx="37" cy="93"/>
            </a:xfrm>
            <a:custGeom>
              <a:avLst/>
              <a:gdLst>
                <a:gd name="T0" fmla="*/ 10 w 33"/>
                <a:gd name="T1" fmla="*/ 0 h 83"/>
                <a:gd name="T2" fmla="*/ 19 w 33"/>
                <a:gd name="T3" fmla="*/ 1 h 83"/>
                <a:gd name="T4" fmla="*/ 26 w 33"/>
                <a:gd name="T5" fmla="*/ 54 h 83"/>
                <a:gd name="T6" fmla="*/ 31 w 33"/>
                <a:gd name="T7" fmla="*/ 83 h 83"/>
                <a:gd name="T8" fmla="*/ 10 w 33"/>
                <a:gd name="T9" fmla="*/ 0 h 83"/>
              </a:gdLst>
              <a:ahLst/>
              <a:cxnLst>
                <a:cxn ang="0">
                  <a:pos x="T0" y="T1"/>
                </a:cxn>
                <a:cxn ang="0">
                  <a:pos x="T2" y="T3"/>
                </a:cxn>
                <a:cxn ang="0">
                  <a:pos x="T4" y="T5"/>
                </a:cxn>
                <a:cxn ang="0">
                  <a:pos x="T6" y="T7"/>
                </a:cxn>
                <a:cxn ang="0">
                  <a:pos x="T8" y="T9"/>
                </a:cxn>
              </a:cxnLst>
              <a:rect l="0" t="0" r="r" b="b"/>
              <a:pathLst>
                <a:path w="33" h="83">
                  <a:moveTo>
                    <a:pt x="10" y="0"/>
                  </a:moveTo>
                  <a:cubicBezTo>
                    <a:pt x="13" y="0"/>
                    <a:pt x="16" y="0"/>
                    <a:pt x="19" y="1"/>
                  </a:cubicBezTo>
                  <a:cubicBezTo>
                    <a:pt x="12" y="20"/>
                    <a:pt x="17" y="37"/>
                    <a:pt x="26" y="54"/>
                  </a:cubicBezTo>
                  <a:cubicBezTo>
                    <a:pt x="30" y="63"/>
                    <a:pt x="33" y="73"/>
                    <a:pt x="31" y="83"/>
                  </a:cubicBezTo>
                  <a:cubicBezTo>
                    <a:pt x="21" y="56"/>
                    <a:pt x="0" y="32"/>
                    <a:pt x="10" y="0"/>
                  </a:cubicBezTo>
                  <a:close/>
                </a:path>
              </a:pathLst>
            </a:custGeom>
            <a:solidFill>
              <a:srgbClr val="7C69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 name="Freeform 845">
              <a:extLst>
                <a:ext uri="{FF2B5EF4-FFF2-40B4-BE49-F238E27FC236}">
                  <a16:creationId xmlns:a16="http://schemas.microsoft.com/office/drawing/2014/main" id="{FAFF4101-FFED-4D48-9884-5C1A3961893E}"/>
                </a:ext>
              </a:extLst>
            </p:cNvPr>
            <p:cNvSpPr>
              <a:spLocks/>
            </p:cNvSpPr>
            <p:nvPr/>
          </p:nvSpPr>
          <p:spPr bwMode="auto">
            <a:xfrm>
              <a:off x="1555" y="1217"/>
              <a:ext cx="22" cy="47"/>
            </a:xfrm>
            <a:custGeom>
              <a:avLst/>
              <a:gdLst>
                <a:gd name="T0" fmla="*/ 0 w 19"/>
                <a:gd name="T1" fmla="*/ 1 h 42"/>
                <a:gd name="T2" fmla="*/ 12 w 19"/>
                <a:gd name="T3" fmla="*/ 4 h 42"/>
                <a:gd name="T4" fmla="*/ 8 w 19"/>
                <a:gd name="T5" fmla="*/ 42 h 42"/>
                <a:gd name="T6" fmla="*/ 0 w 19"/>
                <a:gd name="T7" fmla="*/ 1 h 42"/>
              </a:gdLst>
              <a:ahLst/>
              <a:cxnLst>
                <a:cxn ang="0">
                  <a:pos x="T0" y="T1"/>
                </a:cxn>
                <a:cxn ang="0">
                  <a:pos x="T2" y="T3"/>
                </a:cxn>
                <a:cxn ang="0">
                  <a:pos x="T4" y="T5"/>
                </a:cxn>
                <a:cxn ang="0">
                  <a:pos x="T6" y="T7"/>
                </a:cxn>
              </a:cxnLst>
              <a:rect l="0" t="0" r="r" b="b"/>
              <a:pathLst>
                <a:path w="19" h="42">
                  <a:moveTo>
                    <a:pt x="0" y="1"/>
                  </a:moveTo>
                  <a:cubicBezTo>
                    <a:pt x="4" y="1"/>
                    <a:pt x="8" y="0"/>
                    <a:pt x="12" y="4"/>
                  </a:cubicBezTo>
                  <a:cubicBezTo>
                    <a:pt x="3" y="16"/>
                    <a:pt x="19" y="29"/>
                    <a:pt x="8" y="42"/>
                  </a:cubicBezTo>
                  <a:cubicBezTo>
                    <a:pt x="3" y="28"/>
                    <a:pt x="0" y="15"/>
                    <a:pt x="0" y="1"/>
                  </a:cubicBezTo>
                  <a:close/>
                </a:path>
              </a:pathLst>
            </a:custGeom>
            <a:solidFill>
              <a:srgbClr val="6E675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 name="Freeform 846">
              <a:extLst>
                <a:ext uri="{FF2B5EF4-FFF2-40B4-BE49-F238E27FC236}">
                  <a16:creationId xmlns:a16="http://schemas.microsoft.com/office/drawing/2014/main" id="{B35F6437-DEAF-4B33-933A-496F2517D2C8}"/>
                </a:ext>
              </a:extLst>
            </p:cNvPr>
            <p:cNvSpPr>
              <a:spLocks/>
            </p:cNvSpPr>
            <p:nvPr/>
          </p:nvSpPr>
          <p:spPr bwMode="auto">
            <a:xfrm>
              <a:off x="1506" y="1226"/>
              <a:ext cx="16" cy="47"/>
            </a:xfrm>
            <a:custGeom>
              <a:avLst/>
              <a:gdLst>
                <a:gd name="T0" fmla="*/ 1 w 14"/>
                <a:gd name="T1" fmla="*/ 0 h 42"/>
                <a:gd name="T2" fmla="*/ 14 w 14"/>
                <a:gd name="T3" fmla="*/ 42 h 42"/>
                <a:gd name="T4" fmla="*/ 1 w 14"/>
                <a:gd name="T5" fmla="*/ 0 h 42"/>
              </a:gdLst>
              <a:ahLst/>
              <a:cxnLst>
                <a:cxn ang="0">
                  <a:pos x="T0" y="T1"/>
                </a:cxn>
                <a:cxn ang="0">
                  <a:pos x="T2" y="T3"/>
                </a:cxn>
                <a:cxn ang="0">
                  <a:pos x="T4" y="T5"/>
                </a:cxn>
              </a:cxnLst>
              <a:rect l="0" t="0" r="r" b="b"/>
              <a:pathLst>
                <a:path w="14" h="42">
                  <a:moveTo>
                    <a:pt x="1" y="0"/>
                  </a:moveTo>
                  <a:cubicBezTo>
                    <a:pt x="13" y="13"/>
                    <a:pt x="11" y="28"/>
                    <a:pt x="14" y="42"/>
                  </a:cubicBezTo>
                  <a:cubicBezTo>
                    <a:pt x="6" y="30"/>
                    <a:pt x="0" y="18"/>
                    <a:pt x="1" y="0"/>
                  </a:cubicBezTo>
                  <a:close/>
                </a:path>
              </a:pathLst>
            </a:custGeom>
            <a:solidFill>
              <a:srgbClr val="75635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 name="Freeform 847">
              <a:extLst>
                <a:ext uri="{FF2B5EF4-FFF2-40B4-BE49-F238E27FC236}">
                  <a16:creationId xmlns:a16="http://schemas.microsoft.com/office/drawing/2014/main" id="{11766E78-83FA-42BC-B349-85A0F45A3CF2}"/>
                </a:ext>
              </a:extLst>
            </p:cNvPr>
            <p:cNvSpPr>
              <a:spLocks/>
            </p:cNvSpPr>
            <p:nvPr/>
          </p:nvSpPr>
          <p:spPr bwMode="auto">
            <a:xfrm>
              <a:off x="1584" y="1517"/>
              <a:ext cx="20" cy="20"/>
            </a:xfrm>
            <a:custGeom>
              <a:avLst/>
              <a:gdLst>
                <a:gd name="T0" fmla="*/ 8 w 18"/>
                <a:gd name="T1" fmla="*/ 18 h 18"/>
                <a:gd name="T2" fmla="*/ 1 w 18"/>
                <a:gd name="T3" fmla="*/ 7 h 18"/>
                <a:gd name="T4" fmla="*/ 10 w 18"/>
                <a:gd name="T5" fmla="*/ 0 h 18"/>
                <a:gd name="T6" fmla="*/ 17 w 18"/>
                <a:gd name="T7" fmla="*/ 10 h 18"/>
                <a:gd name="T8" fmla="*/ 8 w 18"/>
                <a:gd name="T9" fmla="*/ 18 h 18"/>
              </a:gdLst>
              <a:ahLst/>
              <a:cxnLst>
                <a:cxn ang="0">
                  <a:pos x="T0" y="T1"/>
                </a:cxn>
                <a:cxn ang="0">
                  <a:pos x="T2" y="T3"/>
                </a:cxn>
                <a:cxn ang="0">
                  <a:pos x="T4" y="T5"/>
                </a:cxn>
                <a:cxn ang="0">
                  <a:pos x="T6" y="T7"/>
                </a:cxn>
                <a:cxn ang="0">
                  <a:pos x="T8" y="T9"/>
                </a:cxn>
              </a:cxnLst>
              <a:rect l="0" t="0" r="r" b="b"/>
              <a:pathLst>
                <a:path w="18" h="18">
                  <a:moveTo>
                    <a:pt x="8" y="18"/>
                  </a:moveTo>
                  <a:cubicBezTo>
                    <a:pt x="1" y="17"/>
                    <a:pt x="1" y="11"/>
                    <a:pt x="1" y="7"/>
                  </a:cubicBezTo>
                  <a:cubicBezTo>
                    <a:pt x="0" y="1"/>
                    <a:pt x="6" y="0"/>
                    <a:pt x="10" y="0"/>
                  </a:cubicBezTo>
                  <a:cubicBezTo>
                    <a:pt x="17" y="0"/>
                    <a:pt x="16" y="7"/>
                    <a:pt x="17" y="10"/>
                  </a:cubicBezTo>
                  <a:cubicBezTo>
                    <a:pt x="18" y="16"/>
                    <a:pt x="13" y="17"/>
                    <a:pt x="8" y="18"/>
                  </a:cubicBezTo>
                  <a:close/>
                </a:path>
              </a:pathLst>
            </a:custGeom>
            <a:solidFill>
              <a:srgbClr val="A9A29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 name="Freeform 848">
              <a:extLst>
                <a:ext uri="{FF2B5EF4-FFF2-40B4-BE49-F238E27FC236}">
                  <a16:creationId xmlns:a16="http://schemas.microsoft.com/office/drawing/2014/main" id="{68CAA0BC-31DB-4FEE-951F-04644D4A051C}"/>
                </a:ext>
              </a:extLst>
            </p:cNvPr>
            <p:cNvSpPr>
              <a:spLocks/>
            </p:cNvSpPr>
            <p:nvPr/>
          </p:nvSpPr>
          <p:spPr bwMode="auto">
            <a:xfrm>
              <a:off x="1486" y="1219"/>
              <a:ext cx="13" cy="42"/>
            </a:xfrm>
            <a:custGeom>
              <a:avLst/>
              <a:gdLst>
                <a:gd name="T0" fmla="*/ 12 w 12"/>
                <a:gd name="T1" fmla="*/ 37 h 37"/>
                <a:gd name="T2" fmla="*/ 0 w 12"/>
                <a:gd name="T3" fmla="*/ 1 h 37"/>
                <a:gd name="T4" fmla="*/ 5 w 12"/>
                <a:gd name="T5" fmla="*/ 0 h 37"/>
                <a:gd name="T6" fmla="*/ 12 w 12"/>
                <a:gd name="T7" fmla="*/ 37 h 37"/>
              </a:gdLst>
              <a:ahLst/>
              <a:cxnLst>
                <a:cxn ang="0">
                  <a:pos x="T0" y="T1"/>
                </a:cxn>
                <a:cxn ang="0">
                  <a:pos x="T2" y="T3"/>
                </a:cxn>
                <a:cxn ang="0">
                  <a:pos x="T4" y="T5"/>
                </a:cxn>
                <a:cxn ang="0">
                  <a:pos x="T6" y="T7"/>
                </a:cxn>
              </a:cxnLst>
              <a:rect l="0" t="0" r="r" b="b"/>
              <a:pathLst>
                <a:path w="12" h="37">
                  <a:moveTo>
                    <a:pt x="12" y="37"/>
                  </a:moveTo>
                  <a:cubicBezTo>
                    <a:pt x="1" y="27"/>
                    <a:pt x="2" y="13"/>
                    <a:pt x="0" y="1"/>
                  </a:cubicBezTo>
                  <a:cubicBezTo>
                    <a:pt x="1" y="0"/>
                    <a:pt x="3" y="0"/>
                    <a:pt x="5" y="0"/>
                  </a:cubicBezTo>
                  <a:cubicBezTo>
                    <a:pt x="7" y="12"/>
                    <a:pt x="10" y="25"/>
                    <a:pt x="12" y="37"/>
                  </a:cubicBezTo>
                  <a:close/>
                </a:path>
              </a:pathLst>
            </a:custGeom>
            <a:solidFill>
              <a:srgbClr val="523C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 name="Freeform 849">
              <a:extLst>
                <a:ext uri="{FF2B5EF4-FFF2-40B4-BE49-F238E27FC236}">
                  <a16:creationId xmlns:a16="http://schemas.microsoft.com/office/drawing/2014/main" id="{7B07C018-19A5-4EEB-B0F2-0340CED04A24}"/>
                </a:ext>
              </a:extLst>
            </p:cNvPr>
            <p:cNvSpPr>
              <a:spLocks/>
            </p:cNvSpPr>
            <p:nvPr/>
          </p:nvSpPr>
          <p:spPr bwMode="auto">
            <a:xfrm>
              <a:off x="1468" y="1260"/>
              <a:ext cx="13" cy="34"/>
            </a:xfrm>
            <a:custGeom>
              <a:avLst/>
              <a:gdLst>
                <a:gd name="T0" fmla="*/ 8 w 12"/>
                <a:gd name="T1" fmla="*/ 30 h 30"/>
                <a:gd name="T2" fmla="*/ 12 w 12"/>
                <a:gd name="T3" fmla="*/ 0 h 30"/>
                <a:gd name="T4" fmla="*/ 8 w 12"/>
                <a:gd name="T5" fmla="*/ 30 h 30"/>
              </a:gdLst>
              <a:ahLst/>
              <a:cxnLst>
                <a:cxn ang="0">
                  <a:pos x="T0" y="T1"/>
                </a:cxn>
                <a:cxn ang="0">
                  <a:pos x="T2" y="T3"/>
                </a:cxn>
                <a:cxn ang="0">
                  <a:pos x="T4" y="T5"/>
                </a:cxn>
              </a:cxnLst>
              <a:rect l="0" t="0" r="r" b="b"/>
              <a:pathLst>
                <a:path w="12" h="30">
                  <a:moveTo>
                    <a:pt x="8" y="30"/>
                  </a:moveTo>
                  <a:cubicBezTo>
                    <a:pt x="0" y="18"/>
                    <a:pt x="1" y="8"/>
                    <a:pt x="12" y="0"/>
                  </a:cubicBezTo>
                  <a:cubicBezTo>
                    <a:pt x="11" y="10"/>
                    <a:pt x="9" y="20"/>
                    <a:pt x="8" y="30"/>
                  </a:cubicBezTo>
                  <a:close/>
                </a:path>
              </a:pathLst>
            </a:custGeom>
            <a:solidFill>
              <a:srgbClr val="6B5A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 name="Freeform 850">
              <a:extLst>
                <a:ext uri="{FF2B5EF4-FFF2-40B4-BE49-F238E27FC236}">
                  <a16:creationId xmlns:a16="http://schemas.microsoft.com/office/drawing/2014/main" id="{2AE2A287-A4BF-44E5-AB32-1D3A9400825D}"/>
                </a:ext>
              </a:extLst>
            </p:cNvPr>
            <p:cNvSpPr>
              <a:spLocks/>
            </p:cNvSpPr>
            <p:nvPr/>
          </p:nvSpPr>
          <p:spPr bwMode="auto">
            <a:xfrm>
              <a:off x="1505" y="1295"/>
              <a:ext cx="19" cy="27"/>
            </a:xfrm>
            <a:custGeom>
              <a:avLst/>
              <a:gdLst>
                <a:gd name="T0" fmla="*/ 17 w 17"/>
                <a:gd name="T1" fmla="*/ 24 h 24"/>
                <a:gd name="T2" fmla="*/ 4 w 17"/>
                <a:gd name="T3" fmla="*/ 0 h 24"/>
                <a:gd name="T4" fmla="*/ 17 w 17"/>
                <a:gd name="T5" fmla="*/ 24 h 24"/>
              </a:gdLst>
              <a:ahLst/>
              <a:cxnLst>
                <a:cxn ang="0">
                  <a:pos x="T0" y="T1"/>
                </a:cxn>
                <a:cxn ang="0">
                  <a:pos x="T2" y="T3"/>
                </a:cxn>
                <a:cxn ang="0">
                  <a:pos x="T4" y="T5"/>
                </a:cxn>
              </a:cxnLst>
              <a:rect l="0" t="0" r="r" b="b"/>
              <a:pathLst>
                <a:path w="17" h="24">
                  <a:moveTo>
                    <a:pt x="17" y="24"/>
                  </a:moveTo>
                  <a:cubicBezTo>
                    <a:pt x="0" y="22"/>
                    <a:pt x="5" y="9"/>
                    <a:pt x="4" y="0"/>
                  </a:cubicBezTo>
                  <a:cubicBezTo>
                    <a:pt x="15" y="4"/>
                    <a:pt x="14" y="14"/>
                    <a:pt x="17" y="24"/>
                  </a:cubicBezTo>
                  <a:close/>
                </a:path>
              </a:pathLst>
            </a:custGeom>
            <a:solidFill>
              <a:srgbClr val="4E3A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 name="Freeform 851">
              <a:extLst>
                <a:ext uri="{FF2B5EF4-FFF2-40B4-BE49-F238E27FC236}">
                  <a16:creationId xmlns:a16="http://schemas.microsoft.com/office/drawing/2014/main" id="{2D7E3DF0-7C2F-4B78-AC9F-90B85069092E}"/>
                </a:ext>
              </a:extLst>
            </p:cNvPr>
            <p:cNvSpPr>
              <a:spLocks/>
            </p:cNvSpPr>
            <p:nvPr/>
          </p:nvSpPr>
          <p:spPr bwMode="auto">
            <a:xfrm>
              <a:off x="1558" y="1360"/>
              <a:ext cx="15" cy="31"/>
            </a:xfrm>
            <a:custGeom>
              <a:avLst/>
              <a:gdLst>
                <a:gd name="T0" fmla="*/ 0 w 14"/>
                <a:gd name="T1" fmla="*/ 0 h 28"/>
                <a:gd name="T2" fmla="*/ 14 w 14"/>
                <a:gd name="T3" fmla="*/ 28 h 28"/>
                <a:gd name="T4" fmla="*/ 0 w 14"/>
                <a:gd name="T5" fmla="*/ 0 h 28"/>
              </a:gdLst>
              <a:ahLst/>
              <a:cxnLst>
                <a:cxn ang="0">
                  <a:pos x="T0" y="T1"/>
                </a:cxn>
                <a:cxn ang="0">
                  <a:pos x="T2" y="T3"/>
                </a:cxn>
                <a:cxn ang="0">
                  <a:pos x="T4" y="T5"/>
                </a:cxn>
              </a:cxnLst>
              <a:rect l="0" t="0" r="r" b="b"/>
              <a:pathLst>
                <a:path w="14" h="28">
                  <a:moveTo>
                    <a:pt x="0" y="0"/>
                  </a:moveTo>
                  <a:cubicBezTo>
                    <a:pt x="9" y="6"/>
                    <a:pt x="11" y="15"/>
                    <a:pt x="14" y="28"/>
                  </a:cubicBezTo>
                  <a:cubicBezTo>
                    <a:pt x="1" y="20"/>
                    <a:pt x="1" y="9"/>
                    <a:pt x="0" y="0"/>
                  </a:cubicBezTo>
                  <a:close/>
                </a:path>
              </a:pathLst>
            </a:custGeom>
            <a:solidFill>
              <a:srgbClr val="6962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 name="Freeform 852">
              <a:extLst>
                <a:ext uri="{FF2B5EF4-FFF2-40B4-BE49-F238E27FC236}">
                  <a16:creationId xmlns:a16="http://schemas.microsoft.com/office/drawing/2014/main" id="{4752AB2C-A65D-43FB-8CC7-35F15BBB6D28}"/>
                </a:ext>
              </a:extLst>
            </p:cNvPr>
            <p:cNvSpPr>
              <a:spLocks/>
            </p:cNvSpPr>
            <p:nvPr/>
          </p:nvSpPr>
          <p:spPr bwMode="auto">
            <a:xfrm>
              <a:off x="1527" y="1294"/>
              <a:ext cx="14" cy="33"/>
            </a:xfrm>
            <a:custGeom>
              <a:avLst/>
              <a:gdLst>
                <a:gd name="T0" fmla="*/ 8 w 12"/>
                <a:gd name="T1" fmla="*/ 30 h 30"/>
                <a:gd name="T2" fmla="*/ 2 w 12"/>
                <a:gd name="T3" fmla="*/ 0 h 30"/>
                <a:gd name="T4" fmla="*/ 8 w 12"/>
                <a:gd name="T5" fmla="*/ 30 h 30"/>
              </a:gdLst>
              <a:ahLst/>
              <a:cxnLst>
                <a:cxn ang="0">
                  <a:pos x="T0" y="T1"/>
                </a:cxn>
                <a:cxn ang="0">
                  <a:pos x="T2" y="T3"/>
                </a:cxn>
                <a:cxn ang="0">
                  <a:pos x="T4" y="T5"/>
                </a:cxn>
              </a:cxnLst>
              <a:rect l="0" t="0" r="r" b="b"/>
              <a:pathLst>
                <a:path w="12" h="30">
                  <a:moveTo>
                    <a:pt x="8" y="30"/>
                  </a:moveTo>
                  <a:cubicBezTo>
                    <a:pt x="0" y="22"/>
                    <a:pt x="0" y="12"/>
                    <a:pt x="2" y="0"/>
                  </a:cubicBezTo>
                  <a:cubicBezTo>
                    <a:pt x="12" y="10"/>
                    <a:pt x="9" y="20"/>
                    <a:pt x="8" y="30"/>
                  </a:cubicBezTo>
                  <a:close/>
                </a:path>
              </a:pathLst>
            </a:custGeom>
            <a:solidFill>
              <a:srgbClr val="6255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 name="Freeform 853">
              <a:extLst>
                <a:ext uri="{FF2B5EF4-FFF2-40B4-BE49-F238E27FC236}">
                  <a16:creationId xmlns:a16="http://schemas.microsoft.com/office/drawing/2014/main" id="{F040D184-95F7-41AE-B4B6-0EB5EECEB499}"/>
                </a:ext>
              </a:extLst>
            </p:cNvPr>
            <p:cNvSpPr>
              <a:spLocks/>
            </p:cNvSpPr>
            <p:nvPr/>
          </p:nvSpPr>
          <p:spPr bwMode="auto">
            <a:xfrm>
              <a:off x="1488" y="1334"/>
              <a:ext cx="12" cy="26"/>
            </a:xfrm>
            <a:custGeom>
              <a:avLst/>
              <a:gdLst>
                <a:gd name="T0" fmla="*/ 4 w 11"/>
                <a:gd name="T1" fmla="*/ 23 h 23"/>
                <a:gd name="T2" fmla="*/ 0 w 11"/>
                <a:gd name="T3" fmla="*/ 0 h 23"/>
                <a:gd name="T4" fmla="*/ 10 w 11"/>
                <a:gd name="T5" fmla="*/ 22 h 23"/>
                <a:gd name="T6" fmla="*/ 4 w 11"/>
                <a:gd name="T7" fmla="*/ 23 h 23"/>
              </a:gdLst>
              <a:ahLst/>
              <a:cxnLst>
                <a:cxn ang="0">
                  <a:pos x="T0" y="T1"/>
                </a:cxn>
                <a:cxn ang="0">
                  <a:pos x="T2" y="T3"/>
                </a:cxn>
                <a:cxn ang="0">
                  <a:pos x="T4" y="T5"/>
                </a:cxn>
                <a:cxn ang="0">
                  <a:pos x="T6" y="T7"/>
                </a:cxn>
              </a:cxnLst>
              <a:rect l="0" t="0" r="r" b="b"/>
              <a:pathLst>
                <a:path w="11" h="23">
                  <a:moveTo>
                    <a:pt x="4" y="23"/>
                  </a:moveTo>
                  <a:cubicBezTo>
                    <a:pt x="3" y="15"/>
                    <a:pt x="1" y="8"/>
                    <a:pt x="0" y="0"/>
                  </a:cubicBezTo>
                  <a:cubicBezTo>
                    <a:pt x="11" y="5"/>
                    <a:pt x="11" y="13"/>
                    <a:pt x="10" y="22"/>
                  </a:cubicBezTo>
                  <a:cubicBezTo>
                    <a:pt x="8" y="22"/>
                    <a:pt x="6" y="23"/>
                    <a:pt x="4" y="23"/>
                  </a:cubicBezTo>
                  <a:close/>
                </a:path>
              </a:pathLst>
            </a:custGeom>
            <a:solidFill>
              <a:srgbClr val="7365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 name="Freeform 854">
              <a:extLst>
                <a:ext uri="{FF2B5EF4-FFF2-40B4-BE49-F238E27FC236}">
                  <a16:creationId xmlns:a16="http://schemas.microsoft.com/office/drawing/2014/main" id="{D5F2EC56-24CD-4BE9-8E56-EEE99030597A}"/>
                </a:ext>
              </a:extLst>
            </p:cNvPr>
            <p:cNvSpPr>
              <a:spLocks/>
            </p:cNvSpPr>
            <p:nvPr/>
          </p:nvSpPr>
          <p:spPr bwMode="auto">
            <a:xfrm>
              <a:off x="1576" y="1365"/>
              <a:ext cx="20" cy="34"/>
            </a:xfrm>
            <a:custGeom>
              <a:avLst/>
              <a:gdLst>
                <a:gd name="T0" fmla="*/ 18 w 18"/>
                <a:gd name="T1" fmla="*/ 30 h 30"/>
                <a:gd name="T2" fmla="*/ 0 w 18"/>
                <a:gd name="T3" fmla="*/ 0 h 30"/>
                <a:gd name="T4" fmla="*/ 18 w 18"/>
                <a:gd name="T5" fmla="*/ 30 h 30"/>
              </a:gdLst>
              <a:ahLst/>
              <a:cxnLst>
                <a:cxn ang="0">
                  <a:pos x="T0" y="T1"/>
                </a:cxn>
                <a:cxn ang="0">
                  <a:pos x="T2" y="T3"/>
                </a:cxn>
                <a:cxn ang="0">
                  <a:pos x="T4" y="T5"/>
                </a:cxn>
              </a:cxnLst>
              <a:rect l="0" t="0" r="r" b="b"/>
              <a:pathLst>
                <a:path w="18" h="30">
                  <a:moveTo>
                    <a:pt x="18" y="30"/>
                  </a:moveTo>
                  <a:cubicBezTo>
                    <a:pt x="2" y="22"/>
                    <a:pt x="3" y="13"/>
                    <a:pt x="0" y="0"/>
                  </a:cubicBezTo>
                  <a:cubicBezTo>
                    <a:pt x="14" y="8"/>
                    <a:pt x="11" y="18"/>
                    <a:pt x="18" y="30"/>
                  </a:cubicBezTo>
                  <a:close/>
                </a:path>
              </a:pathLst>
            </a:custGeom>
            <a:solidFill>
              <a:srgbClr val="89817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 name="Freeform 855">
              <a:extLst>
                <a:ext uri="{FF2B5EF4-FFF2-40B4-BE49-F238E27FC236}">
                  <a16:creationId xmlns:a16="http://schemas.microsoft.com/office/drawing/2014/main" id="{15699259-0E89-4C9E-9113-9F1E7C719770}"/>
                </a:ext>
              </a:extLst>
            </p:cNvPr>
            <p:cNvSpPr>
              <a:spLocks/>
            </p:cNvSpPr>
            <p:nvPr/>
          </p:nvSpPr>
          <p:spPr bwMode="auto">
            <a:xfrm>
              <a:off x="1509" y="1338"/>
              <a:ext cx="12" cy="35"/>
            </a:xfrm>
            <a:custGeom>
              <a:avLst/>
              <a:gdLst>
                <a:gd name="T0" fmla="*/ 8 w 10"/>
                <a:gd name="T1" fmla="*/ 31 h 31"/>
                <a:gd name="T2" fmla="*/ 1 w 10"/>
                <a:gd name="T3" fmla="*/ 0 h 31"/>
                <a:gd name="T4" fmla="*/ 8 w 10"/>
                <a:gd name="T5" fmla="*/ 31 h 31"/>
              </a:gdLst>
              <a:ahLst/>
              <a:cxnLst>
                <a:cxn ang="0">
                  <a:pos x="T0" y="T1"/>
                </a:cxn>
                <a:cxn ang="0">
                  <a:pos x="T2" y="T3"/>
                </a:cxn>
                <a:cxn ang="0">
                  <a:pos x="T4" y="T5"/>
                </a:cxn>
              </a:cxnLst>
              <a:rect l="0" t="0" r="r" b="b"/>
              <a:pathLst>
                <a:path w="10" h="31">
                  <a:moveTo>
                    <a:pt x="8" y="31"/>
                  </a:moveTo>
                  <a:cubicBezTo>
                    <a:pt x="0" y="21"/>
                    <a:pt x="0" y="12"/>
                    <a:pt x="1" y="0"/>
                  </a:cubicBezTo>
                  <a:cubicBezTo>
                    <a:pt x="10" y="10"/>
                    <a:pt x="10" y="19"/>
                    <a:pt x="8" y="31"/>
                  </a:cubicBezTo>
                  <a:close/>
                </a:path>
              </a:pathLst>
            </a:custGeom>
            <a:solidFill>
              <a:srgbClr val="5A51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 name="Freeform 856">
              <a:extLst>
                <a:ext uri="{FF2B5EF4-FFF2-40B4-BE49-F238E27FC236}">
                  <a16:creationId xmlns:a16="http://schemas.microsoft.com/office/drawing/2014/main" id="{8AC69EE8-E4ED-4035-A463-E32134721578}"/>
                </a:ext>
              </a:extLst>
            </p:cNvPr>
            <p:cNvSpPr>
              <a:spLocks/>
            </p:cNvSpPr>
            <p:nvPr/>
          </p:nvSpPr>
          <p:spPr bwMode="auto">
            <a:xfrm>
              <a:off x="1552" y="1316"/>
              <a:ext cx="16" cy="37"/>
            </a:xfrm>
            <a:custGeom>
              <a:avLst/>
              <a:gdLst>
                <a:gd name="T0" fmla="*/ 14 w 14"/>
                <a:gd name="T1" fmla="*/ 33 h 33"/>
                <a:gd name="T2" fmla="*/ 1 w 14"/>
                <a:gd name="T3" fmla="*/ 0 h 33"/>
                <a:gd name="T4" fmla="*/ 14 w 14"/>
                <a:gd name="T5" fmla="*/ 33 h 33"/>
              </a:gdLst>
              <a:ahLst/>
              <a:cxnLst>
                <a:cxn ang="0">
                  <a:pos x="T0" y="T1"/>
                </a:cxn>
                <a:cxn ang="0">
                  <a:pos x="T2" y="T3"/>
                </a:cxn>
                <a:cxn ang="0">
                  <a:pos x="T4" y="T5"/>
                </a:cxn>
              </a:cxnLst>
              <a:rect l="0" t="0" r="r" b="b"/>
              <a:pathLst>
                <a:path w="14" h="33">
                  <a:moveTo>
                    <a:pt x="14" y="33"/>
                  </a:moveTo>
                  <a:cubicBezTo>
                    <a:pt x="0" y="22"/>
                    <a:pt x="4" y="12"/>
                    <a:pt x="1" y="0"/>
                  </a:cubicBezTo>
                  <a:cubicBezTo>
                    <a:pt x="13" y="10"/>
                    <a:pt x="10" y="20"/>
                    <a:pt x="14" y="33"/>
                  </a:cubicBezTo>
                  <a:close/>
                </a:path>
              </a:pathLst>
            </a:custGeom>
            <a:solidFill>
              <a:srgbClr val="7160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 name="Freeform 857">
              <a:extLst>
                <a:ext uri="{FF2B5EF4-FFF2-40B4-BE49-F238E27FC236}">
                  <a16:creationId xmlns:a16="http://schemas.microsoft.com/office/drawing/2014/main" id="{B730AF7D-6269-4136-8066-562DA5976875}"/>
                </a:ext>
              </a:extLst>
            </p:cNvPr>
            <p:cNvSpPr>
              <a:spLocks/>
            </p:cNvSpPr>
            <p:nvPr/>
          </p:nvSpPr>
          <p:spPr bwMode="auto">
            <a:xfrm>
              <a:off x="1532" y="1347"/>
              <a:ext cx="12" cy="29"/>
            </a:xfrm>
            <a:custGeom>
              <a:avLst/>
              <a:gdLst>
                <a:gd name="T0" fmla="*/ 8 w 11"/>
                <a:gd name="T1" fmla="*/ 25 h 25"/>
                <a:gd name="T2" fmla="*/ 1 w 11"/>
                <a:gd name="T3" fmla="*/ 0 h 25"/>
                <a:gd name="T4" fmla="*/ 8 w 11"/>
                <a:gd name="T5" fmla="*/ 25 h 25"/>
              </a:gdLst>
              <a:ahLst/>
              <a:cxnLst>
                <a:cxn ang="0">
                  <a:pos x="T0" y="T1"/>
                </a:cxn>
                <a:cxn ang="0">
                  <a:pos x="T2" y="T3"/>
                </a:cxn>
                <a:cxn ang="0">
                  <a:pos x="T4" y="T5"/>
                </a:cxn>
              </a:cxnLst>
              <a:rect l="0" t="0" r="r" b="b"/>
              <a:pathLst>
                <a:path w="11" h="25">
                  <a:moveTo>
                    <a:pt x="8" y="25"/>
                  </a:moveTo>
                  <a:cubicBezTo>
                    <a:pt x="2" y="18"/>
                    <a:pt x="0" y="10"/>
                    <a:pt x="1" y="0"/>
                  </a:cubicBezTo>
                  <a:cubicBezTo>
                    <a:pt x="11" y="8"/>
                    <a:pt x="10" y="17"/>
                    <a:pt x="8" y="25"/>
                  </a:cubicBezTo>
                  <a:close/>
                </a:path>
              </a:pathLst>
            </a:custGeom>
            <a:solidFill>
              <a:srgbClr val="594C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 name="Freeform 858">
              <a:extLst>
                <a:ext uri="{FF2B5EF4-FFF2-40B4-BE49-F238E27FC236}">
                  <a16:creationId xmlns:a16="http://schemas.microsoft.com/office/drawing/2014/main" id="{AAA9AE7C-32DA-43D3-B885-A151F06F9FA4}"/>
                </a:ext>
              </a:extLst>
            </p:cNvPr>
            <p:cNvSpPr>
              <a:spLocks/>
            </p:cNvSpPr>
            <p:nvPr/>
          </p:nvSpPr>
          <p:spPr bwMode="auto">
            <a:xfrm>
              <a:off x="1455" y="1236"/>
              <a:ext cx="15" cy="33"/>
            </a:xfrm>
            <a:custGeom>
              <a:avLst/>
              <a:gdLst>
                <a:gd name="T0" fmla="*/ 11 w 13"/>
                <a:gd name="T1" fmla="*/ 29 h 29"/>
                <a:gd name="T2" fmla="*/ 2 w 13"/>
                <a:gd name="T3" fmla="*/ 0 h 29"/>
                <a:gd name="T4" fmla="*/ 11 w 13"/>
                <a:gd name="T5" fmla="*/ 29 h 29"/>
              </a:gdLst>
              <a:ahLst/>
              <a:cxnLst>
                <a:cxn ang="0">
                  <a:pos x="T0" y="T1"/>
                </a:cxn>
                <a:cxn ang="0">
                  <a:pos x="T2" y="T3"/>
                </a:cxn>
                <a:cxn ang="0">
                  <a:pos x="T4" y="T5"/>
                </a:cxn>
              </a:cxnLst>
              <a:rect l="0" t="0" r="r" b="b"/>
              <a:pathLst>
                <a:path w="13" h="29">
                  <a:moveTo>
                    <a:pt x="11" y="29"/>
                  </a:moveTo>
                  <a:cubicBezTo>
                    <a:pt x="0" y="19"/>
                    <a:pt x="1" y="11"/>
                    <a:pt x="2" y="0"/>
                  </a:cubicBezTo>
                  <a:cubicBezTo>
                    <a:pt x="13" y="9"/>
                    <a:pt x="8" y="18"/>
                    <a:pt x="11" y="29"/>
                  </a:cubicBezTo>
                  <a:close/>
                </a:path>
              </a:pathLst>
            </a:custGeom>
            <a:solidFill>
              <a:srgbClr val="72635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 name="Freeform 859">
              <a:extLst>
                <a:ext uri="{FF2B5EF4-FFF2-40B4-BE49-F238E27FC236}">
                  <a16:creationId xmlns:a16="http://schemas.microsoft.com/office/drawing/2014/main" id="{EF10F9B1-0C4C-4806-9124-C1532E34442A}"/>
                </a:ext>
              </a:extLst>
            </p:cNvPr>
            <p:cNvSpPr>
              <a:spLocks/>
            </p:cNvSpPr>
            <p:nvPr/>
          </p:nvSpPr>
          <p:spPr bwMode="auto">
            <a:xfrm>
              <a:off x="1437" y="1360"/>
              <a:ext cx="18" cy="31"/>
            </a:xfrm>
            <a:custGeom>
              <a:avLst/>
              <a:gdLst>
                <a:gd name="T0" fmla="*/ 6 w 16"/>
                <a:gd name="T1" fmla="*/ 28 h 28"/>
                <a:gd name="T2" fmla="*/ 6 w 16"/>
                <a:gd name="T3" fmla="*/ 0 h 28"/>
                <a:gd name="T4" fmla="*/ 6 w 16"/>
                <a:gd name="T5" fmla="*/ 28 h 28"/>
              </a:gdLst>
              <a:ahLst/>
              <a:cxnLst>
                <a:cxn ang="0">
                  <a:pos x="T0" y="T1"/>
                </a:cxn>
                <a:cxn ang="0">
                  <a:pos x="T2" y="T3"/>
                </a:cxn>
                <a:cxn ang="0">
                  <a:pos x="T4" y="T5"/>
                </a:cxn>
              </a:cxnLst>
              <a:rect l="0" t="0" r="r" b="b"/>
              <a:pathLst>
                <a:path w="16" h="28">
                  <a:moveTo>
                    <a:pt x="6" y="28"/>
                  </a:moveTo>
                  <a:cubicBezTo>
                    <a:pt x="0" y="17"/>
                    <a:pt x="5" y="11"/>
                    <a:pt x="6" y="0"/>
                  </a:cubicBezTo>
                  <a:cubicBezTo>
                    <a:pt x="16" y="12"/>
                    <a:pt x="12" y="18"/>
                    <a:pt x="6" y="28"/>
                  </a:cubicBezTo>
                  <a:close/>
                </a:path>
              </a:pathLst>
            </a:custGeom>
            <a:solidFill>
              <a:srgbClr val="827C7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 name="Freeform 860">
              <a:extLst>
                <a:ext uri="{FF2B5EF4-FFF2-40B4-BE49-F238E27FC236}">
                  <a16:creationId xmlns:a16="http://schemas.microsoft.com/office/drawing/2014/main" id="{0F89DBC5-4E43-402D-A9C2-0AD78C188B2D}"/>
                </a:ext>
              </a:extLst>
            </p:cNvPr>
            <p:cNvSpPr>
              <a:spLocks/>
            </p:cNvSpPr>
            <p:nvPr/>
          </p:nvSpPr>
          <p:spPr bwMode="auto">
            <a:xfrm>
              <a:off x="1476" y="1332"/>
              <a:ext cx="8" cy="26"/>
            </a:xfrm>
            <a:custGeom>
              <a:avLst/>
              <a:gdLst>
                <a:gd name="T0" fmla="*/ 1 w 7"/>
                <a:gd name="T1" fmla="*/ 0 h 23"/>
                <a:gd name="T2" fmla="*/ 6 w 7"/>
                <a:gd name="T3" fmla="*/ 23 h 23"/>
                <a:gd name="T4" fmla="*/ 1 w 7"/>
                <a:gd name="T5" fmla="*/ 0 h 23"/>
              </a:gdLst>
              <a:ahLst/>
              <a:cxnLst>
                <a:cxn ang="0">
                  <a:pos x="T0" y="T1"/>
                </a:cxn>
                <a:cxn ang="0">
                  <a:pos x="T2" y="T3"/>
                </a:cxn>
                <a:cxn ang="0">
                  <a:pos x="T4" y="T5"/>
                </a:cxn>
              </a:cxnLst>
              <a:rect l="0" t="0" r="r" b="b"/>
              <a:pathLst>
                <a:path w="7" h="23">
                  <a:moveTo>
                    <a:pt x="1" y="0"/>
                  </a:moveTo>
                  <a:cubicBezTo>
                    <a:pt x="7" y="10"/>
                    <a:pt x="7" y="10"/>
                    <a:pt x="6" y="23"/>
                  </a:cubicBezTo>
                  <a:cubicBezTo>
                    <a:pt x="0" y="13"/>
                    <a:pt x="0" y="13"/>
                    <a:pt x="1" y="0"/>
                  </a:cubicBezTo>
                  <a:close/>
                </a:path>
              </a:pathLst>
            </a:custGeom>
            <a:solidFill>
              <a:srgbClr val="76666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 name="Freeform 861">
              <a:extLst>
                <a:ext uri="{FF2B5EF4-FFF2-40B4-BE49-F238E27FC236}">
                  <a16:creationId xmlns:a16="http://schemas.microsoft.com/office/drawing/2014/main" id="{8846F88C-97D3-4977-8A33-0310260A4FA7}"/>
                </a:ext>
              </a:extLst>
            </p:cNvPr>
            <p:cNvSpPr>
              <a:spLocks/>
            </p:cNvSpPr>
            <p:nvPr/>
          </p:nvSpPr>
          <p:spPr bwMode="auto">
            <a:xfrm>
              <a:off x="1458" y="1316"/>
              <a:ext cx="17" cy="36"/>
            </a:xfrm>
            <a:custGeom>
              <a:avLst/>
              <a:gdLst>
                <a:gd name="T0" fmla="*/ 11 w 15"/>
                <a:gd name="T1" fmla="*/ 32 h 32"/>
                <a:gd name="T2" fmla="*/ 9 w 15"/>
                <a:gd name="T3" fmla="*/ 0 h 32"/>
                <a:gd name="T4" fmla="*/ 11 w 15"/>
                <a:gd name="T5" fmla="*/ 32 h 32"/>
              </a:gdLst>
              <a:ahLst/>
              <a:cxnLst>
                <a:cxn ang="0">
                  <a:pos x="T0" y="T1"/>
                </a:cxn>
                <a:cxn ang="0">
                  <a:pos x="T2" y="T3"/>
                </a:cxn>
                <a:cxn ang="0">
                  <a:pos x="T4" y="T5"/>
                </a:cxn>
              </a:cxnLst>
              <a:rect l="0" t="0" r="r" b="b"/>
              <a:pathLst>
                <a:path w="15" h="32">
                  <a:moveTo>
                    <a:pt x="11" y="32"/>
                  </a:moveTo>
                  <a:cubicBezTo>
                    <a:pt x="0" y="19"/>
                    <a:pt x="5" y="12"/>
                    <a:pt x="9" y="0"/>
                  </a:cubicBezTo>
                  <a:cubicBezTo>
                    <a:pt x="15" y="13"/>
                    <a:pt x="10" y="20"/>
                    <a:pt x="11" y="32"/>
                  </a:cubicBezTo>
                  <a:close/>
                </a:path>
              </a:pathLst>
            </a:custGeom>
            <a:solidFill>
              <a:srgbClr val="6F64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 name="Freeform 862">
              <a:extLst>
                <a:ext uri="{FF2B5EF4-FFF2-40B4-BE49-F238E27FC236}">
                  <a16:creationId xmlns:a16="http://schemas.microsoft.com/office/drawing/2014/main" id="{1E8866AC-01E2-487D-ADE0-EF2FF9377B07}"/>
                </a:ext>
              </a:extLst>
            </p:cNvPr>
            <p:cNvSpPr>
              <a:spLocks/>
            </p:cNvSpPr>
            <p:nvPr/>
          </p:nvSpPr>
          <p:spPr bwMode="auto">
            <a:xfrm>
              <a:off x="1488" y="1267"/>
              <a:ext cx="12" cy="29"/>
            </a:xfrm>
            <a:custGeom>
              <a:avLst/>
              <a:gdLst>
                <a:gd name="T0" fmla="*/ 7 w 11"/>
                <a:gd name="T1" fmla="*/ 26 h 26"/>
                <a:gd name="T2" fmla="*/ 2 w 11"/>
                <a:gd name="T3" fmla="*/ 0 h 26"/>
                <a:gd name="T4" fmla="*/ 7 w 11"/>
                <a:gd name="T5" fmla="*/ 26 h 26"/>
              </a:gdLst>
              <a:ahLst/>
              <a:cxnLst>
                <a:cxn ang="0">
                  <a:pos x="T0" y="T1"/>
                </a:cxn>
                <a:cxn ang="0">
                  <a:pos x="T2" y="T3"/>
                </a:cxn>
                <a:cxn ang="0">
                  <a:pos x="T4" y="T5"/>
                </a:cxn>
              </a:cxnLst>
              <a:rect l="0" t="0" r="r" b="b"/>
              <a:pathLst>
                <a:path w="11" h="26">
                  <a:moveTo>
                    <a:pt x="7" y="26"/>
                  </a:moveTo>
                  <a:cubicBezTo>
                    <a:pt x="4" y="18"/>
                    <a:pt x="0" y="10"/>
                    <a:pt x="2" y="0"/>
                  </a:cubicBezTo>
                  <a:cubicBezTo>
                    <a:pt x="11" y="9"/>
                    <a:pt x="8" y="17"/>
                    <a:pt x="7" y="26"/>
                  </a:cubicBezTo>
                  <a:close/>
                </a:path>
              </a:pathLst>
            </a:custGeom>
            <a:solidFill>
              <a:srgbClr val="523B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 name="Freeform 863">
              <a:extLst>
                <a:ext uri="{FF2B5EF4-FFF2-40B4-BE49-F238E27FC236}">
                  <a16:creationId xmlns:a16="http://schemas.microsoft.com/office/drawing/2014/main" id="{0022C30F-2A6D-48CA-B4E9-F2D61BC51B7B}"/>
                </a:ext>
              </a:extLst>
            </p:cNvPr>
            <p:cNvSpPr>
              <a:spLocks/>
            </p:cNvSpPr>
            <p:nvPr/>
          </p:nvSpPr>
          <p:spPr bwMode="auto">
            <a:xfrm>
              <a:off x="898" y="2876"/>
              <a:ext cx="55" cy="131"/>
            </a:xfrm>
            <a:custGeom>
              <a:avLst/>
              <a:gdLst>
                <a:gd name="T0" fmla="*/ 25 w 49"/>
                <a:gd name="T1" fmla="*/ 12 h 116"/>
                <a:gd name="T2" fmla="*/ 37 w 49"/>
                <a:gd name="T3" fmla="*/ 16 h 116"/>
                <a:gd name="T4" fmla="*/ 34 w 49"/>
                <a:gd name="T5" fmla="*/ 66 h 116"/>
                <a:gd name="T6" fmla="*/ 37 w 49"/>
                <a:gd name="T7" fmla="*/ 100 h 116"/>
                <a:gd name="T8" fmla="*/ 37 w 49"/>
                <a:gd name="T9" fmla="*/ 100 h 116"/>
                <a:gd name="T10" fmla="*/ 25 w 49"/>
                <a:gd name="T11" fmla="*/ 113 h 116"/>
                <a:gd name="T12" fmla="*/ 13 w 49"/>
                <a:gd name="T13" fmla="*/ 105 h 116"/>
                <a:gd name="T14" fmla="*/ 5 w 49"/>
                <a:gd name="T15" fmla="*/ 61 h 116"/>
                <a:gd name="T16" fmla="*/ 10 w 49"/>
                <a:gd name="T17" fmla="*/ 64 h 116"/>
                <a:gd name="T18" fmla="*/ 19 w 49"/>
                <a:gd name="T19" fmla="*/ 56 h 116"/>
                <a:gd name="T20" fmla="*/ 24 w 49"/>
                <a:gd name="T21" fmla="*/ 16 h 116"/>
                <a:gd name="T22" fmla="*/ 25 w 49"/>
                <a:gd name="T23" fmla="*/ 12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9" h="116">
                  <a:moveTo>
                    <a:pt x="25" y="12"/>
                  </a:moveTo>
                  <a:cubicBezTo>
                    <a:pt x="30" y="9"/>
                    <a:pt x="39" y="0"/>
                    <a:pt x="37" y="16"/>
                  </a:cubicBezTo>
                  <a:cubicBezTo>
                    <a:pt x="34" y="33"/>
                    <a:pt x="49" y="50"/>
                    <a:pt x="34" y="66"/>
                  </a:cubicBezTo>
                  <a:cubicBezTo>
                    <a:pt x="48" y="76"/>
                    <a:pt x="40" y="88"/>
                    <a:pt x="37" y="100"/>
                  </a:cubicBezTo>
                  <a:cubicBezTo>
                    <a:pt x="37" y="100"/>
                    <a:pt x="37" y="100"/>
                    <a:pt x="37" y="100"/>
                  </a:cubicBezTo>
                  <a:cubicBezTo>
                    <a:pt x="31" y="102"/>
                    <a:pt x="30" y="109"/>
                    <a:pt x="25" y="113"/>
                  </a:cubicBezTo>
                  <a:cubicBezTo>
                    <a:pt x="18" y="116"/>
                    <a:pt x="26" y="98"/>
                    <a:pt x="13" y="105"/>
                  </a:cubicBezTo>
                  <a:cubicBezTo>
                    <a:pt x="9" y="107"/>
                    <a:pt x="0" y="68"/>
                    <a:pt x="5" y="61"/>
                  </a:cubicBezTo>
                  <a:cubicBezTo>
                    <a:pt x="8" y="58"/>
                    <a:pt x="8" y="63"/>
                    <a:pt x="10" y="64"/>
                  </a:cubicBezTo>
                  <a:cubicBezTo>
                    <a:pt x="17" y="66"/>
                    <a:pt x="21" y="58"/>
                    <a:pt x="19" y="56"/>
                  </a:cubicBezTo>
                  <a:cubicBezTo>
                    <a:pt x="0" y="40"/>
                    <a:pt x="16" y="28"/>
                    <a:pt x="24" y="16"/>
                  </a:cubicBezTo>
                  <a:cubicBezTo>
                    <a:pt x="25" y="15"/>
                    <a:pt x="25" y="13"/>
                    <a:pt x="25" y="12"/>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 name="Freeform 864">
              <a:extLst>
                <a:ext uri="{FF2B5EF4-FFF2-40B4-BE49-F238E27FC236}">
                  <a16:creationId xmlns:a16="http://schemas.microsoft.com/office/drawing/2014/main" id="{4164D630-7542-4203-BB43-6644713034DF}"/>
                </a:ext>
              </a:extLst>
            </p:cNvPr>
            <p:cNvSpPr>
              <a:spLocks/>
            </p:cNvSpPr>
            <p:nvPr/>
          </p:nvSpPr>
          <p:spPr bwMode="auto">
            <a:xfrm>
              <a:off x="979" y="3103"/>
              <a:ext cx="55" cy="54"/>
            </a:xfrm>
            <a:custGeom>
              <a:avLst/>
              <a:gdLst>
                <a:gd name="T0" fmla="*/ 0 w 49"/>
                <a:gd name="T1" fmla="*/ 0 h 48"/>
                <a:gd name="T2" fmla="*/ 49 w 49"/>
                <a:gd name="T3" fmla="*/ 48 h 48"/>
                <a:gd name="T4" fmla="*/ 0 w 49"/>
                <a:gd name="T5" fmla="*/ 0 h 48"/>
              </a:gdLst>
              <a:ahLst/>
              <a:cxnLst>
                <a:cxn ang="0">
                  <a:pos x="T0" y="T1"/>
                </a:cxn>
                <a:cxn ang="0">
                  <a:pos x="T2" y="T3"/>
                </a:cxn>
                <a:cxn ang="0">
                  <a:pos x="T4" y="T5"/>
                </a:cxn>
              </a:cxnLst>
              <a:rect l="0" t="0" r="r" b="b"/>
              <a:pathLst>
                <a:path w="49" h="48">
                  <a:moveTo>
                    <a:pt x="0" y="0"/>
                  </a:moveTo>
                  <a:cubicBezTo>
                    <a:pt x="36" y="9"/>
                    <a:pt x="47" y="19"/>
                    <a:pt x="49" y="48"/>
                  </a:cubicBezTo>
                  <a:cubicBezTo>
                    <a:pt x="5" y="40"/>
                    <a:pt x="4" y="39"/>
                    <a:pt x="0" y="0"/>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 name="Freeform 865">
              <a:extLst>
                <a:ext uri="{FF2B5EF4-FFF2-40B4-BE49-F238E27FC236}">
                  <a16:creationId xmlns:a16="http://schemas.microsoft.com/office/drawing/2014/main" id="{381B7D30-9B7F-41F3-BD73-B416BDE942F0}"/>
                </a:ext>
              </a:extLst>
            </p:cNvPr>
            <p:cNvSpPr>
              <a:spLocks/>
            </p:cNvSpPr>
            <p:nvPr/>
          </p:nvSpPr>
          <p:spPr bwMode="auto">
            <a:xfrm>
              <a:off x="989" y="3155"/>
              <a:ext cx="65" cy="55"/>
            </a:xfrm>
            <a:custGeom>
              <a:avLst/>
              <a:gdLst>
                <a:gd name="T0" fmla="*/ 48 w 58"/>
                <a:gd name="T1" fmla="*/ 48 h 49"/>
                <a:gd name="T2" fmla="*/ 16 w 58"/>
                <a:gd name="T3" fmla="*/ 29 h 49"/>
                <a:gd name="T4" fmla="*/ 2 w 58"/>
                <a:gd name="T5" fmla="*/ 8 h 49"/>
                <a:gd name="T6" fmla="*/ 9 w 58"/>
                <a:gd name="T7" fmla="*/ 0 h 49"/>
                <a:gd name="T8" fmla="*/ 57 w 58"/>
                <a:gd name="T9" fmla="*/ 40 h 49"/>
                <a:gd name="T10" fmla="*/ 48 w 58"/>
                <a:gd name="T11" fmla="*/ 48 h 49"/>
              </a:gdLst>
              <a:ahLst/>
              <a:cxnLst>
                <a:cxn ang="0">
                  <a:pos x="T0" y="T1"/>
                </a:cxn>
                <a:cxn ang="0">
                  <a:pos x="T2" y="T3"/>
                </a:cxn>
                <a:cxn ang="0">
                  <a:pos x="T4" y="T5"/>
                </a:cxn>
                <a:cxn ang="0">
                  <a:pos x="T6" y="T7"/>
                </a:cxn>
                <a:cxn ang="0">
                  <a:pos x="T8" y="T9"/>
                </a:cxn>
                <a:cxn ang="0">
                  <a:pos x="T10" y="T11"/>
                </a:cxn>
              </a:cxnLst>
              <a:rect l="0" t="0" r="r" b="b"/>
              <a:pathLst>
                <a:path w="58" h="49">
                  <a:moveTo>
                    <a:pt x="48" y="48"/>
                  </a:moveTo>
                  <a:cubicBezTo>
                    <a:pt x="41" y="37"/>
                    <a:pt x="28" y="33"/>
                    <a:pt x="16" y="29"/>
                  </a:cubicBezTo>
                  <a:cubicBezTo>
                    <a:pt x="4" y="26"/>
                    <a:pt x="5" y="17"/>
                    <a:pt x="2" y="8"/>
                  </a:cubicBezTo>
                  <a:cubicBezTo>
                    <a:pt x="0" y="1"/>
                    <a:pt x="4" y="0"/>
                    <a:pt x="9" y="0"/>
                  </a:cubicBezTo>
                  <a:cubicBezTo>
                    <a:pt x="33" y="0"/>
                    <a:pt x="53" y="17"/>
                    <a:pt x="57" y="40"/>
                  </a:cubicBezTo>
                  <a:cubicBezTo>
                    <a:pt x="58" y="49"/>
                    <a:pt x="53" y="48"/>
                    <a:pt x="48" y="48"/>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 name="Freeform 866">
              <a:extLst>
                <a:ext uri="{FF2B5EF4-FFF2-40B4-BE49-F238E27FC236}">
                  <a16:creationId xmlns:a16="http://schemas.microsoft.com/office/drawing/2014/main" id="{00071151-88E3-410B-82E5-404F95567C71}"/>
                </a:ext>
              </a:extLst>
            </p:cNvPr>
            <p:cNvSpPr>
              <a:spLocks/>
            </p:cNvSpPr>
            <p:nvPr/>
          </p:nvSpPr>
          <p:spPr bwMode="auto">
            <a:xfrm>
              <a:off x="958" y="2769"/>
              <a:ext cx="48" cy="76"/>
            </a:xfrm>
            <a:custGeom>
              <a:avLst/>
              <a:gdLst>
                <a:gd name="T0" fmla="*/ 20 w 43"/>
                <a:gd name="T1" fmla="*/ 0 h 68"/>
                <a:gd name="T2" fmla="*/ 25 w 43"/>
                <a:gd name="T3" fmla="*/ 27 h 68"/>
                <a:gd name="T4" fmla="*/ 36 w 43"/>
                <a:gd name="T5" fmla="*/ 30 h 68"/>
                <a:gd name="T6" fmla="*/ 33 w 43"/>
                <a:gd name="T7" fmla="*/ 49 h 68"/>
                <a:gd name="T8" fmla="*/ 20 w 43"/>
                <a:gd name="T9" fmla="*/ 68 h 68"/>
                <a:gd name="T10" fmla="*/ 20 w 43"/>
                <a:gd name="T11" fmla="*/ 68 h 68"/>
                <a:gd name="T12" fmla="*/ 12 w 43"/>
                <a:gd name="T13" fmla="*/ 68 h 68"/>
                <a:gd name="T14" fmla="*/ 12 w 43"/>
                <a:gd name="T15" fmla="*/ 68 h 68"/>
                <a:gd name="T16" fmla="*/ 15 w 43"/>
                <a:gd name="T17" fmla="*/ 45 h 68"/>
                <a:gd name="T18" fmla="*/ 16 w 43"/>
                <a:gd name="T19" fmla="*/ 39 h 68"/>
                <a:gd name="T20" fmla="*/ 16 w 43"/>
                <a:gd name="T21" fmla="*/ 9 h 68"/>
                <a:gd name="T22" fmla="*/ 20 w 43"/>
                <a:gd name="T23"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3" h="68">
                  <a:moveTo>
                    <a:pt x="20" y="0"/>
                  </a:moveTo>
                  <a:cubicBezTo>
                    <a:pt x="43" y="5"/>
                    <a:pt x="34" y="16"/>
                    <a:pt x="25" y="27"/>
                  </a:cubicBezTo>
                  <a:cubicBezTo>
                    <a:pt x="28" y="33"/>
                    <a:pt x="34" y="22"/>
                    <a:pt x="36" y="30"/>
                  </a:cubicBezTo>
                  <a:cubicBezTo>
                    <a:pt x="37" y="36"/>
                    <a:pt x="37" y="43"/>
                    <a:pt x="33" y="49"/>
                  </a:cubicBezTo>
                  <a:cubicBezTo>
                    <a:pt x="28" y="55"/>
                    <a:pt x="20" y="59"/>
                    <a:pt x="20" y="68"/>
                  </a:cubicBezTo>
                  <a:cubicBezTo>
                    <a:pt x="20" y="68"/>
                    <a:pt x="20" y="68"/>
                    <a:pt x="20" y="68"/>
                  </a:cubicBezTo>
                  <a:cubicBezTo>
                    <a:pt x="17" y="68"/>
                    <a:pt x="15" y="68"/>
                    <a:pt x="12" y="68"/>
                  </a:cubicBezTo>
                  <a:cubicBezTo>
                    <a:pt x="12" y="68"/>
                    <a:pt x="12" y="68"/>
                    <a:pt x="12" y="68"/>
                  </a:cubicBezTo>
                  <a:cubicBezTo>
                    <a:pt x="13" y="60"/>
                    <a:pt x="9" y="52"/>
                    <a:pt x="15" y="45"/>
                  </a:cubicBezTo>
                  <a:cubicBezTo>
                    <a:pt x="17" y="43"/>
                    <a:pt x="20" y="41"/>
                    <a:pt x="16" y="39"/>
                  </a:cubicBezTo>
                  <a:cubicBezTo>
                    <a:pt x="0" y="29"/>
                    <a:pt x="9" y="19"/>
                    <a:pt x="16" y="9"/>
                  </a:cubicBezTo>
                  <a:cubicBezTo>
                    <a:pt x="18" y="7"/>
                    <a:pt x="19" y="3"/>
                    <a:pt x="20" y="0"/>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 name="Freeform 867">
              <a:extLst>
                <a:ext uri="{FF2B5EF4-FFF2-40B4-BE49-F238E27FC236}">
                  <a16:creationId xmlns:a16="http://schemas.microsoft.com/office/drawing/2014/main" id="{B1BAF5B6-64C2-4950-BF96-0164CAEC1039}"/>
                </a:ext>
              </a:extLst>
            </p:cNvPr>
            <p:cNvSpPr>
              <a:spLocks/>
            </p:cNvSpPr>
            <p:nvPr/>
          </p:nvSpPr>
          <p:spPr bwMode="auto">
            <a:xfrm>
              <a:off x="899" y="2988"/>
              <a:ext cx="56" cy="65"/>
            </a:xfrm>
            <a:custGeom>
              <a:avLst/>
              <a:gdLst>
                <a:gd name="T0" fmla="*/ 36 w 50"/>
                <a:gd name="T1" fmla="*/ 1 h 58"/>
                <a:gd name="T2" fmla="*/ 45 w 50"/>
                <a:gd name="T3" fmla="*/ 17 h 58"/>
                <a:gd name="T4" fmla="*/ 29 w 50"/>
                <a:gd name="T5" fmla="*/ 45 h 58"/>
                <a:gd name="T6" fmla="*/ 12 w 50"/>
                <a:gd name="T7" fmla="*/ 45 h 58"/>
                <a:gd name="T8" fmla="*/ 6 w 50"/>
                <a:gd name="T9" fmla="*/ 12 h 58"/>
                <a:gd name="T10" fmla="*/ 11 w 50"/>
                <a:gd name="T11" fmla="*/ 15 h 58"/>
                <a:gd name="T12" fmla="*/ 23 w 50"/>
                <a:gd name="T13" fmla="*/ 26 h 58"/>
                <a:gd name="T14" fmla="*/ 33 w 50"/>
                <a:gd name="T15" fmla="*/ 12 h 58"/>
                <a:gd name="T16" fmla="*/ 36 w 50"/>
                <a:gd name="T17" fmla="*/ 1 h 58"/>
                <a:gd name="T18" fmla="*/ 36 w 50"/>
                <a:gd name="T19" fmla="*/ 1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0" h="58">
                  <a:moveTo>
                    <a:pt x="36" y="1"/>
                  </a:moveTo>
                  <a:cubicBezTo>
                    <a:pt x="50" y="0"/>
                    <a:pt x="48" y="10"/>
                    <a:pt x="45" y="17"/>
                  </a:cubicBezTo>
                  <a:cubicBezTo>
                    <a:pt x="41" y="27"/>
                    <a:pt x="35" y="36"/>
                    <a:pt x="29" y="45"/>
                  </a:cubicBezTo>
                  <a:cubicBezTo>
                    <a:pt x="24" y="55"/>
                    <a:pt x="18" y="58"/>
                    <a:pt x="12" y="45"/>
                  </a:cubicBezTo>
                  <a:cubicBezTo>
                    <a:pt x="7" y="35"/>
                    <a:pt x="0" y="25"/>
                    <a:pt x="6" y="12"/>
                  </a:cubicBezTo>
                  <a:cubicBezTo>
                    <a:pt x="8" y="13"/>
                    <a:pt x="10" y="14"/>
                    <a:pt x="11" y="15"/>
                  </a:cubicBezTo>
                  <a:cubicBezTo>
                    <a:pt x="14" y="20"/>
                    <a:pt x="16" y="27"/>
                    <a:pt x="23" y="26"/>
                  </a:cubicBezTo>
                  <a:cubicBezTo>
                    <a:pt x="29" y="25"/>
                    <a:pt x="31" y="18"/>
                    <a:pt x="33" y="12"/>
                  </a:cubicBezTo>
                  <a:cubicBezTo>
                    <a:pt x="34" y="8"/>
                    <a:pt x="35" y="5"/>
                    <a:pt x="36" y="1"/>
                  </a:cubicBezTo>
                  <a:cubicBezTo>
                    <a:pt x="36" y="1"/>
                    <a:pt x="36" y="1"/>
                    <a:pt x="36" y="1"/>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 name="Freeform 868">
              <a:extLst>
                <a:ext uri="{FF2B5EF4-FFF2-40B4-BE49-F238E27FC236}">
                  <a16:creationId xmlns:a16="http://schemas.microsoft.com/office/drawing/2014/main" id="{2BDE2F2A-4023-4C46-9B0B-F5BB10B680E8}"/>
                </a:ext>
              </a:extLst>
            </p:cNvPr>
            <p:cNvSpPr>
              <a:spLocks/>
            </p:cNvSpPr>
            <p:nvPr/>
          </p:nvSpPr>
          <p:spPr bwMode="auto">
            <a:xfrm>
              <a:off x="1019" y="2736"/>
              <a:ext cx="44" cy="55"/>
            </a:xfrm>
            <a:custGeom>
              <a:avLst/>
              <a:gdLst>
                <a:gd name="T0" fmla="*/ 37 w 39"/>
                <a:gd name="T1" fmla="*/ 49 h 49"/>
                <a:gd name="T2" fmla="*/ 16 w 39"/>
                <a:gd name="T3" fmla="*/ 42 h 49"/>
                <a:gd name="T4" fmla="*/ 0 w 39"/>
                <a:gd name="T5" fmla="*/ 4 h 49"/>
                <a:gd name="T6" fmla="*/ 37 w 39"/>
                <a:gd name="T7" fmla="*/ 49 h 49"/>
              </a:gdLst>
              <a:ahLst/>
              <a:cxnLst>
                <a:cxn ang="0">
                  <a:pos x="T0" y="T1"/>
                </a:cxn>
                <a:cxn ang="0">
                  <a:pos x="T2" y="T3"/>
                </a:cxn>
                <a:cxn ang="0">
                  <a:pos x="T4" y="T5"/>
                </a:cxn>
                <a:cxn ang="0">
                  <a:pos x="T6" y="T7"/>
                </a:cxn>
              </a:cxnLst>
              <a:rect l="0" t="0" r="r" b="b"/>
              <a:pathLst>
                <a:path w="39" h="49">
                  <a:moveTo>
                    <a:pt x="37" y="49"/>
                  </a:moveTo>
                  <a:cubicBezTo>
                    <a:pt x="30" y="48"/>
                    <a:pt x="23" y="46"/>
                    <a:pt x="16" y="42"/>
                  </a:cubicBezTo>
                  <a:cubicBezTo>
                    <a:pt x="10" y="29"/>
                    <a:pt x="3" y="18"/>
                    <a:pt x="0" y="4"/>
                  </a:cubicBezTo>
                  <a:cubicBezTo>
                    <a:pt x="25" y="0"/>
                    <a:pt x="39" y="17"/>
                    <a:pt x="37" y="49"/>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 name="Freeform 869">
              <a:extLst>
                <a:ext uri="{FF2B5EF4-FFF2-40B4-BE49-F238E27FC236}">
                  <a16:creationId xmlns:a16="http://schemas.microsoft.com/office/drawing/2014/main" id="{7A445C50-408F-4EB1-BA4E-08244338DD7A}"/>
                </a:ext>
              </a:extLst>
            </p:cNvPr>
            <p:cNvSpPr>
              <a:spLocks/>
            </p:cNvSpPr>
            <p:nvPr/>
          </p:nvSpPr>
          <p:spPr bwMode="auto">
            <a:xfrm>
              <a:off x="906" y="2830"/>
              <a:ext cx="31" cy="72"/>
            </a:xfrm>
            <a:custGeom>
              <a:avLst/>
              <a:gdLst>
                <a:gd name="T0" fmla="*/ 18 w 28"/>
                <a:gd name="T1" fmla="*/ 53 h 64"/>
                <a:gd name="T2" fmla="*/ 3 w 28"/>
                <a:gd name="T3" fmla="*/ 64 h 64"/>
                <a:gd name="T4" fmla="*/ 6 w 28"/>
                <a:gd name="T5" fmla="*/ 17 h 64"/>
                <a:gd name="T6" fmla="*/ 6 w 28"/>
                <a:gd name="T7" fmla="*/ 17 h 64"/>
                <a:gd name="T8" fmla="*/ 25 w 28"/>
                <a:gd name="T9" fmla="*/ 0 h 64"/>
                <a:gd name="T10" fmla="*/ 11 w 28"/>
                <a:gd name="T11" fmla="*/ 34 h 64"/>
                <a:gd name="T12" fmla="*/ 27 w 28"/>
                <a:gd name="T13" fmla="*/ 20 h 64"/>
                <a:gd name="T14" fmla="*/ 18 w 28"/>
                <a:gd name="T15" fmla="*/ 53 h 64"/>
                <a:gd name="T16" fmla="*/ 18 w 28"/>
                <a:gd name="T17" fmla="*/ 53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64">
                  <a:moveTo>
                    <a:pt x="18" y="53"/>
                  </a:moveTo>
                  <a:cubicBezTo>
                    <a:pt x="14" y="56"/>
                    <a:pt x="10" y="59"/>
                    <a:pt x="3" y="64"/>
                  </a:cubicBezTo>
                  <a:cubicBezTo>
                    <a:pt x="2" y="47"/>
                    <a:pt x="0" y="32"/>
                    <a:pt x="6" y="17"/>
                  </a:cubicBezTo>
                  <a:cubicBezTo>
                    <a:pt x="6" y="17"/>
                    <a:pt x="6" y="17"/>
                    <a:pt x="6" y="17"/>
                  </a:cubicBezTo>
                  <a:cubicBezTo>
                    <a:pt x="12" y="12"/>
                    <a:pt x="18" y="6"/>
                    <a:pt x="25" y="0"/>
                  </a:cubicBezTo>
                  <a:cubicBezTo>
                    <a:pt x="26" y="14"/>
                    <a:pt x="12" y="21"/>
                    <a:pt x="11" y="34"/>
                  </a:cubicBezTo>
                  <a:cubicBezTo>
                    <a:pt x="21" y="33"/>
                    <a:pt x="20" y="23"/>
                    <a:pt x="27" y="20"/>
                  </a:cubicBezTo>
                  <a:cubicBezTo>
                    <a:pt x="28" y="29"/>
                    <a:pt x="28" y="29"/>
                    <a:pt x="18" y="53"/>
                  </a:cubicBezTo>
                  <a:cubicBezTo>
                    <a:pt x="18" y="53"/>
                    <a:pt x="18" y="53"/>
                    <a:pt x="18" y="53"/>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 name="Freeform 870">
              <a:extLst>
                <a:ext uri="{FF2B5EF4-FFF2-40B4-BE49-F238E27FC236}">
                  <a16:creationId xmlns:a16="http://schemas.microsoft.com/office/drawing/2014/main" id="{50CE86F2-D441-4E4F-BA13-0394C30A9C1F}"/>
                </a:ext>
              </a:extLst>
            </p:cNvPr>
            <p:cNvSpPr>
              <a:spLocks/>
            </p:cNvSpPr>
            <p:nvPr/>
          </p:nvSpPr>
          <p:spPr bwMode="auto">
            <a:xfrm>
              <a:off x="960" y="2647"/>
              <a:ext cx="45" cy="60"/>
            </a:xfrm>
            <a:custGeom>
              <a:avLst/>
              <a:gdLst>
                <a:gd name="T0" fmla="*/ 23 w 40"/>
                <a:gd name="T1" fmla="*/ 0 h 53"/>
                <a:gd name="T2" fmla="*/ 8 w 40"/>
                <a:gd name="T3" fmla="*/ 53 h 53"/>
                <a:gd name="T4" fmla="*/ 25 w 40"/>
                <a:gd name="T5" fmla="*/ 20 h 53"/>
                <a:gd name="T6" fmla="*/ 10 w 40"/>
                <a:gd name="T7" fmla="*/ 10 h 53"/>
                <a:gd name="T8" fmla="*/ 23 w 40"/>
                <a:gd name="T9" fmla="*/ 0 h 53"/>
                <a:gd name="T10" fmla="*/ 23 w 40"/>
                <a:gd name="T11" fmla="*/ 0 h 53"/>
              </a:gdLst>
              <a:ahLst/>
              <a:cxnLst>
                <a:cxn ang="0">
                  <a:pos x="T0" y="T1"/>
                </a:cxn>
                <a:cxn ang="0">
                  <a:pos x="T2" y="T3"/>
                </a:cxn>
                <a:cxn ang="0">
                  <a:pos x="T4" y="T5"/>
                </a:cxn>
                <a:cxn ang="0">
                  <a:pos x="T6" y="T7"/>
                </a:cxn>
                <a:cxn ang="0">
                  <a:pos x="T8" y="T9"/>
                </a:cxn>
                <a:cxn ang="0">
                  <a:pos x="T10" y="T11"/>
                </a:cxn>
              </a:cxnLst>
              <a:rect l="0" t="0" r="r" b="b"/>
              <a:pathLst>
                <a:path w="40" h="53">
                  <a:moveTo>
                    <a:pt x="23" y="0"/>
                  </a:moveTo>
                  <a:cubicBezTo>
                    <a:pt x="40" y="21"/>
                    <a:pt x="37" y="31"/>
                    <a:pt x="8" y="53"/>
                  </a:cubicBezTo>
                  <a:cubicBezTo>
                    <a:pt x="0" y="36"/>
                    <a:pt x="13" y="29"/>
                    <a:pt x="25" y="20"/>
                  </a:cubicBezTo>
                  <a:cubicBezTo>
                    <a:pt x="19" y="16"/>
                    <a:pt x="9" y="22"/>
                    <a:pt x="10" y="10"/>
                  </a:cubicBezTo>
                  <a:cubicBezTo>
                    <a:pt x="11" y="0"/>
                    <a:pt x="16" y="0"/>
                    <a:pt x="23" y="0"/>
                  </a:cubicBezTo>
                  <a:cubicBezTo>
                    <a:pt x="23" y="0"/>
                    <a:pt x="23" y="0"/>
                    <a:pt x="23" y="0"/>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 name="Freeform 871">
              <a:extLst>
                <a:ext uri="{FF2B5EF4-FFF2-40B4-BE49-F238E27FC236}">
                  <a16:creationId xmlns:a16="http://schemas.microsoft.com/office/drawing/2014/main" id="{F3B04C7E-F5C1-4CDC-90F4-6504DE71C03E}"/>
                </a:ext>
              </a:extLst>
            </p:cNvPr>
            <p:cNvSpPr>
              <a:spLocks/>
            </p:cNvSpPr>
            <p:nvPr/>
          </p:nvSpPr>
          <p:spPr bwMode="auto">
            <a:xfrm>
              <a:off x="964" y="2691"/>
              <a:ext cx="37" cy="58"/>
            </a:xfrm>
            <a:custGeom>
              <a:avLst/>
              <a:gdLst>
                <a:gd name="T0" fmla="*/ 28 w 33"/>
                <a:gd name="T1" fmla="*/ 0 h 52"/>
                <a:gd name="T2" fmla="*/ 28 w 33"/>
                <a:gd name="T3" fmla="*/ 52 h 52"/>
                <a:gd name="T4" fmla="*/ 3 w 33"/>
                <a:gd name="T5" fmla="*/ 37 h 52"/>
                <a:gd name="T6" fmla="*/ 7 w 33"/>
                <a:gd name="T7" fmla="*/ 21 h 52"/>
                <a:gd name="T8" fmla="*/ 28 w 33"/>
                <a:gd name="T9" fmla="*/ 0 h 52"/>
              </a:gdLst>
              <a:ahLst/>
              <a:cxnLst>
                <a:cxn ang="0">
                  <a:pos x="T0" y="T1"/>
                </a:cxn>
                <a:cxn ang="0">
                  <a:pos x="T2" y="T3"/>
                </a:cxn>
                <a:cxn ang="0">
                  <a:pos x="T4" y="T5"/>
                </a:cxn>
                <a:cxn ang="0">
                  <a:pos x="T6" y="T7"/>
                </a:cxn>
                <a:cxn ang="0">
                  <a:pos x="T8" y="T9"/>
                </a:cxn>
              </a:cxnLst>
              <a:rect l="0" t="0" r="r" b="b"/>
              <a:pathLst>
                <a:path w="33" h="52">
                  <a:moveTo>
                    <a:pt x="28" y="0"/>
                  </a:moveTo>
                  <a:cubicBezTo>
                    <a:pt x="25" y="17"/>
                    <a:pt x="33" y="34"/>
                    <a:pt x="28" y="52"/>
                  </a:cubicBezTo>
                  <a:cubicBezTo>
                    <a:pt x="17" y="50"/>
                    <a:pt x="19" y="27"/>
                    <a:pt x="3" y="37"/>
                  </a:cubicBezTo>
                  <a:cubicBezTo>
                    <a:pt x="1" y="31"/>
                    <a:pt x="0" y="25"/>
                    <a:pt x="7" y="21"/>
                  </a:cubicBezTo>
                  <a:cubicBezTo>
                    <a:pt x="15" y="16"/>
                    <a:pt x="20" y="7"/>
                    <a:pt x="28" y="0"/>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 name="Freeform 872">
              <a:extLst>
                <a:ext uri="{FF2B5EF4-FFF2-40B4-BE49-F238E27FC236}">
                  <a16:creationId xmlns:a16="http://schemas.microsoft.com/office/drawing/2014/main" id="{40E92C7E-71E0-4081-98B5-9CFBDC7E7F28}"/>
                </a:ext>
              </a:extLst>
            </p:cNvPr>
            <p:cNvSpPr>
              <a:spLocks/>
            </p:cNvSpPr>
            <p:nvPr/>
          </p:nvSpPr>
          <p:spPr bwMode="auto">
            <a:xfrm>
              <a:off x="899" y="2789"/>
              <a:ext cx="37" cy="60"/>
            </a:xfrm>
            <a:custGeom>
              <a:avLst/>
              <a:gdLst>
                <a:gd name="T0" fmla="*/ 12 w 33"/>
                <a:gd name="T1" fmla="*/ 54 h 54"/>
                <a:gd name="T2" fmla="*/ 9 w 33"/>
                <a:gd name="T3" fmla="*/ 24 h 54"/>
                <a:gd name="T4" fmla="*/ 29 w 33"/>
                <a:gd name="T5" fmla="*/ 0 h 54"/>
                <a:gd name="T6" fmla="*/ 26 w 33"/>
                <a:gd name="T7" fmla="*/ 31 h 54"/>
                <a:gd name="T8" fmla="*/ 12 w 33"/>
                <a:gd name="T9" fmla="*/ 54 h 54"/>
              </a:gdLst>
              <a:ahLst/>
              <a:cxnLst>
                <a:cxn ang="0">
                  <a:pos x="T0" y="T1"/>
                </a:cxn>
                <a:cxn ang="0">
                  <a:pos x="T2" y="T3"/>
                </a:cxn>
                <a:cxn ang="0">
                  <a:pos x="T4" y="T5"/>
                </a:cxn>
                <a:cxn ang="0">
                  <a:pos x="T6" y="T7"/>
                </a:cxn>
                <a:cxn ang="0">
                  <a:pos x="T8" y="T9"/>
                </a:cxn>
              </a:cxnLst>
              <a:rect l="0" t="0" r="r" b="b"/>
              <a:pathLst>
                <a:path w="33" h="54">
                  <a:moveTo>
                    <a:pt x="12" y="54"/>
                  </a:moveTo>
                  <a:cubicBezTo>
                    <a:pt x="2" y="50"/>
                    <a:pt x="0" y="35"/>
                    <a:pt x="9" y="24"/>
                  </a:cubicBezTo>
                  <a:cubicBezTo>
                    <a:pt x="14" y="17"/>
                    <a:pt x="20" y="10"/>
                    <a:pt x="29" y="0"/>
                  </a:cubicBezTo>
                  <a:cubicBezTo>
                    <a:pt x="33" y="14"/>
                    <a:pt x="33" y="22"/>
                    <a:pt x="26" y="31"/>
                  </a:cubicBezTo>
                  <a:cubicBezTo>
                    <a:pt x="20" y="37"/>
                    <a:pt x="13" y="44"/>
                    <a:pt x="12" y="54"/>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 name="Freeform 873">
              <a:extLst>
                <a:ext uri="{FF2B5EF4-FFF2-40B4-BE49-F238E27FC236}">
                  <a16:creationId xmlns:a16="http://schemas.microsoft.com/office/drawing/2014/main" id="{4AEFEF19-721F-49E6-928C-1DCA292D5E80}"/>
                </a:ext>
              </a:extLst>
            </p:cNvPr>
            <p:cNvSpPr>
              <a:spLocks/>
            </p:cNvSpPr>
            <p:nvPr/>
          </p:nvSpPr>
          <p:spPr bwMode="auto">
            <a:xfrm>
              <a:off x="793" y="2635"/>
              <a:ext cx="38" cy="45"/>
            </a:xfrm>
            <a:custGeom>
              <a:avLst/>
              <a:gdLst>
                <a:gd name="T0" fmla="*/ 22 w 33"/>
                <a:gd name="T1" fmla="*/ 7 h 40"/>
                <a:gd name="T2" fmla="*/ 33 w 33"/>
                <a:gd name="T3" fmla="*/ 40 h 40"/>
                <a:gd name="T4" fmla="*/ 0 w 33"/>
                <a:gd name="T5" fmla="*/ 0 h 40"/>
                <a:gd name="T6" fmla="*/ 22 w 33"/>
                <a:gd name="T7" fmla="*/ 7 h 40"/>
              </a:gdLst>
              <a:ahLst/>
              <a:cxnLst>
                <a:cxn ang="0">
                  <a:pos x="T0" y="T1"/>
                </a:cxn>
                <a:cxn ang="0">
                  <a:pos x="T2" y="T3"/>
                </a:cxn>
                <a:cxn ang="0">
                  <a:pos x="T4" y="T5"/>
                </a:cxn>
                <a:cxn ang="0">
                  <a:pos x="T6" y="T7"/>
                </a:cxn>
              </a:cxnLst>
              <a:rect l="0" t="0" r="r" b="b"/>
              <a:pathLst>
                <a:path w="33" h="40">
                  <a:moveTo>
                    <a:pt x="22" y="7"/>
                  </a:moveTo>
                  <a:cubicBezTo>
                    <a:pt x="26" y="18"/>
                    <a:pt x="29" y="29"/>
                    <a:pt x="33" y="40"/>
                  </a:cubicBezTo>
                  <a:cubicBezTo>
                    <a:pt x="14" y="37"/>
                    <a:pt x="14" y="37"/>
                    <a:pt x="0" y="0"/>
                  </a:cubicBezTo>
                  <a:cubicBezTo>
                    <a:pt x="8" y="3"/>
                    <a:pt x="15" y="5"/>
                    <a:pt x="22" y="7"/>
                  </a:cubicBezTo>
                  <a:close/>
                </a:path>
              </a:pathLst>
            </a:custGeom>
            <a:solidFill>
              <a:srgbClr val="2A3E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 name="Freeform 874">
              <a:extLst>
                <a:ext uri="{FF2B5EF4-FFF2-40B4-BE49-F238E27FC236}">
                  <a16:creationId xmlns:a16="http://schemas.microsoft.com/office/drawing/2014/main" id="{25975FDB-5342-4945-925F-26EBC1FC49EA}"/>
                </a:ext>
              </a:extLst>
            </p:cNvPr>
            <p:cNvSpPr>
              <a:spLocks/>
            </p:cNvSpPr>
            <p:nvPr/>
          </p:nvSpPr>
          <p:spPr bwMode="auto">
            <a:xfrm>
              <a:off x="834" y="2660"/>
              <a:ext cx="36" cy="39"/>
            </a:xfrm>
            <a:custGeom>
              <a:avLst/>
              <a:gdLst>
                <a:gd name="T0" fmla="*/ 22 w 32"/>
                <a:gd name="T1" fmla="*/ 5 h 35"/>
                <a:gd name="T2" fmla="*/ 32 w 32"/>
                <a:gd name="T3" fmla="*/ 35 h 35"/>
                <a:gd name="T4" fmla="*/ 0 w 32"/>
                <a:gd name="T5" fmla="*/ 0 h 35"/>
                <a:gd name="T6" fmla="*/ 22 w 32"/>
                <a:gd name="T7" fmla="*/ 5 h 35"/>
              </a:gdLst>
              <a:ahLst/>
              <a:cxnLst>
                <a:cxn ang="0">
                  <a:pos x="T0" y="T1"/>
                </a:cxn>
                <a:cxn ang="0">
                  <a:pos x="T2" y="T3"/>
                </a:cxn>
                <a:cxn ang="0">
                  <a:pos x="T4" y="T5"/>
                </a:cxn>
                <a:cxn ang="0">
                  <a:pos x="T6" y="T7"/>
                </a:cxn>
              </a:cxnLst>
              <a:rect l="0" t="0" r="r" b="b"/>
              <a:pathLst>
                <a:path w="32" h="35">
                  <a:moveTo>
                    <a:pt x="22" y="5"/>
                  </a:moveTo>
                  <a:cubicBezTo>
                    <a:pt x="29" y="13"/>
                    <a:pt x="31" y="23"/>
                    <a:pt x="32" y="35"/>
                  </a:cubicBezTo>
                  <a:cubicBezTo>
                    <a:pt x="12" y="32"/>
                    <a:pt x="1" y="21"/>
                    <a:pt x="0" y="0"/>
                  </a:cubicBezTo>
                  <a:cubicBezTo>
                    <a:pt x="8" y="0"/>
                    <a:pt x="14" y="7"/>
                    <a:pt x="22" y="5"/>
                  </a:cubicBezTo>
                  <a:close/>
                </a:path>
              </a:pathLst>
            </a:custGeom>
            <a:solidFill>
              <a:srgbClr val="2A3E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 name="Freeform 875">
              <a:extLst>
                <a:ext uri="{FF2B5EF4-FFF2-40B4-BE49-F238E27FC236}">
                  <a16:creationId xmlns:a16="http://schemas.microsoft.com/office/drawing/2014/main" id="{AF9D91B2-0864-44A8-A9C8-35B211A8B9DC}"/>
                </a:ext>
              </a:extLst>
            </p:cNvPr>
            <p:cNvSpPr>
              <a:spLocks/>
            </p:cNvSpPr>
            <p:nvPr/>
          </p:nvSpPr>
          <p:spPr bwMode="auto">
            <a:xfrm>
              <a:off x="946" y="2876"/>
              <a:ext cx="37" cy="45"/>
            </a:xfrm>
            <a:custGeom>
              <a:avLst/>
              <a:gdLst>
                <a:gd name="T0" fmla="*/ 18 w 33"/>
                <a:gd name="T1" fmla="*/ 40 h 40"/>
                <a:gd name="T2" fmla="*/ 0 w 33"/>
                <a:gd name="T3" fmla="*/ 0 h 40"/>
                <a:gd name="T4" fmla="*/ 18 w 33"/>
                <a:gd name="T5" fmla="*/ 40 h 40"/>
              </a:gdLst>
              <a:ahLst/>
              <a:cxnLst>
                <a:cxn ang="0">
                  <a:pos x="T0" y="T1"/>
                </a:cxn>
                <a:cxn ang="0">
                  <a:pos x="T2" y="T3"/>
                </a:cxn>
                <a:cxn ang="0">
                  <a:pos x="T4" y="T5"/>
                </a:cxn>
              </a:cxnLst>
              <a:rect l="0" t="0" r="r" b="b"/>
              <a:pathLst>
                <a:path w="33" h="40">
                  <a:moveTo>
                    <a:pt x="18" y="40"/>
                  </a:moveTo>
                  <a:cubicBezTo>
                    <a:pt x="3" y="31"/>
                    <a:pt x="1" y="16"/>
                    <a:pt x="0" y="0"/>
                  </a:cubicBezTo>
                  <a:cubicBezTo>
                    <a:pt x="27" y="14"/>
                    <a:pt x="33" y="27"/>
                    <a:pt x="18" y="40"/>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 name="Freeform 876">
              <a:extLst>
                <a:ext uri="{FF2B5EF4-FFF2-40B4-BE49-F238E27FC236}">
                  <a16:creationId xmlns:a16="http://schemas.microsoft.com/office/drawing/2014/main" id="{2C31F41F-C029-4489-9ED2-C9ACA6331C01}"/>
                </a:ext>
              </a:extLst>
            </p:cNvPr>
            <p:cNvSpPr>
              <a:spLocks/>
            </p:cNvSpPr>
            <p:nvPr/>
          </p:nvSpPr>
          <p:spPr bwMode="auto">
            <a:xfrm>
              <a:off x="891" y="2760"/>
              <a:ext cx="50" cy="48"/>
            </a:xfrm>
            <a:custGeom>
              <a:avLst/>
              <a:gdLst>
                <a:gd name="T0" fmla="*/ 14 w 44"/>
                <a:gd name="T1" fmla="*/ 43 h 43"/>
                <a:gd name="T2" fmla="*/ 34 w 44"/>
                <a:gd name="T3" fmla="*/ 0 h 43"/>
                <a:gd name="T4" fmla="*/ 14 w 44"/>
                <a:gd name="T5" fmla="*/ 43 h 43"/>
              </a:gdLst>
              <a:ahLst/>
              <a:cxnLst>
                <a:cxn ang="0">
                  <a:pos x="T0" y="T1"/>
                </a:cxn>
                <a:cxn ang="0">
                  <a:pos x="T2" y="T3"/>
                </a:cxn>
                <a:cxn ang="0">
                  <a:pos x="T4" y="T5"/>
                </a:cxn>
              </a:cxnLst>
              <a:rect l="0" t="0" r="r" b="b"/>
              <a:pathLst>
                <a:path w="44" h="43">
                  <a:moveTo>
                    <a:pt x="14" y="43"/>
                  </a:moveTo>
                  <a:cubicBezTo>
                    <a:pt x="0" y="17"/>
                    <a:pt x="25" y="14"/>
                    <a:pt x="34" y="0"/>
                  </a:cubicBezTo>
                  <a:cubicBezTo>
                    <a:pt x="44" y="24"/>
                    <a:pt x="24" y="30"/>
                    <a:pt x="14" y="43"/>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 name="Freeform 877">
              <a:extLst>
                <a:ext uri="{FF2B5EF4-FFF2-40B4-BE49-F238E27FC236}">
                  <a16:creationId xmlns:a16="http://schemas.microsoft.com/office/drawing/2014/main" id="{ABC87C3C-43A2-4B2E-9974-657702C0B9BF}"/>
                </a:ext>
              </a:extLst>
            </p:cNvPr>
            <p:cNvSpPr>
              <a:spLocks/>
            </p:cNvSpPr>
            <p:nvPr/>
          </p:nvSpPr>
          <p:spPr bwMode="auto">
            <a:xfrm>
              <a:off x="732" y="2603"/>
              <a:ext cx="34" cy="49"/>
            </a:xfrm>
            <a:custGeom>
              <a:avLst/>
              <a:gdLst>
                <a:gd name="T0" fmla="*/ 25 w 31"/>
                <a:gd name="T1" fmla="*/ 43 h 43"/>
                <a:gd name="T2" fmla="*/ 3 w 31"/>
                <a:gd name="T3" fmla="*/ 11 h 43"/>
                <a:gd name="T4" fmla="*/ 4 w 31"/>
                <a:gd name="T5" fmla="*/ 1 h 43"/>
                <a:gd name="T6" fmla="*/ 15 w 31"/>
                <a:gd name="T7" fmla="*/ 4 h 43"/>
                <a:gd name="T8" fmla="*/ 25 w 31"/>
                <a:gd name="T9" fmla="*/ 43 h 43"/>
              </a:gdLst>
              <a:ahLst/>
              <a:cxnLst>
                <a:cxn ang="0">
                  <a:pos x="T0" y="T1"/>
                </a:cxn>
                <a:cxn ang="0">
                  <a:pos x="T2" y="T3"/>
                </a:cxn>
                <a:cxn ang="0">
                  <a:pos x="T4" y="T5"/>
                </a:cxn>
                <a:cxn ang="0">
                  <a:pos x="T6" y="T7"/>
                </a:cxn>
                <a:cxn ang="0">
                  <a:pos x="T8" y="T9"/>
                </a:cxn>
              </a:cxnLst>
              <a:rect l="0" t="0" r="r" b="b"/>
              <a:pathLst>
                <a:path w="31" h="43">
                  <a:moveTo>
                    <a:pt x="25" y="43"/>
                  </a:moveTo>
                  <a:cubicBezTo>
                    <a:pt x="12" y="36"/>
                    <a:pt x="9" y="23"/>
                    <a:pt x="3" y="11"/>
                  </a:cubicBezTo>
                  <a:cubicBezTo>
                    <a:pt x="2" y="8"/>
                    <a:pt x="0" y="3"/>
                    <a:pt x="4" y="1"/>
                  </a:cubicBezTo>
                  <a:cubicBezTo>
                    <a:pt x="7" y="0"/>
                    <a:pt x="13" y="2"/>
                    <a:pt x="15" y="4"/>
                  </a:cubicBezTo>
                  <a:cubicBezTo>
                    <a:pt x="22" y="16"/>
                    <a:pt x="31" y="28"/>
                    <a:pt x="25" y="43"/>
                  </a:cubicBezTo>
                  <a:close/>
                </a:path>
              </a:pathLst>
            </a:custGeom>
            <a:solidFill>
              <a:srgbClr val="2A3E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 name="Freeform 878">
              <a:extLst>
                <a:ext uri="{FF2B5EF4-FFF2-40B4-BE49-F238E27FC236}">
                  <a16:creationId xmlns:a16="http://schemas.microsoft.com/office/drawing/2014/main" id="{177FC507-E067-4802-922E-CEA7C72E323C}"/>
                </a:ext>
              </a:extLst>
            </p:cNvPr>
            <p:cNvSpPr>
              <a:spLocks/>
            </p:cNvSpPr>
            <p:nvPr/>
          </p:nvSpPr>
          <p:spPr bwMode="auto">
            <a:xfrm>
              <a:off x="1073" y="2681"/>
              <a:ext cx="40" cy="39"/>
            </a:xfrm>
            <a:custGeom>
              <a:avLst/>
              <a:gdLst>
                <a:gd name="T0" fmla="*/ 33 w 35"/>
                <a:gd name="T1" fmla="*/ 26 h 35"/>
                <a:gd name="T2" fmla="*/ 29 w 35"/>
                <a:gd name="T3" fmla="*/ 35 h 35"/>
                <a:gd name="T4" fmla="*/ 12 w 35"/>
                <a:gd name="T5" fmla="*/ 27 h 35"/>
                <a:gd name="T6" fmla="*/ 0 w 35"/>
                <a:gd name="T7" fmla="*/ 5 h 35"/>
                <a:gd name="T8" fmla="*/ 33 w 35"/>
                <a:gd name="T9" fmla="*/ 26 h 35"/>
              </a:gdLst>
              <a:ahLst/>
              <a:cxnLst>
                <a:cxn ang="0">
                  <a:pos x="T0" y="T1"/>
                </a:cxn>
                <a:cxn ang="0">
                  <a:pos x="T2" y="T3"/>
                </a:cxn>
                <a:cxn ang="0">
                  <a:pos x="T4" y="T5"/>
                </a:cxn>
                <a:cxn ang="0">
                  <a:pos x="T6" y="T7"/>
                </a:cxn>
                <a:cxn ang="0">
                  <a:pos x="T8" y="T9"/>
                </a:cxn>
              </a:cxnLst>
              <a:rect l="0" t="0" r="r" b="b"/>
              <a:pathLst>
                <a:path w="35" h="35">
                  <a:moveTo>
                    <a:pt x="33" y="26"/>
                  </a:moveTo>
                  <a:cubicBezTo>
                    <a:pt x="32" y="29"/>
                    <a:pt x="35" y="35"/>
                    <a:pt x="29" y="35"/>
                  </a:cubicBezTo>
                  <a:cubicBezTo>
                    <a:pt x="23" y="35"/>
                    <a:pt x="15" y="35"/>
                    <a:pt x="12" y="27"/>
                  </a:cubicBezTo>
                  <a:cubicBezTo>
                    <a:pt x="8" y="20"/>
                    <a:pt x="4" y="12"/>
                    <a:pt x="0" y="5"/>
                  </a:cubicBezTo>
                  <a:cubicBezTo>
                    <a:pt x="19" y="0"/>
                    <a:pt x="23" y="18"/>
                    <a:pt x="33" y="26"/>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 name="Freeform 879">
              <a:extLst>
                <a:ext uri="{FF2B5EF4-FFF2-40B4-BE49-F238E27FC236}">
                  <a16:creationId xmlns:a16="http://schemas.microsoft.com/office/drawing/2014/main" id="{0484AACD-5C3A-43DA-8DBC-C057AEFA72C8}"/>
                </a:ext>
              </a:extLst>
            </p:cNvPr>
            <p:cNvSpPr>
              <a:spLocks/>
            </p:cNvSpPr>
            <p:nvPr/>
          </p:nvSpPr>
          <p:spPr bwMode="auto">
            <a:xfrm>
              <a:off x="1035" y="2712"/>
              <a:ext cx="52" cy="31"/>
            </a:xfrm>
            <a:custGeom>
              <a:avLst/>
              <a:gdLst>
                <a:gd name="T0" fmla="*/ 35 w 46"/>
                <a:gd name="T1" fmla="*/ 18 h 27"/>
                <a:gd name="T2" fmla="*/ 0 w 46"/>
                <a:gd name="T3" fmla="*/ 16 h 27"/>
                <a:gd name="T4" fmla="*/ 33 w 46"/>
                <a:gd name="T5" fmla="*/ 4 h 27"/>
                <a:gd name="T6" fmla="*/ 35 w 46"/>
                <a:gd name="T7" fmla="*/ 18 h 27"/>
              </a:gdLst>
              <a:ahLst/>
              <a:cxnLst>
                <a:cxn ang="0">
                  <a:pos x="T0" y="T1"/>
                </a:cxn>
                <a:cxn ang="0">
                  <a:pos x="T2" y="T3"/>
                </a:cxn>
                <a:cxn ang="0">
                  <a:pos x="T4" y="T5"/>
                </a:cxn>
                <a:cxn ang="0">
                  <a:pos x="T6" y="T7"/>
                </a:cxn>
              </a:cxnLst>
              <a:rect l="0" t="0" r="r" b="b"/>
              <a:pathLst>
                <a:path w="46" h="27">
                  <a:moveTo>
                    <a:pt x="35" y="18"/>
                  </a:moveTo>
                  <a:cubicBezTo>
                    <a:pt x="23" y="27"/>
                    <a:pt x="13" y="17"/>
                    <a:pt x="0" y="16"/>
                  </a:cubicBezTo>
                  <a:cubicBezTo>
                    <a:pt x="10" y="5"/>
                    <a:pt x="19" y="0"/>
                    <a:pt x="33" y="4"/>
                  </a:cubicBezTo>
                  <a:cubicBezTo>
                    <a:pt x="46" y="9"/>
                    <a:pt x="36" y="13"/>
                    <a:pt x="35" y="18"/>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 name="Freeform 880">
              <a:extLst>
                <a:ext uri="{FF2B5EF4-FFF2-40B4-BE49-F238E27FC236}">
                  <a16:creationId xmlns:a16="http://schemas.microsoft.com/office/drawing/2014/main" id="{F312D59D-9DE1-4B3B-8C2C-1B8A6FE7F631}"/>
                </a:ext>
              </a:extLst>
            </p:cNvPr>
            <p:cNvSpPr>
              <a:spLocks/>
            </p:cNvSpPr>
            <p:nvPr/>
          </p:nvSpPr>
          <p:spPr bwMode="auto">
            <a:xfrm>
              <a:off x="942" y="2802"/>
              <a:ext cx="29" cy="47"/>
            </a:xfrm>
            <a:custGeom>
              <a:avLst/>
              <a:gdLst>
                <a:gd name="T0" fmla="*/ 26 w 26"/>
                <a:gd name="T1" fmla="*/ 38 h 42"/>
                <a:gd name="T2" fmla="*/ 3 w 26"/>
                <a:gd name="T3" fmla="*/ 20 h 42"/>
                <a:gd name="T4" fmla="*/ 0 w 26"/>
                <a:gd name="T5" fmla="*/ 0 h 42"/>
                <a:gd name="T6" fmla="*/ 26 w 26"/>
                <a:gd name="T7" fmla="*/ 38 h 42"/>
              </a:gdLst>
              <a:ahLst/>
              <a:cxnLst>
                <a:cxn ang="0">
                  <a:pos x="T0" y="T1"/>
                </a:cxn>
                <a:cxn ang="0">
                  <a:pos x="T2" y="T3"/>
                </a:cxn>
                <a:cxn ang="0">
                  <a:pos x="T4" y="T5"/>
                </a:cxn>
                <a:cxn ang="0">
                  <a:pos x="T6" y="T7"/>
                </a:cxn>
              </a:cxnLst>
              <a:rect l="0" t="0" r="r" b="b"/>
              <a:pathLst>
                <a:path w="26" h="42">
                  <a:moveTo>
                    <a:pt x="26" y="38"/>
                  </a:moveTo>
                  <a:cubicBezTo>
                    <a:pt x="10" y="42"/>
                    <a:pt x="7" y="29"/>
                    <a:pt x="3" y="20"/>
                  </a:cubicBezTo>
                  <a:cubicBezTo>
                    <a:pt x="0" y="14"/>
                    <a:pt x="1" y="7"/>
                    <a:pt x="0" y="0"/>
                  </a:cubicBezTo>
                  <a:cubicBezTo>
                    <a:pt x="15" y="9"/>
                    <a:pt x="19" y="24"/>
                    <a:pt x="26" y="38"/>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 name="Freeform 881">
              <a:extLst>
                <a:ext uri="{FF2B5EF4-FFF2-40B4-BE49-F238E27FC236}">
                  <a16:creationId xmlns:a16="http://schemas.microsoft.com/office/drawing/2014/main" id="{D7B94D3A-6CEA-4FBA-A3DA-8FCED254B718}"/>
                </a:ext>
              </a:extLst>
            </p:cNvPr>
            <p:cNvSpPr>
              <a:spLocks/>
            </p:cNvSpPr>
            <p:nvPr/>
          </p:nvSpPr>
          <p:spPr bwMode="auto">
            <a:xfrm>
              <a:off x="1028" y="3104"/>
              <a:ext cx="35" cy="51"/>
            </a:xfrm>
            <a:custGeom>
              <a:avLst/>
              <a:gdLst>
                <a:gd name="T0" fmla="*/ 26 w 31"/>
                <a:gd name="T1" fmla="*/ 0 h 45"/>
                <a:gd name="T2" fmla="*/ 30 w 31"/>
                <a:gd name="T3" fmla="*/ 16 h 45"/>
                <a:gd name="T4" fmla="*/ 15 w 31"/>
                <a:gd name="T5" fmla="*/ 45 h 45"/>
                <a:gd name="T6" fmla="*/ 26 w 31"/>
                <a:gd name="T7" fmla="*/ 0 h 45"/>
              </a:gdLst>
              <a:ahLst/>
              <a:cxnLst>
                <a:cxn ang="0">
                  <a:pos x="T0" y="T1"/>
                </a:cxn>
                <a:cxn ang="0">
                  <a:pos x="T2" y="T3"/>
                </a:cxn>
                <a:cxn ang="0">
                  <a:pos x="T4" y="T5"/>
                </a:cxn>
                <a:cxn ang="0">
                  <a:pos x="T6" y="T7"/>
                </a:cxn>
              </a:cxnLst>
              <a:rect l="0" t="0" r="r" b="b"/>
              <a:pathLst>
                <a:path w="31" h="45">
                  <a:moveTo>
                    <a:pt x="26" y="0"/>
                  </a:moveTo>
                  <a:cubicBezTo>
                    <a:pt x="31" y="4"/>
                    <a:pt x="29" y="11"/>
                    <a:pt x="30" y="16"/>
                  </a:cubicBezTo>
                  <a:cubicBezTo>
                    <a:pt x="22" y="24"/>
                    <a:pt x="25" y="38"/>
                    <a:pt x="15" y="45"/>
                  </a:cubicBezTo>
                  <a:cubicBezTo>
                    <a:pt x="0" y="26"/>
                    <a:pt x="18" y="14"/>
                    <a:pt x="26" y="0"/>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 name="Freeform 882">
              <a:extLst>
                <a:ext uri="{FF2B5EF4-FFF2-40B4-BE49-F238E27FC236}">
                  <a16:creationId xmlns:a16="http://schemas.microsoft.com/office/drawing/2014/main" id="{066AD8E8-1BFA-4DA3-B1E4-F175BFAD9671}"/>
                </a:ext>
              </a:extLst>
            </p:cNvPr>
            <p:cNvSpPr>
              <a:spLocks/>
            </p:cNvSpPr>
            <p:nvPr/>
          </p:nvSpPr>
          <p:spPr bwMode="auto">
            <a:xfrm>
              <a:off x="1007" y="2700"/>
              <a:ext cx="43" cy="29"/>
            </a:xfrm>
            <a:custGeom>
              <a:avLst/>
              <a:gdLst>
                <a:gd name="T0" fmla="*/ 20 w 38"/>
                <a:gd name="T1" fmla="*/ 1 h 26"/>
                <a:gd name="T2" fmla="*/ 25 w 38"/>
                <a:gd name="T3" fmla="*/ 16 h 26"/>
                <a:gd name="T4" fmla="*/ 8 w 38"/>
                <a:gd name="T5" fmla="*/ 21 h 26"/>
                <a:gd name="T6" fmla="*/ 2 w 38"/>
                <a:gd name="T7" fmla="*/ 12 h 26"/>
                <a:gd name="T8" fmla="*/ 20 w 38"/>
                <a:gd name="T9" fmla="*/ 1 h 26"/>
              </a:gdLst>
              <a:ahLst/>
              <a:cxnLst>
                <a:cxn ang="0">
                  <a:pos x="T0" y="T1"/>
                </a:cxn>
                <a:cxn ang="0">
                  <a:pos x="T2" y="T3"/>
                </a:cxn>
                <a:cxn ang="0">
                  <a:pos x="T4" y="T5"/>
                </a:cxn>
                <a:cxn ang="0">
                  <a:pos x="T6" y="T7"/>
                </a:cxn>
                <a:cxn ang="0">
                  <a:pos x="T8" y="T9"/>
                </a:cxn>
              </a:cxnLst>
              <a:rect l="0" t="0" r="r" b="b"/>
              <a:pathLst>
                <a:path w="38" h="26">
                  <a:moveTo>
                    <a:pt x="20" y="1"/>
                  </a:moveTo>
                  <a:cubicBezTo>
                    <a:pt x="21" y="6"/>
                    <a:pt x="38" y="7"/>
                    <a:pt x="25" y="16"/>
                  </a:cubicBezTo>
                  <a:cubicBezTo>
                    <a:pt x="21" y="19"/>
                    <a:pt x="16" y="26"/>
                    <a:pt x="8" y="21"/>
                  </a:cubicBezTo>
                  <a:cubicBezTo>
                    <a:pt x="5" y="19"/>
                    <a:pt x="0" y="17"/>
                    <a:pt x="2" y="12"/>
                  </a:cubicBezTo>
                  <a:cubicBezTo>
                    <a:pt x="4" y="3"/>
                    <a:pt x="11" y="0"/>
                    <a:pt x="20" y="1"/>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 name="Freeform 883">
              <a:extLst>
                <a:ext uri="{FF2B5EF4-FFF2-40B4-BE49-F238E27FC236}">
                  <a16:creationId xmlns:a16="http://schemas.microsoft.com/office/drawing/2014/main" id="{D4D1B15B-709A-42EF-9B8B-1E10B62769AC}"/>
                </a:ext>
              </a:extLst>
            </p:cNvPr>
            <p:cNvSpPr>
              <a:spLocks/>
            </p:cNvSpPr>
            <p:nvPr/>
          </p:nvSpPr>
          <p:spPr bwMode="auto">
            <a:xfrm>
              <a:off x="1068" y="2724"/>
              <a:ext cx="45" cy="29"/>
            </a:xfrm>
            <a:custGeom>
              <a:avLst/>
              <a:gdLst>
                <a:gd name="T0" fmla="*/ 6 w 40"/>
                <a:gd name="T1" fmla="*/ 8 h 26"/>
                <a:gd name="T2" fmla="*/ 40 w 40"/>
                <a:gd name="T3" fmla="*/ 6 h 26"/>
                <a:gd name="T4" fmla="*/ 7 w 40"/>
                <a:gd name="T5" fmla="*/ 19 h 26"/>
                <a:gd name="T6" fmla="*/ 6 w 40"/>
                <a:gd name="T7" fmla="*/ 8 h 26"/>
              </a:gdLst>
              <a:ahLst/>
              <a:cxnLst>
                <a:cxn ang="0">
                  <a:pos x="T0" y="T1"/>
                </a:cxn>
                <a:cxn ang="0">
                  <a:pos x="T2" y="T3"/>
                </a:cxn>
                <a:cxn ang="0">
                  <a:pos x="T4" y="T5"/>
                </a:cxn>
                <a:cxn ang="0">
                  <a:pos x="T6" y="T7"/>
                </a:cxn>
              </a:cxnLst>
              <a:rect l="0" t="0" r="r" b="b"/>
              <a:pathLst>
                <a:path w="40" h="26">
                  <a:moveTo>
                    <a:pt x="6" y="8"/>
                  </a:moveTo>
                  <a:cubicBezTo>
                    <a:pt x="17" y="8"/>
                    <a:pt x="27" y="0"/>
                    <a:pt x="40" y="6"/>
                  </a:cubicBezTo>
                  <a:cubicBezTo>
                    <a:pt x="30" y="15"/>
                    <a:pt x="22" y="26"/>
                    <a:pt x="7" y="19"/>
                  </a:cubicBezTo>
                  <a:cubicBezTo>
                    <a:pt x="0" y="16"/>
                    <a:pt x="5" y="12"/>
                    <a:pt x="6" y="8"/>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 name="Freeform 884">
              <a:extLst>
                <a:ext uri="{FF2B5EF4-FFF2-40B4-BE49-F238E27FC236}">
                  <a16:creationId xmlns:a16="http://schemas.microsoft.com/office/drawing/2014/main" id="{9511B0A0-C12C-48A9-B0DA-6B8192A2D5E6}"/>
                </a:ext>
              </a:extLst>
            </p:cNvPr>
            <p:cNvSpPr>
              <a:spLocks/>
            </p:cNvSpPr>
            <p:nvPr/>
          </p:nvSpPr>
          <p:spPr bwMode="auto">
            <a:xfrm>
              <a:off x="1004" y="2737"/>
              <a:ext cx="32" cy="42"/>
            </a:xfrm>
            <a:custGeom>
              <a:avLst/>
              <a:gdLst>
                <a:gd name="T0" fmla="*/ 7 w 29"/>
                <a:gd name="T1" fmla="*/ 36 h 37"/>
                <a:gd name="T2" fmla="*/ 0 w 29"/>
                <a:gd name="T3" fmla="*/ 37 h 37"/>
                <a:gd name="T4" fmla="*/ 0 w 29"/>
                <a:gd name="T5" fmla="*/ 0 h 37"/>
                <a:gd name="T6" fmla="*/ 7 w 29"/>
                <a:gd name="T7" fmla="*/ 36 h 37"/>
              </a:gdLst>
              <a:ahLst/>
              <a:cxnLst>
                <a:cxn ang="0">
                  <a:pos x="T0" y="T1"/>
                </a:cxn>
                <a:cxn ang="0">
                  <a:pos x="T2" y="T3"/>
                </a:cxn>
                <a:cxn ang="0">
                  <a:pos x="T4" y="T5"/>
                </a:cxn>
                <a:cxn ang="0">
                  <a:pos x="T6" y="T7"/>
                </a:cxn>
              </a:cxnLst>
              <a:rect l="0" t="0" r="r" b="b"/>
              <a:pathLst>
                <a:path w="29" h="37">
                  <a:moveTo>
                    <a:pt x="7" y="36"/>
                  </a:moveTo>
                  <a:cubicBezTo>
                    <a:pt x="5" y="36"/>
                    <a:pt x="2" y="37"/>
                    <a:pt x="0" y="37"/>
                  </a:cubicBezTo>
                  <a:cubicBezTo>
                    <a:pt x="0" y="25"/>
                    <a:pt x="0" y="12"/>
                    <a:pt x="0" y="0"/>
                  </a:cubicBezTo>
                  <a:cubicBezTo>
                    <a:pt x="1" y="12"/>
                    <a:pt x="29" y="19"/>
                    <a:pt x="7" y="36"/>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 name="Freeform 885">
              <a:extLst>
                <a:ext uri="{FF2B5EF4-FFF2-40B4-BE49-F238E27FC236}">
                  <a16:creationId xmlns:a16="http://schemas.microsoft.com/office/drawing/2014/main" id="{B0B8E173-4B6F-4E20-B326-74801FA71C1B}"/>
                </a:ext>
              </a:extLst>
            </p:cNvPr>
            <p:cNvSpPr>
              <a:spLocks/>
            </p:cNvSpPr>
            <p:nvPr/>
          </p:nvSpPr>
          <p:spPr bwMode="auto">
            <a:xfrm>
              <a:off x="942" y="2844"/>
              <a:ext cx="30" cy="35"/>
            </a:xfrm>
            <a:custGeom>
              <a:avLst/>
              <a:gdLst>
                <a:gd name="T0" fmla="*/ 25 w 27"/>
                <a:gd name="T1" fmla="*/ 31 h 31"/>
                <a:gd name="T2" fmla="*/ 20 w 27"/>
                <a:gd name="T3" fmla="*/ 28 h 31"/>
                <a:gd name="T4" fmla="*/ 2 w 27"/>
                <a:gd name="T5" fmla="*/ 3 h 31"/>
                <a:gd name="T6" fmla="*/ 6 w 27"/>
                <a:gd name="T7" fmla="*/ 0 h 31"/>
                <a:gd name="T8" fmla="*/ 25 w 27"/>
                <a:gd name="T9" fmla="*/ 31 h 31"/>
              </a:gdLst>
              <a:ahLst/>
              <a:cxnLst>
                <a:cxn ang="0">
                  <a:pos x="T0" y="T1"/>
                </a:cxn>
                <a:cxn ang="0">
                  <a:pos x="T2" y="T3"/>
                </a:cxn>
                <a:cxn ang="0">
                  <a:pos x="T4" y="T5"/>
                </a:cxn>
                <a:cxn ang="0">
                  <a:pos x="T6" y="T7"/>
                </a:cxn>
                <a:cxn ang="0">
                  <a:pos x="T8" y="T9"/>
                </a:cxn>
              </a:cxnLst>
              <a:rect l="0" t="0" r="r" b="b"/>
              <a:pathLst>
                <a:path w="27" h="31">
                  <a:moveTo>
                    <a:pt x="25" y="31"/>
                  </a:moveTo>
                  <a:cubicBezTo>
                    <a:pt x="22" y="29"/>
                    <a:pt x="21" y="29"/>
                    <a:pt x="20" y="28"/>
                  </a:cubicBezTo>
                  <a:cubicBezTo>
                    <a:pt x="10" y="23"/>
                    <a:pt x="0" y="17"/>
                    <a:pt x="2" y="3"/>
                  </a:cubicBezTo>
                  <a:cubicBezTo>
                    <a:pt x="3" y="2"/>
                    <a:pt x="6" y="0"/>
                    <a:pt x="6" y="0"/>
                  </a:cubicBezTo>
                  <a:cubicBezTo>
                    <a:pt x="14" y="9"/>
                    <a:pt x="27" y="14"/>
                    <a:pt x="25" y="31"/>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 name="Freeform 886">
              <a:extLst>
                <a:ext uri="{FF2B5EF4-FFF2-40B4-BE49-F238E27FC236}">
                  <a16:creationId xmlns:a16="http://schemas.microsoft.com/office/drawing/2014/main" id="{50AFA14F-868D-4F11-B504-6A55DADD0412}"/>
                </a:ext>
              </a:extLst>
            </p:cNvPr>
            <p:cNvSpPr>
              <a:spLocks/>
            </p:cNvSpPr>
            <p:nvPr/>
          </p:nvSpPr>
          <p:spPr bwMode="auto">
            <a:xfrm>
              <a:off x="1107" y="2692"/>
              <a:ext cx="27" cy="35"/>
            </a:xfrm>
            <a:custGeom>
              <a:avLst/>
              <a:gdLst>
                <a:gd name="T0" fmla="*/ 23 w 24"/>
                <a:gd name="T1" fmla="*/ 16 h 31"/>
                <a:gd name="T2" fmla="*/ 17 w 24"/>
                <a:gd name="T3" fmla="*/ 30 h 31"/>
                <a:gd name="T4" fmla="*/ 3 w 24"/>
                <a:gd name="T5" fmla="*/ 16 h 31"/>
                <a:gd name="T6" fmla="*/ 3 w 24"/>
                <a:gd name="T7" fmla="*/ 16 h 31"/>
                <a:gd name="T8" fmla="*/ 7 w 24"/>
                <a:gd name="T9" fmla="*/ 2 h 31"/>
                <a:gd name="T10" fmla="*/ 23 w 24"/>
                <a:gd name="T11" fmla="*/ 16 h 31"/>
                <a:gd name="T12" fmla="*/ 23 w 24"/>
                <a:gd name="T13" fmla="*/ 16 h 31"/>
              </a:gdLst>
              <a:ahLst/>
              <a:cxnLst>
                <a:cxn ang="0">
                  <a:pos x="T0" y="T1"/>
                </a:cxn>
                <a:cxn ang="0">
                  <a:pos x="T2" y="T3"/>
                </a:cxn>
                <a:cxn ang="0">
                  <a:pos x="T4" y="T5"/>
                </a:cxn>
                <a:cxn ang="0">
                  <a:pos x="T6" y="T7"/>
                </a:cxn>
                <a:cxn ang="0">
                  <a:pos x="T8" y="T9"/>
                </a:cxn>
                <a:cxn ang="0">
                  <a:pos x="T10" y="T11"/>
                </a:cxn>
                <a:cxn ang="0">
                  <a:pos x="T12" y="T13"/>
                </a:cxn>
              </a:cxnLst>
              <a:rect l="0" t="0" r="r" b="b"/>
              <a:pathLst>
                <a:path w="24" h="31">
                  <a:moveTo>
                    <a:pt x="23" y="16"/>
                  </a:moveTo>
                  <a:cubicBezTo>
                    <a:pt x="23" y="22"/>
                    <a:pt x="24" y="29"/>
                    <a:pt x="17" y="30"/>
                  </a:cubicBezTo>
                  <a:cubicBezTo>
                    <a:pt x="8" y="31"/>
                    <a:pt x="10" y="19"/>
                    <a:pt x="3" y="16"/>
                  </a:cubicBezTo>
                  <a:cubicBezTo>
                    <a:pt x="3" y="16"/>
                    <a:pt x="3" y="16"/>
                    <a:pt x="3" y="16"/>
                  </a:cubicBezTo>
                  <a:cubicBezTo>
                    <a:pt x="4" y="11"/>
                    <a:pt x="0" y="4"/>
                    <a:pt x="7" y="2"/>
                  </a:cubicBezTo>
                  <a:cubicBezTo>
                    <a:pt x="16" y="0"/>
                    <a:pt x="15" y="15"/>
                    <a:pt x="23" y="16"/>
                  </a:cubicBezTo>
                  <a:cubicBezTo>
                    <a:pt x="23" y="16"/>
                    <a:pt x="23" y="16"/>
                    <a:pt x="23" y="16"/>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 name="Freeform 887">
              <a:extLst>
                <a:ext uri="{FF2B5EF4-FFF2-40B4-BE49-F238E27FC236}">
                  <a16:creationId xmlns:a16="http://schemas.microsoft.com/office/drawing/2014/main" id="{A72D740A-3411-46D9-A957-0209BCF700CF}"/>
                </a:ext>
              </a:extLst>
            </p:cNvPr>
            <p:cNvSpPr>
              <a:spLocks/>
            </p:cNvSpPr>
            <p:nvPr/>
          </p:nvSpPr>
          <p:spPr bwMode="auto">
            <a:xfrm>
              <a:off x="899" y="3045"/>
              <a:ext cx="26" cy="44"/>
            </a:xfrm>
            <a:custGeom>
              <a:avLst/>
              <a:gdLst>
                <a:gd name="T0" fmla="*/ 18 w 23"/>
                <a:gd name="T1" fmla="*/ 39 h 39"/>
                <a:gd name="T2" fmla="*/ 6 w 23"/>
                <a:gd name="T3" fmla="*/ 0 h 39"/>
                <a:gd name="T4" fmla="*/ 18 w 23"/>
                <a:gd name="T5" fmla="*/ 39 h 39"/>
              </a:gdLst>
              <a:ahLst/>
              <a:cxnLst>
                <a:cxn ang="0">
                  <a:pos x="T0" y="T1"/>
                </a:cxn>
                <a:cxn ang="0">
                  <a:pos x="T2" y="T3"/>
                </a:cxn>
                <a:cxn ang="0">
                  <a:pos x="T4" y="T5"/>
                </a:cxn>
              </a:cxnLst>
              <a:rect l="0" t="0" r="r" b="b"/>
              <a:pathLst>
                <a:path w="23" h="39">
                  <a:moveTo>
                    <a:pt x="18" y="39"/>
                  </a:moveTo>
                  <a:cubicBezTo>
                    <a:pt x="12" y="24"/>
                    <a:pt x="0" y="16"/>
                    <a:pt x="6" y="0"/>
                  </a:cubicBezTo>
                  <a:cubicBezTo>
                    <a:pt x="17" y="9"/>
                    <a:pt x="23" y="19"/>
                    <a:pt x="18" y="39"/>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 name="Freeform 888">
              <a:extLst>
                <a:ext uri="{FF2B5EF4-FFF2-40B4-BE49-F238E27FC236}">
                  <a16:creationId xmlns:a16="http://schemas.microsoft.com/office/drawing/2014/main" id="{73D56B69-971B-4100-B71A-5201578EE8A8}"/>
                </a:ext>
              </a:extLst>
            </p:cNvPr>
            <p:cNvSpPr>
              <a:spLocks/>
            </p:cNvSpPr>
            <p:nvPr/>
          </p:nvSpPr>
          <p:spPr bwMode="auto">
            <a:xfrm>
              <a:off x="964" y="2742"/>
              <a:ext cx="22" cy="29"/>
            </a:xfrm>
            <a:custGeom>
              <a:avLst/>
              <a:gdLst>
                <a:gd name="T0" fmla="*/ 14 w 19"/>
                <a:gd name="T1" fmla="*/ 24 h 26"/>
                <a:gd name="T2" fmla="*/ 2 w 19"/>
                <a:gd name="T3" fmla="*/ 14 h 26"/>
                <a:gd name="T4" fmla="*/ 10 w 19"/>
                <a:gd name="T5" fmla="*/ 2 h 26"/>
                <a:gd name="T6" fmla="*/ 15 w 19"/>
                <a:gd name="T7" fmla="*/ 18 h 26"/>
                <a:gd name="T8" fmla="*/ 14 w 19"/>
                <a:gd name="T9" fmla="*/ 24 h 26"/>
              </a:gdLst>
              <a:ahLst/>
              <a:cxnLst>
                <a:cxn ang="0">
                  <a:pos x="T0" y="T1"/>
                </a:cxn>
                <a:cxn ang="0">
                  <a:pos x="T2" y="T3"/>
                </a:cxn>
                <a:cxn ang="0">
                  <a:pos x="T4" y="T5"/>
                </a:cxn>
                <a:cxn ang="0">
                  <a:pos x="T6" y="T7"/>
                </a:cxn>
                <a:cxn ang="0">
                  <a:pos x="T8" y="T9"/>
                </a:cxn>
              </a:cxnLst>
              <a:rect l="0" t="0" r="r" b="b"/>
              <a:pathLst>
                <a:path w="19" h="26">
                  <a:moveTo>
                    <a:pt x="14" y="24"/>
                  </a:moveTo>
                  <a:cubicBezTo>
                    <a:pt x="5" y="26"/>
                    <a:pt x="0" y="25"/>
                    <a:pt x="2" y="14"/>
                  </a:cubicBezTo>
                  <a:cubicBezTo>
                    <a:pt x="3" y="9"/>
                    <a:pt x="3" y="0"/>
                    <a:pt x="10" y="2"/>
                  </a:cubicBezTo>
                  <a:cubicBezTo>
                    <a:pt x="17" y="4"/>
                    <a:pt x="19" y="11"/>
                    <a:pt x="15" y="18"/>
                  </a:cubicBezTo>
                  <a:cubicBezTo>
                    <a:pt x="14" y="20"/>
                    <a:pt x="14" y="22"/>
                    <a:pt x="14" y="24"/>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 name="Freeform 889">
              <a:extLst>
                <a:ext uri="{FF2B5EF4-FFF2-40B4-BE49-F238E27FC236}">
                  <a16:creationId xmlns:a16="http://schemas.microsoft.com/office/drawing/2014/main" id="{CD30937F-9398-48A7-A1EC-88A470AB323F}"/>
                </a:ext>
              </a:extLst>
            </p:cNvPr>
            <p:cNvSpPr>
              <a:spLocks/>
            </p:cNvSpPr>
            <p:nvPr/>
          </p:nvSpPr>
          <p:spPr bwMode="auto">
            <a:xfrm>
              <a:off x="791" y="2109"/>
              <a:ext cx="41" cy="93"/>
            </a:xfrm>
            <a:custGeom>
              <a:avLst/>
              <a:gdLst>
                <a:gd name="T0" fmla="*/ 36 w 36"/>
                <a:gd name="T1" fmla="*/ 11 h 83"/>
                <a:gd name="T2" fmla="*/ 0 w 36"/>
                <a:gd name="T3" fmla="*/ 83 h 83"/>
                <a:gd name="T4" fmla="*/ 29 w 36"/>
                <a:gd name="T5" fmla="*/ 0 h 83"/>
                <a:gd name="T6" fmla="*/ 36 w 36"/>
                <a:gd name="T7" fmla="*/ 11 h 83"/>
              </a:gdLst>
              <a:ahLst/>
              <a:cxnLst>
                <a:cxn ang="0">
                  <a:pos x="T0" y="T1"/>
                </a:cxn>
                <a:cxn ang="0">
                  <a:pos x="T2" y="T3"/>
                </a:cxn>
                <a:cxn ang="0">
                  <a:pos x="T4" y="T5"/>
                </a:cxn>
                <a:cxn ang="0">
                  <a:pos x="T6" y="T7"/>
                </a:cxn>
              </a:cxnLst>
              <a:rect l="0" t="0" r="r" b="b"/>
              <a:pathLst>
                <a:path w="36" h="83">
                  <a:moveTo>
                    <a:pt x="36" y="11"/>
                  </a:moveTo>
                  <a:cubicBezTo>
                    <a:pt x="30" y="38"/>
                    <a:pt x="17" y="62"/>
                    <a:pt x="0" y="83"/>
                  </a:cubicBezTo>
                  <a:cubicBezTo>
                    <a:pt x="6" y="54"/>
                    <a:pt x="16" y="27"/>
                    <a:pt x="29" y="0"/>
                  </a:cubicBezTo>
                  <a:cubicBezTo>
                    <a:pt x="32" y="4"/>
                    <a:pt x="34" y="8"/>
                    <a:pt x="36" y="11"/>
                  </a:cubicBezTo>
                  <a:close/>
                </a:path>
              </a:pathLst>
            </a:custGeom>
            <a:solidFill>
              <a:srgbClr val="F1D5B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 name="Freeform 890">
              <a:extLst>
                <a:ext uri="{FF2B5EF4-FFF2-40B4-BE49-F238E27FC236}">
                  <a16:creationId xmlns:a16="http://schemas.microsoft.com/office/drawing/2014/main" id="{EF4A724A-5045-4E52-853D-BD5C863150B6}"/>
                </a:ext>
              </a:extLst>
            </p:cNvPr>
            <p:cNvSpPr>
              <a:spLocks/>
            </p:cNvSpPr>
            <p:nvPr/>
          </p:nvSpPr>
          <p:spPr bwMode="auto">
            <a:xfrm>
              <a:off x="915" y="2281"/>
              <a:ext cx="45" cy="97"/>
            </a:xfrm>
            <a:custGeom>
              <a:avLst/>
              <a:gdLst>
                <a:gd name="T0" fmla="*/ 26 w 40"/>
                <a:gd name="T1" fmla="*/ 14 h 86"/>
                <a:gd name="T2" fmla="*/ 40 w 40"/>
                <a:gd name="T3" fmla="*/ 2 h 86"/>
                <a:gd name="T4" fmla="*/ 5 w 40"/>
                <a:gd name="T5" fmla="*/ 86 h 86"/>
                <a:gd name="T6" fmla="*/ 13 w 40"/>
                <a:gd name="T7" fmla="*/ 60 h 86"/>
                <a:gd name="T8" fmla="*/ 17 w 40"/>
                <a:gd name="T9" fmla="*/ 37 h 86"/>
                <a:gd name="T10" fmla="*/ 26 w 40"/>
                <a:gd name="T11" fmla="*/ 14 h 86"/>
              </a:gdLst>
              <a:ahLst/>
              <a:cxnLst>
                <a:cxn ang="0">
                  <a:pos x="T0" y="T1"/>
                </a:cxn>
                <a:cxn ang="0">
                  <a:pos x="T2" y="T3"/>
                </a:cxn>
                <a:cxn ang="0">
                  <a:pos x="T4" y="T5"/>
                </a:cxn>
                <a:cxn ang="0">
                  <a:pos x="T6" y="T7"/>
                </a:cxn>
                <a:cxn ang="0">
                  <a:pos x="T8" y="T9"/>
                </a:cxn>
                <a:cxn ang="0">
                  <a:pos x="T10" y="T11"/>
                </a:cxn>
              </a:cxnLst>
              <a:rect l="0" t="0" r="r" b="b"/>
              <a:pathLst>
                <a:path w="40" h="86">
                  <a:moveTo>
                    <a:pt x="26" y="14"/>
                  </a:moveTo>
                  <a:cubicBezTo>
                    <a:pt x="31" y="11"/>
                    <a:pt x="30" y="0"/>
                    <a:pt x="40" y="2"/>
                  </a:cubicBezTo>
                  <a:cubicBezTo>
                    <a:pt x="30" y="31"/>
                    <a:pt x="20" y="59"/>
                    <a:pt x="5" y="86"/>
                  </a:cubicBezTo>
                  <a:cubicBezTo>
                    <a:pt x="0" y="75"/>
                    <a:pt x="11" y="69"/>
                    <a:pt x="13" y="60"/>
                  </a:cubicBezTo>
                  <a:cubicBezTo>
                    <a:pt x="14" y="52"/>
                    <a:pt x="19" y="45"/>
                    <a:pt x="17" y="37"/>
                  </a:cubicBezTo>
                  <a:cubicBezTo>
                    <a:pt x="16" y="28"/>
                    <a:pt x="22" y="21"/>
                    <a:pt x="26" y="14"/>
                  </a:cubicBezTo>
                  <a:close/>
                </a:path>
              </a:pathLst>
            </a:custGeom>
            <a:solidFill>
              <a:srgbClr val="F3DAB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 name="Freeform 891">
              <a:extLst>
                <a:ext uri="{FF2B5EF4-FFF2-40B4-BE49-F238E27FC236}">
                  <a16:creationId xmlns:a16="http://schemas.microsoft.com/office/drawing/2014/main" id="{0916DD78-33F3-4637-AE92-F679F4FD3345}"/>
                </a:ext>
              </a:extLst>
            </p:cNvPr>
            <p:cNvSpPr>
              <a:spLocks/>
            </p:cNvSpPr>
            <p:nvPr/>
          </p:nvSpPr>
          <p:spPr bwMode="auto">
            <a:xfrm>
              <a:off x="999" y="1538"/>
              <a:ext cx="26" cy="66"/>
            </a:xfrm>
            <a:custGeom>
              <a:avLst/>
              <a:gdLst>
                <a:gd name="T0" fmla="*/ 1 w 23"/>
                <a:gd name="T1" fmla="*/ 58 h 58"/>
                <a:gd name="T2" fmla="*/ 11 w 23"/>
                <a:gd name="T3" fmla="*/ 5 h 58"/>
                <a:gd name="T4" fmla="*/ 16 w 23"/>
                <a:gd name="T5" fmla="*/ 1 h 58"/>
                <a:gd name="T6" fmla="*/ 21 w 23"/>
                <a:gd name="T7" fmla="*/ 8 h 58"/>
                <a:gd name="T8" fmla="*/ 1 w 23"/>
                <a:gd name="T9" fmla="*/ 58 h 58"/>
              </a:gdLst>
              <a:ahLst/>
              <a:cxnLst>
                <a:cxn ang="0">
                  <a:pos x="T0" y="T1"/>
                </a:cxn>
                <a:cxn ang="0">
                  <a:pos x="T2" y="T3"/>
                </a:cxn>
                <a:cxn ang="0">
                  <a:pos x="T4" y="T5"/>
                </a:cxn>
                <a:cxn ang="0">
                  <a:pos x="T6" y="T7"/>
                </a:cxn>
                <a:cxn ang="0">
                  <a:pos x="T8" y="T9"/>
                </a:cxn>
              </a:cxnLst>
              <a:rect l="0" t="0" r="r" b="b"/>
              <a:pathLst>
                <a:path w="23" h="58">
                  <a:moveTo>
                    <a:pt x="1" y="58"/>
                  </a:moveTo>
                  <a:cubicBezTo>
                    <a:pt x="0" y="36"/>
                    <a:pt x="9" y="21"/>
                    <a:pt x="11" y="5"/>
                  </a:cubicBezTo>
                  <a:cubicBezTo>
                    <a:pt x="12" y="1"/>
                    <a:pt x="13" y="0"/>
                    <a:pt x="16" y="1"/>
                  </a:cubicBezTo>
                  <a:cubicBezTo>
                    <a:pt x="20" y="3"/>
                    <a:pt x="23" y="4"/>
                    <a:pt x="21" y="8"/>
                  </a:cubicBezTo>
                  <a:cubicBezTo>
                    <a:pt x="14" y="23"/>
                    <a:pt x="14" y="41"/>
                    <a:pt x="1" y="58"/>
                  </a:cubicBezTo>
                  <a:close/>
                </a:path>
              </a:pathLst>
            </a:custGeom>
            <a:solidFill>
              <a:srgbClr val="F2D4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 name="Freeform 892">
              <a:extLst>
                <a:ext uri="{FF2B5EF4-FFF2-40B4-BE49-F238E27FC236}">
                  <a16:creationId xmlns:a16="http://schemas.microsoft.com/office/drawing/2014/main" id="{049F5F69-B7E9-47AE-99B3-B7EC1C53589B}"/>
                </a:ext>
              </a:extLst>
            </p:cNvPr>
            <p:cNvSpPr>
              <a:spLocks/>
            </p:cNvSpPr>
            <p:nvPr/>
          </p:nvSpPr>
          <p:spPr bwMode="auto">
            <a:xfrm>
              <a:off x="1205" y="2608"/>
              <a:ext cx="26" cy="89"/>
            </a:xfrm>
            <a:custGeom>
              <a:avLst/>
              <a:gdLst>
                <a:gd name="T0" fmla="*/ 8 w 23"/>
                <a:gd name="T1" fmla="*/ 11 h 79"/>
                <a:gd name="T2" fmla="*/ 16 w 23"/>
                <a:gd name="T3" fmla="*/ 7 h 79"/>
                <a:gd name="T4" fmla="*/ 19 w 23"/>
                <a:gd name="T5" fmla="*/ 0 h 79"/>
                <a:gd name="T6" fmla="*/ 23 w 23"/>
                <a:gd name="T7" fmla="*/ 4 h 79"/>
                <a:gd name="T8" fmla="*/ 0 w 23"/>
                <a:gd name="T9" fmla="*/ 79 h 79"/>
                <a:gd name="T10" fmla="*/ 8 w 23"/>
                <a:gd name="T11" fmla="*/ 11 h 79"/>
              </a:gdLst>
              <a:ahLst/>
              <a:cxnLst>
                <a:cxn ang="0">
                  <a:pos x="T0" y="T1"/>
                </a:cxn>
                <a:cxn ang="0">
                  <a:pos x="T2" y="T3"/>
                </a:cxn>
                <a:cxn ang="0">
                  <a:pos x="T4" y="T5"/>
                </a:cxn>
                <a:cxn ang="0">
                  <a:pos x="T6" y="T7"/>
                </a:cxn>
                <a:cxn ang="0">
                  <a:pos x="T8" y="T9"/>
                </a:cxn>
                <a:cxn ang="0">
                  <a:pos x="T10" y="T11"/>
                </a:cxn>
              </a:cxnLst>
              <a:rect l="0" t="0" r="r" b="b"/>
              <a:pathLst>
                <a:path w="23" h="79">
                  <a:moveTo>
                    <a:pt x="8" y="11"/>
                  </a:moveTo>
                  <a:cubicBezTo>
                    <a:pt x="11" y="11"/>
                    <a:pt x="15" y="11"/>
                    <a:pt x="16" y="7"/>
                  </a:cubicBezTo>
                  <a:cubicBezTo>
                    <a:pt x="17" y="4"/>
                    <a:pt x="18" y="2"/>
                    <a:pt x="19" y="0"/>
                  </a:cubicBezTo>
                  <a:cubicBezTo>
                    <a:pt x="20" y="1"/>
                    <a:pt x="23" y="3"/>
                    <a:pt x="23" y="4"/>
                  </a:cubicBezTo>
                  <a:cubicBezTo>
                    <a:pt x="11" y="28"/>
                    <a:pt x="19" y="58"/>
                    <a:pt x="0" y="79"/>
                  </a:cubicBezTo>
                  <a:cubicBezTo>
                    <a:pt x="2" y="57"/>
                    <a:pt x="10" y="34"/>
                    <a:pt x="8" y="11"/>
                  </a:cubicBezTo>
                  <a:close/>
                </a:path>
              </a:pathLst>
            </a:custGeom>
            <a:solidFill>
              <a:srgbClr val="B389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 name="Freeform 893">
              <a:extLst>
                <a:ext uri="{FF2B5EF4-FFF2-40B4-BE49-F238E27FC236}">
                  <a16:creationId xmlns:a16="http://schemas.microsoft.com/office/drawing/2014/main" id="{D7A31428-6851-4C73-B185-69465BF828CC}"/>
                </a:ext>
              </a:extLst>
            </p:cNvPr>
            <p:cNvSpPr>
              <a:spLocks/>
            </p:cNvSpPr>
            <p:nvPr/>
          </p:nvSpPr>
          <p:spPr bwMode="auto">
            <a:xfrm>
              <a:off x="1890" y="2472"/>
              <a:ext cx="7" cy="40"/>
            </a:xfrm>
            <a:custGeom>
              <a:avLst/>
              <a:gdLst>
                <a:gd name="T0" fmla="*/ 6 w 6"/>
                <a:gd name="T1" fmla="*/ 0 h 36"/>
                <a:gd name="T2" fmla="*/ 6 w 6"/>
                <a:gd name="T3" fmla="*/ 36 h 36"/>
                <a:gd name="T4" fmla="*/ 6 w 6"/>
                <a:gd name="T5" fmla="*/ 0 h 36"/>
                <a:gd name="T6" fmla="*/ 6 w 6"/>
                <a:gd name="T7" fmla="*/ 0 h 36"/>
              </a:gdLst>
              <a:ahLst/>
              <a:cxnLst>
                <a:cxn ang="0">
                  <a:pos x="T0" y="T1"/>
                </a:cxn>
                <a:cxn ang="0">
                  <a:pos x="T2" y="T3"/>
                </a:cxn>
                <a:cxn ang="0">
                  <a:pos x="T4" y="T5"/>
                </a:cxn>
                <a:cxn ang="0">
                  <a:pos x="T6" y="T7"/>
                </a:cxn>
              </a:cxnLst>
              <a:rect l="0" t="0" r="r" b="b"/>
              <a:pathLst>
                <a:path w="6" h="36">
                  <a:moveTo>
                    <a:pt x="6" y="0"/>
                  </a:moveTo>
                  <a:cubicBezTo>
                    <a:pt x="6" y="12"/>
                    <a:pt x="6" y="24"/>
                    <a:pt x="6" y="36"/>
                  </a:cubicBezTo>
                  <a:cubicBezTo>
                    <a:pt x="3" y="24"/>
                    <a:pt x="0" y="12"/>
                    <a:pt x="6" y="0"/>
                  </a:cubicBezTo>
                  <a:cubicBezTo>
                    <a:pt x="6" y="0"/>
                    <a:pt x="6" y="0"/>
                    <a:pt x="6" y="0"/>
                  </a:cubicBezTo>
                  <a:close/>
                </a:path>
              </a:pathLst>
            </a:custGeom>
            <a:solidFill>
              <a:srgbClr val="F1D6B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 name="Freeform 894">
              <a:extLst>
                <a:ext uri="{FF2B5EF4-FFF2-40B4-BE49-F238E27FC236}">
                  <a16:creationId xmlns:a16="http://schemas.microsoft.com/office/drawing/2014/main" id="{6CFEA17B-763B-42D6-895A-EB6B6CAC3C86}"/>
                </a:ext>
              </a:extLst>
            </p:cNvPr>
            <p:cNvSpPr>
              <a:spLocks/>
            </p:cNvSpPr>
            <p:nvPr/>
          </p:nvSpPr>
          <p:spPr bwMode="auto">
            <a:xfrm>
              <a:off x="1278" y="977"/>
              <a:ext cx="22" cy="28"/>
            </a:xfrm>
            <a:custGeom>
              <a:avLst/>
              <a:gdLst>
                <a:gd name="T0" fmla="*/ 0 w 20"/>
                <a:gd name="T1" fmla="*/ 22 h 25"/>
                <a:gd name="T2" fmla="*/ 3 w 20"/>
                <a:gd name="T3" fmla="*/ 16 h 25"/>
                <a:gd name="T4" fmla="*/ 15 w 20"/>
                <a:gd name="T5" fmla="*/ 1 h 25"/>
                <a:gd name="T6" fmla="*/ 19 w 20"/>
                <a:gd name="T7" fmla="*/ 7 h 25"/>
                <a:gd name="T8" fmla="*/ 4 w 20"/>
                <a:gd name="T9" fmla="*/ 23 h 25"/>
                <a:gd name="T10" fmla="*/ 0 w 20"/>
                <a:gd name="T11" fmla="*/ 22 h 25"/>
              </a:gdLst>
              <a:ahLst/>
              <a:cxnLst>
                <a:cxn ang="0">
                  <a:pos x="T0" y="T1"/>
                </a:cxn>
                <a:cxn ang="0">
                  <a:pos x="T2" y="T3"/>
                </a:cxn>
                <a:cxn ang="0">
                  <a:pos x="T4" y="T5"/>
                </a:cxn>
                <a:cxn ang="0">
                  <a:pos x="T6" y="T7"/>
                </a:cxn>
                <a:cxn ang="0">
                  <a:pos x="T8" y="T9"/>
                </a:cxn>
                <a:cxn ang="0">
                  <a:pos x="T10" y="T11"/>
                </a:cxn>
              </a:cxnLst>
              <a:rect l="0" t="0" r="r" b="b"/>
              <a:pathLst>
                <a:path w="20" h="25">
                  <a:moveTo>
                    <a:pt x="0" y="22"/>
                  </a:moveTo>
                  <a:cubicBezTo>
                    <a:pt x="1" y="20"/>
                    <a:pt x="2" y="18"/>
                    <a:pt x="3" y="16"/>
                  </a:cubicBezTo>
                  <a:cubicBezTo>
                    <a:pt x="7" y="10"/>
                    <a:pt x="4" y="0"/>
                    <a:pt x="15" y="1"/>
                  </a:cubicBezTo>
                  <a:cubicBezTo>
                    <a:pt x="19" y="2"/>
                    <a:pt x="20" y="4"/>
                    <a:pt x="19" y="7"/>
                  </a:cubicBezTo>
                  <a:cubicBezTo>
                    <a:pt x="15" y="13"/>
                    <a:pt x="17" y="25"/>
                    <a:pt x="4" y="23"/>
                  </a:cubicBezTo>
                  <a:cubicBezTo>
                    <a:pt x="2" y="23"/>
                    <a:pt x="1" y="23"/>
                    <a:pt x="0" y="22"/>
                  </a:cubicBezTo>
                  <a:close/>
                </a:path>
              </a:pathLst>
            </a:custGeom>
            <a:solidFill>
              <a:srgbClr val="EFD2B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 name="Freeform 895">
              <a:extLst>
                <a:ext uri="{FF2B5EF4-FFF2-40B4-BE49-F238E27FC236}">
                  <a16:creationId xmlns:a16="http://schemas.microsoft.com/office/drawing/2014/main" id="{0ECB57CD-8176-4678-96C3-95BAB47EC85C}"/>
                </a:ext>
              </a:extLst>
            </p:cNvPr>
            <p:cNvSpPr>
              <a:spLocks/>
            </p:cNvSpPr>
            <p:nvPr/>
          </p:nvSpPr>
          <p:spPr bwMode="auto">
            <a:xfrm>
              <a:off x="1693" y="3697"/>
              <a:ext cx="132" cy="24"/>
            </a:xfrm>
            <a:custGeom>
              <a:avLst/>
              <a:gdLst>
                <a:gd name="T0" fmla="*/ 114 w 118"/>
                <a:gd name="T1" fmla="*/ 6 h 22"/>
                <a:gd name="T2" fmla="*/ 114 w 118"/>
                <a:gd name="T3" fmla="*/ 14 h 22"/>
                <a:gd name="T4" fmla="*/ 109 w 118"/>
                <a:gd name="T5" fmla="*/ 16 h 22"/>
                <a:gd name="T6" fmla="*/ 16 w 118"/>
                <a:gd name="T7" fmla="*/ 15 h 22"/>
                <a:gd name="T8" fmla="*/ 1 w 118"/>
                <a:gd name="T9" fmla="*/ 6 h 22"/>
                <a:gd name="T10" fmla="*/ 1 w 118"/>
                <a:gd name="T11" fmla="*/ 3 h 22"/>
                <a:gd name="T12" fmla="*/ 7 w 118"/>
                <a:gd name="T13" fmla="*/ 0 h 22"/>
                <a:gd name="T14" fmla="*/ 114 w 118"/>
                <a:gd name="T15" fmla="*/ 6 h 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8" h="22">
                  <a:moveTo>
                    <a:pt x="114" y="6"/>
                  </a:moveTo>
                  <a:cubicBezTo>
                    <a:pt x="118" y="8"/>
                    <a:pt x="114" y="11"/>
                    <a:pt x="114" y="14"/>
                  </a:cubicBezTo>
                  <a:cubicBezTo>
                    <a:pt x="112" y="15"/>
                    <a:pt x="110" y="17"/>
                    <a:pt x="109" y="16"/>
                  </a:cubicBezTo>
                  <a:cubicBezTo>
                    <a:pt x="78" y="8"/>
                    <a:pt x="46" y="22"/>
                    <a:pt x="16" y="15"/>
                  </a:cubicBezTo>
                  <a:cubicBezTo>
                    <a:pt x="11" y="14"/>
                    <a:pt x="8" y="7"/>
                    <a:pt x="1" y="6"/>
                  </a:cubicBezTo>
                  <a:cubicBezTo>
                    <a:pt x="1" y="6"/>
                    <a:pt x="0" y="4"/>
                    <a:pt x="1" y="3"/>
                  </a:cubicBezTo>
                  <a:cubicBezTo>
                    <a:pt x="2" y="0"/>
                    <a:pt x="4" y="0"/>
                    <a:pt x="7" y="0"/>
                  </a:cubicBezTo>
                  <a:cubicBezTo>
                    <a:pt x="43" y="6"/>
                    <a:pt x="78" y="3"/>
                    <a:pt x="114" y="6"/>
                  </a:cubicBezTo>
                  <a:close/>
                </a:path>
              </a:pathLst>
            </a:custGeom>
            <a:solidFill>
              <a:srgbClr val="3E9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 name="Freeform 896">
              <a:extLst>
                <a:ext uri="{FF2B5EF4-FFF2-40B4-BE49-F238E27FC236}">
                  <a16:creationId xmlns:a16="http://schemas.microsoft.com/office/drawing/2014/main" id="{91B7CF81-5EDE-4837-80E8-EC0B812BF035}"/>
                </a:ext>
              </a:extLst>
            </p:cNvPr>
            <p:cNvSpPr>
              <a:spLocks/>
            </p:cNvSpPr>
            <p:nvPr/>
          </p:nvSpPr>
          <p:spPr bwMode="auto">
            <a:xfrm>
              <a:off x="1626" y="3693"/>
              <a:ext cx="61" cy="25"/>
            </a:xfrm>
            <a:custGeom>
              <a:avLst/>
              <a:gdLst>
                <a:gd name="T0" fmla="*/ 22 w 54"/>
                <a:gd name="T1" fmla="*/ 21 h 22"/>
                <a:gd name="T2" fmla="*/ 12 w 54"/>
                <a:gd name="T3" fmla="*/ 21 h 22"/>
                <a:gd name="T4" fmla="*/ 3 w 54"/>
                <a:gd name="T5" fmla="*/ 13 h 22"/>
                <a:gd name="T6" fmla="*/ 15 w 54"/>
                <a:gd name="T7" fmla="*/ 3 h 22"/>
                <a:gd name="T8" fmla="*/ 38 w 54"/>
                <a:gd name="T9" fmla="*/ 4 h 22"/>
                <a:gd name="T10" fmla="*/ 51 w 54"/>
                <a:gd name="T11" fmla="*/ 9 h 22"/>
                <a:gd name="T12" fmla="*/ 42 w 54"/>
                <a:gd name="T13" fmla="*/ 19 h 22"/>
                <a:gd name="T14" fmla="*/ 22 w 54"/>
                <a:gd name="T15" fmla="*/ 21 h 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22">
                  <a:moveTo>
                    <a:pt x="22" y="21"/>
                  </a:moveTo>
                  <a:cubicBezTo>
                    <a:pt x="19" y="21"/>
                    <a:pt x="16" y="21"/>
                    <a:pt x="12" y="21"/>
                  </a:cubicBezTo>
                  <a:cubicBezTo>
                    <a:pt x="7" y="21"/>
                    <a:pt x="0" y="22"/>
                    <a:pt x="3" y="13"/>
                  </a:cubicBezTo>
                  <a:cubicBezTo>
                    <a:pt x="5" y="8"/>
                    <a:pt x="5" y="0"/>
                    <a:pt x="15" y="3"/>
                  </a:cubicBezTo>
                  <a:cubicBezTo>
                    <a:pt x="22" y="6"/>
                    <a:pt x="31" y="6"/>
                    <a:pt x="38" y="4"/>
                  </a:cubicBezTo>
                  <a:cubicBezTo>
                    <a:pt x="45" y="2"/>
                    <a:pt x="48" y="3"/>
                    <a:pt x="51" y="9"/>
                  </a:cubicBezTo>
                  <a:cubicBezTo>
                    <a:pt x="54" y="18"/>
                    <a:pt x="46" y="16"/>
                    <a:pt x="42" y="19"/>
                  </a:cubicBezTo>
                  <a:cubicBezTo>
                    <a:pt x="36" y="22"/>
                    <a:pt x="29" y="21"/>
                    <a:pt x="22" y="21"/>
                  </a:cubicBezTo>
                  <a:close/>
                </a:path>
              </a:pathLst>
            </a:custGeom>
            <a:solidFill>
              <a:srgbClr val="3E9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 name="Freeform 897">
              <a:extLst>
                <a:ext uri="{FF2B5EF4-FFF2-40B4-BE49-F238E27FC236}">
                  <a16:creationId xmlns:a16="http://schemas.microsoft.com/office/drawing/2014/main" id="{14FC0F8F-470E-4F48-93B5-22D18990618C}"/>
                </a:ext>
              </a:extLst>
            </p:cNvPr>
            <p:cNvSpPr>
              <a:spLocks/>
            </p:cNvSpPr>
            <p:nvPr/>
          </p:nvSpPr>
          <p:spPr bwMode="auto">
            <a:xfrm>
              <a:off x="1290" y="3795"/>
              <a:ext cx="47" cy="25"/>
            </a:xfrm>
            <a:custGeom>
              <a:avLst/>
              <a:gdLst>
                <a:gd name="T0" fmla="*/ 28 w 42"/>
                <a:gd name="T1" fmla="*/ 22 h 22"/>
                <a:gd name="T2" fmla="*/ 12 w 42"/>
                <a:gd name="T3" fmla="*/ 13 h 22"/>
                <a:gd name="T4" fmla="*/ 2 w 42"/>
                <a:gd name="T5" fmla="*/ 11 h 22"/>
                <a:gd name="T6" fmla="*/ 12 w 42"/>
                <a:gd name="T7" fmla="*/ 2 h 22"/>
                <a:gd name="T8" fmla="*/ 42 w 42"/>
                <a:gd name="T9" fmla="*/ 0 h 22"/>
                <a:gd name="T10" fmla="*/ 28 w 42"/>
                <a:gd name="T11" fmla="*/ 22 h 22"/>
              </a:gdLst>
              <a:ahLst/>
              <a:cxnLst>
                <a:cxn ang="0">
                  <a:pos x="T0" y="T1"/>
                </a:cxn>
                <a:cxn ang="0">
                  <a:pos x="T2" y="T3"/>
                </a:cxn>
                <a:cxn ang="0">
                  <a:pos x="T4" y="T5"/>
                </a:cxn>
                <a:cxn ang="0">
                  <a:pos x="T6" y="T7"/>
                </a:cxn>
                <a:cxn ang="0">
                  <a:pos x="T8" y="T9"/>
                </a:cxn>
                <a:cxn ang="0">
                  <a:pos x="T10" y="T11"/>
                </a:cxn>
              </a:cxnLst>
              <a:rect l="0" t="0" r="r" b="b"/>
              <a:pathLst>
                <a:path w="42" h="22">
                  <a:moveTo>
                    <a:pt x="28" y="22"/>
                  </a:moveTo>
                  <a:cubicBezTo>
                    <a:pt x="26" y="12"/>
                    <a:pt x="17" y="16"/>
                    <a:pt x="12" y="13"/>
                  </a:cubicBezTo>
                  <a:cubicBezTo>
                    <a:pt x="10" y="12"/>
                    <a:pt x="3" y="19"/>
                    <a:pt x="2" y="11"/>
                  </a:cubicBezTo>
                  <a:cubicBezTo>
                    <a:pt x="0" y="4"/>
                    <a:pt x="6" y="3"/>
                    <a:pt x="12" y="2"/>
                  </a:cubicBezTo>
                  <a:cubicBezTo>
                    <a:pt x="22" y="1"/>
                    <a:pt x="32" y="4"/>
                    <a:pt x="42" y="0"/>
                  </a:cubicBezTo>
                  <a:cubicBezTo>
                    <a:pt x="37" y="7"/>
                    <a:pt x="37" y="18"/>
                    <a:pt x="28" y="22"/>
                  </a:cubicBezTo>
                  <a:close/>
                </a:path>
              </a:pathLst>
            </a:custGeom>
            <a:solidFill>
              <a:srgbClr val="7EB6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 name="Freeform 898">
              <a:extLst>
                <a:ext uri="{FF2B5EF4-FFF2-40B4-BE49-F238E27FC236}">
                  <a16:creationId xmlns:a16="http://schemas.microsoft.com/office/drawing/2014/main" id="{6E299B19-81CE-4C4E-B5F5-569451847708}"/>
                </a:ext>
              </a:extLst>
            </p:cNvPr>
            <p:cNvSpPr>
              <a:spLocks/>
            </p:cNvSpPr>
            <p:nvPr/>
          </p:nvSpPr>
          <p:spPr bwMode="auto">
            <a:xfrm>
              <a:off x="391" y="3680"/>
              <a:ext cx="199" cy="36"/>
            </a:xfrm>
            <a:custGeom>
              <a:avLst/>
              <a:gdLst>
                <a:gd name="T0" fmla="*/ 0 w 177"/>
                <a:gd name="T1" fmla="*/ 17 h 32"/>
                <a:gd name="T2" fmla="*/ 4 w 177"/>
                <a:gd name="T3" fmla="*/ 5 h 32"/>
                <a:gd name="T4" fmla="*/ 9 w 177"/>
                <a:gd name="T5" fmla="*/ 0 h 32"/>
                <a:gd name="T6" fmla="*/ 54 w 177"/>
                <a:gd name="T7" fmla="*/ 10 h 32"/>
                <a:gd name="T8" fmla="*/ 68 w 177"/>
                <a:gd name="T9" fmla="*/ 2 h 32"/>
                <a:gd name="T10" fmla="*/ 78 w 177"/>
                <a:gd name="T11" fmla="*/ 11 h 32"/>
                <a:gd name="T12" fmla="*/ 125 w 177"/>
                <a:gd name="T13" fmla="*/ 12 h 32"/>
                <a:gd name="T14" fmla="*/ 156 w 177"/>
                <a:gd name="T15" fmla="*/ 8 h 32"/>
                <a:gd name="T16" fmla="*/ 173 w 177"/>
                <a:gd name="T17" fmla="*/ 8 h 32"/>
                <a:gd name="T18" fmla="*/ 175 w 177"/>
                <a:gd name="T19" fmla="*/ 17 h 32"/>
                <a:gd name="T20" fmla="*/ 169 w 177"/>
                <a:gd name="T21" fmla="*/ 19 h 32"/>
                <a:gd name="T22" fmla="*/ 140 w 177"/>
                <a:gd name="T23" fmla="*/ 25 h 32"/>
                <a:gd name="T24" fmla="*/ 108 w 177"/>
                <a:gd name="T25" fmla="*/ 29 h 32"/>
                <a:gd name="T26" fmla="*/ 80 w 177"/>
                <a:gd name="T27" fmla="*/ 32 h 32"/>
                <a:gd name="T28" fmla="*/ 0 w 177"/>
                <a:gd name="T29" fmla="*/ 17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77" h="32">
                  <a:moveTo>
                    <a:pt x="0" y="17"/>
                  </a:moveTo>
                  <a:cubicBezTo>
                    <a:pt x="9" y="16"/>
                    <a:pt x="13" y="13"/>
                    <a:pt x="4" y="5"/>
                  </a:cubicBezTo>
                  <a:cubicBezTo>
                    <a:pt x="6" y="3"/>
                    <a:pt x="7" y="2"/>
                    <a:pt x="9" y="0"/>
                  </a:cubicBezTo>
                  <a:cubicBezTo>
                    <a:pt x="21" y="15"/>
                    <a:pt x="40" y="4"/>
                    <a:pt x="54" y="10"/>
                  </a:cubicBezTo>
                  <a:cubicBezTo>
                    <a:pt x="64" y="14"/>
                    <a:pt x="64" y="6"/>
                    <a:pt x="68" y="2"/>
                  </a:cubicBezTo>
                  <a:cubicBezTo>
                    <a:pt x="75" y="1"/>
                    <a:pt x="65" y="16"/>
                    <a:pt x="78" y="11"/>
                  </a:cubicBezTo>
                  <a:cubicBezTo>
                    <a:pt x="93" y="4"/>
                    <a:pt x="109" y="10"/>
                    <a:pt x="125" y="12"/>
                  </a:cubicBezTo>
                  <a:cubicBezTo>
                    <a:pt x="135" y="14"/>
                    <a:pt x="147" y="14"/>
                    <a:pt x="156" y="8"/>
                  </a:cubicBezTo>
                  <a:cubicBezTo>
                    <a:pt x="163" y="2"/>
                    <a:pt x="167" y="9"/>
                    <a:pt x="173" y="8"/>
                  </a:cubicBezTo>
                  <a:cubicBezTo>
                    <a:pt x="177" y="8"/>
                    <a:pt x="176" y="14"/>
                    <a:pt x="175" y="17"/>
                  </a:cubicBezTo>
                  <a:cubicBezTo>
                    <a:pt x="174" y="20"/>
                    <a:pt x="171" y="21"/>
                    <a:pt x="169" y="19"/>
                  </a:cubicBezTo>
                  <a:cubicBezTo>
                    <a:pt x="157" y="12"/>
                    <a:pt x="150" y="15"/>
                    <a:pt x="140" y="25"/>
                  </a:cubicBezTo>
                  <a:cubicBezTo>
                    <a:pt x="136" y="29"/>
                    <a:pt x="120" y="30"/>
                    <a:pt x="108" y="29"/>
                  </a:cubicBezTo>
                  <a:cubicBezTo>
                    <a:pt x="98" y="27"/>
                    <a:pt x="89" y="28"/>
                    <a:pt x="80" y="32"/>
                  </a:cubicBezTo>
                  <a:cubicBezTo>
                    <a:pt x="53" y="25"/>
                    <a:pt x="24" y="32"/>
                    <a:pt x="0" y="17"/>
                  </a:cubicBezTo>
                  <a:close/>
                </a:path>
              </a:pathLst>
            </a:custGeom>
            <a:solidFill>
              <a:srgbClr val="54A1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 name="Freeform 899">
              <a:extLst>
                <a:ext uri="{FF2B5EF4-FFF2-40B4-BE49-F238E27FC236}">
                  <a16:creationId xmlns:a16="http://schemas.microsoft.com/office/drawing/2014/main" id="{171F73E0-808C-4B44-84F4-67E0E39B8E19}"/>
                </a:ext>
              </a:extLst>
            </p:cNvPr>
            <p:cNvSpPr>
              <a:spLocks/>
            </p:cNvSpPr>
            <p:nvPr/>
          </p:nvSpPr>
          <p:spPr bwMode="auto">
            <a:xfrm>
              <a:off x="1393" y="4017"/>
              <a:ext cx="43" cy="15"/>
            </a:xfrm>
            <a:custGeom>
              <a:avLst/>
              <a:gdLst>
                <a:gd name="T0" fmla="*/ 0 w 39"/>
                <a:gd name="T1" fmla="*/ 10 h 14"/>
                <a:gd name="T2" fmla="*/ 36 w 39"/>
                <a:gd name="T3" fmla="*/ 4 h 14"/>
                <a:gd name="T4" fmla="*/ 39 w 39"/>
                <a:gd name="T5" fmla="*/ 9 h 14"/>
                <a:gd name="T6" fmla="*/ 34 w 39"/>
                <a:gd name="T7" fmla="*/ 13 h 14"/>
                <a:gd name="T8" fmla="*/ 0 w 39"/>
                <a:gd name="T9" fmla="*/ 10 h 14"/>
              </a:gdLst>
              <a:ahLst/>
              <a:cxnLst>
                <a:cxn ang="0">
                  <a:pos x="T0" y="T1"/>
                </a:cxn>
                <a:cxn ang="0">
                  <a:pos x="T2" y="T3"/>
                </a:cxn>
                <a:cxn ang="0">
                  <a:pos x="T4" y="T5"/>
                </a:cxn>
                <a:cxn ang="0">
                  <a:pos x="T6" y="T7"/>
                </a:cxn>
                <a:cxn ang="0">
                  <a:pos x="T8" y="T9"/>
                </a:cxn>
              </a:cxnLst>
              <a:rect l="0" t="0" r="r" b="b"/>
              <a:pathLst>
                <a:path w="39" h="14">
                  <a:moveTo>
                    <a:pt x="0" y="10"/>
                  </a:moveTo>
                  <a:cubicBezTo>
                    <a:pt x="12" y="0"/>
                    <a:pt x="25" y="14"/>
                    <a:pt x="36" y="4"/>
                  </a:cubicBezTo>
                  <a:cubicBezTo>
                    <a:pt x="37" y="6"/>
                    <a:pt x="39" y="7"/>
                    <a:pt x="39" y="9"/>
                  </a:cubicBezTo>
                  <a:cubicBezTo>
                    <a:pt x="39" y="12"/>
                    <a:pt x="37" y="12"/>
                    <a:pt x="34" y="13"/>
                  </a:cubicBezTo>
                  <a:cubicBezTo>
                    <a:pt x="22" y="14"/>
                    <a:pt x="12" y="8"/>
                    <a:pt x="0" y="10"/>
                  </a:cubicBezTo>
                  <a:close/>
                </a:path>
              </a:pathLst>
            </a:custGeom>
            <a:solidFill>
              <a:srgbClr val="4090A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 name="Freeform 900">
              <a:extLst>
                <a:ext uri="{FF2B5EF4-FFF2-40B4-BE49-F238E27FC236}">
                  <a16:creationId xmlns:a16="http://schemas.microsoft.com/office/drawing/2014/main" id="{E90622A7-CCFC-4A8D-9042-B702E88088FF}"/>
                </a:ext>
              </a:extLst>
            </p:cNvPr>
            <p:cNvSpPr>
              <a:spLocks/>
            </p:cNvSpPr>
            <p:nvPr/>
          </p:nvSpPr>
          <p:spPr bwMode="auto">
            <a:xfrm>
              <a:off x="1966" y="4019"/>
              <a:ext cx="15" cy="12"/>
            </a:xfrm>
            <a:custGeom>
              <a:avLst/>
              <a:gdLst>
                <a:gd name="T0" fmla="*/ 7 w 14"/>
                <a:gd name="T1" fmla="*/ 11 h 11"/>
                <a:gd name="T2" fmla="*/ 1 w 14"/>
                <a:gd name="T3" fmla="*/ 5 h 11"/>
                <a:gd name="T4" fmla="*/ 8 w 14"/>
                <a:gd name="T5" fmla="*/ 1 h 11"/>
                <a:gd name="T6" fmla="*/ 13 w 14"/>
                <a:gd name="T7" fmla="*/ 5 h 11"/>
                <a:gd name="T8" fmla="*/ 7 w 14"/>
                <a:gd name="T9" fmla="*/ 11 h 11"/>
              </a:gdLst>
              <a:ahLst/>
              <a:cxnLst>
                <a:cxn ang="0">
                  <a:pos x="T0" y="T1"/>
                </a:cxn>
                <a:cxn ang="0">
                  <a:pos x="T2" y="T3"/>
                </a:cxn>
                <a:cxn ang="0">
                  <a:pos x="T4" y="T5"/>
                </a:cxn>
                <a:cxn ang="0">
                  <a:pos x="T6" y="T7"/>
                </a:cxn>
                <a:cxn ang="0">
                  <a:pos x="T8" y="T9"/>
                </a:cxn>
              </a:cxnLst>
              <a:rect l="0" t="0" r="r" b="b"/>
              <a:pathLst>
                <a:path w="14" h="11">
                  <a:moveTo>
                    <a:pt x="7" y="11"/>
                  </a:moveTo>
                  <a:cubicBezTo>
                    <a:pt x="4" y="11"/>
                    <a:pt x="0" y="10"/>
                    <a:pt x="1" y="5"/>
                  </a:cubicBezTo>
                  <a:cubicBezTo>
                    <a:pt x="1" y="2"/>
                    <a:pt x="4" y="0"/>
                    <a:pt x="8" y="1"/>
                  </a:cubicBezTo>
                  <a:cubicBezTo>
                    <a:pt x="10" y="1"/>
                    <a:pt x="13" y="3"/>
                    <a:pt x="13" y="5"/>
                  </a:cubicBezTo>
                  <a:cubicBezTo>
                    <a:pt x="14" y="10"/>
                    <a:pt x="11" y="11"/>
                    <a:pt x="7" y="11"/>
                  </a:cubicBezTo>
                  <a:close/>
                </a:path>
              </a:pathLst>
            </a:custGeom>
            <a:solidFill>
              <a:srgbClr val="3F9AA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 name="Freeform 901">
              <a:extLst>
                <a:ext uri="{FF2B5EF4-FFF2-40B4-BE49-F238E27FC236}">
                  <a16:creationId xmlns:a16="http://schemas.microsoft.com/office/drawing/2014/main" id="{6193D8CB-9ACF-4A46-BB52-F574E7577CFF}"/>
                </a:ext>
              </a:extLst>
            </p:cNvPr>
            <p:cNvSpPr>
              <a:spLocks/>
            </p:cNvSpPr>
            <p:nvPr/>
          </p:nvSpPr>
          <p:spPr bwMode="auto">
            <a:xfrm>
              <a:off x="568" y="3989"/>
              <a:ext cx="41" cy="28"/>
            </a:xfrm>
            <a:custGeom>
              <a:avLst/>
              <a:gdLst>
                <a:gd name="T0" fmla="*/ 37 w 37"/>
                <a:gd name="T1" fmla="*/ 14 h 25"/>
                <a:gd name="T2" fmla="*/ 0 w 37"/>
                <a:gd name="T3" fmla="*/ 9 h 25"/>
                <a:gd name="T4" fmla="*/ 37 w 37"/>
                <a:gd name="T5" fmla="*/ 14 h 25"/>
              </a:gdLst>
              <a:ahLst/>
              <a:cxnLst>
                <a:cxn ang="0">
                  <a:pos x="T0" y="T1"/>
                </a:cxn>
                <a:cxn ang="0">
                  <a:pos x="T2" y="T3"/>
                </a:cxn>
                <a:cxn ang="0">
                  <a:pos x="T4" y="T5"/>
                </a:cxn>
              </a:cxnLst>
              <a:rect l="0" t="0" r="r" b="b"/>
              <a:pathLst>
                <a:path w="37" h="25">
                  <a:moveTo>
                    <a:pt x="37" y="14"/>
                  </a:moveTo>
                  <a:cubicBezTo>
                    <a:pt x="24" y="21"/>
                    <a:pt x="11" y="25"/>
                    <a:pt x="0" y="9"/>
                  </a:cubicBezTo>
                  <a:cubicBezTo>
                    <a:pt x="14" y="0"/>
                    <a:pt x="25" y="15"/>
                    <a:pt x="37" y="14"/>
                  </a:cubicBezTo>
                  <a:close/>
                </a:path>
              </a:pathLst>
            </a:custGeom>
            <a:solidFill>
              <a:srgbClr val="52A1B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0" name="Freeform 902">
              <a:extLst>
                <a:ext uri="{FF2B5EF4-FFF2-40B4-BE49-F238E27FC236}">
                  <a16:creationId xmlns:a16="http://schemas.microsoft.com/office/drawing/2014/main" id="{2DE2B92A-091B-4A23-ADE6-02874079717D}"/>
                </a:ext>
              </a:extLst>
            </p:cNvPr>
            <p:cNvSpPr>
              <a:spLocks/>
            </p:cNvSpPr>
            <p:nvPr/>
          </p:nvSpPr>
          <p:spPr bwMode="auto">
            <a:xfrm>
              <a:off x="959" y="3181"/>
              <a:ext cx="42" cy="128"/>
            </a:xfrm>
            <a:custGeom>
              <a:avLst/>
              <a:gdLst>
                <a:gd name="T0" fmla="*/ 14 w 38"/>
                <a:gd name="T1" fmla="*/ 114 h 114"/>
                <a:gd name="T2" fmla="*/ 4 w 38"/>
                <a:gd name="T3" fmla="*/ 57 h 114"/>
                <a:gd name="T4" fmla="*/ 0 w 38"/>
                <a:gd name="T5" fmla="*/ 0 h 114"/>
                <a:gd name="T6" fmla="*/ 38 w 38"/>
                <a:gd name="T7" fmla="*/ 101 h 114"/>
                <a:gd name="T8" fmla="*/ 14 w 38"/>
                <a:gd name="T9" fmla="*/ 114 h 114"/>
              </a:gdLst>
              <a:ahLst/>
              <a:cxnLst>
                <a:cxn ang="0">
                  <a:pos x="T0" y="T1"/>
                </a:cxn>
                <a:cxn ang="0">
                  <a:pos x="T2" y="T3"/>
                </a:cxn>
                <a:cxn ang="0">
                  <a:pos x="T4" y="T5"/>
                </a:cxn>
                <a:cxn ang="0">
                  <a:pos x="T6" y="T7"/>
                </a:cxn>
                <a:cxn ang="0">
                  <a:pos x="T8" y="T9"/>
                </a:cxn>
              </a:cxnLst>
              <a:rect l="0" t="0" r="r" b="b"/>
              <a:pathLst>
                <a:path w="38" h="114">
                  <a:moveTo>
                    <a:pt x="14" y="114"/>
                  </a:moveTo>
                  <a:cubicBezTo>
                    <a:pt x="11" y="95"/>
                    <a:pt x="7" y="76"/>
                    <a:pt x="4" y="57"/>
                  </a:cubicBezTo>
                  <a:cubicBezTo>
                    <a:pt x="1" y="39"/>
                    <a:pt x="0" y="20"/>
                    <a:pt x="0" y="0"/>
                  </a:cubicBezTo>
                  <a:cubicBezTo>
                    <a:pt x="12" y="34"/>
                    <a:pt x="25" y="67"/>
                    <a:pt x="38" y="101"/>
                  </a:cubicBezTo>
                  <a:cubicBezTo>
                    <a:pt x="31" y="107"/>
                    <a:pt x="21" y="108"/>
                    <a:pt x="14" y="114"/>
                  </a:cubicBezTo>
                  <a:close/>
                </a:path>
              </a:pathLst>
            </a:custGeom>
            <a:solidFill>
              <a:srgbClr val="B6CFD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1" name="Freeform 903">
              <a:extLst>
                <a:ext uri="{FF2B5EF4-FFF2-40B4-BE49-F238E27FC236}">
                  <a16:creationId xmlns:a16="http://schemas.microsoft.com/office/drawing/2014/main" id="{919D0746-92A5-4944-AF19-16A3E622145B}"/>
                </a:ext>
              </a:extLst>
            </p:cNvPr>
            <p:cNvSpPr>
              <a:spLocks/>
            </p:cNvSpPr>
            <p:nvPr/>
          </p:nvSpPr>
          <p:spPr bwMode="auto">
            <a:xfrm>
              <a:off x="974" y="3288"/>
              <a:ext cx="42" cy="66"/>
            </a:xfrm>
            <a:custGeom>
              <a:avLst/>
              <a:gdLst>
                <a:gd name="T0" fmla="*/ 0 w 37"/>
                <a:gd name="T1" fmla="*/ 19 h 59"/>
                <a:gd name="T2" fmla="*/ 24 w 37"/>
                <a:gd name="T3" fmla="*/ 6 h 59"/>
                <a:gd name="T4" fmla="*/ 37 w 37"/>
                <a:gd name="T5" fmla="*/ 38 h 59"/>
                <a:gd name="T6" fmla="*/ 29 w 37"/>
                <a:gd name="T7" fmla="*/ 50 h 59"/>
                <a:gd name="T8" fmla="*/ 8 w 37"/>
                <a:gd name="T9" fmla="*/ 59 h 59"/>
                <a:gd name="T10" fmla="*/ 0 w 37"/>
                <a:gd name="T11" fmla="*/ 19 h 59"/>
              </a:gdLst>
              <a:ahLst/>
              <a:cxnLst>
                <a:cxn ang="0">
                  <a:pos x="T0" y="T1"/>
                </a:cxn>
                <a:cxn ang="0">
                  <a:pos x="T2" y="T3"/>
                </a:cxn>
                <a:cxn ang="0">
                  <a:pos x="T4" y="T5"/>
                </a:cxn>
                <a:cxn ang="0">
                  <a:pos x="T6" y="T7"/>
                </a:cxn>
                <a:cxn ang="0">
                  <a:pos x="T8" y="T9"/>
                </a:cxn>
                <a:cxn ang="0">
                  <a:pos x="T10" y="T11"/>
                </a:cxn>
              </a:cxnLst>
              <a:rect l="0" t="0" r="r" b="b"/>
              <a:pathLst>
                <a:path w="37" h="59">
                  <a:moveTo>
                    <a:pt x="0" y="19"/>
                  </a:moveTo>
                  <a:cubicBezTo>
                    <a:pt x="1" y="0"/>
                    <a:pt x="15" y="7"/>
                    <a:pt x="24" y="6"/>
                  </a:cubicBezTo>
                  <a:cubicBezTo>
                    <a:pt x="29" y="17"/>
                    <a:pt x="33" y="28"/>
                    <a:pt x="37" y="38"/>
                  </a:cubicBezTo>
                  <a:cubicBezTo>
                    <a:pt x="37" y="44"/>
                    <a:pt x="37" y="51"/>
                    <a:pt x="29" y="50"/>
                  </a:cubicBezTo>
                  <a:cubicBezTo>
                    <a:pt x="20" y="49"/>
                    <a:pt x="14" y="55"/>
                    <a:pt x="8" y="59"/>
                  </a:cubicBezTo>
                  <a:cubicBezTo>
                    <a:pt x="5" y="45"/>
                    <a:pt x="3" y="32"/>
                    <a:pt x="0" y="19"/>
                  </a:cubicBezTo>
                  <a:close/>
                </a:path>
              </a:pathLst>
            </a:custGeom>
            <a:solidFill>
              <a:srgbClr val="E3E9E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2" name="Freeform 904">
              <a:extLst>
                <a:ext uri="{FF2B5EF4-FFF2-40B4-BE49-F238E27FC236}">
                  <a16:creationId xmlns:a16="http://schemas.microsoft.com/office/drawing/2014/main" id="{AE5E9114-E043-4BB5-9E3A-152C382F9257}"/>
                </a:ext>
              </a:extLst>
            </p:cNvPr>
            <p:cNvSpPr>
              <a:spLocks/>
            </p:cNvSpPr>
            <p:nvPr/>
          </p:nvSpPr>
          <p:spPr bwMode="auto">
            <a:xfrm>
              <a:off x="1722" y="3868"/>
              <a:ext cx="18" cy="19"/>
            </a:xfrm>
            <a:custGeom>
              <a:avLst/>
              <a:gdLst>
                <a:gd name="T0" fmla="*/ 16 w 16"/>
                <a:gd name="T1" fmla="*/ 9 h 17"/>
                <a:gd name="T2" fmla="*/ 9 w 16"/>
                <a:gd name="T3" fmla="*/ 16 h 17"/>
                <a:gd name="T4" fmla="*/ 1 w 16"/>
                <a:gd name="T5" fmla="*/ 9 h 17"/>
                <a:gd name="T6" fmla="*/ 5 w 16"/>
                <a:gd name="T7" fmla="*/ 2 h 17"/>
                <a:gd name="T8" fmla="*/ 9 w 16"/>
                <a:gd name="T9" fmla="*/ 8 h 17"/>
                <a:gd name="T10" fmla="*/ 16 w 16"/>
                <a:gd name="T11" fmla="*/ 9 h 17"/>
              </a:gdLst>
              <a:ahLst/>
              <a:cxnLst>
                <a:cxn ang="0">
                  <a:pos x="T0" y="T1"/>
                </a:cxn>
                <a:cxn ang="0">
                  <a:pos x="T2" y="T3"/>
                </a:cxn>
                <a:cxn ang="0">
                  <a:pos x="T4" y="T5"/>
                </a:cxn>
                <a:cxn ang="0">
                  <a:pos x="T6" y="T7"/>
                </a:cxn>
                <a:cxn ang="0">
                  <a:pos x="T8" y="T9"/>
                </a:cxn>
                <a:cxn ang="0">
                  <a:pos x="T10" y="T11"/>
                </a:cxn>
              </a:cxnLst>
              <a:rect l="0" t="0" r="r" b="b"/>
              <a:pathLst>
                <a:path w="16" h="17">
                  <a:moveTo>
                    <a:pt x="16" y="9"/>
                  </a:moveTo>
                  <a:cubicBezTo>
                    <a:pt x="16" y="13"/>
                    <a:pt x="14" y="17"/>
                    <a:pt x="9" y="16"/>
                  </a:cubicBezTo>
                  <a:cubicBezTo>
                    <a:pt x="5" y="16"/>
                    <a:pt x="2" y="13"/>
                    <a:pt x="1" y="9"/>
                  </a:cubicBezTo>
                  <a:cubicBezTo>
                    <a:pt x="0" y="6"/>
                    <a:pt x="1" y="3"/>
                    <a:pt x="5" y="2"/>
                  </a:cubicBezTo>
                  <a:cubicBezTo>
                    <a:pt x="10" y="0"/>
                    <a:pt x="9" y="4"/>
                    <a:pt x="9" y="8"/>
                  </a:cubicBezTo>
                  <a:cubicBezTo>
                    <a:pt x="10" y="14"/>
                    <a:pt x="14" y="9"/>
                    <a:pt x="16" y="9"/>
                  </a:cubicBezTo>
                  <a:close/>
                </a:path>
              </a:pathLst>
            </a:custGeom>
            <a:solidFill>
              <a:srgbClr val="539EB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3" name="Freeform 905">
              <a:extLst>
                <a:ext uri="{FF2B5EF4-FFF2-40B4-BE49-F238E27FC236}">
                  <a16:creationId xmlns:a16="http://schemas.microsoft.com/office/drawing/2014/main" id="{D2693D19-064B-4881-8B0A-5DB46E7EE237}"/>
                </a:ext>
              </a:extLst>
            </p:cNvPr>
            <p:cNvSpPr>
              <a:spLocks/>
            </p:cNvSpPr>
            <p:nvPr/>
          </p:nvSpPr>
          <p:spPr bwMode="auto">
            <a:xfrm>
              <a:off x="845" y="3528"/>
              <a:ext cx="45" cy="20"/>
            </a:xfrm>
            <a:custGeom>
              <a:avLst/>
              <a:gdLst>
                <a:gd name="T0" fmla="*/ 40 w 40"/>
                <a:gd name="T1" fmla="*/ 12 h 18"/>
                <a:gd name="T2" fmla="*/ 0 w 40"/>
                <a:gd name="T3" fmla="*/ 8 h 18"/>
                <a:gd name="T4" fmla="*/ 20 w 40"/>
                <a:gd name="T5" fmla="*/ 4 h 18"/>
                <a:gd name="T6" fmla="*/ 40 w 40"/>
                <a:gd name="T7" fmla="*/ 12 h 18"/>
              </a:gdLst>
              <a:ahLst/>
              <a:cxnLst>
                <a:cxn ang="0">
                  <a:pos x="T0" y="T1"/>
                </a:cxn>
                <a:cxn ang="0">
                  <a:pos x="T2" y="T3"/>
                </a:cxn>
                <a:cxn ang="0">
                  <a:pos x="T4" y="T5"/>
                </a:cxn>
                <a:cxn ang="0">
                  <a:pos x="T6" y="T7"/>
                </a:cxn>
              </a:cxnLst>
              <a:rect l="0" t="0" r="r" b="b"/>
              <a:pathLst>
                <a:path w="40" h="18">
                  <a:moveTo>
                    <a:pt x="40" y="12"/>
                  </a:moveTo>
                  <a:cubicBezTo>
                    <a:pt x="24" y="18"/>
                    <a:pt x="24" y="18"/>
                    <a:pt x="0" y="8"/>
                  </a:cubicBezTo>
                  <a:cubicBezTo>
                    <a:pt x="7" y="3"/>
                    <a:pt x="13" y="0"/>
                    <a:pt x="20" y="4"/>
                  </a:cubicBezTo>
                  <a:cubicBezTo>
                    <a:pt x="25" y="12"/>
                    <a:pt x="35" y="4"/>
                    <a:pt x="40" y="12"/>
                  </a:cubicBezTo>
                  <a:close/>
                </a:path>
              </a:pathLst>
            </a:custGeom>
            <a:solidFill>
              <a:srgbClr val="529EB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4" name="Freeform 906">
              <a:extLst>
                <a:ext uri="{FF2B5EF4-FFF2-40B4-BE49-F238E27FC236}">
                  <a16:creationId xmlns:a16="http://schemas.microsoft.com/office/drawing/2014/main" id="{60867E9B-68B9-49E0-9115-E54BFDF3F5E5}"/>
                </a:ext>
              </a:extLst>
            </p:cNvPr>
            <p:cNvSpPr>
              <a:spLocks/>
            </p:cNvSpPr>
            <p:nvPr/>
          </p:nvSpPr>
          <p:spPr bwMode="auto">
            <a:xfrm>
              <a:off x="495" y="3518"/>
              <a:ext cx="34" cy="23"/>
            </a:xfrm>
            <a:custGeom>
              <a:avLst/>
              <a:gdLst>
                <a:gd name="T0" fmla="*/ 0 w 31"/>
                <a:gd name="T1" fmla="*/ 17 h 21"/>
                <a:gd name="T2" fmla="*/ 25 w 31"/>
                <a:gd name="T3" fmla="*/ 4 h 21"/>
                <a:gd name="T4" fmla="*/ 29 w 31"/>
                <a:gd name="T5" fmla="*/ 11 h 21"/>
                <a:gd name="T6" fmla="*/ 0 w 31"/>
                <a:gd name="T7" fmla="*/ 17 h 21"/>
              </a:gdLst>
              <a:ahLst/>
              <a:cxnLst>
                <a:cxn ang="0">
                  <a:pos x="T0" y="T1"/>
                </a:cxn>
                <a:cxn ang="0">
                  <a:pos x="T2" y="T3"/>
                </a:cxn>
                <a:cxn ang="0">
                  <a:pos x="T4" y="T5"/>
                </a:cxn>
                <a:cxn ang="0">
                  <a:pos x="T6" y="T7"/>
                </a:cxn>
              </a:cxnLst>
              <a:rect l="0" t="0" r="r" b="b"/>
              <a:pathLst>
                <a:path w="31" h="21">
                  <a:moveTo>
                    <a:pt x="0" y="17"/>
                  </a:moveTo>
                  <a:cubicBezTo>
                    <a:pt x="5" y="6"/>
                    <a:pt x="13" y="0"/>
                    <a:pt x="25" y="4"/>
                  </a:cubicBezTo>
                  <a:cubicBezTo>
                    <a:pt x="29" y="5"/>
                    <a:pt x="31" y="10"/>
                    <a:pt x="29" y="11"/>
                  </a:cubicBezTo>
                  <a:cubicBezTo>
                    <a:pt x="21" y="18"/>
                    <a:pt x="11" y="21"/>
                    <a:pt x="0" y="17"/>
                  </a:cubicBezTo>
                  <a:close/>
                </a:path>
              </a:pathLst>
            </a:custGeom>
            <a:solidFill>
              <a:srgbClr val="83BB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5" name="Freeform 907">
              <a:extLst>
                <a:ext uri="{FF2B5EF4-FFF2-40B4-BE49-F238E27FC236}">
                  <a16:creationId xmlns:a16="http://schemas.microsoft.com/office/drawing/2014/main" id="{85508618-744E-4A40-8030-255C30DD4D0D}"/>
                </a:ext>
              </a:extLst>
            </p:cNvPr>
            <p:cNvSpPr>
              <a:spLocks/>
            </p:cNvSpPr>
            <p:nvPr/>
          </p:nvSpPr>
          <p:spPr bwMode="auto">
            <a:xfrm>
              <a:off x="990" y="848"/>
              <a:ext cx="65" cy="104"/>
            </a:xfrm>
            <a:custGeom>
              <a:avLst/>
              <a:gdLst>
                <a:gd name="T0" fmla="*/ 0 w 58"/>
                <a:gd name="T1" fmla="*/ 0 h 93"/>
                <a:gd name="T2" fmla="*/ 55 w 58"/>
                <a:gd name="T3" fmla="*/ 81 h 93"/>
                <a:gd name="T4" fmla="*/ 53 w 58"/>
                <a:gd name="T5" fmla="*/ 91 h 93"/>
                <a:gd name="T6" fmla="*/ 46 w 58"/>
                <a:gd name="T7" fmla="*/ 86 h 93"/>
                <a:gd name="T8" fmla="*/ 0 w 58"/>
                <a:gd name="T9" fmla="*/ 0 h 93"/>
              </a:gdLst>
              <a:ahLst/>
              <a:cxnLst>
                <a:cxn ang="0">
                  <a:pos x="T0" y="T1"/>
                </a:cxn>
                <a:cxn ang="0">
                  <a:pos x="T2" y="T3"/>
                </a:cxn>
                <a:cxn ang="0">
                  <a:pos x="T4" y="T5"/>
                </a:cxn>
                <a:cxn ang="0">
                  <a:pos x="T6" y="T7"/>
                </a:cxn>
                <a:cxn ang="0">
                  <a:pos x="T8" y="T9"/>
                </a:cxn>
              </a:cxnLst>
              <a:rect l="0" t="0" r="r" b="b"/>
              <a:pathLst>
                <a:path w="58" h="93">
                  <a:moveTo>
                    <a:pt x="0" y="0"/>
                  </a:moveTo>
                  <a:cubicBezTo>
                    <a:pt x="25" y="23"/>
                    <a:pt x="37" y="54"/>
                    <a:pt x="55" y="81"/>
                  </a:cubicBezTo>
                  <a:cubicBezTo>
                    <a:pt x="58" y="85"/>
                    <a:pt x="56" y="89"/>
                    <a:pt x="53" y="91"/>
                  </a:cubicBezTo>
                  <a:cubicBezTo>
                    <a:pt x="49" y="93"/>
                    <a:pt x="48" y="89"/>
                    <a:pt x="46" y="86"/>
                  </a:cubicBezTo>
                  <a:cubicBezTo>
                    <a:pt x="31" y="57"/>
                    <a:pt x="16" y="28"/>
                    <a:pt x="0" y="0"/>
                  </a:cubicBezTo>
                  <a:close/>
                </a:path>
              </a:pathLst>
            </a:custGeom>
            <a:solidFill>
              <a:srgbClr val="E8D4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6" name="Freeform 908">
              <a:extLst>
                <a:ext uri="{FF2B5EF4-FFF2-40B4-BE49-F238E27FC236}">
                  <a16:creationId xmlns:a16="http://schemas.microsoft.com/office/drawing/2014/main" id="{2D568059-536C-4836-970E-7C4AE78B678B}"/>
                </a:ext>
              </a:extLst>
            </p:cNvPr>
            <p:cNvSpPr>
              <a:spLocks/>
            </p:cNvSpPr>
            <p:nvPr/>
          </p:nvSpPr>
          <p:spPr bwMode="auto">
            <a:xfrm>
              <a:off x="1013" y="944"/>
              <a:ext cx="31" cy="32"/>
            </a:xfrm>
            <a:custGeom>
              <a:avLst/>
              <a:gdLst>
                <a:gd name="T0" fmla="*/ 16 w 28"/>
                <a:gd name="T1" fmla="*/ 28 h 28"/>
                <a:gd name="T2" fmla="*/ 0 w 28"/>
                <a:gd name="T3" fmla="*/ 0 h 28"/>
                <a:gd name="T4" fmla="*/ 16 w 28"/>
                <a:gd name="T5" fmla="*/ 28 h 28"/>
              </a:gdLst>
              <a:ahLst/>
              <a:cxnLst>
                <a:cxn ang="0">
                  <a:pos x="T0" y="T1"/>
                </a:cxn>
                <a:cxn ang="0">
                  <a:pos x="T2" y="T3"/>
                </a:cxn>
                <a:cxn ang="0">
                  <a:pos x="T4" y="T5"/>
                </a:cxn>
              </a:cxnLst>
              <a:rect l="0" t="0" r="r" b="b"/>
              <a:pathLst>
                <a:path w="28" h="28">
                  <a:moveTo>
                    <a:pt x="16" y="28"/>
                  </a:moveTo>
                  <a:cubicBezTo>
                    <a:pt x="10" y="18"/>
                    <a:pt x="5" y="9"/>
                    <a:pt x="0" y="0"/>
                  </a:cubicBezTo>
                  <a:cubicBezTo>
                    <a:pt x="27" y="8"/>
                    <a:pt x="28" y="11"/>
                    <a:pt x="16" y="28"/>
                  </a:cubicBezTo>
                  <a:close/>
                </a:path>
              </a:pathLst>
            </a:custGeom>
            <a:solidFill>
              <a:srgbClr val="DFCC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7" name="Freeform 909">
              <a:extLst>
                <a:ext uri="{FF2B5EF4-FFF2-40B4-BE49-F238E27FC236}">
                  <a16:creationId xmlns:a16="http://schemas.microsoft.com/office/drawing/2014/main" id="{4F6761BF-DF16-46F7-AEB9-9B6F45D5760B}"/>
                </a:ext>
              </a:extLst>
            </p:cNvPr>
            <p:cNvSpPr>
              <a:spLocks/>
            </p:cNvSpPr>
            <p:nvPr/>
          </p:nvSpPr>
          <p:spPr bwMode="auto">
            <a:xfrm>
              <a:off x="989" y="882"/>
              <a:ext cx="40" cy="54"/>
            </a:xfrm>
            <a:custGeom>
              <a:avLst/>
              <a:gdLst>
                <a:gd name="T0" fmla="*/ 4 w 36"/>
                <a:gd name="T1" fmla="*/ 0 h 48"/>
                <a:gd name="T2" fmla="*/ 36 w 36"/>
                <a:gd name="T3" fmla="*/ 48 h 48"/>
                <a:gd name="T4" fmla="*/ 0 w 36"/>
                <a:gd name="T5" fmla="*/ 2 h 48"/>
                <a:gd name="T6" fmla="*/ 4 w 36"/>
                <a:gd name="T7" fmla="*/ 0 h 48"/>
              </a:gdLst>
              <a:ahLst/>
              <a:cxnLst>
                <a:cxn ang="0">
                  <a:pos x="T0" y="T1"/>
                </a:cxn>
                <a:cxn ang="0">
                  <a:pos x="T2" y="T3"/>
                </a:cxn>
                <a:cxn ang="0">
                  <a:pos x="T4" y="T5"/>
                </a:cxn>
                <a:cxn ang="0">
                  <a:pos x="T6" y="T7"/>
                </a:cxn>
              </a:cxnLst>
              <a:rect l="0" t="0" r="r" b="b"/>
              <a:pathLst>
                <a:path w="36" h="48">
                  <a:moveTo>
                    <a:pt x="4" y="0"/>
                  </a:moveTo>
                  <a:cubicBezTo>
                    <a:pt x="14" y="16"/>
                    <a:pt x="25" y="32"/>
                    <a:pt x="36" y="48"/>
                  </a:cubicBezTo>
                  <a:cubicBezTo>
                    <a:pt x="20" y="36"/>
                    <a:pt x="11" y="19"/>
                    <a:pt x="0" y="2"/>
                  </a:cubicBezTo>
                  <a:cubicBezTo>
                    <a:pt x="1" y="2"/>
                    <a:pt x="2" y="1"/>
                    <a:pt x="4" y="0"/>
                  </a:cubicBezTo>
                  <a:close/>
                </a:path>
              </a:pathLst>
            </a:custGeom>
            <a:solidFill>
              <a:srgbClr val="CDBCA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8" name="Freeform 910">
              <a:extLst>
                <a:ext uri="{FF2B5EF4-FFF2-40B4-BE49-F238E27FC236}">
                  <a16:creationId xmlns:a16="http://schemas.microsoft.com/office/drawing/2014/main" id="{6473F9D0-EA27-4375-80BA-E692B95499EA}"/>
                </a:ext>
              </a:extLst>
            </p:cNvPr>
            <p:cNvSpPr>
              <a:spLocks/>
            </p:cNvSpPr>
            <p:nvPr/>
          </p:nvSpPr>
          <p:spPr bwMode="auto">
            <a:xfrm>
              <a:off x="1273" y="1085"/>
              <a:ext cx="53" cy="91"/>
            </a:xfrm>
            <a:custGeom>
              <a:avLst/>
              <a:gdLst>
                <a:gd name="T0" fmla="*/ 35 w 47"/>
                <a:gd name="T1" fmla="*/ 80 h 81"/>
                <a:gd name="T2" fmla="*/ 31 w 47"/>
                <a:gd name="T3" fmla="*/ 79 h 81"/>
                <a:gd name="T4" fmla="*/ 15 w 47"/>
                <a:gd name="T5" fmla="*/ 0 h 81"/>
                <a:gd name="T6" fmla="*/ 16 w 47"/>
                <a:gd name="T7" fmla="*/ 17 h 81"/>
                <a:gd name="T8" fmla="*/ 21 w 47"/>
                <a:gd name="T9" fmla="*/ 55 h 81"/>
                <a:gd name="T10" fmla="*/ 37 w 47"/>
                <a:gd name="T11" fmla="*/ 63 h 81"/>
                <a:gd name="T12" fmla="*/ 43 w 47"/>
                <a:gd name="T13" fmla="*/ 71 h 81"/>
                <a:gd name="T14" fmla="*/ 47 w 47"/>
                <a:gd name="T15" fmla="*/ 75 h 81"/>
                <a:gd name="T16" fmla="*/ 35 w 47"/>
                <a:gd name="T17" fmla="*/ 8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7" h="81">
                  <a:moveTo>
                    <a:pt x="35" y="80"/>
                  </a:moveTo>
                  <a:cubicBezTo>
                    <a:pt x="34" y="80"/>
                    <a:pt x="32" y="79"/>
                    <a:pt x="31" y="79"/>
                  </a:cubicBezTo>
                  <a:cubicBezTo>
                    <a:pt x="4" y="58"/>
                    <a:pt x="0" y="37"/>
                    <a:pt x="15" y="0"/>
                  </a:cubicBezTo>
                  <a:cubicBezTo>
                    <a:pt x="25" y="5"/>
                    <a:pt x="18" y="11"/>
                    <a:pt x="16" y="17"/>
                  </a:cubicBezTo>
                  <a:cubicBezTo>
                    <a:pt x="13" y="30"/>
                    <a:pt x="16" y="43"/>
                    <a:pt x="21" y="55"/>
                  </a:cubicBezTo>
                  <a:cubicBezTo>
                    <a:pt x="24" y="64"/>
                    <a:pt x="24" y="63"/>
                    <a:pt x="37" y="63"/>
                  </a:cubicBezTo>
                  <a:cubicBezTo>
                    <a:pt x="40" y="63"/>
                    <a:pt x="36" y="72"/>
                    <a:pt x="43" y="71"/>
                  </a:cubicBezTo>
                  <a:cubicBezTo>
                    <a:pt x="45" y="71"/>
                    <a:pt x="47" y="72"/>
                    <a:pt x="47" y="75"/>
                  </a:cubicBezTo>
                  <a:cubicBezTo>
                    <a:pt x="44" y="79"/>
                    <a:pt x="40" y="81"/>
                    <a:pt x="35" y="80"/>
                  </a:cubicBezTo>
                  <a:close/>
                </a:path>
              </a:pathLst>
            </a:custGeom>
            <a:solidFill>
              <a:srgbClr val="3021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9" name="Freeform 911">
              <a:extLst>
                <a:ext uri="{FF2B5EF4-FFF2-40B4-BE49-F238E27FC236}">
                  <a16:creationId xmlns:a16="http://schemas.microsoft.com/office/drawing/2014/main" id="{E44371CA-2400-4437-9BBC-09AFB90848E5}"/>
                </a:ext>
              </a:extLst>
            </p:cNvPr>
            <p:cNvSpPr>
              <a:spLocks/>
            </p:cNvSpPr>
            <p:nvPr/>
          </p:nvSpPr>
          <p:spPr bwMode="auto">
            <a:xfrm>
              <a:off x="1331" y="1096"/>
              <a:ext cx="36" cy="71"/>
            </a:xfrm>
            <a:custGeom>
              <a:avLst/>
              <a:gdLst>
                <a:gd name="T0" fmla="*/ 12 w 32"/>
                <a:gd name="T1" fmla="*/ 57 h 63"/>
                <a:gd name="T2" fmla="*/ 8 w 32"/>
                <a:gd name="T3" fmla="*/ 60 h 63"/>
                <a:gd name="T4" fmla="*/ 0 w 32"/>
                <a:gd name="T5" fmla="*/ 57 h 63"/>
                <a:gd name="T6" fmla="*/ 4 w 32"/>
                <a:gd name="T7" fmla="*/ 53 h 63"/>
                <a:gd name="T8" fmla="*/ 17 w 32"/>
                <a:gd name="T9" fmla="*/ 30 h 63"/>
                <a:gd name="T10" fmla="*/ 29 w 32"/>
                <a:gd name="T11" fmla="*/ 0 h 63"/>
                <a:gd name="T12" fmla="*/ 12 w 32"/>
                <a:gd name="T13" fmla="*/ 57 h 63"/>
              </a:gdLst>
              <a:ahLst/>
              <a:cxnLst>
                <a:cxn ang="0">
                  <a:pos x="T0" y="T1"/>
                </a:cxn>
                <a:cxn ang="0">
                  <a:pos x="T2" y="T3"/>
                </a:cxn>
                <a:cxn ang="0">
                  <a:pos x="T4" y="T5"/>
                </a:cxn>
                <a:cxn ang="0">
                  <a:pos x="T6" y="T7"/>
                </a:cxn>
                <a:cxn ang="0">
                  <a:pos x="T8" y="T9"/>
                </a:cxn>
                <a:cxn ang="0">
                  <a:pos x="T10" y="T11"/>
                </a:cxn>
                <a:cxn ang="0">
                  <a:pos x="T12" y="T13"/>
                </a:cxn>
              </a:cxnLst>
              <a:rect l="0" t="0" r="r" b="b"/>
              <a:pathLst>
                <a:path w="32" h="63">
                  <a:moveTo>
                    <a:pt x="12" y="57"/>
                  </a:moveTo>
                  <a:cubicBezTo>
                    <a:pt x="10" y="58"/>
                    <a:pt x="9" y="59"/>
                    <a:pt x="8" y="60"/>
                  </a:cubicBezTo>
                  <a:cubicBezTo>
                    <a:pt x="4" y="61"/>
                    <a:pt x="0" y="63"/>
                    <a:pt x="0" y="57"/>
                  </a:cubicBezTo>
                  <a:cubicBezTo>
                    <a:pt x="1" y="56"/>
                    <a:pt x="3" y="55"/>
                    <a:pt x="4" y="53"/>
                  </a:cubicBezTo>
                  <a:cubicBezTo>
                    <a:pt x="13" y="48"/>
                    <a:pt x="15" y="39"/>
                    <a:pt x="17" y="30"/>
                  </a:cubicBezTo>
                  <a:cubicBezTo>
                    <a:pt x="19" y="19"/>
                    <a:pt x="18" y="7"/>
                    <a:pt x="29" y="0"/>
                  </a:cubicBezTo>
                  <a:cubicBezTo>
                    <a:pt x="24" y="19"/>
                    <a:pt x="32" y="42"/>
                    <a:pt x="12" y="57"/>
                  </a:cubicBezTo>
                  <a:close/>
                </a:path>
              </a:pathLst>
            </a:custGeom>
            <a:solidFill>
              <a:srgbClr val="3121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0" name="Freeform 912">
              <a:extLst>
                <a:ext uri="{FF2B5EF4-FFF2-40B4-BE49-F238E27FC236}">
                  <a16:creationId xmlns:a16="http://schemas.microsoft.com/office/drawing/2014/main" id="{5C911402-9FD0-4F5F-86AB-2237585D5698}"/>
                </a:ext>
              </a:extLst>
            </p:cNvPr>
            <p:cNvSpPr>
              <a:spLocks/>
            </p:cNvSpPr>
            <p:nvPr/>
          </p:nvSpPr>
          <p:spPr bwMode="auto">
            <a:xfrm>
              <a:off x="1094" y="857"/>
              <a:ext cx="32" cy="43"/>
            </a:xfrm>
            <a:custGeom>
              <a:avLst/>
              <a:gdLst>
                <a:gd name="T0" fmla="*/ 19 w 29"/>
                <a:gd name="T1" fmla="*/ 14 h 39"/>
                <a:gd name="T2" fmla="*/ 23 w 29"/>
                <a:gd name="T3" fmla="*/ 39 h 39"/>
                <a:gd name="T4" fmla="*/ 0 w 29"/>
                <a:gd name="T5" fmla="*/ 1 h 39"/>
                <a:gd name="T6" fmla="*/ 1 w 29"/>
                <a:gd name="T7" fmla="*/ 0 h 39"/>
                <a:gd name="T8" fmla="*/ 19 w 29"/>
                <a:gd name="T9" fmla="*/ 14 h 39"/>
                <a:gd name="T10" fmla="*/ 19 w 29"/>
                <a:gd name="T11" fmla="*/ 14 h 39"/>
              </a:gdLst>
              <a:ahLst/>
              <a:cxnLst>
                <a:cxn ang="0">
                  <a:pos x="T0" y="T1"/>
                </a:cxn>
                <a:cxn ang="0">
                  <a:pos x="T2" y="T3"/>
                </a:cxn>
                <a:cxn ang="0">
                  <a:pos x="T4" y="T5"/>
                </a:cxn>
                <a:cxn ang="0">
                  <a:pos x="T6" y="T7"/>
                </a:cxn>
                <a:cxn ang="0">
                  <a:pos x="T8" y="T9"/>
                </a:cxn>
                <a:cxn ang="0">
                  <a:pos x="T10" y="T11"/>
                </a:cxn>
              </a:cxnLst>
              <a:rect l="0" t="0" r="r" b="b"/>
              <a:pathLst>
                <a:path w="29" h="39">
                  <a:moveTo>
                    <a:pt x="19" y="14"/>
                  </a:moveTo>
                  <a:cubicBezTo>
                    <a:pt x="16" y="23"/>
                    <a:pt x="29" y="28"/>
                    <a:pt x="23" y="39"/>
                  </a:cubicBezTo>
                  <a:cubicBezTo>
                    <a:pt x="15" y="26"/>
                    <a:pt x="7" y="13"/>
                    <a:pt x="0" y="1"/>
                  </a:cubicBezTo>
                  <a:cubicBezTo>
                    <a:pt x="0" y="1"/>
                    <a:pt x="1" y="0"/>
                    <a:pt x="1" y="0"/>
                  </a:cubicBezTo>
                  <a:cubicBezTo>
                    <a:pt x="7" y="4"/>
                    <a:pt x="13" y="9"/>
                    <a:pt x="19" y="14"/>
                  </a:cubicBezTo>
                  <a:cubicBezTo>
                    <a:pt x="19" y="14"/>
                    <a:pt x="19" y="14"/>
                    <a:pt x="19" y="14"/>
                  </a:cubicBezTo>
                  <a:close/>
                </a:path>
              </a:pathLst>
            </a:custGeom>
            <a:solidFill>
              <a:srgbClr val="EBDD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1" name="Freeform 913">
              <a:extLst>
                <a:ext uri="{FF2B5EF4-FFF2-40B4-BE49-F238E27FC236}">
                  <a16:creationId xmlns:a16="http://schemas.microsoft.com/office/drawing/2014/main" id="{09C447E2-1944-4104-BD9C-62FD63895B25}"/>
                </a:ext>
              </a:extLst>
            </p:cNvPr>
            <p:cNvSpPr>
              <a:spLocks/>
            </p:cNvSpPr>
            <p:nvPr/>
          </p:nvSpPr>
          <p:spPr bwMode="auto">
            <a:xfrm>
              <a:off x="1308" y="1169"/>
              <a:ext cx="24" cy="21"/>
            </a:xfrm>
            <a:custGeom>
              <a:avLst/>
              <a:gdLst>
                <a:gd name="T0" fmla="*/ 4 w 21"/>
                <a:gd name="T1" fmla="*/ 5 h 19"/>
                <a:gd name="T2" fmla="*/ 16 w 21"/>
                <a:gd name="T3" fmla="*/ 0 h 19"/>
                <a:gd name="T4" fmla="*/ 11 w 21"/>
                <a:gd name="T5" fmla="*/ 17 h 19"/>
                <a:gd name="T6" fmla="*/ 4 w 21"/>
                <a:gd name="T7" fmla="*/ 5 h 19"/>
              </a:gdLst>
              <a:ahLst/>
              <a:cxnLst>
                <a:cxn ang="0">
                  <a:pos x="T0" y="T1"/>
                </a:cxn>
                <a:cxn ang="0">
                  <a:pos x="T2" y="T3"/>
                </a:cxn>
                <a:cxn ang="0">
                  <a:pos x="T4" y="T5"/>
                </a:cxn>
                <a:cxn ang="0">
                  <a:pos x="T6" y="T7"/>
                </a:cxn>
              </a:cxnLst>
              <a:rect l="0" t="0" r="r" b="b"/>
              <a:pathLst>
                <a:path w="21" h="19">
                  <a:moveTo>
                    <a:pt x="4" y="5"/>
                  </a:moveTo>
                  <a:cubicBezTo>
                    <a:pt x="8" y="3"/>
                    <a:pt x="12" y="2"/>
                    <a:pt x="16" y="0"/>
                  </a:cubicBezTo>
                  <a:cubicBezTo>
                    <a:pt x="21" y="8"/>
                    <a:pt x="19" y="15"/>
                    <a:pt x="11" y="17"/>
                  </a:cubicBezTo>
                  <a:cubicBezTo>
                    <a:pt x="0" y="19"/>
                    <a:pt x="7" y="9"/>
                    <a:pt x="4" y="5"/>
                  </a:cubicBezTo>
                  <a:close/>
                </a:path>
              </a:pathLst>
            </a:custGeom>
            <a:solidFill>
              <a:srgbClr val="E9D5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2" name="Freeform 914">
              <a:extLst>
                <a:ext uri="{FF2B5EF4-FFF2-40B4-BE49-F238E27FC236}">
                  <a16:creationId xmlns:a16="http://schemas.microsoft.com/office/drawing/2014/main" id="{872113BF-1332-41DD-A10E-93FCBD3CE3D0}"/>
                </a:ext>
              </a:extLst>
            </p:cNvPr>
            <p:cNvSpPr>
              <a:spLocks/>
            </p:cNvSpPr>
            <p:nvPr/>
          </p:nvSpPr>
          <p:spPr bwMode="auto">
            <a:xfrm>
              <a:off x="1924" y="937"/>
              <a:ext cx="25" cy="46"/>
            </a:xfrm>
            <a:custGeom>
              <a:avLst/>
              <a:gdLst>
                <a:gd name="T0" fmla="*/ 2 w 22"/>
                <a:gd name="T1" fmla="*/ 41 h 41"/>
                <a:gd name="T2" fmla="*/ 22 w 22"/>
                <a:gd name="T3" fmla="*/ 0 h 41"/>
                <a:gd name="T4" fmla="*/ 2 w 22"/>
                <a:gd name="T5" fmla="*/ 41 h 41"/>
              </a:gdLst>
              <a:ahLst/>
              <a:cxnLst>
                <a:cxn ang="0">
                  <a:pos x="T0" y="T1"/>
                </a:cxn>
                <a:cxn ang="0">
                  <a:pos x="T2" y="T3"/>
                </a:cxn>
                <a:cxn ang="0">
                  <a:pos x="T4" y="T5"/>
                </a:cxn>
              </a:cxnLst>
              <a:rect l="0" t="0" r="r" b="b"/>
              <a:pathLst>
                <a:path w="22" h="41">
                  <a:moveTo>
                    <a:pt x="2" y="41"/>
                  </a:moveTo>
                  <a:cubicBezTo>
                    <a:pt x="0" y="24"/>
                    <a:pt x="6" y="9"/>
                    <a:pt x="22" y="0"/>
                  </a:cubicBezTo>
                  <a:cubicBezTo>
                    <a:pt x="15" y="14"/>
                    <a:pt x="8" y="28"/>
                    <a:pt x="2" y="41"/>
                  </a:cubicBezTo>
                  <a:close/>
                </a:path>
              </a:pathLst>
            </a:custGeom>
            <a:solidFill>
              <a:srgbClr val="89624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3" name="Freeform 915">
              <a:extLst>
                <a:ext uri="{FF2B5EF4-FFF2-40B4-BE49-F238E27FC236}">
                  <a16:creationId xmlns:a16="http://schemas.microsoft.com/office/drawing/2014/main" id="{81EBBBDB-0162-40BA-9353-7C4193E0AE9E}"/>
                </a:ext>
              </a:extLst>
            </p:cNvPr>
            <p:cNvSpPr>
              <a:spLocks/>
            </p:cNvSpPr>
            <p:nvPr/>
          </p:nvSpPr>
          <p:spPr bwMode="auto">
            <a:xfrm>
              <a:off x="1951" y="872"/>
              <a:ext cx="28" cy="59"/>
            </a:xfrm>
            <a:custGeom>
              <a:avLst/>
              <a:gdLst>
                <a:gd name="T0" fmla="*/ 20 w 25"/>
                <a:gd name="T1" fmla="*/ 0 h 52"/>
                <a:gd name="T2" fmla="*/ 25 w 25"/>
                <a:gd name="T3" fmla="*/ 0 h 52"/>
                <a:gd name="T4" fmla="*/ 5 w 25"/>
                <a:gd name="T5" fmla="*/ 52 h 52"/>
                <a:gd name="T6" fmla="*/ 0 w 25"/>
                <a:gd name="T7" fmla="*/ 50 h 52"/>
                <a:gd name="T8" fmla="*/ 20 w 25"/>
                <a:gd name="T9" fmla="*/ 0 h 52"/>
              </a:gdLst>
              <a:ahLst/>
              <a:cxnLst>
                <a:cxn ang="0">
                  <a:pos x="T0" y="T1"/>
                </a:cxn>
                <a:cxn ang="0">
                  <a:pos x="T2" y="T3"/>
                </a:cxn>
                <a:cxn ang="0">
                  <a:pos x="T4" y="T5"/>
                </a:cxn>
                <a:cxn ang="0">
                  <a:pos x="T6" y="T7"/>
                </a:cxn>
                <a:cxn ang="0">
                  <a:pos x="T8" y="T9"/>
                </a:cxn>
              </a:cxnLst>
              <a:rect l="0" t="0" r="r" b="b"/>
              <a:pathLst>
                <a:path w="25" h="52">
                  <a:moveTo>
                    <a:pt x="20" y="0"/>
                  </a:moveTo>
                  <a:cubicBezTo>
                    <a:pt x="22" y="0"/>
                    <a:pt x="23" y="0"/>
                    <a:pt x="25" y="0"/>
                  </a:cubicBezTo>
                  <a:cubicBezTo>
                    <a:pt x="18" y="18"/>
                    <a:pt x="11" y="35"/>
                    <a:pt x="5" y="52"/>
                  </a:cubicBezTo>
                  <a:cubicBezTo>
                    <a:pt x="3" y="51"/>
                    <a:pt x="2" y="51"/>
                    <a:pt x="0" y="50"/>
                  </a:cubicBezTo>
                  <a:cubicBezTo>
                    <a:pt x="5" y="33"/>
                    <a:pt x="11" y="16"/>
                    <a:pt x="20" y="0"/>
                  </a:cubicBezTo>
                  <a:close/>
                </a:path>
              </a:pathLst>
            </a:custGeom>
            <a:solidFill>
              <a:srgbClr val="7759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4" name="Freeform 916">
              <a:extLst>
                <a:ext uri="{FF2B5EF4-FFF2-40B4-BE49-F238E27FC236}">
                  <a16:creationId xmlns:a16="http://schemas.microsoft.com/office/drawing/2014/main" id="{019D9D85-4D0D-4C3E-AD7B-5E39A41BA225}"/>
                </a:ext>
              </a:extLst>
            </p:cNvPr>
            <p:cNvSpPr>
              <a:spLocks/>
            </p:cNvSpPr>
            <p:nvPr/>
          </p:nvSpPr>
          <p:spPr bwMode="auto">
            <a:xfrm>
              <a:off x="1976" y="818"/>
              <a:ext cx="27" cy="50"/>
            </a:xfrm>
            <a:custGeom>
              <a:avLst/>
              <a:gdLst>
                <a:gd name="T0" fmla="*/ 5 w 24"/>
                <a:gd name="T1" fmla="*/ 44 h 44"/>
                <a:gd name="T2" fmla="*/ 6 w 24"/>
                <a:gd name="T3" fmla="*/ 31 h 44"/>
                <a:gd name="T4" fmla="*/ 24 w 24"/>
                <a:gd name="T5" fmla="*/ 0 h 44"/>
                <a:gd name="T6" fmla="*/ 5 w 24"/>
                <a:gd name="T7" fmla="*/ 44 h 44"/>
              </a:gdLst>
              <a:ahLst/>
              <a:cxnLst>
                <a:cxn ang="0">
                  <a:pos x="T0" y="T1"/>
                </a:cxn>
                <a:cxn ang="0">
                  <a:pos x="T2" y="T3"/>
                </a:cxn>
                <a:cxn ang="0">
                  <a:pos x="T4" y="T5"/>
                </a:cxn>
                <a:cxn ang="0">
                  <a:pos x="T6" y="T7"/>
                </a:cxn>
              </a:cxnLst>
              <a:rect l="0" t="0" r="r" b="b"/>
              <a:pathLst>
                <a:path w="24" h="44">
                  <a:moveTo>
                    <a:pt x="5" y="44"/>
                  </a:moveTo>
                  <a:cubicBezTo>
                    <a:pt x="0" y="39"/>
                    <a:pt x="6" y="35"/>
                    <a:pt x="6" y="31"/>
                  </a:cubicBezTo>
                  <a:cubicBezTo>
                    <a:pt x="10" y="21"/>
                    <a:pt x="13" y="11"/>
                    <a:pt x="24" y="0"/>
                  </a:cubicBezTo>
                  <a:cubicBezTo>
                    <a:pt x="21" y="19"/>
                    <a:pt x="10" y="30"/>
                    <a:pt x="5" y="44"/>
                  </a:cubicBezTo>
                  <a:close/>
                </a:path>
              </a:pathLst>
            </a:custGeom>
            <a:solidFill>
              <a:srgbClr val="7759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5" name="Freeform 917">
              <a:extLst>
                <a:ext uri="{FF2B5EF4-FFF2-40B4-BE49-F238E27FC236}">
                  <a16:creationId xmlns:a16="http://schemas.microsoft.com/office/drawing/2014/main" id="{6E4DEBAD-F66C-4089-AF26-ABE04A23270C}"/>
                </a:ext>
              </a:extLst>
            </p:cNvPr>
            <p:cNvSpPr>
              <a:spLocks/>
            </p:cNvSpPr>
            <p:nvPr/>
          </p:nvSpPr>
          <p:spPr bwMode="auto">
            <a:xfrm>
              <a:off x="1638" y="1116"/>
              <a:ext cx="16" cy="56"/>
            </a:xfrm>
            <a:custGeom>
              <a:avLst/>
              <a:gdLst>
                <a:gd name="T0" fmla="*/ 0 w 15"/>
                <a:gd name="T1" fmla="*/ 0 h 50"/>
                <a:gd name="T2" fmla="*/ 15 w 15"/>
                <a:gd name="T3" fmla="*/ 50 h 50"/>
                <a:gd name="T4" fmla="*/ 0 w 15"/>
                <a:gd name="T5" fmla="*/ 0 h 50"/>
              </a:gdLst>
              <a:ahLst/>
              <a:cxnLst>
                <a:cxn ang="0">
                  <a:pos x="T0" y="T1"/>
                </a:cxn>
                <a:cxn ang="0">
                  <a:pos x="T2" y="T3"/>
                </a:cxn>
                <a:cxn ang="0">
                  <a:pos x="T4" y="T5"/>
                </a:cxn>
              </a:cxnLst>
              <a:rect l="0" t="0" r="r" b="b"/>
              <a:pathLst>
                <a:path w="15" h="50">
                  <a:moveTo>
                    <a:pt x="0" y="0"/>
                  </a:moveTo>
                  <a:cubicBezTo>
                    <a:pt x="12" y="15"/>
                    <a:pt x="11" y="33"/>
                    <a:pt x="15" y="50"/>
                  </a:cubicBezTo>
                  <a:cubicBezTo>
                    <a:pt x="0" y="36"/>
                    <a:pt x="1" y="18"/>
                    <a:pt x="0" y="0"/>
                  </a:cubicBezTo>
                  <a:close/>
                </a:path>
              </a:pathLst>
            </a:custGeom>
            <a:solidFill>
              <a:srgbClr val="CEB2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6" name="Freeform 918">
              <a:extLst>
                <a:ext uri="{FF2B5EF4-FFF2-40B4-BE49-F238E27FC236}">
                  <a16:creationId xmlns:a16="http://schemas.microsoft.com/office/drawing/2014/main" id="{D37ACACA-4B47-4698-911D-AD8F279F0333}"/>
                </a:ext>
              </a:extLst>
            </p:cNvPr>
            <p:cNvSpPr>
              <a:spLocks/>
            </p:cNvSpPr>
            <p:nvPr/>
          </p:nvSpPr>
          <p:spPr bwMode="auto">
            <a:xfrm>
              <a:off x="1321" y="2949"/>
              <a:ext cx="49" cy="30"/>
            </a:xfrm>
            <a:custGeom>
              <a:avLst/>
              <a:gdLst>
                <a:gd name="T0" fmla="*/ 44 w 44"/>
                <a:gd name="T1" fmla="*/ 9 h 26"/>
                <a:gd name="T2" fmla="*/ 0 w 44"/>
                <a:gd name="T3" fmla="*/ 11 h 26"/>
                <a:gd name="T4" fmla="*/ 44 w 44"/>
                <a:gd name="T5" fmla="*/ 9 h 26"/>
              </a:gdLst>
              <a:ahLst/>
              <a:cxnLst>
                <a:cxn ang="0">
                  <a:pos x="T0" y="T1"/>
                </a:cxn>
                <a:cxn ang="0">
                  <a:pos x="T2" y="T3"/>
                </a:cxn>
                <a:cxn ang="0">
                  <a:pos x="T4" y="T5"/>
                </a:cxn>
              </a:cxnLst>
              <a:rect l="0" t="0" r="r" b="b"/>
              <a:pathLst>
                <a:path w="44" h="26">
                  <a:moveTo>
                    <a:pt x="44" y="9"/>
                  </a:moveTo>
                  <a:cubicBezTo>
                    <a:pt x="28" y="26"/>
                    <a:pt x="14" y="13"/>
                    <a:pt x="0" y="11"/>
                  </a:cubicBezTo>
                  <a:cubicBezTo>
                    <a:pt x="14" y="0"/>
                    <a:pt x="28" y="2"/>
                    <a:pt x="44" y="9"/>
                  </a:cubicBezTo>
                  <a:close/>
                </a:path>
              </a:pathLst>
            </a:custGeom>
            <a:solidFill>
              <a:srgbClr val="3E96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7" name="Freeform 919">
              <a:extLst>
                <a:ext uri="{FF2B5EF4-FFF2-40B4-BE49-F238E27FC236}">
                  <a16:creationId xmlns:a16="http://schemas.microsoft.com/office/drawing/2014/main" id="{8E0E1C6F-C89A-4A1E-9F66-4D22C7331AD7}"/>
                </a:ext>
              </a:extLst>
            </p:cNvPr>
            <p:cNvSpPr>
              <a:spLocks/>
            </p:cNvSpPr>
            <p:nvPr/>
          </p:nvSpPr>
          <p:spPr bwMode="auto">
            <a:xfrm>
              <a:off x="1461" y="1407"/>
              <a:ext cx="37" cy="24"/>
            </a:xfrm>
            <a:custGeom>
              <a:avLst/>
              <a:gdLst>
                <a:gd name="T0" fmla="*/ 0 w 33"/>
                <a:gd name="T1" fmla="*/ 21 h 21"/>
                <a:gd name="T2" fmla="*/ 33 w 33"/>
                <a:gd name="T3" fmla="*/ 0 h 21"/>
                <a:gd name="T4" fmla="*/ 0 w 33"/>
                <a:gd name="T5" fmla="*/ 21 h 21"/>
              </a:gdLst>
              <a:ahLst/>
              <a:cxnLst>
                <a:cxn ang="0">
                  <a:pos x="T0" y="T1"/>
                </a:cxn>
                <a:cxn ang="0">
                  <a:pos x="T2" y="T3"/>
                </a:cxn>
                <a:cxn ang="0">
                  <a:pos x="T4" y="T5"/>
                </a:cxn>
              </a:cxnLst>
              <a:rect l="0" t="0" r="r" b="b"/>
              <a:pathLst>
                <a:path w="33" h="21">
                  <a:moveTo>
                    <a:pt x="0" y="21"/>
                  </a:moveTo>
                  <a:cubicBezTo>
                    <a:pt x="10" y="9"/>
                    <a:pt x="23" y="15"/>
                    <a:pt x="33" y="0"/>
                  </a:cubicBezTo>
                  <a:cubicBezTo>
                    <a:pt x="29" y="19"/>
                    <a:pt x="29" y="19"/>
                    <a:pt x="0" y="21"/>
                  </a:cubicBezTo>
                  <a:close/>
                </a:path>
              </a:pathLst>
            </a:custGeom>
            <a:solidFill>
              <a:srgbClr val="2522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pic>
        <p:nvPicPr>
          <p:cNvPr id="928" name="图片 1" descr="e7d195523061f1c0c2b73831c94a3edc981f60e396d3e182073EE1468018468A7F192AE5E5CD515B6C3125F8AF6E4EE646174E8CF0B46FD19828DCE8CDA3B3A044A74F0E769C5FA8CB87AB6FC303C8BA3785FAC64AF542478695B0984F536809C3F1707B1C3268FC7520299D04CFE85DEB91723432B78EC91A49EF06019607DE5BEC6629765AAD53314DC233652B24F7">
            <a:extLst>
              <a:ext uri="{FF2B5EF4-FFF2-40B4-BE49-F238E27FC236}">
                <a16:creationId xmlns:a16="http://schemas.microsoft.com/office/drawing/2014/main" id="{AA1B7C8A-B011-433C-B2B6-13B5E77ED229}"/>
              </a:ext>
            </a:extLst>
          </p:cNvPr>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40080" y="4177863"/>
            <a:ext cx="3546730" cy="3546730"/>
          </a:xfrm>
          <a:prstGeom prst="rect">
            <a:avLst/>
          </a:prstGeom>
        </p:spPr>
      </p:pic>
      <p:sp>
        <p:nvSpPr>
          <p:cNvPr id="929" name="文本框 2" descr="e7d195523061f1c0c2b73831c94a3edc981f60e396d3e182073EE1468018468A7F192AE5E5CD515B6C3125F8AF6E4EE646174E8CF0B46FD19828DCE8CDA3B3A044A74F0E769C5FA8CB87AB6FC303C8BA3785FAC64AF542478695B0984F536809C3F1707B1C3268FC7520299D04CFE85DEB91723432B78EC91A49EF06019607DE5BEC6629765AAD53314DC233652B24F7">
            <a:extLst>
              <a:ext uri="{FF2B5EF4-FFF2-40B4-BE49-F238E27FC236}">
                <a16:creationId xmlns:a16="http://schemas.microsoft.com/office/drawing/2014/main" id="{2FCF7446-1200-4750-ADE4-EC6F94DDA4C7}"/>
              </a:ext>
            </a:extLst>
          </p:cNvPr>
          <p:cNvSpPr txBox="1"/>
          <p:nvPr/>
        </p:nvSpPr>
        <p:spPr>
          <a:xfrm rot="151519">
            <a:off x="420664" y="5641456"/>
            <a:ext cx="1818126" cy="923330"/>
          </a:xfrm>
          <a:prstGeom prst="rect">
            <a:avLst/>
          </a:prstGeom>
          <a:noFill/>
        </p:spPr>
        <p:txBody>
          <a:bodyPr wrap="none" rtlCol="0">
            <a:spAutoFit/>
          </a:bodyPr>
          <a:lstStyle/>
          <a:p>
            <a:r>
              <a:rPr lang="en-US" altLang="zh-CN" sz="5400" b="1">
                <a:solidFill>
                  <a:srgbClr val="08688C"/>
                </a:solidFill>
                <a:latin typeface="Times New Roman" panose="02020603050405020304" pitchFamily="18" charset="0"/>
                <a:ea typeface="汉仪跳跳体简" panose="00020600040101010101" pitchFamily="18" charset="-122"/>
                <a:cs typeface="Times New Roman" panose="02020603050405020304" pitchFamily="18" charset="0"/>
              </a:rPr>
              <a:t>Gợi ý</a:t>
            </a:r>
            <a:endParaRPr lang="zh-CN" altLang="en-US" sz="5400" b="1" dirty="0">
              <a:solidFill>
                <a:srgbClr val="08688C"/>
              </a:solidFill>
              <a:latin typeface="Times New Roman" panose="02020603050405020304" pitchFamily="18" charset="0"/>
              <a:ea typeface="汉仪跳跳体简" panose="00020600040101010101" pitchFamily="18" charset="-122"/>
              <a:cs typeface="Times New Roman" panose="02020603050405020304" pitchFamily="18" charset="0"/>
            </a:endParaRPr>
          </a:p>
        </p:txBody>
      </p:sp>
      <p:sp>
        <p:nvSpPr>
          <p:cNvPr id="8" name="Rounded Rectangle 7"/>
          <p:cNvSpPr/>
          <p:nvPr/>
        </p:nvSpPr>
        <p:spPr>
          <a:xfrm>
            <a:off x="4715905" y="782975"/>
            <a:ext cx="7149868" cy="715089"/>
          </a:xfrm>
          <a:prstGeom prst="roundRect">
            <a:avLst/>
          </a:prstGeom>
          <a:solidFill>
            <a:srgbClr val="086789"/>
          </a:solidFill>
          <a:ln>
            <a:solidFill>
              <a:srgbClr val="CEDADA"/>
            </a:solidFill>
          </a:ln>
        </p:spPr>
        <p:txBody>
          <a:bodyPr wrap="square">
            <a:spAutoFit/>
          </a:bodyPr>
          <a:lstStyle/>
          <a:p>
            <a:pPr algn="ctr"/>
            <a:r>
              <a:rPr lang="vi-VN" sz="3600" b="1">
                <a:solidFill>
                  <a:schemeClr val="bg1"/>
                </a:solidFill>
                <a:latin typeface="+mj-lt"/>
              </a:rPr>
              <a:t>Không tham của người khác</a:t>
            </a:r>
          </a:p>
        </p:txBody>
      </p:sp>
      <p:sp>
        <p:nvSpPr>
          <p:cNvPr id="932" name="Rectangle 931"/>
          <p:cNvSpPr/>
          <p:nvPr/>
        </p:nvSpPr>
        <p:spPr>
          <a:xfrm>
            <a:off x="4671103" y="2730149"/>
            <a:ext cx="3557031" cy="646331"/>
          </a:xfrm>
          <a:prstGeom prst="rect">
            <a:avLst/>
          </a:prstGeom>
          <a:solidFill>
            <a:srgbClr val="086789"/>
          </a:solidFill>
          <a:ln>
            <a:solidFill>
              <a:srgbClr val="CEDADA"/>
            </a:solidFill>
          </a:ln>
        </p:spPr>
        <p:txBody>
          <a:bodyPr wrap="square">
            <a:spAutoFit/>
          </a:bodyPr>
          <a:lstStyle/>
          <a:p>
            <a:pPr algn="ctr"/>
            <a:r>
              <a:rPr lang="en-US" sz="3600" b="1">
                <a:solidFill>
                  <a:schemeClr val="bg1"/>
                </a:solidFill>
                <a:latin typeface="Times New Roman" panose="02020603050405020304" pitchFamily="18" charset="0"/>
                <a:cs typeface="Times New Roman" panose="02020603050405020304" pitchFamily="18" charset="0"/>
              </a:rPr>
              <a:t>chàng tiều phu</a:t>
            </a:r>
          </a:p>
        </p:txBody>
      </p:sp>
    </p:spTree>
    <p:extLst>
      <p:ext uri="{BB962C8B-B14F-4D97-AF65-F5344CB8AC3E}">
        <p14:creationId xmlns:p14="http://schemas.microsoft.com/office/powerpoint/2010/main" val="2932252176"/>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600">
        <p14:ferris dir="l"/>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nodeType="afterEffect">
                                  <p:stCondLst>
                                    <p:cond delay="0"/>
                                  </p:stCondLst>
                                  <p:iterate type="wd">
                                    <p:tmPct val="10000"/>
                                  </p:iterate>
                                  <p:childTnLst>
                                    <p:set>
                                      <p:cBhvr>
                                        <p:cTn id="6" dur="1" fill="hold">
                                          <p:stCondLst>
                                            <p:cond delay="0"/>
                                          </p:stCondLst>
                                        </p:cTn>
                                        <p:tgtEl>
                                          <p:spTgt spid="928"/>
                                        </p:tgtEl>
                                        <p:attrNameLst>
                                          <p:attrName>style.visibility</p:attrName>
                                        </p:attrNameLst>
                                      </p:cBhvr>
                                      <p:to>
                                        <p:strVal val="visible"/>
                                      </p:to>
                                    </p:set>
                                    <p:animEffect transition="in" filter="wipe(down)">
                                      <p:cBhvr>
                                        <p:cTn id="7" dur="500"/>
                                        <p:tgtEl>
                                          <p:spTgt spid="928"/>
                                        </p:tgtEl>
                                      </p:cBhvr>
                                    </p:animEffect>
                                  </p:childTnLst>
                                </p:cTn>
                              </p:par>
                            </p:childTnLst>
                          </p:cTn>
                        </p:par>
                        <p:par>
                          <p:cTn id="8" fill="hold">
                            <p:stCondLst>
                              <p:cond delay="500"/>
                            </p:stCondLst>
                            <p:childTnLst>
                              <p:par>
                                <p:cTn id="9" presetID="53" presetClass="entr" presetSubtype="16" fill="hold" grpId="0" nodeType="afterEffect">
                                  <p:stCondLst>
                                    <p:cond delay="0"/>
                                  </p:stCondLst>
                                  <p:iterate type="wd">
                                    <p:tmPct val="10000"/>
                                  </p:iterate>
                                  <p:childTnLst>
                                    <p:set>
                                      <p:cBhvr>
                                        <p:cTn id="10" dur="1" fill="hold">
                                          <p:stCondLst>
                                            <p:cond delay="0"/>
                                          </p:stCondLst>
                                        </p:cTn>
                                        <p:tgtEl>
                                          <p:spTgt spid="929"/>
                                        </p:tgtEl>
                                        <p:attrNameLst>
                                          <p:attrName>style.visibility</p:attrName>
                                        </p:attrNameLst>
                                      </p:cBhvr>
                                      <p:to>
                                        <p:strVal val="visible"/>
                                      </p:to>
                                    </p:set>
                                    <p:anim calcmode="lin" valueType="num">
                                      <p:cBhvr>
                                        <p:cTn id="11" dur="500" fill="hold"/>
                                        <p:tgtEl>
                                          <p:spTgt spid="929"/>
                                        </p:tgtEl>
                                        <p:attrNameLst>
                                          <p:attrName>ppt_w</p:attrName>
                                        </p:attrNameLst>
                                      </p:cBhvr>
                                      <p:tavLst>
                                        <p:tav tm="0">
                                          <p:val>
                                            <p:fltVal val="0"/>
                                          </p:val>
                                        </p:tav>
                                        <p:tav tm="100000">
                                          <p:val>
                                            <p:strVal val="#ppt_w"/>
                                          </p:val>
                                        </p:tav>
                                      </p:tavLst>
                                    </p:anim>
                                    <p:anim calcmode="lin" valueType="num">
                                      <p:cBhvr>
                                        <p:cTn id="12" dur="500" fill="hold"/>
                                        <p:tgtEl>
                                          <p:spTgt spid="929"/>
                                        </p:tgtEl>
                                        <p:attrNameLst>
                                          <p:attrName>ppt_h</p:attrName>
                                        </p:attrNameLst>
                                      </p:cBhvr>
                                      <p:tavLst>
                                        <p:tav tm="0">
                                          <p:val>
                                            <p:fltVal val="0"/>
                                          </p:val>
                                        </p:tav>
                                        <p:tav tm="100000">
                                          <p:val>
                                            <p:strVal val="#ppt_h"/>
                                          </p:val>
                                        </p:tav>
                                      </p:tavLst>
                                    </p:anim>
                                    <p:animEffect transition="in" filter="fade">
                                      <p:cBhvr>
                                        <p:cTn id="13" dur="500"/>
                                        <p:tgtEl>
                                          <p:spTgt spid="929"/>
                                        </p:tgtEl>
                                      </p:cBhvr>
                                    </p:animEffect>
                                  </p:childTnLst>
                                </p:cTn>
                              </p:par>
                            </p:childTnLst>
                          </p:cTn>
                        </p:par>
                        <p:par>
                          <p:cTn id="14" fill="hold">
                            <p:stCondLst>
                              <p:cond delay="1050"/>
                            </p:stCondLst>
                            <p:childTnLst>
                              <p:par>
                                <p:cTn id="15" presetID="3" presetClass="entr" presetSubtype="10" fill="hold" nodeType="afterEffect">
                                  <p:stCondLst>
                                    <p:cond delay="0"/>
                                  </p:stCondLst>
                                  <p:iterate type="wd">
                                    <p:tmPct val="10000"/>
                                  </p:iterate>
                                  <p:childTnLst>
                                    <p:set>
                                      <p:cBhvr>
                                        <p:cTn id="16" dur="1" fill="hold">
                                          <p:stCondLst>
                                            <p:cond delay="0"/>
                                          </p:stCondLst>
                                        </p:cTn>
                                        <p:tgtEl>
                                          <p:spTgt spid="11"/>
                                        </p:tgtEl>
                                        <p:attrNameLst>
                                          <p:attrName>style.visibility</p:attrName>
                                        </p:attrNameLst>
                                      </p:cBhvr>
                                      <p:to>
                                        <p:strVal val="visible"/>
                                      </p:to>
                                    </p:set>
                                    <p:animEffect transition="in" filter="blinds(horizontal)">
                                      <p:cBhvr>
                                        <p:cTn id="17" dur="500"/>
                                        <p:tgtEl>
                                          <p:spTgt spid="11"/>
                                        </p:tgtEl>
                                      </p:cBhvr>
                                    </p:animEffect>
                                  </p:childTnLst>
                                </p:cTn>
                              </p:par>
                            </p:childTnLst>
                          </p:cTn>
                        </p:par>
                        <p:par>
                          <p:cTn id="18" fill="hold">
                            <p:stCondLst>
                              <p:cond delay="1550"/>
                            </p:stCondLst>
                            <p:childTnLst>
                              <p:par>
                                <p:cTn id="19" presetID="53" presetClass="entr" presetSubtype="16" fill="hold" nodeType="afterEffect">
                                  <p:stCondLst>
                                    <p:cond delay="0"/>
                                  </p:stCondLst>
                                  <p:iterate type="wd">
                                    <p:tmPct val="10000"/>
                                  </p:iterate>
                                  <p:childTnLst>
                                    <p:set>
                                      <p:cBhvr>
                                        <p:cTn id="20" dur="1" fill="hold">
                                          <p:stCondLst>
                                            <p:cond delay="0"/>
                                          </p:stCondLst>
                                        </p:cTn>
                                        <p:tgtEl>
                                          <p:spTgt spid="2"/>
                                        </p:tgtEl>
                                        <p:attrNameLst>
                                          <p:attrName>style.visibility</p:attrName>
                                        </p:attrNameLst>
                                      </p:cBhvr>
                                      <p:to>
                                        <p:strVal val="visible"/>
                                      </p:to>
                                    </p:set>
                                    <p:anim calcmode="lin" valueType="num">
                                      <p:cBhvr>
                                        <p:cTn id="21" dur="500" fill="hold"/>
                                        <p:tgtEl>
                                          <p:spTgt spid="2"/>
                                        </p:tgtEl>
                                        <p:attrNameLst>
                                          <p:attrName>ppt_w</p:attrName>
                                        </p:attrNameLst>
                                      </p:cBhvr>
                                      <p:tavLst>
                                        <p:tav tm="0">
                                          <p:val>
                                            <p:fltVal val="0"/>
                                          </p:val>
                                        </p:tav>
                                        <p:tav tm="100000">
                                          <p:val>
                                            <p:strVal val="#ppt_w"/>
                                          </p:val>
                                        </p:tav>
                                      </p:tavLst>
                                    </p:anim>
                                    <p:anim calcmode="lin" valueType="num">
                                      <p:cBhvr>
                                        <p:cTn id="22" dur="500" fill="hold"/>
                                        <p:tgtEl>
                                          <p:spTgt spid="2"/>
                                        </p:tgtEl>
                                        <p:attrNameLst>
                                          <p:attrName>ppt_h</p:attrName>
                                        </p:attrNameLst>
                                      </p:cBhvr>
                                      <p:tavLst>
                                        <p:tav tm="0">
                                          <p:val>
                                            <p:fltVal val="0"/>
                                          </p:val>
                                        </p:tav>
                                        <p:tav tm="100000">
                                          <p:val>
                                            <p:strVal val="#ppt_h"/>
                                          </p:val>
                                        </p:tav>
                                      </p:tavLst>
                                    </p:anim>
                                    <p:animEffect transition="in" filter="fade">
                                      <p:cBhvr>
                                        <p:cTn id="23" dur="500"/>
                                        <p:tgtEl>
                                          <p:spTgt spid="2"/>
                                        </p:tgtEl>
                                      </p:cBhvr>
                                    </p:animEffect>
                                  </p:childTnLst>
                                </p:cTn>
                              </p:par>
                            </p:childTnLst>
                          </p:cTn>
                        </p:par>
                        <p:par>
                          <p:cTn id="24" fill="hold">
                            <p:stCondLst>
                              <p:cond delay="2050"/>
                            </p:stCondLst>
                            <p:childTnLst>
                              <p:par>
                                <p:cTn id="25" presetID="53" presetClass="entr" presetSubtype="16" fill="hold" grpId="0" nodeType="afterEffect">
                                  <p:stCondLst>
                                    <p:cond delay="0"/>
                                  </p:stCondLst>
                                  <p:iterate type="wd">
                                    <p:tmPct val="10000"/>
                                  </p:iterate>
                                  <p:childTnLst>
                                    <p:set>
                                      <p:cBhvr>
                                        <p:cTn id="26" dur="1" fill="hold">
                                          <p:stCondLst>
                                            <p:cond delay="0"/>
                                          </p:stCondLst>
                                        </p:cTn>
                                        <p:tgtEl>
                                          <p:spTgt spid="3"/>
                                        </p:tgtEl>
                                        <p:attrNameLst>
                                          <p:attrName>style.visibility</p:attrName>
                                        </p:attrNameLst>
                                      </p:cBhvr>
                                      <p:to>
                                        <p:strVal val="visible"/>
                                      </p:to>
                                    </p:set>
                                    <p:anim calcmode="lin" valueType="num">
                                      <p:cBhvr>
                                        <p:cTn id="27" dur="500" fill="hold"/>
                                        <p:tgtEl>
                                          <p:spTgt spid="3"/>
                                        </p:tgtEl>
                                        <p:attrNameLst>
                                          <p:attrName>ppt_w</p:attrName>
                                        </p:attrNameLst>
                                      </p:cBhvr>
                                      <p:tavLst>
                                        <p:tav tm="0">
                                          <p:val>
                                            <p:fltVal val="0"/>
                                          </p:val>
                                        </p:tav>
                                        <p:tav tm="100000">
                                          <p:val>
                                            <p:strVal val="#ppt_w"/>
                                          </p:val>
                                        </p:tav>
                                      </p:tavLst>
                                    </p:anim>
                                    <p:anim calcmode="lin" valueType="num">
                                      <p:cBhvr>
                                        <p:cTn id="28" dur="500" fill="hold"/>
                                        <p:tgtEl>
                                          <p:spTgt spid="3"/>
                                        </p:tgtEl>
                                        <p:attrNameLst>
                                          <p:attrName>ppt_h</p:attrName>
                                        </p:attrNameLst>
                                      </p:cBhvr>
                                      <p:tavLst>
                                        <p:tav tm="0">
                                          <p:val>
                                            <p:fltVal val="0"/>
                                          </p:val>
                                        </p:tav>
                                        <p:tav tm="100000">
                                          <p:val>
                                            <p:strVal val="#ppt_h"/>
                                          </p:val>
                                        </p:tav>
                                      </p:tavLst>
                                    </p:anim>
                                    <p:animEffect transition="in" filter="fade">
                                      <p:cBhvr>
                                        <p:cTn id="29" dur="500"/>
                                        <p:tgtEl>
                                          <p:spTgt spid="3"/>
                                        </p:tgtEl>
                                      </p:cBhvr>
                                    </p:animEffect>
                                  </p:childTnLst>
                                </p:cTn>
                              </p:par>
                            </p:childTnLst>
                          </p:cTn>
                        </p:par>
                      </p:childTnLst>
                    </p:cTn>
                  </p:par>
                  <p:par>
                    <p:cTn id="30" fill="hold">
                      <p:stCondLst>
                        <p:cond delay="indefinite"/>
                      </p:stCondLst>
                      <p:childTnLst>
                        <p:par>
                          <p:cTn id="31" fill="hold">
                            <p:stCondLst>
                              <p:cond delay="0"/>
                            </p:stCondLst>
                            <p:childTnLst>
                              <p:par>
                                <p:cTn id="32" presetID="47" presetClass="entr" presetSubtype="0" fill="hold" grpId="0" nodeType="clickEffect">
                                  <p:stCondLst>
                                    <p:cond delay="0"/>
                                  </p:stCondLst>
                                  <p:iterate type="wd">
                                    <p:tmPct val="10000"/>
                                  </p:iterate>
                                  <p:childTnLst>
                                    <p:set>
                                      <p:cBhvr>
                                        <p:cTn id="33" dur="1" fill="hold">
                                          <p:stCondLst>
                                            <p:cond delay="0"/>
                                          </p:stCondLst>
                                        </p:cTn>
                                        <p:tgtEl>
                                          <p:spTgt spid="8"/>
                                        </p:tgtEl>
                                        <p:attrNameLst>
                                          <p:attrName>style.visibility</p:attrName>
                                        </p:attrNameLst>
                                      </p:cBhvr>
                                      <p:to>
                                        <p:strVal val="visible"/>
                                      </p:to>
                                    </p:set>
                                    <p:animEffect transition="in" filter="fade">
                                      <p:cBhvr>
                                        <p:cTn id="34" dur="500"/>
                                        <p:tgtEl>
                                          <p:spTgt spid="8"/>
                                        </p:tgtEl>
                                      </p:cBhvr>
                                    </p:animEffect>
                                    <p:anim calcmode="lin" valueType="num">
                                      <p:cBhvr>
                                        <p:cTn id="35" dur="500" fill="hold"/>
                                        <p:tgtEl>
                                          <p:spTgt spid="8"/>
                                        </p:tgtEl>
                                        <p:attrNameLst>
                                          <p:attrName>ppt_x</p:attrName>
                                        </p:attrNameLst>
                                      </p:cBhvr>
                                      <p:tavLst>
                                        <p:tav tm="0">
                                          <p:val>
                                            <p:strVal val="#ppt_x"/>
                                          </p:val>
                                        </p:tav>
                                        <p:tav tm="100000">
                                          <p:val>
                                            <p:strVal val="#ppt_x"/>
                                          </p:val>
                                        </p:tav>
                                      </p:tavLst>
                                    </p:anim>
                                    <p:anim calcmode="lin" valueType="num">
                                      <p:cBhvr>
                                        <p:cTn id="36" dur="500" fill="hold"/>
                                        <p:tgtEl>
                                          <p:spTgt spid="8"/>
                                        </p:tgtEl>
                                        <p:attrNameLst>
                                          <p:attrName>ppt_y</p:attrName>
                                        </p:attrNameLst>
                                      </p:cBhvr>
                                      <p:tavLst>
                                        <p:tav tm="0">
                                          <p:val>
                                            <p:strVal val="#ppt_y-.1"/>
                                          </p:val>
                                        </p:tav>
                                        <p:tav tm="100000">
                                          <p:val>
                                            <p:strVal val="#ppt_y"/>
                                          </p:val>
                                        </p:tav>
                                      </p:tavLst>
                                    </p:anim>
                                  </p:childTnLst>
                                </p:cTn>
                              </p:par>
                            </p:childTnLst>
                          </p:cTn>
                        </p:par>
                      </p:childTnLst>
                    </p:cTn>
                  </p:par>
                  <p:par>
                    <p:cTn id="37" fill="hold">
                      <p:stCondLst>
                        <p:cond delay="indefinite"/>
                      </p:stCondLst>
                      <p:childTnLst>
                        <p:par>
                          <p:cTn id="38" fill="hold">
                            <p:stCondLst>
                              <p:cond delay="0"/>
                            </p:stCondLst>
                            <p:childTnLst>
                              <p:par>
                                <p:cTn id="39" presetID="14" presetClass="entr" presetSubtype="10" fill="hold" nodeType="clickEffect">
                                  <p:stCondLst>
                                    <p:cond delay="0"/>
                                  </p:stCondLst>
                                  <p:childTnLst>
                                    <p:set>
                                      <p:cBhvr>
                                        <p:cTn id="40" dur="1" fill="hold">
                                          <p:stCondLst>
                                            <p:cond delay="0"/>
                                          </p:stCondLst>
                                        </p:cTn>
                                        <p:tgtEl>
                                          <p:spTgt spid="4"/>
                                        </p:tgtEl>
                                        <p:attrNameLst>
                                          <p:attrName>style.visibility</p:attrName>
                                        </p:attrNameLst>
                                      </p:cBhvr>
                                      <p:to>
                                        <p:strVal val="visible"/>
                                      </p:to>
                                    </p:set>
                                    <p:animEffect transition="in" filter="randombar(horizontal)">
                                      <p:cBhvr>
                                        <p:cTn id="41" dur="500"/>
                                        <p:tgtEl>
                                          <p:spTgt spid="4"/>
                                        </p:tgtEl>
                                      </p:cBhvr>
                                    </p:animEffect>
                                  </p:childTnLst>
                                </p:cTn>
                              </p:par>
                            </p:childTnLst>
                          </p:cTn>
                        </p:par>
                        <p:par>
                          <p:cTn id="42" fill="hold">
                            <p:stCondLst>
                              <p:cond delay="500"/>
                            </p:stCondLst>
                            <p:childTnLst>
                              <p:par>
                                <p:cTn id="43" presetID="31" presetClass="entr" presetSubtype="0" fill="hold" grpId="0" nodeType="afterEffect">
                                  <p:stCondLst>
                                    <p:cond delay="0"/>
                                  </p:stCondLst>
                                  <p:childTnLst>
                                    <p:set>
                                      <p:cBhvr>
                                        <p:cTn id="44" dur="1" fill="hold">
                                          <p:stCondLst>
                                            <p:cond delay="0"/>
                                          </p:stCondLst>
                                        </p:cTn>
                                        <p:tgtEl>
                                          <p:spTgt spid="932"/>
                                        </p:tgtEl>
                                        <p:attrNameLst>
                                          <p:attrName>style.visibility</p:attrName>
                                        </p:attrNameLst>
                                      </p:cBhvr>
                                      <p:to>
                                        <p:strVal val="visible"/>
                                      </p:to>
                                    </p:set>
                                    <p:anim calcmode="lin" valueType="num">
                                      <p:cBhvr>
                                        <p:cTn id="45" dur="500" fill="hold"/>
                                        <p:tgtEl>
                                          <p:spTgt spid="932"/>
                                        </p:tgtEl>
                                        <p:attrNameLst>
                                          <p:attrName>ppt_w</p:attrName>
                                        </p:attrNameLst>
                                      </p:cBhvr>
                                      <p:tavLst>
                                        <p:tav tm="0">
                                          <p:val>
                                            <p:fltVal val="0"/>
                                          </p:val>
                                        </p:tav>
                                        <p:tav tm="100000">
                                          <p:val>
                                            <p:strVal val="#ppt_w"/>
                                          </p:val>
                                        </p:tav>
                                      </p:tavLst>
                                    </p:anim>
                                    <p:anim calcmode="lin" valueType="num">
                                      <p:cBhvr>
                                        <p:cTn id="46" dur="500" fill="hold"/>
                                        <p:tgtEl>
                                          <p:spTgt spid="932"/>
                                        </p:tgtEl>
                                        <p:attrNameLst>
                                          <p:attrName>ppt_h</p:attrName>
                                        </p:attrNameLst>
                                      </p:cBhvr>
                                      <p:tavLst>
                                        <p:tav tm="0">
                                          <p:val>
                                            <p:fltVal val="0"/>
                                          </p:val>
                                        </p:tav>
                                        <p:tav tm="100000">
                                          <p:val>
                                            <p:strVal val="#ppt_h"/>
                                          </p:val>
                                        </p:tav>
                                      </p:tavLst>
                                    </p:anim>
                                    <p:anim calcmode="lin" valueType="num">
                                      <p:cBhvr>
                                        <p:cTn id="47" dur="500" fill="hold"/>
                                        <p:tgtEl>
                                          <p:spTgt spid="932"/>
                                        </p:tgtEl>
                                        <p:attrNameLst>
                                          <p:attrName>style.rotation</p:attrName>
                                        </p:attrNameLst>
                                      </p:cBhvr>
                                      <p:tavLst>
                                        <p:tav tm="0">
                                          <p:val>
                                            <p:fltVal val="90"/>
                                          </p:val>
                                        </p:tav>
                                        <p:tav tm="100000">
                                          <p:val>
                                            <p:fltVal val="0"/>
                                          </p:val>
                                        </p:tav>
                                      </p:tavLst>
                                    </p:anim>
                                    <p:animEffect transition="in" filter="fade">
                                      <p:cBhvr>
                                        <p:cTn id="48" dur="500"/>
                                        <p:tgtEl>
                                          <p:spTgt spid="9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929" grpId="0"/>
      <p:bldP spid="8" grpId="0" animBg="1"/>
      <p:bldP spid="932" grpId="0" animBg="1"/>
    </p:bldLst>
  </p:timing>
</p:sld>
</file>

<file path=ppt/slides/slide12.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l="-1000" r="-1000"/>
          </a:stretch>
        </a:blipFill>
        <a:effectLst/>
      </p:bgPr>
    </p:bg>
    <p:spTree>
      <p:nvGrpSpPr>
        <p:cNvPr id="1" name=""/>
        <p:cNvGrpSpPr/>
        <p:nvPr/>
      </p:nvGrpSpPr>
      <p:grpSpPr>
        <a:xfrm>
          <a:off x="0" y="0"/>
          <a:ext cx="0" cy="0"/>
          <a:chOff x="0" y="0"/>
          <a:chExt cx="0" cy="0"/>
        </a:xfrm>
      </p:grpSpPr>
      <p:pic>
        <p:nvPicPr>
          <p:cNvPr id="2" name="图片 1"/>
          <p:cNvPicPr>
            <a:picLocks noChangeAspect="1"/>
          </p:cNvPicPr>
          <p:nvPr/>
        </p:nvPicPr>
        <p:blipFill>
          <a:blip r:embed="rId4"/>
          <a:stretch>
            <a:fillRect/>
          </a:stretch>
        </p:blipFill>
        <p:spPr>
          <a:xfrm>
            <a:off x="1" y="1"/>
            <a:ext cx="12192000" cy="500912"/>
          </a:xfrm>
          <a:prstGeom prst="rect">
            <a:avLst/>
          </a:prstGeom>
        </p:spPr>
      </p:pic>
      <p:pic>
        <p:nvPicPr>
          <p:cNvPr id="7" name="图片 6"/>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7092945" y="488905"/>
            <a:ext cx="4723053" cy="6369095"/>
          </a:xfrm>
          <a:prstGeom prst="rect">
            <a:avLst/>
          </a:prstGeom>
        </p:spPr>
      </p:pic>
      <p:pic>
        <p:nvPicPr>
          <p:cNvPr id="22" name="图片 1"/>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220167" y="500913"/>
            <a:ext cx="6748422" cy="6357087"/>
          </a:xfrm>
          <a:prstGeom prst="rect">
            <a:avLst/>
          </a:prstGeom>
        </p:spPr>
      </p:pic>
      <p:sp>
        <p:nvSpPr>
          <p:cNvPr id="23" name="10"/>
          <p:cNvSpPr txBox="1"/>
          <p:nvPr/>
        </p:nvSpPr>
        <p:spPr>
          <a:xfrm>
            <a:off x="1626071" y="685997"/>
            <a:ext cx="3254794" cy="830997"/>
          </a:xfrm>
          <a:prstGeom prst="rect">
            <a:avLst/>
          </a:prstGeom>
          <a:noFill/>
        </p:spPr>
        <p:txBody>
          <a:bodyPr wrap="square" rtlCol="0">
            <a:spAutoFit/>
          </a:bodyPr>
          <a:lstStyle/>
          <a:p>
            <a:pPr algn="ctr"/>
            <a:r>
              <a:rPr lang="en-US" altLang="zh-CN" sz="2400" b="1">
                <a:solidFill>
                  <a:srgbClr val="C40823"/>
                </a:solidFill>
                <a:latin typeface="Times New Roman" panose="02020603050405020304" pitchFamily="18" charset="0"/>
                <a:ea typeface="851tegakizatsu" panose="02000600000000000000" pitchFamily="2" charset="-122"/>
                <a:cs typeface="Times New Roman" panose="02020603050405020304" pitchFamily="18" charset="0"/>
              </a:rPr>
              <a:t>2. Tìm truyện về tính trung thực ở đâu?</a:t>
            </a:r>
            <a:endParaRPr lang="zh-CN" altLang="en-US" sz="2400" b="1" dirty="0">
              <a:solidFill>
                <a:srgbClr val="C40823"/>
              </a:solidFill>
              <a:latin typeface="Times New Roman" panose="02020603050405020304" pitchFamily="18" charset="0"/>
              <a:ea typeface="851tegakizatsu" panose="02000600000000000000" pitchFamily="2" charset="-122"/>
              <a:cs typeface="Times New Roman" panose="02020603050405020304" pitchFamily="18" charset="0"/>
            </a:endParaRPr>
          </a:p>
        </p:txBody>
      </p:sp>
      <p:sp>
        <p:nvSpPr>
          <p:cNvPr id="3" name="Rectangle 2"/>
          <p:cNvSpPr/>
          <p:nvPr/>
        </p:nvSpPr>
        <p:spPr>
          <a:xfrm>
            <a:off x="920870" y="1890993"/>
            <a:ext cx="5416868" cy="3831818"/>
          </a:xfrm>
          <a:prstGeom prst="rect">
            <a:avLst/>
          </a:prstGeom>
        </p:spPr>
        <p:txBody>
          <a:bodyPr wrap="none">
            <a:spAutoFit/>
          </a:bodyPr>
          <a:lstStyle/>
          <a:p>
            <a:pPr>
              <a:lnSpc>
                <a:spcPct val="150000"/>
              </a:lnSpc>
            </a:pPr>
            <a:r>
              <a:rPr lang="en-US" sz="5400" b="1">
                <a:solidFill>
                  <a:srgbClr val="086789"/>
                </a:solidFill>
                <a:latin typeface="Times New Roman" panose="02020603050405020304" pitchFamily="18" charset="0"/>
                <a:cs typeface="Times New Roman" panose="02020603050405020304" pitchFamily="18" charset="0"/>
              </a:rPr>
              <a:t>Truyện cổ, </a:t>
            </a:r>
          </a:p>
          <a:p>
            <a:pPr>
              <a:lnSpc>
                <a:spcPct val="150000"/>
              </a:lnSpc>
            </a:pPr>
            <a:r>
              <a:rPr lang="en-US" sz="5400" b="1">
                <a:solidFill>
                  <a:srgbClr val="086789"/>
                </a:solidFill>
                <a:latin typeface="Times New Roman" panose="02020603050405020304" pitchFamily="18" charset="0"/>
                <a:cs typeface="Times New Roman" panose="02020603050405020304" pitchFamily="18" charset="0"/>
              </a:rPr>
              <a:t>truyện ngụ ngôn, </a:t>
            </a:r>
          </a:p>
          <a:p>
            <a:pPr>
              <a:lnSpc>
                <a:spcPct val="150000"/>
              </a:lnSpc>
            </a:pPr>
            <a:r>
              <a:rPr lang="en-US" sz="5400" b="1">
                <a:solidFill>
                  <a:srgbClr val="086789"/>
                </a:solidFill>
                <a:latin typeface="Times New Roman" panose="02020603050405020304" pitchFamily="18" charset="0"/>
                <a:cs typeface="Times New Roman" panose="02020603050405020304" pitchFamily="18" charset="0"/>
              </a:rPr>
              <a:t>truyện vui, …</a:t>
            </a:r>
          </a:p>
        </p:txBody>
      </p:sp>
      <p:pic>
        <p:nvPicPr>
          <p:cNvPr id="4" name="Picture 3"/>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8693929" y="4356100"/>
            <a:ext cx="2589153" cy="1723230"/>
          </a:xfrm>
          <a:prstGeom prst="rect">
            <a:avLst/>
          </a:prstGeom>
          <a:ln>
            <a:noFill/>
          </a:ln>
          <a:effectLst>
            <a:softEdge rad="112500"/>
          </a:effectLst>
        </p:spPr>
      </p:pic>
      <p:sp>
        <p:nvSpPr>
          <p:cNvPr id="24" name="Rectangle 23"/>
          <p:cNvSpPr/>
          <p:nvPr/>
        </p:nvSpPr>
        <p:spPr>
          <a:xfrm>
            <a:off x="8603360" y="3010447"/>
            <a:ext cx="2525050" cy="1292662"/>
          </a:xfrm>
          <a:prstGeom prst="rect">
            <a:avLst/>
          </a:prstGeom>
        </p:spPr>
        <p:txBody>
          <a:bodyPr wrap="none">
            <a:spAutoFit/>
          </a:bodyPr>
          <a:lstStyle/>
          <a:p>
            <a:pPr algn="ctr">
              <a:lnSpc>
                <a:spcPct val="150000"/>
              </a:lnSpc>
            </a:pPr>
            <a:r>
              <a:rPr lang="en-US" sz="2600" b="1">
                <a:solidFill>
                  <a:srgbClr val="086789"/>
                </a:solidFill>
                <a:latin typeface="Times New Roman" panose="02020603050405020304" pitchFamily="18" charset="0"/>
                <a:cs typeface="Times New Roman" panose="02020603050405020304" pitchFamily="18" charset="0"/>
              </a:rPr>
              <a:t>Cậu bé người gỗ</a:t>
            </a:r>
          </a:p>
          <a:p>
            <a:pPr algn="ctr">
              <a:lnSpc>
                <a:spcPct val="150000"/>
              </a:lnSpc>
            </a:pPr>
            <a:r>
              <a:rPr lang="en-US" sz="2600" b="1">
                <a:solidFill>
                  <a:srgbClr val="086789"/>
                </a:solidFill>
                <a:latin typeface="Times New Roman" panose="02020603050405020304" pitchFamily="18" charset="0"/>
                <a:cs typeface="Times New Roman" panose="02020603050405020304" pitchFamily="18" charset="0"/>
              </a:rPr>
              <a:t>Pinocchio</a:t>
            </a:r>
          </a:p>
        </p:txBody>
      </p:sp>
      <p:pic>
        <p:nvPicPr>
          <p:cNvPr id="25" name="图片 1" descr="e7d195523061f1c0c2b73831c94a3edc981f60e396d3e182073EE1468018468A7F192AE5E5CD515B6C3125F8AF6E4EE646174E8CF0B46FD19828DCE8CDA3B3A044A74F0E769C5FA8CB87AB6FC303C8BA3785FAC64AF542478695B0984F536809C3F1707B1C3268FC7520299D04CFE85DEB91723432B78EC91A49EF06019607DE5BEC6629765AAD53314DC233652B24F7">
            <a:extLst>
              <a:ext uri="{FF2B5EF4-FFF2-40B4-BE49-F238E27FC236}">
                <a16:creationId xmlns:a16="http://schemas.microsoft.com/office/drawing/2014/main" id="{AA1B7C8A-B011-433C-B2B6-13B5E77ED229}"/>
              </a:ext>
            </a:extLst>
          </p:cNvPr>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147294" y="4695501"/>
            <a:ext cx="3157194" cy="3157194"/>
          </a:xfrm>
          <a:prstGeom prst="rect">
            <a:avLst/>
          </a:prstGeom>
        </p:spPr>
      </p:pic>
      <p:sp>
        <p:nvSpPr>
          <p:cNvPr id="26" name="文本框 2" descr="e7d195523061f1c0c2b73831c94a3edc981f60e396d3e182073EE1468018468A7F192AE5E5CD515B6C3125F8AF6E4EE646174E8CF0B46FD19828DCE8CDA3B3A044A74F0E769C5FA8CB87AB6FC303C8BA3785FAC64AF542478695B0984F536809C3F1707B1C3268FC7520299D04CFE85DEB91723432B78EC91A49EF06019607DE5BEC6629765AAD53314DC233652B24F7">
            <a:extLst>
              <a:ext uri="{FF2B5EF4-FFF2-40B4-BE49-F238E27FC236}">
                <a16:creationId xmlns:a16="http://schemas.microsoft.com/office/drawing/2014/main" id="{2FCF7446-1200-4750-ADE4-EC6F94DDA4C7}"/>
              </a:ext>
            </a:extLst>
          </p:cNvPr>
          <p:cNvSpPr txBox="1"/>
          <p:nvPr/>
        </p:nvSpPr>
        <p:spPr>
          <a:xfrm rot="151519">
            <a:off x="463713" y="6008549"/>
            <a:ext cx="1618442" cy="769441"/>
          </a:xfrm>
          <a:prstGeom prst="rect">
            <a:avLst/>
          </a:prstGeom>
          <a:noFill/>
        </p:spPr>
        <p:txBody>
          <a:bodyPr wrap="square" rtlCol="0">
            <a:spAutoFit/>
          </a:bodyPr>
          <a:lstStyle/>
          <a:p>
            <a:r>
              <a:rPr lang="en-US" altLang="zh-CN" sz="4400" b="1">
                <a:solidFill>
                  <a:srgbClr val="B88C00"/>
                </a:solidFill>
                <a:latin typeface="Times New Roman" panose="02020603050405020304" pitchFamily="18" charset="0"/>
                <a:ea typeface="汉仪跳跳体简" panose="00020600040101010101" pitchFamily="18" charset="-122"/>
                <a:cs typeface="Times New Roman" panose="02020603050405020304" pitchFamily="18" charset="0"/>
              </a:rPr>
              <a:t>Gợi ý</a:t>
            </a:r>
            <a:endParaRPr lang="zh-CN" altLang="en-US" sz="4400" b="1" dirty="0">
              <a:solidFill>
                <a:srgbClr val="B88C00"/>
              </a:solidFill>
              <a:latin typeface="Times New Roman" panose="02020603050405020304" pitchFamily="18" charset="0"/>
              <a:ea typeface="汉仪跳跳体简" panose="00020600040101010101" pitchFamily="18" charset="-122"/>
              <a:cs typeface="Times New Roman" panose="02020603050405020304" pitchFamily="18" charset="0"/>
            </a:endParaRPr>
          </a:p>
        </p:txBody>
      </p:sp>
    </p:spTree>
    <p:extLst>
      <p:ext uri="{BB962C8B-B14F-4D97-AF65-F5344CB8AC3E}">
        <p14:creationId xmlns:p14="http://schemas.microsoft.com/office/powerpoint/2010/main" val="851736328"/>
      </p:ext>
    </p:extLst>
  </p:cSld>
  <p:clrMapOvr>
    <a:masterClrMapping/>
  </p:clrMapOvr>
  <mc:AlternateContent xmlns:mc="http://schemas.openxmlformats.org/markup-compatibility/2006" xmlns:p14="http://schemas.microsoft.com/office/powerpoint/2010/main">
    <mc:Choice Requires="p14">
      <p:transition spd="med" p14:dur="600">
        <p:checker/>
      </p:transition>
    </mc:Choice>
    <mc:Fallback xmlns="">
      <p:transition spd="med">
        <p:checker/>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nodeType="withEffect">
                                  <p:stCondLst>
                                    <p:cond delay="0"/>
                                  </p:stCondLst>
                                  <p:iterate type="wd">
                                    <p:tmPct val="10000"/>
                                  </p:iterate>
                                  <p:childTnLst>
                                    <p:set>
                                      <p:cBhvr>
                                        <p:cTn id="6" dur="1" fill="hold">
                                          <p:stCondLst>
                                            <p:cond delay="0"/>
                                          </p:stCondLst>
                                        </p:cTn>
                                        <p:tgtEl>
                                          <p:spTgt spid="25"/>
                                        </p:tgtEl>
                                        <p:attrNameLst>
                                          <p:attrName>style.visibility</p:attrName>
                                        </p:attrNameLst>
                                      </p:cBhvr>
                                      <p:to>
                                        <p:strVal val="visible"/>
                                      </p:to>
                                    </p:set>
                                    <p:animEffect transition="in" filter="wipe(down)">
                                      <p:cBhvr>
                                        <p:cTn id="7" dur="500"/>
                                        <p:tgtEl>
                                          <p:spTgt spid="25"/>
                                        </p:tgtEl>
                                      </p:cBhvr>
                                    </p:animEffect>
                                  </p:childTnLst>
                                </p:cTn>
                              </p:par>
                            </p:childTnLst>
                          </p:cTn>
                        </p:par>
                        <p:par>
                          <p:cTn id="8" fill="hold">
                            <p:stCondLst>
                              <p:cond delay="500"/>
                            </p:stCondLst>
                            <p:childTnLst>
                              <p:par>
                                <p:cTn id="9" presetID="53" presetClass="entr" presetSubtype="16" fill="hold" grpId="0" nodeType="afterEffect">
                                  <p:stCondLst>
                                    <p:cond delay="0"/>
                                  </p:stCondLst>
                                  <p:iterate type="wd">
                                    <p:tmPct val="10000"/>
                                  </p:iterate>
                                  <p:childTnLst>
                                    <p:set>
                                      <p:cBhvr>
                                        <p:cTn id="10" dur="1" fill="hold">
                                          <p:stCondLst>
                                            <p:cond delay="0"/>
                                          </p:stCondLst>
                                        </p:cTn>
                                        <p:tgtEl>
                                          <p:spTgt spid="26"/>
                                        </p:tgtEl>
                                        <p:attrNameLst>
                                          <p:attrName>style.visibility</p:attrName>
                                        </p:attrNameLst>
                                      </p:cBhvr>
                                      <p:to>
                                        <p:strVal val="visible"/>
                                      </p:to>
                                    </p:set>
                                    <p:anim calcmode="lin" valueType="num">
                                      <p:cBhvr>
                                        <p:cTn id="11" dur="500" fill="hold"/>
                                        <p:tgtEl>
                                          <p:spTgt spid="26"/>
                                        </p:tgtEl>
                                        <p:attrNameLst>
                                          <p:attrName>ppt_w</p:attrName>
                                        </p:attrNameLst>
                                      </p:cBhvr>
                                      <p:tavLst>
                                        <p:tav tm="0">
                                          <p:val>
                                            <p:fltVal val="0"/>
                                          </p:val>
                                        </p:tav>
                                        <p:tav tm="100000">
                                          <p:val>
                                            <p:strVal val="#ppt_w"/>
                                          </p:val>
                                        </p:tav>
                                      </p:tavLst>
                                    </p:anim>
                                    <p:anim calcmode="lin" valueType="num">
                                      <p:cBhvr>
                                        <p:cTn id="12" dur="500" fill="hold"/>
                                        <p:tgtEl>
                                          <p:spTgt spid="26"/>
                                        </p:tgtEl>
                                        <p:attrNameLst>
                                          <p:attrName>ppt_h</p:attrName>
                                        </p:attrNameLst>
                                      </p:cBhvr>
                                      <p:tavLst>
                                        <p:tav tm="0">
                                          <p:val>
                                            <p:fltVal val="0"/>
                                          </p:val>
                                        </p:tav>
                                        <p:tav tm="100000">
                                          <p:val>
                                            <p:strVal val="#ppt_h"/>
                                          </p:val>
                                        </p:tav>
                                      </p:tavLst>
                                    </p:anim>
                                    <p:animEffect transition="in" filter="fade">
                                      <p:cBhvr>
                                        <p:cTn id="13" dur="500"/>
                                        <p:tgtEl>
                                          <p:spTgt spid="26"/>
                                        </p:tgtEl>
                                      </p:cBhvr>
                                    </p:animEffect>
                                  </p:childTnLst>
                                </p:cTn>
                              </p:par>
                              <p:par>
                                <p:cTn id="14" presetID="42" presetClass="entr" presetSubtype="0" fill="hold" nodeType="withEffect">
                                  <p:stCondLst>
                                    <p:cond delay="0"/>
                                  </p:stCondLst>
                                  <p:iterate type="wd">
                                    <p:tmPct val="10000"/>
                                  </p:iterate>
                                  <p:childTnLst>
                                    <p:set>
                                      <p:cBhvr>
                                        <p:cTn id="15" dur="1" fill="hold">
                                          <p:stCondLst>
                                            <p:cond delay="0"/>
                                          </p:stCondLst>
                                        </p:cTn>
                                        <p:tgtEl>
                                          <p:spTgt spid="22"/>
                                        </p:tgtEl>
                                        <p:attrNameLst>
                                          <p:attrName>style.visibility</p:attrName>
                                        </p:attrNameLst>
                                      </p:cBhvr>
                                      <p:to>
                                        <p:strVal val="visible"/>
                                      </p:to>
                                    </p:set>
                                    <p:animEffect transition="in" filter="fade">
                                      <p:cBhvr>
                                        <p:cTn id="16" dur="500"/>
                                        <p:tgtEl>
                                          <p:spTgt spid="22"/>
                                        </p:tgtEl>
                                      </p:cBhvr>
                                    </p:animEffect>
                                    <p:anim calcmode="lin" valueType="num">
                                      <p:cBhvr>
                                        <p:cTn id="17" dur="500" fill="hold"/>
                                        <p:tgtEl>
                                          <p:spTgt spid="22"/>
                                        </p:tgtEl>
                                        <p:attrNameLst>
                                          <p:attrName>ppt_x</p:attrName>
                                        </p:attrNameLst>
                                      </p:cBhvr>
                                      <p:tavLst>
                                        <p:tav tm="0">
                                          <p:val>
                                            <p:strVal val="#ppt_x"/>
                                          </p:val>
                                        </p:tav>
                                        <p:tav tm="100000">
                                          <p:val>
                                            <p:strVal val="#ppt_x"/>
                                          </p:val>
                                        </p:tav>
                                      </p:tavLst>
                                    </p:anim>
                                    <p:anim calcmode="lin" valueType="num">
                                      <p:cBhvr>
                                        <p:cTn id="18" dur="500" fill="hold"/>
                                        <p:tgtEl>
                                          <p:spTgt spid="22"/>
                                        </p:tgtEl>
                                        <p:attrNameLst>
                                          <p:attrName>ppt_y</p:attrName>
                                        </p:attrNameLst>
                                      </p:cBhvr>
                                      <p:tavLst>
                                        <p:tav tm="0">
                                          <p:val>
                                            <p:strVal val="#ppt_y+.1"/>
                                          </p:val>
                                        </p:tav>
                                        <p:tav tm="100000">
                                          <p:val>
                                            <p:strVal val="#ppt_y"/>
                                          </p:val>
                                        </p:tav>
                                      </p:tavLst>
                                    </p:anim>
                                  </p:childTnLst>
                                </p:cTn>
                              </p:par>
                            </p:childTnLst>
                          </p:cTn>
                        </p:par>
                        <p:par>
                          <p:cTn id="19" fill="hold">
                            <p:stCondLst>
                              <p:cond delay="1050"/>
                            </p:stCondLst>
                            <p:childTnLst>
                              <p:par>
                                <p:cTn id="20" presetID="53" presetClass="entr" presetSubtype="16" fill="hold" grpId="0" nodeType="afterEffect">
                                  <p:stCondLst>
                                    <p:cond delay="0"/>
                                  </p:stCondLst>
                                  <p:iterate type="wd">
                                    <p:tmPct val="10000"/>
                                  </p:iterate>
                                  <p:childTnLst>
                                    <p:set>
                                      <p:cBhvr>
                                        <p:cTn id="21" dur="1" fill="hold">
                                          <p:stCondLst>
                                            <p:cond delay="0"/>
                                          </p:stCondLst>
                                        </p:cTn>
                                        <p:tgtEl>
                                          <p:spTgt spid="23"/>
                                        </p:tgtEl>
                                        <p:attrNameLst>
                                          <p:attrName>style.visibility</p:attrName>
                                        </p:attrNameLst>
                                      </p:cBhvr>
                                      <p:to>
                                        <p:strVal val="visible"/>
                                      </p:to>
                                    </p:set>
                                    <p:anim calcmode="lin" valueType="num">
                                      <p:cBhvr>
                                        <p:cTn id="22" dur="500" fill="hold"/>
                                        <p:tgtEl>
                                          <p:spTgt spid="23"/>
                                        </p:tgtEl>
                                        <p:attrNameLst>
                                          <p:attrName>ppt_w</p:attrName>
                                        </p:attrNameLst>
                                      </p:cBhvr>
                                      <p:tavLst>
                                        <p:tav tm="0">
                                          <p:val>
                                            <p:fltVal val="0"/>
                                          </p:val>
                                        </p:tav>
                                        <p:tav tm="100000">
                                          <p:val>
                                            <p:strVal val="#ppt_w"/>
                                          </p:val>
                                        </p:tav>
                                      </p:tavLst>
                                    </p:anim>
                                    <p:anim calcmode="lin" valueType="num">
                                      <p:cBhvr>
                                        <p:cTn id="23" dur="500" fill="hold"/>
                                        <p:tgtEl>
                                          <p:spTgt spid="23"/>
                                        </p:tgtEl>
                                        <p:attrNameLst>
                                          <p:attrName>ppt_h</p:attrName>
                                        </p:attrNameLst>
                                      </p:cBhvr>
                                      <p:tavLst>
                                        <p:tav tm="0">
                                          <p:val>
                                            <p:fltVal val="0"/>
                                          </p:val>
                                        </p:tav>
                                        <p:tav tm="100000">
                                          <p:val>
                                            <p:strVal val="#ppt_h"/>
                                          </p:val>
                                        </p:tav>
                                      </p:tavLst>
                                    </p:anim>
                                    <p:animEffect transition="in" filter="fade">
                                      <p:cBhvr>
                                        <p:cTn id="24" dur="500"/>
                                        <p:tgtEl>
                                          <p:spTgt spid="23"/>
                                        </p:tgtEl>
                                      </p:cBhvr>
                                    </p:animEffect>
                                  </p:childTnLst>
                                </p:cTn>
                              </p:par>
                            </p:childTnLst>
                          </p:cTn>
                        </p:par>
                        <p:par>
                          <p:cTn id="25" fill="hold">
                            <p:stCondLst>
                              <p:cond delay="2050"/>
                            </p:stCondLst>
                            <p:childTnLst>
                              <p:par>
                                <p:cTn id="26" presetID="2" presetClass="entr" presetSubtype="4" fill="hold" nodeType="afterEffect">
                                  <p:stCondLst>
                                    <p:cond delay="0"/>
                                  </p:stCondLst>
                                  <p:iterate type="wd">
                                    <p:tmPct val="10000"/>
                                  </p:iterate>
                                  <p:childTnLst>
                                    <p:set>
                                      <p:cBhvr>
                                        <p:cTn id="27" dur="1" fill="hold">
                                          <p:stCondLst>
                                            <p:cond delay="0"/>
                                          </p:stCondLst>
                                        </p:cTn>
                                        <p:tgtEl>
                                          <p:spTgt spid="7"/>
                                        </p:tgtEl>
                                        <p:attrNameLst>
                                          <p:attrName>style.visibility</p:attrName>
                                        </p:attrNameLst>
                                      </p:cBhvr>
                                      <p:to>
                                        <p:strVal val="visible"/>
                                      </p:to>
                                    </p:set>
                                    <p:anim calcmode="lin" valueType="num">
                                      <p:cBhvr additive="base">
                                        <p:cTn id="28" dur="500" fill="hold"/>
                                        <p:tgtEl>
                                          <p:spTgt spid="7"/>
                                        </p:tgtEl>
                                        <p:attrNameLst>
                                          <p:attrName>ppt_x</p:attrName>
                                        </p:attrNameLst>
                                      </p:cBhvr>
                                      <p:tavLst>
                                        <p:tav tm="0">
                                          <p:val>
                                            <p:strVal val="#ppt_x"/>
                                          </p:val>
                                        </p:tav>
                                        <p:tav tm="100000">
                                          <p:val>
                                            <p:strVal val="#ppt_x"/>
                                          </p:val>
                                        </p:tav>
                                      </p:tavLst>
                                    </p:anim>
                                    <p:anim calcmode="lin" valueType="num">
                                      <p:cBhvr additive="base">
                                        <p:cTn id="29" dur="500" fill="hold"/>
                                        <p:tgtEl>
                                          <p:spTgt spid="7"/>
                                        </p:tgtEl>
                                        <p:attrNameLst>
                                          <p:attrName>ppt_y</p:attrName>
                                        </p:attrNameLst>
                                      </p:cBhvr>
                                      <p:tavLst>
                                        <p:tav tm="0">
                                          <p:val>
                                            <p:strVal val="1+#ppt_h/2"/>
                                          </p:val>
                                        </p:tav>
                                        <p:tav tm="100000">
                                          <p:val>
                                            <p:strVal val="#ppt_y"/>
                                          </p:val>
                                        </p:tav>
                                      </p:tavLst>
                                    </p:anim>
                                  </p:childTnLst>
                                </p:cTn>
                              </p:par>
                            </p:childTnLst>
                          </p:cTn>
                        </p:par>
                      </p:childTnLst>
                    </p:cTn>
                  </p:par>
                  <p:par>
                    <p:cTn id="30" fill="hold">
                      <p:stCondLst>
                        <p:cond delay="indefinite"/>
                      </p:stCondLst>
                      <p:childTnLst>
                        <p:par>
                          <p:cTn id="31" fill="hold">
                            <p:stCondLst>
                              <p:cond delay="0"/>
                            </p:stCondLst>
                            <p:childTnLst>
                              <p:par>
                                <p:cTn id="32" presetID="43" presetClass="entr" presetSubtype="0" fill="hold" grpId="0" nodeType="clickEffect">
                                  <p:stCondLst>
                                    <p:cond delay="0"/>
                                  </p:stCondLst>
                                  <p:iterate type="wd">
                                    <p:tmPct val="10000"/>
                                  </p:iterate>
                                  <p:childTnLst>
                                    <p:set>
                                      <p:cBhvr>
                                        <p:cTn id="33" dur="1" fill="hold">
                                          <p:stCondLst>
                                            <p:cond delay="0"/>
                                          </p:stCondLst>
                                        </p:cTn>
                                        <p:tgtEl>
                                          <p:spTgt spid="3"/>
                                        </p:tgtEl>
                                        <p:attrNameLst>
                                          <p:attrName>style.visibility</p:attrName>
                                        </p:attrNameLst>
                                      </p:cBhvr>
                                      <p:to>
                                        <p:strVal val="visible"/>
                                      </p:to>
                                    </p:set>
                                    <p:animEffect transition="in" filter="fade">
                                      <p:cBhvr>
                                        <p:cTn id="34" dur="50"/>
                                        <p:tgtEl>
                                          <p:spTgt spid="3"/>
                                        </p:tgtEl>
                                      </p:cBhvr>
                                    </p:animEffect>
                                    <p:anim calcmode="lin" valueType="num">
                                      <p:cBhvr>
                                        <p:cTn id="35" dur="200" fill="hold"/>
                                        <p:tgtEl>
                                          <p:spTgt spid="3"/>
                                        </p:tgtEl>
                                        <p:attrNameLst>
                                          <p:attrName>ppt_x</p:attrName>
                                        </p:attrNameLst>
                                      </p:cBhvr>
                                      <p:tavLst>
                                        <p:tav tm="0">
                                          <p:val>
                                            <p:strVal val="#ppt_x"/>
                                          </p:val>
                                        </p:tav>
                                        <p:tav tm="100000">
                                          <p:val>
                                            <p:strVal val="#ppt_x"/>
                                          </p:val>
                                        </p:tav>
                                      </p:tavLst>
                                    </p:anim>
                                    <p:anim calcmode="lin" valueType="num">
                                      <p:cBhvr>
                                        <p:cTn id="36" dur="200" fill="hold"/>
                                        <p:tgtEl>
                                          <p:spTgt spid="3"/>
                                        </p:tgtEl>
                                        <p:attrNameLst>
                                          <p:attrName>ppt_y</p:attrName>
                                        </p:attrNameLst>
                                      </p:cBhvr>
                                      <p:tavLst>
                                        <p:tav tm="0">
                                          <p:val>
                                            <p:strVal val="#ppt_y+0.31"/>
                                          </p:val>
                                        </p:tav>
                                        <p:tav tm="100000">
                                          <p:val>
                                            <p:strVal val="#ppt_y+0.31"/>
                                          </p:val>
                                        </p:tav>
                                      </p:tavLst>
                                    </p:anim>
                                    <p:anim calcmode="lin" valueType="num">
                                      <p:cBhvr>
                                        <p:cTn id="37" dur="300" decel="50000" fill="hold">
                                          <p:stCondLst>
                                            <p:cond delay="200"/>
                                          </p:stCondLst>
                                        </p:cTn>
                                        <p:tgtEl>
                                          <p:spTgt spid="3"/>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38" dur="300" decel="50000" fill="hold">
                                          <p:stCondLst>
                                            <p:cond delay="200"/>
                                          </p:stCondLst>
                                        </p:cTn>
                                        <p:tgtEl>
                                          <p:spTgt spid="3"/>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childTnLst>
                          </p:cTn>
                        </p:par>
                        <p:par>
                          <p:cTn id="39" fill="hold">
                            <p:stCondLst>
                              <p:cond delay="1000"/>
                            </p:stCondLst>
                            <p:childTnLst>
                              <p:par>
                                <p:cTn id="40" presetID="22" presetClass="entr" presetSubtype="4" fill="hold" grpId="0" nodeType="afterEffect">
                                  <p:stCondLst>
                                    <p:cond delay="0"/>
                                  </p:stCondLst>
                                  <p:iterate type="wd">
                                    <p:tmPct val="10000"/>
                                  </p:iterate>
                                  <p:childTnLst>
                                    <p:set>
                                      <p:cBhvr>
                                        <p:cTn id="41" dur="1" fill="hold">
                                          <p:stCondLst>
                                            <p:cond delay="0"/>
                                          </p:stCondLst>
                                        </p:cTn>
                                        <p:tgtEl>
                                          <p:spTgt spid="24"/>
                                        </p:tgtEl>
                                        <p:attrNameLst>
                                          <p:attrName>style.visibility</p:attrName>
                                        </p:attrNameLst>
                                      </p:cBhvr>
                                      <p:to>
                                        <p:strVal val="visible"/>
                                      </p:to>
                                    </p:set>
                                    <p:animEffect transition="in" filter="wipe(down)">
                                      <p:cBhvr>
                                        <p:cTn id="42" dur="500"/>
                                        <p:tgtEl>
                                          <p:spTgt spid="24"/>
                                        </p:tgtEl>
                                      </p:cBhvr>
                                    </p:animEffect>
                                  </p:childTnLst>
                                </p:cTn>
                              </p:par>
                            </p:childTnLst>
                          </p:cTn>
                        </p:par>
                        <p:par>
                          <p:cTn id="43" fill="hold">
                            <p:stCondLst>
                              <p:cond delay="1700"/>
                            </p:stCondLst>
                            <p:childTnLst>
                              <p:par>
                                <p:cTn id="44" presetID="22" presetClass="entr" presetSubtype="4" fill="hold" nodeType="afterEffect">
                                  <p:stCondLst>
                                    <p:cond delay="0"/>
                                  </p:stCondLst>
                                  <p:iterate type="wd">
                                    <p:tmPct val="10000"/>
                                  </p:iterate>
                                  <p:childTnLst>
                                    <p:set>
                                      <p:cBhvr>
                                        <p:cTn id="45" dur="1" fill="hold">
                                          <p:stCondLst>
                                            <p:cond delay="0"/>
                                          </p:stCondLst>
                                        </p:cTn>
                                        <p:tgtEl>
                                          <p:spTgt spid="4"/>
                                        </p:tgtEl>
                                        <p:attrNameLst>
                                          <p:attrName>style.visibility</p:attrName>
                                        </p:attrNameLst>
                                      </p:cBhvr>
                                      <p:to>
                                        <p:strVal val="visible"/>
                                      </p:to>
                                    </p:set>
                                    <p:animEffect transition="in" filter="wipe(down)">
                                      <p:cBhvr>
                                        <p:cTn id="46"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p:bldP spid="3" grpId="0"/>
      <p:bldP spid="24" grpId="0"/>
      <p:bldP spid="26" grpId="0"/>
    </p:bldLst>
  </p:timing>
</p:sld>
</file>

<file path=ppt/slides/slide13.xml><?xml version="1.0" encoding="utf-8"?>
<p:sld xmlns:a="http://schemas.openxmlformats.org/drawingml/2006/main" xmlns:r="http://schemas.openxmlformats.org/officeDocument/2006/relationships" xmlns:p="http://schemas.openxmlformats.org/presentationml/2006/main">
  <p:cSld>
    <p:bg>
      <p:bgPr>
        <a:blipFill dpi="0" rotWithShape="1">
          <a:blip r:embed="rId4">
            <a:lum/>
          </a:blip>
          <a:srcRect/>
          <a:stretch>
            <a:fillRect l="-1000" r="-1000"/>
          </a:stretch>
        </a:blipFill>
        <a:effectLst/>
      </p:bgPr>
    </p:bg>
    <p:spTree>
      <p:nvGrpSpPr>
        <p:cNvPr id="1" name=""/>
        <p:cNvGrpSpPr/>
        <p:nvPr/>
      </p:nvGrpSpPr>
      <p:grpSpPr>
        <a:xfrm>
          <a:off x="0" y="0"/>
          <a:ext cx="0" cy="0"/>
          <a:chOff x="0" y="0"/>
          <a:chExt cx="0" cy="0"/>
        </a:xfrm>
      </p:grpSpPr>
      <p:pic>
        <p:nvPicPr>
          <p:cNvPr id="2" name="图片 1"/>
          <p:cNvPicPr>
            <a:picLocks noChangeAspect="1"/>
          </p:cNvPicPr>
          <p:nvPr/>
        </p:nvPicPr>
        <p:blipFill>
          <a:blip r:embed="rId5"/>
          <a:stretch>
            <a:fillRect/>
          </a:stretch>
        </p:blipFill>
        <p:spPr>
          <a:xfrm>
            <a:off x="1" y="1"/>
            <a:ext cx="12192000" cy="500912"/>
          </a:xfrm>
          <a:prstGeom prst="rect">
            <a:avLst/>
          </a:prstGeom>
        </p:spPr>
      </p:pic>
      <p:pic>
        <p:nvPicPr>
          <p:cNvPr id="22" name="图片 1"/>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220167" y="500913"/>
            <a:ext cx="6748422" cy="6357087"/>
          </a:xfrm>
          <a:prstGeom prst="rect">
            <a:avLst/>
          </a:prstGeom>
        </p:spPr>
      </p:pic>
      <p:sp>
        <p:nvSpPr>
          <p:cNvPr id="23" name="10"/>
          <p:cNvSpPr txBox="1"/>
          <p:nvPr/>
        </p:nvSpPr>
        <p:spPr>
          <a:xfrm>
            <a:off x="1626071" y="685997"/>
            <a:ext cx="3254794" cy="830997"/>
          </a:xfrm>
          <a:prstGeom prst="rect">
            <a:avLst/>
          </a:prstGeom>
          <a:noFill/>
        </p:spPr>
        <p:txBody>
          <a:bodyPr wrap="square" rtlCol="0">
            <a:spAutoFit/>
          </a:bodyPr>
          <a:lstStyle/>
          <a:p>
            <a:pPr algn="ctr"/>
            <a:r>
              <a:rPr lang="en-US" altLang="zh-CN" sz="2400" b="1">
                <a:solidFill>
                  <a:srgbClr val="C40823"/>
                </a:solidFill>
                <a:latin typeface="Times New Roman" panose="02020603050405020304" pitchFamily="18" charset="0"/>
                <a:ea typeface="851tegakizatsu" panose="02000600000000000000" pitchFamily="2" charset="-122"/>
                <a:cs typeface="Times New Roman" panose="02020603050405020304" pitchFamily="18" charset="0"/>
              </a:rPr>
              <a:t>2. Tìm truyện về tính trung thực ở đâu?</a:t>
            </a:r>
            <a:endParaRPr lang="zh-CN" altLang="en-US" sz="2400" b="1" dirty="0">
              <a:solidFill>
                <a:srgbClr val="C40823"/>
              </a:solidFill>
              <a:latin typeface="Times New Roman" panose="02020603050405020304" pitchFamily="18" charset="0"/>
              <a:ea typeface="851tegakizatsu" panose="02000600000000000000" pitchFamily="2" charset="-122"/>
              <a:cs typeface="Times New Roman" panose="02020603050405020304" pitchFamily="18" charset="0"/>
            </a:endParaRPr>
          </a:p>
        </p:txBody>
      </p:sp>
      <p:sp>
        <p:nvSpPr>
          <p:cNvPr id="3" name="Rectangle 2"/>
          <p:cNvSpPr/>
          <p:nvPr/>
        </p:nvSpPr>
        <p:spPr>
          <a:xfrm>
            <a:off x="945996" y="1813556"/>
            <a:ext cx="4974054" cy="1754326"/>
          </a:xfrm>
          <a:prstGeom prst="rect">
            <a:avLst/>
          </a:prstGeom>
        </p:spPr>
        <p:txBody>
          <a:bodyPr wrap="square">
            <a:spAutoFit/>
          </a:bodyPr>
          <a:lstStyle/>
          <a:p>
            <a:pPr lvl="0" algn="ctr"/>
            <a:r>
              <a:rPr lang="en-US" sz="5400" b="1">
                <a:solidFill>
                  <a:srgbClr val="086789"/>
                </a:solidFill>
                <a:latin typeface="Times New Roman" panose="02020603050405020304" pitchFamily="18" charset="0"/>
                <a:cs typeface="Times New Roman" panose="02020603050405020304" pitchFamily="18" charset="0"/>
              </a:rPr>
              <a:t>Truyện về gương người tốt</a:t>
            </a:r>
          </a:p>
        </p:txBody>
      </p:sp>
      <p:pic>
        <p:nvPicPr>
          <p:cNvPr id="25" name="图片 1" descr="e7d195523061f1c0c2b73831c94a3edc981f60e396d3e182073EE1468018468A7F192AE5E5CD515B6C3125F8AF6E4EE646174E8CF0B46FD19828DCE8CDA3B3A044A74F0E769C5FA8CB87AB6FC303C8BA3785FAC64AF542478695B0984F536809C3F1707B1C3268FC7520299D04CFE85DEB91723432B78EC91A49EF06019607DE5BEC6629765AAD53314DC233652B24F7">
            <a:extLst>
              <a:ext uri="{FF2B5EF4-FFF2-40B4-BE49-F238E27FC236}">
                <a16:creationId xmlns:a16="http://schemas.microsoft.com/office/drawing/2014/main" id="{AA1B7C8A-B011-433C-B2B6-13B5E77ED229}"/>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147294" y="4695501"/>
            <a:ext cx="3157194" cy="3157194"/>
          </a:xfrm>
          <a:prstGeom prst="rect">
            <a:avLst/>
          </a:prstGeom>
        </p:spPr>
      </p:pic>
      <p:sp>
        <p:nvSpPr>
          <p:cNvPr id="26" name="文本框 2" descr="e7d195523061f1c0c2b73831c94a3edc981f60e396d3e182073EE1468018468A7F192AE5E5CD515B6C3125F8AF6E4EE646174E8CF0B46FD19828DCE8CDA3B3A044A74F0E769C5FA8CB87AB6FC303C8BA3785FAC64AF542478695B0984F536809C3F1707B1C3268FC7520299D04CFE85DEB91723432B78EC91A49EF06019607DE5BEC6629765AAD53314DC233652B24F7">
            <a:extLst>
              <a:ext uri="{FF2B5EF4-FFF2-40B4-BE49-F238E27FC236}">
                <a16:creationId xmlns:a16="http://schemas.microsoft.com/office/drawing/2014/main" id="{2FCF7446-1200-4750-ADE4-EC6F94DDA4C7}"/>
              </a:ext>
            </a:extLst>
          </p:cNvPr>
          <p:cNvSpPr txBox="1"/>
          <p:nvPr/>
        </p:nvSpPr>
        <p:spPr>
          <a:xfrm rot="151519">
            <a:off x="463713" y="6008549"/>
            <a:ext cx="1618442" cy="769441"/>
          </a:xfrm>
          <a:prstGeom prst="rect">
            <a:avLst/>
          </a:prstGeom>
          <a:noFill/>
        </p:spPr>
        <p:txBody>
          <a:bodyPr wrap="square" rtlCol="0">
            <a:spAutoFit/>
          </a:bodyPr>
          <a:lstStyle/>
          <a:p>
            <a:r>
              <a:rPr lang="en-US" altLang="zh-CN" sz="4400" b="1">
                <a:solidFill>
                  <a:srgbClr val="B88C00"/>
                </a:solidFill>
                <a:latin typeface="Times New Roman" panose="02020603050405020304" pitchFamily="18" charset="0"/>
                <a:ea typeface="汉仪跳跳体简" panose="00020600040101010101" pitchFamily="18" charset="-122"/>
                <a:cs typeface="Times New Roman" panose="02020603050405020304" pitchFamily="18" charset="0"/>
              </a:rPr>
              <a:t>Gợi ý</a:t>
            </a:r>
            <a:endParaRPr lang="zh-CN" altLang="en-US" sz="4400" b="1" dirty="0">
              <a:solidFill>
                <a:srgbClr val="B88C00"/>
              </a:solidFill>
              <a:latin typeface="Times New Roman" panose="02020603050405020304" pitchFamily="18" charset="0"/>
              <a:ea typeface="汉仪跳跳体简" panose="00020600040101010101" pitchFamily="18" charset="-122"/>
              <a:cs typeface="Times New Roman" panose="02020603050405020304" pitchFamily="18" charset="0"/>
            </a:endParaRPr>
          </a:p>
        </p:txBody>
      </p:sp>
      <p:pic>
        <p:nvPicPr>
          <p:cNvPr id="11" name="Picture 10"/>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2076005" y="3542482"/>
            <a:ext cx="2860792" cy="2404840"/>
          </a:xfrm>
          <a:prstGeom prst="rect">
            <a:avLst/>
          </a:prstGeom>
          <a:ln>
            <a:noFill/>
          </a:ln>
          <a:effectLst>
            <a:softEdge rad="112500"/>
          </a:effectLst>
        </p:spPr>
      </p:pic>
      <p:pic>
        <p:nvPicPr>
          <p:cNvPr id="13" name="Picture 12"/>
          <p:cNvPicPr>
            <a:picLocks noChangeAspect="1"/>
          </p:cNvPicPr>
          <p:nvPr/>
        </p:nvPicPr>
        <p:blipFill>
          <a:blip r:embed="rId9"/>
          <a:stretch>
            <a:fillRect/>
          </a:stretch>
        </p:blipFill>
        <p:spPr>
          <a:xfrm rot="20829912">
            <a:off x="6939093" y="1182992"/>
            <a:ext cx="4262332" cy="2048638"/>
          </a:xfrm>
          <a:prstGeom prst="rect">
            <a:avLst/>
          </a:prstGeom>
          <a:ln>
            <a:noFill/>
          </a:ln>
          <a:effectLst>
            <a:outerShdw blurRad="292100" dist="139700" dir="2700000" algn="tl" rotWithShape="0">
              <a:srgbClr val="333333">
                <a:alpha val="65000"/>
              </a:srgbClr>
            </a:outerShdw>
          </a:effectLst>
        </p:spPr>
      </p:pic>
      <p:sp>
        <p:nvSpPr>
          <p:cNvPr id="14" name="Rectangle 13"/>
          <p:cNvSpPr/>
          <p:nvPr/>
        </p:nvSpPr>
        <p:spPr>
          <a:xfrm rot="21263188">
            <a:off x="6879598" y="3697088"/>
            <a:ext cx="4856901" cy="2585323"/>
          </a:xfrm>
          <a:prstGeom prst="rect">
            <a:avLst/>
          </a:prstGeom>
          <a:solidFill>
            <a:schemeClr val="bg1"/>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txBody>
          <a:bodyPr wrap="square">
            <a:spAutoFit/>
          </a:bodyPr>
          <a:lstStyle/>
          <a:p>
            <a:pPr algn="just"/>
            <a:r>
              <a:rPr lang="vi-VN" b="1">
                <a:solidFill>
                  <a:schemeClr val="bg1">
                    <a:lumMod val="50000"/>
                  </a:schemeClr>
                </a:solidFill>
                <a:latin typeface="+mj-lt"/>
              </a:rPr>
              <a:t>Chàng sinh viên Lê Doãn Ý ( Đại học mở Hà Nội tại Đà Nẵng) đã nhặt được và trả lại cho người mất 1,3 tỉ đồng. Ý còn tâm sự rằng mình rất vui khi được nhiều người khen về hành động tốt đẹp và lấy đó làm động lực sống. Như vậy, trung thực, thật thà không chỉ làm cho xã hội tốt đẹp hơn mà còn giúp ta nhận được sự yêu mến từ người khác, nhận được niềm vui trong tâm hồn.</a:t>
            </a:r>
            <a:endParaRPr lang="en-US" b="1">
              <a:solidFill>
                <a:schemeClr val="bg1">
                  <a:lumMod val="50000"/>
                </a:schemeClr>
              </a:solidFill>
              <a:latin typeface="+mj-lt"/>
            </a:endParaRPr>
          </a:p>
        </p:txBody>
      </p:sp>
    </p:spTree>
    <p:extLst>
      <p:ext uri="{BB962C8B-B14F-4D97-AF65-F5344CB8AC3E}">
        <p14:creationId xmlns:p14="http://schemas.microsoft.com/office/powerpoint/2010/main" val="2048720344"/>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600">
        <p:checker/>
      </p:transition>
    </mc:Choice>
    <mc:Fallback xmlns="">
      <p:transition spd="med">
        <p:checker/>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nodeType="withEffect">
                                  <p:stCondLst>
                                    <p:cond delay="0"/>
                                  </p:stCondLst>
                                  <p:iterate type="wd">
                                    <p:tmPct val="10000"/>
                                  </p:iterate>
                                  <p:childTnLst>
                                    <p:set>
                                      <p:cBhvr>
                                        <p:cTn id="6" dur="1" fill="hold">
                                          <p:stCondLst>
                                            <p:cond delay="0"/>
                                          </p:stCondLst>
                                        </p:cTn>
                                        <p:tgtEl>
                                          <p:spTgt spid="25"/>
                                        </p:tgtEl>
                                        <p:attrNameLst>
                                          <p:attrName>style.visibility</p:attrName>
                                        </p:attrNameLst>
                                      </p:cBhvr>
                                      <p:to>
                                        <p:strVal val="visible"/>
                                      </p:to>
                                    </p:set>
                                    <p:animEffect transition="in" filter="wipe(down)">
                                      <p:cBhvr>
                                        <p:cTn id="7" dur="500"/>
                                        <p:tgtEl>
                                          <p:spTgt spid="25"/>
                                        </p:tgtEl>
                                      </p:cBhvr>
                                    </p:animEffect>
                                  </p:childTnLst>
                                </p:cTn>
                              </p:par>
                            </p:childTnLst>
                          </p:cTn>
                        </p:par>
                        <p:par>
                          <p:cTn id="8" fill="hold">
                            <p:stCondLst>
                              <p:cond delay="500"/>
                            </p:stCondLst>
                            <p:childTnLst>
                              <p:par>
                                <p:cTn id="9" presetID="53" presetClass="entr" presetSubtype="16" fill="hold" grpId="0" nodeType="afterEffect">
                                  <p:stCondLst>
                                    <p:cond delay="0"/>
                                  </p:stCondLst>
                                  <p:iterate type="wd">
                                    <p:tmPct val="10000"/>
                                  </p:iterate>
                                  <p:childTnLst>
                                    <p:set>
                                      <p:cBhvr>
                                        <p:cTn id="10" dur="1" fill="hold">
                                          <p:stCondLst>
                                            <p:cond delay="0"/>
                                          </p:stCondLst>
                                        </p:cTn>
                                        <p:tgtEl>
                                          <p:spTgt spid="26"/>
                                        </p:tgtEl>
                                        <p:attrNameLst>
                                          <p:attrName>style.visibility</p:attrName>
                                        </p:attrNameLst>
                                      </p:cBhvr>
                                      <p:to>
                                        <p:strVal val="visible"/>
                                      </p:to>
                                    </p:set>
                                    <p:anim calcmode="lin" valueType="num">
                                      <p:cBhvr>
                                        <p:cTn id="11" dur="500" fill="hold"/>
                                        <p:tgtEl>
                                          <p:spTgt spid="26"/>
                                        </p:tgtEl>
                                        <p:attrNameLst>
                                          <p:attrName>ppt_w</p:attrName>
                                        </p:attrNameLst>
                                      </p:cBhvr>
                                      <p:tavLst>
                                        <p:tav tm="0">
                                          <p:val>
                                            <p:fltVal val="0"/>
                                          </p:val>
                                        </p:tav>
                                        <p:tav tm="100000">
                                          <p:val>
                                            <p:strVal val="#ppt_w"/>
                                          </p:val>
                                        </p:tav>
                                      </p:tavLst>
                                    </p:anim>
                                    <p:anim calcmode="lin" valueType="num">
                                      <p:cBhvr>
                                        <p:cTn id="12" dur="500" fill="hold"/>
                                        <p:tgtEl>
                                          <p:spTgt spid="26"/>
                                        </p:tgtEl>
                                        <p:attrNameLst>
                                          <p:attrName>ppt_h</p:attrName>
                                        </p:attrNameLst>
                                      </p:cBhvr>
                                      <p:tavLst>
                                        <p:tav tm="0">
                                          <p:val>
                                            <p:fltVal val="0"/>
                                          </p:val>
                                        </p:tav>
                                        <p:tav tm="100000">
                                          <p:val>
                                            <p:strVal val="#ppt_h"/>
                                          </p:val>
                                        </p:tav>
                                      </p:tavLst>
                                    </p:anim>
                                    <p:animEffect transition="in" filter="fade">
                                      <p:cBhvr>
                                        <p:cTn id="13" dur="500"/>
                                        <p:tgtEl>
                                          <p:spTgt spid="26"/>
                                        </p:tgtEl>
                                      </p:cBhvr>
                                    </p:animEffect>
                                  </p:childTnLst>
                                </p:cTn>
                              </p:par>
                              <p:par>
                                <p:cTn id="14" presetID="42" presetClass="entr" presetSubtype="0" fill="hold" nodeType="withEffect">
                                  <p:stCondLst>
                                    <p:cond delay="0"/>
                                  </p:stCondLst>
                                  <p:iterate type="wd">
                                    <p:tmPct val="10000"/>
                                  </p:iterate>
                                  <p:childTnLst>
                                    <p:set>
                                      <p:cBhvr>
                                        <p:cTn id="15" dur="1" fill="hold">
                                          <p:stCondLst>
                                            <p:cond delay="0"/>
                                          </p:stCondLst>
                                        </p:cTn>
                                        <p:tgtEl>
                                          <p:spTgt spid="22"/>
                                        </p:tgtEl>
                                        <p:attrNameLst>
                                          <p:attrName>style.visibility</p:attrName>
                                        </p:attrNameLst>
                                      </p:cBhvr>
                                      <p:to>
                                        <p:strVal val="visible"/>
                                      </p:to>
                                    </p:set>
                                    <p:animEffect transition="in" filter="fade">
                                      <p:cBhvr>
                                        <p:cTn id="16" dur="500"/>
                                        <p:tgtEl>
                                          <p:spTgt spid="22"/>
                                        </p:tgtEl>
                                      </p:cBhvr>
                                    </p:animEffect>
                                    <p:anim calcmode="lin" valueType="num">
                                      <p:cBhvr>
                                        <p:cTn id="17" dur="500" fill="hold"/>
                                        <p:tgtEl>
                                          <p:spTgt spid="22"/>
                                        </p:tgtEl>
                                        <p:attrNameLst>
                                          <p:attrName>ppt_x</p:attrName>
                                        </p:attrNameLst>
                                      </p:cBhvr>
                                      <p:tavLst>
                                        <p:tav tm="0">
                                          <p:val>
                                            <p:strVal val="#ppt_x"/>
                                          </p:val>
                                        </p:tav>
                                        <p:tav tm="100000">
                                          <p:val>
                                            <p:strVal val="#ppt_x"/>
                                          </p:val>
                                        </p:tav>
                                      </p:tavLst>
                                    </p:anim>
                                    <p:anim calcmode="lin" valueType="num">
                                      <p:cBhvr>
                                        <p:cTn id="18" dur="500" fill="hold"/>
                                        <p:tgtEl>
                                          <p:spTgt spid="22"/>
                                        </p:tgtEl>
                                        <p:attrNameLst>
                                          <p:attrName>ppt_y</p:attrName>
                                        </p:attrNameLst>
                                      </p:cBhvr>
                                      <p:tavLst>
                                        <p:tav tm="0">
                                          <p:val>
                                            <p:strVal val="#ppt_y+.1"/>
                                          </p:val>
                                        </p:tav>
                                        <p:tav tm="100000">
                                          <p:val>
                                            <p:strVal val="#ppt_y"/>
                                          </p:val>
                                        </p:tav>
                                      </p:tavLst>
                                    </p:anim>
                                  </p:childTnLst>
                                </p:cTn>
                              </p:par>
                            </p:childTnLst>
                          </p:cTn>
                        </p:par>
                        <p:par>
                          <p:cTn id="19" fill="hold">
                            <p:stCondLst>
                              <p:cond delay="1050"/>
                            </p:stCondLst>
                            <p:childTnLst>
                              <p:par>
                                <p:cTn id="20" presetID="53" presetClass="entr" presetSubtype="16" fill="hold" grpId="0" nodeType="afterEffect">
                                  <p:stCondLst>
                                    <p:cond delay="0"/>
                                  </p:stCondLst>
                                  <p:iterate type="wd">
                                    <p:tmPct val="10000"/>
                                  </p:iterate>
                                  <p:childTnLst>
                                    <p:set>
                                      <p:cBhvr>
                                        <p:cTn id="21" dur="1" fill="hold">
                                          <p:stCondLst>
                                            <p:cond delay="0"/>
                                          </p:stCondLst>
                                        </p:cTn>
                                        <p:tgtEl>
                                          <p:spTgt spid="23"/>
                                        </p:tgtEl>
                                        <p:attrNameLst>
                                          <p:attrName>style.visibility</p:attrName>
                                        </p:attrNameLst>
                                      </p:cBhvr>
                                      <p:to>
                                        <p:strVal val="visible"/>
                                      </p:to>
                                    </p:set>
                                    <p:anim calcmode="lin" valueType="num">
                                      <p:cBhvr>
                                        <p:cTn id="22" dur="500" fill="hold"/>
                                        <p:tgtEl>
                                          <p:spTgt spid="23"/>
                                        </p:tgtEl>
                                        <p:attrNameLst>
                                          <p:attrName>ppt_w</p:attrName>
                                        </p:attrNameLst>
                                      </p:cBhvr>
                                      <p:tavLst>
                                        <p:tav tm="0">
                                          <p:val>
                                            <p:fltVal val="0"/>
                                          </p:val>
                                        </p:tav>
                                        <p:tav tm="100000">
                                          <p:val>
                                            <p:strVal val="#ppt_w"/>
                                          </p:val>
                                        </p:tav>
                                      </p:tavLst>
                                    </p:anim>
                                    <p:anim calcmode="lin" valueType="num">
                                      <p:cBhvr>
                                        <p:cTn id="23" dur="500" fill="hold"/>
                                        <p:tgtEl>
                                          <p:spTgt spid="23"/>
                                        </p:tgtEl>
                                        <p:attrNameLst>
                                          <p:attrName>ppt_h</p:attrName>
                                        </p:attrNameLst>
                                      </p:cBhvr>
                                      <p:tavLst>
                                        <p:tav tm="0">
                                          <p:val>
                                            <p:fltVal val="0"/>
                                          </p:val>
                                        </p:tav>
                                        <p:tav tm="100000">
                                          <p:val>
                                            <p:strVal val="#ppt_h"/>
                                          </p:val>
                                        </p:tav>
                                      </p:tavLst>
                                    </p:anim>
                                    <p:animEffect transition="in" filter="fade">
                                      <p:cBhvr>
                                        <p:cTn id="24" dur="500"/>
                                        <p:tgtEl>
                                          <p:spTgt spid="23"/>
                                        </p:tgtEl>
                                      </p:cBhvr>
                                    </p:animEffect>
                                  </p:childTnLst>
                                </p:cTn>
                              </p:par>
                            </p:childTnLst>
                          </p:cTn>
                        </p:par>
                      </p:childTnLst>
                    </p:cTn>
                  </p:par>
                  <p:par>
                    <p:cTn id="25" fill="hold">
                      <p:stCondLst>
                        <p:cond delay="indefinite"/>
                      </p:stCondLst>
                      <p:childTnLst>
                        <p:par>
                          <p:cTn id="26" fill="hold">
                            <p:stCondLst>
                              <p:cond delay="0"/>
                            </p:stCondLst>
                            <p:childTnLst>
                              <p:par>
                                <p:cTn id="27" presetID="43" presetClass="entr" presetSubtype="0" fill="hold" grpId="0" nodeType="clickEffect">
                                  <p:stCondLst>
                                    <p:cond delay="0"/>
                                  </p:stCondLst>
                                  <p:iterate type="wd">
                                    <p:tmPct val="10000"/>
                                  </p:iterate>
                                  <p:childTnLst>
                                    <p:set>
                                      <p:cBhvr>
                                        <p:cTn id="28" dur="1" fill="hold">
                                          <p:stCondLst>
                                            <p:cond delay="0"/>
                                          </p:stCondLst>
                                        </p:cTn>
                                        <p:tgtEl>
                                          <p:spTgt spid="3"/>
                                        </p:tgtEl>
                                        <p:attrNameLst>
                                          <p:attrName>style.visibility</p:attrName>
                                        </p:attrNameLst>
                                      </p:cBhvr>
                                      <p:to>
                                        <p:strVal val="visible"/>
                                      </p:to>
                                    </p:set>
                                    <p:animEffect transition="in" filter="fade">
                                      <p:cBhvr>
                                        <p:cTn id="29" dur="50"/>
                                        <p:tgtEl>
                                          <p:spTgt spid="3"/>
                                        </p:tgtEl>
                                      </p:cBhvr>
                                    </p:animEffect>
                                    <p:anim calcmode="lin" valueType="num">
                                      <p:cBhvr>
                                        <p:cTn id="30" dur="200" fill="hold"/>
                                        <p:tgtEl>
                                          <p:spTgt spid="3"/>
                                        </p:tgtEl>
                                        <p:attrNameLst>
                                          <p:attrName>ppt_x</p:attrName>
                                        </p:attrNameLst>
                                      </p:cBhvr>
                                      <p:tavLst>
                                        <p:tav tm="0">
                                          <p:val>
                                            <p:strVal val="#ppt_x"/>
                                          </p:val>
                                        </p:tav>
                                        <p:tav tm="100000">
                                          <p:val>
                                            <p:strVal val="#ppt_x"/>
                                          </p:val>
                                        </p:tav>
                                      </p:tavLst>
                                    </p:anim>
                                    <p:anim calcmode="lin" valueType="num">
                                      <p:cBhvr>
                                        <p:cTn id="31" dur="200" fill="hold"/>
                                        <p:tgtEl>
                                          <p:spTgt spid="3"/>
                                        </p:tgtEl>
                                        <p:attrNameLst>
                                          <p:attrName>ppt_y</p:attrName>
                                        </p:attrNameLst>
                                      </p:cBhvr>
                                      <p:tavLst>
                                        <p:tav tm="0">
                                          <p:val>
                                            <p:strVal val="#ppt_y+0.31"/>
                                          </p:val>
                                        </p:tav>
                                        <p:tav tm="100000">
                                          <p:val>
                                            <p:strVal val="#ppt_y+0.31"/>
                                          </p:val>
                                        </p:tav>
                                      </p:tavLst>
                                    </p:anim>
                                    <p:anim calcmode="lin" valueType="num">
                                      <p:cBhvr>
                                        <p:cTn id="32" dur="300" decel="50000" fill="hold">
                                          <p:stCondLst>
                                            <p:cond delay="200"/>
                                          </p:stCondLst>
                                        </p:cTn>
                                        <p:tgtEl>
                                          <p:spTgt spid="3"/>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33" dur="300" decel="50000" fill="hold">
                                          <p:stCondLst>
                                            <p:cond delay="200"/>
                                          </p:stCondLst>
                                        </p:cTn>
                                        <p:tgtEl>
                                          <p:spTgt spid="3"/>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childTnLst>
                          </p:cTn>
                        </p:par>
                        <p:par>
                          <p:cTn id="34" fill="hold">
                            <p:stCondLst>
                              <p:cond delay="700"/>
                            </p:stCondLst>
                            <p:childTnLst>
                              <p:par>
                                <p:cTn id="35" presetID="2" presetClass="entr" presetSubtype="4" fill="hold" nodeType="afterEffect">
                                  <p:stCondLst>
                                    <p:cond delay="0"/>
                                  </p:stCondLst>
                                  <p:iterate type="wd">
                                    <p:tmPct val="10000"/>
                                  </p:iterate>
                                  <p:childTnLst>
                                    <p:set>
                                      <p:cBhvr>
                                        <p:cTn id="36" dur="1" fill="hold">
                                          <p:stCondLst>
                                            <p:cond delay="0"/>
                                          </p:stCondLst>
                                        </p:cTn>
                                        <p:tgtEl>
                                          <p:spTgt spid="11"/>
                                        </p:tgtEl>
                                        <p:attrNameLst>
                                          <p:attrName>style.visibility</p:attrName>
                                        </p:attrNameLst>
                                      </p:cBhvr>
                                      <p:to>
                                        <p:strVal val="visible"/>
                                      </p:to>
                                    </p:set>
                                    <p:anim calcmode="lin" valueType="num">
                                      <p:cBhvr additive="base">
                                        <p:cTn id="37" dur="500" fill="hold"/>
                                        <p:tgtEl>
                                          <p:spTgt spid="11"/>
                                        </p:tgtEl>
                                        <p:attrNameLst>
                                          <p:attrName>ppt_x</p:attrName>
                                        </p:attrNameLst>
                                      </p:cBhvr>
                                      <p:tavLst>
                                        <p:tav tm="0">
                                          <p:val>
                                            <p:strVal val="#ppt_x"/>
                                          </p:val>
                                        </p:tav>
                                        <p:tav tm="100000">
                                          <p:val>
                                            <p:strVal val="#ppt_x"/>
                                          </p:val>
                                        </p:tav>
                                      </p:tavLst>
                                    </p:anim>
                                    <p:anim calcmode="lin" valueType="num">
                                      <p:cBhvr additive="base">
                                        <p:cTn id="38" dur="500" fill="hold"/>
                                        <p:tgtEl>
                                          <p:spTgt spid="11"/>
                                        </p:tgtEl>
                                        <p:attrNameLst>
                                          <p:attrName>ppt_y</p:attrName>
                                        </p:attrNameLst>
                                      </p:cBhvr>
                                      <p:tavLst>
                                        <p:tav tm="0">
                                          <p:val>
                                            <p:strVal val="1+#ppt_h/2"/>
                                          </p:val>
                                        </p:tav>
                                        <p:tav tm="100000">
                                          <p:val>
                                            <p:strVal val="#ppt_y"/>
                                          </p:val>
                                        </p:tav>
                                      </p:tavLst>
                                    </p:anim>
                                  </p:childTnLst>
                                </p:cTn>
                              </p:par>
                            </p:childTnLst>
                          </p:cTn>
                        </p:par>
                        <p:par>
                          <p:cTn id="39" fill="hold">
                            <p:stCondLst>
                              <p:cond delay="1200"/>
                            </p:stCondLst>
                            <p:childTnLst>
                              <p:par>
                                <p:cTn id="40" presetID="16" presetClass="entr" presetSubtype="21" fill="hold" nodeType="afterEffect">
                                  <p:stCondLst>
                                    <p:cond delay="0"/>
                                  </p:stCondLst>
                                  <p:iterate type="wd">
                                    <p:tmPct val="10000"/>
                                  </p:iterate>
                                  <p:childTnLst>
                                    <p:set>
                                      <p:cBhvr>
                                        <p:cTn id="41" dur="1" fill="hold">
                                          <p:stCondLst>
                                            <p:cond delay="0"/>
                                          </p:stCondLst>
                                        </p:cTn>
                                        <p:tgtEl>
                                          <p:spTgt spid="13"/>
                                        </p:tgtEl>
                                        <p:attrNameLst>
                                          <p:attrName>style.visibility</p:attrName>
                                        </p:attrNameLst>
                                      </p:cBhvr>
                                      <p:to>
                                        <p:strVal val="visible"/>
                                      </p:to>
                                    </p:set>
                                    <p:animEffect transition="in" filter="barn(inVertical)">
                                      <p:cBhvr>
                                        <p:cTn id="42" dur="500"/>
                                        <p:tgtEl>
                                          <p:spTgt spid="13"/>
                                        </p:tgtEl>
                                      </p:cBhvr>
                                    </p:animEffect>
                                  </p:childTnLst>
                                </p:cTn>
                              </p:par>
                            </p:childTnLst>
                          </p:cTn>
                        </p:par>
                        <p:par>
                          <p:cTn id="43" fill="hold">
                            <p:stCondLst>
                              <p:cond delay="1700"/>
                            </p:stCondLst>
                            <p:childTnLst>
                              <p:par>
                                <p:cTn id="44" presetID="16" presetClass="entr" presetSubtype="21" fill="hold" grpId="0" nodeType="afterEffect">
                                  <p:stCondLst>
                                    <p:cond delay="0"/>
                                  </p:stCondLst>
                                  <p:childTnLst>
                                    <p:set>
                                      <p:cBhvr>
                                        <p:cTn id="45" dur="1" fill="hold">
                                          <p:stCondLst>
                                            <p:cond delay="0"/>
                                          </p:stCondLst>
                                        </p:cTn>
                                        <p:tgtEl>
                                          <p:spTgt spid="14"/>
                                        </p:tgtEl>
                                        <p:attrNameLst>
                                          <p:attrName>style.visibility</p:attrName>
                                        </p:attrNameLst>
                                      </p:cBhvr>
                                      <p:to>
                                        <p:strVal val="visible"/>
                                      </p:to>
                                    </p:set>
                                    <p:animEffect transition="in" filter="barn(inVertical)">
                                      <p:cBhvr>
                                        <p:cTn id="46"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p:bldP spid="3" grpId="0"/>
      <p:bldP spid="26" grpId="0"/>
      <p:bldP spid="14" grpId="0" animBg="1"/>
    </p:bldLst>
  </p:timing>
</p:sld>
</file>

<file path=ppt/slides/slide14.xml><?xml version="1.0" encoding="utf-8"?>
<p:sld xmlns:a="http://schemas.openxmlformats.org/drawingml/2006/main" xmlns:r="http://schemas.openxmlformats.org/officeDocument/2006/relationships" xmlns:p="http://schemas.openxmlformats.org/presentationml/2006/main">
  <p:cSld>
    <p:bg>
      <p:bgPr>
        <a:blipFill dpi="0" rotWithShape="1">
          <a:blip r:embed="rId4">
            <a:lum/>
          </a:blip>
          <a:srcRect/>
          <a:stretch>
            <a:fillRect l="-1000" r="-1000"/>
          </a:stretch>
        </a:blipFill>
        <a:effectLst/>
      </p:bgPr>
    </p:bg>
    <p:spTree>
      <p:nvGrpSpPr>
        <p:cNvPr id="1" name=""/>
        <p:cNvGrpSpPr/>
        <p:nvPr/>
      </p:nvGrpSpPr>
      <p:grpSpPr>
        <a:xfrm>
          <a:off x="0" y="0"/>
          <a:ext cx="0" cy="0"/>
          <a:chOff x="0" y="0"/>
          <a:chExt cx="0" cy="0"/>
        </a:xfrm>
      </p:grpSpPr>
      <p:pic>
        <p:nvPicPr>
          <p:cNvPr id="2" name="图片 1"/>
          <p:cNvPicPr>
            <a:picLocks noChangeAspect="1"/>
          </p:cNvPicPr>
          <p:nvPr/>
        </p:nvPicPr>
        <p:blipFill>
          <a:blip r:embed="rId5"/>
          <a:stretch>
            <a:fillRect/>
          </a:stretch>
        </p:blipFill>
        <p:spPr>
          <a:xfrm>
            <a:off x="1" y="1"/>
            <a:ext cx="12192000" cy="500912"/>
          </a:xfrm>
          <a:prstGeom prst="rect">
            <a:avLst/>
          </a:prstGeom>
        </p:spPr>
      </p:pic>
      <p:pic>
        <p:nvPicPr>
          <p:cNvPr id="7" name="图片 6"/>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7092945" y="488905"/>
            <a:ext cx="4723053" cy="6369095"/>
          </a:xfrm>
          <a:prstGeom prst="rect">
            <a:avLst/>
          </a:prstGeom>
        </p:spPr>
      </p:pic>
      <p:pic>
        <p:nvPicPr>
          <p:cNvPr id="22" name="图片 1"/>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220167" y="500913"/>
            <a:ext cx="6748422" cy="6357087"/>
          </a:xfrm>
          <a:prstGeom prst="rect">
            <a:avLst/>
          </a:prstGeom>
        </p:spPr>
      </p:pic>
      <p:sp>
        <p:nvSpPr>
          <p:cNvPr id="23" name="10"/>
          <p:cNvSpPr txBox="1"/>
          <p:nvPr/>
        </p:nvSpPr>
        <p:spPr>
          <a:xfrm>
            <a:off x="1626071" y="685997"/>
            <a:ext cx="3254794" cy="830997"/>
          </a:xfrm>
          <a:prstGeom prst="rect">
            <a:avLst/>
          </a:prstGeom>
          <a:noFill/>
        </p:spPr>
        <p:txBody>
          <a:bodyPr wrap="square" rtlCol="0">
            <a:spAutoFit/>
          </a:bodyPr>
          <a:lstStyle/>
          <a:p>
            <a:pPr algn="ctr"/>
            <a:r>
              <a:rPr lang="en-US" altLang="zh-CN" sz="2400" b="1">
                <a:solidFill>
                  <a:srgbClr val="C40823"/>
                </a:solidFill>
                <a:latin typeface="Times New Roman" panose="02020603050405020304" pitchFamily="18" charset="0"/>
                <a:ea typeface="851tegakizatsu" panose="02000600000000000000" pitchFamily="2" charset="-122"/>
                <a:cs typeface="Times New Roman" panose="02020603050405020304" pitchFamily="18" charset="0"/>
              </a:rPr>
              <a:t>2. Tìm truyện về tính trung thực ở đâu?</a:t>
            </a:r>
            <a:endParaRPr lang="zh-CN" altLang="en-US" sz="2400" b="1" dirty="0">
              <a:solidFill>
                <a:srgbClr val="C40823"/>
              </a:solidFill>
              <a:latin typeface="Times New Roman" panose="02020603050405020304" pitchFamily="18" charset="0"/>
              <a:ea typeface="851tegakizatsu" panose="02000600000000000000" pitchFamily="2" charset="-122"/>
              <a:cs typeface="Times New Roman" panose="02020603050405020304" pitchFamily="18" charset="0"/>
            </a:endParaRPr>
          </a:p>
        </p:txBody>
      </p:sp>
      <p:sp>
        <p:nvSpPr>
          <p:cNvPr id="3" name="Rectangle 2"/>
          <p:cNvSpPr/>
          <p:nvPr/>
        </p:nvSpPr>
        <p:spPr>
          <a:xfrm>
            <a:off x="1005635" y="2195063"/>
            <a:ext cx="5096627" cy="3139321"/>
          </a:xfrm>
          <a:prstGeom prst="rect">
            <a:avLst/>
          </a:prstGeom>
        </p:spPr>
        <p:txBody>
          <a:bodyPr wrap="square">
            <a:spAutoFit/>
          </a:bodyPr>
          <a:lstStyle/>
          <a:p>
            <a:pPr lvl="0" algn="ctr">
              <a:lnSpc>
                <a:spcPct val="150000"/>
              </a:lnSpc>
            </a:pPr>
            <a:r>
              <a:rPr lang="en-US" sz="3600" b="1">
                <a:solidFill>
                  <a:srgbClr val="086789"/>
                </a:solidFill>
                <a:latin typeface="Times New Roman" panose="02020603050405020304" pitchFamily="18" charset="0"/>
                <a:cs typeface="Times New Roman" panose="02020603050405020304" pitchFamily="18" charset="0"/>
              </a:rPr>
              <a:t>Sách Truyện đọc lớp 4</a:t>
            </a:r>
          </a:p>
          <a:p>
            <a:pPr marL="342900" lvl="0" indent="-342900">
              <a:lnSpc>
                <a:spcPct val="150000"/>
              </a:lnSpc>
              <a:buFont typeface="Wingdings" panose="05000000000000000000" pitchFamily="2" charset="2"/>
              <a:buChar char="q"/>
            </a:pPr>
            <a:r>
              <a:rPr lang="en-US" sz="2400" b="1">
                <a:solidFill>
                  <a:srgbClr val="0DA008"/>
                </a:solidFill>
                <a:latin typeface="Times New Roman" panose="02020603050405020304" pitchFamily="18" charset="0"/>
                <a:cs typeface="Times New Roman" panose="02020603050405020304" pitchFamily="18" charset="0"/>
              </a:rPr>
              <a:t>Hãy tha thứ cho chúng cháu </a:t>
            </a:r>
          </a:p>
          <a:p>
            <a:pPr lvl="0">
              <a:lnSpc>
                <a:spcPct val="150000"/>
              </a:lnSpc>
            </a:pPr>
            <a:r>
              <a:rPr lang="en-US" sz="2400" b="1" i="1">
                <a:solidFill>
                  <a:srgbClr val="0DA008"/>
                </a:solidFill>
                <a:latin typeface="Times New Roman" panose="02020603050405020304" pitchFamily="18" charset="0"/>
                <a:cs typeface="Times New Roman" panose="02020603050405020304" pitchFamily="18" charset="0"/>
              </a:rPr>
              <a:t>(Thanh Quế)</a:t>
            </a:r>
          </a:p>
          <a:p>
            <a:pPr marL="342900" lvl="0" indent="-342900">
              <a:lnSpc>
                <a:spcPct val="150000"/>
              </a:lnSpc>
              <a:buFont typeface="Wingdings" panose="05000000000000000000" pitchFamily="2" charset="2"/>
              <a:buChar char="q"/>
            </a:pPr>
            <a:r>
              <a:rPr lang="vi-VN" sz="2400" b="1">
                <a:solidFill>
                  <a:srgbClr val="E06C08"/>
                </a:solidFill>
                <a:latin typeface="Times New Roman" panose="02020603050405020304" pitchFamily="18" charset="0"/>
                <a:cs typeface="Times New Roman" panose="02020603050405020304" pitchFamily="18" charset="0"/>
              </a:rPr>
              <a:t>Những chú bé giàu trí tưởng tượng </a:t>
            </a:r>
            <a:r>
              <a:rPr lang="vi-VN" sz="2400" b="1" i="1">
                <a:solidFill>
                  <a:srgbClr val="E06C08"/>
                </a:solidFill>
                <a:latin typeface="Times New Roman" panose="02020603050405020304" pitchFamily="18" charset="0"/>
                <a:cs typeface="Times New Roman" panose="02020603050405020304" pitchFamily="18" charset="0"/>
              </a:rPr>
              <a:t>(</a:t>
            </a:r>
            <a:r>
              <a:rPr lang="en-US" sz="2400" b="1" i="1">
                <a:solidFill>
                  <a:srgbClr val="E06C08"/>
                </a:solidFill>
                <a:latin typeface="Times New Roman" panose="02020603050405020304" pitchFamily="18" charset="0"/>
                <a:cs typeface="Times New Roman" panose="02020603050405020304" pitchFamily="18" charset="0"/>
              </a:rPr>
              <a:t>Nô-xốp</a:t>
            </a:r>
            <a:r>
              <a:rPr lang="vi-VN" sz="2400" b="1" i="1">
                <a:solidFill>
                  <a:srgbClr val="E06C08"/>
                </a:solidFill>
                <a:latin typeface="Times New Roman" panose="02020603050405020304" pitchFamily="18" charset="0"/>
                <a:cs typeface="Times New Roman" panose="02020603050405020304" pitchFamily="18" charset="0"/>
              </a:rPr>
              <a:t>)</a:t>
            </a:r>
            <a:endParaRPr lang="en-US" sz="2400" b="1" i="1">
              <a:solidFill>
                <a:srgbClr val="E06C08"/>
              </a:solidFill>
              <a:latin typeface="Times New Roman" panose="02020603050405020304" pitchFamily="18" charset="0"/>
              <a:cs typeface="Times New Roman" panose="02020603050405020304" pitchFamily="18" charset="0"/>
            </a:endParaRPr>
          </a:p>
        </p:txBody>
      </p:sp>
      <p:pic>
        <p:nvPicPr>
          <p:cNvPr id="25" name="图片 1" descr="e7d195523061f1c0c2b73831c94a3edc981f60e396d3e182073EE1468018468A7F192AE5E5CD515B6C3125F8AF6E4EE646174E8CF0B46FD19828DCE8CDA3B3A044A74F0E769C5FA8CB87AB6FC303C8BA3785FAC64AF542478695B0984F536809C3F1707B1C3268FC7520299D04CFE85DEB91723432B78EC91A49EF06019607DE5BEC6629765AAD53314DC233652B24F7">
            <a:extLst>
              <a:ext uri="{FF2B5EF4-FFF2-40B4-BE49-F238E27FC236}">
                <a16:creationId xmlns:a16="http://schemas.microsoft.com/office/drawing/2014/main" id="{AA1B7C8A-B011-433C-B2B6-13B5E77ED229}"/>
              </a:ext>
            </a:extLst>
          </p:cNvPr>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147294" y="4695501"/>
            <a:ext cx="3157194" cy="3157194"/>
          </a:xfrm>
          <a:prstGeom prst="rect">
            <a:avLst/>
          </a:prstGeom>
        </p:spPr>
      </p:pic>
      <p:sp>
        <p:nvSpPr>
          <p:cNvPr id="26" name="文本框 2" descr="e7d195523061f1c0c2b73831c94a3edc981f60e396d3e182073EE1468018468A7F192AE5E5CD515B6C3125F8AF6E4EE646174E8CF0B46FD19828DCE8CDA3B3A044A74F0E769C5FA8CB87AB6FC303C8BA3785FAC64AF542478695B0984F536809C3F1707B1C3268FC7520299D04CFE85DEB91723432B78EC91A49EF06019607DE5BEC6629765AAD53314DC233652B24F7">
            <a:extLst>
              <a:ext uri="{FF2B5EF4-FFF2-40B4-BE49-F238E27FC236}">
                <a16:creationId xmlns:a16="http://schemas.microsoft.com/office/drawing/2014/main" id="{2FCF7446-1200-4750-ADE4-EC6F94DDA4C7}"/>
              </a:ext>
            </a:extLst>
          </p:cNvPr>
          <p:cNvSpPr txBox="1"/>
          <p:nvPr/>
        </p:nvSpPr>
        <p:spPr>
          <a:xfrm rot="151519">
            <a:off x="463713" y="6008549"/>
            <a:ext cx="1618442" cy="769441"/>
          </a:xfrm>
          <a:prstGeom prst="rect">
            <a:avLst/>
          </a:prstGeom>
          <a:noFill/>
        </p:spPr>
        <p:txBody>
          <a:bodyPr wrap="square" rtlCol="0">
            <a:spAutoFit/>
          </a:bodyPr>
          <a:lstStyle/>
          <a:p>
            <a:r>
              <a:rPr lang="en-US" altLang="zh-CN" sz="4400" b="1">
                <a:solidFill>
                  <a:srgbClr val="B88C00"/>
                </a:solidFill>
                <a:latin typeface="Times New Roman" panose="02020603050405020304" pitchFamily="18" charset="0"/>
                <a:ea typeface="汉仪跳跳体简" panose="00020600040101010101" pitchFamily="18" charset="-122"/>
                <a:cs typeface="Times New Roman" panose="02020603050405020304" pitchFamily="18" charset="0"/>
              </a:rPr>
              <a:t>Gợi ý</a:t>
            </a:r>
            <a:endParaRPr lang="zh-CN" altLang="en-US" sz="4400" b="1" dirty="0">
              <a:solidFill>
                <a:srgbClr val="B88C00"/>
              </a:solidFill>
              <a:latin typeface="Times New Roman" panose="02020603050405020304" pitchFamily="18" charset="0"/>
              <a:ea typeface="汉仪跳跳体简" panose="00020600040101010101" pitchFamily="18" charset="-122"/>
              <a:cs typeface="Times New Roman" panose="02020603050405020304" pitchFamily="18" charset="0"/>
            </a:endParaRPr>
          </a:p>
        </p:txBody>
      </p:sp>
      <p:pic>
        <p:nvPicPr>
          <p:cNvPr id="11" name="Picture 10"/>
          <p:cNvPicPr>
            <a:picLocks noChangeAspect="1"/>
          </p:cNvPicPr>
          <p:nvPr/>
        </p:nvPicPr>
        <p:blipFill rotWithShape="1">
          <a:blip r:embed="rId9">
            <a:extLst>
              <a:ext uri="{28A0092B-C50C-407E-A947-70E740481C1C}">
                <a14:useLocalDpi xmlns:a14="http://schemas.microsoft.com/office/drawing/2010/main" val="0"/>
              </a:ext>
            </a:extLst>
          </a:blip>
          <a:srcRect l="14375" t="500" r="14375" b="1"/>
          <a:stretch/>
        </p:blipFill>
        <p:spPr>
          <a:xfrm>
            <a:off x="8909536" y="3102622"/>
            <a:ext cx="1915780" cy="2675370"/>
          </a:xfrm>
          <a:prstGeom prst="rect">
            <a:avLst/>
          </a:prstGeom>
          <a:solidFill>
            <a:srgbClr val="FFFFFF">
              <a:shade val="85000"/>
            </a:srgbClr>
          </a:solidFill>
          <a:ln w="190500" cap="sq">
            <a:solidFill>
              <a:srgbClr val="FFFFFF"/>
            </a:solidFill>
            <a:miter lim="800000"/>
          </a:ln>
          <a:effectLst>
            <a:outerShdw blurRad="65000" dist="50800" dir="12900000" kx="195000" ky="145000" algn="tl" rotWithShape="0">
              <a:srgbClr val="000000">
                <a:alpha val="30000"/>
              </a:srgbClr>
            </a:outerShdw>
          </a:effectLst>
          <a:scene3d>
            <a:camera prst="orthographicFront">
              <a:rot lat="0" lon="0" rev="360000"/>
            </a:camera>
            <a:lightRig rig="twoPt" dir="t">
              <a:rot lat="0" lon="0" rev="7200000"/>
            </a:lightRig>
          </a:scene3d>
          <a:sp3d contourW="12700">
            <a:bevelT w="25400" h="19050"/>
            <a:contourClr>
              <a:srgbClr val="969696"/>
            </a:contourClr>
          </a:sp3d>
        </p:spPr>
      </p:pic>
    </p:spTree>
    <p:extLst>
      <p:ext uri="{BB962C8B-B14F-4D97-AF65-F5344CB8AC3E}">
        <p14:creationId xmlns:p14="http://schemas.microsoft.com/office/powerpoint/2010/main" val="1505795336"/>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600">
        <p:checker/>
      </p:transition>
    </mc:Choice>
    <mc:Fallback xmlns="">
      <p:transition spd="med">
        <p:checker/>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nodeType="withEffect">
                                  <p:stCondLst>
                                    <p:cond delay="0"/>
                                  </p:stCondLst>
                                  <p:iterate type="wd">
                                    <p:tmPct val="10000"/>
                                  </p:iterate>
                                  <p:childTnLst>
                                    <p:set>
                                      <p:cBhvr>
                                        <p:cTn id="6" dur="1" fill="hold">
                                          <p:stCondLst>
                                            <p:cond delay="0"/>
                                          </p:stCondLst>
                                        </p:cTn>
                                        <p:tgtEl>
                                          <p:spTgt spid="25"/>
                                        </p:tgtEl>
                                        <p:attrNameLst>
                                          <p:attrName>style.visibility</p:attrName>
                                        </p:attrNameLst>
                                      </p:cBhvr>
                                      <p:to>
                                        <p:strVal val="visible"/>
                                      </p:to>
                                    </p:set>
                                    <p:animEffect transition="in" filter="wipe(down)">
                                      <p:cBhvr>
                                        <p:cTn id="7" dur="500"/>
                                        <p:tgtEl>
                                          <p:spTgt spid="25"/>
                                        </p:tgtEl>
                                      </p:cBhvr>
                                    </p:animEffect>
                                  </p:childTnLst>
                                </p:cTn>
                              </p:par>
                            </p:childTnLst>
                          </p:cTn>
                        </p:par>
                        <p:par>
                          <p:cTn id="8" fill="hold">
                            <p:stCondLst>
                              <p:cond delay="500"/>
                            </p:stCondLst>
                            <p:childTnLst>
                              <p:par>
                                <p:cTn id="9" presetID="53" presetClass="entr" presetSubtype="16" fill="hold" grpId="0" nodeType="afterEffect">
                                  <p:stCondLst>
                                    <p:cond delay="0"/>
                                  </p:stCondLst>
                                  <p:iterate type="wd">
                                    <p:tmPct val="10000"/>
                                  </p:iterate>
                                  <p:childTnLst>
                                    <p:set>
                                      <p:cBhvr>
                                        <p:cTn id="10" dur="1" fill="hold">
                                          <p:stCondLst>
                                            <p:cond delay="0"/>
                                          </p:stCondLst>
                                        </p:cTn>
                                        <p:tgtEl>
                                          <p:spTgt spid="26"/>
                                        </p:tgtEl>
                                        <p:attrNameLst>
                                          <p:attrName>style.visibility</p:attrName>
                                        </p:attrNameLst>
                                      </p:cBhvr>
                                      <p:to>
                                        <p:strVal val="visible"/>
                                      </p:to>
                                    </p:set>
                                    <p:anim calcmode="lin" valueType="num">
                                      <p:cBhvr>
                                        <p:cTn id="11" dur="500" fill="hold"/>
                                        <p:tgtEl>
                                          <p:spTgt spid="26"/>
                                        </p:tgtEl>
                                        <p:attrNameLst>
                                          <p:attrName>ppt_w</p:attrName>
                                        </p:attrNameLst>
                                      </p:cBhvr>
                                      <p:tavLst>
                                        <p:tav tm="0">
                                          <p:val>
                                            <p:fltVal val="0"/>
                                          </p:val>
                                        </p:tav>
                                        <p:tav tm="100000">
                                          <p:val>
                                            <p:strVal val="#ppt_w"/>
                                          </p:val>
                                        </p:tav>
                                      </p:tavLst>
                                    </p:anim>
                                    <p:anim calcmode="lin" valueType="num">
                                      <p:cBhvr>
                                        <p:cTn id="12" dur="500" fill="hold"/>
                                        <p:tgtEl>
                                          <p:spTgt spid="26"/>
                                        </p:tgtEl>
                                        <p:attrNameLst>
                                          <p:attrName>ppt_h</p:attrName>
                                        </p:attrNameLst>
                                      </p:cBhvr>
                                      <p:tavLst>
                                        <p:tav tm="0">
                                          <p:val>
                                            <p:fltVal val="0"/>
                                          </p:val>
                                        </p:tav>
                                        <p:tav tm="100000">
                                          <p:val>
                                            <p:strVal val="#ppt_h"/>
                                          </p:val>
                                        </p:tav>
                                      </p:tavLst>
                                    </p:anim>
                                    <p:animEffect transition="in" filter="fade">
                                      <p:cBhvr>
                                        <p:cTn id="13" dur="500"/>
                                        <p:tgtEl>
                                          <p:spTgt spid="26"/>
                                        </p:tgtEl>
                                      </p:cBhvr>
                                    </p:animEffect>
                                  </p:childTnLst>
                                </p:cTn>
                              </p:par>
                              <p:par>
                                <p:cTn id="14" presetID="42" presetClass="entr" presetSubtype="0" fill="hold" nodeType="withEffect">
                                  <p:stCondLst>
                                    <p:cond delay="0"/>
                                  </p:stCondLst>
                                  <p:iterate type="wd">
                                    <p:tmPct val="10000"/>
                                  </p:iterate>
                                  <p:childTnLst>
                                    <p:set>
                                      <p:cBhvr>
                                        <p:cTn id="15" dur="1" fill="hold">
                                          <p:stCondLst>
                                            <p:cond delay="0"/>
                                          </p:stCondLst>
                                        </p:cTn>
                                        <p:tgtEl>
                                          <p:spTgt spid="22"/>
                                        </p:tgtEl>
                                        <p:attrNameLst>
                                          <p:attrName>style.visibility</p:attrName>
                                        </p:attrNameLst>
                                      </p:cBhvr>
                                      <p:to>
                                        <p:strVal val="visible"/>
                                      </p:to>
                                    </p:set>
                                    <p:animEffect transition="in" filter="fade">
                                      <p:cBhvr>
                                        <p:cTn id="16" dur="500"/>
                                        <p:tgtEl>
                                          <p:spTgt spid="22"/>
                                        </p:tgtEl>
                                      </p:cBhvr>
                                    </p:animEffect>
                                    <p:anim calcmode="lin" valueType="num">
                                      <p:cBhvr>
                                        <p:cTn id="17" dur="500" fill="hold"/>
                                        <p:tgtEl>
                                          <p:spTgt spid="22"/>
                                        </p:tgtEl>
                                        <p:attrNameLst>
                                          <p:attrName>ppt_x</p:attrName>
                                        </p:attrNameLst>
                                      </p:cBhvr>
                                      <p:tavLst>
                                        <p:tav tm="0">
                                          <p:val>
                                            <p:strVal val="#ppt_x"/>
                                          </p:val>
                                        </p:tav>
                                        <p:tav tm="100000">
                                          <p:val>
                                            <p:strVal val="#ppt_x"/>
                                          </p:val>
                                        </p:tav>
                                      </p:tavLst>
                                    </p:anim>
                                    <p:anim calcmode="lin" valueType="num">
                                      <p:cBhvr>
                                        <p:cTn id="18" dur="500" fill="hold"/>
                                        <p:tgtEl>
                                          <p:spTgt spid="22"/>
                                        </p:tgtEl>
                                        <p:attrNameLst>
                                          <p:attrName>ppt_y</p:attrName>
                                        </p:attrNameLst>
                                      </p:cBhvr>
                                      <p:tavLst>
                                        <p:tav tm="0">
                                          <p:val>
                                            <p:strVal val="#ppt_y+.1"/>
                                          </p:val>
                                        </p:tav>
                                        <p:tav tm="100000">
                                          <p:val>
                                            <p:strVal val="#ppt_y"/>
                                          </p:val>
                                        </p:tav>
                                      </p:tavLst>
                                    </p:anim>
                                  </p:childTnLst>
                                </p:cTn>
                              </p:par>
                            </p:childTnLst>
                          </p:cTn>
                        </p:par>
                        <p:par>
                          <p:cTn id="19" fill="hold">
                            <p:stCondLst>
                              <p:cond delay="1050"/>
                            </p:stCondLst>
                            <p:childTnLst>
                              <p:par>
                                <p:cTn id="20" presetID="53" presetClass="entr" presetSubtype="16" fill="hold" grpId="0" nodeType="afterEffect">
                                  <p:stCondLst>
                                    <p:cond delay="0"/>
                                  </p:stCondLst>
                                  <p:iterate type="wd">
                                    <p:tmPct val="10000"/>
                                  </p:iterate>
                                  <p:childTnLst>
                                    <p:set>
                                      <p:cBhvr>
                                        <p:cTn id="21" dur="1" fill="hold">
                                          <p:stCondLst>
                                            <p:cond delay="0"/>
                                          </p:stCondLst>
                                        </p:cTn>
                                        <p:tgtEl>
                                          <p:spTgt spid="23"/>
                                        </p:tgtEl>
                                        <p:attrNameLst>
                                          <p:attrName>style.visibility</p:attrName>
                                        </p:attrNameLst>
                                      </p:cBhvr>
                                      <p:to>
                                        <p:strVal val="visible"/>
                                      </p:to>
                                    </p:set>
                                    <p:anim calcmode="lin" valueType="num">
                                      <p:cBhvr>
                                        <p:cTn id="22" dur="500" fill="hold"/>
                                        <p:tgtEl>
                                          <p:spTgt spid="23"/>
                                        </p:tgtEl>
                                        <p:attrNameLst>
                                          <p:attrName>ppt_w</p:attrName>
                                        </p:attrNameLst>
                                      </p:cBhvr>
                                      <p:tavLst>
                                        <p:tav tm="0">
                                          <p:val>
                                            <p:fltVal val="0"/>
                                          </p:val>
                                        </p:tav>
                                        <p:tav tm="100000">
                                          <p:val>
                                            <p:strVal val="#ppt_w"/>
                                          </p:val>
                                        </p:tav>
                                      </p:tavLst>
                                    </p:anim>
                                    <p:anim calcmode="lin" valueType="num">
                                      <p:cBhvr>
                                        <p:cTn id="23" dur="500" fill="hold"/>
                                        <p:tgtEl>
                                          <p:spTgt spid="23"/>
                                        </p:tgtEl>
                                        <p:attrNameLst>
                                          <p:attrName>ppt_h</p:attrName>
                                        </p:attrNameLst>
                                      </p:cBhvr>
                                      <p:tavLst>
                                        <p:tav tm="0">
                                          <p:val>
                                            <p:fltVal val="0"/>
                                          </p:val>
                                        </p:tav>
                                        <p:tav tm="100000">
                                          <p:val>
                                            <p:strVal val="#ppt_h"/>
                                          </p:val>
                                        </p:tav>
                                      </p:tavLst>
                                    </p:anim>
                                    <p:animEffect transition="in" filter="fade">
                                      <p:cBhvr>
                                        <p:cTn id="24" dur="500"/>
                                        <p:tgtEl>
                                          <p:spTgt spid="23"/>
                                        </p:tgtEl>
                                      </p:cBhvr>
                                    </p:animEffect>
                                  </p:childTnLst>
                                </p:cTn>
                              </p:par>
                            </p:childTnLst>
                          </p:cTn>
                        </p:par>
                        <p:par>
                          <p:cTn id="25" fill="hold">
                            <p:stCondLst>
                              <p:cond delay="2050"/>
                            </p:stCondLst>
                            <p:childTnLst>
                              <p:par>
                                <p:cTn id="26" presetID="2" presetClass="entr" presetSubtype="4" fill="hold" nodeType="afterEffect">
                                  <p:stCondLst>
                                    <p:cond delay="0"/>
                                  </p:stCondLst>
                                  <p:iterate type="wd">
                                    <p:tmPct val="10000"/>
                                  </p:iterate>
                                  <p:childTnLst>
                                    <p:set>
                                      <p:cBhvr>
                                        <p:cTn id="27" dur="1" fill="hold">
                                          <p:stCondLst>
                                            <p:cond delay="0"/>
                                          </p:stCondLst>
                                        </p:cTn>
                                        <p:tgtEl>
                                          <p:spTgt spid="7"/>
                                        </p:tgtEl>
                                        <p:attrNameLst>
                                          <p:attrName>style.visibility</p:attrName>
                                        </p:attrNameLst>
                                      </p:cBhvr>
                                      <p:to>
                                        <p:strVal val="visible"/>
                                      </p:to>
                                    </p:set>
                                    <p:anim calcmode="lin" valueType="num">
                                      <p:cBhvr additive="base">
                                        <p:cTn id="28" dur="500" fill="hold"/>
                                        <p:tgtEl>
                                          <p:spTgt spid="7"/>
                                        </p:tgtEl>
                                        <p:attrNameLst>
                                          <p:attrName>ppt_x</p:attrName>
                                        </p:attrNameLst>
                                      </p:cBhvr>
                                      <p:tavLst>
                                        <p:tav tm="0">
                                          <p:val>
                                            <p:strVal val="#ppt_x"/>
                                          </p:val>
                                        </p:tav>
                                        <p:tav tm="100000">
                                          <p:val>
                                            <p:strVal val="#ppt_x"/>
                                          </p:val>
                                        </p:tav>
                                      </p:tavLst>
                                    </p:anim>
                                    <p:anim calcmode="lin" valueType="num">
                                      <p:cBhvr additive="base">
                                        <p:cTn id="29" dur="500" fill="hold"/>
                                        <p:tgtEl>
                                          <p:spTgt spid="7"/>
                                        </p:tgtEl>
                                        <p:attrNameLst>
                                          <p:attrName>ppt_y</p:attrName>
                                        </p:attrNameLst>
                                      </p:cBhvr>
                                      <p:tavLst>
                                        <p:tav tm="0">
                                          <p:val>
                                            <p:strVal val="1+#ppt_h/2"/>
                                          </p:val>
                                        </p:tav>
                                        <p:tav tm="100000">
                                          <p:val>
                                            <p:strVal val="#ppt_y"/>
                                          </p:val>
                                        </p:tav>
                                      </p:tavLst>
                                    </p:anim>
                                  </p:childTnLst>
                                </p:cTn>
                              </p:par>
                            </p:childTnLst>
                          </p:cTn>
                        </p:par>
                      </p:childTnLst>
                    </p:cTn>
                  </p:par>
                  <p:par>
                    <p:cTn id="30" fill="hold">
                      <p:stCondLst>
                        <p:cond delay="indefinite"/>
                      </p:stCondLst>
                      <p:childTnLst>
                        <p:par>
                          <p:cTn id="31" fill="hold">
                            <p:stCondLst>
                              <p:cond delay="0"/>
                            </p:stCondLst>
                            <p:childTnLst>
                              <p:par>
                                <p:cTn id="32" presetID="43" presetClass="entr" presetSubtype="0" fill="hold" grpId="0" nodeType="clickEffect">
                                  <p:stCondLst>
                                    <p:cond delay="0"/>
                                  </p:stCondLst>
                                  <p:iterate type="wd">
                                    <p:tmPct val="10000"/>
                                  </p:iterate>
                                  <p:childTnLst>
                                    <p:set>
                                      <p:cBhvr>
                                        <p:cTn id="33" dur="1" fill="hold">
                                          <p:stCondLst>
                                            <p:cond delay="0"/>
                                          </p:stCondLst>
                                        </p:cTn>
                                        <p:tgtEl>
                                          <p:spTgt spid="3"/>
                                        </p:tgtEl>
                                        <p:attrNameLst>
                                          <p:attrName>style.visibility</p:attrName>
                                        </p:attrNameLst>
                                      </p:cBhvr>
                                      <p:to>
                                        <p:strVal val="visible"/>
                                      </p:to>
                                    </p:set>
                                    <p:animEffect transition="in" filter="fade">
                                      <p:cBhvr>
                                        <p:cTn id="34" dur="50"/>
                                        <p:tgtEl>
                                          <p:spTgt spid="3"/>
                                        </p:tgtEl>
                                      </p:cBhvr>
                                    </p:animEffect>
                                    <p:anim calcmode="lin" valueType="num">
                                      <p:cBhvr>
                                        <p:cTn id="35" dur="200" fill="hold"/>
                                        <p:tgtEl>
                                          <p:spTgt spid="3"/>
                                        </p:tgtEl>
                                        <p:attrNameLst>
                                          <p:attrName>ppt_x</p:attrName>
                                        </p:attrNameLst>
                                      </p:cBhvr>
                                      <p:tavLst>
                                        <p:tav tm="0">
                                          <p:val>
                                            <p:strVal val="#ppt_x"/>
                                          </p:val>
                                        </p:tav>
                                        <p:tav tm="100000">
                                          <p:val>
                                            <p:strVal val="#ppt_x"/>
                                          </p:val>
                                        </p:tav>
                                      </p:tavLst>
                                    </p:anim>
                                    <p:anim calcmode="lin" valueType="num">
                                      <p:cBhvr>
                                        <p:cTn id="36" dur="200" fill="hold"/>
                                        <p:tgtEl>
                                          <p:spTgt spid="3"/>
                                        </p:tgtEl>
                                        <p:attrNameLst>
                                          <p:attrName>ppt_y</p:attrName>
                                        </p:attrNameLst>
                                      </p:cBhvr>
                                      <p:tavLst>
                                        <p:tav tm="0">
                                          <p:val>
                                            <p:strVal val="#ppt_y+0.31"/>
                                          </p:val>
                                        </p:tav>
                                        <p:tav tm="100000">
                                          <p:val>
                                            <p:strVal val="#ppt_y+0.31"/>
                                          </p:val>
                                        </p:tav>
                                      </p:tavLst>
                                    </p:anim>
                                    <p:anim calcmode="lin" valueType="num">
                                      <p:cBhvr>
                                        <p:cTn id="37" dur="300" decel="50000" fill="hold">
                                          <p:stCondLst>
                                            <p:cond delay="200"/>
                                          </p:stCondLst>
                                        </p:cTn>
                                        <p:tgtEl>
                                          <p:spTgt spid="3"/>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38" dur="300" decel="50000" fill="hold">
                                          <p:stCondLst>
                                            <p:cond delay="200"/>
                                          </p:stCondLst>
                                        </p:cTn>
                                        <p:tgtEl>
                                          <p:spTgt spid="3"/>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childTnLst>
                          </p:cTn>
                        </p:par>
                        <p:par>
                          <p:cTn id="39" fill="hold">
                            <p:stCondLst>
                              <p:cond delay="1700"/>
                            </p:stCondLst>
                            <p:childTnLst>
                              <p:par>
                                <p:cTn id="40" presetID="18" presetClass="entr" presetSubtype="12" fill="hold" nodeType="afterEffect">
                                  <p:stCondLst>
                                    <p:cond delay="0"/>
                                  </p:stCondLst>
                                  <p:iterate type="wd">
                                    <p:tmPct val="10000"/>
                                  </p:iterate>
                                  <p:childTnLst>
                                    <p:set>
                                      <p:cBhvr>
                                        <p:cTn id="41" dur="1" fill="hold">
                                          <p:stCondLst>
                                            <p:cond delay="0"/>
                                          </p:stCondLst>
                                        </p:cTn>
                                        <p:tgtEl>
                                          <p:spTgt spid="11"/>
                                        </p:tgtEl>
                                        <p:attrNameLst>
                                          <p:attrName>style.visibility</p:attrName>
                                        </p:attrNameLst>
                                      </p:cBhvr>
                                      <p:to>
                                        <p:strVal val="visible"/>
                                      </p:to>
                                    </p:set>
                                    <p:animEffect transition="in" filter="strips(downLeft)">
                                      <p:cBhvr>
                                        <p:cTn id="42"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p:bldP spid="3" grpId="0"/>
      <p:bldP spid="26" grpId="0"/>
    </p:bldLst>
  </p:timing>
</p:sld>
</file>

<file path=ppt/slides/slide15.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l="-1000" r="-1000"/>
          </a:stretch>
        </a:blipFill>
        <a:effectLst/>
      </p:bgPr>
    </p:bg>
    <p:spTree>
      <p:nvGrpSpPr>
        <p:cNvPr id="1" name=""/>
        <p:cNvGrpSpPr/>
        <p:nvPr/>
      </p:nvGrpSpPr>
      <p:grpSpPr>
        <a:xfrm>
          <a:off x="0" y="0"/>
          <a:ext cx="0" cy="0"/>
          <a:chOff x="0" y="0"/>
          <a:chExt cx="0" cy="0"/>
        </a:xfrm>
      </p:grpSpPr>
      <p:pic>
        <p:nvPicPr>
          <p:cNvPr id="2" name="图片 1" descr="e7d195523061f1c0c2b73831c94a3edc981f60e396d3e182073EE1468018468A7F192AE5E5CD515B6C3125F8AF6E4EE646174E8CF0B46FD19828DCE8CDA3B3A044A74F0E769C5FA8CB87AB6FC303C8BA3785FAC64AF542478695B0984F536809C3F1707B1C3268FC7520299D04CFE85DEB91723432B78EC91A49EF06019607DE5BEC6629765AAD53314DC233652B24F7">
            <a:extLst>
              <a:ext uri="{FF2B5EF4-FFF2-40B4-BE49-F238E27FC236}">
                <a16:creationId xmlns:a16="http://schemas.microsoft.com/office/drawing/2014/main" id="{AA1B7C8A-B011-433C-B2B6-13B5E77ED229}"/>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1841966" y="2568116"/>
            <a:ext cx="3546730" cy="3546730"/>
          </a:xfrm>
          <a:prstGeom prst="rect">
            <a:avLst/>
          </a:prstGeom>
        </p:spPr>
      </p:pic>
      <p:sp>
        <p:nvSpPr>
          <p:cNvPr id="3" name="文本框 2" descr="e7d195523061f1c0c2b73831c94a3edc981f60e396d3e182073EE1468018468A7F192AE5E5CD515B6C3125F8AF6E4EE646174E8CF0B46FD19828DCE8CDA3B3A044A74F0E769C5FA8CB87AB6FC303C8BA3785FAC64AF542478695B0984F536809C3F1707B1C3268FC7520299D04CFE85DEB91723432B78EC91A49EF06019607DE5BEC6629765AAD53314DC233652B24F7">
            <a:extLst>
              <a:ext uri="{FF2B5EF4-FFF2-40B4-BE49-F238E27FC236}">
                <a16:creationId xmlns:a16="http://schemas.microsoft.com/office/drawing/2014/main" id="{2FCF7446-1200-4750-ADE4-EC6F94DDA4C7}"/>
              </a:ext>
            </a:extLst>
          </p:cNvPr>
          <p:cNvSpPr txBox="1"/>
          <p:nvPr/>
        </p:nvSpPr>
        <p:spPr>
          <a:xfrm rot="151519">
            <a:off x="2191911" y="4221290"/>
            <a:ext cx="2169184" cy="954107"/>
          </a:xfrm>
          <a:prstGeom prst="rect">
            <a:avLst/>
          </a:prstGeom>
          <a:noFill/>
        </p:spPr>
        <p:txBody>
          <a:bodyPr wrap="none" rtlCol="0">
            <a:spAutoFit/>
          </a:bodyPr>
          <a:lstStyle/>
          <a:p>
            <a:r>
              <a:rPr lang="en-US" altLang="zh-CN" sz="2800" b="1">
                <a:solidFill>
                  <a:srgbClr val="08688C"/>
                </a:solidFill>
                <a:latin typeface="Times New Roman" panose="02020603050405020304" pitchFamily="18" charset="0"/>
                <a:ea typeface="汉仪跳跳体简" panose="00020600040101010101" pitchFamily="18" charset="-122"/>
                <a:cs typeface="Times New Roman" panose="02020603050405020304" pitchFamily="18" charset="0"/>
              </a:rPr>
              <a:t>3. Kể chuyện</a:t>
            </a:r>
          </a:p>
          <a:p>
            <a:endParaRPr lang="zh-CN" altLang="en-US" sz="2800" b="1" dirty="0">
              <a:solidFill>
                <a:srgbClr val="08688C"/>
              </a:solidFill>
              <a:latin typeface="Times New Roman" panose="02020603050405020304" pitchFamily="18" charset="0"/>
              <a:ea typeface="汉仪跳跳体简" panose="00020600040101010101" pitchFamily="18" charset="-122"/>
              <a:cs typeface="Times New Roman" panose="02020603050405020304" pitchFamily="18" charset="0"/>
            </a:endParaRPr>
          </a:p>
        </p:txBody>
      </p:sp>
      <p:grpSp>
        <p:nvGrpSpPr>
          <p:cNvPr id="4" name="组合 3" descr="e7d195523061f1c0c2b73831c94a3edc981f60e396d3e182073EE1468018468A7F192AE5E5CD515B6C3125F8AF6E4EE646174E8CF0B46FD19828DCE8CDA3B3A044A74F0E769C5FA8CB87AB6FC303C8BA3785FAC64AF542478695B0984F536809C3F1707B1C3268FC7520299D04CFE85DEB91723432B78EC91A49EF06019607DE5BEC6629765AAD53314DC233652B24F7">
            <a:extLst>
              <a:ext uri="{FF2B5EF4-FFF2-40B4-BE49-F238E27FC236}">
                <a16:creationId xmlns:a16="http://schemas.microsoft.com/office/drawing/2014/main" id="{694CA8CE-3BBB-4DB0-8C39-C8DDAE63D1C2}"/>
              </a:ext>
            </a:extLst>
          </p:cNvPr>
          <p:cNvGrpSpPr/>
          <p:nvPr/>
        </p:nvGrpSpPr>
        <p:grpSpPr>
          <a:xfrm>
            <a:off x="630093" y="567732"/>
            <a:ext cx="9164095" cy="2847459"/>
            <a:chOff x="-145689" y="2898445"/>
            <a:chExt cx="6487532" cy="1744613"/>
          </a:xfrm>
        </p:grpSpPr>
        <p:sp>
          <p:nvSpPr>
            <p:cNvPr id="5" name="矩形: 圆角 4">
              <a:extLst>
                <a:ext uri="{FF2B5EF4-FFF2-40B4-BE49-F238E27FC236}">
                  <a16:creationId xmlns:a16="http://schemas.microsoft.com/office/drawing/2014/main" id="{29E95FD1-04F6-4380-8629-8F27EAB4CCED}"/>
                </a:ext>
              </a:extLst>
            </p:cNvPr>
            <p:cNvSpPr/>
            <p:nvPr/>
          </p:nvSpPr>
          <p:spPr>
            <a:xfrm>
              <a:off x="-145689" y="2898445"/>
              <a:ext cx="6379339" cy="1530486"/>
            </a:xfrm>
            <a:prstGeom prst="roundRect">
              <a:avLst/>
            </a:prstGeom>
            <a:solidFill>
              <a:srgbClr val="FFFFFF"/>
            </a:solidFill>
            <a:ln w="57150">
              <a:solidFill>
                <a:srgbClr val="D0BA9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4400" dirty="0">
                <a:latin typeface="Times New Roman" panose="02020603050405020304" pitchFamily="18" charset="0"/>
                <a:ea typeface="汉仪跳跳体简" panose="00020600040101010101" pitchFamily="18" charset="-122"/>
                <a:cs typeface="Times New Roman" panose="02020603050405020304" pitchFamily="18" charset="0"/>
              </a:endParaRPr>
            </a:p>
          </p:txBody>
        </p:sp>
        <p:sp>
          <p:nvSpPr>
            <p:cNvPr id="6" name="TextBox 2">
              <a:extLst>
                <a:ext uri="{FF2B5EF4-FFF2-40B4-BE49-F238E27FC236}">
                  <a16:creationId xmlns:a16="http://schemas.microsoft.com/office/drawing/2014/main" id="{EFE70F2D-0AF5-4422-8DCA-8EB53F6B26CA}"/>
                </a:ext>
              </a:extLst>
            </p:cNvPr>
            <p:cNvSpPr txBox="1"/>
            <p:nvPr/>
          </p:nvSpPr>
          <p:spPr>
            <a:xfrm>
              <a:off x="56472" y="3002482"/>
              <a:ext cx="6285371" cy="1640576"/>
            </a:xfrm>
            <a:prstGeom prst="rect">
              <a:avLst/>
            </a:prstGeom>
            <a:noFill/>
          </p:spPr>
          <p:txBody>
            <a:bodyPr wrap="square" rtlCol="0">
              <a:spAutoFit/>
            </a:bodyPr>
            <a:lstStyle/>
            <a:p>
              <a:pPr algn="ctr">
                <a:lnSpc>
                  <a:spcPct val="150000"/>
                </a:lnSpc>
              </a:pPr>
              <a:r>
                <a:rPr lang="en-US" altLang="zh-CN" sz="2800" b="1">
                  <a:solidFill>
                    <a:srgbClr val="F04F31"/>
                  </a:solidFill>
                  <a:latin typeface="Times New Roman" panose="02020603050405020304" pitchFamily="18" charset="0"/>
                  <a:ea typeface="汉仪跳跳体简" panose="00020600040101010101" pitchFamily="18" charset="-122"/>
                  <a:cs typeface="Times New Roman" panose="02020603050405020304" pitchFamily="18" charset="0"/>
                </a:rPr>
                <a:t>Giới thiệu câu chuyện</a:t>
              </a:r>
            </a:p>
            <a:p>
              <a:pPr marL="457200" indent="-457200" algn="just">
                <a:lnSpc>
                  <a:spcPct val="150000"/>
                </a:lnSpc>
                <a:buFont typeface="Wingdings" panose="05000000000000000000" pitchFamily="2" charset="2"/>
                <a:buChar char="v"/>
              </a:pPr>
              <a:r>
                <a:rPr lang="en-US" altLang="zh-CN" sz="2800" b="1">
                  <a:solidFill>
                    <a:srgbClr val="002060"/>
                  </a:solidFill>
                  <a:latin typeface="Times New Roman" panose="02020603050405020304" pitchFamily="18" charset="0"/>
                  <a:ea typeface="汉仪跳跳体简" panose="00020600040101010101" pitchFamily="18" charset="-122"/>
                  <a:cs typeface="Times New Roman" panose="02020603050405020304" pitchFamily="18" charset="0"/>
                </a:rPr>
                <a:t>Nêu tên câu chuyện</a:t>
              </a:r>
            </a:p>
            <a:p>
              <a:pPr marL="457200" indent="-457200" algn="just">
                <a:lnSpc>
                  <a:spcPct val="150000"/>
                </a:lnSpc>
                <a:buFont typeface="Wingdings" panose="05000000000000000000" pitchFamily="2" charset="2"/>
                <a:buChar char="v"/>
              </a:pPr>
              <a:r>
                <a:rPr lang="en-US" altLang="zh-CN" sz="2800" b="1">
                  <a:solidFill>
                    <a:srgbClr val="002060"/>
                  </a:solidFill>
                  <a:latin typeface="Times New Roman" panose="02020603050405020304" pitchFamily="18" charset="0"/>
                  <a:ea typeface="汉仪跳跳体简" panose="00020600040101010101" pitchFamily="18" charset="-122"/>
                  <a:cs typeface="Times New Roman" panose="02020603050405020304" pitchFamily="18" charset="0"/>
                </a:rPr>
                <a:t>Cho biết em đã đọc hoặc đã nghe ở đâu, vào dịp nào</a:t>
              </a:r>
            </a:p>
            <a:p>
              <a:pPr algn="just">
                <a:lnSpc>
                  <a:spcPct val="150000"/>
                </a:lnSpc>
              </a:pPr>
              <a:endParaRPr lang="en-US" altLang="zh-CN" sz="2800" dirty="0">
                <a:solidFill>
                  <a:schemeClr val="tx1">
                    <a:lumMod val="75000"/>
                    <a:lumOff val="25000"/>
                  </a:schemeClr>
                </a:solidFill>
                <a:latin typeface="Times New Roman" panose="02020603050405020304" pitchFamily="18" charset="0"/>
                <a:ea typeface="汉仪跳跳体简" panose="00020600040101010101" pitchFamily="18" charset="-122"/>
                <a:cs typeface="Times New Roman" panose="02020603050405020304" pitchFamily="18" charset="0"/>
              </a:endParaRPr>
            </a:p>
          </p:txBody>
        </p:sp>
      </p:grpSp>
      <p:grpSp>
        <p:nvGrpSpPr>
          <p:cNvPr id="10" name="组合 9" descr="e7d195523061f1c0c2b73831c94a3edc981f60e396d3e182073EE1468018468A7F192AE5E5CD515B6C3125F8AF6E4EE646174E8CF0B46FD19828DCE8CDA3B3A044A74F0E769C5FA8CB87AB6FC303C8BA3785FAC64AF542478695B0984F536809C3F1707B1C3268FC7520299D04CFE85DEB91723432B78EC91A49EF06019607DE5BEC6629765AAD53314DC233652B24F7">
            <a:extLst>
              <a:ext uri="{FF2B5EF4-FFF2-40B4-BE49-F238E27FC236}">
                <a16:creationId xmlns:a16="http://schemas.microsoft.com/office/drawing/2014/main" id="{35F51B7A-5270-4A36-91C7-E3DC26B7B91F}"/>
              </a:ext>
            </a:extLst>
          </p:cNvPr>
          <p:cNvGrpSpPr/>
          <p:nvPr/>
        </p:nvGrpSpPr>
        <p:grpSpPr>
          <a:xfrm>
            <a:off x="1470348" y="-10014"/>
            <a:ext cx="2080595" cy="1804219"/>
            <a:chOff x="5601542" y="2483063"/>
            <a:chExt cx="1546121" cy="1553496"/>
          </a:xfrm>
        </p:grpSpPr>
        <p:pic>
          <p:nvPicPr>
            <p:cNvPr id="11" name="图片 10">
              <a:extLst>
                <a:ext uri="{FF2B5EF4-FFF2-40B4-BE49-F238E27FC236}">
                  <a16:creationId xmlns:a16="http://schemas.microsoft.com/office/drawing/2014/main" id="{3238A216-FD77-41EF-8FD6-0ECE7A02E993}"/>
                </a:ext>
              </a:extLst>
            </p:cNvPr>
            <p:cNvPicPr>
              <a:picLocks noChangeAspect="1"/>
            </p:cNvPicPr>
            <p:nvPr/>
          </p:nvPicPr>
          <p:blipFill rotWithShape="1">
            <a:blip r:embed="rId5" cstate="hqprint">
              <a:extLst>
                <a:ext uri="{28A0092B-C50C-407E-A947-70E740481C1C}">
                  <a14:useLocalDpi xmlns:a14="http://schemas.microsoft.com/office/drawing/2010/main" val="0"/>
                </a:ext>
              </a:extLst>
            </a:blip>
            <a:srcRect l="52021" t="23265" b="28528"/>
            <a:stretch/>
          </p:blipFill>
          <p:spPr>
            <a:xfrm>
              <a:off x="5601542" y="2483063"/>
              <a:ext cx="1546121" cy="1553496"/>
            </a:xfrm>
            <a:prstGeom prst="rect">
              <a:avLst/>
            </a:prstGeom>
          </p:spPr>
        </p:pic>
        <p:sp>
          <p:nvSpPr>
            <p:cNvPr id="12" name="文本框 11">
              <a:extLst>
                <a:ext uri="{FF2B5EF4-FFF2-40B4-BE49-F238E27FC236}">
                  <a16:creationId xmlns:a16="http://schemas.microsoft.com/office/drawing/2014/main" id="{EA459096-427B-4828-9E77-161D4D188E62}"/>
                </a:ext>
              </a:extLst>
            </p:cNvPr>
            <p:cNvSpPr txBox="1"/>
            <p:nvPr/>
          </p:nvSpPr>
          <p:spPr>
            <a:xfrm>
              <a:off x="6066791" y="2992598"/>
              <a:ext cx="615621" cy="874522"/>
            </a:xfrm>
            <a:prstGeom prst="rect">
              <a:avLst/>
            </a:prstGeom>
            <a:noFill/>
          </p:spPr>
          <p:txBody>
            <a:bodyPr wrap="square" rtlCol="0">
              <a:spAutoFit/>
            </a:bodyPr>
            <a:lstStyle/>
            <a:p>
              <a:r>
                <a:rPr lang="en-US" altLang="zh-CN" sz="6000">
                  <a:solidFill>
                    <a:srgbClr val="F04F31"/>
                  </a:solidFill>
                  <a:latin typeface="UTM Loko" panose="02040603050506020204" pitchFamily="18" charset="0"/>
                  <a:ea typeface="汉仪跳跳体简" panose="00020600040101010101" pitchFamily="18" charset="-122"/>
                  <a:cs typeface="Times New Roman" panose="02020603050405020304" pitchFamily="18" charset="0"/>
                </a:rPr>
                <a:t>1</a:t>
              </a:r>
              <a:endParaRPr lang="zh-CN" altLang="en-US" sz="6000" dirty="0">
                <a:solidFill>
                  <a:srgbClr val="F04F31"/>
                </a:solidFill>
                <a:latin typeface="UTM Loko" panose="02040603050506020204" pitchFamily="18" charset="0"/>
                <a:ea typeface="汉仪跳跳体简" panose="00020600040101010101" pitchFamily="18" charset="-122"/>
                <a:cs typeface="Times New Roman" panose="02020603050405020304" pitchFamily="18" charset="0"/>
              </a:endParaRPr>
            </a:p>
          </p:txBody>
        </p:sp>
      </p:grpSp>
      <p:grpSp>
        <p:nvGrpSpPr>
          <p:cNvPr id="28" name="组合 3" descr="e7d195523061f1c0c2b73831c94a3edc981f60e396d3e182073EE1468018468A7F192AE5E5CD515B6C3125F8AF6E4EE646174E8CF0B46FD19828DCE8CDA3B3A044A74F0E769C5FA8CB87AB6FC303C8BA3785FAC64AF542478695B0984F536809C3F1707B1C3268FC7520299D04CFE85DEB91723432B78EC91A49EF06019607DE5BEC6629765AAD53314DC233652B24F7">
            <a:extLst>
              <a:ext uri="{FF2B5EF4-FFF2-40B4-BE49-F238E27FC236}">
                <a16:creationId xmlns:a16="http://schemas.microsoft.com/office/drawing/2014/main" id="{694CA8CE-3BBB-4DB0-8C39-C8DDAE63D1C2}"/>
              </a:ext>
            </a:extLst>
          </p:cNvPr>
          <p:cNvGrpSpPr/>
          <p:nvPr/>
        </p:nvGrpSpPr>
        <p:grpSpPr>
          <a:xfrm>
            <a:off x="5155925" y="3523613"/>
            <a:ext cx="5830190" cy="3045462"/>
            <a:chOff x="1466854" y="2898445"/>
            <a:chExt cx="4127363" cy="2036577"/>
          </a:xfrm>
        </p:grpSpPr>
        <p:sp>
          <p:nvSpPr>
            <p:cNvPr id="29" name="矩形: 圆角 4">
              <a:extLst>
                <a:ext uri="{FF2B5EF4-FFF2-40B4-BE49-F238E27FC236}">
                  <a16:creationId xmlns:a16="http://schemas.microsoft.com/office/drawing/2014/main" id="{29E95FD1-04F6-4380-8629-8F27EAB4CCED}"/>
                </a:ext>
              </a:extLst>
            </p:cNvPr>
            <p:cNvSpPr/>
            <p:nvPr/>
          </p:nvSpPr>
          <p:spPr>
            <a:xfrm>
              <a:off x="1466854" y="2898445"/>
              <a:ext cx="4127363" cy="1865339"/>
            </a:xfrm>
            <a:prstGeom prst="roundRect">
              <a:avLst/>
            </a:prstGeom>
            <a:solidFill>
              <a:srgbClr val="FFFFFF"/>
            </a:solidFill>
            <a:ln w="57150">
              <a:solidFill>
                <a:srgbClr val="D0BA9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4400" dirty="0">
                <a:latin typeface="Times New Roman" panose="02020603050405020304" pitchFamily="18" charset="0"/>
                <a:ea typeface="汉仪跳跳体简" panose="00020600040101010101" pitchFamily="18" charset="-122"/>
                <a:cs typeface="Times New Roman" panose="02020603050405020304" pitchFamily="18" charset="0"/>
              </a:endParaRPr>
            </a:p>
          </p:txBody>
        </p:sp>
        <p:sp>
          <p:nvSpPr>
            <p:cNvPr id="30" name="TextBox 2">
              <a:extLst>
                <a:ext uri="{FF2B5EF4-FFF2-40B4-BE49-F238E27FC236}">
                  <a16:creationId xmlns:a16="http://schemas.microsoft.com/office/drawing/2014/main" id="{EFE70F2D-0AF5-4422-8DCA-8EB53F6B26CA}"/>
                </a:ext>
              </a:extLst>
            </p:cNvPr>
            <p:cNvSpPr txBox="1"/>
            <p:nvPr/>
          </p:nvSpPr>
          <p:spPr>
            <a:xfrm>
              <a:off x="2092191" y="2898445"/>
              <a:ext cx="3366901" cy="2036577"/>
            </a:xfrm>
            <a:prstGeom prst="rect">
              <a:avLst/>
            </a:prstGeom>
            <a:noFill/>
          </p:spPr>
          <p:txBody>
            <a:bodyPr wrap="square" rtlCol="0">
              <a:spAutoFit/>
            </a:bodyPr>
            <a:lstStyle/>
            <a:p>
              <a:pPr algn="ctr">
                <a:lnSpc>
                  <a:spcPct val="150000"/>
                </a:lnSpc>
              </a:pPr>
              <a:r>
                <a:rPr lang="en-US" altLang="zh-CN" sz="2800" b="1">
                  <a:solidFill>
                    <a:srgbClr val="F04F31"/>
                  </a:solidFill>
                  <a:latin typeface="Times New Roman" panose="02020603050405020304" pitchFamily="18" charset="0"/>
                  <a:ea typeface="汉仪跳跳体简" panose="00020600040101010101" pitchFamily="18" charset="-122"/>
                  <a:cs typeface="Times New Roman" panose="02020603050405020304" pitchFamily="18" charset="0"/>
                </a:rPr>
                <a:t>Kể thành lời</a:t>
              </a:r>
            </a:p>
            <a:p>
              <a:pPr marL="457200" indent="-457200">
                <a:lnSpc>
                  <a:spcPct val="150000"/>
                </a:lnSpc>
                <a:buFont typeface="Wingdings" panose="05000000000000000000" pitchFamily="2" charset="2"/>
                <a:buChar char="v"/>
              </a:pPr>
              <a:r>
                <a:rPr lang="en-US" altLang="zh-CN" sz="2800" b="1">
                  <a:solidFill>
                    <a:srgbClr val="002060"/>
                  </a:solidFill>
                  <a:latin typeface="Times New Roman" panose="02020603050405020304" pitchFamily="18" charset="0"/>
                  <a:ea typeface="汉仪跳跳体简" panose="00020600040101010101" pitchFamily="18" charset="-122"/>
                  <a:cs typeface="Times New Roman" panose="02020603050405020304" pitchFamily="18" charset="0"/>
                </a:rPr>
                <a:t>Mở đầu câu chuyện</a:t>
              </a:r>
            </a:p>
            <a:p>
              <a:pPr marL="457200" indent="-457200">
                <a:lnSpc>
                  <a:spcPct val="150000"/>
                </a:lnSpc>
                <a:buFont typeface="Wingdings" panose="05000000000000000000" pitchFamily="2" charset="2"/>
                <a:buChar char="v"/>
              </a:pPr>
              <a:r>
                <a:rPr lang="en-US" sz="2800" b="1">
                  <a:ln w="0"/>
                  <a:solidFill>
                    <a:srgbClr val="002060"/>
                  </a:solidFill>
                  <a:latin typeface="Times New Roman" panose="02020603050405020304" pitchFamily="18" charset="0"/>
                  <a:cs typeface="Times New Roman" panose="02020603050405020304" pitchFamily="18" charset="0"/>
                </a:rPr>
                <a:t>Diễn biến của câu chuyện</a:t>
              </a:r>
            </a:p>
            <a:p>
              <a:pPr marL="457200" indent="-457200">
                <a:lnSpc>
                  <a:spcPct val="150000"/>
                </a:lnSpc>
                <a:buFont typeface="Wingdings" panose="05000000000000000000" pitchFamily="2" charset="2"/>
                <a:buChar char="v"/>
              </a:pPr>
              <a:r>
                <a:rPr lang="en-US" sz="2800" b="1">
                  <a:ln w="0"/>
                  <a:solidFill>
                    <a:srgbClr val="002060"/>
                  </a:solidFill>
                  <a:latin typeface="Times New Roman" panose="02020603050405020304" pitchFamily="18" charset="0"/>
                  <a:cs typeface="Times New Roman" panose="02020603050405020304" pitchFamily="18" charset="0"/>
                </a:rPr>
                <a:t>Kết thúc câu chuyện</a:t>
              </a:r>
            </a:p>
            <a:p>
              <a:pPr algn="just">
                <a:lnSpc>
                  <a:spcPct val="150000"/>
                </a:lnSpc>
              </a:pPr>
              <a:endParaRPr lang="en-US" altLang="zh-CN" sz="2800" dirty="0">
                <a:solidFill>
                  <a:schemeClr val="tx1">
                    <a:lumMod val="75000"/>
                    <a:lumOff val="25000"/>
                  </a:schemeClr>
                </a:solidFill>
                <a:latin typeface="Times New Roman" panose="02020603050405020304" pitchFamily="18" charset="0"/>
                <a:ea typeface="汉仪跳跳体简" panose="00020600040101010101" pitchFamily="18" charset="-122"/>
                <a:cs typeface="Times New Roman" panose="02020603050405020304" pitchFamily="18" charset="0"/>
              </a:endParaRPr>
            </a:p>
          </p:txBody>
        </p:sp>
      </p:grpSp>
      <p:grpSp>
        <p:nvGrpSpPr>
          <p:cNvPr id="31" name="组合 9" descr="e7d195523061f1c0c2b73831c94a3edc981f60e396d3e182073EE1468018468A7F192AE5E5CD515B6C3125F8AF6E4EE646174E8CF0B46FD19828DCE8CDA3B3A044A74F0E769C5FA8CB87AB6FC303C8BA3785FAC64AF542478695B0984F536809C3F1707B1C3268FC7520299D04CFE85DEB91723432B78EC91A49EF06019607DE5BEC6629765AAD53314DC233652B24F7">
            <a:extLst>
              <a:ext uri="{FF2B5EF4-FFF2-40B4-BE49-F238E27FC236}">
                <a16:creationId xmlns:a16="http://schemas.microsoft.com/office/drawing/2014/main" id="{35F51B7A-5270-4A36-91C7-E3DC26B7B91F}"/>
              </a:ext>
            </a:extLst>
          </p:cNvPr>
          <p:cNvGrpSpPr/>
          <p:nvPr/>
        </p:nvGrpSpPr>
        <p:grpSpPr>
          <a:xfrm>
            <a:off x="4870519" y="2960799"/>
            <a:ext cx="2080595" cy="1804219"/>
            <a:chOff x="6613240" y="2726752"/>
            <a:chExt cx="1546121" cy="1553496"/>
          </a:xfrm>
        </p:grpSpPr>
        <p:pic>
          <p:nvPicPr>
            <p:cNvPr id="32" name="图片 10">
              <a:extLst>
                <a:ext uri="{FF2B5EF4-FFF2-40B4-BE49-F238E27FC236}">
                  <a16:creationId xmlns:a16="http://schemas.microsoft.com/office/drawing/2014/main" id="{3238A216-FD77-41EF-8FD6-0ECE7A02E993}"/>
                </a:ext>
              </a:extLst>
            </p:cNvPr>
            <p:cNvPicPr>
              <a:picLocks noChangeAspect="1"/>
            </p:cNvPicPr>
            <p:nvPr/>
          </p:nvPicPr>
          <p:blipFill rotWithShape="1">
            <a:blip r:embed="rId5" cstate="hqprint">
              <a:extLst>
                <a:ext uri="{28A0092B-C50C-407E-A947-70E740481C1C}">
                  <a14:useLocalDpi xmlns:a14="http://schemas.microsoft.com/office/drawing/2010/main" val="0"/>
                </a:ext>
              </a:extLst>
            </a:blip>
            <a:srcRect l="52021" t="23265" b="28528"/>
            <a:stretch/>
          </p:blipFill>
          <p:spPr>
            <a:xfrm>
              <a:off x="6613240" y="2726752"/>
              <a:ext cx="1546121" cy="1553496"/>
            </a:xfrm>
            <a:prstGeom prst="rect">
              <a:avLst/>
            </a:prstGeom>
          </p:spPr>
        </p:pic>
        <p:sp>
          <p:nvSpPr>
            <p:cNvPr id="33" name="文本框 11">
              <a:extLst>
                <a:ext uri="{FF2B5EF4-FFF2-40B4-BE49-F238E27FC236}">
                  <a16:creationId xmlns:a16="http://schemas.microsoft.com/office/drawing/2014/main" id="{EA459096-427B-4828-9E77-161D4D188E62}"/>
                </a:ext>
              </a:extLst>
            </p:cNvPr>
            <p:cNvSpPr txBox="1"/>
            <p:nvPr/>
          </p:nvSpPr>
          <p:spPr>
            <a:xfrm>
              <a:off x="7078490" y="3203943"/>
              <a:ext cx="615621" cy="874522"/>
            </a:xfrm>
            <a:prstGeom prst="rect">
              <a:avLst/>
            </a:prstGeom>
            <a:noFill/>
          </p:spPr>
          <p:txBody>
            <a:bodyPr wrap="square" rtlCol="0">
              <a:spAutoFit/>
            </a:bodyPr>
            <a:lstStyle/>
            <a:p>
              <a:r>
                <a:rPr lang="en-US" altLang="zh-CN" sz="6000">
                  <a:solidFill>
                    <a:srgbClr val="F04F31"/>
                  </a:solidFill>
                  <a:latin typeface="UTM Loko" panose="02040603050506020204" pitchFamily="18" charset="0"/>
                  <a:ea typeface="汉仪跳跳体简" panose="00020600040101010101" pitchFamily="18" charset="-122"/>
                  <a:cs typeface="Times New Roman" panose="02020603050405020304" pitchFamily="18" charset="0"/>
                </a:rPr>
                <a:t>2</a:t>
              </a:r>
              <a:endParaRPr lang="zh-CN" altLang="en-US" sz="6000" dirty="0">
                <a:solidFill>
                  <a:srgbClr val="F04F31"/>
                </a:solidFill>
                <a:latin typeface="UTM Loko" panose="02040603050506020204" pitchFamily="18" charset="0"/>
                <a:ea typeface="汉仪跳跳体简" panose="00020600040101010101" pitchFamily="18" charset="-122"/>
                <a:cs typeface="Times New Roman" panose="02020603050405020304" pitchFamily="18" charset="0"/>
              </a:endParaRPr>
            </a:p>
          </p:txBody>
        </p:sp>
      </p:grpSp>
      <p:sp>
        <p:nvSpPr>
          <p:cNvPr id="34" name="Rectangle 33"/>
          <p:cNvSpPr/>
          <p:nvPr/>
        </p:nvSpPr>
        <p:spPr>
          <a:xfrm>
            <a:off x="2924861" y="6299298"/>
            <a:ext cx="5764720" cy="523220"/>
          </a:xfrm>
          <a:prstGeom prst="rect">
            <a:avLst/>
          </a:prstGeom>
          <a:noFill/>
        </p:spPr>
        <p:txBody>
          <a:bodyPr wrap="none">
            <a:spAutoFit/>
          </a:bodyPr>
          <a:lstStyle/>
          <a:p>
            <a:r>
              <a:rPr lang="en-US" sz="2800" b="1">
                <a:solidFill>
                  <a:schemeClr val="bg1"/>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Khuyến khích kể chuyện ngoài SGK</a:t>
            </a:r>
          </a:p>
        </p:txBody>
      </p:sp>
    </p:spTree>
    <p:extLst>
      <p:ext uri="{BB962C8B-B14F-4D97-AF65-F5344CB8AC3E}">
        <p14:creationId xmlns:p14="http://schemas.microsoft.com/office/powerpoint/2010/main" val="777389171"/>
      </p:ext>
    </p:extLst>
  </p:cSld>
  <p:clrMapOvr>
    <a:masterClrMapping/>
  </p:clrMapOvr>
  <mc:AlternateContent xmlns:mc="http://schemas.openxmlformats.org/markup-compatibility/2006" xmlns:p14="http://schemas.microsoft.com/office/powerpoint/2010/main">
    <mc:Choice Requires="p14">
      <p:transition spd="med" p14:dur="600">
        <p14:gallery dir="l"/>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nodeType="withEffect">
                                  <p:stCondLst>
                                    <p:cond delay="0"/>
                                  </p:stCondLst>
                                  <p:iterate type="wd">
                                    <p:tmPct val="10000"/>
                                  </p:iterate>
                                  <p:childTnLst>
                                    <p:set>
                                      <p:cBhvr>
                                        <p:cTn id="6" dur="1" fill="hold">
                                          <p:stCondLst>
                                            <p:cond delay="0"/>
                                          </p:stCondLst>
                                        </p:cTn>
                                        <p:tgtEl>
                                          <p:spTgt spid="2"/>
                                        </p:tgtEl>
                                        <p:attrNameLst>
                                          <p:attrName>style.visibility</p:attrName>
                                        </p:attrNameLst>
                                      </p:cBhvr>
                                      <p:to>
                                        <p:strVal val="visible"/>
                                      </p:to>
                                    </p:set>
                                    <p:animEffect transition="in" filter="wipe(down)">
                                      <p:cBhvr>
                                        <p:cTn id="7" dur="500"/>
                                        <p:tgtEl>
                                          <p:spTgt spid="2"/>
                                        </p:tgtEl>
                                      </p:cBhvr>
                                    </p:animEffect>
                                  </p:childTnLst>
                                </p:cTn>
                              </p:par>
                            </p:childTnLst>
                          </p:cTn>
                        </p:par>
                        <p:par>
                          <p:cTn id="8" fill="hold">
                            <p:stCondLst>
                              <p:cond delay="500"/>
                            </p:stCondLst>
                            <p:childTnLst>
                              <p:par>
                                <p:cTn id="9" presetID="53" presetClass="entr" presetSubtype="16" fill="hold" grpId="0" nodeType="afterEffect">
                                  <p:stCondLst>
                                    <p:cond delay="0"/>
                                  </p:stCondLst>
                                  <p:iterate type="wd">
                                    <p:tmPct val="10000"/>
                                  </p:iterate>
                                  <p:childTnLst>
                                    <p:set>
                                      <p:cBhvr>
                                        <p:cTn id="10" dur="1" fill="hold">
                                          <p:stCondLst>
                                            <p:cond delay="0"/>
                                          </p:stCondLst>
                                        </p:cTn>
                                        <p:tgtEl>
                                          <p:spTgt spid="3"/>
                                        </p:tgtEl>
                                        <p:attrNameLst>
                                          <p:attrName>style.visibility</p:attrName>
                                        </p:attrNameLst>
                                      </p:cBhvr>
                                      <p:to>
                                        <p:strVal val="visible"/>
                                      </p:to>
                                    </p:set>
                                    <p:anim calcmode="lin" valueType="num">
                                      <p:cBhvr>
                                        <p:cTn id="11" dur="500" fill="hold"/>
                                        <p:tgtEl>
                                          <p:spTgt spid="3"/>
                                        </p:tgtEl>
                                        <p:attrNameLst>
                                          <p:attrName>ppt_w</p:attrName>
                                        </p:attrNameLst>
                                      </p:cBhvr>
                                      <p:tavLst>
                                        <p:tav tm="0">
                                          <p:val>
                                            <p:fltVal val="0"/>
                                          </p:val>
                                        </p:tav>
                                        <p:tav tm="100000">
                                          <p:val>
                                            <p:strVal val="#ppt_w"/>
                                          </p:val>
                                        </p:tav>
                                      </p:tavLst>
                                    </p:anim>
                                    <p:anim calcmode="lin" valueType="num">
                                      <p:cBhvr>
                                        <p:cTn id="12" dur="500" fill="hold"/>
                                        <p:tgtEl>
                                          <p:spTgt spid="3"/>
                                        </p:tgtEl>
                                        <p:attrNameLst>
                                          <p:attrName>ppt_h</p:attrName>
                                        </p:attrNameLst>
                                      </p:cBhvr>
                                      <p:tavLst>
                                        <p:tav tm="0">
                                          <p:val>
                                            <p:fltVal val="0"/>
                                          </p:val>
                                        </p:tav>
                                        <p:tav tm="100000">
                                          <p:val>
                                            <p:strVal val="#ppt_h"/>
                                          </p:val>
                                        </p:tav>
                                      </p:tavLst>
                                    </p:anim>
                                    <p:animEffect transition="in" filter="fade">
                                      <p:cBhvr>
                                        <p:cTn id="13" dur="500"/>
                                        <p:tgtEl>
                                          <p:spTgt spid="3"/>
                                        </p:tgtEl>
                                      </p:cBhvr>
                                    </p:animEffect>
                                  </p:childTnLst>
                                </p:cTn>
                              </p:par>
                            </p:childTnLst>
                          </p:cTn>
                        </p:par>
                      </p:childTnLst>
                    </p:cTn>
                  </p:par>
                  <p:par>
                    <p:cTn id="14" fill="hold">
                      <p:stCondLst>
                        <p:cond delay="indefinite"/>
                      </p:stCondLst>
                      <p:childTnLst>
                        <p:par>
                          <p:cTn id="15" fill="hold">
                            <p:stCondLst>
                              <p:cond delay="0"/>
                            </p:stCondLst>
                            <p:childTnLst>
                              <p:par>
                                <p:cTn id="16" presetID="26" presetClass="entr" presetSubtype="0" fill="hold" nodeType="clickEffect">
                                  <p:stCondLst>
                                    <p:cond delay="0"/>
                                  </p:stCondLst>
                                  <p:iterate type="wd">
                                    <p:tmPct val="10000"/>
                                  </p:iterate>
                                  <p:childTnLst>
                                    <p:set>
                                      <p:cBhvr>
                                        <p:cTn id="17" dur="1" fill="hold">
                                          <p:stCondLst>
                                            <p:cond delay="0"/>
                                          </p:stCondLst>
                                        </p:cTn>
                                        <p:tgtEl>
                                          <p:spTgt spid="10"/>
                                        </p:tgtEl>
                                        <p:attrNameLst>
                                          <p:attrName>style.visibility</p:attrName>
                                        </p:attrNameLst>
                                      </p:cBhvr>
                                      <p:to>
                                        <p:strVal val="visible"/>
                                      </p:to>
                                    </p:set>
                                    <p:animEffect transition="in" filter="wipe(down)">
                                      <p:cBhvr>
                                        <p:cTn id="18" dur="145">
                                          <p:stCondLst>
                                            <p:cond delay="0"/>
                                          </p:stCondLst>
                                        </p:cTn>
                                        <p:tgtEl>
                                          <p:spTgt spid="10"/>
                                        </p:tgtEl>
                                      </p:cBhvr>
                                    </p:animEffect>
                                    <p:anim calcmode="lin" valueType="num">
                                      <p:cBhvr>
                                        <p:cTn id="19" dur="456" tmFilter="0,0; 0.14,0.36; 0.43,0.73; 0.71,0.91; 1.0,1.0">
                                          <p:stCondLst>
                                            <p:cond delay="0"/>
                                          </p:stCondLst>
                                        </p:cTn>
                                        <p:tgtEl>
                                          <p:spTgt spid="10"/>
                                        </p:tgtEl>
                                        <p:attrNameLst>
                                          <p:attrName>ppt_x</p:attrName>
                                        </p:attrNameLst>
                                      </p:cBhvr>
                                      <p:tavLst>
                                        <p:tav tm="0">
                                          <p:val>
                                            <p:strVal val="#ppt_x-0.25"/>
                                          </p:val>
                                        </p:tav>
                                        <p:tav tm="100000">
                                          <p:val>
                                            <p:strVal val="#ppt_x"/>
                                          </p:val>
                                        </p:tav>
                                      </p:tavLst>
                                    </p:anim>
                                    <p:anim calcmode="lin" valueType="num">
                                      <p:cBhvr>
                                        <p:cTn id="20" dur="166" tmFilter="0.0,0.0; 0.25,0.07; 0.50,0.2; 0.75,0.467; 1.0,1.0">
                                          <p:stCondLst>
                                            <p:cond delay="0"/>
                                          </p:stCondLst>
                                        </p:cTn>
                                        <p:tgtEl>
                                          <p:spTgt spid="10"/>
                                        </p:tgtEl>
                                        <p:attrNameLst>
                                          <p:attrName>ppt_y</p:attrName>
                                        </p:attrNameLst>
                                      </p:cBhvr>
                                      <p:tavLst>
                                        <p:tav tm="0" fmla="#ppt_y-sin(pi*$)/3">
                                          <p:val>
                                            <p:fltVal val="0.5"/>
                                          </p:val>
                                        </p:tav>
                                        <p:tav tm="100000">
                                          <p:val>
                                            <p:fltVal val="1"/>
                                          </p:val>
                                        </p:tav>
                                      </p:tavLst>
                                    </p:anim>
                                    <p:anim calcmode="lin" valueType="num">
                                      <p:cBhvr>
                                        <p:cTn id="21" dur="166" tmFilter="0, 0; 0.125,0.2665; 0.25,0.4; 0.375,0.465; 0.5,0.5;  0.625,0.535; 0.75,0.6; 0.875,0.7335; 1,1">
                                          <p:stCondLst>
                                            <p:cond delay="166"/>
                                          </p:stCondLst>
                                        </p:cTn>
                                        <p:tgtEl>
                                          <p:spTgt spid="10"/>
                                        </p:tgtEl>
                                        <p:attrNameLst>
                                          <p:attrName>ppt_y</p:attrName>
                                        </p:attrNameLst>
                                      </p:cBhvr>
                                      <p:tavLst>
                                        <p:tav tm="0" fmla="#ppt_y-sin(pi*$)/9">
                                          <p:val>
                                            <p:fltVal val="0"/>
                                          </p:val>
                                        </p:tav>
                                        <p:tav tm="100000">
                                          <p:val>
                                            <p:fltVal val="1"/>
                                          </p:val>
                                        </p:tav>
                                      </p:tavLst>
                                    </p:anim>
                                    <p:anim calcmode="lin" valueType="num">
                                      <p:cBhvr>
                                        <p:cTn id="22" dur="83" tmFilter="0, 0; 0.125,0.2665; 0.25,0.4; 0.375,0.465; 0.5,0.5;  0.625,0.535; 0.75,0.6; 0.875,0.7335; 1,1">
                                          <p:stCondLst>
                                            <p:cond delay="331"/>
                                          </p:stCondLst>
                                        </p:cTn>
                                        <p:tgtEl>
                                          <p:spTgt spid="10"/>
                                        </p:tgtEl>
                                        <p:attrNameLst>
                                          <p:attrName>ppt_y</p:attrName>
                                        </p:attrNameLst>
                                      </p:cBhvr>
                                      <p:tavLst>
                                        <p:tav tm="0" fmla="#ppt_y-sin(pi*$)/27">
                                          <p:val>
                                            <p:fltVal val="0"/>
                                          </p:val>
                                        </p:tav>
                                        <p:tav tm="100000">
                                          <p:val>
                                            <p:fltVal val="1"/>
                                          </p:val>
                                        </p:tav>
                                      </p:tavLst>
                                    </p:anim>
                                    <p:anim calcmode="lin" valueType="num">
                                      <p:cBhvr>
                                        <p:cTn id="23" dur="41" tmFilter="0, 0; 0.125,0.2665; 0.25,0.4; 0.375,0.465; 0.5,0.5;  0.625,0.535; 0.75,0.6; 0.875,0.7335; 1,1">
                                          <p:stCondLst>
                                            <p:cond delay="414"/>
                                          </p:stCondLst>
                                        </p:cTn>
                                        <p:tgtEl>
                                          <p:spTgt spid="10"/>
                                        </p:tgtEl>
                                        <p:attrNameLst>
                                          <p:attrName>ppt_y</p:attrName>
                                        </p:attrNameLst>
                                      </p:cBhvr>
                                      <p:tavLst>
                                        <p:tav tm="0" fmla="#ppt_y-sin(pi*$)/81">
                                          <p:val>
                                            <p:fltVal val="0"/>
                                          </p:val>
                                        </p:tav>
                                        <p:tav tm="100000">
                                          <p:val>
                                            <p:fltVal val="1"/>
                                          </p:val>
                                        </p:tav>
                                      </p:tavLst>
                                    </p:anim>
                                    <p:animScale>
                                      <p:cBhvr>
                                        <p:cTn id="24" dur="6">
                                          <p:stCondLst>
                                            <p:cond delay="162"/>
                                          </p:stCondLst>
                                        </p:cTn>
                                        <p:tgtEl>
                                          <p:spTgt spid="10"/>
                                        </p:tgtEl>
                                      </p:cBhvr>
                                      <p:to x="100000" y="60000"/>
                                    </p:animScale>
                                    <p:animScale>
                                      <p:cBhvr>
                                        <p:cTn id="25" dur="42" decel="50000">
                                          <p:stCondLst>
                                            <p:cond delay="169"/>
                                          </p:stCondLst>
                                        </p:cTn>
                                        <p:tgtEl>
                                          <p:spTgt spid="10"/>
                                        </p:tgtEl>
                                      </p:cBhvr>
                                      <p:to x="100000" y="100000"/>
                                    </p:animScale>
                                    <p:animScale>
                                      <p:cBhvr>
                                        <p:cTn id="26" dur="6">
                                          <p:stCondLst>
                                            <p:cond delay="328"/>
                                          </p:stCondLst>
                                        </p:cTn>
                                        <p:tgtEl>
                                          <p:spTgt spid="10"/>
                                        </p:tgtEl>
                                      </p:cBhvr>
                                      <p:to x="100000" y="80000"/>
                                    </p:animScale>
                                    <p:animScale>
                                      <p:cBhvr>
                                        <p:cTn id="27" dur="42" decel="50000">
                                          <p:stCondLst>
                                            <p:cond delay="334"/>
                                          </p:stCondLst>
                                        </p:cTn>
                                        <p:tgtEl>
                                          <p:spTgt spid="10"/>
                                        </p:tgtEl>
                                      </p:cBhvr>
                                      <p:to x="100000" y="100000"/>
                                    </p:animScale>
                                    <p:animScale>
                                      <p:cBhvr>
                                        <p:cTn id="28" dur="6">
                                          <p:stCondLst>
                                            <p:cond delay="410"/>
                                          </p:stCondLst>
                                        </p:cTn>
                                        <p:tgtEl>
                                          <p:spTgt spid="10"/>
                                        </p:tgtEl>
                                      </p:cBhvr>
                                      <p:to x="100000" y="90000"/>
                                    </p:animScale>
                                    <p:animScale>
                                      <p:cBhvr>
                                        <p:cTn id="29" dur="42" decel="50000">
                                          <p:stCondLst>
                                            <p:cond delay="417"/>
                                          </p:stCondLst>
                                        </p:cTn>
                                        <p:tgtEl>
                                          <p:spTgt spid="10"/>
                                        </p:tgtEl>
                                      </p:cBhvr>
                                      <p:to x="100000" y="100000"/>
                                    </p:animScale>
                                    <p:animScale>
                                      <p:cBhvr>
                                        <p:cTn id="30" dur="6">
                                          <p:stCondLst>
                                            <p:cond delay="452"/>
                                          </p:stCondLst>
                                        </p:cTn>
                                        <p:tgtEl>
                                          <p:spTgt spid="10"/>
                                        </p:tgtEl>
                                      </p:cBhvr>
                                      <p:to x="100000" y="95000"/>
                                    </p:animScale>
                                    <p:animScale>
                                      <p:cBhvr>
                                        <p:cTn id="31" dur="42" decel="50000">
                                          <p:stCondLst>
                                            <p:cond delay="458"/>
                                          </p:stCondLst>
                                        </p:cTn>
                                        <p:tgtEl>
                                          <p:spTgt spid="10"/>
                                        </p:tgtEl>
                                      </p:cBhvr>
                                      <p:to x="100000" y="100000"/>
                                    </p:animScale>
                                  </p:childTnLst>
                                </p:cTn>
                              </p:par>
                            </p:childTnLst>
                          </p:cTn>
                        </p:par>
                        <p:par>
                          <p:cTn id="32" fill="hold">
                            <p:stCondLst>
                              <p:cond delay="500"/>
                            </p:stCondLst>
                            <p:childTnLst>
                              <p:par>
                                <p:cTn id="33" presetID="42" presetClass="entr" presetSubtype="0" fill="hold" nodeType="afterEffect">
                                  <p:stCondLst>
                                    <p:cond delay="0"/>
                                  </p:stCondLst>
                                  <p:iterate type="wd">
                                    <p:tmPct val="10000"/>
                                  </p:iterate>
                                  <p:childTnLst>
                                    <p:set>
                                      <p:cBhvr>
                                        <p:cTn id="34" dur="1" fill="hold">
                                          <p:stCondLst>
                                            <p:cond delay="0"/>
                                          </p:stCondLst>
                                        </p:cTn>
                                        <p:tgtEl>
                                          <p:spTgt spid="4"/>
                                        </p:tgtEl>
                                        <p:attrNameLst>
                                          <p:attrName>style.visibility</p:attrName>
                                        </p:attrNameLst>
                                      </p:cBhvr>
                                      <p:to>
                                        <p:strVal val="visible"/>
                                      </p:to>
                                    </p:set>
                                    <p:animEffect transition="in" filter="fade">
                                      <p:cBhvr>
                                        <p:cTn id="35" dur="500"/>
                                        <p:tgtEl>
                                          <p:spTgt spid="4"/>
                                        </p:tgtEl>
                                      </p:cBhvr>
                                    </p:animEffect>
                                    <p:anim calcmode="lin" valueType="num">
                                      <p:cBhvr>
                                        <p:cTn id="36" dur="500" fill="hold"/>
                                        <p:tgtEl>
                                          <p:spTgt spid="4"/>
                                        </p:tgtEl>
                                        <p:attrNameLst>
                                          <p:attrName>ppt_x</p:attrName>
                                        </p:attrNameLst>
                                      </p:cBhvr>
                                      <p:tavLst>
                                        <p:tav tm="0">
                                          <p:val>
                                            <p:strVal val="#ppt_x"/>
                                          </p:val>
                                        </p:tav>
                                        <p:tav tm="100000">
                                          <p:val>
                                            <p:strVal val="#ppt_x"/>
                                          </p:val>
                                        </p:tav>
                                      </p:tavLst>
                                    </p:anim>
                                    <p:anim calcmode="lin" valueType="num">
                                      <p:cBhvr>
                                        <p:cTn id="37" dur="500" fill="hold"/>
                                        <p:tgtEl>
                                          <p:spTgt spid="4"/>
                                        </p:tgtEl>
                                        <p:attrNameLst>
                                          <p:attrName>ppt_y</p:attrName>
                                        </p:attrNameLst>
                                      </p:cBhvr>
                                      <p:tavLst>
                                        <p:tav tm="0">
                                          <p:val>
                                            <p:strVal val="#ppt_y+.1"/>
                                          </p:val>
                                        </p:tav>
                                        <p:tav tm="100000">
                                          <p:val>
                                            <p:strVal val="#ppt_y"/>
                                          </p:val>
                                        </p:tav>
                                      </p:tavLst>
                                    </p:anim>
                                  </p:childTnLst>
                                </p:cTn>
                              </p:par>
                            </p:childTnLst>
                          </p:cTn>
                        </p:par>
                      </p:childTnLst>
                    </p:cTn>
                  </p:par>
                  <p:par>
                    <p:cTn id="38" fill="hold">
                      <p:stCondLst>
                        <p:cond delay="indefinite"/>
                      </p:stCondLst>
                      <p:childTnLst>
                        <p:par>
                          <p:cTn id="39" fill="hold">
                            <p:stCondLst>
                              <p:cond delay="0"/>
                            </p:stCondLst>
                            <p:childTnLst>
                              <p:par>
                                <p:cTn id="40" presetID="26" presetClass="entr" presetSubtype="0" fill="hold" nodeType="clickEffect">
                                  <p:stCondLst>
                                    <p:cond delay="0"/>
                                  </p:stCondLst>
                                  <p:iterate type="wd">
                                    <p:tmPct val="10000"/>
                                  </p:iterate>
                                  <p:childTnLst>
                                    <p:set>
                                      <p:cBhvr>
                                        <p:cTn id="41" dur="1" fill="hold">
                                          <p:stCondLst>
                                            <p:cond delay="0"/>
                                          </p:stCondLst>
                                        </p:cTn>
                                        <p:tgtEl>
                                          <p:spTgt spid="31"/>
                                        </p:tgtEl>
                                        <p:attrNameLst>
                                          <p:attrName>style.visibility</p:attrName>
                                        </p:attrNameLst>
                                      </p:cBhvr>
                                      <p:to>
                                        <p:strVal val="visible"/>
                                      </p:to>
                                    </p:set>
                                    <p:animEffect transition="in" filter="wipe(down)">
                                      <p:cBhvr>
                                        <p:cTn id="42" dur="145">
                                          <p:stCondLst>
                                            <p:cond delay="0"/>
                                          </p:stCondLst>
                                        </p:cTn>
                                        <p:tgtEl>
                                          <p:spTgt spid="31"/>
                                        </p:tgtEl>
                                      </p:cBhvr>
                                    </p:animEffect>
                                    <p:anim calcmode="lin" valueType="num">
                                      <p:cBhvr>
                                        <p:cTn id="43" dur="456" tmFilter="0,0; 0.14,0.36; 0.43,0.73; 0.71,0.91; 1.0,1.0">
                                          <p:stCondLst>
                                            <p:cond delay="0"/>
                                          </p:stCondLst>
                                        </p:cTn>
                                        <p:tgtEl>
                                          <p:spTgt spid="31"/>
                                        </p:tgtEl>
                                        <p:attrNameLst>
                                          <p:attrName>ppt_x</p:attrName>
                                        </p:attrNameLst>
                                      </p:cBhvr>
                                      <p:tavLst>
                                        <p:tav tm="0">
                                          <p:val>
                                            <p:strVal val="#ppt_x-0.25"/>
                                          </p:val>
                                        </p:tav>
                                        <p:tav tm="100000">
                                          <p:val>
                                            <p:strVal val="#ppt_x"/>
                                          </p:val>
                                        </p:tav>
                                      </p:tavLst>
                                    </p:anim>
                                    <p:anim calcmode="lin" valueType="num">
                                      <p:cBhvr>
                                        <p:cTn id="44" dur="166" tmFilter="0.0,0.0; 0.25,0.07; 0.50,0.2; 0.75,0.467; 1.0,1.0">
                                          <p:stCondLst>
                                            <p:cond delay="0"/>
                                          </p:stCondLst>
                                        </p:cTn>
                                        <p:tgtEl>
                                          <p:spTgt spid="31"/>
                                        </p:tgtEl>
                                        <p:attrNameLst>
                                          <p:attrName>ppt_y</p:attrName>
                                        </p:attrNameLst>
                                      </p:cBhvr>
                                      <p:tavLst>
                                        <p:tav tm="0" fmla="#ppt_y-sin(pi*$)/3">
                                          <p:val>
                                            <p:fltVal val="0.5"/>
                                          </p:val>
                                        </p:tav>
                                        <p:tav tm="100000">
                                          <p:val>
                                            <p:fltVal val="1"/>
                                          </p:val>
                                        </p:tav>
                                      </p:tavLst>
                                    </p:anim>
                                    <p:anim calcmode="lin" valueType="num">
                                      <p:cBhvr>
                                        <p:cTn id="45" dur="166" tmFilter="0, 0; 0.125,0.2665; 0.25,0.4; 0.375,0.465; 0.5,0.5;  0.625,0.535; 0.75,0.6; 0.875,0.7335; 1,1">
                                          <p:stCondLst>
                                            <p:cond delay="166"/>
                                          </p:stCondLst>
                                        </p:cTn>
                                        <p:tgtEl>
                                          <p:spTgt spid="31"/>
                                        </p:tgtEl>
                                        <p:attrNameLst>
                                          <p:attrName>ppt_y</p:attrName>
                                        </p:attrNameLst>
                                      </p:cBhvr>
                                      <p:tavLst>
                                        <p:tav tm="0" fmla="#ppt_y-sin(pi*$)/9">
                                          <p:val>
                                            <p:fltVal val="0"/>
                                          </p:val>
                                        </p:tav>
                                        <p:tav tm="100000">
                                          <p:val>
                                            <p:fltVal val="1"/>
                                          </p:val>
                                        </p:tav>
                                      </p:tavLst>
                                    </p:anim>
                                    <p:anim calcmode="lin" valueType="num">
                                      <p:cBhvr>
                                        <p:cTn id="46" dur="83" tmFilter="0, 0; 0.125,0.2665; 0.25,0.4; 0.375,0.465; 0.5,0.5;  0.625,0.535; 0.75,0.6; 0.875,0.7335; 1,1">
                                          <p:stCondLst>
                                            <p:cond delay="331"/>
                                          </p:stCondLst>
                                        </p:cTn>
                                        <p:tgtEl>
                                          <p:spTgt spid="31"/>
                                        </p:tgtEl>
                                        <p:attrNameLst>
                                          <p:attrName>ppt_y</p:attrName>
                                        </p:attrNameLst>
                                      </p:cBhvr>
                                      <p:tavLst>
                                        <p:tav tm="0" fmla="#ppt_y-sin(pi*$)/27">
                                          <p:val>
                                            <p:fltVal val="0"/>
                                          </p:val>
                                        </p:tav>
                                        <p:tav tm="100000">
                                          <p:val>
                                            <p:fltVal val="1"/>
                                          </p:val>
                                        </p:tav>
                                      </p:tavLst>
                                    </p:anim>
                                    <p:anim calcmode="lin" valueType="num">
                                      <p:cBhvr>
                                        <p:cTn id="47" dur="41" tmFilter="0, 0; 0.125,0.2665; 0.25,0.4; 0.375,0.465; 0.5,0.5;  0.625,0.535; 0.75,0.6; 0.875,0.7335; 1,1">
                                          <p:stCondLst>
                                            <p:cond delay="414"/>
                                          </p:stCondLst>
                                        </p:cTn>
                                        <p:tgtEl>
                                          <p:spTgt spid="31"/>
                                        </p:tgtEl>
                                        <p:attrNameLst>
                                          <p:attrName>ppt_y</p:attrName>
                                        </p:attrNameLst>
                                      </p:cBhvr>
                                      <p:tavLst>
                                        <p:tav tm="0" fmla="#ppt_y-sin(pi*$)/81">
                                          <p:val>
                                            <p:fltVal val="0"/>
                                          </p:val>
                                        </p:tav>
                                        <p:tav tm="100000">
                                          <p:val>
                                            <p:fltVal val="1"/>
                                          </p:val>
                                        </p:tav>
                                      </p:tavLst>
                                    </p:anim>
                                    <p:animScale>
                                      <p:cBhvr>
                                        <p:cTn id="48" dur="6">
                                          <p:stCondLst>
                                            <p:cond delay="162"/>
                                          </p:stCondLst>
                                        </p:cTn>
                                        <p:tgtEl>
                                          <p:spTgt spid="31"/>
                                        </p:tgtEl>
                                      </p:cBhvr>
                                      <p:to x="100000" y="60000"/>
                                    </p:animScale>
                                    <p:animScale>
                                      <p:cBhvr>
                                        <p:cTn id="49" dur="42" decel="50000">
                                          <p:stCondLst>
                                            <p:cond delay="169"/>
                                          </p:stCondLst>
                                        </p:cTn>
                                        <p:tgtEl>
                                          <p:spTgt spid="31"/>
                                        </p:tgtEl>
                                      </p:cBhvr>
                                      <p:to x="100000" y="100000"/>
                                    </p:animScale>
                                    <p:animScale>
                                      <p:cBhvr>
                                        <p:cTn id="50" dur="6">
                                          <p:stCondLst>
                                            <p:cond delay="328"/>
                                          </p:stCondLst>
                                        </p:cTn>
                                        <p:tgtEl>
                                          <p:spTgt spid="31"/>
                                        </p:tgtEl>
                                      </p:cBhvr>
                                      <p:to x="100000" y="80000"/>
                                    </p:animScale>
                                    <p:animScale>
                                      <p:cBhvr>
                                        <p:cTn id="51" dur="42" decel="50000">
                                          <p:stCondLst>
                                            <p:cond delay="334"/>
                                          </p:stCondLst>
                                        </p:cTn>
                                        <p:tgtEl>
                                          <p:spTgt spid="31"/>
                                        </p:tgtEl>
                                      </p:cBhvr>
                                      <p:to x="100000" y="100000"/>
                                    </p:animScale>
                                    <p:animScale>
                                      <p:cBhvr>
                                        <p:cTn id="52" dur="6">
                                          <p:stCondLst>
                                            <p:cond delay="410"/>
                                          </p:stCondLst>
                                        </p:cTn>
                                        <p:tgtEl>
                                          <p:spTgt spid="31"/>
                                        </p:tgtEl>
                                      </p:cBhvr>
                                      <p:to x="100000" y="90000"/>
                                    </p:animScale>
                                    <p:animScale>
                                      <p:cBhvr>
                                        <p:cTn id="53" dur="42" decel="50000">
                                          <p:stCondLst>
                                            <p:cond delay="417"/>
                                          </p:stCondLst>
                                        </p:cTn>
                                        <p:tgtEl>
                                          <p:spTgt spid="31"/>
                                        </p:tgtEl>
                                      </p:cBhvr>
                                      <p:to x="100000" y="100000"/>
                                    </p:animScale>
                                    <p:animScale>
                                      <p:cBhvr>
                                        <p:cTn id="54" dur="6">
                                          <p:stCondLst>
                                            <p:cond delay="452"/>
                                          </p:stCondLst>
                                        </p:cTn>
                                        <p:tgtEl>
                                          <p:spTgt spid="31"/>
                                        </p:tgtEl>
                                      </p:cBhvr>
                                      <p:to x="100000" y="95000"/>
                                    </p:animScale>
                                    <p:animScale>
                                      <p:cBhvr>
                                        <p:cTn id="55" dur="42" decel="50000">
                                          <p:stCondLst>
                                            <p:cond delay="458"/>
                                          </p:stCondLst>
                                        </p:cTn>
                                        <p:tgtEl>
                                          <p:spTgt spid="31"/>
                                        </p:tgtEl>
                                      </p:cBhvr>
                                      <p:to x="100000" y="100000"/>
                                    </p:animScale>
                                  </p:childTnLst>
                                </p:cTn>
                              </p:par>
                            </p:childTnLst>
                          </p:cTn>
                        </p:par>
                        <p:par>
                          <p:cTn id="56" fill="hold">
                            <p:stCondLst>
                              <p:cond delay="500"/>
                            </p:stCondLst>
                            <p:childTnLst>
                              <p:par>
                                <p:cTn id="57" presetID="42" presetClass="entr" presetSubtype="0" fill="hold" nodeType="afterEffect">
                                  <p:stCondLst>
                                    <p:cond delay="0"/>
                                  </p:stCondLst>
                                  <p:iterate type="wd">
                                    <p:tmPct val="10000"/>
                                  </p:iterate>
                                  <p:childTnLst>
                                    <p:set>
                                      <p:cBhvr>
                                        <p:cTn id="58" dur="1" fill="hold">
                                          <p:stCondLst>
                                            <p:cond delay="0"/>
                                          </p:stCondLst>
                                        </p:cTn>
                                        <p:tgtEl>
                                          <p:spTgt spid="28"/>
                                        </p:tgtEl>
                                        <p:attrNameLst>
                                          <p:attrName>style.visibility</p:attrName>
                                        </p:attrNameLst>
                                      </p:cBhvr>
                                      <p:to>
                                        <p:strVal val="visible"/>
                                      </p:to>
                                    </p:set>
                                    <p:animEffect transition="in" filter="fade">
                                      <p:cBhvr>
                                        <p:cTn id="59" dur="500"/>
                                        <p:tgtEl>
                                          <p:spTgt spid="28"/>
                                        </p:tgtEl>
                                      </p:cBhvr>
                                    </p:animEffect>
                                    <p:anim calcmode="lin" valueType="num">
                                      <p:cBhvr>
                                        <p:cTn id="60" dur="500" fill="hold"/>
                                        <p:tgtEl>
                                          <p:spTgt spid="28"/>
                                        </p:tgtEl>
                                        <p:attrNameLst>
                                          <p:attrName>ppt_x</p:attrName>
                                        </p:attrNameLst>
                                      </p:cBhvr>
                                      <p:tavLst>
                                        <p:tav tm="0">
                                          <p:val>
                                            <p:strVal val="#ppt_x"/>
                                          </p:val>
                                        </p:tav>
                                        <p:tav tm="100000">
                                          <p:val>
                                            <p:strVal val="#ppt_x"/>
                                          </p:val>
                                        </p:tav>
                                      </p:tavLst>
                                    </p:anim>
                                    <p:anim calcmode="lin" valueType="num">
                                      <p:cBhvr>
                                        <p:cTn id="61" dur="500" fill="hold"/>
                                        <p:tgtEl>
                                          <p:spTgt spid="28"/>
                                        </p:tgtEl>
                                        <p:attrNameLst>
                                          <p:attrName>ppt_y</p:attrName>
                                        </p:attrNameLst>
                                      </p:cBhvr>
                                      <p:tavLst>
                                        <p:tav tm="0">
                                          <p:val>
                                            <p:strVal val="#ppt_y+.1"/>
                                          </p:val>
                                        </p:tav>
                                        <p:tav tm="100000">
                                          <p:val>
                                            <p:strVal val="#ppt_y"/>
                                          </p:val>
                                        </p:tav>
                                      </p:tavLst>
                                    </p:anim>
                                  </p:childTnLst>
                                </p:cTn>
                              </p:par>
                            </p:childTnLst>
                          </p:cTn>
                        </p:par>
                      </p:childTnLst>
                    </p:cTn>
                  </p:par>
                  <p:par>
                    <p:cTn id="62" fill="hold">
                      <p:stCondLst>
                        <p:cond delay="indefinite"/>
                      </p:stCondLst>
                      <p:childTnLst>
                        <p:par>
                          <p:cTn id="63" fill="hold">
                            <p:stCondLst>
                              <p:cond delay="0"/>
                            </p:stCondLst>
                            <p:childTnLst>
                              <p:par>
                                <p:cTn id="64" presetID="47" presetClass="entr" presetSubtype="0" fill="hold" grpId="0" nodeType="clickEffect">
                                  <p:stCondLst>
                                    <p:cond delay="0"/>
                                  </p:stCondLst>
                                  <p:iterate type="wd">
                                    <p:tmPct val="10000"/>
                                  </p:iterate>
                                  <p:childTnLst>
                                    <p:set>
                                      <p:cBhvr>
                                        <p:cTn id="65" dur="1" fill="hold">
                                          <p:stCondLst>
                                            <p:cond delay="0"/>
                                          </p:stCondLst>
                                        </p:cTn>
                                        <p:tgtEl>
                                          <p:spTgt spid="34"/>
                                        </p:tgtEl>
                                        <p:attrNameLst>
                                          <p:attrName>style.visibility</p:attrName>
                                        </p:attrNameLst>
                                      </p:cBhvr>
                                      <p:to>
                                        <p:strVal val="visible"/>
                                      </p:to>
                                    </p:set>
                                    <p:animEffect transition="in" filter="fade">
                                      <p:cBhvr>
                                        <p:cTn id="66" dur="500"/>
                                        <p:tgtEl>
                                          <p:spTgt spid="34"/>
                                        </p:tgtEl>
                                      </p:cBhvr>
                                    </p:animEffect>
                                    <p:anim calcmode="lin" valueType="num">
                                      <p:cBhvr>
                                        <p:cTn id="67" dur="500" fill="hold"/>
                                        <p:tgtEl>
                                          <p:spTgt spid="34"/>
                                        </p:tgtEl>
                                        <p:attrNameLst>
                                          <p:attrName>ppt_x</p:attrName>
                                        </p:attrNameLst>
                                      </p:cBhvr>
                                      <p:tavLst>
                                        <p:tav tm="0">
                                          <p:val>
                                            <p:strVal val="#ppt_x"/>
                                          </p:val>
                                        </p:tav>
                                        <p:tav tm="100000">
                                          <p:val>
                                            <p:strVal val="#ppt_x"/>
                                          </p:val>
                                        </p:tav>
                                      </p:tavLst>
                                    </p:anim>
                                    <p:anim calcmode="lin" valueType="num">
                                      <p:cBhvr>
                                        <p:cTn id="68" dur="500" fill="hold"/>
                                        <p:tgtEl>
                                          <p:spTgt spid="3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34" grpId="0"/>
    </p:bldLst>
  </p:timing>
</p:sld>
</file>

<file path=ppt/slides/slide16.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l="-1000" r="-1000"/>
          </a:stretch>
        </a:blipFill>
        <a:effectLst/>
      </p:bgPr>
    </p:bg>
    <p:spTree>
      <p:nvGrpSpPr>
        <p:cNvPr id="1" name=""/>
        <p:cNvGrpSpPr/>
        <p:nvPr/>
      </p:nvGrpSpPr>
      <p:grpSpPr>
        <a:xfrm>
          <a:off x="0" y="0"/>
          <a:ext cx="0" cy="0"/>
          <a:chOff x="0" y="0"/>
          <a:chExt cx="0" cy="0"/>
        </a:xfrm>
      </p:grpSpPr>
      <p:pic>
        <p:nvPicPr>
          <p:cNvPr id="2" name="图片 1">
            <a:extLst>
              <a:ext uri="{FF2B5EF4-FFF2-40B4-BE49-F238E27FC236}">
                <a16:creationId xmlns:a16="http://schemas.microsoft.com/office/drawing/2014/main" id="{6C067D2F-6C3E-41F6-B8EF-C1EE53813B67}"/>
              </a:ext>
            </a:extLst>
          </p:cNvPr>
          <p:cNvPicPr>
            <a:picLocks noChangeAspect="1"/>
          </p:cNvPicPr>
          <p:nvPr/>
        </p:nvPicPr>
        <p:blipFill rotWithShape="1">
          <a:blip r:embed="rId4" cstate="print">
            <a:extLst>
              <a:ext uri="{28A0092B-C50C-407E-A947-70E740481C1C}">
                <a14:useLocalDpi xmlns:a14="http://schemas.microsoft.com/office/drawing/2010/main" val="0"/>
              </a:ext>
            </a:extLst>
          </a:blip>
          <a:srcRect b="76841"/>
          <a:stretch/>
        </p:blipFill>
        <p:spPr>
          <a:xfrm>
            <a:off x="0" y="94434"/>
            <a:ext cx="12192000" cy="2820216"/>
          </a:xfrm>
          <a:prstGeom prst="rect">
            <a:avLst/>
          </a:prstGeom>
        </p:spPr>
      </p:pic>
      <p:pic>
        <p:nvPicPr>
          <p:cNvPr id="3" name="图片 2" descr="e7d195523061f1c0c2b73831c94a3edc981f60e396d3e182073EE1468018468A7F192AE5E5CD515B6C3125F8AF6E4EE646174E8CF0B46FD19828DCE8CDA3B3A044A74F0E769C5FA8CB87AB6FC303C8BA3785FAC64AF542478695B0984F536809C3F1707B1C3268FC7520299D04CFE85DEB91723432B78EC91A49EF06019607DE5BEC6629765AAD53314DC233652B24F7">
            <a:extLst>
              <a:ext uri="{FF2B5EF4-FFF2-40B4-BE49-F238E27FC236}">
                <a16:creationId xmlns:a16="http://schemas.microsoft.com/office/drawing/2014/main" id="{4216A18B-883C-4478-ADA0-A002930308AB}"/>
              </a:ext>
            </a:extLst>
          </p:cNvPr>
          <p:cNvPicPr>
            <a:picLocks noChangeAspect="1"/>
          </p:cNvPicPr>
          <p:nvPr/>
        </p:nvPicPr>
        <p:blipFill>
          <a:blip r:embed="rId5">
            <a:lum bright="70000" contrast="-70000"/>
            <a:extLst>
              <a:ext uri="{28A0092B-C50C-407E-A947-70E740481C1C}">
                <a14:useLocalDpi xmlns:a14="http://schemas.microsoft.com/office/drawing/2010/main" val="0"/>
              </a:ext>
            </a:extLst>
          </a:blip>
          <a:stretch>
            <a:fillRect/>
          </a:stretch>
        </p:blipFill>
        <p:spPr>
          <a:xfrm>
            <a:off x="127212" y="814925"/>
            <a:ext cx="3100381" cy="4552952"/>
          </a:xfrm>
          <a:prstGeom prst="rect">
            <a:avLst/>
          </a:prstGeom>
        </p:spPr>
      </p:pic>
      <p:sp>
        <p:nvSpPr>
          <p:cNvPr id="6" name="文本框 5" descr="e7d195523061f1c0c2b73831c94a3edc981f60e396d3e182073EE1468018468A7F192AE5E5CD515B6C3125F8AF6E4EE646174E8CF0B46FD19828DCE8CDA3B3A044A74F0E769C5FA8CB87AB6FC303C8BA3785FAC64AF542478695B0984F536809C3F1707B1C3268FC7520299D04CFE85DEB91723432B78EC91A49EF06019607DE5BEC6629765AAD53314DC233652B24F7">
            <a:extLst>
              <a:ext uri="{FF2B5EF4-FFF2-40B4-BE49-F238E27FC236}">
                <a16:creationId xmlns:a16="http://schemas.microsoft.com/office/drawing/2014/main" id="{6FC084A3-916A-460E-8D24-9DB9C23AC142}"/>
              </a:ext>
            </a:extLst>
          </p:cNvPr>
          <p:cNvSpPr txBox="1"/>
          <p:nvPr/>
        </p:nvSpPr>
        <p:spPr>
          <a:xfrm>
            <a:off x="519553" y="1668707"/>
            <a:ext cx="2369762" cy="3046988"/>
          </a:xfrm>
          <a:prstGeom prst="rect">
            <a:avLst/>
          </a:prstGeom>
          <a:noFill/>
        </p:spPr>
        <p:txBody>
          <a:bodyPr wrap="square" rtlCol="0">
            <a:spAutoFit/>
          </a:bodyPr>
          <a:lstStyle/>
          <a:p>
            <a:pPr lvl="0" algn="ctr">
              <a:lnSpc>
                <a:spcPct val="150000"/>
              </a:lnSpc>
              <a:defRPr/>
            </a:pPr>
            <a:r>
              <a:rPr lang="en-US" altLang="zh-CN" sz="3200" b="1">
                <a:solidFill>
                  <a:srgbClr val="002060"/>
                </a:solidFill>
                <a:latin typeface="Times New Roman" panose="02020603050405020304" pitchFamily="18" charset="0"/>
                <a:ea typeface="等线" panose="02010600030101010101" pitchFamily="2" charset="-122"/>
                <a:cs typeface="Times New Roman" panose="02020603050405020304" pitchFamily="18" charset="0"/>
              </a:rPr>
              <a:t>Bạn thích nhất chi tiết nào trong câu chuyện?</a:t>
            </a:r>
            <a:endParaRPr lang="en-US" altLang="zh-CN" sz="3200" b="1" dirty="0">
              <a:solidFill>
                <a:srgbClr val="002060"/>
              </a:solidFill>
              <a:latin typeface="Times New Roman" panose="02020603050405020304" pitchFamily="18" charset="0"/>
              <a:ea typeface="等线" panose="02010600030101010101" pitchFamily="2" charset="-122"/>
              <a:cs typeface="Times New Roman" panose="02020603050405020304" pitchFamily="18" charset="0"/>
            </a:endParaRPr>
          </a:p>
        </p:txBody>
      </p:sp>
      <p:sp>
        <p:nvSpPr>
          <p:cNvPr id="12" name="Rounded Rectangle 11"/>
          <p:cNvSpPr/>
          <p:nvPr/>
        </p:nvSpPr>
        <p:spPr>
          <a:xfrm>
            <a:off x="2263036" y="165023"/>
            <a:ext cx="7562695" cy="783193"/>
          </a:xfrm>
          <a:prstGeom prst="roundRect">
            <a:avLst/>
          </a:prstGeom>
          <a:solidFill>
            <a:srgbClr val="055F81"/>
          </a:solidFill>
          <a:ln w="38100" cmpd="thinThick">
            <a:noFill/>
          </a:ln>
        </p:spPr>
        <p:txBody>
          <a:bodyPr wrap="none">
            <a:spAutoFit/>
          </a:bodyPr>
          <a:lstStyle/>
          <a:p>
            <a:r>
              <a:rPr lang="en-US" sz="4000" b="1">
                <a:solidFill>
                  <a:schemeClr val="bg1"/>
                </a:solidFill>
                <a:latin typeface="Times New Roman" panose="02020603050405020304" pitchFamily="18" charset="0"/>
                <a:cs typeface="Times New Roman" panose="02020603050405020304" pitchFamily="18" charset="0"/>
              </a:rPr>
              <a:t>4. Trao đổi về ý nghĩa câu chuyện</a:t>
            </a:r>
          </a:p>
        </p:txBody>
      </p:sp>
      <p:pic>
        <p:nvPicPr>
          <p:cNvPr id="13" name="图片 12">
            <a:extLst>
              <a:ext uri="{FF2B5EF4-FFF2-40B4-BE49-F238E27FC236}">
                <a16:creationId xmlns:a16="http://schemas.microsoft.com/office/drawing/2014/main" id="{4237A8FF-4948-4058-B81F-DEA2B238927E}"/>
              </a:ext>
            </a:extLst>
          </p:cNvPr>
          <p:cNvPicPr>
            <a:picLocks noChangeAspect="1"/>
          </p:cNvPicPr>
          <p:nvPr/>
        </p:nvPicPr>
        <p:blipFill>
          <a:blip r:embed="rId6"/>
          <a:stretch>
            <a:fillRect/>
          </a:stretch>
        </p:blipFill>
        <p:spPr>
          <a:xfrm>
            <a:off x="9844837" y="-37542"/>
            <a:ext cx="2347163" cy="2743438"/>
          </a:xfrm>
          <a:prstGeom prst="rect">
            <a:avLst/>
          </a:prstGeom>
        </p:spPr>
      </p:pic>
      <p:grpSp>
        <p:nvGrpSpPr>
          <p:cNvPr id="14" name="组合 12">
            <a:extLst>
              <a:ext uri="{FF2B5EF4-FFF2-40B4-BE49-F238E27FC236}">
                <a16:creationId xmlns:a16="http://schemas.microsoft.com/office/drawing/2014/main" id="{254A90DC-743C-42E6-9662-0733B8BAC9C3}"/>
              </a:ext>
            </a:extLst>
          </p:cNvPr>
          <p:cNvGrpSpPr/>
          <p:nvPr/>
        </p:nvGrpSpPr>
        <p:grpSpPr>
          <a:xfrm>
            <a:off x="392844" y="4944408"/>
            <a:ext cx="2190374" cy="1691610"/>
            <a:chOff x="1847850" y="1322388"/>
            <a:chExt cx="6142038" cy="4743450"/>
          </a:xfrm>
        </p:grpSpPr>
        <p:sp>
          <p:nvSpPr>
            <p:cNvPr id="15" name="AutoShape 3">
              <a:extLst>
                <a:ext uri="{FF2B5EF4-FFF2-40B4-BE49-F238E27FC236}">
                  <a16:creationId xmlns:a16="http://schemas.microsoft.com/office/drawing/2014/main" id="{CE2F5196-335B-45EF-82CC-EB2DFB30AB69}"/>
                </a:ext>
              </a:extLst>
            </p:cNvPr>
            <p:cNvSpPr>
              <a:spLocks noChangeAspect="1" noChangeArrowheads="1" noTextEdit="1"/>
            </p:cNvSpPr>
            <p:nvPr/>
          </p:nvSpPr>
          <p:spPr bwMode="auto">
            <a:xfrm>
              <a:off x="1847850" y="1341438"/>
              <a:ext cx="6142038" cy="4713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 name="Freeform 5">
              <a:extLst>
                <a:ext uri="{FF2B5EF4-FFF2-40B4-BE49-F238E27FC236}">
                  <a16:creationId xmlns:a16="http://schemas.microsoft.com/office/drawing/2014/main" id="{A533C626-989B-4A6F-9DAF-47A53073BB54}"/>
                </a:ext>
              </a:extLst>
            </p:cNvPr>
            <p:cNvSpPr>
              <a:spLocks/>
            </p:cNvSpPr>
            <p:nvPr/>
          </p:nvSpPr>
          <p:spPr bwMode="auto">
            <a:xfrm>
              <a:off x="3497263" y="1773238"/>
              <a:ext cx="1743075" cy="1301750"/>
            </a:xfrm>
            <a:custGeom>
              <a:avLst/>
              <a:gdLst>
                <a:gd name="T0" fmla="*/ 16 w 464"/>
                <a:gd name="T1" fmla="*/ 151 h 346"/>
                <a:gd name="T2" fmla="*/ 64 w 464"/>
                <a:gd name="T3" fmla="*/ 107 h 346"/>
                <a:gd name="T4" fmla="*/ 125 w 464"/>
                <a:gd name="T5" fmla="*/ 85 h 346"/>
                <a:gd name="T6" fmla="*/ 207 w 464"/>
                <a:gd name="T7" fmla="*/ 41 h 346"/>
                <a:gd name="T8" fmla="*/ 222 w 464"/>
                <a:gd name="T9" fmla="*/ 44 h 346"/>
                <a:gd name="T10" fmla="*/ 254 w 464"/>
                <a:gd name="T11" fmla="*/ 39 h 346"/>
                <a:gd name="T12" fmla="*/ 385 w 464"/>
                <a:gd name="T13" fmla="*/ 34 h 346"/>
                <a:gd name="T14" fmla="*/ 418 w 464"/>
                <a:gd name="T15" fmla="*/ 32 h 346"/>
                <a:gd name="T16" fmla="*/ 447 w 464"/>
                <a:gd name="T17" fmla="*/ 38 h 346"/>
                <a:gd name="T18" fmla="*/ 439 w 464"/>
                <a:gd name="T19" fmla="*/ 68 h 346"/>
                <a:gd name="T20" fmla="*/ 424 w 464"/>
                <a:gd name="T21" fmla="*/ 72 h 346"/>
                <a:gd name="T22" fmla="*/ 411 w 464"/>
                <a:gd name="T23" fmla="*/ 85 h 346"/>
                <a:gd name="T24" fmla="*/ 423 w 464"/>
                <a:gd name="T25" fmla="*/ 93 h 346"/>
                <a:gd name="T26" fmla="*/ 430 w 464"/>
                <a:gd name="T27" fmla="*/ 103 h 346"/>
                <a:gd name="T28" fmla="*/ 440 w 464"/>
                <a:gd name="T29" fmla="*/ 132 h 346"/>
                <a:gd name="T30" fmla="*/ 443 w 464"/>
                <a:gd name="T31" fmla="*/ 138 h 346"/>
                <a:gd name="T32" fmla="*/ 446 w 464"/>
                <a:gd name="T33" fmla="*/ 244 h 346"/>
                <a:gd name="T34" fmla="*/ 400 w 464"/>
                <a:gd name="T35" fmla="*/ 263 h 346"/>
                <a:gd name="T36" fmla="*/ 398 w 464"/>
                <a:gd name="T37" fmla="*/ 266 h 346"/>
                <a:gd name="T38" fmla="*/ 402 w 464"/>
                <a:gd name="T39" fmla="*/ 291 h 346"/>
                <a:gd name="T40" fmla="*/ 428 w 464"/>
                <a:gd name="T41" fmla="*/ 280 h 346"/>
                <a:gd name="T42" fmla="*/ 446 w 464"/>
                <a:gd name="T43" fmla="*/ 275 h 346"/>
                <a:gd name="T44" fmla="*/ 443 w 464"/>
                <a:gd name="T45" fmla="*/ 292 h 346"/>
                <a:gd name="T46" fmla="*/ 455 w 464"/>
                <a:gd name="T47" fmla="*/ 318 h 346"/>
                <a:gd name="T48" fmla="*/ 414 w 464"/>
                <a:gd name="T49" fmla="*/ 344 h 346"/>
                <a:gd name="T50" fmla="*/ 387 w 464"/>
                <a:gd name="T51" fmla="*/ 328 h 346"/>
                <a:gd name="T52" fmla="*/ 370 w 464"/>
                <a:gd name="T53" fmla="*/ 304 h 346"/>
                <a:gd name="T54" fmla="*/ 353 w 464"/>
                <a:gd name="T55" fmla="*/ 295 h 346"/>
                <a:gd name="T56" fmla="*/ 311 w 464"/>
                <a:gd name="T57" fmla="*/ 282 h 346"/>
                <a:gd name="T58" fmla="*/ 299 w 464"/>
                <a:gd name="T59" fmla="*/ 276 h 346"/>
                <a:gd name="T60" fmla="*/ 297 w 464"/>
                <a:gd name="T61" fmla="*/ 227 h 346"/>
                <a:gd name="T62" fmla="*/ 304 w 464"/>
                <a:gd name="T63" fmla="*/ 211 h 346"/>
                <a:gd name="T64" fmla="*/ 315 w 464"/>
                <a:gd name="T65" fmla="*/ 142 h 346"/>
                <a:gd name="T66" fmla="*/ 303 w 464"/>
                <a:gd name="T67" fmla="*/ 139 h 346"/>
                <a:gd name="T68" fmla="*/ 208 w 464"/>
                <a:gd name="T69" fmla="*/ 183 h 346"/>
                <a:gd name="T70" fmla="*/ 174 w 464"/>
                <a:gd name="T71" fmla="*/ 190 h 346"/>
                <a:gd name="T72" fmla="*/ 168 w 464"/>
                <a:gd name="T73" fmla="*/ 189 h 346"/>
                <a:gd name="T74" fmla="*/ 158 w 464"/>
                <a:gd name="T75" fmla="*/ 183 h 346"/>
                <a:gd name="T76" fmla="*/ 114 w 464"/>
                <a:gd name="T77" fmla="*/ 178 h 346"/>
                <a:gd name="T78" fmla="*/ 50 w 464"/>
                <a:gd name="T79" fmla="*/ 213 h 346"/>
                <a:gd name="T80" fmla="*/ 29 w 464"/>
                <a:gd name="T81" fmla="*/ 231 h 346"/>
                <a:gd name="T82" fmla="*/ 15 w 464"/>
                <a:gd name="T83" fmla="*/ 239 h 346"/>
                <a:gd name="T84" fmla="*/ 9 w 464"/>
                <a:gd name="T85" fmla="*/ 224 h 346"/>
                <a:gd name="T86" fmla="*/ 3 w 464"/>
                <a:gd name="T87" fmla="*/ 191 h 346"/>
                <a:gd name="T88" fmla="*/ 5 w 464"/>
                <a:gd name="T89" fmla="*/ 178 h 346"/>
                <a:gd name="T90" fmla="*/ 16 w 464"/>
                <a:gd name="T91" fmla="*/ 151 h 3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64" h="346">
                  <a:moveTo>
                    <a:pt x="16" y="151"/>
                  </a:moveTo>
                  <a:cubicBezTo>
                    <a:pt x="30" y="134"/>
                    <a:pt x="44" y="117"/>
                    <a:pt x="64" y="107"/>
                  </a:cubicBezTo>
                  <a:cubicBezTo>
                    <a:pt x="88" y="109"/>
                    <a:pt x="107" y="101"/>
                    <a:pt x="125" y="85"/>
                  </a:cubicBezTo>
                  <a:cubicBezTo>
                    <a:pt x="148" y="64"/>
                    <a:pt x="176" y="50"/>
                    <a:pt x="207" y="41"/>
                  </a:cubicBezTo>
                  <a:cubicBezTo>
                    <a:pt x="213" y="40"/>
                    <a:pt x="218" y="41"/>
                    <a:pt x="222" y="44"/>
                  </a:cubicBezTo>
                  <a:cubicBezTo>
                    <a:pt x="235" y="53"/>
                    <a:pt x="243" y="47"/>
                    <a:pt x="254" y="39"/>
                  </a:cubicBezTo>
                  <a:cubicBezTo>
                    <a:pt x="291" y="13"/>
                    <a:pt x="347" y="0"/>
                    <a:pt x="385" y="34"/>
                  </a:cubicBezTo>
                  <a:cubicBezTo>
                    <a:pt x="397" y="44"/>
                    <a:pt x="407" y="39"/>
                    <a:pt x="418" y="32"/>
                  </a:cubicBezTo>
                  <a:cubicBezTo>
                    <a:pt x="429" y="26"/>
                    <a:pt x="439" y="25"/>
                    <a:pt x="447" y="38"/>
                  </a:cubicBezTo>
                  <a:cubicBezTo>
                    <a:pt x="453" y="51"/>
                    <a:pt x="454" y="61"/>
                    <a:pt x="439" y="68"/>
                  </a:cubicBezTo>
                  <a:cubicBezTo>
                    <a:pt x="434" y="70"/>
                    <a:pt x="429" y="71"/>
                    <a:pt x="424" y="72"/>
                  </a:cubicBezTo>
                  <a:cubicBezTo>
                    <a:pt x="416" y="74"/>
                    <a:pt x="412" y="78"/>
                    <a:pt x="411" y="85"/>
                  </a:cubicBezTo>
                  <a:cubicBezTo>
                    <a:pt x="410" y="96"/>
                    <a:pt x="417" y="93"/>
                    <a:pt x="423" y="93"/>
                  </a:cubicBezTo>
                  <a:cubicBezTo>
                    <a:pt x="429" y="94"/>
                    <a:pt x="430" y="99"/>
                    <a:pt x="430" y="103"/>
                  </a:cubicBezTo>
                  <a:cubicBezTo>
                    <a:pt x="429" y="115"/>
                    <a:pt x="433" y="124"/>
                    <a:pt x="440" y="132"/>
                  </a:cubicBezTo>
                  <a:cubicBezTo>
                    <a:pt x="442" y="134"/>
                    <a:pt x="443" y="136"/>
                    <a:pt x="443" y="138"/>
                  </a:cubicBezTo>
                  <a:cubicBezTo>
                    <a:pt x="446" y="173"/>
                    <a:pt x="457" y="208"/>
                    <a:pt x="446" y="244"/>
                  </a:cubicBezTo>
                  <a:cubicBezTo>
                    <a:pt x="442" y="259"/>
                    <a:pt x="421" y="267"/>
                    <a:pt x="400" y="263"/>
                  </a:cubicBezTo>
                  <a:cubicBezTo>
                    <a:pt x="399" y="263"/>
                    <a:pt x="398" y="265"/>
                    <a:pt x="398" y="266"/>
                  </a:cubicBezTo>
                  <a:cubicBezTo>
                    <a:pt x="399" y="275"/>
                    <a:pt x="392" y="286"/>
                    <a:pt x="402" y="291"/>
                  </a:cubicBezTo>
                  <a:cubicBezTo>
                    <a:pt x="413" y="297"/>
                    <a:pt x="420" y="286"/>
                    <a:pt x="428" y="280"/>
                  </a:cubicBezTo>
                  <a:cubicBezTo>
                    <a:pt x="433" y="276"/>
                    <a:pt x="439" y="268"/>
                    <a:pt x="446" y="275"/>
                  </a:cubicBezTo>
                  <a:cubicBezTo>
                    <a:pt x="453" y="281"/>
                    <a:pt x="445" y="286"/>
                    <a:pt x="443" y="292"/>
                  </a:cubicBezTo>
                  <a:cubicBezTo>
                    <a:pt x="461" y="293"/>
                    <a:pt x="464" y="298"/>
                    <a:pt x="455" y="318"/>
                  </a:cubicBezTo>
                  <a:cubicBezTo>
                    <a:pt x="444" y="331"/>
                    <a:pt x="435" y="346"/>
                    <a:pt x="414" y="344"/>
                  </a:cubicBezTo>
                  <a:cubicBezTo>
                    <a:pt x="402" y="343"/>
                    <a:pt x="392" y="340"/>
                    <a:pt x="387" y="328"/>
                  </a:cubicBezTo>
                  <a:cubicBezTo>
                    <a:pt x="393" y="312"/>
                    <a:pt x="381" y="309"/>
                    <a:pt x="370" y="304"/>
                  </a:cubicBezTo>
                  <a:cubicBezTo>
                    <a:pt x="364" y="302"/>
                    <a:pt x="358" y="298"/>
                    <a:pt x="353" y="295"/>
                  </a:cubicBezTo>
                  <a:cubicBezTo>
                    <a:pt x="340" y="285"/>
                    <a:pt x="329" y="276"/>
                    <a:pt x="311" y="282"/>
                  </a:cubicBezTo>
                  <a:cubicBezTo>
                    <a:pt x="307" y="283"/>
                    <a:pt x="302" y="280"/>
                    <a:pt x="299" y="276"/>
                  </a:cubicBezTo>
                  <a:cubicBezTo>
                    <a:pt x="300" y="260"/>
                    <a:pt x="309" y="243"/>
                    <a:pt x="297" y="227"/>
                  </a:cubicBezTo>
                  <a:cubicBezTo>
                    <a:pt x="294" y="222"/>
                    <a:pt x="300" y="215"/>
                    <a:pt x="304" y="211"/>
                  </a:cubicBezTo>
                  <a:cubicBezTo>
                    <a:pt x="330" y="192"/>
                    <a:pt x="315" y="166"/>
                    <a:pt x="315" y="142"/>
                  </a:cubicBezTo>
                  <a:cubicBezTo>
                    <a:pt x="315" y="135"/>
                    <a:pt x="308" y="136"/>
                    <a:pt x="303" y="139"/>
                  </a:cubicBezTo>
                  <a:cubicBezTo>
                    <a:pt x="270" y="152"/>
                    <a:pt x="238" y="165"/>
                    <a:pt x="208" y="183"/>
                  </a:cubicBezTo>
                  <a:cubicBezTo>
                    <a:pt x="197" y="185"/>
                    <a:pt x="185" y="188"/>
                    <a:pt x="174" y="190"/>
                  </a:cubicBezTo>
                  <a:cubicBezTo>
                    <a:pt x="172" y="190"/>
                    <a:pt x="170" y="190"/>
                    <a:pt x="168" y="189"/>
                  </a:cubicBezTo>
                  <a:cubicBezTo>
                    <a:pt x="164" y="188"/>
                    <a:pt x="161" y="185"/>
                    <a:pt x="158" y="183"/>
                  </a:cubicBezTo>
                  <a:cubicBezTo>
                    <a:pt x="145" y="169"/>
                    <a:pt x="134" y="166"/>
                    <a:pt x="114" y="178"/>
                  </a:cubicBezTo>
                  <a:cubicBezTo>
                    <a:pt x="93" y="190"/>
                    <a:pt x="68" y="196"/>
                    <a:pt x="50" y="213"/>
                  </a:cubicBezTo>
                  <a:cubicBezTo>
                    <a:pt x="39" y="214"/>
                    <a:pt x="35" y="224"/>
                    <a:pt x="29" y="231"/>
                  </a:cubicBezTo>
                  <a:cubicBezTo>
                    <a:pt x="26" y="236"/>
                    <a:pt x="23" y="242"/>
                    <a:pt x="15" y="239"/>
                  </a:cubicBezTo>
                  <a:cubicBezTo>
                    <a:pt x="9" y="236"/>
                    <a:pt x="7" y="230"/>
                    <a:pt x="9" y="224"/>
                  </a:cubicBezTo>
                  <a:cubicBezTo>
                    <a:pt x="13" y="212"/>
                    <a:pt x="13" y="201"/>
                    <a:pt x="3" y="191"/>
                  </a:cubicBezTo>
                  <a:cubicBezTo>
                    <a:pt x="0" y="187"/>
                    <a:pt x="3" y="182"/>
                    <a:pt x="5" y="178"/>
                  </a:cubicBezTo>
                  <a:cubicBezTo>
                    <a:pt x="10" y="170"/>
                    <a:pt x="16" y="162"/>
                    <a:pt x="16" y="151"/>
                  </a:cubicBezTo>
                  <a:close/>
                </a:path>
              </a:pathLst>
            </a:custGeom>
            <a:solidFill>
              <a:srgbClr val="E6E2D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 name="Freeform 6">
              <a:extLst>
                <a:ext uri="{FF2B5EF4-FFF2-40B4-BE49-F238E27FC236}">
                  <a16:creationId xmlns:a16="http://schemas.microsoft.com/office/drawing/2014/main" id="{F9E5F5A6-6794-4522-8D03-CF12E0AB41C2}"/>
                </a:ext>
              </a:extLst>
            </p:cNvPr>
            <p:cNvSpPr>
              <a:spLocks/>
            </p:cNvSpPr>
            <p:nvPr/>
          </p:nvSpPr>
          <p:spPr bwMode="auto">
            <a:xfrm>
              <a:off x="3143250" y="2355850"/>
              <a:ext cx="1214438" cy="1876425"/>
            </a:xfrm>
            <a:custGeom>
              <a:avLst/>
              <a:gdLst>
                <a:gd name="T0" fmla="*/ 142 w 323"/>
                <a:gd name="T1" fmla="*/ 56 h 499"/>
                <a:gd name="T2" fmla="*/ 199 w 323"/>
                <a:gd name="T3" fmla="*/ 23 h 499"/>
                <a:gd name="T4" fmla="*/ 207 w 323"/>
                <a:gd name="T5" fmla="*/ 20 h 499"/>
                <a:gd name="T6" fmla="*/ 231 w 323"/>
                <a:gd name="T7" fmla="*/ 6 h 499"/>
                <a:gd name="T8" fmla="*/ 262 w 323"/>
                <a:gd name="T9" fmla="*/ 32 h 499"/>
                <a:gd name="T10" fmla="*/ 251 w 323"/>
                <a:gd name="T11" fmla="*/ 76 h 499"/>
                <a:gd name="T12" fmla="*/ 287 w 323"/>
                <a:gd name="T13" fmla="*/ 119 h 499"/>
                <a:gd name="T14" fmla="*/ 303 w 323"/>
                <a:gd name="T15" fmla="*/ 118 h 499"/>
                <a:gd name="T16" fmla="*/ 317 w 323"/>
                <a:gd name="T17" fmla="*/ 134 h 499"/>
                <a:gd name="T18" fmla="*/ 311 w 323"/>
                <a:gd name="T19" fmla="*/ 165 h 499"/>
                <a:gd name="T20" fmla="*/ 303 w 323"/>
                <a:gd name="T21" fmla="*/ 169 h 499"/>
                <a:gd name="T22" fmla="*/ 246 w 323"/>
                <a:gd name="T23" fmla="*/ 193 h 499"/>
                <a:gd name="T24" fmla="*/ 237 w 323"/>
                <a:gd name="T25" fmla="*/ 206 h 499"/>
                <a:gd name="T26" fmla="*/ 208 w 323"/>
                <a:gd name="T27" fmla="*/ 261 h 499"/>
                <a:gd name="T28" fmla="*/ 189 w 323"/>
                <a:gd name="T29" fmla="*/ 292 h 499"/>
                <a:gd name="T30" fmla="*/ 164 w 323"/>
                <a:gd name="T31" fmla="*/ 298 h 499"/>
                <a:gd name="T32" fmla="*/ 167 w 323"/>
                <a:gd name="T33" fmla="*/ 326 h 499"/>
                <a:gd name="T34" fmla="*/ 182 w 323"/>
                <a:gd name="T35" fmla="*/ 338 h 499"/>
                <a:gd name="T36" fmla="*/ 193 w 323"/>
                <a:gd name="T37" fmla="*/ 352 h 499"/>
                <a:gd name="T38" fmla="*/ 175 w 323"/>
                <a:gd name="T39" fmla="*/ 354 h 499"/>
                <a:gd name="T40" fmla="*/ 145 w 323"/>
                <a:gd name="T41" fmla="*/ 328 h 499"/>
                <a:gd name="T42" fmla="*/ 132 w 323"/>
                <a:gd name="T43" fmla="*/ 322 h 499"/>
                <a:gd name="T44" fmla="*/ 115 w 323"/>
                <a:gd name="T45" fmla="*/ 345 h 499"/>
                <a:gd name="T46" fmla="*/ 101 w 323"/>
                <a:gd name="T47" fmla="*/ 352 h 499"/>
                <a:gd name="T48" fmla="*/ 67 w 323"/>
                <a:gd name="T49" fmla="*/ 357 h 499"/>
                <a:gd name="T50" fmla="*/ 88 w 323"/>
                <a:gd name="T51" fmla="*/ 394 h 499"/>
                <a:gd name="T52" fmla="*/ 132 w 323"/>
                <a:gd name="T53" fmla="*/ 401 h 499"/>
                <a:gd name="T54" fmla="*/ 190 w 323"/>
                <a:gd name="T55" fmla="*/ 399 h 499"/>
                <a:gd name="T56" fmla="*/ 245 w 323"/>
                <a:gd name="T57" fmla="*/ 386 h 499"/>
                <a:gd name="T58" fmla="*/ 312 w 323"/>
                <a:gd name="T59" fmla="*/ 382 h 499"/>
                <a:gd name="T60" fmla="*/ 307 w 323"/>
                <a:gd name="T61" fmla="*/ 411 h 499"/>
                <a:gd name="T62" fmla="*/ 287 w 323"/>
                <a:gd name="T63" fmla="*/ 427 h 499"/>
                <a:gd name="T64" fmla="*/ 283 w 323"/>
                <a:gd name="T65" fmla="*/ 476 h 499"/>
                <a:gd name="T66" fmla="*/ 287 w 323"/>
                <a:gd name="T67" fmla="*/ 484 h 499"/>
                <a:gd name="T68" fmla="*/ 252 w 323"/>
                <a:gd name="T69" fmla="*/ 497 h 499"/>
                <a:gd name="T70" fmla="*/ 167 w 323"/>
                <a:gd name="T71" fmla="*/ 479 h 499"/>
                <a:gd name="T72" fmla="*/ 143 w 323"/>
                <a:gd name="T73" fmla="*/ 483 h 499"/>
                <a:gd name="T74" fmla="*/ 125 w 323"/>
                <a:gd name="T75" fmla="*/ 473 h 499"/>
                <a:gd name="T76" fmla="*/ 103 w 323"/>
                <a:gd name="T77" fmla="*/ 450 h 499"/>
                <a:gd name="T78" fmla="*/ 34 w 323"/>
                <a:gd name="T79" fmla="*/ 426 h 499"/>
                <a:gd name="T80" fmla="*/ 25 w 323"/>
                <a:gd name="T81" fmla="*/ 416 h 499"/>
                <a:gd name="T82" fmla="*/ 18 w 323"/>
                <a:gd name="T83" fmla="*/ 410 h 499"/>
                <a:gd name="T84" fmla="*/ 23 w 323"/>
                <a:gd name="T85" fmla="*/ 404 h 499"/>
                <a:gd name="T86" fmla="*/ 47 w 323"/>
                <a:gd name="T87" fmla="*/ 392 h 499"/>
                <a:gd name="T88" fmla="*/ 25 w 323"/>
                <a:gd name="T89" fmla="*/ 387 h 499"/>
                <a:gd name="T90" fmla="*/ 8 w 323"/>
                <a:gd name="T91" fmla="*/ 353 h 499"/>
                <a:gd name="T92" fmla="*/ 2 w 323"/>
                <a:gd name="T93" fmla="*/ 300 h 499"/>
                <a:gd name="T94" fmla="*/ 10 w 323"/>
                <a:gd name="T95" fmla="*/ 280 h 499"/>
                <a:gd name="T96" fmla="*/ 25 w 323"/>
                <a:gd name="T97" fmla="*/ 256 h 499"/>
                <a:gd name="T98" fmla="*/ 74 w 323"/>
                <a:gd name="T99" fmla="*/ 207 h 499"/>
                <a:gd name="T100" fmla="*/ 111 w 323"/>
                <a:gd name="T101" fmla="*/ 161 h 499"/>
                <a:gd name="T102" fmla="*/ 124 w 323"/>
                <a:gd name="T103" fmla="*/ 151 h 499"/>
                <a:gd name="T104" fmla="*/ 155 w 323"/>
                <a:gd name="T105" fmla="*/ 121 h 499"/>
                <a:gd name="T106" fmla="*/ 167 w 323"/>
                <a:gd name="T107" fmla="*/ 114 h 499"/>
                <a:gd name="T108" fmla="*/ 183 w 323"/>
                <a:gd name="T109" fmla="*/ 105 h 499"/>
                <a:gd name="T110" fmla="*/ 184 w 323"/>
                <a:gd name="T111" fmla="*/ 55 h 499"/>
                <a:gd name="T112" fmla="*/ 149 w 323"/>
                <a:gd name="T113" fmla="*/ 74 h 499"/>
                <a:gd name="T114" fmla="*/ 137 w 323"/>
                <a:gd name="T115" fmla="*/ 77 h 499"/>
                <a:gd name="T116" fmla="*/ 134 w 323"/>
                <a:gd name="T117" fmla="*/ 71 h 499"/>
                <a:gd name="T118" fmla="*/ 142 w 323"/>
                <a:gd name="T119" fmla="*/ 56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23" h="499">
                  <a:moveTo>
                    <a:pt x="142" y="56"/>
                  </a:moveTo>
                  <a:cubicBezTo>
                    <a:pt x="157" y="38"/>
                    <a:pt x="175" y="25"/>
                    <a:pt x="199" y="23"/>
                  </a:cubicBezTo>
                  <a:cubicBezTo>
                    <a:pt x="202" y="23"/>
                    <a:pt x="204" y="21"/>
                    <a:pt x="207" y="20"/>
                  </a:cubicBezTo>
                  <a:cubicBezTo>
                    <a:pt x="215" y="16"/>
                    <a:pt x="220" y="0"/>
                    <a:pt x="231" y="6"/>
                  </a:cubicBezTo>
                  <a:cubicBezTo>
                    <a:pt x="243" y="11"/>
                    <a:pt x="255" y="19"/>
                    <a:pt x="262" y="32"/>
                  </a:cubicBezTo>
                  <a:cubicBezTo>
                    <a:pt x="257" y="46"/>
                    <a:pt x="258" y="62"/>
                    <a:pt x="251" y="76"/>
                  </a:cubicBezTo>
                  <a:cubicBezTo>
                    <a:pt x="243" y="90"/>
                    <a:pt x="271" y="120"/>
                    <a:pt x="287" y="119"/>
                  </a:cubicBezTo>
                  <a:cubicBezTo>
                    <a:pt x="293" y="119"/>
                    <a:pt x="298" y="117"/>
                    <a:pt x="303" y="118"/>
                  </a:cubicBezTo>
                  <a:cubicBezTo>
                    <a:pt x="312" y="119"/>
                    <a:pt x="319" y="124"/>
                    <a:pt x="317" y="134"/>
                  </a:cubicBezTo>
                  <a:cubicBezTo>
                    <a:pt x="314" y="144"/>
                    <a:pt x="316" y="155"/>
                    <a:pt x="311" y="165"/>
                  </a:cubicBezTo>
                  <a:cubicBezTo>
                    <a:pt x="309" y="167"/>
                    <a:pt x="306" y="168"/>
                    <a:pt x="303" y="169"/>
                  </a:cubicBezTo>
                  <a:cubicBezTo>
                    <a:pt x="282" y="172"/>
                    <a:pt x="265" y="185"/>
                    <a:pt x="246" y="193"/>
                  </a:cubicBezTo>
                  <a:cubicBezTo>
                    <a:pt x="241" y="196"/>
                    <a:pt x="237" y="201"/>
                    <a:pt x="237" y="206"/>
                  </a:cubicBezTo>
                  <a:cubicBezTo>
                    <a:pt x="237" y="230"/>
                    <a:pt x="224" y="246"/>
                    <a:pt x="208" y="261"/>
                  </a:cubicBezTo>
                  <a:cubicBezTo>
                    <a:pt x="207" y="275"/>
                    <a:pt x="208" y="290"/>
                    <a:pt x="189" y="292"/>
                  </a:cubicBezTo>
                  <a:cubicBezTo>
                    <a:pt x="180" y="291"/>
                    <a:pt x="171" y="287"/>
                    <a:pt x="164" y="298"/>
                  </a:cubicBezTo>
                  <a:cubicBezTo>
                    <a:pt x="158" y="308"/>
                    <a:pt x="162" y="317"/>
                    <a:pt x="167" y="326"/>
                  </a:cubicBezTo>
                  <a:cubicBezTo>
                    <a:pt x="171" y="332"/>
                    <a:pt x="176" y="335"/>
                    <a:pt x="182" y="338"/>
                  </a:cubicBezTo>
                  <a:cubicBezTo>
                    <a:pt x="188" y="341"/>
                    <a:pt x="197" y="344"/>
                    <a:pt x="193" y="352"/>
                  </a:cubicBezTo>
                  <a:cubicBezTo>
                    <a:pt x="190" y="359"/>
                    <a:pt x="181" y="356"/>
                    <a:pt x="175" y="354"/>
                  </a:cubicBezTo>
                  <a:cubicBezTo>
                    <a:pt x="160" y="351"/>
                    <a:pt x="150" y="343"/>
                    <a:pt x="145" y="328"/>
                  </a:cubicBezTo>
                  <a:cubicBezTo>
                    <a:pt x="143" y="321"/>
                    <a:pt x="141" y="314"/>
                    <a:pt x="132" y="322"/>
                  </a:cubicBezTo>
                  <a:cubicBezTo>
                    <a:pt x="125" y="329"/>
                    <a:pt x="118" y="336"/>
                    <a:pt x="115" y="345"/>
                  </a:cubicBezTo>
                  <a:cubicBezTo>
                    <a:pt x="112" y="352"/>
                    <a:pt x="108" y="355"/>
                    <a:pt x="101" y="352"/>
                  </a:cubicBezTo>
                  <a:cubicBezTo>
                    <a:pt x="85" y="338"/>
                    <a:pt x="85" y="338"/>
                    <a:pt x="67" y="357"/>
                  </a:cubicBezTo>
                  <a:cubicBezTo>
                    <a:pt x="61" y="371"/>
                    <a:pt x="70" y="388"/>
                    <a:pt x="88" y="394"/>
                  </a:cubicBezTo>
                  <a:cubicBezTo>
                    <a:pt x="102" y="399"/>
                    <a:pt x="117" y="403"/>
                    <a:pt x="132" y="401"/>
                  </a:cubicBezTo>
                  <a:cubicBezTo>
                    <a:pt x="151" y="398"/>
                    <a:pt x="171" y="397"/>
                    <a:pt x="190" y="399"/>
                  </a:cubicBezTo>
                  <a:cubicBezTo>
                    <a:pt x="210" y="400"/>
                    <a:pt x="227" y="393"/>
                    <a:pt x="245" y="386"/>
                  </a:cubicBezTo>
                  <a:cubicBezTo>
                    <a:pt x="267" y="383"/>
                    <a:pt x="290" y="381"/>
                    <a:pt x="312" y="382"/>
                  </a:cubicBezTo>
                  <a:cubicBezTo>
                    <a:pt x="323" y="393"/>
                    <a:pt x="314" y="402"/>
                    <a:pt x="307" y="411"/>
                  </a:cubicBezTo>
                  <a:cubicBezTo>
                    <a:pt x="302" y="418"/>
                    <a:pt x="294" y="422"/>
                    <a:pt x="287" y="427"/>
                  </a:cubicBezTo>
                  <a:cubicBezTo>
                    <a:pt x="266" y="443"/>
                    <a:pt x="265" y="456"/>
                    <a:pt x="283" y="476"/>
                  </a:cubicBezTo>
                  <a:cubicBezTo>
                    <a:pt x="285" y="478"/>
                    <a:pt x="287" y="481"/>
                    <a:pt x="287" y="484"/>
                  </a:cubicBezTo>
                  <a:cubicBezTo>
                    <a:pt x="278" y="497"/>
                    <a:pt x="265" y="499"/>
                    <a:pt x="252" y="497"/>
                  </a:cubicBezTo>
                  <a:cubicBezTo>
                    <a:pt x="223" y="492"/>
                    <a:pt x="193" y="495"/>
                    <a:pt x="167" y="479"/>
                  </a:cubicBezTo>
                  <a:cubicBezTo>
                    <a:pt x="159" y="474"/>
                    <a:pt x="151" y="480"/>
                    <a:pt x="143" y="483"/>
                  </a:cubicBezTo>
                  <a:cubicBezTo>
                    <a:pt x="132" y="489"/>
                    <a:pt x="124" y="490"/>
                    <a:pt x="125" y="473"/>
                  </a:cubicBezTo>
                  <a:cubicBezTo>
                    <a:pt x="126" y="459"/>
                    <a:pt x="117" y="451"/>
                    <a:pt x="103" y="450"/>
                  </a:cubicBezTo>
                  <a:cubicBezTo>
                    <a:pt x="81" y="439"/>
                    <a:pt x="57" y="435"/>
                    <a:pt x="34" y="426"/>
                  </a:cubicBezTo>
                  <a:cubicBezTo>
                    <a:pt x="34" y="422"/>
                    <a:pt x="29" y="417"/>
                    <a:pt x="25" y="416"/>
                  </a:cubicBezTo>
                  <a:cubicBezTo>
                    <a:pt x="22" y="415"/>
                    <a:pt x="18" y="414"/>
                    <a:pt x="18" y="410"/>
                  </a:cubicBezTo>
                  <a:cubicBezTo>
                    <a:pt x="18" y="407"/>
                    <a:pt x="20" y="405"/>
                    <a:pt x="23" y="404"/>
                  </a:cubicBezTo>
                  <a:cubicBezTo>
                    <a:pt x="30" y="399"/>
                    <a:pt x="38" y="396"/>
                    <a:pt x="47" y="392"/>
                  </a:cubicBezTo>
                  <a:cubicBezTo>
                    <a:pt x="39" y="392"/>
                    <a:pt x="31" y="390"/>
                    <a:pt x="25" y="387"/>
                  </a:cubicBezTo>
                  <a:cubicBezTo>
                    <a:pt x="11" y="380"/>
                    <a:pt x="9" y="367"/>
                    <a:pt x="8" y="353"/>
                  </a:cubicBezTo>
                  <a:cubicBezTo>
                    <a:pt x="7" y="336"/>
                    <a:pt x="5" y="318"/>
                    <a:pt x="2" y="300"/>
                  </a:cubicBezTo>
                  <a:cubicBezTo>
                    <a:pt x="0" y="291"/>
                    <a:pt x="14" y="289"/>
                    <a:pt x="10" y="280"/>
                  </a:cubicBezTo>
                  <a:cubicBezTo>
                    <a:pt x="8" y="267"/>
                    <a:pt x="18" y="262"/>
                    <a:pt x="25" y="256"/>
                  </a:cubicBezTo>
                  <a:cubicBezTo>
                    <a:pt x="44" y="242"/>
                    <a:pt x="56" y="222"/>
                    <a:pt x="74" y="207"/>
                  </a:cubicBezTo>
                  <a:cubicBezTo>
                    <a:pt x="86" y="191"/>
                    <a:pt x="102" y="179"/>
                    <a:pt x="111" y="161"/>
                  </a:cubicBezTo>
                  <a:cubicBezTo>
                    <a:pt x="114" y="156"/>
                    <a:pt x="118" y="153"/>
                    <a:pt x="124" y="151"/>
                  </a:cubicBezTo>
                  <a:cubicBezTo>
                    <a:pt x="139" y="146"/>
                    <a:pt x="151" y="139"/>
                    <a:pt x="155" y="121"/>
                  </a:cubicBezTo>
                  <a:cubicBezTo>
                    <a:pt x="156" y="115"/>
                    <a:pt x="162" y="111"/>
                    <a:pt x="167" y="114"/>
                  </a:cubicBezTo>
                  <a:cubicBezTo>
                    <a:pt x="180" y="123"/>
                    <a:pt x="182" y="113"/>
                    <a:pt x="183" y="105"/>
                  </a:cubicBezTo>
                  <a:cubicBezTo>
                    <a:pt x="184" y="89"/>
                    <a:pt x="188" y="73"/>
                    <a:pt x="184" y="55"/>
                  </a:cubicBezTo>
                  <a:cubicBezTo>
                    <a:pt x="172" y="64"/>
                    <a:pt x="161" y="70"/>
                    <a:pt x="149" y="74"/>
                  </a:cubicBezTo>
                  <a:cubicBezTo>
                    <a:pt x="145" y="76"/>
                    <a:pt x="142" y="78"/>
                    <a:pt x="137" y="77"/>
                  </a:cubicBezTo>
                  <a:cubicBezTo>
                    <a:pt x="136" y="75"/>
                    <a:pt x="135" y="73"/>
                    <a:pt x="134" y="71"/>
                  </a:cubicBezTo>
                  <a:cubicBezTo>
                    <a:pt x="134" y="64"/>
                    <a:pt x="135" y="59"/>
                    <a:pt x="142" y="56"/>
                  </a:cubicBezTo>
                  <a:close/>
                </a:path>
              </a:pathLst>
            </a:custGeom>
            <a:solidFill>
              <a:srgbClr val="E3E4D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 name="Freeform 7">
              <a:extLst>
                <a:ext uri="{FF2B5EF4-FFF2-40B4-BE49-F238E27FC236}">
                  <a16:creationId xmlns:a16="http://schemas.microsoft.com/office/drawing/2014/main" id="{3552D7E3-3269-4ADE-BFD9-92F9A5BAEA27}"/>
                </a:ext>
              </a:extLst>
            </p:cNvPr>
            <p:cNvSpPr>
              <a:spLocks/>
            </p:cNvSpPr>
            <p:nvPr/>
          </p:nvSpPr>
          <p:spPr bwMode="auto">
            <a:xfrm>
              <a:off x="3736975" y="1435100"/>
              <a:ext cx="1574800" cy="788987"/>
            </a:xfrm>
            <a:custGeom>
              <a:avLst/>
              <a:gdLst>
                <a:gd name="T0" fmla="*/ 372 w 419"/>
                <a:gd name="T1" fmla="*/ 153 h 210"/>
                <a:gd name="T2" fmla="*/ 379 w 419"/>
                <a:gd name="T3" fmla="*/ 133 h 210"/>
                <a:gd name="T4" fmla="*/ 358 w 419"/>
                <a:gd name="T5" fmla="*/ 126 h 210"/>
                <a:gd name="T6" fmla="*/ 310 w 419"/>
                <a:gd name="T7" fmla="*/ 123 h 210"/>
                <a:gd name="T8" fmla="*/ 197 w 419"/>
                <a:gd name="T9" fmla="*/ 131 h 210"/>
                <a:gd name="T10" fmla="*/ 184 w 419"/>
                <a:gd name="T11" fmla="*/ 141 h 210"/>
                <a:gd name="T12" fmla="*/ 161 w 419"/>
                <a:gd name="T13" fmla="*/ 142 h 210"/>
                <a:gd name="T14" fmla="*/ 136 w 419"/>
                <a:gd name="T15" fmla="*/ 142 h 210"/>
                <a:gd name="T16" fmla="*/ 106 w 419"/>
                <a:gd name="T17" fmla="*/ 151 h 210"/>
                <a:gd name="T18" fmla="*/ 15 w 419"/>
                <a:gd name="T19" fmla="*/ 204 h 210"/>
                <a:gd name="T20" fmla="*/ 0 w 419"/>
                <a:gd name="T21" fmla="*/ 197 h 210"/>
                <a:gd name="T22" fmla="*/ 109 w 419"/>
                <a:gd name="T23" fmla="*/ 74 h 210"/>
                <a:gd name="T24" fmla="*/ 160 w 419"/>
                <a:gd name="T25" fmla="*/ 34 h 210"/>
                <a:gd name="T26" fmla="*/ 167 w 419"/>
                <a:gd name="T27" fmla="*/ 39 h 210"/>
                <a:gd name="T28" fmla="*/ 216 w 419"/>
                <a:gd name="T29" fmla="*/ 26 h 210"/>
                <a:gd name="T30" fmla="*/ 232 w 419"/>
                <a:gd name="T31" fmla="*/ 3 h 210"/>
                <a:gd name="T32" fmla="*/ 276 w 419"/>
                <a:gd name="T33" fmla="*/ 4 h 210"/>
                <a:gd name="T34" fmla="*/ 281 w 419"/>
                <a:gd name="T35" fmla="*/ 12 h 210"/>
                <a:gd name="T36" fmla="*/ 314 w 419"/>
                <a:gd name="T37" fmla="*/ 66 h 210"/>
                <a:gd name="T38" fmla="*/ 364 w 419"/>
                <a:gd name="T39" fmla="*/ 65 h 210"/>
                <a:gd name="T40" fmla="*/ 388 w 419"/>
                <a:gd name="T41" fmla="*/ 48 h 210"/>
                <a:gd name="T42" fmla="*/ 396 w 419"/>
                <a:gd name="T43" fmla="*/ 78 h 210"/>
                <a:gd name="T44" fmla="*/ 406 w 419"/>
                <a:gd name="T45" fmla="*/ 119 h 210"/>
                <a:gd name="T46" fmla="*/ 403 w 419"/>
                <a:gd name="T47" fmla="*/ 127 h 210"/>
                <a:gd name="T48" fmla="*/ 407 w 419"/>
                <a:gd name="T49" fmla="*/ 152 h 210"/>
                <a:gd name="T50" fmla="*/ 418 w 419"/>
                <a:gd name="T51" fmla="*/ 193 h 210"/>
                <a:gd name="T52" fmla="*/ 403 w 419"/>
                <a:gd name="T53" fmla="*/ 210 h 210"/>
                <a:gd name="T54" fmla="*/ 397 w 419"/>
                <a:gd name="T55" fmla="*/ 205 h 210"/>
                <a:gd name="T56" fmla="*/ 378 w 419"/>
                <a:gd name="T57" fmla="*/ 173 h 210"/>
                <a:gd name="T58" fmla="*/ 372 w 419"/>
                <a:gd name="T59" fmla="*/ 153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19" h="210">
                  <a:moveTo>
                    <a:pt x="372" y="153"/>
                  </a:moveTo>
                  <a:cubicBezTo>
                    <a:pt x="386" y="150"/>
                    <a:pt x="385" y="144"/>
                    <a:pt x="379" y="133"/>
                  </a:cubicBezTo>
                  <a:cubicBezTo>
                    <a:pt x="374" y="122"/>
                    <a:pt x="368" y="118"/>
                    <a:pt x="358" y="126"/>
                  </a:cubicBezTo>
                  <a:cubicBezTo>
                    <a:pt x="341" y="141"/>
                    <a:pt x="328" y="137"/>
                    <a:pt x="310" y="123"/>
                  </a:cubicBezTo>
                  <a:cubicBezTo>
                    <a:pt x="275" y="96"/>
                    <a:pt x="233" y="110"/>
                    <a:pt x="197" y="131"/>
                  </a:cubicBezTo>
                  <a:cubicBezTo>
                    <a:pt x="192" y="133"/>
                    <a:pt x="189" y="138"/>
                    <a:pt x="184" y="141"/>
                  </a:cubicBezTo>
                  <a:cubicBezTo>
                    <a:pt x="177" y="146"/>
                    <a:pt x="171" y="153"/>
                    <a:pt x="161" y="142"/>
                  </a:cubicBezTo>
                  <a:cubicBezTo>
                    <a:pt x="157" y="137"/>
                    <a:pt x="146" y="130"/>
                    <a:pt x="136" y="142"/>
                  </a:cubicBezTo>
                  <a:cubicBezTo>
                    <a:pt x="129" y="148"/>
                    <a:pt x="116" y="146"/>
                    <a:pt x="106" y="151"/>
                  </a:cubicBezTo>
                  <a:cubicBezTo>
                    <a:pt x="73" y="164"/>
                    <a:pt x="55" y="202"/>
                    <a:pt x="15" y="204"/>
                  </a:cubicBezTo>
                  <a:cubicBezTo>
                    <a:pt x="8" y="204"/>
                    <a:pt x="2" y="207"/>
                    <a:pt x="0" y="197"/>
                  </a:cubicBezTo>
                  <a:cubicBezTo>
                    <a:pt x="41" y="160"/>
                    <a:pt x="65" y="108"/>
                    <a:pt x="109" y="74"/>
                  </a:cubicBezTo>
                  <a:cubicBezTo>
                    <a:pt x="126" y="61"/>
                    <a:pt x="141" y="45"/>
                    <a:pt x="160" y="34"/>
                  </a:cubicBezTo>
                  <a:cubicBezTo>
                    <a:pt x="162" y="36"/>
                    <a:pt x="165" y="37"/>
                    <a:pt x="167" y="39"/>
                  </a:cubicBezTo>
                  <a:cubicBezTo>
                    <a:pt x="192" y="64"/>
                    <a:pt x="206" y="60"/>
                    <a:pt x="216" y="26"/>
                  </a:cubicBezTo>
                  <a:cubicBezTo>
                    <a:pt x="219" y="16"/>
                    <a:pt x="220" y="6"/>
                    <a:pt x="232" y="3"/>
                  </a:cubicBezTo>
                  <a:cubicBezTo>
                    <a:pt x="247" y="0"/>
                    <a:pt x="261" y="1"/>
                    <a:pt x="276" y="4"/>
                  </a:cubicBezTo>
                  <a:cubicBezTo>
                    <a:pt x="279" y="5"/>
                    <a:pt x="281" y="9"/>
                    <a:pt x="281" y="12"/>
                  </a:cubicBezTo>
                  <a:cubicBezTo>
                    <a:pt x="285" y="34"/>
                    <a:pt x="302" y="48"/>
                    <a:pt x="314" y="66"/>
                  </a:cubicBezTo>
                  <a:cubicBezTo>
                    <a:pt x="326" y="84"/>
                    <a:pt x="351" y="84"/>
                    <a:pt x="364" y="65"/>
                  </a:cubicBezTo>
                  <a:cubicBezTo>
                    <a:pt x="370" y="57"/>
                    <a:pt x="375" y="43"/>
                    <a:pt x="388" y="48"/>
                  </a:cubicBezTo>
                  <a:cubicBezTo>
                    <a:pt x="401" y="54"/>
                    <a:pt x="399" y="68"/>
                    <a:pt x="396" y="78"/>
                  </a:cubicBezTo>
                  <a:cubicBezTo>
                    <a:pt x="391" y="94"/>
                    <a:pt x="397" y="107"/>
                    <a:pt x="406" y="119"/>
                  </a:cubicBezTo>
                  <a:cubicBezTo>
                    <a:pt x="406" y="122"/>
                    <a:pt x="405" y="124"/>
                    <a:pt x="403" y="127"/>
                  </a:cubicBezTo>
                  <a:cubicBezTo>
                    <a:pt x="397" y="136"/>
                    <a:pt x="402" y="145"/>
                    <a:pt x="407" y="152"/>
                  </a:cubicBezTo>
                  <a:cubicBezTo>
                    <a:pt x="416" y="165"/>
                    <a:pt x="419" y="178"/>
                    <a:pt x="418" y="193"/>
                  </a:cubicBezTo>
                  <a:cubicBezTo>
                    <a:pt x="415" y="200"/>
                    <a:pt x="411" y="207"/>
                    <a:pt x="403" y="210"/>
                  </a:cubicBezTo>
                  <a:cubicBezTo>
                    <a:pt x="400" y="210"/>
                    <a:pt x="397" y="208"/>
                    <a:pt x="397" y="205"/>
                  </a:cubicBezTo>
                  <a:cubicBezTo>
                    <a:pt x="397" y="191"/>
                    <a:pt x="389" y="182"/>
                    <a:pt x="378" y="173"/>
                  </a:cubicBezTo>
                  <a:cubicBezTo>
                    <a:pt x="373" y="169"/>
                    <a:pt x="366" y="162"/>
                    <a:pt x="372" y="153"/>
                  </a:cubicBezTo>
                  <a:close/>
                </a:path>
              </a:pathLst>
            </a:custGeom>
            <a:solidFill>
              <a:srgbClr val="D6D0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 name="Freeform 8">
              <a:extLst>
                <a:ext uri="{FF2B5EF4-FFF2-40B4-BE49-F238E27FC236}">
                  <a16:creationId xmlns:a16="http://schemas.microsoft.com/office/drawing/2014/main" id="{F6014E39-B2E0-47E9-9DF2-31D6801B5B39}"/>
                </a:ext>
              </a:extLst>
            </p:cNvPr>
            <p:cNvSpPr>
              <a:spLocks/>
            </p:cNvSpPr>
            <p:nvPr/>
          </p:nvSpPr>
          <p:spPr bwMode="auto">
            <a:xfrm>
              <a:off x="5183188" y="2146300"/>
              <a:ext cx="763588" cy="962025"/>
            </a:xfrm>
            <a:custGeom>
              <a:avLst/>
              <a:gdLst>
                <a:gd name="T0" fmla="*/ 19 w 203"/>
                <a:gd name="T1" fmla="*/ 20 h 256"/>
                <a:gd name="T2" fmla="*/ 31 w 203"/>
                <a:gd name="T3" fmla="*/ 4 h 256"/>
                <a:gd name="T4" fmla="*/ 53 w 203"/>
                <a:gd name="T5" fmla="*/ 9 h 256"/>
                <a:gd name="T6" fmla="*/ 91 w 203"/>
                <a:gd name="T7" fmla="*/ 40 h 256"/>
                <a:gd name="T8" fmla="*/ 105 w 203"/>
                <a:gd name="T9" fmla="*/ 64 h 256"/>
                <a:gd name="T10" fmla="*/ 127 w 203"/>
                <a:gd name="T11" fmla="*/ 85 h 256"/>
                <a:gd name="T12" fmla="*/ 183 w 203"/>
                <a:gd name="T13" fmla="*/ 113 h 256"/>
                <a:gd name="T14" fmla="*/ 185 w 203"/>
                <a:gd name="T15" fmla="*/ 143 h 256"/>
                <a:gd name="T16" fmla="*/ 175 w 203"/>
                <a:gd name="T17" fmla="*/ 161 h 256"/>
                <a:gd name="T18" fmla="*/ 199 w 203"/>
                <a:gd name="T19" fmla="*/ 163 h 256"/>
                <a:gd name="T20" fmla="*/ 203 w 203"/>
                <a:gd name="T21" fmla="*/ 164 h 256"/>
                <a:gd name="T22" fmla="*/ 203 w 203"/>
                <a:gd name="T23" fmla="*/ 176 h 256"/>
                <a:gd name="T24" fmla="*/ 201 w 203"/>
                <a:gd name="T25" fmla="*/ 179 h 256"/>
                <a:gd name="T26" fmla="*/ 173 w 203"/>
                <a:gd name="T27" fmla="*/ 226 h 256"/>
                <a:gd name="T28" fmla="*/ 153 w 203"/>
                <a:gd name="T29" fmla="*/ 232 h 256"/>
                <a:gd name="T30" fmla="*/ 118 w 203"/>
                <a:gd name="T31" fmla="*/ 241 h 256"/>
                <a:gd name="T32" fmla="*/ 94 w 203"/>
                <a:gd name="T33" fmla="*/ 256 h 256"/>
                <a:gd name="T34" fmla="*/ 76 w 203"/>
                <a:gd name="T35" fmla="*/ 224 h 256"/>
                <a:gd name="T36" fmla="*/ 83 w 203"/>
                <a:gd name="T37" fmla="*/ 171 h 256"/>
                <a:gd name="T38" fmla="*/ 82 w 203"/>
                <a:gd name="T39" fmla="*/ 161 h 256"/>
                <a:gd name="T40" fmla="*/ 44 w 203"/>
                <a:gd name="T41" fmla="*/ 115 h 256"/>
                <a:gd name="T42" fmla="*/ 19 w 203"/>
                <a:gd name="T43" fmla="*/ 103 h 256"/>
                <a:gd name="T44" fmla="*/ 7 w 203"/>
                <a:gd name="T45" fmla="*/ 64 h 256"/>
                <a:gd name="T46" fmla="*/ 19 w 203"/>
                <a:gd name="T47" fmla="*/ 20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03" h="256">
                  <a:moveTo>
                    <a:pt x="19" y="20"/>
                  </a:moveTo>
                  <a:cubicBezTo>
                    <a:pt x="19" y="12"/>
                    <a:pt x="25" y="8"/>
                    <a:pt x="31" y="4"/>
                  </a:cubicBezTo>
                  <a:cubicBezTo>
                    <a:pt x="40" y="0"/>
                    <a:pt x="46" y="6"/>
                    <a:pt x="53" y="9"/>
                  </a:cubicBezTo>
                  <a:cubicBezTo>
                    <a:pt x="64" y="22"/>
                    <a:pt x="74" y="35"/>
                    <a:pt x="91" y="40"/>
                  </a:cubicBezTo>
                  <a:cubicBezTo>
                    <a:pt x="102" y="43"/>
                    <a:pt x="105" y="54"/>
                    <a:pt x="105" y="64"/>
                  </a:cubicBezTo>
                  <a:cubicBezTo>
                    <a:pt x="107" y="77"/>
                    <a:pt x="114" y="83"/>
                    <a:pt x="127" y="85"/>
                  </a:cubicBezTo>
                  <a:cubicBezTo>
                    <a:pt x="148" y="89"/>
                    <a:pt x="164" y="104"/>
                    <a:pt x="183" y="113"/>
                  </a:cubicBezTo>
                  <a:cubicBezTo>
                    <a:pt x="194" y="117"/>
                    <a:pt x="193" y="131"/>
                    <a:pt x="185" y="143"/>
                  </a:cubicBezTo>
                  <a:cubicBezTo>
                    <a:pt x="181" y="148"/>
                    <a:pt x="168" y="150"/>
                    <a:pt x="175" y="161"/>
                  </a:cubicBezTo>
                  <a:cubicBezTo>
                    <a:pt x="182" y="171"/>
                    <a:pt x="191" y="164"/>
                    <a:pt x="199" y="163"/>
                  </a:cubicBezTo>
                  <a:cubicBezTo>
                    <a:pt x="200" y="163"/>
                    <a:pt x="201" y="163"/>
                    <a:pt x="203" y="164"/>
                  </a:cubicBezTo>
                  <a:cubicBezTo>
                    <a:pt x="203" y="168"/>
                    <a:pt x="203" y="172"/>
                    <a:pt x="203" y="176"/>
                  </a:cubicBezTo>
                  <a:cubicBezTo>
                    <a:pt x="202" y="177"/>
                    <a:pt x="202" y="179"/>
                    <a:pt x="201" y="179"/>
                  </a:cubicBezTo>
                  <a:cubicBezTo>
                    <a:pt x="186" y="191"/>
                    <a:pt x="172" y="203"/>
                    <a:pt x="173" y="226"/>
                  </a:cubicBezTo>
                  <a:cubicBezTo>
                    <a:pt x="174" y="235"/>
                    <a:pt x="161" y="237"/>
                    <a:pt x="153" y="232"/>
                  </a:cubicBezTo>
                  <a:cubicBezTo>
                    <a:pt x="139" y="226"/>
                    <a:pt x="128" y="228"/>
                    <a:pt x="118" y="241"/>
                  </a:cubicBezTo>
                  <a:cubicBezTo>
                    <a:pt x="112" y="249"/>
                    <a:pt x="104" y="254"/>
                    <a:pt x="94" y="256"/>
                  </a:cubicBezTo>
                  <a:cubicBezTo>
                    <a:pt x="67" y="253"/>
                    <a:pt x="63" y="247"/>
                    <a:pt x="76" y="224"/>
                  </a:cubicBezTo>
                  <a:cubicBezTo>
                    <a:pt x="85" y="207"/>
                    <a:pt x="79" y="189"/>
                    <a:pt x="83" y="171"/>
                  </a:cubicBezTo>
                  <a:cubicBezTo>
                    <a:pt x="83" y="168"/>
                    <a:pt x="82" y="165"/>
                    <a:pt x="82" y="161"/>
                  </a:cubicBezTo>
                  <a:cubicBezTo>
                    <a:pt x="81" y="126"/>
                    <a:pt x="79" y="123"/>
                    <a:pt x="44" y="115"/>
                  </a:cubicBezTo>
                  <a:cubicBezTo>
                    <a:pt x="35" y="112"/>
                    <a:pt x="27" y="108"/>
                    <a:pt x="19" y="103"/>
                  </a:cubicBezTo>
                  <a:cubicBezTo>
                    <a:pt x="4" y="93"/>
                    <a:pt x="0" y="80"/>
                    <a:pt x="7" y="64"/>
                  </a:cubicBezTo>
                  <a:cubicBezTo>
                    <a:pt x="13" y="50"/>
                    <a:pt x="16" y="35"/>
                    <a:pt x="19" y="20"/>
                  </a:cubicBezTo>
                  <a:close/>
                </a:path>
              </a:pathLst>
            </a:custGeom>
            <a:solidFill>
              <a:srgbClr val="DFCE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 name="Freeform 9">
              <a:extLst>
                <a:ext uri="{FF2B5EF4-FFF2-40B4-BE49-F238E27FC236}">
                  <a16:creationId xmlns:a16="http://schemas.microsoft.com/office/drawing/2014/main" id="{6247241A-3973-42B2-8CF8-4B3868547531}"/>
                </a:ext>
              </a:extLst>
            </p:cNvPr>
            <p:cNvSpPr>
              <a:spLocks/>
            </p:cNvSpPr>
            <p:nvPr/>
          </p:nvSpPr>
          <p:spPr bwMode="auto">
            <a:xfrm>
              <a:off x="4330700" y="1322388"/>
              <a:ext cx="1096963" cy="576262"/>
            </a:xfrm>
            <a:custGeom>
              <a:avLst/>
              <a:gdLst>
                <a:gd name="T0" fmla="*/ 246 w 292"/>
                <a:gd name="T1" fmla="*/ 151 h 153"/>
                <a:gd name="T2" fmla="*/ 233 w 292"/>
                <a:gd name="T3" fmla="*/ 106 h 153"/>
                <a:gd name="T4" fmla="*/ 234 w 292"/>
                <a:gd name="T5" fmla="*/ 92 h 153"/>
                <a:gd name="T6" fmla="*/ 227 w 292"/>
                <a:gd name="T7" fmla="*/ 81 h 153"/>
                <a:gd name="T8" fmla="*/ 218 w 292"/>
                <a:gd name="T9" fmla="*/ 87 h 153"/>
                <a:gd name="T10" fmla="*/ 215 w 292"/>
                <a:gd name="T11" fmla="*/ 92 h 153"/>
                <a:gd name="T12" fmla="*/ 147 w 292"/>
                <a:gd name="T13" fmla="*/ 92 h 153"/>
                <a:gd name="T14" fmla="*/ 118 w 292"/>
                <a:gd name="T15" fmla="*/ 43 h 153"/>
                <a:gd name="T16" fmla="*/ 84 w 292"/>
                <a:gd name="T17" fmla="*/ 37 h 153"/>
                <a:gd name="T18" fmla="*/ 64 w 292"/>
                <a:gd name="T19" fmla="*/ 56 h 153"/>
                <a:gd name="T20" fmla="*/ 42 w 292"/>
                <a:gd name="T21" fmla="*/ 92 h 153"/>
                <a:gd name="T22" fmla="*/ 24 w 292"/>
                <a:gd name="T23" fmla="*/ 93 h 153"/>
                <a:gd name="T24" fmla="*/ 2 w 292"/>
                <a:gd name="T25" fmla="*/ 64 h 153"/>
                <a:gd name="T26" fmla="*/ 51 w 292"/>
                <a:gd name="T27" fmla="*/ 37 h 153"/>
                <a:gd name="T28" fmla="*/ 140 w 292"/>
                <a:gd name="T29" fmla="*/ 12 h 153"/>
                <a:gd name="T30" fmla="*/ 202 w 292"/>
                <a:gd name="T31" fmla="*/ 7 h 153"/>
                <a:gd name="T32" fmla="*/ 250 w 292"/>
                <a:gd name="T33" fmla="*/ 17 h 153"/>
                <a:gd name="T34" fmla="*/ 275 w 292"/>
                <a:gd name="T35" fmla="*/ 74 h 153"/>
                <a:gd name="T36" fmla="*/ 258 w 292"/>
                <a:gd name="T37" fmla="*/ 133 h 153"/>
                <a:gd name="T38" fmla="*/ 246 w 292"/>
                <a:gd name="T39" fmla="*/ 151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92" h="153">
                  <a:moveTo>
                    <a:pt x="246" y="151"/>
                  </a:moveTo>
                  <a:cubicBezTo>
                    <a:pt x="229" y="140"/>
                    <a:pt x="227" y="124"/>
                    <a:pt x="233" y="106"/>
                  </a:cubicBezTo>
                  <a:cubicBezTo>
                    <a:pt x="235" y="102"/>
                    <a:pt x="234" y="97"/>
                    <a:pt x="234" y="92"/>
                  </a:cubicBezTo>
                  <a:cubicBezTo>
                    <a:pt x="234" y="87"/>
                    <a:pt x="233" y="83"/>
                    <a:pt x="227" y="81"/>
                  </a:cubicBezTo>
                  <a:cubicBezTo>
                    <a:pt x="223" y="80"/>
                    <a:pt x="221" y="85"/>
                    <a:pt x="218" y="87"/>
                  </a:cubicBezTo>
                  <a:cubicBezTo>
                    <a:pt x="216" y="88"/>
                    <a:pt x="216" y="90"/>
                    <a:pt x="215" y="92"/>
                  </a:cubicBezTo>
                  <a:cubicBezTo>
                    <a:pt x="192" y="127"/>
                    <a:pt x="173" y="125"/>
                    <a:pt x="147" y="92"/>
                  </a:cubicBezTo>
                  <a:cubicBezTo>
                    <a:pt x="135" y="76"/>
                    <a:pt x="126" y="60"/>
                    <a:pt x="118" y="43"/>
                  </a:cubicBezTo>
                  <a:cubicBezTo>
                    <a:pt x="112" y="30"/>
                    <a:pt x="96" y="39"/>
                    <a:pt x="84" y="37"/>
                  </a:cubicBezTo>
                  <a:cubicBezTo>
                    <a:pt x="76" y="36"/>
                    <a:pt x="64" y="37"/>
                    <a:pt x="64" y="56"/>
                  </a:cubicBezTo>
                  <a:cubicBezTo>
                    <a:pt x="65" y="68"/>
                    <a:pt x="52" y="81"/>
                    <a:pt x="42" y="92"/>
                  </a:cubicBezTo>
                  <a:cubicBezTo>
                    <a:pt x="37" y="97"/>
                    <a:pt x="27" y="98"/>
                    <a:pt x="24" y="93"/>
                  </a:cubicBezTo>
                  <a:cubicBezTo>
                    <a:pt x="17" y="83"/>
                    <a:pt x="0" y="80"/>
                    <a:pt x="2" y="64"/>
                  </a:cubicBezTo>
                  <a:cubicBezTo>
                    <a:pt x="19" y="55"/>
                    <a:pt x="37" y="49"/>
                    <a:pt x="51" y="37"/>
                  </a:cubicBezTo>
                  <a:cubicBezTo>
                    <a:pt x="78" y="17"/>
                    <a:pt x="109" y="14"/>
                    <a:pt x="140" y="12"/>
                  </a:cubicBezTo>
                  <a:cubicBezTo>
                    <a:pt x="161" y="11"/>
                    <a:pt x="181" y="0"/>
                    <a:pt x="202" y="7"/>
                  </a:cubicBezTo>
                  <a:cubicBezTo>
                    <a:pt x="217" y="17"/>
                    <a:pt x="234" y="14"/>
                    <a:pt x="250" y="17"/>
                  </a:cubicBezTo>
                  <a:cubicBezTo>
                    <a:pt x="280" y="22"/>
                    <a:pt x="292" y="48"/>
                    <a:pt x="275" y="74"/>
                  </a:cubicBezTo>
                  <a:cubicBezTo>
                    <a:pt x="263" y="91"/>
                    <a:pt x="248" y="108"/>
                    <a:pt x="258" y="133"/>
                  </a:cubicBezTo>
                  <a:cubicBezTo>
                    <a:pt x="260" y="139"/>
                    <a:pt x="262" y="153"/>
                    <a:pt x="246" y="151"/>
                  </a:cubicBezTo>
                  <a:close/>
                </a:path>
              </a:pathLst>
            </a:custGeom>
            <a:solidFill>
              <a:srgbClr val="BFB9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 name="Freeform 10">
              <a:extLst>
                <a:ext uri="{FF2B5EF4-FFF2-40B4-BE49-F238E27FC236}">
                  <a16:creationId xmlns:a16="http://schemas.microsoft.com/office/drawing/2014/main" id="{8A5FD982-D891-413E-88D3-AD0B44C4D9BD}"/>
                </a:ext>
              </a:extLst>
            </p:cNvPr>
            <p:cNvSpPr>
              <a:spLocks/>
            </p:cNvSpPr>
            <p:nvPr/>
          </p:nvSpPr>
          <p:spPr bwMode="auto">
            <a:xfrm>
              <a:off x="4346575" y="3817938"/>
              <a:ext cx="1179513" cy="541337"/>
            </a:xfrm>
            <a:custGeom>
              <a:avLst/>
              <a:gdLst>
                <a:gd name="T0" fmla="*/ 234 w 314"/>
                <a:gd name="T1" fmla="*/ 123 h 144"/>
                <a:gd name="T2" fmla="*/ 204 w 314"/>
                <a:gd name="T3" fmla="*/ 138 h 144"/>
                <a:gd name="T4" fmla="*/ 190 w 314"/>
                <a:gd name="T5" fmla="*/ 131 h 144"/>
                <a:gd name="T6" fmla="*/ 178 w 314"/>
                <a:gd name="T7" fmla="*/ 132 h 144"/>
                <a:gd name="T8" fmla="*/ 146 w 314"/>
                <a:gd name="T9" fmla="*/ 136 h 144"/>
                <a:gd name="T10" fmla="*/ 90 w 314"/>
                <a:gd name="T11" fmla="*/ 143 h 144"/>
                <a:gd name="T12" fmla="*/ 39 w 314"/>
                <a:gd name="T13" fmla="*/ 131 h 144"/>
                <a:gd name="T14" fmla="*/ 16 w 314"/>
                <a:gd name="T15" fmla="*/ 133 h 144"/>
                <a:gd name="T16" fmla="*/ 2 w 314"/>
                <a:gd name="T17" fmla="*/ 117 h 144"/>
                <a:gd name="T18" fmla="*/ 1 w 314"/>
                <a:gd name="T19" fmla="*/ 91 h 144"/>
                <a:gd name="T20" fmla="*/ 3 w 314"/>
                <a:gd name="T21" fmla="*/ 82 h 144"/>
                <a:gd name="T22" fmla="*/ 30 w 314"/>
                <a:gd name="T23" fmla="*/ 67 h 144"/>
                <a:gd name="T24" fmla="*/ 110 w 314"/>
                <a:gd name="T25" fmla="*/ 60 h 144"/>
                <a:gd name="T26" fmla="*/ 153 w 314"/>
                <a:gd name="T27" fmla="*/ 64 h 144"/>
                <a:gd name="T28" fmla="*/ 170 w 314"/>
                <a:gd name="T29" fmla="*/ 64 h 144"/>
                <a:gd name="T30" fmla="*/ 164 w 314"/>
                <a:gd name="T31" fmla="*/ 52 h 144"/>
                <a:gd name="T32" fmla="*/ 174 w 314"/>
                <a:gd name="T33" fmla="*/ 30 h 144"/>
                <a:gd name="T34" fmla="*/ 241 w 314"/>
                <a:gd name="T35" fmla="*/ 20 h 144"/>
                <a:gd name="T36" fmla="*/ 261 w 314"/>
                <a:gd name="T37" fmla="*/ 13 h 144"/>
                <a:gd name="T38" fmla="*/ 306 w 314"/>
                <a:gd name="T39" fmla="*/ 0 h 144"/>
                <a:gd name="T40" fmla="*/ 311 w 314"/>
                <a:gd name="T41" fmla="*/ 3 h 144"/>
                <a:gd name="T42" fmla="*/ 303 w 314"/>
                <a:gd name="T43" fmla="*/ 17 h 144"/>
                <a:gd name="T44" fmla="*/ 291 w 314"/>
                <a:gd name="T45" fmla="*/ 23 h 144"/>
                <a:gd name="T46" fmla="*/ 253 w 314"/>
                <a:gd name="T47" fmla="*/ 55 h 144"/>
                <a:gd name="T48" fmla="*/ 213 w 314"/>
                <a:gd name="T49" fmla="*/ 80 h 144"/>
                <a:gd name="T50" fmla="*/ 197 w 314"/>
                <a:gd name="T51" fmla="*/ 93 h 144"/>
                <a:gd name="T52" fmla="*/ 224 w 314"/>
                <a:gd name="T53" fmla="*/ 113 h 144"/>
                <a:gd name="T54" fmla="*/ 234 w 314"/>
                <a:gd name="T55" fmla="*/ 123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14" h="144">
                  <a:moveTo>
                    <a:pt x="234" y="123"/>
                  </a:moveTo>
                  <a:cubicBezTo>
                    <a:pt x="225" y="131"/>
                    <a:pt x="213" y="132"/>
                    <a:pt x="204" y="138"/>
                  </a:cubicBezTo>
                  <a:cubicBezTo>
                    <a:pt x="194" y="144"/>
                    <a:pt x="194" y="134"/>
                    <a:pt x="190" y="131"/>
                  </a:cubicBezTo>
                  <a:cubicBezTo>
                    <a:pt x="186" y="125"/>
                    <a:pt x="182" y="133"/>
                    <a:pt x="178" y="132"/>
                  </a:cubicBezTo>
                  <a:cubicBezTo>
                    <a:pt x="166" y="127"/>
                    <a:pt x="156" y="133"/>
                    <a:pt x="146" y="136"/>
                  </a:cubicBezTo>
                  <a:cubicBezTo>
                    <a:pt x="127" y="141"/>
                    <a:pt x="109" y="144"/>
                    <a:pt x="90" y="143"/>
                  </a:cubicBezTo>
                  <a:cubicBezTo>
                    <a:pt x="73" y="140"/>
                    <a:pt x="56" y="135"/>
                    <a:pt x="39" y="131"/>
                  </a:cubicBezTo>
                  <a:cubicBezTo>
                    <a:pt x="31" y="130"/>
                    <a:pt x="24" y="129"/>
                    <a:pt x="16" y="133"/>
                  </a:cubicBezTo>
                  <a:cubicBezTo>
                    <a:pt x="6" y="132"/>
                    <a:pt x="2" y="126"/>
                    <a:pt x="2" y="117"/>
                  </a:cubicBezTo>
                  <a:cubicBezTo>
                    <a:pt x="2" y="108"/>
                    <a:pt x="0" y="100"/>
                    <a:pt x="1" y="91"/>
                  </a:cubicBezTo>
                  <a:cubicBezTo>
                    <a:pt x="1" y="88"/>
                    <a:pt x="2" y="85"/>
                    <a:pt x="3" y="82"/>
                  </a:cubicBezTo>
                  <a:cubicBezTo>
                    <a:pt x="10" y="72"/>
                    <a:pt x="19" y="64"/>
                    <a:pt x="30" y="67"/>
                  </a:cubicBezTo>
                  <a:cubicBezTo>
                    <a:pt x="58" y="75"/>
                    <a:pt x="84" y="62"/>
                    <a:pt x="110" y="60"/>
                  </a:cubicBezTo>
                  <a:cubicBezTo>
                    <a:pt x="125" y="59"/>
                    <a:pt x="139" y="57"/>
                    <a:pt x="153" y="64"/>
                  </a:cubicBezTo>
                  <a:cubicBezTo>
                    <a:pt x="158" y="67"/>
                    <a:pt x="165" y="70"/>
                    <a:pt x="170" y="64"/>
                  </a:cubicBezTo>
                  <a:cubicBezTo>
                    <a:pt x="175" y="58"/>
                    <a:pt x="167" y="56"/>
                    <a:pt x="164" y="52"/>
                  </a:cubicBezTo>
                  <a:cubicBezTo>
                    <a:pt x="156" y="40"/>
                    <a:pt x="159" y="30"/>
                    <a:pt x="174" y="30"/>
                  </a:cubicBezTo>
                  <a:cubicBezTo>
                    <a:pt x="197" y="30"/>
                    <a:pt x="218" y="20"/>
                    <a:pt x="241" y="20"/>
                  </a:cubicBezTo>
                  <a:cubicBezTo>
                    <a:pt x="248" y="20"/>
                    <a:pt x="255" y="17"/>
                    <a:pt x="261" y="13"/>
                  </a:cubicBezTo>
                  <a:cubicBezTo>
                    <a:pt x="275" y="3"/>
                    <a:pt x="290" y="0"/>
                    <a:pt x="306" y="0"/>
                  </a:cubicBezTo>
                  <a:cubicBezTo>
                    <a:pt x="308" y="1"/>
                    <a:pt x="310" y="2"/>
                    <a:pt x="311" y="3"/>
                  </a:cubicBezTo>
                  <a:cubicBezTo>
                    <a:pt x="314" y="11"/>
                    <a:pt x="309" y="14"/>
                    <a:pt x="303" y="17"/>
                  </a:cubicBezTo>
                  <a:cubicBezTo>
                    <a:pt x="299" y="20"/>
                    <a:pt x="295" y="22"/>
                    <a:pt x="291" y="23"/>
                  </a:cubicBezTo>
                  <a:cubicBezTo>
                    <a:pt x="272" y="27"/>
                    <a:pt x="273" y="55"/>
                    <a:pt x="253" y="55"/>
                  </a:cubicBezTo>
                  <a:cubicBezTo>
                    <a:pt x="234" y="56"/>
                    <a:pt x="222" y="65"/>
                    <a:pt x="213" y="80"/>
                  </a:cubicBezTo>
                  <a:cubicBezTo>
                    <a:pt x="210" y="85"/>
                    <a:pt x="204" y="87"/>
                    <a:pt x="197" y="93"/>
                  </a:cubicBezTo>
                  <a:cubicBezTo>
                    <a:pt x="212" y="93"/>
                    <a:pt x="223" y="102"/>
                    <a:pt x="224" y="113"/>
                  </a:cubicBezTo>
                  <a:cubicBezTo>
                    <a:pt x="224" y="123"/>
                    <a:pt x="232" y="119"/>
                    <a:pt x="234" y="123"/>
                  </a:cubicBezTo>
                  <a:close/>
                </a:path>
              </a:pathLst>
            </a:custGeom>
            <a:solidFill>
              <a:srgbClr val="F2DB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 name="Freeform 11">
              <a:extLst>
                <a:ext uri="{FF2B5EF4-FFF2-40B4-BE49-F238E27FC236}">
                  <a16:creationId xmlns:a16="http://schemas.microsoft.com/office/drawing/2014/main" id="{3F1C5E4B-0828-4D2C-ACCF-2DDA6E4E4F6F}"/>
                </a:ext>
              </a:extLst>
            </p:cNvPr>
            <p:cNvSpPr>
              <a:spLocks/>
            </p:cNvSpPr>
            <p:nvPr/>
          </p:nvSpPr>
          <p:spPr bwMode="auto">
            <a:xfrm>
              <a:off x="2370138" y="3562350"/>
              <a:ext cx="984250" cy="582612"/>
            </a:xfrm>
            <a:custGeom>
              <a:avLst/>
              <a:gdLst>
                <a:gd name="T0" fmla="*/ 232 w 262"/>
                <a:gd name="T1" fmla="*/ 63 h 155"/>
                <a:gd name="T2" fmla="*/ 262 w 262"/>
                <a:gd name="T3" fmla="*/ 68 h 155"/>
                <a:gd name="T4" fmla="*/ 227 w 262"/>
                <a:gd name="T5" fmla="*/ 89 h 155"/>
                <a:gd name="T6" fmla="*/ 240 w 262"/>
                <a:gd name="T7" fmla="*/ 103 h 155"/>
                <a:gd name="T8" fmla="*/ 240 w 262"/>
                <a:gd name="T9" fmla="*/ 128 h 155"/>
                <a:gd name="T10" fmla="*/ 214 w 262"/>
                <a:gd name="T11" fmla="*/ 128 h 155"/>
                <a:gd name="T12" fmla="*/ 163 w 262"/>
                <a:gd name="T13" fmla="*/ 140 h 155"/>
                <a:gd name="T14" fmla="*/ 140 w 262"/>
                <a:gd name="T15" fmla="*/ 143 h 155"/>
                <a:gd name="T16" fmla="*/ 114 w 262"/>
                <a:gd name="T17" fmla="*/ 148 h 155"/>
                <a:gd name="T18" fmla="*/ 76 w 262"/>
                <a:gd name="T19" fmla="*/ 131 h 155"/>
                <a:gd name="T20" fmla="*/ 68 w 262"/>
                <a:gd name="T21" fmla="*/ 123 h 155"/>
                <a:gd name="T22" fmla="*/ 78 w 262"/>
                <a:gd name="T23" fmla="*/ 105 h 155"/>
                <a:gd name="T24" fmla="*/ 87 w 262"/>
                <a:gd name="T25" fmla="*/ 104 h 155"/>
                <a:gd name="T26" fmla="*/ 106 w 262"/>
                <a:gd name="T27" fmla="*/ 111 h 155"/>
                <a:gd name="T28" fmla="*/ 125 w 262"/>
                <a:gd name="T29" fmla="*/ 91 h 155"/>
                <a:gd name="T30" fmla="*/ 140 w 262"/>
                <a:gd name="T31" fmla="*/ 75 h 155"/>
                <a:gd name="T32" fmla="*/ 113 w 262"/>
                <a:gd name="T33" fmla="*/ 73 h 155"/>
                <a:gd name="T34" fmla="*/ 93 w 262"/>
                <a:gd name="T35" fmla="*/ 81 h 155"/>
                <a:gd name="T36" fmla="*/ 78 w 262"/>
                <a:gd name="T37" fmla="*/ 99 h 155"/>
                <a:gd name="T38" fmla="*/ 72 w 262"/>
                <a:gd name="T39" fmla="*/ 108 h 155"/>
                <a:gd name="T40" fmla="*/ 39 w 262"/>
                <a:gd name="T41" fmla="*/ 117 h 155"/>
                <a:gd name="T42" fmla="*/ 15 w 262"/>
                <a:gd name="T43" fmla="*/ 110 h 155"/>
                <a:gd name="T44" fmla="*/ 30 w 262"/>
                <a:gd name="T45" fmla="*/ 104 h 155"/>
                <a:gd name="T46" fmla="*/ 4 w 262"/>
                <a:gd name="T47" fmla="*/ 67 h 155"/>
                <a:gd name="T48" fmla="*/ 13 w 262"/>
                <a:gd name="T49" fmla="*/ 60 h 155"/>
                <a:gd name="T50" fmla="*/ 17 w 262"/>
                <a:gd name="T51" fmla="*/ 43 h 155"/>
                <a:gd name="T52" fmla="*/ 24 w 262"/>
                <a:gd name="T53" fmla="*/ 35 h 155"/>
                <a:gd name="T54" fmla="*/ 56 w 262"/>
                <a:gd name="T55" fmla="*/ 28 h 155"/>
                <a:gd name="T56" fmla="*/ 58 w 262"/>
                <a:gd name="T57" fmla="*/ 74 h 155"/>
                <a:gd name="T58" fmla="*/ 95 w 262"/>
                <a:gd name="T59" fmla="*/ 27 h 155"/>
                <a:gd name="T60" fmla="*/ 136 w 262"/>
                <a:gd name="T61" fmla="*/ 8 h 155"/>
                <a:gd name="T62" fmla="*/ 155 w 262"/>
                <a:gd name="T63" fmla="*/ 11 h 155"/>
                <a:gd name="T64" fmla="*/ 152 w 262"/>
                <a:gd name="T65" fmla="*/ 32 h 155"/>
                <a:gd name="T66" fmla="*/ 180 w 262"/>
                <a:gd name="T67" fmla="*/ 3 h 155"/>
                <a:gd name="T68" fmla="*/ 180 w 262"/>
                <a:gd name="T69" fmla="*/ 3 h 155"/>
                <a:gd name="T70" fmla="*/ 190 w 262"/>
                <a:gd name="T71" fmla="*/ 5 h 155"/>
                <a:gd name="T72" fmla="*/ 186 w 262"/>
                <a:gd name="T73" fmla="*/ 26 h 155"/>
                <a:gd name="T74" fmla="*/ 205 w 262"/>
                <a:gd name="T75" fmla="*/ 33 h 155"/>
                <a:gd name="T76" fmla="*/ 212 w 262"/>
                <a:gd name="T77" fmla="*/ 46 h 155"/>
                <a:gd name="T78" fmla="*/ 197 w 262"/>
                <a:gd name="T79" fmla="*/ 49 h 155"/>
                <a:gd name="T80" fmla="*/ 182 w 262"/>
                <a:gd name="T81" fmla="*/ 44 h 155"/>
                <a:gd name="T82" fmla="*/ 163 w 262"/>
                <a:gd name="T83" fmla="*/ 58 h 155"/>
                <a:gd name="T84" fmla="*/ 179 w 262"/>
                <a:gd name="T85" fmla="*/ 77 h 155"/>
                <a:gd name="T86" fmla="*/ 209 w 262"/>
                <a:gd name="T87" fmla="*/ 68 h 155"/>
                <a:gd name="T88" fmla="*/ 232 w 262"/>
                <a:gd name="T89" fmla="*/ 63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62" h="155">
                  <a:moveTo>
                    <a:pt x="232" y="63"/>
                  </a:moveTo>
                  <a:cubicBezTo>
                    <a:pt x="242" y="65"/>
                    <a:pt x="251" y="66"/>
                    <a:pt x="262" y="68"/>
                  </a:cubicBezTo>
                  <a:cubicBezTo>
                    <a:pt x="253" y="81"/>
                    <a:pt x="240" y="83"/>
                    <a:pt x="227" y="89"/>
                  </a:cubicBezTo>
                  <a:cubicBezTo>
                    <a:pt x="233" y="93"/>
                    <a:pt x="250" y="87"/>
                    <a:pt x="240" y="103"/>
                  </a:cubicBezTo>
                  <a:cubicBezTo>
                    <a:pt x="234" y="111"/>
                    <a:pt x="238" y="120"/>
                    <a:pt x="240" y="128"/>
                  </a:cubicBezTo>
                  <a:cubicBezTo>
                    <a:pt x="232" y="135"/>
                    <a:pt x="223" y="127"/>
                    <a:pt x="214" y="128"/>
                  </a:cubicBezTo>
                  <a:cubicBezTo>
                    <a:pt x="198" y="134"/>
                    <a:pt x="182" y="142"/>
                    <a:pt x="163" y="140"/>
                  </a:cubicBezTo>
                  <a:cubicBezTo>
                    <a:pt x="154" y="132"/>
                    <a:pt x="148" y="141"/>
                    <a:pt x="140" y="143"/>
                  </a:cubicBezTo>
                  <a:cubicBezTo>
                    <a:pt x="131" y="145"/>
                    <a:pt x="122" y="145"/>
                    <a:pt x="114" y="148"/>
                  </a:cubicBezTo>
                  <a:cubicBezTo>
                    <a:pt x="95" y="155"/>
                    <a:pt x="84" y="148"/>
                    <a:pt x="76" y="131"/>
                  </a:cubicBezTo>
                  <a:cubicBezTo>
                    <a:pt x="73" y="129"/>
                    <a:pt x="70" y="126"/>
                    <a:pt x="68" y="123"/>
                  </a:cubicBezTo>
                  <a:cubicBezTo>
                    <a:pt x="61" y="111"/>
                    <a:pt x="72" y="109"/>
                    <a:pt x="78" y="105"/>
                  </a:cubicBezTo>
                  <a:cubicBezTo>
                    <a:pt x="81" y="104"/>
                    <a:pt x="84" y="104"/>
                    <a:pt x="87" y="104"/>
                  </a:cubicBezTo>
                  <a:cubicBezTo>
                    <a:pt x="93" y="106"/>
                    <a:pt x="99" y="110"/>
                    <a:pt x="106" y="111"/>
                  </a:cubicBezTo>
                  <a:cubicBezTo>
                    <a:pt x="128" y="114"/>
                    <a:pt x="130" y="112"/>
                    <a:pt x="125" y="91"/>
                  </a:cubicBezTo>
                  <a:cubicBezTo>
                    <a:pt x="123" y="81"/>
                    <a:pt x="123" y="72"/>
                    <a:pt x="140" y="75"/>
                  </a:cubicBezTo>
                  <a:cubicBezTo>
                    <a:pt x="130" y="65"/>
                    <a:pt x="123" y="61"/>
                    <a:pt x="113" y="73"/>
                  </a:cubicBezTo>
                  <a:cubicBezTo>
                    <a:pt x="108" y="78"/>
                    <a:pt x="101" y="80"/>
                    <a:pt x="93" y="81"/>
                  </a:cubicBezTo>
                  <a:cubicBezTo>
                    <a:pt x="83" y="82"/>
                    <a:pt x="75" y="86"/>
                    <a:pt x="78" y="99"/>
                  </a:cubicBezTo>
                  <a:cubicBezTo>
                    <a:pt x="77" y="103"/>
                    <a:pt x="75" y="106"/>
                    <a:pt x="72" y="108"/>
                  </a:cubicBezTo>
                  <a:cubicBezTo>
                    <a:pt x="61" y="112"/>
                    <a:pt x="50" y="112"/>
                    <a:pt x="39" y="117"/>
                  </a:cubicBezTo>
                  <a:cubicBezTo>
                    <a:pt x="30" y="121"/>
                    <a:pt x="22" y="117"/>
                    <a:pt x="15" y="110"/>
                  </a:cubicBezTo>
                  <a:cubicBezTo>
                    <a:pt x="20" y="101"/>
                    <a:pt x="27" y="105"/>
                    <a:pt x="30" y="104"/>
                  </a:cubicBezTo>
                  <a:cubicBezTo>
                    <a:pt x="23" y="91"/>
                    <a:pt x="0" y="90"/>
                    <a:pt x="4" y="67"/>
                  </a:cubicBezTo>
                  <a:cubicBezTo>
                    <a:pt x="7" y="65"/>
                    <a:pt x="10" y="62"/>
                    <a:pt x="13" y="60"/>
                  </a:cubicBezTo>
                  <a:cubicBezTo>
                    <a:pt x="18" y="55"/>
                    <a:pt x="32" y="53"/>
                    <a:pt x="17" y="43"/>
                  </a:cubicBezTo>
                  <a:cubicBezTo>
                    <a:pt x="15" y="41"/>
                    <a:pt x="21" y="37"/>
                    <a:pt x="24" y="35"/>
                  </a:cubicBezTo>
                  <a:cubicBezTo>
                    <a:pt x="36" y="39"/>
                    <a:pt x="45" y="28"/>
                    <a:pt x="56" y="28"/>
                  </a:cubicBezTo>
                  <a:cubicBezTo>
                    <a:pt x="78" y="42"/>
                    <a:pt x="59" y="58"/>
                    <a:pt x="58" y="74"/>
                  </a:cubicBezTo>
                  <a:cubicBezTo>
                    <a:pt x="71" y="58"/>
                    <a:pt x="80" y="41"/>
                    <a:pt x="95" y="27"/>
                  </a:cubicBezTo>
                  <a:cubicBezTo>
                    <a:pt x="107" y="16"/>
                    <a:pt x="120" y="9"/>
                    <a:pt x="136" y="8"/>
                  </a:cubicBezTo>
                  <a:cubicBezTo>
                    <a:pt x="142" y="7"/>
                    <a:pt x="150" y="5"/>
                    <a:pt x="155" y="11"/>
                  </a:cubicBezTo>
                  <a:cubicBezTo>
                    <a:pt x="160" y="18"/>
                    <a:pt x="156" y="26"/>
                    <a:pt x="152" y="32"/>
                  </a:cubicBezTo>
                  <a:cubicBezTo>
                    <a:pt x="160" y="22"/>
                    <a:pt x="168" y="11"/>
                    <a:pt x="180" y="3"/>
                  </a:cubicBezTo>
                  <a:cubicBezTo>
                    <a:pt x="180" y="3"/>
                    <a:pt x="180" y="3"/>
                    <a:pt x="180" y="3"/>
                  </a:cubicBezTo>
                  <a:cubicBezTo>
                    <a:pt x="184" y="0"/>
                    <a:pt x="187" y="2"/>
                    <a:pt x="190" y="5"/>
                  </a:cubicBezTo>
                  <a:cubicBezTo>
                    <a:pt x="194" y="13"/>
                    <a:pt x="189" y="19"/>
                    <a:pt x="186" y="26"/>
                  </a:cubicBezTo>
                  <a:cubicBezTo>
                    <a:pt x="193" y="30"/>
                    <a:pt x="200" y="29"/>
                    <a:pt x="205" y="33"/>
                  </a:cubicBezTo>
                  <a:cubicBezTo>
                    <a:pt x="209" y="36"/>
                    <a:pt x="215" y="40"/>
                    <a:pt x="212" y="46"/>
                  </a:cubicBezTo>
                  <a:cubicBezTo>
                    <a:pt x="209" y="52"/>
                    <a:pt x="203" y="50"/>
                    <a:pt x="197" y="49"/>
                  </a:cubicBezTo>
                  <a:cubicBezTo>
                    <a:pt x="192" y="47"/>
                    <a:pt x="188" y="45"/>
                    <a:pt x="182" y="44"/>
                  </a:cubicBezTo>
                  <a:cubicBezTo>
                    <a:pt x="172" y="43"/>
                    <a:pt x="163" y="46"/>
                    <a:pt x="163" y="58"/>
                  </a:cubicBezTo>
                  <a:cubicBezTo>
                    <a:pt x="162" y="69"/>
                    <a:pt x="168" y="76"/>
                    <a:pt x="179" y="77"/>
                  </a:cubicBezTo>
                  <a:cubicBezTo>
                    <a:pt x="190" y="78"/>
                    <a:pt x="200" y="75"/>
                    <a:pt x="209" y="68"/>
                  </a:cubicBezTo>
                  <a:cubicBezTo>
                    <a:pt x="216" y="62"/>
                    <a:pt x="223" y="59"/>
                    <a:pt x="232" y="63"/>
                  </a:cubicBezTo>
                  <a:close/>
                </a:path>
              </a:pathLst>
            </a:custGeom>
            <a:solidFill>
              <a:srgbClr val="A8B3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 name="Freeform 12">
              <a:extLst>
                <a:ext uri="{FF2B5EF4-FFF2-40B4-BE49-F238E27FC236}">
                  <a16:creationId xmlns:a16="http://schemas.microsoft.com/office/drawing/2014/main" id="{1DAD828F-1871-461A-97BE-F1B582D29DF1}"/>
                </a:ext>
              </a:extLst>
            </p:cNvPr>
            <p:cNvSpPr>
              <a:spLocks/>
            </p:cNvSpPr>
            <p:nvPr/>
          </p:nvSpPr>
          <p:spPr bwMode="auto">
            <a:xfrm>
              <a:off x="5461000" y="2806700"/>
              <a:ext cx="485775" cy="1049337"/>
            </a:xfrm>
            <a:custGeom>
              <a:avLst/>
              <a:gdLst>
                <a:gd name="T0" fmla="*/ 21 w 129"/>
                <a:gd name="T1" fmla="*/ 76 h 279"/>
                <a:gd name="T2" fmla="*/ 47 w 129"/>
                <a:gd name="T3" fmla="*/ 53 h 279"/>
                <a:gd name="T4" fmla="*/ 75 w 129"/>
                <a:gd name="T5" fmla="*/ 49 h 279"/>
                <a:gd name="T6" fmla="*/ 94 w 129"/>
                <a:gd name="T7" fmla="*/ 51 h 279"/>
                <a:gd name="T8" fmla="*/ 96 w 129"/>
                <a:gd name="T9" fmla="*/ 31 h 279"/>
                <a:gd name="T10" fmla="*/ 107 w 129"/>
                <a:gd name="T11" fmla="*/ 11 h 279"/>
                <a:gd name="T12" fmla="*/ 129 w 129"/>
                <a:gd name="T13" fmla="*/ 0 h 279"/>
                <a:gd name="T14" fmla="*/ 93 w 129"/>
                <a:gd name="T15" fmla="*/ 161 h 279"/>
                <a:gd name="T16" fmla="*/ 68 w 129"/>
                <a:gd name="T17" fmla="*/ 198 h 279"/>
                <a:gd name="T18" fmla="*/ 35 w 129"/>
                <a:gd name="T19" fmla="*/ 269 h 279"/>
                <a:gd name="T20" fmla="*/ 13 w 129"/>
                <a:gd name="T21" fmla="*/ 272 h 279"/>
                <a:gd name="T22" fmla="*/ 13 w 129"/>
                <a:gd name="T23" fmla="*/ 272 h 279"/>
                <a:gd name="T24" fmla="*/ 32 w 129"/>
                <a:gd name="T25" fmla="*/ 229 h 279"/>
                <a:gd name="T26" fmla="*/ 40 w 129"/>
                <a:gd name="T27" fmla="*/ 214 h 279"/>
                <a:gd name="T28" fmla="*/ 28 w 129"/>
                <a:gd name="T29" fmla="*/ 205 h 279"/>
                <a:gd name="T30" fmla="*/ 8 w 129"/>
                <a:gd name="T31" fmla="*/ 203 h 279"/>
                <a:gd name="T32" fmla="*/ 6 w 129"/>
                <a:gd name="T33" fmla="*/ 184 h 279"/>
                <a:gd name="T34" fmla="*/ 16 w 129"/>
                <a:gd name="T35" fmla="*/ 155 h 279"/>
                <a:gd name="T36" fmla="*/ 32 w 129"/>
                <a:gd name="T37" fmla="*/ 150 h 279"/>
                <a:gd name="T38" fmla="*/ 19 w 129"/>
                <a:gd name="T39" fmla="*/ 134 h 279"/>
                <a:gd name="T40" fmla="*/ 6 w 129"/>
                <a:gd name="T41" fmla="*/ 127 h 279"/>
                <a:gd name="T42" fmla="*/ 3 w 129"/>
                <a:gd name="T43" fmla="*/ 122 h 279"/>
                <a:gd name="T44" fmla="*/ 21 w 129"/>
                <a:gd name="T45" fmla="*/ 76 h 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29" h="279">
                  <a:moveTo>
                    <a:pt x="21" y="76"/>
                  </a:moveTo>
                  <a:cubicBezTo>
                    <a:pt x="31" y="69"/>
                    <a:pt x="41" y="64"/>
                    <a:pt x="47" y="53"/>
                  </a:cubicBezTo>
                  <a:cubicBezTo>
                    <a:pt x="54" y="40"/>
                    <a:pt x="65" y="46"/>
                    <a:pt x="75" y="49"/>
                  </a:cubicBezTo>
                  <a:cubicBezTo>
                    <a:pt x="81" y="51"/>
                    <a:pt x="88" y="60"/>
                    <a:pt x="94" y="51"/>
                  </a:cubicBezTo>
                  <a:cubicBezTo>
                    <a:pt x="99" y="46"/>
                    <a:pt x="100" y="39"/>
                    <a:pt x="96" y="31"/>
                  </a:cubicBezTo>
                  <a:cubicBezTo>
                    <a:pt x="89" y="20"/>
                    <a:pt x="99" y="11"/>
                    <a:pt x="107" y="11"/>
                  </a:cubicBezTo>
                  <a:cubicBezTo>
                    <a:pt x="118" y="11"/>
                    <a:pt x="121" y="3"/>
                    <a:pt x="129" y="0"/>
                  </a:cubicBezTo>
                  <a:cubicBezTo>
                    <a:pt x="118" y="54"/>
                    <a:pt x="126" y="112"/>
                    <a:pt x="93" y="161"/>
                  </a:cubicBezTo>
                  <a:cubicBezTo>
                    <a:pt x="78" y="168"/>
                    <a:pt x="67" y="183"/>
                    <a:pt x="68" y="198"/>
                  </a:cubicBezTo>
                  <a:cubicBezTo>
                    <a:pt x="68" y="228"/>
                    <a:pt x="46" y="245"/>
                    <a:pt x="35" y="269"/>
                  </a:cubicBezTo>
                  <a:cubicBezTo>
                    <a:pt x="32" y="277"/>
                    <a:pt x="22" y="279"/>
                    <a:pt x="13" y="272"/>
                  </a:cubicBezTo>
                  <a:cubicBezTo>
                    <a:pt x="13" y="272"/>
                    <a:pt x="13" y="272"/>
                    <a:pt x="13" y="272"/>
                  </a:cubicBezTo>
                  <a:cubicBezTo>
                    <a:pt x="16" y="256"/>
                    <a:pt x="25" y="243"/>
                    <a:pt x="32" y="229"/>
                  </a:cubicBezTo>
                  <a:cubicBezTo>
                    <a:pt x="35" y="224"/>
                    <a:pt x="40" y="220"/>
                    <a:pt x="40" y="214"/>
                  </a:cubicBezTo>
                  <a:cubicBezTo>
                    <a:pt x="40" y="206"/>
                    <a:pt x="40" y="198"/>
                    <a:pt x="28" y="205"/>
                  </a:cubicBezTo>
                  <a:cubicBezTo>
                    <a:pt x="21" y="209"/>
                    <a:pt x="14" y="208"/>
                    <a:pt x="8" y="203"/>
                  </a:cubicBezTo>
                  <a:cubicBezTo>
                    <a:pt x="0" y="197"/>
                    <a:pt x="5" y="190"/>
                    <a:pt x="6" y="184"/>
                  </a:cubicBezTo>
                  <a:cubicBezTo>
                    <a:pt x="8" y="174"/>
                    <a:pt x="12" y="165"/>
                    <a:pt x="16" y="155"/>
                  </a:cubicBezTo>
                  <a:cubicBezTo>
                    <a:pt x="19" y="147"/>
                    <a:pt x="24" y="147"/>
                    <a:pt x="32" y="150"/>
                  </a:cubicBezTo>
                  <a:cubicBezTo>
                    <a:pt x="27" y="145"/>
                    <a:pt x="24" y="138"/>
                    <a:pt x="19" y="134"/>
                  </a:cubicBezTo>
                  <a:cubicBezTo>
                    <a:pt x="15" y="131"/>
                    <a:pt x="10" y="129"/>
                    <a:pt x="6" y="127"/>
                  </a:cubicBezTo>
                  <a:cubicBezTo>
                    <a:pt x="5" y="126"/>
                    <a:pt x="4" y="124"/>
                    <a:pt x="3" y="122"/>
                  </a:cubicBezTo>
                  <a:cubicBezTo>
                    <a:pt x="4" y="105"/>
                    <a:pt x="8" y="89"/>
                    <a:pt x="21" y="76"/>
                  </a:cubicBezTo>
                  <a:close/>
                </a:path>
              </a:pathLst>
            </a:custGeom>
            <a:solidFill>
              <a:srgbClr val="EDDA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 name="Freeform 13">
              <a:extLst>
                <a:ext uri="{FF2B5EF4-FFF2-40B4-BE49-F238E27FC236}">
                  <a16:creationId xmlns:a16="http://schemas.microsoft.com/office/drawing/2014/main" id="{068104FD-0E78-440A-A80D-B722067C26BF}"/>
                </a:ext>
              </a:extLst>
            </p:cNvPr>
            <p:cNvSpPr>
              <a:spLocks/>
            </p:cNvSpPr>
            <p:nvPr/>
          </p:nvSpPr>
          <p:spPr bwMode="auto">
            <a:xfrm>
              <a:off x="5037138" y="3355975"/>
              <a:ext cx="774700" cy="928687"/>
            </a:xfrm>
            <a:custGeom>
              <a:avLst/>
              <a:gdLst>
                <a:gd name="T0" fmla="*/ 126 w 206"/>
                <a:gd name="T1" fmla="*/ 126 h 247"/>
                <a:gd name="T2" fmla="*/ 150 w 206"/>
                <a:gd name="T3" fmla="*/ 107 h 247"/>
                <a:gd name="T4" fmla="*/ 156 w 206"/>
                <a:gd name="T5" fmla="*/ 95 h 247"/>
                <a:gd name="T6" fmla="*/ 174 w 206"/>
                <a:gd name="T7" fmla="*/ 53 h 247"/>
                <a:gd name="T8" fmla="*/ 185 w 206"/>
                <a:gd name="T9" fmla="*/ 29 h 247"/>
                <a:gd name="T10" fmla="*/ 190 w 206"/>
                <a:gd name="T11" fmla="*/ 17 h 247"/>
                <a:gd name="T12" fmla="*/ 206 w 206"/>
                <a:gd name="T13" fmla="*/ 15 h 247"/>
                <a:gd name="T14" fmla="*/ 198 w 206"/>
                <a:gd name="T15" fmla="*/ 59 h 247"/>
                <a:gd name="T16" fmla="*/ 189 w 206"/>
                <a:gd name="T17" fmla="*/ 93 h 247"/>
                <a:gd name="T18" fmla="*/ 178 w 206"/>
                <a:gd name="T19" fmla="*/ 124 h 247"/>
                <a:gd name="T20" fmla="*/ 157 w 206"/>
                <a:gd name="T21" fmla="*/ 163 h 247"/>
                <a:gd name="T22" fmla="*/ 138 w 206"/>
                <a:gd name="T23" fmla="*/ 190 h 247"/>
                <a:gd name="T24" fmla="*/ 50 w 206"/>
                <a:gd name="T25" fmla="*/ 246 h 247"/>
                <a:gd name="T26" fmla="*/ 33 w 206"/>
                <a:gd name="T27" fmla="*/ 235 h 247"/>
                <a:gd name="T28" fmla="*/ 13 w 206"/>
                <a:gd name="T29" fmla="*/ 222 h 247"/>
                <a:gd name="T30" fmla="*/ 1 w 206"/>
                <a:gd name="T31" fmla="*/ 217 h 247"/>
                <a:gd name="T32" fmla="*/ 10 w 206"/>
                <a:gd name="T33" fmla="*/ 209 h 247"/>
                <a:gd name="T34" fmla="*/ 14 w 206"/>
                <a:gd name="T35" fmla="*/ 208 h 247"/>
                <a:gd name="T36" fmla="*/ 76 w 206"/>
                <a:gd name="T37" fmla="*/ 171 h 247"/>
                <a:gd name="T38" fmla="*/ 82 w 206"/>
                <a:gd name="T39" fmla="*/ 163 h 247"/>
                <a:gd name="T40" fmla="*/ 114 w 206"/>
                <a:gd name="T41" fmla="*/ 137 h 247"/>
                <a:gd name="T42" fmla="*/ 126 w 206"/>
                <a:gd name="T43" fmla="*/ 126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6" h="247">
                  <a:moveTo>
                    <a:pt x="126" y="126"/>
                  </a:moveTo>
                  <a:cubicBezTo>
                    <a:pt x="140" y="127"/>
                    <a:pt x="150" y="123"/>
                    <a:pt x="150" y="107"/>
                  </a:cubicBezTo>
                  <a:cubicBezTo>
                    <a:pt x="150" y="102"/>
                    <a:pt x="152" y="98"/>
                    <a:pt x="156" y="95"/>
                  </a:cubicBezTo>
                  <a:cubicBezTo>
                    <a:pt x="171" y="85"/>
                    <a:pt x="175" y="70"/>
                    <a:pt x="174" y="53"/>
                  </a:cubicBezTo>
                  <a:cubicBezTo>
                    <a:pt x="174" y="44"/>
                    <a:pt x="172" y="33"/>
                    <a:pt x="185" y="29"/>
                  </a:cubicBezTo>
                  <a:cubicBezTo>
                    <a:pt x="191" y="27"/>
                    <a:pt x="189" y="21"/>
                    <a:pt x="190" y="17"/>
                  </a:cubicBezTo>
                  <a:cubicBezTo>
                    <a:pt x="193" y="0"/>
                    <a:pt x="200" y="5"/>
                    <a:pt x="206" y="15"/>
                  </a:cubicBezTo>
                  <a:cubicBezTo>
                    <a:pt x="200" y="29"/>
                    <a:pt x="197" y="43"/>
                    <a:pt x="198" y="59"/>
                  </a:cubicBezTo>
                  <a:cubicBezTo>
                    <a:pt x="199" y="71"/>
                    <a:pt x="195" y="82"/>
                    <a:pt x="189" y="93"/>
                  </a:cubicBezTo>
                  <a:cubicBezTo>
                    <a:pt x="183" y="102"/>
                    <a:pt x="179" y="111"/>
                    <a:pt x="178" y="124"/>
                  </a:cubicBezTo>
                  <a:cubicBezTo>
                    <a:pt x="178" y="137"/>
                    <a:pt x="166" y="151"/>
                    <a:pt x="157" y="163"/>
                  </a:cubicBezTo>
                  <a:cubicBezTo>
                    <a:pt x="149" y="172"/>
                    <a:pt x="143" y="188"/>
                    <a:pt x="138" y="190"/>
                  </a:cubicBezTo>
                  <a:cubicBezTo>
                    <a:pt x="104" y="203"/>
                    <a:pt x="89" y="243"/>
                    <a:pt x="50" y="246"/>
                  </a:cubicBezTo>
                  <a:cubicBezTo>
                    <a:pt x="42" y="247"/>
                    <a:pt x="34" y="245"/>
                    <a:pt x="33" y="235"/>
                  </a:cubicBezTo>
                  <a:cubicBezTo>
                    <a:pt x="31" y="222"/>
                    <a:pt x="23" y="221"/>
                    <a:pt x="13" y="222"/>
                  </a:cubicBezTo>
                  <a:cubicBezTo>
                    <a:pt x="9" y="222"/>
                    <a:pt x="2" y="223"/>
                    <a:pt x="1" y="217"/>
                  </a:cubicBezTo>
                  <a:cubicBezTo>
                    <a:pt x="0" y="211"/>
                    <a:pt x="6" y="211"/>
                    <a:pt x="10" y="209"/>
                  </a:cubicBezTo>
                  <a:cubicBezTo>
                    <a:pt x="12" y="209"/>
                    <a:pt x="13" y="209"/>
                    <a:pt x="14" y="208"/>
                  </a:cubicBezTo>
                  <a:cubicBezTo>
                    <a:pt x="33" y="192"/>
                    <a:pt x="46" y="167"/>
                    <a:pt x="76" y="171"/>
                  </a:cubicBezTo>
                  <a:cubicBezTo>
                    <a:pt x="78" y="171"/>
                    <a:pt x="81" y="166"/>
                    <a:pt x="82" y="163"/>
                  </a:cubicBezTo>
                  <a:cubicBezTo>
                    <a:pt x="87" y="147"/>
                    <a:pt x="99" y="141"/>
                    <a:pt x="114" y="137"/>
                  </a:cubicBezTo>
                  <a:cubicBezTo>
                    <a:pt x="120" y="136"/>
                    <a:pt x="125" y="134"/>
                    <a:pt x="126" y="126"/>
                  </a:cubicBezTo>
                  <a:close/>
                </a:path>
              </a:pathLst>
            </a:custGeom>
            <a:solidFill>
              <a:srgbClr val="F9D3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 name="Freeform 14">
              <a:extLst>
                <a:ext uri="{FF2B5EF4-FFF2-40B4-BE49-F238E27FC236}">
                  <a16:creationId xmlns:a16="http://schemas.microsoft.com/office/drawing/2014/main" id="{7DD39C9D-D582-4DAC-964C-A8BD7BCAA486}"/>
                </a:ext>
              </a:extLst>
            </p:cNvPr>
            <p:cNvSpPr>
              <a:spLocks/>
            </p:cNvSpPr>
            <p:nvPr/>
          </p:nvSpPr>
          <p:spPr bwMode="auto">
            <a:xfrm>
              <a:off x="4954588" y="4930775"/>
              <a:ext cx="1176338" cy="615950"/>
            </a:xfrm>
            <a:custGeom>
              <a:avLst/>
              <a:gdLst>
                <a:gd name="T0" fmla="*/ 55 w 313"/>
                <a:gd name="T1" fmla="*/ 52 h 164"/>
                <a:gd name="T2" fmla="*/ 24 w 313"/>
                <a:gd name="T3" fmla="*/ 42 h 164"/>
                <a:gd name="T4" fmla="*/ 8 w 313"/>
                <a:gd name="T5" fmla="*/ 37 h 164"/>
                <a:gd name="T6" fmla="*/ 9 w 313"/>
                <a:gd name="T7" fmla="*/ 9 h 164"/>
                <a:gd name="T8" fmla="*/ 33 w 313"/>
                <a:gd name="T9" fmla="*/ 11 h 164"/>
                <a:gd name="T10" fmla="*/ 95 w 313"/>
                <a:gd name="T11" fmla="*/ 37 h 164"/>
                <a:gd name="T12" fmla="*/ 124 w 313"/>
                <a:gd name="T13" fmla="*/ 35 h 164"/>
                <a:gd name="T14" fmla="*/ 172 w 313"/>
                <a:gd name="T15" fmla="*/ 51 h 164"/>
                <a:gd name="T16" fmla="*/ 191 w 313"/>
                <a:gd name="T17" fmla="*/ 64 h 164"/>
                <a:gd name="T18" fmla="*/ 228 w 313"/>
                <a:gd name="T19" fmla="*/ 79 h 164"/>
                <a:gd name="T20" fmla="*/ 268 w 313"/>
                <a:gd name="T21" fmla="*/ 106 h 164"/>
                <a:gd name="T22" fmla="*/ 312 w 313"/>
                <a:gd name="T23" fmla="*/ 146 h 164"/>
                <a:gd name="T24" fmla="*/ 299 w 313"/>
                <a:gd name="T25" fmla="*/ 164 h 164"/>
                <a:gd name="T26" fmla="*/ 238 w 313"/>
                <a:gd name="T27" fmla="*/ 126 h 164"/>
                <a:gd name="T28" fmla="*/ 111 w 313"/>
                <a:gd name="T29" fmla="*/ 71 h 164"/>
                <a:gd name="T30" fmla="*/ 72 w 313"/>
                <a:gd name="T31" fmla="*/ 59 h 164"/>
                <a:gd name="T32" fmla="*/ 55 w 313"/>
                <a:gd name="T33" fmla="*/ 52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13" h="164">
                  <a:moveTo>
                    <a:pt x="55" y="52"/>
                  </a:moveTo>
                  <a:cubicBezTo>
                    <a:pt x="45" y="49"/>
                    <a:pt x="34" y="46"/>
                    <a:pt x="24" y="42"/>
                  </a:cubicBezTo>
                  <a:cubicBezTo>
                    <a:pt x="19" y="40"/>
                    <a:pt x="12" y="43"/>
                    <a:pt x="8" y="37"/>
                  </a:cubicBezTo>
                  <a:cubicBezTo>
                    <a:pt x="0" y="28"/>
                    <a:pt x="1" y="18"/>
                    <a:pt x="9" y="9"/>
                  </a:cubicBezTo>
                  <a:cubicBezTo>
                    <a:pt x="17" y="0"/>
                    <a:pt x="25" y="8"/>
                    <a:pt x="33" y="11"/>
                  </a:cubicBezTo>
                  <a:cubicBezTo>
                    <a:pt x="53" y="20"/>
                    <a:pt x="74" y="28"/>
                    <a:pt x="95" y="37"/>
                  </a:cubicBezTo>
                  <a:cubicBezTo>
                    <a:pt x="105" y="41"/>
                    <a:pt x="115" y="44"/>
                    <a:pt x="124" y="35"/>
                  </a:cubicBezTo>
                  <a:cubicBezTo>
                    <a:pt x="143" y="30"/>
                    <a:pt x="157" y="43"/>
                    <a:pt x="172" y="51"/>
                  </a:cubicBezTo>
                  <a:cubicBezTo>
                    <a:pt x="173" y="63"/>
                    <a:pt x="184" y="61"/>
                    <a:pt x="191" y="64"/>
                  </a:cubicBezTo>
                  <a:cubicBezTo>
                    <a:pt x="203" y="70"/>
                    <a:pt x="213" y="80"/>
                    <a:pt x="228" y="79"/>
                  </a:cubicBezTo>
                  <a:cubicBezTo>
                    <a:pt x="246" y="81"/>
                    <a:pt x="255" y="97"/>
                    <a:pt x="268" y="106"/>
                  </a:cubicBezTo>
                  <a:cubicBezTo>
                    <a:pt x="284" y="118"/>
                    <a:pt x="298" y="133"/>
                    <a:pt x="312" y="146"/>
                  </a:cubicBezTo>
                  <a:cubicBezTo>
                    <a:pt x="313" y="156"/>
                    <a:pt x="306" y="160"/>
                    <a:pt x="299" y="164"/>
                  </a:cubicBezTo>
                  <a:cubicBezTo>
                    <a:pt x="279" y="151"/>
                    <a:pt x="257" y="141"/>
                    <a:pt x="238" y="126"/>
                  </a:cubicBezTo>
                  <a:cubicBezTo>
                    <a:pt x="200" y="97"/>
                    <a:pt x="154" y="88"/>
                    <a:pt x="111" y="71"/>
                  </a:cubicBezTo>
                  <a:cubicBezTo>
                    <a:pt x="99" y="66"/>
                    <a:pt x="87" y="56"/>
                    <a:pt x="72" y="59"/>
                  </a:cubicBezTo>
                  <a:cubicBezTo>
                    <a:pt x="64" y="63"/>
                    <a:pt x="60" y="56"/>
                    <a:pt x="55" y="52"/>
                  </a:cubicBezTo>
                  <a:close/>
                </a:path>
              </a:pathLst>
            </a:custGeom>
            <a:solidFill>
              <a:srgbClr val="94896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 name="Freeform 15">
              <a:extLst>
                <a:ext uri="{FF2B5EF4-FFF2-40B4-BE49-F238E27FC236}">
                  <a16:creationId xmlns:a16="http://schemas.microsoft.com/office/drawing/2014/main" id="{33649E93-CBC5-4258-9945-CAC6E824B867}"/>
                </a:ext>
              </a:extLst>
            </p:cNvPr>
            <p:cNvSpPr>
              <a:spLocks/>
            </p:cNvSpPr>
            <p:nvPr/>
          </p:nvSpPr>
          <p:spPr bwMode="auto">
            <a:xfrm>
              <a:off x="5375275" y="2168525"/>
              <a:ext cx="582613" cy="657225"/>
            </a:xfrm>
            <a:custGeom>
              <a:avLst/>
              <a:gdLst>
                <a:gd name="T0" fmla="*/ 152 w 155"/>
                <a:gd name="T1" fmla="*/ 158 h 175"/>
                <a:gd name="T2" fmla="*/ 118 w 155"/>
                <a:gd name="T3" fmla="*/ 158 h 175"/>
                <a:gd name="T4" fmla="*/ 122 w 155"/>
                <a:gd name="T5" fmla="*/ 141 h 175"/>
                <a:gd name="T6" fmla="*/ 129 w 155"/>
                <a:gd name="T7" fmla="*/ 109 h 175"/>
                <a:gd name="T8" fmla="*/ 99 w 155"/>
                <a:gd name="T9" fmla="*/ 96 h 175"/>
                <a:gd name="T10" fmla="*/ 57 w 155"/>
                <a:gd name="T11" fmla="*/ 83 h 175"/>
                <a:gd name="T12" fmla="*/ 52 w 155"/>
                <a:gd name="T13" fmla="*/ 72 h 175"/>
                <a:gd name="T14" fmla="*/ 21 w 155"/>
                <a:gd name="T15" fmla="*/ 31 h 175"/>
                <a:gd name="T16" fmla="*/ 0 w 155"/>
                <a:gd name="T17" fmla="*/ 6 h 175"/>
                <a:gd name="T18" fmla="*/ 6 w 155"/>
                <a:gd name="T19" fmla="*/ 0 h 175"/>
                <a:gd name="T20" fmla="*/ 59 w 155"/>
                <a:gd name="T21" fmla="*/ 22 h 175"/>
                <a:gd name="T22" fmla="*/ 92 w 155"/>
                <a:gd name="T23" fmla="*/ 40 h 175"/>
                <a:gd name="T24" fmla="*/ 109 w 155"/>
                <a:gd name="T25" fmla="*/ 35 h 175"/>
                <a:gd name="T26" fmla="*/ 115 w 155"/>
                <a:gd name="T27" fmla="*/ 22 h 175"/>
                <a:gd name="T28" fmla="*/ 141 w 155"/>
                <a:gd name="T29" fmla="*/ 23 h 175"/>
                <a:gd name="T30" fmla="*/ 149 w 155"/>
                <a:gd name="T31" fmla="*/ 34 h 175"/>
                <a:gd name="T32" fmla="*/ 152 w 155"/>
                <a:gd name="T33" fmla="*/ 43 h 175"/>
                <a:gd name="T34" fmla="*/ 148 w 155"/>
                <a:gd name="T35" fmla="*/ 87 h 175"/>
                <a:gd name="T36" fmla="*/ 152 w 155"/>
                <a:gd name="T37" fmla="*/ 158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5" h="175">
                  <a:moveTo>
                    <a:pt x="152" y="158"/>
                  </a:moveTo>
                  <a:cubicBezTo>
                    <a:pt x="140" y="165"/>
                    <a:pt x="132" y="175"/>
                    <a:pt x="118" y="158"/>
                  </a:cubicBezTo>
                  <a:cubicBezTo>
                    <a:pt x="107" y="145"/>
                    <a:pt x="117" y="145"/>
                    <a:pt x="122" y="141"/>
                  </a:cubicBezTo>
                  <a:cubicBezTo>
                    <a:pt x="136" y="130"/>
                    <a:pt x="140" y="110"/>
                    <a:pt x="129" y="109"/>
                  </a:cubicBezTo>
                  <a:cubicBezTo>
                    <a:pt x="116" y="108"/>
                    <a:pt x="109" y="100"/>
                    <a:pt x="99" y="96"/>
                  </a:cubicBezTo>
                  <a:cubicBezTo>
                    <a:pt x="86" y="90"/>
                    <a:pt x="74" y="80"/>
                    <a:pt x="57" y="83"/>
                  </a:cubicBezTo>
                  <a:cubicBezTo>
                    <a:pt x="53" y="84"/>
                    <a:pt x="52" y="77"/>
                    <a:pt x="52" y="72"/>
                  </a:cubicBezTo>
                  <a:cubicBezTo>
                    <a:pt x="51" y="51"/>
                    <a:pt x="44" y="35"/>
                    <a:pt x="21" y="31"/>
                  </a:cubicBezTo>
                  <a:cubicBezTo>
                    <a:pt x="8" y="28"/>
                    <a:pt x="8" y="14"/>
                    <a:pt x="0" y="6"/>
                  </a:cubicBezTo>
                  <a:cubicBezTo>
                    <a:pt x="1" y="3"/>
                    <a:pt x="2" y="1"/>
                    <a:pt x="6" y="0"/>
                  </a:cubicBezTo>
                  <a:cubicBezTo>
                    <a:pt x="25" y="3"/>
                    <a:pt x="44" y="7"/>
                    <a:pt x="59" y="22"/>
                  </a:cubicBezTo>
                  <a:cubicBezTo>
                    <a:pt x="68" y="31"/>
                    <a:pt x="82" y="33"/>
                    <a:pt x="92" y="40"/>
                  </a:cubicBezTo>
                  <a:cubicBezTo>
                    <a:pt x="98" y="44"/>
                    <a:pt x="105" y="41"/>
                    <a:pt x="109" y="35"/>
                  </a:cubicBezTo>
                  <a:cubicBezTo>
                    <a:pt x="111" y="31"/>
                    <a:pt x="112" y="26"/>
                    <a:pt x="115" y="22"/>
                  </a:cubicBezTo>
                  <a:cubicBezTo>
                    <a:pt x="123" y="10"/>
                    <a:pt x="133" y="11"/>
                    <a:pt x="141" y="23"/>
                  </a:cubicBezTo>
                  <a:cubicBezTo>
                    <a:pt x="143" y="27"/>
                    <a:pt x="145" y="31"/>
                    <a:pt x="149" y="34"/>
                  </a:cubicBezTo>
                  <a:cubicBezTo>
                    <a:pt x="152" y="36"/>
                    <a:pt x="155" y="39"/>
                    <a:pt x="152" y="43"/>
                  </a:cubicBezTo>
                  <a:cubicBezTo>
                    <a:pt x="141" y="57"/>
                    <a:pt x="144" y="72"/>
                    <a:pt x="148" y="87"/>
                  </a:cubicBezTo>
                  <a:cubicBezTo>
                    <a:pt x="154" y="110"/>
                    <a:pt x="152" y="134"/>
                    <a:pt x="152" y="158"/>
                  </a:cubicBezTo>
                  <a:close/>
                </a:path>
              </a:pathLst>
            </a:custGeom>
            <a:solidFill>
              <a:srgbClr val="D5B7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 name="Freeform 16">
              <a:extLst>
                <a:ext uri="{FF2B5EF4-FFF2-40B4-BE49-F238E27FC236}">
                  <a16:creationId xmlns:a16="http://schemas.microsoft.com/office/drawing/2014/main" id="{C133B91B-FB4D-448E-AA93-3E9C8DDF3A06}"/>
                </a:ext>
              </a:extLst>
            </p:cNvPr>
            <p:cNvSpPr>
              <a:spLocks/>
            </p:cNvSpPr>
            <p:nvPr/>
          </p:nvSpPr>
          <p:spPr bwMode="auto">
            <a:xfrm>
              <a:off x="2994025" y="2822575"/>
              <a:ext cx="457200" cy="642937"/>
            </a:xfrm>
            <a:custGeom>
              <a:avLst/>
              <a:gdLst>
                <a:gd name="T0" fmla="*/ 118 w 122"/>
                <a:gd name="T1" fmla="*/ 88 h 171"/>
                <a:gd name="T2" fmla="*/ 50 w 122"/>
                <a:gd name="T3" fmla="*/ 156 h 171"/>
                <a:gd name="T4" fmla="*/ 33 w 122"/>
                <a:gd name="T5" fmla="*/ 166 h 171"/>
                <a:gd name="T6" fmla="*/ 7 w 122"/>
                <a:gd name="T7" fmla="*/ 154 h 171"/>
                <a:gd name="T8" fmla="*/ 21 w 122"/>
                <a:gd name="T9" fmla="*/ 66 h 171"/>
                <a:gd name="T10" fmla="*/ 49 w 122"/>
                <a:gd name="T11" fmla="*/ 15 h 171"/>
                <a:gd name="T12" fmla="*/ 61 w 122"/>
                <a:gd name="T13" fmla="*/ 0 h 171"/>
                <a:gd name="T14" fmla="*/ 71 w 122"/>
                <a:gd name="T15" fmla="*/ 16 h 171"/>
                <a:gd name="T16" fmla="*/ 92 w 122"/>
                <a:gd name="T17" fmla="*/ 24 h 171"/>
                <a:gd name="T18" fmla="*/ 114 w 122"/>
                <a:gd name="T19" fmla="*/ 10 h 171"/>
                <a:gd name="T20" fmla="*/ 120 w 122"/>
                <a:gd name="T21" fmla="*/ 15 h 171"/>
                <a:gd name="T22" fmla="*/ 68 w 122"/>
                <a:gd name="T23" fmla="*/ 76 h 171"/>
                <a:gd name="T24" fmla="*/ 48 w 122"/>
                <a:gd name="T25" fmla="*/ 63 h 171"/>
                <a:gd name="T26" fmla="*/ 45 w 122"/>
                <a:gd name="T27" fmla="*/ 98 h 171"/>
                <a:gd name="T28" fmla="*/ 58 w 122"/>
                <a:gd name="T29" fmla="*/ 110 h 171"/>
                <a:gd name="T30" fmla="*/ 103 w 122"/>
                <a:gd name="T31" fmla="*/ 83 h 171"/>
                <a:gd name="T32" fmla="*/ 120 w 122"/>
                <a:gd name="T33" fmla="*/ 77 h 171"/>
                <a:gd name="T34" fmla="*/ 118 w 122"/>
                <a:gd name="T35" fmla="*/ 88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2" h="171">
                  <a:moveTo>
                    <a:pt x="118" y="88"/>
                  </a:moveTo>
                  <a:cubicBezTo>
                    <a:pt x="95" y="111"/>
                    <a:pt x="73" y="133"/>
                    <a:pt x="50" y="156"/>
                  </a:cubicBezTo>
                  <a:cubicBezTo>
                    <a:pt x="44" y="159"/>
                    <a:pt x="39" y="164"/>
                    <a:pt x="33" y="166"/>
                  </a:cubicBezTo>
                  <a:cubicBezTo>
                    <a:pt x="20" y="171"/>
                    <a:pt x="9" y="168"/>
                    <a:pt x="7" y="154"/>
                  </a:cubicBezTo>
                  <a:cubicBezTo>
                    <a:pt x="0" y="123"/>
                    <a:pt x="6" y="92"/>
                    <a:pt x="21" y="66"/>
                  </a:cubicBezTo>
                  <a:cubicBezTo>
                    <a:pt x="31" y="49"/>
                    <a:pt x="41" y="33"/>
                    <a:pt x="49" y="15"/>
                  </a:cubicBezTo>
                  <a:cubicBezTo>
                    <a:pt x="52" y="9"/>
                    <a:pt x="55" y="3"/>
                    <a:pt x="61" y="0"/>
                  </a:cubicBezTo>
                  <a:cubicBezTo>
                    <a:pt x="74" y="0"/>
                    <a:pt x="70" y="10"/>
                    <a:pt x="71" y="16"/>
                  </a:cubicBezTo>
                  <a:cubicBezTo>
                    <a:pt x="74" y="31"/>
                    <a:pt x="80" y="34"/>
                    <a:pt x="92" y="24"/>
                  </a:cubicBezTo>
                  <a:cubicBezTo>
                    <a:pt x="99" y="19"/>
                    <a:pt x="104" y="10"/>
                    <a:pt x="114" y="10"/>
                  </a:cubicBezTo>
                  <a:cubicBezTo>
                    <a:pt x="117" y="11"/>
                    <a:pt x="120" y="12"/>
                    <a:pt x="120" y="15"/>
                  </a:cubicBezTo>
                  <a:cubicBezTo>
                    <a:pt x="122" y="40"/>
                    <a:pt x="93" y="75"/>
                    <a:pt x="68" y="76"/>
                  </a:cubicBezTo>
                  <a:cubicBezTo>
                    <a:pt x="58" y="77"/>
                    <a:pt x="50" y="74"/>
                    <a:pt x="48" y="63"/>
                  </a:cubicBezTo>
                  <a:cubicBezTo>
                    <a:pt x="44" y="74"/>
                    <a:pt x="43" y="86"/>
                    <a:pt x="45" y="98"/>
                  </a:cubicBezTo>
                  <a:cubicBezTo>
                    <a:pt x="43" y="109"/>
                    <a:pt x="43" y="118"/>
                    <a:pt x="58" y="110"/>
                  </a:cubicBezTo>
                  <a:cubicBezTo>
                    <a:pt x="77" y="109"/>
                    <a:pt x="88" y="92"/>
                    <a:pt x="103" y="83"/>
                  </a:cubicBezTo>
                  <a:cubicBezTo>
                    <a:pt x="108" y="80"/>
                    <a:pt x="111" y="72"/>
                    <a:pt x="120" y="77"/>
                  </a:cubicBezTo>
                  <a:cubicBezTo>
                    <a:pt x="120" y="81"/>
                    <a:pt x="121" y="85"/>
                    <a:pt x="118" y="88"/>
                  </a:cubicBezTo>
                  <a:close/>
                </a:path>
              </a:pathLst>
            </a:custGeom>
            <a:solidFill>
              <a:srgbClr val="AEBBB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 name="Freeform 17">
              <a:extLst>
                <a:ext uri="{FF2B5EF4-FFF2-40B4-BE49-F238E27FC236}">
                  <a16:creationId xmlns:a16="http://schemas.microsoft.com/office/drawing/2014/main" id="{BB8C4CE6-B732-4E37-9FEB-46EB2776845F}"/>
                </a:ext>
              </a:extLst>
            </p:cNvPr>
            <p:cNvSpPr>
              <a:spLocks/>
            </p:cNvSpPr>
            <p:nvPr/>
          </p:nvSpPr>
          <p:spPr bwMode="auto">
            <a:xfrm>
              <a:off x="4019550" y="4524375"/>
              <a:ext cx="833438" cy="658812"/>
            </a:xfrm>
            <a:custGeom>
              <a:avLst/>
              <a:gdLst>
                <a:gd name="T0" fmla="*/ 209 w 222"/>
                <a:gd name="T1" fmla="*/ 175 h 175"/>
                <a:gd name="T2" fmla="*/ 121 w 222"/>
                <a:gd name="T3" fmla="*/ 103 h 175"/>
                <a:gd name="T4" fmla="*/ 53 w 222"/>
                <a:gd name="T5" fmla="*/ 59 h 175"/>
                <a:gd name="T6" fmla="*/ 45 w 222"/>
                <a:gd name="T7" fmla="*/ 56 h 175"/>
                <a:gd name="T8" fmla="*/ 31 w 222"/>
                <a:gd name="T9" fmla="*/ 45 h 175"/>
                <a:gd name="T10" fmla="*/ 24 w 222"/>
                <a:gd name="T11" fmla="*/ 38 h 175"/>
                <a:gd name="T12" fmla="*/ 26 w 222"/>
                <a:gd name="T13" fmla="*/ 0 h 175"/>
                <a:gd name="T14" fmla="*/ 64 w 222"/>
                <a:gd name="T15" fmla="*/ 23 h 175"/>
                <a:gd name="T16" fmla="*/ 110 w 222"/>
                <a:gd name="T17" fmla="*/ 43 h 175"/>
                <a:gd name="T18" fmla="*/ 130 w 222"/>
                <a:gd name="T19" fmla="*/ 57 h 175"/>
                <a:gd name="T20" fmla="*/ 135 w 222"/>
                <a:gd name="T21" fmla="*/ 80 h 175"/>
                <a:gd name="T22" fmla="*/ 162 w 222"/>
                <a:gd name="T23" fmla="*/ 75 h 175"/>
                <a:gd name="T24" fmla="*/ 173 w 222"/>
                <a:gd name="T25" fmla="*/ 68 h 175"/>
                <a:gd name="T26" fmla="*/ 206 w 222"/>
                <a:gd name="T27" fmla="*/ 90 h 175"/>
                <a:gd name="T28" fmla="*/ 187 w 222"/>
                <a:gd name="T29" fmla="*/ 97 h 175"/>
                <a:gd name="T30" fmla="*/ 173 w 222"/>
                <a:gd name="T31" fmla="*/ 100 h 175"/>
                <a:gd name="T32" fmla="*/ 177 w 222"/>
                <a:gd name="T33" fmla="*/ 112 h 175"/>
                <a:gd name="T34" fmla="*/ 194 w 222"/>
                <a:gd name="T35" fmla="*/ 117 h 175"/>
                <a:gd name="T36" fmla="*/ 218 w 222"/>
                <a:gd name="T37" fmla="*/ 126 h 175"/>
                <a:gd name="T38" fmla="*/ 218 w 222"/>
                <a:gd name="T39" fmla="*/ 162 h 175"/>
                <a:gd name="T40" fmla="*/ 209 w 222"/>
                <a:gd name="T41" fmla="*/ 175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22" h="175">
                  <a:moveTo>
                    <a:pt x="209" y="175"/>
                  </a:moveTo>
                  <a:cubicBezTo>
                    <a:pt x="186" y="143"/>
                    <a:pt x="150" y="127"/>
                    <a:pt x="121" y="103"/>
                  </a:cubicBezTo>
                  <a:cubicBezTo>
                    <a:pt x="99" y="88"/>
                    <a:pt x="75" y="74"/>
                    <a:pt x="53" y="59"/>
                  </a:cubicBezTo>
                  <a:cubicBezTo>
                    <a:pt x="50" y="58"/>
                    <a:pt x="48" y="57"/>
                    <a:pt x="45" y="56"/>
                  </a:cubicBezTo>
                  <a:cubicBezTo>
                    <a:pt x="36" y="58"/>
                    <a:pt x="34" y="51"/>
                    <a:pt x="31" y="45"/>
                  </a:cubicBezTo>
                  <a:cubicBezTo>
                    <a:pt x="29" y="43"/>
                    <a:pt x="27" y="40"/>
                    <a:pt x="24" y="38"/>
                  </a:cubicBezTo>
                  <a:cubicBezTo>
                    <a:pt x="0" y="22"/>
                    <a:pt x="1" y="14"/>
                    <a:pt x="26" y="0"/>
                  </a:cubicBezTo>
                  <a:cubicBezTo>
                    <a:pt x="42" y="2"/>
                    <a:pt x="50" y="19"/>
                    <a:pt x="64" y="23"/>
                  </a:cubicBezTo>
                  <a:cubicBezTo>
                    <a:pt x="79" y="30"/>
                    <a:pt x="94" y="37"/>
                    <a:pt x="110" y="43"/>
                  </a:cubicBezTo>
                  <a:cubicBezTo>
                    <a:pt x="118" y="46"/>
                    <a:pt x="127" y="48"/>
                    <a:pt x="130" y="57"/>
                  </a:cubicBezTo>
                  <a:cubicBezTo>
                    <a:pt x="129" y="66"/>
                    <a:pt x="126" y="76"/>
                    <a:pt x="135" y="80"/>
                  </a:cubicBezTo>
                  <a:cubicBezTo>
                    <a:pt x="144" y="86"/>
                    <a:pt x="154" y="84"/>
                    <a:pt x="162" y="75"/>
                  </a:cubicBezTo>
                  <a:cubicBezTo>
                    <a:pt x="165" y="72"/>
                    <a:pt x="169" y="69"/>
                    <a:pt x="173" y="68"/>
                  </a:cubicBezTo>
                  <a:cubicBezTo>
                    <a:pt x="189" y="69"/>
                    <a:pt x="199" y="78"/>
                    <a:pt x="206" y="90"/>
                  </a:cubicBezTo>
                  <a:cubicBezTo>
                    <a:pt x="203" y="102"/>
                    <a:pt x="194" y="98"/>
                    <a:pt x="187" y="97"/>
                  </a:cubicBezTo>
                  <a:cubicBezTo>
                    <a:pt x="182" y="96"/>
                    <a:pt x="176" y="95"/>
                    <a:pt x="173" y="100"/>
                  </a:cubicBezTo>
                  <a:cubicBezTo>
                    <a:pt x="170" y="106"/>
                    <a:pt x="173" y="109"/>
                    <a:pt x="177" y="112"/>
                  </a:cubicBezTo>
                  <a:cubicBezTo>
                    <a:pt x="181" y="117"/>
                    <a:pt x="186" y="123"/>
                    <a:pt x="194" y="117"/>
                  </a:cubicBezTo>
                  <a:cubicBezTo>
                    <a:pt x="207" y="107"/>
                    <a:pt x="215" y="108"/>
                    <a:pt x="218" y="126"/>
                  </a:cubicBezTo>
                  <a:cubicBezTo>
                    <a:pt x="222" y="138"/>
                    <a:pt x="214" y="150"/>
                    <a:pt x="218" y="162"/>
                  </a:cubicBezTo>
                  <a:cubicBezTo>
                    <a:pt x="217" y="167"/>
                    <a:pt x="218" y="174"/>
                    <a:pt x="209" y="175"/>
                  </a:cubicBezTo>
                  <a:close/>
                </a:path>
              </a:pathLst>
            </a:custGeom>
            <a:solidFill>
              <a:srgbClr val="7870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 name="Freeform 18">
              <a:extLst>
                <a:ext uri="{FF2B5EF4-FFF2-40B4-BE49-F238E27FC236}">
                  <a16:creationId xmlns:a16="http://schemas.microsoft.com/office/drawing/2014/main" id="{436110E8-DBE7-4163-AEEC-95D443AAA958}"/>
                </a:ext>
              </a:extLst>
            </p:cNvPr>
            <p:cNvSpPr>
              <a:spLocks/>
            </p:cNvSpPr>
            <p:nvPr/>
          </p:nvSpPr>
          <p:spPr bwMode="auto">
            <a:xfrm>
              <a:off x="3095625" y="3998913"/>
              <a:ext cx="731838" cy="484187"/>
            </a:xfrm>
            <a:custGeom>
              <a:avLst/>
              <a:gdLst>
                <a:gd name="T0" fmla="*/ 22 w 195"/>
                <a:gd name="T1" fmla="*/ 6 h 129"/>
                <a:gd name="T2" fmla="*/ 47 w 195"/>
                <a:gd name="T3" fmla="*/ 11 h 129"/>
                <a:gd name="T4" fmla="*/ 79 w 195"/>
                <a:gd name="T5" fmla="*/ 28 h 129"/>
                <a:gd name="T6" fmla="*/ 124 w 195"/>
                <a:gd name="T7" fmla="*/ 59 h 129"/>
                <a:gd name="T8" fmla="*/ 143 w 195"/>
                <a:gd name="T9" fmla="*/ 67 h 129"/>
                <a:gd name="T10" fmla="*/ 181 w 195"/>
                <a:gd name="T11" fmla="*/ 90 h 129"/>
                <a:gd name="T12" fmla="*/ 189 w 195"/>
                <a:gd name="T13" fmla="*/ 118 h 129"/>
                <a:gd name="T14" fmla="*/ 163 w 195"/>
                <a:gd name="T15" fmla="*/ 123 h 129"/>
                <a:gd name="T16" fmla="*/ 6 w 195"/>
                <a:gd name="T17" fmla="*/ 48 h 129"/>
                <a:gd name="T18" fmla="*/ 22 w 195"/>
                <a:gd name="T19" fmla="*/ 6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5" h="129">
                  <a:moveTo>
                    <a:pt x="22" y="6"/>
                  </a:moveTo>
                  <a:cubicBezTo>
                    <a:pt x="32" y="0"/>
                    <a:pt x="37" y="17"/>
                    <a:pt x="47" y="11"/>
                  </a:cubicBezTo>
                  <a:cubicBezTo>
                    <a:pt x="61" y="9"/>
                    <a:pt x="70" y="19"/>
                    <a:pt x="79" y="28"/>
                  </a:cubicBezTo>
                  <a:cubicBezTo>
                    <a:pt x="92" y="41"/>
                    <a:pt x="108" y="51"/>
                    <a:pt x="124" y="59"/>
                  </a:cubicBezTo>
                  <a:cubicBezTo>
                    <a:pt x="130" y="63"/>
                    <a:pt x="137" y="65"/>
                    <a:pt x="143" y="67"/>
                  </a:cubicBezTo>
                  <a:cubicBezTo>
                    <a:pt x="156" y="74"/>
                    <a:pt x="170" y="80"/>
                    <a:pt x="181" y="90"/>
                  </a:cubicBezTo>
                  <a:cubicBezTo>
                    <a:pt x="189" y="98"/>
                    <a:pt x="195" y="107"/>
                    <a:pt x="189" y="118"/>
                  </a:cubicBezTo>
                  <a:cubicBezTo>
                    <a:pt x="183" y="129"/>
                    <a:pt x="173" y="126"/>
                    <a:pt x="163" y="123"/>
                  </a:cubicBezTo>
                  <a:cubicBezTo>
                    <a:pt x="113" y="92"/>
                    <a:pt x="60" y="71"/>
                    <a:pt x="6" y="48"/>
                  </a:cubicBezTo>
                  <a:cubicBezTo>
                    <a:pt x="0" y="27"/>
                    <a:pt x="5" y="14"/>
                    <a:pt x="22" y="6"/>
                  </a:cubicBezTo>
                  <a:close/>
                </a:path>
              </a:pathLst>
            </a:custGeom>
            <a:solidFill>
              <a:srgbClr val="8077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 name="Freeform 19">
              <a:extLst>
                <a:ext uri="{FF2B5EF4-FFF2-40B4-BE49-F238E27FC236}">
                  <a16:creationId xmlns:a16="http://schemas.microsoft.com/office/drawing/2014/main" id="{46E0FDC6-ECAD-4522-871B-D3E2929E72C0}"/>
                </a:ext>
              </a:extLst>
            </p:cNvPr>
            <p:cNvSpPr>
              <a:spLocks/>
            </p:cNvSpPr>
            <p:nvPr/>
          </p:nvSpPr>
          <p:spPr bwMode="auto">
            <a:xfrm>
              <a:off x="4770438" y="4675188"/>
              <a:ext cx="503238" cy="492125"/>
            </a:xfrm>
            <a:custGeom>
              <a:avLst/>
              <a:gdLst>
                <a:gd name="T0" fmla="*/ 14 w 134"/>
                <a:gd name="T1" fmla="*/ 119 h 131"/>
                <a:gd name="T2" fmla="*/ 13 w 134"/>
                <a:gd name="T3" fmla="*/ 87 h 131"/>
                <a:gd name="T4" fmla="*/ 11 w 134"/>
                <a:gd name="T5" fmla="*/ 55 h 131"/>
                <a:gd name="T6" fmla="*/ 3 w 134"/>
                <a:gd name="T7" fmla="*/ 14 h 131"/>
                <a:gd name="T8" fmla="*/ 21 w 134"/>
                <a:gd name="T9" fmla="*/ 3 h 131"/>
                <a:gd name="T10" fmla="*/ 107 w 134"/>
                <a:gd name="T11" fmla="*/ 40 h 131"/>
                <a:gd name="T12" fmla="*/ 134 w 134"/>
                <a:gd name="T13" fmla="*/ 59 h 131"/>
                <a:gd name="T14" fmla="*/ 110 w 134"/>
                <a:gd name="T15" fmla="*/ 62 h 131"/>
                <a:gd name="T16" fmla="*/ 109 w 134"/>
                <a:gd name="T17" fmla="*/ 62 h 131"/>
                <a:gd name="T18" fmla="*/ 118 w 134"/>
                <a:gd name="T19" fmla="*/ 84 h 131"/>
                <a:gd name="T20" fmla="*/ 75 w 134"/>
                <a:gd name="T21" fmla="*/ 76 h 131"/>
                <a:gd name="T22" fmla="*/ 51 w 134"/>
                <a:gd name="T23" fmla="*/ 74 h 131"/>
                <a:gd name="T24" fmla="*/ 61 w 134"/>
                <a:gd name="T25" fmla="*/ 103 h 131"/>
                <a:gd name="T26" fmla="*/ 73 w 134"/>
                <a:gd name="T27" fmla="*/ 110 h 131"/>
                <a:gd name="T28" fmla="*/ 24 w 134"/>
                <a:gd name="T29" fmla="*/ 131 h 131"/>
                <a:gd name="T30" fmla="*/ 14 w 134"/>
                <a:gd name="T31" fmla="*/ 119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34" h="131">
                  <a:moveTo>
                    <a:pt x="14" y="119"/>
                  </a:moveTo>
                  <a:cubicBezTo>
                    <a:pt x="8" y="108"/>
                    <a:pt x="18" y="98"/>
                    <a:pt x="13" y="87"/>
                  </a:cubicBezTo>
                  <a:cubicBezTo>
                    <a:pt x="21" y="76"/>
                    <a:pt x="13" y="66"/>
                    <a:pt x="11" y="55"/>
                  </a:cubicBezTo>
                  <a:cubicBezTo>
                    <a:pt x="13" y="40"/>
                    <a:pt x="0" y="29"/>
                    <a:pt x="3" y="14"/>
                  </a:cubicBezTo>
                  <a:cubicBezTo>
                    <a:pt x="6" y="6"/>
                    <a:pt x="11" y="0"/>
                    <a:pt x="21" y="3"/>
                  </a:cubicBezTo>
                  <a:cubicBezTo>
                    <a:pt x="46" y="24"/>
                    <a:pt x="79" y="26"/>
                    <a:pt x="107" y="40"/>
                  </a:cubicBezTo>
                  <a:cubicBezTo>
                    <a:pt x="117" y="45"/>
                    <a:pt x="127" y="49"/>
                    <a:pt x="134" y="59"/>
                  </a:cubicBezTo>
                  <a:cubicBezTo>
                    <a:pt x="128" y="74"/>
                    <a:pt x="118" y="62"/>
                    <a:pt x="110" y="62"/>
                  </a:cubicBezTo>
                  <a:cubicBezTo>
                    <a:pt x="108" y="61"/>
                    <a:pt x="109" y="65"/>
                    <a:pt x="109" y="62"/>
                  </a:cubicBezTo>
                  <a:cubicBezTo>
                    <a:pt x="121" y="66"/>
                    <a:pt x="122" y="74"/>
                    <a:pt x="118" y="84"/>
                  </a:cubicBezTo>
                  <a:cubicBezTo>
                    <a:pt x="102" y="91"/>
                    <a:pt x="89" y="82"/>
                    <a:pt x="75" y="76"/>
                  </a:cubicBezTo>
                  <a:cubicBezTo>
                    <a:pt x="67" y="73"/>
                    <a:pt x="60" y="68"/>
                    <a:pt x="51" y="74"/>
                  </a:cubicBezTo>
                  <a:cubicBezTo>
                    <a:pt x="35" y="86"/>
                    <a:pt x="37" y="92"/>
                    <a:pt x="61" y="103"/>
                  </a:cubicBezTo>
                  <a:cubicBezTo>
                    <a:pt x="65" y="105"/>
                    <a:pt x="69" y="108"/>
                    <a:pt x="73" y="110"/>
                  </a:cubicBezTo>
                  <a:cubicBezTo>
                    <a:pt x="58" y="121"/>
                    <a:pt x="41" y="126"/>
                    <a:pt x="24" y="131"/>
                  </a:cubicBezTo>
                  <a:cubicBezTo>
                    <a:pt x="16" y="131"/>
                    <a:pt x="17" y="123"/>
                    <a:pt x="14" y="119"/>
                  </a:cubicBezTo>
                  <a:close/>
                </a:path>
              </a:pathLst>
            </a:custGeom>
            <a:solidFill>
              <a:srgbClr val="ABA99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 name="Freeform 20">
              <a:extLst>
                <a:ext uri="{FF2B5EF4-FFF2-40B4-BE49-F238E27FC236}">
                  <a16:creationId xmlns:a16="http://schemas.microsoft.com/office/drawing/2014/main" id="{28F815E3-D7BA-4EDE-9DA5-33E284056FAD}"/>
                </a:ext>
              </a:extLst>
            </p:cNvPr>
            <p:cNvSpPr>
              <a:spLocks/>
            </p:cNvSpPr>
            <p:nvPr/>
          </p:nvSpPr>
          <p:spPr bwMode="auto">
            <a:xfrm>
              <a:off x="2001838" y="3259138"/>
              <a:ext cx="657225" cy="514350"/>
            </a:xfrm>
            <a:custGeom>
              <a:avLst/>
              <a:gdLst>
                <a:gd name="T0" fmla="*/ 153 w 175"/>
                <a:gd name="T1" fmla="*/ 112 h 137"/>
                <a:gd name="T2" fmla="*/ 122 w 175"/>
                <a:gd name="T3" fmla="*/ 116 h 137"/>
                <a:gd name="T4" fmla="*/ 74 w 175"/>
                <a:gd name="T5" fmla="*/ 87 h 137"/>
                <a:gd name="T6" fmla="*/ 50 w 175"/>
                <a:gd name="T7" fmla="*/ 52 h 137"/>
                <a:gd name="T8" fmla="*/ 9 w 175"/>
                <a:gd name="T9" fmla="*/ 17 h 137"/>
                <a:gd name="T10" fmla="*/ 18 w 175"/>
                <a:gd name="T11" fmla="*/ 0 h 137"/>
                <a:gd name="T12" fmla="*/ 127 w 175"/>
                <a:gd name="T13" fmla="*/ 58 h 137"/>
                <a:gd name="T14" fmla="*/ 163 w 175"/>
                <a:gd name="T15" fmla="*/ 87 h 137"/>
                <a:gd name="T16" fmla="*/ 158 w 175"/>
                <a:gd name="T17" fmla="*/ 108 h 137"/>
                <a:gd name="T18" fmla="*/ 153 w 175"/>
                <a:gd name="T19" fmla="*/ 112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5" h="137">
                  <a:moveTo>
                    <a:pt x="153" y="112"/>
                  </a:moveTo>
                  <a:cubicBezTo>
                    <a:pt x="142" y="113"/>
                    <a:pt x="135" y="137"/>
                    <a:pt x="122" y="116"/>
                  </a:cubicBezTo>
                  <a:cubicBezTo>
                    <a:pt x="106" y="107"/>
                    <a:pt x="95" y="88"/>
                    <a:pt x="74" y="87"/>
                  </a:cubicBezTo>
                  <a:cubicBezTo>
                    <a:pt x="62" y="78"/>
                    <a:pt x="46" y="72"/>
                    <a:pt x="50" y="52"/>
                  </a:cubicBezTo>
                  <a:cubicBezTo>
                    <a:pt x="41" y="34"/>
                    <a:pt x="22" y="30"/>
                    <a:pt x="9" y="17"/>
                  </a:cubicBezTo>
                  <a:cubicBezTo>
                    <a:pt x="0" y="5"/>
                    <a:pt x="9" y="3"/>
                    <a:pt x="18" y="0"/>
                  </a:cubicBezTo>
                  <a:cubicBezTo>
                    <a:pt x="56" y="16"/>
                    <a:pt x="89" y="41"/>
                    <a:pt x="127" y="58"/>
                  </a:cubicBezTo>
                  <a:cubicBezTo>
                    <a:pt x="141" y="64"/>
                    <a:pt x="151" y="77"/>
                    <a:pt x="163" y="87"/>
                  </a:cubicBezTo>
                  <a:cubicBezTo>
                    <a:pt x="175" y="98"/>
                    <a:pt x="160" y="101"/>
                    <a:pt x="158" y="108"/>
                  </a:cubicBezTo>
                  <a:cubicBezTo>
                    <a:pt x="157" y="111"/>
                    <a:pt x="155" y="111"/>
                    <a:pt x="153" y="112"/>
                  </a:cubicBezTo>
                  <a:close/>
                </a:path>
              </a:pathLst>
            </a:custGeom>
            <a:solidFill>
              <a:srgbClr val="B1A5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 name="Freeform 21">
              <a:extLst>
                <a:ext uri="{FF2B5EF4-FFF2-40B4-BE49-F238E27FC236}">
                  <a16:creationId xmlns:a16="http://schemas.microsoft.com/office/drawing/2014/main" id="{F858216E-5EE6-4507-BD0F-EDB8DA2BF3A1}"/>
                </a:ext>
              </a:extLst>
            </p:cNvPr>
            <p:cNvSpPr>
              <a:spLocks/>
            </p:cNvSpPr>
            <p:nvPr/>
          </p:nvSpPr>
          <p:spPr bwMode="auto">
            <a:xfrm>
              <a:off x="6408738" y="5641975"/>
              <a:ext cx="1577975" cy="319087"/>
            </a:xfrm>
            <a:custGeom>
              <a:avLst/>
              <a:gdLst>
                <a:gd name="T0" fmla="*/ 33 w 420"/>
                <a:gd name="T1" fmla="*/ 2 h 85"/>
                <a:gd name="T2" fmla="*/ 90 w 420"/>
                <a:gd name="T3" fmla="*/ 10 h 85"/>
                <a:gd name="T4" fmla="*/ 211 w 420"/>
                <a:gd name="T5" fmla="*/ 1 h 85"/>
                <a:gd name="T6" fmla="*/ 260 w 420"/>
                <a:gd name="T7" fmla="*/ 6 h 85"/>
                <a:gd name="T8" fmla="*/ 269 w 420"/>
                <a:gd name="T9" fmla="*/ 13 h 85"/>
                <a:gd name="T10" fmla="*/ 298 w 420"/>
                <a:gd name="T11" fmla="*/ 36 h 85"/>
                <a:gd name="T12" fmla="*/ 415 w 420"/>
                <a:gd name="T13" fmla="*/ 80 h 85"/>
                <a:gd name="T14" fmla="*/ 420 w 420"/>
                <a:gd name="T15" fmla="*/ 85 h 85"/>
                <a:gd name="T16" fmla="*/ 371 w 420"/>
                <a:gd name="T17" fmla="*/ 73 h 85"/>
                <a:gd name="T18" fmla="*/ 211 w 420"/>
                <a:gd name="T19" fmla="*/ 17 h 85"/>
                <a:gd name="T20" fmla="*/ 122 w 420"/>
                <a:gd name="T21" fmla="*/ 19 h 85"/>
                <a:gd name="T22" fmla="*/ 37 w 420"/>
                <a:gd name="T23" fmla="*/ 38 h 85"/>
                <a:gd name="T24" fmla="*/ 36 w 420"/>
                <a:gd name="T25" fmla="*/ 50 h 85"/>
                <a:gd name="T26" fmla="*/ 17 w 420"/>
                <a:gd name="T27" fmla="*/ 50 h 85"/>
                <a:gd name="T28" fmla="*/ 0 w 420"/>
                <a:gd name="T29" fmla="*/ 38 h 85"/>
                <a:gd name="T30" fmla="*/ 27 w 420"/>
                <a:gd name="T31" fmla="*/ 27 h 85"/>
                <a:gd name="T32" fmla="*/ 33 w 420"/>
                <a:gd name="T33" fmla="*/ 2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0" h="85">
                  <a:moveTo>
                    <a:pt x="33" y="2"/>
                  </a:moveTo>
                  <a:cubicBezTo>
                    <a:pt x="52" y="1"/>
                    <a:pt x="70" y="12"/>
                    <a:pt x="90" y="10"/>
                  </a:cubicBezTo>
                  <a:cubicBezTo>
                    <a:pt x="130" y="5"/>
                    <a:pt x="170" y="0"/>
                    <a:pt x="211" y="1"/>
                  </a:cubicBezTo>
                  <a:cubicBezTo>
                    <a:pt x="228" y="2"/>
                    <a:pt x="244" y="7"/>
                    <a:pt x="260" y="6"/>
                  </a:cubicBezTo>
                  <a:cubicBezTo>
                    <a:pt x="265" y="6"/>
                    <a:pt x="268" y="8"/>
                    <a:pt x="269" y="13"/>
                  </a:cubicBezTo>
                  <a:cubicBezTo>
                    <a:pt x="271" y="30"/>
                    <a:pt x="285" y="33"/>
                    <a:pt x="298" y="36"/>
                  </a:cubicBezTo>
                  <a:cubicBezTo>
                    <a:pt x="339" y="44"/>
                    <a:pt x="374" y="71"/>
                    <a:pt x="415" y="80"/>
                  </a:cubicBezTo>
                  <a:cubicBezTo>
                    <a:pt x="416" y="80"/>
                    <a:pt x="417" y="82"/>
                    <a:pt x="420" y="85"/>
                  </a:cubicBezTo>
                  <a:cubicBezTo>
                    <a:pt x="401" y="84"/>
                    <a:pt x="386" y="79"/>
                    <a:pt x="371" y="73"/>
                  </a:cubicBezTo>
                  <a:cubicBezTo>
                    <a:pt x="318" y="51"/>
                    <a:pt x="265" y="32"/>
                    <a:pt x="211" y="17"/>
                  </a:cubicBezTo>
                  <a:cubicBezTo>
                    <a:pt x="182" y="9"/>
                    <a:pt x="151" y="12"/>
                    <a:pt x="122" y="19"/>
                  </a:cubicBezTo>
                  <a:cubicBezTo>
                    <a:pt x="94" y="26"/>
                    <a:pt x="64" y="26"/>
                    <a:pt x="37" y="38"/>
                  </a:cubicBezTo>
                  <a:cubicBezTo>
                    <a:pt x="43" y="42"/>
                    <a:pt x="43" y="46"/>
                    <a:pt x="36" y="50"/>
                  </a:cubicBezTo>
                  <a:cubicBezTo>
                    <a:pt x="30" y="53"/>
                    <a:pt x="23" y="52"/>
                    <a:pt x="17" y="50"/>
                  </a:cubicBezTo>
                  <a:cubicBezTo>
                    <a:pt x="11" y="47"/>
                    <a:pt x="4" y="45"/>
                    <a:pt x="0" y="38"/>
                  </a:cubicBezTo>
                  <a:cubicBezTo>
                    <a:pt x="6" y="27"/>
                    <a:pt x="20" y="40"/>
                    <a:pt x="27" y="27"/>
                  </a:cubicBezTo>
                  <a:cubicBezTo>
                    <a:pt x="32" y="19"/>
                    <a:pt x="35" y="12"/>
                    <a:pt x="33" y="2"/>
                  </a:cubicBezTo>
                  <a:close/>
                </a:path>
              </a:pathLst>
            </a:custGeom>
            <a:solidFill>
              <a:srgbClr val="C9B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 name="Freeform 22">
              <a:extLst>
                <a:ext uri="{FF2B5EF4-FFF2-40B4-BE49-F238E27FC236}">
                  <a16:creationId xmlns:a16="http://schemas.microsoft.com/office/drawing/2014/main" id="{B7E0E4F1-CA61-4FDC-AFFD-75B27F7B7BCB}"/>
                </a:ext>
              </a:extLst>
            </p:cNvPr>
            <p:cNvSpPr>
              <a:spLocks/>
            </p:cNvSpPr>
            <p:nvPr/>
          </p:nvSpPr>
          <p:spPr bwMode="auto">
            <a:xfrm>
              <a:off x="5089525" y="1341438"/>
              <a:ext cx="500063" cy="692150"/>
            </a:xfrm>
            <a:custGeom>
              <a:avLst/>
              <a:gdLst>
                <a:gd name="T0" fmla="*/ 44 w 133"/>
                <a:gd name="T1" fmla="*/ 146 h 184"/>
                <a:gd name="T2" fmla="*/ 49 w 133"/>
                <a:gd name="T3" fmla="*/ 121 h 184"/>
                <a:gd name="T4" fmla="*/ 52 w 133"/>
                <a:gd name="T5" fmla="*/ 91 h 184"/>
                <a:gd name="T6" fmla="*/ 73 w 133"/>
                <a:gd name="T7" fmla="*/ 57 h 184"/>
                <a:gd name="T8" fmla="*/ 51 w 133"/>
                <a:gd name="T9" fmla="*/ 18 h 184"/>
                <a:gd name="T10" fmla="*/ 14 w 133"/>
                <a:gd name="T11" fmla="*/ 14 h 184"/>
                <a:gd name="T12" fmla="*/ 0 w 133"/>
                <a:gd name="T13" fmla="*/ 2 h 184"/>
                <a:gd name="T14" fmla="*/ 8 w 133"/>
                <a:gd name="T15" fmla="*/ 3 h 184"/>
                <a:gd name="T16" fmla="*/ 49 w 133"/>
                <a:gd name="T17" fmla="*/ 5 h 184"/>
                <a:gd name="T18" fmla="*/ 133 w 133"/>
                <a:gd name="T19" fmla="*/ 34 h 184"/>
                <a:gd name="T20" fmla="*/ 93 w 133"/>
                <a:gd name="T21" fmla="*/ 84 h 184"/>
                <a:gd name="T22" fmla="*/ 67 w 133"/>
                <a:gd name="T23" fmla="*/ 143 h 184"/>
                <a:gd name="T24" fmla="*/ 72 w 133"/>
                <a:gd name="T25" fmla="*/ 177 h 184"/>
                <a:gd name="T26" fmla="*/ 69 w 133"/>
                <a:gd name="T27" fmla="*/ 182 h 184"/>
                <a:gd name="T28" fmla="*/ 64 w 133"/>
                <a:gd name="T29" fmla="*/ 184 h 184"/>
                <a:gd name="T30" fmla="*/ 40 w 133"/>
                <a:gd name="T31" fmla="*/ 150 h 184"/>
                <a:gd name="T32" fmla="*/ 44 w 133"/>
                <a:gd name="T33" fmla="*/ 146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33" h="184">
                  <a:moveTo>
                    <a:pt x="44" y="146"/>
                  </a:moveTo>
                  <a:cubicBezTo>
                    <a:pt x="54" y="139"/>
                    <a:pt x="54" y="130"/>
                    <a:pt x="49" y="121"/>
                  </a:cubicBezTo>
                  <a:cubicBezTo>
                    <a:pt x="41" y="110"/>
                    <a:pt x="44" y="101"/>
                    <a:pt x="52" y="91"/>
                  </a:cubicBezTo>
                  <a:cubicBezTo>
                    <a:pt x="60" y="80"/>
                    <a:pt x="66" y="68"/>
                    <a:pt x="73" y="57"/>
                  </a:cubicBezTo>
                  <a:cubicBezTo>
                    <a:pt x="83" y="43"/>
                    <a:pt x="69" y="20"/>
                    <a:pt x="51" y="18"/>
                  </a:cubicBezTo>
                  <a:cubicBezTo>
                    <a:pt x="39" y="17"/>
                    <a:pt x="27" y="15"/>
                    <a:pt x="14" y="14"/>
                  </a:cubicBezTo>
                  <a:cubicBezTo>
                    <a:pt x="6" y="14"/>
                    <a:pt x="3" y="8"/>
                    <a:pt x="0" y="2"/>
                  </a:cubicBezTo>
                  <a:cubicBezTo>
                    <a:pt x="3" y="2"/>
                    <a:pt x="5" y="2"/>
                    <a:pt x="8" y="3"/>
                  </a:cubicBezTo>
                  <a:cubicBezTo>
                    <a:pt x="21" y="11"/>
                    <a:pt x="35" y="0"/>
                    <a:pt x="49" y="5"/>
                  </a:cubicBezTo>
                  <a:cubicBezTo>
                    <a:pt x="81" y="3"/>
                    <a:pt x="109" y="13"/>
                    <a:pt x="133" y="34"/>
                  </a:cubicBezTo>
                  <a:cubicBezTo>
                    <a:pt x="121" y="51"/>
                    <a:pt x="110" y="69"/>
                    <a:pt x="93" y="84"/>
                  </a:cubicBezTo>
                  <a:cubicBezTo>
                    <a:pt x="76" y="98"/>
                    <a:pt x="69" y="121"/>
                    <a:pt x="67" y="143"/>
                  </a:cubicBezTo>
                  <a:cubicBezTo>
                    <a:pt x="67" y="153"/>
                    <a:pt x="78" y="164"/>
                    <a:pt x="72" y="177"/>
                  </a:cubicBezTo>
                  <a:cubicBezTo>
                    <a:pt x="72" y="179"/>
                    <a:pt x="71" y="181"/>
                    <a:pt x="69" y="182"/>
                  </a:cubicBezTo>
                  <a:cubicBezTo>
                    <a:pt x="68" y="183"/>
                    <a:pt x="66" y="184"/>
                    <a:pt x="64" y="184"/>
                  </a:cubicBezTo>
                  <a:cubicBezTo>
                    <a:pt x="62" y="182"/>
                    <a:pt x="42" y="154"/>
                    <a:pt x="40" y="150"/>
                  </a:cubicBezTo>
                  <a:cubicBezTo>
                    <a:pt x="41" y="149"/>
                    <a:pt x="43" y="147"/>
                    <a:pt x="44" y="146"/>
                  </a:cubicBezTo>
                  <a:close/>
                </a:path>
              </a:pathLst>
            </a:custGeom>
            <a:solidFill>
              <a:srgbClr val="A9A79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 name="Freeform 23">
              <a:extLst>
                <a:ext uri="{FF2B5EF4-FFF2-40B4-BE49-F238E27FC236}">
                  <a16:creationId xmlns:a16="http://schemas.microsoft.com/office/drawing/2014/main" id="{0DA29E26-A06F-4D05-875E-E876AB07C98B}"/>
                </a:ext>
              </a:extLst>
            </p:cNvPr>
            <p:cNvSpPr>
              <a:spLocks/>
            </p:cNvSpPr>
            <p:nvPr/>
          </p:nvSpPr>
          <p:spPr bwMode="auto">
            <a:xfrm>
              <a:off x="5345113" y="1604963"/>
              <a:ext cx="555625" cy="484187"/>
            </a:xfrm>
            <a:custGeom>
              <a:avLst/>
              <a:gdLst>
                <a:gd name="T0" fmla="*/ 107 w 148"/>
                <a:gd name="T1" fmla="*/ 0 h 129"/>
                <a:gd name="T2" fmla="*/ 148 w 148"/>
                <a:gd name="T3" fmla="*/ 52 h 129"/>
                <a:gd name="T4" fmla="*/ 122 w 148"/>
                <a:gd name="T5" fmla="*/ 129 h 129"/>
                <a:gd name="T6" fmla="*/ 115 w 148"/>
                <a:gd name="T7" fmla="*/ 118 h 129"/>
                <a:gd name="T8" fmla="*/ 120 w 148"/>
                <a:gd name="T9" fmla="*/ 74 h 129"/>
                <a:gd name="T10" fmla="*/ 119 w 148"/>
                <a:gd name="T11" fmla="*/ 57 h 129"/>
                <a:gd name="T12" fmla="*/ 105 w 148"/>
                <a:gd name="T13" fmla="*/ 65 h 129"/>
                <a:gd name="T14" fmla="*/ 101 w 148"/>
                <a:gd name="T15" fmla="*/ 66 h 129"/>
                <a:gd name="T16" fmla="*/ 85 w 148"/>
                <a:gd name="T17" fmla="*/ 66 h 129"/>
                <a:gd name="T18" fmla="*/ 32 w 148"/>
                <a:gd name="T19" fmla="*/ 79 h 129"/>
                <a:gd name="T20" fmla="*/ 16 w 148"/>
                <a:gd name="T21" fmla="*/ 83 h 129"/>
                <a:gd name="T22" fmla="*/ 20 w 148"/>
                <a:gd name="T23" fmla="*/ 52 h 129"/>
                <a:gd name="T24" fmla="*/ 53 w 148"/>
                <a:gd name="T25" fmla="*/ 38 h 129"/>
                <a:gd name="T26" fmla="*/ 72 w 148"/>
                <a:gd name="T27" fmla="*/ 20 h 129"/>
                <a:gd name="T28" fmla="*/ 107 w 148"/>
                <a:gd name="T29" fmla="*/ 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8" h="129">
                  <a:moveTo>
                    <a:pt x="107" y="0"/>
                  </a:moveTo>
                  <a:cubicBezTo>
                    <a:pt x="123" y="16"/>
                    <a:pt x="137" y="33"/>
                    <a:pt x="148" y="52"/>
                  </a:cubicBezTo>
                  <a:cubicBezTo>
                    <a:pt x="147" y="81"/>
                    <a:pt x="148" y="109"/>
                    <a:pt x="122" y="129"/>
                  </a:cubicBezTo>
                  <a:cubicBezTo>
                    <a:pt x="116" y="128"/>
                    <a:pt x="113" y="123"/>
                    <a:pt x="115" y="118"/>
                  </a:cubicBezTo>
                  <a:cubicBezTo>
                    <a:pt x="119" y="104"/>
                    <a:pt x="118" y="89"/>
                    <a:pt x="120" y="74"/>
                  </a:cubicBezTo>
                  <a:cubicBezTo>
                    <a:pt x="122" y="68"/>
                    <a:pt x="126" y="61"/>
                    <a:pt x="119" y="57"/>
                  </a:cubicBezTo>
                  <a:cubicBezTo>
                    <a:pt x="112" y="53"/>
                    <a:pt x="110" y="62"/>
                    <a:pt x="105" y="65"/>
                  </a:cubicBezTo>
                  <a:cubicBezTo>
                    <a:pt x="104" y="65"/>
                    <a:pt x="102" y="66"/>
                    <a:pt x="101" y="66"/>
                  </a:cubicBezTo>
                  <a:cubicBezTo>
                    <a:pt x="96" y="68"/>
                    <a:pt x="90" y="65"/>
                    <a:pt x="85" y="66"/>
                  </a:cubicBezTo>
                  <a:cubicBezTo>
                    <a:pt x="65" y="61"/>
                    <a:pt x="47" y="63"/>
                    <a:pt x="32" y="79"/>
                  </a:cubicBezTo>
                  <a:cubicBezTo>
                    <a:pt x="28" y="83"/>
                    <a:pt x="22" y="84"/>
                    <a:pt x="16" y="83"/>
                  </a:cubicBezTo>
                  <a:cubicBezTo>
                    <a:pt x="0" y="69"/>
                    <a:pt x="1" y="59"/>
                    <a:pt x="20" y="52"/>
                  </a:cubicBezTo>
                  <a:cubicBezTo>
                    <a:pt x="31" y="48"/>
                    <a:pt x="42" y="43"/>
                    <a:pt x="53" y="38"/>
                  </a:cubicBezTo>
                  <a:cubicBezTo>
                    <a:pt x="62" y="35"/>
                    <a:pt x="69" y="31"/>
                    <a:pt x="72" y="20"/>
                  </a:cubicBezTo>
                  <a:cubicBezTo>
                    <a:pt x="76" y="2"/>
                    <a:pt x="94" y="4"/>
                    <a:pt x="107" y="0"/>
                  </a:cubicBezTo>
                  <a:close/>
                </a:path>
              </a:pathLst>
            </a:custGeom>
            <a:solidFill>
              <a:srgbClr val="6C796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 name="Freeform 24">
              <a:extLst>
                <a:ext uri="{FF2B5EF4-FFF2-40B4-BE49-F238E27FC236}">
                  <a16:creationId xmlns:a16="http://schemas.microsoft.com/office/drawing/2014/main" id="{52479BA1-B629-44CD-9A3A-9C4FD9C499D0}"/>
                </a:ext>
              </a:extLst>
            </p:cNvPr>
            <p:cNvSpPr>
              <a:spLocks/>
            </p:cNvSpPr>
            <p:nvPr/>
          </p:nvSpPr>
          <p:spPr bwMode="auto">
            <a:xfrm>
              <a:off x="5303838" y="1470025"/>
              <a:ext cx="442913" cy="541337"/>
            </a:xfrm>
            <a:custGeom>
              <a:avLst/>
              <a:gdLst>
                <a:gd name="T0" fmla="*/ 118 w 118"/>
                <a:gd name="T1" fmla="*/ 36 h 144"/>
                <a:gd name="T2" fmla="*/ 105 w 118"/>
                <a:gd name="T3" fmla="*/ 47 h 144"/>
                <a:gd name="T4" fmla="*/ 89 w 118"/>
                <a:gd name="T5" fmla="*/ 65 h 144"/>
                <a:gd name="T6" fmla="*/ 84 w 118"/>
                <a:gd name="T7" fmla="*/ 72 h 144"/>
                <a:gd name="T8" fmla="*/ 32 w 118"/>
                <a:gd name="T9" fmla="*/ 93 h 144"/>
                <a:gd name="T10" fmla="*/ 27 w 118"/>
                <a:gd name="T11" fmla="*/ 116 h 144"/>
                <a:gd name="T12" fmla="*/ 26 w 118"/>
                <a:gd name="T13" fmla="*/ 127 h 144"/>
                <a:gd name="T14" fmla="*/ 11 w 118"/>
                <a:gd name="T15" fmla="*/ 144 h 144"/>
                <a:gd name="T16" fmla="*/ 3 w 118"/>
                <a:gd name="T17" fmla="*/ 117 h 144"/>
                <a:gd name="T18" fmla="*/ 3 w 118"/>
                <a:gd name="T19" fmla="*/ 108 h 144"/>
                <a:gd name="T20" fmla="*/ 28 w 118"/>
                <a:gd name="T21" fmla="*/ 51 h 144"/>
                <a:gd name="T22" fmla="*/ 76 w 118"/>
                <a:gd name="T23" fmla="*/ 0 h 144"/>
                <a:gd name="T24" fmla="*/ 88 w 118"/>
                <a:gd name="T25" fmla="*/ 12 h 144"/>
                <a:gd name="T26" fmla="*/ 69 w 118"/>
                <a:gd name="T27" fmla="*/ 28 h 144"/>
                <a:gd name="T28" fmla="*/ 87 w 118"/>
                <a:gd name="T29" fmla="*/ 12 h 144"/>
                <a:gd name="T30" fmla="*/ 118 w 118"/>
                <a:gd name="T31" fmla="*/ 36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8" h="144">
                  <a:moveTo>
                    <a:pt x="118" y="36"/>
                  </a:moveTo>
                  <a:cubicBezTo>
                    <a:pt x="114" y="39"/>
                    <a:pt x="113" y="47"/>
                    <a:pt x="105" y="47"/>
                  </a:cubicBezTo>
                  <a:cubicBezTo>
                    <a:pt x="92" y="46"/>
                    <a:pt x="83" y="49"/>
                    <a:pt x="89" y="65"/>
                  </a:cubicBezTo>
                  <a:cubicBezTo>
                    <a:pt x="90" y="69"/>
                    <a:pt x="87" y="71"/>
                    <a:pt x="84" y="72"/>
                  </a:cubicBezTo>
                  <a:cubicBezTo>
                    <a:pt x="66" y="77"/>
                    <a:pt x="51" y="88"/>
                    <a:pt x="32" y="93"/>
                  </a:cubicBezTo>
                  <a:cubicBezTo>
                    <a:pt x="16" y="96"/>
                    <a:pt x="17" y="105"/>
                    <a:pt x="27" y="116"/>
                  </a:cubicBezTo>
                  <a:cubicBezTo>
                    <a:pt x="29" y="120"/>
                    <a:pt x="27" y="123"/>
                    <a:pt x="26" y="127"/>
                  </a:cubicBezTo>
                  <a:cubicBezTo>
                    <a:pt x="21" y="132"/>
                    <a:pt x="22" y="143"/>
                    <a:pt x="11" y="144"/>
                  </a:cubicBezTo>
                  <a:cubicBezTo>
                    <a:pt x="9" y="135"/>
                    <a:pt x="20" y="122"/>
                    <a:pt x="3" y="117"/>
                  </a:cubicBezTo>
                  <a:cubicBezTo>
                    <a:pt x="0" y="116"/>
                    <a:pt x="2" y="111"/>
                    <a:pt x="3" y="108"/>
                  </a:cubicBezTo>
                  <a:cubicBezTo>
                    <a:pt x="8" y="87"/>
                    <a:pt x="13" y="63"/>
                    <a:pt x="28" y="51"/>
                  </a:cubicBezTo>
                  <a:cubicBezTo>
                    <a:pt x="46" y="35"/>
                    <a:pt x="55" y="12"/>
                    <a:pt x="76" y="0"/>
                  </a:cubicBezTo>
                  <a:cubicBezTo>
                    <a:pt x="80" y="4"/>
                    <a:pt x="84" y="8"/>
                    <a:pt x="88" y="12"/>
                  </a:cubicBezTo>
                  <a:cubicBezTo>
                    <a:pt x="85" y="20"/>
                    <a:pt x="75" y="21"/>
                    <a:pt x="69" y="28"/>
                  </a:cubicBezTo>
                  <a:cubicBezTo>
                    <a:pt x="86" y="34"/>
                    <a:pt x="86" y="34"/>
                    <a:pt x="87" y="12"/>
                  </a:cubicBezTo>
                  <a:cubicBezTo>
                    <a:pt x="101" y="16"/>
                    <a:pt x="111" y="25"/>
                    <a:pt x="118" y="36"/>
                  </a:cubicBezTo>
                  <a:close/>
                </a:path>
              </a:pathLst>
            </a:custGeom>
            <a:solidFill>
              <a:srgbClr val="9398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 name="Freeform 25">
              <a:extLst>
                <a:ext uri="{FF2B5EF4-FFF2-40B4-BE49-F238E27FC236}">
                  <a16:creationId xmlns:a16="http://schemas.microsoft.com/office/drawing/2014/main" id="{B3A24420-3AA4-44D8-83E2-05CA2D290F61}"/>
                </a:ext>
              </a:extLst>
            </p:cNvPr>
            <p:cNvSpPr>
              <a:spLocks/>
            </p:cNvSpPr>
            <p:nvPr/>
          </p:nvSpPr>
          <p:spPr bwMode="auto">
            <a:xfrm>
              <a:off x="3222625" y="2487613"/>
              <a:ext cx="341313" cy="492125"/>
            </a:xfrm>
            <a:custGeom>
              <a:avLst/>
              <a:gdLst>
                <a:gd name="T0" fmla="*/ 53 w 91"/>
                <a:gd name="T1" fmla="*/ 101 h 131"/>
                <a:gd name="T2" fmla="*/ 32 w 91"/>
                <a:gd name="T3" fmla="*/ 121 h 131"/>
                <a:gd name="T4" fmla="*/ 12 w 91"/>
                <a:gd name="T5" fmla="*/ 127 h 131"/>
                <a:gd name="T6" fmla="*/ 5 w 91"/>
                <a:gd name="T7" fmla="*/ 113 h 131"/>
                <a:gd name="T8" fmla="*/ 0 w 91"/>
                <a:gd name="T9" fmla="*/ 89 h 131"/>
                <a:gd name="T10" fmla="*/ 1 w 91"/>
                <a:gd name="T11" fmla="*/ 85 h 131"/>
                <a:gd name="T12" fmla="*/ 29 w 91"/>
                <a:gd name="T13" fmla="*/ 45 h 131"/>
                <a:gd name="T14" fmla="*/ 57 w 91"/>
                <a:gd name="T15" fmla="*/ 0 h 131"/>
                <a:gd name="T16" fmla="*/ 62 w 91"/>
                <a:gd name="T17" fmla="*/ 11 h 131"/>
                <a:gd name="T18" fmla="*/ 75 w 91"/>
                <a:gd name="T19" fmla="*/ 47 h 131"/>
                <a:gd name="T20" fmla="*/ 73 w 91"/>
                <a:gd name="T21" fmla="*/ 86 h 131"/>
                <a:gd name="T22" fmla="*/ 53 w 91"/>
                <a:gd name="T23" fmla="*/ 101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1" h="131">
                  <a:moveTo>
                    <a:pt x="53" y="101"/>
                  </a:moveTo>
                  <a:cubicBezTo>
                    <a:pt x="46" y="108"/>
                    <a:pt x="36" y="113"/>
                    <a:pt x="32" y="121"/>
                  </a:cubicBezTo>
                  <a:cubicBezTo>
                    <a:pt x="26" y="131"/>
                    <a:pt x="19" y="124"/>
                    <a:pt x="12" y="127"/>
                  </a:cubicBezTo>
                  <a:cubicBezTo>
                    <a:pt x="8" y="129"/>
                    <a:pt x="6" y="119"/>
                    <a:pt x="5" y="113"/>
                  </a:cubicBezTo>
                  <a:cubicBezTo>
                    <a:pt x="4" y="105"/>
                    <a:pt x="9" y="96"/>
                    <a:pt x="0" y="89"/>
                  </a:cubicBezTo>
                  <a:cubicBezTo>
                    <a:pt x="1" y="88"/>
                    <a:pt x="1" y="86"/>
                    <a:pt x="1" y="85"/>
                  </a:cubicBezTo>
                  <a:cubicBezTo>
                    <a:pt x="10" y="71"/>
                    <a:pt x="16" y="56"/>
                    <a:pt x="29" y="45"/>
                  </a:cubicBezTo>
                  <a:cubicBezTo>
                    <a:pt x="36" y="29"/>
                    <a:pt x="46" y="15"/>
                    <a:pt x="57" y="0"/>
                  </a:cubicBezTo>
                  <a:cubicBezTo>
                    <a:pt x="65" y="0"/>
                    <a:pt x="63" y="6"/>
                    <a:pt x="62" y="11"/>
                  </a:cubicBezTo>
                  <a:cubicBezTo>
                    <a:pt x="59" y="26"/>
                    <a:pt x="57" y="37"/>
                    <a:pt x="75" y="47"/>
                  </a:cubicBezTo>
                  <a:cubicBezTo>
                    <a:pt x="91" y="55"/>
                    <a:pt x="90" y="60"/>
                    <a:pt x="73" y="86"/>
                  </a:cubicBezTo>
                  <a:cubicBezTo>
                    <a:pt x="67" y="92"/>
                    <a:pt x="61" y="98"/>
                    <a:pt x="53" y="101"/>
                  </a:cubicBezTo>
                  <a:close/>
                </a:path>
              </a:pathLst>
            </a:custGeom>
            <a:solidFill>
              <a:srgbClr val="7D8C8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 name="Freeform 26">
              <a:extLst>
                <a:ext uri="{FF2B5EF4-FFF2-40B4-BE49-F238E27FC236}">
                  <a16:creationId xmlns:a16="http://schemas.microsoft.com/office/drawing/2014/main" id="{36F4BA29-F0DE-4E9F-B679-5FCEFC623CD1}"/>
                </a:ext>
              </a:extLst>
            </p:cNvPr>
            <p:cNvSpPr>
              <a:spLocks/>
            </p:cNvSpPr>
            <p:nvPr/>
          </p:nvSpPr>
          <p:spPr bwMode="auto">
            <a:xfrm>
              <a:off x="5822950" y="1905000"/>
              <a:ext cx="506413" cy="319087"/>
            </a:xfrm>
            <a:custGeom>
              <a:avLst/>
              <a:gdLst>
                <a:gd name="T0" fmla="*/ 45 w 135"/>
                <a:gd name="T1" fmla="*/ 0 h 85"/>
                <a:gd name="T2" fmla="*/ 135 w 135"/>
                <a:gd name="T3" fmla="*/ 27 h 85"/>
                <a:gd name="T4" fmla="*/ 101 w 135"/>
                <a:gd name="T5" fmla="*/ 44 h 85"/>
                <a:gd name="T6" fmla="*/ 24 w 135"/>
                <a:gd name="T7" fmla="*/ 80 h 85"/>
                <a:gd name="T8" fmla="*/ 11 w 135"/>
                <a:gd name="T9" fmla="*/ 75 h 85"/>
                <a:gd name="T10" fmla="*/ 11 w 135"/>
                <a:gd name="T11" fmla="*/ 69 h 85"/>
                <a:gd name="T12" fmla="*/ 28 w 135"/>
                <a:gd name="T13" fmla="*/ 26 h 85"/>
                <a:gd name="T14" fmla="*/ 45 w 135"/>
                <a:gd name="T15" fmla="*/ 0 h 8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5" h="85">
                  <a:moveTo>
                    <a:pt x="45" y="0"/>
                  </a:moveTo>
                  <a:cubicBezTo>
                    <a:pt x="78" y="0"/>
                    <a:pt x="106" y="12"/>
                    <a:pt x="135" y="27"/>
                  </a:cubicBezTo>
                  <a:cubicBezTo>
                    <a:pt x="127" y="39"/>
                    <a:pt x="112" y="39"/>
                    <a:pt x="101" y="44"/>
                  </a:cubicBezTo>
                  <a:cubicBezTo>
                    <a:pt x="75" y="55"/>
                    <a:pt x="45" y="57"/>
                    <a:pt x="24" y="80"/>
                  </a:cubicBezTo>
                  <a:cubicBezTo>
                    <a:pt x="18" y="85"/>
                    <a:pt x="13" y="83"/>
                    <a:pt x="11" y="75"/>
                  </a:cubicBezTo>
                  <a:cubicBezTo>
                    <a:pt x="11" y="73"/>
                    <a:pt x="12" y="71"/>
                    <a:pt x="11" y="69"/>
                  </a:cubicBezTo>
                  <a:cubicBezTo>
                    <a:pt x="0" y="48"/>
                    <a:pt x="14" y="37"/>
                    <a:pt x="28" y="26"/>
                  </a:cubicBezTo>
                  <a:cubicBezTo>
                    <a:pt x="43" y="13"/>
                    <a:pt x="44" y="14"/>
                    <a:pt x="45" y="0"/>
                  </a:cubicBezTo>
                  <a:close/>
                </a:path>
              </a:pathLst>
            </a:custGeom>
            <a:solidFill>
              <a:srgbClr val="6662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 name="Freeform 27">
              <a:extLst>
                <a:ext uri="{FF2B5EF4-FFF2-40B4-BE49-F238E27FC236}">
                  <a16:creationId xmlns:a16="http://schemas.microsoft.com/office/drawing/2014/main" id="{C1041E10-5EC0-4489-8EF3-3B21AF7D0C26}"/>
                </a:ext>
              </a:extLst>
            </p:cNvPr>
            <p:cNvSpPr>
              <a:spLocks/>
            </p:cNvSpPr>
            <p:nvPr/>
          </p:nvSpPr>
          <p:spPr bwMode="auto">
            <a:xfrm>
              <a:off x="3406775" y="2341563"/>
              <a:ext cx="307975" cy="560387"/>
            </a:xfrm>
            <a:custGeom>
              <a:avLst/>
              <a:gdLst>
                <a:gd name="T0" fmla="*/ 20 w 82"/>
                <a:gd name="T1" fmla="*/ 124 h 149"/>
                <a:gd name="T2" fmla="*/ 34 w 82"/>
                <a:gd name="T3" fmla="*/ 103 h 149"/>
                <a:gd name="T4" fmla="*/ 26 w 82"/>
                <a:gd name="T5" fmla="*/ 94 h 149"/>
                <a:gd name="T6" fmla="*/ 24 w 82"/>
                <a:gd name="T7" fmla="*/ 87 h 149"/>
                <a:gd name="T8" fmla="*/ 7 w 82"/>
                <a:gd name="T9" fmla="*/ 72 h 149"/>
                <a:gd name="T10" fmla="*/ 10 w 82"/>
                <a:gd name="T11" fmla="*/ 46 h 149"/>
                <a:gd name="T12" fmla="*/ 8 w 82"/>
                <a:gd name="T13" fmla="*/ 39 h 149"/>
                <a:gd name="T14" fmla="*/ 40 w 82"/>
                <a:gd name="T15" fmla="*/ 0 h 149"/>
                <a:gd name="T16" fmla="*/ 36 w 82"/>
                <a:gd name="T17" fmla="*/ 25 h 149"/>
                <a:gd name="T18" fmla="*/ 38 w 82"/>
                <a:gd name="T19" fmla="*/ 45 h 149"/>
                <a:gd name="T20" fmla="*/ 39 w 82"/>
                <a:gd name="T21" fmla="*/ 68 h 149"/>
                <a:gd name="T22" fmla="*/ 40 w 82"/>
                <a:gd name="T23" fmla="*/ 84 h 149"/>
                <a:gd name="T24" fmla="*/ 51 w 82"/>
                <a:gd name="T25" fmla="*/ 74 h 149"/>
                <a:gd name="T26" fmla="*/ 72 w 82"/>
                <a:gd name="T27" fmla="*/ 60 h 149"/>
                <a:gd name="T28" fmla="*/ 68 w 82"/>
                <a:gd name="T29" fmla="*/ 76 h 149"/>
                <a:gd name="T30" fmla="*/ 61 w 82"/>
                <a:gd name="T31" fmla="*/ 90 h 149"/>
                <a:gd name="T32" fmla="*/ 68 w 82"/>
                <a:gd name="T33" fmla="*/ 81 h 149"/>
                <a:gd name="T34" fmla="*/ 76 w 82"/>
                <a:gd name="T35" fmla="*/ 76 h 149"/>
                <a:gd name="T36" fmla="*/ 77 w 82"/>
                <a:gd name="T37" fmla="*/ 94 h 149"/>
                <a:gd name="T38" fmla="*/ 46 w 82"/>
                <a:gd name="T39" fmla="*/ 149 h 149"/>
                <a:gd name="T40" fmla="*/ 36 w 82"/>
                <a:gd name="T41" fmla="*/ 121 h 149"/>
                <a:gd name="T42" fmla="*/ 20 w 82"/>
                <a:gd name="T43" fmla="*/ 124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2" h="149">
                  <a:moveTo>
                    <a:pt x="20" y="124"/>
                  </a:moveTo>
                  <a:cubicBezTo>
                    <a:pt x="25" y="117"/>
                    <a:pt x="27" y="107"/>
                    <a:pt x="34" y="103"/>
                  </a:cubicBezTo>
                  <a:cubicBezTo>
                    <a:pt x="39" y="91"/>
                    <a:pt x="12" y="115"/>
                    <a:pt x="26" y="94"/>
                  </a:cubicBezTo>
                  <a:cubicBezTo>
                    <a:pt x="27" y="91"/>
                    <a:pt x="25" y="87"/>
                    <a:pt x="24" y="87"/>
                  </a:cubicBezTo>
                  <a:cubicBezTo>
                    <a:pt x="6" y="96"/>
                    <a:pt x="8" y="81"/>
                    <a:pt x="7" y="72"/>
                  </a:cubicBezTo>
                  <a:cubicBezTo>
                    <a:pt x="5" y="63"/>
                    <a:pt x="0" y="53"/>
                    <a:pt x="10" y="46"/>
                  </a:cubicBezTo>
                  <a:cubicBezTo>
                    <a:pt x="12" y="44"/>
                    <a:pt x="10" y="41"/>
                    <a:pt x="8" y="39"/>
                  </a:cubicBezTo>
                  <a:cubicBezTo>
                    <a:pt x="18" y="26"/>
                    <a:pt x="29" y="13"/>
                    <a:pt x="40" y="0"/>
                  </a:cubicBezTo>
                  <a:cubicBezTo>
                    <a:pt x="50" y="10"/>
                    <a:pt x="41" y="18"/>
                    <a:pt x="36" y="25"/>
                  </a:cubicBezTo>
                  <a:cubicBezTo>
                    <a:pt x="31" y="33"/>
                    <a:pt x="28" y="38"/>
                    <a:pt x="38" y="45"/>
                  </a:cubicBezTo>
                  <a:cubicBezTo>
                    <a:pt x="47" y="51"/>
                    <a:pt x="45" y="60"/>
                    <a:pt x="39" y="68"/>
                  </a:cubicBezTo>
                  <a:cubicBezTo>
                    <a:pt x="36" y="73"/>
                    <a:pt x="34" y="81"/>
                    <a:pt x="40" y="84"/>
                  </a:cubicBezTo>
                  <a:cubicBezTo>
                    <a:pt x="48" y="88"/>
                    <a:pt x="47" y="78"/>
                    <a:pt x="51" y="74"/>
                  </a:cubicBezTo>
                  <a:cubicBezTo>
                    <a:pt x="57" y="68"/>
                    <a:pt x="58" y="54"/>
                    <a:pt x="72" y="60"/>
                  </a:cubicBezTo>
                  <a:cubicBezTo>
                    <a:pt x="69" y="65"/>
                    <a:pt x="67" y="70"/>
                    <a:pt x="68" y="76"/>
                  </a:cubicBezTo>
                  <a:cubicBezTo>
                    <a:pt x="65" y="80"/>
                    <a:pt x="64" y="85"/>
                    <a:pt x="61" y="90"/>
                  </a:cubicBezTo>
                  <a:cubicBezTo>
                    <a:pt x="64" y="87"/>
                    <a:pt x="65" y="83"/>
                    <a:pt x="68" y="81"/>
                  </a:cubicBezTo>
                  <a:cubicBezTo>
                    <a:pt x="71" y="79"/>
                    <a:pt x="73" y="77"/>
                    <a:pt x="76" y="76"/>
                  </a:cubicBezTo>
                  <a:cubicBezTo>
                    <a:pt x="82" y="81"/>
                    <a:pt x="79" y="88"/>
                    <a:pt x="77" y="94"/>
                  </a:cubicBezTo>
                  <a:cubicBezTo>
                    <a:pt x="70" y="114"/>
                    <a:pt x="65" y="135"/>
                    <a:pt x="46" y="149"/>
                  </a:cubicBezTo>
                  <a:cubicBezTo>
                    <a:pt x="20" y="143"/>
                    <a:pt x="19" y="141"/>
                    <a:pt x="36" y="121"/>
                  </a:cubicBezTo>
                  <a:cubicBezTo>
                    <a:pt x="26" y="130"/>
                    <a:pt x="26" y="130"/>
                    <a:pt x="20" y="124"/>
                  </a:cubicBezTo>
                  <a:close/>
                </a:path>
              </a:pathLst>
            </a:custGeom>
            <a:solidFill>
              <a:srgbClr val="A7B2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 name="Freeform 28">
              <a:extLst>
                <a:ext uri="{FF2B5EF4-FFF2-40B4-BE49-F238E27FC236}">
                  <a16:creationId xmlns:a16="http://schemas.microsoft.com/office/drawing/2014/main" id="{4A553405-90C0-46D9-85B0-E8C967FF2B33}"/>
                </a:ext>
              </a:extLst>
            </p:cNvPr>
            <p:cNvSpPr>
              <a:spLocks/>
            </p:cNvSpPr>
            <p:nvPr/>
          </p:nvSpPr>
          <p:spPr bwMode="auto">
            <a:xfrm>
              <a:off x="2562225" y="3419475"/>
              <a:ext cx="484188" cy="455612"/>
            </a:xfrm>
            <a:custGeom>
              <a:avLst/>
              <a:gdLst>
                <a:gd name="T0" fmla="*/ 4 w 129"/>
                <a:gd name="T1" fmla="*/ 69 h 121"/>
                <a:gd name="T2" fmla="*/ 9 w 129"/>
                <a:gd name="T3" fmla="*/ 65 h 121"/>
                <a:gd name="T4" fmla="*/ 77 w 129"/>
                <a:gd name="T5" fmla="*/ 27 h 121"/>
                <a:gd name="T6" fmla="*/ 79 w 129"/>
                <a:gd name="T7" fmla="*/ 25 h 121"/>
                <a:gd name="T8" fmla="*/ 129 w 129"/>
                <a:gd name="T9" fmla="*/ 41 h 121"/>
                <a:gd name="T10" fmla="*/ 89 w 129"/>
                <a:gd name="T11" fmla="*/ 80 h 121"/>
                <a:gd name="T12" fmla="*/ 100 w 129"/>
                <a:gd name="T13" fmla="*/ 51 h 121"/>
                <a:gd name="T14" fmla="*/ 4 w 129"/>
                <a:gd name="T15" fmla="*/ 121 h 121"/>
                <a:gd name="T16" fmla="*/ 9 w 129"/>
                <a:gd name="T17" fmla="*/ 90 h 121"/>
                <a:gd name="T18" fmla="*/ 4 w 129"/>
                <a:gd name="T19" fmla="*/ 69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9" h="121">
                  <a:moveTo>
                    <a:pt x="4" y="69"/>
                  </a:moveTo>
                  <a:cubicBezTo>
                    <a:pt x="6" y="68"/>
                    <a:pt x="7" y="66"/>
                    <a:pt x="9" y="65"/>
                  </a:cubicBezTo>
                  <a:cubicBezTo>
                    <a:pt x="34" y="56"/>
                    <a:pt x="54" y="39"/>
                    <a:pt x="77" y="27"/>
                  </a:cubicBezTo>
                  <a:cubicBezTo>
                    <a:pt x="78" y="26"/>
                    <a:pt x="78" y="26"/>
                    <a:pt x="79" y="25"/>
                  </a:cubicBezTo>
                  <a:cubicBezTo>
                    <a:pt x="108" y="0"/>
                    <a:pt x="122" y="5"/>
                    <a:pt x="129" y="41"/>
                  </a:cubicBezTo>
                  <a:cubicBezTo>
                    <a:pt x="121" y="60"/>
                    <a:pt x="106" y="71"/>
                    <a:pt x="89" y="80"/>
                  </a:cubicBezTo>
                  <a:cubicBezTo>
                    <a:pt x="94" y="70"/>
                    <a:pt x="104" y="64"/>
                    <a:pt x="100" y="51"/>
                  </a:cubicBezTo>
                  <a:cubicBezTo>
                    <a:pt x="49" y="44"/>
                    <a:pt x="34" y="90"/>
                    <a:pt x="4" y="121"/>
                  </a:cubicBezTo>
                  <a:cubicBezTo>
                    <a:pt x="5" y="109"/>
                    <a:pt x="0" y="99"/>
                    <a:pt x="9" y="90"/>
                  </a:cubicBezTo>
                  <a:cubicBezTo>
                    <a:pt x="18" y="81"/>
                    <a:pt x="7" y="76"/>
                    <a:pt x="4" y="69"/>
                  </a:cubicBezTo>
                  <a:close/>
                </a:path>
              </a:pathLst>
            </a:custGeom>
            <a:solidFill>
              <a:srgbClr val="BDC8C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 name="Freeform 29">
              <a:extLst>
                <a:ext uri="{FF2B5EF4-FFF2-40B4-BE49-F238E27FC236}">
                  <a16:creationId xmlns:a16="http://schemas.microsoft.com/office/drawing/2014/main" id="{ED66909D-A87D-4B19-8910-08D51784A86C}"/>
                </a:ext>
              </a:extLst>
            </p:cNvPr>
            <p:cNvSpPr>
              <a:spLocks/>
            </p:cNvSpPr>
            <p:nvPr/>
          </p:nvSpPr>
          <p:spPr bwMode="auto">
            <a:xfrm>
              <a:off x="6078538" y="5480050"/>
              <a:ext cx="498475" cy="319087"/>
            </a:xfrm>
            <a:custGeom>
              <a:avLst/>
              <a:gdLst>
                <a:gd name="T0" fmla="*/ 121 w 133"/>
                <a:gd name="T1" fmla="*/ 45 h 85"/>
                <a:gd name="T2" fmla="*/ 127 w 133"/>
                <a:gd name="T3" fmla="*/ 66 h 85"/>
                <a:gd name="T4" fmla="*/ 118 w 133"/>
                <a:gd name="T5" fmla="*/ 82 h 85"/>
                <a:gd name="T6" fmla="*/ 110 w 133"/>
                <a:gd name="T7" fmla="*/ 83 h 85"/>
                <a:gd name="T8" fmla="*/ 88 w 133"/>
                <a:gd name="T9" fmla="*/ 81 h 85"/>
                <a:gd name="T10" fmla="*/ 0 w 133"/>
                <a:gd name="T11" fmla="*/ 18 h 85"/>
                <a:gd name="T12" fmla="*/ 13 w 133"/>
                <a:gd name="T13" fmla="*/ 0 h 85"/>
                <a:gd name="T14" fmla="*/ 121 w 133"/>
                <a:gd name="T15" fmla="*/ 45 h 8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3" h="85">
                  <a:moveTo>
                    <a:pt x="121" y="45"/>
                  </a:moveTo>
                  <a:cubicBezTo>
                    <a:pt x="133" y="49"/>
                    <a:pt x="132" y="57"/>
                    <a:pt x="127" y="66"/>
                  </a:cubicBezTo>
                  <a:cubicBezTo>
                    <a:pt x="123" y="71"/>
                    <a:pt x="110" y="70"/>
                    <a:pt x="118" y="82"/>
                  </a:cubicBezTo>
                  <a:cubicBezTo>
                    <a:pt x="119" y="85"/>
                    <a:pt x="112" y="84"/>
                    <a:pt x="110" y="83"/>
                  </a:cubicBezTo>
                  <a:cubicBezTo>
                    <a:pt x="103" y="81"/>
                    <a:pt x="96" y="81"/>
                    <a:pt x="88" y="81"/>
                  </a:cubicBezTo>
                  <a:cubicBezTo>
                    <a:pt x="56" y="64"/>
                    <a:pt x="29" y="40"/>
                    <a:pt x="0" y="18"/>
                  </a:cubicBezTo>
                  <a:cubicBezTo>
                    <a:pt x="5" y="12"/>
                    <a:pt x="9" y="6"/>
                    <a:pt x="13" y="0"/>
                  </a:cubicBezTo>
                  <a:cubicBezTo>
                    <a:pt x="45" y="25"/>
                    <a:pt x="79" y="44"/>
                    <a:pt x="121" y="45"/>
                  </a:cubicBezTo>
                  <a:close/>
                </a:path>
              </a:pathLst>
            </a:custGeom>
            <a:solidFill>
              <a:srgbClr val="AEA0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 name="Freeform 30">
              <a:extLst>
                <a:ext uri="{FF2B5EF4-FFF2-40B4-BE49-F238E27FC236}">
                  <a16:creationId xmlns:a16="http://schemas.microsoft.com/office/drawing/2014/main" id="{BB3F1D2F-C48C-4EBF-B3B5-FC00CA57F2FC}"/>
                </a:ext>
              </a:extLst>
            </p:cNvPr>
            <p:cNvSpPr>
              <a:spLocks/>
            </p:cNvSpPr>
            <p:nvPr/>
          </p:nvSpPr>
          <p:spPr bwMode="auto">
            <a:xfrm>
              <a:off x="3605213" y="4221163"/>
              <a:ext cx="496888" cy="412750"/>
            </a:xfrm>
            <a:custGeom>
              <a:avLst/>
              <a:gdLst>
                <a:gd name="T0" fmla="*/ 27 w 132"/>
                <a:gd name="T1" fmla="*/ 64 h 110"/>
                <a:gd name="T2" fmla="*/ 51 w 132"/>
                <a:gd name="T3" fmla="*/ 56 h 110"/>
                <a:gd name="T4" fmla="*/ 41 w 132"/>
                <a:gd name="T5" fmla="*/ 35 h 110"/>
                <a:gd name="T6" fmla="*/ 3 w 132"/>
                <a:gd name="T7" fmla="*/ 12 h 110"/>
                <a:gd name="T8" fmla="*/ 14 w 132"/>
                <a:gd name="T9" fmla="*/ 3 h 110"/>
                <a:gd name="T10" fmla="*/ 49 w 132"/>
                <a:gd name="T11" fmla="*/ 12 h 110"/>
                <a:gd name="T12" fmla="*/ 60 w 132"/>
                <a:gd name="T13" fmla="*/ 16 h 110"/>
                <a:gd name="T14" fmla="*/ 88 w 132"/>
                <a:gd name="T15" fmla="*/ 29 h 110"/>
                <a:gd name="T16" fmla="*/ 126 w 132"/>
                <a:gd name="T17" fmla="*/ 53 h 110"/>
                <a:gd name="T18" fmla="*/ 126 w 132"/>
                <a:gd name="T19" fmla="*/ 74 h 110"/>
                <a:gd name="T20" fmla="*/ 108 w 132"/>
                <a:gd name="T21" fmla="*/ 68 h 110"/>
                <a:gd name="T22" fmla="*/ 80 w 132"/>
                <a:gd name="T23" fmla="*/ 81 h 110"/>
                <a:gd name="T24" fmla="*/ 76 w 132"/>
                <a:gd name="T25" fmla="*/ 90 h 110"/>
                <a:gd name="T26" fmla="*/ 51 w 132"/>
                <a:gd name="T27" fmla="*/ 96 h 110"/>
                <a:gd name="T28" fmla="*/ 27 w 132"/>
                <a:gd name="T29" fmla="*/ 64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2" h="110">
                  <a:moveTo>
                    <a:pt x="27" y="64"/>
                  </a:moveTo>
                  <a:cubicBezTo>
                    <a:pt x="36" y="64"/>
                    <a:pt x="47" y="68"/>
                    <a:pt x="51" y="56"/>
                  </a:cubicBezTo>
                  <a:cubicBezTo>
                    <a:pt x="54" y="46"/>
                    <a:pt x="47" y="41"/>
                    <a:pt x="41" y="35"/>
                  </a:cubicBezTo>
                  <a:cubicBezTo>
                    <a:pt x="30" y="23"/>
                    <a:pt x="15" y="20"/>
                    <a:pt x="3" y="12"/>
                  </a:cubicBezTo>
                  <a:cubicBezTo>
                    <a:pt x="0" y="0"/>
                    <a:pt x="8" y="2"/>
                    <a:pt x="14" y="3"/>
                  </a:cubicBezTo>
                  <a:cubicBezTo>
                    <a:pt x="26" y="4"/>
                    <a:pt x="37" y="9"/>
                    <a:pt x="49" y="12"/>
                  </a:cubicBezTo>
                  <a:cubicBezTo>
                    <a:pt x="53" y="13"/>
                    <a:pt x="56" y="15"/>
                    <a:pt x="60" y="16"/>
                  </a:cubicBezTo>
                  <a:cubicBezTo>
                    <a:pt x="69" y="21"/>
                    <a:pt x="78" y="26"/>
                    <a:pt x="88" y="29"/>
                  </a:cubicBezTo>
                  <a:cubicBezTo>
                    <a:pt x="100" y="38"/>
                    <a:pt x="116" y="40"/>
                    <a:pt x="126" y="53"/>
                  </a:cubicBezTo>
                  <a:cubicBezTo>
                    <a:pt x="129" y="60"/>
                    <a:pt x="132" y="67"/>
                    <a:pt x="126" y="74"/>
                  </a:cubicBezTo>
                  <a:cubicBezTo>
                    <a:pt x="118" y="76"/>
                    <a:pt x="114" y="70"/>
                    <a:pt x="108" y="68"/>
                  </a:cubicBezTo>
                  <a:cubicBezTo>
                    <a:pt x="92" y="61"/>
                    <a:pt x="85" y="64"/>
                    <a:pt x="80" y="81"/>
                  </a:cubicBezTo>
                  <a:cubicBezTo>
                    <a:pt x="79" y="84"/>
                    <a:pt x="78" y="87"/>
                    <a:pt x="76" y="90"/>
                  </a:cubicBezTo>
                  <a:cubicBezTo>
                    <a:pt x="69" y="96"/>
                    <a:pt x="64" y="110"/>
                    <a:pt x="51" y="96"/>
                  </a:cubicBezTo>
                  <a:cubicBezTo>
                    <a:pt x="47" y="82"/>
                    <a:pt x="46" y="66"/>
                    <a:pt x="27" y="64"/>
                  </a:cubicBezTo>
                  <a:close/>
                </a:path>
              </a:pathLst>
            </a:custGeom>
            <a:solidFill>
              <a:srgbClr val="ADAA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 name="Freeform 31">
              <a:extLst>
                <a:ext uri="{FF2B5EF4-FFF2-40B4-BE49-F238E27FC236}">
                  <a16:creationId xmlns:a16="http://schemas.microsoft.com/office/drawing/2014/main" id="{4352C733-38E3-4CEB-BDE2-8774B262D736}"/>
                </a:ext>
              </a:extLst>
            </p:cNvPr>
            <p:cNvSpPr>
              <a:spLocks/>
            </p:cNvSpPr>
            <p:nvPr/>
          </p:nvSpPr>
          <p:spPr bwMode="auto">
            <a:xfrm>
              <a:off x="4916488" y="5291138"/>
              <a:ext cx="739775" cy="703262"/>
            </a:xfrm>
            <a:custGeom>
              <a:avLst/>
              <a:gdLst>
                <a:gd name="T0" fmla="*/ 5 w 197"/>
                <a:gd name="T1" fmla="*/ 0 h 187"/>
                <a:gd name="T2" fmla="*/ 62 w 197"/>
                <a:gd name="T3" fmla="*/ 74 h 187"/>
                <a:gd name="T4" fmla="*/ 146 w 197"/>
                <a:gd name="T5" fmla="*/ 155 h 187"/>
                <a:gd name="T6" fmla="*/ 192 w 197"/>
                <a:gd name="T7" fmla="*/ 177 h 187"/>
                <a:gd name="T8" fmla="*/ 194 w 197"/>
                <a:gd name="T9" fmla="*/ 187 h 187"/>
                <a:gd name="T10" fmla="*/ 94 w 197"/>
                <a:gd name="T11" fmla="*/ 156 h 187"/>
                <a:gd name="T12" fmla="*/ 88 w 197"/>
                <a:gd name="T13" fmla="*/ 152 h 187"/>
                <a:gd name="T14" fmla="*/ 41 w 197"/>
                <a:gd name="T15" fmla="*/ 65 h 187"/>
                <a:gd name="T16" fmla="*/ 6 w 197"/>
                <a:gd name="T17" fmla="*/ 15 h 187"/>
                <a:gd name="T18" fmla="*/ 5 w 197"/>
                <a:gd name="T19" fmla="*/ 0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7" h="187">
                  <a:moveTo>
                    <a:pt x="5" y="0"/>
                  </a:moveTo>
                  <a:cubicBezTo>
                    <a:pt x="26" y="23"/>
                    <a:pt x="49" y="45"/>
                    <a:pt x="62" y="74"/>
                  </a:cubicBezTo>
                  <a:cubicBezTo>
                    <a:pt x="80" y="113"/>
                    <a:pt x="104" y="142"/>
                    <a:pt x="146" y="155"/>
                  </a:cubicBezTo>
                  <a:cubicBezTo>
                    <a:pt x="163" y="159"/>
                    <a:pt x="176" y="171"/>
                    <a:pt x="192" y="177"/>
                  </a:cubicBezTo>
                  <a:cubicBezTo>
                    <a:pt x="196" y="178"/>
                    <a:pt x="197" y="183"/>
                    <a:pt x="194" y="187"/>
                  </a:cubicBezTo>
                  <a:cubicBezTo>
                    <a:pt x="159" y="181"/>
                    <a:pt x="128" y="165"/>
                    <a:pt x="94" y="156"/>
                  </a:cubicBezTo>
                  <a:cubicBezTo>
                    <a:pt x="92" y="156"/>
                    <a:pt x="88" y="154"/>
                    <a:pt x="88" y="152"/>
                  </a:cubicBezTo>
                  <a:cubicBezTo>
                    <a:pt x="87" y="115"/>
                    <a:pt x="56" y="94"/>
                    <a:pt x="41" y="65"/>
                  </a:cubicBezTo>
                  <a:cubicBezTo>
                    <a:pt x="31" y="47"/>
                    <a:pt x="18" y="32"/>
                    <a:pt x="6" y="15"/>
                  </a:cubicBezTo>
                  <a:cubicBezTo>
                    <a:pt x="9" y="10"/>
                    <a:pt x="0" y="5"/>
                    <a:pt x="5" y="0"/>
                  </a:cubicBezTo>
                  <a:close/>
                </a:path>
              </a:pathLst>
            </a:custGeom>
            <a:solidFill>
              <a:srgbClr val="C7BB9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 name="Freeform 32">
              <a:extLst>
                <a:ext uri="{FF2B5EF4-FFF2-40B4-BE49-F238E27FC236}">
                  <a16:creationId xmlns:a16="http://schemas.microsoft.com/office/drawing/2014/main" id="{0E4E2EEE-6D83-4BAF-8BBC-48B7E2CC3DD6}"/>
                </a:ext>
              </a:extLst>
            </p:cNvPr>
            <p:cNvSpPr>
              <a:spLocks/>
            </p:cNvSpPr>
            <p:nvPr/>
          </p:nvSpPr>
          <p:spPr bwMode="auto">
            <a:xfrm>
              <a:off x="2944813" y="3484563"/>
              <a:ext cx="296863" cy="398462"/>
            </a:xfrm>
            <a:custGeom>
              <a:avLst/>
              <a:gdLst>
                <a:gd name="T0" fmla="*/ 79 w 79"/>
                <a:gd name="T1" fmla="*/ 84 h 106"/>
                <a:gd name="T2" fmla="*/ 38 w 79"/>
                <a:gd name="T3" fmla="*/ 104 h 106"/>
                <a:gd name="T4" fmla="*/ 5 w 79"/>
                <a:gd name="T5" fmla="*/ 90 h 106"/>
                <a:gd name="T6" fmla="*/ 7 w 79"/>
                <a:gd name="T7" fmla="*/ 65 h 106"/>
                <a:gd name="T8" fmla="*/ 32 w 79"/>
                <a:gd name="T9" fmla="*/ 59 h 106"/>
                <a:gd name="T10" fmla="*/ 57 w 79"/>
                <a:gd name="T11" fmla="*/ 67 h 106"/>
                <a:gd name="T12" fmla="*/ 51 w 79"/>
                <a:gd name="T13" fmla="*/ 56 h 106"/>
                <a:gd name="T14" fmla="*/ 35 w 79"/>
                <a:gd name="T15" fmla="*/ 28 h 106"/>
                <a:gd name="T16" fmla="*/ 27 w 79"/>
                <a:gd name="T17" fmla="*/ 24 h 106"/>
                <a:gd name="T18" fmla="*/ 55 w 79"/>
                <a:gd name="T19" fmla="*/ 0 h 106"/>
                <a:gd name="T20" fmla="*/ 67 w 79"/>
                <a:gd name="T21" fmla="*/ 56 h 106"/>
                <a:gd name="T22" fmla="*/ 79 w 79"/>
                <a:gd name="T23" fmla="*/ 84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9" h="106">
                  <a:moveTo>
                    <a:pt x="79" y="84"/>
                  </a:moveTo>
                  <a:cubicBezTo>
                    <a:pt x="63" y="85"/>
                    <a:pt x="55" y="103"/>
                    <a:pt x="38" y="104"/>
                  </a:cubicBezTo>
                  <a:cubicBezTo>
                    <a:pt x="24" y="104"/>
                    <a:pt x="10" y="106"/>
                    <a:pt x="5" y="90"/>
                  </a:cubicBezTo>
                  <a:cubicBezTo>
                    <a:pt x="2" y="82"/>
                    <a:pt x="0" y="72"/>
                    <a:pt x="7" y="65"/>
                  </a:cubicBezTo>
                  <a:cubicBezTo>
                    <a:pt x="13" y="59"/>
                    <a:pt x="22" y="57"/>
                    <a:pt x="32" y="59"/>
                  </a:cubicBezTo>
                  <a:cubicBezTo>
                    <a:pt x="41" y="61"/>
                    <a:pt x="46" y="69"/>
                    <a:pt x="57" y="67"/>
                  </a:cubicBezTo>
                  <a:cubicBezTo>
                    <a:pt x="55" y="63"/>
                    <a:pt x="53" y="59"/>
                    <a:pt x="51" y="56"/>
                  </a:cubicBezTo>
                  <a:cubicBezTo>
                    <a:pt x="47" y="46"/>
                    <a:pt x="55" y="29"/>
                    <a:pt x="35" y="28"/>
                  </a:cubicBezTo>
                  <a:cubicBezTo>
                    <a:pt x="33" y="25"/>
                    <a:pt x="30" y="24"/>
                    <a:pt x="27" y="24"/>
                  </a:cubicBezTo>
                  <a:cubicBezTo>
                    <a:pt x="36" y="16"/>
                    <a:pt x="46" y="8"/>
                    <a:pt x="55" y="0"/>
                  </a:cubicBezTo>
                  <a:cubicBezTo>
                    <a:pt x="72" y="16"/>
                    <a:pt x="62" y="38"/>
                    <a:pt x="67" y="56"/>
                  </a:cubicBezTo>
                  <a:cubicBezTo>
                    <a:pt x="69" y="67"/>
                    <a:pt x="70" y="77"/>
                    <a:pt x="79" y="84"/>
                  </a:cubicBezTo>
                  <a:close/>
                </a:path>
              </a:pathLst>
            </a:custGeom>
            <a:solidFill>
              <a:srgbClr val="BDC8C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 name="Freeform 33">
              <a:extLst>
                <a:ext uri="{FF2B5EF4-FFF2-40B4-BE49-F238E27FC236}">
                  <a16:creationId xmlns:a16="http://schemas.microsoft.com/office/drawing/2014/main" id="{78CD17B0-8952-406C-9BF7-20A91ED69702}"/>
                </a:ext>
              </a:extLst>
            </p:cNvPr>
            <p:cNvSpPr>
              <a:spLocks/>
            </p:cNvSpPr>
            <p:nvPr/>
          </p:nvSpPr>
          <p:spPr bwMode="auto">
            <a:xfrm>
              <a:off x="5289550" y="2025650"/>
              <a:ext cx="646113" cy="341312"/>
            </a:xfrm>
            <a:custGeom>
              <a:avLst/>
              <a:gdLst>
                <a:gd name="T0" fmla="*/ 155 w 172"/>
                <a:gd name="T1" fmla="*/ 40 h 91"/>
                <a:gd name="T2" fmla="*/ 166 w 172"/>
                <a:gd name="T3" fmla="*/ 48 h 91"/>
                <a:gd name="T4" fmla="*/ 172 w 172"/>
                <a:gd name="T5" fmla="*/ 72 h 91"/>
                <a:gd name="T6" fmla="*/ 170 w 172"/>
                <a:gd name="T7" fmla="*/ 71 h 91"/>
                <a:gd name="T8" fmla="*/ 150 w 172"/>
                <a:gd name="T9" fmla="*/ 56 h 91"/>
                <a:gd name="T10" fmla="*/ 137 w 172"/>
                <a:gd name="T11" fmla="*/ 78 h 91"/>
                <a:gd name="T12" fmla="*/ 112 w 172"/>
                <a:gd name="T13" fmla="*/ 84 h 91"/>
                <a:gd name="T14" fmla="*/ 27 w 172"/>
                <a:gd name="T15" fmla="*/ 40 h 91"/>
                <a:gd name="T16" fmla="*/ 11 w 172"/>
                <a:gd name="T17" fmla="*/ 0 h 91"/>
                <a:gd name="T18" fmla="*/ 15 w 172"/>
                <a:gd name="T19" fmla="*/ 0 h 91"/>
                <a:gd name="T20" fmla="*/ 37 w 172"/>
                <a:gd name="T21" fmla="*/ 22 h 91"/>
                <a:gd name="T22" fmla="*/ 61 w 172"/>
                <a:gd name="T23" fmla="*/ 36 h 91"/>
                <a:gd name="T24" fmla="*/ 104 w 172"/>
                <a:gd name="T25" fmla="*/ 53 h 91"/>
                <a:gd name="T26" fmla="*/ 113 w 172"/>
                <a:gd name="T27" fmla="*/ 52 h 91"/>
                <a:gd name="T28" fmla="*/ 132 w 172"/>
                <a:gd name="T29" fmla="*/ 42 h 91"/>
                <a:gd name="T30" fmla="*/ 147 w 172"/>
                <a:gd name="T31" fmla="*/ 31 h 91"/>
                <a:gd name="T32" fmla="*/ 155 w 172"/>
                <a:gd name="T33" fmla="*/ 4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72" h="91">
                  <a:moveTo>
                    <a:pt x="155" y="40"/>
                  </a:moveTo>
                  <a:cubicBezTo>
                    <a:pt x="156" y="47"/>
                    <a:pt x="160" y="49"/>
                    <a:pt x="166" y="48"/>
                  </a:cubicBezTo>
                  <a:cubicBezTo>
                    <a:pt x="168" y="56"/>
                    <a:pt x="170" y="64"/>
                    <a:pt x="172" y="72"/>
                  </a:cubicBezTo>
                  <a:cubicBezTo>
                    <a:pt x="171" y="72"/>
                    <a:pt x="170" y="71"/>
                    <a:pt x="170" y="71"/>
                  </a:cubicBezTo>
                  <a:cubicBezTo>
                    <a:pt x="160" y="70"/>
                    <a:pt x="162" y="53"/>
                    <a:pt x="150" y="56"/>
                  </a:cubicBezTo>
                  <a:cubicBezTo>
                    <a:pt x="139" y="59"/>
                    <a:pt x="141" y="71"/>
                    <a:pt x="137" y="78"/>
                  </a:cubicBezTo>
                  <a:cubicBezTo>
                    <a:pt x="133" y="86"/>
                    <a:pt x="122" y="91"/>
                    <a:pt x="112" y="84"/>
                  </a:cubicBezTo>
                  <a:cubicBezTo>
                    <a:pt x="85" y="67"/>
                    <a:pt x="59" y="48"/>
                    <a:pt x="27" y="40"/>
                  </a:cubicBezTo>
                  <a:cubicBezTo>
                    <a:pt x="5" y="33"/>
                    <a:pt x="0" y="21"/>
                    <a:pt x="11" y="0"/>
                  </a:cubicBezTo>
                  <a:cubicBezTo>
                    <a:pt x="12" y="0"/>
                    <a:pt x="13" y="0"/>
                    <a:pt x="15" y="0"/>
                  </a:cubicBezTo>
                  <a:cubicBezTo>
                    <a:pt x="23" y="6"/>
                    <a:pt x="21" y="23"/>
                    <a:pt x="37" y="22"/>
                  </a:cubicBezTo>
                  <a:cubicBezTo>
                    <a:pt x="48" y="22"/>
                    <a:pt x="53" y="32"/>
                    <a:pt x="61" y="36"/>
                  </a:cubicBezTo>
                  <a:cubicBezTo>
                    <a:pt x="77" y="37"/>
                    <a:pt x="89" y="48"/>
                    <a:pt x="104" y="53"/>
                  </a:cubicBezTo>
                  <a:cubicBezTo>
                    <a:pt x="107" y="52"/>
                    <a:pt x="110" y="52"/>
                    <a:pt x="113" y="52"/>
                  </a:cubicBezTo>
                  <a:cubicBezTo>
                    <a:pt x="123" y="55"/>
                    <a:pt x="131" y="56"/>
                    <a:pt x="132" y="42"/>
                  </a:cubicBezTo>
                  <a:cubicBezTo>
                    <a:pt x="133" y="34"/>
                    <a:pt x="140" y="32"/>
                    <a:pt x="147" y="31"/>
                  </a:cubicBezTo>
                  <a:cubicBezTo>
                    <a:pt x="152" y="31"/>
                    <a:pt x="157" y="33"/>
                    <a:pt x="155" y="40"/>
                  </a:cubicBezTo>
                  <a:close/>
                </a:path>
              </a:pathLst>
            </a:custGeom>
            <a:solidFill>
              <a:srgbClr val="B09E7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 name="Freeform 34">
              <a:extLst>
                <a:ext uri="{FF2B5EF4-FFF2-40B4-BE49-F238E27FC236}">
                  <a16:creationId xmlns:a16="http://schemas.microsoft.com/office/drawing/2014/main" id="{0B6E757B-6F3E-48E6-90C5-2D8FD37B0430}"/>
                </a:ext>
              </a:extLst>
            </p:cNvPr>
            <p:cNvSpPr>
              <a:spLocks/>
            </p:cNvSpPr>
            <p:nvPr/>
          </p:nvSpPr>
          <p:spPr bwMode="auto">
            <a:xfrm>
              <a:off x="4413250" y="4276725"/>
              <a:ext cx="436563" cy="458787"/>
            </a:xfrm>
            <a:custGeom>
              <a:avLst/>
              <a:gdLst>
                <a:gd name="T0" fmla="*/ 116 w 116"/>
                <a:gd name="T1" fmla="*/ 109 h 122"/>
                <a:gd name="T2" fmla="*/ 100 w 116"/>
                <a:gd name="T3" fmla="*/ 121 h 122"/>
                <a:gd name="T4" fmla="*/ 83 w 116"/>
                <a:gd name="T5" fmla="*/ 103 h 122"/>
                <a:gd name="T6" fmla="*/ 48 w 116"/>
                <a:gd name="T7" fmla="*/ 32 h 122"/>
                <a:gd name="T8" fmla="*/ 35 w 116"/>
                <a:gd name="T9" fmla="*/ 22 h 122"/>
                <a:gd name="T10" fmla="*/ 10 w 116"/>
                <a:gd name="T11" fmla="*/ 17 h 122"/>
                <a:gd name="T12" fmla="*/ 5 w 116"/>
                <a:gd name="T13" fmla="*/ 16 h 122"/>
                <a:gd name="T14" fmla="*/ 0 w 116"/>
                <a:gd name="T15" fmla="*/ 9 h 122"/>
                <a:gd name="T16" fmla="*/ 13 w 116"/>
                <a:gd name="T17" fmla="*/ 2 h 122"/>
                <a:gd name="T18" fmla="*/ 72 w 116"/>
                <a:gd name="T19" fmla="*/ 21 h 122"/>
                <a:gd name="T20" fmla="*/ 116 w 116"/>
                <a:gd name="T21" fmla="*/ 109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6" h="122">
                  <a:moveTo>
                    <a:pt x="116" y="109"/>
                  </a:moveTo>
                  <a:cubicBezTo>
                    <a:pt x="111" y="113"/>
                    <a:pt x="106" y="117"/>
                    <a:pt x="100" y="121"/>
                  </a:cubicBezTo>
                  <a:cubicBezTo>
                    <a:pt x="88" y="122"/>
                    <a:pt x="86" y="111"/>
                    <a:pt x="83" y="103"/>
                  </a:cubicBezTo>
                  <a:cubicBezTo>
                    <a:pt x="72" y="79"/>
                    <a:pt x="57" y="57"/>
                    <a:pt x="48" y="32"/>
                  </a:cubicBezTo>
                  <a:cubicBezTo>
                    <a:pt x="45" y="25"/>
                    <a:pt x="40" y="25"/>
                    <a:pt x="35" y="22"/>
                  </a:cubicBezTo>
                  <a:cubicBezTo>
                    <a:pt x="28" y="15"/>
                    <a:pt x="19" y="15"/>
                    <a:pt x="10" y="17"/>
                  </a:cubicBezTo>
                  <a:cubicBezTo>
                    <a:pt x="8" y="17"/>
                    <a:pt x="7" y="16"/>
                    <a:pt x="5" y="16"/>
                  </a:cubicBezTo>
                  <a:cubicBezTo>
                    <a:pt x="2" y="14"/>
                    <a:pt x="1" y="12"/>
                    <a:pt x="0" y="9"/>
                  </a:cubicBezTo>
                  <a:cubicBezTo>
                    <a:pt x="1" y="1"/>
                    <a:pt x="7" y="0"/>
                    <a:pt x="13" y="2"/>
                  </a:cubicBezTo>
                  <a:cubicBezTo>
                    <a:pt x="32" y="10"/>
                    <a:pt x="56" y="4"/>
                    <a:pt x="72" y="21"/>
                  </a:cubicBezTo>
                  <a:cubicBezTo>
                    <a:pt x="91" y="48"/>
                    <a:pt x="96" y="82"/>
                    <a:pt x="116" y="109"/>
                  </a:cubicBezTo>
                  <a:close/>
                </a:path>
              </a:pathLst>
            </a:custGeom>
            <a:solidFill>
              <a:srgbClr val="C9C4B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 name="Freeform 35">
              <a:extLst>
                <a:ext uri="{FF2B5EF4-FFF2-40B4-BE49-F238E27FC236}">
                  <a16:creationId xmlns:a16="http://schemas.microsoft.com/office/drawing/2014/main" id="{29278ECD-4550-4AEE-9A38-B2AD58D8BB13}"/>
                </a:ext>
              </a:extLst>
            </p:cNvPr>
            <p:cNvSpPr>
              <a:spLocks/>
            </p:cNvSpPr>
            <p:nvPr/>
          </p:nvSpPr>
          <p:spPr bwMode="auto">
            <a:xfrm>
              <a:off x="5661025" y="1800225"/>
              <a:ext cx="371475" cy="481012"/>
            </a:xfrm>
            <a:custGeom>
              <a:avLst/>
              <a:gdLst>
                <a:gd name="T0" fmla="*/ 56 w 99"/>
                <a:gd name="T1" fmla="*/ 100 h 128"/>
                <a:gd name="T2" fmla="*/ 37 w 99"/>
                <a:gd name="T3" fmla="*/ 103 h 128"/>
                <a:gd name="T4" fmla="*/ 14 w 99"/>
                <a:gd name="T5" fmla="*/ 116 h 128"/>
                <a:gd name="T6" fmla="*/ 4 w 99"/>
                <a:gd name="T7" fmla="*/ 116 h 128"/>
                <a:gd name="T8" fmla="*/ 2 w 99"/>
                <a:gd name="T9" fmla="*/ 105 h 128"/>
                <a:gd name="T10" fmla="*/ 6 w 99"/>
                <a:gd name="T11" fmla="*/ 101 h 128"/>
                <a:gd name="T12" fmla="*/ 29 w 99"/>
                <a:gd name="T13" fmla="*/ 84 h 128"/>
                <a:gd name="T14" fmla="*/ 36 w 99"/>
                <a:gd name="T15" fmla="*/ 76 h 128"/>
                <a:gd name="T16" fmla="*/ 57 w 99"/>
                <a:gd name="T17" fmla="*/ 25 h 128"/>
                <a:gd name="T18" fmla="*/ 64 w 99"/>
                <a:gd name="T19" fmla="*/ 0 h 128"/>
                <a:gd name="T20" fmla="*/ 88 w 99"/>
                <a:gd name="T21" fmla="*/ 28 h 128"/>
                <a:gd name="T22" fmla="*/ 99 w 99"/>
                <a:gd name="T23" fmla="*/ 48 h 128"/>
                <a:gd name="T24" fmla="*/ 57 w 99"/>
                <a:gd name="T25" fmla="*/ 76 h 128"/>
                <a:gd name="T26" fmla="*/ 58 w 99"/>
                <a:gd name="T27" fmla="*/ 88 h 128"/>
                <a:gd name="T28" fmla="*/ 56 w 99"/>
                <a:gd name="T29" fmla="*/ 100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9" h="128">
                  <a:moveTo>
                    <a:pt x="56" y="100"/>
                  </a:moveTo>
                  <a:cubicBezTo>
                    <a:pt x="47" y="87"/>
                    <a:pt x="37" y="99"/>
                    <a:pt x="37" y="103"/>
                  </a:cubicBezTo>
                  <a:cubicBezTo>
                    <a:pt x="39" y="128"/>
                    <a:pt x="26" y="120"/>
                    <a:pt x="14" y="116"/>
                  </a:cubicBezTo>
                  <a:cubicBezTo>
                    <a:pt x="11" y="116"/>
                    <a:pt x="7" y="116"/>
                    <a:pt x="4" y="116"/>
                  </a:cubicBezTo>
                  <a:cubicBezTo>
                    <a:pt x="1" y="113"/>
                    <a:pt x="0" y="109"/>
                    <a:pt x="2" y="105"/>
                  </a:cubicBezTo>
                  <a:cubicBezTo>
                    <a:pt x="3" y="104"/>
                    <a:pt x="4" y="102"/>
                    <a:pt x="6" y="101"/>
                  </a:cubicBezTo>
                  <a:cubicBezTo>
                    <a:pt x="19" y="103"/>
                    <a:pt x="29" y="101"/>
                    <a:pt x="29" y="84"/>
                  </a:cubicBezTo>
                  <a:cubicBezTo>
                    <a:pt x="28" y="80"/>
                    <a:pt x="32" y="77"/>
                    <a:pt x="36" y="76"/>
                  </a:cubicBezTo>
                  <a:cubicBezTo>
                    <a:pt x="52" y="63"/>
                    <a:pt x="54" y="43"/>
                    <a:pt x="57" y="25"/>
                  </a:cubicBezTo>
                  <a:cubicBezTo>
                    <a:pt x="59" y="16"/>
                    <a:pt x="61" y="8"/>
                    <a:pt x="64" y="0"/>
                  </a:cubicBezTo>
                  <a:cubicBezTo>
                    <a:pt x="76" y="6"/>
                    <a:pt x="72" y="26"/>
                    <a:pt x="88" y="28"/>
                  </a:cubicBezTo>
                  <a:cubicBezTo>
                    <a:pt x="89" y="36"/>
                    <a:pt x="93" y="41"/>
                    <a:pt x="99" y="48"/>
                  </a:cubicBezTo>
                  <a:cubicBezTo>
                    <a:pt x="79" y="49"/>
                    <a:pt x="68" y="63"/>
                    <a:pt x="57" y="76"/>
                  </a:cubicBezTo>
                  <a:cubicBezTo>
                    <a:pt x="52" y="82"/>
                    <a:pt x="52" y="85"/>
                    <a:pt x="58" y="88"/>
                  </a:cubicBezTo>
                  <a:cubicBezTo>
                    <a:pt x="67" y="93"/>
                    <a:pt x="64" y="98"/>
                    <a:pt x="56" y="100"/>
                  </a:cubicBezTo>
                  <a:close/>
                </a:path>
              </a:pathLst>
            </a:custGeom>
            <a:solidFill>
              <a:srgbClr val="8A907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 name="Freeform 36">
              <a:extLst>
                <a:ext uri="{FF2B5EF4-FFF2-40B4-BE49-F238E27FC236}">
                  <a16:creationId xmlns:a16="http://schemas.microsoft.com/office/drawing/2014/main" id="{43EAEA43-C4CA-4E3E-AB4A-4855122393CE}"/>
                </a:ext>
              </a:extLst>
            </p:cNvPr>
            <p:cNvSpPr>
              <a:spLocks/>
            </p:cNvSpPr>
            <p:nvPr/>
          </p:nvSpPr>
          <p:spPr bwMode="auto">
            <a:xfrm>
              <a:off x="4886325" y="4886325"/>
              <a:ext cx="563563" cy="220662"/>
            </a:xfrm>
            <a:custGeom>
              <a:avLst/>
              <a:gdLst>
                <a:gd name="T0" fmla="*/ 30 w 150"/>
                <a:gd name="T1" fmla="*/ 47 h 59"/>
                <a:gd name="T2" fmla="*/ 14 w 150"/>
                <a:gd name="T3" fmla="*/ 46 h 59"/>
                <a:gd name="T4" fmla="*/ 0 w 150"/>
                <a:gd name="T5" fmla="*/ 38 h 59"/>
                <a:gd name="T6" fmla="*/ 7 w 150"/>
                <a:gd name="T7" fmla="*/ 23 h 59"/>
                <a:gd name="T8" fmla="*/ 46 w 150"/>
                <a:gd name="T9" fmla="*/ 16 h 59"/>
                <a:gd name="T10" fmla="*/ 86 w 150"/>
                <a:gd name="T11" fmla="*/ 27 h 59"/>
                <a:gd name="T12" fmla="*/ 114 w 150"/>
                <a:gd name="T13" fmla="*/ 34 h 59"/>
                <a:gd name="T14" fmla="*/ 142 w 150"/>
                <a:gd name="T15" fmla="*/ 47 h 59"/>
                <a:gd name="T16" fmla="*/ 150 w 150"/>
                <a:gd name="T17" fmla="*/ 56 h 59"/>
                <a:gd name="T18" fmla="*/ 103 w 150"/>
                <a:gd name="T19" fmla="*/ 51 h 59"/>
                <a:gd name="T20" fmla="*/ 48 w 150"/>
                <a:gd name="T21" fmla="*/ 28 h 59"/>
                <a:gd name="T22" fmla="*/ 30 w 150"/>
                <a:gd name="T23" fmla="*/ 24 h 59"/>
                <a:gd name="T24" fmla="*/ 30 w 150"/>
                <a:gd name="T25" fmla="*/ 47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0" h="59">
                  <a:moveTo>
                    <a:pt x="30" y="47"/>
                  </a:moveTo>
                  <a:cubicBezTo>
                    <a:pt x="25" y="47"/>
                    <a:pt x="19" y="48"/>
                    <a:pt x="14" y="46"/>
                  </a:cubicBezTo>
                  <a:cubicBezTo>
                    <a:pt x="9" y="45"/>
                    <a:pt x="1" y="45"/>
                    <a:pt x="0" y="38"/>
                  </a:cubicBezTo>
                  <a:cubicBezTo>
                    <a:pt x="0" y="33"/>
                    <a:pt x="5" y="28"/>
                    <a:pt x="7" y="23"/>
                  </a:cubicBezTo>
                  <a:cubicBezTo>
                    <a:pt x="17" y="0"/>
                    <a:pt x="32" y="8"/>
                    <a:pt x="46" y="16"/>
                  </a:cubicBezTo>
                  <a:cubicBezTo>
                    <a:pt x="59" y="22"/>
                    <a:pt x="72" y="26"/>
                    <a:pt x="86" y="27"/>
                  </a:cubicBezTo>
                  <a:cubicBezTo>
                    <a:pt x="98" y="21"/>
                    <a:pt x="105" y="30"/>
                    <a:pt x="114" y="34"/>
                  </a:cubicBezTo>
                  <a:cubicBezTo>
                    <a:pt x="122" y="42"/>
                    <a:pt x="133" y="42"/>
                    <a:pt x="142" y="47"/>
                  </a:cubicBezTo>
                  <a:cubicBezTo>
                    <a:pt x="144" y="49"/>
                    <a:pt x="146" y="52"/>
                    <a:pt x="150" y="56"/>
                  </a:cubicBezTo>
                  <a:cubicBezTo>
                    <a:pt x="133" y="58"/>
                    <a:pt x="118" y="59"/>
                    <a:pt x="103" y="51"/>
                  </a:cubicBezTo>
                  <a:cubicBezTo>
                    <a:pt x="85" y="42"/>
                    <a:pt x="66" y="35"/>
                    <a:pt x="48" y="28"/>
                  </a:cubicBezTo>
                  <a:cubicBezTo>
                    <a:pt x="42" y="26"/>
                    <a:pt x="38" y="14"/>
                    <a:pt x="30" y="24"/>
                  </a:cubicBezTo>
                  <a:cubicBezTo>
                    <a:pt x="23" y="32"/>
                    <a:pt x="23" y="40"/>
                    <a:pt x="30" y="47"/>
                  </a:cubicBezTo>
                  <a:close/>
                </a:path>
              </a:pathLst>
            </a:custGeom>
            <a:solidFill>
              <a:srgbClr val="7067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 name="Freeform 37">
              <a:extLst>
                <a:ext uri="{FF2B5EF4-FFF2-40B4-BE49-F238E27FC236}">
                  <a16:creationId xmlns:a16="http://schemas.microsoft.com/office/drawing/2014/main" id="{87AC53AB-3180-4141-8EAC-49823DB608BB}"/>
                </a:ext>
              </a:extLst>
            </p:cNvPr>
            <p:cNvSpPr>
              <a:spLocks/>
            </p:cNvSpPr>
            <p:nvPr/>
          </p:nvSpPr>
          <p:spPr bwMode="auto">
            <a:xfrm>
              <a:off x="3767138" y="4551363"/>
              <a:ext cx="420688" cy="247650"/>
            </a:xfrm>
            <a:custGeom>
              <a:avLst/>
              <a:gdLst>
                <a:gd name="T0" fmla="*/ 8 w 112"/>
                <a:gd name="T1" fmla="*/ 8 h 66"/>
                <a:gd name="T2" fmla="*/ 32 w 112"/>
                <a:gd name="T3" fmla="*/ 0 h 66"/>
                <a:gd name="T4" fmla="*/ 99 w 112"/>
                <a:gd name="T5" fmla="*/ 37 h 66"/>
                <a:gd name="T6" fmla="*/ 112 w 112"/>
                <a:gd name="T7" fmla="*/ 49 h 66"/>
                <a:gd name="T8" fmla="*/ 79 w 112"/>
                <a:gd name="T9" fmla="*/ 63 h 66"/>
                <a:gd name="T10" fmla="*/ 93 w 112"/>
                <a:gd name="T11" fmla="*/ 43 h 66"/>
                <a:gd name="T12" fmla="*/ 62 w 112"/>
                <a:gd name="T13" fmla="*/ 44 h 66"/>
                <a:gd name="T14" fmla="*/ 46 w 112"/>
                <a:gd name="T15" fmla="*/ 47 h 66"/>
                <a:gd name="T16" fmla="*/ 50 w 112"/>
                <a:gd name="T17" fmla="*/ 37 h 66"/>
                <a:gd name="T18" fmla="*/ 41 w 112"/>
                <a:gd name="T19" fmla="*/ 32 h 66"/>
                <a:gd name="T20" fmla="*/ 19 w 112"/>
                <a:gd name="T21" fmla="*/ 30 h 66"/>
                <a:gd name="T22" fmla="*/ 8 w 112"/>
                <a:gd name="T23" fmla="*/ 8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2" h="66">
                  <a:moveTo>
                    <a:pt x="8" y="8"/>
                  </a:moveTo>
                  <a:cubicBezTo>
                    <a:pt x="20" y="15"/>
                    <a:pt x="24" y="1"/>
                    <a:pt x="32" y="0"/>
                  </a:cubicBezTo>
                  <a:cubicBezTo>
                    <a:pt x="57" y="7"/>
                    <a:pt x="77" y="23"/>
                    <a:pt x="99" y="37"/>
                  </a:cubicBezTo>
                  <a:cubicBezTo>
                    <a:pt x="103" y="41"/>
                    <a:pt x="108" y="45"/>
                    <a:pt x="112" y="49"/>
                  </a:cubicBezTo>
                  <a:cubicBezTo>
                    <a:pt x="105" y="63"/>
                    <a:pt x="94" y="66"/>
                    <a:pt x="79" y="63"/>
                  </a:cubicBezTo>
                  <a:cubicBezTo>
                    <a:pt x="78" y="52"/>
                    <a:pt x="90" y="50"/>
                    <a:pt x="93" y="43"/>
                  </a:cubicBezTo>
                  <a:cubicBezTo>
                    <a:pt x="82" y="37"/>
                    <a:pt x="72" y="30"/>
                    <a:pt x="62" y="44"/>
                  </a:cubicBezTo>
                  <a:cubicBezTo>
                    <a:pt x="59" y="49"/>
                    <a:pt x="50" y="50"/>
                    <a:pt x="46" y="47"/>
                  </a:cubicBezTo>
                  <a:cubicBezTo>
                    <a:pt x="36" y="40"/>
                    <a:pt x="50" y="41"/>
                    <a:pt x="50" y="37"/>
                  </a:cubicBezTo>
                  <a:cubicBezTo>
                    <a:pt x="49" y="31"/>
                    <a:pt x="44" y="33"/>
                    <a:pt x="41" y="32"/>
                  </a:cubicBezTo>
                  <a:cubicBezTo>
                    <a:pt x="33" y="32"/>
                    <a:pt x="25" y="33"/>
                    <a:pt x="19" y="30"/>
                  </a:cubicBezTo>
                  <a:cubicBezTo>
                    <a:pt x="11" y="27"/>
                    <a:pt x="0" y="21"/>
                    <a:pt x="8" y="8"/>
                  </a:cubicBezTo>
                  <a:close/>
                </a:path>
              </a:pathLst>
            </a:custGeom>
            <a:solidFill>
              <a:srgbClr val="D6D4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 name="Freeform 38">
              <a:extLst>
                <a:ext uri="{FF2B5EF4-FFF2-40B4-BE49-F238E27FC236}">
                  <a16:creationId xmlns:a16="http://schemas.microsoft.com/office/drawing/2014/main" id="{561169F0-5403-43FD-BF2D-D743D9F27408}"/>
                </a:ext>
              </a:extLst>
            </p:cNvPr>
            <p:cNvSpPr>
              <a:spLocks/>
            </p:cNvSpPr>
            <p:nvPr/>
          </p:nvSpPr>
          <p:spPr bwMode="auto">
            <a:xfrm>
              <a:off x="2298700" y="3814763"/>
              <a:ext cx="371475" cy="211137"/>
            </a:xfrm>
            <a:custGeom>
              <a:avLst/>
              <a:gdLst>
                <a:gd name="T0" fmla="*/ 23 w 99"/>
                <a:gd name="T1" fmla="*/ 0 h 56"/>
                <a:gd name="T2" fmla="*/ 55 w 99"/>
                <a:gd name="T3" fmla="*/ 41 h 56"/>
                <a:gd name="T4" fmla="*/ 37 w 99"/>
                <a:gd name="T5" fmla="*/ 43 h 56"/>
                <a:gd name="T6" fmla="*/ 91 w 99"/>
                <a:gd name="T7" fmla="*/ 40 h 56"/>
                <a:gd name="T8" fmla="*/ 99 w 99"/>
                <a:gd name="T9" fmla="*/ 40 h 56"/>
                <a:gd name="T10" fmla="*/ 87 w 99"/>
                <a:gd name="T11" fmla="*/ 56 h 56"/>
                <a:gd name="T12" fmla="*/ 68 w 99"/>
                <a:gd name="T13" fmla="*/ 52 h 56"/>
                <a:gd name="T14" fmla="*/ 39 w 99"/>
                <a:gd name="T15" fmla="*/ 52 h 56"/>
                <a:gd name="T16" fmla="*/ 23 w 99"/>
                <a:gd name="T17"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9" h="56">
                  <a:moveTo>
                    <a:pt x="23" y="0"/>
                  </a:moveTo>
                  <a:cubicBezTo>
                    <a:pt x="29" y="18"/>
                    <a:pt x="48" y="23"/>
                    <a:pt x="55" y="41"/>
                  </a:cubicBezTo>
                  <a:cubicBezTo>
                    <a:pt x="52" y="48"/>
                    <a:pt x="44" y="38"/>
                    <a:pt x="37" y="43"/>
                  </a:cubicBezTo>
                  <a:cubicBezTo>
                    <a:pt x="57" y="55"/>
                    <a:pt x="74" y="32"/>
                    <a:pt x="91" y="40"/>
                  </a:cubicBezTo>
                  <a:cubicBezTo>
                    <a:pt x="94" y="38"/>
                    <a:pt x="97" y="38"/>
                    <a:pt x="99" y="40"/>
                  </a:cubicBezTo>
                  <a:cubicBezTo>
                    <a:pt x="94" y="45"/>
                    <a:pt x="85" y="46"/>
                    <a:pt x="87" y="56"/>
                  </a:cubicBezTo>
                  <a:cubicBezTo>
                    <a:pt x="82" y="49"/>
                    <a:pt x="76" y="49"/>
                    <a:pt x="68" y="52"/>
                  </a:cubicBezTo>
                  <a:cubicBezTo>
                    <a:pt x="59" y="55"/>
                    <a:pt x="49" y="55"/>
                    <a:pt x="39" y="52"/>
                  </a:cubicBezTo>
                  <a:cubicBezTo>
                    <a:pt x="0" y="40"/>
                    <a:pt x="5" y="37"/>
                    <a:pt x="23" y="0"/>
                  </a:cubicBezTo>
                  <a:close/>
                </a:path>
              </a:pathLst>
            </a:custGeom>
            <a:solidFill>
              <a:srgbClr val="CBD1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 name="Freeform 39">
              <a:extLst>
                <a:ext uri="{FF2B5EF4-FFF2-40B4-BE49-F238E27FC236}">
                  <a16:creationId xmlns:a16="http://schemas.microsoft.com/office/drawing/2014/main" id="{9CC118EC-925B-4BB4-BBE4-DC8ABA5F9D07}"/>
                </a:ext>
              </a:extLst>
            </p:cNvPr>
            <p:cNvSpPr>
              <a:spLocks/>
            </p:cNvSpPr>
            <p:nvPr/>
          </p:nvSpPr>
          <p:spPr bwMode="auto">
            <a:xfrm>
              <a:off x="5465763" y="5862638"/>
              <a:ext cx="415925" cy="203200"/>
            </a:xfrm>
            <a:custGeom>
              <a:avLst/>
              <a:gdLst>
                <a:gd name="T0" fmla="*/ 48 w 111"/>
                <a:gd name="T1" fmla="*/ 35 h 54"/>
                <a:gd name="T2" fmla="*/ 0 w 111"/>
                <a:gd name="T3" fmla="*/ 3 h 54"/>
                <a:gd name="T4" fmla="*/ 28 w 111"/>
                <a:gd name="T5" fmla="*/ 11 h 54"/>
                <a:gd name="T6" fmla="*/ 99 w 111"/>
                <a:gd name="T7" fmla="*/ 35 h 54"/>
                <a:gd name="T8" fmla="*/ 109 w 111"/>
                <a:gd name="T9" fmla="*/ 47 h 54"/>
                <a:gd name="T10" fmla="*/ 96 w 111"/>
                <a:gd name="T11" fmla="*/ 51 h 54"/>
                <a:gd name="T12" fmla="*/ 48 w 111"/>
                <a:gd name="T13" fmla="*/ 35 h 54"/>
              </a:gdLst>
              <a:ahLst/>
              <a:cxnLst>
                <a:cxn ang="0">
                  <a:pos x="T0" y="T1"/>
                </a:cxn>
                <a:cxn ang="0">
                  <a:pos x="T2" y="T3"/>
                </a:cxn>
                <a:cxn ang="0">
                  <a:pos x="T4" y="T5"/>
                </a:cxn>
                <a:cxn ang="0">
                  <a:pos x="T6" y="T7"/>
                </a:cxn>
                <a:cxn ang="0">
                  <a:pos x="T8" y="T9"/>
                </a:cxn>
                <a:cxn ang="0">
                  <a:pos x="T10" y="T11"/>
                </a:cxn>
                <a:cxn ang="0">
                  <a:pos x="T12" y="T13"/>
                </a:cxn>
              </a:cxnLst>
              <a:rect l="0" t="0" r="r" b="b"/>
              <a:pathLst>
                <a:path w="111" h="54">
                  <a:moveTo>
                    <a:pt x="48" y="35"/>
                  </a:moveTo>
                  <a:cubicBezTo>
                    <a:pt x="32" y="24"/>
                    <a:pt x="16" y="14"/>
                    <a:pt x="0" y="3"/>
                  </a:cubicBezTo>
                  <a:cubicBezTo>
                    <a:pt x="11" y="0"/>
                    <a:pt x="20" y="7"/>
                    <a:pt x="28" y="11"/>
                  </a:cubicBezTo>
                  <a:cubicBezTo>
                    <a:pt x="50" y="23"/>
                    <a:pt x="76" y="24"/>
                    <a:pt x="99" y="35"/>
                  </a:cubicBezTo>
                  <a:cubicBezTo>
                    <a:pt x="104" y="38"/>
                    <a:pt x="111" y="40"/>
                    <a:pt x="109" y="47"/>
                  </a:cubicBezTo>
                  <a:cubicBezTo>
                    <a:pt x="108" y="54"/>
                    <a:pt x="100" y="51"/>
                    <a:pt x="96" y="51"/>
                  </a:cubicBezTo>
                  <a:cubicBezTo>
                    <a:pt x="78" y="52"/>
                    <a:pt x="62" y="45"/>
                    <a:pt x="48" y="35"/>
                  </a:cubicBezTo>
                  <a:close/>
                </a:path>
              </a:pathLst>
            </a:custGeom>
            <a:solidFill>
              <a:srgbClr val="E7DF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 name="Freeform 40">
              <a:extLst>
                <a:ext uri="{FF2B5EF4-FFF2-40B4-BE49-F238E27FC236}">
                  <a16:creationId xmlns:a16="http://schemas.microsoft.com/office/drawing/2014/main" id="{16CC5E51-1EFD-4E4B-BF9A-C7EDE94E42A9}"/>
                </a:ext>
              </a:extLst>
            </p:cNvPr>
            <p:cNvSpPr>
              <a:spLocks/>
            </p:cNvSpPr>
            <p:nvPr/>
          </p:nvSpPr>
          <p:spPr bwMode="auto">
            <a:xfrm>
              <a:off x="2057400" y="3427413"/>
              <a:ext cx="222250" cy="165100"/>
            </a:xfrm>
            <a:custGeom>
              <a:avLst/>
              <a:gdLst>
                <a:gd name="T0" fmla="*/ 35 w 59"/>
                <a:gd name="T1" fmla="*/ 7 h 44"/>
                <a:gd name="T2" fmla="*/ 59 w 59"/>
                <a:gd name="T3" fmla="*/ 42 h 44"/>
                <a:gd name="T4" fmla="*/ 0 w 59"/>
                <a:gd name="T5" fmla="*/ 0 h 44"/>
                <a:gd name="T6" fmla="*/ 35 w 59"/>
                <a:gd name="T7" fmla="*/ 7 h 44"/>
              </a:gdLst>
              <a:ahLst/>
              <a:cxnLst>
                <a:cxn ang="0">
                  <a:pos x="T0" y="T1"/>
                </a:cxn>
                <a:cxn ang="0">
                  <a:pos x="T2" y="T3"/>
                </a:cxn>
                <a:cxn ang="0">
                  <a:pos x="T4" y="T5"/>
                </a:cxn>
                <a:cxn ang="0">
                  <a:pos x="T6" y="T7"/>
                </a:cxn>
              </a:cxnLst>
              <a:rect l="0" t="0" r="r" b="b"/>
              <a:pathLst>
                <a:path w="59" h="44">
                  <a:moveTo>
                    <a:pt x="35" y="7"/>
                  </a:moveTo>
                  <a:cubicBezTo>
                    <a:pt x="37" y="23"/>
                    <a:pt x="57" y="27"/>
                    <a:pt x="59" y="42"/>
                  </a:cubicBezTo>
                  <a:cubicBezTo>
                    <a:pt x="24" y="44"/>
                    <a:pt x="8" y="33"/>
                    <a:pt x="0" y="0"/>
                  </a:cubicBezTo>
                  <a:cubicBezTo>
                    <a:pt x="12" y="2"/>
                    <a:pt x="24" y="5"/>
                    <a:pt x="35" y="7"/>
                  </a:cubicBezTo>
                  <a:close/>
                </a:path>
              </a:pathLst>
            </a:custGeom>
            <a:solidFill>
              <a:srgbClr val="D7CB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 name="Freeform 41">
              <a:extLst>
                <a:ext uri="{FF2B5EF4-FFF2-40B4-BE49-F238E27FC236}">
                  <a16:creationId xmlns:a16="http://schemas.microsoft.com/office/drawing/2014/main" id="{3CA9C427-2C64-442B-ADCB-B31C831D24C3}"/>
                </a:ext>
              </a:extLst>
            </p:cNvPr>
            <p:cNvSpPr>
              <a:spLocks/>
            </p:cNvSpPr>
            <p:nvPr/>
          </p:nvSpPr>
          <p:spPr bwMode="auto">
            <a:xfrm>
              <a:off x="2549525" y="4006850"/>
              <a:ext cx="346075" cy="142875"/>
            </a:xfrm>
            <a:custGeom>
              <a:avLst/>
              <a:gdLst>
                <a:gd name="T0" fmla="*/ 28 w 92"/>
                <a:gd name="T1" fmla="*/ 13 h 38"/>
                <a:gd name="T2" fmla="*/ 92 w 92"/>
                <a:gd name="T3" fmla="*/ 25 h 38"/>
                <a:gd name="T4" fmla="*/ 27 w 92"/>
                <a:gd name="T5" fmla="*/ 37 h 38"/>
                <a:gd name="T6" fmla="*/ 10 w 92"/>
                <a:gd name="T7" fmla="*/ 29 h 38"/>
                <a:gd name="T8" fmla="*/ 4 w 92"/>
                <a:gd name="T9" fmla="*/ 10 h 38"/>
                <a:gd name="T10" fmla="*/ 19 w 92"/>
                <a:gd name="T11" fmla="*/ 15 h 38"/>
                <a:gd name="T12" fmla="*/ 28 w 92"/>
                <a:gd name="T13" fmla="*/ 13 h 38"/>
              </a:gdLst>
              <a:ahLst/>
              <a:cxnLst>
                <a:cxn ang="0">
                  <a:pos x="T0" y="T1"/>
                </a:cxn>
                <a:cxn ang="0">
                  <a:pos x="T2" y="T3"/>
                </a:cxn>
                <a:cxn ang="0">
                  <a:pos x="T4" y="T5"/>
                </a:cxn>
                <a:cxn ang="0">
                  <a:pos x="T6" y="T7"/>
                </a:cxn>
                <a:cxn ang="0">
                  <a:pos x="T8" y="T9"/>
                </a:cxn>
                <a:cxn ang="0">
                  <a:pos x="T10" y="T11"/>
                </a:cxn>
                <a:cxn ang="0">
                  <a:pos x="T12" y="T13"/>
                </a:cxn>
              </a:cxnLst>
              <a:rect l="0" t="0" r="r" b="b"/>
              <a:pathLst>
                <a:path w="92" h="38">
                  <a:moveTo>
                    <a:pt x="28" y="13"/>
                  </a:moveTo>
                  <a:cubicBezTo>
                    <a:pt x="45" y="37"/>
                    <a:pt x="70" y="23"/>
                    <a:pt x="92" y="25"/>
                  </a:cubicBezTo>
                  <a:cubicBezTo>
                    <a:pt x="72" y="35"/>
                    <a:pt x="50" y="38"/>
                    <a:pt x="27" y="37"/>
                  </a:cubicBezTo>
                  <a:cubicBezTo>
                    <a:pt x="20" y="37"/>
                    <a:pt x="15" y="34"/>
                    <a:pt x="10" y="29"/>
                  </a:cubicBezTo>
                  <a:cubicBezTo>
                    <a:pt x="5" y="23"/>
                    <a:pt x="0" y="15"/>
                    <a:pt x="4" y="10"/>
                  </a:cubicBezTo>
                  <a:cubicBezTo>
                    <a:pt x="10" y="0"/>
                    <a:pt x="13" y="14"/>
                    <a:pt x="19" y="15"/>
                  </a:cubicBezTo>
                  <a:cubicBezTo>
                    <a:pt x="22" y="15"/>
                    <a:pt x="25" y="17"/>
                    <a:pt x="28" y="13"/>
                  </a:cubicBezTo>
                  <a:close/>
                </a:path>
              </a:pathLst>
            </a:custGeom>
            <a:solidFill>
              <a:srgbClr val="D4D5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 name="Freeform 42">
              <a:extLst>
                <a:ext uri="{FF2B5EF4-FFF2-40B4-BE49-F238E27FC236}">
                  <a16:creationId xmlns:a16="http://schemas.microsoft.com/office/drawing/2014/main" id="{FC5130C7-0873-424B-BBA5-DB7628EA16D1}"/>
                </a:ext>
              </a:extLst>
            </p:cNvPr>
            <p:cNvSpPr>
              <a:spLocks/>
            </p:cNvSpPr>
            <p:nvPr/>
          </p:nvSpPr>
          <p:spPr bwMode="auto">
            <a:xfrm>
              <a:off x="6472238" y="5784850"/>
              <a:ext cx="269875" cy="134937"/>
            </a:xfrm>
            <a:custGeom>
              <a:avLst/>
              <a:gdLst>
                <a:gd name="T0" fmla="*/ 0 w 72"/>
                <a:gd name="T1" fmla="*/ 12 h 36"/>
                <a:gd name="T2" fmla="*/ 15 w 72"/>
                <a:gd name="T3" fmla="*/ 8 h 36"/>
                <a:gd name="T4" fmla="*/ 20 w 72"/>
                <a:gd name="T5" fmla="*/ 0 h 36"/>
                <a:gd name="T6" fmla="*/ 72 w 72"/>
                <a:gd name="T7" fmla="*/ 25 h 36"/>
                <a:gd name="T8" fmla="*/ 0 w 72"/>
                <a:gd name="T9" fmla="*/ 12 h 36"/>
              </a:gdLst>
              <a:ahLst/>
              <a:cxnLst>
                <a:cxn ang="0">
                  <a:pos x="T0" y="T1"/>
                </a:cxn>
                <a:cxn ang="0">
                  <a:pos x="T2" y="T3"/>
                </a:cxn>
                <a:cxn ang="0">
                  <a:pos x="T4" y="T5"/>
                </a:cxn>
                <a:cxn ang="0">
                  <a:pos x="T6" y="T7"/>
                </a:cxn>
                <a:cxn ang="0">
                  <a:pos x="T8" y="T9"/>
                </a:cxn>
              </a:cxnLst>
              <a:rect l="0" t="0" r="r" b="b"/>
              <a:pathLst>
                <a:path w="72" h="36">
                  <a:moveTo>
                    <a:pt x="0" y="12"/>
                  </a:moveTo>
                  <a:cubicBezTo>
                    <a:pt x="4" y="10"/>
                    <a:pt x="9" y="8"/>
                    <a:pt x="15" y="8"/>
                  </a:cubicBezTo>
                  <a:cubicBezTo>
                    <a:pt x="22" y="9"/>
                    <a:pt x="22" y="5"/>
                    <a:pt x="20" y="0"/>
                  </a:cubicBezTo>
                  <a:cubicBezTo>
                    <a:pt x="36" y="9"/>
                    <a:pt x="52" y="20"/>
                    <a:pt x="72" y="25"/>
                  </a:cubicBezTo>
                  <a:cubicBezTo>
                    <a:pt x="51" y="36"/>
                    <a:pt x="14" y="28"/>
                    <a:pt x="0" y="12"/>
                  </a:cubicBezTo>
                  <a:close/>
                </a:path>
              </a:pathLst>
            </a:custGeom>
            <a:solidFill>
              <a:srgbClr val="DED3B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 name="Freeform 43">
              <a:extLst>
                <a:ext uri="{FF2B5EF4-FFF2-40B4-BE49-F238E27FC236}">
                  <a16:creationId xmlns:a16="http://schemas.microsoft.com/office/drawing/2014/main" id="{101C4E95-AE8A-459B-82B7-23CD48F25B5C}"/>
                </a:ext>
              </a:extLst>
            </p:cNvPr>
            <p:cNvSpPr>
              <a:spLocks/>
            </p:cNvSpPr>
            <p:nvPr/>
          </p:nvSpPr>
          <p:spPr bwMode="auto">
            <a:xfrm>
              <a:off x="2982913" y="4021138"/>
              <a:ext cx="195263" cy="158750"/>
            </a:xfrm>
            <a:custGeom>
              <a:avLst/>
              <a:gdLst>
                <a:gd name="T0" fmla="*/ 52 w 52"/>
                <a:gd name="T1" fmla="*/ 0 h 42"/>
                <a:gd name="T2" fmla="*/ 36 w 52"/>
                <a:gd name="T3" fmla="*/ 42 h 42"/>
                <a:gd name="T4" fmla="*/ 0 w 52"/>
                <a:gd name="T5" fmla="*/ 18 h 42"/>
                <a:gd name="T6" fmla="*/ 5 w 52"/>
                <a:gd name="T7" fmla="*/ 12 h 42"/>
                <a:gd name="T8" fmla="*/ 52 w 52"/>
                <a:gd name="T9" fmla="*/ 0 h 42"/>
              </a:gdLst>
              <a:ahLst/>
              <a:cxnLst>
                <a:cxn ang="0">
                  <a:pos x="T0" y="T1"/>
                </a:cxn>
                <a:cxn ang="0">
                  <a:pos x="T2" y="T3"/>
                </a:cxn>
                <a:cxn ang="0">
                  <a:pos x="T4" y="T5"/>
                </a:cxn>
                <a:cxn ang="0">
                  <a:pos x="T6" y="T7"/>
                </a:cxn>
                <a:cxn ang="0">
                  <a:pos x="T8" y="T9"/>
                </a:cxn>
              </a:cxnLst>
              <a:rect l="0" t="0" r="r" b="b"/>
              <a:pathLst>
                <a:path w="52" h="42">
                  <a:moveTo>
                    <a:pt x="52" y="0"/>
                  </a:moveTo>
                  <a:cubicBezTo>
                    <a:pt x="41" y="12"/>
                    <a:pt x="35" y="26"/>
                    <a:pt x="36" y="42"/>
                  </a:cubicBezTo>
                  <a:cubicBezTo>
                    <a:pt x="23" y="36"/>
                    <a:pt x="8" y="33"/>
                    <a:pt x="0" y="18"/>
                  </a:cubicBezTo>
                  <a:cubicBezTo>
                    <a:pt x="2" y="16"/>
                    <a:pt x="4" y="12"/>
                    <a:pt x="5" y="12"/>
                  </a:cubicBezTo>
                  <a:cubicBezTo>
                    <a:pt x="23" y="16"/>
                    <a:pt x="36" y="2"/>
                    <a:pt x="52" y="0"/>
                  </a:cubicBezTo>
                  <a:close/>
                </a:path>
              </a:pathLst>
            </a:custGeom>
            <a:solidFill>
              <a:srgbClr val="9C91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 name="Freeform 44">
              <a:extLst>
                <a:ext uri="{FF2B5EF4-FFF2-40B4-BE49-F238E27FC236}">
                  <a16:creationId xmlns:a16="http://schemas.microsoft.com/office/drawing/2014/main" id="{7CD543B6-849B-4A40-988A-AAF98201CC88}"/>
                </a:ext>
              </a:extLst>
            </p:cNvPr>
            <p:cNvSpPr>
              <a:spLocks/>
            </p:cNvSpPr>
            <p:nvPr/>
          </p:nvSpPr>
          <p:spPr bwMode="auto">
            <a:xfrm>
              <a:off x="1851025" y="3130550"/>
              <a:ext cx="219075" cy="192087"/>
            </a:xfrm>
            <a:custGeom>
              <a:avLst/>
              <a:gdLst>
                <a:gd name="T0" fmla="*/ 58 w 58"/>
                <a:gd name="T1" fmla="*/ 34 h 51"/>
                <a:gd name="T2" fmla="*/ 49 w 58"/>
                <a:gd name="T3" fmla="*/ 51 h 51"/>
                <a:gd name="T4" fmla="*/ 0 w 58"/>
                <a:gd name="T5" fmla="*/ 0 h 51"/>
                <a:gd name="T6" fmla="*/ 58 w 58"/>
                <a:gd name="T7" fmla="*/ 34 h 51"/>
              </a:gdLst>
              <a:ahLst/>
              <a:cxnLst>
                <a:cxn ang="0">
                  <a:pos x="T0" y="T1"/>
                </a:cxn>
                <a:cxn ang="0">
                  <a:pos x="T2" y="T3"/>
                </a:cxn>
                <a:cxn ang="0">
                  <a:pos x="T4" y="T5"/>
                </a:cxn>
                <a:cxn ang="0">
                  <a:pos x="T6" y="T7"/>
                </a:cxn>
              </a:cxnLst>
              <a:rect l="0" t="0" r="r" b="b"/>
              <a:pathLst>
                <a:path w="58" h="51">
                  <a:moveTo>
                    <a:pt x="58" y="34"/>
                  </a:moveTo>
                  <a:cubicBezTo>
                    <a:pt x="56" y="40"/>
                    <a:pt x="45" y="41"/>
                    <a:pt x="49" y="51"/>
                  </a:cubicBezTo>
                  <a:cubicBezTo>
                    <a:pt x="37" y="32"/>
                    <a:pt x="15" y="24"/>
                    <a:pt x="0" y="0"/>
                  </a:cubicBezTo>
                  <a:cubicBezTo>
                    <a:pt x="24" y="11"/>
                    <a:pt x="41" y="22"/>
                    <a:pt x="58" y="34"/>
                  </a:cubicBezTo>
                  <a:close/>
                </a:path>
              </a:pathLst>
            </a:custGeom>
            <a:solidFill>
              <a:srgbClr val="D2C9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 name="Freeform 45">
              <a:extLst>
                <a:ext uri="{FF2B5EF4-FFF2-40B4-BE49-F238E27FC236}">
                  <a16:creationId xmlns:a16="http://schemas.microsoft.com/office/drawing/2014/main" id="{BEB29C16-D2D5-4A2C-AC06-F1A2BC35B251}"/>
                </a:ext>
              </a:extLst>
            </p:cNvPr>
            <p:cNvSpPr>
              <a:spLocks/>
            </p:cNvSpPr>
            <p:nvPr/>
          </p:nvSpPr>
          <p:spPr bwMode="auto">
            <a:xfrm>
              <a:off x="5172075" y="4878388"/>
              <a:ext cx="153988" cy="134937"/>
            </a:xfrm>
            <a:custGeom>
              <a:avLst/>
              <a:gdLst>
                <a:gd name="T0" fmla="*/ 38 w 41"/>
                <a:gd name="T1" fmla="*/ 36 h 36"/>
                <a:gd name="T2" fmla="*/ 10 w 41"/>
                <a:gd name="T3" fmla="*/ 29 h 36"/>
                <a:gd name="T4" fmla="*/ 0 w 41"/>
                <a:gd name="T5" fmla="*/ 3 h 36"/>
                <a:gd name="T6" fmla="*/ 27 w 41"/>
                <a:gd name="T7" fmla="*/ 5 h 36"/>
                <a:gd name="T8" fmla="*/ 38 w 41"/>
                <a:gd name="T9" fmla="*/ 36 h 36"/>
              </a:gdLst>
              <a:ahLst/>
              <a:cxnLst>
                <a:cxn ang="0">
                  <a:pos x="T0" y="T1"/>
                </a:cxn>
                <a:cxn ang="0">
                  <a:pos x="T2" y="T3"/>
                </a:cxn>
                <a:cxn ang="0">
                  <a:pos x="T4" y="T5"/>
                </a:cxn>
                <a:cxn ang="0">
                  <a:pos x="T6" y="T7"/>
                </a:cxn>
                <a:cxn ang="0">
                  <a:pos x="T8" y="T9"/>
                </a:cxn>
              </a:cxnLst>
              <a:rect l="0" t="0" r="r" b="b"/>
              <a:pathLst>
                <a:path w="41" h="36">
                  <a:moveTo>
                    <a:pt x="38" y="36"/>
                  </a:moveTo>
                  <a:cubicBezTo>
                    <a:pt x="29" y="34"/>
                    <a:pt x="20" y="31"/>
                    <a:pt x="10" y="29"/>
                  </a:cubicBezTo>
                  <a:cubicBezTo>
                    <a:pt x="12" y="19"/>
                    <a:pt x="2" y="13"/>
                    <a:pt x="0" y="3"/>
                  </a:cubicBezTo>
                  <a:cubicBezTo>
                    <a:pt x="9" y="0"/>
                    <a:pt x="18" y="16"/>
                    <a:pt x="27" y="5"/>
                  </a:cubicBezTo>
                  <a:cubicBezTo>
                    <a:pt x="41" y="11"/>
                    <a:pt x="27" y="28"/>
                    <a:pt x="38" y="36"/>
                  </a:cubicBezTo>
                  <a:close/>
                </a:path>
              </a:pathLst>
            </a:custGeom>
            <a:solidFill>
              <a:srgbClr val="CAC8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 name="Freeform 46">
              <a:extLst>
                <a:ext uri="{FF2B5EF4-FFF2-40B4-BE49-F238E27FC236}">
                  <a16:creationId xmlns:a16="http://schemas.microsoft.com/office/drawing/2014/main" id="{1675797B-DE7F-4F5D-A0C8-45E493F797D4}"/>
                </a:ext>
              </a:extLst>
            </p:cNvPr>
            <p:cNvSpPr>
              <a:spLocks/>
            </p:cNvSpPr>
            <p:nvPr/>
          </p:nvSpPr>
          <p:spPr bwMode="auto">
            <a:xfrm>
              <a:off x="5581650" y="5122863"/>
              <a:ext cx="255588" cy="142875"/>
            </a:xfrm>
            <a:custGeom>
              <a:avLst/>
              <a:gdLst>
                <a:gd name="T0" fmla="*/ 61 w 68"/>
                <a:gd name="T1" fmla="*/ 28 h 38"/>
                <a:gd name="T2" fmla="*/ 64 w 68"/>
                <a:gd name="T3" fmla="*/ 35 h 38"/>
                <a:gd name="T4" fmla="*/ 0 w 68"/>
                <a:gd name="T5" fmla="*/ 3 h 38"/>
                <a:gd name="T6" fmla="*/ 5 w 68"/>
                <a:gd name="T7" fmla="*/ 0 h 38"/>
                <a:gd name="T8" fmla="*/ 61 w 68"/>
                <a:gd name="T9" fmla="*/ 28 h 38"/>
              </a:gdLst>
              <a:ahLst/>
              <a:cxnLst>
                <a:cxn ang="0">
                  <a:pos x="T0" y="T1"/>
                </a:cxn>
                <a:cxn ang="0">
                  <a:pos x="T2" y="T3"/>
                </a:cxn>
                <a:cxn ang="0">
                  <a:pos x="T4" y="T5"/>
                </a:cxn>
                <a:cxn ang="0">
                  <a:pos x="T6" y="T7"/>
                </a:cxn>
                <a:cxn ang="0">
                  <a:pos x="T8" y="T9"/>
                </a:cxn>
              </a:cxnLst>
              <a:rect l="0" t="0" r="r" b="b"/>
              <a:pathLst>
                <a:path w="68" h="38">
                  <a:moveTo>
                    <a:pt x="61" y="28"/>
                  </a:moveTo>
                  <a:cubicBezTo>
                    <a:pt x="60" y="31"/>
                    <a:pt x="68" y="34"/>
                    <a:pt x="64" y="35"/>
                  </a:cubicBezTo>
                  <a:cubicBezTo>
                    <a:pt x="55" y="38"/>
                    <a:pt x="4" y="11"/>
                    <a:pt x="0" y="3"/>
                  </a:cubicBezTo>
                  <a:cubicBezTo>
                    <a:pt x="0" y="3"/>
                    <a:pt x="3" y="1"/>
                    <a:pt x="5" y="0"/>
                  </a:cubicBezTo>
                  <a:cubicBezTo>
                    <a:pt x="25" y="6"/>
                    <a:pt x="43" y="16"/>
                    <a:pt x="61" y="28"/>
                  </a:cubicBezTo>
                  <a:close/>
                </a:path>
              </a:pathLst>
            </a:custGeom>
            <a:solidFill>
              <a:srgbClr val="7066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 name="Freeform 47">
              <a:extLst>
                <a:ext uri="{FF2B5EF4-FFF2-40B4-BE49-F238E27FC236}">
                  <a16:creationId xmlns:a16="http://schemas.microsoft.com/office/drawing/2014/main" id="{2865DB69-1114-48DB-B7EA-D203FA5F5488}"/>
                </a:ext>
              </a:extLst>
            </p:cNvPr>
            <p:cNvSpPr>
              <a:spLocks/>
            </p:cNvSpPr>
            <p:nvPr/>
          </p:nvSpPr>
          <p:spPr bwMode="auto">
            <a:xfrm>
              <a:off x="4803775" y="5122863"/>
              <a:ext cx="165100" cy="225425"/>
            </a:xfrm>
            <a:custGeom>
              <a:avLst/>
              <a:gdLst>
                <a:gd name="T0" fmla="*/ 35 w 44"/>
                <a:gd name="T1" fmla="*/ 45 h 60"/>
                <a:gd name="T2" fmla="*/ 36 w 44"/>
                <a:gd name="T3" fmla="*/ 60 h 60"/>
                <a:gd name="T4" fmla="*/ 0 w 44"/>
                <a:gd name="T5" fmla="*/ 16 h 60"/>
                <a:gd name="T6" fmla="*/ 5 w 44"/>
                <a:gd name="T7" fmla="*/ 0 h 60"/>
                <a:gd name="T8" fmla="*/ 15 w 44"/>
                <a:gd name="T9" fmla="*/ 12 h 60"/>
                <a:gd name="T10" fmla="*/ 35 w 44"/>
                <a:gd name="T11" fmla="*/ 45 h 60"/>
              </a:gdLst>
              <a:ahLst/>
              <a:cxnLst>
                <a:cxn ang="0">
                  <a:pos x="T0" y="T1"/>
                </a:cxn>
                <a:cxn ang="0">
                  <a:pos x="T2" y="T3"/>
                </a:cxn>
                <a:cxn ang="0">
                  <a:pos x="T4" y="T5"/>
                </a:cxn>
                <a:cxn ang="0">
                  <a:pos x="T6" y="T7"/>
                </a:cxn>
                <a:cxn ang="0">
                  <a:pos x="T8" y="T9"/>
                </a:cxn>
                <a:cxn ang="0">
                  <a:pos x="T10" y="T11"/>
                </a:cxn>
              </a:cxnLst>
              <a:rect l="0" t="0" r="r" b="b"/>
              <a:pathLst>
                <a:path w="44" h="60">
                  <a:moveTo>
                    <a:pt x="35" y="45"/>
                  </a:moveTo>
                  <a:cubicBezTo>
                    <a:pt x="35" y="50"/>
                    <a:pt x="44" y="54"/>
                    <a:pt x="36" y="60"/>
                  </a:cubicBezTo>
                  <a:cubicBezTo>
                    <a:pt x="24" y="45"/>
                    <a:pt x="12" y="30"/>
                    <a:pt x="0" y="16"/>
                  </a:cubicBezTo>
                  <a:cubicBezTo>
                    <a:pt x="6" y="11"/>
                    <a:pt x="3" y="5"/>
                    <a:pt x="5" y="0"/>
                  </a:cubicBezTo>
                  <a:cubicBezTo>
                    <a:pt x="8" y="4"/>
                    <a:pt x="11" y="8"/>
                    <a:pt x="15" y="12"/>
                  </a:cubicBezTo>
                  <a:cubicBezTo>
                    <a:pt x="22" y="23"/>
                    <a:pt x="29" y="34"/>
                    <a:pt x="35" y="45"/>
                  </a:cubicBezTo>
                  <a:close/>
                </a:path>
              </a:pathLst>
            </a:custGeom>
            <a:solidFill>
              <a:srgbClr val="8D87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 name="Freeform 48">
              <a:extLst>
                <a:ext uri="{FF2B5EF4-FFF2-40B4-BE49-F238E27FC236}">
                  <a16:creationId xmlns:a16="http://schemas.microsoft.com/office/drawing/2014/main" id="{B5662EB9-0E86-4421-8FAD-E0CF643B51C9}"/>
                </a:ext>
              </a:extLst>
            </p:cNvPr>
            <p:cNvSpPr>
              <a:spLocks/>
            </p:cNvSpPr>
            <p:nvPr/>
          </p:nvSpPr>
          <p:spPr bwMode="auto">
            <a:xfrm>
              <a:off x="4217988" y="4746625"/>
              <a:ext cx="255588" cy="165100"/>
            </a:xfrm>
            <a:custGeom>
              <a:avLst/>
              <a:gdLst>
                <a:gd name="T0" fmla="*/ 0 w 68"/>
                <a:gd name="T1" fmla="*/ 0 h 44"/>
                <a:gd name="T2" fmla="*/ 68 w 68"/>
                <a:gd name="T3" fmla="*/ 44 h 44"/>
                <a:gd name="T4" fmla="*/ 0 w 68"/>
                <a:gd name="T5" fmla="*/ 0 h 44"/>
              </a:gdLst>
              <a:ahLst/>
              <a:cxnLst>
                <a:cxn ang="0">
                  <a:pos x="T0" y="T1"/>
                </a:cxn>
                <a:cxn ang="0">
                  <a:pos x="T2" y="T3"/>
                </a:cxn>
                <a:cxn ang="0">
                  <a:pos x="T4" y="T5"/>
                </a:cxn>
              </a:cxnLst>
              <a:rect l="0" t="0" r="r" b="b"/>
              <a:pathLst>
                <a:path w="68" h="44">
                  <a:moveTo>
                    <a:pt x="0" y="0"/>
                  </a:moveTo>
                  <a:cubicBezTo>
                    <a:pt x="24" y="12"/>
                    <a:pt x="51" y="21"/>
                    <a:pt x="68" y="44"/>
                  </a:cubicBezTo>
                  <a:cubicBezTo>
                    <a:pt x="41" y="36"/>
                    <a:pt x="19" y="20"/>
                    <a:pt x="0" y="0"/>
                  </a:cubicBezTo>
                  <a:close/>
                </a:path>
              </a:pathLst>
            </a:custGeom>
            <a:solidFill>
              <a:srgbClr val="D6D4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 name="Freeform 49">
              <a:extLst>
                <a:ext uri="{FF2B5EF4-FFF2-40B4-BE49-F238E27FC236}">
                  <a16:creationId xmlns:a16="http://schemas.microsoft.com/office/drawing/2014/main" id="{CAA1DAAA-2C76-4F89-B6AC-BA4433DEE565}"/>
                </a:ext>
              </a:extLst>
            </p:cNvPr>
            <p:cNvSpPr>
              <a:spLocks/>
            </p:cNvSpPr>
            <p:nvPr/>
          </p:nvSpPr>
          <p:spPr bwMode="auto">
            <a:xfrm>
              <a:off x="5116513" y="5126038"/>
              <a:ext cx="107950" cy="87312"/>
            </a:xfrm>
            <a:custGeom>
              <a:avLst/>
              <a:gdLst>
                <a:gd name="T0" fmla="*/ 12 w 29"/>
                <a:gd name="T1" fmla="*/ 0 h 23"/>
                <a:gd name="T2" fmla="*/ 29 w 29"/>
                <a:gd name="T3" fmla="*/ 7 h 23"/>
                <a:gd name="T4" fmla="*/ 0 w 29"/>
                <a:gd name="T5" fmla="*/ 6 h 23"/>
                <a:gd name="T6" fmla="*/ 12 w 29"/>
                <a:gd name="T7" fmla="*/ 0 h 23"/>
              </a:gdLst>
              <a:ahLst/>
              <a:cxnLst>
                <a:cxn ang="0">
                  <a:pos x="T0" y="T1"/>
                </a:cxn>
                <a:cxn ang="0">
                  <a:pos x="T2" y="T3"/>
                </a:cxn>
                <a:cxn ang="0">
                  <a:pos x="T4" y="T5"/>
                </a:cxn>
                <a:cxn ang="0">
                  <a:pos x="T6" y="T7"/>
                </a:cxn>
              </a:cxnLst>
              <a:rect l="0" t="0" r="r" b="b"/>
              <a:pathLst>
                <a:path w="29" h="23">
                  <a:moveTo>
                    <a:pt x="12" y="0"/>
                  </a:moveTo>
                  <a:cubicBezTo>
                    <a:pt x="18" y="3"/>
                    <a:pt x="24" y="5"/>
                    <a:pt x="29" y="7"/>
                  </a:cubicBezTo>
                  <a:cubicBezTo>
                    <a:pt x="23" y="23"/>
                    <a:pt x="22" y="23"/>
                    <a:pt x="0" y="6"/>
                  </a:cubicBezTo>
                  <a:cubicBezTo>
                    <a:pt x="2" y="1"/>
                    <a:pt x="13" y="11"/>
                    <a:pt x="12" y="0"/>
                  </a:cubicBezTo>
                  <a:close/>
                </a:path>
              </a:pathLst>
            </a:custGeom>
            <a:solidFill>
              <a:srgbClr val="D3CBB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 name="Freeform 50">
              <a:extLst>
                <a:ext uri="{FF2B5EF4-FFF2-40B4-BE49-F238E27FC236}">
                  <a16:creationId xmlns:a16="http://schemas.microsoft.com/office/drawing/2014/main" id="{DA50EC71-3C72-4867-9421-2F8AFDFC695E}"/>
                </a:ext>
              </a:extLst>
            </p:cNvPr>
            <p:cNvSpPr>
              <a:spLocks/>
            </p:cNvSpPr>
            <p:nvPr/>
          </p:nvSpPr>
          <p:spPr bwMode="auto">
            <a:xfrm>
              <a:off x="3225800" y="2657475"/>
              <a:ext cx="106363" cy="149225"/>
            </a:xfrm>
            <a:custGeom>
              <a:avLst/>
              <a:gdLst>
                <a:gd name="T0" fmla="*/ 28 w 28"/>
                <a:gd name="T1" fmla="*/ 0 h 40"/>
                <a:gd name="T2" fmla="*/ 0 w 28"/>
                <a:gd name="T3" fmla="*/ 40 h 40"/>
                <a:gd name="T4" fmla="*/ 28 w 28"/>
                <a:gd name="T5" fmla="*/ 0 h 40"/>
              </a:gdLst>
              <a:ahLst/>
              <a:cxnLst>
                <a:cxn ang="0">
                  <a:pos x="T0" y="T1"/>
                </a:cxn>
                <a:cxn ang="0">
                  <a:pos x="T2" y="T3"/>
                </a:cxn>
                <a:cxn ang="0">
                  <a:pos x="T4" y="T5"/>
                </a:cxn>
              </a:cxnLst>
              <a:rect l="0" t="0" r="r" b="b"/>
              <a:pathLst>
                <a:path w="28" h="40">
                  <a:moveTo>
                    <a:pt x="28" y="0"/>
                  </a:moveTo>
                  <a:cubicBezTo>
                    <a:pt x="23" y="16"/>
                    <a:pt x="12" y="28"/>
                    <a:pt x="0" y="40"/>
                  </a:cubicBezTo>
                  <a:cubicBezTo>
                    <a:pt x="7" y="25"/>
                    <a:pt x="8" y="6"/>
                    <a:pt x="28" y="0"/>
                  </a:cubicBezTo>
                  <a:close/>
                </a:path>
              </a:pathLst>
            </a:custGeom>
            <a:solidFill>
              <a:srgbClr val="AEBBB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 name="Freeform 51">
              <a:extLst>
                <a:ext uri="{FF2B5EF4-FFF2-40B4-BE49-F238E27FC236}">
                  <a16:creationId xmlns:a16="http://schemas.microsoft.com/office/drawing/2014/main" id="{6F32B10B-899F-40D0-B925-4092F2EDE8FC}"/>
                </a:ext>
              </a:extLst>
            </p:cNvPr>
            <p:cNvSpPr>
              <a:spLocks/>
            </p:cNvSpPr>
            <p:nvPr/>
          </p:nvSpPr>
          <p:spPr bwMode="auto">
            <a:xfrm>
              <a:off x="5119688" y="1338263"/>
              <a:ext cx="153988" cy="52387"/>
            </a:xfrm>
            <a:custGeom>
              <a:avLst/>
              <a:gdLst>
                <a:gd name="T0" fmla="*/ 41 w 41"/>
                <a:gd name="T1" fmla="*/ 6 h 14"/>
                <a:gd name="T2" fmla="*/ 17 w 41"/>
                <a:gd name="T3" fmla="*/ 10 h 14"/>
                <a:gd name="T4" fmla="*/ 0 w 41"/>
                <a:gd name="T5" fmla="*/ 4 h 14"/>
                <a:gd name="T6" fmla="*/ 41 w 41"/>
                <a:gd name="T7" fmla="*/ 6 h 14"/>
              </a:gdLst>
              <a:ahLst/>
              <a:cxnLst>
                <a:cxn ang="0">
                  <a:pos x="T0" y="T1"/>
                </a:cxn>
                <a:cxn ang="0">
                  <a:pos x="T2" y="T3"/>
                </a:cxn>
                <a:cxn ang="0">
                  <a:pos x="T4" y="T5"/>
                </a:cxn>
                <a:cxn ang="0">
                  <a:pos x="T6" y="T7"/>
                </a:cxn>
              </a:cxnLst>
              <a:rect l="0" t="0" r="r" b="b"/>
              <a:pathLst>
                <a:path w="41" h="14">
                  <a:moveTo>
                    <a:pt x="41" y="6"/>
                  </a:moveTo>
                  <a:cubicBezTo>
                    <a:pt x="33" y="7"/>
                    <a:pt x="25" y="7"/>
                    <a:pt x="17" y="10"/>
                  </a:cubicBezTo>
                  <a:cubicBezTo>
                    <a:pt x="11" y="12"/>
                    <a:pt x="3" y="14"/>
                    <a:pt x="0" y="4"/>
                  </a:cubicBezTo>
                  <a:cubicBezTo>
                    <a:pt x="14" y="4"/>
                    <a:pt x="27" y="0"/>
                    <a:pt x="41" y="6"/>
                  </a:cubicBezTo>
                  <a:close/>
                </a:path>
              </a:pathLst>
            </a:custGeom>
            <a:solidFill>
              <a:srgbClr val="BFB9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 name="Freeform 52">
              <a:extLst>
                <a:ext uri="{FF2B5EF4-FFF2-40B4-BE49-F238E27FC236}">
                  <a16:creationId xmlns:a16="http://schemas.microsoft.com/office/drawing/2014/main" id="{63CF600D-04B4-46DA-807E-70C65E1C71FC}"/>
                </a:ext>
              </a:extLst>
            </p:cNvPr>
            <p:cNvSpPr>
              <a:spLocks/>
            </p:cNvSpPr>
            <p:nvPr/>
          </p:nvSpPr>
          <p:spPr bwMode="auto">
            <a:xfrm>
              <a:off x="5014913" y="4254500"/>
              <a:ext cx="66675" cy="98425"/>
            </a:xfrm>
            <a:custGeom>
              <a:avLst/>
              <a:gdLst>
                <a:gd name="T0" fmla="*/ 0 w 18"/>
                <a:gd name="T1" fmla="*/ 16 h 26"/>
                <a:gd name="T2" fmla="*/ 6 w 18"/>
                <a:gd name="T3" fmla="*/ 9 h 26"/>
                <a:gd name="T4" fmla="*/ 17 w 18"/>
                <a:gd name="T5" fmla="*/ 6 h 26"/>
                <a:gd name="T6" fmla="*/ 12 w 18"/>
                <a:gd name="T7" fmla="*/ 15 h 26"/>
                <a:gd name="T8" fmla="*/ 0 w 18"/>
                <a:gd name="T9" fmla="*/ 16 h 26"/>
              </a:gdLst>
              <a:ahLst/>
              <a:cxnLst>
                <a:cxn ang="0">
                  <a:pos x="T0" y="T1"/>
                </a:cxn>
                <a:cxn ang="0">
                  <a:pos x="T2" y="T3"/>
                </a:cxn>
                <a:cxn ang="0">
                  <a:pos x="T4" y="T5"/>
                </a:cxn>
                <a:cxn ang="0">
                  <a:pos x="T6" y="T7"/>
                </a:cxn>
                <a:cxn ang="0">
                  <a:pos x="T8" y="T9"/>
                </a:cxn>
              </a:cxnLst>
              <a:rect l="0" t="0" r="r" b="b"/>
              <a:pathLst>
                <a:path w="18" h="26">
                  <a:moveTo>
                    <a:pt x="0" y="16"/>
                  </a:moveTo>
                  <a:cubicBezTo>
                    <a:pt x="2" y="13"/>
                    <a:pt x="4" y="11"/>
                    <a:pt x="6" y="9"/>
                  </a:cubicBezTo>
                  <a:cubicBezTo>
                    <a:pt x="9" y="6"/>
                    <a:pt x="12" y="0"/>
                    <a:pt x="17" y="6"/>
                  </a:cubicBezTo>
                  <a:cubicBezTo>
                    <a:pt x="18" y="7"/>
                    <a:pt x="14" y="12"/>
                    <a:pt x="12" y="15"/>
                  </a:cubicBezTo>
                  <a:cubicBezTo>
                    <a:pt x="8" y="18"/>
                    <a:pt x="4" y="26"/>
                    <a:pt x="0" y="16"/>
                  </a:cubicBezTo>
                  <a:close/>
                </a:path>
              </a:pathLst>
            </a:custGeom>
            <a:solidFill>
              <a:srgbClr val="F9D3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 name="Freeform 53">
              <a:extLst>
                <a:ext uri="{FF2B5EF4-FFF2-40B4-BE49-F238E27FC236}">
                  <a16:creationId xmlns:a16="http://schemas.microsoft.com/office/drawing/2014/main" id="{6B09C302-9A21-458C-A27B-0255F1081BD4}"/>
                </a:ext>
              </a:extLst>
            </p:cNvPr>
            <p:cNvSpPr>
              <a:spLocks/>
            </p:cNvSpPr>
            <p:nvPr/>
          </p:nvSpPr>
          <p:spPr bwMode="auto">
            <a:xfrm>
              <a:off x="4897438" y="2011363"/>
              <a:ext cx="642938" cy="1457325"/>
            </a:xfrm>
            <a:custGeom>
              <a:avLst/>
              <a:gdLst>
                <a:gd name="T0" fmla="*/ 171 w 171"/>
                <a:gd name="T1" fmla="*/ 288 h 388"/>
                <a:gd name="T2" fmla="*/ 155 w 171"/>
                <a:gd name="T3" fmla="*/ 336 h 388"/>
                <a:gd name="T4" fmla="*/ 133 w 171"/>
                <a:gd name="T5" fmla="*/ 333 h 388"/>
                <a:gd name="T6" fmla="*/ 109 w 171"/>
                <a:gd name="T7" fmla="*/ 332 h 388"/>
                <a:gd name="T8" fmla="*/ 55 w 171"/>
                <a:gd name="T9" fmla="*/ 378 h 388"/>
                <a:gd name="T10" fmla="*/ 35 w 171"/>
                <a:gd name="T11" fmla="*/ 386 h 388"/>
                <a:gd name="T12" fmla="*/ 26 w 171"/>
                <a:gd name="T13" fmla="*/ 362 h 388"/>
                <a:gd name="T14" fmla="*/ 16 w 171"/>
                <a:gd name="T15" fmla="*/ 354 h 388"/>
                <a:gd name="T16" fmla="*/ 9 w 171"/>
                <a:gd name="T17" fmla="*/ 341 h 388"/>
                <a:gd name="T18" fmla="*/ 0 w 171"/>
                <a:gd name="T19" fmla="*/ 296 h 388"/>
                <a:gd name="T20" fmla="*/ 28 w 171"/>
                <a:gd name="T21" fmla="*/ 278 h 388"/>
                <a:gd name="T22" fmla="*/ 61 w 171"/>
                <a:gd name="T23" fmla="*/ 306 h 388"/>
                <a:gd name="T24" fmla="*/ 69 w 171"/>
                <a:gd name="T25" fmla="*/ 315 h 388"/>
                <a:gd name="T26" fmla="*/ 91 w 171"/>
                <a:gd name="T27" fmla="*/ 315 h 388"/>
                <a:gd name="T28" fmla="*/ 88 w 171"/>
                <a:gd name="T29" fmla="*/ 295 h 388"/>
                <a:gd name="T30" fmla="*/ 79 w 171"/>
                <a:gd name="T31" fmla="*/ 252 h 388"/>
                <a:gd name="T32" fmla="*/ 80 w 171"/>
                <a:gd name="T33" fmla="*/ 234 h 388"/>
                <a:gd name="T34" fmla="*/ 65 w 171"/>
                <a:gd name="T35" fmla="*/ 237 h 388"/>
                <a:gd name="T36" fmla="*/ 51 w 171"/>
                <a:gd name="T37" fmla="*/ 236 h 388"/>
                <a:gd name="T38" fmla="*/ 72 w 171"/>
                <a:gd name="T39" fmla="*/ 211 h 388"/>
                <a:gd name="T40" fmla="*/ 42 w 171"/>
                <a:gd name="T41" fmla="*/ 234 h 388"/>
                <a:gd name="T42" fmla="*/ 24 w 171"/>
                <a:gd name="T43" fmla="*/ 235 h 388"/>
                <a:gd name="T44" fmla="*/ 18 w 171"/>
                <a:gd name="T45" fmla="*/ 215 h 388"/>
                <a:gd name="T46" fmla="*/ 20 w 171"/>
                <a:gd name="T47" fmla="*/ 208 h 388"/>
                <a:gd name="T48" fmla="*/ 37 w 171"/>
                <a:gd name="T49" fmla="*/ 196 h 388"/>
                <a:gd name="T50" fmla="*/ 69 w 171"/>
                <a:gd name="T51" fmla="*/ 177 h 388"/>
                <a:gd name="T52" fmla="*/ 73 w 171"/>
                <a:gd name="T53" fmla="*/ 150 h 388"/>
                <a:gd name="T54" fmla="*/ 73 w 171"/>
                <a:gd name="T55" fmla="*/ 129 h 388"/>
                <a:gd name="T56" fmla="*/ 67 w 171"/>
                <a:gd name="T57" fmla="*/ 90 h 388"/>
                <a:gd name="T58" fmla="*/ 57 w 171"/>
                <a:gd name="T59" fmla="*/ 66 h 388"/>
                <a:gd name="T60" fmla="*/ 52 w 171"/>
                <a:gd name="T61" fmla="*/ 35 h 388"/>
                <a:gd name="T62" fmla="*/ 34 w 171"/>
                <a:gd name="T63" fmla="*/ 39 h 388"/>
                <a:gd name="T64" fmla="*/ 33 w 171"/>
                <a:gd name="T65" fmla="*/ 16 h 388"/>
                <a:gd name="T66" fmla="*/ 48 w 171"/>
                <a:gd name="T67" fmla="*/ 4 h 388"/>
                <a:gd name="T68" fmla="*/ 63 w 171"/>
                <a:gd name="T69" fmla="*/ 0 h 388"/>
                <a:gd name="T70" fmla="*/ 68 w 171"/>
                <a:gd name="T71" fmla="*/ 10 h 388"/>
                <a:gd name="T72" fmla="*/ 95 w 171"/>
                <a:gd name="T73" fmla="*/ 56 h 388"/>
                <a:gd name="T74" fmla="*/ 92 w 171"/>
                <a:gd name="T75" fmla="*/ 90 h 388"/>
                <a:gd name="T76" fmla="*/ 122 w 171"/>
                <a:gd name="T77" fmla="*/ 145 h 388"/>
                <a:gd name="T78" fmla="*/ 164 w 171"/>
                <a:gd name="T79" fmla="*/ 175 h 388"/>
                <a:gd name="T80" fmla="*/ 165 w 171"/>
                <a:gd name="T81" fmla="*/ 217 h 388"/>
                <a:gd name="T82" fmla="*/ 166 w 171"/>
                <a:gd name="T83" fmla="*/ 245 h 388"/>
                <a:gd name="T84" fmla="*/ 158 w 171"/>
                <a:gd name="T85" fmla="*/ 259 h 388"/>
                <a:gd name="T86" fmla="*/ 171 w 171"/>
                <a:gd name="T87" fmla="*/ 288 h 3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71" h="388">
                  <a:moveTo>
                    <a:pt x="171" y="288"/>
                  </a:moveTo>
                  <a:cubicBezTo>
                    <a:pt x="166" y="304"/>
                    <a:pt x="160" y="320"/>
                    <a:pt x="155" y="336"/>
                  </a:cubicBezTo>
                  <a:cubicBezTo>
                    <a:pt x="146" y="349"/>
                    <a:pt x="138" y="343"/>
                    <a:pt x="133" y="333"/>
                  </a:cubicBezTo>
                  <a:cubicBezTo>
                    <a:pt x="125" y="319"/>
                    <a:pt x="118" y="322"/>
                    <a:pt x="109" y="332"/>
                  </a:cubicBezTo>
                  <a:cubicBezTo>
                    <a:pt x="92" y="349"/>
                    <a:pt x="74" y="364"/>
                    <a:pt x="55" y="378"/>
                  </a:cubicBezTo>
                  <a:cubicBezTo>
                    <a:pt x="49" y="383"/>
                    <a:pt x="44" y="388"/>
                    <a:pt x="35" y="386"/>
                  </a:cubicBezTo>
                  <a:cubicBezTo>
                    <a:pt x="25" y="381"/>
                    <a:pt x="29" y="370"/>
                    <a:pt x="26" y="362"/>
                  </a:cubicBezTo>
                  <a:cubicBezTo>
                    <a:pt x="25" y="356"/>
                    <a:pt x="20" y="356"/>
                    <a:pt x="16" y="354"/>
                  </a:cubicBezTo>
                  <a:cubicBezTo>
                    <a:pt x="8" y="352"/>
                    <a:pt x="5" y="345"/>
                    <a:pt x="9" y="341"/>
                  </a:cubicBezTo>
                  <a:cubicBezTo>
                    <a:pt x="25" y="322"/>
                    <a:pt x="13" y="309"/>
                    <a:pt x="0" y="296"/>
                  </a:cubicBezTo>
                  <a:cubicBezTo>
                    <a:pt x="0" y="275"/>
                    <a:pt x="9" y="269"/>
                    <a:pt x="28" y="278"/>
                  </a:cubicBezTo>
                  <a:cubicBezTo>
                    <a:pt x="42" y="284"/>
                    <a:pt x="50" y="297"/>
                    <a:pt x="61" y="306"/>
                  </a:cubicBezTo>
                  <a:cubicBezTo>
                    <a:pt x="64" y="309"/>
                    <a:pt x="66" y="313"/>
                    <a:pt x="69" y="315"/>
                  </a:cubicBezTo>
                  <a:cubicBezTo>
                    <a:pt x="77" y="320"/>
                    <a:pt x="85" y="322"/>
                    <a:pt x="91" y="315"/>
                  </a:cubicBezTo>
                  <a:cubicBezTo>
                    <a:pt x="98" y="308"/>
                    <a:pt x="95" y="299"/>
                    <a:pt x="88" y="295"/>
                  </a:cubicBezTo>
                  <a:cubicBezTo>
                    <a:pt x="69" y="283"/>
                    <a:pt x="72" y="268"/>
                    <a:pt x="79" y="252"/>
                  </a:cubicBezTo>
                  <a:cubicBezTo>
                    <a:pt x="84" y="246"/>
                    <a:pt x="85" y="240"/>
                    <a:pt x="80" y="234"/>
                  </a:cubicBezTo>
                  <a:cubicBezTo>
                    <a:pt x="75" y="230"/>
                    <a:pt x="70" y="235"/>
                    <a:pt x="65" y="237"/>
                  </a:cubicBezTo>
                  <a:cubicBezTo>
                    <a:pt x="61" y="238"/>
                    <a:pt x="57" y="241"/>
                    <a:pt x="51" y="236"/>
                  </a:cubicBezTo>
                  <a:cubicBezTo>
                    <a:pt x="61" y="231"/>
                    <a:pt x="70" y="225"/>
                    <a:pt x="72" y="211"/>
                  </a:cubicBezTo>
                  <a:cubicBezTo>
                    <a:pt x="61" y="219"/>
                    <a:pt x="52" y="227"/>
                    <a:pt x="42" y="234"/>
                  </a:cubicBezTo>
                  <a:cubicBezTo>
                    <a:pt x="37" y="238"/>
                    <a:pt x="31" y="242"/>
                    <a:pt x="24" y="235"/>
                  </a:cubicBezTo>
                  <a:cubicBezTo>
                    <a:pt x="19" y="230"/>
                    <a:pt x="12" y="225"/>
                    <a:pt x="18" y="215"/>
                  </a:cubicBezTo>
                  <a:cubicBezTo>
                    <a:pt x="19" y="213"/>
                    <a:pt x="21" y="210"/>
                    <a:pt x="20" y="208"/>
                  </a:cubicBezTo>
                  <a:cubicBezTo>
                    <a:pt x="10" y="182"/>
                    <a:pt x="25" y="191"/>
                    <a:pt x="37" y="196"/>
                  </a:cubicBezTo>
                  <a:cubicBezTo>
                    <a:pt x="46" y="200"/>
                    <a:pt x="71" y="187"/>
                    <a:pt x="69" y="177"/>
                  </a:cubicBezTo>
                  <a:cubicBezTo>
                    <a:pt x="66" y="167"/>
                    <a:pt x="70" y="159"/>
                    <a:pt x="73" y="150"/>
                  </a:cubicBezTo>
                  <a:cubicBezTo>
                    <a:pt x="76" y="143"/>
                    <a:pt x="77" y="136"/>
                    <a:pt x="73" y="129"/>
                  </a:cubicBezTo>
                  <a:cubicBezTo>
                    <a:pt x="66" y="117"/>
                    <a:pt x="67" y="103"/>
                    <a:pt x="67" y="90"/>
                  </a:cubicBezTo>
                  <a:cubicBezTo>
                    <a:pt x="67" y="81"/>
                    <a:pt x="67" y="73"/>
                    <a:pt x="57" y="66"/>
                  </a:cubicBezTo>
                  <a:cubicBezTo>
                    <a:pt x="46" y="58"/>
                    <a:pt x="53" y="46"/>
                    <a:pt x="52" y="35"/>
                  </a:cubicBezTo>
                  <a:cubicBezTo>
                    <a:pt x="44" y="30"/>
                    <a:pt x="41" y="47"/>
                    <a:pt x="34" y="39"/>
                  </a:cubicBezTo>
                  <a:cubicBezTo>
                    <a:pt x="28" y="33"/>
                    <a:pt x="31" y="24"/>
                    <a:pt x="33" y="16"/>
                  </a:cubicBezTo>
                  <a:cubicBezTo>
                    <a:pt x="35" y="9"/>
                    <a:pt x="38" y="3"/>
                    <a:pt x="48" y="4"/>
                  </a:cubicBezTo>
                  <a:cubicBezTo>
                    <a:pt x="53" y="4"/>
                    <a:pt x="58" y="1"/>
                    <a:pt x="63" y="0"/>
                  </a:cubicBezTo>
                  <a:cubicBezTo>
                    <a:pt x="65" y="4"/>
                    <a:pt x="65" y="8"/>
                    <a:pt x="68" y="10"/>
                  </a:cubicBezTo>
                  <a:cubicBezTo>
                    <a:pt x="82" y="23"/>
                    <a:pt x="95" y="35"/>
                    <a:pt x="95" y="56"/>
                  </a:cubicBezTo>
                  <a:cubicBezTo>
                    <a:pt x="102" y="68"/>
                    <a:pt x="98" y="78"/>
                    <a:pt x="92" y="90"/>
                  </a:cubicBezTo>
                  <a:cubicBezTo>
                    <a:pt x="77" y="121"/>
                    <a:pt x="86" y="137"/>
                    <a:pt x="122" y="145"/>
                  </a:cubicBezTo>
                  <a:cubicBezTo>
                    <a:pt x="140" y="149"/>
                    <a:pt x="160" y="152"/>
                    <a:pt x="164" y="175"/>
                  </a:cubicBezTo>
                  <a:cubicBezTo>
                    <a:pt x="166" y="189"/>
                    <a:pt x="165" y="203"/>
                    <a:pt x="165" y="217"/>
                  </a:cubicBezTo>
                  <a:cubicBezTo>
                    <a:pt x="165" y="226"/>
                    <a:pt x="159" y="235"/>
                    <a:pt x="166" y="245"/>
                  </a:cubicBezTo>
                  <a:cubicBezTo>
                    <a:pt x="169" y="250"/>
                    <a:pt x="161" y="255"/>
                    <a:pt x="158" y="259"/>
                  </a:cubicBezTo>
                  <a:cubicBezTo>
                    <a:pt x="143" y="280"/>
                    <a:pt x="145" y="284"/>
                    <a:pt x="171" y="288"/>
                  </a:cubicBezTo>
                  <a:close/>
                </a:path>
              </a:pathLst>
            </a:custGeom>
            <a:solidFill>
              <a:srgbClr val="DDD7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 name="Freeform 54">
              <a:extLst>
                <a:ext uri="{FF2B5EF4-FFF2-40B4-BE49-F238E27FC236}">
                  <a16:creationId xmlns:a16="http://schemas.microsoft.com/office/drawing/2014/main" id="{CD41BCA3-6F1E-42D4-9E1B-CBBD452DA196}"/>
                </a:ext>
              </a:extLst>
            </p:cNvPr>
            <p:cNvSpPr>
              <a:spLocks/>
            </p:cNvSpPr>
            <p:nvPr/>
          </p:nvSpPr>
          <p:spPr bwMode="auto">
            <a:xfrm>
              <a:off x="4038600" y="2236788"/>
              <a:ext cx="687388" cy="814387"/>
            </a:xfrm>
            <a:custGeom>
              <a:avLst/>
              <a:gdLst>
                <a:gd name="T0" fmla="*/ 72 w 183"/>
                <a:gd name="T1" fmla="*/ 195 h 217"/>
                <a:gd name="T2" fmla="*/ 73 w 183"/>
                <a:gd name="T3" fmla="*/ 168 h 217"/>
                <a:gd name="T4" fmla="*/ 62 w 183"/>
                <a:gd name="T5" fmla="*/ 155 h 217"/>
                <a:gd name="T6" fmla="*/ 45 w 183"/>
                <a:gd name="T7" fmla="*/ 158 h 217"/>
                <a:gd name="T8" fmla="*/ 18 w 183"/>
                <a:gd name="T9" fmla="*/ 141 h 217"/>
                <a:gd name="T10" fmla="*/ 5 w 183"/>
                <a:gd name="T11" fmla="*/ 118 h 217"/>
                <a:gd name="T12" fmla="*/ 5 w 183"/>
                <a:gd name="T13" fmla="*/ 106 h 217"/>
                <a:gd name="T14" fmla="*/ 14 w 183"/>
                <a:gd name="T15" fmla="*/ 72 h 217"/>
                <a:gd name="T16" fmla="*/ 24 w 183"/>
                <a:gd name="T17" fmla="*/ 64 h 217"/>
                <a:gd name="T18" fmla="*/ 28 w 183"/>
                <a:gd name="T19" fmla="*/ 64 h 217"/>
                <a:gd name="T20" fmla="*/ 64 w 183"/>
                <a:gd name="T21" fmla="*/ 56 h 217"/>
                <a:gd name="T22" fmla="*/ 125 w 183"/>
                <a:gd name="T23" fmla="*/ 21 h 217"/>
                <a:gd name="T24" fmla="*/ 163 w 183"/>
                <a:gd name="T25" fmla="*/ 6 h 217"/>
                <a:gd name="T26" fmla="*/ 179 w 183"/>
                <a:gd name="T27" fmla="*/ 22 h 217"/>
                <a:gd name="T28" fmla="*/ 180 w 183"/>
                <a:gd name="T29" fmla="*/ 53 h 217"/>
                <a:gd name="T30" fmla="*/ 165 w 183"/>
                <a:gd name="T31" fmla="*/ 91 h 217"/>
                <a:gd name="T32" fmla="*/ 159 w 183"/>
                <a:gd name="T33" fmla="*/ 107 h 217"/>
                <a:gd name="T34" fmla="*/ 156 w 183"/>
                <a:gd name="T35" fmla="*/ 152 h 217"/>
                <a:gd name="T36" fmla="*/ 123 w 183"/>
                <a:gd name="T37" fmla="*/ 183 h 217"/>
                <a:gd name="T38" fmla="*/ 107 w 183"/>
                <a:gd name="T39" fmla="*/ 198 h 217"/>
                <a:gd name="T40" fmla="*/ 72 w 183"/>
                <a:gd name="T41" fmla="*/ 195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83" h="217">
                  <a:moveTo>
                    <a:pt x="72" y="195"/>
                  </a:moveTo>
                  <a:cubicBezTo>
                    <a:pt x="72" y="186"/>
                    <a:pt x="68" y="178"/>
                    <a:pt x="73" y="168"/>
                  </a:cubicBezTo>
                  <a:cubicBezTo>
                    <a:pt x="79" y="158"/>
                    <a:pt x="72" y="154"/>
                    <a:pt x="62" y="155"/>
                  </a:cubicBezTo>
                  <a:cubicBezTo>
                    <a:pt x="57" y="155"/>
                    <a:pt x="51" y="157"/>
                    <a:pt x="45" y="158"/>
                  </a:cubicBezTo>
                  <a:cubicBezTo>
                    <a:pt x="32" y="159"/>
                    <a:pt x="22" y="156"/>
                    <a:pt x="18" y="141"/>
                  </a:cubicBezTo>
                  <a:cubicBezTo>
                    <a:pt x="16" y="132"/>
                    <a:pt x="16" y="123"/>
                    <a:pt x="5" y="118"/>
                  </a:cubicBezTo>
                  <a:cubicBezTo>
                    <a:pt x="0" y="115"/>
                    <a:pt x="2" y="109"/>
                    <a:pt x="5" y="106"/>
                  </a:cubicBezTo>
                  <a:cubicBezTo>
                    <a:pt x="15" y="96"/>
                    <a:pt x="19" y="85"/>
                    <a:pt x="14" y="72"/>
                  </a:cubicBezTo>
                  <a:cubicBezTo>
                    <a:pt x="11" y="63"/>
                    <a:pt x="19" y="65"/>
                    <a:pt x="24" y="64"/>
                  </a:cubicBezTo>
                  <a:cubicBezTo>
                    <a:pt x="25" y="64"/>
                    <a:pt x="27" y="64"/>
                    <a:pt x="28" y="64"/>
                  </a:cubicBezTo>
                  <a:cubicBezTo>
                    <a:pt x="40" y="59"/>
                    <a:pt x="53" y="65"/>
                    <a:pt x="64" y="56"/>
                  </a:cubicBezTo>
                  <a:cubicBezTo>
                    <a:pt x="80" y="38"/>
                    <a:pt x="105" y="34"/>
                    <a:pt x="125" y="21"/>
                  </a:cubicBezTo>
                  <a:cubicBezTo>
                    <a:pt x="134" y="15"/>
                    <a:pt x="150" y="13"/>
                    <a:pt x="163" y="6"/>
                  </a:cubicBezTo>
                  <a:cubicBezTo>
                    <a:pt x="174" y="0"/>
                    <a:pt x="180" y="14"/>
                    <a:pt x="179" y="22"/>
                  </a:cubicBezTo>
                  <a:cubicBezTo>
                    <a:pt x="176" y="34"/>
                    <a:pt x="179" y="43"/>
                    <a:pt x="180" y="53"/>
                  </a:cubicBezTo>
                  <a:cubicBezTo>
                    <a:pt x="183" y="70"/>
                    <a:pt x="178" y="82"/>
                    <a:pt x="165" y="91"/>
                  </a:cubicBezTo>
                  <a:cubicBezTo>
                    <a:pt x="159" y="96"/>
                    <a:pt x="152" y="101"/>
                    <a:pt x="159" y="107"/>
                  </a:cubicBezTo>
                  <a:cubicBezTo>
                    <a:pt x="177" y="124"/>
                    <a:pt x="162" y="137"/>
                    <a:pt x="156" y="152"/>
                  </a:cubicBezTo>
                  <a:cubicBezTo>
                    <a:pt x="145" y="162"/>
                    <a:pt x="133" y="171"/>
                    <a:pt x="123" y="183"/>
                  </a:cubicBezTo>
                  <a:cubicBezTo>
                    <a:pt x="117" y="188"/>
                    <a:pt x="112" y="193"/>
                    <a:pt x="107" y="198"/>
                  </a:cubicBezTo>
                  <a:cubicBezTo>
                    <a:pt x="88" y="217"/>
                    <a:pt x="88" y="216"/>
                    <a:pt x="72" y="195"/>
                  </a:cubicBezTo>
                  <a:close/>
                </a:path>
              </a:pathLst>
            </a:custGeom>
            <a:solidFill>
              <a:srgbClr val="F2EE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 name="Freeform 55">
              <a:extLst>
                <a:ext uri="{FF2B5EF4-FFF2-40B4-BE49-F238E27FC236}">
                  <a16:creationId xmlns:a16="http://schemas.microsoft.com/office/drawing/2014/main" id="{C9AA1A91-E357-41ED-A6B9-42F4ACF9DC14}"/>
                </a:ext>
              </a:extLst>
            </p:cNvPr>
            <p:cNvSpPr>
              <a:spLocks/>
            </p:cNvSpPr>
            <p:nvPr/>
          </p:nvSpPr>
          <p:spPr bwMode="auto">
            <a:xfrm>
              <a:off x="3902075" y="2770188"/>
              <a:ext cx="1390650" cy="684212"/>
            </a:xfrm>
            <a:custGeom>
              <a:avLst/>
              <a:gdLst>
                <a:gd name="T0" fmla="*/ 156 w 370"/>
                <a:gd name="T1" fmla="*/ 38 h 182"/>
                <a:gd name="T2" fmla="*/ 192 w 370"/>
                <a:gd name="T3" fmla="*/ 10 h 182"/>
                <a:gd name="T4" fmla="*/ 198 w 370"/>
                <a:gd name="T5" fmla="*/ 11 h 182"/>
                <a:gd name="T6" fmla="*/ 264 w 370"/>
                <a:gd name="T7" fmla="*/ 34 h 182"/>
                <a:gd name="T8" fmla="*/ 280 w 370"/>
                <a:gd name="T9" fmla="*/ 62 h 182"/>
                <a:gd name="T10" fmla="*/ 344 w 370"/>
                <a:gd name="T11" fmla="*/ 50 h 182"/>
                <a:gd name="T12" fmla="*/ 362 w 370"/>
                <a:gd name="T13" fmla="*/ 94 h 182"/>
                <a:gd name="T14" fmla="*/ 363 w 370"/>
                <a:gd name="T15" fmla="*/ 118 h 182"/>
                <a:gd name="T16" fmla="*/ 329 w 370"/>
                <a:gd name="T17" fmla="*/ 116 h 182"/>
                <a:gd name="T18" fmla="*/ 301 w 370"/>
                <a:gd name="T19" fmla="*/ 87 h 182"/>
                <a:gd name="T20" fmla="*/ 277 w 370"/>
                <a:gd name="T21" fmla="*/ 77 h 182"/>
                <a:gd name="T22" fmla="*/ 268 w 370"/>
                <a:gd name="T23" fmla="*/ 94 h 182"/>
                <a:gd name="T24" fmla="*/ 225 w 370"/>
                <a:gd name="T25" fmla="*/ 151 h 182"/>
                <a:gd name="T26" fmla="*/ 189 w 370"/>
                <a:gd name="T27" fmla="*/ 172 h 182"/>
                <a:gd name="T28" fmla="*/ 146 w 370"/>
                <a:gd name="T29" fmla="*/ 172 h 182"/>
                <a:gd name="T30" fmla="*/ 62 w 370"/>
                <a:gd name="T31" fmla="*/ 178 h 182"/>
                <a:gd name="T32" fmla="*/ 15 w 370"/>
                <a:gd name="T33" fmla="*/ 161 h 182"/>
                <a:gd name="T34" fmla="*/ 0 w 370"/>
                <a:gd name="T35" fmla="*/ 146 h 182"/>
                <a:gd name="T36" fmla="*/ 25 w 370"/>
                <a:gd name="T37" fmla="*/ 122 h 182"/>
                <a:gd name="T38" fmla="*/ 76 w 370"/>
                <a:gd name="T39" fmla="*/ 61 h 182"/>
                <a:gd name="T40" fmla="*/ 100 w 370"/>
                <a:gd name="T41" fmla="*/ 54 h 182"/>
                <a:gd name="T42" fmla="*/ 73 w 370"/>
                <a:gd name="T43" fmla="*/ 83 h 182"/>
                <a:gd name="T44" fmla="*/ 55 w 370"/>
                <a:gd name="T45" fmla="*/ 113 h 182"/>
                <a:gd name="T46" fmla="*/ 74 w 370"/>
                <a:gd name="T47" fmla="*/ 130 h 182"/>
                <a:gd name="T48" fmla="*/ 178 w 370"/>
                <a:gd name="T49" fmla="*/ 128 h 182"/>
                <a:gd name="T50" fmla="*/ 126 w 370"/>
                <a:gd name="T51" fmla="*/ 131 h 182"/>
                <a:gd name="T52" fmla="*/ 110 w 370"/>
                <a:gd name="T53" fmla="*/ 108 h 182"/>
                <a:gd name="T54" fmla="*/ 131 w 370"/>
                <a:gd name="T55" fmla="*/ 103 h 182"/>
                <a:gd name="T56" fmla="*/ 149 w 370"/>
                <a:gd name="T57" fmla="*/ 104 h 182"/>
                <a:gd name="T58" fmla="*/ 155 w 370"/>
                <a:gd name="T59" fmla="*/ 103 h 182"/>
                <a:gd name="T60" fmla="*/ 178 w 370"/>
                <a:gd name="T61" fmla="*/ 93 h 182"/>
                <a:gd name="T62" fmla="*/ 195 w 370"/>
                <a:gd name="T63" fmla="*/ 89 h 182"/>
                <a:gd name="T64" fmla="*/ 230 w 370"/>
                <a:gd name="T65" fmla="*/ 78 h 182"/>
                <a:gd name="T66" fmla="*/ 244 w 370"/>
                <a:gd name="T67" fmla="*/ 45 h 182"/>
                <a:gd name="T68" fmla="*/ 216 w 370"/>
                <a:gd name="T69" fmla="*/ 33 h 182"/>
                <a:gd name="T70" fmla="*/ 183 w 370"/>
                <a:gd name="T71" fmla="*/ 51 h 182"/>
                <a:gd name="T72" fmla="*/ 172 w 370"/>
                <a:gd name="T73" fmla="*/ 51 h 182"/>
                <a:gd name="T74" fmla="*/ 165 w 370"/>
                <a:gd name="T75" fmla="*/ 47 h 182"/>
                <a:gd name="T76" fmla="*/ 156 w 370"/>
                <a:gd name="T77" fmla="*/ 38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70" h="182">
                  <a:moveTo>
                    <a:pt x="156" y="38"/>
                  </a:moveTo>
                  <a:cubicBezTo>
                    <a:pt x="166" y="26"/>
                    <a:pt x="174" y="11"/>
                    <a:pt x="192" y="10"/>
                  </a:cubicBezTo>
                  <a:cubicBezTo>
                    <a:pt x="194" y="10"/>
                    <a:pt x="196" y="11"/>
                    <a:pt x="198" y="11"/>
                  </a:cubicBezTo>
                  <a:cubicBezTo>
                    <a:pt x="226" y="0"/>
                    <a:pt x="242" y="25"/>
                    <a:pt x="264" y="34"/>
                  </a:cubicBezTo>
                  <a:cubicBezTo>
                    <a:pt x="271" y="42"/>
                    <a:pt x="272" y="54"/>
                    <a:pt x="280" y="62"/>
                  </a:cubicBezTo>
                  <a:cubicBezTo>
                    <a:pt x="305" y="81"/>
                    <a:pt x="314" y="80"/>
                    <a:pt x="344" y="50"/>
                  </a:cubicBezTo>
                  <a:cubicBezTo>
                    <a:pt x="343" y="67"/>
                    <a:pt x="344" y="83"/>
                    <a:pt x="362" y="94"/>
                  </a:cubicBezTo>
                  <a:cubicBezTo>
                    <a:pt x="369" y="99"/>
                    <a:pt x="370" y="114"/>
                    <a:pt x="363" y="118"/>
                  </a:cubicBezTo>
                  <a:cubicBezTo>
                    <a:pt x="353" y="125"/>
                    <a:pt x="338" y="129"/>
                    <a:pt x="329" y="116"/>
                  </a:cubicBezTo>
                  <a:cubicBezTo>
                    <a:pt x="321" y="105"/>
                    <a:pt x="309" y="98"/>
                    <a:pt x="301" y="87"/>
                  </a:cubicBezTo>
                  <a:cubicBezTo>
                    <a:pt x="297" y="80"/>
                    <a:pt x="289" y="73"/>
                    <a:pt x="277" y="77"/>
                  </a:cubicBezTo>
                  <a:cubicBezTo>
                    <a:pt x="267" y="80"/>
                    <a:pt x="268" y="87"/>
                    <a:pt x="268" y="94"/>
                  </a:cubicBezTo>
                  <a:cubicBezTo>
                    <a:pt x="246" y="107"/>
                    <a:pt x="237" y="130"/>
                    <a:pt x="225" y="151"/>
                  </a:cubicBezTo>
                  <a:cubicBezTo>
                    <a:pt x="217" y="165"/>
                    <a:pt x="207" y="175"/>
                    <a:pt x="189" y="172"/>
                  </a:cubicBezTo>
                  <a:cubicBezTo>
                    <a:pt x="175" y="162"/>
                    <a:pt x="160" y="169"/>
                    <a:pt x="146" y="172"/>
                  </a:cubicBezTo>
                  <a:cubicBezTo>
                    <a:pt x="118" y="179"/>
                    <a:pt x="90" y="173"/>
                    <a:pt x="62" y="178"/>
                  </a:cubicBezTo>
                  <a:cubicBezTo>
                    <a:pt x="43" y="182"/>
                    <a:pt x="27" y="176"/>
                    <a:pt x="15" y="161"/>
                  </a:cubicBezTo>
                  <a:cubicBezTo>
                    <a:pt x="8" y="158"/>
                    <a:pt x="5" y="151"/>
                    <a:pt x="0" y="146"/>
                  </a:cubicBezTo>
                  <a:cubicBezTo>
                    <a:pt x="6" y="136"/>
                    <a:pt x="25" y="136"/>
                    <a:pt x="25" y="122"/>
                  </a:cubicBezTo>
                  <a:cubicBezTo>
                    <a:pt x="23" y="85"/>
                    <a:pt x="47" y="72"/>
                    <a:pt x="76" y="61"/>
                  </a:cubicBezTo>
                  <a:cubicBezTo>
                    <a:pt x="84" y="58"/>
                    <a:pt x="91" y="53"/>
                    <a:pt x="100" y="54"/>
                  </a:cubicBezTo>
                  <a:cubicBezTo>
                    <a:pt x="97" y="69"/>
                    <a:pt x="85" y="78"/>
                    <a:pt x="73" y="83"/>
                  </a:cubicBezTo>
                  <a:cubicBezTo>
                    <a:pt x="58" y="89"/>
                    <a:pt x="56" y="101"/>
                    <a:pt x="55" y="113"/>
                  </a:cubicBezTo>
                  <a:cubicBezTo>
                    <a:pt x="54" y="126"/>
                    <a:pt x="67" y="125"/>
                    <a:pt x="74" y="130"/>
                  </a:cubicBezTo>
                  <a:cubicBezTo>
                    <a:pt x="110" y="153"/>
                    <a:pt x="143" y="135"/>
                    <a:pt x="178" y="128"/>
                  </a:cubicBezTo>
                  <a:cubicBezTo>
                    <a:pt x="160" y="121"/>
                    <a:pt x="144" y="136"/>
                    <a:pt x="126" y="131"/>
                  </a:cubicBezTo>
                  <a:cubicBezTo>
                    <a:pt x="115" y="127"/>
                    <a:pt x="109" y="120"/>
                    <a:pt x="110" y="108"/>
                  </a:cubicBezTo>
                  <a:cubicBezTo>
                    <a:pt x="115" y="100"/>
                    <a:pt x="123" y="103"/>
                    <a:pt x="131" y="103"/>
                  </a:cubicBezTo>
                  <a:cubicBezTo>
                    <a:pt x="137" y="104"/>
                    <a:pt x="143" y="106"/>
                    <a:pt x="149" y="104"/>
                  </a:cubicBezTo>
                  <a:cubicBezTo>
                    <a:pt x="151" y="103"/>
                    <a:pt x="153" y="103"/>
                    <a:pt x="155" y="103"/>
                  </a:cubicBezTo>
                  <a:cubicBezTo>
                    <a:pt x="164" y="102"/>
                    <a:pt x="173" y="106"/>
                    <a:pt x="178" y="93"/>
                  </a:cubicBezTo>
                  <a:cubicBezTo>
                    <a:pt x="181" y="85"/>
                    <a:pt x="188" y="87"/>
                    <a:pt x="195" y="89"/>
                  </a:cubicBezTo>
                  <a:cubicBezTo>
                    <a:pt x="211" y="100"/>
                    <a:pt x="220" y="86"/>
                    <a:pt x="230" y="78"/>
                  </a:cubicBezTo>
                  <a:cubicBezTo>
                    <a:pt x="241" y="69"/>
                    <a:pt x="247" y="57"/>
                    <a:pt x="244" y="45"/>
                  </a:cubicBezTo>
                  <a:cubicBezTo>
                    <a:pt x="241" y="31"/>
                    <a:pt x="230" y="27"/>
                    <a:pt x="216" y="33"/>
                  </a:cubicBezTo>
                  <a:cubicBezTo>
                    <a:pt x="204" y="37"/>
                    <a:pt x="188" y="31"/>
                    <a:pt x="183" y="51"/>
                  </a:cubicBezTo>
                  <a:cubicBezTo>
                    <a:pt x="182" y="54"/>
                    <a:pt x="176" y="52"/>
                    <a:pt x="172" y="51"/>
                  </a:cubicBezTo>
                  <a:cubicBezTo>
                    <a:pt x="170" y="50"/>
                    <a:pt x="168" y="48"/>
                    <a:pt x="165" y="47"/>
                  </a:cubicBezTo>
                  <a:cubicBezTo>
                    <a:pt x="162" y="44"/>
                    <a:pt x="158" y="42"/>
                    <a:pt x="156" y="38"/>
                  </a:cubicBezTo>
                  <a:close/>
                </a:path>
              </a:pathLst>
            </a:custGeom>
            <a:solidFill>
              <a:srgbClr val="D0D4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 name="Freeform 56">
              <a:extLst>
                <a:ext uri="{FF2B5EF4-FFF2-40B4-BE49-F238E27FC236}">
                  <a16:creationId xmlns:a16="http://schemas.microsoft.com/office/drawing/2014/main" id="{EE75458C-654A-47ED-889D-7F2776795200}"/>
                </a:ext>
              </a:extLst>
            </p:cNvPr>
            <p:cNvSpPr>
              <a:spLocks/>
            </p:cNvSpPr>
            <p:nvPr/>
          </p:nvSpPr>
          <p:spPr bwMode="auto">
            <a:xfrm>
              <a:off x="4883150" y="2886075"/>
              <a:ext cx="127000" cy="117475"/>
            </a:xfrm>
            <a:custGeom>
              <a:avLst/>
              <a:gdLst>
                <a:gd name="T0" fmla="*/ 19 w 34"/>
                <a:gd name="T1" fmla="*/ 31 h 31"/>
                <a:gd name="T2" fmla="*/ 3 w 34"/>
                <a:gd name="T3" fmla="*/ 3 h 31"/>
                <a:gd name="T4" fmla="*/ 34 w 34"/>
                <a:gd name="T5" fmla="*/ 13 h 31"/>
                <a:gd name="T6" fmla="*/ 33 w 34"/>
                <a:gd name="T7" fmla="*/ 19 h 31"/>
                <a:gd name="T8" fmla="*/ 19 w 34"/>
                <a:gd name="T9" fmla="*/ 31 h 31"/>
              </a:gdLst>
              <a:ahLst/>
              <a:cxnLst>
                <a:cxn ang="0">
                  <a:pos x="T0" y="T1"/>
                </a:cxn>
                <a:cxn ang="0">
                  <a:pos x="T2" y="T3"/>
                </a:cxn>
                <a:cxn ang="0">
                  <a:pos x="T4" y="T5"/>
                </a:cxn>
                <a:cxn ang="0">
                  <a:pos x="T6" y="T7"/>
                </a:cxn>
                <a:cxn ang="0">
                  <a:pos x="T8" y="T9"/>
                </a:cxn>
              </a:cxnLst>
              <a:rect l="0" t="0" r="r" b="b"/>
              <a:pathLst>
                <a:path w="34" h="31">
                  <a:moveTo>
                    <a:pt x="19" y="31"/>
                  </a:moveTo>
                  <a:cubicBezTo>
                    <a:pt x="0" y="29"/>
                    <a:pt x="5" y="14"/>
                    <a:pt x="3" y="3"/>
                  </a:cubicBezTo>
                  <a:cubicBezTo>
                    <a:pt x="17" y="0"/>
                    <a:pt x="16" y="24"/>
                    <a:pt x="34" y="13"/>
                  </a:cubicBezTo>
                  <a:cubicBezTo>
                    <a:pt x="34" y="15"/>
                    <a:pt x="34" y="17"/>
                    <a:pt x="33" y="19"/>
                  </a:cubicBezTo>
                  <a:cubicBezTo>
                    <a:pt x="29" y="23"/>
                    <a:pt x="24" y="27"/>
                    <a:pt x="19" y="31"/>
                  </a:cubicBezTo>
                  <a:close/>
                </a:path>
              </a:pathLst>
            </a:custGeom>
            <a:solidFill>
              <a:srgbClr val="DDD7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 name="Freeform 57">
              <a:extLst>
                <a:ext uri="{FF2B5EF4-FFF2-40B4-BE49-F238E27FC236}">
                  <a16:creationId xmlns:a16="http://schemas.microsoft.com/office/drawing/2014/main" id="{63A98316-F733-4E90-A64F-FD4097400772}"/>
                </a:ext>
              </a:extLst>
            </p:cNvPr>
            <p:cNvSpPr>
              <a:spLocks/>
            </p:cNvSpPr>
            <p:nvPr/>
          </p:nvSpPr>
          <p:spPr bwMode="auto">
            <a:xfrm>
              <a:off x="4143375" y="2446338"/>
              <a:ext cx="134938" cy="68262"/>
            </a:xfrm>
            <a:custGeom>
              <a:avLst/>
              <a:gdLst>
                <a:gd name="T0" fmla="*/ 36 w 36"/>
                <a:gd name="T1" fmla="*/ 0 h 18"/>
                <a:gd name="T2" fmla="*/ 0 w 36"/>
                <a:gd name="T3" fmla="*/ 8 h 18"/>
                <a:gd name="T4" fmla="*/ 36 w 36"/>
                <a:gd name="T5" fmla="*/ 0 h 18"/>
              </a:gdLst>
              <a:ahLst/>
              <a:cxnLst>
                <a:cxn ang="0">
                  <a:pos x="T0" y="T1"/>
                </a:cxn>
                <a:cxn ang="0">
                  <a:pos x="T2" y="T3"/>
                </a:cxn>
                <a:cxn ang="0">
                  <a:pos x="T4" y="T5"/>
                </a:cxn>
              </a:cxnLst>
              <a:rect l="0" t="0" r="r" b="b"/>
              <a:pathLst>
                <a:path w="36" h="18">
                  <a:moveTo>
                    <a:pt x="36" y="0"/>
                  </a:moveTo>
                  <a:cubicBezTo>
                    <a:pt x="27" y="18"/>
                    <a:pt x="12" y="4"/>
                    <a:pt x="0" y="8"/>
                  </a:cubicBezTo>
                  <a:cubicBezTo>
                    <a:pt x="11" y="3"/>
                    <a:pt x="23" y="0"/>
                    <a:pt x="36" y="0"/>
                  </a:cubicBezTo>
                  <a:close/>
                </a:path>
              </a:pathLst>
            </a:custGeom>
            <a:solidFill>
              <a:srgbClr val="E3E4D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 name="Freeform 58">
              <a:extLst>
                <a:ext uri="{FF2B5EF4-FFF2-40B4-BE49-F238E27FC236}">
                  <a16:creationId xmlns:a16="http://schemas.microsoft.com/office/drawing/2014/main" id="{A406DF63-93D9-4C67-9C05-997E37C89B8E}"/>
                </a:ext>
              </a:extLst>
            </p:cNvPr>
            <p:cNvSpPr>
              <a:spLocks/>
            </p:cNvSpPr>
            <p:nvPr/>
          </p:nvSpPr>
          <p:spPr bwMode="auto">
            <a:xfrm>
              <a:off x="4105275" y="3273425"/>
              <a:ext cx="1465263" cy="939800"/>
            </a:xfrm>
            <a:custGeom>
              <a:avLst/>
              <a:gdLst>
                <a:gd name="T0" fmla="*/ 370 w 390"/>
                <a:gd name="T1" fmla="*/ 0 h 250"/>
                <a:gd name="T2" fmla="*/ 382 w 390"/>
                <a:gd name="T3" fmla="*/ 4 h 250"/>
                <a:gd name="T4" fmla="*/ 378 w 390"/>
                <a:gd name="T5" fmla="*/ 30 h 250"/>
                <a:gd name="T6" fmla="*/ 317 w 390"/>
                <a:gd name="T7" fmla="*/ 89 h 250"/>
                <a:gd name="T8" fmla="*/ 293 w 390"/>
                <a:gd name="T9" fmla="*/ 105 h 250"/>
                <a:gd name="T10" fmla="*/ 250 w 390"/>
                <a:gd name="T11" fmla="*/ 131 h 250"/>
                <a:gd name="T12" fmla="*/ 223 w 390"/>
                <a:gd name="T13" fmla="*/ 149 h 250"/>
                <a:gd name="T14" fmla="*/ 163 w 390"/>
                <a:gd name="T15" fmla="*/ 192 h 250"/>
                <a:gd name="T16" fmla="*/ 140 w 390"/>
                <a:gd name="T17" fmla="*/ 203 h 250"/>
                <a:gd name="T18" fmla="*/ 102 w 390"/>
                <a:gd name="T19" fmla="*/ 213 h 250"/>
                <a:gd name="T20" fmla="*/ 70 w 390"/>
                <a:gd name="T21" fmla="*/ 228 h 250"/>
                <a:gd name="T22" fmla="*/ 70 w 390"/>
                <a:gd name="T23" fmla="*/ 236 h 250"/>
                <a:gd name="T24" fmla="*/ 30 w 390"/>
                <a:gd name="T25" fmla="*/ 240 h 250"/>
                <a:gd name="T26" fmla="*/ 28 w 390"/>
                <a:gd name="T27" fmla="*/ 179 h 250"/>
                <a:gd name="T28" fmla="*/ 58 w 390"/>
                <a:gd name="T29" fmla="*/ 140 h 250"/>
                <a:gd name="T30" fmla="*/ 85 w 390"/>
                <a:gd name="T31" fmla="*/ 125 h 250"/>
                <a:gd name="T32" fmla="*/ 180 w 390"/>
                <a:gd name="T33" fmla="*/ 93 h 250"/>
                <a:gd name="T34" fmla="*/ 238 w 390"/>
                <a:gd name="T35" fmla="*/ 81 h 250"/>
                <a:gd name="T36" fmla="*/ 207 w 390"/>
                <a:gd name="T37" fmla="*/ 75 h 250"/>
                <a:gd name="T38" fmla="*/ 245 w 390"/>
                <a:gd name="T39" fmla="*/ 50 h 250"/>
                <a:gd name="T40" fmla="*/ 330 w 390"/>
                <a:gd name="T41" fmla="*/ 40 h 250"/>
                <a:gd name="T42" fmla="*/ 359 w 390"/>
                <a:gd name="T43" fmla="*/ 11 h 250"/>
                <a:gd name="T44" fmla="*/ 370 w 390"/>
                <a:gd name="T45" fmla="*/ 0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90" h="250">
                  <a:moveTo>
                    <a:pt x="370" y="0"/>
                  </a:moveTo>
                  <a:cubicBezTo>
                    <a:pt x="374" y="1"/>
                    <a:pt x="378" y="3"/>
                    <a:pt x="382" y="4"/>
                  </a:cubicBezTo>
                  <a:cubicBezTo>
                    <a:pt x="390" y="14"/>
                    <a:pt x="381" y="22"/>
                    <a:pt x="378" y="30"/>
                  </a:cubicBezTo>
                  <a:cubicBezTo>
                    <a:pt x="367" y="59"/>
                    <a:pt x="350" y="82"/>
                    <a:pt x="317" y="89"/>
                  </a:cubicBezTo>
                  <a:cubicBezTo>
                    <a:pt x="307" y="91"/>
                    <a:pt x="298" y="96"/>
                    <a:pt x="293" y="105"/>
                  </a:cubicBezTo>
                  <a:cubicBezTo>
                    <a:pt x="283" y="122"/>
                    <a:pt x="268" y="129"/>
                    <a:pt x="250" y="131"/>
                  </a:cubicBezTo>
                  <a:cubicBezTo>
                    <a:pt x="238" y="133"/>
                    <a:pt x="230" y="139"/>
                    <a:pt x="223" y="149"/>
                  </a:cubicBezTo>
                  <a:cubicBezTo>
                    <a:pt x="208" y="170"/>
                    <a:pt x="190" y="187"/>
                    <a:pt x="163" y="192"/>
                  </a:cubicBezTo>
                  <a:cubicBezTo>
                    <a:pt x="155" y="194"/>
                    <a:pt x="148" y="199"/>
                    <a:pt x="140" y="203"/>
                  </a:cubicBezTo>
                  <a:cubicBezTo>
                    <a:pt x="128" y="209"/>
                    <a:pt x="116" y="215"/>
                    <a:pt x="102" y="213"/>
                  </a:cubicBezTo>
                  <a:cubicBezTo>
                    <a:pt x="88" y="210"/>
                    <a:pt x="77" y="216"/>
                    <a:pt x="70" y="228"/>
                  </a:cubicBezTo>
                  <a:cubicBezTo>
                    <a:pt x="70" y="231"/>
                    <a:pt x="70" y="233"/>
                    <a:pt x="70" y="236"/>
                  </a:cubicBezTo>
                  <a:cubicBezTo>
                    <a:pt x="58" y="248"/>
                    <a:pt x="44" y="250"/>
                    <a:pt x="30" y="240"/>
                  </a:cubicBezTo>
                  <a:cubicBezTo>
                    <a:pt x="1" y="223"/>
                    <a:pt x="0" y="198"/>
                    <a:pt x="28" y="179"/>
                  </a:cubicBezTo>
                  <a:cubicBezTo>
                    <a:pt x="43" y="169"/>
                    <a:pt x="56" y="159"/>
                    <a:pt x="58" y="140"/>
                  </a:cubicBezTo>
                  <a:cubicBezTo>
                    <a:pt x="64" y="130"/>
                    <a:pt x="75" y="128"/>
                    <a:pt x="85" y="125"/>
                  </a:cubicBezTo>
                  <a:cubicBezTo>
                    <a:pt x="118" y="117"/>
                    <a:pt x="150" y="107"/>
                    <a:pt x="180" y="93"/>
                  </a:cubicBezTo>
                  <a:cubicBezTo>
                    <a:pt x="201" y="97"/>
                    <a:pt x="218" y="87"/>
                    <a:pt x="238" y="81"/>
                  </a:cubicBezTo>
                  <a:cubicBezTo>
                    <a:pt x="227" y="76"/>
                    <a:pt x="213" y="99"/>
                    <a:pt x="207" y="75"/>
                  </a:cubicBezTo>
                  <a:cubicBezTo>
                    <a:pt x="216" y="61"/>
                    <a:pt x="227" y="51"/>
                    <a:pt x="245" y="50"/>
                  </a:cubicBezTo>
                  <a:cubicBezTo>
                    <a:pt x="276" y="68"/>
                    <a:pt x="302" y="57"/>
                    <a:pt x="330" y="40"/>
                  </a:cubicBezTo>
                  <a:cubicBezTo>
                    <a:pt x="343" y="32"/>
                    <a:pt x="356" y="28"/>
                    <a:pt x="359" y="11"/>
                  </a:cubicBezTo>
                  <a:cubicBezTo>
                    <a:pt x="359" y="6"/>
                    <a:pt x="366" y="3"/>
                    <a:pt x="370" y="0"/>
                  </a:cubicBezTo>
                  <a:close/>
                </a:path>
              </a:pathLst>
            </a:custGeom>
            <a:solidFill>
              <a:srgbClr val="F2E9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 name="Freeform 59">
              <a:extLst>
                <a:ext uri="{FF2B5EF4-FFF2-40B4-BE49-F238E27FC236}">
                  <a16:creationId xmlns:a16="http://schemas.microsoft.com/office/drawing/2014/main" id="{9B2D1DDD-0566-4873-95B1-3CDF741EBC08}"/>
                </a:ext>
              </a:extLst>
            </p:cNvPr>
            <p:cNvSpPr>
              <a:spLocks/>
            </p:cNvSpPr>
            <p:nvPr/>
          </p:nvSpPr>
          <p:spPr bwMode="auto">
            <a:xfrm>
              <a:off x="3332163" y="3314700"/>
              <a:ext cx="1276350" cy="590550"/>
            </a:xfrm>
            <a:custGeom>
              <a:avLst/>
              <a:gdLst>
                <a:gd name="T0" fmla="*/ 152 w 340"/>
                <a:gd name="T1" fmla="*/ 1 h 157"/>
                <a:gd name="T2" fmla="*/ 167 w 340"/>
                <a:gd name="T3" fmla="*/ 13 h 157"/>
                <a:gd name="T4" fmla="*/ 216 w 340"/>
                <a:gd name="T5" fmla="*/ 48 h 157"/>
                <a:gd name="T6" fmla="*/ 289 w 340"/>
                <a:gd name="T7" fmla="*/ 31 h 157"/>
                <a:gd name="T8" fmla="*/ 300 w 340"/>
                <a:gd name="T9" fmla="*/ 21 h 157"/>
                <a:gd name="T10" fmla="*/ 329 w 340"/>
                <a:gd name="T11" fmla="*/ 11 h 157"/>
                <a:gd name="T12" fmla="*/ 340 w 340"/>
                <a:gd name="T13" fmla="*/ 25 h 157"/>
                <a:gd name="T14" fmla="*/ 310 w 340"/>
                <a:gd name="T15" fmla="*/ 54 h 157"/>
                <a:gd name="T16" fmla="*/ 244 w 340"/>
                <a:gd name="T17" fmla="*/ 90 h 157"/>
                <a:gd name="T18" fmla="*/ 282 w 340"/>
                <a:gd name="T19" fmla="*/ 85 h 157"/>
                <a:gd name="T20" fmla="*/ 298 w 340"/>
                <a:gd name="T21" fmla="*/ 89 h 157"/>
                <a:gd name="T22" fmla="*/ 288 w 340"/>
                <a:gd name="T23" fmla="*/ 103 h 157"/>
                <a:gd name="T24" fmla="*/ 226 w 340"/>
                <a:gd name="T25" fmla="*/ 118 h 157"/>
                <a:gd name="T26" fmla="*/ 196 w 340"/>
                <a:gd name="T27" fmla="*/ 137 h 157"/>
                <a:gd name="T28" fmla="*/ 49 w 340"/>
                <a:gd name="T29" fmla="*/ 149 h 157"/>
                <a:gd name="T30" fmla="*/ 8 w 340"/>
                <a:gd name="T31" fmla="*/ 119 h 157"/>
                <a:gd name="T32" fmla="*/ 16 w 340"/>
                <a:gd name="T33" fmla="*/ 97 h 157"/>
                <a:gd name="T34" fmla="*/ 102 w 340"/>
                <a:gd name="T35" fmla="*/ 132 h 157"/>
                <a:gd name="T36" fmla="*/ 143 w 340"/>
                <a:gd name="T37" fmla="*/ 136 h 157"/>
                <a:gd name="T38" fmla="*/ 145 w 340"/>
                <a:gd name="T39" fmla="*/ 135 h 157"/>
                <a:gd name="T40" fmla="*/ 143 w 340"/>
                <a:gd name="T41" fmla="*/ 136 h 157"/>
                <a:gd name="T42" fmla="*/ 61 w 340"/>
                <a:gd name="T43" fmla="*/ 115 h 157"/>
                <a:gd name="T44" fmla="*/ 52 w 340"/>
                <a:gd name="T45" fmla="*/ 93 h 157"/>
                <a:gd name="T46" fmla="*/ 60 w 340"/>
                <a:gd name="T47" fmla="*/ 91 h 157"/>
                <a:gd name="T48" fmla="*/ 80 w 340"/>
                <a:gd name="T49" fmla="*/ 65 h 157"/>
                <a:gd name="T50" fmla="*/ 84 w 340"/>
                <a:gd name="T51" fmla="*/ 85 h 157"/>
                <a:gd name="T52" fmla="*/ 107 w 340"/>
                <a:gd name="T53" fmla="*/ 111 h 157"/>
                <a:gd name="T54" fmla="*/ 179 w 340"/>
                <a:gd name="T55" fmla="*/ 94 h 157"/>
                <a:gd name="T56" fmla="*/ 196 w 340"/>
                <a:gd name="T57" fmla="*/ 94 h 157"/>
                <a:gd name="T58" fmla="*/ 198 w 340"/>
                <a:gd name="T59" fmla="*/ 93 h 157"/>
                <a:gd name="T60" fmla="*/ 196 w 340"/>
                <a:gd name="T61" fmla="*/ 94 h 157"/>
                <a:gd name="T62" fmla="*/ 173 w 340"/>
                <a:gd name="T63" fmla="*/ 89 h 157"/>
                <a:gd name="T64" fmla="*/ 136 w 340"/>
                <a:gd name="T65" fmla="*/ 33 h 157"/>
                <a:gd name="T66" fmla="*/ 152 w 340"/>
                <a:gd name="T67" fmla="*/ 1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40" h="157">
                  <a:moveTo>
                    <a:pt x="152" y="1"/>
                  </a:moveTo>
                  <a:cubicBezTo>
                    <a:pt x="161" y="0"/>
                    <a:pt x="163" y="8"/>
                    <a:pt x="167" y="13"/>
                  </a:cubicBezTo>
                  <a:cubicBezTo>
                    <a:pt x="167" y="47"/>
                    <a:pt x="179" y="55"/>
                    <a:pt x="216" y="48"/>
                  </a:cubicBezTo>
                  <a:cubicBezTo>
                    <a:pt x="241" y="45"/>
                    <a:pt x="266" y="44"/>
                    <a:pt x="289" y="31"/>
                  </a:cubicBezTo>
                  <a:cubicBezTo>
                    <a:pt x="294" y="29"/>
                    <a:pt x="299" y="27"/>
                    <a:pt x="300" y="21"/>
                  </a:cubicBezTo>
                  <a:cubicBezTo>
                    <a:pt x="307" y="12"/>
                    <a:pt x="322" y="23"/>
                    <a:pt x="329" y="11"/>
                  </a:cubicBezTo>
                  <a:cubicBezTo>
                    <a:pt x="331" y="9"/>
                    <a:pt x="339" y="18"/>
                    <a:pt x="340" y="25"/>
                  </a:cubicBezTo>
                  <a:cubicBezTo>
                    <a:pt x="334" y="39"/>
                    <a:pt x="320" y="45"/>
                    <a:pt x="310" y="54"/>
                  </a:cubicBezTo>
                  <a:cubicBezTo>
                    <a:pt x="291" y="76"/>
                    <a:pt x="264" y="81"/>
                    <a:pt x="244" y="90"/>
                  </a:cubicBezTo>
                  <a:cubicBezTo>
                    <a:pt x="253" y="86"/>
                    <a:pt x="268" y="88"/>
                    <a:pt x="282" y="85"/>
                  </a:cubicBezTo>
                  <a:cubicBezTo>
                    <a:pt x="288" y="83"/>
                    <a:pt x="295" y="81"/>
                    <a:pt x="298" y="89"/>
                  </a:cubicBezTo>
                  <a:cubicBezTo>
                    <a:pt x="300" y="97"/>
                    <a:pt x="294" y="101"/>
                    <a:pt x="288" y="103"/>
                  </a:cubicBezTo>
                  <a:cubicBezTo>
                    <a:pt x="267" y="108"/>
                    <a:pt x="247" y="117"/>
                    <a:pt x="226" y="118"/>
                  </a:cubicBezTo>
                  <a:cubicBezTo>
                    <a:pt x="212" y="119"/>
                    <a:pt x="202" y="124"/>
                    <a:pt x="196" y="137"/>
                  </a:cubicBezTo>
                  <a:cubicBezTo>
                    <a:pt x="148" y="157"/>
                    <a:pt x="99" y="151"/>
                    <a:pt x="49" y="149"/>
                  </a:cubicBezTo>
                  <a:cubicBezTo>
                    <a:pt x="29" y="148"/>
                    <a:pt x="18" y="134"/>
                    <a:pt x="8" y="119"/>
                  </a:cubicBezTo>
                  <a:cubicBezTo>
                    <a:pt x="0" y="109"/>
                    <a:pt x="7" y="102"/>
                    <a:pt x="16" y="97"/>
                  </a:cubicBezTo>
                  <a:cubicBezTo>
                    <a:pt x="34" y="135"/>
                    <a:pt x="70" y="129"/>
                    <a:pt x="102" y="132"/>
                  </a:cubicBezTo>
                  <a:cubicBezTo>
                    <a:pt x="116" y="134"/>
                    <a:pt x="130" y="141"/>
                    <a:pt x="143" y="136"/>
                  </a:cubicBezTo>
                  <a:cubicBezTo>
                    <a:pt x="148" y="135"/>
                    <a:pt x="143" y="132"/>
                    <a:pt x="145" y="135"/>
                  </a:cubicBezTo>
                  <a:cubicBezTo>
                    <a:pt x="145" y="135"/>
                    <a:pt x="145" y="136"/>
                    <a:pt x="143" y="136"/>
                  </a:cubicBezTo>
                  <a:cubicBezTo>
                    <a:pt x="114" y="135"/>
                    <a:pt x="85" y="135"/>
                    <a:pt x="61" y="115"/>
                  </a:cubicBezTo>
                  <a:cubicBezTo>
                    <a:pt x="55" y="109"/>
                    <a:pt x="46" y="104"/>
                    <a:pt x="52" y="93"/>
                  </a:cubicBezTo>
                  <a:cubicBezTo>
                    <a:pt x="55" y="94"/>
                    <a:pt x="59" y="96"/>
                    <a:pt x="60" y="91"/>
                  </a:cubicBezTo>
                  <a:cubicBezTo>
                    <a:pt x="60" y="77"/>
                    <a:pt x="70" y="71"/>
                    <a:pt x="80" y="65"/>
                  </a:cubicBezTo>
                  <a:cubicBezTo>
                    <a:pt x="87" y="70"/>
                    <a:pt x="85" y="78"/>
                    <a:pt x="84" y="85"/>
                  </a:cubicBezTo>
                  <a:cubicBezTo>
                    <a:pt x="82" y="102"/>
                    <a:pt x="90" y="110"/>
                    <a:pt x="107" y="111"/>
                  </a:cubicBezTo>
                  <a:cubicBezTo>
                    <a:pt x="132" y="111"/>
                    <a:pt x="157" y="113"/>
                    <a:pt x="179" y="94"/>
                  </a:cubicBezTo>
                  <a:cubicBezTo>
                    <a:pt x="184" y="90"/>
                    <a:pt x="191" y="92"/>
                    <a:pt x="196" y="94"/>
                  </a:cubicBezTo>
                  <a:cubicBezTo>
                    <a:pt x="200" y="95"/>
                    <a:pt x="197" y="90"/>
                    <a:pt x="198" y="93"/>
                  </a:cubicBezTo>
                  <a:cubicBezTo>
                    <a:pt x="198" y="94"/>
                    <a:pt x="197" y="94"/>
                    <a:pt x="196" y="94"/>
                  </a:cubicBezTo>
                  <a:cubicBezTo>
                    <a:pt x="188" y="91"/>
                    <a:pt x="180" y="91"/>
                    <a:pt x="173" y="89"/>
                  </a:cubicBezTo>
                  <a:cubicBezTo>
                    <a:pt x="143" y="82"/>
                    <a:pt x="132" y="65"/>
                    <a:pt x="136" y="33"/>
                  </a:cubicBezTo>
                  <a:cubicBezTo>
                    <a:pt x="158" y="31"/>
                    <a:pt x="150" y="14"/>
                    <a:pt x="152" y="1"/>
                  </a:cubicBezTo>
                  <a:close/>
                </a:path>
              </a:pathLst>
            </a:custGeom>
            <a:solidFill>
              <a:srgbClr val="C0C8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 name="Freeform 60">
              <a:extLst>
                <a:ext uri="{FF2B5EF4-FFF2-40B4-BE49-F238E27FC236}">
                  <a16:creationId xmlns:a16="http://schemas.microsoft.com/office/drawing/2014/main" id="{42F08677-A172-4177-8DD6-60568422F548}"/>
                </a:ext>
              </a:extLst>
            </p:cNvPr>
            <p:cNvSpPr>
              <a:spLocks/>
            </p:cNvSpPr>
            <p:nvPr/>
          </p:nvSpPr>
          <p:spPr bwMode="auto">
            <a:xfrm>
              <a:off x="4052888" y="3363913"/>
              <a:ext cx="984250" cy="465137"/>
            </a:xfrm>
            <a:custGeom>
              <a:avLst/>
              <a:gdLst>
                <a:gd name="T0" fmla="*/ 4 w 262"/>
                <a:gd name="T1" fmla="*/ 124 h 124"/>
                <a:gd name="T2" fmla="*/ 28 w 262"/>
                <a:gd name="T3" fmla="*/ 100 h 124"/>
                <a:gd name="T4" fmla="*/ 97 w 262"/>
                <a:gd name="T5" fmla="*/ 84 h 124"/>
                <a:gd name="T6" fmla="*/ 103 w 262"/>
                <a:gd name="T7" fmla="*/ 76 h 124"/>
                <a:gd name="T8" fmla="*/ 32 w 262"/>
                <a:gd name="T9" fmla="*/ 84 h 124"/>
                <a:gd name="T10" fmla="*/ 116 w 262"/>
                <a:gd name="T11" fmla="*/ 36 h 124"/>
                <a:gd name="T12" fmla="*/ 118 w 262"/>
                <a:gd name="T13" fmla="*/ 37 h 124"/>
                <a:gd name="T14" fmla="*/ 132 w 262"/>
                <a:gd name="T15" fmla="*/ 62 h 124"/>
                <a:gd name="T16" fmla="*/ 256 w 262"/>
                <a:gd name="T17" fmla="*/ 0 h 124"/>
                <a:gd name="T18" fmla="*/ 260 w 262"/>
                <a:gd name="T19" fmla="*/ 24 h 124"/>
                <a:gd name="T20" fmla="*/ 261 w 262"/>
                <a:gd name="T21" fmla="*/ 27 h 124"/>
                <a:gd name="T22" fmla="*/ 260 w 262"/>
                <a:gd name="T23" fmla="*/ 28 h 124"/>
                <a:gd name="T24" fmla="*/ 224 w 262"/>
                <a:gd name="T25" fmla="*/ 52 h 124"/>
                <a:gd name="T26" fmla="*/ 196 w 262"/>
                <a:gd name="T27" fmla="*/ 72 h 124"/>
                <a:gd name="T28" fmla="*/ 72 w 262"/>
                <a:gd name="T29" fmla="*/ 116 h 124"/>
                <a:gd name="T30" fmla="*/ 4 w 262"/>
                <a:gd name="T31" fmla="*/ 124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62" h="124">
                  <a:moveTo>
                    <a:pt x="4" y="124"/>
                  </a:moveTo>
                  <a:cubicBezTo>
                    <a:pt x="0" y="104"/>
                    <a:pt x="13" y="100"/>
                    <a:pt x="28" y="100"/>
                  </a:cubicBezTo>
                  <a:cubicBezTo>
                    <a:pt x="52" y="100"/>
                    <a:pt x="73" y="88"/>
                    <a:pt x="97" y="84"/>
                  </a:cubicBezTo>
                  <a:cubicBezTo>
                    <a:pt x="100" y="84"/>
                    <a:pt x="103" y="82"/>
                    <a:pt x="103" y="76"/>
                  </a:cubicBezTo>
                  <a:cubicBezTo>
                    <a:pt x="79" y="79"/>
                    <a:pt x="56" y="82"/>
                    <a:pt x="32" y="84"/>
                  </a:cubicBezTo>
                  <a:cubicBezTo>
                    <a:pt x="59" y="65"/>
                    <a:pt x="93" y="61"/>
                    <a:pt x="116" y="36"/>
                  </a:cubicBezTo>
                  <a:cubicBezTo>
                    <a:pt x="117" y="36"/>
                    <a:pt x="117" y="37"/>
                    <a:pt x="118" y="37"/>
                  </a:cubicBezTo>
                  <a:cubicBezTo>
                    <a:pt x="140" y="39"/>
                    <a:pt x="141" y="34"/>
                    <a:pt x="132" y="62"/>
                  </a:cubicBezTo>
                  <a:cubicBezTo>
                    <a:pt x="177" y="46"/>
                    <a:pt x="219" y="29"/>
                    <a:pt x="256" y="0"/>
                  </a:cubicBezTo>
                  <a:cubicBezTo>
                    <a:pt x="259" y="8"/>
                    <a:pt x="255" y="17"/>
                    <a:pt x="260" y="24"/>
                  </a:cubicBezTo>
                  <a:cubicBezTo>
                    <a:pt x="261" y="25"/>
                    <a:pt x="262" y="26"/>
                    <a:pt x="261" y="27"/>
                  </a:cubicBezTo>
                  <a:cubicBezTo>
                    <a:pt x="261" y="28"/>
                    <a:pt x="260" y="28"/>
                    <a:pt x="260" y="28"/>
                  </a:cubicBezTo>
                  <a:cubicBezTo>
                    <a:pt x="245" y="32"/>
                    <a:pt x="235" y="43"/>
                    <a:pt x="224" y="52"/>
                  </a:cubicBezTo>
                  <a:cubicBezTo>
                    <a:pt x="219" y="65"/>
                    <a:pt x="208" y="69"/>
                    <a:pt x="196" y="72"/>
                  </a:cubicBezTo>
                  <a:cubicBezTo>
                    <a:pt x="158" y="97"/>
                    <a:pt x="113" y="100"/>
                    <a:pt x="72" y="116"/>
                  </a:cubicBezTo>
                  <a:cubicBezTo>
                    <a:pt x="50" y="123"/>
                    <a:pt x="26" y="118"/>
                    <a:pt x="4" y="124"/>
                  </a:cubicBezTo>
                  <a:close/>
                </a:path>
              </a:pathLst>
            </a:custGeom>
            <a:solidFill>
              <a:srgbClr val="D2D4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 name="Freeform 61">
              <a:extLst>
                <a:ext uri="{FF2B5EF4-FFF2-40B4-BE49-F238E27FC236}">
                  <a16:creationId xmlns:a16="http://schemas.microsoft.com/office/drawing/2014/main" id="{74A88792-5D32-4585-8131-377D489A8AE8}"/>
                </a:ext>
              </a:extLst>
            </p:cNvPr>
            <p:cNvSpPr>
              <a:spLocks/>
            </p:cNvSpPr>
            <p:nvPr/>
          </p:nvSpPr>
          <p:spPr bwMode="auto">
            <a:xfrm>
              <a:off x="3541713" y="4025900"/>
              <a:ext cx="887413" cy="333375"/>
            </a:xfrm>
            <a:custGeom>
              <a:avLst/>
              <a:gdLst>
                <a:gd name="T0" fmla="*/ 180 w 236"/>
                <a:gd name="T1" fmla="*/ 40 h 89"/>
                <a:gd name="T2" fmla="*/ 220 w 236"/>
                <a:gd name="T3" fmla="*/ 36 h 89"/>
                <a:gd name="T4" fmla="*/ 232 w 236"/>
                <a:gd name="T5" fmla="*/ 76 h 89"/>
                <a:gd name="T6" fmla="*/ 236 w 236"/>
                <a:gd name="T7" fmla="*/ 80 h 89"/>
                <a:gd name="T8" fmla="*/ 213 w 236"/>
                <a:gd name="T9" fmla="*/ 88 h 89"/>
                <a:gd name="T10" fmla="*/ 79 w 236"/>
                <a:gd name="T11" fmla="*/ 69 h 89"/>
                <a:gd name="T12" fmla="*/ 67 w 236"/>
                <a:gd name="T13" fmla="*/ 69 h 89"/>
                <a:gd name="T14" fmla="*/ 39 w 236"/>
                <a:gd name="T15" fmla="*/ 62 h 89"/>
                <a:gd name="T16" fmla="*/ 20 w 236"/>
                <a:gd name="T17" fmla="*/ 64 h 89"/>
                <a:gd name="T18" fmla="*/ 3 w 236"/>
                <a:gd name="T19" fmla="*/ 57 h 89"/>
                <a:gd name="T20" fmla="*/ 0 w 236"/>
                <a:gd name="T21" fmla="*/ 0 h 89"/>
                <a:gd name="T22" fmla="*/ 23 w 236"/>
                <a:gd name="T23" fmla="*/ 38 h 89"/>
                <a:gd name="T24" fmla="*/ 27 w 236"/>
                <a:gd name="T25" fmla="*/ 39 h 89"/>
                <a:gd name="T26" fmla="*/ 75 w 236"/>
                <a:gd name="T27" fmla="*/ 34 h 89"/>
                <a:gd name="T28" fmla="*/ 180 w 236"/>
                <a:gd name="T29" fmla="*/ 4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36" h="89">
                  <a:moveTo>
                    <a:pt x="180" y="40"/>
                  </a:moveTo>
                  <a:cubicBezTo>
                    <a:pt x="193" y="40"/>
                    <a:pt x="207" y="41"/>
                    <a:pt x="220" y="36"/>
                  </a:cubicBezTo>
                  <a:cubicBezTo>
                    <a:pt x="226" y="49"/>
                    <a:pt x="212" y="68"/>
                    <a:pt x="232" y="76"/>
                  </a:cubicBezTo>
                  <a:cubicBezTo>
                    <a:pt x="233" y="77"/>
                    <a:pt x="235" y="79"/>
                    <a:pt x="236" y="80"/>
                  </a:cubicBezTo>
                  <a:cubicBezTo>
                    <a:pt x="231" y="89"/>
                    <a:pt x="222" y="88"/>
                    <a:pt x="213" y="88"/>
                  </a:cubicBezTo>
                  <a:cubicBezTo>
                    <a:pt x="168" y="85"/>
                    <a:pt x="123" y="84"/>
                    <a:pt x="79" y="69"/>
                  </a:cubicBezTo>
                  <a:cubicBezTo>
                    <a:pt x="75" y="67"/>
                    <a:pt x="71" y="67"/>
                    <a:pt x="67" y="69"/>
                  </a:cubicBezTo>
                  <a:cubicBezTo>
                    <a:pt x="57" y="69"/>
                    <a:pt x="49" y="63"/>
                    <a:pt x="39" y="62"/>
                  </a:cubicBezTo>
                  <a:cubicBezTo>
                    <a:pt x="33" y="61"/>
                    <a:pt x="25" y="52"/>
                    <a:pt x="20" y="64"/>
                  </a:cubicBezTo>
                  <a:cubicBezTo>
                    <a:pt x="14" y="62"/>
                    <a:pt x="8" y="61"/>
                    <a:pt x="3" y="57"/>
                  </a:cubicBezTo>
                  <a:cubicBezTo>
                    <a:pt x="12" y="37"/>
                    <a:pt x="5" y="19"/>
                    <a:pt x="0" y="0"/>
                  </a:cubicBezTo>
                  <a:cubicBezTo>
                    <a:pt x="24" y="8"/>
                    <a:pt x="28" y="15"/>
                    <a:pt x="23" y="38"/>
                  </a:cubicBezTo>
                  <a:cubicBezTo>
                    <a:pt x="24" y="39"/>
                    <a:pt x="26" y="40"/>
                    <a:pt x="27" y="39"/>
                  </a:cubicBezTo>
                  <a:cubicBezTo>
                    <a:pt x="42" y="29"/>
                    <a:pt x="54" y="25"/>
                    <a:pt x="75" y="34"/>
                  </a:cubicBezTo>
                  <a:cubicBezTo>
                    <a:pt x="107" y="48"/>
                    <a:pt x="144" y="55"/>
                    <a:pt x="180" y="40"/>
                  </a:cubicBezTo>
                  <a:close/>
                </a:path>
              </a:pathLst>
            </a:custGeom>
            <a:solidFill>
              <a:srgbClr val="D7D8C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 name="Freeform 62">
              <a:extLst>
                <a:ext uri="{FF2B5EF4-FFF2-40B4-BE49-F238E27FC236}">
                  <a16:creationId xmlns:a16="http://schemas.microsoft.com/office/drawing/2014/main" id="{9EA15D9E-63D9-4BE1-8B9B-78AA5644EE83}"/>
                </a:ext>
              </a:extLst>
            </p:cNvPr>
            <p:cNvSpPr>
              <a:spLocks/>
            </p:cNvSpPr>
            <p:nvPr/>
          </p:nvSpPr>
          <p:spPr bwMode="auto">
            <a:xfrm>
              <a:off x="4056063" y="2908300"/>
              <a:ext cx="560388" cy="439737"/>
            </a:xfrm>
            <a:custGeom>
              <a:avLst/>
              <a:gdLst>
                <a:gd name="T0" fmla="*/ 115 w 149"/>
                <a:gd name="T1" fmla="*/ 1 h 117"/>
                <a:gd name="T2" fmla="*/ 127 w 149"/>
                <a:gd name="T3" fmla="*/ 5 h 117"/>
                <a:gd name="T4" fmla="*/ 115 w 149"/>
                <a:gd name="T5" fmla="*/ 38 h 117"/>
                <a:gd name="T6" fmla="*/ 111 w 149"/>
                <a:gd name="T7" fmla="*/ 69 h 117"/>
                <a:gd name="T8" fmla="*/ 70 w 149"/>
                <a:gd name="T9" fmla="*/ 69 h 117"/>
                <a:gd name="T10" fmla="*/ 62 w 149"/>
                <a:gd name="T11" fmla="*/ 34 h 117"/>
                <a:gd name="T12" fmla="*/ 33 w 149"/>
                <a:gd name="T13" fmla="*/ 57 h 117"/>
                <a:gd name="T14" fmla="*/ 28 w 149"/>
                <a:gd name="T15" fmla="*/ 69 h 117"/>
                <a:gd name="T16" fmla="*/ 39 w 149"/>
                <a:gd name="T17" fmla="*/ 74 h 117"/>
                <a:gd name="T18" fmla="*/ 73 w 149"/>
                <a:gd name="T19" fmla="*/ 87 h 117"/>
                <a:gd name="T20" fmla="*/ 86 w 149"/>
                <a:gd name="T21" fmla="*/ 90 h 117"/>
                <a:gd name="T22" fmla="*/ 112 w 149"/>
                <a:gd name="T23" fmla="*/ 85 h 117"/>
                <a:gd name="T24" fmla="*/ 149 w 149"/>
                <a:gd name="T25" fmla="*/ 93 h 117"/>
                <a:gd name="T26" fmla="*/ 88 w 149"/>
                <a:gd name="T27" fmla="*/ 106 h 117"/>
                <a:gd name="T28" fmla="*/ 53 w 149"/>
                <a:gd name="T29" fmla="*/ 110 h 117"/>
                <a:gd name="T30" fmla="*/ 14 w 149"/>
                <a:gd name="T31" fmla="*/ 91 h 117"/>
                <a:gd name="T32" fmla="*/ 25 w 149"/>
                <a:gd name="T33" fmla="*/ 43 h 117"/>
                <a:gd name="T34" fmla="*/ 59 w 149"/>
                <a:gd name="T35" fmla="*/ 17 h 117"/>
                <a:gd name="T36" fmla="*/ 67 w 149"/>
                <a:gd name="T37" fmla="*/ 16 h 117"/>
                <a:gd name="T38" fmla="*/ 79 w 149"/>
                <a:gd name="T39" fmla="*/ 33 h 117"/>
                <a:gd name="T40" fmla="*/ 115 w 149"/>
                <a:gd name="T41" fmla="*/ 1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9" h="117">
                  <a:moveTo>
                    <a:pt x="115" y="1"/>
                  </a:moveTo>
                  <a:cubicBezTo>
                    <a:pt x="119" y="1"/>
                    <a:pt x="124" y="0"/>
                    <a:pt x="127" y="5"/>
                  </a:cubicBezTo>
                  <a:cubicBezTo>
                    <a:pt x="126" y="17"/>
                    <a:pt x="125" y="28"/>
                    <a:pt x="115" y="38"/>
                  </a:cubicBezTo>
                  <a:cubicBezTo>
                    <a:pt x="107" y="45"/>
                    <a:pt x="113" y="59"/>
                    <a:pt x="111" y="69"/>
                  </a:cubicBezTo>
                  <a:cubicBezTo>
                    <a:pt x="97" y="81"/>
                    <a:pt x="84" y="67"/>
                    <a:pt x="70" y="69"/>
                  </a:cubicBezTo>
                  <a:cubicBezTo>
                    <a:pt x="49" y="62"/>
                    <a:pt x="64" y="48"/>
                    <a:pt x="62" y="34"/>
                  </a:cubicBezTo>
                  <a:cubicBezTo>
                    <a:pt x="53" y="43"/>
                    <a:pt x="42" y="49"/>
                    <a:pt x="33" y="57"/>
                  </a:cubicBezTo>
                  <a:cubicBezTo>
                    <a:pt x="29" y="60"/>
                    <a:pt x="26" y="64"/>
                    <a:pt x="28" y="69"/>
                  </a:cubicBezTo>
                  <a:cubicBezTo>
                    <a:pt x="29" y="75"/>
                    <a:pt x="35" y="74"/>
                    <a:pt x="39" y="74"/>
                  </a:cubicBezTo>
                  <a:cubicBezTo>
                    <a:pt x="52" y="74"/>
                    <a:pt x="64" y="78"/>
                    <a:pt x="73" y="87"/>
                  </a:cubicBezTo>
                  <a:cubicBezTo>
                    <a:pt x="77" y="90"/>
                    <a:pt x="81" y="92"/>
                    <a:pt x="86" y="90"/>
                  </a:cubicBezTo>
                  <a:cubicBezTo>
                    <a:pt x="96" y="93"/>
                    <a:pt x="104" y="86"/>
                    <a:pt x="112" y="85"/>
                  </a:cubicBezTo>
                  <a:cubicBezTo>
                    <a:pt x="125" y="82"/>
                    <a:pt x="138" y="80"/>
                    <a:pt x="149" y="93"/>
                  </a:cubicBezTo>
                  <a:cubicBezTo>
                    <a:pt x="129" y="99"/>
                    <a:pt x="111" y="110"/>
                    <a:pt x="88" y="106"/>
                  </a:cubicBezTo>
                  <a:cubicBezTo>
                    <a:pt x="77" y="103"/>
                    <a:pt x="67" y="117"/>
                    <a:pt x="53" y="110"/>
                  </a:cubicBezTo>
                  <a:cubicBezTo>
                    <a:pt x="40" y="104"/>
                    <a:pt x="27" y="97"/>
                    <a:pt x="14" y="91"/>
                  </a:cubicBezTo>
                  <a:cubicBezTo>
                    <a:pt x="0" y="86"/>
                    <a:pt x="8" y="49"/>
                    <a:pt x="25" y="43"/>
                  </a:cubicBezTo>
                  <a:cubicBezTo>
                    <a:pt x="40" y="38"/>
                    <a:pt x="48" y="26"/>
                    <a:pt x="59" y="17"/>
                  </a:cubicBezTo>
                  <a:cubicBezTo>
                    <a:pt x="62" y="17"/>
                    <a:pt x="65" y="16"/>
                    <a:pt x="67" y="16"/>
                  </a:cubicBezTo>
                  <a:cubicBezTo>
                    <a:pt x="76" y="16"/>
                    <a:pt x="83" y="19"/>
                    <a:pt x="79" y="33"/>
                  </a:cubicBezTo>
                  <a:cubicBezTo>
                    <a:pt x="93" y="21"/>
                    <a:pt x="104" y="11"/>
                    <a:pt x="115" y="1"/>
                  </a:cubicBezTo>
                  <a:close/>
                </a:path>
              </a:pathLst>
            </a:custGeom>
            <a:solidFill>
              <a:srgbClr val="B0BAB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 name="Freeform 63">
              <a:extLst>
                <a:ext uri="{FF2B5EF4-FFF2-40B4-BE49-F238E27FC236}">
                  <a16:creationId xmlns:a16="http://schemas.microsoft.com/office/drawing/2014/main" id="{3D57F230-95BD-4AEE-8066-66518F99700F}"/>
                </a:ext>
              </a:extLst>
            </p:cNvPr>
            <p:cNvSpPr>
              <a:spLocks/>
            </p:cNvSpPr>
            <p:nvPr/>
          </p:nvSpPr>
          <p:spPr bwMode="auto">
            <a:xfrm>
              <a:off x="3576638" y="3386138"/>
              <a:ext cx="558800" cy="387350"/>
            </a:xfrm>
            <a:custGeom>
              <a:avLst/>
              <a:gdLst>
                <a:gd name="T0" fmla="*/ 71 w 149"/>
                <a:gd name="T1" fmla="*/ 14 h 103"/>
                <a:gd name="T2" fmla="*/ 75 w 149"/>
                <a:gd name="T3" fmla="*/ 31 h 103"/>
                <a:gd name="T4" fmla="*/ 107 w 149"/>
                <a:gd name="T5" fmla="*/ 64 h 103"/>
                <a:gd name="T6" fmla="*/ 149 w 149"/>
                <a:gd name="T7" fmla="*/ 69 h 103"/>
                <a:gd name="T8" fmla="*/ 130 w 149"/>
                <a:gd name="T9" fmla="*/ 78 h 103"/>
                <a:gd name="T10" fmla="*/ 107 w 149"/>
                <a:gd name="T11" fmla="*/ 87 h 103"/>
                <a:gd name="T12" fmla="*/ 72 w 149"/>
                <a:gd name="T13" fmla="*/ 98 h 103"/>
                <a:gd name="T14" fmla="*/ 33 w 149"/>
                <a:gd name="T15" fmla="*/ 99 h 103"/>
                <a:gd name="T16" fmla="*/ 15 w 149"/>
                <a:gd name="T17" fmla="*/ 85 h 103"/>
                <a:gd name="T18" fmla="*/ 13 w 149"/>
                <a:gd name="T19" fmla="*/ 68 h 103"/>
                <a:gd name="T20" fmla="*/ 15 w 149"/>
                <a:gd name="T21" fmla="*/ 46 h 103"/>
                <a:gd name="T22" fmla="*/ 22 w 149"/>
                <a:gd name="T23" fmla="*/ 34 h 103"/>
                <a:gd name="T24" fmla="*/ 35 w 149"/>
                <a:gd name="T25" fmla="*/ 48 h 103"/>
                <a:gd name="T26" fmla="*/ 77 w 149"/>
                <a:gd name="T27" fmla="*/ 74 h 103"/>
                <a:gd name="T28" fmla="*/ 40 w 149"/>
                <a:gd name="T29" fmla="*/ 40 h 103"/>
                <a:gd name="T30" fmla="*/ 53 w 149"/>
                <a:gd name="T31" fmla="*/ 9 h 103"/>
                <a:gd name="T32" fmla="*/ 71 w 149"/>
                <a:gd name="T33" fmla="*/ 1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49" h="103">
                  <a:moveTo>
                    <a:pt x="71" y="14"/>
                  </a:moveTo>
                  <a:cubicBezTo>
                    <a:pt x="74" y="19"/>
                    <a:pt x="75" y="25"/>
                    <a:pt x="75" y="31"/>
                  </a:cubicBezTo>
                  <a:cubicBezTo>
                    <a:pt x="78" y="50"/>
                    <a:pt x="87" y="62"/>
                    <a:pt x="107" y="64"/>
                  </a:cubicBezTo>
                  <a:cubicBezTo>
                    <a:pt x="121" y="65"/>
                    <a:pt x="132" y="74"/>
                    <a:pt x="149" y="69"/>
                  </a:cubicBezTo>
                  <a:cubicBezTo>
                    <a:pt x="143" y="78"/>
                    <a:pt x="136" y="78"/>
                    <a:pt x="130" y="78"/>
                  </a:cubicBezTo>
                  <a:cubicBezTo>
                    <a:pt x="121" y="78"/>
                    <a:pt x="114" y="78"/>
                    <a:pt x="107" y="87"/>
                  </a:cubicBezTo>
                  <a:cubicBezTo>
                    <a:pt x="99" y="98"/>
                    <a:pt x="84" y="95"/>
                    <a:pt x="72" y="98"/>
                  </a:cubicBezTo>
                  <a:cubicBezTo>
                    <a:pt x="60" y="101"/>
                    <a:pt x="47" y="93"/>
                    <a:pt x="33" y="99"/>
                  </a:cubicBezTo>
                  <a:cubicBezTo>
                    <a:pt x="24" y="103"/>
                    <a:pt x="26" y="87"/>
                    <a:pt x="15" y="85"/>
                  </a:cubicBezTo>
                  <a:cubicBezTo>
                    <a:pt x="0" y="83"/>
                    <a:pt x="12" y="74"/>
                    <a:pt x="13" y="68"/>
                  </a:cubicBezTo>
                  <a:cubicBezTo>
                    <a:pt x="15" y="60"/>
                    <a:pt x="14" y="53"/>
                    <a:pt x="15" y="46"/>
                  </a:cubicBezTo>
                  <a:cubicBezTo>
                    <a:pt x="15" y="41"/>
                    <a:pt x="15" y="34"/>
                    <a:pt x="22" y="34"/>
                  </a:cubicBezTo>
                  <a:cubicBezTo>
                    <a:pt x="31" y="34"/>
                    <a:pt x="33" y="41"/>
                    <a:pt x="35" y="48"/>
                  </a:cubicBezTo>
                  <a:cubicBezTo>
                    <a:pt x="42" y="71"/>
                    <a:pt x="52" y="77"/>
                    <a:pt x="77" y="74"/>
                  </a:cubicBezTo>
                  <a:cubicBezTo>
                    <a:pt x="57" y="70"/>
                    <a:pt x="46" y="59"/>
                    <a:pt x="40" y="40"/>
                  </a:cubicBezTo>
                  <a:cubicBezTo>
                    <a:pt x="36" y="26"/>
                    <a:pt x="46" y="18"/>
                    <a:pt x="53" y="9"/>
                  </a:cubicBezTo>
                  <a:cubicBezTo>
                    <a:pt x="59" y="0"/>
                    <a:pt x="65" y="12"/>
                    <a:pt x="71" y="14"/>
                  </a:cubicBezTo>
                  <a:close/>
                </a:path>
              </a:pathLst>
            </a:custGeom>
            <a:solidFill>
              <a:srgbClr val="9FA8A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 name="Freeform 64">
              <a:extLst>
                <a:ext uri="{FF2B5EF4-FFF2-40B4-BE49-F238E27FC236}">
                  <a16:creationId xmlns:a16="http://schemas.microsoft.com/office/drawing/2014/main" id="{9E11C857-9398-40A4-9C57-D29FDC33ACB8}"/>
                </a:ext>
              </a:extLst>
            </p:cNvPr>
            <p:cNvSpPr>
              <a:spLocks/>
            </p:cNvSpPr>
            <p:nvPr/>
          </p:nvSpPr>
          <p:spPr bwMode="auto">
            <a:xfrm>
              <a:off x="3433763" y="2509838"/>
              <a:ext cx="431800" cy="642937"/>
            </a:xfrm>
            <a:custGeom>
              <a:avLst/>
              <a:gdLst>
                <a:gd name="T0" fmla="*/ 37 w 115"/>
                <a:gd name="T1" fmla="*/ 103 h 171"/>
                <a:gd name="T2" fmla="*/ 69 w 115"/>
                <a:gd name="T3" fmla="*/ 31 h 171"/>
                <a:gd name="T4" fmla="*/ 103 w 115"/>
                <a:gd name="T5" fmla="*/ 7 h 171"/>
                <a:gd name="T6" fmla="*/ 115 w 115"/>
                <a:gd name="T7" fmla="*/ 20 h 171"/>
                <a:gd name="T8" fmla="*/ 107 w 115"/>
                <a:gd name="T9" fmla="*/ 78 h 171"/>
                <a:gd name="T10" fmla="*/ 92 w 115"/>
                <a:gd name="T11" fmla="*/ 80 h 171"/>
                <a:gd name="T12" fmla="*/ 86 w 115"/>
                <a:gd name="T13" fmla="*/ 76 h 171"/>
                <a:gd name="T14" fmla="*/ 81 w 115"/>
                <a:gd name="T15" fmla="*/ 84 h 171"/>
                <a:gd name="T16" fmla="*/ 61 w 115"/>
                <a:gd name="T17" fmla="*/ 110 h 171"/>
                <a:gd name="T18" fmla="*/ 1 w 115"/>
                <a:gd name="T19" fmla="*/ 171 h 171"/>
                <a:gd name="T20" fmla="*/ 1 w 115"/>
                <a:gd name="T21" fmla="*/ 159 h 171"/>
                <a:gd name="T22" fmla="*/ 18 w 115"/>
                <a:gd name="T23" fmla="*/ 125 h 171"/>
                <a:gd name="T24" fmla="*/ 34 w 115"/>
                <a:gd name="T25" fmla="*/ 104 h 171"/>
                <a:gd name="T26" fmla="*/ 37 w 115"/>
                <a:gd name="T27" fmla="*/ 103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5" h="171">
                  <a:moveTo>
                    <a:pt x="37" y="103"/>
                  </a:moveTo>
                  <a:cubicBezTo>
                    <a:pt x="53" y="81"/>
                    <a:pt x="65" y="58"/>
                    <a:pt x="69" y="31"/>
                  </a:cubicBezTo>
                  <a:cubicBezTo>
                    <a:pt x="80" y="22"/>
                    <a:pt x="92" y="16"/>
                    <a:pt x="103" y="7"/>
                  </a:cubicBezTo>
                  <a:cubicBezTo>
                    <a:pt x="112" y="0"/>
                    <a:pt x="115" y="15"/>
                    <a:pt x="115" y="20"/>
                  </a:cubicBezTo>
                  <a:cubicBezTo>
                    <a:pt x="114" y="39"/>
                    <a:pt x="115" y="59"/>
                    <a:pt x="107" y="78"/>
                  </a:cubicBezTo>
                  <a:cubicBezTo>
                    <a:pt x="104" y="84"/>
                    <a:pt x="99" y="99"/>
                    <a:pt x="92" y="80"/>
                  </a:cubicBezTo>
                  <a:cubicBezTo>
                    <a:pt x="91" y="77"/>
                    <a:pt x="89" y="76"/>
                    <a:pt x="86" y="76"/>
                  </a:cubicBezTo>
                  <a:cubicBezTo>
                    <a:pt x="82" y="77"/>
                    <a:pt x="81" y="81"/>
                    <a:pt x="81" y="84"/>
                  </a:cubicBezTo>
                  <a:cubicBezTo>
                    <a:pt x="81" y="98"/>
                    <a:pt x="73" y="105"/>
                    <a:pt x="61" y="110"/>
                  </a:cubicBezTo>
                  <a:cubicBezTo>
                    <a:pt x="31" y="120"/>
                    <a:pt x="22" y="152"/>
                    <a:pt x="1" y="171"/>
                  </a:cubicBezTo>
                  <a:cubicBezTo>
                    <a:pt x="1" y="167"/>
                    <a:pt x="1" y="163"/>
                    <a:pt x="1" y="159"/>
                  </a:cubicBezTo>
                  <a:cubicBezTo>
                    <a:pt x="0" y="144"/>
                    <a:pt x="11" y="136"/>
                    <a:pt x="18" y="125"/>
                  </a:cubicBezTo>
                  <a:cubicBezTo>
                    <a:pt x="26" y="119"/>
                    <a:pt x="28" y="110"/>
                    <a:pt x="34" y="104"/>
                  </a:cubicBezTo>
                  <a:cubicBezTo>
                    <a:pt x="35" y="103"/>
                    <a:pt x="36" y="103"/>
                    <a:pt x="37" y="103"/>
                  </a:cubicBezTo>
                  <a:close/>
                </a:path>
              </a:pathLst>
            </a:custGeom>
            <a:solidFill>
              <a:srgbClr val="C9D0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 name="Freeform 65">
              <a:extLst>
                <a:ext uri="{FF2B5EF4-FFF2-40B4-BE49-F238E27FC236}">
                  <a16:creationId xmlns:a16="http://schemas.microsoft.com/office/drawing/2014/main" id="{6639DC86-B967-4D82-ADD2-8C626B49263D}"/>
                </a:ext>
              </a:extLst>
            </p:cNvPr>
            <p:cNvSpPr>
              <a:spLocks/>
            </p:cNvSpPr>
            <p:nvPr/>
          </p:nvSpPr>
          <p:spPr bwMode="auto">
            <a:xfrm>
              <a:off x="3208338" y="3949700"/>
              <a:ext cx="401638" cy="288925"/>
            </a:xfrm>
            <a:custGeom>
              <a:avLst/>
              <a:gdLst>
                <a:gd name="T0" fmla="*/ 89 w 107"/>
                <a:gd name="T1" fmla="*/ 20 h 77"/>
                <a:gd name="T2" fmla="*/ 91 w 107"/>
                <a:gd name="T3" fmla="*/ 27 h 77"/>
                <a:gd name="T4" fmla="*/ 92 w 107"/>
                <a:gd name="T5" fmla="*/ 77 h 77"/>
                <a:gd name="T6" fmla="*/ 17 w 107"/>
                <a:gd name="T7" fmla="*/ 24 h 77"/>
                <a:gd name="T8" fmla="*/ 17 w 107"/>
                <a:gd name="T9" fmla="*/ 0 h 77"/>
                <a:gd name="T10" fmla="*/ 77 w 107"/>
                <a:gd name="T11" fmla="*/ 18 h 77"/>
                <a:gd name="T12" fmla="*/ 89 w 107"/>
                <a:gd name="T13" fmla="*/ 20 h 77"/>
              </a:gdLst>
              <a:ahLst/>
              <a:cxnLst>
                <a:cxn ang="0">
                  <a:pos x="T0" y="T1"/>
                </a:cxn>
                <a:cxn ang="0">
                  <a:pos x="T2" y="T3"/>
                </a:cxn>
                <a:cxn ang="0">
                  <a:pos x="T4" y="T5"/>
                </a:cxn>
                <a:cxn ang="0">
                  <a:pos x="T6" y="T7"/>
                </a:cxn>
                <a:cxn ang="0">
                  <a:pos x="T8" y="T9"/>
                </a:cxn>
                <a:cxn ang="0">
                  <a:pos x="T10" y="T11"/>
                </a:cxn>
                <a:cxn ang="0">
                  <a:pos x="T12" y="T13"/>
                </a:cxn>
              </a:cxnLst>
              <a:rect l="0" t="0" r="r" b="b"/>
              <a:pathLst>
                <a:path w="107" h="77">
                  <a:moveTo>
                    <a:pt x="89" y="20"/>
                  </a:moveTo>
                  <a:cubicBezTo>
                    <a:pt x="89" y="23"/>
                    <a:pt x="90" y="26"/>
                    <a:pt x="91" y="27"/>
                  </a:cubicBezTo>
                  <a:cubicBezTo>
                    <a:pt x="106" y="43"/>
                    <a:pt x="107" y="59"/>
                    <a:pt x="92" y="77"/>
                  </a:cubicBezTo>
                  <a:cubicBezTo>
                    <a:pt x="62" y="66"/>
                    <a:pt x="43" y="40"/>
                    <a:pt x="17" y="24"/>
                  </a:cubicBezTo>
                  <a:cubicBezTo>
                    <a:pt x="0" y="16"/>
                    <a:pt x="1" y="8"/>
                    <a:pt x="17" y="0"/>
                  </a:cubicBezTo>
                  <a:cubicBezTo>
                    <a:pt x="38" y="2"/>
                    <a:pt x="59" y="5"/>
                    <a:pt x="77" y="18"/>
                  </a:cubicBezTo>
                  <a:cubicBezTo>
                    <a:pt x="80" y="20"/>
                    <a:pt x="85" y="19"/>
                    <a:pt x="89" y="20"/>
                  </a:cubicBezTo>
                  <a:close/>
                </a:path>
              </a:pathLst>
            </a:custGeom>
            <a:solidFill>
              <a:srgbClr val="F5F2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 name="Freeform 66">
              <a:extLst>
                <a:ext uri="{FF2B5EF4-FFF2-40B4-BE49-F238E27FC236}">
                  <a16:creationId xmlns:a16="http://schemas.microsoft.com/office/drawing/2014/main" id="{8481EF00-1762-46B0-A29A-EAAF877F2933}"/>
                </a:ext>
              </a:extLst>
            </p:cNvPr>
            <p:cNvSpPr>
              <a:spLocks/>
            </p:cNvSpPr>
            <p:nvPr/>
          </p:nvSpPr>
          <p:spPr bwMode="auto">
            <a:xfrm>
              <a:off x="3392488" y="3597275"/>
              <a:ext cx="536575" cy="258762"/>
            </a:xfrm>
            <a:custGeom>
              <a:avLst/>
              <a:gdLst>
                <a:gd name="T0" fmla="*/ 36 w 143"/>
                <a:gd name="T1" fmla="*/ 18 h 69"/>
                <a:gd name="T2" fmla="*/ 70 w 143"/>
                <a:gd name="T3" fmla="*/ 48 h 69"/>
                <a:gd name="T4" fmla="*/ 143 w 143"/>
                <a:gd name="T5" fmla="*/ 54 h 69"/>
                <a:gd name="T6" fmla="*/ 109 w 143"/>
                <a:gd name="T7" fmla="*/ 65 h 69"/>
                <a:gd name="T8" fmla="*/ 39 w 143"/>
                <a:gd name="T9" fmla="*/ 59 h 69"/>
                <a:gd name="T10" fmla="*/ 0 w 143"/>
                <a:gd name="T11" fmla="*/ 22 h 69"/>
                <a:gd name="T12" fmla="*/ 7 w 143"/>
                <a:gd name="T13" fmla="*/ 13 h 69"/>
                <a:gd name="T14" fmla="*/ 36 w 143"/>
                <a:gd name="T15" fmla="*/ 18 h 6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3" h="69">
                  <a:moveTo>
                    <a:pt x="36" y="18"/>
                  </a:moveTo>
                  <a:cubicBezTo>
                    <a:pt x="41" y="35"/>
                    <a:pt x="55" y="44"/>
                    <a:pt x="70" y="48"/>
                  </a:cubicBezTo>
                  <a:cubicBezTo>
                    <a:pt x="94" y="56"/>
                    <a:pt x="118" y="63"/>
                    <a:pt x="143" y="54"/>
                  </a:cubicBezTo>
                  <a:cubicBezTo>
                    <a:pt x="131" y="64"/>
                    <a:pt x="122" y="69"/>
                    <a:pt x="109" y="65"/>
                  </a:cubicBezTo>
                  <a:cubicBezTo>
                    <a:pt x="85" y="59"/>
                    <a:pt x="62" y="62"/>
                    <a:pt x="39" y="59"/>
                  </a:cubicBezTo>
                  <a:cubicBezTo>
                    <a:pt x="15" y="55"/>
                    <a:pt x="5" y="46"/>
                    <a:pt x="0" y="22"/>
                  </a:cubicBezTo>
                  <a:cubicBezTo>
                    <a:pt x="2" y="19"/>
                    <a:pt x="4" y="16"/>
                    <a:pt x="7" y="13"/>
                  </a:cubicBezTo>
                  <a:cubicBezTo>
                    <a:pt x="22" y="0"/>
                    <a:pt x="28" y="1"/>
                    <a:pt x="36" y="18"/>
                  </a:cubicBezTo>
                  <a:close/>
                </a:path>
              </a:pathLst>
            </a:custGeom>
            <a:solidFill>
              <a:srgbClr val="9FACA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 name="Freeform 67">
              <a:extLst>
                <a:ext uri="{FF2B5EF4-FFF2-40B4-BE49-F238E27FC236}">
                  <a16:creationId xmlns:a16="http://schemas.microsoft.com/office/drawing/2014/main" id="{879B49C6-3A38-4F47-91DD-32AEA0B01220}"/>
                </a:ext>
              </a:extLst>
            </p:cNvPr>
            <p:cNvSpPr>
              <a:spLocks/>
            </p:cNvSpPr>
            <p:nvPr/>
          </p:nvSpPr>
          <p:spPr bwMode="auto">
            <a:xfrm>
              <a:off x="3962400" y="2844800"/>
              <a:ext cx="134938" cy="180975"/>
            </a:xfrm>
            <a:custGeom>
              <a:avLst/>
              <a:gdLst>
                <a:gd name="T0" fmla="*/ 36 w 36"/>
                <a:gd name="T1" fmla="*/ 21 h 48"/>
                <a:gd name="T2" fmla="*/ 13 w 36"/>
                <a:gd name="T3" fmla="*/ 48 h 48"/>
                <a:gd name="T4" fmla="*/ 3 w 36"/>
                <a:gd name="T5" fmla="*/ 24 h 48"/>
                <a:gd name="T6" fmla="*/ 19 w 36"/>
                <a:gd name="T7" fmla="*/ 1 h 48"/>
                <a:gd name="T8" fmla="*/ 36 w 36"/>
                <a:gd name="T9" fmla="*/ 21 h 48"/>
              </a:gdLst>
              <a:ahLst/>
              <a:cxnLst>
                <a:cxn ang="0">
                  <a:pos x="T0" y="T1"/>
                </a:cxn>
                <a:cxn ang="0">
                  <a:pos x="T2" y="T3"/>
                </a:cxn>
                <a:cxn ang="0">
                  <a:pos x="T4" y="T5"/>
                </a:cxn>
                <a:cxn ang="0">
                  <a:pos x="T6" y="T7"/>
                </a:cxn>
                <a:cxn ang="0">
                  <a:pos x="T8" y="T9"/>
                </a:cxn>
              </a:cxnLst>
              <a:rect l="0" t="0" r="r" b="b"/>
              <a:pathLst>
                <a:path w="36" h="48">
                  <a:moveTo>
                    <a:pt x="36" y="21"/>
                  </a:moveTo>
                  <a:cubicBezTo>
                    <a:pt x="34" y="36"/>
                    <a:pt x="26" y="48"/>
                    <a:pt x="13" y="48"/>
                  </a:cubicBezTo>
                  <a:cubicBezTo>
                    <a:pt x="2" y="48"/>
                    <a:pt x="5" y="32"/>
                    <a:pt x="3" y="24"/>
                  </a:cubicBezTo>
                  <a:cubicBezTo>
                    <a:pt x="0" y="14"/>
                    <a:pt x="11" y="2"/>
                    <a:pt x="19" y="1"/>
                  </a:cubicBezTo>
                  <a:cubicBezTo>
                    <a:pt x="27" y="0"/>
                    <a:pt x="33" y="12"/>
                    <a:pt x="36" y="21"/>
                  </a:cubicBezTo>
                  <a:close/>
                </a:path>
              </a:pathLst>
            </a:custGeom>
            <a:solidFill>
              <a:srgbClr val="F2EE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 name="Freeform 68">
              <a:extLst>
                <a:ext uri="{FF2B5EF4-FFF2-40B4-BE49-F238E27FC236}">
                  <a16:creationId xmlns:a16="http://schemas.microsoft.com/office/drawing/2014/main" id="{AD0E1940-FA30-4421-B59C-9840E589CF15}"/>
                </a:ext>
              </a:extLst>
            </p:cNvPr>
            <p:cNvSpPr>
              <a:spLocks/>
            </p:cNvSpPr>
            <p:nvPr/>
          </p:nvSpPr>
          <p:spPr bwMode="auto">
            <a:xfrm>
              <a:off x="3925888" y="4021138"/>
              <a:ext cx="142875" cy="98425"/>
            </a:xfrm>
            <a:custGeom>
              <a:avLst/>
              <a:gdLst>
                <a:gd name="T0" fmla="*/ 22 w 38"/>
                <a:gd name="T1" fmla="*/ 23 h 26"/>
                <a:gd name="T2" fmla="*/ 1 w 38"/>
                <a:gd name="T3" fmla="*/ 13 h 26"/>
                <a:gd name="T4" fmla="*/ 26 w 38"/>
                <a:gd name="T5" fmla="*/ 2 h 26"/>
                <a:gd name="T6" fmla="*/ 37 w 38"/>
                <a:gd name="T7" fmla="*/ 14 h 26"/>
                <a:gd name="T8" fmla="*/ 22 w 38"/>
                <a:gd name="T9" fmla="*/ 23 h 26"/>
              </a:gdLst>
              <a:ahLst/>
              <a:cxnLst>
                <a:cxn ang="0">
                  <a:pos x="T0" y="T1"/>
                </a:cxn>
                <a:cxn ang="0">
                  <a:pos x="T2" y="T3"/>
                </a:cxn>
                <a:cxn ang="0">
                  <a:pos x="T4" y="T5"/>
                </a:cxn>
                <a:cxn ang="0">
                  <a:pos x="T6" y="T7"/>
                </a:cxn>
                <a:cxn ang="0">
                  <a:pos x="T8" y="T9"/>
                </a:cxn>
              </a:cxnLst>
              <a:rect l="0" t="0" r="r" b="b"/>
              <a:pathLst>
                <a:path w="38" h="26">
                  <a:moveTo>
                    <a:pt x="22" y="23"/>
                  </a:moveTo>
                  <a:cubicBezTo>
                    <a:pt x="16" y="18"/>
                    <a:pt x="0" y="26"/>
                    <a:pt x="1" y="13"/>
                  </a:cubicBezTo>
                  <a:cubicBezTo>
                    <a:pt x="2" y="3"/>
                    <a:pt x="17" y="3"/>
                    <a:pt x="26" y="2"/>
                  </a:cubicBezTo>
                  <a:cubicBezTo>
                    <a:pt x="34" y="0"/>
                    <a:pt x="38" y="6"/>
                    <a:pt x="37" y="14"/>
                  </a:cubicBezTo>
                  <a:cubicBezTo>
                    <a:pt x="36" y="22"/>
                    <a:pt x="30" y="24"/>
                    <a:pt x="22" y="23"/>
                  </a:cubicBezTo>
                  <a:close/>
                </a:path>
              </a:pathLst>
            </a:custGeom>
            <a:solidFill>
              <a:srgbClr val="F2E9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 name="Freeform 69">
              <a:extLst>
                <a:ext uri="{FF2B5EF4-FFF2-40B4-BE49-F238E27FC236}">
                  <a16:creationId xmlns:a16="http://schemas.microsoft.com/office/drawing/2014/main" id="{A14EBA03-2213-4301-9549-550645294C5F}"/>
                </a:ext>
              </a:extLst>
            </p:cNvPr>
            <p:cNvSpPr>
              <a:spLocks/>
            </p:cNvSpPr>
            <p:nvPr/>
          </p:nvSpPr>
          <p:spPr bwMode="auto">
            <a:xfrm>
              <a:off x="3587750" y="2627313"/>
              <a:ext cx="74613" cy="104775"/>
            </a:xfrm>
            <a:custGeom>
              <a:avLst/>
              <a:gdLst>
                <a:gd name="T0" fmla="*/ 20 w 20"/>
                <a:gd name="T1" fmla="*/ 5 h 28"/>
                <a:gd name="T2" fmla="*/ 0 w 20"/>
                <a:gd name="T3" fmla="*/ 28 h 28"/>
                <a:gd name="T4" fmla="*/ 20 w 20"/>
                <a:gd name="T5" fmla="*/ 0 h 28"/>
                <a:gd name="T6" fmla="*/ 20 w 20"/>
                <a:gd name="T7" fmla="*/ 5 h 28"/>
              </a:gdLst>
              <a:ahLst/>
              <a:cxnLst>
                <a:cxn ang="0">
                  <a:pos x="T0" y="T1"/>
                </a:cxn>
                <a:cxn ang="0">
                  <a:pos x="T2" y="T3"/>
                </a:cxn>
                <a:cxn ang="0">
                  <a:pos x="T4" y="T5"/>
                </a:cxn>
                <a:cxn ang="0">
                  <a:pos x="T6" y="T7"/>
                </a:cxn>
              </a:cxnLst>
              <a:rect l="0" t="0" r="r" b="b"/>
              <a:pathLst>
                <a:path w="20" h="28">
                  <a:moveTo>
                    <a:pt x="20" y="5"/>
                  </a:moveTo>
                  <a:cubicBezTo>
                    <a:pt x="17" y="14"/>
                    <a:pt x="16" y="24"/>
                    <a:pt x="0" y="28"/>
                  </a:cubicBezTo>
                  <a:cubicBezTo>
                    <a:pt x="9" y="17"/>
                    <a:pt x="10" y="6"/>
                    <a:pt x="20" y="0"/>
                  </a:cubicBezTo>
                  <a:cubicBezTo>
                    <a:pt x="20" y="1"/>
                    <a:pt x="20" y="3"/>
                    <a:pt x="20" y="5"/>
                  </a:cubicBezTo>
                  <a:close/>
                </a:path>
              </a:pathLst>
            </a:custGeom>
            <a:solidFill>
              <a:srgbClr val="E6E2D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 name="Freeform 70">
              <a:extLst>
                <a:ext uri="{FF2B5EF4-FFF2-40B4-BE49-F238E27FC236}">
                  <a16:creationId xmlns:a16="http://schemas.microsoft.com/office/drawing/2014/main" id="{B4F7E6E7-7053-4051-BF6C-699B74FED3E7}"/>
                </a:ext>
              </a:extLst>
            </p:cNvPr>
            <p:cNvSpPr>
              <a:spLocks/>
            </p:cNvSpPr>
            <p:nvPr/>
          </p:nvSpPr>
          <p:spPr bwMode="auto">
            <a:xfrm>
              <a:off x="5191125" y="1905000"/>
              <a:ext cx="198438" cy="285750"/>
            </a:xfrm>
            <a:custGeom>
              <a:avLst/>
              <a:gdLst>
                <a:gd name="T0" fmla="*/ 37 w 53"/>
                <a:gd name="T1" fmla="*/ 32 h 76"/>
                <a:gd name="T2" fmla="*/ 53 w 53"/>
                <a:gd name="T3" fmla="*/ 72 h 76"/>
                <a:gd name="T4" fmla="*/ 49 w 53"/>
                <a:gd name="T5" fmla="*/ 76 h 76"/>
                <a:gd name="T6" fmla="*/ 29 w 53"/>
                <a:gd name="T7" fmla="*/ 68 h 76"/>
                <a:gd name="T8" fmla="*/ 11 w 53"/>
                <a:gd name="T9" fmla="*/ 22 h 76"/>
                <a:gd name="T10" fmla="*/ 13 w 53"/>
                <a:gd name="T11" fmla="*/ 0 h 76"/>
                <a:gd name="T12" fmla="*/ 34 w 53"/>
                <a:gd name="T13" fmla="*/ 12 h 76"/>
                <a:gd name="T14" fmla="*/ 35 w 53"/>
                <a:gd name="T15" fmla="*/ 18 h 76"/>
                <a:gd name="T16" fmla="*/ 37 w 53"/>
                <a:gd name="T17" fmla="*/ 32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3" h="76">
                  <a:moveTo>
                    <a:pt x="37" y="32"/>
                  </a:moveTo>
                  <a:cubicBezTo>
                    <a:pt x="34" y="49"/>
                    <a:pt x="37" y="63"/>
                    <a:pt x="53" y="72"/>
                  </a:cubicBezTo>
                  <a:cubicBezTo>
                    <a:pt x="52" y="73"/>
                    <a:pt x="50" y="75"/>
                    <a:pt x="49" y="76"/>
                  </a:cubicBezTo>
                  <a:cubicBezTo>
                    <a:pt x="42" y="73"/>
                    <a:pt x="36" y="71"/>
                    <a:pt x="29" y="68"/>
                  </a:cubicBezTo>
                  <a:cubicBezTo>
                    <a:pt x="26" y="51"/>
                    <a:pt x="20" y="36"/>
                    <a:pt x="11" y="22"/>
                  </a:cubicBezTo>
                  <a:cubicBezTo>
                    <a:pt x="7" y="16"/>
                    <a:pt x="0" y="6"/>
                    <a:pt x="13" y="0"/>
                  </a:cubicBezTo>
                  <a:cubicBezTo>
                    <a:pt x="21" y="1"/>
                    <a:pt x="22" y="15"/>
                    <a:pt x="34" y="12"/>
                  </a:cubicBezTo>
                  <a:cubicBezTo>
                    <a:pt x="38" y="10"/>
                    <a:pt x="37" y="17"/>
                    <a:pt x="35" y="18"/>
                  </a:cubicBezTo>
                  <a:cubicBezTo>
                    <a:pt x="26" y="25"/>
                    <a:pt x="35" y="28"/>
                    <a:pt x="37" y="32"/>
                  </a:cubicBezTo>
                  <a:close/>
                </a:path>
              </a:pathLst>
            </a:custGeom>
            <a:solidFill>
              <a:srgbClr val="BFB9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 name="Freeform 71">
              <a:extLst>
                <a:ext uri="{FF2B5EF4-FFF2-40B4-BE49-F238E27FC236}">
                  <a16:creationId xmlns:a16="http://schemas.microsoft.com/office/drawing/2014/main" id="{86DD460C-267D-48F2-8BB9-29376CAC0808}"/>
                </a:ext>
              </a:extLst>
            </p:cNvPr>
            <p:cNvSpPr>
              <a:spLocks/>
            </p:cNvSpPr>
            <p:nvPr/>
          </p:nvSpPr>
          <p:spPr bwMode="auto">
            <a:xfrm>
              <a:off x="4368800" y="3289300"/>
              <a:ext cx="1295400" cy="841375"/>
            </a:xfrm>
            <a:custGeom>
              <a:avLst/>
              <a:gdLst>
                <a:gd name="T0" fmla="*/ 0 w 345"/>
                <a:gd name="T1" fmla="*/ 224 h 224"/>
                <a:gd name="T2" fmla="*/ 28 w 345"/>
                <a:gd name="T3" fmla="*/ 204 h 224"/>
                <a:gd name="T4" fmla="*/ 75 w 345"/>
                <a:gd name="T5" fmla="*/ 190 h 224"/>
                <a:gd name="T6" fmla="*/ 112 w 345"/>
                <a:gd name="T7" fmla="*/ 177 h 224"/>
                <a:gd name="T8" fmla="*/ 151 w 345"/>
                <a:gd name="T9" fmla="*/ 138 h 224"/>
                <a:gd name="T10" fmla="*/ 178 w 345"/>
                <a:gd name="T11" fmla="*/ 122 h 224"/>
                <a:gd name="T12" fmla="*/ 216 w 345"/>
                <a:gd name="T13" fmla="*/ 101 h 224"/>
                <a:gd name="T14" fmla="*/ 247 w 345"/>
                <a:gd name="T15" fmla="*/ 79 h 224"/>
                <a:gd name="T16" fmla="*/ 312 w 345"/>
                <a:gd name="T17" fmla="*/ 0 h 224"/>
                <a:gd name="T18" fmla="*/ 332 w 345"/>
                <a:gd name="T19" fmla="*/ 18 h 224"/>
                <a:gd name="T20" fmla="*/ 328 w 345"/>
                <a:gd name="T21" fmla="*/ 29 h 224"/>
                <a:gd name="T22" fmla="*/ 314 w 345"/>
                <a:gd name="T23" fmla="*/ 23 h 224"/>
                <a:gd name="T24" fmla="*/ 302 w 345"/>
                <a:gd name="T25" fmla="*/ 62 h 224"/>
                <a:gd name="T26" fmla="*/ 301 w 345"/>
                <a:gd name="T27" fmla="*/ 72 h 224"/>
                <a:gd name="T28" fmla="*/ 316 w 345"/>
                <a:gd name="T29" fmla="*/ 74 h 224"/>
                <a:gd name="T30" fmla="*/ 333 w 345"/>
                <a:gd name="T31" fmla="*/ 66 h 224"/>
                <a:gd name="T32" fmla="*/ 329 w 345"/>
                <a:gd name="T33" fmla="*/ 103 h 224"/>
                <a:gd name="T34" fmla="*/ 321 w 345"/>
                <a:gd name="T35" fmla="*/ 112 h 224"/>
                <a:gd name="T36" fmla="*/ 304 w 345"/>
                <a:gd name="T37" fmla="*/ 144 h 224"/>
                <a:gd name="T38" fmla="*/ 247 w 345"/>
                <a:gd name="T39" fmla="*/ 164 h 224"/>
                <a:gd name="T40" fmla="*/ 174 w 345"/>
                <a:gd name="T41" fmla="*/ 176 h 224"/>
                <a:gd name="T42" fmla="*/ 157 w 345"/>
                <a:gd name="T43" fmla="*/ 182 h 224"/>
                <a:gd name="T44" fmla="*/ 169 w 345"/>
                <a:gd name="T45" fmla="*/ 192 h 224"/>
                <a:gd name="T46" fmla="*/ 174 w 345"/>
                <a:gd name="T47" fmla="*/ 207 h 224"/>
                <a:gd name="T48" fmla="*/ 152 w 345"/>
                <a:gd name="T49" fmla="*/ 215 h 224"/>
                <a:gd name="T50" fmla="*/ 128 w 345"/>
                <a:gd name="T51" fmla="*/ 204 h 224"/>
                <a:gd name="T52" fmla="*/ 73 w 345"/>
                <a:gd name="T53" fmla="*/ 213 h 224"/>
                <a:gd name="T54" fmla="*/ 32 w 345"/>
                <a:gd name="T55" fmla="*/ 214 h 224"/>
                <a:gd name="T56" fmla="*/ 0 w 345"/>
                <a:gd name="T57" fmla="*/ 224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45" h="224">
                  <a:moveTo>
                    <a:pt x="0" y="224"/>
                  </a:moveTo>
                  <a:cubicBezTo>
                    <a:pt x="3" y="209"/>
                    <a:pt x="15" y="204"/>
                    <a:pt x="28" y="204"/>
                  </a:cubicBezTo>
                  <a:cubicBezTo>
                    <a:pt x="46" y="205"/>
                    <a:pt x="61" y="199"/>
                    <a:pt x="75" y="190"/>
                  </a:cubicBezTo>
                  <a:cubicBezTo>
                    <a:pt x="87" y="182"/>
                    <a:pt x="101" y="184"/>
                    <a:pt x="112" y="177"/>
                  </a:cubicBezTo>
                  <a:cubicBezTo>
                    <a:pt x="128" y="167"/>
                    <a:pt x="142" y="155"/>
                    <a:pt x="151" y="138"/>
                  </a:cubicBezTo>
                  <a:cubicBezTo>
                    <a:pt x="157" y="128"/>
                    <a:pt x="164" y="122"/>
                    <a:pt x="178" y="122"/>
                  </a:cubicBezTo>
                  <a:cubicBezTo>
                    <a:pt x="192" y="121"/>
                    <a:pt x="208" y="117"/>
                    <a:pt x="216" y="101"/>
                  </a:cubicBezTo>
                  <a:cubicBezTo>
                    <a:pt x="222" y="89"/>
                    <a:pt x="232" y="82"/>
                    <a:pt x="247" y="79"/>
                  </a:cubicBezTo>
                  <a:cubicBezTo>
                    <a:pt x="288" y="70"/>
                    <a:pt x="302" y="36"/>
                    <a:pt x="312" y="0"/>
                  </a:cubicBezTo>
                  <a:cubicBezTo>
                    <a:pt x="321" y="3"/>
                    <a:pt x="320" y="16"/>
                    <a:pt x="332" y="18"/>
                  </a:cubicBezTo>
                  <a:cubicBezTo>
                    <a:pt x="336" y="18"/>
                    <a:pt x="331" y="26"/>
                    <a:pt x="328" y="29"/>
                  </a:cubicBezTo>
                  <a:cubicBezTo>
                    <a:pt x="319" y="38"/>
                    <a:pt x="319" y="24"/>
                    <a:pt x="314" y="23"/>
                  </a:cubicBezTo>
                  <a:cubicBezTo>
                    <a:pt x="309" y="36"/>
                    <a:pt x="304" y="48"/>
                    <a:pt x="302" y="62"/>
                  </a:cubicBezTo>
                  <a:cubicBezTo>
                    <a:pt x="301" y="65"/>
                    <a:pt x="296" y="68"/>
                    <a:pt x="301" y="72"/>
                  </a:cubicBezTo>
                  <a:cubicBezTo>
                    <a:pt x="305" y="75"/>
                    <a:pt x="310" y="76"/>
                    <a:pt x="316" y="74"/>
                  </a:cubicBezTo>
                  <a:cubicBezTo>
                    <a:pt x="322" y="72"/>
                    <a:pt x="327" y="55"/>
                    <a:pt x="333" y="66"/>
                  </a:cubicBezTo>
                  <a:cubicBezTo>
                    <a:pt x="339" y="76"/>
                    <a:pt x="345" y="93"/>
                    <a:pt x="329" y="103"/>
                  </a:cubicBezTo>
                  <a:cubicBezTo>
                    <a:pt x="326" y="106"/>
                    <a:pt x="321" y="109"/>
                    <a:pt x="321" y="112"/>
                  </a:cubicBezTo>
                  <a:cubicBezTo>
                    <a:pt x="324" y="127"/>
                    <a:pt x="311" y="134"/>
                    <a:pt x="304" y="144"/>
                  </a:cubicBezTo>
                  <a:cubicBezTo>
                    <a:pt x="284" y="147"/>
                    <a:pt x="266" y="159"/>
                    <a:pt x="247" y="164"/>
                  </a:cubicBezTo>
                  <a:cubicBezTo>
                    <a:pt x="224" y="170"/>
                    <a:pt x="199" y="177"/>
                    <a:pt x="174" y="176"/>
                  </a:cubicBezTo>
                  <a:cubicBezTo>
                    <a:pt x="168" y="176"/>
                    <a:pt x="159" y="173"/>
                    <a:pt x="157" y="182"/>
                  </a:cubicBezTo>
                  <a:cubicBezTo>
                    <a:pt x="156" y="190"/>
                    <a:pt x="163" y="191"/>
                    <a:pt x="169" y="192"/>
                  </a:cubicBezTo>
                  <a:cubicBezTo>
                    <a:pt x="178" y="195"/>
                    <a:pt x="177" y="201"/>
                    <a:pt x="174" y="207"/>
                  </a:cubicBezTo>
                  <a:cubicBezTo>
                    <a:pt x="169" y="216"/>
                    <a:pt x="161" y="218"/>
                    <a:pt x="152" y="215"/>
                  </a:cubicBezTo>
                  <a:cubicBezTo>
                    <a:pt x="144" y="212"/>
                    <a:pt x="137" y="203"/>
                    <a:pt x="128" y="204"/>
                  </a:cubicBezTo>
                  <a:cubicBezTo>
                    <a:pt x="110" y="207"/>
                    <a:pt x="91" y="207"/>
                    <a:pt x="73" y="213"/>
                  </a:cubicBezTo>
                  <a:cubicBezTo>
                    <a:pt x="60" y="217"/>
                    <a:pt x="46" y="222"/>
                    <a:pt x="32" y="214"/>
                  </a:cubicBezTo>
                  <a:cubicBezTo>
                    <a:pt x="19" y="207"/>
                    <a:pt x="10" y="218"/>
                    <a:pt x="0" y="224"/>
                  </a:cubicBezTo>
                  <a:close/>
                </a:path>
              </a:pathLst>
            </a:custGeom>
            <a:solidFill>
              <a:srgbClr val="FBE6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 name="Freeform 72">
              <a:extLst>
                <a:ext uri="{FF2B5EF4-FFF2-40B4-BE49-F238E27FC236}">
                  <a16:creationId xmlns:a16="http://schemas.microsoft.com/office/drawing/2014/main" id="{6C68EC4B-31C3-4967-A471-C9E0D5F7918E}"/>
                </a:ext>
              </a:extLst>
            </p:cNvPr>
            <p:cNvSpPr>
              <a:spLocks/>
            </p:cNvSpPr>
            <p:nvPr/>
          </p:nvSpPr>
          <p:spPr bwMode="auto">
            <a:xfrm>
              <a:off x="2609850" y="3762375"/>
              <a:ext cx="304800" cy="255587"/>
            </a:xfrm>
            <a:custGeom>
              <a:avLst/>
              <a:gdLst>
                <a:gd name="T0" fmla="*/ 12 w 81"/>
                <a:gd name="T1" fmla="*/ 46 h 68"/>
                <a:gd name="T2" fmla="*/ 2 w 81"/>
                <a:gd name="T3" fmla="*/ 35 h 68"/>
                <a:gd name="T4" fmla="*/ 22 w 81"/>
                <a:gd name="T5" fmla="*/ 19 h 68"/>
                <a:gd name="T6" fmla="*/ 64 w 81"/>
                <a:gd name="T7" fmla="*/ 0 h 68"/>
                <a:gd name="T8" fmla="*/ 67 w 81"/>
                <a:gd name="T9" fmla="*/ 12 h 68"/>
                <a:gd name="T10" fmla="*/ 77 w 81"/>
                <a:gd name="T11" fmla="*/ 4 h 68"/>
                <a:gd name="T12" fmla="*/ 77 w 81"/>
                <a:gd name="T13" fmla="*/ 24 h 68"/>
                <a:gd name="T14" fmla="*/ 75 w 81"/>
                <a:gd name="T15" fmla="*/ 30 h 68"/>
                <a:gd name="T16" fmla="*/ 64 w 81"/>
                <a:gd name="T17" fmla="*/ 31 h 68"/>
                <a:gd name="T18" fmla="*/ 74 w 81"/>
                <a:gd name="T19" fmla="*/ 47 h 68"/>
                <a:gd name="T20" fmla="*/ 70 w 81"/>
                <a:gd name="T21" fmla="*/ 62 h 68"/>
                <a:gd name="T22" fmla="*/ 24 w 81"/>
                <a:gd name="T23" fmla="*/ 55 h 68"/>
                <a:gd name="T24" fmla="*/ 12 w 81"/>
                <a:gd name="T25" fmla="*/ 46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1" h="68">
                  <a:moveTo>
                    <a:pt x="12" y="46"/>
                  </a:moveTo>
                  <a:cubicBezTo>
                    <a:pt x="9" y="41"/>
                    <a:pt x="0" y="39"/>
                    <a:pt x="2" y="35"/>
                  </a:cubicBezTo>
                  <a:cubicBezTo>
                    <a:pt x="6" y="28"/>
                    <a:pt x="19" y="29"/>
                    <a:pt x="22" y="19"/>
                  </a:cubicBezTo>
                  <a:cubicBezTo>
                    <a:pt x="45" y="31"/>
                    <a:pt x="50" y="6"/>
                    <a:pt x="64" y="0"/>
                  </a:cubicBezTo>
                  <a:cubicBezTo>
                    <a:pt x="67" y="4"/>
                    <a:pt x="61" y="10"/>
                    <a:pt x="67" y="12"/>
                  </a:cubicBezTo>
                  <a:cubicBezTo>
                    <a:pt x="73" y="14"/>
                    <a:pt x="71" y="4"/>
                    <a:pt x="77" y="4"/>
                  </a:cubicBezTo>
                  <a:cubicBezTo>
                    <a:pt x="81" y="11"/>
                    <a:pt x="78" y="17"/>
                    <a:pt x="77" y="24"/>
                  </a:cubicBezTo>
                  <a:cubicBezTo>
                    <a:pt x="77" y="26"/>
                    <a:pt x="76" y="28"/>
                    <a:pt x="75" y="30"/>
                  </a:cubicBezTo>
                  <a:cubicBezTo>
                    <a:pt x="71" y="28"/>
                    <a:pt x="66" y="18"/>
                    <a:pt x="64" y="31"/>
                  </a:cubicBezTo>
                  <a:cubicBezTo>
                    <a:pt x="62" y="40"/>
                    <a:pt x="70" y="42"/>
                    <a:pt x="74" y="47"/>
                  </a:cubicBezTo>
                  <a:cubicBezTo>
                    <a:pt x="77" y="52"/>
                    <a:pt x="77" y="58"/>
                    <a:pt x="70" y="62"/>
                  </a:cubicBezTo>
                  <a:cubicBezTo>
                    <a:pt x="59" y="68"/>
                    <a:pt x="33" y="64"/>
                    <a:pt x="24" y="55"/>
                  </a:cubicBezTo>
                  <a:cubicBezTo>
                    <a:pt x="23" y="48"/>
                    <a:pt x="14" y="51"/>
                    <a:pt x="12" y="46"/>
                  </a:cubicBezTo>
                  <a:close/>
                </a:path>
              </a:pathLst>
            </a:custGeom>
            <a:solidFill>
              <a:srgbClr val="8291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 name="Freeform 73">
              <a:extLst>
                <a:ext uri="{FF2B5EF4-FFF2-40B4-BE49-F238E27FC236}">
                  <a16:creationId xmlns:a16="http://schemas.microsoft.com/office/drawing/2014/main" id="{8A1D42A7-782D-4E42-9236-1D7860DFAC77}"/>
                </a:ext>
              </a:extLst>
            </p:cNvPr>
            <p:cNvSpPr>
              <a:spLocks/>
            </p:cNvSpPr>
            <p:nvPr/>
          </p:nvSpPr>
          <p:spPr bwMode="auto">
            <a:xfrm>
              <a:off x="3016250" y="3551238"/>
              <a:ext cx="146050" cy="147637"/>
            </a:xfrm>
            <a:custGeom>
              <a:avLst/>
              <a:gdLst>
                <a:gd name="T0" fmla="*/ 16 w 39"/>
                <a:gd name="T1" fmla="*/ 10 h 39"/>
                <a:gd name="T2" fmla="*/ 33 w 39"/>
                <a:gd name="T3" fmla="*/ 7 h 39"/>
                <a:gd name="T4" fmla="*/ 32 w 39"/>
                <a:gd name="T5" fmla="*/ 38 h 39"/>
                <a:gd name="T6" fmla="*/ 0 w 39"/>
                <a:gd name="T7" fmla="*/ 31 h 39"/>
                <a:gd name="T8" fmla="*/ 16 w 39"/>
                <a:gd name="T9" fmla="*/ 10 h 39"/>
              </a:gdLst>
              <a:ahLst/>
              <a:cxnLst>
                <a:cxn ang="0">
                  <a:pos x="T0" y="T1"/>
                </a:cxn>
                <a:cxn ang="0">
                  <a:pos x="T2" y="T3"/>
                </a:cxn>
                <a:cxn ang="0">
                  <a:pos x="T4" y="T5"/>
                </a:cxn>
                <a:cxn ang="0">
                  <a:pos x="T6" y="T7"/>
                </a:cxn>
                <a:cxn ang="0">
                  <a:pos x="T8" y="T9"/>
                </a:cxn>
              </a:cxnLst>
              <a:rect l="0" t="0" r="r" b="b"/>
              <a:pathLst>
                <a:path w="39" h="39">
                  <a:moveTo>
                    <a:pt x="16" y="10"/>
                  </a:moveTo>
                  <a:cubicBezTo>
                    <a:pt x="22" y="9"/>
                    <a:pt x="28" y="0"/>
                    <a:pt x="33" y="7"/>
                  </a:cubicBezTo>
                  <a:cubicBezTo>
                    <a:pt x="39" y="16"/>
                    <a:pt x="37" y="28"/>
                    <a:pt x="32" y="38"/>
                  </a:cubicBezTo>
                  <a:cubicBezTo>
                    <a:pt x="21" y="39"/>
                    <a:pt x="12" y="35"/>
                    <a:pt x="0" y="31"/>
                  </a:cubicBezTo>
                  <a:cubicBezTo>
                    <a:pt x="8" y="25"/>
                    <a:pt x="19" y="22"/>
                    <a:pt x="16" y="10"/>
                  </a:cubicBezTo>
                  <a:close/>
                </a:path>
              </a:pathLst>
            </a:custGeom>
            <a:solidFill>
              <a:srgbClr val="A7B2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 name="Freeform 74">
              <a:extLst>
                <a:ext uri="{FF2B5EF4-FFF2-40B4-BE49-F238E27FC236}">
                  <a16:creationId xmlns:a16="http://schemas.microsoft.com/office/drawing/2014/main" id="{EEC52416-909E-4D36-A668-E4D02A9D333B}"/>
                </a:ext>
              </a:extLst>
            </p:cNvPr>
            <p:cNvSpPr>
              <a:spLocks/>
            </p:cNvSpPr>
            <p:nvPr/>
          </p:nvSpPr>
          <p:spPr bwMode="auto">
            <a:xfrm>
              <a:off x="2640013" y="3935413"/>
              <a:ext cx="68263" cy="33337"/>
            </a:xfrm>
            <a:custGeom>
              <a:avLst/>
              <a:gdLst>
                <a:gd name="T0" fmla="*/ 4 w 18"/>
                <a:gd name="T1" fmla="*/ 0 h 9"/>
                <a:gd name="T2" fmla="*/ 16 w 18"/>
                <a:gd name="T3" fmla="*/ 9 h 9"/>
                <a:gd name="T4" fmla="*/ 8 w 18"/>
                <a:gd name="T5" fmla="*/ 8 h 9"/>
                <a:gd name="T6" fmla="*/ 0 w 18"/>
                <a:gd name="T7" fmla="*/ 8 h 9"/>
                <a:gd name="T8" fmla="*/ 4 w 18"/>
                <a:gd name="T9" fmla="*/ 0 h 9"/>
              </a:gdLst>
              <a:ahLst/>
              <a:cxnLst>
                <a:cxn ang="0">
                  <a:pos x="T0" y="T1"/>
                </a:cxn>
                <a:cxn ang="0">
                  <a:pos x="T2" y="T3"/>
                </a:cxn>
                <a:cxn ang="0">
                  <a:pos x="T4" y="T5"/>
                </a:cxn>
                <a:cxn ang="0">
                  <a:pos x="T6" y="T7"/>
                </a:cxn>
                <a:cxn ang="0">
                  <a:pos x="T8" y="T9"/>
                </a:cxn>
              </a:cxnLst>
              <a:rect l="0" t="0" r="r" b="b"/>
              <a:pathLst>
                <a:path w="18" h="9">
                  <a:moveTo>
                    <a:pt x="4" y="0"/>
                  </a:moveTo>
                  <a:cubicBezTo>
                    <a:pt x="18" y="0"/>
                    <a:pt x="18" y="0"/>
                    <a:pt x="16" y="9"/>
                  </a:cubicBezTo>
                  <a:cubicBezTo>
                    <a:pt x="14" y="8"/>
                    <a:pt x="11" y="8"/>
                    <a:pt x="8" y="8"/>
                  </a:cubicBezTo>
                  <a:cubicBezTo>
                    <a:pt x="6" y="8"/>
                    <a:pt x="3" y="8"/>
                    <a:pt x="0" y="8"/>
                  </a:cubicBezTo>
                  <a:cubicBezTo>
                    <a:pt x="0" y="4"/>
                    <a:pt x="1" y="2"/>
                    <a:pt x="4" y="0"/>
                  </a:cubicBezTo>
                  <a:close/>
                </a:path>
              </a:pathLst>
            </a:custGeom>
            <a:solidFill>
              <a:srgbClr val="F8F2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 name="Freeform 75">
              <a:extLst>
                <a:ext uri="{FF2B5EF4-FFF2-40B4-BE49-F238E27FC236}">
                  <a16:creationId xmlns:a16="http://schemas.microsoft.com/office/drawing/2014/main" id="{0B9A059B-ED46-44B8-AB1D-ED021D281746}"/>
                </a:ext>
              </a:extLst>
            </p:cNvPr>
            <p:cNvSpPr>
              <a:spLocks/>
            </p:cNvSpPr>
            <p:nvPr/>
          </p:nvSpPr>
          <p:spPr bwMode="auto">
            <a:xfrm>
              <a:off x="5029200" y="3175000"/>
              <a:ext cx="466725" cy="354012"/>
            </a:xfrm>
            <a:custGeom>
              <a:avLst/>
              <a:gdLst>
                <a:gd name="T0" fmla="*/ 0 w 124"/>
                <a:gd name="T1" fmla="*/ 78 h 94"/>
                <a:gd name="T2" fmla="*/ 0 w 124"/>
                <a:gd name="T3" fmla="*/ 74 h 94"/>
                <a:gd name="T4" fmla="*/ 73 w 124"/>
                <a:gd name="T5" fmla="*/ 14 h 94"/>
                <a:gd name="T6" fmla="*/ 100 w 124"/>
                <a:gd name="T7" fmla="*/ 19 h 94"/>
                <a:gd name="T8" fmla="*/ 120 w 124"/>
                <a:gd name="T9" fmla="*/ 26 h 94"/>
                <a:gd name="T10" fmla="*/ 124 w 124"/>
                <a:gd name="T11" fmla="*/ 26 h 94"/>
                <a:gd name="T12" fmla="*/ 117 w 124"/>
                <a:gd name="T13" fmla="*/ 61 h 94"/>
                <a:gd name="T14" fmla="*/ 109 w 124"/>
                <a:gd name="T15" fmla="*/ 68 h 94"/>
                <a:gd name="T16" fmla="*/ 71 w 124"/>
                <a:gd name="T17" fmla="*/ 79 h 94"/>
                <a:gd name="T18" fmla="*/ 20 w 124"/>
                <a:gd name="T19" fmla="*/ 91 h 94"/>
                <a:gd name="T20" fmla="*/ 0 w 124"/>
                <a:gd name="T21" fmla="*/ 78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4" h="94">
                  <a:moveTo>
                    <a:pt x="0" y="78"/>
                  </a:moveTo>
                  <a:cubicBezTo>
                    <a:pt x="0" y="77"/>
                    <a:pt x="0" y="75"/>
                    <a:pt x="0" y="74"/>
                  </a:cubicBezTo>
                  <a:cubicBezTo>
                    <a:pt x="28" y="59"/>
                    <a:pt x="51" y="37"/>
                    <a:pt x="73" y="14"/>
                  </a:cubicBezTo>
                  <a:cubicBezTo>
                    <a:pt x="86" y="1"/>
                    <a:pt x="94" y="0"/>
                    <a:pt x="100" y="19"/>
                  </a:cubicBezTo>
                  <a:cubicBezTo>
                    <a:pt x="104" y="29"/>
                    <a:pt x="110" y="33"/>
                    <a:pt x="120" y="26"/>
                  </a:cubicBezTo>
                  <a:cubicBezTo>
                    <a:pt x="121" y="26"/>
                    <a:pt x="123" y="26"/>
                    <a:pt x="124" y="26"/>
                  </a:cubicBezTo>
                  <a:cubicBezTo>
                    <a:pt x="120" y="37"/>
                    <a:pt x="104" y="46"/>
                    <a:pt x="117" y="61"/>
                  </a:cubicBezTo>
                  <a:cubicBezTo>
                    <a:pt x="118" y="63"/>
                    <a:pt x="111" y="70"/>
                    <a:pt x="109" y="68"/>
                  </a:cubicBezTo>
                  <a:cubicBezTo>
                    <a:pt x="92" y="57"/>
                    <a:pt x="82" y="73"/>
                    <a:pt x="71" y="79"/>
                  </a:cubicBezTo>
                  <a:cubicBezTo>
                    <a:pt x="55" y="87"/>
                    <a:pt x="40" y="94"/>
                    <a:pt x="20" y="91"/>
                  </a:cubicBezTo>
                  <a:cubicBezTo>
                    <a:pt x="10" y="89"/>
                    <a:pt x="9" y="78"/>
                    <a:pt x="0" y="78"/>
                  </a:cubicBezTo>
                  <a:close/>
                </a:path>
              </a:pathLst>
            </a:custGeom>
            <a:solidFill>
              <a:srgbClr val="E7E3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 name="Freeform 76">
              <a:extLst>
                <a:ext uri="{FF2B5EF4-FFF2-40B4-BE49-F238E27FC236}">
                  <a16:creationId xmlns:a16="http://schemas.microsoft.com/office/drawing/2014/main" id="{F89DE017-A35C-4193-ABA4-3EDA58BC3814}"/>
                </a:ext>
              </a:extLst>
            </p:cNvPr>
            <p:cNvSpPr>
              <a:spLocks/>
            </p:cNvSpPr>
            <p:nvPr/>
          </p:nvSpPr>
          <p:spPr bwMode="auto">
            <a:xfrm>
              <a:off x="3125788" y="2751138"/>
              <a:ext cx="454025" cy="511175"/>
            </a:xfrm>
            <a:custGeom>
              <a:avLst/>
              <a:gdLst>
                <a:gd name="T0" fmla="*/ 103 w 121"/>
                <a:gd name="T1" fmla="*/ 63 h 136"/>
                <a:gd name="T2" fmla="*/ 83 w 121"/>
                <a:gd name="T3" fmla="*/ 95 h 136"/>
                <a:gd name="T4" fmla="*/ 45 w 121"/>
                <a:gd name="T5" fmla="*/ 127 h 136"/>
                <a:gd name="T6" fmla="*/ 23 w 121"/>
                <a:gd name="T7" fmla="*/ 131 h 136"/>
                <a:gd name="T8" fmla="*/ 7 w 121"/>
                <a:gd name="T9" fmla="*/ 119 h 136"/>
                <a:gd name="T10" fmla="*/ 17 w 121"/>
                <a:gd name="T11" fmla="*/ 72 h 136"/>
                <a:gd name="T12" fmla="*/ 37 w 121"/>
                <a:gd name="T13" fmla="*/ 89 h 136"/>
                <a:gd name="T14" fmla="*/ 65 w 121"/>
                <a:gd name="T15" fmla="*/ 59 h 136"/>
                <a:gd name="T16" fmla="*/ 73 w 121"/>
                <a:gd name="T17" fmla="*/ 51 h 136"/>
                <a:gd name="T18" fmla="*/ 79 w 121"/>
                <a:gd name="T19" fmla="*/ 31 h 136"/>
                <a:gd name="T20" fmla="*/ 95 w 121"/>
                <a:gd name="T21" fmla="*/ 15 h 136"/>
                <a:gd name="T22" fmla="*/ 120 w 121"/>
                <a:gd name="T23" fmla="*/ 5 h 136"/>
                <a:gd name="T24" fmla="*/ 109 w 121"/>
                <a:gd name="T25" fmla="*/ 19 h 136"/>
                <a:gd name="T26" fmla="*/ 104 w 121"/>
                <a:gd name="T27" fmla="*/ 31 h 136"/>
                <a:gd name="T28" fmla="*/ 115 w 121"/>
                <a:gd name="T29" fmla="*/ 30 h 136"/>
                <a:gd name="T30" fmla="*/ 119 w 121"/>
                <a:gd name="T31" fmla="*/ 39 h 136"/>
                <a:gd name="T32" fmla="*/ 119 w 121"/>
                <a:gd name="T33" fmla="*/ 39 h 136"/>
                <a:gd name="T34" fmla="*/ 103 w 121"/>
                <a:gd name="T35" fmla="*/ 63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1" h="136">
                  <a:moveTo>
                    <a:pt x="103" y="63"/>
                  </a:moveTo>
                  <a:cubicBezTo>
                    <a:pt x="96" y="74"/>
                    <a:pt x="90" y="84"/>
                    <a:pt x="83" y="95"/>
                  </a:cubicBezTo>
                  <a:cubicBezTo>
                    <a:pt x="70" y="106"/>
                    <a:pt x="57" y="116"/>
                    <a:pt x="45" y="127"/>
                  </a:cubicBezTo>
                  <a:cubicBezTo>
                    <a:pt x="38" y="134"/>
                    <a:pt x="31" y="136"/>
                    <a:pt x="23" y="131"/>
                  </a:cubicBezTo>
                  <a:cubicBezTo>
                    <a:pt x="11" y="136"/>
                    <a:pt x="8" y="128"/>
                    <a:pt x="7" y="119"/>
                  </a:cubicBezTo>
                  <a:cubicBezTo>
                    <a:pt x="0" y="97"/>
                    <a:pt x="1" y="90"/>
                    <a:pt x="17" y="72"/>
                  </a:cubicBezTo>
                  <a:cubicBezTo>
                    <a:pt x="16" y="89"/>
                    <a:pt x="22" y="95"/>
                    <a:pt x="37" y="89"/>
                  </a:cubicBezTo>
                  <a:cubicBezTo>
                    <a:pt x="51" y="85"/>
                    <a:pt x="69" y="82"/>
                    <a:pt x="65" y="59"/>
                  </a:cubicBezTo>
                  <a:cubicBezTo>
                    <a:pt x="65" y="57"/>
                    <a:pt x="70" y="54"/>
                    <a:pt x="73" y="51"/>
                  </a:cubicBezTo>
                  <a:cubicBezTo>
                    <a:pt x="77" y="45"/>
                    <a:pt x="85" y="40"/>
                    <a:pt x="79" y="31"/>
                  </a:cubicBezTo>
                  <a:cubicBezTo>
                    <a:pt x="83" y="24"/>
                    <a:pt x="88" y="19"/>
                    <a:pt x="95" y="15"/>
                  </a:cubicBezTo>
                  <a:cubicBezTo>
                    <a:pt x="109" y="26"/>
                    <a:pt x="107" y="0"/>
                    <a:pt x="120" y="5"/>
                  </a:cubicBezTo>
                  <a:cubicBezTo>
                    <a:pt x="119" y="12"/>
                    <a:pt x="113" y="15"/>
                    <a:pt x="109" y="19"/>
                  </a:cubicBezTo>
                  <a:cubicBezTo>
                    <a:pt x="106" y="23"/>
                    <a:pt x="102" y="27"/>
                    <a:pt x="104" y="31"/>
                  </a:cubicBezTo>
                  <a:cubicBezTo>
                    <a:pt x="108" y="37"/>
                    <a:pt x="111" y="31"/>
                    <a:pt x="115" y="30"/>
                  </a:cubicBezTo>
                  <a:cubicBezTo>
                    <a:pt x="121" y="30"/>
                    <a:pt x="118" y="36"/>
                    <a:pt x="119" y="39"/>
                  </a:cubicBezTo>
                  <a:cubicBezTo>
                    <a:pt x="119" y="39"/>
                    <a:pt x="119" y="39"/>
                    <a:pt x="119" y="39"/>
                  </a:cubicBezTo>
                  <a:cubicBezTo>
                    <a:pt x="110" y="44"/>
                    <a:pt x="109" y="56"/>
                    <a:pt x="103" y="63"/>
                  </a:cubicBezTo>
                  <a:close/>
                </a:path>
              </a:pathLst>
            </a:custGeom>
            <a:solidFill>
              <a:srgbClr val="98A5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 name="Freeform 77">
              <a:extLst>
                <a:ext uri="{FF2B5EF4-FFF2-40B4-BE49-F238E27FC236}">
                  <a16:creationId xmlns:a16="http://schemas.microsoft.com/office/drawing/2014/main" id="{45DC778F-6186-45D0-9330-24CCB4BF3E5F}"/>
                </a:ext>
              </a:extLst>
            </p:cNvPr>
            <p:cNvSpPr>
              <a:spLocks/>
            </p:cNvSpPr>
            <p:nvPr/>
          </p:nvSpPr>
          <p:spPr bwMode="auto">
            <a:xfrm>
              <a:off x="3128963" y="3198813"/>
              <a:ext cx="82550" cy="85725"/>
            </a:xfrm>
            <a:custGeom>
              <a:avLst/>
              <a:gdLst>
                <a:gd name="T0" fmla="*/ 6 w 22"/>
                <a:gd name="T1" fmla="*/ 0 h 23"/>
                <a:gd name="T2" fmla="*/ 22 w 22"/>
                <a:gd name="T3" fmla="*/ 12 h 23"/>
                <a:gd name="T4" fmla="*/ 7 w 22"/>
                <a:gd name="T5" fmla="*/ 18 h 23"/>
                <a:gd name="T6" fmla="*/ 6 w 22"/>
                <a:gd name="T7" fmla="*/ 0 h 23"/>
              </a:gdLst>
              <a:ahLst/>
              <a:cxnLst>
                <a:cxn ang="0">
                  <a:pos x="T0" y="T1"/>
                </a:cxn>
                <a:cxn ang="0">
                  <a:pos x="T2" y="T3"/>
                </a:cxn>
                <a:cxn ang="0">
                  <a:pos x="T4" y="T5"/>
                </a:cxn>
                <a:cxn ang="0">
                  <a:pos x="T6" y="T7"/>
                </a:cxn>
              </a:cxnLst>
              <a:rect l="0" t="0" r="r" b="b"/>
              <a:pathLst>
                <a:path w="22" h="23">
                  <a:moveTo>
                    <a:pt x="6" y="0"/>
                  </a:moveTo>
                  <a:cubicBezTo>
                    <a:pt x="11" y="4"/>
                    <a:pt x="13" y="12"/>
                    <a:pt x="22" y="12"/>
                  </a:cubicBezTo>
                  <a:cubicBezTo>
                    <a:pt x="20" y="23"/>
                    <a:pt x="13" y="21"/>
                    <a:pt x="7" y="18"/>
                  </a:cubicBezTo>
                  <a:cubicBezTo>
                    <a:pt x="1" y="13"/>
                    <a:pt x="0" y="6"/>
                    <a:pt x="6" y="0"/>
                  </a:cubicBezTo>
                  <a:close/>
                </a:path>
              </a:pathLst>
            </a:custGeom>
            <a:solidFill>
              <a:srgbClr val="D9E5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 name="Freeform 79">
              <a:extLst>
                <a:ext uri="{FF2B5EF4-FFF2-40B4-BE49-F238E27FC236}">
                  <a16:creationId xmlns:a16="http://schemas.microsoft.com/office/drawing/2014/main" id="{63EF1685-8D35-4C62-9F2A-E24943E078DF}"/>
                </a:ext>
              </a:extLst>
            </p:cNvPr>
            <p:cNvSpPr>
              <a:spLocks/>
            </p:cNvSpPr>
            <p:nvPr/>
          </p:nvSpPr>
          <p:spPr bwMode="auto">
            <a:xfrm>
              <a:off x="3884613" y="4427538"/>
              <a:ext cx="277813" cy="263525"/>
            </a:xfrm>
            <a:custGeom>
              <a:avLst/>
              <a:gdLst>
                <a:gd name="T0" fmla="*/ 68 w 74"/>
                <a:gd name="T1" fmla="*/ 70 h 70"/>
                <a:gd name="T2" fmla="*/ 1 w 74"/>
                <a:gd name="T3" fmla="*/ 33 h 70"/>
                <a:gd name="T4" fmla="*/ 11 w 74"/>
                <a:gd name="T5" fmla="*/ 5 h 70"/>
                <a:gd name="T6" fmla="*/ 44 w 74"/>
                <a:gd name="T7" fmla="*/ 13 h 70"/>
                <a:gd name="T8" fmla="*/ 53 w 74"/>
                <a:gd name="T9" fmla="*/ 17 h 70"/>
                <a:gd name="T10" fmla="*/ 61 w 74"/>
                <a:gd name="T11" fmla="*/ 29 h 70"/>
                <a:gd name="T12" fmla="*/ 65 w 74"/>
                <a:gd name="T13" fmla="*/ 60 h 70"/>
                <a:gd name="T14" fmla="*/ 68 w 74"/>
                <a:gd name="T15" fmla="*/ 7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4" h="70">
                  <a:moveTo>
                    <a:pt x="68" y="70"/>
                  </a:moveTo>
                  <a:cubicBezTo>
                    <a:pt x="43" y="63"/>
                    <a:pt x="22" y="48"/>
                    <a:pt x="1" y="33"/>
                  </a:cubicBezTo>
                  <a:cubicBezTo>
                    <a:pt x="1" y="22"/>
                    <a:pt x="0" y="8"/>
                    <a:pt x="11" y="5"/>
                  </a:cubicBezTo>
                  <a:cubicBezTo>
                    <a:pt x="21" y="2"/>
                    <a:pt x="36" y="0"/>
                    <a:pt x="44" y="13"/>
                  </a:cubicBezTo>
                  <a:cubicBezTo>
                    <a:pt x="46" y="15"/>
                    <a:pt x="50" y="16"/>
                    <a:pt x="53" y="17"/>
                  </a:cubicBezTo>
                  <a:cubicBezTo>
                    <a:pt x="59" y="19"/>
                    <a:pt x="64" y="22"/>
                    <a:pt x="61" y="29"/>
                  </a:cubicBezTo>
                  <a:cubicBezTo>
                    <a:pt x="42" y="47"/>
                    <a:pt x="42" y="47"/>
                    <a:pt x="65" y="60"/>
                  </a:cubicBezTo>
                  <a:cubicBezTo>
                    <a:pt x="68" y="62"/>
                    <a:pt x="74" y="64"/>
                    <a:pt x="68" y="70"/>
                  </a:cubicBezTo>
                  <a:close/>
                </a:path>
              </a:pathLst>
            </a:custGeom>
            <a:solidFill>
              <a:srgbClr val="61582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 name="Freeform 80">
              <a:extLst>
                <a:ext uri="{FF2B5EF4-FFF2-40B4-BE49-F238E27FC236}">
                  <a16:creationId xmlns:a16="http://schemas.microsoft.com/office/drawing/2014/main" id="{0C79BABB-0B89-46A9-A1EC-6BF5B5257724}"/>
                </a:ext>
              </a:extLst>
            </p:cNvPr>
            <p:cNvSpPr>
              <a:spLocks/>
            </p:cNvSpPr>
            <p:nvPr/>
          </p:nvSpPr>
          <p:spPr bwMode="auto">
            <a:xfrm>
              <a:off x="4616450" y="4848225"/>
              <a:ext cx="252413" cy="187325"/>
            </a:xfrm>
            <a:custGeom>
              <a:avLst/>
              <a:gdLst>
                <a:gd name="T0" fmla="*/ 46 w 67"/>
                <a:gd name="T1" fmla="*/ 5 h 50"/>
                <a:gd name="T2" fmla="*/ 54 w 67"/>
                <a:gd name="T3" fmla="*/ 10 h 50"/>
                <a:gd name="T4" fmla="*/ 54 w 67"/>
                <a:gd name="T5" fmla="*/ 41 h 50"/>
                <a:gd name="T6" fmla="*/ 37 w 67"/>
                <a:gd name="T7" fmla="*/ 35 h 50"/>
                <a:gd name="T8" fmla="*/ 16 w 67"/>
                <a:gd name="T9" fmla="*/ 32 h 50"/>
                <a:gd name="T10" fmla="*/ 7 w 67"/>
                <a:gd name="T11" fmla="*/ 12 h 50"/>
                <a:gd name="T12" fmla="*/ 30 w 67"/>
                <a:gd name="T13" fmla="*/ 6 h 50"/>
                <a:gd name="T14" fmla="*/ 46 w 67"/>
                <a:gd name="T15" fmla="*/ 5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7" h="50">
                  <a:moveTo>
                    <a:pt x="46" y="5"/>
                  </a:moveTo>
                  <a:cubicBezTo>
                    <a:pt x="50" y="5"/>
                    <a:pt x="51" y="8"/>
                    <a:pt x="54" y="10"/>
                  </a:cubicBezTo>
                  <a:cubicBezTo>
                    <a:pt x="65" y="20"/>
                    <a:pt x="67" y="31"/>
                    <a:pt x="54" y="41"/>
                  </a:cubicBezTo>
                  <a:cubicBezTo>
                    <a:pt x="55" y="22"/>
                    <a:pt x="43" y="28"/>
                    <a:pt x="37" y="35"/>
                  </a:cubicBezTo>
                  <a:cubicBezTo>
                    <a:pt x="27" y="50"/>
                    <a:pt x="22" y="36"/>
                    <a:pt x="16" y="32"/>
                  </a:cubicBezTo>
                  <a:cubicBezTo>
                    <a:pt x="10" y="28"/>
                    <a:pt x="0" y="23"/>
                    <a:pt x="7" y="12"/>
                  </a:cubicBezTo>
                  <a:cubicBezTo>
                    <a:pt x="12" y="3"/>
                    <a:pt x="19" y="0"/>
                    <a:pt x="30" y="6"/>
                  </a:cubicBezTo>
                  <a:cubicBezTo>
                    <a:pt x="34" y="8"/>
                    <a:pt x="41" y="12"/>
                    <a:pt x="46" y="5"/>
                  </a:cubicBezTo>
                  <a:close/>
                </a:path>
              </a:pathLst>
            </a:custGeom>
            <a:solidFill>
              <a:srgbClr val="8F83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 name="Freeform 81">
              <a:extLst>
                <a:ext uri="{FF2B5EF4-FFF2-40B4-BE49-F238E27FC236}">
                  <a16:creationId xmlns:a16="http://schemas.microsoft.com/office/drawing/2014/main" id="{EFB0E73C-DBED-4D15-AEF8-BA460321BC51}"/>
                </a:ext>
              </a:extLst>
            </p:cNvPr>
            <p:cNvSpPr>
              <a:spLocks/>
            </p:cNvSpPr>
            <p:nvPr/>
          </p:nvSpPr>
          <p:spPr bwMode="auto">
            <a:xfrm>
              <a:off x="4440238" y="4743450"/>
              <a:ext cx="228600" cy="131762"/>
            </a:xfrm>
            <a:custGeom>
              <a:avLst/>
              <a:gdLst>
                <a:gd name="T0" fmla="*/ 57 w 61"/>
                <a:gd name="T1" fmla="*/ 13 h 35"/>
                <a:gd name="T2" fmla="*/ 61 w 61"/>
                <a:gd name="T3" fmla="*/ 13 h 35"/>
                <a:gd name="T4" fmla="*/ 27 w 61"/>
                <a:gd name="T5" fmla="*/ 31 h 35"/>
                <a:gd name="T6" fmla="*/ 15 w 61"/>
                <a:gd name="T7" fmla="*/ 24 h 35"/>
                <a:gd name="T8" fmla="*/ 18 w 61"/>
                <a:gd name="T9" fmla="*/ 0 h 35"/>
                <a:gd name="T10" fmla="*/ 33 w 61"/>
                <a:gd name="T11" fmla="*/ 6 h 35"/>
                <a:gd name="T12" fmla="*/ 57 w 61"/>
                <a:gd name="T13" fmla="*/ 13 h 35"/>
              </a:gdLst>
              <a:ahLst/>
              <a:cxnLst>
                <a:cxn ang="0">
                  <a:pos x="T0" y="T1"/>
                </a:cxn>
                <a:cxn ang="0">
                  <a:pos x="T2" y="T3"/>
                </a:cxn>
                <a:cxn ang="0">
                  <a:pos x="T4" y="T5"/>
                </a:cxn>
                <a:cxn ang="0">
                  <a:pos x="T6" y="T7"/>
                </a:cxn>
                <a:cxn ang="0">
                  <a:pos x="T8" y="T9"/>
                </a:cxn>
                <a:cxn ang="0">
                  <a:pos x="T10" y="T11"/>
                </a:cxn>
                <a:cxn ang="0">
                  <a:pos x="T12" y="T13"/>
                </a:cxn>
              </a:cxnLst>
              <a:rect l="0" t="0" r="r" b="b"/>
              <a:pathLst>
                <a:path w="61" h="35">
                  <a:moveTo>
                    <a:pt x="57" y="13"/>
                  </a:moveTo>
                  <a:cubicBezTo>
                    <a:pt x="59" y="12"/>
                    <a:pt x="60" y="13"/>
                    <a:pt x="61" y="13"/>
                  </a:cubicBezTo>
                  <a:cubicBezTo>
                    <a:pt x="51" y="22"/>
                    <a:pt x="44" y="35"/>
                    <a:pt x="27" y="31"/>
                  </a:cubicBezTo>
                  <a:cubicBezTo>
                    <a:pt x="21" y="30"/>
                    <a:pt x="15" y="32"/>
                    <a:pt x="15" y="24"/>
                  </a:cubicBezTo>
                  <a:cubicBezTo>
                    <a:pt x="14" y="16"/>
                    <a:pt x="0" y="5"/>
                    <a:pt x="18" y="0"/>
                  </a:cubicBezTo>
                  <a:cubicBezTo>
                    <a:pt x="22" y="4"/>
                    <a:pt x="27" y="5"/>
                    <a:pt x="33" y="6"/>
                  </a:cubicBezTo>
                  <a:cubicBezTo>
                    <a:pt x="39" y="14"/>
                    <a:pt x="49" y="10"/>
                    <a:pt x="57" y="13"/>
                  </a:cubicBezTo>
                  <a:close/>
                </a:path>
              </a:pathLst>
            </a:custGeom>
            <a:solidFill>
              <a:srgbClr val="443C1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 name="Freeform 82">
              <a:extLst>
                <a:ext uri="{FF2B5EF4-FFF2-40B4-BE49-F238E27FC236}">
                  <a16:creationId xmlns:a16="http://schemas.microsoft.com/office/drawing/2014/main" id="{C03D3271-A314-456F-8F81-A28ABADFCF64}"/>
                </a:ext>
              </a:extLst>
            </p:cNvPr>
            <p:cNvSpPr>
              <a:spLocks/>
            </p:cNvSpPr>
            <p:nvPr/>
          </p:nvSpPr>
          <p:spPr bwMode="auto">
            <a:xfrm>
              <a:off x="4068763" y="4430713"/>
              <a:ext cx="198438" cy="200025"/>
            </a:xfrm>
            <a:custGeom>
              <a:avLst/>
              <a:gdLst>
                <a:gd name="T0" fmla="*/ 12 w 53"/>
                <a:gd name="T1" fmla="*/ 28 h 53"/>
                <a:gd name="T2" fmla="*/ 4 w 53"/>
                <a:gd name="T3" fmla="*/ 16 h 53"/>
                <a:gd name="T4" fmla="*/ 0 w 53"/>
                <a:gd name="T5" fmla="*/ 0 h 53"/>
                <a:gd name="T6" fmla="*/ 47 w 53"/>
                <a:gd name="T7" fmla="*/ 34 h 53"/>
                <a:gd name="T8" fmla="*/ 47 w 53"/>
                <a:gd name="T9" fmla="*/ 53 h 53"/>
                <a:gd name="T10" fmla="*/ 12 w 53"/>
                <a:gd name="T11" fmla="*/ 28 h 53"/>
              </a:gdLst>
              <a:ahLst/>
              <a:cxnLst>
                <a:cxn ang="0">
                  <a:pos x="T0" y="T1"/>
                </a:cxn>
                <a:cxn ang="0">
                  <a:pos x="T2" y="T3"/>
                </a:cxn>
                <a:cxn ang="0">
                  <a:pos x="T4" y="T5"/>
                </a:cxn>
                <a:cxn ang="0">
                  <a:pos x="T6" y="T7"/>
                </a:cxn>
                <a:cxn ang="0">
                  <a:pos x="T8" y="T9"/>
                </a:cxn>
                <a:cxn ang="0">
                  <a:pos x="T10" y="T11"/>
                </a:cxn>
              </a:cxnLst>
              <a:rect l="0" t="0" r="r" b="b"/>
              <a:pathLst>
                <a:path w="53" h="53">
                  <a:moveTo>
                    <a:pt x="12" y="28"/>
                  </a:moveTo>
                  <a:cubicBezTo>
                    <a:pt x="9" y="24"/>
                    <a:pt x="7" y="20"/>
                    <a:pt x="4" y="16"/>
                  </a:cubicBezTo>
                  <a:cubicBezTo>
                    <a:pt x="3" y="11"/>
                    <a:pt x="1" y="5"/>
                    <a:pt x="0" y="0"/>
                  </a:cubicBezTo>
                  <a:cubicBezTo>
                    <a:pt x="19" y="7"/>
                    <a:pt x="30" y="24"/>
                    <a:pt x="47" y="34"/>
                  </a:cubicBezTo>
                  <a:cubicBezTo>
                    <a:pt x="53" y="38"/>
                    <a:pt x="47" y="47"/>
                    <a:pt x="47" y="53"/>
                  </a:cubicBezTo>
                  <a:cubicBezTo>
                    <a:pt x="34" y="47"/>
                    <a:pt x="27" y="32"/>
                    <a:pt x="12" y="28"/>
                  </a:cubicBezTo>
                  <a:close/>
                </a:path>
              </a:pathLst>
            </a:custGeom>
            <a:solidFill>
              <a:srgbClr val="CACA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 name="Freeform 83">
              <a:extLst>
                <a:ext uri="{FF2B5EF4-FFF2-40B4-BE49-F238E27FC236}">
                  <a16:creationId xmlns:a16="http://schemas.microsoft.com/office/drawing/2014/main" id="{777AE735-E36C-4738-A322-18F77D22C463}"/>
                </a:ext>
              </a:extLst>
            </p:cNvPr>
            <p:cNvSpPr>
              <a:spLocks/>
            </p:cNvSpPr>
            <p:nvPr/>
          </p:nvSpPr>
          <p:spPr bwMode="auto">
            <a:xfrm>
              <a:off x="5345113" y="1935163"/>
              <a:ext cx="74613" cy="225425"/>
            </a:xfrm>
            <a:custGeom>
              <a:avLst/>
              <a:gdLst>
                <a:gd name="T0" fmla="*/ 20 w 20"/>
                <a:gd name="T1" fmla="*/ 49 h 60"/>
                <a:gd name="T2" fmla="*/ 7 w 20"/>
                <a:gd name="T3" fmla="*/ 45 h 60"/>
                <a:gd name="T4" fmla="*/ 0 w 20"/>
                <a:gd name="T5" fmla="*/ 24 h 60"/>
                <a:gd name="T6" fmla="*/ 0 w 20"/>
                <a:gd name="T7" fmla="*/ 20 h 60"/>
                <a:gd name="T8" fmla="*/ 12 w 20"/>
                <a:gd name="T9" fmla="*/ 0 h 60"/>
                <a:gd name="T10" fmla="*/ 20 w 20"/>
                <a:gd name="T11" fmla="*/ 25 h 60"/>
                <a:gd name="T12" fmla="*/ 20 w 20"/>
                <a:gd name="T13" fmla="*/ 49 h 60"/>
              </a:gdLst>
              <a:ahLst/>
              <a:cxnLst>
                <a:cxn ang="0">
                  <a:pos x="T0" y="T1"/>
                </a:cxn>
                <a:cxn ang="0">
                  <a:pos x="T2" y="T3"/>
                </a:cxn>
                <a:cxn ang="0">
                  <a:pos x="T4" y="T5"/>
                </a:cxn>
                <a:cxn ang="0">
                  <a:pos x="T6" y="T7"/>
                </a:cxn>
                <a:cxn ang="0">
                  <a:pos x="T8" y="T9"/>
                </a:cxn>
                <a:cxn ang="0">
                  <a:pos x="T10" y="T11"/>
                </a:cxn>
                <a:cxn ang="0">
                  <a:pos x="T12" y="T13"/>
                </a:cxn>
              </a:cxnLst>
              <a:rect l="0" t="0" r="r" b="b"/>
              <a:pathLst>
                <a:path w="20" h="60">
                  <a:moveTo>
                    <a:pt x="20" y="49"/>
                  </a:moveTo>
                  <a:cubicBezTo>
                    <a:pt x="12" y="60"/>
                    <a:pt x="11" y="47"/>
                    <a:pt x="7" y="45"/>
                  </a:cubicBezTo>
                  <a:cubicBezTo>
                    <a:pt x="0" y="40"/>
                    <a:pt x="0" y="32"/>
                    <a:pt x="0" y="24"/>
                  </a:cubicBezTo>
                  <a:cubicBezTo>
                    <a:pt x="0" y="23"/>
                    <a:pt x="0" y="22"/>
                    <a:pt x="0" y="20"/>
                  </a:cubicBezTo>
                  <a:cubicBezTo>
                    <a:pt x="4" y="13"/>
                    <a:pt x="8" y="7"/>
                    <a:pt x="12" y="0"/>
                  </a:cubicBezTo>
                  <a:cubicBezTo>
                    <a:pt x="20" y="6"/>
                    <a:pt x="17" y="16"/>
                    <a:pt x="20" y="25"/>
                  </a:cubicBezTo>
                  <a:cubicBezTo>
                    <a:pt x="20" y="33"/>
                    <a:pt x="20" y="41"/>
                    <a:pt x="20" y="49"/>
                  </a:cubicBezTo>
                  <a:close/>
                </a:path>
              </a:pathLst>
            </a:custGeom>
            <a:solidFill>
              <a:srgbClr val="7B7F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 name="Freeform 84">
              <a:extLst>
                <a:ext uri="{FF2B5EF4-FFF2-40B4-BE49-F238E27FC236}">
                  <a16:creationId xmlns:a16="http://schemas.microsoft.com/office/drawing/2014/main" id="{80A3F870-4FBA-460D-99FF-53A93B310758}"/>
                </a:ext>
              </a:extLst>
            </p:cNvPr>
            <p:cNvSpPr>
              <a:spLocks/>
            </p:cNvSpPr>
            <p:nvPr/>
          </p:nvSpPr>
          <p:spPr bwMode="auto">
            <a:xfrm>
              <a:off x="5383213" y="1797050"/>
              <a:ext cx="349250" cy="250825"/>
            </a:xfrm>
            <a:custGeom>
              <a:avLst/>
              <a:gdLst>
                <a:gd name="T0" fmla="*/ 6 w 93"/>
                <a:gd name="T1" fmla="*/ 65 h 67"/>
                <a:gd name="T2" fmla="*/ 2 w 93"/>
                <a:gd name="T3" fmla="*/ 37 h 67"/>
                <a:gd name="T4" fmla="*/ 6 w 93"/>
                <a:gd name="T5" fmla="*/ 29 h 67"/>
                <a:gd name="T6" fmla="*/ 13 w 93"/>
                <a:gd name="T7" fmla="*/ 27 h 67"/>
                <a:gd name="T8" fmla="*/ 74 w 93"/>
                <a:gd name="T9" fmla="*/ 9 h 67"/>
                <a:gd name="T10" fmla="*/ 82 w 93"/>
                <a:gd name="T11" fmla="*/ 46 h 67"/>
                <a:gd name="T12" fmla="*/ 16 w 93"/>
                <a:gd name="T13" fmla="*/ 62 h 67"/>
                <a:gd name="T14" fmla="*/ 6 w 93"/>
                <a:gd name="T15" fmla="*/ 65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67">
                  <a:moveTo>
                    <a:pt x="6" y="65"/>
                  </a:moveTo>
                  <a:cubicBezTo>
                    <a:pt x="0" y="56"/>
                    <a:pt x="3" y="46"/>
                    <a:pt x="2" y="37"/>
                  </a:cubicBezTo>
                  <a:cubicBezTo>
                    <a:pt x="3" y="34"/>
                    <a:pt x="4" y="32"/>
                    <a:pt x="6" y="29"/>
                  </a:cubicBezTo>
                  <a:cubicBezTo>
                    <a:pt x="8" y="28"/>
                    <a:pt x="11" y="28"/>
                    <a:pt x="13" y="27"/>
                  </a:cubicBezTo>
                  <a:cubicBezTo>
                    <a:pt x="32" y="14"/>
                    <a:pt x="50" y="0"/>
                    <a:pt x="74" y="9"/>
                  </a:cubicBezTo>
                  <a:cubicBezTo>
                    <a:pt x="92" y="22"/>
                    <a:pt x="93" y="28"/>
                    <a:pt x="82" y="46"/>
                  </a:cubicBezTo>
                  <a:cubicBezTo>
                    <a:pt x="54" y="28"/>
                    <a:pt x="34" y="41"/>
                    <a:pt x="16" y="62"/>
                  </a:cubicBezTo>
                  <a:cubicBezTo>
                    <a:pt x="14" y="65"/>
                    <a:pt x="10" y="67"/>
                    <a:pt x="6" y="65"/>
                  </a:cubicBezTo>
                  <a:close/>
                </a:path>
              </a:pathLst>
            </a:custGeom>
            <a:solidFill>
              <a:srgbClr val="5864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 name="Freeform 85">
              <a:extLst>
                <a:ext uri="{FF2B5EF4-FFF2-40B4-BE49-F238E27FC236}">
                  <a16:creationId xmlns:a16="http://schemas.microsoft.com/office/drawing/2014/main" id="{4DF2EC0F-86FA-4DAE-87E7-9DD11D2AF3BA}"/>
                </a:ext>
              </a:extLst>
            </p:cNvPr>
            <p:cNvSpPr>
              <a:spLocks/>
            </p:cNvSpPr>
            <p:nvPr/>
          </p:nvSpPr>
          <p:spPr bwMode="auto">
            <a:xfrm>
              <a:off x="5672138" y="1770063"/>
              <a:ext cx="173038" cy="454025"/>
            </a:xfrm>
            <a:custGeom>
              <a:avLst/>
              <a:gdLst>
                <a:gd name="T0" fmla="*/ 33 w 46"/>
                <a:gd name="T1" fmla="*/ 84 h 121"/>
                <a:gd name="T2" fmla="*/ 30 w 46"/>
                <a:gd name="T3" fmla="*/ 91 h 121"/>
                <a:gd name="T4" fmla="*/ 1 w 46"/>
                <a:gd name="T5" fmla="*/ 112 h 121"/>
                <a:gd name="T6" fmla="*/ 2 w 46"/>
                <a:gd name="T7" fmla="*/ 107 h 121"/>
                <a:gd name="T8" fmla="*/ 22 w 46"/>
                <a:gd name="T9" fmla="*/ 61 h 121"/>
                <a:gd name="T10" fmla="*/ 19 w 46"/>
                <a:gd name="T11" fmla="*/ 51 h 121"/>
                <a:gd name="T12" fmla="*/ 13 w 46"/>
                <a:gd name="T13" fmla="*/ 20 h 121"/>
                <a:gd name="T14" fmla="*/ 27 w 46"/>
                <a:gd name="T15" fmla="*/ 4 h 121"/>
                <a:gd name="T16" fmla="*/ 42 w 46"/>
                <a:gd name="T17" fmla="*/ 22 h 121"/>
                <a:gd name="T18" fmla="*/ 32 w 46"/>
                <a:gd name="T19" fmla="*/ 73 h 121"/>
                <a:gd name="T20" fmla="*/ 33 w 46"/>
                <a:gd name="T21" fmla="*/ 84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6" h="121">
                  <a:moveTo>
                    <a:pt x="33" y="84"/>
                  </a:moveTo>
                  <a:cubicBezTo>
                    <a:pt x="32" y="87"/>
                    <a:pt x="30" y="89"/>
                    <a:pt x="30" y="91"/>
                  </a:cubicBezTo>
                  <a:cubicBezTo>
                    <a:pt x="31" y="114"/>
                    <a:pt x="22" y="121"/>
                    <a:pt x="1" y="112"/>
                  </a:cubicBezTo>
                  <a:cubicBezTo>
                    <a:pt x="0" y="110"/>
                    <a:pt x="0" y="108"/>
                    <a:pt x="2" y="107"/>
                  </a:cubicBezTo>
                  <a:cubicBezTo>
                    <a:pt x="23" y="98"/>
                    <a:pt x="17" y="77"/>
                    <a:pt x="22" y="61"/>
                  </a:cubicBezTo>
                  <a:cubicBezTo>
                    <a:pt x="23" y="57"/>
                    <a:pt x="22" y="53"/>
                    <a:pt x="19" y="51"/>
                  </a:cubicBezTo>
                  <a:cubicBezTo>
                    <a:pt x="9" y="42"/>
                    <a:pt x="9" y="31"/>
                    <a:pt x="13" y="20"/>
                  </a:cubicBezTo>
                  <a:cubicBezTo>
                    <a:pt x="18" y="14"/>
                    <a:pt x="21" y="8"/>
                    <a:pt x="27" y="4"/>
                  </a:cubicBezTo>
                  <a:cubicBezTo>
                    <a:pt x="33" y="0"/>
                    <a:pt x="46" y="14"/>
                    <a:pt x="42" y="22"/>
                  </a:cubicBezTo>
                  <a:cubicBezTo>
                    <a:pt x="33" y="38"/>
                    <a:pt x="41" y="57"/>
                    <a:pt x="32" y="73"/>
                  </a:cubicBezTo>
                  <a:cubicBezTo>
                    <a:pt x="30" y="77"/>
                    <a:pt x="32" y="81"/>
                    <a:pt x="33" y="84"/>
                  </a:cubicBezTo>
                  <a:close/>
                </a:path>
              </a:pathLst>
            </a:custGeom>
            <a:solidFill>
              <a:srgbClr val="5864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 name="Freeform 86">
              <a:extLst>
                <a:ext uri="{FF2B5EF4-FFF2-40B4-BE49-F238E27FC236}">
                  <a16:creationId xmlns:a16="http://schemas.microsoft.com/office/drawing/2014/main" id="{25E27464-72FA-46B1-ACC5-06E0FABA338E}"/>
                </a:ext>
              </a:extLst>
            </p:cNvPr>
            <p:cNvSpPr>
              <a:spLocks/>
            </p:cNvSpPr>
            <p:nvPr/>
          </p:nvSpPr>
          <p:spPr bwMode="auto">
            <a:xfrm>
              <a:off x="5619750" y="1827213"/>
              <a:ext cx="165100" cy="390525"/>
            </a:xfrm>
            <a:custGeom>
              <a:avLst/>
              <a:gdLst>
                <a:gd name="T0" fmla="*/ 27 w 44"/>
                <a:gd name="T1" fmla="*/ 5 h 104"/>
                <a:gd name="T2" fmla="*/ 42 w 44"/>
                <a:gd name="T3" fmla="*/ 34 h 104"/>
                <a:gd name="T4" fmla="*/ 43 w 44"/>
                <a:gd name="T5" fmla="*/ 45 h 104"/>
                <a:gd name="T6" fmla="*/ 38 w 44"/>
                <a:gd name="T7" fmla="*/ 73 h 104"/>
                <a:gd name="T8" fmla="*/ 15 w 44"/>
                <a:gd name="T9" fmla="*/ 97 h 104"/>
                <a:gd name="T10" fmla="*/ 15 w 44"/>
                <a:gd name="T11" fmla="*/ 97 h 104"/>
                <a:gd name="T12" fmla="*/ 6 w 44"/>
                <a:gd name="T13" fmla="*/ 102 h 104"/>
                <a:gd name="T14" fmla="*/ 4 w 44"/>
                <a:gd name="T15" fmla="*/ 92 h 104"/>
                <a:gd name="T16" fmla="*/ 11 w 44"/>
                <a:gd name="T17" fmla="*/ 66 h 104"/>
                <a:gd name="T18" fmla="*/ 19 w 44"/>
                <a:gd name="T19" fmla="*/ 38 h 104"/>
                <a:gd name="T20" fmla="*/ 11 w 44"/>
                <a:gd name="T21" fmla="*/ 1 h 104"/>
                <a:gd name="T22" fmla="*/ 27 w 44"/>
                <a:gd name="T23" fmla="*/ 5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4" h="104">
                  <a:moveTo>
                    <a:pt x="27" y="5"/>
                  </a:moveTo>
                  <a:cubicBezTo>
                    <a:pt x="29" y="16"/>
                    <a:pt x="24" y="31"/>
                    <a:pt x="42" y="34"/>
                  </a:cubicBezTo>
                  <a:cubicBezTo>
                    <a:pt x="43" y="34"/>
                    <a:pt x="44" y="42"/>
                    <a:pt x="43" y="45"/>
                  </a:cubicBezTo>
                  <a:cubicBezTo>
                    <a:pt x="39" y="54"/>
                    <a:pt x="38" y="64"/>
                    <a:pt x="38" y="73"/>
                  </a:cubicBezTo>
                  <a:cubicBezTo>
                    <a:pt x="38" y="88"/>
                    <a:pt x="23" y="89"/>
                    <a:pt x="15" y="97"/>
                  </a:cubicBezTo>
                  <a:cubicBezTo>
                    <a:pt x="15" y="97"/>
                    <a:pt x="15" y="97"/>
                    <a:pt x="15" y="97"/>
                  </a:cubicBezTo>
                  <a:cubicBezTo>
                    <a:pt x="13" y="100"/>
                    <a:pt x="10" y="104"/>
                    <a:pt x="6" y="102"/>
                  </a:cubicBezTo>
                  <a:cubicBezTo>
                    <a:pt x="0" y="100"/>
                    <a:pt x="2" y="96"/>
                    <a:pt x="4" y="92"/>
                  </a:cubicBezTo>
                  <a:cubicBezTo>
                    <a:pt x="7" y="84"/>
                    <a:pt x="13" y="76"/>
                    <a:pt x="11" y="66"/>
                  </a:cubicBezTo>
                  <a:cubicBezTo>
                    <a:pt x="13" y="57"/>
                    <a:pt x="11" y="46"/>
                    <a:pt x="19" y="38"/>
                  </a:cubicBezTo>
                  <a:cubicBezTo>
                    <a:pt x="24" y="24"/>
                    <a:pt x="22" y="12"/>
                    <a:pt x="11" y="1"/>
                  </a:cubicBezTo>
                  <a:cubicBezTo>
                    <a:pt x="17" y="0"/>
                    <a:pt x="22" y="2"/>
                    <a:pt x="27" y="5"/>
                  </a:cubicBezTo>
                  <a:close/>
                </a:path>
              </a:pathLst>
            </a:custGeom>
            <a:solidFill>
              <a:srgbClr val="3F48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 name="Freeform 87">
              <a:extLst>
                <a:ext uri="{FF2B5EF4-FFF2-40B4-BE49-F238E27FC236}">
                  <a16:creationId xmlns:a16="http://schemas.microsoft.com/office/drawing/2014/main" id="{E638BC92-8013-4FBE-8453-DF4573ECA93C}"/>
                </a:ext>
              </a:extLst>
            </p:cNvPr>
            <p:cNvSpPr>
              <a:spLocks/>
            </p:cNvSpPr>
            <p:nvPr/>
          </p:nvSpPr>
          <p:spPr bwMode="auto">
            <a:xfrm>
              <a:off x="5526088" y="1514475"/>
              <a:ext cx="146050" cy="123825"/>
            </a:xfrm>
            <a:custGeom>
              <a:avLst/>
              <a:gdLst>
                <a:gd name="T0" fmla="*/ 28 w 39"/>
                <a:gd name="T1" fmla="*/ 0 h 33"/>
                <a:gd name="T2" fmla="*/ 32 w 39"/>
                <a:gd name="T3" fmla="*/ 24 h 33"/>
                <a:gd name="T4" fmla="*/ 8 w 39"/>
                <a:gd name="T5" fmla="*/ 24 h 33"/>
                <a:gd name="T6" fmla="*/ 1 w 39"/>
                <a:gd name="T7" fmla="*/ 17 h 33"/>
                <a:gd name="T8" fmla="*/ 9 w 39"/>
                <a:gd name="T9" fmla="*/ 8 h 33"/>
                <a:gd name="T10" fmla="*/ 29 w 39"/>
                <a:gd name="T11" fmla="*/ 0 h 33"/>
                <a:gd name="T12" fmla="*/ 28 w 39"/>
                <a:gd name="T13" fmla="*/ 0 h 33"/>
              </a:gdLst>
              <a:ahLst/>
              <a:cxnLst>
                <a:cxn ang="0">
                  <a:pos x="T0" y="T1"/>
                </a:cxn>
                <a:cxn ang="0">
                  <a:pos x="T2" y="T3"/>
                </a:cxn>
                <a:cxn ang="0">
                  <a:pos x="T4" y="T5"/>
                </a:cxn>
                <a:cxn ang="0">
                  <a:pos x="T6" y="T7"/>
                </a:cxn>
                <a:cxn ang="0">
                  <a:pos x="T8" y="T9"/>
                </a:cxn>
                <a:cxn ang="0">
                  <a:pos x="T10" y="T11"/>
                </a:cxn>
                <a:cxn ang="0">
                  <a:pos x="T12" y="T13"/>
                </a:cxn>
              </a:cxnLst>
              <a:rect l="0" t="0" r="r" b="b"/>
              <a:pathLst>
                <a:path w="39" h="33">
                  <a:moveTo>
                    <a:pt x="28" y="0"/>
                  </a:moveTo>
                  <a:cubicBezTo>
                    <a:pt x="32" y="8"/>
                    <a:pt x="39" y="16"/>
                    <a:pt x="32" y="24"/>
                  </a:cubicBezTo>
                  <a:cubicBezTo>
                    <a:pt x="25" y="33"/>
                    <a:pt x="16" y="25"/>
                    <a:pt x="8" y="24"/>
                  </a:cubicBezTo>
                  <a:cubicBezTo>
                    <a:pt x="4" y="23"/>
                    <a:pt x="1" y="22"/>
                    <a:pt x="1" y="17"/>
                  </a:cubicBezTo>
                  <a:cubicBezTo>
                    <a:pt x="0" y="11"/>
                    <a:pt x="4" y="9"/>
                    <a:pt x="9" y="8"/>
                  </a:cubicBezTo>
                  <a:cubicBezTo>
                    <a:pt x="16" y="6"/>
                    <a:pt x="22" y="2"/>
                    <a:pt x="29" y="0"/>
                  </a:cubicBezTo>
                  <a:cubicBezTo>
                    <a:pt x="29" y="0"/>
                    <a:pt x="28" y="0"/>
                    <a:pt x="28" y="0"/>
                  </a:cubicBezTo>
                  <a:close/>
                </a:path>
              </a:pathLst>
            </a:custGeom>
            <a:solidFill>
              <a:srgbClr val="A9A79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 name="Freeform 88">
              <a:extLst>
                <a:ext uri="{FF2B5EF4-FFF2-40B4-BE49-F238E27FC236}">
                  <a16:creationId xmlns:a16="http://schemas.microsoft.com/office/drawing/2014/main" id="{AEBC0C9B-589A-44DC-8B30-2A69FC539751}"/>
                </a:ext>
              </a:extLst>
            </p:cNvPr>
            <p:cNvSpPr>
              <a:spLocks/>
            </p:cNvSpPr>
            <p:nvPr/>
          </p:nvSpPr>
          <p:spPr bwMode="auto">
            <a:xfrm>
              <a:off x="3827463" y="4284663"/>
              <a:ext cx="104775" cy="60325"/>
            </a:xfrm>
            <a:custGeom>
              <a:avLst/>
              <a:gdLst>
                <a:gd name="T0" fmla="*/ 0 w 28"/>
                <a:gd name="T1" fmla="*/ 4 h 16"/>
                <a:gd name="T2" fmla="*/ 28 w 28"/>
                <a:gd name="T3" fmla="*/ 16 h 16"/>
                <a:gd name="T4" fmla="*/ 0 w 28"/>
                <a:gd name="T5" fmla="*/ 4 h 16"/>
              </a:gdLst>
              <a:ahLst/>
              <a:cxnLst>
                <a:cxn ang="0">
                  <a:pos x="T0" y="T1"/>
                </a:cxn>
                <a:cxn ang="0">
                  <a:pos x="T2" y="T3"/>
                </a:cxn>
                <a:cxn ang="0">
                  <a:pos x="T4" y="T5"/>
                </a:cxn>
              </a:cxnLst>
              <a:rect l="0" t="0" r="r" b="b"/>
              <a:pathLst>
                <a:path w="28" h="16">
                  <a:moveTo>
                    <a:pt x="0" y="4"/>
                  </a:moveTo>
                  <a:cubicBezTo>
                    <a:pt x="13" y="0"/>
                    <a:pt x="20" y="8"/>
                    <a:pt x="28" y="16"/>
                  </a:cubicBezTo>
                  <a:cubicBezTo>
                    <a:pt x="17" y="14"/>
                    <a:pt x="8" y="10"/>
                    <a:pt x="0" y="4"/>
                  </a:cubicBezTo>
                  <a:close/>
                </a:path>
              </a:pathLst>
            </a:custGeom>
            <a:solidFill>
              <a:srgbClr val="D7D8C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 name="Freeform 89">
              <a:extLst>
                <a:ext uri="{FF2B5EF4-FFF2-40B4-BE49-F238E27FC236}">
                  <a16:creationId xmlns:a16="http://schemas.microsoft.com/office/drawing/2014/main" id="{23AA1562-5FB0-4CA6-A381-BBC7EA68007E}"/>
                </a:ext>
              </a:extLst>
            </p:cNvPr>
            <p:cNvSpPr>
              <a:spLocks/>
            </p:cNvSpPr>
            <p:nvPr/>
          </p:nvSpPr>
          <p:spPr bwMode="auto">
            <a:xfrm>
              <a:off x="5394325" y="1885950"/>
              <a:ext cx="300038" cy="304800"/>
            </a:xfrm>
            <a:custGeom>
              <a:avLst/>
              <a:gdLst>
                <a:gd name="T0" fmla="*/ 79 w 80"/>
                <a:gd name="T1" fmla="*/ 22 h 81"/>
                <a:gd name="T2" fmla="*/ 75 w 80"/>
                <a:gd name="T3" fmla="*/ 53 h 81"/>
                <a:gd name="T4" fmla="*/ 31 w 80"/>
                <a:gd name="T5" fmla="*/ 77 h 81"/>
                <a:gd name="T6" fmla="*/ 7 w 80"/>
                <a:gd name="T7" fmla="*/ 62 h 81"/>
                <a:gd name="T8" fmla="*/ 3 w 80"/>
                <a:gd name="T9" fmla="*/ 41 h 81"/>
                <a:gd name="T10" fmla="*/ 24 w 80"/>
                <a:gd name="T11" fmla="*/ 20 h 81"/>
                <a:gd name="T12" fmla="*/ 79 w 80"/>
                <a:gd name="T13" fmla="*/ 22 h 81"/>
              </a:gdLst>
              <a:ahLst/>
              <a:cxnLst>
                <a:cxn ang="0">
                  <a:pos x="T0" y="T1"/>
                </a:cxn>
                <a:cxn ang="0">
                  <a:pos x="T2" y="T3"/>
                </a:cxn>
                <a:cxn ang="0">
                  <a:pos x="T4" y="T5"/>
                </a:cxn>
                <a:cxn ang="0">
                  <a:pos x="T6" y="T7"/>
                </a:cxn>
                <a:cxn ang="0">
                  <a:pos x="T8" y="T9"/>
                </a:cxn>
                <a:cxn ang="0">
                  <a:pos x="T10" y="T11"/>
                </a:cxn>
                <a:cxn ang="0">
                  <a:pos x="T12" y="T13"/>
                </a:cxn>
              </a:cxnLst>
              <a:rect l="0" t="0" r="r" b="b"/>
              <a:pathLst>
                <a:path w="80" h="81">
                  <a:moveTo>
                    <a:pt x="79" y="22"/>
                  </a:moveTo>
                  <a:cubicBezTo>
                    <a:pt x="80" y="33"/>
                    <a:pt x="78" y="43"/>
                    <a:pt x="75" y="53"/>
                  </a:cubicBezTo>
                  <a:cubicBezTo>
                    <a:pt x="65" y="80"/>
                    <a:pt x="62" y="81"/>
                    <a:pt x="31" y="77"/>
                  </a:cubicBezTo>
                  <a:cubicBezTo>
                    <a:pt x="21" y="75"/>
                    <a:pt x="18" y="62"/>
                    <a:pt x="7" y="62"/>
                  </a:cubicBezTo>
                  <a:cubicBezTo>
                    <a:pt x="0" y="56"/>
                    <a:pt x="1" y="48"/>
                    <a:pt x="3" y="41"/>
                  </a:cubicBezTo>
                  <a:cubicBezTo>
                    <a:pt x="12" y="36"/>
                    <a:pt x="15" y="26"/>
                    <a:pt x="24" y="20"/>
                  </a:cubicBezTo>
                  <a:cubicBezTo>
                    <a:pt x="53" y="0"/>
                    <a:pt x="52" y="0"/>
                    <a:pt x="79" y="22"/>
                  </a:cubicBezTo>
                  <a:close/>
                </a:path>
              </a:pathLst>
            </a:custGeom>
            <a:solidFill>
              <a:srgbClr val="2D2C0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 name="Freeform 90">
              <a:extLst>
                <a:ext uri="{FF2B5EF4-FFF2-40B4-BE49-F238E27FC236}">
                  <a16:creationId xmlns:a16="http://schemas.microsoft.com/office/drawing/2014/main" id="{4150D5EF-3A9E-4070-915B-ED8D9FE67CB6}"/>
                </a:ext>
              </a:extLst>
            </p:cNvPr>
            <p:cNvSpPr>
              <a:spLocks/>
            </p:cNvSpPr>
            <p:nvPr/>
          </p:nvSpPr>
          <p:spPr bwMode="auto">
            <a:xfrm>
              <a:off x="5510213" y="2085975"/>
              <a:ext cx="192088" cy="168275"/>
            </a:xfrm>
            <a:custGeom>
              <a:avLst/>
              <a:gdLst>
                <a:gd name="T0" fmla="*/ 0 w 51"/>
                <a:gd name="T1" fmla="*/ 24 h 45"/>
                <a:gd name="T2" fmla="*/ 44 w 51"/>
                <a:gd name="T3" fmla="*/ 0 h 45"/>
                <a:gd name="T4" fmla="*/ 37 w 51"/>
                <a:gd name="T5" fmla="*/ 24 h 45"/>
                <a:gd name="T6" fmla="*/ 37 w 51"/>
                <a:gd name="T7" fmla="*/ 30 h 45"/>
                <a:gd name="T8" fmla="*/ 44 w 51"/>
                <a:gd name="T9" fmla="*/ 28 h 45"/>
                <a:gd name="T10" fmla="*/ 44 w 51"/>
                <a:gd name="T11" fmla="*/ 40 h 45"/>
                <a:gd name="T12" fmla="*/ 38 w 51"/>
                <a:gd name="T13" fmla="*/ 45 h 45"/>
                <a:gd name="T14" fmla="*/ 0 w 51"/>
                <a:gd name="T15" fmla="*/ 24 h 4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1" h="45">
                  <a:moveTo>
                    <a:pt x="0" y="24"/>
                  </a:moveTo>
                  <a:cubicBezTo>
                    <a:pt x="22" y="30"/>
                    <a:pt x="33" y="15"/>
                    <a:pt x="44" y="0"/>
                  </a:cubicBezTo>
                  <a:cubicBezTo>
                    <a:pt x="51" y="11"/>
                    <a:pt x="40" y="16"/>
                    <a:pt x="37" y="24"/>
                  </a:cubicBezTo>
                  <a:cubicBezTo>
                    <a:pt x="37" y="26"/>
                    <a:pt x="33" y="29"/>
                    <a:pt x="37" y="30"/>
                  </a:cubicBezTo>
                  <a:cubicBezTo>
                    <a:pt x="39" y="31"/>
                    <a:pt x="42" y="29"/>
                    <a:pt x="44" y="28"/>
                  </a:cubicBezTo>
                  <a:cubicBezTo>
                    <a:pt x="44" y="32"/>
                    <a:pt x="44" y="36"/>
                    <a:pt x="44" y="40"/>
                  </a:cubicBezTo>
                  <a:cubicBezTo>
                    <a:pt x="42" y="41"/>
                    <a:pt x="40" y="43"/>
                    <a:pt x="38" y="45"/>
                  </a:cubicBezTo>
                  <a:cubicBezTo>
                    <a:pt x="30" y="30"/>
                    <a:pt x="14" y="30"/>
                    <a:pt x="0" y="24"/>
                  </a:cubicBezTo>
                  <a:close/>
                </a:path>
              </a:pathLst>
            </a:custGeom>
            <a:solidFill>
              <a:srgbClr val="5864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 name="Freeform 91">
              <a:extLst>
                <a:ext uri="{FF2B5EF4-FFF2-40B4-BE49-F238E27FC236}">
                  <a16:creationId xmlns:a16="http://schemas.microsoft.com/office/drawing/2014/main" id="{FCF68D18-F0FC-4C45-8E79-4F5E93C68D73}"/>
                </a:ext>
              </a:extLst>
            </p:cNvPr>
            <p:cNvSpPr>
              <a:spLocks/>
            </p:cNvSpPr>
            <p:nvPr/>
          </p:nvSpPr>
          <p:spPr bwMode="auto">
            <a:xfrm>
              <a:off x="4443413" y="4295775"/>
              <a:ext cx="101600" cy="57150"/>
            </a:xfrm>
            <a:custGeom>
              <a:avLst/>
              <a:gdLst>
                <a:gd name="T0" fmla="*/ 27 w 27"/>
                <a:gd name="T1" fmla="*/ 13 h 15"/>
                <a:gd name="T2" fmla="*/ 0 w 27"/>
                <a:gd name="T3" fmla="*/ 8 h 15"/>
                <a:gd name="T4" fmla="*/ 27 w 27"/>
                <a:gd name="T5" fmla="*/ 13 h 15"/>
              </a:gdLst>
              <a:ahLst/>
              <a:cxnLst>
                <a:cxn ang="0">
                  <a:pos x="T0" y="T1"/>
                </a:cxn>
                <a:cxn ang="0">
                  <a:pos x="T2" y="T3"/>
                </a:cxn>
                <a:cxn ang="0">
                  <a:pos x="T4" y="T5"/>
                </a:cxn>
              </a:cxnLst>
              <a:rect l="0" t="0" r="r" b="b"/>
              <a:pathLst>
                <a:path w="27" h="15">
                  <a:moveTo>
                    <a:pt x="27" y="13"/>
                  </a:moveTo>
                  <a:cubicBezTo>
                    <a:pt x="19" y="10"/>
                    <a:pt x="8" y="15"/>
                    <a:pt x="0" y="8"/>
                  </a:cubicBezTo>
                  <a:cubicBezTo>
                    <a:pt x="10" y="6"/>
                    <a:pt x="20" y="0"/>
                    <a:pt x="27" y="13"/>
                  </a:cubicBezTo>
                  <a:close/>
                </a:path>
              </a:pathLst>
            </a:custGeom>
            <a:solidFill>
              <a:srgbClr val="D7D8C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 name="Freeform 92">
              <a:extLst>
                <a:ext uri="{FF2B5EF4-FFF2-40B4-BE49-F238E27FC236}">
                  <a16:creationId xmlns:a16="http://schemas.microsoft.com/office/drawing/2014/main" id="{6F67C4B0-A747-4710-A5E5-838885033592}"/>
                </a:ext>
              </a:extLst>
            </p:cNvPr>
            <p:cNvSpPr>
              <a:spLocks/>
            </p:cNvSpPr>
            <p:nvPr/>
          </p:nvSpPr>
          <p:spPr bwMode="auto">
            <a:xfrm>
              <a:off x="4489450" y="3122613"/>
              <a:ext cx="536575" cy="515937"/>
            </a:xfrm>
            <a:custGeom>
              <a:avLst/>
              <a:gdLst>
                <a:gd name="T0" fmla="*/ 140 w 143"/>
                <a:gd name="T1" fmla="*/ 64 h 137"/>
                <a:gd name="T2" fmla="*/ 115 w 143"/>
                <a:gd name="T3" fmla="*/ 89 h 137"/>
                <a:gd name="T4" fmla="*/ 30 w 143"/>
                <a:gd name="T5" fmla="*/ 127 h 137"/>
                <a:gd name="T6" fmla="*/ 8 w 143"/>
                <a:gd name="T7" fmla="*/ 130 h 137"/>
                <a:gd name="T8" fmla="*/ 18 w 143"/>
                <a:gd name="T9" fmla="*/ 109 h 137"/>
                <a:gd name="T10" fmla="*/ 0 w 143"/>
                <a:gd name="T11" fmla="*/ 100 h 137"/>
                <a:gd name="T12" fmla="*/ 32 w 143"/>
                <a:gd name="T13" fmla="*/ 76 h 137"/>
                <a:gd name="T14" fmla="*/ 81 w 143"/>
                <a:gd name="T15" fmla="*/ 25 h 137"/>
                <a:gd name="T16" fmla="*/ 112 w 143"/>
                <a:gd name="T17" fmla="*/ 0 h 137"/>
                <a:gd name="T18" fmla="*/ 123 w 143"/>
                <a:gd name="T19" fmla="*/ 8 h 137"/>
                <a:gd name="T20" fmla="*/ 128 w 143"/>
                <a:gd name="T21" fmla="*/ 36 h 137"/>
                <a:gd name="T22" fmla="*/ 135 w 143"/>
                <a:gd name="T23" fmla="*/ 53 h 137"/>
                <a:gd name="T24" fmla="*/ 140 w 143"/>
                <a:gd name="T25" fmla="*/ 64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3" h="137">
                  <a:moveTo>
                    <a:pt x="140" y="64"/>
                  </a:moveTo>
                  <a:cubicBezTo>
                    <a:pt x="137" y="77"/>
                    <a:pt x="128" y="84"/>
                    <a:pt x="115" y="89"/>
                  </a:cubicBezTo>
                  <a:cubicBezTo>
                    <a:pt x="86" y="100"/>
                    <a:pt x="60" y="118"/>
                    <a:pt x="30" y="127"/>
                  </a:cubicBezTo>
                  <a:cubicBezTo>
                    <a:pt x="23" y="129"/>
                    <a:pt x="13" y="137"/>
                    <a:pt x="8" y="130"/>
                  </a:cubicBezTo>
                  <a:cubicBezTo>
                    <a:pt x="3" y="122"/>
                    <a:pt x="12" y="115"/>
                    <a:pt x="18" y="109"/>
                  </a:cubicBezTo>
                  <a:cubicBezTo>
                    <a:pt x="13" y="102"/>
                    <a:pt x="1" y="114"/>
                    <a:pt x="0" y="100"/>
                  </a:cubicBezTo>
                  <a:cubicBezTo>
                    <a:pt x="11" y="92"/>
                    <a:pt x="21" y="84"/>
                    <a:pt x="32" y="76"/>
                  </a:cubicBezTo>
                  <a:cubicBezTo>
                    <a:pt x="65" y="76"/>
                    <a:pt x="71" y="45"/>
                    <a:pt x="81" y="25"/>
                  </a:cubicBezTo>
                  <a:cubicBezTo>
                    <a:pt x="89" y="9"/>
                    <a:pt x="99" y="4"/>
                    <a:pt x="112" y="0"/>
                  </a:cubicBezTo>
                  <a:cubicBezTo>
                    <a:pt x="116" y="3"/>
                    <a:pt x="119" y="6"/>
                    <a:pt x="123" y="8"/>
                  </a:cubicBezTo>
                  <a:cubicBezTo>
                    <a:pt x="137" y="15"/>
                    <a:pt x="138" y="24"/>
                    <a:pt x="128" y="36"/>
                  </a:cubicBezTo>
                  <a:cubicBezTo>
                    <a:pt x="123" y="43"/>
                    <a:pt x="108" y="57"/>
                    <a:pt x="135" y="53"/>
                  </a:cubicBezTo>
                  <a:cubicBezTo>
                    <a:pt x="142" y="52"/>
                    <a:pt x="143" y="58"/>
                    <a:pt x="140" y="64"/>
                  </a:cubicBezTo>
                  <a:close/>
                </a:path>
              </a:pathLst>
            </a:custGeom>
            <a:solidFill>
              <a:srgbClr val="E7E3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 name="Freeform 93">
              <a:extLst>
                <a:ext uri="{FF2B5EF4-FFF2-40B4-BE49-F238E27FC236}">
                  <a16:creationId xmlns:a16="http://schemas.microsoft.com/office/drawing/2014/main" id="{5F25FF6A-3A17-406A-92DF-1D802A67D8EC}"/>
                </a:ext>
              </a:extLst>
            </p:cNvPr>
            <p:cNvSpPr>
              <a:spLocks/>
            </p:cNvSpPr>
            <p:nvPr/>
          </p:nvSpPr>
          <p:spPr bwMode="auto">
            <a:xfrm>
              <a:off x="4429125" y="2841625"/>
              <a:ext cx="427038" cy="327025"/>
            </a:xfrm>
            <a:custGeom>
              <a:avLst/>
              <a:gdLst>
                <a:gd name="T0" fmla="*/ 12 w 114"/>
                <a:gd name="T1" fmla="*/ 87 h 87"/>
                <a:gd name="T2" fmla="*/ 16 w 114"/>
                <a:gd name="T3" fmla="*/ 48 h 87"/>
                <a:gd name="T4" fmla="*/ 22 w 114"/>
                <a:gd name="T5" fmla="*/ 29 h 87"/>
                <a:gd name="T6" fmla="*/ 28 w 114"/>
                <a:gd name="T7" fmla="*/ 23 h 87"/>
                <a:gd name="T8" fmla="*/ 32 w 114"/>
                <a:gd name="T9" fmla="*/ 27 h 87"/>
                <a:gd name="T10" fmla="*/ 36 w 114"/>
                <a:gd name="T11" fmla="*/ 42 h 87"/>
                <a:gd name="T12" fmla="*/ 48 w 114"/>
                <a:gd name="T13" fmla="*/ 33 h 87"/>
                <a:gd name="T14" fmla="*/ 76 w 114"/>
                <a:gd name="T15" fmla="*/ 11 h 87"/>
                <a:gd name="T16" fmla="*/ 112 w 114"/>
                <a:gd name="T17" fmla="*/ 26 h 87"/>
                <a:gd name="T18" fmla="*/ 67 w 114"/>
                <a:gd name="T19" fmla="*/ 83 h 87"/>
                <a:gd name="T20" fmla="*/ 52 w 114"/>
                <a:gd name="T21" fmla="*/ 75 h 87"/>
                <a:gd name="T22" fmla="*/ 41 w 114"/>
                <a:gd name="T23" fmla="*/ 71 h 87"/>
                <a:gd name="T24" fmla="*/ 12 w 114"/>
                <a:gd name="T25" fmla="*/ 8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4" h="87">
                  <a:moveTo>
                    <a:pt x="12" y="87"/>
                  </a:moveTo>
                  <a:cubicBezTo>
                    <a:pt x="8" y="73"/>
                    <a:pt x="0" y="60"/>
                    <a:pt x="16" y="48"/>
                  </a:cubicBezTo>
                  <a:cubicBezTo>
                    <a:pt x="22" y="44"/>
                    <a:pt x="26" y="37"/>
                    <a:pt x="22" y="29"/>
                  </a:cubicBezTo>
                  <a:cubicBezTo>
                    <a:pt x="17" y="20"/>
                    <a:pt x="25" y="24"/>
                    <a:pt x="28" y="23"/>
                  </a:cubicBezTo>
                  <a:cubicBezTo>
                    <a:pt x="29" y="24"/>
                    <a:pt x="31" y="26"/>
                    <a:pt x="32" y="27"/>
                  </a:cubicBezTo>
                  <a:cubicBezTo>
                    <a:pt x="36" y="31"/>
                    <a:pt x="35" y="37"/>
                    <a:pt x="36" y="42"/>
                  </a:cubicBezTo>
                  <a:cubicBezTo>
                    <a:pt x="44" y="43"/>
                    <a:pt x="48" y="38"/>
                    <a:pt x="48" y="33"/>
                  </a:cubicBezTo>
                  <a:cubicBezTo>
                    <a:pt x="49" y="15"/>
                    <a:pt x="62" y="12"/>
                    <a:pt x="76" y="11"/>
                  </a:cubicBezTo>
                  <a:cubicBezTo>
                    <a:pt x="89" y="0"/>
                    <a:pt x="109" y="9"/>
                    <a:pt x="112" y="26"/>
                  </a:cubicBezTo>
                  <a:cubicBezTo>
                    <a:pt x="114" y="41"/>
                    <a:pt x="82" y="81"/>
                    <a:pt x="67" y="83"/>
                  </a:cubicBezTo>
                  <a:cubicBezTo>
                    <a:pt x="60" y="83"/>
                    <a:pt x="59" y="74"/>
                    <a:pt x="52" y="75"/>
                  </a:cubicBezTo>
                  <a:cubicBezTo>
                    <a:pt x="49" y="71"/>
                    <a:pt x="43" y="64"/>
                    <a:pt x="41" y="71"/>
                  </a:cubicBezTo>
                  <a:cubicBezTo>
                    <a:pt x="36" y="87"/>
                    <a:pt x="22" y="83"/>
                    <a:pt x="12" y="87"/>
                  </a:cubicBezTo>
                  <a:close/>
                </a:path>
              </a:pathLst>
            </a:custGeom>
            <a:solidFill>
              <a:srgbClr val="9AA6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 name="Freeform 94">
              <a:extLst>
                <a:ext uri="{FF2B5EF4-FFF2-40B4-BE49-F238E27FC236}">
                  <a16:creationId xmlns:a16="http://schemas.microsoft.com/office/drawing/2014/main" id="{B3849E81-08A7-4AFF-9F32-7063448E9FC8}"/>
                </a:ext>
              </a:extLst>
            </p:cNvPr>
            <p:cNvSpPr>
              <a:spLocks/>
            </p:cNvSpPr>
            <p:nvPr/>
          </p:nvSpPr>
          <p:spPr bwMode="auto">
            <a:xfrm>
              <a:off x="4121150" y="2984500"/>
              <a:ext cx="258763" cy="285750"/>
            </a:xfrm>
            <a:custGeom>
              <a:avLst/>
              <a:gdLst>
                <a:gd name="T0" fmla="*/ 69 w 69"/>
                <a:gd name="T1" fmla="*/ 70 h 76"/>
                <a:gd name="T2" fmla="*/ 52 w 69"/>
                <a:gd name="T3" fmla="*/ 68 h 76"/>
                <a:gd name="T4" fmla="*/ 19 w 69"/>
                <a:gd name="T5" fmla="*/ 59 h 76"/>
                <a:gd name="T6" fmla="*/ 3 w 69"/>
                <a:gd name="T7" fmla="*/ 54 h 76"/>
                <a:gd name="T8" fmla="*/ 8 w 69"/>
                <a:gd name="T9" fmla="*/ 36 h 76"/>
                <a:gd name="T10" fmla="*/ 49 w 69"/>
                <a:gd name="T11" fmla="*/ 0 h 76"/>
                <a:gd name="T12" fmla="*/ 49 w 69"/>
                <a:gd name="T13" fmla="*/ 26 h 76"/>
                <a:gd name="T14" fmla="*/ 53 w 69"/>
                <a:gd name="T15" fmla="*/ 49 h 76"/>
                <a:gd name="T16" fmla="*/ 69 w 69"/>
                <a:gd name="T17" fmla="*/ 7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9" h="76">
                  <a:moveTo>
                    <a:pt x="69" y="70"/>
                  </a:moveTo>
                  <a:cubicBezTo>
                    <a:pt x="63" y="76"/>
                    <a:pt x="57" y="73"/>
                    <a:pt x="52" y="68"/>
                  </a:cubicBezTo>
                  <a:cubicBezTo>
                    <a:pt x="42" y="61"/>
                    <a:pt x="30" y="58"/>
                    <a:pt x="19" y="59"/>
                  </a:cubicBezTo>
                  <a:cubicBezTo>
                    <a:pt x="12" y="60"/>
                    <a:pt x="7" y="61"/>
                    <a:pt x="3" y="54"/>
                  </a:cubicBezTo>
                  <a:cubicBezTo>
                    <a:pt x="0" y="47"/>
                    <a:pt x="4" y="42"/>
                    <a:pt x="8" y="36"/>
                  </a:cubicBezTo>
                  <a:cubicBezTo>
                    <a:pt x="20" y="23"/>
                    <a:pt x="39" y="18"/>
                    <a:pt x="49" y="0"/>
                  </a:cubicBezTo>
                  <a:cubicBezTo>
                    <a:pt x="57" y="11"/>
                    <a:pt x="51" y="19"/>
                    <a:pt x="49" y="26"/>
                  </a:cubicBezTo>
                  <a:cubicBezTo>
                    <a:pt x="46" y="35"/>
                    <a:pt x="44" y="43"/>
                    <a:pt x="53" y="49"/>
                  </a:cubicBezTo>
                  <a:cubicBezTo>
                    <a:pt x="56" y="57"/>
                    <a:pt x="57" y="68"/>
                    <a:pt x="69" y="70"/>
                  </a:cubicBezTo>
                  <a:close/>
                </a:path>
              </a:pathLst>
            </a:custGeom>
            <a:solidFill>
              <a:srgbClr val="707F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 name="Freeform 95">
              <a:extLst>
                <a:ext uri="{FF2B5EF4-FFF2-40B4-BE49-F238E27FC236}">
                  <a16:creationId xmlns:a16="http://schemas.microsoft.com/office/drawing/2014/main" id="{EB7D5C7C-00EB-46B2-8B68-4D86C4ED0BB0}"/>
                </a:ext>
              </a:extLst>
            </p:cNvPr>
            <p:cNvSpPr>
              <a:spLocks/>
            </p:cNvSpPr>
            <p:nvPr/>
          </p:nvSpPr>
          <p:spPr bwMode="auto">
            <a:xfrm>
              <a:off x="3925888" y="3363913"/>
              <a:ext cx="280988" cy="176212"/>
            </a:xfrm>
            <a:custGeom>
              <a:avLst/>
              <a:gdLst>
                <a:gd name="T0" fmla="*/ 58 w 75"/>
                <a:gd name="T1" fmla="*/ 40 h 47"/>
                <a:gd name="T2" fmla="*/ 8 w 75"/>
                <a:gd name="T3" fmla="*/ 29 h 47"/>
                <a:gd name="T4" fmla="*/ 9 w 75"/>
                <a:gd name="T5" fmla="*/ 0 h 47"/>
                <a:gd name="T6" fmla="*/ 54 w 75"/>
                <a:gd name="T7" fmla="*/ 15 h 47"/>
                <a:gd name="T8" fmla="*/ 71 w 75"/>
                <a:gd name="T9" fmla="*/ 19 h 47"/>
                <a:gd name="T10" fmla="*/ 58 w 75"/>
                <a:gd name="T11" fmla="*/ 40 h 47"/>
              </a:gdLst>
              <a:ahLst/>
              <a:cxnLst>
                <a:cxn ang="0">
                  <a:pos x="T0" y="T1"/>
                </a:cxn>
                <a:cxn ang="0">
                  <a:pos x="T2" y="T3"/>
                </a:cxn>
                <a:cxn ang="0">
                  <a:pos x="T4" y="T5"/>
                </a:cxn>
                <a:cxn ang="0">
                  <a:pos x="T6" y="T7"/>
                </a:cxn>
                <a:cxn ang="0">
                  <a:pos x="T8" y="T9"/>
                </a:cxn>
                <a:cxn ang="0">
                  <a:pos x="T10" y="T11"/>
                </a:cxn>
              </a:cxnLst>
              <a:rect l="0" t="0" r="r" b="b"/>
              <a:pathLst>
                <a:path w="75" h="47">
                  <a:moveTo>
                    <a:pt x="58" y="40"/>
                  </a:moveTo>
                  <a:cubicBezTo>
                    <a:pt x="39" y="46"/>
                    <a:pt x="22" y="47"/>
                    <a:pt x="8" y="29"/>
                  </a:cubicBezTo>
                  <a:cubicBezTo>
                    <a:pt x="0" y="19"/>
                    <a:pt x="0" y="9"/>
                    <a:pt x="9" y="0"/>
                  </a:cubicBezTo>
                  <a:cubicBezTo>
                    <a:pt x="22" y="11"/>
                    <a:pt x="36" y="20"/>
                    <a:pt x="54" y="15"/>
                  </a:cubicBezTo>
                  <a:cubicBezTo>
                    <a:pt x="60" y="14"/>
                    <a:pt x="68" y="11"/>
                    <a:pt x="71" y="19"/>
                  </a:cubicBezTo>
                  <a:cubicBezTo>
                    <a:pt x="75" y="29"/>
                    <a:pt x="66" y="35"/>
                    <a:pt x="58" y="40"/>
                  </a:cubicBezTo>
                  <a:close/>
                </a:path>
              </a:pathLst>
            </a:custGeom>
            <a:solidFill>
              <a:srgbClr val="7984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 name="Freeform 96">
              <a:extLst>
                <a:ext uri="{FF2B5EF4-FFF2-40B4-BE49-F238E27FC236}">
                  <a16:creationId xmlns:a16="http://schemas.microsoft.com/office/drawing/2014/main" id="{D43C303C-7802-426E-8956-FBA92B8D8FEB}"/>
                </a:ext>
              </a:extLst>
            </p:cNvPr>
            <p:cNvSpPr>
              <a:spLocks/>
            </p:cNvSpPr>
            <p:nvPr/>
          </p:nvSpPr>
          <p:spPr bwMode="auto">
            <a:xfrm>
              <a:off x="4127500" y="3394075"/>
              <a:ext cx="349250" cy="120650"/>
            </a:xfrm>
            <a:custGeom>
              <a:avLst/>
              <a:gdLst>
                <a:gd name="T0" fmla="*/ 4 w 93"/>
                <a:gd name="T1" fmla="*/ 32 h 32"/>
                <a:gd name="T2" fmla="*/ 9 w 93"/>
                <a:gd name="T3" fmla="*/ 23 h 32"/>
                <a:gd name="T4" fmla="*/ 0 w 93"/>
                <a:gd name="T5" fmla="*/ 7 h 32"/>
                <a:gd name="T6" fmla="*/ 80 w 93"/>
                <a:gd name="T7" fmla="*/ 2 h 32"/>
                <a:gd name="T8" fmla="*/ 88 w 93"/>
                <a:gd name="T9" fmla="*/ 0 h 32"/>
                <a:gd name="T10" fmla="*/ 79 w 93"/>
                <a:gd name="T11" fmla="*/ 16 h 32"/>
                <a:gd name="T12" fmla="*/ 4 w 93"/>
                <a:gd name="T13" fmla="*/ 32 h 32"/>
              </a:gdLst>
              <a:ahLst/>
              <a:cxnLst>
                <a:cxn ang="0">
                  <a:pos x="T0" y="T1"/>
                </a:cxn>
                <a:cxn ang="0">
                  <a:pos x="T2" y="T3"/>
                </a:cxn>
                <a:cxn ang="0">
                  <a:pos x="T4" y="T5"/>
                </a:cxn>
                <a:cxn ang="0">
                  <a:pos x="T6" y="T7"/>
                </a:cxn>
                <a:cxn ang="0">
                  <a:pos x="T8" y="T9"/>
                </a:cxn>
                <a:cxn ang="0">
                  <a:pos x="T10" y="T11"/>
                </a:cxn>
                <a:cxn ang="0">
                  <a:pos x="T12" y="T13"/>
                </a:cxn>
              </a:cxnLst>
              <a:rect l="0" t="0" r="r" b="b"/>
              <a:pathLst>
                <a:path w="93" h="32">
                  <a:moveTo>
                    <a:pt x="4" y="32"/>
                  </a:moveTo>
                  <a:cubicBezTo>
                    <a:pt x="6" y="29"/>
                    <a:pt x="7" y="26"/>
                    <a:pt x="9" y="23"/>
                  </a:cubicBezTo>
                  <a:cubicBezTo>
                    <a:pt x="20" y="10"/>
                    <a:pt x="12" y="7"/>
                    <a:pt x="0" y="7"/>
                  </a:cubicBezTo>
                  <a:cubicBezTo>
                    <a:pt x="26" y="0"/>
                    <a:pt x="54" y="7"/>
                    <a:pt x="80" y="2"/>
                  </a:cubicBezTo>
                  <a:cubicBezTo>
                    <a:pt x="83" y="1"/>
                    <a:pt x="85" y="1"/>
                    <a:pt x="88" y="0"/>
                  </a:cubicBezTo>
                  <a:cubicBezTo>
                    <a:pt x="93" y="10"/>
                    <a:pt x="85" y="13"/>
                    <a:pt x="79" y="16"/>
                  </a:cubicBezTo>
                  <a:cubicBezTo>
                    <a:pt x="55" y="28"/>
                    <a:pt x="30" y="31"/>
                    <a:pt x="4" y="32"/>
                  </a:cubicBezTo>
                  <a:close/>
                </a:path>
              </a:pathLst>
            </a:custGeom>
            <a:solidFill>
              <a:srgbClr val="A4AF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 name="Freeform 97">
              <a:extLst>
                <a:ext uri="{FF2B5EF4-FFF2-40B4-BE49-F238E27FC236}">
                  <a16:creationId xmlns:a16="http://schemas.microsoft.com/office/drawing/2014/main" id="{6F750ED9-9CDB-4153-A6A2-6CC4EE073838}"/>
                </a:ext>
              </a:extLst>
            </p:cNvPr>
            <p:cNvSpPr>
              <a:spLocks/>
            </p:cNvSpPr>
            <p:nvPr/>
          </p:nvSpPr>
          <p:spPr bwMode="auto">
            <a:xfrm>
              <a:off x="4533900" y="2841625"/>
              <a:ext cx="180975" cy="209550"/>
            </a:xfrm>
            <a:custGeom>
              <a:avLst/>
              <a:gdLst>
                <a:gd name="T0" fmla="*/ 48 w 48"/>
                <a:gd name="T1" fmla="*/ 11 h 56"/>
                <a:gd name="T2" fmla="*/ 25 w 48"/>
                <a:gd name="T3" fmla="*/ 37 h 56"/>
                <a:gd name="T4" fmla="*/ 7 w 48"/>
                <a:gd name="T5" fmla="*/ 52 h 56"/>
                <a:gd name="T6" fmla="*/ 1 w 48"/>
                <a:gd name="T7" fmla="*/ 46 h 56"/>
                <a:gd name="T8" fmla="*/ 4 w 48"/>
                <a:gd name="T9" fmla="*/ 27 h 56"/>
                <a:gd name="T10" fmla="*/ 13 w 48"/>
                <a:gd name="T11" fmla="*/ 29 h 56"/>
                <a:gd name="T12" fmla="*/ 48 w 48"/>
                <a:gd name="T13" fmla="*/ 11 h 56"/>
              </a:gdLst>
              <a:ahLst/>
              <a:cxnLst>
                <a:cxn ang="0">
                  <a:pos x="T0" y="T1"/>
                </a:cxn>
                <a:cxn ang="0">
                  <a:pos x="T2" y="T3"/>
                </a:cxn>
                <a:cxn ang="0">
                  <a:pos x="T4" y="T5"/>
                </a:cxn>
                <a:cxn ang="0">
                  <a:pos x="T6" y="T7"/>
                </a:cxn>
                <a:cxn ang="0">
                  <a:pos x="T8" y="T9"/>
                </a:cxn>
                <a:cxn ang="0">
                  <a:pos x="T10" y="T11"/>
                </a:cxn>
                <a:cxn ang="0">
                  <a:pos x="T12" y="T13"/>
                </a:cxn>
              </a:cxnLst>
              <a:rect l="0" t="0" r="r" b="b"/>
              <a:pathLst>
                <a:path w="48" h="56">
                  <a:moveTo>
                    <a:pt x="48" y="11"/>
                  </a:moveTo>
                  <a:cubicBezTo>
                    <a:pt x="35" y="14"/>
                    <a:pt x="26" y="21"/>
                    <a:pt x="25" y="37"/>
                  </a:cubicBezTo>
                  <a:cubicBezTo>
                    <a:pt x="25" y="47"/>
                    <a:pt x="13" y="46"/>
                    <a:pt x="7" y="52"/>
                  </a:cubicBezTo>
                  <a:cubicBezTo>
                    <a:pt x="3" y="56"/>
                    <a:pt x="0" y="51"/>
                    <a:pt x="1" y="46"/>
                  </a:cubicBezTo>
                  <a:cubicBezTo>
                    <a:pt x="1" y="40"/>
                    <a:pt x="3" y="33"/>
                    <a:pt x="4" y="27"/>
                  </a:cubicBezTo>
                  <a:cubicBezTo>
                    <a:pt x="7" y="28"/>
                    <a:pt x="10" y="28"/>
                    <a:pt x="13" y="29"/>
                  </a:cubicBezTo>
                  <a:cubicBezTo>
                    <a:pt x="13" y="0"/>
                    <a:pt x="35" y="15"/>
                    <a:pt x="48" y="11"/>
                  </a:cubicBezTo>
                  <a:close/>
                </a:path>
              </a:pathLst>
            </a:custGeom>
            <a:solidFill>
              <a:srgbClr val="B0BAB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 name="Freeform 98">
              <a:extLst>
                <a:ext uri="{FF2B5EF4-FFF2-40B4-BE49-F238E27FC236}">
                  <a16:creationId xmlns:a16="http://schemas.microsoft.com/office/drawing/2014/main" id="{ACCAA32A-877E-43CF-BE13-B40290F97DF2}"/>
                </a:ext>
              </a:extLst>
            </p:cNvPr>
            <p:cNvSpPr>
              <a:spLocks/>
            </p:cNvSpPr>
            <p:nvPr/>
          </p:nvSpPr>
          <p:spPr bwMode="auto">
            <a:xfrm>
              <a:off x="4473575" y="3059113"/>
              <a:ext cx="150813" cy="165100"/>
            </a:xfrm>
            <a:custGeom>
              <a:avLst/>
              <a:gdLst>
                <a:gd name="T0" fmla="*/ 0 w 40"/>
                <a:gd name="T1" fmla="*/ 29 h 44"/>
                <a:gd name="T2" fmla="*/ 30 w 40"/>
                <a:gd name="T3" fmla="*/ 8 h 44"/>
                <a:gd name="T4" fmla="*/ 40 w 40"/>
                <a:gd name="T5" fmla="*/ 17 h 44"/>
                <a:gd name="T6" fmla="*/ 30 w 40"/>
                <a:gd name="T7" fmla="*/ 16 h 44"/>
                <a:gd name="T8" fmla="*/ 0 w 40"/>
                <a:gd name="T9" fmla="*/ 29 h 44"/>
              </a:gdLst>
              <a:ahLst/>
              <a:cxnLst>
                <a:cxn ang="0">
                  <a:pos x="T0" y="T1"/>
                </a:cxn>
                <a:cxn ang="0">
                  <a:pos x="T2" y="T3"/>
                </a:cxn>
                <a:cxn ang="0">
                  <a:pos x="T4" y="T5"/>
                </a:cxn>
                <a:cxn ang="0">
                  <a:pos x="T6" y="T7"/>
                </a:cxn>
                <a:cxn ang="0">
                  <a:pos x="T8" y="T9"/>
                </a:cxn>
              </a:cxnLst>
              <a:rect l="0" t="0" r="r" b="b"/>
              <a:pathLst>
                <a:path w="40" h="44">
                  <a:moveTo>
                    <a:pt x="0" y="29"/>
                  </a:moveTo>
                  <a:cubicBezTo>
                    <a:pt x="8" y="19"/>
                    <a:pt x="23" y="22"/>
                    <a:pt x="30" y="8"/>
                  </a:cubicBezTo>
                  <a:cubicBezTo>
                    <a:pt x="34" y="0"/>
                    <a:pt x="40" y="10"/>
                    <a:pt x="40" y="17"/>
                  </a:cubicBezTo>
                  <a:cubicBezTo>
                    <a:pt x="36" y="16"/>
                    <a:pt x="30" y="12"/>
                    <a:pt x="30" y="16"/>
                  </a:cubicBezTo>
                  <a:cubicBezTo>
                    <a:pt x="29" y="44"/>
                    <a:pt x="11" y="29"/>
                    <a:pt x="0" y="29"/>
                  </a:cubicBezTo>
                  <a:close/>
                </a:path>
              </a:pathLst>
            </a:custGeom>
            <a:solidFill>
              <a:srgbClr val="B0BAB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 name="Freeform 99">
              <a:extLst>
                <a:ext uri="{FF2B5EF4-FFF2-40B4-BE49-F238E27FC236}">
                  <a16:creationId xmlns:a16="http://schemas.microsoft.com/office/drawing/2014/main" id="{123062C0-6011-4240-B2E6-6DC1F7E370A1}"/>
                </a:ext>
              </a:extLst>
            </p:cNvPr>
            <p:cNvSpPr>
              <a:spLocks/>
            </p:cNvSpPr>
            <p:nvPr/>
          </p:nvSpPr>
          <p:spPr bwMode="auto">
            <a:xfrm>
              <a:off x="4789488" y="3529013"/>
              <a:ext cx="258763" cy="150812"/>
            </a:xfrm>
            <a:custGeom>
              <a:avLst/>
              <a:gdLst>
                <a:gd name="T0" fmla="*/ 0 w 69"/>
                <a:gd name="T1" fmla="*/ 28 h 40"/>
                <a:gd name="T2" fmla="*/ 28 w 69"/>
                <a:gd name="T3" fmla="*/ 8 h 40"/>
                <a:gd name="T4" fmla="*/ 47 w 69"/>
                <a:gd name="T5" fmla="*/ 7 h 40"/>
                <a:gd name="T6" fmla="*/ 65 w 69"/>
                <a:gd name="T7" fmla="*/ 8 h 40"/>
                <a:gd name="T8" fmla="*/ 52 w 69"/>
                <a:gd name="T9" fmla="*/ 21 h 40"/>
                <a:gd name="T10" fmla="*/ 21 w 69"/>
                <a:gd name="T11" fmla="*/ 32 h 40"/>
                <a:gd name="T12" fmla="*/ 0 w 69"/>
                <a:gd name="T13" fmla="*/ 28 h 40"/>
              </a:gdLst>
              <a:ahLst/>
              <a:cxnLst>
                <a:cxn ang="0">
                  <a:pos x="T0" y="T1"/>
                </a:cxn>
                <a:cxn ang="0">
                  <a:pos x="T2" y="T3"/>
                </a:cxn>
                <a:cxn ang="0">
                  <a:pos x="T4" y="T5"/>
                </a:cxn>
                <a:cxn ang="0">
                  <a:pos x="T6" y="T7"/>
                </a:cxn>
                <a:cxn ang="0">
                  <a:pos x="T8" y="T9"/>
                </a:cxn>
                <a:cxn ang="0">
                  <a:pos x="T10" y="T11"/>
                </a:cxn>
                <a:cxn ang="0">
                  <a:pos x="T12" y="T13"/>
                </a:cxn>
              </a:cxnLst>
              <a:rect l="0" t="0" r="r" b="b"/>
              <a:pathLst>
                <a:path w="69" h="40">
                  <a:moveTo>
                    <a:pt x="0" y="28"/>
                  </a:moveTo>
                  <a:cubicBezTo>
                    <a:pt x="9" y="21"/>
                    <a:pt x="19" y="15"/>
                    <a:pt x="28" y="8"/>
                  </a:cubicBezTo>
                  <a:cubicBezTo>
                    <a:pt x="34" y="20"/>
                    <a:pt x="41" y="10"/>
                    <a:pt x="47" y="7"/>
                  </a:cubicBezTo>
                  <a:cubicBezTo>
                    <a:pt x="53" y="5"/>
                    <a:pt x="62" y="0"/>
                    <a:pt x="65" y="8"/>
                  </a:cubicBezTo>
                  <a:cubicBezTo>
                    <a:pt x="69" y="16"/>
                    <a:pt x="60" y="19"/>
                    <a:pt x="52" y="21"/>
                  </a:cubicBezTo>
                  <a:cubicBezTo>
                    <a:pt x="42" y="24"/>
                    <a:pt x="30" y="25"/>
                    <a:pt x="21" y="32"/>
                  </a:cubicBezTo>
                  <a:cubicBezTo>
                    <a:pt x="13" y="40"/>
                    <a:pt x="8" y="26"/>
                    <a:pt x="0" y="28"/>
                  </a:cubicBezTo>
                  <a:close/>
                </a:path>
              </a:pathLst>
            </a:custGeom>
            <a:solidFill>
              <a:srgbClr val="E7E3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0" name="Freeform 100">
              <a:extLst>
                <a:ext uri="{FF2B5EF4-FFF2-40B4-BE49-F238E27FC236}">
                  <a16:creationId xmlns:a16="http://schemas.microsoft.com/office/drawing/2014/main" id="{FEA39A92-C868-4092-BAB0-EC22568E84D4}"/>
                </a:ext>
              </a:extLst>
            </p:cNvPr>
            <p:cNvSpPr>
              <a:spLocks/>
            </p:cNvSpPr>
            <p:nvPr/>
          </p:nvSpPr>
          <p:spPr bwMode="auto">
            <a:xfrm>
              <a:off x="4984750" y="3611563"/>
              <a:ext cx="142875" cy="63500"/>
            </a:xfrm>
            <a:custGeom>
              <a:avLst/>
              <a:gdLst>
                <a:gd name="T0" fmla="*/ 38 w 38"/>
                <a:gd name="T1" fmla="*/ 1 h 17"/>
                <a:gd name="T2" fmla="*/ 0 w 38"/>
                <a:gd name="T3" fmla="*/ 15 h 17"/>
                <a:gd name="T4" fmla="*/ 38 w 38"/>
                <a:gd name="T5" fmla="*/ 1 h 17"/>
              </a:gdLst>
              <a:ahLst/>
              <a:cxnLst>
                <a:cxn ang="0">
                  <a:pos x="T0" y="T1"/>
                </a:cxn>
                <a:cxn ang="0">
                  <a:pos x="T2" y="T3"/>
                </a:cxn>
                <a:cxn ang="0">
                  <a:pos x="T4" y="T5"/>
                </a:cxn>
              </a:cxnLst>
              <a:rect l="0" t="0" r="r" b="b"/>
              <a:pathLst>
                <a:path w="38" h="17">
                  <a:moveTo>
                    <a:pt x="38" y="1"/>
                  </a:moveTo>
                  <a:cubicBezTo>
                    <a:pt x="23" y="9"/>
                    <a:pt x="13" y="17"/>
                    <a:pt x="0" y="15"/>
                  </a:cubicBezTo>
                  <a:cubicBezTo>
                    <a:pt x="10" y="3"/>
                    <a:pt x="16" y="0"/>
                    <a:pt x="38" y="1"/>
                  </a:cubicBezTo>
                  <a:close/>
                </a:path>
              </a:pathLst>
            </a:custGeom>
            <a:solidFill>
              <a:srgbClr val="E7E3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1" name="Freeform 101">
              <a:extLst>
                <a:ext uri="{FF2B5EF4-FFF2-40B4-BE49-F238E27FC236}">
                  <a16:creationId xmlns:a16="http://schemas.microsoft.com/office/drawing/2014/main" id="{9A1CA090-5757-4915-9B48-F02B275E4387}"/>
                </a:ext>
              </a:extLst>
            </p:cNvPr>
            <p:cNvSpPr>
              <a:spLocks/>
            </p:cNvSpPr>
            <p:nvPr/>
          </p:nvSpPr>
          <p:spPr bwMode="auto">
            <a:xfrm>
              <a:off x="3511550" y="2897188"/>
              <a:ext cx="60325" cy="90487"/>
            </a:xfrm>
            <a:custGeom>
              <a:avLst/>
              <a:gdLst>
                <a:gd name="T0" fmla="*/ 0 w 16"/>
                <a:gd name="T1" fmla="*/ 24 h 24"/>
                <a:gd name="T2" fmla="*/ 16 w 16"/>
                <a:gd name="T3" fmla="*/ 0 h 24"/>
                <a:gd name="T4" fmla="*/ 0 w 16"/>
                <a:gd name="T5" fmla="*/ 24 h 24"/>
              </a:gdLst>
              <a:ahLst/>
              <a:cxnLst>
                <a:cxn ang="0">
                  <a:pos x="T0" y="T1"/>
                </a:cxn>
                <a:cxn ang="0">
                  <a:pos x="T2" y="T3"/>
                </a:cxn>
                <a:cxn ang="0">
                  <a:pos x="T4" y="T5"/>
                </a:cxn>
              </a:cxnLst>
              <a:rect l="0" t="0" r="r" b="b"/>
              <a:pathLst>
                <a:path w="16" h="24">
                  <a:moveTo>
                    <a:pt x="0" y="24"/>
                  </a:moveTo>
                  <a:cubicBezTo>
                    <a:pt x="1" y="13"/>
                    <a:pt x="2" y="2"/>
                    <a:pt x="16" y="0"/>
                  </a:cubicBezTo>
                  <a:cubicBezTo>
                    <a:pt x="12" y="9"/>
                    <a:pt x="11" y="20"/>
                    <a:pt x="0" y="24"/>
                  </a:cubicBezTo>
                  <a:close/>
                </a:path>
              </a:pathLst>
            </a:custGeom>
            <a:solidFill>
              <a:srgbClr val="A7B2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2" name="Freeform 102">
              <a:extLst>
                <a:ext uri="{FF2B5EF4-FFF2-40B4-BE49-F238E27FC236}">
                  <a16:creationId xmlns:a16="http://schemas.microsoft.com/office/drawing/2014/main" id="{D8B7CF6C-D263-4870-82C5-9490F3A1403B}"/>
                </a:ext>
              </a:extLst>
            </p:cNvPr>
            <p:cNvSpPr>
              <a:spLocks/>
            </p:cNvSpPr>
            <p:nvPr/>
          </p:nvSpPr>
          <p:spPr bwMode="auto">
            <a:xfrm>
              <a:off x="4564063" y="4754563"/>
              <a:ext cx="90488" cy="71437"/>
            </a:xfrm>
            <a:custGeom>
              <a:avLst/>
              <a:gdLst>
                <a:gd name="T0" fmla="*/ 24 w 24"/>
                <a:gd name="T1" fmla="*/ 10 h 19"/>
                <a:gd name="T2" fmla="*/ 0 w 24"/>
                <a:gd name="T3" fmla="*/ 3 h 19"/>
                <a:gd name="T4" fmla="*/ 24 w 24"/>
                <a:gd name="T5" fmla="*/ 10 h 19"/>
              </a:gdLst>
              <a:ahLst/>
              <a:cxnLst>
                <a:cxn ang="0">
                  <a:pos x="T0" y="T1"/>
                </a:cxn>
                <a:cxn ang="0">
                  <a:pos x="T2" y="T3"/>
                </a:cxn>
                <a:cxn ang="0">
                  <a:pos x="T4" y="T5"/>
                </a:cxn>
              </a:cxnLst>
              <a:rect l="0" t="0" r="r" b="b"/>
              <a:pathLst>
                <a:path w="24" h="19">
                  <a:moveTo>
                    <a:pt x="24" y="10"/>
                  </a:moveTo>
                  <a:cubicBezTo>
                    <a:pt x="15" y="12"/>
                    <a:pt x="4" y="19"/>
                    <a:pt x="0" y="3"/>
                  </a:cubicBezTo>
                  <a:cubicBezTo>
                    <a:pt x="9" y="0"/>
                    <a:pt x="17" y="5"/>
                    <a:pt x="24" y="10"/>
                  </a:cubicBezTo>
                  <a:close/>
                </a:path>
              </a:pathLst>
            </a:custGeom>
            <a:solidFill>
              <a:srgbClr val="7870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pic>
        <p:nvPicPr>
          <p:cNvPr id="113" name="图片 2" descr="e7d195523061f1c0c2b73831c94a3edc981f60e396d3e182073EE1468018468A7F192AE5E5CD515B6C3125F8AF6E4EE646174E8CF0B46FD19828DCE8CDA3B3A044A74F0E769C5FA8CB87AB6FC303C8BA3785FAC64AF542478695B0984F536809C3F1707B1C3268FC7520299D04CFE85DEB91723432B78EC91A49EF06019607DE5BEC6629765AAD53314DC233652B24F7">
            <a:extLst>
              <a:ext uri="{FF2B5EF4-FFF2-40B4-BE49-F238E27FC236}">
                <a16:creationId xmlns:a16="http://schemas.microsoft.com/office/drawing/2014/main" id="{4216A18B-883C-4478-ADA0-A002930308AB}"/>
              </a:ext>
            </a:extLst>
          </p:cNvPr>
          <p:cNvPicPr>
            <a:picLocks noChangeAspect="1"/>
          </p:cNvPicPr>
          <p:nvPr/>
        </p:nvPicPr>
        <p:blipFill>
          <a:blip r:embed="rId5">
            <a:lum bright="70000" contrast="-70000"/>
            <a:extLst>
              <a:ext uri="{28A0092B-C50C-407E-A947-70E740481C1C}">
                <a14:useLocalDpi xmlns:a14="http://schemas.microsoft.com/office/drawing/2010/main" val="0"/>
              </a:ext>
            </a:extLst>
          </a:blip>
          <a:stretch>
            <a:fillRect/>
          </a:stretch>
        </p:blipFill>
        <p:spPr>
          <a:xfrm>
            <a:off x="2988317" y="1222331"/>
            <a:ext cx="3100381" cy="4552952"/>
          </a:xfrm>
          <a:prstGeom prst="rect">
            <a:avLst/>
          </a:prstGeom>
        </p:spPr>
      </p:pic>
      <p:sp>
        <p:nvSpPr>
          <p:cNvPr id="114" name="文本框 5" descr="e7d195523061f1c0c2b73831c94a3edc981f60e396d3e182073EE1468018468A7F192AE5E5CD515B6C3125F8AF6E4EE646174E8CF0B46FD19828DCE8CDA3B3A044A74F0E769C5FA8CB87AB6FC303C8BA3785FAC64AF542478695B0984F536809C3F1707B1C3268FC7520299D04CFE85DEB91723432B78EC91A49EF06019607DE5BEC6629765AAD53314DC233652B24F7">
            <a:extLst>
              <a:ext uri="{FF2B5EF4-FFF2-40B4-BE49-F238E27FC236}">
                <a16:creationId xmlns:a16="http://schemas.microsoft.com/office/drawing/2014/main" id="{6FC084A3-916A-460E-8D24-9DB9C23AC142}"/>
              </a:ext>
            </a:extLst>
          </p:cNvPr>
          <p:cNvSpPr txBox="1"/>
          <p:nvPr/>
        </p:nvSpPr>
        <p:spPr>
          <a:xfrm>
            <a:off x="3380705" y="1824497"/>
            <a:ext cx="2369762" cy="3785652"/>
          </a:xfrm>
          <a:prstGeom prst="rect">
            <a:avLst/>
          </a:prstGeom>
          <a:noFill/>
        </p:spPr>
        <p:txBody>
          <a:bodyPr wrap="square" rtlCol="0">
            <a:spAutoFit/>
          </a:bodyPr>
          <a:lstStyle/>
          <a:p>
            <a:pPr lvl="0" algn="ctr">
              <a:lnSpc>
                <a:spcPct val="150000"/>
              </a:lnSpc>
              <a:defRPr/>
            </a:pPr>
            <a:r>
              <a:rPr lang="en-US" altLang="zh-CN" sz="3200" b="1">
                <a:solidFill>
                  <a:srgbClr val="8A6426"/>
                </a:solidFill>
                <a:latin typeface="Times New Roman" panose="02020603050405020304" pitchFamily="18" charset="0"/>
                <a:ea typeface="等线" panose="02010600030101010101" pitchFamily="2" charset="-122"/>
                <a:cs typeface="Times New Roman" panose="02020603050405020304" pitchFamily="18" charset="0"/>
              </a:rPr>
              <a:t>Chi tiết nào trong câu chuyện làm bạn cảm động nhất?</a:t>
            </a:r>
          </a:p>
        </p:txBody>
      </p:sp>
      <p:pic>
        <p:nvPicPr>
          <p:cNvPr id="115" name="图片 2" descr="e7d195523061f1c0c2b73831c94a3edc981f60e396d3e182073EE1468018468A7F192AE5E5CD515B6C3125F8AF6E4EE646174E8CF0B46FD19828DCE8CDA3B3A044A74F0E769C5FA8CB87AB6FC303C8BA3785FAC64AF542478695B0984F536809C3F1707B1C3268FC7520299D04CFE85DEB91723432B78EC91A49EF06019607DE5BEC6629765AAD53314DC233652B24F7">
            <a:extLst>
              <a:ext uri="{FF2B5EF4-FFF2-40B4-BE49-F238E27FC236}">
                <a16:creationId xmlns:a16="http://schemas.microsoft.com/office/drawing/2014/main" id="{4216A18B-883C-4478-ADA0-A002930308AB}"/>
              </a:ext>
            </a:extLst>
          </p:cNvPr>
          <p:cNvPicPr>
            <a:picLocks noChangeAspect="1"/>
          </p:cNvPicPr>
          <p:nvPr/>
        </p:nvPicPr>
        <p:blipFill>
          <a:blip r:embed="rId5">
            <a:lum bright="70000" contrast="-70000"/>
            <a:extLst>
              <a:ext uri="{28A0092B-C50C-407E-A947-70E740481C1C}">
                <a14:useLocalDpi xmlns:a14="http://schemas.microsoft.com/office/drawing/2010/main" val="0"/>
              </a:ext>
            </a:extLst>
          </a:blip>
          <a:stretch>
            <a:fillRect/>
          </a:stretch>
        </p:blipFill>
        <p:spPr>
          <a:xfrm>
            <a:off x="5833823" y="1752511"/>
            <a:ext cx="3100381" cy="4552952"/>
          </a:xfrm>
          <a:prstGeom prst="rect">
            <a:avLst/>
          </a:prstGeom>
        </p:spPr>
      </p:pic>
      <p:sp>
        <p:nvSpPr>
          <p:cNvPr id="116" name="文本框 5" descr="e7d195523061f1c0c2b73831c94a3edc981f60e396d3e182073EE1468018468A7F192AE5E5CD515B6C3125F8AF6E4EE646174E8CF0B46FD19828DCE8CDA3B3A044A74F0E769C5FA8CB87AB6FC303C8BA3785FAC64AF542478695B0984F536809C3F1707B1C3268FC7520299D04CFE85DEB91723432B78EC91A49EF06019607DE5BEC6629765AAD53314DC233652B24F7">
            <a:extLst>
              <a:ext uri="{FF2B5EF4-FFF2-40B4-BE49-F238E27FC236}">
                <a16:creationId xmlns:a16="http://schemas.microsoft.com/office/drawing/2014/main" id="{6FC084A3-916A-460E-8D24-9DB9C23AC142}"/>
              </a:ext>
            </a:extLst>
          </p:cNvPr>
          <p:cNvSpPr txBox="1"/>
          <p:nvPr/>
        </p:nvSpPr>
        <p:spPr>
          <a:xfrm>
            <a:off x="6207844" y="2300818"/>
            <a:ext cx="2369762" cy="3697166"/>
          </a:xfrm>
          <a:prstGeom prst="rect">
            <a:avLst/>
          </a:prstGeom>
          <a:noFill/>
        </p:spPr>
        <p:txBody>
          <a:bodyPr wrap="square" rtlCol="0">
            <a:spAutoFit/>
          </a:bodyPr>
          <a:lstStyle/>
          <a:p>
            <a:pPr lvl="0" algn="ctr">
              <a:lnSpc>
                <a:spcPct val="150000"/>
              </a:lnSpc>
              <a:defRPr/>
            </a:pPr>
            <a:r>
              <a:rPr lang="en-US" altLang="zh-CN" sz="3200" b="1">
                <a:solidFill>
                  <a:srgbClr val="002060"/>
                </a:solidFill>
                <a:latin typeface="Times New Roman" panose="02020603050405020304" pitchFamily="18" charset="0"/>
                <a:ea typeface="等线" panose="02010600030101010101" pitchFamily="2" charset="-122"/>
                <a:cs typeface="Times New Roman" panose="02020603050405020304" pitchFamily="18" charset="0"/>
              </a:rPr>
              <a:t>Vì sao bạn yêu thích nhân vật trong truyện?</a:t>
            </a:r>
          </a:p>
        </p:txBody>
      </p:sp>
      <p:pic>
        <p:nvPicPr>
          <p:cNvPr id="117" name="图片 2" descr="e7d195523061f1c0c2b73831c94a3edc981f60e396d3e182073EE1468018468A7F192AE5E5CD515B6C3125F8AF6E4EE646174E8CF0B46FD19828DCE8CDA3B3A044A74F0E769C5FA8CB87AB6FC303C8BA3785FAC64AF542478695B0984F536809C3F1707B1C3268FC7520299D04CFE85DEB91723432B78EC91A49EF06019607DE5BEC6629765AAD53314DC233652B24F7">
            <a:extLst>
              <a:ext uri="{FF2B5EF4-FFF2-40B4-BE49-F238E27FC236}">
                <a16:creationId xmlns:a16="http://schemas.microsoft.com/office/drawing/2014/main" id="{4216A18B-883C-4478-ADA0-A002930308AB}"/>
              </a:ext>
            </a:extLst>
          </p:cNvPr>
          <p:cNvPicPr>
            <a:picLocks noChangeAspect="1"/>
          </p:cNvPicPr>
          <p:nvPr/>
        </p:nvPicPr>
        <p:blipFill>
          <a:blip r:embed="rId5">
            <a:lum bright="70000" contrast="-70000"/>
            <a:extLst>
              <a:ext uri="{28A0092B-C50C-407E-A947-70E740481C1C}">
                <a14:useLocalDpi xmlns:a14="http://schemas.microsoft.com/office/drawing/2010/main" val="0"/>
              </a:ext>
            </a:extLst>
          </a:blip>
          <a:stretch>
            <a:fillRect/>
          </a:stretch>
        </p:blipFill>
        <p:spPr>
          <a:xfrm>
            <a:off x="8711599" y="2282691"/>
            <a:ext cx="3100381" cy="4552952"/>
          </a:xfrm>
          <a:prstGeom prst="rect">
            <a:avLst/>
          </a:prstGeom>
        </p:spPr>
      </p:pic>
      <p:sp>
        <p:nvSpPr>
          <p:cNvPr id="118" name="文本框 5" descr="e7d195523061f1c0c2b73831c94a3edc981f60e396d3e182073EE1468018468A7F192AE5E5CD515B6C3125F8AF6E4EE646174E8CF0B46FD19828DCE8CDA3B3A044A74F0E769C5FA8CB87AB6FC303C8BA3785FAC64AF542478695B0984F536809C3F1707B1C3268FC7520299D04CFE85DEB91723432B78EC91A49EF06019607DE5BEC6629765AAD53314DC233652B24F7">
            <a:extLst>
              <a:ext uri="{FF2B5EF4-FFF2-40B4-BE49-F238E27FC236}">
                <a16:creationId xmlns:a16="http://schemas.microsoft.com/office/drawing/2014/main" id="{6FC084A3-916A-460E-8D24-9DB9C23AC142}"/>
              </a:ext>
            </a:extLst>
          </p:cNvPr>
          <p:cNvSpPr txBox="1"/>
          <p:nvPr/>
        </p:nvSpPr>
        <p:spPr>
          <a:xfrm>
            <a:off x="9103940" y="3136473"/>
            <a:ext cx="2369762" cy="3046988"/>
          </a:xfrm>
          <a:prstGeom prst="rect">
            <a:avLst/>
          </a:prstGeom>
          <a:noFill/>
        </p:spPr>
        <p:txBody>
          <a:bodyPr wrap="square" rtlCol="0">
            <a:spAutoFit/>
          </a:bodyPr>
          <a:lstStyle/>
          <a:p>
            <a:pPr lvl="0" algn="ctr">
              <a:lnSpc>
                <a:spcPct val="150000"/>
              </a:lnSpc>
              <a:defRPr/>
            </a:pPr>
            <a:r>
              <a:rPr lang="en-US" altLang="zh-CN" sz="3200" b="1">
                <a:solidFill>
                  <a:srgbClr val="8A6426"/>
                </a:solidFill>
                <a:latin typeface="Times New Roman" panose="02020603050405020304" pitchFamily="18" charset="0"/>
                <a:ea typeface="等线" panose="02010600030101010101" pitchFamily="2" charset="-122"/>
                <a:cs typeface="Times New Roman" panose="02020603050405020304" pitchFamily="18" charset="0"/>
              </a:rPr>
              <a:t>Câu chuyện muốn nói với bạn</a:t>
            </a:r>
            <a:br>
              <a:rPr lang="en-US" altLang="zh-CN" sz="3200" b="1">
                <a:solidFill>
                  <a:srgbClr val="8A6426"/>
                </a:solidFill>
                <a:latin typeface="Times New Roman" panose="02020603050405020304" pitchFamily="18" charset="0"/>
                <a:ea typeface="等线" panose="02010600030101010101" pitchFamily="2" charset="-122"/>
                <a:cs typeface="Times New Roman" panose="02020603050405020304" pitchFamily="18" charset="0"/>
              </a:rPr>
            </a:br>
            <a:r>
              <a:rPr lang="en-US" altLang="zh-CN" sz="3200" b="1">
                <a:solidFill>
                  <a:srgbClr val="8A6426"/>
                </a:solidFill>
                <a:latin typeface="Times New Roman" panose="02020603050405020304" pitchFamily="18" charset="0"/>
                <a:ea typeface="等线" panose="02010600030101010101" pitchFamily="2" charset="-122"/>
                <a:cs typeface="Times New Roman" panose="02020603050405020304" pitchFamily="18" charset="0"/>
              </a:rPr>
              <a:t>điều gì?</a:t>
            </a:r>
          </a:p>
        </p:txBody>
      </p:sp>
    </p:spTree>
    <p:extLst>
      <p:ext uri="{BB962C8B-B14F-4D97-AF65-F5344CB8AC3E}">
        <p14:creationId xmlns:p14="http://schemas.microsoft.com/office/powerpoint/2010/main" val="687752083"/>
      </p:ext>
    </p:extLst>
  </p:cSld>
  <p:clrMapOvr>
    <a:masterClrMapping/>
  </p:clrMapOvr>
  <mc:AlternateContent xmlns:mc="http://schemas.openxmlformats.org/markup-compatibility/2006" xmlns:p14="http://schemas.microsoft.com/office/powerpoint/2010/main">
    <mc:Choice Requires="p14">
      <p:transition spd="med" p14:dur="600">
        <p14:gallery dir="l"/>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withEffect">
                                  <p:stCondLst>
                                    <p:cond delay="0"/>
                                  </p:stCondLst>
                                  <p:iterate type="wd">
                                    <p:tmPct val="10000"/>
                                  </p:iterate>
                                  <p:childTnLst>
                                    <p:set>
                                      <p:cBhvr>
                                        <p:cTn id="6" dur="1" fill="hold">
                                          <p:stCondLst>
                                            <p:cond delay="0"/>
                                          </p:stCondLst>
                                        </p:cTn>
                                        <p:tgtEl>
                                          <p:spTgt spid="12"/>
                                        </p:tgtEl>
                                        <p:attrNameLst>
                                          <p:attrName>style.visibility</p:attrName>
                                        </p:attrNameLst>
                                      </p:cBhvr>
                                      <p:to>
                                        <p:strVal val="visible"/>
                                      </p:to>
                                    </p:set>
                                    <p:animEffect transition="in" filter="fade">
                                      <p:cBhvr>
                                        <p:cTn id="7" dur="500"/>
                                        <p:tgtEl>
                                          <p:spTgt spid="12"/>
                                        </p:tgtEl>
                                      </p:cBhvr>
                                    </p:animEffect>
                                    <p:anim calcmode="lin" valueType="num">
                                      <p:cBhvr>
                                        <p:cTn id="8" dur="500" fill="hold"/>
                                        <p:tgtEl>
                                          <p:spTgt spid="12"/>
                                        </p:tgtEl>
                                        <p:attrNameLst>
                                          <p:attrName>ppt_x</p:attrName>
                                        </p:attrNameLst>
                                      </p:cBhvr>
                                      <p:tavLst>
                                        <p:tav tm="0">
                                          <p:val>
                                            <p:strVal val="#ppt_x"/>
                                          </p:val>
                                        </p:tav>
                                        <p:tav tm="100000">
                                          <p:val>
                                            <p:strVal val="#ppt_x"/>
                                          </p:val>
                                        </p:tav>
                                      </p:tavLst>
                                    </p:anim>
                                    <p:anim calcmode="lin" valueType="num">
                                      <p:cBhvr>
                                        <p:cTn id="9" dur="500" fill="hold"/>
                                        <p:tgtEl>
                                          <p:spTgt spid="12"/>
                                        </p:tgtEl>
                                        <p:attrNameLst>
                                          <p:attrName>ppt_y</p:attrName>
                                        </p:attrNameLst>
                                      </p:cBhvr>
                                      <p:tavLst>
                                        <p:tav tm="0">
                                          <p:val>
                                            <p:strVal val="#ppt_y+.1"/>
                                          </p:val>
                                        </p:tav>
                                        <p:tav tm="100000">
                                          <p:val>
                                            <p:strVal val="#ppt_y"/>
                                          </p:val>
                                        </p:tav>
                                      </p:tavLst>
                                    </p:anim>
                                  </p:childTnLst>
                                </p:cTn>
                              </p:par>
                            </p:childTnLst>
                          </p:cTn>
                        </p:par>
                        <p:par>
                          <p:cTn id="10" fill="hold">
                            <p:stCondLst>
                              <p:cond delay="900"/>
                            </p:stCondLst>
                            <p:childTnLst>
                              <p:par>
                                <p:cTn id="11" presetID="26" presetClass="emph" presetSubtype="0" fill="hold" grpId="1" nodeType="afterEffect">
                                  <p:stCondLst>
                                    <p:cond delay="0"/>
                                  </p:stCondLst>
                                  <p:iterate type="wd">
                                    <p:tmPct val="10000"/>
                                  </p:iterate>
                                  <p:childTnLst>
                                    <p:animEffect transition="out" filter="fade">
                                      <p:cBhvr>
                                        <p:cTn id="12" dur="500" tmFilter="0, 0; .2, .5; .8, .5; 1, 0"/>
                                        <p:tgtEl>
                                          <p:spTgt spid="12"/>
                                        </p:tgtEl>
                                      </p:cBhvr>
                                    </p:animEffect>
                                    <p:animScale>
                                      <p:cBhvr>
                                        <p:cTn id="13" dur="250" autoRev="1" fill="hold"/>
                                        <p:tgtEl>
                                          <p:spTgt spid="12"/>
                                        </p:tgtEl>
                                      </p:cBhvr>
                                      <p:by x="105000" y="105000"/>
                                    </p:animScale>
                                  </p:childTnLst>
                                </p:cTn>
                              </p:par>
                            </p:childTnLst>
                          </p:cTn>
                        </p:par>
                      </p:childTnLst>
                    </p:cTn>
                  </p:par>
                  <p:par>
                    <p:cTn id="14" fill="hold">
                      <p:stCondLst>
                        <p:cond delay="indefinite"/>
                      </p:stCondLst>
                      <p:childTnLst>
                        <p:par>
                          <p:cTn id="15" fill="hold">
                            <p:stCondLst>
                              <p:cond delay="0"/>
                            </p:stCondLst>
                            <p:childTnLst>
                              <p:par>
                                <p:cTn id="16" presetID="10" presetClass="entr" presetSubtype="0" fill="hold" nodeType="clickEffect">
                                  <p:stCondLst>
                                    <p:cond delay="0"/>
                                  </p:stCondLst>
                                  <p:iterate type="wd">
                                    <p:tmPct val="10000"/>
                                  </p:iterate>
                                  <p:childTnLst>
                                    <p:set>
                                      <p:cBhvr>
                                        <p:cTn id="17" dur="1" fill="hold">
                                          <p:stCondLst>
                                            <p:cond delay="0"/>
                                          </p:stCondLst>
                                        </p:cTn>
                                        <p:tgtEl>
                                          <p:spTgt spid="3"/>
                                        </p:tgtEl>
                                        <p:attrNameLst>
                                          <p:attrName>style.visibility</p:attrName>
                                        </p:attrNameLst>
                                      </p:cBhvr>
                                      <p:to>
                                        <p:strVal val="visible"/>
                                      </p:to>
                                    </p:set>
                                    <p:animEffect transition="in" filter="fade">
                                      <p:cBhvr>
                                        <p:cTn id="18" dur="500"/>
                                        <p:tgtEl>
                                          <p:spTgt spid="3"/>
                                        </p:tgtEl>
                                      </p:cBhvr>
                                    </p:animEffect>
                                  </p:childTnLst>
                                </p:cTn>
                              </p:par>
                            </p:childTnLst>
                          </p:cTn>
                        </p:par>
                        <p:par>
                          <p:cTn id="19" fill="hold">
                            <p:stCondLst>
                              <p:cond delay="500"/>
                            </p:stCondLst>
                            <p:childTnLst>
                              <p:par>
                                <p:cTn id="20" presetID="22" presetClass="entr" presetSubtype="1" fill="hold" nodeType="afterEffect">
                                  <p:stCondLst>
                                    <p:cond delay="0"/>
                                  </p:stCondLst>
                                  <p:iterate type="wd">
                                    <p:tmPct val="10000"/>
                                  </p:iterate>
                                  <p:childTnLst>
                                    <p:set>
                                      <p:cBhvr>
                                        <p:cTn id="21" dur="1" fill="hold">
                                          <p:stCondLst>
                                            <p:cond delay="0"/>
                                          </p:stCondLst>
                                        </p:cTn>
                                        <p:tgtEl>
                                          <p:spTgt spid="6">
                                            <p:txEl>
                                              <p:pRg st="0" end="0"/>
                                            </p:txEl>
                                          </p:spTgt>
                                        </p:tgtEl>
                                        <p:attrNameLst>
                                          <p:attrName>style.visibility</p:attrName>
                                        </p:attrNameLst>
                                      </p:cBhvr>
                                      <p:to>
                                        <p:strVal val="visible"/>
                                      </p:to>
                                    </p:set>
                                    <p:animEffect transition="in" filter="wipe(up)">
                                      <p:cBhvr>
                                        <p:cTn id="22" dur="500"/>
                                        <p:tgtEl>
                                          <p:spTgt spid="6">
                                            <p:txEl>
                                              <p:pRg st="0" end="0"/>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nodeType="clickEffect">
                                  <p:stCondLst>
                                    <p:cond delay="0"/>
                                  </p:stCondLst>
                                  <p:iterate type="wd">
                                    <p:tmPct val="10000"/>
                                  </p:iterate>
                                  <p:childTnLst>
                                    <p:set>
                                      <p:cBhvr>
                                        <p:cTn id="26" dur="1" fill="hold">
                                          <p:stCondLst>
                                            <p:cond delay="0"/>
                                          </p:stCondLst>
                                        </p:cTn>
                                        <p:tgtEl>
                                          <p:spTgt spid="113"/>
                                        </p:tgtEl>
                                        <p:attrNameLst>
                                          <p:attrName>style.visibility</p:attrName>
                                        </p:attrNameLst>
                                      </p:cBhvr>
                                      <p:to>
                                        <p:strVal val="visible"/>
                                      </p:to>
                                    </p:set>
                                    <p:animEffect transition="in" filter="fade">
                                      <p:cBhvr>
                                        <p:cTn id="27" dur="500"/>
                                        <p:tgtEl>
                                          <p:spTgt spid="113"/>
                                        </p:tgtEl>
                                      </p:cBhvr>
                                    </p:animEffect>
                                  </p:childTnLst>
                                </p:cTn>
                              </p:par>
                            </p:childTnLst>
                          </p:cTn>
                        </p:par>
                        <p:par>
                          <p:cTn id="28" fill="hold">
                            <p:stCondLst>
                              <p:cond delay="500"/>
                            </p:stCondLst>
                            <p:childTnLst>
                              <p:par>
                                <p:cTn id="29" presetID="22" presetClass="entr" presetSubtype="1" fill="hold" nodeType="afterEffect">
                                  <p:stCondLst>
                                    <p:cond delay="0"/>
                                  </p:stCondLst>
                                  <p:iterate type="wd">
                                    <p:tmPct val="10000"/>
                                  </p:iterate>
                                  <p:childTnLst>
                                    <p:set>
                                      <p:cBhvr>
                                        <p:cTn id="30" dur="1" fill="hold">
                                          <p:stCondLst>
                                            <p:cond delay="0"/>
                                          </p:stCondLst>
                                        </p:cTn>
                                        <p:tgtEl>
                                          <p:spTgt spid="114">
                                            <p:txEl>
                                              <p:pRg st="0" end="0"/>
                                            </p:txEl>
                                          </p:spTgt>
                                        </p:tgtEl>
                                        <p:attrNameLst>
                                          <p:attrName>style.visibility</p:attrName>
                                        </p:attrNameLst>
                                      </p:cBhvr>
                                      <p:to>
                                        <p:strVal val="visible"/>
                                      </p:to>
                                    </p:set>
                                    <p:animEffect transition="in" filter="wipe(up)">
                                      <p:cBhvr>
                                        <p:cTn id="31" dur="500"/>
                                        <p:tgtEl>
                                          <p:spTgt spid="114">
                                            <p:txEl>
                                              <p:pRg st="0" end="0"/>
                                            </p:txEl>
                                          </p:spTgt>
                                        </p:tgtEl>
                                      </p:cBhvr>
                                    </p:animEffect>
                                  </p:childTnLst>
                                </p:cTn>
                              </p:par>
                            </p:childTnLst>
                          </p:cTn>
                        </p:par>
                      </p:childTnLst>
                    </p:cTn>
                  </p:par>
                  <p:par>
                    <p:cTn id="32" fill="hold">
                      <p:stCondLst>
                        <p:cond delay="indefinite"/>
                      </p:stCondLst>
                      <p:childTnLst>
                        <p:par>
                          <p:cTn id="33" fill="hold">
                            <p:stCondLst>
                              <p:cond delay="0"/>
                            </p:stCondLst>
                            <p:childTnLst>
                              <p:par>
                                <p:cTn id="34" presetID="10" presetClass="entr" presetSubtype="0" fill="hold" nodeType="clickEffect">
                                  <p:stCondLst>
                                    <p:cond delay="0"/>
                                  </p:stCondLst>
                                  <p:iterate type="wd">
                                    <p:tmPct val="10000"/>
                                  </p:iterate>
                                  <p:childTnLst>
                                    <p:set>
                                      <p:cBhvr>
                                        <p:cTn id="35" dur="1" fill="hold">
                                          <p:stCondLst>
                                            <p:cond delay="0"/>
                                          </p:stCondLst>
                                        </p:cTn>
                                        <p:tgtEl>
                                          <p:spTgt spid="115"/>
                                        </p:tgtEl>
                                        <p:attrNameLst>
                                          <p:attrName>style.visibility</p:attrName>
                                        </p:attrNameLst>
                                      </p:cBhvr>
                                      <p:to>
                                        <p:strVal val="visible"/>
                                      </p:to>
                                    </p:set>
                                    <p:animEffect transition="in" filter="fade">
                                      <p:cBhvr>
                                        <p:cTn id="36" dur="500"/>
                                        <p:tgtEl>
                                          <p:spTgt spid="115"/>
                                        </p:tgtEl>
                                      </p:cBhvr>
                                    </p:animEffect>
                                  </p:childTnLst>
                                </p:cTn>
                              </p:par>
                            </p:childTnLst>
                          </p:cTn>
                        </p:par>
                        <p:par>
                          <p:cTn id="37" fill="hold">
                            <p:stCondLst>
                              <p:cond delay="500"/>
                            </p:stCondLst>
                            <p:childTnLst>
                              <p:par>
                                <p:cTn id="38" presetID="22" presetClass="entr" presetSubtype="1" fill="hold" nodeType="afterEffect">
                                  <p:stCondLst>
                                    <p:cond delay="0"/>
                                  </p:stCondLst>
                                  <p:iterate type="wd">
                                    <p:tmPct val="10000"/>
                                  </p:iterate>
                                  <p:childTnLst>
                                    <p:set>
                                      <p:cBhvr>
                                        <p:cTn id="39" dur="1" fill="hold">
                                          <p:stCondLst>
                                            <p:cond delay="0"/>
                                          </p:stCondLst>
                                        </p:cTn>
                                        <p:tgtEl>
                                          <p:spTgt spid="116">
                                            <p:txEl>
                                              <p:pRg st="0" end="0"/>
                                            </p:txEl>
                                          </p:spTgt>
                                        </p:tgtEl>
                                        <p:attrNameLst>
                                          <p:attrName>style.visibility</p:attrName>
                                        </p:attrNameLst>
                                      </p:cBhvr>
                                      <p:to>
                                        <p:strVal val="visible"/>
                                      </p:to>
                                    </p:set>
                                    <p:animEffect transition="in" filter="wipe(up)">
                                      <p:cBhvr>
                                        <p:cTn id="40" dur="500"/>
                                        <p:tgtEl>
                                          <p:spTgt spid="116">
                                            <p:txEl>
                                              <p:pRg st="0" end="0"/>
                                            </p:txEl>
                                          </p:spTgt>
                                        </p:tgtEl>
                                      </p:cBhvr>
                                    </p:animEffect>
                                  </p:childTnLst>
                                </p:cTn>
                              </p:par>
                            </p:childTnLst>
                          </p:cTn>
                        </p:par>
                      </p:childTnLst>
                    </p:cTn>
                  </p:par>
                  <p:par>
                    <p:cTn id="41" fill="hold">
                      <p:stCondLst>
                        <p:cond delay="indefinite"/>
                      </p:stCondLst>
                      <p:childTnLst>
                        <p:par>
                          <p:cTn id="42" fill="hold">
                            <p:stCondLst>
                              <p:cond delay="0"/>
                            </p:stCondLst>
                            <p:childTnLst>
                              <p:par>
                                <p:cTn id="43" presetID="10" presetClass="entr" presetSubtype="0" fill="hold" nodeType="clickEffect">
                                  <p:stCondLst>
                                    <p:cond delay="0"/>
                                  </p:stCondLst>
                                  <p:iterate type="wd">
                                    <p:tmPct val="10000"/>
                                  </p:iterate>
                                  <p:childTnLst>
                                    <p:set>
                                      <p:cBhvr>
                                        <p:cTn id="44" dur="1" fill="hold">
                                          <p:stCondLst>
                                            <p:cond delay="0"/>
                                          </p:stCondLst>
                                        </p:cTn>
                                        <p:tgtEl>
                                          <p:spTgt spid="117"/>
                                        </p:tgtEl>
                                        <p:attrNameLst>
                                          <p:attrName>style.visibility</p:attrName>
                                        </p:attrNameLst>
                                      </p:cBhvr>
                                      <p:to>
                                        <p:strVal val="visible"/>
                                      </p:to>
                                    </p:set>
                                    <p:animEffect transition="in" filter="fade">
                                      <p:cBhvr>
                                        <p:cTn id="45" dur="500"/>
                                        <p:tgtEl>
                                          <p:spTgt spid="117"/>
                                        </p:tgtEl>
                                      </p:cBhvr>
                                    </p:animEffect>
                                  </p:childTnLst>
                                </p:cTn>
                              </p:par>
                            </p:childTnLst>
                          </p:cTn>
                        </p:par>
                        <p:par>
                          <p:cTn id="46" fill="hold">
                            <p:stCondLst>
                              <p:cond delay="500"/>
                            </p:stCondLst>
                            <p:childTnLst>
                              <p:par>
                                <p:cTn id="47" presetID="22" presetClass="entr" presetSubtype="1" fill="hold" nodeType="afterEffect">
                                  <p:stCondLst>
                                    <p:cond delay="0"/>
                                  </p:stCondLst>
                                  <p:iterate type="wd">
                                    <p:tmPct val="10000"/>
                                  </p:iterate>
                                  <p:childTnLst>
                                    <p:set>
                                      <p:cBhvr>
                                        <p:cTn id="48" dur="1" fill="hold">
                                          <p:stCondLst>
                                            <p:cond delay="0"/>
                                          </p:stCondLst>
                                        </p:cTn>
                                        <p:tgtEl>
                                          <p:spTgt spid="118">
                                            <p:txEl>
                                              <p:pRg st="0" end="0"/>
                                            </p:txEl>
                                          </p:spTgt>
                                        </p:tgtEl>
                                        <p:attrNameLst>
                                          <p:attrName>style.visibility</p:attrName>
                                        </p:attrNameLst>
                                      </p:cBhvr>
                                      <p:to>
                                        <p:strVal val="visible"/>
                                      </p:to>
                                    </p:set>
                                    <p:animEffect transition="in" filter="wipe(up)">
                                      <p:cBhvr>
                                        <p:cTn id="49" dur="500"/>
                                        <p:tgtEl>
                                          <p:spTgt spid="118">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2" grpId="1" animBg="1"/>
    </p:bldLst>
  </p:timing>
</p:sld>
</file>

<file path=ppt/slides/slide17.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l="-1000" r="-1000"/>
          </a:stretch>
        </a:blipFill>
        <a:effectLst/>
      </p:bgPr>
    </p:bg>
    <p:spTree>
      <p:nvGrpSpPr>
        <p:cNvPr id="1" name=""/>
        <p:cNvGrpSpPr/>
        <p:nvPr/>
      </p:nvGrpSpPr>
      <p:grpSpPr>
        <a:xfrm>
          <a:off x="0" y="0"/>
          <a:ext cx="0" cy="0"/>
          <a:chOff x="0" y="0"/>
          <a:chExt cx="0" cy="0"/>
        </a:xfrm>
      </p:grpSpPr>
      <p:pic>
        <p:nvPicPr>
          <p:cNvPr id="9" name="图片 8" descr="e7d195523061f1c0c2b73831c94a3edc981f60e396d3e182073EE1468018468A7F192AE5E5CD515B6C3125F8AF6E4EE646174E8CF0B46FD19828DCE8CDA3B3A044A74F0E769C5FA8CB87AB6FC303C8BA3785FAC64AF542478695B0984F536809C3F1707B1C3268FC7520299D04CFE85DEB91723432B78EC91A49EF06019607DE5BEC6629765AAD53314DC233652B24F7">
            <a:extLst>
              <a:ext uri="{FF2B5EF4-FFF2-40B4-BE49-F238E27FC236}">
                <a16:creationId xmlns:a16="http://schemas.microsoft.com/office/drawing/2014/main" id="{C1C54C51-846E-45AD-B275-F44BFBE8384A}"/>
              </a:ext>
            </a:extLst>
          </p:cNvPr>
          <p:cNvPicPr>
            <a:picLocks noChangeAspect="1"/>
          </p:cNvPicPr>
          <p:nvPr/>
        </p:nvPicPr>
        <p:blipFill>
          <a:blip r:embed="rId4"/>
          <a:stretch>
            <a:fillRect/>
          </a:stretch>
        </p:blipFill>
        <p:spPr>
          <a:xfrm>
            <a:off x="1009650" y="1565371"/>
            <a:ext cx="10875188" cy="4930679"/>
          </a:xfrm>
          <a:prstGeom prst="rect">
            <a:avLst/>
          </a:prstGeom>
        </p:spPr>
      </p:pic>
      <p:pic>
        <p:nvPicPr>
          <p:cNvPr id="1032" name="图片 1031">
            <a:extLst>
              <a:ext uri="{FF2B5EF4-FFF2-40B4-BE49-F238E27FC236}">
                <a16:creationId xmlns:a16="http://schemas.microsoft.com/office/drawing/2014/main" id="{542D6093-836C-42AC-B3E1-1A8A3EE32763}"/>
              </a:ext>
            </a:extLst>
          </p:cNvPr>
          <p:cNvPicPr>
            <a:picLocks noChangeAspect="1"/>
          </p:cNvPicPr>
          <p:nvPr/>
        </p:nvPicPr>
        <p:blipFill>
          <a:blip r:embed="rId5"/>
          <a:stretch>
            <a:fillRect/>
          </a:stretch>
        </p:blipFill>
        <p:spPr>
          <a:xfrm>
            <a:off x="1" y="-82537"/>
            <a:ext cx="5695950" cy="2802040"/>
          </a:xfrm>
          <a:prstGeom prst="rect">
            <a:avLst/>
          </a:prstGeom>
        </p:spPr>
      </p:pic>
      <p:pic>
        <p:nvPicPr>
          <p:cNvPr id="20" name="图片 16"/>
          <p:cNvPicPr>
            <a:picLocks noChangeAspect="1"/>
          </p:cNvPicPr>
          <p:nvPr/>
        </p:nvPicPr>
        <p:blipFill>
          <a:blip r:embed="rId6"/>
          <a:stretch>
            <a:fillRect/>
          </a:stretch>
        </p:blipFill>
        <p:spPr>
          <a:xfrm flipH="1">
            <a:off x="281901" y="5434466"/>
            <a:ext cx="11326067" cy="1423534"/>
          </a:xfrm>
          <a:prstGeom prst="rect">
            <a:avLst/>
          </a:prstGeom>
        </p:spPr>
      </p:pic>
      <p:sp>
        <p:nvSpPr>
          <p:cNvPr id="21" name="文本框 11" descr="e7d195523061f1c0c2b73831c94a3edc981f60e396d3e182073EE1468018468A7F192AE5E5CD515B6C3125F8AF6E4EE646174E8CF0B46FD19828DCE8CDA3B3A044A74F0E769C5FA8CB87AB6FC303C8BA3785FAC64AF542478695B0984F536809C3F1707B1C3268FC7520299D04CFE85DEB91723432B78EC91A49EF06019607DE5BEC6629765AAD53314DC233652B24F7">
            <a:extLst>
              <a:ext uri="{FF2B5EF4-FFF2-40B4-BE49-F238E27FC236}">
                <a16:creationId xmlns:a16="http://schemas.microsoft.com/office/drawing/2014/main" id="{7F2F1B62-0D22-43D6-81F6-AAB593B10E34}"/>
              </a:ext>
            </a:extLst>
          </p:cNvPr>
          <p:cNvSpPr txBox="1"/>
          <p:nvPr/>
        </p:nvSpPr>
        <p:spPr>
          <a:xfrm>
            <a:off x="1641882" y="2554186"/>
            <a:ext cx="4944823" cy="669542"/>
          </a:xfrm>
          <a:prstGeom prst="rect">
            <a:avLst/>
          </a:prstGeom>
          <a:noFill/>
        </p:spPr>
        <p:txBody>
          <a:bodyPr wrap="square" rtlCol="0">
            <a:spAutoFit/>
          </a:bodyPr>
          <a:lstStyle/>
          <a:p>
            <a:pPr lvl="0">
              <a:lnSpc>
                <a:spcPct val="150000"/>
              </a:lnSpc>
              <a:defRPr/>
            </a:pPr>
            <a:r>
              <a:rPr lang="vi-VN" altLang="zh-CN" sz="2800" b="1">
                <a:solidFill>
                  <a:srgbClr val="138EB5"/>
                </a:solidFill>
                <a:latin typeface="+mj-lt"/>
                <a:ea typeface="汉仪跳跳体简" panose="00020600040101010101" pitchFamily="18" charset="-122"/>
                <a:cs typeface="Tahoma" panose="020B0604030504040204" pitchFamily="34" charset="0"/>
              </a:rPr>
              <a:t>Trước khi kể</a:t>
            </a:r>
            <a:r>
              <a:rPr lang="en-US" altLang="zh-CN" sz="2800" b="1">
                <a:solidFill>
                  <a:srgbClr val="138EB5"/>
                </a:solidFill>
                <a:latin typeface="+mj-lt"/>
                <a:ea typeface="汉仪跳跳体简" panose="00020600040101010101" pitchFamily="18" charset="-122"/>
                <a:cs typeface="Tahoma" panose="020B0604030504040204" pitchFamily="34" charset="0"/>
              </a:rPr>
              <a:t>,</a:t>
            </a:r>
            <a:r>
              <a:rPr lang="vi-VN" altLang="zh-CN" sz="2800" b="1">
                <a:solidFill>
                  <a:srgbClr val="138EB5"/>
                </a:solidFill>
                <a:latin typeface="+mj-lt"/>
                <a:ea typeface="汉仪跳跳体简" panose="00020600040101010101" pitchFamily="18" charset="-122"/>
                <a:cs typeface="Tahoma" panose="020B0604030504040204" pitchFamily="34" charset="0"/>
              </a:rPr>
              <a:t> giới thiệu truyện</a:t>
            </a:r>
            <a:endParaRPr kumimoji="0" lang="zh-CN" altLang="en-US" sz="2800" b="1" i="0" u="none" strike="noStrike" kern="1200" cap="none" spc="0" normalizeH="0" baseline="0" noProof="0" dirty="0">
              <a:ln>
                <a:noFill/>
              </a:ln>
              <a:solidFill>
                <a:srgbClr val="138EB5"/>
              </a:solidFill>
              <a:effectLst/>
              <a:uLnTx/>
              <a:uFillTx/>
              <a:latin typeface="+mj-lt"/>
              <a:ea typeface="汉仪跳跳体简" panose="00020600040101010101" pitchFamily="18" charset="-122"/>
            </a:endParaRPr>
          </a:p>
        </p:txBody>
      </p:sp>
      <p:sp>
        <p:nvSpPr>
          <p:cNvPr id="22" name="文本框 11" descr="e7d195523061f1c0c2b73831c94a3edc981f60e396d3e182073EE1468018468A7F192AE5E5CD515B6C3125F8AF6E4EE646174E8CF0B46FD19828DCE8CDA3B3A044A74F0E769C5FA8CB87AB6FC303C8BA3785FAC64AF542478695B0984F536809C3F1707B1C3268FC7520299D04CFE85DEB91723432B78EC91A49EF06019607DE5BEC6629765AAD53314DC233652B24F7">
            <a:extLst>
              <a:ext uri="{FF2B5EF4-FFF2-40B4-BE49-F238E27FC236}">
                <a16:creationId xmlns:a16="http://schemas.microsoft.com/office/drawing/2014/main" id="{7F2F1B62-0D22-43D6-81F6-AAB593B10E34}"/>
              </a:ext>
            </a:extLst>
          </p:cNvPr>
          <p:cNvSpPr txBox="1"/>
          <p:nvPr/>
        </p:nvSpPr>
        <p:spPr>
          <a:xfrm>
            <a:off x="1641882" y="3339400"/>
            <a:ext cx="4944823" cy="1307537"/>
          </a:xfrm>
          <a:prstGeom prst="rect">
            <a:avLst/>
          </a:prstGeom>
          <a:noFill/>
        </p:spPr>
        <p:txBody>
          <a:bodyPr wrap="square" rtlCol="0">
            <a:spAutoFit/>
          </a:bodyPr>
          <a:lstStyle/>
          <a:p>
            <a:pPr lvl="0">
              <a:lnSpc>
                <a:spcPct val="150000"/>
              </a:lnSpc>
              <a:defRPr/>
            </a:pPr>
            <a:r>
              <a:rPr lang="vi-VN" altLang="zh-CN" sz="2800" b="1">
                <a:solidFill>
                  <a:srgbClr val="107898"/>
                </a:solidFill>
                <a:latin typeface="+mj-lt"/>
                <a:ea typeface="汉仪跳跳体简" panose="00020600040101010101" pitchFamily="18" charset="-122"/>
                <a:cs typeface="Tahoma" panose="020B0604030504040204" pitchFamily="34" charset="0"/>
              </a:rPr>
              <a:t>Kể chuyện có mở đầu, diễn biến và kết thúc</a:t>
            </a:r>
          </a:p>
        </p:txBody>
      </p:sp>
      <p:sp>
        <p:nvSpPr>
          <p:cNvPr id="23" name="文本框 11" descr="e7d195523061f1c0c2b73831c94a3edc981f60e396d3e182073EE1468018468A7F192AE5E5CD515B6C3125F8AF6E4EE646174E8CF0B46FD19828DCE8CDA3B3A044A74F0E769C5FA8CB87AB6FC303C8BA3785FAC64AF542478695B0984F536809C3F1707B1C3268FC7520299D04CFE85DEB91723432B78EC91A49EF06019607DE5BEC6629765AAD53314DC233652B24F7">
            <a:extLst>
              <a:ext uri="{FF2B5EF4-FFF2-40B4-BE49-F238E27FC236}">
                <a16:creationId xmlns:a16="http://schemas.microsoft.com/office/drawing/2014/main" id="{7F2F1B62-0D22-43D6-81F6-AAB593B10E34}"/>
              </a:ext>
            </a:extLst>
          </p:cNvPr>
          <p:cNvSpPr txBox="1"/>
          <p:nvPr/>
        </p:nvSpPr>
        <p:spPr>
          <a:xfrm>
            <a:off x="1600319" y="4762609"/>
            <a:ext cx="4944823" cy="1307537"/>
          </a:xfrm>
          <a:prstGeom prst="rect">
            <a:avLst/>
          </a:prstGeom>
          <a:noFill/>
        </p:spPr>
        <p:txBody>
          <a:bodyPr wrap="square" rtlCol="0">
            <a:spAutoFit/>
          </a:bodyPr>
          <a:lstStyle/>
          <a:p>
            <a:pPr lvl="0">
              <a:lnSpc>
                <a:spcPct val="150000"/>
              </a:lnSpc>
              <a:defRPr/>
            </a:pPr>
            <a:r>
              <a:rPr lang="vi-VN" altLang="zh-CN" sz="2800" b="1">
                <a:solidFill>
                  <a:srgbClr val="0C576E"/>
                </a:solidFill>
                <a:latin typeface="+mj-lt"/>
                <a:ea typeface="汉仪跳跳体简" panose="00020600040101010101" pitchFamily="18" charset="-122"/>
                <a:cs typeface="Tahoma" panose="020B0604030504040204" pitchFamily="34" charset="0"/>
              </a:rPr>
              <a:t>Nếu truyện dài, chọn 1-2 đoạn để kể</a:t>
            </a:r>
          </a:p>
        </p:txBody>
      </p:sp>
      <p:sp>
        <p:nvSpPr>
          <p:cNvPr id="24" name="文本框 11" descr="e7d195523061f1c0c2b73831c94a3edc981f60e396d3e182073EE1468018468A7F192AE5E5CD515B6C3125F8AF6E4EE646174E8CF0B46FD19828DCE8CDA3B3A044A74F0E769C5FA8CB87AB6FC303C8BA3785FAC64AF542478695B0984F536809C3F1707B1C3268FC7520299D04CFE85DEB91723432B78EC91A49EF06019607DE5BEC6629765AAD53314DC233652B24F7">
            <a:extLst>
              <a:ext uri="{FF2B5EF4-FFF2-40B4-BE49-F238E27FC236}">
                <a16:creationId xmlns:a16="http://schemas.microsoft.com/office/drawing/2014/main" id="{7F2F1B62-0D22-43D6-81F6-AAB593B10E34}"/>
              </a:ext>
            </a:extLst>
          </p:cNvPr>
          <p:cNvSpPr txBox="1"/>
          <p:nvPr/>
        </p:nvSpPr>
        <p:spPr>
          <a:xfrm>
            <a:off x="6624925" y="2554186"/>
            <a:ext cx="4944823" cy="1307537"/>
          </a:xfrm>
          <a:prstGeom prst="rect">
            <a:avLst/>
          </a:prstGeom>
          <a:noFill/>
        </p:spPr>
        <p:txBody>
          <a:bodyPr wrap="square" rtlCol="0">
            <a:spAutoFit/>
          </a:bodyPr>
          <a:lstStyle/>
          <a:p>
            <a:pPr lvl="0">
              <a:lnSpc>
                <a:spcPct val="150000"/>
              </a:lnSpc>
              <a:defRPr/>
            </a:pPr>
            <a:r>
              <a:rPr lang="vi-VN" altLang="zh-CN" sz="2800" b="1">
                <a:solidFill>
                  <a:srgbClr val="107898"/>
                </a:solidFill>
                <a:latin typeface="+mj-lt"/>
                <a:ea typeface="汉仪跳跳体简" panose="00020600040101010101" pitchFamily="18" charset="-122"/>
                <a:cs typeface="Tahoma" panose="020B0604030504040204" pitchFamily="34" charset="0"/>
              </a:rPr>
              <a:t>Chú ý giọng điệu, cử chỉ khi </a:t>
            </a:r>
            <a:br>
              <a:rPr lang="en-US" altLang="zh-CN" sz="2800" b="1">
                <a:solidFill>
                  <a:srgbClr val="107898"/>
                </a:solidFill>
                <a:latin typeface="+mj-lt"/>
                <a:ea typeface="汉仪跳跳体简" panose="00020600040101010101" pitchFamily="18" charset="-122"/>
                <a:cs typeface="Tahoma" panose="020B0604030504040204" pitchFamily="34" charset="0"/>
              </a:rPr>
            </a:br>
            <a:r>
              <a:rPr lang="vi-VN" altLang="zh-CN" sz="2800" b="1">
                <a:solidFill>
                  <a:srgbClr val="107898"/>
                </a:solidFill>
                <a:latin typeface="+mj-lt"/>
                <a:ea typeface="汉仪跳跳体简" panose="00020600040101010101" pitchFamily="18" charset="-122"/>
                <a:cs typeface="Tahoma" panose="020B0604030504040204" pitchFamily="34" charset="0"/>
              </a:rPr>
              <a:t>kể chuyện</a:t>
            </a:r>
          </a:p>
        </p:txBody>
      </p:sp>
      <p:sp>
        <p:nvSpPr>
          <p:cNvPr id="25" name="文本框 11" descr="e7d195523061f1c0c2b73831c94a3edc981f60e396d3e182073EE1468018468A7F192AE5E5CD515B6C3125F8AF6E4EE646174E8CF0B46FD19828DCE8CDA3B3A044A74F0E769C5FA8CB87AB6FC303C8BA3785FAC64AF542478695B0984F536809C3F1707B1C3268FC7520299D04CFE85DEB91723432B78EC91A49EF06019607DE5BEC6629765AAD53314DC233652B24F7">
            <a:extLst>
              <a:ext uri="{FF2B5EF4-FFF2-40B4-BE49-F238E27FC236}">
                <a16:creationId xmlns:a16="http://schemas.microsoft.com/office/drawing/2014/main" id="{7F2F1B62-0D22-43D6-81F6-AAB593B10E34}"/>
              </a:ext>
            </a:extLst>
          </p:cNvPr>
          <p:cNvSpPr txBox="1"/>
          <p:nvPr/>
        </p:nvSpPr>
        <p:spPr>
          <a:xfrm>
            <a:off x="6624925" y="4184529"/>
            <a:ext cx="4944823" cy="1307537"/>
          </a:xfrm>
          <a:prstGeom prst="rect">
            <a:avLst/>
          </a:prstGeom>
          <a:noFill/>
        </p:spPr>
        <p:txBody>
          <a:bodyPr wrap="square" rtlCol="0">
            <a:spAutoFit/>
          </a:bodyPr>
          <a:lstStyle/>
          <a:p>
            <a:pPr lvl="0">
              <a:lnSpc>
                <a:spcPct val="150000"/>
              </a:lnSpc>
              <a:defRPr/>
            </a:pPr>
            <a:r>
              <a:rPr lang="vi-VN" altLang="zh-CN" sz="2800" b="1">
                <a:solidFill>
                  <a:srgbClr val="0C576E"/>
                </a:solidFill>
                <a:latin typeface="+mj-lt"/>
                <a:ea typeface="汉仪跳跳体简" panose="00020600040101010101" pitchFamily="18" charset="-122"/>
                <a:cs typeface="Tahoma" panose="020B0604030504040204" pitchFamily="34" charset="0"/>
              </a:rPr>
              <a:t>Sau khi kể, trao đổi với bạn về ý nghĩa câu chuyện</a:t>
            </a:r>
          </a:p>
        </p:txBody>
      </p:sp>
      <p:pic>
        <p:nvPicPr>
          <p:cNvPr id="26" name="图片 12">
            <a:extLst>
              <a:ext uri="{FF2B5EF4-FFF2-40B4-BE49-F238E27FC236}">
                <a16:creationId xmlns:a16="http://schemas.microsoft.com/office/drawing/2014/main" id="{4237A8FF-4948-4058-B81F-DEA2B238927E}"/>
              </a:ext>
            </a:extLst>
          </p:cNvPr>
          <p:cNvPicPr>
            <a:picLocks noChangeAspect="1"/>
          </p:cNvPicPr>
          <p:nvPr/>
        </p:nvPicPr>
        <p:blipFill>
          <a:blip r:embed="rId7"/>
          <a:stretch>
            <a:fillRect/>
          </a:stretch>
        </p:blipFill>
        <p:spPr>
          <a:xfrm>
            <a:off x="10387815" y="0"/>
            <a:ext cx="1777199" cy="2077246"/>
          </a:xfrm>
          <a:prstGeom prst="rect">
            <a:avLst/>
          </a:prstGeom>
        </p:spPr>
      </p:pic>
      <p:sp>
        <p:nvSpPr>
          <p:cNvPr id="27" name="Rectangle 26"/>
          <p:cNvSpPr/>
          <p:nvPr/>
        </p:nvSpPr>
        <p:spPr>
          <a:xfrm>
            <a:off x="3602178" y="620705"/>
            <a:ext cx="6700873" cy="769441"/>
          </a:xfrm>
          <a:prstGeom prst="rect">
            <a:avLst/>
          </a:prstGeom>
        </p:spPr>
        <p:txBody>
          <a:bodyPr wrap="none">
            <a:spAutoFit/>
          </a:bodyPr>
          <a:lstStyle/>
          <a:p>
            <a:pPr algn="ctr"/>
            <a:r>
              <a:rPr lang="en-US" sz="4400" b="1">
                <a:ln w="0"/>
                <a:solidFill>
                  <a:schemeClr val="bg1"/>
                </a:solidFill>
                <a:effectLst>
                  <a:outerShdw blurRad="38100" dist="19050" dir="2700000" algn="tl" rotWithShape="0">
                    <a:schemeClr val="dk1">
                      <a:alpha val="40000"/>
                    </a:schemeClr>
                  </a:outerShdw>
                </a:effectLst>
                <a:latin typeface="Times New Roman" panose="02020603050405020304" pitchFamily="18" charset="0"/>
                <a:cs typeface="Times New Roman" panose="02020603050405020304" pitchFamily="18" charset="0"/>
              </a:rPr>
              <a:t>Một số lưu ý khi kể chuyện</a:t>
            </a:r>
          </a:p>
        </p:txBody>
      </p:sp>
      <p:cxnSp>
        <p:nvCxnSpPr>
          <p:cNvPr id="3" name="Straight Connector 2"/>
          <p:cNvCxnSpPr/>
          <p:nvPr/>
        </p:nvCxnSpPr>
        <p:spPr>
          <a:xfrm flipV="1">
            <a:off x="6464460" y="1952240"/>
            <a:ext cx="0" cy="4320000"/>
          </a:xfrm>
          <a:prstGeom prst="line">
            <a:avLst/>
          </a:prstGeom>
          <a:ln>
            <a:prstDash val="lgDash"/>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216768231"/>
      </p:ext>
    </p:extLst>
  </p:cSld>
  <p:clrMapOvr>
    <a:masterClrMapping/>
  </p:clrMapOvr>
  <mc:AlternateContent xmlns:mc="http://schemas.openxmlformats.org/markup-compatibility/2006" xmlns:p14="http://schemas.microsoft.com/office/powerpoint/2010/main">
    <mc:Choice Requires="p14">
      <p:transition spd="med" p14:dur="600">
        <p14:gallery dir="l"/>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withEffect">
                                  <p:stCondLst>
                                    <p:cond delay="0"/>
                                  </p:stCondLst>
                                  <p:iterate type="wd">
                                    <p:tmPct val="10000"/>
                                  </p:iterate>
                                  <p:childTnLst>
                                    <p:set>
                                      <p:cBhvr>
                                        <p:cTn id="6" dur="1" fill="hold">
                                          <p:stCondLst>
                                            <p:cond delay="0"/>
                                          </p:stCondLst>
                                        </p:cTn>
                                        <p:tgtEl>
                                          <p:spTgt spid="9"/>
                                        </p:tgtEl>
                                        <p:attrNameLst>
                                          <p:attrName>style.visibility</p:attrName>
                                        </p:attrNameLst>
                                      </p:cBhvr>
                                      <p:to>
                                        <p:strVal val="visible"/>
                                      </p:to>
                                    </p:set>
                                    <p:animEffect transition="in" filter="fade">
                                      <p:cBhvr>
                                        <p:cTn id="7" dur="500"/>
                                        <p:tgtEl>
                                          <p:spTgt spid="9"/>
                                        </p:tgtEl>
                                      </p:cBhvr>
                                    </p:animEffect>
                                    <p:anim calcmode="lin" valueType="num">
                                      <p:cBhvr>
                                        <p:cTn id="8" dur="500" fill="hold"/>
                                        <p:tgtEl>
                                          <p:spTgt spid="9"/>
                                        </p:tgtEl>
                                        <p:attrNameLst>
                                          <p:attrName>ppt_x</p:attrName>
                                        </p:attrNameLst>
                                      </p:cBhvr>
                                      <p:tavLst>
                                        <p:tav tm="0">
                                          <p:val>
                                            <p:strVal val="#ppt_x"/>
                                          </p:val>
                                        </p:tav>
                                        <p:tav tm="100000">
                                          <p:val>
                                            <p:strVal val="#ppt_x"/>
                                          </p:val>
                                        </p:tav>
                                      </p:tavLst>
                                    </p:anim>
                                    <p:anim calcmode="lin" valueType="num">
                                      <p:cBhvr>
                                        <p:cTn id="9" dur="500" fill="hold"/>
                                        <p:tgtEl>
                                          <p:spTgt spid="9"/>
                                        </p:tgtEl>
                                        <p:attrNameLst>
                                          <p:attrName>ppt_y</p:attrName>
                                        </p:attrNameLst>
                                      </p:cBhvr>
                                      <p:tavLst>
                                        <p:tav tm="0">
                                          <p:val>
                                            <p:strVal val="#ppt_y+.1"/>
                                          </p:val>
                                        </p:tav>
                                        <p:tav tm="100000">
                                          <p:val>
                                            <p:strVal val="#ppt_y"/>
                                          </p:val>
                                        </p:tav>
                                      </p:tavLst>
                                    </p:anim>
                                  </p:childTnLst>
                                </p:cTn>
                              </p:par>
                            </p:childTnLst>
                          </p:cTn>
                        </p:par>
                        <p:par>
                          <p:cTn id="10" fill="hold">
                            <p:stCondLst>
                              <p:cond delay="500"/>
                            </p:stCondLst>
                            <p:childTnLst>
                              <p:par>
                                <p:cTn id="11" presetID="10" presetClass="entr" presetSubtype="0" fill="hold" nodeType="afterEffect">
                                  <p:stCondLst>
                                    <p:cond delay="0"/>
                                  </p:stCondLst>
                                  <p:iterate type="wd">
                                    <p:tmPct val="10000"/>
                                  </p:iterate>
                                  <p:childTnLst>
                                    <p:set>
                                      <p:cBhvr>
                                        <p:cTn id="12" dur="1" fill="hold">
                                          <p:stCondLst>
                                            <p:cond delay="0"/>
                                          </p:stCondLst>
                                        </p:cTn>
                                        <p:tgtEl>
                                          <p:spTgt spid="1032"/>
                                        </p:tgtEl>
                                        <p:attrNameLst>
                                          <p:attrName>style.visibility</p:attrName>
                                        </p:attrNameLst>
                                      </p:cBhvr>
                                      <p:to>
                                        <p:strVal val="visible"/>
                                      </p:to>
                                    </p:set>
                                    <p:animEffect transition="in" filter="fade">
                                      <p:cBhvr>
                                        <p:cTn id="13" dur="500"/>
                                        <p:tgtEl>
                                          <p:spTgt spid="1032"/>
                                        </p:tgtEl>
                                      </p:cBhvr>
                                    </p:animEffect>
                                  </p:childTnLst>
                                </p:cTn>
                              </p:par>
                              <p:par>
                                <p:cTn id="14" presetID="21" presetClass="entr" presetSubtype="1" fill="hold" nodeType="withEffect">
                                  <p:stCondLst>
                                    <p:cond delay="0"/>
                                  </p:stCondLst>
                                  <p:iterate type="wd">
                                    <p:tmPct val="10000"/>
                                  </p:iterate>
                                  <p:childTnLst>
                                    <p:set>
                                      <p:cBhvr>
                                        <p:cTn id="15" dur="1" fill="hold">
                                          <p:stCondLst>
                                            <p:cond delay="0"/>
                                          </p:stCondLst>
                                        </p:cTn>
                                        <p:tgtEl>
                                          <p:spTgt spid="26"/>
                                        </p:tgtEl>
                                        <p:attrNameLst>
                                          <p:attrName>style.visibility</p:attrName>
                                        </p:attrNameLst>
                                      </p:cBhvr>
                                      <p:to>
                                        <p:strVal val="visible"/>
                                      </p:to>
                                    </p:set>
                                    <p:animEffect transition="in" filter="wheel(1)">
                                      <p:cBhvr>
                                        <p:cTn id="16" dur="500"/>
                                        <p:tgtEl>
                                          <p:spTgt spid="26"/>
                                        </p:tgtEl>
                                      </p:cBhvr>
                                    </p:animEffect>
                                  </p:childTnLst>
                                </p:cTn>
                              </p:par>
                            </p:childTnLst>
                          </p:cTn>
                        </p:par>
                        <p:par>
                          <p:cTn id="17" fill="hold">
                            <p:stCondLst>
                              <p:cond delay="1000"/>
                            </p:stCondLst>
                            <p:childTnLst>
                              <p:par>
                                <p:cTn id="18" presetID="42" presetClass="entr" presetSubtype="0" fill="hold" nodeType="afterEffect">
                                  <p:stCondLst>
                                    <p:cond delay="0"/>
                                  </p:stCondLst>
                                  <p:iterate type="wd">
                                    <p:tmPct val="10000"/>
                                  </p:iterate>
                                  <p:childTnLst>
                                    <p:set>
                                      <p:cBhvr>
                                        <p:cTn id="19" dur="1" fill="hold">
                                          <p:stCondLst>
                                            <p:cond delay="0"/>
                                          </p:stCondLst>
                                        </p:cTn>
                                        <p:tgtEl>
                                          <p:spTgt spid="20"/>
                                        </p:tgtEl>
                                        <p:attrNameLst>
                                          <p:attrName>style.visibility</p:attrName>
                                        </p:attrNameLst>
                                      </p:cBhvr>
                                      <p:to>
                                        <p:strVal val="visible"/>
                                      </p:to>
                                    </p:set>
                                    <p:animEffect transition="in" filter="fade">
                                      <p:cBhvr>
                                        <p:cTn id="20" dur="500"/>
                                        <p:tgtEl>
                                          <p:spTgt spid="20"/>
                                        </p:tgtEl>
                                      </p:cBhvr>
                                    </p:animEffect>
                                    <p:anim calcmode="lin" valueType="num">
                                      <p:cBhvr>
                                        <p:cTn id="21" dur="500" fill="hold"/>
                                        <p:tgtEl>
                                          <p:spTgt spid="20"/>
                                        </p:tgtEl>
                                        <p:attrNameLst>
                                          <p:attrName>ppt_x</p:attrName>
                                        </p:attrNameLst>
                                      </p:cBhvr>
                                      <p:tavLst>
                                        <p:tav tm="0">
                                          <p:val>
                                            <p:strVal val="#ppt_x"/>
                                          </p:val>
                                        </p:tav>
                                        <p:tav tm="100000">
                                          <p:val>
                                            <p:strVal val="#ppt_x"/>
                                          </p:val>
                                        </p:tav>
                                      </p:tavLst>
                                    </p:anim>
                                    <p:anim calcmode="lin" valueType="num">
                                      <p:cBhvr>
                                        <p:cTn id="22" dur="500" fill="hold"/>
                                        <p:tgtEl>
                                          <p:spTgt spid="20"/>
                                        </p:tgtEl>
                                        <p:attrNameLst>
                                          <p:attrName>ppt_y</p:attrName>
                                        </p:attrNameLst>
                                      </p:cBhvr>
                                      <p:tavLst>
                                        <p:tav tm="0">
                                          <p:val>
                                            <p:strVal val="#ppt_y+.1"/>
                                          </p:val>
                                        </p:tav>
                                        <p:tav tm="100000">
                                          <p:val>
                                            <p:strVal val="#ppt_y"/>
                                          </p:val>
                                        </p:tav>
                                      </p:tavLst>
                                    </p:anim>
                                  </p:childTnLst>
                                </p:cTn>
                              </p:par>
                            </p:childTnLst>
                          </p:cTn>
                        </p:par>
                        <p:par>
                          <p:cTn id="23" fill="hold">
                            <p:stCondLst>
                              <p:cond delay="1500"/>
                            </p:stCondLst>
                            <p:childTnLst>
                              <p:par>
                                <p:cTn id="24" presetID="42" presetClass="entr" presetSubtype="0" fill="hold" grpId="0" nodeType="afterEffect">
                                  <p:stCondLst>
                                    <p:cond delay="0"/>
                                  </p:stCondLst>
                                  <p:iterate type="wd">
                                    <p:tmPct val="10000"/>
                                  </p:iterate>
                                  <p:childTnLst>
                                    <p:set>
                                      <p:cBhvr>
                                        <p:cTn id="25" dur="1" fill="hold">
                                          <p:stCondLst>
                                            <p:cond delay="0"/>
                                          </p:stCondLst>
                                        </p:cTn>
                                        <p:tgtEl>
                                          <p:spTgt spid="27"/>
                                        </p:tgtEl>
                                        <p:attrNameLst>
                                          <p:attrName>style.visibility</p:attrName>
                                        </p:attrNameLst>
                                      </p:cBhvr>
                                      <p:to>
                                        <p:strVal val="visible"/>
                                      </p:to>
                                    </p:set>
                                    <p:animEffect transition="in" filter="fade">
                                      <p:cBhvr>
                                        <p:cTn id="26" dur="500"/>
                                        <p:tgtEl>
                                          <p:spTgt spid="27"/>
                                        </p:tgtEl>
                                      </p:cBhvr>
                                    </p:animEffect>
                                    <p:anim calcmode="lin" valueType="num">
                                      <p:cBhvr>
                                        <p:cTn id="27" dur="500" fill="hold"/>
                                        <p:tgtEl>
                                          <p:spTgt spid="27"/>
                                        </p:tgtEl>
                                        <p:attrNameLst>
                                          <p:attrName>ppt_x</p:attrName>
                                        </p:attrNameLst>
                                      </p:cBhvr>
                                      <p:tavLst>
                                        <p:tav tm="0">
                                          <p:val>
                                            <p:strVal val="#ppt_x"/>
                                          </p:val>
                                        </p:tav>
                                        <p:tav tm="100000">
                                          <p:val>
                                            <p:strVal val="#ppt_x"/>
                                          </p:val>
                                        </p:tav>
                                      </p:tavLst>
                                    </p:anim>
                                    <p:anim calcmode="lin" valueType="num">
                                      <p:cBhvr>
                                        <p:cTn id="28" dur="500" fill="hold"/>
                                        <p:tgtEl>
                                          <p:spTgt spid="27"/>
                                        </p:tgtEl>
                                        <p:attrNameLst>
                                          <p:attrName>ppt_y</p:attrName>
                                        </p:attrNameLst>
                                      </p:cBhvr>
                                      <p:tavLst>
                                        <p:tav tm="0">
                                          <p:val>
                                            <p:strVal val="#ppt_y+.1"/>
                                          </p:val>
                                        </p:tav>
                                        <p:tav tm="100000">
                                          <p:val>
                                            <p:strVal val="#ppt_y"/>
                                          </p:val>
                                        </p:tav>
                                      </p:tavLst>
                                    </p:anim>
                                  </p:childTnLst>
                                </p:cTn>
                              </p:par>
                            </p:childTnLst>
                          </p:cTn>
                        </p:par>
                        <p:par>
                          <p:cTn id="29" fill="hold">
                            <p:stCondLst>
                              <p:cond delay="2300"/>
                            </p:stCondLst>
                            <p:childTnLst>
                              <p:par>
                                <p:cTn id="30" presetID="26" presetClass="emph" presetSubtype="0" fill="hold" grpId="1" nodeType="afterEffect">
                                  <p:stCondLst>
                                    <p:cond delay="0"/>
                                  </p:stCondLst>
                                  <p:iterate type="wd">
                                    <p:tmPct val="10000"/>
                                  </p:iterate>
                                  <p:childTnLst>
                                    <p:animEffect transition="out" filter="fade">
                                      <p:cBhvr>
                                        <p:cTn id="31" dur="1000" tmFilter="0, 0; .2, .5; .8, .5; 1, 0"/>
                                        <p:tgtEl>
                                          <p:spTgt spid="27"/>
                                        </p:tgtEl>
                                      </p:cBhvr>
                                    </p:animEffect>
                                    <p:animScale>
                                      <p:cBhvr>
                                        <p:cTn id="32" dur="500" autoRev="1" fill="hold"/>
                                        <p:tgtEl>
                                          <p:spTgt spid="27"/>
                                        </p:tgtEl>
                                      </p:cBhvr>
                                      <p:by x="105000" y="105000"/>
                                    </p:animScale>
                                  </p:childTnLst>
                                </p:cTn>
                              </p:par>
                            </p:childTnLst>
                          </p:cTn>
                        </p:par>
                      </p:childTnLst>
                    </p:cTn>
                  </p:par>
                  <p:par>
                    <p:cTn id="33" fill="hold">
                      <p:stCondLst>
                        <p:cond delay="indefinite"/>
                      </p:stCondLst>
                      <p:childTnLst>
                        <p:par>
                          <p:cTn id="34" fill="hold">
                            <p:stCondLst>
                              <p:cond delay="0"/>
                            </p:stCondLst>
                            <p:childTnLst>
                              <p:par>
                                <p:cTn id="35" presetID="22" presetClass="entr" presetSubtype="1" fill="hold" nodeType="clickEffect">
                                  <p:stCondLst>
                                    <p:cond delay="0"/>
                                  </p:stCondLst>
                                  <p:iterate type="wd">
                                    <p:tmPct val="10000"/>
                                  </p:iterate>
                                  <p:childTnLst>
                                    <p:set>
                                      <p:cBhvr>
                                        <p:cTn id="36" dur="1" fill="hold">
                                          <p:stCondLst>
                                            <p:cond delay="0"/>
                                          </p:stCondLst>
                                        </p:cTn>
                                        <p:tgtEl>
                                          <p:spTgt spid="21">
                                            <p:txEl>
                                              <p:pRg st="0" end="0"/>
                                            </p:txEl>
                                          </p:spTgt>
                                        </p:tgtEl>
                                        <p:attrNameLst>
                                          <p:attrName>style.visibility</p:attrName>
                                        </p:attrNameLst>
                                      </p:cBhvr>
                                      <p:to>
                                        <p:strVal val="visible"/>
                                      </p:to>
                                    </p:set>
                                    <p:animEffect transition="in" filter="wipe(up)">
                                      <p:cBhvr>
                                        <p:cTn id="37" dur="1000"/>
                                        <p:tgtEl>
                                          <p:spTgt spid="21">
                                            <p:txEl>
                                              <p:pRg st="0" end="0"/>
                                            </p:txEl>
                                          </p:spTgt>
                                        </p:tgtEl>
                                      </p:cBhvr>
                                    </p:animEffect>
                                  </p:childTnLst>
                                </p:cTn>
                              </p:par>
                            </p:childTnLst>
                          </p:cTn>
                        </p:par>
                      </p:childTnLst>
                    </p:cTn>
                  </p:par>
                  <p:par>
                    <p:cTn id="38" fill="hold">
                      <p:stCondLst>
                        <p:cond delay="indefinite"/>
                      </p:stCondLst>
                      <p:childTnLst>
                        <p:par>
                          <p:cTn id="39" fill="hold">
                            <p:stCondLst>
                              <p:cond delay="0"/>
                            </p:stCondLst>
                            <p:childTnLst>
                              <p:par>
                                <p:cTn id="40" presetID="22" presetClass="entr" presetSubtype="1" fill="hold" nodeType="clickEffect">
                                  <p:stCondLst>
                                    <p:cond delay="0"/>
                                  </p:stCondLst>
                                  <p:iterate type="wd">
                                    <p:tmPct val="10000"/>
                                  </p:iterate>
                                  <p:childTnLst>
                                    <p:set>
                                      <p:cBhvr>
                                        <p:cTn id="41" dur="1" fill="hold">
                                          <p:stCondLst>
                                            <p:cond delay="0"/>
                                          </p:stCondLst>
                                        </p:cTn>
                                        <p:tgtEl>
                                          <p:spTgt spid="22">
                                            <p:txEl>
                                              <p:pRg st="0" end="0"/>
                                            </p:txEl>
                                          </p:spTgt>
                                        </p:tgtEl>
                                        <p:attrNameLst>
                                          <p:attrName>style.visibility</p:attrName>
                                        </p:attrNameLst>
                                      </p:cBhvr>
                                      <p:to>
                                        <p:strVal val="visible"/>
                                      </p:to>
                                    </p:set>
                                    <p:animEffect transition="in" filter="wipe(up)">
                                      <p:cBhvr>
                                        <p:cTn id="42" dur="1000"/>
                                        <p:tgtEl>
                                          <p:spTgt spid="22">
                                            <p:txEl>
                                              <p:pRg st="0" end="0"/>
                                            </p:txEl>
                                          </p:spTgt>
                                        </p:tgtEl>
                                      </p:cBhvr>
                                    </p:animEffect>
                                  </p:childTnLst>
                                </p:cTn>
                              </p:par>
                            </p:childTnLst>
                          </p:cTn>
                        </p:par>
                      </p:childTnLst>
                    </p:cTn>
                  </p:par>
                  <p:par>
                    <p:cTn id="43" fill="hold">
                      <p:stCondLst>
                        <p:cond delay="indefinite"/>
                      </p:stCondLst>
                      <p:childTnLst>
                        <p:par>
                          <p:cTn id="44" fill="hold">
                            <p:stCondLst>
                              <p:cond delay="0"/>
                            </p:stCondLst>
                            <p:childTnLst>
                              <p:par>
                                <p:cTn id="45" presetID="22" presetClass="entr" presetSubtype="1" fill="hold" nodeType="clickEffect">
                                  <p:stCondLst>
                                    <p:cond delay="0"/>
                                  </p:stCondLst>
                                  <p:iterate type="wd">
                                    <p:tmPct val="10000"/>
                                  </p:iterate>
                                  <p:childTnLst>
                                    <p:set>
                                      <p:cBhvr>
                                        <p:cTn id="46" dur="1" fill="hold">
                                          <p:stCondLst>
                                            <p:cond delay="0"/>
                                          </p:stCondLst>
                                        </p:cTn>
                                        <p:tgtEl>
                                          <p:spTgt spid="23">
                                            <p:txEl>
                                              <p:pRg st="0" end="0"/>
                                            </p:txEl>
                                          </p:spTgt>
                                        </p:tgtEl>
                                        <p:attrNameLst>
                                          <p:attrName>style.visibility</p:attrName>
                                        </p:attrNameLst>
                                      </p:cBhvr>
                                      <p:to>
                                        <p:strVal val="visible"/>
                                      </p:to>
                                    </p:set>
                                    <p:animEffect transition="in" filter="wipe(up)">
                                      <p:cBhvr>
                                        <p:cTn id="47" dur="1000"/>
                                        <p:tgtEl>
                                          <p:spTgt spid="23">
                                            <p:txEl>
                                              <p:pRg st="0" end="0"/>
                                            </p:txEl>
                                          </p:spTgt>
                                        </p:tgtEl>
                                      </p:cBhvr>
                                    </p:animEffect>
                                  </p:childTnLst>
                                </p:cTn>
                              </p:par>
                            </p:childTnLst>
                          </p:cTn>
                        </p:par>
                      </p:childTnLst>
                    </p:cTn>
                  </p:par>
                  <p:par>
                    <p:cTn id="48" fill="hold">
                      <p:stCondLst>
                        <p:cond delay="indefinite"/>
                      </p:stCondLst>
                      <p:childTnLst>
                        <p:par>
                          <p:cTn id="49" fill="hold">
                            <p:stCondLst>
                              <p:cond delay="0"/>
                            </p:stCondLst>
                            <p:childTnLst>
                              <p:par>
                                <p:cTn id="50" presetID="22" presetClass="entr" presetSubtype="1" fill="hold" nodeType="clickEffect">
                                  <p:stCondLst>
                                    <p:cond delay="0"/>
                                  </p:stCondLst>
                                  <p:iterate type="wd">
                                    <p:tmPct val="10000"/>
                                  </p:iterate>
                                  <p:childTnLst>
                                    <p:set>
                                      <p:cBhvr>
                                        <p:cTn id="51" dur="1" fill="hold">
                                          <p:stCondLst>
                                            <p:cond delay="0"/>
                                          </p:stCondLst>
                                        </p:cTn>
                                        <p:tgtEl>
                                          <p:spTgt spid="24">
                                            <p:txEl>
                                              <p:pRg st="0" end="0"/>
                                            </p:txEl>
                                          </p:spTgt>
                                        </p:tgtEl>
                                        <p:attrNameLst>
                                          <p:attrName>style.visibility</p:attrName>
                                        </p:attrNameLst>
                                      </p:cBhvr>
                                      <p:to>
                                        <p:strVal val="visible"/>
                                      </p:to>
                                    </p:set>
                                    <p:animEffect transition="in" filter="wipe(up)">
                                      <p:cBhvr>
                                        <p:cTn id="52" dur="1000"/>
                                        <p:tgtEl>
                                          <p:spTgt spid="24">
                                            <p:txEl>
                                              <p:pRg st="0" end="0"/>
                                            </p:txEl>
                                          </p:spTgt>
                                        </p:tgtEl>
                                      </p:cBhvr>
                                    </p:animEffect>
                                  </p:childTnLst>
                                </p:cTn>
                              </p:par>
                            </p:childTnLst>
                          </p:cTn>
                        </p:par>
                      </p:childTnLst>
                    </p:cTn>
                  </p:par>
                  <p:par>
                    <p:cTn id="53" fill="hold">
                      <p:stCondLst>
                        <p:cond delay="indefinite"/>
                      </p:stCondLst>
                      <p:childTnLst>
                        <p:par>
                          <p:cTn id="54" fill="hold">
                            <p:stCondLst>
                              <p:cond delay="0"/>
                            </p:stCondLst>
                            <p:childTnLst>
                              <p:par>
                                <p:cTn id="55" presetID="22" presetClass="entr" presetSubtype="1" fill="hold" nodeType="clickEffect">
                                  <p:stCondLst>
                                    <p:cond delay="0"/>
                                  </p:stCondLst>
                                  <p:iterate type="wd">
                                    <p:tmPct val="10000"/>
                                  </p:iterate>
                                  <p:childTnLst>
                                    <p:set>
                                      <p:cBhvr>
                                        <p:cTn id="56" dur="1" fill="hold">
                                          <p:stCondLst>
                                            <p:cond delay="0"/>
                                          </p:stCondLst>
                                        </p:cTn>
                                        <p:tgtEl>
                                          <p:spTgt spid="25">
                                            <p:txEl>
                                              <p:pRg st="0" end="0"/>
                                            </p:txEl>
                                          </p:spTgt>
                                        </p:tgtEl>
                                        <p:attrNameLst>
                                          <p:attrName>style.visibility</p:attrName>
                                        </p:attrNameLst>
                                      </p:cBhvr>
                                      <p:to>
                                        <p:strVal val="visible"/>
                                      </p:to>
                                    </p:set>
                                    <p:animEffect transition="in" filter="wipe(up)">
                                      <p:cBhvr>
                                        <p:cTn id="57" dur="1000"/>
                                        <p:tgtEl>
                                          <p:spTgt spid="25">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 grpId="0"/>
      <p:bldP spid="27" grpId="1"/>
    </p:bldLst>
  </p:timing>
</p:sld>
</file>

<file path=ppt/slides/slide18.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l="-1000" r="-1000"/>
          </a:stretch>
        </a:blipFill>
        <a:effectLst/>
      </p:bgPr>
    </p:bg>
    <p:spTree>
      <p:nvGrpSpPr>
        <p:cNvPr id="1" name=""/>
        <p:cNvGrpSpPr/>
        <p:nvPr/>
      </p:nvGrpSpPr>
      <p:grpSpPr>
        <a:xfrm>
          <a:off x="0" y="0"/>
          <a:ext cx="0" cy="0"/>
          <a:chOff x="0" y="0"/>
          <a:chExt cx="0" cy="0"/>
        </a:xfrm>
      </p:grpSpPr>
      <p:pic>
        <p:nvPicPr>
          <p:cNvPr id="2" name="图片 1"/>
          <p:cNvPicPr>
            <a:picLocks noChangeAspect="1"/>
          </p:cNvPicPr>
          <p:nvPr/>
        </p:nvPicPr>
        <p:blipFill>
          <a:blip r:embed="rId4"/>
          <a:stretch>
            <a:fillRect/>
          </a:stretch>
        </p:blipFill>
        <p:spPr>
          <a:xfrm>
            <a:off x="1" y="1"/>
            <a:ext cx="12192000" cy="500912"/>
          </a:xfrm>
          <a:prstGeom prst="rect">
            <a:avLst/>
          </a:prstGeom>
        </p:spPr>
      </p:pic>
      <p:pic>
        <p:nvPicPr>
          <p:cNvPr id="3" name="图片 2" descr="127e29b28b6108d66ab4d34f9ea18ce5"/>
          <p:cNvPicPr>
            <a:picLocks noChangeAspect="1"/>
          </p:cNvPicPr>
          <p:nvPr/>
        </p:nvPicPr>
        <p:blipFill>
          <a:blip r:embed="rId5"/>
          <a:stretch>
            <a:fillRect/>
          </a:stretch>
        </p:blipFill>
        <p:spPr>
          <a:xfrm>
            <a:off x="4506595" y="2503805"/>
            <a:ext cx="3089910" cy="3744595"/>
          </a:xfrm>
          <a:prstGeom prst="rect">
            <a:avLst/>
          </a:prstGeom>
        </p:spPr>
      </p:pic>
      <p:pic>
        <p:nvPicPr>
          <p:cNvPr id="4" name="图片 3" descr="248288a694d7a183367fb0367a596b10"/>
          <p:cNvPicPr>
            <a:picLocks noChangeAspect="1"/>
          </p:cNvPicPr>
          <p:nvPr/>
        </p:nvPicPr>
        <p:blipFill rotWithShape="1">
          <a:blip r:embed="rId6"/>
          <a:srcRect t="2930" r="47641"/>
          <a:stretch/>
        </p:blipFill>
        <p:spPr>
          <a:xfrm>
            <a:off x="-27940" y="5297213"/>
            <a:ext cx="12219941" cy="1579201"/>
          </a:xfrm>
          <a:prstGeom prst="rect">
            <a:avLst/>
          </a:prstGeom>
        </p:spPr>
      </p:pic>
      <p:pic>
        <p:nvPicPr>
          <p:cNvPr id="5" name="图片 4" descr="1a960b73464c3b6a9b2d71b3a40e4850"/>
          <p:cNvPicPr>
            <a:picLocks noChangeAspect="1"/>
          </p:cNvPicPr>
          <p:nvPr/>
        </p:nvPicPr>
        <p:blipFill>
          <a:blip r:embed="rId7"/>
          <a:stretch>
            <a:fillRect/>
          </a:stretch>
        </p:blipFill>
        <p:spPr>
          <a:xfrm flipH="1">
            <a:off x="182880" y="2859405"/>
            <a:ext cx="2632075" cy="3941445"/>
          </a:xfrm>
          <a:prstGeom prst="rect">
            <a:avLst/>
          </a:prstGeom>
        </p:spPr>
      </p:pic>
      <p:pic>
        <p:nvPicPr>
          <p:cNvPr id="6" name="图片 5" descr="1a960b73464c3b6a9b2d71b3a40e4850"/>
          <p:cNvPicPr>
            <a:picLocks noChangeAspect="1"/>
          </p:cNvPicPr>
          <p:nvPr/>
        </p:nvPicPr>
        <p:blipFill>
          <a:blip r:embed="rId7"/>
          <a:stretch>
            <a:fillRect/>
          </a:stretch>
        </p:blipFill>
        <p:spPr>
          <a:xfrm>
            <a:off x="7737475" y="628015"/>
            <a:ext cx="4342765" cy="6501765"/>
          </a:xfrm>
          <a:prstGeom prst="rect">
            <a:avLst/>
          </a:prstGeom>
        </p:spPr>
      </p:pic>
      <p:pic>
        <p:nvPicPr>
          <p:cNvPr id="7" name="图片 6" descr="6f86b8e1ad79e21eb6177f02b8627981"/>
          <p:cNvPicPr>
            <a:picLocks noChangeAspect="1"/>
          </p:cNvPicPr>
          <p:nvPr/>
        </p:nvPicPr>
        <p:blipFill>
          <a:blip r:embed="rId8"/>
          <a:stretch>
            <a:fillRect/>
          </a:stretch>
        </p:blipFill>
        <p:spPr>
          <a:xfrm rot="720000" flipH="1">
            <a:off x="1850288" y="1256610"/>
            <a:ext cx="704850" cy="704850"/>
          </a:xfrm>
          <a:prstGeom prst="rect">
            <a:avLst/>
          </a:prstGeom>
        </p:spPr>
      </p:pic>
      <p:sp>
        <p:nvSpPr>
          <p:cNvPr id="8" name="品 10"/>
          <p:cNvSpPr txBox="1"/>
          <p:nvPr/>
        </p:nvSpPr>
        <p:spPr>
          <a:xfrm>
            <a:off x="2449260" y="1191038"/>
            <a:ext cx="4633000" cy="1200329"/>
          </a:xfrm>
          <a:prstGeom prst="rect">
            <a:avLst/>
          </a:prstGeom>
          <a:noFill/>
        </p:spPr>
        <p:txBody>
          <a:bodyPr wrap="none" rtlCol="0">
            <a:spAutoFit/>
          </a:bodyPr>
          <a:lstStyle/>
          <a:p>
            <a:r>
              <a:rPr lang="en-US" altLang="zh-CN" sz="7200" b="1">
                <a:solidFill>
                  <a:schemeClr val="bg1"/>
                </a:solidFill>
                <a:latin typeface="UTM Azuki" panose="02040603050506020204" pitchFamily="18" charset="0"/>
                <a:ea typeface="851tegakizatsu" panose="02000600000000000000" pitchFamily="2" charset="-122"/>
                <a:cs typeface="Times New Roman" panose="02020603050405020304" pitchFamily="18" charset="0"/>
              </a:rPr>
              <a:t>KỂ CHUYỆN</a:t>
            </a:r>
            <a:endParaRPr lang="en-US" altLang="zh-CN" sz="7200" b="1" dirty="0">
              <a:solidFill>
                <a:schemeClr val="bg1"/>
              </a:solidFill>
              <a:latin typeface="UTM Azuki" panose="02040603050506020204" pitchFamily="18" charset="0"/>
              <a:ea typeface="851tegakizatsu" panose="02000600000000000000" pitchFamily="2" charset="-122"/>
              <a:cs typeface="Times New Roman" panose="02020603050405020304" pitchFamily="18" charset="0"/>
            </a:endParaRPr>
          </a:p>
        </p:txBody>
      </p:sp>
    </p:spTree>
    <p:extLst>
      <p:ext uri="{BB962C8B-B14F-4D97-AF65-F5344CB8AC3E}">
        <p14:creationId xmlns:p14="http://schemas.microsoft.com/office/powerpoint/2010/main" val="3910351819"/>
      </p:ext>
    </p:extLst>
  </p:cSld>
  <p:clrMapOvr>
    <a:masterClrMapping/>
  </p:clrMapOvr>
  <mc:AlternateContent xmlns:mc="http://schemas.openxmlformats.org/markup-compatibility/2006" xmlns:p14="http://schemas.microsoft.com/office/powerpoint/2010/main">
    <mc:Choice Requires="p14">
      <p:transition spd="med" p14:dur="600">
        <p14:conveyor dir="l"/>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1000"/>
                                        <p:tgtEl>
                                          <p:spTgt spid="7"/>
                                        </p:tgtEl>
                                      </p:cBhvr>
                                    </p:animEffect>
                                    <p:anim calcmode="lin" valueType="num">
                                      <p:cBhvr>
                                        <p:cTn id="8" dur="1000" fill="hold"/>
                                        <p:tgtEl>
                                          <p:spTgt spid="7"/>
                                        </p:tgtEl>
                                        <p:attrNameLst>
                                          <p:attrName>ppt_x</p:attrName>
                                        </p:attrNameLst>
                                      </p:cBhvr>
                                      <p:tavLst>
                                        <p:tav tm="0">
                                          <p:val>
                                            <p:strVal val="#ppt_x"/>
                                          </p:val>
                                        </p:tav>
                                        <p:tav tm="100000">
                                          <p:val>
                                            <p:strVal val="#ppt_x"/>
                                          </p:val>
                                        </p:tav>
                                      </p:tavLst>
                                    </p:anim>
                                    <p:anim calcmode="lin" valueType="num">
                                      <p:cBhvr>
                                        <p:cTn id="9" dur="1000" fill="hold"/>
                                        <p:tgtEl>
                                          <p:spTgt spid="7"/>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10" presetClass="path" presetSubtype="0" accel="50000" decel="50000" fill="hold" nodeType="afterEffect">
                                  <p:stCondLst>
                                    <p:cond delay="0"/>
                                  </p:stCondLst>
                                  <p:childTnLst>
                                    <p:animMotion origin="layout" path="M 8.33333E-7 -2.22222E-6 L 0.13255 -0.07291 L 0.32122 -0.07291 L 0.45391 -2.22222E-6 L 0.45391 0.10394 L 0.32122 0.17709 L 0.13255 0.17709 L 8.33333E-7 0.10394 L 8.33333E-7 -2.22222E-6 Z " pathEditMode="relative" rAng="0" ptsTypes="AAAAAAAAA">
                                      <p:cBhvr>
                                        <p:cTn id="12" dur="2000" fill="hold"/>
                                        <p:tgtEl>
                                          <p:spTgt spid="7"/>
                                        </p:tgtEl>
                                        <p:attrNameLst>
                                          <p:attrName>ppt_x</p:attrName>
                                          <p:attrName>ppt_y</p:attrName>
                                        </p:attrNameLst>
                                      </p:cBhvr>
                                      <p:rCtr x="22695" y="5208"/>
                                    </p:animMotion>
                                  </p:childTnLst>
                                </p:cTn>
                              </p:par>
                              <p:par>
                                <p:cTn id="13" presetID="25" presetClass="entr" presetSubtype="0" fill="hold" grpId="0" nodeType="withEffect">
                                  <p:stCondLst>
                                    <p:cond delay="0"/>
                                  </p:stCondLst>
                                  <p:iterate type="lt">
                                    <p:tmPct val="10000"/>
                                  </p:iterate>
                                  <p:childTnLst>
                                    <p:set>
                                      <p:cBhvr>
                                        <p:cTn id="14" dur="1" fill="hold">
                                          <p:stCondLst>
                                            <p:cond delay="0"/>
                                          </p:stCondLst>
                                        </p:cTn>
                                        <p:tgtEl>
                                          <p:spTgt spid="8"/>
                                        </p:tgtEl>
                                        <p:attrNameLst>
                                          <p:attrName>style.visibility</p:attrName>
                                        </p:attrNameLst>
                                      </p:cBhvr>
                                      <p:to>
                                        <p:strVal val="visible"/>
                                      </p:to>
                                    </p:set>
                                    <p:anim calcmode="lin" valueType="num">
                                      <p:cBhvr>
                                        <p:cTn id="15" dur="500" decel="50000" fill="hold">
                                          <p:stCondLst>
                                            <p:cond delay="0"/>
                                          </p:stCondLst>
                                        </p:cTn>
                                        <p:tgtEl>
                                          <p:spTgt spid="8"/>
                                        </p:tgtEl>
                                        <p:attrNameLst>
                                          <p:attrName>style.rotation</p:attrName>
                                        </p:attrNameLst>
                                      </p:cBhvr>
                                      <p:tavLst>
                                        <p:tav tm="0">
                                          <p:val>
                                            <p:fltVal val="-90"/>
                                          </p:val>
                                        </p:tav>
                                        <p:tav tm="100000">
                                          <p:val>
                                            <p:fltVal val="0"/>
                                          </p:val>
                                        </p:tav>
                                      </p:tavLst>
                                    </p:anim>
                                    <p:anim calcmode="lin" valueType="num">
                                      <p:cBhvr>
                                        <p:cTn id="16" dur="500" decel="50000" fill="hold">
                                          <p:stCondLst>
                                            <p:cond delay="0"/>
                                          </p:stCondLst>
                                        </p:cTn>
                                        <p:tgtEl>
                                          <p:spTgt spid="8"/>
                                        </p:tgtEl>
                                        <p:attrNameLst>
                                          <p:attrName>ppt_w</p:attrName>
                                        </p:attrNameLst>
                                      </p:cBhvr>
                                      <p:tavLst>
                                        <p:tav tm="0">
                                          <p:val>
                                            <p:strVal val="#ppt_w"/>
                                          </p:val>
                                        </p:tav>
                                        <p:tav tm="100000">
                                          <p:val>
                                            <p:strVal val="#ppt_w*.05"/>
                                          </p:val>
                                        </p:tav>
                                      </p:tavLst>
                                    </p:anim>
                                    <p:anim calcmode="lin" valueType="num">
                                      <p:cBhvr>
                                        <p:cTn id="17" dur="500" accel="50000" fill="hold">
                                          <p:stCondLst>
                                            <p:cond delay="500"/>
                                          </p:stCondLst>
                                        </p:cTn>
                                        <p:tgtEl>
                                          <p:spTgt spid="8"/>
                                        </p:tgtEl>
                                        <p:attrNameLst>
                                          <p:attrName>ppt_w</p:attrName>
                                        </p:attrNameLst>
                                      </p:cBhvr>
                                      <p:tavLst>
                                        <p:tav tm="0">
                                          <p:val>
                                            <p:strVal val="#ppt_w*.05"/>
                                          </p:val>
                                        </p:tav>
                                        <p:tav tm="100000">
                                          <p:val>
                                            <p:strVal val="#ppt_w"/>
                                          </p:val>
                                        </p:tav>
                                      </p:tavLst>
                                    </p:anim>
                                    <p:anim calcmode="lin" valueType="num">
                                      <p:cBhvr>
                                        <p:cTn id="18" dur="1000" fill="hold"/>
                                        <p:tgtEl>
                                          <p:spTgt spid="8"/>
                                        </p:tgtEl>
                                        <p:attrNameLst>
                                          <p:attrName>ppt_h</p:attrName>
                                        </p:attrNameLst>
                                      </p:cBhvr>
                                      <p:tavLst>
                                        <p:tav tm="0">
                                          <p:val>
                                            <p:strVal val="#ppt_h"/>
                                          </p:val>
                                        </p:tav>
                                        <p:tav tm="100000">
                                          <p:val>
                                            <p:strVal val="#ppt_h"/>
                                          </p:val>
                                        </p:tav>
                                      </p:tavLst>
                                    </p:anim>
                                    <p:anim calcmode="lin" valueType="num">
                                      <p:cBhvr>
                                        <p:cTn id="19" dur="500" decel="50000" fill="hold">
                                          <p:stCondLst>
                                            <p:cond delay="0"/>
                                          </p:stCondLst>
                                        </p:cTn>
                                        <p:tgtEl>
                                          <p:spTgt spid="8"/>
                                        </p:tgtEl>
                                        <p:attrNameLst>
                                          <p:attrName>ppt_x</p:attrName>
                                        </p:attrNameLst>
                                      </p:cBhvr>
                                      <p:tavLst>
                                        <p:tav tm="0">
                                          <p:val>
                                            <p:strVal val="#ppt_x+.4"/>
                                          </p:val>
                                        </p:tav>
                                        <p:tav tm="100000">
                                          <p:val>
                                            <p:strVal val="#ppt_x"/>
                                          </p:val>
                                        </p:tav>
                                      </p:tavLst>
                                    </p:anim>
                                    <p:anim calcmode="lin" valueType="num">
                                      <p:cBhvr>
                                        <p:cTn id="20" dur="500" decel="50000" fill="hold">
                                          <p:stCondLst>
                                            <p:cond delay="0"/>
                                          </p:stCondLst>
                                        </p:cTn>
                                        <p:tgtEl>
                                          <p:spTgt spid="8"/>
                                        </p:tgtEl>
                                        <p:attrNameLst>
                                          <p:attrName>ppt_y</p:attrName>
                                        </p:attrNameLst>
                                      </p:cBhvr>
                                      <p:tavLst>
                                        <p:tav tm="0">
                                          <p:val>
                                            <p:strVal val="#ppt_y-.2"/>
                                          </p:val>
                                        </p:tav>
                                        <p:tav tm="100000">
                                          <p:val>
                                            <p:strVal val="#ppt_y+.1"/>
                                          </p:val>
                                        </p:tav>
                                      </p:tavLst>
                                    </p:anim>
                                    <p:anim calcmode="lin" valueType="num">
                                      <p:cBhvr>
                                        <p:cTn id="21" dur="500" accel="50000" fill="hold">
                                          <p:stCondLst>
                                            <p:cond delay="500"/>
                                          </p:stCondLst>
                                        </p:cTn>
                                        <p:tgtEl>
                                          <p:spTgt spid="8"/>
                                        </p:tgtEl>
                                        <p:attrNameLst>
                                          <p:attrName>ppt_y</p:attrName>
                                        </p:attrNameLst>
                                      </p:cBhvr>
                                      <p:tavLst>
                                        <p:tav tm="0">
                                          <p:val>
                                            <p:strVal val="#ppt_y+.1"/>
                                          </p:val>
                                        </p:tav>
                                        <p:tav tm="100000">
                                          <p:val>
                                            <p:strVal val="#ppt_y"/>
                                          </p:val>
                                        </p:tav>
                                      </p:tavLst>
                                    </p:anim>
                                    <p:animEffect transition="in" filter="fade">
                                      <p:cBhvr>
                                        <p:cTn id="22" dur="1000" decel="50000">
                                          <p:stCondLst>
                                            <p:cond delay="0"/>
                                          </p:stCondLst>
                                        </p:cTn>
                                        <p:tgtEl>
                                          <p:spTgt spid="8"/>
                                        </p:tgtEl>
                                      </p:cBhvr>
                                    </p:animEffect>
                                  </p:childTnLst>
                                </p:cTn>
                              </p:par>
                            </p:childTnLst>
                          </p:cTn>
                        </p:par>
                        <p:par>
                          <p:cTn id="23" fill="hold">
                            <p:stCondLst>
                              <p:cond delay="3000"/>
                            </p:stCondLst>
                            <p:childTnLst>
                              <p:par>
                                <p:cTn id="24" presetID="32" presetClass="emph" presetSubtype="0" fill="hold" nodeType="afterEffect">
                                  <p:stCondLst>
                                    <p:cond delay="0"/>
                                  </p:stCondLst>
                                  <p:childTnLst>
                                    <p:animRot by="120000">
                                      <p:cBhvr>
                                        <p:cTn id="25" dur="100" fill="hold">
                                          <p:stCondLst>
                                            <p:cond delay="0"/>
                                          </p:stCondLst>
                                        </p:cTn>
                                        <p:tgtEl>
                                          <p:spTgt spid="3"/>
                                        </p:tgtEl>
                                        <p:attrNameLst>
                                          <p:attrName>r</p:attrName>
                                        </p:attrNameLst>
                                      </p:cBhvr>
                                    </p:animRot>
                                    <p:animRot by="-240000">
                                      <p:cBhvr>
                                        <p:cTn id="26" dur="200" fill="hold">
                                          <p:stCondLst>
                                            <p:cond delay="200"/>
                                          </p:stCondLst>
                                        </p:cTn>
                                        <p:tgtEl>
                                          <p:spTgt spid="3"/>
                                        </p:tgtEl>
                                        <p:attrNameLst>
                                          <p:attrName>r</p:attrName>
                                        </p:attrNameLst>
                                      </p:cBhvr>
                                    </p:animRot>
                                    <p:animRot by="240000">
                                      <p:cBhvr>
                                        <p:cTn id="27" dur="200" fill="hold">
                                          <p:stCondLst>
                                            <p:cond delay="400"/>
                                          </p:stCondLst>
                                        </p:cTn>
                                        <p:tgtEl>
                                          <p:spTgt spid="3"/>
                                        </p:tgtEl>
                                        <p:attrNameLst>
                                          <p:attrName>r</p:attrName>
                                        </p:attrNameLst>
                                      </p:cBhvr>
                                    </p:animRot>
                                    <p:animRot by="-240000">
                                      <p:cBhvr>
                                        <p:cTn id="28" dur="200" fill="hold">
                                          <p:stCondLst>
                                            <p:cond delay="600"/>
                                          </p:stCondLst>
                                        </p:cTn>
                                        <p:tgtEl>
                                          <p:spTgt spid="3"/>
                                        </p:tgtEl>
                                        <p:attrNameLst>
                                          <p:attrName>r</p:attrName>
                                        </p:attrNameLst>
                                      </p:cBhvr>
                                    </p:animRot>
                                    <p:animRot by="120000">
                                      <p:cBhvr>
                                        <p:cTn id="29" dur="200" fill="hold">
                                          <p:stCondLst>
                                            <p:cond delay="800"/>
                                          </p:stCondLst>
                                        </p:cTn>
                                        <p:tgtEl>
                                          <p:spTgt spid="3"/>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19.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l="-1000" r="-1000"/>
          </a:stretch>
        </a:blipFill>
        <a:effectLst/>
      </p:bgPr>
    </p:bg>
    <p:spTree>
      <p:nvGrpSpPr>
        <p:cNvPr id="1" name=""/>
        <p:cNvGrpSpPr/>
        <p:nvPr/>
      </p:nvGrpSpPr>
      <p:grpSpPr>
        <a:xfrm>
          <a:off x="0" y="0"/>
          <a:ext cx="0" cy="0"/>
          <a:chOff x="0" y="0"/>
          <a:chExt cx="0" cy="0"/>
        </a:xfrm>
      </p:grpSpPr>
      <p:pic>
        <p:nvPicPr>
          <p:cNvPr id="2" name="图片 1"/>
          <p:cNvPicPr>
            <a:picLocks noChangeAspect="1"/>
          </p:cNvPicPr>
          <p:nvPr/>
        </p:nvPicPr>
        <p:blipFill>
          <a:blip r:embed="rId4"/>
          <a:stretch>
            <a:fillRect/>
          </a:stretch>
        </p:blipFill>
        <p:spPr>
          <a:xfrm>
            <a:off x="1" y="1"/>
            <a:ext cx="12192000" cy="500912"/>
          </a:xfrm>
          <a:prstGeom prst="rect">
            <a:avLst/>
          </a:prstGeom>
        </p:spPr>
      </p:pic>
      <p:pic>
        <p:nvPicPr>
          <p:cNvPr id="3" name="图片 2" descr="be63a2bb084e4dcc6af2fd21eb4c43b0"/>
          <p:cNvPicPr>
            <a:picLocks noChangeAspect="1"/>
          </p:cNvPicPr>
          <p:nvPr/>
        </p:nvPicPr>
        <p:blipFill>
          <a:blip r:embed="rId5"/>
          <a:stretch>
            <a:fillRect/>
          </a:stretch>
        </p:blipFill>
        <p:spPr>
          <a:xfrm rot="540000">
            <a:off x="9163685" y="701040"/>
            <a:ext cx="2524125" cy="2300605"/>
          </a:xfrm>
          <a:prstGeom prst="rect">
            <a:avLst/>
          </a:prstGeom>
        </p:spPr>
      </p:pic>
      <p:sp>
        <p:nvSpPr>
          <p:cNvPr id="4" name="云形 3"/>
          <p:cNvSpPr/>
          <p:nvPr/>
        </p:nvSpPr>
        <p:spPr>
          <a:xfrm rot="180000">
            <a:off x="950595" y="1173480"/>
            <a:ext cx="10113010" cy="4309745"/>
          </a:xfrm>
          <a:prstGeom prst="cloud">
            <a:avLst/>
          </a:prstGeom>
          <a:solidFill>
            <a:schemeClr val="bg1"/>
          </a:solidFill>
          <a:ln w="92075">
            <a:solidFill>
              <a:srgbClr val="A9CACE"/>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pic>
        <p:nvPicPr>
          <p:cNvPr id="6" name="图片 5" descr="248288a694d7a183367fb0367a596b10"/>
          <p:cNvPicPr>
            <a:picLocks noChangeAspect="1"/>
          </p:cNvPicPr>
          <p:nvPr/>
        </p:nvPicPr>
        <p:blipFill rotWithShape="1">
          <a:blip r:embed="rId6"/>
          <a:srcRect t="2930" r="47641"/>
          <a:stretch/>
        </p:blipFill>
        <p:spPr>
          <a:xfrm>
            <a:off x="-27940" y="5297213"/>
            <a:ext cx="12219941" cy="1579201"/>
          </a:xfrm>
          <a:prstGeom prst="rect">
            <a:avLst/>
          </a:prstGeom>
        </p:spPr>
      </p:pic>
      <p:pic>
        <p:nvPicPr>
          <p:cNvPr id="7" name="图片 6" descr="1a960b73464c3b6a9b2d71b3a40e4850"/>
          <p:cNvPicPr>
            <a:picLocks noChangeAspect="1"/>
          </p:cNvPicPr>
          <p:nvPr/>
        </p:nvPicPr>
        <p:blipFill>
          <a:blip r:embed="rId7"/>
          <a:stretch>
            <a:fillRect/>
          </a:stretch>
        </p:blipFill>
        <p:spPr>
          <a:xfrm flipH="1">
            <a:off x="182880" y="2859405"/>
            <a:ext cx="2632075" cy="3941445"/>
          </a:xfrm>
          <a:prstGeom prst="rect">
            <a:avLst/>
          </a:prstGeom>
        </p:spPr>
      </p:pic>
      <p:pic>
        <p:nvPicPr>
          <p:cNvPr id="8" name="图片 7" descr="1a960b73464c3b6a9b2d71b3a40e4850"/>
          <p:cNvPicPr>
            <a:picLocks noChangeAspect="1"/>
          </p:cNvPicPr>
          <p:nvPr/>
        </p:nvPicPr>
        <p:blipFill>
          <a:blip r:embed="rId7"/>
          <a:stretch>
            <a:fillRect/>
          </a:stretch>
        </p:blipFill>
        <p:spPr>
          <a:xfrm>
            <a:off x="8540796" y="2859405"/>
            <a:ext cx="2774986" cy="4154568"/>
          </a:xfrm>
          <a:prstGeom prst="rect">
            <a:avLst/>
          </a:prstGeom>
        </p:spPr>
      </p:pic>
      <p:sp>
        <p:nvSpPr>
          <p:cNvPr id="9" name="品 10"/>
          <p:cNvSpPr txBox="1"/>
          <p:nvPr/>
        </p:nvSpPr>
        <p:spPr>
          <a:xfrm>
            <a:off x="1820163" y="2372456"/>
            <a:ext cx="8853706" cy="1200329"/>
          </a:xfrm>
          <a:prstGeom prst="rect">
            <a:avLst/>
          </a:prstGeom>
          <a:noFill/>
        </p:spPr>
        <p:txBody>
          <a:bodyPr wrap="none" rtlCol="0">
            <a:spAutoFit/>
          </a:bodyPr>
          <a:lstStyle/>
          <a:p>
            <a:r>
              <a:rPr lang="en-US" altLang="zh-CN" sz="7200" b="1">
                <a:solidFill>
                  <a:srgbClr val="0C576E"/>
                </a:solidFill>
                <a:latin typeface="UTM Azuki" panose="02040603050506020204" pitchFamily="18" charset="0"/>
                <a:ea typeface="851tegakizatsu" panose="02000600000000000000" pitchFamily="2" charset="-122"/>
                <a:cs typeface="Times New Roman" panose="02020603050405020304" pitchFamily="18" charset="0"/>
              </a:rPr>
              <a:t>NHẬN XÉT KỂ CHUYỆN</a:t>
            </a:r>
            <a:endParaRPr lang="en-US" altLang="zh-CN" sz="7200" b="1" dirty="0">
              <a:solidFill>
                <a:srgbClr val="0C576E"/>
              </a:solidFill>
              <a:latin typeface="UTM Azuki" panose="02040603050506020204" pitchFamily="18" charset="0"/>
              <a:ea typeface="851tegakizatsu" panose="02000600000000000000" pitchFamily="2" charset="-122"/>
              <a:cs typeface="Times New Roman" panose="02020603050405020304" pitchFamily="18" charset="0"/>
            </a:endParaRPr>
          </a:p>
        </p:txBody>
      </p:sp>
      <p:pic>
        <p:nvPicPr>
          <p:cNvPr id="10" name="图片 6" descr="6f86b8e1ad79e21eb6177f02b8627981"/>
          <p:cNvPicPr>
            <a:picLocks noChangeAspect="1"/>
          </p:cNvPicPr>
          <p:nvPr/>
        </p:nvPicPr>
        <p:blipFill>
          <a:blip r:embed="rId8"/>
          <a:stretch>
            <a:fillRect/>
          </a:stretch>
        </p:blipFill>
        <p:spPr>
          <a:xfrm rot="720000" flipH="1">
            <a:off x="508437" y="1766305"/>
            <a:ext cx="1103644" cy="1103644"/>
          </a:xfrm>
          <a:prstGeom prst="rect">
            <a:avLst/>
          </a:prstGeom>
        </p:spPr>
      </p:pic>
    </p:spTree>
    <p:extLst>
      <p:ext uri="{BB962C8B-B14F-4D97-AF65-F5344CB8AC3E}">
        <p14:creationId xmlns:p14="http://schemas.microsoft.com/office/powerpoint/2010/main" val="3408148035"/>
      </p:ext>
    </p:extLst>
  </p:cSld>
  <p:clrMapOvr>
    <a:masterClrMapping/>
  </p:clrMapOvr>
  <mc:AlternateContent xmlns:mc="http://schemas.openxmlformats.org/markup-compatibility/2006" xmlns:p14="http://schemas.microsoft.com/office/powerpoint/2010/main">
    <mc:Choice Requires="p14">
      <p:transition spd="med" p14:dur="600">
        <p14:pan dir="u"/>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2" presetClass="emph" presetSubtype="0" repeatCount="3000" fill="hold" nodeType="withEffect">
                                  <p:stCondLst>
                                    <p:cond delay="0"/>
                                  </p:stCondLst>
                                  <p:childTnLst>
                                    <p:animRot by="120000">
                                      <p:cBhvr>
                                        <p:cTn id="6" dur="500" fill="hold">
                                          <p:stCondLst>
                                            <p:cond delay="0"/>
                                          </p:stCondLst>
                                        </p:cTn>
                                        <p:tgtEl>
                                          <p:spTgt spid="3"/>
                                        </p:tgtEl>
                                        <p:attrNameLst>
                                          <p:attrName>r</p:attrName>
                                        </p:attrNameLst>
                                      </p:cBhvr>
                                    </p:animRot>
                                    <p:animRot by="-240000">
                                      <p:cBhvr>
                                        <p:cTn id="7" dur="1000" fill="hold">
                                          <p:stCondLst>
                                            <p:cond delay="1000"/>
                                          </p:stCondLst>
                                        </p:cTn>
                                        <p:tgtEl>
                                          <p:spTgt spid="3"/>
                                        </p:tgtEl>
                                        <p:attrNameLst>
                                          <p:attrName>r</p:attrName>
                                        </p:attrNameLst>
                                      </p:cBhvr>
                                    </p:animRot>
                                    <p:animRot by="240000">
                                      <p:cBhvr>
                                        <p:cTn id="8" dur="1000" fill="hold">
                                          <p:stCondLst>
                                            <p:cond delay="2000"/>
                                          </p:stCondLst>
                                        </p:cTn>
                                        <p:tgtEl>
                                          <p:spTgt spid="3"/>
                                        </p:tgtEl>
                                        <p:attrNameLst>
                                          <p:attrName>r</p:attrName>
                                        </p:attrNameLst>
                                      </p:cBhvr>
                                    </p:animRot>
                                    <p:animRot by="-240000">
                                      <p:cBhvr>
                                        <p:cTn id="9" dur="1000" fill="hold">
                                          <p:stCondLst>
                                            <p:cond delay="3000"/>
                                          </p:stCondLst>
                                        </p:cTn>
                                        <p:tgtEl>
                                          <p:spTgt spid="3"/>
                                        </p:tgtEl>
                                        <p:attrNameLst>
                                          <p:attrName>r</p:attrName>
                                        </p:attrNameLst>
                                      </p:cBhvr>
                                    </p:animRot>
                                    <p:animRot by="120000">
                                      <p:cBhvr>
                                        <p:cTn id="10" dur="1000" fill="hold">
                                          <p:stCondLst>
                                            <p:cond delay="4000"/>
                                          </p:stCondLst>
                                        </p:cTn>
                                        <p:tgtEl>
                                          <p:spTgt spid="3"/>
                                        </p:tgtEl>
                                        <p:attrNameLst>
                                          <p:attrName>r</p:attrName>
                                        </p:attrNameLst>
                                      </p:cBhvr>
                                    </p:animRot>
                                  </p:childTnLst>
                                </p:cTn>
                              </p:par>
                            </p:childTnLst>
                          </p:cTn>
                        </p:par>
                      </p:childTnLst>
                    </p:cTn>
                  </p:par>
                  <p:par>
                    <p:cTn id="11" fill="hold">
                      <p:stCondLst>
                        <p:cond delay="indefinite"/>
                      </p:stCondLst>
                      <p:childTnLst>
                        <p:par>
                          <p:cTn id="12" fill="hold">
                            <p:stCondLst>
                              <p:cond delay="0"/>
                            </p:stCondLst>
                            <p:childTnLst>
                              <p:par>
                                <p:cTn id="13" presetID="53" presetClass="entr" presetSubtype="16" fill="hold" grpId="0" nodeType="clickEffect">
                                  <p:stCondLst>
                                    <p:cond delay="0"/>
                                  </p:stCondLst>
                                  <p:childTnLst>
                                    <p:set>
                                      <p:cBhvr>
                                        <p:cTn id="14" dur="1" fill="hold">
                                          <p:stCondLst>
                                            <p:cond delay="0"/>
                                          </p:stCondLst>
                                        </p:cTn>
                                        <p:tgtEl>
                                          <p:spTgt spid="4"/>
                                        </p:tgtEl>
                                        <p:attrNameLst>
                                          <p:attrName>style.visibility</p:attrName>
                                        </p:attrNameLst>
                                      </p:cBhvr>
                                      <p:to>
                                        <p:strVal val="visible"/>
                                      </p:to>
                                    </p:set>
                                    <p:anim calcmode="lin" valueType="num">
                                      <p:cBhvr>
                                        <p:cTn id="15" dur="500" fill="hold"/>
                                        <p:tgtEl>
                                          <p:spTgt spid="4"/>
                                        </p:tgtEl>
                                        <p:attrNameLst>
                                          <p:attrName>ppt_w</p:attrName>
                                        </p:attrNameLst>
                                      </p:cBhvr>
                                      <p:tavLst>
                                        <p:tav tm="0">
                                          <p:val>
                                            <p:fltVal val="0"/>
                                          </p:val>
                                        </p:tav>
                                        <p:tav tm="100000">
                                          <p:val>
                                            <p:strVal val="#ppt_w"/>
                                          </p:val>
                                        </p:tav>
                                      </p:tavLst>
                                    </p:anim>
                                    <p:anim calcmode="lin" valueType="num">
                                      <p:cBhvr>
                                        <p:cTn id="16" dur="500" fill="hold"/>
                                        <p:tgtEl>
                                          <p:spTgt spid="4"/>
                                        </p:tgtEl>
                                        <p:attrNameLst>
                                          <p:attrName>ppt_h</p:attrName>
                                        </p:attrNameLst>
                                      </p:cBhvr>
                                      <p:tavLst>
                                        <p:tav tm="0">
                                          <p:val>
                                            <p:fltVal val="0"/>
                                          </p:val>
                                        </p:tav>
                                        <p:tav tm="100000">
                                          <p:val>
                                            <p:strVal val="#ppt_h"/>
                                          </p:val>
                                        </p:tav>
                                      </p:tavLst>
                                    </p:anim>
                                    <p:animEffect transition="in" filter="fade">
                                      <p:cBhvr>
                                        <p:cTn id="17" dur="500"/>
                                        <p:tgtEl>
                                          <p:spTgt spid="4"/>
                                        </p:tgtEl>
                                      </p:cBhvr>
                                    </p:animEffect>
                                  </p:childTnLst>
                                </p:cTn>
                              </p:par>
                            </p:childTnLst>
                          </p:cTn>
                        </p:par>
                        <p:par>
                          <p:cTn id="18" fill="hold">
                            <p:stCondLst>
                              <p:cond delay="500"/>
                            </p:stCondLst>
                            <p:childTnLst>
                              <p:par>
                                <p:cTn id="19" presetID="47" presetClass="entr" presetSubtype="0" fill="hold" nodeType="afterEffect">
                                  <p:stCondLst>
                                    <p:cond delay="0"/>
                                  </p:stCondLst>
                                  <p:childTnLst>
                                    <p:set>
                                      <p:cBhvr>
                                        <p:cTn id="20" dur="1" fill="hold">
                                          <p:stCondLst>
                                            <p:cond delay="0"/>
                                          </p:stCondLst>
                                        </p:cTn>
                                        <p:tgtEl>
                                          <p:spTgt spid="10"/>
                                        </p:tgtEl>
                                        <p:attrNameLst>
                                          <p:attrName>style.visibility</p:attrName>
                                        </p:attrNameLst>
                                      </p:cBhvr>
                                      <p:to>
                                        <p:strVal val="visible"/>
                                      </p:to>
                                    </p:set>
                                    <p:animEffect transition="in" filter="fade">
                                      <p:cBhvr>
                                        <p:cTn id="21" dur="1000"/>
                                        <p:tgtEl>
                                          <p:spTgt spid="10"/>
                                        </p:tgtEl>
                                      </p:cBhvr>
                                    </p:animEffect>
                                    <p:anim calcmode="lin" valueType="num">
                                      <p:cBhvr>
                                        <p:cTn id="22" dur="1000" fill="hold"/>
                                        <p:tgtEl>
                                          <p:spTgt spid="10"/>
                                        </p:tgtEl>
                                        <p:attrNameLst>
                                          <p:attrName>ppt_x</p:attrName>
                                        </p:attrNameLst>
                                      </p:cBhvr>
                                      <p:tavLst>
                                        <p:tav tm="0">
                                          <p:val>
                                            <p:strVal val="#ppt_x"/>
                                          </p:val>
                                        </p:tav>
                                        <p:tav tm="100000">
                                          <p:val>
                                            <p:strVal val="#ppt_x"/>
                                          </p:val>
                                        </p:tav>
                                      </p:tavLst>
                                    </p:anim>
                                    <p:anim calcmode="lin" valueType="num">
                                      <p:cBhvr>
                                        <p:cTn id="23" dur="1000" fill="hold"/>
                                        <p:tgtEl>
                                          <p:spTgt spid="10"/>
                                        </p:tgtEl>
                                        <p:attrNameLst>
                                          <p:attrName>ppt_y</p:attrName>
                                        </p:attrNameLst>
                                      </p:cBhvr>
                                      <p:tavLst>
                                        <p:tav tm="0">
                                          <p:val>
                                            <p:strVal val="#ppt_y-.1"/>
                                          </p:val>
                                        </p:tav>
                                        <p:tav tm="100000">
                                          <p:val>
                                            <p:strVal val="#ppt_y"/>
                                          </p:val>
                                        </p:tav>
                                      </p:tavLst>
                                    </p:anim>
                                  </p:childTnLst>
                                </p:cTn>
                              </p:par>
                            </p:childTnLst>
                          </p:cTn>
                        </p:par>
                        <p:par>
                          <p:cTn id="24" fill="hold">
                            <p:stCondLst>
                              <p:cond delay="1500"/>
                            </p:stCondLst>
                            <p:childTnLst>
                              <p:par>
                                <p:cTn id="25" presetID="10" presetClass="path" presetSubtype="0" accel="50000" decel="50000" fill="hold" nodeType="afterEffect">
                                  <p:stCondLst>
                                    <p:cond delay="0"/>
                                  </p:stCondLst>
                                  <p:childTnLst>
                                    <p:animMotion origin="layout" path="M 1.04167E-6 -0.0375 L 0.24492 -0.12569 L 0.59362 -0.12569 L 0.8388 -0.0375 L 0.8388 0.08843 L 0.59362 0.17709 L 0.24492 0.17709 L 1.04167E-6 0.08843 L 1.04167E-6 -0.0375 Z " pathEditMode="relative" rAng="0" ptsTypes="AAAAAAAAA">
                                      <p:cBhvr>
                                        <p:cTn id="26" dur="2000" fill="hold"/>
                                        <p:tgtEl>
                                          <p:spTgt spid="10"/>
                                        </p:tgtEl>
                                        <p:attrNameLst>
                                          <p:attrName>ppt_x</p:attrName>
                                          <p:attrName>ppt_y</p:attrName>
                                        </p:attrNameLst>
                                      </p:cBhvr>
                                      <p:rCtr x="41940" y="6319"/>
                                    </p:animMotion>
                                  </p:childTnLst>
                                </p:cTn>
                              </p:par>
                              <p:par>
                                <p:cTn id="27" presetID="15" presetClass="entr" presetSubtype="0" fill="hold" grpId="0" nodeType="withEffect">
                                  <p:stCondLst>
                                    <p:cond delay="0"/>
                                  </p:stCondLst>
                                  <p:iterate type="lt">
                                    <p:tmPct val="10000"/>
                                  </p:iterate>
                                  <p:childTnLst>
                                    <p:set>
                                      <p:cBhvr>
                                        <p:cTn id="28" dur="1" fill="hold">
                                          <p:stCondLst>
                                            <p:cond delay="0"/>
                                          </p:stCondLst>
                                        </p:cTn>
                                        <p:tgtEl>
                                          <p:spTgt spid="9"/>
                                        </p:tgtEl>
                                        <p:attrNameLst>
                                          <p:attrName>style.visibility</p:attrName>
                                        </p:attrNameLst>
                                      </p:cBhvr>
                                      <p:to>
                                        <p:strVal val="visible"/>
                                      </p:to>
                                    </p:set>
                                    <p:anim calcmode="lin" valueType="num">
                                      <p:cBhvr>
                                        <p:cTn id="29" dur="1000" fill="hold"/>
                                        <p:tgtEl>
                                          <p:spTgt spid="9"/>
                                        </p:tgtEl>
                                        <p:attrNameLst>
                                          <p:attrName>ppt_w</p:attrName>
                                        </p:attrNameLst>
                                      </p:cBhvr>
                                      <p:tavLst>
                                        <p:tav tm="0">
                                          <p:val>
                                            <p:fltVal val="0"/>
                                          </p:val>
                                        </p:tav>
                                        <p:tav tm="100000">
                                          <p:val>
                                            <p:strVal val="#ppt_w"/>
                                          </p:val>
                                        </p:tav>
                                      </p:tavLst>
                                    </p:anim>
                                    <p:anim calcmode="lin" valueType="num">
                                      <p:cBhvr>
                                        <p:cTn id="30" dur="1000" fill="hold"/>
                                        <p:tgtEl>
                                          <p:spTgt spid="9"/>
                                        </p:tgtEl>
                                        <p:attrNameLst>
                                          <p:attrName>ppt_h</p:attrName>
                                        </p:attrNameLst>
                                      </p:cBhvr>
                                      <p:tavLst>
                                        <p:tav tm="0">
                                          <p:val>
                                            <p:fltVal val="0"/>
                                          </p:val>
                                        </p:tav>
                                        <p:tav tm="100000">
                                          <p:val>
                                            <p:strVal val="#ppt_h"/>
                                          </p:val>
                                        </p:tav>
                                      </p:tavLst>
                                    </p:anim>
                                    <p:anim calcmode="lin" valueType="num">
                                      <p:cBhvr>
                                        <p:cTn id="31" dur="1000" fill="hold"/>
                                        <p:tgtEl>
                                          <p:spTgt spid="9"/>
                                        </p:tgtEl>
                                        <p:attrNameLst>
                                          <p:attrName>ppt_x</p:attrName>
                                        </p:attrNameLst>
                                      </p:cBhvr>
                                      <p:tavLst>
                                        <p:tav tm="0" fmla="#ppt_x+(cos(-2*pi*(1-$))*-#ppt_x-sin(-2*pi*(1-$))*(1-#ppt_y))*(1-$)">
                                          <p:val>
                                            <p:fltVal val="0"/>
                                          </p:val>
                                        </p:tav>
                                        <p:tav tm="100000">
                                          <p:val>
                                            <p:fltVal val="1"/>
                                          </p:val>
                                        </p:tav>
                                      </p:tavLst>
                                    </p:anim>
                                    <p:anim calcmode="lin" valueType="num">
                                      <p:cBhvr>
                                        <p:cTn id="32" dur="1000" fill="hold"/>
                                        <p:tgtEl>
                                          <p:spTgt spid="9"/>
                                        </p:tgtEl>
                                        <p:attrNameLst>
                                          <p:attrName>ppt_y</p:attrName>
                                        </p:attrNameLst>
                                      </p:cBhvr>
                                      <p:tavLst>
                                        <p:tav tm="0" fmla="#ppt_y+(sin(-2*pi*(1-$))*-#ppt_x+cos(-2*pi*(1-$))*(1-#ppt_y))*(1-$)">
                                          <p:val>
                                            <p:fltVal val="0"/>
                                          </p:val>
                                        </p:tav>
                                        <p:tav tm="100000">
                                          <p:val>
                                            <p:fltVal val="1"/>
                                          </p:val>
                                        </p:tav>
                                      </p:tavLst>
                                    </p:anim>
                                  </p:childTnLst>
                                </p:cTn>
                              </p:par>
                              <p:par>
                                <p:cTn id="33" presetID="35" presetClass="path" presetSubtype="0" accel="50000" decel="50000" fill="hold" nodeType="withEffect">
                                  <p:stCondLst>
                                    <p:cond delay="0"/>
                                  </p:stCondLst>
                                  <p:childTnLst>
                                    <p:animMotion origin="layout" path="M -2.91667E-6 4.07407E-6 L -0.62994 0.01435 " pathEditMode="relative" rAng="0" ptsTypes="AA">
                                      <p:cBhvr>
                                        <p:cTn id="34" dur="2000" fill="hold"/>
                                        <p:tgtEl>
                                          <p:spTgt spid="8"/>
                                        </p:tgtEl>
                                        <p:attrNameLst>
                                          <p:attrName>ppt_x</p:attrName>
                                          <p:attrName>ppt_y</p:attrName>
                                        </p:attrNameLst>
                                      </p:cBhvr>
                                      <p:rCtr x="-31497" y="718"/>
                                    </p:animMotion>
                                  </p:childTnLst>
                                </p:cTn>
                              </p:par>
                              <p:par>
                                <p:cTn id="35" presetID="63" presetClass="path" presetSubtype="0" accel="50000" decel="50000" fill="hold" nodeType="withEffect">
                                  <p:stCondLst>
                                    <p:cond delay="0"/>
                                  </p:stCondLst>
                                  <p:childTnLst>
                                    <p:animMotion origin="layout" path="M 3.33333E-6 3.33333E-6 L 0.6914 0.01551 " pathEditMode="relative" rAng="0" ptsTypes="AA">
                                      <p:cBhvr>
                                        <p:cTn id="36" dur="2000" fill="hold"/>
                                        <p:tgtEl>
                                          <p:spTgt spid="7"/>
                                        </p:tgtEl>
                                        <p:attrNameLst>
                                          <p:attrName>ppt_x</p:attrName>
                                          <p:attrName>ppt_y</p:attrName>
                                        </p:attrNameLst>
                                      </p:cBhvr>
                                      <p:rCtr x="36745" y="579"/>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9" grpId="0"/>
    </p:bldLst>
  </p:timing>
</p:sld>
</file>

<file path=ppt/slides/slide2.xml><?xml version="1.0" encoding="utf-8"?>
<p:sld xmlns:a="http://schemas.openxmlformats.org/drawingml/2006/main" xmlns:r="http://schemas.openxmlformats.org/officeDocument/2006/relationships" xmlns:p="http://schemas.openxmlformats.org/presentationml/2006/main">
  <p:cSld>
    <p:bg>
      <p:bgPr>
        <a:blipFill dpi="0" rotWithShape="1">
          <a:blip r:embed="rId5">
            <a:lum/>
          </a:blip>
          <a:srcRect/>
          <a:stretch>
            <a:fillRect l="-1000" r="-1000"/>
          </a:stretch>
        </a:blipFill>
        <a:effectLst/>
      </p:bgPr>
    </p:bg>
    <p:spTree>
      <p:nvGrpSpPr>
        <p:cNvPr id="1" name=""/>
        <p:cNvGrpSpPr/>
        <p:nvPr/>
      </p:nvGrpSpPr>
      <p:grpSpPr>
        <a:xfrm>
          <a:off x="0" y="0"/>
          <a:ext cx="0" cy="0"/>
          <a:chOff x="0" y="0"/>
          <a:chExt cx="0" cy="0"/>
        </a:xfrm>
      </p:grpSpPr>
      <p:pic>
        <p:nvPicPr>
          <p:cNvPr id="3" name="图片 2"/>
          <p:cNvPicPr>
            <a:picLocks noChangeAspect="1"/>
          </p:cNvPicPr>
          <p:nvPr/>
        </p:nvPicPr>
        <p:blipFill>
          <a:blip r:embed="rId6"/>
          <a:stretch>
            <a:fillRect/>
          </a:stretch>
        </p:blipFill>
        <p:spPr>
          <a:xfrm>
            <a:off x="5412780" y="556582"/>
            <a:ext cx="6779220" cy="1639154"/>
          </a:xfrm>
          <a:prstGeom prst="rect">
            <a:avLst/>
          </a:prstGeom>
        </p:spPr>
      </p:pic>
      <p:sp>
        <p:nvSpPr>
          <p:cNvPr id="5" name="品 10"/>
          <p:cNvSpPr txBox="1"/>
          <p:nvPr/>
        </p:nvSpPr>
        <p:spPr>
          <a:xfrm>
            <a:off x="7068103" y="1149467"/>
            <a:ext cx="4443845" cy="646331"/>
          </a:xfrm>
          <a:prstGeom prst="rect">
            <a:avLst/>
          </a:prstGeom>
          <a:noFill/>
        </p:spPr>
        <p:txBody>
          <a:bodyPr wrap="none" rtlCol="0">
            <a:spAutoFit/>
          </a:bodyPr>
          <a:lstStyle/>
          <a:p>
            <a:r>
              <a:rPr lang="en-US" altLang="zh-CN" sz="3600" b="1">
                <a:solidFill>
                  <a:srgbClr val="0D7192"/>
                </a:solidFill>
                <a:latin typeface="Times New Roman" panose="02020603050405020304" pitchFamily="18" charset="0"/>
                <a:ea typeface="851tegakizatsu" panose="02000600000000000000" pitchFamily="2" charset="-122"/>
                <a:cs typeface="Times New Roman" panose="02020603050405020304" pitchFamily="18" charset="0"/>
              </a:rPr>
              <a:t>Một người chính trực</a:t>
            </a:r>
            <a:endParaRPr lang="zh-CN" altLang="en-US" sz="3600" b="1" dirty="0">
              <a:solidFill>
                <a:srgbClr val="0D7192"/>
              </a:solidFill>
              <a:latin typeface="Times New Roman" panose="02020603050405020304" pitchFamily="18" charset="0"/>
              <a:ea typeface="851tegakizatsu" panose="02000600000000000000" pitchFamily="2" charset="-122"/>
              <a:cs typeface="Times New Roman" panose="02020603050405020304" pitchFamily="18" charset="0"/>
            </a:endParaRPr>
          </a:p>
        </p:txBody>
      </p:sp>
      <p:pic>
        <p:nvPicPr>
          <p:cNvPr id="9" name="图片 8"/>
          <p:cNvPicPr>
            <a:picLocks noChangeAspect="1"/>
          </p:cNvPicPr>
          <p:nvPr/>
        </p:nvPicPr>
        <p:blipFill>
          <a:blip r:embed="rId7"/>
          <a:stretch>
            <a:fillRect/>
          </a:stretch>
        </p:blipFill>
        <p:spPr>
          <a:xfrm>
            <a:off x="1" y="1"/>
            <a:ext cx="12192000" cy="500912"/>
          </a:xfrm>
          <a:prstGeom prst="rect">
            <a:avLst/>
          </a:prstGeom>
        </p:spPr>
      </p:pic>
      <p:sp>
        <p:nvSpPr>
          <p:cNvPr id="10" name="Oval 9"/>
          <p:cNvSpPr/>
          <p:nvPr/>
        </p:nvSpPr>
        <p:spPr>
          <a:xfrm>
            <a:off x="1961903" y="1631417"/>
            <a:ext cx="3847750" cy="3644252"/>
          </a:xfrm>
          <a:prstGeom prst="ellipse">
            <a:avLst/>
          </a:prstGeom>
          <a:blipFill>
            <a:blip r:embed="rId8"/>
            <a:stretch>
              <a:fillRect/>
            </a:stretch>
          </a:blip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2" name="组合 2"/>
          <p:cNvGrpSpPr/>
          <p:nvPr/>
        </p:nvGrpSpPr>
        <p:grpSpPr>
          <a:xfrm>
            <a:off x="6819900" y="5181211"/>
            <a:ext cx="5200650" cy="1467714"/>
            <a:chOff x="8024813" y="1550048"/>
            <a:chExt cx="2760662" cy="962025"/>
          </a:xfrm>
        </p:grpSpPr>
        <p:sp>
          <p:nvSpPr>
            <p:cNvPr id="13" name="Freeform 103"/>
            <p:cNvSpPr>
              <a:spLocks/>
            </p:cNvSpPr>
            <p:nvPr/>
          </p:nvSpPr>
          <p:spPr bwMode="auto">
            <a:xfrm>
              <a:off x="8316913" y="2094561"/>
              <a:ext cx="2457449" cy="404813"/>
            </a:xfrm>
            <a:custGeom>
              <a:avLst/>
              <a:gdLst>
                <a:gd name="T0" fmla="*/ 1626 w 1648"/>
                <a:gd name="T1" fmla="*/ 239 h 271"/>
                <a:gd name="T2" fmla="*/ 1521 w 1648"/>
                <a:gd name="T3" fmla="*/ 270 h 271"/>
                <a:gd name="T4" fmla="*/ 1370 w 1648"/>
                <a:gd name="T5" fmla="*/ 267 h 271"/>
                <a:gd name="T6" fmla="*/ 973 w 1648"/>
                <a:gd name="T7" fmla="*/ 265 h 271"/>
                <a:gd name="T8" fmla="*/ 539 w 1648"/>
                <a:gd name="T9" fmla="*/ 265 h 271"/>
                <a:gd name="T10" fmla="*/ 181 w 1648"/>
                <a:gd name="T11" fmla="*/ 265 h 271"/>
                <a:gd name="T12" fmla="*/ 13 w 1648"/>
                <a:gd name="T13" fmla="*/ 265 h 271"/>
                <a:gd name="T14" fmla="*/ 4 w 1648"/>
                <a:gd name="T15" fmla="*/ 266 h 271"/>
                <a:gd name="T16" fmla="*/ 5 w 1648"/>
                <a:gd name="T17" fmla="*/ 197 h 271"/>
                <a:gd name="T18" fmla="*/ 5 w 1648"/>
                <a:gd name="T19" fmla="*/ 45 h 271"/>
                <a:gd name="T20" fmla="*/ 11 w 1648"/>
                <a:gd name="T21" fmla="*/ 5 h 271"/>
                <a:gd name="T22" fmla="*/ 39 w 1648"/>
                <a:gd name="T23" fmla="*/ 0 h 271"/>
                <a:gd name="T24" fmla="*/ 173 w 1648"/>
                <a:gd name="T25" fmla="*/ 2 h 271"/>
                <a:gd name="T26" fmla="*/ 247 w 1648"/>
                <a:gd name="T27" fmla="*/ 2 h 271"/>
                <a:gd name="T28" fmla="*/ 333 w 1648"/>
                <a:gd name="T29" fmla="*/ 2 h 271"/>
                <a:gd name="T30" fmla="*/ 429 w 1648"/>
                <a:gd name="T31" fmla="*/ 2 h 271"/>
                <a:gd name="T32" fmla="*/ 532 w 1648"/>
                <a:gd name="T33" fmla="*/ 2 h 271"/>
                <a:gd name="T34" fmla="*/ 641 w 1648"/>
                <a:gd name="T35" fmla="*/ 2 h 271"/>
                <a:gd name="T36" fmla="*/ 752 w 1648"/>
                <a:gd name="T37" fmla="*/ 2 h 271"/>
                <a:gd name="T38" fmla="*/ 864 w 1648"/>
                <a:gd name="T39" fmla="*/ 2 h 271"/>
                <a:gd name="T40" fmla="*/ 974 w 1648"/>
                <a:gd name="T41" fmla="*/ 2 h 271"/>
                <a:gd name="T42" fmla="*/ 1081 w 1648"/>
                <a:gd name="T43" fmla="*/ 2 h 271"/>
                <a:gd name="T44" fmla="*/ 1185 w 1648"/>
                <a:gd name="T45" fmla="*/ 2 h 271"/>
                <a:gd name="T46" fmla="*/ 1284 w 1648"/>
                <a:gd name="T47" fmla="*/ 2 h 271"/>
                <a:gd name="T48" fmla="*/ 1376 w 1648"/>
                <a:gd name="T49" fmla="*/ 2 h 271"/>
                <a:gd name="T50" fmla="*/ 1458 w 1648"/>
                <a:gd name="T51" fmla="*/ 2 h 271"/>
                <a:gd name="T52" fmla="*/ 1525 w 1648"/>
                <a:gd name="T53" fmla="*/ 2 h 271"/>
                <a:gd name="T54" fmla="*/ 1576 w 1648"/>
                <a:gd name="T55" fmla="*/ 2 h 271"/>
                <a:gd name="T56" fmla="*/ 1609 w 1648"/>
                <a:gd name="T57" fmla="*/ 2 h 271"/>
                <a:gd name="T58" fmla="*/ 1631 w 1648"/>
                <a:gd name="T59" fmla="*/ 2 h 271"/>
                <a:gd name="T60" fmla="*/ 1639 w 1648"/>
                <a:gd name="T61" fmla="*/ 2 h 271"/>
                <a:gd name="T62" fmla="*/ 1648 w 1648"/>
                <a:gd name="T63" fmla="*/ 109 h 271"/>
                <a:gd name="T64" fmla="*/ 1646 w 1648"/>
                <a:gd name="T65" fmla="*/ 181 h 271"/>
                <a:gd name="T66" fmla="*/ 1626 w 1648"/>
                <a:gd name="T67" fmla="*/ 238 h 271"/>
                <a:gd name="T68" fmla="*/ 1626 w 1648"/>
                <a:gd name="T69" fmla="*/ 239 h 2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648" h="271">
                  <a:moveTo>
                    <a:pt x="1626" y="239"/>
                  </a:moveTo>
                  <a:cubicBezTo>
                    <a:pt x="1603" y="265"/>
                    <a:pt x="1562" y="269"/>
                    <a:pt x="1521" y="270"/>
                  </a:cubicBezTo>
                  <a:cubicBezTo>
                    <a:pt x="1471" y="271"/>
                    <a:pt x="1420" y="267"/>
                    <a:pt x="1370" y="267"/>
                  </a:cubicBezTo>
                  <a:cubicBezTo>
                    <a:pt x="1237" y="267"/>
                    <a:pt x="1105" y="265"/>
                    <a:pt x="973" y="265"/>
                  </a:cubicBezTo>
                  <a:cubicBezTo>
                    <a:pt x="828" y="265"/>
                    <a:pt x="684" y="265"/>
                    <a:pt x="539" y="265"/>
                  </a:cubicBezTo>
                  <a:cubicBezTo>
                    <a:pt x="419" y="265"/>
                    <a:pt x="300" y="265"/>
                    <a:pt x="181" y="265"/>
                  </a:cubicBezTo>
                  <a:cubicBezTo>
                    <a:pt x="125" y="265"/>
                    <a:pt x="69" y="265"/>
                    <a:pt x="13" y="265"/>
                  </a:cubicBezTo>
                  <a:cubicBezTo>
                    <a:pt x="4" y="266"/>
                    <a:pt x="4" y="266"/>
                    <a:pt x="4" y="266"/>
                  </a:cubicBezTo>
                  <a:cubicBezTo>
                    <a:pt x="4" y="240"/>
                    <a:pt x="5" y="223"/>
                    <a:pt x="5" y="197"/>
                  </a:cubicBezTo>
                  <a:cubicBezTo>
                    <a:pt x="5" y="136"/>
                    <a:pt x="0" y="131"/>
                    <a:pt x="5" y="45"/>
                  </a:cubicBezTo>
                  <a:cubicBezTo>
                    <a:pt x="5" y="37"/>
                    <a:pt x="2" y="10"/>
                    <a:pt x="11" y="5"/>
                  </a:cubicBezTo>
                  <a:cubicBezTo>
                    <a:pt x="19" y="1"/>
                    <a:pt x="31" y="0"/>
                    <a:pt x="39" y="0"/>
                  </a:cubicBezTo>
                  <a:cubicBezTo>
                    <a:pt x="84" y="0"/>
                    <a:pt x="128" y="2"/>
                    <a:pt x="173" y="2"/>
                  </a:cubicBezTo>
                  <a:cubicBezTo>
                    <a:pt x="197" y="2"/>
                    <a:pt x="222" y="2"/>
                    <a:pt x="247" y="2"/>
                  </a:cubicBezTo>
                  <a:cubicBezTo>
                    <a:pt x="275" y="2"/>
                    <a:pt x="304" y="2"/>
                    <a:pt x="333" y="2"/>
                  </a:cubicBezTo>
                  <a:cubicBezTo>
                    <a:pt x="365" y="2"/>
                    <a:pt x="397" y="2"/>
                    <a:pt x="429" y="2"/>
                  </a:cubicBezTo>
                  <a:cubicBezTo>
                    <a:pt x="463" y="2"/>
                    <a:pt x="498" y="2"/>
                    <a:pt x="532" y="2"/>
                  </a:cubicBezTo>
                  <a:cubicBezTo>
                    <a:pt x="569" y="2"/>
                    <a:pt x="605" y="2"/>
                    <a:pt x="641" y="2"/>
                  </a:cubicBezTo>
                  <a:cubicBezTo>
                    <a:pt x="678" y="2"/>
                    <a:pt x="715" y="2"/>
                    <a:pt x="752" y="2"/>
                  </a:cubicBezTo>
                  <a:cubicBezTo>
                    <a:pt x="789" y="2"/>
                    <a:pt x="827" y="2"/>
                    <a:pt x="864" y="2"/>
                  </a:cubicBezTo>
                  <a:cubicBezTo>
                    <a:pt x="900" y="2"/>
                    <a:pt x="937" y="2"/>
                    <a:pt x="974" y="2"/>
                  </a:cubicBezTo>
                  <a:cubicBezTo>
                    <a:pt x="1009" y="2"/>
                    <a:pt x="1045" y="2"/>
                    <a:pt x="1081" y="2"/>
                  </a:cubicBezTo>
                  <a:cubicBezTo>
                    <a:pt x="1115" y="2"/>
                    <a:pt x="1150" y="2"/>
                    <a:pt x="1185" y="2"/>
                  </a:cubicBezTo>
                  <a:cubicBezTo>
                    <a:pt x="1218" y="2"/>
                    <a:pt x="1251" y="2"/>
                    <a:pt x="1284" y="2"/>
                  </a:cubicBezTo>
                  <a:cubicBezTo>
                    <a:pt x="1315" y="2"/>
                    <a:pt x="1345" y="2"/>
                    <a:pt x="1376" y="2"/>
                  </a:cubicBezTo>
                  <a:cubicBezTo>
                    <a:pt x="1403" y="2"/>
                    <a:pt x="1431" y="2"/>
                    <a:pt x="1458" y="2"/>
                  </a:cubicBezTo>
                  <a:cubicBezTo>
                    <a:pt x="1480" y="2"/>
                    <a:pt x="1503" y="2"/>
                    <a:pt x="1525" y="2"/>
                  </a:cubicBezTo>
                  <a:cubicBezTo>
                    <a:pt x="1542" y="2"/>
                    <a:pt x="1559" y="2"/>
                    <a:pt x="1576" y="2"/>
                  </a:cubicBezTo>
                  <a:cubicBezTo>
                    <a:pt x="1587" y="2"/>
                    <a:pt x="1598" y="2"/>
                    <a:pt x="1609" y="2"/>
                  </a:cubicBezTo>
                  <a:cubicBezTo>
                    <a:pt x="1617" y="2"/>
                    <a:pt x="1624" y="2"/>
                    <a:pt x="1631" y="2"/>
                  </a:cubicBezTo>
                  <a:cubicBezTo>
                    <a:pt x="1632" y="2"/>
                    <a:pt x="1639" y="1"/>
                    <a:pt x="1639" y="2"/>
                  </a:cubicBezTo>
                  <a:cubicBezTo>
                    <a:pt x="1647" y="18"/>
                    <a:pt x="1648" y="86"/>
                    <a:pt x="1648" y="109"/>
                  </a:cubicBezTo>
                  <a:cubicBezTo>
                    <a:pt x="1648" y="141"/>
                    <a:pt x="1648" y="156"/>
                    <a:pt x="1646" y="181"/>
                  </a:cubicBezTo>
                  <a:cubicBezTo>
                    <a:pt x="1645" y="204"/>
                    <a:pt x="1643" y="219"/>
                    <a:pt x="1626" y="238"/>
                  </a:cubicBezTo>
                  <a:cubicBezTo>
                    <a:pt x="1626" y="239"/>
                    <a:pt x="1626" y="239"/>
                    <a:pt x="1626" y="239"/>
                  </a:cubicBezTo>
                </a:path>
              </a:pathLst>
            </a:custGeom>
            <a:solidFill>
              <a:srgbClr val="FFDE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pic>
          <p:nvPicPr>
            <p:cNvPr id="14" name="Picture 104"/>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10745787" y="2080273"/>
              <a:ext cx="17462" cy="22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5" name="Picture 105"/>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10477500" y="2089798"/>
              <a:ext cx="290512" cy="3984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6" name="Freeform 106"/>
            <p:cNvSpPr>
              <a:spLocks/>
            </p:cNvSpPr>
            <p:nvPr/>
          </p:nvSpPr>
          <p:spPr bwMode="auto">
            <a:xfrm>
              <a:off x="10506075" y="2100911"/>
              <a:ext cx="268287" cy="403225"/>
            </a:xfrm>
            <a:custGeom>
              <a:avLst/>
              <a:gdLst>
                <a:gd name="T0" fmla="*/ 168 w 180"/>
                <a:gd name="T1" fmla="*/ 0 h 271"/>
                <a:gd name="T2" fmla="*/ 174 w 180"/>
                <a:gd name="T3" fmla="*/ 180 h 271"/>
                <a:gd name="T4" fmla="*/ 27 w 180"/>
                <a:gd name="T5" fmla="*/ 266 h 271"/>
                <a:gd name="T6" fmla="*/ 0 w 180"/>
                <a:gd name="T7" fmla="*/ 147 h 271"/>
                <a:gd name="T8" fmla="*/ 168 w 180"/>
                <a:gd name="T9" fmla="*/ 0 h 271"/>
              </a:gdLst>
              <a:ahLst/>
              <a:cxnLst>
                <a:cxn ang="0">
                  <a:pos x="T0" y="T1"/>
                </a:cxn>
                <a:cxn ang="0">
                  <a:pos x="T2" y="T3"/>
                </a:cxn>
                <a:cxn ang="0">
                  <a:pos x="T4" y="T5"/>
                </a:cxn>
                <a:cxn ang="0">
                  <a:pos x="T6" y="T7"/>
                </a:cxn>
                <a:cxn ang="0">
                  <a:pos x="T8" y="T9"/>
                </a:cxn>
              </a:cxnLst>
              <a:rect l="0" t="0" r="r" b="b"/>
              <a:pathLst>
                <a:path w="180" h="271">
                  <a:moveTo>
                    <a:pt x="168" y="0"/>
                  </a:moveTo>
                  <a:cubicBezTo>
                    <a:pt x="168" y="0"/>
                    <a:pt x="180" y="149"/>
                    <a:pt x="174" y="180"/>
                  </a:cubicBezTo>
                  <a:cubicBezTo>
                    <a:pt x="169" y="211"/>
                    <a:pt x="169" y="271"/>
                    <a:pt x="27" y="266"/>
                  </a:cubicBezTo>
                  <a:cubicBezTo>
                    <a:pt x="27" y="266"/>
                    <a:pt x="54" y="174"/>
                    <a:pt x="0" y="147"/>
                  </a:cubicBezTo>
                  <a:cubicBezTo>
                    <a:pt x="0" y="147"/>
                    <a:pt x="144" y="143"/>
                    <a:pt x="168" y="0"/>
                  </a:cubicBezTo>
                  <a:close/>
                </a:path>
              </a:pathLst>
            </a:custGeom>
            <a:solidFill>
              <a:srgbClr val="FAC9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 name="Freeform 107"/>
            <p:cNvSpPr>
              <a:spLocks/>
            </p:cNvSpPr>
            <p:nvPr/>
          </p:nvSpPr>
          <p:spPr bwMode="auto">
            <a:xfrm>
              <a:off x="8310563" y="2078686"/>
              <a:ext cx="2462212" cy="409575"/>
            </a:xfrm>
            <a:custGeom>
              <a:avLst/>
              <a:gdLst>
                <a:gd name="T0" fmla="*/ 1580 w 1650"/>
                <a:gd name="T1" fmla="*/ 264 h 275"/>
                <a:gd name="T2" fmla="*/ 1369 w 1650"/>
                <a:gd name="T3" fmla="*/ 268 h 275"/>
                <a:gd name="T4" fmla="*/ 539 w 1650"/>
                <a:gd name="T5" fmla="*/ 265 h 275"/>
                <a:gd name="T6" fmla="*/ 13 w 1650"/>
                <a:gd name="T7" fmla="*/ 265 h 275"/>
                <a:gd name="T8" fmla="*/ 6 w 1650"/>
                <a:gd name="T9" fmla="*/ 268 h 275"/>
                <a:gd name="T10" fmla="*/ 6 w 1650"/>
                <a:gd name="T11" fmla="*/ 47 h 275"/>
                <a:gd name="T12" fmla="*/ 7 w 1650"/>
                <a:gd name="T13" fmla="*/ 18 h 275"/>
                <a:gd name="T14" fmla="*/ 39 w 1650"/>
                <a:gd name="T15" fmla="*/ 4 h 275"/>
                <a:gd name="T16" fmla="*/ 172 w 1650"/>
                <a:gd name="T17" fmla="*/ 6 h 275"/>
                <a:gd name="T18" fmla="*/ 428 w 1650"/>
                <a:gd name="T19" fmla="*/ 6 h 275"/>
                <a:gd name="T20" fmla="*/ 752 w 1650"/>
                <a:gd name="T21" fmla="*/ 6 h 275"/>
                <a:gd name="T22" fmla="*/ 1081 w 1650"/>
                <a:gd name="T23" fmla="*/ 6 h 275"/>
                <a:gd name="T24" fmla="*/ 1376 w 1650"/>
                <a:gd name="T25" fmla="*/ 6 h 275"/>
                <a:gd name="T26" fmla="*/ 1575 w 1650"/>
                <a:gd name="T27" fmla="*/ 6 h 275"/>
                <a:gd name="T28" fmla="*/ 1633 w 1650"/>
                <a:gd name="T29" fmla="*/ 6 h 275"/>
                <a:gd name="T30" fmla="*/ 1638 w 1650"/>
                <a:gd name="T31" fmla="*/ 6 h 275"/>
                <a:gd name="T32" fmla="*/ 1638 w 1650"/>
                <a:gd name="T33" fmla="*/ 6 h 275"/>
                <a:gd name="T34" fmla="*/ 1638 w 1650"/>
                <a:gd name="T35" fmla="*/ 6 h 275"/>
                <a:gd name="T36" fmla="*/ 1638 w 1650"/>
                <a:gd name="T37" fmla="*/ 6 h 275"/>
                <a:gd name="T38" fmla="*/ 1639 w 1650"/>
                <a:gd name="T39" fmla="*/ 4 h 275"/>
                <a:gd name="T40" fmla="*/ 1646 w 1650"/>
                <a:gd name="T41" fmla="*/ 111 h 275"/>
                <a:gd name="T42" fmla="*/ 1624 w 1650"/>
                <a:gd name="T43" fmla="*/ 240 h 275"/>
                <a:gd name="T44" fmla="*/ 1624 w 1650"/>
                <a:gd name="T45" fmla="*/ 240 h 275"/>
                <a:gd name="T46" fmla="*/ 1627 w 1650"/>
                <a:gd name="T47" fmla="*/ 243 h 275"/>
                <a:gd name="T48" fmla="*/ 1627 w 1650"/>
                <a:gd name="T49" fmla="*/ 242 h 275"/>
                <a:gd name="T50" fmla="*/ 1650 w 1650"/>
                <a:gd name="T51" fmla="*/ 111 h 275"/>
                <a:gd name="T52" fmla="*/ 1641 w 1650"/>
                <a:gd name="T53" fmla="*/ 3 h 275"/>
                <a:gd name="T54" fmla="*/ 1640 w 1650"/>
                <a:gd name="T55" fmla="*/ 2 h 275"/>
                <a:gd name="T56" fmla="*/ 1633 w 1650"/>
                <a:gd name="T57" fmla="*/ 2 h 275"/>
                <a:gd name="T58" fmla="*/ 1575 w 1650"/>
                <a:gd name="T59" fmla="*/ 2 h 275"/>
                <a:gd name="T60" fmla="*/ 1376 w 1650"/>
                <a:gd name="T61" fmla="*/ 2 h 275"/>
                <a:gd name="T62" fmla="*/ 1081 w 1650"/>
                <a:gd name="T63" fmla="*/ 2 h 275"/>
                <a:gd name="T64" fmla="*/ 752 w 1650"/>
                <a:gd name="T65" fmla="*/ 2 h 275"/>
                <a:gd name="T66" fmla="*/ 428 w 1650"/>
                <a:gd name="T67" fmla="*/ 2 h 275"/>
                <a:gd name="T68" fmla="*/ 172 w 1650"/>
                <a:gd name="T69" fmla="*/ 2 h 275"/>
                <a:gd name="T70" fmla="*/ 39 w 1650"/>
                <a:gd name="T71" fmla="*/ 0 h 275"/>
                <a:gd name="T72" fmla="*/ 6 w 1650"/>
                <a:gd name="T73" fmla="*/ 11 h 275"/>
                <a:gd name="T74" fmla="*/ 2 w 1650"/>
                <a:gd name="T75" fmla="*/ 45 h 275"/>
                <a:gd name="T76" fmla="*/ 2 w 1650"/>
                <a:gd name="T77" fmla="*/ 200 h 275"/>
                <a:gd name="T78" fmla="*/ 13 w 1650"/>
                <a:gd name="T79" fmla="*/ 269 h 275"/>
                <a:gd name="T80" fmla="*/ 180 w 1650"/>
                <a:gd name="T81" fmla="*/ 269 h 275"/>
                <a:gd name="T82" fmla="*/ 973 w 1650"/>
                <a:gd name="T83" fmla="*/ 269 h 275"/>
                <a:gd name="T84" fmla="*/ 1521 w 1650"/>
                <a:gd name="T85" fmla="*/ 274 h 275"/>
                <a:gd name="T86" fmla="*/ 1627 w 1650"/>
                <a:gd name="T87" fmla="*/ 243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650" h="275">
                  <a:moveTo>
                    <a:pt x="1625" y="241"/>
                  </a:moveTo>
                  <a:cubicBezTo>
                    <a:pt x="1624" y="240"/>
                    <a:pt x="1624" y="240"/>
                    <a:pt x="1624" y="240"/>
                  </a:cubicBezTo>
                  <a:cubicBezTo>
                    <a:pt x="1613" y="252"/>
                    <a:pt x="1598" y="260"/>
                    <a:pt x="1580" y="264"/>
                  </a:cubicBezTo>
                  <a:cubicBezTo>
                    <a:pt x="1562" y="269"/>
                    <a:pt x="1541" y="270"/>
                    <a:pt x="1521" y="270"/>
                  </a:cubicBezTo>
                  <a:cubicBezTo>
                    <a:pt x="1515" y="271"/>
                    <a:pt x="1509" y="271"/>
                    <a:pt x="1503" y="271"/>
                  </a:cubicBezTo>
                  <a:cubicBezTo>
                    <a:pt x="1459" y="271"/>
                    <a:pt x="1414" y="268"/>
                    <a:pt x="1369" y="268"/>
                  </a:cubicBezTo>
                  <a:cubicBezTo>
                    <a:pt x="1237" y="268"/>
                    <a:pt x="1105" y="265"/>
                    <a:pt x="973" y="265"/>
                  </a:cubicBezTo>
                  <a:cubicBezTo>
                    <a:pt x="925" y="265"/>
                    <a:pt x="876" y="265"/>
                    <a:pt x="828" y="265"/>
                  </a:cubicBezTo>
                  <a:cubicBezTo>
                    <a:pt x="732" y="265"/>
                    <a:pt x="635" y="265"/>
                    <a:pt x="539" y="265"/>
                  </a:cubicBezTo>
                  <a:cubicBezTo>
                    <a:pt x="419" y="265"/>
                    <a:pt x="300" y="265"/>
                    <a:pt x="180" y="265"/>
                  </a:cubicBezTo>
                  <a:cubicBezTo>
                    <a:pt x="125" y="265"/>
                    <a:pt x="69" y="265"/>
                    <a:pt x="13" y="265"/>
                  </a:cubicBezTo>
                  <a:cubicBezTo>
                    <a:pt x="13" y="265"/>
                    <a:pt x="13" y="265"/>
                    <a:pt x="13" y="265"/>
                  </a:cubicBezTo>
                  <a:cubicBezTo>
                    <a:pt x="3" y="266"/>
                    <a:pt x="3" y="266"/>
                    <a:pt x="3" y="266"/>
                  </a:cubicBezTo>
                  <a:cubicBezTo>
                    <a:pt x="4" y="268"/>
                    <a:pt x="4" y="268"/>
                    <a:pt x="4" y="268"/>
                  </a:cubicBezTo>
                  <a:cubicBezTo>
                    <a:pt x="6" y="268"/>
                    <a:pt x="6" y="268"/>
                    <a:pt x="6" y="268"/>
                  </a:cubicBezTo>
                  <a:cubicBezTo>
                    <a:pt x="6" y="243"/>
                    <a:pt x="6" y="225"/>
                    <a:pt x="6" y="200"/>
                  </a:cubicBezTo>
                  <a:cubicBezTo>
                    <a:pt x="6" y="159"/>
                    <a:pt x="4" y="143"/>
                    <a:pt x="4" y="112"/>
                  </a:cubicBezTo>
                  <a:cubicBezTo>
                    <a:pt x="4" y="96"/>
                    <a:pt x="5" y="76"/>
                    <a:pt x="6" y="47"/>
                  </a:cubicBezTo>
                  <a:cubicBezTo>
                    <a:pt x="6" y="47"/>
                    <a:pt x="6" y="46"/>
                    <a:pt x="6" y="45"/>
                  </a:cubicBezTo>
                  <a:cubicBezTo>
                    <a:pt x="6" y="42"/>
                    <a:pt x="6" y="38"/>
                    <a:pt x="6" y="34"/>
                  </a:cubicBezTo>
                  <a:cubicBezTo>
                    <a:pt x="6" y="29"/>
                    <a:pt x="6" y="23"/>
                    <a:pt x="7" y="18"/>
                  </a:cubicBezTo>
                  <a:cubicBezTo>
                    <a:pt x="8" y="16"/>
                    <a:pt x="8" y="14"/>
                    <a:pt x="9" y="13"/>
                  </a:cubicBezTo>
                  <a:cubicBezTo>
                    <a:pt x="10" y="11"/>
                    <a:pt x="11" y="10"/>
                    <a:pt x="12" y="10"/>
                  </a:cubicBezTo>
                  <a:cubicBezTo>
                    <a:pt x="19" y="6"/>
                    <a:pt x="30" y="4"/>
                    <a:pt x="39" y="4"/>
                  </a:cubicBezTo>
                  <a:cubicBezTo>
                    <a:pt x="39" y="4"/>
                    <a:pt x="39" y="4"/>
                    <a:pt x="39" y="4"/>
                  </a:cubicBezTo>
                  <a:cubicBezTo>
                    <a:pt x="39" y="4"/>
                    <a:pt x="39" y="4"/>
                    <a:pt x="39" y="4"/>
                  </a:cubicBezTo>
                  <a:cubicBezTo>
                    <a:pt x="83" y="5"/>
                    <a:pt x="128" y="6"/>
                    <a:pt x="172" y="6"/>
                  </a:cubicBezTo>
                  <a:cubicBezTo>
                    <a:pt x="197" y="6"/>
                    <a:pt x="222" y="6"/>
                    <a:pt x="246" y="6"/>
                  </a:cubicBezTo>
                  <a:cubicBezTo>
                    <a:pt x="275" y="6"/>
                    <a:pt x="304" y="6"/>
                    <a:pt x="332" y="6"/>
                  </a:cubicBezTo>
                  <a:cubicBezTo>
                    <a:pt x="364" y="6"/>
                    <a:pt x="396" y="6"/>
                    <a:pt x="428" y="6"/>
                  </a:cubicBezTo>
                  <a:cubicBezTo>
                    <a:pt x="463" y="6"/>
                    <a:pt x="497" y="6"/>
                    <a:pt x="532" y="6"/>
                  </a:cubicBezTo>
                  <a:cubicBezTo>
                    <a:pt x="568" y="6"/>
                    <a:pt x="605" y="6"/>
                    <a:pt x="641" y="6"/>
                  </a:cubicBezTo>
                  <a:cubicBezTo>
                    <a:pt x="678" y="6"/>
                    <a:pt x="715" y="6"/>
                    <a:pt x="752" y="6"/>
                  </a:cubicBezTo>
                  <a:cubicBezTo>
                    <a:pt x="789" y="6"/>
                    <a:pt x="826" y="6"/>
                    <a:pt x="863" y="6"/>
                  </a:cubicBezTo>
                  <a:cubicBezTo>
                    <a:pt x="900" y="6"/>
                    <a:pt x="937" y="6"/>
                    <a:pt x="973" y="6"/>
                  </a:cubicBezTo>
                  <a:cubicBezTo>
                    <a:pt x="1009" y="6"/>
                    <a:pt x="1045" y="6"/>
                    <a:pt x="1081" y="6"/>
                  </a:cubicBezTo>
                  <a:cubicBezTo>
                    <a:pt x="1115" y="6"/>
                    <a:pt x="1150" y="6"/>
                    <a:pt x="1184" y="6"/>
                  </a:cubicBezTo>
                  <a:cubicBezTo>
                    <a:pt x="1217" y="6"/>
                    <a:pt x="1250" y="6"/>
                    <a:pt x="1284" y="6"/>
                  </a:cubicBezTo>
                  <a:cubicBezTo>
                    <a:pt x="1314" y="6"/>
                    <a:pt x="1345" y="6"/>
                    <a:pt x="1376" y="6"/>
                  </a:cubicBezTo>
                  <a:cubicBezTo>
                    <a:pt x="1403" y="6"/>
                    <a:pt x="1430" y="6"/>
                    <a:pt x="1458" y="6"/>
                  </a:cubicBezTo>
                  <a:cubicBezTo>
                    <a:pt x="1480" y="6"/>
                    <a:pt x="1502" y="6"/>
                    <a:pt x="1525" y="6"/>
                  </a:cubicBezTo>
                  <a:cubicBezTo>
                    <a:pt x="1542" y="6"/>
                    <a:pt x="1559" y="6"/>
                    <a:pt x="1575" y="6"/>
                  </a:cubicBezTo>
                  <a:cubicBezTo>
                    <a:pt x="1587" y="6"/>
                    <a:pt x="1598" y="6"/>
                    <a:pt x="1609" y="6"/>
                  </a:cubicBezTo>
                  <a:cubicBezTo>
                    <a:pt x="1616" y="6"/>
                    <a:pt x="1623" y="6"/>
                    <a:pt x="1631" y="6"/>
                  </a:cubicBezTo>
                  <a:cubicBezTo>
                    <a:pt x="1631" y="6"/>
                    <a:pt x="1632" y="6"/>
                    <a:pt x="1633" y="6"/>
                  </a:cubicBezTo>
                  <a:cubicBezTo>
                    <a:pt x="1634" y="6"/>
                    <a:pt x="1636" y="6"/>
                    <a:pt x="1637" y="6"/>
                  </a:cubicBezTo>
                  <a:cubicBezTo>
                    <a:pt x="1637" y="6"/>
                    <a:pt x="1638" y="6"/>
                    <a:pt x="1638" y="6"/>
                  </a:cubicBezTo>
                  <a:cubicBezTo>
                    <a:pt x="1638" y="6"/>
                    <a:pt x="1638" y="6"/>
                    <a:pt x="1638" y="6"/>
                  </a:cubicBezTo>
                  <a:cubicBezTo>
                    <a:pt x="1638" y="6"/>
                    <a:pt x="1638" y="6"/>
                    <a:pt x="1638" y="6"/>
                  </a:cubicBezTo>
                  <a:cubicBezTo>
                    <a:pt x="1638" y="5"/>
                    <a:pt x="1638" y="5"/>
                    <a:pt x="1638" y="5"/>
                  </a:cubicBezTo>
                  <a:cubicBezTo>
                    <a:pt x="1638" y="6"/>
                    <a:pt x="1638" y="6"/>
                    <a:pt x="1638" y="6"/>
                  </a:cubicBezTo>
                  <a:cubicBezTo>
                    <a:pt x="1638" y="6"/>
                    <a:pt x="1638" y="6"/>
                    <a:pt x="1638" y="6"/>
                  </a:cubicBezTo>
                  <a:cubicBezTo>
                    <a:pt x="1638" y="5"/>
                    <a:pt x="1638" y="5"/>
                    <a:pt x="1638" y="5"/>
                  </a:cubicBezTo>
                  <a:cubicBezTo>
                    <a:pt x="1638" y="6"/>
                    <a:pt x="1638" y="6"/>
                    <a:pt x="1638" y="6"/>
                  </a:cubicBezTo>
                  <a:cubicBezTo>
                    <a:pt x="1639" y="4"/>
                    <a:pt x="1639" y="4"/>
                    <a:pt x="1639" y="4"/>
                  </a:cubicBezTo>
                  <a:cubicBezTo>
                    <a:pt x="1637" y="5"/>
                    <a:pt x="1637" y="5"/>
                    <a:pt x="1637" y="5"/>
                  </a:cubicBezTo>
                  <a:cubicBezTo>
                    <a:pt x="1637" y="6"/>
                    <a:pt x="1638" y="6"/>
                    <a:pt x="1638" y="6"/>
                  </a:cubicBezTo>
                  <a:cubicBezTo>
                    <a:pt x="1639" y="4"/>
                    <a:pt x="1639" y="4"/>
                    <a:pt x="1639" y="4"/>
                  </a:cubicBezTo>
                  <a:cubicBezTo>
                    <a:pt x="1637" y="5"/>
                    <a:pt x="1637" y="5"/>
                    <a:pt x="1637" y="5"/>
                  </a:cubicBezTo>
                  <a:cubicBezTo>
                    <a:pt x="1639" y="4"/>
                    <a:pt x="1639" y="4"/>
                    <a:pt x="1639" y="4"/>
                  </a:cubicBezTo>
                  <a:cubicBezTo>
                    <a:pt x="1637" y="5"/>
                    <a:pt x="1637" y="5"/>
                    <a:pt x="1637" y="5"/>
                  </a:cubicBezTo>
                  <a:cubicBezTo>
                    <a:pt x="1639" y="9"/>
                    <a:pt x="1640" y="16"/>
                    <a:pt x="1641" y="25"/>
                  </a:cubicBezTo>
                  <a:cubicBezTo>
                    <a:pt x="1645" y="52"/>
                    <a:pt x="1646" y="94"/>
                    <a:pt x="1646" y="111"/>
                  </a:cubicBezTo>
                  <a:cubicBezTo>
                    <a:pt x="1646" y="143"/>
                    <a:pt x="1645" y="158"/>
                    <a:pt x="1644" y="183"/>
                  </a:cubicBezTo>
                  <a:cubicBezTo>
                    <a:pt x="1643" y="195"/>
                    <a:pt x="1642" y="204"/>
                    <a:pt x="1640" y="213"/>
                  </a:cubicBezTo>
                  <a:cubicBezTo>
                    <a:pt x="1637" y="221"/>
                    <a:pt x="1633" y="230"/>
                    <a:pt x="1624" y="240"/>
                  </a:cubicBezTo>
                  <a:cubicBezTo>
                    <a:pt x="1626" y="241"/>
                    <a:pt x="1626" y="241"/>
                    <a:pt x="1626" y="241"/>
                  </a:cubicBezTo>
                  <a:cubicBezTo>
                    <a:pt x="1624" y="240"/>
                    <a:pt x="1624" y="240"/>
                    <a:pt x="1624" y="240"/>
                  </a:cubicBezTo>
                  <a:cubicBezTo>
                    <a:pt x="1624" y="240"/>
                    <a:pt x="1624" y="240"/>
                    <a:pt x="1624" y="240"/>
                  </a:cubicBezTo>
                  <a:cubicBezTo>
                    <a:pt x="1624" y="240"/>
                    <a:pt x="1624" y="240"/>
                    <a:pt x="1624" y="240"/>
                  </a:cubicBezTo>
                  <a:cubicBezTo>
                    <a:pt x="1625" y="241"/>
                    <a:pt x="1625" y="241"/>
                    <a:pt x="1625" y="241"/>
                  </a:cubicBezTo>
                  <a:cubicBezTo>
                    <a:pt x="1627" y="243"/>
                    <a:pt x="1627" y="243"/>
                    <a:pt x="1627" y="243"/>
                  </a:cubicBezTo>
                  <a:cubicBezTo>
                    <a:pt x="1627" y="242"/>
                    <a:pt x="1627" y="242"/>
                    <a:pt x="1627" y="242"/>
                  </a:cubicBezTo>
                  <a:cubicBezTo>
                    <a:pt x="1627" y="242"/>
                    <a:pt x="1627" y="242"/>
                    <a:pt x="1627" y="242"/>
                  </a:cubicBezTo>
                  <a:cubicBezTo>
                    <a:pt x="1627" y="242"/>
                    <a:pt x="1627" y="242"/>
                    <a:pt x="1627" y="242"/>
                  </a:cubicBezTo>
                  <a:cubicBezTo>
                    <a:pt x="1636" y="232"/>
                    <a:pt x="1641" y="223"/>
                    <a:pt x="1644" y="214"/>
                  </a:cubicBezTo>
                  <a:cubicBezTo>
                    <a:pt x="1646" y="204"/>
                    <a:pt x="1647" y="195"/>
                    <a:pt x="1648" y="183"/>
                  </a:cubicBezTo>
                  <a:cubicBezTo>
                    <a:pt x="1649" y="158"/>
                    <a:pt x="1650" y="143"/>
                    <a:pt x="1650" y="111"/>
                  </a:cubicBezTo>
                  <a:cubicBezTo>
                    <a:pt x="1650" y="100"/>
                    <a:pt x="1649" y="77"/>
                    <a:pt x="1648" y="55"/>
                  </a:cubicBezTo>
                  <a:cubicBezTo>
                    <a:pt x="1647" y="44"/>
                    <a:pt x="1647" y="33"/>
                    <a:pt x="1645" y="24"/>
                  </a:cubicBezTo>
                  <a:cubicBezTo>
                    <a:pt x="1644" y="15"/>
                    <a:pt x="1643" y="8"/>
                    <a:pt x="1641" y="3"/>
                  </a:cubicBezTo>
                  <a:cubicBezTo>
                    <a:pt x="1641" y="3"/>
                    <a:pt x="1641" y="3"/>
                    <a:pt x="1641" y="3"/>
                  </a:cubicBezTo>
                  <a:cubicBezTo>
                    <a:pt x="1641" y="3"/>
                    <a:pt x="1641" y="3"/>
                    <a:pt x="1641" y="3"/>
                  </a:cubicBezTo>
                  <a:cubicBezTo>
                    <a:pt x="1640" y="3"/>
                    <a:pt x="1640" y="2"/>
                    <a:pt x="1640" y="2"/>
                  </a:cubicBezTo>
                  <a:cubicBezTo>
                    <a:pt x="1639" y="2"/>
                    <a:pt x="1639" y="2"/>
                    <a:pt x="1639" y="2"/>
                  </a:cubicBezTo>
                  <a:cubicBezTo>
                    <a:pt x="1638" y="2"/>
                    <a:pt x="1638" y="2"/>
                    <a:pt x="1637" y="2"/>
                  </a:cubicBezTo>
                  <a:cubicBezTo>
                    <a:pt x="1636" y="2"/>
                    <a:pt x="1634" y="2"/>
                    <a:pt x="1633" y="2"/>
                  </a:cubicBezTo>
                  <a:cubicBezTo>
                    <a:pt x="1632" y="2"/>
                    <a:pt x="1631" y="2"/>
                    <a:pt x="1631" y="2"/>
                  </a:cubicBezTo>
                  <a:cubicBezTo>
                    <a:pt x="1623" y="2"/>
                    <a:pt x="1616" y="2"/>
                    <a:pt x="1609" y="2"/>
                  </a:cubicBezTo>
                  <a:cubicBezTo>
                    <a:pt x="1598" y="2"/>
                    <a:pt x="1587" y="2"/>
                    <a:pt x="1575" y="2"/>
                  </a:cubicBezTo>
                  <a:cubicBezTo>
                    <a:pt x="1559" y="2"/>
                    <a:pt x="1542" y="2"/>
                    <a:pt x="1525" y="2"/>
                  </a:cubicBezTo>
                  <a:cubicBezTo>
                    <a:pt x="1502" y="2"/>
                    <a:pt x="1480" y="2"/>
                    <a:pt x="1458" y="2"/>
                  </a:cubicBezTo>
                  <a:cubicBezTo>
                    <a:pt x="1430" y="2"/>
                    <a:pt x="1403" y="2"/>
                    <a:pt x="1376" y="2"/>
                  </a:cubicBezTo>
                  <a:cubicBezTo>
                    <a:pt x="1345" y="2"/>
                    <a:pt x="1314" y="2"/>
                    <a:pt x="1284" y="2"/>
                  </a:cubicBezTo>
                  <a:cubicBezTo>
                    <a:pt x="1250" y="2"/>
                    <a:pt x="1217" y="2"/>
                    <a:pt x="1184" y="2"/>
                  </a:cubicBezTo>
                  <a:cubicBezTo>
                    <a:pt x="1150" y="2"/>
                    <a:pt x="1115" y="2"/>
                    <a:pt x="1081" y="2"/>
                  </a:cubicBezTo>
                  <a:cubicBezTo>
                    <a:pt x="1045" y="2"/>
                    <a:pt x="1009" y="2"/>
                    <a:pt x="973" y="2"/>
                  </a:cubicBezTo>
                  <a:cubicBezTo>
                    <a:pt x="937" y="2"/>
                    <a:pt x="900" y="2"/>
                    <a:pt x="863" y="2"/>
                  </a:cubicBezTo>
                  <a:cubicBezTo>
                    <a:pt x="826" y="2"/>
                    <a:pt x="789" y="2"/>
                    <a:pt x="752" y="2"/>
                  </a:cubicBezTo>
                  <a:cubicBezTo>
                    <a:pt x="715" y="2"/>
                    <a:pt x="678" y="2"/>
                    <a:pt x="641" y="2"/>
                  </a:cubicBezTo>
                  <a:cubicBezTo>
                    <a:pt x="605" y="2"/>
                    <a:pt x="568" y="2"/>
                    <a:pt x="532" y="2"/>
                  </a:cubicBezTo>
                  <a:cubicBezTo>
                    <a:pt x="497" y="2"/>
                    <a:pt x="463" y="2"/>
                    <a:pt x="428" y="2"/>
                  </a:cubicBezTo>
                  <a:cubicBezTo>
                    <a:pt x="396" y="2"/>
                    <a:pt x="364" y="2"/>
                    <a:pt x="332" y="2"/>
                  </a:cubicBezTo>
                  <a:cubicBezTo>
                    <a:pt x="304" y="2"/>
                    <a:pt x="275" y="2"/>
                    <a:pt x="246" y="2"/>
                  </a:cubicBezTo>
                  <a:cubicBezTo>
                    <a:pt x="222" y="2"/>
                    <a:pt x="197" y="2"/>
                    <a:pt x="172" y="2"/>
                  </a:cubicBezTo>
                  <a:cubicBezTo>
                    <a:pt x="128" y="2"/>
                    <a:pt x="83" y="1"/>
                    <a:pt x="39" y="0"/>
                  </a:cubicBezTo>
                  <a:cubicBezTo>
                    <a:pt x="39" y="2"/>
                    <a:pt x="39" y="2"/>
                    <a:pt x="39" y="2"/>
                  </a:cubicBezTo>
                  <a:cubicBezTo>
                    <a:pt x="39" y="0"/>
                    <a:pt x="39" y="0"/>
                    <a:pt x="39" y="0"/>
                  </a:cubicBezTo>
                  <a:cubicBezTo>
                    <a:pt x="39" y="0"/>
                    <a:pt x="39" y="0"/>
                    <a:pt x="39" y="0"/>
                  </a:cubicBezTo>
                  <a:cubicBezTo>
                    <a:pt x="30" y="0"/>
                    <a:pt x="18" y="2"/>
                    <a:pt x="10" y="6"/>
                  </a:cubicBezTo>
                  <a:cubicBezTo>
                    <a:pt x="8" y="7"/>
                    <a:pt x="7" y="9"/>
                    <a:pt x="6" y="11"/>
                  </a:cubicBezTo>
                  <a:cubicBezTo>
                    <a:pt x="4" y="14"/>
                    <a:pt x="3" y="17"/>
                    <a:pt x="3" y="21"/>
                  </a:cubicBezTo>
                  <a:cubicBezTo>
                    <a:pt x="2" y="26"/>
                    <a:pt x="2" y="30"/>
                    <a:pt x="2" y="34"/>
                  </a:cubicBezTo>
                  <a:cubicBezTo>
                    <a:pt x="2" y="38"/>
                    <a:pt x="2" y="42"/>
                    <a:pt x="2" y="45"/>
                  </a:cubicBezTo>
                  <a:cubicBezTo>
                    <a:pt x="2" y="46"/>
                    <a:pt x="2" y="47"/>
                    <a:pt x="2" y="47"/>
                  </a:cubicBezTo>
                  <a:cubicBezTo>
                    <a:pt x="1" y="76"/>
                    <a:pt x="0" y="96"/>
                    <a:pt x="0" y="112"/>
                  </a:cubicBezTo>
                  <a:cubicBezTo>
                    <a:pt x="0" y="143"/>
                    <a:pt x="2" y="159"/>
                    <a:pt x="2" y="200"/>
                  </a:cubicBezTo>
                  <a:cubicBezTo>
                    <a:pt x="2" y="225"/>
                    <a:pt x="2" y="243"/>
                    <a:pt x="2" y="268"/>
                  </a:cubicBezTo>
                  <a:cubicBezTo>
                    <a:pt x="2" y="270"/>
                    <a:pt x="2" y="270"/>
                    <a:pt x="2" y="270"/>
                  </a:cubicBezTo>
                  <a:cubicBezTo>
                    <a:pt x="13" y="269"/>
                    <a:pt x="13" y="269"/>
                    <a:pt x="13" y="269"/>
                  </a:cubicBezTo>
                  <a:cubicBezTo>
                    <a:pt x="13" y="267"/>
                    <a:pt x="13" y="267"/>
                    <a:pt x="13" y="267"/>
                  </a:cubicBezTo>
                  <a:cubicBezTo>
                    <a:pt x="13" y="269"/>
                    <a:pt x="13" y="269"/>
                    <a:pt x="13" y="269"/>
                  </a:cubicBezTo>
                  <a:cubicBezTo>
                    <a:pt x="69" y="269"/>
                    <a:pt x="125" y="269"/>
                    <a:pt x="180" y="269"/>
                  </a:cubicBezTo>
                  <a:cubicBezTo>
                    <a:pt x="300" y="269"/>
                    <a:pt x="419" y="269"/>
                    <a:pt x="539" y="269"/>
                  </a:cubicBezTo>
                  <a:cubicBezTo>
                    <a:pt x="635" y="269"/>
                    <a:pt x="732" y="269"/>
                    <a:pt x="828" y="269"/>
                  </a:cubicBezTo>
                  <a:cubicBezTo>
                    <a:pt x="876" y="269"/>
                    <a:pt x="925" y="269"/>
                    <a:pt x="973" y="269"/>
                  </a:cubicBezTo>
                  <a:cubicBezTo>
                    <a:pt x="1105" y="269"/>
                    <a:pt x="1237" y="272"/>
                    <a:pt x="1369" y="272"/>
                  </a:cubicBezTo>
                  <a:cubicBezTo>
                    <a:pt x="1414" y="272"/>
                    <a:pt x="1458" y="275"/>
                    <a:pt x="1503" y="275"/>
                  </a:cubicBezTo>
                  <a:cubicBezTo>
                    <a:pt x="1509" y="275"/>
                    <a:pt x="1515" y="275"/>
                    <a:pt x="1521" y="274"/>
                  </a:cubicBezTo>
                  <a:cubicBezTo>
                    <a:pt x="1541" y="274"/>
                    <a:pt x="1562" y="273"/>
                    <a:pt x="1581" y="268"/>
                  </a:cubicBezTo>
                  <a:cubicBezTo>
                    <a:pt x="1599" y="264"/>
                    <a:pt x="1615" y="256"/>
                    <a:pt x="1627" y="243"/>
                  </a:cubicBezTo>
                  <a:cubicBezTo>
                    <a:pt x="1627" y="243"/>
                    <a:pt x="1627" y="243"/>
                    <a:pt x="1627" y="243"/>
                  </a:cubicBezTo>
                  <a:cubicBezTo>
                    <a:pt x="1625" y="241"/>
                    <a:pt x="1625" y="241"/>
                    <a:pt x="1625" y="241"/>
                  </a:cubicBezTo>
                </a:path>
              </a:pathLst>
            </a:custGeom>
            <a:solidFill>
              <a:srgbClr val="7A46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 name="Freeform 108"/>
            <p:cNvSpPr>
              <a:spLocks/>
            </p:cNvSpPr>
            <p:nvPr/>
          </p:nvSpPr>
          <p:spPr bwMode="auto">
            <a:xfrm>
              <a:off x="10504487" y="2083448"/>
              <a:ext cx="254000" cy="400050"/>
            </a:xfrm>
            <a:custGeom>
              <a:avLst/>
              <a:gdLst>
                <a:gd name="T0" fmla="*/ 31 w 170"/>
                <a:gd name="T1" fmla="*/ 268 h 268"/>
                <a:gd name="T2" fmla="*/ 42 w 170"/>
                <a:gd name="T3" fmla="*/ 224 h 268"/>
                <a:gd name="T4" fmla="*/ 24 w 170"/>
                <a:gd name="T5" fmla="*/ 168 h 268"/>
                <a:gd name="T6" fmla="*/ 6 w 170"/>
                <a:gd name="T7" fmla="*/ 147 h 268"/>
                <a:gd name="T8" fmla="*/ 5 w 170"/>
                <a:gd name="T9" fmla="*/ 149 h 268"/>
                <a:gd name="T10" fmla="*/ 5 w 170"/>
                <a:gd name="T11" fmla="*/ 151 h 268"/>
                <a:gd name="T12" fmla="*/ 148 w 170"/>
                <a:gd name="T13" fmla="*/ 70 h 268"/>
                <a:gd name="T14" fmla="*/ 170 w 170"/>
                <a:gd name="T15" fmla="*/ 0 h 268"/>
                <a:gd name="T16" fmla="*/ 166 w 170"/>
                <a:gd name="T17" fmla="*/ 0 h 268"/>
                <a:gd name="T18" fmla="*/ 166 w 170"/>
                <a:gd name="T19" fmla="*/ 2 h 268"/>
                <a:gd name="T20" fmla="*/ 141 w 170"/>
                <a:gd name="T21" fmla="*/ 74 h 268"/>
                <a:gd name="T22" fmla="*/ 5 w 170"/>
                <a:gd name="T23" fmla="*/ 147 h 268"/>
                <a:gd name="T24" fmla="*/ 0 w 170"/>
                <a:gd name="T25" fmla="*/ 147 h 268"/>
                <a:gd name="T26" fmla="*/ 4 w 170"/>
                <a:gd name="T27" fmla="*/ 151 h 268"/>
                <a:gd name="T28" fmla="*/ 4 w 170"/>
                <a:gd name="T29" fmla="*/ 151 h 268"/>
                <a:gd name="T30" fmla="*/ 23 w 170"/>
                <a:gd name="T31" fmla="*/ 173 h 268"/>
                <a:gd name="T32" fmla="*/ 38 w 170"/>
                <a:gd name="T33" fmla="*/ 224 h 268"/>
                <a:gd name="T34" fmla="*/ 28 w 170"/>
                <a:gd name="T35" fmla="*/ 266 h 268"/>
                <a:gd name="T36" fmla="*/ 31 w 170"/>
                <a:gd name="T37" fmla="*/ 268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70" h="268">
                  <a:moveTo>
                    <a:pt x="31" y="268"/>
                  </a:moveTo>
                  <a:cubicBezTo>
                    <a:pt x="39" y="252"/>
                    <a:pt x="42" y="237"/>
                    <a:pt x="42" y="224"/>
                  </a:cubicBezTo>
                  <a:cubicBezTo>
                    <a:pt x="42" y="201"/>
                    <a:pt x="33" y="182"/>
                    <a:pt x="24" y="168"/>
                  </a:cubicBezTo>
                  <a:cubicBezTo>
                    <a:pt x="15" y="155"/>
                    <a:pt x="7" y="148"/>
                    <a:pt x="6" y="147"/>
                  </a:cubicBezTo>
                  <a:cubicBezTo>
                    <a:pt x="5" y="149"/>
                    <a:pt x="5" y="149"/>
                    <a:pt x="5" y="149"/>
                  </a:cubicBezTo>
                  <a:cubicBezTo>
                    <a:pt x="5" y="151"/>
                    <a:pt x="5" y="151"/>
                    <a:pt x="5" y="151"/>
                  </a:cubicBezTo>
                  <a:cubicBezTo>
                    <a:pt x="86" y="143"/>
                    <a:pt x="127" y="106"/>
                    <a:pt x="148" y="70"/>
                  </a:cubicBezTo>
                  <a:cubicBezTo>
                    <a:pt x="169" y="34"/>
                    <a:pt x="170" y="0"/>
                    <a:pt x="170" y="0"/>
                  </a:cubicBezTo>
                  <a:cubicBezTo>
                    <a:pt x="166" y="0"/>
                    <a:pt x="166" y="0"/>
                    <a:pt x="166" y="0"/>
                  </a:cubicBezTo>
                  <a:cubicBezTo>
                    <a:pt x="166" y="0"/>
                    <a:pt x="166" y="1"/>
                    <a:pt x="166" y="2"/>
                  </a:cubicBezTo>
                  <a:cubicBezTo>
                    <a:pt x="165" y="9"/>
                    <a:pt x="162" y="42"/>
                    <a:pt x="141" y="74"/>
                  </a:cubicBezTo>
                  <a:cubicBezTo>
                    <a:pt x="119" y="107"/>
                    <a:pt x="79" y="140"/>
                    <a:pt x="5" y="147"/>
                  </a:cubicBezTo>
                  <a:cubicBezTo>
                    <a:pt x="0" y="147"/>
                    <a:pt x="0" y="147"/>
                    <a:pt x="0" y="147"/>
                  </a:cubicBezTo>
                  <a:cubicBezTo>
                    <a:pt x="4" y="151"/>
                    <a:pt x="4" y="151"/>
                    <a:pt x="4" y="151"/>
                  </a:cubicBezTo>
                  <a:cubicBezTo>
                    <a:pt x="4" y="151"/>
                    <a:pt x="4" y="151"/>
                    <a:pt x="4" y="151"/>
                  </a:cubicBezTo>
                  <a:cubicBezTo>
                    <a:pt x="6" y="152"/>
                    <a:pt x="15" y="160"/>
                    <a:pt x="23" y="173"/>
                  </a:cubicBezTo>
                  <a:cubicBezTo>
                    <a:pt x="31" y="186"/>
                    <a:pt x="38" y="203"/>
                    <a:pt x="38" y="224"/>
                  </a:cubicBezTo>
                  <a:cubicBezTo>
                    <a:pt x="38" y="237"/>
                    <a:pt x="35" y="251"/>
                    <a:pt x="28" y="266"/>
                  </a:cubicBezTo>
                  <a:cubicBezTo>
                    <a:pt x="31" y="268"/>
                    <a:pt x="31" y="268"/>
                    <a:pt x="31" y="268"/>
                  </a:cubicBezTo>
                  <a:close/>
                </a:path>
              </a:pathLst>
            </a:custGeom>
            <a:solidFill>
              <a:srgbClr val="7A46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 name="Freeform 225"/>
            <p:cNvSpPr>
              <a:spLocks noEditPoints="1"/>
            </p:cNvSpPr>
            <p:nvPr/>
          </p:nvSpPr>
          <p:spPr bwMode="auto">
            <a:xfrm>
              <a:off x="8683625" y="2075511"/>
              <a:ext cx="7937" cy="22225"/>
            </a:xfrm>
            <a:custGeom>
              <a:avLst/>
              <a:gdLst>
                <a:gd name="T0" fmla="*/ 5 w 5"/>
                <a:gd name="T1" fmla="*/ 8 h 15"/>
                <a:gd name="T2" fmla="*/ 2 w 5"/>
                <a:gd name="T3" fmla="*/ 8 h 15"/>
                <a:gd name="T4" fmla="*/ 0 w 5"/>
                <a:gd name="T5" fmla="*/ 15 h 15"/>
                <a:gd name="T6" fmla="*/ 1 w 5"/>
                <a:gd name="T7" fmla="*/ 15 h 15"/>
                <a:gd name="T8" fmla="*/ 5 w 5"/>
                <a:gd name="T9" fmla="*/ 15 h 15"/>
                <a:gd name="T10" fmla="*/ 5 w 5"/>
                <a:gd name="T11" fmla="*/ 8 h 15"/>
                <a:gd name="T12" fmla="*/ 4 w 5"/>
                <a:gd name="T13" fmla="*/ 0 h 15"/>
                <a:gd name="T14" fmla="*/ 3 w 5"/>
                <a:gd name="T15" fmla="*/ 1 h 15"/>
                <a:gd name="T16" fmla="*/ 2 w 5"/>
                <a:gd name="T17" fmla="*/ 4 h 15"/>
                <a:gd name="T18" fmla="*/ 4 w 5"/>
                <a:gd name="T19" fmla="*/ 4 h 15"/>
                <a:gd name="T20" fmla="*/ 4 w 5"/>
                <a:gd name="T21"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15">
                  <a:moveTo>
                    <a:pt x="5" y="8"/>
                  </a:moveTo>
                  <a:cubicBezTo>
                    <a:pt x="4" y="8"/>
                    <a:pt x="3" y="8"/>
                    <a:pt x="2" y="8"/>
                  </a:cubicBezTo>
                  <a:cubicBezTo>
                    <a:pt x="1" y="10"/>
                    <a:pt x="1" y="13"/>
                    <a:pt x="0" y="15"/>
                  </a:cubicBezTo>
                  <a:cubicBezTo>
                    <a:pt x="0" y="15"/>
                    <a:pt x="1" y="15"/>
                    <a:pt x="1" y="15"/>
                  </a:cubicBezTo>
                  <a:cubicBezTo>
                    <a:pt x="2" y="15"/>
                    <a:pt x="3" y="15"/>
                    <a:pt x="5" y="15"/>
                  </a:cubicBezTo>
                  <a:cubicBezTo>
                    <a:pt x="5" y="12"/>
                    <a:pt x="5" y="10"/>
                    <a:pt x="5" y="8"/>
                  </a:cubicBezTo>
                  <a:moveTo>
                    <a:pt x="4" y="0"/>
                  </a:moveTo>
                  <a:cubicBezTo>
                    <a:pt x="4" y="0"/>
                    <a:pt x="3" y="1"/>
                    <a:pt x="3" y="1"/>
                  </a:cubicBezTo>
                  <a:cubicBezTo>
                    <a:pt x="3" y="2"/>
                    <a:pt x="3" y="3"/>
                    <a:pt x="2" y="4"/>
                  </a:cubicBezTo>
                  <a:cubicBezTo>
                    <a:pt x="3" y="4"/>
                    <a:pt x="4" y="4"/>
                    <a:pt x="4" y="4"/>
                  </a:cubicBezTo>
                  <a:cubicBezTo>
                    <a:pt x="4" y="2"/>
                    <a:pt x="4" y="0"/>
                    <a:pt x="4" y="0"/>
                  </a:cubicBezTo>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 name="Freeform 226"/>
            <p:cNvSpPr>
              <a:spLocks/>
            </p:cNvSpPr>
            <p:nvPr/>
          </p:nvSpPr>
          <p:spPr bwMode="auto">
            <a:xfrm>
              <a:off x="8405813" y="2097736"/>
              <a:ext cx="285750" cy="369888"/>
            </a:xfrm>
            <a:custGeom>
              <a:avLst/>
              <a:gdLst>
                <a:gd name="T0" fmla="*/ 191 w 191"/>
                <a:gd name="T1" fmla="*/ 0 h 248"/>
                <a:gd name="T2" fmla="*/ 187 w 191"/>
                <a:gd name="T3" fmla="*/ 0 h 248"/>
                <a:gd name="T4" fmla="*/ 186 w 191"/>
                <a:gd name="T5" fmla="*/ 0 h 248"/>
                <a:gd name="T6" fmla="*/ 186 w 191"/>
                <a:gd name="T7" fmla="*/ 1 h 248"/>
                <a:gd name="T8" fmla="*/ 1 w 191"/>
                <a:gd name="T9" fmla="*/ 108 h 248"/>
                <a:gd name="T10" fmla="*/ 0 w 191"/>
                <a:gd name="T11" fmla="*/ 129 h 248"/>
                <a:gd name="T12" fmla="*/ 0 w 191"/>
                <a:gd name="T13" fmla="*/ 148 h 248"/>
                <a:gd name="T14" fmla="*/ 4 w 191"/>
                <a:gd name="T15" fmla="*/ 225 h 248"/>
                <a:gd name="T16" fmla="*/ 5 w 191"/>
                <a:gd name="T17" fmla="*/ 236 h 248"/>
                <a:gd name="T18" fmla="*/ 9 w 191"/>
                <a:gd name="T19" fmla="*/ 241 h 248"/>
                <a:gd name="T20" fmla="*/ 15 w 191"/>
                <a:gd name="T21" fmla="*/ 248 h 248"/>
                <a:gd name="T22" fmla="*/ 9 w 191"/>
                <a:gd name="T23" fmla="*/ 120 h 248"/>
                <a:gd name="T24" fmla="*/ 141 w 191"/>
                <a:gd name="T25" fmla="*/ 78 h 248"/>
                <a:gd name="T26" fmla="*/ 191 w 191"/>
                <a:gd name="T27" fmla="*/ 0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1" h="248">
                  <a:moveTo>
                    <a:pt x="191" y="0"/>
                  </a:moveTo>
                  <a:cubicBezTo>
                    <a:pt x="189" y="0"/>
                    <a:pt x="188" y="0"/>
                    <a:pt x="187" y="0"/>
                  </a:cubicBezTo>
                  <a:cubicBezTo>
                    <a:pt x="187" y="0"/>
                    <a:pt x="186" y="0"/>
                    <a:pt x="186" y="0"/>
                  </a:cubicBezTo>
                  <a:cubicBezTo>
                    <a:pt x="186" y="0"/>
                    <a:pt x="186" y="0"/>
                    <a:pt x="186" y="1"/>
                  </a:cubicBezTo>
                  <a:cubicBezTo>
                    <a:pt x="170" y="67"/>
                    <a:pt x="84" y="101"/>
                    <a:pt x="1" y="108"/>
                  </a:cubicBezTo>
                  <a:cubicBezTo>
                    <a:pt x="1" y="114"/>
                    <a:pt x="1" y="121"/>
                    <a:pt x="0" y="129"/>
                  </a:cubicBezTo>
                  <a:cubicBezTo>
                    <a:pt x="0" y="135"/>
                    <a:pt x="0" y="142"/>
                    <a:pt x="0" y="148"/>
                  </a:cubicBezTo>
                  <a:cubicBezTo>
                    <a:pt x="0" y="178"/>
                    <a:pt x="2" y="209"/>
                    <a:pt x="4" y="225"/>
                  </a:cubicBezTo>
                  <a:cubicBezTo>
                    <a:pt x="4" y="231"/>
                    <a:pt x="5" y="234"/>
                    <a:pt x="5" y="236"/>
                  </a:cubicBezTo>
                  <a:cubicBezTo>
                    <a:pt x="5" y="236"/>
                    <a:pt x="7" y="238"/>
                    <a:pt x="9" y="241"/>
                  </a:cubicBezTo>
                  <a:cubicBezTo>
                    <a:pt x="10" y="243"/>
                    <a:pt x="13" y="245"/>
                    <a:pt x="15" y="248"/>
                  </a:cubicBezTo>
                  <a:cubicBezTo>
                    <a:pt x="4" y="218"/>
                    <a:pt x="9" y="120"/>
                    <a:pt x="9" y="120"/>
                  </a:cubicBezTo>
                  <a:cubicBezTo>
                    <a:pt x="9" y="120"/>
                    <a:pt x="73" y="113"/>
                    <a:pt x="141" y="78"/>
                  </a:cubicBezTo>
                  <a:cubicBezTo>
                    <a:pt x="183" y="57"/>
                    <a:pt x="190" y="20"/>
                    <a:pt x="191" y="0"/>
                  </a:cubicBezTo>
                </a:path>
              </a:pathLst>
            </a:custGeom>
            <a:solidFill>
              <a:srgbClr val="EBCC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 name="Freeform 227"/>
            <p:cNvSpPr>
              <a:spLocks/>
            </p:cNvSpPr>
            <p:nvPr/>
          </p:nvSpPr>
          <p:spPr bwMode="auto">
            <a:xfrm>
              <a:off x="8686800" y="2081861"/>
              <a:ext cx="4762" cy="4763"/>
            </a:xfrm>
            <a:custGeom>
              <a:avLst/>
              <a:gdLst>
                <a:gd name="T0" fmla="*/ 2 w 3"/>
                <a:gd name="T1" fmla="*/ 0 h 4"/>
                <a:gd name="T2" fmla="*/ 0 w 3"/>
                <a:gd name="T3" fmla="*/ 0 h 4"/>
                <a:gd name="T4" fmla="*/ 0 w 3"/>
                <a:gd name="T5" fmla="*/ 4 h 4"/>
                <a:gd name="T6" fmla="*/ 3 w 3"/>
                <a:gd name="T7" fmla="*/ 4 h 4"/>
                <a:gd name="T8" fmla="*/ 2 w 3"/>
                <a:gd name="T9" fmla="*/ 0 h 4"/>
              </a:gdLst>
              <a:ahLst/>
              <a:cxnLst>
                <a:cxn ang="0">
                  <a:pos x="T0" y="T1"/>
                </a:cxn>
                <a:cxn ang="0">
                  <a:pos x="T2" y="T3"/>
                </a:cxn>
                <a:cxn ang="0">
                  <a:pos x="T4" y="T5"/>
                </a:cxn>
                <a:cxn ang="0">
                  <a:pos x="T6" y="T7"/>
                </a:cxn>
                <a:cxn ang="0">
                  <a:pos x="T8" y="T9"/>
                </a:cxn>
              </a:cxnLst>
              <a:rect l="0" t="0" r="r" b="b"/>
              <a:pathLst>
                <a:path w="3" h="4">
                  <a:moveTo>
                    <a:pt x="2" y="0"/>
                  </a:moveTo>
                  <a:cubicBezTo>
                    <a:pt x="2" y="0"/>
                    <a:pt x="1" y="0"/>
                    <a:pt x="0" y="0"/>
                  </a:cubicBezTo>
                  <a:cubicBezTo>
                    <a:pt x="0" y="2"/>
                    <a:pt x="0" y="3"/>
                    <a:pt x="0" y="4"/>
                  </a:cubicBezTo>
                  <a:cubicBezTo>
                    <a:pt x="1" y="4"/>
                    <a:pt x="2" y="4"/>
                    <a:pt x="3" y="4"/>
                  </a:cubicBezTo>
                  <a:cubicBezTo>
                    <a:pt x="3" y="3"/>
                    <a:pt x="3" y="1"/>
                    <a:pt x="2" y="0"/>
                  </a:cubicBezTo>
                </a:path>
              </a:pathLst>
            </a:custGeom>
            <a:solidFill>
              <a:srgbClr val="7040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 name="Freeform 228"/>
            <p:cNvSpPr>
              <a:spLocks/>
            </p:cNvSpPr>
            <p:nvPr/>
          </p:nvSpPr>
          <p:spPr bwMode="auto">
            <a:xfrm>
              <a:off x="8397875" y="2258073"/>
              <a:ext cx="33337" cy="215900"/>
            </a:xfrm>
            <a:custGeom>
              <a:avLst/>
              <a:gdLst>
                <a:gd name="T0" fmla="*/ 4 w 22"/>
                <a:gd name="T1" fmla="*/ 0 h 144"/>
                <a:gd name="T2" fmla="*/ 3 w 22"/>
                <a:gd name="T3" fmla="*/ 0 h 144"/>
                <a:gd name="T4" fmla="*/ 2 w 22"/>
                <a:gd name="T5" fmla="*/ 20 h 144"/>
                <a:gd name="T6" fmla="*/ 7 w 22"/>
                <a:gd name="T7" fmla="*/ 127 h 144"/>
                <a:gd name="T8" fmla="*/ 22 w 22"/>
                <a:gd name="T9" fmla="*/ 144 h 144"/>
                <a:gd name="T10" fmla="*/ 22 w 22"/>
                <a:gd name="T11" fmla="*/ 144 h 144"/>
                <a:gd name="T12" fmla="*/ 10 w 22"/>
                <a:gd name="T13" fmla="*/ 132 h 144"/>
                <a:gd name="T14" fmla="*/ 8 w 22"/>
                <a:gd name="T15" fmla="*/ 128 h 144"/>
                <a:gd name="T16" fmla="*/ 7 w 22"/>
                <a:gd name="T17" fmla="*/ 117 h 144"/>
                <a:gd name="T18" fmla="*/ 5 w 22"/>
                <a:gd name="T19" fmla="*/ 97 h 144"/>
                <a:gd name="T20" fmla="*/ 3 w 22"/>
                <a:gd name="T21" fmla="*/ 40 h 144"/>
                <a:gd name="T22" fmla="*/ 3 w 22"/>
                <a:gd name="T23" fmla="*/ 21 h 144"/>
                <a:gd name="T24" fmla="*/ 4 w 22"/>
                <a:gd name="T25" fmla="*/ 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2" h="144">
                  <a:moveTo>
                    <a:pt x="4" y="0"/>
                  </a:moveTo>
                  <a:cubicBezTo>
                    <a:pt x="4" y="0"/>
                    <a:pt x="3" y="0"/>
                    <a:pt x="3" y="0"/>
                  </a:cubicBezTo>
                  <a:cubicBezTo>
                    <a:pt x="2" y="6"/>
                    <a:pt x="2" y="13"/>
                    <a:pt x="2" y="20"/>
                  </a:cubicBezTo>
                  <a:cubicBezTo>
                    <a:pt x="0" y="65"/>
                    <a:pt x="5" y="120"/>
                    <a:pt x="7" y="127"/>
                  </a:cubicBezTo>
                  <a:cubicBezTo>
                    <a:pt x="7" y="130"/>
                    <a:pt x="14" y="137"/>
                    <a:pt x="22" y="144"/>
                  </a:cubicBezTo>
                  <a:cubicBezTo>
                    <a:pt x="22" y="144"/>
                    <a:pt x="22" y="144"/>
                    <a:pt x="22" y="144"/>
                  </a:cubicBezTo>
                  <a:cubicBezTo>
                    <a:pt x="17" y="140"/>
                    <a:pt x="13" y="135"/>
                    <a:pt x="10" y="132"/>
                  </a:cubicBezTo>
                  <a:cubicBezTo>
                    <a:pt x="9" y="130"/>
                    <a:pt x="9" y="129"/>
                    <a:pt x="8" y="128"/>
                  </a:cubicBezTo>
                  <a:cubicBezTo>
                    <a:pt x="8" y="127"/>
                    <a:pt x="7" y="123"/>
                    <a:pt x="7" y="117"/>
                  </a:cubicBezTo>
                  <a:cubicBezTo>
                    <a:pt x="6" y="112"/>
                    <a:pt x="6" y="105"/>
                    <a:pt x="5" y="97"/>
                  </a:cubicBezTo>
                  <a:cubicBezTo>
                    <a:pt x="4" y="81"/>
                    <a:pt x="3" y="60"/>
                    <a:pt x="3" y="40"/>
                  </a:cubicBezTo>
                  <a:cubicBezTo>
                    <a:pt x="3" y="34"/>
                    <a:pt x="3" y="27"/>
                    <a:pt x="3" y="21"/>
                  </a:cubicBezTo>
                  <a:cubicBezTo>
                    <a:pt x="4" y="13"/>
                    <a:pt x="4" y="6"/>
                    <a:pt x="4" y="0"/>
                  </a:cubicBezTo>
                </a:path>
              </a:pathLst>
            </a:custGeom>
            <a:solidFill>
              <a:srgbClr val="EBCC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 name="Freeform 229"/>
            <p:cNvSpPr>
              <a:spLocks/>
            </p:cNvSpPr>
            <p:nvPr/>
          </p:nvSpPr>
          <p:spPr bwMode="auto">
            <a:xfrm>
              <a:off x="8431213" y="2473973"/>
              <a:ext cx="1587" cy="1588"/>
            </a:xfrm>
            <a:custGeom>
              <a:avLst/>
              <a:gdLst>
                <a:gd name="T0" fmla="*/ 0 w 1"/>
                <a:gd name="T1" fmla="*/ 0 h 1"/>
                <a:gd name="T2" fmla="*/ 0 w 1"/>
                <a:gd name="T3" fmla="*/ 0 h 1"/>
                <a:gd name="T4" fmla="*/ 1 w 1"/>
                <a:gd name="T5" fmla="*/ 1 h 1"/>
                <a:gd name="T6" fmla="*/ 1 w 1"/>
                <a:gd name="T7" fmla="*/ 1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0"/>
                    <a:pt x="0" y="0"/>
                  </a:cubicBezTo>
                  <a:cubicBezTo>
                    <a:pt x="0" y="1"/>
                    <a:pt x="1" y="1"/>
                    <a:pt x="1" y="1"/>
                  </a:cubicBezTo>
                  <a:cubicBezTo>
                    <a:pt x="1" y="1"/>
                    <a:pt x="1" y="1"/>
                    <a:pt x="1" y="1"/>
                  </a:cubicBezTo>
                  <a:cubicBezTo>
                    <a:pt x="1" y="1"/>
                    <a:pt x="0" y="0"/>
                    <a:pt x="0" y="0"/>
                  </a:cubicBezTo>
                </a:path>
              </a:pathLst>
            </a:custGeom>
            <a:solidFill>
              <a:srgbClr val="7040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 name="Freeform 230"/>
            <p:cNvSpPr>
              <a:spLocks/>
            </p:cNvSpPr>
            <p:nvPr/>
          </p:nvSpPr>
          <p:spPr bwMode="auto">
            <a:xfrm>
              <a:off x="8051800" y="1696098"/>
              <a:ext cx="665162" cy="585788"/>
            </a:xfrm>
            <a:custGeom>
              <a:avLst/>
              <a:gdLst>
                <a:gd name="T0" fmla="*/ 235 w 445"/>
                <a:gd name="T1" fmla="*/ 3 h 393"/>
                <a:gd name="T2" fmla="*/ 0 w 445"/>
                <a:gd name="T3" fmla="*/ 162 h 393"/>
                <a:gd name="T4" fmla="*/ 140 w 445"/>
                <a:gd name="T5" fmla="*/ 370 h 393"/>
                <a:gd name="T6" fmla="*/ 423 w 445"/>
                <a:gd name="T7" fmla="*/ 270 h 393"/>
                <a:gd name="T8" fmla="*/ 235 w 445"/>
                <a:gd name="T9" fmla="*/ 3 h 393"/>
              </a:gdLst>
              <a:ahLst/>
              <a:cxnLst>
                <a:cxn ang="0">
                  <a:pos x="T0" y="T1"/>
                </a:cxn>
                <a:cxn ang="0">
                  <a:pos x="T2" y="T3"/>
                </a:cxn>
                <a:cxn ang="0">
                  <a:pos x="T4" y="T5"/>
                </a:cxn>
                <a:cxn ang="0">
                  <a:pos x="T6" y="T7"/>
                </a:cxn>
                <a:cxn ang="0">
                  <a:pos x="T8" y="T9"/>
                </a:cxn>
              </a:cxnLst>
              <a:rect l="0" t="0" r="r" b="b"/>
              <a:pathLst>
                <a:path w="445" h="393">
                  <a:moveTo>
                    <a:pt x="235" y="3"/>
                  </a:moveTo>
                  <a:cubicBezTo>
                    <a:pt x="160" y="0"/>
                    <a:pt x="0" y="35"/>
                    <a:pt x="0" y="162"/>
                  </a:cubicBezTo>
                  <a:cubicBezTo>
                    <a:pt x="0" y="289"/>
                    <a:pt x="47" y="346"/>
                    <a:pt x="140" y="370"/>
                  </a:cubicBezTo>
                  <a:cubicBezTo>
                    <a:pt x="234" y="393"/>
                    <a:pt x="400" y="365"/>
                    <a:pt x="423" y="270"/>
                  </a:cubicBezTo>
                  <a:cubicBezTo>
                    <a:pt x="445" y="175"/>
                    <a:pt x="429" y="11"/>
                    <a:pt x="235" y="3"/>
                  </a:cubicBezTo>
                </a:path>
              </a:pathLst>
            </a:custGeom>
            <a:solidFill>
              <a:srgbClr val="B5DE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 name="Freeform 231"/>
            <p:cNvSpPr>
              <a:spLocks noEditPoints="1"/>
            </p:cNvSpPr>
            <p:nvPr/>
          </p:nvSpPr>
          <p:spPr bwMode="auto">
            <a:xfrm>
              <a:off x="8259763" y="2246961"/>
              <a:ext cx="50800" cy="9525"/>
            </a:xfrm>
            <a:custGeom>
              <a:avLst/>
              <a:gdLst>
                <a:gd name="T0" fmla="*/ 1 w 34"/>
                <a:gd name="T1" fmla="*/ 1 h 7"/>
                <a:gd name="T2" fmla="*/ 34 w 34"/>
                <a:gd name="T3" fmla="*/ 7 h 7"/>
                <a:gd name="T4" fmla="*/ 34 w 34"/>
                <a:gd name="T5" fmla="*/ 7 h 7"/>
                <a:gd name="T6" fmla="*/ 1 w 34"/>
                <a:gd name="T7" fmla="*/ 1 h 7"/>
                <a:gd name="T8" fmla="*/ 1 w 34"/>
                <a:gd name="T9" fmla="*/ 1 h 7"/>
                <a:gd name="T10" fmla="*/ 1 w 34"/>
                <a:gd name="T11" fmla="*/ 1 h 7"/>
                <a:gd name="T12" fmla="*/ 1 w 34"/>
                <a:gd name="T13" fmla="*/ 1 h 7"/>
                <a:gd name="T14" fmla="*/ 0 w 34"/>
                <a:gd name="T15" fmla="*/ 0 h 7"/>
                <a:gd name="T16" fmla="*/ 0 w 34"/>
                <a:gd name="T17" fmla="*/ 0 h 7"/>
                <a:gd name="T18" fmla="*/ 0 w 34"/>
                <a:gd name="T1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7">
                  <a:moveTo>
                    <a:pt x="1" y="1"/>
                  </a:moveTo>
                  <a:cubicBezTo>
                    <a:pt x="11" y="3"/>
                    <a:pt x="23" y="5"/>
                    <a:pt x="34" y="7"/>
                  </a:cubicBezTo>
                  <a:cubicBezTo>
                    <a:pt x="34" y="7"/>
                    <a:pt x="34" y="7"/>
                    <a:pt x="34" y="7"/>
                  </a:cubicBezTo>
                  <a:cubicBezTo>
                    <a:pt x="23" y="5"/>
                    <a:pt x="11" y="3"/>
                    <a:pt x="1" y="1"/>
                  </a:cubicBezTo>
                  <a:moveTo>
                    <a:pt x="1" y="1"/>
                  </a:moveTo>
                  <a:cubicBezTo>
                    <a:pt x="1" y="1"/>
                    <a:pt x="1" y="1"/>
                    <a:pt x="1" y="1"/>
                  </a:cubicBezTo>
                  <a:cubicBezTo>
                    <a:pt x="1" y="1"/>
                    <a:pt x="1" y="1"/>
                    <a:pt x="1" y="1"/>
                  </a:cubicBezTo>
                  <a:moveTo>
                    <a:pt x="0" y="0"/>
                  </a:moveTo>
                  <a:cubicBezTo>
                    <a:pt x="0" y="0"/>
                    <a:pt x="0" y="0"/>
                    <a:pt x="0" y="0"/>
                  </a:cubicBezTo>
                  <a:cubicBezTo>
                    <a:pt x="0" y="0"/>
                    <a:pt x="0" y="0"/>
                    <a:pt x="0" y="0"/>
                  </a:cubicBezTo>
                </a:path>
              </a:pathLst>
            </a:custGeom>
            <a:solidFill>
              <a:srgbClr val="DEF1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 name="Freeform 232"/>
            <p:cNvSpPr>
              <a:spLocks/>
            </p:cNvSpPr>
            <p:nvPr/>
          </p:nvSpPr>
          <p:spPr bwMode="auto">
            <a:xfrm>
              <a:off x="8310563" y="2256486"/>
              <a:ext cx="1587" cy="0"/>
            </a:xfrm>
            <a:custGeom>
              <a:avLst/>
              <a:gdLst>
                <a:gd name="T0" fmla="*/ 0 w 1"/>
                <a:gd name="T1" fmla="*/ 0 w 1"/>
                <a:gd name="T2" fmla="*/ 1 w 1"/>
                <a:gd name="T3" fmla="*/ 1 w 1"/>
                <a:gd name="T4" fmla="*/ 0 w 1"/>
              </a:gdLst>
              <a:ahLst/>
              <a:cxnLst>
                <a:cxn ang="0">
                  <a:pos x="T0" y="0"/>
                </a:cxn>
                <a:cxn ang="0">
                  <a:pos x="T1" y="0"/>
                </a:cxn>
                <a:cxn ang="0">
                  <a:pos x="T2" y="0"/>
                </a:cxn>
                <a:cxn ang="0">
                  <a:pos x="T3" y="0"/>
                </a:cxn>
                <a:cxn ang="0">
                  <a:pos x="T4" y="0"/>
                </a:cxn>
              </a:cxnLst>
              <a:rect l="0" t="0" r="r" b="b"/>
              <a:pathLst>
                <a:path w="1">
                  <a:moveTo>
                    <a:pt x="0" y="0"/>
                  </a:moveTo>
                  <a:cubicBezTo>
                    <a:pt x="0" y="0"/>
                    <a:pt x="0" y="0"/>
                    <a:pt x="0" y="0"/>
                  </a:cubicBezTo>
                  <a:cubicBezTo>
                    <a:pt x="0" y="0"/>
                    <a:pt x="1" y="0"/>
                    <a:pt x="1" y="0"/>
                  </a:cubicBezTo>
                  <a:cubicBezTo>
                    <a:pt x="1" y="0"/>
                    <a:pt x="1" y="0"/>
                    <a:pt x="1" y="0"/>
                  </a:cubicBezTo>
                  <a:cubicBezTo>
                    <a:pt x="1" y="0"/>
                    <a:pt x="0" y="0"/>
                    <a:pt x="0" y="0"/>
                  </a:cubicBezTo>
                </a:path>
              </a:pathLst>
            </a:custGeom>
            <a:solidFill>
              <a:srgbClr val="6B421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 name="Freeform 233"/>
            <p:cNvSpPr>
              <a:spLocks noEditPoints="1"/>
            </p:cNvSpPr>
            <p:nvPr/>
          </p:nvSpPr>
          <p:spPr bwMode="auto">
            <a:xfrm>
              <a:off x="8054975" y="2002486"/>
              <a:ext cx="609600" cy="255588"/>
            </a:xfrm>
            <a:custGeom>
              <a:avLst/>
              <a:gdLst>
                <a:gd name="T0" fmla="*/ 235 w 408"/>
                <a:gd name="T1" fmla="*/ 160 h 172"/>
                <a:gd name="T2" fmla="*/ 234 w 408"/>
                <a:gd name="T3" fmla="*/ 161 h 172"/>
                <a:gd name="T4" fmla="*/ 233 w 408"/>
                <a:gd name="T5" fmla="*/ 172 h 172"/>
                <a:gd name="T6" fmla="*/ 234 w 408"/>
                <a:gd name="T7" fmla="*/ 172 h 172"/>
                <a:gd name="T8" fmla="*/ 235 w 408"/>
                <a:gd name="T9" fmla="*/ 160 h 172"/>
                <a:gd name="T10" fmla="*/ 244 w 408"/>
                <a:gd name="T11" fmla="*/ 123 h 172"/>
                <a:gd name="T12" fmla="*/ 238 w 408"/>
                <a:gd name="T13" fmla="*/ 125 h 172"/>
                <a:gd name="T14" fmla="*/ 234 w 408"/>
                <a:gd name="T15" fmla="*/ 158 h 172"/>
                <a:gd name="T16" fmla="*/ 236 w 408"/>
                <a:gd name="T17" fmla="*/ 157 h 172"/>
                <a:gd name="T18" fmla="*/ 240 w 408"/>
                <a:gd name="T19" fmla="*/ 126 h 172"/>
                <a:gd name="T20" fmla="*/ 240 w 408"/>
                <a:gd name="T21" fmla="*/ 125 h 172"/>
                <a:gd name="T22" fmla="*/ 246 w 408"/>
                <a:gd name="T23" fmla="*/ 123 h 172"/>
                <a:gd name="T24" fmla="*/ 244 w 408"/>
                <a:gd name="T25" fmla="*/ 123 h 172"/>
                <a:gd name="T26" fmla="*/ 35 w 408"/>
                <a:gd name="T27" fmla="*/ 102 h 172"/>
                <a:gd name="T28" fmla="*/ 137 w 408"/>
                <a:gd name="T29" fmla="*/ 164 h 172"/>
                <a:gd name="T30" fmla="*/ 137 w 408"/>
                <a:gd name="T31" fmla="*/ 164 h 172"/>
                <a:gd name="T32" fmla="*/ 138 w 408"/>
                <a:gd name="T33" fmla="*/ 165 h 172"/>
                <a:gd name="T34" fmla="*/ 138 w 408"/>
                <a:gd name="T35" fmla="*/ 165 h 172"/>
                <a:gd name="T36" fmla="*/ 138 w 408"/>
                <a:gd name="T37" fmla="*/ 165 h 172"/>
                <a:gd name="T38" fmla="*/ 138 w 408"/>
                <a:gd name="T39" fmla="*/ 165 h 172"/>
                <a:gd name="T40" fmla="*/ 171 w 408"/>
                <a:gd name="T41" fmla="*/ 171 h 172"/>
                <a:gd name="T42" fmla="*/ 172 w 408"/>
                <a:gd name="T43" fmla="*/ 171 h 172"/>
                <a:gd name="T44" fmla="*/ 172 w 408"/>
                <a:gd name="T45" fmla="*/ 170 h 172"/>
                <a:gd name="T46" fmla="*/ 172 w 408"/>
                <a:gd name="T47" fmla="*/ 170 h 172"/>
                <a:gd name="T48" fmla="*/ 172 w 408"/>
                <a:gd name="T49" fmla="*/ 168 h 172"/>
                <a:gd name="T50" fmla="*/ 172 w 408"/>
                <a:gd name="T51" fmla="*/ 168 h 172"/>
                <a:gd name="T52" fmla="*/ 172 w 408"/>
                <a:gd name="T53" fmla="*/ 161 h 172"/>
                <a:gd name="T54" fmla="*/ 35 w 408"/>
                <a:gd name="T55" fmla="*/ 102 h 172"/>
                <a:gd name="T56" fmla="*/ 386 w 408"/>
                <a:gd name="T57" fmla="*/ 96 h 172"/>
                <a:gd name="T58" fmla="*/ 264 w 408"/>
                <a:gd name="T59" fmla="*/ 125 h 172"/>
                <a:gd name="T60" fmla="*/ 250 w 408"/>
                <a:gd name="T61" fmla="*/ 123 h 172"/>
                <a:gd name="T62" fmla="*/ 242 w 408"/>
                <a:gd name="T63" fmla="*/ 127 h 172"/>
                <a:gd name="T64" fmla="*/ 241 w 408"/>
                <a:gd name="T65" fmla="*/ 130 h 172"/>
                <a:gd name="T66" fmla="*/ 239 w 408"/>
                <a:gd name="T67" fmla="*/ 143 h 172"/>
                <a:gd name="T68" fmla="*/ 238 w 408"/>
                <a:gd name="T69" fmla="*/ 157 h 172"/>
                <a:gd name="T70" fmla="*/ 383 w 408"/>
                <a:gd name="T71" fmla="*/ 100 h 172"/>
                <a:gd name="T72" fmla="*/ 386 w 408"/>
                <a:gd name="T73" fmla="*/ 96 h 172"/>
                <a:gd name="T74" fmla="*/ 408 w 408"/>
                <a:gd name="T75" fmla="*/ 95 h 172"/>
                <a:gd name="T76" fmla="*/ 389 w 408"/>
                <a:gd name="T77" fmla="*/ 96 h 172"/>
                <a:gd name="T78" fmla="*/ 354 w 408"/>
                <a:gd name="T79" fmla="*/ 125 h 172"/>
                <a:gd name="T80" fmla="*/ 237 w 408"/>
                <a:gd name="T81" fmla="*/ 160 h 172"/>
                <a:gd name="T82" fmla="*/ 236 w 408"/>
                <a:gd name="T83" fmla="*/ 172 h 172"/>
                <a:gd name="T84" fmla="*/ 408 w 408"/>
                <a:gd name="T85" fmla="*/ 95 h 172"/>
                <a:gd name="T86" fmla="*/ 0 w 408"/>
                <a:gd name="T87" fmla="*/ 0 h 172"/>
                <a:gd name="T88" fmla="*/ 26 w 408"/>
                <a:gd name="T89" fmla="*/ 89 h 172"/>
                <a:gd name="T90" fmla="*/ 42 w 408"/>
                <a:gd name="T91" fmla="*/ 106 h 172"/>
                <a:gd name="T92" fmla="*/ 145 w 408"/>
                <a:gd name="T93" fmla="*/ 154 h 172"/>
                <a:gd name="T94" fmla="*/ 171 w 408"/>
                <a:gd name="T95" fmla="*/ 157 h 172"/>
                <a:gd name="T96" fmla="*/ 170 w 408"/>
                <a:gd name="T97" fmla="*/ 121 h 172"/>
                <a:gd name="T98" fmla="*/ 104 w 408"/>
                <a:gd name="T99" fmla="*/ 101 h 172"/>
                <a:gd name="T100" fmla="*/ 77 w 408"/>
                <a:gd name="T101" fmla="*/ 60 h 172"/>
                <a:gd name="T102" fmla="*/ 0 w 408"/>
                <a:gd name="T103" fmla="*/ 0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08" h="172">
                  <a:moveTo>
                    <a:pt x="235" y="160"/>
                  </a:moveTo>
                  <a:cubicBezTo>
                    <a:pt x="235" y="160"/>
                    <a:pt x="234" y="161"/>
                    <a:pt x="234" y="161"/>
                  </a:cubicBezTo>
                  <a:cubicBezTo>
                    <a:pt x="233" y="164"/>
                    <a:pt x="233" y="168"/>
                    <a:pt x="233" y="172"/>
                  </a:cubicBezTo>
                  <a:cubicBezTo>
                    <a:pt x="233" y="172"/>
                    <a:pt x="234" y="172"/>
                    <a:pt x="234" y="172"/>
                  </a:cubicBezTo>
                  <a:cubicBezTo>
                    <a:pt x="235" y="168"/>
                    <a:pt x="235" y="164"/>
                    <a:pt x="235" y="160"/>
                  </a:cubicBezTo>
                  <a:moveTo>
                    <a:pt x="244" y="123"/>
                  </a:moveTo>
                  <a:cubicBezTo>
                    <a:pt x="238" y="125"/>
                    <a:pt x="238" y="125"/>
                    <a:pt x="238" y="125"/>
                  </a:cubicBezTo>
                  <a:cubicBezTo>
                    <a:pt x="238" y="125"/>
                    <a:pt x="236" y="136"/>
                    <a:pt x="234" y="158"/>
                  </a:cubicBezTo>
                  <a:cubicBezTo>
                    <a:pt x="234" y="157"/>
                    <a:pt x="235" y="157"/>
                    <a:pt x="236" y="157"/>
                  </a:cubicBezTo>
                  <a:cubicBezTo>
                    <a:pt x="238" y="137"/>
                    <a:pt x="240" y="126"/>
                    <a:pt x="240" y="126"/>
                  </a:cubicBezTo>
                  <a:cubicBezTo>
                    <a:pt x="240" y="125"/>
                    <a:pt x="240" y="125"/>
                    <a:pt x="240" y="125"/>
                  </a:cubicBezTo>
                  <a:cubicBezTo>
                    <a:pt x="246" y="123"/>
                    <a:pt x="246" y="123"/>
                    <a:pt x="246" y="123"/>
                  </a:cubicBezTo>
                  <a:cubicBezTo>
                    <a:pt x="245" y="123"/>
                    <a:pt x="245" y="123"/>
                    <a:pt x="244" y="123"/>
                  </a:cubicBezTo>
                  <a:moveTo>
                    <a:pt x="35" y="102"/>
                  </a:moveTo>
                  <a:cubicBezTo>
                    <a:pt x="58" y="133"/>
                    <a:pt x="92" y="153"/>
                    <a:pt x="137" y="164"/>
                  </a:cubicBezTo>
                  <a:cubicBezTo>
                    <a:pt x="137" y="164"/>
                    <a:pt x="137" y="164"/>
                    <a:pt x="137" y="164"/>
                  </a:cubicBezTo>
                  <a:cubicBezTo>
                    <a:pt x="137" y="165"/>
                    <a:pt x="138" y="165"/>
                    <a:pt x="138" y="165"/>
                  </a:cubicBezTo>
                  <a:cubicBezTo>
                    <a:pt x="138" y="165"/>
                    <a:pt x="138" y="165"/>
                    <a:pt x="138" y="165"/>
                  </a:cubicBezTo>
                  <a:cubicBezTo>
                    <a:pt x="138" y="165"/>
                    <a:pt x="138" y="165"/>
                    <a:pt x="138" y="165"/>
                  </a:cubicBezTo>
                  <a:cubicBezTo>
                    <a:pt x="138" y="165"/>
                    <a:pt x="138" y="165"/>
                    <a:pt x="138" y="165"/>
                  </a:cubicBezTo>
                  <a:cubicBezTo>
                    <a:pt x="148" y="167"/>
                    <a:pt x="160" y="169"/>
                    <a:pt x="171" y="171"/>
                  </a:cubicBezTo>
                  <a:cubicBezTo>
                    <a:pt x="171" y="171"/>
                    <a:pt x="172" y="171"/>
                    <a:pt x="172" y="171"/>
                  </a:cubicBezTo>
                  <a:cubicBezTo>
                    <a:pt x="172" y="170"/>
                    <a:pt x="172" y="170"/>
                    <a:pt x="172" y="170"/>
                  </a:cubicBezTo>
                  <a:cubicBezTo>
                    <a:pt x="172" y="170"/>
                    <a:pt x="172" y="170"/>
                    <a:pt x="172" y="170"/>
                  </a:cubicBezTo>
                  <a:cubicBezTo>
                    <a:pt x="172" y="169"/>
                    <a:pt x="172" y="168"/>
                    <a:pt x="172" y="168"/>
                  </a:cubicBezTo>
                  <a:cubicBezTo>
                    <a:pt x="172" y="168"/>
                    <a:pt x="172" y="168"/>
                    <a:pt x="172" y="168"/>
                  </a:cubicBezTo>
                  <a:cubicBezTo>
                    <a:pt x="172" y="165"/>
                    <a:pt x="172" y="163"/>
                    <a:pt x="172" y="161"/>
                  </a:cubicBezTo>
                  <a:cubicBezTo>
                    <a:pt x="119" y="156"/>
                    <a:pt x="69" y="138"/>
                    <a:pt x="35" y="102"/>
                  </a:cubicBezTo>
                  <a:moveTo>
                    <a:pt x="386" y="96"/>
                  </a:moveTo>
                  <a:cubicBezTo>
                    <a:pt x="344" y="100"/>
                    <a:pt x="302" y="104"/>
                    <a:pt x="264" y="125"/>
                  </a:cubicBezTo>
                  <a:cubicBezTo>
                    <a:pt x="260" y="124"/>
                    <a:pt x="255" y="124"/>
                    <a:pt x="250" y="123"/>
                  </a:cubicBezTo>
                  <a:cubicBezTo>
                    <a:pt x="242" y="127"/>
                    <a:pt x="242" y="127"/>
                    <a:pt x="242" y="127"/>
                  </a:cubicBezTo>
                  <a:cubicBezTo>
                    <a:pt x="242" y="127"/>
                    <a:pt x="241" y="129"/>
                    <a:pt x="241" y="130"/>
                  </a:cubicBezTo>
                  <a:cubicBezTo>
                    <a:pt x="241" y="133"/>
                    <a:pt x="240" y="137"/>
                    <a:pt x="239" y="143"/>
                  </a:cubicBezTo>
                  <a:cubicBezTo>
                    <a:pt x="239" y="147"/>
                    <a:pt x="238" y="152"/>
                    <a:pt x="238" y="157"/>
                  </a:cubicBezTo>
                  <a:cubicBezTo>
                    <a:pt x="292" y="153"/>
                    <a:pt x="347" y="136"/>
                    <a:pt x="383" y="100"/>
                  </a:cubicBezTo>
                  <a:cubicBezTo>
                    <a:pt x="384" y="99"/>
                    <a:pt x="385" y="97"/>
                    <a:pt x="386" y="96"/>
                  </a:cubicBezTo>
                  <a:moveTo>
                    <a:pt x="408" y="95"/>
                  </a:moveTo>
                  <a:cubicBezTo>
                    <a:pt x="402" y="95"/>
                    <a:pt x="396" y="96"/>
                    <a:pt x="389" y="96"/>
                  </a:cubicBezTo>
                  <a:cubicBezTo>
                    <a:pt x="380" y="107"/>
                    <a:pt x="368" y="117"/>
                    <a:pt x="354" y="125"/>
                  </a:cubicBezTo>
                  <a:cubicBezTo>
                    <a:pt x="321" y="143"/>
                    <a:pt x="280" y="156"/>
                    <a:pt x="237" y="160"/>
                  </a:cubicBezTo>
                  <a:cubicBezTo>
                    <a:pt x="237" y="164"/>
                    <a:pt x="237" y="167"/>
                    <a:pt x="236" y="172"/>
                  </a:cubicBezTo>
                  <a:cubicBezTo>
                    <a:pt x="305" y="166"/>
                    <a:pt x="377" y="142"/>
                    <a:pt x="408" y="95"/>
                  </a:cubicBezTo>
                  <a:moveTo>
                    <a:pt x="0" y="0"/>
                  </a:moveTo>
                  <a:cubicBezTo>
                    <a:pt x="4" y="36"/>
                    <a:pt x="12" y="65"/>
                    <a:pt x="26" y="89"/>
                  </a:cubicBezTo>
                  <a:cubicBezTo>
                    <a:pt x="31" y="95"/>
                    <a:pt x="36" y="101"/>
                    <a:pt x="42" y="106"/>
                  </a:cubicBezTo>
                  <a:cubicBezTo>
                    <a:pt x="70" y="132"/>
                    <a:pt x="108" y="147"/>
                    <a:pt x="145" y="154"/>
                  </a:cubicBezTo>
                  <a:cubicBezTo>
                    <a:pt x="154" y="155"/>
                    <a:pt x="163" y="156"/>
                    <a:pt x="171" y="157"/>
                  </a:cubicBezTo>
                  <a:cubicBezTo>
                    <a:pt x="171" y="144"/>
                    <a:pt x="171" y="132"/>
                    <a:pt x="170" y="121"/>
                  </a:cubicBezTo>
                  <a:cubicBezTo>
                    <a:pt x="147" y="119"/>
                    <a:pt x="124" y="115"/>
                    <a:pt x="104" y="101"/>
                  </a:cubicBezTo>
                  <a:cubicBezTo>
                    <a:pt x="90" y="91"/>
                    <a:pt x="93" y="71"/>
                    <a:pt x="77" y="60"/>
                  </a:cubicBezTo>
                  <a:cubicBezTo>
                    <a:pt x="50" y="40"/>
                    <a:pt x="24" y="21"/>
                    <a:pt x="0" y="0"/>
                  </a:cubicBezTo>
                </a:path>
              </a:pathLst>
            </a:custGeom>
            <a:solidFill>
              <a:srgbClr val="9ED1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 name="Freeform 234"/>
            <p:cNvSpPr>
              <a:spLocks/>
            </p:cNvSpPr>
            <p:nvPr/>
          </p:nvSpPr>
          <p:spPr bwMode="auto">
            <a:xfrm>
              <a:off x="8024813" y="1686573"/>
              <a:ext cx="666750" cy="595313"/>
            </a:xfrm>
            <a:custGeom>
              <a:avLst/>
              <a:gdLst>
                <a:gd name="T0" fmla="*/ 250 w 447"/>
                <a:gd name="T1" fmla="*/ 2 h 399"/>
                <a:gd name="T2" fmla="*/ 68 w 447"/>
                <a:gd name="T3" fmla="*/ 51 h 399"/>
                <a:gd name="T4" fmla="*/ 17 w 447"/>
                <a:gd name="T5" fmla="*/ 241 h 399"/>
                <a:gd name="T6" fmla="*/ 375 w 447"/>
                <a:gd name="T7" fmla="*/ 336 h 399"/>
                <a:gd name="T8" fmla="*/ 438 w 447"/>
                <a:gd name="T9" fmla="*/ 247 h 399"/>
                <a:gd name="T10" fmla="*/ 437 w 447"/>
                <a:gd name="T11" fmla="*/ 141 h 399"/>
                <a:gd name="T12" fmla="*/ 381 w 447"/>
                <a:gd name="T13" fmla="*/ 46 h 399"/>
                <a:gd name="T14" fmla="*/ 250 w 447"/>
                <a:gd name="T15" fmla="*/ 2 h 399"/>
                <a:gd name="T16" fmla="*/ 250 w 447"/>
                <a:gd name="T17" fmla="*/ 5 h 399"/>
                <a:gd name="T18" fmla="*/ 430 w 447"/>
                <a:gd name="T19" fmla="*/ 128 h 399"/>
                <a:gd name="T20" fmla="*/ 404 w 447"/>
                <a:gd name="T21" fmla="*/ 311 h 399"/>
                <a:gd name="T22" fmla="*/ 166 w 447"/>
                <a:gd name="T23" fmla="*/ 365 h 399"/>
                <a:gd name="T24" fmla="*/ 63 w 447"/>
                <a:gd name="T25" fmla="*/ 317 h 399"/>
                <a:gd name="T26" fmla="*/ 14 w 447"/>
                <a:gd name="T27" fmla="*/ 206 h 399"/>
                <a:gd name="T28" fmla="*/ 25 w 447"/>
                <a:gd name="T29" fmla="*/ 101 h 399"/>
                <a:gd name="T30" fmla="*/ 91 w 447"/>
                <a:gd name="T31" fmla="*/ 40 h 399"/>
                <a:gd name="T32" fmla="*/ 250 w 447"/>
                <a:gd name="T33" fmla="*/ 5 h 399"/>
                <a:gd name="T34" fmla="*/ 250 w 447"/>
                <a:gd name="T35" fmla="*/ 2 h 3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47" h="399">
                  <a:moveTo>
                    <a:pt x="250" y="2"/>
                  </a:moveTo>
                  <a:cubicBezTo>
                    <a:pt x="187" y="0"/>
                    <a:pt x="119" y="15"/>
                    <a:pt x="68" y="51"/>
                  </a:cubicBezTo>
                  <a:cubicBezTo>
                    <a:pt x="3" y="96"/>
                    <a:pt x="0" y="171"/>
                    <a:pt x="17" y="241"/>
                  </a:cubicBezTo>
                  <a:cubicBezTo>
                    <a:pt x="54" y="392"/>
                    <a:pt x="262" y="399"/>
                    <a:pt x="375" y="336"/>
                  </a:cubicBezTo>
                  <a:cubicBezTo>
                    <a:pt x="410" y="316"/>
                    <a:pt x="431" y="286"/>
                    <a:pt x="438" y="247"/>
                  </a:cubicBezTo>
                  <a:cubicBezTo>
                    <a:pt x="444" y="212"/>
                    <a:pt x="444" y="176"/>
                    <a:pt x="437" y="141"/>
                  </a:cubicBezTo>
                  <a:cubicBezTo>
                    <a:pt x="429" y="104"/>
                    <a:pt x="410" y="70"/>
                    <a:pt x="381" y="46"/>
                  </a:cubicBezTo>
                  <a:cubicBezTo>
                    <a:pt x="345" y="15"/>
                    <a:pt x="296" y="4"/>
                    <a:pt x="250" y="2"/>
                  </a:cubicBezTo>
                  <a:cubicBezTo>
                    <a:pt x="248" y="2"/>
                    <a:pt x="248" y="5"/>
                    <a:pt x="250" y="5"/>
                  </a:cubicBezTo>
                  <a:cubicBezTo>
                    <a:pt x="332" y="9"/>
                    <a:pt x="405" y="45"/>
                    <a:pt x="430" y="128"/>
                  </a:cubicBezTo>
                  <a:cubicBezTo>
                    <a:pt x="447" y="184"/>
                    <a:pt x="447" y="267"/>
                    <a:pt x="404" y="311"/>
                  </a:cubicBezTo>
                  <a:cubicBezTo>
                    <a:pt x="347" y="368"/>
                    <a:pt x="242" y="377"/>
                    <a:pt x="166" y="365"/>
                  </a:cubicBezTo>
                  <a:cubicBezTo>
                    <a:pt x="129" y="358"/>
                    <a:pt x="91" y="343"/>
                    <a:pt x="63" y="317"/>
                  </a:cubicBezTo>
                  <a:cubicBezTo>
                    <a:pt x="32" y="289"/>
                    <a:pt x="19" y="247"/>
                    <a:pt x="14" y="206"/>
                  </a:cubicBezTo>
                  <a:cubicBezTo>
                    <a:pt x="9" y="170"/>
                    <a:pt x="8" y="134"/>
                    <a:pt x="25" y="101"/>
                  </a:cubicBezTo>
                  <a:cubicBezTo>
                    <a:pt x="39" y="74"/>
                    <a:pt x="65" y="55"/>
                    <a:pt x="91" y="40"/>
                  </a:cubicBezTo>
                  <a:cubicBezTo>
                    <a:pt x="138" y="15"/>
                    <a:pt x="196" y="3"/>
                    <a:pt x="250" y="5"/>
                  </a:cubicBezTo>
                  <a:cubicBezTo>
                    <a:pt x="252" y="5"/>
                    <a:pt x="252" y="2"/>
                    <a:pt x="250" y="2"/>
                  </a:cubicBezTo>
                </a:path>
              </a:pathLst>
            </a:custGeom>
            <a:solidFill>
              <a:srgbClr val="7A370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 name="Freeform 235"/>
            <p:cNvSpPr>
              <a:spLocks/>
            </p:cNvSpPr>
            <p:nvPr/>
          </p:nvSpPr>
          <p:spPr bwMode="auto">
            <a:xfrm>
              <a:off x="8231188" y="1983436"/>
              <a:ext cx="266700" cy="525463"/>
            </a:xfrm>
            <a:custGeom>
              <a:avLst/>
              <a:gdLst>
                <a:gd name="T0" fmla="*/ 112 w 178"/>
                <a:gd name="T1" fmla="*/ 56 h 353"/>
                <a:gd name="T2" fmla="*/ 138 w 178"/>
                <a:gd name="T3" fmla="*/ 38 h 353"/>
                <a:gd name="T4" fmla="*/ 166 w 178"/>
                <a:gd name="T5" fmla="*/ 22 h 353"/>
                <a:gd name="T6" fmla="*/ 171 w 178"/>
                <a:gd name="T7" fmla="*/ 33 h 353"/>
                <a:gd name="T8" fmla="*/ 146 w 178"/>
                <a:gd name="T9" fmla="*/ 54 h 353"/>
                <a:gd name="T10" fmla="*/ 117 w 178"/>
                <a:gd name="T11" fmla="*/ 82 h 353"/>
                <a:gd name="T12" fmla="*/ 117 w 178"/>
                <a:gd name="T13" fmla="*/ 117 h 353"/>
                <a:gd name="T14" fmla="*/ 135 w 178"/>
                <a:gd name="T15" fmla="*/ 114 h 353"/>
                <a:gd name="T16" fmla="*/ 135 w 178"/>
                <a:gd name="T17" fmla="*/ 89 h 353"/>
                <a:gd name="T18" fmla="*/ 143 w 178"/>
                <a:gd name="T19" fmla="*/ 84 h 353"/>
                <a:gd name="T20" fmla="*/ 148 w 178"/>
                <a:gd name="T21" fmla="*/ 112 h 353"/>
                <a:gd name="T22" fmla="*/ 173 w 178"/>
                <a:gd name="T23" fmla="*/ 107 h 353"/>
                <a:gd name="T24" fmla="*/ 178 w 178"/>
                <a:gd name="T25" fmla="*/ 115 h 353"/>
                <a:gd name="T26" fmla="*/ 120 w 178"/>
                <a:gd name="T27" fmla="*/ 138 h 353"/>
                <a:gd name="T28" fmla="*/ 114 w 178"/>
                <a:gd name="T29" fmla="*/ 205 h 353"/>
                <a:gd name="T30" fmla="*/ 119 w 178"/>
                <a:gd name="T31" fmla="*/ 312 h 353"/>
                <a:gd name="T32" fmla="*/ 151 w 178"/>
                <a:gd name="T33" fmla="*/ 345 h 353"/>
                <a:gd name="T34" fmla="*/ 115 w 178"/>
                <a:gd name="T35" fmla="*/ 338 h 353"/>
                <a:gd name="T36" fmla="*/ 119 w 178"/>
                <a:gd name="T37" fmla="*/ 353 h 353"/>
                <a:gd name="T38" fmla="*/ 64 w 178"/>
                <a:gd name="T39" fmla="*/ 345 h 353"/>
                <a:gd name="T40" fmla="*/ 33 w 178"/>
                <a:gd name="T41" fmla="*/ 346 h 353"/>
                <a:gd name="T42" fmla="*/ 46 w 178"/>
                <a:gd name="T43" fmla="*/ 330 h 353"/>
                <a:gd name="T44" fmla="*/ 54 w 178"/>
                <a:gd name="T45" fmla="*/ 181 h 353"/>
                <a:gd name="T46" fmla="*/ 51 w 178"/>
                <a:gd name="T47" fmla="*/ 90 h 353"/>
                <a:gd name="T48" fmla="*/ 19 w 178"/>
                <a:gd name="T49" fmla="*/ 45 h 353"/>
                <a:gd name="T50" fmla="*/ 0 w 178"/>
                <a:gd name="T51" fmla="*/ 23 h 353"/>
                <a:gd name="T52" fmla="*/ 10 w 178"/>
                <a:gd name="T53" fmla="*/ 13 h 353"/>
                <a:gd name="T54" fmla="*/ 27 w 178"/>
                <a:gd name="T55" fmla="*/ 36 h 353"/>
                <a:gd name="T56" fmla="*/ 41 w 178"/>
                <a:gd name="T57" fmla="*/ 11 h 353"/>
                <a:gd name="T58" fmla="*/ 49 w 178"/>
                <a:gd name="T59" fmla="*/ 21 h 353"/>
                <a:gd name="T60" fmla="*/ 41 w 178"/>
                <a:gd name="T61" fmla="*/ 43 h 353"/>
                <a:gd name="T62" fmla="*/ 66 w 178"/>
                <a:gd name="T63" fmla="*/ 65 h 353"/>
                <a:gd name="T64" fmla="*/ 86 w 178"/>
                <a:gd name="T65" fmla="*/ 23 h 353"/>
                <a:gd name="T66" fmla="*/ 99 w 178"/>
                <a:gd name="T67" fmla="*/ 0 h 353"/>
                <a:gd name="T68" fmla="*/ 109 w 178"/>
                <a:gd name="T69" fmla="*/ 7 h 353"/>
                <a:gd name="T70" fmla="*/ 101 w 178"/>
                <a:gd name="T71" fmla="*/ 43 h 353"/>
                <a:gd name="T72" fmla="*/ 96 w 178"/>
                <a:gd name="T73" fmla="*/ 65 h 353"/>
                <a:gd name="T74" fmla="*/ 112 w 178"/>
                <a:gd name="T75" fmla="*/ 56 h 3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78" h="353">
                  <a:moveTo>
                    <a:pt x="112" y="56"/>
                  </a:moveTo>
                  <a:cubicBezTo>
                    <a:pt x="112" y="56"/>
                    <a:pt x="127" y="45"/>
                    <a:pt x="138" y="38"/>
                  </a:cubicBezTo>
                  <a:cubicBezTo>
                    <a:pt x="150" y="32"/>
                    <a:pt x="166" y="22"/>
                    <a:pt x="166" y="22"/>
                  </a:cubicBezTo>
                  <a:cubicBezTo>
                    <a:pt x="171" y="33"/>
                    <a:pt x="171" y="33"/>
                    <a:pt x="171" y="33"/>
                  </a:cubicBezTo>
                  <a:cubicBezTo>
                    <a:pt x="171" y="33"/>
                    <a:pt x="158" y="43"/>
                    <a:pt x="146" y="54"/>
                  </a:cubicBezTo>
                  <a:cubicBezTo>
                    <a:pt x="135" y="66"/>
                    <a:pt x="117" y="82"/>
                    <a:pt x="117" y="82"/>
                  </a:cubicBezTo>
                  <a:cubicBezTo>
                    <a:pt x="117" y="89"/>
                    <a:pt x="117" y="117"/>
                    <a:pt x="117" y="117"/>
                  </a:cubicBezTo>
                  <a:cubicBezTo>
                    <a:pt x="135" y="114"/>
                    <a:pt x="135" y="114"/>
                    <a:pt x="135" y="114"/>
                  </a:cubicBezTo>
                  <a:cubicBezTo>
                    <a:pt x="135" y="89"/>
                    <a:pt x="135" y="89"/>
                    <a:pt x="135" y="89"/>
                  </a:cubicBezTo>
                  <a:cubicBezTo>
                    <a:pt x="143" y="84"/>
                    <a:pt x="143" y="84"/>
                    <a:pt x="143" y="84"/>
                  </a:cubicBezTo>
                  <a:cubicBezTo>
                    <a:pt x="148" y="112"/>
                    <a:pt x="148" y="112"/>
                    <a:pt x="148" y="112"/>
                  </a:cubicBezTo>
                  <a:cubicBezTo>
                    <a:pt x="173" y="107"/>
                    <a:pt x="173" y="107"/>
                    <a:pt x="173" y="107"/>
                  </a:cubicBezTo>
                  <a:cubicBezTo>
                    <a:pt x="178" y="115"/>
                    <a:pt x="178" y="115"/>
                    <a:pt x="178" y="115"/>
                  </a:cubicBezTo>
                  <a:cubicBezTo>
                    <a:pt x="120" y="138"/>
                    <a:pt x="120" y="138"/>
                    <a:pt x="120" y="138"/>
                  </a:cubicBezTo>
                  <a:cubicBezTo>
                    <a:pt x="120" y="138"/>
                    <a:pt x="115" y="161"/>
                    <a:pt x="114" y="205"/>
                  </a:cubicBezTo>
                  <a:cubicBezTo>
                    <a:pt x="112" y="250"/>
                    <a:pt x="117" y="305"/>
                    <a:pt x="119" y="312"/>
                  </a:cubicBezTo>
                  <a:cubicBezTo>
                    <a:pt x="120" y="319"/>
                    <a:pt x="151" y="345"/>
                    <a:pt x="151" y="345"/>
                  </a:cubicBezTo>
                  <a:cubicBezTo>
                    <a:pt x="115" y="338"/>
                    <a:pt x="115" y="338"/>
                    <a:pt x="115" y="338"/>
                  </a:cubicBezTo>
                  <a:cubicBezTo>
                    <a:pt x="119" y="353"/>
                    <a:pt x="119" y="353"/>
                    <a:pt x="119" y="353"/>
                  </a:cubicBezTo>
                  <a:cubicBezTo>
                    <a:pt x="64" y="345"/>
                    <a:pt x="64" y="345"/>
                    <a:pt x="64" y="345"/>
                  </a:cubicBezTo>
                  <a:cubicBezTo>
                    <a:pt x="33" y="346"/>
                    <a:pt x="33" y="346"/>
                    <a:pt x="33" y="346"/>
                  </a:cubicBezTo>
                  <a:cubicBezTo>
                    <a:pt x="46" y="330"/>
                    <a:pt x="46" y="330"/>
                    <a:pt x="46" y="330"/>
                  </a:cubicBezTo>
                  <a:cubicBezTo>
                    <a:pt x="46" y="330"/>
                    <a:pt x="55" y="237"/>
                    <a:pt x="54" y="181"/>
                  </a:cubicBezTo>
                  <a:cubicBezTo>
                    <a:pt x="52" y="125"/>
                    <a:pt x="51" y="90"/>
                    <a:pt x="51" y="90"/>
                  </a:cubicBezTo>
                  <a:cubicBezTo>
                    <a:pt x="51" y="90"/>
                    <a:pt x="27" y="60"/>
                    <a:pt x="19" y="45"/>
                  </a:cubicBezTo>
                  <a:cubicBezTo>
                    <a:pt x="12" y="31"/>
                    <a:pt x="0" y="23"/>
                    <a:pt x="0" y="23"/>
                  </a:cubicBezTo>
                  <a:cubicBezTo>
                    <a:pt x="10" y="13"/>
                    <a:pt x="10" y="13"/>
                    <a:pt x="10" y="13"/>
                  </a:cubicBezTo>
                  <a:cubicBezTo>
                    <a:pt x="27" y="36"/>
                    <a:pt x="27" y="36"/>
                    <a:pt x="27" y="36"/>
                  </a:cubicBezTo>
                  <a:cubicBezTo>
                    <a:pt x="41" y="11"/>
                    <a:pt x="41" y="11"/>
                    <a:pt x="41" y="11"/>
                  </a:cubicBezTo>
                  <a:cubicBezTo>
                    <a:pt x="49" y="21"/>
                    <a:pt x="49" y="21"/>
                    <a:pt x="49" y="21"/>
                  </a:cubicBezTo>
                  <a:cubicBezTo>
                    <a:pt x="41" y="43"/>
                    <a:pt x="41" y="43"/>
                    <a:pt x="41" y="43"/>
                  </a:cubicBezTo>
                  <a:cubicBezTo>
                    <a:pt x="66" y="65"/>
                    <a:pt x="66" y="65"/>
                    <a:pt x="66" y="65"/>
                  </a:cubicBezTo>
                  <a:cubicBezTo>
                    <a:pt x="66" y="65"/>
                    <a:pt x="76" y="48"/>
                    <a:pt x="86" y="23"/>
                  </a:cubicBezTo>
                  <a:cubicBezTo>
                    <a:pt x="92" y="9"/>
                    <a:pt x="99" y="0"/>
                    <a:pt x="99" y="0"/>
                  </a:cubicBezTo>
                  <a:cubicBezTo>
                    <a:pt x="109" y="7"/>
                    <a:pt x="109" y="7"/>
                    <a:pt x="109" y="7"/>
                  </a:cubicBezTo>
                  <a:cubicBezTo>
                    <a:pt x="109" y="7"/>
                    <a:pt x="110" y="11"/>
                    <a:pt x="101" y="43"/>
                  </a:cubicBezTo>
                  <a:cubicBezTo>
                    <a:pt x="95" y="62"/>
                    <a:pt x="96" y="65"/>
                    <a:pt x="96" y="65"/>
                  </a:cubicBezTo>
                  <a:cubicBezTo>
                    <a:pt x="112" y="56"/>
                    <a:pt x="112" y="56"/>
                    <a:pt x="112" y="56"/>
                  </a:cubicBezTo>
                </a:path>
              </a:pathLst>
            </a:custGeom>
            <a:solidFill>
              <a:srgbClr val="B15C1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 name="Freeform 236"/>
            <p:cNvSpPr>
              <a:spLocks/>
            </p:cNvSpPr>
            <p:nvPr/>
          </p:nvSpPr>
          <p:spPr bwMode="auto">
            <a:xfrm>
              <a:off x="8232775" y="1981848"/>
              <a:ext cx="269875" cy="530225"/>
            </a:xfrm>
            <a:custGeom>
              <a:avLst/>
              <a:gdLst>
                <a:gd name="T0" fmla="*/ 117 w 181"/>
                <a:gd name="T1" fmla="*/ 57 h 356"/>
                <a:gd name="T2" fmla="*/ 168 w 181"/>
                <a:gd name="T3" fmla="*/ 24 h 356"/>
                <a:gd name="T4" fmla="*/ 173 w 181"/>
                <a:gd name="T5" fmla="*/ 35 h 356"/>
                <a:gd name="T6" fmla="*/ 128 w 181"/>
                <a:gd name="T7" fmla="*/ 74 h 356"/>
                <a:gd name="T8" fmla="*/ 118 w 181"/>
                <a:gd name="T9" fmla="*/ 84 h 356"/>
                <a:gd name="T10" fmla="*/ 138 w 181"/>
                <a:gd name="T11" fmla="*/ 116 h 356"/>
                <a:gd name="T12" fmla="*/ 149 w 181"/>
                <a:gd name="T13" fmla="*/ 115 h 356"/>
                <a:gd name="T14" fmla="*/ 121 w 181"/>
                <a:gd name="T15" fmla="*/ 139 h 356"/>
                <a:gd name="T16" fmla="*/ 114 w 181"/>
                <a:gd name="T17" fmla="*/ 226 h 356"/>
                <a:gd name="T18" fmla="*/ 119 w 181"/>
                <a:gd name="T19" fmla="*/ 314 h 356"/>
                <a:gd name="T20" fmla="*/ 152 w 181"/>
                <a:gd name="T21" fmla="*/ 347 h 356"/>
                <a:gd name="T22" fmla="*/ 116 w 181"/>
                <a:gd name="T23" fmla="*/ 339 h 356"/>
                <a:gd name="T24" fmla="*/ 37 w 181"/>
                <a:gd name="T25" fmla="*/ 347 h 356"/>
                <a:gd name="T26" fmla="*/ 57 w 181"/>
                <a:gd name="T27" fmla="*/ 197 h 356"/>
                <a:gd name="T28" fmla="*/ 54 w 181"/>
                <a:gd name="T29" fmla="*/ 92 h 356"/>
                <a:gd name="T30" fmla="*/ 50 w 181"/>
                <a:gd name="T31" fmla="*/ 86 h 356"/>
                <a:gd name="T32" fmla="*/ 1 w 181"/>
                <a:gd name="T33" fmla="*/ 25 h 356"/>
                <a:gd name="T34" fmla="*/ 28 w 181"/>
                <a:gd name="T35" fmla="*/ 39 h 356"/>
                <a:gd name="T36" fmla="*/ 42 w 181"/>
                <a:gd name="T37" fmla="*/ 45 h 356"/>
                <a:gd name="T38" fmla="*/ 88 w 181"/>
                <a:gd name="T39" fmla="*/ 26 h 356"/>
                <a:gd name="T40" fmla="*/ 101 w 181"/>
                <a:gd name="T41" fmla="*/ 2 h 356"/>
                <a:gd name="T42" fmla="*/ 110 w 181"/>
                <a:gd name="T43" fmla="*/ 10 h 356"/>
                <a:gd name="T44" fmla="*/ 110 w 181"/>
                <a:gd name="T45" fmla="*/ 9 h 356"/>
                <a:gd name="T46" fmla="*/ 110 w 181"/>
                <a:gd name="T47" fmla="*/ 9 h 356"/>
                <a:gd name="T48" fmla="*/ 101 w 181"/>
                <a:gd name="T49" fmla="*/ 45 h 356"/>
                <a:gd name="T50" fmla="*/ 97 w 181"/>
                <a:gd name="T51" fmla="*/ 68 h 356"/>
                <a:gd name="T52" fmla="*/ 114 w 181"/>
                <a:gd name="T53" fmla="*/ 58 h 356"/>
                <a:gd name="T54" fmla="*/ 97 w 181"/>
                <a:gd name="T55" fmla="*/ 67 h 356"/>
                <a:gd name="T56" fmla="*/ 98 w 181"/>
                <a:gd name="T57" fmla="*/ 67 h 356"/>
                <a:gd name="T58" fmla="*/ 98 w 181"/>
                <a:gd name="T59" fmla="*/ 67 h 356"/>
                <a:gd name="T60" fmla="*/ 111 w 181"/>
                <a:gd name="T61" fmla="*/ 10 h 356"/>
                <a:gd name="T62" fmla="*/ 100 w 181"/>
                <a:gd name="T63" fmla="*/ 0 h 356"/>
                <a:gd name="T64" fmla="*/ 73 w 181"/>
                <a:gd name="T65" fmla="*/ 55 h 356"/>
                <a:gd name="T66" fmla="*/ 68 w 181"/>
                <a:gd name="T67" fmla="*/ 67 h 356"/>
                <a:gd name="T68" fmla="*/ 52 w 181"/>
                <a:gd name="T69" fmla="*/ 23 h 356"/>
                <a:gd name="T70" fmla="*/ 11 w 181"/>
                <a:gd name="T71" fmla="*/ 14 h 356"/>
                <a:gd name="T72" fmla="*/ 1 w 181"/>
                <a:gd name="T73" fmla="*/ 26 h 356"/>
                <a:gd name="T74" fmla="*/ 52 w 181"/>
                <a:gd name="T75" fmla="*/ 92 h 356"/>
                <a:gd name="T76" fmla="*/ 54 w 181"/>
                <a:gd name="T77" fmla="*/ 183 h 356"/>
                <a:gd name="T78" fmla="*/ 48 w 181"/>
                <a:gd name="T79" fmla="*/ 319 h 356"/>
                <a:gd name="T80" fmla="*/ 47 w 181"/>
                <a:gd name="T81" fmla="*/ 331 h 356"/>
                <a:gd name="T82" fmla="*/ 121 w 181"/>
                <a:gd name="T83" fmla="*/ 356 h 356"/>
                <a:gd name="T84" fmla="*/ 154 w 181"/>
                <a:gd name="T85" fmla="*/ 346 h 356"/>
                <a:gd name="T86" fmla="*/ 125 w 181"/>
                <a:gd name="T87" fmla="*/ 319 h 356"/>
                <a:gd name="T88" fmla="*/ 116 w 181"/>
                <a:gd name="T89" fmla="*/ 226 h 356"/>
                <a:gd name="T90" fmla="*/ 122 w 181"/>
                <a:gd name="T91" fmla="*/ 144 h 356"/>
                <a:gd name="T92" fmla="*/ 122 w 181"/>
                <a:gd name="T93" fmla="*/ 141 h 356"/>
                <a:gd name="T94" fmla="*/ 151 w 181"/>
                <a:gd name="T95" fmla="*/ 113 h 356"/>
                <a:gd name="T96" fmla="*/ 136 w 181"/>
                <a:gd name="T97" fmla="*/ 115 h 356"/>
                <a:gd name="T98" fmla="*/ 120 w 181"/>
                <a:gd name="T99" fmla="*/ 119 h 356"/>
                <a:gd name="T100" fmla="*/ 119 w 181"/>
                <a:gd name="T101" fmla="*/ 85 h 356"/>
                <a:gd name="T102" fmla="*/ 171 w 181"/>
                <a:gd name="T103" fmla="*/ 38 h 356"/>
                <a:gd name="T104" fmla="*/ 168 w 181"/>
                <a:gd name="T105" fmla="*/ 22 h 356"/>
                <a:gd name="T106" fmla="*/ 139 w 181"/>
                <a:gd name="T107" fmla="*/ 39 h 356"/>
                <a:gd name="T108" fmla="*/ 113 w 181"/>
                <a:gd name="T109" fmla="*/ 57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81" h="356">
                  <a:moveTo>
                    <a:pt x="114" y="58"/>
                  </a:moveTo>
                  <a:cubicBezTo>
                    <a:pt x="114" y="59"/>
                    <a:pt x="114" y="59"/>
                    <a:pt x="114" y="59"/>
                  </a:cubicBezTo>
                  <a:cubicBezTo>
                    <a:pt x="114" y="59"/>
                    <a:pt x="115" y="58"/>
                    <a:pt x="117" y="57"/>
                  </a:cubicBezTo>
                  <a:cubicBezTo>
                    <a:pt x="121" y="53"/>
                    <a:pt x="132" y="46"/>
                    <a:pt x="140" y="41"/>
                  </a:cubicBezTo>
                  <a:cubicBezTo>
                    <a:pt x="152" y="34"/>
                    <a:pt x="168" y="24"/>
                    <a:pt x="168" y="24"/>
                  </a:cubicBezTo>
                  <a:cubicBezTo>
                    <a:pt x="168" y="24"/>
                    <a:pt x="168" y="24"/>
                    <a:pt x="168" y="24"/>
                  </a:cubicBezTo>
                  <a:cubicBezTo>
                    <a:pt x="167" y="24"/>
                    <a:pt x="167" y="24"/>
                    <a:pt x="167" y="24"/>
                  </a:cubicBezTo>
                  <a:cubicBezTo>
                    <a:pt x="172" y="35"/>
                    <a:pt x="172" y="35"/>
                    <a:pt x="172" y="35"/>
                  </a:cubicBezTo>
                  <a:cubicBezTo>
                    <a:pt x="173" y="35"/>
                    <a:pt x="173" y="35"/>
                    <a:pt x="173" y="35"/>
                  </a:cubicBezTo>
                  <a:cubicBezTo>
                    <a:pt x="172" y="34"/>
                    <a:pt x="172" y="34"/>
                    <a:pt x="172" y="34"/>
                  </a:cubicBezTo>
                  <a:cubicBezTo>
                    <a:pt x="172" y="34"/>
                    <a:pt x="159" y="44"/>
                    <a:pt x="147" y="56"/>
                  </a:cubicBezTo>
                  <a:cubicBezTo>
                    <a:pt x="142" y="61"/>
                    <a:pt x="134" y="68"/>
                    <a:pt x="128" y="74"/>
                  </a:cubicBezTo>
                  <a:cubicBezTo>
                    <a:pt x="122" y="79"/>
                    <a:pt x="118" y="83"/>
                    <a:pt x="118" y="83"/>
                  </a:cubicBezTo>
                  <a:cubicBezTo>
                    <a:pt x="118" y="84"/>
                    <a:pt x="118" y="84"/>
                    <a:pt x="118" y="84"/>
                  </a:cubicBezTo>
                  <a:cubicBezTo>
                    <a:pt x="118" y="84"/>
                    <a:pt x="118" y="84"/>
                    <a:pt x="118" y="84"/>
                  </a:cubicBezTo>
                  <a:cubicBezTo>
                    <a:pt x="118" y="91"/>
                    <a:pt x="118" y="119"/>
                    <a:pt x="118" y="119"/>
                  </a:cubicBezTo>
                  <a:cubicBezTo>
                    <a:pt x="118" y="120"/>
                    <a:pt x="118" y="120"/>
                    <a:pt x="118" y="120"/>
                  </a:cubicBezTo>
                  <a:cubicBezTo>
                    <a:pt x="138" y="116"/>
                    <a:pt x="138" y="116"/>
                    <a:pt x="138" y="116"/>
                  </a:cubicBezTo>
                  <a:cubicBezTo>
                    <a:pt x="138" y="91"/>
                    <a:pt x="138" y="91"/>
                    <a:pt x="138" y="91"/>
                  </a:cubicBezTo>
                  <a:cubicBezTo>
                    <a:pt x="144" y="87"/>
                    <a:pt x="144" y="87"/>
                    <a:pt x="144" y="87"/>
                  </a:cubicBezTo>
                  <a:cubicBezTo>
                    <a:pt x="149" y="115"/>
                    <a:pt x="149" y="115"/>
                    <a:pt x="149" y="115"/>
                  </a:cubicBezTo>
                  <a:cubicBezTo>
                    <a:pt x="174" y="110"/>
                    <a:pt x="174" y="110"/>
                    <a:pt x="174" y="110"/>
                  </a:cubicBezTo>
                  <a:cubicBezTo>
                    <a:pt x="178" y="117"/>
                    <a:pt x="178" y="117"/>
                    <a:pt x="178" y="117"/>
                  </a:cubicBezTo>
                  <a:cubicBezTo>
                    <a:pt x="121" y="139"/>
                    <a:pt x="121" y="139"/>
                    <a:pt x="121" y="139"/>
                  </a:cubicBezTo>
                  <a:cubicBezTo>
                    <a:pt x="121" y="140"/>
                    <a:pt x="121" y="140"/>
                    <a:pt x="121" y="140"/>
                  </a:cubicBezTo>
                  <a:cubicBezTo>
                    <a:pt x="121" y="140"/>
                    <a:pt x="116" y="163"/>
                    <a:pt x="114" y="207"/>
                  </a:cubicBezTo>
                  <a:cubicBezTo>
                    <a:pt x="114" y="213"/>
                    <a:pt x="114" y="220"/>
                    <a:pt x="114" y="226"/>
                  </a:cubicBezTo>
                  <a:cubicBezTo>
                    <a:pt x="114" y="246"/>
                    <a:pt x="115" y="267"/>
                    <a:pt x="116" y="283"/>
                  </a:cubicBezTo>
                  <a:cubicBezTo>
                    <a:pt x="117" y="291"/>
                    <a:pt x="117" y="298"/>
                    <a:pt x="118" y="303"/>
                  </a:cubicBezTo>
                  <a:cubicBezTo>
                    <a:pt x="118" y="309"/>
                    <a:pt x="119" y="313"/>
                    <a:pt x="119" y="314"/>
                  </a:cubicBezTo>
                  <a:cubicBezTo>
                    <a:pt x="120" y="315"/>
                    <a:pt x="120" y="316"/>
                    <a:pt x="121" y="318"/>
                  </a:cubicBezTo>
                  <a:cubicBezTo>
                    <a:pt x="125" y="323"/>
                    <a:pt x="133" y="330"/>
                    <a:pt x="140" y="336"/>
                  </a:cubicBezTo>
                  <a:cubicBezTo>
                    <a:pt x="146" y="342"/>
                    <a:pt x="152" y="347"/>
                    <a:pt x="152" y="347"/>
                  </a:cubicBezTo>
                  <a:cubicBezTo>
                    <a:pt x="153" y="347"/>
                    <a:pt x="153" y="347"/>
                    <a:pt x="153" y="347"/>
                  </a:cubicBezTo>
                  <a:cubicBezTo>
                    <a:pt x="153" y="346"/>
                    <a:pt x="153" y="346"/>
                    <a:pt x="153" y="346"/>
                  </a:cubicBezTo>
                  <a:cubicBezTo>
                    <a:pt x="116" y="339"/>
                    <a:pt x="116" y="339"/>
                    <a:pt x="116" y="339"/>
                  </a:cubicBezTo>
                  <a:cubicBezTo>
                    <a:pt x="119" y="354"/>
                    <a:pt x="119" y="354"/>
                    <a:pt x="119" y="354"/>
                  </a:cubicBezTo>
                  <a:cubicBezTo>
                    <a:pt x="66" y="346"/>
                    <a:pt x="66" y="346"/>
                    <a:pt x="66" y="346"/>
                  </a:cubicBezTo>
                  <a:cubicBezTo>
                    <a:pt x="37" y="347"/>
                    <a:pt x="37" y="347"/>
                    <a:pt x="37" y="347"/>
                  </a:cubicBezTo>
                  <a:cubicBezTo>
                    <a:pt x="49" y="332"/>
                    <a:pt x="49" y="332"/>
                    <a:pt x="49" y="332"/>
                  </a:cubicBezTo>
                  <a:cubicBezTo>
                    <a:pt x="49" y="332"/>
                    <a:pt x="49" y="332"/>
                    <a:pt x="49" y="332"/>
                  </a:cubicBezTo>
                  <a:cubicBezTo>
                    <a:pt x="49" y="332"/>
                    <a:pt x="57" y="253"/>
                    <a:pt x="57" y="197"/>
                  </a:cubicBezTo>
                  <a:cubicBezTo>
                    <a:pt x="57" y="192"/>
                    <a:pt x="57" y="187"/>
                    <a:pt x="56" y="183"/>
                  </a:cubicBezTo>
                  <a:cubicBezTo>
                    <a:pt x="56" y="155"/>
                    <a:pt x="55" y="132"/>
                    <a:pt x="55" y="116"/>
                  </a:cubicBezTo>
                  <a:cubicBezTo>
                    <a:pt x="54" y="100"/>
                    <a:pt x="54" y="92"/>
                    <a:pt x="54" y="92"/>
                  </a:cubicBezTo>
                  <a:cubicBezTo>
                    <a:pt x="54" y="91"/>
                    <a:pt x="54" y="91"/>
                    <a:pt x="54" y="91"/>
                  </a:cubicBezTo>
                  <a:cubicBezTo>
                    <a:pt x="54" y="91"/>
                    <a:pt x="54" y="91"/>
                    <a:pt x="54" y="91"/>
                  </a:cubicBezTo>
                  <a:cubicBezTo>
                    <a:pt x="54" y="91"/>
                    <a:pt x="52" y="89"/>
                    <a:pt x="50" y="86"/>
                  </a:cubicBezTo>
                  <a:cubicBezTo>
                    <a:pt x="43" y="77"/>
                    <a:pt x="27" y="58"/>
                    <a:pt x="22" y="47"/>
                  </a:cubicBezTo>
                  <a:cubicBezTo>
                    <a:pt x="14" y="32"/>
                    <a:pt x="2" y="24"/>
                    <a:pt x="2" y="24"/>
                  </a:cubicBezTo>
                  <a:cubicBezTo>
                    <a:pt x="1" y="25"/>
                    <a:pt x="1" y="25"/>
                    <a:pt x="1" y="25"/>
                  </a:cubicBezTo>
                  <a:cubicBezTo>
                    <a:pt x="2" y="26"/>
                    <a:pt x="2" y="26"/>
                    <a:pt x="2" y="26"/>
                  </a:cubicBezTo>
                  <a:cubicBezTo>
                    <a:pt x="11" y="17"/>
                    <a:pt x="11" y="17"/>
                    <a:pt x="11" y="17"/>
                  </a:cubicBezTo>
                  <a:cubicBezTo>
                    <a:pt x="28" y="39"/>
                    <a:pt x="28" y="39"/>
                    <a:pt x="28" y="39"/>
                  </a:cubicBezTo>
                  <a:cubicBezTo>
                    <a:pt x="43" y="15"/>
                    <a:pt x="43" y="15"/>
                    <a:pt x="43" y="15"/>
                  </a:cubicBezTo>
                  <a:cubicBezTo>
                    <a:pt x="49" y="23"/>
                    <a:pt x="49" y="23"/>
                    <a:pt x="49" y="23"/>
                  </a:cubicBezTo>
                  <a:cubicBezTo>
                    <a:pt x="42" y="45"/>
                    <a:pt x="42" y="45"/>
                    <a:pt x="42" y="45"/>
                  </a:cubicBezTo>
                  <a:cubicBezTo>
                    <a:pt x="68" y="69"/>
                    <a:pt x="68" y="69"/>
                    <a:pt x="68" y="69"/>
                  </a:cubicBezTo>
                  <a:cubicBezTo>
                    <a:pt x="69" y="67"/>
                    <a:pt x="69" y="67"/>
                    <a:pt x="69" y="67"/>
                  </a:cubicBezTo>
                  <a:cubicBezTo>
                    <a:pt x="69" y="67"/>
                    <a:pt x="78" y="50"/>
                    <a:pt x="88" y="26"/>
                  </a:cubicBezTo>
                  <a:cubicBezTo>
                    <a:pt x="91" y="18"/>
                    <a:pt x="94" y="12"/>
                    <a:pt x="97" y="8"/>
                  </a:cubicBezTo>
                  <a:cubicBezTo>
                    <a:pt x="98" y="6"/>
                    <a:pt x="99" y="5"/>
                    <a:pt x="100" y="4"/>
                  </a:cubicBezTo>
                  <a:cubicBezTo>
                    <a:pt x="101" y="3"/>
                    <a:pt x="101" y="2"/>
                    <a:pt x="101" y="2"/>
                  </a:cubicBezTo>
                  <a:cubicBezTo>
                    <a:pt x="101" y="1"/>
                    <a:pt x="101" y="1"/>
                    <a:pt x="101" y="1"/>
                  </a:cubicBezTo>
                  <a:cubicBezTo>
                    <a:pt x="100" y="2"/>
                    <a:pt x="100" y="2"/>
                    <a:pt x="100" y="2"/>
                  </a:cubicBezTo>
                  <a:cubicBezTo>
                    <a:pt x="110" y="10"/>
                    <a:pt x="110" y="10"/>
                    <a:pt x="110" y="10"/>
                  </a:cubicBezTo>
                  <a:cubicBezTo>
                    <a:pt x="110" y="9"/>
                    <a:pt x="110" y="9"/>
                    <a:pt x="110" y="9"/>
                  </a:cubicBezTo>
                  <a:cubicBezTo>
                    <a:pt x="109" y="9"/>
                    <a:pt x="109" y="9"/>
                    <a:pt x="109" y="9"/>
                  </a:cubicBezTo>
                  <a:cubicBezTo>
                    <a:pt x="110" y="9"/>
                    <a:pt x="110" y="9"/>
                    <a:pt x="110" y="9"/>
                  </a:cubicBezTo>
                  <a:cubicBezTo>
                    <a:pt x="109" y="9"/>
                    <a:pt x="109" y="9"/>
                    <a:pt x="109" y="9"/>
                  </a:cubicBezTo>
                  <a:cubicBezTo>
                    <a:pt x="109" y="9"/>
                    <a:pt x="109" y="9"/>
                    <a:pt x="109" y="9"/>
                  </a:cubicBezTo>
                  <a:cubicBezTo>
                    <a:pt x="110" y="9"/>
                    <a:pt x="110" y="9"/>
                    <a:pt x="110" y="9"/>
                  </a:cubicBezTo>
                  <a:cubicBezTo>
                    <a:pt x="109" y="9"/>
                    <a:pt x="109" y="9"/>
                    <a:pt x="109" y="9"/>
                  </a:cubicBezTo>
                  <a:cubicBezTo>
                    <a:pt x="109" y="9"/>
                    <a:pt x="109" y="9"/>
                    <a:pt x="109" y="10"/>
                  </a:cubicBezTo>
                  <a:cubicBezTo>
                    <a:pt x="109" y="12"/>
                    <a:pt x="109" y="21"/>
                    <a:pt x="101" y="45"/>
                  </a:cubicBezTo>
                  <a:cubicBezTo>
                    <a:pt x="97" y="59"/>
                    <a:pt x="96" y="64"/>
                    <a:pt x="96" y="66"/>
                  </a:cubicBezTo>
                  <a:cubicBezTo>
                    <a:pt x="96" y="67"/>
                    <a:pt x="96" y="67"/>
                    <a:pt x="96" y="67"/>
                  </a:cubicBezTo>
                  <a:cubicBezTo>
                    <a:pt x="97" y="68"/>
                    <a:pt x="97" y="68"/>
                    <a:pt x="97" y="68"/>
                  </a:cubicBezTo>
                  <a:cubicBezTo>
                    <a:pt x="114" y="59"/>
                    <a:pt x="114" y="59"/>
                    <a:pt x="114" y="59"/>
                  </a:cubicBezTo>
                  <a:cubicBezTo>
                    <a:pt x="114" y="59"/>
                    <a:pt x="114" y="59"/>
                    <a:pt x="114" y="59"/>
                  </a:cubicBezTo>
                  <a:cubicBezTo>
                    <a:pt x="114" y="58"/>
                    <a:pt x="114" y="58"/>
                    <a:pt x="114" y="58"/>
                  </a:cubicBezTo>
                  <a:cubicBezTo>
                    <a:pt x="113" y="57"/>
                    <a:pt x="113" y="57"/>
                    <a:pt x="113" y="57"/>
                  </a:cubicBezTo>
                  <a:cubicBezTo>
                    <a:pt x="97" y="66"/>
                    <a:pt x="97" y="66"/>
                    <a:pt x="97" y="66"/>
                  </a:cubicBezTo>
                  <a:cubicBezTo>
                    <a:pt x="97" y="67"/>
                    <a:pt x="97" y="67"/>
                    <a:pt x="97" y="67"/>
                  </a:cubicBezTo>
                  <a:cubicBezTo>
                    <a:pt x="98" y="67"/>
                    <a:pt x="98" y="67"/>
                    <a:pt x="98" y="67"/>
                  </a:cubicBezTo>
                  <a:cubicBezTo>
                    <a:pt x="98" y="67"/>
                    <a:pt x="98" y="67"/>
                    <a:pt x="98" y="67"/>
                  </a:cubicBezTo>
                  <a:cubicBezTo>
                    <a:pt x="98" y="67"/>
                    <a:pt x="98" y="67"/>
                    <a:pt x="98" y="67"/>
                  </a:cubicBezTo>
                  <a:cubicBezTo>
                    <a:pt x="98" y="67"/>
                    <a:pt x="98" y="67"/>
                    <a:pt x="98" y="67"/>
                  </a:cubicBezTo>
                  <a:cubicBezTo>
                    <a:pt x="98" y="67"/>
                    <a:pt x="98" y="67"/>
                    <a:pt x="98" y="67"/>
                  </a:cubicBezTo>
                  <a:cubicBezTo>
                    <a:pt x="98" y="67"/>
                    <a:pt x="98" y="67"/>
                    <a:pt x="98" y="67"/>
                  </a:cubicBezTo>
                  <a:cubicBezTo>
                    <a:pt x="98" y="66"/>
                    <a:pt x="98" y="66"/>
                    <a:pt x="98" y="66"/>
                  </a:cubicBezTo>
                  <a:cubicBezTo>
                    <a:pt x="98" y="65"/>
                    <a:pt x="99" y="60"/>
                    <a:pt x="103" y="45"/>
                  </a:cubicBezTo>
                  <a:cubicBezTo>
                    <a:pt x="110" y="21"/>
                    <a:pt x="111" y="13"/>
                    <a:pt x="111" y="10"/>
                  </a:cubicBezTo>
                  <a:cubicBezTo>
                    <a:pt x="111" y="9"/>
                    <a:pt x="111" y="9"/>
                    <a:pt x="111" y="8"/>
                  </a:cubicBezTo>
                  <a:cubicBezTo>
                    <a:pt x="111" y="8"/>
                    <a:pt x="111" y="8"/>
                    <a:pt x="111" y="8"/>
                  </a:cubicBezTo>
                  <a:cubicBezTo>
                    <a:pt x="100" y="0"/>
                    <a:pt x="100" y="0"/>
                    <a:pt x="100" y="0"/>
                  </a:cubicBezTo>
                  <a:cubicBezTo>
                    <a:pt x="100" y="1"/>
                    <a:pt x="100" y="1"/>
                    <a:pt x="100" y="1"/>
                  </a:cubicBezTo>
                  <a:cubicBezTo>
                    <a:pt x="100" y="1"/>
                    <a:pt x="92" y="10"/>
                    <a:pt x="86" y="25"/>
                  </a:cubicBezTo>
                  <a:cubicBezTo>
                    <a:pt x="82" y="37"/>
                    <a:pt x="77" y="47"/>
                    <a:pt x="73" y="55"/>
                  </a:cubicBezTo>
                  <a:cubicBezTo>
                    <a:pt x="71" y="59"/>
                    <a:pt x="70" y="61"/>
                    <a:pt x="69" y="63"/>
                  </a:cubicBezTo>
                  <a:cubicBezTo>
                    <a:pt x="67" y="65"/>
                    <a:pt x="67" y="66"/>
                    <a:pt x="67" y="66"/>
                  </a:cubicBezTo>
                  <a:cubicBezTo>
                    <a:pt x="68" y="67"/>
                    <a:pt x="68" y="67"/>
                    <a:pt x="68" y="67"/>
                  </a:cubicBezTo>
                  <a:cubicBezTo>
                    <a:pt x="68" y="66"/>
                    <a:pt x="68" y="66"/>
                    <a:pt x="68" y="66"/>
                  </a:cubicBezTo>
                  <a:cubicBezTo>
                    <a:pt x="44" y="45"/>
                    <a:pt x="44" y="45"/>
                    <a:pt x="44" y="45"/>
                  </a:cubicBezTo>
                  <a:cubicBezTo>
                    <a:pt x="52" y="23"/>
                    <a:pt x="52" y="23"/>
                    <a:pt x="52" y="23"/>
                  </a:cubicBezTo>
                  <a:cubicBezTo>
                    <a:pt x="43" y="11"/>
                    <a:pt x="43" y="11"/>
                    <a:pt x="43" y="11"/>
                  </a:cubicBezTo>
                  <a:cubicBezTo>
                    <a:pt x="28" y="36"/>
                    <a:pt x="28" y="36"/>
                    <a:pt x="28" y="36"/>
                  </a:cubicBezTo>
                  <a:cubicBezTo>
                    <a:pt x="11" y="14"/>
                    <a:pt x="11" y="14"/>
                    <a:pt x="11" y="14"/>
                  </a:cubicBezTo>
                  <a:cubicBezTo>
                    <a:pt x="0" y="25"/>
                    <a:pt x="0" y="25"/>
                    <a:pt x="0" y="25"/>
                  </a:cubicBezTo>
                  <a:cubicBezTo>
                    <a:pt x="1" y="26"/>
                    <a:pt x="1" y="26"/>
                    <a:pt x="1" y="26"/>
                  </a:cubicBezTo>
                  <a:cubicBezTo>
                    <a:pt x="1" y="26"/>
                    <a:pt x="1" y="26"/>
                    <a:pt x="1" y="26"/>
                  </a:cubicBezTo>
                  <a:cubicBezTo>
                    <a:pt x="4" y="28"/>
                    <a:pt x="14" y="35"/>
                    <a:pt x="20" y="48"/>
                  </a:cubicBezTo>
                  <a:cubicBezTo>
                    <a:pt x="24" y="55"/>
                    <a:pt x="32" y="66"/>
                    <a:pt x="39" y="76"/>
                  </a:cubicBezTo>
                  <a:cubicBezTo>
                    <a:pt x="46" y="85"/>
                    <a:pt x="52" y="92"/>
                    <a:pt x="52" y="92"/>
                  </a:cubicBezTo>
                  <a:cubicBezTo>
                    <a:pt x="53" y="92"/>
                    <a:pt x="53" y="92"/>
                    <a:pt x="53" y="92"/>
                  </a:cubicBezTo>
                  <a:cubicBezTo>
                    <a:pt x="52" y="92"/>
                    <a:pt x="52" y="92"/>
                    <a:pt x="52" y="92"/>
                  </a:cubicBezTo>
                  <a:cubicBezTo>
                    <a:pt x="52" y="92"/>
                    <a:pt x="53" y="127"/>
                    <a:pt x="54" y="183"/>
                  </a:cubicBezTo>
                  <a:cubicBezTo>
                    <a:pt x="55" y="187"/>
                    <a:pt x="55" y="192"/>
                    <a:pt x="55" y="197"/>
                  </a:cubicBezTo>
                  <a:cubicBezTo>
                    <a:pt x="55" y="225"/>
                    <a:pt x="53" y="259"/>
                    <a:pt x="51" y="285"/>
                  </a:cubicBezTo>
                  <a:cubicBezTo>
                    <a:pt x="50" y="299"/>
                    <a:pt x="49" y="310"/>
                    <a:pt x="48" y="319"/>
                  </a:cubicBezTo>
                  <a:cubicBezTo>
                    <a:pt x="47" y="327"/>
                    <a:pt x="47" y="332"/>
                    <a:pt x="47" y="332"/>
                  </a:cubicBezTo>
                  <a:cubicBezTo>
                    <a:pt x="48" y="332"/>
                    <a:pt x="48" y="332"/>
                    <a:pt x="48" y="332"/>
                  </a:cubicBezTo>
                  <a:cubicBezTo>
                    <a:pt x="47" y="331"/>
                    <a:pt x="47" y="331"/>
                    <a:pt x="47" y="331"/>
                  </a:cubicBezTo>
                  <a:cubicBezTo>
                    <a:pt x="33" y="349"/>
                    <a:pt x="33" y="349"/>
                    <a:pt x="33" y="349"/>
                  </a:cubicBezTo>
                  <a:cubicBezTo>
                    <a:pt x="66" y="348"/>
                    <a:pt x="66" y="348"/>
                    <a:pt x="66" y="348"/>
                  </a:cubicBezTo>
                  <a:cubicBezTo>
                    <a:pt x="121" y="356"/>
                    <a:pt x="121" y="356"/>
                    <a:pt x="121" y="356"/>
                  </a:cubicBezTo>
                  <a:cubicBezTo>
                    <a:pt x="118" y="341"/>
                    <a:pt x="118" y="341"/>
                    <a:pt x="118" y="341"/>
                  </a:cubicBezTo>
                  <a:cubicBezTo>
                    <a:pt x="157" y="348"/>
                    <a:pt x="157" y="348"/>
                    <a:pt x="157" y="348"/>
                  </a:cubicBezTo>
                  <a:cubicBezTo>
                    <a:pt x="154" y="346"/>
                    <a:pt x="154" y="346"/>
                    <a:pt x="154" y="346"/>
                  </a:cubicBezTo>
                  <a:cubicBezTo>
                    <a:pt x="154" y="346"/>
                    <a:pt x="152" y="344"/>
                    <a:pt x="149" y="342"/>
                  </a:cubicBezTo>
                  <a:cubicBezTo>
                    <a:pt x="144" y="338"/>
                    <a:pt x="138" y="332"/>
                    <a:pt x="132" y="326"/>
                  </a:cubicBezTo>
                  <a:cubicBezTo>
                    <a:pt x="129" y="324"/>
                    <a:pt x="127" y="321"/>
                    <a:pt x="125" y="319"/>
                  </a:cubicBezTo>
                  <a:cubicBezTo>
                    <a:pt x="123" y="316"/>
                    <a:pt x="121" y="314"/>
                    <a:pt x="121" y="314"/>
                  </a:cubicBezTo>
                  <a:cubicBezTo>
                    <a:pt x="121" y="312"/>
                    <a:pt x="120" y="309"/>
                    <a:pt x="120" y="303"/>
                  </a:cubicBezTo>
                  <a:cubicBezTo>
                    <a:pt x="118" y="287"/>
                    <a:pt x="116" y="256"/>
                    <a:pt x="116" y="226"/>
                  </a:cubicBezTo>
                  <a:cubicBezTo>
                    <a:pt x="116" y="220"/>
                    <a:pt x="116" y="213"/>
                    <a:pt x="116" y="207"/>
                  </a:cubicBezTo>
                  <a:cubicBezTo>
                    <a:pt x="117" y="185"/>
                    <a:pt x="119" y="168"/>
                    <a:pt x="120" y="157"/>
                  </a:cubicBezTo>
                  <a:cubicBezTo>
                    <a:pt x="121" y="151"/>
                    <a:pt x="122" y="147"/>
                    <a:pt x="122" y="144"/>
                  </a:cubicBezTo>
                  <a:cubicBezTo>
                    <a:pt x="123" y="142"/>
                    <a:pt x="123" y="140"/>
                    <a:pt x="123" y="140"/>
                  </a:cubicBezTo>
                  <a:cubicBezTo>
                    <a:pt x="122" y="140"/>
                    <a:pt x="122" y="140"/>
                    <a:pt x="122" y="140"/>
                  </a:cubicBezTo>
                  <a:cubicBezTo>
                    <a:pt x="122" y="141"/>
                    <a:pt x="122" y="141"/>
                    <a:pt x="122" y="141"/>
                  </a:cubicBezTo>
                  <a:cubicBezTo>
                    <a:pt x="181" y="118"/>
                    <a:pt x="181" y="118"/>
                    <a:pt x="181" y="118"/>
                  </a:cubicBezTo>
                  <a:cubicBezTo>
                    <a:pt x="175" y="108"/>
                    <a:pt x="175" y="108"/>
                    <a:pt x="175" y="108"/>
                  </a:cubicBezTo>
                  <a:cubicBezTo>
                    <a:pt x="151" y="113"/>
                    <a:pt x="151" y="113"/>
                    <a:pt x="151" y="113"/>
                  </a:cubicBezTo>
                  <a:cubicBezTo>
                    <a:pt x="146" y="84"/>
                    <a:pt x="146" y="84"/>
                    <a:pt x="146" y="84"/>
                  </a:cubicBezTo>
                  <a:cubicBezTo>
                    <a:pt x="136" y="90"/>
                    <a:pt x="136" y="90"/>
                    <a:pt x="136" y="90"/>
                  </a:cubicBezTo>
                  <a:cubicBezTo>
                    <a:pt x="136" y="115"/>
                    <a:pt x="136" y="115"/>
                    <a:pt x="136" y="115"/>
                  </a:cubicBezTo>
                  <a:cubicBezTo>
                    <a:pt x="118" y="118"/>
                    <a:pt x="118" y="118"/>
                    <a:pt x="118" y="118"/>
                  </a:cubicBezTo>
                  <a:cubicBezTo>
                    <a:pt x="119" y="119"/>
                    <a:pt x="119" y="119"/>
                    <a:pt x="119" y="119"/>
                  </a:cubicBezTo>
                  <a:cubicBezTo>
                    <a:pt x="120" y="119"/>
                    <a:pt x="120" y="119"/>
                    <a:pt x="120" y="119"/>
                  </a:cubicBezTo>
                  <a:cubicBezTo>
                    <a:pt x="120" y="119"/>
                    <a:pt x="120" y="91"/>
                    <a:pt x="120" y="84"/>
                  </a:cubicBezTo>
                  <a:cubicBezTo>
                    <a:pt x="119" y="84"/>
                    <a:pt x="119" y="84"/>
                    <a:pt x="119" y="84"/>
                  </a:cubicBezTo>
                  <a:cubicBezTo>
                    <a:pt x="119" y="85"/>
                    <a:pt x="119" y="85"/>
                    <a:pt x="119" y="85"/>
                  </a:cubicBezTo>
                  <a:cubicBezTo>
                    <a:pt x="119" y="85"/>
                    <a:pt x="137" y="69"/>
                    <a:pt x="149" y="57"/>
                  </a:cubicBezTo>
                  <a:cubicBezTo>
                    <a:pt x="154" y="51"/>
                    <a:pt x="161" y="46"/>
                    <a:pt x="165" y="42"/>
                  </a:cubicBezTo>
                  <a:cubicBezTo>
                    <a:pt x="168" y="40"/>
                    <a:pt x="170" y="39"/>
                    <a:pt x="171" y="38"/>
                  </a:cubicBezTo>
                  <a:cubicBezTo>
                    <a:pt x="172" y="36"/>
                    <a:pt x="173" y="36"/>
                    <a:pt x="173" y="36"/>
                  </a:cubicBezTo>
                  <a:cubicBezTo>
                    <a:pt x="174" y="35"/>
                    <a:pt x="174" y="35"/>
                    <a:pt x="174" y="35"/>
                  </a:cubicBezTo>
                  <a:cubicBezTo>
                    <a:pt x="168" y="22"/>
                    <a:pt x="168" y="22"/>
                    <a:pt x="168" y="22"/>
                  </a:cubicBezTo>
                  <a:cubicBezTo>
                    <a:pt x="167" y="23"/>
                    <a:pt x="167" y="23"/>
                    <a:pt x="167" y="23"/>
                  </a:cubicBezTo>
                  <a:cubicBezTo>
                    <a:pt x="167" y="23"/>
                    <a:pt x="163" y="25"/>
                    <a:pt x="158" y="28"/>
                  </a:cubicBezTo>
                  <a:cubicBezTo>
                    <a:pt x="152" y="32"/>
                    <a:pt x="145" y="36"/>
                    <a:pt x="139" y="39"/>
                  </a:cubicBezTo>
                  <a:cubicBezTo>
                    <a:pt x="128" y="46"/>
                    <a:pt x="113" y="57"/>
                    <a:pt x="113" y="57"/>
                  </a:cubicBezTo>
                  <a:cubicBezTo>
                    <a:pt x="114" y="58"/>
                    <a:pt x="114" y="58"/>
                    <a:pt x="114" y="58"/>
                  </a:cubicBezTo>
                  <a:cubicBezTo>
                    <a:pt x="113" y="57"/>
                    <a:pt x="113" y="57"/>
                    <a:pt x="113" y="57"/>
                  </a:cubicBezTo>
                  <a:cubicBezTo>
                    <a:pt x="114" y="58"/>
                    <a:pt x="114" y="58"/>
                    <a:pt x="114" y="58"/>
                  </a:cubicBezTo>
                </a:path>
              </a:pathLst>
            </a:custGeom>
            <a:solidFill>
              <a:srgbClr val="7A370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 name="Freeform 237"/>
            <p:cNvSpPr>
              <a:spLocks/>
            </p:cNvSpPr>
            <p:nvPr/>
          </p:nvSpPr>
          <p:spPr bwMode="auto">
            <a:xfrm>
              <a:off x="8378825" y="2062811"/>
              <a:ext cx="23812" cy="14288"/>
            </a:xfrm>
            <a:custGeom>
              <a:avLst/>
              <a:gdLst>
                <a:gd name="T0" fmla="*/ 16 w 16"/>
                <a:gd name="T1" fmla="*/ 0 h 9"/>
                <a:gd name="T2" fmla="*/ 13 w 16"/>
                <a:gd name="T3" fmla="*/ 2 h 9"/>
                <a:gd name="T4" fmla="*/ 0 w 16"/>
                <a:gd name="T5" fmla="*/ 9 h 9"/>
                <a:gd name="T6" fmla="*/ 0 w 16"/>
                <a:gd name="T7" fmla="*/ 9 h 9"/>
                <a:gd name="T8" fmla="*/ 13 w 16"/>
                <a:gd name="T9" fmla="*/ 2 h 9"/>
                <a:gd name="T10" fmla="*/ 16 w 16"/>
                <a:gd name="T11" fmla="*/ 0 h 9"/>
              </a:gdLst>
              <a:ahLst/>
              <a:cxnLst>
                <a:cxn ang="0">
                  <a:pos x="T0" y="T1"/>
                </a:cxn>
                <a:cxn ang="0">
                  <a:pos x="T2" y="T3"/>
                </a:cxn>
                <a:cxn ang="0">
                  <a:pos x="T4" y="T5"/>
                </a:cxn>
                <a:cxn ang="0">
                  <a:pos x="T6" y="T7"/>
                </a:cxn>
                <a:cxn ang="0">
                  <a:pos x="T8" y="T9"/>
                </a:cxn>
                <a:cxn ang="0">
                  <a:pos x="T10" y="T11"/>
                </a:cxn>
              </a:cxnLst>
              <a:rect l="0" t="0" r="r" b="b"/>
              <a:pathLst>
                <a:path w="16" h="9">
                  <a:moveTo>
                    <a:pt x="16" y="0"/>
                  </a:moveTo>
                  <a:cubicBezTo>
                    <a:pt x="14" y="1"/>
                    <a:pt x="13" y="2"/>
                    <a:pt x="13" y="2"/>
                  </a:cubicBezTo>
                  <a:cubicBezTo>
                    <a:pt x="0" y="9"/>
                    <a:pt x="0" y="9"/>
                    <a:pt x="0" y="9"/>
                  </a:cubicBezTo>
                  <a:cubicBezTo>
                    <a:pt x="0" y="9"/>
                    <a:pt x="0" y="9"/>
                    <a:pt x="0" y="9"/>
                  </a:cubicBezTo>
                  <a:cubicBezTo>
                    <a:pt x="13" y="2"/>
                    <a:pt x="13" y="2"/>
                    <a:pt x="13" y="2"/>
                  </a:cubicBezTo>
                  <a:cubicBezTo>
                    <a:pt x="13" y="2"/>
                    <a:pt x="14" y="1"/>
                    <a:pt x="16" y="0"/>
                  </a:cubicBezTo>
                </a:path>
              </a:pathLst>
            </a:custGeom>
            <a:solidFill>
              <a:srgbClr val="A2AC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 name="Freeform 238"/>
            <p:cNvSpPr>
              <a:spLocks/>
            </p:cNvSpPr>
            <p:nvPr/>
          </p:nvSpPr>
          <p:spPr bwMode="auto">
            <a:xfrm>
              <a:off x="8312150" y="2253311"/>
              <a:ext cx="0" cy="1588"/>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cubicBezTo>
                    <a:pt x="0" y="0"/>
                    <a:pt x="0" y="1"/>
                    <a:pt x="0" y="2"/>
                  </a:cubicBezTo>
                  <a:cubicBezTo>
                    <a:pt x="0" y="2"/>
                    <a:pt x="0" y="2"/>
                    <a:pt x="0" y="2"/>
                  </a:cubicBezTo>
                  <a:cubicBezTo>
                    <a:pt x="0" y="1"/>
                    <a:pt x="0" y="0"/>
                    <a:pt x="0" y="0"/>
                  </a:cubicBezTo>
                </a:path>
              </a:pathLst>
            </a:custGeom>
            <a:solidFill>
              <a:srgbClr val="8DA2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 name="Freeform 239"/>
            <p:cNvSpPr>
              <a:spLocks noEditPoints="1"/>
            </p:cNvSpPr>
            <p:nvPr/>
          </p:nvSpPr>
          <p:spPr bwMode="auto">
            <a:xfrm>
              <a:off x="8251825" y="1983436"/>
              <a:ext cx="152400" cy="271463"/>
            </a:xfrm>
            <a:custGeom>
              <a:avLst/>
              <a:gdLst>
                <a:gd name="T0" fmla="*/ 101 w 102"/>
                <a:gd name="T1" fmla="*/ 54 h 183"/>
                <a:gd name="T2" fmla="*/ 85 w 102"/>
                <a:gd name="T3" fmla="*/ 63 h 183"/>
                <a:gd name="T4" fmla="*/ 100 w 102"/>
                <a:gd name="T5" fmla="*/ 56 h 183"/>
                <a:gd name="T6" fmla="*/ 102 w 102"/>
                <a:gd name="T7" fmla="*/ 53 h 183"/>
                <a:gd name="T8" fmla="*/ 5 w 102"/>
                <a:gd name="T9" fmla="*/ 45 h 183"/>
                <a:gd name="T10" fmla="*/ 40 w 102"/>
                <a:gd name="T11" fmla="*/ 181 h 183"/>
                <a:gd name="T12" fmla="*/ 40 w 102"/>
                <a:gd name="T13" fmla="*/ 183 h 183"/>
                <a:gd name="T14" fmla="*/ 39 w 102"/>
                <a:gd name="T15" fmla="*/ 91 h 183"/>
                <a:gd name="T16" fmla="*/ 7 w 102"/>
                <a:gd name="T17" fmla="*/ 47 h 183"/>
                <a:gd name="T18" fmla="*/ 0 w 102"/>
                <a:gd name="T19" fmla="*/ 37 h 183"/>
                <a:gd name="T20" fmla="*/ 15 w 102"/>
                <a:gd name="T21" fmla="*/ 31 h 183"/>
                <a:gd name="T22" fmla="*/ 15 w 102"/>
                <a:gd name="T23" fmla="*/ 35 h 183"/>
                <a:gd name="T24" fmla="*/ 27 w 102"/>
                <a:gd name="T25" fmla="*/ 11 h 183"/>
                <a:gd name="T26" fmla="*/ 87 w 102"/>
                <a:gd name="T27" fmla="*/ 3 h 183"/>
                <a:gd name="T28" fmla="*/ 75 w 102"/>
                <a:gd name="T29" fmla="*/ 25 h 183"/>
                <a:gd name="T30" fmla="*/ 55 w 102"/>
                <a:gd name="T31" fmla="*/ 68 h 183"/>
                <a:gd name="T32" fmla="*/ 52 w 102"/>
                <a:gd name="T33" fmla="*/ 65 h 183"/>
                <a:gd name="T34" fmla="*/ 35 w 102"/>
                <a:gd name="T35" fmla="*/ 21 h 183"/>
                <a:gd name="T36" fmla="*/ 15 w 102"/>
                <a:gd name="T37" fmla="*/ 38 h 183"/>
                <a:gd name="T38" fmla="*/ 14 w 102"/>
                <a:gd name="T39" fmla="*/ 38 h 183"/>
                <a:gd name="T40" fmla="*/ 4 w 102"/>
                <a:gd name="T41" fmla="*/ 38 h 183"/>
                <a:gd name="T42" fmla="*/ 37 w 102"/>
                <a:gd name="T43" fmla="*/ 85 h 183"/>
                <a:gd name="T44" fmla="*/ 41 w 102"/>
                <a:gd name="T45" fmla="*/ 90 h 183"/>
                <a:gd name="T46" fmla="*/ 42 w 102"/>
                <a:gd name="T47" fmla="*/ 115 h 183"/>
                <a:gd name="T48" fmla="*/ 65 w 102"/>
                <a:gd name="T49" fmla="*/ 153 h 183"/>
                <a:gd name="T50" fmla="*/ 84 w 102"/>
                <a:gd name="T51" fmla="*/ 67 h 183"/>
                <a:gd name="T52" fmla="*/ 83 w 102"/>
                <a:gd name="T53" fmla="*/ 65 h 183"/>
                <a:gd name="T54" fmla="*/ 82 w 102"/>
                <a:gd name="T55" fmla="*/ 65 h 183"/>
                <a:gd name="T56" fmla="*/ 87 w 102"/>
                <a:gd name="T57" fmla="*/ 43 h 183"/>
                <a:gd name="T58" fmla="*/ 95 w 102"/>
                <a:gd name="T59" fmla="*/ 7 h 183"/>
                <a:gd name="T60" fmla="*/ 85 w 102"/>
                <a:gd name="T61" fmla="*/ 0 h 183"/>
                <a:gd name="T62" fmla="*/ 53 w 102"/>
                <a:gd name="T63" fmla="*/ 63 h 183"/>
                <a:gd name="T64" fmla="*/ 56 w 102"/>
                <a:gd name="T65" fmla="*/ 62 h 183"/>
                <a:gd name="T66" fmla="*/ 73 w 102"/>
                <a:gd name="T67" fmla="*/ 24 h 183"/>
                <a:gd name="T68" fmla="*/ 85 w 102"/>
                <a:gd name="T69" fmla="*/ 0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2" h="183">
                  <a:moveTo>
                    <a:pt x="102" y="53"/>
                  </a:moveTo>
                  <a:cubicBezTo>
                    <a:pt x="101" y="53"/>
                    <a:pt x="101" y="54"/>
                    <a:pt x="101" y="54"/>
                  </a:cubicBezTo>
                  <a:cubicBezTo>
                    <a:pt x="99" y="55"/>
                    <a:pt x="98" y="56"/>
                    <a:pt x="98" y="56"/>
                  </a:cubicBezTo>
                  <a:cubicBezTo>
                    <a:pt x="85" y="63"/>
                    <a:pt x="85" y="63"/>
                    <a:pt x="85" y="63"/>
                  </a:cubicBezTo>
                  <a:cubicBezTo>
                    <a:pt x="85" y="64"/>
                    <a:pt x="85" y="64"/>
                    <a:pt x="85" y="64"/>
                  </a:cubicBezTo>
                  <a:cubicBezTo>
                    <a:pt x="100" y="56"/>
                    <a:pt x="100" y="56"/>
                    <a:pt x="100" y="56"/>
                  </a:cubicBezTo>
                  <a:cubicBezTo>
                    <a:pt x="100" y="56"/>
                    <a:pt x="101" y="56"/>
                    <a:pt x="101" y="55"/>
                  </a:cubicBezTo>
                  <a:cubicBezTo>
                    <a:pt x="101" y="55"/>
                    <a:pt x="102" y="54"/>
                    <a:pt x="102" y="53"/>
                  </a:cubicBezTo>
                  <a:moveTo>
                    <a:pt x="0" y="37"/>
                  </a:moveTo>
                  <a:cubicBezTo>
                    <a:pt x="2" y="40"/>
                    <a:pt x="4" y="42"/>
                    <a:pt x="5" y="45"/>
                  </a:cubicBezTo>
                  <a:cubicBezTo>
                    <a:pt x="13" y="60"/>
                    <a:pt x="37" y="90"/>
                    <a:pt x="37" y="90"/>
                  </a:cubicBezTo>
                  <a:cubicBezTo>
                    <a:pt x="37" y="90"/>
                    <a:pt x="38" y="125"/>
                    <a:pt x="40" y="181"/>
                  </a:cubicBezTo>
                  <a:cubicBezTo>
                    <a:pt x="40" y="181"/>
                    <a:pt x="40" y="181"/>
                    <a:pt x="40" y="181"/>
                  </a:cubicBezTo>
                  <a:cubicBezTo>
                    <a:pt x="40" y="181"/>
                    <a:pt x="40" y="182"/>
                    <a:pt x="40" y="183"/>
                  </a:cubicBezTo>
                  <a:cubicBezTo>
                    <a:pt x="40" y="182"/>
                    <a:pt x="41" y="182"/>
                    <a:pt x="41" y="181"/>
                  </a:cubicBezTo>
                  <a:cubicBezTo>
                    <a:pt x="40" y="129"/>
                    <a:pt x="39" y="95"/>
                    <a:pt x="39" y="91"/>
                  </a:cubicBezTo>
                  <a:cubicBezTo>
                    <a:pt x="38" y="90"/>
                    <a:pt x="32" y="83"/>
                    <a:pt x="26" y="75"/>
                  </a:cubicBezTo>
                  <a:cubicBezTo>
                    <a:pt x="19" y="65"/>
                    <a:pt x="11" y="54"/>
                    <a:pt x="7" y="47"/>
                  </a:cubicBezTo>
                  <a:cubicBezTo>
                    <a:pt x="5" y="43"/>
                    <a:pt x="3" y="40"/>
                    <a:pt x="1" y="37"/>
                  </a:cubicBezTo>
                  <a:cubicBezTo>
                    <a:pt x="1" y="37"/>
                    <a:pt x="1" y="37"/>
                    <a:pt x="0" y="37"/>
                  </a:cubicBezTo>
                  <a:moveTo>
                    <a:pt x="27" y="11"/>
                  </a:moveTo>
                  <a:cubicBezTo>
                    <a:pt x="15" y="31"/>
                    <a:pt x="15" y="31"/>
                    <a:pt x="15" y="31"/>
                  </a:cubicBezTo>
                  <a:cubicBezTo>
                    <a:pt x="15" y="32"/>
                    <a:pt x="15" y="33"/>
                    <a:pt x="15" y="34"/>
                  </a:cubicBezTo>
                  <a:cubicBezTo>
                    <a:pt x="15" y="35"/>
                    <a:pt x="15" y="35"/>
                    <a:pt x="15" y="35"/>
                  </a:cubicBezTo>
                  <a:cubicBezTo>
                    <a:pt x="29" y="12"/>
                    <a:pt x="29" y="12"/>
                    <a:pt x="29" y="12"/>
                  </a:cubicBezTo>
                  <a:cubicBezTo>
                    <a:pt x="27" y="11"/>
                    <a:pt x="27" y="11"/>
                    <a:pt x="27" y="11"/>
                  </a:cubicBezTo>
                  <a:moveTo>
                    <a:pt x="88" y="2"/>
                  </a:moveTo>
                  <a:cubicBezTo>
                    <a:pt x="88" y="2"/>
                    <a:pt x="87" y="2"/>
                    <a:pt x="87" y="3"/>
                  </a:cubicBezTo>
                  <a:cubicBezTo>
                    <a:pt x="86" y="4"/>
                    <a:pt x="85" y="5"/>
                    <a:pt x="84" y="7"/>
                  </a:cubicBezTo>
                  <a:cubicBezTo>
                    <a:pt x="81" y="11"/>
                    <a:pt x="78" y="17"/>
                    <a:pt x="75" y="25"/>
                  </a:cubicBezTo>
                  <a:cubicBezTo>
                    <a:pt x="65" y="49"/>
                    <a:pt x="56" y="66"/>
                    <a:pt x="56" y="66"/>
                  </a:cubicBezTo>
                  <a:cubicBezTo>
                    <a:pt x="55" y="68"/>
                    <a:pt x="55" y="68"/>
                    <a:pt x="55" y="68"/>
                  </a:cubicBezTo>
                  <a:cubicBezTo>
                    <a:pt x="52" y="65"/>
                    <a:pt x="52" y="65"/>
                    <a:pt x="52" y="65"/>
                  </a:cubicBezTo>
                  <a:cubicBezTo>
                    <a:pt x="52" y="65"/>
                    <a:pt x="52" y="65"/>
                    <a:pt x="52" y="65"/>
                  </a:cubicBezTo>
                  <a:cubicBezTo>
                    <a:pt x="27" y="43"/>
                    <a:pt x="27" y="43"/>
                    <a:pt x="27" y="43"/>
                  </a:cubicBezTo>
                  <a:cubicBezTo>
                    <a:pt x="35" y="21"/>
                    <a:pt x="35" y="21"/>
                    <a:pt x="35" y="21"/>
                  </a:cubicBezTo>
                  <a:cubicBezTo>
                    <a:pt x="30" y="14"/>
                    <a:pt x="30" y="14"/>
                    <a:pt x="30" y="14"/>
                  </a:cubicBezTo>
                  <a:cubicBezTo>
                    <a:pt x="15" y="38"/>
                    <a:pt x="15" y="38"/>
                    <a:pt x="15" y="38"/>
                  </a:cubicBezTo>
                  <a:cubicBezTo>
                    <a:pt x="15" y="37"/>
                    <a:pt x="15" y="37"/>
                    <a:pt x="15" y="37"/>
                  </a:cubicBezTo>
                  <a:cubicBezTo>
                    <a:pt x="14" y="38"/>
                    <a:pt x="14" y="38"/>
                    <a:pt x="14" y="38"/>
                  </a:cubicBezTo>
                  <a:cubicBezTo>
                    <a:pt x="13" y="38"/>
                    <a:pt x="11" y="38"/>
                    <a:pt x="10" y="38"/>
                  </a:cubicBezTo>
                  <a:cubicBezTo>
                    <a:pt x="8" y="38"/>
                    <a:pt x="6" y="38"/>
                    <a:pt x="4" y="38"/>
                  </a:cubicBezTo>
                  <a:cubicBezTo>
                    <a:pt x="6" y="40"/>
                    <a:pt x="7" y="43"/>
                    <a:pt x="9" y="46"/>
                  </a:cubicBezTo>
                  <a:cubicBezTo>
                    <a:pt x="14" y="57"/>
                    <a:pt x="30" y="76"/>
                    <a:pt x="37" y="85"/>
                  </a:cubicBezTo>
                  <a:cubicBezTo>
                    <a:pt x="39" y="88"/>
                    <a:pt x="41" y="90"/>
                    <a:pt x="41" y="90"/>
                  </a:cubicBezTo>
                  <a:cubicBezTo>
                    <a:pt x="41" y="90"/>
                    <a:pt x="41" y="90"/>
                    <a:pt x="41" y="90"/>
                  </a:cubicBezTo>
                  <a:cubicBezTo>
                    <a:pt x="41" y="91"/>
                    <a:pt x="41" y="91"/>
                    <a:pt x="41" y="91"/>
                  </a:cubicBezTo>
                  <a:cubicBezTo>
                    <a:pt x="41" y="91"/>
                    <a:pt x="41" y="99"/>
                    <a:pt x="42" y="115"/>
                  </a:cubicBezTo>
                  <a:cubicBezTo>
                    <a:pt x="42" y="131"/>
                    <a:pt x="43" y="153"/>
                    <a:pt x="43" y="179"/>
                  </a:cubicBezTo>
                  <a:cubicBezTo>
                    <a:pt x="50" y="173"/>
                    <a:pt x="58" y="164"/>
                    <a:pt x="65" y="153"/>
                  </a:cubicBezTo>
                  <a:cubicBezTo>
                    <a:pt x="84" y="125"/>
                    <a:pt x="95" y="86"/>
                    <a:pt x="101" y="58"/>
                  </a:cubicBezTo>
                  <a:cubicBezTo>
                    <a:pt x="84" y="67"/>
                    <a:pt x="84" y="67"/>
                    <a:pt x="84" y="67"/>
                  </a:cubicBezTo>
                  <a:cubicBezTo>
                    <a:pt x="83" y="66"/>
                    <a:pt x="83" y="66"/>
                    <a:pt x="83" y="66"/>
                  </a:cubicBezTo>
                  <a:cubicBezTo>
                    <a:pt x="83" y="66"/>
                    <a:pt x="83" y="66"/>
                    <a:pt x="83" y="65"/>
                  </a:cubicBezTo>
                  <a:cubicBezTo>
                    <a:pt x="83" y="65"/>
                    <a:pt x="83" y="65"/>
                    <a:pt x="83" y="64"/>
                  </a:cubicBezTo>
                  <a:cubicBezTo>
                    <a:pt x="82" y="65"/>
                    <a:pt x="82" y="65"/>
                    <a:pt x="82" y="65"/>
                  </a:cubicBezTo>
                  <a:cubicBezTo>
                    <a:pt x="82" y="65"/>
                    <a:pt x="82" y="65"/>
                    <a:pt x="82" y="64"/>
                  </a:cubicBezTo>
                  <a:cubicBezTo>
                    <a:pt x="82" y="63"/>
                    <a:pt x="82" y="57"/>
                    <a:pt x="87" y="43"/>
                  </a:cubicBezTo>
                  <a:cubicBezTo>
                    <a:pt x="94" y="19"/>
                    <a:pt x="95" y="11"/>
                    <a:pt x="95" y="8"/>
                  </a:cubicBezTo>
                  <a:cubicBezTo>
                    <a:pt x="95" y="8"/>
                    <a:pt x="95" y="7"/>
                    <a:pt x="95" y="7"/>
                  </a:cubicBezTo>
                  <a:cubicBezTo>
                    <a:pt x="88" y="2"/>
                    <a:pt x="88" y="2"/>
                    <a:pt x="88" y="2"/>
                  </a:cubicBezTo>
                  <a:moveTo>
                    <a:pt x="85" y="0"/>
                  </a:moveTo>
                  <a:cubicBezTo>
                    <a:pt x="85" y="0"/>
                    <a:pt x="78" y="9"/>
                    <a:pt x="72" y="23"/>
                  </a:cubicBezTo>
                  <a:cubicBezTo>
                    <a:pt x="64" y="43"/>
                    <a:pt x="56" y="58"/>
                    <a:pt x="53" y="63"/>
                  </a:cubicBezTo>
                  <a:cubicBezTo>
                    <a:pt x="54" y="64"/>
                    <a:pt x="54" y="64"/>
                    <a:pt x="54" y="64"/>
                  </a:cubicBezTo>
                  <a:cubicBezTo>
                    <a:pt x="55" y="64"/>
                    <a:pt x="55" y="63"/>
                    <a:pt x="56" y="62"/>
                  </a:cubicBezTo>
                  <a:cubicBezTo>
                    <a:pt x="57" y="60"/>
                    <a:pt x="58" y="58"/>
                    <a:pt x="60" y="54"/>
                  </a:cubicBezTo>
                  <a:cubicBezTo>
                    <a:pt x="64" y="46"/>
                    <a:pt x="69" y="36"/>
                    <a:pt x="73" y="24"/>
                  </a:cubicBezTo>
                  <a:cubicBezTo>
                    <a:pt x="78" y="12"/>
                    <a:pt x="84" y="3"/>
                    <a:pt x="86" y="0"/>
                  </a:cubicBezTo>
                  <a:cubicBezTo>
                    <a:pt x="85" y="0"/>
                    <a:pt x="85" y="0"/>
                    <a:pt x="85" y="0"/>
                  </a:cubicBezTo>
                </a:path>
              </a:pathLst>
            </a:custGeom>
            <a:solidFill>
              <a:srgbClr val="9E471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 name="Freeform 240"/>
            <p:cNvSpPr>
              <a:spLocks noEditPoints="1"/>
            </p:cNvSpPr>
            <p:nvPr/>
          </p:nvSpPr>
          <p:spPr bwMode="auto">
            <a:xfrm>
              <a:off x="8253413" y="1983436"/>
              <a:ext cx="149225" cy="269875"/>
            </a:xfrm>
            <a:custGeom>
              <a:avLst/>
              <a:gdLst>
                <a:gd name="T0" fmla="*/ 100 w 100"/>
                <a:gd name="T1" fmla="*/ 55 h 181"/>
                <a:gd name="T2" fmla="*/ 99 w 100"/>
                <a:gd name="T3" fmla="*/ 56 h 181"/>
                <a:gd name="T4" fmla="*/ 84 w 100"/>
                <a:gd name="T5" fmla="*/ 64 h 181"/>
                <a:gd name="T6" fmla="*/ 84 w 100"/>
                <a:gd name="T7" fmla="*/ 63 h 181"/>
                <a:gd name="T8" fmla="*/ 84 w 100"/>
                <a:gd name="T9" fmla="*/ 63 h 181"/>
                <a:gd name="T10" fmla="*/ 82 w 100"/>
                <a:gd name="T11" fmla="*/ 64 h 181"/>
                <a:gd name="T12" fmla="*/ 82 w 100"/>
                <a:gd name="T13" fmla="*/ 64 h 181"/>
                <a:gd name="T14" fmla="*/ 82 w 100"/>
                <a:gd name="T15" fmla="*/ 65 h 181"/>
                <a:gd name="T16" fmla="*/ 82 w 100"/>
                <a:gd name="T17" fmla="*/ 66 h 181"/>
                <a:gd name="T18" fmla="*/ 83 w 100"/>
                <a:gd name="T19" fmla="*/ 67 h 181"/>
                <a:gd name="T20" fmla="*/ 100 w 100"/>
                <a:gd name="T21" fmla="*/ 58 h 181"/>
                <a:gd name="T22" fmla="*/ 100 w 100"/>
                <a:gd name="T23" fmla="*/ 55 h 181"/>
                <a:gd name="T24" fmla="*/ 0 w 100"/>
                <a:gd name="T25" fmla="*/ 37 h 181"/>
                <a:gd name="T26" fmla="*/ 6 w 100"/>
                <a:gd name="T27" fmla="*/ 47 h 181"/>
                <a:gd name="T28" fmla="*/ 25 w 100"/>
                <a:gd name="T29" fmla="*/ 75 h 181"/>
                <a:gd name="T30" fmla="*/ 38 w 100"/>
                <a:gd name="T31" fmla="*/ 91 h 181"/>
                <a:gd name="T32" fmla="*/ 40 w 100"/>
                <a:gd name="T33" fmla="*/ 181 h 181"/>
                <a:gd name="T34" fmla="*/ 42 w 100"/>
                <a:gd name="T35" fmla="*/ 179 h 181"/>
                <a:gd name="T36" fmla="*/ 41 w 100"/>
                <a:gd name="T37" fmla="*/ 115 h 181"/>
                <a:gd name="T38" fmla="*/ 40 w 100"/>
                <a:gd name="T39" fmla="*/ 91 h 181"/>
                <a:gd name="T40" fmla="*/ 40 w 100"/>
                <a:gd name="T41" fmla="*/ 90 h 181"/>
                <a:gd name="T42" fmla="*/ 40 w 100"/>
                <a:gd name="T43" fmla="*/ 90 h 181"/>
                <a:gd name="T44" fmla="*/ 36 w 100"/>
                <a:gd name="T45" fmla="*/ 85 h 181"/>
                <a:gd name="T46" fmla="*/ 8 w 100"/>
                <a:gd name="T47" fmla="*/ 46 h 181"/>
                <a:gd name="T48" fmla="*/ 3 w 100"/>
                <a:gd name="T49" fmla="*/ 38 h 181"/>
                <a:gd name="T50" fmla="*/ 0 w 100"/>
                <a:gd name="T51" fmla="*/ 37 h 181"/>
                <a:gd name="T52" fmla="*/ 28 w 100"/>
                <a:gd name="T53" fmla="*/ 12 h 181"/>
                <a:gd name="T54" fmla="*/ 28 w 100"/>
                <a:gd name="T55" fmla="*/ 12 h 181"/>
                <a:gd name="T56" fmla="*/ 14 w 100"/>
                <a:gd name="T57" fmla="*/ 35 h 181"/>
                <a:gd name="T58" fmla="*/ 14 w 100"/>
                <a:gd name="T59" fmla="*/ 34 h 181"/>
                <a:gd name="T60" fmla="*/ 14 w 100"/>
                <a:gd name="T61" fmla="*/ 37 h 181"/>
                <a:gd name="T62" fmla="*/ 14 w 100"/>
                <a:gd name="T63" fmla="*/ 38 h 181"/>
                <a:gd name="T64" fmla="*/ 29 w 100"/>
                <a:gd name="T65" fmla="*/ 14 h 181"/>
                <a:gd name="T66" fmla="*/ 28 w 100"/>
                <a:gd name="T67" fmla="*/ 12 h 181"/>
                <a:gd name="T68" fmla="*/ 85 w 100"/>
                <a:gd name="T69" fmla="*/ 0 h 181"/>
                <a:gd name="T70" fmla="*/ 85 w 100"/>
                <a:gd name="T71" fmla="*/ 0 h 181"/>
                <a:gd name="T72" fmla="*/ 72 w 100"/>
                <a:gd name="T73" fmla="*/ 24 h 181"/>
                <a:gd name="T74" fmla="*/ 59 w 100"/>
                <a:gd name="T75" fmla="*/ 54 h 181"/>
                <a:gd name="T76" fmla="*/ 55 w 100"/>
                <a:gd name="T77" fmla="*/ 62 h 181"/>
                <a:gd name="T78" fmla="*/ 53 w 100"/>
                <a:gd name="T79" fmla="*/ 64 h 181"/>
                <a:gd name="T80" fmla="*/ 52 w 100"/>
                <a:gd name="T81" fmla="*/ 63 h 181"/>
                <a:gd name="T82" fmla="*/ 51 w 100"/>
                <a:gd name="T83" fmla="*/ 65 h 181"/>
                <a:gd name="T84" fmla="*/ 51 w 100"/>
                <a:gd name="T85" fmla="*/ 65 h 181"/>
                <a:gd name="T86" fmla="*/ 54 w 100"/>
                <a:gd name="T87" fmla="*/ 68 h 181"/>
                <a:gd name="T88" fmla="*/ 55 w 100"/>
                <a:gd name="T89" fmla="*/ 66 h 181"/>
                <a:gd name="T90" fmla="*/ 74 w 100"/>
                <a:gd name="T91" fmla="*/ 25 h 181"/>
                <a:gd name="T92" fmla="*/ 83 w 100"/>
                <a:gd name="T93" fmla="*/ 7 h 181"/>
                <a:gd name="T94" fmla="*/ 86 w 100"/>
                <a:gd name="T95" fmla="*/ 3 h 181"/>
                <a:gd name="T96" fmla="*/ 87 w 100"/>
                <a:gd name="T97" fmla="*/ 2 h 181"/>
                <a:gd name="T98" fmla="*/ 94 w 100"/>
                <a:gd name="T99" fmla="*/ 7 h 181"/>
                <a:gd name="T100" fmla="*/ 94 w 100"/>
                <a:gd name="T101" fmla="*/ 7 h 181"/>
                <a:gd name="T102" fmla="*/ 85 w 100"/>
                <a:gd name="T103" fmla="*/ 0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0" h="181">
                  <a:moveTo>
                    <a:pt x="100" y="55"/>
                  </a:moveTo>
                  <a:cubicBezTo>
                    <a:pt x="100" y="56"/>
                    <a:pt x="99" y="56"/>
                    <a:pt x="99" y="56"/>
                  </a:cubicBezTo>
                  <a:cubicBezTo>
                    <a:pt x="84" y="64"/>
                    <a:pt x="84" y="64"/>
                    <a:pt x="84" y="64"/>
                  </a:cubicBezTo>
                  <a:cubicBezTo>
                    <a:pt x="84" y="64"/>
                    <a:pt x="84" y="64"/>
                    <a:pt x="84" y="63"/>
                  </a:cubicBezTo>
                  <a:cubicBezTo>
                    <a:pt x="84" y="63"/>
                    <a:pt x="84" y="63"/>
                    <a:pt x="84" y="63"/>
                  </a:cubicBezTo>
                  <a:cubicBezTo>
                    <a:pt x="82" y="64"/>
                    <a:pt x="82" y="64"/>
                    <a:pt x="82" y="64"/>
                  </a:cubicBezTo>
                  <a:cubicBezTo>
                    <a:pt x="82" y="64"/>
                    <a:pt x="82" y="64"/>
                    <a:pt x="82" y="64"/>
                  </a:cubicBezTo>
                  <a:cubicBezTo>
                    <a:pt x="82" y="65"/>
                    <a:pt x="82" y="65"/>
                    <a:pt x="82" y="65"/>
                  </a:cubicBezTo>
                  <a:cubicBezTo>
                    <a:pt x="82" y="66"/>
                    <a:pt x="82" y="66"/>
                    <a:pt x="82" y="66"/>
                  </a:cubicBezTo>
                  <a:cubicBezTo>
                    <a:pt x="83" y="67"/>
                    <a:pt x="83" y="67"/>
                    <a:pt x="83" y="67"/>
                  </a:cubicBezTo>
                  <a:cubicBezTo>
                    <a:pt x="100" y="58"/>
                    <a:pt x="100" y="58"/>
                    <a:pt x="100" y="58"/>
                  </a:cubicBezTo>
                  <a:cubicBezTo>
                    <a:pt x="100" y="57"/>
                    <a:pt x="100" y="56"/>
                    <a:pt x="100" y="55"/>
                  </a:cubicBezTo>
                  <a:moveTo>
                    <a:pt x="0" y="37"/>
                  </a:moveTo>
                  <a:cubicBezTo>
                    <a:pt x="2" y="40"/>
                    <a:pt x="4" y="43"/>
                    <a:pt x="6" y="47"/>
                  </a:cubicBezTo>
                  <a:cubicBezTo>
                    <a:pt x="10" y="54"/>
                    <a:pt x="18" y="65"/>
                    <a:pt x="25" y="75"/>
                  </a:cubicBezTo>
                  <a:cubicBezTo>
                    <a:pt x="31" y="83"/>
                    <a:pt x="37" y="90"/>
                    <a:pt x="38" y="91"/>
                  </a:cubicBezTo>
                  <a:cubicBezTo>
                    <a:pt x="38" y="95"/>
                    <a:pt x="39" y="129"/>
                    <a:pt x="40" y="181"/>
                  </a:cubicBezTo>
                  <a:cubicBezTo>
                    <a:pt x="41" y="181"/>
                    <a:pt x="42" y="180"/>
                    <a:pt x="42" y="179"/>
                  </a:cubicBezTo>
                  <a:cubicBezTo>
                    <a:pt x="42" y="153"/>
                    <a:pt x="41" y="131"/>
                    <a:pt x="41" y="115"/>
                  </a:cubicBezTo>
                  <a:cubicBezTo>
                    <a:pt x="40" y="99"/>
                    <a:pt x="40" y="91"/>
                    <a:pt x="40" y="91"/>
                  </a:cubicBezTo>
                  <a:cubicBezTo>
                    <a:pt x="40" y="90"/>
                    <a:pt x="40" y="90"/>
                    <a:pt x="40" y="90"/>
                  </a:cubicBezTo>
                  <a:cubicBezTo>
                    <a:pt x="40" y="90"/>
                    <a:pt x="40" y="90"/>
                    <a:pt x="40" y="90"/>
                  </a:cubicBezTo>
                  <a:cubicBezTo>
                    <a:pt x="40" y="90"/>
                    <a:pt x="38" y="88"/>
                    <a:pt x="36" y="85"/>
                  </a:cubicBezTo>
                  <a:cubicBezTo>
                    <a:pt x="29" y="76"/>
                    <a:pt x="13" y="57"/>
                    <a:pt x="8" y="46"/>
                  </a:cubicBezTo>
                  <a:cubicBezTo>
                    <a:pt x="6" y="43"/>
                    <a:pt x="5" y="40"/>
                    <a:pt x="3" y="38"/>
                  </a:cubicBezTo>
                  <a:cubicBezTo>
                    <a:pt x="2" y="38"/>
                    <a:pt x="1" y="38"/>
                    <a:pt x="0" y="37"/>
                  </a:cubicBezTo>
                  <a:moveTo>
                    <a:pt x="28" y="12"/>
                  </a:moveTo>
                  <a:cubicBezTo>
                    <a:pt x="28" y="12"/>
                    <a:pt x="28" y="12"/>
                    <a:pt x="28" y="12"/>
                  </a:cubicBezTo>
                  <a:cubicBezTo>
                    <a:pt x="14" y="35"/>
                    <a:pt x="14" y="35"/>
                    <a:pt x="14" y="35"/>
                  </a:cubicBezTo>
                  <a:cubicBezTo>
                    <a:pt x="14" y="34"/>
                    <a:pt x="14" y="34"/>
                    <a:pt x="14" y="34"/>
                  </a:cubicBezTo>
                  <a:cubicBezTo>
                    <a:pt x="14" y="35"/>
                    <a:pt x="14" y="36"/>
                    <a:pt x="14" y="37"/>
                  </a:cubicBezTo>
                  <a:cubicBezTo>
                    <a:pt x="14" y="38"/>
                    <a:pt x="14" y="38"/>
                    <a:pt x="14" y="38"/>
                  </a:cubicBezTo>
                  <a:cubicBezTo>
                    <a:pt x="29" y="14"/>
                    <a:pt x="29" y="14"/>
                    <a:pt x="29" y="14"/>
                  </a:cubicBezTo>
                  <a:cubicBezTo>
                    <a:pt x="28" y="12"/>
                    <a:pt x="28" y="12"/>
                    <a:pt x="28" y="12"/>
                  </a:cubicBezTo>
                  <a:moveTo>
                    <a:pt x="85" y="0"/>
                  </a:moveTo>
                  <a:cubicBezTo>
                    <a:pt x="85" y="0"/>
                    <a:pt x="85" y="0"/>
                    <a:pt x="85" y="0"/>
                  </a:cubicBezTo>
                  <a:cubicBezTo>
                    <a:pt x="83" y="3"/>
                    <a:pt x="77" y="12"/>
                    <a:pt x="72" y="24"/>
                  </a:cubicBezTo>
                  <a:cubicBezTo>
                    <a:pt x="68" y="36"/>
                    <a:pt x="63" y="46"/>
                    <a:pt x="59" y="54"/>
                  </a:cubicBezTo>
                  <a:cubicBezTo>
                    <a:pt x="57" y="58"/>
                    <a:pt x="56" y="60"/>
                    <a:pt x="55" y="62"/>
                  </a:cubicBezTo>
                  <a:cubicBezTo>
                    <a:pt x="54" y="63"/>
                    <a:pt x="54" y="64"/>
                    <a:pt x="53" y="64"/>
                  </a:cubicBezTo>
                  <a:cubicBezTo>
                    <a:pt x="52" y="63"/>
                    <a:pt x="52" y="63"/>
                    <a:pt x="52" y="63"/>
                  </a:cubicBezTo>
                  <a:cubicBezTo>
                    <a:pt x="52" y="64"/>
                    <a:pt x="51" y="65"/>
                    <a:pt x="51" y="65"/>
                  </a:cubicBezTo>
                  <a:cubicBezTo>
                    <a:pt x="51" y="65"/>
                    <a:pt x="51" y="65"/>
                    <a:pt x="51" y="65"/>
                  </a:cubicBezTo>
                  <a:cubicBezTo>
                    <a:pt x="54" y="68"/>
                    <a:pt x="54" y="68"/>
                    <a:pt x="54" y="68"/>
                  </a:cubicBezTo>
                  <a:cubicBezTo>
                    <a:pt x="55" y="66"/>
                    <a:pt x="55" y="66"/>
                    <a:pt x="55" y="66"/>
                  </a:cubicBezTo>
                  <a:cubicBezTo>
                    <a:pt x="55" y="66"/>
                    <a:pt x="64" y="49"/>
                    <a:pt x="74" y="25"/>
                  </a:cubicBezTo>
                  <a:cubicBezTo>
                    <a:pt x="77" y="17"/>
                    <a:pt x="80" y="11"/>
                    <a:pt x="83" y="7"/>
                  </a:cubicBezTo>
                  <a:cubicBezTo>
                    <a:pt x="84" y="5"/>
                    <a:pt x="85" y="4"/>
                    <a:pt x="86" y="3"/>
                  </a:cubicBezTo>
                  <a:cubicBezTo>
                    <a:pt x="86" y="2"/>
                    <a:pt x="87" y="2"/>
                    <a:pt x="87" y="2"/>
                  </a:cubicBezTo>
                  <a:cubicBezTo>
                    <a:pt x="94" y="7"/>
                    <a:pt x="94" y="7"/>
                    <a:pt x="94" y="7"/>
                  </a:cubicBezTo>
                  <a:cubicBezTo>
                    <a:pt x="94" y="7"/>
                    <a:pt x="94" y="7"/>
                    <a:pt x="94" y="7"/>
                  </a:cubicBezTo>
                  <a:cubicBezTo>
                    <a:pt x="85" y="0"/>
                    <a:pt x="85" y="0"/>
                    <a:pt x="85" y="0"/>
                  </a:cubicBezTo>
                </a:path>
              </a:pathLst>
            </a:custGeom>
            <a:solidFill>
              <a:srgbClr val="6D2B0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 name="Freeform 241"/>
            <p:cNvSpPr>
              <a:spLocks/>
            </p:cNvSpPr>
            <p:nvPr/>
          </p:nvSpPr>
          <p:spPr bwMode="auto">
            <a:xfrm>
              <a:off x="8456613" y="1965973"/>
              <a:ext cx="115887" cy="92075"/>
            </a:xfrm>
            <a:custGeom>
              <a:avLst/>
              <a:gdLst>
                <a:gd name="T0" fmla="*/ 7 w 78"/>
                <a:gd name="T1" fmla="*/ 56 h 62"/>
                <a:gd name="T2" fmla="*/ 25 w 78"/>
                <a:gd name="T3" fmla="*/ 13 h 62"/>
                <a:gd name="T4" fmla="*/ 78 w 78"/>
                <a:gd name="T5" fmla="*/ 6 h 62"/>
                <a:gd name="T6" fmla="*/ 7 w 78"/>
                <a:gd name="T7" fmla="*/ 56 h 62"/>
              </a:gdLst>
              <a:ahLst/>
              <a:cxnLst>
                <a:cxn ang="0">
                  <a:pos x="T0" y="T1"/>
                </a:cxn>
                <a:cxn ang="0">
                  <a:pos x="T2" y="T3"/>
                </a:cxn>
                <a:cxn ang="0">
                  <a:pos x="T4" y="T5"/>
                </a:cxn>
                <a:cxn ang="0">
                  <a:pos x="T6" y="T7"/>
                </a:cxn>
              </a:cxnLst>
              <a:rect l="0" t="0" r="r" b="b"/>
              <a:pathLst>
                <a:path w="78" h="62">
                  <a:moveTo>
                    <a:pt x="7" y="56"/>
                  </a:moveTo>
                  <a:cubicBezTo>
                    <a:pt x="7" y="56"/>
                    <a:pt x="0" y="25"/>
                    <a:pt x="25" y="13"/>
                  </a:cubicBezTo>
                  <a:cubicBezTo>
                    <a:pt x="50" y="0"/>
                    <a:pt x="78" y="6"/>
                    <a:pt x="78" y="6"/>
                  </a:cubicBezTo>
                  <a:cubicBezTo>
                    <a:pt x="78" y="6"/>
                    <a:pt x="56" y="62"/>
                    <a:pt x="7" y="56"/>
                  </a:cubicBezTo>
                </a:path>
              </a:pathLst>
            </a:custGeom>
            <a:solidFill>
              <a:srgbClr val="67BD1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 name="Freeform 242"/>
            <p:cNvSpPr>
              <a:spLocks/>
            </p:cNvSpPr>
            <p:nvPr/>
          </p:nvSpPr>
          <p:spPr bwMode="auto">
            <a:xfrm>
              <a:off x="8562975" y="1970736"/>
              <a:ext cx="4762" cy="4763"/>
            </a:xfrm>
            <a:custGeom>
              <a:avLst/>
              <a:gdLst>
                <a:gd name="T0" fmla="*/ 3 w 3"/>
                <a:gd name="T1" fmla="*/ 0 h 3"/>
                <a:gd name="T2" fmla="*/ 0 w 3"/>
                <a:gd name="T3" fmla="*/ 2 h 3"/>
                <a:gd name="T4" fmla="*/ 2 w 3"/>
                <a:gd name="T5" fmla="*/ 3 h 3"/>
                <a:gd name="T6" fmla="*/ 3 w 3"/>
                <a:gd name="T7" fmla="*/ 0 h 3"/>
              </a:gdLst>
              <a:ahLst/>
              <a:cxnLst>
                <a:cxn ang="0">
                  <a:pos x="T0" y="T1"/>
                </a:cxn>
                <a:cxn ang="0">
                  <a:pos x="T2" y="T3"/>
                </a:cxn>
                <a:cxn ang="0">
                  <a:pos x="T4" y="T5"/>
                </a:cxn>
                <a:cxn ang="0">
                  <a:pos x="T6" y="T7"/>
                </a:cxn>
              </a:cxnLst>
              <a:rect l="0" t="0" r="r" b="b"/>
              <a:pathLst>
                <a:path w="3" h="3">
                  <a:moveTo>
                    <a:pt x="3" y="0"/>
                  </a:moveTo>
                  <a:cubicBezTo>
                    <a:pt x="0" y="2"/>
                    <a:pt x="0" y="2"/>
                    <a:pt x="0" y="2"/>
                  </a:cubicBezTo>
                  <a:cubicBezTo>
                    <a:pt x="1" y="3"/>
                    <a:pt x="1" y="3"/>
                    <a:pt x="2" y="3"/>
                  </a:cubicBezTo>
                  <a:cubicBezTo>
                    <a:pt x="3" y="2"/>
                    <a:pt x="3" y="1"/>
                    <a:pt x="3" y="0"/>
                  </a:cubicBezTo>
                </a:path>
              </a:pathLst>
            </a:custGeom>
            <a:solidFill>
              <a:srgbClr val="90CF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 name="Freeform 243"/>
            <p:cNvSpPr>
              <a:spLocks/>
            </p:cNvSpPr>
            <p:nvPr/>
          </p:nvSpPr>
          <p:spPr bwMode="auto">
            <a:xfrm>
              <a:off x="8462963" y="2038998"/>
              <a:ext cx="3175" cy="3175"/>
            </a:xfrm>
            <a:custGeom>
              <a:avLst/>
              <a:gdLst>
                <a:gd name="T0" fmla="*/ 2 w 2"/>
                <a:gd name="T1" fmla="*/ 0 h 2"/>
                <a:gd name="T2" fmla="*/ 0 w 2"/>
                <a:gd name="T3" fmla="*/ 1 h 2"/>
                <a:gd name="T4" fmla="*/ 0 w 2"/>
                <a:gd name="T5" fmla="*/ 2 h 2"/>
                <a:gd name="T6" fmla="*/ 2 w 2"/>
                <a:gd name="T7" fmla="*/ 2 h 2"/>
                <a:gd name="T8" fmla="*/ 2 w 2"/>
                <a:gd name="T9" fmla="*/ 0 h 2"/>
              </a:gdLst>
              <a:ahLst/>
              <a:cxnLst>
                <a:cxn ang="0">
                  <a:pos x="T0" y="T1"/>
                </a:cxn>
                <a:cxn ang="0">
                  <a:pos x="T2" y="T3"/>
                </a:cxn>
                <a:cxn ang="0">
                  <a:pos x="T4" y="T5"/>
                </a:cxn>
                <a:cxn ang="0">
                  <a:pos x="T6" y="T7"/>
                </a:cxn>
                <a:cxn ang="0">
                  <a:pos x="T8" y="T9"/>
                </a:cxn>
              </a:cxnLst>
              <a:rect l="0" t="0" r="r" b="b"/>
              <a:pathLst>
                <a:path w="2" h="2">
                  <a:moveTo>
                    <a:pt x="2" y="0"/>
                  </a:moveTo>
                  <a:cubicBezTo>
                    <a:pt x="0" y="1"/>
                    <a:pt x="0" y="1"/>
                    <a:pt x="0" y="1"/>
                  </a:cubicBezTo>
                  <a:cubicBezTo>
                    <a:pt x="0" y="2"/>
                    <a:pt x="0" y="2"/>
                    <a:pt x="0" y="2"/>
                  </a:cubicBezTo>
                  <a:cubicBezTo>
                    <a:pt x="1" y="2"/>
                    <a:pt x="1" y="2"/>
                    <a:pt x="2" y="2"/>
                  </a:cubicBezTo>
                  <a:cubicBezTo>
                    <a:pt x="2" y="2"/>
                    <a:pt x="2" y="1"/>
                    <a:pt x="2" y="0"/>
                  </a:cubicBezTo>
                </a:path>
              </a:pathLst>
            </a:custGeom>
            <a:solidFill>
              <a:srgbClr val="8D561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 name="Freeform 244"/>
            <p:cNvSpPr>
              <a:spLocks/>
            </p:cNvSpPr>
            <p:nvPr/>
          </p:nvSpPr>
          <p:spPr bwMode="auto">
            <a:xfrm>
              <a:off x="8466138" y="1973911"/>
              <a:ext cx="100012" cy="68263"/>
            </a:xfrm>
            <a:custGeom>
              <a:avLst/>
              <a:gdLst>
                <a:gd name="T0" fmla="*/ 65 w 67"/>
                <a:gd name="T1" fmla="*/ 0 h 46"/>
                <a:gd name="T2" fmla="*/ 0 w 67"/>
                <a:gd name="T3" fmla="*/ 44 h 46"/>
                <a:gd name="T4" fmla="*/ 0 w 67"/>
                <a:gd name="T5" fmla="*/ 46 h 46"/>
                <a:gd name="T6" fmla="*/ 6 w 67"/>
                <a:gd name="T7" fmla="*/ 46 h 46"/>
                <a:gd name="T8" fmla="*/ 67 w 67"/>
                <a:gd name="T9" fmla="*/ 1 h 46"/>
                <a:gd name="T10" fmla="*/ 65 w 67"/>
                <a:gd name="T11" fmla="*/ 0 h 46"/>
              </a:gdLst>
              <a:ahLst/>
              <a:cxnLst>
                <a:cxn ang="0">
                  <a:pos x="T0" y="T1"/>
                </a:cxn>
                <a:cxn ang="0">
                  <a:pos x="T2" y="T3"/>
                </a:cxn>
                <a:cxn ang="0">
                  <a:pos x="T4" y="T5"/>
                </a:cxn>
                <a:cxn ang="0">
                  <a:pos x="T6" y="T7"/>
                </a:cxn>
                <a:cxn ang="0">
                  <a:pos x="T8" y="T9"/>
                </a:cxn>
                <a:cxn ang="0">
                  <a:pos x="T10" y="T11"/>
                </a:cxn>
              </a:cxnLst>
              <a:rect l="0" t="0" r="r" b="b"/>
              <a:pathLst>
                <a:path w="67" h="46">
                  <a:moveTo>
                    <a:pt x="65" y="0"/>
                  </a:moveTo>
                  <a:cubicBezTo>
                    <a:pt x="0" y="44"/>
                    <a:pt x="0" y="44"/>
                    <a:pt x="0" y="44"/>
                  </a:cubicBezTo>
                  <a:cubicBezTo>
                    <a:pt x="0" y="45"/>
                    <a:pt x="0" y="46"/>
                    <a:pt x="0" y="46"/>
                  </a:cubicBezTo>
                  <a:cubicBezTo>
                    <a:pt x="2" y="46"/>
                    <a:pt x="4" y="46"/>
                    <a:pt x="6" y="46"/>
                  </a:cubicBezTo>
                  <a:cubicBezTo>
                    <a:pt x="42" y="46"/>
                    <a:pt x="61" y="13"/>
                    <a:pt x="67" y="1"/>
                  </a:cubicBezTo>
                  <a:cubicBezTo>
                    <a:pt x="66" y="1"/>
                    <a:pt x="66" y="1"/>
                    <a:pt x="65" y="0"/>
                  </a:cubicBezTo>
                </a:path>
              </a:pathLst>
            </a:custGeom>
            <a:solidFill>
              <a:srgbClr val="52B0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 name="Freeform 245"/>
            <p:cNvSpPr>
              <a:spLocks/>
            </p:cNvSpPr>
            <p:nvPr/>
          </p:nvSpPr>
          <p:spPr bwMode="auto">
            <a:xfrm>
              <a:off x="8486775" y="1970736"/>
              <a:ext cx="19050" cy="17463"/>
            </a:xfrm>
            <a:custGeom>
              <a:avLst/>
              <a:gdLst>
                <a:gd name="T0" fmla="*/ 12 w 13"/>
                <a:gd name="T1" fmla="*/ 0 h 12"/>
                <a:gd name="T2" fmla="*/ 2 w 13"/>
                <a:gd name="T3" fmla="*/ 4 h 12"/>
                <a:gd name="T4" fmla="*/ 0 w 13"/>
                <a:gd name="T5" fmla="*/ 5 h 12"/>
                <a:gd name="T6" fmla="*/ 1 w 13"/>
                <a:gd name="T7" fmla="*/ 12 h 12"/>
                <a:gd name="T8" fmla="*/ 5 w 13"/>
                <a:gd name="T9" fmla="*/ 10 h 12"/>
                <a:gd name="T10" fmla="*/ 13 w 13"/>
                <a:gd name="T11" fmla="*/ 6 h 12"/>
                <a:gd name="T12" fmla="*/ 12 w 13"/>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13" h="12">
                  <a:moveTo>
                    <a:pt x="12" y="0"/>
                  </a:moveTo>
                  <a:cubicBezTo>
                    <a:pt x="9" y="1"/>
                    <a:pt x="5" y="2"/>
                    <a:pt x="2" y="4"/>
                  </a:cubicBezTo>
                  <a:cubicBezTo>
                    <a:pt x="1" y="4"/>
                    <a:pt x="1" y="4"/>
                    <a:pt x="0" y="5"/>
                  </a:cubicBezTo>
                  <a:cubicBezTo>
                    <a:pt x="1" y="12"/>
                    <a:pt x="1" y="12"/>
                    <a:pt x="1" y="12"/>
                  </a:cubicBezTo>
                  <a:cubicBezTo>
                    <a:pt x="2" y="11"/>
                    <a:pt x="4" y="10"/>
                    <a:pt x="5" y="10"/>
                  </a:cubicBezTo>
                  <a:cubicBezTo>
                    <a:pt x="8" y="8"/>
                    <a:pt x="10" y="7"/>
                    <a:pt x="13" y="6"/>
                  </a:cubicBezTo>
                  <a:cubicBezTo>
                    <a:pt x="12" y="0"/>
                    <a:pt x="12" y="0"/>
                    <a:pt x="12" y="0"/>
                  </a:cubicBezTo>
                </a:path>
              </a:pathLst>
            </a:custGeom>
            <a:solidFill>
              <a:srgbClr val="90CF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 name="Freeform 246"/>
            <p:cNvSpPr>
              <a:spLocks/>
            </p:cNvSpPr>
            <p:nvPr/>
          </p:nvSpPr>
          <p:spPr bwMode="auto">
            <a:xfrm>
              <a:off x="8488363" y="1980261"/>
              <a:ext cx="20637" cy="39688"/>
            </a:xfrm>
            <a:custGeom>
              <a:avLst/>
              <a:gdLst>
                <a:gd name="T0" fmla="*/ 12 w 14"/>
                <a:gd name="T1" fmla="*/ 0 h 27"/>
                <a:gd name="T2" fmla="*/ 4 w 14"/>
                <a:gd name="T3" fmla="*/ 4 h 27"/>
                <a:gd name="T4" fmla="*/ 0 w 14"/>
                <a:gd name="T5" fmla="*/ 6 h 27"/>
                <a:gd name="T6" fmla="*/ 4 w 14"/>
                <a:gd name="T7" fmla="*/ 27 h 27"/>
                <a:gd name="T8" fmla="*/ 14 w 14"/>
                <a:gd name="T9" fmla="*/ 19 h 27"/>
                <a:gd name="T10" fmla="*/ 12 w 14"/>
                <a:gd name="T11" fmla="*/ 0 h 27"/>
              </a:gdLst>
              <a:ahLst/>
              <a:cxnLst>
                <a:cxn ang="0">
                  <a:pos x="T0" y="T1"/>
                </a:cxn>
                <a:cxn ang="0">
                  <a:pos x="T2" y="T3"/>
                </a:cxn>
                <a:cxn ang="0">
                  <a:pos x="T4" y="T5"/>
                </a:cxn>
                <a:cxn ang="0">
                  <a:pos x="T6" y="T7"/>
                </a:cxn>
                <a:cxn ang="0">
                  <a:pos x="T8" y="T9"/>
                </a:cxn>
                <a:cxn ang="0">
                  <a:pos x="T10" y="T11"/>
                </a:cxn>
              </a:cxnLst>
              <a:rect l="0" t="0" r="r" b="b"/>
              <a:pathLst>
                <a:path w="14" h="27">
                  <a:moveTo>
                    <a:pt x="12" y="0"/>
                  </a:moveTo>
                  <a:cubicBezTo>
                    <a:pt x="9" y="1"/>
                    <a:pt x="7" y="2"/>
                    <a:pt x="4" y="4"/>
                  </a:cubicBezTo>
                  <a:cubicBezTo>
                    <a:pt x="3" y="4"/>
                    <a:pt x="1" y="5"/>
                    <a:pt x="0" y="6"/>
                  </a:cubicBezTo>
                  <a:cubicBezTo>
                    <a:pt x="4" y="27"/>
                    <a:pt x="4" y="27"/>
                    <a:pt x="4" y="27"/>
                  </a:cubicBezTo>
                  <a:cubicBezTo>
                    <a:pt x="14" y="19"/>
                    <a:pt x="14" y="19"/>
                    <a:pt x="14" y="19"/>
                  </a:cubicBezTo>
                  <a:cubicBezTo>
                    <a:pt x="12" y="0"/>
                    <a:pt x="12" y="0"/>
                    <a:pt x="12" y="0"/>
                  </a:cubicBezTo>
                </a:path>
              </a:pathLst>
            </a:custGeom>
            <a:solidFill>
              <a:srgbClr val="52B0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 name="Freeform 247"/>
            <p:cNvSpPr>
              <a:spLocks/>
            </p:cNvSpPr>
            <p:nvPr/>
          </p:nvSpPr>
          <p:spPr bwMode="auto">
            <a:xfrm>
              <a:off x="8175625" y="1958036"/>
              <a:ext cx="109537" cy="87313"/>
            </a:xfrm>
            <a:custGeom>
              <a:avLst/>
              <a:gdLst>
                <a:gd name="T0" fmla="*/ 65 w 73"/>
                <a:gd name="T1" fmla="*/ 55 h 59"/>
                <a:gd name="T2" fmla="*/ 50 w 73"/>
                <a:gd name="T3" fmla="*/ 13 h 59"/>
                <a:gd name="T4" fmla="*/ 0 w 73"/>
                <a:gd name="T5" fmla="*/ 5 h 59"/>
                <a:gd name="T6" fmla="*/ 65 w 73"/>
                <a:gd name="T7" fmla="*/ 55 h 59"/>
              </a:gdLst>
              <a:ahLst/>
              <a:cxnLst>
                <a:cxn ang="0">
                  <a:pos x="T0" y="T1"/>
                </a:cxn>
                <a:cxn ang="0">
                  <a:pos x="T2" y="T3"/>
                </a:cxn>
                <a:cxn ang="0">
                  <a:pos x="T4" y="T5"/>
                </a:cxn>
                <a:cxn ang="0">
                  <a:pos x="T6" y="T7"/>
                </a:cxn>
              </a:cxnLst>
              <a:rect l="0" t="0" r="r" b="b"/>
              <a:pathLst>
                <a:path w="73" h="59">
                  <a:moveTo>
                    <a:pt x="65" y="55"/>
                  </a:moveTo>
                  <a:cubicBezTo>
                    <a:pt x="65" y="55"/>
                    <a:pt x="73" y="26"/>
                    <a:pt x="50" y="13"/>
                  </a:cubicBezTo>
                  <a:cubicBezTo>
                    <a:pt x="27" y="0"/>
                    <a:pt x="0" y="5"/>
                    <a:pt x="0" y="5"/>
                  </a:cubicBezTo>
                  <a:cubicBezTo>
                    <a:pt x="0" y="5"/>
                    <a:pt x="18" y="59"/>
                    <a:pt x="65" y="55"/>
                  </a:cubicBezTo>
                </a:path>
              </a:pathLst>
            </a:custGeom>
            <a:solidFill>
              <a:srgbClr val="67BD1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 name="Freeform 248"/>
            <p:cNvSpPr>
              <a:spLocks/>
            </p:cNvSpPr>
            <p:nvPr/>
          </p:nvSpPr>
          <p:spPr bwMode="auto">
            <a:xfrm>
              <a:off x="8459788" y="1961211"/>
              <a:ext cx="111125" cy="80963"/>
            </a:xfrm>
            <a:custGeom>
              <a:avLst/>
              <a:gdLst>
                <a:gd name="T0" fmla="*/ 2 w 74"/>
                <a:gd name="T1" fmla="*/ 52 h 54"/>
                <a:gd name="T2" fmla="*/ 3 w 74"/>
                <a:gd name="T3" fmla="*/ 52 h 54"/>
                <a:gd name="T4" fmla="*/ 3 w 74"/>
                <a:gd name="T5" fmla="*/ 52 h 54"/>
                <a:gd name="T6" fmla="*/ 2 w 74"/>
                <a:gd name="T7" fmla="*/ 44 h 54"/>
                <a:gd name="T8" fmla="*/ 6 w 74"/>
                <a:gd name="T9" fmla="*/ 26 h 54"/>
                <a:gd name="T10" fmla="*/ 21 w 74"/>
                <a:gd name="T11" fmla="*/ 10 h 54"/>
                <a:gd name="T12" fmla="*/ 56 w 74"/>
                <a:gd name="T13" fmla="*/ 2 h 54"/>
                <a:gd name="T14" fmla="*/ 68 w 74"/>
                <a:gd name="T15" fmla="*/ 3 h 54"/>
                <a:gd name="T16" fmla="*/ 72 w 74"/>
                <a:gd name="T17" fmla="*/ 4 h 54"/>
                <a:gd name="T18" fmla="*/ 73 w 74"/>
                <a:gd name="T19" fmla="*/ 4 h 54"/>
                <a:gd name="T20" fmla="*/ 73 w 74"/>
                <a:gd name="T21" fmla="*/ 3 h 54"/>
                <a:gd name="T22" fmla="*/ 72 w 74"/>
                <a:gd name="T23" fmla="*/ 3 h 54"/>
                <a:gd name="T24" fmla="*/ 71 w 74"/>
                <a:gd name="T25" fmla="*/ 5 h 54"/>
                <a:gd name="T26" fmla="*/ 53 w 74"/>
                <a:gd name="T27" fmla="*/ 32 h 54"/>
                <a:gd name="T28" fmla="*/ 10 w 74"/>
                <a:gd name="T29" fmla="*/ 52 h 54"/>
                <a:gd name="T30" fmla="*/ 2 w 74"/>
                <a:gd name="T31" fmla="*/ 51 h 54"/>
                <a:gd name="T32" fmla="*/ 2 w 74"/>
                <a:gd name="T33" fmla="*/ 52 h 54"/>
                <a:gd name="T34" fmla="*/ 3 w 74"/>
                <a:gd name="T35" fmla="*/ 52 h 54"/>
                <a:gd name="T36" fmla="*/ 2 w 74"/>
                <a:gd name="T37" fmla="*/ 52 h 54"/>
                <a:gd name="T38" fmla="*/ 2 w 74"/>
                <a:gd name="T39" fmla="*/ 53 h 54"/>
                <a:gd name="T40" fmla="*/ 10 w 74"/>
                <a:gd name="T41" fmla="*/ 54 h 54"/>
                <a:gd name="T42" fmla="*/ 59 w 74"/>
                <a:gd name="T43" fmla="*/ 29 h 54"/>
                <a:gd name="T44" fmla="*/ 74 w 74"/>
                <a:gd name="T45" fmla="*/ 3 h 54"/>
                <a:gd name="T46" fmla="*/ 74 w 74"/>
                <a:gd name="T47" fmla="*/ 2 h 54"/>
                <a:gd name="T48" fmla="*/ 73 w 74"/>
                <a:gd name="T49" fmla="*/ 2 h 54"/>
                <a:gd name="T50" fmla="*/ 56 w 74"/>
                <a:gd name="T51" fmla="*/ 0 h 54"/>
                <a:gd name="T52" fmla="*/ 20 w 74"/>
                <a:gd name="T53" fmla="*/ 8 h 54"/>
                <a:gd name="T54" fmla="*/ 4 w 74"/>
                <a:gd name="T55" fmla="*/ 25 h 54"/>
                <a:gd name="T56" fmla="*/ 0 w 74"/>
                <a:gd name="T57" fmla="*/ 44 h 54"/>
                <a:gd name="T58" fmla="*/ 1 w 74"/>
                <a:gd name="T59" fmla="*/ 53 h 54"/>
                <a:gd name="T60" fmla="*/ 1 w 74"/>
                <a:gd name="T61" fmla="*/ 53 h 54"/>
                <a:gd name="T62" fmla="*/ 2 w 74"/>
                <a:gd name="T63" fmla="*/ 53 h 54"/>
                <a:gd name="T64" fmla="*/ 2 w 74"/>
                <a:gd name="T65" fmla="*/ 5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4" h="54">
                  <a:moveTo>
                    <a:pt x="2" y="52"/>
                  </a:moveTo>
                  <a:cubicBezTo>
                    <a:pt x="3" y="52"/>
                    <a:pt x="3" y="52"/>
                    <a:pt x="3" y="52"/>
                  </a:cubicBezTo>
                  <a:cubicBezTo>
                    <a:pt x="3" y="52"/>
                    <a:pt x="3" y="52"/>
                    <a:pt x="3" y="52"/>
                  </a:cubicBezTo>
                  <a:cubicBezTo>
                    <a:pt x="3" y="50"/>
                    <a:pt x="2" y="48"/>
                    <a:pt x="2" y="44"/>
                  </a:cubicBezTo>
                  <a:cubicBezTo>
                    <a:pt x="2" y="39"/>
                    <a:pt x="3" y="32"/>
                    <a:pt x="6" y="26"/>
                  </a:cubicBezTo>
                  <a:cubicBezTo>
                    <a:pt x="8" y="20"/>
                    <a:pt x="13" y="14"/>
                    <a:pt x="21" y="10"/>
                  </a:cubicBezTo>
                  <a:cubicBezTo>
                    <a:pt x="33" y="4"/>
                    <a:pt x="46" y="2"/>
                    <a:pt x="56" y="2"/>
                  </a:cubicBezTo>
                  <a:cubicBezTo>
                    <a:pt x="61" y="2"/>
                    <a:pt x="65" y="3"/>
                    <a:pt x="68" y="3"/>
                  </a:cubicBezTo>
                  <a:cubicBezTo>
                    <a:pt x="70" y="3"/>
                    <a:pt x="71" y="4"/>
                    <a:pt x="72" y="4"/>
                  </a:cubicBezTo>
                  <a:cubicBezTo>
                    <a:pt x="72" y="4"/>
                    <a:pt x="73" y="4"/>
                    <a:pt x="73" y="4"/>
                  </a:cubicBezTo>
                  <a:cubicBezTo>
                    <a:pt x="73" y="3"/>
                    <a:pt x="73" y="3"/>
                    <a:pt x="73" y="3"/>
                  </a:cubicBezTo>
                  <a:cubicBezTo>
                    <a:pt x="72" y="3"/>
                    <a:pt x="72" y="3"/>
                    <a:pt x="72" y="3"/>
                  </a:cubicBezTo>
                  <a:cubicBezTo>
                    <a:pt x="72" y="3"/>
                    <a:pt x="72" y="3"/>
                    <a:pt x="71" y="5"/>
                  </a:cubicBezTo>
                  <a:cubicBezTo>
                    <a:pt x="69" y="9"/>
                    <a:pt x="63" y="21"/>
                    <a:pt x="53" y="32"/>
                  </a:cubicBezTo>
                  <a:cubicBezTo>
                    <a:pt x="43" y="43"/>
                    <a:pt x="28" y="52"/>
                    <a:pt x="10" y="52"/>
                  </a:cubicBezTo>
                  <a:cubicBezTo>
                    <a:pt x="7" y="52"/>
                    <a:pt x="5" y="52"/>
                    <a:pt x="2" y="51"/>
                  </a:cubicBezTo>
                  <a:cubicBezTo>
                    <a:pt x="2" y="52"/>
                    <a:pt x="2" y="52"/>
                    <a:pt x="2" y="52"/>
                  </a:cubicBezTo>
                  <a:cubicBezTo>
                    <a:pt x="3" y="52"/>
                    <a:pt x="3" y="52"/>
                    <a:pt x="3" y="52"/>
                  </a:cubicBezTo>
                  <a:cubicBezTo>
                    <a:pt x="2" y="52"/>
                    <a:pt x="2" y="52"/>
                    <a:pt x="2" y="52"/>
                  </a:cubicBezTo>
                  <a:cubicBezTo>
                    <a:pt x="2" y="53"/>
                    <a:pt x="2" y="53"/>
                    <a:pt x="2" y="53"/>
                  </a:cubicBezTo>
                  <a:cubicBezTo>
                    <a:pt x="5" y="54"/>
                    <a:pt x="7" y="54"/>
                    <a:pt x="10" y="54"/>
                  </a:cubicBezTo>
                  <a:cubicBezTo>
                    <a:pt x="32" y="54"/>
                    <a:pt x="48" y="41"/>
                    <a:pt x="59" y="29"/>
                  </a:cubicBezTo>
                  <a:cubicBezTo>
                    <a:pt x="69" y="16"/>
                    <a:pt x="74" y="3"/>
                    <a:pt x="74" y="3"/>
                  </a:cubicBezTo>
                  <a:cubicBezTo>
                    <a:pt x="74" y="2"/>
                    <a:pt x="74" y="2"/>
                    <a:pt x="74" y="2"/>
                  </a:cubicBezTo>
                  <a:cubicBezTo>
                    <a:pt x="73" y="2"/>
                    <a:pt x="73" y="2"/>
                    <a:pt x="73" y="2"/>
                  </a:cubicBezTo>
                  <a:cubicBezTo>
                    <a:pt x="73" y="2"/>
                    <a:pt x="66" y="0"/>
                    <a:pt x="56" y="0"/>
                  </a:cubicBezTo>
                  <a:cubicBezTo>
                    <a:pt x="46" y="0"/>
                    <a:pt x="33" y="2"/>
                    <a:pt x="20" y="8"/>
                  </a:cubicBezTo>
                  <a:cubicBezTo>
                    <a:pt x="12" y="13"/>
                    <a:pt x="7" y="19"/>
                    <a:pt x="4" y="25"/>
                  </a:cubicBezTo>
                  <a:cubicBezTo>
                    <a:pt x="1" y="32"/>
                    <a:pt x="0" y="39"/>
                    <a:pt x="0" y="44"/>
                  </a:cubicBezTo>
                  <a:cubicBezTo>
                    <a:pt x="0" y="49"/>
                    <a:pt x="1" y="53"/>
                    <a:pt x="1" y="53"/>
                  </a:cubicBezTo>
                  <a:cubicBezTo>
                    <a:pt x="1" y="53"/>
                    <a:pt x="1" y="53"/>
                    <a:pt x="1" y="53"/>
                  </a:cubicBezTo>
                  <a:cubicBezTo>
                    <a:pt x="2" y="53"/>
                    <a:pt x="2" y="53"/>
                    <a:pt x="2" y="53"/>
                  </a:cubicBezTo>
                  <a:lnTo>
                    <a:pt x="2" y="52"/>
                  </a:lnTo>
                  <a:close/>
                </a:path>
              </a:pathLst>
            </a:custGeom>
            <a:solidFill>
              <a:srgbClr val="7A370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 name="Freeform 250"/>
            <p:cNvSpPr>
              <a:spLocks/>
            </p:cNvSpPr>
            <p:nvPr/>
          </p:nvSpPr>
          <p:spPr bwMode="auto">
            <a:xfrm>
              <a:off x="8175625" y="1959623"/>
              <a:ext cx="6350" cy="4763"/>
            </a:xfrm>
            <a:custGeom>
              <a:avLst/>
              <a:gdLst>
                <a:gd name="T0" fmla="*/ 0 w 4"/>
                <a:gd name="T1" fmla="*/ 0 h 3"/>
                <a:gd name="T2" fmla="*/ 1 w 4"/>
                <a:gd name="T3" fmla="*/ 3 h 3"/>
                <a:gd name="T4" fmla="*/ 4 w 4"/>
                <a:gd name="T5" fmla="*/ 3 h 3"/>
                <a:gd name="T6" fmla="*/ 0 w 4"/>
                <a:gd name="T7" fmla="*/ 0 h 3"/>
              </a:gdLst>
              <a:ahLst/>
              <a:cxnLst>
                <a:cxn ang="0">
                  <a:pos x="T0" y="T1"/>
                </a:cxn>
                <a:cxn ang="0">
                  <a:pos x="T2" y="T3"/>
                </a:cxn>
                <a:cxn ang="0">
                  <a:pos x="T4" y="T5"/>
                </a:cxn>
                <a:cxn ang="0">
                  <a:pos x="T6" y="T7"/>
                </a:cxn>
              </a:cxnLst>
              <a:rect l="0" t="0" r="r" b="b"/>
              <a:pathLst>
                <a:path w="4" h="3">
                  <a:moveTo>
                    <a:pt x="0" y="0"/>
                  </a:moveTo>
                  <a:cubicBezTo>
                    <a:pt x="0" y="0"/>
                    <a:pt x="1" y="2"/>
                    <a:pt x="1" y="3"/>
                  </a:cubicBezTo>
                  <a:cubicBezTo>
                    <a:pt x="2" y="3"/>
                    <a:pt x="3" y="3"/>
                    <a:pt x="4" y="3"/>
                  </a:cubicBezTo>
                  <a:cubicBezTo>
                    <a:pt x="0" y="0"/>
                    <a:pt x="0" y="0"/>
                    <a:pt x="0" y="0"/>
                  </a:cubicBezTo>
                </a:path>
              </a:pathLst>
            </a:custGeom>
            <a:solidFill>
              <a:srgbClr val="90CF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 name="Freeform 251"/>
            <p:cNvSpPr>
              <a:spLocks/>
            </p:cNvSpPr>
            <p:nvPr/>
          </p:nvSpPr>
          <p:spPr bwMode="auto">
            <a:xfrm>
              <a:off x="8177213" y="1964386"/>
              <a:ext cx="95250" cy="68263"/>
            </a:xfrm>
            <a:custGeom>
              <a:avLst/>
              <a:gdLst>
                <a:gd name="T0" fmla="*/ 3 w 63"/>
                <a:gd name="T1" fmla="*/ 0 h 45"/>
                <a:gd name="T2" fmla="*/ 0 w 63"/>
                <a:gd name="T3" fmla="*/ 0 h 45"/>
                <a:gd name="T4" fmla="*/ 59 w 63"/>
                <a:gd name="T5" fmla="*/ 45 h 45"/>
                <a:gd name="T6" fmla="*/ 63 w 63"/>
                <a:gd name="T7" fmla="*/ 45 h 45"/>
                <a:gd name="T8" fmla="*/ 63 w 63"/>
                <a:gd name="T9" fmla="*/ 45 h 45"/>
                <a:gd name="T10" fmla="*/ 45 w 63"/>
                <a:gd name="T11" fmla="*/ 31 h 45"/>
                <a:gd name="T12" fmla="*/ 45 w 63"/>
                <a:gd name="T13" fmla="*/ 32 h 45"/>
                <a:gd name="T14" fmla="*/ 40 w 63"/>
                <a:gd name="T15" fmla="*/ 27 h 45"/>
                <a:gd name="T16" fmla="*/ 3 w 63"/>
                <a:gd name="T17"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 h="45">
                  <a:moveTo>
                    <a:pt x="3" y="0"/>
                  </a:moveTo>
                  <a:cubicBezTo>
                    <a:pt x="2" y="0"/>
                    <a:pt x="1" y="0"/>
                    <a:pt x="0" y="0"/>
                  </a:cubicBezTo>
                  <a:cubicBezTo>
                    <a:pt x="6" y="12"/>
                    <a:pt x="23" y="45"/>
                    <a:pt x="59" y="45"/>
                  </a:cubicBezTo>
                  <a:cubicBezTo>
                    <a:pt x="60" y="45"/>
                    <a:pt x="62" y="45"/>
                    <a:pt x="63" y="45"/>
                  </a:cubicBezTo>
                  <a:cubicBezTo>
                    <a:pt x="63" y="45"/>
                    <a:pt x="63" y="45"/>
                    <a:pt x="63" y="45"/>
                  </a:cubicBezTo>
                  <a:cubicBezTo>
                    <a:pt x="45" y="31"/>
                    <a:pt x="45" y="31"/>
                    <a:pt x="45" y="31"/>
                  </a:cubicBezTo>
                  <a:cubicBezTo>
                    <a:pt x="45" y="32"/>
                    <a:pt x="45" y="32"/>
                    <a:pt x="45" y="32"/>
                  </a:cubicBezTo>
                  <a:cubicBezTo>
                    <a:pt x="40" y="27"/>
                    <a:pt x="40" y="27"/>
                    <a:pt x="40" y="27"/>
                  </a:cubicBezTo>
                  <a:cubicBezTo>
                    <a:pt x="3" y="0"/>
                    <a:pt x="3" y="0"/>
                    <a:pt x="3" y="0"/>
                  </a:cubicBezTo>
                </a:path>
              </a:pathLst>
            </a:custGeom>
            <a:solidFill>
              <a:srgbClr val="52B0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 name="Freeform 252"/>
            <p:cNvSpPr>
              <a:spLocks/>
            </p:cNvSpPr>
            <p:nvPr/>
          </p:nvSpPr>
          <p:spPr bwMode="auto">
            <a:xfrm>
              <a:off x="8235950" y="1962798"/>
              <a:ext cx="15875" cy="14288"/>
            </a:xfrm>
            <a:custGeom>
              <a:avLst/>
              <a:gdLst>
                <a:gd name="T0" fmla="*/ 1 w 11"/>
                <a:gd name="T1" fmla="*/ 0 h 9"/>
                <a:gd name="T2" fmla="*/ 0 w 11"/>
                <a:gd name="T3" fmla="*/ 5 h 9"/>
                <a:gd name="T4" fmla="*/ 10 w 11"/>
                <a:gd name="T5" fmla="*/ 9 h 9"/>
                <a:gd name="T6" fmla="*/ 10 w 11"/>
                <a:gd name="T7" fmla="*/ 9 h 9"/>
                <a:gd name="T8" fmla="*/ 11 w 11"/>
                <a:gd name="T9" fmla="*/ 5 h 9"/>
                <a:gd name="T10" fmla="*/ 9 w 11"/>
                <a:gd name="T11" fmla="*/ 4 h 9"/>
                <a:gd name="T12" fmla="*/ 1 w 11"/>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11" h="9">
                  <a:moveTo>
                    <a:pt x="1" y="0"/>
                  </a:moveTo>
                  <a:cubicBezTo>
                    <a:pt x="0" y="5"/>
                    <a:pt x="0" y="5"/>
                    <a:pt x="0" y="5"/>
                  </a:cubicBezTo>
                  <a:cubicBezTo>
                    <a:pt x="3" y="6"/>
                    <a:pt x="6" y="7"/>
                    <a:pt x="10" y="9"/>
                  </a:cubicBezTo>
                  <a:cubicBezTo>
                    <a:pt x="10" y="9"/>
                    <a:pt x="10" y="9"/>
                    <a:pt x="10" y="9"/>
                  </a:cubicBezTo>
                  <a:cubicBezTo>
                    <a:pt x="11" y="5"/>
                    <a:pt x="11" y="5"/>
                    <a:pt x="11" y="5"/>
                  </a:cubicBezTo>
                  <a:cubicBezTo>
                    <a:pt x="11" y="4"/>
                    <a:pt x="10" y="4"/>
                    <a:pt x="9" y="4"/>
                  </a:cubicBezTo>
                  <a:cubicBezTo>
                    <a:pt x="7" y="2"/>
                    <a:pt x="4" y="1"/>
                    <a:pt x="1" y="0"/>
                  </a:cubicBezTo>
                </a:path>
              </a:pathLst>
            </a:custGeom>
            <a:solidFill>
              <a:srgbClr val="90CF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 name="Freeform 253"/>
            <p:cNvSpPr>
              <a:spLocks/>
            </p:cNvSpPr>
            <p:nvPr/>
          </p:nvSpPr>
          <p:spPr bwMode="auto">
            <a:xfrm>
              <a:off x="8231188" y="1970736"/>
              <a:ext cx="19050" cy="39688"/>
            </a:xfrm>
            <a:custGeom>
              <a:avLst/>
              <a:gdLst>
                <a:gd name="T0" fmla="*/ 3 w 13"/>
                <a:gd name="T1" fmla="*/ 0 h 27"/>
                <a:gd name="T2" fmla="*/ 0 w 13"/>
                <a:gd name="T3" fmla="*/ 19 h 27"/>
                <a:gd name="T4" fmla="*/ 4 w 13"/>
                <a:gd name="T5" fmla="*/ 23 h 27"/>
                <a:gd name="T6" fmla="*/ 9 w 13"/>
                <a:gd name="T7" fmla="*/ 27 h 27"/>
                <a:gd name="T8" fmla="*/ 13 w 13"/>
                <a:gd name="T9" fmla="*/ 4 h 27"/>
                <a:gd name="T10" fmla="*/ 13 w 13"/>
                <a:gd name="T11" fmla="*/ 4 h 27"/>
                <a:gd name="T12" fmla="*/ 3 w 13"/>
                <a:gd name="T13" fmla="*/ 0 h 27"/>
              </a:gdLst>
              <a:ahLst/>
              <a:cxnLst>
                <a:cxn ang="0">
                  <a:pos x="T0" y="T1"/>
                </a:cxn>
                <a:cxn ang="0">
                  <a:pos x="T2" y="T3"/>
                </a:cxn>
                <a:cxn ang="0">
                  <a:pos x="T4" y="T5"/>
                </a:cxn>
                <a:cxn ang="0">
                  <a:pos x="T6" y="T7"/>
                </a:cxn>
                <a:cxn ang="0">
                  <a:pos x="T8" y="T9"/>
                </a:cxn>
                <a:cxn ang="0">
                  <a:pos x="T10" y="T11"/>
                </a:cxn>
                <a:cxn ang="0">
                  <a:pos x="T12" y="T13"/>
                </a:cxn>
              </a:cxnLst>
              <a:rect l="0" t="0" r="r" b="b"/>
              <a:pathLst>
                <a:path w="13" h="27">
                  <a:moveTo>
                    <a:pt x="3" y="0"/>
                  </a:moveTo>
                  <a:cubicBezTo>
                    <a:pt x="0" y="19"/>
                    <a:pt x="0" y="19"/>
                    <a:pt x="0" y="19"/>
                  </a:cubicBezTo>
                  <a:cubicBezTo>
                    <a:pt x="4" y="23"/>
                    <a:pt x="4" y="23"/>
                    <a:pt x="4" y="23"/>
                  </a:cubicBezTo>
                  <a:cubicBezTo>
                    <a:pt x="9" y="27"/>
                    <a:pt x="9" y="27"/>
                    <a:pt x="9" y="27"/>
                  </a:cubicBezTo>
                  <a:cubicBezTo>
                    <a:pt x="13" y="4"/>
                    <a:pt x="13" y="4"/>
                    <a:pt x="13" y="4"/>
                  </a:cubicBezTo>
                  <a:cubicBezTo>
                    <a:pt x="13" y="4"/>
                    <a:pt x="13" y="4"/>
                    <a:pt x="13" y="4"/>
                  </a:cubicBezTo>
                  <a:cubicBezTo>
                    <a:pt x="9" y="2"/>
                    <a:pt x="6" y="1"/>
                    <a:pt x="3" y="0"/>
                  </a:cubicBezTo>
                </a:path>
              </a:pathLst>
            </a:custGeom>
            <a:solidFill>
              <a:srgbClr val="52B0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 name="Freeform 254"/>
            <p:cNvSpPr>
              <a:spLocks/>
            </p:cNvSpPr>
            <p:nvPr/>
          </p:nvSpPr>
          <p:spPr bwMode="auto">
            <a:xfrm>
              <a:off x="8237538" y="2005661"/>
              <a:ext cx="7937" cy="6350"/>
            </a:xfrm>
            <a:custGeom>
              <a:avLst/>
              <a:gdLst>
                <a:gd name="T0" fmla="*/ 0 w 5"/>
                <a:gd name="T1" fmla="*/ 0 h 4"/>
                <a:gd name="T2" fmla="*/ 5 w 5"/>
                <a:gd name="T3" fmla="*/ 4 h 4"/>
                <a:gd name="T4" fmla="*/ 5 w 5"/>
                <a:gd name="T5" fmla="*/ 3 h 4"/>
                <a:gd name="T6" fmla="*/ 0 w 5"/>
                <a:gd name="T7" fmla="*/ 0 h 4"/>
              </a:gdLst>
              <a:ahLst/>
              <a:cxnLst>
                <a:cxn ang="0">
                  <a:pos x="T0" y="T1"/>
                </a:cxn>
                <a:cxn ang="0">
                  <a:pos x="T2" y="T3"/>
                </a:cxn>
                <a:cxn ang="0">
                  <a:pos x="T4" y="T5"/>
                </a:cxn>
                <a:cxn ang="0">
                  <a:pos x="T6" y="T7"/>
                </a:cxn>
              </a:cxnLst>
              <a:rect l="0" t="0" r="r" b="b"/>
              <a:pathLst>
                <a:path w="5" h="4">
                  <a:moveTo>
                    <a:pt x="0" y="0"/>
                  </a:moveTo>
                  <a:lnTo>
                    <a:pt x="5" y="4"/>
                  </a:lnTo>
                  <a:lnTo>
                    <a:pt x="5" y="3"/>
                  </a:lnTo>
                  <a:lnTo>
                    <a:pt x="0" y="0"/>
                  </a:lnTo>
                  <a:close/>
                </a:path>
              </a:pathLst>
            </a:custGeom>
            <a:solidFill>
              <a:srgbClr val="41A41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 name="Freeform 255"/>
            <p:cNvSpPr>
              <a:spLocks/>
            </p:cNvSpPr>
            <p:nvPr/>
          </p:nvSpPr>
          <p:spPr bwMode="auto">
            <a:xfrm>
              <a:off x="8237538" y="2005661"/>
              <a:ext cx="7937" cy="6350"/>
            </a:xfrm>
            <a:custGeom>
              <a:avLst/>
              <a:gdLst>
                <a:gd name="T0" fmla="*/ 0 w 5"/>
                <a:gd name="T1" fmla="*/ 0 h 4"/>
                <a:gd name="T2" fmla="*/ 5 w 5"/>
                <a:gd name="T3" fmla="*/ 4 h 4"/>
                <a:gd name="T4" fmla="*/ 5 w 5"/>
                <a:gd name="T5" fmla="*/ 3 h 4"/>
                <a:gd name="T6" fmla="*/ 0 w 5"/>
                <a:gd name="T7" fmla="*/ 0 h 4"/>
              </a:gdLst>
              <a:ahLst/>
              <a:cxnLst>
                <a:cxn ang="0">
                  <a:pos x="T0" y="T1"/>
                </a:cxn>
                <a:cxn ang="0">
                  <a:pos x="T2" y="T3"/>
                </a:cxn>
                <a:cxn ang="0">
                  <a:pos x="T4" y="T5"/>
                </a:cxn>
                <a:cxn ang="0">
                  <a:pos x="T6" y="T7"/>
                </a:cxn>
              </a:cxnLst>
              <a:rect l="0" t="0" r="r" b="b"/>
              <a:pathLst>
                <a:path w="5" h="4">
                  <a:moveTo>
                    <a:pt x="0" y="0"/>
                  </a:moveTo>
                  <a:lnTo>
                    <a:pt x="5" y="4"/>
                  </a:lnTo>
                  <a:lnTo>
                    <a:pt x="5" y="3"/>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 name="Freeform 256"/>
            <p:cNvSpPr>
              <a:spLocks/>
            </p:cNvSpPr>
            <p:nvPr/>
          </p:nvSpPr>
          <p:spPr bwMode="auto">
            <a:xfrm>
              <a:off x="8174038" y="1954861"/>
              <a:ext cx="100012" cy="77788"/>
            </a:xfrm>
            <a:custGeom>
              <a:avLst/>
              <a:gdLst>
                <a:gd name="T0" fmla="*/ 66 w 68"/>
                <a:gd name="T1" fmla="*/ 52 h 53"/>
                <a:gd name="T2" fmla="*/ 67 w 68"/>
                <a:gd name="T3" fmla="*/ 52 h 53"/>
                <a:gd name="T4" fmla="*/ 68 w 68"/>
                <a:gd name="T5" fmla="*/ 42 h 53"/>
                <a:gd name="T6" fmla="*/ 65 w 68"/>
                <a:gd name="T7" fmla="*/ 25 h 53"/>
                <a:gd name="T8" fmla="*/ 51 w 68"/>
                <a:gd name="T9" fmla="*/ 9 h 53"/>
                <a:gd name="T10" fmla="*/ 13 w 68"/>
                <a:gd name="T11" fmla="*/ 0 h 53"/>
                <a:gd name="T12" fmla="*/ 1 w 68"/>
                <a:gd name="T13" fmla="*/ 1 h 53"/>
                <a:gd name="T14" fmla="*/ 0 w 68"/>
                <a:gd name="T15" fmla="*/ 1 h 53"/>
                <a:gd name="T16" fmla="*/ 0 w 68"/>
                <a:gd name="T17" fmla="*/ 2 h 53"/>
                <a:gd name="T18" fmla="*/ 14 w 68"/>
                <a:gd name="T19" fmla="*/ 28 h 53"/>
                <a:gd name="T20" fmla="*/ 62 w 68"/>
                <a:gd name="T21" fmla="*/ 53 h 53"/>
                <a:gd name="T22" fmla="*/ 66 w 68"/>
                <a:gd name="T23" fmla="*/ 53 h 53"/>
                <a:gd name="T24" fmla="*/ 67 w 68"/>
                <a:gd name="T25" fmla="*/ 53 h 53"/>
                <a:gd name="T26" fmla="*/ 67 w 68"/>
                <a:gd name="T27" fmla="*/ 52 h 53"/>
                <a:gd name="T28" fmla="*/ 66 w 68"/>
                <a:gd name="T29" fmla="*/ 52 h 53"/>
                <a:gd name="T30" fmla="*/ 66 w 68"/>
                <a:gd name="T31" fmla="*/ 51 h 53"/>
                <a:gd name="T32" fmla="*/ 62 w 68"/>
                <a:gd name="T33" fmla="*/ 51 h 53"/>
                <a:gd name="T34" fmla="*/ 16 w 68"/>
                <a:gd name="T35" fmla="*/ 27 h 53"/>
                <a:gd name="T36" fmla="*/ 6 w 68"/>
                <a:gd name="T37" fmla="*/ 9 h 53"/>
                <a:gd name="T38" fmla="*/ 3 w 68"/>
                <a:gd name="T39" fmla="*/ 4 h 53"/>
                <a:gd name="T40" fmla="*/ 2 w 68"/>
                <a:gd name="T41" fmla="*/ 2 h 53"/>
                <a:gd name="T42" fmla="*/ 1 w 68"/>
                <a:gd name="T43" fmla="*/ 2 h 53"/>
                <a:gd name="T44" fmla="*/ 2 w 68"/>
                <a:gd name="T45" fmla="*/ 3 h 53"/>
                <a:gd name="T46" fmla="*/ 2 w 68"/>
                <a:gd name="T47" fmla="*/ 3 h 53"/>
                <a:gd name="T48" fmla="*/ 13 w 68"/>
                <a:gd name="T49" fmla="*/ 2 h 53"/>
                <a:gd name="T50" fmla="*/ 50 w 68"/>
                <a:gd name="T51" fmla="*/ 11 h 53"/>
                <a:gd name="T52" fmla="*/ 63 w 68"/>
                <a:gd name="T53" fmla="*/ 26 h 53"/>
                <a:gd name="T54" fmla="*/ 66 w 68"/>
                <a:gd name="T55" fmla="*/ 42 h 53"/>
                <a:gd name="T56" fmla="*/ 66 w 68"/>
                <a:gd name="T57" fmla="*/ 49 h 53"/>
                <a:gd name="T58" fmla="*/ 66 w 68"/>
                <a:gd name="T59" fmla="*/ 51 h 53"/>
                <a:gd name="T60" fmla="*/ 65 w 68"/>
                <a:gd name="T61" fmla="*/ 52 h 53"/>
                <a:gd name="T62" fmla="*/ 66 w 68"/>
                <a:gd name="T63" fmla="*/ 52 h 53"/>
                <a:gd name="T64" fmla="*/ 66 w 68"/>
                <a:gd name="T65" fmla="*/ 51 h 53"/>
                <a:gd name="T66" fmla="*/ 66 w 68"/>
                <a:gd name="T67" fmla="*/ 5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8" h="53">
                  <a:moveTo>
                    <a:pt x="66" y="52"/>
                  </a:moveTo>
                  <a:cubicBezTo>
                    <a:pt x="67" y="52"/>
                    <a:pt x="67" y="52"/>
                    <a:pt x="67" y="52"/>
                  </a:cubicBezTo>
                  <a:cubicBezTo>
                    <a:pt x="67" y="52"/>
                    <a:pt x="68" y="48"/>
                    <a:pt x="68" y="42"/>
                  </a:cubicBezTo>
                  <a:cubicBezTo>
                    <a:pt x="68" y="37"/>
                    <a:pt x="68" y="31"/>
                    <a:pt x="65" y="25"/>
                  </a:cubicBezTo>
                  <a:cubicBezTo>
                    <a:pt x="63" y="19"/>
                    <a:pt x="58" y="13"/>
                    <a:pt x="51" y="9"/>
                  </a:cubicBezTo>
                  <a:cubicBezTo>
                    <a:pt x="38" y="2"/>
                    <a:pt x="23" y="0"/>
                    <a:pt x="13" y="0"/>
                  </a:cubicBezTo>
                  <a:cubicBezTo>
                    <a:pt x="6" y="0"/>
                    <a:pt x="1" y="1"/>
                    <a:pt x="1" y="1"/>
                  </a:cubicBezTo>
                  <a:cubicBezTo>
                    <a:pt x="0" y="1"/>
                    <a:pt x="0" y="1"/>
                    <a:pt x="0" y="1"/>
                  </a:cubicBezTo>
                  <a:cubicBezTo>
                    <a:pt x="0" y="2"/>
                    <a:pt x="0" y="2"/>
                    <a:pt x="0" y="2"/>
                  </a:cubicBezTo>
                  <a:cubicBezTo>
                    <a:pt x="0" y="2"/>
                    <a:pt x="5" y="15"/>
                    <a:pt x="14" y="28"/>
                  </a:cubicBezTo>
                  <a:cubicBezTo>
                    <a:pt x="24" y="40"/>
                    <a:pt x="40" y="53"/>
                    <a:pt x="62" y="53"/>
                  </a:cubicBezTo>
                  <a:cubicBezTo>
                    <a:pt x="63" y="53"/>
                    <a:pt x="65" y="53"/>
                    <a:pt x="66" y="53"/>
                  </a:cubicBezTo>
                  <a:cubicBezTo>
                    <a:pt x="67" y="53"/>
                    <a:pt x="67" y="53"/>
                    <a:pt x="67" y="53"/>
                  </a:cubicBezTo>
                  <a:cubicBezTo>
                    <a:pt x="67" y="52"/>
                    <a:pt x="67" y="52"/>
                    <a:pt x="67" y="52"/>
                  </a:cubicBezTo>
                  <a:cubicBezTo>
                    <a:pt x="66" y="52"/>
                    <a:pt x="66" y="52"/>
                    <a:pt x="66" y="52"/>
                  </a:cubicBezTo>
                  <a:cubicBezTo>
                    <a:pt x="66" y="51"/>
                    <a:pt x="66" y="51"/>
                    <a:pt x="66" y="51"/>
                  </a:cubicBezTo>
                  <a:cubicBezTo>
                    <a:pt x="65" y="51"/>
                    <a:pt x="63" y="51"/>
                    <a:pt x="62" y="51"/>
                  </a:cubicBezTo>
                  <a:cubicBezTo>
                    <a:pt x="40" y="51"/>
                    <a:pt x="26" y="39"/>
                    <a:pt x="16" y="27"/>
                  </a:cubicBezTo>
                  <a:cubicBezTo>
                    <a:pt x="11" y="20"/>
                    <a:pt x="8" y="14"/>
                    <a:pt x="6" y="9"/>
                  </a:cubicBezTo>
                  <a:cubicBezTo>
                    <a:pt x="4" y="7"/>
                    <a:pt x="4" y="5"/>
                    <a:pt x="3" y="4"/>
                  </a:cubicBezTo>
                  <a:cubicBezTo>
                    <a:pt x="3" y="3"/>
                    <a:pt x="2" y="2"/>
                    <a:pt x="2" y="2"/>
                  </a:cubicBezTo>
                  <a:cubicBezTo>
                    <a:pt x="1" y="2"/>
                    <a:pt x="1" y="2"/>
                    <a:pt x="1" y="2"/>
                  </a:cubicBezTo>
                  <a:cubicBezTo>
                    <a:pt x="2" y="3"/>
                    <a:pt x="2" y="3"/>
                    <a:pt x="2" y="3"/>
                  </a:cubicBezTo>
                  <a:cubicBezTo>
                    <a:pt x="2" y="3"/>
                    <a:pt x="2" y="3"/>
                    <a:pt x="2" y="3"/>
                  </a:cubicBezTo>
                  <a:cubicBezTo>
                    <a:pt x="4" y="3"/>
                    <a:pt x="8" y="2"/>
                    <a:pt x="13" y="2"/>
                  </a:cubicBezTo>
                  <a:cubicBezTo>
                    <a:pt x="23" y="2"/>
                    <a:pt x="37" y="4"/>
                    <a:pt x="50" y="11"/>
                  </a:cubicBezTo>
                  <a:cubicBezTo>
                    <a:pt x="57" y="15"/>
                    <a:pt x="61" y="20"/>
                    <a:pt x="63" y="26"/>
                  </a:cubicBezTo>
                  <a:cubicBezTo>
                    <a:pt x="66" y="31"/>
                    <a:pt x="66" y="37"/>
                    <a:pt x="66" y="42"/>
                  </a:cubicBezTo>
                  <a:cubicBezTo>
                    <a:pt x="66" y="45"/>
                    <a:pt x="66" y="47"/>
                    <a:pt x="66" y="49"/>
                  </a:cubicBezTo>
                  <a:cubicBezTo>
                    <a:pt x="66" y="50"/>
                    <a:pt x="66" y="51"/>
                    <a:pt x="66" y="51"/>
                  </a:cubicBezTo>
                  <a:cubicBezTo>
                    <a:pt x="65" y="52"/>
                    <a:pt x="65" y="52"/>
                    <a:pt x="65" y="52"/>
                  </a:cubicBezTo>
                  <a:cubicBezTo>
                    <a:pt x="66" y="52"/>
                    <a:pt x="66" y="52"/>
                    <a:pt x="66" y="52"/>
                  </a:cubicBezTo>
                  <a:cubicBezTo>
                    <a:pt x="66" y="51"/>
                    <a:pt x="66" y="51"/>
                    <a:pt x="66" y="51"/>
                  </a:cubicBezTo>
                  <a:lnTo>
                    <a:pt x="66" y="52"/>
                  </a:lnTo>
                  <a:close/>
                </a:path>
              </a:pathLst>
            </a:custGeom>
            <a:solidFill>
              <a:srgbClr val="7A370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 name="Freeform 257"/>
            <p:cNvSpPr>
              <a:spLocks/>
            </p:cNvSpPr>
            <p:nvPr/>
          </p:nvSpPr>
          <p:spPr bwMode="auto">
            <a:xfrm>
              <a:off x="8431213" y="1718323"/>
              <a:ext cx="168275" cy="80963"/>
            </a:xfrm>
            <a:custGeom>
              <a:avLst/>
              <a:gdLst>
                <a:gd name="T0" fmla="*/ 13 w 113"/>
                <a:gd name="T1" fmla="*/ 2 h 54"/>
                <a:gd name="T2" fmla="*/ 71 w 113"/>
                <a:gd name="T3" fmla="*/ 21 h 54"/>
                <a:gd name="T4" fmla="*/ 108 w 113"/>
                <a:gd name="T5" fmla="*/ 46 h 54"/>
                <a:gd name="T6" fmla="*/ 107 w 113"/>
                <a:gd name="T7" fmla="*/ 52 h 54"/>
                <a:gd name="T8" fmla="*/ 67 w 113"/>
                <a:gd name="T9" fmla="*/ 27 h 54"/>
                <a:gd name="T10" fmla="*/ 13 w 113"/>
                <a:gd name="T11" fmla="*/ 9 h 54"/>
                <a:gd name="T12" fmla="*/ 13 w 113"/>
                <a:gd name="T13" fmla="*/ 2 h 54"/>
              </a:gdLst>
              <a:ahLst/>
              <a:cxnLst>
                <a:cxn ang="0">
                  <a:pos x="T0" y="T1"/>
                </a:cxn>
                <a:cxn ang="0">
                  <a:pos x="T2" y="T3"/>
                </a:cxn>
                <a:cxn ang="0">
                  <a:pos x="T4" y="T5"/>
                </a:cxn>
                <a:cxn ang="0">
                  <a:pos x="T6" y="T7"/>
                </a:cxn>
                <a:cxn ang="0">
                  <a:pos x="T8" y="T9"/>
                </a:cxn>
                <a:cxn ang="0">
                  <a:pos x="T10" y="T11"/>
                </a:cxn>
                <a:cxn ang="0">
                  <a:pos x="T12" y="T13"/>
                </a:cxn>
              </a:cxnLst>
              <a:rect l="0" t="0" r="r" b="b"/>
              <a:pathLst>
                <a:path w="113" h="54">
                  <a:moveTo>
                    <a:pt x="13" y="2"/>
                  </a:moveTo>
                  <a:cubicBezTo>
                    <a:pt x="13" y="2"/>
                    <a:pt x="39" y="5"/>
                    <a:pt x="71" y="21"/>
                  </a:cubicBezTo>
                  <a:cubicBezTo>
                    <a:pt x="102" y="37"/>
                    <a:pt x="103" y="41"/>
                    <a:pt x="108" y="46"/>
                  </a:cubicBezTo>
                  <a:cubicBezTo>
                    <a:pt x="113" y="51"/>
                    <a:pt x="111" y="54"/>
                    <a:pt x="107" y="52"/>
                  </a:cubicBezTo>
                  <a:cubicBezTo>
                    <a:pt x="103" y="49"/>
                    <a:pt x="91" y="39"/>
                    <a:pt x="67" y="27"/>
                  </a:cubicBezTo>
                  <a:cubicBezTo>
                    <a:pt x="43" y="15"/>
                    <a:pt x="26" y="10"/>
                    <a:pt x="13" y="9"/>
                  </a:cubicBezTo>
                  <a:cubicBezTo>
                    <a:pt x="0" y="8"/>
                    <a:pt x="3" y="0"/>
                    <a:pt x="13"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 name="Freeform 258"/>
            <p:cNvSpPr>
              <a:spLocks/>
            </p:cNvSpPr>
            <p:nvPr/>
          </p:nvSpPr>
          <p:spPr bwMode="auto">
            <a:xfrm>
              <a:off x="8512175" y="1613548"/>
              <a:ext cx="173037" cy="119063"/>
            </a:xfrm>
            <a:custGeom>
              <a:avLst/>
              <a:gdLst>
                <a:gd name="T0" fmla="*/ 31 w 116"/>
                <a:gd name="T1" fmla="*/ 2 h 80"/>
                <a:gd name="T2" fmla="*/ 16 w 116"/>
                <a:gd name="T3" fmla="*/ 8 h 80"/>
                <a:gd name="T4" fmla="*/ 0 w 116"/>
                <a:gd name="T5" fmla="*/ 15 h 80"/>
                <a:gd name="T6" fmla="*/ 10 w 116"/>
                <a:gd name="T7" fmla="*/ 20 h 80"/>
                <a:gd name="T8" fmla="*/ 7 w 116"/>
                <a:gd name="T9" fmla="*/ 51 h 80"/>
                <a:gd name="T10" fmla="*/ 35 w 116"/>
                <a:gd name="T11" fmla="*/ 74 h 80"/>
                <a:gd name="T12" fmla="*/ 94 w 116"/>
                <a:gd name="T13" fmla="*/ 48 h 80"/>
                <a:gd name="T14" fmla="*/ 116 w 116"/>
                <a:gd name="T15" fmla="*/ 9 h 80"/>
                <a:gd name="T16" fmla="*/ 114 w 116"/>
                <a:gd name="T17" fmla="*/ 7 h 80"/>
                <a:gd name="T18" fmla="*/ 88 w 116"/>
                <a:gd name="T19" fmla="*/ 46 h 80"/>
                <a:gd name="T20" fmla="*/ 40 w 116"/>
                <a:gd name="T21" fmla="*/ 32 h 80"/>
                <a:gd name="T22" fmla="*/ 41 w 116"/>
                <a:gd name="T23" fmla="*/ 20 h 80"/>
                <a:gd name="T24" fmla="*/ 31 w 116"/>
                <a:gd name="T25" fmla="*/ 2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6" h="80">
                  <a:moveTo>
                    <a:pt x="31" y="2"/>
                  </a:moveTo>
                  <a:cubicBezTo>
                    <a:pt x="30" y="1"/>
                    <a:pt x="23" y="0"/>
                    <a:pt x="16" y="8"/>
                  </a:cubicBezTo>
                  <a:cubicBezTo>
                    <a:pt x="10" y="15"/>
                    <a:pt x="2" y="16"/>
                    <a:pt x="0" y="15"/>
                  </a:cubicBezTo>
                  <a:cubicBezTo>
                    <a:pt x="10" y="20"/>
                    <a:pt x="10" y="20"/>
                    <a:pt x="10" y="20"/>
                  </a:cubicBezTo>
                  <a:cubicBezTo>
                    <a:pt x="10" y="20"/>
                    <a:pt x="0" y="40"/>
                    <a:pt x="7" y="51"/>
                  </a:cubicBezTo>
                  <a:cubicBezTo>
                    <a:pt x="15" y="62"/>
                    <a:pt x="20" y="71"/>
                    <a:pt x="35" y="74"/>
                  </a:cubicBezTo>
                  <a:cubicBezTo>
                    <a:pt x="59" y="80"/>
                    <a:pt x="77" y="76"/>
                    <a:pt x="94" y="48"/>
                  </a:cubicBezTo>
                  <a:cubicBezTo>
                    <a:pt x="111" y="20"/>
                    <a:pt x="116" y="9"/>
                    <a:pt x="116" y="9"/>
                  </a:cubicBezTo>
                  <a:cubicBezTo>
                    <a:pt x="114" y="7"/>
                    <a:pt x="114" y="7"/>
                    <a:pt x="114" y="7"/>
                  </a:cubicBezTo>
                  <a:cubicBezTo>
                    <a:pt x="88" y="46"/>
                    <a:pt x="88" y="46"/>
                    <a:pt x="88" y="46"/>
                  </a:cubicBezTo>
                  <a:cubicBezTo>
                    <a:pt x="88" y="46"/>
                    <a:pt x="53" y="46"/>
                    <a:pt x="40" y="32"/>
                  </a:cubicBezTo>
                  <a:cubicBezTo>
                    <a:pt x="40" y="32"/>
                    <a:pt x="40" y="26"/>
                    <a:pt x="41" y="20"/>
                  </a:cubicBezTo>
                  <a:cubicBezTo>
                    <a:pt x="42" y="14"/>
                    <a:pt x="45" y="8"/>
                    <a:pt x="31" y="2"/>
                  </a:cubicBezTo>
                  <a:close/>
                </a:path>
              </a:pathLst>
            </a:custGeom>
            <a:solidFill>
              <a:srgbClr val="FCFF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 name="Freeform 259"/>
            <p:cNvSpPr>
              <a:spLocks noEditPoints="1"/>
            </p:cNvSpPr>
            <p:nvPr/>
          </p:nvSpPr>
          <p:spPr bwMode="auto">
            <a:xfrm>
              <a:off x="8507413" y="1611961"/>
              <a:ext cx="180975" cy="119063"/>
            </a:xfrm>
            <a:custGeom>
              <a:avLst/>
              <a:gdLst>
                <a:gd name="T0" fmla="*/ 54 w 121"/>
                <a:gd name="T1" fmla="*/ 80 h 80"/>
                <a:gd name="T2" fmla="*/ 43 w 121"/>
                <a:gd name="T3" fmla="*/ 78 h 80"/>
                <a:gd name="T4" fmla="*/ 8 w 121"/>
                <a:gd name="T5" fmla="*/ 41 h 80"/>
                <a:gd name="T6" fmla="*/ 12 w 121"/>
                <a:gd name="T7" fmla="*/ 22 h 80"/>
                <a:gd name="T8" fmla="*/ 2 w 121"/>
                <a:gd name="T9" fmla="*/ 19 h 80"/>
                <a:gd name="T10" fmla="*/ 0 w 121"/>
                <a:gd name="T11" fmla="*/ 18 h 80"/>
                <a:gd name="T12" fmla="*/ 0 w 121"/>
                <a:gd name="T13" fmla="*/ 18 h 80"/>
                <a:gd name="T14" fmla="*/ 0 w 121"/>
                <a:gd name="T15" fmla="*/ 18 h 80"/>
                <a:gd name="T16" fmla="*/ 0 w 121"/>
                <a:gd name="T17" fmla="*/ 18 h 80"/>
                <a:gd name="T18" fmla="*/ 1 w 121"/>
                <a:gd name="T19" fmla="*/ 15 h 80"/>
                <a:gd name="T20" fmla="*/ 3 w 121"/>
                <a:gd name="T21" fmla="*/ 16 h 80"/>
                <a:gd name="T22" fmla="*/ 6 w 121"/>
                <a:gd name="T23" fmla="*/ 16 h 80"/>
                <a:gd name="T24" fmla="*/ 12 w 121"/>
                <a:gd name="T25" fmla="*/ 14 h 80"/>
                <a:gd name="T26" fmla="*/ 14 w 121"/>
                <a:gd name="T27" fmla="*/ 12 h 80"/>
                <a:gd name="T28" fmla="*/ 31 w 121"/>
                <a:gd name="T29" fmla="*/ 0 h 80"/>
                <a:gd name="T30" fmla="*/ 35 w 121"/>
                <a:gd name="T31" fmla="*/ 1 h 80"/>
                <a:gd name="T32" fmla="*/ 47 w 121"/>
                <a:gd name="T33" fmla="*/ 15 h 80"/>
                <a:gd name="T34" fmla="*/ 46 w 121"/>
                <a:gd name="T35" fmla="*/ 21 h 80"/>
                <a:gd name="T36" fmla="*/ 45 w 121"/>
                <a:gd name="T37" fmla="*/ 26 h 80"/>
                <a:gd name="T38" fmla="*/ 54 w 121"/>
                <a:gd name="T39" fmla="*/ 39 h 80"/>
                <a:gd name="T40" fmla="*/ 83 w 121"/>
                <a:gd name="T41" fmla="*/ 46 h 80"/>
                <a:gd name="T42" fmla="*/ 92 w 121"/>
                <a:gd name="T43" fmla="*/ 45 h 80"/>
                <a:gd name="T44" fmla="*/ 116 w 121"/>
                <a:gd name="T45" fmla="*/ 6 h 80"/>
                <a:gd name="T46" fmla="*/ 118 w 121"/>
                <a:gd name="T47" fmla="*/ 6 h 80"/>
                <a:gd name="T48" fmla="*/ 121 w 121"/>
                <a:gd name="T49" fmla="*/ 7 h 80"/>
                <a:gd name="T50" fmla="*/ 96 w 121"/>
                <a:gd name="T51" fmla="*/ 56 h 80"/>
                <a:gd name="T52" fmla="*/ 54 w 121"/>
                <a:gd name="T53" fmla="*/ 80 h 80"/>
                <a:gd name="T54" fmla="*/ 54 w 121"/>
                <a:gd name="T55" fmla="*/ 77 h 80"/>
                <a:gd name="T56" fmla="*/ 93 w 121"/>
                <a:gd name="T57" fmla="*/ 54 h 80"/>
                <a:gd name="T58" fmla="*/ 108 w 121"/>
                <a:gd name="T59" fmla="*/ 25 h 80"/>
                <a:gd name="T60" fmla="*/ 94 w 121"/>
                <a:gd name="T61" fmla="*/ 48 h 80"/>
                <a:gd name="T62" fmla="*/ 93 w 121"/>
                <a:gd name="T63" fmla="*/ 48 h 80"/>
                <a:gd name="T64" fmla="*/ 83 w 121"/>
                <a:gd name="T65" fmla="*/ 49 h 80"/>
                <a:gd name="T66" fmla="*/ 53 w 121"/>
                <a:gd name="T67" fmla="*/ 42 h 80"/>
                <a:gd name="T68" fmla="*/ 41 w 121"/>
                <a:gd name="T69" fmla="*/ 26 h 80"/>
                <a:gd name="T70" fmla="*/ 43 w 121"/>
                <a:gd name="T71" fmla="*/ 20 h 80"/>
                <a:gd name="T72" fmla="*/ 44 w 121"/>
                <a:gd name="T73" fmla="*/ 20 h 80"/>
                <a:gd name="T74" fmla="*/ 43 w 121"/>
                <a:gd name="T75" fmla="*/ 20 h 80"/>
                <a:gd name="T76" fmla="*/ 44 w 121"/>
                <a:gd name="T77" fmla="*/ 15 h 80"/>
                <a:gd name="T78" fmla="*/ 34 w 121"/>
                <a:gd name="T79" fmla="*/ 4 h 80"/>
                <a:gd name="T80" fmla="*/ 31 w 121"/>
                <a:gd name="T81" fmla="*/ 4 h 80"/>
                <a:gd name="T82" fmla="*/ 17 w 121"/>
                <a:gd name="T83" fmla="*/ 14 h 80"/>
                <a:gd name="T84" fmla="*/ 11 w 121"/>
                <a:gd name="T85" fmla="*/ 18 h 80"/>
                <a:gd name="T86" fmla="*/ 16 w 121"/>
                <a:gd name="T87" fmla="*/ 20 h 80"/>
                <a:gd name="T88" fmla="*/ 15 w 121"/>
                <a:gd name="T89" fmla="*/ 22 h 80"/>
                <a:gd name="T90" fmla="*/ 11 w 121"/>
                <a:gd name="T91" fmla="*/ 41 h 80"/>
                <a:gd name="T92" fmla="*/ 44 w 121"/>
                <a:gd name="T93" fmla="*/ 75 h 80"/>
                <a:gd name="T94" fmla="*/ 44 w 121"/>
                <a:gd name="T95" fmla="*/ 75 h 80"/>
                <a:gd name="T96" fmla="*/ 54 w 121"/>
                <a:gd name="T97" fmla="*/ 77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21" h="80">
                  <a:moveTo>
                    <a:pt x="54" y="80"/>
                  </a:moveTo>
                  <a:cubicBezTo>
                    <a:pt x="47" y="80"/>
                    <a:pt x="43" y="78"/>
                    <a:pt x="43" y="78"/>
                  </a:cubicBezTo>
                  <a:cubicBezTo>
                    <a:pt x="15" y="72"/>
                    <a:pt x="7" y="55"/>
                    <a:pt x="8" y="41"/>
                  </a:cubicBezTo>
                  <a:cubicBezTo>
                    <a:pt x="8" y="33"/>
                    <a:pt x="10" y="25"/>
                    <a:pt x="12" y="22"/>
                  </a:cubicBezTo>
                  <a:cubicBezTo>
                    <a:pt x="2" y="19"/>
                    <a:pt x="2" y="19"/>
                    <a:pt x="2" y="19"/>
                  </a:cubicBezTo>
                  <a:cubicBezTo>
                    <a:pt x="1" y="19"/>
                    <a:pt x="1" y="18"/>
                    <a:pt x="0" y="18"/>
                  </a:cubicBezTo>
                  <a:cubicBezTo>
                    <a:pt x="0" y="18"/>
                    <a:pt x="0" y="18"/>
                    <a:pt x="0" y="18"/>
                  </a:cubicBezTo>
                  <a:cubicBezTo>
                    <a:pt x="0" y="18"/>
                    <a:pt x="0" y="18"/>
                    <a:pt x="0" y="18"/>
                  </a:cubicBezTo>
                  <a:cubicBezTo>
                    <a:pt x="0" y="18"/>
                    <a:pt x="0" y="18"/>
                    <a:pt x="0" y="18"/>
                  </a:cubicBezTo>
                  <a:cubicBezTo>
                    <a:pt x="1" y="15"/>
                    <a:pt x="1" y="15"/>
                    <a:pt x="1" y="15"/>
                  </a:cubicBezTo>
                  <a:cubicBezTo>
                    <a:pt x="3" y="16"/>
                    <a:pt x="3" y="16"/>
                    <a:pt x="3" y="16"/>
                  </a:cubicBezTo>
                  <a:cubicBezTo>
                    <a:pt x="4" y="16"/>
                    <a:pt x="5" y="16"/>
                    <a:pt x="6" y="16"/>
                  </a:cubicBezTo>
                  <a:cubicBezTo>
                    <a:pt x="8" y="16"/>
                    <a:pt x="10" y="15"/>
                    <a:pt x="12" y="14"/>
                  </a:cubicBezTo>
                  <a:cubicBezTo>
                    <a:pt x="14" y="13"/>
                    <a:pt x="14" y="12"/>
                    <a:pt x="14" y="12"/>
                  </a:cubicBezTo>
                  <a:cubicBezTo>
                    <a:pt x="19" y="2"/>
                    <a:pt x="27" y="0"/>
                    <a:pt x="31" y="0"/>
                  </a:cubicBezTo>
                  <a:cubicBezTo>
                    <a:pt x="34" y="0"/>
                    <a:pt x="35" y="1"/>
                    <a:pt x="35" y="1"/>
                  </a:cubicBezTo>
                  <a:cubicBezTo>
                    <a:pt x="45" y="4"/>
                    <a:pt x="47" y="10"/>
                    <a:pt x="47" y="15"/>
                  </a:cubicBezTo>
                  <a:cubicBezTo>
                    <a:pt x="47" y="18"/>
                    <a:pt x="46" y="21"/>
                    <a:pt x="46" y="21"/>
                  </a:cubicBezTo>
                  <a:cubicBezTo>
                    <a:pt x="45" y="23"/>
                    <a:pt x="45" y="25"/>
                    <a:pt x="45" y="26"/>
                  </a:cubicBezTo>
                  <a:cubicBezTo>
                    <a:pt x="44" y="34"/>
                    <a:pt x="54" y="39"/>
                    <a:pt x="54" y="39"/>
                  </a:cubicBezTo>
                  <a:cubicBezTo>
                    <a:pt x="64" y="44"/>
                    <a:pt x="75" y="46"/>
                    <a:pt x="83" y="46"/>
                  </a:cubicBezTo>
                  <a:cubicBezTo>
                    <a:pt x="87" y="46"/>
                    <a:pt x="90" y="45"/>
                    <a:pt x="92" y="45"/>
                  </a:cubicBezTo>
                  <a:cubicBezTo>
                    <a:pt x="116" y="6"/>
                    <a:pt x="116" y="6"/>
                    <a:pt x="116" y="6"/>
                  </a:cubicBezTo>
                  <a:cubicBezTo>
                    <a:pt x="118" y="6"/>
                    <a:pt x="118" y="6"/>
                    <a:pt x="118" y="6"/>
                  </a:cubicBezTo>
                  <a:cubicBezTo>
                    <a:pt x="121" y="7"/>
                    <a:pt x="121" y="7"/>
                    <a:pt x="121" y="7"/>
                  </a:cubicBezTo>
                  <a:cubicBezTo>
                    <a:pt x="96" y="56"/>
                    <a:pt x="96" y="56"/>
                    <a:pt x="96" y="56"/>
                  </a:cubicBezTo>
                  <a:cubicBezTo>
                    <a:pt x="84" y="76"/>
                    <a:pt x="66" y="80"/>
                    <a:pt x="54" y="80"/>
                  </a:cubicBezTo>
                  <a:close/>
                  <a:moveTo>
                    <a:pt x="54" y="77"/>
                  </a:moveTo>
                  <a:cubicBezTo>
                    <a:pt x="65" y="76"/>
                    <a:pt x="82" y="73"/>
                    <a:pt x="93" y="54"/>
                  </a:cubicBezTo>
                  <a:cubicBezTo>
                    <a:pt x="108" y="25"/>
                    <a:pt x="108" y="25"/>
                    <a:pt x="108" y="25"/>
                  </a:cubicBezTo>
                  <a:cubicBezTo>
                    <a:pt x="94" y="48"/>
                    <a:pt x="94" y="48"/>
                    <a:pt x="94" y="48"/>
                  </a:cubicBezTo>
                  <a:cubicBezTo>
                    <a:pt x="93" y="48"/>
                    <a:pt x="93" y="48"/>
                    <a:pt x="93" y="48"/>
                  </a:cubicBezTo>
                  <a:cubicBezTo>
                    <a:pt x="93" y="48"/>
                    <a:pt x="89" y="49"/>
                    <a:pt x="83" y="49"/>
                  </a:cubicBezTo>
                  <a:cubicBezTo>
                    <a:pt x="75" y="49"/>
                    <a:pt x="63" y="48"/>
                    <a:pt x="53" y="42"/>
                  </a:cubicBezTo>
                  <a:cubicBezTo>
                    <a:pt x="53" y="42"/>
                    <a:pt x="41" y="37"/>
                    <a:pt x="41" y="26"/>
                  </a:cubicBezTo>
                  <a:cubicBezTo>
                    <a:pt x="41" y="24"/>
                    <a:pt x="42" y="22"/>
                    <a:pt x="43" y="20"/>
                  </a:cubicBezTo>
                  <a:cubicBezTo>
                    <a:pt x="44" y="20"/>
                    <a:pt x="44" y="20"/>
                    <a:pt x="44" y="20"/>
                  </a:cubicBezTo>
                  <a:cubicBezTo>
                    <a:pt x="43" y="20"/>
                    <a:pt x="43" y="20"/>
                    <a:pt x="43" y="20"/>
                  </a:cubicBezTo>
                  <a:cubicBezTo>
                    <a:pt x="43" y="20"/>
                    <a:pt x="44" y="18"/>
                    <a:pt x="44" y="15"/>
                  </a:cubicBezTo>
                  <a:cubicBezTo>
                    <a:pt x="44" y="11"/>
                    <a:pt x="42" y="7"/>
                    <a:pt x="34" y="4"/>
                  </a:cubicBezTo>
                  <a:cubicBezTo>
                    <a:pt x="34" y="4"/>
                    <a:pt x="33" y="4"/>
                    <a:pt x="31" y="4"/>
                  </a:cubicBezTo>
                  <a:cubicBezTo>
                    <a:pt x="28" y="4"/>
                    <a:pt x="22" y="5"/>
                    <a:pt x="17" y="14"/>
                  </a:cubicBezTo>
                  <a:cubicBezTo>
                    <a:pt x="17" y="14"/>
                    <a:pt x="15" y="17"/>
                    <a:pt x="11" y="18"/>
                  </a:cubicBezTo>
                  <a:cubicBezTo>
                    <a:pt x="16" y="20"/>
                    <a:pt x="16" y="20"/>
                    <a:pt x="16" y="20"/>
                  </a:cubicBezTo>
                  <a:cubicBezTo>
                    <a:pt x="15" y="22"/>
                    <a:pt x="15" y="22"/>
                    <a:pt x="15" y="22"/>
                  </a:cubicBezTo>
                  <a:cubicBezTo>
                    <a:pt x="15" y="22"/>
                    <a:pt x="11" y="31"/>
                    <a:pt x="11" y="41"/>
                  </a:cubicBezTo>
                  <a:cubicBezTo>
                    <a:pt x="11" y="54"/>
                    <a:pt x="17" y="68"/>
                    <a:pt x="44" y="75"/>
                  </a:cubicBezTo>
                  <a:cubicBezTo>
                    <a:pt x="44" y="75"/>
                    <a:pt x="44" y="75"/>
                    <a:pt x="44" y="75"/>
                  </a:cubicBezTo>
                  <a:cubicBezTo>
                    <a:pt x="44" y="75"/>
                    <a:pt x="48" y="77"/>
                    <a:pt x="54" y="77"/>
                  </a:cubicBezTo>
                  <a:close/>
                </a:path>
              </a:pathLst>
            </a:custGeom>
            <a:solidFill>
              <a:srgbClr val="9E27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 name="Freeform 260"/>
            <p:cNvSpPr>
              <a:spLocks/>
            </p:cNvSpPr>
            <p:nvPr/>
          </p:nvSpPr>
          <p:spPr bwMode="auto">
            <a:xfrm>
              <a:off x="8550275" y="1681811"/>
              <a:ext cx="74612" cy="28575"/>
            </a:xfrm>
            <a:custGeom>
              <a:avLst/>
              <a:gdLst>
                <a:gd name="T0" fmla="*/ 25 w 50"/>
                <a:gd name="T1" fmla="*/ 19 h 19"/>
                <a:gd name="T2" fmla="*/ 19 w 50"/>
                <a:gd name="T3" fmla="*/ 19 h 19"/>
                <a:gd name="T4" fmla="*/ 0 w 50"/>
                <a:gd name="T5" fmla="*/ 7 h 19"/>
                <a:gd name="T6" fmla="*/ 0 w 50"/>
                <a:gd name="T7" fmla="*/ 7 h 19"/>
                <a:gd name="T8" fmla="*/ 3 w 50"/>
                <a:gd name="T9" fmla="*/ 6 h 19"/>
                <a:gd name="T10" fmla="*/ 6 w 50"/>
                <a:gd name="T11" fmla="*/ 10 h 19"/>
                <a:gd name="T12" fmla="*/ 19 w 50"/>
                <a:gd name="T13" fmla="*/ 15 h 19"/>
                <a:gd name="T14" fmla="*/ 25 w 50"/>
                <a:gd name="T15" fmla="*/ 16 h 19"/>
                <a:gd name="T16" fmla="*/ 47 w 50"/>
                <a:gd name="T17" fmla="*/ 0 h 19"/>
                <a:gd name="T18" fmla="*/ 50 w 50"/>
                <a:gd name="T19" fmla="*/ 1 h 19"/>
                <a:gd name="T20" fmla="*/ 25 w 50"/>
                <a:gd name="T21" fmla="*/ 1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19">
                  <a:moveTo>
                    <a:pt x="25" y="19"/>
                  </a:moveTo>
                  <a:cubicBezTo>
                    <a:pt x="23" y="19"/>
                    <a:pt x="21" y="19"/>
                    <a:pt x="19" y="19"/>
                  </a:cubicBezTo>
                  <a:cubicBezTo>
                    <a:pt x="4" y="16"/>
                    <a:pt x="0" y="8"/>
                    <a:pt x="0" y="7"/>
                  </a:cubicBezTo>
                  <a:cubicBezTo>
                    <a:pt x="0" y="7"/>
                    <a:pt x="0" y="7"/>
                    <a:pt x="0" y="7"/>
                  </a:cubicBezTo>
                  <a:cubicBezTo>
                    <a:pt x="3" y="6"/>
                    <a:pt x="3" y="6"/>
                    <a:pt x="3" y="6"/>
                  </a:cubicBezTo>
                  <a:cubicBezTo>
                    <a:pt x="3" y="6"/>
                    <a:pt x="4" y="8"/>
                    <a:pt x="6" y="10"/>
                  </a:cubicBezTo>
                  <a:cubicBezTo>
                    <a:pt x="9" y="12"/>
                    <a:pt x="13" y="14"/>
                    <a:pt x="19" y="15"/>
                  </a:cubicBezTo>
                  <a:cubicBezTo>
                    <a:pt x="21" y="16"/>
                    <a:pt x="23" y="16"/>
                    <a:pt x="25" y="16"/>
                  </a:cubicBezTo>
                  <a:cubicBezTo>
                    <a:pt x="33" y="16"/>
                    <a:pt x="42" y="12"/>
                    <a:pt x="47" y="0"/>
                  </a:cubicBezTo>
                  <a:cubicBezTo>
                    <a:pt x="50" y="1"/>
                    <a:pt x="50" y="1"/>
                    <a:pt x="50" y="1"/>
                  </a:cubicBezTo>
                  <a:cubicBezTo>
                    <a:pt x="45" y="14"/>
                    <a:pt x="35" y="19"/>
                    <a:pt x="25" y="19"/>
                  </a:cubicBezTo>
                  <a:close/>
                </a:path>
              </a:pathLst>
            </a:custGeom>
            <a:solidFill>
              <a:srgbClr val="9E27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 name="Oval 261"/>
            <p:cNvSpPr>
              <a:spLocks noChangeArrowheads="1"/>
            </p:cNvSpPr>
            <p:nvPr/>
          </p:nvSpPr>
          <p:spPr bwMode="auto">
            <a:xfrm>
              <a:off x="8543925" y="1627836"/>
              <a:ext cx="6350" cy="7938"/>
            </a:xfrm>
            <a:prstGeom prst="ellipse">
              <a:avLst/>
            </a:prstGeom>
            <a:solidFill>
              <a:srgbClr val="6336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 name="Freeform 262"/>
            <p:cNvSpPr>
              <a:spLocks/>
            </p:cNvSpPr>
            <p:nvPr/>
          </p:nvSpPr>
          <p:spPr bwMode="auto">
            <a:xfrm>
              <a:off x="8561388" y="1723086"/>
              <a:ext cx="6350" cy="23813"/>
            </a:xfrm>
            <a:custGeom>
              <a:avLst/>
              <a:gdLst>
                <a:gd name="T0" fmla="*/ 0 w 4"/>
                <a:gd name="T1" fmla="*/ 15 h 15"/>
                <a:gd name="T2" fmla="*/ 1 w 4"/>
                <a:gd name="T3" fmla="*/ 0 h 15"/>
                <a:gd name="T4" fmla="*/ 4 w 4"/>
                <a:gd name="T5" fmla="*/ 1 h 15"/>
                <a:gd name="T6" fmla="*/ 3 w 4"/>
                <a:gd name="T7" fmla="*/ 15 h 15"/>
                <a:gd name="T8" fmla="*/ 0 w 4"/>
                <a:gd name="T9" fmla="*/ 15 h 15"/>
              </a:gdLst>
              <a:ahLst/>
              <a:cxnLst>
                <a:cxn ang="0">
                  <a:pos x="T0" y="T1"/>
                </a:cxn>
                <a:cxn ang="0">
                  <a:pos x="T2" y="T3"/>
                </a:cxn>
                <a:cxn ang="0">
                  <a:pos x="T4" y="T5"/>
                </a:cxn>
                <a:cxn ang="0">
                  <a:pos x="T6" y="T7"/>
                </a:cxn>
                <a:cxn ang="0">
                  <a:pos x="T8" y="T9"/>
                </a:cxn>
              </a:cxnLst>
              <a:rect l="0" t="0" r="r" b="b"/>
              <a:pathLst>
                <a:path w="4" h="15">
                  <a:moveTo>
                    <a:pt x="0" y="15"/>
                  </a:moveTo>
                  <a:lnTo>
                    <a:pt x="1" y="0"/>
                  </a:lnTo>
                  <a:lnTo>
                    <a:pt x="4" y="1"/>
                  </a:lnTo>
                  <a:lnTo>
                    <a:pt x="3" y="15"/>
                  </a:lnTo>
                  <a:lnTo>
                    <a:pt x="0" y="15"/>
                  </a:lnTo>
                  <a:close/>
                </a:path>
              </a:pathLst>
            </a:custGeom>
            <a:solidFill>
              <a:srgbClr val="9E27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 name="Rectangle 263"/>
            <p:cNvSpPr>
              <a:spLocks noChangeArrowheads="1"/>
            </p:cNvSpPr>
            <p:nvPr/>
          </p:nvSpPr>
          <p:spPr bwMode="auto">
            <a:xfrm>
              <a:off x="8586788" y="1729436"/>
              <a:ext cx="4762" cy="19050"/>
            </a:xfrm>
            <a:prstGeom prst="rect">
              <a:avLst/>
            </a:prstGeom>
            <a:solidFill>
              <a:srgbClr val="9E270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 name="Freeform 264"/>
            <p:cNvSpPr>
              <a:spLocks noEditPoints="1"/>
            </p:cNvSpPr>
            <p:nvPr/>
          </p:nvSpPr>
          <p:spPr bwMode="auto">
            <a:xfrm>
              <a:off x="8445500" y="1550048"/>
              <a:ext cx="87312" cy="79375"/>
            </a:xfrm>
            <a:custGeom>
              <a:avLst/>
              <a:gdLst>
                <a:gd name="T0" fmla="*/ 29 w 59"/>
                <a:gd name="T1" fmla="*/ 50 h 53"/>
                <a:gd name="T2" fmla="*/ 12 w 59"/>
                <a:gd name="T3" fmla="*/ 31 h 53"/>
                <a:gd name="T4" fmla="*/ 5 w 59"/>
                <a:gd name="T5" fmla="*/ 18 h 53"/>
                <a:gd name="T6" fmla="*/ 12 w 59"/>
                <a:gd name="T7" fmla="*/ 5 h 53"/>
                <a:gd name="T8" fmla="*/ 15 w 59"/>
                <a:gd name="T9" fmla="*/ 4 h 53"/>
                <a:gd name="T10" fmla="*/ 31 w 59"/>
                <a:gd name="T11" fmla="*/ 15 h 53"/>
                <a:gd name="T12" fmla="*/ 45 w 59"/>
                <a:gd name="T13" fmla="*/ 4 h 53"/>
                <a:gd name="T14" fmla="*/ 55 w 59"/>
                <a:gd name="T15" fmla="*/ 7 h 53"/>
                <a:gd name="T16" fmla="*/ 59 w 59"/>
                <a:gd name="T17" fmla="*/ 14 h 53"/>
                <a:gd name="T18" fmla="*/ 50 w 59"/>
                <a:gd name="T19" fmla="*/ 31 h 53"/>
                <a:gd name="T20" fmla="*/ 35 w 59"/>
                <a:gd name="T21" fmla="*/ 45 h 53"/>
                <a:gd name="T22" fmla="*/ 32 w 59"/>
                <a:gd name="T23" fmla="*/ 50 h 53"/>
                <a:gd name="T24" fmla="*/ 31 w 59"/>
                <a:gd name="T25" fmla="*/ 53 h 53"/>
                <a:gd name="T26" fmla="*/ 29 w 59"/>
                <a:gd name="T27" fmla="*/ 50 h 53"/>
                <a:gd name="T28" fmla="*/ 25 w 59"/>
                <a:gd name="T29" fmla="*/ 47 h 53"/>
                <a:gd name="T30" fmla="*/ 8 w 59"/>
                <a:gd name="T31" fmla="*/ 28 h 53"/>
                <a:gd name="T32" fmla="*/ 1 w 59"/>
                <a:gd name="T33" fmla="*/ 15 h 53"/>
                <a:gd name="T34" fmla="*/ 8 w 59"/>
                <a:gd name="T35" fmla="*/ 2 h 53"/>
                <a:gd name="T36" fmla="*/ 12 w 59"/>
                <a:gd name="T37" fmla="*/ 1 h 53"/>
                <a:gd name="T38" fmla="*/ 28 w 59"/>
                <a:gd name="T39" fmla="*/ 12 h 53"/>
                <a:gd name="T40" fmla="*/ 41 w 59"/>
                <a:gd name="T41" fmla="*/ 1 h 53"/>
                <a:gd name="T42" fmla="*/ 51 w 59"/>
                <a:gd name="T43" fmla="*/ 4 h 53"/>
                <a:gd name="T44" fmla="*/ 55 w 59"/>
                <a:gd name="T45" fmla="*/ 11 h 53"/>
                <a:gd name="T46" fmla="*/ 46 w 59"/>
                <a:gd name="T47" fmla="*/ 28 h 53"/>
                <a:gd name="T48" fmla="*/ 31 w 59"/>
                <a:gd name="T49" fmla="*/ 42 h 53"/>
                <a:gd name="T50" fmla="*/ 28 w 59"/>
                <a:gd name="T51" fmla="*/ 47 h 53"/>
                <a:gd name="T52" fmla="*/ 27 w 59"/>
                <a:gd name="T53" fmla="*/ 50 h 53"/>
                <a:gd name="T54" fmla="*/ 25 w 59"/>
                <a:gd name="T55" fmla="*/ 47 h 53"/>
                <a:gd name="T56" fmla="*/ 20 w 59"/>
                <a:gd name="T57" fmla="*/ 43 h 53"/>
                <a:gd name="T58" fmla="*/ 22 w 59"/>
                <a:gd name="T59" fmla="*/ 42 h 53"/>
                <a:gd name="T60" fmla="*/ 20 w 59"/>
                <a:gd name="T61" fmla="*/ 43 h 53"/>
                <a:gd name="T62" fmla="*/ 4 w 59"/>
                <a:gd name="T63" fmla="*/ 14 h 53"/>
                <a:gd name="T64" fmla="*/ 10 w 59"/>
                <a:gd name="T65" fmla="*/ 25 h 53"/>
                <a:gd name="T66" fmla="*/ 26 w 59"/>
                <a:gd name="T67" fmla="*/ 43 h 53"/>
                <a:gd name="T68" fmla="*/ 44 w 59"/>
                <a:gd name="T69" fmla="*/ 25 h 53"/>
                <a:gd name="T70" fmla="*/ 52 w 59"/>
                <a:gd name="T71" fmla="*/ 11 h 53"/>
                <a:gd name="T72" fmla="*/ 49 w 59"/>
                <a:gd name="T73" fmla="*/ 7 h 53"/>
                <a:gd name="T74" fmla="*/ 42 w 59"/>
                <a:gd name="T75" fmla="*/ 4 h 53"/>
                <a:gd name="T76" fmla="*/ 29 w 59"/>
                <a:gd name="T77" fmla="*/ 17 h 53"/>
                <a:gd name="T78" fmla="*/ 27 w 59"/>
                <a:gd name="T79" fmla="*/ 21 h 53"/>
                <a:gd name="T80" fmla="*/ 26 w 59"/>
                <a:gd name="T81" fmla="*/ 16 h 53"/>
                <a:gd name="T82" fmla="*/ 12 w 59"/>
                <a:gd name="T83" fmla="*/ 4 h 53"/>
                <a:gd name="T84" fmla="*/ 10 w 59"/>
                <a:gd name="T85" fmla="*/ 5 h 53"/>
                <a:gd name="T86" fmla="*/ 4 w 59"/>
                <a:gd name="T87" fmla="*/ 14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9" h="53">
                  <a:moveTo>
                    <a:pt x="29" y="50"/>
                  </a:moveTo>
                  <a:cubicBezTo>
                    <a:pt x="29" y="50"/>
                    <a:pt x="22" y="41"/>
                    <a:pt x="12" y="31"/>
                  </a:cubicBezTo>
                  <a:cubicBezTo>
                    <a:pt x="8" y="27"/>
                    <a:pt x="5" y="22"/>
                    <a:pt x="5" y="18"/>
                  </a:cubicBezTo>
                  <a:cubicBezTo>
                    <a:pt x="4" y="13"/>
                    <a:pt x="6" y="8"/>
                    <a:pt x="12" y="5"/>
                  </a:cubicBezTo>
                  <a:cubicBezTo>
                    <a:pt x="12" y="4"/>
                    <a:pt x="13" y="4"/>
                    <a:pt x="15" y="4"/>
                  </a:cubicBezTo>
                  <a:cubicBezTo>
                    <a:pt x="20" y="3"/>
                    <a:pt x="27" y="4"/>
                    <a:pt x="31" y="15"/>
                  </a:cubicBezTo>
                  <a:cubicBezTo>
                    <a:pt x="34" y="11"/>
                    <a:pt x="38" y="5"/>
                    <a:pt x="45" y="4"/>
                  </a:cubicBezTo>
                  <a:cubicBezTo>
                    <a:pt x="48" y="4"/>
                    <a:pt x="52" y="5"/>
                    <a:pt x="55" y="7"/>
                  </a:cubicBezTo>
                  <a:cubicBezTo>
                    <a:pt x="55" y="7"/>
                    <a:pt x="58" y="10"/>
                    <a:pt x="59" y="14"/>
                  </a:cubicBezTo>
                  <a:cubicBezTo>
                    <a:pt x="59" y="18"/>
                    <a:pt x="57" y="24"/>
                    <a:pt x="50" y="31"/>
                  </a:cubicBezTo>
                  <a:cubicBezTo>
                    <a:pt x="42" y="37"/>
                    <a:pt x="38" y="42"/>
                    <a:pt x="35" y="45"/>
                  </a:cubicBezTo>
                  <a:cubicBezTo>
                    <a:pt x="33" y="49"/>
                    <a:pt x="32" y="50"/>
                    <a:pt x="32" y="50"/>
                  </a:cubicBezTo>
                  <a:cubicBezTo>
                    <a:pt x="31" y="53"/>
                    <a:pt x="31" y="53"/>
                    <a:pt x="31" y="53"/>
                  </a:cubicBezTo>
                  <a:lnTo>
                    <a:pt x="29" y="50"/>
                  </a:lnTo>
                  <a:close/>
                  <a:moveTo>
                    <a:pt x="25" y="47"/>
                  </a:moveTo>
                  <a:cubicBezTo>
                    <a:pt x="25" y="47"/>
                    <a:pt x="18" y="38"/>
                    <a:pt x="8" y="28"/>
                  </a:cubicBezTo>
                  <a:cubicBezTo>
                    <a:pt x="4" y="24"/>
                    <a:pt x="1" y="19"/>
                    <a:pt x="1" y="15"/>
                  </a:cubicBezTo>
                  <a:cubicBezTo>
                    <a:pt x="0" y="10"/>
                    <a:pt x="3" y="5"/>
                    <a:pt x="8" y="2"/>
                  </a:cubicBezTo>
                  <a:cubicBezTo>
                    <a:pt x="8" y="1"/>
                    <a:pt x="10" y="1"/>
                    <a:pt x="12" y="1"/>
                  </a:cubicBezTo>
                  <a:cubicBezTo>
                    <a:pt x="16" y="0"/>
                    <a:pt x="24" y="1"/>
                    <a:pt x="28" y="12"/>
                  </a:cubicBezTo>
                  <a:cubicBezTo>
                    <a:pt x="30" y="8"/>
                    <a:pt x="34" y="2"/>
                    <a:pt x="41" y="1"/>
                  </a:cubicBezTo>
                  <a:cubicBezTo>
                    <a:pt x="44" y="1"/>
                    <a:pt x="48" y="2"/>
                    <a:pt x="51" y="4"/>
                  </a:cubicBezTo>
                  <a:cubicBezTo>
                    <a:pt x="52" y="4"/>
                    <a:pt x="54" y="7"/>
                    <a:pt x="55" y="11"/>
                  </a:cubicBezTo>
                  <a:cubicBezTo>
                    <a:pt x="55" y="15"/>
                    <a:pt x="54" y="21"/>
                    <a:pt x="46" y="28"/>
                  </a:cubicBezTo>
                  <a:cubicBezTo>
                    <a:pt x="38" y="34"/>
                    <a:pt x="34" y="39"/>
                    <a:pt x="31" y="42"/>
                  </a:cubicBezTo>
                  <a:cubicBezTo>
                    <a:pt x="29" y="46"/>
                    <a:pt x="28" y="47"/>
                    <a:pt x="28" y="47"/>
                  </a:cubicBezTo>
                  <a:cubicBezTo>
                    <a:pt x="27" y="50"/>
                    <a:pt x="27" y="50"/>
                    <a:pt x="27" y="50"/>
                  </a:cubicBezTo>
                  <a:lnTo>
                    <a:pt x="25" y="47"/>
                  </a:lnTo>
                  <a:close/>
                  <a:moveTo>
                    <a:pt x="20" y="43"/>
                  </a:moveTo>
                  <a:cubicBezTo>
                    <a:pt x="22" y="42"/>
                    <a:pt x="22" y="42"/>
                    <a:pt x="22" y="42"/>
                  </a:cubicBezTo>
                  <a:lnTo>
                    <a:pt x="20" y="43"/>
                  </a:lnTo>
                  <a:close/>
                  <a:moveTo>
                    <a:pt x="4" y="14"/>
                  </a:moveTo>
                  <a:cubicBezTo>
                    <a:pt x="4" y="18"/>
                    <a:pt x="7" y="22"/>
                    <a:pt x="10" y="25"/>
                  </a:cubicBezTo>
                  <a:cubicBezTo>
                    <a:pt x="18" y="33"/>
                    <a:pt x="24" y="40"/>
                    <a:pt x="26" y="43"/>
                  </a:cubicBezTo>
                  <a:cubicBezTo>
                    <a:pt x="28" y="40"/>
                    <a:pt x="33" y="34"/>
                    <a:pt x="44" y="25"/>
                  </a:cubicBezTo>
                  <a:cubicBezTo>
                    <a:pt x="51" y="19"/>
                    <a:pt x="52" y="14"/>
                    <a:pt x="52" y="11"/>
                  </a:cubicBezTo>
                  <a:cubicBezTo>
                    <a:pt x="51" y="8"/>
                    <a:pt x="49" y="7"/>
                    <a:pt x="49" y="7"/>
                  </a:cubicBezTo>
                  <a:cubicBezTo>
                    <a:pt x="46" y="5"/>
                    <a:pt x="44" y="4"/>
                    <a:pt x="42" y="4"/>
                  </a:cubicBezTo>
                  <a:cubicBezTo>
                    <a:pt x="34" y="5"/>
                    <a:pt x="29" y="17"/>
                    <a:pt x="29" y="17"/>
                  </a:cubicBezTo>
                  <a:cubicBezTo>
                    <a:pt x="27" y="21"/>
                    <a:pt x="27" y="21"/>
                    <a:pt x="27" y="21"/>
                  </a:cubicBezTo>
                  <a:cubicBezTo>
                    <a:pt x="26" y="16"/>
                    <a:pt x="26" y="16"/>
                    <a:pt x="26" y="16"/>
                  </a:cubicBezTo>
                  <a:cubicBezTo>
                    <a:pt x="22" y="4"/>
                    <a:pt x="16" y="4"/>
                    <a:pt x="12" y="4"/>
                  </a:cubicBezTo>
                  <a:cubicBezTo>
                    <a:pt x="11" y="4"/>
                    <a:pt x="10" y="5"/>
                    <a:pt x="10" y="5"/>
                  </a:cubicBezTo>
                  <a:cubicBezTo>
                    <a:pt x="5" y="7"/>
                    <a:pt x="4" y="10"/>
                    <a:pt x="4" y="14"/>
                  </a:cubicBezTo>
                  <a:close/>
                </a:path>
              </a:pathLst>
            </a:custGeom>
            <a:solidFill>
              <a:srgbClr val="F279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 name="Freeform 265"/>
            <p:cNvSpPr>
              <a:spLocks/>
            </p:cNvSpPr>
            <p:nvPr/>
          </p:nvSpPr>
          <p:spPr bwMode="auto">
            <a:xfrm>
              <a:off x="10485438" y="1691336"/>
              <a:ext cx="114300" cy="119063"/>
            </a:xfrm>
            <a:custGeom>
              <a:avLst/>
              <a:gdLst>
                <a:gd name="T0" fmla="*/ 73 w 76"/>
                <a:gd name="T1" fmla="*/ 0 h 80"/>
                <a:gd name="T2" fmla="*/ 1 w 76"/>
                <a:gd name="T3" fmla="*/ 78 h 80"/>
                <a:gd name="T4" fmla="*/ 4 w 76"/>
                <a:gd name="T5" fmla="*/ 78 h 80"/>
                <a:gd name="T6" fmla="*/ 74 w 76"/>
                <a:gd name="T7" fmla="*/ 3 h 80"/>
                <a:gd name="T8" fmla="*/ 73 w 76"/>
                <a:gd name="T9" fmla="*/ 0 h 80"/>
              </a:gdLst>
              <a:ahLst/>
              <a:cxnLst>
                <a:cxn ang="0">
                  <a:pos x="T0" y="T1"/>
                </a:cxn>
                <a:cxn ang="0">
                  <a:pos x="T2" y="T3"/>
                </a:cxn>
                <a:cxn ang="0">
                  <a:pos x="T4" y="T5"/>
                </a:cxn>
                <a:cxn ang="0">
                  <a:pos x="T6" y="T7"/>
                </a:cxn>
                <a:cxn ang="0">
                  <a:pos x="T8" y="T9"/>
                </a:cxn>
              </a:cxnLst>
              <a:rect l="0" t="0" r="r" b="b"/>
              <a:pathLst>
                <a:path w="76" h="80">
                  <a:moveTo>
                    <a:pt x="73" y="0"/>
                  </a:moveTo>
                  <a:cubicBezTo>
                    <a:pt x="34" y="7"/>
                    <a:pt x="14" y="44"/>
                    <a:pt x="1" y="78"/>
                  </a:cubicBezTo>
                  <a:cubicBezTo>
                    <a:pt x="0" y="79"/>
                    <a:pt x="3" y="80"/>
                    <a:pt x="4" y="78"/>
                  </a:cubicBezTo>
                  <a:cubicBezTo>
                    <a:pt x="16" y="46"/>
                    <a:pt x="36" y="10"/>
                    <a:pt x="74" y="3"/>
                  </a:cubicBezTo>
                  <a:cubicBezTo>
                    <a:pt x="76" y="3"/>
                    <a:pt x="75" y="0"/>
                    <a:pt x="73" y="0"/>
                  </a:cubicBezTo>
                  <a:close/>
                </a:path>
              </a:pathLst>
            </a:custGeom>
            <a:solidFill>
              <a:srgbClr val="8031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 name="Freeform 266"/>
            <p:cNvSpPr>
              <a:spLocks/>
            </p:cNvSpPr>
            <p:nvPr/>
          </p:nvSpPr>
          <p:spPr bwMode="auto">
            <a:xfrm>
              <a:off x="10590213" y="1705623"/>
              <a:ext cx="84137" cy="52388"/>
            </a:xfrm>
            <a:custGeom>
              <a:avLst/>
              <a:gdLst>
                <a:gd name="T0" fmla="*/ 53 w 56"/>
                <a:gd name="T1" fmla="*/ 0 h 35"/>
                <a:gd name="T2" fmla="*/ 1 w 56"/>
                <a:gd name="T3" fmla="*/ 31 h 35"/>
                <a:gd name="T4" fmla="*/ 3 w 56"/>
                <a:gd name="T5" fmla="*/ 33 h 35"/>
                <a:gd name="T6" fmla="*/ 54 w 56"/>
                <a:gd name="T7" fmla="*/ 3 h 35"/>
                <a:gd name="T8" fmla="*/ 53 w 56"/>
                <a:gd name="T9" fmla="*/ 0 h 35"/>
              </a:gdLst>
              <a:ahLst/>
              <a:cxnLst>
                <a:cxn ang="0">
                  <a:pos x="T0" y="T1"/>
                </a:cxn>
                <a:cxn ang="0">
                  <a:pos x="T2" y="T3"/>
                </a:cxn>
                <a:cxn ang="0">
                  <a:pos x="T4" y="T5"/>
                </a:cxn>
                <a:cxn ang="0">
                  <a:pos x="T6" y="T7"/>
                </a:cxn>
                <a:cxn ang="0">
                  <a:pos x="T8" y="T9"/>
                </a:cxn>
              </a:cxnLst>
              <a:rect l="0" t="0" r="r" b="b"/>
              <a:pathLst>
                <a:path w="56" h="35">
                  <a:moveTo>
                    <a:pt x="53" y="0"/>
                  </a:moveTo>
                  <a:cubicBezTo>
                    <a:pt x="33" y="5"/>
                    <a:pt x="16" y="16"/>
                    <a:pt x="1" y="31"/>
                  </a:cubicBezTo>
                  <a:cubicBezTo>
                    <a:pt x="0" y="32"/>
                    <a:pt x="2" y="35"/>
                    <a:pt x="3" y="33"/>
                  </a:cubicBezTo>
                  <a:cubicBezTo>
                    <a:pt x="18" y="19"/>
                    <a:pt x="34" y="8"/>
                    <a:pt x="54" y="3"/>
                  </a:cubicBezTo>
                  <a:cubicBezTo>
                    <a:pt x="56" y="3"/>
                    <a:pt x="55" y="0"/>
                    <a:pt x="53" y="0"/>
                  </a:cubicBezTo>
                  <a:close/>
                </a:path>
              </a:pathLst>
            </a:custGeom>
            <a:solidFill>
              <a:srgbClr val="8031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 name="Freeform 267"/>
            <p:cNvSpPr>
              <a:spLocks/>
            </p:cNvSpPr>
            <p:nvPr/>
          </p:nvSpPr>
          <p:spPr bwMode="auto">
            <a:xfrm>
              <a:off x="10523538" y="1837386"/>
              <a:ext cx="85725" cy="144463"/>
            </a:xfrm>
            <a:custGeom>
              <a:avLst/>
              <a:gdLst>
                <a:gd name="T0" fmla="*/ 55 w 58"/>
                <a:gd name="T1" fmla="*/ 1 h 96"/>
                <a:gd name="T2" fmla="*/ 16 w 58"/>
                <a:gd name="T3" fmla="*/ 94 h 96"/>
                <a:gd name="T4" fmla="*/ 19 w 58"/>
                <a:gd name="T5" fmla="*/ 92 h 96"/>
                <a:gd name="T6" fmla="*/ 57 w 58"/>
                <a:gd name="T7" fmla="*/ 3 h 96"/>
                <a:gd name="T8" fmla="*/ 55 w 58"/>
                <a:gd name="T9" fmla="*/ 1 h 96"/>
              </a:gdLst>
              <a:ahLst/>
              <a:cxnLst>
                <a:cxn ang="0">
                  <a:pos x="T0" y="T1"/>
                </a:cxn>
                <a:cxn ang="0">
                  <a:pos x="T2" y="T3"/>
                </a:cxn>
                <a:cxn ang="0">
                  <a:pos x="T4" y="T5"/>
                </a:cxn>
                <a:cxn ang="0">
                  <a:pos x="T6" y="T7"/>
                </a:cxn>
                <a:cxn ang="0">
                  <a:pos x="T8" y="T9"/>
                </a:cxn>
              </a:cxnLst>
              <a:rect l="0" t="0" r="r" b="b"/>
              <a:pathLst>
                <a:path w="58" h="96">
                  <a:moveTo>
                    <a:pt x="55" y="1"/>
                  </a:moveTo>
                  <a:cubicBezTo>
                    <a:pt x="31" y="26"/>
                    <a:pt x="0" y="57"/>
                    <a:pt x="16" y="94"/>
                  </a:cubicBezTo>
                  <a:cubicBezTo>
                    <a:pt x="17" y="96"/>
                    <a:pt x="20" y="94"/>
                    <a:pt x="19" y="92"/>
                  </a:cubicBezTo>
                  <a:cubicBezTo>
                    <a:pt x="3" y="57"/>
                    <a:pt x="34" y="26"/>
                    <a:pt x="57" y="3"/>
                  </a:cubicBezTo>
                  <a:cubicBezTo>
                    <a:pt x="58" y="2"/>
                    <a:pt x="56" y="0"/>
                    <a:pt x="55" y="1"/>
                  </a:cubicBezTo>
                  <a:close/>
                </a:path>
              </a:pathLst>
            </a:custGeom>
            <a:solidFill>
              <a:srgbClr val="8031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 name="Freeform 268"/>
            <p:cNvSpPr>
              <a:spLocks/>
            </p:cNvSpPr>
            <p:nvPr/>
          </p:nvSpPr>
          <p:spPr bwMode="auto">
            <a:xfrm>
              <a:off x="10669588" y="1791348"/>
              <a:ext cx="115887" cy="112713"/>
            </a:xfrm>
            <a:custGeom>
              <a:avLst/>
              <a:gdLst>
                <a:gd name="T0" fmla="*/ 76 w 78"/>
                <a:gd name="T1" fmla="*/ 0 h 75"/>
                <a:gd name="T2" fmla="*/ 4 w 78"/>
                <a:gd name="T3" fmla="*/ 73 h 75"/>
                <a:gd name="T4" fmla="*/ 7 w 78"/>
                <a:gd name="T5" fmla="*/ 73 h 75"/>
                <a:gd name="T6" fmla="*/ 76 w 78"/>
                <a:gd name="T7" fmla="*/ 3 h 75"/>
                <a:gd name="T8" fmla="*/ 76 w 78"/>
                <a:gd name="T9" fmla="*/ 0 h 75"/>
              </a:gdLst>
              <a:ahLst/>
              <a:cxnLst>
                <a:cxn ang="0">
                  <a:pos x="T0" y="T1"/>
                </a:cxn>
                <a:cxn ang="0">
                  <a:pos x="T2" y="T3"/>
                </a:cxn>
                <a:cxn ang="0">
                  <a:pos x="T4" y="T5"/>
                </a:cxn>
                <a:cxn ang="0">
                  <a:pos x="T6" y="T7"/>
                </a:cxn>
                <a:cxn ang="0">
                  <a:pos x="T8" y="T9"/>
                </a:cxn>
              </a:cxnLst>
              <a:rect l="0" t="0" r="r" b="b"/>
              <a:pathLst>
                <a:path w="78" h="75">
                  <a:moveTo>
                    <a:pt x="76" y="0"/>
                  </a:moveTo>
                  <a:cubicBezTo>
                    <a:pt x="41" y="4"/>
                    <a:pt x="0" y="35"/>
                    <a:pt x="4" y="73"/>
                  </a:cubicBezTo>
                  <a:cubicBezTo>
                    <a:pt x="4" y="75"/>
                    <a:pt x="7" y="75"/>
                    <a:pt x="7" y="73"/>
                  </a:cubicBezTo>
                  <a:cubicBezTo>
                    <a:pt x="3" y="37"/>
                    <a:pt x="42" y="6"/>
                    <a:pt x="76" y="3"/>
                  </a:cubicBezTo>
                  <a:cubicBezTo>
                    <a:pt x="78" y="3"/>
                    <a:pt x="78" y="0"/>
                    <a:pt x="76" y="0"/>
                  </a:cubicBezTo>
                  <a:close/>
                </a:path>
              </a:pathLst>
            </a:custGeom>
            <a:solidFill>
              <a:srgbClr val="8031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 name="Freeform 269"/>
            <p:cNvSpPr>
              <a:spLocks/>
            </p:cNvSpPr>
            <p:nvPr/>
          </p:nvSpPr>
          <p:spPr bwMode="auto">
            <a:xfrm>
              <a:off x="10406063" y="1821511"/>
              <a:ext cx="112712" cy="112713"/>
            </a:xfrm>
            <a:custGeom>
              <a:avLst/>
              <a:gdLst>
                <a:gd name="T0" fmla="*/ 26 w 75"/>
                <a:gd name="T1" fmla="*/ 54 h 76"/>
                <a:gd name="T2" fmla="*/ 32 w 75"/>
                <a:gd name="T3" fmla="*/ 60 h 76"/>
                <a:gd name="T4" fmla="*/ 62 w 75"/>
                <a:gd name="T5" fmla="*/ 50 h 76"/>
                <a:gd name="T6" fmla="*/ 67 w 75"/>
                <a:gd name="T7" fmla="*/ 45 h 76"/>
                <a:gd name="T8" fmla="*/ 54 w 75"/>
                <a:gd name="T9" fmla="*/ 13 h 76"/>
                <a:gd name="T10" fmla="*/ 48 w 75"/>
                <a:gd name="T11" fmla="*/ 7 h 76"/>
                <a:gd name="T12" fmla="*/ 19 w 75"/>
                <a:gd name="T13" fmla="*/ 20 h 76"/>
                <a:gd name="T14" fmla="*/ 12 w 75"/>
                <a:gd name="T15" fmla="*/ 24 h 76"/>
                <a:gd name="T16" fmla="*/ 26 w 75"/>
                <a:gd name="T17" fmla="*/ 54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5" h="76">
                  <a:moveTo>
                    <a:pt x="26" y="54"/>
                  </a:moveTo>
                  <a:cubicBezTo>
                    <a:pt x="26" y="54"/>
                    <a:pt x="20" y="76"/>
                    <a:pt x="32" y="60"/>
                  </a:cubicBezTo>
                  <a:cubicBezTo>
                    <a:pt x="44" y="44"/>
                    <a:pt x="47" y="43"/>
                    <a:pt x="62" y="50"/>
                  </a:cubicBezTo>
                  <a:cubicBezTo>
                    <a:pt x="62" y="50"/>
                    <a:pt x="75" y="55"/>
                    <a:pt x="67" y="45"/>
                  </a:cubicBezTo>
                  <a:cubicBezTo>
                    <a:pt x="59" y="35"/>
                    <a:pt x="49" y="31"/>
                    <a:pt x="54" y="13"/>
                  </a:cubicBezTo>
                  <a:cubicBezTo>
                    <a:pt x="54" y="13"/>
                    <a:pt x="53" y="0"/>
                    <a:pt x="48" y="7"/>
                  </a:cubicBezTo>
                  <a:cubicBezTo>
                    <a:pt x="42" y="15"/>
                    <a:pt x="40" y="31"/>
                    <a:pt x="19" y="20"/>
                  </a:cubicBezTo>
                  <a:cubicBezTo>
                    <a:pt x="19" y="20"/>
                    <a:pt x="0" y="10"/>
                    <a:pt x="12" y="24"/>
                  </a:cubicBezTo>
                  <a:cubicBezTo>
                    <a:pt x="19" y="32"/>
                    <a:pt x="29" y="36"/>
                    <a:pt x="26" y="54"/>
                  </a:cubicBezTo>
                  <a:close/>
                </a:path>
              </a:pathLst>
            </a:custGeom>
            <a:solidFill>
              <a:srgbClr val="FCFC0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 name="Freeform 270"/>
            <p:cNvSpPr>
              <a:spLocks/>
            </p:cNvSpPr>
            <p:nvPr/>
          </p:nvSpPr>
          <p:spPr bwMode="auto">
            <a:xfrm>
              <a:off x="10596563" y="1908823"/>
              <a:ext cx="138112" cy="146050"/>
            </a:xfrm>
            <a:custGeom>
              <a:avLst/>
              <a:gdLst>
                <a:gd name="T0" fmla="*/ 13 w 93"/>
                <a:gd name="T1" fmla="*/ 40 h 98"/>
                <a:gd name="T2" fmla="*/ 2 w 93"/>
                <a:gd name="T3" fmla="*/ 44 h 98"/>
                <a:gd name="T4" fmla="*/ 13 w 93"/>
                <a:gd name="T5" fmla="*/ 53 h 98"/>
                <a:gd name="T6" fmla="*/ 32 w 93"/>
                <a:gd name="T7" fmla="*/ 86 h 98"/>
                <a:gd name="T8" fmla="*/ 40 w 93"/>
                <a:gd name="T9" fmla="*/ 83 h 98"/>
                <a:gd name="T10" fmla="*/ 53 w 93"/>
                <a:gd name="T11" fmla="*/ 61 h 98"/>
                <a:gd name="T12" fmla="*/ 81 w 93"/>
                <a:gd name="T13" fmla="*/ 56 h 98"/>
                <a:gd name="T14" fmla="*/ 82 w 93"/>
                <a:gd name="T15" fmla="*/ 50 h 98"/>
                <a:gd name="T16" fmla="*/ 65 w 93"/>
                <a:gd name="T17" fmla="*/ 45 h 98"/>
                <a:gd name="T18" fmla="*/ 54 w 93"/>
                <a:gd name="T19" fmla="*/ 30 h 98"/>
                <a:gd name="T20" fmla="*/ 52 w 93"/>
                <a:gd name="T21" fmla="*/ 12 h 98"/>
                <a:gd name="T22" fmla="*/ 45 w 93"/>
                <a:gd name="T23" fmla="*/ 14 h 98"/>
                <a:gd name="T24" fmla="*/ 28 w 93"/>
                <a:gd name="T25" fmla="*/ 40 h 98"/>
                <a:gd name="T26" fmla="*/ 13 w 93"/>
                <a:gd name="T27" fmla="*/ 40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3" h="98">
                  <a:moveTo>
                    <a:pt x="13" y="40"/>
                  </a:moveTo>
                  <a:cubicBezTo>
                    <a:pt x="13" y="40"/>
                    <a:pt x="3" y="41"/>
                    <a:pt x="2" y="44"/>
                  </a:cubicBezTo>
                  <a:cubicBezTo>
                    <a:pt x="0" y="47"/>
                    <a:pt x="3" y="50"/>
                    <a:pt x="13" y="53"/>
                  </a:cubicBezTo>
                  <a:cubicBezTo>
                    <a:pt x="23" y="55"/>
                    <a:pt x="35" y="63"/>
                    <a:pt x="32" y="86"/>
                  </a:cubicBezTo>
                  <a:cubicBezTo>
                    <a:pt x="32" y="86"/>
                    <a:pt x="34" y="98"/>
                    <a:pt x="40" y="83"/>
                  </a:cubicBezTo>
                  <a:cubicBezTo>
                    <a:pt x="40" y="83"/>
                    <a:pt x="45" y="66"/>
                    <a:pt x="53" y="61"/>
                  </a:cubicBezTo>
                  <a:cubicBezTo>
                    <a:pt x="61" y="57"/>
                    <a:pt x="81" y="56"/>
                    <a:pt x="81" y="56"/>
                  </a:cubicBezTo>
                  <a:cubicBezTo>
                    <a:pt x="81" y="56"/>
                    <a:pt x="93" y="54"/>
                    <a:pt x="82" y="50"/>
                  </a:cubicBezTo>
                  <a:cubicBezTo>
                    <a:pt x="70" y="46"/>
                    <a:pt x="65" y="45"/>
                    <a:pt x="65" y="45"/>
                  </a:cubicBezTo>
                  <a:cubicBezTo>
                    <a:pt x="65" y="45"/>
                    <a:pt x="54" y="41"/>
                    <a:pt x="54" y="30"/>
                  </a:cubicBezTo>
                  <a:cubicBezTo>
                    <a:pt x="54" y="19"/>
                    <a:pt x="52" y="12"/>
                    <a:pt x="52" y="12"/>
                  </a:cubicBezTo>
                  <a:cubicBezTo>
                    <a:pt x="52" y="12"/>
                    <a:pt x="48" y="0"/>
                    <a:pt x="45" y="14"/>
                  </a:cubicBezTo>
                  <a:cubicBezTo>
                    <a:pt x="40" y="33"/>
                    <a:pt x="34" y="39"/>
                    <a:pt x="28" y="40"/>
                  </a:cubicBezTo>
                  <a:cubicBezTo>
                    <a:pt x="22" y="41"/>
                    <a:pt x="13" y="40"/>
                    <a:pt x="13" y="40"/>
                  </a:cubicBezTo>
                  <a:close/>
                </a:path>
              </a:pathLst>
            </a:custGeom>
            <a:solidFill>
              <a:srgbClr val="FCFC0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 name="Freeform 271"/>
            <p:cNvSpPr>
              <a:spLocks/>
            </p:cNvSpPr>
            <p:nvPr/>
          </p:nvSpPr>
          <p:spPr bwMode="auto">
            <a:xfrm>
              <a:off x="10409238" y="1819923"/>
              <a:ext cx="95250" cy="98425"/>
            </a:xfrm>
            <a:custGeom>
              <a:avLst/>
              <a:gdLst>
                <a:gd name="T0" fmla="*/ 17 w 64"/>
                <a:gd name="T1" fmla="*/ 52 h 66"/>
                <a:gd name="T2" fmla="*/ 18 w 64"/>
                <a:gd name="T3" fmla="*/ 65 h 66"/>
                <a:gd name="T4" fmla="*/ 26 w 64"/>
                <a:gd name="T5" fmla="*/ 59 h 66"/>
                <a:gd name="T6" fmla="*/ 51 w 64"/>
                <a:gd name="T7" fmla="*/ 48 h 66"/>
                <a:gd name="T8" fmla="*/ 64 w 64"/>
                <a:gd name="T9" fmla="*/ 49 h 66"/>
                <a:gd name="T10" fmla="*/ 56 w 64"/>
                <a:gd name="T11" fmla="*/ 37 h 66"/>
                <a:gd name="T12" fmla="*/ 49 w 64"/>
                <a:gd name="T13" fmla="*/ 29 h 66"/>
                <a:gd name="T14" fmla="*/ 48 w 64"/>
                <a:gd name="T15" fmla="*/ 11 h 66"/>
                <a:gd name="T16" fmla="*/ 41 w 64"/>
                <a:gd name="T17" fmla="*/ 3 h 66"/>
                <a:gd name="T18" fmla="*/ 34 w 64"/>
                <a:gd name="T19" fmla="*/ 14 h 66"/>
                <a:gd name="T20" fmla="*/ 12 w 64"/>
                <a:gd name="T21" fmla="*/ 17 h 66"/>
                <a:gd name="T22" fmla="*/ 0 w 64"/>
                <a:gd name="T23" fmla="*/ 16 h 66"/>
                <a:gd name="T24" fmla="*/ 7 w 64"/>
                <a:gd name="T25" fmla="*/ 26 h 66"/>
                <a:gd name="T26" fmla="*/ 17 w 64"/>
                <a:gd name="T27" fmla="*/ 52 h 66"/>
                <a:gd name="T28" fmla="*/ 20 w 64"/>
                <a:gd name="T29" fmla="*/ 53 h 66"/>
                <a:gd name="T30" fmla="*/ 15 w 64"/>
                <a:gd name="T31" fmla="*/ 30 h 66"/>
                <a:gd name="T32" fmla="*/ 4 w 64"/>
                <a:gd name="T33" fmla="*/ 17 h 66"/>
                <a:gd name="T34" fmla="*/ 11 w 64"/>
                <a:gd name="T35" fmla="*/ 20 h 66"/>
                <a:gd name="T36" fmla="*/ 32 w 64"/>
                <a:gd name="T37" fmla="*/ 21 h 66"/>
                <a:gd name="T38" fmla="*/ 45 w 64"/>
                <a:gd name="T39" fmla="*/ 10 h 66"/>
                <a:gd name="T40" fmla="*/ 48 w 64"/>
                <a:gd name="T41" fmla="*/ 32 h 66"/>
                <a:gd name="T42" fmla="*/ 60 w 64"/>
                <a:gd name="T43" fmla="*/ 46 h 66"/>
                <a:gd name="T44" fmla="*/ 50 w 64"/>
                <a:gd name="T45" fmla="*/ 45 h 66"/>
                <a:gd name="T46" fmla="*/ 32 w 64"/>
                <a:gd name="T47" fmla="*/ 48 h 66"/>
                <a:gd name="T48" fmla="*/ 26 w 64"/>
                <a:gd name="T49" fmla="*/ 54 h 66"/>
                <a:gd name="T50" fmla="*/ 19 w 64"/>
                <a:gd name="T51" fmla="*/ 61 h 66"/>
                <a:gd name="T52" fmla="*/ 20 w 64"/>
                <a:gd name="T53" fmla="*/ 53 h 66"/>
                <a:gd name="T54" fmla="*/ 17 w 64"/>
                <a:gd name="T55" fmla="*/ 52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4" h="66">
                  <a:moveTo>
                    <a:pt x="17" y="52"/>
                  </a:moveTo>
                  <a:cubicBezTo>
                    <a:pt x="17" y="55"/>
                    <a:pt x="14" y="64"/>
                    <a:pt x="18" y="65"/>
                  </a:cubicBezTo>
                  <a:cubicBezTo>
                    <a:pt x="22" y="66"/>
                    <a:pt x="25" y="61"/>
                    <a:pt x="26" y="59"/>
                  </a:cubicBezTo>
                  <a:cubicBezTo>
                    <a:pt x="34" y="50"/>
                    <a:pt x="38" y="43"/>
                    <a:pt x="51" y="48"/>
                  </a:cubicBezTo>
                  <a:cubicBezTo>
                    <a:pt x="53" y="49"/>
                    <a:pt x="64" y="54"/>
                    <a:pt x="64" y="49"/>
                  </a:cubicBezTo>
                  <a:cubicBezTo>
                    <a:pt x="64" y="44"/>
                    <a:pt x="59" y="40"/>
                    <a:pt x="56" y="37"/>
                  </a:cubicBezTo>
                  <a:cubicBezTo>
                    <a:pt x="54" y="34"/>
                    <a:pt x="51" y="32"/>
                    <a:pt x="49" y="29"/>
                  </a:cubicBezTo>
                  <a:cubicBezTo>
                    <a:pt x="45" y="23"/>
                    <a:pt x="49" y="18"/>
                    <a:pt x="48" y="11"/>
                  </a:cubicBezTo>
                  <a:cubicBezTo>
                    <a:pt x="48" y="7"/>
                    <a:pt x="47" y="0"/>
                    <a:pt x="41" y="3"/>
                  </a:cubicBezTo>
                  <a:cubicBezTo>
                    <a:pt x="38" y="5"/>
                    <a:pt x="36" y="11"/>
                    <a:pt x="34" y="14"/>
                  </a:cubicBezTo>
                  <a:cubicBezTo>
                    <a:pt x="29" y="23"/>
                    <a:pt x="20" y="22"/>
                    <a:pt x="12" y="17"/>
                  </a:cubicBezTo>
                  <a:cubicBezTo>
                    <a:pt x="10" y="16"/>
                    <a:pt x="0" y="10"/>
                    <a:pt x="0" y="16"/>
                  </a:cubicBezTo>
                  <a:cubicBezTo>
                    <a:pt x="0" y="20"/>
                    <a:pt x="5" y="24"/>
                    <a:pt x="7" y="26"/>
                  </a:cubicBezTo>
                  <a:cubicBezTo>
                    <a:pt x="15" y="34"/>
                    <a:pt x="19" y="40"/>
                    <a:pt x="17" y="52"/>
                  </a:cubicBezTo>
                  <a:cubicBezTo>
                    <a:pt x="17" y="54"/>
                    <a:pt x="20" y="55"/>
                    <a:pt x="20" y="53"/>
                  </a:cubicBezTo>
                  <a:cubicBezTo>
                    <a:pt x="22" y="44"/>
                    <a:pt x="21" y="37"/>
                    <a:pt x="15" y="30"/>
                  </a:cubicBezTo>
                  <a:cubicBezTo>
                    <a:pt x="12" y="25"/>
                    <a:pt x="7" y="22"/>
                    <a:pt x="4" y="17"/>
                  </a:cubicBezTo>
                  <a:cubicBezTo>
                    <a:pt x="3" y="17"/>
                    <a:pt x="10" y="19"/>
                    <a:pt x="11" y="20"/>
                  </a:cubicBezTo>
                  <a:cubicBezTo>
                    <a:pt x="18" y="24"/>
                    <a:pt x="26" y="26"/>
                    <a:pt x="32" y="21"/>
                  </a:cubicBezTo>
                  <a:cubicBezTo>
                    <a:pt x="35" y="19"/>
                    <a:pt x="44" y="0"/>
                    <a:pt x="45" y="10"/>
                  </a:cubicBezTo>
                  <a:cubicBezTo>
                    <a:pt x="46" y="19"/>
                    <a:pt x="42" y="25"/>
                    <a:pt x="48" y="32"/>
                  </a:cubicBezTo>
                  <a:cubicBezTo>
                    <a:pt x="52" y="37"/>
                    <a:pt x="57" y="41"/>
                    <a:pt x="60" y="46"/>
                  </a:cubicBezTo>
                  <a:cubicBezTo>
                    <a:pt x="63" y="50"/>
                    <a:pt x="50" y="45"/>
                    <a:pt x="50" y="45"/>
                  </a:cubicBezTo>
                  <a:cubicBezTo>
                    <a:pt x="43" y="42"/>
                    <a:pt x="38" y="42"/>
                    <a:pt x="32" y="48"/>
                  </a:cubicBezTo>
                  <a:cubicBezTo>
                    <a:pt x="30" y="49"/>
                    <a:pt x="28" y="52"/>
                    <a:pt x="26" y="54"/>
                  </a:cubicBezTo>
                  <a:cubicBezTo>
                    <a:pt x="29" y="51"/>
                    <a:pt x="19" y="64"/>
                    <a:pt x="19" y="61"/>
                  </a:cubicBezTo>
                  <a:cubicBezTo>
                    <a:pt x="19" y="58"/>
                    <a:pt x="20" y="56"/>
                    <a:pt x="20" y="53"/>
                  </a:cubicBezTo>
                  <a:cubicBezTo>
                    <a:pt x="21" y="51"/>
                    <a:pt x="18" y="50"/>
                    <a:pt x="17" y="52"/>
                  </a:cubicBezTo>
                  <a:close/>
                </a:path>
              </a:pathLst>
            </a:custGeom>
            <a:solidFill>
              <a:srgbClr val="8031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 name="Freeform 272"/>
            <p:cNvSpPr>
              <a:spLocks/>
            </p:cNvSpPr>
            <p:nvPr/>
          </p:nvSpPr>
          <p:spPr bwMode="auto">
            <a:xfrm>
              <a:off x="10615613" y="1765948"/>
              <a:ext cx="57150" cy="68263"/>
            </a:xfrm>
            <a:custGeom>
              <a:avLst/>
              <a:gdLst>
                <a:gd name="T0" fmla="*/ 8 w 38"/>
                <a:gd name="T1" fmla="*/ 32 h 46"/>
                <a:gd name="T2" fmla="*/ 10 w 38"/>
                <a:gd name="T3" fmla="*/ 37 h 46"/>
                <a:gd name="T4" fmla="*/ 30 w 38"/>
                <a:gd name="T5" fmla="*/ 39 h 46"/>
                <a:gd name="T6" fmla="*/ 34 w 38"/>
                <a:gd name="T7" fmla="*/ 38 h 46"/>
                <a:gd name="T8" fmla="*/ 35 w 38"/>
                <a:gd name="T9" fmla="*/ 16 h 46"/>
                <a:gd name="T10" fmla="*/ 33 w 38"/>
                <a:gd name="T11" fmla="*/ 11 h 46"/>
                <a:gd name="T12" fmla="*/ 13 w 38"/>
                <a:gd name="T13" fmla="*/ 11 h 46"/>
                <a:gd name="T14" fmla="*/ 9 w 38"/>
                <a:gd name="T15" fmla="*/ 11 h 46"/>
                <a:gd name="T16" fmla="*/ 8 w 38"/>
                <a:gd name="T17" fmla="*/ 32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46">
                  <a:moveTo>
                    <a:pt x="8" y="32"/>
                  </a:moveTo>
                  <a:cubicBezTo>
                    <a:pt x="8" y="32"/>
                    <a:pt x="0" y="43"/>
                    <a:pt x="10" y="37"/>
                  </a:cubicBezTo>
                  <a:cubicBezTo>
                    <a:pt x="21" y="31"/>
                    <a:pt x="23" y="31"/>
                    <a:pt x="30" y="39"/>
                  </a:cubicBezTo>
                  <a:cubicBezTo>
                    <a:pt x="30" y="39"/>
                    <a:pt x="36" y="46"/>
                    <a:pt x="34" y="38"/>
                  </a:cubicBezTo>
                  <a:cubicBezTo>
                    <a:pt x="32" y="30"/>
                    <a:pt x="27" y="25"/>
                    <a:pt x="35" y="16"/>
                  </a:cubicBezTo>
                  <a:cubicBezTo>
                    <a:pt x="35" y="16"/>
                    <a:pt x="38" y="8"/>
                    <a:pt x="33" y="11"/>
                  </a:cubicBezTo>
                  <a:cubicBezTo>
                    <a:pt x="28" y="14"/>
                    <a:pt x="22" y="23"/>
                    <a:pt x="13" y="11"/>
                  </a:cubicBezTo>
                  <a:cubicBezTo>
                    <a:pt x="13" y="11"/>
                    <a:pt x="6" y="0"/>
                    <a:pt x="9" y="11"/>
                  </a:cubicBezTo>
                  <a:cubicBezTo>
                    <a:pt x="11" y="18"/>
                    <a:pt x="15" y="22"/>
                    <a:pt x="8" y="32"/>
                  </a:cubicBezTo>
                  <a:close/>
                </a:path>
              </a:pathLst>
            </a:custGeom>
            <a:solidFill>
              <a:srgbClr val="FCFC0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 name="Freeform 273"/>
            <p:cNvSpPr>
              <a:spLocks/>
            </p:cNvSpPr>
            <p:nvPr/>
          </p:nvSpPr>
          <p:spPr bwMode="auto">
            <a:xfrm>
              <a:off x="10615613" y="1765948"/>
              <a:ext cx="57150" cy="63500"/>
            </a:xfrm>
            <a:custGeom>
              <a:avLst/>
              <a:gdLst>
                <a:gd name="T0" fmla="*/ 5 w 38"/>
                <a:gd name="T1" fmla="*/ 28 h 42"/>
                <a:gd name="T2" fmla="*/ 2 w 38"/>
                <a:gd name="T3" fmla="*/ 37 h 42"/>
                <a:gd name="T4" fmla="*/ 21 w 38"/>
                <a:gd name="T5" fmla="*/ 32 h 42"/>
                <a:gd name="T6" fmla="*/ 33 w 38"/>
                <a:gd name="T7" fmla="*/ 40 h 42"/>
                <a:gd name="T8" fmla="*/ 33 w 38"/>
                <a:gd name="T9" fmla="*/ 33 h 42"/>
                <a:gd name="T10" fmla="*/ 33 w 38"/>
                <a:gd name="T11" fmla="*/ 16 h 42"/>
                <a:gd name="T12" fmla="*/ 33 w 38"/>
                <a:gd name="T13" fmla="*/ 6 h 42"/>
                <a:gd name="T14" fmla="*/ 25 w 38"/>
                <a:gd name="T15" fmla="*/ 11 h 42"/>
                <a:gd name="T16" fmla="*/ 12 w 38"/>
                <a:gd name="T17" fmla="*/ 7 h 42"/>
                <a:gd name="T18" fmla="*/ 5 w 38"/>
                <a:gd name="T19" fmla="*/ 3 h 42"/>
                <a:gd name="T20" fmla="*/ 6 w 38"/>
                <a:gd name="T21" fmla="*/ 11 h 42"/>
                <a:gd name="T22" fmla="*/ 5 w 38"/>
                <a:gd name="T23" fmla="*/ 29 h 42"/>
                <a:gd name="T24" fmla="*/ 7 w 38"/>
                <a:gd name="T25" fmla="*/ 30 h 42"/>
                <a:gd name="T26" fmla="*/ 10 w 38"/>
                <a:gd name="T27" fmla="*/ 13 h 42"/>
                <a:gd name="T28" fmla="*/ 8 w 38"/>
                <a:gd name="T29" fmla="*/ 8 h 42"/>
                <a:gd name="T30" fmla="*/ 7 w 38"/>
                <a:gd name="T31" fmla="*/ 5 h 42"/>
                <a:gd name="T32" fmla="*/ 7 w 38"/>
                <a:gd name="T33" fmla="*/ 6 h 42"/>
                <a:gd name="T34" fmla="*/ 10 w 38"/>
                <a:gd name="T35" fmla="*/ 9 h 42"/>
                <a:gd name="T36" fmla="*/ 22 w 38"/>
                <a:gd name="T37" fmla="*/ 16 h 42"/>
                <a:gd name="T38" fmla="*/ 29 w 38"/>
                <a:gd name="T39" fmla="*/ 12 h 42"/>
                <a:gd name="T40" fmla="*/ 32 w 38"/>
                <a:gd name="T41" fmla="*/ 12 h 42"/>
                <a:gd name="T42" fmla="*/ 28 w 38"/>
                <a:gd name="T43" fmla="*/ 19 h 42"/>
                <a:gd name="T44" fmla="*/ 28 w 38"/>
                <a:gd name="T45" fmla="*/ 27 h 42"/>
                <a:gd name="T46" fmla="*/ 30 w 38"/>
                <a:gd name="T47" fmla="*/ 33 h 42"/>
                <a:gd name="T48" fmla="*/ 30 w 38"/>
                <a:gd name="T49" fmla="*/ 37 h 42"/>
                <a:gd name="T50" fmla="*/ 25 w 38"/>
                <a:gd name="T51" fmla="*/ 31 h 42"/>
                <a:gd name="T52" fmla="*/ 14 w 38"/>
                <a:gd name="T53" fmla="*/ 30 h 42"/>
                <a:gd name="T54" fmla="*/ 8 w 38"/>
                <a:gd name="T55" fmla="*/ 33 h 42"/>
                <a:gd name="T56" fmla="*/ 5 w 38"/>
                <a:gd name="T57" fmla="*/ 34 h 42"/>
                <a:gd name="T58" fmla="*/ 7 w 38"/>
                <a:gd name="T59" fmla="*/ 30 h 42"/>
                <a:gd name="T60" fmla="*/ 5 w 38"/>
                <a:gd name="T61" fmla="*/ 28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8" h="42">
                  <a:moveTo>
                    <a:pt x="5" y="28"/>
                  </a:moveTo>
                  <a:cubicBezTo>
                    <a:pt x="4" y="30"/>
                    <a:pt x="0" y="34"/>
                    <a:pt x="2" y="37"/>
                  </a:cubicBezTo>
                  <a:cubicBezTo>
                    <a:pt x="5" y="41"/>
                    <a:pt x="16" y="30"/>
                    <a:pt x="21" y="32"/>
                  </a:cubicBezTo>
                  <a:cubicBezTo>
                    <a:pt x="24" y="34"/>
                    <a:pt x="28" y="42"/>
                    <a:pt x="33" y="40"/>
                  </a:cubicBezTo>
                  <a:cubicBezTo>
                    <a:pt x="35" y="39"/>
                    <a:pt x="33" y="35"/>
                    <a:pt x="33" y="33"/>
                  </a:cubicBezTo>
                  <a:cubicBezTo>
                    <a:pt x="31" y="27"/>
                    <a:pt x="29" y="22"/>
                    <a:pt x="33" y="16"/>
                  </a:cubicBezTo>
                  <a:cubicBezTo>
                    <a:pt x="34" y="14"/>
                    <a:pt x="38" y="6"/>
                    <a:pt x="33" y="6"/>
                  </a:cubicBezTo>
                  <a:cubicBezTo>
                    <a:pt x="30" y="6"/>
                    <a:pt x="27" y="9"/>
                    <a:pt x="25" y="11"/>
                  </a:cubicBezTo>
                  <a:cubicBezTo>
                    <a:pt x="20" y="15"/>
                    <a:pt x="16" y="12"/>
                    <a:pt x="12" y="7"/>
                  </a:cubicBezTo>
                  <a:cubicBezTo>
                    <a:pt x="11" y="6"/>
                    <a:pt x="7" y="0"/>
                    <a:pt x="5" y="3"/>
                  </a:cubicBezTo>
                  <a:cubicBezTo>
                    <a:pt x="3" y="5"/>
                    <a:pt x="5" y="9"/>
                    <a:pt x="6" y="11"/>
                  </a:cubicBezTo>
                  <a:cubicBezTo>
                    <a:pt x="8" y="18"/>
                    <a:pt x="9" y="22"/>
                    <a:pt x="5" y="29"/>
                  </a:cubicBezTo>
                  <a:cubicBezTo>
                    <a:pt x="4" y="30"/>
                    <a:pt x="6" y="32"/>
                    <a:pt x="7" y="30"/>
                  </a:cubicBezTo>
                  <a:cubicBezTo>
                    <a:pt x="11" y="24"/>
                    <a:pt x="12" y="19"/>
                    <a:pt x="10" y="13"/>
                  </a:cubicBezTo>
                  <a:cubicBezTo>
                    <a:pt x="9" y="11"/>
                    <a:pt x="9" y="10"/>
                    <a:pt x="8" y="8"/>
                  </a:cubicBezTo>
                  <a:cubicBezTo>
                    <a:pt x="8" y="7"/>
                    <a:pt x="7" y="6"/>
                    <a:pt x="7" y="5"/>
                  </a:cubicBezTo>
                  <a:cubicBezTo>
                    <a:pt x="6" y="5"/>
                    <a:pt x="6" y="5"/>
                    <a:pt x="7" y="6"/>
                  </a:cubicBezTo>
                  <a:cubicBezTo>
                    <a:pt x="8" y="7"/>
                    <a:pt x="9" y="8"/>
                    <a:pt x="10" y="9"/>
                  </a:cubicBezTo>
                  <a:cubicBezTo>
                    <a:pt x="13" y="13"/>
                    <a:pt x="17" y="17"/>
                    <a:pt x="22" y="16"/>
                  </a:cubicBezTo>
                  <a:cubicBezTo>
                    <a:pt x="25" y="15"/>
                    <a:pt x="27" y="13"/>
                    <a:pt x="29" y="12"/>
                  </a:cubicBezTo>
                  <a:cubicBezTo>
                    <a:pt x="31" y="10"/>
                    <a:pt x="33" y="8"/>
                    <a:pt x="32" y="12"/>
                  </a:cubicBezTo>
                  <a:cubicBezTo>
                    <a:pt x="31" y="14"/>
                    <a:pt x="29" y="17"/>
                    <a:pt x="28" y="19"/>
                  </a:cubicBezTo>
                  <a:cubicBezTo>
                    <a:pt x="27" y="22"/>
                    <a:pt x="27" y="25"/>
                    <a:pt x="28" y="27"/>
                  </a:cubicBezTo>
                  <a:cubicBezTo>
                    <a:pt x="28" y="29"/>
                    <a:pt x="29" y="31"/>
                    <a:pt x="30" y="33"/>
                  </a:cubicBezTo>
                  <a:cubicBezTo>
                    <a:pt x="30" y="33"/>
                    <a:pt x="32" y="38"/>
                    <a:pt x="30" y="37"/>
                  </a:cubicBezTo>
                  <a:cubicBezTo>
                    <a:pt x="28" y="35"/>
                    <a:pt x="27" y="33"/>
                    <a:pt x="25" y="31"/>
                  </a:cubicBezTo>
                  <a:cubicBezTo>
                    <a:pt x="22" y="28"/>
                    <a:pt x="18" y="28"/>
                    <a:pt x="14" y="30"/>
                  </a:cubicBezTo>
                  <a:cubicBezTo>
                    <a:pt x="11" y="31"/>
                    <a:pt x="10" y="32"/>
                    <a:pt x="8" y="33"/>
                  </a:cubicBezTo>
                  <a:cubicBezTo>
                    <a:pt x="7" y="33"/>
                    <a:pt x="4" y="36"/>
                    <a:pt x="5" y="34"/>
                  </a:cubicBezTo>
                  <a:cubicBezTo>
                    <a:pt x="6" y="33"/>
                    <a:pt x="6" y="32"/>
                    <a:pt x="7" y="30"/>
                  </a:cubicBezTo>
                  <a:cubicBezTo>
                    <a:pt x="8" y="29"/>
                    <a:pt x="6" y="27"/>
                    <a:pt x="5" y="28"/>
                  </a:cubicBezTo>
                  <a:close/>
                </a:path>
              </a:pathLst>
            </a:custGeom>
            <a:solidFill>
              <a:srgbClr val="8031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 name="Freeform 274"/>
            <p:cNvSpPr>
              <a:spLocks/>
            </p:cNvSpPr>
            <p:nvPr/>
          </p:nvSpPr>
          <p:spPr bwMode="auto">
            <a:xfrm>
              <a:off x="10536238" y="1759598"/>
              <a:ext cx="57150" cy="60325"/>
            </a:xfrm>
            <a:custGeom>
              <a:avLst/>
              <a:gdLst>
                <a:gd name="T0" fmla="*/ 9 w 38"/>
                <a:gd name="T1" fmla="*/ 29 h 41"/>
                <a:gd name="T2" fmla="*/ 12 w 38"/>
                <a:gd name="T3" fmla="*/ 33 h 41"/>
                <a:gd name="T4" fmla="*/ 30 w 38"/>
                <a:gd name="T5" fmla="*/ 32 h 41"/>
                <a:gd name="T6" fmla="*/ 34 w 38"/>
                <a:gd name="T7" fmla="*/ 29 h 41"/>
                <a:gd name="T8" fmla="*/ 31 w 38"/>
                <a:gd name="T9" fmla="*/ 9 h 41"/>
                <a:gd name="T10" fmla="*/ 28 w 38"/>
                <a:gd name="T11" fmla="*/ 5 h 41"/>
                <a:gd name="T12" fmla="*/ 10 w 38"/>
                <a:gd name="T13" fmla="*/ 8 h 41"/>
                <a:gd name="T14" fmla="*/ 6 w 38"/>
                <a:gd name="T15" fmla="*/ 10 h 41"/>
                <a:gd name="T16" fmla="*/ 9 w 38"/>
                <a:gd name="T17" fmla="*/ 29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41">
                  <a:moveTo>
                    <a:pt x="9" y="29"/>
                  </a:moveTo>
                  <a:cubicBezTo>
                    <a:pt x="9" y="29"/>
                    <a:pt x="3" y="41"/>
                    <a:pt x="12" y="33"/>
                  </a:cubicBezTo>
                  <a:cubicBezTo>
                    <a:pt x="21" y="26"/>
                    <a:pt x="23" y="26"/>
                    <a:pt x="30" y="32"/>
                  </a:cubicBezTo>
                  <a:cubicBezTo>
                    <a:pt x="30" y="32"/>
                    <a:pt x="38" y="37"/>
                    <a:pt x="34" y="29"/>
                  </a:cubicBezTo>
                  <a:cubicBezTo>
                    <a:pt x="31" y="22"/>
                    <a:pt x="26" y="19"/>
                    <a:pt x="31" y="9"/>
                  </a:cubicBezTo>
                  <a:cubicBezTo>
                    <a:pt x="31" y="9"/>
                    <a:pt x="33" y="1"/>
                    <a:pt x="28" y="5"/>
                  </a:cubicBezTo>
                  <a:cubicBezTo>
                    <a:pt x="24" y="9"/>
                    <a:pt x="21" y="18"/>
                    <a:pt x="10" y="8"/>
                  </a:cubicBezTo>
                  <a:cubicBezTo>
                    <a:pt x="10" y="8"/>
                    <a:pt x="0" y="0"/>
                    <a:pt x="6" y="10"/>
                  </a:cubicBezTo>
                  <a:cubicBezTo>
                    <a:pt x="8" y="15"/>
                    <a:pt x="14" y="19"/>
                    <a:pt x="9" y="29"/>
                  </a:cubicBezTo>
                  <a:close/>
                </a:path>
              </a:pathLst>
            </a:custGeom>
            <a:solidFill>
              <a:srgbClr val="FCFC0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 name="Freeform 275"/>
            <p:cNvSpPr>
              <a:spLocks/>
            </p:cNvSpPr>
            <p:nvPr/>
          </p:nvSpPr>
          <p:spPr bwMode="auto">
            <a:xfrm>
              <a:off x="10534650" y="1758011"/>
              <a:ext cx="53975" cy="53975"/>
            </a:xfrm>
            <a:custGeom>
              <a:avLst/>
              <a:gdLst>
                <a:gd name="T0" fmla="*/ 6 w 36"/>
                <a:gd name="T1" fmla="*/ 27 h 37"/>
                <a:gd name="T2" fmla="*/ 5 w 36"/>
                <a:gd name="T3" fmla="*/ 36 h 37"/>
                <a:gd name="T4" fmla="*/ 9 w 36"/>
                <a:gd name="T5" fmla="*/ 35 h 37"/>
                <a:gd name="T6" fmla="*/ 23 w 36"/>
                <a:gd name="T7" fmla="*/ 28 h 37"/>
                <a:gd name="T8" fmla="*/ 35 w 36"/>
                <a:gd name="T9" fmla="*/ 33 h 37"/>
                <a:gd name="T10" fmla="*/ 33 w 36"/>
                <a:gd name="T11" fmla="*/ 26 h 37"/>
                <a:gd name="T12" fmla="*/ 31 w 36"/>
                <a:gd name="T13" fmla="*/ 9 h 37"/>
                <a:gd name="T14" fmla="*/ 28 w 36"/>
                <a:gd name="T15" fmla="*/ 1 h 37"/>
                <a:gd name="T16" fmla="*/ 21 w 36"/>
                <a:gd name="T17" fmla="*/ 7 h 37"/>
                <a:gd name="T18" fmla="*/ 9 w 36"/>
                <a:gd name="T19" fmla="*/ 6 h 37"/>
                <a:gd name="T20" fmla="*/ 1 w 36"/>
                <a:gd name="T21" fmla="*/ 4 h 37"/>
                <a:gd name="T22" fmla="*/ 4 w 36"/>
                <a:gd name="T23" fmla="*/ 12 h 37"/>
                <a:gd name="T24" fmla="*/ 6 w 36"/>
                <a:gd name="T25" fmla="*/ 28 h 37"/>
                <a:gd name="T26" fmla="*/ 9 w 36"/>
                <a:gd name="T27" fmla="*/ 28 h 37"/>
                <a:gd name="T28" fmla="*/ 8 w 36"/>
                <a:gd name="T29" fmla="*/ 12 h 37"/>
                <a:gd name="T30" fmla="*/ 3 w 36"/>
                <a:gd name="T31" fmla="*/ 5 h 37"/>
                <a:gd name="T32" fmla="*/ 7 w 36"/>
                <a:gd name="T33" fmla="*/ 8 h 37"/>
                <a:gd name="T34" fmla="*/ 20 w 36"/>
                <a:gd name="T35" fmla="*/ 12 h 37"/>
                <a:gd name="T36" fmla="*/ 25 w 36"/>
                <a:gd name="T37" fmla="*/ 8 h 37"/>
                <a:gd name="T38" fmla="*/ 28 w 36"/>
                <a:gd name="T39" fmla="*/ 5 h 37"/>
                <a:gd name="T40" fmla="*/ 27 w 36"/>
                <a:gd name="T41" fmla="*/ 9 h 37"/>
                <a:gd name="T42" fmla="*/ 29 w 36"/>
                <a:gd name="T43" fmla="*/ 24 h 37"/>
                <a:gd name="T44" fmla="*/ 31 w 36"/>
                <a:gd name="T45" fmla="*/ 28 h 37"/>
                <a:gd name="T46" fmla="*/ 31 w 36"/>
                <a:gd name="T47" fmla="*/ 30 h 37"/>
                <a:gd name="T48" fmla="*/ 25 w 36"/>
                <a:gd name="T49" fmla="*/ 26 h 37"/>
                <a:gd name="T50" fmla="*/ 13 w 36"/>
                <a:gd name="T51" fmla="*/ 28 h 37"/>
                <a:gd name="T52" fmla="*/ 9 w 36"/>
                <a:gd name="T53" fmla="*/ 31 h 37"/>
                <a:gd name="T54" fmla="*/ 6 w 36"/>
                <a:gd name="T55" fmla="*/ 33 h 37"/>
                <a:gd name="T56" fmla="*/ 7 w 36"/>
                <a:gd name="T57" fmla="*/ 33 h 37"/>
                <a:gd name="T58" fmla="*/ 9 w 36"/>
                <a:gd name="T59" fmla="*/ 29 h 37"/>
                <a:gd name="T60" fmla="*/ 6 w 36"/>
                <a:gd name="T61" fmla="*/ 2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6" h="37">
                  <a:moveTo>
                    <a:pt x="6" y="27"/>
                  </a:moveTo>
                  <a:cubicBezTo>
                    <a:pt x="5" y="29"/>
                    <a:pt x="3" y="33"/>
                    <a:pt x="5" y="36"/>
                  </a:cubicBezTo>
                  <a:cubicBezTo>
                    <a:pt x="6" y="37"/>
                    <a:pt x="8" y="36"/>
                    <a:pt x="9" y="35"/>
                  </a:cubicBezTo>
                  <a:cubicBezTo>
                    <a:pt x="13" y="32"/>
                    <a:pt x="18" y="26"/>
                    <a:pt x="23" y="28"/>
                  </a:cubicBezTo>
                  <a:cubicBezTo>
                    <a:pt x="26" y="29"/>
                    <a:pt x="31" y="36"/>
                    <a:pt x="35" y="33"/>
                  </a:cubicBezTo>
                  <a:cubicBezTo>
                    <a:pt x="36" y="31"/>
                    <a:pt x="34" y="28"/>
                    <a:pt x="33" y="26"/>
                  </a:cubicBezTo>
                  <a:cubicBezTo>
                    <a:pt x="30" y="20"/>
                    <a:pt x="27" y="16"/>
                    <a:pt x="31" y="9"/>
                  </a:cubicBezTo>
                  <a:cubicBezTo>
                    <a:pt x="32" y="7"/>
                    <a:pt x="32" y="0"/>
                    <a:pt x="28" y="1"/>
                  </a:cubicBezTo>
                  <a:cubicBezTo>
                    <a:pt x="25" y="2"/>
                    <a:pt x="23" y="5"/>
                    <a:pt x="21" y="7"/>
                  </a:cubicBezTo>
                  <a:cubicBezTo>
                    <a:pt x="17" y="12"/>
                    <a:pt x="13" y="9"/>
                    <a:pt x="9" y="6"/>
                  </a:cubicBezTo>
                  <a:cubicBezTo>
                    <a:pt x="7" y="4"/>
                    <a:pt x="2" y="0"/>
                    <a:pt x="1" y="4"/>
                  </a:cubicBezTo>
                  <a:cubicBezTo>
                    <a:pt x="0" y="6"/>
                    <a:pt x="3" y="10"/>
                    <a:pt x="4" y="12"/>
                  </a:cubicBezTo>
                  <a:cubicBezTo>
                    <a:pt x="8" y="17"/>
                    <a:pt x="8" y="22"/>
                    <a:pt x="6" y="28"/>
                  </a:cubicBezTo>
                  <a:cubicBezTo>
                    <a:pt x="5" y="29"/>
                    <a:pt x="8" y="30"/>
                    <a:pt x="9" y="28"/>
                  </a:cubicBezTo>
                  <a:cubicBezTo>
                    <a:pt x="11" y="23"/>
                    <a:pt x="11" y="18"/>
                    <a:pt x="8" y="12"/>
                  </a:cubicBezTo>
                  <a:cubicBezTo>
                    <a:pt x="7" y="10"/>
                    <a:pt x="5" y="6"/>
                    <a:pt x="3" y="5"/>
                  </a:cubicBezTo>
                  <a:cubicBezTo>
                    <a:pt x="5" y="6"/>
                    <a:pt x="6" y="7"/>
                    <a:pt x="7" y="8"/>
                  </a:cubicBezTo>
                  <a:cubicBezTo>
                    <a:pt x="10" y="11"/>
                    <a:pt x="16" y="15"/>
                    <a:pt x="20" y="12"/>
                  </a:cubicBezTo>
                  <a:cubicBezTo>
                    <a:pt x="22" y="11"/>
                    <a:pt x="24" y="9"/>
                    <a:pt x="25" y="8"/>
                  </a:cubicBezTo>
                  <a:cubicBezTo>
                    <a:pt x="25" y="8"/>
                    <a:pt x="28" y="4"/>
                    <a:pt x="28" y="5"/>
                  </a:cubicBezTo>
                  <a:cubicBezTo>
                    <a:pt x="28" y="7"/>
                    <a:pt x="28" y="8"/>
                    <a:pt x="27" y="9"/>
                  </a:cubicBezTo>
                  <a:cubicBezTo>
                    <a:pt x="25" y="14"/>
                    <a:pt x="26" y="19"/>
                    <a:pt x="29" y="24"/>
                  </a:cubicBezTo>
                  <a:cubicBezTo>
                    <a:pt x="29" y="25"/>
                    <a:pt x="30" y="26"/>
                    <a:pt x="31" y="28"/>
                  </a:cubicBezTo>
                  <a:cubicBezTo>
                    <a:pt x="31" y="29"/>
                    <a:pt x="34" y="31"/>
                    <a:pt x="31" y="30"/>
                  </a:cubicBezTo>
                  <a:cubicBezTo>
                    <a:pt x="29" y="29"/>
                    <a:pt x="27" y="27"/>
                    <a:pt x="25" y="26"/>
                  </a:cubicBezTo>
                  <a:cubicBezTo>
                    <a:pt x="20" y="23"/>
                    <a:pt x="16" y="26"/>
                    <a:pt x="13" y="28"/>
                  </a:cubicBezTo>
                  <a:cubicBezTo>
                    <a:pt x="12" y="29"/>
                    <a:pt x="10" y="30"/>
                    <a:pt x="9" y="31"/>
                  </a:cubicBezTo>
                  <a:cubicBezTo>
                    <a:pt x="8" y="32"/>
                    <a:pt x="7" y="33"/>
                    <a:pt x="6" y="33"/>
                  </a:cubicBezTo>
                  <a:cubicBezTo>
                    <a:pt x="7" y="33"/>
                    <a:pt x="7" y="33"/>
                    <a:pt x="7" y="33"/>
                  </a:cubicBezTo>
                  <a:cubicBezTo>
                    <a:pt x="8" y="31"/>
                    <a:pt x="8" y="30"/>
                    <a:pt x="9" y="29"/>
                  </a:cubicBezTo>
                  <a:cubicBezTo>
                    <a:pt x="10" y="27"/>
                    <a:pt x="7" y="25"/>
                    <a:pt x="6" y="27"/>
                  </a:cubicBezTo>
                  <a:close/>
                </a:path>
              </a:pathLst>
            </a:custGeom>
            <a:solidFill>
              <a:srgbClr val="8031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 name="Freeform 276"/>
            <p:cNvSpPr>
              <a:spLocks/>
            </p:cNvSpPr>
            <p:nvPr/>
          </p:nvSpPr>
          <p:spPr bwMode="auto">
            <a:xfrm>
              <a:off x="10579100" y="1913586"/>
              <a:ext cx="141287" cy="136525"/>
            </a:xfrm>
            <a:custGeom>
              <a:avLst/>
              <a:gdLst>
                <a:gd name="T0" fmla="*/ 18 w 94"/>
                <a:gd name="T1" fmla="*/ 34 h 91"/>
                <a:gd name="T2" fmla="*/ 9 w 94"/>
                <a:gd name="T3" fmla="*/ 46 h 91"/>
                <a:gd name="T4" fmla="*/ 18 w 94"/>
                <a:gd name="T5" fmla="*/ 49 h 91"/>
                <a:gd name="T6" fmla="*/ 36 w 94"/>
                <a:gd name="T7" fmla="*/ 67 h 91"/>
                <a:gd name="T8" fmla="*/ 38 w 94"/>
                <a:gd name="T9" fmla="*/ 86 h 91"/>
                <a:gd name="T10" fmla="*/ 57 w 94"/>
                <a:gd name="T11" fmla="*/ 60 h 91"/>
                <a:gd name="T12" fmla="*/ 94 w 94"/>
                <a:gd name="T13" fmla="*/ 49 h 91"/>
                <a:gd name="T14" fmla="*/ 93 w 94"/>
                <a:gd name="T15" fmla="*/ 47 h 91"/>
                <a:gd name="T16" fmla="*/ 70 w 94"/>
                <a:gd name="T17" fmla="*/ 38 h 91"/>
                <a:gd name="T18" fmla="*/ 58 w 94"/>
                <a:gd name="T19" fmla="*/ 4 h 91"/>
                <a:gd name="T20" fmla="*/ 51 w 94"/>
                <a:gd name="T21" fmla="*/ 4 h 91"/>
                <a:gd name="T22" fmla="*/ 40 w 94"/>
                <a:gd name="T23" fmla="*/ 30 h 91"/>
                <a:gd name="T24" fmla="*/ 18 w 94"/>
                <a:gd name="T25" fmla="*/ 34 h 91"/>
                <a:gd name="T26" fmla="*/ 18 w 94"/>
                <a:gd name="T27" fmla="*/ 37 h 91"/>
                <a:gd name="T28" fmla="*/ 40 w 94"/>
                <a:gd name="T29" fmla="*/ 34 h 91"/>
                <a:gd name="T30" fmla="*/ 47 w 94"/>
                <a:gd name="T31" fmla="*/ 24 h 91"/>
                <a:gd name="T32" fmla="*/ 57 w 94"/>
                <a:gd name="T33" fmla="*/ 8 h 91"/>
                <a:gd name="T34" fmla="*/ 64 w 94"/>
                <a:gd name="T35" fmla="*/ 38 h 91"/>
                <a:gd name="T36" fmla="*/ 71 w 94"/>
                <a:gd name="T37" fmla="*/ 42 h 91"/>
                <a:gd name="T38" fmla="*/ 88 w 94"/>
                <a:gd name="T39" fmla="*/ 50 h 91"/>
                <a:gd name="T40" fmla="*/ 61 w 94"/>
                <a:gd name="T41" fmla="*/ 54 h 91"/>
                <a:gd name="T42" fmla="*/ 45 w 94"/>
                <a:gd name="T43" fmla="*/ 76 h 91"/>
                <a:gd name="T44" fmla="*/ 39 w 94"/>
                <a:gd name="T45" fmla="*/ 71 h 91"/>
                <a:gd name="T46" fmla="*/ 34 w 94"/>
                <a:gd name="T47" fmla="*/ 56 h 91"/>
                <a:gd name="T48" fmla="*/ 24 w 94"/>
                <a:gd name="T49" fmla="*/ 48 h 91"/>
                <a:gd name="T50" fmla="*/ 18 w 94"/>
                <a:gd name="T51" fmla="*/ 37 h 91"/>
                <a:gd name="T52" fmla="*/ 18 w 94"/>
                <a:gd name="T53" fmla="*/ 34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4" h="91">
                  <a:moveTo>
                    <a:pt x="18" y="34"/>
                  </a:moveTo>
                  <a:cubicBezTo>
                    <a:pt x="12" y="35"/>
                    <a:pt x="0" y="39"/>
                    <a:pt x="9" y="46"/>
                  </a:cubicBezTo>
                  <a:cubicBezTo>
                    <a:pt x="11" y="48"/>
                    <a:pt x="16" y="49"/>
                    <a:pt x="18" y="49"/>
                  </a:cubicBezTo>
                  <a:cubicBezTo>
                    <a:pt x="27" y="52"/>
                    <a:pt x="33" y="58"/>
                    <a:pt x="36" y="67"/>
                  </a:cubicBezTo>
                  <a:cubicBezTo>
                    <a:pt x="37" y="72"/>
                    <a:pt x="34" y="82"/>
                    <a:pt x="38" y="86"/>
                  </a:cubicBezTo>
                  <a:cubicBezTo>
                    <a:pt x="43" y="91"/>
                    <a:pt x="55" y="62"/>
                    <a:pt x="57" y="60"/>
                  </a:cubicBezTo>
                  <a:cubicBezTo>
                    <a:pt x="64" y="51"/>
                    <a:pt x="90" y="59"/>
                    <a:pt x="94" y="49"/>
                  </a:cubicBezTo>
                  <a:cubicBezTo>
                    <a:pt x="94" y="48"/>
                    <a:pt x="94" y="48"/>
                    <a:pt x="93" y="47"/>
                  </a:cubicBezTo>
                  <a:cubicBezTo>
                    <a:pt x="88" y="41"/>
                    <a:pt x="77" y="41"/>
                    <a:pt x="70" y="38"/>
                  </a:cubicBezTo>
                  <a:cubicBezTo>
                    <a:pt x="57" y="32"/>
                    <a:pt x="63" y="15"/>
                    <a:pt x="58" y="4"/>
                  </a:cubicBezTo>
                  <a:cubicBezTo>
                    <a:pt x="56" y="0"/>
                    <a:pt x="53" y="0"/>
                    <a:pt x="51" y="4"/>
                  </a:cubicBezTo>
                  <a:cubicBezTo>
                    <a:pt x="46" y="12"/>
                    <a:pt x="46" y="22"/>
                    <a:pt x="40" y="30"/>
                  </a:cubicBezTo>
                  <a:cubicBezTo>
                    <a:pt x="35" y="36"/>
                    <a:pt x="25" y="35"/>
                    <a:pt x="18" y="34"/>
                  </a:cubicBezTo>
                  <a:cubicBezTo>
                    <a:pt x="16" y="34"/>
                    <a:pt x="16" y="37"/>
                    <a:pt x="18" y="37"/>
                  </a:cubicBezTo>
                  <a:cubicBezTo>
                    <a:pt x="25" y="38"/>
                    <a:pt x="35" y="39"/>
                    <a:pt x="40" y="34"/>
                  </a:cubicBezTo>
                  <a:cubicBezTo>
                    <a:pt x="43" y="31"/>
                    <a:pt x="46" y="28"/>
                    <a:pt x="47" y="24"/>
                  </a:cubicBezTo>
                  <a:cubicBezTo>
                    <a:pt x="48" y="21"/>
                    <a:pt x="55" y="1"/>
                    <a:pt x="57" y="8"/>
                  </a:cubicBezTo>
                  <a:cubicBezTo>
                    <a:pt x="59" y="18"/>
                    <a:pt x="55" y="31"/>
                    <a:pt x="64" y="38"/>
                  </a:cubicBezTo>
                  <a:cubicBezTo>
                    <a:pt x="66" y="40"/>
                    <a:pt x="68" y="41"/>
                    <a:pt x="71" y="42"/>
                  </a:cubicBezTo>
                  <a:cubicBezTo>
                    <a:pt x="73" y="43"/>
                    <a:pt x="89" y="49"/>
                    <a:pt x="88" y="50"/>
                  </a:cubicBezTo>
                  <a:cubicBezTo>
                    <a:pt x="80" y="53"/>
                    <a:pt x="69" y="51"/>
                    <a:pt x="61" y="54"/>
                  </a:cubicBezTo>
                  <a:cubicBezTo>
                    <a:pt x="52" y="57"/>
                    <a:pt x="48" y="68"/>
                    <a:pt x="45" y="76"/>
                  </a:cubicBezTo>
                  <a:cubicBezTo>
                    <a:pt x="40" y="88"/>
                    <a:pt x="40" y="78"/>
                    <a:pt x="39" y="71"/>
                  </a:cubicBezTo>
                  <a:cubicBezTo>
                    <a:pt x="39" y="65"/>
                    <a:pt x="37" y="61"/>
                    <a:pt x="34" y="56"/>
                  </a:cubicBezTo>
                  <a:cubicBezTo>
                    <a:pt x="32" y="53"/>
                    <a:pt x="28" y="50"/>
                    <a:pt x="24" y="48"/>
                  </a:cubicBezTo>
                  <a:cubicBezTo>
                    <a:pt x="19" y="45"/>
                    <a:pt x="5" y="38"/>
                    <a:pt x="18" y="37"/>
                  </a:cubicBezTo>
                  <a:cubicBezTo>
                    <a:pt x="20" y="37"/>
                    <a:pt x="20" y="34"/>
                    <a:pt x="18" y="34"/>
                  </a:cubicBezTo>
                  <a:close/>
                </a:path>
              </a:pathLst>
            </a:custGeom>
            <a:solidFill>
              <a:srgbClr val="8031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70" name="品 10"/>
          <p:cNvSpPr txBox="1"/>
          <p:nvPr/>
        </p:nvSpPr>
        <p:spPr>
          <a:xfrm>
            <a:off x="7773900" y="6028900"/>
            <a:ext cx="4176456" cy="523220"/>
          </a:xfrm>
          <a:prstGeom prst="rect">
            <a:avLst/>
          </a:prstGeom>
          <a:noFill/>
        </p:spPr>
        <p:txBody>
          <a:bodyPr wrap="square" rtlCol="0">
            <a:spAutoFit/>
          </a:bodyPr>
          <a:lstStyle/>
          <a:p>
            <a:r>
              <a:rPr lang="en-US" altLang="zh-CN" sz="2800" b="1">
                <a:solidFill>
                  <a:srgbClr val="B15C17"/>
                </a:solidFill>
                <a:latin typeface="Times New Roman" panose="02020603050405020304" pitchFamily="18" charset="0"/>
                <a:ea typeface="851tegakizatsu" panose="02000600000000000000" pitchFamily="2" charset="-122"/>
                <a:cs typeface="Times New Roman" panose="02020603050405020304" pitchFamily="18" charset="0"/>
              </a:rPr>
              <a:t>Nhìn tranh đoán truyện</a:t>
            </a:r>
            <a:endParaRPr lang="zh-CN" altLang="en-US" sz="2800" b="1" dirty="0">
              <a:solidFill>
                <a:srgbClr val="B15C17"/>
              </a:solidFill>
              <a:latin typeface="Times New Roman" panose="02020603050405020304" pitchFamily="18" charset="0"/>
              <a:ea typeface="851tegakizatsu" panose="02000600000000000000" pitchFamily="2" charset="-122"/>
              <a:cs typeface="Times New Roman" panose="02020603050405020304" pitchFamily="18" charset="0"/>
            </a:endParaRPr>
          </a:p>
        </p:txBody>
      </p:sp>
      <p:pic>
        <p:nvPicPr>
          <p:cNvPr id="71" name="图片 425">
            <a:extLst>
              <a:ext uri="{FF2B5EF4-FFF2-40B4-BE49-F238E27FC236}">
                <a16:creationId xmlns:a16="http://schemas.microsoft.com/office/drawing/2014/main" id="{1190B3B7-1319-4ECC-9955-84862F0E860A}"/>
              </a:ext>
            </a:extLst>
          </p:cNvPr>
          <p:cNvPicPr>
            <a:picLocks noChangeAspect="1"/>
          </p:cNvPicPr>
          <p:nvPr/>
        </p:nvPicPr>
        <p:blipFill>
          <a:blip r:embed="rId11"/>
          <a:stretch>
            <a:fillRect/>
          </a:stretch>
        </p:blipFill>
        <p:spPr>
          <a:xfrm flipH="1">
            <a:off x="-40555" y="15600"/>
            <a:ext cx="6645216" cy="6828112"/>
          </a:xfrm>
          <a:prstGeom prst="rect">
            <a:avLst/>
          </a:prstGeom>
        </p:spPr>
      </p:pic>
    </p:spTree>
    <p:extLst>
      <p:ext uri="{BB962C8B-B14F-4D97-AF65-F5344CB8AC3E}">
        <p14:creationId xmlns:p14="http://schemas.microsoft.com/office/powerpoint/2010/main" val="989512504"/>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med" p14:dur="600">
        <p15:prstTrans prst="peelOff"/>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71"/>
                                        </p:tgtEl>
                                        <p:attrNameLst>
                                          <p:attrName>style.visibility</p:attrName>
                                        </p:attrNameLst>
                                      </p:cBhvr>
                                      <p:to>
                                        <p:strVal val="visible"/>
                                      </p:to>
                                    </p:set>
                                    <p:anim calcmode="lin" valueType="num">
                                      <p:cBhvr additive="base">
                                        <p:cTn id="7" dur="500" fill="hold"/>
                                        <p:tgtEl>
                                          <p:spTgt spid="71"/>
                                        </p:tgtEl>
                                        <p:attrNameLst>
                                          <p:attrName>ppt_x</p:attrName>
                                        </p:attrNameLst>
                                      </p:cBhvr>
                                      <p:tavLst>
                                        <p:tav tm="0">
                                          <p:val>
                                            <p:strVal val="#ppt_x"/>
                                          </p:val>
                                        </p:tav>
                                        <p:tav tm="100000">
                                          <p:val>
                                            <p:strVal val="#ppt_x"/>
                                          </p:val>
                                        </p:tav>
                                      </p:tavLst>
                                    </p:anim>
                                    <p:anim calcmode="lin" valueType="num">
                                      <p:cBhvr additive="base">
                                        <p:cTn id="8" dur="500" fill="hold"/>
                                        <p:tgtEl>
                                          <p:spTgt spid="71"/>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6" presetClass="emph" presetSubtype="0" fill="hold" nodeType="afterEffect">
                                  <p:stCondLst>
                                    <p:cond delay="0"/>
                                  </p:stCondLst>
                                  <p:childTnLst>
                                    <p:animEffect transition="out" filter="fade">
                                      <p:cBhvr>
                                        <p:cTn id="11" dur="500" tmFilter="0, 0; .2, .5; .8, .5; 1, 0"/>
                                        <p:tgtEl>
                                          <p:spTgt spid="71"/>
                                        </p:tgtEl>
                                      </p:cBhvr>
                                    </p:animEffect>
                                    <p:animScale>
                                      <p:cBhvr>
                                        <p:cTn id="12" dur="250" autoRev="1" fill="hold"/>
                                        <p:tgtEl>
                                          <p:spTgt spid="71"/>
                                        </p:tgtEl>
                                      </p:cBhvr>
                                      <p:by x="105000" y="105000"/>
                                    </p:animScale>
                                  </p:childTnLst>
                                </p:cTn>
                              </p:par>
                            </p:childTnLst>
                          </p:cTn>
                        </p:par>
                        <p:par>
                          <p:cTn id="13" fill="hold">
                            <p:stCondLst>
                              <p:cond delay="1000"/>
                            </p:stCondLst>
                            <p:childTnLst>
                              <p:par>
                                <p:cTn id="14" presetID="53" presetClass="entr" presetSubtype="16" fill="hold" grpId="0" nodeType="afterEffect">
                                  <p:stCondLst>
                                    <p:cond delay="0"/>
                                  </p:stCondLst>
                                  <p:childTnLst>
                                    <p:set>
                                      <p:cBhvr>
                                        <p:cTn id="15" dur="1" fill="hold">
                                          <p:stCondLst>
                                            <p:cond delay="0"/>
                                          </p:stCondLst>
                                        </p:cTn>
                                        <p:tgtEl>
                                          <p:spTgt spid="70"/>
                                        </p:tgtEl>
                                        <p:attrNameLst>
                                          <p:attrName>style.visibility</p:attrName>
                                        </p:attrNameLst>
                                      </p:cBhvr>
                                      <p:to>
                                        <p:strVal val="visible"/>
                                      </p:to>
                                    </p:set>
                                    <p:anim calcmode="lin" valueType="num">
                                      <p:cBhvr>
                                        <p:cTn id="16" dur="500" fill="hold"/>
                                        <p:tgtEl>
                                          <p:spTgt spid="70"/>
                                        </p:tgtEl>
                                        <p:attrNameLst>
                                          <p:attrName>ppt_w</p:attrName>
                                        </p:attrNameLst>
                                      </p:cBhvr>
                                      <p:tavLst>
                                        <p:tav tm="0">
                                          <p:val>
                                            <p:fltVal val="0"/>
                                          </p:val>
                                        </p:tav>
                                        <p:tav tm="100000">
                                          <p:val>
                                            <p:strVal val="#ppt_w"/>
                                          </p:val>
                                        </p:tav>
                                      </p:tavLst>
                                    </p:anim>
                                    <p:anim calcmode="lin" valueType="num">
                                      <p:cBhvr>
                                        <p:cTn id="17" dur="500" fill="hold"/>
                                        <p:tgtEl>
                                          <p:spTgt spid="70"/>
                                        </p:tgtEl>
                                        <p:attrNameLst>
                                          <p:attrName>ppt_h</p:attrName>
                                        </p:attrNameLst>
                                      </p:cBhvr>
                                      <p:tavLst>
                                        <p:tav tm="0">
                                          <p:val>
                                            <p:fltVal val="0"/>
                                          </p:val>
                                        </p:tav>
                                        <p:tav tm="100000">
                                          <p:val>
                                            <p:strVal val="#ppt_h"/>
                                          </p:val>
                                        </p:tav>
                                      </p:tavLst>
                                    </p:anim>
                                    <p:animEffect transition="in" filter="fade">
                                      <p:cBhvr>
                                        <p:cTn id="18" dur="500"/>
                                        <p:tgtEl>
                                          <p:spTgt spid="70"/>
                                        </p:tgtEl>
                                      </p:cBhvr>
                                    </p:animEffect>
                                  </p:childTnLst>
                                </p:cTn>
                              </p:par>
                            </p:childTnLst>
                          </p:cTn>
                        </p:par>
                        <p:par>
                          <p:cTn id="19" fill="hold">
                            <p:stCondLst>
                              <p:cond delay="1500"/>
                            </p:stCondLst>
                            <p:childTnLst>
                              <p:par>
                                <p:cTn id="20" presetID="32" presetClass="emph" presetSubtype="0" repeatCount="indefinite" fill="hold" grpId="1" nodeType="afterEffect">
                                  <p:stCondLst>
                                    <p:cond delay="0"/>
                                  </p:stCondLst>
                                  <p:endCondLst>
                                    <p:cond evt="onNext" delay="0">
                                      <p:tgtEl>
                                        <p:sldTgt/>
                                      </p:tgtEl>
                                    </p:cond>
                                  </p:endCondLst>
                                  <p:childTnLst>
                                    <p:animRot by="120000">
                                      <p:cBhvr>
                                        <p:cTn id="21" dur="100" fill="hold">
                                          <p:stCondLst>
                                            <p:cond delay="0"/>
                                          </p:stCondLst>
                                        </p:cTn>
                                        <p:tgtEl>
                                          <p:spTgt spid="70"/>
                                        </p:tgtEl>
                                        <p:attrNameLst>
                                          <p:attrName>r</p:attrName>
                                        </p:attrNameLst>
                                      </p:cBhvr>
                                    </p:animRot>
                                    <p:animRot by="-240000">
                                      <p:cBhvr>
                                        <p:cTn id="22" dur="200" fill="hold">
                                          <p:stCondLst>
                                            <p:cond delay="200"/>
                                          </p:stCondLst>
                                        </p:cTn>
                                        <p:tgtEl>
                                          <p:spTgt spid="70"/>
                                        </p:tgtEl>
                                        <p:attrNameLst>
                                          <p:attrName>r</p:attrName>
                                        </p:attrNameLst>
                                      </p:cBhvr>
                                    </p:animRot>
                                    <p:animRot by="240000">
                                      <p:cBhvr>
                                        <p:cTn id="23" dur="200" fill="hold">
                                          <p:stCondLst>
                                            <p:cond delay="400"/>
                                          </p:stCondLst>
                                        </p:cTn>
                                        <p:tgtEl>
                                          <p:spTgt spid="70"/>
                                        </p:tgtEl>
                                        <p:attrNameLst>
                                          <p:attrName>r</p:attrName>
                                        </p:attrNameLst>
                                      </p:cBhvr>
                                    </p:animRot>
                                    <p:animRot by="-240000">
                                      <p:cBhvr>
                                        <p:cTn id="24" dur="200" fill="hold">
                                          <p:stCondLst>
                                            <p:cond delay="600"/>
                                          </p:stCondLst>
                                        </p:cTn>
                                        <p:tgtEl>
                                          <p:spTgt spid="70"/>
                                        </p:tgtEl>
                                        <p:attrNameLst>
                                          <p:attrName>r</p:attrName>
                                        </p:attrNameLst>
                                      </p:cBhvr>
                                    </p:animRot>
                                    <p:animRot by="120000">
                                      <p:cBhvr>
                                        <p:cTn id="25" dur="200" fill="hold">
                                          <p:stCondLst>
                                            <p:cond delay="800"/>
                                          </p:stCondLst>
                                        </p:cTn>
                                        <p:tgtEl>
                                          <p:spTgt spid="70"/>
                                        </p:tgtEl>
                                        <p:attrNameLst>
                                          <p:attrName>r</p:attrName>
                                        </p:attrNameLst>
                                      </p:cBhvr>
                                    </p:animRot>
                                  </p:childTnLst>
                                </p:cTn>
                              </p:par>
                            </p:childTnLst>
                          </p:cTn>
                        </p:par>
                      </p:childTnLst>
                    </p:cTn>
                  </p:par>
                  <p:par>
                    <p:cTn id="26" fill="hold">
                      <p:stCondLst>
                        <p:cond delay="indefinite"/>
                      </p:stCondLst>
                      <p:childTnLst>
                        <p:par>
                          <p:cTn id="27" fill="hold">
                            <p:stCondLst>
                              <p:cond delay="0"/>
                            </p:stCondLst>
                            <p:childTnLst>
                              <p:par>
                                <p:cTn id="28" presetID="21" presetClass="entr" presetSubtype="1" fill="hold" grpId="0" nodeType="clickEffect">
                                  <p:stCondLst>
                                    <p:cond delay="0"/>
                                  </p:stCondLst>
                                  <p:childTnLst>
                                    <p:set>
                                      <p:cBhvr>
                                        <p:cTn id="29" dur="1" fill="hold">
                                          <p:stCondLst>
                                            <p:cond delay="0"/>
                                          </p:stCondLst>
                                        </p:cTn>
                                        <p:tgtEl>
                                          <p:spTgt spid="10"/>
                                        </p:tgtEl>
                                        <p:attrNameLst>
                                          <p:attrName>style.visibility</p:attrName>
                                        </p:attrNameLst>
                                      </p:cBhvr>
                                      <p:to>
                                        <p:strVal val="visible"/>
                                      </p:to>
                                    </p:set>
                                    <p:animEffect transition="in" filter="wheel(1)">
                                      <p:cBhvr>
                                        <p:cTn id="30" dur="500"/>
                                        <p:tgtEl>
                                          <p:spTgt spid="10"/>
                                        </p:tgtEl>
                                      </p:cBhvr>
                                    </p:animEffect>
                                  </p:childTnLst>
                                  <p:subTnLst>
                                    <p:audio>
                                      <p:cMediaNode>
                                        <p:cTn display="0" masterRel="sameClick">
                                          <p:stCondLst>
                                            <p:cond evt="begin" delay="0">
                                              <p:tn val="28"/>
                                            </p:cond>
                                          </p:stCondLst>
                                          <p:endCondLst>
                                            <p:cond evt="onStopAudio" delay="0">
                                              <p:tgtEl>
                                                <p:sldTgt/>
                                              </p:tgtEl>
                                            </p:cond>
                                          </p:endCondLst>
                                        </p:cTn>
                                        <p:tgtEl>
                                          <p:sndTgt r:embed="rId3" name="arrow.wav"/>
                                        </p:tgtEl>
                                      </p:cMediaNode>
                                    </p:audio>
                                  </p:subTnLst>
                                </p:cTn>
                              </p:par>
                            </p:childTnLst>
                          </p:cTn>
                        </p:par>
                        <p:par>
                          <p:cTn id="31" fill="hold">
                            <p:stCondLst>
                              <p:cond delay="500"/>
                            </p:stCondLst>
                            <p:childTnLst>
                              <p:par>
                                <p:cTn id="32" presetID="49" presetClass="path" presetSubtype="0" accel="50000" decel="50000" fill="hold" grpId="1" nodeType="afterEffect">
                                  <p:stCondLst>
                                    <p:cond delay="0"/>
                                  </p:stCondLst>
                                  <p:childTnLst>
                                    <p:animMotion origin="layout" path="M 5.55112E-17 -2.22222E-6 L 0.4207 0.07894 " pathEditMode="relative" rAng="0" ptsTypes="AA">
                                      <p:cBhvr>
                                        <p:cTn id="33" dur="1000" fill="hold"/>
                                        <p:tgtEl>
                                          <p:spTgt spid="10"/>
                                        </p:tgtEl>
                                        <p:attrNameLst>
                                          <p:attrName>ppt_x</p:attrName>
                                          <p:attrName>ppt_y</p:attrName>
                                        </p:attrNameLst>
                                      </p:cBhvr>
                                      <p:rCtr x="21029" y="3935"/>
                                    </p:animMotion>
                                  </p:childTnLst>
                                </p:cTn>
                              </p:par>
                            </p:childTnLst>
                          </p:cTn>
                        </p:par>
                      </p:childTnLst>
                    </p:cTn>
                  </p:par>
                  <p:par>
                    <p:cTn id="34" fill="hold">
                      <p:stCondLst>
                        <p:cond delay="indefinite"/>
                      </p:stCondLst>
                      <p:childTnLst>
                        <p:par>
                          <p:cTn id="35" fill="hold">
                            <p:stCondLst>
                              <p:cond delay="0"/>
                            </p:stCondLst>
                            <p:childTnLst>
                              <p:par>
                                <p:cTn id="36" presetID="53" presetClass="entr" presetSubtype="16" fill="hold" nodeType="clickEffect">
                                  <p:stCondLst>
                                    <p:cond delay="0"/>
                                  </p:stCondLst>
                                  <p:childTnLst>
                                    <p:set>
                                      <p:cBhvr>
                                        <p:cTn id="37" dur="1" fill="hold">
                                          <p:stCondLst>
                                            <p:cond delay="0"/>
                                          </p:stCondLst>
                                        </p:cTn>
                                        <p:tgtEl>
                                          <p:spTgt spid="3"/>
                                        </p:tgtEl>
                                        <p:attrNameLst>
                                          <p:attrName>style.visibility</p:attrName>
                                        </p:attrNameLst>
                                      </p:cBhvr>
                                      <p:to>
                                        <p:strVal val="visible"/>
                                      </p:to>
                                    </p:set>
                                    <p:anim calcmode="lin" valueType="num">
                                      <p:cBhvr>
                                        <p:cTn id="38" dur="500" fill="hold"/>
                                        <p:tgtEl>
                                          <p:spTgt spid="3"/>
                                        </p:tgtEl>
                                        <p:attrNameLst>
                                          <p:attrName>ppt_w</p:attrName>
                                        </p:attrNameLst>
                                      </p:cBhvr>
                                      <p:tavLst>
                                        <p:tav tm="0">
                                          <p:val>
                                            <p:fltVal val="0"/>
                                          </p:val>
                                        </p:tav>
                                        <p:tav tm="100000">
                                          <p:val>
                                            <p:strVal val="#ppt_w"/>
                                          </p:val>
                                        </p:tav>
                                      </p:tavLst>
                                    </p:anim>
                                    <p:anim calcmode="lin" valueType="num">
                                      <p:cBhvr>
                                        <p:cTn id="39" dur="500" fill="hold"/>
                                        <p:tgtEl>
                                          <p:spTgt spid="3"/>
                                        </p:tgtEl>
                                        <p:attrNameLst>
                                          <p:attrName>ppt_h</p:attrName>
                                        </p:attrNameLst>
                                      </p:cBhvr>
                                      <p:tavLst>
                                        <p:tav tm="0">
                                          <p:val>
                                            <p:fltVal val="0"/>
                                          </p:val>
                                        </p:tav>
                                        <p:tav tm="100000">
                                          <p:val>
                                            <p:strVal val="#ppt_h"/>
                                          </p:val>
                                        </p:tav>
                                      </p:tavLst>
                                    </p:anim>
                                    <p:animEffect transition="in" filter="fade">
                                      <p:cBhvr>
                                        <p:cTn id="40" dur="500"/>
                                        <p:tgtEl>
                                          <p:spTgt spid="3"/>
                                        </p:tgtEl>
                                      </p:cBhvr>
                                    </p:animEffect>
                                  </p:childTnLst>
                                  <p:subTnLst>
                                    <p:audio>
                                      <p:cMediaNode>
                                        <p:cTn display="0" masterRel="sameClick">
                                          <p:stCondLst>
                                            <p:cond evt="begin" delay="0">
                                              <p:tn val="36"/>
                                            </p:cond>
                                          </p:stCondLst>
                                          <p:endCondLst>
                                            <p:cond evt="onStopAudio" delay="0">
                                              <p:tgtEl>
                                                <p:sldTgt/>
                                              </p:tgtEl>
                                            </p:cond>
                                          </p:endCondLst>
                                        </p:cTn>
                                        <p:tgtEl>
                                          <p:sndTgt r:embed="rId4" name="chimes.wav"/>
                                        </p:tgtEl>
                                      </p:cMediaNode>
                                    </p:audio>
                                  </p:subTnLst>
                                </p:cTn>
                              </p:par>
                              <p:par>
                                <p:cTn id="41" presetID="53" presetClass="entr" presetSubtype="16" fill="hold" grpId="0" nodeType="withEffect">
                                  <p:stCondLst>
                                    <p:cond delay="0"/>
                                  </p:stCondLst>
                                  <p:childTnLst>
                                    <p:set>
                                      <p:cBhvr>
                                        <p:cTn id="42" dur="1" fill="hold">
                                          <p:stCondLst>
                                            <p:cond delay="0"/>
                                          </p:stCondLst>
                                        </p:cTn>
                                        <p:tgtEl>
                                          <p:spTgt spid="5"/>
                                        </p:tgtEl>
                                        <p:attrNameLst>
                                          <p:attrName>style.visibility</p:attrName>
                                        </p:attrNameLst>
                                      </p:cBhvr>
                                      <p:to>
                                        <p:strVal val="visible"/>
                                      </p:to>
                                    </p:set>
                                    <p:anim calcmode="lin" valueType="num">
                                      <p:cBhvr>
                                        <p:cTn id="43" dur="500" fill="hold"/>
                                        <p:tgtEl>
                                          <p:spTgt spid="5"/>
                                        </p:tgtEl>
                                        <p:attrNameLst>
                                          <p:attrName>ppt_w</p:attrName>
                                        </p:attrNameLst>
                                      </p:cBhvr>
                                      <p:tavLst>
                                        <p:tav tm="0">
                                          <p:val>
                                            <p:fltVal val="0"/>
                                          </p:val>
                                        </p:tav>
                                        <p:tav tm="100000">
                                          <p:val>
                                            <p:strVal val="#ppt_w"/>
                                          </p:val>
                                        </p:tav>
                                      </p:tavLst>
                                    </p:anim>
                                    <p:anim calcmode="lin" valueType="num">
                                      <p:cBhvr>
                                        <p:cTn id="44" dur="500" fill="hold"/>
                                        <p:tgtEl>
                                          <p:spTgt spid="5"/>
                                        </p:tgtEl>
                                        <p:attrNameLst>
                                          <p:attrName>ppt_h</p:attrName>
                                        </p:attrNameLst>
                                      </p:cBhvr>
                                      <p:tavLst>
                                        <p:tav tm="0">
                                          <p:val>
                                            <p:fltVal val="0"/>
                                          </p:val>
                                        </p:tav>
                                        <p:tav tm="100000">
                                          <p:val>
                                            <p:strVal val="#ppt_h"/>
                                          </p:val>
                                        </p:tav>
                                      </p:tavLst>
                                    </p:anim>
                                    <p:animEffect transition="in" filter="fade">
                                      <p:cBhvr>
                                        <p:cTn id="45"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10" grpId="0" animBg="1"/>
      <p:bldP spid="10" grpId="1" animBg="1"/>
      <p:bldP spid="70" grpId="0"/>
      <p:bldP spid="70" grpId="1"/>
    </p:bldLst>
  </p:timing>
</p:sld>
</file>

<file path=ppt/slides/slide20.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l="-1000" r="-1000"/>
          </a:stretch>
        </a:blipFill>
        <a:effectLst/>
      </p:bgPr>
    </p:bg>
    <p:spTree>
      <p:nvGrpSpPr>
        <p:cNvPr id="1" name=""/>
        <p:cNvGrpSpPr/>
        <p:nvPr/>
      </p:nvGrpSpPr>
      <p:grpSpPr>
        <a:xfrm>
          <a:off x="0" y="0"/>
          <a:ext cx="0" cy="0"/>
          <a:chOff x="0" y="0"/>
          <a:chExt cx="0" cy="0"/>
        </a:xfrm>
      </p:grpSpPr>
      <p:pic>
        <p:nvPicPr>
          <p:cNvPr id="1141" name="图片 18">
            <a:extLst>
              <a:ext uri="{FF2B5EF4-FFF2-40B4-BE49-F238E27FC236}">
                <a16:creationId xmlns:a16="http://schemas.microsoft.com/office/drawing/2014/main" id="{BB39CA6B-DF36-487A-9703-0C034D6E9E40}"/>
              </a:ext>
            </a:extLst>
          </p:cNvPr>
          <p:cNvPicPr>
            <a:picLocks noChangeAspect="1"/>
          </p:cNvPicPr>
          <p:nvPr/>
        </p:nvPicPr>
        <p:blipFill>
          <a:blip r:embed="rId4"/>
          <a:stretch>
            <a:fillRect/>
          </a:stretch>
        </p:blipFill>
        <p:spPr>
          <a:xfrm>
            <a:off x="9111341" y="256622"/>
            <a:ext cx="2499760" cy="4092256"/>
          </a:xfrm>
          <a:prstGeom prst="rect">
            <a:avLst/>
          </a:prstGeom>
        </p:spPr>
      </p:pic>
      <p:pic>
        <p:nvPicPr>
          <p:cNvPr id="1131" name="图片 340">
            <a:extLst>
              <a:ext uri="{FF2B5EF4-FFF2-40B4-BE49-F238E27FC236}">
                <a16:creationId xmlns:a16="http://schemas.microsoft.com/office/drawing/2014/main" id="{1C78BAD8-35CB-4CC8-99FE-BA7C4CC39066}"/>
              </a:ext>
            </a:extLst>
          </p:cNvPr>
          <p:cNvPicPr>
            <a:picLocks noChangeAspect="1"/>
          </p:cNvPicPr>
          <p:nvPr/>
        </p:nvPicPr>
        <p:blipFill>
          <a:blip r:embed="rId5"/>
          <a:stretch>
            <a:fillRect/>
          </a:stretch>
        </p:blipFill>
        <p:spPr>
          <a:xfrm flipH="1">
            <a:off x="523596" y="533642"/>
            <a:ext cx="4131273" cy="2883197"/>
          </a:xfrm>
          <a:prstGeom prst="rect">
            <a:avLst/>
          </a:prstGeom>
        </p:spPr>
      </p:pic>
      <p:sp>
        <p:nvSpPr>
          <p:cNvPr id="1132" name="品 10"/>
          <p:cNvSpPr txBox="1"/>
          <p:nvPr/>
        </p:nvSpPr>
        <p:spPr>
          <a:xfrm>
            <a:off x="4501101" y="446556"/>
            <a:ext cx="3501280" cy="1200329"/>
          </a:xfrm>
          <a:prstGeom prst="rect">
            <a:avLst/>
          </a:prstGeom>
          <a:noFill/>
        </p:spPr>
        <p:txBody>
          <a:bodyPr wrap="none" rtlCol="0">
            <a:spAutoFit/>
          </a:bodyPr>
          <a:lstStyle/>
          <a:p>
            <a:r>
              <a:rPr lang="en-US" altLang="zh-CN" sz="7200" b="1">
                <a:solidFill>
                  <a:schemeClr val="bg1"/>
                </a:solidFill>
                <a:latin typeface="UTM Azuki" panose="02040603050506020204" pitchFamily="18" charset="0"/>
                <a:ea typeface="851tegakizatsu" panose="02000600000000000000" pitchFamily="2" charset="-122"/>
                <a:cs typeface="Times New Roman" panose="02020603050405020304" pitchFamily="18" charset="0"/>
              </a:rPr>
              <a:t>CỦNG CỐ</a:t>
            </a:r>
            <a:endParaRPr lang="en-US" altLang="zh-CN" sz="7200" b="1" dirty="0">
              <a:solidFill>
                <a:schemeClr val="bg1"/>
              </a:solidFill>
              <a:latin typeface="UTM Azuki" panose="02040603050506020204" pitchFamily="18" charset="0"/>
              <a:ea typeface="851tegakizatsu" panose="02000600000000000000" pitchFamily="2" charset="-122"/>
              <a:cs typeface="Times New Roman" panose="02020603050405020304" pitchFamily="18" charset="0"/>
            </a:endParaRPr>
          </a:p>
        </p:txBody>
      </p:sp>
      <p:grpSp>
        <p:nvGrpSpPr>
          <p:cNvPr id="2" name="Group 1"/>
          <p:cNvGrpSpPr/>
          <p:nvPr/>
        </p:nvGrpSpPr>
        <p:grpSpPr>
          <a:xfrm>
            <a:off x="-493717" y="2659963"/>
            <a:ext cx="12495217" cy="4007537"/>
            <a:chOff x="89875" y="2540776"/>
            <a:chExt cx="12495217" cy="4007537"/>
          </a:xfrm>
        </p:grpSpPr>
        <p:pic>
          <p:nvPicPr>
            <p:cNvPr id="6" name="图片 5" descr="e7d195523061f1c0c2b73831c94a3edc981f60e396d3e182073EE1468018468A7F192AE5E5CD515B6C3125F8AF6E4EE646174E8CF0B46FD19828DCE8CDA3B3A044A74F0E769C5FA8CB87AB6FC303C8BA3785FAC64AF542478695B0984F536809C3F1707B1C3268FC7520299D04CFE85DEB91723432B78EC91A49EF06019607DE5BEC6629765AAD53314DC233652B24F7">
              <a:extLst>
                <a:ext uri="{FF2B5EF4-FFF2-40B4-BE49-F238E27FC236}">
                  <a16:creationId xmlns:a16="http://schemas.microsoft.com/office/drawing/2014/main" id="{FE1370CC-583C-42D7-B038-8AF3E31338AC}"/>
                </a:ext>
              </a:extLst>
            </p:cNvPr>
            <p:cNvPicPr>
              <a:picLocks noChangeAspect="1"/>
            </p:cNvPicPr>
            <p:nvPr/>
          </p:nvPicPr>
          <p:blipFill rotWithShape="1">
            <a:blip r:embed="rId6" cstate="hqprint">
              <a:extLst>
                <a:ext uri="{28A0092B-C50C-407E-A947-70E740481C1C}">
                  <a14:useLocalDpi xmlns:a14="http://schemas.microsoft.com/office/drawing/2010/main" val="0"/>
                </a:ext>
              </a:extLst>
            </a:blip>
            <a:srcRect l="8346" r="54501"/>
            <a:stretch/>
          </p:blipFill>
          <p:spPr>
            <a:xfrm rot="21088999">
              <a:off x="9155748" y="2540776"/>
              <a:ext cx="3429344" cy="3826731"/>
            </a:xfrm>
            <a:prstGeom prst="rect">
              <a:avLst/>
            </a:prstGeom>
          </p:spPr>
        </p:pic>
        <p:pic>
          <p:nvPicPr>
            <p:cNvPr id="1134" name="图片 5" descr="e7d195523061f1c0c2b73831c94a3edc981f60e396d3e182073EE1468018468A7F192AE5E5CD515B6C3125F8AF6E4EE646174E8CF0B46FD19828DCE8CDA3B3A044A74F0E769C5FA8CB87AB6FC303C8BA3785FAC64AF542478695B0984F536809C3F1707B1C3268FC7520299D04CFE85DEB91723432B78EC91A49EF06019607DE5BEC6629765AAD53314DC233652B24F7">
              <a:extLst>
                <a:ext uri="{FF2B5EF4-FFF2-40B4-BE49-F238E27FC236}">
                  <a16:creationId xmlns:a16="http://schemas.microsoft.com/office/drawing/2014/main" id="{FE1370CC-583C-42D7-B038-8AF3E31338AC}"/>
                </a:ext>
              </a:extLst>
            </p:cNvPr>
            <p:cNvPicPr>
              <a:picLocks noChangeAspect="1"/>
            </p:cNvPicPr>
            <p:nvPr/>
          </p:nvPicPr>
          <p:blipFill>
            <a:blip r:embed="rId6" cstate="hqprint">
              <a:extLst>
                <a:ext uri="{28A0092B-C50C-407E-A947-70E740481C1C}">
                  <a14:useLocalDpi xmlns:a14="http://schemas.microsoft.com/office/drawing/2010/main" val="0"/>
                </a:ext>
              </a:extLst>
            </a:blip>
            <a:stretch>
              <a:fillRect/>
            </a:stretch>
          </p:blipFill>
          <p:spPr>
            <a:xfrm rot="21088999">
              <a:off x="89875" y="2721582"/>
              <a:ext cx="9230283" cy="3826731"/>
            </a:xfrm>
            <a:prstGeom prst="rect">
              <a:avLst/>
            </a:prstGeom>
          </p:spPr>
        </p:pic>
      </p:grpSp>
      <p:sp>
        <p:nvSpPr>
          <p:cNvPr id="1135" name="文本框 8">
            <a:extLst>
              <a:ext uri="{FF2B5EF4-FFF2-40B4-BE49-F238E27FC236}">
                <a16:creationId xmlns:a16="http://schemas.microsoft.com/office/drawing/2014/main" id="{BD81637B-9323-4D4B-B8C1-F5159E6F3532}"/>
              </a:ext>
            </a:extLst>
          </p:cNvPr>
          <p:cNvSpPr txBox="1"/>
          <p:nvPr/>
        </p:nvSpPr>
        <p:spPr>
          <a:xfrm rot="21085151">
            <a:off x="1172570" y="4814663"/>
            <a:ext cx="2179652" cy="579967"/>
          </a:xfrm>
          <a:prstGeom prst="rect">
            <a:avLst/>
          </a:prstGeom>
          <a:noFill/>
        </p:spPr>
        <p:txBody>
          <a:bodyPr wrap="square" rtlCol="0">
            <a:spAutoFit/>
          </a:bodyPr>
          <a:lstStyle/>
          <a:p>
            <a:pPr>
              <a:lnSpc>
                <a:spcPct val="150000"/>
              </a:lnSpc>
            </a:pPr>
            <a:r>
              <a:rPr lang="en-US" altLang="zh-CN" sz="2400" b="1">
                <a:solidFill>
                  <a:srgbClr val="171745"/>
                </a:solidFill>
                <a:latin typeface="Times New Roman" panose="02020603050405020304" pitchFamily="18" charset="0"/>
                <a:ea typeface="汉仪跳跳体简" panose="00020600040101010101" pitchFamily="18" charset="-122"/>
                <a:cs typeface="Times New Roman" panose="02020603050405020304" pitchFamily="18" charset="0"/>
              </a:rPr>
              <a:t>Xem lại bài</a:t>
            </a:r>
            <a:endParaRPr lang="en-US" altLang="zh-CN" sz="2400" b="1" dirty="0">
              <a:solidFill>
                <a:srgbClr val="171745"/>
              </a:solidFill>
              <a:latin typeface="Times New Roman" panose="02020603050405020304" pitchFamily="18" charset="0"/>
              <a:ea typeface="汉仪跳跳体简" panose="00020600040101010101" pitchFamily="18" charset="-122"/>
              <a:cs typeface="Times New Roman" panose="02020603050405020304" pitchFamily="18" charset="0"/>
            </a:endParaRPr>
          </a:p>
        </p:txBody>
      </p:sp>
      <p:sp>
        <p:nvSpPr>
          <p:cNvPr id="1136" name="文本框 8">
            <a:extLst>
              <a:ext uri="{FF2B5EF4-FFF2-40B4-BE49-F238E27FC236}">
                <a16:creationId xmlns:a16="http://schemas.microsoft.com/office/drawing/2014/main" id="{BD81637B-9323-4D4B-B8C1-F5159E6F3532}"/>
              </a:ext>
            </a:extLst>
          </p:cNvPr>
          <p:cNvSpPr txBox="1"/>
          <p:nvPr/>
        </p:nvSpPr>
        <p:spPr>
          <a:xfrm rot="21085151">
            <a:off x="3853719" y="4124194"/>
            <a:ext cx="2179652" cy="1754326"/>
          </a:xfrm>
          <a:prstGeom prst="rect">
            <a:avLst/>
          </a:prstGeom>
          <a:noFill/>
        </p:spPr>
        <p:txBody>
          <a:bodyPr wrap="square" rtlCol="0">
            <a:spAutoFit/>
          </a:bodyPr>
          <a:lstStyle/>
          <a:p>
            <a:pPr algn="ctr">
              <a:lnSpc>
                <a:spcPct val="150000"/>
              </a:lnSpc>
            </a:pPr>
            <a:r>
              <a:rPr lang="vi-VN" altLang="zh-CN" sz="2400" b="1">
                <a:solidFill>
                  <a:srgbClr val="171745"/>
                </a:solidFill>
                <a:latin typeface="Times New Roman" panose="02020603050405020304" pitchFamily="18" charset="0"/>
                <a:ea typeface="汉仪跳跳体简" panose="00020600040101010101" pitchFamily="18" charset="-122"/>
                <a:cs typeface="Times New Roman" panose="02020603050405020304" pitchFamily="18" charset="0"/>
              </a:rPr>
              <a:t>Kể lại chuyện cho người thân nghe</a:t>
            </a:r>
          </a:p>
        </p:txBody>
      </p:sp>
      <p:sp>
        <p:nvSpPr>
          <p:cNvPr id="1137" name="文本框 8">
            <a:extLst>
              <a:ext uri="{FF2B5EF4-FFF2-40B4-BE49-F238E27FC236}">
                <a16:creationId xmlns:a16="http://schemas.microsoft.com/office/drawing/2014/main" id="{BD81637B-9323-4D4B-B8C1-F5159E6F3532}"/>
              </a:ext>
            </a:extLst>
          </p:cNvPr>
          <p:cNvSpPr txBox="1"/>
          <p:nvPr/>
        </p:nvSpPr>
        <p:spPr>
          <a:xfrm rot="21085151">
            <a:off x="6411748" y="3690812"/>
            <a:ext cx="2179652" cy="2308324"/>
          </a:xfrm>
          <a:prstGeom prst="rect">
            <a:avLst/>
          </a:prstGeom>
          <a:noFill/>
        </p:spPr>
        <p:txBody>
          <a:bodyPr wrap="square" rtlCol="0">
            <a:spAutoFit/>
          </a:bodyPr>
          <a:lstStyle/>
          <a:p>
            <a:pPr algn="ctr">
              <a:lnSpc>
                <a:spcPct val="150000"/>
              </a:lnSpc>
            </a:pPr>
            <a:r>
              <a:rPr lang="vi-VN" altLang="zh-CN" sz="2400" b="1">
                <a:solidFill>
                  <a:srgbClr val="171745"/>
                </a:solidFill>
                <a:latin typeface="Times New Roman" panose="02020603050405020304" pitchFamily="18" charset="0"/>
                <a:ea typeface="汉仪跳跳体简" panose="00020600040101010101" pitchFamily="18" charset="-122"/>
                <a:cs typeface="Times New Roman" panose="02020603050405020304" pitchFamily="18" charset="0"/>
              </a:rPr>
              <a:t>Tìm thêm chuyện khác về </a:t>
            </a:r>
            <a:r>
              <a:rPr lang="en-US" altLang="zh-CN" sz="2400" b="1">
                <a:solidFill>
                  <a:srgbClr val="171745"/>
                </a:solidFill>
                <a:latin typeface="Times New Roman" panose="02020603050405020304" pitchFamily="18" charset="0"/>
                <a:ea typeface="汉仪跳跳体简" panose="00020600040101010101" pitchFamily="18" charset="-122"/>
                <a:cs typeface="Times New Roman" panose="02020603050405020304" pitchFamily="18" charset="0"/>
              </a:rPr>
              <a:t>tính trung thực</a:t>
            </a:r>
            <a:endParaRPr lang="vi-VN" altLang="zh-CN" sz="2400" b="1">
              <a:solidFill>
                <a:srgbClr val="171745"/>
              </a:solidFill>
              <a:latin typeface="Times New Roman" panose="02020603050405020304" pitchFamily="18" charset="0"/>
              <a:ea typeface="汉仪跳跳体简" panose="00020600040101010101" pitchFamily="18" charset="-122"/>
              <a:cs typeface="Times New Roman" panose="02020603050405020304" pitchFamily="18" charset="0"/>
            </a:endParaRPr>
          </a:p>
        </p:txBody>
      </p:sp>
      <p:sp>
        <p:nvSpPr>
          <p:cNvPr id="1138" name="文本框 8">
            <a:extLst>
              <a:ext uri="{FF2B5EF4-FFF2-40B4-BE49-F238E27FC236}">
                <a16:creationId xmlns:a16="http://schemas.microsoft.com/office/drawing/2014/main" id="{BD81637B-9323-4D4B-B8C1-F5159E6F3532}"/>
              </a:ext>
            </a:extLst>
          </p:cNvPr>
          <p:cNvSpPr txBox="1"/>
          <p:nvPr/>
        </p:nvSpPr>
        <p:spPr>
          <a:xfrm rot="21085151">
            <a:off x="9271395" y="3967811"/>
            <a:ext cx="2179652" cy="1754326"/>
          </a:xfrm>
          <a:prstGeom prst="rect">
            <a:avLst/>
          </a:prstGeom>
          <a:noFill/>
        </p:spPr>
        <p:txBody>
          <a:bodyPr wrap="square" rtlCol="0">
            <a:spAutoFit/>
          </a:bodyPr>
          <a:lstStyle/>
          <a:p>
            <a:pPr algn="ctr">
              <a:lnSpc>
                <a:spcPct val="150000"/>
              </a:lnSpc>
            </a:pPr>
            <a:r>
              <a:rPr lang="vi-VN" altLang="zh-CN" sz="2400" b="1">
                <a:solidFill>
                  <a:srgbClr val="171745"/>
                </a:solidFill>
                <a:latin typeface="Times New Roman" panose="02020603050405020304" pitchFamily="18" charset="0"/>
                <a:ea typeface="汉仪跳跳体简" panose="00020600040101010101" pitchFamily="18" charset="-122"/>
                <a:cs typeface="Times New Roman" panose="02020603050405020304" pitchFamily="18" charset="0"/>
              </a:rPr>
              <a:t>Chuẩn bị bài </a:t>
            </a:r>
            <a:r>
              <a:rPr lang="vi-VN" altLang="zh-CN" sz="2400" b="1">
                <a:solidFill>
                  <a:srgbClr val="B88C00"/>
                </a:solidFill>
                <a:latin typeface="Times New Roman" panose="02020603050405020304" pitchFamily="18" charset="0"/>
                <a:ea typeface="汉仪跳跳体简" panose="00020600040101010101" pitchFamily="18" charset="-122"/>
                <a:cs typeface="Times New Roman" panose="02020603050405020304" pitchFamily="18" charset="0"/>
              </a:rPr>
              <a:t>Kể chuyện</a:t>
            </a:r>
            <a:r>
              <a:rPr lang="en-US" altLang="zh-CN" sz="2400" b="1">
                <a:solidFill>
                  <a:srgbClr val="B88C00"/>
                </a:solidFill>
                <a:latin typeface="Times New Roman" panose="02020603050405020304" pitchFamily="18" charset="0"/>
                <a:ea typeface="汉仪跳跳体简" panose="00020600040101010101" pitchFamily="18" charset="-122"/>
                <a:cs typeface="Times New Roman" panose="02020603050405020304" pitchFamily="18" charset="0"/>
              </a:rPr>
              <a:t> đã nghe đã đọc</a:t>
            </a:r>
            <a:endParaRPr lang="vi-VN" altLang="zh-CN" sz="2400" b="1">
              <a:solidFill>
                <a:srgbClr val="B88C00"/>
              </a:solidFill>
              <a:latin typeface="Times New Roman" panose="02020603050405020304" pitchFamily="18" charset="0"/>
              <a:ea typeface="汉仪跳跳体简" panose="00020600040101010101" pitchFamily="18" charset="-122"/>
              <a:cs typeface="Times New Roman" panose="02020603050405020304" pitchFamily="18" charset="0"/>
            </a:endParaRPr>
          </a:p>
        </p:txBody>
      </p:sp>
      <p:pic>
        <p:nvPicPr>
          <p:cNvPr id="1139" name="图片 16"/>
          <p:cNvPicPr>
            <a:picLocks noChangeAspect="1"/>
          </p:cNvPicPr>
          <p:nvPr/>
        </p:nvPicPr>
        <p:blipFill>
          <a:blip r:embed="rId7"/>
          <a:stretch>
            <a:fillRect/>
          </a:stretch>
        </p:blipFill>
        <p:spPr>
          <a:xfrm flipH="1">
            <a:off x="247368" y="2139482"/>
            <a:ext cx="8694058" cy="1541499"/>
          </a:xfrm>
          <a:prstGeom prst="rect">
            <a:avLst/>
          </a:prstGeom>
        </p:spPr>
      </p:pic>
      <p:pic>
        <p:nvPicPr>
          <p:cNvPr id="1142" name="图片 13"/>
          <p:cNvPicPr>
            <a:picLocks noChangeAspect="1"/>
          </p:cNvPicPr>
          <p:nvPr/>
        </p:nvPicPr>
        <p:blipFill>
          <a:blip r:embed="rId8"/>
          <a:stretch>
            <a:fillRect/>
          </a:stretch>
        </p:blipFill>
        <p:spPr>
          <a:xfrm rot="19878256">
            <a:off x="3626802" y="1584115"/>
            <a:ext cx="1258203" cy="1747211"/>
          </a:xfrm>
          <a:prstGeom prst="rect">
            <a:avLst/>
          </a:prstGeom>
        </p:spPr>
      </p:pic>
    </p:spTree>
    <p:extLst>
      <p:ext uri="{BB962C8B-B14F-4D97-AF65-F5344CB8AC3E}">
        <p14:creationId xmlns:p14="http://schemas.microsoft.com/office/powerpoint/2010/main" val="2581555257"/>
      </p:ext>
    </p:extLst>
  </p:cSld>
  <p:clrMapOvr>
    <a:masterClrMapping/>
  </p:clrMapOvr>
  <mc:AlternateContent xmlns:mc="http://schemas.openxmlformats.org/markup-compatibility/2006" xmlns:p14="http://schemas.microsoft.com/office/powerpoint/2010/main">
    <mc:Choice Requires="p14">
      <p:transition spd="med" p14:dur="600">
        <p14:pan dir="u"/>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withEffect">
                                  <p:stCondLst>
                                    <p:cond delay="0"/>
                                  </p:stCondLst>
                                  <p:iterate type="wd">
                                    <p:tmPct val="10000"/>
                                  </p:iterate>
                                  <p:childTnLst>
                                    <p:set>
                                      <p:cBhvr>
                                        <p:cTn id="6" dur="1" fill="hold">
                                          <p:stCondLst>
                                            <p:cond delay="0"/>
                                          </p:stCondLst>
                                        </p:cTn>
                                        <p:tgtEl>
                                          <p:spTgt spid="1139"/>
                                        </p:tgtEl>
                                        <p:attrNameLst>
                                          <p:attrName>style.visibility</p:attrName>
                                        </p:attrNameLst>
                                      </p:cBhvr>
                                      <p:to>
                                        <p:strVal val="visible"/>
                                      </p:to>
                                    </p:set>
                                    <p:animEffect transition="in" filter="fade">
                                      <p:cBhvr>
                                        <p:cTn id="7" dur="1000"/>
                                        <p:tgtEl>
                                          <p:spTgt spid="1139"/>
                                        </p:tgtEl>
                                      </p:cBhvr>
                                    </p:animEffect>
                                    <p:anim calcmode="lin" valueType="num">
                                      <p:cBhvr>
                                        <p:cTn id="8" dur="1000" fill="hold"/>
                                        <p:tgtEl>
                                          <p:spTgt spid="1139"/>
                                        </p:tgtEl>
                                        <p:attrNameLst>
                                          <p:attrName>ppt_x</p:attrName>
                                        </p:attrNameLst>
                                      </p:cBhvr>
                                      <p:tavLst>
                                        <p:tav tm="0">
                                          <p:val>
                                            <p:strVal val="#ppt_x"/>
                                          </p:val>
                                        </p:tav>
                                        <p:tav tm="100000">
                                          <p:val>
                                            <p:strVal val="#ppt_x"/>
                                          </p:val>
                                        </p:tav>
                                      </p:tavLst>
                                    </p:anim>
                                    <p:anim calcmode="lin" valueType="num">
                                      <p:cBhvr>
                                        <p:cTn id="9" dur="1000" fill="hold"/>
                                        <p:tgtEl>
                                          <p:spTgt spid="1139"/>
                                        </p:tgtEl>
                                        <p:attrNameLst>
                                          <p:attrName>ppt_y</p:attrName>
                                        </p:attrNameLst>
                                      </p:cBhvr>
                                      <p:tavLst>
                                        <p:tav tm="0">
                                          <p:val>
                                            <p:strVal val="#ppt_y+.1"/>
                                          </p:val>
                                        </p:tav>
                                        <p:tav tm="100000">
                                          <p:val>
                                            <p:strVal val="#ppt_y"/>
                                          </p:val>
                                        </p:tav>
                                      </p:tavLst>
                                    </p:anim>
                                  </p:childTnLst>
                                </p:cTn>
                              </p:par>
                              <p:par>
                                <p:cTn id="10" presetID="47" presetClass="entr" presetSubtype="0" fill="hold" nodeType="withEffect">
                                  <p:stCondLst>
                                    <p:cond delay="0"/>
                                  </p:stCondLst>
                                  <p:iterate type="wd">
                                    <p:tmPct val="10000"/>
                                  </p:iterate>
                                  <p:childTnLst>
                                    <p:set>
                                      <p:cBhvr>
                                        <p:cTn id="11" dur="1" fill="hold">
                                          <p:stCondLst>
                                            <p:cond delay="0"/>
                                          </p:stCondLst>
                                        </p:cTn>
                                        <p:tgtEl>
                                          <p:spTgt spid="1142"/>
                                        </p:tgtEl>
                                        <p:attrNameLst>
                                          <p:attrName>style.visibility</p:attrName>
                                        </p:attrNameLst>
                                      </p:cBhvr>
                                      <p:to>
                                        <p:strVal val="visible"/>
                                      </p:to>
                                    </p:set>
                                    <p:animEffect transition="in" filter="fade">
                                      <p:cBhvr>
                                        <p:cTn id="12" dur="1000"/>
                                        <p:tgtEl>
                                          <p:spTgt spid="1142"/>
                                        </p:tgtEl>
                                      </p:cBhvr>
                                    </p:animEffect>
                                    <p:anim calcmode="lin" valueType="num">
                                      <p:cBhvr>
                                        <p:cTn id="13" dur="1000" fill="hold"/>
                                        <p:tgtEl>
                                          <p:spTgt spid="1142"/>
                                        </p:tgtEl>
                                        <p:attrNameLst>
                                          <p:attrName>ppt_x</p:attrName>
                                        </p:attrNameLst>
                                      </p:cBhvr>
                                      <p:tavLst>
                                        <p:tav tm="0">
                                          <p:val>
                                            <p:strVal val="#ppt_x"/>
                                          </p:val>
                                        </p:tav>
                                        <p:tav tm="100000">
                                          <p:val>
                                            <p:strVal val="#ppt_x"/>
                                          </p:val>
                                        </p:tav>
                                      </p:tavLst>
                                    </p:anim>
                                    <p:anim calcmode="lin" valueType="num">
                                      <p:cBhvr>
                                        <p:cTn id="14" dur="1000" fill="hold"/>
                                        <p:tgtEl>
                                          <p:spTgt spid="1142"/>
                                        </p:tgtEl>
                                        <p:attrNameLst>
                                          <p:attrName>ppt_y</p:attrName>
                                        </p:attrNameLst>
                                      </p:cBhvr>
                                      <p:tavLst>
                                        <p:tav tm="0">
                                          <p:val>
                                            <p:strVal val="#ppt_y-.1"/>
                                          </p:val>
                                        </p:tav>
                                        <p:tav tm="100000">
                                          <p:val>
                                            <p:strVal val="#ppt_y"/>
                                          </p:val>
                                        </p:tav>
                                      </p:tavLst>
                                    </p:anim>
                                  </p:childTnLst>
                                </p:cTn>
                              </p:par>
                              <p:par>
                                <p:cTn id="15" presetID="53" presetClass="entr" presetSubtype="16" fill="hold" grpId="0" nodeType="withEffect">
                                  <p:stCondLst>
                                    <p:cond delay="0"/>
                                  </p:stCondLst>
                                  <p:iterate type="lt">
                                    <p:tmPct val="10000"/>
                                  </p:iterate>
                                  <p:childTnLst>
                                    <p:set>
                                      <p:cBhvr>
                                        <p:cTn id="16" dur="1" fill="hold">
                                          <p:stCondLst>
                                            <p:cond delay="0"/>
                                          </p:stCondLst>
                                        </p:cTn>
                                        <p:tgtEl>
                                          <p:spTgt spid="1132"/>
                                        </p:tgtEl>
                                        <p:attrNameLst>
                                          <p:attrName>style.visibility</p:attrName>
                                        </p:attrNameLst>
                                      </p:cBhvr>
                                      <p:to>
                                        <p:strVal val="visible"/>
                                      </p:to>
                                    </p:set>
                                    <p:anim calcmode="lin" valueType="num">
                                      <p:cBhvr>
                                        <p:cTn id="17" dur="500" fill="hold"/>
                                        <p:tgtEl>
                                          <p:spTgt spid="1132"/>
                                        </p:tgtEl>
                                        <p:attrNameLst>
                                          <p:attrName>ppt_w</p:attrName>
                                        </p:attrNameLst>
                                      </p:cBhvr>
                                      <p:tavLst>
                                        <p:tav tm="0">
                                          <p:val>
                                            <p:fltVal val="0"/>
                                          </p:val>
                                        </p:tav>
                                        <p:tav tm="100000">
                                          <p:val>
                                            <p:strVal val="#ppt_w"/>
                                          </p:val>
                                        </p:tav>
                                      </p:tavLst>
                                    </p:anim>
                                    <p:anim calcmode="lin" valueType="num">
                                      <p:cBhvr>
                                        <p:cTn id="18" dur="500" fill="hold"/>
                                        <p:tgtEl>
                                          <p:spTgt spid="1132"/>
                                        </p:tgtEl>
                                        <p:attrNameLst>
                                          <p:attrName>ppt_h</p:attrName>
                                        </p:attrNameLst>
                                      </p:cBhvr>
                                      <p:tavLst>
                                        <p:tav tm="0">
                                          <p:val>
                                            <p:fltVal val="0"/>
                                          </p:val>
                                        </p:tav>
                                        <p:tav tm="100000">
                                          <p:val>
                                            <p:strVal val="#ppt_h"/>
                                          </p:val>
                                        </p:tav>
                                      </p:tavLst>
                                    </p:anim>
                                    <p:animEffect transition="in" filter="fade">
                                      <p:cBhvr>
                                        <p:cTn id="19" dur="500"/>
                                        <p:tgtEl>
                                          <p:spTgt spid="1132"/>
                                        </p:tgtEl>
                                      </p:cBhvr>
                                    </p:animEffect>
                                  </p:childTnLst>
                                </p:cTn>
                              </p:par>
                            </p:childTnLst>
                          </p:cTn>
                        </p:par>
                        <p:par>
                          <p:cTn id="20" fill="hold">
                            <p:stCondLst>
                              <p:cond delay="1000"/>
                            </p:stCondLst>
                            <p:childTnLst>
                              <p:par>
                                <p:cTn id="21" presetID="43" presetClass="entr" presetSubtype="0" fill="hold" nodeType="afterEffect">
                                  <p:stCondLst>
                                    <p:cond delay="0"/>
                                  </p:stCondLst>
                                  <p:iterate type="wd">
                                    <p:tmPct val="10000"/>
                                  </p:iterate>
                                  <p:childTnLst>
                                    <p:set>
                                      <p:cBhvr>
                                        <p:cTn id="22" dur="1" fill="hold">
                                          <p:stCondLst>
                                            <p:cond delay="0"/>
                                          </p:stCondLst>
                                        </p:cTn>
                                        <p:tgtEl>
                                          <p:spTgt spid="1131"/>
                                        </p:tgtEl>
                                        <p:attrNameLst>
                                          <p:attrName>style.visibility</p:attrName>
                                        </p:attrNameLst>
                                      </p:cBhvr>
                                      <p:to>
                                        <p:strVal val="visible"/>
                                      </p:to>
                                    </p:set>
                                    <p:animEffect transition="in" filter="fade">
                                      <p:cBhvr>
                                        <p:cTn id="23" dur="100"/>
                                        <p:tgtEl>
                                          <p:spTgt spid="1131"/>
                                        </p:tgtEl>
                                      </p:cBhvr>
                                    </p:animEffect>
                                    <p:anim calcmode="lin" valueType="num">
                                      <p:cBhvr>
                                        <p:cTn id="24" dur="400" fill="hold"/>
                                        <p:tgtEl>
                                          <p:spTgt spid="1131"/>
                                        </p:tgtEl>
                                        <p:attrNameLst>
                                          <p:attrName>ppt_x</p:attrName>
                                        </p:attrNameLst>
                                      </p:cBhvr>
                                      <p:tavLst>
                                        <p:tav tm="0">
                                          <p:val>
                                            <p:strVal val="#ppt_x"/>
                                          </p:val>
                                        </p:tav>
                                        <p:tav tm="100000">
                                          <p:val>
                                            <p:strVal val="#ppt_x"/>
                                          </p:val>
                                        </p:tav>
                                      </p:tavLst>
                                    </p:anim>
                                    <p:anim calcmode="lin" valueType="num">
                                      <p:cBhvr>
                                        <p:cTn id="25" dur="400" fill="hold"/>
                                        <p:tgtEl>
                                          <p:spTgt spid="1131"/>
                                        </p:tgtEl>
                                        <p:attrNameLst>
                                          <p:attrName>ppt_y</p:attrName>
                                        </p:attrNameLst>
                                      </p:cBhvr>
                                      <p:tavLst>
                                        <p:tav tm="0">
                                          <p:val>
                                            <p:strVal val="#ppt_y+0.31"/>
                                          </p:val>
                                        </p:tav>
                                        <p:tav tm="100000">
                                          <p:val>
                                            <p:strVal val="#ppt_y+0.31"/>
                                          </p:val>
                                        </p:tav>
                                      </p:tavLst>
                                    </p:anim>
                                    <p:anim calcmode="lin" valueType="num">
                                      <p:cBhvr>
                                        <p:cTn id="26" dur="600" decel="50000" fill="hold">
                                          <p:stCondLst>
                                            <p:cond delay="400"/>
                                          </p:stCondLst>
                                        </p:cTn>
                                        <p:tgtEl>
                                          <p:spTgt spid="1131"/>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27" dur="600" decel="50000" fill="hold">
                                          <p:stCondLst>
                                            <p:cond delay="400"/>
                                          </p:stCondLst>
                                        </p:cTn>
                                        <p:tgtEl>
                                          <p:spTgt spid="1131"/>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childTnLst>
                          </p:cTn>
                        </p:par>
                        <p:par>
                          <p:cTn id="28" fill="hold">
                            <p:stCondLst>
                              <p:cond delay="2000"/>
                            </p:stCondLst>
                            <p:childTnLst>
                              <p:par>
                                <p:cTn id="29" presetID="50" presetClass="entr" presetSubtype="0" decel="100000" fill="hold" nodeType="afterEffect">
                                  <p:stCondLst>
                                    <p:cond delay="0"/>
                                  </p:stCondLst>
                                  <p:iterate type="wd">
                                    <p:tmPct val="10000"/>
                                  </p:iterate>
                                  <p:childTnLst>
                                    <p:set>
                                      <p:cBhvr>
                                        <p:cTn id="30" dur="1" fill="hold">
                                          <p:stCondLst>
                                            <p:cond delay="0"/>
                                          </p:stCondLst>
                                        </p:cTn>
                                        <p:tgtEl>
                                          <p:spTgt spid="2"/>
                                        </p:tgtEl>
                                        <p:attrNameLst>
                                          <p:attrName>style.visibility</p:attrName>
                                        </p:attrNameLst>
                                      </p:cBhvr>
                                      <p:to>
                                        <p:strVal val="visible"/>
                                      </p:to>
                                    </p:set>
                                    <p:anim calcmode="lin" valueType="num">
                                      <p:cBhvr>
                                        <p:cTn id="31" dur="500" fill="hold"/>
                                        <p:tgtEl>
                                          <p:spTgt spid="2"/>
                                        </p:tgtEl>
                                        <p:attrNameLst>
                                          <p:attrName>ppt_w</p:attrName>
                                        </p:attrNameLst>
                                      </p:cBhvr>
                                      <p:tavLst>
                                        <p:tav tm="0">
                                          <p:val>
                                            <p:strVal val="#ppt_w+.3"/>
                                          </p:val>
                                        </p:tav>
                                        <p:tav tm="100000">
                                          <p:val>
                                            <p:strVal val="#ppt_w"/>
                                          </p:val>
                                        </p:tav>
                                      </p:tavLst>
                                    </p:anim>
                                    <p:anim calcmode="lin" valueType="num">
                                      <p:cBhvr>
                                        <p:cTn id="32" dur="500" fill="hold"/>
                                        <p:tgtEl>
                                          <p:spTgt spid="2"/>
                                        </p:tgtEl>
                                        <p:attrNameLst>
                                          <p:attrName>ppt_h</p:attrName>
                                        </p:attrNameLst>
                                      </p:cBhvr>
                                      <p:tavLst>
                                        <p:tav tm="0">
                                          <p:val>
                                            <p:strVal val="#ppt_h"/>
                                          </p:val>
                                        </p:tav>
                                        <p:tav tm="100000">
                                          <p:val>
                                            <p:strVal val="#ppt_h"/>
                                          </p:val>
                                        </p:tav>
                                      </p:tavLst>
                                    </p:anim>
                                    <p:animEffect transition="in" filter="fade">
                                      <p:cBhvr>
                                        <p:cTn id="33" dur="500"/>
                                        <p:tgtEl>
                                          <p:spTgt spid="2"/>
                                        </p:tgtEl>
                                      </p:cBhvr>
                                    </p:animEffect>
                                  </p:childTnLst>
                                </p:cTn>
                              </p:par>
                            </p:childTnLst>
                          </p:cTn>
                        </p:par>
                        <p:par>
                          <p:cTn id="34" fill="hold">
                            <p:stCondLst>
                              <p:cond delay="2500"/>
                            </p:stCondLst>
                            <p:childTnLst>
                              <p:par>
                                <p:cTn id="35" presetID="17" presetClass="entr" presetSubtype="10" fill="hold" grpId="0" nodeType="afterEffect">
                                  <p:stCondLst>
                                    <p:cond delay="0"/>
                                  </p:stCondLst>
                                  <p:iterate type="wd">
                                    <p:tmPct val="10000"/>
                                  </p:iterate>
                                  <p:childTnLst>
                                    <p:set>
                                      <p:cBhvr>
                                        <p:cTn id="36" dur="1" fill="hold">
                                          <p:stCondLst>
                                            <p:cond delay="0"/>
                                          </p:stCondLst>
                                        </p:cTn>
                                        <p:tgtEl>
                                          <p:spTgt spid="1135"/>
                                        </p:tgtEl>
                                        <p:attrNameLst>
                                          <p:attrName>style.visibility</p:attrName>
                                        </p:attrNameLst>
                                      </p:cBhvr>
                                      <p:to>
                                        <p:strVal val="visible"/>
                                      </p:to>
                                    </p:set>
                                    <p:anim calcmode="lin" valueType="num">
                                      <p:cBhvr>
                                        <p:cTn id="37" dur="500" fill="hold"/>
                                        <p:tgtEl>
                                          <p:spTgt spid="1135"/>
                                        </p:tgtEl>
                                        <p:attrNameLst>
                                          <p:attrName>ppt_w</p:attrName>
                                        </p:attrNameLst>
                                      </p:cBhvr>
                                      <p:tavLst>
                                        <p:tav tm="0">
                                          <p:val>
                                            <p:fltVal val="0"/>
                                          </p:val>
                                        </p:tav>
                                        <p:tav tm="100000">
                                          <p:val>
                                            <p:strVal val="#ppt_w"/>
                                          </p:val>
                                        </p:tav>
                                      </p:tavLst>
                                    </p:anim>
                                    <p:anim calcmode="lin" valueType="num">
                                      <p:cBhvr>
                                        <p:cTn id="38" dur="500" fill="hold"/>
                                        <p:tgtEl>
                                          <p:spTgt spid="1135"/>
                                        </p:tgtEl>
                                        <p:attrNameLst>
                                          <p:attrName>ppt_h</p:attrName>
                                        </p:attrNameLst>
                                      </p:cBhvr>
                                      <p:tavLst>
                                        <p:tav tm="0">
                                          <p:val>
                                            <p:strVal val="#ppt_h"/>
                                          </p:val>
                                        </p:tav>
                                        <p:tav tm="100000">
                                          <p:val>
                                            <p:strVal val="#ppt_h"/>
                                          </p:val>
                                        </p:tav>
                                      </p:tavLst>
                                    </p:anim>
                                  </p:childTnLst>
                                </p:cTn>
                              </p:par>
                            </p:childTnLst>
                          </p:cTn>
                        </p:par>
                        <p:par>
                          <p:cTn id="39" fill="hold">
                            <p:stCondLst>
                              <p:cond delay="3100"/>
                            </p:stCondLst>
                            <p:childTnLst>
                              <p:par>
                                <p:cTn id="40" presetID="17" presetClass="entr" presetSubtype="10" fill="hold" grpId="0" nodeType="afterEffect">
                                  <p:stCondLst>
                                    <p:cond delay="0"/>
                                  </p:stCondLst>
                                  <p:iterate type="wd">
                                    <p:tmPct val="10000"/>
                                  </p:iterate>
                                  <p:childTnLst>
                                    <p:set>
                                      <p:cBhvr>
                                        <p:cTn id="41" dur="1" fill="hold">
                                          <p:stCondLst>
                                            <p:cond delay="0"/>
                                          </p:stCondLst>
                                        </p:cTn>
                                        <p:tgtEl>
                                          <p:spTgt spid="1136"/>
                                        </p:tgtEl>
                                        <p:attrNameLst>
                                          <p:attrName>style.visibility</p:attrName>
                                        </p:attrNameLst>
                                      </p:cBhvr>
                                      <p:to>
                                        <p:strVal val="visible"/>
                                      </p:to>
                                    </p:set>
                                    <p:anim calcmode="lin" valueType="num">
                                      <p:cBhvr>
                                        <p:cTn id="42" dur="500" fill="hold"/>
                                        <p:tgtEl>
                                          <p:spTgt spid="1136"/>
                                        </p:tgtEl>
                                        <p:attrNameLst>
                                          <p:attrName>ppt_w</p:attrName>
                                        </p:attrNameLst>
                                      </p:cBhvr>
                                      <p:tavLst>
                                        <p:tav tm="0">
                                          <p:val>
                                            <p:fltVal val="0"/>
                                          </p:val>
                                        </p:tav>
                                        <p:tav tm="100000">
                                          <p:val>
                                            <p:strVal val="#ppt_w"/>
                                          </p:val>
                                        </p:tav>
                                      </p:tavLst>
                                    </p:anim>
                                    <p:anim calcmode="lin" valueType="num">
                                      <p:cBhvr>
                                        <p:cTn id="43" dur="500" fill="hold"/>
                                        <p:tgtEl>
                                          <p:spTgt spid="1136"/>
                                        </p:tgtEl>
                                        <p:attrNameLst>
                                          <p:attrName>ppt_h</p:attrName>
                                        </p:attrNameLst>
                                      </p:cBhvr>
                                      <p:tavLst>
                                        <p:tav tm="0">
                                          <p:val>
                                            <p:strVal val="#ppt_h"/>
                                          </p:val>
                                        </p:tav>
                                        <p:tav tm="100000">
                                          <p:val>
                                            <p:strVal val="#ppt_h"/>
                                          </p:val>
                                        </p:tav>
                                      </p:tavLst>
                                    </p:anim>
                                  </p:childTnLst>
                                </p:cTn>
                              </p:par>
                            </p:childTnLst>
                          </p:cTn>
                        </p:par>
                        <p:par>
                          <p:cTn id="44" fill="hold">
                            <p:stCondLst>
                              <p:cond delay="3900"/>
                            </p:stCondLst>
                            <p:childTnLst>
                              <p:par>
                                <p:cTn id="45" presetID="17" presetClass="entr" presetSubtype="10" fill="hold" grpId="0" nodeType="afterEffect">
                                  <p:stCondLst>
                                    <p:cond delay="0"/>
                                  </p:stCondLst>
                                  <p:iterate type="wd">
                                    <p:tmPct val="10000"/>
                                  </p:iterate>
                                  <p:childTnLst>
                                    <p:set>
                                      <p:cBhvr>
                                        <p:cTn id="46" dur="1" fill="hold">
                                          <p:stCondLst>
                                            <p:cond delay="0"/>
                                          </p:stCondLst>
                                        </p:cTn>
                                        <p:tgtEl>
                                          <p:spTgt spid="1137"/>
                                        </p:tgtEl>
                                        <p:attrNameLst>
                                          <p:attrName>style.visibility</p:attrName>
                                        </p:attrNameLst>
                                      </p:cBhvr>
                                      <p:to>
                                        <p:strVal val="visible"/>
                                      </p:to>
                                    </p:set>
                                    <p:anim calcmode="lin" valueType="num">
                                      <p:cBhvr>
                                        <p:cTn id="47" dur="500" fill="hold"/>
                                        <p:tgtEl>
                                          <p:spTgt spid="1137"/>
                                        </p:tgtEl>
                                        <p:attrNameLst>
                                          <p:attrName>ppt_w</p:attrName>
                                        </p:attrNameLst>
                                      </p:cBhvr>
                                      <p:tavLst>
                                        <p:tav tm="0">
                                          <p:val>
                                            <p:fltVal val="0"/>
                                          </p:val>
                                        </p:tav>
                                        <p:tav tm="100000">
                                          <p:val>
                                            <p:strVal val="#ppt_w"/>
                                          </p:val>
                                        </p:tav>
                                      </p:tavLst>
                                    </p:anim>
                                    <p:anim calcmode="lin" valueType="num">
                                      <p:cBhvr>
                                        <p:cTn id="48" dur="500" fill="hold"/>
                                        <p:tgtEl>
                                          <p:spTgt spid="1137"/>
                                        </p:tgtEl>
                                        <p:attrNameLst>
                                          <p:attrName>ppt_h</p:attrName>
                                        </p:attrNameLst>
                                      </p:cBhvr>
                                      <p:tavLst>
                                        <p:tav tm="0">
                                          <p:val>
                                            <p:strVal val="#ppt_h"/>
                                          </p:val>
                                        </p:tav>
                                        <p:tav tm="100000">
                                          <p:val>
                                            <p:strVal val="#ppt_h"/>
                                          </p:val>
                                        </p:tav>
                                      </p:tavLst>
                                    </p:anim>
                                  </p:childTnLst>
                                </p:cTn>
                              </p:par>
                            </p:childTnLst>
                          </p:cTn>
                        </p:par>
                        <p:par>
                          <p:cTn id="49" fill="hold">
                            <p:stCondLst>
                              <p:cond delay="4750"/>
                            </p:stCondLst>
                            <p:childTnLst>
                              <p:par>
                                <p:cTn id="50" presetID="17" presetClass="entr" presetSubtype="10" fill="hold" grpId="0" nodeType="afterEffect">
                                  <p:stCondLst>
                                    <p:cond delay="0"/>
                                  </p:stCondLst>
                                  <p:iterate type="wd">
                                    <p:tmPct val="10000"/>
                                  </p:iterate>
                                  <p:childTnLst>
                                    <p:set>
                                      <p:cBhvr>
                                        <p:cTn id="51" dur="1" fill="hold">
                                          <p:stCondLst>
                                            <p:cond delay="0"/>
                                          </p:stCondLst>
                                        </p:cTn>
                                        <p:tgtEl>
                                          <p:spTgt spid="1138"/>
                                        </p:tgtEl>
                                        <p:attrNameLst>
                                          <p:attrName>style.visibility</p:attrName>
                                        </p:attrNameLst>
                                      </p:cBhvr>
                                      <p:to>
                                        <p:strVal val="visible"/>
                                      </p:to>
                                    </p:set>
                                    <p:anim calcmode="lin" valueType="num">
                                      <p:cBhvr>
                                        <p:cTn id="52" dur="500" fill="hold"/>
                                        <p:tgtEl>
                                          <p:spTgt spid="1138"/>
                                        </p:tgtEl>
                                        <p:attrNameLst>
                                          <p:attrName>ppt_w</p:attrName>
                                        </p:attrNameLst>
                                      </p:cBhvr>
                                      <p:tavLst>
                                        <p:tav tm="0">
                                          <p:val>
                                            <p:fltVal val="0"/>
                                          </p:val>
                                        </p:tav>
                                        <p:tav tm="100000">
                                          <p:val>
                                            <p:strVal val="#ppt_w"/>
                                          </p:val>
                                        </p:tav>
                                      </p:tavLst>
                                    </p:anim>
                                    <p:anim calcmode="lin" valueType="num">
                                      <p:cBhvr>
                                        <p:cTn id="53" dur="500" fill="hold"/>
                                        <p:tgtEl>
                                          <p:spTgt spid="1138"/>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32" grpId="0"/>
      <p:bldP spid="1135" grpId="0"/>
      <p:bldP spid="1136" grpId="0"/>
      <p:bldP spid="1137" grpId="0"/>
      <p:bldP spid="1138" grpId="0"/>
    </p:bldLst>
  </p:timing>
</p:sld>
</file>

<file path=ppt/slides/slide21.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l="-1000" r="-1000"/>
          </a:stretch>
        </a:blipFill>
        <a:effectLst/>
      </p:bgPr>
    </p:bg>
    <p:spTree>
      <p:nvGrpSpPr>
        <p:cNvPr id="1" name=""/>
        <p:cNvGrpSpPr/>
        <p:nvPr/>
      </p:nvGrpSpPr>
      <p:grpSpPr>
        <a:xfrm>
          <a:off x="0" y="0"/>
          <a:ext cx="0" cy="0"/>
          <a:chOff x="0" y="0"/>
          <a:chExt cx="0" cy="0"/>
        </a:xfrm>
      </p:grpSpPr>
      <p:grpSp>
        <p:nvGrpSpPr>
          <p:cNvPr id="10" name="组合 9">
            <a:extLst>
              <a:ext uri="{FF2B5EF4-FFF2-40B4-BE49-F238E27FC236}">
                <a16:creationId xmlns:a16="http://schemas.microsoft.com/office/drawing/2014/main" id="{1CFA8CE3-378A-42BA-B311-2068E9BA4A64}"/>
              </a:ext>
            </a:extLst>
          </p:cNvPr>
          <p:cNvGrpSpPr/>
          <p:nvPr/>
        </p:nvGrpSpPr>
        <p:grpSpPr>
          <a:xfrm rot="19554856">
            <a:off x="6698322" y="-395577"/>
            <a:ext cx="4219761" cy="7112725"/>
            <a:chOff x="3359696" y="-132242"/>
            <a:chExt cx="4727029" cy="7967764"/>
          </a:xfrm>
        </p:grpSpPr>
        <p:sp>
          <p:nvSpPr>
            <p:cNvPr id="11" name="Freeform 16">
              <a:extLst>
                <a:ext uri="{FF2B5EF4-FFF2-40B4-BE49-F238E27FC236}">
                  <a16:creationId xmlns:a16="http://schemas.microsoft.com/office/drawing/2014/main" id="{76F338D4-7234-4FD4-BCC3-AC65D75FA866}"/>
                </a:ext>
              </a:extLst>
            </p:cNvPr>
            <p:cNvSpPr>
              <a:spLocks/>
            </p:cNvSpPr>
            <p:nvPr/>
          </p:nvSpPr>
          <p:spPr bwMode="auto">
            <a:xfrm>
              <a:off x="3708286" y="6933402"/>
              <a:ext cx="3313517" cy="902120"/>
            </a:xfrm>
            <a:custGeom>
              <a:avLst/>
              <a:gdLst>
                <a:gd name="T0" fmla="*/ 371 w 1270"/>
                <a:gd name="T1" fmla="*/ 250 h 346"/>
                <a:gd name="T2" fmla="*/ 217 w 1270"/>
                <a:gd name="T3" fmla="*/ 184 h 346"/>
                <a:gd name="T4" fmla="*/ 127 w 1270"/>
                <a:gd name="T5" fmla="*/ 135 h 346"/>
                <a:gd name="T6" fmla="*/ 84 w 1270"/>
                <a:gd name="T7" fmla="*/ 101 h 346"/>
                <a:gd name="T8" fmla="*/ 84 w 1270"/>
                <a:gd name="T9" fmla="*/ 100 h 346"/>
                <a:gd name="T10" fmla="*/ 0 w 1270"/>
                <a:gd name="T11" fmla="*/ 13 h 346"/>
                <a:gd name="T12" fmla="*/ 17 w 1270"/>
                <a:gd name="T13" fmla="*/ 9 h 346"/>
                <a:gd name="T14" fmla="*/ 67 w 1270"/>
                <a:gd name="T15" fmla="*/ 58 h 346"/>
                <a:gd name="T16" fmla="*/ 102 w 1270"/>
                <a:gd name="T17" fmla="*/ 90 h 346"/>
                <a:gd name="T18" fmla="*/ 116 w 1270"/>
                <a:gd name="T19" fmla="*/ 91 h 346"/>
                <a:gd name="T20" fmla="*/ 145 w 1270"/>
                <a:gd name="T21" fmla="*/ 99 h 346"/>
                <a:gd name="T22" fmla="*/ 158 w 1270"/>
                <a:gd name="T23" fmla="*/ 127 h 346"/>
                <a:gd name="T24" fmla="*/ 208 w 1270"/>
                <a:gd name="T25" fmla="*/ 134 h 346"/>
                <a:gd name="T26" fmla="*/ 247 w 1270"/>
                <a:gd name="T27" fmla="*/ 145 h 346"/>
                <a:gd name="T28" fmla="*/ 262 w 1270"/>
                <a:gd name="T29" fmla="*/ 171 h 346"/>
                <a:gd name="T30" fmla="*/ 324 w 1270"/>
                <a:gd name="T31" fmla="*/ 201 h 346"/>
                <a:gd name="T32" fmla="*/ 338 w 1270"/>
                <a:gd name="T33" fmla="*/ 202 h 346"/>
                <a:gd name="T34" fmla="*/ 394 w 1270"/>
                <a:gd name="T35" fmla="*/ 229 h 346"/>
                <a:gd name="T36" fmla="*/ 451 w 1270"/>
                <a:gd name="T37" fmla="*/ 252 h 346"/>
                <a:gd name="T38" fmla="*/ 464 w 1270"/>
                <a:gd name="T39" fmla="*/ 254 h 346"/>
                <a:gd name="T40" fmla="*/ 554 w 1270"/>
                <a:gd name="T41" fmla="*/ 260 h 346"/>
                <a:gd name="T42" fmla="*/ 619 w 1270"/>
                <a:gd name="T43" fmla="*/ 270 h 346"/>
                <a:gd name="T44" fmla="*/ 652 w 1270"/>
                <a:gd name="T45" fmla="*/ 274 h 346"/>
                <a:gd name="T46" fmla="*/ 691 w 1270"/>
                <a:gd name="T47" fmla="*/ 277 h 346"/>
                <a:gd name="T48" fmla="*/ 723 w 1270"/>
                <a:gd name="T49" fmla="*/ 274 h 346"/>
                <a:gd name="T50" fmla="*/ 760 w 1270"/>
                <a:gd name="T51" fmla="*/ 266 h 346"/>
                <a:gd name="T52" fmla="*/ 794 w 1270"/>
                <a:gd name="T53" fmla="*/ 275 h 346"/>
                <a:gd name="T54" fmla="*/ 849 w 1270"/>
                <a:gd name="T55" fmla="*/ 259 h 346"/>
                <a:gd name="T56" fmla="*/ 922 w 1270"/>
                <a:gd name="T57" fmla="*/ 249 h 346"/>
                <a:gd name="T58" fmla="*/ 973 w 1270"/>
                <a:gd name="T59" fmla="*/ 244 h 346"/>
                <a:gd name="T60" fmla="*/ 1033 w 1270"/>
                <a:gd name="T61" fmla="*/ 236 h 346"/>
                <a:gd name="T62" fmla="*/ 1059 w 1270"/>
                <a:gd name="T63" fmla="*/ 233 h 346"/>
                <a:gd name="T64" fmla="*/ 1114 w 1270"/>
                <a:gd name="T65" fmla="*/ 225 h 346"/>
                <a:gd name="T66" fmla="*/ 1127 w 1270"/>
                <a:gd name="T67" fmla="*/ 220 h 346"/>
                <a:gd name="T68" fmla="*/ 1190 w 1270"/>
                <a:gd name="T69" fmla="*/ 210 h 346"/>
                <a:gd name="T70" fmla="*/ 1227 w 1270"/>
                <a:gd name="T71" fmla="*/ 211 h 346"/>
                <a:gd name="T72" fmla="*/ 1270 w 1270"/>
                <a:gd name="T73" fmla="*/ 210 h 346"/>
                <a:gd name="T74" fmla="*/ 1178 w 1270"/>
                <a:gd name="T75" fmla="*/ 264 h 346"/>
                <a:gd name="T76" fmla="*/ 1023 w 1270"/>
                <a:gd name="T77" fmla="*/ 313 h 346"/>
                <a:gd name="T78" fmla="*/ 873 w 1270"/>
                <a:gd name="T79" fmla="*/ 337 h 346"/>
                <a:gd name="T80" fmla="*/ 576 w 1270"/>
                <a:gd name="T81" fmla="*/ 304 h 346"/>
                <a:gd name="T82" fmla="*/ 567 w 1270"/>
                <a:gd name="T83" fmla="*/ 303 h 346"/>
                <a:gd name="T84" fmla="*/ 449 w 1270"/>
                <a:gd name="T85" fmla="*/ 273 h 346"/>
                <a:gd name="T86" fmla="*/ 371 w 1270"/>
                <a:gd name="T87" fmla="*/ 250 h 3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70" h="346">
                  <a:moveTo>
                    <a:pt x="371" y="250"/>
                  </a:moveTo>
                  <a:cubicBezTo>
                    <a:pt x="320" y="228"/>
                    <a:pt x="268" y="207"/>
                    <a:pt x="217" y="184"/>
                  </a:cubicBezTo>
                  <a:cubicBezTo>
                    <a:pt x="186" y="170"/>
                    <a:pt x="157" y="152"/>
                    <a:pt x="127" y="135"/>
                  </a:cubicBezTo>
                  <a:cubicBezTo>
                    <a:pt x="107" y="131"/>
                    <a:pt x="93" y="119"/>
                    <a:pt x="84" y="101"/>
                  </a:cubicBezTo>
                  <a:cubicBezTo>
                    <a:pt x="84" y="101"/>
                    <a:pt x="84" y="100"/>
                    <a:pt x="84" y="100"/>
                  </a:cubicBezTo>
                  <a:cubicBezTo>
                    <a:pt x="57" y="71"/>
                    <a:pt x="24" y="46"/>
                    <a:pt x="0" y="13"/>
                  </a:cubicBezTo>
                  <a:cubicBezTo>
                    <a:pt x="3" y="1"/>
                    <a:pt x="7" y="0"/>
                    <a:pt x="17" y="9"/>
                  </a:cubicBezTo>
                  <a:cubicBezTo>
                    <a:pt x="34" y="25"/>
                    <a:pt x="51" y="41"/>
                    <a:pt x="67" y="58"/>
                  </a:cubicBezTo>
                  <a:cubicBezTo>
                    <a:pt x="78" y="69"/>
                    <a:pt x="89" y="81"/>
                    <a:pt x="102" y="90"/>
                  </a:cubicBezTo>
                  <a:cubicBezTo>
                    <a:pt x="106" y="94"/>
                    <a:pt x="110" y="97"/>
                    <a:pt x="116" y="91"/>
                  </a:cubicBezTo>
                  <a:cubicBezTo>
                    <a:pt x="129" y="79"/>
                    <a:pt x="139" y="82"/>
                    <a:pt x="145" y="99"/>
                  </a:cubicBezTo>
                  <a:cubicBezTo>
                    <a:pt x="149" y="109"/>
                    <a:pt x="151" y="119"/>
                    <a:pt x="158" y="127"/>
                  </a:cubicBezTo>
                  <a:cubicBezTo>
                    <a:pt x="173" y="143"/>
                    <a:pt x="189" y="146"/>
                    <a:pt x="208" y="134"/>
                  </a:cubicBezTo>
                  <a:cubicBezTo>
                    <a:pt x="231" y="120"/>
                    <a:pt x="232" y="120"/>
                    <a:pt x="247" y="145"/>
                  </a:cubicBezTo>
                  <a:cubicBezTo>
                    <a:pt x="252" y="153"/>
                    <a:pt x="257" y="162"/>
                    <a:pt x="262" y="171"/>
                  </a:cubicBezTo>
                  <a:cubicBezTo>
                    <a:pt x="271" y="190"/>
                    <a:pt x="300" y="204"/>
                    <a:pt x="324" y="201"/>
                  </a:cubicBezTo>
                  <a:cubicBezTo>
                    <a:pt x="329" y="200"/>
                    <a:pt x="335" y="198"/>
                    <a:pt x="338" y="202"/>
                  </a:cubicBezTo>
                  <a:cubicBezTo>
                    <a:pt x="351" y="224"/>
                    <a:pt x="374" y="224"/>
                    <a:pt x="394" y="229"/>
                  </a:cubicBezTo>
                  <a:cubicBezTo>
                    <a:pt x="411" y="242"/>
                    <a:pt x="430" y="251"/>
                    <a:pt x="451" y="252"/>
                  </a:cubicBezTo>
                  <a:cubicBezTo>
                    <a:pt x="456" y="252"/>
                    <a:pt x="461" y="252"/>
                    <a:pt x="464" y="254"/>
                  </a:cubicBezTo>
                  <a:cubicBezTo>
                    <a:pt x="493" y="272"/>
                    <a:pt x="524" y="267"/>
                    <a:pt x="554" y="260"/>
                  </a:cubicBezTo>
                  <a:cubicBezTo>
                    <a:pt x="577" y="255"/>
                    <a:pt x="599" y="250"/>
                    <a:pt x="619" y="270"/>
                  </a:cubicBezTo>
                  <a:cubicBezTo>
                    <a:pt x="628" y="279"/>
                    <a:pt x="640" y="279"/>
                    <a:pt x="652" y="274"/>
                  </a:cubicBezTo>
                  <a:cubicBezTo>
                    <a:pt x="666" y="269"/>
                    <a:pt x="678" y="270"/>
                    <a:pt x="691" y="277"/>
                  </a:cubicBezTo>
                  <a:cubicBezTo>
                    <a:pt x="702" y="283"/>
                    <a:pt x="712" y="290"/>
                    <a:pt x="723" y="274"/>
                  </a:cubicBezTo>
                  <a:cubicBezTo>
                    <a:pt x="730" y="264"/>
                    <a:pt x="748" y="272"/>
                    <a:pt x="760" y="266"/>
                  </a:cubicBezTo>
                  <a:cubicBezTo>
                    <a:pt x="774" y="259"/>
                    <a:pt x="783" y="265"/>
                    <a:pt x="794" y="275"/>
                  </a:cubicBezTo>
                  <a:cubicBezTo>
                    <a:pt x="809" y="289"/>
                    <a:pt x="833" y="280"/>
                    <a:pt x="849" y="259"/>
                  </a:cubicBezTo>
                  <a:cubicBezTo>
                    <a:pt x="873" y="249"/>
                    <a:pt x="897" y="246"/>
                    <a:pt x="922" y="249"/>
                  </a:cubicBezTo>
                  <a:cubicBezTo>
                    <a:pt x="940" y="258"/>
                    <a:pt x="956" y="247"/>
                    <a:pt x="973" y="244"/>
                  </a:cubicBezTo>
                  <a:cubicBezTo>
                    <a:pt x="993" y="240"/>
                    <a:pt x="1012" y="233"/>
                    <a:pt x="1033" y="236"/>
                  </a:cubicBezTo>
                  <a:cubicBezTo>
                    <a:pt x="1042" y="238"/>
                    <a:pt x="1051" y="237"/>
                    <a:pt x="1059" y="233"/>
                  </a:cubicBezTo>
                  <a:cubicBezTo>
                    <a:pt x="1076" y="223"/>
                    <a:pt x="1094" y="217"/>
                    <a:pt x="1114" y="225"/>
                  </a:cubicBezTo>
                  <a:cubicBezTo>
                    <a:pt x="1119" y="228"/>
                    <a:pt x="1123" y="223"/>
                    <a:pt x="1127" y="220"/>
                  </a:cubicBezTo>
                  <a:cubicBezTo>
                    <a:pt x="1146" y="203"/>
                    <a:pt x="1168" y="200"/>
                    <a:pt x="1190" y="210"/>
                  </a:cubicBezTo>
                  <a:cubicBezTo>
                    <a:pt x="1203" y="216"/>
                    <a:pt x="1214" y="215"/>
                    <a:pt x="1227" y="211"/>
                  </a:cubicBezTo>
                  <a:cubicBezTo>
                    <a:pt x="1240" y="206"/>
                    <a:pt x="1255" y="192"/>
                    <a:pt x="1270" y="210"/>
                  </a:cubicBezTo>
                  <a:cubicBezTo>
                    <a:pt x="1242" y="234"/>
                    <a:pt x="1208" y="245"/>
                    <a:pt x="1178" y="264"/>
                  </a:cubicBezTo>
                  <a:cubicBezTo>
                    <a:pt x="1126" y="280"/>
                    <a:pt x="1074" y="295"/>
                    <a:pt x="1023" y="313"/>
                  </a:cubicBezTo>
                  <a:cubicBezTo>
                    <a:pt x="974" y="330"/>
                    <a:pt x="923" y="333"/>
                    <a:pt x="873" y="337"/>
                  </a:cubicBezTo>
                  <a:cubicBezTo>
                    <a:pt x="772" y="346"/>
                    <a:pt x="672" y="336"/>
                    <a:pt x="576" y="304"/>
                  </a:cubicBezTo>
                  <a:cubicBezTo>
                    <a:pt x="573" y="303"/>
                    <a:pt x="570" y="303"/>
                    <a:pt x="567" y="303"/>
                  </a:cubicBezTo>
                  <a:cubicBezTo>
                    <a:pt x="528" y="292"/>
                    <a:pt x="487" y="288"/>
                    <a:pt x="449" y="273"/>
                  </a:cubicBezTo>
                  <a:cubicBezTo>
                    <a:pt x="421" y="273"/>
                    <a:pt x="395" y="264"/>
                    <a:pt x="371" y="250"/>
                  </a:cubicBezTo>
                  <a:close/>
                </a:path>
              </a:pathLst>
            </a:custGeom>
            <a:solidFill>
              <a:srgbClr val="2A87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 name="Freeform 17">
              <a:extLst>
                <a:ext uri="{FF2B5EF4-FFF2-40B4-BE49-F238E27FC236}">
                  <a16:creationId xmlns:a16="http://schemas.microsoft.com/office/drawing/2014/main" id="{312CF19D-B76A-4370-82D6-0C019429E3A2}"/>
                </a:ext>
              </a:extLst>
            </p:cNvPr>
            <p:cNvSpPr>
              <a:spLocks/>
            </p:cNvSpPr>
            <p:nvPr/>
          </p:nvSpPr>
          <p:spPr bwMode="auto">
            <a:xfrm>
              <a:off x="6113937" y="6690156"/>
              <a:ext cx="1622283" cy="936596"/>
            </a:xfrm>
            <a:custGeom>
              <a:avLst/>
              <a:gdLst>
                <a:gd name="T0" fmla="*/ 348 w 622"/>
                <a:gd name="T1" fmla="*/ 303 h 359"/>
                <a:gd name="T2" fmla="*/ 298 w 622"/>
                <a:gd name="T3" fmla="*/ 315 h 359"/>
                <a:gd name="T4" fmla="*/ 273 w 622"/>
                <a:gd name="T5" fmla="*/ 314 h 359"/>
                <a:gd name="T6" fmla="*/ 209 w 622"/>
                <a:gd name="T7" fmla="*/ 323 h 359"/>
                <a:gd name="T8" fmla="*/ 179 w 622"/>
                <a:gd name="T9" fmla="*/ 323 h 359"/>
                <a:gd name="T10" fmla="*/ 153 w 622"/>
                <a:gd name="T11" fmla="*/ 327 h 359"/>
                <a:gd name="T12" fmla="*/ 112 w 622"/>
                <a:gd name="T13" fmla="*/ 338 h 359"/>
                <a:gd name="T14" fmla="*/ 16 w 622"/>
                <a:gd name="T15" fmla="*/ 354 h 359"/>
                <a:gd name="T16" fmla="*/ 3 w 622"/>
                <a:gd name="T17" fmla="*/ 346 h 359"/>
                <a:gd name="T18" fmla="*/ 19 w 622"/>
                <a:gd name="T19" fmla="*/ 334 h 359"/>
                <a:gd name="T20" fmla="*/ 225 w 622"/>
                <a:gd name="T21" fmla="*/ 241 h 359"/>
                <a:gd name="T22" fmla="*/ 293 w 622"/>
                <a:gd name="T23" fmla="*/ 208 h 359"/>
                <a:gd name="T24" fmla="*/ 318 w 622"/>
                <a:gd name="T25" fmla="*/ 201 h 359"/>
                <a:gd name="T26" fmla="*/ 355 w 622"/>
                <a:gd name="T27" fmla="*/ 179 h 359"/>
                <a:gd name="T28" fmla="*/ 370 w 622"/>
                <a:gd name="T29" fmla="*/ 170 h 359"/>
                <a:gd name="T30" fmla="*/ 414 w 622"/>
                <a:gd name="T31" fmla="*/ 153 h 359"/>
                <a:gd name="T32" fmla="*/ 495 w 622"/>
                <a:gd name="T33" fmla="*/ 123 h 359"/>
                <a:gd name="T34" fmla="*/ 530 w 622"/>
                <a:gd name="T35" fmla="*/ 68 h 359"/>
                <a:gd name="T36" fmla="*/ 544 w 622"/>
                <a:gd name="T37" fmla="*/ 49 h 359"/>
                <a:gd name="T38" fmla="*/ 565 w 622"/>
                <a:gd name="T39" fmla="*/ 38 h 359"/>
                <a:gd name="T40" fmla="*/ 604 w 622"/>
                <a:gd name="T41" fmla="*/ 10 h 359"/>
                <a:gd name="T42" fmla="*/ 618 w 622"/>
                <a:gd name="T43" fmla="*/ 3 h 359"/>
                <a:gd name="T44" fmla="*/ 619 w 622"/>
                <a:gd name="T45" fmla="*/ 12 h 359"/>
                <a:gd name="T46" fmla="*/ 557 w 622"/>
                <a:gd name="T47" fmla="*/ 126 h 359"/>
                <a:gd name="T48" fmla="*/ 535 w 622"/>
                <a:gd name="T49" fmla="*/ 155 h 359"/>
                <a:gd name="T50" fmla="*/ 348 w 622"/>
                <a:gd name="T51" fmla="*/ 303 h 3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22" h="359">
                  <a:moveTo>
                    <a:pt x="348" y="303"/>
                  </a:moveTo>
                  <a:cubicBezTo>
                    <a:pt x="329" y="296"/>
                    <a:pt x="313" y="308"/>
                    <a:pt x="298" y="315"/>
                  </a:cubicBezTo>
                  <a:cubicBezTo>
                    <a:pt x="288" y="319"/>
                    <a:pt x="282" y="321"/>
                    <a:pt x="273" y="314"/>
                  </a:cubicBezTo>
                  <a:cubicBezTo>
                    <a:pt x="250" y="298"/>
                    <a:pt x="227" y="302"/>
                    <a:pt x="209" y="323"/>
                  </a:cubicBezTo>
                  <a:cubicBezTo>
                    <a:pt x="199" y="334"/>
                    <a:pt x="189" y="327"/>
                    <a:pt x="179" y="323"/>
                  </a:cubicBezTo>
                  <a:cubicBezTo>
                    <a:pt x="169" y="319"/>
                    <a:pt x="162" y="318"/>
                    <a:pt x="153" y="327"/>
                  </a:cubicBezTo>
                  <a:cubicBezTo>
                    <a:pt x="143" y="338"/>
                    <a:pt x="126" y="339"/>
                    <a:pt x="112" y="338"/>
                  </a:cubicBezTo>
                  <a:cubicBezTo>
                    <a:pt x="78" y="333"/>
                    <a:pt x="47" y="346"/>
                    <a:pt x="16" y="354"/>
                  </a:cubicBezTo>
                  <a:cubicBezTo>
                    <a:pt x="8" y="356"/>
                    <a:pt x="0" y="359"/>
                    <a:pt x="3" y="346"/>
                  </a:cubicBezTo>
                  <a:cubicBezTo>
                    <a:pt x="4" y="337"/>
                    <a:pt x="13" y="336"/>
                    <a:pt x="19" y="334"/>
                  </a:cubicBezTo>
                  <a:cubicBezTo>
                    <a:pt x="91" y="311"/>
                    <a:pt x="159" y="278"/>
                    <a:pt x="225" y="241"/>
                  </a:cubicBezTo>
                  <a:cubicBezTo>
                    <a:pt x="247" y="229"/>
                    <a:pt x="269" y="217"/>
                    <a:pt x="293" y="208"/>
                  </a:cubicBezTo>
                  <a:cubicBezTo>
                    <a:pt x="303" y="210"/>
                    <a:pt x="311" y="209"/>
                    <a:pt x="318" y="201"/>
                  </a:cubicBezTo>
                  <a:cubicBezTo>
                    <a:pt x="329" y="191"/>
                    <a:pt x="343" y="186"/>
                    <a:pt x="355" y="179"/>
                  </a:cubicBezTo>
                  <a:cubicBezTo>
                    <a:pt x="360" y="176"/>
                    <a:pt x="367" y="175"/>
                    <a:pt x="370" y="170"/>
                  </a:cubicBezTo>
                  <a:cubicBezTo>
                    <a:pt x="380" y="151"/>
                    <a:pt x="397" y="151"/>
                    <a:pt x="414" y="153"/>
                  </a:cubicBezTo>
                  <a:cubicBezTo>
                    <a:pt x="449" y="164"/>
                    <a:pt x="474" y="150"/>
                    <a:pt x="495" y="123"/>
                  </a:cubicBezTo>
                  <a:cubicBezTo>
                    <a:pt x="508" y="105"/>
                    <a:pt x="520" y="87"/>
                    <a:pt x="530" y="68"/>
                  </a:cubicBezTo>
                  <a:cubicBezTo>
                    <a:pt x="534" y="61"/>
                    <a:pt x="538" y="54"/>
                    <a:pt x="544" y="49"/>
                  </a:cubicBezTo>
                  <a:cubicBezTo>
                    <a:pt x="551" y="44"/>
                    <a:pt x="558" y="41"/>
                    <a:pt x="565" y="38"/>
                  </a:cubicBezTo>
                  <a:cubicBezTo>
                    <a:pt x="581" y="33"/>
                    <a:pt x="598" y="30"/>
                    <a:pt x="604" y="10"/>
                  </a:cubicBezTo>
                  <a:cubicBezTo>
                    <a:pt x="606" y="5"/>
                    <a:pt x="611" y="0"/>
                    <a:pt x="618" y="3"/>
                  </a:cubicBezTo>
                  <a:cubicBezTo>
                    <a:pt x="622" y="4"/>
                    <a:pt x="621" y="8"/>
                    <a:pt x="619" y="12"/>
                  </a:cubicBezTo>
                  <a:cubicBezTo>
                    <a:pt x="602" y="51"/>
                    <a:pt x="584" y="91"/>
                    <a:pt x="557" y="126"/>
                  </a:cubicBezTo>
                  <a:cubicBezTo>
                    <a:pt x="550" y="135"/>
                    <a:pt x="538" y="141"/>
                    <a:pt x="535" y="155"/>
                  </a:cubicBezTo>
                  <a:cubicBezTo>
                    <a:pt x="478" y="211"/>
                    <a:pt x="413" y="258"/>
                    <a:pt x="348" y="303"/>
                  </a:cubicBezTo>
                  <a:close/>
                </a:path>
              </a:pathLst>
            </a:custGeom>
            <a:solidFill>
              <a:srgbClr val="3297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 name="Freeform 18">
              <a:extLst>
                <a:ext uri="{FF2B5EF4-FFF2-40B4-BE49-F238E27FC236}">
                  <a16:creationId xmlns:a16="http://schemas.microsoft.com/office/drawing/2014/main" id="{FBEF4713-95AC-4D54-8C60-1FE25EA6CC4B}"/>
                </a:ext>
              </a:extLst>
            </p:cNvPr>
            <p:cNvSpPr>
              <a:spLocks/>
            </p:cNvSpPr>
            <p:nvPr/>
          </p:nvSpPr>
          <p:spPr bwMode="auto">
            <a:xfrm>
              <a:off x="4372904" y="-132242"/>
              <a:ext cx="1101314" cy="668450"/>
            </a:xfrm>
            <a:custGeom>
              <a:avLst/>
              <a:gdLst>
                <a:gd name="T0" fmla="*/ 129 w 422"/>
                <a:gd name="T1" fmla="*/ 37 h 256"/>
                <a:gd name="T2" fmla="*/ 147 w 422"/>
                <a:gd name="T3" fmla="*/ 65 h 256"/>
                <a:gd name="T4" fmla="*/ 147 w 422"/>
                <a:gd name="T5" fmla="*/ 65 h 256"/>
                <a:gd name="T6" fmla="*/ 151 w 422"/>
                <a:gd name="T7" fmla="*/ 49 h 256"/>
                <a:gd name="T8" fmla="*/ 203 w 422"/>
                <a:gd name="T9" fmla="*/ 8 h 256"/>
                <a:gd name="T10" fmla="*/ 211 w 422"/>
                <a:gd name="T11" fmla="*/ 16 h 256"/>
                <a:gd name="T12" fmla="*/ 250 w 422"/>
                <a:gd name="T13" fmla="*/ 5 h 256"/>
                <a:gd name="T14" fmla="*/ 269 w 422"/>
                <a:gd name="T15" fmla="*/ 30 h 256"/>
                <a:gd name="T16" fmla="*/ 270 w 422"/>
                <a:gd name="T17" fmla="*/ 31 h 256"/>
                <a:gd name="T18" fmla="*/ 255 w 422"/>
                <a:gd name="T19" fmla="*/ 0 h 256"/>
                <a:gd name="T20" fmla="*/ 286 w 422"/>
                <a:gd name="T21" fmla="*/ 0 h 256"/>
                <a:gd name="T22" fmla="*/ 338 w 422"/>
                <a:gd name="T23" fmla="*/ 9 h 256"/>
                <a:gd name="T24" fmla="*/ 340 w 422"/>
                <a:gd name="T25" fmla="*/ 37 h 256"/>
                <a:gd name="T26" fmla="*/ 361 w 422"/>
                <a:gd name="T27" fmla="*/ 11 h 256"/>
                <a:gd name="T28" fmla="*/ 386 w 422"/>
                <a:gd name="T29" fmla="*/ 22 h 256"/>
                <a:gd name="T30" fmla="*/ 408 w 422"/>
                <a:gd name="T31" fmla="*/ 34 h 256"/>
                <a:gd name="T32" fmla="*/ 419 w 422"/>
                <a:gd name="T33" fmla="*/ 59 h 256"/>
                <a:gd name="T34" fmla="*/ 383 w 422"/>
                <a:gd name="T35" fmla="*/ 66 h 256"/>
                <a:gd name="T36" fmla="*/ 353 w 422"/>
                <a:gd name="T37" fmla="*/ 99 h 256"/>
                <a:gd name="T38" fmla="*/ 333 w 422"/>
                <a:gd name="T39" fmla="*/ 125 h 256"/>
                <a:gd name="T40" fmla="*/ 326 w 422"/>
                <a:gd name="T41" fmla="*/ 86 h 256"/>
                <a:gd name="T42" fmla="*/ 317 w 422"/>
                <a:gd name="T43" fmla="*/ 122 h 256"/>
                <a:gd name="T44" fmla="*/ 294 w 422"/>
                <a:gd name="T45" fmla="*/ 93 h 256"/>
                <a:gd name="T46" fmla="*/ 181 w 422"/>
                <a:gd name="T47" fmla="*/ 142 h 256"/>
                <a:gd name="T48" fmla="*/ 149 w 422"/>
                <a:gd name="T49" fmla="*/ 133 h 256"/>
                <a:gd name="T50" fmla="*/ 149 w 422"/>
                <a:gd name="T51" fmla="*/ 171 h 256"/>
                <a:gd name="T52" fmla="*/ 126 w 422"/>
                <a:gd name="T53" fmla="*/ 176 h 256"/>
                <a:gd name="T54" fmla="*/ 109 w 422"/>
                <a:gd name="T55" fmla="*/ 253 h 256"/>
                <a:gd name="T56" fmla="*/ 58 w 422"/>
                <a:gd name="T57" fmla="*/ 231 h 256"/>
                <a:gd name="T58" fmla="*/ 4 w 422"/>
                <a:gd name="T59" fmla="*/ 227 h 256"/>
                <a:gd name="T60" fmla="*/ 25 w 422"/>
                <a:gd name="T61" fmla="*/ 190 h 256"/>
                <a:gd name="T62" fmla="*/ 53 w 422"/>
                <a:gd name="T63" fmla="*/ 158 h 256"/>
                <a:gd name="T64" fmla="*/ 51 w 422"/>
                <a:gd name="T65" fmla="*/ 138 h 256"/>
                <a:gd name="T66" fmla="*/ 55 w 422"/>
                <a:gd name="T67" fmla="*/ 113 h 256"/>
                <a:gd name="T68" fmla="*/ 70 w 422"/>
                <a:gd name="T69" fmla="*/ 103 h 256"/>
                <a:gd name="T70" fmla="*/ 94 w 422"/>
                <a:gd name="T71" fmla="*/ 115 h 256"/>
                <a:gd name="T72" fmla="*/ 96 w 422"/>
                <a:gd name="T73" fmla="*/ 115 h 256"/>
                <a:gd name="T74" fmla="*/ 100 w 422"/>
                <a:gd name="T75" fmla="*/ 107 h 256"/>
                <a:gd name="T76" fmla="*/ 104 w 422"/>
                <a:gd name="T77" fmla="*/ 78 h 256"/>
                <a:gd name="T78" fmla="*/ 93 w 422"/>
                <a:gd name="T79" fmla="*/ 64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22" h="256">
                  <a:moveTo>
                    <a:pt x="93" y="64"/>
                  </a:moveTo>
                  <a:cubicBezTo>
                    <a:pt x="102" y="52"/>
                    <a:pt x="116" y="46"/>
                    <a:pt x="129" y="37"/>
                  </a:cubicBezTo>
                  <a:cubicBezTo>
                    <a:pt x="132" y="36"/>
                    <a:pt x="135" y="35"/>
                    <a:pt x="138" y="34"/>
                  </a:cubicBezTo>
                  <a:cubicBezTo>
                    <a:pt x="142" y="44"/>
                    <a:pt x="143" y="55"/>
                    <a:pt x="147" y="65"/>
                  </a:cubicBezTo>
                  <a:cubicBezTo>
                    <a:pt x="143" y="77"/>
                    <a:pt x="148" y="79"/>
                    <a:pt x="160" y="74"/>
                  </a:cubicBezTo>
                  <a:cubicBezTo>
                    <a:pt x="155" y="70"/>
                    <a:pt x="149" y="70"/>
                    <a:pt x="147" y="65"/>
                  </a:cubicBezTo>
                  <a:cubicBezTo>
                    <a:pt x="143" y="58"/>
                    <a:pt x="148" y="53"/>
                    <a:pt x="153" y="49"/>
                  </a:cubicBezTo>
                  <a:cubicBezTo>
                    <a:pt x="153" y="47"/>
                    <a:pt x="152" y="49"/>
                    <a:pt x="151" y="49"/>
                  </a:cubicBezTo>
                  <a:cubicBezTo>
                    <a:pt x="142" y="49"/>
                    <a:pt x="141" y="40"/>
                    <a:pt x="138" y="34"/>
                  </a:cubicBezTo>
                  <a:cubicBezTo>
                    <a:pt x="157" y="20"/>
                    <a:pt x="180" y="13"/>
                    <a:pt x="203" y="8"/>
                  </a:cubicBezTo>
                  <a:cubicBezTo>
                    <a:pt x="206" y="10"/>
                    <a:pt x="210" y="12"/>
                    <a:pt x="210" y="17"/>
                  </a:cubicBezTo>
                  <a:cubicBezTo>
                    <a:pt x="212" y="19"/>
                    <a:pt x="211" y="16"/>
                    <a:pt x="211" y="16"/>
                  </a:cubicBezTo>
                  <a:cubicBezTo>
                    <a:pt x="213" y="13"/>
                    <a:pt x="215" y="10"/>
                    <a:pt x="218" y="11"/>
                  </a:cubicBezTo>
                  <a:cubicBezTo>
                    <a:pt x="229" y="13"/>
                    <a:pt x="241" y="18"/>
                    <a:pt x="250" y="5"/>
                  </a:cubicBezTo>
                  <a:cubicBezTo>
                    <a:pt x="250" y="4"/>
                    <a:pt x="253" y="6"/>
                    <a:pt x="255" y="8"/>
                  </a:cubicBezTo>
                  <a:cubicBezTo>
                    <a:pt x="262" y="13"/>
                    <a:pt x="263" y="23"/>
                    <a:pt x="269" y="30"/>
                  </a:cubicBezTo>
                  <a:cubicBezTo>
                    <a:pt x="266" y="44"/>
                    <a:pt x="279" y="37"/>
                    <a:pt x="282" y="39"/>
                  </a:cubicBezTo>
                  <a:cubicBezTo>
                    <a:pt x="280" y="38"/>
                    <a:pt x="274" y="36"/>
                    <a:pt x="270" y="31"/>
                  </a:cubicBezTo>
                  <a:cubicBezTo>
                    <a:pt x="263" y="25"/>
                    <a:pt x="263" y="14"/>
                    <a:pt x="255" y="8"/>
                  </a:cubicBezTo>
                  <a:cubicBezTo>
                    <a:pt x="253" y="5"/>
                    <a:pt x="253" y="3"/>
                    <a:pt x="255" y="0"/>
                  </a:cubicBezTo>
                  <a:cubicBezTo>
                    <a:pt x="257" y="0"/>
                    <a:pt x="258" y="0"/>
                    <a:pt x="260" y="0"/>
                  </a:cubicBezTo>
                  <a:cubicBezTo>
                    <a:pt x="269" y="0"/>
                    <a:pt x="277" y="12"/>
                    <a:pt x="286" y="0"/>
                  </a:cubicBezTo>
                  <a:cubicBezTo>
                    <a:pt x="289" y="0"/>
                    <a:pt x="292" y="0"/>
                    <a:pt x="295" y="0"/>
                  </a:cubicBezTo>
                  <a:cubicBezTo>
                    <a:pt x="307" y="16"/>
                    <a:pt x="324" y="5"/>
                    <a:pt x="338" y="9"/>
                  </a:cubicBezTo>
                  <a:cubicBezTo>
                    <a:pt x="349" y="11"/>
                    <a:pt x="366" y="8"/>
                    <a:pt x="357" y="29"/>
                  </a:cubicBezTo>
                  <a:cubicBezTo>
                    <a:pt x="353" y="36"/>
                    <a:pt x="344" y="28"/>
                    <a:pt x="340" y="37"/>
                  </a:cubicBezTo>
                  <a:cubicBezTo>
                    <a:pt x="347" y="36"/>
                    <a:pt x="352" y="35"/>
                    <a:pt x="356" y="29"/>
                  </a:cubicBezTo>
                  <a:cubicBezTo>
                    <a:pt x="364" y="25"/>
                    <a:pt x="356" y="16"/>
                    <a:pt x="361" y="11"/>
                  </a:cubicBezTo>
                  <a:cubicBezTo>
                    <a:pt x="371" y="11"/>
                    <a:pt x="380" y="11"/>
                    <a:pt x="387" y="21"/>
                  </a:cubicBezTo>
                  <a:cubicBezTo>
                    <a:pt x="386" y="21"/>
                    <a:pt x="386" y="22"/>
                    <a:pt x="386" y="22"/>
                  </a:cubicBezTo>
                  <a:cubicBezTo>
                    <a:pt x="385" y="23"/>
                    <a:pt x="385" y="24"/>
                    <a:pt x="384" y="24"/>
                  </a:cubicBezTo>
                  <a:cubicBezTo>
                    <a:pt x="396" y="20"/>
                    <a:pt x="400" y="33"/>
                    <a:pt x="408" y="34"/>
                  </a:cubicBezTo>
                  <a:cubicBezTo>
                    <a:pt x="411" y="36"/>
                    <a:pt x="414" y="38"/>
                    <a:pt x="417" y="39"/>
                  </a:cubicBezTo>
                  <a:cubicBezTo>
                    <a:pt x="422" y="45"/>
                    <a:pt x="421" y="52"/>
                    <a:pt x="419" y="59"/>
                  </a:cubicBezTo>
                  <a:cubicBezTo>
                    <a:pt x="417" y="63"/>
                    <a:pt x="413" y="64"/>
                    <a:pt x="409" y="64"/>
                  </a:cubicBezTo>
                  <a:cubicBezTo>
                    <a:pt x="400" y="65"/>
                    <a:pt x="391" y="48"/>
                    <a:pt x="383" y="66"/>
                  </a:cubicBezTo>
                  <a:cubicBezTo>
                    <a:pt x="374" y="68"/>
                    <a:pt x="366" y="69"/>
                    <a:pt x="362" y="79"/>
                  </a:cubicBezTo>
                  <a:cubicBezTo>
                    <a:pt x="355" y="84"/>
                    <a:pt x="350" y="90"/>
                    <a:pt x="353" y="99"/>
                  </a:cubicBezTo>
                  <a:cubicBezTo>
                    <a:pt x="354" y="104"/>
                    <a:pt x="352" y="109"/>
                    <a:pt x="350" y="113"/>
                  </a:cubicBezTo>
                  <a:cubicBezTo>
                    <a:pt x="346" y="120"/>
                    <a:pt x="341" y="125"/>
                    <a:pt x="333" y="125"/>
                  </a:cubicBezTo>
                  <a:cubicBezTo>
                    <a:pt x="321" y="125"/>
                    <a:pt x="325" y="114"/>
                    <a:pt x="321" y="108"/>
                  </a:cubicBezTo>
                  <a:cubicBezTo>
                    <a:pt x="320" y="101"/>
                    <a:pt x="319" y="94"/>
                    <a:pt x="326" y="86"/>
                  </a:cubicBezTo>
                  <a:cubicBezTo>
                    <a:pt x="316" y="94"/>
                    <a:pt x="320" y="102"/>
                    <a:pt x="321" y="109"/>
                  </a:cubicBezTo>
                  <a:cubicBezTo>
                    <a:pt x="324" y="115"/>
                    <a:pt x="321" y="119"/>
                    <a:pt x="317" y="122"/>
                  </a:cubicBezTo>
                  <a:cubicBezTo>
                    <a:pt x="314" y="123"/>
                    <a:pt x="311" y="122"/>
                    <a:pt x="309" y="119"/>
                  </a:cubicBezTo>
                  <a:cubicBezTo>
                    <a:pt x="307" y="109"/>
                    <a:pt x="286" y="112"/>
                    <a:pt x="294" y="93"/>
                  </a:cubicBezTo>
                  <a:cubicBezTo>
                    <a:pt x="287" y="100"/>
                    <a:pt x="288" y="109"/>
                    <a:pt x="281" y="112"/>
                  </a:cubicBezTo>
                  <a:cubicBezTo>
                    <a:pt x="246" y="116"/>
                    <a:pt x="212" y="126"/>
                    <a:pt x="181" y="142"/>
                  </a:cubicBezTo>
                  <a:cubicBezTo>
                    <a:pt x="175" y="143"/>
                    <a:pt x="169" y="138"/>
                    <a:pt x="162" y="142"/>
                  </a:cubicBezTo>
                  <a:cubicBezTo>
                    <a:pt x="154" y="147"/>
                    <a:pt x="150" y="142"/>
                    <a:pt x="149" y="133"/>
                  </a:cubicBezTo>
                  <a:cubicBezTo>
                    <a:pt x="149" y="143"/>
                    <a:pt x="151" y="152"/>
                    <a:pt x="156" y="160"/>
                  </a:cubicBezTo>
                  <a:cubicBezTo>
                    <a:pt x="157" y="166"/>
                    <a:pt x="154" y="169"/>
                    <a:pt x="149" y="171"/>
                  </a:cubicBezTo>
                  <a:cubicBezTo>
                    <a:pt x="146" y="172"/>
                    <a:pt x="143" y="171"/>
                    <a:pt x="140" y="170"/>
                  </a:cubicBezTo>
                  <a:cubicBezTo>
                    <a:pt x="132" y="164"/>
                    <a:pt x="130" y="172"/>
                    <a:pt x="126" y="176"/>
                  </a:cubicBezTo>
                  <a:cubicBezTo>
                    <a:pt x="120" y="190"/>
                    <a:pt x="119" y="204"/>
                    <a:pt x="124" y="219"/>
                  </a:cubicBezTo>
                  <a:cubicBezTo>
                    <a:pt x="124" y="233"/>
                    <a:pt x="120" y="245"/>
                    <a:pt x="109" y="253"/>
                  </a:cubicBezTo>
                  <a:cubicBezTo>
                    <a:pt x="100" y="255"/>
                    <a:pt x="93" y="251"/>
                    <a:pt x="83" y="253"/>
                  </a:cubicBezTo>
                  <a:cubicBezTo>
                    <a:pt x="68" y="256"/>
                    <a:pt x="67" y="238"/>
                    <a:pt x="58" y="231"/>
                  </a:cubicBezTo>
                  <a:cubicBezTo>
                    <a:pt x="48" y="243"/>
                    <a:pt x="41" y="256"/>
                    <a:pt x="20" y="251"/>
                  </a:cubicBezTo>
                  <a:cubicBezTo>
                    <a:pt x="3" y="247"/>
                    <a:pt x="8" y="235"/>
                    <a:pt x="4" y="227"/>
                  </a:cubicBezTo>
                  <a:cubicBezTo>
                    <a:pt x="0" y="215"/>
                    <a:pt x="11" y="208"/>
                    <a:pt x="15" y="199"/>
                  </a:cubicBezTo>
                  <a:cubicBezTo>
                    <a:pt x="23" y="202"/>
                    <a:pt x="24" y="195"/>
                    <a:pt x="25" y="190"/>
                  </a:cubicBezTo>
                  <a:cubicBezTo>
                    <a:pt x="27" y="182"/>
                    <a:pt x="31" y="176"/>
                    <a:pt x="35" y="169"/>
                  </a:cubicBezTo>
                  <a:cubicBezTo>
                    <a:pt x="40" y="164"/>
                    <a:pt x="51" y="168"/>
                    <a:pt x="53" y="158"/>
                  </a:cubicBezTo>
                  <a:cubicBezTo>
                    <a:pt x="54" y="156"/>
                    <a:pt x="55" y="154"/>
                    <a:pt x="56" y="153"/>
                  </a:cubicBezTo>
                  <a:cubicBezTo>
                    <a:pt x="62" y="145"/>
                    <a:pt x="56" y="141"/>
                    <a:pt x="51" y="138"/>
                  </a:cubicBezTo>
                  <a:cubicBezTo>
                    <a:pt x="50" y="136"/>
                    <a:pt x="49" y="134"/>
                    <a:pt x="48" y="132"/>
                  </a:cubicBezTo>
                  <a:cubicBezTo>
                    <a:pt x="51" y="126"/>
                    <a:pt x="52" y="119"/>
                    <a:pt x="55" y="113"/>
                  </a:cubicBezTo>
                  <a:cubicBezTo>
                    <a:pt x="56" y="110"/>
                    <a:pt x="58" y="107"/>
                    <a:pt x="59" y="105"/>
                  </a:cubicBezTo>
                  <a:cubicBezTo>
                    <a:pt x="62" y="99"/>
                    <a:pt x="69" y="124"/>
                    <a:pt x="70" y="103"/>
                  </a:cubicBezTo>
                  <a:cubicBezTo>
                    <a:pt x="71" y="96"/>
                    <a:pt x="79" y="98"/>
                    <a:pt x="84" y="102"/>
                  </a:cubicBezTo>
                  <a:cubicBezTo>
                    <a:pt x="88" y="105"/>
                    <a:pt x="90" y="111"/>
                    <a:pt x="94" y="115"/>
                  </a:cubicBezTo>
                  <a:cubicBezTo>
                    <a:pt x="95" y="115"/>
                    <a:pt x="95" y="116"/>
                    <a:pt x="96" y="117"/>
                  </a:cubicBezTo>
                  <a:cubicBezTo>
                    <a:pt x="97" y="117"/>
                    <a:pt x="97" y="116"/>
                    <a:pt x="96" y="115"/>
                  </a:cubicBezTo>
                  <a:cubicBezTo>
                    <a:pt x="95" y="112"/>
                    <a:pt x="96" y="110"/>
                    <a:pt x="97" y="109"/>
                  </a:cubicBezTo>
                  <a:cubicBezTo>
                    <a:pt x="98" y="108"/>
                    <a:pt x="99" y="107"/>
                    <a:pt x="100" y="107"/>
                  </a:cubicBezTo>
                  <a:cubicBezTo>
                    <a:pt x="99" y="108"/>
                    <a:pt x="98" y="108"/>
                    <a:pt x="97" y="109"/>
                  </a:cubicBezTo>
                  <a:cubicBezTo>
                    <a:pt x="75" y="93"/>
                    <a:pt x="98" y="88"/>
                    <a:pt x="104" y="78"/>
                  </a:cubicBezTo>
                  <a:cubicBezTo>
                    <a:pt x="101" y="75"/>
                    <a:pt x="93" y="77"/>
                    <a:pt x="92" y="70"/>
                  </a:cubicBezTo>
                  <a:cubicBezTo>
                    <a:pt x="91" y="68"/>
                    <a:pt x="92" y="66"/>
                    <a:pt x="93" y="64"/>
                  </a:cubicBezTo>
                  <a:close/>
                </a:path>
              </a:pathLst>
            </a:custGeom>
            <a:solidFill>
              <a:srgbClr val="5D61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 name="Freeform 19">
              <a:extLst>
                <a:ext uri="{FF2B5EF4-FFF2-40B4-BE49-F238E27FC236}">
                  <a16:creationId xmlns:a16="http://schemas.microsoft.com/office/drawing/2014/main" id="{0F5BEB5C-22A2-454F-AC3C-B75FC39A2B1D}"/>
                </a:ext>
              </a:extLst>
            </p:cNvPr>
            <p:cNvSpPr>
              <a:spLocks/>
            </p:cNvSpPr>
            <p:nvPr/>
          </p:nvSpPr>
          <p:spPr bwMode="auto">
            <a:xfrm>
              <a:off x="5286516" y="-36476"/>
              <a:ext cx="501816" cy="963411"/>
            </a:xfrm>
            <a:custGeom>
              <a:avLst/>
              <a:gdLst>
                <a:gd name="T0" fmla="*/ 67 w 192"/>
                <a:gd name="T1" fmla="*/ 20 h 370"/>
                <a:gd name="T2" fmla="*/ 67 w 192"/>
                <a:gd name="T3" fmla="*/ 3 h 370"/>
                <a:gd name="T4" fmla="*/ 97 w 192"/>
                <a:gd name="T5" fmla="*/ 15 h 370"/>
                <a:gd name="T6" fmla="*/ 107 w 192"/>
                <a:gd name="T7" fmla="*/ 24 h 370"/>
                <a:gd name="T8" fmla="*/ 137 w 192"/>
                <a:gd name="T9" fmla="*/ 54 h 370"/>
                <a:gd name="T10" fmla="*/ 127 w 192"/>
                <a:gd name="T11" fmla="*/ 64 h 370"/>
                <a:gd name="T12" fmla="*/ 115 w 192"/>
                <a:gd name="T13" fmla="*/ 61 h 370"/>
                <a:gd name="T14" fmla="*/ 114 w 192"/>
                <a:gd name="T15" fmla="*/ 57 h 370"/>
                <a:gd name="T16" fmla="*/ 115 w 192"/>
                <a:gd name="T17" fmla="*/ 62 h 370"/>
                <a:gd name="T18" fmla="*/ 128 w 192"/>
                <a:gd name="T19" fmla="*/ 63 h 370"/>
                <a:gd name="T20" fmla="*/ 150 w 192"/>
                <a:gd name="T21" fmla="*/ 68 h 370"/>
                <a:gd name="T22" fmla="*/ 163 w 192"/>
                <a:gd name="T23" fmla="*/ 81 h 370"/>
                <a:gd name="T24" fmla="*/ 180 w 192"/>
                <a:gd name="T25" fmla="*/ 116 h 370"/>
                <a:gd name="T26" fmla="*/ 192 w 192"/>
                <a:gd name="T27" fmla="*/ 147 h 370"/>
                <a:gd name="T28" fmla="*/ 190 w 192"/>
                <a:gd name="T29" fmla="*/ 153 h 370"/>
                <a:gd name="T30" fmla="*/ 172 w 192"/>
                <a:gd name="T31" fmla="*/ 165 h 370"/>
                <a:gd name="T32" fmla="*/ 161 w 192"/>
                <a:gd name="T33" fmla="*/ 162 h 370"/>
                <a:gd name="T34" fmla="*/ 151 w 192"/>
                <a:gd name="T35" fmla="*/ 165 h 370"/>
                <a:gd name="T36" fmla="*/ 146 w 192"/>
                <a:gd name="T37" fmla="*/ 166 h 370"/>
                <a:gd name="T38" fmla="*/ 148 w 192"/>
                <a:gd name="T39" fmla="*/ 168 h 370"/>
                <a:gd name="T40" fmla="*/ 165 w 192"/>
                <a:gd name="T41" fmla="*/ 182 h 370"/>
                <a:gd name="T42" fmla="*/ 169 w 192"/>
                <a:gd name="T43" fmla="*/ 186 h 370"/>
                <a:gd name="T44" fmla="*/ 173 w 192"/>
                <a:gd name="T45" fmla="*/ 198 h 370"/>
                <a:gd name="T46" fmla="*/ 175 w 192"/>
                <a:gd name="T47" fmla="*/ 204 h 370"/>
                <a:gd name="T48" fmla="*/ 156 w 192"/>
                <a:gd name="T49" fmla="*/ 223 h 370"/>
                <a:gd name="T50" fmla="*/ 126 w 192"/>
                <a:gd name="T51" fmla="*/ 221 h 370"/>
                <a:gd name="T52" fmla="*/ 107 w 192"/>
                <a:gd name="T53" fmla="*/ 208 h 370"/>
                <a:gd name="T54" fmla="*/ 106 w 192"/>
                <a:gd name="T55" fmla="*/ 207 h 370"/>
                <a:gd name="T56" fmla="*/ 107 w 192"/>
                <a:gd name="T57" fmla="*/ 209 h 370"/>
                <a:gd name="T58" fmla="*/ 117 w 192"/>
                <a:gd name="T59" fmla="*/ 225 h 370"/>
                <a:gd name="T60" fmla="*/ 110 w 192"/>
                <a:gd name="T61" fmla="*/ 231 h 370"/>
                <a:gd name="T62" fmla="*/ 101 w 192"/>
                <a:gd name="T63" fmla="*/ 234 h 370"/>
                <a:gd name="T64" fmla="*/ 104 w 192"/>
                <a:gd name="T65" fmla="*/ 237 h 370"/>
                <a:gd name="T66" fmla="*/ 116 w 192"/>
                <a:gd name="T67" fmla="*/ 258 h 370"/>
                <a:gd name="T68" fmla="*/ 119 w 192"/>
                <a:gd name="T69" fmla="*/ 260 h 370"/>
                <a:gd name="T70" fmla="*/ 134 w 192"/>
                <a:gd name="T71" fmla="*/ 259 h 370"/>
                <a:gd name="T72" fmla="*/ 139 w 192"/>
                <a:gd name="T73" fmla="*/ 280 h 370"/>
                <a:gd name="T74" fmla="*/ 144 w 192"/>
                <a:gd name="T75" fmla="*/ 295 h 370"/>
                <a:gd name="T76" fmla="*/ 151 w 192"/>
                <a:gd name="T77" fmla="*/ 301 h 370"/>
                <a:gd name="T78" fmla="*/ 155 w 192"/>
                <a:gd name="T79" fmla="*/ 305 h 370"/>
                <a:gd name="T80" fmla="*/ 164 w 192"/>
                <a:gd name="T81" fmla="*/ 327 h 370"/>
                <a:gd name="T82" fmla="*/ 171 w 192"/>
                <a:gd name="T83" fmla="*/ 326 h 370"/>
                <a:gd name="T84" fmla="*/ 190 w 192"/>
                <a:gd name="T85" fmla="*/ 336 h 370"/>
                <a:gd name="T86" fmla="*/ 192 w 192"/>
                <a:gd name="T87" fmla="*/ 342 h 370"/>
                <a:gd name="T88" fmla="*/ 175 w 192"/>
                <a:gd name="T89" fmla="*/ 357 h 370"/>
                <a:gd name="T90" fmla="*/ 67 w 192"/>
                <a:gd name="T91" fmla="*/ 320 h 370"/>
                <a:gd name="T92" fmla="*/ 70 w 192"/>
                <a:gd name="T93" fmla="*/ 291 h 370"/>
                <a:gd name="T94" fmla="*/ 82 w 192"/>
                <a:gd name="T95" fmla="*/ 284 h 370"/>
                <a:gd name="T96" fmla="*/ 73 w 192"/>
                <a:gd name="T97" fmla="*/ 279 h 370"/>
                <a:gd name="T98" fmla="*/ 72 w 192"/>
                <a:gd name="T99" fmla="*/ 263 h 370"/>
                <a:gd name="T100" fmla="*/ 78 w 192"/>
                <a:gd name="T101" fmla="*/ 258 h 370"/>
                <a:gd name="T102" fmla="*/ 72 w 192"/>
                <a:gd name="T103" fmla="*/ 257 h 370"/>
                <a:gd name="T104" fmla="*/ 65 w 192"/>
                <a:gd name="T105" fmla="*/ 241 h 370"/>
                <a:gd name="T106" fmla="*/ 6 w 192"/>
                <a:gd name="T107" fmla="*/ 115 h 370"/>
                <a:gd name="T108" fmla="*/ 0 w 192"/>
                <a:gd name="T109" fmla="*/ 106 h 370"/>
                <a:gd name="T110" fmla="*/ 6 w 192"/>
                <a:gd name="T111" fmla="*/ 88 h 370"/>
                <a:gd name="T112" fmla="*/ 46 w 192"/>
                <a:gd name="T113" fmla="*/ 79 h 370"/>
                <a:gd name="T114" fmla="*/ 66 w 192"/>
                <a:gd name="T115" fmla="*/ 102 h 370"/>
                <a:gd name="T116" fmla="*/ 77 w 192"/>
                <a:gd name="T117" fmla="*/ 107 h 370"/>
                <a:gd name="T118" fmla="*/ 65 w 192"/>
                <a:gd name="T119" fmla="*/ 100 h 370"/>
                <a:gd name="T120" fmla="*/ 62 w 192"/>
                <a:gd name="T121" fmla="*/ 79 h 370"/>
                <a:gd name="T122" fmla="*/ 65 w 192"/>
                <a:gd name="T123" fmla="*/ 42 h 370"/>
                <a:gd name="T124" fmla="*/ 67 w 192"/>
                <a:gd name="T125" fmla="*/ 20 h 3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92" h="370">
                  <a:moveTo>
                    <a:pt x="67" y="20"/>
                  </a:moveTo>
                  <a:cubicBezTo>
                    <a:pt x="63" y="14"/>
                    <a:pt x="66" y="9"/>
                    <a:pt x="67" y="3"/>
                  </a:cubicBezTo>
                  <a:cubicBezTo>
                    <a:pt x="80" y="0"/>
                    <a:pt x="89" y="8"/>
                    <a:pt x="97" y="15"/>
                  </a:cubicBezTo>
                  <a:cubicBezTo>
                    <a:pt x="96" y="24"/>
                    <a:pt x="95" y="31"/>
                    <a:pt x="107" y="24"/>
                  </a:cubicBezTo>
                  <a:cubicBezTo>
                    <a:pt x="117" y="34"/>
                    <a:pt x="127" y="44"/>
                    <a:pt x="137" y="54"/>
                  </a:cubicBezTo>
                  <a:cubicBezTo>
                    <a:pt x="136" y="60"/>
                    <a:pt x="131" y="61"/>
                    <a:pt x="127" y="64"/>
                  </a:cubicBezTo>
                  <a:cubicBezTo>
                    <a:pt x="122" y="66"/>
                    <a:pt x="118" y="65"/>
                    <a:pt x="115" y="61"/>
                  </a:cubicBezTo>
                  <a:cubicBezTo>
                    <a:pt x="114" y="60"/>
                    <a:pt x="113" y="59"/>
                    <a:pt x="114" y="57"/>
                  </a:cubicBezTo>
                  <a:cubicBezTo>
                    <a:pt x="112" y="59"/>
                    <a:pt x="114" y="61"/>
                    <a:pt x="115" y="62"/>
                  </a:cubicBezTo>
                  <a:cubicBezTo>
                    <a:pt x="119" y="68"/>
                    <a:pt x="123" y="67"/>
                    <a:pt x="128" y="63"/>
                  </a:cubicBezTo>
                  <a:cubicBezTo>
                    <a:pt x="137" y="58"/>
                    <a:pt x="142" y="68"/>
                    <a:pt x="150" y="68"/>
                  </a:cubicBezTo>
                  <a:cubicBezTo>
                    <a:pt x="154" y="72"/>
                    <a:pt x="159" y="77"/>
                    <a:pt x="163" y="81"/>
                  </a:cubicBezTo>
                  <a:cubicBezTo>
                    <a:pt x="167" y="94"/>
                    <a:pt x="180" y="102"/>
                    <a:pt x="180" y="116"/>
                  </a:cubicBezTo>
                  <a:cubicBezTo>
                    <a:pt x="171" y="131"/>
                    <a:pt x="184" y="138"/>
                    <a:pt x="192" y="147"/>
                  </a:cubicBezTo>
                  <a:cubicBezTo>
                    <a:pt x="192" y="149"/>
                    <a:pt x="191" y="151"/>
                    <a:pt x="190" y="153"/>
                  </a:cubicBezTo>
                  <a:cubicBezTo>
                    <a:pt x="183" y="156"/>
                    <a:pt x="177" y="160"/>
                    <a:pt x="172" y="165"/>
                  </a:cubicBezTo>
                  <a:cubicBezTo>
                    <a:pt x="168" y="166"/>
                    <a:pt x="164" y="165"/>
                    <a:pt x="161" y="162"/>
                  </a:cubicBezTo>
                  <a:cubicBezTo>
                    <a:pt x="157" y="158"/>
                    <a:pt x="154" y="161"/>
                    <a:pt x="151" y="165"/>
                  </a:cubicBezTo>
                  <a:cubicBezTo>
                    <a:pt x="150" y="166"/>
                    <a:pt x="148" y="166"/>
                    <a:pt x="146" y="166"/>
                  </a:cubicBezTo>
                  <a:cubicBezTo>
                    <a:pt x="146" y="168"/>
                    <a:pt x="148" y="167"/>
                    <a:pt x="148" y="168"/>
                  </a:cubicBezTo>
                  <a:cubicBezTo>
                    <a:pt x="152" y="175"/>
                    <a:pt x="158" y="179"/>
                    <a:pt x="165" y="182"/>
                  </a:cubicBezTo>
                  <a:cubicBezTo>
                    <a:pt x="167" y="183"/>
                    <a:pt x="168" y="184"/>
                    <a:pt x="169" y="186"/>
                  </a:cubicBezTo>
                  <a:cubicBezTo>
                    <a:pt x="168" y="191"/>
                    <a:pt x="166" y="196"/>
                    <a:pt x="173" y="198"/>
                  </a:cubicBezTo>
                  <a:cubicBezTo>
                    <a:pt x="174" y="200"/>
                    <a:pt x="174" y="202"/>
                    <a:pt x="175" y="204"/>
                  </a:cubicBezTo>
                  <a:cubicBezTo>
                    <a:pt x="173" y="215"/>
                    <a:pt x="163" y="218"/>
                    <a:pt x="156" y="223"/>
                  </a:cubicBezTo>
                  <a:cubicBezTo>
                    <a:pt x="146" y="227"/>
                    <a:pt x="136" y="227"/>
                    <a:pt x="126" y="221"/>
                  </a:cubicBezTo>
                  <a:cubicBezTo>
                    <a:pt x="120" y="216"/>
                    <a:pt x="112" y="214"/>
                    <a:pt x="107" y="208"/>
                  </a:cubicBezTo>
                  <a:cubicBezTo>
                    <a:pt x="105" y="207"/>
                    <a:pt x="108" y="209"/>
                    <a:pt x="106" y="207"/>
                  </a:cubicBezTo>
                  <a:cubicBezTo>
                    <a:pt x="106" y="208"/>
                    <a:pt x="107" y="208"/>
                    <a:pt x="107" y="209"/>
                  </a:cubicBezTo>
                  <a:cubicBezTo>
                    <a:pt x="112" y="213"/>
                    <a:pt x="118" y="217"/>
                    <a:pt x="117" y="225"/>
                  </a:cubicBezTo>
                  <a:cubicBezTo>
                    <a:pt x="115" y="228"/>
                    <a:pt x="113" y="230"/>
                    <a:pt x="110" y="231"/>
                  </a:cubicBezTo>
                  <a:cubicBezTo>
                    <a:pt x="107" y="233"/>
                    <a:pt x="103" y="230"/>
                    <a:pt x="101" y="234"/>
                  </a:cubicBezTo>
                  <a:cubicBezTo>
                    <a:pt x="101" y="235"/>
                    <a:pt x="103" y="236"/>
                    <a:pt x="104" y="237"/>
                  </a:cubicBezTo>
                  <a:cubicBezTo>
                    <a:pt x="114" y="241"/>
                    <a:pt x="116" y="249"/>
                    <a:pt x="116" y="258"/>
                  </a:cubicBezTo>
                  <a:cubicBezTo>
                    <a:pt x="115" y="261"/>
                    <a:pt x="113" y="268"/>
                    <a:pt x="119" y="260"/>
                  </a:cubicBezTo>
                  <a:cubicBezTo>
                    <a:pt x="124" y="257"/>
                    <a:pt x="129" y="256"/>
                    <a:pt x="134" y="259"/>
                  </a:cubicBezTo>
                  <a:cubicBezTo>
                    <a:pt x="139" y="265"/>
                    <a:pt x="140" y="273"/>
                    <a:pt x="139" y="280"/>
                  </a:cubicBezTo>
                  <a:cubicBezTo>
                    <a:pt x="139" y="285"/>
                    <a:pt x="138" y="291"/>
                    <a:pt x="144" y="295"/>
                  </a:cubicBezTo>
                  <a:cubicBezTo>
                    <a:pt x="146" y="297"/>
                    <a:pt x="149" y="299"/>
                    <a:pt x="151" y="301"/>
                  </a:cubicBezTo>
                  <a:cubicBezTo>
                    <a:pt x="153" y="303"/>
                    <a:pt x="154" y="304"/>
                    <a:pt x="155" y="305"/>
                  </a:cubicBezTo>
                  <a:cubicBezTo>
                    <a:pt x="162" y="311"/>
                    <a:pt x="181" y="312"/>
                    <a:pt x="164" y="327"/>
                  </a:cubicBezTo>
                  <a:cubicBezTo>
                    <a:pt x="166" y="328"/>
                    <a:pt x="168" y="326"/>
                    <a:pt x="171" y="326"/>
                  </a:cubicBezTo>
                  <a:cubicBezTo>
                    <a:pt x="179" y="327"/>
                    <a:pt x="185" y="331"/>
                    <a:pt x="190" y="336"/>
                  </a:cubicBezTo>
                  <a:cubicBezTo>
                    <a:pt x="191" y="338"/>
                    <a:pt x="192" y="340"/>
                    <a:pt x="192" y="342"/>
                  </a:cubicBezTo>
                  <a:cubicBezTo>
                    <a:pt x="191" y="352"/>
                    <a:pt x="183" y="355"/>
                    <a:pt x="175" y="357"/>
                  </a:cubicBezTo>
                  <a:cubicBezTo>
                    <a:pt x="130" y="370"/>
                    <a:pt x="95" y="357"/>
                    <a:pt x="67" y="320"/>
                  </a:cubicBezTo>
                  <a:cubicBezTo>
                    <a:pt x="63" y="310"/>
                    <a:pt x="63" y="300"/>
                    <a:pt x="70" y="291"/>
                  </a:cubicBezTo>
                  <a:cubicBezTo>
                    <a:pt x="74" y="288"/>
                    <a:pt x="82" y="292"/>
                    <a:pt x="82" y="284"/>
                  </a:cubicBezTo>
                  <a:cubicBezTo>
                    <a:pt x="83" y="277"/>
                    <a:pt x="76" y="282"/>
                    <a:pt x="73" y="279"/>
                  </a:cubicBezTo>
                  <a:cubicBezTo>
                    <a:pt x="66" y="274"/>
                    <a:pt x="68" y="269"/>
                    <a:pt x="72" y="263"/>
                  </a:cubicBezTo>
                  <a:cubicBezTo>
                    <a:pt x="74" y="261"/>
                    <a:pt x="78" y="261"/>
                    <a:pt x="78" y="258"/>
                  </a:cubicBezTo>
                  <a:cubicBezTo>
                    <a:pt x="77" y="256"/>
                    <a:pt x="74" y="257"/>
                    <a:pt x="72" y="257"/>
                  </a:cubicBezTo>
                  <a:cubicBezTo>
                    <a:pt x="67" y="253"/>
                    <a:pt x="66" y="247"/>
                    <a:pt x="65" y="241"/>
                  </a:cubicBezTo>
                  <a:cubicBezTo>
                    <a:pt x="61" y="192"/>
                    <a:pt x="44" y="149"/>
                    <a:pt x="6" y="115"/>
                  </a:cubicBezTo>
                  <a:cubicBezTo>
                    <a:pt x="3" y="113"/>
                    <a:pt x="1" y="110"/>
                    <a:pt x="0" y="106"/>
                  </a:cubicBezTo>
                  <a:cubicBezTo>
                    <a:pt x="1" y="100"/>
                    <a:pt x="2" y="94"/>
                    <a:pt x="6" y="88"/>
                  </a:cubicBezTo>
                  <a:cubicBezTo>
                    <a:pt x="20" y="91"/>
                    <a:pt x="32" y="82"/>
                    <a:pt x="46" y="79"/>
                  </a:cubicBezTo>
                  <a:cubicBezTo>
                    <a:pt x="53" y="87"/>
                    <a:pt x="58" y="96"/>
                    <a:pt x="66" y="102"/>
                  </a:cubicBezTo>
                  <a:cubicBezTo>
                    <a:pt x="69" y="104"/>
                    <a:pt x="72" y="106"/>
                    <a:pt x="77" y="107"/>
                  </a:cubicBezTo>
                  <a:cubicBezTo>
                    <a:pt x="72" y="105"/>
                    <a:pt x="67" y="104"/>
                    <a:pt x="65" y="100"/>
                  </a:cubicBezTo>
                  <a:cubicBezTo>
                    <a:pt x="59" y="94"/>
                    <a:pt x="60" y="86"/>
                    <a:pt x="62" y="79"/>
                  </a:cubicBezTo>
                  <a:cubicBezTo>
                    <a:pt x="71" y="67"/>
                    <a:pt x="77" y="55"/>
                    <a:pt x="65" y="42"/>
                  </a:cubicBezTo>
                  <a:cubicBezTo>
                    <a:pt x="59" y="34"/>
                    <a:pt x="70" y="28"/>
                    <a:pt x="67" y="20"/>
                  </a:cubicBezTo>
                  <a:close/>
                </a:path>
              </a:pathLst>
            </a:custGeom>
            <a:solidFill>
              <a:srgbClr val="5F67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 name="Freeform 20">
              <a:extLst>
                <a:ext uri="{FF2B5EF4-FFF2-40B4-BE49-F238E27FC236}">
                  <a16:creationId xmlns:a16="http://schemas.microsoft.com/office/drawing/2014/main" id="{27104FB7-9CB7-4476-9A4D-F78FD1DDF018}"/>
                </a:ext>
              </a:extLst>
            </p:cNvPr>
            <p:cNvSpPr>
              <a:spLocks/>
            </p:cNvSpPr>
            <p:nvPr/>
          </p:nvSpPr>
          <p:spPr bwMode="auto">
            <a:xfrm>
              <a:off x="5137120" y="-132242"/>
              <a:ext cx="206855" cy="78529"/>
            </a:xfrm>
            <a:custGeom>
              <a:avLst/>
              <a:gdLst>
                <a:gd name="T0" fmla="*/ 63 w 79"/>
                <a:gd name="T1" fmla="*/ 30 h 30"/>
                <a:gd name="T2" fmla="*/ 40 w 79"/>
                <a:gd name="T3" fmla="*/ 19 h 30"/>
                <a:gd name="T4" fmla="*/ 29 w 79"/>
                <a:gd name="T5" fmla="*/ 15 h 30"/>
                <a:gd name="T6" fmla="*/ 20 w 79"/>
                <a:gd name="T7" fmla="*/ 11 h 30"/>
                <a:gd name="T8" fmla="*/ 21 w 79"/>
                <a:gd name="T9" fmla="*/ 19 h 30"/>
                <a:gd name="T10" fmla="*/ 17 w 79"/>
                <a:gd name="T11" fmla="*/ 25 h 30"/>
                <a:gd name="T12" fmla="*/ 10 w 79"/>
                <a:gd name="T13" fmla="*/ 23 h 30"/>
                <a:gd name="T14" fmla="*/ 2 w 79"/>
                <a:gd name="T15" fmla="*/ 0 h 30"/>
                <a:gd name="T16" fmla="*/ 68 w 79"/>
                <a:gd name="T17" fmla="*/ 11 h 30"/>
                <a:gd name="T18" fmla="*/ 63 w 79"/>
                <a:gd name="T19"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9" h="30">
                  <a:moveTo>
                    <a:pt x="63" y="30"/>
                  </a:moveTo>
                  <a:cubicBezTo>
                    <a:pt x="60" y="9"/>
                    <a:pt x="55" y="7"/>
                    <a:pt x="40" y="19"/>
                  </a:cubicBezTo>
                  <a:cubicBezTo>
                    <a:pt x="32" y="26"/>
                    <a:pt x="30" y="25"/>
                    <a:pt x="29" y="15"/>
                  </a:cubicBezTo>
                  <a:cubicBezTo>
                    <a:pt x="28" y="13"/>
                    <a:pt x="22" y="11"/>
                    <a:pt x="20" y="11"/>
                  </a:cubicBezTo>
                  <a:cubicBezTo>
                    <a:pt x="13" y="14"/>
                    <a:pt x="20" y="16"/>
                    <a:pt x="21" y="19"/>
                  </a:cubicBezTo>
                  <a:cubicBezTo>
                    <a:pt x="22" y="22"/>
                    <a:pt x="21" y="24"/>
                    <a:pt x="17" y="25"/>
                  </a:cubicBezTo>
                  <a:cubicBezTo>
                    <a:pt x="15" y="25"/>
                    <a:pt x="11" y="24"/>
                    <a:pt x="10" y="23"/>
                  </a:cubicBezTo>
                  <a:cubicBezTo>
                    <a:pt x="5" y="16"/>
                    <a:pt x="0" y="9"/>
                    <a:pt x="2" y="0"/>
                  </a:cubicBezTo>
                  <a:cubicBezTo>
                    <a:pt x="24" y="1"/>
                    <a:pt x="47" y="3"/>
                    <a:pt x="68" y="11"/>
                  </a:cubicBezTo>
                  <a:cubicBezTo>
                    <a:pt x="75" y="20"/>
                    <a:pt x="79" y="27"/>
                    <a:pt x="63" y="30"/>
                  </a:cubicBezTo>
                  <a:close/>
                </a:path>
              </a:pathLst>
            </a:custGeom>
            <a:solidFill>
              <a:srgbClr val="3C414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 name="Freeform 21">
              <a:extLst>
                <a:ext uri="{FF2B5EF4-FFF2-40B4-BE49-F238E27FC236}">
                  <a16:creationId xmlns:a16="http://schemas.microsoft.com/office/drawing/2014/main" id="{1BDDD09A-F73E-4641-BA88-937D251A8A13}"/>
                </a:ext>
              </a:extLst>
            </p:cNvPr>
            <p:cNvSpPr>
              <a:spLocks/>
            </p:cNvSpPr>
            <p:nvPr/>
          </p:nvSpPr>
          <p:spPr bwMode="auto">
            <a:xfrm>
              <a:off x="4903450" y="-132242"/>
              <a:ext cx="137904" cy="90021"/>
            </a:xfrm>
            <a:custGeom>
              <a:avLst/>
              <a:gdLst>
                <a:gd name="T0" fmla="*/ 52 w 53"/>
                <a:gd name="T1" fmla="*/ 0 h 34"/>
                <a:gd name="T2" fmla="*/ 52 w 53"/>
                <a:gd name="T3" fmla="*/ 8 h 34"/>
                <a:gd name="T4" fmla="*/ 53 w 53"/>
                <a:gd name="T5" fmla="*/ 8 h 34"/>
                <a:gd name="T6" fmla="*/ 46 w 53"/>
                <a:gd name="T7" fmla="*/ 15 h 34"/>
                <a:gd name="T8" fmla="*/ 43 w 53"/>
                <a:gd name="T9" fmla="*/ 30 h 34"/>
                <a:gd name="T10" fmla="*/ 30 w 53"/>
                <a:gd name="T11" fmla="*/ 23 h 34"/>
                <a:gd name="T12" fmla="*/ 9 w 53"/>
                <a:gd name="T13" fmla="*/ 21 h 34"/>
                <a:gd name="T14" fmla="*/ 4 w 53"/>
                <a:gd name="T15" fmla="*/ 20 h 34"/>
                <a:gd name="T16" fmla="*/ 0 w 53"/>
                <a:gd name="T17" fmla="*/ 8 h 34"/>
                <a:gd name="T18" fmla="*/ 52 w 53"/>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3" h="34">
                  <a:moveTo>
                    <a:pt x="52" y="0"/>
                  </a:moveTo>
                  <a:cubicBezTo>
                    <a:pt x="52" y="3"/>
                    <a:pt x="52" y="5"/>
                    <a:pt x="52" y="8"/>
                  </a:cubicBezTo>
                  <a:cubicBezTo>
                    <a:pt x="53" y="8"/>
                    <a:pt x="53" y="8"/>
                    <a:pt x="53" y="8"/>
                  </a:cubicBezTo>
                  <a:cubicBezTo>
                    <a:pt x="49" y="9"/>
                    <a:pt x="41" y="6"/>
                    <a:pt x="46" y="15"/>
                  </a:cubicBezTo>
                  <a:cubicBezTo>
                    <a:pt x="50" y="21"/>
                    <a:pt x="49" y="27"/>
                    <a:pt x="43" y="30"/>
                  </a:cubicBezTo>
                  <a:cubicBezTo>
                    <a:pt x="35" y="34"/>
                    <a:pt x="34" y="27"/>
                    <a:pt x="30" y="23"/>
                  </a:cubicBezTo>
                  <a:cubicBezTo>
                    <a:pt x="25" y="19"/>
                    <a:pt x="17" y="7"/>
                    <a:pt x="9" y="21"/>
                  </a:cubicBezTo>
                  <a:cubicBezTo>
                    <a:pt x="7" y="22"/>
                    <a:pt x="5" y="22"/>
                    <a:pt x="4" y="20"/>
                  </a:cubicBezTo>
                  <a:cubicBezTo>
                    <a:pt x="3" y="16"/>
                    <a:pt x="1" y="12"/>
                    <a:pt x="0" y="8"/>
                  </a:cubicBezTo>
                  <a:cubicBezTo>
                    <a:pt x="17" y="5"/>
                    <a:pt x="35" y="3"/>
                    <a:pt x="52" y="0"/>
                  </a:cubicBezTo>
                  <a:close/>
                </a:path>
              </a:pathLst>
            </a:custGeom>
            <a:solidFill>
              <a:srgbClr val="3841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 name="Freeform 22">
              <a:extLst>
                <a:ext uri="{FF2B5EF4-FFF2-40B4-BE49-F238E27FC236}">
                  <a16:creationId xmlns:a16="http://schemas.microsoft.com/office/drawing/2014/main" id="{85EFF537-3330-460D-8BF7-99B07E9E9245}"/>
                </a:ext>
              </a:extLst>
            </p:cNvPr>
            <p:cNvSpPr>
              <a:spLocks/>
            </p:cNvSpPr>
            <p:nvPr/>
          </p:nvSpPr>
          <p:spPr bwMode="auto">
            <a:xfrm>
              <a:off x="5343976" y="-82443"/>
              <a:ext cx="93852" cy="53629"/>
            </a:xfrm>
            <a:custGeom>
              <a:avLst/>
              <a:gdLst>
                <a:gd name="T0" fmla="*/ 36 w 36"/>
                <a:gd name="T1" fmla="*/ 15 h 20"/>
                <a:gd name="T2" fmla="*/ 5 w 36"/>
                <a:gd name="T3" fmla="*/ 18 h 20"/>
                <a:gd name="T4" fmla="*/ 0 w 36"/>
                <a:gd name="T5" fmla="*/ 13 h 20"/>
                <a:gd name="T6" fmla="*/ 15 w 36"/>
                <a:gd name="T7" fmla="*/ 2 h 20"/>
                <a:gd name="T8" fmla="*/ 36 w 36"/>
                <a:gd name="T9" fmla="*/ 15 h 20"/>
              </a:gdLst>
              <a:ahLst/>
              <a:cxnLst>
                <a:cxn ang="0">
                  <a:pos x="T0" y="T1"/>
                </a:cxn>
                <a:cxn ang="0">
                  <a:pos x="T2" y="T3"/>
                </a:cxn>
                <a:cxn ang="0">
                  <a:pos x="T4" y="T5"/>
                </a:cxn>
                <a:cxn ang="0">
                  <a:pos x="T6" y="T7"/>
                </a:cxn>
                <a:cxn ang="0">
                  <a:pos x="T8" y="T9"/>
                </a:cxn>
              </a:cxnLst>
              <a:rect l="0" t="0" r="r" b="b"/>
              <a:pathLst>
                <a:path w="36" h="20">
                  <a:moveTo>
                    <a:pt x="36" y="15"/>
                  </a:moveTo>
                  <a:cubicBezTo>
                    <a:pt x="26" y="20"/>
                    <a:pt x="14" y="5"/>
                    <a:pt x="5" y="18"/>
                  </a:cubicBezTo>
                  <a:cubicBezTo>
                    <a:pt x="3" y="16"/>
                    <a:pt x="0" y="15"/>
                    <a:pt x="0" y="13"/>
                  </a:cubicBezTo>
                  <a:cubicBezTo>
                    <a:pt x="0" y="4"/>
                    <a:pt x="7" y="2"/>
                    <a:pt x="15" y="2"/>
                  </a:cubicBezTo>
                  <a:cubicBezTo>
                    <a:pt x="26" y="0"/>
                    <a:pt x="32" y="6"/>
                    <a:pt x="36" y="15"/>
                  </a:cubicBezTo>
                  <a:close/>
                </a:path>
              </a:pathLst>
            </a:custGeom>
            <a:solidFill>
              <a:srgbClr val="3038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 name="Freeform 23">
              <a:extLst>
                <a:ext uri="{FF2B5EF4-FFF2-40B4-BE49-F238E27FC236}">
                  <a16:creationId xmlns:a16="http://schemas.microsoft.com/office/drawing/2014/main" id="{066E109D-B5E5-4940-9E00-652749AB5CD6}"/>
                </a:ext>
              </a:extLst>
            </p:cNvPr>
            <p:cNvSpPr>
              <a:spLocks/>
            </p:cNvSpPr>
            <p:nvPr/>
          </p:nvSpPr>
          <p:spPr bwMode="auto">
            <a:xfrm>
              <a:off x="5485710" y="1831"/>
              <a:ext cx="80444" cy="55545"/>
            </a:xfrm>
            <a:custGeom>
              <a:avLst/>
              <a:gdLst>
                <a:gd name="T0" fmla="*/ 31 w 31"/>
                <a:gd name="T1" fmla="*/ 9 h 21"/>
                <a:gd name="T2" fmla="*/ 0 w 31"/>
                <a:gd name="T3" fmla="*/ 20 h 21"/>
                <a:gd name="T4" fmla="*/ 21 w 31"/>
                <a:gd name="T5" fmla="*/ 0 h 21"/>
                <a:gd name="T6" fmla="*/ 31 w 31"/>
                <a:gd name="T7" fmla="*/ 9 h 21"/>
              </a:gdLst>
              <a:ahLst/>
              <a:cxnLst>
                <a:cxn ang="0">
                  <a:pos x="T0" y="T1"/>
                </a:cxn>
                <a:cxn ang="0">
                  <a:pos x="T2" y="T3"/>
                </a:cxn>
                <a:cxn ang="0">
                  <a:pos x="T4" y="T5"/>
                </a:cxn>
                <a:cxn ang="0">
                  <a:pos x="T6" y="T7"/>
                </a:cxn>
              </a:cxnLst>
              <a:rect l="0" t="0" r="r" b="b"/>
              <a:pathLst>
                <a:path w="31" h="21">
                  <a:moveTo>
                    <a:pt x="31" y="9"/>
                  </a:moveTo>
                  <a:cubicBezTo>
                    <a:pt x="26" y="21"/>
                    <a:pt x="26" y="21"/>
                    <a:pt x="0" y="20"/>
                  </a:cubicBezTo>
                  <a:cubicBezTo>
                    <a:pt x="7" y="12"/>
                    <a:pt x="17" y="9"/>
                    <a:pt x="21" y="0"/>
                  </a:cubicBezTo>
                  <a:cubicBezTo>
                    <a:pt x="25" y="3"/>
                    <a:pt x="28" y="6"/>
                    <a:pt x="31" y="9"/>
                  </a:cubicBezTo>
                  <a:close/>
                </a:path>
              </a:pathLst>
            </a:custGeom>
            <a:solidFill>
              <a:srgbClr val="454B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 name="Freeform 24">
              <a:extLst>
                <a:ext uri="{FF2B5EF4-FFF2-40B4-BE49-F238E27FC236}">
                  <a16:creationId xmlns:a16="http://schemas.microsoft.com/office/drawing/2014/main" id="{C0C62B92-A021-4C24-ACE3-2B8BC83A7EF2}"/>
                </a:ext>
              </a:extLst>
            </p:cNvPr>
            <p:cNvSpPr>
              <a:spLocks/>
            </p:cNvSpPr>
            <p:nvPr/>
          </p:nvSpPr>
          <p:spPr bwMode="auto">
            <a:xfrm>
              <a:off x="5052846" y="-132242"/>
              <a:ext cx="84274" cy="47884"/>
            </a:xfrm>
            <a:custGeom>
              <a:avLst/>
              <a:gdLst>
                <a:gd name="T0" fmla="*/ 26 w 33"/>
                <a:gd name="T1" fmla="*/ 0 h 18"/>
                <a:gd name="T2" fmla="*/ 27 w 33"/>
                <a:gd name="T3" fmla="*/ 15 h 18"/>
                <a:gd name="T4" fmla="*/ 13 w 33"/>
                <a:gd name="T5" fmla="*/ 11 h 18"/>
                <a:gd name="T6" fmla="*/ 0 w 33"/>
                <a:gd name="T7" fmla="*/ 0 h 18"/>
                <a:gd name="T8" fmla="*/ 26 w 33"/>
                <a:gd name="T9" fmla="*/ 0 h 18"/>
              </a:gdLst>
              <a:ahLst/>
              <a:cxnLst>
                <a:cxn ang="0">
                  <a:pos x="T0" y="T1"/>
                </a:cxn>
                <a:cxn ang="0">
                  <a:pos x="T2" y="T3"/>
                </a:cxn>
                <a:cxn ang="0">
                  <a:pos x="T4" y="T5"/>
                </a:cxn>
                <a:cxn ang="0">
                  <a:pos x="T6" y="T7"/>
                </a:cxn>
                <a:cxn ang="0">
                  <a:pos x="T8" y="T9"/>
                </a:cxn>
              </a:cxnLst>
              <a:rect l="0" t="0" r="r" b="b"/>
              <a:pathLst>
                <a:path w="33" h="18">
                  <a:moveTo>
                    <a:pt x="26" y="0"/>
                  </a:moveTo>
                  <a:cubicBezTo>
                    <a:pt x="29" y="5"/>
                    <a:pt x="33" y="10"/>
                    <a:pt x="27" y="15"/>
                  </a:cubicBezTo>
                  <a:cubicBezTo>
                    <a:pt x="21" y="18"/>
                    <a:pt x="17" y="14"/>
                    <a:pt x="13" y="11"/>
                  </a:cubicBezTo>
                  <a:cubicBezTo>
                    <a:pt x="9" y="7"/>
                    <a:pt x="5" y="3"/>
                    <a:pt x="0" y="0"/>
                  </a:cubicBezTo>
                  <a:cubicBezTo>
                    <a:pt x="9" y="0"/>
                    <a:pt x="17" y="0"/>
                    <a:pt x="26" y="0"/>
                  </a:cubicBezTo>
                  <a:close/>
                </a:path>
              </a:pathLst>
            </a:custGeom>
            <a:solidFill>
              <a:srgbClr val="373D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 name="Freeform 25">
              <a:extLst>
                <a:ext uri="{FF2B5EF4-FFF2-40B4-BE49-F238E27FC236}">
                  <a16:creationId xmlns:a16="http://schemas.microsoft.com/office/drawing/2014/main" id="{118EE704-7EE8-4403-9B64-8F21187E050C}"/>
                </a:ext>
              </a:extLst>
            </p:cNvPr>
            <p:cNvSpPr>
              <a:spLocks/>
            </p:cNvSpPr>
            <p:nvPr/>
          </p:nvSpPr>
          <p:spPr bwMode="auto">
            <a:xfrm>
              <a:off x="5619783" y="103343"/>
              <a:ext cx="57460" cy="57460"/>
            </a:xfrm>
            <a:custGeom>
              <a:avLst/>
              <a:gdLst>
                <a:gd name="T0" fmla="*/ 0 w 22"/>
                <a:gd name="T1" fmla="*/ 10 h 22"/>
                <a:gd name="T2" fmla="*/ 9 w 22"/>
                <a:gd name="T3" fmla="*/ 0 h 22"/>
                <a:gd name="T4" fmla="*/ 22 w 22"/>
                <a:gd name="T5" fmla="*/ 14 h 22"/>
                <a:gd name="T6" fmla="*/ 0 w 22"/>
                <a:gd name="T7" fmla="*/ 9 h 22"/>
                <a:gd name="T8" fmla="*/ 0 w 22"/>
                <a:gd name="T9" fmla="*/ 10 h 22"/>
              </a:gdLst>
              <a:ahLst/>
              <a:cxnLst>
                <a:cxn ang="0">
                  <a:pos x="T0" y="T1"/>
                </a:cxn>
                <a:cxn ang="0">
                  <a:pos x="T2" y="T3"/>
                </a:cxn>
                <a:cxn ang="0">
                  <a:pos x="T4" y="T5"/>
                </a:cxn>
                <a:cxn ang="0">
                  <a:pos x="T6" y="T7"/>
                </a:cxn>
                <a:cxn ang="0">
                  <a:pos x="T8" y="T9"/>
                </a:cxn>
              </a:cxnLst>
              <a:rect l="0" t="0" r="r" b="b"/>
              <a:pathLst>
                <a:path w="22" h="22">
                  <a:moveTo>
                    <a:pt x="0" y="10"/>
                  </a:moveTo>
                  <a:cubicBezTo>
                    <a:pt x="0" y="4"/>
                    <a:pt x="4" y="1"/>
                    <a:pt x="9" y="0"/>
                  </a:cubicBezTo>
                  <a:cubicBezTo>
                    <a:pt x="15" y="3"/>
                    <a:pt x="19" y="8"/>
                    <a:pt x="22" y="14"/>
                  </a:cubicBezTo>
                  <a:cubicBezTo>
                    <a:pt x="12" y="22"/>
                    <a:pt x="7" y="13"/>
                    <a:pt x="0" y="9"/>
                  </a:cubicBezTo>
                  <a:lnTo>
                    <a:pt x="0" y="10"/>
                  </a:lnTo>
                  <a:close/>
                </a:path>
              </a:pathLst>
            </a:custGeom>
            <a:solidFill>
              <a:srgbClr val="403D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 name="Freeform 38">
              <a:extLst>
                <a:ext uri="{FF2B5EF4-FFF2-40B4-BE49-F238E27FC236}">
                  <a16:creationId xmlns:a16="http://schemas.microsoft.com/office/drawing/2014/main" id="{CA84BF22-2B4C-45BC-8EC7-81380B3BF700}"/>
                </a:ext>
              </a:extLst>
            </p:cNvPr>
            <p:cNvSpPr>
              <a:spLocks/>
            </p:cNvSpPr>
            <p:nvPr/>
          </p:nvSpPr>
          <p:spPr bwMode="auto">
            <a:xfrm>
              <a:off x="3457377" y="4945367"/>
              <a:ext cx="1346476" cy="1038035"/>
            </a:xfrm>
            <a:custGeom>
              <a:avLst/>
              <a:gdLst>
                <a:gd name="T0" fmla="*/ 34 w 516"/>
                <a:gd name="T1" fmla="*/ 199 h 415"/>
                <a:gd name="T2" fmla="*/ 40 w 516"/>
                <a:gd name="T3" fmla="*/ 188 h 415"/>
                <a:gd name="T4" fmla="*/ 75 w 516"/>
                <a:gd name="T5" fmla="*/ 55 h 415"/>
                <a:gd name="T6" fmla="*/ 77 w 516"/>
                <a:gd name="T7" fmla="*/ 27 h 415"/>
                <a:gd name="T8" fmla="*/ 86 w 516"/>
                <a:gd name="T9" fmla="*/ 53 h 415"/>
                <a:gd name="T10" fmla="*/ 87 w 516"/>
                <a:gd name="T11" fmla="*/ 116 h 415"/>
                <a:gd name="T12" fmla="*/ 392 w 516"/>
                <a:gd name="T13" fmla="*/ 23 h 415"/>
                <a:gd name="T14" fmla="*/ 427 w 516"/>
                <a:gd name="T15" fmla="*/ 35 h 415"/>
                <a:gd name="T16" fmla="*/ 432 w 516"/>
                <a:gd name="T17" fmla="*/ 49 h 415"/>
                <a:gd name="T18" fmla="*/ 413 w 516"/>
                <a:gd name="T19" fmla="*/ 80 h 415"/>
                <a:gd name="T20" fmla="*/ 399 w 516"/>
                <a:gd name="T21" fmla="*/ 85 h 415"/>
                <a:gd name="T22" fmla="*/ 489 w 516"/>
                <a:gd name="T23" fmla="*/ 137 h 415"/>
                <a:gd name="T24" fmla="*/ 516 w 516"/>
                <a:gd name="T25" fmla="*/ 196 h 415"/>
                <a:gd name="T26" fmla="*/ 508 w 516"/>
                <a:gd name="T27" fmla="*/ 201 h 415"/>
                <a:gd name="T28" fmla="*/ 502 w 516"/>
                <a:gd name="T29" fmla="*/ 202 h 415"/>
                <a:gd name="T30" fmla="*/ 450 w 516"/>
                <a:gd name="T31" fmla="*/ 188 h 415"/>
                <a:gd name="T32" fmla="*/ 456 w 516"/>
                <a:gd name="T33" fmla="*/ 164 h 415"/>
                <a:gd name="T34" fmla="*/ 464 w 516"/>
                <a:gd name="T35" fmla="*/ 158 h 415"/>
                <a:gd name="T36" fmla="*/ 415 w 516"/>
                <a:gd name="T37" fmla="*/ 142 h 415"/>
                <a:gd name="T38" fmla="*/ 398 w 516"/>
                <a:gd name="T39" fmla="*/ 177 h 415"/>
                <a:gd name="T40" fmla="*/ 364 w 516"/>
                <a:gd name="T41" fmla="*/ 183 h 415"/>
                <a:gd name="T42" fmla="*/ 358 w 516"/>
                <a:gd name="T43" fmla="*/ 183 h 415"/>
                <a:gd name="T44" fmla="*/ 342 w 516"/>
                <a:gd name="T45" fmla="*/ 137 h 415"/>
                <a:gd name="T46" fmla="*/ 263 w 516"/>
                <a:gd name="T47" fmla="*/ 111 h 415"/>
                <a:gd name="T48" fmla="*/ 241 w 516"/>
                <a:gd name="T49" fmla="*/ 147 h 415"/>
                <a:gd name="T50" fmla="*/ 242 w 516"/>
                <a:gd name="T51" fmla="*/ 175 h 415"/>
                <a:gd name="T52" fmla="*/ 214 w 516"/>
                <a:gd name="T53" fmla="*/ 195 h 415"/>
                <a:gd name="T54" fmla="*/ 197 w 516"/>
                <a:gd name="T55" fmla="*/ 192 h 415"/>
                <a:gd name="T56" fmla="*/ 209 w 516"/>
                <a:gd name="T57" fmla="*/ 209 h 415"/>
                <a:gd name="T58" fmla="*/ 214 w 516"/>
                <a:gd name="T59" fmla="*/ 231 h 415"/>
                <a:gd name="T60" fmla="*/ 193 w 516"/>
                <a:gd name="T61" fmla="*/ 236 h 415"/>
                <a:gd name="T62" fmla="*/ 180 w 516"/>
                <a:gd name="T63" fmla="*/ 234 h 415"/>
                <a:gd name="T64" fmla="*/ 172 w 516"/>
                <a:gd name="T65" fmla="*/ 232 h 415"/>
                <a:gd name="T66" fmla="*/ 82 w 516"/>
                <a:gd name="T67" fmla="*/ 242 h 415"/>
                <a:gd name="T68" fmla="*/ 58 w 516"/>
                <a:gd name="T69" fmla="*/ 334 h 415"/>
                <a:gd name="T70" fmla="*/ 59 w 516"/>
                <a:gd name="T71" fmla="*/ 338 h 415"/>
                <a:gd name="T72" fmla="*/ 69 w 516"/>
                <a:gd name="T73" fmla="*/ 389 h 415"/>
                <a:gd name="T74" fmla="*/ 56 w 516"/>
                <a:gd name="T75" fmla="*/ 415 h 415"/>
                <a:gd name="T76" fmla="*/ 44 w 516"/>
                <a:gd name="T77" fmla="*/ 387 h 415"/>
                <a:gd name="T78" fmla="*/ 39 w 516"/>
                <a:gd name="T79" fmla="*/ 356 h 415"/>
                <a:gd name="T80" fmla="*/ 26 w 516"/>
                <a:gd name="T81" fmla="*/ 338 h 415"/>
                <a:gd name="T82" fmla="*/ 5 w 516"/>
                <a:gd name="T83" fmla="*/ 311 h 415"/>
                <a:gd name="T84" fmla="*/ 0 w 516"/>
                <a:gd name="T85" fmla="*/ 278 h 415"/>
                <a:gd name="T86" fmla="*/ 34 w 516"/>
                <a:gd name="T87" fmla="*/ 199 h 415"/>
                <a:gd name="connsiteX0" fmla="*/ 659 w 10000"/>
                <a:gd name="connsiteY0" fmla="*/ 4393 h 9598"/>
                <a:gd name="connsiteX1" fmla="*/ 775 w 10000"/>
                <a:gd name="connsiteY1" fmla="*/ 4128 h 9598"/>
                <a:gd name="connsiteX2" fmla="*/ 1453 w 10000"/>
                <a:gd name="connsiteY2" fmla="*/ 923 h 9598"/>
                <a:gd name="connsiteX3" fmla="*/ 1667 w 10000"/>
                <a:gd name="connsiteY3" fmla="*/ 875 h 9598"/>
                <a:gd name="connsiteX4" fmla="*/ 1686 w 10000"/>
                <a:gd name="connsiteY4" fmla="*/ 2393 h 9598"/>
                <a:gd name="connsiteX5" fmla="*/ 7597 w 10000"/>
                <a:gd name="connsiteY5" fmla="*/ 152 h 9598"/>
                <a:gd name="connsiteX6" fmla="*/ 8275 w 10000"/>
                <a:gd name="connsiteY6" fmla="*/ 441 h 9598"/>
                <a:gd name="connsiteX7" fmla="*/ 8372 w 10000"/>
                <a:gd name="connsiteY7" fmla="*/ 779 h 9598"/>
                <a:gd name="connsiteX8" fmla="*/ 8004 w 10000"/>
                <a:gd name="connsiteY8" fmla="*/ 1526 h 9598"/>
                <a:gd name="connsiteX9" fmla="*/ 7733 w 10000"/>
                <a:gd name="connsiteY9" fmla="*/ 1646 h 9598"/>
                <a:gd name="connsiteX10" fmla="*/ 9477 w 10000"/>
                <a:gd name="connsiteY10" fmla="*/ 2899 h 9598"/>
                <a:gd name="connsiteX11" fmla="*/ 10000 w 10000"/>
                <a:gd name="connsiteY11" fmla="*/ 4321 h 9598"/>
                <a:gd name="connsiteX12" fmla="*/ 9845 w 10000"/>
                <a:gd name="connsiteY12" fmla="*/ 4441 h 9598"/>
                <a:gd name="connsiteX13" fmla="*/ 9729 w 10000"/>
                <a:gd name="connsiteY13" fmla="*/ 4465 h 9598"/>
                <a:gd name="connsiteX14" fmla="*/ 8721 w 10000"/>
                <a:gd name="connsiteY14" fmla="*/ 4128 h 9598"/>
                <a:gd name="connsiteX15" fmla="*/ 8837 w 10000"/>
                <a:gd name="connsiteY15" fmla="*/ 3550 h 9598"/>
                <a:gd name="connsiteX16" fmla="*/ 8992 w 10000"/>
                <a:gd name="connsiteY16" fmla="*/ 3405 h 9598"/>
                <a:gd name="connsiteX17" fmla="*/ 8043 w 10000"/>
                <a:gd name="connsiteY17" fmla="*/ 3020 h 9598"/>
                <a:gd name="connsiteX18" fmla="*/ 7713 w 10000"/>
                <a:gd name="connsiteY18" fmla="*/ 3863 h 9598"/>
                <a:gd name="connsiteX19" fmla="*/ 7054 w 10000"/>
                <a:gd name="connsiteY19" fmla="*/ 4008 h 9598"/>
                <a:gd name="connsiteX20" fmla="*/ 6938 w 10000"/>
                <a:gd name="connsiteY20" fmla="*/ 4008 h 9598"/>
                <a:gd name="connsiteX21" fmla="*/ 6628 w 10000"/>
                <a:gd name="connsiteY21" fmla="*/ 2899 h 9598"/>
                <a:gd name="connsiteX22" fmla="*/ 5097 w 10000"/>
                <a:gd name="connsiteY22" fmla="*/ 2273 h 9598"/>
                <a:gd name="connsiteX23" fmla="*/ 4671 w 10000"/>
                <a:gd name="connsiteY23" fmla="*/ 3140 h 9598"/>
                <a:gd name="connsiteX24" fmla="*/ 4690 w 10000"/>
                <a:gd name="connsiteY24" fmla="*/ 3815 h 9598"/>
                <a:gd name="connsiteX25" fmla="*/ 4147 w 10000"/>
                <a:gd name="connsiteY25" fmla="*/ 4297 h 9598"/>
                <a:gd name="connsiteX26" fmla="*/ 3818 w 10000"/>
                <a:gd name="connsiteY26" fmla="*/ 4225 h 9598"/>
                <a:gd name="connsiteX27" fmla="*/ 4050 w 10000"/>
                <a:gd name="connsiteY27" fmla="*/ 4634 h 9598"/>
                <a:gd name="connsiteX28" fmla="*/ 4147 w 10000"/>
                <a:gd name="connsiteY28" fmla="*/ 5164 h 9598"/>
                <a:gd name="connsiteX29" fmla="*/ 3740 w 10000"/>
                <a:gd name="connsiteY29" fmla="*/ 5285 h 9598"/>
                <a:gd name="connsiteX30" fmla="*/ 3488 w 10000"/>
                <a:gd name="connsiteY30" fmla="*/ 5237 h 9598"/>
                <a:gd name="connsiteX31" fmla="*/ 3333 w 10000"/>
                <a:gd name="connsiteY31" fmla="*/ 5188 h 9598"/>
                <a:gd name="connsiteX32" fmla="*/ 1589 w 10000"/>
                <a:gd name="connsiteY32" fmla="*/ 5429 h 9598"/>
                <a:gd name="connsiteX33" fmla="*/ 1124 w 10000"/>
                <a:gd name="connsiteY33" fmla="*/ 7646 h 9598"/>
                <a:gd name="connsiteX34" fmla="*/ 1143 w 10000"/>
                <a:gd name="connsiteY34" fmla="*/ 7743 h 9598"/>
                <a:gd name="connsiteX35" fmla="*/ 1337 w 10000"/>
                <a:gd name="connsiteY35" fmla="*/ 8971 h 9598"/>
                <a:gd name="connsiteX36" fmla="*/ 1085 w 10000"/>
                <a:gd name="connsiteY36" fmla="*/ 9598 h 9598"/>
                <a:gd name="connsiteX37" fmla="*/ 853 w 10000"/>
                <a:gd name="connsiteY37" fmla="*/ 8923 h 9598"/>
                <a:gd name="connsiteX38" fmla="*/ 756 w 10000"/>
                <a:gd name="connsiteY38" fmla="*/ 8176 h 9598"/>
                <a:gd name="connsiteX39" fmla="*/ 504 w 10000"/>
                <a:gd name="connsiteY39" fmla="*/ 7743 h 9598"/>
                <a:gd name="connsiteX40" fmla="*/ 97 w 10000"/>
                <a:gd name="connsiteY40" fmla="*/ 7092 h 9598"/>
                <a:gd name="connsiteX41" fmla="*/ 0 w 10000"/>
                <a:gd name="connsiteY41" fmla="*/ 6297 h 9598"/>
                <a:gd name="connsiteX42" fmla="*/ 659 w 10000"/>
                <a:gd name="connsiteY42" fmla="*/ 4393 h 9598"/>
                <a:gd name="connsiteX0" fmla="*/ 659 w 10000"/>
                <a:gd name="connsiteY0" fmla="*/ 4577 h 10000"/>
                <a:gd name="connsiteX1" fmla="*/ 775 w 10000"/>
                <a:gd name="connsiteY1" fmla="*/ 4301 h 10000"/>
                <a:gd name="connsiteX2" fmla="*/ 1453 w 10000"/>
                <a:gd name="connsiteY2" fmla="*/ 962 h 10000"/>
                <a:gd name="connsiteX3" fmla="*/ 1686 w 10000"/>
                <a:gd name="connsiteY3" fmla="*/ 2493 h 10000"/>
                <a:gd name="connsiteX4" fmla="*/ 7597 w 10000"/>
                <a:gd name="connsiteY4" fmla="*/ 158 h 10000"/>
                <a:gd name="connsiteX5" fmla="*/ 8275 w 10000"/>
                <a:gd name="connsiteY5" fmla="*/ 459 h 10000"/>
                <a:gd name="connsiteX6" fmla="*/ 8372 w 10000"/>
                <a:gd name="connsiteY6" fmla="*/ 812 h 10000"/>
                <a:gd name="connsiteX7" fmla="*/ 8004 w 10000"/>
                <a:gd name="connsiteY7" fmla="*/ 1590 h 10000"/>
                <a:gd name="connsiteX8" fmla="*/ 7733 w 10000"/>
                <a:gd name="connsiteY8" fmla="*/ 1715 h 10000"/>
                <a:gd name="connsiteX9" fmla="*/ 9477 w 10000"/>
                <a:gd name="connsiteY9" fmla="*/ 3020 h 10000"/>
                <a:gd name="connsiteX10" fmla="*/ 10000 w 10000"/>
                <a:gd name="connsiteY10" fmla="*/ 4502 h 10000"/>
                <a:gd name="connsiteX11" fmla="*/ 9845 w 10000"/>
                <a:gd name="connsiteY11" fmla="*/ 4627 h 10000"/>
                <a:gd name="connsiteX12" fmla="*/ 9729 w 10000"/>
                <a:gd name="connsiteY12" fmla="*/ 4652 h 10000"/>
                <a:gd name="connsiteX13" fmla="*/ 8721 w 10000"/>
                <a:gd name="connsiteY13" fmla="*/ 4301 h 10000"/>
                <a:gd name="connsiteX14" fmla="*/ 8837 w 10000"/>
                <a:gd name="connsiteY14" fmla="*/ 3699 h 10000"/>
                <a:gd name="connsiteX15" fmla="*/ 8992 w 10000"/>
                <a:gd name="connsiteY15" fmla="*/ 3548 h 10000"/>
                <a:gd name="connsiteX16" fmla="*/ 8043 w 10000"/>
                <a:gd name="connsiteY16" fmla="*/ 3146 h 10000"/>
                <a:gd name="connsiteX17" fmla="*/ 7713 w 10000"/>
                <a:gd name="connsiteY17" fmla="*/ 4025 h 10000"/>
                <a:gd name="connsiteX18" fmla="*/ 7054 w 10000"/>
                <a:gd name="connsiteY18" fmla="*/ 4176 h 10000"/>
                <a:gd name="connsiteX19" fmla="*/ 6938 w 10000"/>
                <a:gd name="connsiteY19" fmla="*/ 4176 h 10000"/>
                <a:gd name="connsiteX20" fmla="*/ 6628 w 10000"/>
                <a:gd name="connsiteY20" fmla="*/ 3020 h 10000"/>
                <a:gd name="connsiteX21" fmla="*/ 5097 w 10000"/>
                <a:gd name="connsiteY21" fmla="*/ 2368 h 10000"/>
                <a:gd name="connsiteX22" fmla="*/ 4671 w 10000"/>
                <a:gd name="connsiteY22" fmla="*/ 3272 h 10000"/>
                <a:gd name="connsiteX23" fmla="*/ 4690 w 10000"/>
                <a:gd name="connsiteY23" fmla="*/ 3975 h 10000"/>
                <a:gd name="connsiteX24" fmla="*/ 4147 w 10000"/>
                <a:gd name="connsiteY24" fmla="*/ 4477 h 10000"/>
                <a:gd name="connsiteX25" fmla="*/ 3818 w 10000"/>
                <a:gd name="connsiteY25" fmla="*/ 4402 h 10000"/>
                <a:gd name="connsiteX26" fmla="*/ 4050 w 10000"/>
                <a:gd name="connsiteY26" fmla="*/ 4828 h 10000"/>
                <a:gd name="connsiteX27" fmla="*/ 4147 w 10000"/>
                <a:gd name="connsiteY27" fmla="*/ 5380 h 10000"/>
                <a:gd name="connsiteX28" fmla="*/ 3740 w 10000"/>
                <a:gd name="connsiteY28" fmla="*/ 5506 h 10000"/>
                <a:gd name="connsiteX29" fmla="*/ 3488 w 10000"/>
                <a:gd name="connsiteY29" fmla="*/ 5456 h 10000"/>
                <a:gd name="connsiteX30" fmla="*/ 3333 w 10000"/>
                <a:gd name="connsiteY30" fmla="*/ 5405 h 10000"/>
                <a:gd name="connsiteX31" fmla="*/ 1589 w 10000"/>
                <a:gd name="connsiteY31" fmla="*/ 5656 h 10000"/>
                <a:gd name="connsiteX32" fmla="*/ 1124 w 10000"/>
                <a:gd name="connsiteY32" fmla="*/ 7966 h 10000"/>
                <a:gd name="connsiteX33" fmla="*/ 1143 w 10000"/>
                <a:gd name="connsiteY33" fmla="*/ 8067 h 10000"/>
                <a:gd name="connsiteX34" fmla="*/ 1337 w 10000"/>
                <a:gd name="connsiteY34" fmla="*/ 9347 h 10000"/>
                <a:gd name="connsiteX35" fmla="*/ 1085 w 10000"/>
                <a:gd name="connsiteY35" fmla="*/ 10000 h 10000"/>
                <a:gd name="connsiteX36" fmla="*/ 853 w 10000"/>
                <a:gd name="connsiteY36" fmla="*/ 9297 h 10000"/>
                <a:gd name="connsiteX37" fmla="*/ 756 w 10000"/>
                <a:gd name="connsiteY37" fmla="*/ 8518 h 10000"/>
                <a:gd name="connsiteX38" fmla="*/ 504 w 10000"/>
                <a:gd name="connsiteY38" fmla="*/ 8067 h 10000"/>
                <a:gd name="connsiteX39" fmla="*/ 97 w 10000"/>
                <a:gd name="connsiteY39" fmla="*/ 7389 h 10000"/>
                <a:gd name="connsiteX40" fmla="*/ 0 w 10000"/>
                <a:gd name="connsiteY40" fmla="*/ 6561 h 10000"/>
                <a:gd name="connsiteX41" fmla="*/ 659 w 10000"/>
                <a:gd name="connsiteY41" fmla="*/ 4577 h 10000"/>
                <a:gd name="connsiteX0" fmla="*/ 659 w 10000"/>
                <a:gd name="connsiteY0" fmla="*/ 4577 h 10000"/>
                <a:gd name="connsiteX1" fmla="*/ 775 w 10000"/>
                <a:gd name="connsiteY1" fmla="*/ 4301 h 10000"/>
                <a:gd name="connsiteX2" fmla="*/ 1686 w 10000"/>
                <a:gd name="connsiteY2" fmla="*/ 2493 h 10000"/>
                <a:gd name="connsiteX3" fmla="*/ 7597 w 10000"/>
                <a:gd name="connsiteY3" fmla="*/ 158 h 10000"/>
                <a:gd name="connsiteX4" fmla="*/ 8275 w 10000"/>
                <a:gd name="connsiteY4" fmla="*/ 459 h 10000"/>
                <a:gd name="connsiteX5" fmla="*/ 8372 w 10000"/>
                <a:gd name="connsiteY5" fmla="*/ 812 h 10000"/>
                <a:gd name="connsiteX6" fmla="*/ 8004 w 10000"/>
                <a:gd name="connsiteY6" fmla="*/ 1590 h 10000"/>
                <a:gd name="connsiteX7" fmla="*/ 7733 w 10000"/>
                <a:gd name="connsiteY7" fmla="*/ 1715 h 10000"/>
                <a:gd name="connsiteX8" fmla="*/ 9477 w 10000"/>
                <a:gd name="connsiteY8" fmla="*/ 3020 h 10000"/>
                <a:gd name="connsiteX9" fmla="*/ 10000 w 10000"/>
                <a:gd name="connsiteY9" fmla="*/ 4502 h 10000"/>
                <a:gd name="connsiteX10" fmla="*/ 9845 w 10000"/>
                <a:gd name="connsiteY10" fmla="*/ 4627 h 10000"/>
                <a:gd name="connsiteX11" fmla="*/ 9729 w 10000"/>
                <a:gd name="connsiteY11" fmla="*/ 4652 h 10000"/>
                <a:gd name="connsiteX12" fmla="*/ 8721 w 10000"/>
                <a:gd name="connsiteY12" fmla="*/ 4301 h 10000"/>
                <a:gd name="connsiteX13" fmla="*/ 8837 w 10000"/>
                <a:gd name="connsiteY13" fmla="*/ 3699 h 10000"/>
                <a:gd name="connsiteX14" fmla="*/ 8992 w 10000"/>
                <a:gd name="connsiteY14" fmla="*/ 3548 h 10000"/>
                <a:gd name="connsiteX15" fmla="*/ 8043 w 10000"/>
                <a:gd name="connsiteY15" fmla="*/ 3146 h 10000"/>
                <a:gd name="connsiteX16" fmla="*/ 7713 w 10000"/>
                <a:gd name="connsiteY16" fmla="*/ 4025 h 10000"/>
                <a:gd name="connsiteX17" fmla="*/ 7054 w 10000"/>
                <a:gd name="connsiteY17" fmla="*/ 4176 h 10000"/>
                <a:gd name="connsiteX18" fmla="*/ 6938 w 10000"/>
                <a:gd name="connsiteY18" fmla="*/ 4176 h 10000"/>
                <a:gd name="connsiteX19" fmla="*/ 6628 w 10000"/>
                <a:gd name="connsiteY19" fmla="*/ 3020 h 10000"/>
                <a:gd name="connsiteX20" fmla="*/ 5097 w 10000"/>
                <a:gd name="connsiteY20" fmla="*/ 2368 h 10000"/>
                <a:gd name="connsiteX21" fmla="*/ 4671 w 10000"/>
                <a:gd name="connsiteY21" fmla="*/ 3272 h 10000"/>
                <a:gd name="connsiteX22" fmla="*/ 4690 w 10000"/>
                <a:gd name="connsiteY22" fmla="*/ 3975 h 10000"/>
                <a:gd name="connsiteX23" fmla="*/ 4147 w 10000"/>
                <a:gd name="connsiteY23" fmla="*/ 4477 h 10000"/>
                <a:gd name="connsiteX24" fmla="*/ 3818 w 10000"/>
                <a:gd name="connsiteY24" fmla="*/ 4402 h 10000"/>
                <a:gd name="connsiteX25" fmla="*/ 4050 w 10000"/>
                <a:gd name="connsiteY25" fmla="*/ 4828 h 10000"/>
                <a:gd name="connsiteX26" fmla="*/ 4147 w 10000"/>
                <a:gd name="connsiteY26" fmla="*/ 5380 h 10000"/>
                <a:gd name="connsiteX27" fmla="*/ 3740 w 10000"/>
                <a:gd name="connsiteY27" fmla="*/ 5506 h 10000"/>
                <a:gd name="connsiteX28" fmla="*/ 3488 w 10000"/>
                <a:gd name="connsiteY28" fmla="*/ 5456 h 10000"/>
                <a:gd name="connsiteX29" fmla="*/ 3333 w 10000"/>
                <a:gd name="connsiteY29" fmla="*/ 5405 h 10000"/>
                <a:gd name="connsiteX30" fmla="*/ 1589 w 10000"/>
                <a:gd name="connsiteY30" fmla="*/ 5656 h 10000"/>
                <a:gd name="connsiteX31" fmla="*/ 1124 w 10000"/>
                <a:gd name="connsiteY31" fmla="*/ 7966 h 10000"/>
                <a:gd name="connsiteX32" fmla="*/ 1143 w 10000"/>
                <a:gd name="connsiteY32" fmla="*/ 8067 h 10000"/>
                <a:gd name="connsiteX33" fmla="*/ 1337 w 10000"/>
                <a:gd name="connsiteY33" fmla="*/ 9347 h 10000"/>
                <a:gd name="connsiteX34" fmla="*/ 1085 w 10000"/>
                <a:gd name="connsiteY34" fmla="*/ 10000 h 10000"/>
                <a:gd name="connsiteX35" fmla="*/ 853 w 10000"/>
                <a:gd name="connsiteY35" fmla="*/ 9297 h 10000"/>
                <a:gd name="connsiteX36" fmla="*/ 756 w 10000"/>
                <a:gd name="connsiteY36" fmla="*/ 8518 h 10000"/>
                <a:gd name="connsiteX37" fmla="*/ 504 w 10000"/>
                <a:gd name="connsiteY37" fmla="*/ 8067 h 10000"/>
                <a:gd name="connsiteX38" fmla="*/ 97 w 10000"/>
                <a:gd name="connsiteY38" fmla="*/ 7389 h 10000"/>
                <a:gd name="connsiteX39" fmla="*/ 0 w 10000"/>
                <a:gd name="connsiteY39" fmla="*/ 6561 h 10000"/>
                <a:gd name="connsiteX40" fmla="*/ 659 w 10000"/>
                <a:gd name="connsiteY40" fmla="*/ 4577 h 10000"/>
                <a:gd name="connsiteX0" fmla="*/ 659 w 10000"/>
                <a:gd name="connsiteY0" fmla="*/ 4577 h 10000"/>
                <a:gd name="connsiteX1" fmla="*/ 775 w 10000"/>
                <a:gd name="connsiteY1" fmla="*/ 4301 h 10000"/>
                <a:gd name="connsiteX2" fmla="*/ 1686 w 10000"/>
                <a:gd name="connsiteY2" fmla="*/ 2493 h 10000"/>
                <a:gd name="connsiteX3" fmla="*/ 7597 w 10000"/>
                <a:gd name="connsiteY3" fmla="*/ 158 h 10000"/>
                <a:gd name="connsiteX4" fmla="*/ 8275 w 10000"/>
                <a:gd name="connsiteY4" fmla="*/ 459 h 10000"/>
                <a:gd name="connsiteX5" fmla="*/ 8372 w 10000"/>
                <a:gd name="connsiteY5" fmla="*/ 812 h 10000"/>
                <a:gd name="connsiteX6" fmla="*/ 8004 w 10000"/>
                <a:gd name="connsiteY6" fmla="*/ 1590 h 10000"/>
                <a:gd name="connsiteX7" fmla="*/ 7733 w 10000"/>
                <a:gd name="connsiteY7" fmla="*/ 1715 h 10000"/>
                <a:gd name="connsiteX8" fmla="*/ 9477 w 10000"/>
                <a:gd name="connsiteY8" fmla="*/ 3020 h 10000"/>
                <a:gd name="connsiteX9" fmla="*/ 10000 w 10000"/>
                <a:gd name="connsiteY9" fmla="*/ 4502 h 10000"/>
                <a:gd name="connsiteX10" fmla="*/ 9845 w 10000"/>
                <a:gd name="connsiteY10" fmla="*/ 4627 h 10000"/>
                <a:gd name="connsiteX11" fmla="*/ 9729 w 10000"/>
                <a:gd name="connsiteY11" fmla="*/ 4652 h 10000"/>
                <a:gd name="connsiteX12" fmla="*/ 8721 w 10000"/>
                <a:gd name="connsiteY12" fmla="*/ 4301 h 10000"/>
                <a:gd name="connsiteX13" fmla="*/ 8837 w 10000"/>
                <a:gd name="connsiteY13" fmla="*/ 3699 h 10000"/>
                <a:gd name="connsiteX14" fmla="*/ 8992 w 10000"/>
                <a:gd name="connsiteY14" fmla="*/ 3548 h 10000"/>
                <a:gd name="connsiteX15" fmla="*/ 8043 w 10000"/>
                <a:gd name="connsiteY15" fmla="*/ 3146 h 10000"/>
                <a:gd name="connsiteX16" fmla="*/ 7713 w 10000"/>
                <a:gd name="connsiteY16" fmla="*/ 4025 h 10000"/>
                <a:gd name="connsiteX17" fmla="*/ 7054 w 10000"/>
                <a:gd name="connsiteY17" fmla="*/ 4176 h 10000"/>
                <a:gd name="connsiteX18" fmla="*/ 6938 w 10000"/>
                <a:gd name="connsiteY18" fmla="*/ 4176 h 10000"/>
                <a:gd name="connsiteX19" fmla="*/ 6628 w 10000"/>
                <a:gd name="connsiteY19" fmla="*/ 3020 h 10000"/>
                <a:gd name="connsiteX20" fmla="*/ 5097 w 10000"/>
                <a:gd name="connsiteY20" fmla="*/ 2368 h 10000"/>
                <a:gd name="connsiteX21" fmla="*/ 4671 w 10000"/>
                <a:gd name="connsiteY21" fmla="*/ 3272 h 10000"/>
                <a:gd name="connsiteX22" fmla="*/ 4690 w 10000"/>
                <a:gd name="connsiteY22" fmla="*/ 3975 h 10000"/>
                <a:gd name="connsiteX23" fmla="*/ 4147 w 10000"/>
                <a:gd name="connsiteY23" fmla="*/ 4477 h 10000"/>
                <a:gd name="connsiteX24" fmla="*/ 3818 w 10000"/>
                <a:gd name="connsiteY24" fmla="*/ 4402 h 10000"/>
                <a:gd name="connsiteX25" fmla="*/ 4050 w 10000"/>
                <a:gd name="connsiteY25" fmla="*/ 4828 h 10000"/>
                <a:gd name="connsiteX26" fmla="*/ 4147 w 10000"/>
                <a:gd name="connsiteY26" fmla="*/ 5380 h 10000"/>
                <a:gd name="connsiteX27" fmla="*/ 3740 w 10000"/>
                <a:gd name="connsiteY27" fmla="*/ 5506 h 10000"/>
                <a:gd name="connsiteX28" fmla="*/ 3488 w 10000"/>
                <a:gd name="connsiteY28" fmla="*/ 5456 h 10000"/>
                <a:gd name="connsiteX29" fmla="*/ 3333 w 10000"/>
                <a:gd name="connsiteY29" fmla="*/ 5405 h 10000"/>
                <a:gd name="connsiteX30" fmla="*/ 1589 w 10000"/>
                <a:gd name="connsiteY30" fmla="*/ 5656 h 10000"/>
                <a:gd name="connsiteX31" fmla="*/ 1124 w 10000"/>
                <a:gd name="connsiteY31" fmla="*/ 7966 h 10000"/>
                <a:gd name="connsiteX32" fmla="*/ 1143 w 10000"/>
                <a:gd name="connsiteY32" fmla="*/ 8067 h 10000"/>
                <a:gd name="connsiteX33" fmla="*/ 1337 w 10000"/>
                <a:gd name="connsiteY33" fmla="*/ 9347 h 10000"/>
                <a:gd name="connsiteX34" fmla="*/ 1085 w 10000"/>
                <a:gd name="connsiteY34" fmla="*/ 10000 h 10000"/>
                <a:gd name="connsiteX35" fmla="*/ 853 w 10000"/>
                <a:gd name="connsiteY35" fmla="*/ 9297 h 10000"/>
                <a:gd name="connsiteX36" fmla="*/ 756 w 10000"/>
                <a:gd name="connsiteY36" fmla="*/ 8518 h 10000"/>
                <a:gd name="connsiteX37" fmla="*/ 504 w 10000"/>
                <a:gd name="connsiteY37" fmla="*/ 8067 h 10000"/>
                <a:gd name="connsiteX38" fmla="*/ 97 w 10000"/>
                <a:gd name="connsiteY38" fmla="*/ 7389 h 10000"/>
                <a:gd name="connsiteX39" fmla="*/ 0 w 10000"/>
                <a:gd name="connsiteY39" fmla="*/ 6561 h 10000"/>
                <a:gd name="connsiteX40" fmla="*/ 659 w 10000"/>
                <a:gd name="connsiteY40" fmla="*/ 4577 h 10000"/>
                <a:gd name="connsiteX0" fmla="*/ 659 w 10000"/>
                <a:gd name="connsiteY0" fmla="*/ 4571 h 9994"/>
                <a:gd name="connsiteX1" fmla="*/ 775 w 10000"/>
                <a:gd name="connsiteY1" fmla="*/ 4295 h 9994"/>
                <a:gd name="connsiteX2" fmla="*/ 1686 w 10000"/>
                <a:gd name="connsiteY2" fmla="*/ 2487 h 9994"/>
                <a:gd name="connsiteX3" fmla="*/ 7597 w 10000"/>
                <a:gd name="connsiteY3" fmla="*/ 152 h 9994"/>
                <a:gd name="connsiteX4" fmla="*/ 8275 w 10000"/>
                <a:gd name="connsiteY4" fmla="*/ 453 h 9994"/>
                <a:gd name="connsiteX5" fmla="*/ 8372 w 10000"/>
                <a:gd name="connsiteY5" fmla="*/ 806 h 9994"/>
                <a:gd name="connsiteX6" fmla="*/ 8004 w 10000"/>
                <a:gd name="connsiteY6" fmla="*/ 1584 h 9994"/>
                <a:gd name="connsiteX7" fmla="*/ 7733 w 10000"/>
                <a:gd name="connsiteY7" fmla="*/ 1709 h 9994"/>
                <a:gd name="connsiteX8" fmla="*/ 9477 w 10000"/>
                <a:gd name="connsiteY8" fmla="*/ 3014 h 9994"/>
                <a:gd name="connsiteX9" fmla="*/ 10000 w 10000"/>
                <a:gd name="connsiteY9" fmla="*/ 4496 h 9994"/>
                <a:gd name="connsiteX10" fmla="*/ 9845 w 10000"/>
                <a:gd name="connsiteY10" fmla="*/ 4621 h 9994"/>
                <a:gd name="connsiteX11" fmla="*/ 9729 w 10000"/>
                <a:gd name="connsiteY11" fmla="*/ 4646 h 9994"/>
                <a:gd name="connsiteX12" fmla="*/ 8721 w 10000"/>
                <a:gd name="connsiteY12" fmla="*/ 4295 h 9994"/>
                <a:gd name="connsiteX13" fmla="*/ 8837 w 10000"/>
                <a:gd name="connsiteY13" fmla="*/ 3693 h 9994"/>
                <a:gd name="connsiteX14" fmla="*/ 8992 w 10000"/>
                <a:gd name="connsiteY14" fmla="*/ 3542 h 9994"/>
                <a:gd name="connsiteX15" fmla="*/ 8043 w 10000"/>
                <a:gd name="connsiteY15" fmla="*/ 3140 h 9994"/>
                <a:gd name="connsiteX16" fmla="*/ 7713 w 10000"/>
                <a:gd name="connsiteY16" fmla="*/ 4019 h 9994"/>
                <a:gd name="connsiteX17" fmla="*/ 7054 w 10000"/>
                <a:gd name="connsiteY17" fmla="*/ 4170 h 9994"/>
                <a:gd name="connsiteX18" fmla="*/ 6938 w 10000"/>
                <a:gd name="connsiteY18" fmla="*/ 4170 h 9994"/>
                <a:gd name="connsiteX19" fmla="*/ 6628 w 10000"/>
                <a:gd name="connsiteY19" fmla="*/ 3014 h 9994"/>
                <a:gd name="connsiteX20" fmla="*/ 5097 w 10000"/>
                <a:gd name="connsiteY20" fmla="*/ 2362 h 9994"/>
                <a:gd name="connsiteX21" fmla="*/ 4671 w 10000"/>
                <a:gd name="connsiteY21" fmla="*/ 3266 h 9994"/>
                <a:gd name="connsiteX22" fmla="*/ 4690 w 10000"/>
                <a:gd name="connsiteY22" fmla="*/ 3969 h 9994"/>
                <a:gd name="connsiteX23" fmla="*/ 4147 w 10000"/>
                <a:gd name="connsiteY23" fmla="*/ 4471 h 9994"/>
                <a:gd name="connsiteX24" fmla="*/ 3818 w 10000"/>
                <a:gd name="connsiteY24" fmla="*/ 4396 h 9994"/>
                <a:gd name="connsiteX25" fmla="*/ 4050 w 10000"/>
                <a:gd name="connsiteY25" fmla="*/ 4822 h 9994"/>
                <a:gd name="connsiteX26" fmla="*/ 4147 w 10000"/>
                <a:gd name="connsiteY26" fmla="*/ 5374 h 9994"/>
                <a:gd name="connsiteX27" fmla="*/ 3740 w 10000"/>
                <a:gd name="connsiteY27" fmla="*/ 5500 h 9994"/>
                <a:gd name="connsiteX28" fmla="*/ 3488 w 10000"/>
                <a:gd name="connsiteY28" fmla="*/ 5450 h 9994"/>
                <a:gd name="connsiteX29" fmla="*/ 3333 w 10000"/>
                <a:gd name="connsiteY29" fmla="*/ 5399 h 9994"/>
                <a:gd name="connsiteX30" fmla="*/ 1589 w 10000"/>
                <a:gd name="connsiteY30" fmla="*/ 5650 h 9994"/>
                <a:gd name="connsiteX31" fmla="*/ 1124 w 10000"/>
                <a:gd name="connsiteY31" fmla="*/ 7960 h 9994"/>
                <a:gd name="connsiteX32" fmla="*/ 1143 w 10000"/>
                <a:gd name="connsiteY32" fmla="*/ 8061 h 9994"/>
                <a:gd name="connsiteX33" fmla="*/ 1337 w 10000"/>
                <a:gd name="connsiteY33" fmla="*/ 9341 h 9994"/>
                <a:gd name="connsiteX34" fmla="*/ 1085 w 10000"/>
                <a:gd name="connsiteY34" fmla="*/ 9994 h 9994"/>
                <a:gd name="connsiteX35" fmla="*/ 853 w 10000"/>
                <a:gd name="connsiteY35" fmla="*/ 9291 h 9994"/>
                <a:gd name="connsiteX36" fmla="*/ 756 w 10000"/>
                <a:gd name="connsiteY36" fmla="*/ 8512 h 9994"/>
                <a:gd name="connsiteX37" fmla="*/ 504 w 10000"/>
                <a:gd name="connsiteY37" fmla="*/ 8061 h 9994"/>
                <a:gd name="connsiteX38" fmla="*/ 97 w 10000"/>
                <a:gd name="connsiteY38" fmla="*/ 7383 h 9994"/>
                <a:gd name="connsiteX39" fmla="*/ 0 w 10000"/>
                <a:gd name="connsiteY39" fmla="*/ 6555 h 9994"/>
                <a:gd name="connsiteX40" fmla="*/ 659 w 10000"/>
                <a:gd name="connsiteY40" fmla="*/ 4571 h 9994"/>
                <a:gd name="connsiteX0" fmla="*/ 659 w 10000"/>
                <a:gd name="connsiteY0" fmla="*/ 4574 h 10000"/>
                <a:gd name="connsiteX1" fmla="*/ 775 w 10000"/>
                <a:gd name="connsiteY1" fmla="*/ 4298 h 10000"/>
                <a:gd name="connsiteX2" fmla="*/ 1686 w 10000"/>
                <a:gd name="connsiteY2" fmla="*/ 2488 h 10000"/>
                <a:gd name="connsiteX3" fmla="*/ 7597 w 10000"/>
                <a:gd name="connsiteY3" fmla="*/ 152 h 10000"/>
                <a:gd name="connsiteX4" fmla="*/ 8275 w 10000"/>
                <a:gd name="connsiteY4" fmla="*/ 453 h 10000"/>
                <a:gd name="connsiteX5" fmla="*/ 8372 w 10000"/>
                <a:gd name="connsiteY5" fmla="*/ 806 h 10000"/>
                <a:gd name="connsiteX6" fmla="*/ 8004 w 10000"/>
                <a:gd name="connsiteY6" fmla="*/ 1585 h 10000"/>
                <a:gd name="connsiteX7" fmla="*/ 7733 w 10000"/>
                <a:gd name="connsiteY7" fmla="*/ 1710 h 10000"/>
                <a:gd name="connsiteX8" fmla="*/ 9477 w 10000"/>
                <a:gd name="connsiteY8" fmla="*/ 3016 h 10000"/>
                <a:gd name="connsiteX9" fmla="*/ 10000 w 10000"/>
                <a:gd name="connsiteY9" fmla="*/ 4499 h 10000"/>
                <a:gd name="connsiteX10" fmla="*/ 9845 w 10000"/>
                <a:gd name="connsiteY10" fmla="*/ 4624 h 10000"/>
                <a:gd name="connsiteX11" fmla="*/ 9729 w 10000"/>
                <a:gd name="connsiteY11" fmla="*/ 4649 h 10000"/>
                <a:gd name="connsiteX12" fmla="*/ 8721 w 10000"/>
                <a:gd name="connsiteY12" fmla="*/ 4298 h 10000"/>
                <a:gd name="connsiteX13" fmla="*/ 8837 w 10000"/>
                <a:gd name="connsiteY13" fmla="*/ 3695 h 10000"/>
                <a:gd name="connsiteX14" fmla="*/ 8992 w 10000"/>
                <a:gd name="connsiteY14" fmla="*/ 3544 h 10000"/>
                <a:gd name="connsiteX15" fmla="*/ 8043 w 10000"/>
                <a:gd name="connsiteY15" fmla="*/ 3142 h 10000"/>
                <a:gd name="connsiteX16" fmla="*/ 7713 w 10000"/>
                <a:gd name="connsiteY16" fmla="*/ 4021 h 10000"/>
                <a:gd name="connsiteX17" fmla="*/ 7054 w 10000"/>
                <a:gd name="connsiteY17" fmla="*/ 4173 h 10000"/>
                <a:gd name="connsiteX18" fmla="*/ 6938 w 10000"/>
                <a:gd name="connsiteY18" fmla="*/ 4173 h 10000"/>
                <a:gd name="connsiteX19" fmla="*/ 6628 w 10000"/>
                <a:gd name="connsiteY19" fmla="*/ 3016 h 10000"/>
                <a:gd name="connsiteX20" fmla="*/ 5097 w 10000"/>
                <a:gd name="connsiteY20" fmla="*/ 2363 h 10000"/>
                <a:gd name="connsiteX21" fmla="*/ 4671 w 10000"/>
                <a:gd name="connsiteY21" fmla="*/ 3268 h 10000"/>
                <a:gd name="connsiteX22" fmla="*/ 4690 w 10000"/>
                <a:gd name="connsiteY22" fmla="*/ 3971 h 10000"/>
                <a:gd name="connsiteX23" fmla="*/ 4147 w 10000"/>
                <a:gd name="connsiteY23" fmla="*/ 4474 h 10000"/>
                <a:gd name="connsiteX24" fmla="*/ 3818 w 10000"/>
                <a:gd name="connsiteY24" fmla="*/ 4399 h 10000"/>
                <a:gd name="connsiteX25" fmla="*/ 4050 w 10000"/>
                <a:gd name="connsiteY25" fmla="*/ 4825 h 10000"/>
                <a:gd name="connsiteX26" fmla="*/ 4147 w 10000"/>
                <a:gd name="connsiteY26" fmla="*/ 5377 h 10000"/>
                <a:gd name="connsiteX27" fmla="*/ 3740 w 10000"/>
                <a:gd name="connsiteY27" fmla="*/ 5503 h 10000"/>
                <a:gd name="connsiteX28" fmla="*/ 3488 w 10000"/>
                <a:gd name="connsiteY28" fmla="*/ 5453 h 10000"/>
                <a:gd name="connsiteX29" fmla="*/ 3333 w 10000"/>
                <a:gd name="connsiteY29" fmla="*/ 5402 h 10000"/>
                <a:gd name="connsiteX30" fmla="*/ 1589 w 10000"/>
                <a:gd name="connsiteY30" fmla="*/ 5653 h 10000"/>
                <a:gd name="connsiteX31" fmla="*/ 1124 w 10000"/>
                <a:gd name="connsiteY31" fmla="*/ 7965 h 10000"/>
                <a:gd name="connsiteX32" fmla="*/ 1143 w 10000"/>
                <a:gd name="connsiteY32" fmla="*/ 8066 h 10000"/>
                <a:gd name="connsiteX33" fmla="*/ 1337 w 10000"/>
                <a:gd name="connsiteY33" fmla="*/ 9347 h 10000"/>
                <a:gd name="connsiteX34" fmla="*/ 1085 w 10000"/>
                <a:gd name="connsiteY34" fmla="*/ 10000 h 10000"/>
                <a:gd name="connsiteX35" fmla="*/ 853 w 10000"/>
                <a:gd name="connsiteY35" fmla="*/ 9297 h 10000"/>
                <a:gd name="connsiteX36" fmla="*/ 756 w 10000"/>
                <a:gd name="connsiteY36" fmla="*/ 8517 h 10000"/>
                <a:gd name="connsiteX37" fmla="*/ 504 w 10000"/>
                <a:gd name="connsiteY37" fmla="*/ 8066 h 10000"/>
                <a:gd name="connsiteX38" fmla="*/ 97 w 10000"/>
                <a:gd name="connsiteY38" fmla="*/ 7387 h 10000"/>
                <a:gd name="connsiteX39" fmla="*/ 0 w 10000"/>
                <a:gd name="connsiteY39" fmla="*/ 6559 h 10000"/>
                <a:gd name="connsiteX40" fmla="*/ 659 w 10000"/>
                <a:gd name="connsiteY40" fmla="*/ 4574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10000" h="10000">
                  <a:moveTo>
                    <a:pt x="659" y="4574"/>
                  </a:moveTo>
                  <a:cubicBezTo>
                    <a:pt x="698" y="4499"/>
                    <a:pt x="604" y="4645"/>
                    <a:pt x="775" y="4298"/>
                  </a:cubicBezTo>
                  <a:cubicBezTo>
                    <a:pt x="946" y="3950"/>
                    <a:pt x="1115" y="3254"/>
                    <a:pt x="1686" y="2488"/>
                  </a:cubicBezTo>
                  <a:cubicBezTo>
                    <a:pt x="3185" y="703"/>
                    <a:pt x="5329" y="-425"/>
                    <a:pt x="7597" y="152"/>
                  </a:cubicBezTo>
                  <a:cubicBezTo>
                    <a:pt x="7810" y="303"/>
                    <a:pt x="8081" y="177"/>
                    <a:pt x="8275" y="453"/>
                  </a:cubicBezTo>
                  <a:cubicBezTo>
                    <a:pt x="8333" y="530"/>
                    <a:pt x="8353" y="680"/>
                    <a:pt x="8372" y="806"/>
                  </a:cubicBezTo>
                  <a:cubicBezTo>
                    <a:pt x="8488" y="1334"/>
                    <a:pt x="8430" y="1459"/>
                    <a:pt x="8004" y="1585"/>
                  </a:cubicBezTo>
                  <a:cubicBezTo>
                    <a:pt x="7907" y="1610"/>
                    <a:pt x="7810" y="1635"/>
                    <a:pt x="7733" y="1710"/>
                  </a:cubicBezTo>
                  <a:cubicBezTo>
                    <a:pt x="8430" y="1886"/>
                    <a:pt x="8953" y="2413"/>
                    <a:pt x="9477" y="3016"/>
                  </a:cubicBezTo>
                  <a:cubicBezTo>
                    <a:pt x="9806" y="3419"/>
                    <a:pt x="9942" y="3921"/>
                    <a:pt x="10000" y="4499"/>
                  </a:cubicBezTo>
                  <a:cubicBezTo>
                    <a:pt x="9961" y="4574"/>
                    <a:pt x="9903" y="4599"/>
                    <a:pt x="9845" y="4624"/>
                  </a:cubicBezTo>
                  <a:cubicBezTo>
                    <a:pt x="9806" y="4649"/>
                    <a:pt x="9748" y="4624"/>
                    <a:pt x="9729" y="4649"/>
                  </a:cubicBezTo>
                  <a:cubicBezTo>
                    <a:pt x="9070" y="5051"/>
                    <a:pt x="9244" y="4976"/>
                    <a:pt x="8721" y="4298"/>
                  </a:cubicBezTo>
                  <a:cubicBezTo>
                    <a:pt x="8469" y="3996"/>
                    <a:pt x="8508" y="3870"/>
                    <a:pt x="8837" y="3695"/>
                  </a:cubicBezTo>
                  <a:cubicBezTo>
                    <a:pt x="8895" y="3670"/>
                    <a:pt x="8973" y="3645"/>
                    <a:pt x="8992" y="3544"/>
                  </a:cubicBezTo>
                  <a:cubicBezTo>
                    <a:pt x="8605" y="3770"/>
                    <a:pt x="8663" y="3996"/>
                    <a:pt x="8043" y="3142"/>
                  </a:cubicBezTo>
                  <a:cubicBezTo>
                    <a:pt x="7965" y="3469"/>
                    <a:pt x="7849" y="3745"/>
                    <a:pt x="7713" y="4021"/>
                  </a:cubicBezTo>
                  <a:cubicBezTo>
                    <a:pt x="7481" y="4524"/>
                    <a:pt x="7422" y="4524"/>
                    <a:pt x="7054" y="4173"/>
                  </a:cubicBezTo>
                  <a:cubicBezTo>
                    <a:pt x="7016" y="4147"/>
                    <a:pt x="6977" y="4198"/>
                    <a:pt x="6938" y="4173"/>
                  </a:cubicBezTo>
                  <a:cubicBezTo>
                    <a:pt x="6705" y="3845"/>
                    <a:pt x="6744" y="3394"/>
                    <a:pt x="6628" y="3016"/>
                  </a:cubicBezTo>
                  <a:cubicBezTo>
                    <a:pt x="6376" y="2137"/>
                    <a:pt x="5698" y="1836"/>
                    <a:pt x="5097" y="2363"/>
                  </a:cubicBezTo>
                  <a:cubicBezTo>
                    <a:pt x="4845" y="2564"/>
                    <a:pt x="4767" y="2941"/>
                    <a:pt x="4671" y="3268"/>
                  </a:cubicBezTo>
                  <a:cubicBezTo>
                    <a:pt x="4574" y="3494"/>
                    <a:pt x="4690" y="3720"/>
                    <a:pt x="4690" y="3971"/>
                  </a:cubicBezTo>
                  <a:cubicBezTo>
                    <a:pt x="4690" y="4524"/>
                    <a:pt x="4554" y="4649"/>
                    <a:pt x="4147" y="4474"/>
                  </a:cubicBezTo>
                  <a:cubicBezTo>
                    <a:pt x="4050" y="4449"/>
                    <a:pt x="3953" y="4348"/>
                    <a:pt x="3818" y="4399"/>
                  </a:cubicBezTo>
                  <a:cubicBezTo>
                    <a:pt x="3837" y="4599"/>
                    <a:pt x="3973" y="4675"/>
                    <a:pt x="4050" y="4825"/>
                  </a:cubicBezTo>
                  <a:cubicBezTo>
                    <a:pt x="4147" y="5001"/>
                    <a:pt x="4225" y="5176"/>
                    <a:pt x="4147" y="5377"/>
                  </a:cubicBezTo>
                  <a:cubicBezTo>
                    <a:pt x="4070" y="5603"/>
                    <a:pt x="3895" y="5578"/>
                    <a:pt x="3740" y="5503"/>
                  </a:cubicBezTo>
                  <a:cubicBezTo>
                    <a:pt x="3663" y="5478"/>
                    <a:pt x="3585" y="5478"/>
                    <a:pt x="3488" y="5453"/>
                  </a:cubicBezTo>
                  <a:cubicBezTo>
                    <a:pt x="3430" y="5453"/>
                    <a:pt x="3391" y="5453"/>
                    <a:pt x="3333" y="5402"/>
                  </a:cubicBezTo>
                  <a:cubicBezTo>
                    <a:pt x="2713" y="4951"/>
                    <a:pt x="2112" y="5076"/>
                    <a:pt x="1589" y="5653"/>
                  </a:cubicBezTo>
                  <a:cubicBezTo>
                    <a:pt x="1066" y="6283"/>
                    <a:pt x="853" y="7036"/>
                    <a:pt x="1124" y="7965"/>
                  </a:cubicBezTo>
                  <a:cubicBezTo>
                    <a:pt x="1143" y="7990"/>
                    <a:pt x="1143" y="8040"/>
                    <a:pt x="1143" y="8066"/>
                  </a:cubicBezTo>
                  <a:cubicBezTo>
                    <a:pt x="1221" y="8492"/>
                    <a:pt x="1434" y="8870"/>
                    <a:pt x="1337" y="9347"/>
                  </a:cubicBezTo>
                  <a:cubicBezTo>
                    <a:pt x="1279" y="9598"/>
                    <a:pt x="1279" y="9849"/>
                    <a:pt x="1085" y="10000"/>
                  </a:cubicBezTo>
                  <a:cubicBezTo>
                    <a:pt x="814" y="9875"/>
                    <a:pt x="814" y="9548"/>
                    <a:pt x="853" y="9297"/>
                  </a:cubicBezTo>
                  <a:cubicBezTo>
                    <a:pt x="872" y="8995"/>
                    <a:pt x="814" y="8769"/>
                    <a:pt x="756" y="8517"/>
                  </a:cubicBezTo>
                  <a:cubicBezTo>
                    <a:pt x="775" y="8266"/>
                    <a:pt x="698" y="8091"/>
                    <a:pt x="504" y="8066"/>
                  </a:cubicBezTo>
                  <a:cubicBezTo>
                    <a:pt x="194" y="7990"/>
                    <a:pt x="116" y="7790"/>
                    <a:pt x="97" y="7387"/>
                  </a:cubicBezTo>
                  <a:cubicBezTo>
                    <a:pt x="97" y="7136"/>
                    <a:pt x="0" y="6860"/>
                    <a:pt x="0" y="6559"/>
                  </a:cubicBezTo>
                  <a:cubicBezTo>
                    <a:pt x="136" y="5855"/>
                    <a:pt x="523" y="5277"/>
                    <a:pt x="659" y="4574"/>
                  </a:cubicBezTo>
                  <a:close/>
                </a:path>
              </a:pathLst>
            </a:custGeom>
            <a:solidFill>
              <a:srgbClr val="40ACB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 name="Freeform 39">
              <a:extLst>
                <a:ext uri="{FF2B5EF4-FFF2-40B4-BE49-F238E27FC236}">
                  <a16:creationId xmlns:a16="http://schemas.microsoft.com/office/drawing/2014/main" id="{AA1A916D-0F47-4997-A3DC-02DEAE5246E9}"/>
                </a:ext>
              </a:extLst>
            </p:cNvPr>
            <p:cNvSpPr>
              <a:spLocks/>
            </p:cNvSpPr>
            <p:nvPr/>
          </p:nvSpPr>
          <p:spPr bwMode="auto">
            <a:xfrm>
              <a:off x="3359696" y="5627148"/>
              <a:ext cx="1480549" cy="1905752"/>
            </a:xfrm>
            <a:custGeom>
              <a:avLst/>
              <a:gdLst>
                <a:gd name="T0" fmla="*/ 38 w 568"/>
                <a:gd name="T1" fmla="*/ 0 h 731"/>
                <a:gd name="T2" fmla="*/ 53 w 568"/>
                <a:gd name="T3" fmla="*/ 24 h 731"/>
                <a:gd name="T4" fmla="*/ 53 w 568"/>
                <a:gd name="T5" fmla="*/ 35 h 731"/>
                <a:gd name="T6" fmla="*/ 63 w 568"/>
                <a:gd name="T7" fmla="*/ 53 h 731"/>
                <a:gd name="T8" fmla="*/ 81 w 568"/>
                <a:gd name="T9" fmla="*/ 74 h 731"/>
                <a:gd name="T10" fmla="*/ 75 w 568"/>
                <a:gd name="T11" fmla="*/ 81 h 731"/>
                <a:gd name="T12" fmla="*/ 78 w 568"/>
                <a:gd name="T13" fmla="*/ 132 h 731"/>
                <a:gd name="T14" fmla="*/ 68 w 568"/>
                <a:gd name="T15" fmla="*/ 246 h 731"/>
                <a:gd name="T16" fmla="*/ 74 w 568"/>
                <a:gd name="T17" fmla="*/ 261 h 731"/>
                <a:gd name="T18" fmla="*/ 96 w 568"/>
                <a:gd name="T19" fmla="*/ 315 h 731"/>
                <a:gd name="T20" fmla="*/ 115 w 568"/>
                <a:gd name="T21" fmla="*/ 348 h 731"/>
                <a:gd name="T22" fmla="*/ 127 w 568"/>
                <a:gd name="T23" fmla="*/ 363 h 731"/>
                <a:gd name="T24" fmla="*/ 308 w 568"/>
                <a:gd name="T25" fmla="*/ 553 h 731"/>
                <a:gd name="T26" fmla="*/ 327 w 568"/>
                <a:gd name="T27" fmla="*/ 557 h 731"/>
                <a:gd name="T28" fmla="*/ 354 w 568"/>
                <a:gd name="T29" fmla="*/ 568 h 731"/>
                <a:gd name="T30" fmla="*/ 435 w 568"/>
                <a:gd name="T31" fmla="*/ 632 h 731"/>
                <a:gd name="T32" fmla="*/ 534 w 568"/>
                <a:gd name="T33" fmla="*/ 679 h 731"/>
                <a:gd name="T34" fmla="*/ 568 w 568"/>
                <a:gd name="T35" fmla="*/ 699 h 731"/>
                <a:gd name="T36" fmla="*/ 523 w 568"/>
                <a:gd name="T37" fmla="*/ 715 h 731"/>
                <a:gd name="T38" fmla="*/ 485 w 568"/>
                <a:gd name="T39" fmla="*/ 697 h 731"/>
                <a:gd name="T40" fmla="*/ 394 w 568"/>
                <a:gd name="T41" fmla="*/ 658 h 731"/>
                <a:gd name="T42" fmla="*/ 385 w 568"/>
                <a:gd name="T43" fmla="*/ 648 h 731"/>
                <a:gd name="T44" fmla="*/ 352 w 568"/>
                <a:gd name="T45" fmla="*/ 624 h 731"/>
                <a:gd name="T46" fmla="*/ 264 w 568"/>
                <a:gd name="T47" fmla="*/ 567 h 731"/>
                <a:gd name="T48" fmla="*/ 256 w 568"/>
                <a:gd name="T49" fmla="*/ 556 h 731"/>
                <a:gd name="T50" fmla="*/ 184 w 568"/>
                <a:gd name="T51" fmla="*/ 503 h 731"/>
                <a:gd name="T52" fmla="*/ 159 w 568"/>
                <a:gd name="T53" fmla="*/ 497 h 731"/>
                <a:gd name="T54" fmla="*/ 140 w 568"/>
                <a:gd name="T55" fmla="*/ 480 h 731"/>
                <a:gd name="T56" fmla="*/ 135 w 568"/>
                <a:gd name="T57" fmla="*/ 467 h 731"/>
                <a:gd name="T58" fmla="*/ 99 w 568"/>
                <a:gd name="T59" fmla="*/ 440 h 731"/>
                <a:gd name="T60" fmla="*/ 81 w 568"/>
                <a:gd name="T61" fmla="*/ 440 h 731"/>
                <a:gd name="T62" fmla="*/ 2 w 568"/>
                <a:gd name="T63" fmla="*/ 227 h 731"/>
                <a:gd name="T64" fmla="*/ 2 w 568"/>
                <a:gd name="T65" fmla="*/ 123 h 731"/>
                <a:gd name="T66" fmla="*/ 38 w 568"/>
                <a:gd name="T67" fmla="*/ 0 h 7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68" h="731">
                  <a:moveTo>
                    <a:pt x="38" y="0"/>
                  </a:moveTo>
                  <a:cubicBezTo>
                    <a:pt x="45" y="7"/>
                    <a:pt x="39" y="21"/>
                    <a:pt x="53" y="24"/>
                  </a:cubicBezTo>
                  <a:cubicBezTo>
                    <a:pt x="58" y="25"/>
                    <a:pt x="56" y="31"/>
                    <a:pt x="53" y="35"/>
                  </a:cubicBezTo>
                  <a:cubicBezTo>
                    <a:pt x="42" y="49"/>
                    <a:pt x="51" y="51"/>
                    <a:pt x="63" y="53"/>
                  </a:cubicBezTo>
                  <a:cubicBezTo>
                    <a:pt x="76" y="54"/>
                    <a:pt x="88" y="56"/>
                    <a:pt x="81" y="74"/>
                  </a:cubicBezTo>
                  <a:cubicBezTo>
                    <a:pt x="79" y="77"/>
                    <a:pt x="72" y="78"/>
                    <a:pt x="75" y="81"/>
                  </a:cubicBezTo>
                  <a:cubicBezTo>
                    <a:pt x="91" y="97"/>
                    <a:pt x="81" y="115"/>
                    <a:pt x="78" y="132"/>
                  </a:cubicBezTo>
                  <a:cubicBezTo>
                    <a:pt x="72" y="170"/>
                    <a:pt x="67" y="208"/>
                    <a:pt x="68" y="246"/>
                  </a:cubicBezTo>
                  <a:cubicBezTo>
                    <a:pt x="68" y="252"/>
                    <a:pt x="69" y="257"/>
                    <a:pt x="74" y="261"/>
                  </a:cubicBezTo>
                  <a:cubicBezTo>
                    <a:pt x="93" y="274"/>
                    <a:pt x="96" y="296"/>
                    <a:pt x="96" y="315"/>
                  </a:cubicBezTo>
                  <a:cubicBezTo>
                    <a:pt x="96" y="332"/>
                    <a:pt x="101" y="342"/>
                    <a:pt x="115" y="348"/>
                  </a:cubicBezTo>
                  <a:cubicBezTo>
                    <a:pt x="122" y="351"/>
                    <a:pt x="124" y="357"/>
                    <a:pt x="127" y="363"/>
                  </a:cubicBezTo>
                  <a:cubicBezTo>
                    <a:pt x="170" y="443"/>
                    <a:pt x="236" y="501"/>
                    <a:pt x="308" y="553"/>
                  </a:cubicBezTo>
                  <a:cubicBezTo>
                    <a:pt x="314" y="556"/>
                    <a:pt x="320" y="557"/>
                    <a:pt x="327" y="557"/>
                  </a:cubicBezTo>
                  <a:cubicBezTo>
                    <a:pt x="338" y="555"/>
                    <a:pt x="348" y="560"/>
                    <a:pt x="354" y="568"/>
                  </a:cubicBezTo>
                  <a:cubicBezTo>
                    <a:pt x="375" y="598"/>
                    <a:pt x="408" y="611"/>
                    <a:pt x="435" y="632"/>
                  </a:cubicBezTo>
                  <a:cubicBezTo>
                    <a:pt x="464" y="654"/>
                    <a:pt x="501" y="664"/>
                    <a:pt x="534" y="679"/>
                  </a:cubicBezTo>
                  <a:cubicBezTo>
                    <a:pt x="546" y="684"/>
                    <a:pt x="559" y="688"/>
                    <a:pt x="568" y="699"/>
                  </a:cubicBezTo>
                  <a:cubicBezTo>
                    <a:pt x="562" y="723"/>
                    <a:pt x="542" y="731"/>
                    <a:pt x="523" y="715"/>
                  </a:cubicBezTo>
                  <a:cubicBezTo>
                    <a:pt x="511" y="706"/>
                    <a:pt x="499" y="700"/>
                    <a:pt x="485" y="697"/>
                  </a:cubicBezTo>
                  <a:cubicBezTo>
                    <a:pt x="450" y="694"/>
                    <a:pt x="421" y="678"/>
                    <a:pt x="394" y="658"/>
                  </a:cubicBezTo>
                  <a:cubicBezTo>
                    <a:pt x="391" y="655"/>
                    <a:pt x="387" y="652"/>
                    <a:pt x="385" y="648"/>
                  </a:cubicBezTo>
                  <a:cubicBezTo>
                    <a:pt x="380" y="632"/>
                    <a:pt x="366" y="631"/>
                    <a:pt x="352" y="624"/>
                  </a:cubicBezTo>
                  <a:cubicBezTo>
                    <a:pt x="320" y="610"/>
                    <a:pt x="282" y="603"/>
                    <a:pt x="264" y="567"/>
                  </a:cubicBezTo>
                  <a:cubicBezTo>
                    <a:pt x="262" y="563"/>
                    <a:pt x="260" y="558"/>
                    <a:pt x="256" y="556"/>
                  </a:cubicBezTo>
                  <a:cubicBezTo>
                    <a:pt x="229" y="543"/>
                    <a:pt x="212" y="515"/>
                    <a:pt x="184" y="503"/>
                  </a:cubicBezTo>
                  <a:cubicBezTo>
                    <a:pt x="176" y="499"/>
                    <a:pt x="169" y="495"/>
                    <a:pt x="159" y="497"/>
                  </a:cubicBezTo>
                  <a:cubicBezTo>
                    <a:pt x="147" y="499"/>
                    <a:pt x="140" y="493"/>
                    <a:pt x="140" y="480"/>
                  </a:cubicBezTo>
                  <a:cubicBezTo>
                    <a:pt x="141" y="475"/>
                    <a:pt x="141" y="469"/>
                    <a:pt x="135" y="467"/>
                  </a:cubicBezTo>
                  <a:cubicBezTo>
                    <a:pt x="120" y="461"/>
                    <a:pt x="108" y="453"/>
                    <a:pt x="99" y="440"/>
                  </a:cubicBezTo>
                  <a:cubicBezTo>
                    <a:pt x="93" y="432"/>
                    <a:pt x="87" y="439"/>
                    <a:pt x="81" y="440"/>
                  </a:cubicBezTo>
                  <a:cubicBezTo>
                    <a:pt x="45" y="373"/>
                    <a:pt x="16" y="303"/>
                    <a:pt x="2" y="227"/>
                  </a:cubicBezTo>
                  <a:cubicBezTo>
                    <a:pt x="0" y="192"/>
                    <a:pt x="0" y="157"/>
                    <a:pt x="2" y="123"/>
                  </a:cubicBezTo>
                  <a:cubicBezTo>
                    <a:pt x="8" y="80"/>
                    <a:pt x="21" y="40"/>
                    <a:pt x="38" y="0"/>
                  </a:cubicBezTo>
                  <a:close/>
                </a:path>
              </a:pathLst>
            </a:custGeom>
            <a:solidFill>
              <a:srgbClr val="3198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 name="Freeform 40">
              <a:extLst>
                <a:ext uri="{FF2B5EF4-FFF2-40B4-BE49-F238E27FC236}">
                  <a16:creationId xmlns:a16="http://schemas.microsoft.com/office/drawing/2014/main" id="{FFE900F7-8B48-4D38-BFB5-F931DC4BCC21}"/>
                </a:ext>
              </a:extLst>
            </p:cNvPr>
            <p:cNvSpPr>
              <a:spLocks/>
            </p:cNvSpPr>
            <p:nvPr/>
          </p:nvSpPr>
          <p:spPr bwMode="auto">
            <a:xfrm>
              <a:off x="4349920" y="425118"/>
              <a:ext cx="467340" cy="545869"/>
            </a:xfrm>
            <a:custGeom>
              <a:avLst/>
              <a:gdLst>
                <a:gd name="T0" fmla="*/ 115 w 179"/>
                <a:gd name="T1" fmla="*/ 39 h 210"/>
                <a:gd name="T2" fmla="*/ 154 w 179"/>
                <a:gd name="T3" fmla="*/ 73 h 210"/>
                <a:gd name="T4" fmla="*/ 176 w 179"/>
                <a:gd name="T5" fmla="*/ 135 h 210"/>
                <a:gd name="T6" fmla="*/ 147 w 179"/>
                <a:gd name="T7" fmla="*/ 185 h 210"/>
                <a:gd name="T8" fmla="*/ 56 w 179"/>
                <a:gd name="T9" fmla="*/ 200 h 210"/>
                <a:gd name="T10" fmla="*/ 42 w 179"/>
                <a:gd name="T11" fmla="*/ 192 h 210"/>
                <a:gd name="T12" fmla="*/ 25 w 179"/>
                <a:gd name="T13" fmla="*/ 174 h 210"/>
                <a:gd name="T14" fmla="*/ 17 w 179"/>
                <a:gd name="T15" fmla="*/ 161 h 210"/>
                <a:gd name="T16" fmla="*/ 6 w 179"/>
                <a:gd name="T17" fmla="*/ 127 h 210"/>
                <a:gd name="T18" fmla="*/ 3 w 179"/>
                <a:gd name="T19" fmla="*/ 107 h 210"/>
                <a:gd name="T20" fmla="*/ 2 w 179"/>
                <a:gd name="T21" fmla="*/ 74 h 210"/>
                <a:gd name="T22" fmla="*/ 2 w 179"/>
                <a:gd name="T23" fmla="*/ 65 h 210"/>
                <a:gd name="T24" fmla="*/ 13 w 179"/>
                <a:gd name="T25" fmla="*/ 14 h 210"/>
                <a:gd name="T26" fmla="*/ 35 w 179"/>
                <a:gd name="T27" fmla="*/ 25 h 210"/>
                <a:gd name="T28" fmla="*/ 44 w 179"/>
                <a:gd name="T29" fmla="*/ 35 h 210"/>
                <a:gd name="T30" fmla="*/ 60 w 179"/>
                <a:gd name="T31" fmla="*/ 7 h 210"/>
                <a:gd name="T32" fmla="*/ 74 w 179"/>
                <a:gd name="T33" fmla="*/ 9 h 210"/>
                <a:gd name="T34" fmla="*/ 89 w 179"/>
                <a:gd name="T35" fmla="*/ 42 h 210"/>
                <a:gd name="T36" fmla="*/ 115 w 179"/>
                <a:gd name="T37" fmla="*/ 39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79" h="210">
                  <a:moveTo>
                    <a:pt x="115" y="39"/>
                  </a:moveTo>
                  <a:cubicBezTo>
                    <a:pt x="124" y="55"/>
                    <a:pt x="142" y="59"/>
                    <a:pt x="154" y="73"/>
                  </a:cubicBezTo>
                  <a:cubicBezTo>
                    <a:pt x="169" y="91"/>
                    <a:pt x="179" y="111"/>
                    <a:pt x="176" y="135"/>
                  </a:cubicBezTo>
                  <a:cubicBezTo>
                    <a:pt x="176" y="157"/>
                    <a:pt x="167" y="174"/>
                    <a:pt x="147" y="185"/>
                  </a:cubicBezTo>
                  <a:cubicBezTo>
                    <a:pt x="120" y="210"/>
                    <a:pt x="89" y="210"/>
                    <a:pt x="56" y="200"/>
                  </a:cubicBezTo>
                  <a:cubicBezTo>
                    <a:pt x="51" y="198"/>
                    <a:pt x="45" y="198"/>
                    <a:pt x="42" y="192"/>
                  </a:cubicBezTo>
                  <a:cubicBezTo>
                    <a:pt x="36" y="186"/>
                    <a:pt x="30" y="180"/>
                    <a:pt x="25" y="174"/>
                  </a:cubicBezTo>
                  <a:cubicBezTo>
                    <a:pt x="18" y="172"/>
                    <a:pt x="18" y="166"/>
                    <a:pt x="17" y="161"/>
                  </a:cubicBezTo>
                  <a:cubicBezTo>
                    <a:pt x="13" y="149"/>
                    <a:pt x="10" y="138"/>
                    <a:pt x="6" y="127"/>
                  </a:cubicBezTo>
                  <a:cubicBezTo>
                    <a:pt x="1" y="121"/>
                    <a:pt x="7" y="113"/>
                    <a:pt x="3" y="107"/>
                  </a:cubicBezTo>
                  <a:cubicBezTo>
                    <a:pt x="3" y="96"/>
                    <a:pt x="2" y="85"/>
                    <a:pt x="2" y="74"/>
                  </a:cubicBezTo>
                  <a:cubicBezTo>
                    <a:pt x="0" y="71"/>
                    <a:pt x="0" y="68"/>
                    <a:pt x="2" y="65"/>
                  </a:cubicBezTo>
                  <a:cubicBezTo>
                    <a:pt x="1" y="47"/>
                    <a:pt x="11" y="32"/>
                    <a:pt x="13" y="14"/>
                  </a:cubicBezTo>
                  <a:cubicBezTo>
                    <a:pt x="19" y="18"/>
                    <a:pt x="18" y="39"/>
                    <a:pt x="35" y="25"/>
                  </a:cubicBezTo>
                  <a:cubicBezTo>
                    <a:pt x="36" y="23"/>
                    <a:pt x="36" y="34"/>
                    <a:pt x="44" y="35"/>
                  </a:cubicBezTo>
                  <a:cubicBezTo>
                    <a:pt x="44" y="23"/>
                    <a:pt x="62" y="23"/>
                    <a:pt x="60" y="7"/>
                  </a:cubicBezTo>
                  <a:cubicBezTo>
                    <a:pt x="60" y="0"/>
                    <a:pt x="73" y="3"/>
                    <a:pt x="74" y="9"/>
                  </a:cubicBezTo>
                  <a:cubicBezTo>
                    <a:pt x="75" y="22"/>
                    <a:pt x="87" y="26"/>
                    <a:pt x="89" y="42"/>
                  </a:cubicBezTo>
                  <a:cubicBezTo>
                    <a:pt x="101" y="12"/>
                    <a:pt x="108" y="30"/>
                    <a:pt x="115" y="39"/>
                  </a:cubicBezTo>
                  <a:close/>
                </a:path>
              </a:pathLst>
            </a:custGeom>
            <a:solidFill>
              <a:srgbClr val="1B456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 name="Freeform 41">
              <a:extLst>
                <a:ext uri="{FF2B5EF4-FFF2-40B4-BE49-F238E27FC236}">
                  <a16:creationId xmlns:a16="http://schemas.microsoft.com/office/drawing/2014/main" id="{352888F2-02C6-458F-A221-41B1C653597A}"/>
                </a:ext>
              </a:extLst>
            </p:cNvPr>
            <p:cNvSpPr>
              <a:spLocks/>
            </p:cNvSpPr>
            <p:nvPr/>
          </p:nvSpPr>
          <p:spPr bwMode="auto">
            <a:xfrm>
              <a:off x="3570382" y="6726547"/>
              <a:ext cx="1170266" cy="825507"/>
            </a:xfrm>
            <a:custGeom>
              <a:avLst/>
              <a:gdLst>
                <a:gd name="T0" fmla="*/ 0 w 449"/>
                <a:gd name="T1" fmla="*/ 18 h 316"/>
                <a:gd name="T2" fmla="*/ 13 w 449"/>
                <a:gd name="T3" fmla="*/ 1 h 316"/>
                <a:gd name="T4" fmla="*/ 24 w 449"/>
                <a:gd name="T5" fmla="*/ 15 h 316"/>
                <a:gd name="T6" fmla="*/ 55 w 449"/>
                <a:gd name="T7" fmla="*/ 37 h 316"/>
                <a:gd name="T8" fmla="*/ 69 w 449"/>
                <a:gd name="T9" fmla="*/ 56 h 316"/>
                <a:gd name="T10" fmla="*/ 67 w 449"/>
                <a:gd name="T11" fmla="*/ 69 h 316"/>
                <a:gd name="T12" fmla="*/ 81 w 449"/>
                <a:gd name="T13" fmla="*/ 67 h 316"/>
                <a:gd name="T14" fmla="*/ 100 w 449"/>
                <a:gd name="T15" fmla="*/ 71 h 316"/>
                <a:gd name="T16" fmla="*/ 119 w 449"/>
                <a:gd name="T17" fmla="*/ 81 h 316"/>
                <a:gd name="T18" fmla="*/ 142 w 449"/>
                <a:gd name="T19" fmla="*/ 100 h 316"/>
                <a:gd name="T20" fmla="*/ 205 w 449"/>
                <a:gd name="T21" fmla="*/ 162 h 316"/>
                <a:gd name="T22" fmla="*/ 226 w 449"/>
                <a:gd name="T23" fmla="*/ 176 h 316"/>
                <a:gd name="T24" fmla="*/ 242 w 449"/>
                <a:gd name="T25" fmla="*/ 179 h 316"/>
                <a:gd name="T26" fmla="*/ 251 w 449"/>
                <a:gd name="T27" fmla="*/ 179 h 316"/>
                <a:gd name="T28" fmla="*/ 292 w 449"/>
                <a:gd name="T29" fmla="*/ 202 h 316"/>
                <a:gd name="T30" fmla="*/ 304 w 449"/>
                <a:gd name="T31" fmla="*/ 210 h 316"/>
                <a:gd name="T32" fmla="*/ 331 w 449"/>
                <a:gd name="T33" fmla="*/ 238 h 316"/>
                <a:gd name="T34" fmla="*/ 402 w 449"/>
                <a:gd name="T35" fmla="*/ 268 h 316"/>
                <a:gd name="T36" fmla="*/ 445 w 449"/>
                <a:gd name="T37" fmla="*/ 302 h 316"/>
                <a:gd name="T38" fmla="*/ 446 w 449"/>
                <a:gd name="T39" fmla="*/ 312 h 316"/>
                <a:gd name="T40" fmla="*/ 398 w 449"/>
                <a:gd name="T41" fmla="*/ 301 h 316"/>
                <a:gd name="T42" fmla="*/ 366 w 449"/>
                <a:gd name="T43" fmla="*/ 293 h 316"/>
                <a:gd name="T44" fmla="*/ 319 w 449"/>
                <a:gd name="T45" fmla="*/ 269 h 316"/>
                <a:gd name="T46" fmla="*/ 291 w 449"/>
                <a:gd name="T47" fmla="*/ 219 h 316"/>
                <a:gd name="T48" fmla="*/ 274 w 449"/>
                <a:gd name="T49" fmla="*/ 212 h 316"/>
                <a:gd name="T50" fmla="*/ 262 w 449"/>
                <a:gd name="T51" fmla="*/ 222 h 316"/>
                <a:gd name="T52" fmla="*/ 209 w 449"/>
                <a:gd name="T53" fmla="*/ 215 h 316"/>
                <a:gd name="T54" fmla="*/ 180 w 449"/>
                <a:gd name="T55" fmla="*/ 166 h 316"/>
                <a:gd name="T56" fmla="*/ 176 w 449"/>
                <a:gd name="T57" fmla="*/ 174 h 316"/>
                <a:gd name="T58" fmla="*/ 170 w 449"/>
                <a:gd name="T59" fmla="*/ 187 h 316"/>
                <a:gd name="T60" fmla="*/ 157 w 449"/>
                <a:gd name="T61" fmla="*/ 181 h 316"/>
                <a:gd name="T62" fmla="*/ 69 w 449"/>
                <a:gd name="T63" fmla="*/ 97 h 316"/>
                <a:gd name="T64" fmla="*/ 53 w 449"/>
                <a:gd name="T65" fmla="*/ 92 h 316"/>
                <a:gd name="T66" fmla="*/ 0 w 449"/>
                <a:gd name="T67" fmla="*/ 18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49" h="316">
                  <a:moveTo>
                    <a:pt x="0" y="18"/>
                  </a:moveTo>
                  <a:cubicBezTo>
                    <a:pt x="0" y="9"/>
                    <a:pt x="5" y="2"/>
                    <a:pt x="13" y="1"/>
                  </a:cubicBezTo>
                  <a:cubicBezTo>
                    <a:pt x="21" y="0"/>
                    <a:pt x="20" y="10"/>
                    <a:pt x="24" y="15"/>
                  </a:cubicBezTo>
                  <a:cubicBezTo>
                    <a:pt x="33" y="25"/>
                    <a:pt x="41" y="35"/>
                    <a:pt x="55" y="37"/>
                  </a:cubicBezTo>
                  <a:cubicBezTo>
                    <a:pt x="68" y="38"/>
                    <a:pt x="72" y="44"/>
                    <a:pt x="69" y="56"/>
                  </a:cubicBezTo>
                  <a:cubicBezTo>
                    <a:pt x="67" y="60"/>
                    <a:pt x="61" y="64"/>
                    <a:pt x="67" y="69"/>
                  </a:cubicBezTo>
                  <a:cubicBezTo>
                    <a:pt x="72" y="73"/>
                    <a:pt x="78" y="71"/>
                    <a:pt x="81" y="67"/>
                  </a:cubicBezTo>
                  <a:cubicBezTo>
                    <a:pt x="90" y="59"/>
                    <a:pt x="94" y="61"/>
                    <a:pt x="100" y="71"/>
                  </a:cubicBezTo>
                  <a:cubicBezTo>
                    <a:pt x="104" y="76"/>
                    <a:pt x="113" y="78"/>
                    <a:pt x="119" y="81"/>
                  </a:cubicBezTo>
                  <a:cubicBezTo>
                    <a:pt x="130" y="85"/>
                    <a:pt x="135" y="95"/>
                    <a:pt x="142" y="100"/>
                  </a:cubicBezTo>
                  <a:cubicBezTo>
                    <a:pt x="166" y="118"/>
                    <a:pt x="189" y="135"/>
                    <a:pt x="205" y="162"/>
                  </a:cubicBezTo>
                  <a:cubicBezTo>
                    <a:pt x="207" y="166"/>
                    <a:pt x="221" y="168"/>
                    <a:pt x="226" y="176"/>
                  </a:cubicBezTo>
                  <a:cubicBezTo>
                    <a:pt x="230" y="181"/>
                    <a:pt x="235" y="184"/>
                    <a:pt x="242" y="179"/>
                  </a:cubicBezTo>
                  <a:cubicBezTo>
                    <a:pt x="245" y="177"/>
                    <a:pt x="250" y="176"/>
                    <a:pt x="251" y="179"/>
                  </a:cubicBezTo>
                  <a:cubicBezTo>
                    <a:pt x="257" y="201"/>
                    <a:pt x="277" y="197"/>
                    <a:pt x="292" y="202"/>
                  </a:cubicBezTo>
                  <a:cubicBezTo>
                    <a:pt x="297" y="204"/>
                    <a:pt x="303" y="204"/>
                    <a:pt x="304" y="210"/>
                  </a:cubicBezTo>
                  <a:cubicBezTo>
                    <a:pt x="308" y="225"/>
                    <a:pt x="321" y="229"/>
                    <a:pt x="331" y="238"/>
                  </a:cubicBezTo>
                  <a:cubicBezTo>
                    <a:pt x="352" y="258"/>
                    <a:pt x="377" y="261"/>
                    <a:pt x="402" y="268"/>
                  </a:cubicBezTo>
                  <a:cubicBezTo>
                    <a:pt x="417" y="279"/>
                    <a:pt x="425" y="298"/>
                    <a:pt x="445" y="302"/>
                  </a:cubicBezTo>
                  <a:cubicBezTo>
                    <a:pt x="449" y="303"/>
                    <a:pt x="448" y="308"/>
                    <a:pt x="446" y="312"/>
                  </a:cubicBezTo>
                  <a:cubicBezTo>
                    <a:pt x="428" y="316"/>
                    <a:pt x="411" y="308"/>
                    <a:pt x="398" y="301"/>
                  </a:cubicBezTo>
                  <a:cubicBezTo>
                    <a:pt x="387" y="294"/>
                    <a:pt x="381" y="282"/>
                    <a:pt x="366" y="293"/>
                  </a:cubicBezTo>
                  <a:cubicBezTo>
                    <a:pt x="358" y="272"/>
                    <a:pt x="333" y="287"/>
                    <a:pt x="319" y="269"/>
                  </a:cubicBezTo>
                  <a:cubicBezTo>
                    <a:pt x="307" y="253"/>
                    <a:pt x="300" y="235"/>
                    <a:pt x="291" y="219"/>
                  </a:cubicBezTo>
                  <a:cubicBezTo>
                    <a:pt x="286" y="208"/>
                    <a:pt x="282" y="207"/>
                    <a:pt x="274" y="212"/>
                  </a:cubicBezTo>
                  <a:cubicBezTo>
                    <a:pt x="270" y="215"/>
                    <a:pt x="266" y="219"/>
                    <a:pt x="262" y="222"/>
                  </a:cubicBezTo>
                  <a:cubicBezTo>
                    <a:pt x="244" y="235"/>
                    <a:pt x="226" y="228"/>
                    <a:pt x="209" y="215"/>
                  </a:cubicBezTo>
                  <a:cubicBezTo>
                    <a:pt x="191" y="201"/>
                    <a:pt x="198" y="176"/>
                    <a:pt x="180" y="166"/>
                  </a:cubicBezTo>
                  <a:cubicBezTo>
                    <a:pt x="174" y="167"/>
                    <a:pt x="175" y="171"/>
                    <a:pt x="176" y="174"/>
                  </a:cubicBezTo>
                  <a:cubicBezTo>
                    <a:pt x="178" y="180"/>
                    <a:pt x="175" y="184"/>
                    <a:pt x="170" y="187"/>
                  </a:cubicBezTo>
                  <a:cubicBezTo>
                    <a:pt x="164" y="190"/>
                    <a:pt x="161" y="184"/>
                    <a:pt x="157" y="181"/>
                  </a:cubicBezTo>
                  <a:cubicBezTo>
                    <a:pt x="126" y="156"/>
                    <a:pt x="99" y="125"/>
                    <a:pt x="69" y="97"/>
                  </a:cubicBezTo>
                  <a:cubicBezTo>
                    <a:pt x="66" y="94"/>
                    <a:pt x="63" y="79"/>
                    <a:pt x="53" y="92"/>
                  </a:cubicBezTo>
                  <a:cubicBezTo>
                    <a:pt x="32" y="70"/>
                    <a:pt x="15" y="45"/>
                    <a:pt x="0" y="18"/>
                  </a:cubicBezTo>
                  <a:close/>
                </a:path>
              </a:pathLst>
            </a:custGeom>
            <a:solidFill>
              <a:srgbClr val="288E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 name="Freeform 44">
              <a:extLst>
                <a:ext uri="{FF2B5EF4-FFF2-40B4-BE49-F238E27FC236}">
                  <a16:creationId xmlns:a16="http://schemas.microsoft.com/office/drawing/2014/main" id="{A5FCDB99-CC84-4B96-981B-DB4140DD9B65}"/>
                </a:ext>
              </a:extLst>
            </p:cNvPr>
            <p:cNvSpPr>
              <a:spLocks/>
            </p:cNvSpPr>
            <p:nvPr/>
          </p:nvSpPr>
          <p:spPr bwMode="auto">
            <a:xfrm>
              <a:off x="4528046" y="17154"/>
              <a:ext cx="166634" cy="195363"/>
            </a:xfrm>
            <a:custGeom>
              <a:avLst/>
              <a:gdLst>
                <a:gd name="T0" fmla="*/ 34 w 64"/>
                <a:gd name="T1" fmla="*/ 10 h 75"/>
                <a:gd name="T2" fmla="*/ 37 w 64"/>
                <a:gd name="T3" fmla="*/ 14 h 75"/>
                <a:gd name="T4" fmla="*/ 60 w 64"/>
                <a:gd name="T5" fmla="*/ 15 h 75"/>
                <a:gd name="T6" fmla="*/ 42 w 64"/>
                <a:gd name="T7" fmla="*/ 33 h 75"/>
                <a:gd name="T8" fmla="*/ 39 w 64"/>
                <a:gd name="T9" fmla="*/ 51 h 75"/>
                <a:gd name="T10" fmla="*/ 39 w 64"/>
                <a:gd name="T11" fmla="*/ 51 h 75"/>
                <a:gd name="T12" fmla="*/ 39 w 64"/>
                <a:gd name="T13" fmla="*/ 60 h 75"/>
                <a:gd name="T14" fmla="*/ 36 w 64"/>
                <a:gd name="T15" fmla="*/ 60 h 75"/>
                <a:gd name="T16" fmla="*/ 18 w 64"/>
                <a:gd name="T17" fmla="*/ 44 h 75"/>
                <a:gd name="T18" fmla="*/ 8 w 64"/>
                <a:gd name="T19" fmla="*/ 75 h 75"/>
                <a:gd name="T20" fmla="*/ 0 w 64"/>
                <a:gd name="T21" fmla="*/ 48 h 75"/>
                <a:gd name="T22" fmla="*/ 18 w 64"/>
                <a:gd name="T23" fmla="*/ 26 h 75"/>
                <a:gd name="T24" fmla="*/ 34 w 64"/>
                <a:gd name="T25" fmla="*/ 10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4" h="75">
                  <a:moveTo>
                    <a:pt x="34" y="10"/>
                  </a:moveTo>
                  <a:cubicBezTo>
                    <a:pt x="35" y="11"/>
                    <a:pt x="36" y="13"/>
                    <a:pt x="37" y="14"/>
                  </a:cubicBezTo>
                  <a:cubicBezTo>
                    <a:pt x="45" y="15"/>
                    <a:pt x="55" y="0"/>
                    <a:pt x="60" y="15"/>
                  </a:cubicBezTo>
                  <a:cubicBezTo>
                    <a:pt x="64" y="27"/>
                    <a:pt x="49" y="28"/>
                    <a:pt x="42" y="33"/>
                  </a:cubicBezTo>
                  <a:cubicBezTo>
                    <a:pt x="34" y="39"/>
                    <a:pt x="26" y="43"/>
                    <a:pt x="39" y="51"/>
                  </a:cubicBezTo>
                  <a:cubicBezTo>
                    <a:pt x="39" y="51"/>
                    <a:pt x="39" y="51"/>
                    <a:pt x="39" y="51"/>
                  </a:cubicBezTo>
                  <a:cubicBezTo>
                    <a:pt x="39" y="54"/>
                    <a:pt x="39" y="57"/>
                    <a:pt x="39" y="60"/>
                  </a:cubicBezTo>
                  <a:cubicBezTo>
                    <a:pt x="38" y="61"/>
                    <a:pt x="37" y="61"/>
                    <a:pt x="36" y="60"/>
                  </a:cubicBezTo>
                  <a:cubicBezTo>
                    <a:pt x="24" y="63"/>
                    <a:pt x="25" y="48"/>
                    <a:pt x="18" y="44"/>
                  </a:cubicBezTo>
                  <a:cubicBezTo>
                    <a:pt x="7" y="53"/>
                    <a:pt x="37" y="72"/>
                    <a:pt x="8" y="75"/>
                  </a:cubicBezTo>
                  <a:cubicBezTo>
                    <a:pt x="10" y="64"/>
                    <a:pt x="2" y="57"/>
                    <a:pt x="0" y="48"/>
                  </a:cubicBezTo>
                  <a:cubicBezTo>
                    <a:pt x="6" y="40"/>
                    <a:pt x="12" y="33"/>
                    <a:pt x="18" y="26"/>
                  </a:cubicBezTo>
                  <a:cubicBezTo>
                    <a:pt x="21" y="18"/>
                    <a:pt x="24" y="10"/>
                    <a:pt x="34" y="10"/>
                  </a:cubicBezTo>
                  <a:close/>
                </a:path>
              </a:pathLst>
            </a:custGeom>
            <a:solidFill>
              <a:srgbClr val="3D42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 name="Freeform 45">
              <a:extLst>
                <a:ext uri="{FF2B5EF4-FFF2-40B4-BE49-F238E27FC236}">
                  <a16:creationId xmlns:a16="http://schemas.microsoft.com/office/drawing/2014/main" id="{CE58FEB8-1AAA-436C-B797-BCA5E5651D5A}"/>
                </a:ext>
              </a:extLst>
            </p:cNvPr>
            <p:cNvSpPr>
              <a:spLocks/>
            </p:cNvSpPr>
            <p:nvPr/>
          </p:nvSpPr>
          <p:spPr bwMode="auto">
            <a:xfrm>
              <a:off x="4144980" y="522800"/>
              <a:ext cx="126412" cy="118750"/>
            </a:xfrm>
            <a:custGeom>
              <a:avLst/>
              <a:gdLst>
                <a:gd name="T0" fmla="*/ 45 w 49"/>
                <a:gd name="T1" fmla="*/ 31 h 45"/>
                <a:gd name="T2" fmla="*/ 21 w 49"/>
                <a:gd name="T3" fmla="*/ 44 h 45"/>
                <a:gd name="T4" fmla="*/ 3 w 49"/>
                <a:gd name="T5" fmla="*/ 28 h 45"/>
                <a:gd name="T6" fmla="*/ 16 w 49"/>
                <a:gd name="T7" fmla="*/ 6 h 45"/>
                <a:gd name="T8" fmla="*/ 37 w 49"/>
                <a:gd name="T9" fmla="*/ 7 h 45"/>
                <a:gd name="T10" fmla="*/ 48 w 49"/>
                <a:gd name="T11" fmla="*/ 23 h 45"/>
                <a:gd name="T12" fmla="*/ 45 w 49"/>
                <a:gd name="T13" fmla="*/ 31 h 45"/>
              </a:gdLst>
              <a:ahLst/>
              <a:cxnLst>
                <a:cxn ang="0">
                  <a:pos x="T0" y="T1"/>
                </a:cxn>
                <a:cxn ang="0">
                  <a:pos x="T2" y="T3"/>
                </a:cxn>
                <a:cxn ang="0">
                  <a:pos x="T4" y="T5"/>
                </a:cxn>
                <a:cxn ang="0">
                  <a:pos x="T6" y="T7"/>
                </a:cxn>
                <a:cxn ang="0">
                  <a:pos x="T8" y="T9"/>
                </a:cxn>
                <a:cxn ang="0">
                  <a:pos x="T10" y="T11"/>
                </a:cxn>
                <a:cxn ang="0">
                  <a:pos x="T12" y="T13"/>
                </a:cxn>
              </a:cxnLst>
              <a:rect l="0" t="0" r="r" b="b"/>
              <a:pathLst>
                <a:path w="49" h="45">
                  <a:moveTo>
                    <a:pt x="45" y="31"/>
                  </a:moveTo>
                  <a:cubicBezTo>
                    <a:pt x="40" y="41"/>
                    <a:pt x="33" y="45"/>
                    <a:pt x="21" y="44"/>
                  </a:cubicBezTo>
                  <a:cubicBezTo>
                    <a:pt x="11" y="43"/>
                    <a:pt x="6" y="37"/>
                    <a:pt x="3" y="28"/>
                  </a:cubicBezTo>
                  <a:cubicBezTo>
                    <a:pt x="0" y="17"/>
                    <a:pt x="9" y="12"/>
                    <a:pt x="16" y="6"/>
                  </a:cubicBezTo>
                  <a:cubicBezTo>
                    <a:pt x="23" y="0"/>
                    <a:pt x="31" y="1"/>
                    <a:pt x="37" y="7"/>
                  </a:cubicBezTo>
                  <a:cubicBezTo>
                    <a:pt x="41" y="12"/>
                    <a:pt x="44" y="18"/>
                    <a:pt x="48" y="23"/>
                  </a:cubicBezTo>
                  <a:cubicBezTo>
                    <a:pt x="49" y="27"/>
                    <a:pt x="49" y="29"/>
                    <a:pt x="45" y="31"/>
                  </a:cubicBezTo>
                  <a:close/>
                </a:path>
              </a:pathLst>
            </a:custGeom>
            <a:solidFill>
              <a:srgbClr val="7627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 name="Freeform 46">
              <a:extLst>
                <a:ext uri="{FF2B5EF4-FFF2-40B4-BE49-F238E27FC236}">
                  <a16:creationId xmlns:a16="http://schemas.microsoft.com/office/drawing/2014/main" id="{37761528-2A5A-444A-806E-00FC418C9CDF}"/>
                </a:ext>
              </a:extLst>
            </p:cNvPr>
            <p:cNvSpPr>
              <a:spLocks/>
            </p:cNvSpPr>
            <p:nvPr/>
          </p:nvSpPr>
          <p:spPr bwMode="auto">
            <a:xfrm>
              <a:off x="4066451" y="735401"/>
              <a:ext cx="130242" cy="124497"/>
            </a:xfrm>
            <a:custGeom>
              <a:avLst/>
              <a:gdLst>
                <a:gd name="T0" fmla="*/ 46 w 50"/>
                <a:gd name="T1" fmla="*/ 25 h 48"/>
                <a:gd name="T2" fmla="*/ 3 w 50"/>
                <a:gd name="T3" fmla="*/ 37 h 48"/>
                <a:gd name="T4" fmla="*/ 14 w 50"/>
                <a:gd name="T5" fmla="*/ 5 h 48"/>
                <a:gd name="T6" fmla="*/ 44 w 50"/>
                <a:gd name="T7" fmla="*/ 17 h 48"/>
                <a:gd name="T8" fmla="*/ 46 w 50"/>
                <a:gd name="T9" fmla="*/ 25 h 48"/>
              </a:gdLst>
              <a:ahLst/>
              <a:cxnLst>
                <a:cxn ang="0">
                  <a:pos x="T0" y="T1"/>
                </a:cxn>
                <a:cxn ang="0">
                  <a:pos x="T2" y="T3"/>
                </a:cxn>
                <a:cxn ang="0">
                  <a:pos x="T4" y="T5"/>
                </a:cxn>
                <a:cxn ang="0">
                  <a:pos x="T6" y="T7"/>
                </a:cxn>
                <a:cxn ang="0">
                  <a:pos x="T8" y="T9"/>
                </a:cxn>
              </a:cxnLst>
              <a:rect l="0" t="0" r="r" b="b"/>
              <a:pathLst>
                <a:path w="50" h="48">
                  <a:moveTo>
                    <a:pt x="46" y="25"/>
                  </a:moveTo>
                  <a:cubicBezTo>
                    <a:pt x="36" y="47"/>
                    <a:pt x="31" y="48"/>
                    <a:pt x="3" y="37"/>
                  </a:cubicBezTo>
                  <a:cubicBezTo>
                    <a:pt x="1" y="24"/>
                    <a:pt x="0" y="11"/>
                    <a:pt x="14" y="5"/>
                  </a:cubicBezTo>
                  <a:cubicBezTo>
                    <a:pt x="26" y="0"/>
                    <a:pt x="38" y="4"/>
                    <a:pt x="44" y="17"/>
                  </a:cubicBezTo>
                  <a:cubicBezTo>
                    <a:pt x="50" y="18"/>
                    <a:pt x="48" y="22"/>
                    <a:pt x="46" y="25"/>
                  </a:cubicBezTo>
                  <a:close/>
                </a:path>
              </a:pathLst>
            </a:custGeom>
            <a:solidFill>
              <a:srgbClr val="7B23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 name="Freeform 47">
              <a:extLst>
                <a:ext uri="{FF2B5EF4-FFF2-40B4-BE49-F238E27FC236}">
                  <a16:creationId xmlns:a16="http://schemas.microsoft.com/office/drawing/2014/main" id="{AEF81703-A6E0-4051-9A01-CAC0D20E5395}"/>
                </a:ext>
              </a:extLst>
            </p:cNvPr>
            <p:cNvSpPr>
              <a:spLocks/>
            </p:cNvSpPr>
            <p:nvPr/>
          </p:nvSpPr>
          <p:spPr bwMode="auto">
            <a:xfrm>
              <a:off x="4413126" y="245077"/>
              <a:ext cx="86190" cy="183871"/>
            </a:xfrm>
            <a:custGeom>
              <a:avLst/>
              <a:gdLst>
                <a:gd name="T0" fmla="*/ 22 w 33"/>
                <a:gd name="T1" fmla="*/ 24 h 71"/>
                <a:gd name="T2" fmla="*/ 9 w 33"/>
                <a:gd name="T3" fmla="*/ 71 h 71"/>
                <a:gd name="T4" fmla="*/ 0 w 33"/>
                <a:gd name="T5" fmla="*/ 55 h 71"/>
                <a:gd name="T6" fmla="*/ 19 w 33"/>
                <a:gd name="T7" fmla="*/ 0 h 71"/>
                <a:gd name="T8" fmla="*/ 27 w 33"/>
                <a:gd name="T9" fmla="*/ 20 h 71"/>
                <a:gd name="T10" fmla="*/ 22 w 33"/>
                <a:gd name="T11" fmla="*/ 24 h 71"/>
              </a:gdLst>
              <a:ahLst/>
              <a:cxnLst>
                <a:cxn ang="0">
                  <a:pos x="T0" y="T1"/>
                </a:cxn>
                <a:cxn ang="0">
                  <a:pos x="T2" y="T3"/>
                </a:cxn>
                <a:cxn ang="0">
                  <a:pos x="T4" y="T5"/>
                </a:cxn>
                <a:cxn ang="0">
                  <a:pos x="T6" y="T7"/>
                </a:cxn>
                <a:cxn ang="0">
                  <a:pos x="T8" y="T9"/>
                </a:cxn>
                <a:cxn ang="0">
                  <a:pos x="T10" y="T11"/>
                </a:cxn>
              </a:cxnLst>
              <a:rect l="0" t="0" r="r" b="b"/>
              <a:pathLst>
                <a:path w="33" h="71">
                  <a:moveTo>
                    <a:pt x="22" y="24"/>
                  </a:moveTo>
                  <a:cubicBezTo>
                    <a:pt x="20" y="41"/>
                    <a:pt x="18" y="57"/>
                    <a:pt x="9" y="71"/>
                  </a:cubicBezTo>
                  <a:cubicBezTo>
                    <a:pt x="2" y="68"/>
                    <a:pt x="1" y="62"/>
                    <a:pt x="0" y="55"/>
                  </a:cubicBezTo>
                  <a:cubicBezTo>
                    <a:pt x="7" y="37"/>
                    <a:pt x="8" y="17"/>
                    <a:pt x="19" y="0"/>
                  </a:cubicBezTo>
                  <a:cubicBezTo>
                    <a:pt x="32" y="0"/>
                    <a:pt x="33" y="3"/>
                    <a:pt x="27" y="20"/>
                  </a:cubicBezTo>
                  <a:cubicBezTo>
                    <a:pt x="26" y="22"/>
                    <a:pt x="24" y="23"/>
                    <a:pt x="22" y="24"/>
                  </a:cubicBezTo>
                  <a:close/>
                </a:path>
              </a:pathLst>
            </a:custGeom>
            <a:solidFill>
              <a:srgbClr val="3239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 name="Freeform 48">
              <a:extLst>
                <a:ext uri="{FF2B5EF4-FFF2-40B4-BE49-F238E27FC236}">
                  <a16:creationId xmlns:a16="http://schemas.microsoft.com/office/drawing/2014/main" id="{530336AD-AB15-41D9-A22B-13261F66DF6E}"/>
                </a:ext>
              </a:extLst>
            </p:cNvPr>
            <p:cNvSpPr>
              <a:spLocks/>
            </p:cNvSpPr>
            <p:nvPr/>
          </p:nvSpPr>
          <p:spPr bwMode="auto">
            <a:xfrm>
              <a:off x="4181371" y="702841"/>
              <a:ext cx="183871" cy="97579"/>
            </a:xfrm>
            <a:custGeom>
              <a:avLst/>
              <a:gdLst>
                <a:gd name="T0" fmla="*/ 2 w 71"/>
                <a:gd name="T1" fmla="*/ 37 h 46"/>
                <a:gd name="T2" fmla="*/ 0 w 71"/>
                <a:gd name="T3" fmla="*/ 29 h 46"/>
                <a:gd name="T4" fmla="*/ 68 w 71"/>
                <a:gd name="T5" fmla="*/ 0 h 46"/>
                <a:gd name="T6" fmla="*/ 71 w 71"/>
                <a:gd name="T7" fmla="*/ 20 h 46"/>
                <a:gd name="T8" fmla="*/ 56 w 71"/>
                <a:gd name="T9" fmla="*/ 37 h 46"/>
                <a:gd name="T10" fmla="*/ 54 w 71"/>
                <a:gd name="T11" fmla="*/ 45 h 46"/>
                <a:gd name="T12" fmla="*/ 45 w 71"/>
                <a:gd name="T13" fmla="*/ 39 h 46"/>
                <a:gd name="T14" fmla="*/ 32 w 71"/>
                <a:gd name="T15" fmla="*/ 33 h 46"/>
                <a:gd name="T16" fmla="*/ 2 w 71"/>
                <a:gd name="T17" fmla="*/ 37 h 46"/>
                <a:gd name="connsiteX0" fmla="*/ 282 w 10000"/>
                <a:gd name="connsiteY0" fmla="*/ 8043 h 8585"/>
                <a:gd name="connsiteX1" fmla="*/ 0 w 10000"/>
                <a:gd name="connsiteY1" fmla="*/ 6304 h 8585"/>
                <a:gd name="connsiteX2" fmla="*/ 9577 w 10000"/>
                <a:gd name="connsiteY2" fmla="*/ 0 h 8585"/>
                <a:gd name="connsiteX3" fmla="*/ 10000 w 10000"/>
                <a:gd name="connsiteY3" fmla="*/ 4348 h 8585"/>
                <a:gd name="connsiteX4" fmla="*/ 7887 w 10000"/>
                <a:gd name="connsiteY4" fmla="*/ 8043 h 8585"/>
                <a:gd name="connsiteX5" fmla="*/ 6338 w 10000"/>
                <a:gd name="connsiteY5" fmla="*/ 8478 h 8585"/>
                <a:gd name="connsiteX6" fmla="*/ 4507 w 10000"/>
                <a:gd name="connsiteY6" fmla="*/ 7174 h 8585"/>
                <a:gd name="connsiteX7" fmla="*/ 282 w 10000"/>
                <a:gd name="connsiteY7" fmla="*/ 8043 h 8585"/>
                <a:gd name="connsiteX0" fmla="*/ 282 w 10000"/>
                <a:gd name="connsiteY0" fmla="*/ 9369 h 9485"/>
                <a:gd name="connsiteX1" fmla="*/ 0 w 10000"/>
                <a:gd name="connsiteY1" fmla="*/ 7343 h 9485"/>
                <a:gd name="connsiteX2" fmla="*/ 9577 w 10000"/>
                <a:gd name="connsiteY2" fmla="*/ 0 h 9485"/>
                <a:gd name="connsiteX3" fmla="*/ 10000 w 10000"/>
                <a:gd name="connsiteY3" fmla="*/ 5065 h 9485"/>
                <a:gd name="connsiteX4" fmla="*/ 7887 w 10000"/>
                <a:gd name="connsiteY4" fmla="*/ 9369 h 9485"/>
                <a:gd name="connsiteX5" fmla="*/ 4507 w 10000"/>
                <a:gd name="connsiteY5" fmla="*/ 8356 h 9485"/>
                <a:gd name="connsiteX6" fmla="*/ 282 w 10000"/>
                <a:gd name="connsiteY6" fmla="*/ 9369 h 9485"/>
                <a:gd name="connsiteX0" fmla="*/ 282 w 10000"/>
                <a:gd name="connsiteY0" fmla="*/ 9878 h 9931"/>
                <a:gd name="connsiteX1" fmla="*/ 0 w 10000"/>
                <a:gd name="connsiteY1" fmla="*/ 7742 h 9931"/>
                <a:gd name="connsiteX2" fmla="*/ 9577 w 10000"/>
                <a:gd name="connsiteY2" fmla="*/ 0 h 9931"/>
                <a:gd name="connsiteX3" fmla="*/ 10000 w 10000"/>
                <a:gd name="connsiteY3" fmla="*/ 5340 h 9931"/>
                <a:gd name="connsiteX4" fmla="*/ 4507 w 10000"/>
                <a:gd name="connsiteY4" fmla="*/ 8810 h 9931"/>
                <a:gd name="connsiteX5" fmla="*/ 282 w 10000"/>
                <a:gd name="connsiteY5" fmla="*/ 9878 h 9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00" h="9931">
                  <a:moveTo>
                    <a:pt x="282" y="9878"/>
                  </a:moveTo>
                  <a:cubicBezTo>
                    <a:pt x="282" y="9076"/>
                    <a:pt x="141" y="8544"/>
                    <a:pt x="0" y="7742"/>
                  </a:cubicBezTo>
                  <a:cubicBezTo>
                    <a:pt x="3521" y="6675"/>
                    <a:pt x="7324" y="7209"/>
                    <a:pt x="9577" y="0"/>
                  </a:cubicBezTo>
                  <a:cubicBezTo>
                    <a:pt x="9718" y="1869"/>
                    <a:pt x="9859" y="3471"/>
                    <a:pt x="10000" y="5340"/>
                  </a:cubicBezTo>
                  <a:cubicBezTo>
                    <a:pt x="9155" y="6808"/>
                    <a:pt x="6127" y="8054"/>
                    <a:pt x="4507" y="8810"/>
                  </a:cubicBezTo>
                  <a:cubicBezTo>
                    <a:pt x="3239" y="9344"/>
                    <a:pt x="1831" y="10145"/>
                    <a:pt x="282" y="9878"/>
                  </a:cubicBezTo>
                  <a:close/>
                </a:path>
              </a:pathLst>
            </a:custGeom>
            <a:solidFill>
              <a:srgbClr val="E2DB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 name="Freeform 51">
              <a:extLst>
                <a:ext uri="{FF2B5EF4-FFF2-40B4-BE49-F238E27FC236}">
                  <a16:creationId xmlns:a16="http://schemas.microsoft.com/office/drawing/2014/main" id="{0E276D2C-0994-4F6E-9C5B-DE09346A25A8}"/>
                </a:ext>
              </a:extLst>
            </p:cNvPr>
            <p:cNvSpPr>
              <a:spLocks/>
            </p:cNvSpPr>
            <p:nvPr/>
          </p:nvSpPr>
          <p:spPr bwMode="auto">
            <a:xfrm>
              <a:off x="4261815" y="584091"/>
              <a:ext cx="93852" cy="38307"/>
            </a:xfrm>
            <a:custGeom>
              <a:avLst/>
              <a:gdLst>
                <a:gd name="T0" fmla="*/ 0 w 36"/>
                <a:gd name="T1" fmla="*/ 8 h 15"/>
                <a:gd name="T2" fmla="*/ 3 w 36"/>
                <a:gd name="T3" fmla="*/ 0 h 15"/>
                <a:gd name="T4" fmla="*/ 36 w 36"/>
                <a:gd name="T5" fmla="*/ 4 h 15"/>
                <a:gd name="T6" fmla="*/ 36 w 36"/>
                <a:gd name="T7" fmla="*/ 13 h 15"/>
                <a:gd name="T8" fmla="*/ 0 w 36"/>
                <a:gd name="T9" fmla="*/ 8 h 15"/>
              </a:gdLst>
              <a:ahLst/>
              <a:cxnLst>
                <a:cxn ang="0">
                  <a:pos x="T0" y="T1"/>
                </a:cxn>
                <a:cxn ang="0">
                  <a:pos x="T2" y="T3"/>
                </a:cxn>
                <a:cxn ang="0">
                  <a:pos x="T4" y="T5"/>
                </a:cxn>
                <a:cxn ang="0">
                  <a:pos x="T6" y="T7"/>
                </a:cxn>
                <a:cxn ang="0">
                  <a:pos x="T8" y="T9"/>
                </a:cxn>
              </a:cxnLst>
              <a:rect l="0" t="0" r="r" b="b"/>
              <a:pathLst>
                <a:path w="36" h="15">
                  <a:moveTo>
                    <a:pt x="0" y="8"/>
                  </a:moveTo>
                  <a:cubicBezTo>
                    <a:pt x="1" y="6"/>
                    <a:pt x="2" y="3"/>
                    <a:pt x="3" y="0"/>
                  </a:cubicBezTo>
                  <a:cubicBezTo>
                    <a:pt x="14" y="2"/>
                    <a:pt x="25" y="3"/>
                    <a:pt x="36" y="4"/>
                  </a:cubicBezTo>
                  <a:cubicBezTo>
                    <a:pt x="36" y="7"/>
                    <a:pt x="36" y="10"/>
                    <a:pt x="36" y="13"/>
                  </a:cubicBezTo>
                  <a:cubicBezTo>
                    <a:pt x="24" y="15"/>
                    <a:pt x="12" y="9"/>
                    <a:pt x="0" y="8"/>
                  </a:cubicBezTo>
                  <a:close/>
                </a:path>
              </a:pathLst>
            </a:custGeom>
            <a:solidFill>
              <a:srgbClr val="E2DB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 name="Freeform 52">
              <a:extLst>
                <a:ext uri="{FF2B5EF4-FFF2-40B4-BE49-F238E27FC236}">
                  <a16:creationId xmlns:a16="http://schemas.microsoft.com/office/drawing/2014/main" id="{ABDB9148-75AB-45F4-8368-C3CB7F544E51}"/>
                </a:ext>
              </a:extLst>
            </p:cNvPr>
            <p:cNvSpPr>
              <a:spLocks/>
            </p:cNvSpPr>
            <p:nvPr/>
          </p:nvSpPr>
          <p:spPr bwMode="auto">
            <a:xfrm>
              <a:off x="4462925" y="210601"/>
              <a:ext cx="67037" cy="99597"/>
            </a:xfrm>
            <a:custGeom>
              <a:avLst/>
              <a:gdLst>
                <a:gd name="T0" fmla="*/ 3 w 26"/>
                <a:gd name="T1" fmla="*/ 35 h 38"/>
                <a:gd name="T2" fmla="*/ 0 w 26"/>
                <a:gd name="T3" fmla="*/ 13 h 38"/>
                <a:gd name="T4" fmla="*/ 7 w 26"/>
                <a:gd name="T5" fmla="*/ 3 h 38"/>
                <a:gd name="T6" fmla="*/ 16 w 26"/>
                <a:gd name="T7" fmla="*/ 3 h 38"/>
                <a:gd name="T8" fmla="*/ 16 w 26"/>
                <a:gd name="T9" fmla="*/ 3 h 38"/>
                <a:gd name="T10" fmla="*/ 25 w 26"/>
                <a:gd name="T11" fmla="*/ 25 h 38"/>
                <a:gd name="T12" fmla="*/ 25 w 26"/>
                <a:gd name="T13" fmla="*/ 25 h 38"/>
                <a:gd name="T14" fmla="*/ 3 w 26"/>
                <a:gd name="T15" fmla="*/ 35 h 3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 h="38">
                  <a:moveTo>
                    <a:pt x="3" y="35"/>
                  </a:moveTo>
                  <a:cubicBezTo>
                    <a:pt x="0" y="28"/>
                    <a:pt x="16" y="18"/>
                    <a:pt x="0" y="13"/>
                  </a:cubicBezTo>
                  <a:cubicBezTo>
                    <a:pt x="0" y="8"/>
                    <a:pt x="4" y="5"/>
                    <a:pt x="7" y="3"/>
                  </a:cubicBezTo>
                  <a:cubicBezTo>
                    <a:pt x="10" y="2"/>
                    <a:pt x="13" y="0"/>
                    <a:pt x="16" y="3"/>
                  </a:cubicBezTo>
                  <a:cubicBezTo>
                    <a:pt x="16" y="3"/>
                    <a:pt x="16" y="3"/>
                    <a:pt x="16" y="3"/>
                  </a:cubicBezTo>
                  <a:cubicBezTo>
                    <a:pt x="21" y="10"/>
                    <a:pt x="26" y="16"/>
                    <a:pt x="25" y="25"/>
                  </a:cubicBezTo>
                  <a:cubicBezTo>
                    <a:pt x="25" y="25"/>
                    <a:pt x="25" y="25"/>
                    <a:pt x="25" y="25"/>
                  </a:cubicBezTo>
                  <a:cubicBezTo>
                    <a:pt x="19" y="31"/>
                    <a:pt x="13" y="38"/>
                    <a:pt x="3" y="35"/>
                  </a:cubicBezTo>
                  <a:close/>
                </a:path>
              </a:pathLst>
            </a:custGeom>
            <a:solidFill>
              <a:srgbClr val="5D61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 name="Freeform 53">
              <a:extLst>
                <a:ext uri="{FF2B5EF4-FFF2-40B4-BE49-F238E27FC236}">
                  <a16:creationId xmlns:a16="http://schemas.microsoft.com/office/drawing/2014/main" id="{F446C893-A63A-4B4B-AB01-35A456563F5B}"/>
                </a:ext>
              </a:extLst>
            </p:cNvPr>
            <p:cNvSpPr>
              <a:spLocks/>
            </p:cNvSpPr>
            <p:nvPr/>
          </p:nvSpPr>
          <p:spPr bwMode="auto">
            <a:xfrm>
              <a:off x="4480162" y="162718"/>
              <a:ext cx="57460" cy="68952"/>
            </a:xfrm>
            <a:custGeom>
              <a:avLst/>
              <a:gdLst>
                <a:gd name="T0" fmla="*/ 9 w 22"/>
                <a:gd name="T1" fmla="*/ 21 h 26"/>
                <a:gd name="T2" fmla="*/ 0 w 22"/>
                <a:gd name="T3" fmla="*/ 21 h 26"/>
                <a:gd name="T4" fmla="*/ 14 w 22"/>
                <a:gd name="T5" fmla="*/ 0 h 26"/>
                <a:gd name="T6" fmla="*/ 9 w 22"/>
                <a:gd name="T7" fmla="*/ 21 h 26"/>
              </a:gdLst>
              <a:ahLst/>
              <a:cxnLst>
                <a:cxn ang="0">
                  <a:pos x="T0" y="T1"/>
                </a:cxn>
                <a:cxn ang="0">
                  <a:pos x="T2" y="T3"/>
                </a:cxn>
                <a:cxn ang="0">
                  <a:pos x="T4" y="T5"/>
                </a:cxn>
                <a:cxn ang="0">
                  <a:pos x="T6" y="T7"/>
                </a:cxn>
              </a:cxnLst>
              <a:rect l="0" t="0" r="r" b="b"/>
              <a:pathLst>
                <a:path w="22" h="26">
                  <a:moveTo>
                    <a:pt x="9" y="21"/>
                  </a:moveTo>
                  <a:cubicBezTo>
                    <a:pt x="6" y="22"/>
                    <a:pt x="3" y="26"/>
                    <a:pt x="0" y="21"/>
                  </a:cubicBezTo>
                  <a:cubicBezTo>
                    <a:pt x="5" y="14"/>
                    <a:pt x="2" y="2"/>
                    <a:pt x="14" y="0"/>
                  </a:cubicBezTo>
                  <a:cubicBezTo>
                    <a:pt x="22" y="9"/>
                    <a:pt x="16" y="15"/>
                    <a:pt x="9" y="21"/>
                  </a:cubicBezTo>
                  <a:close/>
                </a:path>
              </a:pathLst>
            </a:custGeom>
            <a:solidFill>
              <a:srgbClr val="3436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 name="Freeform 62">
              <a:extLst>
                <a:ext uri="{FF2B5EF4-FFF2-40B4-BE49-F238E27FC236}">
                  <a16:creationId xmlns:a16="http://schemas.microsoft.com/office/drawing/2014/main" id="{1BB036B6-CB86-42D2-8E68-6BCAA134D940}"/>
                </a:ext>
              </a:extLst>
            </p:cNvPr>
            <p:cNvSpPr>
              <a:spLocks/>
            </p:cNvSpPr>
            <p:nvPr/>
          </p:nvSpPr>
          <p:spPr bwMode="auto">
            <a:xfrm>
              <a:off x="7535111" y="4587126"/>
              <a:ext cx="430949" cy="2233272"/>
            </a:xfrm>
            <a:custGeom>
              <a:avLst/>
              <a:gdLst>
                <a:gd name="T0" fmla="*/ 74 w 165"/>
                <a:gd name="T1" fmla="*/ 819 h 857"/>
                <a:gd name="T2" fmla="*/ 65 w 165"/>
                <a:gd name="T3" fmla="*/ 819 h 857"/>
                <a:gd name="T4" fmla="*/ 26 w 165"/>
                <a:gd name="T5" fmla="*/ 852 h 857"/>
                <a:gd name="T6" fmla="*/ 3 w 165"/>
                <a:gd name="T7" fmla="*/ 857 h 857"/>
                <a:gd name="T8" fmla="*/ 0 w 165"/>
                <a:gd name="T9" fmla="*/ 851 h 857"/>
                <a:gd name="T10" fmla="*/ 26 w 165"/>
                <a:gd name="T11" fmla="*/ 765 h 857"/>
                <a:gd name="T12" fmla="*/ 54 w 165"/>
                <a:gd name="T13" fmla="*/ 755 h 857"/>
                <a:gd name="T14" fmla="*/ 73 w 165"/>
                <a:gd name="T15" fmla="*/ 691 h 857"/>
                <a:gd name="T16" fmla="*/ 79 w 165"/>
                <a:gd name="T17" fmla="*/ 673 h 857"/>
                <a:gd name="T18" fmla="*/ 81 w 165"/>
                <a:gd name="T19" fmla="*/ 632 h 857"/>
                <a:gd name="T20" fmla="*/ 85 w 165"/>
                <a:gd name="T21" fmla="*/ 595 h 857"/>
                <a:gd name="T22" fmla="*/ 116 w 165"/>
                <a:gd name="T23" fmla="*/ 442 h 857"/>
                <a:gd name="T24" fmla="*/ 92 w 165"/>
                <a:gd name="T25" fmla="*/ 285 h 857"/>
                <a:gd name="T26" fmla="*/ 97 w 165"/>
                <a:gd name="T27" fmla="*/ 236 h 857"/>
                <a:gd name="T28" fmla="*/ 75 w 165"/>
                <a:gd name="T29" fmla="*/ 132 h 857"/>
                <a:gd name="T30" fmla="*/ 65 w 165"/>
                <a:gd name="T31" fmla="*/ 99 h 857"/>
                <a:gd name="T32" fmla="*/ 57 w 165"/>
                <a:gd name="T33" fmla="*/ 45 h 857"/>
                <a:gd name="T34" fmla="*/ 52 w 165"/>
                <a:gd name="T35" fmla="*/ 18 h 857"/>
                <a:gd name="T36" fmla="*/ 69 w 165"/>
                <a:gd name="T37" fmla="*/ 6 h 857"/>
                <a:gd name="T38" fmla="*/ 129 w 165"/>
                <a:gd name="T39" fmla="*/ 167 h 857"/>
                <a:gd name="T40" fmla="*/ 162 w 165"/>
                <a:gd name="T41" fmla="*/ 351 h 857"/>
                <a:gd name="T42" fmla="*/ 162 w 165"/>
                <a:gd name="T43" fmla="*/ 521 h 857"/>
                <a:gd name="T44" fmla="*/ 74 w 165"/>
                <a:gd name="T45" fmla="*/ 819 h 8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5" h="857">
                  <a:moveTo>
                    <a:pt x="74" y="819"/>
                  </a:moveTo>
                  <a:cubicBezTo>
                    <a:pt x="70" y="808"/>
                    <a:pt x="66" y="817"/>
                    <a:pt x="65" y="819"/>
                  </a:cubicBezTo>
                  <a:cubicBezTo>
                    <a:pt x="57" y="829"/>
                    <a:pt x="33" y="850"/>
                    <a:pt x="26" y="852"/>
                  </a:cubicBezTo>
                  <a:cubicBezTo>
                    <a:pt x="18" y="854"/>
                    <a:pt x="11" y="855"/>
                    <a:pt x="3" y="857"/>
                  </a:cubicBezTo>
                  <a:cubicBezTo>
                    <a:pt x="2" y="855"/>
                    <a:pt x="0" y="853"/>
                    <a:pt x="0" y="851"/>
                  </a:cubicBezTo>
                  <a:cubicBezTo>
                    <a:pt x="3" y="821"/>
                    <a:pt x="9" y="791"/>
                    <a:pt x="26" y="765"/>
                  </a:cubicBezTo>
                  <a:cubicBezTo>
                    <a:pt x="38" y="769"/>
                    <a:pt x="44" y="770"/>
                    <a:pt x="54" y="755"/>
                  </a:cubicBezTo>
                  <a:cubicBezTo>
                    <a:pt x="67" y="735"/>
                    <a:pt x="73" y="715"/>
                    <a:pt x="73" y="691"/>
                  </a:cubicBezTo>
                  <a:cubicBezTo>
                    <a:pt x="73" y="685"/>
                    <a:pt x="76" y="679"/>
                    <a:pt x="79" y="673"/>
                  </a:cubicBezTo>
                  <a:cubicBezTo>
                    <a:pt x="86" y="660"/>
                    <a:pt x="91" y="647"/>
                    <a:pt x="81" y="632"/>
                  </a:cubicBezTo>
                  <a:cubicBezTo>
                    <a:pt x="74" y="620"/>
                    <a:pt x="88" y="608"/>
                    <a:pt x="85" y="595"/>
                  </a:cubicBezTo>
                  <a:cubicBezTo>
                    <a:pt x="114" y="548"/>
                    <a:pt x="121" y="497"/>
                    <a:pt x="116" y="442"/>
                  </a:cubicBezTo>
                  <a:cubicBezTo>
                    <a:pt x="111" y="389"/>
                    <a:pt x="101" y="338"/>
                    <a:pt x="92" y="285"/>
                  </a:cubicBezTo>
                  <a:cubicBezTo>
                    <a:pt x="90" y="268"/>
                    <a:pt x="98" y="253"/>
                    <a:pt x="97" y="236"/>
                  </a:cubicBezTo>
                  <a:cubicBezTo>
                    <a:pt x="96" y="200"/>
                    <a:pt x="88" y="166"/>
                    <a:pt x="75" y="132"/>
                  </a:cubicBezTo>
                  <a:cubicBezTo>
                    <a:pt x="70" y="121"/>
                    <a:pt x="66" y="111"/>
                    <a:pt x="65" y="99"/>
                  </a:cubicBezTo>
                  <a:cubicBezTo>
                    <a:pt x="64" y="81"/>
                    <a:pt x="70" y="62"/>
                    <a:pt x="57" y="45"/>
                  </a:cubicBezTo>
                  <a:cubicBezTo>
                    <a:pt x="52" y="37"/>
                    <a:pt x="50" y="27"/>
                    <a:pt x="52" y="18"/>
                  </a:cubicBezTo>
                  <a:cubicBezTo>
                    <a:pt x="53" y="9"/>
                    <a:pt x="57" y="0"/>
                    <a:pt x="69" y="6"/>
                  </a:cubicBezTo>
                  <a:cubicBezTo>
                    <a:pt x="96" y="57"/>
                    <a:pt x="120" y="109"/>
                    <a:pt x="129" y="167"/>
                  </a:cubicBezTo>
                  <a:cubicBezTo>
                    <a:pt x="139" y="229"/>
                    <a:pt x="158" y="289"/>
                    <a:pt x="162" y="351"/>
                  </a:cubicBezTo>
                  <a:cubicBezTo>
                    <a:pt x="165" y="408"/>
                    <a:pt x="163" y="464"/>
                    <a:pt x="162" y="521"/>
                  </a:cubicBezTo>
                  <a:cubicBezTo>
                    <a:pt x="146" y="624"/>
                    <a:pt x="119" y="724"/>
                    <a:pt x="74" y="819"/>
                  </a:cubicBezTo>
                  <a:close/>
                </a:path>
              </a:pathLst>
            </a:custGeom>
            <a:solidFill>
              <a:srgbClr val="339EA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 name="Freeform 63">
              <a:extLst>
                <a:ext uri="{FF2B5EF4-FFF2-40B4-BE49-F238E27FC236}">
                  <a16:creationId xmlns:a16="http://schemas.microsoft.com/office/drawing/2014/main" id="{3458CB5F-6D0B-49BA-8633-B7CBD97CCA9D}"/>
                </a:ext>
              </a:extLst>
            </p:cNvPr>
            <p:cNvSpPr>
              <a:spLocks/>
            </p:cNvSpPr>
            <p:nvPr/>
          </p:nvSpPr>
          <p:spPr bwMode="auto">
            <a:xfrm>
              <a:off x="6569785" y="2846092"/>
              <a:ext cx="754639" cy="1038108"/>
            </a:xfrm>
            <a:custGeom>
              <a:avLst/>
              <a:gdLst>
                <a:gd name="T0" fmla="*/ 138 w 289"/>
                <a:gd name="T1" fmla="*/ 24 h 398"/>
                <a:gd name="T2" fmla="*/ 217 w 289"/>
                <a:gd name="T3" fmla="*/ 236 h 398"/>
                <a:gd name="T4" fmla="*/ 282 w 289"/>
                <a:gd name="T5" fmla="*/ 376 h 398"/>
                <a:gd name="T6" fmla="*/ 270 w 289"/>
                <a:gd name="T7" fmla="*/ 397 h 398"/>
                <a:gd name="T8" fmla="*/ 253 w 289"/>
                <a:gd name="T9" fmla="*/ 380 h 398"/>
                <a:gd name="T10" fmla="*/ 231 w 289"/>
                <a:gd name="T11" fmla="*/ 320 h 398"/>
                <a:gd name="T12" fmla="*/ 224 w 289"/>
                <a:gd name="T13" fmla="*/ 317 h 398"/>
                <a:gd name="T14" fmla="*/ 176 w 289"/>
                <a:gd name="T15" fmla="*/ 278 h 398"/>
                <a:gd name="T16" fmla="*/ 160 w 289"/>
                <a:gd name="T17" fmla="*/ 221 h 398"/>
                <a:gd name="T18" fmla="*/ 131 w 289"/>
                <a:gd name="T19" fmla="*/ 185 h 398"/>
                <a:gd name="T20" fmla="*/ 105 w 289"/>
                <a:gd name="T21" fmla="*/ 107 h 398"/>
                <a:gd name="T22" fmla="*/ 107 w 289"/>
                <a:gd name="T23" fmla="*/ 208 h 398"/>
                <a:gd name="T24" fmla="*/ 63 w 289"/>
                <a:gd name="T25" fmla="*/ 238 h 398"/>
                <a:gd name="T26" fmla="*/ 58 w 289"/>
                <a:gd name="T27" fmla="*/ 233 h 398"/>
                <a:gd name="T28" fmla="*/ 59 w 289"/>
                <a:gd name="T29" fmla="*/ 239 h 398"/>
                <a:gd name="T30" fmla="*/ 56 w 289"/>
                <a:gd name="T31" fmla="*/ 250 h 398"/>
                <a:gd name="T32" fmla="*/ 43 w 289"/>
                <a:gd name="T33" fmla="*/ 210 h 398"/>
                <a:gd name="T34" fmla="*/ 49 w 289"/>
                <a:gd name="T35" fmla="*/ 191 h 398"/>
                <a:gd name="T36" fmla="*/ 49 w 289"/>
                <a:gd name="T37" fmla="*/ 185 h 398"/>
                <a:gd name="T38" fmla="*/ 58 w 289"/>
                <a:gd name="T39" fmla="*/ 166 h 398"/>
                <a:gd name="T40" fmla="*/ 59 w 289"/>
                <a:gd name="T41" fmla="*/ 162 h 398"/>
                <a:gd name="T42" fmla="*/ 53 w 289"/>
                <a:gd name="T43" fmla="*/ 164 h 398"/>
                <a:gd name="T44" fmla="*/ 47 w 289"/>
                <a:gd name="T45" fmla="*/ 158 h 398"/>
                <a:gd name="T46" fmla="*/ 2 w 289"/>
                <a:gd name="T47" fmla="*/ 58 h 398"/>
                <a:gd name="T48" fmla="*/ 0 w 289"/>
                <a:gd name="T49" fmla="*/ 52 h 398"/>
                <a:gd name="T50" fmla="*/ 18 w 289"/>
                <a:gd name="T51" fmla="*/ 49 h 398"/>
                <a:gd name="T52" fmla="*/ 57 w 289"/>
                <a:gd name="T53" fmla="*/ 40 h 398"/>
                <a:gd name="T54" fmla="*/ 78 w 289"/>
                <a:gd name="T55" fmla="*/ 9 h 398"/>
                <a:gd name="T56" fmla="*/ 101 w 289"/>
                <a:gd name="T57" fmla="*/ 7 h 398"/>
                <a:gd name="T58" fmla="*/ 123 w 289"/>
                <a:gd name="T59" fmla="*/ 1 h 398"/>
                <a:gd name="T60" fmla="*/ 129 w 289"/>
                <a:gd name="T61" fmla="*/ 1 h 398"/>
                <a:gd name="T62" fmla="*/ 137 w 289"/>
                <a:gd name="T63" fmla="*/ 6 h 398"/>
                <a:gd name="T64" fmla="*/ 138 w 289"/>
                <a:gd name="T65" fmla="*/ 24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89" h="398">
                  <a:moveTo>
                    <a:pt x="138" y="24"/>
                  </a:moveTo>
                  <a:cubicBezTo>
                    <a:pt x="161" y="96"/>
                    <a:pt x="186" y="167"/>
                    <a:pt x="217" y="236"/>
                  </a:cubicBezTo>
                  <a:cubicBezTo>
                    <a:pt x="239" y="283"/>
                    <a:pt x="261" y="329"/>
                    <a:pt x="282" y="376"/>
                  </a:cubicBezTo>
                  <a:cubicBezTo>
                    <a:pt x="289" y="390"/>
                    <a:pt x="282" y="396"/>
                    <a:pt x="270" y="397"/>
                  </a:cubicBezTo>
                  <a:cubicBezTo>
                    <a:pt x="258" y="398"/>
                    <a:pt x="251" y="391"/>
                    <a:pt x="253" y="380"/>
                  </a:cubicBezTo>
                  <a:cubicBezTo>
                    <a:pt x="256" y="356"/>
                    <a:pt x="233" y="342"/>
                    <a:pt x="231" y="320"/>
                  </a:cubicBezTo>
                  <a:cubicBezTo>
                    <a:pt x="231" y="317"/>
                    <a:pt x="227" y="317"/>
                    <a:pt x="224" y="317"/>
                  </a:cubicBezTo>
                  <a:cubicBezTo>
                    <a:pt x="199" y="315"/>
                    <a:pt x="187" y="298"/>
                    <a:pt x="176" y="278"/>
                  </a:cubicBezTo>
                  <a:cubicBezTo>
                    <a:pt x="184" y="255"/>
                    <a:pt x="175" y="237"/>
                    <a:pt x="160" y="221"/>
                  </a:cubicBezTo>
                  <a:cubicBezTo>
                    <a:pt x="150" y="209"/>
                    <a:pt x="140" y="198"/>
                    <a:pt x="131" y="185"/>
                  </a:cubicBezTo>
                  <a:cubicBezTo>
                    <a:pt x="113" y="162"/>
                    <a:pt x="109" y="150"/>
                    <a:pt x="105" y="107"/>
                  </a:cubicBezTo>
                  <a:cubicBezTo>
                    <a:pt x="108" y="140"/>
                    <a:pt x="117" y="174"/>
                    <a:pt x="107" y="208"/>
                  </a:cubicBezTo>
                  <a:cubicBezTo>
                    <a:pt x="91" y="216"/>
                    <a:pt x="78" y="228"/>
                    <a:pt x="63" y="238"/>
                  </a:cubicBezTo>
                  <a:cubicBezTo>
                    <a:pt x="60" y="238"/>
                    <a:pt x="58" y="236"/>
                    <a:pt x="58" y="233"/>
                  </a:cubicBezTo>
                  <a:cubicBezTo>
                    <a:pt x="58" y="235"/>
                    <a:pt x="59" y="237"/>
                    <a:pt x="59" y="239"/>
                  </a:cubicBezTo>
                  <a:cubicBezTo>
                    <a:pt x="60" y="243"/>
                    <a:pt x="59" y="247"/>
                    <a:pt x="56" y="250"/>
                  </a:cubicBezTo>
                  <a:cubicBezTo>
                    <a:pt x="36" y="242"/>
                    <a:pt x="42" y="225"/>
                    <a:pt x="43" y="210"/>
                  </a:cubicBezTo>
                  <a:cubicBezTo>
                    <a:pt x="43" y="203"/>
                    <a:pt x="49" y="198"/>
                    <a:pt x="49" y="191"/>
                  </a:cubicBezTo>
                  <a:cubicBezTo>
                    <a:pt x="49" y="189"/>
                    <a:pt x="49" y="187"/>
                    <a:pt x="49" y="185"/>
                  </a:cubicBezTo>
                  <a:cubicBezTo>
                    <a:pt x="50" y="178"/>
                    <a:pt x="53" y="172"/>
                    <a:pt x="58" y="166"/>
                  </a:cubicBezTo>
                  <a:cubicBezTo>
                    <a:pt x="59" y="165"/>
                    <a:pt x="60" y="163"/>
                    <a:pt x="59" y="162"/>
                  </a:cubicBezTo>
                  <a:cubicBezTo>
                    <a:pt x="57" y="160"/>
                    <a:pt x="55" y="164"/>
                    <a:pt x="53" y="164"/>
                  </a:cubicBezTo>
                  <a:cubicBezTo>
                    <a:pt x="50" y="163"/>
                    <a:pt x="47" y="161"/>
                    <a:pt x="47" y="158"/>
                  </a:cubicBezTo>
                  <a:cubicBezTo>
                    <a:pt x="42" y="120"/>
                    <a:pt x="21" y="90"/>
                    <a:pt x="2" y="58"/>
                  </a:cubicBezTo>
                  <a:cubicBezTo>
                    <a:pt x="1" y="56"/>
                    <a:pt x="0" y="54"/>
                    <a:pt x="0" y="52"/>
                  </a:cubicBezTo>
                  <a:cubicBezTo>
                    <a:pt x="4" y="37"/>
                    <a:pt x="11" y="46"/>
                    <a:pt x="18" y="49"/>
                  </a:cubicBezTo>
                  <a:cubicBezTo>
                    <a:pt x="35" y="57"/>
                    <a:pt x="49" y="54"/>
                    <a:pt x="57" y="40"/>
                  </a:cubicBezTo>
                  <a:cubicBezTo>
                    <a:pt x="65" y="30"/>
                    <a:pt x="76" y="22"/>
                    <a:pt x="78" y="9"/>
                  </a:cubicBezTo>
                  <a:cubicBezTo>
                    <a:pt x="85" y="0"/>
                    <a:pt x="94" y="0"/>
                    <a:pt x="101" y="7"/>
                  </a:cubicBezTo>
                  <a:cubicBezTo>
                    <a:pt x="113" y="20"/>
                    <a:pt x="118" y="12"/>
                    <a:pt x="123" y="1"/>
                  </a:cubicBezTo>
                  <a:cubicBezTo>
                    <a:pt x="125" y="0"/>
                    <a:pt x="127" y="0"/>
                    <a:pt x="129" y="1"/>
                  </a:cubicBezTo>
                  <a:cubicBezTo>
                    <a:pt x="131" y="3"/>
                    <a:pt x="134" y="5"/>
                    <a:pt x="137" y="6"/>
                  </a:cubicBezTo>
                  <a:cubicBezTo>
                    <a:pt x="142" y="12"/>
                    <a:pt x="139" y="18"/>
                    <a:pt x="138" y="24"/>
                  </a:cubicBezTo>
                  <a:close/>
                </a:path>
              </a:pathLst>
            </a:custGeom>
            <a:solidFill>
              <a:srgbClr val="2A9DA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 name="Freeform 64">
              <a:extLst>
                <a:ext uri="{FF2B5EF4-FFF2-40B4-BE49-F238E27FC236}">
                  <a16:creationId xmlns:a16="http://schemas.microsoft.com/office/drawing/2014/main" id="{6C92054B-C51F-4161-9B75-6B1B41DF6A8D}"/>
                </a:ext>
              </a:extLst>
            </p:cNvPr>
            <p:cNvSpPr>
              <a:spLocks/>
            </p:cNvSpPr>
            <p:nvPr/>
          </p:nvSpPr>
          <p:spPr bwMode="auto">
            <a:xfrm>
              <a:off x="6724926" y="3372808"/>
              <a:ext cx="1026616" cy="1455649"/>
            </a:xfrm>
            <a:custGeom>
              <a:avLst/>
              <a:gdLst>
                <a:gd name="T0" fmla="*/ 123 w 394"/>
                <a:gd name="T1" fmla="*/ 78 h 558"/>
                <a:gd name="T2" fmla="*/ 154 w 394"/>
                <a:gd name="T3" fmla="*/ 109 h 558"/>
                <a:gd name="T4" fmla="*/ 157 w 394"/>
                <a:gd name="T5" fmla="*/ 110 h 558"/>
                <a:gd name="T6" fmla="*/ 184 w 394"/>
                <a:gd name="T7" fmla="*/ 134 h 558"/>
                <a:gd name="T8" fmla="*/ 193 w 394"/>
                <a:gd name="T9" fmla="*/ 148 h 558"/>
                <a:gd name="T10" fmla="*/ 202 w 394"/>
                <a:gd name="T11" fmla="*/ 172 h 558"/>
                <a:gd name="T12" fmla="*/ 205 w 394"/>
                <a:gd name="T13" fmla="*/ 189 h 558"/>
                <a:gd name="T14" fmla="*/ 223 w 394"/>
                <a:gd name="T15" fmla="*/ 174 h 558"/>
                <a:gd name="T16" fmla="*/ 274 w 394"/>
                <a:gd name="T17" fmla="*/ 260 h 558"/>
                <a:gd name="T18" fmla="*/ 372 w 394"/>
                <a:gd name="T19" fmla="*/ 451 h 558"/>
                <a:gd name="T20" fmla="*/ 380 w 394"/>
                <a:gd name="T21" fmla="*/ 471 h 558"/>
                <a:gd name="T22" fmla="*/ 379 w 394"/>
                <a:gd name="T23" fmla="*/ 515 h 558"/>
                <a:gd name="T24" fmla="*/ 394 w 394"/>
                <a:gd name="T25" fmla="*/ 526 h 558"/>
                <a:gd name="T26" fmla="*/ 387 w 394"/>
                <a:gd name="T27" fmla="*/ 546 h 558"/>
                <a:gd name="T28" fmla="*/ 381 w 394"/>
                <a:gd name="T29" fmla="*/ 558 h 558"/>
                <a:gd name="T30" fmla="*/ 362 w 394"/>
                <a:gd name="T31" fmla="*/ 536 h 558"/>
                <a:gd name="T32" fmla="*/ 341 w 394"/>
                <a:gd name="T33" fmla="*/ 502 h 558"/>
                <a:gd name="T34" fmla="*/ 337 w 394"/>
                <a:gd name="T35" fmla="*/ 499 h 558"/>
                <a:gd name="T36" fmla="*/ 306 w 394"/>
                <a:gd name="T37" fmla="*/ 414 h 558"/>
                <a:gd name="T38" fmla="*/ 246 w 394"/>
                <a:gd name="T39" fmla="*/ 304 h 558"/>
                <a:gd name="T40" fmla="*/ 221 w 394"/>
                <a:gd name="T41" fmla="*/ 300 h 558"/>
                <a:gd name="T42" fmla="*/ 229 w 394"/>
                <a:gd name="T43" fmla="*/ 263 h 558"/>
                <a:gd name="T44" fmla="*/ 223 w 394"/>
                <a:gd name="T45" fmla="*/ 273 h 558"/>
                <a:gd name="T46" fmla="*/ 199 w 394"/>
                <a:gd name="T47" fmla="*/ 273 h 558"/>
                <a:gd name="T48" fmla="*/ 181 w 394"/>
                <a:gd name="T49" fmla="*/ 263 h 558"/>
                <a:gd name="T50" fmla="*/ 157 w 394"/>
                <a:gd name="T51" fmla="*/ 244 h 558"/>
                <a:gd name="T52" fmla="*/ 165 w 394"/>
                <a:gd name="T53" fmla="*/ 238 h 558"/>
                <a:gd name="T54" fmla="*/ 176 w 394"/>
                <a:gd name="T55" fmla="*/ 209 h 558"/>
                <a:gd name="T56" fmla="*/ 170 w 394"/>
                <a:gd name="T57" fmla="*/ 202 h 558"/>
                <a:gd name="T58" fmla="*/ 127 w 394"/>
                <a:gd name="T59" fmla="*/ 129 h 558"/>
                <a:gd name="T60" fmla="*/ 63 w 394"/>
                <a:gd name="T61" fmla="*/ 106 h 558"/>
                <a:gd name="T62" fmla="*/ 37 w 394"/>
                <a:gd name="T63" fmla="*/ 96 h 558"/>
                <a:gd name="T64" fmla="*/ 17 w 394"/>
                <a:gd name="T65" fmla="*/ 73 h 558"/>
                <a:gd name="T66" fmla="*/ 4 w 394"/>
                <a:gd name="T67" fmla="*/ 52 h 558"/>
                <a:gd name="T68" fmla="*/ 5 w 394"/>
                <a:gd name="T69" fmla="*/ 35 h 558"/>
                <a:gd name="T70" fmla="*/ 44 w 394"/>
                <a:gd name="T71" fmla="*/ 9 h 558"/>
                <a:gd name="T72" fmla="*/ 62 w 394"/>
                <a:gd name="T73" fmla="*/ 45 h 558"/>
                <a:gd name="T74" fmla="*/ 115 w 394"/>
                <a:gd name="T75" fmla="*/ 75 h 558"/>
                <a:gd name="T76" fmla="*/ 123 w 394"/>
                <a:gd name="T77" fmla="*/ 78 h 5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94" h="558">
                  <a:moveTo>
                    <a:pt x="123" y="78"/>
                  </a:moveTo>
                  <a:cubicBezTo>
                    <a:pt x="131" y="90"/>
                    <a:pt x="148" y="94"/>
                    <a:pt x="154" y="109"/>
                  </a:cubicBezTo>
                  <a:cubicBezTo>
                    <a:pt x="154" y="109"/>
                    <a:pt x="156" y="110"/>
                    <a:pt x="157" y="110"/>
                  </a:cubicBezTo>
                  <a:cubicBezTo>
                    <a:pt x="180" y="111"/>
                    <a:pt x="180" y="111"/>
                    <a:pt x="184" y="134"/>
                  </a:cubicBezTo>
                  <a:cubicBezTo>
                    <a:pt x="186" y="141"/>
                    <a:pt x="187" y="145"/>
                    <a:pt x="193" y="148"/>
                  </a:cubicBezTo>
                  <a:cubicBezTo>
                    <a:pt x="204" y="153"/>
                    <a:pt x="203" y="162"/>
                    <a:pt x="202" y="172"/>
                  </a:cubicBezTo>
                  <a:cubicBezTo>
                    <a:pt x="202" y="178"/>
                    <a:pt x="192" y="186"/>
                    <a:pt x="205" y="189"/>
                  </a:cubicBezTo>
                  <a:cubicBezTo>
                    <a:pt x="216" y="191"/>
                    <a:pt x="223" y="186"/>
                    <a:pt x="223" y="174"/>
                  </a:cubicBezTo>
                  <a:cubicBezTo>
                    <a:pt x="245" y="200"/>
                    <a:pt x="258" y="230"/>
                    <a:pt x="274" y="260"/>
                  </a:cubicBezTo>
                  <a:cubicBezTo>
                    <a:pt x="308" y="323"/>
                    <a:pt x="340" y="387"/>
                    <a:pt x="372" y="451"/>
                  </a:cubicBezTo>
                  <a:cubicBezTo>
                    <a:pt x="376" y="458"/>
                    <a:pt x="381" y="463"/>
                    <a:pt x="380" y="471"/>
                  </a:cubicBezTo>
                  <a:cubicBezTo>
                    <a:pt x="365" y="480"/>
                    <a:pt x="365" y="501"/>
                    <a:pt x="379" y="515"/>
                  </a:cubicBezTo>
                  <a:cubicBezTo>
                    <a:pt x="383" y="519"/>
                    <a:pt x="388" y="522"/>
                    <a:pt x="394" y="526"/>
                  </a:cubicBezTo>
                  <a:cubicBezTo>
                    <a:pt x="385" y="531"/>
                    <a:pt x="368" y="534"/>
                    <a:pt x="387" y="546"/>
                  </a:cubicBezTo>
                  <a:cubicBezTo>
                    <a:pt x="389" y="548"/>
                    <a:pt x="385" y="555"/>
                    <a:pt x="381" y="558"/>
                  </a:cubicBezTo>
                  <a:cubicBezTo>
                    <a:pt x="369" y="556"/>
                    <a:pt x="367" y="545"/>
                    <a:pt x="362" y="536"/>
                  </a:cubicBezTo>
                  <a:cubicBezTo>
                    <a:pt x="356" y="524"/>
                    <a:pt x="353" y="510"/>
                    <a:pt x="341" y="502"/>
                  </a:cubicBezTo>
                  <a:cubicBezTo>
                    <a:pt x="339" y="501"/>
                    <a:pt x="338" y="500"/>
                    <a:pt x="337" y="499"/>
                  </a:cubicBezTo>
                  <a:cubicBezTo>
                    <a:pt x="329" y="470"/>
                    <a:pt x="316" y="442"/>
                    <a:pt x="306" y="414"/>
                  </a:cubicBezTo>
                  <a:cubicBezTo>
                    <a:pt x="307" y="365"/>
                    <a:pt x="281" y="332"/>
                    <a:pt x="246" y="304"/>
                  </a:cubicBezTo>
                  <a:cubicBezTo>
                    <a:pt x="236" y="309"/>
                    <a:pt x="227" y="309"/>
                    <a:pt x="221" y="300"/>
                  </a:cubicBezTo>
                  <a:cubicBezTo>
                    <a:pt x="212" y="285"/>
                    <a:pt x="222" y="274"/>
                    <a:pt x="229" y="263"/>
                  </a:cubicBezTo>
                  <a:cubicBezTo>
                    <a:pt x="225" y="265"/>
                    <a:pt x="225" y="270"/>
                    <a:pt x="223" y="273"/>
                  </a:cubicBezTo>
                  <a:cubicBezTo>
                    <a:pt x="215" y="284"/>
                    <a:pt x="206" y="286"/>
                    <a:pt x="199" y="273"/>
                  </a:cubicBezTo>
                  <a:cubicBezTo>
                    <a:pt x="195" y="264"/>
                    <a:pt x="190" y="261"/>
                    <a:pt x="181" y="263"/>
                  </a:cubicBezTo>
                  <a:cubicBezTo>
                    <a:pt x="167" y="265"/>
                    <a:pt x="160" y="257"/>
                    <a:pt x="157" y="244"/>
                  </a:cubicBezTo>
                  <a:cubicBezTo>
                    <a:pt x="159" y="241"/>
                    <a:pt x="162" y="240"/>
                    <a:pt x="165" y="238"/>
                  </a:cubicBezTo>
                  <a:cubicBezTo>
                    <a:pt x="184" y="232"/>
                    <a:pt x="185" y="228"/>
                    <a:pt x="176" y="209"/>
                  </a:cubicBezTo>
                  <a:cubicBezTo>
                    <a:pt x="174" y="207"/>
                    <a:pt x="172" y="205"/>
                    <a:pt x="170" y="202"/>
                  </a:cubicBezTo>
                  <a:cubicBezTo>
                    <a:pt x="150" y="181"/>
                    <a:pt x="138" y="155"/>
                    <a:pt x="127" y="129"/>
                  </a:cubicBezTo>
                  <a:cubicBezTo>
                    <a:pt x="101" y="133"/>
                    <a:pt x="81" y="123"/>
                    <a:pt x="63" y="106"/>
                  </a:cubicBezTo>
                  <a:cubicBezTo>
                    <a:pt x="56" y="99"/>
                    <a:pt x="46" y="99"/>
                    <a:pt x="37" y="96"/>
                  </a:cubicBezTo>
                  <a:cubicBezTo>
                    <a:pt x="27" y="92"/>
                    <a:pt x="20" y="84"/>
                    <a:pt x="17" y="73"/>
                  </a:cubicBezTo>
                  <a:cubicBezTo>
                    <a:pt x="17" y="63"/>
                    <a:pt x="11" y="57"/>
                    <a:pt x="4" y="52"/>
                  </a:cubicBezTo>
                  <a:cubicBezTo>
                    <a:pt x="0" y="46"/>
                    <a:pt x="0" y="40"/>
                    <a:pt x="5" y="35"/>
                  </a:cubicBezTo>
                  <a:cubicBezTo>
                    <a:pt x="14" y="20"/>
                    <a:pt x="19" y="0"/>
                    <a:pt x="44" y="9"/>
                  </a:cubicBezTo>
                  <a:cubicBezTo>
                    <a:pt x="56" y="18"/>
                    <a:pt x="57" y="32"/>
                    <a:pt x="62" y="45"/>
                  </a:cubicBezTo>
                  <a:cubicBezTo>
                    <a:pt x="76" y="79"/>
                    <a:pt x="79" y="81"/>
                    <a:pt x="115" y="75"/>
                  </a:cubicBezTo>
                  <a:cubicBezTo>
                    <a:pt x="118" y="75"/>
                    <a:pt x="121" y="76"/>
                    <a:pt x="123" y="78"/>
                  </a:cubicBezTo>
                  <a:close/>
                </a:path>
              </a:pathLst>
            </a:custGeom>
            <a:solidFill>
              <a:srgbClr val="36A5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 name="Freeform 65">
              <a:extLst>
                <a:ext uri="{FF2B5EF4-FFF2-40B4-BE49-F238E27FC236}">
                  <a16:creationId xmlns:a16="http://schemas.microsoft.com/office/drawing/2014/main" id="{C99FA501-B64B-41ED-BCE9-6A98FD2B3D11}"/>
                </a:ext>
              </a:extLst>
            </p:cNvPr>
            <p:cNvSpPr>
              <a:spLocks/>
            </p:cNvSpPr>
            <p:nvPr/>
          </p:nvSpPr>
          <p:spPr bwMode="auto">
            <a:xfrm>
              <a:off x="7303355" y="714333"/>
              <a:ext cx="440525" cy="758470"/>
            </a:xfrm>
            <a:custGeom>
              <a:avLst/>
              <a:gdLst>
                <a:gd name="T0" fmla="*/ 120 w 169"/>
                <a:gd name="T1" fmla="*/ 164 h 291"/>
                <a:gd name="T2" fmla="*/ 54 w 169"/>
                <a:gd name="T3" fmla="*/ 277 h 291"/>
                <a:gd name="T4" fmla="*/ 25 w 169"/>
                <a:gd name="T5" fmla="*/ 285 h 291"/>
                <a:gd name="T6" fmla="*/ 20 w 169"/>
                <a:gd name="T7" fmla="*/ 271 h 291"/>
                <a:gd name="T8" fmla="*/ 34 w 169"/>
                <a:gd name="T9" fmla="*/ 235 h 291"/>
                <a:gd name="T10" fmla="*/ 14 w 169"/>
                <a:gd name="T11" fmla="*/ 203 h 291"/>
                <a:gd name="T12" fmla="*/ 2 w 169"/>
                <a:gd name="T13" fmla="*/ 186 h 291"/>
                <a:gd name="T14" fmla="*/ 1 w 169"/>
                <a:gd name="T15" fmla="*/ 177 h 291"/>
                <a:gd name="T16" fmla="*/ 10 w 169"/>
                <a:gd name="T17" fmla="*/ 134 h 291"/>
                <a:gd name="T18" fmla="*/ 18 w 169"/>
                <a:gd name="T19" fmla="*/ 90 h 291"/>
                <a:gd name="T20" fmla="*/ 54 w 169"/>
                <a:gd name="T21" fmla="*/ 25 h 291"/>
                <a:gd name="T22" fmla="*/ 122 w 169"/>
                <a:gd name="T23" fmla="*/ 7 h 291"/>
                <a:gd name="T24" fmla="*/ 165 w 169"/>
                <a:gd name="T25" fmla="*/ 73 h 291"/>
                <a:gd name="T26" fmla="*/ 149 w 169"/>
                <a:gd name="T27" fmla="*/ 128 h 291"/>
                <a:gd name="T28" fmla="*/ 127 w 169"/>
                <a:gd name="T29" fmla="*/ 155 h 291"/>
                <a:gd name="T30" fmla="*/ 120 w 169"/>
                <a:gd name="T31" fmla="*/ 164 h 2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69" h="291">
                  <a:moveTo>
                    <a:pt x="120" y="164"/>
                  </a:moveTo>
                  <a:cubicBezTo>
                    <a:pt x="91" y="198"/>
                    <a:pt x="76" y="240"/>
                    <a:pt x="54" y="277"/>
                  </a:cubicBezTo>
                  <a:cubicBezTo>
                    <a:pt x="43" y="277"/>
                    <a:pt x="37" y="291"/>
                    <a:pt x="25" y="285"/>
                  </a:cubicBezTo>
                  <a:cubicBezTo>
                    <a:pt x="22" y="281"/>
                    <a:pt x="20" y="276"/>
                    <a:pt x="20" y="271"/>
                  </a:cubicBezTo>
                  <a:cubicBezTo>
                    <a:pt x="21" y="258"/>
                    <a:pt x="18" y="242"/>
                    <a:pt x="34" y="235"/>
                  </a:cubicBezTo>
                  <a:cubicBezTo>
                    <a:pt x="45" y="208"/>
                    <a:pt x="43" y="206"/>
                    <a:pt x="14" y="203"/>
                  </a:cubicBezTo>
                  <a:cubicBezTo>
                    <a:pt x="5" y="201"/>
                    <a:pt x="3" y="193"/>
                    <a:pt x="2" y="186"/>
                  </a:cubicBezTo>
                  <a:cubicBezTo>
                    <a:pt x="1" y="183"/>
                    <a:pt x="1" y="180"/>
                    <a:pt x="1" y="177"/>
                  </a:cubicBezTo>
                  <a:cubicBezTo>
                    <a:pt x="0" y="162"/>
                    <a:pt x="4" y="148"/>
                    <a:pt x="10" y="134"/>
                  </a:cubicBezTo>
                  <a:cubicBezTo>
                    <a:pt x="16" y="120"/>
                    <a:pt x="16" y="105"/>
                    <a:pt x="18" y="90"/>
                  </a:cubicBezTo>
                  <a:cubicBezTo>
                    <a:pt x="21" y="63"/>
                    <a:pt x="32" y="41"/>
                    <a:pt x="54" y="25"/>
                  </a:cubicBezTo>
                  <a:cubicBezTo>
                    <a:pt x="73" y="5"/>
                    <a:pt x="96" y="0"/>
                    <a:pt x="122" y="7"/>
                  </a:cubicBezTo>
                  <a:cubicBezTo>
                    <a:pt x="156" y="14"/>
                    <a:pt x="169" y="34"/>
                    <a:pt x="165" y="73"/>
                  </a:cubicBezTo>
                  <a:cubicBezTo>
                    <a:pt x="163" y="92"/>
                    <a:pt x="155" y="110"/>
                    <a:pt x="149" y="128"/>
                  </a:cubicBezTo>
                  <a:cubicBezTo>
                    <a:pt x="144" y="139"/>
                    <a:pt x="138" y="149"/>
                    <a:pt x="127" y="155"/>
                  </a:cubicBezTo>
                  <a:cubicBezTo>
                    <a:pt x="124" y="158"/>
                    <a:pt x="122" y="161"/>
                    <a:pt x="120" y="164"/>
                  </a:cubicBezTo>
                  <a:close/>
                </a:path>
              </a:pathLst>
            </a:custGeom>
            <a:solidFill>
              <a:srgbClr val="9D30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 name="Freeform 66">
              <a:extLst>
                <a:ext uri="{FF2B5EF4-FFF2-40B4-BE49-F238E27FC236}">
                  <a16:creationId xmlns:a16="http://schemas.microsoft.com/office/drawing/2014/main" id="{D5A2ED6C-2109-41D9-81DF-0819C5EAA540}"/>
                </a:ext>
              </a:extLst>
            </p:cNvPr>
            <p:cNvSpPr>
              <a:spLocks/>
            </p:cNvSpPr>
            <p:nvPr/>
          </p:nvSpPr>
          <p:spPr bwMode="auto">
            <a:xfrm>
              <a:off x="7021803" y="1198910"/>
              <a:ext cx="423288" cy="1156858"/>
            </a:xfrm>
            <a:custGeom>
              <a:avLst/>
              <a:gdLst>
                <a:gd name="T0" fmla="*/ 143 w 162"/>
                <a:gd name="T1" fmla="*/ 52 h 444"/>
                <a:gd name="T2" fmla="*/ 132 w 162"/>
                <a:gd name="T3" fmla="*/ 63 h 444"/>
                <a:gd name="T4" fmla="*/ 135 w 162"/>
                <a:gd name="T5" fmla="*/ 84 h 444"/>
                <a:gd name="T6" fmla="*/ 118 w 162"/>
                <a:gd name="T7" fmla="*/ 92 h 444"/>
                <a:gd name="T8" fmla="*/ 135 w 162"/>
                <a:gd name="T9" fmla="*/ 100 h 444"/>
                <a:gd name="T10" fmla="*/ 162 w 162"/>
                <a:gd name="T11" fmla="*/ 91 h 444"/>
                <a:gd name="T12" fmla="*/ 97 w 162"/>
                <a:gd name="T13" fmla="*/ 306 h 444"/>
                <a:gd name="T14" fmla="*/ 27 w 162"/>
                <a:gd name="T15" fmla="*/ 442 h 444"/>
                <a:gd name="T16" fmla="*/ 8 w 162"/>
                <a:gd name="T17" fmla="*/ 410 h 444"/>
                <a:gd name="T18" fmla="*/ 88 w 162"/>
                <a:gd name="T19" fmla="*/ 119 h 444"/>
                <a:gd name="T20" fmla="*/ 96 w 162"/>
                <a:gd name="T21" fmla="*/ 65 h 444"/>
                <a:gd name="T22" fmla="*/ 106 w 162"/>
                <a:gd name="T23" fmla="*/ 6 h 444"/>
                <a:gd name="T24" fmla="*/ 110 w 162"/>
                <a:gd name="T25" fmla="*/ 0 h 444"/>
                <a:gd name="T26" fmla="*/ 124 w 162"/>
                <a:gd name="T27" fmla="*/ 14 h 444"/>
                <a:gd name="T28" fmla="*/ 143 w 162"/>
                <a:gd name="T29" fmla="*/ 52 h 4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2" h="444">
                  <a:moveTo>
                    <a:pt x="143" y="52"/>
                  </a:moveTo>
                  <a:cubicBezTo>
                    <a:pt x="151" y="67"/>
                    <a:pt x="133" y="57"/>
                    <a:pt x="132" y="63"/>
                  </a:cubicBezTo>
                  <a:cubicBezTo>
                    <a:pt x="149" y="68"/>
                    <a:pt x="128" y="78"/>
                    <a:pt x="135" y="84"/>
                  </a:cubicBezTo>
                  <a:cubicBezTo>
                    <a:pt x="130" y="87"/>
                    <a:pt x="122" y="86"/>
                    <a:pt x="118" y="92"/>
                  </a:cubicBezTo>
                  <a:cubicBezTo>
                    <a:pt x="120" y="102"/>
                    <a:pt x="131" y="95"/>
                    <a:pt x="135" y="100"/>
                  </a:cubicBezTo>
                  <a:cubicBezTo>
                    <a:pt x="143" y="93"/>
                    <a:pt x="148" y="80"/>
                    <a:pt x="162" y="91"/>
                  </a:cubicBezTo>
                  <a:cubicBezTo>
                    <a:pt x="135" y="161"/>
                    <a:pt x="125" y="236"/>
                    <a:pt x="97" y="306"/>
                  </a:cubicBezTo>
                  <a:cubicBezTo>
                    <a:pt x="77" y="353"/>
                    <a:pt x="61" y="402"/>
                    <a:pt x="27" y="442"/>
                  </a:cubicBezTo>
                  <a:cubicBezTo>
                    <a:pt x="0" y="444"/>
                    <a:pt x="9" y="424"/>
                    <a:pt x="8" y="410"/>
                  </a:cubicBezTo>
                  <a:cubicBezTo>
                    <a:pt x="49" y="317"/>
                    <a:pt x="72" y="219"/>
                    <a:pt x="88" y="119"/>
                  </a:cubicBezTo>
                  <a:cubicBezTo>
                    <a:pt x="94" y="101"/>
                    <a:pt x="93" y="83"/>
                    <a:pt x="96" y="65"/>
                  </a:cubicBezTo>
                  <a:cubicBezTo>
                    <a:pt x="89" y="44"/>
                    <a:pt x="90" y="24"/>
                    <a:pt x="106" y="6"/>
                  </a:cubicBezTo>
                  <a:cubicBezTo>
                    <a:pt x="107" y="4"/>
                    <a:pt x="108" y="2"/>
                    <a:pt x="110" y="0"/>
                  </a:cubicBezTo>
                  <a:cubicBezTo>
                    <a:pt x="114" y="4"/>
                    <a:pt x="119" y="9"/>
                    <a:pt x="124" y="14"/>
                  </a:cubicBezTo>
                  <a:cubicBezTo>
                    <a:pt x="126" y="28"/>
                    <a:pt x="130" y="42"/>
                    <a:pt x="143" y="52"/>
                  </a:cubicBezTo>
                  <a:close/>
                </a:path>
              </a:pathLst>
            </a:custGeom>
            <a:solidFill>
              <a:srgbClr val="7C21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 name="Freeform 67">
              <a:extLst>
                <a:ext uri="{FF2B5EF4-FFF2-40B4-BE49-F238E27FC236}">
                  <a16:creationId xmlns:a16="http://schemas.microsoft.com/office/drawing/2014/main" id="{51B69944-C7EF-4A1F-B69F-E5905A60419C}"/>
                </a:ext>
              </a:extLst>
            </p:cNvPr>
            <p:cNvSpPr>
              <a:spLocks/>
            </p:cNvSpPr>
            <p:nvPr/>
          </p:nvSpPr>
          <p:spPr bwMode="auto">
            <a:xfrm>
              <a:off x="6868577" y="1963127"/>
              <a:ext cx="787200" cy="886797"/>
            </a:xfrm>
            <a:custGeom>
              <a:avLst/>
              <a:gdLst>
                <a:gd name="T0" fmla="*/ 15 w 302"/>
                <a:gd name="T1" fmla="*/ 340 h 340"/>
                <a:gd name="T2" fmla="*/ 11 w 302"/>
                <a:gd name="T3" fmla="*/ 340 h 340"/>
                <a:gd name="T4" fmla="*/ 11 w 302"/>
                <a:gd name="T5" fmla="*/ 310 h 340"/>
                <a:gd name="T6" fmla="*/ 99 w 302"/>
                <a:gd name="T7" fmla="*/ 225 h 340"/>
                <a:gd name="T8" fmla="*/ 241 w 302"/>
                <a:gd name="T9" fmla="*/ 9 h 340"/>
                <a:gd name="T10" fmla="*/ 246 w 302"/>
                <a:gd name="T11" fmla="*/ 3 h 340"/>
                <a:gd name="T12" fmla="*/ 263 w 302"/>
                <a:gd name="T13" fmla="*/ 8 h 340"/>
                <a:gd name="T14" fmla="*/ 279 w 302"/>
                <a:gd name="T15" fmla="*/ 18 h 340"/>
                <a:gd name="T16" fmla="*/ 287 w 302"/>
                <a:gd name="T17" fmla="*/ 48 h 340"/>
                <a:gd name="T18" fmla="*/ 133 w 302"/>
                <a:gd name="T19" fmla="*/ 245 h 340"/>
                <a:gd name="T20" fmla="*/ 34 w 302"/>
                <a:gd name="T21" fmla="*/ 323 h 340"/>
                <a:gd name="T22" fmla="*/ 15 w 302"/>
                <a:gd name="T23" fmla="*/ 340 h 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02" h="340">
                  <a:moveTo>
                    <a:pt x="15" y="340"/>
                  </a:moveTo>
                  <a:cubicBezTo>
                    <a:pt x="13" y="340"/>
                    <a:pt x="12" y="340"/>
                    <a:pt x="11" y="340"/>
                  </a:cubicBezTo>
                  <a:cubicBezTo>
                    <a:pt x="0" y="330"/>
                    <a:pt x="1" y="320"/>
                    <a:pt x="11" y="310"/>
                  </a:cubicBezTo>
                  <a:cubicBezTo>
                    <a:pt x="46" y="287"/>
                    <a:pt x="74" y="256"/>
                    <a:pt x="99" y="225"/>
                  </a:cubicBezTo>
                  <a:cubicBezTo>
                    <a:pt x="154" y="158"/>
                    <a:pt x="202" y="86"/>
                    <a:pt x="241" y="9"/>
                  </a:cubicBezTo>
                  <a:cubicBezTo>
                    <a:pt x="242" y="7"/>
                    <a:pt x="245" y="5"/>
                    <a:pt x="246" y="3"/>
                  </a:cubicBezTo>
                  <a:cubicBezTo>
                    <a:pt x="253" y="3"/>
                    <a:pt x="260" y="0"/>
                    <a:pt x="263" y="8"/>
                  </a:cubicBezTo>
                  <a:cubicBezTo>
                    <a:pt x="264" y="18"/>
                    <a:pt x="270" y="20"/>
                    <a:pt x="279" y="18"/>
                  </a:cubicBezTo>
                  <a:cubicBezTo>
                    <a:pt x="302" y="23"/>
                    <a:pt x="290" y="36"/>
                    <a:pt x="287" y="48"/>
                  </a:cubicBezTo>
                  <a:cubicBezTo>
                    <a:pt x="235" y="114"/>
                    <a:pt x="193" y="186"/>
                    <a:pt x="133" y="245"/>
                  </a:cubicBezTo>
                  <a:cubicBezTo>
                    <a:pt x="103" y="275"/>
                    <a:pt x="68" y="298"/>
                    <a:pt x="34" y="323"/>
                  </a:cubicBezTo>
                  <a:cubicBezTo>
                    <a:pt x="28" y="328"/>
                    <a:pt x="19" y="332"/>
                    <a:pt x="15" y="340"/>
                  </a:cubicBezTo>
                  <a:close/>
                </a:path>
              </a:pathLst>
            </a:custGeom>
            <a:solidFill>
              <a:srgbClr val="3479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 name="Freeform 68">
              <a:extLst>
                <a:ext uri="{FF2B5EF4-FFF2-40B4-BE49-F238E27FC236}">
                  <a16:creationId xmlns:a16="http://schemas.microsoft.com/office/drawing/2014/main" id="{DE766EF0-F504-49AE-9634-345887E0A359}"/>
                </a:ext>
              </a:extLst>
            </p:cNvPr>
            <p:cNvSpPr>
              <a:spLocks/>
            </p:cNvSpPr>
            <p:nvPr/>
          </p:nvSpPr>
          <p:spPr bwMode="auto">
            <a:xfrm>
              <a:off x="6914544" y="2336615"/>
              <a:ext cx="900204" cy="572684"/>
            </a:xfrm>
            <a:custGeom>
              <a:avLst/>
              <a:gdLst>
                <a:gd name="T0" fmla="*/ 6 w 345"/>
                <a:gd name="T1" fmla="*/ 220 h 220"/>
                <a:gd name="T2" fmla="*/ 5 w 345"/>
                <a:gd name="T3" fmla="*/ 202 h 220"/>
                <a:gd name="T4" fmla="*/ 257 w 345"/>
                <a:gd name="T5" fmla="*/ 48 h 220"/>
                <a:gd name="T6" fmla="*/ 324 w 345"/>
                <a:gd name="T7" fmla="*/ 0 h 220"/>
                <a:gd name="T8" fmla="*/ 336 w 345"/>
                <a:gd name="T9" fmla="*/ 18 h 220"/>
                <a:gd name="T10" fmla="*/ 330 w 345"/>
                <a:gd name="T11" fmla="*/ 52 h 220"/>
                <a:gd name="T12" fmla="*/ 342 w 345"/>
                <a:gd name="T13" fmla="*/ 70 h 220"/>
                <a:gd name="T14" fmla="*/ 182 w 345"/>
                <a:gd name="T15" fmla="*/ 150 h 220"/>
                <a:gd name="T16" fmla="*/ 6 w 345"/>
                <a:gd name="T17" fmla="*/ 220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5" h="220">
                  <a:moveTo>
                    <a:pt x="6" y="220"/>
                  </a:moveTo>
                  <a:cubicBezTo>
                    <a:pt x="0" y="214"/>
                    <a:pt x="1" y="209"/>
                    <a:pt x="5" y="202"/>
                  </a:cubicBezTo>
                  <a:cubicBezTo>
                    <a:pt x="100" y="169"/>
                    <a:pt x="180" y="110"/>
                    <a:pt x="257" y="48"/>
                  </a:cubicBezTo>
                  <a:cubicBezTo>
                    <a:pt x="278" y="31"/>
                    <a:pt x="302" y="16"/>
                    <a:pt x="324" y="0"/>
                  </a:cubicBezTo>
                  <a:cubicBezTo>
                    <a:pt x="334" y="2"/>
                    <a:pt x="335" y="10"/>
                    <a:pt x="336" y="18"/>
                  </a:cubicBezTo>
                  <a:cubicBezTo>
                    <a:pt x="331" y="29"/>
                    <a:pt x="314" y="37"/>
                    <a:pt x="330" y="52"/>
                  </a:cubicBezTo>
                  <a:cubicBezTo>
                    <a:pt x="334" y="57"/>
                    <a:pt x="345" y="59"/>
                    <a:pt x="342" y="70"/>
                  </a:cubicBezTo>
                  <a:cubicBezTo>
                    <a:pt x="284" y="87"/>
                    <a:pt x="232" y="116"/>
                    <a:pt x="182" y="150"/>
                  </a:cubicBezTo>
                  <a:cubicBezTo>
                    <a:pt x="128" y="185"/>
                    <a:pt x="69" y="208"/>
                    <a:pt x="6" y="220"/>
                  </a:cubicBezTo>
                  <a:close/>
                </a:path>
              </a:pathLst>
            </a:custGeom>
            <a:solidFill>
              <a:srgbClr val="2633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 name="Freeform 69">
              <a:extLst>
                <a:ext uri="{FF2B5EF4-FFF2-40B4-BE49-F238E27FC236}">
                  <a16:creationId xmlns:a16="http://schemas.microsoft.com/office/drawing/2014/main" id="{C05C46D8-B574-475E-82BA-B84EDF969240}"/>
                </a:ext>
              </a:extLst>
            </p:cNvPr>
            <p:cNvSpPr>
              <a:spLocks/>
            </p:cNvSpPr>
            <p:nvPr/>
          </p:nvSpPr>
          <p:spPr bwMode="auto">
            <a:xfrm>
              <a:off x="7510211" y="1668166"/>
              <a:ext cx="475001" cy="419457"/>
            </a:xfrm>
            <a:custGeom>
              <a:avLst/>
              <a:gdLst>
                <a:gd name="T0" fmla="*/ 41 w 182"/>
                <a:gd name="T1" fmla="*/ 161 h 161"/>
                <a:gd name="T2" fmla="*/ 32 w 182"/>
                <a:gd name="T3" fmla="*/ 134 h 161"/>
                <a:gd name="T4" fmla="*/ 14 w 182"/>
                <a:gd name="T5" fmla="*/ 122 h 161"/>
                <a:gd name="T6" fmla="*/ 0 w 182"/>
                <a:gd name="T7" fmla="*/ 116 h 161"/>
                <a:gd name="T8" fmla="*/ 60 w 182"/>
                <a:gd name="T9" fmla="*/ 16 h 161"/>
                <a:gd name="T10" fmla="*/ 79 w 182"/>
                <a:gd name="T11" fmla="*/ 25 h 161"/>
                <a:gd name="T12" fmla="*/ 84 w 182"/>
                <a:gd name="T13" fmla="*/ 42 h 161"/>
                <a:gd name="T14" fmla="*/ 99 w 182"/>
                <a:gd name="T15" fmla="*/ 52 h 161"/>
                <a:gd name="T16" fmla="*/ 111 w 182"/>
                <a:gd name="T17" fmla="*/ 39 h 161"/>
                <a:gd name="T18" fmla="*/ 100 w 182"/>
                <a:gd name="T19" fmla="*/ 25 h 161"/>
                <a:gd name="T20" fmla="*/ 85 w 182"/>
                <a:gd name="T21" fmla="*/ 21 h 161"/>
                <a:gd name="T22" fmla="*/ 91 w 182"/>
                <a:gd name="T23" fmla="*/ 2 h 161"/>
                <a:gd name="T24" fmla="*/ 125 w 182"/>
                <a:gd name="T25" fmla="*/ 5 h 161"/>
                <a:gd name="T26" fmla="*/ 167 w 182"/>
                <a:gd name="T27" fmla="*/ 16 h 161"/>
                <a:gd name="T28" fmla="*/ 172 w 182"/>
                <a:gd name="T29" fmla="*/ 37 h 161"/>
                <a:gd name="T30" fmla="*/ 140 w 182"/>
                <a:gd name="T31" fmla="*/ 73 h 161"/>
                <a:gd name="T32" fmla="*/ 41 w 182"/>
                <a:gd name="T33" fmla="*/ 161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82" h="161">
                  <a:moveTo>
                    <a:pt x="41" y="161"/>
                  </a:moveTo>
                  <a:cubicBezTo>
                    <a:pt x="32" y="154"/>
                    <a:pt x="51" y="138"/>
                    <a:pt x="32" y="134"/>
                  </a:cubicBezTo>
                  <a:cubicBezTo>
                    <a:pt x="24" y="132"/>
                    <a:pt x="18" y="128"/>
                    <a:pt x="14" y="122"/>
                  </a:cubicBezTo>
                  <a:cubicBezTo>
                    <a:pt x="12" y="115"/>
                    <a:pt x="0" y="129"/>
                    <a:pt x="0" y="116"/>
                  </a:cubicBezTo>
                  <a:cubicBezTo>
                    <a:pt x="16" y="80"/>
                    <a:pt x="38" y="47"/>
                    <a:pt x="60" y="16"/>
                  </a:cubicBezTo>
                  <a:cubicBezTo>
                    <a:pt x="71" y="11"/>
                    <a:pt x="75" y="18"/>
                    <a:pt x="79" y="25"/>
                  </a:cubicBezTo>
                  <a:cubicBezTo>
                    <a:pt x="82" y="30"/>
                    <a:pt x="82" y="36"/>
                    <a:pt x="84" y="42"/>
                  </a:cubicBezTo>
                  <a:cubicBezTo>
                    <a:pt x="86" y="49"/>
                    <a:pt x="91" y="53"/>
                    <a:pt x="99" y="52"/>
                  </a:cubicBezTo>
                  <a:cubicBezTo>
                    <a:pt x="106" y="51"/>
                    <a:pt x="110" y="46"/>
                    <a:pt x="111" y="39"/>
                  </a:cubicBezTo>
                  <a:cubicBezTo>
                    <a:pt x="112" y="31"/>
                    <a:pt x="107" y="27"/>
                    <a:pt x="100" y="25"/>
                  </a:cubicBezTo>
                  <a:cubicBezTo>
                    <a:pt x="95" y="24"/>
                    <a:pt x="90" y="23"/>
                    <a:pt x="85" y="21"/>
                  </a:cubicBezTo>
                  <a:cubicBezTo>
                    <a:pt x="75" y="9"/>
                    <a:pt x="77" y="3"/>
                    <a:pt x="91" y="2"/>
                  </a:cubicBezTo>
                  <a:cubicBezTo>
                    <a:pt x="103" y="0"/>
                    <a:pt x="114" y="5"/>
                    <a:pt x="125" y="5"/>
                  </a:cubicBezTo>
                  <a:cubicBezTo>
                    <a:pt x="139" y="9"/>
                    <a:pt x="151" y="20"/>
                    <a:pt x="167" y="16"/>
                  </a:cubicBezTo>
                  <a:cubicBezTo>
                    <a:pt x="181" y="20"/>
                    <a:pt x="182" y="30"/>
                    <a:pt x="172" y="37"/>
                  </a:cubicBezTo>
                  <a:cubicBezTo>
                    <a:pt x="159" y="47"/>
                    <a:pt x="153" y="63"/>
                    <a:pt x="140" y="73"/>
                  </a:cubicBezTo>
                  <a:cubicBezTo>
                    <a:pt x="105" y="100"/>
                    <a:pt x="72" y="129"/>
                    <a:pt x="41" y="161"/>
                  </a:cubicBezTo>
                  <a:close/>
                </a:path>
              </a:pathLst>
            </a:custGeom>
            <a:solidFill>
              <a:srgbClr val="408D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 name="Freeform 70">
              <a:extLst>
                <a:ext uri="{FF2B5EF4-FFF2-40B4-BE49-F238E27FC236}">
                  <a16:creationId xmlns:a16="http://schemas.microsoft.com/office/drawing/2014/main" id="{09773D71-A167-4B02-83D6-1BE60A559AFF}"/>
                </a:ext>
              </a:extLst>
            </p:cNvPr>
            <p:cNvSpPr>
              <a:spLocks/>
            </p:cNvSpPr>
            <p:nvPr/>
          </p:nvSpPr>
          <p:spPr bwMode="auto">
            <a:xfrm>
              <a:off x="5543170" y="348505"/>
              <a:ext cx="390727" cy="509477"/>
            </a:xfrm>
            <a:custGeom>
              <a:avLst/>
              <a:gdLst>
                <a:gd name="T0" fmla="*/ 139 w 150"/>
                <a:gd name="T1" fmla="*/ 108 h 195"/>
                <a:gd name="T2" fmla="*/ 144 w 150"/>
                <a:gd name="T3" fmla="*/ 125 h 195"/>
                <a:gd name="T4" fmla="*/ 92 w 150"/>
                <a:gd name="T5" fmla="*/ 191 h 195"/>
                <a:gd name="T6" fmla="*/ 91 w 150"/>
                <a:gd name="T7" fmla="*/ 190 h 195"/>
                <a:gd name="T8" fmla="*/ 74 w 150"/>
                <a:gd name="T9" fmla="*/ 182 h 195"/>
                <a:gd name="T10" fmla="*/ 56 w 150"/>
                <a:gd name="T11" fmla="*/ 182 h 195"/>
                <a:gd name="T12" fmla="*/ 68 w 150"/>
                <a:gd name="T13" fmla="*/ 170 h 195"/>
                <a:gd name="T14" fmla="*/ 55 w 150"/>
                <a:gd name="T15" fmla="*/ 169 h 195"/>
                <a:gd name="T16" fmla="*/ 52 w 150"/>
                <a:gd name="T17" fmla="*/ 155 h 195"/>
                <a:gd name="T18" fmla="*/ 54 w 150"/>
                <a:gd name="T19" fmla="*/ 154 h 195"/>
                <a:gd name="T20" fmla="*/ 52 w 150"/>
                <a:gd name="T21" fmla="*/ 155 h 195"/>
                <a:gd name="T22" fmla="*/ 43 w 150"/>
                <a:gd name="T23" fmla="*/ 152 h 195"/>
                <a:gd name="T24" fmla="*/ 35 w 150"/>
                <a:gd name="T25" fmla="*/ 139 h 195"/>
                <a:gd name="T26" fmla="*/ 34 w 150"/>
                <a:gd name="T27" fmla="*/ 111 h 195"/>
                <a:gd name="T28" fmla="*/ 22 w 150"/>
                <a:gd name="T29" fmla="*/ 115 h 195"/>
                <a:gd name="T30" fmla="*/ 17 w 150"/>
                <a:gd name="T31" fmla="*/ 124 h 195"/>
                <a:gd name="T32" fmla="*/ 4 w 150"/>
                <a:gd name="T33" fmla="*/ 94 h 195"/>
                <a:gd name="T34" fmla="*/ 12 w 150"/>
                <a:gd name="T35" fmla="*/ 82 h 195"/>
                <a:gd name="T36" fmla="*/ 18 w 150"/>
                <a:gd name="T37" fmla="*/ 77 h 195"/>
                <a:gd name="T38" fmla="*/ 30 w 150"/>
                <a:gd name="T39" fmla="*/ 68 h 195"/>
                <a:gd name="T40" fmla="*/ 57 w 150"/>
                <a:gd name="T41" fmla="*/ 73 h 195"/>
                <a:gd name="T42" fmla="*/ 74 w 150"/>
                <a:gd name="T43" fmla="*/ 56 h 195"/>
                <a:gd name="T44" fmla="*/ 73 w 150"/>
                <a:gd name="T45" fmla="*/ 50 h 195"/>
                <a:gd name="T46" fmla="*/ 69 w 150"/>
                <a:gd name="T47" fmla="*/ 38 h 195"/>
                <a:gd name="T48" fmla="*/ 65 w 150"/>
                <a:gd name="T49" fmla="*/ 38 h 195"/>
                <a:gd name="T50" fmla="*/ 48 w 150"/>
                <a:gd name="T51" fmla="*/ 21 h 195"/>
                <a:gd name="T52" fmla="*/ 52 w 150"/>
                <a:gd name="T53" fmla="*/ 16 h 195"/>
                <a:gd name="T54" fmla="*/ 66 w 150"/>
                <a:gd name="T55" fmla="*/ 12 h 195"/>
                <a:gd name="T56" fmla="*/ 74 w 150"/>
                <a:gd name="T57" fmla="*/ 15 h 195"/>
                <a:gd name="T58" fmla="*/ 91 w 150"/>
                <a:gd name="T59" fmla="*/ 3 h 195"/>
                <a:gd name="T60" fmla="*/ 91 w 150"/>
                <a:gd name="T61" fmla="*/ 3 h 195"/>
                <a:gd name="T62" fmla="*/ 100 w 150"/>
                <a:gd name="T63" fmla="*/ 2 h 195"/>
                <a:gd name="T64" fmla="*/ 112 w 150"/>
                <a:gd name="T65" fmla="*/ 26 h 195"/>
                <a:gd name="T66" fmla="*/ 117 w 150"/>
                <a:gd name="T67" fmla="*/ 37 h 195"/>
                <a:gd name="T68" fmla="*/ 104 w 150"/>
                <a:gd name="T69" fmla="*/ 55 h 195"/>
                <a:gd name="T70" fmla="*/ 93 w 150"/>
                <a:gd name="T71" fmla="*/ 78 h 195"/>
                <a:gd name="T72" fmla="*/ 103 w 150"/>
                <a:gd name="T73" fmla="*/ 58 h 195"/>
                <a:gd name="T74" fmla="*/ 117 w 150"/>
                <a:gd name="T75" fmla="*/ 52 h 195"/>
                <a:gd name="T76" fmla="*/ 122 w 150"/>
                <a:gd name="T77" fmla="*/ 55 h 195"/>
                <a:gd name="T78" fmla="*/ 126 w 150"/>
                <a:gd name="T79" fmla="*/ 64 h 195"/>
                <a:gd name="T80" fmla="*/ 137 w 150"/>
                <a:gd name="T81" fmla="*/ 97 h 195"/>
                <a:gd name="T82" fmla="*/ 131 w 150"/>
                <a:gd name="T83" fmla="*/ 104 h 195"/>
                <a:gd name="T84" fmla="*/ 134 w 150"/>
                <a:gd name="T85" fmla="*/ 102 h 195"/>
                <a:gd name="T86" fmla="*/ 139 w 150"/>
                <a:gd name="T87" fmla="*/ 103 h 195"/>
                <a:gd name="T88" fmla="*/ 139 w 150"/>
                <a:gd name="T89" fmla="*/ 108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50" h="195">
                  <a:moveTo>
                    <a:pt x="139" y="108"/>
                  </a:moveTo>
                  <a:cubicBezTo>
                    <a:pt x="141" y="113"/>
                    <a:pt x="143" y="119"/>
                    <a:pt x="144" y="125"/>
                  </a:cubicBezTo>
                  <a:cubicBezTo>
                    <a:pt x="150" y="163"/>
                    <a:pt x="126" y="195"/>
                    <a:pt x="92" y="191"/>
                  </a:cubicBezTo>
                  <a:cubicBezTo>
                    <a:pt x="91" y="190"/>
                    <a:pt x="91" y="190"/>
                    <a:pt x="91" y="190"/>
                  </a:cubicBezTo>
                  <a:cubicBezTo>
                    <a:pt x="88" y="183"/>
                    <a:pt x="84" y="177"/>
                    <a:pt x="74" y="182"/>
                  </a:cubicBezTo>
                  <a:cubicBezTo>
                    <a:pt x="68" y="182"/>
                    <a:pt x="63" y="182"/>
                    <a:pt x="56" y="182"/>
                  </a:cubicBezTo>
                  <a:cubicBezTo>
                    <a:pt x="60" y="175"/>
                    <a:pt x="71" y="178"/>
                    <a:pt x="68" y="170"/>
                  </a:cubicBezTo>
                  <a:cubicBezTo>
                    <a:pt x="65" y="160"/>
                    <a:pt x="59" y="170"/>
                    <a:pt x="55" y="169"/>
                  </a:cubicBezTo>
                  <a:cubicBezTo>
                    <a:pt x="44" y="168"/>
                    <a:pt x="54" y="160"/>
                    <a:pt x="52" y="155"/>
                  </a:cubicBezTo>
                  <a:cubicBezTo>
                    <a:pt x="54" y="153"/>
                    <a:pt x="52" y="156"/>
                    <a:pt x="54" y="154"/>
                  </a:cubicBezTo>
                  <a:cubicBezTo>
                    <a:pt x="54" y="154"/>
                    <a:pt x="53" y="154"/>
                    <a:pt x="52" y="155"/>
                  </a:cubicBezTo>
                  <a:cubicBezTo>
                    <a:pt x="49" y="154"/>
                    <a:pt x="46" y="153"/>
                    <a:pt x="43" y="152"/>
                  </a:cubicBezTo>
                  <a:cubicBezTo>
                    <a:pt x="42" y="146"/>
                    <a:pt x="40" y="141"/>
                    <a:pt x="35" y="139"/>
                  </a:cubicBezTo>
                  <a:cubicBezTo>
                    <a:pt x="34" y="129"/>
                    <a:pt x="34" y="120"/>
                    <a:pt x="34" y="111"/>
                  </a:cubicBezTo>
                  <a:cubicBezTo>
                    <a:pt x="27" y="103"/>
                    <a:pt x="24" y="107"/>
                    <a:pt x="22" y="115"/>
                  </a:cubicBezTo>
                  <a:cubicBezTo>
                    <a:pt x="20" y="118"/>
                    <a:pt x="18" y="121"/>
                    <a:pt x="17" y="124"/>
                  </a:cubicBezTo>
                  <a:cubicBezTo>
                    <a:pt x="3" y="118"/>
                    <a:pt x="22" y="99"/>
                    <a:pt x="4" y="94"/>
                  </a:cubicBezTo>
                  <a:cubicBezTo>
                    <a:pt x="0" y="86"/>
                    <a:pt x="6" y="84"/>
                    <a:pt x="12" y="82"/>
                  </a:cubicBezTo>
                  <a:cubicBezTo>
                    <a:pt x="14" y="80"/>
                    <a:pt x="16" y="78"/>
                    <a:pt x="18" y="77"/>
                  </a:cubicBezTo>
                  <a:cubicBezTo>
                    <a:pt x="20" y="71"/>
                    <a:pt x="25" y="69"/>
                    <a:pt x="30" y="68"/>
                  </a:cubicBezTo>
                  <a:cubicBezTo>
                    <a:pt x="38" y="76"/>
                    <a:pt x="48" y="68"/>
                    <a:pt x="57" y="73"/>
                  </a:cubicBezTo>
                  <a:cubicBezTo>
                    <a:pt x="61" y="66"/>
                    <a:pt x="76" y="70"/>
                    <a:pt x="74" y="56"/>
                  </a:cubicBezTo>
                  <a:cubicBezTo>
                    <a:pt x="74" y="54"/>
                    <a:pt x="73" y="52"/>
                    <a:pt x="73" y="50"/>
                  </a:cubicBezTo>
                  <a:cubicBezTo>
                    <a:pt x="68" y="47"/>
                    <a:pt x="72" y="41"/>
                    <a:pt x="69" y="38"/>
                  </a:cubicBezTo>
                  <a:cubicBezTo>
                    <a:pt x="68" y="38"/>
                    <a:pt x="66" y="38"/>
                    <a:pt x="65" y="38"/>
                  </a:cubicBezTo>
                  <a:cubicBezTo>
                    <a:pt x="60" y="32"/>
                    <a:pt x="54" y="26"/>
                    <a:pt x="48" y="21"/>
                  </a:cubicBezTo>
                  <a:cubicBezTo>
                    <a:pt x="44" y="15"/>
                    <a:pt x="50" y="17"/>
                    <a:pt x="52" y="16"/>
                  </a:cubicBezTo>
                  <a:cubicBezTo>
                    <a:pt x="55" y="11"/>
                    <a:pt x="60" y="11"/>
                    <a:pt x="66" y="12"/>
                  </a:cubicBezTo>
                  <a:cubicBezTo>
                    <a:pt x="69" y="13"/>
                    <a:pt x="72" y="14"/>
                    <a:pt x="74" y="15"/>
                  </a:cubicBezTo>
                  <a:cubicBezTo>
                    <a:pt x="79" y="10"/>
                    <a:pt x="86" y="8"/>
                    <a:pt x="91" y="3"/>
                  </a:cubicBezTo>
                  <a:cubicBezTo>
                    <a:pt x="91" y="3"/>
                    <a:pt x="91" y="3"/>
                    <a:pt x="91" y="3"/>
                  </a:cubicBezTo>
                  <a:cubicBezTo>
                    <a:pt x="94" y="0"/>
                    <a:pt x="97" y="4"/>
                    <a:pt x="100" y="2"/>
                  </a:cubicBezTo>
                  <a:cubicBezTo>
                    <a:pt x="104" y="10"/>
                    <a:pt x="108" y="18"/>
                    <a:pt x="112" y="26"/>
                  </a:cubicBezTo>
                  <a:cubicBezTo>
                    <a:pt x="117" y="28"/>
                    <a:pt x="117" y="33"/>
                    <a:pt x="117" y="37"/>
                  </a:cubicBezTo>
                  <a:cubicBezTo>
                    <a:pt x="115" y="44"/>
                    <a:pt x="109" y="50"/>
                    <a:pt x="104" y="55"/>
                  </a:cubicBezTo>
                  <a:cubicBezTo>
                    <a:pt x="100" y="62"/>
                    <a:pt x="90" y="67"/>
                    <a:pt x="93" y="78"/>
                  </a:cubicBezTo>
                  <a:cubicBezTo>
                    <a:pt x="97" y="72"/>
                    <a:pt x="99" y="64"/>
                    <a:pt x="103" y="58"/>
                  </a:cubicBezTo>
                  <a:cubicBezTo>
                    <a:pt x="106" y="52"/>
                    <a:pt x="111" y="51"/>
                    <a:pt x="117" y="52"/>
                  </a:cubicBezTo>
                  <a:cubicBezTo>
                    <a:pt x="119" y="53"/>
                    <a:pt x="120" y="54"/>
                    <a:pt x="122" y="55"/>
                  </a:cubicBezTo>
                  <a:cubicBezTo>
                    <a:pt x="123" y="58"/>
                    <a:pt x="125" y="61"/>
                    <a:pt x="126" y="64"/>
                  </a:cubicBezTo>
                  <a:cubicBezTo>
                    <a:pt x="135" y="73"/>
                    <a:pt x="137" y="85"/>
                    <a:pt x="137" y="97"/>
                  </a:cubicBezTo>
                  <a:cubicBezTo>
                    <a:pt x="136" y="101"/>
                    <a:pt x="131" y="100"/>
                    <a:pt x="131" y="104"/>
                  </a:cubicBezTo>
                  <a:cubicBezTo>
                    <a:pt x="132" y="103"/>
                    <a:pt x="133" y="103"/>
                    <a:pt x="134" y="102"/>
                  </a:cubicBezTo>
                  <a:cubicBezTo>
                    <a:pt x="136" y="102"/>
                    <a:pt x="138" y="102"/>
                    <a:pt x="139" y="103"/>
                  </a:cubicBezTo>
                  <a:cubicBezTo>
                    <a:pt x="139" y="105"/>
                    <a:pt x="139" y="106"/>
                    <a:pt x="139" y="108"/>
                  </a:cubicBezTo>
                  <a:close/>
                </a:path>
              </a:pathLst>
            </a:custGeom>
            <a:solidFill>
              <a:srgbClr val="69728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 name="Freeform 72">
              <a:extLst>
                <a:ext uri="{FF2B5EF4-FFF2-40B4-BE49-F238E27FC236}">
                  <a16:creationId xmlns:a16="http://schemas.microsoft.com/office/drawing/2014/main" id="{308EB19B-0D7A-45DF-A170-0A9999705048}"/>
                </a:ext>
              </a:extLst>
            </p:cNvPr>
            <p:cNvSpPr>
              <a:spLocks/>
            </p:cNvSpPr>
            <p:nvPr/>
          </p:nvSpPr>
          <p:spPr bwMode="auto">
            <a:xfrm>
              <a:off x="7665353" y="1461311"/>
              <a:ext cx="421372" cy="396473"/>
            </a:xfrm>
            <a:custGeom>
              <a:avLst/>
              <a:gdLst>
                <a:gd name="T0" fmla="*/ 66 w 161"/>
                <a:gd name="T1" fmla="*/ 87 h 152"/>
                <a:gd name="T2" fmla="*/ 33 w 161"/>
                <a:gd name="T3" fmla="*/ 87 h 152"/>
                <a:gd name="T4" fmla="*/ 23 w 161"/>
                <a:gd name="T5" fmla="*/ 93 h 152"/>
                <a:gd name="T6" fmla="*/ 28 w 161"/>
                <a:gd name="T7" fmla="*/ 95 h 152"/>
                <a:gd name="T8" fmla="*/ 15 w 161"/>
                <a:gd name="T9" fmla="*/ 109 h 152"/>
                <a:gd name="T10" fmla="*/ 0 w 161"/>
                <a:gd name="T11" fmla="*/ 95 h 152"/>
                <a:gd name="T12" fmla="*/ 37 w 161"/>
                <a:gd name="T13" fmla="*/ 38 h 152"/>
                <a:gd name="T14" fmla="*/ 131 w 161"/>
                <a:gd name="T15" fmla="*/ 21 h 152"/>
                <a:gd name="T16" fmla="*/ 151 w 161"/>
                <a:gd name="T17" fmla="*/ 81 h 152"/>
                <a:gd name="T18" fmla="*/ 80 w 161"/>
                <a:gd name="T19" fmla="*/ 152 h 152"/>
                <a:gd name="T20" fmla="*/ 75 w 161"/>
                <a:gd name="T21" fmla="*/ 145 h 152"/>
                <a:gd name="T22" fmla="*/ 104 w 161"/>
                <a:gd name="T23" fmla="*/ 113 h 152"/>
                <a:gd name="T24" fmla="*/ 107 w 161"/>
                <a:gd name="T25" fmla="*/ 100 h 152"/>
                <a:gd name="T26" fmla="*/ 116 w 161"/>
                <a:gd name="T27" fmla="*/ 79 h 152"/>
                <a:gd name="T28" fmla="*/ 114 w 161"/>
                <a:gd name="T29" fmla="*/ 53 h 152"/>
                <a:gd name="T30" fmla="*/ 89 w 161"/>
                <a:gd name="T31" fmla="*/ 43 h 152"/>
                <a:gd name="T32" fmla="*/ 70 w 161"/>
                <a:gd name="T33" fmla="*/ 64 h 152"/>
                <a:gd name="T34" fmla="*/ 66 w 161"/>
                <a:gd name="T35" fmla="*/ 87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61" h="152">
                  <a:moveTo>
                    <a:pt x="66" y="87"/>
                  </a:moveTo>
                  <a:cubicBezTo>
                    <a:pt x="55" y="100"/>
                    <a:pt x="44" y="84"/>
                    <a:pt x="33" y="87"/>
                  </a:cubicBezTo>
                  <a:cubicBezTo>
                    <a:pt x="29" y="88"/>
                    <a:pt x="22" y="84"/>
                    <a:pt x="23" y="93"/>
                  </a:cubicBezTo>
                  <a:cubicBezTo>
                    <a:pt x="23" y="94"/>
                    <a:pt x="26" y="94"/>
                    <a:pt x="28" y="95"/>
                  </a:cubicBezTo>
                  <a:cubicBezTo>
                    <a:pt x="29" y="105"/>
                    <a:pt x="24" y="109"/>
                    <a:pt x="15" y="109"/>
                  </a:cubicBezTo>
                  <a:cubicBezTo>
                    <a:pt x="12" y="102"/>
                    <a:pt x="9" y="96"/>
                    <a:pt x="0" y="95"/>
                  </a:cubicBezTo>
                  <a:cubicBezTo>
                    <a:pt x="8" y="73"/>
                    <a:pt x="23" y="56"/>
                    <a:pt x="37" y="38"/>
                  </a:cubicBezTo>
                  <a:cubicBezTo>
                    <a:pt x="65" y="15"/>
                    <a:pt x="95" y="0"/>
                    <a:pt x="131" y="21"/>
                  </a:cubicBezTo>
                  <a:cubicBezTo>
                    <a:pt x="154" y="35"/>
                    <a:pt x="161" y="56"/>
                    <a:pt x="151" y="81"/>
                  </a:cubicBezTo>
                  <a:cubicBezTo>
                    <a:pt x="137" y="114"/>
                    <a:pt x="112" y="136"/>
                    <a:pt x="80" y="152"/>
                  </a:cubicBezTo>
                  <a:cubicBezTo>
                    <a:pt x="78" y="149"/>
                    <a:pt x="76" y="147"/>
                    <a:pt x="75" y="145"/>
                  </a:cubicBezTo>
                  <a:cubicBezTo>
                    <a:pt x="91" y="141"/>
                    <a:pt x="86" y="116"/>
                    <a:pt x="104" y="113"/>
                  </a:cubicBezTo>
                  <a:cubicBezTo>
                    <a:pt x="115" y="111"/>
                    <a:pt x="119" y="107"/>
                    <a:pt x="107" y="100"/>
                  </a:cubicBezTo>
                  <a:cubicBezTo>
                    <a:pt x="104" y="90"/>
                    <a:pt x="113" y="86"/>
                    <a:pt x="116" y="79"/>
                  </a:cubicBezTo>
                  <a:cubicBezTo>
                    <a:pt x="121" y="70"/>
                    <a:pt x="121" y="61"/>
                    <a:pt x="114" y="53"/>
                  </a:cubicBezTo>
                  <a:cubicBezTo>
                    <a:pt x="108" y="45"/>
                    <a:pt x="99" y="41"/>
                    <a:pt x="89" y="43"/>
                  </a:cubicBezTo>
                  <a:cubicBezTo>
                    <a:pt x="79" y="46"/>
                    <a:pt x="72" y="53"/>
                    <a:pt x="70" y="64"/>
                  </a:cubicBezTo>
                  <a:cubicBezTo>
                    <a:pt x="68" y="72"/>
                    <a:pt x="73" y="80"/>
                    <a:pt x="66" y="87"/>
                  </a:cubicBezTo>
                  <a:close/>
                </a:path>
              </a:pathLst>
            </a:custGeom>
            <a:solidFill>
              <a:srgbClr val="4C9A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 name="Freeform 73">
              <a:extLst>
                <a:ext uri="{FF2B5EF4-FFF2-40B4-BE49-F238E27FC236}">
                  <a16:creationId xmlns:a16="http://schemas.microsoft.com/office/drawing/2014/main" id="{7F371F65-54EB-493C-B03C-E7D02A85AA26}"/>
                </a:ext>
              </a:extLst>
            </p:cNvPr>
            <p:cNvSpPr>
              <a:spLocks/>
            </p:cNvSpPr>
            <p:nvPr/>
          </p:nvSpPr>
          <p:spPr bwMode="auto">
            <a:xfrm>
              <a:off x="7755373" y="2254257"/>
              <a:ext cx="317944" cy="264315"/>
            </a:xfrm>
            <a:custGeom>
              <a:avLst/>
              <a:gdLst>
                <a:gd name="T0" fmla="*/ 11 w 122"/>
                <a:gd name="T1" fmla="*/ 49 h 101"/>
                <a:gd name="T2" fmla="*/ 2 w 122"/>
                <a:gd name="T3" fmla="*/ 31 h 101"/>
                <a:gd name="T4" fmla="*/ 71 w 122"/>
                <a:gd name="T5" fmla="*/ 0 h 101"/>
                <a:gd name="T6" fmla="*/ 116 w 122"/>
                <a:gd name="T7" fmla="*/ 33 h 101"/>
                <a:gd name="T8" fmla="*/ 96 w 122"/>
                <a:gd name="T9" fmla="*/ 77 h 101"/>
                <a:gd name="T10" fmla="*/ 20 w 122"/>
                <a:gd name="T11" fmla="*/ 101 h 101"/>
                <a:gd name="T12" fmla="*/ 3 w 122"/>
                <a:gd name="T13" fmla="*/ 89 h 101"/>
                <a:gd name="T14" fmla="*/ 11 w 122"/>
                <a:gd name="T15" fmla="*/ 49 h 10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2" h="101">
                  <a:moveTo>
                    <a:pt x="11" y="49"/>
                  </a:moveTo>
                  <a:cubicBezTo>
                    <a:pt x="8" y="43"/>
                    <a:pt x="0" y="39"/>
                    <a:pt x="2" y="31"/>
                  </a:cubicBezTo>
                  <a:cubicBezTo>
                    <a:pt x="21" y="11"/>
                    <a:pt x="43" y="0"/>
                    <a:pt x="71" y="0"/>
                  </a:cubicBezTo>
                  <a:cubicBezTo>
                    <a:pt x="94" y="1"/>
                    <a:pt x="109" y="13"/>
                    <a:pt x="116" y="33"/>
                  </a:cubicBezTo>
                  <a:cubicBezTo>
                    <a:pt x="122" y="53"/>
                    <a:pt x="110" y="66"/>
                    <a:pt x="96" y="77"/>
                  </a:cubicBezTo>
                  <a:cubicBezTo>
                    <a:pt x="74" y="95"/>
                    <a:pt x="46" y="96"/>
                    <a:pt x="20" y="101"/>
                  </a:cubicBezTo>
                  <a:cubicBezTo>
                    <a:pt x="17" y="93"/>
                    <a:pt x="7" y="95"/>
                    <a:pt x="3" y="89"/>
                  </a:cubicBezTo>
                  <a:cubicBezTo>
                    <a:pt x="23" y="73"/>
                    <a:pt x="23" y="73"/>
                    <a:pt x="11" y="49"/>
                  </a:cubicBezTo>
                  <a:close/>
                </a:path>
              </a:pathLst>
            </a:custGeom>
            <a:solidFill>
              <a:srgbClr val="3448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 name="Freeform 84">
              <a:extLst>
                <a:ext uri="{FF2B5EF4-FFF2-40B4-BE49-F238E27FC236}">
                  <a16:creationId xmlns:a16="http://schemas.microsoft.com/office/drawing/2014/main" id="{E63FF495-C9ED-4A11-A4D8-C00D7B3A286C}"/>
                </a:ext>
              </a:extLst>
            </p:cNvPr>
            <p:cNvSpPr>
              <a:spLocks/>
            </p:cNvSpPr>
            <p:nvPr/>
          </p:nvSpPr>
          <p:spPr bwMode="auto">
            <a:xfrm>
              <a:off x="5698311" y="264230"/>
              <a:ext cx="105344" cy="126412"/>
            </a:xfrm>
            <a:custGeom>
              <a:avLst/>
              <a:gdLst>
                <a:gd name="T0" fmla="*/ 40 w 40"/>
                <a:gd name="T1" fmla="*/ 34 h 48"/>
                <a:gd name="T2" fmla="*/ 31 w 40"/>
                <a:gd name="T3" fmla="*/ 35 h 48"/>
                <a:gd name="T4" fmla="*/ 30 w 40"/>
                <a:gd name="T5" fmla="*/ 31 h 48"/>
                <a:gd name="T6" fmla="*/ 22 w 40"/>
                <a:gd name="T7" fmla="*/ 0 h 48"/>
                <a:gd name="T8" fmla="*/ 40 w 40"/>
                <a:gd name="T9" fmla="*/ 34 h 48"/>
              </a:gdLst>
              <a:ahLst/>
              <a:cxnLst>
                <a:cxn ang="0">
                  <a:pos x="T0" y="T1"/>
                </a:cxn>
                <a:cxn ang="0">
                  <a:pos x="T2" y="T3"/>
                </a:cxn>
                <a:cxn ang="0">
                  <a:pos x="T4" y="T5"/>
                </a:cxn>
                <a:cxn ang="0">
                  <a:pos x="T6" y="T7"/>
                </a:cxn>
                <a:cxn ang="0">
                  <a:pos x="T8" y="T9"/>
                </a:cxn>
              </a:cxnLst>
              <a:rect l="0" t="0" r="r" b="b"/>
              <a:pathLst>
                <a:path w="40" h="48">
                  <a:moveTo>
                    <a:pt x="40" y="34"/>
                  </a:moveTo>
                  <a:cubicBezTo>
                    <a:pt x="38" y="48"/>
                    <a:pt x="34" y="34"/>
                    <a:pt x="31" y="35"/>
                  </a:cubicBezTo>
                  <a:cubicBezTo>
                    <a:pt x="31" y="33"/>
                    <a:pt x="31" y="31"/>
                    <a:pt x="30" y="31"/>
                  </a:cubicBezTo>
                  <a:cubicBezTo>
                    <a:pt x="0" y="22"/>
                    <a:pt x="0" y="22"/>
                    <a:pt x="22" y="0"/>
                  </a:cubicBezTo>
                  <a:cubicBezTo>
                    <a:pt x="35" y="8"/>
                    <a:pt x="30" y="25"/>
                    <a:pt x="40" y="34"/>
                  </a:cubicBezTo>
                  <a:close/>
                </a:path>
              </a:pathLst>
            </a:custGeom>
            <a:solidFill>
              <a:srgbClr val="3A41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 name="Freeform 105">
              <a:extLst>
                <a:ext uri="{FF2B5EF4-FFF2-40B4-BE49-F238E27FC236}">
                  <a16:creationId xmlns:a16="http://schemas.microsoft.com/office/drawing/2014/main" id="{89AF170A-7D79-42A8-9C2F-FD2239891387}"/>
                </a:ext>
              </a:extLst>
            </p:cNvPr>
            <p:cNvSpPr>
              <a:spLocks/>
            </p:cNvSpPr>
            <p:nvPr/>
          </p:nvSpPr>
          <p:spPr bwMode="auto">
            <a:xfrm>
              <a:off x="4700425" y="7111528"/>
              <a:ext cx="2319463" cy="543953"/>
            </a:xfrm>
            <a:custGeom>
              <a:avLst/>
              <a:gdLst>
                <a:gd name="T0" fmla="*/ 52 w 889"/>
                <a:gd name="T1" fmla="*/ 130 h 209"/>
                <a:gd name="T2" fmla="*/ 18 w 889"/>
                <a:gd name="T3" fmla="*/ 116 h 209"/>
                <a:gd name="T4" fmla="*/ 2 w 889"/>
                <a:gd name="T5" fmla="*/ 68 h 209"/>
                <a:gd name="T6" fmla="*/ 102 w 889"/>
                <a:gd name="T7" fmla="*/ 22 h 209"/>
                <a:gd name="T8" fmla="*/ 217 w 889"/>
                <a:gd name="T9" fmla="*/ 86 h 209"/>
                <a:gd name="T10" fmla="*/ 307 w 889"/>
                <a:gd name="T11" fmla="*/ 108 h 209"/>
                <a:gd name="T12" fmla="*/ 328 w 889"/>
                <a:gd name="T13" fmla="*/ 93 h 209"/>
                <a:gd name="T14" fmla="*/ 448 w 889"/>
                <a:gd name="T15" fmla="*/ 14 h 209"/>
                <a:gd name="T16" fmla="*/ 592 w 889"/>
                <a:gd name="T17" fmla="*/ 41 h 209"/>
                <a:gd name="T18" fmla="*/ 615 w 889"/>
                <a:gd name="T19" fmla="*/ 45 h 209"/>
                <a:gd name="T20" fmla="*/ 755 w 889"/>
                <a:gd name="T21" fmla="*/ 47 h 209"/>
                <a:gd name="T22" fmla="*/ 851 w 889"/>
                <a:gd name="T23" fmla="*/ 18 h 209"/>
                <a:gd name="T24" fmla="*/ 867 w 889"/>
                <a:gd name="T25" fmla="*/ 13 h 209"/>
                <a:gd name="T26" fmla="*/ 885 w 889"/>
                <a:gd name="T27" fmla="*/ 17 h 209"/>
                <a:gd name="T28" fmla="*/ 875 w 889"/>
                <a:gd name="T29" fmla="*/ 31 h 209"/>
                <a:gd name="T30" fmla="*/ 837 w 889"/>
                <a:gd name="T31" fmla="*/ 50 h 209"/>
                <a:gd name="T32" fmla="*/ 572 w 889"/>
                <a:gd name="T33" fmla="*/ 178 h 209"/>
                <a:gd name="T34" fmla="*/ 545 w 889"/>
                <a:gd name="T35" fmla="*/ 185 h 209"/>
                <a:gd name="T36" fmla="*/ 467 w 889"/>
                <a:gd name="T37" fmla="*/ 195 h 209"/>
                <a:gd name="T38" fmla="*/ 411 w 889"/>
                <a:gd name="T39" fmla="*/ 200 h 209"/>
                <a:gd name="T40" fmla="*/ 382 w 889"/>
                <a:gd name="T41" fmla="*/ 196 h 209"/>
                <a:gd name="T42" fmla="*/ 336 w 889"/>
                <a:gd name="T43" fmla="*/ 151 h 209"/>
                <a:gd name="T44" fmla="*/ 314 w 889"/>
                <a:gd name="T45" fmla="*/ 141 h 209"/>
                <a:gd name="T46" fmla="*/ 152 w 889"/>
                <a:gd name="T47" fmla="*/ 159 h 209"/>
                <a:gd name="T48" fmla="*/ 80 w 889"/>
                <a:gd name="T49" fmla="*/ 148 h 209"/>
                <a:gd name="T50" fmla="*/ 52 w 889"/>
                <a:gd name="T51" fmla="*/ 130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89" h="209">
                  <a:moveTo>
                    <a:pt x="52" y="130"/>
                  </a:moveTo>
                  <a:cubicBezTo>
                    <a:pt x="39" y="130"/>
                    <a:pt x="30" y="120"/>
                    <a:pt x="18" y="116"/>
                  </a:cubicBezTo>
                  <a:cubicBezTo>
                    <a:pt x="2" y="104"/>
                    <a:pt x="0" y="87"/>
                    <a:pt x="2" y="68"/>
                  </a:cubicBezTo>
                  <a:cubicBezTo>
                    <a:pt x="4" y="18"/>
                    <a:pt x="54" y="0"/>
                    <a:pt x="102" y="22"/>
                  </a:cubicBezTo>
                  <a:cubicBezTo>
                    <a:pt x="142" y="41"/>
                    <a:pt x="178" y="66"/>
                    <a:pt x="217" y="86"/>
                  </a:cubicBezTo>
                  <a:cubicBezTo>
                    <a:pt x="245" y="100"/>
                    <a:pt x="275" y="107"/>
                    <a:pt x="307" y="108"/>
                  </a:cubicBezTo>
                  <a:cubicBezTo>
                    <a:pt x="318" y="109"/>
                    <a:pt x="327" y="106"/>
                    <a:pt x="328" y="93"/>
                  </a:cubicBezTo>
                  <a:cubicBezTo>
                    <a:pt x="338" y="25"/>
                    <a:pt x="394" y="8"/>
                    <a:pt x="448" y="14"/>
                  </a:cubicBezTo>
                  <a:cubicBezTo>
                    <a:pt x="497" y="19"/>
                    <a:pt x="544" y="30"/>
                    <a:pt x="592" y="41"/>
                  </a:cubicBezTo>
                  <a:cubicBezTo>
                    <a:pt x="600" y="43"/>
                    <a:pt x="607" y="44"/>
                    <a:pt x="615" y="45"/>
                  </a:cubicBezTo>
                  <a:cubicBezTo>
                    <a:pt x="662" y="55"/>
                    <a:pt x="709" y="57"/>
                    <a:pt x="755" y="47"/>
                  </a:cubicBezTo>
                  <a:cubicBezTo>
                    <a:pt x="788" y="39"/>
                    <a:pt x="819" y="29"/>
                    <a:pt x="851" y="18"/>
                  </a:cubicBezTo>
                  <a:cubicBezTo>
                    <a:pt x="856" y="16"/>
                    <a:pt x="862" y="14"/>
                    <a:pt x="867" y="13"/>
                  </a:cubicBezTo>
                  <a:cubicBezTo>
                    <a:pt x="874" y="12"/>
                    <a:pt x="882" y="10"/>
                    <a:pt x="885" y="17"/>
                  </a:cubicBezTo>
                  <a:cubicBezTo>
                    <a:pt x="889" y="25"/>
                    <a:pt x="880" y="28"/>
                    <a:pt x="875" y="31"/>
                  </a:cubicBezTo>
                  <a:cubicBezTo>
                    <a:pt x="862" y="37"/>
                    <a:pt x="853" y="51"/>
                    <a:pt x="837" y="50"/>
                  </a:cubicBezTo>
                  <a:cubicBezTo>
                    <a:pt x="751" y="98"/>
                    <a:pt x="666" y="147"/>
                    <a:pt x="572" y="178"/>
                  </a:cubicBezTo>
                  <a:cubicBezTo>
                    <a:pt x="563" y="181"/>
                    <a:pt x="554" y="183"/>
                    <a:pt x="545" y="185"/>
                  </a:cubicBezTo>
                  <a:cubicBezTo>
                    <a:pt x="519" y="188"/>
                    <a:pt x="493" y="192"/>
                    <a:pt x="467" y="195"/>
                  </a:cubicBezTo>
                  <a:cubicBezTo>
                    <a:pt x="449" y="209"/>
                    <a:pt x="430" y="205"/>
                    <a:pt x="411" y="200"/>
                  </a:cubicBezTo>
                  <a:cubicBezTo>
                    <a:pt x="402" y="198"/>
                    <a:pt x="392" y="195"/>
                    <a:pt x="382" y="196"/>
                  </a:cubicBezTo>
                  <a:cubicBezTo>
                    <a:pt x="362" y="186"/>
                    <a:pt x="346" y="172"/>
                    <a:pt x="336" y="151"/>
                  </a:cubicBezTo>
                  <a:cubicBezTo>
                    <a:pt x="332" y="141"/>
                    <a:pt x="324" y="139"/>
                    <a:pt x="314" y="141"/>
                  </a:cubicBezTo>
                  <a:cubicBezTo>
                    <a:pt x="260" y="149"/>
                    <a:pt x="206" y="157"/>
                    <a:pt x="152" y="159"/>
                  </a:cubicBezTo>
                  <a:cubicBezTo>
                    <a:pt x="127" y="157"/>
                    <a:pt x="103" y="154"/>
                    <a:pt x="80" y="148"/>
                  </a:cubicBezTo>
                  <a:cubicBezTo>
                    <a:pt x="69" y="145"/>
                    <a:pt x="57" y="142"/>
                    <a:pt x="52" y="130"/>
                  </a:cubicBezTo>
                  <a:close/>
                </a:path>
              </a:pathLst>
            </a:custGeom>
            <a:solidFill>
              <a:srgbClr val="1728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 name="Freeform 106">
              <a:extLst>
                <a:ext uri="{FF2B5EF4-FFF2-40B4-BE49-F238E27FC236}">
                  <a16:creationId xmlns:a16="http://schemas.microsoft.com/office/drawing/2014/main" id="{67AFDDD0-BF05-4190-9E15-B7EBEA0C0342}"/>
                </a:ext>
              </a:extLst>
            </p:cNvPr>
            <p:cNvSpPr>
              <a:spLocks/>
            </p:cNvSpPr>
            <p:nvPr/>
          </p:nvSpPr>
          <p:spPr bwMode="auto">
            <a:xfrm>
              <a:off x="4618066" y="7425642"/>
              <a:ext cx="1317746" cy="294960"/>
            </a:xfrm>
            <a:custGeom>
              <a:avLst/>
              <a:gdLst>
                <a:gd name="T0" fmla="*/ 411 w 505"/>
                <a:gd name="T1" fmla="*/ 70 h 113"/>
                <a:gd name="T2" fmla="*/ 498 w 505"/>
                <a:gd name="T3" fmla="*/ 74 h 113"/>
                <a:gd name="T4" fmla="*/ 501 w 505"/>
                <a:gd name="T5" fmla="*/ 83 h 113"/>
                <a:gd name="T6" fmla="*/ 433 w 505"/>
                <a:gd name="T7" fmla="*/ 95 h 113"/>
                <a:gd name="T8" fmla="*/ 424 w 505"/>
                <a:gd name="T9" fmla="*/ 80 h 113"/>
                <a:gd name="T10" fmla="*/ 402 w 505"/>
                <a:gd name="T11" fmla="*/ 89 h 113"/>
                <a:gd name="T12" fmla="*/ 375 w 505"/>
                <a:gd name="T13" fmla="*/ 89 h 113"/>
                <a:gd name="T14" fmla="*/ 382 w 505"/>
                <a:gd name="T15" fmla="*/ 105 h 113"/>
                <a:gd name="T16" fmla="*/ 365 w 505"/>
                <a:gd name="T17" fmla="*/ 103 h 113"/>
                <a:gd name="T18" fmla="*/ 330 w 505"/>
                <a:gd name="T19" fmla="*/ 90 h 113"/>
                <a:gd name="T20" fmla="*/ 314 w 505"/>
                <a:gd name="T21" fmla="*/ 89 h 113"/>
                <a:gd name="T22" fmla="*/ 261 w 505"/>
                <a:gd name="T23" fmla="*/ 84 h 113"/>
                <a:gd name="T24" fmla="*/ 219 w 505"/>
                <a:gd name="T25" fmla="*/ 76 h 113"/>
                <a:gd name="T26" fmla="*/ 166 w 505"/>
                <a:gd name="T27" fmla="*/ 86 h 113"/>
                <a:gd name="T28" fmla="*/ 127 w 505"/>
                <a:gd name="T29" fmla="*/ 77 h 113"/>
                <a:gd name="T30" fmla="*/ 64 w 505"/>
                <a:gd name="T31" fmla="*/ 61 h 113"/>
                <a:gd name="T32" fmla="*/ 44 w 505"/>
                <a:gd name="T33" fmla="*/ 44 h 113"/>
                <a:gd name="T34" fmla="*/ 42 w 505"/>
                <a:gd name="T35" fmla="*/ 40 h 113"/>
                <a:gd name="T36" fmla="*/ 0 w 505"/>
                <a:gd name="T37" fmla="*/ 0 h 113"/>
                <a:gd name="T38" fmla="*/ 46 w 505"/>
                <a:gd name="T39" fmla="*/ 21 h 113"/>
                <a:gd name="T40" fmla="*/ 83 w 505"/>
                <a:gd name="T41" fmla="*/ 9 h 113"/>
                <a:gd name="T42" fmla="*/ 184 w 505"/>
                <a:gd name="T43" fmla="*/ 31 h 113"/>
                <a:gd name="T44" fmla="*/ 233 w 505"/>
                <a:gd name="T45" fmla="*/ 32 h 113"/>
                <a:gd name="T46" fmla="*/ 248 w 505"/>
                <a:gd name="T47" fmla="*/ 33 h 113"/>
                <a:gd name="T48" fmla="*/ 304 w 505"/>
                <a:gd name="T49" fmla="*/ 55 h 113"/>
                <a:gd name="T50" fmla="*/ 316 w 505"/>
                <a:gd name="T51" fmla="*/ 56 h 113"/>
                <a:gd name="T52" fmla="*/ 348 w 505"/>
                <a:gd name="T53" fmla="*/ 53 h 113"/>
                <a:gd name="T54" fmla="*/ 379 w 505"/>
                <a:gd name="T55" fmla="*/ 58 h 113"/>
                <a:gd name="T56" fmla="*/ 411 w 505"/>
                <a:gd name="T57" fmla="*/ 7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05" h="113">
                  <a:moveTo>
                    <a:pt x="411" y="70"/>
                  </a:moveTo>
                  <a:cubicBezTo>
                    <a:pt x="439" y="76"/>
                    <a:pt x="469" y="73"/>
                    <a:pt x="498" y="74"/>
                  </a:cubicBezTo>
                  <a:cubicBezTo>
                    <a:pt x="499" y="77"/>
                    <a:pt x="505" y="78"/>
                    <a:pt x="501" y="83"/>
                  </a:cubicBezTo>
                  <a:cubicBezTo>
                    <a:pt x="488" y="99"/>
                    <a:pt x="451" y="105"/>
                    <a:pt x="433" y="95"/>
                  </a:cubicBezTo>
                  <a:cubicBezTo>
                    <a:pt x="426" y="91"/>
                    <a:pt x="441" y="75"/>
                    <a:pt x="424" y="80"/>
                  </a:cubicBezTo>
                  <a:cubicBezTo>
                    <a:pt x="416" y="82"/>
                    <a:pt x="410" y="88"/>
                    <a:pt x="402" y="89"/>
                  </a:cubicBezTo>
                  <a:cubicBezTo>
                    <a:pt x="393" y="91"/>
                    <a:pt x="384" y="84"/>
                    <a:pt x="375" y="89"/>
                  </a:cubicBezTo>
                  <a:cubicBezTo>
                    <a:pt x="372" y="97"/>
                    <a:pt x="387" y="97"/>
                    <a:pt x="382" y="105"/>
                  </a:cubicBezTo>
                  <a:cubicBezTo>
                    <a:pt x="376" y="113"/>
                    <a:pt x="371" y="103"/>
                    <a:pt x="365" y="103"/>
                  </a:cubicBezTo>
                  <a:cubicBezTo>
                    <a:pt x="352" y="102"/>
                    <a:pt x="340" y="100"/>
                    <a:pt x="330" y="90"/>
                  </a:cubicBezTo>
                  <a:cubicBezTo>
                    <a:pt x="326" y="86"/>
                    <a:pt x="318" y="86"/>
                    <a:pt x="314" y="89"/>
                  </a:cubicBezTo>
                  <a:cubicBezTo>
                    <a:pt x="294" y="101"/>
                    <a:pt x="275" y="99"/>
                    <a:pt x="261" y="84"/>
                  </a:cubicBezTo>
                  <a:cubicBezTo>
                    <a:pt x="247" y="68"/>
                    <a:pt x="232" y="72"/>
                    <a:pt x="219" y="76"/>
                  </a:cubicBezTo>
                  <a:cubicBezTo>
                    <a:pt x="201" y="80"/>
                    <a:pt x="183" y="80"/>
                    <a:pt x="166" y="86"/>
                  </a:cubicBezTo>
                  <a:cubicBezTo>
                    <a:pt x="151" y="92"/>
                    <a:pt x="137" y="83"/>
                    <a:pt x="127" y="77"/>
                  </a:cubicBezTo>
                  <a:cubicBezTo>
                    <a:pt x="107" y="67"/>
                    <a:pt x="83" y="73"/>
                    <a:pt x="64" y="61"/>
                  </a:cubicBezTo>
                  <a:cubicBezTo>
                    <a:pt x="55" y="56"/>
                    <a:pt x="47" y="53"/>
                    <a:pt x="44" y="44"/>
                  </a:cubicBezTo>
                  <a:cubicBezTo>
                    <a:pt x="43" y="42"/>
                    <a:pt x="43" y="40"/>
                    <a:pt x="42" y="40"/>
                  </a:cubicBezTo>
                  <a:cubicBezTo>
                    <a:pt x="18" y="37"/>
                    <a:pt x="6" y="22"/>
                    <a:pt x="0" y="0"/>
                  </a:cubicBezTo>
                  <a:cubicBezTo>
                    <a:pt x="16" y="4"/>
                    <a:pt x="35" y="2"/>
                    <a:pt x="46" y="21"/>
                  </a:cubicBezTo>
                  <a:cubicBezTo>
                    <a:pt x="53" y="33"/>
                    <a:pt x="73" y="26"/>
                    <a:pt x="83" y="9"/>
                  </a:cubicBezTo>
                  <a:cubicBezTo>
                    <a:pt x="115" y="22"/>
                    <a:pt x="150" y="26"/>
                    <a:pt x="184" y="31"/>
                  </a:cubicBezTo>
                  <a:cubicBezTo>
                    <a:pt x="200" y="33"/>
                    <a:pt x="217" y="35"/>
                    <a:pt x="233" y="32"/>
                  </a:cubicBezTo>
                  <a:cubicBezTo>
                    <a:pt x="238" y="30"/>
                    <a:pt x="244" y="30"/>
                    <a:pt x="248" y="33"/>
                  </a:cubicBezTo>
                  <a:cubicBezTo>
                    <a:pt x="264" y="47"/>
                    <a:pt x="286" y="45"/>
                    <a:pt x="304" y="55"/>
                  </a:cubicBezTo>
                  <a:cubicBezTo>
                    <a:pt x="307" y="58"/>
                    <a:pt x="312" y="60"/>
                    <a:pt x="316" y="56"/>
                  </a:cubicBezTo>
                  <a:cubicBezTo>
                    <a:pt x="326" y="41"/>
                    <a:pt x="337" y="48"/>
                    <a:pt x="348" y="53"/>
                  </a:cubicBezTo>
                  <a:cubicBezTo>
                    <a:pt x="358" y="58"/>
                    <a:pt x="368" y="62"/>
                    <a:pt x="379" y="58"/>
                  </a:cubicBezTo>
                  <a:cubicBezTo>
                    <a:pt x="392" y="54"/>
                    <a:pt x="400" y="66"/>
                    <a:pt x="411" y="70"/>
                  </a:cubicBezTo>
                  <a:close/>
                </a:path>
              </a:pathLst>
            </a:custGeom>
            <a:solidFill>
              <a:srgbClr val="3196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 name="Freeform 108">
              <a:extLst>
                <a:ext uri="{FF2B5EF4-FFF2-40B4-BE49-F238E27FC236}">
                  <a16:creationId xmlns:a16="http://schemas.microsoft.com/office/drawing/2014/main" id="{FA83CEF8-D282-447B-84FC-B3C96FA164A8}"/>
                </a:ext>
              </a:extLst>
            </p:cNvPr>
            <p:cNvSpPr>
              <a:spLocks/>
            </p:cNvSpPr>
            <p:nvPr/>
          </p:nvSpPr>
          <p:spPr bwMode="auto">
            <a:xfrm>
              <a:off x="6234602" y="6255376"/>
              <a:ext cx="1430750" cy="1030446"/>
            </a:xfrm>
            <a:custGeom>
              <a:avLst/>
              <a:gdLst>
                <a:gd name="T0" fmla="*/ 249 w 549"/>
                <a:gd name="T1" fmla="*/ 378 h 395"/>
                <a:gd name="T2" fmla="*/ 295 w 549"/>
                <a:gd name="T3" fmla="*/ 347 h 395"/>
                <a:gd name="T4" fmla="*/ 193 w 549"/>
                <a:gd name="T5" fmla="*/ 376 h 395"/>
                <a:gd name="T6" fmla="*/ 26 w 549"/>
                <a:gd name="T7" fmla="*/ 380 h 395"/>
                <a:gd name="T8" fmla="*/ 28 w 549"/>
                <a:gd name="T9" fmla="*/ 378 h 395"/>
                <a:gd name="T10" fmla="*/ 30 w 549"/>
                <a:gd name="T11" fmla="*/ 378 h 395"/>
                <a:gd name="T12" fmla="*/ 28 w 549"/>
                <a:gd name="T13" fmla="*/ 376 h 395"/>
                <a:gd name="T14" fmla="*/ 2 w 549"/>
                <a:gd name="T15" fmla="*/ 355 h 395"/>
                <a:gd name="T16" fmla="*/ 29 w 549"/>
                <a:gd name="T17" fmla="*/ 343 h 395"/>
                <a:gd name="T18" fmla="*/ 55 w 549"/>
                <a:gd name="T19" fmla="*/ 322 h 395"/>
                <a:gd name="T20" fmla="*/ 73 w 549"/>
                <a:gd name="T21" fmla="*/ 299 h 395"/>
                <a:gd name="T22" fmla="*/ 96 w 549"/>
                <a:gd name="T23" fmla="*/ 289 h 395"/>
                <a:gd name="T24" fmla="*/ 113 w 549"/>
                <a:gd name="T25" fmla="*/ 280 h 395"/>
                <a:gd name="T26" fmla="*/ 330 w 549"/>
                <a:gd name="T27" fmla="*/ 175 h 395"/>
                <a:gd name="T28" fmla="*/ 494 w 549"/>
                <a:gd name="T29" fmla="*/ 19 h 395"/>
                <a:gd name="T30" fmla="*/ 512 w 549"/>
                <a:gd name="T31" fmla="*/ 4 h 395"/>
                <a:gd name="T32" fmla="*/ 549 w 549"/>
                <a:gd name="T33" fmla="*/ 32 h 395"/>
                <a:gd name="T34" fmla="*/ 466 w 549"/>
                <a:gd name="T35" fmla="*/ 155 h 395"/>
                <a:gd name="T36" fmla="*/ 374 w 549"/>
                <a:gd name="T37" fmla="*/ 227 h 395"/>
                <a:gd name="T38" fmla="*/ 363 w 549"/>
                <a:gd name="T39" fmla="*/ 311 h 395"/>
                <a:gd name="T40" fmla="*/ 369 w 549"/>
                <a:gd name="T41" fmla="*/ 326 h 395"/>
                <a:gd name="T42" fmla="*/ 328 w 549"/>
                <a:gd name="T43" fmla="*/ 345 h 395"/>
                <a:gd name="T44" fmla="*/ 314 w 549"/>
                <a:gd name="T45" fmla="*/ 352 h 395"/>
                <a:gd name="T46" fmla="*/ 273 w 549"/>
                <a:gd name="T47" fmla="*/ 375 h 395"/>
                <a:gd name="T48" fmla="*/ 249 w 549"/>
                <a:gd name="T49" fmla="*/ 378 h 3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49" h="395">
                  <a:moveTo>
                    <a:pt x="249" y="378"/>
                  </a:moveTo>
                  <a:cubicBezTo>
                    <a:pt x="264" y="368"/>
                    <a:pt x="280" y="357"/>
                    <a:pt x="295" y="347"/>
                  </a:cubicBezTo>
                  <a:cubicBezTo>
                    <a:pt x="261" y="357"/>
                    <a:pt x="227" y="366"/>
                    <a:pt x="193" y="376"/>
                  </a:cubicBezTo>
                  <a:cubicBezTo>
                    <a:pt x="138" y="392"/>
                    <a:pt x="82" y="395"/>
                    <a:pt x="26" y="380"/>
                  </a:cubicBezTo>
                  <a:cubicBezTo>
                    <a:pt x="27" y="379"/>
                    <a:pt x="28" y="378"/>
                    <a:pt x="28" y="378"/>
                  </a:cubicBezTo>
                  <a:cubicBezTo>
                    <a:pt x="30" y="380"/>
                    <a:pt x="32" y="379"/>
                    <a:pt x="30" y="378"/>
                  </a:cubicBezTo>
                  <a:cubicBezTo>
                    <a:pt x="30" y="378"/>
                    <a:pt x="30" y="377"/>
                    <a:pt x="28" y="376"/>
                  </a:cubicBezTo>
                  <a:cubicBezTo>
                    <a:pt x="15" y="374"/>
                    <a:pt x="0" y="374"/>
                    <a:pt x="2" y="355"/>
                  </a:cubicBezTo>
                  <a:cubicBezTo>
                    <a:pt x="4" y="339"/>
                    <a:pt x="18" y="342"/>
                    <a:pt x="29" y="343"/>
                  </a:cubicBezTo>
                  <a:cubicBezTo>
                    <a:pt x="43" y="343"/>
                    <a:pt x="46" y="328"/>
                    <a:pt x="55" y="322"/>
                  </a:cubicBezTo>
                  <a:cubicBezTo>
                    <a:pt x="64" y="316"/>
                    <a:pt x="70" y="309"/>
                    <a:pt x="73" y="299"/>
                  </a:cubicBezTo>
                  <a:cubicBezTo>
                    <a:pt x="77" y="286"/>
                    <a:pt x="93" y="302"/>
                    <a:pt x="96" y="289"/>
                  </a:cubicBezTo>
                  <a:cubicBezTo>
                    <a:pt x="99" y="282"/>
                    <a:pt x="106" y="281"/>
                    <a:pt x="113" y="280"/>
                  </a:cubicBezTo>
                  <a:cubicBezTo>
                    <a:pt x="197" y="270"/>
                    <a:pt x="267" y="230"/>
                    <a:pt x="330" y="175"/>
                  </a:cubicBezTo>
                  <a:cubicBezTo>
                    <a:pt x="388" y="126"/>
                    <a:pt x="443" y="75"/>
                    <a:pt x="494" y="19"/>
                  </a:cubicBezTo>
                  <a:cubicBezTo>
                    <a:pt x="499" y="14"/>
                    <a:pt x="504" y="7"/>
                    <a:pt x="512" y="4"/>
                  </a:cubicBezTo>
                  <a:cubicBezTo>
                    <a:pt x="537" y="0"/>
                    <a:pt x="548" y="9"/>
                    <a:pt x="549" y="32"/>
                  </a:cubicBezTo>
                  <a:cubicBezTo>
                    <a:pt x="534" y="82"/>
                    <a:pt x="506" y="122"/>
                    <a:pt x="466" y="155"/>
                  </a:cubicBezTo>
                  <a:cubicBezTo>
                    <a:pt x="436" y="180"/>
                    <a:pt x="404" y="202"/>
                    <a:pt x="374" y="227"/>
                  </a:cubicBezTo>
                  <a:cubicBezTo>
                    <a:pt x="341" y="255"/>
                    <a:pt x="338" y="276"/>
                    <a:pt x="363" y="311"/>
                  </a:cubicBezTo>
                  <a:cubicBezTo>
                    <a:pt x="367" y="315"/>
                    <a:pt x="371" y="320"/>
                    <a:pt x="369" y="326"/>
                  </a:cubicBezTo>
                  <a:cubicBezTo>
                    <a:pt x="353" y="325"/>
                    <a:pt x="335" y="322"/>
                    <a:pt x="328" y="345"/>
                  </a:cubicBezTo>
                  <a:cubicBezTo>
                    <a:pt x="326" y="351"/>
                    <a:pt x="318" y="349"/>
                    <a:pt x="314" y="352"/>
                  </a:cubicBezTo>
                  <a:cubicBezTo>
                    <a:pt x="300" y="359"/>
                    <a:pt x="285" y="364"/>
                    <a:pt x="273" y="375"/>
                  </a:cubicBezTo>
                  <a:cubicBezTo>
                    <a:pt x="266" y="382"/>
                    <a:pt x="258" y="387"/>
                    <a:pt x="249" y="378"/>
                  </a:cubicBezTo>
                  <a:close/>
                </a:path>
              </a:pathLst>
            </a:custGeom>
            <a:solidFill>
              <a:srgbClr val="4FB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 name="Freeform 109">
              <a:extLst>
                <a:ext uri="{FF2B5EF4-FFF2-40B4-BE49-F238E27FC236}">
                  <a16:creationId xmlns:a16="http://schemas.microsoft.com/office/drawing/2014/main" id="{802E5C8C-307E-4FE3-8C29-FDB9A8FB605D}"/>
                </a:ext>
              </a:extLst>
            </p:cNvPr>
            <p:cNvSpPr>
              <a:spLocks/>
            </p:cNvSpPr>
            <p:nvPr/>
          </p:nvSpPr>
          <p:spPr bwMode="auto">
            <a:xfrm>
              <a:off x="7088839" y="6330074"/>
              <a:ext cx="582260" cy="806354"/>
            </a:xfrm>
            <a:custGeom>
              <a:avLst/>
              <a:gdLst>
                <a:gd name="T0" fmla="*/ 41 w 223"/>
                <a:gd name="T1" fmla="*/ 297 h 309"/>
                <a:gd name="T2" fmla="*/ 44 w 223"/>
                <a:gd name="T3" fmla="*/ 191 h 309"/>
                <a:gd name="T4" fmla="*/ 134 w 223"/>
                <a:gd name="T5" fmla="*/ 120 h 309"/>
                <a:gd name="T6" fmla="*/ 214 w 223"/>
                <a:gd name="T7" fmla="*/ 2 h 309"/>
                <a:gd name="T8" fmla="*/ 223 w 223"/>
                <a:gd name="T9" fmla="*/ 9 h 309"/>
                <a:gd name="T10" fmla="*/ 201 w 223"/>
                <a:gd name="T11" fmla="*/ 97 h 309"/>
                <a:gd name="T12" fmla="*/ 174 w 223"/>
                <a:gd name="T13" fmla="*/ 188 h 309"/>
                <a:gd name="T14" fmla="*/ 116 w 223"/>
                <a:gd name="T15" fmla="*/ 277 h 309"/>
                <a:gd name="T16" fmla="*/ 41 w 223"/>
                <a:gd name="T17" fmla="*/ 297 h 3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3" h="309">
                  <a:moveTo>
                    <a:pt x="41" y="297"/>
                  </a:moveTo>
                  <a:cubicBezTo>
                    <a:pt x="0" y="261"/>
                    <a:pt x="0" y="227"/>
                    <a:pt x="44" y="191"/>
                  </a:cubicBezTo>
                  <a:cubicBezTo>
                    <a:pt x="74" y="167"/>
                    <a:pt x="105" y="144"/>
                    <a:pt x="134" y="120"/>
                  </a:cubicBezTo>
                  <a:cubicBezTo>
                    <a:pt x="172" y="88"/>
                    <a:pt x="201" y="50"/>
                    <a:pt x="214" y="2"/>
                  </a:cubicBezTo>
                  <a:cubicBezTo>
                    <a:pt x="220" y="0"/>
                    <a:pt x="223" y="5"/>
                    <a:pt x="223" y="9"/>
                  </a:cubicBezTo>
                  <a:cubicBezTo>
                    <a:pt x="221" y="39"/>
                    <a:pt x="221" y="71"/>
                    <a:pt x="201" y="97"/>
                  </a:cubicBezTo>
                  <a:cubicBezTo>
                    <a:pt x="192" y="127"/>
                    <a:pt x="183" y="157"/>
                    <a:pt x="174" y="188"/>
                  </a:cubicBezTo>
                  <a:cubicBezTo>
                    <a:pt x="158" y="219"/>
                    <a:pt x="140" y="250"/>
                    <a:pt x="116" y="277"/>
                  </a:cubicBezTo>
                  <a:cubicBezTo>
                    <a:pt x="95" y="301"/>
                    <a:pt x="72" y="309"/>
                    <a:pt x="41" y="297"/>
                  </a:cubicBezTo>
                  <a:close/>
                </a:path>
              </a:pathLst>
            </a:custGeom>
            <a:solidFill>
              <a:srgbClr val="1A2E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 name="Freeform 110">
              <a:extLst>
                <a:ext uri="{FF2B5EF4-FFF2-40B4-BE49-F238E27FC236}">
                  <a16:creationId xmlns:a16="http://schemas.microsoft.com/office/drawing/2014/main" id="{C62232F0-F61A-4750-BE34-037F2AC4FD52}"/>
                </a:ext>
              </a:extLst>
            </p:cNvPr>
            <p:cNvSpPr>
              <a:spLocks/>
            </p:cNvSpPr>
            <p:nvPr/>
          </p:nvSpPr>
          <p:spPr bwMode="auto">
            <a:xfrm>
              <a:off x="5200325" y="68867"/>
              <a:ext cx="134073" cy="162803"/>
            </a:xfrm>
            <a:custGeom>
              <a:avLst/>
              <a:gdLst>
                <a:gd name="T0" fmla="*/ 34 w 51"/>
                <a:gd name="T1" fmla="*/ 62 h 62"/>
                <a:gd name="T2" fmla="*/ 0 w 51"/>
                <a:gd name="T3" fmla="*/ 43 h 62"/>
                <a:gd name="T4" fmla="*/ 4 w 51"/>
                <a:gd name="T5" fmla="*/ 31 h 62"/>
                <a:gd name="T6" fmla="*/ 4 w 51"/>
                <a:gd name="T7" fmla="*/ 31 h 62"/>
                <a:gd name="T8" fmla="*/ 21 w 51"/>
                <a:gd name="T9" fmla="*/ 41 h 62"/>
                <a:gd name="T10" fmla="*/ 24 w 51"/>
                <a:gd name="T11" fmla="*/ 17 h 62"/>
                <a:gd name="T12" fmla="*/ 43 w 51"/>
                <a:gd name="T13" fmla="*/ 1 h 62"/>
                <a:gd name="T14" fmla="*/ 46 w 51"/>
                <a:gd name="T15" fmla="*/ 2 h 62"/>
                <a:gd name="T16" fmla="*/ 49 w 51"/>
                <a:gd name="T17" fmla="*/ 17 h 62"/>
                <a:gd name="T18" fmla="*/ 49 w 51"/>
                <a:gd name="T19" fmla="*/ 31 h 62"/>
                <a:gd name="T20" fmla="*/ 39 w 51"/>
                <a:gd name="T21" fmla="*/ 49 h 62"/>
                <a:gd name="T22" fmla="*/ 34 w 51"/>
                <a:gd name="T23" fmla="*/ 62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1" h="62">
                  <a:moveTo>
                    <a:pt x="34" y="62"/>
                  </a:moveTo>
                  <a:cubicBezTo>
                    <a:pt x="23" y="56"/>
                    <a:pt x="11" y="50"/>
                    <a:pt x="0" y="43"/>
                  </a:cubicBezTo>
                  <a:cubicBezTo>
                    <a:pt x="1" y="39"/>
                    <a:pt x="3" y="35"/>
                    <a:pt x="4" y="31"/>
                  </a:cubicBezTo>
                  <a:cubicBezTo>
                    <a:pt x="4" y="31"/>
                    <a:pt x="4" y="31"/>
                    <a:pt x="4" y="31"/>
                  </a:cubicBezTo>
                  <a:cubicBezTo>
                    <a:pt x="13" y="29"/>
                    <a:pt x="10" y="50"/>
                    <a:pt x="21" y="41"/>
                  </a:cubicBezTo>
                  <a:cubicBezTo>
                    <a:pt x="28" y="36"/>
                    <a:pt x="32" y="29"/>
                    <a:pt x="24" y="17"/>
                  </a:cubicBezTo>
                  <a:cubicBezTo>
                    <a:pt x="21" y="12"/>
                    <a:pt x="31" y="0"/>
                    <a:pt x="43" y="1"/>
                  </a:cubicBezTo>
                  <a:cubicBezTo>
                    <a:pt x="44" y="1"/>
                    <a:pt x="45" y="2"/>
                    <a:pt x="46" y="2"/>
                  </a:cubicBezTo>
                  <a:cubicBezTo>
                    <a:pt x="49" y="7"/>
                    <a:pt x="49" y="12"/>
                    <a:pt x="49" y="17"/>
                  </a:cubicBezTo>
                  <a:cubicBezTo>
                    <a:pt x="48" y="21"/>
                    <a:pt x="48" y="26"/>
                    <a:pt x="49" y="31"/>
                  </a:cubicBezTo>
                  <a:cubicBezTo>
                    <a:pt x="51" y="40"/>
                    <a:pt x="48" y="46"/>
                    <a:pt x="39" y="49"/>
                  </a:cubicBezTo>
                  <a:cubicBezTo>
                    <a:pt x="38" y="53"/>
                    <a:pt x="45" y="61"/>
                    <a:pt x="34" y="62"/>
                  </a:cubicBezTo>
                  <a:close/>
                </a:path>
              </a:pathLst>
            </a:custGeom>
            <a:solidFill>
              <a:srgbClr val="4850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 name="Freeform 111">
              <a:extLst>
                <a:ext uri="{FF2B5EF4-FFF2-40B4-BE49-F238E27FC236}">
                  <a16:creationId xmlns:a16="http://schemas.microsoft.com/office/drawing/2014/main" id="{49F85A68-A51A-4E33-B0C3-651D0A36F7D5}"/>
                </a:ext>
              </a:extLst>
            </p:cNvPr>
            <p:cNvSpPr>
              <a:spLocks/>
            </p:cNvSpPr>
            <p:nvPr/>
          </p:nvSpPr>
          <p:spPr bwMode="auto">
            <a:xfrm>
              <a:off x="4627643" y="289130"/>
              <a:ext cx="130242" cy="145565"/>
            </a:xfrm>
            <a:custGeom>
              <a:avLst/>
              <a:gdLst>
                <a:gd name="T0" fmla="*/ 50 w 50"/>
                <a:gd name="T1" fmla="*/ 9 h 56"/>
                <a:gd name="T2" fmla="*/ 23 w 50"/>
                <a:gd name="T3" fmla="*/ 56 h 56"/>
                <a:gd name="T4" fmla="*/ 21 w 50"/>
                <a:gd name="T5" fmla="*/ 31 h 56"/>
                <a:gd name="T6" fmla="*/ 19 w 50"/>
                <a:gd name="T7" fmla="*/ 25 h 56"/>
                <a:gd name="T8" fmla="*/ 13 w 50"/>
                <a:gd name="T9" fmla="*/ 14 h 56"/>
                <a:gd name="T10" fmla="*/ 29 w 50"/>
                <a:gd name="T11" fmla="*/ 13 h 56"/>
                <a:gd name="T12" fmla="*/ 46 w 50"/>
                <a:gd name="T13" fmla="*/ 3 h 56"/>
                <a:gd name="T14" fmla="*/ 50 w 50"/>
                <a:gd name="T15" fmla="*/ 9 h 5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 h="56">
                  <a:moveTo>
                    <a:pt x="50" y="9"/>
                  </a:moveTo>
                  <a:cubicBezTo>
                    <a:pt x="41" y="25"/>
                    <a:pt x="32" y="40"/>
                    <a:pt x="23" y="56"/>
                  </a:cubicBezTo>
                  <a:cubicBezTo>
                    <a:pt x="21" y="48"/>
                    <a:pt x="0" y="40"/>
                    <a:pt x="21" y="31"/>
                  </a:cubicBezTo>
                  <a:cubicBezTo>
                    <a:pt x="22" y="31"/>
                    <a:pt x="20" y="27"/>
                    <a:pt x="19" y="25"/>
                  </a:cubicBezTo>
                  <a:cubicBezTo>
                    <a:pt x="17" y="21"/>
                    <a:pt x="8" y="20"/>
                    <a:pt x="13" y="14"/>
                  </a:cubicBezTo>
                  <a:cubicBezTo>
                    <a:pt x="18" y="7"/>
                    <a:pt x="24" y="11"/>
                    <a:pt x="29" y="13"/>
                  </a:cubicBezTo>
                  <a:cubicBezTo>
                    <a:pt x="34" y="10"/>
                    <a:pt x="36" y="0"/>
                    <a:pt x="46" y="3"/>
                  </a:cubicBezTo>
                  <a:cubicBezTo>
                    <a:pt x="47" y="5"/>
                    <a:pt x="48" y="7"/>
                    <a:pt x="50" y="9"/>
                  </a:cubicBezTo>
                  <a:close/>
                </a:path>
              </a:pathLst>
            </a:custGeom>
            <a:solidFill>
              <a:srgbClr val="2F37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 name="Freeform 112">
              <a:extLst>
                <a:ext uri="{FF2B5EF4-FFF2-40B4-BE49-F238E27FC236}">
                  <a16:creationId xmlns:a16="http://schemas.microsoft.com/office/drawing/2014/main" id="{F7F78008-2CE9-4713-9529-2DC025746CFD}"/>
                </a:ext>
              </a:extLst>
            </p:cNvPr>
            <p:cNvSpPr>
              <a:spLocks/>
            </p:cNvSpPr>
            <p:nvPr/>
          </p:nvSpPr>
          <p:spPr bwMode="auto">
            <a:xfrm>
              <a:off x="4729155" y="162718"/>
              <a:ext cx="103428" cy="126412"/>
            </a:xfrm>
            <a:custGeom>
              <a:avLst/>
              <a:gdLst>
                <a:gd name="T0" fmla="*/ 40 w 40"/>
                <a:gd name="T1" fmla="*/ 25 h 48"/>
                <a:gd name="T2" fmla="*/ 19 w 40"/>
                <a:gd name="T3" fmla="*/ 48 h 48"/>
                <a:gd name="T4" fmla="*/ 8 w 40"/>
                <a:gd name="T5" fmla="*/ 29 h 48"/>
                <a:gd name="T6" fmla="*/ 6 w 40"/>
                <a:gd name="T7" fmla="*/ 15 h 48"/>
                <a:gd name="T8" fmla="*/ 8 w 40"/>
                <a:gd name="T9" fmla="*/ 2 h 48"/>
                <a:gd name="T10" fmla="*/ 14 w 40"/>
                <a:gd name="T11" fmla="*/ 1 h 48"/>
                <a:gd name="T12" fmla="*/ 19 w 40"/>
                <a:gd name="T13" fmla="*/ 14 h 48"/>
                <a:gd name="T14" fmla="*/ 20 w 40"/>
                <a:gd name="T15" fmla="*/ 28 h 48"/>
                <a:gd name="T16" fmla="*/ 40 w 40"/>
                <a:gd name="T17" fmla="*/ 25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48">
                  <a:moveTo>
                    <a:pt x="40" y="25"/>
                  </a:moveTo>
                  <a:cubicBezTo>
                    <a:pt x="33" y="32"/>
                    <a:pt x="26" y="40"/>
                    <a:pt x="19" y="48"/>
                  </a:cubicBezTo>
                  <a:cubicBezTo>
                    <a:pt x="9" y="45"/>
                    <a:pt x="0" y="42"/>
                    <a:pt x="8" y="29"/>
                  </a:cubicBezTo>
                  <a:cubicBezTo>
                    <a:pt x="12" y="24"/>
                    <a:pt x="7" y="19"/>
                    <a:pt x="6" y="15"/>
                  </a:cubicBezTo>
                  <a:cubicBezTo>
                    <a:pt x="5" y="10"/>
                    <a:pt x="2" y="5"/>
                    <a:pt x="8" y="2"/>
                  </a:cubicBezTo>
                  <a:cubicBezTo>
                    <a:pt x="10" y="1"/>
                    <a:pt x="13" y="0"/>
                    <a:pt x="14" y="1"/>
                  </a:cubicBezTo>
                  <a:cubicBezTo>
                    <a:pt x="21" y="3"/>
                    <a:pt x="19" y="9"/>
                    <a:pt x="19" y="14"/>
                  </a:cubicBezTo>
                  <a:cubicBezTo>
                    <a:pt x="19" y="18"/>
                    <a:pt x="15" y="22"/>
                    <a:pt x="20" y="28"/>
                  </a:cubicBezTo>
                  <a:cubicBezTo>
                    <a:pt x="25" y="20"/>
                    <a:pt x="32" y="11"/>
                    <a:pt x="40" y="25"/>
                  </a:cubicBezTo>
                  <a:close/>
                </a:path>
              </a:pathLst>
            </a:custGeom>
            <a:solidFill>
              <a:srgbClr val="303A4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 name="Freeform 113">
              <a:extLst>
                <a:ext uri="{FF2B5EF4-FFF2-40B4-BE49-F238E27FC236}">
                  <a16:creationId xmlns:a16="http://schemas.microsoft.com/office/drawing/2014/main" id="{A7719852-E6F2-44ED-81E4-027B24FBF4D6}"/>
                </a:ext>
              </a:extLst>
            </p:cNvPr>
            <p:cNvSpPr>
              <a:spLocks/>
            </p:cNvSpPr>
            <p:nvPr/>
          </p:nvSpPr>
          <p:spPr bwMode="auto">
            <a:xfrm>
              <a:off x="4700425" y="15238"/>
              <a:ext cx="126412" cy="116836"/>
            </a:xfrm>
            <a:custGeom>
              <a:avLst/>
              <a:gdLst>
                <a:gd name="T0" fmla="*/ 21 w 49"/>
                <a:gd name="T1" fmla="*/ 9 h 45"/>
                <a:gd name="T2" fmla="*/ 28 w 49"/>
                <a:gd name="T3" fmla="*/ 10 h 45"/>
                <a:gd name="T4" fmla="*/ 48 w 49"/>
                <a:gd name="T5" fmla="*/ 13 h 45"/>
                <a:gd name="T6" fmla="*/ 27 w 49"/>
                <a:gd name="T7" fmla="*/ 28 h 45"/>
                <a:gd name="T8" fmla="*/ 23 w 49"/>
                <a:gd name="T9" fmla="*/ 26 h 45"/>
                <a:gd name="T10" fmla="*/ 9 w 49"/>
                <a:gd name="T11" fmla="*/ 31 h 45"/>
                <a:gd name="T12" fmla="*/ 18 w 49"/>
                <a:gd name="T13" fmla="*/ 14 h 45"/>
                <a:gd name="T14" fmla="*/ 21 w 49"/>
                <a:gd name="T15" fmla="*/ 9 h 4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9" h="45">
                  <a:moveTo>
                    <a:pt x="21" y="9"/>
                  </a:moveTo>
                  <a:cubicBezTo>
                    <a:pt x="23" y="9"/>
                    <a:pt x="25" y="10"/>
                    <a:pt x="28" y="10"/>
                  </a:cubicBezTo>
                  <a:cubicBezTo>
                    <a:pt x="35" y="10"/>
                    <a:pt x="47" y="0"/>
                    <a:pt x="48" y="13"/>
                  </a:cubicBezTo>
                  <a:cubicBezTo>
                    <a:pt x="49" y="23"/>
                    <a:pt x="37" y="27"/>
                    <a:pt x="27" y="28"/>
                  </a:cubicBezTo>
                  <a:cubicBezTo>
                    <a:pt x="26" y="28"/>
                    <a:pt x="23" y="26"/>
                    <a:pt x="23" y="26"/>
                  </a:cubicBezTo>
                  <a:cubicBezTo>
                    <a:pt x="20" y="32"/>
                    <a:pt x="20" y="45"/>
                    <a:pt x="9" y="31"/>
                  </a:cubicBezTo>
                  <a:cubicBezTo>
                    <a:pt x="0" y="20"/>
                    <a:pt x="16" y="21"/>
                    <a:pt x="18" y="14"/>
                  </a:cubicBezTo>
                  <a:cubicBezTo>
                    <a:pt x="19" y="12"/>
                    <a:pt x="20" y="10"/>
                    <a:pt x="21" y="9"/>
                  </a:cubicBezTo>
                  <a:close/>
                </a:path>
              </a:pathLst>
            </a:custGeom>
            <a:solidFill>
              <a:srgbClr val="3240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 name="Freeform 114">
              <a:extLst>
                <a:ext uri="{FF2B5EF4-FFF2-40B4-BE49-F238E27FC236}">
                  <a16:creationId xmlns:a16="http://schemas.microsoft.com/office/drawing/2014/main" id="{78793735-5C1D-4B27-9F8F-6ED79BB91D40}"/>
                </a:ext>
              </a:extLst>
            </p:cNvPr>
            <p:cNvSpPr>
              <a:spLocks/>
            </p:cNvSpPr>
            <p:nvPr/>
          </p:nvSpPr>
          <p:spPr bwMode="auto">
            <a:xfrm>
              <a:off x="5027946" y="-55629"/>
              <a:ext cx="137904" cy="80444"/>
            </a:xfrm>
            <a:custGeom>
              <a:avLst/>
              <a:gdLst>
                <a:gd name="T0" fmla="*/ 17 w 53"/>
                <a:gd name="T1" fmla="*/ 1 h 31"/>
                <a:gd name="T2" fmla="*/ 39 w 53"/>
                <a:gd name="T3" fmla="*/ 9 h 31"/>
                <a:gd name="T4" fmla="*/ 48 w 53"/>
                <a:gd name="T5" fmla="*/ 23 h 31"/>
                <a:gd name="T6" fmla="*/ 35 w 53"/>
                <a:gd name="T7" fmla="*/ 17 h 31"/>
                <a:gd name="T8" fmla="*/ 14 w 53"/>
                <a:gd name="T9" fmla="*/ 17 h 31"/>
                <a:gd name="T10" fmla="*/ 1 w 53"/>
                <a:gd name="T11" fmla="*/ 13 h 31"/>
                <a:gd name="T12" fmla="*/ 13 w 53"/>
                <a:gd name="T13" fmla="*/ 6 h 31"/>
                <a:gd name="T14" fmla="*/ 18 w 53"/>
                <a:gd name="T15" fmla="*/ 1 h 31"/>
                <a:gd name="T16" fmla="*/ 17 w 53"/>
                <a:gd name="T17" fmla="*/ 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3" h="31">
                  <a:moveTo>
                    <a:pt x="17" y="1"/>
                  </a:moveTo>
                  <a:cubicBezTo>
                    <a:pt x="26" y="0"/>
                    <a:pt x="33" y="2"/>
                    <a:pt x="39" y="9"/>
                  </a:cubicBezTo>
                  <a:cubicBezTo>
                    <a:pt x="42" y="13"/>
                    <a:pt x="53" y="15"/>
                    <a:pt x="48" y="23"/>
                  </a:cubicBezTo>
                  <a:cubicBezTo>
                    <a:pt x="42" y="31"/>
                    <a:pt x="40" y="18"/>
                    <a:pt x="35" y="17"/>
                  </a:cubicBezTo>
                  <a:cubicBezTo>
                    <a:pt x="28" y="16"/>
                    <a:pt x="21" y="17"/>
                    <a:pt x="14" y="17"/>
                  </a:cubicBezTo>
                  <a:cubicBezTo>
                    <a:pt x="9" y="18"/>
                    <a:pt x="3" y="20"/>
                    <a:pt x="1" y="13"/>
                  </a:cubicBezTo>
                  <a:cubicBezTo>
                    <a:pt x="0" y="3"/>
                    <a:pt x="7" y="6"/>
                    <a:pt x="13" y="6"/>
                  </a:cubicBezTo>
                  <a:cubicBezTo>
                    <a:pt x="17" y="7"/>
                    <a:pt x="18" y="4"/>
                    <a:pt x="18" y="1"/>
                  </a:cubicBezTo>
                  <a:lnTo>
                    <a:pt x="17" y="1"/>
                  </a:lnTo>
                  <a:close/>
                </a:path>
              </a:pathLst>
            </a:custGeom>
            <a:solidFill>
              <a:srgbClr val="3841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 name="Freeform 115">
              <a:extLst>
                <a:ext uri="{FF2B5EF4-FFF2-40B4-BE49-F238E27FC236}">
                  <a16:creationId xmlns:a16="http://schemas.microsoft.com/office/drawing/2014/main" id="{0A6B7A4A-8F6F-4488-8CC5-07998F69D3D2}"/>
                </a:ext>
              </a:extLst>
            </p:cNvPr>
            <p:cNvSpPr>
              <a:spLocks/>
            </p:cNvSpPr>
            <p:nvPr/>
          </p:nvSpPr>
          <p:spPr bwMode="auto">
            <a:xfrm>
              <a:off x="5106475" y="82275"/>
              <a:ext cx="88105" cy="93852"/>
            </a:xfrm>
            <a:custGeom>
              <a:avLst/>
              <a:gdLst>
                <a:gd name="T0" fmla="*/ 31 w 34"/>
                <a:gd name="T1" fmla="*/ 36 h 36"/>
                <a:gd name="T2" fmla="*/ 0 w 34"/>
                <a:gd name="T3" fmla="*/ 27 h 36"/>
                <a:gd name="T4" fmla="*/ 4 w 34"/>
                <a:gd name="T5" fmla="*/ 13 h 36"/>
                <a:gd name="T6" fmla="*/ 18 w 34"/>
                <a:gd name="T7" fmla="*/ 1 h 36"/>
                <a:gd name="T8" fmla="*/ 25 w 34"/>
                <a:gd name="T9" fmla="*/ 8 h 36"/>
                <a:gd name="T10" fmla="*/ 14 w 34"/>
                <a:gd name="T11" fmla="*/ 23 h 36"/>
                <a:gd name="T12" fmla="*/ 31 w 34"/>
                <a:gd name="T13" fmla="*/ 36 h 36"/>
              </a:gdLst>
              <a:ahLst/>
              <a:cxnLst>
                <a:cxn ang="0">
                  <a:pos x="T0" y="T1"/>
                </a:cxn>
                <a:cxn ang="0">
                  <a:pos x="T2" y="T3"/>
                </a:cxn>
                <a:cxn ang="0">
                  <a:pos x="T4" y="T5"/>
                </a:cxn>
                <a:cxn ang="0">
                  <a:pos x="T6" y="T7"/>
                </a:cxn>
                <a:cxn ang="0">
                  <a:pos x="T8" y="T9"/>
                </a:cxn>
                <a:cxn ang="0">
                  <a:pos x="T10" y="T11"/>
                </a:cxn>
                <a:cxn ang="0">
                  <a:pos x="T12" y="T13"/>
                </a:cxn>
              </a:cxnLst>
              <a:rect l="0" t="0" r="r" b="b"/>
              <a:pathLst>
                <a:path w="34" h="36">
                  <a:moveTo>
                    <a:pt x="31" y="36"/>
                  </a:moveTo>
                  <a:cubicBezTo>
                    <a:pt x="21" y="33"/>
                    <a:pt x="11" y="30"/>
                    <a:pt x="0" y="27"/>
                  </a:cubicBezTo>
                  <a:cubicBezTo>
                    <a:pt x="0" y="22"/>
                    <a:pt x="0" y="16"/>
                    <a:pt x="4" y="13"/>
                  </a:cubicBezTo>
                  <a:cubicBezTo>
                    <a:pt x="8" y="8"/>
                    <a:pt x="9" y="0"/>
                    <a:pt x="18" y="1"/>
                  </a:cubicBezTo>
                  <a:cubicBezTo>
                    <a:pt x="22" y="2"/>
                    <a:pt x="24" y="4"/>
                    <a:pt x="25" y="8"/>
                  </a:cubicBezTo>
                  <a:cubicBezTo>
                    <a:pt x="28" y="17"/>
                    <a:pt x="14" y="13"/>
                    <a:pt x="14" y="23"/>
                  </a:cubicBezTo>
                  <a:cubicBezTo>
                    <a:pt x="24" y="22"/>
                    <a:pt x="34" y="22"/>
                    <a:pt x="31" y="36"/>
                  </a:cubicBezTo>
                  <a:close/>
                </a:path>
              </a:pathLst>
            </a:custGeom>
            <a:solidFill>
              <a:srgbClr val="4247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 name="Freeform 116">
              <a:extLst>
                <a:ext uri="{FF2B5EF4-FFF2-40B4-BE49-F238E27FC236}">
                  <a16:creationId xmlns:a16="http://schemas.microsoft.com/office/drawing/2014/main" id="{A75F6E1A-4BC1-4F05-B430-241D52CE64BE}"/>
                </a:ext>
              </a:extLst>
            </p:cNvPr>
            <p:cNvSpPr>
              <a:spLocks/>
            </p:cNvSpPr>
            <p:nvPr/>
          </p:nvSpPr>
          <p:spPr bwMode="auto">
            <a:xfrm>
              <a:off x="5424419" y="15238"/>
              <a:ext cx="78529" cy="147481"/>
            </a:xfrm>
            <a:custGeom>
              <a:avLst/>
              <a:gdLst>
                <a:gd name="T0" fmla="*/ 14 w 30"/>
                <a:gd name="T1" fmla="*/ 0 h 57"/>
                <a:gd name="T2" fmla="*/ 25 w 30"/>
                <a:gd name="T3" fmla="*/ 38 h 57"/>
                <a:gd name="T4" fmla="*/ 14 w 30"/>
                <a:gd name="T5" fmla="*/ 57 h 57"/>
                <a:gd name="T6" fmla="*/ 12 w 30"/>
                <a:gd name="T7" fmla="*/ 55 h 57"/>
                <a:gd name="T8" fmla="*/ 5 w 30"/>
                <a:gd name="T9" fmla="*/ 31 h 57"/>
                <a:gd name="T10" fmla="*/ 1 w 30"/>
                <a:gd name="T11" fmla="*/ 9 h 57"/>
                <a:gd name="T12" fmla="*/ 5 w 30"/>
                <a:gd name="T13" fmla="*/ 4 h 57"/>
                <a:gd name="T14" fmla="*/ 14 w 30"/>
                <a:gd name="T15" fmla="*/ 0 h 5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0" h="57">
                  <a:moveTo>
                    <a:pt x="14" y="0"/>
                  </a:moveTo>
                  <a:cubicBezTo>
                    <a:pt x="18" y="13"/>
                    <a:pt x="20" y="26"/>
                    <a:pt x="25" y="38"/>
                  </a:cubicBezTo>
                  <a:cubicBezTo>
                    <a:pt x="30" y="50"/>
                    <a:pt x="22" y="53"/>
                    <a:pt x="14" y="57"/>
                  </a:cubicBezTo>
                  <a:cubicBezTo>
                    <a:pt x="13" y="56"/>
                    <a:pt x="12" y="55"/>
                    <a:pt x="12" y="55"/>
                  </a:cubicBezTo>
                  <a:cubicBezTo>
                    <a:pt x="7" y="47"/>
                    <a:pt x="14" y="37"/>
                    <a:pt x="5" y="31"/>
                  </a:cubicBezTo>
                  <a:cubicBezTo>
                    <a:pt x="2" y="24"/>
                    <a:pt x="0" y="17"/>
                    <a:pt x="1" y="9"/>
                  </a:cubicBezTo>
                  <a:cubicBezTo>
                    <a:pt x="2" y="7"/>
                    <a:pt x="4" y="5"/>
                    <a:pt x="5" y="4"/>
                  </a:cubicBezTo>
                  <a:cubicBezTo>
                    <a:pt x="8" y="3"/>
                    <a:pt x="11" y="1"/>
                    <a:pt x="14" y="0"/>
                  </a:cubicBezTo>
                  <a:close/>
                </a:path>
              </a:pathLst>
            </a:custGeom>
            <a:solidFill>
              <a:srgbClr val="3143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 name="Freeform 117">
              <a:extLst>
                <a:ext uri="{FF2B5EF4-FFF2-40B4-BE49-F238E27FC236}">
                  <a16:creationId xmlns:a16="http://schemas.microsoft.com/office/drawing/2014/main" id="{F8399377-0F33-4E4A-8E62-519D331CBA79}"/>
                </a:ext>
              </a:extLst>
            </p:cNvPr>
            <p:cNvSpPr>
              <a:spLocks/>
            </p:cNvSpPr>
            <p:nvPr/>
          </p:nvSpPr>
          <p:spPr bwMode="auto">
            <a:xfrm>
              <a:off x="4541453" y="204856"/>
              <a:ext cx="95766" cy="101513"/>
            </a:xfrm>
            <a:custGeom>
              <a:avLst/>
              <a:gdLst>
                <a:gd name="T0" fmla="*/ 13 w 37"/>
                <a:gd name="T1" fmla="*/ 36 h 39"/>
                <a:gd name="T2" fmla="*/ 5 w 37"/>
                <a:gd name="T3" fmla="*/ 38 h 39"/>
                <a:gd name="T4" fmla="*/ 5 w 37"/>
                <a:gd name="T5" fmla="*/ 29 h 39"/>
                <a:gd name="T6" fmla="*/ 15 w 37"/>
                <a:gd name="T7" fmla="*/ 7 h 39"/>
                <a:gd name="T8" fmla="*/ 25 w 37"/>
                <a:gd name="T9" fmla="*/ 2 h 39"/>
                <a:gd name="T10" fmla="*/ 32 w 37"/>
                <a:gd name="T11" fmla="*/ 20 h 39"/>
                <a:gd name="T12" fmla="*/ 12 w 37"/>
                <a:gd name="T13" fmla="*/ 36 h 39"/>
                <a:gd name="T14" fmla="*/ 13 w 37"/>
                <a:gd name="T15" fmla="*/ 36 h 3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7" h="39">
                  <a:moveTo>
                    <a:pt x="13" y="36"/>
                  </a:moveTo>
                  <a:cubicBezTo>
                    <a:pt x="10" y="37"/>
                    <a:pt x="6" y="39"/>
                    <a:pt x="5" y="38"/>
                  </a:cubicBezTo>
                  <a:cubicBezTo>
                    <a:pt x="0" y="35"/>
                    <a:pt x="4" y="32"/>
                    <a:pt x="5" y="29"/>
                  </a:cubicBezTo>
                  <a:cubicBezTo>
                    <a:pt x="6" y="21"/>
                    <a:pt x="27" y="21"/>
                    <a:pt x="15" y="7"/>
                  </a:cubicBezTo>
                  <a:cubicBezTo>
                    <a:pt x="14" y="6"/>
                    <a:pt x="21" y="0"/>
                    <a:pt x="25" y="2"/>
                  </a:cubicBezTo>
                  <a:cubicBezTo>
                    <a:pt x="32" y="6"/>
                    <a:pt x="37" y="13"/>
                    <a:pt x="32" y="20"/>
                  </a:cubicBezTo>
                  <a:cubicBezTo>
                    <a:pt x="27" y="26"/>
                    <a:pt x="19" y="31"/>
                    <a:pt x="12" y="36"/>
                  </a:cubicBezTo>
                  <a:lnTo>
                    <a:pt x="13" y="36"/>
                  </a:lnTo>
                  <a:close/>
                </a:path>
              </a:pathLst>
            </a:custGeom>
            <a:solidFill>
              <a:srgbClr val="2A38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 name="Freeform 118">
              <a:extLst>
                <a:ext uri="{FF2B5EF4-FFF2-40B4-BE49-F238E27FC236}">
                  <a16:creationId xmlns:a16="http://schemas.microsoft.com/office/drawing/2014/main" id="{2B395C62-E874-4EFB-BDDF-95238C0F814D}"/>
                </a:ext>
              </a:extLst>
            </p:cNvPr>
            <p:cNvSpPr>
              <a:spLocks/>
            </p:cNvSpPr>
            <p:nvPr/>
          </p:nvSpPr>
          <p:spPr bwMode="auto">
            <a:xfrm>
              <a:off x="5232887" y="-97766"/>
              <a:ext cx="80444" cy="93852"/>
            </a:xfrm>
            <a:custGeom>
              <a:avLst/>
              <a:gdLst>
                <a:gd name="T0" fmla="*/ 27 w 31"/>
                <a:gd name="T1" fmla="*/ 17 h 36"/>
                <a:gd name="T2" fmla="*/ 8 w 31"/>
                <a:gd name="T3" fmla="*/ 34 h 36"/>
                <a:gd name="T4" fmla="*/ 1 w 31"/>
                <a:gd name="T5" fmla="*/ 30 h 36"/>
                <a:gd name="T6" fmla="*/ 14 w 31"/>
                <a:gd name="T7" fmla="*/ 5 h 36"/>
                <a:gd name="T8" fmla="*/ 27 w 31"/>
                <a:gd name="T9" fmla="*/ 17 h 36"/>
              </a:gdLst>
              <a:ahLst/>
              <a:cxnLst>
                <a:cxn ang="0">
                  <a:pos x="T0" y="T1"/>
                </a:cxn>
                <a:cxn ang="0">
                  <a:pos x="T2" y="T3"/>
                </a:cxn>
                <a:cxn ang="0">
                  <a:pos x="T4" y="T5"/>
                </a:cxn>
                <a:cxn ang="0">
                  <a:pos x="T6" y="T7"/>
                </a:cxn>
                <a:cxn ang="0">
                  <a:pos x="T8" y="T9"/>
                </a:cxn>
              </a:cxnLst>
              <a:rect l="0" t="0" r="r" b="b"/>
              <a:pathLst>
                <a:path w="31" h="36">
                  <a:moveTo>
                    <a:pt x="27" y="17"/>
                  </a:moveTo>
                  <a:cubicBezTo>
                    <a:pt x="31" y="33"/>
                    <a:pt x="15" y="28"/>
                    <a:pt x="8" y="34"/>
                  </a:cubicBezTo>
                  <a:cubicBezTo>
                    <a:pt x="7" y="35"/>
                    <a:pt x="0" y="36"/>
                    <a:pt x="1" y="30"/>
                  </a:cubicBezTo>
                  <a:cubicBezTo>
                    <a:pt x="2" y="20"/>
                    <a:pt x="6" y="10"/>
                    <a:pt x="14" y="5"/>
                  </a:cubicBezTo>
                  <a:cubicBezTo>
                    <a:pt x="24" y="0"/>
                    <a:pt x="17" y="19"/>
                    <a:pt x="27" y="17"/>
                  </a:cubicBezTo>
                  <a:close/>
                </a:path>
              </a:pathLst>
            </a:custGeom>
            <a:solidFill>
              <a:srgbClr val="3C414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 name="Freeform 119">
              <a:extLst>
                <a:ext uri="{FF2B5EF4-FFF2-40B4-BE49-F238E27FC236}">
                  <a16:creationId xmlns:a16="http://schemas.microsoft.com/office/drawing/2014/main" id="{B898190E-56B2-4F43-9F4C-6C5A29759E76}"/>
                </a:ext>
              </a:extLst>
            </p:cNvPr>
            <p:cNvSpPr>
              <a:spLocks/>
            </p:cNvSpPr>
            <p:nvPr/>
          </p:nvSpPr>
          <p:spPr bwMode="auto">
            <a:xfrm>
              <a:off x="5175427" y="66952"/>
              <a:ext cx="88105" cy="84274"/>
            </a:xfrm>
            <a:custGeom>
              <a:avLst/>
              <a:gdLst>
                <a:gd name="T0" fmla="*/ 14 w 34"/>
                <a:gd name="T1" fmla="*/ 32 h 32"/>
                <a:gd name="T2" fmla="*/ 34 w 34"/>
                <a:gd name="T3" fmla="*/ 0 h 32"/>
                <a:gd name="T4" fmla="*/ 14 w 34"/>
                <a:gd name="T5" fmla="*/ 32 h 32"/>
              </a:gdLst>
              <a:ahLst/>
              <a:cxnLst>
                <a:cxn ang="0">
                  <a:pos x="T0" y="T1"/>
                </a:cxn>
                <a:cxn ang="0">
                  <a:pos x="T2" y="T3"/>
                </a:cxn>
                <a:cxn ang="0">
                  <a:pos x="T4" y="T5"/>
                </a:cxn>
              </a:cxnLst>
              <a:rect l="0" t="0" r="r" b="b"/>
              <a:pathLst>
                <a:path w="34" h="32">
                  <a:moveTo>
                    <a:pt x="14" y="32"/>
                  </a:moveTo>
                  <a:cubicBezTo>
                    <a:pt x="0" y="11"/>
                    <a:pt x="6" y="2"/>
                    <a:pt x="34" y="0"/>
                  </a:cubicBezTo>
                  <a:cubicBezTo>
                    <a:pt x="29" y="12"/>
                    <a:pt x="16" y="19"/>
                    <a:pt x="14" y="32"/>
                  </a:cubicBezTo>
                  <a:close/>
                </a:path>
              </a:pathLst>
            </a:custGeom>
            <a:solidFill>
              <a:srgbClr val="4850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 name="Freeform 120">
              <a:extLst>
                <a:ext uri="{FF2B5EF4-FFF2-40B4-BE49-F238E27FC236}">
                  <a16:creationId xmlns:a16="http://schemas.microsoft.com/office/drawing/2014/main" id="{5BEF41F4-16E8-43FA-8DF2-4D5B90316782}"/>
                </a:ext>
              </a:extLst>
            </p:cNvPr>
            <p:cNvSpPr>
              <a:spLocks/>
            </p:cNvSpPr>
            <p:nvPr/>
          </p:nvSpPr>
          <p:spPr bwMode="auto">
            <a:xfrm>
              <a:off x="5366960" y="-13492"/>
              <a:ext cx="70868" cy="80444"/>
            </a:xfrm>
            <a:custGeom>
              <a:avLst/>
              <a:gdLst>
                <a:gd name="T0" fmla="*/ 27 w 27"/>
                <a:gd name="T1" fmla="*/ 15 h 31"/>
                <a:gd name="T2" fmla="*/ 27 w 27"/>
                <a:gd name="T3" fmla="*/ 21 h 31"/>
                <a:gd name="T4" fmla="*/ 2 w 27"/>
                <a:gd name="T5" fmla="*/ 26 h 31"/>
                <a:gd name="T6" fmla="*/ 1 w 27"/>
                <a:gd name="T7" fmla="*/ 20 h 31"/>
                <a:gd name="T8" fmla="*/ 7 w 27"/>
                <a:gd name="T9" fmla="*/ 0 h 31"/>
                <a:gd name="T10" fmla="*/ 27 w 27"/>
                <a:gd name="T11" fmla="*/ 15 h 31"/>
              </a:gdLst>
              <a:ahLst/>
              <a:cxnLst>
                <a:cxn ang="0">
                  <a:pos x="T0" y="T1"/>
                </a:cxn>
                <a:cxn ang="0">
                  <a:pos x="T2" y="T3"/>
                </a:cxn>
                <a:cxn ang="0">
                  <a:pos x="T4" y="T5"/>
                </a:cxn>
                <a:cxn ang="0">
                  <a:pos x="T6" y="T7"/>
                </a:cxn>
                <a:cxn ang="0">
                  <a:pos x="T8" y="T9"/>
                </a:cxn>
                <a:cxn ang="0">
                  <a:pos x="T10" y="T11"/>
                </a:cxn>
              </a:cxnLst>
              <a:rect l="0" t="0" r="r" b="b"/>
              <a:pathLst>
                <a:path w="27" h="31">
                  <a:moveTo>
                    <a:pt x="27" y="15"/>
                  </a:moveTo>
                  <a:cubicBezTo>
                    <a:pt x="27" y="17"/>
                    <a:pt x="27" y="19"/>
                    <a:pt x="27" y="21"/>
                  </a:cubicBezTo>
                  <a:cubicBezTo>
                    <a:pt x="19" y="27"/>
                    <a:pt x="12" y="31"/>
                    <a:pt x="2" y="26"/>
                  </a:cubicBezTo>
                  <a:cubicBezTo>
                    <a:pt x="0" y="24"/>
                    <a:pt x="0" y="22"/>
                    <a:pt x="1" y="20"/>
                  </a:cubicBezTo>
                  <a:cubicBezTo>
                    <a:pt x="3" y="13"/>
                    <a:pt x="5" y="7"/>
                    <a:pt x="7" y="0"/>
                  </a:cubicBezTo>
                  <a:cubicBezTo>
                    <a:pt x="15" y="6"/>
                    <a:pt x="21" y="10"/>
                    <a:pt x="27" y="15"/>
                  </a:cubicBezTo>
                  <a:close/>
                </a:path>
              </a:pathLst>
            </a:custGeom>
            <a:solidFill>
              <a:srgbClr val="293C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 name="Freeform 121">
              <a:extLst>
                <a:ext uri="{FF2B5EF4-FFF2-40B4-BE49-F238E27FC236}">
                  <a16:creationId xmlns:a16="http://schemas.microsoft.com/office/drawing/2014/main" id="{3B91624E-5112-4BDF-A3D7-ED42AEB56054}"/>
                </a:ext>
              </a:extLst>
            </p:cNvPr>
            <p:cNvSpPr>
              <a:spLocks/>
            </p:cNvSpPr>
            <p:nvPr/>
          </p:nvSpPr>
          <p:spPr bwMode="auto">
            <a:xfrm>
              <a:off x="4711917" y="-42222"/>
              <a:ext cx="70868" cy="80444"/>
            </a:xfrm>
            <a:custGeom>
              <a:avLst/>
              <a:gdLst>
                <a:gd name="T0" fmla="*/ 16 w 27"/>
                <a:gd name="T1" fmla="*/ 31 h 31"/>
                <a:gd name="T2" fmla="*/ 8 w 27"/>
                <a:gd name="T3" fmla="*/ 0 h 31"/>
                <a:gd name="T4" fmla="*/ 8 w 27"/>
                <a:gd name="T5" fmla="*/ 0 h 31"/>
                <a:gd name="T6" fmla="*/ 25 w 27"/>
                <a:gd name="T7" fmla="*/ 13 h 31"/>
                <a:gd name="T8" fmla="*/ 25 w 27"/>
                <a:gd name="T9" fmla="*/ 13 h 31"/>
                <a:gd name="T10" fmla="*/ 16 w 27"/>
                <a:gd name="T11" fmla="*/ 31 h 31"/>
              </a:gdLst>
              <a:ahLst/>
              <a:cxnLst>
                <a:cxn ang="0">
                  <a:pos x="T0" y="T1"/>
                </a:cxn>
                <a:cxn ang="0">
                  <a:pos x="T2" y="T3"/>
                </a:cxn>
                <a:cxn ang="0">
                  <a:pos x="T4" y="T5"/>
                </a:cxn>
                <a:cxn ang="0">
                  <a:pos x="T6" y="T7"/>
                </a:cxn>
                <a:cxn ang="0">
                  <a:pos x="T8" y="T9"/>
                </a:cxn>
                <a:cxn ang="0">
                  <a:pos x="T10" y="T11"/>
                </a:cxn>
              </a:cxnLst>
              <a:rect l="0" t="0" r="r" b="b"/>
              <a:pathLst>
                <a:path w="27" h="31">
                  <a:moveTo>
                    <a:pt x="16" y="31"/>
                  </a:moveTo>
                  <a:cubicBezTo>
                    <a:pt x="0" y="24"/>
                    <a:pt x="6" y="12"/>
                    <a:pt x="8" y="0"/>
                  </a:cubicBezTo>
                  <a:cubicBezTo>
                    <a:pt x="8" y="0"/>
                    <a:pt x="8" y="0"/>
                    <a:pt x="8" y="0"/>
                  </a:cubicBezTo>
                  <a:cubicBezTo>
                    <a:pt x="13" y="4"/>
                    <a:pt x="19" y="9"/>
                    <a:pt x="25" y="13"/>
                  </a:cubicBezTo>
                  <a:cubicBezTo>
                    <a:pt x="25" y="13"/>
                    <a:pt x="25" y="13"/>
                    <a:pt x="25" y="13"/>
                  </a:cubicBezTo>
                  <a:cubicBezTo>
                    <a:pt x="27" y="21"/>
                    <a:pt x="21" y="26"/>
                    <a:pt x="16" y="31"/>
                  </a:cubicBezTo>
                  <a:close/>
                </a:path>
              </a:pathLst>
            </a:custGeom>
            <a:solidFill>
              <a:srgbClr val="3240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 name="Freeform 122">
              <a:extLst>
                <a:ext uri="{FF2B5EF4-FFF2-40B4-BE49-F238E27FC236}">
                  <a16:creationId xmlns:a16="http://schemas.microsoft.com/office/drawing/2014/main" id="{8029FA9D-16A3-4826-9E63-1E11071A85DC}"/>
                </a:ext>
              </a:extLst>
            </p:cNvPr>
            <p:cNvSpPr>
              <a:spLocks/>
            </p:cNvSpPr>
            <p:nvPr/>
          </p:nvSpPr>
          <p:spPr bwMode="auto">
            <a:xfrm>
              <a:off x="5305669" y="11407"/>
              <a:ext cx="68952" cy="76613"/>
            </a:xfrm>
            <a:custGeom>
              <a:avLst/>
              <a:gdLst>
                <a:gd name="T0" fmla="*/ 25 w 27"/>
                <a:gd name="T1" fmla="*/ 10 h 29"/>
                <a:gd name="T2" fmla="*/ 25 w 27"/>
                <a:gd name="T3" fmla="*/ 14 h 29"/>
                <a:gd name="T4" fmla="*/ 25 w 27"/>
                <a:gd name="T5" fmla="*/ 21 h 29"/>
                <a:gd name="T6" fmla="*/ 3 w 27"/>
                <a:gd name="T7" fmla="*/ 23 h 29"/>
                <a:gd name="T8" fmla="*/ 3 w 27"/>
                <a:gd name="T9" fmla="*/ 23 h 29"/>
                <a:gd name="T10" fmla="*/ 25 w 27"/>
                <a:gd name="T11" fmla="*/ 10 h 29"/>
              </a:gdLst>
              <a:ahLst/>
              <a:cxnLst>
                <a:cxn ang="0">
                  <a:pos x="T0" y="T1"/>
                </a:cxn>
                <a:cxn ang="0">
                  <a:pos x="T2" y="T3"/>
                </a:cxn>
                <a:cxn ang="0">
                  <a:pos x="T4" y="T5"/>
                </a:cxn>
                <a:cxn ang="0">
                  <a:pos x="T6" y="T7"/>
                </a:cxn>
                <a:cxn ang="0">
                  <a:pos x="T8" y="T9"/>
                </a:cxn>
                <a:cxn ang="0">
                  <a:pos x="T10" y="T11"/>
                </a:cxn>
              </a:cxnLst>
              <a:rect l="0" t="0" r="r" b="b"/>
              <a:pathLst>
                <a:path w="27" h="29">
                  <a:moveTo>
                    <a:pt x="25" y="10"/>
                  </a:moveTo>
                  <a:cubicBezTo>
                    <a:pt x="25" y="11"/>
                    <a:pt x="25" y="13"/>
                    <a:pt x="25" y="14"/>
                  </a:cubicBezTo>
                  <a:cubicBezTo>
                    <a:pt x="27" y="16"/>
                    <a:pt x="27" y="19"/>
                    <a:pt x="25" y="21"/>
                  </a:cubicBezTo>
                  <a:cubicBezTo>
                    <a:pt x="19" y="29"/>
                    <a:pt x="11" y="29"/>
                    <a:pt x="3" y="23"/>
                  </a:cubicBezTo>
                  <a:cubicBezTo>
                    <a:pt x="3" y="23"/>
                    <a:pt x="3" y="23"/>
                    <a:pt x="3" y="23"/>
                  </a:cubicBezTo>
                  <a:cubicBezTo>
                    <a:pt x="0" y="0"/>
                    <a:pt x="10" y="1"/>
                    <a:pt x="25" y="10"/>
                  </a:cubicBezTo>
                  <a:close/>
                </a:path>
              </a:pathLst>
            </a:custGeom>
            <a:solidFill>
              <a:srgbClr val="2C3B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 name="Freeform 123">
              <a:extLst>
                <a:ext uri="{FF2B5EF4-FFF2-40B4-BE49-F238E27FC236}">
                  <a16:creationId xmlns:a16="http://schemas.microsoft.com/office/drawing/2014/main" id="{853CC0BC-115B-49CD-B281-2497D3C1B4AF}"/>
                </a:ext>
              </a:extLst>
            </p:cNvPr>
            <p:cNvSpPr>
              <a:spLocks/>
            </p:cNvSpPr>
            <p:nvPr/>
          </p:nvSpPr>
          <p:spPr bwMode="auto">
            <a:xfrm>
              <a:off x="4493570" y="218262"/>
              <a:ext cx="65121" cy="57460"/>
            </a:xfrm>
            <a:custGeom>
              <a:avLst/>
              <a:gdLst>
                <a:gd name="T0" fmla="*/ 13 w 25"/>
                <a:gd name="T1" fmla="*/ 22 h 22"/>
                <a:gd name="T2" fmla="*/ 4 w 25"/>
                <a:gd name="T3" fmla="*/ 0 h 22"/>
                <a:gd name="T4" fmla="*/ 13 w 25"/>
                <a:gd name="T5" fmla="*/ 22 h 22"/>
              </a:gdLst>
              <a:ahLst/>
              <a:cxnLst>
                <a:cxn ang="0">
                  <a:pos x="T0" y="T1"/>
                </a:cxn>
                <a:cxn ang="0">
                  <a:pos x="T2" y="T3"/>
                </a:cxn>
                <a:cxn ang="0">
                  <a:pos x="T4" y="T5"/>
                </a:cxn>
              </a:cxnLst>
              <a:rect l="0" t="0" r="r" b="b"/>
              <a:pathLst>
                <a:path w="25" h="22">
                  <a:moveTo>
                    <a:pt x="13" y="22"/>
                  </a:moveTo>
                  <a:cubicBezTo>
                    <a:pt x="3" y="18"/>
                    <a:pt x="0" y="10"/>
                    <a:pt x="4" y="0"/>
                  </a:cubicBezTo>
                  <a:cubicBezTo>
                    <a:pt x="24" y="4"/>
                    <a:pt x="25" y="8"/>
                    <a:pt x="13" y="22"/>
                  </a:cubicBezTo>
                  <a:close/>
                </a:path>
              </a:pathLst>
            </a:custGeom>
            <a:solidFill>
              <a:srgbClr val="2D33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 name="Freeform 124">
              <a:extLst>
                <a:ext uri="{FF2B5EF4-FFF2-40B4-BE49-F238E27FC236}">
                  <a16:creationId xmlns:a16="http://schemas.microsoft.com/office/drawing/2014/main" id="{F4EED4F5-4632-4529-A5CD-5957BA63D418}"/>
                </a:ext>
              </a:extLst>
            </p:cNvPr>
            <p:cNvSpPr>
              <a:spLocks/>
            </p:cNvSpPr>
            <p:nvPr/>
          </p:nvSpPr>
          <p:spPr bwMode="auto">
            <a:xfrm>
              <a:off x="4551030" y="340843"/>
              <a:ext cx="51714" cy="49799"/>
            </a:xfrm>
            <a:custGeom>
              <a:avLst/>
              <a:gdLst>
                <a:gd name="T0" fmla="*/ 10 w 20"/>
                <a:gd name="T1" fmla="*/ 0 h 19"/>
                <a:gd name="T2" fmla="*/ 20 w 20"/>
                <a:gd name="T3" fmla="*/ 12 h 19"/>
                <a:gd name="T4" fmla="*/ 13 w 20"/>
                <a:gd name="T5" fmla="*/ 16 h 19"/>
                <a:gd name="T6" fmla="*/ 1 w 20"/>
                <a:gd name="T7" fmla="*/ 7 h 19"/>
                <a:gd name="T8" fmla="*/ 10 w 20"/>
                <a:gd name="T9" fmla="*/ 0 h 19"/>
              </a:gdLst>
              <a:ahLst/>
              <a:cxnLst>
                <a:cxn ang="0">
                  <a:pos x="T0" y="T1"/>
                </a:cxn>
                <a:cxn ang="0">
                  <a:pos x="T2" y="T3"/>
                </a:cxn>
                <a:cxn ang="0">
                  <a:pos x="T4" y="T5"/>
                </a:cxn>
                <a:cxn ang="0">
                  <a:pos x="T6" y="T7"/>
                </a:cxn>
                <a:cxn ang="0">
                  <a:pos x="T8" y="T9"/>
                </a:cxn>
              </a:cxnLst>
              <a:rect l="0" t="0" r="r" b="b"/>
              <a:pathLst>
                <a:path w="20" h="19">
                  <a:moveTo>
                    <a:pt x="10" y="0"/>
                  </a:moveTo>
                  <a:cubicBezTo>
                    <a:pt x="17" y="1"/>
                    <a:pt x="20" y="5"/>
                    <a:pt x="20" y="12"/>
                  </a:cubicBezTo>
                  <a:cubicBezTo>
                    <a:pt x="20" y="16"/>
                    <a:pt x="18" y="19"/>
                    <a:pt x="13" y="16"/>
                  </a:cubicBezTo>
                  <a:cubicBezTo>
                    <a:pt x="9" y="14"/>
                    <a:pt x="0" y="16"/>
                    <a:pt x="1" y="7"/>
                  </a:cubicBezTo>
                  <a:cubicBezTo>
                    <a:pt x="1" y="2"/>
                    <a:pt x="6" y="1"/>
                    <a:pt x="10" y="0"/>
                  </a:cubicBezTo>
                  <a:close/>
                </a:path>
              </a:pathLst>
            </a:custGeom>
            <a:solidFill>
              <a:srgbClr val="3238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 name="Freeform 125">
              <a:extLst>
                <a:ext uri="{FF2B5EF4-FFF2-40B4-BE49-F238E27FC236}">
                  <a16:creationId xmlns:a16="http://schemas.microsoft.com/office/drawing/2014/main" id="{825EED2D-A916-43FF-AD90-59BB4D32A9E9}"/>
                </a:ext>
              </a:extLst>
            </p:cNvPr>
            <p:cNvSpPr>
              <a:spLocks/>
            </p:cNvSpPr>
            <p:nvPr/>
          </p:nvSpPr>
          <p:spPr bwMode="auto">
            <a:xfrm>
              <a:off x="4631474" y="254654"/>
              <a:ext cx="51714" cy="51714"/>
            </a:xfrm>
            <a:custGeom>
              <a:avLst/>
              <a:gdLst>
                <a:gd name="T0" fmla="*/ 20 w 20"/>
                <a:gd name="T1" fmla="*/ 6 h 20"/>
                <a:gd name="T2" fmla="*/ 8 w 20"/>
                <a:gd name="T3" fmla="*/ 19 h 20"/>
                <a:gd name="T4" fmla="*/ 1 w 20"/>
                <a:gd name="T5" fmla="*/ 13 h 20"/>
                <a:gd name="T6" fmla="*/ 13 w 20"/>
                <a:gd name="T7" fmla="*/ 1 h 20"/>
                <a:gd name="T8" fmla="*/ 20 w 20"/>
                <a:gd name="T9" fmla="*/ 6 h 20"/>
              </a:gdLst>
              <a:ahLst/>
              <a:cxnLst>
                <a:cxn ang="0">
                  <a:pos x="T0" y="T1"/>
                </a:cxn>
                <a:cxn ang="0">
                  <a:pos x="T2" y="T3"/>
                </a:cxn>
                <a:cxn ang="0">
                  <a:pos x="T4" y="T5"/>
                </a:cxn>
                <a:cxn ang="0">
                  <a:pos x="T6" y="T7"/>
                </a:cxn>
                <a:cxn ang="0">
                  <a:pos x="T8" y="T9"/>
                </a:cxn>
              </a:cxnLst>
              <a:rect l="0" t="0" r="r" b="b"/>
              <a:pathLst>
                <a:path w="20" h="20">
                  <a:moveTo>
                    <a:pt x="20" y="6"/>
                  </a:moveTo>
                  <a:cubicBezTo>
                    <a:pt x="20" y="14"/>
                    <a:pt x="14" y="17"/>
                    <a:pt x="8" y="19"/>
                  </a:cubicBezTo>
                  <a:cubicBezTo>
                    <a:pt x="4" y="20"/>
                    <a:pt x="0" y="17"/>
                    <a:pt x="1" y="13"/>
                  </a:cubicBezTo>
                  <a:cubicBezTo>
                    <a:pt x="1" y="6"/>
                    <a:pt x="6" y="2"/>
                    <a:pt x="13" y="1"/>
                  </a:cubicBezTo>
                  <a:cubicBezTo>
                    <a:pt x="17" y="0"/>
                    <a:pt x="19" y="2"/>
                    <a:pt x="20" y="6"/>
                  </a:cubicBezTo>
                  <a:close/>
                </a:path>
              </a:pathLst>
            </a:custGeom>
            <a:solidFill>
              <a:srgbClr val="2939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 name="Freeform 126">
              <a:extLst>
                <a:ext uri="{FF2B5EF4-FFF2-40B4-BE49-F238E27FC236}">
                  <a16:creationId xmlns:a16="http://schemas.microsoft.com/office/drawing/2014/main" id="{7C4A3E78-0305-4395-A0B7-8A306F64FC50}"/>
                </a:ext>
              </a:extLst>
            </p:cNvPr>
            <p:cNvSpPr>
              <a:spLocks/>
            </p:cNvSpPr>
            <p:nvPr/>
          </p:nvSpPr>
          <p:spPr bwMode="auto">
            <a:xfrm>
              <a:off x="5027946" y="-111174"/>
              <a:ext cx="65121" cy="57460"/>
            </a:xfrm>
            <a:custGeom>
              <a:avLst/>
              <a:gdLst>
                <a:gd name="T0" fmla="*/ 18 w 25"/>
                <a:gd name="T1" fmla="*/ 22 h 22"/>
                <a:gd name="T2" fmla="*/ 5 w 25"/>
                <a:gd name="T3" fmla="*/ 0 h 22"/>
                <a:gd name="T4" fmla="*/ 4 w 25"/>
                <a:gd name="T5" fmla="*/ 0 h 22"/>
                <a:gd name="T6" fmla="*/ 17 w 25"/>
                <a:gd name="T7" fmla="*/ 22 h 22"/>
                <a:gd name="T8" fmla="*/ 18 w 25"/>
                <a:gd name="T9" fmla="*/ 22 h 22"/>
              </a:gdLst>
              <a:ahLst/>
              <a:cxnLst>
                <a:cxn ang="0">
                  <a:pos x="T0" y="T1"/>
                </a:cxn>
                <a:cxn ang="0">
                  <a:pos x="T2" y="T3"/>
                </a:cxn>
                <a:cxn ang="0">
                  <a:pos x="T4" y="T5"/>
                </a:cxn>
                <a:cxn ang="0">
                  <a:pos x="T6" y="T7"/>
                </a:cxn>
                <a:cxn ang="0">
                  <a:pos x="T8" y="T9"/>
                </a:cxn>
              </a:cxnLst>
              <a:rect l="0" t="0" r="r" b="b"/>
              <a:pathLst>
                <a:path w="25" h="22">
                  <a:moveTo>
                    <a:pt x="18" y="22"/>
                  </a:moveTo>
                  <a:cubicBezTo>
                    <a:pt x="0" y="22"/>
                    <a:pt x="5" y="9"/>
                    <a:pt x="5" y="0"/>
                  </a:cubicBezTo>
                  <a:cubicBezTo>
                    <a:pt x="4" y="0"/>
                    <a:pt x="4" y="0"/>
                    <a:pt x="4" y="0"/>
                  </a:cubicBezTo>
                  <a:cubicBezTo>
                    <a:pt x="16" y="3"/>
                    <a:pt x="25" y="7"/>
                    <a:pt x="17" y="22"/>
                  </a:cubicBezTo>
                  <a:lnTo>
                    <a:pt x="18" y="22"/>
                  </a:lnTo>
                  <a:close/>
                </a:path>
              </a:pathLst>
            </a:custGeom>
            <a:solidFill>
              <a:srgbClr val="3841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 name="Freeform 127">
              <a:extLst>
                <a:ext uri="{FF2B5EF4-FFF2-40B4-BE49-F238E27FC236}">
                  <a16:creationId xmlns:a16="http://schemas.microsoft.com/office/drawing/2014/main" id="{40B7ED1E-98F2-4E61-A7E1-D48C4171EC04}"/>
                </a:ext>
              </a:extLst>
            </p:cNvPr>
            <p:cNvSpPr>
              <a:spLocks/>
            </p:cNvSpPr>
            <p:nvPr/>
          </p:nvSpPr>
          <p:spPr bwMode="auto">
            <a:xfrm>
              <a:off x="4838329" y="30560"/>
              <a:ext cx="51714" cy="74698"/>
            </a:xfrm>
            <a:custGeom>
              <a:avLst/>
              <a:gdLst>
                <a:gd name="T0" fmla="*/ 12 w 20"/>
                <a:gd name="T1" fmla="*/ 29 h 29"/>
                <a:gd name="T2" fmla="*/ 5 w 20"/>
                <a:gd name="T3" fmla="*/ 4 h 29"/>
                <a:gd name="T4" fmla="*/ 13 w 20"/>
                <a:gd name="T5" fmla="*/ 3 h 29"/>
                <a:gd name="T6" fmla="*/ 12 w 20"/>
                <a:gd name="T7" fmla="*/ 29 h 29"/>
              </a:gdLst>
              <a:ahLst/>
              <a:cxnLst>
                <a:cxn ang="0">
                  <a:pos x="T0" y="T1"/>
                </a:cxn>
                <a:cxn ang="0">
                  <a:pos x="T2" y="T3"/>
                </a:cxn>
                <a:cxn ang="0">
                  <a:pos x="T4" y="T5"/>
                </a:cxn>
                <a:cxn ang="0">
                  <a:pos x="T6" y="T7"/>
                </a:cxn>
              </a:cxnLst>
              <a:rect l="0" t="0" r="r" b="b"/>
              <a:pathLst>
                <a:path w="20" h="29">
                  <a:moveTo>
                    <a:pt x="12" y="29"/>
                  </a:moveTo>
                  <a:cubicBezTo>
                    <a:pt x="6" y="22"/>
                    <a:pt x="0" y="14"/>
                    <a:pt x="5" y="4"/>
                  </a:cubicBezTo>
                  <a:cubicBezTo>
                    <a:pt x="7" y="1"/>
                    <a:pt x="11" y="0"/>
                    <a:pt x="13" y="3"/>
                  </a:cubicBezTo>
                  <a:cubicBezTo>
                    <a:pt x="20" y="12"/>
                    <a:pt x="16" y="20"/>
                    <a:pt x="12" y="29"/>
                  </a:cubicBezTo>
                  <a:close/>
                </a:path>
              </a:pathLst>
            </a:custGeom>
            <a:solidFill>
              <a:srgbClr val="2C34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 name="Freeform 128">
              <a:extLst>
                <a:ext uri="{FF2B5EF4-FFF2-40B4-BE49-F238E27FC236}">
                  <a16:creationId xmlns:a16="http://schemas.microsoft.com/office/drawing/2014/main" id="{57DBA29A-6B7C-4348-9F6D-3AABDE0FEEC6}"/>
                </a:ext>
              </a:extLst>
            </p:cNvPr>
            <p:cNvSpPr>
              <a:spLocks/>
            </p:cNvSpPr>
            <p:nvPr/>
          </p:nvSpPr>
          <p:spPr bwMode="auto">
            <a:xfrm>
              <a:off x="4629558" y="112920"/>
              <a:ext cx="45968" cy="61290"/>
            </a:xfrm>
            <a:custGeom>
              <a:avLst/>
              <a:gdLst>
                <a:gd name="T0" fmla="*/ 0 w 18"/>
                <a:gd name="T1" fmla="*/ 14 h 23"/>
                <a:gd name="T2" fmla="*/ 10 w 18"/>
                <a:gd name="T3" fmla="*/ 3 h 23"/>
                <a:gd name="T4" fmla="*/ 16 w 18"/>
                <a:gd name="T5" fmla="*/ 13 h 23"/>
                <a:gd name="T6" fmla="*/ 0 w 18"/>
                <a:gd name="T7" fmla="*/ 14 h 23"/>
              </a:gdLst>
              <a:ahLst/>
              <a:cxnLst>
                <a:cxn ang="0">
                  <a:pos x="T0" y="T1"/>
                </a:cxn>
                <a:cxn ang="0">
                  <a:pos x="T2" y="T3"/>
                </a:cxn>
                <a:cxn ang="0">
                  <a:pos x="T4" y="T5"/>
                </a:cxn>
                <a:cxn ang="0">
                  <a:pos x="T6" y="T7"/>
                </a:cxn>
              </a:cxnLst>
              <a:rect l="0" t="0" r="r" b="b"/>
              <a:pathLst>
                <a:path w="18" h="23">
                  <a:moveTo>
                    <a:pt x="0" y="14"/>
                  </a:moveTo>
                  <a:cubicBezTo>
                    <a:pt x="1" y="8"/>
                    <a:pt x="0" y="0"/>
                    <a:pt x="10" y="3"/>
                  </a:cubicBezTo>
                  <a:cubicBezTo>
                    <a:pt x="15" y="4"/>
                    <a:pt x="18" y="8"/>
                    <a:pt x="16" y="13"/>
                  </a:cubicBezTo>
                  <a:cubicBezTo>
                    <a:pt x="12" y="23"/>
                    <a:pt x="6" y="15"/>
                    <a:pt x="0" y="14"/>
                  </a:cubicBezTo>
                  <a:close/>
                </a:path>
              </a:pathLst>
            </a:custGeom>
            <a:solidFill>
              <a:srgbClr val="3033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 name="Freeform 129">
              <a:extLst>
                <a:ext uri="{FF2B5EF4-FFF2-40B4-BE49-F238E27FC236}">
                  <a16:creationId xmlns:a16="http://schemas.microsoft.com/office/drawing/2014/main" id="{9D181E2A-E9BC-4B5B-B656-65E3609465B7}"/>
                </a:ext>
              </a:extLst>
            </p:cNvPr>
            <p:cNvSpPr>
              <a:spLocks/>
            </p:cNvSpPr>
            <p:nvPr/>
          </p:nvSpPr>
          <p:spPr bwMode="auto">
            <a:xfrm>
              <a:off x="4796192" y="145480"/>
              <a:ext cx="36392" cy="45968"/>
            </a:xfrm>
            <a:custGeom>
              <a:avLst/>
              <a:gdLst>
                <a:gd name="T0" fmla="*/ 7 w 14"/>
                <a:gd name="T1" fmla="*/ 18 h 18"/>
                <a:gd name="T2" fmla="*/ 1 w 14"/>
                <a:gd name="T3" fmla="*/ 9 h 18"/>
                <a:gd name="T4" fmla="*/ 7 w 14"/>
                <a:gd name="T5" fmla="*/ 0 h 18"/>
                <a:gd name="T6" fmla="*/ 14 w 14"/>
                <a:gd name="T7" fmla="*/ 8 h 18"/>
                <a:gd name="T8" fmla="*/ 7 w 14"/>
                <a:gd name="T9" fmla="*/ 18 h 18"/>
              </a:gdLst>
              <a:ahLst/>
              <a:cxnLst>
                <a:cxn ang="0">
                  <a:pos x="T0" y="T1"/>
                </a:cxn>
                <a:cxn ang="0">
                  <a:pos x="T2" y="T3"/>
                </a:cxn>
                <a:cxn ang="0">
                  <a:pos x="T4" y="T5"/>
                </a:cxn>
                <a:cxn ang="0">
                  <a:pos x="T6" y="T7"/>
                </a:cxn>
                <a:cxn ang="0">
                  <a:pos x="T8" y="T9"/>
                </a:cxn>
              </a:cxnLst>
              <a:rect l="0" t="0" r="r" b="b"/>
              <a:pathLst>
                <a:path w="14" h="18">
                  <a:moveTo>
                    <a:pt x="7" y="18"/>
                  </a:moveTo>
                  <a:cubicBezTo>
                    <a:pt x="1" y="18"/>
                    <a:pt x="2" y="12"/>
                    <a:pt x="1" y="9"/>
                  </a:cubicBezTo>
                  <a:cubicBezTo>
                    <a:pt x="0" y="4"/>
                    <a:pt x="1" y="0"/>
                    <a:pt x="7" y="0"/>
                  </a:cubicBezTo>
                  <a:cubicBezTo>
                    <a:pt x="12" y="0"/>
                    <a:pt x="14" y="4"/>
                    <a:pt x="14" y="8"/>
                  </a:cubicBezTo>
                  <a:cubicBezTo>
                    <a:pt x="14" y="13"/>
                    <a:pt x="12" y="17"/>
                    <a:pt x="7" y="18"/>
                  </a:cubicBezTo>
                  <a:close/>
                </a:path>
              </a:pathLst>
            </a:custGeom>
            <a:solidFill>
              <a:srgbClr val="2B3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 name="Freeform 130">
              <a:extLst>
                <a:ext uri="{FF2B5EF4-FFF2-40B4-BE49-F238E27FC236}">
                  <a16:creationId xmlns:a16="http://schemas.microsoft.com/office/drawing/2014/main" id="{93FB2E55-9F2D-4E3F-8FE0-FDE123B38A86}"/>
                </a:ext>
              </a:extLst>
            </p:cNvPr>
            <p:cNvSpPr>
              <a:spLocks/>
            </p:cNvSpPr>
            <p:nvPr/>
          </p:nvSpPr>
          <p:spPr bwMode="auto">
            <a:xfrm>
              <a:off x="4470586" y="273808"/>
              <a:ext cx="57460" cy="53629"/>
            </a:xfrm>
            <a:custGeom>
              <a:avLst/>
              <a:gdLst>
                <a:gd name="T0" fmla="*/ 0 w 22"/>
                <a:gd name="T1" fmla="*/ 11 h 21"/>
                <a:gd name="T2" fmla="*/ 22 w 22"/>
                <a:gd name="T3" fmla="*/ 1 h 21"/>
                <a:gd name="T4" fmla="*/ 0 w 22"/>
                <a:gd name="T5" fmla="*/ 13 h 21"/>
                <a:gd name="T6" fmla="*/ 0 w 22"/>
                <a:gd name="T7" fmla="*/ 11 h 21"/>
              </a:gdLst>
              <a:ahLst/>
              <a:cxnLst>
                <a:cxn ang="0">
                  <a:pos x="T0" y="T1"/>
                </a:cxn>
                <a:cxn ang="0">
                  <a:pos x="T2" y="T3"/>
                </a:cxn>
                <a:cxn ang="0">
                  <a:pos x="T4" y="T5"/>
                </a:cxn>
                <a:cxn ang="0">
                  <a:pos x="T6" y="T7"/>
                </a:cxn>
              </a:cxnLst>
              <a:rect l="0" t="0" r="r" b="b"/>
              <a:pathLst>
                <a:path w="22" h="21">
                  <a:moveTo>
                    <a:pt x="0" y="11"/>
                  </a:moveTo>
                  <a:cubicBezTo>
                    <a:pt x="6" y="6"/>
                    <a:pt x="12" y="0"/>
                    <a:pt x="22" y="1"/>
                  </a:cubicBezTo>
                  <a:cubicBezTo>
                    <a:pt x="21" y="16"/>
                    <a:pt x="14" y="21"/>
                    <a:pt x="0" y="13"/>
                  </a:cubicBezTo>
                  <a:cubicBezTo>
                    <a:pt x="0" y="13"/>
                    <a:pt x="0" y="12"/>
                    <a:pt x="0" y="11"/>
                  </a:cubicBezTo>
                  <a:close/>
                </a:path>
              </a:pathLst>
            </a:custGeom>
            <a:solidFill>
              <a:srgbClr val="313B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 name="Freeform 131">
              <a:extLst>
                <a:ext uri="{FF2B5EF4-FFF2-40B4-BE49-F238E27FC236}">
                  <a16:creationId xmlns:a16="http://schemas.microsoft.com/office/drawing/2014/main" id="{64435805-9761-42C6-BC73-3F9A2C7EE4EB}"/>
                </a:ext>
              </a:extLst>
            </p:cNvPr>
            <p:cNvSpPr>
              <a:spLocks/>
            </p:cNvSpPr>
            <p:nvPr/>
          </p:nvSpPr>
          <p:spPr bwMode="auto">
            <a:xfrm>
              <a:off x="4696595" y="273808"/>
              <a:ext cx="49799" cy="61290"/>
            </a:xfrm>
            <a:custGeom>
              <a:avLst/>
              <a:gdLst>
                <a:gd name="T0" fmla="*/ 19 w 19"/>
                <a:gd name="T1" fmla="*/ 9 h 24"/>
                <a:gd name="T2" fmla="*/ 2 w 19"/>
                <a:gd name="T3" fmla="*/ 19 h 24"/>
                <a:gd name="T4" fmla="*/ 5 w 19"/>
                <a:gd name="T5" fmla="*/ 4 h 24"/>
                <a:gd name="T6" fmla="*/ 19 w 19"/>
                <a:gd name="T7" fmla="*/ 9 h 24"/>
              </a:gdLst>
              <a:ahLst/>
              <a:cxnLst>
                <a:cxn ang="0">
                  <a:pos x="T0" y="T1"/>
                </a:cxn>
                <a:cxn ang="0">
                  <a:pos x="T2" y="T3"/>
                </a:cxn>
                <a:cxn ang="0">
                  <a:pos x="T4" y="T5"/>
                </a:cxn>
                <a:cxn ang="0">
                  <a:pos x="T6" y="T7"/>
                </a:cxn>
              </a:cxnLst>
              <a:rect l="0" t="0" r="r" b="b"/>
              <a:pathLst>
                <a:path w="19" h="24">
                  <a:moveTo>
                    <a:pt x="19" y="9"/>
                  </a:moveTo>
                  <a:cubicBezTo>
                    <a:pt x="13" y="12"/>
                    <a:pt x="12" y="24"/>
                    <a:pt x="2" y="19"/>
                  </a:cubicBezTo>
                  <a:cubicBezTo>
                    <a:pt x="0" y="14"/>
                    <a:pt x="0" y="8"/>
                    <a:pt x="5" y="4"/>
                  </a:cubicBezTo>
                  <a:cubicBezTo>
                    <a:pt x="12" y="0"/>
                    <a:pt x="15" y="6"/>
                    <a:pt x="19" y="9"/>
                  </a:cubicBezTo>
                  <a:close/>
                </a:path>
              </a:pathLst>
            </a:custGeom>
            <a:solidFill>
              <a:srgbClr val="293A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 name="Freeform 132">
              <a:extLst>
                <a:ext uri="{FF2B5EF4-FFF2-40B4-BE49-F238E27FC236}">
                  <a16:creationId xmlns:a16="http://schemas.microsoft.com/office/drawing/2014/main" id="{0C0A4B7D-433A-48C6-8C6A-61B173847F3A}"/>
                </a:ext>
              </a:extLst>
            </p:cNvPr>
            <p:cNvSpPr>
              <a:spLocks/>
            </p:cNvSpPr>
            <p:nvPr/>
          </p:nvSpPr>
          <p:spPr bwMode="auto">
            <a:xfrm>
              <a:off x="4618066" y="170380"/>
              <a:ext cx="45968" cy="40222"/>
            </a:xfrm>
            <a:custGeom>
              <a:avLst/>
              <a:gdLst>
                <a:gd name="T0" fmla="*/ 1 w 17"/>
                <a:gd name="T1" fmla="*/ 1 h 15"/>
                <a:gd name="T2" fmla="*/ 4 w 17"/>
                <a:gd name="T3" fmla="*/ 1 h 15"/>
                <a:gd name="T4" fmla="*/ 16 w 17"/>
                <a:gd name="T5" fmla="*/ 9 h 15"/>
                <a:gd name="T6" fmla="*/ 12 w 17"/>
                <a:gd name="T7" fmla="*/ 15 h 15"/>
                <a:gd name="T8" fmla="*/ 1 w 17"/>
                <a:gd name="T9" fmla="*/ 1 h 15"/>
              </a:gdLst>
              <a:ahLst/>
              <a:cxnLst>
                <a:cxn ang="0">
                  <a:pos x="T0" y="T1"/>
                </a:cxn>
                <a:cxn ang="0">
                  <a:pos x="T2" y="T3"/>
                </a:cxn>
                <a:cxn ang="0">
                  <a:pos x="T4" y="T5"/>
                </a:cxn>
                <a:cxn ang="0">
                  <a:pos x="T6" y="T7"/>
                </a:cxn>
                <a:cxn ang="0">
                  <a:pos x="T8" y="T9"/>
                </a:cxn>
              </a:cxnLst>
              <a:rect l="0" t="0" r="r" b="b"/>
              <a:pathLst>
                <a:path w="17" h="15">
                  <a:moveTo>
                    <a:pt x="1" y="1"/>
                  </a:moveTo>
                  <a:cubicBezTo>
                    <a:pt x="2" y="1"/>
                    <a:pt x="3" y="1"/>
                    <a:pt x="4" y="1"/>
                  </a:cubicBezTo>
                  <a:cubicBezTo>
                    <a:pt x="9" y="2"/>
                    <a:pt x="17" y="0"/>
                    <a:pt x="16" y="9"/>
                  </a:cubicBezTo>
                  <a:cubicBezTo>
                    <a:pt x="16" y="11"/>
                    <a:pt x="13" y="15"/>
                    <a:pt x="12" y="15"/>
                  </a:cubicBezTo>
                  <a:cubicBezTo>
                    <a:pt x="3" y="15"/>
                    <a:pt x="0" y="9"/>
                    <a:pt x="1" y="1"/>
                  </a:cubicBezTo>
                  <a:close/>
                </a:path>
              </a:pathLst>
            </a:custGeom>
            <a:solidFill>
              <a:srgbClr val="1D34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 name="Freeform 133">
              <a:extLst>
                <a:ext uri="{FF2B5EF4-FFF2-40B4-BE49-F238E27FC236}">
                  <a16:creationId xmlns:a16="http://schemas.microsoft.com/office/drawing/2014/main" id="{72082368-9680-4C94-A027-C99C4C124BFF}"/>
                </a:ext>
              </a:extLst>
            </p:cNvPr>
            <p:cNvSpPr>
              <a:spLocks/>
            </p:cNvSpPr>
            <p:nvPr/>
          </p:nvSpPr>
          <p:spPr bwMode="auto">
            <a:xfrm>
              <a:off x="4895789" y="-78613"/>
              <a:ext cx="45968" cy="45968"/>
            </a:xfrm>
            <a:custGeom>
              <a:avLst/>
              <a:gdLst>
                <a:gd name="T0" fmla="*/ 7 w 18"/>
                <a:gd name="T1" fmla="*/ 0 h 18"/>
                <a:gd name="T2" fmla="*/ 12 w 18"/>
                <a:gd name="T3" fmla="*/ 1 h 18"/>
                <a:gd name="T4" fmla="*/ 13 w 18"/>
                <a:gd name="T5" fmla="*/ 16 h 18"/>
                <a:gd name="T6" fmla="*/ 6 w 18"/>
                <a:gd name="T7" fmla="*/ 14 h 18"/>
                <a:gd name="T8" fmla="*/ 7 w 18"/>
                <a:gd name="T9" fmla="*/ 0 h 18"/>
              </a:gdLst>
              <a:ahLst/>
              <a:cxnLst>
                <a:cxn ang="0">
                  <a:pos x="T0" y="T1"/>
                </a:cxn>
                <a:cxn ang="0">
                  <a:pos x="T2" y="T3"/>
                </a:cxn>
                <a:cxn ang="0">
                  <a:pos x="T4" y="T5"/>
                </a:cxn>
                <a:cxn ang="0">
                  <a:pos x="T6" y="T7"/>
                </a:cxn>
                <a:cxn ang="0">
                  <a:pos x="T8" y="T9"/>
                </a:cxn>
              </a:cxnLst>
              <a:rect l="0" t="0" r="r" b="b"/>
              <a:pathLst>
                <a:path w="18" h="18">
                  <a:moveTo>
                    <a:pt x="7" y="0"/>
                  </a:moveTo>
                  <a:cubicBezTo>
                    <a:pt x="8" y="1"/>
                    <a:pt x="10" y="1"/>
                    <a:pt x="12" y="1"/>
                  </a:cubicBezTo>
                  <a:cubicBezTo>
                    <a:pt x="17" y="5"/>
                    <a:pt x="18" y="11"/>
                    <a:pt x="13" y="16"/>
                  </a:cubicBezTo>
                  <a:cubicBezTo>
                    <a:pt x="11" y="18"/>
                    <a:pt x="8" y="16"/>
                    <a:pt x="6" y="14"/>
                  </a:cubicBezTo>
                  <a:cubicBezTo>
                    <a:pt x="0" y="9"/>
                    <a:pt x="0" y="4"/>
                    <a:pt x="7" y="0"/>
                  </a:cubicBezTo>
                  <a:close/>
                </a:path>
              </a:pathLst>
            </a:custGeom>
            <a:solidFill>
              <a:srgbClr val="2834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 name="Freeform 134">
              <a:extLst>
                <a:ext uri="{FF2B5EF4-FFF2-40B4-BE49-F238E27FC236}">
                  <a16:creationId xmlns:a16="http://schemas.microsoft.com/office/drawing/2014/main" id="{10EE68B4-7531-4261-838A-3B5BA116297D}"/>
                </a:ext>
              </a:extLst>
            </p:cNvPr>
            <p:cNvSpPr>
              <a:spLocks/>
            </p:cNvSpPr>
            <p:nvPr/>
          </p:nvSpPr>
          <p:spPr bwMode="auto">
            <a:xfrm>
              <a:off x="4610404" y="404050"/>
              <a:ext cx="40222" cy="38307"/>
            </a:xfrm>
            <a:custGeom>
              <a:avLst/>
              <a:gdLst>
                <a:gd name="T0" fmla="*/ 15 w 15"/>
                <a:gd name="T1" fmla="*/ 6 h 15"/>
                <a:gd name="T2" fmla="*/ 8 w 15"/>
                <a:gd name="T3" fmla="*/ 14 h 15"/>
                <a:gd name="T4" fmla="*/ 0 w 15"/>
                <a:gd name="T5" fmla="*/ 5 h 15"/>
                <a:gd name="T6" fmla="*/ 6 w 15"/>
                <a:gd name="T7" fmla="*/ 0 h 15"/>
                <a:gd name="T8" fmla="*/ 15 w 15"/>
                <a:gd name="T9" fmla="*/ 6 h 15"/>
              </a:gdLst>
              <a:ahLst/>
              <a:cxnLst>
                <a:cxn ang="0">
                  <a:pos x="T0" y="T1"/>
                </a:cxn>
                <a:cxn ang="0">
                  <a:pos x="T2" y="T3"/>
                </a:cxn>
                <a:cxn ang="0">
                  <a:pos x="T4" y="T5"/>
                </a:cxn>
                <a:cxn ang="0">
                  <a:pos x="T6" y="T7"/>
                </a:cxn>
                <a:cxn ang="0">
                  <a:pos x="T8" y="T9"/>
                </a:cxn>
              </a:cxnLst>
              <a:rect l="0" t="0" r="r" b="b"/>
              <a:pathLst>
                <a:path w="15" h="15">
                  <a:moveTo>
                    <a:pt x="15" y="6"/>
                  </a:moveTo>
                  <a:cubicBezTo>
                    <a:pt x="15" y="12"/>
                    <a:pt x="12" y="15"/>
                    <a:pt x="8" y="14"/>
                  </a:cubicBezTo>
                  <a:cubicBezTo>
                    <a:pt x="3" y="14"/>
                    <a:pt x="1" y="9"/>
                    <a:pt x="0" y="5"/>
                  </a:cubicBezTo>
                  <a:cubicBezTo>
                    <a:pt x="0" y="2"/>
                    <a:pt x="3" y="0"/>
                    <a:pt x="6" y="0"/>
                  </a:cubicBezTo>
                  <a:cubicBezTo>
                    <a:pt x="11" y="0"/>
                    <a:pt x="13" y="3"/>
                    <a:pt x="15" y="6"/>
                  </a:cubicBezTo>
                  <a:close/>
                </a:path>
              </a:pathLst>
            </a:custGeom>
            <a:solidFill>
              <a:srgbClr val="2531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 name="Freeform 135">
              <a:extLst>
                <a:ext uri="{FF2B5EF4-FFF2-40B4-BE49-F238E27FC236}">
                  <a16:creationId xmlns:a16="http://schemas.microsoft.com/office/drawing/2014/main" id="{D885834C-9353-4B2B-90C1-C5FE138EFA75}"/>
                </a:ext>
              </a:extLst>
            </p:cNvPr>
            <p:cNvSpPr>
              <a:spLocks/>
            </p:cNvSpPr>
            <p:nvPr/>
          </p:nvSpPr>
          <p:spPr bwMode="auto">
            <a:xfrm>
              <a:off x="4778953" y="-34561"/>
              <a:ext cx="45968" cy="57460"/>
            </a:xfrm>
            <a:custGeom>
              <a:avLst/>
              <a:gdLst>
                <a:gd name="T0" fmla="*/ 0 w 18"/>
                <a:gd name="T1" fmla="*/ 10 h 22"/>
                <a:gd name="T2" fmla="*/ 12 w 18"/>
                <a:gd name="T3" fmla="*/ 4 h 22"/>
                <a:gd name="T4" fmla="*/ 13 w 18"/>
                <a:gd name="T5" fmla="*/ 15 h 22"/>
                <a:gd name="T6" fmla="*/ 0 w 18"/>
                <a:gd name="T7" fmla="*/ 10 h 22"/>
                <a:gd name="T8" fmla="*/ 0 w 18"/>
                <a:gd name="T9" fmla="*/ 10 h 22"/>
              </a:gdLst>
              <a:ahLst/>
              <a:cxnLst>
                <a:cxn ang="0">
                  <a:pos x="T0" y="T1"/>
                </a:cxn>
                <a:cxn ang="0">
                  <a:pos x="T2" y="T3"/>
                </a:cxn>
                <a:cxn ang="0">
                  <a:pos x="T4" y="T5"/>
                </a:cxn>
                <a:cxn ang="0">
                  <a:pos x="T6" y="T7"/>
                </a:cxn>
                <a:cxn ang="0">
                  <a:pos x="T8" y="T9"/>
                </a:cxn>
              </a:cxnLst>
              <a:rect l="0" t="0" r="r" b="b"/>
              <a:pathLst>
                <a:path w="18" h="22">
                  <a:moveTo>
                    <a:pt x="0" y="10"/>
                  </a:moveTo>
                  <a:cubicBezTo>
                    <a:pt x="1" y="3"/>
                    <a:pt x="5" y="0"/>
                    <a:pt x="12" y="4"/>
                  </a:cubicBezTo>
                  <a:cubicBezTo>
                    <a:pt x="16" y="6"/>
                    <a:pt x="18" y="11"/>
                    <a:pt x="13" y="15"/>
                  </a:cubicBezTo>
                  <a:cubicBezTo>
                    <a:pt x="6" y="22"/>
                    <a:pt x="5" y="11"/>
                    <a:pt x="0" y="10"/>
                  </a:cubicBezTo>
                  <a:cubicBezTo>
                    <a:pt x="0" y="10"/>
                    <a:pt x="0" y="10"/>
                    <a:pt x="0" y="10"/>
                  </a:cubicBezTo>
                  <a:close/>
                </a:path>
              </a:pathLst>
            </a:custGeom>
            <a:solidFill>
              <a:srgbClr val="3338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 name="Freeform 136">
              <a:extLst>
                <a:ext uri="{FF2B5EF4-FFF2-40B4-BE49-F238E27FC236}">
                  <a16:creationId xmlns:a16="http://schemas.microsoft.com/office/drawing/2014/main" id="{617D3625-5612-4B5C-89AA-93237FF0899F}"/>
                </a:ext>
              </a:extLst>
            </p:cNvPr>
            <p:cNvSpPr>
              <a:spLocks/>
            </p:cNvSpPr>
            <p:nvPr/>
          </p:nvSpPr>
          <p:spPr bwMode="auto">
            <a:xfrm>
              <a:off x="4572098" y="298706"/>
              <a:ext cx="55545" cy="42137"/>
            </a:xfrm>
            <a:custGeom>
              <a:avLst/>
              <a:gdLst>
                <a:gd name="T0" fmla="*/ 0 w 21"/>
                <a:gd name="T1" fmla="*/ 0 h 16"/>
                <a:gd name="T2" fmla="*/ 21 w 21"/>
                <a:gd name="T3" fmla="*/ 16 h 16"/>
                <a:gd name="T4" fmla="*/ 1 w 21"/>
                <a:gd name="T5" fmla="*/ 0 h 16"/>
                <a:gd name="T6" fmla="*/ 0 w 21"/>
                <a:gd name="T7" fmla="*/ 0 h 16"/>
              </a:gdLst>
              <a:ahLst/>
              <a:cxnLst>
                <a:cxn ang="0">
                  <a:pos x="T0" y="T1"/>
                </a:cxn>
                <a:cxn ang="0">
                  <a:pos x="T2" y="T3"/>
                </a:cxn>
                <a:cxn ang="0">
                  <a:pos x="T4" y="T5"/>
                </a:cxn>
                <a:cxn ang="0">
                  <a:pos x="T6" y="T7"/>
                </a:cxn>
              </a:cxnLst>
              <a:rect l="0" t="0" r="r" b="b"/>
              <a:pathLst>
                <a:path w="21" h="16">
                  <a:moveTo>
                    <a:pt x="0" y="0"/>
                  </a:moveTo>
                  <a:cubicBezTo>
                    <a:pt x="10" y="0"/>
                    <a:pt x="20" y="0"/>
                    <a:pt x="21" y="16"/>
                  </a:cubicBezTo>
                  <a:cubicBezTo>
                    <a:pt x="13" y="10"/>
                    <a:pt x="2" y="12"/>
                    <a:pt x="1" y="0"/>
                  </a:cubicBezTo>
                  <a:lnTo>
                    <a:pt x="0" y="0"/>
                  </a:lnTo>
                  <a:close/>
                </a:path>
              </a:pathLst>
            </a:custGeom>
            <a:solidFill>
              <a:srgbClr val="183B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 name="Freeform 137">
              <a:extLst>
                <a:ext uri="{FF2B5EF4-FFF2-40B4-BE49-F238E27FC236}">
                  <a16:creationId xmlns:a16="http://schemas.microsoft.com/office/drawing/2014/main" id="{86321C30-38E0-4833-8EB5-99A2D77A9584}"/>
                </a:ext>
              </a:extLst>
            </p:cNvPr>
            <p:cNvSpPr>
              <a:spLocks/>
            </p:cNvSpPr>
            <p:nvPr/>
          </p:nvSpPr>
          <p:spPr bwMode="auto">
            <a:xfrm>
              <a:off x="4537622" y="390642"/>
              <a:ext cx="42137" cy="38307"/>
            </a:xfrm>
            <a:custGeom>
              <a:avLst/>
              <a:gdLst>
                <a:gd name="T0" fmla="*/ 16 w 16"/>
                <a:gd name="T1" fmla="*/ 8 h 15"/>
                <a:gd name="T2" fmla="*/ 8 w 16"/>
                <a:gd name="T3" fmla="*/ 14 h 15"/>
                <a:gd name="T4" fmla="*/ 0 w 16"/>
                <a:gd name="T5" fmla="*/ 6 h 15"/>
                <a:gd name="T6" fmla="*/ 8 w 16"/>
                <a:gd name="T7" fmla="*/ 0 h 15"/>
                <a:gd name="T8" fmla="*/ 16 w 16"/>
                <a:gd name="T9" fmla="*/ 8 h 15"/>
              </a:gdLst>
              <a:ahLst/>
              <a:cxnLst>
                <a:cxn ang="0">
                  <a:pos x="T0" y="T1"/>
                </a:cxn>
                <a:cxn ang="0">
                  <a:pos x="T2" y="T3"/>
                </a:cxn>
                <a:cxn ang="0">
                  <a:pos x="T4" y="T5"/>
                </a:cxn>
                <a:cxn ang="0">
                  <a:pos x="T6" y="T7"/>
                </a:cxn>
                <a:cxn ang="0">
                  <a:pos x="T8" y="T9"/>
                </a:cxn>
              </a:cxnLst>
              <a:rect l="0" t="0" r="r" b="b"/>
              <a:pathLst>
                <a:path w="16" h="15">
                  <a:moveTo>
                    <a:pt x="16" y="8"/>
                  </a:moveTo>
                  <a:cubicBezTo>
                    <a:pt x="15" y="12"/>
                    <a:pt x="12" y="15"/>
                    <a:pt x="8" y="14"/>
                  </a:cubicBezTo>
                  <a:cubicBezTo>
                    <a:pt x="4" y="13"/>
                    <a:pt x="0" y="10"/>
                    <a:pt x="0" y="6"/>
                  </a:cubicBezTo>
                  <a:cubicBezTo>
                    <a:pt x="0" y="2"/>
                    <a:pt x="4" y="0"/>
                    <a:pt x="8" y="0"/>
                  </a:cubicBezTo>
                  <a:cubicBezTo>
                    <a:pt x="12" y="1"/>
                    <a:pt x="15" y="3"/>
                    <a:pt x="16" y="8"/>
                  </a:cubicBezTo>
                  <a:close/>
                </a:path>
              </a:pathLst>
            </a:custGeom>
            <a:solidFill>
              <a:srgbClr val="1F3A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 name="Freeform 138">
              <a:extLst>
                <a:ext uri="{FF2B5EF4-FFF2-40B4-BE49-F238E27FC236}">
                  <a16:creationId xmlns:a16="http://schemas.microsoft.com/office/drawing/2014/main" id="{35DBD886-B7DB-4BCD-8093-08B8C467A23C}"/>
                </a:ext>
              </a:extLst>
            </p:cNvPr>
            <p:cNvSpPr>
              <a:spLocks/>
            </p:cNvSpPr>
            <p:nvPr/>
          </p:nvSpPr>
          <p:spPr bwMode="auto">
            <a:xfrm>
              <a:off x="4868974" y="101428"/>
              <a:ext cx="42137" cy="38307"/>
            </a:xfrm>
            <a:custGeom>
              <a:avLst/>
              <a:gdLst>
                <a:gd name="T0" fmla="*/ 0 w 16"/>
                <a:gd name="T1" fmla="*/ 2 h 15"/>
                <a:gd name="T2" fmla="*/ 15 w 16"/>
                <a:gd name="T3" fmla="*/ 10 h 15"/>
                <a:gd name="T4" fmla="*/ 12 w 16"/>
                <a:gd name="T5" fmla="*/ 14 h 15"/>
                <a:gd name="T6" fmla="*/ 0 w 16"/>
                <a:gd name="T7" fmla="*/ 2 h 15"/>
              </a:gdLst>
              <a:ahLst/>
              <a:cxnLst>
                <a:cxn ang="0">
                  <a:pos x="T0" y="T1"/>
                </a:cxn>
                <a:cxn ang="0">
                  <a:pos x="T2" y="T3"/>
                </a:cxn>
                <a:cxn ang="0">
                  <a:pos x="T4" y="T5"/>
                </a:cxn>
                <a:cxn ang="0">
                  <a:pos x="T6" y="T7"/>
                </a:cxn>
              </a:cxnLst>
              <a:rect l="0" t="0" r="r" b="b"/>
              <a:pathLst>
                <a:path w="16" h="15">
                  <a:moveTo>
                    <a:pt x="0" y="2"/>
                  </a:moveTo>
                  <a:cubicBezTo>
                    <a:pt x="6" y="2"/>
                    <a:pt x="14" y="0"/>
                    <a:pt x="15" y="10"/>
                  </a:cubicBezTo>
                  <a:cubicBezTo>
                    <a:pt x="16" y="11"/>
                    <a:pt x="13" y="14"/>
                    <a:pt x="12" y="14"/>
                  </a:cubicBezTo>
                  <a:cubicBezTo>
                    <a:pt x="3" y="15"/>
                    <a:pt x="1" y="8"/>
                    <a:pt x="0" y="2"/>
                  </a:cubicBezTo>
                  <a:close/>
                </a:path>
              </a:pathLst>
            </a:custGeom>
            <a:solidFill>
              <a:srgbClr val="2C34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 name="Freeform 139">
              <a:extLst>
                <a:ext uri="{FF2B5EF4-FFF2-40B4-BE49-F238E27FC236}">
                  <a16:creationId xmlns:a16="http://schemas.microsoft.com/office/drawing/2014/main" id="{B8FFB94A-A05E-4935-9D10-C748422A869C}"/>
                </a:ext>
              </a:extLst>
            </p:cNvPr>
            <p:cNvSpPr>
              <a:spLocks/>
            </p:cNvSpPr>
            <p:nvPr/>
          </p:nvSpPr>
          <p:spPr bwMode="auto">
            <a:xfrm>
              <a:off x="5458895" y="674110"/>
              <a:ext cx="501816" cy="321775"/>
            </a:xfrm>
            <a:custGeom>
              <a:avLst/>
              <a:gdLst>
                <a:gd name="T0" fmla="*/ 124 w 192"/>
                <a:gd name="T1" fmla="*/ 66 h 123"/>
                <a:gd name="T2" fmla="*/ 176 w 192"/>
                <a:gd name="T3" fmla="*/ 0 h 123"/>
                <a:gd name="T4" fmla="*/ 192 w 192"/>
                <a:gd name="T5" fmla="*/ 48 h 123"/>
                <a:gd name="T6" fmla="*/ 168 w 192"/>
                <a:gd name="T7" fmla="*/ 77 h 123"/>
                <a:gd name="T8" fmla="*/ 158 w 192"/>
                <a:gd name="T9" fmla="*/ 85 h 123"/>
                <a:gd name="T10" fmla="*/ 143 w 192"/>
                <a:gd name="T11" fmla="*/ 88 h 123"/>
                <a:gd name="T12" fmla="*/ 137 w 192"/>
                <a:gd name="T13" fmla="*/ 90 h 123"/>
                <a:gd name="T14" fmla="*/ 125 w 192"/>
                <a:gd name="T15" fmla="*/ 95 h 123"/>
                <a:gd name="T16" fmla="*/ 100 w 192"/>
                <a:gd name="T17" fmla="*/ 104 h 123"/>
                <a:gd name="T18" fmla="*/ 96 w 192"/>
                <a:gd name="T19" fmla="*/ 112 h 123"/>
                <a:gd name="T20" fmla="*/ 86 w 192"/>
                <a:gd name="T21" fmla="*/ 118 h 123"/>
                <a:gd name="T22" fmla="*/ 63 w 192"/>
                <a:gd name="T23" fmla="*/ 111 h 123"/>
                <a:gd name="T24" fmla="*/ 34 w 192"/>
                <a:gd name="T25" fmla="*/ 99 h 123"/>
                <a:gd name="T26" fmla="*/ 9 w 192"/>
                <a:gd name="T27" fmla="*/ 76 h 123"/>
                <a:gd name="T28" fmla="*/ 1 w 192"/>
                <a:gd name="T29" fmla="*/ 62 h 123"/>
                <a:gd name="T30" fmla="*/ 5 w 192"/>
                <a:gd name="T31" fmla="*/ 48 h 123"/>
                <a:gd name="T32" fmla="*/ 26 w 192"/>
                <a:gd name="T33" fmla="*/ 63 h 123"/>
                <a:gd name="T34" fmla="*/ 114 w 192"/>
                <a:gd name="T35" fmla="*/ 77 h 123"/>
                <a:gd name="T36" fmla="*/ 124 w 192"/>
                <a:gd name="T37" fmla="*/ 66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92" h="123">
                  <a:moveTo>
                    <a:pt x="124" y="66"/>
                  </a:moveTo>
                  <a:cubicBezTo>
                    <a:pt x="157" y="56"/>
                    <a:pt x="174" y="34"/>
                    <a:pt x="176" y="0"/>
                  </a:cubicBezTo>
                  <a:cubicBezTo>
                    <a:pt x="183" y="16"/>
                    <a:pt x="192" y="30"/>
                    <a:pt x="192" y="48"/>
                  </a:cubicBezTo>
                  <a:cubicBezTo>
                    <a:pt x="177" y="51"/>
                    <a:pt x="163" y="56"/>
                    <a:pt x="168" y="77"/>
                  </a:cubicBezTo>
                  <a:cubicBezTo>
                    <a:pt x="169" y="84"/>
                    <a:pt x="164" y="86"/>
                    <a:pt x="158" y="85"/>
                  </a:cubicBezTo>
                  <a:cubicBezTo>
                    <a:pt x="153" y="85"/>
                    <a:pt x="147" y="83"/>
                    <a:pt x="143" y="88"/>
                  </a:cubicBezTo>
                  <a:cubicBezTo>
                    <a:pt x="141" y="89"/>
                    <a:pt x="139" y="90"/>
                    <a:pt x="137" y="90"/>
                  </a:cubicBezTo>
                  <a:cubicBezTo>
                    <a:pt x="133" y="90"/>
                    <a:pt x="128" y="91"/>
                    <a:pt x="125" y="95"/>
                  </a:cubicBezTo>
                  <a:cubicBezTo>
                    <a:pt x="117" y="100"/>
                    <a:pt x="116" y="123"/>
                    <a:pt x="100" y="104"/>
                  </a:cubicBezTo>
                  <a:cubicBezTo>
                    <a:pt x="97" y="106"/>
                    <a:pt x="97" y="109"/>
                    <a:pt x="96" y="112"/>
                  </a:cubicBezTo>
                  <a:cubicBezTo>
                    <a:pt x="94" y="116"/>
                    <a:pt x="89" y="121"/>
                    <a:pt x="86" y="118"/>
                  </a:cubicBezTo>
                  <a:cubicBezTo>
                    <a:pt x="79" y="111"/>
                    <a:pt x="70" y="115"/>
                    <a:pt x="63" y="111"/>
                  </a:cubicBezTo>
                  <a:cubicBezTo>
                    <a:pt x="55" y="102"/>
                    <a:pt x="47" y="96"/>
                    <a:pt x="34" y="99"/>
                  </a:cubicBezTo>
                  <a:cubicBezTo>
                    <a:pt x="19" y="101"/>
                    <a:pt x="16" y="85"/>
                    <a:pt x="9" y="76"/>
                  </a:cubicBezTo>
                  <a:cubicBezTo>
                    <a:pt x="6" y="72"/>
                    <a:pt x="8" y="64"/>
                    <a:pt x="1" y="62"/>
                  </a:cubicBezTo>
                  <a:cubicBezTo>
                    <a:pt x="0" y="56"/>
                    <a:pt x="3" y="52"/>
                    <a:pt x="5" y="48"/>
                  </a:cubicBezTo>
                  <a:cubicBezTo>
                    <a:pt x="14" y="50"/>
                    <a:pt x="20" y="57"/>
                    <a:pt x="26" y="63"/>
                  </a:cubicBezTo>
                  <a:cubicBezTo>
                    <a:pt x="52" y="89"/>
                    <a:pt x="83" y="83"/>
                    <a:pt x="114" y="77"/>
                  </a:cubicBezTo>
                  <a:cubicBezTo>
                    <a:pt x="119" y="76"/>
                    <a:pt x="123" y="71"/>
                    <a:pt x="124" y="66"/>
                  </a:cubicBezTo>
                  <a:close/>
                </a:path>
              </a:pathLst>
            </a:custGeom>
            <a:solidFill>
              <a:srgbClr val="A28D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 name="Freeform 140">
              <a:extLst>
                <a:ext uri="{FF2B5EF4-FFF2-40B4-BE49-F238E27FC236}">
                  <a16:creationId xmlns:a16="http://schemas.microsoft.com/office/drawing/2014/main" id="{907D8A71-4071-42A2-ACA4-15108439AC5A}"/>
                </a:ext>
              </a:extLst>
            </p:cNvPr>
            <p:cNvSpPr>
              <a:spLocks/>
            </p:cNvSpPr>
            <p:nvPr/>
          </p:nvSpPr>
          <p:spPr bwMode="auto">
            <a:xfrm>
              <a:off x="5301838" y="32476"/>
              <a:ext cx="158973" cy="220263"/>
            </a:xfrm>
            <a:custGeom>
              <a:avLst/>
              <a:gdLst>
                <a:gd name="T0" fmla="*/ 26 w 61"/>
                <a:gd name="T1" fmla="*/ 11 h 84"/>
                <a:gd name="T2" fmla="*/ 26 w 61"/>
                <a:gd name="T3" fmla="*/ 6 h 84"/>
                <a:gd name="T4" fmla="*/ 52 w 61"/>
                <a:gd name="T5" fmla="*/ 3 h 84"/>
                <a:gd name="T6" fmla="*/ 57 w 61"/>
                <a:gd name="T7" fmla="*/ 24 h 84"/>
                <a:gd name="T8" fmla="*/ 41 w 61"/>
                <a:gd name="T9" fmla="*/ 51 h 84"/>
                <a:gd name="T10" fmla="*/ 39 w 61"/>
                <a:gd name="T11" fmla="*/ 54 h 84"/>
                <a:gd name="T12" fmla="*/ 37 w 61"/>
                <a:gd name="T13" fmla="*/ 55 h 84"/>
                <a:gd name="T14" fmla="*/ 0 w 61"/>
                <a:gd name="T15" fmla="*/ 63 h 84"/>
                <a:gd name="T16" fmla="*/ 4 w 61"/>
                <a:gd name="T17" fmla="*/ 46 h 84"/>
                <a:gd name="T18" fmla="*/ 18 w 61"/>
                <a:gd name="T19" fmla="*/ 34 h 84"/>
                <a:gd name="T20" fmla="*/ 26 w 61"/>
                <a:gd name="T21" fmla="*/ 11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1" h="84">
                  <a:moveTo>
                    <a:pt x="26" y="11"/>
                  </a:moveTo>
                  <a:cubicBezTo>
                    <a:pt x="26" y="9"/>
                    <a:pt x="26" y="8"/>
                    <a:pt x="26" y="6"/>
                  </a:cubicBezTo>
                  <a:cubicBezTo>
                    <a:pt x="35" y="8"/>
                    <a:pt x="43" y="0"/>
                    <a:pt x="52" y="3"/>
                  </a:cubicBezTo>
                  <a:cubicBezTo>
                    <a:pt x="53" y="10"/>
                    <a:pt x="55" y="17"/>
                    <a:pt x="57" y="24"/>
                  </a:cubicBezTo>
                  <a:cubicBezTo>
                    <a:pt x="61" y="38"/>
                    <a:pt x="58" y="49"/>
                    <a:pt x="41" y="51"/>
                  </a:cubicBezTo>
                  <a:cubicBezTo>
                    <a:pt x="41" y="52"/>
                    <a:pt x="40" y="53"/>
                    <a:pt x="39" y="54"/>
                  </a:cubicBezTo>
                  <a:cubicBezTo>
                    <a:pt x="38" y="54"/>
                    <a:pt x="37" y="54"/>
                    <a:pt x="37" y="55"/>
                  </a:cubicBezTo>
                  <a:cubicBezTo>
                    <a:pt x="30" y="84"/>
                    <a:pt x="14" y="66"/>
                    <a:pt x="0" y="63"/>
                  </a:cubicBezTo>
                  <a:cubicBezTo>
                    <a:pt x="2" y="57"/>
                    <a:pt x="10" y="53"/>
                    <a:pt x="4" y="46"/>
                  </a:cubicBezTo>
                  <a:cubicBezTo>
                    <a:pt x="7" y="40"/>
                    <a:pt x="14" y="39"/>
                    <a:pt x="18" y="34"/>
                  </a:cubicBezTo>
                  <a:cubicBezTo>
                    <a:pt x="21" y="26"/>
                    <a:pt x="18" y="17"/>
                    <a:pt x="26" y="11"/>
                  </a:cubicBezTo>
                  <a:close/>
                </a:path>
              </a:pathLst>
            </a:custGeom>
            <a:solidFill>
              <a:srgbClr val="5D61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 name="Freeform 141">
              <a:extLst>
                <a:ext uri="{FF2B5EF4-FFF2-40B4-BE49-F238E27FC236}">
                  <a16:creationId xmlns:a16="http://schemas.microsoft.com/office/drawing/2014/main" id="{040BF621-DEA6-4780-ADE0-5D21F3533AB9}"/>
                </a:ext>
              </a:extLst>
            </p:cNvPr>
            <p:cNvSpPr>
              <a:spLocks/>
            </p:cNvSpPr>
            <p:nvPr/>
          </p:nvSpPr>
          <p:spPr bwMode="auto">
            <a:xfrm>
              <a:off x="5401435" y="151227"/>
              <a:ext cx="59376" cy="84274"/>
            </a:xfrm>
            <a:custGeom>
              <a:avLst/>
              <a:gdLst>
                <a:gd name="T0" fmla="*/ 1 w 23"/>
                <a:gd name="T1" fmla="*/ 9 h 33"/>
                <a:gd name="T2" fmla="*/ 2 w 23"/>
                <a:gd name="T3" fmla="*/ 5 h 33"/>
                <a:gd name="T4" fmla="*/ 23 w 23"/>
                <a:gd name="T5" fmla="*/ 5 h 33"/>
                <a:gd name="T6" fmla="*/ 23 w 23"/>
                <a:gd name="T7" fmla="*/ 5 h 33"/>
                <a:gd name="T8" fmla="*/ 23 w 23"/>
                <a:gd name="T9" fmla="*/ 31 h 33"/>
                <a:gd name="T10" fmla="*/ 23 w 23"/>
                <a:gd name="T11" fmla="*/ 31 h 33"/>
                <a:gd name="T12" fmla="*/ 1 w 23"/>
                <a:gd name="T13" fmla="*/ 9 h 33"/>
              </a:gdLst>
              <a:ahLst/>
              <a:cxnLst>
                <a:cxn ang="0">
                  <a:pos x="T0" y="T1"/>
                </a:cxn>
                <a:cxn ang="0">
                  <a:pos x="T2" y="T3"/>
                </a:cxn>
                <a:cxn ang="0">
                  <a:pos x="T4" y="T5"/>
                </a:cxn>
                <a:cxn ang="0">
                  <a:pos x="T6" y="T7"/>
                </a:cxn>
                <a:cxn ang="0">
                  <a:pos x="T8" y="T9"/>
                </a:cxn>
                <a:cxn ang="0">
                  <a:pos x="T10" y="T11"/>
                </a:cxn>
                <a:cxn ang="0">
                  <a:pos x="T12" y="T13"/>
                </a:cxn>
              </a:cxnLst>
              <a:rect l="0" t="0" r="r" b="b"/>
              <a:pathLst>
                <a:path w="23" h="33">
                  <a:moveTo>
                    <a:pt x="1" y="9"/>
                  </a:moveTo>
                  <a:cubicBezTo>
                    <a:pt x="1" y="8"/>
                    <a:pt x="1" y="6"/>
                    <a:pt x="2" y="5"/>
                  </a:cubicBezTo>
                  <a:cubicBezTo>
                    <a:pt x="9" y="1"/>
                    <a:pt x="16" y="0"/>
                    <a:pt x="23" y="5"/>
                  </a:cubicBezTo>
                  <a:cubicBezTo>
                    <a:pt x="23" y="5"/>
                    <a:pt x="23" y="5"/>
                    <a:pt x="23" y="5"/>
                  </a:cubicBezTo>
                  <a:cubicBezTo>
                    <a:pt x="23" y="13"/>
                    <a:pt x="23" y="22"/>
                    <a:pt x="23" y="31"/>
                  </a:cubicBezTo>
                  <a:cubicBezTo>
                    <a:pt x="23" y="31"/>
                    <a:pt x="23" y="31"/>
                    <a:pt x="23" y="31"/>
                  </a:cubicBezTo>
                  <a:cubicBezTo>
                    <a:pt x="6" y="33"/>
                    <a:pt x="0" y="25"/>
                    <a:pt x="1" y="9"/>
                  </a:cubicBezTo>
                  <a:close/>
                </a:path>
              </a:pathLst>
            </a:custGeom>
            <a:solidFill>
              <a:srgbClr val="1E4B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 name="Freeform 142">
              <a:extLst>
                <a:ext uri="{FF2B5EF4-FFF2-40B4-BE49-F238E27FC236}">
                  <a16:creationId xmlns:a16="http://schemas.microsoft.com/office/drawing/2014/main" id="{EEA17C29-42F4-4312-BC83-C70259D778CF}"/>
                </a:ext>
              </a:extLst>
            </p:cNvPr>
            <p:cNvSpPr>
              <a:spLocks/>
            </p:cNvSpPr>
            <p:nvPr/>
          </p:nvSpPr>
          <p:spPr bwMode="auto">
            <a:xfrm>
              <a:off x="5478049" y="404050"/>
              <a:ext cx="65121" cy="53629"/>
            </a:xfrm>
            <a:custGeom>
              <a:avLst/>
              <a:gdLst>
                <a:gd name="T0" fmla="*/ 24 w 25"/>
                <a:gd name="T1" fmla="*/ 9 h 21"/>
                <a:gd name="T2" fmla="*/ 14 w 25"/>
                <a:gd name="T3" fmla="*/ 21 h 21"/>
                <a:gd name="T4" fmla="*/ 1 w 25"/>
                <a:gd name="T5" fmla="*/ 13 h 21"/>
                <a:gd name="T6" fmla="*/ 17 w 25"/>
                <a:gd name="T7" fmla="*/ 2 h 21"/>
                <a:gd name="T8" fmla="*/ 24 w 25"/>
                <a:gd name="T9" fmla="*/ 9 h 21"/>
              </a:gdLst>
              <a:ahLst/>
              <a:cxnLst>
                <a:cxn ang="0">
                  <a:pos x="T0" y="T1"/>
                </a:cxn>
                <a:cxn ang="0">
                  <a:pos x="T2" y="T3"/>
                </a:cxn>
                <a:cxn ang="0">
                  <a:pos x="T4" y="T5"/>
                </a:cxn>
                <a:cxn ang="0">
                  <a:pos x="T6" y="T7"/>
                </a:cxn>
                <a:cxn ang="0">
                  <a:pos x="T8" y="T9"/>
                </a:cxn>
              </a:cxnLst>
              <a:rect l="0" t="0" r="r" b="b"/>
              <a:pathLst>
                <a:path w="25" h="21">
                  <a:moveTo>
                    <a:pt x="24" y="9"/>
                  </a:moveTo>
                  <a:cubicBezTo>
                    <a:pt x="25" y="18"/>
                    <a:pt x="21" y="21"/>
                    <a:pt x="14" y="21"/>
                  </a:cubicBezTo>
                  <a:cubicBezTo>
                    <a:pt x="8" y="21"/>
                    <a:pt x="0" y="21"/>
                    <a:pt x="1" y="13"/>
                  </a:cubicBezTo>
                  <a:cubicBezTo>
                    <a:pt x="2" y="5"/>
                    <a:pt x="11" y="4"/>
                    <a:pt x="17" y="2"/>
                  </a:cubicBezTo>
                  <a:cubicBezTo>
                    <a:pt x="24" y="0"/>
                    <a:pt x="23" y="7"/>
                    <a:pt x="24" y="9"/>
                  </a:cubicBezTo>
                  <a:close/>
                </a:path>
              </a:pathLst>
            </a:custGeom>
            <a:solidFill>
              <a:srgbClr val="2842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 name="Freeform 143">
              <a:extLst>
                <a:ext uri="{FF2B5EF4-FFF2-40B4-BE49-F238E27FC236}">
                  <a16:creationId xmlns:a16="http://schemas.microsoft.com/office/drawing/2014/main" id="{8784231D-74BE-4921-979B-23277263183E}"/>
                </a:ext>
              </a:extLst>
            </p:cNvPr>
            <p:cNvSpPr>
              <a:spLocks/>
            </p:cNvSpPr>
            <p:nvPr/>
          </p:nvSpPr>
          <p:spPr bwMode="auto">
            <a:xfrm>
              <a:off x="5460810" y="342759"/>
              <a:ext cx="55545" cy="57460"/>
            </a:xfrm>
            <a:custGeom>
              <a:avLst/>
              <a:gdLst>
                <a:gd name="T0" fmla="*/ 11 w 21"/>
                <a:gd name="T1" fmla="*/ 22 h 22"/>
                <a:gd name="T2" fmla="*/ 0 w 21"/>
                <a:gd name="T3" fmla="*/ 11 h 22"/>
                <a:gd name="T4" fmla="*/ 11 w 21"/>
                <a:gd name="T5" fmla="*/ 2 h 22"/>
                <a:gd name="T6" fmla="*/ 21 w 21"/>
                <a:gd name="T7" fmla="*/ 10 h 22"/>
                <a:gd name="T8" fmla="*/ 11 w 21"/>
                <a:gd name="T9" fmla="*/ 22 h 22"/>
              </a:gdLst>
              <a:ahLst/>
              <a:cxnLst>
                <a:cxn ang="0">
                  <a:pos x="T0" y="T1"/>
                </a:cxn>
                <a:cxn ang="0">
                  <a:pos x="T2" y="T3"/>
                </a:cxn>
                <a:cxn ang="0">
                  <a:pos x="T4" y="T5"/>
                </a:cxn>
                <a:cxn ang="0">
                  <a:pos x="T6" y="T7"/>
                </a:cxn>
                <a:cxn ang="0">
                  <a:pos x="T8" y="T9"/>
                </a:cxn>
              </a:cxnLst>
              <a:rect l="0" t="0" r="r" b="b"/>
              <a:pathLst>
                <a:path w="21" h="22">
                  <a:moveTo>
                    <a:pt x="11" y="22"/>
                  </a:moveTo>
                  <a:cubicBezTo>
                    <a:pt x="2" y="22"/>
                    <a:pt x="1" y="17"/>
                    <a:pt x="0" y="11"/>
                  </a:cubicBezTo>
                  <a:cubicBezTo>
                    <a:pt x="0" y="2"/>
                    <a:pt x="6" y="3"/>
                    <a:pt x="11" y="2"/>
                  </a:cubicBezTo>
                  <a:cubicBezTo>
                    <a:pt x="18" y="0"/>
                    <a:pt x="21" y="4"/>
                    <a:pt x="21" y="10"/>
                  </a:cubicBezTo>
                  <a:cubicBezTo>
                    <a:pt x="21" y="18"/>
                    <a:pt x="17" y="21"/>
                    <a:pt x="11" y="22"/>
                  </a:cubicBezTo>
                  <a:close/>
                </a:path>
              </a:pathLst>
            </a:custGeom>
            <a:solidFill>
              <a:srgbClr val="2843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 name="Freeform 144">
              <a:extLst>
                <a:ext uri="{FF2B5EF4-FFF2-40B4-BE49-F238E27FC236}">
                  <a16:creationId xmlns:a16="http://schemas.microsoft.com/office/drawing/2014/main" id="{708B9F4F-90FB-42DC-A197-5065CB76B91B}"/>
                </a:ext>
              </a:extLst>
            </p:cNvPr>
            <p:cNvSpPr>
              <a:spLocks/>
            </p:cNvSpPr>
            <p:nvPr/>
          </p:nvSpPr>
          <p:spPr bwMode="auto">
            <a:xfrm>
              <a:off x="5474218" y="664534"/>
              <a:ext cx="63206" cy="95766"/>
            </a:xfrm>
            <a:custGeom>
              <a:avLst/>
              <a:gdLst>
                <a:gd name="T0" fmla="*/ 3 w 24"/>
                <a:gd name="T1" fmla="*/ 21 h 37"/>
                <a:gd name="T2" fmla="*/ 3 w 24"/>
                <a:gd name="T3" fmla="*/ 9 h 37"/>
                <a:gd name="T4" fmla="*/ 19 w 24"/>
                <a:gd name="T5" fmla="*/ 5 h 37"/>
                <a:gd name="T6" fmla="*/ 15 w 24"/>
                <a:gd name="T7" fmla="*/ 19 h 37"/>
                <a:gd name="T8" fmla="*/ 8 w 24"/>
                <a:gd name="T9" fmla="*/ 37 h 37"/>
                <a:gd name="T10" fmla="*/ 3 w 24"/>
                <a:gd name="T11" fmla="*/ 21 h 37"/>
              </a:gdLst>
              <a:ahLst/>
              <a:cxnLst>
                <a:cxn ang="0">
                  <a:pos x="T0" y="T1"/>
                </a:cxn>
                <a:cxn ang="0">
                  <a:pos x="T2" y="T3"/>
                </a:cxn>
                <a:cxn ang="0">
                  <a:pos x="T4" y="T5"/>
                </a:cxn>
                <a:cxn ang="0">
                  <a:pos x="T6" y="T7"/>
                </a:cxn>
                <a:cxn ang="0">
                  <a:pos x="T8" y="T9"/>
                </a:cxn>
                <a:cxn ang="0">
                  <a:pos x="T10" y="T11"/>
                </a:cxn>
              </a:cxnLst>
              <a:rect l="0" t="0" r="r" b="b"/>
              <a:pathLst>
                <a:path w="24" h="37">
                  <a:moveTo>
                    <a:pt x="3" y="21"/>
                  </a:moveTo>
                  <a:cubicBezTo>
                    <a:pt x="3" y="17"/>
                    <a:pt x="3" y="13"/>
                    <a:pt x="3" y="9"/>
                  </a:cubicBezTo>
                  <a:cubicBezTo>
                    <a:pt x="7" y="3"/>
                    <a:pt x="14" y="0"/>
                    <a:pt x="19" y="5"/>
                  </a:cubicBezTo>
                  <a:cubicBezTo>
                    <a:pt x="24" y="9"/>
                    <a:pt x="21" y="17"/>
                    <a:pt x="15" y="19"/>
                  </a:cubicBezTo>
                  <a:cubicBezTo>
                    <a:pt x="7" y="23"/>
                    <a:pt x="16" y="32"/>
                    <a:pt x="8" y="37"/>
                  </a:cubicBezTo>
                  <a:cubicBezTo>
                    <a:pt x="0" y="34"/>
                    <a:pt x="6" y="26"/>
                    <a:pt x="3" y="21"/>
                  </a:cubicBezTo>
                  <a:close/>
                </a:path>
              </a:pathLst>
            </a:custGeom>
            <a:solidFill>
              <a:srgbClr val="253A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 name="Freeform 145">
              <a:extLst>
                <a:ext uri="{FF2B5EF4-FFF2-40B4-BE49-F238E27FC236}">
                  <a16:creationId xmlns:a16="http://schemas.microsoft.com/office/drawing/2014/main" id="{BF441730-6747-4BFF-9F4B-B0139971D3A3}"/>
                </a:ext>
              </a:extLst>
            </p:cNvPr>
            <p:cNvSpPr>
              <a:spLocks/>
            </p:cNvSpPr>
            <p:nvPr/>
          </p:nvSpPr>
          <p:spPr bwMode="auto">
            <a:xfrm>
              <a:off x="5558492" y="434695"/>
              <a:ext cx="61290" cy="57460"/>
            </a:xfrm>
            <a:custGeom>
              <a:avLst/>
              <a:gdLst>
                <a:gd name="T0" fmla="*/ 1 w 24"/>
                <a:gd name="T1" fmla="*/ 8 h 22"/>
                <a:gd name="T2" fmla="*/ 9 w 24"/>
                <a:gd name="T3" fmla="*/ 1 h 22"/>
                <a:gd name="T4" fmla="*/ 23 w 24"/>
                <a:gd name="T5" fmla="*/ 11 h 22"/>
                <a:gd name="T6" fmla="*/ 16 w 24"/>
                <a:gd name="T7" fmla="*/ 21 h 22"/>
                <a:gd name="T8" fmla="*/ 1 w 24"/>
                <a:gd name="T9" fmla="*/ 8 h 22"/>
              </a:gdLst>
              <a:ahLst/>
              <a:cxnLst>
                <a:cxn ang="0">
                  <a:pos x="T0" y="T1"/>
                </a:cxn>
                <a:cxn ang="0">
                  <a:pos x="T2" y="T3"/>
                </a:cxn>
                <a:cxn ang="0">
                  <a:pos x="T4" y="T5"/>
                </a:cxn>
                <a:cxn ang="0">
                  <a:pos x="T6" y="T7"/>
                </a:cxn>
                <a:cxn ang="0">
                  <a:pos x="T8" y="T9"/>
                </a:cxn>
              </a:cxnLst>
              <a:rect l="0" t="0" r="r" b="b"/>
              <a:pathLst>
                <a:path w="24" h="22">
                  <a:moveTo>
                    <a:pt x="1" y="8"/>
                  </a:moveTo>
                  <a:cubicBezTo>
                    <a:pt x="0" y="0"/>
                    <a:pt x="5" y="1"/>
                    <a:pt x="9" y="1"/>
                  </a:cubicBezTo>
                  <a:cubicBezTo>
                    <a:pt x="16" y="1"/>
                    <a:pt x="23" y="3"/>
                    <a:pt x="23" y="11"/>
                  </a:cubicBezTo>
                  <a:cubicBezTo>
                    <a:pt x="24" y="16"/>
                    <a:pt x="23" y="22"/>
                    <a:pt x="16" y="21"/>
                  </a:cubicBezTo>
                  <a:cubicBezTo>
                    <a:pt x="8" y="20"/>
                    <a:pt x="4" y="13"/>
                    <a:pt x="1" y="8"/>
                  </a:cubicBezTo>
                  <a:close/>
                </a:path>
              </a:pathLst>
            </a:custGeom>
            <a:solidFill>
              <a:srgbClr val="2C42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 name="Freeform 146">
              <a:extLst>
                <a:ext uri="{FF2B5EF4-FFF2-40B4-BE49-F238E27FC236}">
                  <a16:creationId xmlns:a16="http://schemas.microsoft.com/office/drawing/2014/main" id="{71AAF37E-1592-41A4-8986-ECAAB2F0A4EE}"/>
                </a:ext>
              </a:extLst>
            </p:cNvPr>
            <p:cNvSpPr>
              <a:spLocks/>
            </p:cNvSpPr>
            <p:nvPr/>
          </p:nvSpPr>
          <p:spPr bwMode="auto">
            <a:xfrm>
              <a:off x="5575730" y="246993"/>
              <a:ext cx="68952" cy="74698"/>
            </a:xfrm>
            <a:custGeom>
              <a:avLst/>
              <a:gdLst>
                <a:gd name="T0" fmla="*/ 26 w 26"/>
                <a:gd name="T1" fmla="*/ 20 h 29"/>
                <a:gd name="T2" fmla="*/ 3 w 26"/>
                <a:gd name="T3" fmla="*/ 18 h 29"/>
                <a:gd name="T4" fmla="*/ 16 w 26"/>
                <a:gd name="T5" fmla="*/ 0 h 29"/>
                <a:gd name="T6" fmla="*/ 26 w 26"/>
                <a:gd name="T7" fmla="*/ 20 h 29"/>
              </a:gdLst>
              <a:ahLst/>
              <a:cxnLst>
                <a:cxn ang="0">
                  <a:pos x="T0" y="T1"/>
                </a:cxn>
                <a:cxn ang="0">
                  <a:pos x="T2" y="T3"/>
                </a:cxn>
                <a:cxn ang="0">
                  <a:pos x="T4" y="T5"/>
                </a:cxn>
                <a:cxn ang="0">
                  <a:pos x="T6" y="T7"/>
                </a:cxn>
              </a:cxnLst>
              <a:rect l="0" t="0" r="r" b="b"/>
              <a:pathLst>
                <a:path w="26" h="29">
                  <a:moveTo>
                    <a:pt x="26" y="20"/>
                  </a:moveTo>
                  <a:cubicBezTo>
                    <a:pt x="18" y="18"/>
                    <a:pt x="7" y="29"/>
                    <a:pt x="3" y="18"/>
                  </a:cubicBezTo>
                  <a:cubicBezTo>
                    <a:pt x="0" y="10"/>
                    <a:pt x="14" y="8"/>
                    <a:pt x="16" y="0"/>
                  </a:cubicBezTo>
                  <a:cubicBezTo>
                    <a:pt x="25" y="6"/>
                    <a:pt x="25" y="13"/>
                    <a:pt x="26" y="20"/>
                  </a:cubicBezTo>
                  <a:close/>
                </a:path>
              </a:pathLst>
            </a:custGeom>
            <a:solidFill>
              <a:srgbClr val="2A47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 name="Freeform 147">
              <a:extLst>
                <a:ext uri="{FF2B5EF4-FFF2-40B4-BE49-F238E27FC236}">
                  <a16:creationId xmlns:a16="http://schemas.microsoft.com/office/drawing/2014/main" id="{8B723D60-42B8-4648-A79B-C8EFDAE9B394}"/>
                </a:ext>
              </a:extLst>
            </p:cNvPr>
            <p:cNvSpPr>
              <a:spLocks/>
            </p:cNvSpPr>
            <p:nvPr/>
          </p:nvSpPr>
          <p:spPr bwMode="auto">
            <a:xfrm>
              <a:off x="5518270" y="277638"/>
              <a:ext cx="45968" cy="65121"/>
            </a:xfrm>
            <a:custGeom>
              <a:avLst/>
              <a:gdLst>
                <a:gd name="T0" fmla="*/ 17 w 17"/>
                <a:gd name="T1" fmla="*/ 16 h 25"/>
                <a:gd name="T2" fmla="*/ 9 w 17"/>
                <a:gd name="T3" fmla="*/ 24 h 25"/>
                <a:gd name="T4" fmla="*/ 0 w 17"/>
                <a:gd name="T5" fmla="*/ 10 h 25"/>
                <a:gd name="T6" fmla="*/ 6 w 17"/>
                <a:gd name="T7" fmla="*/ 1 h 25"/>
                <a:gd name="T8" fmla="*/ 17 w 17"/>
                <a:gd name="T9" fmla="*/ 16 h 25"/>
              </a:gdLst>
              <a:ahLst/>
              <a:cxnLst>
                <a:cxn ang="0">
                  <a:pos x="T0" y="T1"/>
                </a:cxn>
                <a:cxn ang="0">
                  <a:pos x="T2" y="T3"/>
                </a:cxn>
                <a:cxn ang="0">
                  <a:pos x="T4" y="T5"/>
                </a:cxn>
                <a:cxn ang="0">
                  <a:pos x="T6" y="T7"/>
                </a:cxn>
                <a:cxn ang="0">
                  <a:pos x="T8" y="T9"/>
                </a:cxn>
              </a:cxnLst>
              <a:rect l="0" t="0" r="r" b="b"/>
              <a:pathLst>
                <a:path w="17" h="25">
                  <a:moveTo>
                    <a:pt x="17" y="16"/>
                  </a:moveTo>
                  <a:cubicBezTo>
                    <a:pt x="17" y="21"/>
                    <a:pt x="15" y="25"/>
                    <a:pt x="9" y="24"/>
                  </a:cubicBezTo>
                  <a:cubicBezTo>
                    <a:pt x="1" y="23"/>
                    <a:pt x="0" y="17"/>
                    <a:pt x="0" y="10"/>
                  </a:cubicBezTo>
                  <a:cubicBezTo>
                    <a:pt x="0" y="6"/>
                    <a:pt x="0" y="0"/>
                    <a:pt x="6" y="1"/>
                  </a:cubicBezTo>
                  <a:cubicBezTo>
                    <a:pt x="14" y="1"/>
                    <a:pt x="16" y="9"/>
                    <a:pt x="17" y="16"/>
                  </a:cubicBezTo>
                  <a:close/>
                </a:path>
              </a:pathLst>
            </a:custGeom>
            <a:solidFill>
              <a:srgbClr val="2844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 name="Freeform 148">
              <a:extLst>
                <a:ext uri="{FF2B5EF4-FFF2-40B4-BE49-F238E27FC236}">
                  <a16:creationId xmlns:a16="http://schemas.microsoft.com/office/drawing/2014/main" id="{0BDDAD5B-518D-42A3-A926-1EA3A038AE28}"/>
                </a:ext>
              </a:extLst>
            </p:cNvPr>
            <p:cNvSpPr>
              <a:spLocks/>
            </p:cNvSpPr>
            <p:nvPr/>
          </p:nvSpPr>
          <p:spPr bwMode="auto">
            <a:xfrm>
              <a:off x="5460810" y="216348"/>
              <a:ext cx="78529" cy="53629"/>
            </a:xfrm>
            <a:custGeom>
              <a:avLst/>
              <a:gdLst>
                <a:gd name="T0" fmla="*/ 0 w 30"/>
                <a:gd name="T1" fmla="*/ 6 h 21"/>
                <a:gd name="T2" fmla="*/ 4 w 30"/>
                <a:gd name="T3" fmla="*/ 4 h 21"/>
                <a:gd name="T4" fmla="*/ 27 w 30"/>
                <a:gd name="T5" fmla="*/ 9 h 21"/>
                <a:gd name="T6" fmla="*/ 20 w 30"/>
                <a:gd name="T7" fmla="*/ 17 h 21"/>
                <a:gd name="T8" fmla="*/ 0 w 30"/>
                <a:gd name="T9" fmla="*/ 6 h 21"/>
              </a:gdLst>
              <a:ahLst/>
              <a:cxnLst>
                <a:cxn ang="0">
                  <a:pos x="T0" y="T1"/>
                </a:cxn>
                <a:cxn ang="0">
                  <a:pos x="T2" y="T3"/>
                </a:cxn>
                <a:cxn ang="0">
                  <a:pos x="T4" y="T5"/>
                </a:cxn>
                <a:cxn ang="0">
                  <a:pos x="T6" y="T7"/>
                </a:cxn>
                <a:cxn ang="0">
                  <a:pos x="T8" y="T9"/>
                </a:cxn>
              </a:cxnLst>
              <a:rect l="0" t="0" r="r" b="b"/>
              <a:pathLst>
                <a:path w="30" h="21">
                  <a:moveTo>
                    <a:pt x="0" y="6"/>
                  </a:moveTo>
                  <a:cubicBezTo>
                    <a:pt x="1" y="5"/>
                    <a:pt x="3" y="5"/>
                    <a:pt x="4" y="4"/>
                  </a:cubicBezTo>
                  <a:cubicBezTo>
                    <a:pt x="13" y="0"/>
                    <a:pt x="21" y="3"/>
                    <a:pt x="27" y="9"/>
                  </a:cubicBezTo>
                  <a:cubicBezTo>
                    <a:pt x="30" y="13"/>
                    <a:pt x="24" y="16"/>
                    <a:pt x="20" y="17"/>
                  </a:cubicBezTo>
                  <a:cubicBezTo>
                    <a:pt x="9" y="21"/>
                    <a:pt x="1" y="19"/>
                    <a:pt x="0" y="6"/>
                  </a:cubicBezTo>
                  <a:close/>
                </a:path>
              </a:pathLst>
            </a:custGeom>
            <a:solidFill>
              <a:srgbClr val="2449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 name="Freeform 149">
              <a:extLst>
                <a:ext uri="{FF2B5EF4-FFF2-40B4-BE49-F238E27FC236}">
                  <a16:creationId xmlns:a16="http://schemas.microsoft.com/office/drawing/2014/main" id="{7D4EE359-D958-4953-90D8-A3095D78009B}"/>
                </a:ext>
              </a:extLst>
            </p:cNvPr>
            <p:cNvSpPr>
              <a:spLocks/>
            </p:cNvSpPr>
            <p:nvPr/>
          </p:nvSpPr>
          <p:spPr bwMode="auto">
            <a:xfrm>
              <a:off x="5460810" y="528546"/>
              <a:ext cx="113005" cy="65121"/>
            </a:xfrm>
            <a:custGeom>
              <a:avLst/>
              <a:gdLst>
                <a:gd name="T0" fmla="*/ 43 w 43"/>
                <a:gd name="T1" fmla="*/ 13 h 25"/>
                <a:gd name="T2" fmla="*/ 35 w 43"/>
                <a:gd name="T3" fmla="*/ 25 h 25"/>
                <a:gd name="T4" fmla="*/ 25 w 43"/>
                <a:gd name="T5" fmla="*/ 3 h 25"/>
                <a:gd name="T6" fmla="*/ 33 w 43"/>
                <a:gd name="T7" fmla="*/ 0 h 25"/>
                <a:gd name="T8" fmla="*/ 43 w 43"/>
                <a:gd name="T9" fmla="*/ 13 h 25"/>
              </a:gdLst>
              <a:ahLst/>
              <a:cxnLst>
                <a:cxn ang="0">
                  <a:pos x="T0" y="T1"/>
                </a:cxn>
                <a:cxn ang="0">
                  <a:pos x="T2" y="T3"/>
                </a:cxn>
                <a:cxn ang="0">
                  <a:pos x="T4" y="T5"/>
                </a:cxn>
                <a:cxn ang="0">
                  <a:pos x="T6" y="T7"/>
                </a:cxn>
                <a:cxn ang="0">
                  <a:pos x="T8" y="T9"/>
                </a:cxn>
              </a:cxnLst>
              <a:rect l="0" t="0" r="r" b="b"/>
              <a:pathLst>
                <a:path w="43" h="25">
                  <a:moveTo>
                    <a:pt x="43" y="13"/>
                  </a:moveTo>
                  <a:cubicBezTo>
                    <a:pt x="40" y="17"/>
                    <a:pt x="38" y="21"/>
                    <a:pt x="35" y="25"/>
                  </a:cubicBezTo>
                  <a:cubicBezTo>
                    <a:pt x="0" y="24"/>
                    <a:pt x="37" y="9"/>
                    <a:pt x="25" y="3"/>
                  </a:cubicBezTo>
                  <a:cubicBezTo>
                    <a:pt x="28" y="2"/>
                    <a:pt x="30" y="1"/>
                    <a:pt x="33" y="0"/>
                  </a:cubicBezTo>
                  <a:cubicBezTo>
                    <a:pt x="36" y="4"/>
                    <a:pt x="40" y="9"/>
                    <a:pt x="43" y="13"/>
                  </a:cubicBezTo>
                  <a:close/>
                </a:path>
              </a:pathLst>
            </a:custGeom>
            <a:solidFill>
              <a:srgbClr val="203E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 name="Freeform 150">
              <a:extLst>
                <a:ext uri="{FF2B5EF4-FFF2-40B4-BE49-F238E27FC236}">
                  <a16:creationId xmlns:a16="http://schemas.microsoft.com/office/drawing/2014/main" id="{31CBABEB-D373-44DC-9AA8-E077141B6F68}"/>
                </a:ext>
              </a:extLst>
            </p:cNvPr>
            <p:cNvSpPr>
              <a:spLocks/>
            </p:cNvSpPr>
            <p:nvPr/>
          </p:nvSpPr>
          <p:spPr bwMode="auto">
            <a:xfrm>
              <a:off x="5600630" y="166549"/>
              <a:ext cx="53629" cy="49799"/>
            </a:xfrm>
            <a:custGeom>
              <a:avLst/>
              <a:gdLst>
                <a:gd name="T0" fmla="*/ 21 w 21"/>
                <a:gd name="T1" fmla="*/ 10 h 19"/>
                <a:gd name="T2" fmla="*/ 11 w 21"/>
                <a:gd name="T3" fmla="*/ 19 h 19"/>
                <a:gd name="T4" fmla="*/ 2 w 21"/>
                <a:gd name="T5" fmla="*/ 10 h 19"/>
                <a:gd name="T6" fmla="*/ 12 w 21"/>
                <a:gd name="T7" fmla="*/ 0 h 19"/>
                <a:gd name="T8" fmla="*/ 21 w 21"/>
                <a:gd name="T9" fmla="*/ 10 h 19"/>
              </a:gdLst>
              <a:ahLst/>
              <a:cxnLst>
                <a:cxn ang="0">
                  <a:pos x="T0" y="T1"/>
                </a:cxn>
                <a:cxn ang="0">
                  <a:pos x="T2" y="T3"/>
                </a:cxn>
                <a:cxn ang="0">
                  <a:pos x="T4" y="T5"/>
                </a:cxn>
                <a:cxn ang="0">
                  <a:pos x="T6" y="T7"/>
                </a:cxn>
                <a:cxn ang="0">
                  <a:pos x="T8" y="T9"/>
                </a:cxn>
              </a:cxnLst>
              <a:rect l="0" t="0" r="r" b="b"/>
              <a:pathLst>
                <a:path w="21" h="19">
                  <a:moveTo>
                    <a:pt x="21" y="10"/>
                  </a:moveTo>
                  <a:cubicBezTo>
                    <a:pt x="20" y="16"/>
                    <a:pt x="17" y="19"/>
                    <a:pt x="11" y="19"/>
                  </a:cubicBezTo>
                  <a:cubicBezTo>
                    <a:pt x="5" y="19"/>
                    <a:pt x="0" y="17"/>
                    <a:pt x="2" y="10"/>
                  </a:cubicBezTo>
                  <a:cubicBezTo>
                    <a:pt x="3" y="5"/>
                    <a:pt x="7" y="1"/>
                    <a:pt x="12" y="0"/>
                  </a:cubicBezTo>
                  <a:cubicBezTo>
                    <a:pt x="18" y="0"/>
                    <a:pt x="20" y="4"/>
                    <a:pt x="21" y="10"/>
                  </a:cubicBezTo>
                  <a:close/>
                </a:path>
              </a:pathLst>
            </a:custGeom>
            <a:solidFill>
              <a:srgbClr val="2840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 name="Freeform 151">
              <a:extLst>
                <a:ext uri="{FF2B5EF4-FFF2-40B4-BE49-F238E27FC236}">
                  <a16:creationId xmlns:a16="http://schemas.microsoft.com/office/drawing/2014/main" id="{DE2277A3-3D23-4746-9999-F33739E28E67}"/>
                </a:ext>
              </a:extLst>
            </p:cNvPr>
            <p:cNvSpPr>
              <a:spLocks/>
            </p:cNvSpPr>
            <p:nvPr/>
          </p:nvSpPr>
          <p:spPr bwMode="auto">
            <a:xfrm>
              <a:off x="5435911" y="277638"/>
              <a:ext cx="59376" cy="55545"/>
            </a:xfrm>
            <a:custGeom>
              <a:avLst/>
              <a:gdLst>
                <a:gd name="T0" fmla="*/ 6 w 23"/>
                <a:gd name="T1" fmla="*/ 4 h 21"/>
                <a:gd name="T2" fmla="*/ 23 w 23"/>
                <a:gd name="T3" fmla="*/ 12 h 21"/>
                <a:gd name="T4" fmla="*/ 13 w 23"/>
                <a:gd name="T5" fmla="*/ 20 h 21"/>
                <a:gd name="T6" fmla="*/ 6 w 23"/>
                <a:gd name="T7" fmla="*/ 4 h 21"/>
              </a:gdLst>
              <a:ahLst/>
              <a:cxnLst>
                <a:cxn ang="0">
                  <a:pos x="T0" y="T1"/>
                </a:cxn>
                <a:cxn ang="0">
                  <a:pos x="T2" y="T3"/>
                </a:cxn>
                <a:cxn ang="0">
                  <a:pos x="T4" y="T5"/>
                </a:cxn>
                <a:cxn ang="0">
                  <a:pos x="T6" y="T7"/>
                </a:cxn>
              </a:cxnLst>
              <a:rect l="0" t="0" r="r" b="b"/>
              <a:pathLst>
                <a:path w="23" h="21">
                  <a:moveTo>
                    <a:pt x="6" y="4"/>
                  </a:moveTo>
                  <a:cubicBezTo>
                    <a:pt x="14" y="0"/>
                    <a:pt x="22" y="1"/>
                    <a:pt x="23" y="12"/>
                  </a:cubicBezTo>
                  <a:cubicBezTo>
                    <a:pt x="23" y="19"/>
                    <a:pt x="18" y="21"/>
                    <a:pt x="13" y="20"/>
                  </a:cubicBezTo>
                  <a:cubicBezTo>
                    <a:pt x="0" y="19"/>
                    <a:pt x="2" y="12"/>
                    <a:pt x="6" y="4"/>
                  </a:cubicBezTo>
                  <a:close/>
                </a:path>
              </a:pathLst>
            </a:custGeom>
            <a:solidFill>
              <a:srgbClr val="25455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 name="Freeform 152">
              <a:extLst>
                <a:ext uri="{FF2B5EF4-FFF2-40B4-BE49-F238E27FC236}">
                  <a16:creationId xmlns:a16="http://schemas.microsoft.com/office/drawing/2014/main" id="{6FF99D36-B732-4A9B-82F5-E5D981EEFA37}"/>
                </a:ext>
              </a:extLst>
            </p:cNvPr>
            <p:cNvSpPr>
              <a:spLocks/>
            </p:cNvSpPr>
            <p:nvPr/>
          </p:nvSpPr>
          <p:spPr bwMode="auto">
            <a:xfrm>
              <a:off x="5734702" y="783285"/>
              <a:ext cx="63206" cy="65121"/>
            </a:xfrm>
            <a:custGeom>
              <a:avLst/>
              <a:gdLst>
                <a:gd name="T0" fmla="*/ 0 w 24"/>
                <a:gd name="T1" fmla="*/ 15 h 25"/>
                <a:gd name="T2" fmla="*/ 14 w 24"/>
                <a:gd name="T3" fmla="*/ 4 h 25"/>
                <a:gd name="T4" fmla="*/ 17 w 24"/>
                <a:gd name="T5" fmla="*/ 23 h 25"/>
                <a:gd name="T6" fmla="*/ 0 w 24"/>
                <a:gd name="T7" fmla="*/ 15 h 25"/>
              </a:gdLst>
              <a:ahLst/>
              <a:cxnLst>
                <a:cxn ang="0">
                  <a:pos x="T0" y="T1"/>
                </a:cxn>
                <a:cxn ang="0">
                  <a:pos x="T2" y="T3"/>
                </a:cxn>
                <a:cxn ang="0">
                  <a:pos x="T4" y="T5"/>
                </a:cxn>
                <a:cxn ang="0">
                  <a:pos x="T6" y="T7"/>
                </a:cxn>
              </a:cxnLst>
              <a:rect l="0" t="0" r="r" b="b"/>
              <a:pathLst>
                <a:path w="24" h="25">
                  <a:moveTo>
                    <a:pt x="0" y="15"/>
                  </a:moveTo>
                  <a:cubicBezTo>
                    <a:pt x="3" y="9"/>
                    <a:pt x="5" y="0"/>
                    <a:pt x="14" y="4"/>
                  </a:cubicBezTo>
                  <a:cubicBezTo>
                    <a:pt x="24" y="8"/>
                    <a:pt x="21" y="16"/>
                    <a:pt x="17" y="23"/>
                  </a:cubicBezTo>
                  <a:cubicBezTo>
                    <a:pt x="9" y="25"/>
                    <a:pt x="4" y="20"/>
                    <a:pt x="0" y="15"/>
                  </a:cubicBezTo>
                  <a:close/>
                </a:path>
              </a:pathLst>
            </a:custGeom>
            <a:solidFill>
              <a:srgbClr val="344B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 name="Freeform 153">
              <a:extLst>
                <a:ext uri="{FF2B5EF4-FFF2-40B4-BE49-F238E27FC236}">
                  <a16:creationId xmlns:a16="http://schemas.microsoft.com/office/drawing/2014/main" id="{BC96FDE3-04D0-4964-8DEB-D0BF5AAA3F25}"/>
                </a:ext>
              </a:extLst>
            </p:cNvPr>
            <p:cNvSpPr>
              <a:spLocks/>
            </p:cNvSpPr>
            <p:nvPr/>
          </p:nvSpPr>
          <p:spPr bwMode="auto">
            <a:xfrm>
              <a:off x="5399519" y="233585"/>
              <a:ext cx="53629" cy="59376"/>
            </a:xfrm>
            <a:custGeom>
              <a:avLst/>
              <a:gdLst>
                <a:gd name="T0" fmla="*/ 20 w 21"/>
                <a:gd name="T1" fmla="*/ 21 h 23"/>
                <a:gd name="T2" fmla="*/ 0 w 21"/>
                <a:gd name="T3" fmla="*/ 4 h 23"/>
                <a:gd name="T4" fmla="*/ 20 w 21"/>
                <a:gd name="T5" fmla="*/ 21 h 23"/>
              </a:gdLst>
              <a:ahLst/>
              <a:cxnLst>
                <a:cxn ang="0">
                  <a:pos x="T0" y="T1"/>
                </a:cxn>
                <a:cxn ang="0">
                  <a:pos x="T2" y="T3"/>
                </a:cxn>
                <a:cxn ang="0">
                  <a:pos x="T4" y="T5"/>
                </a:cxn>
              </a:cxnLst>
              <a:rect l="0" t="0" r="r" b="b"/>
              <a:pathLst>
                <a:path w="21" h="23">
                  <a:moveTo>
                    <a:pt x="20" y="21"/>
                  </a:moveTo>
                  <a:cubicBezTo>
                    <a:pt x="7" y="23"/>
                    <a:pt x="0" y="18"/>
                    <a:pt x="0" y="4"/>
                  </a:cubicBezTo>
                  <a:cubicBezTo>
                    <a:pt x="15" y="0"/>
                    <a:pt x="21" y="6"/>
                    <a:pt x="20" y="21"/>
                  </a:cubicBezTo>
                  <a:close/>
                </a:path>
              </a:pathLst>
            </a:custGeom>
            <a:solidFill>
              <a:srgbClr val="2F44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 name="Freeform 154">
              <a:extLst>
                <a:ext uri="{FF2B5EF4-FFF2-40B4-BE49-F238E27FC236}">
                  <a16:creationId xmlns:a16="http://schemas.microsoft.com/office/drawing/2014/main" id="{FD0D88A0-2F78-424C-8EED-16C0D760CA3E}"/>
                </a:ext>
              </a:extLst>
            </p:cNvPr>
            <p:cNvSpPr>
              <a:spLocks/>
            </p:cNvSpPr>
            <p:nvPr/>
          </p:nvSpPr>
          <p:spPr bwMode="auto">
            <a:xfrm>
              <a:off x="5560407" y="501731"/>
              <a:ext cx="59376" cy="47884"/>
            </a:xfrm>
            <a:custGeom>
              <a:avLst/>
              <a:gdLst>
                <a:gd name="T0" fmla="*/ 23 w 23"/>
                <a:gd name="T1" fmla="*/ 9 h 18"/>
                <a:gd name="T2" fmla="*/ 11 w 23"/>
                <a:gd name="T3" fmla="*/ 18 h 18"/>
                <a:gd name="T4" fmla="*/ 1 w 23"/>
                <a:gd name="T5" fmla="*/ 1 h 18"/>
                <a:gd name="T6" fmla="*/ 1 w 23"/>
                <a:gd name="T7" fmla="*/ 1 h 18"/>
                <a:gd name="T8" fmla="*/ 23 w 23"/>
                <a:gd name="T9" fmla="*/ 9 h 18"/>
              </a:gdLst>
              <a:ahLst/>
              <a:cxnLst>
                <a:cxn ang="0">
                  <a:pos x="T0" y="T1"/>
                </a:cxn>
                <a:cxn ang="0">
                  <a:pos x="T2" y="T3"/>
                </a:cxn>
                <a:cxn ang="0">
                  <a:pos x="T4" y="T5"/>
                </a:cxn>
                <a:cxn ang="0">
                  <a:pos x="T6" y="T7"/>
                </a:cxn>
                <a:cxn ang="0">
                  <a:pos x="T8" y="T9"/>
                </a:cxn>
              </a:cxnLst>
              <a:rect l="0" t="0" r="r" b="b"/>
              <a:pathLst>
                <a:path w="23" h="18">
                  <a:moveTo>
                    <a:pt x="23" y="9"/>
                  </a:moveTo>
                  <a:cubicBezTo>
                    <a:pt x="22" y="17"/>
                    <a:pt x="17" y="18"/>
                    <a:pt x="11" y="18"/>
                  </a:cubicBezTo>
                  <a:cubicBezTo>
                    <a:pt x="5" y="13"/>
                    <a:pt x="0" y="9"/>
                    <a:pt x="1" y="1"/>
                  </a:cubicBezTo>
                  <a:cubicBezTo>
                    <a:pt x="1" y="1"/>
                    <a:pt x="1" y="1"/>
                    <a:pt x="1" y="1"/>
                  </a:cubicBezTo>
                  <a:cubicBezTo>
                    <a:pt x="10" y="1"/>
                    <a:pt x="19" y="0"/>
                    <a:pt x="23" y="9"/>
                  </a:cubicBezTo>
                  <a:close/>
                </a:path>
              </a:pathLst>
            </a:custGeom>
            <a:solidFill>
              <a:srgbClr val="343E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 name="Freeform 155">
              <a:extLst>
                <a:ext uri="{FF2B5EF4-FFF2-40B4-BE49-F238E27FC236}">
                  <a16:creationId xmlns:a16="http://schemas.microsoft.com/office/drawing/2014/main" id="{047AB48C-785E-4F00-BC27-BF81FA15E508}"/>
                </a:ext>
              </a:extLst>
            </p:cNvPr>
            <p:cNvSpPr>
              <a:spLocks/>
            </p:cNvSpPr>
            <p:nvPr/>
          </p:nvSpPr>
          <p:spPr bwMode="auto">
            <a:xfrm>
              <a:off x="5661920" y="396388"/>
              <a:ext cx="70868" cy="51714"/>
            </a:xfrm>
            <a:custGeom>
              <a:avLst/>
              <a:gdLst>
                <a:gd name="T0" fmla="*/ 2 w 27"/>
                <a:gd name="T1" fmla="*/ 3 h 20"/>
                <a:gd name="T2" fmla="*/ 19 w 27"/>
                <a:gd name="T3" fmla="*/ 20 h 20"/>
                <a:gd name="T4" fmla="*/ 2 w 27"/>
                <a:gd name="T5" fmla="*/ 3 h 20"/>
              </a:gdLst>
              <a:ahLst/>
              <a:cxnLst>
                <a:cxn ang="0">
                  <a:pos x="T0" y="T1"/>
                </a:cxn>
                <a:cxn ang="0">
                  <a:pos x="T2" y="T3"/>
                </a:cxn>
                <a:cxn ang="0">
                  <a:pos x="T4" y="T5"/>
                </a:cxn>
              </a:cxnLst>
              <a:rect l="0" t="0" r="r" b="b"/>
              <a:pathLst>
                <a:path w="27" h="20">
                  <a:moveTo>
                    <a:pt x="2" y="3"/>
                  </a:moveTo>
                  <a:cubicBezTo>
                    <a:pt x="15" y="2"/>
                    <a:pt x="27" y="0"/>
                    <a:pt x="19" y="20"/>
                  </a:cubicBezTo>
                  <a:cubicBezTo>
                    <a:pt x="8" y="19"/>
                    <a:pt x="0" y="16"/>
                    <a:pt x="2" y="3"/>
                  </a:cubicBezTo>
                  <a:close/>
                </a:path>
              </a:pathLst>
            </a:custGeom>
            <a:solidFill>
              <a:srgbClr val="3145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 name="Freeform 156">
              <a:extLst>
                <a:ext uri="{FF2B5EF4-FFF2-40B4-BE49-F238E27FC236}">
                  <a16:creationId xmlns:a16="http://schemas.microsoft.com/office/drawing/2014/main" id="{84444CB9-1D5D-47E0-B54F-F01B64A0B3C7}"/>
                </a:ext>
              </a:extLst>
            </p:cNvPr>
            <p:cNvSpPr>
              <a:spLocks/>
            </p:cNvSpPr>
            <p:nvPr/>
          </p:nvSpPr>
          <p:spPr bwMode="auto">
            <a:xfrm>
              <a:off x="5506778" y="469171"/>
              <a:ext cx="57460" cy="53629"/>
            </a:xfrm>
            <a:custGeom>
              <a:avLst/>
              <a:gdLst>
                <a:gd name="T0" fmla="*/ 22 w 22"/>
                <a:gd name="T1" fmla="*/ 14 h 21"/>
                <a:gd name="T2" fmla="*/ 18 w 22"/>
                <a:gd name="T3" fmla="*/ 15 h 21"/>
                <a:gd name="T4" fmla="*/ 2 w 22"/>
                <a:gd name="T5" fmla="*/ 12 h 21"/>
                <a:gd name="T6" fmla="*/ 8 w 22"/>
                <a:gd name="T7" fmla="*/ 5 h 21"/>
                <a:gd name="T8" fmla="*/ 22 w 22"/>
                <a:gd name="T9" fmla="*/ 14 h 21"/>
              </a:gdLst>
              <a:ahLst/>
              <a:cxnLst>
                <a:cxn ang="0">
                  <a:pos x="T0" y="T1"/>
                </a:cxn>
                <a:cxn ang="0">
                  <a:pos x="T2" y="T3"/>
                </a:cxn>
                <a:cxn ang="0">
                  <a:pos x="T4" y="T5"/>
                </a:cxn>
                <a:cxn ang="0">
                  <a:pos x="T6" y="T7"/>
                </a:cxn>
                <a:cxn ang="0">
                  <a:pos x="T8" y="T9"/>
                </a:cxn>
              </a:cxnLst>
              <a:rect l="0" t="0" r="r" b="b"/>
              <a:pathLst>
                <a:path w="22" h="21">
                  <a:moveTo>
                    <a:pt x="22" y="14"/>
                  </a:moveTo>
                  <a:cubicBezTo>
                    <a:pt x="21" y="14"/>
                    <a:pt x="20" y="15"/>
                    <a:pt x="18" y="15"/>
                  </a:cubicBezTo>
                  <a:cubicBezTo>
                    <a:pt x="12" y="17"/>
                    <a:pt x="6" y="21"/>
                    <a:pt x="2" y="12"/>
                  </a:cubicBezTo>
                  <a:cubicBezTo>
                    <a:pt x="0" y="9"/>
                    <a:pt x="4" y="6"/>
                    <a:pt x="8" y="5"/>
                  </a:cubicBezTo>
                  <a:cubicBezTo>
                    <a:pt x="17" y="0"/>
                    <a:pt x="21" y="5"/>
                    <a:pt x="22" y="14"/>
                  </a:cubicBezTo>
                  <a:close/>
                </a:path>
              </a:pathLst>
            </a:custGeom>
            <a:solidFill>
              <a:srgbClr val="343C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 name="Freeform 157">
              <a:extLst>
                <a:ext uri="{FF2B5EF4-FFF2-40B4-BE49-F238E27FC236}">
                  <a16:creationId xmlns:a16="http://schemas.microsoft.com/office/drawing/2014/main" id="{789143DC-9535-42FD-B3B3-F99EDFC6A6B9}"/>
                </a:ext>
              </a:extLst>
            </p:cNvPr>
            <p:cNvSpPr>
              <a:spLocks/>
            </p:cNvSpPr>
            <p:nvPr/>
          </p:nvSpPr>
          <p:spPr bwMode="auto">
            <a:xfrm>
              <a:off x="5669581" y="448102"/>
              <a:ext cx="65121" cy="53629"/>
            </a:xfrm>
            <a:custGeom>
              <a:avLst/>
              <a:gdLst>
                <a:gd name="T0" fmla="*/ 20 w 25"/>
                <a:gd name="T1" fmla="*/ 0 h 21"/>
                <a:gd name="T2" fmla="*/ 24 w 25"/>
                <a:gd name="T3" fmla="*/ 12 h 21"/>
                <a:gd name="T4" fmla="*/ 5 w 25"/>
                <a:gd name="T5" fmla="*/ 13 h 21"/>
                <a:gd name="T6" fmla="*/ 20 w 25"/>
                <a:gd name="T7" fmla="*/ 0 h 21"/>
              </a:gdLst>
              <a:ahLst/>
              <a:cxnLst>
                <a:cxn ang="0">
                  <a:pos x="T0" y="T1"/>
                </a:cxn>
                <a:cxn ang="0">
                  <a:pos x="T2" y="T3"/>
                </a:cxn>
                <a:cxn ang="0">
                  <a:pos x="T4" y="T5"/>
                </a:cxn>
                <a:cxn ang="0">
                  <a:pos x="T6" y="T7"/>
                </a:cxn>
              </a:cxnLst>
              <a:rect l="0" t="0" r="r" b="b"/>
              <a:pathLst>
                <a:path w="25" h="21">
                  <a:moveTo>
                    <a:pt x="20" y="0"/>
                  </a:moveTo>
                  <a:cubicBezTo>
                    <a:pt x="25" y="3"/>
                    <a:pt x="25" y="7"/>
                    <a:pt x="24" y="12"/>
                  </a:cubicBezTo>
                  <a:cubicBezTo>
                    <a:pt x="18" y="17"/>
                    <a:pt x="9" y="21"/>
                    <a:pt x="5" y="13"/>
                  </a:cubicBezTo>
                  <a:cubicBezTo>
                    <a:pt x="0" y="1"/>
                    <a:pt x="17" y="7"/>
                    <a:pt x="20" y="0"/>
                  </a:cubicBezTo>
                  <a:close/>
                </a:path>
              </a:pathLst>
            </a:custGeom>
            <a:solidFill>
              <a:srgbClr val="2D3F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 name="Freeform 158">
              <a:extLst>
                <a:ext uri="{FF2B5EF4-FFF2-40B4-BE49-F238E27FC236}">
                  <a16:creationId xmlns:a16="http://schemas.microsoft.com/office/drawing/2014/main" id="{0853F3CA-A336-475F-BF09-7D3E780D6C0B}"/>
                </a:ext>
              </a:extLst>
            </p:cNvPr>
            <p:cNvSpPr>
              <a:spLocks/>
            </p:cNvSpPr>
            <p:nvPr/>
          </p:nvSpPr>
          <p:spPr bwMode="auto">
            <a:xfrm>
              <a:off x="5581476" y="601328"/>
              <a:ext cx="57460" cy="47884"/>
            </a:xfrm>
            <a:custGeom>
              <a:avLst/>
              <a:gdLst>
                <a:gd name="T0" fmla="*/ 7 w 22"/>
                <a:gd name="T1" fmla="*/ 18 h 18"/>
                <a:gd name="T2" fmla="*/ 4 w 22"/>
                <a:gd name="T3" fmla="*/ 3 h 18"/>
                <a:gd name="T4" fmla="*/ 16 w 22"/>
                <a:gd name="T5" fmla="*/ 1 h 18"/>
                <a:gd name="T6" fmla="*/ 19 w 22"/>
                <a:gd name="T7" fmla="*/ 14 h 18"/>
                <a:gd name="T8" fmla="*/ 7 w 22"/>
                <a:gd name="T9" fmla="*/ 18 h 18"/>
              </a:gdLst>
              <a:ahLst/>
              <a:cxnLst>
                <a:cxn ang="0">
                  <a:pos x="T0" y="T1"/>
                </a:cxn>
                <a:cxn ang="0">
                  <a:pos x="T2" y="T3"/>
                </a:cxn>
                <a:cxn ang="0">
                  <a:pos x="T4" y="T5"/>
                </a:cxn>
                <a:cxn ang="0">
                  <a:pos x="T6" y="T7"/>
                </a:cxn>
                <a:cxn ang="0">
                  <a:pos x="T8" y="T9"/>
                </a:cxn>
              </a:cxnLst>
              <a:rect l="0" t="0" r="r" b="b"/>
              <a:pathLst>
                <a:path w="22" h="18">
                  <a:moveTo>
                    <a:pt x="7" y="18"/>
                  </a:moveTo>
                  <a:cubicBezTo>
                    <a:pt x="3" y="14"/>
                    <a:pt x="0" y="8"/>
                    <a:pt x="4" y="3"/>
                  </a:cubicBezTo>
                  <a:cubicBezTo>
                    <a:pt x="6" y="0"/>
                    <a:pt x="12" y="0"/>
                    <a:pt x="16" y="1"/>
                  </a:cubicBezTo>
                  <a:cubicBezTo>
                    <a:pt x="22" y="3"/>
                    <a:pt x="18" y="10"/>
                    <a:pt x="19" y="14"/>
                  </a:cubicBezTo>
                  <a:cubicBezTo>
                    <a:pt x="15" y="16"/>
                    <a:pt x="11" y="17"/>
                    <a:pt x="7" y="18"/>
                  </a:cubicBezTo>
                  <a:close/>
                </a:path>
              </a:pathLst>
            </a:custGeom>
            <a:solidFill>
              <a:srgbClr val="323C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 name="Freeform 159">
              <a:extLst>
                <a:ext uri="{FF2B5EF4-FFF2-40B4-BE49-F238E27FC236}">
                  <a16:creationId xmlns:a16="http://schemas.microsoft.com/office/drawing/2014/main" id="{128E32A2-A7CB-4AB4-84AA-E42B1B8B820E}"/>
                </a:ext>
              </a:extLst>
            </p:cNvPr>
            <p:cNvSpPr>
              <a:spLocks/>
            </p:cNvSpPr>
            <p:nvPr/>
          </p:nvSpPr>
          <p:spPr bwMode="auto">
            <a:xfrm>
              <a:off x="5566154" y="118665"/>
              <a:ext cx="53629" cy="49799"/>
            </a:xfrm>
            <a:custGeom>
              <a:avLst/>
              <a:gdLst>
                <a:gd name="T0" fmla="*/ 21 w 21"/>
                <a:gd name="T1" fmla="*/ 3 h 19"/>
                <a:gd name="T2" fmla="*/ 9 w 21"/>
                <a:gd name="T3" fmla="*/ 19 h 19"/>
                <a:gd name="T4" fmla="*/ 4 w 21"/>
                <a:gd name="T5" fmla="*/ 4 h 19"/>
                <a:gd name="T6" fmla="*/ 8 w 21"/>
                <a:gd name="T7" fmla="*/ 0 h 19"/>
                <a:gd name="T8" fmla="*/ 21 w 21"/>
                <a:gd name="T9" fmla="*/ 4 h 19"/>
                <a:gd name="T10" fmla="*/ 21 w 21"/>
                <a:gd name="T11" fmla="*/ 3 h 19"/>
              </a:gdLst>
              <a:ahLst/>
              <a:cxnLst>
                <a:cxn ang="0">
                  <a:pos x="T0" y="T1"/>
                </a:cxn>
                <a:cxn ang="0">
                  <a:pos x="T2" y="T3"/>
                </a:cxn>
                <a:cxn ang="0">
                  <a:pos x="T4" y="T5"/>
                </a:cxn>
                <a:cxn ang="0">
                  <a:pos x="T6" y="T7"/>
                </a:cxn>
                <a:cxn ang="0">
                  <a:pos x="T8" y="T9"/>
                </a:cxn>
                <a:cxn ang="0">
                  <a:pos x="T10" y="T11"/>
                </a:cxn>
              </a:cxnLst>
              <a:rect l="0" t="0" r="r" b="b"/>
              <a:pathLst>
                <a:path w="21" h="19">
                  <a:moveTo>
                    <a:pt x="21" y="3"/>
                  </a:moveTo>
                  <a:cubicBezTo>
                    <a:pt x="19" y="10"/>
                    <a:pt x="17" y="19"/>
                    <a:pt x="9" y="19"/>
                  </a:cubicBezTo>
                  <a:cubicBezTo>
                    <a:pt x="0" y="19"/>
                    <a:pt x="4" y="9"/>
                    <a:pt x="4" y="4"/>
                  </a:cubicBezTo>
                  <a:cubicBezTo>
                    <a:pt x="5" y="2"/>
                    <a:pt x="6" y="1"/>
                    <a:pt x="8" y="0"/>
                  </a:cubicBezTo>
                  <a:cubicBezTo>
                    <a:pt x="12" y="1"/>
                    <a:pt x="17" y="2"/>
                    <a:pt x="21" y="4"/>
                  </a:cubicBezTo>
                  <a:cubicBezTo>
                    <a:pt x="21" y="4"/>
                    <a:pt x="21" y="3"/>
                    <a:pt x="21" y="3"/>
                  </a:cubicBezTo>
                  <a:close/>
                </a:path>
              </a:pathLst>
            </a:custGeom>
            <a:solidFill>
              <a:srgbClr val="2339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 name="Freeform 160">
              <a:extLst>
                <a:ext uri="{FF2B5EF4-FFF2-40B4-BE49-F238E27FC236}">
                  <a16:creationId xmlns:a16="http://schemas.microsoft.com/office/drawing/2014/main" id="{D3A3F083-3837-45AF-9562-5B9C50C28D50}"/>
                </a:ext>
              </a:extLst>
            </p:cNvPr>
            <p:cNvSpPr>
              <a:spLocks/>
            </p:cNvSpPr>
            <p:nvPr/>
          </p:nvSpPr>
          <p:spPr bwMode="auto">
            <a:xfrm>
              <a:off x="5661920" y="340843"/>
              <a:ext cx="53629" cy="49799"/>
            </a:xfrm>
            <a:custGeom>
              <a:avLst/>
              <a:gdLst>
                <a:gd name="T0" fmla="*/ 20 w 20"/>
                <a:gd name="T1" fmla="*/ 15 h 19"/>
                <a:gd name="T2" fmla="*/ 6 w 20"/>
                <a:gd name="T3" fmla="*/ 19 h 19"/>
                <a:gd name="T4" fmla="*/ 9 w 20"/>
                <a:gd name="T5" fmla="*/ 3 h 19"/>
                <a:gd name="T6" fmla="*/ 20 w 20"/>
                <a:gd name="T7" fmla="*/ 15 h 19"/>
              </a:gdLst>
              <a:ahLst/>
              <a:cxnLst>
                <a:cxn ang="0">
                  <a:pos x="T0" y="T1"/>
                </a:cxn>
                <a:cxn ang="0">
                  <a:pos x="T2" y="T3"/>
                </a:cxn>
                <a:cxn ang="0">
                  <a:pos x="T4" y="T5"/>
                </a:cxn>
                <a:cxn ang="0">
                  <a:pos x="T6" y="T7"/>
                </a:cxn>
              </a:cxnLst>
              <a:rect l="0" t="0" r="r" b="b"/>
              <a:pathLst>
                <a:path w="20" h="19">
                  <a:moveTo>
                    <a:pt x="20" y="15"/>
                  </a:moveTo>
                  <a:cubicBezTo>
                    <a:pt x="16" y="19"/>
                    <a:pt x="11" y="19"/>
                    <a:pt x="6" y="19"/>
                  </a:cubicBezTo>
                  <a:cubicBezTo>
                    <a:pt x="2" y="13"/>
                    <a:pt x="0" y="6"/>
                    <a:pt x="9" y="3"/>
                  </a:cubicBezTo>
                  <a:cubicBezTo>
                    <a:pt x="19" y="0"/>
                    <a:pt x="19" y="8"/>
                    <a:pt x="20" y="15"/>
                  </a:cubicBezTo>
                  <a:close/>
                </a:path>
              </a:pathLst>
            </a:custGeom>
            <a:solidFill>
              <a:srgbClr val="263E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 name="Freeform 161">
              <a:extLst>
                <a:ext uri="{FF2B5EF4-FFF2-40B4-BE49-F238E27FC236}">
                  <a16:creationId xmlns:a16="http://schemas.microsoft.com/office/drawing/2014/main" id="{CCC68067-3FA4-4969-BE9A-CCC35D4E974C}"/>
                </a:ext>
              </a:extLst>
            </p:cNvPr>
            <p:cNvSpPr>
              <a:spLocks/>
            </p:cNvSpPr>
            <p:nvPr/>
          </p:nvSpPr>
          <p:spPr bwMode="auto">
            <a:xfrm>
              <a:off x="5610206" y="298706"/>
              <a:ext cx="44053" cy="55545"/>
            </a:xfrm>
            <a:custGeom>
              <a:avLst/>
              <a:gdLst>
                <a:gd name="T0" fmla="*/ 13 w 17"/>
                <a:gd name="T1" fmla="*/ 0 h 21"/>
                <a:gd name="T2" fmla="*/ 17 w 17"/>
                <a:gd name="T3" fmla="*/ 12 h 21"/>
                <a:gd name="T4" fmla="*/ 11 w 17"/>
                <a:gd name="T5" fmla="*/ 21 h 21"/>
                <a:gd name="T6" fmla="*/ 4 w 17"/>
                <a:gd name="T7" fmla="*/ 18 h 21"/>
                <a:gd name="T8" fmla="*/ 6 w 17"/>
                <a:gd name="T9" fmla="*/ 8 h 21"/>
                <a:gd name="T10" fmla="*/ 13 w 17"/>
                <a:gd name="T11" fmla="*/ 0 h 21"/>
              </a:gdLst>
              <a:ahLst/>
              <a:cxnLst>
                <a:cxn ang="0">
                  <a:pos x="T0" y="T1"/>
                </a:cxn>
                <a:cxn ang="0">
                  <a:pos x="T2" y="T3"/>
                </a:cxn>
                <a:cxn ang="0">
                  <a:pos x="T4" y="T5"/>
                </a:cxn>
                <a:cxn ang="0">
                  <a:pos x="T6" y="T7"/>
                </a:cxn>
                <a:cxn ang="0">
                  <a:pos x="T8" y="T9"/>
                </a:cxn>
                <a:cxn ang="0">
                  <a:pos x="T10" y="T11"/>
                </a:cxn>
              </a:cxnLst>
              <a:rect l="0" t="0" r="r" b="b"/>
              <a:pathLst>
                <a:path w="17" h="21">
                  <a:moveTo>
                    <a:pt x="13" y="0"/>
                  </a:moveTo>
                  <a:cubicBezTo>
                    <a:pt x="16" y="3"/>
                    <a:pt x="17" y="7"/>
                    <a:pt x="17" y="12"/>
                  </a:cubicBezTo>
                  <a:cubicBezTo>
                    <a:pt x="17" y="16"/>
                    <a:pt x="17" y="21"/>
                    <a:pt x="11" y="21"/>
                  </a:cubicBezTo>
                  <a:cubicBezTo>
                    <a:pt x="9" y="21"/>
                    <a:pt x="5" y="20"/>
                    <a:pt x="4" y="18"/>
                  </a:cubicBezTo>
                  <a:cubicBezTo>
                    <a:pt x="0" y="14"/>
                    <a:pt x="2" y="11"/>
                    <a:pt x="6" y="8"/>
                  </a:cubicBezTo>
                  <a:cubicBezTo>
                    <a:pt x="9" y="6"/>
                    <a:pt x="11" y="3"/>
                    <a:pt x="13" y="0"/>
                  </a:cubicBezTo>
                  <a:close/>
                </a:path>
              </a:pathLst>
            </a:custGeom>
            <a:solidFill>
              <a:srgbClr val="2444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 name="Freeform 162">
              <a:extLst>
                <a:ext uri="{FF2B5EF4-FFF2-40B4-BE49-F238E27FC236}">
                  <a16:creationId xmlns:a16="http://schemas.microsoft.com/office/drawing/2014/main" id="{3AA4D841-DC1D-42CE-8FD5-F84895C37858}"/>
                </a:ext>
              </a:extLst>
            </p:cNvPr>
            <p:cNvSpPr>
              <a:spLocks/>
            </p:cNvSpPr>
            <p:nvPr/>
          </p:nvSpPr>
          <p:spPr bwMode="auto">
            <a:xfrm>
              <a:off x="5543170" y="68867"/>
              <a:ext cx="65121" cy="61290"/>
            </a:xfrm>
            <a:custGeom>
              <a:avLst/>
              <a:gdLst>
                <a:gd name="T0" fmla="*/ 17 w 25"/>
                <a:gd name="T1" fmla="*/ 19 h 23"/>
                <a:gd name="T2" fmla="*/ 13 w 25"/>
                <a:gd name="T3" fmla="*/ 23 h 23"/>
                <a:gd name="T4" fmla="*/ 12 w 25"/>
                <a:gd name="T5" fmla="*/ 18 h 23"/>
                <a:gd name="T6" fmla="*/ 7 w 25"/>
                <a:gd name="T7" fmla="*/ 3 h 23"/>
                <a:gd name="T8" fmla="*/ 17 w 25"/>
                <a:gd name="T9" fmla="*/ 2 h 23"/>
                <a:gd name="T10" fmla="*/ 17 w 25"/>
                <a:gd name="T11" fmla="*/ 19 h 23"/>
              </a:gdLst>
              <a:ahLst/>
              <a:cxnLst>
                <a:cxn ang="0">
                  <a:pos x="T0" y="T1"/>
                </a:cxn>
                <a:cxn ang="0">
                  <a:pos x="T2" y="T3"/>
                </a:cxn>
                <a:cxn ang="0">
                  <a:pos x="T4" y="T5"/>
                </a:cxn>
                <a:cxn ang="0">
                  <a:pos x="T6" y="T7"/>
                </a:cxn>
                <a:cxn ang="0">
                  <a:pos x="T8" y="T9"/>
                </a:cxn>
                <a:cxn ang="0">
                  <a:pos x="T10" y="T11"/>
                </a:cxn>
              </a:cxnLst>
              <a:rect l="0" t="0" r="r" b="b"/>
              <a:pathLst>
                <a:path w="25" h="23">
                  <a:moveTo>
                    <a:pt x="17" y="19"/>
                  </a:moveTo>
                  <a:cubicBezTo>
                    <a:pt x="15" y="20"/>
                    <a:pt x="14" y="21"/>
                    <a:pt x="13" y="23"/>
                  </a:cubicBezTo>
                  <a:cubicBezTo>
                    <a:pt x="12" y="21"/>
                    <a:pt x="12" y="20"/>
                    <a:pt x="12" y="18"/>
                  </a:cubicBezTo>
                  <a:cubicBezTo>
                    <a:pt x="10" y="13"/>
                    <a:pt x="0" y="10"/>
                    <a:pt x="7" y="3"/>
                  </a:cubicBezTo>
                  <a:cubicBezTo>
                    <a:pt x="10" y="0"/>
                    <a:pt x="15" y="0"/>
                    <a:pt x="17" y="2"/>
                  </a:cubicBezTo>
                  <a:cubicBezTo>
                    <a:pt x="25" y="7"/>
                    <a:pt x="19" y="13"/>
                    <a:pt x="17" y="19"/>
                  </a:cubicBezTo>
                  <a:close/>
                </a:path>
              </a:pathLst>
            </a:custGeom>
            <a:solidFill>
              <a:srgbClr val="454B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 name="Freeform 163">
              <a:extLst>
                <a:ext uri="{FF2B5EF4-FFF2-40B4-BE49-F238E27FC236}">
                  <a16:creationId xmlns:a16="http://schemas.microsoft.com/office/drawing/2014/main" id="{18B72AD7-F481-4D87-BF13-249584564A3F}"/>
                </a:ext>
              </a:extLst>
            </p:cNvPr>
            <p:cNvSpPr>
              <a:spLocks/>
            </p:cNvSpPr>
            <p:nvPr/>
          </p:nvSpPr>
          <p:spPr bwMode="auto">
            <a:xfrm>
              <a:off x="5688735" y="494070"/>
              <a:ext cx="59376" cy="44053"/>
            </a:xfrm>
            <a:custGeom>
              <a:avLst/>
              <a:gdLst>
                <a:gd name="T0" fmla="*/ 18 w 23"/>
                <a:gd name="T1" fmla="*/ 0 h 17"/>
                <a:gd name="T2" fmla="*/ 1 w 23"/>
                <a:gd name="T3" fmla="*/ 17 h 17"/>
                <a:gd name="T4" fmla="*/ 18 w 23"/>
                <a:gd name="T5" fmla="*/ 0 h 17"/>
              </a:gdLst>
              <a:ahLst/>
              <a:cxnLst>
                <a:cxn ang="0">
                  <a:pos x="T0" y="T1"/>
                </a:cxn>
                <a:cxn ang="0">
                  <a:pos x="T2" y="T3"/>
                </a:cxn>
                <a:cxn ang="0">
                  <a:pos x="T4" y="T5"/>
                </a:cxn>
              </a:cxnLst>
              <a:rect l="0" t="0" r="r" b="b"/>
              <a:pathLst>
                <a:path w="23" h="17">
                  <a:moveTo>
                    <a:pt x="18" y="0"/>
                  </a:moveTo>
                  <a:cubicBezTo>
                    <a:pt x="23" y="16"/>
                    <a:pt x="22" y="17"/>
                    <a:pt x="1" y="17"/>
                  </a:cubicBezTo>
                  <a:cubicBezTo>
                    <a:pt x="0" y="4"/>
                    <a:pt x="15" y="9"/>
                    <a:pt x="18" y="0"/>
                  </a:cubicBezTo>
                  <a:close/>
                </a:path>
              </a:pathLst>
            </a:custGeom>
            <a:solidFill>
              <a:srgbClr val="223A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 name="Freeform 164">
              <a:extLst>
                <a:ext uri="{FF2B5EF4-FFF2-40B4-BE49-F238E27FC236}">
                  <a16:creationId xmlns:a16="http://schemas.microsoft.com/office/drawing/2014/main" id="{7F6C3585-20B4-403F-9AB2-E23A2F0C46A0}"/>
                </a:ext>
              </a:extLst>
            </p:cNvPr>
            <p:cNvSpPr>
              <a:spLocks/>
            </p:cNvSpPr>
            <p:nvPr/>
          </p:nvSpPr>
          <p:spPr bwMode="auto">
            <a:xfrm>
              <a:off x="5479963" y="603244"/>
              <a:ext cx="38307" cy="49799"/>
            </a:xfrm>
            <a:custGeom>
              <a:avLst/>
              <a:gdLst>
                <a:gd name="T0" fmla="*/ 2 w 15"/>
                <a:gd name="T1" fmla="*/ 18 h 19"/>
                <a:gd name="T2" fmla="*/ 1 w 15"/>
                <a:gd name="T3" fmla="*/ 10 h 19"/>
                <a:gd name="T4" fmla="*/ 6 w 15"/>
                <a:gd name="T5" fmla="*/ 0 h 19"/>
                <a:gd name="T6" fmla="*/ 14 w 15"/>
                <a:gd name="T7" fmla="*/ 8 h 19"/>
                <a:gd name="T8" fmla="*/ 2 w 15"/>
                <a:gd name="T9" fmla="*/ 18 h 19"/>
              </a:gdLst>
              <a:ahLst/>
              <a:cxnLst>
                <a:cxn ang="0">
                  <a:pos x="T0" y="T1"/>
                </a:cxn>
                <a:cxn ang="0">
                  <a:pos x="T2" y="T3"/>
                </a:cxn>
                <a:cxn ang="0">
                  <a:pos x="T4" y="T5"/>
                </a:cxn>
                <a:cxn ang="0">
                  <a:pos x="T6" y="T7"/>
                </a:cxn>
                <a:cxn ang="0">
                  <a:pos x="T8" y="T9"/>
                </a:cxn>
              </a:cxnLst>
              <a:rect l="0" t="0" r="r" b="b"/>
              <a:pathLst>
                <a:path w="15" h="19">
                  <a:moveTo>
                    <a:pt x="2" y="18"/>
                  </a:moveTo>
                  <a:cubicBezTo>
                    <a:pt x="1" y="16"/>
                    <a:pt x="1" y="13"/>
                    <a:pt x="1" y="10"/>
                  </a:cubicBezTo>
                  <a:cubicBezTo>
                    <a:pt x="4" y="7"/>
                    <a:pt x="0" y="0"/>
                    <a:pt x="6" y="0"/>
                  </a:cubicBezTo>
                  <a:cubicBezTo>
                    <a:pt x="11" y="0"/>
                    <a:pt x="14" y="4"/>
                    <a:pt x="14" y="8"/>
                  </a:cubicBezTo>
                  <a:cubicBezTo>
                    <a:pt x="15" y="18"/>
                    <a:pt x="9" y="19"/>
                    <a:pt x="2" y="18"/>
                  </a:cubicBezTo>
                  <a:close/>
                </a:path>
              </a:pathLst>
            </a:custGeom>
            <a:solidFill>
              <a:srgbClr val="2635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 name="Freeform 165">
              <a:extLst>
                <a:ext uri="{FF2B5EF4-FFF2-40B4-BE49-F238E27FC236}">
                  <a16:creationId xmlns:a16="http://schemas.microsoft.com/office/drawing/2014/main" id="{BF2A0EDA-929E-47A6-8AE7-6FBA4E7A7A85}"/>
                </a:ext>
              </a:extLst>
            </p:cNvPr>
            <p:cNvSpPr>
              <a:spLocks/>
            </p:cNvSpPr>
            <p:nvPr/>
          </p:nvSpPr>
          <p:spPr bwMode="auto">
            <a:xfrm>
              <a:off x="5485710" y="166549"/>
              <a:ext cx="30645" cy="38307"/>
            </a:xfrm>
            <a:custGeom>
              <a:avLst/>
              <a:gdLst>
                <a:gd name="T0" fmla="*/ 12 w 12"/>
                <a:gd name="T1" fmla="*/ 7 h 15"/>
                <a:gd name="T2" fmla="*/ 6 w 12"/>
                <a:gd name="T3" fmla="*/ 15 h 15"/>
                <a:gd name="T4" fmla="*/ 0 w 12"/>
                <a:gd name="T5" fmla="*/ 7 h 15"/>
                <a:gd name="T6" fmla="*/ 6 w 12"/>
                <a:gd name="T7" fmla="*/ 0 h 15"/>
                <a:gd name="T8" fmla="*/ 12 w 12"/>
                <a:gd name="T9" fmla="*/ 7 h 15"/>
              </a:gdLst>
              <a:ahLst/>
              <a:cxnLst>
                <a:cxn ang="0">
                  <a:pos x="T0" y="T1"/>
                </a:cxn>
                <a:cxn ang="0">
                  <a:pos x="T2" y="T3"/>
                </a:cxn>
                <a:cxn ang="0">
                  <a:pos x="T4" y="T5"/>
                </a:cxn>
                <a:cxn ang="0">
                  <a:pos x="T6" y="T7"/>
                </a:cxn>
                <a:cxn ang="0">
                  <a:pos x="T8" y="T9"/>
                </a:cxn>
              </a:cxnLst>
              <a:rect l="0" t="0" r="r" b="b"/>
              <a:pathLst>
                <a:path w="12" h="15">
                  <a:moveTo>
                    <a:pt x="12" y="7"/>
                  </a:moveTo>
                  <a:cubicBezTo>
                    <a:pt x="12" y="12"/>
                    <a:pt x="10" y="15"/>
                    <a:pt x="6" y="15"/>
                  </a:cubicBezTo>
                  <a:cubicBezTo>
                    <a:pt x="1" y="15"/>
                    <a:pt x="0" y="11"/>
                    <a:pt x="0" y="7"/>
                  </a:cubicBezTo>
                  <a:cubicBezTo>
                    <a:pt x="0" y="3"/>
                    <a:pt x="2" y="0"/>
                    <a:pt x="6" y="0"/>
                  </a:cubicBezTo>
                  <a:cubicBezTo>
                    <a:pt x="11" y="0"/>
                    <a:pt x="12" y="4"/>
                    <a:pt x="12" y="7"/>
                  </a:cubicBezTo>
                  <a:close/>
                </a:path>
              </a:pathLst>
            </a:custGeom>
            <a:solidFill>
              <a:srgbClr val="3143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 name="Freeform 166">
              <a:extLst>
                <a:ext uri="{FF2B5EF4-FFF2-40B4-BE49-F238E27FC236}">
                  <a16:creationId xmlns:a16="http://schemas.microsoft.com/office/drawing/2014/main" id="{798B6C2E-3668-497F-8495-BB55D4D1795C}"/>
                </a:ext>
              </a:extLst>
            </p:cNvPr>
            <p:cNvSpPr>
              <a:spLocks/>
            </p:cNvSpPr>
            <p:nvPr/>
          </p:nvSpPr>
          <p:spPr bwMode="auto">
            <a:xfrm>
              <a:off x="5644681" y="231670"/>
              <a:ext cx="42137" cy="57460"/>
            </a:xfrm>
            <a:custGeom>
              <a:avLst/>
              <a:gdLst>
                <a:gd name="T0" fmla="*/ 11 w 16"/>
                <a:gd name="T1" fmla="*/ 22 h 22"/>
                <a:gd name="T2" fmla="*/ 3 w 16"/>
                <a:gd name="T3" fmla="*/ 2 h 22"/>
                <a:gd name="T4" fmla="*/ 9 w 16"/>
                <a:gd name="T5" fmla="*/ 1 h 22"/>
                <a:gd name="T6" fmla="*/ 11 w 16"/>
                <a:gd name="T7" fmla="*/ 22 h 22"/>
              </a:gdLst>
              <a:ahLst/>
              <a:cxnLst>
                <a:cxn ang="0">
                  <a:pos x="T0" y="T1"/>
                </a:cxn>
                <a:cxn ang="0">
                  <a:pos x="T2" y="T3"/>
                </a:cxn>
                <a:cxn ang="0">
                  <a:pos x="T4" y="T5"/>
                </a:cxn>
                <a:cxn ang="0">
                  <a:pos x="T6" y="T7"/>
                </a:cxn>
              </a:cxnLst>
              <a:rect l="0" t="0" r="r" b="b"/>
              <a:pathLst>
                <a:path w="16" h="22">
                  <a:moveTo>
                    <a:pt x="11" y="22"/>
                  </a:moveTo>
                  <a:cubicBezTo>
                    <a:pt x="4" y="14"/>
                    <a:pt x="0" y="9"/>
                    <a:pt x="3" y="2"/>
                  </a:cubicBezTo>
                  <a:cubicBezTo>
                    <a:pt x="4" y="1"/>
                    <a:pt x="8" y="0"/>
                    <a:pt x="9" y="1"/>
                  </a:cubicBezTo>
                  <a:cubicBezTo>
                    <a:pt x="16" y="6"/>
                    <a:pt x="13" y="12"/>
                    <a:pt x="11" y="22"/>
                  </a:cubicBezTo>
                  <a:close/>
                </a:path>
              </a:pathLst>
            </a:custGeom>
            <a:solidFill>
              <a:srgbClr val="3338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 name="Freeform 167">
              <a:extLst>
                <a:ext uri="{FF2B5EF4-FFF2-40B4-BE49-F238E27FC236}">
                  <a16:creationId xmlns:a16="http://schemas.microsoft.com/office/drawing/2014/main" id="{456DE65A-BB67-4344-B7DA-7BC693EAF4EE}"/>
                </a:ext>
              </a:extLst>
            </p:cNvPr>
            <p:cNvSpPr>
              <a:spLocks/>
            </p:cNvSpPr>
            <p:nvPr/>
          </p:nvSpPr>
          <p:spPr bwMode="auto">
            <a:xfrm>
              <a:off x="5631275" y="693264"/>
              <a:ext cx="38307" cy="51714"/>
            </a:xfrm>
            <a:custGeom>
              <a:avLst/>
              <a:gdLst>
                <a:gd name="T0" fmla="*/ 1 w 15"/>
                <a:gd name="T1" fmla="*/ 7 h 20"/>
                <a:gd name="T2" fmla="*/ 12 w 15"/>
                <a:gd name="T3" fmla="*/ 5 h 20"/>
                <a:gd name="T4" fmla="*/ 9 w 15"/>
                <a:gd name="T5" fmla="*/ 20 h 20"/>
                <a:gd name="T6" fmla="*/ 1 w 15"/>
                <a:gd name="T7" fmla="*/ 7 h 20"/>
              </a:gdLst>
              <a:ahLst/>
              <a:cxnLst>
                <a:cxn ang="0">
                  <a:pos x="T0" y="T1"/>
                </a:cxn>
                <a:cxn ang="0">
                  <a:pos x="T2" y="T3"/>
                </a:cxn>
                <a:cxn ang="0">
                  <a:pos x="T4" y="T5"/>
                </a:cxn>
                <a:cxn ang="0">
                  <a:pos x="T6" y="T7"/>
                </a:cxn>
              </a:cxnLst>
              <a:rect l="0" t="0" r="r" b="b"/>
              <a:pathLst>
                <a:path w="15" h="20">
                  <a:moveTo>
                    <a:pt x="1" y="7"/>
                  </a:moveTo>
                  <a:cubicBezTo>
                    <a:pt x="4" y="6"/>
                    <a:pt x="8" y="0"/>
                    <a:pt x="12" y="5"/>
                  </a:cubicBezTo>
                  <a:cubicBezTo>
                    <a:pt x="15" y="10"/>
                    <a:pt x="14" y="15"/>
                    <a:pt x="9" y="20"/>
                  </a:cubicBezTo>
                  <a:cubicBezTo>
                    <a:pt x="0" y="19"/>
                    <a:pt x="0" y="13"/>
                    <a:pt x="1" y="7"/>
                  </a:cubicBezTo>
                  <a:close/>
                </a:path>
              </a:pathLst>
            </a:custGeom>
            <a:solidFill>
              <a:srgbClr val="273A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 name="Freeform 168">
              <a:extLst>
                <a:ext uri="{FF2B5EF4-FFF2-40B4-BE49-F238E27FC236}">
                  <a16:creationId xmlns:a16="http://schemas.microsoft.com/office/drawing/2014/main" id="{3AAFF65E-A518-4528-863E-50A8658BAB30}"/>
                </a:ext>
              </a:extLst>
            </p:cNvPr>
            <p:cNvSpPr>
              <a:spLocks/>
            </p:cNvSpPr>
            <p:nvPr/>
          </p:nvSpPr>
          <p:spPr bwMode="auto">
            <a:xfrm>
              <a:off x="5730872" y="350421"/>
              <a:ext cx="49799" cy="42137"/>
            </a:xfrm>
            <a:custGeom>
              <a:avLst/>
              <a:gdLst>
                <a:gd name="T0" fmla="*/ 19 w 19"/>
                <a:gd name="T1" fmla="*/ 2 h 16"/>
                <a:gd name="T2" fmla="*/ 2 w 19"/>
                <a:gd name="T3" fmla="*/ 14 h 16"/>
                <a:gd name="T4" fmla="*/ 19 w 19"/>
                <a:gd name="T5" fmla="*/ 2 h 16"/>
              </a:gdLst>
              <a:ahLst/>
              <a:cxnLst>
                <a:cxn ang="0">
                  <a:pos x="T0" y="T1"/>
                </a:cxn>
                <a:cxn ang="0">
                  <a:pos x="T2" y="T3"/>
                </a:cxn>
                <a:cxn ang="0">
                  <a:pos x="T4" y="T5"/>
                </a:cxn>
              </a:cxnLst>
              <a:rect l="0" t="0" r="r" b="b"/>
              <a:pathLst>
                <a:path w="19" h="16">
                  <a:moveTo>
                    <a:pt x="19" y="2"/>
                  </a:moveTo>
                  <a:cubicBezTo>
                    <a:pt x="19" y="13"/>
                    <a:pt x="12" y="16"/>
                    <a:pt x="2" y="14"/>
                  </a:cubicBezTo>
                  <a:cubicBezTo>
                    <a:pt x="0" y="0"/>
                    <a:pt x="10" y="2"/>
                    <a:pt x="19" y="2"/>
                  </a:cubicBezTo>
                  <a:close/>
                </a:path>
              </a:pathLst>
            </a:custGeom>
            <a:solidFill>
              <a:srgbClr val="243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 name="Freeform 170">
              <a:extLst>
                <a:ext uri="{FF2B5EF4-FFF2-40B4-BE49-F238E27FC236}">
                  <a16:creationId xmlns:a16="http://schemas.microsoft.com/office/drawing/2014/main" id="{0F2337EA-7DFE-40C0-B85E-49D180C5E9CC}"/>
                </a:ext>
              </a:extLst>
            </p:cNvPr>
            <p:cNvSpPr>
              <a:spLocks/>
            </p:cNvSpPr>
            <p:nvPr/>
          </p:nvSpPr>
          <p:spPr bwMode="auto">
            <a:xfrm>
              <a:off x="4637219" y="825422"/>
              <a:ext cx="1191334" cy="2727427"/>
            </a:xfrm>
            <a:custGeom>
              <a:avLst/>
              <a:gdLst>
                <a:gd name="T0" fmla="*/ 456 w 457"/>
                <a:gd name="T1" fmla="*/ 1038 h 1046"/>
                <a:gd name="T2" fmla="*/ 399 w 457"/>
                <a:gd name="T3" fmla="*/ 1043 h 1046"/>
                <a:gd name="T4" fmla="*/ 325 w 457"/>
                <a:gd name="T5" fmla="*/ 1046 h 1046"/>
                <a:gd name="T6" fmla="*/ 232 w 457"/>
                <a:gd name="T7" fmla="*/ 1019 h 1046"/>
                <a:gd name="T8" fmla="*/ 4 w 457"/>
                <a:gd name="T9" fmla="*/ 692 h 1046"/>
                <a:gd name="T10" fmla="*/ 54 w 457"/>
                <a:gd name="T11" fmla="*/ 487 h 1046"/>
                <a:gd name="T12" fmla="*/ 220 w 457"/>
                <a:gd name="T13" fmla="*/ 221 h 1046"/>
                <a:gd name="T14" fmla="*/ 305 w 457"/>
                <a:gd name="T15" fmla="*/ 53 h 1046"/>
                <a:gd name="T16" fmla="*/ 316 w 457"/>
                <a:gd name="T17" fmla="*/ 4 h 1046"/>
                <a:gd name="T18" fmla="*/ 322 w 457"/>
                <a:gd name="T19" fmla="*/ 0 h 1046"/>
                <a:gd name="T20" fmla="*/ 343 w 457"/>
                <a:gd name="T21" fmla="*/ 39 h 1046"/>
                <a:gd name="T22" fmla="*/ 364 w 457"/>
                <a:gd name="T23" fmla="*/ 37 h 1046"/>
                <a:gd name="T24" fmla="*/ 368 w 457"/>
                <a:gd name="T25" fmla="*/ 39 h 1046"/>
                <a:gd name="T26" fmla="*/ 380 w 457"/>
                <a:gd name="T27" fmla="*/ 52 h 1046"/>
                <a:gd name="T28" fmla="*/ 367 w 457"/>
                <a:gd name="T29" fmla="*/ 109 h 1046"/>
                <a:gd name="T30" fmla="*/ 279 w 457"/>
                <a:gd name="T31" fmla="*/ 233 h 1046"/>
                <a:gd name="T32" fmla="*/ 217 w 457"/>
                <a:gd name="T33" fmla="*/ 323 h 1046"/>
                <a:gd name="T34" fmla="*/ 172 w 457"/>
                <a:gd name="T35" fmla="*/ 360 h 1046"/>
                <a:gd name="T36" fmla="*/ 158 w 457"/>
                <a:gd name="T37" fmla="*/ 378 h 1046"/>
                <a:gd name="T38" fmla="*/ 111 w 457"/>
                <a:gd name="T39" fmla="*/ 449 h 1046"/>
                <a:gd name="T40" fmla="*/ 82 w 457"/>
                <a:gd name="T41" fmla="*/ 499 h 1046"/>
                <a:gd name="T42" fmla="*/ 70 w 457"/>
                <a:gd name="T43" fmla="*/ 571 h 1046"/>
                <a:gd name="T44" fmla="*/ 62 w 457"/>
                <a:gd name="T45" fmla="*/ 670 h 1046"/>
                <a:gd name="T46" fmla="*/ 61 w 457"/>
                <a:gd name="T47" fmla="*/ 691 h 1046"/>
                <a:gd name="T48" fmla="*/ 104 w 457"/>
                <a:gd name="T49" fmla="*/ 794 h 1046"/>
                <a:gd name="T50" fmla="*/ 118 w 457"/>
                <a:gd name="T51" fmla="*/ 860 h 1046"/>
                <a:gd name="T52" fmla="*/ 140 w 457"/>
                <a:gd name="T53" fmla="*/ 911 h 1046"/>
                <a:gd name="T54" fmla="*/ 220 w 457"/>
                <a:gd name="T55" fmla="*/ 962 h 1046"/>
                <a:gd name="T56" fmla="*/ 224 w 457"/>
                <a:gd name="T57" fmla="*/ 979 h 1046"/>
                <a:gd name="T58" fmla="*/ 229 w 457"/>
                <a:gd name="T59" fmla="*/ 991 h 1046"/>
                <a:gd name="T60" fmla="*/ 325 w 457"/>
                <a:gd name="T61" fmla="*/ 1025 h 1046"/>
                <a:gd name="T62" fmla="*/ 356 w 457"/>
                <a:gd name="T63" fmla="*/ 1020 h 1046"/>
                <a:gd name="T64" fmla="*/ 366 w 457"/>
                <a:gd name="T65" fmla="*/ 1017 h 1046"/>
                <a:gd name="T66" fmla="*/ 452 w 457"/>
                <a:gd name="T67" fmla="*/ 1029 h 1046"/>
                <a:gd name="T68" fmla="*/ 456 w 457"/>
                <a:gd name="T69" fmla="*/ 1038 h 10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57" h="1046">
                  <a:moveTo>
                    <a:pt x="456" y="1038"/>
                  </a:moveTo>
                  <a:cubicBezTo>
                    <a:pt x="437" y="1044"/>
                    <a:pt x="418" y="1042"/>
                    <a:pt x="399" y="1043"/>
                  </a:cubicBezTo>
                  <a:cubicBezTo>
                    <a:pt x="374" y="1044"/>
                    <a:pt x="349" y="1045"/>
                    <a:pt x="325" y="1046"/>
                  </a:cubicBezTo>
                  <a:cubicBezTo>
                    <a:pt x="294" y="1037"/>
                    <a:pt x="262" y="1032"/>
                    <a:pt x="232" y="1019"/>
                  </a:cubicBezTo>
                  <a:cubicBezTo>
                    <a:pt x="92" y="955"/>
                    <a:pt x="13" y="846"/>
                    <a:pt x="4" y="692"/>
                  </a:cubicBezTo>
                  <a:cubicBezTo>
                    <a:pt x="0" y="620"/>
                    <a:pt x="23" y="552"/>
                    <a:pt x="54" y="487"/>
                  </a:cubicBezTo>
                  <a:cubicBezTo>
                    <a:pt x="98" y="391"/>
                    <a:pt x="166" y="310"/>
                    <a:pt x="220" y="221"/>
                  </a:cubicBezTo>
                  <a:cubicBezTo>
                    <a:pt x="253" y="167"/>
                    <a:pt x="286" y="113"/>
                    <a:pt x="305" y="53"/>
                  </a:cubicBezTo>
                  <a:cubicBezTo>
                    <a:pt x="310" y="37"/>
                    <a:pt x="313" y="20"/>
                    <a:pt x="316" y="4"/>
                  </a:cubicBezTo>
                  <a:cubicBezTo>
                    <a:pt x="318" y="3"/>
                    <a:pt x="320" y="1"/>
                    <a:pt x="322" y="0"/>
                  </a:cubicBezTo>
                  <a:cubicBezTo>
                    <a:pt x="326" y="14"/>
                    <a:pt x="345" y="20"/>
                    <a:pt x="343" y="39"/>
                  </a:cubicBezTo>
                  <a:cubicBezTo>
                    <a:pt x="350" y="31"/>
                    <a:pt x="355" y="9"/>
                    <a:pt x="364" y="37"/>
                  </a:cubicBezTo>
                  <a:cubicBezTo>
                    <a:pt x="364" y="39"/>
                    <a:pt x="365" y="39"/>
                    <a:pt x="368" y="39"/>
                  </a:cubicBezTo>
                  <a:cubicBezTo>
                    <a:pt x="380" y="36"/>
                    <a:pt x="381" y="37"/>
                    <a:pt x="380" y="52"/>
                  </a:cubicBezTo>
                  <a:cubicBezTo>
                    <a:pt x="388" y="74"/>
                    <a:pt x="383" y="92"/>
                    <a:pt x="367" y="109"/>
                  </a:cubicBezTo>
                  <a:cubicBezTo>
                    <a:pt x="334" y="148"/>
                    <a:pt x="306" y="190"/>
                    <a:pt x="279" y="233"/>
                  </a:cubicBezTo>
                  <a:cubicBezTo>
                    <a:pt x="259" y="264"/>
                    <a:pt x="238" y="293"/>
                    <a:pt x="217" y="323"/>
                  </a:cubicBezTo>
                  <a:cubicBezTo>
                    <a:pt x="207" y="339"/>
                    <a:pt x="188" y="349"/>
                    <a:pt x="172" y="360"/>
                  </a:cubicBezTo>
                  <a:cubicBezTo>
                    <a:pt x="165" y="364"/>
                    <a:pt x="161" y="370"/>
                    <a:pt x="158" y="378"/>
                  </a:cubicBezTo>
                  <a:cubicBezTo>
                    <a:pt x="147" y="405"/>
                    <a:pt x="138" y="432"/>
                    <a:pt x="111" y="449"/>
                  </a:cubicBezTo>
                  <a:cubicBezTo>
                    <a:pt x="94" y="460"/>
                    <a:pt x="89" y="481"/>
                    <a:pt x="82" y="499"/>
                  </a:cubicBezTo>
                  <a:cubicBezTo>
                    <a:pt x="73" y="522"/>
                    <a:pt x="64" y="544"/>
                    <a:pt x="70" y="571"/>
                  </a:cubicBezTo>
                  <a:cubicBezTo>
                    <a:pt x="78" y="604"/>
                    <a:pt x="73" y="638"/>
                    <a:pt x="62" y="670"/>
                  </a:cubicBezTo>
                  <a:cubicBezTo>
                    <a:pt x="59" y="677"/>
                    <a:pt x="59" y="684"/>
                    <a:pt x="61" y="691"/>
                  </a:cubicBezTo>
                  <a:cubicBezTo>
                    <a:pt x="66" y="729"/>
                    <a:pt x="76" y="764"/>
                    <a:pt x="104" y="794"/>
                  </a:cubicBezTo>
                  <a:cubicBezTo>
                    <a:pt x="120" y="812"/>
                    <a:pt x="130" y="834"/>
                    <a:pt x="118" y="860"/>
                  </a:cubicBezTo>
                  <a:cubicBezTo>
                    <a:pt x="109" y="880"/>
                    <a:pt x="120" y="903"/>
                    <a:pt x="140" y="911"/>
                  </a:cubicBezTo>
                  <a:cubicBezTo>
                    <a:pt x="171" y="921"/>
                    <a:pt x="190" y="951"/>
                    <a:pt x="220" y="962"/>
                  </a:cubicBezTo>
                  <a:cubicBezTo>
                    <a:pt x="227" y="965"/>
                    <a:pt x="228" y="972"/>
                    <a:pt x="224" y="979"/>
                  </a:cubicBezTo>
                  <a:cubicBezTo>
                    <a:pt x="221" y="985"/>
                    <a:pt x="224" y="990"/>
                    <a:pt x="229" y="991"/>
                  </a:cubicBezTo>
                  <a:cubicBezTo>
                    <a:pt x="262" y="1000"/>
                    <a:pt x="289" y="1024"/>
                    <a:pt x="325" y="1025"/>
                  </a:cubicBezTo>
                  <a:cubicBezTo>
                    <a:pt x="336" y="1025"/>
                    <a:pt x="347" y="1028"/>
                    <a:pt x="356" y="1020"/>
                  </a:cubicBezTo>
                  <a:cubicBezTo>
                    <a:pt x="359" y="1017"/>
                    <a:pt x="364" y="1015"/>
                    <a:pt x="366" y="1017"/>
                  </a:cubicBezTo>
                  <a:cubicBezTo>
                    <a:pt x="393" y="1034"/>
                    <a:pt x="425" y="1014"/>
                    <a:pt x="452" y="1029"/>
                  </a:cubicBezTo>
                  <a:cubicBezTo>
                    <a:pt x="455" y="1031"/>
                    <a:pt x="457" y="1034"/>
                    <a:pt x="456" y="1038"/>
                  </a:cubicBezTo>
                  <a:close/>
                </a:path>
              </a:pathLst>
            </a:custGeom>
            <a:solidFill>
              <a:srgbClr val="1D48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 name="Freeform 173">
              <a:extLst>
                <a:ext uri="{FF2B5EF4-FFF2-40B4-BE49-F238E27FC236}">
                  <a16:creationId xmlns:a16="http://schemas.microsoft.com/office/drawing/2014/main" id="{FD653FB3-49E2-4841-8BEE-5A07C420F96E}"/>
                </a:ext>
              </a:extLst>
            </p:cNvPr>
            <p:cNvSpPr>
              <a:spLocks/>
            </p:cNvSpPr>
            <p:nvPr/>
          </p:nvSpPr>
          <p:spPr bwMode="auto">
            <a:xfrm>
              <a:off x="4732985" y="775623"/>
              <a:ext cx="208771" cy="187702"/>
            </a:xfrm>
            <a:custGeom>
              <a:avLst/>
              <a:gdLst>
                <a:gd name="T0" fmla="*/ 0 w 80"/>
                <a:gd name="T1" fmla="*/ 50 h 72"/>
                <a:gd name="T2" fmla="*/ 29 w 80"/>
                <a:gd name="T3" fmla="*/ 0 h 72"/>
                <a:gd name="T4" fmla="*/ 80 w 80"/>
                <a:gd name="T5" fmla="*/ 72 h 72"/>
                <a:gd name="T6" fmla="*/ 0 w 80"/>
                <a:gd name="T7" fmla="*/ 50 h 72"/>
              </a:gdLst>
              <a:ahLst/>
              <a:cxnLst>
                <a:cxn ang="0">
                  <a:pos x="T0" y="T1"/>
                </a:cxn>
                <a:cxn ang="0">
                  <a:pos x="T2" y="T3"/>
                </a:cxn>
                <a:cxn ang="0">
                  <a:pos x="T4" y="T5"/>
                </a:cxn>
                <a:cxn ang="0">
                  <a:pos x="T6" y="T7"/>
                </a:cxn>
              </a:cxnLst>
              <a:rect l="0" t="0" r="r" b="b"/>
              <a:pathLst>
                <a:path w="80" h="72">
                  <a:moveTo>
                    <a:pt x="0" y="50"/>
                  </a:moveTo>
                  <a:cubicBezTo>
                    <a:pt x="10" y="33"/>
                    <a:pt x="19" y="17"/>
                    <a:pt x="29" y="0"/>
                  </a:cubicBezTo>
                  <a:cubicBezTo>
                    <a:pt x="41" y="25"/>
                    <a:pt x="59" y="46"/>
                    <a:pt x="80" y="72"/>
                  </a:cubicBezTo>
                  <a:cubicBezTo>
                    <a:pt x="50" y="64"/>
                    <a:pt x="26" y="53"/>
                    <a:pt x="0" y="50"/>
                  </a:cubicBezTo>
                  <a:close/>
                </a:path>
              </a:pathLst>
            </a:custGeom>
            <a:solidFill>
              <a:srgbClr val="7A2A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0" name="Freeform 174">
              <a:extLst>
                <a:ext uri="{FF2B5EF4-FFF2-40B4-BE49-F238E27FC236}">
                  <a16:creationId xmlns:a16="http://schemas.microsoft.com/office/drawing/2014/main" id="{AC08883B-3143-4247-9B5A-EF30E96FC3B2}"/>
                </a:ext>
              </a:extLst>
            </p:cNvPr>
            <p:cNvSpPr>
              <a:spLocks/>
            </p:cNvSpPr>
            <p:nvPr/>
          </p:nvSpPr>
          <p:spPr bwMode="auto">
            <a:xfrm>
              <a:off x="4062621" y="1128044"/>
              <a:ext cx="122581" cy="124497"/>
            </a:xfrm>
            <a:custGeom>
              <a:avLst/>
              <a:gdLst>
                <a:gd name="T0" fmla="*/ 47 w 47"/>
                <a:gd name="T1" fmla="*/ 22 h 48"/>
                <a:gd name="T2" fmla="*/ 23 w 47"/>
                <a:gd name="T3" fmla="*/ 48 h 48"/>
                <a:gd name="T4" fmla="*/ 0 w 47"/>
                <a:gd name="T5" fmla="*/ 26 h 48"/>
                <a:gd name="T6" fmla="*/ 21 w 47"/>
                <a:gd name="T7" fmla="*/ 0 h 48"/>
                <a:gd name="T8" fmla="*/ 47 w 47"/>
                <a:gd name="T9" fmla="*/ 22 h 48"/>
              </a:gdLst>
              <a:ahLst/>
              <a:cxnLst>
                <a:cxn ang="0">
                  <a:pos x="T0" y="T1"/>
                </a:cxn>
                <a:cxn ang="0">
                  <a:pos x="T2" y="T3"/>
                </a:cxn>
                <a:cxn ang="0">
                  <a:pos x="T4" y="T5"/>
                </a:cxn>
                <a:cxn ang="0">
                  <a:pos x="T6" y="T7"/>
                </a:cxn>
                <a:cxn ang="0">
                  <a:pos x="T8" y="T9"/>
                </a:cxn>
              </a:cxnLst>
              <a:rect l="0" t="0" r="r" b="b"/>
              <a:pathLst>
                <a:path w="47" h="48">
                  <a:moveTo>
                    <a:pt x="47" y="22"/>
                  </a:moveTo>
                  <a:cubicBezTo>
                    <a:pt x="47" y="39"/>
                    <a:pt x="39" y="48"/>
                    <a:pt x="23" y="48"/>
                  </a:cubicBezTo>
                  <a:cubicBezTo>
                    <a:pt x="9" y="48"/>
                    <a:pt x="0" y="40"/>
                    <a:pt x="0" y="26"/>
                  </a:cubicBezTo>
                  <a:cubicBezTo>
                    <a:pt x="0" y="12"/>
                    <a:pt x="6" y="1"/>
                    <a:pt x="21" y="0"/>
                  </a:cubicBezTo>
                  <a:cubicBezTo>
                    <a:pt x="37" y="0"/>
                    <a:pt x="45" y="8"/>
                    <a:pt x="47" y="22"/>
                  </a:cubicBezTo>
                  <a:close/>
                </a:path>
              </a:pathLst>
            </a:custGeom>
            <a:solidFill>
              <a:srgbClr val="8027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1" name="Freeform 175">
              <a:extLst>
                <a:ext uri="{FF2B5EF4-FFF2-40B4-BE49-F238E27FC236}">
                  <a16:creationId xmlns:a16="http://schemas.microsoft.com/office/drawing/2014/main" id="{8C12651B-BFED-4126-A4BE-8DDD663C1931}"/>
                </a:ext>
              </a:extLst>
            </p:cNvPr>
            <p:cNvSpPr>
              <a:spLocks/>
            </p:cNvSpPr>
            <p:nvPr/>
          </p:nvSpPr>
          <p:spPr bwMode="auto">
            <a:xfrm>
              <a:off x="4033891" y="961410"/>
              <a:ext cx="120666" cy="128328"/>
            </a:xfrm>
            <a:custGeom>
              <a:avLst/>
              <a:gdLst>
                <a:gd name="T0" fmla="*/ 41 w 46"/>
                <a:gd name="T1" fmla="*/ 34 h 49"/>
                <a:gd name="T2" fmla="*/ 10 w 46"/>
                <a:gd name="T3" fmla="*/ 41 h 49"/>
                <a:gd name="T4" fmla="*/ 4 w 46"/>
                <a:gd name="T5" fmla="*/ 15 h 49"/>
                <a:gd name="T6" fmla="*/ 40 w 46"/>
                <a:gd name="T7" fmla="*/ 13 h 49"/>
                <a:gd name="T8" fmla="*/ 41 w 46"/>
                <a:gd name="T9" fmla="*/ 34 h 49"/>
              </a:gdLst>
              <a:ahLst/>
              <a:cxnLst>
                <a:cxn ang="0">
                  <a:pos x="T0" y="T1"/>
                </a:cxn>
                <a:cxn ang="0">
                  <a:pos x="T2" y="T3"/>
                </a:cxn>
                <a:cxn ang="0">
                  <a:pos x="T4" y="T5"/>
                </a:cxn>
                <a:cxn ang="0">
                  <a:pos x="T6" y="T7"/>
                </a:cxn>
                <a:cxn ang="0">
                  <a:pos x="T8" y="T9"/>
                </a:cxn>
              </a:cxnLst>
              <a:rect l="0" t="0" r="r" b="b"/>
              <a:pathLst>
                <a:path w="46" h="49">
                  <a:moveTo>
                    <a:pt x="41" y="34"/>
                  </a:moveTo>
                  <a:cubicBezTo>
                    <a:pt x="33" y="46"/>
                    <a:pt x="22" y="49"/>
                    <a:pt x="10" y="41"/>
                  </a:cubicBezTo>
                  <a:cubicBezTo>
                    <a:pt x="0" y="34"/>
                    <a:pt x="1" y="25"/>
                    <a:pt x="4" y="15"/>
                  </a:cubicBezTo>
                  <a:cubicBezTo>
                    <a:pt x="10" y="1"/>
                    <a:pt x="23" y="0"/>
                    <a:pt x="40" y="13"/>
                  </a:cubicBezTo>
                  <a:cubicBezTo>
                    <a:pt x="46" y="19"/>
                    <a:pt x="42" y="27"/>
                    <a:pt x="41" y="34"/>
                  </a:cubicBezTo>
                  <a:close/>
                </a:path>
              </a:pathLst>
            </a:custGeom>
            <a:solidFill>
              <a:srgbClr val="7D29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2" name="Freeform 176">
              <a:extLst>
                <a:ext uri="{FF2B5EF4-FFF2-40B4-BE49-F238E27FC236}">
                  <a16:creationId xmlns:a16="http://schemas.microsoft.com/office/drawing/2014/main" id="{3085DCB5-A8A5-4F1F-8644-402D11CB7F0D}"/>
                </a:ext>
              </a:extLst>
            </p:cNvPr>
            <p:cNvSpPr>
              <a:spLocks/>
            </p:cNvSpPr>
            <p:nvPr/>
          </p:nvSpPr>
          <p:spPr bwMode="auto">
            <a:xfrm>
              <a:off x="4139234" y="844575"/>
              <a:ext cx="275807" cy="204941"/>
            </a:xfrm>
            <a:custGeom>
              <a:avLst/>
              <a:gdLst>
                <a:gd name="T0" fmla="*/ 1 w 106"/>
                <a:gd name="T1" fmla="*/ 79 h 79"/>
                <a:gd name="T2" fmla="*/ 0 w 106"/>
                <a:gd name="T3" fmla="*/ 58 h 79"/>
                <a:gd name="T4" fmla="*/ 83 w 106"/>
                <a:gd name="T5" fmla="*/ 20 h 79"/>
                <a:gd name="T6" fmla="*/ 98 w 106"/>
                <a:gd name="T7" fmla="*/ 0 h 79"/>
                <a:gd name="T8" fmla="*/ 106 w 106"/>
                <a:gd name="T9" fmla="*/ 13 h 79"/>
                <a:gd name="T10" fmla="*/ 12 w 106"/>
                <a:gd name="T11" fmla="*/ 63 h 79"/>
                <a:gd name="T12" fmla="*/ 1 w 106"/>
                <a:gd name="T13" fmla="*/ 79 h 79"/>
              </a:gdLst>
              <a:ahLst/>
              <a:cxnLst>
                <a:cxn ang="0">
                  <a:pos x="T0" y="T1"/>
                </a:cxn>
                <a:cxn ang="0">
                  <a:pos x="T2" y="T3"/>
                </a:cxn>
                <a:cxn ang="0">
                  <a:pos x="T4" y="T5"/>
                </a:cxn>
                <a:cxn ang="0">
                  <a:pos x="T6" y="T7"/>
                </a:cxn>
                <a:cxn ang="0">
                  <a:pos x="T8" y="T9"/>
                </a:cxn>
                <a:cxn ang="0">
                  <a:pos x="T10" y="T11"/>
                </a:cxn>
                <a:cxn ang="0">
                  <a:pos x="T12" y="T13"/>
                </a:cxn>
              </a:cxnLst>
              <a:rect l="0" t="0" r="r" b="b"/>
              <a:pathLst>
                <a:path w="106" h="79">
                  <a:moveTo>
                    <a:pt x="1" y="79"/>
                  </a:moveTo>
                  <a:cubicBezTo>
                    <a:pt x="1" y="72"/>
                    <a:pt x="1" y="65"/>
                    <a:pt x="0" y="58"/>
                  </a:cubicBezTo>
                  <a:cubicBezTo>
                    <a:pt x="31" y="53"/>
                    <a:pt x="58" y="37"/>
                    <a:pt x="83" y="20"/>
                  </a:cubicBezTo>
                  <a:cubicBezTo>
                    <a:pt x="90" y="15"/>
                    <a:pt x="97" y="9"/>
                    <a:pt x="98" y="0"/>
                  </a:cubicBezTo>
                  <a:cubicBezTo>
                    <a:pt x="100" y="4"/>
                    <a:pt x="103" y="9"/>
                    <a:pt x="106" y="13"/>
                  </a:cubicBezTo>
                  <a:cubicBezTo>
                    <a:pt x="75" y="32"/>
                    <a:pt x="47" y="54"/>
                    <a:pt x="12" y="63"/>
                  </a:cubicBezTo>
                  <a:cubicBezTo>
                    <a:pt x="4" y="65"/>
                    <a:pt x="6" y="75"/>
                    <a:pt x="1" y="79"/>
                  </a:cubicBezTo>
                  <a:close/>
                </a:path>
              </a:pathLst>
            </a:custGeom>
            <a:solidFill>
              <a:srgbClr val="B5B9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3" name="Freeform 177">
              <a:extLst>
                <a:ext uri="{FF2B5EF4-FFF2-40B4-BE49-F238E27FC236}">
                  <a16:creationId xmlns:a16="http://schemas.microsoft.com/office/drawing/2014/main" id="{081E1253-8B2F-4DA2-8A90-C2E90C7F9BDB}"/>
                </a:ext>
              </a:extLst>
            </p:cNvPr>
            <p:cNvSpPr>
              <a:spLocks/>
            </p:cNvSpPr>
            <p:nvPr/>
          </p:nvSpPr>
          <p:spPr bwMode="auto">
            <a:xfrm>
              <a:off x="4275223" y="925019"/>
              <a:ext cx="220263" cy="178126"/>
            </a:xfrm>
            <a:custGeom>
              <a:avLst/>
              <a:gdLst>
                <a:gd name="T0" fmla="*/ 71 w 85"/>
                <a:gd name="T1" fmla="*/ 0 h 68"/>
                <a:gd name="T2" fmla="*/ 85 w 85"/>
                <a:gd name="T3" fmla="*/ 8 h 68"/>
                <a:gd name="T4" fmla="*/ 25 w 85"/>
                <a:gd name="T5" fmla="*/ 57 h 68"/>
                <a:gd name="T6" fmla="*/ 0 w 85"/>
                <a:gd name="T7" fmla="*/ 68 h 68"/>
                <a:gd name="T8" fmla="*/ 71 w 85"/>
                <a:gd name="T9" fmla="*/ 0 h 68"/>
              </a:gdLst>
              <a:ahLst/>
              <a:cxnLst>
                <a:cxn ang="0">
                  <a:pos x="T0" y="T1"/>
                </a:cxn>
                <a:cxn ang="0">
                  <a:pos x="T2" y="T3"/>
                </a:cxn>
                <a:cxn ang="0">
                  <a:pos x="T4" y="T5"/>
                </a:cxn>
                <a:cxn ang="0">
                  <a:pos x="T6" y="T7"/>
                </a:cxn>
                <a:cxn ang="0">
                  <a:pos x="T8" y="T9"/>
                </a:cxn>
              </a:cxnLst>
              <a:rect l="0" t="0" r="r" b="b"/>
              <a:pathLst>
                <a:path w="85" h="68">
                  <a:moveTo>
                    <a:pt x="71" y="0"/>
                  </a:moveTo>
                  <a:cubicBezTo>
                    <a:pt x="75" y="3"/>
                    <a:pt x="80" y="6"/>
                    <a:pt x="85" y="8"/>
                  </a:cubicBezTo>
                  <a:cubicBezTo>
                    <a:pt x="64" y="24"/>
                    <a:pt x="47" y="44"/>
                    <a:pt x="25" y="57"/>
                  </a:cubicBezTo>
                  <a:cubicBezTo>
                    <a:pt x="18" y="61"/>
                    <a:pt x="13" y="67"/>
                    <a:pt x="0" y="68"/>
                  </a:cubicBezTo>
                  <a:cubicBezTo>
                    <a:pt x="26" y="44"/>
                    <a:pt x="58" y="32"/>
                    <a:pt x="71" y="0"/>
                  </a:cubicBezTo>
                  <a:close/>
                </a:path>
              </a:pathLst>
            </a:custGeom>
            <a:solidFill>
              <a:srgbClr val="BBBE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4" name="Freeform 179">
              <a:extLst>
                <a:ext uri="{FF2B5EF4-FFF2-40B4-BE49-F238E27FC236}">
                  <a16:creationId xmlns:a16="http://schemas.microsoft.com/office/drawing/2014/main" id="{77202B74-0B0D-4F8B-B4EA-F1AF7ACFA7C9}"/>
                </a:ext>
              </a:extLst>
            </p:cNvPr>
            <p:cNvSpPr>
              <a:spLocks/>
            </p:cNvSpPr>
            <p:nvPr/>
          </p:nvSpPr>
          <p:spPr bwMode="auto">
            <a:xfrm>
              <a:off x="3520584" y="5445193"/>
              <a:ext cx="1359883" cy="1007462"/>
            </a:xfrm>
            <a:custGeom>
              <a:avLst/>
              <a:gdLst>
                <a:gd name="T0" fmla="*/ 28 w 521"/>
                <a:gd name="T1" fmla="*/ 130 h 387"/>
                <a:gd name="T2" fmla="*/ 100 w 521"/>
                <a:gd name="T3" fmla="*/ 5 h 387"/>
                <a:gd name="T4" fmla="*/ 159 w 521"/>
                <a:gd name="T5" fmla="*/ 21 h 387"/>
                <a:gd name="T6" fmla="*/ 211 w 521"/>
                <a:gd name="T7" fmla="*/ 71 h 387"/>
                <a:gd name="T8" fmla="*/ 213 w 521"/>
                <a:gd name="T9" fmla="*/ 76 h 387"/>
                <a:gd name="T10" fmla="*/ 239 w 521"/>
                <a:gd name="T11" fmla="*/ 113 h 387"/>
                <a:gd name="T12" fmla="*/ 292 w 521"/>
                <a:gd name="T13" fmla="*/ 196 h 387"/>
                <a:gd name="T14" fmla="*/ 388 w 521"/>
                <a:gd name="T15" fmla="*/ 295 h 387"/>
                <a:gd name="T16" fmla="*/ 498 w 521"/>
                <a:gd name="T17" fmla="*/ 357 h 387"/>
                <a:gd name="T18" fmla="*/ 506 w 521"/>
                <a:gd name="T19" fmla="*/ 361 h 387"/>
                <a:gd name="T20" fmla="*/ 518 w 521"/>
                <a:gd name="T21" fmla="*/ 376 h 387"/>
                <a:gd name="T22" fmla="*/ 497 w 521"/>
                <a:gd name="T23" fmla="*/ 378 h 387"/>
                <a:gd name="T24" fmla="*/ 277 w 521"/>
                <a:gd name="T25" fmla="*/ 311 h 387"/>
                <a:gd name="T26" fmla="*/ 249 w 521"/>
                <a:gd name="T27" fmla="*/ 299 h 387"/>
                <a:gd name="T28" fmla="*/ 128 w 521"/>
                <a:gd name="T29" fmla="*/ 239 h 387"/>
                <a:gd name="T30" fmla="*/ 69 w 521"/>
                <a:gd name="T31" fmla="*/ 188 h 387"/>
                <a:gd name="T32" fmla="*/ 28 w 521"/>
                <a:gd name="T33" fmla="*/ 130 h 3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1" h="387">
                  <a:moveTo>
                    <a:pt x="28" y="130"/>
                  </a:moveTo>
                  <a:cubicBezTo>
                    <a:pt x="0" y="72"/>
                    <a:pt x="48" y="16"/>
                    <a:pt x="100" y="5"/>
                  </a:cubicBezTo>
                  <a:cubicBezTo>
                    <a:pt x="123" y="0"/>
                    <a:pt x="140" y="14"/>
                    <a:pt x="159" y="21"/>
                  </a:cubicBezTo>
                  <a:cubicBezTo>
                    <a:pt x="184" y="30"/>
                    <a:pt x="197" y="50"/>
                    <a:pt x="211" y="71"/>
                  </a:cubicBezTo>
                  <a:cubicBezTo>
                    <a:pt x="212" y="72"/>
                    <a:pt x="213" y="74"/>
                    <a:pt x="213" y="76"/>
                  </a:cubicBezTo>
                  <a:cubicBezTo>
                    <a:pt x="223" y="88"/>
                    <a:pt x="229" y="102"/>
                    <a:pt x="239" y="113"/>
                  </a:cubicBezTo>
                  <a:cubicBezTo>
                    <a:pt x="256" y="141"/>
                    <a:pt x="274" y="168"/>
                    <a:pt x="292" y="196"/>
                  </a:cubicBezTo>
                  <a:cubicBezTo>
                    <a:pt x="316" y="236"/>
                    <a:pt x="348" y="270"/>
                    <a:pt x="388" y="295"/>
                  </a:cubicBezTo>
                  <a:cubicBezTo>
                    <a:pt x="424" y="317"/>
                    <a:pt x="459" y="340"/>
                    <a:pt x="498" y="357"/>
                  </a:cubicBezTo>
                  <a:cubicBezTo>
                    <a:pt x="501" y="358"/>
                    <a:pt x="504" y="359"/>
                    <a:pt x="506" y="361"/>
                  </a:cubicBezTo>
                  <a:cubicBezTo>
                    <a:pt x="512" y="364"/>
                    <a:pt x="521" y="368"/>
                    <a:pt x="518" y="376"/>
                  </a:cubicBezTo>
                  <a:cubicBezTo>
                    <a:pt x="514" y="387"/>
                    <a:pt x="504" y="380"/>
                    <a:pt x="497" y="378"/>
                  </a:cubicBezTo>
                  <a:cubicBezTo>
                    <a:pt x="423" y="359"/>
                    <a:pt x="350" y="335"/>
                    <a:pt x="277" y="311"/>
                  </a:cubicBezTo>
                  <a:cubicBezTo>
                    <a:pt x="267" y="308"/>
                    <a:pt x="258" y="303"/>
                    <a:pt x="249" y="299"/>
                  </a:cubicBezTo>
                  <a:cubicBezTo>
                    <a:pt x="207" y="281"/>
                    <a:pt x="166" y="263"/>
                    <a:pt x="128" y="239"/>
                  </a:cubicBezTo>
                  <a:cubicBezTo>
                    <a:pt x="105" y="225"/>
                    <a:pt x="88" y="205"/>
                    <a:pt x="69" y="188"/>
                  </a:cubicBezTo>
                  <a:cubicBezTo>
                    <a:pt x="53" y="171"/>
                    <a:pt x="40" y="150"/>
                    <a:pt x="28" y="130"/>
                  </a:cubicBezTo>
                  <a:close/>
                </a:path>
              </a:pathLst>
            </a:custGeom>
            <a:solidFill>
              <a:srgbClr val="1B31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5" name="Freeform 180">
              <a:extLst>
                <a:ext uri="{FF2B5EF4-FFF2-40B4-BE49-F238E27FC236}">
                  <a16:creationId xmlns:a16="http://schemas.microsoft.com/office/drawing/2014/main" id="{B263B9D2-4FEA-494F-B314-1A79AADDD8AA}"/>
                </a:ext>
              </a:extLst>
            </p:cNvPr>
            <p:cNvSpPr>
              <a:spLocks/>
            </p:cNvSpPr>
            <p:nvPr/>
          </p:nvSpPr>
          <p:spPr bwMode="auto">
            <a:xfrm>
              <a:off x="4627643" y="5383902"/>
              <a:ext cx="1041938" cy="733571"/>
            </a:xfrm>
            <a:custGeom>
              <a:avLst/>
              <a:gdLst>
                <a:gd name="T0" fmla="*/ 59 w 400"/>
                <a:gd name="T1" fmla="*/ 10 h 281"/>
                <a:gd name="T2" fmla="*/ 66 w 400"/>
                <a:gd name="T3" fmla="*/ 9 h 281"/>
                <a:gd name="T4" fmla="*/ 87 w 400"/>
                <a:gd name="T5" fmla="*/ 0 h 281"/>
                <a:gd name="T6" fmla="*/ 159 w 400"/>
                <a:gd name="T7" fmla="*/ 45 h 281"/>
                <a:gd name="T8" fmla="*/ 249 w 400"/>
                <a:gd name="T9" fmla="*/ 160 h 281"/>
                <a:gd name="T10" fmla="*/ 363 w 400"/>
                <a:gd name="T11" fmla="*/ 245 h 281"/>
                <a:gd name="T12" fmla="*/ 400 w 400"/>
                <a:gd name="T13" fmla="*/ 270 h 281"/>
                <a:gd name="T14" fmla="*/ 376 w 400"/>
                <a:gd name="T15" fmla="*/ 281 h 281"/>
                <a:gd name="T16" fmla="*/ 263 w 400"/>
                <a:gd name="T17" fmla="*/ 256 h 281"/>
                <a:gd name="T18" fmla="*/ 162 w 400"/>
                <a:gd name="T19" fmla="*/ 224 h 281"/>
                <a:gd name="T20" fmla="*/ 20 w 400"/>
                <a:gd name="T21" fmla="*/ 124 h 281"/>
                <a:gd name="T22" fmla="*/ 5 w 400"/>
                <a:gd name="T23" fmla="*/ 76 h 281"/>
                <a:gd name="T24" fmla="*/ 59 w 400"/>
                <a:gd name="T25" fmla="*/ 10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00" h="281">
                  <a:moveTo>
                    <a:pt x="59" y="10"/>
                  </a:moveTo>
                  <a:cubicBezTo>
                    <a:pt x="61" y="10"/>
                    <a:pt x="64" y="10"/>
                    <a:pt x="66" y="9"/>
                  </a:cubicBezTo>
                  <a:cubicBezTo>
                    <a:pt x="71" y="2"/>
                    <a:pt x="79" y="0"/>
                    <a:pt x="87" y="0"/>
                  </a:cubicBezTo>
                  <a:cubicBezTo>
                    <a:pt x="119" y="3"/>
                    <a:pt x="140" y="23"/>
                    <a:pt x="159" y="45"/>
                  </a:cubicBezTo>
                  <a:cubicBezTo>
                    <a:pt x="192" y="81"/>
                    <a:pt x="218" y="122"/>
                    <a:pt x="249" y="160"/>
                  </a:cubicBezTo>
                  <a:cubicBezTo>
                    <a:pt x="277" y="202"/>
                    <a:pt x="319" y="224"/>
                    <a:pt x="363" y="245"/>
                  </a:cubicBezTo>
                  <a:cubicBezTo>
                    <a:pt x="375" y="253"/>
                    <a:pt x="393" y="253"/>
                    <a:pt x="400" y="270"/>
                  </a:cubicBezTo>
                  <a:cubicBezTo>
                    <a:pt x="395" y="280"/>
                    <a:pt x="384" y="278"/>
                    <a:pt x="376" y="281"/>
                  </a:cubicBezTo>
                  <a:cubicBezTo>
                    <a:pt x="337" y="277"/>
                    <a:pt x="300" y="269"/>
                    <a:pt x="263" y="256"/>
                  </a:cubicBezTo>
                  <a:cubicBezTo>
                    <a:pt x="230" y="244"/>
                    <a:pt x="195" y="237"/>
                    <a:pt x="162" y="224"/>
                  </a:cubicBezTo>
                  <a:cubicBezTo>
                    <a:pt x="106" y="203"/>
                    <a:pt x="59" y="169"/>
                    <a:pt x="20" y="124"/>
                  </a:cubicBezTo>
                  <a:cubicBezTo>
                    <a:pt x="8" y="110"/>
                    <a:pt x="0" y="95"/>
                    <a:pt x="5" y="76"/>
                  </a:cubicBezTo>
                  <a:cubicBezTo>
                    <a:pt x="10" y="44"/>
                    <a:pt x="29" y="23"/>
                    <a:pt x="59" y="10"/>
                  </a:cubicBezTo>
                  <a:close/>
                </a:path>
              </a:pathLst>
            </a:custGeom>
            <a:solidFill>
              <a:srgbClr val="1B30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6" name="Freeform 181">
              <a:extLst>
                <a:ext uri="{FF2B5EF4-FFF2-40B4-BE49-F238E27FC236}">
                  <a16:creationId xmlns:a16="http://schemas.microsoft.com/office/drawing/2014/main" id="{839F3443-002E-4BD9-B3F6-6BAD5B9C5D37}"/>
                </a:ext>
              </a:extLst>
            </p:cNvPr>
            <p:cNvSpPr>
              <a:spLocks/>
            </p:cNvSpPr>
            <p:nvPr/>
          </p:nvSpPr>
          <p:spPr bwMode="auto">
            <a:xfrm>
              <a:off x="4066451" y="5131079"/>
              <a:ext cx="578429" cy="833168"/>
            </a:xfrm>
            <a:custGeom>
              <a:avLst/>
              <a:gdLst>
                <a:gd name="T0" fmla="*/ 2 w 222"/>
                <a:gd name="T1" fmla="*/ 59 h 319"/>
                <a:gd name="T2" fmla="*/ 78 w 222"/>
                <a:gd name="T3" fmla="*/ 7 h 319"/>
                <a:gd name="T4" fmla="*/ 114 w 222"/>
                <a:gd name="T5" fmla="*/ 44 h 319"/>
                <a:gd name="T6" fmla="*/ 128 w 222"/>
                <a:gd name="T7" fmla="*/ 95 h 319"/>
                <a:gd name="T8" fmla="*/ 142 w 222"/>
                <a:gd name="T9" fmla="*/ 148 h 319"/>
                <a:gd name="T10" fmla="*/ 207 w 222"/>
                <a:gd name="T11" fmla="*/ 289 h 319"/>
                <a:gd name="T12" fmla="*/ 210 w 222"/>
                <a:gd name="T13" fmla="*/ 294 h 319"/>
                <a:gd name="T14" fmla="*/ 215 w 222"/>
                <a:gd name="T15" fmla="*/ 313 h 319"/>
                <a:gd name="T16" fmla="*/ 195 w 222"/>
                <a:gd name="T17" fmla="*/ 309 h 319"/>
                <a:gd name="T18" fmla="*/ 57 w 222"/>
                <a:gd name="T19" fmla="*/ 185 h 319"/>
                <a:gd name="T20" fmla="*/ 0 w 222"/>
                <a:gd name="T21" fmla="*/ 63 h 319"/>
                <a:gd name="T22" fmla="*/ 2 w 222"/>
                <a:gd name="T23" fmla="*/ 59 h 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22" h="319">
                  <a:moveTo>
                    <a:pt x="2" y="59"/>
                  </a:moveTo>
                  <a:cubicBezTo>
                    <a:pt x="5" y="18"/>
                    <a:pt x="37" y="0"/>
                    <a:pt x="78" y="7"/>
                  </a:cubicBezTo>
                  <a:cubicBezTo>
                    <a:pt x="98" y="10"/>
                    <a:pt x="107" y="26"/>
                    <a:pt x="114" y="44"/>
                  </a:cubicBezTo>
                  <a:cubicBezTo>
                    <a:pt x="120" y="60"/>
                    <a:pt x="123" y="78"/>
                    <a:pt x="128" y="95"/>
                  </a:cubicBezTo>
                  <a:cubicBezTo>
                    <a:pt x="143" y="110"/>
                    <a:pt x="137" y="130"/>
                    <a:pt x="142" y="148"/>
                  </a:cubicBezTo>
                  <a:cubicBezTo>
                    <a:pt x="149" y="202"/>
                    <a:pt x="171" y="248"/>
                    <a:pt x="207" y="289"/>
                  </a:cubicBezTo>
                  <a:cubicBezTo>
                    <a:pt x="208" y="290"/>
                    <a:pt x="209" y="292"/>
                    <a:pt x="210" y="294"/>
                  </a:cubicBezTo>
                  <a:cubicBezTo>
                    <a:pt x="214" y="300"/>
                    <a:pt x="222" y="306"/>
                    <a:pt x="215" y="313"/>
                  </a:cubicBezTo>
                  <a:cubicBezTo>
                    <a:pt x="208" y="319"/>
                    <a:pt x="200" y="314"/>
                    <a:pt x="195" y="309"/>
                  </a:cubicBezTo>
                  <a:cubicBezTo>
                    <a:pt x="146" y="271"/>
                    <a:pt x="97" y="233"/>
                    <a:pt x="57" y="185"/>
                  </a:cubicBezTo>
                  <a:cubicBezTo>
                    <a:pt x="28" y="149"/>
                    <a:pt x="7" y="109"/>
                    <a:pt x="0" y="63"/>
                  </a:cubicBezTo>
                  <a:cubicBezTo>
                    <a:pt x="0" y="62"/>
                    <a:pt x="1" y="60"/>
                    <a:pt x="2" y="59"/>
                  </a:cubicBezTo>
                  <a:close/>
                </a:path>
              </a:pathLst>
            </a:custGeom>
            <a:solidFill>
              <a:srgbClr val="1B30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7" name="Freeform 182">
              <a:extLst>
                <a:ext uri="{FF2B5EF4-FFF2-40B4-BE49-F238E27FC236}">
                  <a16:creationId xmlns:a16="http://schemas.microsoft.com/office/drawing/2014/main" id="{DA9FAA29-5855-4278-A9AF-F6FCA5C1BF73}"/>
                </a:ext>
              </a:extLst>
            </p:cNvPr>
            <p:cNvSpPr>
              <a:spLocks/>
            </p:cNvSpPr>
            <p:nvPr/>
          </p:nvSpPr>
          <p:spPr bwMode="auto">
            <a:xfrm>
              <a:off x="4449517" y="5002751"/>
              <a:ext cx="557361" cy="404135"/>
            </a:xfrm>
            <a:custGeom>
              <a:avLst/>
              <a:gdLst>
                <a:gd name="T0" fmla="*/ 157 w 214"/>
                <a:gd name="T1" fmla="*/ 152 h 155"/>
                <a:gd name="T2" fmla="*/ 134 w 214"/>
                <a:gd name="T3" fmla="*/ 155 h 155"/>
                <a:gd name="T4" fmla="*/ 124 w 214"/>
                <a:gd name="T5" fmla="*/ 137 h 155"/>
                <a:gd name="T6" fmla="*/ 50 w 214"/>
                <a:gd name="T7" fmla="*/ 66 h 155"/>
                <a:gd name="T8" fmla="*/ 11 w 214"/>
                <a:gd name="T9" fmla="*/ 57 h 155"/>
                <a:gd name="T10" fmla="*/ 2 w 214"/>
                <a:gd name="T11" fmla="*/ 53 h 155"/>
                <a:gd name="T12" fmla="*/ 6 w 214"/>
                <a:gd name="T13" fmla="*/ 44 h 155"/>
                <a:gd name="T14" fmla="*/ 31 w 214"/>
                <a:gd name="T15" fmla="*/ 34 h 155"/>
                <a:gd name="T16" fmla="*/ 45 w 214"/>
                <a:gd name="T17" fmla="*/ 12 h 155"/>
                <a:gd name="T18" fmla="*/ 47 w 214"/>
                <a:gd name="T19" fmla="*/ 0 h 155"/>
                <a:gd name="T20" fmla="*/ 74 w 214"/>
                <a:gd name="T21" fmla="*/ 7 h 155"/>
                <a:gd name="T22" fmla="*/ 76 w 214"/>
                <a:gd name="T23" fmla="*/ 27 h 155"/>
                <a:gd name="T24" fmla="*/ 104 w 214"/>
                <a:gd name="T25" fmla="*/ 27 h 155"/>
                <a:gd name="T26" fmla="*/ 112 w 214"/>
                <a:gd name="T27" fmla="*/ 51 h 155"/>
                <a:gd name="T28" fmla="*/ 145 w 214"/>
                <a:gd name="T29" fmla="*/ 38 h 155"/>
                <a:gd name="T30" fmla="*/ 188 w 214"/>
                <a:gd name="T31" fmla="*/ 59 h 155"/>
                <a:gd name="T32" fmla="*/ 200 w 214"/>
                <a:gd name="T33" fmla="*/ 67 h 155"/>
                <a:gd name="T34" fmla="*/ 173 w 214"/>
                <a:gd name="T35" fmla="*/ 141 h 155"/>
                <a:gd name="T36" fmla="*/ 157 w 214"/>
                <a:gd name="T37" fmla="*/ 152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14" h="155">
                  <a:moveTo>
                    <a:pt x="157" y="152"/>
                  </a:moveTo>
                  <a:cubicBezTo>
                    <a:pt x="149" y="153"/>
                    <a:pt x="142" y="154"/>
                    <a:pt x="134" y="155"/>
                  </a:cubicBezTo>
                  <a:cubicBezTo>
                    <a:pt x="128" y="151"/>
                    <a:pt x="127" y="144"/>
                    <a:pt x="124" y="137"/>
                  </a:cubicBezTo>
                  <a:cubicBezTo>
                    <a:pt x="109" y="104"/>
                    <a:pt x="86" y="80"/>
                    <a:pt x="50" y="66"/>
                  </a:cubicBezTo>
                  <a:cubicBezTo>
                    <a:pt x="36" y="61"/>
                    <a:pt x="25" y="55"/>
                    <a:pt x="11" y="57"/>
                  </a:cubicBezTo>
                  <a:cubicBezTo>
                    <a:pt x="7" y="58"/>
                    <a:pt x="3" y="58"/>
                    <a:pt x="2" y="53"/>
                  </a:cubicBezTo>
                  <a:cubicBezTo>
                    <a:pt x="0" y="49"/>
                    <a:pt x="3" y="46"/>
                    <a:pt x="6" y="44"/>
                  </a:cubicBezTo>
                  <a:cubicBezTo>
                    <a:pt x="14" y="39"/>
                    <a:pt x="21" y="33"/>
                    <a:pt x="31" y="34"/>
                  </a:cubicBezTo>
                  <a:cubicBezTo>
                    <a:pt x="48" y="35"/>
                    <a:pt x="56" y="29"/>
                    <a:pt x="45" y="12"/>
                  </a:cubicBezTo>
                  <a:cubicBezTo>
                    <a:pt x="41" y="6"/>
                    <a:pt x="43" y="4"/>
                    <a:pt x="47" y="0"/>
                  </a:cubicBezTo>
                  <a:cubicBezTo>
                    <a:pt x="57" y="1"/>
                    <a:pt x="66" y="2"/>
                    <a:pt x="74" y="7"/>
                  </a:cubicBezTo>
                  <a:cubicBezTo>
                    <a:pt x="76" y="14"/>
                    <a:pt x="74" y="20"/>
                    <a:pt x="76" y="27"/>
                  </a:cubicBezTo>
                  <a:cubicBezTo>
                    <a:pt x="85" y="29"/>
                    <a:pt x="95" y="25"/>
                    <a:pt x="104" y="27"/>
                  </a:cubicBezTo>
                  <a:cubicBezTo>
                    <a:pt x="117" y="31"/>
                    <a:pt x="109" y="42"/>
                    <a:pt x="112" y="51"/>
                  </a:cubicBezTo>
                  <a:cubicBezTo>
                    <a:pt x="124" y="48"/>
                    <a:pt x="131" y="34"/>
                    <a:pt x="145" y="38"/>
                  </a:cubicBezTo>
                  <a:cubicBezTo>
                    <a:pt x="161" y="41"/>
                    <a:pt x="173" y="53"/>
                    <a:pt x="188" y="59"/>
                  </a:cubicBezTo>
                  <a:cubicBezTo>
                    <a:pt x="194" y="59"/>
                    <a:pt x="197" y="62"/>
                    <a:pt x="200" y="67"/>
                  </a:cubicBezTo>
                  <a:cubicBezTo>
                    <a:pt x="214" y="101"/>
                    <a:pt x="206" y="123"/>
                    <a:pt x="173" y="141"/>
                  </a:cubicBezTo>
                  <a:cubicBezTo>
                    <a:pt x="167" y="144"/>
                    <a:pt x="162" y="148"/>
                    <a:pt x="157" y="152"/>
                  </a:cubicBezTo>
                  <a:close/>
                </a:path>
              </a:pathLst>
            </a:custGeom>
            <a:solidFill>
              <a:srgbClr val="34A3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8" name="Freeform 183">
              <a:extLst>
                <a:ext uri="{FF2B5EF4-FFF2-40B4-BE49-F238E27FC236}">
                  <a16:creationId xmlns:a16="http://schemas.microsoft.com/office/drawing/2014/main" id="{ED7926F9-C0B7-403D-88C9-2F1CB8E5DDC5}"/>
                </a:ext>
              </a:extLst>
            </p:cNvPr>
            <p:cNvSpPr>
              <a:spLocks/>
            </p:cNvSpPr>
            <p:nvPr/>
          </p:nvSpPr>
          <p:spPr bwMode="auto">
            <a:xfrm>
              <a:off x="3587619" y="5784205"/>
              <a:ext cx="339014" cy="557361"/>
            </a:xfrm>
            <a:custGeom>
              <a:avLst/>
              <a:gdLst>
                <a:gd name="T0" fmla="*/ 2 w 130"/>
                <a:gd name="T1" fmla="*/ 0 h 214"/>
                <a:gd name="T2" fmla="*/ 46 w 130"/>
                <a:gd name="T3" fmla="*/ 52 h 214"/>
                <a:gd name="T4" fmla="*/ 72 w 130"/>
                <a:gd name="T5" fmla="*/ 88 h 214"/>
                <a:gd name="T6" fmla="*/ 80 w 130"/>
                <a:gd name="T7" fmla="*/ 104 h 214"/>
                <a:gd name="T8" fmla="*/ 91 w 130"/>
                <a:gd name="T9" fmla="*/ 146 h 214"/>
                <a:gd name="T10" fmla="*/ 105 w 130"/>
                <a:gd name="T11" fmla="*/ 151 h 214"/>
                <a:gd name="T12" fmla="*/ 122 w 130"/>
                <a:gd name="T13" fmla="*/ 172 h 214"/>
                <a:gd name="T14" fmla="*/ 126 w 130"/>
                <a:gd name="T15" fmla="*/ 192 h 214"/>
                <a:gd name="T16" fmla="*/ 116 w 130"/>
                <a:gd name="T17" fmla="*/ 214 h 214"/>
                <a:gd name="T18" fmla="*/ 102 w 130"/>
                <a:gd name="T19" fmla="*/ 206 h 214"/>
                <a:gd name="T20" fmla="*/ 58 w 130"/>
                <a:gd name="T21" fmla="*/ 199 h 214"/>
                <a:gd name="T22" fmla="*/ 33 w 130"/>
                <a:gd name="T23" fmla="*/ 210 h 214"/>
                <a:gd name="T24" fmla="*/ 19 w 130"/>
                <a:gd name="T25" fmla="*/ 189 h 214"/>
                <a:gd name="T26" fmla="*/ 9 w 130"/>
                <a:gd name="T27" fmla="*/ 134 h 214"/>
                <a:gd name="T28" fmla="*/ 3 w 130"/>
                <a:gd name="T29" fmla="*/ 98 h 214"/>
                <a:gd name="T30" fmla="*/ 6 w 130"/>
                <a:gd name="T31" fmla="*/ 75 h 214"/>
                <a:gd name="T32" fmla="*/ 2 w 130"/>
                <a:gd name="T33" fmla="*/ 0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30" h="214">
                  <a:moveTo>
                    <a:pt x="2" y="0"/>
                  </a:moveTo>
                  <a:cubicBezTo>
                    <a:pt x="17" y="17"/>
                    <a:pt x="31" y="35"/>
                    <a:pt x="46" y="52"/>
                  </a:cubicBezTo>
                  <a:cubicBezTo>
                    <a:pt x="52" y="66"/>
                    <a:pt x="59" y="80"/>
                    <a:pt x="72" y="88"/>
                  </a:cubicBezTo>
                  <a:cubicBezTo>
                    <a:pt x="79" y="92"/>
                    <a:pt x="81" y="98"/>
                    <a:pt x="80" y="104"/>
                  </a:cubicBezTo>
                  <a:cubicBezTo>
                    <a:pt x="77" y="120"/>
                    <a:pt x="89" y="131"/>
                    <a:pt x="91" y="146"/>
                  </a:cubicBezTo>
                  <a:cubicBezTo>
                    <a:pt x="92" y="154"/>
                    <a:pt x="100" y="151"/>
                    <a:pt x="105" y="151"/>
                  </a:cubicBezTo>
                  <a:cubicBezTo>
                    <a:pt x="118" y="152"/>
                    <a:pt x="126" y="158"/>
                    <a:pt x="122" y="172"/>
                  </a:cubicBezTo>
                  <a:cubicBezTo>
                    <a:pt x="120" y="180"/>
                    <a:pt x="124" y="186"/>
                    <a:pt x="126" y="192"/>
                  </a:cubicBezTo>
                  <a:cubicBezTo>
                    <a:pt x="130" y="203"/>
                    <a:pt x="128" y="211"/>
                    <a:pt x="116" y="214"/>
                  </a:cubicBezTo>
                  <a:cubicBezTo>
                    <a:pt x="110" y="214"/>
                    <a:pt x="106" y="210"/>
                    <a:pt x="102" y="206"/>
                  </a:cubicBezTo>
                  <a:cubicBezTo>
                    <a:pt x="88" y="189"/>
                    <a:pt x="77" y="187"/>
                    <a:pt x="58" y="199"/>
                  </a:cubicBezTo>
                  <a:cubicBezTo>
                    <a:pt x="50" y="205"/>
                    <a:pt x="43" y="210"/>
                    <a:pt x="33" y="210"/>
                  </a:cubicBezTo>
                  <a:cubicBezTo>
                    <a:pt x="21" y="208"/>
                    <a:pt x="16" y="203"/>
                    <a:pt x="19" y="189"/>
                  </a:cubicBezTo>
                  <a:cubicBezTo>
                    <a:pt x="22" y="171"/>
                    <a:pt x="8" y="154"/>
                    <a:pt x="9" y="134"/>
                  </a:cubicBezTo>
                  <a:cubicBezTo>
                    <a:pt x="11" y="122"/>
                    <a:pt x="7" y="109"/>
                    <a:pt x="3" y="98"/>
                  </a:cubicBezTo>
                  <a:cubicBezTo>
                    <a:pt x="3" y="90"/>
                    <a:pt x="0" y="82"/>
                    <a:pt x="6" y="75"/>
                  </a:cubicBezTo>
                  <a:cubicBezTo>
                    <a:pt x="15" y="50"/>
                    <a:pt x="13" y="25"/>
                    <a:pt x="2" y="0"/>
                  </a:cubicBezTo>
                  <a:close/>
                </a:path>
              </a:pathLst>
            </a:custGeom>
            <a:solidFill>
              <a:srgbClr val="50B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9" name="Freeform 184">
              <a:extLst>
                <a:ext uri="{FF2B5EF4-FFF2-40B4-BE49-F238E27FC236}">
                  <a16:creationId xmlns:a16="http://schemas.microsoft.com/office/drawing/2014/main" id="{1FAE24B3-5BE2-4864-9744-410C84346948}"/>
                </a:ext>
              </a:extLst>
            </p:cNvPr>
            <p:cNvSpPr>
              <a:spLocks/>
            </p:cNvSpPr>
            <p:nvPr/>
          </p:nvSpPr>
          <p:spPr bwMode="auto">
            <a:xfrm>
              <a:off x="4399718" y="5236421"/>
              <a:ext cx="381151" cy="392643"/>
            </a:xfrm>
            <a:custGeom>
              <a:avLst/>
              <a:gdLst>
                <a:gd name="T0" fmla="*/ 9 w 146"/>
                <a:gd name="T1" fmla="*/ 112 h 151"/>
                <a:gd name="T2" fmla="*/ 0 w 146"/>
                <a:gd name="T3" fmla="*/ 55 h 151"/>
                <a:gd name="T4" fmla="*/ 2 w 146"/>
                <a:gd name="T5" fmla="*/ 51 h 151"/>
                <a:gd name="T6" fmla="*/ 28 w 146"/>
                <a:gd name="T7" fmla="*/ 49 h 151"/>
                <a:gd name="T8" fmla="*/ 45 w 146"/>
                <a:gd name="T9" fmla="*/ 16 h 151"/>
                <a:gd name="T10" fmla="*/ 55 w 146"/>
                <a:gd name="T11" fmla="*/ 1 h 151"/>
                <a:gd name="T12" fmla="*/ 67 w 146"/>
                <a:gd name="T13" fmla="*/ 14 h 151"/>
                <a:gd name="T14" fmla="*/ 68 w 146"/>
                <a:gd name="T15" fmla="*/ 16 h 151"/>
                <a:gd name="T16" fmla="*/ 89 w 146"/>
                <a:gd name="T17" fmla="*/ 33 h 151"/>
                <a:gd name="T18" fmla="*/ 92 w 146"/>
                <a:gd name="T19" fmla="*/ 13 h 151"/>
                <a:gd name="T20" fmla="*/ 101 w 146"/>
                <a:gd name="T21" fmla="*/ 17 h 151"/>
                <a:gd name="T22" fmla="*/ 115 w 146"/>
                <a:gd name="T23" fmla="*/ 31 h 151"/>
                <a:gd name="T24" fmla="*/ 97 w 146"/>
                <a:gd name="T25" fmla="*/ 41 h 151"/>
                <a:gd name="T26" fmla="*/ 86 w 146"/>
                <a:gd name="T27" fmla="*/ 46 h 151"/>
                <a:gd name="T28" fmla="*/ 94 w 146"/>
                <a:gd name="T29" fmla="*/ 56 h 151"/>
                <a:gd name="T30" fmla="*/ 109 w 146"/>
                <a:gd name="T31" fmla="*/ 71 h 151"/>
                <a:gd name="T32" fmla="*/ 124 w 146"/>
                <a:gd name="T33" fmla="*/ 75 h 151"/>
                <a:gd name="T34" fmla="*/ 146 w 146"/>
                <a:gd name="T35" fmla="*/ 67 h 151"/>
                <a:gd name="T36" fmla="*/ 98 w 146"/>
                <a:gd name="T37" fmla="*/ 134 h 151"/>
                <a:gd name="T38" fmla="*/ 64 w 146"/>
                <a:gd name="T39" fmla="*/ 129 h 151"/>
                <a:gd name="T40" fmla="*/ 37 w 146"/>
                <a:gd name="T41" fmla="*/ 112 h 151"/>
                <a:gd name="T42" fmla="*/ 9 w 146"/>
                <a:gd name="T43" fmla="*/ 112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6" h="151">
                  <a:moveTo>
                    <a:pt x="9" y="112"/>
                  </a:moveTo>
                  <a:cubicBezTo>
                    <a:pt x="2" y="93"/>
                    <a:pt x="1" y="74"/>
                    <a:pt x="0" y="55"/>
                  </a:cubicBezTo>
                  <a:cubicBezTo>
                    <a:pt x="1" y="54"/>
                    <a:pt x="1" y="52"/>
                    <a:pt x="2" y="51"/>
                  </a:cubicBezTo>
                  <a:cubicBezTo>
                    <a:pt x="10" y="47"/>
                    <a:pt x="23" y="77"/>
                    <a:pt x="28" y="49"/>
                  </a:cubicBezTo>
                  <a:cubicBezTo>
                    <a:pt x="31" y="36"/>
                    <a:pt x="47" y="31"/>
                    <a:pt x="45" y="16"/>
                  </a:cubicBezTo>
                  <a:cubicBezTo>
                    <a:pt x="44" y="9"/>
                    <a:pt x="48" y="2"/>
                    <a:pt x="55" y="1"/>
                  </a:cubicBezTo>
                  <a:cubicBezTo>
                    <a:pt x="63" y="0"/>
                    <a:pt x="65" y="8"/>
                    <a:pt x="67" y="14"/>
                  </a:cubicBezTo>
                  <a:cubicBezTo>
                    <a:pt x="67" y="15"/>
                    <a:pt x="67" y="15"/>
                    <a:pt x="68" y="16"/>
                  </a:cubicBezTo>
                  <a:cubicBezTo>
                    <a:pt x="72" y="26"/>
                    <a:pt x="78" y="36"/>
                    <a:pt x="89" y="33"/>
                  </a:cubicBezTo>
                  <a:cubicBezTo>
                    <a:pt x="102" y="30"/>
                    <a:pt x="85" y="19"/>
                    <a:pt x="92" y="13"/>
                  </a:cubicBezTo>
                  <a:cubicBezTo>
                    <a:pt x="96" y="12"/>
                    <a:pt x="99" y="14"/>
                    <a:pt x="101" y="17"/>
                  </a:cubicBezTo>
                  <a:cubicBezTo>
                    <a:pt x="105" y="23"/>
                    <a:pt x="117" y="23"/>
                    <a:pt x="115" y="31"/>
                  </a:cubicBezTo>
                  <a:cubicBezTo>
                    <a:pt x="113" y="39"/>
                    <a:pt x="104" y="40"/>
                    <a:pt x="97" y="41"/>
                  </a:cubicBezTo>
                  <a:cubicBezTo>
                    <a:pt x="93" y="41"/>
                    <a:pt x="87" y="41"/>
                    <a:pt x="86" y="46"/>
                  </a:cubicBezTo>
                  <a:cubicBezTo>
                    <a:pt x="86" y="51"/>
                    <a:pt x="90" y="54"/>
                    <a:pt x="94" y="56"/>
                  </a:cubicBezTo>
                  <a:cubicBezTo>
                    <a:pt x="100" y="60"/>
                    <a:pt x="107" y="64"/>
                    <a:pt x="109" y="71"/>
                  </a:cubicBezTo>
                  <a:cubicBezTo>
                    <a:pt x="112" y="80"/>
                    <a:pt x="118" y="79"/>
                    <a:pt x="124" y="75"/>
                  </a:cubicBezTo>
                  <a:cubicBezTo>
                    <a:pt x="131" y="71"/>
                    <a:pt x="137" y="66"/>
                    <a:pt x="146" y="67"/>
                  </a:cubicBezTo>
                  <a:cubicBezTo>
                    <a:pt x="123" y="84"/>
                    <a:pt x="103" y="104"/>
                    <a:pt x="98" y="134"/>
                  </a:cubicBezTo>
                  <a:cubicBezTo>
                    <a:pt x="80" y="151"/>
                    <a:pt x="74" y="150"/>
                    <a:pt x="64" y="129"/>
                  </a:cubicBezTo>
                  <a:cubicBezTo>
                    <a:pt x="59" y="116"/>
                    <a:pt x="49" y="112"/>
                    <a:pt x="37" y="112"/>
                  </a:cubicBezTo>
                  <a:cubicBezTo>
                    <a:pt x="28" y="112"/>
                    <a:pt x="19" y="113"/>
                    <a:pt x="9" y="112"/>
                  </a:cubicBezTo>
                  <a:close/>
                </a:path>
              </a:pathLst>
            </a:custGeom>
            <a:solidFill>
              <a:srgbClr val="4BB3B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0" name="Freeform 185">
              <a:extLst>
                <a:ext uri="{FF2B5EF4-FFF2-40B4-BE49-F238E27FC236}">
                  <a16:creationId xmlns:a16="http://schemas.microsoft.com/office/drawing/2014/main" id="{EB257E61-7945-43E0-9761-00D24E5FA52C}"/>
                </a:ext>
              </a:extLst>
            </p:cNvPr>
            <p:cNvSpPr>
              <a:spLocks/>
            </p:cNvSpPr>
            <p:nvPr/>
          </p:nvSpPr>
          <p:spPr bwMode="auto">
            <a:xfrm>
              <a:off x="3505261" y="5799528"/>
              <a:ext cx="180041" cy="737402"/>
            </a:xfrm>
            <a:custGeom>
              <a:avLst/>
              <a:gdLst>
                <a:gd name="T0" fmla="*/ 38 w 69"/>
                <a:gd name="T1" fmla="*/ 69 h 283"/>
                <a:gd name="T2" fmla="*/ 38 w 69"/>
                <a:gd name="T3" fmla="*/ 91 h 283"/>
                <a:gd name="T4" fmla="*/ 47 w 69"/>
                <a:gd name="T5" fmla="*/ 126 h 283"/>
                <a:gd name="T6" fmla="*/ 65 w 69"/>
                <a:gd name="T7" fmla="*/ 172 h 283"/>
                <a:gd name="T8" fmla="*/ 61 w 69"/>
                <a:gd name="T9" fmla="*/ 184 h 283"/>
                <a:gd name="T10" fmla="*/ 66 w 69"/>
                <a:gd name="T11" fmla="*/ 201 h 283"/>
                <a:gd name="T12" fmla="*/ 55 w 69"/>
                <a:gd name="T13" fmla="*/ 226 h 283"/>
                <a:gd name="T14" fmla="*/ 56 w 69"/>
                <a:gd name="T15" fmla="*/ 257 h 283"/>
                <a:gd name="T16" fmla="*/ 56 w 69"/>
                <a:gd name="T17" fmla="*/ 283 h 283"/>
                <a:gd name="T18" fmla="*/ 33 w 69"/>
                <a:gd name="T19" fmla="*/ 259 h 283"/>
                <a:gd name="T20" fmla="*/ 9 w 69"/>
                <a:gd name="T21" fmla="*/ 200 h 283"/>
                <a:gd name="T22" fmla="*/ 3 w 69"/>
                <a:gd name="T23" fmla="*/ 185 h 283"/>
                <a:gd name="T24" fmla="*/ 2 w 69"/>
                <a:gd name="T25" fmla="*/ 148 h 283"/>
                <a:gd name="T26" fmla="*/ 1 w 69"/>
                <a:gd name="T27" fmla="*/ 142 h 283"/>
                <a:gd name="T28" fmla="*/ 22 w 69"/>
                <a:gd name="T29" fmla="*/ 39 h 283"/>
                <a:gd name="T30" fmla="*/ 17 w 69"/>
                <a:gd name="T31" fmla="*/ 24 h 283"/>
                <a:gd name="T32" fmla="*/ 2 w 69"/>
                <a:gd name="T33" fmla="*/ 5 h 283"/>
                <a:gd name="T34" fmla="*/ 25 w 69"/>
                <a:gd name="T35" fmla="*/ 8 h 283"/>
                <a:gd name="T36" fmla="*/ 32 w 69"/>
                <a:gd name="T37" fmla="*/ 47 h 283"/>
                <a:gd name="T38" fmla="*/ 38 w 69"/>
                <a:gd name="T39" fmla="*/ 69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9" h="283">
                  <a:moveTo>
                    <a:pt x="38" y="69"/>
                  </a:moveTo>
                  <a:cubicBezTo>
                    <a:pt x="40" y="77"/>
                    <a:pt x="40" y="84"/>
                    <a:pt x="38" y="91"/>
                  </a:cubicBezTo>
                  <a:cubicBezTo>
                    <a:pt x="41" y="103"/>
                    <a:pt x="44" y="115"/>
                    <a:pt x="47" y="126"/>
                  </a:cubicBezTo>
                  <a:cubicBezTo>
                    <a:pt x="48" y="140"/>
                    <a:pt x="56" y="160"/>
                    <a:pt x="65" y="172"/>
                  </a:cubicBezTo>
                  <a:cubicBezTo>
                    <a:pt x="69" y="178"/>
                    <a:pt x="64" y="181"/>
                    <a:pt x="61" y="184"/>
                  </a:cubicBezTo>
                  <a:cubicBezTo>
                    <a:pt x="46" y="195"/>
                    <a:pt x="59" y="197"/>
                    <a:pt x="66" y="201"/>
                  </a:cubicBezTo>
                  <a:cubicBezTo>
                    <a:pt x="68" y="212"/>
                    <a:pt x="57" y="217"/>
                    <a:pt x="55" y="226"/>
                  </a:cubicBezTo>
                  <a:cubicBezTo>
                    <a:pt x="53" y="236"/>
                    <a:pt x="53" y="246"/>
                    <a:pt x="56" y="257"/>
                  </a:cubicBezTo>
                  <a:cubicBezTo>
                    <a:pt x="58" y="266"/>
                    <a:pt x="63" y="275"/>
                    <a:pt x="56" y="283"/>
                  </a:cubicBezTo>
                  <a:cubicBezTo>
                    <a:pt x="31" y="279"/>
                    <a:pt x="34" y="279"/>
                    <a:pt x="33" y="259"/>
                  </a:cubicBezTo>
                  <a:cubicBezTo>
                    <a:pt x="32" y="237"/>
                    <a:pt x="36" y="211"/>
                    <a:pt x="9" y="200"/>
                  </a:cubicBezTo>
                  <a:cubicBezTo>
                    <a:pt x="3" y="197"/>
                    <a:pt x="2" y="192"/>
                    <a:pt x="3" y="185"/>
                  </a:cubicBezTo>
                  <a:cubicBezTo>
                    <a:pt x="6" y="173"/>
                    <a:pt x="9" y="160"/>
                    <a:pt x="2" y="148"/>
                  </a:cubicBezTo>
                  <a:cubicBezTo>
                    <a:pt x="1" y="146"/>
                    <a:pt x="0" y="144"/>
                    <a:pt x="1" y="142"/>
                  </a:cubicBezTo>
                  <a:cubicBezTo>
                    <a:pt x="18" y="110"/>
                    <a:pt x="5" y="71"/>
                    <a:pt x="22" y="39"/>
                  </a:cubicBezTo>
                  <a:cubicBezTo>
                    <a:pt x="26" y="32"/>
                    <a:pt x="21" y="28"/>
                    <a:pt x="17" y="24"/>
                  </a:cubicBezTo>
                  <a:cubicBezTo>
                    <a:pt x="12" y="18"/>
                    <a:pt x="4" y="14"/>
                    <a:pt x="2" y="5"/>
                  </a:cubicBezTo>
                  <a:cubicBezTo>
                    <a:pt x="11" y="0"/>
                    <a:pt x="18" y="5"/>
                    <a:pt x="25" y="8"/>
                  </a:cubicBezTo>
                  <a:cubicBezTo>
                    <a:pt x="35" y="20"/>
                    <a:pt x="32" y="33"/>
                    <a:pt x="32" y="47"/>
                  </a:cubicBezTo>
                  <a:cubicBezTo>
                    <a:pt x="32" y="54"/>
                    <a:pt x="32" y="63"/>
                    <a:pt x="38" y="69"/>
                  </a:cubicBezTo>
                  <a:close/>
                </a:path>
              </a:pathLst>
            </a:custGeom>
            <a:solidFill>
              <a:srgbClr val="42A7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1" name="Freeform 186">
              <a:extLst>
                <a:ext uri="{FF2B5EF4-FFF2-40B4-BE49-F238E27FC236}">
                  <a16:creationId xmlns:a16="http://schemas.microsoft.com/office/drawing/2014/main" id="{8378C90D-1F09-4C62-917C-7F07E825947A}"/>
                </a:ext>
              </a:extLst>
            </p:cNvPr>
            <p:cNvSpPr>
              <a:spLocks/>
            </p:cNvSpPr>
            <p:nvPr/>
          </p:nvSpPr>
          <p:spPr bwMode="auto">
            <a:xfrm>
              <a:off x="3915141" y="5284305"/>
              <a:ext cx="314114" cy="417541"/>
            </a:xfrm>
            <a:custGeom>
              <a:avLst/>
              <a:gdLst>
                <a:gd name="T0" fmla="*/ 60 w 121"/>
                <a:gd name="T1" fmla="*/ 0 h 160"/>
                <a:gd name="T2" fmla="*/ 120 w 121"/>
                <a:gd name="T3" fmla="*/ 123 h 160"/>
                <a:gd name="T4" fmla="*/ 109 w 121"/>
                <a:gd name="T5" fmla="*/ 154 h 160"/>
                <a:gd name="T6" fmla="*/ 82 w 121"/>
                <a:gd name="T7" fmla="*/ 146 h 160"/>
                <a:gd name="T8" fmla="*/ 56 w 121"/>
                <a:gd name="T9" fmla="*/ 136 h 160"/>
                <a:gd name="T10" fmla="*/ 8 w 121"/>
                <a:gd name="T11" fmla="*/ 82 h 160"/>
                <a:gd name="T12" fmla="*/ 35 w 121"/>
                <a:gd name="T13" fmla="*/ 82 h 160"/>
                <a:gd name="T14" fmla="*/ 19 w 121"/>
                <a:gd name="T15" fmla="*/ 54 h 160"/>
                <a:gd name="T16" fmla="*/ 11 w 121"/>
                <a:gd name="T17" fmla="*/ 39 h 160"/>
                <a:gd name="T18" fmla="*/ 34 w 121"/>
                <a:gd name="T19" fmla="*/ 38 h 160"/>
                <a:gd name="T20" fmla="*/ 57 w 121"/>
                <a:gd name="T21" fmla="*/ 44 h 160"/>
                <a:gd name="T22" fmla="*/ 59 w 121"/>
                <a:gd name="T23" fmla="*/ 17 h 160"/>
                <a:gd name="T24" fmla="*/ 60 w 121"/>
                <a:gd name="T25"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1" h="160">
                  <a:moveTo>
                    <a:pt x="60" y="0"/>
                  </a:moveTo>
                  <a:cubicBezTo>
                    <a:pt x="71" y="46"/>
                    <a:pt x="93" y="85"/>
                    <a:pt x="120" y="123"/>
                  </a:cubicBezTo>
                  <a:cubicBezTo>
                    <a:pt x="121" y="135"/>
                    <a:pt x="121" y="147"/>
                    <a:pt x="109" y="154"/>
                  </a:cubicBezTo>
                  <a:cubicBezTo>
                    <a:pt x="98" y="160"/>
                    <a:pt x="90" y="151"/>
                    <a:pt x="82" y="146"/>
                  </a:cubicBezTo>
                  <a:cubicBezTo>
                    <a:pt x="74" y="141"/>
                    <a:pt x="66" y="136"/>
                    <a:pt x="56" y="136"/>
                  </a:cubicBezTo>
                  <a:cubicBezTo>
                    <a:pt x="41" y="117"/>
                    <a:pt x="26" y="98"/>
                    <a:pt x="8" y="82"/>
                  </a:cubicBezTo>
                  <a:cubicBezTo>
                    <a:pt x="17" y="74"/>
                    <a:pt x="29" y="95"/>
                    <a:pt x="35" y="82"/>
                  </a:cubicBezTo>
                  <a:cubicBezTo>
                    <a:pt x="41" y="68"/>
                    <a:pt x="20" y="65"/>
                    <a:pt x="19" y="54"/>
                  </a:cubicBezTo>
                  <a:cubicBezTo>
                    <a:pt x="18" y="48"/>
                    <a:pt x="0" y="51"/>
                    <a:pt x="11" y="39"/>
                  </a:cubicBezTo>
                  <a:cubicBezTo>
                    <a:pt x="18" y="32"/>
                    <a:pt x="26" y="32"/>
                    <a:pt x="34" y="38"/>
                  </a:cubicBezTo>
                  <a:cubicBezTo>
                    <a:pt x="41" y="43"/>
                    <a:pt x="51" y="50"/>
                    <a:pt x="57" y="44"/>
                  </a:cubicBezTo>
                  <a:cubicBezTo>
                    <a:pt x="64" y="38"/>
                    <a:pt x="60" y="26"/>
                    <a:pt x="59" y="17"/>
                  </a:cubicBezTo>
                  <a:cubicBezTo>
                    <a:pt x="58" y="11"/>
                    <a:pt x="46" y="5"/>
                    <a:pt x="60" y="0"/>
                  </a:cubicBezTo>
                  <a:close/>
                </a:path>
              </a:pathLst>
            </a:custGeom>
            <a:solidFill>
              <a:srgbClr val="66BFC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2" name="Freeform 187">
              <a:extLst>
                <a:ext uri="{FF2B5EF4-FFF2-40B4-BE49-F238E27FC236}">
                  <a16:creationId xmlns:a16="http://schemas.microsoft.com/office/drawing/2014/main" id="{8053A44A-F058-4939-80F7-8705114206B4}"/>
                </a:ext>
              </a:extLst>
            </p:cNvPr>
            <p:cNvSpPr>
              <a:spLocks/>
            </p:cNvSpPr>
            <p:nvPr/>
          </p:nvSpPr>
          <p:spPr bwMode="auto">
            <a:xfrm>
              <a:off x="3614434" y="6264953"/>
              <a:ext cx="555445" cy="819760"/>
            </a:xfrm>
            <a:custGeom>
              <a:avLst/>
              <a:gdLst>
                <a:gd name="T0" fmla="*/ 14 w 213"/>
                <a:gd name="T1" fmla="*/ 104 h 314"/>
                <a:gd name="T2" fmla="*/ 8 w 213"/>
                <a:gd name="T3" fmla="*/ 82 h 314"/>
                <a:gd name="T4" fmla="*/ 24 w 213"/>
                <a:gd name="T5" fmla="*/ 22 h 314"/>
                <a:gd name="T6" fmla="*/ 45 w 213"/>
                <a:gd name="T7" fmla="*/ 10 h 314"/>
                <a:gd name="T8" fmla="*/ 96 w 213"/>
                <a:gd name="T9" fmla="*/ 18 h 314"/>
                <a:gd name="T10" fmla="*/ 104 w 213"/>
                <a:gd name="T11" fmla="*/ 26 h 314"/>
                <a:gd name="T12" fmla="*/ 128 w 213"/>
                <a:gd name="T13" fmla="*/ 65 h 314"/>
                <a:gd name="T14" fmla="*/ 147 w 213"/>
                <a:gd name="T15" fmla="*/ 175 h 314"/>
                <a:gd name="T16" fmla="*/ 168 w 213"/>
                <a:gd name="T17" fmla="*/ 240 h 314"/>
                <a:gd name="T18" fmla="*/ 202 w 213"/>
                <a:gd name="T19" fmla="*/ 290 h 314"/>
                <a:gd name="T20" fmla="*/ 206 w 213"/>
                <a:gd name="T21" fmla="*/ 314 h 314"/>
                <a:gd name="T22" fmla="*/ 14 w 213"/>
                <a:gd name="T23" fmla="*/ 104 h 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3" h="314">
                  <a:moveTo>
                    <a:pt x="14" y="104"/>
                  </a:moveTo>
                  <a:cubicBezTo>
                    <a:pt x="12" y="97"/>
                    <a:pt x="11" y="89"/>
                    <a:pt x="8" y="82"/>
                  </a:cubicBezTo>
                  <a:cubicBezTo>
                    <a:pt x="0" y="58"/>
                    <a:pt x="6" y="39"/>
                    <a:pt x="24" y="22"/>
                  </a:cubicBezTo>
                  <a:cubicBezTo>
                    <a:pt x="31" y="18"/>
                    <a:pt x="38" y="14"/>
                    <a:pt x="45" y="10"/>
                  </a:cubicBezTo>
                  <a:cubicBezTo>
                    <a:pt x="67" y="0"/>
                    <a:pt x="79" y="2"/>
                    <a:pt x="96" y="18"/>
                  </a:cubicBezTo>
                  <a:cubicBezTo>
                    <a:pt x="99" y="21"/>
                    <a:pt x="101" y="24"/>
                    <a:pt x="104" y="26"/>
                  </a:cubicBezTo>
                  <a:cubicBezTo>
                    <a:pt x="121" y="33"/>
                    <a:pt x="124" y="50"/>
                    <a:pt x="128" y="65"/>
                  </a:cubicBezTo>
                  <a:cubicBezTo>
                    <a:pt x="137" y="101"/>
                    <a:pt x="137" y="139"/>
                    <a:pt x="147" y="175"/>
                  </a:cubicBezTo>
                  <a:cubicBezTo>
                    <a:pt x="151" y="197"/>
                    <a:pt x="158" y="219"/>
                    <a:pt x="168" y="240"/>
                  </a:cubicBezTo>
                  <a:cubicBezTo>
                    <a:pt x="179" y="257"/>
                    <a:pt x="192" y="272"/>
                    <a:pt x="202" y="290"/>
                  </a:cubicBezTo>
                  <a:cubicBezTo>
                    <a:pt x="206" y="298"/>
                    <a:pt x="213" y="305"/>
                    <a:pt x="206" y="314"/>
                  </a:cubicBezTo>
                  <a:cubicBezTo>
                    <a:pt x="128" y="256"/>
                    <a:pt x="56" y="194"/>
                    <a:pt x="14" y="104"/>
                  </a:cubicBezTo>
                  <a:close/>
                </a:path>
              </a:pathLst>
            </a:custGeom>
            <a:solidFill>
              <a:srgbClr val="182D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3" name="Freeform 188">
              <a:extLst>
                <a:ext uri="{FF2B5EF4-FFF2-40B4-BE49-F238E27FC236}">
                  <a16:creationId xmlns:a16="http://schemas.microsoft.com/office/drawing/2014/main" id="{EA3AA70D-4D76-4DB9-B060-D8805A3F025C}"/>
                </a:ext>
              </a:extLst>
            </p:cNvPr>
            <p:cNvSpPr>
              <a:spLocks/>
            </p:cNvSpPr>
            <p:nvPr/>
          </p:nvSpPr>
          <p:spPr bwMode="auto">
            <a:xfrm>
              <a:off x="4039637" y="6858705"/>
              <a:ext cx="706757" cy="555445"/>
            </a:xfrm>
            <a:custGeom>
              <a:avLst/>
              <a:gdLst>
                <a:gd name="T0" fmla="*/ 43 w 271"/>
                <a:gd name="T1" fmla="*/ 87 h 213"/>
                <a:gd name="T2" fmla="*/ 12 w 271"/>
                <a:gd name="T3" fmla="*/ 37 h 213"/>
                <a:gd name="T4" fmla="*/ 0 w 271"/>
                <a:gd name="T5" fmla="*/ 17 h 213"/>
                <a:gd name="T6" fmla="*/ 22 w 271"/>
                <a:gd name="T7" fmla="*/ 10 h 213"/>
                <a:gd name="T8" fmla="*/ 34 w 271"/>
                <a:gd name="T9" fmla="*/ 26 h 213"/>
                <a:gd name="T10" fmla="*/ 44 w 271"/>
                <a:gd name="T11" fmla="*/ 34 h 213"/>
                <a:gd name="T12" fmla="*/ 109 w 271"/>
                <a:gd name="T13" fmla="*/ 45 h 213"/>
                <a:gd name="T14" fmla="*/ 132 w 271"/>
                <a:gd name="T15" fmla="*/ 59 h 213"/>
                <a:gd name="T16" fmla="*/ 204 w 271"/>
                <a:gd name="T17" fmla="*/ 118 h 213"/>
                <a:gd name="T18" fmla="*/ 247 w 271"/>
                <a:gd name="T19" fmla="*/ 142 h 213"/>
                <a:gd name="T20" fmla="*/ 257 w 271"/>
                <a:gd name="T21" fmla="*/ 163 h 213"/>
                <a:gd name="T22" fmla="*/ 260 w 271"/>
                <a:gd name="T23" fmla="*/ 166 h 213"/>
                <a:gd name="T24" fmla="*/ 271 w 271"/>
                <a:gd name="T25" fmla="*/ 213 h 213"/>
                <a:gd name="T26" fmla="*/ 205 w 271"/>
                <a:gd name="T27" fmla="*/ 183 h 213"/>
                <a:gd name="T28" fmla="*/ 158 w 271"/>
                <a:gd name="T29" fmla="*/ 159 h 213"/>
                <a:gd name="T30" fmla="*/ 141 w 271"/>
                <a:gd name="T31" fmla="*/ 144 h 213"/>
                <a:gd name="T32" fmla="*/ 111 w 271"/>
                <a:gd name="T33" fmla="*/ 126 h 213"/>
                <a:gd name="T34" fmla="*/ 95 w 271"/>
                <a:gd name="T35" fmla="*/ 115 h 213"/>
                <a:gd name="T36" fmla="*/ 62 w 271"/>
                <a:gd name="T37" fmla="*/ 95 h 213"/>
                <a:gd name="T38" fmla="*/ 43 w 271"/>
                <a:gd name="T39" fmla="*/ 87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71" h="213">
                  <a:moveTo>
                    <a:pt x="43" y="87"/>
                  </a:moveTo>
                  <a:cubicBezTo>
                    <a:pt x="36" y="68"/>
                    <a:pt x="23" y="53"/>
                    <a:pt x="12" y="37"/>
                  </a:cubicBezTo>
                  <a:cubicBezTo>
                    <a:pt x="8" y="30"/>
                    <a:pt x="4" y="23"/>
                    <a:pt x="0" y="17"/>
                  </a:cubicBezTo>
                  <a:cubicBezTo>
                    <a:pt x="3" y="0"/>
                    <a:pt x="11" y="0"/>
                    <a:pt x="22" y="10"/>
                  </a:cubicBezTo>
                  <a:cubicBezTo>
                    <a:pt x="27" y="15"/>
                    <a:pt x="31" y="20"/>
                    <a:pt x="34" y="26"/>
                  </a:cubicBezTo>
                  <a:cubicBezTo>
                    <a:pt x="37" y="29"/>
                    <a:pt x="40" y="35"/>
                    <a:pt x="44" y="34"/>
                  </a:cubicBezTo>
                  <a:cubicBezTo>
                    <a:pt x="67" y="29"/>
                    <a:pt x="86" y="47"/>
                    <a:pt x="109" y="45"/>
                  </a:cubicBezTo>
                  <a:cubicBezTo>
                    <a:pt x="121" y="44"/>
                    <a:pt x="126" y="52"/>
                    <a:pt x="132" y="59"/>
                  </a:cubicBezTo>
                  <a:cubicBezTo>
                    <a:pt x="151" y="85"/>
                    <a:pt x="176" y="103"/>
                    <a:pt x="204" y="118"/>
                  </a:cubicBezTo>
                  <a:cubicBezTo>
                    <a:pt x="218" y="126"/>
                    <a:pt x="232" y="136"/>
                    <a:pt x="247" y="142"/>
                  </a:cubicBezTo>
                  <a:cubicBezTo>
                    <a:pt x="256" y="145"/>
                    <a:pt x="262" y="152"/>
                    <a:pt x="257" y="163"/>
                  </a:cubicBezTo>
                  <a:cubicBezTo>
                    <a:pt x="254" y="169"/>
                    <a:pt x="260" y="164"/>
                    <a:pt x="260" y="166"/>
                  </a:cubicBezTo>
                  <a:cubicBezTo>
                    <a:pt x="259" y="183"/>
                    <a:pt x="266" y="198"/>
                    <a:pt x="271" y="213"/>
                  </a:cubicBezTo>
                  <a:cubicBezTo>
                    <a:pt x="249" y="203"/>
                    <a:pt x="226" y="195"/>
                    <a:pt x="205" y="183"/>
                  </a:cubicBezTo>
                  <a:cubicBezTo>
                    <a:pt x="189" y="175"/>
                    <a:pt x="172" y="171"/>
                    <a:pt x="158" y="159"/>
                  </a:cubicBezTo>
                  <a:cubicBezTo>
                    <a:pt x="152" y="154"/>
                    <a:pt x="146" y="152"/>
                    <a:pt x="141" y="144"/>
                  </a:cubicBezTo>
                  <a:cubicBezTo>
                    <a:pt x="135" y="134"/>
                    <a:pt x="123" y="128"/>
                    <a:pt x="111" y="126"/>
                  </a:cubicBezTo>
                  <a:cubicBezTo>
                    <a:pt x="103" y="125"/>
                    <a:pt x="96" y="123"/>
                    <a:pt x="95" y="115"/>
                  </a:cubicBezTo>
                  <a:cubicBezTo>
                    <a:pt x="91" y="95"/>
                    <a:pt x="81" y="89"/>
                    <a:pt x="62" y="95"/>
                  </a:cubicBezTo>
                  <a:cubicBezTo>
                    <a:pt x="54" y="98"/>
                    <a:pt x="49" y="90"/>
                    <a:pt x="43" y="87"/>
                  </a:cubicBezTo>
                  <a:close/>
                </a:path>
              </a:pathLst>
            </a:custGeom>
            <a:solidFill>
              <a:srgbClr val="45AAA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4" name="Freeform 189">
              <a:extLst>
                <a:ext uri="{FF2B5EF4-FFF2-40B4-BE49-F238E27FC236}">
                  <a16:creationId xmlns:a16="http://schemas.microsoft.com/office/drawing/2014/main" id="{AB071D1B-9380-443C-90D6-8A70DC71EFDB}"/>
                </a:ext>
              </a:extLst>
            </p:cNvPr>
            <p:cNvSpPr>
              <a:spLocks/>
            </p:cNvSpPr>
            <p:nvPr/>
          </p:nvSpPr>
          <p:spPr bwMode="auto">
            <a:xfrm>
              <a:off x="4560606" y="840745"/>
              <a:ext cx="82360" cy="63206"/>
            </a:xfrm>
            <a:custGeom>
              <a:avLst/>
              <a:gdLst>
                <a:gd name="T0" fmla="*/ 9 w 31"/>
                <a:gd name="T1" fmla="*/ 20 h 24"/>
                <a:gd name="T2" fmla="*/ 0 w 31"/>
                <a:gd name="T3" fmla="*/ 19 h 24"/>
                <a:gd name="T4" fmla="*/ 22 w 31"/>
                <a:gd name="T5" fmla="*/ 2 h 24"/>
                <a:gd name="T6" fmla="*/ 29 w 31"/>
                <a:gd name="T7" fmla="*/ 6 h 24"/>
                <a:gd name="T8" fmla="*/ 9 w 31"/>
                <a:gd name="T9" fmla="*/ 20 h 24"/>
              </a:gdLst>
              <a:ahLst/>
              <a:cxnLst>
                <a:cxn ang="0">
                  <a:pos x="T0" y="T1"/>
                </a:cxn>
                <a:cxn ang="0">
                  <a:pos x="T2" y="T3"/>
                </a:cxn>
                <a:cxn ang="0">
                  <a:pos x="T4" y="T5"/>
                </a:cxn>
                <a:cxn ang="0">
                  <a:pos x="T6" y="T7"/>
                </a:cxn>
                <a:cxn ang="0">
                  <a:pos x="T8" y="T9"/>
                </a:cxn>
              </a:cxnLst>
              <a:rect l="0" t="0" r="r" b="b"/>
              <a:pathLst>
                <a:path w="31" h="24">
                  <a:moveTo>
                    <a:pt x="9" y="20"/>
                  </a:moveTo>
                  <a:cubicBezTo>
                    <a:pt x="3" y="24"/>
                    <a:pt x="0" y="22"/>
                    <a:pt x="0" y="19"/>
                  </a:cubicBezTo>
                  <a:cubicBezTo>
                    <a:pt x="0" y="5"/>
                    <a:pt x="14" y="6"/>
                    <a:pt x="22" y="2"/>
                  </a:cubicBezTo>
                  <a:cubicBezTo>
                    <a:pt x="25" y="0"/>
                    <a:pt x="31" y="3"/>
                    <a:pt x="29" y="6"/>
                  </a:cubicBezTo>
                  <a:cubicBezTo>
                    <a:pt x="26" y="17"/>
                    <a:pt x="16" y="20"/>
                    <a:pt x="9" y="20"/>
                  </a:cubicBezTo>
                  <a:close/>
                </a:path>
              </a:pathLst>
            </a:custGeom>
            <a:solidFill>
              <a:srgbClr val="5498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5" name="Freeform 190">
              <a:extLst>
                <a:ext uri="{FF2B5EF4-FFF2-40B4-BE49-F238E27FC236}">
                  <a16:creationId xmlns:a16="http://schemas.microsoft.com/office/drawing/2014/main" id="{7F03081F-2A07-4AE4-AA17-E945363C56A1}"/>
                </a:ext>
              </a:extLst>
            </p:cNvPr>
            <p:cNvSpPr>
              <a:spLocks/>
            </p:cNvSpPr>
            <p:nvPr/>
          </p:nvSpPr>
          <p:spPr bwMode="auto">
            <a:xfrm>
              <a:off x="4560606" y="764131"/>
              <a:ext cx="55545" cy="45968"/>
            </a:xfrm>
            <a:custGeom>
              <a:avLst/>
              <a:gdLst>
                <a:gd name="T0" fmla="*/ 11 w 21"/>
                <a:gd name="T1" fmla="*/ 18 h 18"/>
                <a:gd name="T2" fmla="*/ 1 w 21"/>
                <a:gd name="T3" fmla="*/ 7 h 18"/>
                <a:gd name="T4" fmla="*/ 6 w 21"/>
                <a:gd name="T5" fmla="*/ 3 h 18"/>
                <a:gd name="T6" fmla="*/ 21 w 21"/>
                <a:gd name="T7" fmla="*/ 11 h 18"/>
                <a:gd name="T8" fmla="*/ 11 w 21"/>
                <a:gd name="T9" fmla="*/ 18 h 18"/>
              </a:gdLst>
              <a:ahLst/>
              <a:cxnLst>
                <a:cxn ang="0">
                  <a:pos x="T0" y="T1"/>
                </a:cxn>
                <a:cxn ang="0">
                  <a:pos x="T2" y="T3"/>
                </a:cxn>
                <a:cxn ang="0">
                  <a:pos x="T4" y="T5"/>
                </a:cxn>
                <a:cxn ang="0">
                  <a:pos x="T6" y="T7"/>
                </a:cxn>
                <a:cxn ang="0">
                  <a:pos x="T8" y="T9"/>
                </a:cxn>
              </a:cxnLst>
              <a:rect l="0" t="0" r="r" b="b"/>
              <a:pathLst>
                <a:path w="21" h="18">
                  <a:moveTo>
                    <a:pt x="11" y="18"/>
                  </a:moveTo>
                  <a:cubicBezTo>
                    <a:pt x="5" y="17"/>
                    <a:pt x="0" y="14"/>
                    <a:pt x="1" y="7"/>
                  </a:cubicBezTo>
                  <a:cubicBezTo>
                    <a:pt x="1" y="4"/>
                    <a:pt x="6" y="2"/>
                    <a:pt x="6" y="3"/>
                  </a:cubicBezTo>
                  <a:cubicBezTo>
                    <a:pt x="6" y="16"/>
                    <a:pt x="21" y="0"/>
                    <a:pt x="21" y="11"/>
                  </a:cubicBezTo>
                  <a:cubicBezTo>
                    <a:pt x="21" y="16"/>
                    <a:pt x="16" y="18"/>
                    <a:pt x="11" y="18"/>
                  </a:cubicBezTo>
                  <a:close/>
                </a:path>
              </a:pathLst>
            </a:custGeom>
            <a:solidFill>
              <a:srgbClr val="5A98B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6" name="Freeform 192">
              <a:extLst>
                <a:ext uri="{FF2B5EF4-FFF2-40B4-BE49-F238E27FC236}">
                  <a16:creationId xmlns:a16="http://schemas.microsoft.com/office/drawing/2014/main" id="{363289D5-B062-4F70-AB74-8FBC78ACAF82}"/>
                </a:ext>
              </a:extLst>
            </p:cNvPr>
            <p:cNvSpPr>
              <a:spLocks/>
            </p:cNvSpPr>
            <p:nvPr/>
          </p:nvSpPr>
          <p:spPr bwMode="auto">
            <a:xfrm>
              <a:off x="6221196" y="1493871"/>
              <a:ext cx="630143" cy="1026616"/>
            </a:xfrm>
            <a:custGeom>
              <a:avLst/>
              <a:gdLst>
                <a:gd name="T0" fmla="*/ 15 w 242"/>
                <a:gd name="T1" fmla="*/ 0 h 394"/>
                <a:gd name="T2" fmla="*/ 130 w 242"/>
                <a:gd name="T3" fmla="*/ 62 h 394"/>
                <a:gd name="T4" fmla="*/ 215 w 242"/>
                <a:gd name="T5" fmla="*/ 226 h 394"/>
                <a:gd name="T6" fmla="*/ 235 w 242"/>
                <a:gd name="T7" fmla="*/ 346 h 394"/>
                <a:gd name="T8" fmla="*/ 228 w 242"/>
                <a:gd name="T9" fmla="*/ 389 h 394"/>
                <a:gd name="T10" fmla="*/ 190 w 242"/>
                <a:gd name="T11" fmla="*/ 384 h 394"/>
                <a:gd name="T12" fmla="*/ 185 w 242"/>
                <a:gd name="T13" fmla="*/ 353 h 394"/>
                <a:gd name="T14" fmla="*/ 179 w 242"/>
                <a:gd name="T15" fmla="*/ 328 h 394"/>
                <a:gd name="T16" fmla="*/ 180 w 242"/>
                <a:gd name="T17" fmla="*/ 340 h 394"/>
                <a:gd name="T18" fmla="*/ 163 w 242"/>
                <a:gd name="T19" fmla="*/ 331 h 394"/>
                <a:gd name="T20" fmla="*/ 173 w 242"/>
                <a:gd name="T21" fmla="*/ 369 h 394"/>
                <a:gd name="T22" fmla="*/ 172 w 242"/>
                <a:gd name="T23" fmla="*/ 385 h 394"/>
                <a:gd name="T24" fmla="*/ 97 w 242"/>
                <a:gd name="T25" fmla="*/ 377 h 394"/>
                <a:gd name="T26" fmla="*/ 90 w 242"/>
                <a:gd name="T27" fmla="*/ 343 h 394"/>
                <a:gd name="T28" fmla="*/ 101 w 242"/>
                <a:gd name="T29" fmla="*/ 332 h 394"/>
                <a:gd name="T30" fmla="*/ 87 w 242"/>
                <a:gd name="T31" fmla="*/ 294 h 394"/>
                <a:gd name="T32" fmla="*/ 70 w 242"/>
                <a:gd name="T33" fmla="*/ 203 h 394"/>
                <a:gd name="T34" fmla="*/ 82 w 242"/>
                <a:gd name="T35" fmla="*/ 265 h 394"/>
                <a:gd name="T36" fmla="*/ 82 w 242"/>
                <a:gd name="T37" fmla="*/ 291 h 394"/>
                <a:gd name="T38" fmla="*/ 61 w 242"/>
                <a:gd name="T39" fmla="*/ 281 h 394"/>
                <a:gd name="T40" fmla="*/ 48 w 242"/>
                <a:gd name="T41" fmla="*/ 246 h 394"/>
                <a:gd name="T42" fmla="*/ 45 w 242"/>
                <a:gd name="T43" fmla="*/ 240 h 394"/>
                <a:gd name="T44" fmla="*/ 18 w 242"/>
                <a:gd name="T45" fmla="*/ 172 h 394"/>
                <a:gd name="T46" fmla="*/ 8 w 242"/>
                <a:gd name="T47" fmla="*/ 143 h 394"/>
                <a:gd name="T48" fmla="*/ 3 w 242"/>
                <a:gd name="T49" fmla="*/ 118 h 394"/>
                <a:gd name="T50" fmla="*/ 12 w 242"/>
                <a:gd name="T51" fmla="*/ 102 h 394"/>
                <a:gd name="T52" fmla="*/ 18 w 242"/>
                <a:gd name="T53" fmla="*/ 103 h 394"/>
                <a:gd name="T54" fmla="*/ 51 w 242"/>
                <a:gd name="T55" fmla="*/ 182 h 394"/>
                <a:gd name="T56" fmla="*/ 31 w 242"/>
                <a:gd name="T57" fmla="*/ 114 h 394"/>
                <a:gd name="T58" fmla="*/ 31 w 242"/>
                <a:gd name="T59" fmla="*/ 102 h 394"/>
                <a:gd name="T60" fmla="*/ 43 w 242"/>
                <a:gd name="T61" fmla="*/ 83 h 394"/>
                <a:gd name="T62" fmla="*/ 37 w 242"/>
                <a:gd name="T63" fmla="*/ 47 h 394"/>
                <a:gd name="T64" fmla="*/ 40 w 242"/>
                <a:gd name="T65" fmla="*/ 42 h 394"/>
                <a:gd name="T66" fmla="*/ 47 w 242"/>
                <a:gd name="T67" fmla="*/ 35 h 394"/>
                <a:gd name="T68" fmla="*/ 30 w 242"/>
                <a:gd name="T69" fmla="*/ 34 h 394"/>
                <a:gd name="T70" fmla="*/ 9 w 242"/>
                <a:gd name="T71" fmla="*/ 17 h 394"/>
                <a:gd name="T72" fmla="*/ 15 w 242"/>
                <a:gd name="T73" fmla="*/ 0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42" h="394">
                  <a:moveTo>
                    <a:pt x="15" y="0"/>
                  </a:moveTo>
                  <a:cubicBezTo>
                    <a:pt x="57" y="13"/>
                    <a:pt x="94" y="34"/>
                    <a:pt x="130" y="62"/>
                  </a:cubicBezTo>
                  <a:cubicBezTo>
                    <a:pt x="185" y="104"/>
                    <a:pt x="210" y="159"/>
                    <a:pt x="215" y="226"/>
                  </a:cubicBezTo>
                  <a:cubicBezTo>
                    <a:pt x="218" y="267"/>
                    <a:pt x="227" y="306"/>
                    <a:pt x="235" y="346"/>
                  </a:cubicBezTo>
                  <a:cubicBezTo>
                    <a:pt x="238" y="361"/>
                    <a:pt x="242" y="377"/>
                    <a:pt x="228" y="389"/>
                  </a:cubicBezTo>
                  <a:cubicBezTo>
                    <a:pt x="215" y="389"/>
                    <a:pt x="202" y="389"/>
                    <a:pt x="190" y="384"/>
                  </a:cubicBezTo>
                  <a:cubicBezTo>
                    <a:pt x="183" y="375"/>
                    <a:pt x="170" y="367"/>
                    <a:pt x="185" y="353"/>
                  </a:cubicBezTo>
                  <a:cubicBezTo>
                    <a:pt x="186" y="352"/>
                    <a:pt x="189" y="334"/>
                    <a:pt x="179" y="328"/>
                  </a:cubicBezTo>
                  <a:cubicBezTo>
                    <a:pt x="181" y="332"/>
                    <a:pt x="186" y="337"/>
                    <a:pt x="180" y="340"/>
                  </a:cubicBezTo>
                  <a:cubicBezTo>
                    <a:pt x="172" y="344"/>
                    <a:pt x="167" y="337"/>
                    <a:pt x="163" y="331"/>
                  </a:cubicBezTo>
                  <a:cubicBezTo>
                    <a:pt x="160" y="346"/>
                    <a:pt x="160" y="359"/>
                    <a:pt x="173" y="369"/>
                  </a:cubicBezTo>
                  <a:cubicBezTo>
                    <a:pt x="178" y="374"/>
                    <a:pt x="180" y="380"/>
                    <a:pt x="172" y="385"/>
                  </a:cubicBezTo>
                  <a:cubicBezTo>
                    <a:pt x="146" y="390"/>
                    <a:pt x="120" y="394"/>
                    <a:pt x="97" y="377"/>
                  </a:cubicBezTo>
                  <a:cubicBezTo>
                    <a:pt x="93" y="366"/>
                    <a:pt x="72" y="358"/>
                    <a:pt x="90" y="343"/>
                  </a:cubicBezTo>
                  <a:cubicBezTo>
                    <a:pt x="96" y="342"/>
                    <a:pt x="105" y="346"/>
                    <a:pt x="101" y="332"/>
                  </a:cubicBezTo>
                  <a:cubicBezTo>
                    <a:pt x="97" y="319"/>
                    <a:pt x="91" y="307"/>
                    <a:pt x="87" y="294"/>
                  </a:cubicBezTo>
                  <a:cubicBezTo>
                    <a:pt x="85" y="261"/>
                    <a:pt x="74" y="230"/>
                    <a:pt x="70" y="203"/>
                  </a:cubicBezTo>
                  <a:cubicBezTo>
                    <a:pt x="70" y="221"/>
                    <a:pt x="78" y="243"/>
                    <a:pt x="82" y="265"/>
                  </a:cubicBezTo>
                  <a:cubicBezTo>
                    <a:pt x="83" y="274"/>
                    <a:pt x="87" y="282"/>
                    <a:pt x="82" y="291"/>
                  </a:cubicBezTo>
                  <a:cubicBezTo>
                    <a:pt x="70" y="298"/>
                    <a:pt x="68" y="284"/>
                    <a:pt x="61" y="281"/>
                  </a:cubicBezTo>
                  <a:cubicBezTo>
                    <a:pt x="48" y="272"/>
                    <a:pt x="55" y="257"/>
                    <a:pt x="48" y="246"/>
                  </a:cubicBezTo>
                  <a:cubicBezTo>
                    <a:pt x="47" y="244"/>
                    <a:pt x="46" y="242"/>
                    <a:pt x="45" y="240"/>
                  </a:cubicBezTo>
                  <a:cubicBezTo>
                    <a:pt x="35" y="218"/>
                    <a:pt x="22" y="197"/>
                    <a:pt x="18" y="172"/>
                  </a:cubicBezTo>
                  <a:cubicBezTo>
                    <a:pt x="22" y="160"/>
                    <a:pt x="8" y="154"/>
                    <a:pt x="8" y="143"/>
                  </a:cubicBezTo>
                  <a:cubicBezTo>
                    <a:pt x="8" y="135"/>
                    <a:pt x="3" y="127"/>
                    <a:pt x="3" y="118"/>
                  </a:cubicBezTo>
                  <a:cubicBezTo>
                    <a:pt x="2" y="110"/>
                    <a:pt x="2" y="104"/>
                    <a:pt x="12" y="102"/>
                  </a:cubicBezTo>
                  <a:cubicBezTo>
                    <a:pt x="14" y="101"/>
                    <a:pt x="16" y="102"/>
                    <a:pt x="18" y="103"/>
                  </a:cubicBezTo>
                  <a:cubicBezTo>
                    <a:pt x="34" y="127"/>
                    <a:pt x="39" y="156"/>
                    <a:pt x="51" y="182"/>
                  </a:cubicBezTo>
                  <a:cubicBezTo>
                    <a:pt x="47" y="159"/>
                    <a:pt x="45" y="135"/>
                    <a:pt x="31" y="114"/>
                  </a:cubicBezTo>
                  <a:cubicBezTo>
                    <a:pt x="29" y="110"/>
                    <a:pt x="28" y="106"/>
                    <a:pt x="31" y="102"/>
                  </a:cubicBezTo>
                  <a:cubicBezTo>
                    <a:pt x="42" y="100"/>
                    <a:pt x="46" y="95"/>
                    <a:pt x="43" y="83"/>
                  </a:cubicBezTo>
                  <a:cubicBezTo>
                    <a:pt x="40" y="71"/>
                    <a:pt x="34" y="60"/>
                    <a:pt x="37" y="47"/>
                  </a:cubicBezTo>
                  <a:cubicBezTo>
                    <a:pt x="37" y="45"/>
                    <a:pt x="38" y="43"/>
                    <a:pt x="40" y="42"/>
                  </a:cubicBezTo>
                  <a:cubicBezTo>
                    <a:pt x="42" y="39"/>
                    <a:pt x="48" y="37"/>
                    <a:pt x="47" y="35"/>
                  </a:cubicBezTo>
                  <a:cubicBezTo>
                    <a:pt x="42" y="28"/>
                    <a:pt x="35" y="36"/>
                    <a:pt x="30" y="34"/>
                  </a:cubicBezTo>
                  <a:cubicBezTo>
                    <a:pt x="20" y="31"/>
                    <a:pt x="14" y="24"/>
                    <a:pt x="9" y="17"/>
                  </a:cubicBezTo>
                  <a:cubicBezTo>
                    <a:pt x="3" y="10"/>
                    <a:pt x="0" y="1"/>
                    <a:pt x="15" y="0"/>
                  </a:cubicBezTo>
                  <a:close/>
                </a:path>
              </a:pathLst>
            </a:custGeom>
            <a:solidFill>
              <a:srgbClr val="D187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7" name="Freeform 193">
              <a:extLst>
                <a:ext uri="{FF2B5EF4-FFF2-40B4-BE49-F238E27FC236}">
                  <a16:creationId xmlns:a16="http://schemas.microsoft.com/office/drawing/2014/main" id="{E28F12E3-B8E6-4814-BCAC-5D1E9BF4406A}"/>
                </a:ext>
              </a:extLst>
            </p:cNvPr>
            <p:cNvSpPr>
              <a:spLocks/>
            </p:cNvSpPr>
            <p:nvPr/>
          </p:nvSpPr>
          <p:spPr bwMode="auto">
            <a:xfrm>
              <a:off x="6364845" y="2365346"/>
              <a:ext cx="534377" cy="689518"/>
            </a:xfrm>
            <a:custGeom>
              <a:avLst/>
              <a:gdLst>
                <a:gd name="T0" fmla="*/ 138 w 205"/>
                <a:gd name="T1" fmla="*/ 47 h 265"/>
                <a:gd name="T2" fmla="*/ 173 w 205"/>
                <a:gd name="T3" fmla="*/ 55 h 265"/>
                <a:gd name="T4" fmla="*/ 179 w 205"/>
                <a:gd name="T5" fmla="*/ 78 h 265"/>
                <a:gd name="T6" fmla="*/ 190 w 205"/>
                <a:gd name="T7" fmla="*/ 107 h 265"/>
                <a:gd name="T8" fmla="*/ 204 w 205"/>
                <a:gd name="T9" fmla="*/ 156 h 265"/>
                <a:gd name="T10" fmla="*/ 204 w 205"/>
                <a:gd name="T11" fmla="*/ 186 h 265"/>
                <a:gd name="T12" fmla="*/ 202 w 205"/>
                <a:gd name="T13" fmla="*/ 203 h 265"/>
                <a:gd name="T14" fmla="*/ 184 w 205"/>
                <a:gd name="T15" fmla="*/ 206 h 265"/>
                <a:gd name="T16" fmla="*/ 161 w 205"/>
                <a:gd name="T17" fmla="*/ 195 h 265"/>
                <a:gd name="T18" fmla="*/ 154 w 205"/>
                <a:gd name="T19" fmla="*/ 189 h 265"/>
                <a:gd name="T20" fmla="*/ 111 w 205"/>
                <a:gd name="T21" fmla="*/ 96 h 265"/>
                <a:gd name="T22" fmla="*/ 122 w 205"/>
                <a:gd name="T23" fmla="*/ 164 h 265"/>
                <a:gd name="T24" fmla="*/ 139 w 205"/>
                <a:gd name="T25" fmla="*/ 226 h 265"/>
                <a:gd name="T26" fmla="*/ 127 w 205"/>
                <a:gd name="T27" fmla="*/ 245 h 265"/>
                <a:gd name="T28" fmla="*/ 82 w 205"/>
                <a:gd name="T29" fmla="*/ 234 h 265"/>
                <a:gd name="T30" fmla="*/ 84 w 205"/>
                <a:gd name="T31" fmla="*/ 263 h 265"/>
                <a:gd name="T32" fmla="*/ 35 w 205"/>
                <a:gd name="T33" fmla="*/ 252 h 265"/>
                <a:gd name="T34" fmla="*/ 30 w 205"/>
                <a:gd name="T35" fmla="*/ 225 h 265"/>
                <a:gd name="T36" fmla="*/ 25 w 205"/>
                <a:gd name="T37" fmla="*/ 163 h 265"/>
                <a:gd name="T38" fmla="*/ 26 w 205"/>
                <a:gd name="T39" fmla="*/ 153 h 265"/>
                <a:gd name="T40" fmla="*/ 43 w 205"/>
                <a:gd name="T41" fmla="*/ 148 h 265"/>
                <a:gd name="T42" fmla="*/ 59 w 205"/>
                <a:gd name="T43" fmla="*/ 122 h 265"/>
                <a:gd name="T44" fmla="*/ 34 w 205"/>
                <a:gd name="T45" fmla="*/ 91 h 265"/>
                <a:gd name="T46" fmla="*/ 16 w 205"/>
                <a:gd name="T47" fmla="*/ 122 h 265"/>
                <a:gd name="T48" fmla="*/ 1 w 205"/>
                <a:gd name="T49" fmla="*/ 102 h 265"/>
                <a:gd name="T50" fmla="*/ 4 w 205"/>
                <a:gd name="T51" fmla="*/ 24 h 265"/>
                <a:gd name="T52" fmla="*/ 17 w 205"/>
                <a:gd name="T53" fmla="*/ 0 h 265"/>
                <a:gd name="T54" fmla="*/ 25 w 205"/>
                <a:gd name="T55" fmla="*/ 11 h 265"/>
                <a:gd name="T56" fmla="*/ 42 w 205"/>
                <a:gd name="T57" fmla="*/ 37 h 265"/>
                <a:gd name="T58" fmla="*/ 122 w 205"/>
                <a:gd name="T59" fmla="*/ 46 h 265"/>
                <a:gd name="T60" fmla="*/ 138 w 205"/>
                <a:gd name="T61" fmla="*/ 47 h 2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5" h="265">
                  <a:moveTo>
                    <a:pt x="138" y="47"/>
                  </a:moveTo>
                  <a:cubicBezTo>
                    <a:pt x="149" y="50"/>
                    <a:pt x="164" y="41"/>
                    <a:pt x="173" y="55"/>
                  </a:cubicBezTo>
                  <a:cubicBezTo>
                    <a:pt x="175" y="63"/>
                    <a:pt x="177" y="70"/>
                    <a:pt x="179" y="78"/>
                  </a:cubicBezTo>
                  <a:cubicBezTo>
                    <a:pt x="190" y="85"/>
                    <a:pt x="190" y="96"/>
                    <a:pt x="190" y="107"/>
                  </a:cubicBezTo>
                  <a:cubicBezTo>
                    <a:pt x="191" y="125"/>
                    <a:pt x="196" y="141"/>
                    <a:pt x="204" y="156"/>
                  </a:cubicBezTo>
                  <a:cubicBezTo>
                    <a:pt x="204" y="166"/>
                    <a:pt x="204" y="176"/>
                    <a:pt x="204" y="186"/>
                  </a:cubicBezTo>
                  <a:cubicBezTo>
                    <a:pt x="204" y="192"/>
                    <a:pt x="205" y="199"/>
                    <a:pt x="202" y="203"/>
                  </a:cubicBezTo>
                  <a:cubicBezTo>
                    <a:pt x="199" y="208"/>
                    <a:pt x="194" y="224"/>
                    <a:pt x="184" y="206"/>
                  </a:cubicBezTo>
                  <a:cubicBezTo>
                    <a:pt x="180" y="198"/>
                    <a:pt x="173" y="188"/>
                    <a:pt x="161" y="195"/>
                  </a:cubicBezTo>
                  <a:cubicBezTo>
                    <a:pt x="158" y="194"/>
                    <a:pt x="155" y="192"/>
                    <a:pt x="154" y="189"/>
                  </a:cubicBezTo>
                  <a:cubicBezTo>
                    <a:pt x="145" y="156"/>
                    <a:pt x="123" y="127"/>
                    <a:pt x="111" y="96"/>
                  </a:cubicBezTo>
                  <a:cubicBezTo>
                    <a:pt x="122" y="117"/>
                    <a:pt x="128" y="140"/>
                    <a:pt x="122" y="164"/>
                  </a:cubicBezTo>
                  <a:cubicBezTo>
                    <a:pt x="117" y="187"/>
                    <a:pt x="115" y="210"/>
                    <a:pt x="139" y="226"/>
                  </a:cubicBezTo>
                  <a:cubicBezTo>
                    <a:pt x="144" y="238"/>
                    <a:pt x="149" y="247"/>
                    <a:pt x="127" y="245"/>
                  </a:cubicBezTo>
                  <a:cubicBezTo>
                    <a:pt x="110" y="244"/>
                    <a:pt x="95" y="244"/>
                    <a:pt x="82" y="234"/>
                  </a:cubicBezTo>
                  <a:cubicBezTo>
                    <a:pt x="78" y="244"/>
                    <a:pt x="98" y="252"/>
                    <a:pt x="84" y="263"/>
                  </a:cubicBezTo>
                  <a:cubicBezTo>
                    <a:pt x="66" y="265"/>
                    <a:pt x="49" y="264"/>
                    <a:pt x="35" y="252"/>
                  </a:cubicBezTo>
                  <a:cubicBezTo>
                    <a:pt x="30" y="243"/>
                    <a:pt x="29" y="234"/>
                    <a:pt x="30" y="225"/>
                  </a:cubicBezTo>
                  <a:cubicBezTo>
                    <a:pt x="33" y="204"/>
                    <a:pt x="32" y="183"/>
                    <a:pt x="25" y="163"/>
                  </a:cubicBezTo>
                  <a:cubicBezTo>
                    <a:pt x="24" y="160"/>
                    <a:pt x="25" y="157"/>
                    <a:pt x="26" y="153"/>
                  </a:cubicBezTo>
                  <a:cubicBezTo>
                    <a:pt x="30" y="147"/>
                    <a:pt x="37" y="148"/>
                    <a:pt x="43" y="148"/>
                  </a:cubicBezTo>
                  <a:cubicBezTo>
                    <a:pt x="64" y="148"/>
                    <a:pt x="67" y="143"/>
                    <a:pt x="59" y="122"/>
                  </a:cubicBezTo>
                  <a:cubicBezTo>
                    <a:pt x="54" y="110"/>
                    <a:pt x="43" y="103"/>
                    <a:pt x="34" y="91"/>
                  </a:cubicBezTo>
                  <a:cubicBezTo>
                    <a:pt x="30" y="104"/>
                    <a:pt x="33" y="120"/>
                    <a:pt x="16" y="122"/>
                  </a:cubicBezTo>
                  <a:cubicBezTo>
                    <a:pt x="2" y="122"/>
                    <a:pt x="0" y="112"/>
                    <a:pt x="1" y="102"/>
                  </a:cubicBezTo>
                  <a:cubicBezTo>
                    <a:pt x="4" y="76"/>
                    <a:pt x="2" y="50"/>
                    <a:pt x="4" y="24"/>
                  </a:cubicBezTo>
                  <a:cubicBezTo>
                    <a:pt x="4" y="15"/>
                    <a:pt x="4" y="3"/>
                    <a:pt x="17" y="0"/>
                  </a:cubicBezTo>
                  <a:cubicBezTo>
                    <a:pt x="23" y="1"/>
                    <a:pt x="26" y="6"/>
                    <a:pt x="25" y="11"/>
                  </a:cubicBezTo>
                  <a:cubicBezTo>
                    <a:pt x="25" y="24"/>
                    <a:pt x="32" y="31"/>
                    <a:pt x="42" y="37"/>
                  </a:cubicBezTo>
                  <a:cubicBezTo>
                    <a:pt x="67" y="52"/>
                    <a:pt x="95" y="46"/>
                    <a:pt x="122" y="46"/>
                  </a:cubicBezTo>
                  <a:cubicBezTo>
                    <a:pt x="127" y="41"/>
                    <a:pt x="133" y="42"/>
                    <a:pt x="138" y="47"/>
                  </a:cubicBezTo>
                  <a:close/>
                </a:path>
              </a:pathLst>
            </a:custGeom>
            <a:solidFill>
              <a:srgbClr val="2392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8" name="Freeform 194">
              <a:extLst>
                <a:ext uri="{FF2B5EF4-FFF2-40B4-BE49-F238E27FC236}">
                  <a16:creationId xmlns:a16="http://schemas.microsoft.com/office/drawing/2014/main" id="{6D973633-8E0D-48BC-85A0-91D09565E54E}"/>
                </a:ext>
              </a:extLst>
            </p:cNvPr>
            <p:cNvSpPr>
              <a:spLocks/>
            </p:cNvSpPr>
            <p:nvPr/>
          </p:nvSpPr>
          <p:spPr bwMode="auto">
            <a:xfrm>
              <a:off x="5813230" y="735401"/>
              <a:ext cx="337098" cy="731655"/>
            </a:xfrm>
            <a:custGeom>
              <a:avLst/>
              <a:gdLst>
                <a:gd name="T0" fmla="*/ 4 w 129"/>
                <a:gd name="T1" fmla="*/ 64 h 281"/>
                <a:gd name="T2" fmla="*/ 6 w 129"/>
                <a:gd name="T3" fmla="*/ 50 h 281"/>
                <a:gd name="T4" fmla="*/ 26 w 129"/>
                <a:gd name="T5" fmla="*/ 59 h 281"/>
                <a:gd name="T6" fmla="*/ 23 w 129"/>
                <a:gd name="T7" fmla="*/ 34 h 281"/>
                <a:gd name="T8" fmla="*/ 56 w 129"/>
                <a:gd name="T9" fmla="*/ 25 h 281"/>
                <a:gd name="T10" fmla="*/ 108 w 129"/>
                <a:gd name="T11" fmla="*/ 216 h 281"/>
                <a:gd name="T12" fmla="*/ 128 w 129"/>
                <a:gd name="T13" fmla="*/ 273 h 281"/>
                <a:gd name="T14" fmla="*/ 123 w 129"/>
                <a:gd name="T15" fmla="*/ 281 h 281"/>
                <a:gd name="T16" fmla="*/ 65 w 129"/>
                <a:gd name="T17" fmla="*/ 265 h 281"/>
                <a:gd name="T18" fmla="*/ 68 w 129"/>
                <a:gd name="T19" fmla="*/ 207 h 281"/>
                <a:gd name="T20" fmla="*/ 66 w 129"/>
                <a:gd name="T21" fmla="*/ 203 h 281"/>
                <a:gd name="T22" fmla="*/ 43 w 129"/>
                <a:gd name="T23" fmla="*/ 148 h 281"/>
                <a:gd name="T24" fmla="*/ 19 w 129"/>
                <a:gd name="T25" fmla="*/ 113 h 281"/>
                <a:gd name="T26" fmla="*/ 4 w 129"/>
                <a:gd name="T27" fmla="*/ 64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9" h="281">
                  <a:moveTo>
                    <a:pt x="4" y="64"/>
                  </a:moveTo>
                  <a:cubicBezTo>
                    <a:pt x="4" y="59"/>
                    <a:pt x="0" y="53"/>
                    <a:pt x="6" y="50"/>
                  </a:cubicBezTo>
                  <a:cubicBezTo>
                    <a:pt x="16" y="44"/>
                    <a:pt x="18" y="58"/>
                    <a:pt x="26" y="59"/>
                  </a:cubicBezTo>
                  <a:cubicBezTo>
                    <a:pt x="28" y="50"/>
                    <a:pt x="9" y="40"/>
                    <a:pt x="23" y="34"/>
                  </a:cubicBezTo>
                  <a:cubicBezTo>
                    <a:pt x="33" y="29"/>
                    <a:pt x="39" y="0"/>
                    <a:pt x="56" y="25"/>
                  </a:cubicBezTo>
                  <a:cubicBezTo>
                    <a:pt x="78" y="88"/>
                    <a:pt x="89" y="153"/>
                    <a:pt x="108" y="216"/>
                  </a:cubicBezTo>
                  <a:cubicBezTo>
                    <a:pt x="114" y="235"/>
                    <a:pt x="121" y="255"/>
                    <a:pt x="128" y="273"/>
                  </a:cubicBezTo>
                  <a:cubicBezTo>
                    <a:pt x="129" y="278"/>
                    <a:pt x="126" y="281"/>
                    <a:pt x="123" y="281"/>
                  </a:cubicBezTo>
                  <a:cubicBezTo>
                    <a:pt x="103" y="279"/>
                    <a:pt x="81" y="281"/>
                    <a:pt x="65" y="265"/>
                  </a:cubicBezTo>
                  <a:cubicBezTo>
                    <a:pt x="72" y="246"/>
                    <a:pt x="58" y="226"/>
                    <a:pt x="68" y="207"/>
                  </a:cubicBezTo>
                  <a:cubicBezTo>
                    <a:pt x="68" y="206"/>
                    <a:pt x="67" y="204"/>
                    <a:pt x="66" y="203"/>
                  </a:cubicBezTo>
                  <a:cubicBezTo>
                    <a:pt x="45" y="191"/>
                    <a:pt x="49" y="167"/>
                    <a:pt x="43" y="148"/>
                  </a:cubicBezTo>
                  <a:cubicBezTo>
                    <a:pt x="39" y="133"/>
                    <a:pt x="30" y="123"/>
                    <a:pt x="19" y="113"/>
                  </a:cubicBezTo>
                  <a:cubicBezTo>
                    <a:pt x="21" y="95"/>
                    <a:pt x="10" y="80"/>
                    <a:pt x="4" y="64"/>
                  </a:cubicBezTo>
                  <a:close/>
                </a:path>
              </a:pathLst>
            </a:custGeom>
            <a:solidFill>
              <a:srgbClr val="214E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9" name="Freeform 195">
              <a:extLst>
                <a:ext uri="{FF2B5EF4-FFF2-40B4-BE49-F238E27FC236}">
                  <a16:creationId xmlns:a16="http://schemas.microsoft.com/office/drawing/2014/main" id="{F5A5B8B4-7FBA-4A08-BD21-719566C3980F}"/>
                </a:ext>
              </a:extLst>
            </p:cNvPr>
            <p:cNvSpPr>
              <a:spLocks/>
            </p:cNvSpPr>
            <p:nvPr/>
          </p:nvSpPr>
          <p:spPr bwMode="auto">
            <a:xfrm>
              <a:off x="5884098" y="1392359"/>
              <a:ext cx="453933" cy="375404"/>
            </a:xfrm>
            <a:custGeom>
              <a:avLst/>
              <a:gdLst>
                <a:gd name="T0" fmla="*/ 37 w 174"/>
                <a:gd name="T1" fmla="*/ 10 h 144"/>
                <a:gd name="T2" fmla="*/ 101 w 174"/>
                <a:gd name="T3" fmla="*/ 21 h 144"/>
                <a:gd name="T4" fmla="*/ 144 w 174"/>
                <a:gd name="T5" fmla="*/ 39 h 144"/>
                <a:gd name="T6" fmla="*/ 141 w 174"/>
                <a:gd name="T7" fmla="*/ 52 h 144"/>
                <a:gd name="T8" fmla="*/ 161 w 174"/>
                <a:gd name="T9" fmla="*/ 70 h 144"/>
                <a:gd name="T10" fmla="*/ 170 w 174"/>
                <a:gd name="T11" fmla="*/ 83 h 144"/>
                <a:gd name="T12" fmla="*/ 170 w 174"/>
                <a:gd name="T13" fmla="*/ 83 h 144"/>
                <a:gd name="T14" fmla="*/ 134 w 174"/>
                <a:gd name="T15" fmla="*/ 74 h 144"/>
                <a:gd name="T16" fmla="*/ 153 w 174"/>
                <a:gd name="T17" fmla="*/ 115 h 144"/>
                <a:gd name="T18" fmla="*/ 156 w 174"/>
                <a:gd name="T19" fmla="*/ 136 h 144"/>
                <a:gd name="T20" fmla="*/ 148 w 174"/>
                <a:gd name="T21" fmla="*/ 144 h 144"/>
                <a:gd name="T22" fmla="*/ 143 w 174"/>
                <a:gd name="T23" fmla="*/ 144 h 144"/>
                <a:gd name="T24" fmla="*/ 115 w 174"/>
                <a:gd name="T25" fmla="*/ 90 h 144"/>
                <a:gd name="T26" fmla="*/ 102 w 174"/>
                <a:gd name="T27" fmla="*/ 80 h 144"/>
                <a:gd name="T28" fmla="*/ 93 w 174"/>
                <a:gd name="T29" fmla="*/ 97 h 144"/>
                <a:gd name="T30" fmla="*/ 82 w 174"/>
                <a:gd name="T31" fmla="*/ 105 h 144"/>
                <a:gd name="T32" fmla="*/ 70 w 174"/>
                <a:gd name="T33" fmla="*/ 96 h 144"/>
                <a:gd name="T34" fmla="*/ 42 w 174"/>
                <a:gd name="T35" fmla="*/ 65 h 144"/>
                <a:gd name="T36" fmla="*/ 22 w 174"/>
                <a:gd name="T37" fmla="*/ 41 h 144"/>
                <a:gd name="T38" fmla="*/ 10 w 174"/>
                <a:gd name="T39" fmla="*/ 6 h 144"/>
                <a:gd name="T40" fmla="*/ 37 w 174"/>
                <a:gd name="T41" fmla="*/ 1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74" h="144">
                  <a:moveTo>
                    <a:pt x="37" y="10"/>
                  </a:moveTo>
                  <a:cubicBezTo>
                    <a:pt x="58" y="18"/>
                    <a:pt x="79" y="22"/>
                    <a:pt x="101" y="21"/>
                  </a:cubicBezTo>
                  <a:cubicBezTo>
                    <a:pt x="111" y="38"/>
                    <a:pt x="131" y="29"/>
                    <a:pt x="144" y="39"/>
                  </a:cubicBezTo>
                  <a:cubicBezTo>
                    <a:pt x="138" y="42"/>
                    <a:pt x="135" y="46"/>
                    <a:pt x="141" y="52"/>
                  </a:cubicBezTo>
                  <a:cubicBezTo>
                    <a:pt x="148" y="58"/>
                    <a:pt x="155" y="64"/>
                    <a:pt x="161" y="70"/>
                  </a:cubicBezTo>
                  <a:cubicBezTo>
                    <a:pt x="171" y="70"/>
                    <a:pt x="174" y="74"/>
                    <a:pt x="170" y="83"/>
                  </a:cubicBezTo>
                  <a:cubicBezTo>
                    <a:pt x="170" y="83"/>
                    <a:pt x="170" y="83"/>
                    <a:pt x="170" y="83"/>
                  </a:cubicBezTo>
                  <a:cubicBezTo>
                    <a:pt x="155" y="93"/>
                    <a:pt x="148" y="74"/>
                    <a:pt x="134" y="74"/>
                  </a:cubicBezTo>
                  <a:cubicBezTo>
                    <a:pt x="136" y="91"/>
                    <a:pt x="151" y="100"/>
                    <a:pt x="153" y="115"/>
                  </a:cubicBezTo>
                  <a:cubicBezTo>
                    <a:pt x="152" y="122"/>
                    <a:pt x="156" y="129"/>
                    <a:pt x="156" y="136"/>
                  </a:cubicBezTo>
                  <a:cubicBezTo>
                    <a:pt x="155" y="140"/>
                    <a:pt x="152" y="143"/>
                    <a:pt x="148" y="144"/>
                  </a:cubicBezTo>
                  <a:cubicBezTo>
                    <a:pt x="146" y="144"/>
                    <a:pt x="145" y="144"/>
                    <a:pt x="143" y="144"/>
                  </a:cubicBezTo>
                  <a:cubicBezTo>
                    <a:pt x="128" y="129"/>
                    <a:pt x="127" y="107"/>
                    <a:pt x="115" y="90"/>
                  </a:cubicBezTo>
                  <a:cubicBezTo>
                    <a:pt x="111" y="86"/>
                    <a:pt x="110" y="75"/>
                    <a:pt x="102" y="80"/>
                  </a:cubicBezTo>
                  <a:cubicBezTo>
                    <a:pt x="99" y="82"/>
                    <a:pt x="85" y="84"/>
                    <a:pt x="93" y="97"/>
                  </a:cubicBezTo>
                  <a:cubicBezTo>
                    <a:pt x="97" y="104"/>
                    <a:pt x="90" y="107"/>
                    <a:pt x="82" y="105"/>
                  </a:cubicBezTo>
                  <a:cubicBezTo>
                    <a:pt x="78" y="103"/>
                    <a:pt x="74" y="99"/>
                    <a:pt x="70" y="96"/>
                  </a:cubicBezTo>
                  <a:cubicBezTo>
                    <a:pt x="59" y="87"/>
                    <a:pt x="48" y="78"/>
                    <a:pt x="42" y="65"/>
                  </a:cubicBezTo>
                  <a:cubicBezTo>
                    <a:pt x="37" y="55"/>
                    <a:pt x="32" y="45"/>
                    <a:pt x="22" y="41"/>
                  </a:cubicBezTo>
                  <a:cubicBezTo>
                    <a:pt x="12" y="31"/>
                    <a:pt x="0" y="22"/>
                    <a:pt x="10" y="6"/>
                  </a:cubicBezTo>
                  <a:cubicBezTo>
                    <a:pt x="20" y="1"/>
                    <a:pt x="29" y="0"/>
                    <a:pt x="37" y="10"/>
                  </a:cubicBezTo>
                  <a:close/>
                </a:path>
              </a:pathLst>
            </a:custGeom>
            <a:solidFill>
              <a:srgbClr val="D18B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0" name="Freeform 196">
              <a:extLst>
                <a:ext uri="{FF2B5EF4-FFF2-40B4-BE49-F238E27FC236}">
                  <a16:creationId xmlns:a16="http://schemas.microsoft.com/office/drawing/2014/main" id="{34EAB2CB-E2C6-4B7F-9C18-7CA4671B3900}"/>
                </a:ext>
              </a:extLst>
            </p:cNvPr>
            <p:cNvSpPr>
              <a:spLocks/>
            </p:cNvSpPr>
            <p:nvPr/>
          </p:nvSpPr>
          <p:spPr bwMode="auto">
            <a:xfrm>
              <a:off x="6830270" y="2267663"/>
              <a:ext cx="262401" cy="375404"/>
            </a:xfrm>
            <a:custGeom>
              <a:avLst/>
              <a:gdLst>
                <a:gd name="T0" fmla="*/ 11 w 100"/>
                <a:gd name="T1" fmla="*/ 144 h 144"/>
                <a:gd name="T2" fmla="*/ 0 w 100"/>
                <a:gd name="T3" fmla="*/ 115 h 144"/>
                <a:gd name="T4" fmla="*/ 81 w 100"/>
                <a:gd name="T5" fmla="*/ 0 h 144"/>
                <a:gd name="T6" fmla="*/ 100 w 100"/>
                <a:gd name="T7" fmla="*/ 32 h 144"/>
                <a:gd name="T8" fmla="*/ 11 w 100"/>
                <a:gd name="T9" fmla="*/ 144 h 144"/>
              </a:gdLst>
              <a:ahLst/>
              <a:cxnLst>
                <a:cxn ang="0">
                  <a:pos x="T0" y="T1"/>
                </a:cxn>
                <a:cxn ang="0">
                  <a:pos x="T2" y="T3"/>
                </a:cxn>
                <a:cxn ang="0">
                  <a:pos x="T4" y="T5"/>
                </a:cxn>
                <a:cxn ang="0">
                  <a:pos x="T6" y="T7"/>
                </a:cxn>
                <a:cxn ang="0">
                  <a:pos x="T8" y="T9"/>
                </a:cxn>
              </a:cxnLst>
              <a:rect l="0" t="0" r="r" b="b"/>
              <a:pathLst>
                <a:path w="100" h="144">
                  <a:moveTo>
                    <a:pt x="11" y="144"/>
                  </a:moveTo>
                  <a:cubicBezTo>
                    <a:pt x="4" y="136"/>
                    <a:pt x="2" y="125"/>
                    <a:pt x="0" y="115"/>
                  </a:cubicBezTo>
                  <a:cubicBezTo>
                    <a:pt x="39" y="85"/>
                    <a:pt x="64" y="45"/>
                    <a:pt x="81" y="0"/>
                  </a:cubicBezTo>
                  <a:cubicBezTo>
                    <a:pt x="88" y="11"/>
                    <a:pt x="81" y="29"/>
                    <a:pt x="100" y="32"/>
                  </a:cubicBezTo>
                  <a:cubicBezTo>
                    <a:pt x="76" y="74"/>
                    <a:pt x="48" y="113"/>
                    <a:pt x="11" y="144"/>
                  </a:cubicBezTo>
                  <a:close/>
                </a:path>
              </a:pathLst>
            </a:custGeom>
            <a:solidFill>
              <a:srgbClr val="56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1" name="Freeform 197">
              <a:extLst>
                <a:ext uri="{FF2B5EF4-FFF2-40B4-BE49-F238E27FC236}">
                  <a16:creationId xmlns:a16="http://schemas.microsoft.com/office/drawing/2014/main" id="{6EDD10BA-1FB0-43C3-9A88-69BBBF74A23D}"/>
                </a:ext>
              </a:extLst>
            </p:cNvPr>
            <p:cNvSpPr>
              <a:spLocks/>
            </p:cNvSpPr>
            <p:nvPr/>
          </p:nvSpPr>
          <p:spPr bwMode="auto">
            <a:xfrm>
              <a:off x="7538941" y="4673315"/>
              <a:ext cx="342844" cy="1516940"/>
            </a:xfrm>
            <a:custGeom>
              <a:avLst/>
              <a:gdLst>
                <a:gd name="T0" fmla="*/ 34 w 132"/>
                <a:gd name="T1" fmla="*/ 0 h 582"/>
                <a:gd name="T2" fmla="*/ 54 w 132"/>
                <a:gd name="T3" fmla="*/ 31 h 582"/>
                <a:gd name="T4" fmla="*/ 69 w 132"/>
                <a:gd name="T5" fmla="*/ 60 h 582"/>
                <a:gd name="T6" fmla="*/ 101 w 132"/>
                <a:gd name="T7" fmla="*/ 162 h 582"/>
                <a:gd name="T8" fmla="*/ 103 w 132"/>
                <a:gd name="T9" fmla="*/ 205 h 582"/>
                <a:gd name="T10" fmla="*/ 115 w 132"/>
                <a:gd name="T11" fmla="*/ 346 h 582"/>
                <a:gd name="T12" fmla="*/ 113 w 132"/>
                <a:gd name="T13" fmla="*/ 518 h 582"/>
                <a:gd name="T14" fmla="*/ 86 w 132"/>
                <a:gd name="T15" fmla="*/ 567 h 582"/>
                <a:gd name="T16" fmla="*/ 52 w 132"/>
                <a:gd name="T17" fmla="*/ 578 h 582"/>
                <a:gd name="T18" fmla="*/ 5 w 132"/>
                <a:gd name="T19" fmla="*/ 512 h 582"/>
                <a:gd name="T20" fmla="*/ 20 w 132"/>
                <a:gd name="T21" fmla="*/ 472 h 582"/>
                <a:gd name="T22" fmla="*/ 59 w 132"/>
                <a:gd name="T23" fmla="*/ 406 h 582"/>
                <a:gd name="T24" fmla="*/ 87 w 132"/>
                <a:gd name="T25" fmla="*/ 282 h 582"/>
                <a:gd name="T26" fmla="*/ 74 w 132"/>
                <a:gd name="T27" fmla="*/ 270 h 582"/>
                <a:gd name="T28" fmla="*/ 9 w 132"/>
                <a:gd name="T29" fmla="*/ 205 h 582"/>
                <a:gd name="T30" fmla="*/ 11 w 132"/>
                <a:gd name="T31" fmla="*/ 194 h 582"/>
                <a:gd name="T32" fmla="*/ 36 w 132"/>
                <a:gd name="T33" fmla="*/ 100 h 582"/>
                <a:gd name="T34" fmla="*/ 33 w 132"/>
                <a:gd name="T35" fmla="*/ 37 h 582"/>
                <a:gd name="T36" fmla="*/ 34 w 132"/>
                <a:gd name="T37" fmla="*/ 0 h 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32" h="582">
                  <a:moveTo>
                    <a:pt x="34" y="0"/>
                  </a:moveTo>
                  <a:cubicBezTo>
                    <a:pt x="47" y="6"/>
                    <a:pt x="48" y="21"/>
                    <a:pt x="54" y="31"/>
                  </a:cubicBezTo>
                  <a:cubicBezTo>
                    <a:pt x="60" y="41"/>
                    <a:pt x="64" y="51"/>
                    <a:pt x="69" y="60"/>
                  </a:cubicBezTo>
                  <a:cubicBezTo>
                    <a:pt x="79" y="94"/>
                    <a:pt x="95" y="126"/>
                    <a:pt x="101" y="162"/>
                  </a:cubicBezTo>
                  <a:cubicBezTo>
                    <a:pt x="103" y="176"/>
                    <a:pt x="106" y="191"/>
                    <a:pt x="103" y="205"/>
                  </a:cubicBezTo>
                  <a:cubicBezTo>
                    <a:pt x="90" y="254"/>
                    <a:pt x="108" y="299"/>
                    <a:pt x="115" y="346"/>
                  </a:cubicBezTo>
                  <a:cubicBezTo>
                    <a:pt x="124" y="403"/>
                    <a:pt x="132" y="461"/>
                    <a:pt x="113" y="518"/>
                  </a:cubicBezTo>
                  <a:cubicBezTo>
                    <a:pt x="107" y="536"/>
                    <a:pt x="99" y="553"/>
                    <a:pt x="86" y="567"/>
                  </a:cubicBezTo>
                  <a:cubicBezTo>
                    <a:pt x="79" y="582"/>
                    <a:pt x="65" y="578"/>
                    <a:pt x="52" y="578"/>
                  </a:cubicBezTo>
                  <a:cubicBezTo>
                    <a:pt x="16" y="571"/>
                    <a:pt x="0" y="548"/>
                    <a:pt x="5" y="512"/>
                  </a:cubicBezTo>
                  <a:cubicBezTo>
                    <a:pt x="7" y="498"/>
                    <a:pt x="13" y="485"/>
                    <a:pt x="20" y="472"/>
                  </a:cubicBezTo>
                  <a:cubicBezTo>
                    <a:pt x="33" y="450"/>
                    <a:pt x="46" y="428"/>
                    <a:pt x="59" y="406"/>
                  </a:cubicBezTo>
                  <a:cubicBezTo>
                    <a:pt x="81" y="368"/>
                    <a:pt x="89" y="326"/>
                    <a:pt x="87" y="282"/>
                  </a:cubicBezTo>
                  <a:cubicBezTo>
                    <a:pt x="86" y="274"/>
                    <a:pt x="85" y="269"/>
                    <a:pt x="74" y="270"/>
                  </a:cubicBezTo>
                  <a:cubicBezTo>
                    <a:pt x="23" y="275"/>
                    <a:pt x="6" y="257"/>
                    <a:pt x="9" y="205"/>
                  </a:cubicBezTo>
                  <a:cubicBezTo>
                    <a:pt x="10" y="201"/>
                    <a:pt x="10" y="198"/>
                    <a:pt x="11" y="194"/>
                  </a:cubicBezTo>
                  <a:cubicBezTo>
                    <a:pt x="20" y="163"/>
                    <a:pt x="30" y="132"/>
                    <a:pt x="36" y="100"/>
                  </a:cubicBezTo>
                  <a:cubicBezTo>
                    <a:pt x="41" y="79"/>
                    <a:pt x="37" y="58"/>
                    <a:pt x="33" y="37"/>
                  </a:cubicBezTo>
                  <a:cubicBezTo>
                    <a:pt x="30" y="25"/>
                    <a:pt x="24" y="12"/>
                    <a:pt x="34" y="0"/>
                  </a:cubicBezTo>
                  <a:close/>
                </a:path>
              </a:pathLst>
            </a:custGeom>
            <a:solidFill>
              <a:srgbClr val="1B30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2" name="Freeform 198">
              <a:extLst>
                <a:ext uri="{FF2B5EF4-FFF2-40B4-BE49-F238E27FC236}">
                  <a16:creationId xmlns:a16="http://schemas.microsoft.com/office/drawing/2014/main" id="{6B01E5AE-3108-4819-AFBC-12A7FADE2F08}"/>
                </a:ext>
              </a:extLst>
            </p:cNvPr>
            <p:cNvSpPr>
              <a:spLocks/>
            </p:cNvSpPr>
            <p:nvPr/>
          </p:nvSpPr>
          <p:spPr bwMode="auto">
            <a:xfrm>
              <a:off x="7569586" y="6151948"/>
              <a:ext cx="245162" cy="497985"/>
            </a:xfrm>
            <a:custGeom>
              <a:avLst/>
              <a:gdLst>
                <a:gd name="T0" fmla="*/ 39 w 94"/>
                <a:gd name="T1" fmla="*/ 5 h 191"/>
                <a:gd name="T2" fmla="*/ 74 w 94"/>
                <a:gd name="T3" fmla="*/ 0 h 191"/>
                <a:gd name="T4" fmla="*/ 78 w 94"/>
                <a:gd name="T5" fmla="*/ 1 h 191"/>
                <a:gd name="T6" fmla="*/ 71 w 94"/>
                <a:gd name="T7" fmla="*/ 79 h 191"/>
                <a:gd name="T8" fmla="*/ 64 w 94"/>
                <a:gd name="T9" fmla="*/ 130 h 191"/>
                <a:gd name="T10" fmla="*/ 64 w 94"/>
                <a:gd name="T11" fmla="*/ 138 h 191"/>
                <a:gd name="T12" fmla="*/ 35 w 94"/>
                <a:gd name="T13" fmla="*/ 179 h 191"/>
                <a:gd name="T14" fmla="*/ 17 w 94"/>
                <a:gd name="T15" fmla="*/ 166 h 191"/>
                <a:gd name="T16" fmla="*/ 32 w 94"/>
                <a:gd name="T17" fmla="*/ 88 h 191"/>
                <a:gd name="T18" fmla="*/ 30 w 94"/>
                <a:gd name="T19" fmla="*/ 71 h 191"/>
                <a:gd name="T20" fmla="*/ 3 w 94"/>
                <a:gd name="T21" fmla="*/ 47 h 191"/>
                <a:gd name="T22" fmla="*/ 2 w 94"/>
                <a:gd name="T23" fmla="*/ 36 h 191"/>
                <a:gd name="T24" fmla="*/ 39 w 94"/>
                <a:gd name="T25" fmla="*/ 5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4" h="191">
                  <a:moveTo>
                    <a:pt x="39" y="5"/>
                  </a:moveTo>
                  <a:cubicBezTo>
                    <a:pt x="51" y="4"/>
                    <a:pt x="63" y="6"/>
                    <a:pt x="74" y="0"/>
                  </a:cubicBezTo>
                  <a:cubicBezTo>
                    <a:pt x="75" y="0"/>
                    <a:pt x="77" y="1"/>
                    <a:pt x="78" y="1"/>
                  </a:cubicBezTo>
                  <a:cubicBezTo>
                    <a:pt x="68" y="26"/>
                    <a:pt x="94" y="54"/>
                    <a:pt x="71" y="79"/>
                  </a:cubicBezTo>
                  <a:cubicBezTo>
                    <a:pt x="59" y="93"/>
                    <a:pt x="71" y="113"/>
                    <a:pt x="64" y="130"/>
                  </a:cubicBezTo>
                  <a:cubicBezTo>
                    <a:pt x="63" y="132"/>
                    <a:pt x="65" y="137"/>
                    <a:pt x="64" y="138"/>
                  </a:cubicBezTo>
                  <a:cubicBezTo>
                    <a:pt x="49" y="148"/>
                    <a:pt x="46" y="168"/>
                    <a:pt x="35" y="179"/>
                  </a:cubicBezTo>
                  <a:cubicBezTo>
                    <a:pt x="25" y="191"/>
                    <a:pt x="20" y="176"/>
                    <a:pt x="17" y="166"/>
                  </a:cubicBezTo>
                  <a:cubicBezTo>
                    <a:pt x="22" y="140"/>
                    <a:pt x="27" y="114"/>
                    <a:pt x="32" y="88"/>
                  </a:cubicBezTo>
                  <a:cubicBezTo>
                    <a:pt x="33" y="82"/>
                    <a:pt x="36" y="76"/>
                    <a:pt x="30" y="71"/>
                  </a:cubicBezTo>
                  <a:cubicBezTo>
                    <a:pt x="33" y="48"/>
                    <a:pt x="17" y="50"/>
                    <a:pt x="3" y="47"/>
                  </a:cubicBezTo>
                  <a:cubicBezTo>
                    <a:pt x="0" y="44"/>
                    <a:pt x="0" y="40"/>
                    <a:pt x="2" y="36"/>
                  </a:cubicBezTo>
                  <a:cubicBezTo>
                    <a:pt x="21" y="34"/>
                    <a:pt x="27" y="15"/>
                    <a:pt x="39" y="5"/>
                  </a:cubicBezTo>
                  <a:close/>
                </a:path>
              </a:pathLst>
            </a:custGeom>
            <a:solidFill>
              <a:srgbClr val="42AC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3" name="Freeform 199">
              <a:extLst>
                <a:ext uri="{FF2B5EF4-FFF2-40B4-BE49-F238E27FC236}">
                  <a16:creationId xmlns:a16="http://schemas.microsoft.com/office/drawing/2014/main" id="{BCC147D0-2382-4D7B-90B8-E6DA9E00BAE1}"/>
                </a:ext>
              </a:extLst>
            </p:cNvPr>
            <p:cNvSpPr>
              <a:spLocks/>
            </p:cNvSpPr>
            <p:nvPr/>
          </p:nvSpPr>
          <p:spPr bwMode="auto">
            <a:xfrm>
              <a:off x="6397406" y="3018472"/>
              <a:ext cx="417541" cy="1903836"/>
            </a:xfrm>
            <a:custGeom>
              <a:avLst/>
              <a:gdLst>
                <a:gd name="T0" fmla="*/ 26 w 160"/>
                <a:gd name="T1" fmla="*/ 0 h 730"/>
                <a:gd name="T2" fmla="*/ 73 w 160"/>
                <a:gd name="T3" fmla="*/ 9 h 730"/>
                <a:gd name="T4" fmla="*/ 84 w 160"/>
                <a:gd name="T5" fmla="*/ 38 h 730"/>
                <a:gd name="T6" fmla="*/ 80 w 160"/>
                <a:gd name="T7" fmla="*/ 83 h 730"/>
                <a:gd name="T8" fmla="*/ 88 w 160"/>
                <a:gd name="T9" fmla="*/ 108 h 730"/>
                <a:gd name="T10" fmla="*/ 114 w 160"/>
                <a:gd name="T11" fmla="*/ 102 h 730"/>
                <a:gd name="T12" fmla="*/ 121 w 160"/>
                <a:gd name="T13" fmla="*/ 97 h 730"/>
                <a:gd name="T14" fmla="*/ 122 w 160"/>
                <a:gd name="T15" fmla="*/ 83 h 730"/>
                <a:gd name="T16" fmla="*/ 121 w 160"/>
                <a:gd name="T17" fmla="*/ 123 h 730"/>
                <a:gd name="T18" fmla="*/ 107 w 160"/>
                <a:gd name="T19" fmla="*/ 131 h 730"/>
                <a:gd name="T20" fmla="*/ 121 w 160"/>
                <a:gd name="T21" fmla="*/ 123 h 730"/>
                <a:gd name="T22" fmla="*/ 117 w 160"/>
                <a:gd name="T23" fmla="*/ 174 h 730"/>
                <a:gd name="T24" fmla="*/ 120 w 160"/>
                <a:gd name="T25" fmla="*/ 184 h 730"/>
                <a:gd name="T26" fmla="*/ 127 w 160"/>
                <a:gd name="T27" fmla="*/ 217 h 730"/>
                <a:gd name="T28" fmla="*/ 96 w 160"/>
                <a:gd name="T29" fmla="*/ 238 h 730"/>
                <a:gd name="T30" fmla="*/ 90 w 160"/>
                <a:gd name="T31" fmla="*/ 236 h 730"/>
                <a:gd name="T32" fmla="*/ 57 w 160"/>
                <a:gd name="T33" fmla="*/ 170 h 730"/>
                <a:gd name="T34" fmla="*/ 54 w 160"/>
                <a:gd name="T35" fmla="*/ 230 h 730"/>
                <a:gd name="T36" fmla="*/ 81 w 160"/>
                <a:gd name="T37" fmla="*/ 264 h 730"/>
                <a:gd name="T38" fmla="*/ 103 w 160"/>
                <a:gd name="T39" fmla="*/ 282 h 730"/>
                <a:gd name="T40" fmla="*/ 98 w 160"/>
                <a:gd name="T41" fmla="*/ 301 h 730"/>
                <a:gd name="T42" fmla="*/ 94 w 160"/>
                <a:gd name="T43" fmla="*/ 347 h 730"/>
                <a:gd name="T44" fmla="*/ 103 w 160"/>
                <a:gd name="T45" fmla="*/ 397 h 730"/>
                <a:gd name="T46" fmla="*/ 111 w 160"/>
                <a:gd name="T47" fmla="*/ 415 h 730"/>
                <a:gd name="T48" fmla="*/ 137 w 160"/>
                <a:gd name="T49" fmla="*/ 474 h 730"/>
                <a:gd name="T50" fmla="*/ 144 w 160"/>
                <a:gd name="T51" fmla="*/ 601 h 730"/>
                <a:gd name="T52" fmla="*/ 153 w 160"/>
                <a:gd name="T53" fmla="*/ 644 h 730"/>
                <a:gd name="T54" fmla="*/ 153 w 160"/>
                <a:gd name="T55" fmla="*/ 669 h 730"/>
                <a:gd name="T56" fmla="*/ 128 w 160"/>
                <a:gd name="T57" fmla="*/ 715 h 730"/>
                <a:gd name="T58" fmla="*/ 107 w 160"/>
                <a:gd name="T59" fmla="*/ 725 h 730"/>
                <a:gd name="T60" fmla="*/ 105 w 160"/>
                <a:gd name="T61" fmla="*/ 705 h 730"/>
                <a:gd name="T62" fmla="*/ 108 w 160"/>
                <a:gd name="T63" fmla="*/ 686 h 730"/>
                <a:gd name="T64" fmla="*/ 113 w 160"/>
                <a:gd name="T65" fmla="*/ 651 h 730"/>
                <a:gd name="T66" fmla="*/ 113 w 160"/>
                <a:gd name="T67" fmla="*/ 568 h 730"/>
                <a:gd name="T68" fmla="*/ 57 w 160"/>
                <a:gd name="T69" fmla="*/ 360 h 730"/>
                <a:gd name="T70" fmla="*/ 26 w 160"/>
                <a:gd name="T71" fmla="*/ 247 h 730"/>
                <a:gd name="T72" fmla="*/ 4 w 160"/>
                <a:gd name="T73" fmla="*/ 184 h 730"/>
                <a:gd name="T74" fmla="*/ 6 w 160"/>
                <a:gd name="T75" fmla="*/ 133 h 730"/>
                <a:gd name="T76" fmla="*/ 14 w 160"/>
                <a:gd name="T77" fmla="*/ 27 h 730"/>
                <a:gd name="T78" fmla="*/ 26 w 160"/>
                <a:gd name="T79" fmla="*/ 0 h 7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60" h="730">
                  <a:moveTo>
                    <a:pt x="26" y="0"/>
                  </a:moveTo>
                  <a:cubicBezTo>
                    <a:pt x="41" y="5"/>
                    <a:pt x="58" y="2"/>
                    <a:pt x="73" y="9"/>
                  </a:cubicBezTo>
                  <a:cubicBezTo>
                    <a:pt x="87" y="15"/>
                    <a:pt x="85" y="27"/>
                    <a:pt x="84" y="38"/>
                  </a:cubicBezTo>
                  <a:cubicBezTo>
                    <a:pt x="82" y="53"/>
                    <a:pt x="81" y="68"/>
                    <a:pt x="80" y="83"/>
                  </a:cubicBezTo>
                  <a:cubicBezTo>
                    <a:pt x="79" y="92"/>
                    <a:pt x="78" y="102"/>
                    <a:pt x="88" y="108"/>
                  </a:cubicBezTo>
                  <a:cubicBezTo>
                    <a:pt x="99" y="114"/>
                    <a:pt x="106" y="108"/>
                    <a:pt x="114" y="102"/>
                  </a:cubicBezTo>
                  <a:cubicBezTo>
                    <a:pt x="116" y="100"/>
                    <a:pt x="118" y="98"/>
                    <a:pt x="121" y="97"/>
                  </a:cubicBezTo>
                  <a:cubicBezTo>
                    <a:pt x="121" y="93"/>
                    <a:pt x="121" y="89"/>
                    <a:pt x="122" y="83"/>
                  </a:cubicBezTo>
                  <a:cubicBezTo>
                    <a:pt x="140" y="98"/>
                    <a:pt x="118" y="110"/>
                    <a:pt x="121" y="123"/>
                  </a:cubicBezTo>
                  <a:cubicBezTo>
                    <a:pt x="117" y="126"/>
                    <a:pt x="112" y="129"/>
                    <a:pt x="107" y="131"/>
                  </a:cubicBezTo>
                  <a:cubicBezTo>
                    <a:pt x="112" y="130"/>
                    <a:pt x="117" y="126"/>
                    <a:pt x="121" y="123"/>
                  </a:cubicBezTo>
                  <a:cubicBezTo>
                    <a:pt x="120" y="140"/>
                    <a:pt x="110" y="156"/>
                    <a:pt x="117" y="174"/>
                  </a:cubicBezTo>
                  <a:cubicBezTo>
                    <a:pt x="118" y="177"/>
                    <a:pt x="119" y="180"/>
                    <a:pt x="120" y="184"/>
                  </a:cubicBezTo>
                  <a:cubicBezTo>
                    <a:pt x="131" y="193"/>
                    <a:pt x="130" y="205"/>
                    <a:pt x="127" y="217"/>
                  </a:cubicBezTo>
                  <a:cubicBezTo>
                    <a:pt x="114" y="221"/>
                    <a:pt x="112" y="239"/>
                    <a:pt x="96" y="238"/>
                  </a:cubicBezTo>
                  <a:cubicBezTo>
                    <a:pt x="94" y="238"/>
                    <a:pt x="92" y="237"/>
                    <a:pt x="90" y="236"/>
                  </a:cubicBezTo>
                  <a:cubicBezTo>
                    <a:pt x="78" y="214"/>
                    <a:pt x="73" y="187"/>
                    <a:pt x="57" y="170"/>
                  </a:cubicBezTo>
                  <a:cubicBezTo>
                    <a:pt x="62" y="188"/>
                    <a:pt x="57" y="209"/>
                    <a:pt x="54" y="230"/>
                  </a:cubicBezTo>
                  <a:cubicBezTo>
                    <a:pt x="51" y="256"/>
                    <a:pt x="55" y="261"/>
                    <a:pt x="81" y="264"/>
                  </a:cubicBezTo>
                  <a:cubicBezTo>
                    <a:pt x="93" y="265"/>
                    <a:pt x="100" y="271"/>
                    <a:pt x="103" y="282"/>
                  </a:cubicBezTo>
                  <a:cubicBezTo>
                    <a:pt x="102" y="289"/>
                    <a:pt x="103" y="297"/>
                    <a:pt x="98" y="301"/>
                  </a:cubicBezTo>
                  <a:cubicBezTo>
                    <a:pt x="79" y="315"/>
                    <a:pt x="85" y="332"/>
                    <a:pt x="94" y="347"/>
                  </a:cubicBezTo>
                  <a:cubicBezTo>
                    <a:pt x="105" y="363"/>
                    <a:pt x="94" y="381"/>
                    <a:pt x="103" y="397"/>
                  </a:cubicBezTo>
                  <a:cubicBezTo>
                    <a:pt x="105" y="403"/>
                    <a:pt x="106" y="410"/>
                    <a:pt x="111" y="415"/>
                  </a:cubicBezTo>
                  <a:cubicBezTo>
                    <a:pt x="130" y="430"/>
                    <a:pt x="133" y="453"/>
                    <a:pt x="137" y="474"/>
                  </a:cubicBezTo>
                  <a:cubicBezTo>
                    <a:pt x="144" y="516"/>
                    <a:pt x="152" y="558"/>
                    <a:pt x="144" y="601"/>
                  </a:cubicBezTo>
                  <a:cubicBezTo>
                    <a:pt x="141" y="617"/>
                    <a:pt x="142" y="631"/>
                    <a:pt x="153" y="644"/>
                  </a:cubicBezTo>
                  <a:cubicBezTo>
                    <a:pt x="160" y="652"/>
                    <a:pt x="160" y="660"/>
                    <a:pt x="153" y="669"/>
                  </a:cubicBezTo>
                  <a:cubicBezTo>
                    <a:pt x="142" y="683"/>
                    <a:pt x="138" y="700"/>
                    <a:pt x="128" y="715"/>
                  </a:cubicBezTo>
                  <a:cubicBezTo>
                    <a:pt x="123" y="722"/>
                    <a:pt x="117" y="730"/>
                    <a:pt x="107" y="725"/>
                  </a:cubicBezTo>
                  <a:cubicBezTo>
                    <a:pt x="98" y="720"/>
                    <a:pt x="100" y="712"/>
                    <a:pt x="105" y="705"/>
                  </a:cubicBezTo>
                  <a:cubicBezTo>
                    <a:pt x="109" y="699"/>
                    <a:pt x="103" y="692"/>
                    <a:pt x="108" y="686"/>
                  </a:cubicBezTo>
                  <a:cubicBezTo>
                    <a:pt x="106" y="674"/>
                    <a:pt x="112" y="663"/>
                    <a:pt x="113" y="651"/>
                  </a:cubicBezTo>
                  <a:cubicBezTo>
                    <a:pt x="115" y="623"/>
                    <a:pt x="116" y="595"/>
                    <a:pt x="113" y="568"/>
                  </a:cubicBezTo>
                  <a:cubicBezTo>
                    <a:pt x="104" y="496"/>
                    <a:pt x="78" y="429"/>
                    <a:pt x="57" y="360"/>
                  </a:cubicBezTo>
                  <a:cubicBezTo>
                    <a:pt x="45" y="323"/>
                    <a:pt x="35" y="285"/>
                    <a:pt x="26" y="247"/>
                  </a:cubicBezTo>
                  <a:cubicBezTo>
                    <a:pt x="21" y="225"/>
                    <a:pt x="8" y="206"/>
                    <a:pt x="4" y="184"/>
                  </a:cubicBezTo>
                  <a:cubicBezTo>
                    <a:pt x="0" y="167"/>
                    <a:pt x="3" y="150"/>
                    <a:pt x="6" y="133"/>
                  </a:cubicBezTo>
                  <a:cubicBezTo>
                    <a:pt x="9" y="98"/>
                    <a:pt x="7" y="62"/>
                    <a:pt x="14" y="27"/>
                  </a:cubicBezTo>
                  <a:cubicBezTo>
                    <a:pt x="16" y="17"/>
                    <a:pt x="16" y="7"/>
                    <a:pt x="26" y="0"/>
                  </a:cubicBezTo>
                  <a:close/>
                </a:path>
              </a:pathLst>
            </a:custGeom>
            <a:solidFill>
              <a:srgbClr val="35A4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4" name="Freeform 200">
              <a:extLst>
                <a:ext uri="{FF2B5EF4-FFF2-40B4-BE49-F238E27FC236}">
                  <a16:creationId xmlns:a16="http://schemas.microsoft.com/office/drawing/2014/main" id="{481BE811-32C7-412E-AC8E-2A29705ABC63}"/>
                </a:ext>
              </a:extLst>
            </p:cNvPr>
            <p:cNvSpPr>
              <a:spLocks/>
            </p:cNvSpPr>
            <p:nvPr/>
          </p:nvSpPr>
          <p:spPr bwMode="auto">
            <a:xfrm>
              <a:off x="6830270" y="3112323"/>
              <a:ext cx="243247" cy="505647"/>
            </a:xfrm>
            <a:custGeom>
              <a:avLst/>
              <a:gdLst>
                <a:gd name="T0" fmla="*/ 82 w 93"/>
                <a:gd name="T1" fmla="*/ 178 h 194"/>
                <a:gd name="T2" fmla="*/ 15 w 93"/>
                <a:gd name="T3" fmla="*/ 147 h 194"/>
                <a:gd name="T4" fmla="*/ 3 w 93"/>
                <a:gd name="T5" fmla="*/ 109 h 194"/>
                <a:gd name="T6" fmla="*/ 6 w 93"/>
                <a:gd name="T7" fmla="*/ 0 h 194"/>
                <a:gd name="T8" fmla="*/ 68 w 93"/>
                <a:gd name="T9" fmla="*/ 117 h 194"/>
                <a:gd name="T10" fmla="*/ 82 w 93"/>
                <a:gd name="T11" fmla="*/ 178 h 194"/>
              </a:gdLst>
              <a:ahLst/>
              <a:cxnLst>
                <a:cxn ang="0">
                  <a:pos x="T0" y="T1"/>
                </a:cxn>
                <a:cxn ang="0">
                  <a:pos x="T2" y="T3"/>
                </a:cxn>
                <a:cxn ang="0">
                  <a:pos x="T4" y="T5"/>
                </a:cxn>
                <a:cxn ang="0">
                  <a:pos x="T6" y="T7"/>
                </a:cxn>
                <a:cxn ang="0">
                  <a:pos x="T8" y="T9"/>
                </a:cxn>
                <a:cxn ang="0">
                  <a:pos x="T10" y="T11"/>
                </a:cxn>
              </a:cxnLst>
              <a:rect l="0" t="0" r="r" b="b"/>
              <a:pathLst>
                <a:path w="93" h="194">
                  <a:moveTo>
                    <a:pt x="82" y="178"/>
                  </a:moveTo>
                  <a:cubicBezTo>
                    <a:pt x="42" y="194"/>
                    <a:pt x="32" y="190"/>
                    <a:pt x="15" y="147"/>
                  </a:cubicBezTo>
                  <a:cubicBezTo>
                    <a:pt x="10" y="135"/>
                    <a:pt x="3" y="123"/>
                    <a:pt x="3" y="109"/>
                  </a:cubicBezTo>
                  <a:cubicBezTo>
                    <a:pt x="3" y="72"/>
                    <a:pt x="0" y="36"/>
                    <a:pt x="6" y="0"/>
                  </a:cubicBezTo>
                  <a:cubicBezTo>
                    <a:pt x="10" y="47"/>
                    <a:pt x="38" y="83"/>
                    <a:pt x="68" y="117"/>
                  </a:cubicBezTo>
                  <a:cubicBezTo>
                    <a:pt x="83" y="134"/>
                    <a:pt x="93" y="154"/>
                    <a:pt x="82" y="178"/>
                  </a:cubicBezTo>
                  <a:close/>
                </a:path>
              </a:pathLst>
            </a:custGeom>
            <a:solidFill>
              <a:srgbClr val="1931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5" name="Freeform 201">
              <a:extLst>
                <a:ext uri="{FF2B5EF4-FFF2-40B4-BE49-F238E27FC236}">
                  <a16:creationId xmlns:a16="http://schemas.microsoft.com/office/drawing/2014/main" id="{666E468D-BC1F-4319-AD55-81496A099D13}"/>
                </a:ext>
              </a:extLst>
            </p:cNvPr>
            <p:cNvSpPr>
              <a:spLocks/>
            </p:cNvSpPr>
            <p:nvPr/>
          </p:nvSpPr>
          <p:spPr bwMode="auto">
            <a:xfrm>
              <a:off x="6640652" y="2599016"/>
              <a:ext cx="145565" cy="354336"/>
            </a:xfrm>
            <a:custGeom>
              <a:avLst/>
              <a:gdLst>
                <a:gd name="T0" fmla="*/ 33 w 56"/>
                <a:gd name="T1" fmla="*/ 136 h 136"/>
                <a:gd name="T2" fmla="*/ 6 w 56"/>
                <a:gd name="T3" fmla="*/ 98 h 136"/>
                <a:gd name="T4" fmla="*/ 0 w 56"/>
                <a:gd name="T5" fmla="*/ 0 h 136"/>
                <a:gd name="T6" fmla="*/ 55 w 56"/>
                <a:gd name="T7" fmla="*/ 105 h 136"/>
                <a:gd name="T8" fmla="*/ 33 w 56"/>
                <a:gd name="T9" fmla="*/ 136 h 136"/>
              </a:gdLst>
              <a:ahLst/>
              <a:cxnLst>
                <a:cxn ang="0">
                  <a:pos x="T0" y="T1"/>
                </a:cxn>
                <a:cxn ang="0">
                  <a:pos x="T2" y="T3"/>
                </a:cxn>
                <a:cxn ang="0">
                  <a:pos x="T4" y="T5"/>
                </a:cxn>
                <a:cxn ang="0">
                  <a:pos x="T6" y="T7"/>
                </a:cxn>
                <a:cxn ang="0">
                  <a:pos x="T8" y="T9"/>
                </a:cxn>
              </a:cxnLst>
              <a:rect l="0" t="0" r="r" b="b"/>
              <a:pathLst>
                <a:path w="56" h="136">
                  <a:moveTo>
                    <a:pt x="33" y="136"/>
                  </a:moveTo>
                  <a:cubicBezTo>
                    <a:pt x="11" y="132"/>
                    <a:pt x="4" y="119"/>
                    <a:pt x="6" y="98"/>
                  </a:cubicBezTo>
                  <a:cubicBezTo>
                    <a:pt x="10" y="65"/>
                    <a:pt x="17" y="32"/>
                    <a:pt x="0" y="0"/>
                  </a:cubicBezTo>
                  <a:cubicBezTo>
                    <a:pt x="26" y="31"/>
                    <a:pt x="49" y="63"/>
                    <a:pt x="55" y="105"/>
                  </a:cubicBezTo>
                  <a:cubicBezTo>
                    <a:pt x="56" y="121"/>
                    <a:pt x="47" y="130"/>
                    <a:pt x="33" y="136"/>
                  </a:cubicBezTo>
                  <a:close/>
                </a:path>
              </a:pathLst>
            </a:custGeom>
            <a:solidFill>
              <a:srgbClr val="1C33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6" name="Freeform 202">
              <a:extLst>
                <a:ext uri="{FF2B5EF4-FFF2-40B4-BE49-F238E27FC236}">
                  <a16:creationId xmlns:a16="http://schemas.microsoft.com/office/drawing/2014/main" id="{009CA4D3-26BA-4DE9-9E60-0C0657360FD1}"/>
                </a:ext>
              </a:extLst>
            </p:cNvPr>
            <p:cNvSpPr>
              <a:spLocks/>
            </p:cNvSpPr>
            <p:nvPr/>
          </p:nvSpPr>
          <p:spPr bwMode="auto">
            <a:xfrm>
              <a:off x="6554463" y="2974420"/>
              <a:ext cx="158973" cy="360082"/>
            </a:xfrm>
            <a:custGeom>
              <a:avLst/>
              <a:gdLst>
                <a:gd name="T0" fmla="*/ 61 w 61"/>
                <a:gd name="T1" fmla="*/ 114 h 138"/>
                <a:gd name="T2" fmla="*/ 31 w 61"/>
                <a:gd name="T3" fmla="*/ 135 h 138"/>
                <a:gd name="T4" fmla="*/ 12 w 61"/>
                <a:gd name="T5" fmla="*/ 105 h 138"/>
                <a:gd name="T6" fmla="*/ 13 w 61"/>
                <a:gd name="T7" fmla="*/ 26 h 138"/>
                <a:gd name="T8" fmla="*/ 9 w 61"/>
                <a:gd name="T9" fmla="*/ 0 h 138"/>
                <a:gd name="T10" fmla="*/ 54 w 61"/>
                <a:gd name="T11" fmla="*/ 83 h 138"/>
                <a:gd name="T12" fmla="*/ 61 w 61"/>
                <a:gd name="T13" fmla="*/ 114 h 138"/>
              </a:gdLst>
              <a:ahLst/>
              <a:cxnLst>
                <a:cxn ang="0">
                  <a:pos x="T0" y="T1"/>
                </a:cxn>
                <a:cxn ang="0">
                  <a:pos x="T2" y="T3"/>
                </a:cxn>
                <a:cxn ang="0">
                  <a:pos x="T4" y="T5"/>
                </a:cxn>
                <a:cxn ang="0">
                  <a:pos x="T6" y="T7"/>
                </a:cxn>
                <a:cxn ang="0">
                  <a:pos x="T8" y="T9"/>
                </a:cxn>
                <a:cxn ang="0">
                  <a:pos x="T10" y="T11"/>
                </a:cxn>
                <a:cxn ang="0">
                  <a:pos x="T12" y="T13"/>
                </a:cxn>
              </a:cxnLst>
              <a:rect l="0" t="0" r="r" b="b"/>
              <a:pathLst>
                <a:path w="61" h="138">
                  <a:moveTo>
                    <a:pt x="61" y="114"/>
                  </a:moveTo>
                  <a:cubicBezTo>
                    <a:pt x="57" y="130"/>
                    <a:pt x="47" y="138"/>
                    <a:pt x="31" y="135"/>
                  </a:cubicBezTo>
                  <a:cubicBezTo>
                    <a:pt x="15" y="131"/>
                    <a:pt x="13" y="119"/>
                    <a:pt x="12" y="105"/>
                  </a:cubicBezTo>
                  <a:cubicBezTo>
                    <a:pt x="10" y="79"/>
                    <a:pt x="23" y="53"/>
                    <a:pt x="13" y="26"/>
                  </a:cubicBezTo>
                  <a:cubicBezTo>
                    <a:pt x="15" y="17"/>
                    <a:pt x="0" y="10"/>
                    <a:pt x="9" y="0"/>
                  </a:cubicBezTo>
                  <a:cubicBezTo>
                    <a:pt x="25" y="27"/>
                    <a:pt x="47" y="51"/>
                    <a:pt x="54" y="83"/>
                  </a:cubicBezTo>
                  <a:cubicBezTo>
                    <a:pt x="57" y="93"/>
                    <a:pt x="59" y="103"/>
                    <a:pt x="61" y="114"/>
                  </a:cubicBezTo>
                  <a:close/>
                </a:path>
              </a:pathLst>
            </a:custGeom>
            <a:solidFill>
              <a:srgbClr val="1831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7" name="Freeform 203">
              <a:extLst>
                <a:ext uri="{FF2B5EF4-FFF2-40B4-BE49-F238E27FC236}">
                  <a16:creationId xmlns:a16="http://schemas.microsoft.com/office/drawing/2014/main" id="{91D183BC-4A3B-4951-A72A-3664899B033D}"/>
                </a:ext>
              </a:extLst>
            </p:cNvPr>
            <p:cNvSpPr>
              <a:spLocks/>
            </p:cNvSpPr>
            <p:nvPr/>
          </p:nvSpPr>
          <p:spPr bwMode="auto">
            <a:xfrm>
              <a:off x="6690450" y="3426437"/>
              <a:ext cx="208771" cy="340928"/>
            </a:xfrm>
            <a:custGeom>
              <a:avLst/>
              <a:gdLst>
                <a:gd name="T0" fmla="*/ 9 w 80"/>
                <a:gd name="T1" fmla="*/ 67 h 131"/>
                <a:gd name="T2" fmla="*/ 8 w 80"/>
                <a:gd name="T3" fmla="*/ 28 h 131"/>
                <a:gd name="T4" fmla="*/ 10 w 80"/>
                <a:gd name="T5" fmla="*/ 0 h 131"/>
                <a:gd name="T6" fmla="*/ 18 w 80"/>
                <a:gd name="T7" fmla="*/ 15 h 131"/>
                <a:gd name="T8" fmla="*/ 22 w 80"/>
                <a:gd name="T9" fmla="*/ 33 h 131"/>
                <a:gd name="T10" fmla="*/ 35 w 80"/>
                <a:gd name="T11" fmla="*/ 51 h 131"/>
                <a:gd name="T12" fmla="*/ 51 w 80"/>
                <a:gd name="T13" fmla="*/ 72 h 131"/>
                <a:gd name="T14" fmla="*/ 49 w 80"/>
                <a:gd name="T15" fmla="*/ 128 h 131"/>
                <a:gd name="T16" fmla="*/ 22 w 80"/>
                <a:gd name="T17" fmla="*/ 120 h 131"/>
                <a:gd name="T18" fmla="*/ 9 w 80"/>
                <a:gd name="T19" fmla="*/ 67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0" h="131">
                  <a:moveTo>
                    <a:pt x="9" y="67"/>
                  </a:moveTo>
                  <a:cubicBezTo>
                    <a:pt x="9" y="54"/>
                    <a:pt x="8" y="41"/>
                    <a:pt x="8" y="28"/>
                  </a:cubicBezTo>
                  <a:cubicBezTo>
                    <a:pt x="9" y="19"/>
                    <a:pt x="9" y="11"/>
                    <a:pt x="10" y="0"/>
                  </a:cubicBezTo>
                  <a:cubicBezTo>
                    <a:pt x="14" y="7"/>
                    <a:pt x="16" y="11"/>
                    <a:pt x="18" y="15"/>
                  </a:cubicBezTo>
                  <a:cubicBezTo>
                    <a:pt x="19" y="21"/>
                    <a:pt x="16" y="28"/>
                    <a:pt x="22" y="33"/>
                  </a:cubicBezTo>
                  <a:cubicBezTo>
                    <a:pt x="30" y="36"/>
                    <a:pt x="32" y="44"/>
                    <a:pt x="35" y="51"/>
                  </a:cubicBezTo>
                  <a:cubicBezTo>
                    <a:pt x="37" y="61"/>
                    <a:pt x="45" y="66"/>
                    <a:pt x="51" y="72"/>
                  </a:cubicBezTo>
                  <a:cubicBezTo>
                    <a:pt x="80" y="94"/>
                    <a:pt x="79" y="112"/>
                    <a:pt x="49" y="128"/>
                  </a:cubicBezTo>
                  <a:cubicBezTo>
                    <a:pt x="38" y="131"/>
                    <a:pt x="29" y="129"/>
                    <a:pt x="22" y="120"/>
                  </a:cubicBezTo>
                  <a:cubicBezTo>
                    <a:pt x="13" y="103"/>
                    <a:pt x="0" y="88"/>
                    <a:pt x="9" y="67"/>
                  </a:cubicBezTo>
                  <a:close/>
                </a:path>
              </a:pathLst>
            </a:custGeom>
            <a:solidFill>
              <a:srgbClr val="1D36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8" name="Freeform 204">
              <a:extLst>
                <a:ext uri="{FF2B5EF4-FFF2-40B4-BE49-F238E27FC236}">
                  <a16:creationId xmlns:a16="http://schemas.microsoft.com/office/drawing/2014/main" id="{11206225-E44A-4889-99BD-341B9F232C9D}"/>
                </a:ext>
              </a:extLst>
            </p:cNvPr>
            <p:cNvSpPr>
              <a:spLocks/>
            </p:cNvSpPr>
            <p:nvPr/>
          </p:nvSpPr>
          <p:spPr bwMode="auto">
            <a:xfrm>
              <a:off x="7125230" y="3573917"/>
              <a:ext cx="45968" cy="47884"/>
            </a:xfrm>
            <a:custGeom>
              <a:avLst/>
              <a:gdLst>
                <a:gd name="T0" fmla="*/ 9 w 17"/>
                <a:gd name="T1" fmla="*/ 18 h 18"/>
                <a:gd name="T2" fmla="*/ 0 w 17"/>
                <a:gd name="T3" fmla="*/ 10 h 18"/>
                <a:gd name="T4" fmla="*/ 9 w 17"/>
                <a:gd name="T5" fmla="*/ 0 h 18"/>
                <a:gd name="T6" fmla="*/ 16 w 17"/>
                <a:gd name="T7" fmla="*/ 11 h 18"/>
                <a:gd name="T8" fmla="*/ 9 w 17"/>
                <a:gd name="T9" fmla="*/ 18 h 18"/>
              </a:gdLst>
              <a:ahLst/>
              <a:cxnLst>
                <a:cxn ang="0">
                  <a:pos x="T0" y="T1"/>
                </a:cxn>
                <a:cxn ang="0">
                  <a:pos x="T2" y="T3"/>
                </a:cxn>
                <a:cxn ang="0">
                  <a:pos x="T4" y="T5"/>
                </a:cxn>
                <a:cxn ang="0">
                  <a:pos x="T6" y="T7"/>
                </a:cxn>
                <a:cxn ang="0">
                  <a:pos x="T8" y="T9"/>
                </a:cxn>
              </a:cxnLst>
              <a:rect l="0" t="0" r="r" b="b"/>
              <a:pathLst>
                <a:path w="17" h="18">
                  <a:moveTo>
                    <a:pt x="9" y="18"/>
                  </a:moveTo>
                  <a:cubicBezTo>
                    <a:pt x="2" y="18"/>
                    <a:pt x="0" y="14"/>
                    <a:pt x="0" y="10"/>
                  </a:cubicBezTo>
                  <a:cubicBezTo>
                    <a:pt x="0" y="4"/>
                    <a:pt x="4" y="0"/>
                    <a:pt x="9" y="0"/>
                  </a:cubicBezTo>
                  <a:cubicBezTo>
                    <a:pt x="16" y="1"/>
                    <a:pt x="17" y="6"/>
                    <a:pt x="16" y="11"/>
                  </a:cubicBezTo>
                  <a:cubicBezTo>
                    <a:pt x="16" y="16"/>
                    <a:pt x="12" y="18"/>
                    <a:pt x="9" y="18"/>
                  </a:cubicBezTo>
                  <a:close/>
                </a:path>
              </a:pathLst>
            </a:custGeom>
            <a:solidFill>
              <a:srgbClr val="36A5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9" name="Freeform 206">
              <a:extLst>
                <a:ext uri="{FF2B5EF4-FFF2-40B4-BE49-F238E27FC236}">
                  <a16:creationId xmlns:a16="http://schemas.microsoft.com/office/drawing/2014/main" id="{3801B080-C478-4C98-9842-B7604B830D8A}"/>
                </a:ext>
              </a:extLst>
            </p:cNvPr>
            <p:cNvSpPr>
              <a:spLocks/>
            </p:cNvSpPr>
            <p:nvPr/>
          </p:nvSpPr>
          <p:spPr bwMode="auto">
            <a:xfrm>
              <a:off x="6941360" y="4048919"/>
              <a:ext cx="748894" cy="1137705"/>
            </a:xfrm>
            <a:custGeom>
              <a:avLst/>
              <a:gdLst>
                <a:gd name="T0" fmla="*/ 263 w 287"/>
                <a:gd name="T1" fmla="*/ 239 h 436"/>
                <a:gd name="T2" fmla="*/ 246 w 287"/>
                <a:gd name="T3" fmla="*/ 436 h 436"/>
                <a:gd name="T4" fmla="*/ 177 w 287"/>
                <a:gd name="T5" fmla="*/ 406 h 436"/>
                <a:gd name="T6" fmla="*/ 166 w 287"/>
                <a:gd name="T7" fmla="*/ 398 h 436"/>
                <a:gd name="T8" fmla="*/ 176 w 287"/>
                <a:gd name="T9" fmla="*/ 383 h 436"/>
                <a:gd name="T10" fmla="*/ 189 w 287"/>
                <a:gd name="T11" fmla="*/ 347 h 436"/>
                <a:gd name="T12" fmla="*/ 187 w 287"/>
                <a:gd name="T13" fmla="*/ 308 h 436"/>
                <a:gd name="T14" fmla="*/ 187 w 287"/>
                <a:gd name="T15" fmla="*/ 296 h 436"/>
                <a:gd name="T16" fmla="*/ 152 w 287"/>
                <a:gd name="T17" fmla="*/ 239 h 436"/>
                <a:gd name="T18" fmla="*/ 112 w 287"/>
                <a:gd name="T19" fmla="*/ 119 h 436"/>
                <a:gd name="T20" fmla="*/ 115 w 287"/>
                <a:gd name="T21" fmla="*/ 106 h 436"/>
                <a:gd name="T22" fmla="*/ 112 w 287"/>
                <a:gd name="T23" fmla="*/ 117 h 436"/>
                <a:gd name="T24" fmla="*/ 113 w 287"/>
                <a:gd name="T25" fmla="*/ 126 h 436"/>
                <a:gd name="T26" fmla="*/ 85 w 287"/>
                <a:gd name="T27" fmla="*/ 128 h 436"/>
                <a:gd name="T28" fmla="*/ 44 w 287"/>
                <a:gd name="T29" fmla="*/ 93 h 436"/>
                <a:gd name="T30" fmla="*/ 22 w 287"/>
                <a:gd name="T31" fmla="*/ 67 h 436"/>
                <a:gd name="T32" fmla="*/ 5 w 287"/>
                <a:gd name="T33" fmla="*/ 31 h 436"/>
                <a:gd name="T34" fmla="*/ 2 w 287"/>
                <a:gd name="T35" fmla="*/ 16 h 436"/>
                <a:gd name="T36" fmla="*/ 35 w 287"/>
                <a:gd name="T37" fmla="*/ 1 h 436"/>
                <a:gd name="T38" fmla="*/ 56 w 287"/>
                <a:gd name="T39" fmla="*/ 10 h 436"/>
                <a:gd name="T40" fmla="*/ 85 w 287"/>
                <a:gd name="T41" fmla="*/ 34 h 436"/>
                <a:gd name="T42" fmla="*/ 99 w 287"/>
                <a:gd name="T43" fmla="*/ 44 h 436"/>
                <a:gd name="T44" fmla="*/ 172 w 287"/>
                <a:gd name="T45" fmla="*/ 134 h 436"/>
                <a:gd name="T46" fmla="*/ 180 w 287"/>
                <a:gd name="T47" fmla="*/ 138 h 436"/>
                <a:gd name="T48" fmla="*/ 227 w 287"/>
                <a:gd name="T49" fmla="*/ 155 h 436"/>
                <a:gd name="T50" fmla="*/ 263 w 287"/>
                <a:gd name="T51" fmla="*/ 239 h 4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87" h="436">
                  <a:moveTo>
                    <a:pt x="263" y="239"/>
                  </a:moveTo>
                  <a:cubicBezTo>
                    <a:pt x="287" y="307"/>
                    <a:pt x="271" y="372"/>
                    <a:pt x="246" y="436"/>
                  </a:cubicBezTo>
                  <a:cubicBezTo>
                    <a:pt x="227" y="416"/>
                    <a:pt x="203" y="408"/>
                    <a:pt x="177" y="406"/>
                  </a:cubicBezTo>
                  <a:cubicBezTo>
                    <a:pt x="172" y="406"/>
                    <a:pt x="167" y="404"/>
                    <a:pt x="166" y="398"/>
                  </a:cubicBezTo>
                  <a:cubicBezTo>
                    <a:pt x="165" y="391"/>
                    <a:pt x="170" y="387"/>
                    <a:pt x="176" y="383"/>
                  </a:cubicBezTo>
                  <a:cubicBezTo>
                    <a:pt x="199" y="371"/>
                    <a:pt x="198" y="372"/>
                    <a:pt x="189" y="347"/>
                  </a:cubicBezTo>
                  <a:cubicBezTo>
                    <a:pt x="185" y="335"/>
                    <a:pt x="177" y="321"/>
                    <a:pt x="187" y="308"/>
                  </a:cubicBezTo>
                  <a:cubicBezTo>
                    <a:pt x="189" y="304"/>
                    <a:pt x="190" y="299"/>
                    <a:pt x="187" y="296"/>
                  </a:cubicBezTo>
                  <a:cubicBezTo>
                    <a:pt x="172" y="278"/>
                    <a:pt x="168" y="255"/>
                    <a:pt x="152" y="239"/>
                  </a:cubicBezTo>
                  <a:cubicBezTo>
                    <a:pt x="135" y="200"/>
                    <a:pt x="123" y="160"/>
                    <a:pt x="112" y="119"/>
                  </a:cubicBezTo>
                  <a:cubicBezTo>
                    <a:pt x="112" y="115"/>
                    <a:pt x="111" y="110"/>
                    <a:pt x="115" y="106"/>
                  </a:cubicBezTo>
                  <a:cubicBezTo>
                    <a:pt x="109" y="109"/>
                    <a:pt x="112" y="113"/>
                    <a:pt x="112" y="117"/>
                  </a:cubicBezTo>
                  <a:cubicBezTo>
                    <a:pt x="112" y="120"/>
                    <a:pt x="113" y="123"/>
                    <a:pt x="113" y="126"/>
                  </a:cubicBezTo>
                  <a:cubicBezTo>
                    <a:pt x="101" y="143"/>
                    <a:pt x="94" y="144"/>
                    <a:pt x="85" y="128"/>
                  </a:cubicBezTo>
                  <a:cubicBezTo>
                    <a:pt x="76" y="110"/>
                    <a:pt x="63" y="98"/>
                    <a:pt x="44" y="93"/>
                  </a:cubicBezTo>
                  <a:cubicBezTo>
                    <a:pt x="32" y="90"/>
                    <a:pt x="24" y="81"/>
                    <a:pt x="22" y="67"/>
                  </a:cubicBezTo>
                  <a:cubicBezTo>
                    <a:pt x="19" y="54"/>
                    <a:pt x="16" y="40"/>
                    <a:pt x="5" y="31"/>
                  </a:cubicBezTo>
                  <a:cubicBezTo>
                    <a:pt x="1" y="27"/>
                    <a:pt x="0" y="21"/>
                    <a:pt x="2" y="16"/>
                  </a:cubicBezTo>
                  <a:cubicBezTo>
                    <a:pt x="11" y="6"/>
                    <a:pt x="23" y="3"/>
                    <a:pt x="35" y="1"/>
                  </a:cubicBezTo>
                  <a:cubicBezTo>
                    <a:pt x="44" y="0"/>
                    <a:pt x="53" y="1"/>
                    <a:pt x="56" y="10"/>
                  </a:cubicBezTo>
                  <a:cubicBezTo>
                    <a:pt x="61" y="24"/>
                    <a:pt x="70" y="32"/>
                    <a:pt x="85" y="34"/>
                  </a:cubicBezTo>
                  <a:cubicBezTo>
                    <a:pt x="91" y="34"/>
                    <a:pt x="96" y="39"/>
                    <a:pt x="99" y="44"/>
                  </a:cubicBezTo>
                  <a:cubicBezTo>
                    <a:pt x="118" y="78"/>
                    <a:pt x="155" y="98"/>
                    <a:pt x="172" y="134"/>
                  </a:cubicBezTo>
                  <a:cubicBezTo>
                    <a:pt x="173" y="137"/>
                    <a:pt x="177" y="137"/>
                    <a:pt x="180" y="138"/>
                  </a:cubicBezTo>
                  <a:cubicBezTo>
                    <a:pt x="191" y="155"/>
                    <a:pt x="207" y="160"/>
                    <a:pt x="227" y="155"/>
                  </a:cubicBezTo>
                  <a:cubicBezTo>
                    <a:pt x="246" y="180"/>
                    <a:pt x="250" y="211"/>
                    <a:pt x="263" y="239"/>
                  </a:cubicBezTo>
                  <a:close/>
                </a:path>
              </a:pathLst>
            </a:custGeom>
            <a:solidFill>
              <a:srgbClr val="56BA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0" name="Freeform 207">
              <a:extLst>
                <a:ext uri="{FF2B5EF4-FFF2-40B4-BE49-F238E27FC236}">
                  <a16:creationId xmlns:a16="http://schemas.microsoft.com/office/drawing/2014/main" id="{89FA0502-BAE7-4490-8658-106099EF2815}"/>
                </a:ext>
              </a:extLst>
            </p:cNvPr>
            <p:cNvSpPr>
              <a:spLocks/>
            </p:cNvSpPr>
            <p:nvPr/>
          </p:nvSpPr>
          <p:spPr bwMode="auto">
            <a:xfrm>
              <a:off x="6619585" y="3629463"/>
              <a:ext cx="815930" cy="808268"/>
            </a:xfrm>
            <a:custGeom>
              <a:avLst/>
              <a:gdLst>
                <a:gd name="T0" fmla="*/ 302 w 313"/>
                <a:gd name="T1" fmla="*/ 303 h 310"/>
                <a:gd name="T2" fmla="*/ 283 w 313"/>
                <a:gd name="T3" fmla="*/ 296 h 310"/>
                <a:gd name="T4" fmla="*/ 230 w 313"/>
                <a:gd name="T5" fmla="*/ 235 h 310"/>
                <a:gd name="T6" fmla="*/ 223 w 313"/>
                <a:gd name="T7" fmla="*/ 225 h 310"/>
                <a:gd name="T8" fmla="*/ 189 w 313"/>
                <a:gd name="T9" fmla="*/ 201 h 310"/>
                <a:gd name="T10" fmla="*/ 176 w 313"/>
                <a:gd name="T11" fmla="*/ 186 h 310"/>
                <a:gd name="T12" fmla="*/ 150 w 313"/>
                <a:gd name="T13" fmla="*/ 170 h 310"/>
                <a:gd name="T14" fmla="*/ 127 w 313"/>
                <a:gd name="T15" fmla="*/ 177 h 310"/>
                <a:gd name="T16" fmla="*/ 112 w 313"/>
                <a:gd name="T17" fmla="*/ 168 h 310"/>
                <a:gd name="T18" fmla="*/ 11 w 313"/>
                <a:gd name="T19" fmla="*/ 41 h 310"/>
                <a:gd name="T20" fmla="*/ 10 w 313"/>
                <a:gd name="T21" fmla="*/ 2 h 310"/>
                <a:gd name="T22" fmla="*/ 11 w 313"/>
                <a:gd name="T23" fmla="*/ 2 h 310"/>
                <a:gd name="T24" fmla="*/ 29 w 313"/>
                <a:gd name="T25" fmla="*/ 15 h 310"/>
                <a:gd name="T26" fmla="*/ 53 w 313"/>
                <a:gd name="T27" fmla="*/ 37 h 310"/>
                <a:gd name="T28" fmla="*/ 75 w 313"/>
                <a:gd name="T29" fmla="*/ 46 h 310"/>
                <a:gd name="T30" fmla="*/ 101 w 313"/>
                <a:gd name="T31" fmla="*/ 50 h 310"/>
                <a:gd name="T32" fmla="*/ 134 w 313"/>
                <a:gd name="T33" fmla="*/ 61 h 310"/>
                <a:gd name="T34" fmla="*/ 149 w 313"/>
                <a:gd name="T35" fmla="*/ 67 h 310"/>
                <a:gd name="T36" fmla="*/ 173 w 313"/>
                <a:gd name="T37" fmla="*/ 76 h 310"/>
                <a:gd name="T38" fmla="*/ 198 w 313"/>
                <a:gd name="T39" fmla="*/ 146 h 310"/>
                <a:gd name="T40" fmla="*/ 231 w 313"/>
                <a:gd name="T41" fmla="*/ 156 h 310"/>
                <a:gd name="T42" fmla="*/ 245 w 313"/>
                <a:gd name="T43" fmla="*/ 168 h 310"/>
                <a:gd name="T44" fmla="*/ 249 w 313"/>
                <a:gd name="T45" fmla="*/ 179 h 310"/>
                <a:gd name="T46" fmla="*/ 259 w 313"/>
                <a:gd name="T47" fmla="*/ 172 h 310"/>
                <a:gd name="T48" fmla="*/ 283 w 313"/>
                <a:gd name="T49" fmla="*/ 176 h 310"/>
                <a:gd name="T50" fmla="*/ 268 w 313"/>
                <a:gd name="T51" fmla="*/ 175 h 310"/>
                <a:gd name="T52" fmla="*/ 266 w 313"/>
                <a:gd name="T53" fmla="*/ 200 h 310"/>
                <a:gd name="T54" fmla="*/ 284 w 313"/>
                <a:gd name="T55" fmla="*/ 199 h 310"/>
                <a:gd name="T56" fmla="*/ 310 w 313"/>
                <a:gd name="T57" fmla="*/ 262 h 310"/>
                <a:gd name="T58" fmla="*/ 302 w 313"/>
                <a:gd name="T59" fmla="*/ 303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13" h="310">
                  <a:moveTo>
                    <a:pt x="302" y="303"/>
                  </a:moveTo>
                  <a:cubicBezTo>
                    <a:pt x="293" y="310"/>
                    <a:pt x="287" y="303"/>
                    <a:pt x="283" y="296"/>
                  </a:cubicBezTo>
                  <a:cubicBezTo>
                    <a:pt x="271" y="271"/>
                    <a:pt x="257" y="247"/>
                    <a:pt x="230" y="235"/>
                  </a:cubicBezTo>
                  <a:cubicBezTo>
                    <a:pt x="227" y="234"/>
                    <a:pt x="223" y="229"/>
                    <a:pt x="223" y="225"/>
                  </a:cubicBezTo>
                  <a:cubicBezTo>
                    <a:pt x="219" y="207"/>
                    <a:pt x="212" y="195"/>
                    <a:pt x="189" y="201"/>
                  </a:cubicBezTo>
                  <a:cubicBezTo>
                    <a:pt x="182" y="202"/>
                    <a:pt x="176" y="193"/>
                    <a:pt x="176" y="186"/>
                  </a:cubicBezTo>
                  <a:cubicBezTo>
                    <a:pt x="177" y="164"/>
                    <a:pt x="164" y="166"/>
                    <a:pt x="150" y="170"/>
                  </a:cubicBezTo>
                  <a:cubicBezTo>
                    <a:pt x="143" y="173"/>
                    <a:pt x="136" y="177"/>
                    <a:pt x="127" y="177"/>
                  </a:cubicBezTo>
                  <a:cubicBezTo>
                    <a:pt x="119" y="179"/>
                    <a:pt x="115" y="173"/>
                    <a:pt x="112" y="168"/>
                  </a:cubicBezTo>
                  <a:cubicBezTo>
                    <a:pt x="84" y="121"/>
                    <a:pt x="44" y="84"/>
                    <a:pt x="11" y="41"/>
                  </a:cubicBezTo>
                  <a:cubicBezTo>
                    <a:pt x="1" y="27"/>
                    <a:pt x="0" y="15"/>
                    <a:pt x="10" y="2"/>
                  </a:cubicBezTo>
                  <a:cubicBezTo>
                    <a:pt x="11" y="2"/>
                    <a:pt x="11" y="2"/>
                    <a:pt x="11" y="2"/>
                  </a:cubicBezTo>
                  <a:cubicBezTo>
                    <a:pt x="22" y="0"/>
                    <a:pt x="29" y="7"/>
                    <a:pt x="29" y="15"/>
                  </a:cubicBezTo>
                  <a:cubicBezTo>
                    <a:pt x="30" y="32"/>
                    <a:pt x="40" y="35"/>
                    <a:pt x="53" y="37"/>
                  </a:cubicBezTo>
                  <a:cubicBezTo>
                    <a:pt x="59" y="45"/>
                    <a:pt x="67" y="45"/>
                    <a:pt x="75" y="46"/>
                  </a:cubicBezTo>
                  <a:cubicBezTo>
                    <a:pt x="85" y="40"/>
                    <a:pt x="93" y="46"/>
                    <a:pt x="101" y="50"/>
                  </a:cubicBezTo>
                  <a:cubicBezTo>
                    <a:pt x="112" y="56"/>
                    <a:pt x="121" y="62"/>
                    <a:pt x="134" y="61"/>
                  </a:cubicBezTo>
                  <a:cubicBezTo>
                    <a:pt x="140" y="60"/>
                    <a:pt x="146" y="62"/>
                    <a:pt x="149" y="67"/>
                  </a:cubicBezTo>
                  <a:cubicBezTo>
                    <a:pt x="154" y="79"/>
                    <a:pt x="164" y="78"/>
                    <a:pt x="173" y="76"/>
                  </a:cubicBezTo>
                  <a:cubicBezTo>
                    <a:pt x="184" y="99"/>
                    <a:pt x="190" y="123"/>
                    <a:pt x="198" y="146"/>
                  </a:cubicBezTo>
                  <a:cubicBezTo>
                    <a:pt x="207" y="156"/>
                    <a:pt x="216" y="162"/>
                    <a:pt x="231" y="156"/>
                  </a:cubicBezTo>
                  <a:cubicBezTo>
                    <a:pt x="238" y="152"/>
                    <a:pt x="247" y="156"/>
                    <a:pt x="245" y="168"/>
                  </a:cubicBezTo>
                  <a:cubicBezTo>
                    <a:pt x="244" y="172"/>
                    <a:pt x="243" y="177"/>
                    <a:pt x="249" y="179"/>
                  </a:cubicBezTo>
                  <a:cubicBezTo>
                    <a:pt x="254" y="180"/>
                    <a:pt x="256" y="175"/>
                    <a:pt x="259" y="172"/>
                  </a:cubicBezTo>
                  <a:cubicBezTo>
                    <a:pt x="273" y="156"/>
                    <a:pt x="273" y="156"/>
                    <a:pt x="283" y="176"/>
                  </a:cubicBezTo>
                  <a:cubicBezTo>
                    <a:pt x="278" y="182"/>
                    <a:pt x="273" y="161"/>
                    <a:pt x="268" y="175"/>
                  </a:cubicBezTo>
                  <a:cubicBezTo>
                    <a:pt x="265" y="183"/>
                    <a:pt x="260" y="192"/>
                    <a:pt x="266" y="200"/>
                  </a:cubicBezTo>
                  <a:cubicBezTo>
                    <a:pt x="271" y="206"/>
                    <a:pt x="278" y="207"/>
                    <a:pt x="284" y="199"/>
                  </a:cubicBezTo>
                  <a:cubicBezTo>
                    <a:pt x="309" y="213"/>
                    <a:pt x="308" y="239"/>
                    <a:pt x="310" y="262"/>
                  </a:cubicBezTo>
                  <a:cubicBezTo>
                    <a:pt x="311" y="276"/>
                    <a:pt x="313" y="291"/>
                    <a:pt x="302" y="303"/>
                  </a:cubicBezTo>
                  <a:close/>
                </a:path>
              </a:pathLst>
            </a:custGeom>
            <a:solidFill>
              <a:srgbClr val="4CB5B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1" name="Freeform 208">
              <a:extLst>
                <a:ext uri="{FF2B5EF4-FFF2-40B4-BE49-F238E27FC236}">
                  <a16:creationId xmlns:a16="http://schemas.microsoft.com/office/drawing/2014/main" id="{0D075433-4F87-456D-96B4-6EF1B501108C}"/>
                </a:ext>
              </a:extLst>
            </p:cNvPr>
            <p:cNvSpPr>
              <a:spLocks/>
            </p:cNvSpPr>
            <p:nvPr/>
          </p:nvSpPr>
          <p:spPr bwMode="auto">
            <a:xfrm>
              <a:off x="6814949" y="3593071"/>
              <a:ext cx="287299" cy="287299"/>
            </a:xfrm>
            <a:custGeom>
              <a:avLst/>
              <a:gdLst>
                <a:gd name="T0" fmla="*/ 96 w 110"/>
                <a:gd name="T1" fmla="*/ 90 h 110"/>
                <a:gd name="T2" fmla="*/ 89 w 110"/>
                <a:gd name="T3" fmla="*/ 110 h 110"/>
                <a:gd name="T4" fmla="*/ 75 w 110"/>
                <a:gd name="T5" fmla="*/ 96 h 110"/>
                <a:gd name="T6" fmla="*/ 53 w 110"/>
                <a:gd name="T7" fmla="*/ 86 h 110"/>
                <a:gd name="T8" fmla="*/ 23 w 110"/>
                <a:gd name="T9" fmla="*/ 71 h 110"/>
                <a:gd name="T10" fmla="*/ 0 w 110"/>
                <a:gd name="T11" fmla="*/ 60 h 110"/>
                <a:gd name="T12" fmla="*/ 3 w 110"/>
                <a:gd name="T13" fmla="*/ 8 h 110"/>
                <a:gd name="T14" fmla="*/ 57 w 110"/>
                <a:gd name="T15" fmla="*/ 34 h 110"/>
                <a:gd name="T16" fmla="*/ 85 w 110"/>
                <a:gd name="T17" fmla="*/ 34 h 110"/>
                <a:gd name="T18" fmla="*/ 97 w 110"/>
                <a:gd name="T19" fmla="*/ 39 h 110"/>
                <a:gd name="T20" fmla="*/ 96 w 110"/>
                <a:gd name="T21" fmla="*/ 9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0" h="110">
                  <a:moveTo>
                    <a:pt x="96" y="90"/>
                  </a:moveTo>
                  <a:cubicBezTo>
                    <a:pt x="94" y="97"/>
                    <a:pt x="91" y="103"/>
                    <a:pt x="89" y="110"/>
                  </a:cubicBezTo>
                  <a:cubicBezTo>
                    <a:pt x="81" y="108"/>
                    <a:pt x="80" y="100"/>
                    <a:pt x="75" y="96"/>
                  </a:cubicBezTo>
                  <a:cubicBezTo>
                    <a:pt x="69" y="91"/>
                    <a:pt x="71" y="68"/>
                    <a:pt x="53" y="86"/>
                  </a:cubicBezTo>
                  <a:cubicBezTo>
                    <a:pt x="51" y="89"/>
                    <a:pt x="33" y="77"/>
                    <a:pt x="23" y="71"/>
                  </a:cubicBezTo>
                  <a:cubicBezTo>
                    <a:pt x="16" y="66"/>
                    <a:pt x="9" y="61"/>
                    <a:pt x="0" y="60"/>
                  </a:cubicBezTo>
                  <a:cubicBezTo>
                    <a:pt x="23" y="44"/>
                    <a:pt x="24" y="41"/>
                    <a:pt x="3" y="8"/>
                  </a:cubicBezTo>
                  <a:cubicBezTo>
                    <a:pt x="29" y="0"/>
                    <a:pt x="38" y="27"/>
                    <a:pt x="57" y="34"/>
                  </a:cubicBezTo>
                  <a:cubicBezTo>
                    <a:pt x="68" y="37"/>
                    <a:pt x="75" y="43"/>
                    <a:pt x="85" y="34"/>
                  </a:cubicBezTo>
                  <a:cubicBezTo>
                    <a:pt x="91" y="28"/>
                    <a:pt x="96" y="31"/>
                    <a:pt x="97" y="39"/>
                  </a:cubicBezTo>
                  <a:cubicBezTo>
                    <a:pt x="99" y="56"/>
                    <a:pt x="110" y="73"/>
                    <a:pt x="96" y="90"/>
                  </a:cubicBezTo>
                  <a:close/>
                </a:path>
              </a:pathLst>
            </a:custGeom>
            <a:solidFill>
              <a:srgbClr val="40AC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2" name="Freeform 209">
              <a:extLst>
                <a:ext uri="{FF2B5EF4-FFF2-40B4-BE49-F238E27FC236}">
                  <a16:creationId xmlns:a16="http://schemas.microsoft.com/office/drawing/2014/main" id="{2BC8DD4D-7CA5-4134-9320-CC108B2214D6}"/>
                </a:ext>
              </a:extLst>
            </p:cNvPr>
            <p:cNvSpPr>
              <a:spLocks/>
            </p:cNvSpPr>
            <p:nvPr/>
          </p:nvSpPr>
          <p:spPr bwMode="auto">
            <a:xfrm>
              <a:off x="7351240" y="4121702"/>
              <a:ext cx="195363" cy="371574"/>
            </a:xfrm>
            <a:custGeom>
              <a:avLst/>
              <a:gdLst>
                <a:gd name="T0" fmla="*/ 22 w 75"/>
                <a:gd name="T1" fmla="*/ 114 h 142"/>
                <a:gd name="T2" fmla="*/ 4 w 75"/>
                <a:gd name="T3" fmla="*/ 10 h 142"/>
                <a:gd name="T4" fmla="*/ 6 w 75"/>
                <a:gd name="T5" fmla="*/ 3 h 142"/>
                <a:gd name="T6" fmla="*/ 73 w 75"/>
                <a:gd name="T7" fmla="*/ 115 h 142"/>
                <a:gd name="T8" fmla="*/ 70 w 75"/>
                <a:gd name="T9" fmla="*/ 127 h 142"/>
                <a:gd name="T10" fmla="*/ 22 w 75"/>
                <a:gd name="T11" fmla="*/ 114 h 142"/>
              </a:gdLst>
              <a:ahLst/>
              <a:cxnLst>
                <a:cxn ang="0">
                  <a:pos x="T0" y="T1"/>
                </a:cxn>
                <a:cxn ang="0">
                  <a:pos x="T2" y="T3"/>
                </a:cxn>
                <a:cxn ang="0">
                  <a:pos x="T4" y="T5"/>
                </a:cxn>
                <a:cxn ang="0">
                  <a:pos x="T6" y="T7"/>
                </a:cxn>
                <a:cxn ang="0">
                  <a:pos x="T8" y="T9"/>
                </a:cxn>
                <a:cxn ang="0">
                  <a:pos x="T10" y="T11"/>
                </a:cxn>
              </a:cxnLst>
              <a:rect l="0" t="0" r="r" b="b"/>
              <a:pathLst>
                <a:path w="75" h="142">
                  <a:moveTo>
                    <a:pt x="22" y="114"/>
                  </a:moveTo>
                  <a:cubicBezTo>
                    <a:pt x="20" y="79"/>
                    <a:pt x="26" y="42"/>
                    <a:pt x="4" y="10"/>
                  </a:cubicBezTo>
                  <a:cubicBezTo>
                    <a:pt x="5" y="7"/>
                    <a:pt x="0" y="0"/>
                    <a:pt x="6" y="3"/>
                  </a:cubicBezTo>
                  <a:cubicBezTo>
                    <a:pt x="31" y="13"/>
                    <a:pt x="75" y="88"/>
                    <a:pt x="73" y="115"/>
                  </a:cubicBezTo>
                  <a:cubicBezTo>
                    <a:pt x="73" y="119"/>
                    <a:pt x="71" y="123"/>
                    <a:pt x="70" y="127"/>
                  </a:cubicBezTo>
                  <a:cubicBezTo>
                    <a:pt x="44" y="142"/>
                    <a:pt x="37" y="140"/>
                    <a:pt x="22" y="114"/>
                  </a:cubicBezTo>
                  <a:close/>
                </a:path>
              </a:pathLst>
            </a:custGeom>
            <a:solidFill>
              <a:srgbClr val="1735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3" name="Freeform 210">
              <a:extLst>
                <a:ext uri="{FF2B5EF4-FFF2-40B4-BE49-F238E27FC236}">
                  <a16:creationId xmlns:a16="http://schemas.microsoft.com/office/drawing/2014/main" id="{6DB93590-6149-4691-9C12-325BEBC66C47}"/>
                </a:ext>
              </a:extLst>
            </p:cNvPr>
            <p:cNvSpPr>
              <a:spLocks/>
            </p:cNvSpPr>
            <p:nvPr/>
          </p:nvSpPr>
          <p:spPr bwMode="auto">
            <a:xfrm>
              <a:off x="7065856" y="3694584"/>
              <a:ext cx="157057" cy="323691"/>
            </a:xfrm>
            <a:custGeom>
              <a:avLst/>
              <a:gdLst>
                <a:gd name="T0" fmla="*/ 0 w 60"/>
                <a:gd name="T1" fmla="*/ 51 h 124"/>
                <a:gd name="T2" fmla="*/ 1 w 60"/>
                <a:gd name="T3" fmla="*/ 0 h 124"/>
                <a:gd name="T4" fmla="*/ 45 w 60"/>
                <a:gd name="T5" fmla="*/ 77 h 124"/>
                <a:gd name="T6" fmla="*/ 34 w 60"/>
                <a:gd name="T7" fmla="*/ 86 h 124"/>
                <a:gd name="T8" fmla="*/ 29 w 60"/>
                <a:gd name="T9" fmla="*/ 96 h 124"/>
                <a:gd name="T10" fmla="*/ 35 w 60"/>
                <a:gd name="T11" fmla="*/ 101 h 124"/>
                <a:gd name="T12" fmla="*/ 41 w 60"/>
                <a:gd name="T13" fmla="*/ 94 h 124"/>
                <a:gd name="T14" fmla="*/ 49 w 60"/>
                <a:gd name="T15" fmla="*/ 81 h 124"/>
                <a:gd name="T16" fmla="*/ 55 w 60"/>
                <a:gd name="T17" fmla="*/ 112 h 124"/>
                <a:gd name="T18" fmla="*/ 27 w 60"/>
                <a:gd name="T19" fmla="*/ 121 h 124"/>
                <a:gd name="T20" fmla="*/ 0 w 60"/>
                <a:gd name="T21" fmla="*/ 51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0" h="124">
                  <a:moveTo>
                    <a:pt x="0" y="51"/>
                  </a:moveTo>
                  <a:cubicBezTo>
                    <a:pt x="0" y="34"/>
                    <a:pt x="1" y="17"/>
                    <a:pt x="1" y="0"/>
                  </a:cubicBezTo>
                  <a:cubicBezTo>
                    <a:pt x="12" y="28"/>
                    <a:pt x="26" y="54"/>
                    <a:pt x="45" y="77"/>
                  </a:cubicBezTo>
                  <a:cubicBezTo>
                    <a:pt x="43" y="82"/>
                    <a:pt x="38" y="84"/>
                    <a:pt x="34" y="86"/>
                  </a:cubicBezTo>
                  <a:cubicBezTo>
                    <a:pt x="30" y="88"/>
                    <a:pt x="27" y="91"/>
                    <a:pt x="29" y="96"/>
                  </a:cubicBezTo>
                  <a:cubicBezTo>
                    <a:pt x="30" y="99"/>
                    <a:pt x="32" y="101"/>
                    <a:pt x="35" y="101"/>
                  </a:cubicBezTo>
                  <a:cubicBezTo>
                    <a:pt x="39" y="101"/>
                    <a:pt x="40" y="97"/>
                    <a:pt x="41" y="94"/>
                  </a:cubicBezTo>
                  <a:cubicBezTo>
                    <a:pt x="43" y="89"/>
                    <a:pt x="44" y="84"/>
                    <a:pt x="49" y="81"/>
                  </a:cubicBezTo>
                  <a:cubicBezTo>
                    <a:pt x="59" y="90"/>
                    <a:pt x="60" y="101"/>
                    <a:pt x="55" y="112"/>
                  </a:cubicBezTo>
                  <a:cubicBezTo>
                    <a:pt x="49" y="124"/>
                    <a:pt x="37" y="121"/>
                    <a:pt x="27" y="121"/>
                  </a:cubicBezTo>
                  <a:cubicBezTo>
                    <a:pt x="7" y="102"/>
                    <a:pt x="4" y="77"/>
                    <a:pt x="0" y="51"/>
                  </a:cubicBezTo>
                  <a:close/>
                </a:path>
              </a:pathLst>
            </a:custGeom>
            <a:solidFill>
              <a:srgbClr val="1936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4" name="Freeform 211">
              <a:extLst>
                <a:ext uri="{FF2B5EF4-FFF2-40B4-BE49-F238E27FC236}">
                  <a16:creationId xmlns:a16="http://schemas.microsoft.com/office/drawing/2014/main" id="{DE2A3CFE-BDE9-48A6-ACEB-6E8ABBAFB4B5}"/>
                </a:ext>
              </a:extLst>
            </p:cNvPr>
            <p:cNvSpPr>
              <a:spLocks/>
            </p:cNvSpPr>
            <p:nvPr/>
          </p:nvSpPr>
          <p:spPr bwMode="auto">
            <a:xfrm>
              <a:off x="7109909" y="3895693"/>
              <a:ext cx="93852" cy="93852"/>
            </a:xfrm>
            <a:custGeom>
              <a:avLst/>
              <a:gdLst>
                <a:gd name="T0" fmla="*/ 32 w 36"/>
                <a:gd name="T1" fmla="*/ 4 h 36"/>
                <a:gd name="T2" fmla="*/ 32 w 36"/>
                <a:gd name="T3" fmla="*/ 13 h 36"/>
                <a:gd name="T4" fmla="*/ 20 w 36"/>
                <a:gd name="T5" fmla="*/ 35 h 36"/>
                <a:gd name="T6" fmla="*/ 1 w 36"/>
                <a:gd name="T7" fmla="*/ 18 h 36"/>
                <a:gd name="T8" fmla="*/ 22 w 36"/>
                <a:gd name="T9" fmla="*/ 0 h 36"/>
                <a:gd name="T10" fmla="*/ 28 w 36"/>
                <a:gd name="T11" fmla="*/ 0 h 36"/>
                <a:gd name="T12" fmla="*/ 32 w 36"/>
                <a:gd name="T13" fmla="*/ 4 h 36"/>
              </a:gdLst>
              <a:ahLst/>
              <a:cxnLst>
                <a:cxn ang="0">
                  <a:pos x="T0" y="T1"/>
                </a:cxn>
                <a:cxn ang="0">
                  <a:pos x="T2" y="T3"/>
                </a:cxn>
                <a:cxn ang="0">
                  <a:pos x="T4" y="T5"/>
                </a:cxn>
                <a:cxn ang="0">
                  <a:pos x="T6" y="T7"/>
                </a:cxn>
                <a:cxn ang="0">
                  <a:pos x="T8" y="T9"/>
                </a:cxn>
                <a:cxn ang="0">
                  <a:pos x="T10" y="T11"/>
                </a:cxn>
                <a:cxn ang="0">
                  <a:pos x="T12" y="T13"/>
                </a:cxn>
              </a:cxnLst>
              <a:rect l="0" t="0" r="r" b="b"/>
              <a:pathLst>
                <a:path w="36" h="36">
                  <a:moveTo>
                    <a:pt x="32" y="4"/>
                  </a:moveTo>
                  <a:cubicBezTo>
                    <a:pt x="32" y="7"/>
                    <a:pt x="32" y="10"/>
                    <a:pt x="32" y="13"/>
                  </a:cubicBezTo>
                  <a:cubicBezTo>
                    <a:pt x="31" y="22"/>
                    <a:pt x="36" y="35"/>
                    <a:pt x="20" y="35"/>
                  </a:cubicBezTo>
                  <a:cubicBezTo>
                    <a:pt x="8" y="36"/>
                    <a:pt x="3" y="28"/>
                    <a:pt x="1" y="18"/>
                  </a:cubicBezTo>
                  <a:cubicBezTo>
                    <a:pt x="0" y="3"/>
                    <a:pt x="10" y="0"/>
                    <a:pt x="22" y="0"/>
                  </a:cubicBezTo>
                  <a:cubicBezTo>
                    <a:pt x="24" y="0"/>
                    <a:pt x="26" y="0"/>
                    <a:pt x="28" y="0"/>
                  </a:cubicBezTo>
                  <a:cubicBezTo>
                    <a:pt x="30" y="1"/>
                    <a:pt x="31" y="3"/>
                    <a:pt x="32" y="4"/>
                  </a:cubicBezTo>
                  <a:close/>
                </a:path>
              </a:pathLst>
            </a:custGeom>
            <a:solidFill>
              <a:srgbClr val="833D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5" name="Freeform 212">
              <a:extLst>
                <a:ext uri="{FF2B5EF4-FFF2-40B4-BE49-F238E27FC236}">
                  <a16:creationId xmlns:a16="http://schemas.microsoft.com/office/drawing/2014/main" id="{4E4250AB-8042-4844-8A52-BD704149D13D}"/>
                </a:ext>
              </a:extLst>
            </p:cNvPr>
            <p:cNvSpPr>
              <a:spLocks/>
            </p:cNvSpPr>
            <p:nvPr/>
          </p:nvSpPr>
          <p:spPr bwMode="auto">
            <a:xfrm>
              <a:off x="6747911" y="3501136"/>
              <a:ext cx="45968" cy="57460"/>
            </a:xfrm>
            <a:custGeom>
              <a:avLst/>
              <a:gdLst>
                <a:gd name="T0" fmla="*/ 13 w 18"/>
                <a:gd name="T1" fmla="*/ 22 h 22"/>
                <a:gd name="T2" fmla="*/ 0 w 18"/>
                <a:gd name="T3" fmla="*/ 4 h 22"/>
                <a:gd name="T4" fmla="*/ 13 w 18"/>
                <a:gd name="T5" fmla="*/ 22 h 22"/>
              </a:gdLst>
              <a:ahLst/>
              <a:cxnLst>
                <a:cxn ang="0">
                  <a:pos x="T0" y="T1"/>
                </a:cxn>
                <a:cxn ang="0">
                  <a:pos x="T2" y="T3"/>
                </a:cxn>
                <a:cxn ang="0">
                  <a:pos x="T4" y="T5"/>
                </a:cxn>
              </a:cxnLst>
              <a:rect l="0" t="0" r="r" b="b"/>
              <a:pathLst>
                <a:path w="18" h="22">
                  <a:moveTo>
                    <a:pt x="13" y="22"/>
                  </a:moveTo>
                  <a:cubicBezTo>
                    <a:pt x="7" y="17"/>
                    <a:pt x="2" y="11"/>
                    <a:pt x="0" y="4"/>
                  </a:cubicBezTo>
                  <a:cubicBezTo>
                    <a:pt x="18" y="0"/>
                    <a:pt x="11" y="14"/>
                    <a:pt x="13" y="22"/>
                  </a:cubicBezTo>
                  <a:close/>
                </a:path>
              </a:pathLst>
            </a:custGeom>
            <a:solidFill>
              <a:srgbClr val="40AC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6" name="Freeform 213">
              <a:extLst>
                <a:ext uri="{FF2B5EF4-FFF2-40B4-BE49-F238E27FC236}">
                  <a16:creationId xmlns:a16="http://schemas.microsoft.com/office/drawing/2014/main" id="{D210E4E4-1389-4A87-9408-821EB6152ED0}"/>
                </a:ext>
              </a:extLst>
            </p:cNvPr>
            <p:cNvSpPr>
              <a:spLocks/>
            </p:cNvSpPr>
            <p:nvPr/>
          </p:nvSpPr>
          <p:spPr bwMode="auto">
            <a:xfrm>
              <a:off x="7464244" y="802439"/>
              <a:ext cx="183871" cy="180041"/>
            </a:xfrm>
            <a:custGeom>
              <a:avLst/>
              <a:gdLst>
                <a:gd name="T0" fmla="*/ 34 w 70"/>
                <a:gd name="T1" fmla="*/ 0 h 69"/>
                <a:gd name="T2" fmla="*/ 70 w 70"/>
                <a:gd name="T3" fmla="*/ 34 h 69"/>
                <a:gd name="T4" fmla="*/ 35 w 70"/>
                <a:gd name="T5" fmla="*/ 69 h 69"/>
                <a:gd name="T6" fmla="*/ 0 w 70"/>
                <a:gd name="T7" fmla="*/ 35 h 69"/>
                <a:gd name="T8" fmla="*/ 34 w 70"/>
                <a:gd name="T9" fmla="*/ 0 h 69"/>
              </a:gdLst>
              <a:ahLst/>
              <a:cxnLst>
                <a:cxn ang="0">
                  <a:pos x="T0" y="T1"/>
                </a:cxn>
                <a:cxn ang="0">
                  <a:pos x="T2" y="T3"/>
                </a:cxn>
                <a:cxn ang="0">
                  <a:pos x="T4" y="T5"/>
                </a:cxn>
                <a:cxn ang="0">
                  <a:pos x="T6" y="T7"/>
                </a:cxn>
                <a:cxn ang="0">
                  <a:pos x="T8" y="T9"/>
                </a:cxn>
              </a:cxnLst>
              <a:rect l="0" t="0" r="r" b="b"/>
              <a:pathLst>
                <a:path w="70" h="69">
                  <a:moveTo>
                    <a:pt x="34" y="0"/>
                  </a:moveTo>
                  <a:cubicBezTo>
                    <a:pt x="54" y="0"/>
                    <a:pt x="69" y="15"/>
                    <a:pt x="70" y="34"/>
                  </a:cubicBezTo>
                  <a:cubicBezTo>
                    <a:pt x="70" y="53"/>
                    <a:pt x="54" y="69"/>
                    <a:pt x="35" y="69"/>
                  </a:cubicBezTo>
                  <a:cubicBezTo>
                    <a:pt x="16" y="69"/>
                    <a:pt x="0" y="53"/>
                    <a:pt x="0" y="35"/>
                  </a:cubicBezTo>
                  <a:cubicBezTo>
                    <a:pt x="0" y="15"/>
                    <a:pt x="15" y="0"/>
                    <a:pt x="34" y="0"/>
                  </a:cubicBezTo>
                  <a:close/>
                </a:path>
              </a:pathLst>
            </a:custGeom>
            <a:solidFill>
              <a:srgbClr val="EEDF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7" name="Freeform 214">
              <a:extLst>
                <a:ext uri="{FF2B5EF4-FFF2-40B4-BE49-F238E27FC236}">
                  <a16:creationId xmlns:a16="http://schemas.microsoft.com/office/drawing/2014/main" id="{F5D0C5CE-540C-485F-A9F4-FE18BECE64AA}"/>
                </a:ext>
              </a:extLst>
            </p:cNvPr>
            <p:cNvSpPr>
              <a:spLocks/>
            </p:cNvSpPr>
            <p:nvPr/>
          </p:nvSpPr>
          <p:spPr bwMode="auto">
            <a:xfrm>
              <a:off x="7395292" y="1013125"/>
              <a:ext cx="139820" cy="151312"/>
            </a:xfrm>
            <a:custGeom>
              <a:avLst/>
              <a:gdLst>
                <a:gd name="T0" fmla="*/ 0 w 54"/>
                <a:gd name="T1" fmla="*/ 29 h 58"/>
                <a:gd name="T2" fmla="*/ 26 w 54"/>
                <a:gd name="T3" fmla="*/ 2 h 58"/>
                <a:gd name="T4" fmla="*/ 54 w 54"/>
                <a:gd name="T5" fmla="*/ 29 h 58"/>
                <a:gd name="T6" fmla="*/ 26 w 54"/>
                <a:gd name="T7" fmla="*/ 56 h 58"/>
                <a:gd name="T8" fmla="*/ 0 w 54"/>
                <a:gd name="T9" fmla="*/ 29 h 58"/>
              </a:gdLst>
              <a:ahLst/>
              <a:cxnLst>
                <a:cxn ang="0">
                  <a:pos x="T0" y="T1"/>
                </a:cxn>
                <a:cxn ang="0">
                  <a:pos x="T2" y="T3"/>
                </a:cxn>
                <a:cxn ang="0">
                  <a:pos x="T4" y="T5"/>
                </a:cxn>
                <a:cxn ang="0">
                  <a:pos x="T6" y="T7"/>
                </a:cxn>
                <a:cxn ang="0">
                  <a:pos x="T8" y="T9"/>
                </a:cxn>
              </a:cxnLst>
              <a:rect l="0" t="0" r="r" b="b"/>
              <a:pathLst>
                <a:path w="54" h="58">
                  <a:moveTo>
                    <a:pt x="0" y="29"/>
                  </a:moveTo>
                  <a:cubicBezTo>
                    <a:pt x="1" y="13"/>
                    <a:pt x="10" y="4"/>
                    <a:pt x="26" y="2"/>
                  </a:cubicBezTo>
                  <a:cubicBezTo>
                    <a:pt x="40" y="0"/>
                    <a:pt x="54" y="14"/>
                    <a:pt x="54" y="29"/>
                  </a:cubicBezTo>
                  <a:cubicBezTo>
                    <a:pt x="54" y="44"/>
                    <a:pt x="41" y="58"/>
                    <a:pt x="26" y="56"/>
                  </a:cubicBezTo>
                  <a:cubicBezTo>
                    <a:pt x="11" y="55"/>
                    <a:pt x="1" y="46"/>
                    <a:pt x="0" y="29"/>
                  </a:cubicBezTo>
                  <a:close/>
                </a:path>
              </a:pathLst>
            </a:custGeom>
            <a:solidFill>
              <a:srgbClr val="E9E1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8" name="Freeform 215">
              <a:extLst>
                <a:ext uri="{FF2B5EF4-FFF2-40B4-BE49-F238E27FC236}">
                  <a16:creationId xmlns:a16="http://schemas.microsoft.com/office/drawing/2014/main" id="{330BBAC3-9E87-45AC-BC38-C3814957896B}"/>
                </a:ext>
              </a:extLst>
            </p:cNvPr>
            <p:cNvSpPr>
              <a:spLocks/>
            </p:cNvSpPr>
            <p:nvPr/>
          </p:nvSpPr>
          <p:spPr bwMode="auto">
            <a:xfrm>
              <a:off x="7316764" y="1214234"/>
              <a:ext cx="130242" cy="120666"/>
            </a:xfrm>
            <a:custGeom>
              <a:avLst/>
              <a:gdLst>
                <a:gd name="T0" fmla="*/ 30 w 50"/>
                <a:gd name="T1" fmla="*/ 46 h 46"/>
                <a:gd name="T2" fmla="*/ 11 w 50"/>
                <a:gd name="T3" fmla="*/ 8 h 46"/>
                <a:gd name="T4" fmla="*/ 43 w 50"/>
                <a:gd name="T5" fmla="*/ 14 h 46"/>
                <a:gd name="T6" fmla="*/ 30 w 50"/>
                <a:gd name="T7" fmla="*/ 46 h 46"/>
              </a:gdLst>
              <a:ahLst/>
              <a:cxnLst>
                <a:cxn ang="0">
                  <a:pos x="T0" y="T1"/>
                </a:cxn>
                <a:cxn ang="0">
                  <a:pos x="T2" y="T3"/>
                </a:cxn>
                <a:cxn ang="0">
                  <a:pos x="T4" y="T5"/>
                </a:cxn>
                <a:cxn ang="0">
                  <a:pos x="T6" y="T7"/>
                </a:cxn>
              </a:cxnLst>
              <a:rect l="0" t="0" r="r" b="b"/>
              <a:pathLst>
                <a:path w="50" h="46">
                  <a:moveTo>
                    <a:pt x="30" y="46"/>
                  </a:moveTo>
                  <a:cubicBezTo>
                    <a:pt x="5" y="42"/>
                    <a:pt x="0" y="32"/>
                    <a:pt x="11" y="8"/>
                  </a:cubicBezTo>
                  <a:cubicBezTo>
                    <a:pt x="23" y="2"/>
                    <a:pt x="35" y="0"/>
                    <a:pt x="43" y="14"/>
                  </a:cubicBezTo>
                  <a:cubicBezTo>
                    <a:pt x="50" y="28"/>
                    <a:pt x="42" y="38"/>
                    <a:pt x="30" y="46"/>
                  </a:cubicBezTo>
                  <a:close/>
                </a:path>
              </a:pathLst>
            </a:custGeom>
            <a:solidFill>
              <a:srgbClr val="EADE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9" name="Freeform 216">
              <a:extLst>
                <a:ext uri="{FF2B5EF4-FFF2-40B4-BE49-F238E27FC236}">
                  <a16:creationId xmlns:a16="http://schemas.microsoft.com/office/drawing/2014/main" id="{EB0EF4DB-E37E-42BE-9D44-3B1EA803DBD0}"/>
                </a:ext>
              </a:extLst>
            </p:cNvPr>
            <p:cNvSpPr>
              <a:spLocks/>
            </p:cNvSpPr>
            <p:nvPr/>
          </p:nvSpPr>
          <p:spPr bwMode="auto">
            <a:xfrm>
              <a:off x="7293780" y="1392360"/>
              <a:ext cx="80444" cy="95766"/>
            </a:xfrm>
            <a:custGeom>
              <a:avLst/>
              <a:gdLst>
                <a:gd name="T0" fmla="*/ 31 w 31"/>
                <a:gd name="T1" fmla="*/ 26 h 37"/>
                <a:gd name="T2" fmla="*/ 7 w 31"/>
                <a:gd name="T3" fmla="*/ 28 h 37"/>
                <a:gd name="T4" fmla="*/ 6 w 31"/>
                <a:gd name="T5" fmla="*/ 9 h 37"/>
                <a:gd name="T6" fmla="*/ 31 w 31"/>
                <a:gd name="T7" fmla="*/ 10 h 37"/>
                <a:gd name="T8" fmla="*/ 31 w 31"/>
                <a:gd name="T9" fmla="*/ 26 h 37"/>
              </a:gdLst>
              <a:ahLst/>
              <a:cxnLst>
                <a:cxn ang="0">
                  <a:pos x="T0" y="T1"/>
                </a:cxn>
                <a:cxn ang="0">
                  <a:pos x="T2" y="T3"/>
                </a:cxn>
                <a:cxn ang="0">
                  <a:pos x="T4" y="T5"/>
                </a:cxn>
                <a:cxn ang="0">
                  <a:pos x="T6" y="T7"/>
                </a:cxn>
                <a:cxn ang="0">
                  <a:pos x="T8" y="T9"/>
                </a:cxn>
              </a:cxnLst>
              <a:rect l="0" t="0" r="r" b="b"/>
              <a:pathLst>
                <a:path w="31" h="37">
                  <a:moveTo>
                    <a:pt x="31" y="26"/>
                  </a:moveTo>
                  <a:cubicBezTo>
                    <a:pt x="24" y="33"/>
                    <a:pt x="15" y="37"/>
                    <a:pt x="7" y="28"/>
                  </a:cubicBezTo>
                  <a:cubicBezTo>
                    <a:pt x="1" y="23"/>
                    <a:pt x="0" y="15"/>
                    <a:pt x="6" y="9"/>
                  </a:cubicBezTo>
                  <a:cubicBezTo>
                    <a:pt x="15" y="0"/>
                    <a:pt x="23" y="3"/>
                    <a:pt x="31" y="10"/>
                  </a:cubicBezTo>
                  <a:cubicBezTo>
                    <a:pt x="31" y="15"/>
                    <a:pt x="31" y="21"/>
                    <a:pt x="31" y="26"/>
                  </a:cubicBezTo>
                  <a:close/>
                </a:path>
              </a:pathLst>
            </a:custGeom>
            <a:solidFill>
              <a:srgbClr val="EDD5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0" name="Freeform 217">
              <a:extLst>
                <a:ext uri="{FF2B5EF4-FFF2-40B4-BE49-F238E27FC236}">
                  <a16:creationId xmlns:a16="http://schemas.microsoft.com/office/drawing/2014/main" id="{A6E2B045-B233-4C31-AFC9-73F30DA3E023}"/>
                </a:ext>
              </a:extLst>
            </p:cNvPr>
            <p:cNvSpPr>
              <a:spLocks/>
            </p:cNvSpPr>
            <p:nvPr/>
          </p:nvSpPr>
          <p:spPr bwMode="auto">
            <a:xfrm>
              <a:off x="7280373" y="1560909"/>
              <a:ext cx="51714" cy="55545"/>
            </a:xfrm>
            <a:custGeom>
              <a:avLst/>
              <a:gdLst>
                <a:gd name="T0" fmla="*/ 20 w 20"/>
                <a:gd name="T1" fmla="*/ 11 h 21"/>
                <a:gd name="T2" fmla="*/ 8 w 20"/>
                <a:gd name="T3" fmla="*/ 20 h 21"/>
                <a:gd name="T4" fmla="*/ 1 w 20"/>
                <a:gd name="T5" fmla="*/ 9 h 21"/>
                <a:gd name="T6" fmla="*/ 12 w 20"/>
                <a:gd name="T7" fmla="*/ 0 h 21"/>
                <a:gd name="T8" fmla="*/ 20 w 20"/>
                <a:gd name="T9" fmla="*/ 11 h 21"/>
              </a:gdLst>
              <a:ahLst/>
              <a:cxnLst>
                <a:cxn ang="0">
                  <a:pos x="T0" y="T1"/>
                </a:cxn>
                <a:cxn ang="0">
                  <a:pos x="T2" y="T3"/>
                </a:cxn>
                <a:cxn ang="0">
                  <a:pos x="T4" y="T5"/>
                </a:cxn>
                <a:cxn ang="0">
                  <a:pos x="T6" y="T7"/>
                </a:cxn>
                <a:cxn ang="0">
                  <a:pos x="T8" y="T9"/>
                </a:cxn>
              </a:cxnLst>
              <a:rect l="0" t="0" r="r" b="b"/>
              <a:pathLst>
                <a:path w="20" h="21">
                  <a:moveTo>
                    <a:pt x="20" y="11"/>
                  </a:moveTo>
                  <a:cubicBezTo>
                    <a:pt x="19" y="17"/>
                    <a:pt x="15" y="21"/>
                    <a:pt x="8" y="20"/>
                  </a:cubicBezTo>
                  <a:cubicBezTo>
                    <a:pt x="3" y="19"/>
                    <a:pt x="0" y="14"/>
                    <a:pt x="1" y="9"/>
                  </a:cubicBezTo>
                  <a:cubicBezTo>
                    <a:pt x="2" y="3"/>
                    <a:pt x="6" y="0"/>
                    <a:pt x="12" y="0"/>
                  </a:cubicBezTo>
                  <a:cubicBezTo>
                    <a:pt x="18" y="1"/>
                    <a:pt x="20" y="5"/>
                    <a:pt x="20" y="11"/>
                  </a:cubicBezTo>
                  <a:close/>
                </a:path>
              </a:pathLst>
            </a:custGeom>
            <a:solidFill>
              <a:srgbClr val="F0D2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1" name="Freeform 218">
              <a:extLst>
                <a:ext uri="{FF2B5EF4-FFF2-40B4-BE49-F238E27FC236}">
                  <a16:creationId xmlns:a16="http://schemas.microsoft.com/office/drawing/2014/main" id="{F46D3DBE-CF14-45B2-ADAA-CC0CC4AFE9D7}"/>
                </a:ext>
              </a:extLst>
            </p:cNvPr>
            <p:cNvSpPr>
              <a:spLocks/>
            </p:cNvSpPr>
            <p:nvPr/>
          </p:nvSpPr>
          <p:spPr bwMode="auto">
            <a:xfrm>
              <a:off x="7525535" y="1980365"/>
              <a:ext cx="67037" cy="68952"/>
            </a:xfrm>
            <a:custGeom>
              <a:avLst/>
              <a:gdLst>
                <a:gd name="T0" fmla="*/ 8 w 26"/>
                <a:gd name="T1" fmla="*/ 2 h 26"/>
                <a:gd name="T2" fmla="*/ 26 w 26"/>
                <a:gd name="T3" fmla="*/ 14 h 26"/>
                <a:gd name="T4" fmla="*/ 9 w 26"/>
                <a:gd name="T5" fmla="*/ 21 h 26"/>
                <a:gd name="T6" fmla="*/ 8 w 26"/>
                <a:gd name="T7" fmla="*/ 2 h 26"/>
              </a:gdLst>
              <a:ahLst/>
              <a:cxnLst>
                <a:cxn ang="0">
                  <a:pos x="T0" y="T1"/>
                </a:cxn>
                <a:cxn ang="0">
                  <a:pos x="T2" y="T3"/>
                </a:cxn>
                <a:cxn ang="0">
                  <a:pos x="T4" y="T5"/>
                </a:cxn>
                <a:cxn ang="0">
                  <a:pos x="T6" y="T7"/>
                </a:cxn>
              </a:cxnLst>
              <a:rect l="0" t="0" r="r" b="b"/>
              <a:pathLst>
                <a:path w="26" h="26">
                  <a:moveTo>
                    <a:pt x="8" y="2"/>
                  </a:moveTo>
                  <a:cubicBezTo>
                    <a:pt x="18" y="0"/>
                    <a:pt x="24" y="5"/>
                    <a:pt x="26" y="14"/>
                  </a:cubicBezTo>
                  <a:cubicBezTo>
                    <a:pt x="22" y="21"/>
                    <a:pt x="17" y="26"/>
                    <a:pt x="9" y="21"/>
                  </a:cubicBezTo>
                  <a:cubicBezTo>
                    <a:pt x="0" y="16"/>
                    <a:pt x="4" y="8"/>
                    <a:pt x="8" y="2"/>
                  </a:cubicBezTo>
                  <a:close/>
                </a:path>
              </a:pathLst>
            </a:custGeom>
            <a:solidFill>
              <a:srgbClr val="C9DE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2" name="Freeform 219">
              <a:extLst>
                <a:ext uri="{FF2B5EF4-FFF2-40B4-BE49-F238E27FC236}">
                  <a16:creationId xmlns:a16="http://schemas.microsoft.com/office/drawing/2014/main" id="{0FD24B03-562F-401A-94CD-0E94315A824C}"/>
                </a:ext>
              </a:extLst>
            </p:cNvPr>
            <p:cNvSpPr>
              <a:spLocks/>
            </p:cNvSpPr>
            <p:nvPr/>
          </p:nvSpPr>
          <p:spPr bwMode="auto">
            <a:xfrm>
              <a:off x="7715153" y="2382584"/>
              <a:ext cx="128328" cy="107258"/>
            </a:xfrm>
            <a:custGeom>
              <a:avLst/>
              <a:gdLst>
                <a:gd name="T0" fmla="*/ 26 w 49"/>
                <a:gd name="T1" fmla="*/ 0 h 41"/>
                <a:gd name="T2" fmla="*/ 45 w 49"/>
                <a:gd name="T3" fmla="*/ 26 h 41"/>
                <a:gd name="T4" fmla="*/ 18 w 49"/>
                <a:gd name="T5" fmla="*/ 40 h 41"/>
                <a:gd name="T6" fmla="*/ 26 w 49"/>
                <a:gd name="T7" fmla="*/ 0 h 41"/>
              </a:gdLst>
              <a:ahLst/>
              <a:cxnLst>
                <a:cxn ang="0">
                  <a:pos x="T0" y="T1"/>
                </a:cxn>
                <a:cxn ang="0">
                  <a:pos x="T2" y="T3"/>
                </a:cxn>
                <a:cxn ang="0">
                  <a:pos x="T4" y="T5"/>
                </a:cxn>
                <a:cxn ang="0">
                  <a:pos x="T6" y="T7"/>
                </a:cxn>
              </a:cxnLst>
              <a:rect l="0" t="0" r="r" b="b"/>
              <a:pathLst>
                <a:path w="49" h="41">
                  <a:moveTo>
                    <a:pt x="26" y="0"/>
                  </a:moveTo>
                  <a:cubicBezTo>
                    <a:pt x="39" y="4"/>
                    <a:pt x="49" y="10"/>
                    <a:pt x="45" y="26"/>
                  </a:cubicBezTo>
                  <a:cubicBezTo>
                    <a:pt x="42" y="41"/>
                    <a:pt x="30" y="41"/>
                    <a:pt x="18" y="40"/>
                  </a:cubicBezTo>
                  <a:cubicBezTo>
                    <a:pt x="0" y="20"/>
                    <a:pt x="2" y="12"/>
                    <a:pt x="26" y="0"/>
                  </a:cubicBezTo>
                  <a:close/>
                </a:path>
              </a:pathLst>
            </a:custGeom>
            <a:solidFill>
              <a:srgbClr val="E9E4D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3" name="Freeform 220">
              <a:extLst>
                <a:ext uri="{FF2B5EF4-FFF2-40B4-BE49-F238E27FC236}">
                  <a16:creationId xmlns:a16="http://schemas.microsoft.com/office/drawing/2014/main" id="{346E25D9-9C23-4928-A441-14FB8696EA08}"/>
                </a:ext>
              </a:extLst>
            </p:cNvPr>
            <p:cNvSpPr>
              <a:spLocks/>
            </p:cNvSpPr>
            <p:nvPr/>
          </p:nvSpPr>
          <p:spPr bwMode="auto">
            <a:xfrm>
              <a:off x="7625132" y="2459197"/>
              <a:ext cx="65121" cy="65121"/>
            </a:xfrm>
            <a:custGeom>
              <a:avLst/>
              <a:gdLst>
                <a:gd name="T0" fmla="*/ 11 w 25"/>
                <a:gd name="T1" fmla="*/ 0 h 25"/>
                <a:gd name="T2" fmla="*/ 24 w 25"/>
                <a:gd name="T3" fmla="*/ 13 h 25"/>
                <a:gd name="T4" fmla="*/ 11 w 25"/>
                <a:gd name="T5" fmla="*/ 24 h 25"/>
                <a:gd name="T6" fmla="*/ 0 w 25"/>
                <a:gd name="T7" fmla="*/ 12 h 25"/>
                <a:gd name="T8" fmla="*/ 11 w 25"/>
                <a:gd name="T9" fmla="*/ 0 h 25"/>
              </a:gdLst>
              <a:ahLst/>
              <a:cxnLst>
                <a:cxn ang="0">
                  <a:pos x="T0" y="T1"/>
                </a:cxn>
                <a:cxn ang="0">
                  <a:pos x="T2" y="T3"/>
                </a:cxn>
                <a:cxn ang="0">
                  <a:pos x="T4" y="T5"/>
                </a:cxn>
                <a:cxn ang="0">
                  <a:pos x="T6" y="T7"/>
                </a:cxn>
                <a:cxn ang="0">
                  <a:pos x="T8" y="T9"/>
                </a:cxn>
              </a:cxnLst>
              <a:rect l="0" t="0" r="r" b="b"/>
              <a:pathLst>
                <a:path w="25" h="25">
                  <a:moveTo>
                    <a:pt x="11" y="0"/>
                  </a:moveTo>
                  <a:cubicBezTo>
                    <a:pt x="20" y="1"/>
                    <a:pt x="25" y="5"/>
                    <a:pt x="24" y="13"/>
                  </a:cubicBezTo>
                  <a:cubicBezTo>
                    <a:pt x="23" y="20"/>
                    <a:pt x="18" y="25"/>
                    <a:pt x="11" y="24"/>
                  </a:cubicBezTo>
                  <a:cubicBezTo>
                    <a:pt x="4" y="23"/>
                    <a:pt x="0" y="18"/>
                    <a:pt x="0" y="12"/>
                  </a:cubicBezTo>
                  <a:cubicBezTo>
                    <a:pt x="0" y="4"/>
                    <a:pt x="5" y="1"/>
                    <a:pt x="11" y="0"/>
                  </a:cubicBezTo>
                  <a:close/>
                </a:path>
              </a:pathLst>
            </a:custGeom>
            <a:solidFill>
              <a:srgbClr val="DFE3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4" name="Freeform 221">
              <a:extLst>
                <a:ext uri="{FF2B5EF4-FFF2-40B4-BE49-F238E27FC236}">
                  <a16:creationId xmlns:a16="http://schemas.microsoft.com/office/drawing/2014/main" id="{A35890F9-8BCA-4EA1-946C-7DA9DC5CB2F3}"/>
                </a:ext>
              </a:extLst>
            </p:cNvPr>
            <p:cNvSpPr>
              <a:spLocks/>
            </p:cNvSpPr>
            <p:nvPr/>
          </p:nvSpPr>
          <p:spPr bwMode="auto">
            <a:xfrm>
              <a:off x="7820495" y="1547501"/>
              <a:ext cx="187702" cy="204941"/>
            </a:xfrm>
            <a:custGeom>
              <a:avLst/>
              <a:gdLst>
                <a:gd name="T0" fmla="*/ 7 w 72"/>
                <a:gd name="T1" fmla="*/ 54 h 78"/>
                <a:gd name="T2" fmla="*/ 3 w 72"/>
                <a:gd name="T3" fmla="*/ 26 h 78"/>
                <a:gd name="T4" fmla="*/ 32 w 72"/>
                <a:gd name="T5" fmla="*/ 1 h 78"/>
                <a:gd name="T6" fmla="*/ 65 w 72"/>
                <a:gd name="T7" fmla="*/ 20 h 78"/>
                <a:gd name="T8" fmla="*/ 60 w 72"/>
                <a:gd name="T9" fmla="*/ 57 h 78"/>
                <a:gd name="T10" fmla="*/ 48 w 72"/>
                <a:gd name="T11" fmla="*/ 67 h 78"/>
                <a:gd name="T12" fmla="*/ 7 w 72"/>
                <a:gd name="T13" fmla="*/ 54 h 78"/>
              </a:gdLst>
              <a:ahLst/>
              <a:cxnLst>
                <a:cxn ang="0">
                  <a:pos x="T0" y="T1"/>
                </a:cxn>
                <a:cxn ang="0">
                  <a:pos x="T2" y="T3"/>
                </a:cxn>
                <a:cxn ang="0">
                  <a:pos x="T4" y="T5"/>
                </a:cxn>
                <a:cxn ang="0">
                  <a:pos x="T6" y="T7"/>
                </a:cxn>
                <a:cxn ang="0">
                  <a:pos x="T8" y="T9"/>
                </a:cxn>
                <a:cxn ang="0">
                  <a:pos x="T10" y="T11"/>
                </a:cxn>
                <a:cxn ang="0">
                  <a:pos x="T12" y="T13"/>
                </a:cxn>
              </a:cxnLst>
              <a:rect l="0" t="0" r="r" b="b"/>
              <a:pathLst>
                <a:path w="72" h="78">
                  <a:moveTo>
                    <a:pt x="7" y="54"/>
                  </a:moveTo>
                  <a:cubicBezTo>
                    <a:pt x="4" y="45"/>
                    <a:pt x="0" y="36"/>
                    <a:pt x="3" y="26"/>
                  </a:cubicBezTo>
                  <a:cubicBezTo>
                    <a:pt x="7" y="12"/>
                    <a:pt x="17" y="3"/>
                    <a:pt x="32" y="1"/>
                  </a:cubicBezTo>
                  <a:cubicBezTo>
                    <a:pt x="47" y="0"/>
                    <a:pt x="59" y="6"/>
                    <a:pt x="65" y="20"/>
                  </a:cubicBezTo>
                  <a:cubicBezTo>
                    <a:pt x="72" y="33"/>
                    <a:pt x="70" y="46"/>
                    <a:pt x="60" y="57"/>
                  </a:cubicBezTo>
                  <a:cubicBezTo>
                    <a:pt x="56" y="61"/>
                    <a:pt x="52" y="64"/>
                    <a:pt x="48" y="67"/>
                  </a:cubicBezTo>
                  <a:cubicBezTo>
                    <a:pt x="29" y="78"/>
                    <a:pt x="18" y="65"/>
                    <a:pt x="7" y="54"/>
                  </a:cubicBezTo>
                  <a:close/>
                </a:path>
              </a:pathLst>
            </a:custGeom>
            <a:solidFill>
              <a:srgbClr val="E8E5D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5" name="Freeform 222">
              <a:extLst>
                <a:ext uri="{FF2B5EF4-FFF2-40B4-BE49-F238E27FC236}">
                  <a16:creationId xmlns:a16="http://schemas.microsoft.com/office/drawing/2014/main" id="{F3089D12-CBA7-40B1-8491-C4A29399329B}"/>
                </a:ext>
              </a:extLst>
            </p:cNvPr>
            <p:cNvSpPr>
              <a:spLocks/>
            </p:cNvSpPr>
            <p:nvPr/>
          </p:nvSpPr>
          <p:spPr bwMode="auto">
            <a:xfrm>
              <a:off x="7701745" y="1710305"/>
              <a:ext cx="126412" cy="118750"/>
            </a:xfrm>
            <a:custGeom>
              <a:avLst/>
              <a:gdLst>
                <a:gd name="T0" fmla="*/ 1 w 48"/>
                <a:gd name="T1" fmla="*/ 14 h 46"/>
                <a:gd name="T2" fmla="*/ 14 w 48"/>
                <a:gd name="T3" fmla="*/ 0 h 46"/>
                <a:gd name="T4" fmla="*/ 29 w 48"/>
                <a:gd name="T5" fmla="*/ 1 h 46"/>
                <a:gd name="T6" fmla="*/ 46 w 48"/>
                <a:gd name="T7" fmla="*/ 25 h 46"/>
                <a:gd name="T8" fmla="*/ 26 w 48"/>
                <a:gd name="T9" fmla="*/ 46 h 46"/>
                <a:gd name="T10" fmla="*/ 2 w 48"/>
                <a:gd name="T11" fmla="*/ 29 h 46"/>
                <a:gd name="T12" fmla="*/ 1 w 48"/>
                <a:gd name="T13" fmla="*/ 14 h 46"/>
              </a:gdLst>
              <a:ahLst/>
              <a:cxnLst>
                <a:cxn ang="0">
                  <a:pos x="T0" y="T1"/>
                </a:cxn>
                <a:cxn ang="0">
                  <a:pos x="T2" y="T3"/>
                </a:cxn>
                <a:cxn ang="0">
                  <a:pos x="T4" y="T5"/>
                </a:cxn>
                <a:cxn ang="0">
                  <a:pos x="T6" y="T7"/>
                </a:cxn>
                <a:cxn ang="0">
                  <a:pos x="T8" y="T9"/>
                </a:cxn>
                <a:cxn ang="0">
                  <a:pos x="T10" y="T11"/>
                </a:cxn>
                <a:cxn ang="0">
                  <a:pos x="T12" y="T13"/>
                </a:cxn>
              </a:cxnLst>
              <a:rect l="0" t="0" r="r" b="b"/>
              <a:pathLst>
                <a:path w="48" h="46">
                  <a:moveTo>
                    <a:pt x="1" y="14"/>
                  </a:moveTo>
                  <a:cubicBezTo>
                    <a:pt x="6" y="9"/>
                    <a:pt x="10" y="5"/>
                    <a:pt x="14" y="0"/>
                  </a:cubicBezTo>
                  <a:cubicBezTo>
                    <a:pt x="19" y="1"/>
                    <a:pt x="24" y="0"/>
                    <a:pt x="29" y="1"/>
                  </a:cubicBezTo>
                  <a:cubicBezTo>
                    <a:pt x="41" y="4"/>
                    <a:pt x="48" y="12"/>
                    <a:pt x="46" y="25"/>
                  </a:cubicBezTo>
                  <a:cubicBezTo>
                    <a:pt x="45" y="37"/>
                    <a:pt x="38" y="45"/>
                    <a:pt x="26" y="46"/>
                  </a:cubicBezTo>
                  <a:cubicBezTo>
                    <a:pt x="14" y="46"/>
                    <a:pt x="5" y="41"/>
                    <a:pt x="2" y="29"/>
                  </a:cubicBezTo>
                  <a:cubicBezTo>
                    <a:pt x="0" y="24"/>
                    <a:pt x="1" y="19"/>
                    <a:pt x="1" y="14"/>
                  </a:cubicBezTo>
                  <a:close/>
                </a:path>
              </a:pathLst>
            </a:custGeom>
            <a:solidFill>
              <a:srgbClr val="E1E9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6" name="Freeform 223">
              <a:extLst>
                <a:ext uri="{FF2B5EF4-FFF2-40B4-BE49-F238E27FC236}">
                  <a16:creationId xmlns:a16="http://schemas.microsoft.com/office/drawing/2014/main" id="{93B94733-ADA7-4658-9C0C-85BA0B3991B4}"/>
                </a:ext>
              </a:extLst>
            </p:cNvPr>
            <p:cNvSpPr>
              <a:spLocks/>
            </p:cNvSpPr>
            <p:nvPr/>
          </p:nvSpPr>
          <p:spPr bwMode="auto">
            <a:xfrm>
              <a:off x="7605978" y="1850123"/>
              <a:ext cx="86190" cy="90021"/>
            </a:xfrm>
            <a:custGeom>
              <a:avLst/>
              <a:gdLst>
                <a:gd name="T0" fmla="*/ 16 w 33"/>
                <a:gd name="T1" fmla="*/ 0 h 34"/>
                <a:gd name="T2" fmla="*/ 33 w 33"/>
                <a:gd name="T3" fmla="*/ 16 h 34"/>
                <a:gd name="T4" fmla="*/ 19 w 33"/>
                <a:gd name="T5" fmla="*/ 33 h 34"/>
                <a:gd name="T6" fmla="*/ 1 w 33"/>
                <a:gd name="T7" fmla="*/ 18 h 34"/>
                <a:gd name="T8" fmla="*/ 16 w 33"/>
                <a:gd name="T9" fmla="*/ 0 h 34"/>
              </a:gdLst>
              <a:ahLst/>
              <a:cxnLst>
                <a:cxn ang="0">
                  <a:pos x="T0" y="T1"/>
                </a:cxn>
                <a:cxn ang="0">
                  <a:pos x="T2" y="T3"/>
                </a:cxn>
                <a:cxn ang="0">
                  <a:pos x="T4" y="T5"/>
                </a:cxn>
                <a:cxn ang="0">
                  <a:pos x="T6" y="T7"/>
                </a:cxn>
                <a:cxn ang="0">
                  <a:pos x="T8" y="T9"/>
                </a:cxn>
              </a:cxnLst>
              <a:rect l="0" t="0" r="r" b="b"/>
              <a:pathLst>
                <a:path w="33" h="34">
                  <a:moveTo>
                    <a:pt x="16" y="0"/>
                  </a:moveTo>
                  <a:cubicBezTo>
                    <a:pt x="26" y="1"/>
                    <a:pt x="32" y="6"/>
                    <a:pt x="33" y="16"/>
                  </a:cubicBezTo>
                  <a:cubicBezTo>
                    <a:pt x="33" y="26"/>
                    <a:pt x="28" y="32"/>
                    <a:pt x="19" y="33"/>
                  </a:cubicBezTo>
                  <a:cubicBezTo>
                    <a:pt x="9" y="34"/>
                    <a:pt x="2" y="28"/>
                    <a:pt x="1" y="18"/>
                  </a:cubicBezTo>
                  <a:cubicBezTo>
                    <a:pt x="0" y="8"/>
                    <a:pt x="6" y="2"/>
                    <a:pt x="16" y="0"/>
                  </a:cubicBezTo>
                  <a:close/>
                </a:path>
              </a:pathLst>
            </a:custGeom>
            <a:solidFill>
              <a:srgbClr val="D7E7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7" name="Freeform 224">
              <a:extLst>
                <a:ext uri="{FF2B5EF4-FFF2-40B4-BE49-F238E27FC236}">
                  <a16:creationId xmlns:a16="http://schemas.microsoft.com/office/drawing/2014/main" id="{1AA319A6-0C73-4CE1-8145-727127909542}"/>
                </a:ext>
              </a:extLst>
            </p:cNvPr>
            <p:cNvSpPr>
              <a:spLocks/>
            </p:cNvSpPr>
            <p:nvPr/>
          </p:nvSpPr>
          <p:spPr bwMode="auto">
            <a:xfrm>
              <a:off x="5742365" y="492156"/>
              <a:ext cx="99597" cy="103428"/>
            </a:xfrm>
            <a:custGeom>
              <a:avLst/>
              <a:gdLst>
                <a:gd name="T0" fmla="*/ 27 w 38"/>
                <a:gd name="T1" fmla="*/ 0 h 40"/>
                <a:gd name="T2" fmla="*/ 24 w 38"/>
                <a:gd name="T3" fmla="*/ 35 h 40"/>
                <a:gd name="T4" fmla="*/ 15 w 38"/>
                <a:gd name="T5" fmla="*/ 39 h 40"/>
                <a:gd name="T6" fmla="*/ 8 w 38"/>
                <a:gd name="T7" fmla="*/ 34 h 40"/>
                <a:gd name="T8" fmla="*/ 27 w 38"/>
                <a:gd name="T9" fmla="*/ 0 h 40"/>
              </a:gdLst>
              <a:ahLst/>
              <a:cxnLst>
                <a:cxn ang="0">
                  <a:pos x="T0" y="T1"/>
                </a:cxn>
                <a:cxn ang="0">
                  <a:pos x="T2" y="T3"/>
                </a:cxn>
                <a:cxn ang="0">
                  <a:pos x="T4" y="T5"/>
                </a:cxn>
                <a:cxn ang="0">
                  <a:pos x="T6" y="T7"/>
                </a:cxn>
                <a:cxn ang="0">
                  <a:pos x="T8" y="T9"/>
                </a:cxn>
              </a:cxnLst>
              <a:rect l="0" t="0" r="r" b="b"/>
              <a:pathLst>
                <a:path w="38" h="40">
                  <a:moveTo>
                    <a:pt x="27" y="0"/>
                  </a:moveTo>
                  <a:cubicBezTo>
                    <a:pt x="38" y="13"/>
                    <a:pt x="18" y="23"/>
                    <a:pt x="24" y="35"/>
                  </a:cubicBezTo>
                  <a:cubicBezTo>
                    <a:pt x="25" y="37"/>
                    <a:pt x="19" y="40"/>
                    <a:pt x="15" y="39"/>
                  </a:cubicBezTo>
                  <a:cubicBezTo>
                    <a:pt x="12" y="38"/>
                    <a:pt x="10" y="36"/>
                    <a:pt x="8" y="34"/>
                  </a:cubicBezTo>
                  <a:cubicBezTo>
                    <a:pt x="0" y="18"/>
                    <a:pt x="8" y="4"/>
                    <a:pt x="27" y="0"/>
                  </a:cubicBezTo>
                  <a:close/>
                </a:path>
              </a:pathLst>
            </a:custGeom>
            <a:solidFill>
              <a:srgbClr val="3142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8" name="Freeform 225">
              <a:extLst>
                <a:ext uri="{FF2B5EF4-FFF2-40B4-BE49-F238E27FC236}">
                  <a16:creationId xmlns:a16="http://schemas.microsoft.com/office/drawing/2014/main" id="{045C37BA-E576-419A-A263-C8BB814C409B}"/>
                </a:ext>
              </a:extLst>
            </p:cNvPr>
            <p:cNvSpPr>
              <a:spLocks/>
            </p:cNvSpPr>
            <p:nvPr/>
          </p:nvSpPr>
          <p:spPr bwMode="auto">
            <a:xfrm>
              <a:off x="5813232" y="702842"/>
              <a:ext cx="76613" cy="78529"/>
            </a:xfrm>
            <a:custGeom>
              <a:avLst/>
              <a:gdLst>
                <a:gd name="T0" fmla="*/ 0 w 29"/>
                <a:gd name="T1" fmla="*/ 15 h 30"/>
                <a:gd name="T2" fmla="*/ 2 w 29"/>
                <a:gd name="T3" fmla="*/ 14 h 30"/>
                <a:gd name="T4" fmla="*/ 23 w 29"/>
                <a:gd name="T5" fmla="*/ 8 h 30"/>
                <a:gd name="T6" fmla="*/ 20 w 29"/>
                <a:gd name="T7" fmla="*/ 25 h 30"/>
                <a:gd name="T8" fmla="*/ 0 w 29"/>
                <a:gd name="T9" fmla="*/ 15 h 30"/>
              </a:gdLst>
              <a:ahLst/>
              <a:cxnLst>
                <a:cxn ang="0">
                  <a:pos x="T0" y="T1"/>
                </a:cxn>
                <a:cxn ang="0">
                  <a:pos x="T2" y="T3"/>
                </a:cxn>
                <a:cxn ang="0">
                  <a:pos x="T4" y="T5"/>
                </a:cxn>
                <a:cxn ang="0">
                  <a:pos x="T6" y="T7"/>
                </a:cxn>
                <a:cxn ang="0">
                  <a:pos x="T8" y="T9"/>
                </a:cxn>
              </a:cxnLst>
              <a:rect l="0" t="0" r="r" b="b"/>
              <a:pathLst>
                <a:path w="29" h="30">
                  <a:moveTo>
                    <a:pt x="0" y="15"/>
                  </a:moveTo>
                  <a:cubicBezTo>
                    <a:pt x="1" y="15"/>
                    <a:pt x="2" y="15"/>
                    <a:pt x="2" y="14"/>
                  </a:cubicBezTo>
                  <a:cubicBezTo>
                    <a:pt x="8" y="8"/>
                    <a:pt x="15" y="0"/>
                    <a:pt x="23" y="8"/>
                  </a:cubicBezTo>
                  <a:cubicBezTo>
                    <a:pt x="29" y="13"/>
                    <a:pt x="25" y="22"/>
                    <a:pt x="20" y="25"/>
                  </a:cubicBezTo>
                  <a:cubicBezTo>
                    <a:pt x="11" y="30"/>
                    <a:pt x="4" y="25"/>
                    <a:pt x="0" y="15"/>
                  </a:cubicBezTo>
                  <a:close/>
                </a:path>
              </a:pathLst>
            </a:custGeom>
            <a:solidFill>
              <a:srgbClr val="2843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9" name="Freeform 226">
              <a:extLst>
                <a:ext uri="{FF2B5EF4-FFF2-40B4-BE49-F238E27FC236}">
                  <a16:creationId xmlns:a16="http://schemas.microsoft.com/office/drawing/2014/main" id="{9005D60B-7F3B-4D3A-8D5F-7118503D2993}"/>
                </a:ext>
              </a:extLst>
            </p:cNvPr>
            <p:cNvSpPr>
              <a:spLocks/>
            </p:cNvSpPr>
            <p:nvPr/>
          </p:nvSpPr>
          <p:spPr bwMode="auto">
            <a:xfrm>
              <a:off x="5652344" y="593668"/>
              <a:ext cx="59376" cy="47884"/>
            </a:xfrm>
            <a:custGeom>
              <a:avLst/>
              <a:gdLst>
                <a:gd name="T0" fmla="*/ 12 w 23"/>
                <a:gd name="T1" fmla="*/ 18 h 18"/>
                <a:gd name="T2" fmla="*/ 0 w 23"/>
                <a:gd name="T3" fmla="*/ 8 h 18"/>
                <a:gd name="T4" fmla="*/ 13 w 23"/>
                <a:gd name="T5" fmla="*/ 1 h 18"/>
                <a:gd name="T6" fmla="*/ 23 w 23"/>
                <a:gd name="T7" fmla="*/ 10 h 18"/>
                <a:gd name="T8" fmla="*/ 12 w 23"/>
                <a:gd name="T9" fmla="*/ 18 h 18"/>
              </a:gdLst>
              <a:ahLst/>
              <a:cxnLst>
                <a:cxn ang="0">
                  <a:pos x="T0" y="T1"/>
                </a:cxn>
                <a:cxn ang="0">
                  <a:pos x="T2" y="T3"/>
                </a:cxn>
                <a:cxn ang="0">
                  <a:pos x="T4" y="T5"/>
                </a:cxn>
                <a:cxn ang="0">
                  <a:pos x="T6" y="T7"/>
                </a:cxn>
                <a:cxn ang="0">
                  <a:pos x="T8" y="T9"/>
                </a:cxn>
              </a:cxnLst>
              <a:rect l="0" t="0" r="r" b="b"/>
              <a:pathLst>
                <a:path w="23" h="18">
                  <a:moveTo>
                    <a:pt x="12" y="18"/>
                  </a:moveTo>
                  <a:cubicBezTo>
                    <a:pt x="6" y="17"/>
                    <a:pt x="0" y="14"/>
                    <a:pt x="0" y="8"/>
                  </a:cubicBezTo>
                  <a:cubicBezTo>
                    <a:pt x="0" y="0"/>
                    <a:pt x="8" y="1"/>
                    <a:pt x="13" y="1"/>
                  </a:cubicBezTo>
                  <a:cubicBezTo>
                    <a:pt x="19" y="1"/>
                    <a:pt x="23" y="4"/>
                    <a:pt x="23" y="10"/>
                  </a:cubicBezTo>
                  <a:cubicBezTo>
                    <a:pt x="23" y="16"/>
                    <a:pt x="18" y="17"/>
                    <a:pt x="12" y="18"/>
                  </a:cubicBezTo>
                  <a:close/>
                </a:path>
              </a:pathLst>
            </a:custGeom>
            <a:solidFill>
              <a:srgbClr val="1F43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0" name="Freeform 227">
              <a:extLst>
                <a:ext uri="{FF2B5EF4-FFF2-40B4-BE49-F238E27FC236}">
                  <a16:creationId xmlns:a16="http://schemas.microsoft.com/office/drawing/2014/main" id="{AC27D950-EBF7-4EAB-8E48-01EB6A52ACF9}"/>
                </a:ext>
              </a:extLst>
            </p:cNvPr>
            <p:cNvSpPr>
              <a:spLocks/>
            </p:cNvSpPr>
            <p:nvPr/>
          </p:nvSpPr>
          <p:spPr bwMode="auto">
            <a:xfrm>
              <a:off x="5847707" y="586007"/>
              <a:ext cx="49799" cy="74698"/>
            </a:xfrm>
            <a:custGeom>
              <a:avLst/>
              <a:gdLst>
                <a:gd name="T0" fmla="*/ 18 w 19"/>
                <a:gd name="T1" fmla="*/ 8 h 29"/>
                <a:gd name="T2" fmla="*/ 19 w 19"/>
                <a:gd name="T3" fmla="*/ 11 h 29"/>
                <a:gd name="T4" fmla="*/ 18 w 19"/>
                <a:gd name="T5" fmla="*/ 15 h 29"/>
                <a:gd name="T6" fmla="*/ 7 w 19"/>
                <a:gd name="T7" fmla="*/ 29 h 29"/>
                <a:gd name="T8" fmla="*/ 2 w 19"/>
                <a:gd name="T9" fmla="*/ 19 h 29"/>
                <a:gd name="T10" fmla="*/ 18 w 19"/>
                <a:gd name="T11" fmla="*/ 8 h 29"/>
              </a:gdLst>
              <a:ahLst/>
              <a:cxnLst>
                <a:cxn ang="0">
                  <a:pos x="T0" y="T1"/>
                </a:cxn>
                <a:cxn ang="0">
                  <a:pos x="T2" y="T3"/>
                </a:cxn>
                <a:cxn ang="0">
                  <a:pos x="T4" y="T5"/>
                </a:cxn>
                <a:cxn ang="0">
                  <a:pos x="T6" y="T7"/>
                </a:cxn>
                <a:cxn ang="0">
                  <a:pos x="T8" y="T9"/>
                </a:cxn>
                <a:cxn ang="0">
                  <a:pos x="T10" y="T11"/>
                </a:cxn>
              </a:cxnLst>
              <a:rect l="0" t="0" r="r" b="b"/>
              <a:pathLst>
                <a:path w="19" h="29">
                  <a:moveTo>
                    <a:pt x="18" y="8"/>
                  </a:moveTo>
                  <a:cubicBezTo>
                    <a:pt x="19" y="9"/>
                    <a:pt x="19" y="10"/>
                    <a:pt x="19" y="11"/>
                  </a:cubicBezTo>
                  <a:cubicBezTo>
                    <a:pt x="18" y="13"/>
                    <a:pt x="18" y="14"/>
                    <a:pt x="18" y="15"/>
                  </a:cubicBezTo>
                  <a:cubicBezTo>
                    <a:pt x="17" y="22"/>
                    <a:pt x="16" y="29"/>
                    <a:pt x="7" y="29"/>
                  </a:cubicBezTo>
                  <a:cubicBezTo>
                    <a:pt x="2" y="29"/>
                    <a:pt x="0" y="24"/>
                    <a:pt x="2" y="19"/>
                  </a:cubicBezTo>
                  <a:cubicBezTo>
                    <a:pt x="5" y="12"/>
                    <a:pt x="4" y="0"/>
                    <a:pt x="18" y="8"/>
                  </a:cubicBezTo>
                  <a:close/>
                </a:path>
              </a:pathLst>
            </a:custGeom>
            <a:solidFill>
              <a:srgbClr val="313F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1" name="Freeform 228">
              <a:extLst>
                <a:ext uri="{FF2B5EF4-FFF2-40B4-BE49-F238E27FC236}">
                  <a16:creationId xmlns:a16="http://schemas.microsoft.com/office/drawing/2014/main" id="{FFADE044-56E7-448D-AFFB-198E90E938F9}"/>
                </a:ext>
              </a:extLst>
            </p:cNvPr>
            <p:cNvSpPr>
              <a:spLocks/>
            </p:cNvSpPr>
            <p:nvPr/>
          </p:nvSpPr>
          <p:spPr bwMode="auto">
            <a:xfrm>
              <a:off x="5759602" y="702842"/>
              <a:ext cx="53629" cy="47884"/>
            </a:xfrm>
            <a:custGeom>
              <a:avLst/>
              <a:gdLst>
                <a:gd name="T0" fmla="*/ 21 w 21"/>
                <a:gd name="T1" fmla="*/ 15 h 18"/>
                <a:gd name="T2" fmla="*/ 17 w 21"/>
                <a:gd name="T3" fmla="*/ 15 h 18"/>
                <a:gd name="T4" fmla="*/ 1 w 21"/>
                <a:gd name="T5" fmla="*/ 9 h 18"/>
                <a:gd name="T6" fmla="*/ 7 w 21"/>
                <a:gd name="T7" fmla="*/ 2 h 18"/>
                <a:gd name="T8" fmla="*/ 21 w 21"/>
                <a:gd name="T9" fmla="*/ 15 h 18"/>
              </a:gdLst>
              <a:ahLst/>
              <a:cxnLst>
                <a:cxn ang="0">
                  <a:pos x="T0" y="T1"/>
                </a:cxn>
                <a:cxn ang="0">
                  <a:pos x="T2" y="T3"/>
                </a:cxn>
                <a:cxn ang="0">
                  <a:pos x="T4" y="T5"/>
                </a:cxn>
                <a:cxn ang="0">
                  <a:pos x="T6" y="T7"/>
                </a:cxn>
                <a:cxn ang="0">
                  <a:pos x="T8" y="T9"/>
                </a:cxn>
              </a:cxnLst>
              <a:rect l="0" t="0" r="r" b="b"/>
              <a:pathLst>
                <a:path w="21" h="18">
                  <a:moveTo>
                    <a:pt x="21" y="15"/>
                  </a:moveTo>
                  <a:cubicBezTo>
                    <a:pt x="20" y="15"/>
                    <a:pt x="19" y="15"/>
                    <a:pt x="17" y="15"/>
                  </a:cubicBezTo>
                  <a:cubicBezTo>
                    <a:pt x="11" y="14"/>
                    <a:pt x="3" y="18"/>
                    <a:pt x="1" y="9"/>
                  </a:cubicBezTo>
                  <a:cubicBezTo>
                    <a:pt x="0" y="5"/>
                    <a:pt x="4" y="3"/>
                    <a:pt x="7" y="2"/>
                  </a:cubicBezTo>
                  <a:cubicBezTo>
                    <a:pt x="18" y="0"/>
                    <a:pt x="21" y="6"/>
                    <a:pt x="21" y="15"/>
                  </a:cubicBezTo>
                  <a:close/>
                </a:path>
              </a:pathLst>
            </a:custGeom>
            <a:solidFill>
              <a:srgbClr val="2D45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2" name="Freeform 229">
              <a:extLst>
                <a:ext uri="{FF2B5EF4-FFF2-40B4-BE49-F238E27FC236}">
                  <a16:creationId xmlns:a16="http://schemas.microsoft.com/office/drawing/2014/main" id="{7A3C00F2-8C31-4BA2-8A59-B43C38803268}"/>
                </a:ext>
              </a:extLst>
            </p:cNvPr>
            <p:cNvSpPr>
              <a:spLocks/>
            </p:cNvSpPr>
            <p:nvPr/>
          </p:nvSpPr>
          <p:spPr bwMode="auto">
            <a:xfrm>
              <a:off x="5748110" y="448103"/>
              <a:ext cx="51714" cy="32561"/>
            </a:xfrm>
            <a:custGeom>
              <a:avLst/>
              <a:gdLst>
                <a:gd name="T0" fmla="*/ 11 w 20"/>
                <a:gd name="T1" fmla="*/ 13 h 13"/>
                <a:gd name="T2" fmla="*/ 1 w 20"/>
                <a:gd name="T3" fmla="*/ 7 h 13"/>
                <a:gd name="T4" fmla="*/ 11 w 20"/>
                <a:gd name="T5" fmla="*/ 0 h 13"/>
                <a:gd name="T6" fmla="*/ 20 w 20"/>
                <a:gd name="T7" fmla="*/ 6 h 13"/>
                <a:gd name="T8" fmla="*/ 11 w 20"/>
                <a:gd name="T9" fmla="*/ 13 h 13"/>
              </a:gdLst>
              <a:ahLst/>
              <a:cxnLst>
                <a:cxn ang="0">
                  <a:pos x="T0" y="T1"/>
                </a:cxn>
                <a:cxn ang="0">
                  <a:pos x="T2" y="T3"/>
                </a:cxn>
                <a:cxn ang="0">
                  <a:pos x="T4" y="T5"/>
                </a:cxn>
                <a:cxn ang="0">
                  <a:pos x="T6" y="T7"/>
                </a:cxn>
                <a:cxn ang="0">
                  <a:pos x="T8" y="T9"/>
                </a:cxn>
              </a:cxnLst>
              <a:rect l="0" t="0" r="r" b="b"/>
              <a:pathLst>
                <a:path w="20" h="13">
                  <a:moveTo>
                    <a:pt x="11" y="13"/>
                  </a:moveTo>
                  <a:cubicBezTo>
                    <a:pt x="7" y="13"/>
                    <a:pt x="2" y="13"/>
                    <a:pt x="1" y="7"/>
                  </a:cubicBezTo>
                  <a:cubicBezTo>
                    <a:pt x="0" y="0"/>
                    <a:pt x="6" y="1"/>
                    <a:pt x="11" y="0"/>
                  </a:cubicBezTo>
                  <a:cubicBezTo>
                    <a:pt x="15" y="0"/>
                    <a:pt x="20" y="0"/>
                    <a:pt x="20" y="6"/>
                  </a:cubicBezTo>
                  <a:cubicBezTo>
                    <a:pt x="20" y="11"/>
                    <a:pt x="16" y="13"/>
                    <a:pt x="11" y="13"/>
                  </a:cubicBezTo>
                  <a:close/>
                </a:path>
              </a:pathLst>
            </a:custGeom>
            <a:solidFill>
              <a:srgbClr val="2E3E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3" name="Freeform 230">
              <a:extLst>
                <a:ext uri="{FF2B5EF4-FFF2-40B4-BE49-F238E27FC236}">
                  <a16:creationId xmlns:a16="http://schemas.microsoft.com/office/drawing/2014/main" id="{9BA5A9EB-D9FF-4BE4-A6AA-2421FF3127BA}"/>
                </a:ext>
              </a:extLst>
            </p:cNvPr>
            <p:cNvSpPr>
              <a:spLocks/>
            </p:cNvSpPr>
            <p:nvPr/>
          </p:nvSpPr>
          <p:spPr bwMode="auto">
            <a:xfrm>
              <a:off x="5738534" y="653044"/>
              <a:ext cx="49799" cy="42137"/>
            </a:xfrm>
            <a:custGeom>
              <a:avLst/>
              <a:gdLst>
                <a:gd name="T0" fmla="*/ 19 w 19"/>
                <a:gd name="T1" fmla="*/ 9 h 16"/>
                <a:gd name="T2" fmla="*/ 8 w 19"/>
                <a:gd name="T3" fmla="*/ 16 h 16"/>
                <a:gd name="T4" fmla="*/ 2 w 19"/>
                <a:gd name="T5" fmla="*/ 9 h 16"/>
                <a:gd name="T6" fmla="*/ 13 w 19"/>
                <a:gd name="T7" fmla="*/ 1 h 16"/>
                <a:gd name="T8" fmla="*/ 19 w 19"/>
                <a:gd name="T9" fmla="*/ 9 h 16"/>
              </a:gdLst>
              <a:ahLst/>
              <a:cxnLst>
                <a:cxn ang="0">
                  <a:pos x="T0" y="T1"/>
                </a:cxn>
                <a:cxn ang="0">
                  <a:pos x="T2" y="T3"/>
                </a:cxn>
                <a:cxn ang="0">
                  <a:pos x="T4" y="T5"/>
                </a:cxn>
                <a:cxn ang="0">
                  <a:pos x="T6" y="T7"/>
                </a:cxn>
                <a:cxn ang="0">
                  <a:pos x="T8" y="T9"/>
                </a:cxn>
              </a:cxnLst>
              <a:rect l="0" t="0" r="r" b="b"/>
              <a:pathLst>
                <a:path w="19" h="16">
                  <a:moveTo>
                    <a:pt x="19" y="9"/>
                  </a:moveTo>
                  <a:cubicBezTo>
                    <a:pt x="18" y="15"/>
                    <a:pt x="13" y="16"/>
                    <a:pt x="8" y="16"/>
                  </a:cubicBezTo>
                  <a:cubicBezTo>
                    <a:pt x="4" y="16"/>
                    <a:pt x="0" y="14"/>
                    <a:pt x="2" y="9"/>
                  </a:cubicBezTo>
                  <a:cubicBezTo>
                    <a:pt x="3" y="4"/>
                    <a:pt x="7" y="0"/>
                    <a:pt x="13" y="1"/>
                  </a:cubicBezTo>
                  <a:cubicBezTo>
                    <a:pt x="16" y="1"/>
                    <a:pt x="19" y="4"/>
                    <a:pt x="19" y="9"/>
                  </a:cubicBezTo>
                  <a:close/>
                </a:path>
              </a:pathLst>
            </a:custGeom>
            <a:solidFill>
              <a:srgbClr val="303E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4" name="Freeform 231">
              <a:extLst>
                <a:ext uri="{FF2B5EF4-FFF2-40B4-BE49-F238E27FC236}">
                  <a16:creationId xmlns:a16="http://schemas.microsoft.com/office/drawing/2014/main" id="{E3254E24-7E1D-47A1-90E4-0A03FB4EACB2}"/>
                </a:ext>
              </a:extLst>
            </p:cNvPr>
            <p:cNvSpPr>
              <a:spLocks/>
            </p:cNvSpPr>
            <p:nvPr/>
          </p:nvSpPr>
          <p:spPr bwMode="auto">
            <a:xfrm>
              <a:off x="5675328" y="718165"/>
              <a:ext cx="57460" cy="42137"/>
            </a:xfrm>
            <a:custGeom>
              <a:avLst/>
              <a:gdLst>
                <a:gd name="T0" fmla="*/ 1 w 22"/>
                <a:gd name="T1" fmla="*/ 13 h 16"/>
                <a:gd name="T2" fmla="*/ 16 w 22"/>
                <a:gd name="T3" fmla="*/ 1 h 16"/>
                <a:gd name="T4" fmla="*/ 21 w 22"/>
                <a:gd name="T5" fmla="*/ 6 h 16"/>
                <a:gd name="T6" fmla="*/ 1 w 22"/>
                <a:gd name="T7" fmla="*/ 13 h 16"/>
              </a:gdLst>
              <a:ahLst/>
              <a:cxnLst>
                <a:cxn ang="0">
                  <a:pos x="T0" y="T1"/>
                </a:cxn>
                <a:cxn ang="0">
                  <a:pos x="T2" y="T3"/>
                </a:cxn>
                <a:cxn ang="0">
                  <a:pos x="T4" y="T5"/>
                </a:cxn>
                <a:cxn ang="0">
                  <a:pos x="T6" y="T7"/>
                </a:cxn>
              </a:cxnLst>
              <a:rect l="0" t="0" r="r" b="b"/>
              <a:pathLst>
                <a:path w="22" h="16">
                  <a:moveTo>
                    <a:pt x="1" y="13"/>
                  </a:moveTo>
                  <a:cubicBezTo>
                    <a:pt x="0" y="3"/>
                    <a:pt x="6" y="0"/>
                    <a:pt x="16" y="1"/>
                  </a:cubicBezTo>
                  <a:cubicBezTo>
                    <a:pt x="19" y="1"/>
                    <a:pt x="22" y="3"/>
                    <a:pt x="21" y="6"/>
                  </a:cubicBezTo>
                  <a:cubicBezTo>
                    <a:pt x="17" y="16"/>
                    <a:pt x="9" y="13"/>
                    <a:pt x="1" y="13"/>
                  </a:cubicBezTo>
                  <a:close/>
                </a:path>
              </a:pathLst>
            </a:custGeom>
            <a:solidFill>
              <a:srgbClr val="3944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5" name="Freeform 232">
              <a:extLst>
                <a:ext uri="{FF2B5EF4-FFF2-40B4-BE49-F238E27FC236}">
                  <a16:creationId xmlns:a16="http://schemas.microsoft.com/office/drawing/2014/main" id="{9B4A1DD5-1B17-4CE4-B316-3DB6AF06A66B}"/>
                </a:ext>
              </a:extLst>
            </p:cNvPr>
            <p:cNvSpPr>
              <a:spLocks/>
            </p:cNvSpPr>
            <p:nvPr/>
          </p:nvSpPr>
          <p:spPr bwMode="auto">
            <a:xfrm>
              <a:off x="5732788" y="396390"/>
              <a:ext cx="57460" cy="40222"/>
            </a:xfrm>
            <a:custGeom>
              <a:avLst/>
              <a:gdLst>
                <a:gd name="T0" fmla="*/ 22 w 22"/>
                <a:gd name="T1" fmla="*/ 7 h 16"/>
                <a:gd name="T2" fmla="*/ 9 w 22"/>
                <a:gd name="T3" fmla="*/ 15 h 16"/>
                <a:gd name="T4" fmla="*/ 2 w 22"/>
                <a:gd name="T5" fmla="*/ 8 h 16"/>
                <a:gd name="T6" fmla="*/ 19 w 22"/>
                <a:gd name="T7" fmla="*/ 2 h 16"/>
                <a:gd name="T8" fmla="*/ 22 w 22"/>
                <a:gd name="T9" fmla="*/ 7 h 16"/>
              </a:gdLst>
              <a:ahLst/>
              <a:cxnLst>
                <a:cxn ang="0">
                  <a:pos x="T0" y="T1"/>
                </a:cxn>
                <a:cxn ang="0">
                  <a:pos x="T2" y="T3"/>
                </a:cxn>
                <a:cxn ang="0">
                  <a:pos x="T4" y="T5"/>
                </a:cxn>
                <a:cxn ang="0">
                  <a:pos x="T6" y="T7"/>
                </a:cxn>
                <a:cxn ang="0">
                  <a:pos x="T8" y="T9"/>
                </a:cxn>
              </a:cxnLst>
              <a:rect l="0" t="0" r="r" b="b"/>
              <a:pathLst>
                <a:path w="22" h="16">
                  <a:moveTo>
                    <a:pt x="22" y="7"/>
                  </a:moveTo>
                  <a:cubicBezTo>
                    <a:pt x="20" y="13"/>
                    <a:pt x="16" y="16"/>
                    <a:pt x="9" y="15"/>
                  </a:cubicBezTo>
                  <a:cubicBezTo>
                    <a:pt x="5" y="15"/>
                    <a:pt x="0" y="12"/>
                    <a:pt x="2" y="8"/>
                  </a:cubicBezTo>
                  <a:cubicBezTo>
                    <a:pt x="5" y="1"/>
                    <a:pt x="13" y="6"/>
                    <a:pt x="19" y="2"/>
                  </a:cubicBezTo>
                  <a:cubicBezTo>
                    <a:pt x="21" y="0"/>
                    <a:pt x="22" y="4"/>
                    <a:pt x="22" y="7"/>
                  </a:cubicBezTo>
                  <a:close/>
                </a:path>
              </a:pathLst>
            </a:custGeom>
            <a:solidFill>
              <a:srgbClr val="3A41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6" name="Freeform 233">
              <a:extLst>
                <a:ext uri="{FF2B5EF4-FFF2-40B4-BE49-F238E27FC236}">
                  <a16:creationId xmlns:a16="http://schemas.microsoft.com/office/drawing/2014/main" id="{0F6EABA3-3DE8-4D37-9548-7BB9EFFB69D9}"/>
                </a:ext>
              </a:extLst>
            </p:cNvPr>
            <p:cNvSpPr>
              <a:spLocks/>
            </p:cNvSpPr>
            <p:nvPr/>
          </p:nvSpPr>
          <p:spPr bwMode="auto">
            <a:xfrm>
              <a:off x="5792164" y="620482"/>
              <a:ext cx="42137" cy="44053"/>
            </a:xfrm>
            <a:custGeom>
              <a:avLst/>
              <a:gdLst>
                <a:gd name="T0" fmla="*/ 16 w 16"/>
                <a:gd name="T1" fmla="*/ 10 h 17"/>
                <a:gd name="T2" fmla="*/ 8 w 16"/>
                <a:gd name="T3" fmla="*/ 16 h 17"/>
                <a:gd name="T4" fmla="*/ 1 w 16"/>
                <a:gd name="T5" fmla="*/ 5 h 17"/>
                <a:gd name="T6" fmla="*/ 6 w 16"/>
                <a:gd name="T7" fmla="*/ 1 h 17"/>
                <a:gd name="T8" fmla="*/ 16 w 16"/>
                <a:gd name="T9" fmla="*/ 10 h 17"/>
              </a:gdLst>
              <a:ahLst/>
              <a:cxnLst>
                <a:cxn ang="0">
                  <a:pos x="T0" y="T1"/>
                </a:cxn>
                <a:cxn ang="0">
                  <a:pos x="T2" y="T3"/>
                </a:cxn>
                <a:cxn ang="0">
                  <a:pos x="T4" y="T5"/>
                </a:cxn>
                <a:cxn ang="0">
                  <a:pos x="T6" y="T7"/>
                </a:cxn>
                <a:cxn ang="0">
                  <a:pos x="T8" y="T9"/>
                </a:cxn>
              </a:cxnLst>
              <a:rect l="0" t="0" r="r" b="b"/>
              <a:pathLst>
                <a:path w="16" h="17">
                  <a:moveTo>
                    <a:pt x="16" y="10"/>
                  </a:moveTo>
                  <a:cubicBezTo>
                    <a:pt x="15" y="14"/>
                    <a:pt x="12" y="17"/>
                    <a:pt x="8" y="16"/>
                  </a:cubicBezTo>
                  <a:cubicBezTo>
                    <a:pt x="2" y="15"/>
                    <a:pt x="0" y="11"/>
                    <a:pt x="1" y="5"/>
                  </a:cubicBezTo>
                  <a:cubicBezTo>
                    <a:pt x="1" y="1"/>
                    <a:pt x="3" y="0"/>
                    <a:pt x="6" y="1"/>
                  </a:cubicBezTo>
                  <a:cubicBezTo>
                    <a:pt x="11" y="2"/>
                    <a:pt x="16" y="4"/>
                    <a:pt x="16" y="10"/>
                  </a:cubicBezTo>
                  <a:close/>
                </a:path>
              </a:pathLst>
            </a:custGeom>
            <a:solidFill>
              <a:srgbClr val="2941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7" name="Freeform 234">
              <a:extLst>
                <a:ext uri="{FF2B5EF4-FFF2-40B4-BE49-F238E27FC236}">
                  <a16:creationId xmlns:a16="http://schemas.microsoft.com/office/drawing/2014/main" id="{312DD15F-D972-42F1-8BE7-63C8EA2E90A1}"/>
                </a:ext>
              </a:extLst>
            </p:cNvPr>
            <p:cNvSpPr>
              <a:spLocks/>
            </p:cNvSpPr>
            <p:nvPr/>
          </p:nvSpPr>
          <p:spPr bwMode="auto">
            <a:xfrm>
              <a:off x="5813232" y="448103"/>
              <a:ext cx="36392" cy="51714"/>
            </a:xfrm>
            <a:custGeom>
              <a:avLst/>
              <a:gdLst>
                <a:gd name="T0" fmla="*/ 9 w 14"/>
                <a:gd name="T1" fmla="*/ 0 h 20"/>
                <a:gd name="T2" fmla="*/ 14 w 14"/>
                <a:gd name="T3" fmla="*/ 17 h 20"/>
                <a:gd name="T4" fmla="*/ 0 w 14"/>
                <a:gd name="T5" fmla="*/ 17 h 20"/>
                <a:gd name="T6" fmla="*/ 0 w 14"/>
                <a:gd name="T7" fmla="*/ 17 h 20"/>
                <a:gd name="T8" fmla="*/ 9 w 14"/>
                <a:gd name="T9" fmla="*/ 0 h 20"/>
              </a:gdLst>
              <a:ahLst/>
              <a:cxnLst>
                <a:cxn ang="0">
                  <a:pos x="T0" y="T1"/>
                </a:cxn>
                <a:cxn ang="0">
                  <a:pos x="T2" y="T3"/>
                </a:cxn>
                <a:cxn ang="0">
                  <a:pos x="T4" y="T5"/>
                </a:cxn>
                <a:cxn ang="0">
                  <a:pos x="T6" y="T7"/>
                </a:cxn>
                <a:cxn ang="0">
                  <a:pos x="T8" y="T9"/>
                </a:cxn>
              </a:cxnLst>
              <a:rect l="0" t="0" r="r" b="b"/>
              <a:pathLst>
                <a:path w="14" h="20">
                  <a:moveTo>
                    <a:pt x="9" y="0"/>
                  </a:moveTo>
                  <a:cubicBezTo>
                    <a:pt x="13" y="5"/>
                    <a:pt x="14" y="10"/>
                    <a:pt x="14" y="17"/>
                  </a:cubicBezTo>
                  <a:cubicBezTo>
                    <a:pt x="10" y="20"/>
                    <a:pt x="5" y="16"/>
                    <a:pt x="0" y="17"/>
                  </a:cubicBezTo>
                  <a:cubicBezTo>
                    <a:pt x="0" y="17"/>
                    <a:pt x="0" y="17"/>
                    <a:pt x="0" y="17"/>
                  </a:cubicBezTo>
                  <a:cubicBezTo>
                    <a:pt x="0" y="10"/>
                    <a:pt x="1" y="3"/>
                    <a:pt x="9" y="0"/>
                  </a:cubicBezTo>
                  <a:close/>
                </a:path>
              </a:pathLst>
            </a:custGeom>
            <a:solidFill>
              <a:srgbClr val="353C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8" name="Freeform 235">
              <a:extLst>
                <a:ext uri="{FF2B5EF4-FFF2-40B4-BE49-F238E27FC236}">
                  <a16:creationId xmlns:a16="http://schemas.microsoft.com/office/drawing/2014/main" id="{A44ECC73-0BC2-49B9-A96D-DDE46AEE2953}"/>
                </a:ext>
              </a:extLst>
            </p:cNvPr>
            <p:cNvSpPr>
              <a:spLocks/>
            </p:cNvSpPr>
            <p:nvPr/>
          </p:nvSpPr>
          <p:spPr bwMode="auto">
            <a:xfrm>
              <a:off x="5734704" y="601329"/>
              <a:ext cx="42137" cy="36392"/>
            </a:xfrm>
            <a:custGeom>
              <a:avLst/>
              <a:gdLst>
                <a:gd name="T0" fmla="*/ 4 w 16"/>
                <a:gd name="T1" fmla="*/ 0 h 14"/>
                <a:gd name="T2" fmla="*/ 14 w 16"/>
                <a:gd name="T3" fmla="*/ 9 h 14"/>
                <a:gd name="T4" fmla="*/ 10 w 16"/>
                <a:gd name="T5" fmla="*/ 14 h 14"/>
                <a:gd name="T6" fmla="*/ 0 w 16"/>
                <a:gd name="T7" fmla="*/ 6 h 14"/>
                <a:gd name="T8" fmla="*/ 4 w 16"/>
                <a:gd name="T9" fmla="*/ 0 h 14"/>
              </a:gdLst>
              <a:ahLst/>
              <a:cxnLst>
                <a:cxn ang="0">
                  <a:pos x="T0" y="T1"/>
                </a:cxn>
                <a:cxn ang="0">
                  <a:pos x="T2" y="T3"/>
                </a:cxn>
                <a:cxn ang="0">
                  <a:pos x="T4" y="T5"/>
                </a:cxn>
                <a:cxn ang="0">
                  <a:pos x="T6" y="T7"/>
                </a:cxn>
                <a:cxn ang="0">
                  <a:pos x="T8" y="T9"/>
                </a:cxn>
              </a:cxnLst>
              <a:rect l="0" t="0" r="r" b="b"/>
              <a:pathLst>
                <a:path w="16" h="14">
                  <a:moveTo>
                    <a:pt x="4" y="0"/>
                  </a:moveTo>
                  <a:cubicBezTo>
                    <a:pt x="9" y="1"/>
                    <a:pt x="12" y="5"/>
                    <a:pt x="14" y="9"/>
                  </a:cubicBezTo>
                  <a:cubicBezTo>
                    <a:pt x="16" y="12"/>
                    <a:pt x="13" y="14"/>
                    <a:pt x="10" y="14"/>
                  </a:cubicBezTo>
                  <a:cubicBezTo>
                    <a:pt x="5" y="14"/>
                    <a:pt x="2" y="11"/>
                    <a:pt x="0" y="6"/>
                  </a:cubicBezTo>
                  <a:cubicBezTo>
                    <a:pt x="0" y="3"/>
                    <a:pt x="0" y="1"/>
                    <a:pt x="4" y="0"/>
                  </a:cubicBezTo>
                  <a:close/>
                </a:path>
              </a:pathLst>
            </a:custGeom>
            <a:solidFill>
              <a:srgbClr val="2B49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9" name="Freeform 236">
              <a:extLst>
                <a:ext uri="{FF2B5EF4-FFF2-40B4-BE49-F238E27FC236}">
                  <a16:creationId xmlns:a16="http://schemas.microsoft.com/office/drawing/2014/main" id="{2D1AD30C-9738-4344-9D39-1BC3358424F7}"/>
                </a:ext>
              </a:extLst>
            </p:cNvPr>
            <p:cNvSpPr>
              <a:spLocks/>
            </p:cNvSpPr>
            <p:nvPr/>
          </p:nvSpPr>
          <p:spPr bwMode="auto">
            <a:xfrm>
              <a:off x="7858802" y="2302140"/>
              <a:ext cx="143650" cy="139820"/>
            </a:xfrm>
            <a:custGeom>
              <a:avLst/>
              <a:gdLst>
                <a:gd name="T0" fmla="*/ 23 w 55"/>
                <a:gd name="T1" fmla="*/ 54 h 54"/>
                <a:gd name="T2" fmla="*/ 0 w 55"/>
                <a:gd name="T3" fmla="*/ 28 h 54"/>
                <a:gd name="T4" fmla="*/ 27 w 55"/>
                <a:gd name="T5" fmla="*/ 0 h 54"/>
                <a:gd name="T6" fmla="*/ 54 w 55"/>
                <a:gd name="T7" fmla="*/ 29 h 54"/>
                <a:gd name="T8" fmla="*/ 23 w 55"/>
                <a:gd name="T9" fmla="*/ 54 h 54"/>
              </a:gdLst>
              <a:ahLst/>
              <a:cxnLst>
                <a:cxn ang="0">
                  <a:pos x="T0" y="T1"/>
                </a:cxn>
                <a:cxn ang="0">
                  <a:pos x="T2" y="T3"/>
                </a:cxn>
                <a:cxn ang="0">
                  <a:pos x="T4" y="T5"/>
                </a:cxn>
                <a:cxn ang="0">
                  <a:pos x="T6" y="T7"/>
                </a:cxn>
                <a:cxn ang="0">
                  <a:pos x="T8" y="T9"/>
                </a:cxn>
              </a:cxnLst>
              <a:rect l="0" t="0" r="r" b="b"/>
              <a:pathLst>
                <a:path w="55" h="54">
                  <a:moveTo>
                    <a:pt x="23" y="54"/>
                  </a:moveTo>
                  <a:cubicBezTo>
                    <a:pt x="10" y="52"/>
                    <a:pt x="0" y="44"/>
                    <a:pt x="0" y="28"/>
                  </a:cubicBezTo>
                  <a:cubicBezTo>
                    <a:pt x="0" y="12"/>
                    <a:pt x="12" y="0"/>
                    <a:pt x="27" y="0"/>
                  </a:cubicBezTo>
                  <a:cubicBezTo>
                    <a:pt x="42" y="1"/>
                    <a:pt x="55" y="15"/>
                    <a:pt x="54" y="29"/>
                  </a:cubicBezTo>
                  <a:cubicBezTo>
                    <a:pt x="53" y="43"/>
                    <a:pt x="40" y="54"/>
                    <a:pt x="23" y="54"/>
                  </a:cubicBezTo>
                  <a:close/>
                </a:path>
              </a:pathLst>
            </a:custGeom>
            <a:solidFill>
              <a:srgbClr val="E7E3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0" name="Freeform 237">
              <a:extLst>
                <a:ext uri="{FF2B5EF4-FFF2-40B4-BE49-F238E27FC236}">
                  <a16:creationId xmlns:a16="http://schemas.microsoft.com/office/drawing/2014/main" id="{EEB523C7-FE11-4398-B0E7-5A58B8F75236}"/>
                </a:ext>
              </a:extLst>
            </p:cNvPr>
            <p:cNvSpPr>
              <a:spLocks/>
            </p:cNvSpPr>
            <p:nvPr/>
          </p:nvSpPr>
          <p:spPr bwMode="auto">
            <a:xfrm>
              <a:off x="4125828" y="6759109"/>
              <a:ext cx="2384584" cy="658873"/>
            </a:xfrm>
            <a:custGeom>
              <a:avLst/>
              <a:gdLst>
                <a:gd name="T0" fmla="*/ 904 w 914"/>
                <a:gd name="T1" fmla="*/ 98 h 253"/>
                <a:gd name="T2" fmla="*/ 914 w 914"/>
                <a:gd name="T3" fmla="*/ 101 h 253"/>
                <a:gd name="T4" fmla="*/ 899 w 914"/>
                <a:gd name="T5" fmla="*/ 110 h 253"/>
                <a:gd name="T6" fmla="*/ 886 w 914"/>
                <a:gd name="T7" fmla="*/ 115 h 253"/>
                <a:gd name="T8" fmla="*/ 846 w 914"/>
                <a:gd name="T9" fmla="*/ 158 h 253"/>
                <a:gd name="T10" fmla="*/ 830 w 914"/>
                <a:gd name="T11" fmla="*/ 157 h 253"/>
                <a:gd name="T12" fmla="*/ 815 w 914"/>
                <a:gd name="T13" fmla="*/ 159 h 253"/>
                <a:gd name="T14" fmla="*/ 822 w 914"/>
                <a:gd name="T15" fmla="*/ 175 h 253"/>
                <a:gd name="T16" fmla="*/ 851 w 914"/>
                <a:gd name="T17" fmla="*/ 184 h 253"/>
                <a:gd name="T18" fmla="*/ 834 w 914"/>
                <a:gd name="T19" fmla="*/ 187 h 253"/>
                <a:gd name="T20" fmla="*/ 687 w 914"/>
                <a:gd name="T21" fmla="*/ 159 h 253"/>
                <a:gd name="T22" fmla="*/ 643 w 914"/>
                <a:gd name="T23" fmla="*/ 156 h 253"/>
                <a:gd name="T24" fmla="*/ 556 w 914"/>
                <a:gd name="T25" fmla="*/ 234 h 253"/>
                <a:gd name="T26" fmla="*/ 535 w 914"/>
                <a:gd name="T27" fmla="*/ 252 h 253"/>
                <a:gd name="T28" fmla="*/ 384 w 914"/>
                <a:gd name="T29" fmla="*/ 201 h 253"/>
                <a:gd name="T30" fmla="*/ 320 w 914"/>
                <a:gd name="T31" fmla="*/ 163 h 253"/>
                <a:gd name="T32" fmla="*/ 320 w 914"/>
                <a:gd name="T33" fmla="*/ 155 h 253"/>
                <a:gd name="T34" fmla="*/ 238 w 914"/>
                <a:gd name="T35" fmla="*/ 114 h 253"/>
                <a:gd name="T36" fmla="*/ 285 w 914"/>
                <a:gd name="T37" fmla="*/ 129 h 253"/>
                <a:gd name="T38" fmla="*/ 292 w 914"/>
                <a:gd name="T39" fmla="*/ 143 h 253"/>
                <a:gd name="T40" fmla="*/ 280 w 914"/>
                <a:gd name="T41" fmla="*/ 153 h 253"/>
                <a:gd name="T42" fmla="*/ 243 w 914"/>
                <a:gd name="T43" fmla="*/ 149 h 253"/>
                <a:gd name="T44" fmla="*/ 195 w 914"/>
                <a:gd name="T45" fmla="*/ 131 h 253"/>
                <a:gd name="T46" fmla="*/ 147 w 914"/>
                <a:gd name="T47" fmla="*/ 90 h 253"/>
                <a:gd name="T48" fmla="*/ 118 w 914"/>
                <a:gd name="T49" fmla="*/ 69 h 253"/>
                <a:gd name="T50" fmla="*/ 37 w 914"/>
                <a:gd name="T51" fmla="*/ 41 h 253"/>
                <a:gd name="T52" fmla="*/ 21 w 914"/>
                <a:gd name="T53" fmla="*/ 40 h 253"/>
                <a:gd name="T54" fmla="*/ 4 w 914"/>
                <a:gd name="T55" fmla="*/ 36 h 253"/>
                <a:gd name="T56" fmla="*/ 7 w 914"/>
                <a:gd name="T57" fmla="*/ 18 h 253"/>
                <a:gd name="T58" fmla="*/ 26 w 914"/>
                <a:gd name="T59" fmla="*/ 0 h 253"/>
                <a:gd name="T60" fmla="*/ 44 w 914"/>
                <a:gd name="T61" fmla="*/ 7 h 253"/>
                <a:gd name="T62" fmla="*/ 239 w 914"/>
                <a:gd name="T63" fmla="*/ 60 h 253"/>
                <a:gd name="T64" fmla="*/ 328 w 914"/>
                <a:gd name="T65" fmla="*/ 60 h 253"/>
                <a:gd name="T66" fmla="*/ 380 w 914"/>
                <a:gd name="T67" fmla="*/ 91 h 253"/>
                <a:gd name="T68" fmla="*/ 432 w 914"/>
                <a:gd name="T69" fmla="*/ 118 h 253"/>
                <a:gd name="T70" fmla="*/ 528 w 914"/>
                <a:gd name="T71" fmla="*/ 100 h 253"/>
                <a:gd name="T72" fmla="*/ 547 w 914"/>
                <a:gd name="T73" fmla="*/ 96 h 253"/>
                <a:gd name="T74" fmla="*/ 582 w 914"/>
                <a:gd name="T75" fmla="*/ 112 h 253"/>
                <a:gd name="T76" fmla="*/ 609 w 914"/>
                <a:gd name="T77" fmla="*/ 103 h 253"/>
                <a:gd name="T78" fmla="*/ 653 w 914"/>
                <a:gd name="T79" fmla="*/ 89 h 253"/>
                <a:gd name="T80" fmla="*/ 696 w 914"/>
                <a:gd name="T81" fmla="*/ 98 h 253"/>
                <a:gd name="T82" fmla="*/ 796 w 914"/>
                <a:gd name="T83" fmla="*/ 65 h 253"/>
                <a:gd name="T84" fmla="*/ 776 w 914"/>
                <a:gd name="T85" fmla="*/ 53 h 253"/>
                <a:gd name="T86" fmla="*/ 779 w 914"/>
                <a:gd name="T87" fmla="*/ 32 h 253"/>
                <a:gd name="T88" fmla="*/ 796 w 914"/>
                <a:gd name="T89" fmla="*/ 23 h 253"/>
                <a:gd name="T90" fmla="*/ 836 w 914"/>
                <a:gd name="T91" fmla="*/ 7 h 253"/>
                <a:gd name="T92" fmla="*/ 841 w 914"/>
                <a:gd name="T93" fmla="*/ 14 h 253"/>
                <a:gd name="T94" fmla="*/ 898 w 914"/>
                <a:gd name="T95" fmla="*/ 92 h 253"/>
                <a:gd name="T96" fmla="*/ 904 w 914"/>
                <a:gd name="T97" fmla="*/ 98 h 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14" h="253">
                  <a:moveTo>
                    <a:pt x="904" y="98"/>
                  </a:moveTo>
                  <a:cubicBezTo>
                    <a:pt x="907" y="99"/>
                    <a:pt x="911" y="100"/>
                    <a:pt x="914" y="101"/>
                  </a:cubicBezTo>
                  <a:cubicBezTo>
                    <a:pt x="911" y="109"/>
                    <a:pt x="905" y="112"/>
                    <a:pt x="899" y="110"/>
                  </a:cubicBezTo>
                  <a:cubicBezTo>
                    <a:pt x="892" y="107"/>
                    <a:pt x="892" y="104"/>
                    <a:pt x="886" y="115"/>
                  </a:cubicBezTo>
                  <a:cubicBezTo>
                    <a:pt x="878" y="131"/>
                    <a:pt x="861" y="144"/>
                    <a:pt x="846" y="158"/>
                  </a:cubicBezTo>
                  <a:cubicBezTo>
                    <a:pt x="842" y="162"/>
                    <a:pt x="835" y="160"/>
                    <a:pt x="830" y="157"/>
                  </a:cubicBezTo>
                  <a:cubicBezTo>
                    <a:pt x="824" y="153"/>
                    <a:pt x="818" y="153"/>
                    <a:pt x="815" y="159"/>
                  </a:cubicBezTo>
                  <a:cubicBezTo>
                    <a:pt x="812" y="166"/>
                    <a:pt x="816" y="173"/>
                    <a:pt x="822" y="175"/>
                  </a:cubicBezTo>
                  <a:cubicBezTo>
                    <a:pt x="830" y="179"/>
                    <a:pt x="838" y="180"/>
                    <a:pt x="851" y="184"/>
                  </a:cubicBezTo>
                  <a:cubicBezTo>
                    <a:pt x="843" y="185"/>
                    <a:pt x="838" y="186"/>
                    <a:pt x="834" y="187"/>
                  </a:cubicBezTo>
                  <a:cubicBezTo>
                    <a:pt x="785" y="177"/>
                    <a:pt x="736" y="168"/>
                    <a:pt x="687" y="159"/>
                  </a:cubicBezTo>
                  <a:cubicBezTo>
                    <a:pt x="672" y="157"/>
                    <a:pt x="658" y="156"/>
                    <a:pt x="643" y="156"/>
                  </a:cubicBezTo>
                  <a:cubicBezTo>
                    <a:pt x="591" y="157"/>
                    <a:pt x="562" y="181"/>
                    <a:pt x="556" y="234"/>
                  </a:cubicBezTo>
                  <a:cubicBezTo>
                    <a:pt x="554" y="249"/>
                    <a:pt x="549" y="252"/>
                    <a:pt x="535" y="252"/>
                  </a:cubicBezTo>
                  <a:cubicBezTo>
                    <a:pt x="478" y="253"/>
                    <a:pt x="430" y="230"/>
                    <a:pt x="384" y="201"/>
                  </a:cubicBezTo>
                  <a:cubicBezTo>
                    <a:pt x="363" y="188"/>
                    <a:pt x="342" y="176"/>
                    <a:pt x="320" y="163"/>
                  </a:cubicBezTo>
                  <a:cubicBezTo>
                    <a:pt x="319" y="160"/>
                    <a:pt x="321" y="155"/>
                    <a:pt x="320" y="155"/>
                  </a:cubicBezTo>
                  <a:cubicBezTo>
                    <a:pt x="293" y="141"/>
                    <a:pt x="273" y="112"/>
                    <a:pt x="238" y="114"/>
                  </a:cubicBezTo>
                  <a:cubicBezTo>
                    <a:pt x="252" y="116"/>
                    <a:pt x="276" y="124"/>
                    <a:pt x="285" y="129"/>
                  </a:cubicBezTo>
                  <a:cubicBezTo>
                    <a:pt x="290" y="133"/>
                    <a:pt x="294" y="137"/>
                    <a:pt x="292" y="143"/>
                  </a:cubicBezTo>
                  <a:cubicBezTo>
                    <a:pt x="291" y="150"/>
                    <a:pt x="286" y="153"/>
                    <a:pt x="280" y="153"/>
                  </a:cubicBezTo>
                  <a:cubicBezTo>
                    <a:pt x="267" y="153"/>
                    <a:pt x="255" y="155"/>
                    <a:pt x="243" y="149"/>
                  </a:cubicBezTo>
                  <a:cubicBezTo>
                    <a:pt x="228" y="141"/>
                    <a:pt x="211" y="135"/>
                    <a:pt x="195" y="131"/>
                  </a:cubicBezTo>
                  <a:cubicBezTo>
                    <a:pt x="171" y="125"/>
                    <a:pt x="156" y="110"/>
                    <a:pt x="147" y="90"/>
                  </a:cubicBezTo>
                  <a:cubicBezTo>
                    <a:pt x="141" y="75"/>
                    <a:pt x="131" y="70"/>
                    <a:pt x="118" y="69"/>
                  </a:cubicBezTo>
                  <a:cubicBezTo>
                    <a:pt x="88" y="68"/>
                    <a:pt x="62" y="57"/>
                    <a:pt x="37" y="41"/>
                  </a:cubicBezTo>
                  <a:cubicBezTo>
                    <a:pt x="31" y="37"/>
                    <a:pt x="27" y="39"/>
                    <a:pt x="21" y="40"/>
                  </a:cubicBezTo>
                  <a:cubicBezTo>
                    <a:pt x="15" y="42"/>
                    <a:pt x="8" y="43"/>
                    <a:pt x="4" y="36"/>
                  </a:cubicBezTo>
                  <a:cubicBezTo>
                    <a:pt x="0" y="29"/>
                    <a:pt x="3" y="23"/>
                    <a:pt x="7" y="18"/>
                  </a:cubicBezTo>
                  <a:cubicBezTo>
                    <a:pt x="13" y="11"/>
                    <a:pt x="17" y="3"/>
                    <a:pt x="26" y="0"/>
                  </a:cubicBezTo>
                  <a:cubicBezTo>
                    <a:pt x="33" y="0"/>
                    <a:pt x="38" y="3"/>
                    <a:pt x="44" y="7"/>
                  </a:cubicBezTo>
                  <a:cubicBezTo>
                    <a:pt x="104" y="43"/>
                    <a:pt x="169" y="60"/>
                    <a:pt x="239" y="60"/>
                  </a:cubicBezTo>
                  <a:cubicBezTo>
                    <a:pt x="268" y="60"/>
                    <a:pt x="298" y="60"/>
                    <a:pt x="328" y="60"/>
                  </a:cubicBezTo>
                  <a:cubicBezTo>
                    <a:pt x="351" y="60"/>
                    <a:pt x="370" y="67"/>
                    <a:pt x="380" y="91"/>
                  </a:cubicBezTo>
                  <a:cubicBezTo>
                    <a:pt x="389" y="114"/>
                    <a:pt x="410" y="119"/>
                    <a:pt x="432" y="118"/>
                  </a:cubicBezTo>
                  <a:cubicBezTo>
                    <a:pt x="465" y="117"/>
                    <a:pt x="497" y="111"/>
                    <a:pt x="528" y="100"/>
                  </a:cubicBezTo>
                  <a:cubicBezTo>
                    <a:pt x="534" y="98"/>
                    <a:pt x="540" y="96"/>
                    <a:pt x="547" y="96"/>
                  </a:cubicBezTo>
                  <a:cubicBezTo>
                    <a:pt x="559" y="99"/>
                    <a:pt x="572" y="99"/>
                    <a:pt x="582" y="112"/>
                  </a:cubicBezTo>
                  <a:cubicBezTo>
                    <a:pt x="588" y="121"/>
                    <a:pt x="606" y="114"/>
                    <a:pt x="609" y="103"/>
                  </a:cubicBezTo>
                  <a:cubicBezTo>
                    <a:pt x="617" y="80"/>
                    <a:pt x="631" y="75"/>
                    <a:pt x="653" y="89"/>
                  </a:cubicBezTo>
                  <a:cubicBezTo>
                    <a:pt x="667" y="97"/>
                    <a:pt x="680" y="103"/>
                    <a:pt x="696" y="98"/>
                  </a:cubicBezTo>
                  <a:cubicBezTo>
                    <a:pt x="733" y="98"/>
                    <a:pt x="766" y="84"/>
                    <a:pt x="796" y="65"/>
                  </a:cubicBezTo>
                  <a:cubicBezTo>
                    <a:pt x="789" y="62"/>
                    <a:pt x="781" y="60"/>
                    <a:pt x="776" y="53"/>
                  </a:cubicBezTo>
                  <a:cubicBezTo>
                    <a:pt x="769" y="45"/>
                    <a:pt x="769" y="37"/>
                    <a:pt x="779" y="32"/>
                  </a:cubicBezTo>
                  <a:cubicBezTo>
                    <a:pt x="785" y="29"/>
                    <a:pt x="791" y="25"/>
                    <a:pt x="796" y="23"/>
                  </a:cubicBezTo>
                  <a:cubicBezTo>
                    <a:pt x="810" y="19"/>
                    <a:pt x="822" y="9"/>
                    <a:pt x="836" y="7"/>
                  </a:cubicBezTo>
                  <a:cubicBezTo>
                    <a:pt x="838" y="9"/>
                    <a:pt x="841" y="11"/>
                    <a:pt x="841" y="14"/>
                  </a:cubicBezTo>
                  <a:cubicBezTo>
                    <a:pt x="842" y="53"/>
                    <a:pt x="867" y="75"/>
                    <a:pt x="898" y="92"/>
                  </a:cubicBezTo>
                  <a:cubicBezTo>
                    <a:pt x="901" y="94"/>
                    <a:pt x="903" y="96"/>
                    <a:pt x="904" y="98"/>
                  </a:cubicBezTo>
                  <a:close/>
                </a:path>
              </a:pathLst>
            </a:custGeom>
            <a:solidFill>
              <a:srgbClr val="61BF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1" name="Freeform 238">
              <a:extLst>
                <a:ext uri="{FF2B5EF4-FFF2-40B4-BE49-F238E27FC236}">
                  <a16:creationId xmlns:a16="http://schemas.microsoft.com/office/drawing/2014/main" id="{4A84AA22-A8BC-4179-8E1F-387C821582EB}"/>
                </a:ext>
              </a:extLst>
            </p:cNvPr>
            <p:cNvSpPr>
              <a:spLocks/>
            </p:cNvSpPr>
            <p:nvPr/>
          </p:nvSpPr>
          <p:spPr bwMode="auto">
            <a:xfrm>
              <a:off x="3959194" y="6502455"/>
              <a:ext cx="1040024" cy="821676"/>
            </a:xfrm>
            <a:custGeom>
              <a:avLst/>
              <a:gdLst>
                <a:gd name="T0" fmla="*/ 87 w 399"/>
                <a:gd name="T1" fmla="*/ 100 h 315"/>
                <a:gd name="T2" fmla="*/ 77 w 399"/>
                <a:gd name="T3" fmla="*/ 119 h 315"/>
                <a:gd name="T4" fmla="*/ 72 w 399"/>
                <a:gd name="T5" fmla="*/ 132 h 315"/>
                <a:gd name="T6" fmla="*/ 85 w 399"/>
                <a:gd name="T7" fmla="*/ 131 h 315"/>
                <a:gd name="T8" fmla="*/ 109 w 399"/>
                <a:gd name="T9" fmla="*/ 137 h 315"/>
                <a:gd name="T10" fmla="*/ 112 w 399"/>
                <a:gd name="T11" fmla="*/ 142 h 315"/>
                <a:gd name="T12" fmla="*/ 178 w 399"/>
                <a:gd name="T13" fmla="*/ 159 h 315"/>
                <a:gd name="T14" fmla="*/ 214 w 399"/>
                <a:gd name="T15" fmla="*/ 173 h 315"/>
                <a:gd name="T16" fmla="*/ 232 w 399"/>
                <a:gd name="T17" fmla="*/ 205 h 315"/>
                <a:gd name="T18" fmla="*/ 342 w 399"/>
                <a:gd name="T19" fmla="*/ 249 h 315"/>
                <a:gd name="T20" fmla="*/ 352 w 399"/>
                <a:gd name="T21" fmla="*/ 239 h 315"/>
                <a:gd name="T22" fmla="*/ 342 w 399"/>
                <a:gd name="T23" fmla="*/ 229 h 315"/>
                <a:gd name="T24" fmla="*/ 300 w 399"/>
                <a:gd name="T25" fmla="*/ 219 h 315"/>
                <a:gd name="T26" fmla="*/ 283 w 399"/>
                <a:gd name="T27" fmla="*/ 209 h 315"/>
                <a:gd name="T28" fmla="*/ 345 w 399"/>
                <a:gd name="T29" fmla="*/ 221 h 315"/>
                <a:gd name="T30" fmla="*/ 399 w 399"/>
                <a:gd name="T31" fmla="*/ 255 h 315"/>
                <a:gd name="T32" fmla="*/ 384 w 399"/>
                <a:gd name="T33" fmla="*/ 261 h 315"/>
                <a:gd name="T34" fmla="*/ 376 w 399"/>
                <a:gd name="T35" fmla="*/ 258 h 315"/>
                <a:gd name="T36" fmla="*/ 291 w 399"/>
                <a:gd name="T37" fmla="*/ 302 h 315"/>
                <a:gd name="T38" fmla="*/ 285 w 399"/>
                <a:gd name="T39" fmla="*/ 315 h 315"/>
                <a:gd name="T40" fmla="*/ 284 w 399"/>
                <a:gd name="T41" fmla="*/ 302 h 315"/>
                <a:gd name="T42" fmla="*/ 274 w 399"/>
                <a:gd name="T43" fmla="*/ 282 h 315"/>
                <a:gd name="T44" fmla="*/ 192 w 399"/>
                <a:gd name="T45" fmla="*/ 233 h 315"/>
                <a:gd name="T46" fmla="*/ 162 w 399"/>
                <a:gd name="T47" fmla="*/ 219 h 315"/>
                <a:gd name="T48" fmla="*/ 152 w 399"/>
                <a:gd name="T49" fmla="*/ 192 h 315"/>
                <a:gd name="T50" fmla="*/ 144 w 399"/>
                <a:gd name="T51" fmla="*/ 186 h 315"/>
                <a:gd name="T52" fmla="*/ 102 w 399"/>
                <a:gd name="T53" fmla="*/ 179 h 315"/>
                <a:gd name="T54" fmla="*/ 94 w 399"/>
                <a:gd name="T55" fmla="*/ 177 h 315"/>
                <a:gd name="T56" fmla="*/ 50 w 399"/>
                <a:gd name="T57" fmla="*/ 153 h 315"/>
                <a:gd name="T58" fmla="*/ 31 w 399"/>
                <a:gd name="T59" fmla="*/ 153 h 315"/>
                <a:gd name="T60" fmla="*/ 9 w 399"/>
                <a:gd name="T61" fmla="*/ 87 h 315"/>
                <a:gd name="T62" fmla="*/ 3 w 399"/>
                <a:gd name="T63" fmla="*/ 24 h 315"/>
                <a:gd name="T64" fmla="*/ 4 w 399"/>
                <a:gd name="T65" fmla="*/ 9 h 315"/>
                <a:gd name="T66" fmla="*/ 15 w 399"/>
                <a:gd name="T67" fmla="*/ 0 h 315"/>
                <a:gd name="T68" fmla="*/ 23 w 399"/>
                <a:gd name="T69" fmla="*/ 8 h 315"/>
                <a:gd name="T70" fmla="*/ 39 w 399"/>
                <a:gd name="T71" fmla="*/ 60 h 315"/>
                <a:gd name="T72" fmla="*/ 78 w 399"/>
                <a:gd name="T73" fmla="*/ 89 h 315"/>
                <a:gd name="T74" fmla="*/ 87 w 399"/>
                <a:gd name="T75" fmla="*/ 100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99" h="315">
                  <a:moveTo>
                    <a:pt x="87" y="100"/>
                  </a:moveTo>
                  <a:cubicBezTo>
                    <a:pt x="88" y="108"/>
                    <a:pt x="85" y="115"/>
                    <a:pt x="77" y="119"/>
                  </a:cubicBezTo>
                  <a:cubicBezTo>
                    <a:pt x="72" y="122"/>
                    <a:pt x="68" y="127"/>
                    <a:pt x="72" y="132"/>
                  </a:cubicBezTo>
                  <a:cubicBezTo>
                    <a:pt x="76" y="138"/>
                    <a:pt x="81" y="134"/>
                    <a:pt x="85" y="131"/>
                  </a:cubicBezTo>
                  <a:cubicBezTo>
                    <a:pt x="96" y="121"/>
                    <a:pt x="104" y="122"/>
                    <a:pt x="109" y="137"/>
                  </a:cubicBezTo>
                  <a:cubicBezTo>
                    <a:pt x="110" y="139"/>
                    <a:pt x="111" y="142"/>
                    <a:pt x="112" y="142"/>
                  </a:cubicBezTo>
                  <a:cubicBezTo>
                    <a:pt x="136" y="140"/>
                    <a:pt x="153" y="164"/>
                    <a:pt x="178" y="159"/>
                  </a:cubicBezTo>
                  <a:cubicBezTo>
                    <a:pt x="191" y="157"/>
                    <a:pt x="213" y="160"/>
                    <a:pt x="214" y="173"/>
                  </a:cubicBezTo>
                  <a:cubicBezTo>
                    <a:pt x="216" y="188"/>
                    <a:pt x="226" y="194"/>
                    <a:pt x="232" y="205"/>
                  </a:cubicBezTo>
                  <a:cubicBezTo>
                    <a:pt x="236" y="214"/>
                    <a:pt x="332" y="251"/>
                    <a:pt x="342" y="249"/>
                  </a:cubicBezTo>
                  <a:cubicBezTo>
                    <a:pt x="347" y="247"/>
                    <a:pt x="352" y="245"/>
                    <a:pt x="352" y="239"/>
                  </a:cubicBezTo>
                  <a:cubicBezTo>
                    <a:pt x="352" y="233"/>
                    <a:pt x="347" y="230"/>
                    <a:pt x="342" y="229"/>
                  </a:cubicBezTo>
                  <a:cubicBezTo>
                    <a:pt x="328" y="225"/>
                    <a:pt x="314" y="221"/>
                    <a:pt x="300" y="219"/>
                  </a:cubicBezTo>
                  <a:cubicBezTo>
                    <a:pt x="293" y="217"/>
                    <a:pt x="286" y="217"/>
                    <a:pt x="283" y="209"/>
                  </a:cubicBezTo>
                  <a:cubicBezTo>
                    <a:pt x="306" y="198"/>
                    <a:pt x="328" y="202"/>
                    <a:pt x="345" y="221"/>
                  </a:cubicBezTo>
                  <a:cubicBezTo>
                    <a:pt x="359" y="238"/>
                    <a:pt x="386" y="234"/>
                    <a:pt x="399" y="255"/>
                  </a:cubicBezTo>
                  <a:cubicBezTo>
                    <a:pt x="393" y="257"/>
                    <a:pt x="389" y="259"/>
                    <a:pt x="384" y="261"/>
                  </a:cubicBezTo>
                  <a:cubicBezTo>
                    <a:pt x="382" y="260"/>
                    <a:pt x="379" y="259"/>
                    <a:pt x="376" y="258"/>
                  </a:cubicBezTo>
                  <a:cubicBezTo>
                    <a:pt x="331" y="242"/>
                    <a:pt x="304" y="256"/>
                    <a:pt x="291" y="302"/>
                  </a:cubicBezTo>
                  <a:cubicBezTo>
                    <a:pt x="289" y="306"/>
                    <a:pt x="287" y="311"/>
                    <a:pt x="285" y="315"/>
                  </a:cubicBezTo>
                  <a:cubicBezTo>
                    <a:pt x="278" y="312"/>
                    <a:pt x="283" y="306"/>
                    <a:pt x="284" y="302"/>
                  </a:cubicBezTo>
                  <a:cubicBezTo>
                    <a:pt x="289" y="291"/>
                    <a:pt x="282" y="285"/>
                    <a:pt x="274" y="282"/>
                  </a:cubicBezTo>
                  <a:cubicBezTo>
                    <a:pt x="243" y="271"/>
                    <a:pt x="215" y="257"/>
                    <a:pt x="192" y="233"/>
                  </a:cubicBezTo>
                  <a:cubicBezTo>
                    <a:pt x="184" y="225"/>
                    <a:pt x="176" y="219"/>
                    <a:pt x="162" y="219"/>
                  </a:cubicBezTo>
                  <a:cubicBezTo>
                    <a:pt x="158" y="219"/>
                    <a:pt x="161" y="199"/>
                    <a:pt x="152" y="192"/>
                  </a:cubicBezTo>
                  <a:cubicBezTo>
                    <a:pt x="149" y="190"/>
                    <a:pt x="146" y="184"/>
                    <a:pt x="144" y="186"/>
                  </a:cubicBezTo>
                  <a:cubicBezTo>
                    <a:pt x="127" y="201"/>
                    <a:pt x="117" y="179"/>
                    <a:pt x="102" y="179"/>
                  </a:cubicBezTo>
                  <a:cubicBezTo>
                    <a:pt x="100" y="179"/>
                    <a:pt x="96" y="176"/>
                    <a:pt x="94" y="177"/>
                  </a:cubicBezTo>
                  <a:cubicBezTo>
                    <a:pt x="67" y="191"/>
                    <a:pt x="60" y="167"/>
                    <a:pt x="50" y="153"/>
                  </a:cubicBezTo>
                  <a:cubicBezTo>
                    <a:pt x="42" y="141"/>
                    <a:pt x="37" y="146"/>
                    <a:pt x="31" y="153"/>
                  </a:cubicBezTo>
                  <a:cubicBezTo>
                    <a:pt x="19" y="133"/>
                    <a:pt x="11" y="111"/>
                    <a:pt x="9" y="87"/>
                  </a:cubicBezTo>
                  <a:cubicBezTo>
                    <a:pt x="19" y="65"/>
                    <a:pt x="0" y="46"/>
                    <a:pt x="3" y="24"/>
                  </a:cubicBezTo>
                  <a:cubicBezTo>
                    <a:pt x="4" y="19"/>
                    <a:pt x="2" y="14"/>
                    <a:pt x="4" y="9"/>
                  </a:cubicBezTo>
                  <a:cubicBezTo>
                    <a:pt x="6" y="4"/>
                    <a:pt x="9" y="0"/>
                    <a:pt x="15" y="0"/>
                  </a:cubicBezTo>
                  <a:cubicBezTo>
                    <a:pt x="20" y="0"/>
                    <a:pt x="23" y="4"/>
                    <a:pt x="23" y="8"/>
                  </a:cubicBezTo>
                  <a:cubicBezTo>
                    <a:pt x="26" y="26"/>
                    <a:pt x="46" y="38"/>
                    <a:pt x="39" y="60"/>
                  </a:cubicBezTo>
                  <a:cubicBezTo>
                    <a:pt x="36" y="70"/>
                    <a:pt x="64" y="90"/>
                    <a:pt x="78" y="89"/>
                  </a:cubicBezTo>
                  <a:cubicBezTo>
                    <a:pt x="84" y="90"/>
                    <a:pt x="88" y="93"/>
                    <a:pt x="87" y="100"/>
                  </a:cubicBezTo>
                  <a:close/>
                </a:path>
              </a:pathLst>
            </a:custGeom>
            <a:solidFill>
              <a:srgbClr val="58B8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2" name="Freeform 239">
              <a:extLst>
                <a:ext uri="{FF2B5EF4-FFF2-40B4-BE49-F238E27FC236}">
                  <a16:creationId xmlns:a16="http://schemas.microsoft.com/office/drawing/2014/main" id="{BA322DFB-7F15-4487-8F58-FD58EFA7E382}"/>
                </a:ext>
              </a:extLst>
            </p:cNvPr>
            <p:cNvSpPr>
              <a:spLocks/>
            </p:cNvSpPr>
            <p:nvPr/>
          </p:nvSpPr>
          <p:spPr bwMode="auto">
            <a:xfrm>
              <a:off x="5629360" y="7209210"/>
              <a:ext cx="354336" cy="356251"/>
            </a:xfrm>
            <a:custGeom>
              <a:avLst/>
              <a:gdLst>
                <a:gd name="T0" fmla="*/ 1 w 136"/>
                <a:gd name="T1" fmla="*/ 61 h 136"/>
                <a:gd name="T2" fmla="*/ 67 w 136"/>
                <a:gd name="T3" fmla="*/ 0 h 136"/>
                <a:gd name="T4" fmla="*/ 135 w 136"/>
                <a:gd name="T5" fmla="*/ 77 h 136"/>
                <a:gd name="T6" fmla="*/ 70 w 136"/>
                <a:gd name="T7" fmla="*/ 136 h 136"/>
                <a:gd name="T8" fmla="*/ 1 w 136"/>
                <a:gd name="T9" fmla="*/ 61 h 136"/>
              </a:gdLst>
              <a:ahLst/>
              <a:cxnLst>
                <a:cxn ang="0">
                  <a:pos x="T0" y="T1"/>
                </a:cxn>
                <a:cxn ang="0">
                  <a:pos x="T2" y="T3"/>
                </a:cxn>
                <a:cxn ang="0">
                  <a:pos x="T4" y="T5"/>
                </a:cxn>
                <a:cxn ang="0">
                  <a:pos x="T6" y="T7"/>
                </a:cxn>
                <a:cxn ang="0">
                  <a:pos x="T8" y="T9"/>
                </a:cxn>
              </a:cxnLst>
              <a:rect l="0" t="0" r="r" b="b"/>
              <a:pathLst>
                <a:path w="136" h="136">
                  <a:moveTo>
                    <a:pt x="1" y="61"/>
                  </a:moveTo>
                  <a:cubicBezTo>
                    <a:pt x="1" y="23"/>
                    <a:pt x="26" y="0"/>
                    <a:pt x="67" y="0"/>
                  </a:cubicBezTo>
                  <a:cubicBezTo>
                    <a:pt x="104" y="1"/>
                    <a:pt x="135" y="35"/>
                    <a:pt x="135" y="77"/>
                  </a:cubicBezTo>
                  <a:cubicBezTo>
                    <a:pt x="136" y="110"/>
                    <a:pt x="106" y="136"/>
                    <a:pt x="70" y="136"/>
                  </a:cubicBezTo>
                  <a:cubicBezTo>
                    <a:pt x="26" y="135"/>
                    <a:pt x="0" y="107"/>
                    <a:pt x="1" y="61"/>
                  </a:cubicBezTo>
                  <a:close/>
                </a:path>
              </a:pathLst>
            </a:custGeom>
            <a:solidFill>
              <a:srgbClr val="AC635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3" name="Freeform 240">
              <a:extLst>
                <a:ext uri="{FF2B5EF4-FFF2-40B4-BE49-F238E27FC236}">
                  <a16:creationId xmlns:a16="http://schemas.microsoft.com/office/drawing/2014/main" id="{E4255348-B433-4F69-9098-362140334B38}"/>
                </a:ext>
              </a:extLst>
            </p:cNvPr>
            <p:cNvSpPr>
              <a:spLocks/>
            </p:cNvSpPr>
            <p:nvPr/>
          </p:nvSpPr>
          <p:spPr bwMode="auto">
            <a:xfrm>
              <a:off x="5098815" y="7442880"/>
              <a:ext cx="591837" cy="178126"/>
            </a:xfrm>
            <a:custGeom>
              <a:avLst/>
              <a:gdLst>
                <a:gd name="T0" fmla="*/ 227 w 227"/>
                <a:gd name="T1" fmla="*/ 64 h 69"/>
                <a:gd name="T2" fmla="*/ 183 w 227"/>
                <a:gd name="T3" fmla="*/ 62 h 69"/>
                <a:gd name="T4" fmla="*/ 143 w 227"/>
                <a:gd name="T5" fmla="*/ 46 h 69"/>
                <a:gd name="T6" fmla="*/ 117 w 227"/>
                <a:gd name="T7" fmla="*/ 57 h 69"/>
                <a:gd name="T8" fmla="*/ 94 w 227"/>
                <a:gd name="T9" fmla="*/ 47 h 69"/>
                <a:gd name="T10" fmla="*/ 62 w 227"/>
                <a:gd name="T11" fmla="*/ 34 h 69"/>
                <a:gd name="T12" fmla="*/ 20 w 227"/>
                <a:gd name="T13" fmla="*/ 29 h 69"/>
                <a:gd name="T14" fmla="*/ 0 w 227"/>
                <a:gd name="T15" fmla="*/ 25 h 69"/>
                <a:gd name="T16" fmla="*/ 174 w 227"/>
                <a:gd name="T17" fmla="*/ 3 h 69"/>
                <a:gd name="T18" fmla="*/ 186 w 227"/>
                <a:gd name="T19" fmla="*/ 7 h 69"/>
                <a:gd name="T20" fmla="*/ 227 w 227"/>
                <a:gd name="T21" fmla="*/ 64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7" h="69">
                  <a:moveTo>
                    <a:pt x="227" y="64"/>
                  </a:moveTo>
                  <a:cubicBezTo>
                    <a:pt x="212" y="64"/>
                    <a:pt x="200" y="56"/>
                    <a:pt x="183" y="62"/>
                  </a:cubicBezTo>
                  <a:cubicBezTo>
                    <a:pt x="170" y="67"/>
                    <a:pt x="158" y="48"/>
                    <a:pt x="143" y="46"/>
                  </a:cubicBezTo>
                  <a:cubicBezTo>
                    <a:pt x="140" y="65"/>
                    <a:pt x="134" y="69"/>
                    <a:pt x="117" y="57"/>
                  </a:cubicBezTo>
                  <a:cubicBezTo>
                    <a:pt x="110" y="52"/>
                    <a:pt x="102" y="48"/>
                    <a:pt x="94" y="47"/>
                  </a:cubicBezTo>
                  <a:cubicBezTo>
                    <a:pt x="81" y="46"/>
                    <a:pt x="71" y="44"/>
                    <a:pt x="62" y="34"/>
                  </a:cubicBezTo>
                  <a:cubicBezTo>
                    <a:pt x="51" y="23"/>
                    <a:pt x="34" y="34"/>
                    <a:pt x="20" y="29"/>
                  </a:cubicBezTo>
                  <a:cubicBezTo>
                    <a:pt x="14" y="27"/>
                    <a:pt x="6" y="31"/>
                    <a:pt x="0" y="25"/>
                  </a:cubicBezTo>
                  <a:cubicBezTo>
                    <a:pt x="58" y="23"/>
                    <a:pt x="116" y="12"/>
                    <a:pt x="174" y="3"/>
                  </a:cubicBezTo>
                  <a:cubicBezTo>
                    <a:pt x="179" y="2"/>
                    <a:pt x="184" y="0"/>
                    <a:pt x="186" y="7"/>
                  </a:cubicBezTo>
                  <a:cubicBezTo>
                    <a:pt x="191" y="32"/>
                    <a:pt x="210" y="47"/>
                    <a:pt x="227" y="64"/>
                  </a:cubicBezTo>
                  <a:close/>
                </a:path>
              </a:pathLst>
            </a:custGeom>
            <a:solidFill>
              <a:srgbClr val="46A3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4" name="Freeform 241">
              <a:extLst>
                <a:ext uri="{FF2B5EF4-FFF2-40B4-BE49-F238E27FC236}">
                  <a16:creationId xmlns:a16="http://schemas.microsoft.com/office/drawing/2014/main" id="{00D05F5B-DAE1-431C-8A0F-21B6903BA4FE}"/>
                </a:ext>
              </a:extLst>
            </p:cNvPr>
            <p:cNvSpPr>
              <a:spLocks/>
            </p:cNvSpPr>
            <p:nvPr/>
          </p:nvSpPr>
          <p:spPr bwMode="auto">
            <a:xfrm>
              <a:off x="4765548" y="7193888"/>
              <a:ext cx="226009" cy="229839"/>
            </a:xfrm>
            <a:custGeom>
              <a:avLst/>
              <a:gdLst>
                <a:gd name="T0" fmla="*/ 0 w 87"/>
                <a:gd name="T1" fmla="*/ 40 h 88"/>
                <a:gd name="T2" fmla="*/ 41 w 87"/>
                <a:gd name="T3" fmla="*/ 0 h 88"/>
                <a:gd name="T4" fmla="*/ 86 w 87"/>
                <a:gd name="T5" fmla="*/ 48 h 88"/>
                <a:gd name="T6" fmla="*/ 45 w 87"/>
                <a:gd name="T7" fmla="*/ 88 h 88"/>
                <a:gd name="T8" fmla="*/ 0 w 87"/>
                <a:gd name="T9" fmla="*/ 40 h 88"/>
              </a:gdLst>
              <a:ahLst/>
              <a:cxnLst>
                <a:cxn ang="0">
                  <a:pos x="T0" y="T1"/>
                </a:cxn>
                <a:cxn ang="0">
                  <a:pos x="T2" y="T3"/>
                </a:cxn>
                <a:cxn ang="0">
                  <a:pos x="T4" y="T5"/>
                </a:cxn>
                <a:cxn ang="0">
                  <a:pos x="T6" y="T7"/>
                </a:cxn>
                <a:cxn ang="0">
                  <a:pos x="T8" y="T9"/>
                </a:cxn>
              </a:cxnLst>
              <a:rect l="0" t="0" r="r" b="b"/>
              <a:pathLst>
                <a:path w="87" h="88">
                  <a:moveTo>
                    <a:pt x="0" y="40"/>
                  </a:moveTo>
                  <a:cubicBezTo>
                    <a:pt x="0" y="14"/>
                    <a:pt x="15" y="0"/>
                    <a:pt x="41" y="0"/>
                  </a:cubicBezTo>
                  <a:cubicBezTo>
                    <a:pt x="68" y="0"/>
                    <a:pt x="87" y="21"/>
                    <a:pt x="86" y="48"/>
                  </a:cubicBezTo>
                  <a:cubicBezTo>
                    <a:pt x="86" y="70"/>
                    <a:pt x="67" y="88"/>
                    <a:pt x="45" y="88"/>
                  </a:cubicBezTo>
                  <a:cubicBezTo>
                    <a:pt x="18" y="88"/>
                    <a:pt x="0" y="69"/>
                    <a:pt x="0" y="40"/>
                  </a:cubicBezTo>
                  <a:close/>
                </a:path>
              </a:pathLst>
            </a:custGeom>
            <a:solidFill>
              <a:srgbClr val="AB69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5" name="Freeform 242">
              <a:extLst>
                <a:ext uri="{FF2B5EF4-FFF2-40B4-BE49-F238E27FC236}">
                  <a16:creationId xmlns:a16="http://schemas.microsoft.com/office/drawing/2014/main" id="{5288D997-4E4E-4A25-94A6-FE77E3532039}"/>
                </a:ext>
              </a:extLst>
            </p:cNvPr>
            <p:cNvSpPr>
              <a:spLocks/>
            </p:cNvSpPr>
            <p:nvPr/>
          </p:nvSpPr>
          <p:spPr bwMode="auto">
            <a:xfrm>
              <a:off x="6278657" y="6240054"/>
              <a:ext cx="1298592" cy="773792"/>
            </a:xfrm>
            <a:custGeom>
              <a:avLst/>
              <a:gdLst>
                <a:gd name="T0" fmla="*/ 79 w 498"/>
                <a:gd name="T1" fmla="*/ 297 h 297"/>
                <a:gd name="T2" fmla="*/ 11 w 498"/>
                <a:gd name="T3" fmla="*/ 226 h 297"/>
                <a:gd name="T4" fmla="*/ 9 w 498"/>
                <a:gd name="T5" fmla="*/ 206 h 297"/>
                <a:gd name="T6" fmla="*/ 25 w 498"/>
                <a:gd name="T7" fmla="*/ 149 h 297"/>
                <a:gd name="T8" fmla="*/ 112 w 498"/>
                <a:gd name="T9" fmla="*/ 115 h 297"/>
                <a:gd name="T10" fmla="*/ 238 w 498"/>
                <a:gd name="T11" fmla="*/ 108 h 297"/>
                <a:gd name="T12" fmla="*/ 276 w 498"/>
                <a:gd name="T13" fmla="*/ 103 h 297"/>
                <a:gd name="T14" fmla="*/ 472 w 498"/>
                <a:gd name="T15" fmla="*/ 15 h 297"/>
                <a:gd name="T16" fmla="*/ 498 w 498"/>
                <a:gd name="T17" fmla="*/ 2 h 297"/>
                <a:gd name="T18" fmla="*/ 498 w 498"/>
                <a:gd name="T19" fmla="*/ 13 h 297"/>
                <a:gd name="T20" fmla="*/ 367 w 498"/>
                <a:gd name="T21" fmla="*/ 144 h 297"/>
                <a:gd name="T22" fmla="*/ 172 w 498"/>
                <a:gd name="T23" fmla="*/ 276 h 297"/>
                <a:gd name="T24" fmla="*/ 79 w 498"/>
                <a:gd name="T25" fmla="*/ 297 h 2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98" h="297">
                  <a:moveTo>
                    <a:pt x="79" y="297"/>
                  </a:moveTo>
                  <a:cubicBezTo>
                    <a:pt x="47" y="294"/>
                    <a:pt x="15" y="261"/>
                    <a:pt x="11" y="226"/>
                  </a:cubicBezTo>
                  <a:cubicBezTo>
                    <a:pt x="10" y="219"/>
                    <a:pt x="10" y="213"/>
                    <a:pt x="9" y="206"/>
                  </a:cubicBezTo>
                  <a:cubicBezTo>
                    <a:pt x="0" y="186"/>
                    <a:pt x="6" y="166"/>
                    <a:pt x="25" y="149"/>
                  </a:cubicBezTo>
                  <a:cubicBezTo>
                    <a:pt x="50" y="127"/>
                    <a:pt x="81" y="119"/>
                    <a:pt x="112" y="115"/>
                  </a:cubicBezTo>
                  <a:cubicBezTo>
                    <a:pt x="154" y="110"/>
                    <a:pt x="196" y="108"/>
                    <a:pt x="238" y="108"/>
                  </a:cubicBezTo>
                  <a:cubicBezTo>
                    <a:pt x="251" y="108"/>
                    <a:pt x="263" y="103"/>
                    <a:pt x="276" y="103"/>
                  </a:cubicBezTo>
                  <a:cubicBezTo>
                    <a:pt x="351" y="96"/>
                    <a:pt x="412" y="57"/>
                    <a:pt x="472" y="15"/>
                  </a:cubicBezTo>
                  <a:cubicBezTo>
                    <a:pt x="480" y="10"/>
                    <a:pt x="486" y="0"/>
                    <a:pt x="498" y="2"/>
                  </a:cubicBezTo>
                  <a:cubicBezTo>
                    <a:pt x="498" y="6"/>
                    <a:pt x="498" y="9"/>
                    <a:pt x="498" y="13"/>
                  </a:cubicBezTo>
                  <a:cubicBezTo>
                    <a:pt x="455" y="58"/>
                    <a:pt x="414" y="104"/>
                    <a:pt x="367" y="144"/>
                  </a:cubicBezTo>
                  <a:cubicBezTo>
                    <a:pt x="308" y="196"/>
                    <a:pt x="249" y="250"/>
                    <a:pt x="172" y="276"/>
                  </a:cubicBezTo>
                  <a:cubicBezTo>
                    <a:pt x="142" y="286"/>
                    <a:pt x="110" y="291"/>
                    <a:pt x="79" y="297"/>
                  </a:cubicBezTo>
                  <a:close/>
                </a:path>
              </a:pathLst>
            </a:custGeom>
            <a:solidFill>
              <a:srgbClr val="1B2F4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6" name="Freeform 243">
              <a:extLst>
                <a:ext uri="{FF2B5EF4-FFF2-40B4-BE49-F238E27FC236}">
                  <a16:creationId xmlns:a16="http://schemas.microsoft.com/office/drawing/2014/main" id="{350DFF95-436E-411C-A2AD-F14A259EEBF7}"/>
                </a:ext>
              </a:extLst>
            </p:cNvPr>
            <p:cNvSpPr>
              <a:spLocks/>
            </p:cNvSpPr>
            <p:nvPr/>
          </p:nvSpPr>
          <p:spPr bwMode="auto">
            <a:xfrm>
              <a:off x="7157792" y="6854875"/>
              <a:ext cx="216433" cy="222178"/>
            </a:xfrm>
            <a:custGeom>
              <a:avLst/>
              <a:gdLst>
                <a:gd name="T0" fmla="*/ 0 w 83"/>
                <a:gd name="T1" fmla="*/ 40 h 85"/>
                <a:gd name="T2" fmla="*/ 42 w 83"/>
                <a:gd name="T3" fmla="*/ 1 h 85"/>
                <a:gd name="T4" fmla="*/ 83 w 83"/>
                <a:gd name="T5" fmla="*/ 46 h 85"/>
                <a:gd name="T6" fmla="*/ 43 w 83"/>
                <a:gd name="T7" fmla="*/ 85 h 85"/>
                <a:gd name="T8" fmla="*/ 0 w 83"/>
                <a:gd name="T9" fmla="*/ 40 h 85"/>
              </a:gdLst>
              <a:ahLst/>
              <a:cxnLst>
                <a:cxn ang="0">
                  <a:pos x="T0" y="T1"/>
                </a:cxn>
                <a:cxn ang="0">
                  <a:pos x="T2" y="T3"/>
                </a:cxn>
                <a:cxn ang="0">
                  <a:pos x="T4" y="T5"/>
                </a:cxn>
                <a:cxn ang="0">
                  <a:pos x="T6" y="T7"/>
                </a:cxn>
                <a:cxn ang="0">
                  <a:pos x="T8" y="T9"/>
                </a:cxn>
              </a:cxnLst>
              <a:rect l="0" t="0" r="r" b="b"/>
              <a:pathLst>
                <a:path w="83" h="85">
                  <a:moveTo>
                    <a:pt x="0" y="40"/>
                  </a:moveTo>
                  <a:cubicBezTo>
                    <a:pt x="0" y="15"/>
                    <a:pt x="16" y="0"/>
                    <a:pt x="42" y="1"/>
                  </a:cubicBezTo>
                  <a:cubicBezTo>
                    <a:pt x="63" y="1"/>
                    <a:pt x="83" y="23"/>
                    <a:pt x="83" y="46"/>
                  </a:cubicBezTo>
                  <a:cubicBezTo>
                    <a:pt x="83" y="68"/>
                    <a:pt x="66" y="85"/>
                    <a:pt x="43" y="85"/>
                  </a:cubicBezTo>
                  <a:cubicBezTo>
                    <a:pt x="17" y="84"/>
                    <a:pt x="0" y="66"/>
                    <a:pt x="0" y="40"/>
                  </a:cubicBezTo>
                  <a:close/>
                </a:path>
              </a:pathLst>
            </a:custGeom>
            <a:solidFill>
              <a:srgbClr val="B072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7" name="Freeform 244">
              <a:extLst>
                <a:ext uri="{FF2B5EF4-FFF2-40B4-BE49-F238E27FC236}">
                  <a16:creationId xmlns:a16="http://schemas.microsoft.com/office/drawing/2014/main" id="{D4B5BC81-0D05-4CFD-92B2-CFC85E419555}"/>
                </a:ext>
              </a:extLst>
            </p:cNvPr>
            <p:cNvSpPr>
              <a:spLocks/>
            </p:cNvSpPr>
            <p:nvPr/>
          </p:nvSpPr>
          <p:spPr bwMode="auto">
            <a:xfrm>
              <a:off x="5305670" y="80360"/>
              <a:ext cx="67037" cy="72782"/>
            </a:xfrm>
            <a:custGeom>
              <a:avLst/>
              <a:gdLst>
                <a:gd name="T0" fmla="*/ 24 w 26"/>
                <a:gd name="T1" fmla="*/ 23 h 28"/>
                <a:gd name="T2" fmla="*/ 3 w 26"/>
                <a:gd name="T3" fmla="*/ 28 h 28"/>
                <a:gd name="T4" fmla="*/ 3 w 26"/>
                <a:gd name="T5" fmla="*/ 13 h 28"/>
                <a:gd name="T6" fmla="*/ 15 w 26"/>
                <a:gd name="T7" fmla="*/ 4 h 28"/>
                <a:gd name="T8" fmla="*/ 24 w 26"/>
                <a:gd name="T9" fmla="*/ 23 h 28"/>
              </a:gdLst>
              <a:ahLst/>
              <a:cxnLst>
                <a:cxn ang="0">
                  <a:pos x="T0" y="T1"/>
                </a:cxn>
                <a:cxn ang="0">
                  <a:pos x="T2" y="T3"/>
                </a:cxn>
                <a:cxn ang="0">
                  <a:pos x="T4" y="T5"/>
                </a:cxn>
                <a:cxn ang="0">
                  <a:pos x="T6" y="T7"/>
                </a:cxn>
                <a:cxn ang="0">
                  <a:pos x="T8" y="T9"/>
                </a:cxn>
              </a:cxnLst>
              <a:rect l="0" t="0" r="r" b="b"/>
              <a:pathLst>
                <a:path w="26" h="28">
                  <a:moveTo>
                    <a:pt x="24" y="23"/>
                  </a:moveTo>
                  <a:cubicBezTo>
                    <a:pt x="18" y="28"/>
                    <a:pt x="11" y="27"/>
                    <a:pt x="3" y="28"/>
                  </a:cubicBezTo>
                  <a:cubicBezTo>
                    <a:pt x="0" y="23"/>
                    <a:pt x="1" y="18"/>
                    <a:pt x="3" y="13"/>
                  </a:cubicBezTo>
                  <a:cubicBezTo>
                    <a:pt x="6" y="9"/>
                    <a:pt x="7" y="0"/>
                    <a:pt x="15" y="4"/>
                  </a:cubicBezTo>
                  <a:cubicBezTo>
                    <a:pt x="22" y="7"/>
                    <a:pt x="26" y="14"/>
                    <a:pt x="24" y="23"/>
                  </a:cubicBezTo>
                  <a:close/>
                </a:path>
              </a:pathLst>
            </a:custGeom>
            <a:solidFill>
              <a:srgbClr val="2638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8" name="Freeform 245">
              <a:extLst>
                <a:ext uri="{FF2B5EF4-FFF2-40B4-BE49-F238E27FC236}">
                  <a16:creationId xmlns:a16="http://schemas.microsoft.com/office/drawing/2014/main" id="{AF81B40B-20DD-4CAF-815A-3913C1C4C403}"/>
                </a:ext>
              </a:extLst>
            </p:cNvPr>
            <p:cNvSpPr>
              <a:spLocks/>
            </p:cNvSpPr>
            <p:nvPr/>
          </p:nvSpPr>
          <p:spPr bwMode="auto">
            <a:xfrm>
              <a:off x="5313332" y="61207"/>
              <a:ext cx="78529" cy="78529"/>
            </a:xfrm>
            <a:custGeom>
              <a:avLst/>
              <a:gdLst>
                <a:gd name="T0" fmla="*/ 21 w 30"/>
                <a:gd name="T1" fmla="*/ 30 h 30"/>
                <a:gd name="T2" fmla="*/ 0 w 30"/>
                <a:gd name="T3" fmla="*/ 20 h 30"/>
                <a:gd name="T4" fmla="*/ 0 w 30"/>
                <a:gd name="T5" fmla="*/ 4 h 30"/>
                <a:gd name="T6" fmla="*/ 22 w 30"/>
                <a:gd name="T7" fmla="*/ 0 h 30"/>
                <a:gd name="T8" fmla="*/ 21 w 30"/>
                <a:gd name="T9" fmla="*/ 30 h 30"/>
              </a:gdLst>
              <a:ahLst/>
              <a:cxnLst>
                <a:cxn ang="0">
                  <a:pos x="T0" y="T1"/>
                </a:cxn>
                <a:cxn ang="0">
                  <a:pos x="T2" y="T3"/>
                </a:cxn>
                <a:cxn ang="0">
                  <a:pos x="T4" y="T5"/>
                </a:cxn>
                <a:cxn ang="0">
                  <a:pos x="T6" y="T7"/>
                </a:cxn>
                <a:cxn ang="0">
                  <a:pos x="T8" y="T9"/>
                </a:cxn>
              </a:cxnLst>
              <a:rect l="0" t="0" r="r" b="b"/>
              <a:pathLst>
                <a:path w="30" h="30">
                  <a:moveTo>
                    <a:pt x="21" y="30"/>
                  </a:moveTo>
                  <a:cubicBezTo>
                    <a:pt x="17" y="21"/>
                    <a:pt x="16" y="5"/>
                    <a:pt x="0" y="20"/>
                  </a:cubicBezTo>
                  <a:cubicBezTo>
                    <a:pt x="0" y="15"/>
                    <a:pt x="0" y="9"/>
                    <a:pt x="0" y="4"/>
                  </a:cubicBezTo>
                  <a:cubicBezTo>
                    <a:pt x="8" y="5"/>
                    <a:pt x="15" y="3"/>
                    <a:pt x="22" y="0"/>
                  </a:cubicBezTo>
                  <a:cubicBezTo>
                    <a:pt x="15" y="10"/>
                    <a:pt x="30" y="20"/>
                    <a:pt x="21" y="30"/>
                  </a:cubicBezTo>
                  <a:close/>
                </a:path>
              </a:pathLst>
            </a:custGeom>
            <a:solidFill>
              <a:srgbClr val="5F67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9" name="Freeform 246">
              <a:extLst>
                <a:ext uri="{FF2B5EF4-FFF2-40B4-BE49-F238E27FC236}">
                  <a16:creationId xmlns:a16="http://schemas.microsoft.com/office/drawing/2014/main" id="{81B6F5F4-DEC1-4049-AFB1-8E506361EA06}"/>
                </a:ext>
              </a:extLst>
            </p:cNvPr>
            <p:cNvSpPr>
              <a:spLocks/>
            </p:cNvSpPr>
            <p:nvPr/>
          </p:nvSpPr>
          <p:spPr bwMode="auto">
            <a:xfrm>
              <a:off x="5388029" y="95683"/>
              <a:ext cx="90021" cy="67037"/>
            </a:xfrm>
            <a:custGeom>
              <a:avLst/>
              <a:gdLst>
                <a:gd name="T0" fmla="*/ 28 w 34"/>
                <a:gd name="T1" fmla="*/ 26 h 26"/>
                <a:gd name="T2" fmla="*/ 7 w 34"/>
                <a:gd name="T3" fmla="*/ 26 h 26"/>
                <a:gd name="T4" fmla="*/ 3 w 34"/>
                <a:gd name="T5" fmla="*/ 15 h 26"/>
                <a:gd name="T6" fmla="*/ 11 w 34"/>
                <a:gd name="T7" fmla="*/ 20 h 26"/>
                <a:gd name="T8" fmla="*/ 24 w 34"/>
                <a:gd name="T9" fmla="*/ 0 h 26"/>
                <a:gd name="T10" fmla="*/ 28 w 34"/>
                <a:gd name="T11" fmla="*/ 26 h 26"/>
              </a:gdLst>
              <a:ahLst/>
              <a:cxnLst>
                <a:cxn ang="0">
                  <a:pos x="T0" y="T1"/>
                </a:cxn>
                <a:cxn ang="0">
                  <a:pos x="T2" y="T3"/>
                </a:cxn>
                <a:cxn ang="0">
                  <a:pos x="T4" y="T5"/>
                </a:cxn>
                <a:cxn ang="0">
                  <a:pos x="T6" y="T7"/>
                </a:cxn>
                <a:cxn ang="0">
                  <a:pos x="T8" y="T9"/>
                </a:cxn>
                <a:cxn ang="0">
                  <a:pos x="T10" y="T11"/>
                </a:cxn>
              </a:cxnLst>
              <a:rect l="0" t="0" r="r" b="b"/>
              <a:pathLst>
                <a:path w="34" h="26">
                  <a:moveTo>
                    <a:pt x="28" y="26"/>
                  </a:moveTo>
                  <a:cubicBezTo>
                    <a:pt x="21" y="26"/>
                    <a:pt x="14" y="26"/>
                    <a:pt x="7" y="26"/>
                  </a:cubicBezTo>
                  <a:cubicBezTo>
                    <a:pt x="3" y="23"/>
                    <a:pt x="0" y="18"/>
                    <a:pt x="3" y="15"/>
                  </a:cubicBezTo>
                  <a:cubicBezTo>
                    <a:pt x="8" y="10"/>
                    <a:pt x="7" y="20"/>
                    <a:pt x="11" y="20"/>
                  </a:cubicBezTo>
                  <a:cubicBezTo>
                    <a:pt x="30" y="22"/>
                    <a:pt x="16" y="5"/>
                    <a:pt x="24" y="0"/>
                  </a:cubicBezTo>
                  <a:cubicBezTo>
                    <a:pt x="34" y="7"/>
                    <a:pt x="26" y="17"/>
                    <a:pt x="28" y="26"/>
                  </a:cubicBezTo>
                  <a:close/>
                </a:path>
              </a:pathLst>
            </a:custGeom>
            <a:solidFill>
              <a:srgbClr val="5F67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0" name="Freeform 247">
              <a:extLst>
                <a:ext uri="{FF2B5EF4-FFF2-40B4-BE49-F238E27FC236}">
                  <a16:creationId xmlns:a16="http://schemas.microsoft.com/office/drawing/2014/main" id="{343CAFCC-7929-4481-AA26-B09E54BF7967}"/>
                </a:ext>
              </a:extLst>
            </p:cNvPr>
            <p:cNvSpPr>
              <a:spLocks/>
            </p:cNvSpPr>
            <p:nvPr/>
          </p:nvSpPr>
          <p:spPr bwMode="auto">
            <a:xfrm>
              <a:off x="4773209" y="882883"/>
              <a:ext cx="1120467" cy="2668052"/>
            </a:xfrm>
            <a:custGeom>
              <a:avLst/>
              <a:gdLst>
                <a:gd name="T0" fmla="*/ 408 w 430"/>
                <a:gd name="T1" fmla="*/ 12 h 1023"/>
                <a:gd name="T2" fmla="*/ 406 w 430"/>
                <a:gd name="T3" fmla="*/ 59 h 1023"/>
                <a:gd name="T4" fmla="*/ 314 w 430"/>
                <a:gd name="T5" fmla="*/ 136 h 1023"/>
                <a:gd name="T6" fmla="*/ 280 w 430"/>
                <a:gd name="T7" fmla="*/ 206 h 1023"/>
                <a:gd name="T8" fmla="*/ 224 w 430"/>
                <a:gd name="T9" fmla="*/ 269 h 1023"/>
                <a:gd name="T10" fmla="*/ 163 w 430"/>
                <a:gd name="T11" fmla="*/ 344 h 1023"/>
                <a:gd name="T12" fmla="*/ 130 w 430"/>
                <a:gd name="T13" fmla="*/ 405 h 1023"/>
                <a:gd name="T14" fmla="*/ 99 w 430"/>
                <a:gd name="T15" fmla="*/ 449 h 1023"/>
                <a:gd name="T16" fmla="*/ 62 w 430"/>
                <a:gd name="T17" fmla="*/ 568 h 1023"/>
                <a:gd name="T18" fmla="*/ 53 w 430"/>
                <a:gd name="T19" fmla="*/ 615 h 1023"/>
                <a:gd name="T20" fmla="*/ 59 w 430"/>
                <a:gd name="T21" fmla="*/ 696 h 1023"/>
                <a:gd name="T22" fmla="*/ 95 w 430"/>
                <a:gd name="T23" fmla="*/ 775 h 1023"/>
                <a:gd name="T24" fmla="*/ 145 w 430"/>
                <a:gd name="T25" fmla="*/ 815 h 1023"/>
                <a:gd name="T26" fmla="*/ 178 w 430"/>
                <a:gd name="T27" fmla="*/ 899 h 1023"/>
                <a:gd name="T28" fmla="*/ 232 w 430"/>
                <a:gd name="T29" fmla="*/ 906 h 1023"/>
                <a:gd name="T30" fmla="*/ 316 w 430"/>
                <a:gd name="T31" fmla="*/ 923 h 1023"/>
                <a:gd name="T32" fmla="*/ 400 w 430"/>
                <a:gd name="T33" fmla="*/ 1011 h 1023"/>
                <a:gd name="T34" fmla="*/ 335 w 430"/>
                <a:gd name="T35" fmla="*/ 1015 h 1023"/>
                <a:gd name="T36" fmla="*/ 209 w 430"/>
                <a:gd name="T37" fmla="*/ 988 h 1023"/>
                <a:gd name="T38" fmla="*/ 170 w 430"/>
                <a:gd name="T39" fmla="*/ 949 h 1023"/>
                <a:gd name="T40" fmla="*/ 98 w 430"/>
                <a:gd name="T41" fmla="*/ 899 h 1023"/>
                <a:gd name="T42" fmla="*/ 54 w 430"/>
                <a:gd name="T43" fmla="*/ 846 h 1023"/>
                <a:gd name="T44" fmla="*/ 6 w 430"/>
                <a:gd name="T45" fmla="*/ 711 h 1023"/>
                <a:gd name="T46" fmla="*/ 6 w 430"/>
                <a:gd name="T47" fmla="*/ 634 h 1023"/>
                <a:gd name="T48" fmla="*/ 1 w 430"/>
                <a:gd name="T49" fmla="*/ 522 h 1023"/>
                <a:gd name="T50" fmla="*/ 39 w 430"/>
                <a:gd name="T51" fmla="*/ 438 h 1023"/>
                <a:gd name="T52" fmla="*/ 97 w 430"/>
                <a:gd name="T53" fmla="*/ 360 h 1023"/>
                <a:gd name="T54" fmla="*/ 185 w 430"/>
                <a:gd name="T55" fmla="*/ 261 h 1023"/>
                <a:gd name="T56" fmla="*/ 321 w 430"/>
                <a:gd name="T57" fmla="*/ 69 h 1023"/>
                <a:gd name="T58" fmla="*/ 339 w 430"/>
                <a:gd name="T59" fmla="*/ 16 h 1023"/>
                <a:gd name="T60" fmla="*/ 356 w 430"/>
                <a:gd name="T61" fmla="*/ 29 h 1023"/>
                <a:gd name="T62" fmla="*/ 371 w 430"/>
                <a:gd name="T63" fmla="*/ 27 h 1023"/>
                <a:gd name="T64" fmla="*/ 400 w 430"/>
                <a:gd name="T65" fmla="*/ 6 h 10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30" h="1023">
                  <a:moveTo>
                    <a:pt x="403" y="7"/>
                  </a:moveTo>
                  <a:cubicBezTo>
                    <a:pt x="405" y="9"/>
                    <a:pt x="406" y="11"/>
                    <a:pt x="408" y="12"/>
                  </a:cubicBezTo>
                  <a:cubicBezTo>
                    <a:pt x="430" y="21"/>
                    <a:pt x="424" y="39"/>
                    <a:pt x="421" y="55"/>
                  </a:cubicBezTo>
                  <a:cubicBezTo>
                    <a:pt x="413" y="63"/>
                    <a:pt x="412" y="64"/>
                    <a:pt x="406" y="59"/>
                  </a:cubicBezTo>
                  <a:cubicBezTo>
                    <a:pt x="392" y="45"/>
                    <a:pt x="383" y="54"/>
                    <a:pt x="376" y="65"/>
                  </a:cubicBezTo>
                  <a:cubicBezTo>
                    <a:pt x="359" y="92"/>
                    <a:pt x="332" y="110"/>
                    <a:pt x="314" y="136"/>
                  </a:cubicBezTo>
                  <a:cubicBezTo>
                    <a:pt x="302" y="154"/>
                    <a:pt x="280" y="162"/>
                    <a:pt x="289" y="189"/>
                  </a:cubicBezTo>
                  <a:cubicBezTo>
                    <a:pt x="290" y="195"/>
                    <a:pt x="286" y="204"/>
                    <a:pt x="280" y="206"/>
                  </a:cubicBezTo>
                  <a:cubicBezTo>
                    <a:pt x="257" y="215"/>
                    <a:pt x="250" y="240"/>
                    <a:pt x="232" y="255"/>
                  </a:cubicBezTo>
                  <a:cubicBezTo>
                    <a:pt x="227" y="258"/>
                    <a:pt x="224" y="263"/>
                    <a:pt x="224" y="269"/>
                  </a:cubicBezTo>
                  <a:cubicBezTo>
                    <a:pt x="225" y="298"/>
                    <a:pt x="206" y="314"/>
                    <a:pt x="184" y="326"/>
                  </a:cubicBezTo>
                  <a:cubicBezTo>
                    <a:pt x="175" y="331"/>
                    <a:pt x="167" y="335"/>
                    <a:pt x="163" y="344"/>
                  </a:cubicBezTo>
                  <a:cubicBezTo>
                    <a:pt x="159" y="354"/>
                    <a:pt x="151" y="360"/>
                    <a:pt x="143" y="367"/>
                  </a:cubicBezTo>
                  <a:cubicBezTo>
                    <a:pt x="132" y="377"/>
                    <a:pt x="115" y="385"/>
                    <a:pt x="130" y="405"/>
                  </a:cubicBezTo>
                  <a:cubicBezTo>
                    <a:pt x="135" y="412"/>
                    <a:pt x="128" y="420"/>
                    <a:pt x="121" y="422"/>
                  </a:cubicBezTo>
                  <a:cubicBezTo>
                    <a:pt x="108" y="426"/>
                    <a:pt x="101" y="435"/>
                    <a:pt x="99" y="449"/>
                  </a:cubicBezTo>
                  <a:cubicBezTo>
                    <a:pt x="97" y="458"/>
                    <a:pt x="88" y="464"/>
                    <a:pt x="81" y="470"/>
                  </a:cubicBezTo>
                  <a:cubicBezTo>
                    <a:pt x="48" y="497"/>
                    <a:pt x="41" y="530"/>
                    <a:pt x="62" y="568"/>
                  </a:cubicBezTo>
                  <a:cubicBezTo>
                    <a:pt x="67" y="578"/>
                    <a:pt x="68" y="587"/>
                    <a:pt x="60" y="594"/>
                  </a:cubicBezTo>
                  <a:cubicBezTo>
                    <a:pt x="53" y="600"/>
                    <a:pt x="55" y="608"/>
                    <a:pt x="53" y="615"/>
                  </a:cubicBezTo>
                  <a:cubicBezTo>
                    <a:pt x="46" y="637"/>
                    <a:pt x="46" y="654"/>
                    <a:pt x="65" y="671"/>
                  </a:cubicBezTo>
                  <a:cubicBezTo>
                    <a:pt x="75" y="679"/>
                    <a:pt x="68" y="690"/>
                    <a:pt x="59" y="696"/>
                  </a:cubicBezTo>
                  <a:cubicBezTo>
                    <a:pt x="51" y="703"/>
                    <a:pt x="51" y="709"/>
                    <a:pt x="57" y="717"/>
                  </a:cubicBezTo>
                  <a:cubicBezTo>
                    <a:pt x="72" y="735"/>
                    <a:pt x="84" y="754"/>
                    <a:pt x="95" y="775"/>
                  </a:cubicBezTo>
                  <a:cubicBezTo>
                    <a:pt x="103" y="789"/>
                    <a:pt x="117" y="798"/>
                    <a:pt x="133" y="801"/>
                  </a:cubicBezTo>
                  <a:cubicBezTo>
                    <a:pt x="142" y="803"/>
                    <a:pt x="144" y="808"/>
                    <a:pt x="145" y="815"/>
                  </a:cubicBezTo>
                  <a:cubicBezTo>
                    <a:pt x="146" y="820"/>
                    <a:pt x="147" y="826"/>
                    <a:pt x="145" y="830"/>
                  </a:cubicBezTo>
                  <a:cubicBezTo>
                    <a:pt x="119" y="870"/>
                    <a:pt x="159" y="881"/>
                    <a:pt x="178" y="899"/>
                  </a:cubicBezTo>
                  <a:cubicBezTo>
                    <a:pt x="189" y="910"/>
                    <a:pt x="209" y="911"/>
                    <a:pt x="226" y="908"/>
                  </a:cubicBezTo>
                  <a:cubicBezTo>
                    <a:pt x="228" y="907"/>
                    <a:pt x="230" y="907"/>
                    <a:pt x="232" y="906"/>
                  </a:cubicBezTo>
                  <a:cubicBezTo>
                    <a:pt x="236" y="905"/>
                    <a:pt x="239" y="904"/>
                    <a:pt x="243" y="905"/>
                  </a:cubicBezTo>
                  <a:cubicBezTo>
                    <a:pt x="266" y="915"/>
                    <a:pt x="291" y="919"/>
                    <a:pt x="316" y="923"/>
                  </a:cubicBezTo>
                  <a:cubicBezTo>
                    <a:pt x="343" y="952"/>
                    <a:pt x="374" y="976"/>
                    <a:pt x="401" y="1005"/>
                  </a:cubicBezTo>
                  <a:cubicBezTo>
                    <a:pt x="401" y="1007"/>
                    <a:pt x="401" y="1009"/>
                    <a:pt x="400" y="1011"/>
                  </a:cubicBezTo>
                  <a:cubicBezTo>
                    <a:pt x="379" y="1011"/>
                    <a:pt x="357" y="1000"/>
                    <a:pt x="337" y="1015"/>
                  </a:cubicBezTo>
                  <a:cubicBezTo>
                    <a:pt x="336" y="1015"/>
                    <a:pt x="335" y="1015"/>
                    <a:pt x="335" y="1015"/>
                  </a:cubicBezTo>
                  <a:cubicBezTo>
                    <a:pt x="309" y="990"/>
                    <a:pt x="279" y="1023"/>
                    <a:pt x="251" y="1008"/>
                  </a:cubicBezTo>
                  <a:cubicBezTo>
                    <a:pt x="238" y="1000"/>
                    <a:pt x="220" y="1000"/>
                    <a:pt x="209" y="988"/>
                  </a:cubicBezTo>
                  <a:cubicBezTo>
                    <a:pt x="198" y="978"/>
                    <a:pt x="184" y="983"/>
                    <a:pt x="173" y="976"/>
                  </a:cubicBezTo>
                  <a:cubicBezTo>
                    <a:pt x="152" y="963"/>
                    <a:pt x="151" y="965"/>
                    <a:pt x="170" y="949"/>
                  </a:cubicBezTo>
                  <a:cubicBezTo>
                    <a:pt x="146" y="936"/>
                    <a:pt x="122" y="925"/>
                    <a:pt x="105" y="903"/>
                  </a:cubicBezTo>
                  <a:cubicBezTo>
                    <a:pt x="104" y="901"/>
                    <a:pt x="100" y="898"/>
                    <a:pt x="98" y="899"/>
                  </a:cubicBezTo>
                  <a:cubicBezTo>
                    <a:pt x="73" y="904"/>
                    <a:pt x="69" y="878"/>
                    <a:pt x="55" y="868"/>
                  </a:cubicBezTo>
                  <a:cubicBezTo>
                    <a:pt x="47" y="862"/>
                    <a:pt x="51" y="853"/>
                    <a:pt x="54" y="846"/>
                  </a:cubicBezTo>
                  <a:cubicBezTo>
                    <a:pt x="69" y="808"/>
                    <a:pt x="60" y="787"/>
                    <a:pt x="31" y="760"/>
                  </a:cubicBezTo>
                  <a:cubicBezTo>
                    <a:pt x="19" y="749"/>
                    <a:pt x="9" y="728"/>
                    <a:pt x="6" y="711"/>
                  </a:cubicBezTo>
                  <a:cubicBezTo>
                    <a:pt x="4" y="701"/>
                    <a:pt x="4" y="689"/>
                    <a:pt x="2" y="677"/>
                  </a:cubicBezTo>
                  <a:cubicBezTo>
                    <a:pt x="0" y="663"/>
                    <a:pt x="1" y="650"/>
                    <a:pt x="6" y="634"/>
                  </a:cubicBezTo>
                  <a:cubicBezTo>
                    <a:pt x="15" y="611"/>
                    <a:pt x="18" y="584"/>
                    <a:pt x="12" y="558"/>
                  </a:cubicBezTo>
                  <a:cubicBezTo>
                    <a:pt x="9" y="546"/>
                    <a:pt x="15" y="531"/>
                    <a:pt x="1" y="522"/>
                  </a:cubicBezTo>
                  <a:cubicBezTo>
                    <a:pt x="0" y="521"/>
                    <a:pt x="1" y="518"/>
                    <a:pt x="1" y="518"/>
                  </a:cubicBezTo>
                  <a:cubicBezTo>
                    <a:pt x="24" y="496"/>
                    <a:pt x="22" y="462"/>
                    <a:pt x="39" y="438"/>
                  </a:cubicBezTo>
                  <a:cubicBezTo>
                    <a:pt x="46" y="428"/>
                    <a:pt x="51" y="419"/>
                    <a:pt x="63" y="414"/>
                  </a:cubicBezTo>
                  <a:cubicBezTo>
                    <a:pt x="85" y="404"/>
                    <a:pt x="88" y="379"/>
                    <a:pt x="97" y="360"/>
                  </a:cubicBezTo>
                  <a:cubicBezTo>
                    <a:pt x="103" y="346"/>
                    <a:pt x="105" y="338"/>
                    <a:pt x="120" y="329"/>
                  </a:cubicBezTo>
                  <a:cubicBezTo>
                    <a:pt x="147" y="313"/>
                    <a:pt x="167" y="287"/>
                    <a:pt x="185" y="261"/>
                  </a:cubicBezTo>
                  <a:cubicBezTo>
                    <a:pt x="216" y="216"/>
                    <a:pt x="242" y="168"/>
                    <a:pt x="278" y="126"/>
                  </a:cubicBezTo>
                  <a:cubicBezTo>
                    <a:pt x="293" y="108"/>
                    <a:pt x="304" y="87"/>
                    <a:pt x="321" y="69"/>
                  </a:cubicBezTo>
                  <a:cubicBezTo>
                    <a:pt x="331" y="59"/>
                    <a:pt x="320" y="42"/>
                    <a:pt x="328" y="30"/>
                  </a:cubicBezTo>
                  <a:cubicBezTo>
                    <a:pt x="341" y="30"/>
                    <a:pt x="329" y="18"/>
                    <a:pt x="339" y="16"/>
                  </a:cubicBezTo>
                  <a:cubicBezTo>
                    <a:pt x="344" y="18"/>
                    <a:pt x="345" y="26"/>
                    <a:pt x="348" y="31"/>
                  </a:cubicBezTo>
                  <a:cubicBezTo>
                    <a:pt x="352" y="37"/>
                    <a:pt x="353" y="31"/>
                    <a:pt x="356" y="29"/>
                  </a:cubicBezTo>
                  <a:cubicBezTo>
                    <a:pt x="360" y="25"/>
                    <a:pt x="356" y="15"/>
                    <a:pt x="364" y="13"/>
                  </a:cubicBezTo>
                  <a:cubicBezTo>
                    <a:pt x="367" y="18"/>
                    <a:pt x="369" y="23"/>
                    <a:pt x="371" y="27"/>
                  </a:cubicBezTo>
                  <a:cubicBezTo>
                    <a:pt x="383" y="27"/>
                    <a:pt x="361" y="0"/>
                    <a:pt x="385" y="11"/>
                  </a:cubicBezTo>
                  <a:cubicBezTo>
                    <a:pt x="389" y="8"/>
                    <a:pt x="396" y="14"/>
                    <a:pt x="400" y="6"/>
                  </a:cubicBezTo>
                  <a:cubicBezTo>
                    <a:pt x="401" y="7"/>
                    <a:pt x="402" y="7"/>
                    <a:pt x="403" y="7"/>
                  </a:cubicBezTo>
                  <a:close/>
                </a:path>
              </a:pathLst>
            </a:custGeom>
            <a:solidFill>
              <a:srgbClr val="2153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1" name="Freeform 248">
              <a:extLst>
                <a:ext uri="{FF2B5EF4-FFF2-40B4-BE49-F238E27FC236}">
                  <a16:creationId xmlns:a16="http://schemas.microsoft.com/office/drawing/2014/main" id="{EA76E8A4-D3F5-4C58-8C60-8BF45F41D326}"/>
                </a:ext>
              </a:extLst>
            </p:cNvPr>
            <p:cNvSpPr>
              <a:spLocks/>
            </p:cNvSpPr>
            <p:nvPr/>
          </p:nvSpPr>
          <p:spPr bwMode="auto">
            <a:xfrm>
              <a:off x="5776841" y="873306"/>
              <a:ext cx="57460" cy="78529"/>
            </a:xfrm>
            <a:custGeom>
              <a:avLst/>
              <a:gdLst>
                <a:gd name="T0" fmla="*/ 15 w 22"/>
                <a:gd name="T1" fmla="*/ 10 h 30"/>
                <a:gd name="T2" fmla="*/ 16 w 22"/>
                <a:gd name="T3" fmla="*/ 30 h 30"/>
                <a:gd name="T4" fmla="*/ 0 w 22"/>
                <a:gd name="T5" fmla="*/ 15 h 30"/>
                <a:gd name="T6" fmla="*/ 15 w 22"/>
                <a:gd name="T7" fmla="*/ 10 h 30"/>
              </a:gdLst>
              <a:ahLst/>
              <a:cxnLst>
                <a:cxn ang="0">
                  <a:pos x="T0" y="T1"/>
                </a:cxn>
                <a:cxn ang="0">
                  <a:pos x="T2" y="T3"/>
                </a:cxn>
                <a:cxn ang="0">
                  <a:pos x="T4" y="T5"/>
                </a:cxn>
                <a:cxn ang="0">
                  <a:pos x="T6" y="T7"/>
                </a:cxn>
              </a:cxnLst>
              <a:rect l="0" t="0" r="r" b="b"/>
              <a:pathLst>
                <a:path w="22" h="30">
                  <a:moveTo>
                    <a:pt x="15" y="10"/>
                  </a:moveTo>
                  <a:cubicBezTo>
                    <a:pt x="16" y="17"/>
                    <a:pt x="22" y="23"/>
                    <a:pt x="16" y="30"/>
                  </a:cubicBezTo>
                  <a:cubicBezTo>
                    <a:pt x="6" y="29"/>
                    <a:pt x="7" y="18"/>
                    <a:pt x="0" y="15"/>
                  </a:cubicBezTo>
                  <a:cubicBezTo>
                    <a:pt x="2" y="3"/>
                    <a:pt x="6" y="0"/>
                    <a:pt x="15" y="10"/>
                  </a:cubicBezTo>
                  <a:close/>
                </a:path>
              </a:pathLst>
            </a:custGeom>
            <a:solidFill>
              <a:srgbClr val="214E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2" name="Freeform 249">
              <a:extLst>
                <a:ext uri="{FF2B5EF4-FFF2-40B4-BE49-F238E27FC236}">
                  <a16:creationId xmlns:a16="http://schemas.microsoft.com/office/drawing/2014/main" id="{41A2992D-67A9-4945-A868-628229019E78}"/>
                </a:ext>
              </a:extLst>
            </p:cNvPr>
            <p:cNvSpPr>
              <a:spLocks/>
            </p:cNvSpPr>
            <p:nvPr/>
          </p:nvSpPr>
          <p:spPr bwMode="auto">
            <a:xfrm>
              <a:off x="5686820" y="902036"/>
              <a:ext cx="36392" cy="57460"/>
            </a:xfrm>
            <a:custGeom>
              <a:avLst/>
              <a:gdLst>
                <a:gd name="T0" fmla="*/ 14 w 14"/>
                <a:gd name="T1" fmla="*/ 6 h 22"/>
                <a:gd name="T2" fmla="*/ 6 w 14"/>
                <a:gd name="T3" fmla="*/ 22 h 22"/>
                <a:gd name="T4" fmla="*/ 6 w 14"/>
                <a:gd name="T5" fmla="*/ 3 h 22"/>
                <a:gd name="T6" fmla="*/ 14 w 14"/>
                <a:gd name="T7" fmla="*/ 6 h 22"/>
              </a:gdLst>
              <a:ahLst/>
              <a:cxnLst>
                <a:cxn ang="0">
                  <a:pos x="T0" y="T1"/>
                </a:cxn>
                <a:cxn ang="0">
                  <a:pos x="T2" y="T3"/>
                </a:cxn>
                <a:cxn ang="0">
                  <a:pos x="T4" y="T5"/>
                </a:cxn>
                <a:cxn ang="0">
                  <a:pos x="T6" y="T7"/>
                </a:cxn>
              </a:cxnLst>
              <a:rect l="0" t="0" r="r" b="b"/>
              <a:pathLst>
                <a:path w="14" h="22">
                  <a:moveTo>
                    <a:pt x="14" y="6"/>
                  </a:moveTo>
                  <a:cubicBezTo>
                    <a:pt x="13" y="12"/>
                    <a:pt x="11" y="18"/>
                    <a:pt x="6" y="22"/>
                  </a:cubicBezTo>
                  <a:cubicBezTo>
                    <a:pt x="5" y="16"/>
                    <a:pt x="0" y="9"/>
                    <a:pt x="6" y="3"/>
                  </a:cubicBezTo>
                  <a:cubicBezTo>
                    <a:pt x="10" y="0"/>
                    <a:pt x="12" y="3"/>
                    <a:pt x="14" y="6"/>
                  </a:cubicBezTo>
                  <a:close/>
                </a:path>
              </a:pathLst>
            </a:custGeom>
            <a:solidFill>
              <a:srgbClr val="1D48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3" name="Freeform 258">
              <a:extLst>
                <a:ext uri="{FF2B5EF4-FFF2-40B4-BE49-F238E27FC236}">
                  <a16:creationId xmlns:a16="http://schemas.microsoft.com/office/drawing/2014/main" id="{F2905FAB-962D-4974-BDBD-CF0045C7645E}"/>
                </a:ext>
              </a:extLst>
            </p:cNvPr>
            <p:cNvSpPr>
              <a:spLocks/>
            </p:cNvSpPr>
            <p:nvPr/>
          </p:nvSpPr>
          <p:spPr bwMode="auto">
            <a:xfrm>
              <a:off x="5213735" y="4970193"/>
              <a:ext cx="1493956" cy="764216"/>
            </a:xfrm>
            <a:custGeom>
              <a:avLst/>
              <a:gdLst>
                <a:gd name="T0" fmla="*/ 261 w 573"/>
                <a:gd name="T1" fmla="*/ 218 h 293"/>
                <a:gd name="T2" fmla="*/ 410 w 573"/>
                <a:gd name="T3" fmla="*/ 154 h 293"/>
                <a:gd name="T4" fmla="*/ 445 w 573"/>
                <a:gd name="T5" fmla="*/ 121 h 293"/>
                <a:gd name="T6" fmla="*/ 496 w 573"/>
                <a:gd name="T7" fmla="*/ 72 h 293"/>
                <a:gd name="T8" fmla="*/ 539 w 573"/>
                <a:gd name="T9" fmla="*/ 3 h 293"/>
                <a:gd name="T10" fmla="*/ 567 w 573"/>
                <a:gd name="T11" fmla="*/ 15 h 293"/>
                <a:gd name="T12" fmla="*/ 562 w 573"/>
                <a:gd name="T13" fmla="*/ 45 h 293"/>
                <a:gd name="T14" fmla="*/ 531 w 573"/>
                <a:gd name="T15" fmla="*/ 100 h 293"/>
                <a:gd name="T16" fmla="*/ 524 w 573"/>
                <a:gd name="T17" fmla="*/ 107 h 293"/>
                <a:gd name="T18" fmla="*/ 479 w 573"/>
                <a:gd name="T19" fmla="*/ 157 h 293"/>
                <a:gd name="T20" fmla="*/ 428 w 573"/>
                <a:gd name="T21" fmla="*/ 216 h 293"/>
                <a:gd name="T22" fmla="*/ 417 w 573"/>
                <a:gd name="T23" fmla="*/ 235 h 293"/>
                <a:gd name="T24" fmla="*/ 369 w 573"/>
                <a:gd name="T25" fmla="*/ 259 h 293"/>
                <a:gd name="T26" fmla="*/ 357 w 573"/>
                <a:gd name="T27" fmla="*/ 264 h 293"/>
                <a:gd name="T28" fmla="*/ 271 w 573"/>
                <a:gd name="T29" fmla="*/ 265 h 293"/>
                <a:gd name="T30" fmla="*/ 224 w 573"/>
                <a:gd name="T31" fmla="*/ 264 h 293"/>
                <a:gd name="T32" fmla="*/ 165 w 573"/>
                <a:gd name="T33" fmla="*/ 262 h 293"/>
                <a:gd name="T34" fmla="*/ 145 w 573"/>
                <a:gd name="T35" fmla="*/ 283 h 293"/>
                <a:gd name="T36" fmla="*/ 137 w 573"/>
                <a:gd name="T37" fmla="*/ 291 h 293"/>
                <a:gd name="T38" fmla="*/ 111 w 573"/>
                <a:gd name="T39" fmla="*/ 291 h 293"/>
                <a:gd name="T40" fmla="*/ 95 w 573"/>
                <a:gd name="T41" fmla="*/ 259 h 293"/>
                <a:gd name="T42" fmla="*/ 99 w 573"/>
                <a:gd name="T43" fmla="*/ 245 h 293"/>
                <a:gd name="T44" fmla="*/ 79 w 573"/>
                <a:gd name="T45" fmla="*/ 229 h 293"/>
                <a:gd name="T46" fmla="*/ 45 w 573"/>
                <a:gd name="T47" fmla="*/ 229 h 293"/>
                <a:gd name="T48" fmla="*/ 14 w 573"/>
                <a:gd name="T49" fmla="*/ 226 h 293"/>
                <a:gd name="T50" fmla="*/ 4 w 573"/>
                <a:gd name="T51" fmla="*/ 212 h 293"/>
                <a:gd name="T52" fmla="*/ 56 w 573"/>
                <a:gd name="T53" fmla="*/ 187 h 293"/>
                <a:gd name="T54" fmla="*/ 165 w 573"/>
                <a:gd name="T55" fmla="*/ 213 h 293"/>
                <a:gd name="T56" fmla="*/ 172 w 573"/>
                <a:gd name="T57" fmla="*/ 213 h 293"/>
                <a:gd name="T58" fmla="*/ 261 w 573"/>
                <a:gd name="T59" fmla="*/ 218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73" h="293">
                  <a:moveTo>
                    <a:pt x="261" y="218"/>
                  </a:moveTo>
                  <a:cubicBezTo>
                    <a:pt x="318" y="213"/>
                    <a:pt x="365" y="185"/>
                    <a:pt x="410" y="154"/>
                  </a:cubicBezTo>
                  <a:cubicBezTo>
                    <a:pt x="423" y="145"/>
                    <a:pt x="441" y="139"/>
                    <a:pt x="445" y="121"/>
                  </a:cubicBezTo>
                  <a:cubicBezTo>
                    <a:pt x="470" y="113"/>
                    <a:pt x="480" y="89"/>
                    <a:pt x="496" y="72"/>
                  </a:cubicBezTo>
                  <a:cubicBezTo>
                    <a:pt x="515" y="52"/>
                    <a:pt x="526" y="27"/>
                    <a:pt x="539" y="3"/>
                  </a:cubicBezTo>
                  <a:cubicBezTo>
                    <a:pt x="551" y="0"/>
                    <a:pt x="561" y="4"/>
                    <a:pt x="567" y="15"/>
                  </a:cubicBezTo>
                  <a:cubicBezTo>
                    <a:pt x="573" y="26"/>
                    <a:pt x="568" y="35"/>
                    <a:pt x="562" y="45"/>
                  </a:cubicBezTo>
                  <a:cubicBezTo>
                    <a:pt x="550" y="62"/>
                    <a:pt x="535" y="78"/>
                    <a:pt x="531" y="100"/>
                  </a:cubicBezTo>
                  <a:cubicBezTo>
                    <a:pt x="529" y="103"/>
                    <a:pt x="527" y="105"/>
                    <a:pt x="524" y="107"/>
                  </a:cubicBezTo>
                  <a:cubicBezTo>
                    <a:pt x="498" y="114"/>
                    <a:pt x="489" y="133"/>
                    <a:pt x="479" y="157"/>
                  </a:cubicBezTo>
                  <a:cubicBezTo>
                    <a:pt x="469" y="181"/>
                    <a:pt x="457" y="208"/>
                    <a:pt x="428" y="216"/>
                  </a:cubicBezTo>
                  <a:cubicBezTo>
                    <a:pt x="416" y="220"/>
                    <a:pt x="418" y="227"/>
                    <a:pt x="417" y="235"/>
                  </a:cubicBezTo>
                  <a:cubicBezTo>
                    <a:pt x="404" y="249"/>
                    <a:pt x="390" y="261"/>
                    <a:pt x="369" y="259"/>
                  </a:cubicBezTo>
                  <a:cubicBezTo>
                    <a:pt x="365" y="259"/>
                    <a:pt x="361" y="261"/>
                    <a:pt x="357" y="264"/>
                  </a:cubicBezTo>
                  <a:cubicBezTo>
                    <a:pt x="329" y="281"/>
                    <a:pt x="300" y="279"/>
                    <a:pt x="271" y="265"/>
                  </a:cubicBezTo>
                  <a:cubicBezTo>
                    <a:pt x="255" y="258"/>
                    <a:pt x="241" y="254"/>
                    <a:pt x="224" y="264"/>
                  </a:cubicBezTo>
                  <a:cubicBezTo>
                    <a:pt x="205" y="275"/>
                    <a:pt x="184" y="263"/>
                    <a:pt x="165" y="262"/>
                  </a:cubicBezTo>
                  <a:cubicBezTo>
                    <a:pt x="144" y="261"/>
                    <a:pt x="143" y="261"/>
                    <a:pt x="145" y="283"/>
                  </a:cubicBezTo>
                  <a:cubicBezTo>
                    <a:pt x="144" y="288"/>
                    <a:pt x="141" y="290"/>
                    <a:pt x="137" y="291"/>
                  </a:cubicBezTo>
                  <a:cubicBezTo>
                    <a:pt x="128" y="293"/>
                    <a:pt x="119" y="293"/>
                    <a:pt x="111" y="291"/>
                  </a:cubicBezTo>
                  <a:cubicBezTo>
                    <a:pt x="88" y="286"/>
                    <a:pt x="84" y="279"/>
                    <a:pt x="95" y="259"/>
                  </a:cubicBezTo>
                  <a:cubicBezTo>
                    <a:pt x="98" y="254"/>
                    <a:pt x="99" y="250"/>
                    <a:pt x="99" y="245"/>
                  </a:cubicBezTo>
                  <a:cubicBezTo>
                    <a:pt x="102" y="223"/>
                    <a:pt x="100" y="221"/>
                    <a:pt x="79" y="229"/>
                  </a:cubicBezTo>
                  <a:cubicBezTo>
                    <a:pt x="68" y="233"/>
                    <a:pt x="57" y="233"/>
                    <a:pt x="45" y="229"/>
                  </a:cubicBezTo>
                  <a:cubicBezTo>
                    <a:pt x="35" y="226"/>
                    <a:pt x="26" y="222"/>
                    <a:pt x="14" y="226"/>
                  </a:cubicBezTo>
                  <a:cubicBezTo>
                    <a:pt x="3" y="230"/>
                    <a:pt x="0" y="221"/>
                    <a:pt x="4" y="212"/>
                  </a:cubicBezTo>
                  <a:cubicBezTo>
                    <a:pt x="11" y="189"/>
                    <a:pt x="28" y="181"/>
                    <a:pt x="56" y="187"/>
                  </a:cubicBezTo>
                  <a:cubicBezTo>
                    <a:pt x="91" y="201"/>
                    <a:pt x="127" y="212"/>
                    <a:pt x="165" y="213"/>
                  </a:cubicBezTo>
                  <a:cubicBezTo>
                    <a:pt x="167" y="213"/>
                    <a:pt x="170" y="213"/>
                    <a:pt x="172" y="213"/>
                  </a:cubicBezTo>
                  <a:cubicBezTo>
                    <a:pt x="202" y="210"/>
                    <a:pt x="231" y="225"/>
                    <a:pt x="261" y="218"/>
                  </a:cubicBezTo>
                  <a:close/>
                </a:path>
              </a:pathLst>
            </a:custGeom>
            <a:solidFill>
              <a:srgbClr val="39A6A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4" name="Freeform 259">
              <a:extLst>
                <a:ext uri="{FF2B5EF4-FFF2-40B4-BE49-F238E27FC236}">
                  <a16:creationId xmlns:a16="http://schemas.microsoft.com/office/drawing/2014/main" id="{55AD5331-D4D2-4C02-8AA1-C11EE8145D43}"/>
                </a:ext>
              </a:extLst>
            </p:cNvPr>
            <p:cNvSpPr>
              <a:spLocks/>
            </p:cNvSpPr>
            <p:nvPr/>
          </p:nvSpPr>
          <p:spPr bwMode="auto">
            <a:xfrm>
              <a:off x="5774925" y="2131677"/>
              <a:ext cx="655042" cy="1486294"/>
            </a:xfrm>
            <a:custGeom>
              <a:avLst/>
              <a:gdLst>
                <a:gd name="T0" fmla="*/ 15 w 251"/>
                <a:gd name="T1" fmla="*/ 528 h 570"/>
                <a:gd name="T2" fmla="*/ 8 w 251"/>
                <a:gd name="T3" fmla="*/ 480 h 570"/>
                <a:gd name="T4" fmla="*/ 34 w 251"/>
                <a:gd name="T5" fmla="*/ 517 h 570"/>
                <a:gd name="T6" fmla="*/ 45 w 251"/>
                <a:gd name="T7" fmla="*/ 453 h 570"/>
                <a:gd name="T8" fmla="*/ 50 w 251"/>
                <a:gd name="T9" fmla="*/ 431 h 570"/>
                <a:gd name="T10" fmla="*/ 74 w 251"/>
                <a:gd name="T11" fmla="*/ 505 h 570"/>
                <a:gd name="T12" fmla="*/ 86 w 251"/>
                <a:gd name="T13" fmla="*/ 507 h 570"/>
                <a:gd name="T14" fmla="*/ 75 w 251"/>
                <a:gd name="T15" fmla="*/ 517 h 570"/>
                <a:gd name="T16" fmla="*/ 64 w 251"/>
                <a:gd name="T17" fmla="*/ 350 h 570"/>
                <a:gd name="T18" fmla="*/ 74 w 251"/>
                <a:gd name="T19" fmla="*/ 332 h 570"/>
                <a:gd name="T20" fmla="*/ 86 w 251"/>
                <a:gd name="T21" fmla="*/ 404 h 570"/>
                <a:gd name="T22" fmla="*/ 83 w 251"/>
                <a:gd name="T23" fmla="*/ 419 h 570"/>
                <a:gd name="T24" fmla="*/ 105 w 251"/>
                <a:gd name="T25" fmla="*/ 311 h 570"/>
                <a:gd name="T26" fmla="*/ 108 w 251"/>
                <a:gd name="T27" fmla="*/ 389 h 570"/>
                <a:gd name="T28" fmla="*/ 152 w 251"/>
                <a:gd name="T29" fmla="*/ 219 h 570"/>
                <a:gd name="T30" fmla="*/ 168 w 251"/>
                <a:gd name="T31" fmla="*/ 225 h 570"/>
                <a:gd name="T32" fmla="*/ 159 w 251"/>
                <a:gd name="T33" fmla="*/ 329 h 570"/>
                <a:gd name="T34" fmla="*/ 168 w 251"/>
                <a:gd name="T35" fmla="*/ 221 h 570"/>
                <a:gd name="T36" fmla="*/ 188 w 251"/>
                <a:gd name="T37" fmla="*/ 222 h 570"/>
                <a:gd name="T38" fmla="*/ 187 w 251"/>
                <a:gd name="T39" fmla="*/ 220 h 570"/>
                <a:gd name="T40" fmla="*/ 205 w 251"/>
                <a:gd name="T41" fmla="*/ 72 h 570"/>
                <a:gd name="T42" fmla="*/ 218 w 251"/>
                <a:gd name="T43" fmla="*/ 29 h 570"/>
                <a:gd name="T44" fmla="*/ 237 w 251"/>
                <a:gd name="T45" fmla="*/ 31 h 570"/>
                <a:gd name="T46" fmla="*/ 245 w 251"/>
                <a:gd name="T47" fmla="*/ 92 h 570"/>
                <a:gd name="T48" fmla="*/ 234 w 251"/>
                <a:gd name="T49" fmla="*/ 196 h 570"/>
                <a:gd name="T50" fmla="*/ 249 w 251"/>
                <a:gd name="T51" fmla="*/ 214 h 570"/>
                <a:gd name="T52" fmla="*/ 239 w 251"/>
                <a:gd name="T53" fmla="*/ 261 h 570"/>
                <a:gd name="T54" fmla="*/ 174 w 251"/>
                <a:gd name="T55" fmla="*/ 382 h 570"/>
                <a:gd name="T56" fmla="*/ 136 w 251"/>
                <a:gd name="T57" fmla="*/ 448 h 570"/>
                <a:gd name="T58" fmla="*/ 120 w 251"/>
                <a:gd name="T59" fmla="*/ 481 h 570"/>
                <a:gd name="T60" fmla="*/ 75 w 251"/>
                <a:gd name="T61" fmla="*/ 557 h 570"/>
                <a:gd name="T62" fmla="*/ 20 w 251"/>
                <a:gd name="T63" fmla="*/ 537 h 5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51" h="570">
                  <a:moveTo>
                    <a:pt x="16" y="532"/>
                  </a:moveTo>
                  <a:cubicBezTo>
                    <a:pt x="16" y="531"/>
                    <a:pt x="16" y="529"/>
                    <a:pt x="15" y="528"/>
                  </a:cubicBezTo>
                  <a:cubicBezTo>
                    <a:pt x="10" y="518"/>
                    <a:pt x="0" y="511"/>
                    <a:pt x="0" y="498"/>
                  </a:cubicBezTo>
                  <a:cubicBezTo>
                    <a:pt x="0" y="491"/>
                    <a:pt x="0" y="483"/>
                    <a:pt x="8" y="480"/>
                  </a:cubicBezTo>
                  <a:cubicBezTo>
                    <a:pt x="15" y="478"/>
                    <a:pt x="19" y="484"/>
                    <a:pt x="22" y="490"/>
                  </a:cubicBezTo>
                  <a:cubicBezTo>
                    <a:pt x="27" y="499"/>
                    <a:pt x="19" y="513"/>
                    <a:pt x="34" y="517"/>
                  </a:cubicBezTo>
                  <a:cubicBezTo>
                    <a:pt x="40" y="515"/>
                    <a:pt x="45" y="513"/>
                    <a:pt x="47" y="507"/>
                  </a:cubicBezTo>
                  <a:cubicBezTo>
                    <a:pt x="48" y="489"/>
                    <a:pt x="50" y="471"/>
                    <a:pt x="45" y="453"/>
                  </a:cubicBezTo>
                  <a:cubicBezTo>
                    <a:pt x="45" y="451"/>
                    <a:pt x="44" y="449"/>
                    <a:pt x="44" y="447"/>
                  </a:cubicBezTo>
                  <a:cubicBezTo>
                    <a:pt x="44" y="441"/>
                    <a:pt x="45" y="435"/>
                    <a:pt x="50" y="431"/>
                  </a:cubicBezTo>
                  <a:cubicBezTo>
                    <a:pt x="55" y="425"/>
                    <a:pt x="63" y="427"/>
                    <a:pt x="62" y="434"/>
                  </a:cubicBezTo>
                  <a:cubicBezTo>
                    <a:pt x="59" y="459"/>
                    <a:pt x="76" y="480"/>
                    <a:pt x="74" y="505"/>
                  </a:cubicBezTo>
                  <a:cubicBezTo>
                    <a:pt x="74" y="510"/>
                    <a:pt x="69" y="518"/>
                    <a:pt x="76" y="520"/>
                  </a:cubicBezTo>
                  <a:cubicBezTo>
                    <a:pt x="86" y="523"/>
                    <a:pt x="81" y="510"/>
                    <a:pt x="86" y="507"/>
                  </a:cubicBezTo>
                  <a:cubicBezTo>
                    <a:pt x="83" y="510"/>
                    <a:pt x="84" y="518"/>
                    <a:pt x="79" y="520"/>
                  </a:cubicBezTo>
                  <a:cubicBezTo>
                    <a:pt x="77" y="519"/>
                    <a:pt x="75" y="518"/>
                    <a:pt x="75" y="517"/>
                  </a:cubicBezTo>
                  <a:cubicBezTo>
                    <a:pt x="79" y="488"/>
                    <a:pt x="66" y="461"/>
                    <a:pt x="61" y="433"/>
                  </a:cubicBezTo>
                  <a:cubicBezTo>
                    <a:pt x="57" y="404"/>
                    <a:pt x="62" y="377"/>
                    <a:pt x="64" y="350"/>
                  </a:cubicBezTo>
                  <a:cubicBezTo>
                    <a:pt x="65" y="346"/>
                    <a:pt x="65" y="342"/>
                    <a:pt x="67" y="339"/>
                  </a:cubicBezTo>
                  <a:cubicBezTo>
                    <a:pt x="68" y="336"/>
                    <a:pt x="70" y="332"/>
                    <a:pt x="74" y="332"/>
                  </a:cubicBezTo>
                  <a:cubicBezTo>
                    <a:pt x="79" y="332"/>
                    <a:pt x="81" y="336"/>
                    <a:pt x="81" y="339"/>
                  </a:cubicBezTo>
                  <a:cubicBezTo>
                    <a:pt x="82" y="360"/>
                    <a:pt x="98" y="381"/>
                    <a:pt x="86" y="404"/>
                  </a:cubicBezTo>
                  <a:cubicBezTo>
                    <a:pt x="82" y="412"/>
                    <a:pt x="83" y="422"/>
                    <a:pt x="83" y="432"/>
                  </a:cubicBezTo>
                  <a:cubicBezTo>
                    <a:pt x="83" y="427"/>
                    <a:pt x="82" y="423"/>
                    <a:pt x="83" y="419"/>
                  </a:cubicBezTo>
                  <a:cubicBezTo>
                    <a:pt x="94" y="389"/>
                    <a:pt x="87" y="358"/>
                    <a:pt x="95" y="328"/>
                  </a:cubicBezTo>
                  <a:cubicBezTo>
                    <a:pt x="97" y="321"/>
                    <a:pt x="96" y="310"/>
                    <a:pt x="105" y="311"/>
                  </a:cubicBezTo>
                  <a:cubicBezTo>
                    <a:pt x="114" y="311"/>
                    <a:pt x="114" y="321"/>
                    <a:pt x="113" y="328"/>
                  </a:cubicBezTo>
                  <a:cubicBezTo>
                    <a:pt x="111" y="348"/>
                    <a:pt x="120" y="370"/>
                    <a:pt x="108" y="389"/>
                  </a:cubicBezTo>
                  <a:cubicBezTo>
                    <a:pt x="131" y="349"/>
                    <a:pt x="138" y="305"/>
                    <a:pt x="135" y="259"/>
                  </a:cubicBezTo>
                  <a:cubicBezTo>
                    <a:pt x="134" y="243"/>
                    <a:pt x="140" y="229"/>
                    <a:pt x="152" y="219"/>
                  </a:cubicBezTo>
                  <a:cubicBezTo>
                    <a:pt x="155" y="216"/>
                    <a:pt x="158" y="212"/>
                    <a:pt x="163" y="214"/>
                  </a:cubicBezTo>
                  <a:cubicBezTo>
                    <a:pt x="168" y="216"/>
                    <a:pt x="168" y="221"/>
                    <a:pt x="168" y="225"/>
                  </a:cubicBezTo>
                  <a:cubicBezTo>
                    <a:pt x="170" y="245"/>
                    <a:pt x="161" y="265"/>
                    <a:pt x="165" y="283"/>
                  </a:cubicBezTo>
                  <a:cubicBezTo>
                    <a:pt x="168" y="301"/>
                    <a:pt x="164" y="316"/>
                    <a:pt x="159" y="329"/>
                  </a:cubicBezTo>
                  <a:cubicBezTo>
                    <a:pt x="164" y="316"/>
                    <a:pt x="168" y="301"/>
                    <a:pt x="165" y="284"/>
                  </a:cubicBezTo>
                  <a:cubicBezTo>
                    <a:pt x="162" y="263"/>
                    <a:pt x="169" y="242"/>
                    <a:pt x="168" y="221"/>
                  </a:cubicBezTo>
                  <a:cubicBezTo>
                    <a:pt x="168" y="216"/>
                    <a:pt x="169" y="209"/>
                    <a:pt x="177" y="209"/>
                  </a:cubicBezTo>
                  <a:cubicBezTo>
                    <a:pt x="185" y="208"/>
                    <a:pt x="188" y="214"/>
                    <a:pt x="188" y="222"/>
                  </a:cubicBezTo>
                  <a:cubicBezTo>
                    <a:pt x="187" y="246"/>
                    <a:pt x="181" y="269"/>
                    <a:pt x="182" y="293"/>
                  </a:cubicBezTo>
                  <a:cubicBezTo>
                    <a:pt x="181" y="268"/>
                    <a:pt x="189" y="244"/>
                    <a:pt x="187" y="220"/>
                  </a:cubicBezTo>
                  <a:cubicBezTo>
                    <a:pt x="186" y="207"/>
                    <a:pt x="198" y="203"/>
                    <a:pt x="200" y="194"/>
                  </a:cubicBezTo>
                  <a:cubicBezTo>
                    <a:pt x="199" y="153"/>
                    <a:pt x="207" y="113"/>
                    <a:pt x="205" y="72"/>
                  </a:cubicBezTo>
                  <a:cubicBezTo>
                    <a:pt x="205" y="66"/>
                    <a:pt x="204" y="57"/>
                    <a:pt x="210" y="54"/>
                  </a:cubicBezTo>
                  <a:cubicBezTo>
                    <a:pt x="220" y="47"/>
                    <a:pt x="218" y="38"/>
                    <a:pt x="218" y="29"/>
                  </a:cubicBezTo>
                  <a:cubicBezTo>
                    <a:pt x="219" y="19"/>
                    <a:pt x="215" y="8"/>
                    <a:pt x="225" y="0"/>
                  </a:cubicBezTo>
                  <a:cubicBezTo>
                    <a:pt x="235" y="8"/>
                    <a:pt x="223" y="25"/>
                    <a:pt x="237" y="31"/>
                  </a:cubicBezTo>
                  <a:cubicBezTo>
                    <a:pt x="246" y="46"/>
                    <a:pt x="245" y="65"/>
                    <a:pt x="250" y="81"/>
                  </a:cubicBezTo>
                  <a:cubicBezTo>
                    <a:pt x="251" y="85"/>
                    <a:pt x="250" y="90"/>
                    <a:pt x="245" y="92"/>
                  </a:cubicBezTo>
                  <a:cubicBezTo>
                    <a:pt x="237" y="95"/>
                    <a:pt x="238" y="102"/>
                    <a:pt x="238" y="108"/>
                  </a:cubicBezTo>
                  <a:cubicBezTo>
                    <a:pt x="237" y="137"/>
                    <a:pt x="241" y="167"/>
                    <a:pt x="234" y="196"/>
                  </a:cubicBezTo>
                  <a:cubicBezTo>
                    <a:pt x="231" y="207"/>
                    <a:pt x="239" y="207"/>
                    <a:pt x="247" y="205"/>
                  </a:cubicBezTo>
                  <a:cubicBezTo>
                    <a:pt x="249" y="208"/>
                    <a:pt x="250" y="211"/>
                    <a:pt x="249" y="214"/>
                  </a:cubicBezTo>
                  <a:cubicBezTo>
                    <a:pt x="241" y="224"/>
                    <a:pt x="239" y="236"/>
                    <a:pt x="240" y="249"/>
                  </a:cubicBezTo>
                  <a:cubicBezTo>
                    <a:pt x="240" y="253"/>
                    <a:pt x="240" y="257"/>
                    <a:pt x="239" y="261"/>
                  </a:cubicBezTo>
                  <a:cubicBezTo>
                    <a:pt x="239" y="267"/>
                    <a:pt x="237" y="272"/>
                    <a:pt x="235" y="277"/>
                  </a:cubicBezTo>
                  <a:cubicBezTo>
                    <a:pt x="220" y="315"/>
                    <a:pt x="195" y="347"/>
                    <a:pt x="174" y="382"/>
                  </a:cubicBezTo>
                  <a:cubicBezTo>
                    <a:pt x="166" y="398"/>
                    <a:pt x="159" y="414"/>
                    <a:pt x="148" y="429"/>
                  </a:cubicBezTo>
                  <a:cubicBezTo>
                    <a:pt x="143" y="435"/>
                    <a:pt x="139" y="441"/>
                    <a:pt x="136" y="448"/>
                  </a:cubicBezTo>
                  <a:cubicBezTo>
                    <a:pt x="135" y="451"/>
                    <a:pt x="134" y="453"/>
                    <a:pt x="133" y="456"/>
                  </a:cubicBezTo>
                  <a:cubicBezTo>
                    <a:pt x="128" y="464"/>
                    <a:pt x="121" y="471"/>
                    <a:pt x="120" y="481"/>
                  </a:cubicBezTo>
                  <a:cubicBezTo>
                    <a:pt x="118" y="490"/>
                    <a:pt x="111" y="498"/>
                    <a:pt x="107" y="506"/>
                  </a:cubicBezTo>
                  <a:cubicBezTo>
                    <a:pt x="92" y="520"/>
                    <a:pt x="85" y="540"/>
                    <a:pt x="75" y="557"/>
                  </a:cubicBezTo>
                  <a:cubicBezTo>
                    <a:pt x="68" y="568"/>
                    <a:pt x="63" y="570"/>
                    <a:pt x="52" y="561"/>
                  </a:cubicBezTo>
                  <a:cubicBezTo>
                    <a:pt x="41" y="553"/>
                    <a:pt x="34" y="540"/>
                    <a:pt x="20" y="537"/>
                  </a:cubicBezTo>
                  <a:cubicBezTo>
                    <a:pt x="19" y="535"/>
                    <a:pt x="17" y="534"/>
                    <a:pt x="16" y="532"/>
                  </a:cubicBezTo>
                  <a:close/>
                </a:path>
              </a:pathLst>
            </a:custGeom>
            <a:solidFill>
              <a:srgbClr val="2B9D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5" name="Freeform 260">
              <a:extLst>
                <a:ext uri="{FF2B5EF4-FFF2-40B4-BE49-F238E27FC236}">
                  <a16:creationId xmlns:a16="http://schemas.microsoft.com/office/drawing/2014/main" id="{152D42D4-7531-435D-8CA5-2A5FD4E6D3F9}"/>
                </a:ext>
              </a:extLst>
            </p:cNvPr>
            <p:cNvSpPr>
              <a:spLocks/>
            </p:cNvSpPr>
            <p:nvPr/>
          </p:nvSpPr>
          <p:spPr bwMode="auto">
            <a:xfrm>
              <a:off x="6071801" y="2719682"/>
              <a:ext cx="394558" cy="779539"/>
            </a:xfrm>
            <a:custGeom>
              <a:avLst/>
              <a:gdLst>
                <a:gd name="T0" fmla="*/ 2 w 151"/>
                <a:gd name="T1" fmla="*/ 255 h 299"/>
                <a:gd name="T2" fmla="*/ 14 w 151"/>
                <a:gd name="T3" fmla="*/ 228 h 299"/>
                <a:gd name="T4" fmla="*/ 19 w 151"/>
                <a:gd name="T5" fmla="*/ 227 h 299"/>
                <a:gd name="T6" fmla="*/ 16 w 151"/>
                <a:gd name="T7" fmla="*/ 220 h 299"/>
                <a:gd name="T8" fmla="*/ 28 w 151"/>
                <a:gd name="T9" fmla="*/ 202 h 299"/>
                <a:gd name="T10" fmla="*/ 56 w 151"/>
                <a:gd name="T11" fmla="*/ 242 h 299"/>
                <a:gd name="T12" fmla="*/ 50 w 151"/>
                <a:gd name="T13" fmla="*/ 234 h 299"/>
                <a:gd name="T14" fmla="*/ 50 w 151"/>
                <a:gd name="T15" fmla="*/ 212 h 299"/>
                <a:gd name="T16" fmla="*/ 68 w 151"/>
                <a:gd name="T17" fmla="*/ 222 h 299"/>
                <a:gd name="T18" fmla="*/ 55 w 151"/>
                <a:gd name="T19" fmla="*/ 155 h 299"/>
                <a:gd name="T20" fmla="*/ 115 w 151"/>
                <a:gd name="T21" fmla="*/ 50 h 299"/>
                <a:gd name="T22" fmla="*/ 122 w 151"/>
                <a:gd name="T23" fmla="*/ 82 h 299"/>
                <a:gd name="T24" fmla="*/ 126 w 151"/>
                <a:gd name="T25" fmla="*/ 41 h 299"/>
                <a:gd name="T26" fmla="*/ 120 w 151"/>
                <a:gd name="T27" fmla="*/ 37 h 299"/>
                <a:gd name="T28" fmla="*/ 120 w 151"/>
                <a:gd name="T29" fmla="*/ 24 h 299"/>
                <a:gd name="T30" fmla="*/ 140 w 151"/>
                <a:gd name="T31" fmla="*/ 12 h 299"/>
                <a:gd name="T32" fmla="*/ 142 w 151"/>
                <a:gd name="T33" fmla="*/ 15 h 299"/>
                <a:gd name="T34" fmla="*/ 141 w 151"/>
                <a:gd name="T35" fmla="*/ 24 h 299"/>
                <a:gd name="T36" fmla="*/ 119 w 151"/>
                <a:gd name="T37" fmla="*/ 150 h 299"/>
                <a:gd name="T38" fmla="*/ 138 w 151"/>
                <a:gd name="T39" fmla="*/ 148 h 299"/>
                <a:gd name="T40" fmla="*/ 139 w 151"/>
                <a:gd name="T41" fmla="*/ 164 h 299"/>
                <a:gd name="T42" fmla="*/ 137 w 151"/>
                <a:gd name="T43" fmla="*/ 251 h 299"/>
                <a:gd name="T44" fmla="*/ 129 w 151"/>
                <a:gd name="T45" fmla="*/ 299 h 299"/>
                <a:gd name="T46" fmla="*/ 93 w 151"/>
                <a:gd name="T47" fmla="*/ 286 h 299"/>
                <a:gd name="T48" fmla="*/ 63 w 151"/>
                <a:gd name="T49" fmla="*/ 280 h 299"/>
                <a:gd name="T50" fmla="*/ 58 w 151"/>
                <a:gd name="T51" fmla="*/ 278 h 299"/>
                <a:gd name="T52" fmla="*/ 2 w 151"/>
                <a:gd name="T53" fmla="*/ 255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1" h="299">
                  <a:moveTo>
                    <a:pt x="2" y="255"/>
                  </a:moveTo>
                  <a:cubicBezTo>
                    <a:pt x="0" y="243"/>
                    <a:pt x="7" y="236"/>
                    <a:pt x="14" y="228"/>
                  </a:cubicBezTo>
                  <a:cubicBezTo>
                    <a:pt x="16" y="228"/>
                    <a:pt x="19" y="230"/>
                    <a:pt x="19" y="227"/>
                  </a:cubicBezTo>
                  <a:cubicBezTo>
                    <a:pt x="20" y="225"/>
                    <a:pt x="17" y="223"/>
                    <a:pt x="16" y="220"/>
                  </a:cubicBezTo>
                  <a:cubicBezTo>
                    <a:pt x="20" y="214"/>
                    <a:pt x="24" y="208"/>
                    <a:pt x="28" y="202"/>
                  </a:cubicBezTo>
                  <a:cubicBezTo>
                    <a:pt x="42" y="212"/>
                    <a:pt x="43" y="232"/>
                    <a:pt x="56" y="242"/>
                  </a:cubicBezTo>
                  <a:cubicBezTo>
                    <a:pt x="54" y="240"/>
                    <a:pt x="51" y="237"/>
                    <a:pt x="50" y="234"/>
                  </a:cubicBezTo>
                  <a:cubicBezTo>
                    <a:pt x="46" y="226"/>
                    <a:pt x="42" y="217"/>
                    <a:pt x="50" y="212"/>
                  </a:cubicBezTo>
                  <a:cubicBezTo>
                    <a:pt x="58" y="207"/>
                    <a:pt x="63" y="216"/>
                    <a:pt x="68" y="222"/>
                  </a:cubicBezTo>
                  <a:cubicBezTo>
                    <a:pt x="56" y="201"/>
                    <a:pt x="56" y="178"/>
                    <a:pt x="55" y="155"/>
                  </a:cubicBezTo>
                  <a:cubicBezTo>
                    <a:pt x="72" y="118"/>
                    <a:pt x="100" y="87"/>
                    <a:pt x="115" y="50"/>
                  </a:cubicBezTo>
                  <a:cubicBezTo>
                    <a:pt x="127" y="59"/>
                    <a:pt x="120" y="72"/>
                    <a:pt x="122" y="82"/>
                  </a:cubicBezTo>
                  <a:cubicBezTo>
                    <a:pt x="122" y="69"/>
                    <a:pt x="120" y="55"/>
                    <a:pt x="126" y="41"/>
                  </a:cubicBezTo>
                  <a:cubicBezTo>
                    <a:pt x="127" y="37"/>
                    <a:pt x="123" y="38"/>
                    <a:pt x="120" y="37"/>
                  </a:cubicBezTo>
                  <a:cubicBezTo>
                    <a:pt x="120" y="33"/>
                    <a:pt x="120" y="28"/>
                    <a:pt x="120" y="24"/>
                  </a:cubicBezTo>
                  <a:cubicBezTo>
                    <a:pt x="124" y="15"/>
                    <a:pt x="124" y="0"/>
                    <a:pt x="140" y="12"/>
                  </a:cubicBezTo>
                  <a:cubicBezTo>
                    <a:pt x="141" y="13"/>
                    <a:pt x="141" y="14"/>
                    <a:pt x="142" y="15"/>
                  </a:cubicBezTo>
                  <a:cubicBezTo>
                    <a:pt x="141" y="18"/>
                    <a:pt x="141" y="21"/>
                    <a:pt x="141" y="24"/>
                  </a:cubicBezTo>
                  <a:cubicBezTo>
                    <a:pt x="151" y="68"/>
                    <a:pt x="136" y="109"/>
                    <a:pt x="119" y="150"/>
                  </a:cubicBezTo>
                  <a:cubicBezTo>
                    <a:pt x="129" y="151"/>
                    <a:pt x="133" y="141"/>
                    <a:pt x="138" y="148"/>
                  </a:cubicBezTo>
                  <a:cubicBezTo>
                    <a:pt x="143" y="152"/>
                    <a:pt x="142" y="158"/>
                    <a:pt x="139" y="164"/>
                  </a:cubicBezTo>
                  <a:cubicBezTo>
                    <a:pt x="124" y="193"/>
                    <a:pt x="129" y="222"/>
                    <a:pt x="137" y="251"/>
                  </a:cubicBezTo>
                  <a:cubicBezTo>
                    <a:pt x="138" y="267"/>
                    <a:pt x="136" y="283"/>
                    <a:pt x="129" y="299"/>
                  </a:cubicBezTo>
                  <a:cubicBezTo>
                    <a:pt x="117" y="294"/>
                    <a:pt x="105" y="290"/>
                    <a:pt x="93" y="286"/>
                  </a:cubicBezTo>
                  <a:cubicBezTo>
                    <a:pt x="86" y="267"/>
                    <a:pt x="73" y="280"/>
                    <a:pt x="63" y="280"/>
                  </a:cubicBezTo>
                  <a:cubicBezTo>
                    <a:pt x="62" y="279"/>
                    <a:pt x="60" y="278"/>
                    <a:pt x="58" y="278"/>
                  </a:cubicBezTo>
                  <a:cubicBezTo>
                    <a:pt x="43" y="261"/>
                    <a:pt x="23" y="256"/>
                    <a:pt x="2" y="255"/>
                  </a:cubicBezTo>
                  <a:close/>
                </a:path>
              </a:pathLst>
            </a:custGeom>
            <a:solidFill>
              <a:srgbClr val="32627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6" name="Freeform 261">
              <a:extLst>
                <a:ext uri="{FF2B5EF4-FFF2-40B4-BE49-F238E27FC236}">
                  <a16:creationId xmlns:a16="http://schemas.microsoft.com/office/drawing/2014/main" id="{227A3E2D-121D-462B-AE5E-77A9C49425DD}"/>
                </a:ext>
              </a:extLst>
            </p:cNvPr>
            <p:cNvSpPr>
              <a:spLocks/>
            </p:cNvSpPr>
            <p:nvPr/>
          </p:nvSpPr>
          <p:spPr bwMode="auto">
            <a:xfrm>
              <a:off x="6569787" y="4255775"/>
              <a:ext cx="273892" cy="984479"/>
            </a:xfrm>
            <a:custGeom>
              <a:avLst/>
              <a:gdLst>
                <a:gd name="T0" fmla="*/ 7 w 105"/>
                <a:gd name="T1" fmla="*/ 373 h 378"/>
                <a:gd name="T2" fmla="*/ 35 w 105"/>
                <a:gd name="T3" fmla="*/ 315 h 378"/>
                <a:gd name="T4" fmla="*/ 26 w 105"/>
                <a:gd name="T5" fmla="*/ 282 h 378"/>
                <a:gd name="T6" fmla="*/ 19 w 105"/>
                <a:gd name="T7" fmla="*/ 277 h 378"/>
                <a:gd name="T8" fmla="*/ 42 w 105"/>
                <a:gd name="T9" fmla="*/ 212 h 378"/>
                <a:gd name="T10" fmla="*/ 39 w 105"/>
                <a:gd name="T11" fmla="*/ 239 h 378"/>
                <a:gd name="T12" fmla="*/ 43 w 105"/>
                <a:gd name="T13" fmla="*/ 248 h 378"/>
                <a:gd name="T14" fmla="*/ 53 w 105"/>
                <a:gd name="T15" fmla="*/ 243 h 378"/>
                <a:gd name="T16" fmla="*/ 73 w 105"/>
                <a:gd name="T17" fmla="*/ 202 h 378"/>
                <a:gd name="T18" fmla="*/ 80 w 105"/>
                <a:gd name="T19" fmla="*/ 190 h 378"/>
                <a:gd name="T20" fmla="*/ 80 w 105"/>
                <a:gd name="T21" fmla="*/ 174 h 378"/>
                <a:gd name="T22" fmla="*/ 69 w 105"/>
                <a:gd name="T23" fmla="*/ 132 h 378"/>
                <a:gd name="T24" fmla="*/ 70 w 105"/>
                <a:gd name="T25" fmla="*/ 46 h 378"/>
                <a:gd name="T26" fmla="*/ 64 w 105"/>
                <a:gd name="T27" fmla="*/ 2 h 378"/>
                <a:gd name="T28" fmla="*/ 70 w 105"/>
                <a:gd name="T29" fmla="*/ 0 h 378"/>
                <a:gd name="T30" fmla="*/ 89 w 105"/>
                <a:gd name="T31" fmla="*/ 30 h 378"/>
                <a:gd name="T32" fmla="*/ 92 w 105"/>
                <a:gd name="T33" fmla="*/ 47 h 378"/>
                <a:gd name="T34" fmla="*/ 94 w 105"/>
                <a:gd name="T35" fmla="*/ 114 h 378"/>
                <a:gd name="T36" fmla="*/ 98 w 105"/>
                <a:gd name="T37" fmla="*/ 131 h 378"/>
                <a:gd name="T38" fmla="*/ 104 w 105"/>
                <a:gd name="T39" fmla="*/ 147 h 378"/>
                <a:gd name="T40" fmla="*/ 104 w 105"/>
                <a:gd name="T41" fmla="*/ 212 h 378"/>
                <a:gd name="T42" fmla="*/ 94 w 105"/>
                <a:gd name="T43" fmla="*/ 240 h 378"/>
                <a:gd name="T44" fmla="*/ 88 w 105"/>
                <a:gd name="T45" fmla="*/ 262 h 378"/>
                <a:gd name="T46" fmla="*/ 82 w 105"/>
                <a:gd name="T47" fmla="*/ 277 h 378"/>
                <a:gd name="T48" fmla="*/ 74 w 105"/>
                <a:gd name="T49" fmla="*/ 305 h 378"/>
                <a:gd name="T50" fmla="*/ 68 w 105"/>
                <a:gd name="T51" fmla="*/ 341 h 378"/>
                <a:gd name="T52" fmla="*/ 17 w 105"/>
                <a:gd name="T53" fmla="*/ 377 h 378"/>
                <a:gd name="T54" fmla="*/ 7 w 105"/>
                <a:gd name="T55" fmla="*/ 373 h 3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5" h="378">
                  <a:moveTo>
                    <a:pt x="7" y="373"/>
                  </a:moveTo>
                  <a:cubicBezTo>
                    <a:pt x="0" y="346"/>
                    <a:pt x="25" y="334"/>
                    <a:pt x="35" y="315"/>
                  </a:cubicBezTo>
                  <a:cubicBezTo>
                    <a:pt x="45" y="294"/>
                    <a:pt x="47" y="291"/>
                    <a:pt x="26" y="282"/>
                  </a:cubicBezTo>
                  <a:cubicBezTo>
                    <a:pt x="24" y="281"/>
                    <a:pt x="22" y="279"/>
                    <a:pt x="19" y="277"/>
                  </a:cubicBezTo>
                  <a:cubicBezTo>
                    <a:pt x="27" y="255"/>
                    <a:pt x="34" y="234"/>
                    <a:pt x="42" y="212"/>
                  </a:cubicBezTo>
                  <a:cubicBezTo>
                    <a:pt x="40" y="221"/>
                    <a:pt x="52" y="231"/>
                    <a:pt x="39" y="239"/>
                  </a:cubicBezTo>
                  <a:cubicBezTo>
                    <a:pt x="37" y="240"/>
                    <a:pt x="39" y="246"/>
                    <a:pt x="43" y="248"/>
                  </a:cubicBezTo>
                  <a:cubicBezTo>
                    <a:pt x="47" y="249"/>
                    <a:pt x="52" y="247"/>
                    <a:pt x="53" y="243"/>
                  </a:cubicBezTo>
                  <a:cubicBezTo>
                    <a:pt x="58" y="228"/>
                    <a:pt x="70" y="217"/>
                    <a:pt x="73" y="202"/>
                  </a:cubicBezTo>
                  <a:cubicBezTo>
                    <a:pt x="73" y="197"/>
                    <a:pt x="74" y="192"/>
                    <a:pt x="80" y="190"/>
                  </a:cubicBezTo>
                  <a:cubicBezTo>
                    <a:pt x="92" y="185"/>
                    <a:pt x="87" y="183"/>
                    <a:pt x="80" y="174"/>
                  </a:cubicBezTo>
                  <a:cubicBezTo>
                    <a:pt x="71" y="163"/>
                    <a:pt x="62" y="150"/>
                    <a:pt x="69" y="132"/>
                  </a:cubicBezTo>
                  <a:cubicBezTo>
                    <a:pt x="79" y="104"/>
                    <a:pt x="71" y="75"/>
                    <a:pt x="70" y="46"/>
                  </a:cubicBezTo>
                  <a:cubicBezTo>
                    <a:pt x="70" y="31"/>
                    <a:pt x="71" y="16"/>
                    <a:pt x="64" y="2"/>
                  </a:cubicBezTo>
                  <a:cubicBezTo>
                    <a:pt x="66" y="1"/>
                    <a:pt x="67" y="0"/>
                    <a:pt x="70" y="0"/>
                  </a:cubicBezTo>
                  <a:cubicBezTo>
                    <a:pt x="81" y="7"/>
                    <a:pt x="86" y="18"/>
                    <a:pt x="89" y="30"/>
                  </a:cubicBezTo>
                  <a:cubicBezTo>
                    <a:pt x="89" y="36"/>
                    <a:pt x="89" y="42"/>
                    <a:pt x="92" y="47"/>
                  </a:cubicBezTo>
                  <a:cubicBezTo>
                    <a:pt x="102" y="69"/>
                    <a:pt x="96" y="92"/>
                    <a:pt x="94" y="114"/>
                  </a:cubicBezTo>
                  <a:cubicBezTo>
                    <a:pt x="93" y="120"/>
                    <a:pt x="92" y="126"/>
                    <a:pt x="98" y="131"/>
                  </a:cubicBezTo>
                  <a:cubicBezTo>
                    <a:pt x="102" y="135"/>
                    <a:pt x="103" y="141"/>
                    <a:pt x="104" y="147"/>
                  </a:cubicBezTo>
                  <a:cubicBezTo>
                    <a:pt x="104" y="169"/>
                    <a:pt x="105" y="190"/>
                    <a:pt x="104" y="212"/>
                  </a:cubicBezTo>
                  <a:cubicBezTo>
                    <a:pt x="104" y="222"/>
                    <a:pt x="102" y="232"/>
                    <a:pt x="94" y="240"/>
                  </a:cubicBezTo>
                  <a:cubicBezTo>
                    <a:pt x="88" y="247"/>
                    <a:pt x="86" y="254"/>
                    <a:pt x="88" y="262"/>
                  </a:cubicBezTo>
                  <a:cubicBezTo>
                    <a:pt x="90" y="268"/>
                    <a:pt x="88" y="275"/>
                    <a:pt x="82" y="277"/>
                  </a:cubicBezTo>
                  <a:cubicBezTo>
                    <a:pt x="65" y="282"/>
                    <a:pt x="69" y="294"/>
                    <a:pt x="74" y="305"/>
                  </a:cubicBezTo>
                  <a:cubicBezTo>
                    <a:pt x="80" y="319"/>
                    <a:pt x="75" y="338"/>
                    <a:pt x="68" y="341"/>
                  </a:cubicBezTo>
                  <a:cubicBezTo>
                    <a:pt x="46" y="347"/>
                    <a:pt x="35" y="367"/>
                    <a:pt x="17" y="377"/>
                  </a:cubicBezTo>
                  <a:cubicBezTo>
                    <a:pt x="13" y="378"/>
                    <a:pt x="10" y="376"/>
                    <a:pt x="7" y="373"/>
                  </a:cubicBezTo>
                  <a:close/>
                </a:path>
              </a:pathLst>
            </a:custGeom>
            <a:solidFill>
              <a:srgbClr val="45B0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7" name="Freeform 262">
              <a:extLst>
                <a:ext uri="{FF2B5EF4-FFF2-40B4-BE49-F238E27FC236}">
                  <a16:creationId xmlns:a16="http://schemas.microsoft.com/office/drawing/2014/main" id="{FAFFC73E-E76D-4D4B-9E44-E40558EBCEDB}"/>
                </a:ext>
              </a:extLst>
            </p:cNvPr>
            <p:cNvSpPr>
              <a:spLocks/>
            </p:cNvSpPr>
            <p:nvPr/>
          </p:nvSpPr>
          <p:spPr bwMode="auto">
            <a:xfrm>
              <a:off x="6048817" y="3336417"/>
              <a:ext cx="174295" cy="114920"/>
            </a:xfrm>
            <a:custGeom>
              <a:avLst/>
              <a:gdLst>
                <a:gd name="T0" fmla="*/ 11 w 67"/>
                <a:gd name="T1" fmla="*/ 18 h 44"/>
                <a:gd name="T2" fmla="*/ 44 w 67"/>
                <a:gd name="T3" fmla="*/ 17 h 44"/>
                <a:gd name="T4" fmla="*/ 67 w 67"/>
                <a:gd name="T5" fmla="*/ 41 h 44"/>
                <a:gd name="T6" fmla="*/ 57 w 67"/>
                <a:gd name="T7" fmla="*/ 39 h 44"/>
                <a:gd name="T8" fmla="*/ 2 w 67"/>
                <a:gd name="T9" fmla="*/ 44 h 44"/>
                <a:gd name="T10" fmla="*/ 11 w 67"/>
                <a:gd name="T11" fmla="*/ 18 h 44"/>
              </a:gdLst>
              <a:ahLst/>
              <a:cxnLst>
                <a:cxn ang="0">
                  <a:pos x="T0" y="T1"/>
                </a:cxn>
                <a:cxn ang="0">
                  <a:pos x="T2" y="T3"/>
                </a:cxn>
                <a:cxn ang="0">
                  <a:pos x="T4" y="T5"/>
                </a:cxn>
                <a:cxn ang="0">
                  <a:pos x="T6" y="T7"/>
                </a:cxn>
                <a:cxn ang="0">
                  <a:pos x="T8" y="T9"/>
                </a:cxn>
                <a:cxn ang="0">
                  <a:pos x="T10" y="T11"/>
                </a:cxn>
              </a:cxnLst>
              <a:rect l="0" t="0" r="r" b="b"/>
              <a:pathLst>
                <a:path w="67" h="44">
                  <a:moveTo>
                    <a:pt x="11" y="18"/>
                  </a:moveTo>
                  <a:cubicBezTo>
                    <a:pt x="21" y="0"/>
                    <a:pt x="33" y="19"/>
                    <a:pt x="44" y="17"/>
                  </a:cubicBezTo>
                  <a:cubicBezTo>
                    <a:pt x="64" y="12"/>
                    <a:pt x="57" y="35"/>
                    <a:pt x="67" y="41"/>
                  </a:cubicBezTo>
                  <a:cubicBezTo>
                    <a:pt x="64" y="40"/>
                    <a:pt x="59" y="41"/>
                    <a:pt x="57" y="39"/>
                  </a:cubicBezTo>
                  <a:cubicBezTo>
                    <a:pt x="37" y="26"/>
                    <a:pt x="19" y="33"/>
                    <a:pt x="2" y="44"/>
                  </a:cubicBezTo>
                  <a:cubicBezTo>
                    <a:pt x="0" y="34"/>
                    <a:pt x="4" y="26"/>
                    <a:pt x="11" y="18"/>
                  </a:cubicBezTo>
                  <a:close/>
                </a:path>
              </a:pathLst>
            </a:custGeom>
            <a:solidFill>
              <a:srgbClr val="2553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8" name="Freeform 264">
              <a:extLst>
                <a:ext uri="{FF2B5EF4-FFF2-40B4-BE49-F238E27FC236}">
                  <a16:creationId xmlns:a16="http://schemas.microsoft.com/office/drawing/2014/main" id="{E1FB9163-AE06-48C9-8802-4813F1EA0609}"/>
                </a:ext>
              </a:extLst>
            </p:cNvPr>
            <p:cNvSpPr>
              <a:spLocks/>
            </p:cNvSpPr>
            <p:nvPr/>
          </p:nvSpPr>
          <p:spPr bwMode="auto">
            <a:xfrm>
              <a:off x="6236520" y="3399624"/>
              <a:ext cx="88105" cy="65121"/>
            </a:xfrm>
            <a:custGeom>
              <a:avLst/>
              <a:gdLst>
                <a:gd name="T0" fmla="*/ 0 w 34"/>
                <a:gd name="T1" fmla="*/ 19 h 25"/>
                <a:gd name="T2" fmla="*/ 9 w 34"/>
                <a:gd name="T3" fmla="*/ 14 h 25"/>
                <a:gd name="T4" fmla="*/ 17 w 34"/>
                <a:gd name="T5" fmla="*/ 4 h 25"/>
                <a:gd name="T6" fmla="*/ 34 w 34"/>
                <a:gd name="T7" fmla="*/ 24 h 25"/>
                <a:gd name="T8" fmla="*/ 30 w 34"/>
                <a:gd name="T9" fmla="*/ 25 h 25"/>
                <a:gd name="T10" fmla="*/ 0 w 34"/>
                <a:gd name="T11" fmla="*/ 19 h 25"/>
              </a:gdLst>
              <a:ahLst/>
              <a:cxnLst>
                <a:cxn ang="0">
                  <a:pos x="T0" y="T1"/>
                </a:cxn>
                <a:cxn ang="0">
                  <a:pos x="T2" y="T3"/>
                </a:cxn>
                <a:cxn ang="0">
                  <a:pos x="T4" y="T5"/>
                </a:cxn>
                <a:cxn ang="0">
                  <a:pos x="T6" y="T7"/>
                </a:cxn>
                <a:cxn ang="0">
                  <a:pos x="T8" y="T9"/>
                </a:cxn>
                <a:cxn ang="0">
                  <a:pos x="T10" y="T11"/>
                </a:cxn>
              </a:cxnLst>
              <a:rect l="0" t="0" r="r" b="b"/>
              <a:pathLst>
                <a:path w="34" h="25">
                  <a:moveTo>
                    <a:pt x="0" y="19"/>
                  </a:moveTo>
                  <a:cubicBezTo>
                    <a:pt x="3" y="17"/>
                    <a:pt x="9" y="15"/>
                    <a:pt x="9" y="14"/>
                  </a:cubicBezTo>
                  <a:cubicBezTo>
                    <a:pt x="8" y="7"/>
                    <a:pt x="7" y="0"/>
                    <a:pt x="17" y="4"/>
                  </a:cubicBezTo>
                  <a:cubicBezTo>
                    <a:pt x="25" y="7"/>
                    <a:pt x="34" y="12"/>
                    <a:pt x="34" y="24"/>
                  </a:cubicBezTo>
                  <a:cubicBezTo>
                    <a:pt x="33" y="24"/>
                    <a:pt x="31" y="25"/>
                    <a:pt x="30" y="25"/>
                  </a:cubicBezTo>
                  <a:cubicBezTo>
                    <a:pt x="20" y="23"/>
                    <a:pt x="10" y="21"/>
                    <a:pt x="0" y="19"/>
                  </a:cubicBezTo>
                  <a:close/>
                </a:path>
              </a:pathLst>
            </a:custGeom>
            <a:solidFill>
              <a:srgbClr val="2553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9" name="Freeform 265">
              <a:extLst>
                <a:ext uri="{FF2B5EF4-FFF2-40B4-BE49-F238E27FC236}">
                  <a16:creationId xmlns:a16="http://schemas.microsoft.com/office/drawing/2014/main" id="{BA83BCEA-C1E5-4A71-993D-5A33B173B85A}"/>
                </a:ext>
              </a:extLst>
            </p:cNvPr>
            <p:cNvSpPr>
              <a:spLocks/>
            </p:cNvSpPr>
            <p:nvPr/>
          </p:nvSpPr>
          <p:spPr bwMode="auto">
            <a:xfrm>
              <a:off x="6692368" y="4500937"/>
              <a:ext cx="21069" cy="216433"/>
            </a:xfrm>
            <a:custGeom>
              <a:avLst/>
              <a:gdLst>
                <a:gd name="T0" fmla="*/ 0 w 8"/>
                <a:gd name="T1" fmla="*/ 0 h 83"/>
                <a:gd name="T2" fmla="*/ 5 w 8"/>
                <a:gd name="T3" fmla="*/ 3 h 83"/>
                <a:gd name="T4" fmla="*/ 0 w 8"/>
                <a:gd name="T5" fmla="*/ 83 h 83"/>
                <a:gd name="T6" fmla="*/ 0 w 8"/>
                <a:gd name="T7" fmla="*/ 0 h 83"/>
              </a:gdLst>
              <a:ahLst/>
              <a:cxnLst>
                <a:cxn ang="0">
                  <a:pos x="T0" y="T1"/>
                </a:cxn>
                <a:cxn ang="0">
                  <a:pos x="T2" y="T3"/>
                </a:cxn>
                <a:cxn ang="0">
                  <a:pos x="T4" y="T5"/>
                </a:cxn>
                <a:cxn ang="0">
                  <a:pos x="T6" y="T7"/>
                </a:cxn>
              </a:cxnLst>
              <a:rect l="0" t="0" r="r" b="b"/>
              <a:pathLst>
                <a:path w="8" h="83">
                  <a:moveTo>
                    <a:pt x="0" y="0"/>
                  </a:moveTo>
                  <a:cubicBezTo>
                    <a:pt x="2" y="1"/>
                    <a:pt x="5" y="2"/>
                    <a:pt x="5" y="3"/>
                  </a:cubicBezTo>
                  <a:cubicBezTo>
                    <a:pt x="1" y="29"/>
                    <a:pt x="8" y="56"/>
                    <a:pt x="0" y="83"/>
                  </a:cubicBezTo>
                  <a:cubicBezTo>
                    <a:pt x="0" y="55"/>
                    <a:pt x="0" y="28"/>
                    <a:pt x="0" y="0"/>
                  </a:cubicBezTo>
                  <a:close/>
                </a:path>
              </a:pathLst>
            </a:custGeom>
            <a:solidFill>
              <a:srgbClr val="45B0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0" name="Freeform 279">
              <a:extLst>
                <a:ext uri="{FF2B5EF4-FFF2-40B4-BE49-F238E27FC236}">
                  <a16:creationId xmlns:a16="http://schemas.microsoft.com/office/drawing/2014/main" id="{C6665879-9E4E-4F7A-ABB9-7B4A1135E8D1}"/>
                </a:ext>
              </a:extLst>
            </p:cNvPr>
            <p:cNvSpPr>
              <a:spLocks/>
            </p:cNvSpPr>
            <p:nvPr/>
          </p:nvSpPr>
          <p:spPr bwMode="auto">
            <a:xfrm>
              <a:off x="4616152" y="5021906"/>
              <a:ext cx="210686" cy="153226"/>
            </a:xfrm>
            <a:custGeom>
              <a:avLst/>
              <a:gdLst>
                <a:gd name="T0" fmla="*/ 81 w 81"/>
                <a:gd name="T1" fmla="*/ 31 h 59"/>
                <a:gd name="T2" fmla="*/ 59 w 81"/>
                <a:gd name="T3" fmla="*/ 48 h 59"/>
                <a:gd name="T4" fmla="*/ 40 w 81"/>
                <a:gd name="T5" fmla="*/ 55 h 59"/>
                <a:gd name="T6" fmla="*/ 40 w 81"/>
                <a:gd name="T7" fmla="*/ 36 h 59"/>
                <a:gd name="T8" fmla="*/ 44 w 81"/>
                <a:gd name="T9" fmla="*/ 26 h 59"/>
                <a:gd name="T10" fmla="*/ 0 w 81"/>
                <a:gd name="T11" fmla="*/ 35 h 59"/>
                <a:gd name="T12" fmla="*/ 10 w 81"/>
                <a:gd name="T13" fmla="*/ 0 h 59"/>
                <a:gd name="T14" fmla="*/ 81 w 81"/>
                <a:gd name="T15" fmla="*/ 31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1" h="59">
                  <a:moveTo>
                    <a:pt x="81" y="31"/>
                  </a:moveTo>
                  <a:cubicBezTo>
                    <a:pt x="72" y="35"/>
                    <a:pt x="65" y="41"/>
                    <a:pt x="59" y="48"/>
                  </a:cubicBezTo>
                  <a:cubicBezTo>
                    <a:pt x="54" y="54"/>
                    <a:pt x="47" y="59"/>
                    <a:pt x="40" y="55"/>
                  </a:cubicBezTo>
                  <a:cubicBezTo>
                    <a:pt x="32" y="50"/>
                    <a:pt x="38" y="43"/>
                    <a:pt x="40" y="36"/>
                  </a:cubicBezTo>
                  <a:cubicBezTo>
                    <a:pt x="41" y="33"/>
                    <a:pt x="42" y="31"/>
                    <a:pt x="44" y="26"/>
                  </a:cubicBezTo>
                  <a:cubicBezTo>
                    <a:pt x="28" y="27"/>
                    <a:pt x="13" y="24"/>
                    <a:pt x="0" y="35"/>
                  </a:cubicBezTo>
                  <a:cubicBezTo>
                    <a:pt x="6" y="23"/>
                    <a:pt x="0" y="10"/>
                    <a:pt x="10" y="0"/>
                  </a:cubicBezTo>
                  <a:cubicBezTo>
                    <a:pt x="35" y="7"/>
                    <a:pt x="58" y="18"/>
                    <a:pt x="81" y="31"/>
                  </a:cubicBezTo>
                  <a:close/>
                </a:path>
              </a:pathLst>
            </a:custGeom>
            <a:solidFill>
              <a:srgbClr val="40ACB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1" name="Freeform 280">
              <a:extLst>
                <a:ext uri="{FF2B5EF4-FFF2-40B4-BE49-F238E27FC236}">
                  <a16:creationId xmlns:a16="http://schemas.microsoft.com/office/drawing/2014/main" id="{AAB8896E-B2A7-4EEB-91F2-3F2DB07BC676}"/>
                </a:ext>
              </a:extLst>
            </p:cNvPr>
            <p:cNvSpPr>
              <a:spLocks/>
            </p:cNvSpPr>
            <p:nvPr/>
          </p:nvSpPr>
          <p:spPr bwMode="auto">
            <a:xfrm>
              <a:off x="4060707" y="5161725"/>
              <a:ext cx="3309686" cy="1932566"/>
            </a:xfrm>
            <a:custGeom>
              <a:avLst/>
              <a:gdLst>
                <a:gd name="T0" fmla="*/ 972 w 1269"/>
                <a:gd name="T1" fmla="*/ 536 h 741"/>
                <a:gd name="T2" fmla="*/ 859 w 1269"/>
                <a:gd name="T3" fmla="*/ 619 h 741"/>
                <a:gd name="T4" fmla="*/ 828 w 1269"/>
                <a:gd name="T5" fmla="*/ 635 h 741"/>
                <a:gd name="T6" fmla="*/ 801 w 1269"/>
                <a:gd name="T7" fmla="*/ 653 h 741"/>
                <a:gd name="T8" fmla="*/ 838 w 1269"/>
                <a:gd name="T9" fmla="*/ 671 h 741"/>
                <a:gd name="T10" fmla="*/ 736 w 1269"/>
                <a:gd name="T11" fmla="*/ 675 h 741"/>
                <a:gd name="T12" fmla="*/ 717 w 1269"/>
                <a:gd name="T13" fmla="*/ 711 h 741"/>
                <a:gd name="T14" fmla="*/ 677 w 1269"/>
                <a:gd name="T15" fmla="*/ 707 h 741"/>
                <a:gd name="T16" fmla="*/ 641 w 1269"/>
                <a:gd name="T17" fmla="*/ 711 h 741"/>
                <a:gd name="T18" fmla="*/ 595 w 1269"/>
                <a:gd name="T19" fmla="*/ 718 h 741"/>
                <a:gd name="T20" fmla="*/ 590 w 1269"/>
                <a:gd name="T21" fmla="*/ 696 h 741"/>
                <a:gd name="T22" fmla="*/ 751 w 1269"/>
                <a:gd name="T23" fmla="*/ 598 h 741"/>
                <a:gd name="T24" fmla="*/ 585 w 1269"/>
                <a:gd name="T25" fmla="*/ 642 h 741"/>
                <a:gd name="T26" fmla="*/ 404 w 1269"/>
                <a:gd name="T27" fmla="*/ 653 h 741"/>
                <a:gd name="T28" fmla="*/ 261 w 1269"/>
                <a:gd name="T29" fmla="*/ 614 h 741"/>
                <a:gd name="T30" fmla="*/ 64 w 1269"/>
                <a:gd name="T31" fmla="*/ 493 h 741"/>
                <a:gd name="T32" fmla="*/ 71 w 1269"/>
                <a:gd name="T33" fmla="*/ 436 h 741"/>
                <a:gd name="T34" fmla="*/ 44 w 1269"/>
                <a:gd name="T35" fmla="*/ 401 h 741"/>
                <a:gd name="T36" fmla="*/ 309 w 1269"/>
                <a:gd name="T37" fmla="*/ 483 h 741"/>
                <a:gd name="T38" fmla="*/ 1 w 1269"/>
                <a:gd name="T39" fmla="*/ 187 h 741"/>
                <a:gd name="T40" fmla="*/ 30 w 1269"/>
                <a:gd name="T41" fmla="*/ 188 h 741"/>
                <a:gd name="T42" fmla="*/ 64 w 1269"/>
                <a:gd name="T43" fmla="*/ 170 h 741"/>
                <a:gd name="T44" fmla="*/ 139 w 1269"/>
                <a:gd name="T45" fmla="*/ 140 h 741"/>
                <a:gd name="T46" fmla="*/ 220 w 1269"/>
                <a:gd name="T47" fmla="*/ 164 h 741"/>
                <a:gd name="T48" fmla="*/ 250 w 1269"/>
                <a:gd name="T49" fmla="*/ 212 h 741"/>
                <a:gd name="T50" fmla="*/ 482 w 1269"/>
                <a:gd name="T51" fmla="*/ 335 h 741"/>
                <a:gd name="T52" fmla="*/ 467 w 1269"/>
                <a:gd name="T53" fmla="*/ 368 h 741"/>
                <a:gd name="T54" fmla="*/ 479 w 1269"/>
                <a:gd name="T55" fmla="*/ 402 h 741"/>
                <a:gd name="T56" fmla="*/ 522 w 1269"/>
                <a:gd name="T57" fmla="*/ 421 h 741"/>
                <a:gd name="T58" fmla="*/ 541 w 1269"/>
                <a:gd name="T59" fmla="*/ 384 h 741"/>
                <a:gd name="T60" fmla="*/ 653 w 1269"/>
                <a:gd name="T61" fmla="*/ 395 h 741"/>
                <a:gd name="T62" fmla="*/ 707 w 1269"/>
                <a:gd name="T63" fmla="*/ 428 h 741"/>
                <a:gd name="T64" fmla="*/ 741 w 1269"/>
                <a:gd name="T65" fmla="*/ 436 h 741"/>
                <a:gd name="T66" fmla="*/ 851 w 1269"/>
                <a:gd name="T67" fmla="*/ 480 h 741"/>
                <a:gd name="T68" fmla="*/ 940 w 1269"/>
                <a:gd name="T69" fmla="*/ 480 h 741"/>
                <a:gd name="T70" fmla="*/ 1023 w 1269"/>
                <a:gd name="T71" fmla="*/ 443 h 741"/>
                <a:gd name="T72" fmla="*/ 1000 w 1269"/>
                <a:gd name="T73" fmla="*/ 377 h 741"/>
                <a:gd name="T74" fmla="*/ 1123 w 1269"/>
                <a:gd name="T75" fmla="*/ 150 h 741"/>
                <a:gd name="T76" fmla="*/ 1102 w 1269"/>
                <a:gd name="T77" fmla="*/ 125 h 741"/>
                <a:gd name="T78" fmla="*/ 1128 w 1269"/>
                <a:gd name="T79" fmla="*/ 83 h 741"/>
                <a:gd name="T80" fmla="*/ 1162 w 1269"/>
                <a:gd name="T81" fmla="*/ 17 h 741"/>
                <a:gd name="T82" fmla="*/ 1198 w 1269"/>
                <a:gd name="T83" fmla="*/ 16 h 741"/>
                <a:gd name="T84" fmla="*/ 1233 w 1269"/>
                <a:gd name="T85" fmla="*/ 48 h 741"/>
                <a:gd name="T86" fmla="*/ 1233 w 1269"/>
                <a:gd name="T87" fmla="*/ 116 h 741"/>
                <a:gd name="T88" fmla="*/ 1224 w 1269"/>
                <a:gd name="T89" fmla="*/ 154 h 741"/>
                <a:gd name="T90" fmla="*/ 1238 w 1269"/>
                <a:gd name="T91" fmla="*/ 141 h 741"/>
                <a:gd name="T92" fmla="*/ 1266 w 1269"/>
                <a:gd name="T93" fmla="*/ 137 h 741"/>
                <a:gd name="T94" fmla="*/ 1153 w 1269"/>
                <a:gd name="T95" fmla="*/ 299 h 741"/>
                <a:gd name="T96" fmla="*/ 1145 w 1269"/>
                <a:gd name="T97" fmla="*/ 387 h 741"/>
                <a:gd name="T98" fmla="*/ 1222 w 1269"/>
                <a:gd name="T99" fmla="*/ 376 h 741"/>
                <a:gd name="T100" fmla="*/ 1222 w 1269"/>
                <a:gd name="T101" fmla="*/ 427 h 741"/>
                <a:gd name="T102" fmla="*/ 1104 w 1269"/>
                <a:gd name="T103" fmla="*/ 514 h 7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269" h="741">
                  <a:moveTo>
                    <a:pt x="1130" y="522"/>
                  </a:moveTo>
                  <a:cubicBezTo>
                    <a:pt x="1078" y="530"/>
                    <a:pt x="1025" y="530"/>
                    <a:pt x="972" y="536"/>
                  </a:cubicBezTo>
                  <a:cubicBezTo>
                    <a:pt x="950" y="538"/>
                    <a:pt x="928" y="542"/>
                    <a:pt x="907" y="551"/>
                  </a:cubicBezTo>
                  <a:cubicBezTo>
                    <a:pt x="877" y="563"/>
                    <a:pt x="859" y="585"/>
                    <a:pt x="859" y="619"/>
                  </a:cubicBezTo>
                  <a:cubicBezTo>
                    <a:pt x="856" y="631"/>
                    <a:pt x="841" y="634"/>
                    <a:pt x="841" y="646"/>
                  </a:cubicBezTo>
                  <a:cubicBezTo>
                    <a:pt x="832" y="647"/>
                    <a:pt x="836" y="636"/>
                    <a:pt x="828" y="635"/>
                  </a:cubicBezTo>
                  <a:cubicBezTo>
                    <a:pt x="825" y="645"/>
                    <a:pt x="822" y="657"/>
                    <a:pt x="807" y="648"/>
                  </a:cubicBezTo>
                  <a:cubicBezTo>
                    <a:pt x="804" y="647"/>
                    <a:pt x="802" y="650"/>
                    <a:pt x="801" y="653"/>
                  </a:cubicBezTo>
                  <a:cubicBezTo>
                    <a:pt x="800" y="657"/>
                    <a:pt x="803" y="659"/>
                    <a:pt x="805" y="662"/>
                  </a:cubicBezTo>
                  <a:cubicBezTo>
                    <a:pt x="814" y="674"/>
                    <a:pt x="827" y="667"/>
                    <a:pt x="838" y="671"/>
                  </a:cubicBezTo>
                  <a:cubicBezTo>
                    <a:pt x="822" y="685"/>
                    <a:pt x="803" y="690"/>
                    <a:pt x="782" y="686"/>
                  </a:cubicBezTo>
                  <a:cubicBezTo>
                    <a:pt x="767" y="683"/>
                    <a:pt x="751" y="679"/>
                    <a:pt x="736" y="675"/>
                  </a:cubicBezTo>
                  <a:cubicBezTo>
                    <a:pt x="724" y="672"/>
                    <a:pt x="710" y="670"/>
                    <a:pt x="703" y="684"/>
                  </a:cubicBezTo>
                  <a:cubicBezTo>
                    <a:pt x="696" y="698"/>
                    <a:pt x="708" y="704"/>
                    <a:pt x="717" y="711"/>
                  </a:cubicBezTo>
                  <a:cubicBezTo>
                    <a:pt x="719" y="712"/>
                    <a:pt x="720" y="714"/>
                    <a:pt x="720" y="716"/>
                  </a:cubicBezTo>
                  <a:cubicBezTo>
                    <a:pt x="704" y="722"/>
                    <a:pt x="689" y="717"/>
                    <a:pt x="677" y="707"/>
                  </a:cubicBezTo>
                  <a:cubicBezTo>
                    <a:pt x="669" y="700"/>
                    <a:pt x="659" y="701"/>
                    <a:pt x="650" y="700"/>
                  </a:cubicBezTo>
                  <a:cubicBezTo>
                    <a:pt x="645" y="699"/>
                    <a:pt x="639" y="704"/>
                    <a:pt x="641" y="711"/>
                  </a:cubicBezTo>
                  <a:cubicBezTo>
                    <a:pt x="647" y="731"/>
                    <a:pt x="637" y="734"/>
                    <a:pt x="620" y="734"/>
                  </a:cubicBezTo>
                  <a:cubicBezTo>
                    <a:pt x="607" y="734"/>
                    <a:pt x="594" y="741"/>
                    <a:pt x="595" y="718"/>
                  </a:cubicBezTo>
                  <a:cubicBezTo>
                    <a:pt x="595" y="714"/>
                    <a:pt x="578" y="725"/>
                    <a:pt x="576" y="711"/>
                  </a:cubicBezTo>
                  <a:cubicBezTo>
                    <a:pt x="577" y="703"/>
                    <a:pt x="584" y="699"/>
                    <a:pt x="590" y="696"/>
                  </a:cubicBezTo>
                  <a:cubicBezTo>
                    <a:pt x="640" y="669"/>
                    <a:pt x="686" y="637"/>
                    <a:pt x="735" y="608"/>
                  </a:cubicBezTo>
                  <a:cubicBezTo>
                    <a:pt x="741" y="604"/>
                    <a:pt x="747" y="600"/>
                    <a:pt x="751" y="598"/>
                  </a:cubicBezTo>
                  <a:cubicBezTo>
                    <a:pt x="746" y="600"/>
                    <a:pt x="739" y="606"/>
                    <a:pt x="731" y="610"/>
                  </a:cubicBezTo>
                  <a:cubicBezTo>
                    <a:pt x="685" y="635"/>
                    <a:pt x="638" y="649"/>
                    <a:pt x="585" y="642"/>
                  </a:cubicBezTo>
                  <a:cubicBezTo>
                    <a:pt x="544" y="637"/>
                    <a:pt x="503" y="631"/>
                    <a:pt x="462" y="627"/>
                  </a:cubicBezTo>
                  <a:cubicBezTo>
                    <a:pt x="441" y="625"/>
                    <a:pt x="417" y="630"/>
                    <a:pt x="404" y="653"/>
                  </a:cubicBezTo>
                  <a:cubicBezTo>
                    <a:pt x="397" y="667"/>
                    <a:pt x="385" y="670"/>
                    <a:pt x="371" y="666"/>
                  </a:cubicBezTo>
                  <a:cubicBezTo>
                    <a:pt x="331" y="656"/>
                    <a:pt x="293" y="641"/>
                    <a:pt x="261" y="614"/>
                  </a:cubicBezTo>
                  <a:cubicBezTo>
                    <a:pt x="223" y="582"/>
                    <a:pt x="185" y="550"/>
                    <a:pt x="147" y="517"/>
                  </a:cubicBezTo>
                  <a:cubicBezTo>
                    <a:pt x="123" y="497"/>
                    <a:pt x="95" y="488"/>
                    <a:pt x="64" y="493"/>
                  </a:cubicBezTo>
                  <a:cubicBezTo>
                    <a:pt x="44" y="484"/>
                    <a:pt x="39" y="462"/>
                    <a:pt x="56" y="448"/>
                  </a:cubicBezTo>
                  <a:cubicBezTo>
                    <a:pt x="60" y="444"/>
                    <a:pt x="66" y="441"/>
                    <a:pt x="71" y="436"/>
                  </a:cubicBezTo>
                  <a:cubicBezTo>
                    <a:pt x="57" y="431"/>
                    <a:pt x="44" y="426"/>
                    <a:pt x="36" y="413"/>
                  </a:cubicBezTo>
                  <a:cubicBezTo>
                    <a:pt x="33" y="407"/>
                    <a:pt x="28" y="396"/>
                    <a:pt x="44" y="401"/>
                  </a:cubicBezTo>
                  <a:cubicBezTo>
                    <a:pt x="109" y="424"/>
                    <a:pt x="173" y="447"/>
                    <a:pt x="240" y="464"/>
                  </a:cubicBezTo>
                  <a:cubicBezTo>
                    <a:pt x="263" y="470"/>
                    <a:pt x="286" y="474"/>
                    <a:pt x="309" y="483"/>
                  </a:cubicBezTo>
                  <a:cubicBezTo>
                    <a:pt x="179" y="434"/>
                    <a:pt x="85" y="347"/>
                    <a:pt x="26" y="223"/>
                  </a:cubicBezTo>
                  <a:cubicBezTo>
                    <a:pt x="24" y="207"/>
                    <a:pt x="15" y="195"/>
                    <a:pt x="1" y="187"/>
                  </a:cubicBezTo>
                  <a:cubicBezTo>
                    <a:pt x="0" y="186"/>
                    <a:pt x="0" y="184"/>
                    <a:pt x="0" y="183"/>
                  </a:cubicBezTo>
                  <a:cubicBezTo>
                    <a:pt x="13" y="166"/>
                    <a:pt x="24" y="183"/>
                    <a:pt x="30" y="188"/>
                  </a:cubicBezTo>
                  <a:cubicBezTo>
                    <a:pt x="49" y="204"/>
                    <a:pt x="56" y="198"/>
                    <a:pt x="60" y="177"/>
                  </a:cubicBezTo>
                  <a:cubicBezTo>
                    <a:pt x="60" y="174"/>
                    <a:pt x="63" y="172"/>
                    <a:pt x="64" y="170"/>
                  </a:cubicBezTo>
                  <a:cubicBezTo>
                    <a:pt x="112" y="216"/>
                    <a:pt x="159" y="263"/>
                    <a:pt x="215" y="299"/>
                  </a:cubicBezTo>
                  <a:cubicBezTo>
                    <a:pt x="178" y="251"/>
                    <a:pt x="141" y="204"/>
                    <a:pt x="139" y="140"/>
                  </a:cubicBezTo>
                  <a:cubicBezTo>
                    <a:pt x="164" y="123"/>
                    <a:pt x="195" y="131"/>
                    <a:pt x="202" y="158"/>
                  </a:cubicBezTo>
                  <a:cubicBezTo>
                    <a:pt x="205" y="173"/>
                    <a:pt x="211" y="169"/>
                    <a:pt x="220" y="164"/>
                  </a:cubicBezTo>
                  <a:cubicBezTo>
                    <a:pt x="221" y="163"/>
                    <a:pt x="222" y="149"/>
                    <a:pt x="228" y="162"/>
                  </a:cubicBezTo>
                  <a:cubicBezTo>
                    <a:pt x="223" y="184"/>
                    <a:pt x="237" y="198"/>
                    <a:pt x="250" y="212"/>
                  </a:cubicBezTo>
                  <a:cubicBezTo>
                    <a:pt x="295" y="262"/>
                    <a:pt x="351" y="295"/>
                    <a:pt x="416" y="314"/>
                  </a:cubicBezTo>
                  <a:cubicBezTo>
                    <a:pt x="438" y="320"/>
                    <a:pt x="460" y="328"/>
                    <a:pt x="482" y="335"/>
                  </a:cubicBezTo>
                  <a:cubicBezTo>
                    <a:pt x="485" y="343"/>
                    <a:pt x="487" y="351"/>
                    <a:pt x="476" y="356"/>
                  </a:cubicBezTo>
                  <a:cubicBezTo>
                    <a:pt x="472" y="359"/>
                    <a:pt x="467" y="362"/>
                    <a:pt x="467" y="368"/>
                  </a:cubicBezTo>
                  <a:cubicBezTo>
                    <a:pt x="468" y="388"/>
                    <a:pt x="454" y="391"/>
                    <a:pt x="442" y="392"/>
                  </a:cubicBezTo>
                  <a:cubicBezTo>
                    <a:pt x="454" y="387"/>
                    <a:pt x="468" y="385"/>
                    <a:pt x="479" y="402"/>
                  </a:cubicBezTo>
                  <a:cubicBezTo>
                    <a:pt x="481" y="405"/>
                    <a:pt x="487" y="404"/>
                    <a:pt x="491" y="404"/>
                  </a:cubicBezTo>
                  <a:cubicBezTo>
                    <a:pt x="505" y="404"/>
                    <a:pt x="515" y="411"/>
                    <a:pt x="522" y="421"/>
                  </a:cubicBezTo>
                  <a:cubicBezTo>
                    <a:pt x="527" y="420"/>
                    <a:pt x="527" y="417"/>
                    <a:pt x="525" y="414"/>
                  </a:cubicBezTo>
                  <a:cubicBezTo>
                    <a:pt x="517" y="396"/>
                    <a:pt x="526" y="393"/>
                    <a:pt x="541" y="384"/>
                  </a:cubicBezTo>
                  <a:cubicBezTo>
                    <a:pt x="571" y="367"/>
                    <a:pt x="594" y="376"/>
                    <a:pt x="619" y="390"/>
                  </a:cubicBezTo>
                  <a:cubicBezTo>
                    <a:pt x="629" y="395"/>
                    <a:pt x="641" y="397"/>
                    <a:pt x="653" y="395"/>
                  </a:cubicBezTo>
                  <a:cubicBezTo>
                    <a:pt x="664" y="393"/>
                    <a:pt x="676" y="394"/>
                    <a:pt x="687" y="398"/>
                  </a:cubicBezTo>
                  <a:cubicBezTo>
                    <a:pt x="701" y="403"/>
                    <a:pt x="710" y="412"/>
                    <a:pt x="707" y="428"/>
                  </a:cubicBezTo>
                  <a:cubicBezTo>
                    <a:pt x="704" y="445"/>
                    <a:pt x="713" y="444"/>
                    <a:pt x="725" y="442"/>
                  </a:cubicBezTo>
                  <a:cubicBezTo>
                    <a:pt x="730" y="441"/>
                    <a:pt x="736" y="438"/>
                    <a:pt x="741" y="436"/>
                  </a:cubicBezTo>
                  <a:cubicBezTo>
                    <a:pt x="760" y="431"/>
                    <a:pt x="777" y="433"/>
                    <a:pt x="791" y="449"/>
                  </a:cubicBezTo>
                  <a:cubicBezTo>
                    <a:pt x="807" y="467"/>
                    <a:pt x="829" y="474"/>
                    <a:pt x="851" y="480"/>
                  </a:cubicBezTo>
                  <a:cubicBezTo>
                    <a:pt x="862" y="483"/>
                    <a:pt x="873" y="482"/>
                    <a:pt x="885" y="476"/>
                  </a:cubicBezTo>
                  <a:cubicBezTo>
                    <a:pt x="903" y="468"/>
                    <a:pt x="920" y="464"/>
                    <a:pt x="940" y="480"/>
                  </a:cubicBezTo>
                  <a:cubicBezTo>
                    <a:pt x="958" y="495"/>
                    <a:pt x="1005" y="485"/>
                    <a:pt x="1022" y="467"/>
                  </a:cubicBezTo>
                  <a:cubicBezTo>
                    <a:pt x="1029" y="458"/>
                    <a:pt x="1031" y="451"/>
                    <a:pt x="1023" y="443"/>
                  </a:cubicBezTo>
                  <a:cubicBezTo>
                    <a:pt x="1020" y="439"/>
                    <a:pt x="1017" y="435"/>
                    <a:pt x="1014" y="433"/>
                  </a:cubicBezTo>
                  <a:cubicBezTo>
                    <a:pt x="994" y="418"/>
                    <a:pt x="990" y="400"/>
                    <a:pt x="1000" y="377"/>
                  </a:cubicBezTo>
                  <a:cubicBezTo>
                    <a:pt x="1015" y="343"/>
                    <a:pt x="1039" y="313"/>
                    <a:pt x="1057" y="280"/>
                  </a:cubicBezTo>
                  <a:cubicBezTo>
                    <a:pt x="1080" y="236"/>
                    <a:pt x="1104" y="192"/>
                    <a:pt x="1123" y="150"/>
                  </a:cubicBezTo>
                  <a:cubicBezTo>
                    <a:pt x="1119" y="155"/>
                    <a:pt x="1118" y="168"/>
                    <a:pt x="1104" y="168"/>
                  </a:cubicBezTo>
                  <a:cubicBezTo>
                    <a:pt x="1091" y="157"/>
                    <a:pt x="1091" y="141"/>
                    <a:pt x="1102" y="125"/>
                  </a:cubicBezTo>
                  <a:cubicBezTo>
                    <a:pt x="1108" y="116"/>
                    <a:pt x="1116" y="109"/>
                    <a:pt x="1122" y="101"/>
                  </a:cubicBezTo>
                  <a:cubicBezTo>
                    <a:pt x="1125" y="96"/>
                    <a:pt x="1130" y="90"/>
                    <a:pt x="1128" y="83"/>
                  </a:cubicBezTo>
                  <a:cubicBezTo>
                    <a:pt x="1121" y="54"/>
                    <a:pt x="1138" y="38"/>
                    <a:pt x="1158" y="22"/>
                  </a:cubicBezTo>
                  <a:cubicBezTo>
                    <a:pt x="1160" y="21"/>
                    <a:pt x="1162" y="20"/>
                    <a:pt x="1162" y="17"/>
                  </a:cubicBezTo>
                  <a:cubicBezTo>
                    <a:pt x="1163" y="8"/>
                    <a:pt x="1166" y="1"/>
                    <a:pt x="1176" y="0"/>
                  </a:cubicBezTo>
                  <a:cubicBezTo>
                    <a:pt x="1187" y="0"/>
                    <a:pt x="1194" y="8"/>
                    <a:pt x="1198" y="16"/>
                  </a:cubicBezTo>
                  <a:cubicBezTo>
                    <a:pt x="1203" y="25"/>
                    <a:pt x="1202" y="37"/>
                    <a:pt x="1219" y="31"/>
                  </a:cubicBezTo>
                  <a:cubicBezTo>
                    <a:pt x="1227" y="29"/>
                    <a:pt x="1231" y="40"/>
                    <a:pt x="1233" y="48"/>
                  </a:cubicBezTo>
                  <a:cubicBezTo>
                    <a:pt x="1234" y="58"/>
                    <a:pt x="1233" y="67"/>
                    <a:pt x="1230" y="76"/>
                  </a:cubicBezTo>
                  <a:cubicBezTo>
                    <a:pt x="1225" y="90"/>
                    <a:pt x="1226" y="103"/>
                    <a:pt x="1233" y="116"/>
                  </a:cubicBezTo>
                  <a:cubicBezTo>
                    <a:pt x="1239" y="127"/>
                    <a:pt x="1243" y="139"/>
                    <a:pt x="1226" y="146"/>
                  </a:cubicBezTo>
                  <a:cubicBezTo>
                    <a:pt x="1223" y="147"/>
                    <a:pt x="1220" y="150"/>
                    <a:pt x="1224" y="154"/>
                  </a:cubicBezTo>
                  <a:cubicBezTo>
                    <a:pt x="1227" y="157"/>
                    <a:pt x="1232" y="159"/>
                    <a:pt x="1235" y="153"/>
                  </a:cubicBezTo>
                  <a:cubicBezTo>
                    <a:pt x="1237" y="150"/>
                    <a:pt x="1237" y="145"/>
                    <a:pt x="1238" y="141"/>
                  </a:cubicBezTo>
                  <a:cubicBezTo>
                    <a:pt x="1241" y="135"/>
                    <a:pt x="1238" y="125"/>
                    <a:pt x="1248" y="124"/>
                  </a:cubicBezTo>
                  <a:cubicBezTo>
                    <a:pt x="1258" y="123"/>
                    <a:pt x="1263" y="130"/>
                    <a:pt x="1266" y="137"/>
                  </a:cubicBezTo>
                  <a:cubicBezTo>
                    <a:pt x="1269" y="163"/>
                    <a:pt x="1256" y="182"/>
                    <a:pt x="1242" y="201"/>
                  </a:cubicBezTo>
                  <a:cubicBezTo>
                    <a:pt x="1216" y="236"/>
                    <a:pt x="1181" y="265"/>
                    <a:pt x="1153" y="299"/>
                  </a:cubicBezTo>
                  <a:cubicBezTo>
                    <a:pt x="1148" y="305"/>
                    <a:pt x="1143" y="311"/>
                    <a:pt x="1138" y="317"/>
                  </a:cubicBezTo>
                  <a:cubicBezTo>
                    <a:pt x="1120" y="342"/>
                    <a:pt x="1123" y="368"/>
                    <a:pt x="1145" y="387"/>
                  </a:cubicBezTo>
                  <a:cubicBezTo>
                    <a:pt x="1165" y="404"/>
                    <a:pt x="1190" y="403"/>
                    <a:pt x="1211" y="383"/>
                  </a:cubicBezTo>
                  <a:cubicBezTo>
                    <a:pt x="1214" y="380"/>
                    <a:pt x="1217" y="377"/>
                    <a:pt x="1222" y="376"/>
                  </a:cubicBezTo>
                  <a:cubicBezTo>
                    <a:pt x="1239" y="378"/>
                    <a:pt x="1235" y="389"/>
                    <a:pt x="1229" y="397"/>
                  </a:cubicBezTo>
                  <a:cubicBezTo>
                    <a:pt x="1222" y="406"/>
                    <a:pt x="1220" y="415"/>
                    <a:pt x="1222" y="427"/>
                  </a:cubicBezTo>
                  <a:cubicBezTo>
                    <a:pt x="1224" y="445"/>
                    <a:pt x="1213" y="462"/>
                    <a:pt x="1201" y="472"/>
                  </a:cubicBezTo>
                  <a:cubicBezTo>
                    <a:pt x="1174" y="495"/>
                    <a:pt x="1146" y="520"/>
                    <a:pt x="1104" y="514"/>
                  </a:cubicBezTo>
                  <a:cubicBezTo>
                    <a:pt x="1106" y="514"/>
                    <a:pt x="1130" y="522"/>
                    <a:pt x="1130" y="522"/>
                  </a:cubicBezTo>
                  <a:close/>
                </a:path>
              </a:pathLst>
            </a:custGeom>
            <a:solidFill>
              <a:srgbClr val="72CA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2" name="Freeform 281">
              <a:extLst>
                <a:ext uri="{FF2B5EF4-FFF2-40B4-BE49-F238E27FC236}">
                  <a16:creationId xmlns:a16="http://schemas.microsoft.com/office/drawing/2014/main" id="{EC5C2CAD-911E-4DC3-A4B8-FF0AF9324B55}"/>
                </a:ext>
              </a:extLst>
            </p:cNvPr>
            <p:cNvSpPr>
              <a:spLocks/>
            </p:cNvSpPr>
            <p:nvPr/>
          </p:nvSpPr>
          <p:spPr bwMode="auto">
            <a:xfrm>
              <a:off x="3702540" y="5918279"/>
              <a:ext cx="582260" cy="850406"/>
            </a:xfrm>
            <a:custGeom>
              <a:avLst/>
              <a:gdLst>
                <a:gd name="T0" fmla="*/ 181 w 223"/>
                <a:gd name="T1" fmla="*/ 111 h 326"/>
                <a:gd name="T2" fmla="*/ 177 w 223"/>
                <a:gd name="T3" fmla="*/ 119 h 326"/>
                <a:gd name="T4" fmla="*/ 213 w 223"/>
                <a:gd name="T5" fmla="*/ 135 h 326"/>
                <a:gd name="T6" fmla="*/ 220 w 223"/>
                <a:gd name="T7" fmla="*/ 137 h 326"/>
                <a:gd name="T8" fmla="*/ 219 w 223"/>
                <a:gd name="T9" fmla="*/ 147 h 326"/>
                <a:gd name="T10" fmla="*/ 206 w 223"/>
                <a:gd name="T11" fmla="*/ 158 h 326"/>
                <a:gd name="T12" fmla="*/ 199 w 223"/>
                <a:gd name="T13" fmla="*/ 199 h 326"/>
                <a:gd name="T14" fmla="*/ 190 w 223"/>
                <a:gd name="T15" fmla="*/ 215 h 326"/>
                <a:gd name="T16" fmla="*/ 175 w 223"/>
                <a:gd name="T17" fmla="*/ 308 h 326"/>
                <a:gd name="T18" fmla="*/ 176 w 223"/>
                <a:gd name="T19" fmla="*/ 317 h 326"/>
                <a:gd name="T20" fmla="*/ 150 w 223"/>
                <a:gd name="T21" fmla="*/ 311 h 326"/>
                <a:gd name="T22" fmla="*/ 141 w 223"/>
                <a:gd name="T23" fmla="*/ 303 h 326"/>
                <a:gd name="T24" fmla="*/ 129 w 223"/>
                <a:gd name="T25" fmla="*/ 275 h 326"/>
                <a:gd name="T26" fmla="*/ 133 w 223"/>
                <a:gd name="T27" fmla="*/ 264 h 326"/>
                <a:gd name="T28" fmla="*/ 117 w 223"/>
                <a:gd name="T29" fmla="*/ 250 h 326"/>
                <a:gd name="T30" fmla="*/ 111 w 223"/>
                <a:gd name="T31" fmla="*/ 223 h 326"/>
                <a:gd name="T32" fmla="*/ 112 w 223"/>
                <a:gd name="T33" fmla="*/ 274 h 326"/>
                <a:gd name="T34" fmla="*/ 107 w 223"/>
                <a:gd name="T35" fmla="*/ 311 h 326"/>
                <a:gd name="T36" fmla="*/ 90 w 223"/>
                <a:gd name="T37" fmla="*/ 216 h 326"/>
                <a:gd name="T38" fmla="*/ 70 w 223"/>
                <a:gd name="T39" fmla="*/ 159 h 326"/>
                <a:gd name="T40" fmla="*/ 71 w 223"/>
                <a:gd name="T41" fmla="*/ 137 h 326"/>
                <a:gd name="T42" fmla="*/ 68 w 223"/>
                <a:gd name="T43" fmla="*/ 122 h 326"/>
                <a:gd name="T44" fmla="*/ 74 w 223"/>
                <a:gd name="T45" fmla="*/ 109 h 326"/>
                <a:gd name="T46" fmla="*/ 58 w 223"/>
                <a:gd name="T47" fmla="*/ 107 h 326"/>
                <a:gd name="T48" fmla="*/ 40 w 223"/>
                <a:gd name="T49" fmla="*/ 90 h 326"/>
                <a:gd name="T50" fmla="*/ 27 w 223"/>
                <a:gd name="T51" fmla="*/ 67 h 326"/>
                <a:gd name="T52" fmla="*/ 15 w 223"/>
                <a:gd name="T53" fmla="*/ 37 h 326"/>
                <a:gd name="T54" fmla="*/ 2 w 223"/>
                <a:gd name="T55" fmla="*/ 0 h 326"/>
                <a:gd name="T56" fmla="*/ 181 w 223"/>
                <a:gd name="T57" fmla="*/ 111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23" h="326">
                  <a:moveTo>
                    <a:pt x="181" y="111"/>
                  </a:moveTo>
                  <a:cubicBezTo>
                    <a:pt x="176" y="111"/>
                    <a:pt x="173" y="116"/>
                    <a:pt x="177" y="119"/>
                  </a:cubicBezTo>
                  <a:cubicBezTo>
                    <a:pt x="187" y="127"/>
                    <a:pt x="195" y="142"/>
                    <a:pt x="213" y="135"/>
                  </a:cubicBezTo>
                  <a:cubicBezTo>
                    <a:pt x="216" y="134"/>
                    <a:pt x="218" y="134"/>
                    <a:pt x="220" y="137"/>
                  </a:cubicBezTo>
                  <a:cubicBezTo>
                    <a:pt x="223" y="140"/>
                    <a:pt x="221" y="144"/>
                    <a:pt x="219" y="147"/>
                  </a:cubicBezTo>
                  <a:cubicBezTo>
                    <a:pt x="215" y="151"/>
                    <a:pt x="210" y="154"/>
                    <a:pt x="206" y="158"/>
                  </a:cubicBezTo>
                  <a:cubicBezTo>
                    <a:pt x="185" y="174"/>
                    <a:pt x="185" y="174"/>
                    <a:pt x="199" y="199"/>
                  </a:cubicBezTo>
                  <a:cubicBezTo>
                    <a:pt x="200" y="206"/>
                    <a:pt x="195" y="210"/>
                    <a:pt x="190" y="215"/>
                  </a:cubicBezTo>
                  <a:cubicBezTo>
                    <a:pt x="160" y="246"/>
                    <a:pt x="156" y="269"/>
                    <a:pt x="175" y="308"/>
                  </a:cubicBezTo>
                  <a:cubicBezTo>
                    <a:pt x="176" y="311"/>
                    <a:pt x="176" y="314"/>
                    <a:pt x="176" y="317"/>
                  </a:cubicBezTo>
                  <a:cubicBezTo>
                    <a:pt x="165" y="326"/>
                    <a:pt x="155" y="326"/>
                    <a:pt x="150" y="311"/>
                  </a:cubicBezTo>
                  <a:cubicBezTo>
                    <a:pt x="148" y="306"/>
                    <a:pt x="145" y="304"/>
                    <a:pt x="141" y="303"/>
                  </a:cubicBezTo>
                  <a:cubicBezTo>
                    <a:pt x="122" y="300"/>
                    <a:pt x="128" y="286"/>
                    <a:pt x="129" y="275"/>
                  </a:cubicBezTo>
                  <a:cubicBezTo>
                    <a:pt x="129" y="271"/>
                    <a:pt x="136" y="269"/>
                    <a:pt x="133" y="264"/>
                  </a:cubicBezTo>
                  <a:cubicBezTo>
                    <a:pt x="130" y="256"/>
                    <a:pt x="115" y="262"/>
                    <a:pt x="117" y="250"/>
                  </a:cubicBezTo>
                  <a:cubicBezTo>
                    <a:pt x="118" y="242"/>
                    <a:pt x="117" y="235"/>
                    <a:pt x="111" y="223"/>
                  </a:cubicBezTo>
                  <a:cubicBezTo>
                    <a:pt x="106" y="244"/>
                    <a:pt x="103" y="258"/>
                    <a:pt x="112" y="274"/>
                  </a:cubicBezTo>
                  <a:cubicBezTo>
                    <a:pt x="119" y="287"/>
                    <a:pt x="122" y="301"/>
                    <a:pt x="107" y="311"/>
                  </a:cubicBezTo>
                  <a:cubicBezTo>
                    <a:pt x="101" y="280"/>
                    <a:pt x="95" y="248"/>
                    <a:pt x="90" y="216"/>
                  </a:cubicBezTo>
                  <a:cubicBezTo>
                    <a:pt x="86" y="196"/>
                    <a:pt x="80" y="177"/>
                    <a:pt x="70" y="159"/>
                  </a:cubicBezTo>
                  <a:cubicBezTo>
                    <a:pt x="82" y="153"/>
                    <a:pt x="84" y="145"/>
                    <a:pt x="71" y="137"/>
                  </a:cubicBezTo>
                  <a:cubicBezTo>
                    <a:pt x="65" y="133"/>
                    <a:pt x="61" y="128"/>
                    <a:pt x="68" y="122"/>
                  </a:cubicBezTo>
                  <a:cubicBezTo>
                    <a:pt x="72" y="118"/>
                    <a:pt x="78" y="115"/>
                    <a:pt x="74" y="109"/>
                  </a:cubicBezTo>
                  <a:cubicBezTo>
                    <a:pt x="70" y="104"/>
                    <a:pt x="64" y="104"/>
                    <a:pt x="58" y="107"/>
                  </a:cubicBezTo>
                  <a:cubicBezTo>
                    <a:pt x="41" y="114"/>
                    <a:pt x="35" y="109"/>
                    <a:pt x="40" y="90"/>
                  </a:cubicBezTo>
                  <a:cubicBezTo>
                    <a:pt x="42" y="80"/>
                    <a:pt x="26" y="79"/>
                    <a:pt x="27" y="67"/>
                  </a:cubicBezTo>
                  <a:cubicBezTo>
                    <a:pt x="29" y="56"/>
                    <a:pt x="37" y="43"/>
                    <a:pt x="15" y="37"/>
                  </a:cubicBezTo>
                  <a:cubicBezTo>
                    <a:pt x="7" y="34"/>
                    <a:pt x="0" y="15"/>
                    <a:pt x="2" y="0"/>
                  </a:cubicBezTo>
                  <a:cubicBezTo>
                    <a:pt x="52" y="53"/>
                    <a:pt x="116" y="83"/>
                    <a:pt x="181" y="111"/>
                  </a:cubicBezTo>
                  <a:close/>
                </a:path>
              </a:pathLst>
            </a:custGeom>
            <a:solidFill>
              <a:srgbClr val="65C1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3" name="Freeform 282">
              <a:extLst>
                <a:ext uri="{FF2B5EF4-FFF2-40B4-BE49-F238E27FC236}">
                  <a16:creationId xmlns:a16="http://schemas.microsoft.com/office/drawing/2014/main" id="{863CAB69-100F-4AD3-AF7F-AF49A43E036F}"/>
                </a:ext>
              </a:extLst>
            </p:cNvPr>
            <p:cNvSpPr>
              <a:spLocks/>
            </p:cNvSpPr>
            <p:nvPr/>
          </p:nvSpPr>
          <p:spPr bwMode="auto">
            <a:xfrm>
              <a:off x="3650827" y="5512230"/>
              <a:ext cx="352420" cy="356251"/>
            </a:xfrm>
            <a:custGeom>
              <a:avLst/>
              <a:gdLst>
                <a:gd name="T0" fmla="*/ 66 w 135"/>
                <a:gd name="T1" fmla="*/ 1 h 137"/>
                <a:gd name="T2" fmla="*/ 135 w 135"/>
                <a:gd name="T3" fmla="*/ 78 h 137"/>
                <a:gd name="T4" fmla="*/ 71 w 135"/>
                <a:gd name="T5" fmla="*/ 136 h 137"/>
                <a:gd name="T6" fmla="*/ 0 w 135"/>
                <a:gd name="T7" fmla="*/ 67 h 137"/>
                <a:gd name="T8" fmla="*/ 66 w 135"/>
                <a:gd name="T9" fmla="*/ 1 h 137"/>
              </a:gdLst>
              <a:ahLst/>
              <a:cxnLst>
                <a:cxn ang="0">
                  <a:pos x="T0" y="T1"/>
                </a:cxn>
                <a:cxn ang="0">
                  <a:pos x="T2" y="T3"/>
                </a:cxn>
                <a:cxn ang="0">
                  <a:pos x="T4" y="T5"/>
                </a:cxn>
                <a:cxn ang="0">
                  <a:pos x="T6" y="T7"/>
                </a:cxn>
                <a:cxn ang="0">
                  <a:pos x="T8" y="T9"/>
                </a:cxn>
              </a:cxnLst>
              <a:rect l="0" t="0" r="r" b="b"/>
              <a:pathLst>
                <a:path w="135" h="137">
                  <a:moveTo>
                    <a:pt x="66" y="1"/>
                  </a:moveTo>
                  <a:cubicBezTo>
                    <a:pt x="104" y="1"/>
                    <a:pt x="135" y="35"/>
                    <a:pt x="135" y="78"/>
                  </a:cubicBezTo>
                  <a:cubicBezTo>
                    <a:pt x="135" y="109"/>
                    <a:pt x="105" y="136"/>
                    <a:pt x="71" y="136"/>
                  </a:cubicBezTo>
                  <a:cubicBezTo>
                    <a:pt x="31" y="137"/>
                    <a:pt x="1" y="107"/>
                    <a:pt x="0" y="67"/>
                  </a:cubicBezTo>
                  <a:cubicBezTo>
                    <a:pt x="0" y="25"/>
                    <a:pt x="25" y="0"/>
                    <a:pt x="66" y="1"/>
                  </a:cubicBezTo>
                  <a:close/>
                </a:path>
              </a:pathLst>
            </a:custGeom>
            <a:solidFill>
              <a:srgbClr val="B774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4" name="Freeform 283">
              <a:extLst>
                <a:ext uri="{FF2B5EF4-FFF2-40B4-BE49-F238E27FC236}">
                  <a16:creationId xmlns:a16="http://schemas.microsoft.com/office/drawing/2014/main" id="{75C32DE0-BF38-4572-8433-405A27CF8057}"/>
                </a:ext>
              </a:extLst>
            </p:cNvPr>
            <p:cNvSpPr>
              <a:spLocks/>
            </p:cNvSpPr>
            <p:nvPr/>
          </p:nvSpPr>
          <p:spPr bwMode="auto">
            <a:xfrm>
              <a:off x="4062622" y="5650133"/>
              <a:ext cx="97682" cy="93852"/>
            </a:xfrm>
            <a:custGeom>
              <a:avLst/>
              <a:gdLst>
                <a:gd name="T0" fmla="*/ 0 w 37"/>
                <a:gd name="T1" fmla="*/ 0 h 36"/>
                <a:gd name="T2" fmla="*/ 31 w 37"/>
                <a:gd name="T3" fmla="*/ 26 h 36"/>
                <a:gd name="T4" fmla="*/ 25 w 37"/>
                <a:gd name="T5" fmla="*/ 36 h 36"/>
                <a:gd name="T6" fmla="*/ 0 w 37"/>
                <a:gd name="T7" fmla="*/ 0 h 36"/>
              </a:gdLst>
              <a:ahLst/>
              <a:cxnLst>
                <a:cxn ang="0">
                  <a:pos x="T0" y="T1"/>
                </a:cxn>
                <a:cxn ang="0">
                  <a:pos x="T2" y="T3"/>
                </a:cxn>
                <a:cxn ang="0">
                  <a:pos x="T4" y="T5"/>
                </a:cxn>
                <a:cxn ang="0">
                  <a:pos x="T6" y="T7"/>
                </a:cxn>
              </a:cxnLst>
              <a:rect l="0" t="0" r="r" b="b"/>
              <a:pathLst>
                <a:path w="37" h="36">
                  <a:moveTo>
                    <a:pt x="0" y="0"/>
                  </a:moveTo>
                  <a:cubicBezTo>
                    <a:pt x="18" y="0"/>
                    <a:pt x="23" y="15"/>
                    <a:pt x="31" y="26"/>
                  </a:cubicBezTo>
                  <a:cubicBezTo>
                    <a:pt x="37" y="33"/>
                    <a:pt x="25" y="31"/>
                    <a:pt x="25" y="36"/>
                  </a:cubicBezTo>
                  <a:cubicBezTo>
                    <a:pt x="17" y="24"/>
                    <a:pt x="8" y="12"/>
                    <a:pt x="0" y="0"/>
                  </a:cubicBezTo>
                  <a:close/>
                </a:path>
              </a:pathLst>
            </a:custGeom>
            <a:solidFill>
              <a:srgbClr val="66BFC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5" name="Freeform 284">
              <a:extLst>
                <a:ext uri="{FF2B5EF4-FFF2-40B4-BE49-F238E27FC236}">
                  <a16:creationId xmlns:a16="http://schemas.microsoft.com/office/drawing/2014/main" id="{1D57E8FD-25C9-4B5A-928A-9811A4102DFD}"/>
                </a:ext>
              </a:extLst>
            </p:cNvPr>
            <p:cNvSpPr>
              <a:spLocks/>
            </p:cNvSpPr>
            <p:nvPr/>
          </p:nvSpPr>
          <p:spPr bwMode="auto">
            <a:xfrm>
              <a:off x="5150528" y="5772714"/>
              <a:ext cx="1633775" cy="706757"/>
            </a:xfrm>
            <a:custGeom>
              <a:avLst/>
              <a:gdLst>
                <a:gd name="T0" fmla="*/ 585 w 626"/>
                <a:gd name="T1" fmla="*/ 144 h 271"/>
                <a:gd name="T2" fmla="*/ 616 w 626"/>
                <a:gd name="T3" fmla="*/ 211 h 271"/>
                <a:gd name="T4" fmla="*/ 612 w 626"/>
                <a:gd name="T5" fmla="*/ 235 h 271"/>
                <a:gd name="T6" fmla="*/ 524 w 626"/>
                <a:gd name="T7" fmla="*/ 258 h 271"/>
                <a:gd name="T8" fmla="*/ 517 w 626"/>
                <a:gd name="T9" fmla="*/ 255 h 271"/>
                <a:gd name="T10" fmla="*/ 468 w 626"/>
                <a:gd name="T11" fmla="*/ 249 h 271"/>
                <a:gd name="T12" fmla="*/ 409 w 626"/>
                <a:gd name="T13" fmla="*/ 253 h 271"/>
                <a:gd name="T14" fmla="*/ 368 w 626"/>
                <a:gd name="T15" fmla="*/ 223 h 271"/>
                <a:gd name="T16" fmla="*/ 312 w 626"/>
                <a:gd name="T17" fmla="*/ 215 h 271"/>
                <a:gd name="T18" fmla="*/ 276 w 626"/>
                <a:gd name="T19" fmla="*/ 212 h 271"/>
                <a:gd name="T20" fmla="*/ 280 w 626"/>
                <a:gd name="T21" fmla="*/ 200 h 271"/>
                <a:gd name="T22" fmla="*/ 268 w 626"/>
                <a:gd name="T23" fmla="*/ 171 h 271"/>
                <a:gd name="T24" fmla="*/ 231 w 626"/>
                <a:gd name="T25" fmla="*/ 169 h 271"/>
                <a:gd name="T26" fmla="*/ 169 w 626"/>
                <a:gd name="T27" fmla="*/ 149 h 271"/>
                <a:gd name="T28" fmla="*/ 137 w 626"/>
                <a:gd name="T29" fmla="*/ 155 h 271"/>
                <a:gd name="T30" fmla="*/ 109 w 626"/>
                <a:gd name="T31" fmla="*/ 162 h 271"/>
                <a:gd name="T32" fmla="*/ 117 w 626"/>
                <a:gd name="T33" fmla="*/ 189 h 271"/>
                <a:gd name="T34" fmla="*/ 107 w 626"/>
                <a:gd name="T35" fmla="*/ 203 h 271"/>
                <a:gd name="T36" fmla="*/ 97 w 626"/>
                <a:gd name="T37" fmla="*/ 192 h 271"/>
                <a:gd name="T38" fmla="*/ 71 w 626"/>
                <a:gd name="T39" fmla="*/ 178 h 271"/>
                <a:gd name="T40" fmla="*/ 49 w 626"/>
                <a:gd name="T41" fmla="*/ 166 h 271"/>
                <a:gd name="T42" fmla="*/ 35 w 626"/>
                <a:gd name="T43" fmla="*/ 160 h 271"/>
                <a:gd name="T44" fmla="*/ 14 w 626"/>
                <a:gd name="T45" fmla="*/ 166 h 271"/>
                <a:gd name="T46" fmla="*/ 0 w 626"/>
                <a:gd name="T47" fmla="*/ 155 h 271"/>
                <a:gd name="T48" fmla="*/ 13 w 626"/>
                <a:gd name="T49" fmla="*/ 152 h 271"/>
                <a:gd name="T50" fmla="*/ 41 w 626"/>
                <a:gd name="T51" fmla="*/ 129 h 271"/>
                <a:gd name="T52" fmla="*/ 62 w 626"/>
                <a:gd name="T53" fmla="*/ 113 h 271"/>
                <a:gd name="T54" fmla="*/ 64 w 626"/>
                <a:gd name="T55" fmla="*/ 101 h 271"/>
                <a:gd name="T56" fmla="*/ 157 w 626"/>
                <a:gd name="T57" fmla="*/ 122 h 271"/>
                <a:gd name="T58" fmla="*/ 176 w 626"/>
                <a:gd name="T59" fmla="*/ 127 h 271"/>
                <a:gd name="T60" fmla="*/ 222 w 626"/>
                <a:gd name="T61" fmla="*/ 125 h 271"/>
                <a:gd name="T62" fmla="*/ 299 w 626"/>
                <a:gd name="T63" fmla="*/ 75 h 271"/>
                <a:gd name="T64" fmla="*/ 282 w 626"/>
                <a:gd name="T65" fmla="*/ 81 h 271"/>
                <a:gd name="T66" fmla="*/ 268 w 626"/>
                <a:gd name="T67" fmla="*/ 80 h 271"/>
                <a:gd name="T68" fmla="*/ 271 w 626"/>
                <a:gd name="T69" fmla="*/ 63 h 271"/>
                <a:gd name="T70" fmla="*/ 377 w 626"/>
                <a:gd name="T71" fmla="*/ 5 h 271"/>
                <a:gd name="T72" fmla="*/ 394 w 626"/>
                <a:gd name="T73" fmla="*/ 2 h 271"/>
                <a:gd name="T74" fmla="*/ 402 w 626"/>
                <a:gd name="T75" fmla="*/ 8 h 271"/>
                <a:gd name="T76" fmla="*/ 442 w 626"/>
                <a:gd name="T77" fmla="*/ 21 h 271"/>
                <a:gd name="T78" fmla="*/ 464 w 626"/>
                <a:gd name="T79" fmla="*/ 22 h 271"/>
                <a:gd name="T80" fmla="*/ 500 w 626"/>
                <a:gd name="T81" fmla="*/ 66 h 271"/>
                <a:gd name="T82" fmla="*/ 462 w 626"/>
                <a:gd name="T83" fmla="*/ 90 h 271"/>
                <a:gd name="T84" fmla="*/ 404 w 626"/>
                <a:gd name="T85" fmla="*/ 123 h 271"/>
                <a:gd name="T86" fmla="*/ 383 w 626"/>
                <a:gd name="T87" fmla="*/ 183 h 271"/>
                <a:gd name="T88" fmla="*/ 433 w 626"/>
                <a:gd name="T89" fmla="*/ 236 h 271"/>
                <a:gd name="T90" fmla="*/ 468 w 626"/>
                <a:gd name="T91" fmla="*/ 229 h 271"/>
                <a:gd name="T92" fmla="*/ 557 w 626"/>
                <a:gd name="T93" fmla="*/ 162 h 271"/>
                <a:gd name="T94" fmla="*/ 585 w 626"/>
                <a:gd name="T95" fmla="*/ 144 h 2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26" h="271">
                  <a:moveTo>
                    <a:pt x="585" y="144"/>
                  </a:moveTo>
                  <a:cubicBezTo>
                    <a:pt x="575" y="176"/>
                    <a:pt x="600" y="192"/>
                    <a:pt x="616" y="211"/>
                  </a:cubicBezTo>
                  <a:cubicBezTo>
                    <a:pt x="626" y="221"/>
                    <a:pt x="619" y="225"/>
                    <a:pt x="612" y="235"/>
                  </a:cubicBezTo>
                  <a:cubicBezTo>
                    <a:pt x="588" y="271"/>
                    <a:pt x="555" y="255"/>
                    <a:pt x="524" y="258"/>
                  </a:cubicBezTo>
                  <a:cubicBezTo>
                    <a:pt x="522" y="258"/>
                    <a:pt x="518" y="257"/>
                    <a:pt x="517" y="255"/>
                  </a:cubicBezTo>
                  <a:cubicBezTo>
                    <a:pt x="503" y="230"/>
                    <a:pt x="483" y="242"/>
                    <a:pt x="468" y="249"/>
                  </a:cubicBezTo>
                  <a:cubicBezTo>
                    <a:pt x="448" y="260"/>
                    <a:pt x="428" y="246"/>
                    <a:pt x="409" y="253"/>
                  </a:cubicBezTo>
                  <a:cubicBezTo>
                    <a:pt x="405" y="231"/>
                    <a:pt x="379" y="241"/>
                    <a:pt x="368" y="223"/>
                  </a:cubicBezTo>
                  <a:cubicBezTo>
                    <a:pt x="355" y="201"/>
                    <a:pt x="334" y="200"/>
                    <a:pt x="312" y="215"/>
                  </a:cubicBezTo>
                  <a:cubicBezTo>
                    <a:pt x="298" y="225"/>
                    <a:pt x="288" y="213"/>
                    <a:pt x="276" y="212"/>
                  </a:cubicBezTo>
                  <a:cubicBezTo>
                    <a:pt x="271" y="212"/>
                    <a:pt x="277" y="204"/>
                    <a:pt x="280" y="200"/>
                  </a:cubicBezTo>
                  <a:cubicBezTo>
                    <a:pt x="290" y="185"/>
                    <a:pt x="283" y="176"/>
                    <a:pt x="268" y="171"/>
                  </a:cubicBezTo>
                  <a:cubicBezTo>
                    <a:pt x="256" y="168"/>
                    <a:pt x="244" y="165"/>
                    <a:pt x="231" y="169"/>
                  </a:cubicBezTo>
                  <a:cubicBezTo>
                    <a:pt x="207" y="176"/>
                    <a:pt x="190" y="156"/>
                    <a:pt x="169" y="149"/>
                  </a:cubicBezTo>
                  <a:cubicBezTo>
                    <a:pt x="156" y="145"/>
                    <a:pt x="145" y="141"/>
                    <a:pt x="137" y="155"/>
                  </a:cubicBezTo>
                  <a:cubicBezTo>
                    <a:pt x="130" y="168"/>
                    <a:pt x="114" y="153"/>
                    <a:pt x="109" y="162"/>
                  </a:cubicBezTo>
                  <a:cubicBezTo>
                    <a:pt x="105" y="170"/>
                    <a:pt x="123" y="177"/>
                    <a:pt x="117" y="189"/>
                  </a:cubicBezTo>
                  <a:cubicBezTo>
                    <a:pt x="114" y="194"/>
                    <a:pt x="114" y="201"/>
                    <a:pt x="107" y="203"/>
                  </a:cubicBezTo>
                  <a:cubicBezTo>
                    <a:pt x="98" y="204"/>
                    <a:pt x="98" y="197"/>
                    <a:pt x="97" y="192"/>
                  </a:cubicBezTo>
                  <a:cubicBezTo>
                    <a:pt x="93" y="179"/>
                    <a:pt x="84" y="174"/>
                    <a:pt x="71" y="178"/>
                  </a:cubicBezTo>
                  <a:cubicBezTo>
                    <a:pt x="60" y="181"/>
                    <a:pt x="52" y="180"/>
                    <a:pt x="49" y="166"/>
                  </a:cubicBezTo>
                  <a:cubicBezTo>
                    <a:pt x="47" y="158"/>
                    <a:pt x="41" y="159"/>
                    <a:pt x="35" y="160"/>
                  </a:cubicBezTo>
                  <a:cubicBezTo>
                    <a:pt x="28" y="163"/>
                    <a:pt x="21" y="165"/>
                    <a:pt x="14" y="166"/>
                  </a:cubicBezTo>
                  <a:cubicBezTo>
                    <a:pt x="7" y="167"/>
                    <a:pt x="0" y="163"/>
                    <a:pt x="0" y="155"/>
                  </a:cubicBezTo>
                  <a:cubicBezTo>
                    <a:pt x="1" y="148"/>
                    <a:pt x="8" y="152"/>
                    <a:pt x="13" y="152"/>
                  </a:cubicBezTo>
                  <a:cubicBezTo>
                    <a:pt x="29" y="154"/>
                    <a:pt x="46" y="156"/>
                    <a:pt x="41" y="129"/>
                  </a:cubicBezTo>
                  <a:cubicBezTo>
                    <a:pt x="36" y="110"/>
                    <a:pt x="56" y="121"/>
                    <a:pt x="62" y="113"/>
                  </a:cubicBezTo>
                  <a:cubicBezTo>
                    <a:pt x="49" y="107"/>
                    <a:pt x="51" y="103"/>
                    <a:pt x="64" y="101"/>
                  </a:cubicBezTo>
                  <a:cubicBezTo>
                    <a:pt x="95" y="108"/>
                    <a:pt x="126" y="115"/>
                    <a:pt x="157" y="122"/>
                  </a:cubicBezTo>
                  <a:cubicBezTo>
                    <a:pt x="163" y="124"/>
                    <a:pt x="169" y="125"/>
                    <a:pt x="176" y="127"/>
                  </a:cubicBezTo>
                  <a:cubicBezTo>
                    <a:pt x="191" y="121"/>
                    <a:pt x="207" y="129"/>
                    <a:pt x="222" y="125"/>
                  </a:cubicBezTo>
                  <a:cubicBezTo>
                    <a:pt x="252" y="115"/>
                    <a:pt x="275" y="94"/>
                    <a:pt x="299" y="75"/>
                  </a:cubicBezTo>
                  <a:cubicBezTo>
                    <a:pt x="292" y="74"/>
                    <a:pt x="288" y="79"/>
                    <a:pt x="282" y="81"/>
                  </a:cubicBezTo>
                  <a:cubicBezTo>
                    <a:pt x="277" y="82"/>
                    <a:pt x="272" y="84"/>
                    <a:pt x="268" y="80"/>
                  </a:cubicBezTo>
                  <a:cubicBezTo>
                    <a:pt x="262" y="73"/>
                    <a:pt x="266" y="68"/>
                    <a:pt x="271" y="63"/>
                  </a:cubicBezTo>
                  <a:cubicBezTo>
                    <a:pt x="307" y="45"/>
                    <a:pt x="344" y="28"/>
                    <a:pt x="377" y="5"/>
                  </a:cubicBezTo>
                  <a:cubicBezTo>
                    <a:pt x="382" y="2"/>
                    <a:pt x="388" y="0"/>
                    <a:pt x="394" y="2"/>
                  </a:cubicBezTo>
                  <a:cubicBezTo>
                    <a:pt x="398" y="3"/>
                    <a:pt x="401" y="5"/>
                    <a:pt x="402" y="8"/>
                  </a:cubicBezTo>
                  <a:cubicBezTo>
                    <a:pt x="412" y="25"/>
                    <a:pt x="424" y="29"/>
                    <a:pt x="442" y="21"/>
                  </a:cubicBezTo>
                  <a:cubicBezTo>
                    <a:pt x="450" y="17"/>
                    <a:pt x="459" y="15"/>
                    <a:pt x="464" y="22"/>
                  </a:cubicBezTo>
                  <a:cubicBezTo>
                    <a:pt x="476" y="37"/>
                    <a:pt x="492" y="48"/>
                    <a:pt x="500" y="66"/>
                  </a:cubicBezTo>
                  <a:cubicBezTo>
                    <a:pt x="491" y="80"/>
                    <a:pt x="476" y="83"/>
                    <a:pt x="462" y="90"/>
                  </a:cubicBezTo>
                  <a:cubicBezTo>
                    <a:pt x="441" y="99"/>
                    <a:pt x="421" y="108"/>
                    <a:pt x="404" y="123"/>
                  </a:cubicBezTo>
                  <a:cubicBezTo>
                    <a:pt x="385" y="139"/>
                    <a:pt x="375" y="159"/>
                    <a:pt x="383" y="183"/>
                  </a:cubicBezTo>
                  <a:cubicBezTo>
                    <a:pt x="391" y="208"/>
                    <a:pt x="405" y="229"/>
                    <a:pt x="433" y="236"/>
                  </a:cubicBezTo>
                  <a:cubicBezTo>
                    <a:pt x="446" y="239"/>
                    <a:pt x="457" y="234"/>
                    <a:pt x="468" y="229"/>
                  </a:cubicBezTo>
                  <a:cubicBezTo>
                    <a:pt x="502" y="213"/>
                    <a:pt x="531" y="190"/>
                    <a:pt x="557" y="162"/>
                  </a:cubicBezTo>
                  <a:cubicBezTo>
                    <a:pt x="564" y="154"/>
                    <a:pt x="571" y="143"/>
                    <a:pt x="585" y="144"/>
                  </a:cubicBezTo>
                  <a:close/>
                </a:path>
              </a:pathLst>
            </a:custGeom>
            <a:solidFill>
              <a:srgbClr val="88D1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6" name="Freeform 285">
              <a:extLst>
                <a:ext uri="{FF2B5EF4-FFF2-40B4-BE49-F238E27FC236}">
                  <a16:creationId xmlns:a16="http://schemas.microsoft.com/office/drawing/2014/main" id="{85852DE2-DCEE-4B8A-8F16-E22BD8E5111E}"/>
                </a:ext>
              </a:extLst>
            </p:cNvPr>
            <p:cNvSpPr>
              <a:spLocks/>
            </p:cNvSpPr>
            <p:nvPr/>
          </p:nvSpPr>
          <p:spPr bwMode="auto">
            <a:xfrm>
              <a:off x="4855568" y="5182793"/>
              <a:ext cx="716333" cy="731655"/>
            </a:xfrm>
            <a:custGeom>
              <a:avLst/>
              <a:gdLst>
                <a:gd name="T0" fmla="*/ 193 w 274"/>
                <a:gd name="T1" fmla="*/ 105 h 280"/>
                <a:gd name="T2" fmla="*/ 143 w 274"/>
                <a:gd name="T3" fmla="*/ 139 h 280"/>
                <a:gd name="T4" fmla="*/ 154 w 274"/>
                <a:gd name="T5" fmla="*/ 137 h 280"/>
                <a:gd name="T6" fmla="*/ 173 w 274"/>
                <a:gd name="T7" fmla="*/ 135 h 280"/>
                <a:gd name="T8" fmla="*/ 217 w 274"/>
                <a:gd name="T9" fmla="*/ 137 h 280"/>
                <a:gd name="T10" fmla="*/ 245 w 274"/>
                <a:gd name="T11" fmla="*/ 137 h 280"/>
                <a:gd name="T12" fmla="*/ 244 w 274"/>
                <a:gd name="T13" fmla="*/ 156 h 280"/>
                <a:gd name="T14" fmla="*/ 231 w 274"/>
                <a:gd name="T15" fmla="*/ 188 h 280"/>
                <a:gd name="T16" fmla="*/ 238 w 274"/>
                <a:gd name="T17" fmla="*/ 200 h 280"/>
                <a:gd name="T18" fmla="*/ 272 w 274"/>
                <a:gd name="T19" fmla="*/ 206 h 280"/>
                <a:gd name="T20" fmla="*/ 259 w 274"/>
                <a:gd name="T21" fmla="*/ 234 h 280"/>
                <a:gd name="T22" fmla="*/ 215 w 274"/>
                <a:gd name="T23" fmla="*/ 264 h 280"/>
                <a:gd name="T24" fmla="*/ 177 w 274"/>
                <a:gd name="T25" fmla="*/ 257 h 280"/>
                <a:gd name="T26" fmla="*/ 157 w 274"/>
                <a:gd name="T27" fmla="*/ 241 h 280"/>
                <a:gd name="T28" fmla="*/ 83 w 274"/>
                <a:gd name="T29" fmla="*/ 146 h 280"/>
                <a:gd name="T30" fmla="*/ 1 w 274"/>
                <a:gd name="T31" fmla="*/ 83 h 280"/>
                <a:gd name="T32" fmla="*/ 10 w 274"/>
                <a:gd name="T33" fmla="*/ 67 h 280"/>
                <a:gd name="T34" fmla="*/ 40 w 274"/>
                <a:gd name="T35" fmla="*/ 0 h 280"/>
                <a:gd name="T36" fmla="*/ 62 w 274"/>
                <a:gd name="T37" fmla="*/ 12 h 280"/>
                <a:gd name="T38" fmla="*/ 69 w 274"/>
                <a:gd name="T39" fmla="*/ 59 h 280"/>
                <a:gd name="T40" fmla="*/ 89 w 274"/>
                <a:gd name="T41" fmla="*/ 73 h 280"/>
                <a:gd name="T42" fmla="*/ 118 w 274"/>
                <a:gd name="T43" fmla="*/ 74 h 280"/>
                <a:gd name="T44" fmla="*/ 162 w 274"/>
                <a:gd name="T45" fmla="*/ 87 h 280"/>
                <a:gd name="T46" fmla="*/ 193 w 274"/>
                <a:gd name="T47" fmla="*/ 105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74" h="280">
                  <a:moveTo>
                    <a:pt x="193" y="105"/>
                  </a:moveTo>
                  <a:cubicBezTo>
                    <a:pt x="169" y="106"/>
                    <a:pt x="152" y="116"/>
                    <a:pt x="143" y="139"/>
                  </a:cubicBezTo>
                  <a:cubicBezTo>
                    <a:pt x="148" y="144"/>
                    <a:pt x="151" y="140"/>
                    <a:pt x="154" y="137"/>
                  </a:cubicBezTo>
                  <a:cubicBezTo>
                    <a:pt x="160" y="130"/>
                    <a:pt x="164" y="129"/>
                    <a:pt x="173" y="135"/>
                  </a:cubicBezTo>
                  <a:cubicBezTo>
                    <a:pt x="185" y="144"/>
                    <a:pt x="202" y="151"/>
                    <a:pt x="217" y="137"/>
                  </a:cubicBezTo>
                  <a:cubicBezTo>
                    <a:pt x="226" y="129"/>
                    <a:pt x="237" y="133"/>
                    <a:pt x="245" y="137"/>
                  </a:cubicBezTo>
                  <a:cubicBezTo>
                    <a:pt x="254" y="142"/>
                    <a:pt x="244" y="150"/>
                    <a:pt x="244" y="156"/>
                  </a:cubicBezTo>
                  <a:cubicBezTo>
                    <a:pt x="244" y="169"/>
                    <a:pt x="246" y="180"/>
                    <a:pt x="231" y="188"/>
                  </a:cubicBezTo>
                  <a:cubicBezTo>
                    <a:pt x="225" y="192"/>
                    <a:pt x="232" y="199"/>
                    <a:pt x="238" y="200"/>
                  </a:cubicBezTo>
                  <a:cubicBezTo>
                    <a:pt x="249" y="202"/>
                    <a:pt x="260" y="204"/>
                    <a:pt x="272" y="206"/>
                  </a:cubicBezTo>
                  <a:cubicBezTo>
                    <a:pt x="274" y="218"/>
                    <a:pt x="268" y="227"/>
                    <a:pt x="259" y="234"/>
                  </a:cubicBezTo>
                  <a:cubicBezTo>
                    <a:pt x="241" y="239"/>
                    <a:pt x="227" y="249"/>
                    <a:pt x="215" y="264"/>
                  </a:cubicBezTo>
                  <a:cubicBezTo>
                    <a:pt x="201" y="280"/>
                    <a:pt x="185" y="277"/>
                    <a:pt x="177" y="257"/>
                  </a:cubicBezTo>
                  <a:cubicBezTo>
                    <a:pt x="172" y="246"/>
                    <a:pt x="168" y="240"/>
                    <a:pt x="157" y="241"/>
                  </a:cubicBezTo>
                  <a:cubicBezTo>
                    <a:pt x="128" y="212"/>
                    <a:pt x="108" y="177"/>
                    <a:pt x="83" y="146"/>
                  </a:cubicBezTo>
                  <a:cubicBezTo>
                    <a:pt x="60" y="118"/>
                    <a:pt x="37" y="92"/>
                    <a:pt x="1" y="83"/>
                  </a:cubicBezTo>
                  <a:cubicBezTo>
                    <a:pt x="0" y="75"/>
                    <a:pt x="3" y="69"/>
                    <a:pt x="10" y="67"/>
                  </a:cubicBezTo>
                  <a:cubicBezTo>
                    <a:pt x="46" y="56"/>
                    <a:pt x="47" y="30"/>
                    <a:pt x="40" y="0"/>
                  </a:cubicBezTo>
                  <a:cubicBezTo>
                    <a:pt x="50" y="0"/>
                    <a:pt x="54" y="9"/>
                    <a:pt x="62" y="12"/>
                  </a:cubicBezTo>
                  <a:cubicBezTo>
                    <a:pt x="67" y="28"/>
                    <a:pt x="70" y="43"/>
                    <a:pt x="69" y="59"/>
                  </a:cubicBezTo>
                  <a:cubicBezTo>
                    <a:pt x="68" y="74"/>
                    <a:pt x="75" y="79"/>
                    <a:pt x="89" y="73"/>
                  </a:cubicBezTo>
                  <a:cubicBezTo>
                    <a:pt x="100" y="68"/>
                    <a:pt x="109" y="68"/>
                    <a:pt x="118" y="74"/>
                  </a:cubicBezTo>
                  <a:cubicBezTo>
                    <a:pt x="131" y="83"/>
                    <a:pt x="146" y="88"/>
                    <a:pt x="162" y="87"/>
                  </a:cubicBezTo>
                  <a:cubicBezTo>
                    <a:pt x="172" y="93"/>
                    <a:pt x="182" y="99"/>
                    <a:pt x="193" y="105"/>
                  </a:cubicBezTo>
                  <a:close/>
                </a:path>
              </a:pathLst>
            </a:custGeom>
            <a:solidFill>
              <a:srgbClr val="46B1B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7" name="Freeform 286">
              <a:extLst>
                <a:ext uri="{FF2B5EF4-FFF2-40B4-BE49-F238E27FC236}">
                  <a16:creationId xmlns:a16="http://schemas.microsoft.com/office/drawing/2014/main" id="{A6706FC1-B792-456D-901E-D54E5795BCE4}"/>
                </a:ext>
              </a:extLst>
            </p:cNvPr>
            <p:cNvSpPr>
              <a:spLocks/>
            </p:cNvSpPr>
            <p:nvPr/>
          </p:nvSpPr>
          <p:spPr bwMode="auto">
            <a:xfrm>
              <a:off x="5265448" y="5774630"/>
              <a:ext cx="394558" cy="279638"/>
            </a:xfrm>
            <a:custGeom>
              <a:avLst/>
              <a:gdLst>
                <a:gd name="T0" fmla="*/ 0 w 151"/>
                <a:gd name="T1" fmla="*/ 14 h 107"/>
                <a:gd name="T2" fmla="*/ 10 w 151"/>
                <a:gd name="T3" fmla="*/ 3 h 107"/>
                <a:gd name="T4" fmla="*/ 27 w 151"/>
                <a:gd name="T5" fmla="*/ 25 h 107"/>
                <a:gd name="T6" fmla="*/ 36 w 151"/>
                <a:gd name="T7" fmla="*/ 41 h 107"/>
                <a:gd name="T8" fmla="*/ 53 w 151"/>
                <a:gd name="T9" fmla="*/ 32 h 107"/>
                <a:gd name="T10" fmla="*/ 101 w 151"/>
                <a:gd name="T11" fmla="*/ 4 h 107"/>
                <a:gd name="T12" fmla="*/ 108 w 151"/>
                <a:gd name="T13" fmla="*/ 15 h 107"/>
                <a:gd name="T14" fmla="*/ 134 w 151"/>
                <a:gd name="T15" fmla="*/ 70 h 107"/>
                <a:gd name="T16" fmla="*/ 146 w 151"/>
                <a:gd name="T17" fmla="*/ 93 h 107"/>
                <a:gd name="T18" fmla="*/ 114 w 151"/>
                <a:gd name="T19" fmla="*/ 100 h 107"/>
                <a:gd name="T20" fmla="*/ 0 w 151"/>
                <a:gd name="T21" fmla="*/ 14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1" h="107">
                  <a:moveTo>
                    <a:pt x="0" y="14"/>
                  </a:moveTo>
                  <a:cubicBezTo>
                    <a:pt x="3" y="10"/>
                    <a:pt x="5" y="0"/>
                    <a:pt x="10" y="3"/>
                  </a:cubicBezTo>
                  <a:cubicBezTo>
                    <a:pt x="17" y="9"/>
                    <a:pt x="30" y="14"/>
                    <a:pt x="27" y="25"/>
                  </a:cubicBezTo>
                  <a:cubicBezTo>
                    <a:pt x="23" y="37"/>
                    <a:pt x="30" y="38"/>
                    <a:pt x="36" y="41"/>
                  </a:cubicBezTo>
                  <a:cubicBezTo>
                    <a:pt x="44" y="44"/>
                    <a:pt x="48" y="39"/>
                    <a:pt x="53" y="32"/>
                  </a:cubicBezTo>
                  <a:cubicBezTo>
                    <a:pt x="65" y="16"/>
                    <a:pt x="78" y="1"/>
                    <a:pt x="101" y="4"/>
                  </a:cubicBezTo>
                  <a:cubicBezTo>
                    <a:pt x="105" y="7"/>
                    <a:pt x="107" y="11"/>
                    <a:pt x="108" y="15"/>
                  </a:cubicBezTo>
                  <a:cubicBezTo>
                    <a:pt x="109" y="37"/>
                    <a:pt x="119" y="54"/>
                    <a:pt x="134" y="70"/>
                  </a:cubicBezTo>
                  <a:cubicBezTo>
                    <a:pt x="136" y="79"/>
                    <a:pt x="151" y="83"/>
                    <a:pt x="146" y="93"/>
                  </a:cubicBezTo>
                  <a:cubicBezTo>
                    <a:pt x="139" y="107"/>
                    <a:pt x="125" y="97"/>
                    <a:pt x="114" y="100"/>
                  </a:cubicBezTo>
                  <a:cubicBezTo>
                    <a:pt x="69" y="81"/>
                    <a:pt x="28" y="56"/>
                    <a:pt x="0" y="14"/>
                  </a:cubicBezTo>
                  <a:close/>
                </a:path>
              </a:pathLst>
            </a:custGeom>
            <a:solidFill>
              <a:srgbClr val="5DB9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8" name="Freeform 287">
              <a:extLst>
                <a:ext uri="{FF2B5EF4-FFF2-40B4-BE49-F238E27FC236}">
                  <a16:creationId xmlns:a16="http://schemas.microsoft.com/office/drawing/2014/main" id="{D2767601-2EA8-447A-A9D4-73897D80EF21}"/>
                </a:ext>
              </a:extLst>
            </p:cNvPr>
            <p:cNvSpPr>
              <a:spLocks/>
            </p:cNvSpPr>
            <p:nvPr/>
          </p:nvSpPr>
          <p:spPr bwMode="auto">
            <a:xfrm>
              <a:off x="5564239" y="5918279"/>
              <a:ext cx="413711" cy="199194"/>
            </a:xfrm>
            <a:custGeom>
              <a:avLst/>
              <a:gdLst>
                <a:gd name="T0" fmla="*/ 0 w 159"/>
                <a:gd name="T1" fmla="*/ 45 h 76"/>
                <a:gd name="T2" fmla="*/ 28 w 159"/>
                <a:gd name="T3" fmla="*/ 36 h 76"/>
                <a:gd name="T4" fmla="*/ 14 w 159"/>
                <a:gd name="T5" fmla="*/ 27 h 76"/>
                <a:gd name="T6" fmla="*/ 18 w 159"/>
                <a:gd name="T7" fmla="*/ 19 h 76"/>
                <a:gd name="T8" fmla="*/ 24 w 159"/>
                <a:gd name="T9" fmla="*/ 16 h 76"/>
                <a:gd name="T10" fmla="*/ 67 w 159"/>
                <a:gd name="T11" fmla="*/ 13 h 76"/>
                <a:gd name="T12" fmla="*/ 114 w 159"/>
                <a:gd name="T13" fmla="*/ 11 h 76"/>
                <a:gd name="T14" fmla="*/ 112 w 159"/>
                <a:gd name="T15" fmla="*/ 19 h 76"/>
                <a:gd name="T16" fmla="*/ 122 w 159"/>
                <a:gd name="T17" fmla="*/ 19 h 76"/>
                <a:gd name="T18" fmla="*/ 159 w 159"/>
                <a:gd name="T19" fmla="*/ 12 h 76"/>
                <a:gd name="T20" fmla="*/ 66 w 159"/>
                <a:gd name="T21" fmla="*/ 71 h 76"/>
                <a:gd name="T22" fmla="*/ 39 w 159"/>
                <a:gd name="T23" fmla="*/ 63 h 76"/>
                <a:gd name="T24" fmla="*/ 0 w 159"/>
                <a:gd name="T25" fmla="*/ 45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9" h="76">
                  <a:moveTo>
                    <a:pt x="0" y="45"/>
                  </a:moveTo>
                  <a:cubicBezTo>
                    <a:pt x="6" y="31"/>
                    <a:pt x="20" y="44"/>
                    <a:pt x="28" y="36"/>
                  </a:cubicBezTo>
                  <a:cubicBezTo>
                    <a:pt x="28" y="27"/>
                    <a:pt x="19" y="30"/>
                    <a:pt x="14" y="27"/>
                  </a:cubicBezTo>
                  <a:cubicBezTo>
                    <a:pt x="8" y="21"/>
                    <a:pt x="15" y="20"/>
                    <a:pt x="18" y="19"/>
                  </a:cubicBezTo>
                  <a:cubicBezTo>
                    <a:pt x="20" y="17"/>
                    <a:pt x="22" y="16"/>
                    <a:pt x="24" y="16"/>
                  </a:cubicBezTo>
                  <a:cubicBezTo>
                    <a:pt x="38" y="17"/>
                    <a:pt x="53" y="19"/>
                    <a:pt x="67" y="13"/>
                  </a:cubicBezTo>
                  <a:cubicBezTo>
                    <a:pt x="82" y="11"/>
                    <a:pt x="98" y="0"/>
                    <a:pt x="114" y="11"/>
                  </a:cubicBezTo>
                  <a:cubicBezTo>
                    <a:pt x="113" y="14"/>
                    <a:pt x="111" y="17"/>
                    <a:pt x="112" y="19"/>
                  </a:cubicBezTo>
                  <a:cubicBezTo>
                    <a:pt x="115" y="25"/>
                    <a:pt x="120" y="21"/>
                    <a:pt x="122" y="19"/>
                  </a:cubicBezTo>
                  <a:cubicBezTo>
                    <a:pt x="132" y="8"/>
                    <a:pt x="145" y="10"/>
                    <a:pt x="159" y="12"/>
                  </a:cubicBezTo>
                  <a:cubicBezTo>
                    <a:pt x="128" y="32"/>
                    <a:pt x="109" y="69"/>
                    <a:pt x="66" y="71"/>
                  </a:cubicBezTo>
                  <a:cubicBezTo>
                    <a:pt x="55" y="76"/>
                    <a:pt x="46" y="72"/>
                    <a:pt x="39" y="63"/>
                  </a:cubicBezTo>
                  <a:cubicBezTo>
                    <a:pt x="26" y="57"/>
                    <a:pt x="13" y="51"/>
                    <a:pt x="0" y="45"/>
                  </a:cubicBezTo>
                  <a:close/>
                </a:path>
              </a:pathLst>
            </a:custGeom>
            <a:solidFill>
              <a:srgbClr val="73C8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9" name="Freeform 288">
              <a:extLst>
                <a:ext uri="{FF2B5EF4-FFF2-40B4-BE49-F238E27FC236}">
                  <a16:creationId xmlns:a16="http://schemas.microsoft.com/office/drawing/2014/main" id="{D77BD6DE-51E3-49FA-867D-5F356B914220}"/>
                </a:ext>
              </a:extLst>
            </p:cNvPr>
            <p:cNvSpPr>
              <a:spLocks/>
            </p:cNvSpPr>
            <p:nvPr/>
          </p:nvSpPr>
          <p:spPr bwMode="auto">
            <a:xfrm>
              <a:off x="4717664" y="5452855"/>
              <a:ext cx="306452" cy="312199"/>
            </a:xfrm>
            <a:custGeom>
              <a:avLst/>
              <a:gdLst>
                <a:gd name="T0" fmla="*/ 1 w 117"/>
                <a:gd name="T1" fmla="*/ 55 h 120"/>
                <a:gd name="T2" fmla="*/ 59 w 117"/>
                <a:gd name="T3" fmla="*/ 1 h 120"/>
                <a:gd name="T4" fmla="*/ 117 w 117"/>
                <a:gd name="T5" fmla="*/ 67 h 120"/>
                <a:gd name="T6" fmla="*/ 59 w 117"/>
                <a:gd name="T7" fmla="*/ 119 h 120"/>
                <a:gd name="T8" fmla="*/ 1 w 117"/>
                <a:gd name="T9" fmla="*/ 55 h 120"/>
              </a:gdLst>
              <a:ahLst/>
              <a:cxnLst>
                <a:cxn ang="0">
                  <a:pos x="T0" y="T1"/>
                </a:cxn>
                <a:cxn ang="0">
                  <a:pos x="T2" y="T3"/>
                </a:cxn>
                <a:cxn ang="0">
                  <a:pos x="T4" y="T5"/>
                </a:cxn>
                <a:cxn ang="0">
                  <a:pos x="T6" y="T7"/>
                </a:cxn>
                <a:cxn ang="0">
                  <a:pos x="T8" y="T9"/>
                </a:cxn>
              </a:cxnLst>
              <a:rect l="0" t="0" r="r" b="b"/>
              <a:pathLst>
                <a:path w="117" h="120">
                  <a:moveTo>
                    <a:pt x="1" y="55"/>
                  </a:moveTo>
                  <a:cubicBezTo>
                    <a:pt x="1" y="19"/>
                    <a:pt x="21" y="0"/>
                    <a:pt x="59" y="1"/>
                  </a:cubicBezTo>
                  <a:cubicBezTo>
                    <a:pt x="91" y="1"/>
                    <a:pt x="116" y="30"/>
                    <a:pt x="117" y="67"/>
                  </a:cubicBezTo>
                  <a:cubicBezTo>
                    <a:pt x="117" y="96"/>
                    <a:pt x="91" y="120"/>
                    <a:pt x="59" y="119"/>
                  </a:cubicBezTo>
                  <a:cubicBezTo>
                    <a:pt x="23" y="119"/>
                    <a:pt x="0" y="93"/>
                    <a:pt x="1" y="55"/>
                  </a:cubicBezTo>
                  <a:close/>
                </a:path>
              </a:pathLst>
            </a:custGeom>
            <a:solidFill>
              <a:srgbClr val="B974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0" name="Freeform 289">
              <a:extLst>
                <a:ext uri="{FF2B5EF4-FFF2-40B4-BE49-F238E27FC236}">
                  <a16:creationId xmlns:a16="http://schemas.microsoft.com/office/drawing/2014/main" id="{D9F25098-AA87-4BDE-8D6B-DA9C129D0973}"/>
                </a:ext>
              </a:extLst>
            </p:cNvPr>
            <p:cNvSpPr>
              <a:spLocks/>
            </p:cNvSpPr>
            <p:nvPr/>
          </p:nvSpPr>
          <p:spPr bwMode="auto">
            <a:xfrm>
              <a:off x="5610207" y="6082998"/>
              <a:ext cx="170465" cy="49799"/>
            </a:xfrm>
            <a:custGeom>
              <a:avLst/>
              <a:gdLst>
                <a:gd name="T0" fmla="*/ 21 w 65"/>
                <a:gd name="T1" fmla="*/ 0 h 19"/>
                <a:gd name="T2" fmla="*/ 48 w 65"/>
                <a:gd name="T3" fmla="*/ 8 h 19"/>
                <a:gd name="T4" fmla="*/ 65 w 65"/>
                <a:gd name="T5" fmla="*/ 18 h 19"/>
                <a:gd name="T6" fmla="*/ 0 w 65"/>
                <a:gd name="T7" fmla="*/ 8 h 19"/>
                <a:gd name="T8" fmla="*/ 21 w 65"/>
                <a:gd name="T9" fmla="*/ 0 h 19"/>
              </a:gdLst>
              <a:ahLst/>
              <a:cxnLst>
                <a:cxn ang="0">
                  <a:pos x="T0" y="T1"/>
                </a:cxn>
                <a:cxn ang="0">
                  <a:pos x="T2" y="T3"/>
                </a:cxn>
                <a:cxn ang="0">
                  <a:pos x="T4" y="T5"/>
                </a:cxn>
                <a:cxn ang="0">
                  <a:pos x="T6" y="T7"/>
                </a:cxn>
                <a:cxn ang="0">
                  <a:pos x="T8" y="T9"/>
                </a:cxn>
              </a:cxnLst>
              <a:rect l="0" t="0" r="r" b="b"/>
              <a:pathLst>
                <a:path w="65" h="19">
                  <a:moveTo>
                    <a:pt x="21" y="0"/>
                  </a:moveTo>
                  <a:cubicBezTo>
                    <a:pt x="30" y="3"/>
                    <a:pt x="39" y="5"/>
                    <a:pt x="48" y="8"/>
                  </a:cubicBezTo>
                  <a:cubicBezTo>
                    <a:pt x="52" y="10"/>
                    <a:pt x="56" y="13"/>
                    <a:pt x="65" y="18"/>
                  </a:cubicBezTo>
                  <a:cubicBezTo>
                    <a:pt x="39" y="19"/>
                    <a:pt x="20" y="5"/>
                    <a:pt x="0" y="8"/>
                  </a:cubicBezTo>
                  <a:cubicBezTo>
                    <a:pt x="5" y="0"/>
                    <a:pt x="16" y="8"/>
                    <a:pt x="21" y="0"/>
                  </a:cubicBezTo>
                  <a:close/>
                </a:path>
              </a:pathLst>
            </a:custGeom>
            <a:solidFill>
              <a:srgbClr val="2E717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1" name="Freeform 290">
              <a:extLst>
                <a:ext uri="{FF2B5EF4-FFF2-40B4-BE49-F238E27FC236}">
                  <a16:creationId xmlns:a16="http://schemas.microsoft.com/office/drawing/2014/main" id="{D9CEBAD8-EDB5-431F-A99B-72A310E3B441}"/>
                </a:ext>
              </a:extLst>
            </p:cNvPr>
            <p:cNvSpPr>
              <a:spLocks/>
            </p:cNvSpPr>
            <p:nvPr/>
          </p:nvSpPr>
          <p:spPr bwMode="auto">
            <a:xfrm>
              <a:off x="4118167" y="5186624"/>
              <a:ext cx="239417" cy="239417"/>
            </a:xfrm>
            <a:custGeom>
              <a:avLst/>
              <a:gdLst>
                <a:gd name="T0" fmla="*/ 49 w 92"/>
                <a:gd name="T1" fmla="*/ 92 h 92"/>
                <a:gd name="T2" fmla="*/ 0 w 92"/>
                <a:gd name="T3" fmla="*/ 45 h 92"/>
                <a:gd name="T4" fmla="*/ 46 w 92"/>
                <a:gd name="T5" fmla="*/ 0 h 92"/>
                <a:gd name="T6" fmla="*/ 91 w 92"/>
                <a:gd name="T7" fmla="*/ 52 h 92"/>
                <a:gd name="T8" fmla="*/ 49 w 92"/>
                <a:gd name="T9" fmla="*/ 92 h 92"/>
              </a:gdLst>
              <a:ahLst/>
              <a:cxnLst>
                <a:cxn ang="0">
                  <a:pos x="T0" y="T1"/>
                </a:cxn>
                <a:cxn ang="0">
                  <a:pos x="T2" y="T3"/>
                </a:cxn>
                <a:cxn ang="0">
                  <a:pos x="T4" y="T5"/>
                </a:cxn>
                <a:cxn ang="0">
                  <a:pos x="T6" y="T7"/>
                </a:cxn>
                <a:cxn ang="0">
                  <a:pos x="T8" y="T9"/>
                </a:cxn>
              </a:cxnLst>
              <a:rect l="0" t="0" r="r" b="b"/>
              <a:pathLst>
                <a:path w="92" h="92">
                  <a:moveTo>
                    <a:pt x="49" y="92"/>
                  </a:moveTo>
                  <a:cubicBezTo>
                    <a:pt x="20" y="92"/>
                    <a:pt x="1" y="74"/>
                    <a:pt x="0" y="45"/>
                  </a:cubicBezTo>
                  <a:cubicBezTo>
                    <a:pt x="0" y="19"/>
                    <a:pt x="19" y="0"/>
                    <a:pt x="46" y="0"/>
                  </a:cubicBezTo>
                  <a:cubicBezTo>
                    <a:pt x="71" y="1"/>
                    <a:pt x="92" y="24"/>
                    <a:pt x="91" y="52"/>
                  </a:cubicBezTo>
                  <a:cubicBezTo>
                    <a:pt x="91" y="74"/>
                    <a:pt x="73" y="92"/>
                    <a:pt x="49" y="92"/>
                  </a:cubicBezTo>
                  <a:close/>
                </a:path>
              </a:pathLst>
            </a:custGeom>
            <a:solidFill>
              <a:srgbClr val="B676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2" name="Freeform 291">
              <a:extLst>
                <a:ext uri="{FF2B5EF4-FFF2-40B4-BE49-F238E27FC236}">
                  <a16:creationId xmlns:a16="http://schemas.microsoft.com/office/drawing/2014/main" id="{34C19D69-BBFA-471B-8263-B10F5DC143B9}"/>
                </a:ext>
              </a:extLst>
            </p:cNvPr>
            <p:cNvSpPr>
              <a:spLocks/>
            </p:cNvSpPr>
            <p:nvPr/>
          </p:nvSpPr>
          <p:spPr bwMode="auto">
            <a:xfrm>
              <a:off x="3731271" y="6247716"/>
              <a:ext cx="134073" cy="65121"/>
            </a:xfrm>
            <a:custGeom>
              <a:avLst/>
              <a:gdLst>
                <a:gd name="T0" fmla="*/ 51 w 51"/>
                <a:gd name="T1" fmla="*/ 25 h 25"/>
                <a:gd name="T2" fmla="*/ 0 w 51"/>
                <a:gd name="T3" fmla="*/ 17 h 25"/>
                <a:gd name="T4" fmla="*/ 51 w 51"/>
                <a:gd name="T5" fmla="*/ 25 h 25"/>
              </a:gdLst>
              <a:ahLst/>
              <a:cxnLst>
                <a:cxn ang="0">
                  <a:pos x="T0" y="T1"/>
                </a:cxn>
                <a:cxn ang="0">
                  <a:pos x="T2" y="T3"/>
                </a:cxn>
                <a:cxn ang="0">
                  <a:pos x="T4" y="T5"/>
                </a:cxn>
              </a:cxnLst>
              <a:rect l="0" t="0" r="r" b="b"/>
              <a:pathLst>
                <a:path w="51" h="25">
                  <a:moveTo>
                    <a:pt x="51" y="25"/>
                  </a:moveTo>
                  <a:cubicBezTo>
                    <a:pt x="35" y="15"/>
                    <a:pt x="18" y="14"/>
                    <a:pt x="0" y="17"/>
                  </a:cubicBezTo>
                  <a:cubicBezTo>
                    <a:pt x="19" y="0"/>
                    <a:pt x="42" y="4"/>
                    <a:pt x="51" y="25"/>
                  </a:cubicBezTo>
                  <a:close/>
                </a:path>
              </a:pathLst>
            </a:custGeom>
            <a:solidFill>
              <a:srgbClr val="65C1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3" name="Freeform 292">
              <a:extLst>
                <a:ext uri="{FF2B5EF4-FFF2-40B4-BE49-F238E27FC236}">
                  <a16:creationId xmlns:a16="http://schemas.microsoft.com/office/drawing/2014/main" id="{E7A8088D-FDAD-4586-A972-A63A6D58AA65}"/>
                </a:ext>
              </a:extLst>
            </p:cNvPr>
            <p:cNvSpPr>
              <a:spLocks/>
            </p:cNvSpPr>
            <p:nvPr/>
          </p:nvSpPr>
          <p:spPr bwMode="auto">
            <a:xfrm>
              <a:off x="3572298" y="6037030"/>
              <a:ext cx="61290" cy="90021"/>
            </a:xfrm>
            <a:custGeom>
              <a:avLst/>
              <a:gdLst>
                <a:gd name="T0" fmla="*/ 21 w 23"/>
                <a:gd name="T1" fmla="*/ 35 h 35"/>
                <a:gd name="T2" fmla="*/ 12 w 23"/>
                <a:gd name="T3" fmla="*/ 0 h 35"/>
                <a:gd name="T4" fmla="*/ 21 w 23"/>
                <a:gd name="T5" fmla="*/ 35 h 35"/>
              </a:gdLst>
              <a:ahLst/>
              <a:cxnLst>
                <a:cxn ang="0">
                  <a:pos x="T0" y="T1"/>
                </a:cxn>
                <a:cxn ang="0">
                  <a:pos x="T2" y="T3"/>
                </a:cxn>
                <a:cxn ang="0">
                  <a:pos x="T4" y="T5"/>
                </a:cxn>
              </a:cxnLst>
              <a:rect l="0" t="0" r="r" b="b"/>
              <a:pathLst>
                <a:path w="23" h="35">
                  <a:moveTo>
                    <a:pt x="21" y="35"/>
                  </a:moveTo>
                  <a:cubicBezTo>
                    <a:pt x="16" y="24"/>
                    <a:pt x="0" y="16"/>
                    <a:pt x="12" y="0"/>
                  </a:cubicBezTo>
                  <a:cubicBezTo>
                    <a:pt x="23" y="10"/>
                    <a:pt x="22" y="23"/>
                    <a:pt x="21" y="35"/>
                  </a:cubicBezTo>
                  <a:close/>
                </a:path>
              </a:pathLst>
            </a:custGeom>
            <a:solidFill>
              <a:srgbClr val="40ACB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4" name="Freeform 293">
              <a:extLst>
                <a:ext uri="{FF2B5EF4-FFF2-40B4-BE49-F238E27FC236}">
                  <a16:creationId xmlns:a16="http://schemas.microsoft.com/office/drawing/2014/main" id="{1FB6F362-DC4B-43E4-AA6F-E3FBD49ED355}"/>
                </a:ext>
              </a:extLst>
            </p:cNvPr>
            <p:cNvSpPr>
              <a:spLocks/>
            </p:cNvSpPr>
            <p:nvPr/>
          </p:nvSpPr>
          <p:spPr bwMode="auto">
            <a:xfrm>
              <a:off x="3662319" y="6322414"/>
              <a:ext cx="233670" cy="241331"/>
            </a:xfrm>
            <a:custGeom>
              <a:avLst/>
              <a:gdLst>
                <a:gd name="T0" fmla="*/ 0 w 90"/>
                <a:gd name="T1" fmla="*/ 41 h 92"/>
                <a:gd name="T2" fmla="*/ 43 w 90"/>
                <a:gd name="T3" fmla="*/ 0 h 92"/>
                <a:gd name="T4" fmla="*/ 90 w 90"/>
                <a:gd name="T5" fmla="*/ 52 h 92"/>
                <a:gd name="T6" fmla="*/ 47 w 90"/>
                <a:gd name="T7" fmla="*/ 92 h 92"/>
                <a:gd name="T8" fmla="*/ 0 w 90"/>
                <a:gd name="T9" fmla="*/ 41 h 92"/>
              </a:gdLst>
              <a:ahLst/>
              <a:cxnLst>
                <a:cxn ang="0">
                  <a:pos x="T0" y="T1"/>
                </a:cxn>
                <a:cxn ang="0">
                  <a:pos x="T2" y="T3"/>
                </a:cxn>
                <a:cxn ang="0">
                  <a:pos x="T4" y="T5"/>
                </a:cxn>
                <a:cxn ang="0">
                  <a:pos x="T6" y="T7"/>
                </a:cxn>
                <a:cxn ang="0">
                  <a:pos x="T8" y="T9"/>
                </a:cxn>
              </a:cxnLst>
              <a:rect l="0" t="0" r="r" b="b"/>
              <a:pathLst>
                <a:path w="90" h="92">
                  <a:moveTo>
                    <a:pt x="0" y="41"/>
                  </a:moveTo>
                  <a:cubicBezTo>
                    <a:pt x="1" y="16"/>
                    <a:pt x="17" y="0"/>
                    <a:pt x="43" y="0"/>
                  </a:cubicBezTo>
                  <a:cubicBezTo>
                    <a:pt x="68" y="0"/>
                    <a:pt x="90" y="24"/>
                    <a:pt x="90" y="52"/>
                  </a:cubicBezTo>
                  <a:cubicBezTo>
                    <a:pt x="90" y="74"/>
                    <a:pt x="70" y="92"/>
                    <a:pt x="47" y="92"/>
                  </a:cubicBezTo>
                  <a:cubicBezTo>
                    <a:pt x="17" y="92"/>
                    <a:pt x="0" y="72"/>
                    <a:pt x="0" y="41"/>
                  </a:cubicBezTo>
                  <a:close/>
                </a:path>
              </a:pathLst>
            </a:custGeom>
            <a:solidFill>
              <a:srgbClr val="AD6C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5" name="Freeform 294">
              <a:extLst>
                <a:ext uri="{FF2B5EF4-FFF2-40B4-BE49-F238E27FC236}">
                  <a16:creationId xmlns:a16="http://schemas.microsoft.com/office/drawing/2014/main" id="{44782FDF-E3B9-4C99-89A1-6291BEF23634}"/>
                </a:ext>
              </a:extLst>
            </p:cNvPr>
            <p:cNvSpPr>
              <a:spLocks/>
            </p:cNvSpPr>
            <p:nvPr/>
          </p:nvSpPr>
          <p:spPr bwMode="auto">
            <a:xfrm>
              <a:off x="6171398" y="1840547"/>
              <a:ext cx="189618" cy="413711"/>
            </a:xfrm>
            <a:custGeom>
              <a:avLst/>
              <a:gdLst>
                <a:gd name="T0" fmla="*/ 42 w 73"/>
                <a:gd name="T1" fmla="*/ 39 h 159"/>
                <a:gd name="T2" fmla="*/ 68 w 73"/>
                <a:gd name="T3" fmla="*/ 109 h 159"/>
                <a:gd name="T4" fmla="*/ 70 w 73"/>
                <a:gd name="T5" fmla="*/ 141 h 159"/>
                <a:gd name="T6" fmla="*/ 47 w 73"/>
                <a:gd name="T7" fmla="*/ 151 h 159"/>
                <a:gd name="T8" fmla="*/ 11 w 73"/>
                <a:gd name="T9" fmla="*/ 63 h 159"/>
                <a:gd name="T10" fmla="*/ 9 w 73"/>
                <a:gd name="T11" fmla="*/ 3 h 159"/>
                <a:gd name="T12" fmla="*/ 19 w 73"/>
                <a:gd name="T13" fmla="*/ 0 h 159"/>
                <a:gd name="T14" fmla="*/ 28 w 73"/>
                <a:gd name="T15" fmla="*/ 9 h 159"/>
                <a:gd name="T16" fmla="*/ 42 w 73"/>
                <a:gd name="T17" fmla="*/ 3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3" h="159">
                  <a:moveTo>
                    <a:pt x="42" y="39"/>
                  </a:moveTo>
                  <a:cubicBezTo>
                    <a:pt x="49" y="63"/>
                    <a:pt x="65" y="84"/>
                    <a:pt x="68" y="109"/>
                  </a:cubicBezTo>
                  <a:cubicBezTo>
                    <a:pt x="73" y="120"/>
                    <a:pt x="71" y="131"/>
                    <a:pt x="70" y="141"/>
                  </a:cubicBezTo>
                  <a:cubicBezTo>
                    <a:pt x="69" y="157"/>
                    <a:pt x="64" y="159"/>
                    <a:pt x="47" y="151"/>
                  </a:cubicBezTo>
                  <a:cubicBezTo>
                    <a:pt x="29" y="124"/>
                    <a:pt x="27" y="91"/>
                    <a:pt x="11" y="63"/>
                  </a:cubicBezTo>
                  <a:cubicBezTo>
                    <a:pt x="0" y="42"/>
                    <a:pt x="3" y="23"/>
                    <a:pt x="9" y="3"/>
                  </a:cubicBezTo>
                  <a:cubicBezTo>
                    <a:pt x="12" y="0"/>
                    <a:pt x="15" y="0"/>
                    <a:pt x="19" y="0"/>
                  </a:cubicBezTo>
                  <a:cubicBezTo>
                    <a:pt x="24" y="2"/>
                    <a:pt x="26" y="5"/>
                    <a:pt x="28" y="9"/>
                  </a:cubicBezTo>
                  <a:cubicBezTo>
                    <a:pt x="27" y="22"/>
                    <a:pt x="37" y="29"/>
                    <a:pt x="42" y="39"/>
                  </a:cubicBezTo>
                  <a:close/>
                </a:path>
              </a:pathLst>
            </a:custGeom>
            <a:solidFill>
              <a:srgbClr val="2BA6B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6" name="Freeform 295">
              <a:extLst>
                <a:ext uri="{FF2B5EF4-FFF2-40B4-BE49-F238E27FC236}">
                  <a16:creationId xmlns:a16="http://schemas.microsoft.com/office/drawing/2014/main" id="{A9961212-C4E0-419D-8EED-09B204A0CCF2}"/>
                </a:ext>
              </a:extLst>
            </p:cNvPr>
            <p:cNvSpPr>
              <a:spLocks/>
            </p:cNvSpPr>
            <p:nvPr/>
          </p:nvSpPr>
          <p:spPr bwMode="auto">
            <a:xfrm>
              <a:off x="6056479" y="1558993"/>
              <a:ext cx="201110" cy="317944"/>
            </a:xfrm>
            <a:custGeom>
              <a:avLst/>
              <a:gdLst>
                <a:gd name="T0" fmla="*/ 68 w 77"/>
                <a:gd name="T1" fmla="*/ 120 h 122"/>
                <a:gd name="T2" fmla="*/ 64 w 77"/>
                <a:gd name="T3" fmla="*/ 111 h 122"/>
                <a:gd name="T4" fmla="*/ 29 w 77"/>
                <a:gd name="T5" fmla="*/ 71 h 122"/>
                <a:gd name="T6" fmla="*/ 9 w 77"/>
                <a:gd name="T7" fmla="*/ 48 h 122"/>
                <a:gd name="T8" fmla="*/ 9 w 77"/>
                <a:gd name="T9" fmla="*/ 28 h 122"/>
                <a:gd name="T10" fmla="*/ 25 w 77"/>
                <a:gd name="T11" fmla="*/ 41 h 122"/>
                <a:gd name="T12" fmla="*/ 6 w 77"/>
                <a:gd name="T13" fmla="*/ 8 h 122"/>
                <a:gd name="T14" fmla="*/ 28 w 77"/>
                <a:gd name="T15" fmla="*/ 21 h 122"/>
                <a:gd name="T16" fmla="*/ 35 w 77"/>
                <a:gd name="T17" fmla="*/ 2 h 122"/>
                <a:gd name="T18" fmla="*/ 50 w 77"/>
                <a:gd name="T19" fmla="*/ 15 h 122"/>
                <a:gd name="T20" fmla="*/ 77 w 77"/>
                <a:gd name="T21" fmla="*/ 80 h 122"/>
                <a:gd name="T22" fmla="*/ 73 w 77"/>
                <a:gd name="T23" fmla="*/ 95 h 122"/>
                <a:gd name="T24" fmla="*/ 77 w 77"/>
                <a:gd name="T25" fmla="*/ 120 h 122"/>
                <a:gd name="T26" fmla="*/ 68 w 77"/>
                <a:gd name="T27" fmla="*/ 120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7" h="122">
                  <a:moveTo>
                    <a:pt x="68" y="120"/>
                  </a:moveTo>
                  <a:cubicBezTo>
                    <a:pt x="67" y="117"/>
                    <a:pt x="65" y="114"/>
                    <a:pt x="64" y="111"/>
                  </a:cubicBezTo>
                  <a:cubicBezTo>
                    <a:pt x="47" y="102"/>
                    <a:pt x="45" y="80"/>
                    <a:pt x="29" y="71"/>
                  </a:cubicBezTo>
                  <a:cubicBezTo>
                    <a:pt x="21" y="65"/>
                    <a:pt x="15" y="56"/>
                    <a:pt x="9" y="48"/>
                  </a:cubicBezTo>
                  <a:cubicBezTo>
                    <a:pt x="5" y="42"/>
                    <a:pt x="0" y="35"/>
                    <a:pt x="9" y="28"/>
                  </a:cubicBezTo>
                  <a:cubicBezTo>
                    <a:pt x="13" y="31"/>
                    <a:pt x="17" y="35"/>
                    <a:pt x="25" y="41"/>
                  </a:cubicBezTo>
                  <a:cubicBezTo>
                    <a:pt x="21" y="26"/>
                    <a:pt x="12" y="19"/>
                    <a:pt x="6" y="8"/>
                  </a:cubicBezTo>
                  <a:cubicBezTo>
                    <a:pt x="17" y="8"/>
                    <a:pt x="19" y="19"/>
                    <a:pt x="28" y="21"/>
                  </a:cubicBezTo>
                  <a:cubicBezTo>
                    <a:pt x="26" y="13"/>
                    <a:pt x="27" y="4"/>
                    <a:pt x="35" y="2"/>
                  </a:cubicBezTo>
                  <a:cubicBezTo>
                    <a:pt x="44" y="0"/>
                    <a:pt x="46" y="9"/>
                    <a:pt x="50" y="15"/>
                  </a:cubicBezTo>
                  <a:cubicBezTo>
                    <a:pt x="63" y="35"/>
                    <a:pt x="74" y="56"/>
                    <a:pt x="77" y="80"/>
                  </a:cubicBezTo>
                  <a:cubicBezTo>
                    <a:pt x="66" y="82"/>
                    <a:pt x="72" y="89"/>
                    <a:pt x="73" y="95"/>
                  </a:cubicBezTo>
                  <a:cubicBezTo>
                    <a:pt x="74" y="103"/>
                    <a:pt x="76" y="112"/>
                    <a:pt x="77" y="120"/>
                  </a:cubicBezTo>
                  <a:cubicBezTo>
                    <a:pt x="74" y="122"/>
                    <a:pt x="71" y="122"/>
                    <a:pt x="68" y="120"/>
                  </a:cubicBezTo>
                  <a:close/>
                </a:path>
              </a:pathLst>
            </a:custGeom>
            <a:solidFill>
              <a:srgbClr val="C073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7" name="Freeform 296">
              <a:extLst>
                <a:ext uri="{FF2B5EF4-FFF2-40B4-BE49-F238E27FC236}">
                  <a16:creationId xmlns:a16="http://schemas.microsoft.com/office/drawing/2014/main" id="{80B32CA3-E076-47E2-8343-14B207D14FF5}"/>
                </a:ext>
              </a:extLst>
            </p:cNvPr>
            <p:cNvSpPr>
              <a:spLocks/>
            </p:cNvSpPr>
            <p:nvPr/>
          </p:nvSpPr>
          <p:spPr bwMode="auto">
            <a:xfrm>
              <a:off x="6359101" y="1742865"/>
              <a:ext cx="128328" cy="331352"/>
            </a:xfrm>
            <a:custGeom>
              <a:avLst/>
              <a:gdLst>
                <a:gd name="T0" fmla="*/ 5 w 49"/>
                <a:gd name="T1" fmla="*/ 0 h 127"/>
                <a:gd name="T2" fmla="*/ 48 w 49"/>
                <a:gd name="T3" fmla="*/ 108 h 127"/>
                <a:gd name="T4" fmla="*/ 41 w 49"/>
                <a:gd name="T5" fmla="*/ 125 h 127"/>
                <a:gd name="T6" fmla="*/ 31 w 49"/>
                <a:gd name="T7" fmla="*/ 114 h 127"/>
                <a:gd name="T8" fmla="*/ 6 w 49"/>
                <a:gd name="T9" fmla="*/ 47 h 127"/>
                <a:gd name="T10" fmla="*/ 5 w 49"/>
                <a:gd name="T11" fmla="*/ 0 h 127"/>
              </a:gdLst>
              <a:ahLst/>
              <a:cxnLst>
                <a:cxn ang="0">
                  <a:pos x="T0" y="T1"/>
                </a:cxn>
                <a:cxn ang="0">
                  <a:pos x="T2" y="T3"/>
                </a:cxn>
                <a:cxn ang="0">
                  <a:pos x="T4" y="T5"/>
                </a:cxn>
                <a:cxn ang="0">
                  <a:pos x="T6" y="T7"/>
                </a:cxn>
                <a:cxn ang="0">
                  <a:pos x="T8" y="T9"/>
                </a:cxn>
                <a:cxn ang="0">
                  <a:pos x="T10" y="T11"/>
                </a:cxn>
              </a:cxnLst>
              <a:rect l="0" t="0" r="r" b="b"/>
              <a:pathLst>
                <a:path w="49" h="127">
                  <a:moveTo>
                    <a:pt x="5" y="0"/>
                  </a:moveTo>
                  <a:cubicBezTo>
                    <a:pt x="46" y="28"/>
                    <a:pt x="43" y="70"/>
                    <a:pt x="48" y="108"/>
                  </a:cubicBezTo>
                  <a:cubicBezTo>
                    <a:pt x="49" y="115"/>
                    <a:pt x="49" y="123"/>
                    <a:pt x="41" y="125"/>
                  </a:cubicBezTo>
                  <a:cubicBezTo>
                    <a:pt x="34" y="127"/>
                    <a:pt x="33" y="119"/>
                    <a:pt x="31" y="114"/>
                  </a:cubicBezTo>
                  <a:cubicBezTo>
                    <a:pt x="22" y="91"/>
                    <a:pt x="14" y="69"/>
                    <a:pt x="6" y="47"/>
                  </a:cubicBezTo>
                  <a:cubicBezTo>
                    <a:pt x="0" y="31"/>
                    <a:pt x="8" y="16"/>
                    <a:pt x="5" y="0"/>
                  </a:cubicBezTo>
                  <a:close/>
                </a:path>
              </a:pathLst>
            </a:custGeom>
            <a:solidFill>
              <a:srgbClr val="C26A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8" name="Freeform 297">
              <a:extLst>
                <a:ext uri="{FF2B5EF4-FFF2-40B4-BE49-F238E27FC236}">
                  <a16:creationId xmlns:a16="http://schemas.microsoft.com/office/drawing/2014/main" id="{C4E09F78-AFA1-4B15-84F6-9AFE983C49DF}"/>
                </a:ext>
              </a:extLst>
            </p:cNvPr>
            <p:cNvSpPr>
              <a:spLocks/>
            </p:cNvSpPr>
            <p:nvPr/>
          </p:nvSpPr>
          <p:spPr bwMode="auto">
            <a:xfrm>
              <a:off x="6192466" y="1545586"/>
              <a:ext cx="180041" cy="250909"/>
            </a:xfrm>
            <a:custGeom>
              <a:avLst/>
              <a:gdLst>
                <a:gd name="T0" fmla="*/ 30 w 69"/>
                <a:gd name="T1" fmla="*/ 59 h 96"/>
                <a:gd name="T2" fmla="*/ 8 w 69"/>
                <a:gd name="T3" fmla="*/ 24 h 96"/>
                <a:gd name="T4" fmla="*/ 10 w 69"/>
                <a:gd name="T5" fmla="*/ 7 h 96"/>
                <a:gd name="T6" fmla="*/ 29 w 69"/>
                <a:gd name="T7" fmla="*/ 9 h 96"/>
                <a:gd name="T8" fmla="*/ 52 w 69"/>
                <a:gd name="T9" fmla="*/ 24 h 96"/>
                <a:gd name="T10" fmla="*/ 61 w 69"/>
                <a:gd name="T11" fmla="*/ 68 h 96"/>
                <a:gd name="T12" fmla="*/ 62 w 69"/>
                <a:gd name="T13" fmla="*/ 90 h 96"/>
                <a:gd name="T14" fmla="*/ 43 w 69"/>
                <a:gd name="T15" fmla="*/ 81 h 96"/>
                <a:gd name="T16" fmla="*/ 41 w 69"/>
                <a:gd name="T17" fmla="*/ 79 h 96"/>
                <a:gd name="T18" fmla="*/ 30 w 69"/>
                <a:gd name="T19" fmla="*/ 59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 h="96">
                  <a:moveTo>
                    <a:pt x="30" y="59"/>
                  </a:moveTo>
                  <a:cubicBezTo>
                    <a:pt x="27" y="45"/>
                    <a:pt x="14" y="37"/>
                    <a:pt x="8" y="24"/>
                  </a:cubicBezTo>
                  <a:cubicBezTo>
                    <a:pt x="6" y="18"/>
                    <a:pt x="0" y="12"/>
                    <a:pt x="10" y="7"/>
                  </a:cubicBezTo>
                  <a:cubicBezTo>
                    <a:pt x="16" y="4"/>
                    <a:pt x="23" y="0"/>
                    <a:pt x="29" y="9"/>
                  </a:cubicBezTo>
                  <a:cubicBezTo>
                    <a:pt x="34" y="18"/>
                    <a:pt x="42" y="23"/>
                    <a:pt x="52" y="24"/>
                  </a:cubicBezTo>
                  <a:cubicBezTo>
                    <a:pt x="55" y="39"/>
                    <a:pt x="58" y="53"/>
                    <a:pt x="61" y="68"/>
                  </a:cubicBezTo>
                  <a:cubicBezTo>
                    <a:pt x="63" y="75"/>
                    <a:pt x="69" y="85"/>
                    <a:pt x="62" y="90"/>
                  </a:cubicBezTo>
                  <a:cubicBezTo>
                    <a:pt x="54" y="96"/>
                    <a:pt x="50" y="82"/>
                    <a:pt x="43" y="81"/>
                  </a:cubicBezTo>
                  <a:cubicBezTo>
                    <a:pt x="42" y="80"/>
                    <a:pt x="41" y="80"/>
                    <a:pt x="41" y="79"/>
                  </a:cubicBezTo>
                  <a:cubicBezTo>
                    <a:pt x="39" y="72"/>
                    <a:pt x="31" y="67"/>
                    <a:pt x="30" y="59"/>
                  </a:cubicBezTo>
                  <a:close/>
                </a:path>
              </a:pathLst>
            </a:custGeom>
            <a:solidFill>
              <a:srgbClr val="C679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9" name="Freeform 298">
              <a:extLst>
                <a:ext uri="{FF2B5EF4-FFF2-40B4-BE49-F238E27FC236}">
                  <a16:creationId xmlns:a16="http://schemas.microsoft.com/office/drawing/2014/main" id="{FE6E41B1-5071-429F-B2C8-4C85A4C2387B}"/>
                </a:ext>
              </a:extLst>
            </p:cNvPr>
            <p:cNvSpPr>
              <a:spLocks/>
            </p:cNvSpPr>
            <p:nvPr/>
          </p:nvSpPr>
          <p:spPr bwMode="auto">
            <a:xfrm>
              <a:off x="6249926" y="2124015"/>
              <a:ext cx="122581" cy="542038"/>
            </a:xfrm>
            <a:custGeom>
              <a:avLst/>
              <a:gdLst>
                <a:gd name="T0" fmla="*/ 21 w 47"/>
                <a:gd name="T1" fmla="*/ 38 h 208"/>
                <a:gd name="T2" fmla="*/ 38 w 47"/>
                <a:gd name="T3" fmla="*/ 32 h 208"/>
                <a:gd name="T4" fmla="*/ 38 w 47"/>
                <a:gd name="T5" fmla="*/ 0 h 208"/>
                <a:gd name="T6" fmla="*/ 43 w 47"/>
                <a:gd name="T7" fmla="*/ 3 h 208"/>
                <a:gd name="T8" fmla="*/ 43 w 47"/>
                <a:gd name="T9" fmla="*/ 36 h 208"/>
                <a:gd name="T10" fmla="*/ 33 w 47"/>
                <a:gd name="T11" fmla="*/ 58 h 208"/>
                <a:gd name="T12" fmla="*/ 30 w 47"/>
                <a:gd name="T13" fmla="*/ 70 h 208"/>
                <a:gd name="T14" fmla="*/ 25 w 47"/>
                <a:gd name="T15" fmla="*/ 204 h 208"/>
                <a:gd name="T16" fmla="*/ 8 w 47"/>
                <a:gd name="T17" fmla="*/ 200 h 208"/>
                <a:gd name="T18" fmla="*/ 8 w 47"/>
                <a:gd name="T19" fmla="*/ 153 h 208"/>
                <a:gd name="T20" fmla="*/ 12 w 47"/>
                <a:gd name="T21" fmla="*/ 44 h 208"/>
                <a:gd name="T22" fmla="*/ 21 w 47"/>
                <a:gd name="T23" fmla="*/ 38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7" h="208">
                  <a:moveTo>
                    <a:pt x="21" y="38"/>
                  </a:moveTo>
                  <a:cubicBezTo>
                    <a:pt x="31" y="48"/>
                    <a:pt x="36" y="43"/>
                    <a:pt x="38" y="32"/>
                  </a:cubicBezTo>
                  <a:cubicBezTo>
                    <a:pt x="39" y="22"/>
                    <a:pt x="38" y="11"/>
                    <a:pt x="38" y="0"/>
                  </a:cubicBezTo>
                  <a:cubicBezTo>
                    <a:pt x="40" y="1"/>
                    <a:pt x="41" y="2"/>
                    <a:pt x="43" y="3"/>
                  </a:cubicBezTo>
                  <a:cubicBezTo>
                    <a:pt x="43" y="14"/>
                    <a:pt x="43" y="25"/>
                    <a:pt x="43" y="36"/>
                  </a:cubicBezTo>
                  <a:cubicBezTo>
                    <a:pt x="42" y="44"/>
                    <a:pt x="47" y="55"/>
                    <a:pt x="33" y="58"/>
                  </a:cubicBezTo>
                  <a:cubicBezTo>
                    <a:pt x="28" y="59"/>
                    <a:pt x="30" y="66"/>
                    <a:pt x="30" y="70"/>
                  </a:cubicBezTo>
                  <a:cubicBezTo>
                    <a:pt x="28" y="114"/>
                    <a:pt x="27" y="159"/>
                    <a:pt x="25" y="204"/>
                  </a:cubicBezTo>
                  <a:cubicBezTo>
                    <a:pt x="18" y="208"/>
                    <a:pt x="13" y="207"/>
                    <a:pt x="8" y="200"/>
                  </a:cubicBezTo>
                  <a:cubicBezTo>
                    <a:pt x="0" y="184"/>
                    <a:pt x="6" y="168"/>
                    <a:pt x="8" y="153"/>
                  </a:cubicBezTo>
                  <a:cubicBezTo>
                    <a:pt x="13" y="117"/>
                    <a:pt x="12" y="80"/>
                    <a:pt x="12" y="44"/>
                  </a:cubicBezTo>
                  <a:cubicBezTo>
                    <a:pt x="14" y="40"/>
                    <a:pt x="16" y="37"/>
                    <a:pt x="21" y="38"/>
                  </a:cubicBezTo>
                  <a:close/>
                </a:path>
              </a:pathLst>
            </a:custGeom>
            <a:solidFill>
              <a:srgbClr val="48B6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0" name="Freeform 299">
              <a:extLst>
                <a:ext uri="{FF2B5EF4-FFF2-40B4-BE49-F238E27FC236}">
                  <a16:creationId xmlns:a16="http://schemas.microsoft.com/office/drawing/2014/main" id="{E93ED3AC-95F9-4317-8434-60359CE3FAC3}"/>
                </a:ext>
              </a:extLst>
            </p:cNvPr>
            <p:cNvSpPr>
              <a:spLocks/>
            </p:cNvSpPr>
            <p:nvPr/>
          </p:nvSpPr>
          <p:spPr bwMode="auto">
            <a:xfrm>
              <a:off x="6270995" y="1739034"/>
              <a:ext cx="105344" cy="283469"/>
            </a:xfrm>
            <a:custGeom>
              <a:avLst/>
              <a:gdLst>
                <a:gd name="T0" fmla="*/ 0 w 41"/>
                <a:gd name="T1" fmla="*/ 11 h 109"/>
                <a:gd name="T2" fmla="*/ 4 w 41"/>
                <a:gd name="T3" fmla="*/ 2 h 109"/>
                <a:gd name="T4" fmla="*/ 13 w 41"/>
                <a:gd name="T5" fmla="*/ 7 h 109"/>
                <a:gd name="T6" fmla="*/ 13 w 41"/>
                <a:gd name="T7" fmla="*/ 7 h 109"/>
                <a:gd name="T8" fmla="*/ 41 w 41"/>
                <a:gd name="T9" fmla="*/ 109 h 109"/>
                <a:gd name="T10" fmla="*/ 28 w 41"/>
                <a:gd name="T11" fmla="*/ 94 h 109"/>
                <a:gd name="T12" fmla="*/ 0 w 41"/>
                <a:gd name="T13" fmla="*/ 11 h 109"/>
              </a:gdLst>
              <a:ahLst/>
              <a:cxnLst>
                <a:cxn ang="0">
                  <a:pos x="T0" y="T1"/>
                </a:cxn>
                <a:cxn ang="0">
                  <a:pos x="T2" y="T3"/>
                </a:cxn>
                <a:cxn ang="0">
                  <a:pos x="T4" y="T5"/>
                </a:cxn>
                <a:cxn ang="0">
                  <a:pos x="T6" y="T7"/>
                </a:cxn>
                <a:cxn ang="0">
                  <a:pos x="T8" y="T9"/>
                </a:cxn>
                <a:cxn ang="0">
                  <a:pos x="T10" y="T11"/>
                </a:cxn>
                <a:cxn ang="0">
                  <a:pos x="T12" y="T13"/>
                </a:cxn>
              </a:cxnLst>
              <a:rect l="0" t="0" r="r" b="b"/>
              <a:pathLst>
                <a:path w="41" h="109">
                  <a:moveTo>
                    <a:pt x="0" y="11"/>
                  </a:moveTo>
                  <a:cubicBezTo>
                    <a:pt x="1" y="8"/>
                    <a:pt x="3" y="5"/>
                    <a:pt x="4" y="2"/>
                  </a:cubicBezTo>
                  <a:cubicBezTo>
                    <a:pt x="9" y="0"/>
                    <a:pt x="11" y="4"/>
                    <a:pt x="13" y="7"/>
                  </a:cubicBezTo>
                  <a:cubicBezTo>
                    <a:pt x="13" y="7"/>
                    <a:pt x="13" y="7"/>
                    <a:pt x="13" y="7"/>
                  </a:cubicBezTo>
                  <a:cubicBezTo>
                    <a:pt x="34" y="38"/>
                    <a:pt x="38" y="73"/>
                    <a:pt x="41" y="109"/>
                  </a:cubicBezTo>
                  <a:cubicBezTo>
                    <a:pt x="29" y="109"/>
                    <a:pt x="30" y="100"/>
                    <a:pt x="28" y="94"/>
                  </a:cubicBezTo>
                  <a:cubicBezTo>
                    <a:pt x="18" y="67"/>
                    <a:pt x="1" y="41"/>
                    <a:pt x="0" y="11"/>
                  </a:cubicBezTo>
                  <a:close/>
                </a:path>
              </a:pathLst>
            </a:custGeom>
            <a:solidFill>
              <a:srgbClr val="BE66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1" name="Freeform 300">
              <a:extLst>
                <a:ext uri="{FF2B5EF4-FFF2-40B4-BE49-F238E27FC236}">
                  <a16:creationId xmlns:a16="http://schemas.microsoft.com/office/drawing/2014/main" id="{2A5DD6BF-D330-4DBD-A315-32A4A412E670}"/>
                </a:ext>
              </a:extLst>
            </p:cNvPr>
            <p:cNvSpPr>
              <a:spLocks/>
            </p:cNvSpPr>
            <p:nvPr/>
          </p:nvSpPr>
          <p:spPr bwMode="auto">
            <a:xfrm>
              <a:off x="6598516" y="2309802"/>
              <a:ext cx="157057" cy="178126"/>
            </a:xfrm>
            <a:custGeom>
              <a:avLst/>
              <a:gdLst>
                <a:gd name="T0" fmla="*/ 48 w 60"/>
                <a:gd name="T1" fmla="*/ 68 h 68"/>
                <a:gd name="T2" fmla="*/ 32 w 60"/>
                <a:gd name="T3" fmla="*/ 67 h 68"/>
                <a:gd name="T4" fmla="*/ 7 w 60"/>
                <a:gd name="T5" fmla="*/ 5 h 68"/>
                <a:gd name="T6" fmla="*/ 10 w 60"/>
                <a:gd name="T7" fmla="*/ 1 h 68"/>
                <a:gd name="T8" fmla="*/ 17 w 60"/>
                <a:gd name="T9" fmla="*/ 5 h 68"/>
                <a:gd name="T10" fmla="*/ 34 w 60"/>
                <a:gd name="T11" fmla="*/ 25 h 68"/>
                <a:gd name="T12" fmla="*/ 24 w 60"/>
                <a:gd name="T13" fmla="*/ 2 h 68"/>
                <a:gd name="T14" fmla="*/ 60 w 60"/>
                <a:gd name="T15" fmla="*/ 50 h 68"/>
                <a:gd name="T16" fmla="*/ 38 w 60"/>
                <a:gd name="T17" fmla="*/ 48 h 68"/>
                <a:gd name="T18" fmla="*/ 48 w 60"/>
                <a:gd name="T19" fmla="*/ 6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0" h="68">
                  <a:moveTo>
                    <a:pt x="48" y="68"/>
                  </a:moveTo>
                  <a:cubicBezTo>
                    <a:pt x="43" y="68"/>
                    <a:pt x="37" y="67"/>
                    <a:pt x="32" y="67"/>
                  </a:cubicBezTo>
                  <a:cubicBezTo>
                    <a:pt x="0" y="56"/>
                    <a:pt x="13" y="27"/>
                    <a:pt x="7" y="5"/>
                  </a:cubicBezTo>
                  <a:cubicBezTo>
                    <a:pt x="6" y="4"/>
                    <a:pt x="9" y="2"/>
                    <a:pt x="10" y="1"/>
                  </a:cubicBezTo>
                  <a:cubicBezTo>
                    <a:pt x="14" y="0"/>
                    <a:pt x="15" y="2"/>
                    <a:pt x="17" y="5"/>
                  </a:cubicBezTo>
                  <a:cubicBezTo>
                    <a:pt x="22" y="11"/>
                    <a:pt x="23" y="21"/>
                    <a:pt x="34" y="25"/>
                  </a:cubicBezTo>
                  <a:cubicBezTo>
                    <a:pt x="33" y="16"/>
                    <a:pt x="23" y="11"/>
                    <a:pt x="24" y="2"/>
                  </a:cubicBezTo>
                  <a:cubicBezTo>
                    <a:pt x="47" y="10"/>
                    <a:pt x="40" y="39"/>
                    <a:pt x="60" y="50"/>
                  </a:cubicBezTo>
                  <a:cubicBezTo>
                    <a:pt x="51" y="55"/>
                    <a:pt x="46" y="44"/>
                    <a:pt x="38" y="48"/>
                  </a:cubicBezTo>
                  <a:cubicBezTo>
                    <a:pt x="35" y="57"/>
                    <a:pt x="47" y="60"/>
                    <a:pt x="48" y="68"/>
                  </a:cubicBezTo>
                  <a:close/>
                </a:path>
              </a:pathLst>
            </a:custGeom>
            <a:solidFill>
              <a:srgbClr val="C170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2" name="Freeform 301">
              <a:extLst>
                <a:ext uri="{FF2B5EF4-FFF2-40B4-BE49-F238E27FC236}">
                  <a16:creationId xmlns:a16="http://schemas.microsoft.com/office/drawing/2014/main" id="{E03CC682-D3AE-4C0F-AA67-BE29428B6769}"/>
                </a:ext>
              </a:extLst>
            </p:cNvPr>
            <p:cNvSpPr>
              <a:spLocks/>
            </p:cNvSpPr>
            <p:nvPr/>
          </p:nvSpPr>
          <p:spPr bwMode="auto">
            <a:xfrm>
              <a:off x="6610008" y="2009096"/>
              <a:ext cx="68952" cy="273892"/>
            </a:xfrm>
            <a:custGeom>
              <a:avLst/>
              <a:gdLst>
                <a:gd name="T0" fmla="*/ 23 w 27"/>
                <a:gd name="T1" fmla="*/ 68 h 105"/>
                <a:gd name="T2" fmla="*/ 23 w 27"/>
                <a:gd name="T3" fmla="*/ 83 h 105"/>
                <a:gd name="T4" fmla="*/ 15 w 27"/>
                <a:gd name="T5" fmla="*/ 104 h 105"/>
                <a:gd name="T6" fmla="*/ 6 w 27"/>
                <a:gd name="T7" fmla="*/ 85 h 105"/>
                <a:gd name="T8" fmla="*/ 1 w 27"/>
                <a:gd name="T9" fmla="*/ 13 h 105"/>
                <a:gd name="T10" fmla="*/ 7 w 27"/>
                <a:gd name="T11" fmla="*/ 1 h 105"/>
                <a:gd name="T12" fmla="*/ 17 w 27"/>
                <a:gd name="T13" fmla="*/ 12 h 105"/>
                <a:gd name="T14" fmla="*/ 23 w 27"/>
                <a:gd name="T15" fmla="*/ 68 h 1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7" h="105">
                  <a:moveTo>
                    <a:pt x="23" y="68"/>
                  </a:moveTo>
                  <a:cubicBezTo>
                    <a:pt x="23" y="75"/>
                    <a:pt x="23" y="79"/>
                    <a:pt x="23" y="83"/>
                  </a:cubicBezTo>
                  <a:cubicBezTo>
                    <a:pt x="21" y="91"/>
                    <a:pt x="27" y="104"/>
                    <a:pt x="15" y="104"/>
                  </a:cubicBezTo>
                  <a:cubicBezTo>
                    <a:pt x="6" y="105"/>
                    <a:pt x="6" y="92"/>
                    <a:pt x="6" y="85"/>
                  </a:cubicBezTo>
                  <a:cubicBezTo>
                    <a:pt x="4" y="61"/>
                    <a:pt x="2" y="37"/>
                    <a:pt x="1" y="13"/>
                  </a:cubicBezTo>
                  <a:cubicBezTo>
                    <a:pt x="1" y="8"/>
                    <a:pt x="0" y="2"/>
                    <a:pt x="7" y="1"/>
                  </a:cubicBezTo>
                  <a:cubicBezTo>
                    <a:pt x="14" y="0"/>
                    <a:pt x="17" y="7"/>
                    <a:pt x="17" y="12"/>
                  </a:cubicBezTo>
                  <a:cubicBezTo>
                    <a:pt x="18" y="32"/>
                    <a:pt x="25" y="51"/>
                    <a:pt x="23" y="68"/>
                  </a:cubicBezTo>
                  <a:close/>
                </a:path>
              </a:pathLst>
            </a:custGeom>
            <a:solidFill>
              <a:srgbClr val="C170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3" name="Freeform 302">
              <a:extLst>
                <a:ext uri="{FF2B5EF4-FFF2-40B4-BE49-F238E27FC236}">
                  <a16:creationId xmlns:a16="http://schemas.microsoft.com/office/drawing/2014/main" id="{25E99897-21D4-4076-9A4A-AE6D08BD79BF}"/>
                </a:ext>
              </a:extLst>
            </p:cNvPr>
            <p:cNvSpPr>
              <a:spLocks/>
            </p:cNvSpPr>
            <p:nvPr/>
          </p:nvSpPr>
          <p:spPr bwMode="auto">
            <a:xfrm>
              <a:off x="6382084" y="1997604"/>
              <a:ext cx="80444" cy="281554"/>
            </a:xfrm>
            <a:custGeom>
              <a:avLst/>
              <a:gdLst>
                <a:gd name="T0" fmla="*/ 18 w 31"/>
                <a:gd name="T1" fmla="*/ 100 h 108"/>
                <a:gd name="T2" fmla="*/ 7 w 31"/>
                <a:gd name="T3" fmla="*/ 51 h 108"/>
                <a:gd name="T4" fmla="*/ 7 w 31"/>
                <a:gd name="T5" fmla="*/ 0 h 108"/>
                <a:gd name="T6" fmla="*/ 31 w 31"/>
                <a:gd name="T7" fmla="*/ 104 h 108"/>
                <a:gd name="T8" fmla="*/ 29 w 31"/>
                <a:gd name="T9" fmla="*/ 106 h 108"/>
                <a:gd name="T10" fmla="*/ 19 w 31"/>
                <a:gd name="T11" fmla="*/ 103 h 108"/>
                <a:gd name="T12" fmla="*/ 18 w 31"/>
                <a:gd name="T13" fmla="*/ 100 h 108"/>
              </a:gdLst>
              <a:ahLst/>
              <a:cxnLst>
                <a:cxn ang="0">
                  <a:pos x="T0" y="T1"/>
                </a:cxn>
                <a:cxn ang="0">
                  <a:pos x="T2" y="T3"/>
                </a:cxn>
                <a:cxn ang="0">
                  <a:pos x="T4" y="T5"/>
                </a:cxn>
                <a:cxn ang="0">
                  <a:pos x="T6" y="T7"/>
                </a:cxn>
                <a:cxn ang="0">
                  <a:pos x="T8" y="T9"/>
                </a:cxn>
                <a:cxn ang="0">
                  <a:pos x="T10" y="T11"/>
                </a:cxn>
                <a:cxn ang="0">
                  <a:pos x="T12" y="T13"/>
                </a:cxn>
              </a:cxnLst>
              <a:rect l="0" t="0" r="r" b="b"/>
              <a:pathLst>
                <a:path w="31" h="108">
                  <a:moveTo>
                    <a:pt x="18" y="100"/>
                  </a:moveTo>
                  <a:cubicBezTo>
                    <a:pt x="14" y="84"/>
                    <a:pt x="11" y="67"/>
                    <a:pt x="7" y="51"/>
                  </a:cubicBezTo>
                  <a:cubicBezTo>
                    <a:pt x="3" y="34"/>
                    <a:pt x="0" y="17"/>
                    <a:pt x="7" y="0"/>
                  </a:cubicBezTo>
                  <a:cubicBezTo>
                    <a:pt x="25" y="33"/>
                    <a:pt x="30" y="68"/>
                    <a:pt x="31" y="104"/>
                  </a:cubicBezTo>
                  <a:cubicBezTo>
                    <a:pt x="30" y="105"/>
                    <a:pt x="30" y="105"/>
                    <a:pt x="29" y="106"/>
                  </a:cubicBezTo>
                  <a:cubicBezTo>
                    <a:pt x="25" y="108"/>
                    <a:pt x="21" y="106"/>
                    <a:pt x="19" y="103"/>
                  </a:cubicBezTo>
                  <a:cubicBezTo>
                    <a:pt x="19" y="102"/>
                    <a:pt x="18" y="101"/>
                    <a:pt x="18" y="100"/>
                  </a:cubicBezTo>
                  <a:close/>
                </a:path>
              </a:pathLst>
            </a:custGeom>
            <a:solidFill>
              <a:srgbClr val="BA66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4" name="Freeform 303">
              <a:extLst>
                <a:ext uri="{FF2B5EF4-FFF2-40B4-BE49-F238E27FC236}">
                  <a16:creationId xmlns:a16="http://schemas.microsoft.com/office/drawing/2014/main" id="{32B2734E-F3C8-4CF9-A7B8-D50D9BFD7626}"/>
                </a:ext>
              </a:extLst>
            </p:cNvPr>
            <p:cNvSpPr>
              <a:spLocks/>
            </p:cNvSpPr>
            <p:nvPr/>
          </p:nvSpPr>
          <p:spPr bwMode="auto">
            <a:xfrm>
              <a:off x="6389746" y="2214035"/>
              <a:ext cx="86190" cy="256654"/>
            </a:xfrm>
            <a:custGeom>
              <a:avLst/>
              <a:gdLst>
                <a:gd name="T0" fmla="*/ 9 w 33"/>
                <a:gd name="T1" fmla="*/ 61 h 99"/>
                <a:gd name="T2" fmla="*/ 1 w 33"/>
                <a:gd name="T3" fmla="*/ 0 h 99"/>
                <a:gd name="T4" fmla="*/ 15 w 33"/>
                <a:gd name="T5" fmla="*/ 17 h 99"/>
                <a:gd name="T6" fmla="*/ 15 w 33"/>
                <a:gd name="T7" fmla="*/ 17 h 99"/>
                <a:gd name="T8" fmla="*/ 30 w 33"/>
                <a:gd name="T9" fmla="*/ 67 h 99"/>
                <a:gd name="T10" fmla="*/ 28 w 33"/>
                <a:gd name="T11" fmla="*/ 69 h 99"/>
                <a:gd name="T12" fmla="*/ 25 w 33"/>
                <a:gd name="T13" fmla="*/ 80 h 99"/>
                <a:gd name="T14" fmla="*/ 32 w 33"/>
                <a:gd name="T15" fmla="*/ 95 h 99"/>
                <a:gd name="T16" fmla="*/ 11 w 33"/>
                <a:gd name="T17" fmla="*/ 78 h 99"/>
                <a:gd name="T18" fmla="*/ 9 w 33"/>
                <a:gd name="T19" fmla="*/ 61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 h="99">
                  <a:moveTo>
                    <a:pt x="9" y="61"/>
                  </a:moveTo>
                  <a:cubicBezTo>
                    <a:pt x="3" y="41"/>
                    <a:pt x="0" y="20"/>
                    <a:pt x="1" y="0"/>
                  </a:cubicBezTo>
                  <a:cubicBezTo>
                    <a:pt x="6" y="5"/>
                    <a:pt x="10" y="11"/>
                    <a:pt x="15" y="17"/>
                  </a:cubicBezTo>
                  <a:cubicBezTo>
                    <a:pt x="15" y="17"/>
                    <a:pt x="15" y="17"/>
                    <a:pt x="15" y="17"/>
                  </a:cubicBezTo>
                  <a:cubicBezTo>
                    <a:pt x="26" y="32"/>
                    <a:pt x="33" y="48"/>
                    <a:pt x="30" y="67"/>
                  </a:cubicBezTo>
                  <a:cubicBezTo>
                    <a:pt x="30" y="68"/>
                    <a:pt x="29" y="68"/>
                    <a:pt x="28" y="69"/>
                  </a:cubicBezTo>
                  <a:cubicBezTo>
                    <a:pt x="19" y="70"/>
                    <a:pt x="23" y="76"/>
                    <a:pt x="25" y="80"/>
                  </a:cubicBezTo>
                  <a:cubicBezTo>
                    <a:pt x="28" y="85"/>
                    <a:pt x="32" y="89"/>
                    <a:pt x="32" y="95"/>
                  </a:cubicBezTo>
                  <a:cubicBezTo>
                    <a:pt x="17" y="99"/>
                    <a:pt x="10" y="94"/>
                    <a:pt x="11" y="78"/>
                  </a:cubicBezTo>
                  <a:cubicBezTo>
                    <a:pt x="11" y="72"/>
                    <a:pt x="10" y="66"/>
                    <a:pt x="9" y="61"/>
                  </a:cubicBezTo>
                  <a:close/>
                </a:path>
              </a:pathLst>
            </a:custGeom>
            <a:solidFill>
              <a:srgbClr val="B96D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5" name="Freeform 304">
              <a:extLst>
                <a:ext uri="{FF2B5EF4-FFF2-40B4-BE49-F238E27FC236}">
                  <a16:creationId xmlns:a16="http://schemas.microsoft.com/office/drawing/2014/main" id="{99EC55A2-919F-4684-B565-4983112E6D2F}"/>
                </a:ext>
              </a:extLst>
            </p:cNvPr>
            <p:cNvSpPr>
              <a:spLocks/>
            </p:cNvSpPr>
            <p:nvPr/>
          </p:nvSpPr>
          <p:spPr bwMode="auto">
            <a:xfrm>
              <a:off x="6539141" y="1926736"/>
              <a:ext cx="72782" cy="241331"/>
            </a:xfrm>
            <a:custGeom>
              <a:avLst/>
              <a:gdLst>
                <a:gd name="T0" fmla="*/ 5 w 28"/>
                <a:gd name="T1" fmla="*/ 0 h 93"/>
                <a:gd name="T2" fmla="*/ 19 w 28"/>
                <a:gd name="T3" fmla="*/ 93 h 93"/>
                <a:gd name="T4" fmla="*/ 5 w 28"/>
                <a:gd name="T5" fmla="*/ 0 h 93"/>
              </a:gdLst>
              <a:ahLst/>
              <a:cxnLst>
                <a:cxn ang="0">
                  <a:pos x="T0" y="T1"/>
                </a:cxn>
                <a:cxn ang="0">
                  <a:pos x="T2" y="T3"/>
                </a:cxn>
                <a:cxn ang="0">
                  <a:pos x="T4" y="T5"/>
                </a:cxn>
              </a:cxnLst>
              <a:rect l="0" t="0" r="r" b="b"/>
              <a:pathLst>
                <a:path w="28" h="93">
                  <a:moveTo>
                    <a:pt x="5" y="0"/>
                  </a:moveTo>
                  <a:cubicBezTo>
                    <a:pt x="20" y="30"/>
                    <a:pt x="28" y="60"/>
                    <a:pt x="19" y="93"/>
                  </a:cubicBezTo>
                  <a:cubicBezTo>
                    <a:pt x="8" y="63"/>
                    <a:pt x="0" y="33"/>
                    <a:pt x="5" y="0"/>
                  </a:cubicBezTo>
                  <a:close/>
                </a:path>
              </a:pathLst>
            </a:custGeom>
            <a:solidFill>
              <a:srgbClr val="BF6D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6" name="Freeform 305">
              <a:extLst>
                <a:ext uri="{FF2B5EF4-FFF2-40B4-BE49-F238E27FC236}">
                  <a16:creationId xmlns:a16="http://schemas.microsoft.com/office/drawing/2014/main" id="{3B39ECA7-8033-4D24-8A32-D56286BEE9CE}"/>
                </a:ext>
              </a:extLst>
            </p:cNvPr>
            <p:cNvSpPr>
              <a:spLocks/>
            </p:cNvSpPr>
            <p:nvPr/>
          </p:nvSpPr>
          <p:spPr bwMode="auto">
            <a:xfrm>
              <a:off x="6508496" y="2171898"/>
              <a:ext cx="101513" cy="208771"/>
            </a:xfrm>
            <a:custGeom>
              <a:avLst/>
              <a:gdLst>
                <a:gd name="T0" fmla="*/ 14 w 39"/>
                <a:gd name="T1" fmla="*/ 59 h 80"/>
                <a:gd name="T2" fmla="*/ 8 w 39"/>
                <a:gd name="T3" fmla="*/ 0 h 80"/>
                <a:gd name="T4" fmla="*/ 38 w 39"/>
                <a:gd name="T5" fmla="*/ 70 h 80"/>
                <a:gd name="T6" fmla="*/ 35 w 39"/>
                <a:gd name="T7" fmla="*/ 77 h 80"/>
                <a:gd name="T8" fmla="*/ 28 w 39"/>
                <a:gd name="T9" fmla="*/ 75 h 80"/>
                <a:gd name="T10" fmla="*/ 14 w 39"/>
                <a:gd name="T11" fmla="*/ 59 h 80"/>
              </a:gdLst>
              <a:ahLst/>
              <a:cxnLst>
                <a:cxn ang="0">
                  <a:pos x="T0" y="T1"/>
                </a:cxn>
                <a:cxn ang="0">
                  <a:pos x="T2" y="T3"/>
                </a:cxn>
                <a:cxn ang="0">
                  <a:pos x="T4" y="T5"/>
                </a:cxn>
                <a:cxn ang="0">
                  <a:pos x="T6" y="T7"/>
                </a:cxn>
                <a:cxn ang="0">
                  <a:pos x="T8" y="T9"/>
                </a:cxn>
                <a:cxn ang="0">
                  <a:pos x="T10" y="T11"/>
                </a:cxn>
              </a:cxnLst>
              <a:rect l="0" t="0" r="r" b="b"/>
              <a:pathLst>
                <a:path w="39" h="80">
                  <a:moveTo>
                    <a:pt x="14" y="59"/>
                  </a:moveTo>
                  <a:cubicBezTo>
                    <a:pt x="13" y="41"/>
                    <a:pt x="0" y="23"/>
                    <a:pt x="8" y="0"/>
                  </a:cubicBezTo>
                  <a:cubicBezTo>
                    <a:pt x="19" y="25"/>
                    <a:pt x="28" y="47"/>
                    <a:pt x="38" y="70"/>
                  </a:cubicBezTo>
                  <a:cubicBezTo>
                    <a:pt x="39" y="72"/>
                    <a:pt x="37" y="76"/>
                    <a:pt x="35" y="77"/>
                  </a:cubicBezTo>
                  <a:cubicBezTo>
                    <a:pt x="33" y="80"/>
                    <a:pt x="30" y="77"/>
                    <a:pt x="28" y="75"/>
                  </a:cubicBezTo>
                  <a:cubicBezTo>
                    <a:pt x="23" y="70"/>
                    <a:pt x="18" y="64"/>
                    <a:pt x="14" y="59"/>
                  </a:cubicBezTo>
                  <a:close/>
                </a:path>
              </a:pathLst>
            </a:custGeom>
            <a:solidFill>
              <a:srgbClr val="BF6A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7" name="Freeform 306">
              <a:extLst>
                <a:ext uri="{FF2B5EF4-FFF2-40B4-BE49-F238E27FC236}">
                  <a16:creationId xmlns:a16="http://schemas.microsoft.com/office/drawing/2014/main" id="{2ECE58E1-5889-4DFA-9A16-8D81AD92CF50}"/>
                </a:ext>
              </a:extLst>
            </p:cNvPr>
            <p:cNvSpPr>
              <a:spLocks/>
            </p:cNvSpPr>
            <p:nvPr/>
          </p:nvSpPr>
          <p:spPr bwMode="auto">
            <a:xfrm>
              <a:off x="6462528" y="2102946"/>
              <a:ext cx="49799" cy="158973"/>
            </a:xfrm>
            <a:custGeom>
              <a:avLst/>
              <a:gdLst>
                <a:gd name="T0" fmla="*/ 6 w 19"/>
                <a:gd name="T1" fmla="*/ 0 h 61"/>
                <a:gd name="T2" fmla="*/ 12 w 19"/>
                <a:gd name="T3" fmla="*/ 61 h 61"/>
                <a:gd name="T4" fmla="*/ 6 w 19"/>
                <a:gd name="T5" fmla="*/ 0 h 61"/>
              </a:gdLst>
              <a:ahLst/>
              <a:cxnLst>
                <a:cxn ang="0">
                  <a:pos x="T0" y="T1"/>
                </a:cxn>
                <a:cxn ang="0">
                  <a:pos x="T2" y="T3"/>
                </a:cxn>
                <a:cxn ang="0">
                  <a:pos x="T4" y="T5"/>
                </a:cxn>
              </a:cxnLst>
              <a:rect l="0" t="0" r="r" b="b"/>
              <a:pathLst>
                <a:path w="19" h="61">
                  <a:moveTo>
                    <a:pt x="6" y="0"/>
                  </a:moveTo>
                  <a:cubicBezTo>
                    <a:pt x="19" y="20"/>
                    <a:pt x="19" y="40"/>
                    <a:pt x="12" y="61"/>
                  </a:cubicBezTo>
                  <a:cubicBezTo>
                    <a:pt x="4" y="47"/>
                    <a:pt x="0" y="12"/>
                    <a:pt x="6" y="0"/>
                  </a:cubicBezTo>
                  <a:close/>
                </a:path>
              </a:pathLst>
            </a:custGeom>
            <a:solidFill>
              <a:srgbClr val="B868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8" name="Freeform 307">
              <a:extLst>
                <a:ext uri="{FF2B5EF4-FFF2-40B4-BE49-F238E27FC236}">
                  <a16:creationId xmlns:a16="http://schemas.microsoft.com/office/drawing/2014/main" id="{7D765979-AD4B-417E-B8EE-136DB92E5B27}"/>
                </a:ext>
              </a:extLst>
            </p:cNvPr>
            <p:cNvSpPr>
              <a:spLocks/>
            </p:cNvSpPr>
            <p:nvPr/>
          </p:nvSpPr>
          <p:spPr bwMode="auto">
            <a:xfrm>
              <a:off x="6510411" y="2302140"/>
              <a:ext cx="88105" cy="122581"/>
            </a:xfrm>
            <a:custGeom>
              <a:avLst/>
              <a:gdLst>
                <a:gd name="T0" fmla="*/ 13 w 34"/>
                <a:gd name="T1" fmla="*/ 9 h 47"/>
                <a:gd name="T2" fmla="*/ 34 w 34"/>
                <a:gd name="T3" fmla="*/ 47 h 47"/>
                <a:gd name="T4" fmla="*/ 2 w 34"/>
                <a:gd name="T5" fmla="*/ 0 h 47"/>
                <a:gd name="T6" fmla="*/ 13 w 34"/>
                <a:gd name="T7" fmla="*/ 9 h 47"/>
              </a:gdLst>
              <a:ahLst/>
              <a:cxnLst>
                <a:cxn ang="0">
                  <a:pos x="T0" y="T1"/>
                </a:cxn>
                <a:cxn ang="0">
                  <a:pos x="T2" y="T3"/>
                </a:cxn>
                <a:cxn ang="0">
                  <a:pos x="T4" y="T5"/>
                </a:cxn>
                <a:cxn ang="0">
                  <a:pos x="T6" y="T7"/>
                </a:cxn>
              </a:cxnLst>
              <a:rect l="0" t="0" r="r" b="b"/>
              <a:pathLst>
                <a:path w="34" h="47">
                  <a:moveTo>
                    <a:pt x="13" y="9"/>
                  </a:moveTo>
                  <a:cubicBezTo>
                    <a:pt x="10" y="27"/>
                    <a:pt x="32" y="32"/>
                    <a:pt x="34" y="47"/>
                  </a:cubicBezTo>
                  <a:cubicBezTo>
                    <a:pt x="13" y="44"/>
                    <a:pt x="0" y="25"/>
                    <a:pt x="2" y="0"/>
                  </a:cubicBezTo>
                  <a:cubicBezTo>
                    <a:pt x="8" y="0"/>
                    <a:pt x="8" y="8"/>
                    <a:pt x="13" y="9"/>
                  </a:cubicBezTo>
                  <a:close/>
                </a:path>
              </a:pathLst>
            </a:custGeom>
            <a:solidFill>
              <a:srgbClr val="BF6A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9" name="Freeform 308">
              <a:extLst>
                <a:ext uri="{FF2B5EF4-FFF2-40B4-BE49-F238E27FC236}">
                  <a16:creationId xmlns:a16="http://schemas.microsoft.com/office/drawing/2014/main" id="{AE99C8D7-9C64-42D2-B316-C0C4F193AC1A}"/>
                </a:ext>
              </a:extLst>
            </p:cNvPr>
            <p:cNvSpPr>
              <a:spLocks/>
            </p:cNvSpPr>
            <p:nvPr/>
          </p:nvSpPr>
          <p:spPr bwMode="auto">
            <a:xfrm>
              <a:off x="6443375" y="2267664"/>
              <a:ext cx="82360" cy="149396"/>
            </a:xfrm>
            <a:custGeom>
              <a:avLst/>
              <a:gdLst>
                <a:gd name="T0" fmla="*/ 8 w 32"/>
                <a:gd name="T1" fmla="*/ 0 h 57"/>
                <a:gd name="T2" fmla="*/ 24 w 32"/>
                <a:gd name="T3" fmla="*/ 39 h 57"/>
                <a:gd name="T4" fmla="*/ 24 w 32"/>
                <a:gd name="T5" fmla="*/ 54 h 57"/>
                <a:gd name="T6" fmla="*/ 8 w 32"/>
                <a:gd name="T7" fmla="*/ 48 h 57"/>
                <a:gd name="T8" fmla="*/ 8 w 32"/>
                <a:gd name="T9" fmla="*/ 48 h 57"/>
                <a:gd name="T10" fmla="*/ 3 w 32"/>
                <a:gd name="T11" fmla="*/ 18 h 57"/>
                <a:gd name="T12" fmla="*/ 8 w 32"/>
                <a:gd name="T13" fmla="*/ 0 h 57"/>
              </a:gdLst>
              <a:ahLst/>
              <a:cxnLst>
                <a:cxn ang="0">
                  <a:pos x="T0" y="T1"/>
                </a:cxn>
                <a:cxn ang="0">
                  <a:pos x="T2" y="T3"/>
                </a:cxn>
                <a:cxn ang="0">
                  <a:pos x="T4" y="T5"/>
                </a:cxn>
                <a:cxn ang="0">
                  <a:pos x="T6" y="T7"/>
                </a:cxn>
                <a:cxn ang="0">
                  <a:pos x="T8" y="T9"/>
                </a:cxn>
                <a:cxn ang="0">
                  <a:pos x="T10" y="T11"/>
                </a:cxn>
                <a:cxn ang="0">
                  <a:pos x="T12" y="T13"/>
                </a:cxn>
              </a:cxnLst>
              <a:rect l="0" t="0" r="r" b="b"/>
              <a:pathLst>
                <a:path w="32" h="57">
                  <a:moveTo>
                    <a:pt x="8" y="0"/>
                  </a:moveTo>
                  <a:cubicBezTo>
                    <a:pt x="16" y="12"/>
                    <a:pt x="20" y="26"/>
                    <a:pt x="24" y="39"/>
                  </a:cubicBezTo>
                  <a:cubicBezTo>
                    <a:pt x="25" y="44"/>
                    <a:pt x="32" y="50"/>
                    <a:pt x="24" y="54"/>
                  </a:cubicBezTo>
                  <a:cubicBezTo>
                    <a:pt x="19" y="56"/>
                    <a:pt x="11" y="57"/>
                    <a:pt x="8" y="48"/>
                  </a:cubicBezTo>
                  <a:cubicBezTo>
                    <a:pt x="8" y="48"/>
                    <a:pt x="8" y="48"/>
                    <a:pt x="8" y="48"/>
                  </a:cubicBezTo>
                  <a:cubicBezTo>
                    <a:pt x="11" y="37"/>
                    <a:pt x="5" y="28"/>
                    <a:pt x="3" y="18"/>
                  </a:cubicBezTo>
                  <a:cubicBezTo>
                    <a:pt x="1" y="11"/>
                    <a:pt x="0" y="4"/>
                    <a:pt x="8" y="0"/>
                  </a:cubicBezTo>
                  <a:close/>
                </a:path>
              </a:pathLst>
            </a:custGeom>
            <a:solidFill>
              <a:srgbClr val="B96D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0" name="Freeform 309">
              <a:extLst>
                <a:ext uri="{FF2B5EF4-FFF2-40B4-BE49-F238E27FC236}">
                  <a16:creationId xmlns:a16="http://schemas.microsoft.com/office/drawing/2014/main" id="{18254D0E-91D4-4FCE-A7B3-5FA44E8C6492}"/>
                </a:ext>
              </a:extLst>
            </p:cNvPr>
            <p:cNvSpPr>
              <a:spLocks/>
            </p:cNvSpPr>
            <p:nvPr/>
          </p:nvSpPr>
          <p:spPr bwMode="auto">
            <a:xfrm>
              <a:off x="6303555" y="1543671"/>
              <a:ext cx="82360" cy="68952"/>
            </a:xfrm>
            <a:custGeom>
              <a:avLst/>
              <a:gdLst>
                <a:gd name="T0" fmla="*/ 9 w 31"/>
                <a:gd name="T1" fmla="*/ 25 h 27"/>
                <a:gd name="T2" fmla="*/ 0 w 31"/>
                <a:gd name="T3" fmla="*/ 12 h 27"/>
                <a:gd name="T4" fmla="*/ 2 w 31"/>
                <a:gd name="T5" fmla="*/ 10 h 27"/>
                <a:gd name="T6" fmla="*/ 24 w 31"/>
                <a:gd name="T7" fmla="*/ 8 h 27"/>
                <a:gd name="T8" fmla="*/ 29 w 31"/>
                <a:gd name="T9" fmla="*/ 19 h 27"/>
                <a:gd name="T10" fmla="*/ 9 w 31"/>
                <a:gd name="T11" fmla="*/ 25 h 27"/>
              </a:gdLst>
              <a:ahLst/>
              <a:cxnLst>
                <a:cxn ang="0">
                  <a:pos x="T0" y="T1"/>
                </a:cxn>
                <a:cxn ang="0">
                  <a:pos x="T2" y="T3"/>
                </a:cxn>
                <a:cxn ang="0">
                  <a:pos x="T4" y="T5"/>
                </a:cxn>
                <a:cxn ang="0">
                  <a:pos x="T6" y="T7"/>
                </a:cxn>
                <a:cxn ang="0">
                  <a:pos x="T8" y="T9"/>
                </a:cxn>
                <a:cxn ang="0">
                  <a:pos x="T10" y="T11"/>
                </a:cxn>
              </a:cxnLst>
              <a:rect l="0" t="0" r="r" b="b"/>
              <a:pathLst>
                <a:path w="31" h="27">
                  <a:moveTo>
                    <a:pt x="9" y="25"/>
                  </a:moveTo>
                  <a:cubicBezTo>
                    <a:pt x="9" y="19"/>
                    <a:pt x="6" y="15"/>
                    <a:pt x="0" y="12"/>
                  </a:cubicBezTo>
                  <a:cubicBezTo>
                    <a:pt x="1" y="11"/>
                    <a:pt x="1" y="11"/>
                    <a:pt x="2" y="10"/>
                  </a:cubicBezTo>
                  <a:cubicBezTo>
                    <a:pt x="9" y="5"/>
                    <a:pt x="16" y="0"/>
                    <a:pt x="24" y="8"/>
                  </a:cubicBezTo>
                  <a:cubicBezTo>
                    <a:pt x="27" y="11"/>
                    <a:pt x="31" y="15"/>
                    <a:pt x="29" y="19"/>
                  </a:cubicBezTo>
                  <a:cubicBezTo>
                    <a:pt x="25" y="27"/>
                    <a:pt x="15" y="22"/>
                    <a:pt x="9" y="25"/>
                  </a:cubicBezTo>
                  <a:close/>
                </a:path>
              </a:pathLst>
            </a:custGeom>
            <a:solidFill>
              <a:srgbClr val="C679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1" name="Freeform 310">
              <a:extLst>
                <a:ext uri="{FF2B5EF4-FFF2-40B4-BE49-F238E27FC236}">
                  <a16:creationId xmlns:a16="http://schemas.microsoft.com/office/drawing/2014/main" id="{7B21E802-6E26-4046-A893-38B5615EF1CD}"/>
                </a:ext>
              </a:extLst>
            </p:cNvPr>
            <p:cNvSpPr>
              <a:spLocks/>
            </p:cNvSpPr>
            <p:nvPr/>
          </p:nvSpPr>
          <p:spPr bwMode="auto">
            <a:xfrm>
              <a:off x="6234604" y="1871192"/>
              <a:ext cx="61290" cy="70868"/>
            </a:xfrm>
            <a:custGeom>
              <a:avLst/>
              <a:gdLst>
                <a:gd name="T0" fmla="*/ 0 w 24"/>
                <a:gd name="T1" fmla="*/ 0 h 27"/>
                <a:gd name="T2" fmla="*/ 9 w 24"/>
                <a:gd name="T3" fmla="*/ 0 h 27"/>
                <a:gd name="T4" fmla="*/ 18 w 24"/>
                <a:gd name="T5" fmla="*/ 27 h 27"/>
                <a:gd name="T6" fmla="*/ 0 w 24"/>
                <a:gd name="T7" fmla="*/ 0 h 27"/>
              </a:gdLst>
              <a:ahLst/>
              <a:cxnLst>
                <a:cxn ang="0">
                  <a:pos x="T0" y="T1"/>
                </a:cxn>
                <a:cxn ang="0">
                  <a:pos x="T2" y="T3"/>
                </a:cxn>
                <a:cxn ang="0">
                  <a:pos x="T4" y="T5"/>
                </a:cxn>
                <a:cxn ang="0">
                  <a:pos x="T6" y="T7"/>
                </a:cxn>
              </a:cxnLst>
              <a:rect l="0" t="0" r="r" b="b"/>
              <a:pathLst>
                <a:path w="24" h="27">
                  <a:moveTo>
                    <a:pt x="0" y="0"/>
                  </a:moveTo>
                  <a:cubicBezTo>
                    <a:pt x="3" y="0"/>
                    <a:pt x="6" y="0"/>
                    <a:pt x="9" y="0"/>
                  </a:cubicBezTo>
                  <a:cubicBezTo>
                    <a:pt x="8" y="10"/>
                    <a:pt x="24" y="15"/>
                    <a:pt x="18" y="27"/>
                  </a:cubicBezTo>
                  <a:cubicBezTo>
                    <a:pt x="6" y="22"/>
                    <a:pt x="0" y="13"/>
                    <a:pt x="0" y="0"/>
                  </a:cubicBezTo>
                  <a:close/>
                </a:path>
              </a:pathLst>
            </a:custGeom>
            <a:solidFill>
              <a:srgbClr val="8984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2" name="Freeform 311">
              <a:extLst>
                <a:ext uri="{FF2B5EF4-FFF2-40B4-BE49-F238E27FC236}">
                  <a16:creationId xmlns:a16="http://schemas.microsoft.com/office/drawing/2014/main" id="{DFE4DE49-0403-4173-B8E2-D3160238C542}"/>
                </a:ext>
              </a:extLst>
            </p:cNvPr>
            <p:cNvSpPr>
              <a:spLocks/>
            </p:cNvSpPr>
            <p:nvPr/>
          </p:nvSpPr>
          <p:spPr bwMode="auto">
            <a:xfrm>
              <a:off x="6364846" y="2780972"/>
              <a:ext cx="116836" cy="591837"/>
            </a:xfrm>
            <a:custGeom>
              <a:avLst/>
              <a:gdLst>
                <a:gd name="T0" fmla="*/ 25 w 45"/>
                <a:gd name="T1" fmla="*/ 227 h 227"/>
                <a:gd name="T2" fmla="*/ 17 w 45"/>
                <a:gd name="T3" fmla="*/ 151 h 227"/>
                <a:gd name="T4" fmla="*/ 24 w 45"/>
                <a:gd name="T5" fmla="*/ 126 h 227"/>
                <a:gd name="T6" fmla="*/ 3 w 45"/>
                <a:gd name="T7" fmla="*/ 144 h 227"/>
                <a:gd name="T8" fmla="*/ 15 w 45"/>
                <a:gd name="T9" fmla="*/ 84 h 227"/>
                <a:gd name="T10" fmla="*/ 25 w 45"/>
                <a:gd name="T11" fmla="*/ 36 h 227"/>
                <a:gd name="T12" fmla="*/ 29 w 45"/>
                <a:gd name="T13" fmla="*/ 0 h 227"/>
                <a:gd name="T14" fmla="*/ 39 w 45"/>
                <a:gd name="T15" fmla="*/ 91 h 227"/>
                <a:gd name="T16" fmla="*/ 25 w 45"/>
                <a:gd name="T17" fmla="*/ 227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227">
                  <a:moveTo>
                    <a:pt x="25" y="227"/>
                  </a:moveTo>
                  <a:cubicBezTo>
                    <a:pt x="8" y="210"/>
                    <a:pt x="4" y="169"/>
                    <a:pt x="17" y="151"/>
                  </a:cubicBezTo>
                  <a:cubicBezTo>
                    <a:pt x="23" y="144"/>
                    <a:pt x="25" y="136"/>
                    <a:pt x="24" y="126"/>
                  </a:cubicBezTo>
                  <a:cubicBezTo>
                    <a:pt x="15" y="130"/>
                    <a:pt x="17" y="143"/>
                    <a:pt x="3" y="144"/>
                  </a:cubicBezTo>
                  <a:cubicBezTo>
                    <a:pt x="5" y="123"/>
                    <a:pt x="0" y="103"/>
                    <a:pt x="15" y="84"/>
                  </a:cubicBezTo>
                  <a:cubicBezTo>
                    <a:pt x="25" y="71"/>
                    <a:pt x="25" y="53"/>
                    <a:pt x="25" y="36"/>
                  </a:cubicBezTo>
                  <a:cubicBezTo>
                    <a:pt x="26" y="24"/>
                    <a:pt x="21" y="11"/>
                    <a:pt x="29" y="0"/>
                  </a:cubicBezTo>
                  <a:cubicBezTo>
                    <a:pt x="45" y="29"/>
                    <a:pt x="35" y="61"/>
                    <a:pt x="39" y="91"/>
                  </a:cubicBezTo>
                  <a:cubicBezTo>
                    <a:pt x="30" y="136"/>
                    <a:pt x="30" y="182"/>
                    <a:pt x="25" y="227"/>
                  </a:cubicBezTo>
                  <a:close/>
                </a:path>
              </a:pathLst>
            </a:custGeom>
            <a:solidFill>
              <a:srgbClr val="24547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3" name="Freeform 312">
              <a:extLst>
                <a:ext uri="{FF2B5EF4-FFF2-40B4-BE49-F238E27FC236}">
                  <a16:creationId xmlns:a16="http://schemas.microsoft.com/office/drawing/2014/main" id="{567E3F74-1DA3-480C-86F7-A47361809255}"/>
                </a:ext>
              </a:extLst>
            </p:cNvPr>
            <p:cNvSpPr>
              <a:spLocks/>
            </p:cNvSpPr>
            <p:nvPr/>
          </p:nvSpPr>
          <p:spPr bwMode="auto">
            <a:xfrm>
              <a:off x="6408899" y="2554964"/>
              <a:ext cx="124497" cy="185787"/>
            </a:xfrm>
            <a:custGeom>
              <a:avLst/>
              <a:gdLst>
                <a:gd name="T0" fmla="*/ 3 w 48"/>
                <a:gd name="T1" fmla="*/ 52 h 71"/>
                <a:gd name="T2" fmla="*/ 4 w 48"/>
                <a:gd name="T3" fmla="*/ 43 h 71"/>
                <a:gd name="T4" fmla="*/ 12 w 48"/>
                <a:gd name="T5" fmla="*/ 0 h 71"/>
                <a:gd name="T6" fmla="*/ 48 w 48"/>
                <a:gd name="T7" fmla="*/ 47 h 71"/>
                <a:gd name="T8" fmla="*/ 46 w 48"/>
                <a:gd name="T9" fmla="*/ 49 h 71"/>
                <a:gd name="T10" fmla="*/ 15 w 48"/>
                <a:gd name="T11" fmla="*/ 68 h 71"/>
                <a:gd name="T12" fmla="*/ 10 w 48"/>
                <a:gd name="T13" fmla="*/ 71 h 71"/>
                <a:gd name="T14" fmla="*/ 3 w 48"/>
                <a:gd name="T15" fmla="*/ 52 h 7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71">
                  <a:moveTo>
                    <a:pt x="3" y="52"/>
                  </a:moveTo>
                  <a:cubicBezTo>
                    <a:pt x="3" y="49"/>
                    <a:pt x="4" y="46"/>
                    <a:pt x="4" y="43"/>
                  </a:cubicBezTo>
                  <a:cubicBezTo>
                    <a:pt x="13" y="31"/>
                    <a:pt x="4" y="15"/>
                    <a:pt x="12" y="0"/>
                  </a:cubicBezTo>
                  <a:cubicBezTo>
                    <a:pt x="24" y="17"/>
                    <a:pt x="39" y="30"/>
                    <a:pt x="48" y="47"/>
                  </a:cubicBezTo>
                  <a:cubicBezTo>
                    <a:pt x="47" y="48"/>
                    <a:pt x="46" y="48"/>
                    <a:pt x="46" y="49"/>
                  </a:cubicBezTo>
                  <a:cubicBezTo>
                    <a:pt x="29" y="45"/>
                    <a:pt x="18" y="50"/>
                    <a:pt x="15" y="68"/>
                  </a:cubicBezTo>
                  <a:cubicBezTo>
                    <a:pt x="14" y="70"/>
                    <a:pt x="12" y="70"/>
                    <a:pt x="10" y="71"/>
                  </a:cubicBezTo>
                  <a:cubicBezTo>
                    <a:pt x="2" y="67"/>
                    <a:pt x="0" y="60"/>
                    <a:pt x="3" y="52"/>
                  </a:cubicBezTo>
                  <a:close/>
                </a:path>
              </a:pathLst>
            </a:custGeom>
            <a:solidFill>
              <a:srgbClr val="123E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4" name="Freeform 313">
              <a:extLst>
                <a:ext uri="{FF2B5EF4-FFF2-40B4-BE49-F238E27FC236}">
                  <a16:creationId xmlns:a16="http://schemas.microsoft.com/office/drawing/2014/main" id="{328D2629-0A81-422A-A81E-CAB9E3AD337C}"/>
                </a:ext>
              </a:extLst>
            </p:cNvPr>
            <p:cNvSpPr>
              <a:spLocks/>
            </p:cNvSpPr>
            <p:nvPr/>
          </p:nvSpPr>
          <p:spPr bwMode="auto">
            <a:xfrm>
              <a:off x="6803457" y="2748412"/>
              <a:ext cx="80444" cy="93852"/>
            </a:xfrm>
            <a:custGeom>
              <a:avLst/>
              <a:gdLst>
                <a:gd name="T0" fmla="*/ 9 w 31"/>
                <a:gd name="T1" fmla="*/ 0 h 36"/>
                <a:gd name="T2" fmla="*/ 25 w 31"/>
                <a:gd name="T3" fmla="*/ 31 h 36"/>
                <a:gd name="T4" fmla="*/ 14 w 31"/>
                <a:gd name="T5" fmla="*/ 36 h 36"/>
                <a:gd name="T6" fmla="*/ 9 w 31"/>
                <a:gd name="T7" fmla="*/ 0 h 36"/>
              </a:gdLst>
              <a:ahLst/>
              <a:cxnLst>
                <a:cxn ang="0">
                  <a:pos x="T0" y="T1"/>
                </a:cxn>
                <a:cxn ang="0">
                  <a:pos x="T2" y="T3"/>
                </a:cxn>
                <a:cxn ang="0">
                  <a:pos x="T4" y="T5"/>
                </a:cxn>
                <a:cxn ang="0">
                  <a:pos x="T6" y="T7"/>
                </a:cxn>
              </a:cxnLst>
              <a:rect l="0" t="0" r="r" b="b"/>
              <a:pathLst>
                <a:path w="31" h="36">
                  <a:moveTo>
                    <a:pt x="9" y="0"/>
                  </a:moveTo>
                  <a:cubicBezTo>
                    <a:pt x="16" y="12"/>
                    <a:pt x="31" y="16"/>
                    <a:pt x="25" y="31"/>
                  </a:cubicBezTo>
                  <a:cubicBezTo>
                    <a:pt x="24" y="34"/>
                    <a:pt x="18" y="34"/>
                    <a:pt x="14" y="36"/>
                  </a:cubicBezTo>
                  <a:cubicBezTo>
                    <a:pt x="9" y="26"/>
                    <a:pt x="0" y="16"/>
                    <a:pt x="9" y="0"/>
                  </a:cubicBezTo>
                  <a:close/>
                </a:path>
              </a:pathLst>
            </a:custGeom>
            <a:solidFill>
              <a:srgbClr val="2A9DA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5" name="Freeform 314">
              <a:extLst>
                <a:ext uri="{FF2B5EF4-FFF2-40B4-BE49-F238E27FC236}">
                  <a16:creationId xmlns:a16="http://schemas.microsoft.com/office/drawing/2014/main" id="{781BE544-89A8-4C21-89F0-77692F83D338}"/>
                </a:ext>
              </a:extLst>
            </p:cNvPr>
            <p:cNvSpPr>
              <a:spLocks/>
            </p:cNvSpPr>
            <p:nvPr/>
          </p:nvSpPr>
          <p:spPr bwMode="auto">
            <a:xfrm>
              <a:off x="6433798" y="2677545"/>
              <a:ext cx="128328" cy="103428"/>
            </a:xfrm>
            <a:custGeom>
              <a:avLst/>
              <a:gdLst>
                <a:gd name="T0" fmla="*/ 38 w 49"/>
                <a:gd name="T1" fmla="*/ 0 h 40"/>
                <a:gd name="T2" fmla="*/ 40 w 49"/>
                <a:gd name="T3" fmla="*/ 27 h 40"/>
                <a:gd name="T4" fmla="*/ 3 w 49"/>
                <a:gd name="T5" fmla="*/ 31 h 40"/>
                <a:gd name="T6" fmla="*/ 3 w 49"/>
                <a:gd name="T7" fmla="*/ 31 h 40"/>
                <a:gd name="T8" fmla="*/ 2 w 49"/>
                <a:gd name="T9" fmla="*/ 22 h 40"/>
                <a:gd name="T10" fmla="*/ 3 w 49"/>
                <a:gd name="T11" fmla="*/ 22 h 40"/>
                <a:gd name="T12" fmla="*/ 37 w 49"/>
                <a:gd name="T13" fmla="*/ 1 h 40"/>
                <a:gd name="T14" fmla="*/ 38 w 49"/>
                <a:gd name="T15" fmla="*/ 0 h 4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9" h="40">
                  <a:moveTo>
                    <a:pt x="38" y="0"/>
                  </a:moveTo>
                  <a:cubicBezTo>
                    <a:pt x="45" y="9"/>
                    <a:pt x="49" y="18"/>
                    <a:pt x="40" y="27"/>
                  </a:cubicBezTo>
                  <a:cubicBezTo>
                    <a:pt x="29" y="40"/>
                    <a:pt x="16" y="36"/>
                    <a:pt x="3" y="31"/>
                  </a:cubicBezTo>
                  <a:cubicBezTo>
                    <a:pt x="3" y="31"/>
                    <a:pt x="3" y="31"/>
                    <a:pt x="3" y="31"/>
                  </a:cubicBezTo>
                  <a:cubicBezTo>
                    <a:pt x="0" y="28"/>
                    <a:pt x="0" y="25"/>
                    <a:pt x="2" y="22"/>
                  </a:cubicBezTo>
                  <a:cubicBezTo>
                    <a:pt x="3" y="22"/>
                    <a:pt x="3" y="22"/>
                    <a:pt x="3" y="22"/>
                  </a:cubicBezTo>
                  <a:cubicBezTo>
                    <a:pt x="17" y="20"/>
                    <a:pt x="31" y="16"/>
                    <a:pt x="37" y="1"/>
                  </a:cubicBezTo>
                  <a:lnTo>
                    <a:pt x="38" y="0"/>
                  </a:lnTo>
                  <a:close/>
                </a:path>
              </a:pathLst>
            </a:custGeom>
            <a:solidFill>
              <a:srgbClr val="123E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6" name="Freeform 315">
              <a:extLst>
                <a:ext uri="{FF2B5EF4-FFF2-40B4-BE49-F238E27FC236}">
                  <a16:creationId xmlns:a16="http://schemas.microsoft.com/office/drawing/2014/main" id="{5FAA21D3-09CF-46BB-B1CF-33CD86F017A0}"/>
                </a:ext>
              </a:extLst>
            </p:cNvPr>
            <p:cNvSpPr>
              <a:spLocks/>
            </p:cNvSpPr>
            <p:nvPr/>
          </p:nvSpPr>
          <p:spPr bwMode="auto">
            <a:xfrm>
              <a:off x="4859398" y="982480"/>
              <a:ext cx="1183673" cy="2332869"/>
            </a:xfrm>
            <a:custGeom>
              <a:avLst/>
              <a:gdLst>
                <a:gd name="T0" fmla="*/ 283 w 454"/>
                <a:gd name="T1" fmla="*/ 891 h 895"/>
                <a:gd name="T2" fmla="*/ 196 w 454"/>
                <a:gd name="T3" fmla="*/ 873 h 895"/>
                <a:gd name="T4" fmla="*/ 195 w 454"/>
                <a:gd name="T5" fmla="*/ 872 h 895"/>
                <a:gd name="T6" fmla="*/ 196 w 454"/>
                <a:gd name="T7" fmla="*/ 873 h 895"/>
                <a:gd name="T8" fmla="*/ 191 w 454"/>
                <a:gd name="T9" fmla="*/ 882 h 895"/>
                <a:gd name="T10" fmla="*/ 122 w 454"/>
                <a:gd name="T11" fmla="*/ 852 h 895"/>
                <a:gd name="T12" fmla="*/ 101 w 454"/>
                <a:gd name="T13" fmla="*/ 837 h 895"/>
                <a:gd name="T14" fmla="*/ 95 w 454"/>
                <a:gd name="T15" fmla="*/ 816 h 895"/>
                <a:gd name="T16" fmla="*/ 105 w 454"/>
                <a:gd name="T17" fmla="*/ 772 h 895"/>
                <a:gd name="T18" fmla="*/ 90 w 454"/>
                <a:gd name="T19" fmla="*/ 776 h 895"/>
                <a:gd name="T20" fmla="*/ 70 w 454"/>
                <a:gd name="T21" fmla="*/ 756 h 895"/>
                <a:gd name="T22" fmla="*/ 52 w 454"/>
                <a:gd name="T23" fmla="*/ 735 h 895"/>
                <a:gd name="T24" fmla="*/ 13 w 454"/>
                <a:gd name="T25" fmla="*/ 678 h 895"/>
                <a:gd name="T26" fmla="*/ 16 w 454"/>
                <a:gd name="T27" fmla="*/ 657 h 895"/>
                <a:gd name="T28" fmla="*/ 15 w 454"/>
                <a:gd name="T29" fmla="*/ 625 h 895"/>
                <a:gd name="T30" fmla="*/ 8 w 454"/>
                <a:gd name="T31" fmla="*/ 595 h 895"/>
                <a:gd name="T32" fmla="*/ 9 w 454"/>
                <a:gd name="T33" fmla="*/ 566 h 895"/>
                <a:gd name="T34" fmla="*/ 16 w 454"/>
                <a:gd name="T35" fmla="*/ 554 h 895"/>
                <a:gd name="T36" fmla="*/ 21 w 454"/>
                <a:gd name="T37" fmla="*/ 531 h 895"/>
                <a:gd name="T38" fmla="*/ 12 w 454"/>
                <a:gd name="T39" fmla="*/ 474 h 895"/>
                <a:gd name="T40" fmla="*/ 52 w 454"/>
                <a:gd name="T41" fmla="*/ 420 h 895"/>
                <a:gd name="T42" fmla="*/ 60 w 454"/>
                <a:gd name="T43" fmla="*/ 408 h 895"/>
                <a:gd name="T44" fmla="*/ 86 w 454"/>
                <a:gd name="T45" fmla="*/ 378 h 895"/>
                <a:gd name="T46" fmla="*/ 88 w 454"/>
                <a:gd name="T47" fmla="*/ 365 h 895"/>
                <a:gd name="T48" fmla="*/ 90 w 454"/>
                <a:gd name="T49" fmla="*/ 335 h 895"/>
                <a:gd name="T50" fmla="*/ 128 w 454"/>
                <a:gd name="T51" fmla="*/ 291 h 895"/>
                <a:gd name="T52" fmla="*/ 136 w 454"/>
                <a:gd name="T53" fmla="*/ 285 h 895"/>
                <a:gd name="T54" fmla="*/ 179 w 454"/>
                <a:gd name="T55" fmla="*/ 252 h 895"/>
                <a:gd name="T56" fmla="*/ 182 w 454"/>
                <a:gd name="T57" fmla="*/ 235 h 895"/>
                <a:gd name="T58" fmla="*/ 182 w 454"/>
                <a:gd name="T59" fmla="*/ 225 h 895"/>
                <a:gd name="T60" fmla="*/ 233 w 454"/>
                <a:gd name="T61" fmla="*/ 170 h 895"/>
                <a:gd name="T62" fmla="*/ 248 w 454"/>
                <a:gd name="T63" fmla="*/ 135 h 895"/>
                <a:gd name="T64" fmla="*/ 243 w 454"/>
                <a:gd name="T65" fmla="*/ 106 h 895"/>
                <a:gd name="T66" fmla="*/ 291 w 454"/>
                <a:gd name="T67" fmla="*/ 75 h 895"/>
                <a:gd name="T68" fmla="*/ 294 w 454"/>
                <a:gd name="T69" fmla="*/ 63 h 895"/>
                <a:gd name="T70" fmla="*/ 354 w 454"/>
                <a:gd name="T71" fmla="*/ 5 h 895"/>
                <a:gd name="T72" fmla="*/ 378 w 454"/>
                <a:gd name="T73" fmla="*/ 16 h 895"/>
                <a:gd name="T74" fmla="*/ 388 w 454"/>
                <a:gd name="T75" fmla="*/ 17 h 895"/>
                <a:gd name="T76" fmla="*/ 418 w 454"/>
                <a:gd name="T77" fmla="*/ 55 h 895"/>
                <a:gd name="T78" fmla="*/ 440 w 454"/>
                <a:gd name="T79" fmla="*/ 103 h 895"/>
                <a:gd name="T80" fmla="*/ 440 w 454"/>
                <a:gd name="T81" fmla="*/ 122 h 895"/>
                <a:gd name="T82" fmla="*/ 441 w 454"/>
                <a:gd name="T83" fmla="*/ 147 h 895"/>
                <a:gd name="T84" fmla="*/ 430 w 454"/>
                <a:gd name="T85" fmla="*/ 167 h 895"/>
                <a:gd name="T86" fmla="*/ 399 w 454"/>
                <a:gd name="T87" fmla="*/ 164 h 895"/>
                <a:gd name="T88" fmla="*/ 364 w 454"/>
                <a:gd name="T89" fmla="*/ 176 h 895"/>
                <a:gd name="T90" fmla="*/ 359 w 454"/>
                <a:gd name="T91" fmla="*/ 180 h 895"/>
                <a:gd name="T92" fmla="*/ 342 w 454"/>
                <a:gd name="T93" fmla="*/ 196 h 895"/>
                <a:gd name="T94" fmla="*/ 321 w 454"/>
                <a:gd name="T95" fmla="*/ 211 h 895"/>
                <a:gd name="T96" fmla="*/ 221 w 454"/>
                <a:gd name="T97" fmla="*/ 314 h 895"/>
                <a:gd name="T98" fmla="*/ 164 w 454"/>
                <a:gd name="T99" fmla="*/ 432 h 895"/>
                <a:gd name="T100" fmla="*/ 154 w 454"/>
                <a:gd name="T101" fmla="*/ 494 h 895"/>
                <a:gd name="T102" fmla="*/ 166 w 454"/>
                <a:gd name="T103" fmla="*/ 655 h 895"/>
                <a:gd name="T104" fmla="*/ 272 w 454"/>
                <a:gd name="T105" fmla="*/ 867 h 895"/>
                <a:gd name="T106" fmla="*/ 283 w 454"/>
                <a:gd name="T107" fmla="*/ 891 h 8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54" h="895">
                  <a:moveTo>
                    <a:pt x="283" y="891"/>
                  </a:moveTo>
                  <a:cubicBezTo>
                    <a:pt x="252" y="895"/>
                    <a:pt x="226" y="876"/>
                    <a:pt x="196" y="873"/>
                  </a:cubicBezTo>
                  <a:cubicBezTo>
                    <a:pt x="195" y="872"/>
                    <a:pt x="195" y="872"/>
                    <a:pt x="195" y="872"/>
                  </a:cubicBezTo>
                  <a:cubicBezTo>
                    <a:pt x="194" y="871"/>
                    <a:pt x="195" y="872"/>
                    <a:pt x="196" y="873"/>
                  </a:cubicBezTo>
                  <a:cubicBezTo>
                    <a:pt x="195" y="876"/>
                    <a:pt x="194" y="881"/>
                    <a:pt x="191" y="882"/>
                  </a:cubicBezTo>
                  <a:cubicBezTo>
                    <a:pt x="179" y="886"/>
                    <a:pt x="129" y="865"/>
                    <a:pt x="122" y="852"/>
                  </a:cubicBezTo>
                  <a:cubicBezTo>
                    <a:pt x="117" y="842"/>
                    <a:pt x="111" y="839"/>
                    <a:pt x="101" y="837"/>
                  </a:cubicBezTo>
                  <a:cubicBezTo>
                    <a:pt x="86" y="833"/>
                    <a:pt x="86" y="828"/>
                    <a:pt x="95" y="816"/>
                  </a:cubicBezTo>
                  <a:cubicBezTo>
                    <a:pt x="105" y="804"/>
                    <a:pt x="110" y="786"/>
                    <a:pt x="105" y="772"/>
                  </a:cubicBezTo>
                  <a:cubicBezTo>
                    <a:pt x="98" y="757"/>
                    <a:pt x="98" y="780"/>
                    <a:pt x="90" y="776"/>
                  </a:cubicBezTo>
                  <a:cubicBezTo>
                    <a:pt x="88" y="767"/>
                    <a:pt x="82" y="760"/>
                    <a:pt x="70" y="756"/>
                  </a:cubicBezTo>
                  <a:cubicBezTo>
                    <a:pt x="61" y="754"/>
                    <a:pt x="56" y="746"/>
                    <a:pt x="52" y="735"/>
                  </a:cubicBezTo>
                  <a:cubicBezTo>
                    <a:pt x="45" y="713"/>
                    <a:pt x="30" y="694"/>
                    <a:pt x="13" y="678"/>
                  </a:cubicBezTo>
                  <a:cubicBezTo>
                    <a:pt x="2" y="667"/>
                    <a:pt x="6" y="664"/>
                    <a:pt x="16" y="657"/>
                  </a:cubicBezTo>
                  <a:cubicBezTo>
                    <a:pt x="36" y="643"/>
                    <a:pt x="36" y="636"/>
                    <a:pt x="15" y="625"/>
                  </a:cubicBezTo>
                  <a:cubicBezTo>
                    <a:pt x="0" y="616"/>
                    <a:pt x="3" y="606"/>
                    <a:pt x="8" y="595"/>
                  </a:cubicBezTo>
                  <a:cubicBezTo>
                    <a:pt x="12" y="585"/>
                    <a:pt x="19" y="577"/>
                    <a:pt x="9" y="566"/>
                  </a:cubicBezTo>
                  <a:cubicBezTo>
                    <a:pt x="3" y="560"/>
                    <a:pt x="10" y="556"/>
                    <a:pt x="16" y="554"/>
                  </a:cubicBezTo>
                  <a:cubicBezTo>
                    <a:pt x="30" y="549"/>
                    <a:pt x="32" y="544"/>
                    <a:pt x="21" y="531"/>
                  </a:cubicBezTo>
                  <a:cubicBezTo>
                    <a:pt x="7" y="515"/>
                    <a:pt x="5" y="495"/>
                    <a:pt x="12" y="474"/>
                  </a:cubicBezTo>
                  <a:cubicBezTo>
                    <a:pt x="19" y="451"/>
                    <a:pt x="29" y="432"/>
                    <a:pt x="52" y="420"/>
                  </a:cubicBezTo>
                  <a:cubicBezTo>
                    <a:pt x="56" y="418"/>
                    <a:pt x="60" y="414"/>
                    <a:pt x="60" y="408"/>
                  </a:cubicBezTo>
                  <a:cubicBezTo>
                    <a:pt x="59" y="390"/>
                    <a:pt x="66" y="380"/>
                    <a:pt x="86" y="378"/>
                  </a:cubicBezTo>
                  <a:cubicBezTo>
                    <a:pt x="95" y="378"/>
                    <a:pt x="96" y="371"/>
                    <a:pt x="88" y="365"/>
                  </a:cubicBezTo>
                  <a:cubicBezTo>
                    <a:pt x="73" y="354"/>
                    <a:pt x="79" y="345"/>
                    <a:pt x="90" y="335"/>
                  </a:cubicBezTo>
                  <a:cubicBezTo>
                    <a:pt x="104" y="322"/>
                    <a:pt x="125" y="314"/>
                    <a:pt x="128" y="291"/>
                  </a:cubicBezTo>
                  <a:cubicBezTo>
                    <a:pt x="129" y="288"/>
                    <a:pt x="133" y="285"/>
                    <a:pt x="136" y="285"/>
                  </a:cubicBezTo>
                  <a:cubicBezTo>
                    <a:pt x="157" y="282"/>
                    <a:pt x="169" y="269"/>
                    <a:pt x="179" y="252"/>
                  </a:cubicBezTo>
                  <a:cubicBezTo>
                    <a:pt x="183" y="246"/>
                    <a:pt x="190" y="242"/>
                    <a:pt x="182" y="235"/>
                  </a:cubicBezTo>
                  <a:cubicBezTo>
                    <a:pt x="179" y="231"/>
                    <a:pt x="180" y="226"/>
                    <a:pt x="182" y="225"/>
                  </a:cubicBezTo>
                  <a:cubicBezTo>
                    <a:pt x="205" y="212"/>
                    <a:pt x="205" y="179"/>
                    <a:pt x="233" y="170"/>
                  </a:cubicBezTo>
                  <a:cubicBezTo>
                    <a:pt x="249" y="165"/>
                    <a:pt x="255" y="152"/>
                    <a:pt x="248" y="135"/>
                  </a:cubicBezTo>
                  <a:cubicBezTo>
                    <a:pt x="244" y="126"/>
                    <a:pt x="244" y="116"/>
                    <a:pt x="243" y="106"/>
                  </a:cubicBezTo>
                  <a:cubicBezTo>
                    <a:pt x="266" y="108"/>
                    <a:pt x="281" y="99"/>
                    <a:pt x="291" y="75"/>
                  </a:cubicBezTo>
                  <a:cubicBezTo>
                    <a:pt x="292" y="71"/>
                    <a:pt x="292" y="64"/>
                    <a:pt x="294" y="63"/>
                  </a:cubicBezTo>
                  <a:cubicBezTo>
                    <a:pt x="323" y="52"/>
                    <a:pt x="331" y="21"/>
                    <a:pt x="354" y="5"/>
                  </a:cubicBezTo>
                  <a:cubicBezTo>
                    <a:pt x="363" y="0"/>
                    <a:pt x="375" y="2"/>
                    <a:pt x="378" y="16"/>
                  </a:cubicBezTo>
                  <a:cubicBezTo>
                    <a:pt x="380" y="25"/>
                    <a:pt x="384" y="21"/>
                    <a:pt x="388" y="17"/>
                  </a:cubicBezTo>
                  <a:cubicBezTo>
                    <a:pt x="412" y="19"/>
                    <a:pt x="413" y="40"/>
                    <a:pt x="418" y="55"/>
                  </a:cubicBezTo>
                  <a:cubicBezTo>
                    <a:pt x="423" y="72"/>
                    <a:pt x="417" y="93"/>
                    <a:pt x="440" y="103"/>
                  </a:cubicBezTo>
                  <a:cubicBezTo>
                    <a:pt x="447" y="106"/>
                    <a:pt x="446" y="115"/>
                    <a:pt x="440" y="122"/>
                  </a:cubicBezTo>
                  <a:cubicBezTo>
                    <a:pt x="434" y="130"/>
                    <a:pt x="433" y="138"/>
                    <a:pt x="441" y="147"/>
                  </a:cubicBezTo>
                  <a:cubicBezTo>
                    <a:pt x="454" y="162"/>
                    <a:pt x="445" y="166"/>
                    <a:pt x="430" y="167"/>
                  </a:cubicBezTo>
                  <a:cubicBezTo>
                    <a:pt x="419" y="166"/>
                    <a:pt x="409" y="165"/>
                    <a:pt x="399" y="164"/>
                  </a:cubicBezTo>
                  <a:cubicBezTo>
                    <a:pt x="387" y="169"/>
                    <a:pt x="374" y="168"/>
                    <a:pt x="364" y="176"/>
                  </a:cubicBezTo>
                  <a:cubicBezTo>
                    <a:pt x="362" y="178"/>
                    <a:pt x="361" y="179"/>
                    <a:pt x="359" y="180"/>
                  </a:cubicBezTo>
                  <a:cubicBezTo>
                    <a:pt x="353" y="185"/>
                    <a:pt x="348" y="190"/>
                    <a:pt x="342" y="196"/>
                  </a:cubicBezTo>
                  <a:cubicBezTo>
                    <a:pt x="336" y="201"/>
                    <a:pt x="329" y="207"/>
                    <a:pt x="321" y="211"/>
                  </a:cubicBezTo>
                  <a:cubicBezTo>
                    <a:pt x="283" y="240"/>
                    <a:pt x="249" y="274"/>
                    <a:pt x="221" y="314"/>
                  </a:cubicBezTo>
                  <a:cubicBezTo>
                    <a:pt x="194" y="349"/>
                    <a:pt x="171" y="387"/>
                    <a:pt x="164" y="432"/>
                  </a:cubicBezTo>
                  <a:cubicBezTo>
                    <a:pt x="159" y="452"/>
                    <a:pt x="154" y="473"/>
                    <a:pt x="154" y="494"/>
                  </a:cubicBezTo>
                  <a:cubicBezTo>
                    <a:pt x="147" y="549"/>
                    <a:pt x="148" y="603"/>
                    <a:pt x="166" y="655"/>
                  </a:cubicBezTo>
                  <a:cubicBezTo>
                    <a:pt x="179" y="737"/>
                    <a:pt x="220" y="805"/>
                    <a:pt x="272" y="867"/>
                  </a:cubicBezTo>
                  <a:cubicBezTo>
                    <a:pt x="278" y="873"/>
                    <a:pt x="287" y="879"/>
                    <a:pt x="283" y="891"/>
                  </a:cubicBezTo>
                  <a:close/>
                </a:path>
              </a:pathLst>
            </a:custGeom>
            <a:solidFill>
              <a:srgbClr val="265D7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7" name="Freeform 316">
              <a:extLst>
                <a:ext uri="{FF2B5EF4-FFF2-40B4-BE49-F238E27FC236}">
                  <a16:creationId xmlns:a16="http://schemas.microsoft.com/office/drawing/2014/main" id="{2737AEE2-82C8-4A52-82ED-A8B93482143F}"/>
                </a:ext>
              </a:extLst>
            </p:cNvPr>
            <p:cNvSpPr>
              <a:spLocks/>
            </p:cNvSpPr>
            <p:nvPr/>
          </p:nvSpPr>
          <p:spPr bwMode="auto">
            <a:xfrm>
              <a:off x="5780672" y="1378952"/>
              <a:ext cx="317944" cy="536292"/>
            </a:xfrm>
            <a:custGeom>
              <a:avLst/>
              <a:gdLst>
                <a:gd name="T0" fmla="*/ 5 w 122"/>
                <a:gd name="T1" fmla="*/ 23 h 206"/>
                <a:gd name="T2" fmla="*/ 46 w 122"/>
                <a:gd name="T3" fmla="*/ 12 h 206"/>
                <a:gd name="T4" fmla="*/ 66 w 122"/>
                <a:gd name="T5" fmla="*/ 44 h 206"/>
                <a:gd name="T6" fmla="*/ 77 w 122"/>
                <a:gd name="T7" fmla="*/ 64 h 206"/>
                <a:gd name="T8" fmla="*/ 116 w 122"/>
                <a:gd name="T9" fmla="*/ 175 h 206"/>
                <a:gd name="T10" fmla="*/ 108 w 122"/>
                <a:gd name="T11" fmla="*/ 202 h 206"/>
                <a:gd name="T12" fmla="*/ 87 w 122"/>
                <a:gd name="T13" fmla="*/ 184 h 206"/>
                <a:gd name="T14" fmla="*/ 67 w 122"/>
                <a:gd name="T15" fmla="*/ 140 h 206"/>
                <a:gd name="T16" fmla="*/ 53 w 122"/>
                <a:gd name="T17" fmla="*/ 66 h 206"/>
                <a:gd name="T18" fmla="*/ 56 w 122"/>
                <a:gd name="T19" fmla="*/ 97 h 206"/>
                <a:gd name="T20" fmla="*/ 46 w 122"/>
                <a:gd name="T21" fmla="*/ 110 h 206"/>
                <a:gd name="T22" fmla="*/ 39 w 122"/>
                <a:gd name="T23" fmla="*/ 98 h 206"/>
                <a:gd name="T24" fmla="*/ 30 w 122"/>
                <a:gd name="T25" fmla="*/ 52 h 206"/>
                <a:gd name="T26" fmla="*/ 39 w 122"/>
                <a:gd name="T27" fmla="*/ 105 h 206"/>
                <a:gd name="T28" fmla="*/ 15 w 122"/>
                <a:gd name="T29" fmla="*/ 145 h 206"/>
                <a:gd name="T30" fmla="*/ 5 w 122"/>
                <a:gd name="T31" fmla="*/ 140 h 206"/>
                <a:gd name="T32" fmla="*/ 1 w 122"/>
                <a:gd name="T33" fmla="*/ 123 h 206"/>
                <a:gd name="T34" fmla="*/ 5 w 122"/>
                <a:gd name="T35" fmla="*/ 23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2" h="206">
                  <a:moveTo>
                    <a:pt x="5" y="23"/>
                  </a:moveTo>
                  <a:cubicBezTo>
                    <a:pt x="16" y="11"/>
                    <a:pt x="28" y="0"/>
                    <a:pt x="46" y="12"/>
                  </a:cubicBezTo>
                  <a:cubicBezTo>
                    <a:pt x="52" y="23"/>
                    <a:pt x="59" y="33"/>
                    <a:pt x="66" y="44"/>
                  </a:cubicBezTo>
                  <a:cubicBezTo>
                    <a:pt x="76" y="48"/>
                    <a:pt x="74" y="57"/>
                    <a:pt x="77" y="64"/>
                  </a:cubicBezTo>
                  <a:cubicBezTo>
                    <a:pt x="90" y="101"/>
                    <a:pt x="104" y="137"/>
                    <a:pt x="116" y="175"/>
                  </a:cubicBezTo>
                  <a:cubicBezTo>
                    <a:pt x="120" y="186"/>
                    <a:pt x="122" y="197"/>
                    <a:pt x="108" y="202"/>
                  </a:cubicBezTo>
                  <a:cubicBezTo>
                    <a:pt x="94" y="206"/>
                    <a:pt x="88" y="195"/>
                    <a:pt x="87" y="184"/>
                  </a:cubicBezTo>
                  <a:cubicBezTo>
                    <a:pt x="85" y="167"/>
                    <a:pt x="72" y="156"/>
                    <a:pt x="67" y="140"/>
                  </a:cubicBezTo>
                  <a:cubicBezTo>
                    <a:pt x="61" y="116"/>
                    <a:pt x="56" y="91"/>
                    <a:pt x="53" y="66"/>
                  </a:cubicBezTo>
                  <a:cubicBezTo>
                    <a:pt x="54" y="76"/>
                    <a:pt x="58" y="86"/>
                    <a:pt x="56" y="97"/>
                  </a:cubicBezTo>
                  <a:cubicBezTo>
                    <a:pt x="55" y="103"/>
                    <a:pt x="53" y="109"/>
                    <a:pt x="46" y="110"/>
                  </a:cubicBezTo>
                  <a:cubicBezTo>
                    <a:pt x="39" y="110"/>
                    <a:pt x="40" y="103"/>
                    <a:pt x="39" y="98"/>
                  </a:cubicBezTo>
                  <a:cubicBezTo>
                    <a:pt x="33" y="82"/>
                    <a:pt x="34" y="65"/>
                    <a:pt x="30" y="52"/>
                  </a:cubicBezTo>
                  <a:cubicBezTo>
                    <a:pt x="33" y="68"/>
                    <a:pt x="35" y="86"/>
                    <a:pt x="39" y="105"/>
                  </a:cubicBezTo>
                  <a:cubicBezTo>
                    <a:pt x="41" y="115"/>
                    <a:pt x="24" y="141"/>
                    <a:pt x="15" y="145"/>
                  </a:cubicBezTo>
                  <a:cubicBezTo>
                    <a:pt x="10" y="147"/>
                    <a:pt x="7" y="144"/>
                    <a:pt x="5" y="140"/>
                  </a:cubicBezTo>
                  <a:cubicBezTo>
                    <a:pt x="2" y="134"/>
                    <a:pt x="1" y="128"/>
                    <a:pt x="1" y="123"/>
                  </a:cubicBezTo>
                  <a:cubicBezTo>
                    <a:pt x="3" y="89"/>
                    <a:pt x="0" y="56"/>
                    <a:pt x="5" y="23"/>
                  </a:cubicBezTo>
                  <a:close/>
                </a:path>
              </a:pathLst>
            </a:custGeom>
            <a:solidFill>
              <a:srgbClr val="2CA5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8" name="Freeform 317">
              <a:extLst>
                <a:ext uri="{FF2B5EF4-FFF2-40B4-BE49-F238E27FC236}">
                  <a16:creationId xmlns:a16="http://schemas.microsoft.com/office/drawing/2014/main" id="{9CF006CA-0559-46A7-8840-1CDEFC5792CD}"/>
                </a:ext>
              </a:extLst>
            </p:cNvPr>
            <p:cNvSpPr>
              <a:spLocks/>
            </p:cNvSpPr>
            <p:nvPr/>
          </p:nvSpPr>
          <p:spPr bwMode="auto">
            <a:xfrm>
              <a:off x="5983696" y="1545586"/>
              <a:ext cx="226009" cy="398388"/>
            </a:xfrm>
            <a:custGeom>
              <a:avLst/>
              <a:gdLst>
                <a:gd name="T0" fmla="*/ 37 w 87"/>
                <a:gd name="T1" fmla="*/ 33 h 153"/>
                <a:gd name="T2" fmla="*/ 61 w 87"/>
                <a:gd name="T3" fmla="*/ 73 h 153"/>
                <a:gd name="T4" fmla="*/ 82 w 87"/>
                <a:gd name="T5" fmla="*/ 116 h 153"/>
                <a:gd name="T6" fmla="*/ 73 w 87"/>
                <a:gd name="T7" fmla="*/ 148 h 153"/>
                <a:gd name="T8" fmla="*/ 48 w 87"/>
                <a:gd name="T9" fmla="*/ 129 h 153"/>
                <a:gd name="T10" fmla="*/ 0 w 87"/>
                <a:gd name="T11" fmla="*/ 2 h 153"/>
                <a:gd name="T12" fmla="*/ 9 w 87"/>
                <a:gd name="T13" fmla="*/ 2 h 153"/>
                <a:gd name="T14" fmla="*/ 37 w 87"/>
                <a:gd name="T15" fmla="*/ 33 h 15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7" h="153">
                  <a:moveTo>
                    <a:pt x="37" y="33"/>
                  </a:moveTo>
                  <a:cubicBezTo>
                    <a:pt x="38" y="50"/>
                    <a:pt x="54" y="59"/>
                    <a:pt x="61" y="73"/>
                  </a:cubicBezTo>
                  <a:cubicBezTo>
                    <a:pt x="70" y="86"/>
                    <a:pt x="81" y="99"/>
                    <a:pt x="82" y="116"/>
                  </a:cubicBezTo>
                  <a:cubicBezTo>
                    <a:pt x="80" y="127"/>
                    <a:pt x="87" y="142"/>
                    <a:pt x="73" y="148"/>
                  </a:cubicBezTo>
                  <a:cubicBezTo>
                    <a:pt x="59" y="153"/>
                    <a:pt x="53" y="138"/>
                    <a:pt x="48" y="129"/>
                  </a:cubicBezTo>
                  <a:cubicBezTo>
                    <a:pt x="26" y="89"/>
                    <a:pt x="11" y="46"/>
                    <a:pt x="0" y="2"/>
                  </a:cubicBezTo>
                  <a:cubicBezTo>
                    <a:pt x="3" y="0"/>
                    <a:pt x="6" y="0"/>
                    <a:pt x="9" y="2"/>
                  </a:cubicBezTo>
                  <a:cubicBezTo>
                    <a:pt x="16" y="15"/>
                    <a:pt x="26" y="23"/>
                    <a:pt x="37" y="33"/>
                  </a:cubicBezTo>
                  <a:close/>
                </a:path>
              </a:pathLst>
            </a:custGeom>
            <a:solidFill>
              <a:srgbClr val="2BA6B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9" name="Freeform 318">
              <a:extLst>
                <a:ext uri="{FF2B5EF4-FFF2-40B4-BE49-F238E27FC236}">
                  <a16:creationId xmlns:a16="http://schemas.microsoft.com/office/drawing/2014/main" id="{D0F0CCAC-6D5B-4B63-865B-17E8717E339A}"/>
                </a:ext>
              </a:extLst>
            </p:cNvPr>
            <p:cNvSpPr>
              <a:spLocks/>
            </p:cNvSpPr>
            <p:nvPr/>
          </p:nvSpPr>
          <p:spPr bwMode="auto">
            <a:xfrm>
              <a:off x="5951135" y="1482380"/>
              <a:ext cx="55545" cy="76613"/>
            </a:xfrm>
            <a:custGeom>
              <a:avLst/>
              <a:gdLst>
                <a:gd name="T0" fmla="*/ 21 w 21"/>
                <a:gd name="T1" fmla="*/ 26 h 29"/>
                <a:gd name="T2" fmla="*/ 13 w 21"/>
                <a:gd name="T3" fmla="*/ 27 h 29"/>
                <a:gd name="T4" fmla="*/ 4 w 21"/>
                <a:gd name="T5" fmla="*/ 26 h 29"/>
                <a:gd name="T6" fmla="*/ 0 w 21"/>
                <a:gd name="T7" fmla="*/ 4 h 29"/>
                <a:gd name="T8" fmla="*/ 21 w 21"/>
                <a:gd name="T9" fmla="*/ 26 h 29"/>
              </a:gdLst>
              <a:ahLst/>
              <a:cxnLst>
                <a:cxn ang="0">
                  <a:pos x="T0" y="T1"/>
                </a:cxn>
                <a:cxn ang="0">
                  <a:pos x="T2" y="T3"/>
                </a:cxn>
                <a:cxn ang="0">
                  <a:pos x="T4" y="T5"/>
                </a:cxn>
                <a:cxn ang="0">
                  <a:pos x="T6" y="T7"/>
                </a:cxn>
                <a:cxn ang="0">
                  <a:pos x="T8" y="T9"/>
                </a:cxn>
              </a:cxnLst>
              <a:rect l="0" t="0" r="r" b="b"/>
              <a:pathLst>
                <a:path w="21" h="29">
                  <a:moveTo>
                    <a:pt x="21" y="26"/>
                  </a:moveTo>
                  <a:cubicBezTo>
                    <a:pt x="18" y="27"/>
                    <a:pt x="15" y="27"/>
                    <a:pt x="13" y="27"/>
                  </a:cubicBezTo>
                  <a:cubicBezTo>
                    <a:pt x="10" y="29"/>
                    <a:pt x="7" y="29"/>
                    <a:pt x="4" y="26"/>
                  </a:cubicBezTo>
                  <a:cubicBezTo>
                    <a:pt x="3" y="19"/>
                    <a:pt x="2" y="11"/>
                    <a:pt x="0" y="4"/>
                  </a:cubicBezTo>
                  <a:cubicBezTo>
                    <a:pt x="19" y="0"/>
                    <a:pt x="14" y="19"/>
                    <a:pt x="21" y="26"/>
                  </a:cubicBezTo>
                  <a:close/>
                </a:path>
              </a:pathLst>
            </a:custGeom>
            <a:solidFill>
              <a:srgbClr val="829E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0" name="Freeform 319">
              <a:extLst>
                <a:ext uri="{FF2B5EF4-FFF2-40B4-BE49-F238E27FC236}">
                  <a16:creationId xmlns:a16="http://schemas.microsoft.com/office/drawing/2014/main" id="{3DCCD33C-7F75-43AA-9611-598FD70DABEB}"/>
                </a:ext>
              </a:extLst>
            </p:cNvPr>
            <p:cNvSpPr>
              <a:spLocks/>
            </p:cNvSpPr>
            <p:nvPr/>
          </p:nvSpPr>
          <p:spPr bwMode="auto">
            <a:xfrm>
              <a:off x="6249926" y="1698813"/>
              <a:ext cx="57460" cy="57460"/>
            </a:xfrm>
            <a:custGeom>
              <a:avLst/>
              <a:gdLst>
                <a:gd name="T0" fmla="*/ 21 w 22"/>
                <a:gd name="T1" fmla="*/ 22 h 22"/>
                <a:gd name="T2" fmla="*/ 12 w 22"/>
                <a:gd name="T3" fmla="*/ 17 h 22"/>
                <a:gd name="T4" fmla="*/ 8 w 22"/>
                <a:gd name="T5" fmla="*/ 0 h 22"/>
                <a:gd name="T6" fmla="*/ 21 w 22"/>
                <a:gd name="T7" fmla="*/ 22 h 22"/>
              </a:gdLst>
              <a:ahLst/>
              <a:cxnLst>
                <a:cxn ang="0">
                  <a:pos x="T0" y="T1"/>
                </a:cxn>
                <a:cxn ang="0">
                  <a:pos x="T2" y="T3"/>
                </a:cxn>
                <a:cxn ang="0">
                  <a:pos x="T4" y="T5"/>
                </a:cxn>
                <a:cxn ang="0">
                  <a:pos x="T6" y="T7"/>
                </a:cxn>
              </a:cxnLst>
              <a:rect l="0" t="0" r="r" b="b"/>
              <a:pathLst>
                <a:path w="22" h="22">
                  <a:moveTo>
                    <a:pt x="21" y="22"/>
                  </a:moveTo>
                  <a:cubicBezTo>
                    <a:pt x="18" y="20"/>
                    <a:pt x="15" y="19"/>
                    <a:pt x="12" y="17"/>
                  </a:cubicBezTo>
                  <a:cubicBezTo>
                    <a:pt x="11" y="12"/>
                    <a:pt x="0" y="8"/>
                    <a:pt x="8" y="0"/>
                  </a:cubicBezTo>
                  <a:cubicBezTo>
                    <a:pt x="17" y="5"/>
                    <a:pt x="22" y="11"/>
                    <a:pt x="21" y="22"/>
                  </a:cubicBezTo>
                  <a:close/>
                </a:path>
              </a:pathLst>
            </a:custGeom>
            <a:solidFill>
              <a:srgbClr val="D187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1" name="Freeform 320">
              <a:extLst>
                <a:ext uri="{FF2B5EF4-FFF2-40B4-BE49-F238E27FC236}">
                  <a16:creationId xmlns:a16="http://schemas.microsoft.com/office/drawing/2014/main" id="{82E79B7F-BABD-41FB-AB36-A38A0035837D}"/>
                </a:ext>
              </a:extLst>
            </p:cNvPr>
            <p:cNvSpPr>
              <a:spLocks/>
            </p:cNvSpPr>
            <p:nvPr/>
          </p:nvSpPr>
          <p:spPr bwMode="auto">
            <a:xfrm>
              <a:off x="6173313" y="4661824"/>
              <a:ext cx="1409681" cy="1298592"/>
            </a:xfrm>
            <a:custGeom>
              <a:avLst/>
              <a:gdLst>
                <a:gd name="T0" fmla="*/ 72 w 540"/>
                <a:gd name="T1" fmla="*/ 456 h 498"/>
                <a:gd name="T2" fmla="*/ 48 w 540"/>
                <a:gd name="T3" fmla="*/ 466 h 498"/>
                <a:gd name="T4" fmla="*/ 9 w 540"/>
                <a:gd name="T5" fmla="*/ 448 h 498"/>
                <a:gd name="T6" fmla="*/ 17 w 540"/>
                <a:gd name="T7" fmla="*/ 410 h 498"/>
                <a:gd name="T8" fmla="*/ 92 w 540"/>
                <a:gd name="T9" fmla="*/ 355 h 498"/>
                <a:gd name="T10" fmla="*/ 172 w 540"/>
                <a:gd name="T11" fmla="*/ 326 h 498"/>
                <a:gd name="T12" fmla="*/ 257 w 540"/>
                <a:gd name="T13" fmla="*/ 289 h 498"/>
                <a:gd name="T14" fmla="*/ 276 w 540"/>
                <a:gd name="T15" fmla="*/ 218 h 498"/>
                <a:gd name="T16" fmla="*/ 311 w 540"/>
                <a:gd name="T17" fmla="*/ 157 h 498"/>
                <a:gd name="T18" fmla="*/ 366 w 540"/>
                <a:gd name="T19" fmla="*/ 166 h 498"/>
                <a:gd name="T20" fmla="*/ 406 w 540"/>
                <a:gd name="T21" fmla="*/ 199 h 498"/>
                <a:gd name="T22" fmla="*/ 451 w 540"/>
                <a:gd name="T23" fmla="*/ 41 h 498"/>
                <a:gd name="T24" fmla="*/ 463 w 540"/>
                <a:gd name="T25" fmla="*/ 17 h 498"/>
                <a:gd name="T26" fmla="*/ 484 w 540"/>
                <a:gd name="T27" fmla="*/ 82 h 498"/>
                <a:gd name="T28" fmla="*/ 501 w 540"/>
                <a:gd name="T29" fmla="*/ 123 h 498"/>
                <a:gd name="T30" fmla="*/ 463 w 540"/>
                <a:gd name="T31" fmla="*/ 164 h 498"/>
                <a:gd name="T32" fmla="*/ 538 w 540"/>
                <a:gd name="T33" fmla="*/ 208 h 498"/>
                <a:gd name="T34" fmla="*/ 488 w 540"/>
                <a:gd name="T35" fmla="*/ 188 h 498"/>
                <a:gd name="T36" fmla="*/ 499 w 540"/>
                <a:gd name="T37" fmla="*/ 323 h 498"/>
                <a:gd name="T38" fmla="*/ 498 w 540"/>
                <a:gd name="T39" fmla="*/ 396 h 498"/>
                <a:gd name="T40" fmla="*/ 468 w 540"/>
                <a:gd name="T41" fmla="*/ 457 h 498"/>
                <a:gd name="T42" fmla="*/ 467 w 540"/>
                <a:gd name="T43" fmla="*/ 362 h 498"/>
                <a:gd name="T44" fmla="*/ 476 w 540"/>
                <a:gd name="T45" fmla="*/ 257 h 498"/>
                <a:gd name="T46" fmla="*/ 452 w 540"/>
                <a:gd name="T47" fmla="*/ 332 h 498"/>
                <a:gd name="T48" fmla="*/ 434 w 540"/>
                <a:gd name="T49" fmla="*/ 349 h 498"/>
                <a:gd name="T50" fmla="*/ 398 w 540"/>
                <a:gd name="T51" fmla="*/ 342 h 498"/>
                <a:gd name="T52" fmla="*/ 419 w 540"/>
                <a:gd name="T53" fmla="*/ 316 h 498"/>
                <a:gd name="T54" fmla="*/ 417 w 540"/>
                <a:gd name="T55" fmla="*/ 248 h 498"/>
                <a:gd name="T56" fmla="*/ 396 w 540"/>
                <a:gd name="T57" fmla="*/ 240 h 498"/>
                <a:gd name="T58" fmla="*/ 373 w 540"/>
                <a:gd name="T59" fmla="*/ 201 h 498"/>
                <a:gd name="T60" fmla="*/ 324 w 540"/>
                <a:gd name="T61" fmla="*/ 250 h 498"/>
                <a:gd name="T62" fmla="*/ 301 w 540"/>
                <a:gd name="T63" fmla="*/ 318 h 498"/>
                <a:gd name="T64" fmla="*/ 287 w 540"/>
                <a:gd name="T65" fmla="*/ 381 h 498"/>
                <a:gd name="T66" fmla="*/ 131 w 540"/>
                <a:gd name="T67" fmla="*/ 490 h 4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40" h="498">
                  <a:moveTo>
                    <a:pt x="107" y="492"/>
                  </a:moveTo>
                  <a:cubicBezTo>
                    <a:pt x="94" y="481"/>
                    <a:pt x="78" y="475"/>
                    <a:pt x="72" y="456"/>
                  </a:cubicBezTo>
                  <a:cubicBezTo>
                    <a:pt x="71" y="449"/>
                    <a:pt x="56" y="442"/>
                    <a:pt x="50" y="458"/>
                  </a:cubicBezTo>
                  <a:cubicBezTo>
                    <a:pt x="49" y="461"/>
                    <a:pt x="49" y="464"/>
                    <a:pt x="48" y="466"/>
                  </a:cubicBezTo>
                  <a:cubicBezTo>
                    <a:pt x="47" y="467"/>
                    <a:pt x="44" y="467"/>
                    <a:pt x="42" y="468"/>
                  </a:cubicBezTo>
                  <a:cubicBezTo>
                    <a:pt x="39" y="447"/>
                    <a:pt x="13" y="467"/>
                    <a:pt x="9" y="448"/>
                  </a:cubicBezTo>
                  <a:cubicBezTo>
                    <a:pt x="8" y="442"/>
                    <a:pt x="7" y="435"/>
                    <a:pt x="1" y="431"/>
                  </a:cubicBezTo>
                  <a:cubicBezTo>
                    <a:pt x="0" y="419"/>
                    <a:pt x="10" y="415"/>
                    <a:pt x="17" y="410"/>
                  </a:cubicBezTo>
                  <a:cubicBezTo>
                    <a:pt x="40" y="394"/>
                    <a:pt x="63" y="378"/>
                    <a:pt x="85" y="360"/>
                  </a:cubicBezTo>
                  <a:cubicBezTo>
                    <a:pt x="88" y="359"/>
                    <a:pt x="92" y="357"/>
                    <a:pt x="92" y="355"/>
                  </a:cubicBezTo>
                  <a:cubicBezTo>
                    <a:pt x="97" y="321"/>
                    <a:pt x="130" y="325"/>
                    <a:pt x="151" y="311"/>
                  </a:cubicBezTo>
                  <a:cubicBezTo>
                    <a:pt x="160" y="313"/>
                    <a:pt x="165" y="321"/>
                    <a:pt x="172" y="326"/>
                  </a:cubicBezTo>
                  <a:cubicBezTo>
                    <a:pt x="197" y="345"/>
                    <a:pt x="218" y="342"/>
                    <a:pt x="236" y="316"/>
                  </a:cubicBezTo>
                  <a:cubicBezTo>
                    <a:pt x="242" y="306"/>
                    <a:pt x="246" y="295"/>
                    <a:pt x="257" y="289"/>
                  </a:cubicBezTo>
                  <a:cubicBezTo>
                    <a:pt x="262" y="287"/>
                    <a:pt x="270" y="287"/>
                    <a:pt x="269" y="282"/>
                  </a:cubicBezTo>
                  <a:cubicBezTo>
                    <a:pt x="268" y="260"/>
                    <a:pt x="284" y="240"/>
                    <a:pt x="276" y="218"/>
                  </a:cubicBezTo>
                  <a:cubicBezTo>
                    <a:pt x="278" y="200"/>
                    <a:pt x="273" y="181"/>
                    <a:pt x="285" y="165"/>
                  </a:cubicBezTo>
                  <a:cubicBezTo>
                    <a:pt x="295" y="168"/>
                    <a:pt x="305" y="172"/>
                    <a:pt x="311" y="157"/>
                  </a:cubicBezTo>
                  <a:cubicBezTo>
                    <a:pt x="313" y="151"/>
                    <a:pt x="321" y="153"/>
                    <a:pt x="326" y="155"/>
                  </a:cubicBezTo>
                  <a:cubicBezTo>
                    <a:pt x="339" y="159"/>
                    <a:pt x="353" y="160"/>
                    <a:pt x="366" y="166"/>
                  </a:cubicBezTo>
                  <a:cubicBezTo>
                    <a:pt x="371" y="168"/>
                    <a:pt x="375" y="171"/>
                    <a:pt x="377" y="176"/>
                  </a:cubicBezTo>
                  <a:cubicBezTo>
                    <a:pt x="383" y="188"/>
                    <a:pt x="396" y="195"/>
                    <a:pt x="406" y="199"/>
                  </a:cubicBezTo>
                  <a:cubicBezTo>
                    <a:pt x="426" y="207"/>
                    <a:pt x="431" y="187"/>
                    <a:pt x="441" y="175"/>
                  </a:cubicBezTo>
                  <a:cubicBezTo>
                    <a:pt x="457" y="132"/>
                    <a:pt x="462" y="87"/>
                    <a:pt x="451" y="41"/>
                  </a:cubicBezTo>
                  <a:cubicBezTo>
                    <a:pt x="448" y="29"/>
                    <a:pt x="442" y="16"/>
                    <a:pt x="452" y="4"/>
                  </a:cubicBezTo>
                  <a:cubicBezTo>
                    <a:pt x="464" y="0"/>
                    <a:pt x="460" y="13"/>
                    <a:pt x="463" y="17"/>
                  </a:cubicBezTo>
                  <a:cubicBezTo>
                    <a:pt x="470" y="27"/>
                    <a:pt x="474" y="40"/>
                    <a:pt x="482" y="49"/>
                  </a:cubicBezTo>
                  <a:cubicBezTo>
                    <a:pt x="490" y="60"/>
                    <a:pt x="503" y="68"/>
                    <a:pt x="484" y="82"/>
                  </a:cubicBezTo>
                  <a:cubicBezTo>
                    <a:pt x="481" y="84"/>
                    <a:pt x="485" y="106"/>
                    <a:pt x="494" y="114"/>
                  </a:cubicBezTo>
                  <a:cubicBezTo>
                    <a:pt x="496" y="117"/>
                    <a:pt x="508" y="116"/>
                    <a:pt x="501" y="123"/>
                  </a:cubicBezTo>
                  <a:cubicBezTo>
                    <a:pt x="492" y="132"/>
                    <a:pt x="512" y="157"/>
                    <a:pt x="483" y="153"/>
                  </a:cubicBezTo>
                  <a:cubicBezTo>
                    <a:pt x="473" y="151"/>
                    <a:pt x="466" y="154"/>
                    <a:pt x="463" y="164"/>
                  </a:cubicBezTo>
                  <a:cubicBezTo>
                    <a:pt x="497" y="160"/>
                    <a:pt x="531" y="177"/>
                    <a:pt x="540" y="201"/>
                  </a:cubicBezTo>
                  <a:cubicBezTo>
                    <a:pt x="539" y="203"/>
                    <a:pt x="539" y="206"/>
                    <a:pt x="538" y="208"/>
                  </a:cubicBezTo>
                  <a:cubicBezTo>
                    <a:pt x="528" y="212"/>
                    <a:pt x="522" y="205"/>
                    <a:pt x="515" y="200"/>
                  </a:cubicBezTo>
                  <a:cubicBezTo>
                    <a:pt x="507" y="195"/>
                    <a:pt x="500" y="189"/>
                    <a:pt x="488" y="188"/>
                  </a:cubicBezTo>
                  <a:cubicBezTo>
                    <a:pt x="493" y="207"/>
                    <a:pt x="494" y="225"/>
                    <a:pt x="500" y="244"/>
                  </a:cubicBezTo>
                  <a:cubicBezTo>
                    <a:pt x="508" y="269"/>
                    <a:pt x="503" y="297"/>
                    <a:pt x="499" y="323"/>
                  </a:cubicBezTo>
                  <a:cubicBezTo>
                    <a:pt x="496" y="342"/>
                    <a:pt x="493" y="360"/>
                    <a:pt x="498" y="379"/>
                  </a:cubicBezTo>
                  <a:cubicBezTo>
                    <a:pt x="500" y="385"/>
                    <a:pt x="501" y="391"/>
                    <a:pt x="498" y="396"/>
                  </a:cubicBezTo>
                  <a:cubicBezTo>
                    <a:pt x="489" y="412"/>
                    <a:pt x="483" y="429"/>
                    <a:pt x="477" y="446"/>
                  </a:cubicBezTo>
                  <a:cubicBezTo>
                    <a:pt x="476" y="451"/>
                    <a:pt x="473" y="457"/>
                    <a:pt x="468" y="457"/>
                  </a:cubicBezTo>
                  <a:cubicBezTo>
                    <a:pt x="460" y="458"/>
                    <a:pt x="460" y="450"/>
                    <a:pt x="458" y="445"/>
                  </a:cubicBezTo>
                  <a:cubicBezTo>
                    <a:pt x="457" y="417"/>
                    <a:pt x="463" y="389"/>
                    <a:pt x="467" y="362"/>
                  </a:cubicBezTo>
                  <a:cubicBezTo>
                    <a:pt x="471" y="348"/>
                    <a:pt x="473" y="334"/>
                    <a:pt x="470" y="319"/>
                  </a:cubicBezTo>
                  <a:cubicBezTo>
                    <a:pt x="471" y="297"/>
                    <a:pt x="473" y="275"/>
                    <a:pt x="476" y="257"/>
                  </a:cubicBezTo>
                  <a:cubicBezTo>
                    <a:pt x="472" y="268"/>
                    <a:pt x="474" y="284"/>
                    <a:pt x="471" y="298"/>
                  </a:cubicBezTo>
                  <a:cubicBezTo>
                    <a:pt x="468" y="312"/>
                    <a:pt x="468" y="326"/>
                    <a:pt x="452" y="332"/>
                  </a:cubicBezTo>
                  <a:cubicBezTo>
                    <a:pt x="448" y="327"/>
                    <a:pt x="445" y="321"/>
                    <a:pt x="437" y="321"/>
                  </a:cubicBezTo>
                  <a:cubicBezTo>
                    <a:pt x="432" y="330"/>
                    <a:pt x="435" y="340"/>
                    <a:pt x="434" y="349"/>
                  </a:cubicBezTo>
                  <a:cubicBezTo>
                    <a:pt x="434" y="356"/>
                    <a:pt x="431" y="363"/>
                    <a:pt x="423" y="360"/>
                  </a:cubicBezTo>
                  <a:cubicBezTo>
                    <a:pt x="412" y="357"/>
                    <a:pt x="401" y="352"/>
                    <a:pt x="398" y="342"/>
                  </a:cubicBezTo>
                  <a:cubicBezTo>
                    <a:pt x="395" y="333"/>
                    <a:pt x="403" y="331"/>
                    <a:pt x="410" y="331"/>
                  </a:cubicBezTo>
                  <a:cubicBezTo>
                    <a:pt x="421" y="331"/>
                    <a:pt x="427" y="329"/>
                    <a:pt x="419" y="316"/>
                  </a:cubicBezTo>
                  <a:cubicBezTo>
                    <a:pt x="408" y="299"/>
                    <a:pt x="404" y="280"/>
                    <a:pt x="415" y="260"/>
                  </a:cubicBezTo>
                  <a:cubicBezTo>
                    <a:pt x="416" y="257"/>
                    <a:pt x="417" y="252"/>
                    <a:pt x="417" y="248"/>
                  </a:cubicBezTo>
                  <a:cubicBezTo>
                    <a:pt x="417" y="241"/>
                    <a:pt x="418" y="232"/>
                    <a:pt x="410" y="228"/>
                  </a:cubicBezTo>
                  <a:cubicBezTo>
                    <a:pt x="399" y="223"/>
                    <a:pt x="400" y="236"/>
                    <a:pt x="396" y="240"/>
                  </a:cubicBezTo>
                  <a:cubicBezTo>
                    <a:pt x="393" y="242"/>
                    <a:pt x="390" y="244"/>
                    <a:pt x="384" y="249"/>
                  </a:cubicBezTo>
                  <a:cubicBezTo>
                    <a:pt x="387" y="229"/>
                    <a:pt x="389" y="212"/>
                    <a:pt x="373" y="201"/>
                  </a:cubicBezTo>
                  <a:cubicBezTo>
                    <a:pt x="367" y="197"/>
                    <a:pt x="362" y="195"/>
                    <a:pt x="361" y="201"/>
                  </a:cubicBezTo>
                  <a:cubicBezTo>
                    <a:pt x="356" y="223"/>
                    <a:pt x="336" y="233"/>
                    <a:pt x="324" y="250"/>
                  </a:cubicBezTo>
                  <a:cubicBezTo>
                    <a:pt x="321" y="254"/>
                    <a:pt x="320" y="258"/>
                    <a:pt x="322" y="262"/>
                  </a:cubicBezTo>
                  <a:cubicBezTo>
                    <a:pt x="338" y="290"/>
                    <a:pt x="312" y="301"/>
                    <a:pt x="301" y="318"/>
                  </a:cubicBezTo>
                  <a:cubicBezTo>
                    <a:pt x="291" y="331"/>
                    <a:pt x="285" y="343"/>
                    <a:pt x="296" y="358"/>
                  </a:cubicBezTo>
                  <a:cubicBezTo>
                    <a:pt x="299" y="368"/>
                    <a:pt x="292" y="374"/>
                    <a:pt x="287" y="381"/>
                  </a:cubicBezTo>
                  <a:cubicBezTo>
                    <a:pt x="260" y="417"/>
                    <a:pt x="228" y="446"/>
                    <a:pt x="187" y="465"/>
                  </a:cubicBezTo>
                  <a:cubicBezTo>
                    <a:pt x="168" y="474"/>
                    <a:pt x="150" y="482"/>
                    <a:pt x="131" y="490"/>
                  </a:cubicBezTo>
                  <a:cubicBezTo>
                    <a:pt x="123" y="493"/>
                    <a:pt x="115" y="498"/>
                    <a:pt x="107" y="492"/>
                  </a:cubicBezTo>
                  <a:close/>
                </a:path>
              </a:pathLst>
            </a:custGeom>
            <a:solidFill>
              <a:srgbClr val="69C4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2" name="Freeform 321">
              <a:extLst>
                <a:ext uri="{FF2B5EF4-FFF2-40B4-BE49-F238E27FC236}">
                  <a16:creationId xmlns:a16="http://schemas.microsoft.com/office/drawing/2014/main" id="{FE6C7914-D366-4E7D-946B-145B7A2C9269}"/>
                </a:ext>
              </a:extLst>
            </p:cNvPr>
            <p:cNvSpPr>
              <a:spLocks/>
            </p:cNvSpPr>
            <p:nvPr/>
          </p:nvSpPr>
          <p:spPr bwMode="auto">
            <a:xfrm>
              <a:off x="6878154" y="5121503"/>
              <a:ext cx="913612" cy="1405851"/>
            </a:xfrm>
            <a:custGeom>
              <a:avLst/>
              <a:gdLst>
                <a:gd name="T0" fmla="*/ 194 w 350"/>
                <a:gd name="T1" fmla="*/ 272 h 539"/>
                <a:gd name="T2" fmla="*/ 200 w 350"/>
                <a:gd name="T3" fmla="*/ 273 h 539"/>
                <a:gd name="T4" fmla="*/ 223 w 350"/>
                <a:gd name="T5" fmla="*/ 216 h 539"/>
                <a:gd name="T6" fmla="*/ 223 w 350"/>
                <a:gd name="T7" fmla="*/ 208 h 539"/>
                <a:gd name="T8" fmla="*/ 223 w 350"/>
                <a:gd name="T9" fmla="*/ 141 h 539"/>
                <a:gd name="T10" fmla="*/ 216 w 350"/>
                <a:gd name="T11" fmla="*/ 57 h 539"/>
                <a:gd name="T12" fmla="*/ 214 w 350"/>
                <a:gd name="T13" fmla="*/ 39 h 539"/>
                <a:gd name="T14" fmla="*/ 210 w 350"/>
                <a:gd name="T15" fmla="*/ 19 h 539"/>
                <a:gd name="T16" fmla="*/ 203 w 350"/>
                <a:gd name="T17" fmla="*/ 7 h 539"/>
                <a:gd name="T18" fmla="*/ 221 w 350"/>
                <a:gd name="T19" fmla="*/ 3 h 539"/>
                <a:gd name="T20" fmla="*/ 268 w 350"/>
                <a:gd name="T21" fmla="*/ 32 h 539"/>
                <a:gd name="T22" fmla="*/ 268 w 350"/>
                <a:gd name="T23" fmla="*/ 50 h 539"/>
                <a:gd name="T24" fmla="*/ 329 w 350"/>
                <a:gd name="T25" fmla="*/ 91 h 539"/>
                <a:gd name="T26" fmla="*/ 347 w 350"/>
                <a:gd name="T27" fmla="*/ 82 h 539"/>
                <a:gd name="T28" fmla="*/ 325 w 350"/>
                <a:gd name="T29" fmla="*/ 225 h 539"/>
                <a:gd name="T30" fmla="*/ 282 w 350"/>
                <a:gd name="T31" fmla="*/ 301 h 539"/>
                <a:gd name="T32" fmla="*/ 271 w 350"/>
                <a:gd name="T33" fmla="*/ 322 h 539"/>
                <a:gd name="T34" fmla="*/ 304 w 350"/>
                <a:gd name="T35" fmla="*/ 400 h 539"/>
                <a:gd name="T36" fmla="*/ 299 w 350"/>
                <a:gd name="T37" fmla="*/ 416 h 539"/>
                <a:gd name="T38" fmla="*/ 290 w 350"/>
                <a:gd name="T39" fmla="*/ 439 h 539"/>
                <a:gd name="T40" fmla="*/ 268 w 350"/>
                <a:gd name="T41" fmla="*/ 431 h 539"/>
                <a:gd name="T42" fmla="*/ 141 w 350"/>
                <a:gd name="T43" fmla="*/ 513 h 539"/>
                <a:gd name="T44" fmla="*/ 50 w 350"/>
                <a:gd name="T45" fmla="*/ 538 h 539"/>
                <a:gd name="T46" fmla="*/ 0 w 350"/>
                <a:gd name="T47" fmla="*/ 531 h 539"/>
                <a:gd name="T48" fmla="*/ 21 w 350"/>
                <a:gd name="T49" fmla="*/ 524 h 539"/>
                <a:gd name="T50" fmla="*/ 122 w 350"/>
                <a:gd name="T51" fmla="*/ 481 h 539"/>
                <a:gd name="T52" fmla="*/ 128 w 350"/>
                <a:gd name="T53" fmla="*/ 429 h 539"/>
                <a:gd name="T54" fmla="*/ 136 w 350"/>
                <a:gd name="T55" fmla="*/ 417 h 539"/>
                <a:gd name="T56" fmla="*/ 144 w 350"/>
                <a:gd name="T57" fmla="*/ 395 h 539"/>
                <a:gd name="T58" fmla="*/ 149 w 350"/>
                <a:gd name="T59" fmla="*/ 374 h 539"/>
                <a:gd name="T60" fmla="*/ 183 w 350"/>
                <a:gd name="T61" fmla="*/ 288 h 539"/>
                <a:gd name="T62" fmla="*/ 194 w 350"/>
                <a:gd name="T63" fmla="*/ 272 h 5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50" h="539">
                  <a:moveTo>
                    <a:pt x="194" y="272"/>
                  </a:moveTo>
                  <a:cubicBezTo>
                    <a:pt x="196" y="275"/>
                    <a:pt x="197" y="281"/>
                    <a:pt x="200" y="273"/>
                  </a:cubicBezTo>
                  <a:cubicBezTo>
                    <a:pt x="206" y="253"/>
                    <a:pt x="208" y="232"/>
                    <a:pt x="223" y="216"/>
                  </a:cubicBezTo>
                  <a:cubicBezTo>
                    <a:pt x="225" y="215"/>
                    <a:pt x="224" y="210"/>
                    <a:pt x="223" y="208"/>
                  </a:cubicBezTo>
                  <a:cubicBezTo>
                    <a:pt x="214" y="185"/>
                    <a:pt x="223" y="163"/>
                    <a:pt x="223" y="141"/>
                  </a:cubicBezTo>
                  <a:cubicBezTo>
                    <a:pt x="223" y="114"/>
                    <a:pt x="237" y="84"/>
                    <a:pt x="216" y="57"/>
                  </a:cubicBezTo>
                  <a:cubicBezTo>
                    <a:pt x="212" y="52"/>
                    <a:pt x="211" y="45"/>
                    <a:pt x="214" y="39"/>
                  </a:cubicBezTo>
                  <a:cubicBezTo>
                    <a:pt x="217" y="31"/>
                    <a:pt x="215" y="25"/>
                    <a:pt x="210" y="19"/>
                  </a:cubicBezTo>
                  <a:cubicBezTo>
                    <a:pt x="206" y="16"/>
                    <a:pt x="200" y="13"/>
                    <a:pt x="203" y="7"/>
                  </a:cubicBezTo>
                  <a:cubicBezTo>
                    <a:pt x="207" y="0"/>
                    <a:pt x="215" y="2"/>
                    <a:pt x="221" y="3"/>
                  </a:cubicBezTo>
                  <a:cubicBezTo>
                    <a:pt x="240" y="7"/>
                    <a:pt x="253" y="22"/>
                    <a:pt x="268" y="32"/>
                  </a:cubicBezTo>
                  <a:cubicBezTo>
                    <a:pt x="268" y="38"/>
                    <a:pt x="268" y="44"/>
                    <a:pt x="268" y="50"/>
                  </a:cubicBezTo>
                  <a:cubicBezTo>
                    <a:pt x="269" y="83"/>
                    <a:pt x="297" y="102"/>
                    <a:pt x="329" y="91"/>
                  </a:cubicBezTo>
                  <a:cubicBezTo>
                    <a:pt x="334" y="89"/>
                    <a:pt x="339" y="86"/>
                    <a:pt x="347" y="82"/>
                  </a:cubicBezTo>
                  <a:cubicBezTo>
                    <a:pt x="349" y="133"/>
                    <a:pt x="350" y="181"/>
                    <a:pt x="325" y="225"/>
                  </a:cubicBezTo>
                  <a:cubicBezTo>
                    <a:pt x="312" y="251"/>
                    <a:pt x="296" y="275"/>
                    <a:pt x="282" y="301"/>
                  </a:cubicBezTo>
                  <a:cubicBezTo>
                    <a:pt x="278" y="308"/>
                    <a:pt x="274" y="315"/>
                    <a:pt x="271" y="322"/>
                  </a:cubicBezTo>
                  <a:cubicBezTo>
                    <a:pt x="254" y="363"/>
                    <a:pt x="262" y="383"/>
                    <a:pt x="304" y="400"/>
                  </a:cubicBezTo>
                  <a:cubicBezTo>
                    <a:pt x="309" y="408"/>
                    <a:pt x="304" y="412"/>
                    <a:pt x="299" y="416"/>
                  </a:cubicBezTo>
                  <a:cubicBezTo>
                    <a:pt x="292" y="421"/>
                    <a:pt x="284" y="428"/>
                    <a:pt x="290" y="439"/>
                  </a:cubicBezTo>
                  <a:cubicBezTo>
                    <a:pt x="281" y="439"/>
                    <a:pt x="277" y="428"/>
                    <a:pt x="268" y="431"/>
                  </a:cubicBezTo>
                  <a:cubicBezTo>
                    <a:pt x="232" y="468"/>
                    <a:pt x="187" y="490"/>
                    <a:pt x="141" y="513"/>
                  </a:cubicBezTo>
                  <a:cubicBezTo>
                    <a:pt x="113" y="528"/>
                    <a:pt x="83" y="538"/>
                    <a:pt x="50" y="538"/>
                  </a:cubicBezTo>
                  <a:cubicBezTo>
                    <a:pt x="35" y="529"/>
                    <a:pt x="18" y="539"/>
                    <a:pt x="0" y="531"/>
                  </a:cubicBezTo>
                  <a:cubicBezTo>
                    <a:pt x="6" y="524"/>
                    <a:pt x="15" y="522"/>
                    <a:pt x="21" y="524"/>
                  </a:cubicBezTo>
                  <a:cubicBezTo>
                    <a:pt x="65" y="532"/>
                    <a:pt x="90" y="500"/>
                    <a:pt x="122" y="481"/>
                  </a:cubicBezTo>
                  <a:cubicBezTo>
                    <a:pt x="116" y="463"/>
                    <a:pt x="153" y="451"/>
                    <a:pt x="128" y="429"/>
                  </a:cubicBezTo>
                  <a:cubicBezTo>
                    <a:pt x="122" y="424"/>
                    <a:pt x="134" y="421"/>
                    <a:pt x="136" y="417"/>
                  </a:cubicBezTo>
                  <a:cubicBezTo>
                    <a:pt x="140" y="410"/>
                    <a:pt x="158" y="408"/>
                    <a:pt x="144" y="395"/>
                  </a:cubicBezTo>
                  <a:cubicBezTo>
                    <a:pt x="138" y="386"/>
                    <a:pt x="145" y="380"/>
                    <a:pt x="149" y="374"/>
                  </a:cubicBezTo>
                  <a:cubicBezTo>
                    <a:pt x="163" y="346"/>
                    <a:pt x="177" y="319"/>
                    <a:pt x="183" y="288"/>
                  </a:cubicBezTo>
                  <a:cubicBezTo>
                    <a:pt x="184" y="281"/>
                    <a:pt x="185" y="273"/>
                    <a:pt x="194" y="272"/>
                  </a:cubicBezTo>
                  <a:close/>
                </a:path>
              </a:pathLst>
            </a:custGeom>
            <a:solidFill>
              <a:srgbClr val="56BA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3" name="Freeform 322">
              <a:extLst>
                <a:ext uri="{FF2B5EF4-FFF2-40B4-BE49-F238E27FC236}">
                  <a16:creationId xmlns:a16="http://schemas.microsoft.com/office/drawing/2014/main" id="{B2D0B9E3-85EA-49F8-A237-14F8006EEE00}"/>
                </a:ext>
              </a:extLst>
            </p:cNvPr>
            <p:cNvSpPr>
              <a:spLocks/>
            </p:cNvSpPr>
            <p:nvPr/>
          </p:nvSpPr>
          <p:spPr bwMode="auto">
            <a:xfrm>
              <a:off x="7600233" y="5952755"/>
              <a:ext cx="187702" cy="189618"/>
            </a:xfrm>
            <a:custGeom>
              <a:avLst/>
              <a:gdLst>
                <a:gd name="T0" fmla="*/ 53 w 72"/>
                <a:gd name="T1" fmla="*/ 63 h 73"/>
                <a:gd name="T2" fmla="*/ 1 w 72"/>
                <a:gd name="T3" fmla="*/ 23 h 73"/>
                <a:gd name="T4" fmla="*/ 24 w 72"/>
                <a:gd name="T5" fmla="*/ 1 h 73"/>
                <a:gd name="T6" fmla="*/ 65 w 72"/>
                <a:gd name="T7" fmla="*/ 21 h 73"/>
                <a:gd name="T8" fmla="*/ 58 w 72"/>
                <a:gd name="T9" fmla="*/ 56 h 73"/>
                <a:gd name="T10" fmla="*/ 53 w 72"/>
                <a:gd name="T11" fmla="*/ 63 h 73"/>
              </a:gdLst>
              <a:ahLst/>
              <a:cxnLst>
                <a:cxn ang="0">
                  <a:pos x="T0" y="T1"/>
                </a:cxn>
                <a:cxn ang="0">
                  <a:pos x="T2" y="T3"/>
                </a:cxn>
                <a:cxn ang="0">
                  <a:pos x="T4" y="T5"/>
                </a:cxn>
                <a:cxn ang="0">
                  <a:pos x="T6" y="T7"/>
                </a:cxn>
                <a:cxn ang="0">
                  <a:pos x="T8" y="T9"/>
                </a:cxn>
                <a:cxn ang="0">
                  <a:pos x="T10" y="T11"/>
                </a:cxn>
              </a:cxnLst>
              <a:rect l="0" t="0" r="r" b="b"/>
              <a:pathLst>
                <a:path w="72" h="73">
                  <a:moveTo>
                    <a:pt x="53" y="63"/>
                  </a:moveTo>
                  <a:cubicBezTo>
                    <a:pt x="19" y="73"/>
                    <a:pt x="0" y="59"/>
                    <a:pt x="1" y="23"/>
                  </a:cubicBezTo>
                  <a:cubicBezTo>
                    <a:pt x="5" y="12"/>
                    <a:pt x="11" y="0"/>
                    <a:pt x="24" y="1"/>
                  </a:cubicBezTo>
                  <a:cubicBezTo>
                    <a:pt x="39" y="2"/>
                    <a:pt x="56" y="7"/>
                    <a:pt x="65" y="21"/>
                  </a:cubicBezTo>
                  <a:cubicBezTo>
                    <a:pt x="72" y="33"/>
                    <a:pt x="69" y="46"/>
                    <a:pt x="58" y="56"/>
                  </a:cubicBezTo>
                  <a:cubicBezTo>
                    <a:pt x="55" y="58"/>
                    <a:pt x="54" y="60"/>
                    <a:pt x="53" y="63"/>
                  </a:cubicBezTo>
                  <a:close/>
                </a:path>
              </a:pathLst>
            </a:custGeom>
            <a:solidFill>
              <a:srgbClr val="8929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4" name="Freeform 323">
              <a:extLst>
                <a:ext uri="{FF2B5EF4-FFF2-40B4-BE49-F238E27FC236}">
                  <a16:creationId xmlns:a16="http://schemas.microsoft.com/office/drawing/2014/main" id="{CC2D849F-5852-4D24-832A-951A07C57A55}"/>
                </a:ext>
              </a:extLst>
            </p:cNvPr>
            <p:cNvSpPr>
              <a:spLocks/>
            </p:cNvSpPr>
            <p:nvPr/>
          </p:nvSpPr>
          <p:spPr bwMode="auto">
            <a:xfrm>
              <a:off x="7604064" y="5157895"/>
              <a:ext cx="174295" cy="176210"/>
            </a:xfrm>
            <a:custGeom>
              <a:avLst/>
              <a:gdLst>
                <a:gd name="T0" fmla="*/ 66 w 67"/>
                <a:gd name="T1" fmla="*/ 37 h 68"/>
                <a:gd name="T2" fmla="*/ 37 w 67"/>
                <a:gd name="T3" fmla="*/ 67 h 68"/>
                <a:gd name="T4" fmla="*/ 0 w 67"/>
                <a:gd name="T5" fmla="*/ 32 h 68"/>
                <a:gd name="T6" fmla="*/ 31 w 67"/>
                <a:gd name="T7" fmla="*/ 1 h 68"/>
                <a:gd name="T8" fmla="*/ 66 w 67"/>
                <a:gd name="T9" fmla="*/ 37 h 68"/>
              </a:gdLst>
              <a:ahLst/>
              <a:cxnLst>
                <a:cxn ang="0">
                  <a:pos x="T0" y="T1"/>
                </a:cxn>
                <a:cxn ang="0">
                  <a:pos x="T2" y="T3"/>
                </a:cxn>
                <a:cxn ang="0">
                  <a:pos x="T4" y="T5"/>
                </a:cxn>
                <a:cxn ang="0">
                  <a:pos x="T6" y="T7"/>
                </a:cxn>
                <a:cxn ang="0">
                  <a:pos x="T8" y="T9"/>
                </a:cxn>
              </a:cxnLst>
              <a:rect l="0" t="0" r="r" b="b"/>
              <a:pathLst>
                <a:path w="67" h="68">
                  <a:moveTo>
                    <a:pt x="66" y="37"/>
                  </a:moveTo>
                  <a:cubicBezTo>
                    <a:pt x="67" y="54"/>
                    <a:pt x="55" y="66"/>
                    <a:pt x="37" y="67"/>
                  </a:cubicBezTo>
                  <a:cubicBezTo>
                    <a:pt x="17" y="68"/>
                    <a:pt x="1" y="53"/>
                    <a:pt x="0" y="32"/>
                  </a:cubicBezTo>
                  <a:cubicBezTo>
                    <a:pt x="0" y="14"/>
                    <a:pt x="13" y="1"/>
                    <a:pt x="31" y="1"/>
                  </a:cubicBezTo>
                  <a:cubicBezTo>
                    <a:pt x="52" y="0"/>
                    <a:pt x="66" y="15"/>
                    <a:pt x="66" y="37"/>
                  </a:cubicBezTo>
                  <a:close/>
                </a:path>
              </a:pathLst>
            </a:custGeom>
            <a:solidFill>
              <a:srgbClr val="AC77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5" name="Freeform 324">
              <a:extLst>
                <a:ext uri="{FF2B5EF4-FFF2-40B4-BE49-F238E27FC236}">
                  <a16:creationId xmlns:a16="http://schemas.microsoft.com/office/drawing/2014/main" id="{9C72C38A-549B-4702-90E8-251515F334E6}"/>
                </a:ext>
              </a:extLst>
            </p:cNvPr>
            <p:cNvSpPr>
              <a:spLocks/>
            </p:cNvSpPr>
            <p:nvPr/>
          </p:nvSpPr>
          <p:spPr bwMode="auto">
            <a:xfrm>
              <a:off x="7600233" y="5924026"/>
              <a:ext cx="199194" cy="193449"/>
            </a:xfrm>
            <a:custGeom>
              <a:avLst/>
              <a:gdLst>
                <a:gd name="T0" fmla="*/ 53 w 76"/>
                <a:gd name="T1" fmla="*/ 74 h 74"/>
                <a:gd name="T2" fmla="*/ 56 w 76"/>
                <a:gd name="T3" fmla="*/ 66 h 74"/>
                <a:gd name="T4" fmla="*/ 63 w 76"/>
                <a:gd name="T5" fmla="*/ 40 h 74"/>
                <a:gd name="T6" fmla="*/ 43 w 76"/>
                <a:gd name="T7" fmla="*/ 29 h 74"/>
                <a:gd name="T8" fmla="*/ 38 w 76"/>
                <a:gd name="T9" fmla="*/ 27 h 74"/>
                <a:gd name="T10" fmla="*/ 1 w 76"/>
                <a:gd name="T11" fmla="*/ 34 h 74"/>
                <a:gd name="T12" fmla="*/ 27 w 76"/>
                <a:gd name="T13" fmla="*/ 5 h 74"/>
                <a:gd name="T14" fmla="*/ 65 w 76"/>
                <a:gd name="T15" fmla="*/ 20 h 74"/>
                <a:gd name="T16" fmla="*/ 66 w 76"/>
                <a:gd name="T17" fmla="*/ 63 h 74"/>
                <a:gd name="T18" fmla="*/ 53 w 76"/>
                <a:gd name="T19" fmla="*/ 7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6" h="74">
                  <a:moveTo>
                    <a:pt x="53" y="74"/>
                  </a:moveTo>
                  <a:cubicBezTo>
                    <a:pt x="42" y="68"/>
                    <a:pt x="54" y="67"/>
                    <a:pt x="56" y="66"/>
                  </a:cubicBezTo>
                  <a:cubicBezTo>
                    <a:pt x="63" y="58"/>
                    <a:pt x="67" y="51"/>
                    <a:pt x="63" y="40"/>
                  </a:cubicBezTo>
                  <a:cubicBezTo>
                    <a:pt x="60" y="30"/>
                    <a:pt x="54" y="26"/>
                    <a:pt x="43" y="29"/>
                  </a:cubicBezTo>
                  <a:cubicBezTo>
                    <a:pt x="42" y="29"/>
                    <a:pt x="38" y="29"/>
                    <a:pt x="38" y="27"/>
                  </a:cubicBezTo>
                  <a:cubicBezTo>
                    <a:pt x="20" y="0"/>
                    <a:pt x="12" y="24"/>
                    <a:pt x="1" y="34"/>
                  </a:cubicBezTo>
                  <a:cubicBezTo>
                    <a:pt x="0" y="16"/>
                    <a:pt x="13" y="8"/>
                    <a:pt x="27" y="5"/>
                  </a:cubicBezTo>
                  <a:cubicBezTo>
                    <a:pt x="43" y="1"/>
                    <a:pt x="56" y="6"/>
                    <a:pt x="65" y="20"/>
                  </a:cubicBezTo>
                  <a:cubicBezTo>
                    <a:pt x="73" y="34"/>
                    <a:pt x="76" y="49"/>
                    <a:pt x="66" y="63"/>
                  </a:cubicBezTo>
                  <a:cubicBezTo>
                    <a:pt x="63" y="68"/>
                    <a:pt x="58" y="71"/>
                    <a:pt x="53" y="74"/>
                  </a:cubicBezTo>
                  <a:close/>
                </a:path>
              </a:pathLst>
            </a:custGeom>
            <a:solidFill>
              <a:srgbClr val="B1767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6" name="Freeform 325">
              <a:extLst>
                <a:ext uri="{FF2B5EF4-FFF2-40B4-BE49-F238E27FC236}">
                  <a16:creationId xmlns:a16="http://schemas.microsoft.com/office/drawing/2014/main" id="{E054C03A-1934-4E7C-AE7D-E79CC64F4ACF}"/>
                </a:ext>
              </a:extLst>
            </p:cNvPr>
            <p:cNvSpPr>
              <a:spLocks/>
            </p:cNvSpPr>
            <p:nvPr/>
          </p:nvSpPr>
          <p:spPr bwMode="auto">
            <a:xfrm>
              <a:off x="6512327" y="3391963"/>
              <a:ext cx="494155" cy="997886"/>
            </a:xfrm>
            <a:custGeom>
              <a:avLst/>
              <a:gdLst>
                <a:gd name="T0" fmla="*/ 108 w 189"/>
                <a:gd name="T1" fmla="*/ 363 h 383"/>
                <a:gd name="T2" fmla="*/ 91 w 189"/>
                <a:gd name="T3" fmla="*/ 333 h 383"/>
                <a:gd name="T4" fmla="*/ 81 w 189"/>
                <a:gd name="T5" fmla="*/ 241 h 383"/>
                <a:gd name="T6" fmla="*/ 60 w 189"/>
                <a:gd name="T7" fmla="*/ 169 h 383"/>
                <a:gd name="T8" fmla="*/ 54 w 189"/>
                <a:gd name="T9" fmla="*/ 142 h 383"/>
                <a:gd name="T10" fmla="*/ 32 w 189"/>
                <a:gd name="T11" fmla="*/ 128 h 383"/>
                <a:gd name="T12" fmla="*/ 3 w 189"/>
                <a:gd name="T13" fmla="*/ 102 h 383"/>
                <a:gd name="T14" fmla="*/ 6 w 189"/>
                <a:gd name="T15" fmla="*/ 70 h 383"/>
                <a:gd name="T16" fmla="*/ 0 w 189"/>
                <a:gd name="T17" fmla="*/ 0 h 383"/>
                <a:gd name="T18" fmla="*/ 51 w 189"/>
                <a:gd name="T19" fmla="*/ 93 h 383"/>
                <a:gd name="T20" fmla="*/ 71 w 189"/>
                <a:gd name="T21" fmla="*/ 147 h 383"/>
                <a:gd name="T22" fmla="*/ 163 w 189"/>
                <a:gd name="T23" fmla="*/ 264 h 383"/>
                <a:gd name="T24" fmla="*/ 168 w 189"/>
                <a:gd name="T25" fmla="*/ 268 h 383"/>
                <a:gd name="T26" fmla="*/ 171 w 189"/>
                <a:gd name="T27" fmla="*/ 281 h 383"/>
                <a:gd name="T28" fmla="*/ 188 w 189"/>
                <a:gd name="T29" fmla="*/ 342 h 383"/>
                <a:gd name="T30" fmla="*/ 149 w 189"/>
                <a:gd name="T31" fmla="*/ 378 h 383"/>
                <a:gd name="T32" fmla="*/ 108 w 189"/>
                <a:gd name="T33" fmla="*/ 363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89" h="383">
                  <a:moveTo>
                    <a:pt x="108" y="363"/>
                  </a:moveTo>
                  <a:cubicBezTo>
                    <a:pt x="102" y="353"/>
                    <a:pt x="96" y="343"/>
                    <a:pt x="91" y="333"/>
                  </a:cubicBezTo>
                  <a:cubicBezTo>
                    <a:pt x="83" y="303"/>
                    <a:pt x="82" y="272"/>
                    <a:pt x="81" y="241"/>
                  </a:cubicBezTo>
                  <a:cubicBezTo>
                    <a:pt x="80" y="216"/>
                    <a:pt x="74" y="191"/>
                    <a:pt x="60" y="169"/>
                  </a:cubicBezTo>
                  <a:cubicBezTo>
                    <a:pt x="56" y="161"/>
                    <a:pt x="55" y="151"/>
                    <a:pt x="54" y="142"/>
                  </a:cubicBezTo>
                  <a:cubicBezTo>
                    <a:pt x="50" y="131"/>
                    <a:pt x="45" y="125"/>
                    <a:pt x="32" y="128"/>
                  </a:cubicBezTo>
                  <a:cubicBezTo>
                    <a:pt x="13" y="132"/>
                    <a:pt x="3" y="121"/>
                    <a:pt x="3" y="102"/>
                  </a:cubicBezTo>
                  <a:cubicBezTo>
                    <a:pt x="3" y="92"/>
                    <a:pt x="4" y="81"/>
                    <a:pt x="6" y="70"/>
                  </a:cubicBezTo>
                  <a:cubicBezTo>
                    <a:pt x="9" y="46"/>
                    <a:pt x="7" y="23"/>
                    <a:pt x="0" y="0"/>
                  </a:cubicBezTo>
                  <a:cubicBezTo>
                    <a:pt x="25" y="27"/>
                    <a:pt x="43" y="57"/>
                    <a:pt x="51" y="93"/>
                  </a:cubicBezTo>
                  <a:cubicBezTo>
                    <a:pt x="45" y="116"/>
                    <a:pt x="55" y="131"/>
                    <a:pt x="71" y="147"/>
                  </a:cubicBezTo>
                  <a:cubicBezTo>
                    <a:pt x="106" y="183"/>
                    <a:pt x="140" y="219"/>
                    <a:pt x="163" y="264"/>
                  </a:cubicBezTo>
                  <a:cubicBezTo>
                    <a:pt x="164" y="266"/>
                    <a:pt x="167" y="267"/>
                    <a:pt x="168" y="268"/>
                  </a:cubicBezTo>
                  <a:cubicBezTo>
                    <a:pt x="170" y="272"/>
                    <a:pt x="167" y="278"/>
                    <a:pt x="171" y="281"/>
                  </a:cubicBezTo>
                  <a:cubicBezTo>
                    <a:pt x="184" y="300"/>
                    <a:pt x="189" y="320"/>
                    <a:pt x="188" y="342"/>
                  </a:cubicBezTo>
                  <a:cubicBezTo>
                    <a:pt x="187" y="359"/>
                    <a:pt x="169" y="375"/>
                    <a:pt x="149" y="378"/>
                  </a:cubicBezTo>
                  <a:cubicBezTo>
                    <a:pt x="133" y="380"/>
                    <a:pt x="116" y="383"/>
                    <a:pt x="108" y="363"/>
                  </a:cubicBezTo>
                  <a:close/>
                </a:path>
              </a:pathLst>
            </a:custGeom>
            <a:solidFill>
              <a:srgbClr val="1932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7" name="Freeform 326">
              <a:extLst>
                <a:ext uri="{FF2B5EF4-FFF2-40B4-BE49-F238E27FC236}">
                  <a16:creationId xmlns:a16="http://schemas.microsoft.com/office/drawing/2014/main" id="{98841529-F333-44CA-A0BD-8FCBD3F4F50A}"/>
                </a:ext>
              </a:extLst>
            </p:cNvPr>
            <p:cNvSpPr>
              <a:spLocks/>
            </p:cNvSpPr>
            <p:nvPr/>
          </p:nvSpPr>
          <p:spPr bwMode="auto">
            <a:xfrm>
              <a:off x="6577448" y="3761620"/>
              <a:ext cx="176210" cy="497985"/>
            </a:xfrm>
            <a:custGeom>
              <a:avLst/>
              <a:gdLst>
                <a:gd name="T0" fmla="*/ 29 w 67"/>
                <a:gd name="T1" fmla="*/ 0 h 191"/>
                <a:gd name="T2" fmla="*/ 66 w 67"/>
                <a:gd name="T3" fmla="*/ 159 h 191"/>
                <a:gd name="T4" fmla="*/ 66 w 67"/>
                <a:gd name="T5" fmla="*/ 191 h 191"/>
                <a:gd name="T6" fmla="*/ 61 w 67"/>
                <a:gd name="T7" fmla="*/ 191 h 191"/>
                <a:gd name="T8" fmla="*/ 36 w 67"/>
                <a:gd name="T9" fmla="*/ 136 h 191"/>
                <a:gd name="T10" fmla="*/ 26 w 67"/>
                <a:gd name="T11" fmla="*/ 113 h 191"/>
                <a:gd name="T12" fmla="*/ 12 w 67"/>
                <a:gd name="T13" fmla="*/ 96 h 191"/>
                <a:gd name="T14" fmla="*/ 21 w 67"/>
                <a:gd name="T15" fmla="*/ 75 h 191"/>
                <a:gd name="T16" fmla="*/ 4 w 67"/>
                <a:gd name="T17" fmla="*/ 37 h 191"/>
                <a:gd name="T18" fmla="*/ 13 w 67"/>
                <a:gd name="T19" fmla="*/ 24 h 191"/>
                <a:gd name="T20" fmla="*/ 29 w 67"/>
                <a:gd name="T21" fmla="*/ 0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7" h="191">
                  <a:moveTo>
                    <a:pt x="29" y="0"/>
                  </a:moveTo>
                  <a:cubicBezTo>
                    <a:pt x="65" y="47"/>
                    <a:pt x="67" y="103"/>
                    <a:pt x="66" y="159"/>
                  </a:cubicBezTo>
                  <a:cubicBezTo>
                    <a:pt x="65" y="170"/>
                    <a:pt x="66" y="180"/>
                    <a:pt x="66" y="191"/>
                  </a:cubicBezTo>
                  <a:cubicBezTo>
                    <a:pt x="64" y="191"/>
                    <a:pt x="63" y="191"/>
                    <a:pt x="61" y="191"/>
                  </a:cubicBezTo>
                  <a:cubicBezTo>
                    <a:pt x="58" y="170"/>
                    <a:pt x="58" y="149"/>
                    <a:pt x="36" y="136"/>
                  </a:cubicBezTo>
                  <a:cubicBezTo>
                    <a:pt x="30" y="132"/>
                    <a:pt x="26" y="123"/>
                    <a:pt x="26" y="113"/>
                  </a:cubicBezTo>
                  <a:cubicBezTo>
                    <a:pt x="26" y="104"/>
                    <a:pt x="29" y="93"/>
                    <a:pt x="12" y="96"/>
                  </a:cubicBezTo>
                  <a:cubicBezTo>
                    <a:pt x="17" y="87"/>
                    <a:pt x="40" y="92"/>
                    <a:pt x="21" y="75"/>
                  </a:cubicBezTo>
                  <a:cubicBezTo>
                    <a:pt x="12" y="66"/>
                    <a:pt x="17" y="47"/>
                    <a:pt x="4" y="37"/>
                  </a:cubicBezTo>
                  <a:cubicBezTo>
                    <a:pt x="0" y="34"/>
                    <a:pt x="8" y="27"/>
                    <a:pt x="13" y="24"/>
                  </a:cubicBezTo>
                  <a:cubicBezTo>
                    <a:pt x="22" y="18"/>
                    <a:pt x="26" y="9"/>
                    <a:pt x="29" y="0"/>
                  </a:cubicBezTo>
                  <a:close/>
                </a:path>
              </a:pathLst>
            </a:custGeom>
            <a:solidFill>
              <a:srgbClr val="4FB2B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8" name="Freeform 327">
              <a:extLst>
                <a:ext uri="{FF2B5EF4-FFF2-40B4-BE49-F238E27FC236}">
                  <a16:creationId xmlns:a16="http://schemas.microsoft.com/office/drawing/2014/main" id="{13B5CF3C-F1AC-4322-BDBB-7EE06C44A943}"/>
                </a:ext>
              </a:extLst>
            </p:cNvPr>
            <p:cNvSpPr>
              <a:spLocks/>
            </p:cNvSpPr>
            <p:nvPr/>
          </p:nvSpPr>
          <p:spPr bwMode="auto">
            <a:xfrm>
              <a:off x="6646400" y="3579665"/>
              <a:ext cx="111089" cy="170465"/>
            </a:xfrm>
            <a:custGeom>
              <a:avLst/>
              <a:gdLst>
                <a:gd name="T0" fmla="*/ 43 w 43"/>
                <a:gd name="T1" fmla="*/ 56 h 65"/>
                <a:gd name="T2" fmla="*/ 16 w 43"/>
                <a:gd name="T3" fmla="*/ 38 h 65"/>
                <a:gd name="T4" fmla="*/ 1 w 43"/>
                <a:gd name="T5" fmla="*/ 21 h 65"/>
                <a:gd name="T6" fmla="*/ 3 w 43"/>
                <a:gd name="T7" fmla="*/ 12 h 65"/>
                <a:gd name="T8" fmla="*/ 18 w 43"/>
                <a:gd name="T9" fmla="*/ 3 h 65"/>
                <a:gd name="T10" fmla="*/ 26 w 43"/>
                <a:gd name="T11" fmla="*/ 8 h 65"/>
                <a:gd name="T12" fmla="*/ 43 w 43"/>
                <a:gd name="T13" fmla="*/ 56 h 65"/>
              </a:gdLst>
              <a:ahLst/>
              <a:cxnLst>
                <a:cxn ang="0">
                  <a:pos x="T0" y="T1"/>
                </a:cxn>
                <a:cxn ang="0">
                  <a:pos x="T2" y="T3"/>
                </a:cxn>
                <a:cxn ang="0">
                  <a:pos x="T4" y="T5"/>
                </a:cxn>
                <a:cxn ang="0">
                  <a:pos x="T6" y="T7"/>
                </a:cxn>
                <a:cxn ang="0">
                  <a:pos x="T8" y="T9"/>
                </a:cxn>
                <a:cxn ang="0">
                  <a:pos x="T10" y="T11"/>
                </a:cxn>
                <a:cxn ang="0">
                  <a:pos x="T12" y="T13"/>
                </a:cxn>
              </a:cxnLst>
              <a:rect l="0" t="0" r="r" b="b"/>
              <a:pathLst>
                <a:path w="43" h="65">
                  <a:moveTo>
                    <a:pt x="43" y="56"/>
                  </a:moveTo>
                  <a:cubicBezTo>
                    <a:pt x="19" y="65"/>
                    <a:pt x="19" y="65"/>
                    <a:pt x="16" y="38"/>
                  </a:cubicBezTo>
                  <a:cubicBezTo>
                    <a:pt x="15" y="30"/>
                    <a:pt x="7" y="26"/>
                    <a:pt x="1" y="21"/>
                  </a:cubicBezTo>
                  <a:cubicBezTo>
                    <a:pt x="1" y="18"/>
                    <a:pt x="0" y="11"/>
                    <a:pt x="3" y="12"/>
                  </a:cubicBezTo>
                  <a:cubicBezTo>
                    <a:pt x="12" y="15"/>
                    <a:pt x="18" y="16"/>
                    <a:pt x="18" y="3"/>
                  </a:cubicBezTo>
                  <a:cubicBezTo>
                    <a:pt x="18" y="0"/>
                    <a:pt x="19" y="0"/>
                    <a:pt x="26" y="8"/>
                  </a:cubicBezTo>
                  <a:cubicBezTo>
                    <a:pt x="29" y="25"/>
                    <a:pt x="36" y="41"/>
                    <a:pt x="43" y="56"/>
                  </a:cubicBezTo>
                  <a:close/>
                </a:path>
              </a:pathLst>
            </a:custGeom>
            <a:solidFill>
              <a:srgbClr val="40AC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9" name="Freeform 328">
              <a:extLst>
                <a:ext uri="{FF2B5EF4-FFF2-40B4-BE49-F238E27FC236}">
                  <a16:creationId xmlns:a16="http://schemas.microsoft.com/office/drawing/2014/main" id="{7FAF5CFB-FF4F-4910-82CC-B5E7A24FA4A2}"/>
                </a:ext>
              </a:extLst>
            </p:cNvPr>
            <p:cNvSpPr>
              <a:spLocks/>
            </p:cNvSpPr>
            <p:nvPr/>
          </p:nvSpPr>
          <p:spPr bwMode="auto">
            <a:xfrm>
              <a:off x="6638738" y="3340248"/>
              <a:ext cx="74698" cy="44053"/>
            </a:xfrm>
            <a:custGeom>
              <a:avLst/>
              <a:gdLst>
                <a:gd name="T0" fmla="*/ 29 w 29"/>
                <a:gd name="T1" fmla="*/ 0 h 17"/>
                <a:gd name="T2" fmla="*/ 0 w 29"/>
                <a:gd name="T3" fmla="*/ 7 h 17"/>
                <a:gd name="T4" fmla="*/ 29 w 29"/>
                <a:gd name="T5" fmla="*/ 0 h 17"/>
              </a:gdLst>
              <a:ahLst/>
              <a:cxnLst>
                <a:cxn ang="0">
                  <a:pos x="T0" y="T1"/>
                </a:cxn>
                <a:cxn ang="0">
                  <a:pos x="T2" y="T3"/>
                </a:cxn>
                <a:cxn ang="0">
                  <a:pos x="T4" y="T5"/>
                </a:cxn>
              </a:cxnLst>
              <a:rect l="0" t="0" r="r" b="b"/>
              <a:pathLst>
                <a:path w="29" h="17">
                  <a:moveTo>
                    <a:pt x="29" y="0"/>
                  </a:moveTo>
                  <a:cubicBezTo>
                    <a:pt x="23" y="10"/>
                    <a:pt x="16" y="17"/>
                    <a:pt x="0" y="7"/>
                  </a:cubicBezTo>
                  <a:cubicBezTo>
                    <a:pt x="11" y="4"/>
                    <a:pt x="20" y="2"/>
                    <a:pt x="29" y="0"/>
                  </a:cubicBezTo>
                  <a:close/>
                </a:path>
              </a:pathLst>
            </a:custGeom>
            <a:solidFill>
              <a:srgbClr val="2A9DA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0" name="Freeform 329">
              <a:extLst>
                <a:ext uri="{FF2B5EF4-FFF2-40B4-BE49-F238E27FC236}">
                  <a16:creationId xmlns:a16="http://schemas.microsoft.com/office/drawing/2014/main" id="{272F6E6F-D9D0-495D-95DC-5EEDC5B20B10}"/>
                </a:ext>
              </a:extLst>
            </p:cNvPr>
            <p:cNvSpPr>
              <a:spLocks/>
            </p:cNvSpPr>
            <p:nvPr/>
          </p:nvSpPr>
          <p:spPr bwMode="auto">
            <a:xfrm>
              <a:off x="6893476" y="3434100"/>
              <a:ext cx="128328" cy="99597"/>
            </a:xfrm>
            <a:custGeom>
              <a:avLst/>
              <a:gdLst>
                <a:gd name="T0" fmla="*/ 10 w 49"/>
                <a:gd name="T1" fmla="*/ 38 h 38"/>
                <a:gd name="T2" fmla="*/ 19 w 49"/>
                <a:gd name="T3" fmla="*/ 6 h 38"/>
                <a:gd name="T4" fmla="*/ 49 w 49"/>
                <a:gd name="T5" fmla="*/ 20 h 38"/>
                <a:gd name="T6" fmla="*/ 47 w 49"/>
                <a:gd name="T7" fmla="*/ 22 h 38"/>
                <a:gd name="T8" fmla="*/ 13 w 49"/>
                <a:gd name="T9" fmla="*/ 37 h 38"/>
                <a:gd name="T10" fmla="*/ 10 w 49"/>
                <a:gd name="T11" fmla="*/ 38 h 38"/>
              </a:gdLst>
              <a:ahLst/>
              <a:cxnLst>
                <a:cxn ang="0">
                  <a:pos x="T0" y="T1"/>
                </a:cxn>
                <a:cxn ang="0">
                  <a:pos x="T2" y="T3"/>
                </a:cxn>
                <a:cxn ang="0">
                  <a:pos x="T4" y="T5"/>
                </a:cxn>
                <a:cxn ang="0">
                  <a:pos x="T6" y="T7"/>
                </a:cxn>
                <a:cxn ang="0">
                  <a:pos x="T8" y="T9"/>
                </a:cxn>
                <a:cxn ang="0">
                  <a:pos x="T10" y="T11"/>
                </a:cxn>
              </a:cxnLst>
              <a:rect l="0" t="0" r="r" b="b"/>
              <a:pathLst>
                <a:path w="49" h="38">
                  <a:moveTo>
                    <a:pt x="10" y="38"/>
                  </a:moveTo>
                  <a:cubicBezTo>
                    <a:pt x="0" y="24"/>
                    <a:pt x="5" y="12"/>
                    <a:pt x="19" y="6"/>
                  </a:cubicBezTo>
                  <a:cubicBezTo>
                    <a:pt x="32" y="0"/>
                    <a:pt x="45" y="4"/>
                    <a:pt x="49" y="20"/>
                  </a:cubicBezTo>
                  <a:cubicBezTo>
                    <a:pt x="48" y="21"/>
                    <a:pt x="48" y="22"/>
                    <a:pt x="47" y="22"/>
                  </a:cubicBezTo>
                  <a:cubicBezTo>
                    <a:pt x="35" y="27"/>
                    <a:pt x="22" y="26"/>
                    <a:pt x="13" y="37"/>
                  </a:cubicBezTo>
                  <a:cubicBezTo>
                    <a:pt x="12" y="37"/>
                    <a:pt x="11" y="37"/>
                    <a:pt x="10" y="38"/>
                  </a:cubicBezTo>
                  <a:close/>
                </a:path>
              </a:pathLst>
            </a:custGeom>
            <a:solidFill>
              <a:srgbClr val="9364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1" name="Freeform 330">
              <a:extLst>
                <a:ext uri="{FF2B5EF4-FFF2-40B4-BE49-F238E27FC236}">
                  <a16:creationId xmlns:a16="http://schemas.microsoft.com/office/drawing/2014/main" id="{681EBA47-8CD9-44EB-B7D1-547C9059D247}"/>
                </a:ext>
              </a:extLst>
            </p:cNvPr>
            <p:cNvSpPr>
              <a:spLocks/>
            </p:cNvSpPr>
            <p:nvPr/>
          </p:nvSpPr>
          <p:spPr bwMode="auto">
            <a:xfrm>
              <a:off x="6920291" y="3485813"/>
              <a:ext cx="124497" cy="91936"/>
            </a:xfrm>
            <a:custGeom>
              <a:avLst/>
              <a:gdLst>
                <a:gd name="T0" fmla="*/ 39 w 48"/>
                <a:gd name="T1" fmla="*/ 0 h 35"/>
                <a:gd name="T2" fmla="*/ 32 w 48"/>
                <a:gd name="T3" fmla="*/ 29 h 35"/>
                <a:gd name="T4" fmla="*/ 0 w 48"/>
                <a:gd name="T5" fmla="*/ 18 h 35"/>
                <a:gd name="T6" fmla="*/ 1 w 48"/>
                <a:gd name="T7" fmla="*/ 17 h 35"/>
                <a:gd name="T8" fmla="*/ 39 w 48"/>
                <a:gd name="T9" fmla="*/ 0 h 35"/>
              </a:gdLst>
              <a:ahLst/>
              <a:cxnLst>
                <a:cxn ang="0">
                  <a:pos x="T0" y="T1"/>
                </a:cxn>
                <a:cxn ang="0">
                  <a:pos x="T2" y="T3"/>
                </a:cxn>
                <a:cxn ang="0">
                  <a:pos x="T4" y="T5"/>
                </a:cxn>
                <a:cxn ang="0">
                  <a:pos x="T6" y="T7"/>
                </a:cxn>
                <a:cxn ang="0">
                  <a:pos x="T8" y="T9"/>
                </a:cxn>
              </a:cxnLst>
              <a:rect l="0" t="0" r="r" b="b"/>
              <a:pathLst>
                <a:path w="48" h="35">
                  <a:moveTo>
                    <a:pt x="39" y="0"/>
                  </a:moveTo>
                  <a:cubicBezTo>
                    <a:pt x="48" y="13"/>
                    <a:pt x="43" y="23"/>
                    <a:pt x="32" y="29"/>
                  </a:cubicBezTo>
                  <a:cubicBezTo>
                    <a:pt x="19" y="35"/>
                    <a:pt x="6" y="34"/>
                    <a:pt x="0" y="18"/>
                  </a:cubicBezTo>
                  <a:cubicBezTo>
                    <a:pt x="1" y="17"/>
                    <a:pt x="1" y="17"/>
                    <a:pt x="1" y="17"/>
                  </a:cubicBezTo>
                  <a:cubicBezTo>
                    <a:pt x="16" y="17"/>
                    <a:pt x="29" y="13"/>
                    <a:pt x="39" y="0"/>
                  </a:cubicBezTo>
                  <a:close/>
                </a:path>
              </a:pathLst>
            </a:custGeom>
            <a:solidFill>
              <a:srgbClr val="9364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2" name="Freeform 331">
              <a:extLst>
                <a:ext uri="{FF2B5EF4-FFF2-40B4-BE49-F238E27FC236}">
                  <a16:creationId xmlns:a16="http://schemas.microsoft.com/office/drawing/2014/main" id="{393F14C1-B8C1-4C30-9579-B57CCEB8450E}"/>
                </a:ext>
              </a:extLst>
            </p:cNvPr>
            <p:cNvSpPr>
              <a:spLocks/>
            </p:cNvSpPr>
            <p:nvPr/>
          </p:nvSpPr>
          <p:spPr bwMode="auto">
            <a:xfrm>
              <a:off x="6678960" y="2842263"/>
              <a:ext cx="86190" cy="86190"/>
            </a:xfrm>
            <a:custGeom>
              <a:avLst/>
              <a:gdLst>
                <a:gd name="T0" fmla="*/ 31 w 33"/>
                <a:gd name="T1" fmla="*/ 15 h 33"/>
                <a:gd name="T2" fmla="*/ 17 w 33"/>
                <a:gd name="T3" fmla="*/ 33 h 33"/>
                <a:gd name="T4" fmla="*/ 1 w 33"/>
                <a:gd name="T5" fmla="*/ 16 h 33"/>
                <a:gd name="T6" fmla="*/ 16 w 33"/>
                <a:gd name="T7" fmla="*/ 0 h 33"/>
                <a:gd name="T8" fmla="*/ 31 w 33"/>
                <a:gd name="T9" fmla="*/ 15 h 33"/>
              </a:gdLst>
              <a:ahLst/>
              <a:cxnLst>
                <a:cxn ang="0">
                  <a:pos x="T0" y="T1"/>
                </a:cxn>
                <a:cxn ang="0">
                  <a:pos x="T2" y="T3"/>
                </a:cxn>
                <a:cxn ang="0">
                  <a:pos x="T4" y="T5"/>
                </a:cxn>
                <a:cxn ang="0">
                  <a:pos x="T6" y="T7"/>
                </a:cxn>
                <a:cxn ang="0">
                  <a:pos x="T8" y="T9"/>
                </a:cxn>
              </a:cxnLst>
              <a:rect l="0" t="0" r="r" b="b"/>
              <a:pathLst>
                <a:path w="33" h="33">
                  <a:moveTo>
                    <a:pt x="31" y="15"/>
                  </a:moveTo>
                  <a:cubicBezTo>
                    <a:pt x="32" y="26"/>
                    <a:pt x="28" y="33"/>
                    <a:pt x="17" y="33"/>
                  </a:cubicBezTo>
                  <a:cubicBezTo>
                    <a:pt x="7" y="32"/>
                    <a:pt x="1" y="26"/>
                    <a:pt x="1" y="16"/>
                  </a:cubicBezTo>
                  <a:cubicBezTo>
                    <a:pt x="0" y="6"/>
                    <a:pt x="6" y="0"/>
                    <a:pt x="16" y="0"/>
                  </a:cubicBezTo>
                  <a:cubicBezTo>
                    <a:pt x="26" y="0"/>
                    <a:pt x="33" y="5"/>
                    <a:pt x="31" y="15"/>
                  </a:cubicBezTo>
                  <a:close/>
                </a:path>
              </a:pathLst>
            </a:custGeom>
            <a:solidFill>
              <a:srgbClr val="9668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3" name="Freeform 332">
              <a:extLst>
                <a:ext uri="{FF2B5EF4-FFF2-40B4-BE49-F238E27FC236}">
                  <a16:creationId xmlns:a16="http://schemas.microsoft.com/office/drawing/2014/main" id="{FD5E19C6-112A-4E65-B7E7-D7D452976053}"/>
                </a:ext>
              </a:extLst>
            </p:cNvPr>
            <p:cNvSpPr>
              <a:spLocks/>
            </p:cNvSpPr>
            <p:nvPr/>
          </p:nvSpPr>
          <p:spPr bwMode="auto">
            <a:xfrm>
              <a:off x="6602347" y="3213836"/>
              <a:ext cx="90021" cy="90021"/>
            </a:xfrm>
            <a:custGeom>
              <a:avLst/>
              <a:gdLst>
                <a:gd name="T0" fmla="*/ 15 w 35"/>
                <a:gd name="T1" fmla="*/ 0 h 34"/>
                <a:gd name="T2" fmla="*/ 34 w 35"/>
                <a:gd name="T3" fmla="*/ 18 h 34"/>
                <a:gd name="T4" fmla="*/ 19 w 35"/>
                <a:gd name="T5" fmla="*/ 34 h 34"/>
                <a:gd name="T6" fmla="*/ 1 w 35"/>
                <a:gd name="T7" fmla="*/ 17 h 34"/>
                <a:gd name="T8" fmla="*/ 15 w 35"/>
                <a:gd name="T9" fmla="*/ 0 h 34"/>
              </a:gdLst>
              <a:ahLst/>
              <a:cxnLst>
                <a:cxn ang="0">
                  <a:pos x="T0" y="T1"/>
                </a:cxn>
                <a:cxn ang="0">
                  <a:pos x="T2" y="T3"/>
                </a:cxn>
                <a:cxn ang="0">
                  <a:pos x="T4" y="T5"/>
                </a:cxn>
                <a:cxn ang="0">
                  <a:pos x="T6" y="T7"/>
                </a:cxn>
                <a:cxn ang="0">
                  <a:pos x="T8" y="T9"/>
                </a:cxn>
              </a:cxnLst>
              <a:rect l="0" t="0" r="r" b="b"/>
              <a:pathLst>
                <a:path w="35" h="34">
                  <a:moveTo>
                    <a:pt x="15" y="0"/>
                  </a:moveTo>
                  <a:cubicBezTo>
                    <a:pt x="28" y="0"/>
                    <a:pt x="34" y="7"/>
                    <a:pt x="34" y="18"/>
                  </a:cubicBezTo>
                  <a:cubicBezTo>
                    <a:pt x="35" y="28"/>
                    <a:pt x="29" y="34"/>
                    <a:pt x="19" y="34"/>
                  </a:cubicBezTo>
                  <a:cubicBezTo>
                    <a:pt x="7" y="34"/>
                    <a:pt x="1" y="28"/>
                    <a:pt x="1" y="17"/>
                  </a:cubicBezTo>
                  <a:cubicBezTo>
                    <a:pt x="0" y="6"/>
                    <a:pt x="7" y="2"/>
                    <a:pt x="15" y="0"/>
                  </a:cubicBezTo>
                  <a:close/>
                </a:path>
              </a:pathLst>
            </a:custGeom>
            <a:solidFill>
              <a:srgbClr val="9064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4" name="Freeform 333">
              <a:extLst>
                <a:ext uri="{FF2B5EF4-FFF2-40B4-BE49-F238E27FC236}">
                  <a16:creationId xmlns:a16="http://schemas.microsoft.com/office/drawing/2014/main" id="{C963F7CF-E36B-47F8-94B6-A990CBB89059}"/>
                </a:ext>
              </a:extLst>
            </p:cNvPr>
            <p:cNvSpPr>
              <a:spLocks/>
            </p:cNvSpPr>
            <p:nvPr/>
          </p:nvSpPr>
          <p:spPr bwMode="auto">
            <a:xfrm>
              <a:off x="6749827" y="3631378"/>
              <a:ext cx="101513" cy="84274"/>
            </a:xfrm>
            <a:custGeom>
              <a:avLst/>
              <a:gdLst>
                <a:gd name="T0" fmla="*/ 9 w 39"/>
                <a:gd name="T1" fmla="*/ 23 h 32"/>
                <a:gd name="T2" fmla="*/ 12 w 39"/>
                <a:gd name="T3" fmla="*/ 5 h 32"/>
                <a:gd name="T4" fmla="*/ 31 w 39"/>
                <a:gd name="T5" fmla="*/ 9 h 32"/>
                <a:gd name="T6" fmla="*/ 27 w 39"/>
                <a:gd name="T7" fmla="*/ 32 h 32"/>
                <a:gd name="T8" fmla="*/ 9 w 39"/>
                <a:gd name="T9" fmla="*/ 23 h 32"/>
              </a:gdLst>
              <a:ahLst/>
              <a:cxnLst>
                <a:cxn ang="0">
                  <a:pos x="T0" y="T1"/>
                </a:cxn>
                <a:cxn ang="0">
                  <a:pos x="T2" y="T3"/>
                </a:cxn>
                <a:cxn ang="0">
                  <a:pos x="T4" y="T5"/>
                </a:cxn>
                <a:cxn ang="0">
                  <a:pos x="T6" y="T7"/>
                </a:cxn>
                <a:cxn ang="0">
                  <a:pos x="T8" y="T9"/>
                </a:cxn>
              </a:cxnLst>
              <a:rect l="0" t="0" r="r" b="b"/>
              <a:pathLst>
                <a:path w="39" h="32">
                  <a:moveTo>
                    <a:pt x="9" y="23"/>
                  </a:moveTo>
                  <a:cubicBezTo>
                    <a:pt x="0" y="15"/>
                    <a:pt x="4" y="9"/>
                    <a:pt x="12" y="5"/>
                  </a:cubicBezTo>
                  <a:cubicBezTo>
                    <a:pt x="20" y="0"/>
                    <a:pt x="26" y="2"/>
                    <a:pt x="31" y="9"/>
                  </a:cubicBezTo>
                  <a:cubicBezTo>
                    <a:pt x="36" y="17"/>
                    <a:pt x="39" y="26"/>
                    <a:pt x="27" y="32"/>
                  </a:cubicBezTo>
                  <a:cubicBezTo>
                    <a:pt x="23" y="25"/>
                    <a:pt x="18" y="19"/>
                    <a:pt x="9" y="23"/>
                  </a:cubicBezTo>
                  <a:close/>
                </a:path>
              </a:pathLst>
            </a:custGeom>
            <a:solidFill>
              <a:srgbClr val="A0777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5" name="Freeform 334">
              <a:extLst>
                <a:ext uri="{FF2B5EF4-FFF2-40B4-BE49-F238E27FC236}">
                  <a16:creationId xmlns:a16="http://schemas.microsoft.com/office/drawing/2014/main" id="{2740B065-0B47-4005-BED5-E8B1A23BDC69}"/>
                </a:ext>
              </a:extLst>
            </p:cNvPr>
            <p:cNvSpPr>
              <a:spLocks/>
            </p:cNvSpPr>
            <p:nvPr/>
          </p:nvSpPr>
          <p:spPr bwMode="auto">
            <a:xfrm>
              <a:off x="6774726" y="3663939"/>
              <a:ext cx="61290" cy="57460"/>
            </a:xfrm>
            <a:custGeom>
              <a:avLst/>
              <a:gdLst>
                <a:gd name="T0" fmla="*/ 0 w 24"/>
                <a:gd name="T1" fmla="*/ 11 h 22"/>
                <a:gd name="T2" fmla="*/ 17 w 24"/>
                <a:gd name="T3" fmla="*/ 3 h 22"/>
                <a:gd name="T4" fmla="*/ 18 w 24"/>
                <a:gd name="T5" fmla="*/ 20 h 22"/>
                <a:gd name="T6" fmla="*/ 0 w 24"/>
                <a:gd name="T7" fmla="*/ 11 h 22"/>
              </a:gdLst>
              <a:ahLst/>
              <a:cxnLst>
                <a:cxn ang="0">
                  <a:pos x="T0" y="T1"/>
                </a:cxn>
                <a:cxn ang="0">
                  <a:pos x="T2" y="T3"/>
                </a:cxn>
                <a:cxn ang="0">
                  <a:pos x="T4" y="T5"/>
                </a:cxn>
                <a:cxn ang="0">
                  <a:pos x="T6" y="T7"/>
                </a:cxn>
              </a:cxnLst>
              <a:rect l="0" t="0" r="r" b="b"/>
              <a:pathLst>
                <a:path w="24" h="22">
                  <a:moveTo>
                    <a:pt x="0" y="11"/>
                  </a:moveTo>
                  <a:cubicBezTo>
                    <a:pt x="3" y="2"/>
                    <a:pt x="10" y="0"/>
                    <a:pt x="17" y="3"/>
                  </a:cubicBezTo>
                  <a:cubicBezTo>
                    <a:pt x="24" y="7"/>
                    <a:pt x="20" y="14"/>
                    <a:pt x="18" y="20"/>
                  </a:cubicBezTo>
                  <a:cubicBezTo>
                    <a:pt x="10" y="21"/>
                    <a:pt x="2" y="22"/>
                    <a:pt x="0" y="11"/>
                  </a:cubicBezTo>
                  <a:close/>
                </a:path>
              </a:pathLst>
            </a:custGeom>
            <a:solidFill>
              <a:srgbClr val="9522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6" name="Freeform 335">
              <a:extLst>
                <a:ext uri="{FF2B5EF4-FFF2-40B4-BE49-F238E27FC236}">
                  <a16:creationId xmlns:a16="http://schemas.microsoft.com/office/drawing/2014/main" id="{4A242B60-EE8B-4ADD-8C5C-F17683B043B8}"/>
                </a:ext>
              </a:extLst>
            </p:cNvPr>
            <p:cNvSpPr>
              <a:spLocks/>
            </p:cNvSpPr>
            <p:nvPr/>
          </p:nvSpPr>
          <p:spPr bwMode="auto">
            <a:xfrm>
              <a:off x="6782387" y="4125532"/>
              <a:ext cx="501816" cy="940427"/>
            </a:xfrm>
            <a:custGeom>
              <a:avLst/>
              <a:gdLst>
                <a:gd name="T0" fmla="*/ 5 w 193"/>
                <a:gd name="T1" fmla="*/ 82 h 361"/>
                <a:gd name="T2" fmla="*/ 49 w 193"/>
                <a:gd name="T3" fmla="*/ 89 h 361"/>
                <a:gd name="T4" fmla="*/ 76 w 193"/>
                <a:gd name="T5" fmla="*/ 39 h 361"/>
                <a:gd name="T6" fmla="*/ 68 w 193"/>
                <a:gd name="T7" fmla="*/ 0 h 361"/>
                <a:gd name="T8" fmla="*/ 89 w 193"/>
                <a:gd name="T9" fmla="*/ 35 h 361"/>
                <a:gd name="T10" fmla="*/ 112 w 193"/>
                <a:gd name="T11" fmla="*/ 60 h 361"/>
                <a:gd name="T12" fmla="*/ 148 w 193"/>
                <a:gd name="T13" fmla="*/ 89 h 361"/>
                <a:gd name="T14" fmla="*/ 172 w 193"/>
                <a:gd name="T15" fmla="*/ 96 h 361"/>
                <a:gd name="T16" fmla="*/ 180 w 193"/>
                <a:gd name="T17" fmla="*/ 216 h 361"/>
                <a:gd name="T18" fmla="*/ 133 w 193"/>
                <a:gd name="T19" fmla="*/ 335 h 361"/>
                <a:gd name="T20" fmla="*/ 60 w 193"/>
                <a:gd name="T21" fmla="*/ 311 h 361"/>
                <a:gd name="T22" fmla="*/ 56 w 193"/>
                <a:gd name="T23" fmla="*/ 294 h 361"/>
                <a:gd name="T24" fmla="*/ 55 w 193"/>
                <a:gd name="T25" fmla="*/ 284 h 361"/>
                <a:gd name="T26" fmla="*/ 39 w 193"/>
                <a:gd name="T27" fmla="*/ 234 h 361"/>
                <a:gd name="T28" fmla="*/ 19 w 193"/>
                <a:gd name="T29" fmla="*/ 163 h 361"/>
                <a:gd name="T30" fmla="*/ 20 w 193"/>
                <a:gd name="T31" fmla="*/ 124 h 361"/>
                <a:gd name="T32" fmla="*/ 5 w 193"/>
                <a:gd name="T33" fmla="*/ 96 h 361"/>
                <a:gd name="T34" fmla="*/ 5 w 193"/>
                <a:gd name="T35" fmla="*/ 82 h 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3" h="361">
                  <a:moveTo>
                    <a:pt x="5" y="82"/>
                  </a:moveTo>
                  <a:cubicBezTo>
                    <a:pt x="18" y="92"/>
                    <a:pt x="33" y="94"/>
                    <a:pt x="49" y="89"/>
                  </a:cubicBezTo>
                  <a:cubicBezTo>
                    <a:pt x="73" y="81"/>
                    <a:pt x="81" y="66"/>
                    <a:pt x="76" y="39"/>
                  </a:cubicBezTo>
                  <a:cubicBezTo>
                    <a:pt x="73" y="26"/>
                    <a:pt x="71" y="13"/>
                    <a:pt x="68" y="0"/>
                  </a:cubicBezTo>
                  <a:cubicBezTo>
                    <a:pt x="89" y="3"/>
                    <a:pt x="89" y="25"/>
                    <a:pt x="89" y="35"/>
                  </a:cubicBezTo>
                  <a:cubicBezTo>
                    <a:pt x="90" y="53"/>
                    <a:pt x="101" y="58"/>
                    <a:pt x="112" y="60"/>
                  </a:cubicBezTo>
                  <a:cubicBezTo>
                    <a:pt x="131" y="63"/>
                    <a:pt x="142" y="71"/>
                    <a:pt x="148" y="89"/>
                  </a:cubicBezTo>
                  <a:cubicBezTo>
                    <a:pt x="152" y="100"/>
                    <a:pt x="158" y="113"/>
                    <a:pt x="172" y="96"/>
                  </a:cubicBezTo>
                  <a:cubicBezTo>
                    <a:pt x="193" y="134"/>
                    <a:pt x="192" y="176"/>
                    <a:pt x="180" y="216"/>
                  </a:cubicBezTo>
                  <a:cubicBezTo>
                    <a:pt x="168" y="257"/>
                    <a:pt x="151" y="296"/>
                    <a:pt x="133" y="335"/>
                  </a:cubicBezTo>
                  <a:cubicBezTo>
                    <a:pt x="105" y="361"/>
                    <a:pt x="68" y="349"/>
                    <a:pt x="60" y="311"/>
                  </a:cubicBezTo>
                  <a:cubicBezTo>
                    <a:pt x="59" y="306"/>
                    <a:pt x="57" y="300"/>
                    <a:pt x="56" y="294"/>
                  </a:cubicBezTo>
                  <a:cubicBezTo>
                    <a:pt x="55" y="291"/>
                    <a:pt x="55" y="288"/>
                    <a:pt x="55" y="284"/>
                  </a:cubicBezTo>
                  <a:cubicBezTo>
                    <a:pt x="55" y="266"/>
                    <a:pt x="60" y="246"/>
                    <a:pt x="39" y="234"/>
                  </a:cubicBezTo>
                  <a:cubicBezTo>
                    <a:pt x="42" y="208"/>
                    <a:pt x="20" y="188"/>
                    <a:pt x="19" y="163"/>
                  </a:cubicBezTo>
                  <a:cubicBezTo>
                    <a:pt x="19" y="150"/>
                    <a:pt x="19" y="137"/>
                    <a:pt x="20" y="124"/>
                  </a:cubicBezTo>
                  <a:cubicBezTo>
                    <a:pt x="21" y="111"/>
                    <a:pt x="16" y="102"/>
                    <a:pt x="5" y="96"/>
                  </a:cubicBezTo>
                  <a:cubicBezTo>
                    <a:pt x="0" y="91"/>
                    <a:pt x="0" y="87"/>
                    <a:pt x="5" y="82"/>
                  </a:cubicBezTo>
                  <a:close/>
                </a:path>
              </a:pathLst>
            </a:custGeom>
            <a:solidFill>
              <a:srgbClr val="67C3C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7" name="Freeform 336">
              <a:extLst>
                <a:ext uri="{FF2B5EF4-FFF2-40B4-BE49-F238E27FC236}">
                  <a16:creationId xmlns:a16="http://schemas.microsoft.com/office/drawing/2014/main" id="{F16449DF-DCF0-4432-9FC2-FDF7FE53C2EC}"/>
                </a:ext>
              </a:extLst>
            </p:cNvPr>
            <p:cNvSpPr>
              <a:spLocks/>
            </p:cNvSpPr>
            <p:nvPr/>
          </p:nvSpPr>
          <p:spPr bwMode="auto">
            <a:xfrm>
              <a:off x="7085009" y="4345796"/>
              <a:ext cx="306452" cy="844660"/>
            </a:xfrm>
            <a:custGeom>
              <a:avLst/>
              <a:gdLst>
                <a:gd name="T0" fmla="*/ 12 w 118"/>
                <a:gd name="T1" fmla="*/ 247 h 324"/>
                <a:gd name="T2" fmla="*/ 53 w 118"/>
                <a:gd name="T3" fmla="*/ 139 h 324"/>
                <a:gd name="T4" fmla="*/ 56 w 118"/>
                <a:gd name="T5" fmla="*/ 11 h 324"/>
                <a:gd name="T6" fmla="*/ 55 w 118"/>
                <a:gd name="T7" fmla="*/ 3 h 324"/>
                <a:gd name="T8" fmla="*/ 59 w 118"/>
                <a:gd name="T9" fmla="*/ 3 h 324"/>
                <a:gd name="T10" fmla="*/ 103 w 118"/>
                <a:gd name="T11" fmla="*/ 125 h 324"/>
                <a:gd name="T12" fmla="*/ 116 w 118"/>
                <a:gd name="T13" fmla="*/ 199 h 324"/>
                <a:gd name="T14" fmla="*/ 98 w 118"/>
                <a:gd name="T15" fmla="*/ 302 h 324"/>
                <a:gd name="T16" fmla="*/ 24 w 118"/>
                <a:gd name="T17" fmla="*/ 299 h 324"/>
                <a:gd name="T18" fmla="*/ 16 w 118"/>
                <a:gd name="T19" fmla="*/ 289 h 324"/>
                <a:gd name="T20" fmla="*/ 12 w 118"/>
                <a:gd name="T21" fmla="*/ 247 h 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8" h="324">
                  <a:moveTo>
                    <a:pt x="12" y="247"/>
                  </a:moveTo>
                  <a:cubicBezTo>
                    <a:pt x="26" y="211"/>
                    <a:pt x="40" y="175"/>
                    <a:pt x="53" y="139"/>
                  </a:cubicBezTo>
                  <a:cubicBezTo>
                    <a:pt x="69" y="97"/>
                    <a:pt x="65" y="54"/>
                    <a:pt x="56" y="11"/>
                  </a:cubicBezTo>
                  <a:cubicBezTo>
                    <a:pt x="56" y="8"/>
                    <a:pt x="55" y="6"/>
                    <a:pt x="55" y="3"/>
                  </a:cubicBezTo>
                  <a:cubicBezTo>
                    <a:pt x="56" y="0"/>
                    <a:pt x="57" y="0"/>
                    <a:pt x="59" y="3"/>
                  </a:cubicBezTo>
                  <a:cubicBezTo>
                    <a:pt x="79" y="42"/>
                    <a:pt x="87" y="84"/>
                    <a:pt x="103" y="125"/>
                  </a:cubicBezTo>
                  <a:cubicBezTo>
                    <a:pt x="105" y="150"/>
                    <a:pt x="115" y="173"/>
                    <a:pt x="116" y="199"/>
                  </a:cubicBezTo>
                  <a:cubicBezTo>
                    <a:pt x="118" y="235"/>
                    <a:pt x="108" y="268"/>
                    <a:pt x="98" y="302"/>
                  </a:cubicBezTo>
                  <a:cubicBezTo>
                    <a:pt x="65" y="324"/>
                    <a:pt x="48" y="323"/>
                    <a:pt x="24" y="299"/>
                  </a:cubicBezTo>
                  <a:cubicBezTo>
                    <a:pt x="22" y="296"/>
                    <a:pt x="19" y="292"/>
                    <a:pt x="16" y="289"/>
                  </a:cubicBezTo>
                  <a:cubicBezTo>
                    <a:pt x="0" y="276"/>
                    <a:pt x="3" y="262"/>
                    <a:pt x="12" y="247"/>
                  </a:cubicBezTo>
                  <a:close/>
                </a:path>
              </a:pathLst>
            </a:custGeom>
            <a:solidFill>
              <a:srgbClr val="1A31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8" name="Freeform 337">
              <a:extLst>
                <a:ext uri="{FF2B5EF4-FFF2-40B4-BE49-F238E27FC236}">
                  <a16:creationId xmlns:a16="http://schemas.microsoft.com/office/drawing/2014/main" id="{8AD122FE-E72F-473E-BDB9-00B088C1EBD1}"/>
                </a:ext>
              </a:extLst>
            </p:cNvPr>
            <p:cNvSpPr>
              <a:spLocks/>
            </p:cNvSpPr>
            <p:nvPr/>
          </p:nvSpPr>
          <p:spPr bwMode="auto">
            <a:xfrm>
              <a:off x="7211421" y="4307489"/>
              <a:ext cx="65121" cy="45968"/>
            </a:xfrm>
            <a:custGeom>
              <a:avLst/>
              <a:gdLst>
                <a:gd name="T0" fmla="*/ 10 w 25"/>
                <a:gd name="T1" fmla="*/ 18 h 18"/>
                <a:gd name="T2" fmla="*/ 6 w 25"/>
                <a:gd name="T3" fmla="*/ 18 h 18"/>
                <a:gd name="T4" fmla="*/ 8 w 25"/>
                <a:gd name="T5" fmla="*/ 2 h 18"/>
                <a:gd name="T6" fmla="*/ 17 w 25"/>
                <a:gd name="T7" fmla="*/ 4 h 18"/>
                <a:gd name="T8" fmla="*/ 10 w 25"/>
                <a:gd name="T9" fmla="*/ 18 h 18"/>
              </a:gdLst>
              <a:ahLst/>
              <a:cxnLst>
                <a:cxn ang="0">
                  <a:pos x="T0" y="T1"/>
                </a:cxn>
                <a:cxn ang="0">
                  <a:pos x="T2" y="T3"/>
                </a:cxn>
                <a:cxn ang="0">
                  <a:pos x="T4" y="T5"/>
                </a:cxn>
                <a:cxn ang="0">
                  <a:pos x="T6" y="T7"/>
                </a:cxn>
                <a:cxn ang="0">
                  <a:pos x="T8" y="T9"/>
                </a:cxn>
              </a:cxnLst>
              <a:rect l="0" t="0" r="r" b="b"/>
              <a:pathLst>
                <a:path w="25" h="18">
                  <a:moveTo>
                    <a:pt x="10" y="18"/>
                  </a:moveTo>
                  <a:cubicBezTo>
                    <a:pt x="9" y="18"/>
                    <a:pt x="7" y="18"/>
                    <a:pt x="6" y="18"/>
                  </a:cubicBezTo>
                  <a:cubicBezTo>
                    <a:pt x="4" y="12"/>
                    <a:pt x="0" y="6"/>
                    <a:pt x="8" y="2"/>
                  </a:cubicBezTo>
                  <a:cubicBezTo>
                    <a:pt x="11" y="0"/>
                    <a:pt x="15" y="0"/>
                    <a:pt x="17" y="4"/>
                  </a:cubicBezTo>
                  <a:cubicBezTo>
                    <a:pt x="25" y="13"/>
                    <a:pt x="8" y="11"/>
                    <a:pt x="10" y="18"/>
                  </a:cubicBezTo>
                  <a:close/>
                </a:path>
              </a:pathLst>
            </a:custGeom>
            <a:solidFill>
              <a:srgbClr val="4CB5B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9" name="Freeform 338">
              <a:extLst>
                <a:ext uri="{FF2B5EF4-FFF2-40B4-BE49-F238E27FC236}">
                  <a16:creationId xmlns:a16="http://schemas.microsoft.com/office/drawing/2014/main" id="{C4B1D591-7ED6-40C9-9B48-D2D80ADB7ECF}"/>
                </a:ext>
              </a:extLst>
            </p:cNvPr>
            <p:cNvSpPr>
              <a:spLocks/>
            </p:cNvSpPr>
            <p:nvPr/>
          </p:nvSpPr>
          <p:spPr bwMode="auto">
            <a:xfrm>
              <a:off x="6797710" y="3801843"/>
              <a:ext cx="80444" cy="70868"/>
            </a:xfrm>
            <a:custGeom>
              <a:avLst/>
              <a:gdLst>
                <a:gd name="T0" fmla="*/ 31 w 31"/>
                <a:gd name="T1" fmla="*/ 17 h 27"/>
                <a:gd name="T2" fmla="*/ 24 w 31"/>
                <a:gd name="T3" fmla="*/ 24 h 27"/>
                <a:gd name="T4" fmla="*/ 1 w 31"/>
                <a:gd name="T5" fmla="*/ 14 h 27"/>
                <a:gd name="T6" fmla="*/ 12 w 31"/>
                <a:gd name="T7" fmla="*/ 1 h 27"/>
                <a:gd name="T8" fmla="*/ 31 w 31"/>
                <a:gd name="T9" fmla="*/ 17 h 27"/>
              </a:gdLst>
              <a:ahLst/>
              <a:cxnLst>
                <a:cxn ang="0">
                  <a:pos x="T0" y="T1"/>
                </a:cxn>
                <a:cxn ang="0">
                  <a:pos x="T2" y="T3"/>
                </a:cxn>
                <a:cxn ang="0">
                  <a:pos x="T4" y="T5"/>
                </a:cxn>
                <a:cxn ang="0">
                  <a:pos x="T6" y="T7"/>
                </a:cxn>
                <a:cxn ang="0">
                  <a:pos x="T8" y="T9"/>
                </a:cxn>
              </a:cxnLst>
              <a:rect l="0" t="0" r="r" b="b"/>
              <a:pathLst>
                <a:path w="31" h="27">
                  <a:moveTo>
                    <a:pt x="31" y="17"/>
                  </a:moveTo>
                  <a:cubicBezTo>
                    <a:pt x="30" y="22"/>
                    <a:pt x="27" y="27"/>
                    <a:pt x="24" y="24"/>
                  </a:cubicBezTo>
                  <a:cubicBezTo>
                    <a:pt x="17" y="18"/>
                    <a:pt x="3" y="27"/>
                    <a:pt x="1" y="14"/>
                  </a:cubicBezTo>
                  <a:cubicBezTo>
                    <a:pt x="0" y="9"/>
                    <a:pt x="5" y="0"/>
                    <a:pt x="12" y="1"/>
                  </a:cubicBezTo>
                  <a:cubicBezTo>
                    <a:pt x="21" y="3"/>
                    <a:pt x="27" y="10"/>
                    <a:pt x="31" y="17"/>
                  </a:cubicBezTo>
                  <a:close/>
                </a:path>
              </a:pathLst>
            </a:custGeom>
            <a:solidFill>
              <a:srgbClr val="40AC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0" name="Freeform 339">
              <a:extLst>
                <a:ext uri="{FF2B5EF4-FFF2-40B4-BE49-F238E27FC236}">
                  <a16:creationId xmlns:a16="http://schemas.microsoft.com/office/drawing/2014/main" id="{E0C9639D-90DE-4CDB-AB95-96068EAF0D5A}"/>
                </a:ext>
              </a:extLst>
            </p:cNvPr>
            <p:cNvSpPr>
              <a:spLocks/>
            </p:cNvSpPr>
            <p:nvPr/>
          </p:nvSpPr>
          <p:spPr bwMode="auto">
            <a:xfrm>
              <a:off x="6734505" y="3757790"/>
              <a:ext cx="44053" cy="44053"/>
            </a:xfrm>
            <a:custGeom>
              <a:avLst/>
              <a:gdLst>
                <a:gd name="T0" fmla="*/ 8 w 17"/>
                <a:gd name="T1" fmla="*/ 0 h 17"/>
                <a:gd name="T2" fmla="*/ 17 w 17"/>
                <a:gd name="T3" fmla="*/ 9 h 17"/>
                <a:gd name="T4" fmla="*/ 9 w 17"/>
                <a:gd name="T5" fmla="*/ 17 h 17"/>
                <a:gd name="T6" fmla="*/ 0 w 17"/>
                <a:gd name="T7" fmla="*/ 9 h 17"/>
                <a:gd name="T8" fmla="*/ 8 w 17"/>
                <a:gd name="T9" fmla="*/ 0 h 17"/>
              </a:gdLst>
              <a:ahLst/>
              <a:cxnLst>
                <a:cxn ang="0">
                  <a:pos x="T0" y="T1"/>
                </a:cxn>
                <a:cxn ang="0">
                  <a:pos x="T2" y="T3"/>
                </a:cxn>
                <a:cxn ang="0">
                  <a:pos x="T4" y="T5"/>
                </a:cxn>
                <a:cxn ang="0">
                  <a:pos x="T6" y="T7"/>
                </a:cxn>
                <a:cxn ang="0">
                  <a:pos x="T8" y="T9"/>
                </a:cxn>
              </a:cxnLst>
              <a:rect l="0" t="0" r="r" b="b"/>
              <a:pathLst>
                <a:path w="17" h="17">
                  <a:moveTo>
                    <a:pt x="8" y="0"/>
                  </a:moveTo>
                  <a:cubicBezTo>
                    <a:pt x="13" y="1"/>
                    <a:pt x="16" y="4"/>
                    <a:pt x="17" y="9"/>
                  </a:cubicBezTo>
                  <a:cubicBezTo>
                    <a:pt x="17" y="14"/>
                    <a:pt x="14" y="17"/>
                    <a:pt x="9" y="17"/>
                  </a:cubicBezTo>
                  <a:cubicBezTo>
                    <a:pt x="5" y="16"/>
                    <a:pt x="0" y="13"/>
                    <a:pt x="0" y="9"/>
                  </a:cubicBezTo>
                  <a:cubicBezTo>
                    <a:pt x="0" y="5"/>
                    <a:pt x="4" y="2"/>
                    <a:pt x="8" y="0"/>
                  </a:cubicBezTo>
                  <a:close/>
                </a:path>
              </a:pathLst>
            </a:custGeom>
            <a:solidFill>
              <a:srgbClr val="40AC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1" name="Freeform 340">
              <a:extLst>
                <a:ext uri="{FF2B5EF4-FFF2-40B4-BE49-F238E27FC236}">
                  <a16:creationId xmlns:a16="http://schemas.microsoft.com/office/drawing/2014/main" id="{E8ED7DB1-F5EB-410C-A9F0-92865541B7BB}"/>
                </a:ext>
              </a:extLst>
            </p:cNvPr>
            <p:cNvSpPr>
              <a:spLocks/>
            </p:cNvSpPr>
            <p:nvPr/>
          </p:nvSpPr>
          <p:spPr bwMode="auto">
            <a:xfrm>
              <a:off x="7424023" y="4341965"/>
              <a:ext cx="101513" cy="103428"/>
            </a:xfrm>
            <a:custGeom>
              <a:avLst/>
              <a:gdLst>
                <a:gd name="T0" fmla="*/ 23 w 39"/>
                <a:gd name="T1" fmla="*/ 40 h 40"/>
                <a:gd name="T2" fmla="*/ 0 w 39"/>
                <a:gd name="T3" fmla="*/ 17 h 40"/>
                <a:gd name="T4" fmla="*/ 18 w 39"/>
                <a:gd name="T5" fmla="*/ 0 h 40"/>
                <a:gd name="T6" fmla="*/ 39 w 39"/>
                <a:gd name="T7" fmla="*/ 23 h 40"/>
                <a:gd name="T8" fmla="*/ 23 w 39"/>
                <a:gd name="T9" fmla="*/ 40 h 40"/>
              </a:gdLst>
              <a:ahLst/>
              <a:cxnLst>
                <a:cxn ang="0">
                  <a:pos x="T0" y="T1"/>
                </a:cxn>
                <a:cxn ang="0">
                  <a:pos x="T2" y="T3"/>
                </a:cxn>
                <a:cxn ang="0">
                  <a:pos x="T4" y="T5"/>
                </a:cxn>
                <a:cxn ang="0">
                  <a:pos x="T6" y="T7"/>
                </a:cxn>
                <a:cxn ang="0">
                  <a:pos x="T8" y="T9"/>
                </a:cxn>
              </a:cxnLst>
              <a:rect l="0" t="0" r="r" b="b"/>
              <a:pathLst>
                <a:path w="39" h="40">
                  <a:moveTo>
                    <a:pt x="23" y="40"/>
                  </a:moveTo>
                  <a:cubicBezTo>
                    <a:pt x="6" y="39"/>
                    <a:pt x="0" y="30"/>
                    <a:pt x="0" y="17"/>
                  </a:cubicBezTo>
                  <a:cubicBezTo>
                    <a:pt x="0" y="6"/>
                    <a:pt x="7" y="0"/>
                    <a:pt x="18" y="0"/>
                  </a:cubicBezTo>
                  <a:cubicBezTo>
                    <a:pt x="32" y="1"/>
                    <a:pt x="39" y="10"/>
                    <a:pt x="39" y="23"/>
                  </a:cubicBezTo>
                  <a:cubicBezTo>
                    <a:pt x="39" y="35"/>
                    <a:pt x="31" y="39"/>
                    <a:pt x="23" y="40"/>
                  </a:cubicBezTo>
                  <a:close/>
                </a:path>
              </a:pathLst>
            </a:custGeom>
            <a:solidFill>
              <a:srgbClr val="94696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2" name="Freeform 341">
              <a:extLst>
                <a:ext uri="{FF2B5EF4-FFF2-40B4-BE49-F238E27FC236}">
                  <a16:creationId xmlns:a16="http://schemas.microsoft.com/office/drawing/2014/main" id="{1EE6D26D-C51E-4058-8A57-C23991D34D64}"/>
                </a:ext>
              </a:extLst>
            </p:cNvPr>
            <p:cNvSpPr>
              <a:spLocks/>
            </p:cNvSpPr>
            <p:nvPr/>
          </p:nvSpPr>
          <p:spPr bwMode="auto">
            <a:xfrm>
              <a:off x="4077945" y="6400942"/>
              <a:ext cx="1911497" cy="691434"/>
            </a:xfrm>
            <a:custGeom>
              <a:avLst/>
              <a:gdLst>
                <a:gd name="T0" fmla="*/ 32 w 732"/>
                <a:gd name="T1" fmla="*/ 132 h 265"/>
                <a:gd name="T2" fmla="*/ 30 w 732"/>
                <a:gd name="T3" fmla="*/ 37 h 265"/>
                <a:gd name="T4" fmla="*/ 55 w 732"/>
                <a:gd name="T5" fmla="*/ 14 h 265"/>
                <a:gd name="T6" fmla="*/ 147 w 732"/>
                <a:gd name="T7" fmla="*/ 39 h 265"/>
                <a:gd name="T8" fmla="*/ 255 w 732"/>
                <a:gd name="T9" fmla="*/ 130 h 265"/>
                <a:gd name="T10" fmla="*/ 374 w 732"/>
                <a:gd name="T11" fmla="*/ 186 h 265"/>
                <a:gd name="T12" fmla="*/ 387 w 732"/>
                <a:gd name="T13" fmla="*/ 182 h 265"/>
                <a:gd name="T14" fmla="*/ 470 w 732"/>
                <a:gd name="T15" fmla="*/ 147 h 265"/>
                <a:gd name="T16" fmla="*/ 556 w 732"/>
                <a:gd name="T17" fmla="*/ 157 h 265"/>
                <a:gd name="T18" fmla="*/ 725 w 732"/>
                <a:gd name="T19" fmla="*/ 130 h 265"/>
                <a:gd name="T20" fmla="*/ 731 w 732"/>
                <a:gd name="T21" fmla="*/ 135 h 265"/>
                <a:gd name="T22" fmla="*/ 569 w 732"/>
                <a:gd name="T23" fmla="*/ 236 h 265"/>
                <a:gd name="T24" fmla="*/ 438 w 732"/>
                <a:gd name="T25" fmla="*/ 263 h 265"/>
                <a:gd name="T26" fmla="*/ 388 w 732"/>
                <a:gd name="T27" fmla="*/ 227 h 265"/>
                <a:gd name="T28" fmla="*/ 358 w 732"/>
                <a:gd name="T29" fmla="*/ 206 h 265"/>
                <a:gd name="T30" fmla="*/ 262 w 732"/>
                <a:gd name="T31" fmla="*/ 205 h 265"/>
                <a:gd name="T32" fmla="*/ 41 w 732"/>
                <a:gd name="T33" fmla="*/ 139 h 265"/>
                <a:gd name="T34" fmla="*/ 32 w 732"/>
                <a:gd name="T35" fmla="*/ 132 h 2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32" h="265">
                  <a:moveTo>
                    <a:pt x="32" y="132"/>
                  </a:moveTo>
                  <a:cubicBezTo>
                    <a:pt x="0" y="109"/>
                    <a:pt x="6" y="67"/>
                    <a:pt x="30" y="37"/>
                  </a:cubicBezTo>
                  <a:cubicBezTo>
                    <a:pt x="37" y="28"/>
                    <a:pt x="47" y="21"/>
                    <a:pt x="55" y="14"/>
                  </a:cubicBezTo>
                  <a:cubicBezTo>
                    <a:pt x="92" y="0"/>
                    <a:pt x="120" y="18"/>
                    <a:pt x="147" y="39"/>
                  </a:cubicBezTo>
                  <a:cubicBezTo>
                    <a:pt x="184" y="68"/>
                    <a:pt x="219" y="99"/>
                    <a:pt x="255" y="130"/>
                  </a:cubicBezTo>
                  <a:cubicBezTo>
                    <a:pt x="290" y="160"/>
                    <a:pt x="330" y="176"/>
                    <a:pt x="374" y="186"/>
                  </a:cubicBezTo>
                  <a:cubicBezTo>
                    <a:pt x="379" y="187"/>
                    <a:pt x="384" y="188"/>
                    <a:pt x="387" y="182"/>
                  </a:cubicBezTo>
                  <a:cubicBezTo>
                    <a:pt x="403" y="144"/>
                    <a:pt x="436" y="144"/>
                    <a:pt x="470" y="147"/>
                  </a:cubicBezTo>
                  <a:cubicBezTo>
                    <a:pt x="499" y="150"/>
                    <a:pt x="528" y="152"/>
                    <a:pt x="556" y="157"/>
                  </a:cubicBezTo>
                  <a:cubicBezTo>
                    <a:pt x="616" y="168"/>
                    <a:pt x="671" y="153"/>
                    <a:pt x="725" y="130"/>
                  </a:cubicBezTo>
                  <a:cubicBezTo>
                    <a:pt x="730" y="129"/>
                    <a:pt x="732" y="131"/>
                    <a:pt x="731" y="135"/>
                  </a:cubicBezTo>
                  <a:cubicBezTo>
                    <a:pt x="681" y="175"/>
                    <a:pt x="625" y="205"/>
                    <a:pt x="569" y="236"/>
                  </a:cubicBezTo>
                  <a:cubicBezTo>
                    <a:pt x="527" y="253"/>
                    <a:pt x="484" y="265"/>
                    <a:pt x="438" y="263"/>
                  </a:cubicBezTo>
                  <a:cubicBezTo>
                    <a:pt x="412" y="262"/>
                    <a:pt x="393" y="251"/>
                    <a:pt x="388" y="227"/>
                  </a:cubicBezTo>
                  <a:cubicBezTo>
                    <a:pt x="383" y="208"/>
                    <a:pt x="372" y="207"/>
                    <a:pt x="358" y="206"/>
                  </a:cubicBezTo>
                  <a:cubicBezTo>
                    <a:pt x="326" y="206"/>
                    <a:pt x="294" y="204"/>
                    <a:pt x="262" y="205"/>
                  </a:cubicBezTo>
                  <a:cubicBezTo>
                    <a:pt x="181" y="205"/>
                    <a:pt x="107" y="186"/>
                    <a:pt x="41" y="139"/>
                  </a:cubicBezTo>
                  <a:cubicBezTo>
                    <a:pt x="39" y="135"/>
                    <a:pt x="36" y="133"/>
                    <a:pt x="32" y="132"/>
                  </a:cubicBezTo>
                  <a:close/>
                </a:path>
              </a:pathLst>
            </a:custGeom>
            <a:solidFill>
              <a:srgbClr val="1A2F4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3" name="Freeform 342">
              <a:extLst>
                <a:ext uri="{FF2B5EF4-FFF2-40B4-BE49-F238E27FC236}">
                  <a16:creationId xmlns:a16="http://schemas.microsoft.com/office/drawing/2014/main" id="{08E94C2B-01CB-4591-93E1-0CFAFF224B87}"/>
                </a:ext>
              </a:extLst>
            </p:cNvPr>
            <p:cNvSpPr>
              <a:spLocks/>
            </p:cNvSpPr>
            <p:nvPr/>
          </p:nvSpPr>
          <p:spPr bwMode="auto">
            <a:xfrm>
              <a:off x="5868777" y="6895097"/>
              <a:ext cx="388812" cy="139820"/>
            </a:xfrm>
            <a:custGeom>
              <a:avLst/>
              <a:gdLst>
                <a:gd name="T0" fmla="*/ 27 w 149"/>
                <a:gd name="T1" fmla="*/ 52 h 54"/>
                <a:gd name="T2" fmla="*/ 2 w 149"/>
                <a:gd name="T3" fmla="*/ 23 h 54"/>
                <a:gd name="T4" fmla="*/ 33 w 149"/>
                <a:gd name="T5" fmla="*/ 3 h 54"/>
                <a:gd name="T6" fmla="*/ 82 w 149"/>
                <a:gd name="T7" fmla="*/ 13 h 54"/>
                <a:gd name="T8" fmla="*/ 145 w 149"/>
                <a:gd name="T9" fmla="*/ 7 h 54"/>
                <a:gd name="T10" fmla="*/ 142 w 149"/>
                <a:gd name="T11" fmla="*/ 15 h 54"/>
                <a:gd name="T12" fmla="*/ 27 w 149"/>
                <a:gd name="T13" fmla="*/ 52 h 54"/>
              </a:gdLst>
              <a:ahLst/>
              <a:cxnLst>
                <a:cxn ang="0">
                  <a:pos x="T0" y="T1"/>
                </a:cxn>
                <a:cxn ang="0">
                  <a:pos x="T2" y="T3"/>
                </a:cxn>
                <a:cxn ang="0">
                  <a:pos x="T4" y="T5"/>
                </a:cxn>
                <a:cxn ang="0">
                  <a:pos x="T6" y="T7"/>
                </a:cxn>
                <a:cxn ang="0">
                  <a:pos x="T8" y="T9"/>
                </a:cxn>
                <a:cxn ang="0">
                  <a:pos x="T10" y="T11"/>
                </a:cxn>
                <a:cxn ang="0">
                  <a:pos x="T12" y="T13"/>
                </a:cxn>
              </a:cxnLst>
              <a:rect l="0" t="0" r="r" b="b"/>
              <a:pathLst>
                <a:path w="149" h="54">
                  <a:moveTo>
                    <a:pt x="27" y="52"/>
                  </a:moveTo>
                  <a:cubicBezTo>
                    <a:pt x="8" y="52"/>
                    <a:pt x="0" y="41"/>
                    <a:pt x="2" y="23"/>
                  </a:cubicBezTo>
                  <a:cubicBezTo>
                    <a:pt x="4" y="5"/>
                    <a:pt x="17" y="0"/>
                    <a:pt x="33" y="3"/>
                  </a:cubicBezTo>
                  <a:cubicBezTo>
                    <a:pt x="49" y="5"/>
                    <a:pt x="66" y="9"/>
                    <a:pt x="82" y="13"/>
                  </a:cubicBezTo>
                  <a:cubicBezTo>
                    <a:pt x="104" y="18"/>
                    <a:pt x="125" y="16"/>
                    <a:pt x="145" y="7"/>
                  </a:cubicBezTo>
                  <a:cubicBezTo>
                    <a:pt x="149" y="12"/>
                    <a:pt x="144" y="14"/>
                    <a:pt x="142" y="15"/>
                  </a:cubicBezTo>
                  <a:cubicBezTo>
                    <a:pt x="106" y="34"/>
                    <a:pt x="70" y="54"/>
                    <a:pt x="27" y="52"/>
                  </a:cubicBezTo>
                  <a:close/>
                </a:path>
              </a:pathLst>
            </a:custGeom>
            <a:solidFill>
              <a:srgbClr val="1834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4" name="Freeform 343">
              <a:extLst>
                <a:ext uri="{FF2B5EF4-FFF2-40B4-BE49-F238E27FC236}">
                  <a16:creationId xmlns:a16="http://schemas.microsoft.com/office/drawing/2014/main" id="{F7327940-417C-44AC-AB7F-26F9644350F5}"/>
                </a:ext>
              </a:extLst>
            </p:cNvPr>
            <p:cNvSpPr>
              <a:spLocks/>
            </p:cNvSpPr>
            <p:nvPr/>
          </p:nvSpPr>
          <p:spPr bwMode="auto">
            <a:xfrm>
              <a:off x="4552946" y="6942980"/>
              <a:ext cx="47884" cy="34476"/>
            </a:xfrm>
            <a:custGeom>
              <a:avLst/>
              <a:gdLst>
                <a:gd name="T0" fmla="*/ 0 w 18"/>
                <a:gd name="T1" fmla="*/ 5 h 13"/>
                <a:gd name="T2" fmla="*/ 18 w 18"/>
                <a:gd name="T3" fmla="*/ 5 h 13"/>
                <a:gd name="T4" fmla="*/ 16 w 18"/>
                <a:gd name="T5" fmla="*/ 10 h 13"/>
                <a:gd name="T6" fmla="*/ 0 w 18"/>
                <a:gd name="T7" fmla="*/ 5 h 13"/>
              </a:gdLst>
              <a:ahLst/>
              <a:cxnLst>
                <a:cxn ang="0">
                  <a:pos x="T0" y="T1"/>
                </a:cxn>
                <a:cxn ang="0">
                  <a:pos x="T2" y="T3"/>
                </a:cxn>
                <a:cxn ang="0">
                  <a:pos x="T4" y="T5"/>
                </a:cxn>
                <a:cxn ang="0">
                  <a:pos x="T6" y="T7"/>
                </a:cxn>
              </a:cxnLst>
              <a:rect l="0" t="0" r="r" b="b"/>
              <a:pathLst>
                <a:path w="18" h="13">
                  <a:moveTo>
                    <a:pt x="0" y="5"/>
                  </a:moveTo>
                  <a:cubicBezTo>
                    <a:pt x="8" y="1"/>
                    <a:pt x="13" y="0"/>
                    <a:pt x="18" y="5"/>
                  </a:cubicBezTo>
                  <a:cubicBezTo>
                    <a:pt x="18" y="6"/>
                    <a:pt x="17" y="10"/>
                    <a:pt x="16" y="10"/>
                  </a:cubicBezTo>
                  <a:cubicBezTo>
                    <a:pt x="10" y="13"/>
                    <a:pt x="5" y="11"/>
                    <a:pt x="0" y="5"/>
                  </a:cubicBezTo>
                  <a:close/>
                </a:path>
              </a:pathLst>
            </a:custGeom>
            <a:solidFill>
              <a:srgbClr val="58B8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5" name="Freeform 344">
              <a:extLst>
                <a:ext uri="{FF2B5EF4-FFF2-40B4-BE49-F238E27FC236}">
                  <a16:creationId xmlns:a16="http://schemas.microsoft.com/office/drawing/2014/main" id="{DC85B408-F85D-431D-9F1E-BC2DE184A592}"/>
                </a:ext>
              </a:extLst>
            </p:cNvPr>
            <p:cNvSpPr>
              <a:spLocks/>
            </p:cNvSpPr>
            <p:nvPr/>
          </p:nvSpPr>
          <p:spPr bwMode="auto">
            <a:xfrm>
              <a:off x="5640852" y="7241772"/>
              <a:ext cx="250909" cy="285384"/>
            </a:xfrm>
            <a:custGeom>
              <a:avLst/>
              <a:gdLst>
                <a:gd name="T0" fmla="*/ 56 w 96"/>
                <a:gd name="T1" fmla="*/ 0 h 110"/>
                <a:gd name="T2" fmla="*/ 91 w 96"/>
                <a:gd name="T3" fmla="*/ 17 h 110"/>
                <a:gd name="T4" fmla="*/ 81 w 96"/>
                <a:gd name="T5" fmla="*/ 48 h 110"/>
                <a:gd name="T6" fmla="*/ 80 w 96"/>
                <a:gd name="T7" fmla="*/ 60 h 110"/>
                <a:gd name="T8" fmla="*/ 78 w 96"/>
                <a:gd name="T9" fmla="*/ 97 h 110"/>
                <a:gd name="T10" fmla="*/ 32 w 96"/>
                <a:gd name="T11" fmla="*/ 102 h 110"/>
                <a:gd name="T12" fmla="*/ 7 w 96"/>
                <a:gd name="T13" fmla="*/ 39 h 110"/>
                <a:gd name="T14" fmla="*/ 56 w 96"/>
                <a:gd name="T15" fmla="*/ 0 h 1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6" h="110">
                  <a:moveTo>
                    <a:pt x="56" y="0"/>
                  </a:moveTo>
                  <a:cubicBezTo>
                    <a:pt x="70" y="0"/>
                    <a:pt x="84" y="3"/>
                    <a:pt x="91" y="17"/>
                  </a:cubicBezTo>
                  <a:cubicBezTo>
                    <a:pt x="96" y="29"/>
                    <a:pt x="93" y="40"/>
                    <a:pt x="81" y="48"/>
                  </a:cubicBezTo>
                  <a:cubicBezTo>
                    <a:pt x="76" y="51"/>
                    <a:pt x="76" y="55"/>
                    <a:pt x="80" y="60"/>
                  </a:cubicBezTo>
                  <a:cubicBezTo>
                    <a:pt x="89" y="73"/>
                    <a:pt x="91" y="85"/>
                    <a:pt x="78" y="97"/>
                  </a:cubicBezTo>
                  <a:cubicBezTo>
                    <a:pt x="64" y="110"/>
                    <a:pt x="47" y="110"/>
                    <a:pt x="32" y="102"/>
                  </a:cubicBezTo>
                  <a:cubicBezTo>
                    <a:pt x="9" y="92"/>
                    <a:pt x="0" y="65"/>
                    <a:pt x="7" y="39"/>
                  </a:cubicBezTo>
                  <a:cubicBezTo>
                    <a:pt x="14" y="14"/>
                    <a:pt x="30" y="1"/>
                    <a:pt x="56" y="0"/>
                  </a:cubicBezTo>
                  <a:close/>
                </a:path>
              </a:pathLst>
            </a:custGeom>
            <a:solidFill>
              <a:srgbClr val="781D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6" name="Freeform 345">
              <a:extLst>
                <a:ext uri="{FF2B5EF4-FFF2-40B4-BE49-F238E27FC236}">
                  <a16:creationId xmlns:a16="http://schemas.microsoft.com/office/drawing/2014/main" id="{23B7DEDD-12AF-4738-BC59-6BEB5383E1CD}"/>
                </a:ext>
              </a:extLst>
            </p:cNvPr>
            <p:cNvSpPr>
              <a:spLocks/>
            </p:cNvSpPr>
            <p:nvPr/>
          </p:nvSpPr>
          <p:spPr bwMode="auto">
            <a:xfrm>
              <a:off x="4788532" y="7213041"/>
              <a:ext cx="166634" cy="189618"/>
            </a:xfrm>
            <a:custGeom>
              <a:avLst/>
              <a:gdLst>
                <a:gd name="T0" fmla="*/ 0 w 64"/>
                <a:gd name="T1" fmla="*/ 39 h 73"/>
                <a:gd name="T2" fmla="*/ 42 w 64"/>
                <a:gd name="T3" fmla="*/ 3 h 73"/>
                <a:gd name="T4" fmla="*/ 61 w 64"/>
                <a:gd name="T5" fmla="*/ 18 h 73"/>
                <a:gd name="T6" fmla="*/ 53 w 64"/>
                <a:gd name="T7" fmla="*/ 38 h 73"/>
                <a:gd name="T8" fmla="*/ 48 w 64"/>
                <a:gd name="T9" fmla="*/ 45 h 73"/>
                <a:gd name="T10" fmla="*/ 29 w 64"/>
                <a:gd name="T11" fmla="*/ 71 h 73"/>
                <a:gd name="T12" fmla="*/ 0 w 64"/>
                <a:gd name="T13" fmla="*/ 39 h 73"/>
              </a:gdLst>
              <a:ahLst/>
              <a:cxnLst>
                <a:cxn ang="0">
                  <a:pos x="T0" y="T1"/>
                </a:cxn>
                <a:cxn ang="0">
                  <a:pos x="T2" y="T3"/>
                </a:cxn>
                <a:cxn ang="0">
                  <a:pos x="T4" y="T5"/>
                </a:cxn>
                <a:cxn ang="0">
                  <a:pos x="T6" y="T7"/>
                </a:cxn>
                <a:cxn ang="0">
                  <a:pos x="T8" y="T9"/>
                </a:cxn>
                <a:cxn ang="0">
                  <a:pos x="T10" y="T11"/>
                </a:cxn>
                <a:cxn ang="0">
                  <a:pos x="T12" y="T13"/>
                </a:cxn>
              </a:cxnLst>
              <a:rect l="0" t="0" r="r" b="b"/>
              <a:pathLst>
                <a:path w="64" h="73">
                  <a:moveTo>
                    <a:pt x="0" y="39"/>
                  </a:moveTo>
                  <a:cubicBezTo>
                    <a:pt x="0" y="16"/>
                    <a:pt x="19" y="0"/>
                    <a:pt x="42" y="3"/>
                  </a:cubicBezTo>
                  <a:cubicBezTo>
                    <a:pt x="51" y="4"/>
                    <a:pt x="58" y="9"/>
                    <a:pt x="61" y="18"/>
                  </a:cubicBezTo>
                  <a:cubicBezTo>
                    <a:pt x="64" y="26"/>
                    <a:pt x="62" y="34"/>
                    <a:pt x="53" y="38"/>
                  </a:cubicBezTo>
                  <a:cubicBezTo>
                    <a:pt x="49" y="39"/>
                    <a:pt x="47" y="41"/>
                    <a:pt x="48" y="45"/>
                  </a:cubicBezTo>
                  <a:cubicBezTo>
                    <a:pt x="54" y="63"/>
                    <a:pt x="44" y="70"/>
                    <a:pt x="29" y="71"/>
                  </a:cubicBezTo>
                  <a:cubicBezTo>
                    <a:pt x="14" y="73"/>
                    <a:pt x="0" y="56"/>
                    <a:pt x="0" y="39"/>
                  </a:cubicBezTo>
                  <a:close/>
                </a:path>
              </a:pathLst>
            </a:custGeom>
            <a:solidFill>
              <a:srgbClr val="7D20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7" name="Freeform 346">
              <a:extLst>
                <a:ext uri="{FF2B5EF4-FFF2-40B4-BE49-F238E27FC236}">
                  <a16:creationId xmlns:a16="http://schemas.microsoft.com/office/drawing/2014/main" id="{BC93258B-620E-41B2-B59D-684220DB34D1}"/>
                </a:ext>
              </a:extLst>
            </p:cNvPr>
            <p:cNvSpPr>
              <a:spLocks/>
            </p:cNvSpPr>
            <p:nvPr/>
          </p:nvSpPr>
          <p:spPr bwMode="auto">
            <a:xfrm>
              <a:off x="6347609" y="6625036"/>
              <a:ext cx="340928" cy="337098"/>
            </a:xfrm>
            <a:custGeom>
              <a:avLst/>
              <a:gdLst>
                <a:gd name="T0" fmla="*/ 1 w 130"/>
                <a:gd name="T1" fmla="*/ 61 h 129"/>
                <a:gd name="T2" fmla="*/ 66 w 130"/>
                <a:gd name="T3" fmla="*/ 0 h 129"/>
                <a:gd name="T4" fmla="*/ 130 w 130"/>
                <a:gd name="T5" fmla="*/ 72 h 129"/>
                <a:gd name="T6" fmla="*/ 67 w 130"/>
                <a:gd name="T7" fmla="*/ 129 h 129"/>
                <a:gd name="T8" fmla="*/ 1 w 130"/>
                <a:gd name="T9" fmla="*/ 61 h 129"/>
              </a:gdLst>
              <a:ahLst/>
              <a:cxnLst>
                <a:cxn ang="0">
                  <a:pos x="T0" y="T1"/>
                </a:cxn>
                <a:cxn ang="0">
                  <a:pos x="T2" y="T3"/>
                </a:cxn>
                <a:cxn ang="0">
                  <a:pos x="T4" y="T5"/>
                </a:cxn>
                <a:cxn ang="0">
                  <a:pos x="T6" y="T7"/>
                </a:cxn>
                <a:cxn ang="0">
                  <a:pos x="T8" y="T9"/>
                </a:cxn>
              </a:cxnLst>
              <a:rect l="0" t="0" r="r" b="b"/>
              <a:pathLst>
                <a:path w="130" h="129">
                  <a:moveTo>
                    <a:pt x="1" y="61"/>
                  </a:moveTo>
                  <a:cubicBezTo>
                    <a:pt x="1" y="21"/>
                    <a:pt x="24" y="0"/>
                    <a:pt x="66" y="0"/>
                  </a:cubicBezTo>
                  <a:cubicBezTo>
                    <a:pt x="101" y="0"/>
                    <a:pt x="130" y="34"/>
                    <a:pt x="130" y="72"/>
                  </a:cubicBezTo>
                  <a:cubicBezTo>
                    <a:pt x="130" y="103"/>
                    <a:pt x="100" y="129"/>
                    <a:pt x="67" y="129"/>
                  </a:cubicBezTo>
                  <a:cubicBezTo>
                    <a:pt x="27" y="128"/>
                    <a:pt x="0" y="100"/>
                    <a:pt x="1" y="61"/>
                  </a:cubicBezTo>
                  <a:close/>
                </a:path>
              </a:pathLst>
            </a:custGeom>
            <a:solidFill>
              <a:srgbClr val="BA73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8" name="Freeform 347">
              <a:extLst>
                <a:ext uri="{FF2B5EF4-FFF2-40B4-BE49-F238E27FC236}">
                  <a16:creationId xmlns:a16="http://schemas.microsoft.com/office/drawing/2014/main" id="{04E004AF-F5CD-42F8-82DE-6D22114E63CB}"/>
                </a:ext>
              </a:extLst>
            </p:cNvPr>
            <p:cNvSpPr>
              <a:spLocks/>
            </p:cNvSpPr>
            <p:nvPr/>
          </p:nvSpPr>
          <p:spPr bwMode="auto">
            <a:xfrm>
              <a:off x="7173114" y="6877859"/>
              <a:ext cx="174295" cy="176210"/>
            </a:xfrm>
            <a:custGeom>
              <a:avLst/>
              <a:gdLst>
                <a:gd name="T0" fmla="*/ 35 w 67"/>
                <a:gd name="T1" fmla="*/ 67 h 67"/>
                <a:gd name="T2" fmla="*/ 6 w 67"/>
                <a:gd name="T3" fmla="*/ 45 h 67"/>
                <a:gd name="T4" fmla="*/ 13 w 67"/>
                <a:gd name="T5" fmla="*/ 11 h 67"/>
                <a:gd name="T6" fmla="*/ 41 w 67"/>
                <a:gd name="T7" fmla="*/ 15 h 67"/>
                <a:gd name="T8" fmla="*/ 49 w 67"/>
                <a:gd name="T9" fmla="*/ 27 h 67"/>
                <a:gd name="T10" fmla="*/ 62 w 67"/>
                <a:gd name="T11" fmla="*/ 50 h 67"/>
                <a:gd name="T12" fmla="*/ 35 w 67"/>
                <a:gd name="T13" fmla="*/ 67 h 67"/>
              </a:gdLst>
              <a:ahLst/>
              <a:cxnLst>
                <a:cxn ang="0">
                  <a:pos x="T0" y="T1"/>
                </a:cxn>
                <a:cxn ang="0">
                  <a:pos x="T2" y="T3"/>
                </a:cxn>
                <a:cxn ang="0">
                  <a:pos x="T4" y="T5"/>
                </a:cxn>
                <a:cxn ang="0">
                  <a:pos x="T6" y="T7"/>
                </a:cxn>
                <a:cxn ang="0">
                  <a:pos x="T8" y="T9"/>
                </a:cxn>
                <a:cxn ang="0">
                  <a:pos x="T10" y="T11"/>
                </a:cxn>
                <a:cxn ang="0">
                  <a:pos x="T12" y="T13"/>
                </a:cxn>
              </a:cxnLst>
              <a:rect l="0" t="0" r="r" b="b"/>
              <a:pathLst>
                <a:path w="67" h="67">
                  <a:moveTo>
                    <a:pt x="35" y="67"/>
                  </a:moveTo>
                  <a:cubicBezTo>
                    <a:pt x="20" y="66"/>
                    <a:pt x="11" y="57"/>
                    <a:pt x="6" y="45"/>
                  </a:cubicBezTo>
                  <a:cubicBezTo>
                    <a:pt x="0" y="32"/>
                    <a:pt x="4" y="20"/>
                    <a:pt x="13" y="11"/>
                  </a:cubicBezTo>
                  <a:cubicBezTo>
                    <a:pt x="23" y="2"/>
                    <a:pt x="34" y="0"/>
                    <a:pt x="41" y="15"/>
                  </a:cubicBezTo>
                  <a:cubicBezTo>
                    <a:pt x="43" y="20"/>
                    <a:pt x="43" y="25"/>
                    <a:pt x="49" y="27"/>
                  </a:cubicBezTo>
                  <a:cubicBezTo>
                    <a:pt x="60" y="30"/>
                    <a:pt x="67" y="38"/>
                    <a:pt x="62" y="50"/>
                  </a:cubicBezTo>
                  <a:cubicBezTo>
                    <a:pt x="58" y="61"/>
                    <a:pt x="48" y="67"/>
                    <a:pt x="35" y="67"/>
                  </a:cubicBezTo>
                  <a:close/>
                </a:path>
              </a:pathLst>
            </a:custGeom>
            <a:solidFill>
              <a:srgbClr val="8321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9" name="Freeform 348">
              <a:extLst>
                <a:ext uri="{FF2B5EF4-FFF2-40B4-BE49-F238E27FC236}">
                  <a16:creationId xmlns:a16="http://schemas.microsoft.com/office/drawing/2014/main" id="{20461BB2-AC8F-4F83-A450-C81CE20F8374}"/>
                </a:ext>
              </a:extLst>
            </p:cNvPr>
            <p:cNvSpPr>
              <a:spLocks/>
            </p:cNvSpPr>
            <p:nvPr/>
          </p:nvSpPr>
          <p:spPr bwMode="auto">
            <a:xfrm>
              <a:off x="5240549" y="2099116"/>
              <a:ext cx="637805" cy="1409681"/>
            </a:xfrm>
            <a:custGeom>
              <a:avLst/>
              <a:gdLst>
                <a:gd name="T0" fmla="*/ 2 w 245"/>
                <a:gd name="T1" fmla="*/ 65 h 541"/>
                <a:gd name="T2" fmla="*/ 11 w 245"/>
                <a:gd name="T3" fmla="*/ 0 h 541"/>
                <a:gd name="T4" fmla="*/ 21 w 245"/>
                <a:gd name="T5" fmla="*/ 30 h 541"/>
                <a:gd name="T6" fmla="*/ 27 w 245"/>
                <a:gd name="T7" fmla="*/ 73 h 541"/>
                <a:gd name="T8" fmla="*/ 35 w 245"/>
                <a:gd name="T9" fmla="*/ 106 h 541"/>
                <a:gd name="T10" fmla="*/ 37 w 245"/>
                <a:gd name="T11" fmla="*/ 166 h 541"/>
                <a:gd name="T12" fmla="*/ 54 w 245"/>
                <a:gd name="T13" fmla="*/ 224 h 541"/>
                <a:gd name="T14" fmla="*/ 54 w 245"/>
                <a:gd name="T15" fmla="*/ 223 h 541"/>
                <a:gd name="T16" fmla="*/ 58 w 245"/>
                <a:gd name="T17" fmla="*/ 192 h 541"/>
                <a:gd name="T18" fmla="*/ 79 w 245"/>
                <a:gd name="T19" fmla="*/ 214 h 541"/>
                <a:gd name="T20" fmla="*/ 122 w 245"/>
                <a:gd name="T21" fmla="*/ 337 h 541"/>
                <a:gd name="T22" fmla="*/ 126 w 245"/>
                <a:gd name="T23" fmla="*/ 374 h 541"/>
                <a:gd name="T24" fmla="*/ 126 w 245"/>
                <a:gd name="T25" fmla="*/ 347 h 541"/>
                <a:gd name="T26" fmla="*/ 127 w 245"/>
                <a:gd name="T27" fmla="*/ 306 h 541"/>
                <a:gd name="T28" fmla="*/ 102 w 245"/>
                <a:gd name="T29" fmla="*/ 227 h 541"/>
                <a:gd name="T30" fmla="*/ 105 w 245"/>
                <a:gd name="T31" fmla="*/ 208 h 541"/>
                <a:gd name="T32" fmla="*/ 124 w 245"/>
                <a:gd name="T33" fmla="*/ 216 h 541"/>
                <a:gd name="T34" fmla="*/ 131 w 245"/>
                <a:gd name="T35" fmla="*/ 231 h 541"/>
                <a:gd name="T36" fmla="*/ 179 w 245"/>
                <a:gd name="T37" fmla="*/ 382 h 541"/>
                <a:gd name="T38" fmla="*/ 190 w 245"/>
                <a:gd name="T39" fmla="*/ 395 h 541"/>
                <a:gd name="T40" fmla="*/ 202 w 245"/>
                <a:gd name="T41" fmla="*/ 422 h 541"/>
                <a:gd name="T42" fmla="*/ 224 w 245"/>
                <a:gd name="T43" fmla="*/ 427 h 541"/>
                <a:gd name="T44" fmla="*/ 228 w 245"/>
                <a:gd name="T45" fmla="*/ 432 h 541"/>
                <a:gd name="T46" fmla="*/ 231 w 245"/>
                <a:gd name="T47" fmla="*/ 439 h 541"/>
                <a:gd name="T48" fmla="*/ 243 w 245"/>
                <a:gd name="T49" fmla="*/ 497 h 541"/>
                <a:gd name="T50" fmla="*/ 234 w 245"/>
                <a:gd name="T51" fmla="*/ 515 h 541"/>
                <a:gd name="T52" fmla="*/ 225 w 245"/>
                <a:gd name="T53" fmla="*/ 506 h 541"/>
                <a:gd name="T54" fmla="*/ 215 w 245"/>
                <a:gd name="T55" fmla="*/ 496 h 541"/>
                <a:gd name="T56" fmla="*/ 220 w 245"/>
                <a:gd name="T57" fmla="*/ 541 h 541"/>
                <a:gd name="T58" fmla="*/ 137 w 245"/>
                <a:gd name="T59" fmla="*/ 463 h 541"/>
                <a:gd name="T60" fmla="*/ 79 w 245"/>
                <a:gd name="T61" fmla="*/ 390 h 541"/>
                <a:gd name="T62" fmla="*/ 15 w 245"/>
                <a:gd name="T63" fmla="*/ 231 h 541"/>
                <a:gd name="T64" fmla="*/ 6 w 245"/>
                <a:gd name="T65" fmla="*/ 115 h 541"/>
                <a:gd name="T66" fmla="*/ 2 w 245"/>
                <a:gd name="T67" fmla="*/ 65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45" h="541">
                  <a:moveTo>
                    <a:pt x="2" y="65"/>
                  </a:moveTo>
                  <a:cubicBezTo>
                    <a:pt x="0" y="43"/>
                    <a:pt x="7" y="22"/>
                    <a:pt x="11" y="0"/>
                  </a:cubicBezTo>
                  <a:cubicBezTo>
                    <a:pt x="28" y="6"/>
                    <a:pt x="21" y="20"/>
                    <a:pt x="21" y="30"/>
                  </a:cubicBezTo>
                  <a:cubicBezTo>
                    <a:pt x="21" y="45"/>
                    <a:pt x="14" y="60"/>
                    <a:pt x="27" y="73"/>
                  </a:cubicBezTo>
                  <a:cubicBezTo>
                    <a:pt x="37" y="82"/>
                    <a:pt x="34" y="94"/>
                    <a:pt x="35" y="106"/>
                  </a:cubicBezTo>
                  <a:cubicBezTo>
                    <a:pt x="36" y="126"/>
                    <a:pt x="31" y="147"/>
                    <a:pt x="37" y="166"/>
                  </a:cubicBezTo>
                  <a:cubicBezTo>
                    <a:pt x="43" y="186"/>
                    <a:pt x="47" y="206"/>
                    <a:pt x="54" y="224"/>
                  </a:cubicBezTo>
                  <a:cubicBezTo>
                    <a:pt x="55" y="226"/>
                    <a:pt x="55" y="226"/>
                    <a:pt x="54" y="223"/>
                  </a:cubicBezTo>
                  <a:cubicBezTo>
                    <a:pt x="51" y="212"/>
                    <a:pt x="40" y="198"/>
                    <a:pt x="58" y="192"/>
                  </a:cubicBezTo>
                  <a:cubicBezTo>
                    <a:pt x="74" y="187"/>
                    <a:pt x="76" y="205"/>
                    <a:pt x="79" y="214"/>
                  </a:cubicBezTo>
                  <a:cubicBezTo>
                    <a:pt x="91" y="256"/>
                    <a:pt x="105" y="297"/>
                    <a:pt x="122" y="337"/>
                  </a:cubicBezTo>
                  <a:cubicBezTo>
                    <a:pt x="127" y="349"/>
                    <a:pt x="118" y="363"/>
                    <a:pt x="126" y="374"/>
                  </a:cubicBezTo>
                  <a:cubicBezTo>
                    <a:pt x="123" y="366"/>
                    <a:pt x="120" y="357"/>
                    <a:pt x="126" y="347"/>
                  </a:cubicBezTo>
                  <a:cubicBezTo>
                    <a:pt x="134" y="333"/>
                    <a:pt x="131" y="320"/>
                    <a:pt x="127" y="306"/>
                  </a:cubicBezTo>
                  <a:cubicBezTo>
                    <a:pt x="119" y="279"/>
                    <a:pt x="111" y="253"/>
                    <a:pt x="102" y="227"/>
                  </a:cubicBezTo>
                  <a:cubicBezTo>
                    <a:pt x="99" y="220"/>
                    <a:pt x="96" y="212"/>
                    <a:pt x="105" y="208"/>
                  </a:cubicBezTo>
                  <a:cubicBezTo>
                    <a:pt x="113" y="204"/>
                    <a:pt x="119" y="210"/>
                    <a:pt x="124" y="216"/>
                  </a:cubicBezTo>
                  <a:cubicBezTo>
                    <a:pt x="128" y="220"/>
                    <a:pt x="130" y="225"/>
                    <a:pt x="131" y="231"/>
                  </a:cubicBezTo>
                  <a:cubicBezTo>
                    <a:pt x="143" y="283"/>
                    <a:pt x="168" y="330"/>
                    <a:pt x="179" y="382"/>
                  </a:cubicBezTo>
                  <a:cubicBezTo>
                    <a:pt x="181" y="389"/>
                    <a:pt x="186" y="391"/>
                    <a:pt x="190" y="395"/>
                  </a:cubicBezTo>
                  <a:cubicBezTo>
                    <a:pt x="198" y="402"/>
                    <a:pt x="202" y="411"/>
                    <a:pt x="202" y="422"/>
                  </a:cubicBezTo>
                  <a:cubicBezTo>
                    <a:pt x="210" y="418"/>
                    <a:pt x="218" y="419"/>
                    <a:pt x="224" y="427"/>
                  </a:cubicBezTo>
                  <a:cubicBezTo>
                    <a:pt x="226" y="429"/>
                    <a:pt x="227" y="431"/>
                    <a:pt x="228" y="432"/>
                  </a:cubicBezTo>
                  <a:cubicBezTo>
                    <a:pt x="230" y="434"/>
                    <a:pt x="230" y="436"/>
                    <a:pt x="231" y="439"/>
                  </a:cubicBezTo>
                  <a:cubicBezTo>
                    <a:pt x="242" y="457"/>
                    <a:pt x="239" y="478"/>
                    <a:pt x="243" y="497"/>
                  </a:cubicBezTo>
                  <a:cubicBezTo>
                    <a:pt x="245" y="504"/>
                    <a:pt x="242" y="512"/>
                    <a:pt x="234" y="515"/>
                  </a:cubicBezTo>
                  <a:cubicBezTo>
                    <a:pt x="227" y="518"/>
                    <a:pt x="228" y="509"/>
                    <a:pt x="225" y="506"/>
                  </a:cubicBezTo>
                  <a:cubicBezTo>
                    <a:pt x="222" y="503"/>
                    <a:pt x="219" y="500"/>
                    <a:pt x="215" y="496"/>
                  </a:cubicBezTo>
                  <a:cubicBezTo>
                    <a:pt x="204" y="513"/>
                    <a:pt x="219" y="526"/>
                    <a:pt x="220" y="541"/>
                  </a:cubicBezTo>
                  <a:cubicBezTo>
                    <a:pt x="189" y="519"/>
                    <a:pt x="159" y="495"/>
                    <a:pt x="137" y="463"/>
                  </a:cubicBezTo>
                  <a:cubicBezTo>
                    <a:pt x="117" y="439"/>
                    <a:pt x="95" y="417"/>
                    <a:pt x="79" y="390"/>
                  </a:cubicBezTo>
                  <a:cubicBezTo>
                    <a:pt x="50" y="340"/>
                    <a:pt x="18" y="291"/>
                    <a:pt x="15" y="231"/>
                  </a:cubicBezTo>
                  <a:cubicBezTo>
                    <a:pt x="6" y="193"/>
                    <a:pt x="6" y="154"/>
                    <a:pt x="6" y="115"/>
                  </a:cubicBezTo>
                  <a:cubicBezTo>
                    <a:pt x="7" y="98"/>
                    <a:pt x="5" y="82"/>
                    <a:pt x="2" y="65"/>
                  </a:cubicBezTo>
                  <a:close/>
                </a:path>
              </a:pathLst>
            </a:custGeom>
            <a:solidFill>
              <a:srgbClr val="2CA5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0" name="Freeform 349">
              <a:extLst>
                <a:ext uri="{FF2B5EF4-FFF2-40B4-BE49-F238E27FC236}">
                  <a16:creationId xmlns:a16="http://schemas.microsoft.com/office/drawing/2014/main" id="{9F2EACB3-4551-48FD-A903-F659EAD9006D}"/>
                </a:ext>
              </a:extLst>
            </p:cNvPr>
            <p:cNvSpPr>
              <a:spLocks/>
            </p:cNvSpPr>
            <p:nvPr/>
          </p:nvSpPr>
          <p:spPr bwMode="auto">
            <a:xfrm>
              <a:off x="5004963" y="5215355"/>
              <a:ext cx="273892" cy="226009"/>
            </a:xfrm>
            <a:custGeom>
              <a:avLst/>
              <a:gdLst>
                <a:gd name="T0" fmla="*/ 105 w 105"/>
                <a:gd name="T1" fmla="*/ 75 h 87"/>
                <a:gd name="T2" fmla="*/ 69 w 105"/>
                <a:gd name="T3" fmla="*/ 75 h 87"/>
                <a:gd name="T4" fmla="*/ 29 w 105"/>
                <a:gd name="T5" fmla="*/ 73 h 87"/>
                <a:gd name="T6" fmla="*/ 6 w 105"/>
                <a:gd name="T7" fmla="*/ 60 h 87"/>
                <a:gd name="T8" fmla="*/ 5 w 105"/>
                <a:gd name="T9" fmla="*/ 0 h 87"/>
                <a:gd name="T10" fmla="*/ 105 w 105"/>
                <a:gd name="T11" fmla="*/ 75 h 87"/>
              </a:gdLst>
              <a:ahLst/>
              <a:cxnLst>
                <a:cxn ang="0">
                  <a:pos x="T0" y="T1"/>
                </a:cxn>
                <a:cxn ang="0">
                  <a:pos x="T2" y="T3"/>
                </a:cxn>
                <a:cxn ang="0">
                  <a:pos x="T4" y="T5"/>
                </a:cxn>
                <a:cxn ang="0">
                  <a:pos x="T6" y="T7"/>
                </a:cxn>
                <a:cxn ang="0">
                  <a:pos x="T8" y="T9"/>
                </a:cxn>
                <a:cxn ang="0">
                  <a:pos x="T10" y="T11"/>
                </a:cxn>
              </a:cxnLst>
              <a:rect l="0" t="0" r="r" b="b"/>
              <a:pathLst>
                <a:path w="105" h="87">
                  <a:moveTo>
                    <a:pt x="105" y="75"/>
                  </a:moveTo>
                  <a:cubicBezTo>
                    <a:pt x="92" y="86"/>
                    <a:pt x="83" y="87"/>
                    <a:pt x="69" y="75"/>
                  </a:cubicBezTo>
                  <a:cubicBezTo>
                    <a:pt x="61" y="68"/>
                    <a:pt x="45" y="49"/>
                    <a:pt x="29" y="73"/>
                  </a:cubicBezTo>
                  <a:cubicBezTo>
                    <a:pt x="25" y="80"/>
                    <a:pt x="6" y="72"/>
                    <a:pt x="6" y="60"/>
                  </a:cubicBezTo>
                  <a:cubicBezTo>
                    <a:pt x="5" y="40"/>
                    <a:pt x="0" y="20"/>
                    <a:pt x="5" y="0"/>
                  </a:cubicBezTo>
                  <a:cubicBezTo>
                    <a:pt x="38" y="25"/>
                    <a:pt x="71" y="50"/>
                    <a:pt x="105" y="75"/>
                  </a:cubicBezTo>
                  <a:close/>
                </a:path>
              </a:pathLst>
            </a:custGeom>
            <a:solidFill>
              <a:srgbClr val="34A3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1" name="Freeform 358">
              <a:extLst>
                <a:ext uri="{FF2B5EF4-FFF2-40B4-BE49-F238E27FC236}">
                  <a16:creationId xmlns:a16="http://schemas.microsoft.com/office/drawing/2014/main" id="{72F76016-4CD8-4A1D-BD03-2D182A6AAFF7}"/>
                </a:ext>
              </a:extLst>
            </p:cNvPr>
            <p:cNvSpPr>
              <a:spLocks/>
            </p:cNvSpPr>
            <p:nvPr/>
          </p:nvSpPr>
          <p:spPr bwMode="auto">
            <a:xfrm>
              <a:off x="5554663" y="4372610"/>
              <a:ext cx="1436496" cy="1369460"/>
            </a:xfrm>
            <a:custGeom>
              <a:avLst/>
              <a:gdLst>
                <a:gd name="T0" fmla="*/ 475 w 550"/>
                <a:gd name="T1" fmla="*/ 1 h 525"/>
                <a:gd name="T2" fmla="*/ 497 w 550"/>
                <a:gd name="T3" fmla="*/ 24 h 525"/>
                <a:gd name="T4" fmla="*/ 497 w 550"/>
                <a:gd name="T5" fmla="*/ 73 h 525"/>
                <a:gd name="T6" fmla="*/ 514 w 550"/>
                <a:gd name="T7" fmla="*/ 137 h 525"/>
                <a:gd name="T8" fmla="*/ 531 w 550"/>
                <a:gd name="T9" fmla="*/ 190 h 525"/>
                <a:gd name="T10" fmla="*/ 526 w 550"/>
                <a:gd name="T11" fmla="*/ 187 h 525"/>
                <a:gd name="T12" fmla="*/ 525 w 550"/>
                <a:gd name="T13" fmla="*/ 177 h 525"/>
                <a:gd name="T14" fmla="*/ 523 w 550"/>
                <a:gd name="T15" fmla="*/ 187 h 525"/>
                <a:gd name="T16" fmla="*/ 486 w 550"/>
                <a:gd name="T17" fmla="*/ 236 h 525"/>
                <a:gd name="T18" fmla="*/ 484 w 550"/>
                <a:gd name="T19" fmla="*/ 242 h 525"/>
                <a:gd name="T20" fmla="*/ 476 w 550"/>
                <a:gd name="T21" fmla="*/ 287 h 525"/>
                <a:gd name="T22" fmla="*/ 431 w 550"/>
                <a:gd name="T23" fmla="*/ 342 h 525"/>
                <a:gd name="T24" fmla="*/ 388 w 550"/>
                <a:gd name="T25" fmla="*/ 424 h 525"/>
                <a:gd name="T26" fmla="*/ 359 w 550"/>
                <a:gd name="T27" fmla="*/ 441 h 525"/>
                <a:gd name="T28" fmla="*/ 337 w 550"/>
                <a:gd name="T29" fmla="*/ 452 h 525"/>
                <a:gd name="T30" fmla="*/ 350 w 550"/>
                <a:gd name="T31" fmla="*/ 458 h 525"/>
                <a:gd name="T32" fmla="*/ 341 w 550"/>
                <a:gd name="T33" fmla="*/ 468 h 525"/>
                <a:gd name="T34" fmla="*/ 326 w 550"/>
                <a:gd name="T35" fmla="*/ 477 h 525"/>
                <a:gd name="T36" fmla="*/ 255 w 550"/>
                <a:gd name="T37" fmla="*/ 509 h 525"/>
                <a:gd name="T38" fmla="*/ 120 w 550"/>
                <a:gd name="T39" fmla="*/ 514 h 525"/>
                <a:gd name="T40" fmla="*/ 87 w 550"/>
                <a:gd name="T41" fmla="*/ 510 h 525"/>
                <a:gd name="T42" fmla="*/ 41 w 550"/>
                <a:gd name="T43" fmla="*/ 509 h 525"/>
                <a:gd name="T44" fmla="*/ 12 w 550"/>
                <a:gd name="T45" fmla="*/ 512 h 525"/>
                <a:gd name="T46" fmla="*/ 10 w 550"/>
                <a:gd name="T47" fmla="*/ 487 h 525"/>
                <a:gd name="T48" fmla="*/ 33 w 550"/>
                <a:gd name="T49" fmla="*/ 482 h 525"/>
                <a:gd name="T50" fmla="*/ 100 w 550"/>
                <a:gd name="T51" fmla="*/ 481 h 525"/>
                <a:gd name="T52" fmla="*/ 148 w 550"/>
                <a:gd name="T53" fmla="*/ 490 h 525"/>
                <a:gd name="T54" fmla="*/ 220 w 550"/>
                <a:gd name="T55" fmla="*/ 488 h 525"/>
                <a:gd name="T56" fmla="*/ 246 w 550"/>
                <a:gd name="T57" fmla="*/ 483 h 525"/>
                <a:gd name="T58" fmla="*/ 259 w 550"/>
                <a:gd name="T59" fmla="*/ 477 h 525"/>
                <a:gd name="T60" fmla="*/ 283 w 550"/>
                <a:gd name="T61" fmla="*/ 464 h 525"/>
                <a:gd name="T62" fmla="*/ 329 w 550"/>
                <a:gd name="T63" fmla="*/ 415 h 525"/>
                <a:gd name="T64" fmla="*/ 333 w 550"/>
                <a:gd name="T65" fmla="*/ 410 h 525"/>
                <a:gd name="T66" fmla="*/ 392 w 550"/>
                <a:gd name="T67" fmla="*/ 333 h 525"/>
                <a:gd name="T68" fmla="*/ 396 w 550"/>
                <a:gd name="T69" fmla="*/ 328 h 525"/>
                <a:gd name="T70" fmla="*/ 421 w 550"/>
                <a:gd name="T71" fmla="*/ 303 h 525"/>
                <a:gd name="T72" fmla="*/ 436 w 550"/>
                <a:gd name="T73" fmla="*/ 294 h 525"/>
                <a:gd name="T74" fmla="*/ 450 w 550"/>
                <a:gd name="T75" fmla="*/ 298 h 525"/>
                <a:gd name="T76" fmla="*/ 459 w 550"/>
                <a:gd name="T77" fmla="*/ 271 h 525"/>
                <a:gd name="T78" fmla="*/ 469 w 550"/>
                <a:gd name="T79" fmla="*/ 226 h 525"/>
                <a:gd name="T80" fmla="*/ 469 w 550"/>
                <a:gd name="T81" fmla="*/ 217 h 525"/>
                <a:gd name="T82" fmla="*/ 474 w 550"/>
                <a:gd name="T83" fmla="*/ 192 h 525"/>
                <a:gd name="T84" fmla="*/ 487 w 550"/>
                <a:gd name="T85" fmla="*/ 159 h 525"/>
                <a:gd name="T86" fmla="*/ 485 w 550"/>
                <a:gd name="T87" fmla="*/ 106 h 525"/>
                <a:gd name="T88" fmla="*/ 475 w 550"/>
                <a:gd name="T89" fmla="*/ 1 h 5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50" h="525">
                  <a:moveTo>
                    <a:pt x="475" y="1"/>
                  </a:moveTo>
                  <a:cubicBezTo>
                    <a:pt x="492" y="0"/>
                    <a:pt x="503" y="1"/>
                    <a:pt x="497" y="24"/>
                  </a:cubicBezTo>
                  <a:cubicBezTo>
                    <a:pt x="494" y="40"/>
                    <a:pt x="494" y="59"/>
                    <a:pt x="497" y="73"/>
                  </a:cubicBezTo>
                  <a:cubicBezTo>
                    <a:pt x="502" y="94"/>
                    <a:pt x="520" y="112"/>
                    <a:pt x="514" y="137"/>
                  </a:cubicBezTo>
                  <a:cubicBezTo>
                    <a:pt x="550" y="145"/>
                    <a:pt x="525" y="172"/>
                    <a:pt x="531" y="190"/>
                  </a:cubicBezTo>
                  <a:cubicBezTo>
                    <a:pt x="529" y="190"/>
                    <a:pt x="527" y="189"/>
                    <a:pt x="526" y="187"/>
                  </a:cubicBezTo>
                  <a:cubicBezTo>
                    <a:pt x="524" y="183"/>
                    <a:pt x="525" y="180"/>
                    <a:pt x="525" y="177"/>
                  </a:cubicBezTo>
                  <a:cubicBezTo>
                    <a:pt x="525" y="180"/>
                    <a:pt x="524" y="184"/>
                    <a:pt x="523" y="187"/>
                  </a:cubicBezTo>
                  <a:cubicBezTo>
                    <a:pt x="503" y="198"/>
                    <a:pt x="500" y="221"/>
                    <a:pt x="486" y="236"/>
                  </a:cubicBezTo>
                  <a:cubicBezTo>
                    <a:pt x="484" y="238"/>
                    <a:pt x="483" y="240"/>
                    <a:pt x="484" y="242"/>
                  </a:cubicBezTo>
                  <a:cubicBezTo>
                    <a:pt x="498" y="260"/>
                    <a:pt x="480" y="272"/>
                    <a:pt x="476" y="287"/>
                  </a:cubicBezTo>
                  <a:cubicBezTo>
                    <a:pt x="466" y="310"/>
                    <a:pt x="447" y="325"/>
                    <a:pt x="431" y="342"/>
                  </a:cubicBezTo>
                  <a:cubicBezTo>
                    <a:pt x="409" y="366"/>
                    <a:pt x="391" y="391"/>
                    <a:pt x="388" y="424"/>
                  </a:cubicBezTo>
                  <a:cubicBezTo>
                    <a:pt x="382" y="436"/>
                    <a:pt x="372" y="440"/>
                    <a:pt x="359" y="441"/>
                  </a:cubicBezTo>
                  <a:cubicBezTo>
                    <a:pt x="352" y="442"/>
                    <a:pt x="344" y="448"/>
                    <a:pt x="337" y="452"/>
                  </a:cubicBezTo>
                  <a:cubicBezTo>
                    <a:pt x="341" y="459"/>
                    <a:pt x="348" y="452"/>
                    <a:pt x="350" y="458"/>
                  </a:cubicBezTo>
                  <a:cubicBezTo>
                    <a:pt x="352" y="465"/>
                    <a:pt x="344" y="465"/>
                    <a:pt x="341" y="468"/>
                  </a:cubicBezTo>
                  <a:cubicBezTo>
                    <a:pt x="336" y="471"/>
                    <a:pt x="331" y="474"/>
                    <a:pt x="326" y="477"/>
                  </a:cubicBezTo>
                  <a:cubicBezTo>
                    <a:pt x="301" y="485"/>
                    <a:pt x="280" y="500"/>
                    <a:pt x="255" y="509"/>
                  </a:cubicBezTo>
                  <a:cubicBezTo>
                    <a:pt x="210" y="525"/>
                    <a:pt x="165" y="517"/>
                    <a:pt x="120" y="514"/>
                  </a:cubicBezTo>
                  <a:cubicBezTo>
                    <a:pt x="109" y="513"/>
                    <a:pt x="98" y="511"/>
                    <a:pt x="87" y="510"/>
                  </a:cubicBezTo>
                  <a:cubicBezTo>
                    <a:pt x="72" y="505"/>
                    <a:pt x="56" y="503"/>
                    <a:pt x="41" y="509"/>
                  </a:cubicBezTo>
                  <a:cubicBezTo>
                    <a:pt x="31" y="507"/>
                    <a:pt x="22" y="518"/>
                    <a:pt x="12" y="512"/>
                  </a:cubicBezTo>
                  <a:cubicBezTo>
                    <a:pt x="4" y="504"/>
                    <a:pt x="0" y="497"/>
                    <a:pt x="10" y="487"/>
                  </a:cubicBezTo>
                  <a:cubicBezTo>
                    <a:pt x="18" y="480"/>
                    <a:pt x="22" y="480"/>
                    <a:pt x="33" y="482"/>
                  </a:cubicBezTo>
                  <a:cubicBezTo>
                    <a:pt x="54" y="485"/>
                    <a:pt x="77" y="501"/>
                    <a:pt x="100" y="481"/>
                  </a:cubicBezTo>
                  <a:cubicBezTo>
                    <a:pt x="116" y="467"/>
                    <a:pt x="133" y="484"/>
                    <a:pt x="148" y="490"/>
                  </a:cubicBezTo>
                  <a:cubicBezTo>
                    <a:pt x="173" y="498"/>
                    <a:pt x="197" y="503"/>
                    <a:pt x="220" y="488"/>
                  </a:cubicBezTo>
                  <a:cubicBezTo>
                    <a:pt x="229" y="482"/>
                    <a:pt x="235" y="472"/>
                    <a:pt x="246" y="483"/>
                  </a:cubicBezTo>
                  <a:cubicBezTo>
                    <a:pt x="251" y="486"/>
                    <a:pt x="255" y="480"/>
                    <a:pt x="259" y="477"/>
                  </a:cubicBezTo>
                  <a:cubicBezTo>
                    <a:pt x="266" y="471"/>
                    <a:pt x="273" y="465"/>
                    <a:pt x="283" y="464"/>
                  </a:cubicBezTo>
                  <a:cubicBezTo>
                    <a:pt x="301" y="450"/>
                    <a:pt x="321" y="438"/>
                    <a:pt x="329" y="415"/>
                  </a:cubicBezTo>
                  <a:cubicBezTo>
                    <a:pt x="330" y="413"/>
                    <a:pt x="331" y="411"/>
                    <a:pt x="333" y="410"/>
                  </a:cubicBezTo>
                  <a:cubicBezTo>
                    <a:pt x="366" y="394"/>
                    <a:pt x="380" y="364"/>
                    <a:pt x="392" y="333"/>
                  </a:cubicBezTo>
                  <a:cubicBezTo>
                    <a:pt x="393" y="331"/>
                    <a:pt x="395" y="330"/>
                    <a:pt x="396" y="328"/>
                  </a:cubicBezTo>
                  <a:cubicBezTo>
                    <a:pt x="412" y="327"/>
                    <a:pt x="422" y="321"/>
                    <a:pt x="421" y="303"/>
                  </a:cubicBezTo>
                  <a:cubicBezTo>
                    <a:pt x="420" y="291"/>
                    <a:pt x="426" y="289"/>
                    <a:pt x="436" y="294"/>
                  </a:cubicBezTo>
                  <a:cubicBezTo>
                    <a:pt x="441" y="296"/>
                    <a:pt x="446" y="304"/>
                    <a:pt x="450" y="298"/>
                  </a:cubicBezTo>
                  <a:cubicBezTo>
                    <a:pt x="456" y="290"/>
                    <a:pt x="461" y="278"/>
                    <a:pt x="459" y="271"/>
                  </a:cubicBezTo>
                  <a:cubicBezTo>
                    <a:pt x="452" y="252"/>
                    <a:pt x="440" y="236"/>
                    <a:pt x="469" y="226"/>
                  </a:cubicBezTo>
                  <a:cubicBezTo>
                    <a:pt x="474" y="225"/>
                    <a:pt x="471" y="221"/>
                    <a:pt x="469" y="217"/>
                  </a:cubicBezTo>
                  <a:cubicBezTo>
                    <a:pt x="463" y="208"/>
                    <a:pt x="467" y="196"/>
                    <a:pt x="474" y="192"/>
                  </a:cubicBezTo>
                  <a:cubicBezTo>
                    <a:pt x="490" y="184"/>
                    <a:pt x="486" y="170"/>
                    <a:pt x="487" y="159"/>
                  </a:cubicBezTo>
                  <a:cubicBezTo>
                    <a:pt x="489" y="142"/>
                    <a:pt x="491" y="121"/>
                    <a:pt x="485" y="106"/>
                  </a:cubicBezTo>
                  <a:cubicBezTo>
                    <a:pt x="469" y="71"/>
                    <a:pt x="486" y="35"/>
                    <a:pt x="475" y="1"/>
                  </a:cubicBezTo>
                  <a:close/>
                </a:path>
              </a:pathLst>
            </a:custGeom>
            <a:solidFill>
              <a:srgbClr val="52B5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2" name="Freeform 359">
              <a:extLst>
                <a:ext uri="{FF2B5EF4-FFF2-40B4-BE49-F238E27FC236}">
                  <a16:creationId xmlns:a16="http://schemas.microsoft.com/office/drawing/2014/main" id="{5B72F4F1-DDDB-4AA3-BB36-1A1F71A9FB45}"/>
                </a:ext>
              </a:extLst>
            </p:cNvPr>
            <p:cNvSpPr>
              <a:spLocks/>
            </p:cNvSpPr>
            <p:nvPr/>
          </p:nvSpPr>
          <p:spPr bwMode="auto">
            <a:xfrm>
              <a:off x="5522102" y="5590759"/>
              <a:ext cx="882967" cy="384982"/>
            </a:xfrm>
            <a:custGeom>
              <a:avLst/>
              <a:gdLst>
                <a:gd name="T0" fmla="*/ 99 w 339"/>
                <a:gd name="T1" fmla="*/ 35 h 148"/>
                <a:gd name="T2" fmla="*/ 198 w 339"/>
                <a:gd name="T3" fmla="*/ 43 h 148"/>
                <a:gd name="T4" fmla="*/ 321 w 339"/>
                <a:gd name="T5" fmla="*/ 12 h 148"/>
                <a:gd name="T6" fmla="*/ 339 w 339"/>
                <a:gd name="T7" fmla="*/ 10 h 148"/>
                <a:gd name="T8" fmla="*/ 251 w 339"/>
                <a:gd name="T9" fmla="*/ 75 h 148"/>
                <a:gd name="T10" fmla="*/ 130 w 339"/>
                <a:gd name="T11" fmla="*/ 137 h 148"/>
                <a:gd name="T12" fmla="*/ 82 w 339"/>
                <a:gd name="T13" fmla="*/ 146 h 148"/>
                <a:gd name="T14" fmla="*/ 38 w 339"/>
                <a:gd name="T15" fmla="*/ 146 h 148"/>
                <a:gd name="T16" fmla="*/ 34 w 339"/>
                <a:gd name="T17" fmla="*/ 145 h 148"/>
                <a:gd name="T18" fmla="*/ 3 w 339"/>
                <a:gd name="T19" fmla="*/ 75 h 148"/>
                <a:gd name="T20" fmla="*/ 17 w 339"/>
                <a:gd name="T21" fmla="*/ 50 h 148"/>
                <a:gd name="T22" fmla="*/ 25 w 339"/>
                <a:gd name="T23" fmla="*/ 45 h 148"/>
                <a:gd name="T24" fmla="*/ 51 w 339"/>
                <a:gd name="T25" fmla="*/ 36 h 148"/>
                <a:gd name="T26" fmla="*/ 99 w 339"/>
                <a:gd name="T27" fmla="*/ 35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39" h="148">
                  <a:moveTo>
                    <a:pt x="99" y="35"/>
                  </a:moveTo>
                  <a:cubicBezTo>
                    <a:pt x="132" y="38"/>
                    <a:pt x="165" y="41"/>
                    <a:pt x="198" y="43"/>
                  </a:cubicBezTo>
                  <a:cubicBezTo>
                    <a:pt x="242" y="47"/>
                    <a:pt x="281" y="28"/>
                    <a:pt x="321" y="12"/>
                  </a:cubicBezTo>
                  <a:cubicBezTo>
                    <a:pt x="326" y="10"/>
                    <a:pt x="332" y="0"/>
                    <a:pt x="339" y="10"/>
                  </a:cubicBezTo>
                  <a:cubicBezTo>
                    <a:pt x="310" y="31"/>
                    <a:pt x="281" y="53"/>
                    <a:pt x="251" y="75"/>
                  </a:cubicBezTo>
                  <a:cubicBezTo>
                    <a:pt x="212" y="97"/>
                    <a:pt x="175" y="125"/>
                    <a:pt x="130" y="137"/>
                  </a:cubicBezTo>
                  <a:cubicBezTo>
                    <a:pt x="114" y="140"/>
                    <a:pt x="98" y="143"/>
                    <a:pt x="82" y="146"/>
                  </a:cubicBezTo>
                  <a:cubicBezTo>
                    <a:pt x="67" y="148"/>
                    <a:pt x="53" y="148"/>
                    <a:pt x="38" y="146"/>
                  </a:cubicBezTo>
                  <a:cubicBezTo>
                    <a:pt x="37" y="145"/>
                    <a:pt x="36" y="145"/>
                    <a:pt x="34" y="145"/>
                  </a:cubicBezTo>
                  <a:cubicBezTo>
                    <a:pt x="8" y="128"/>
                    <a:pt x="0" y="104"/>
                    <a:pt x="3" y="75"/>
                  </a:cubicBezTo>
                  <a:cubicBezTo>
                    <a:pt x="8" y="67"/>
                    <a:pt x="12" y="58"/>
                    <a:pt x="17" y="50"/>
                  </a:cubicBezTo>
                  <a:cubicBezTo>
                    <a:pt x="19" y="48"/>
                    <a:pt x="22" y="46"/>
                    <a:pt x="25" y="45"/>
                  </a:cubicBezTo>
                  <a:cubicBezTo>
                    <a:pt x="34" y="42"/>
                    <a:pt x="41" y="36"/>
                    <a:pt x="51" y="36"/>
                  </a:cubicBezTo>
                  <a:cubicBezTo>
                    <a:pt x="67" y="32"/>
                    <a:pt x="83" y="33"/>
                    <a:pt x="99" y="35"/>
                  </a:cubicBezTo>
                  <a:close/>
                </a:path>
              </a:pathLst>
            </a:custGeom>
            <a:solidFill>
              <a:srgbClr val="1A31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3" name="Freeform 360">
              <a:extLst>
                <a:ext uri="{FF2B5EF4-FFF2-40B4-BE49-F238E27FC236}">
                  <a16:creationId xmlns:a16="http://schemas.microsoft.com/office/drawing/2014/main" id="{CEEE7CD8-3EF2-4D7D-9F69-DB31DF477075}"/>
                </a:ext>
              </a:extLst>
            </p:cNvPr>
            <p:cNvSpPr>
              <a:spLocks/>
            </p:cNvSpPr>
            <p:nvPr/>
          </p:nvSpPr>
          <p:spPr bwMode="auto">
            <a:xfrm>
              <a:off x="6265249" y="5240253"/>
              <a:ext cx="325606" cy="344759"/>
            </a:xfrm>
            <a:custGeom>
              <a:avLst/>
              <a:gdLst>
                <a:gd name="T0" fmla="*/ 120 w 125"/>
                <a:gd name="T1" fmla="*/ 0 h 132"/>
                <a:gd name="T2" fmla="*/ 77 w 125"/>
                <a:gd name="T3" fmla="*/ 75 h 132"/>
                <a:gd name="T4" fmla="*/ 55 w 125"/>
                <a:gd name="T5" fmla="*/ 101 h 132"/>
                <a:gd name="T6" fmla="*/ 11 w 125"/>
                <a:gd name="T7" fmla="*/ 131 h 132"/>
                <a:gd name="T8" fmla="*/ 24 w 125"/>
                <a:gd name="T9" fmla="*/ 106 h 132"/>
                <a:gd name="T10" fmla="*/ 32 w 125"/>
                <a:gd name="T11" fmla="*/ 104 h 132"/>
                <a:gd name="T12" fmla="*/ 71 w 125"/>
                <a:gd name="T13" fmla="*/ 51 h 132"/>
                <a:gd name="T14" fmla="*/ 120 w 125"/>
                <a:gd name="T15" fmla="*/ 0 h 13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5" h="132">
                  <a:moveTo>
                    <a:pt x="120" y="0"/>
                  </a:moveTo>
                  <a:cubicBezTo>
                    <a:pt x="125" y="25"/>
                    <a:pt x="101" y="64"/>
                    <a:pt x="77" y="75"/>
                  </a:cubicBezTo>
                  <a:cubicBezTo>
                    <a:pt x="65" y="81"/>
                    <a:pt x="61" y="89"/>
                    <a:pt x="55" y="101"/>
                  </a:cubicBezTo>
                  <a:cubicBezTo>
                    <a:pt x="48" y="117"/>
                    <a:pt x="33" y="132"/>
                    <a:pt x="11" y="131"/>
                  </a:cubicBezTo>
                  <a:cubicBezTo>
                    <a:pt x="0" y="109"/>
                    <a:pt x="0" y="108"/>
                    <a:pt x="24" y="106"/>
                  </a:cubicBezTo>
                  <a:cubicBezTo>
                    <a:pt x="27" y="106"/>
                    <a:pt x="31" y="106"/>
                    <a:pt x="32" y="104"/>
                  </a:cubicBezTo>
                  <a:cubicBezTo>
                    <a:pt x="46" y="87"/>
                    <a:pt x="66" y="72"/>
                    <a:pt x="71" y="51"/>
                  </a:cubicBezTo>
                  <a:cubicBezTo>
                    <a:pt x="77" y="20"/>
                    <a:pt x="87" y="5"/>
                    <a:pt x="120" y="0"/>
                  </a:cubicBezTo>
                  <a:close/>
                </a:path>
              </a:pathLst>
            </a:custGeom>
            <a:solidFill>
              <a:srgbClr val="45B0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4" name="Freeform 361">
              <a:extLst>
                <a:ext uri="{FF2B5EF4-FFF2-40B4-BE49-F238E27FC236}">
                  <a16:creationId xmlns:a16="http://schemas.microsoft.com/office/drawing/2014/main" id="{0F41C47C-2F69-4714-9548-04DC89FB1DAC}"/>
                </a:ext>
              </a:extLst>
            </p:cNvPr>
            <p:cNvSpPr>
              <a:spLocks/>
            </p:cNvSpPr>
            <p:nvPr/>
          </p:nvSpPr>
          <p:spPr bwMode="auto">
            <a:xfrm>
              <a:off x="5286517" y="1438328"/>
              <a:ext cx="1028532" cy="2078131"/>
            </a:xfrm>
            <a:custGeom>
              <a:avLst/>
              <a:gdLst>
                <a:gd name="T0" fmla="*/ 219 w 394"/>
                <a:gd name="T1" fmla="*/ 748 h 797"/>
                <a:gd name="T2" fmla="*/ 214 w 394"/>
                <a:gd name="T3" fmla="*/ 684 h 797"/>
                <a:gd name="T4" fmla="*/ 207 w 394"/>
                <a:gd name="T5" fmla="*/ 689 h 797"/>
                <a:gd name="T6" fmla="*/ 182 w 394"/>
                <a:gd name="T7" fmla="*/ 684 h 797"/>
                <a:gd name="T8" fmla="*/ 130 w 394"/>
                <a:gd name="T9" fmla="*/ 560 h 797"/>
                <a:gd name="T10" fmla="*/ 86 w 394"/>
                <a:gd name="T11" fmla="*/ 463 h 797"/>
                <a:gd name="T12" fmla="*/ 119 w 394"/>
                <a:gd name="T13" fmla="*/ 572 h 797"/>
                <a:gd name="T14" fmla="*/ 110 w 394"/>
                <a:gd name="T15" fmla="*/ 621 h 797"/>
                <a:gd name="T16" fmla="*/ 101 w 394"/>
                <a:gd name="T17" fmla="*/ 611 h 797"/>
                <a:gd name="T18" fmla="*/ 50 w 394"/>
                <a:gd name="T19" fmla="*/ 459 h 797"/>
                <a:gd name="T20" fmla="*/ 36 w 394"/>
                <a:gd name="T21" fmla="*/ 465 h 797"/>
                <a:gd name="T22" fmla="*/ 10 w 394"/>
                <a:gd name="T23" fmla="*/ 384 h 797"/>
                <a:gd name="T24" fmla="*/ 3 w 394"/>
                <a:gd name="T25" fmla="*/ 306 h 797"/>
                <a:gd name="T26" fmla="*/ 42 w 394"/>
                <a:gd name="T27" fmla="*/ 170 h 797"/>
                <a:gd name="T28" fmla="*/ 44 w 394"/>
                <a:gd name="T29" fmla="*/ 248 h 797"/>
                <a:gd name="T30" fmla="*/ 74 w 394"/>
                <a:gd name="T31" fmla="*/ 169 h 797"/>
                <a:gd name="T32" fmla="*/ 101 w 394"/>
                <a:gd name="T33" fmla="*/ 101 h 797"/>
                <a:gd name="T34" fmla="*/ 98 w 394"/>
                <a:gd name="T35" fmla="*/ 136 h 797"/>
                <a:gd name="T36" fmla="*/ 154 w 394"/>
                <a:gd name="T37" fmla="*/ 30 h 797"/>
                <a:gd name="T38" fmla="*/ 168 w 394"/>
                <a:gd name="T39" fmla="*/ 52 h 797"/>
                <a:gd name="T40" fmla="*/ 115 w 394"/>
                <a:gd name="T41" fmla="*/ 175 h 797"/>
                <a:gd name="T42" fmla="*/ 158 w 394"/>
                <a:gd name="T43" fmla="*/ 66 h 797"/>
                <a:gd name="T44" fmla="*/ 158 w 394"/>
                <a:gd name="T45" fmla="*/ 124 h 797"/>
                <a:gd name="T46" fmla="*/ 159 w 394"/>
                <a:gd name="T47" fmla="*/ 121 h 797"/>
                <a:gd name="T48" fmla="*/ 183 w 394"/>
                <a:gd name="T49" fmla="*/ 23 h 797"/>
                <a:gd name="T50" fmla="*/ 194 w 394"/>
                <a:gd name="T51" fmla="*/ 0 h 797"/>
                <a:gd name="T52" fmla="*/ 198 w 394"/>
                <a:gd name="T53" fmla="*/ 123 h 797"/>
                <a:gd name="T54" fmla="*/ 223 w 394"/>
                <a:gd name="T55" fmla="*/ 72 h 797"/>
                <a:gd name="T56" fmla="*/ 233 w 394"/>
                <a:gd name="T57" fmla="*/ 84 h 797"/>
                <a:gd name="T58" fmla="*/ 259 w 394"/>
                <a:gd name="T59" fmla="*/ 94 h 797"/>
                <a:gd name="T60" fmla="*/ 281 w 394"/>
                <a:gd name="T61" fmla="*/ 154 h 797"/>
                <a:gd name="T62" fmla="*/ 298 w 394"/>
                <a:gd name="T63" fmla="*/ 173 h 797"/>
                <a:gd name="T64" fmla="*/ 259 w 394"/>
                <a:gd name="T65" fmla="*/ 43 h 797"/>
                <a:gd name="T66" fmla="*/ 320 w 394"/>
                <a:gd name="T67" fmla="*/ 165 h 797"/>
                <a:gd name="T68" fmla="*/ 346 w 394"/>
                <a:gd name="T69" fmla="*/ 157 h 797"/>
                <a:gd name="T70" fmla="*/ 390 w 394"/>
                <a:gd name="T71" fmla="*/ 301 h 797"/>
                <a:gd name="T72" fmla="*/ 367 w 394"/>
                <a:gd name="T73" fmla="*/ 353 h 797"/>
                <a:gd name="T74" fmla="*/ 381 w 394"/>
                <a:gd name="T75" fmla="*/ 462 h 797"/>
                <a:gd name="T76" fmla="*/ 373 w 394"/>
                <a:gd name="T77" fmla="*/ 539 h 797"/>
                <a:gd name="T78" fmla="*/ 370 w 394"/>
                <a:gd name="T79" fmla="*/ 507 h 797"/>
                <a:gd name="T80" fmla="*/ 364 w 394"/>
                <a:gd name="T81" fmla="*/ 480 h 797"/>
                <a:gd name="T82" fmla="*/ 357 w 394"/>
                <a:gd name="T83" fmla="*/ 568 h 797"/>
                <a:gd name="T84" fmla="*/ 352 w 394"/>
                <a:gd name="T85" fmla="*/ 484 h 797"/>
                <a:gd name="T86" fmla="*/ 323 w 394"/>
                <a:gd name="T87" fmla="*/ 624 h 797"/>
                <a:gd name="T88" fmla="*/ 307 w 394"/>
                <a:gd name="T89" fmla="*/ 637 h 797"/>
                <a:gd name="T90" fmla="*/ 292 w 394"/>
                <a:gd name="T91" fmla="*/ 582 h 797"/>
                <a:gd name="T92" fmla="*/ 261 w 394"/>
                <a:gd name="T93" fmla="*/ 608 h 797"/>
                <a:gd name="T94" fmla="*/ 274 w 394"/>
                <a:gd name="T95" fmla="*/ 758 h 797"/>
                <a:gd name="T96" fmla="*/ 262 w 394"/>
                <a:gd name="T97" fmla="*/ 795 h 797"/>
                <a:gd name="T98" fmla="*/ 252 w 394"/>
                <a:gd name="T99" fmla="*/ 739 h 797"/>
                <a:gd name="T100" fmla="*/ 237 w 394"/>
                <a:gd name="T101" fmla="*/ 715 h 797"/>
                <a:gd name="T102" fmla="*/ 219 w 394"/>
                <a:gd name="T103" fmla="*/ 790 h 797"/>
                <a:gd name="T104" fmla="*/ 207 w 394"/>
                <a:gd name="T105" fmla="*/ 759 h 7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94" h="797">
                  <a:moveTo>
                    <a:pt x="207" y="759"/>
                  </a:moveTo>
                  <a:cubicBezTo>
                    <a:pt x="227" y="773"/>
                    <a:pt x="220" y="753"/>
                    <a:pt x="219" y="748"/>
                  </a:cubicBezTo>
                  <a:cubicBezTo>
                    <a:pt x="216" y="728"/>
                    <a:pt x="214" y="708"/>
                    <a:pt x="207" y="689"/>
                  </a:cubicBezTo>
                  <a:cubicBezTo>
                    <a:pt x="208" y="686"/>
                    <a:pt x="216" y="693"/>
                    <a:pt x="214" y="684"/>
                  </a:cubicBezTo>
                  <a:cubicBezTo>
                    <a:pt x="209" y="669"/>
                    <a:pt x="207" y="654"/>
                    <a:pt x="205" y="642"/>
                  </a:cubicBezTo>
                  <a:cubicBezTo>
                    <a:pt x="203" y="655"/>
                    <a:pt x="218" y="672"/>
                    <a:pt x="207" y="689"/>
                  </a:cubicBezTo>
                  <a:cubicBezTo>
                    <a:pt x="200" y="685"/>
                    <a:pt x="197" y="667"/>
                    <a:pt x="184" y="683"/>
                  </a:cubicBezTo>
                  <a:cubicBezTo>
                    <a:pt x="184" y="684"/>
                    <a:pt x="183" y="684"/>
                    <a:pt x="182" y="684"/>
                  </a:cubicBezTo>
                  <a:cubicBezTo>
                    <a:pt x="178" y="668"/>
                    <a:pt x="159" y="656"/>
                    <a:pt x="157" y="645"/>
                  </a:cubicBezTo>
                  <a:cubicBezTo>
                    <a:pt x="151" y="615"/>
                    <a:pt x="137" y="589"/>
                    <a:pt x="130" y="560"/>
                  </a:cubicBezTo>
                  <a:cubicBezTo>
                    <a:pt x="124" y="536"/>
                    <a:pt x="111" y="514"/>
                    <a:pt x="107" y="489"/>
                  </a:cubicBezTo>
                  <a:cubicBezTo>
                    <a:pt x="106" y="478"/>
                    <a:pt x="101" y="469"/>
                    <a:pt x="86" y="463"/>
                  </a:cubicBezTo>
                  <a:cubicBezTo>
                    <a:pt x="92" y="482"/>
                    <a:pt x="97" y="499"/>
                    <a:pt x="103" y="516"/>
                  </a:cubicBezTo>
                  <a:cubicBezTo>
                    <a:pt x="108" y="535"/>
                    <a:pt x="114" y="554"/>
                    <a:pt x="119" y="572"/>
                  </a:cubicBezTo>
                  <a:cubicBezTo>
                    <a:pt x="123" y="586"/>
                    <a:pt x="122" y="599"/>
                    <a:pt x="111" y="609"/>
                  </a:cubicBezTo>
                  <a:cubicBezTo>
                    <a:pt x="105" y="614"/>
                    <a:pt x="110" y="617"/>
                    <a:pt x="110" y="621"/>
                  </a:cubicBezTo>
                  <a:cubicBezTo>
                    <a:pt x="111" y="629"/>
                    <a:pt x="119" y="635"/>
                    <a:pt x="118" y="647"/>
                  </a:cubicBezTo>
                  <a:cubicBezTo>
                    <a:pt x="108" y="635"/>
                    <a:pt x="100" y="627"/>
                    <a:pt x="101" y="611"/>
                  </a:cubicBezTo>
                  <a:cubicBezTo>
                    <a:pt x="102" y="594"/>
                    <a:pt x="92" y="577"/>
                    <a:pt x="85" y="562"/>
                  </a:cubicBezTo>
                  <a:cubicBezTo>
                    <a:pt x="70" y="529"/>
                    <a:pt x="65" y="492"/>
                    <a:pt x="50" y="459"/>
                  </a:cubicBezTo>
                  <a:cubicBezTo>
                    <a:pt x="49" y="455"/>
                    <a:pt x="50" y="447"/>
                    <a:pt x="42" y="450"/>
                  </a:cubicBezTo>
                  <a:cubicBezTo>
                    <a:pt x="36" y="452"/>
                    <a:pt x="32" y="457"/>
                    <a:pt x="36" y="465"/>
                  </a:cubicBezTo>
                  <a:cubicBezTo>
                    <a:pt x="41" y="477"/>
                    <a:pt x="45" y="489"/>
                    <a:pt x="41" y="502"/>
                  </a:cubicBezTo>
                  <a:cubicBezTo>
                    <a:pt x="32" y="462"/>
                    <a:pt x="6" y="428"/>
                    <a:pt x="10" y="384"/>
                  </a:cubicBezTo>
                  <a:cubicBezTo>
                    <a:pt x="11" y="367"/>
                    <a:pt x="15" y="348"/>
                    <a:pt x="6" y="331"/>
                  </a:cubicBezTo>
                  <a:cubicBezTo>
                    <a:pt x="0" y="323"/>
                    <a:pt x="0" y="315"/>
                    <a:pt x="3" y="306"/>
                  </a:cubicBezTo>
                  <a:cubicBezTo>
                    <a:pt x="15" y="271"/>
                    <a:pt x="21" y="235"/>
                    <a:pt x="27" y="198"/>
                  </a:cubicBezTo>
                  <a:cubicBezTo>
                    <a:pt x="29" y="187"/>
                    <a:pt x="32" y="176"/>
                    <a:pt x="42" y="170"/>
                  </a:cubicBezTo>
                  <a:cubicBezTo>
                    <a:pt x="61" y="169"/>
                    <a:pt x="56" y="183"/>
                    <a:pt x="53" y="192"/>
                  </a:cubicBezTo>
                  <a:cubicBezTo>
                    <a:pt x="48" y="211"/>
                    <a:pt x="45" y="229"/>
                    <a:pt x="44" y="248"/>
                  </a:cubicBezTo>
                  <a:cubicBezTo>
                    <a:pt x="44" y="257"/>
                    <a:pt x="44" y="266"/>
                    <a:pt x="48" y="276"/>
                  </a:cubicBezTo>
                  <a:cubicBezTo>
                    <a:pt x="74" y="243"/>
                    <a:pt x="74" y="206"/>
                    <a:pt x="74" y="169"/>
                  </a:cubicBezTo>
                  <a:cubicBezTo>
                    <a:pt x="74" y="151"/>
                    <a:pt x="78" y="135"/>
                    <a:pt x="83" y="118"/>
                  </a:cubicBezTo>
                  <a:cubicBezTo>
                    <a:pt x="86" y="109"/>
                    <a:pt x="90" y="97"/>
                    <a:pt x="101" y="101"/>
                  </a:cubicBezTo>
                  <a:cubicBezTo>
                    <a:pt x="111" y="105"/>
                    <a:pt x="105" y="116"/>
                    <a:pt x="103" y="124"/>
                  </a:cubicBezTo>
                  <a:cubicBezTo>
                    <a:pt x="102" y="129"/>
                    <a:pt x="98" y="132"/>
                    <a:pt x="98" y="136"/>
                  </a:cubicBezTo>
                  <a:cubicBezTo>
                    <a:pt x="110" y="108"/>
                    <a:pt x="129" y="83"/>
                    <a:pt x="137" y="53"/>
                  </a:cubicBezTo>
                  <a:cubicBezTo>
                    <a:pt x="140" y="43"/>
                    <a:pt x="150" y="39"/>
                    <a:pt x="154" y="30"/>
                  </a:cubicBezTo>
                  <a:cubicBezTo>
                    <a:pt x="161" y="26"/>
                    <a:pt x="169" y="21"/>
                    <a:pt x="176" y="16"/>
                  </a:cubicBezTo>
                  <a:cubicBezTo>
                    <a:pt x="188" y="31"/>
                    <a:pt x="181" y="43"/>
                    <a:pt x="168" y="52"/>
                  </a:cubicBezTo>
                  <a:cubicBezTo>
                    <a:pt x="164" y="56"/>
                    <a:pt x="156" y="57"/>
                    <a:pt x="154" y="62"/>
                  </a:cubicBezTo>
                  <a:cubicBezTo>
                    <a:pt x="138" y="99"/>
                    <a:pt x="118" y="134"/>
                    <a:pt x="115" y="175"/>
                  </a:cubicBezTo>
                  <a:cubicBezTo>
                    <a:pt x="123" y="144"/>
                    <a:pt x="131" y="112"/>
                    <a:pt x="145" y="81"/>
                  </a:cubicBezTo>
                  <a:cubicBezTo>
                    <a:pt x="148" y="75"/>
                    <a:pt x="147" y="62"/>
                    <a:pt x="158" y="66"/>
                  </a:cubicBezTo>
                  <a:cubicBezTo>
                    <a:pt x="167" y="69"/>
                    <a:pt x="163" y="80"/>
                    <a:pt x="161" y="87"/>
                  </a:cubicBezTo>
                  <a:cubicBezTo>
                    <a:pt x="158" y="99"/>
                    <a:pt x="155" y="111"/>
                    <a:pt x="158" y="124"/>
                  </a:cubicBezTo>
                  <a:cubicBezTo>
                    <a:pt x="162" y="135"/>
                    <a:pt x="155" y="143"/>
                    <a:pt x="148" y="151"/>
                  </a:cubicBezTo>
                  <a:cubicBezTo>
                    <a:pt x="159" y="143"/>
                    <a:pt x="161" y="133"/>
                    <a:pt x="159" y="121"/>
                  </a:cubicBezTo>
                  <a:cubicBezTo>
                    <a:pt x="156" y="108"/>
                    <a:pt x="168" y="100"/>
                    <a:pt x="171" y="89"/>
                  </a:cubicBezTo>
                  <a:cubicBezTo>
                    <a:pt x="177" y="68"/>
                    <a:pt x="183" y="46"/>
                    <a:pt x="183" y="23"/>
                  </a:cubicBezTo>
                  <a:cubicBezTo>
                    <a:pt x="183" y="15"/>
                    <a:pt x="189" y="7"/>
                    <a:pt x="194" y="0"/>
                  </a:cubicBezTo>
                  <a:cubicBezTo>
                    <a:pt x="194" y="0"/>
                    <a:pt x="194" y="0"/>
                    <a:pt x="194" y="0"/>
                  </a:cubicBezTo>
                  <a:cubicBezTo>
                    <a:pt x="202" y="21"/>
                    <a:pt x="197" y="43"/>
                    <a:pt x="198" y="64"/>
                  </a:cubicBezTo>
                  <a:cubicBezTo>
                    <a:pt x="199" y="82"/>
                    <a:pt x="198" y="100"/>
                    <a:pt x="198" y="123"/>
                  </a:cubicBezTo>
                  <a:cubicBezTo>
                    <a:pt x="208" y="111"/>
                    <a:pt x="202" y="93"/>
                    <a:pt x="221" y="96"/>
                  </a:cubicBezTo>
                  <a:cubicBezTo>
                    <a:pt x="225" y="96"/>
                    <a:pt x="224" y="80"/>
                    <a:pt x="223" y="72"/>
                  </a:cubicBezTo>
                  <a:cubicBezTo>
                    <a:pt x="220" y="51"/>
                    <a:pt x="214" y="31"/>
                    <a:pt x="218" y="9"/>
                  </a:cubicBezTo>
                  <a:cubicBezTo>
                    <a:pt x="223" y="34"/>
                    <a:pt x="228" y="58"/>
                    <a:pt x="233" y="84"/>
                  </a:cubicBezTo>
                  <a:cubicBezTo>
                    <a:pt x="250" y="62"/>
                    <a:pt x="232" y="42"/>
                    <a:pt x="234" y="18"/>
                  </a:cubicBezTo>
                  <a:cubicBezTo>
                    <a:pt x="251" y="43"/>
                    <a:pt x="247" y="71"/>
                    <a:pt x="259" y="94"/>
                  </a:cubicBezTo>
                  <a:cubicBezTo>
                    <a:pt x="267" y="109"/>
                    <a:pt x="259" y="133"/>
                    <a:pt x="284" y="140"/>
                  </a:cubicBezTo>
                  <a:cubicBezTo>
                    <a:pt x="287" y="141"/>
                    <a:pt x="282" y="149"/>
                    <a:pt x="281" y="154"/>
                  </a:cubicBezTo>
                  <a:cubicBezTo>
                    <a:pt x="281" y="162"/>
                    <a:pt x="283" y="170"/>
                    <a:pt x="291" y="175"/>
                  </a:cubicBezTo>
                  <a:cubicBezTo>
                    <a:pt x="292" y="176"/>
                    <a:pt x="297" y="175"/>
                    <a:pt x="298" y="173"/>
                  </a:cubicBezTo>
                  <a:cubicBezTo>
                    <a:pt x="306" y="167"/>
                    <a:pt x="301" y="160"/>
                    <a:pt x="299" y="153"/>
                  </a:cubicBezTo>
                  <a:cubicBezTo>
                    <a:pt x="286" y="117"/>
                    <a:pt x="272" y="80"/>
                    <a:pt x="259" y="43"/>
                  </a:cubicBezTo>
                  <a:cubicBezTo>
                    <a:pt x="262" y="43"/>
                    <a:pt x="265" y="44"/>
                    <a:pt x="268" y="44"/>
                  </a:cubicBezTo>
                  <a:cubicBezTo>
                    <a:pt x="285" y="84"/>
                    <a:pt x="294" y="128"/>
                    <a:pt x="320" y="165"/>
                  </a:cubicBezTo>
                  <a:cubicBezTo>
                    <a:pt x="325" y="172"/>
                    <a:pt x="328" y="188"/>
                    <a:pt x="340" y="184"/>
                  </a:cubicBezTo>
                  <a:cubicBezTo>
                    <a:pt x="351" y="181"/>
                    <a:pt x="345" y="166"/>
                    <a:pt x="346" y="157"/>
                  </a:cubicBezTo>
                  <a:cubicBezTo>
                    <a:pt x="348" y="155"/>
                    <a:pt x="349" y="155"/>
                    <a:pt x="351" y="157"/>
                  </a:cubicBezTo>
                  <a:cubicBezTo>
                    <a:pt x="342" y="211"/>
                    <a:pt x="376" y="253"/>
                    <a:pt x="390" y="301"/>
                  </a:cubicBezTo>
                  <a:cubicBezTo>
                    <a:pt x="388" y="302"/>
                    <a:pt x="387" y="304"/>
                    <a:pt x="385" y="305"/>
                  </a:cubicBezTo>
                  <a:cubicBezTo>
                    <a:pt x="373" y="319"/>
                    <a:pt x="368" y="335"/>
                    <a:pt x="367" y="353"/>
                  </a:cubicBezTo>
                  <a:cubicBezTo>
                    <a:pt x="366" y="384"/>
                    <a:pt x="370" y="415"/>
                    <a:pt x="372" y="446"/>
                  </a:cubicBezTo>
                  <a:cubicBezTo>
                    <a:pt x="373" y="453"/>
                    <a:pt x="375" y="459"/>
                    <a:pt x="381" y="462"/>
                  </a:cubicBezTo>
                  <a:cubicBezTo>
                    <a:pt x="385" y="467"/>
                    <a:pt x="389" y="467"/>
                    <a:pt x="394" y="467"/>
                  </a:cubicBezTo>
                  <a:cubicBezTo>
                    <a:pt x="366" y="485"/>
                    <a:pt x="379" y="515"/>
                    <a:pt x="373" y="539"/>
                  </a:cubicBezTo>
                  <a:cubicBezTo>
                    <a:pt x="370" y="550"/>
                    <a:pt x="373" y="561"/>
                    <a:pt x="364" y="570"/>
                  </a:cubicBezTo>
                  <a:cubicBezTo>
                    <a:pt x="366" y="549"/>
                    <a:pt x="368" y="528"/>
                    <a:pt x="370" y="507"/>
                  </a:cubicBezTo>
                  <a:cubicBezTo>
                    <a:pt x="371" y="501"/>
                    <a:pt x="372" y="496"/>
                    <a:pt x="372" y="490"/>
                  </a:cubicBezTo>
                  <a:cubicBezTo>
                    <a:pt x="372" y="485"/>
                    <a:pt x="370" y="479"/>
                    <a:pt x="364" y="480"/>
                  </a:cubicBezTo>
                  <a:cubicBezTo>
                    <a:pt x="358" y="480"/>
                    <a:pt x="359" y="487"/>
                    <a:pt x="360" y="490"/>
                  </a:cubicBezTo>
                  <a:cubicBezTo>
                    <a:pt x="363" y="516"/>
                    <a:pt x="353" y="541"/>
                    <a:pt x="357" y="568"/>
                  </a:cubicBezTo>
                  <a:cubicBezTo>
                    <a:pt x="359" y="586"/>
                    <a:pt x="349" y="609"/>
                    <a:pt x="332" y="626"/>
                  </a:cubicBezTo>
                  <a:cubicBezTo>
                    <a:pt x="358" y="581"/>
                    <a:pt x="345" y="532"/>
                    <a:pt x="352" y="484"/>
                  </a:cubicBezTo>
                  <a:cubicBezTo>
                    <a:pt x="331" y="498"/>
                    <a:pt x="329" y="517"/>
                    <a:pt x="328" y="538"/>
                  </a:cubicBezTo>
                  <a:cubicBezTo>
                    <a:pt x="328" y="566"/>
                    <a:pt x="325" y="595"/>
                    <a:pt x="323" y="624"/>
                  </a:cubicBezTo>
                  <a:cubicBezTo>
                    <a:pt x="322" y="627"/>
                    <a:pt x="322" y="632"/>
                    <a:pt x="319" y="630"/>
                  </a:cubicBezTo>
                  <a:cubicBezTo>
                    <a:pt x="306" y="618"/>
                    <a:pt x="309" y="632"/>
                    <a:pt x="307" y="637"/>
                  </a:cubicBezTo>
                  <a:cubicBezTo>
                    <a:pt x="302" y="651"/>
                    <a:pt x="299" y="665"/>
                    <a:pt x="287" y="676"/>
                  </a:cubicBezTo>
                  <a:cubicBezTo>
                    <a:pt x="301" y="645"/>
                    <a:pt x="292" y="613"/>
                    <a:pt x="292" y="582"/>
                  </a:cubicBezTo>
                  <a:cubicBezTo>
                    <a:pt x="289" y="625"/>
                    <a:pt x="274" y="667"/>
                    <a:pt x="269" y="710"/>
                  </a:cubicBezTo>
                  <a:cubicBezTo>
                    <a:pt x="274" y="674"/>
                    <a:pt x="270" y="639"/>
                    <a:pt x="261" y="608"/>
                  </a:cubicBezTo>
                  <a:cubicBezTo>
                    <a:pt x="246" y="663"/>
                    <a:pt x="254" y="721"/>
                    <a:pt x="266" y="779"/>
                  </a:cubicBezTo>
                  <a:cubicBezTo>
                    <a:pt x="271" y="774"/>
                    <a:pt x="271" y="766"/>
                    <a:pt x="274" y="758"/>
                  </a:cubicBezTo>
                  <a:cubicBezTo>
                    <a:pt x="281" y="761"/>
                    <a:pt x="277" y="766"/>
                    <a:pt x="276" y="768"/>
                  </a:cubicBezTo>
                  <a:cubicBezTo>
                    <a:pt x="271" y="777"/>
                    <a:pt x="278" y="797"/>
                    <a:pt x="262" y="795"/>
                  </a:cubicBezTo>
                  <a:cubicBezTo>
                    <a:pt x="246" y="792"/>
                    <a:pt x="259" y="777"/>
                    <a:pt x="259" y="768"/>
                  </a:cubicBezTo>
                  <a:cubicBezTo>
                    <a:pt x="260" y="757"/>
                    <a:pt x="255" y="749"/>
                    <a:pt x="252" y="739"/>
                  </a:cubicBezTo>
                  <a:cubicBezTo>
                    <a:pt x="248" y="726"/>
                    <a:pt x="244" y="713"/>
                    <a:pt x="247" y="697"/>
                  </a:cubicBezTo>
                  <a:cubicBezTo>
                    <a:pt x="235" y="701"/>
                    <a:pt x="238" y="709"/>
                    <a:pt x="237" y="715"/>
                  </a:cubicBezTo>
                  <a:cubicBezTo>
                    <a:pt x="227" y="723"/>
                    <a:pt x="229" y="734"/>
                    <a:pt x="231" y="743"/>
                  </a:cubicBezTo>
                  <a:cubicBezTo>
                    <a:pt x="235" y="761"/>
                    <a:pt x="231" y="776"/>
                    <a:pt x="219" y="790"/>
                  </a:cubicBezTo>
                  <a:cubicBezTo>
                    <a:pt x="219" y="792"/>
                    <a:pt x="217" y="797"/>
                    <a:pt x="215" y="794"/>
                  </a:cubicBezTo>
                  <a:cubicBezTo>
                    <a:pt x="209" y="784"/>
                    <a:pt x="200" y="773"/>
                    <a:pt x="207" y="759"/>
                  </a:cubicBezTo>
                  <a:close/>
                </a:path>
              </a:pathLst>
            </a:custGeom>
            <a:solidFill>
              <a:srgbClr val="32B2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5" name="Freeform 362">
              <a:extLst>
                <a:ext uri="{FF2B5EF4-FFF2-40B4-BE49-F238E27FC236}">
                  <a16:creationId xmlns:a16="http://schemas.microsoft.com/office/drawing/2014/main" id="{D6C0C9CF-99EF-40BF-8A5C-F9F702F37175}"/>
                </a:ext>
              </a:extLst>
            </p:cNvPr>
            <p:cNvSpPr>
              <a:spLocks/>
            </p:cNvSpPr>
            <p:nvPr/>
          </p:nvSpPr>
          <p:spPr bwMode="auto">
            <a:xfrm>
              <a:off x="6144584" y="3123817"/>
              <a:ext cx="137904" cy="262401"/>
            </a:xfrm>
            <a:custGeom>
              <a:avLst/>
              <a:gdLst>
                <a:gd name="T0" fmla="*/ 27 w 53"/>
                <a:gd name="T1" fmla="*/ 0 h 101"/>
                <a:gd name="T2" fmla="*/ 33 w 53"/>
                <a:gd name="T3" fmla="*/ 5 h 101"/>
                <a:gd name="T4" fmla="*/ 51 w 53"/>
                <a:gd name="T5" fmla="*/ 75 h 101"/>
                <a:gd name="T6" fmla="*/ 48 w 53"/>
                <a:gd name="T7" fmla="*/ 84 h 101"/>
                <a:gd name="T8" fmla="*/ 41 w 53"/>
                <a:gd name="T9" fmla="*/ 81 h 101"/>
                <a:gd name="T10" fmla="*/ 24 w 53"/>
                <a:gd name="T11" fmla="*/ 61 h 101"/>
                <a:gd name="T12" fmla="*/ 48 w 53"/>
                <a:gd name="T13" fmla="*/ 101 h 101"/>
                <a:gd name="T14" fmla="*/ 0 w 53"/>
                <a:gd name="T15" fmla="*/ 47 h 101"/>
                <a:gd name="T16" fmla="*/ 27 w 53"/>
                <a:gd name="T17"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3" h="101">
                  <a:moveTo>
                    <a:pt x="27" y="0"/>
                  </a:moveTo>
                  <a:cubicBezTo>
                    <a:pt x="29" y="1"/>
                    <a:pt x="33" y="3"/>
                    <a:pt x="33" y="5"/>
                  </a:cubicBezTo>
                  <a:cubicBezTo>
                    <a:pt x="34" y="30"/>
                    <a:pt x="39" y="53"/>
                    <a:pt x="51" y="75"/>
                  </a:cubicBezTo>
                  <a:cubicBezTo>
                    <a:pt x="53" y="78"/>
                    <a:pt x="53" y="83"/>
                    <a:pt x="48" y="84"/>
                  </a:cubicBezTo>
                  <a:cubicBezTo>
                    <a:pt x="46" y="84"/>
                    <a:pt x="43" y="83"/>
                    <a:pt x="41" y="81"/>
                  </a:cubicBezTo>
                  <a:cubicBezTo>
                    <a:pt x="36" y="74"/>
                    <a:pt x="31" y="67"/>
                    <a:pt x="24" y="61"/>
                  </a:cubicBezTo>
                  <a:cubicBezTo>
                    <a:pt x="24" y="78"/>
                    <a:pt x="38" y="88"/>
                    <a:pt x="48" y="101"/>
                  </a:cubicBezTo>
                  <a:cubicBezTo>
                    <a:pt x="27" y="101"/>
                    <a:pt x="5" y="76"/>
                    <a:pt x="0" y="47"/>
                  </a:cubicBezTo>
                  <a:cubicBezTo>
                    <a:pt x="9" y="32"/>
                    <a:pt x="18" y="16"/>
                    <a:pt x="27" y="0"/>
                  </a:cubicBezTo>
                  <a:close/>
                </a:path>
              </a:pathLst>
            </a:custGeom>
            <a:solidFill>
              <a:srgbClr val="2553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6" name="Freeform 363">
              <a:extLst>
                <a:ext uri="{FF2B5EF4-FFF2-40B4-BE49-F238E27FC236}">
                  <a16:creationId xmlns:a16="http://schemas.microsoft.com/office/drawing/2014/main" id="{79B7186A-4973-4C99-BED4-63C3AC9B1DC2}"/>
                </a:ext>
              </a:extLst>
            </p:cNvPr>
            <p:cNvSpPr>
              <a:spLocks/>
            </p:cNvSpPr>
            <p:nvPr/>
          </p:nvSpPr>
          <p:spPr bwMode="auto">
            <a:xfrm>
              <a:off x="5847707" y="3282788"/>
              <a:ext cx="72782" cy="216433"/>
            </a:xfrm>
            <a:custGeom>
              <a:avLst/>
              <a:gdLst>
                <a:gd name="T0" fmla="*/ 4 w 28"/>
                <a:gd name="T1" fmla="*/ 83 h 83"/>
                <a:gd name="T2" fmla="*/ 1 w 28"/>
                <a:gd name="T3" fmla="*/ 75 h 83"/>
                <a:gd name="T4" fmla="*/ 8 w 28"/>
                <a:gd name="T5" fmla="*/ 13 h 83"/>
                <a:gd name="T6" fmla="*/ 12 w 28"/>
                <a:gd name="T7" fmla="*/ 2 h 83"/>
                <a:gd name="T8" fmla="*/ 22 w 28"/>
                <a:gd name="T9" fmla="*/ 8 h 83"/>
                <a:gd name="T10" fmla="*/ 22 w 28"/>
                <a:gd name="T11" fmla="*/ 9 h 83"/>
                <a:gd name="T12" fmla="*/ 26 w 28"/>
                <a:gd name="T13" fmla="*/ 74 h 83"/>
                <a:gd name="T14" fmla="*/ 4 w 28"/>
                <a:gd name="T15" fmla="*/ 83 h 8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 h="83">
                  <a:moveTo>
                    <a:pt x="4" y="83"/>
                  </a:moveTo>
                  <a:cubicBezTo>
                    <a:pt x="3" y="80"/>
                    <a:pt x="0" y="76"/>
                    <a:pt x="1" y="75"/>
                  </a:cubicBezTo>
                  <a:cubicBezTo>
                    <a:pt x="18" y="56"/>
                    <a:pt x="7" y="34"/>
                    <a:pt x="8" y="13"/>
                  </a:cubicBezTo>
                  <a:cubicBezTo>
                    <a:pt x="8" y="9"/>
                    <a:pt x="6" y="4"/>
                    <a:pt x="12" y="2"/>
                  </a:cubicBezTo>
                  <a:cubicBezTo>
                    <a:pt x="17" y="0"/>
                    <a:pt x="18" y="7"/>
                    <a:pt x="22" y="8"/>
                  </a:cubicBezTo>
                  <a:cubicBezTo>
                    <a:pt x="22" y="9"/>
                    <a:pt x="22" y="9"/>
                    <a:pt x="22" y="9"/>
                  </a:cubicBezTo>
                  <a:cubicBezTo>
                    <a:pt x="28" y="30"/>
                    <a:pt x="20" y="52"/>
                    <a:pt x="26" y="74"/>
                  </a:cubicBezTo>
                  <a:cubicBezTo>
                    <a:pt x="20" y="80"/>
                    <a:pt x="12" y="81"/>
                    <a:pt x="4" y="83"/>
                  </a:cubicBezTo>
                  <a:close/>
                </a:path>
              </a:pathLst>
            </a:custGeom>
            <a:solidFill>
              <a:srgbClr val="2CA5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7" name="Freeform 364">
              <a:extLst>
                <a:ext uri="{FF2B5EF4-FFF2-40B4-BE49-F238E27FC236}">
                  <a16:creationId xmlns:a16="http://schemas.microsoft.com/office/drawing/2014/main" id="{A660455F-2ABE-418F-864A-F68A14501B66}"/>
                </a:ext>
              </a:extLst>
            </p:cNvPr>
            <p:cNvSpPr>
              <a:spLocks/>
            </p:cNvSpPr>
            <p:nvPr/>
          </p:nvSpPr>
          <p:spPr bwMode="auto">
            <a:xfrm>
              <a:off x="6366762" y="2794380"/>
              <a:ext cx="55545" cy="206855"/>
            </a:xfrm>
            <a:custGeom>
              <a:avLst/>
              <a:gdLst>
                <a:gd name="T0" fmla="*/ 7 w 21"/>
                <a:gd name="T1" fmla="*/ 8 h 79"/>
                <a:gd name="T2" fmla="*/ 19 w 21"/>
                <a:gd name="T3" fmla="*/ 10 h 79"/>
                <a:gd name="T4" fmla="*/ 6 w 21"/>
                <a:gd name="T5" fmla="*/ 79 h 79"/>
                <a:gd name="T6" fmla="*/ 2 w 21"/>
                <a:gd name="T7" fmla="*/ 21 h 79"/>
                <a:gd name="T8" fmla="*/ 7 w 21"/>
                <a:gd name="T9" fmla="*/ 8 h 79"/>
              </a:gdLst>
              <a:ahLst/>
              <a:cxnLst>
                <a:cxn ang="0">
                  <a:pos x="T0" y="T1"/>
                </a:cxn>
                <a:cxn ang="0">
                  <a:pos x="T2" y="T3"/>
                </a:cxn>
                <a:cxn ang="0">
                  <a:pos x="T4" y="T5"/>
                </a:cxn>
                <a:cxn ang="0">
                  <a:pos x="T6" y="T7"/>
                </a:cxn>
                <a:cxn ang="0">
                  <a:pos x="T8" y="T9"/>
                </a:cxn>
              </a:cxnLst>
              <a:rect l="0" t="0" r="r" b="b"/>
              <a:pathLst>
                <a:path w="21" h="79">
                  <a:moveTo>
                    <a:pt x="7" y="8"/>
                  </a:moveTo>
                  <a:cubicBezTo>
                    <a:pt x="13" y="2"/>
                    <a:pt x="21" y="0"/>
                    <a:pt x="19" y="10"/>
                  </a:cubicBezTo>
                  <a:cubicBezTo>
                    <a:pt x="14" y="31"/>
                    <a:pt x="20" y="54"/>
                    <a:pt x="6" y="79"/>
                  </a:cubicBezTo>
                  <a:cubicBezTo>
                    <a:pt x="0" y="56"/>
                    <a:pt x="3" y="38"/>
                    <a:pt x="2" y="21"/>
                  </a:cubicBezTo>
                  <a:cubicBezTo>
                    <a:pt x="4" y="17"/>
                    <a:pt x="6" y="12"/>
                    <a:pt x="7" y="8"/>
                  </a:cubicBezTo>
                  <a:close/>
                </a:path>
              </a:pathLst>
            </a:custGeom>
            <a:solidFill>
              <a:srgbClr val="24547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8" name="Freeform 365">
              <a:extLst>
                <a:ext uri="{FF2B5EF4-FFF2-40B4-BE49-F238E27FC236}">
                  <a16:creationId xmlns:a16="http://schemas.microsoft.com/office/drawing/2014/main" id="{EBD5FD09-651B-41B2-A287-9097FECDB9E3}"/>
                </a:ext>
              </a:extLst>
            </p:cNvPr>
            <p:cNvSpPr>
              <a:spLocks/>
            </p:cNvSpPr>
            <p:nvPr/>
          </p:nvSpPr>
          <p:spPr bwMode="auto">
            <a:xfrm>
              <a:off x="6364846" y="2690953"/>
              <a:ext cx="78529" cy="90021"/>
            </a:xfrm>
            <a:custGeom>
              <a:avLst/>
              <a:gdLst>
                <a:gd name="T0" fmla="*/ 29 w 30"/>
                <a:gd name="T1" fmla="*/ 17 h 35"/>
                <a:gd name="T2" fmla="*/ 30 w 30"/>
                <a:gd name="T3" fmla="*/ 26 h 35"/>
                <a:gd name="T4" fmla="*/ 8 w 30"/>
                <a:gd name="T5" fmla="*/ 35 h 35"/>
                <a:gd name="T6" fmla="*/ 20 w 30"/>
                <a:gd name="T7" fmla="*/ 0 h 35"/>
                <a:gd name="T8" fmla="*/ 29 w 30"/>
                <a:gd name="T9" fmla="*/ 17 h 35"/>
              </a:gdLst>
              <a:ahLst/>
              <a:cxnLst>
                <a:cxn ang="0">
                  <a:pos x="T0" y="T1"/>
                </a:cxn>
                <a:cxn ang="0">
                  <a:pos x="T2" y="T3"/>
                </a:cxn>
                <a:cxn ang="0">
                  <a:pos x="T4" y="T5"/>
                </a:cxn>
                <a:cxn ang="0">
                  <a:pos x="T6" y="T7"/>
                </a:cxn>
                <a:cxn ang="0">
                  <a:pos x="T8" y="T9"/>
                </a:cxn>
              </a:cxnLst>
              <a:rect l="0" t="0" r="r" b="b"/>
              <a:pathLst>
                <a:path w="30" h="35">
                  <a:moveTo>
                    <a:pt x="29" y="17"/>
                  </a:moveTo>
                  <a:cubicBezTo>
                    <a:pt x="29" y="20"/>
                    <a:pt x="30" y="23"/>
                    <a:pt x="30" y="26"/>
                  </a:cubicBezTo>
                  <a:cubicBezTo>
                    <a:pt x="18" y="18"/>
                    <a:pt x="14" y="28"/>
                    <a:pt x="8" y="35"/>
                  </a:cubicBezTo>
                  <a:cubicBezTo>
                    <a:pt x="10" y="23"/>
                    <a:pt x="0" y="6"/>
                    <a:pt x="20" y="0"/>
                  </a:cubicBezTo>
                  <a:cubicBezTo>
                    <a:pt x="24" y="5"/>
                    <a:pt x="23" y="13"/>
                    <a:pt x="29" y="17"/>
                  </a:cubicBezTo>
                  <a:close/>
                </a:path>
              </a:pathLst>
            </a:custGeom>
            <a:solidFill>
              <a:srgbClr val="2392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9" name="Freeform 366">
              <a:extLst>
                <a:ext uri="{FF2B5EF4-FFF2-40B4-BE49-F238E27FC236}">
                  <a16:creationId xmlns:a16="http://schemas.microsoft.com/office/drawing/2014/main" id="{628B5F57-04C0-412D-8822-46B65831E6FD}"/>
                </a:ext>
              </a:extLst>
            </p:cNvPr>
            <p:cNvSpPr>
              <a:spLocks/>
            </p:cNvSpPr>
            <p:nvPr/>
          </p:nvSpPr>
          <p:spPr bwMode="auto">
            <a:xfrm>
              <a:off x="6108192" y="3292365"/>
              <a:ext cx="44053" cy="63206"/>
            </a:xfrm>
            <a:custGeom>
              <a:avLst/>
              <a:gdLst>
                <a:gd name="T0" fmla="*/ 2 w 17"/>
                <a:gd name="T1" fmla="*/ 0 h 24"/>
                <a:gd name="T2" fmla="*/ 17 w 17"/>
                <a:gd name="T3" fmla="*/ 24 h 24"/>
                <a:gd name="T4" fmla="*/ 0 w 17"/>
                <a:gd name="T5" fmla="*/ 8 h 24"/>
                <a:gd name="T6" fmla="*/ 2 w 17"/>
                <a:gd name="T7" fmla="*/ 0 h 24"/>
              </a:gdLst>
              <a:ahLst/>
              <a:cxnLst>
                <a:cxn ang="0">
                  <a:pos x="T0" y="T1"/>
                </a:cxn>
                <a:cxn ang="0">
                  <a:pos x="T2" y="T3"/>
                </a:cxn>
                <a:cxn ang="0">
                  <a:pos x="T4" y="T5"/>
                </a:cxn>
                <a:cxn ang="0">
                  <a:pos x="T6" y="T7"/>
                </a:cxn>
              </a:cxnLst>
              <a:rect l="0" t="0" r="r" b="b"/>
              <a:pathLst>
                <a:path w="17" h="24">
                  <a:moveTo>
                    <a:pt x="2" y="0"/>
                  </a:moveTo>
                  <a:cubicBezTo>
                    <a:pt x="14" y="3"/>
                    <a:pt x="16" y="12"/>
                    <a:pt x="17" y="24"/>
                  </a:cubicBezTo>
                  <a:cubicBezTo>
                    <a:pt x="8" y="21"/>
                    <a:pt x="2" y="17"/>
                    <a:pt x="0" y="8"/>
                  </a:cubicBezTo>
                  <a:cubicBezTo>
                    <a:pt x="1" y="6"/>
                    <a:pt x="1" y="3"/>
                    <a:pt x="2" y="0"/>
                  </a:cubicBezTo>
                  <a:close/>
                </a:path>
              </a:pathLst>
            </a:custGeom>
            <a:solidFill>
              <a:srgbClr val="2553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0" name="Freeform 367">
              <a:extLst>
                <a:ext uri="{FF2B5EF4-FFF2-40B4-BE49-F238E27FC236}">
                  <a16:creationId xmlns:a16="http://schemas.microsoft.com/office/drawing/2014/main" id="{17785D86-42CD-4855-AC1A-46B4FF7F471C}"/>
                </a:ext>
              </a:extLst>
            </p:cNvPr>
            <p:cNvSpPr>
              <a:spLocks/>
            </p:cNvSpPr>
            <p:nvPr/>
          </p:nvSpPr>
          <p:spPr bwMode="auto">
            <a:xfrm>
              <a:off x="5884099" y="3305772"/>
              <a:ext cx="47884" cy="170465"/>
            </a:xfrm>
            <a:custGeom>
              <a:avLst/>
              <a:gdLst>
                <a:gd name="T0" fmla="*/ 12 w 18"/>
                <a:gd name="T1" fmla="*/ 65 h 65"/>
                <a:gd name="T2" fmla="*/ 9 w 18"/>
                <a:gd name="T3" fmla="*/ 31 h 65"/>
                <a:gd name="T4" fmla="*/ 8 w 18"/>
                <a:gd name="T5" fmla="*/ 0 h 65"/>
                <a:gd name="T6" fmla="*/ 12 w 18"/>
                <a:gd name="T7" fmla="*/ 65 h 65"/>
              </a:gdLst>
              <a:ahLst/>
              <a:cxnLst>
                <a:cxn ang="0">
                  <a:pos x="T0" y="T1"/>
                </a:cxn>
                <a:cxn ang="0">
                  <a:pos x="T2" y="T3"/>
                </a:cxn>
                <a:cxn ang="0">
                  <a:pos x="T4" y="T5"/>
                </a:cxn>
                <a:cxn ang="0">
                  <a:pos x="T6" y="T7"/>
                </a:cxn>
              </a:cxnLst>
              <a:rect l="0" t="0" r="r" b="b"/>
              <a:pathLst>
                <a:path w="18" h="65">
                  <a:moveTo>
                    <a:pt x="12" y="65"/>
                  </a:moveTo>
                  <a:cubicBezTo>
                    <a:pt x="0" y="55"/>
                    <a:pt x="11" y="42"/>
                    <a:pt x="9" y="31"/>
                  </a:cubicBezTo>
                  <a:cubicBezTo>
                    <a:pt x="7" y="21"/>
                    <a:pt x="8" y="10"/>
                    <a:pt x="8" y="0"/>
                  </a:cubicBezTo>
                  <a:cubicBezTo>
                    <a:pt x="18" y="21"/>
                    <a:pt x="10" y="43"/>
                    <a:pt x="12" y="65"/>
                  </a:cubicBezTo>
                  <a:close/>
                </a:path>
              </a:pathLst>
            </a:custGeom>
            <a:solidFill>
              <a:srgbClr val="32B2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1" name="Freeform 368">
              <a:extLst>
                <a:ext uri="{FF2B5EF4-FFF2-40B4-BE49-F238E27FC236}">
                  <a16:creationId xmlns:a16="http://schemas.microsoft.com/office/drawing/2014/main" id="{F6290DB8-87B0-47F5-A96C-6E3A8AE8B3EF}"/>
                </a:ext>
              </a:extLst>
            </p:cNvPr>
            <p:cNvSpPr>
              <a:spLocks/>
            </p:cNvSpPr>
            <p:nvPr/>
          </p:nvSpPr>
          <p:spPr bwMode="auto">
            <a:xfrm>
              <a:off x="5893675" y="3508797"/>
              <a:ext cx="38307" cy="47884"/>
            </a:xfrm>
            <a:custGeom>
              <a:avLst/>
              <a:gdLst>
                <a:gd name="T0" fmla="*/ 9 w 14"/>
                <a:gd name="T1" fmla="*/ 0 h 18"/>
                <a:gd name="T2" fmla="*/ 11 w 14"/>
                <a:gd name="T3" fmla="*/ 18 h 18"/>
                <a:gd name="T4" fmla="*/ 5 w 14"/>
                <a:gd name="T5" fmla="*/ 17 h 18"/>
                <a:gd name="T6" fmla="*/ 9 w 14"/>
                <a:gd name="T7" fmla="*/ 0 h 18"/>
              </a:gdLst>
              <a:ahLst/>
              <a:cxnLst>
                <a:cxn ang="0">
                  <a:pos x="T0" y="T1"/>
                </a:cxn>
                <a:cxn ang="0">
                  <a:pos x="T2" y="T3"/>
                </a:cxn>
                <a:cxn ang="0">
                  <a:pos x="T4" y="T5"/>
                </a:cxn>
                <a:cxn ang="0">
                  <a:pos x="T6" y="T7"/>
                </a:cxn>
              </a:cxnLst>
              <a:rect l="0" t="0" r="r" b="b"/>
              <a:pathLst>
                <a:path w="14" h="18">
                  <a:moveTo>
                    <a:pt x="9" y="0"/>
                  </a:moveTo>
                  <a:cubicBezTo>
                    <a:pt x="14" y="6"/>
                    <a:pt x="14" y="12"/>
                    <a:pt x="11" y="18"/>
                  </a:cubicBezTo>
                  <a:cubicBezTo>
                    <a:pt x="10" y="18"/>
                    <a:pt x="6" y="18"/>
                    <a:pt x="5" y="17"/>
                  </a:cubicBezTo>
                  <a:cubicBezTo>
                    <a:pt x="0" y="10"/>
                    <a:pt x="6" y="5"/>
                    <a:pt x="9" y="0"/>
                  </a:cubicBezTo>
                  <a:close/>
                </a:path>
              </a:pathLst>
            </a:custGeom>
            <a:solidFill>
              <a:srgbClr val="32B2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2" name="Freeform 371">
              <a:extLst>
                <a:ext uri="{FF2B5EF4-FFF2-40B4-BE49-F238E27FC236}">
                  <a16:creationId xmlns:a16="http://schemas.microsoft.com/office/drawing/2014/main" id="{38981678-1786-436B-B769-BF42C4BD5AA5}"/>
                </a:ext>
              </a:extLst>
            </p:cNvPr>
            <p:cNvSpPr>
              <a:spLocks/>
            </p:cNvSpPr>
            <p:nvPr/>
          </p:nvSpPr>
          <p:spPr bwMode="auto">
            <a:xfrm>
              <a:off x="6100531" y="5493077"/>
              <a:ext cx="921273" cy="940427"/>
            </a:xfrm>
            <a:custGeom>
              <a:avLst/>
              <a:gdLst>
                <a:gd name="T0" fmla="*/ 135 w 353"/>
                <a:gd name="T1" fmla="*/ 173 h 360"/>
                <a:gd name="T2" fmla="*/ 324 w 353"/>
                <a:gd name="T3" fmla="*/ 39 h 360"/>
                <a:gd name="T4" fmla="*/ 353 w 353"/>
                <a:gd name="T5" fmla="*/ 0 h 360"/>
                <a:gd name="T6" fmla="*/ 221 w 353"/>
                <a:gd name="T7" fmla="*/ 251 h 360"/>
                <a:gd name="T8" fmla="*/ 112 w 353"/>
                <a:gd name="T9" fmla="*/ 340 h 360"/>
                <a:gd name="T10" fmla="*/ 22 w 353"/>
                <a:gd name="T11" fmla="*/ 316 h 360"/>
                <a:gd name="T12" fmla="*/ 38 w 353"/>
                <a:gd name="T13" fmla="*/ 222 h 360"/>
                <a:gd name="T14" fmla="*/ 135 w 353"/>
                <a:gd name="T15" fmla="*/ 173 h 36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53" h="360">
                  <a:moveTo>
                    <a:pt x="135" y="173"/>
                  </a:moveTo>
                  <a:cubicBezTo>
                    <a:pt x="211" y="147"/>
                    <a:pt x="279" y="109"/>
                    <a:pt x="324" y="39"/>
                  </a:cubicBezTo>
                  <a:cubicBezTo>
                    <a:pt x="334" y="26"/>
                    <a:pt x="343" y="13"/>
                    <a:pt x="353" y="0"/>
                  </a:cubicBezTo>
                  <a:cubicBezTo>
                    <a:pt x="320" y="90"/>
                    <a:pt x="276" y="173"/>
                    <a:pt x="221" y="251"/>
                  </a:cubicBezTo>
                  <a:cubicBezTo>
                    <a:pt x="187" y="284"/>
                    <a:pt x="155" y="318"/>
                    <a:pt x="112" y="340"/>
                  </a:cubicBezTo>
                  <a:cubicBezTo>
                    <a:pt x="75" y="360"/>
                    <a:pt x="45" y="351"/>
                    <a:pt x="22" y="316"/>
                  </a:cubicBezTo>
                  <a:cubicBezTo>
                    <a:pt x="0" y="282"/>
                    <a:pt x="6" y="246"/>
                    <a:pt x="38" y="222"/>
                  </a:cubicBezTo>
                  <a:cubicBezTo>
                    <a:pt x="67" y="199"/>
                    <a:pt x="102" y="188"/>
                    <a:pt x="135" y="173"/>
                  </a:cubicBezTo>
                  <a:close/>
                </a:path>
              </a:pathLst>
            </a:custGeom>
            <a:solidFill>
              <a:srgbClr val="1C30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3" name="Freeform 372">
              <a:extLst>
                <a:ext uri="{FF2B5EF4-FFF2-40B4-BE49-F238E27FC236}">
                  <a16:creationId xmlns:a16="http://schemas.microsoft.com/office/drawing/2014/main" id="{BAA7115C-D1E2-4630-A05C-1DA1B72750B9}"/>
                </a:ext>
              </a:extLst>
            </p:cNvPr>
            <p:cNvSpPr>
              <a:spLocks/>
            </p:cNvSpPr>
            <p:nvPr/>
          </p:nvSpPr>
          <p:spPr bwMode="auto">
            <a:xfrm>
              <a:off x="4966657" y="6261124"/>
              <a:ext cx="1047685" cy="356251"/>
            </a:xfrm>
            <a:custGeom>
              <a:avLst/>
              <a:gdLst>
                <a:gd name="T0" fmla="*/ 402 w 402"/>
                <a:gd name="T1" fmla="*/ 59 h 137"/>
                <a:gd name="T2" fmla="*/ 121 w 402"/>
                <a:gd name="T3" fmla="*/ 137 h 137"/>
                <a:gd name="T4" fmla="*/ 48 w 402"/>
                <a:gd name="T5" fmla="*/ 126 h 137"/>
                <a:gd name="T6" fmla="*/ 7 w 402"/>
                <a:gd name="T7" fmla="*/ 55 h 137"/>
                <a:gd name="T8" fmla="*/ 73 w 402"/>
                <a:gd name="T9" fmla="*/ 3 h 137"/>
                <a:gd name="T10" fmla="*/ 155 w 402"/>
                <a:gd name="T11" fmla="*/ 26 h 137"/>
                <a:gd name="T12" fmla="*/ 386 w 402"/>
                <a:gd name="T13" fmla="*/ 57 h 137"/>
                <a:gd name="T14" fmla="*/ 402 w 402"/>
                <a:gd name="T15" fmla="*/ 59 h 13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02" h="137">
                  <a:moveTo>
                    <a:pt x="402" y="59"/>
                  </a:moveTo>
                  <a:cubicBezTo>
                    <a:pt x="312" y="99"/>
                    <a:pt x="221" y="136"/>
                    <a:pt x="121" y="137"/>
                  </a:cubicBezTo>
                  <a:cubicBezTo>
                    <a:pt x="96" y="137"/>
                    <a:pt x="72" y="133"/>
                    <a:pt x="48" y="126"/>
                  </a:cubicBezTo>
                  <a:cubicBezTo>
                    <a:pt x="17" y="117"/>
                    <a:pt x="0" y="89"/>
                    <a:pt x="7" y="55"/>
                  </a:cubicBezTo>
                  <a:cubicBezTo>
                    <a:pt x="13" y="22"/>
                    <a:pt x="41" y="0"/>
                    <a:pt x="73" y="3"/>
                  </a:cubicBezTo>
                  <a:cubicBezTo>
                    <a:pt x="102" y="6"/>
                    <a:pt x="129" y="15"/>
                    <a:pt x="155" y="26"/>
                  </a:cubicBezTo>
                  <a:cubicBezTo>
                    <a:pt x="229" y="59"/>
                    <a:pt x="305" y="76"/>
                    <a:pt x="386" y="57"/>
                  </a:cubicBezTo>
                  <a:cubicBezTo>
                    <a:pt x="391" y="56"/>
                    <a:pt x="397" y="53"/>
                    <a:pt x="402" y="59"/>
                  </a:cubicBezTo>
                  <a:close/>
                </a:path>
              </a:pathLst>
            </a:custGeom>
            <a:solidFill>
              <a:srgbClr val="1B31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4" name="Freeform 373">
              <a:extLst>
                <a:ext uri="{FF2B5EF4-FFF2-40B4-BE49-F238E27FC236}">
                  <a16:creationId xmlns:a16="http://schemas.microsoft.com/office/drawing/2014/main" id="{E80D5BAD-CECA-4F49-A327-FFAE948BD9BE}"/>
                </a:ext>
              </a:extLst>
            </p:cNvPr>
            <p:cNvSpPr>
              <a:spLocks/>
            </p:cNvSpPr>
            <p:nvPr/>
          </p:nvSpPr>
          <p:spPr bwMode="auto">
            <a:xfrm>
              <a:off x="6964344" y="5305374"/>
              <a:ext cx="455848" cy="942341"/>
            </a:xfrm>
            <a:custGeom>
              <a:avLst/>
              <a:gdLst>
                <a:gd name="T0" fmla="*/ 161 w 175"/>
                <a:gd name="T1" fmla="*/ 201 h 361"/>
                <a:gd name="T2" fmla="*/ 111 w 175"/>
                <a:gd name="T3" fmla="*/ 324 h 361"/>
                <a:gd name="T4" fmla="*/ 14 w 175"/>
                <a:gd name="T5" fmla="*/ 323 h 361"/>
                <a:gd name="T6" fmla="*/ 15 w 175"/>
                <a:gd name="T7" fmla="*/ 266 h 361"/>
                <a:gd name="T8" fmla="*/ 65 w 175"/>
                <a:gd name="T9" fmla="*/ 206 h 361"/>
                <a:gd name="T10" fmla="*/ 134 w 175"/>
                <a:gd name="T11" fmla="*/ 125 h 361"/>
                <a:gd name="T12" fmla="*/ 149 w 175"/>
                <a:gd name="T13" fmla="*/ 85 h 361"/>
                <a:gd name="T14" fmla="*/ 175 w 175"/>
                <a:gd name="T15" fmla="*/ 0 h 361"/>
                <a:gd name="T16" fmla="*/ 175 w 175"/>
                <a:gd name="T17" fmla="*/ 70 h 361"/>
                <a:gd name="T18" fmla="*/ 171 w 175"/>
                <a:gd name="T19" fmla="*/ 114 h 361"/>
                <a:gd name="T20" fmla="*/ 161 w 175"/>
                <a:gd name="T21" fmla="*/ 201 h 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5" h="361">
                  <a:moveTo>
                    <a:pt x="161" y="201"/>
                  </a:moveTo>
                  <a:cubicBezTo>
                    <a:pt x="153" y="245"/>
                    <a:pt x="136" y="287"/>
                    <a:pt x="111" y="324"/>
                  </a:cubicBezTo>
                  <a:cubicBezTo>
                    <a:pt x="80" y="361"/>
                    <a:pt x="40" y="360"/>
                    <a:pt x="14" y="323"/>
                  </a:cubicBezTo>
                  <a:cubicBezTo>
                    <a:pt x="0" y="303"/>
                    <a:pt x="5" y="284"/>
                    <a:pt x="15" y="266"/>
                  </a:cubicBezTo>
                  <a:cubicBezTo>
                    <a:pt x="28" y="243"/>
                    <a:pt x="47" y="225"/>
                    <a:pt x="65" y="206"/>
                  </a:cubicBezTo>
                  <a:cubicBezTo>
                    <a:pt x="90" y="180"/>
                    <a:pt x="116" y="156"/>
                    <a:pt x="134" y="125"/>
                  </a:cubicBezTo>
                  <a:cubicBezTo>
                    <a:pt x="141" y="113"/>
                    <a:pt x="148" y="100"/>
                    <a:pt x="149" y="85"/>
                  </a:cubicBezTo>
                  <a:cubicBezTo>
                    <a:pt x="161" y="58"/>
                    <a:pt x="167" y="29"/>
                    <a:pt x="175" y="0"/>
                  </a:cubicBezTo>
                  <a:cubicBezTo>
                    <a:pt x="175" y="24"/>
                    <a:pt x="175" y="47"/>
                    <a:pt x="175" y="70"/>
                  </a:cubicBezTo>
                  <a:cubicBezTo>
                    <a:pt x="170" y="85"/>
                    <a:pt x="175" y="100"/>
                    <a:pt x="171" y="114"/>
                  </a:cubicBezTo>
                  <a:cubicBezTo>
                    <a:pt x="168" y="143"/>
                    <a:pt x="165" y="172"/>
                    <a:pt x="161" y="201"/>
                  </a:cubicBezTo>
                  <a:close/>
                </a:path>
              </a:pathLst>
            </a:custGeom>
            <a:solidFill>
              <a:srgbClr val="1B30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5" name="Freeform 374">
              <a:extLst>
                <a:ext uri="{FF2B5EF4-FFF2-40B4-BE49-F238E27FC236}">
                  <a16:creationId xmlns:a16="http://schemas.microsoft.com/office/drawing/2014/main" id="{BC7379DA-8CDC-4700-A003-49123B00439A}"/>
                </a:ext>
              </a:extLst>
            </p:cNvPr>
            <p:cNvSpPr>
              <a:spLocks/>
            </p:cNvSpPr>
            <p:nvPr/>
          </p:nvSpPr>
          <p:spPr bwMode="auto">
            <a:xfrm>
              <a:off x="5972204" y="6376043"/>
              <a:ext cx="135989" cy="38307"/>
            </a:xfrm>
            <a:custGeom>
              <a:avLst/>
              <a:gdLst>
                <a:gd name="T0" fmla="*/ 16 w 52"/>
                <a:gd name="T1" fmla="*/ 15 h 15"/>
                <a:gd name="T2" fmla="*/ 0 w 52"/>
                <a:gd name="T3" fmla="*/ 13 h 15"/>
                <a:gd name="T4" fmla="*/ 5 w 52"/>
                <a:gd name="T5" fmla="*/ 9 h 15"/>
                <a:gd name="T6" fmla="*/ 40 w 52"/>
                <a:gd name="T7" fmla="*/ 1 h 15"/>
                <a:gd name="T8" fmla="*/ 42 w 52"/>
                <a:gd name="T9" fmla="*/ 9 h 15"/>
                <a:gd name="T10" fmla="*/ 16 w 52"/>
                <a:gd name="T11" fmla="*/ 15 h 15"/>
              </a:gdLst>
              <a:ahLst/>
              <a:cxnLst>
                <a:cxn ang="0">
                  <a:pos x="T0" y="T1"/>
                </a:cxn>
                <a:cxn ang="0">
                  <a:pos x="T2" y="T3"/>
                </a:cxn>
                <a:cxn ang="0">
                  <a:pos x="T4" y="T5"/>
                </a:cxn>
                <a:cxn ang="0">
                  <a:pos x="T6" y="T7"/>
                </a:cxn>
                <a:cxn ang="0">
                  <a:pos x="T8" y="T9"/>
                </a:cxn>
                <a:cxn ang="0">
                  <a:pos x="T10" y="T11"/>
                </a:cxn>
              </a:cxnLst>
              <a:rect l="0" t="0" r="r" b="b"/>
              <a:pathLst>
                <a:path w="52" h="15">
                  <a:moveTo>
                    <a:pt x="16" y="15"/>
                  </a:moveTo>
                  <a:cubicBezTo>
                    <a:pt x="10" y="14"/>
                    <a:pt x="5" y="14"/>
                    <a:pt x="0" y="13"/>
                  </a:cubicBezTo>
                  <a:cubicBezTo>
                    <a:pt x="1" y="12"/>
                    <a:pt x="3" y="11"/>
                    <a:pt x="5" y="9"/>
                  </a:cubicBezTo>
                  <a:cubicBezTo>
                    <a:pt x="16" y="4"/>
                    <a:pt x="27" y="0"/>
                    <a:pt x="40" y="1"/>
                  </a:cubicBezTo>
                  <a:cubicBezTo>
                    <a:pt x="47" y="2"/>
                    <a:pt x="52" y="4"/>
                    <a:pt x="42" y="9"/>
                  </a:cubicBezTo>
                  <a:cubicBezTo>
                    <a:pt x="34" y="13"/>
                    <a:pt x="24" y="13"/>
                    <a:pt x="16" y="15"/>
                  </a:cubicBezTo>
                  <a:close/>
                </a:path>
              </a:pathLst>
            </a:custGeom>
            <a:solidFill>
              <a:srgbClr val="2A717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6" name="Freeform 375">
              <a:extLst>
                <a:ext uri="{FF2B5EF4-FFF2-40B4-BE49-F238E27FC236}">
                  <a16:creationId xmlns:a16="http://schemas.microsoft.com/office/drawing/2014/main" id="{0A6D9C31-0126-4BA0-8F35-B5EE4D06B3EC}"/>
                </a:ext>
              </a:extLst>
            </p:cNvPr>
            <p:cNvSpPr>
              <a:spLocks/>
            </p:cNvSpPr>
            <p:nvPr/>
          </p:nvSpPr>
          <p:spPr bwMode="auto">
            <a:xfrm>
              <a:off x="5985611" y="6362635"/>
              <a:ext cx="91936" cy="36392"/>
            </a:xfrm>
            <a:custGeom>
              <a:avLst/>
              <a:gdLst>
                <a:gd name="T0" fmla="*/ 35 w 35"/>
                <a:gd name="T1" fmla="*/ 6 h 14"/>
                <a:gd name="T2" fmla="*/ 0 w 35"/>
                <a:gd name="T3" fmla="*/ 14 h 14"/>
                <a:gd name="T4" fmla="*/ 35 w 35"/>
                <a:gd name="T5" fmla="*/ 6 h 14"/>
              </a:gdLst>
              <a:ahLst/>
              <a:cxnLst>
                <a:cxn ang="0">
                  <a:pos x="T0" y="T1"/>
                </a:cxn>
                <a:cxn ang="0">
                  <a:pos x="T2" y="T3"/>
                </a:cxn>
                <a:cxn ang="0">
                  <a:pos x="T4" y="T5"/>
                </a:cxn>
              </a:cxnLst>
              <a:rect l="0" t="0" r="r" b="b"/>
              <a:pathLst>
                <a:path w="35" h="14">
                  <a:moveTo>
                    <a:pt x="35" y="6"/>
                  </a:moveTo>
                  <a:cubicBezTo>
                    <a:pt x="23" y="11"/>
                    <a:pt x="12" y="14"/>
                    <a:pt x="0" y="14"/>
                  </a:cubicBezTo>
                  <a:cubicBezTo>
                    <a:pt x="9" y="2"/>
                    <a:pt x="21" y="0"/>
                    <a:pt x="35" y="6"/>
                  </a:cubicBezTo>
                  <a:close/>
                </a:path>
              </a:pathLst>
            </a:custGeom>
            <a:solidFill>
              <a:srgbClr val="88D1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7" name="Freeform 376">
              <a:extLst>
                <a:ext uri="{FF2B5EF4-FFF2-40B4-BE49-F238E27FC236}">
                  <a16:creationId xmlns:a16="http://schemas.microsoft.com/office/drawing/2014/main" id="{2E57B541-BB41-4959-8E11-47B2AF2701F7}"/>
                </a:ext>
              </a:extLst>
            </p:cNvPr>
            <p:cNvSpPr>
              <a:spLocks/>
            </p:cNvSpPr>
            <p:nvPr/>
          </p:nvSpPr>
          <p:spPr bwMode="auto">
            <a:xfrm>
              <a:off x="5970288" y="6688241"/>
              <a:ext cx="101513" cy="65121"/>
            </a:xfrm>
            <a:custGeom>
              <a:avLst/>
              <a:gdLst>
                <a:gd name="T0" fmla="*/ 6 w 39"/>
                <a:gd name="T1" fmla="*/ 25 h 25"/>
                <a:gd name="T2" fmla="*/ 0 w 39"/>
                <a:gd name="T3" fmla="*/ 20 h 25"/>
                <a:gd name="T4" fmla="*/ 37 w 39"/>
                <a:gd name="T5" fmla="*/ 0 h 25"/>
                <a:gd name="T6" fmla="*/ 39 w 39"/>
                <a:gd name="T7" fmla="*/ 5 h 25"/>
                <a:gd name="T8" fmla="*/ 6 w 39"/>
                <a:gd name="T9" fmla="*/ 25 h 25"/>
              </a:gdLst>
              <a:ahLst/>
              <a:cxnLst>
                <a:cxn ang="0">
                  <a:pos x="T0" y="T1"/>
                </a:cxn>
                <a:cxn ang="0">
                  <a:pos x="T2" y="T3"/>
                </a:cxn>
                <a:cxn ang="0">
                  <a:pos x="T4" y="T5"/>
                </a:cxn>
                <a:cxn ang="0">
                  <a:pos x="T6" y="T7"/>
                </a:cxn>
                <a:cxn ang="0">
                  <a:pos x="T8" y="T9"/>
                </a:cxn>
              </a:cxnLst>
              <a:rect l="0" t="0" r="r" b="b"/>
              <a:pathLst>
                <a:path w="39" h="25">
                  <a:moveTo>
                    <a:pt x="6" y="25"/>
                  </a:moveTo>
                  <a:cubicBezTo>
                    <a:pt x="4" y="23"/>
                    <a:pt x="2" y="22"/>
                    <a:pt x="0" y="20"/>
                  </a:cubicBezTo>
                  <a:cubicBezTo>
                    <a:pt x="13" y="13"/>
                    <a:pt x="25" y="7"/>
                    <a:pt x="37" y="0"/>
                  </a:cubicBezTo>
                  <a:cubicBezTo>
                    <a:pt x="38" y="2"/>
                    <a:pt x="39" y="3"/>
                    <a:pt x="39" y="5"/>
                  </a:cubicBezTo>
                  <a:cubicBezTo>
                    <a:pt x="28" y="12"/>
                    <a:pt x="17" y="18"/>
                    <a:pt x="6" y="25"/>
                  </a:cubicBezTo>
                  <a:close/>
                </a:path>
              </a:pathLst>
            </a:custGeom>
            <a:solidFill>
              <a:srgbClr val="28717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8" name="Freeform 377">
              <a:extLst>
                <a:ext uri="{FF2B5EF4-FFF2-40B4-BE49-F238E27FC236}">
                  <a16:creationId xmlns:a16="http://schemas.microsoft.com/office/drawing/2014/main" id="{559C8E94-1216-4D2C-A1EF-FAAA636EC2D3}"/>
                </a:ext>
              </a:extLst>
            </p:cNvPr>
            <p:cNvSpPr>
              <a:spLocks/>
            </p:cNvSpPr>
            <p:nvPr/>
          </p:nvSpPr>
          <p:spPr bwMode="auto">
            <a:xfrm>
              <a:off x="3673811" y="5527553"/>
              <a:ext cx="279638" cy="273892"/>
            </a:xfrm>
            <a:custGeom>
              <a:avLst/>
              <a:gdLst>
                <a:gd name="T0" fmla="*/ 38 w 107"/>
                <a:gd name="T1" fmla="*/ 104 h 105"/>
                <a:gd name="T2" fmla="*/ 0 w 107"/>
                <a:gd name="T3" fmla="*/ 59 h 105"/>
                <a:gd name="T4" fmla="*/ 42 w 107"/>
                <a:gd name="T5" fmla="*/ 6 h 105"/>
                <a:gd name="T6" fmla="*/ 95 w 107"/>
                <a:gd name="T7" fmla="*/ 27 h 105"/>
                <a:gd name="T8" fmla="*/ 79 w 107"/>
                <a:gd name="T9" fmla="*/ 65 h 105"/>
                <a:gd name="T10" fmla="*/ 69 w 107"/>
                <a:gd name="T11" fmla="*/ 77 h 105"/>
                <a:gd name="T12" fmla="*/ 38 w 107"/>
                <a:gd name="T13" fmla="*/ 104 h 105"/>
              </a:gdLst>
              <a:ahLst/>
              <a:cxnLst>
                <a:cxn ang="0">
                  <a:pos x="T0" y="T1"/>
                </a:cxn>
                <a:cxn ang="0">
                  <a:pos x="T2" y="T3"/>
                </a:cxn>
                <a:cxn ang="0">
                  <a:pos x="T4" y="T5"/>
                </a:cxn>
                <a:cxn ang="0">
                  <a:pos x="T6" y="T7"/>
                </a:cxn>
                <a:cxn ang="0">
                  <a:pos x="T8" y="T9"/>
                </a:cxn>
                <a:cxn ang="0">
                  <a:pos x="T10" y="T11"/>
                </a:cxn>
                <a:cxn ang="0">
                  <a:pos x="T12" y="T13"/>
                </a:cxn>
              </a:cxnLst>
              <a:rect l="0" t="0" r="r" b="b"/>
              <a:pathLst>
                <a:path w="107" h="105">
                  <a:moveTo>
                    <a:pt x="38" y="104"/>
                  </a:moveTo>
                  <a:cubicBezTo>
                    <a:pt x="17" y="103"/>
                    <a:pt x="0" y="83"/>
                    <a:pt x="0" y="59"/>
                  </a:cubicBezTo>
                  <a:cubicBezTo>
                    <a:pt x="0" y="39"/>
                    <a:pt x="21" y="12"/>
                    <a:pt x="42" y="6"/>
                  </a:cubicBezTo>
                  <a:cubicBezTo>
                    <a:pt x="61" y="0"/>
                    <a:pt x="83" y="9"/>
                    <a:pt x="95" y="27"/>
                  </a:cubicBezTo>
                  <a:cubicBezTo>
                    <a:pt x="107" y="44"/>
                    <a:pt x="100" y="62"/>
                    <a:pt x="79" y="65"/>
                  </a:cubicBezTo>
                  <a:cubicBezTo>
                    <a:pt x="71" y="66"/>
                    <a:pt x="67" y="66"/>
                    <a:pt x="69" y="77"/>
                  </a:cubicBezTo>
                  <a:cubicBezTo>
                    <a:pt x="70" y="95"/>
                    <a:pt x="58" y="105"/>
                    <a:pt x="38" y="104"/>
                  </a:cubicBezTo>
                  <a:close/>
                </a:path>
              </a:pathLst>
            </a:custGeom>
            <a:solidFill>
              <a:srgbClr val="8922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9" name="Freeform 378">
              <a:extLst>
                <a:ext uri="{FF2B5EF4-FFF2-40B4-BE49-F238E27FC236}">
                  <a16:creationId xmlns:a16="http://schemas.microsoft.com/office/drawing/2014/main" id="{DB89A7CE-0C20-461B-8CBF-0BB124B81184}"/>
                </a:ext>
              </a:extLst>
            </p:cNvPr>
            <p:cNvSpPr>
              <a:spLocks/>
            </p:cNvSpPr>
            <p:nvPr/>
          </p:nvSpPr>
          <p:spPr bwMode="auto">
            <a:xfrm>
              <a:off x="5619784" y="5971909"/>
              <a:ext cx="114920" cy="15323"/>
            </a:xfrm>
            <a:custGeom>
              <a:avLst/>
              <a:gdLst>
                <a:gd name="T0" fmla="*/ 0 w 44"/>
                <a:gd name="T1" fmla="*/ 0 h 6"/>
                <a:gd name="T2" fmla="*/ 44 w 44"/>
                <a:gd name="T3" fmla="*/ 0 h 6"/>
                <a:gd name="T4" fmla="*/ 0 w 44"/>
                <a:gd name="T5" fmla="*/ 0 h 6"/>
              </a:gdLst>
              <a:ahLst/>
              <a:cxnLst>
                <a:cxn ang="0">
                  <a:pos x="T0" y="T1"/>
                </a:cxn>
                <a:cxn ang="0">
                  <a:pos x="T2" y="T3"/>
                </a:cxn>
                <a:cxn ang="0">
                  <a:pos x="T4" y="T5"/>
                </a:cxn>
              </a:cxnLst>
              <a:rect l="0" t="0" r="r" b="b"/>
              <a:pathLst>
                <a:path w="44" h="6">
                  <a:moveTo>
                    <a:pt x="0" y="0"/>
                  </a:moveTo>
                  <a:cubicBezTo>
                    <a:pt x="15" y="0"/>
                    <a:pt x="29" y="0"/>
                    <a:pt x="44" y="0"/>
                  </a:cubicBezTo>
                  <a:cubicBezTo>
                    <a:pt x="29" y="6"/>
                    <a:pt x="15" y="6"/>
                    <a:pt x="0" y="0"/>
                  </a:cubicBezTo>
                  <a:close/>
                </a:path>
              </a:pathLst>
            </a:custGeom>
            <a:solidFill>
              <a:srgbClr val="5DB9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0" name="Freeform 379">
              <a:extLst>
                <a:ext uri="{FF2B5EF4-FFF2-40B4-BE49-F238E27FC236}">
                  <a16:creationId xmlns:a16="http://schemas.microsoft.com/office/drawing/2014/main" id="{D839D219-26C2-4307-8446-E0662ABD8220}"/>
                </a:ext>
              </a:extLst>
            </p:cNvPr>
            <p:cNvSpPr>
              <a:spLocks/>
            </p:cNvSpPr>
            <p:nvPr/>
          </p:nvSpPr>
          <p:spPr bwMode="auto">
            <a:xfrm>
              <a:off x="4729156" y="5460517"/>
              <a:ext cx="266231" cy="248993"/>
            </a:xfrm>
            <a:custGeom>
              <a:avLst/>
              <a:gdLst>
                <a:gd name="T0" fmla="*/ 44 w 102"/>
                <a:gd name="T1" fmla="*/ 95 h 96"/>
                <a:gd name="T2" fmla="*/ 2 w 102"/>
                <a:gd name="T3" fmla="*/ 49 h 96"/>
                <a:gd name="T4" fmla="*/ 42 w 102"/>
                <a:gd name="T5" fmla="*/ 5 h 96"/>
                <a:gd name="T6" fmla="*/ 91 w 102"/>
                <a:gd name="T7" fmla="*/ 25 h 96"/>
                <a:gd name="T8" fmla="*/ 78 w 102"/>
                <a:gd name="T9" fmla="*/ 59 h 96"/>
                <a:gd name="T10" fmla="*/ 66 w 102"/>
                <a:gd name="T11" fmla="*/ 73 h 96"/>
                <a:gd name="T12" fmla="*/ 44 w 102"/>
                <a:gd name="T13" fmla="*/ 95 h 96"/>
              </a:gdLst>
              <a:ahLst/>
              <a:cxnLst>
                <a:cxn ang="0">
                  <a:pos x="T0" y="T1"/>
                </a:cxn>
                <a:cxn ang="0">
                  <a:pos x="T2" y="T3"/>
                </a:cxn>
                <a:cxn ang="0">
                  <a:pos x="T4" y="T5"/>
                </a:cxn>
                <a:cxn ang="0">
                  <a:pos x="T6" y="T7"/>
                </a:cxn>
                <a:cxn ang="0">
                  <a:pos x="T8" y="T9"/>
                </a:cxn>
                <a:cxn ang="0">
                  <a:pos x="T10" y="T11"/>
                </a:cxn>
                <a:cxn ang="0">
                  <a:pos x="T12" y="T13"/>
                </a:cxn>
              </a:cxnLst>
              <a:rect l="0" t="0" r="r" b="b"/>
              <a:pathLst>
                <a:path w="102" h="96">
                  <a:moveTo>
                    <a:pt x="44" y="95"/>
                  </a:moveTo>
                  <a:cubicBezTo>
                    <a:pt x="19" y="96"/>
                    <a:pt x="0" y="73"/>
                    <a:pt x="2" y="49"/>
                  </a:cubicBezTo>
                  <a:cubicBezTo>
                    <a:pt x="3" y="31"/>
                    <a:pt x="22" y="10"/>
                    <a:pt x="42" y="5"/>
                  </a:cubicBezTo>
                  <a:cubicBezTo>
                    <a:pt x="63" y="0"/>
                    <a:pt x="79" y="8"/>
                    <a:pt x="91" y="25"/>
                  </a:cubicBezTo>
                  <a:cubicBezTo>
                    <a:pt x="102" y="41"/>
                    <a:pt x="97" y="56"/>
                    <a:pt x="78" y="59"/>
                  </a:cubicBezTo>
                  <a:cubicBezTo>
                    <a:pt x="68" y="61"/>
                    <a:pt x="66" y="63"/>
                    <a:pt x="66" y="73"/>
                  </a:cubicBezTo>
                  <a:cubicBezTo>
                    <a:pt x="66" y="88"/>
                    <a:pt x="55" y="94"/>
                    <a:pt x="44" y="95"/>
                  </a:cubicBezTo>
                  <a:close/>
                </a:path>
              </a:pathLst>
            </a:custGeom>
            <a:solidFill>
              <a:srgbClr val="8C23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1" name="Freeform 380">
              <a:extLst>
                <a:ext uri="{FF2B5EF4-FFF2-40B4-BE49-F238E27FC236}">
                  <a16:creationId xmlns:a16="http://schemas.microsoft.com/office/drawing/2014/main" id="{3CD59F6D-5780-4C6F-BD8D-277482496452}"/>
                </a:ext>
              </a:extLst>
            </p:cNvPr>
            <p:cNvSpPr>
              <a:spLocks/>
            </p:cNvSpPr>
            <p:nvPr/>
          </p:nvSpPr>
          <p:spPr bwMode="auto">
            <a:xfrm>
              <a:off x="4141151" y="5201947"/>
              <a:ext cx="199194" cy="187702"/>
            </a:xfrm>
            <a:custGeom>
              <a:avLst/>
              <a:gdLst>
                <a:gd name="T0" fmla="*/ 0 w 76"/>
                <a:gd name="T1" fmla="*/ 36 h 72"/>
                <a:gd name="T2" fmla="*/ 25 w 76"/>
                <a:gd name="T3" fmla="*/ 6 h 72"/>
                <a:gd name="T4" fmla="*/ 62 w 76"/>
                <a:gd name="T5" fmla="*/ 15 h 72"/>
                <a:gd name="T6" fmla="*/ 53 w 76"/>
                <a:gd name="T7" fmla="*/ 49 h 72"/>
                <a:gd name="T8" fmla="*/ 43 w 76"/>
                <a:gd name="T9" fmla="*/ 56 h 72"/>
                <a:gd name="T10" fmla="*/ 19 w 76"/>
                <a:gd name="T11" fmla="*/ 69 h 72"/>
                <a:gd name="T12" fmla="*/ 0 w 76"/>
                <a:gd name="T13" fmla="*/ 36 h 72"/>
              </a:gdLst>
              <a:ahLst/>
              <a:cxnLst>
                <a:cxn ang="0">
                  <a:pos x="T0" y="T1"/>
                </a:cxn>
                <a:cxn ang="0">
                  <a:pos x="T2" y="T3"/>
                </a:cxn>
                <a:cxn ang="0">
                  <a:pos x="T4" y="T5"/>
                </a:cxn>
                <a:cxn ang="0">
                  <a:pos x="T6" y="T7"/>
                </a:cxn>
                <a:cxn ang="0">
                  <a:pos x="T8" y="T9"/>
                </a:cxn>
                <a:cxn ang="0">
                  <a:pos x="T10" y="T11"/>
                </a:cxn>
                <a:cxn ang="0">
                  <a:pos x="T12" y="T13"/>
                </a:cxn>
              </a:cxnLst>
              <a:rect l="0" t="0" r="r" b="b"/>
              <a:pathLst>
                <a:path w="76" h="72">
                  <a:moveTo>
                    <a:pt x="0" y="36"/>
                  </a:moveTo>
                  <a:cubicBezTo>
                    <a:pt x="0" y="23"/>
                    <a:pt x="9" y="12"/>
                    <a:pt x="25" y="6"/>
                  </a:cubicBezTo>
                  <a:cubicBezTo>
                    <a:pt x="39" y="0"/>
                    <a:pt x="52" y="4"/>
                    <a:pt x="62" y="15"/>
                  </a:cubicBezTo>
                  <a:cubicBezTo>
                    <a:pt x="76" y="30"/>
                    <a:pt x="72" y="44"/>
                    <a:pt x="53" y="49"/>
                  </a:cubicBezTo>
                  <a:cubicBezTo>
                    <a:pt x="48" y="51"/>
                    <a:pt x="45" y="51"/>
                    <a:pt x="43" y="56"/>
                  </a:cubicBezTo>
                  <a:cubicBezTo>
                    <a:pt x="39" y="67"/>
                    <a:pt x="31" y="72"/>
                    <a:pt x="19" y="69"/>
                  </a:cubicBezTo>
                  <a:cubicBezTo>
                    <a:pt x="8" y="66"/>
                    <a:pt x="0" y="53"/>
                    <a:pt x="0" y="36"/>
                  </a:cubicBezTo>
                  <a:close/>
                </a:path>
              </a:pathLst>
            </a:custGeom>
            <a:solidFill>
              <a:srgbClr val="8A23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2" name="Freeform 381">
              <a:extLst>
                <a:ext uri="{FF2B5EF4-FFF2-40B4-BE49-F238E27FC236}">
                  <a16:creationId xmlns:a16="http://schemas.microsoft.com/office/drawing/2014/main" id="{FFAB2AD1-F54A-420A-AEB5-0411E49285F8}"/>
                </a:ext>
              </a:extLst>
            </p:cNvPr>
            <p:cNvSpPr>
              <a:spLocks/>
            </p:cNvSpPr>
            <p:nvPr/>
          </p:nvSpPr>
          <p:spPr bwMode="auto">
            <a:xfrm>
              <a:off x="3681472" y="6335821"/>
              <a:ext cx="183871" cy="164718"/>
            </a:xfrm>
            <a:custGeom>
              <a:avLst/>
              <a:gdLst>
                <a:gd name="T0" fmla="*/ 0 w 70"/>
                <a:gd name="T1" fmla="*/ 33 h 63"/>
                <a:gd name="T2" fmla="*/ 34 w 70"/>
                <a:gd name="T3" fmla="*/ 1 h 63"/>
                <a:gd name="T4" fmla="*/ 70 w 70"/>
                <a:gd name="T5" fmla="*/ 29 h 63"/>
                <a:gd name="T6" fmla="*/ 70 w 70"/>
                <a:gd name="T7" fmla="*/ 33 h 63"/>
                <a:gd name="T8" fmla="*/ 21 w 70"/>
                <a:gd name="T9" fmla="*/ 63 h 63"/>
                <a:gd name="T10" fmla="*/ 0 w 70"/>
                <a:gd name="T11" fmla="*/ 33 h 63"/>
              </a:gdLst>
              <a:ahLst/>
              <a:cxnLst>
                <a:cxn ang="0">
                  <a:pos x="T0" y="T1"/>
                </a:cxn>
                <a:cxn ang="0">
                  <a:pos x="T2" y="T3"/>
                </a:cxn>
                <a:cxn ang="0">
                  <a:pos x="T4" y="T5"/>
                </a:cxn>
                <a:cxn ang="0">
                  <a:pos x="T6" y="T7"/>
                </a:cxn>
                <a:cxn ang="0">
                  <a:pos x="T8" y="T9"/>
                </a:cxn>
                <a:cxn ang="0">
                  <a:pos x="T10" y="T11"/>
                </a:cxn>
              </a:cxnLst>
              <a:rect l="0" t="0" r="r" b="b"/>
              <a:pathLst>
                <a:path w="70" h="63">
                  <a:moveTo>
                    <a:pt x="0" y="33"/>
                  </a:moveTo>
                  <a:cubicBezTo>
                    <a:pt x="1" y="15"/>
                    <a:pt x="13" y="3"/>
                    <a:pt x="34" y="1"/>
                  </a:cubicBezTo>
                  <a:cubicBezTo>
                    <a:pt x="49" y="0"/>
                    <a:pt x="67" y="13"/>
                    <a:pt x="70" y="29"/>
                  </a:cubicBezTo>
                  <a:cubicBezTo>
                    <a:pt x="70" y="30"/>
                    <a:pt x="70" y="32"/>
                    <a:pt x="70" y="33"/>
                  </a:cubicBezTo>
                  <a:cubicBezTo>
                    <a:pt x="70" y="40"/>
                    <a:pt x="32" y="63"/>
                    <a:pt x="21" y="63"/>
                  </a:cubicBezTo>
                  <a:cubicBezTo>
                    <a:pt x="8" y="63"/>
                    <a:pt x="0" y="51"/>
                    <a:pt x="0" y="33"/>
                  </a:cubicBezTo>
                  <a:close/>
                </a:path>
              </a:pathLst>
            </a:custGeom>
            <a:solidFill>
              <a:srgbClr val="8422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3" name="Freeform 382">
              <a:extLst>
                <a:ext uri="{FF2B5EF4-FFF2-40B4-BE49-F238E27FC236}">
                  <a16:creationId xmlns:a16="http://schemas.microsoft.com/office/drawing/2014/main" id="{D7B4326E-AEF5-4C7E-84F2-9AAA5E3DD0D4}"/>
                </a:ext>
              </a:extLst>
            </p:cNvPr>
            <p:cNvSpPr>
              <a:spLocks/>
            </p:cNvSpPr>
            <p:nvPr/>
          </p:nvSpPr>
          <p:spPr bwMode="auto">
            <a:xfrm>
              <a:off x="6142668" y="1735203"/>
              <a:ext cx="80444" cy="113005"/>
            </a:xfrm>
            <a:custGeom>
              <a:avLst/>
              <a:gdLst>
                <a:gd name="T0" fmla="*/ 23 w 31"/>
                <a:gd name="T1" fmla="*/ 43 h 43"/>
                <a:gd name="T2" fmla="*/ 18 w 31"/>
                <a:gd name="T3" fmla="*/ 43 h 43"/>
                <a:gd name="T4" fmla="*/ 0 w 31"/>
                <a:gd name="T5" fmla="*/ 0 h 43"/>
                <a:gd name="T6" fmla="*/ 31 w 31"/>
                <a:gd name="T7" fmla="*/ 43 h 43"/>
                <a:gd name="T8" fmla="*/ 23 w 31"/>
                <a:gd name="T9" fmla="*/ 43 h 43"/>
              </a:gdLst>
              <a:ahLst/>
              <a:cxnLst>
                <a:cxn ang="0">
                  <a:pos x="T0" y="T1"/>
                </a:cxn>
                <a:cxn ang="0">
                  <a:pos x="T2" y="T3"/>
                </a:cxn>
                <a:cxn ang="0">
                  <a:pos x="T4" y="T5"/>
                </a:cxn>
                <a:cxn ang="0">
                  <a:pos x="T6" y="T7"/>
                </a:cxn>
                <a:cxn ang="0">
                  <a:pos x="T8" y="T9"/>
                </a:cxn>
              </a:cxnLst>
              <a:rect l="0" t="0" r="r" b="b"/>
              <a:pathLst>
                <a:path w="31" h="43">
                  <a:moveTo>
                    <a:pt x="23" y="43"/>
                  </a:moveTo>
                  <a:cubicBezTo>
                    <a:pt x="21" y="43"/>
                    <a:pt x="20" y="43"/>
                    <a:pt x="18" y="43"/>
                  </a:cubicBezTo>
                  <a:cubicBezTo>
                    <a:pt x="14" y="28"/>
                    <a:pt x="0" y="17"/>
                    <a:pt x="0" y="0"/>
                  </a:cubicBezTo>
                  <a:cubicBezTo>
                    <a:pt x="17" y="9"/>
                    <a:pt x="23" y="27"/>
                    <a:pt x="31" y="43"/>
                  </a:cubicBezTo>
                  <a:cubicBezTo>
                    <a:pt x="28" y="43"/>
                    <a:pt x="25" y="43"/>
                    <a:pt x="23" y="43"/>
                  </a:cubicBezTo>
                  <a:close/>
                </a:path>
              </a:pathLst>
            </a:custGeom>
            <a:solidFill>
              <a:srgbClr val="7998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4" name="Freeform 383">
              <a:extLst>
                <a:ext uri="{FF2B5EF4-FFF2-40B4-BE49-F238E27FC236}">
                  <a16:creationId xmlns:a16="http://schemas.microsoft.com/office/drawing/2014/main" id="{549A6595-4DE0-4062-BB6A-EC7E11B24BCC}"/>
                </a:ext>
              </a:extLst>
            </p:cNvPr>
            <p:cNvSpPr>
              <a:spLocks/>
            </p:cNvSpPr>
            <p:nvPr/>
          </p:nvSpPr>
          <p:spPr bwMode="auto">
            <a:xfrm>
              <a:off x="4918288" y="2914443"/>
              <a:ext cx="93853" cy="452017"/>
            </a:xfrm>
            <a:custGeom>
              <a:avLst/>
              <a:gdLst>
                <a:gd name="T0" fmla="*/ 23 w 36"/>
                <a:gd name="T1" fmla="*/ 157 h 173"/>
                <a:gd name="T2" fmla="*/ 7 w 36"/>
                <a:gd name="T3" fmla="*/ 145 h 173"/>
                <a:gd name="T4" fmla="*/ 1 w 36"/>
                <a:gd name="T5" fmla="*/ 50 h 173"/>
                <a:gd name="T6" fmla="*/ 9 w 36"/>
                <a:gd name="T7" fmla="*/ 11 h 173"/>
                <a:gd name="T8" fmla="*/ 27 w 36"/>
                <a:gd name="T9" fmla="*/ 0 h 173"/>
                <a:gd name="T10" fmla="*/ 31 w 36"/>
                <a:gd name="T11" fmla="*/ 84 h 173"/>
                <a:gd name="T12" fmla="*/ 23 w 36"/>
                <a:gd name="T13" fmla="*/ 157 h 173"/>
              </a:gdLst>
              <a:ahLst/>
              <a:cxnLst>
                <a:cxn ang="0">
                  <a:pos x="T0" y="T1"/>
                </a:cxn>
                <a:cxn ang="0">
                  <a:pos x="T2" y="T3"/>
                </a:cxn>
                <a:cxn ang="0">
                  <a:pos x="T4" y="T5"/>
                </a:cxn>
                <a:cxn ang="0">
                  <a:pos x="T6" y="T7"/>
                </a:cxn>
                <a:cxn ang="0">
                  <a:pos x="T8" y="T9"/>
                </a:cxn>
                <a:cxn ang="0">
                  <a:pos x="T10" y="T11"/>
                </a:cxn>
                <a:cxn ang="0">
                  <a:pos x="T12" y="T13"/>
                </a:cxn>
              </a:cxnLst>
              <a:rect l="0" t="0" r="r" b="b"/>
              <a:pathLst>
                <a:path w="36" h="173">
                  <a:moveTo>
                    <a:pt x="23" y="157"/>
                  </a:moveTo>
                  <a:cubicBezTo>
                    <a:pt x="3" y="173"/>
                    <a:pt x="7" y="150"/>
                    <a:pt x="7" y="145"/>
                  </a:cubicBezTo>
                  <a:cubicBezTo>
                    <a:pt x="5" y="113"/>
                    <a:pt x="0" y="82"/>
                    <a:pt x="1" y="50"/>
                  </a:cubicBezTo>
                  <a:cubicBezTo>
                    <a:pt x="2" y="36"/>
                    <a:pt x="4" y="24"/>
                    <a:pt x="9" y="11"/>
                  </a:cubicBezTo>
                  <a:cubicBezTo>
                    <a:pt x="13" y="1"/>
                    <a:pt x="19" y="0"/>
                    <a:pt x="27" y="0"/>
                  </a:cubicBezTo>
                  <a:cubicBezTo>
                    <a:pt x="36" y="28"/>
                    <a:pt x="32" y="56"/>
                    <a:pt x="31" y="84"/>
                  </a:cubicBezTo>
                  <a:cubicBezTo>
                    <a:pt x="29" y="109"/>
                    <a:pt x="26" y="133"/>
                    <a:pt x="23" y="157"/>
                  </a:cubicBezTo>
                  <a:close/>
                </a:path>
              </a:pathLst>
            </a:custGeom>
            <a:solidFill>
              <a:srgbClr val="2BA6B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5" name="Freeform 384">
              <a:extLst>
                <a:ext uri="{FF2B5EF4-FFF2-40B4-BE49-F238E27FC236}">
                  <a16:creationId xmlns:a16="http://schemas.microsoft.com/office/drawing/2014/main" id="{FE10000D-BF9C-41A5-9A12-746BA2EF8A8C}"/>
                </a:ext>
              </a:extLst>
            </p:cNvPr>
            <p:cNvSpPr>
              <a:spLocks/>
            </p:cNvSpPr>
            <p:nvPr/>
          </p:nvSpPr>
          <p:spPr bwMode="auto">
            <a:xfrm>
              <a:off x="6429967" y="2258088"/>
              <a:ext cx="57460" cy="134073"/>
            </a:xfrm>
            <a:custGeom>
              <a:avLst/>
              <a:gdLst>
                <a:gd name="T0" fmla="*/ 13 w 22"/>
                <a:gd name="T1" fmla="*/ 4 h 52"/>
                <a:gd name="T2" fmla="*/ 12 w 22"/>
                <a:gd name="T3" fmla="*/ 29 h 52"/>
                <a:gd name="T4" fmla="*/ 13 w 22"/>
                <a:gd name="T5" fmla="*/ 52 h 52"/>
                <a:gd name="T6" fmla="*/ 0 w 22"/>
                <a:gd name="T7" fmla="*/ 0 h 52"/>
                <a:gd name="T8" fmla="*/ 13 w 22"/>
                <a:gd name="T9" fmla="*/ 4 h 52"/>
              </a:gdLst>
              <a:ahLst/>
              <a:cxnLst>
                <a:cxn ang="0">
                  <a:pos x="T0" y="T1"/>
                </a:cxn>
                <a:cxn ang="0">
                  <a:pos x="T2" y="T3"/>
                </a:cxn>
                <a:cxn ang="0">
                  <a:pos x="T4" y="T5"/>
                </a:cxn>
                <a:cxn ang="0">
                  <a:pos x="T6" y="T7"/>
                </a:cxn>
                <a:cxn ang="0">
                  <a:pos x="T8" y="T9"/>
                </a:cxn>
              </a:cxnLst>
              <a:rect l="0" t="0" r="r" b="b"/>
              <a:pathLst>
                <a:path w="22" h="52">
                  <a:moveTo>
                    <a:pt x="13" y="4"/>
                  </a:moveTo>
                  <a:cubicBezTo>
                    <a:pt x="7" y="12"/>
                    <a:pt x="12" y="20"/>
                    <a:pt x="12" y="29"/>
                  </a:cubicBezTo>
                  <a:cubicBezTo>
                    <a:pt x="13" y="36"/>
                    <a:pt x="22" y="44"/>
                    <a:pt x="13" y="52"/>
                  </a:cubicBezTo>
                  <a:cubicBezTo>
                    <a:pt x="9" y="35"/>
                    <a:pt x="4" y="17"/>
                    <a:pt x="0" y="0"/>
                  </a:cubicBezTo>
                  <a:cubicBezTo>
                    <a:pt x="4" y="1"/>
                    <a:pt x="9" y="3"/>
                    <a:pt x="13" y="4"/>
                  </a:cubicBezTo>
                  <a:close/>
                </a:path>
              </a:pathLst>
            </a:custGeom>
            <a:solidFill>
              <a:srgbClr val="D187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6" name="Freeform 385">
              <a:extLst>
                <a:ext uri="{FF2B5EF4-FFF2-40B4-BE49-F238E27FC236}">
                  <a16:creationId xmlns:a16="http://schemas.microsoft.com/office/drawing/2014/main" id="{8A15E73A-DC51-4C89-8296-5E1ABAD7231D}"/>
                </a:ext>
              </a:extLst>
            </p:cNvPr>
            <p:cNvSpPr>
              <a:spLocks/>
            </p:cNvSpPr>
            <p:nvPr/>
          </p:nvSpPr>
          <p:spPr bwMode="auto">
            <a:xfrm>
              <a:off x="6443375" y="2641154"/>
              <a:ext cx="88105" cy="116836"/>
            </a:xfrm>
            <a:custGeom>
              <a:avLst/>
              <a:gdLst>
                <a:gd name="T0" fmla="*/ 34 w 34"/>
                <a:gd name="T1" fmla="*/ 15 h 45"/>
                <a:gd name="T2" fmla="*/ 0 w 34"/>
                <a:gd name="T3" fmla="*/ 36 h 45"/>
                <a:gd name="T4" fmla="*/ 34 w 34"/>
                <a:gd name="T5" fmla="*/ 15 h 45"/>
              </a:gdLst>
              <a:ahLst/>
              <a:cxnLst>
                <a:cxn ang="0">
                  <a:pos x="T0" y="T1"/>
                </a:cxn>
                <a:cxn ang="0">
                  <a:pos x="T2" y="T3"/>
                </a:cxn>
                <a:cxn ang="0">
                  <a:pos x="T4" y="T5"/>
                </a:cxn>
              </a:cxnLst>
              <a:rect l="0" t="0" r="r" b="b"/>
              <a:pathLst>
                <a:path w="34" h="45">
                  <a:moveTo>
                    <a:pt x="34" y="15"/>
                  </a:moveTo>
                  <a:cubicBezTo>
                    <a:pt x="32" y="41"/>
                    <a:pt x="27" y="45"/>
                    <a:pt x="0" y="36"/>
                  </a:cubicBezTo>
                  <a:cubicBezTo>
                    <a:pt x="0" y="5"/>
                    <a:pt x="7" y="0"/>
                    <a:pt x="34" y="15"/>
                  </a:cubicBezTo>
                  <a:close/>
                </a:path>
              </a:pathLst>
            </a:custGeom>
            <a:solidFill>
              <a:srgbClr val="9067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7" name="Freeform 386">
              <a:extLst>
                <a:ext uri="{FF2B5EF4-FFF2-40B4-BE49-F238E27FC236}">
                  <a16:creationId xmlns:a16="http://schemas.microsoft.com/office/drawing/2014/main" id="{8CB10A16-EBA6-4838-B486-FCC3DD5E2009}"/>
                </a:ext>
              </a:extLst>
            </p:cNvPr>
            <p:cNvSpPr>
              <a:spLocks/>
            </p:cNvSpPr>
            <p:nvPr/>
          </p:nvSpPr>
          <p:spPr bwMode="auto">
            <a:xfrm>
              <a:off x="5380367" y="1516856"/>
              <a:ext cx="308368" cy="687603"/>
            </a:xfrm>
            <a:custGeom>
              <a:avLst/>
              <a:gdLst>
                <a:gd name="T0" fmla="*/ 118 w 118"/>
                <a:gd name="T1" fmla="*/ 0 h 264"/>
                <a:gd name="T2" fmla="*/ 90 w 118"/>
                <a:gd name="T3" fmla="*/ 68 h 264"/>
                <a:gd name="T4" fmla="*/ 52 w 118"/>
                <a:gd name="T5" fmla="*/ 138 h 264"/>
                <a:gd name="T6" fmla="*/ 64 w 118"/>
                <a:gd name="T7" fmla="*/ 76 h 264"/>
                <a:gd name="T8" fmla="*/ 45 w 118"/>
                <a:gd name="T9" fmla="*/ 133 h 264"/>
                <a:gd name="T10" fmla="*/ 45 w 118"/>
                <a:gd name="T11" fmla="*/ 176 h 264"/>
                <a:gd name="T12" fmla="*/ 14 w 118"/>
                <a:gd name="T13" fmla="*/ 264 h 264"/>
                <a:gd name="T14" fmla="*/ 1 w 118"/>
                <a:gd name="T15" fmla="*/ 232 h 264"/>
                <a:gd name="T16" fmla="*/ 11 w 118"/>
                <a:gd name="T17" fmla="*/ 160 h 264"/>
                <a:gd name="T18" fmla="*/ 9 w 118"/>
                <a:gd name="T19" fmla="*/ 140 h 264"/>
                <a:gd name="T20" fmla="*/ 18 w 118"/>
                <a:gd name="T21" fmla="*/ 105 h 264"/>
                <a:gd name="T22" fmla="*/ 118 w 118"/>
                <a:gd name="T23" fmla="*/ 0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8" h="264">
                  <a:moveTo>
                    <a:pt x="118" y="0"/>
                  </a:moveTo>
                  <a:cubicBezTo>
                    <a:pt x="109" y="23"/>
                    <a:pt x="101" y="46"/>
                    <a:pt x="90" y="68"/>
                  </a:cubicBezTo>
                  <a:cubicBezTo>
                    <a:pt x="79" y="90"/>
                    <a:pt x="67" y="111"/>
                    <a:pt x="52" y="138"/>
                  </a:cubicBezTo>
                  <a:cubicBezTo>
                    <a:pt x="53" y="112"/>
                    <a:pt x="61" y="95"/>
                    <a:pt x="64" y="76"/>
                  </a:cubicBezTo>
                  <a:cubicBezTo>
                    <a:pt x="49" y="92"/>
                    <a:pt x="46" y="113"/>
                    <a:pt x="45" y="133"/>
                  </a:cubicBezTo>
                  <a:cubicBezTo>
                    <a:pt x="45" y="147"/>
                    <a:pt x="44" y="162"/>
                    <a:pt x="45" y="176"/>
                  </a:cubicBezTo>
                  <a:cubicBezTo>
                    <a:pt x="47" y="209"/>
                    <a:pt x="27" y="235"/>
                    <a:pt x="14" y="264"/>
                  </a:cubicBezTo>
                  <a:cubicBezTo>
                    <a:pt x="3" y="256"/>
                    <a:pt x="1" y="244"/>
                    <a:pt x="1" y="232"/>
                  </a:cubicBezTo>
                  <a:cubicBezTo>
                    <a:pt x="0" y="208"/>
                    <a:pt x="2" y="183"/>
                    <a:pt x="11" y="160"/>
                  </a:cubicBezTo>
                  <a:cubicBezTo>
                    <a:pt x="14" y="153"/>
                    <a:pt x="15" y="146"/>
                    <a:pt x="9" y="140"/>
                  </a:cubicBezTo>
                  <a:cubicBezTo>
                    <a:pt x="2" y="126"/>
                    <a:pt x="12" y="116"/>
                    <a:pt x="18" y="105"/>
                  </a:cubicBezTo>
                  <a:cubicBezTo>
                    <a:pt x="43" y="62"/>
                    <a:pt x="79" y="30"/>
                    <a:pt x="118" y="0"/>
                  </a:cubicBezTo>
                  <a:close/>
                </a:path>
              </a:pathLst>
            </a:custGeom>
            <a:solidFill>
              <a:srgbClr val="2CA5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8" name="Freeform 387">
              <a:extLst>
                <a:ext uri="{FF2B5EF4-FFF2-40B4-BE49-F238E27FC236}">
                  <a16:creationId xmlns:a16="http://schemas.microsoft.com/office/drawing/2014/main" id="{3C805FF3-5D4B-4077-9EB2-C809F3B6BF18}"/>
                </a:ext>
              </a:extLst>
            </p:cNvPr>
            <p:cNvSpPr>
              <a:spLocks/>
            </p:cNvSpPr>
            <p:nvPr/>
          </p:nvSpPr>
          <p:spPr bwMode="auto">
            <a:xfrm>
              <a:off x="5545086" y="1438328"/>
              <a:ext cx="247078" cy="503732"/>
            </a:xfrm>
            <a:custGeom>
              <a:avLst/>
              <a:gdLst>
                <a:gd name="T0" fmla="*/ 95 w 95"/>
                <a:gd name="T1" fmla="*/ 0 h 193"/>
                <a:gd name="T2" fmla="*/ 79 w 95"/>
                <a:gd name="T3" fmla="*/ 91 h 193"/>
                <a:gd name="T4" fmla="*/ 60 w 95"/>
                <a:gd name="T5" fmla="*/ 157 h 193"/>
                <a:gd name="T6" fmla="*/ 47 w 95"/>
                <a:gd name="T7" fmla="*/ 167 h 193"/>
                <a:gd name="T8" fmla="*/ 40 w 95"/>
                <a:gd name="T9" fmla="*/ 148 h 193"/>
                <a:gd name="T10" fmla="*/ 49 w 95"/>
                <a:gd name="T11" fmla="*/ 110 h 193"/>
                <a:gd name="T12" fmla="*/ 57 w 95"/>
                <a:gd name="T13" fmla="*/ 69 h 193"/>
                <a:gd name="T14" fmla="*/ 29 w 95"/>
                <a:gd name="T15" fmla="*/ 161 h 193"/>
                <a:gd name="T16" fmla="*/ 14 w 95"/>
                <a:gd name="T17" fmla="*/ 192 h 193"/>
                <a:gd name="T18" fmla="*/ 8 w 95"/>
                <a:gd name="T19" fmla="*/ 160 h 193"/>
                <a:gd name="T20" fmla="*/ 29 w 95"/>
                <a:gd name="T21" fmla="*/ 109 h 193"/>
                <a:gd name="T22" fmla="*/ 50 w 95"/>
                <a:gd name="T23" fmla="*/ 64 h 193"/>
                <a:gd name="T24" fmla="*/ 69 w 95"/>
                <a:gd name="T25" fmla="*/ 47 h 193"/>
                <a:gd name="T26" fmla="*/ 77 w 95"/>
                <a:gd name="T27" fmla="*/ 16 h 193"/>
                <a:gd name="T28" fmla="*/ 95 w 95"/>
                <a:gd name="T29" fmla="*/ 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5" h="193">
                  <a:moveTo>
                    <a:pt x="95" y="0"/>
                  </a:moveTo>
                  <a:cubicBezTo>
                    <a:pt x="90" y="30"/>
                    <a:pt x="93" y="63"/>
                    <a:pt x="79" y="91"/>
                  </a:cubicBezTo>
                  <a:cubicBezTo>
                    <a:pt x="67" y="112"/>
                    <a:pt x="67" y="135"/>
                    <a:pt x="60" y="157"/>
                  </a:cubicBezTo>
                  <a:cubicBezTo>
                    <a:pt x="57" y="164"/>
                    <a:pt x="55" y="170"/>
                    <a:pt x="47" y="167"/>
                  </a:cubicBezTo>
                  <a:cubicBezTo>
                    <a:pt x="37" y="163"/>
                    <a:pt x="34" y="151"/>
                    <a:pt x="40" y="148"/>
                  </a:cubicBezTo>
                  <a:cubicBezTo>
                    <a:pt x="56" y="137"/>
                    <a:pt x="52" y="126"/>
                    <a:pt x="49" y="110"/>
                  </a:cubicBezTo>
                  <a:cubicBezTo>
                    <a:pt x="47" y="97"/>
                    <a:pt x="56" y="83"/>
                    <a:pt x="57" y="69"/>
                  </a:cubicBezTo>
                  <a:cubicBezTo>
                    <a:pt x="41" y="98"/>
                    <a:pt x="37" y="130"/>
                    <a:pt x="29" y="161"/>
                  </a:cubicBezTo>
                  <a:cubicBezTo>
                    <a:pt x="26" y="173"/>
                    <a:pt x="30" y="193"/>
                    <a:pt x="14" y="192"/>
                  </a:cubicBezTo>
                  <a:cubicBezTo>
                    <a:pt x="0" y="191"/>
                    <a:pt x="9" y="171"/>
                    <a:pt x="8" y="160"/>
                  </a:cubicBezTo>
                  <a:cubicBezTo>
                    <a:pt x="6" y="140"/>
                    <a:pt x="21" y="125"/>
                    <a:pt x="29" y="109"/>
                  </a:cubicBezTo>
                  <a:cubicBezTo>
                    <a:pt x="36" y="94"/>
                    <a:pt x="41" y="78"/>
                    <a:pt x="50" y="64"/>
                  </a:cubicBezTo>
                  <a:cubicBezTo>
                    <a:pt x="54" y="57"/>
                    <a:pt x="47" y="38"/>
                    <a:pt x="69" y="47"/>
                  </a:cubicBezTo>
                  <a:cubicBezTo>
                    <a:pt x="72" y="48"/>
                    <a:pt x="78" y="28"/>
                    <a:pt x="77" y="16"/>
                  </a:cubicBezTo>
                  <a:cubicBezTo>
                    <a:pt x="80" y="7"/>
                    <a:pt x="88" y="5"/>
                    <a:pt x="95" y="0"/>
                  </a:cubicBezTo>
                  <a:close/>
                </a:path>
              </a:pathLst>
            </a:custGeom>
            <a:solidFill>
              <a:srgbClr val="2CA5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9" name="Freeform 388">
              <a:extLst>
                <a:ext uri="{FF2B5EF4-FFF2-40B4-BE49-F238E27FC236}">
                  <a16:creationId xmlns:a16="http://schemas.microsoft.com/office/drawing/2014/main" id="{4B62F999-72CE-4BA6-8F05-E3C6ACD02101}"/>
                </a:ext>
              </a:extLst>
            </p:cNvPr>
            <p:cNvSpPr>
              <a:spLocks/>
            </p:cNvSpPr>
            <p:nvPr/>
          </p:nvSpPr>
          <p:spPr bwMode="auto">
            <a:xfrm>
              <a:off x="5252041" y="1790748"/>
              <a:ext cx="176210" cy="511393"/>
            </a:xfrm>
            <a:custGeom>
              <a:avLst/>
              <a:gdLst>
                <a:gd name="T0" fmla="*/ 67 w 67"/>
                <a:gd name="T1" fmla="*/ 0 h 196"/>
                <a:gd name="T2" fmla="*/ 58 w 67"/>
                <a:gd name="T3" fmla="*/ 35 h 196"/>
                <a:gd name="T4" fmla="*/ 46 w 67"/>
                <a:gd name="T5" fmla="*/ 74 h 196"/>
                <a:gd name="T6" fmla="*/ 20 w 67"/>
                <a:gd name="T7" fmla="*/ 183 h 196"/>
                <a:gd name="T8" fmla="*/ 19 w 67"/>
                <a:gd name="T9" fmla="*/ 196 h 196"/>
                <a:gd name="T10" fmla="*/ 7 w 67"/>
                <a:gd name="T11" fmla="*/ 152 h 196"/>
                <a:gd name="T12" fmla="*/ 6 w 67"/>
                <a:gd name="T13" fmla="*/ 118 h 196"/>
                <a:gd name="T14" fmla="*/ 67 w 67"/>
                <a:gd name="T15" fmla="*/ 0 h 19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7" h="196">
                  <a:moveTo>
                    <a:pt x="67" y="0"/>
                  </a:moveTo>
                  <a:cubicBezTo>
                    <a:pt x="64" y="12"/>
                    <a:pt x="61" y="23"/>
                    <a:pt x="58" y="35"/>
                  </a:cubicBezTo>
                  <a:cubicBezTo>
                    <a:pt x="50" y="47"/>
                    <a:pt x="48" y="61"/>
                    <a:pt x="46" y="74"/>
                  </a:cubicBezTo>
                  <a:cubicBezTo>
                    <a:pt x="42" y="112"/>
                    <a:pt x="33" y="148"/>
                    <a:pt x="20" y="183"/>
                  </a:cubicBezTo>
                  <a:cubicBezTo>
                    <a:pt x="18" y="187"/>
                    <a:pt x="19" y="192"/>
                    <a:pt x="19" y="196"/>
                  </a:cubicBezTo>
                  <a:cubicBezTo>
                    <a:pt x="0" y="185"/>
                    <a:pt x="6" y="167"/>
                    <a:pt x="7" y="152"/>
                  </a:cubicBezTo>
                  <a:cubicBezTo>
                    <a:pt x="9" y="140"/>
                    <a:pt x="13" y="129"/>
                    <a:pt x="6" y="118"/>
                  </a:cubicBezTo>
                  <a:cubicBezTo>
                    <a:pt x="13" y="72"/>
                    <a:pt x="36" y="34"/>
                    <a:pt x="67" y="0"/>
                  </a:cubicBezTo>
                  <a:close/>
                </a:path>
              </a:pathLst>
            </a:custGeom>
            <a:solidFill>
              <a:srgbClr val="2795A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0" name="Freeform 389">
              <a:extLst>
                <a:ext uri="{FF2B5EF4-FFF2-40B4-BE49-F238E27FC236}">
                  <a16:creationId xmlns:a16="http://schemas.microsoft.com/office/drawing/2014/main" id="{C67207CB-E003-46E7-845D-16C9378CB21E}"/>
                </a:ext>
              </a:extLst>
            </p:cNvPr>
            <p:cNvSpPr>
              <a:spLocks/>
            </p:cNvSpPr>
            <p:nvPr/>
          </p:nvSpPr>
          <p:spPr bwMode="auto">
            <a:xfrm>
              <a:off x="5211819" y="2267664"/>
              <a:ext cx="67037" cy="432864"/>
            </a:xfrm>
            <a:custGeom>
              <a:avLst/>
              <a:gdLst>
                <a:gd name="T0" fmla="*/ 13 w 26"/>
                <a:gd name="T1" fmla="*/ 0 h 166"/>
                <a:gd name="T2" fmla="*/ 26 w 26"/>
                <a:gd name="T3" fmla="*/ 38 h 166"/>
                <a:gd name="T4" fmla="*/ 26 w 26"/>
                <a:gd name="T5" fmla="*/ 166 h 166"/>
                <a:gd name="T6" fmla="*/ 13 w 26"/>
                <a:gd name="T7" fmla="*/ 0 h 166"/>
              </a:gdLst>
              <a:ahLst/>
              <a:cxnLst>
                <a:cxn ang="0">
                  <a:pos x="T0" y="T1"/>
                </a:cxn>
                <a:cxn ang="0">
                  <a:pos x="T2" y="T3"/>
                </a:cxn>
                <a:cxn ang="0">
                  <a:pos x="T4" y="T5"/>
                </a:cxn>
                <a:cxn ang="0">
                  <a:pos x="T6" y="T7"/>
                </a:cxn>
              </a:cxnLst>
              <a:rect l="0" t="0" r="r" b="b"/>
              <a:pathLst>
                <a:path w="26" h="166">
                  <a:moveTo>
                    <a:pt x="13" y="0"/>
                  </a:moveTo>
                  <a:cubicBezTo>
                    <a:pt x="26" y="10"/>
                    <a:pt x="26" y="24"/>
                    <a:pt x="26" y="38"/>
                  </a:cubicBezTo>
                  <a:cubicBezTo>
                    <a:pt x="26" y="80"/>
                    <a:pt x="26" y="123"/>
                    <a:pt x="26" y="166"/>
                  </a:cubicBezTo>
                  <a:cubicBezTo>
                    <a:pt x="6" y="112"/>
                    <a:pt x="0" y="57"/>
                    <a:pt x="13" y="0"/>
                  </a:cubicBezTo>
                  <a:close/>
                </a:path>
              </a:pathLst>
            </a:custGeom>
            <a:solidFill>
              <a:srgbClr val="2795A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1" name="Freeform 390">
              <a:extLst>
                <a:ext uri="{FF2B5EF4-FFF2-40B4-BE49-F238E27FC236}">
                  <a16:creationId xmlns:a16="http://schemas.microsoft.com/office/drawing/2014/main" id="{2DDAFE36-47EC-48C7-A5F2-9E23DFA5EBB8}"/>
                </a:ext>
              </a:extLst>
            </p:cNvPr>
            <p:cNvSpPr>
              <a:spLocks/>
            </p:cNvSpPr>
            <p:nvPr/>
          </p:nvSpPr>
          <p:spPr bwMode="auto">
            <a:xfrm>
              <a:off x="5330569" y="3211922"/>
              <a:ext cx="44053" cy="47884"/>
            </a:xfrm>
            <a:custGeom>
              <a:avLst/>
              <a:gdLst>
                <a:gd name="T0" fmla="*/ 15 w 17"/>
                <a:gd name="T1" fmla="*/ 18 h 18"/>
                <a:gd name="T2" fmla="*/ 12 w 17"/>
                <a:gd name="T3" fmla="*/ 0 h 18"/>
                <a:gd name="T4" fmla="*/ 15 w 17"/>
                <a:gd name="T5" fmla="*/ 18 h 18"/>
              </a:gdLst>
              <a:ahLst/>
              <a:cxnLst>
                <a:cxn ang="0">
                  <a:pos x="T0" y="T1"/>
                </a:cxn>
                <a:cxn ang="0">
                  <a:pos x="T2" y="T3"/>
                </a:cxn>
                <a:cxn ang="0">
                  <a:pos x="T4" y="T5"/>
                </a:cxn>
              </a:cxnLst>
              <a:rect l="0" t="0" r="r" b="b"/>
              <a:pathLst>
                <a:path w="17" h="18">
                  <a:moveTo>
                    <a:pt x="15" y="18"/>
                  </a:moveTo>
                  <a:cubicBezTo>
                    <a:pt x="0" y="12"/>
                    <a:pt x="0" y="12"/>
                    <a:pt x="12" y="0"/>
                  </a:cubicBezTo>
                  <a:cubicBezTo>
                    <a:pt x="17" y="6"/>
                    <a:pt x="14" y="12"/>
                    <a:pt x="15" y="18"/>
                  </a:cubicBezTo>
                  <a:close/>
                </a:path>
              </a:pathLst>
            </a:custGeom>
            <a:solidFill>
              <a:srgbClr val="2153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2" name="Freeform 391">
              <a:extLst>
                <a:ext uri="{FF2B5EF4-FFF2-40B4-BE49-F238E27FC236}">
                  <a16:creationId xmlns:a16="http://schemas.microsoft.com/office/drawing/2014/main" id="{EFE4C07A-DE4F-4B4A-9127-D61FB06CBC9F}"/>
                </a:ext>
              </a:extLst>
            </p:cNvPr>
            <p:cNvSpPr>
              <a:spLocks/>
            </p:cNvSpPr>
            <p:nvPr/>
          </p:nvSpPr>
          <p:spPr bwMode="auto">
            <a:xfrm>
              <a:off x="6537225" y="4807389"/>
              <a:ext cx="413711" cy="775708"/>
            </a:xfrm>
            <a:custGeom>
              <a:avLst/>
              <a:gdLst>
                <a:gd name="T0" fmla="*/ 12 w 159"/>
                <a:gd name="T1" fmla="*/ 257 h 297"/>
                <a:gd name="T2" fmla="*/ 36 w 159"/>
                <a:gd name="T3" fmla="*/ 187 h 297"/>
                <a:gd name="T4" fmla="*/ 95 w 159"/>
                <a:gd name="T5" fmla="*/ 118 h 297"/>
                <a:gd name="T6" fmla="*/ 127 w 159"/>
                <a:gd name="T7" fmla="*/ 50 h 297"/>
                <a:gd name="T8" fmla="*/ 143 w 159"/>
                <a:gd name="T9" fmla="*/ 17 h 297"/>
                <a:gd name="T10" fmla="*/ 150 w 159"/>
                <a:gd name="T11" fmla="*/ 0 h 297"/>
                <a:gd name="T12" fmla="*/ 155 w 159"/>
                <a:gd name="T13" fmla="*/ 23 h 297"/>
                <a:gd name="T14" fmla="*/ 156 w 159"/>
                <a:gd name="T15" fmla="*/ 30 h 297"/>
                <a:gd name="T16" fmla="*/ 157 w 159"/>
                <a:gd name="T17" fmla="*/ 44 h 297"/>
                <a:gd name="T18" fmla="*/ 159 w 159"/>
                <a:gd name="T19" fmla="*/ 88 h 297"/>
                <a:gd name="T20" fmla="*/ 151 w 159"/>
                <a:gd name="T21" fmla="*/ 108 h 297"/>
                <a:gd name="T22" fmla="*/ 143 w 159"/>
                <a:gd name="T23" fmla="*/ 166 h 297"/>
                <a:gd name="T24" fmla="*/ 120 w 159"/>
                <a:gd name="T25" fmla="*/ 235 h 297"/>
                <a:gd name="T26" fmla="*/ 101 w 159"/>
                <a:gd name="T27" fmla="*/ 264 h 297"/>
                <a:gd name="T28" fmla="*/ 20 w 159"/>
                <a:gd name="T29" fmla="*/ 267 h 297"/>
                <a:gd name="T30" fmla="*/ 12 w 159"/>
                <a:gd name="T31" fmla="*/ 257 h 2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9" h="297">
                  <a:moveTo>
                    <a:pt x="12" y="257"/>
                  </a:moveTo>
                  <a:cubicBezTo>
                    <a:pt x="0" y="227"/>
                    <a:pt x="21" y="208"/>
                    <a:pt x="36" y="187"/>
                  </a:cubicBezTo>
                  <a:cubicBezTo>
                    <a:pt x="53" y="162"/>
                    <a:pt x="80" y="145"/>
                    <a:pt x="95" y="118"/>
                  </a:cubicBezTo>
                  <a:cubicBezTo>
                    <a:pt x="114" y="100"/>
                    <a:pt x="119" y="74"/>
                    <a:pt x="127" y="50"/>
                  </a:cubicBezTo>
                  <a:cubicBezTo>
                    <a:pt x="131" y="38"/>
                    <a:pt x="135" y="27"/>
                    <a:pt x="143" y="17"/>
                  </a:cubicBezTo>
                  <a:cubicBezTo>
                    <a:pt x="145" y="12"/>
                    <a:pt x="147" y="6"/>
                    <a:pt x="150" y="0"/>
                  </a:cubicBezTo>
                  <a:cubicBezTo>
                    <a:pt x="152" y="8"/>
                    <a:pt x="153" y="15"/>
                    <a:pt x="155" y="23"/>
                  </a:cubicBezTo>
                  <a:cubicBezTo>
                    <a:pt x="155" y="25"/>
                    <a:pt x="155" y="28"/>
                    <a:pt x="156" y="30"/>
                  </a:cubicBezTo>
                  <a:cubicBezTo>
                    <a:pt x="159" y="35"/>
                    <a:pt x="158" y="39"/>
                    <a:pt x="157" y="44"/>
                  </a:cubicBezTo>
                  <a:cubicBezTo>
                    <a:pt x="155" y="59"/>
                    <a:pt x="158" y="73"/>
                    <a:pt x="159" y="88"/>
                  </a:cubicBezTo>
                  <a:cubicBezTo>
                    <a:pt x="159" y="95"/>
                    <a:pt x="158" y="103"/>
                    <a:pt x="151" y="108"/>
                  </a:cubicBezTo>
                  <a:cubicBezTo>
                    <a:pt x="148" y="127"/>
                    <a:pt x="146" y="147"/>
                    <a:pt x="143" y="166"/>
                  </a:cubicBezTo>
                  <a:cubicBezTo>
                    <a:pt x="140" y="191"/>
                    <a:pt x="140" y="216"/>
                    <a:pt x="120" y="235"/>
                  </a:cubicBezTo>
                  <a:cubicBezTo>
                    <a:pt x="114" y="245"/>
                    <a:pt x="108" y="255"/>
                    <a:pt x="101" y="264"/>
                  </a:cubicBezTo>
                  <a:cubicBezTo>
                    <a:pt x="78" y="296"/>
                    <a:pt x="47" y="297"/>
                    <a:pt x="20" y="267"/>
                  </a:cubicBezTo>
                  <a:cubicBezTo>
                    <a:pt x="17" y="264"/>
                    <a:pt x="14" y="261"/>
                    <a:pt x="12" y="257"/>
                  </a:cubicBezTo>
                  <a:close/>
                </a:path>
              </a:pathLst>
            </a:custGeom>
            <a:solidFill>
              <a:srgbClr val="1B31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3" name="Freeform 392">
              <a:extLst>
                <a:ext uri="{FF2B5EF4-FFF2-40B4-BE49-F238E27FC236}">
                  <a16:creationId xmlns:a16="http://schemas.microsoft.com/office/drawing/2014/main" id="{6D4C3109-3C50-48F5-9F11-EA114B3B37D1}"/>
                </a:ext>
              </a:extLst>
            </p:cNvPr>
            <p:cNvSpPr>
              <a:spLocks/>
            </p:cNvSpPr>
            <p:nvPr/>
          </p:nvSpPr>
          <p:spPr bwMode="auto">
            <a:xfrm>
              <a:off x="6922207" y="4885918"/>
              <a:ext cx="203025" cy="252823"/>
            </a:xfrm>
            <a:custGeom>
              <a:avLst/>
              <a:gdLst>
                <a:gd name="T0" fmla="*/ 3 w 78"/>
                <a:gd name="T1" fmla="*/ 78 h 97"/>
                <a:gd name="T2" fmla="*/ 4 w 78"/>
                <a:gd name="T3" fmla="*/ 57 h 97"/>
                <a:gd name="T4" fmla="*/ 7 w 78"/>
                <a:gd name="T5" fmla="*/ 12 h 97"/>
                <a:gd name="T6" fmla="*/ 8 w 78"/>
                <a:gd name="T7" fmla="*/ 0 h 97"/>
                <a:gd name="T8" fmla="*/ 12 w 78"/>
                <a:gd name="T9" fmla="*/ 14 h 97"/>
                <a:gd name="T10" fmla="*/ 74 w 78"/>
                <a:gd name="T11" fmla="*/ 40 h 97"/>
                <a:gd name="T12" fmla="*/ 78 w 78"/>
                <a:gd name="T13" fmla="*/ 82 h 97"/>
                <a:gd name="T14" fmla="*/ 43 w 78"/>
                <a:gd name="T15" fmla="*/ 78 h 97"/>
                <a:gd name="T16" fmla="*/ 26 w 78"/>
                <a:gd name="T17" fmla="*/ 84 h 97"/>
                <a:gd name="T18" fmla="*/ 9 w 78"/>
                <a:gd name="T19" fmla="*/ 96 h 97"/>
                <a:gd name="T20" fmla="*/ 3 w 78"/>
                <a:gd name="T21" fmla="*/ 78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 h="97">
                  <a:moveTo>
                    <a:pt x="3" y="78"/>
                  </a:moveTo>
                  <a:cubicBezTo>
                    <a:pt x="3" y="71"/>
                    <a:pt x="4" y="64"/>
                    <a:pt x="4" y="57"/>
                  </a:cubicBezTo>
                  <a:cubicBezTo>
                    <a:pt x="8" y="42"/>
                    <a:pt x="3" y="27"/>
                    <a:pt x="7" y="12"/>
                  </a:cubicBezTo>
                  <a:cubicBezTo>
                    <a:pt x="7" y="8"/>
                    <a:pt x="7" y="4"/>
                    <a:pt x="8" y="0"/>
                  </a:cubicBezTo>
                  <a:cubicBezTo>
                    <a:pt x="12" y="4"/>
                    <a:pt x="11" y="9"/>
                    <a:pt x="12" y="14"/>
                  </a:cubicBezTo>
                  <a:cubicBezTo>
                    <a:pt x="17" y="48"/>
                    <a:pt x="47" y="61"/>
                    <a:pt x="74" y="40"/>
                  </a:cubicBezTo>
                  <a:cubicBezTo>
                    <a:pt x="73" y="54"/>
                    <a:pt x="74" y="68"/>
                    <a:pt x="78" y="82"/>
                  </a:cubicBezTo>
                  <a:cubicBezTo>
                    <a:pt x="76" y="83"/>
                    <a:pt x="47" y="80"/>
                    <a:pt x="43" y="78"/>
                  </a:cubicBezTo>
                  <a:cubicBezTo>
                    <a:pt x="36" y="75"/>
                    <a:pt x="27" y="64"/>
                    <a:pt x="26" y="84"/>
                  </a:cubicBezTo>
                  <a:cubicBezTo>
                    <a:pt x="26" y="88"/>
                    <a:pt x="15" y="97"/>
                    <a:pt x="9" y="96"/>
                  </a:cubicBezTo>
                  <a:cubicBezTo>
                    <a:pt x="0" y="96"/>
                    <a:pt x="4" y="85"/>
                    <a:pt x="3" y="78"/>
                  </a:cubicBezTo>
                  <a:close/>
                </a:path>
              </a:pathLst>
            </a:custGeom>
            <a:solidFill>
              <a:srgbClr val="72CA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4" name="Freeform 393">
              <a:extLst>
                <a:ext uri="{FF2B5EF4-FFF2-40B4-BE49-F238E27FC236}">
                  <a16:creationId xmlns:a16="http://schemas.microsoft.com/office/drawing/2014/main" id="{962E11F2-2AA3-4BB7-BCC4-932F07CA3401}"/>
                </a:ext>
              </a:extLst>
            </p:cNvPr>
            <p:cNvSpPr>
              <a:spLocks/>
            </p:cNvSpPr>
            <p:nvPr/>
          </p:nvSpPr>
          <p:spPr bwMode="auto">
            <a:xfrm>
              <a:off x="7146300" y="5125334"/>
              <a:ext cx="193449" cy="93852"/>
            </a:xfrm>
            <a:custGeom>
              <a:avLst/>
              <a:gdLst>
                <a:gd name="T0" fmla="*/ 0 w 74"/>
                <a:gd name="T1" fmla="*/ 0 h 36"/>
                <a:gd name="T2" fmla="*/ 74 w 74"/>
                <a:gd name="T3" fmla="*/ 3 h 36"/>
                <a:gd name="T4" fmla="*/ 51 w 74"/>
                <a:gd name="T5" fmla="*/ 31 h 36"/>
                <a:gd name="T6" fmla="*/ 46 w 74"/>
                <a:gd name="T7" fmla="*/ 34 h 36"/>
                <a:gd name="T8" fmla="*/ 0 w 74"/>
                <a:gd name="T9" fmla="*/ 0 h 36"/>
              </a:gdLst>
              <a:ahLst/>
              <a:cxnLst>
                <a:cxn ang="0">
                  <a:pos x="T0" y="T1"/>
                </a:cxn>
                <a:cxn ang="0">
                  <a:pos x="T2" y="T3"/>
                </a:cxn>
                <a:cxn ang="0">
                  <a:pos x="T4" y="T5"/>
                </a:cxn>
                <a:cxn ang="0">
                  <a:pos x="T6" y="T7"/>
                </a:cxn>
                <a:cxn ang="0">
                  <a:pos x="T8" y="T9"/>
                </a:cxn>
              </a:cxnLst>
              <a:rect l="0" t="0" r="r" b="b"/>
              <a:pathLst>
                <a:path w="74" h="36">
                  <a:moveTo>
                    <a:pt x="0" y="0"/>
                  </a:moveTo>
                  <a:cubicBezTo>
                    <a:pt x="24" y="16"/>
                    <a:pt x="49" y="15"/>
                    <a:pt x="74" y="3"/>
                  </a:cubicBezTo>
                  <a:cubicBezTo>
                    <a:pt x="69" y="14"/>
                    <a:pt x="56" y="19"/>
                    <a:pt x="51" y="31"/>
                  </a:cubicBezTo>
                  <a:cubicBezTo>
                    <a:pt x="51" y="32"/>
                    <a:pt x="48" y="33"/>
                    <a:pt x="46" y="34"/>
                  </a:cubicBezTo>
                  <a:cubicBezTo>
                    <a:pt x="37" y="36"/>
                    <a:pt x="3" y="11"/>
                    <a:pt x="0" y="0"/>
                  </a:cubicBezTo>
                  <a:close/>
                </a:path>
              </a:pathLst>
            </a:custGeom>
            <a:solidFill>
              <a:srgbClr val="72CA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5" name="Freeform 394">
              <a:extLst>
                <a:ext uri="{FF2B5EF4-FFF2-40B4-BE49-F238E27FC236}">
                  <a16:creationId xmlns:a16="http://schemas.microsoft.com/office/drawing/2014/main" id="{97D05094-6073-433A-A3BE-12F05863247E}"/>
                </a:ext>
              </a:extLst>
            </p:cNvPr>
            <p:cNvSpPr>
              <a:spLocks/>
            </p:cNvSpPr>
            <p:nvPr/>
          </p:nvSpPr>
          <p:spPr bwMode="auto">
            <a:xfrm>
              <a:off x="6849424" y="5240253"/>
              <a:ext cx="80444" cy="214517"/>
            </a:xfrm>
            <a:custGeom>
              <a:avLst/>
              <a:gdLst>
                <a:gd name="T0" fmla="*/ 0 w 31"/>
                <a:gd name="T1" fmla="*/ 69 h 82"/>
                <a:gd name="T2" fmla="*/ 23 w 31"/>
                <a:gd name="T3" fmla="*/ 0 h 82"/>
                <a:gd name="T4" fmla="*/ 15 w 31"/>
                <a:gd name="T5" fmla="*/ 67 h 82"/>
                <a:gd name="T6" fmla="*/ 0 w 31"/>
                <a:gd name="T7" fmla="*/ 69 h 82"/>
              </a:gdLst>
              <a:ahLst/>
              <a:cxnLst>
                <a:cxn ang="0">
                  <a:pos x="T0" y="T1"/>
                </a:cxn>
                <a:cxn ang="0">
                  <a:pos x="T2" y="T3"/>
                </a:cxn>
                <a:cxn ang="0">
                  <a:pos x="T4" y="T5"/>
                </a:cxn>
                <a:cxn ang="0">
                  <a:pos x="T6" y="T7"/>
                </a:cxn>
              </a:cxnLst>
              <a:rect l="0" t="0" r="r" b="b"/>
              <a:pathLst>
                <a:path w="31" h="82">
                  <a:moveTo>
                    <a:pt x="0" y="69"/>
                  </a:moveTo>
                  <a:cubicBezTo>
                    <a:pt x="9" y="46"/>
                    <a:pt x="20" y="24"/>
                    <a:pt x="23" y="0"/>
                  </a:cubicBezTo>
                  <a:cubicBezTo>
                    <a:pt x="31" y="23"/>
                    <a:pt x="14" y="44"/>
                    <a:pt x="15" y="67"/>
                  </a:cubicBezTo>
                  <a:cubicBezTo>
                    <a:pt x="15" y="68"/>
                    <a:pt x="8" y="82"/>
                    <a:pt x="0" y="69"/>
                  </a:cubicBezTo>
                  <a:close/>
                </a:path>
              </a:pathLst>
            </a:custGeom>
            <a:solidFill>
              <a:srgbClr val="72CA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6" name="Freeform 395">
              <a:extLst>
                <a:ext uri="{FF2B5EF4-FFF2-40B4-BE49-F238E27FC236}">
                  <a16:creationId xmlns:a16="http://schemas.microsoft.com/office/drawing/2014/main" id="{C5E52226-7629-4A89-A344-DCAA627FA093}"/>
                </a:ext>
              </a:extLst>
            </p:cNvPr>
            <p:cNvSpPr>
              <a:spLocks/>
            </p:cNvSpPr>
            <p:nvPr/>
          </p:nvSpPr>
          <p:spPr bwMode="auto">
            <a:xfrm>
              <a:off x="7404870" y="5489246"/>
              <a:ext cx="22984" cy="114920"/>
            </a:xfrm>
            <a:custGeom>
              <a:avLst/>
              <a:gdLst>
                <a:gd name="T0" fmla="*/ 2 w 9"/>
                <a:gd name="T1" fmla="*/ 44 h 44"/>
                <a:gd name="T2" fmla="*/ 6 w 9"/>
                <a:gd name="T3" fmla="*/ 0 h 44"/>
                <a:gd name="T4" fmla="*/ 2 w 9"/>
                <a:gd name="T5" fmla="*/ 44 h 44"/>
              </a:gdLst>
              <a:ahLst/>
              <a:cxnLst>
                <a:cxn ang="0">
                  <a:pos x="T0" y="T1"/>
                </a:cxn>
                <a:cxn ang="0">
                  <a:pos x="T2" y="T3"/>
                </a:cxn>
                <a:cxn ang="0">
                  <a:pos x="T4" y="T5"/>
                </a:cxn>
              </a:cxnLst>
              <a:rect l="0" t="0" r="r" b="b"/>
              <a:pathLst>
                <a:path w="9" h="44">
                  <a:moveTo>
                    <a:pt x="2" y="44"/>
                  </a:moveTo>
                  <a:cubicBezTo>
                    <a:pt x="2" y="29"/>
                    <a:pt x="0" y="14"/>
                    <a:pt x="6" y="0"/>
                  </a:cubicBezTo>
                  <a:cubicBezTo>
                    <a:pt x="5" y="15"/>
                    <a:pt x="9" y="30"/>
                    <a:pt x="2" y="44"/>
                  </a:cubicBezTo>
                  <a:close/>
                </a:path>
              </a:pathLst>
            </a:custGeom>
            <a:solidFill>
              <a:srgbClr val="56BA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7" name="Freeform 396">
              <a:extLst>
                <a:ext uri="{FF2B5EF4-FFF2-40B4-BE49-F238E27FC236}">
                  <a16:creationId xmlns:a16="http://schemas.microsoft.com/office/drawing/2014/main" id="{367F7E9E-8C8F-4C94-AD44-C74A90E04C58}"/>
                </a:ext>
              </a:extLst>
            </p:cNvPr>
            <p:cNvSpPr>
              <a:spLocks/>
            </p:cNvSpPr>
            <p:nvPr/>
          </p:nvSpPr>
          <p:spPr bwMode="auto">
            <a:xfrm>
              <a:off x="7619386" y="5190455"/>
              <a:ext cx="143650" cy="128328"/>
            </a:xfrm>
            <a:custGeom>
              <a:avLst/>
              <a:gdLst>
                <a:gd name="T0" fmla="*/ 53 w 55"/>
                <a:gd name="T1" fmla="*/ 29 h 49"/>
                <a:gd name="T2" fmla="*/ 34 w 55"/>
                <a:gd name="T3" fmla="*/ 46 h 49"/>
                <a:gd name="T4" fmla="*/ 6 w 55"/>
                <a:gd name="T5" fmla="*/ 34 h 49"/>
                <a:gd name="T6" fmla="*/ 7 w 55"/>
                <a:gd name="T7" fmla="*/ 8 h 49"/>
                <a:gd name="T8" fmla="*/ 24 w 55"/>
                <a:gd name="T9" fmla="*/ 5 h 49"/>
                <a:gd name="T10" fmla="*/ 53 w 55"/>
                <a:gd name="T11" fmla="*/ 29 h 49"/>
              </a:gdLst>
              <a:ahLst/>
              <a:cxnLst>
                <a:cxn ang="0">
                  <a:pos x="T0" y="T1"/>
                </a:cxn>
                <a:cxn ang="0">
                  <a:pos x="T2" y="T3"/>
                </a:cxn>
                <a:cxn ang="0">
                  <a:pos x="T4" y="T5"/>
                </a:cxn>
                <a:cxn ang="0">
                  <a:pos x="T6" y="T7"/>
                </a:cxn>
                <a:cxn ang="0">
                  <a:pos x="T8" y="T9"/>
                </a:cxn>
                <a:cxn ang="0">
                  <a:pos x="T10" y="T11"/>
                </a:cxn>
              </a:cxnLst>
              <a:rect l="0" t="0" r="r" b="b"/>
              <a:pathLst>
                <a:path w="55" h="49">
                  <a:moveTo>
                    <a:pt x="53" y="29"/>
                  </a:moveTo>
                  <a:cubicBezTo>
                    <a:pt x="51" y="37"/>
                    <a:pt x="44" y="44"/>
                    <a:pt x="34" y="46"/>
                  </a:cubicBezTo>
                  <a:cubicBezTo>
                    <a:pt x="22" y="49"/>
                    <a:pt x="12" y="44"/>
                    <a:pt x="6" y="34"/>
                  </a:cubicBezTo>
                  <a:cubicBezTo>
                    <a:pt x="0" y="25"/>
                    <a:pt x="1" y="16"/>
                    <a:pt x="7" y="8"/>
                  </a:cubicBezTo>
                  <a:cubicBezTo>
                    <a:pt x="12" y="2"/>
                    <a:pt x="18" y="0"/>
                    <a:pt x="24" y="5"/>
                  </a:cubicBezTo>
                  <a:cubicBezTo>
                    <a:pt x="32" y="14"/>
                    <a:pt x="55" y="3"/>
                    <a:pt x="53" y="29"/>
                  </a:cubicBezTo>
                  <a:close/>
                </a:path>
              </a:pathLst>
            </a:custGeom>
            <a:solidFill>
              <a:srgbClr val="88231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8" name="Freeform 397">
              <a:extLst>
                <a:ext uri="{FF2B5EF4-FFF2-40B4-BE49-F238E27FC236}">
                  <a16:creationId xmlns:a16="http://schemas.microsoft.com/office/drawing/2014/main" id="{9E7117A6-3B76-41BE-8258-D90487DE33CB}"/>
                </a:ext>
              </a:extLst>
            </p:cNvPr>
            <p:cNvSpPr>
              <a:spLocks/>
            </p:cNvSpPr>
            <p:nvPr/>
          </p:nvSpPr>
          <p:spPr bwMode="auto">
            <a:xfrm>
              <a:off x="6778557" y="4135110"/>
              <a:ext cx="185787" cy="199194"/>
            </a:xfrm>
            <a:custGeom>
              <a:avLst/>
              <a:gdLst>
                <a:gd name="T0" fmla="*/ 36 w 71"/>
                <a:gd name="T1" fmla="*/ 76 h 76"/>
                <a:gd name="T2" fmla="*/ 0 w 71"/>
                <a:gd name="T3" fmla="*/ 37 h 76"/>
                <a:gd name="T4" fmla="*/ 35 w 71"/>
                <a:gd name="T5" fmla="*/ 0 h 76"/>
                <a:gd name="T6" fmla="*/ 71 w 71"/>
                <a:gd name="T7" fmla="*/ 40 h 76"/>
                <a:gd name="T8" fmla="*/ 36 w 71"/>
                <a:gd name="T9" fmla="*/ 76 h 76"/>
              </a:gdLst>
              <a:ahLst/>
              <a:cxnLst>
                <a:cxn ang="0">
                  <a:pos x="T0" y="T1"/>
                </a:cxn>
                <a:cxn ang="0">
                  <a:pos x="T2" y="T3"/>
                </a:cxn>
                <a:cxn ang="0">
                  <a:pos x="T4" y="T5"/>
                </a:cxn>
                <a:cxn ang="0">
                  <a:pos x="T6" y="T7"/>
                </a:cxn>
                <a:cxn ang="0">
                  <a:pos x="T8" y="T9"/>
                </a:cxn>
              </a:cxnLst>
              <a:rect l="0" t="0" r="r" b="b"/>
              <a:pathLst>
                <a:path w="71" h="76">
                  <a:moveTo>
                    <a:pt x="36" y="76"/>
                  </a:moveTo>
                  <a:cubicBezTo>
                    <a:pt x="15" y="75"/>
                    <a:pt x="0" y="59"/>
                    <a:pt x="0" y="37"/>
                  </a:cubicBezTo>
                  <a:cubicBezTo>
                    <a:pt x="1" y="15"/>
                    <a:pt x="16" y="0"/>
                    <a:pt x="35" y="0"/>
                  </a:cubicBezTo>
                  <a:cubicBezTo>
                    <a:pt x="55" y="1"/>
                    <a:pt x="71" y="19"/>
                    <a:pt x="71" y="40"/>
                  </a:cubicBezTo>
                  <a:cubicBezTo>
                    <a:pt x="70" y="62"/>
                    <a:pt x="57" y="76"/>
                    <a:pt x="36" y="76"/>
                  </a:cubicBezTo>
                  <a:close/>
                </a:path>
              </a:pathLst>
            </a:custGeom>
            <a:solidFill>
              <a:srgbClr val="A9737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9" name="Freeform 398">
              <a:extLst>
                <a:ext uri="{FF2B5EF4-FFF2-40B4-BE49-F238E27FC236}">
                  <a16:creationId xmlns:a16="http://schemas.microsoft.com/office/drawing/2014/main" id="{F9616FF1-6014-4A9A-B251-F49BA889C429}"/>
                </a:ext>
              </a:extLst>
            </p:cNvPr>
            <p:cNvSpPr>
              <a:spLocks/>
            </p:cNvSpPr>
            <p:nvPr/>
          </p:nvSpPr>
          <p:spPr bwMode="auto">
            <a:xfrm>
              <a:off x="6544887" y="3637124"/>
              <a:ext cx="78529" cy="91936"/>
            </a:xfrm>
            <a:custGeom>
              <a:avLst/>
              <a:gdLst>
                <a:gd name="T0" fmla="*/ 26 w 30"/>
                <a:gd name="T1" fmla="*/ 22 h 35"/>
                <a:gd name="T2" fmla="*/ 4 w 30"/>
                <a:gd name="T3" fmla="*/ 22 h 35"/>
                <a:gd name="T4" fmla="*/ 8 w 30"/>
                <a:gd name="T5" fmla="*/ 4 h 35"/>
                <a:gd name="T6" fmla="*/ 22 w 30"/>
                <a:gd name="T7" fmla="*/ 3 h 35"/>
                <a:gd name="T8" fmla="*/ 26 w 30"/>
                <a:gd name="T9" fmla="*/ 22 h 35"/>
              </a:gdLst>
              <a:ahLst/>
              <a:cxnLst>
                <a:cxn ang="0">
                  <a:pos x="T0" y="T1"/>
                </a:cxn>
                <a:cxn ang="0">
                  <a:pos x="T2" y="T3"/>
                </a:cxn>
                <a:cxn ang="0">
                  <a:pos x="T4" y="T5"/>
                </a:cxn>
                <a:cxn ang="0">
                  <a:pos x="T6" y="T7"/>
                </a:cxn>
                <a:cxn ang="0">
                  <a:pos x="T8" y="T9"/>
                </a:cxn>
              </a:cxnLst>
              <a:rect l="0" t="0" r="r" b="b"/>
              <a:pathLst>
                <a:path w="30" h="35">
                  <a:moveTo>
                    <a:pt x="26" y="22"/>
                  </a:moveTo>
                  <a:cubicBezTo>
                    <a:pt x="19" y="30"/>
                    <a:pt x="12" y="35"/>
                    <a:pt x="4" y="22"/>
                  </a:cubicBezTo>
                  <a:cubicBezTo>
                    <a:pt x="0" y="15"/>
                    <a:pt x="1" y="9"/>
                    <a:pt x="8" y="4"/>
                  </a:cubicBezTo>
                  <a:cubicBezTo>
                    <a:pt x="12" y="1"/>
                    <a:pt x="18" y="0"/>
                    <a:pt x="22" y="3"/>
                  </a:cubicBezTo>
                  <a:cubicBezTo>
                    <a:pt x="29" y="8"/>
                    <a:pt x="30" y="14"/>
                    <a:pt x="26" y="22"/>
                  </a:cubicBezTo>
                  <a:close/>
                </a:path>
              </a:pathLst>
            </a:custGeom>
            <a:solidFill>
              <a:srgbClr val="7633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0" name="Freeform 399">
              <a:extLst>
                <a:ext uri="{FF2B5EF4-FFF2-40B4-BE49-F238E27FC236}">
                  <a16:creationId xmlns:a16="http://schemas.microsoft.com/office/drawing/2014/main" id="{4BA92660-87CB-4C7A-BE56-88B7824674C9}"/>
                </a:ext>
              </a:extLst>
            </p:cNvPr>
            <p:cNvSpPr>
              <a:spLocks/>
            </p:cNvSpPr>
            <p:nvPr/>
          </p:nvSpPr>
          <p:spPr bwMode="auto">
            <a:xfrm>
              <a:off x="6527649" y="3616055"/>
              <a:ext cx="103428" cy="78529"/>
            </a:xfrm>
            <a:custGeom>
              <a:avLst/>
              <a:gdLst>
                <a:gd name="T0" fmla="*/ 32 w 39"/>
                <a:gd name="T1" fmla="*/ 30 h 30"/>
                <a:gd name="T2" fmla="*/ 22 w 39"/>
                <a:gd name="T3" fmla="*/ 15 h 30"/>
                <a:gd name="T4" fmla="*/ 10 w 39"/>
                <a:gd name="T5" fmla="*/ 30 h 30"/>
                <a:gd name="T6" fmla="*/ 9 w 39"/>
                <a:gd name="T7" fmla="*/ 6 h 30"/>
                <a:gd name="T8" fmla="*/ 28 w 39"/>
                <a:gd name="T9" fmla="*/ 4 h 30"/>
                <a:gd name="T10" fmla="*/ 32 w 39"/>
                <a:gd name="T11" fmla="*/ 30 h 30"/>
              </a:gdLst>
              <a:ahLst/>
              <a:cxnLst>
                <a:cxn ang="0">
                  <a:pos x="T0" y="T1"/>
                </a:cxn>
                <a:cxn ang="0">
                  <a:pos x="T2" y="T3"/>
                </a:cxn>
                <a:cxn ang="0">
                  <a:pos x="T4" y="T5"/>
                </a:cxn>
                <a:cxn ang="0">
                  <a:pos x="T6" y="T7"/>
                </a:cxn>
                <a:cxn ang="0">
                  <a:pos x="T8" y="T9"/>
                </a:cxn>
                <a:cxn ang="0">
                  <a:pos x="T10" y="T11"/>
                </a:cxn>
              </a:cxnLst>
              <a:rect l="0" t="0" r="r" b="b"/>
              <a:pathLst>
                <a:path w="39" h="30">
                  <a:moveTo>
                    <a:pt x="32" y="30"/>
                  </a:moveTo>
                  <a:cubicBezTo>
                    <a:pt x="31" y="23"/>
                    <a:pt x="34" y="14"/>
                    <a:pt x="22" y="15"/>
                  </a:cubicBezTo>
                  <a:cubicBezTo>
                    <a:pt x="12" y="15"/>
                    <a:pt x="9" y="21"/>
                    <a:pt x="10" y="30"/>
                  </a:cubicBezTo>
                  <a:cubicBezTo>
                    <a:pt x="0" y="23"/>
                    <a:pt x="2" y="14"/>
                    <a:pt x="9" y="6"/>
                  </a:cubicBezTo>
                  <a:cubicBezTo>
                    <a:pt x="14" y="1"/>
                    <a:pt x="22" y="0"/>
                    <a:pt x="28" y="4"/>
                  </a:cubicBezTo>
                  <a:cubicBezTo>
                    <a:pt x="38" y="11"/>
                    <a:pt x="39" y="20"/>
                    <a:pt x="32" y="30"/>
                  </a:cubicBezTo>
                  <a:close/>
                </a:path>
              </a:pathLst>
            </a:custGeom>
            <a:solidFill>
              <a:srgbClr val="9D6B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1" name="Freeform 400">
              <a:extLst>
                <a:ext uri="{FF2B5EF4-FFF2-40B4-BE49-F238E27FC236}">
                  <a16:creationId xmlns:a16="http://schemas.microsoft.com/office/drawing/2014/main" id="{22B4A12B-3544-418C-8B92-EA2CEA54CB36}"/>
                </a:ext>
              </a:extLst>
            </p:cNvPr>
            <p:cNvSpPr>
              <a:spLocks/>
            </p:cNvSpPr>
            <p:nvPr/>
          </p:nvSpPr>
          <p:spPr bwMode="auto">
            <a:xfrm>
              <a:off x="6922207" y="3464745"/>
              <a:ext cx="99597" cy="95766"/>
            </a:xfrm>
            <a:custGeom>
              <a:avLst/>
              <a:gdLst>
                <a:gd name="T0" fmla="*/ 38 w 38"/>
                <a:gd name="T1" fmla="*/ 8 h 37"/>
                <a:gd name="T2" fmla="*/ 0 w 38"/>
                <a:gd name="T3" fmla="*/ 25 h 37"/>
                <a:gd name="T4" fmla="*/ 38 w 38"/>
                <a:gd name="T5" fmla="*/ 8 h 37"/>
              </a:gdLst>
              <a:ahLst/>
              <a:cxnLst>
                <a:cxn ang="0">
                  <a:pos x="T0" y="T1"/>
                </a:cxn>
                <a:cxn ang="0">
                  <a:pos x="T2" y="T3"/>
                </a:cxn>
                <a:cxn ang="0">
                  <a:pos x="T4" y="T5"/>
                </a:cxn>
              </a:cxnLst>
              <a:rect l="0" t="0" r="r" b="b"/>
              <a:pathLst>
                <a:path w="38" h="37">
                  <a:moveTo>
                    <a:pt x="38" y="8"/>
                  </a:moveTo>
                  <a:cubicBezTo>
                    <a:pt x="32" y="33"/>
                    <a:pt x="24" y="37"/>
                    <a:pt x="0" y="25"/>
                  </a:cubicBezTo>
                  <a:cubicBezTo>
                    <a:pt x="4" y="0"/>
                    <a:pt x="22" y="7"/>
                    <a:pt x="38" y="8"/>
                  </a:cubicBezTo>
                  <a:close/>
                </a:path>
              </a:pathLst>
            </a:custGeom>
            <a:solidFill>
              <a:srgbClr val="8B23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2" name="Freeform 401">
              <a:extLst>
                <a:ext uri="{FF2B5EF4-FFF2-40B4-BE49-F238E27FC236}">
                  <a16:creationId xmlns:a16="http://schemas.microsoft.com/office/drawing/2014/main" id="{94E86139-F968-4DCF-9F3E-84F50EECE4D6}"/>
                </a:ext>
              </a:extLst>
            </p:cNvPr>
            <p:cNvSpPr>
              <a:spLocks/>
            </p:cNvSpPr>
            <p:nvPr/>
          </p:nvSpPr>
          <p:spPr bwMode="auto">
            <a:xfrm>
              <a:off x="6692368" y="2865247"/>
              <a:ext cx="55545" cy="45968"/>
            </a:xfrm>
            <a:custGeom>
              <a:avLst/>
              <a:gdLst>
                <a:gd name="T0" fmla="*/ 12 w 21"/>
                <a:gd name="T1" fmla="*/ 18 h 18"/>
                <a:gd name="T2" fmla="*/ 1 w 21"/>
                <a:gd name="T3" fmla="*/ 9 h 18"/>
                <a:gd name="T4" fmla="*/ 12 w 21"/>
                <a:gd name="T5" fmla="*/ 1 h 18"/>
                <a:gd name="T6" fmla="*/ 21 w 21"/>
                <a:gd name="T7" fmla="*/ 8 h 18"/>
                <a:gd name="T8" fmla="*/ 12 w 21"/>
                <a:gd name="T9" fmla="*/ 18 h 18"/>
              </a:gdLst>
              <a:ahLst/>
              <a:cxnLst>
                <a:cxn ang="0">
                  <a:pos x="T0" y="T1"/>
                </a:cxn>
                <a:cxn ang="0">
                  <a:pos x="T2" y="T3"/>
                </a:cxn>
                <a:cxn ang="0">
                  <a:pos x="T4" y="T5"/>
                </a:cxn>
                <a:cxn ang="0">
                  <a:pos x="T6" y="T7"/>
                </a:cxn>
                <a:cxn ang="0">
                  <a:pos x="T8" y="T9"/>
                </a:cxn>
              </a:cxnLst>
              <a:rect l="0" t="0" r="r" b="b"/>
              <a:pathLst>
                <a:path w="21" h="18">
                  <a:moveTo>
                    <a:pt x="12" y="18"/>
                  </a:moveTo>
                  <a:cubicBezTo>
                    <a:pt x="7" y="17"/>
                    <a:pt x="2" y="14"/>
                    <a:pt x="1" y="9"/>
                  </a:cubicBezTo>
                  <a:cubicBezTo>
                    <a:pt x="0" y="2"/>
                    <a:pt x="8" y="3"/>
                    <a:pt x="12" y="1"/>
                  </a:cubicBezTo>
                  <a:cubicBezTo>
                    <a:pt x="17" y="0"/>
                    <a:pt x="20" y="3"/>
                    <a:pt x="21" y="8"/>
                  </a:cubicBezTo>
                  <a:cubicBezTo>
                    <a:pt x="21" y="14"/>
                    <a:pt x="18" y="17"/>
                    <a:pt x="12" y="18"/>
                  </a:cubicBezTo>
                  <a:close/>
                </a:path>
              </a:pathLst>
            </a:custGeom>
            <a:solidFill>
              <a:srgbClr val="792A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3" name="Freeform 402">
              <a:extLst>
                <a:ext uri="{FF2B5EF4-FFF2-40B4-BE49-F238E27FC236}">
                  <a16:creationId xmlns:a16="http://schemas.microsoft.com/office/drawing/2014/main" id="{8508766B-509D-4B58-9E7A-203C2D84A1A7}"/>
                </a:ext>
              </a:extLst>
            </p:cNvPr>
            <p:cNvSpPr>
              <a:spLocks/>
            </p:cNvSpPr>
            <p:nvPr/>
          </p:nvSpPr>
          <p:spPr bwMode="auto">
            <a:xfrm>
              <a:off x="6623416" y="3238736"/>
              <a:ext cx="45968" cy="40222"/>
            </a:xfrm>
            <a:custGeom>
              <a:avLst/>
              <a:gdLst>
                <a:gd name="T0" fmla="*/ 18 w 18"/>
                <a:gd name="T1" fmla="*/ 9 h 16"/>
                <a:gd name="T2" fmla="*/ 9 w 18"/>
                <a:gd name="T3" fmla="*/ 16 h 16"/>
                <a:gd name="T4" fmla="*/ 0 w 18"/>
                <a:gd name="T5" fmla="*/ 7 h 16"/>
                <a:gd name="T6" fmla="*/ 10 w 18"/>
                <a:gd name="T7" fmla="*/ 1 h 16"/>
                <a:gd name="T8" fmla="*/ 18 w 18"/>
                <a:gd name="T9" fmla="*/ 9 h 16"/>
              </a:gdLst>
              <a:ahLst/>
              <a:cxnLst>
                <a:cxn ang="0">
                  <a:pos x="T0" y="T1"/>
                </a:cxn>
                <a:cxn ang="0">
                  <a:pos x="T2" y="T3"/>
                </a:cxn>
                <a:cxn ang="0">
                  <a:pos x="T4" y="T5"/>
                </a:cxn>
                <a:cxn ang="0">
                  <a:pos x="T6" y="T7"/>
                </a:cxn>
                <a:cxn ang="0">
                  <a:pos x="T8" y="T9"/>
                </a:cxn>
              </a:cxnLst>
              <a:rect l="0" t="0" r="r" b="b"/>
              <a:pathLst>
                <a:path w="18" h="16">
                  <a:moveTo>
                    <a:pt x="18" y="9"/>
                  </a:moveTo>
                  <a:cubicBezTo>
                    <a:pt x="17" y="14"/>
                    <a:pt x="14" y="16"/>
                    <a:pt x="9" y="16"/>
                  </a:cubicBezTo>
                  <a:cubicBezTo>
                    <a:pt x="3" y="16"/>
                    <a:pt x="0" y="13"/>
                    <a:pt x="0" y="7"/>
                  </a:cubicBezTo>
                  <a:cubicBezTo>
                    <a:pt x="1" y="1"/>
                    <a:pt x="7" y="2"/>
                    <a:pt x="10" y="1"/>
                  </a:cubicBezTo>
                  <a:cubicBezTo>
                    <a:pt x="16" y="0"/>
                    <a:pt x="18" y="4"/>
                    <a:pt x="18" y="9"/>
                  </a:cubicBezTo>
                  <a:close/>
                </a:path>
              </a:pathLst>
            </a:custGeom>
            <a:solidFill>
              <a:srgbClr val="842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4" name="Freeform 403">
              <a:extLst>
                <a:ext uri="{FF2B5EF4-FFF2-40B4-BE49-F238E27FC236}">
                  <a16:creationId xmlns:a16="http://schemas.microsoft.com/office/drawing/2014/main" id="{F727012C-2ED3-4521-A019-2C008F291107}"/>
                </a:ext>
              </a:extLst>
            </p:cNvPr>
            <p:cNvSpPr>
              <a:spLocks/>
            </p:cNvSpPr>
            <p:nvPr/>
          </p:nvSpPr>
          <p:spPr bwMode="auto">
            <a:xfrm>
              <a:off x="6943275" y="4341965"/>
              <a:ext cx="166634" cy="358167"/>
            </a:xfrm>
            <a:custGeom>
              <a:avLst/>
              <a:gdLst>
                <a:gd name="T0" fmla="*/ 41 w 64"/>
                <a:gd name="T1" fmla="*/ 0 h 138"/>
                <a:gd name="T2" fmla="*/ 51 w 64"/>
                <a:gd name="T3" fmla="*/ 116 h 138"/>
                <a:gd name="T4" fmla="*/ 19 w 64"/>
                <a:gd name="T5" fmla="*/ 133 h 138"/>
                <a:gd name="T6" fmla="*/ 5 w 64"/>
                <a:gd name="T7" fmla="*/ 102 h 138"/>
                <a:gd name="T8" fmla="*/ 16 w 64"/>
                <a:gd name="T9" fmla="*/ 76 h 138"/>
                <a:gd name="T10" fmla="*/ 41 w 64"/>
                <a:gd name="T11" fmla="*/ 0 h 138"/>
              </a:gdLst>
              <a:ahLst/>
              <a:cxnLst>
                <a:cxn ang="0">
                  <a:pos x="T0" y="T1"/>
                </a:cxn>
                <a:cxn ang="0">
                  <a:pos x="T2" y="T3"/>
                </a:cxn>
                <a:cxn ang="0">
                  <a:pos x="T4" y="T5"/>
                </a:cxn>
                <a:cxn ang="0">
                  <a:pos x="T6" y="T7"/>
                </a:cxn>
                <a:cxn ang="0">
                  <a:pos x="T8" y="T9"/>
                </a:cxn>
                <a:cxn ang="0">
                  <a:pos x="T10" y="T11"/>
                </a:cxn>
              </a:cxnLst>
              <a:rect l="0" t="0" r="r" b="b"/>
              <a:pathLst>
                <a:path w="64" h="138">
                  <a:moveTo>
                    <a:pt x="41" y="0"/>
                  </a:moveTo>
                  <a:cubicBezTo>
                    <a:pt x="58" y="38"/>
                    <a:pt x="64" y="76"/>
                    <a:pt x="51" y="116"/>
                  </a:cubicBezTo>
                  <a:cubicBezTo>
                    <a:pt x="47" y="131"/>
                    <a:pt x="36" y="138"/>
                    <a:pt x="19" y="133"/>
                  </a:cubicBezTo>
                  <a:cubicBezTo>
                    <a:pt x="3" y="128"/>
                    <a:pt x="0" y="116"/>
                    <a:pt x="5" y="102"/>
                  </a:cubicBezTo>
                  <a:cubicBezTo>
                    <a:pt x="7" y="93"/>
                    <a:pt x="12" y="84"/>
                    <a:pt x="16" y="76"/>
                  </a:cubicBezTo>
                  <a:cubicBezTo>
                    <a:pt x="29" y="52"/>
                    <a:pt x="42" y="29"/>
                    <a:pt x="41" y="0"/>
                  </a:cubicBezTo>
                  <a:close/>
                </a:path>
              </a:pathLst>
            </a:custGeom>
            <a:solidFill>
              <a:srgbClr val="1833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5" name="Freeform 404">
              <a:extLst>
                <a:ext uri="{FF2B5EF4-FFF2-40B4-BE49-F238E27FC236}">
                  <a16:creationId xmlns:a16="http://schemas.microsoft.com/office/drawing/2014/main" id="{F386B64C-FB3F-4735-9ABF-350D747CDD4A}"/>
                </a:ext>
              </a:extLst>
            </p:cNvPr>
            <p:cNvSpPr>
              <a:spLocks/>
            </p:cNvSpPr>
            <p:nvPr/>
          </p:nvSpPr>
          <p:spPr bwMode="auto">
            <a:xfrm>
              <a:off x="7138638" y="4954870"/>
              <a:ext cx="183871" cy="176210"/>
            </a:xfrm>
            <a:custGeom>
              <a:avLst/>
              <a:gdLst>
                <a:gd name="T0" fmla="*/ 10 w 70"/>
                <a:gd name="T1" fmla="*/ 53 h 68"/>
                <a:gd name="T2" fmla="*/ 3 w 70"/>
                <a:gd name="T3" fmla="*/ 24 h 68"/>
                <a:gd name="T4" fmla="*/ 21 w 70"/>
                <a:gd name="T5" fmla="*/ 5 h 68"/>
                <a:gd name="T6" fmla="*/ 68 w 70"/>
                <a:gd name="T7" fmla="*/ 22 h 68"/>
                <a:gd name="T8" fmla="*/ 55 w 70"/>
                <a:gd name="T9" fmla="*/ 59 h 68"/>
                <a:gd name="T10" fmla="*/ 10 w 70"/>
                <a:gd name="T11" fmla="*/ 53 h 68"/>
              </a:gdLst>
              <a:ahLst/>
              <a:cxnLst>
                <a:cxn ang="0">
                  <a:pos x="T0" y="T1"/>
                </a:cxn>
                <a:cxn ang="0">
                  <a:pos x="T2" y="T3"/>
                </a:cxn>
                <a:cxn ang="0">
                  <a:pos x="T4" y="T5"/>
                </a:cxn>
                <a:cxn ang="0">
                  <a:pos x="T6" y="T7"/>
                </a:cxn>
                <a:cxn ang="0">
                  <a:pos x="T8" y="T9"/>
                </a:cxn>
                <a:cxn ang="0">
                  <a:pos x="T10" y="T11"/>
                </a:cxn>
              </a:cxnLst>
              <a:rect l="0" t="0" r="r" b="b"/>
              <a:pathLst>
                <a:path w="70" h="68">
                  <a:moveTo>
                    <a:pt x="10" y="53"/>
                  </a:moveTo>
                  <a:cubicBezTo>
                    <a:pt x="0" y="45"/>
                    <a:pt x="3" y="34"/>
                    <a:pt x="3" y="24"/>
                  </a:cubicBezTo>
                  <a:cubicBezTo>
                    <a:pt x="6" y="15"/>
                    <a:pt x="8" y="2"/>
                    <a:pt x="21" y="5"/>
                  </a:cubicBezTo>
                  <a:cubicBezTo>
                    <a:pt x="38" y="7"/>
                    <a:pt x="59" y="0"/>
                    <a:pt x="68" y="22"/>
                  </a:cubicBezTo>
                  <a:cubicBezTo>
                    <a:pt x="70" y="37"/>
                    <a:pt x="68" y="51"/>
                    <a:pt x="55" y="59"/>
                  </a:cubicBezTo>
                  <a:cubicBezTo>
                    <a:pt x="39" y="68"/>
                    <a:pt x="24" y="63"/>
                    <a:pt x="10" y="53"/>
                  </a:cubicBezTo>
                  <a:close/>
                </a:path>
              </a:pathLst>
            </a:custGeom>
            <a:solidFill>
              <a:srgbClr val="8826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6" name="Freeform 405">
              <a:extLst>
                <a:ext uri="{FF2B5EF4-FFF2-40B4-BE49-F238E27FC236}">
                  <a16:creationId xmlns:a16="http://schemas.microsoft.com/office/drawing/2014/main" id="{4EFE3B9F-5223-422F-A061-46365BBD6A5B}"/>
                </a:ext>
              </a:extLst>
            </p:cNvPr>
            <p:cNvSpPr>
              <a:spLocks/>
            </p:cNvSpPr>
            <p:nvPr/>
          </p:nvSpPr>
          <p:spPr bwMode="auto">
            <a:xfrm>
              <a:off x="7144385" y="4926140"/>
              <a:ext cx="185787" cy="90021"/>
            </a:xfrm>
            <a:custGeom>
              <a:avLst/>
              <a:gdLst>
                <a:gd name="T0" fmla="*/ 63 w 71"/>
                <a:gd name="T1" fmla="*/ 33 h 35"/>
                <a:gd name="T2" fmla="*/ 1 w 71"/>
                <a:gd name="T3" fmla="*/ 35 h 35"/>
                <a:gd name="T4" fmla="*/ 24 w 71"/>
                <a:gd name="T5" fmla="*/ 4 h 35"/>
                <a:gd name="T6" fmla="*/ 67 w 71"/>
                <a:gd name="T7" fmla="*/ 24 h 35"/>
                <a:gd name="T8" fmla="*/ 63 w 71"/>
                <a:gd name="T9" fmla="*/ 33 h 35"/>
              </a:gdLst>
              <a:ahLst/>
              <a:cxnLst>
                <a:cxn ang="0">
                  <a:pos x="T0" y="T1"/>
                </a:cxn>
                <a:cxn ang="0">
                  <a:pos x="T2" y="T3"/>
                </a:cxn>
                <a:cxn ang="0">
                  <a:pos x="T4" y="T5"/>
                </a:cxn>
                <a:cxn ang="0">
                  <a:pos x="T6" y="T7"/>
                </a:cxn>
                <a:cxn ang="0">
                  <a:pos x="T8" y="T9"/>
                </a:cxn>
              </a:cxnLst>
              <a:rect l="0" t="0" r="r" b="b"/>
              <a:pathLst>
                <a:path w="71" h="35">
                  <a:moveTo>
                    <a:pt x="63" y="33"/>
                  </a:moveTo>
                  <a:cubicBezTo>
                    <a:pt x="44" y="17"/>
                    <a:pt x="13" y="18"/>
                    <a:pt x="1" y="35"/>
                  </a:cubicBezTo>
                  <a:cubicBezTo>
                    <a:pt x="0" y="18"/>
                    <a:pt x="7" y="7"/>
                    <a:pt x="24" y="4"/>
                  </a:cubicBezTo>
                  <a:cubicBezTo>
                    <a:pt x="42" y="0"/>
                    <a:pt x="59" y="5"/>
                    <a:pt x="67" y="24"/>
                  </a:cubicBezTo>
                  <a:cubicBezTo>
                    <a:pt x="69" y="29"/>
                    <a:pt x="71" y="34"/>
                    <a:pt x="63" y="33"/>
                  </a:cubicBezTo>
                  <a:close/>
                </a:path>
              </a:pathLst>
            </a:custGeom>
            <a:solidFill>
              <a:srgbClr val="B7777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7" name="Freeform 407">
              <a:extLst>
                <a:ext uri="{FF2B5EF4-FFF2-40B4-BE49-F238E27FC236}">
                  <a16:creationId xmlns:a16="http://schemas.microsoft.com/office/drawing/2014/main" id="{A36CB55E-2DBB-48CF-9482-1D036C32EE48}"/>
                </a:ext>
              </a:extLst>
            </p:cNvPr>
            <p:cNvSpPr>
              <a:spLocks/>
            </p:cNvSpPr>
            <p:nvPr/>
          </p:nvSpPr>
          <p:spPr bwMode="auto">
            <a:xfrm>
              <a:off x="7165453" y="4987430"/>
              <a:ext cx="174295" cy="151312"/>
            </a:xfrm>
            <a:custGeom>
              <a:avLst/>
              <a:gdLst>
                <a:gd name="T0" fmla="*/ 55 w 67"/>
                <a:gd name="T1" fmla="*/ 9 h 58"/>
                <a:gd name="T2" fmla="*/ 59 w 67"/>
                <a:gd name="T3" fmla="*/ 0 h 58"/>
                <a:gd name="T4" fmla="*/ 46 w 67"/>
                <a:gd name="T5" fmla="*/ 49 h 58"/>
                <a:gd name="T6" fmla="*/ 0 w 67"/>
                <a:gd name="T7" fmla="*/ 40 h 58"/>
                <a:gd name="T8" fmla="*/ 11 w 67"/>
                <a:gd name="T9" fmla="*/ 42 h 58"/>
                <a:gd name="T10" fmla="*/ 55 w 67"/>
                <a:gd name="T11" fmla="*/ 9 h 58"/>
              </a:gdLst>
              <a:ahLst/>
              <a:cxnLst>
                <a:cxn ang="0">
                  <a:pos x="T0" y="T1"/>
                </a:cxn>
                <a:cxn ang="0">
                  <a:pos x="T2" y="T3"/>
                </a:cxn>
                <a:cxn ang="0">
                  <a:pos x="T4" y="T5"/>
                </a:cxn>
                <a:cxn ang="0">
                  <a:pos x="T6" y="T7"/>
                </a:cxn>
                <a:cxn ang="0">
                  <a:pos x="T8" y="T9"/>
                </a:cxn>
                <a:cxn ang="0">
                  <a:pos x="T10" y="T11"/>
                </a:cxn>
              </a:cxnLst>
              <a:rect l="0" t="0" r="r" b="b"/>
              <a:pathLst>
                <a:path w="67" h="58">
                  <a:moveTo>
                    <a:pt x="55" y="9"/>
                  </a:moveTo>
                  <a:cubicBezTo>
                    <a:pt x="56" y="6"/>
                    <a:pt x="57" y="3"/>
                    <a:pt x="59" y="0"/>
                  </a:cubicBezTo>
                  <a:cubicBezTo>
                    <a:pt x="67" y="24"/>
                    <a:pt x="64" y="40"/>
                    <a:pt x="46" y="49"/>
                  </a:cubicBezTo>
                  <a:cubicBezTo>
                    <a:pt x="30" y="57"/>
                    <a:pt x="12" y="58"/>
                    <a:pt x="0" y="40"/>
                  </a:cubicBezTo>
                  <a:cubicBezTo>
                    <a:pt x="4" y="41"/>
                    <a:pt x="7" y="41"/>
                    <a:pt x="11" y="42"/>
                  </a:cubicBezTo>
                  <a:cubicBezTo>
                    <a:pt x="42" y="52"/>
                    <a:pt x="54" y="43"/>
                    <a:pt x="55" y="9"/>
                  </a:cubicBezTo>
                  <a:close/>
                </a:path>
              </a:pathLst>
            </a:custGeom>
            <a:solidFill>
              <a:srgbClr val="8D565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8" name="Freeform 408">
              <a:extLst>
                <a:ext uri="{FF2B5EF4-FFF2-40B4-BE49-F238E27FC236}">
                  <a16:creationId xmlns:a16="http://schemas.microsoft.com/office/drawing/2014/main" id="{3AAAA456-50F3-4ECC-B644-85328CB8ED6B}"/>
                </a:ext>
              </a:extLst>
            </p:cNvPr>
            <p:cNvSpPr>
              <a:spLocks/>
            </p:cNvSpPr>
            <p:nvPr/>
          </p:nvSpPr>
          <p:spPr bwMode="auto">
            <a:xfrm>
              <a:off x="7441260" y="4372609"/>
              <a:ext cx="68952" cy="57460"/>
            </a:xfrm>
            <a:custGeom>
              <a:avLst/>
              <a:gdLst>
                <a:gd name="T0" fmla="*/ 13 w 26"/>
                <a:gd name="T1" fmla="*/ 22 h 22"/>
                <a:gd name="T2" fmla="*/ 0 w 26"/>
                <a:gd name="T3" fmla="*/ 11 h 22"/>
                <a:gd name="T4" fmla="*/ 13 w 26"/>
                <a:gd name="T5" fmla="*/ 2 h 22"/>
                <a:gd name="T6" fmla="*/ 25 w 26"/>
                <a:gd name="T7" fmla="*/ 10 h 22"/>
                <a:gd name="T8" fmla="*/ 13 w 26"/>
                <a:gd name="T9" fmla="*/ 22 h 22"/>
              </a:gdLst>
              <a:ahLst/>
              <a:cxnLst>
                <a:cxn ang="0">
                  <a:pos x="T0" y="T1"/>
                </a:cxn>
                <a:cxn ang="0">
                  <a:pos x="T2" y="T3"/>
                </a:cxn>
                <a:cxn ang="0">
                  <a:pos x="T4" y="T5"/>
                </a:cxn>
                <a:cxn ang="0">
                  <a:pos x="T6" y="T7"/>
                </a:cxn>
                <a:cxn ang="0">
                  <a:pos x="T8" y="T9"/>
                </a:cxn>
              </a:cxnLst>
              <a:rect l="0" t="0" r="r" b="b"/>
              <a:pathLst>
                <a:path w="26" h="22">
                  <a:moveTo>
                    <a:pt x="13" y="22"/>
                  </a:moveTo>
                  <a:cubicBezTo>
                    <a:pt x="5" y="22"/>
                    <a:pt x="1" y="18"/>
                    <a:pt x="0" y="11"/>
                  </a:cubicBezTo>
                  <a:cubicBezTo>
                    <a:pt x="0" y="2"/>
                    <a:pt x="8" y="4"/>
                    <a:pt x="13" y="2"/>
                  </a:cubicBezTo>
                  <a:cubicBezTo>
                    <a:pt x="19" y="0"/>
                    <a:pt x="25" y="3"/>
                    <a:pt x="25" y="10"/>
                  </a:cubicBezTo>
                  <a:cubicBezTo>
                    <a:pt x="26" y="18"/>
                    <a:pt x="19" y="20"/>
                    <a:pt x="13" y="22"/>
                  </a:cubicBezTo>
                  <a:close/>
                </a:path>
              </a:pathLst>
            </a:custGeom>
            <a:solidFill>
              <a:srgbClr val="872A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9" name="Freeform 409">
              <a:extLst>
                <a:ext uri="{FF2B5EF4-FFF2-40B4-BE49-F238E27FC236}">
                  <a16:creationId xmlns:a16="http://schemas.microsoft.com/office/drawing/2014/main" id="{773D1E22-D284-460E-BF31-3F39D8A0DE19}"/>
                </a:ext>
              </a:extLst>
            </p:cNvPr>
            <p:cNvSpPr>
              <a:spLocks/>
            </p:cNvSpPr>
            <p:nvPr/>
          </p:nvSpPr>
          <p:spPr bwMode="auto">
            <a:xfrm>
              <a:off x="4162219" y="6466063"/>
              <a:ext cx="308368" cy="310283"/>
            </a:xfrm>
            <a:custGeom>
              <a:avLst/>
              <a:gdLst>
                <a:gd name="T0" fmla="*/ 0 w 118"/>
                <a:gd name="T1" fmla="*/ 57 h 119"/>
                <a:gd name="T2" fmla="*/ 59 w 118"/>
                <a:gd name="T3" fmla="*/ 0 h 119"/>
                <a:gd name="T4" fmla="*/ 117 w 118"/>
                <a:gd name="T5" fmla="*/ 66 h 119"/>
                <a:gd name="T6" fmla="*/ 60 w 118"/>
                <a:gd name="T7" fmla="*/ 119 h 119"/>
                <a:gd name="T8" fmla="*/ 0 w 118"/>
                <a:gd name="T9" fmla="*/ 57 h 119"/>
              </a:gdLst>
              <a:ahLst/>
              <a:cxnLst>
                <a:cxn ang="0">
                  <a:pos x="T0" y="T1"/>
                </a:cxn>
                <a:cxn ang="0">
                  <a:pos x="T2" y="T3"/>
                </a:cxn>
                <a:cxn ang="0">
                  <a:pos x="T4" y="T5"/>
                </a:cxn>
                <a:cxn ang="0">
                  <a:pos x="T6" y="T7"/>
                </a:cxn>
                <a:cxn ang="0">
                  <a:pos x="T8" y="T9"/>
                </a:cxn>
              </a:cxnLst>
              <a:rect l="0" t="0" r="r" b="b"/>
              <a:pathLst>
                <a:path w="118" h="119">
                  <a:moveTo>
                    <a:pt x="0" y="57"/>
                  </a:moveTo>
                  <a:cubicBezTo>
                    <a:pt x="0" y="20"/>
                    <a:pt x="21" y="0"/>
                    <a:pt x="59" y="0"/>
                  </a:cubicBezTo>
                  <a:cubicBezTo>
                    <a:pt x="91" y="0"/>
                    <a:pt x="117" y="29"/>
                    <a:pt x="117" y="66"/>
                  </a:cubicBezTo>
                  <a:cubicBezTo>
                    <a:pt x="118" y="94"/>
                    <a:pt x="91" y="119"/>
                    <a:pt x="60" y="119"/>
                  </a:cubicBezTo>
                  <a:cubicBezTo>
                    <a:pt x="26" y="118"/>
                    <a:pt x="1" y="92"/>
                    <a:pt x="0" y="57"/>
                  </a:cubicBezTo>
                  <a:close/>
                </a:path>
              </a:pathLst>
            </a:custGeom>
            <a:solidFill>
              <a:srgbClr val="AF747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0" name="Freeform 410">
              <a:extLst>
                <a:ext uri="{FF2B5EF4-FFF2-40B4-BE49-F238E27FC236}">
                  <a16:creationId xmlns:a16="http://schemas.microsoft.com/office/drawing/2014/main" id="{277D5523-611E-46AE-A0E1-8FCAED939EBF}"/>
                </a:ext>
              </a:extLst>
            </p:cNvPr>
            <p:cNvSpPr>
              <a:spLocks/>
            </p:cNvSpPr>
            <p:nvPr/>
          </p:nvSpPr>
          <p:spPr bwMode="auto">
            <a:xfrm>
              <a:off x="5106475" y="6795500"/>
              <a:ext cx="260485" cy="268146"/>
            </a:xfrm>
            <a:custGeom>
              <a:avLst/>
              <a:gdLst>
                <a:gd name="T0" fmla="*/ 14 w 100"/>
                <a:gd name="T1" fmla="*/ 72 h 103"/>
                <a:gd name="T2" fmla="*/ 25 w 100"/>
                <a:gd name="T3" fmla="*/ 14 h 103"/>
                <a:gd name="T4" fmla="*/ 86 w 100"/>
                <a:gd name="T5" fmla="*/ 30 h 103"/>
                <a:gd name="T6" fmla="*/ 71 w 100"/>
                <a:gd name="T7" fmla="*/ 92 h 103"/>
                <a:gd name="T8" fmla="*/ 14 w 100"/>
                <a:gd name="T9" fmla="*/ 71 h 103"/>
                <a:gd name="T10" fmla="*/ 38 w 100"/>
                <a:gd name="T11" fmla="*/ 78 h 103"/>
                <a:gd name="T12" fmla="*/ 63 w 100"/>
                <a:gd name="T13" fmla="*/ 59 h 103"/>
                <a:gd name="T14" fmla="*/ 63 w 100"/>
                <a:gd name="T15" fmla="*/ 46 h 103"/>
                <a:gd name="T16" fmla="*/ 52 w 100"/>
                <a:gd name="T17" fmla="*/ 22 h 103"/>
                <a:gd name="T18" fmla="*/ 22 w 100"/>
                <a:gd name="T19" fmla="*/ 41 h 103"/>
                <a:gd name="T20" fmla="*/ 14 w 100"/>
                <a:gd name="T21" fmla="*/ 72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0" h="103">
                  <a:moveTo>
                    <a:pt x="14" y="72"/>
                  </a:moveTo>
                  <a:cubicBezTo>
                    <a:pt x="0" y="51"/>
                    <a:pt x="5" y="25"/>
                    <a:pt x="25" y="14"/>
                  </a:cubicBezTo>
                  <a:cubicBezTo>
                    <a:pt x="48" y="0"/>
                    <a:pt x="74" y="7"/>
                    <a:pt x="86" y="30"/>
                  </a:cubicBezTo>
                  <a:cubicBezTo>
                    <a:pt x="100" y="55"/>
                    <a:pt x="94" y="82"/>
                    <a:pt x="71" y="92"/>
                  </a:cubicBezTo>
                  <a:cubicBezTo>
                    <a:pt x="49" y="103"/>
                    <a:pt x="24" y="94"/>
                    <a:pt x="14" y="71"/>
                  </a:cubicBezTo>
                  <a:cubicBezTo>
                    <a:pt x="24" y="67"/>
                    <a:pt x="30" y="76"/>
                    <a:pt x="38" y="78"/>
                  </a:cubicBezTo>
                  <a:cubicBezTo>
                    <a:pt x="55" y="84"/>
                    <a:pt x="64" y="76"/>
                    <a:pt x="63" y="59"/>
                  </a:cubicBezTo>
                  <a:cubicBezTo>
                    <a:pt x="63" y="54"/>
                    <a:pt x="62" y="50"/>
                    <a:pt x="63" y="46"/>
                  </a:cubicBezTo>
                  <a:cubicBezTo>
                    <a:pt x="65" y="35"/>
                    <a:pt x="67" y="25"/>
                    <a:pt x="52" y="22"/>
                  </a:cubicBezTo>
                  <a:cubicBezTo>
                    <a:pt x="39" y="20"/>
                    <a:pt x="26" y="28"/>
                    <a:pt x="22" y="41"/>
                  </a:cubicBezTo>
                  <a:cubicBezTo>
                    <a:pt x="20" y="51"/>
                    <a:pt x="23" y="63"/>
                    <a:pt x="14" y="72"/>
                  </a:cubicBezTo>
                  <a:close/>
                </a:path>
              </a:pathLst>
            </a:custGeom>
            <a:solidFill>
              <a:srgbClr val="9F67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1" name="Freeform 411">
              <a:extLst>
                <a:ext uri="{FF2B5EF4-FFF2-40B4-BE49-F238E27FC236}">
                  <a16:creationId xmlns:a16="http://schemas.microsoft.com/office/drawing/2014/main" id="{F72361A5-6C85-4548-B39A-27831C364652}"/>
                </a:ext>
              </a:extLst>
            </p:cNvPr>
            <p:cNvSpPr>
              <a:spLocks/>
            </p:cNvSpPr>
            <p:nvPr/>
          </p:nvSpPr>
          <p:spPr bwMode="auto">
            <a:xfrm>
              <a:off x="5907082" y="6904673"/>
              <a:ext cx="101513" cy="122581"/>
            </a:xfrm>
            <a:custGeom>
              <a:avLst/>
              <a:gdLst>
                <a:gd name="T0" fmla="*/ 3 w 39"/>
                <a:gd name="T1" fmla="*/ 8 h 47"/>
                <a:gd name="T2" fmla="*/ 34 w 39"/>
                <a:gd name="T3" fmla="*/ 16 h 47"/>
                <a:gd name="T4" fmla="*/ 26 w 39"/>
                <a:gd name="T5" fmla="*/ 41 h 47"/>
                <a:gd name="T6" fmla="*/ 0 w 39"/>
                <a:gd name="T7" fmla="*/ 30 h 47"/>
                <a:gd name="T8" fmla="*/ 3 w 39"/>
                <a:gd name="T9" fmla="*/ 8 h 47"/>
              </a:gdLst>
              <a:ahLst/>
              <a:cxnLst>
                <a:cxn ang="0">
                  <a:pos x="T0" y="T1"/>
                </a:cxn>
                <a:cxn ang="0">
                  <a:pos x="T2" y="T3"/>
                </a:cxn>
                <a:cxn ang="0">
                  <a:pos x="T4" y="T5"/>
                </a:cxn>
                <a:cxn ang="0">
                  <a:pos x="T6" y="T7"/>
                </a:cxn>
                <a:cxn ang="0">
                  <a:pos x="T8" y="T9"/>
                </a:cxn>
              </a:cxnLst>
              <a:rect l="0" t="0" r="r" b="b"/>
              <a:pathLst>
                <a:path w="39" h="47">
                  <a:moveTo>
                    <a:pt x="3" y="8"/>
                  </a:moveTo>
                  <a:cubicBezTo>
                    <a:pt x="16" y="0"/>
                    <a:pt x="28" y="1"/>
                    <a:pt x="34" y="16"/>
                  </a:cubicBezTo>
                  <a:cubicBezTo>
                    <a:pt x="38" y="26"/>
                    <a:pt x="39" y="38"/>
                    <a:pt x="26" y="41"/>
                  </a:cubicBezTo>
                  <a:cubicBezTo>
                    <a:pt x="16" y="44"/>
                    <a:pt x="3" y="47"/>
                    <a:pt x="0" y="30"/>
                  </a:cubicBezTo>
                  <a:cubicBezTo>
                    <a:pt x="21" y="25"/>
                    <a:pt x="11" y="16"/>
                    <a:pt x="3" y="8"/>
                  </a:cubicBezTo>
                  <a:close/>
                </a:path>
              </a:pathLst>
            </a:custGeom>
            <a:solidFill>
              <a:srgbClr val="8252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2" name="Freeform 412">
              <a:extLst>
                <a:ext uri="{FF2B5EF4-FFF2-40B4-BE49-F238E27FC236}">
                  <a16:creationId xmlns:a16="http://schemas.microsoft.com/office/drawing/2014/main" id="{B3DBCA09-FFBA-45F1-BDFB-BD37B9CE4AD3}"/>
                </a:ext>
              </a:extLst>
            </p:cNvPr>
            <p:cNvSpPr>
              <a:spLocks/>
            </p:cNvSpPr>
            <p:nvPr/>
          </p:nvSpPr>
          <p:spPr bwMode="auto">
            <a:xfrm>
              <a:off x="5897506" y="6912334"/>
              <a:ext cx="80444" cy="95766"/>
            </a:xfrm>
            <a:custGeom>
              <a:avLst/>
              <a:gdLst>
                <a:gd name="T0" fmla="*/ 7 w 31"/>
                <a:gd name="T1" fmla="*/ 5 h 37"/>
                <a:gd name="T2" fmla="*/ 26 w 31"/>
                <a:gd name="T3" fmla="*/ 12 h 37"/>
                <a:gd name="T4" fmla="*/ 25 w 31"/>
                <a:gd name="T5" fmla="*/ 30 h 37"/>
                <a:gd name="T6" fmla="*/ 4 w 31"/>
                <a:gd name="T7" fmla="*/ 27 h 37"/>
                <a:gd name="T8" fmla="*/ 7 w 31"/>
                <a:gd name="T9" fmla="*/ 5 h 37"/>
              </a:gdLst>
              <a:ahLst/>
              <a:cxnLst>
                <a:cxn ang="0">
                  <a:pos x="T0" y="T1"/>
                </a:cxn>
                <a:cxn ang="0">
                  <a:pos x="T2" y="T3"/>
                </a:cxn>
                <a:cxn ang="0">
                  <a:pos x="T4" y="T5"/>
                </a:cxn>
                <a:cxn ang="0">
                  <a:pos x="T6" y="T7"/>
                </a:cxn>
                <a:cxn ang="0">
                  <a:pos x="T8" y="T9"/>
                </a:cxn>
              </a:cxnLst>
              <a:rect l="0" t="0" r="r" b="b"/>
              <a:pathLst>
                <a:path w="31" h="37">
                  <a:moveTo>
                    <a:pt x="7" y="5"/>
                  </a:moveTo>
                  <a:cubicBezTo>
                    <a:pt x="13" y="7"/>
                    <a:pt x="25" y="0"/>
                    <a:pt x="26" y="12"/>
                  </a:cubicBezTo>
                  <a:cubicBezTo>
                    <a:pt x="27" y="18"/>
                    <a:pt x="31" y="25"/>
                    <a:pt x="25" y="30"/>
                  </a:cubicBezTo>
                  <a:cubicBezTo>
                    <a:pt x="17" y="37"/>
                    <a:pt x="11" y="30"/>
                    <a:pt x="4" y="27"/>
                  </a:cubicBezTo>
                  <a:cubicBezTo>
                    <a:pt x="4" y="19"/>
                    <a:pt x="0" y="11"/>
                    <a:pt x="7" y="5"/>
                  </a:cubicBezTo>
                  <a:close/>
                </a:path>
              </a:pathLst>
            </a:custGeom>
            <a:solidFill>
              <a:srgbClr val="8823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3" name="Freeform 413">
              <a:extLst>
                <a:ext uri="{FF2B5EF4-FFF2-40B4-BE49-F238E27FC236}">
                  <a16:creationId xmlns:a16="http://schemas.microsoft.com/office/drawing/2014/main" id="{5D9194CA-63C7-4B85-B469-C0DEF88ADFFF}"/>
                </a:ext>
              </a:extLst>
            </p:cNvPr>
            <p:cNvSpPr>
              <a:spLocks/>
            </p:cNvSpPr>
            <p:nvPr/>
          </p:nvSpPr>
          <p:spPr bwMode="auto">
            <a:xfrm>
              <a:off x="6361015" y="6672919"/>
              <a:ext cx="245162" cy="262401"/>
            </a:xfrm>
            <a:custGeom>
              <a:avLst/>
              <a:gdLst>
                <a:gd name="T0" fmla="*/ 44 w 94"/>
                <a:gd name="T1" fmla="*/ 0 h 101"/>
                <a:gd name="T2" fmla="*/ 70 w 94"/>
                <a:gd name="T3" fmla="*/ 29 h 101"/>
                <a:gd name="T4" fmla="*/ 76 w 94"/>
                <a:gd name="T5" fmla="*/ 44 h 101"/>
                <a:gd name="T6" fmla="*/ 69 w 94"/>
                <a:gd name="T7" fmla="*/ 93 h 101"/>
                <a:gd name="T8" fmla="*/ 21 w 94"/>
                <a:gd name="T9" fmla="*/ 84 h 101"/>
                <a:gd name="T10" fmla="*/ 7 w 94"/>
                <a:gd name="T11" fmla="*/ 28 h 101"/>
                <a:gd name="T12" fmla="*/ 44 w 94"/>
                <a:gd name="T13" fmla="*/ 0 h 101"/>
              </a:gdLst>
              <a:ahLst/>
              <a:cxnLst>
                <a:cxn ang="0">
                  <a:pos x="T0" y="T1"/>
                </a:cxn>
                <a:cxn ang="0">
                  <a:pos x="T2" y="T3"/>
                </a:cxn>
                <a:cxn ang="0">
                  <a:pos x="T4" y="T5"/>
                </a:cxn>
                <a:cxn ang="0">
                  <a:pos x="T6" y="T7"/>
                </a:cxn>
                <a:cxn ang="0">
                  <a:pos x="T8" y="T9"/>
                </a:cxn>
                <a:cxn ang="0">
                  <a:pos x="T10" y="T11"/>
                </a:cxn>
                <a:cxn ang="0">
                  <a:pos x="T12" y="T13"/>
                </a:cxn>
              </a:cxnLst>
              <a:rect l="0" t="0" r="r" b="b"/>
              <a:pathLst>
                <a:path w="94" h="101">
                  <a:moveTo>
                    <a:pt x="44" y="0"/>
                  </a:moveTo>
                  <a:cubicBezTo>
                    <a:pt x="65" y="0"/>
                    <a:pt x="75" y="11"/>
                    <a:pt x="70" y="29"/>
                  </a:cubicBezTo>
                  <a:cubicBezTo>
                    <a:pt x="68" y="37"/>
                    <a:pt x="70" y="40"/>
                    <a:pt x="76" y="44"/>
                  </a:cubicBezTo>
                  <a:cubicBezTo>
                    <a:pt x="94" y="60"/>
                    <a:pt x="91" y="83"/>
                    <a:pt x="69" y="93"/>
                  </a:cubicBezTo>
                  <a:cubicBezTo>
                    <a:pt x="51" y="101"/>
                    <a:pt x="34" y="98"/>
                    <a:pt x="21" y="84"/>
                  </a:cubicBezTo>
                  <a:cubicBezTo>
                    <a:pt x="5" y="69"/>
                    <a:pt x="0" y="49"/>
                    <a:pt x="7" y="28"/>
                  </a:cubicBezTo>
                  <a:cubicBezTo>
                    <a:pt x="13" y="10"/>
                    <a:pt x="27" y="1"/>
                    <a:pt x="44" y="0"/>
                  </a:cubicBezTo>
                  <a:close/>
                </a:path>
              </a:pathLst>
            </a:custGeom>
            <a:solidFill>
              <a:srgbClr val="8A211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4" name="Freeform 414">
              <a:extLst>
                <a:ext uri="{FF2B5EF4-FFF2-40B4-BE49-F238E27FC236}">
                  <a16:creationId xmlns:a16="http://schemas.microsoft.com/office/drawing/2014/main" id="{313475B3-DC10-4A23-8D3A-C1937D116855}"/>
                </a:ext>
              </a:extLst>
            </p:cNvPr>
            <p:cNvSpPr>
              <a:spLocks/>
            </p:cNvSpPr>
            <p:nvPr/>
          </p:nvSpPr>
          <p:spPr bwMode="auto">
            <a:xfrm>
              <a:off x="6749826" y="4851441"/>
              <a:ext cx="158973" cy="264315"/>
            </a:xfrm>
            <a:custGeom>
              <a:avLst/>
              <a:gdLst>
                <a:gd name="T0" fmla="*/ 61 w 61"/>
                <a:gd name="T1" fmla="*/ 0 h 101"/>
                <a:gd name="T2" fmla="*/ 30 w 61"/>
                <a:gd name="T3" fmla="*/ 86 h 101"/>
                <a:gd name="T4" fmla="*/ 13 w 61"/>
                <a:gd name="T5" fmla="*/ 101 h 101"/>
                <a:gd name="T6" fmla="*/ 24 w 61"/>
                <a:gd name="T7" fmla="*/ 78 h 101"/>
                <a:gd name="T8" fmla="*/ 24 w 61"/>
                <a:gd name="T9" fmla="*/ 67 h 101"/>
                <a:gd name="T10" fmla="*/ 25 w 61"/>
                <a:gd name="T11" fmla="*/ 45 h 101"/>
                <a:gd name="T12" fmla="*/ 33 w 61"/>
                <a:gd name="T13" fmla="*/ 35 h 101"/>
                <a:gd name="T14" fmla="*/ 61 w 61"/>
                <a:gd name="T15" fmla="*/ 0 h 10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1" h="101">
                  <a:moveTo>
                    <a:pt x="61" y="0"/>
                  </a:moveTo>
                  <a:cubicBezTo>
                    <a:pt x="55" y="30"/>
                    <a:pt x="48" y="60"/>
                    <a:pt x="30" y="86"/>
                  </a:cubicBezTo>
                  <a:cubicBezTo>
                    <a:pt x="25" y="92"/>
                    <a:pt x="22" y="100"/>
                    <a:pt x="13" y="101"/>
                  </a:cubicBezTo>
                  <a:cubicBezTo>
                    <a:pt x="13" y="92"/>
                    <a:pt x="21" y="86"/>
                    <a:pt x="24" y="78"/>
                  </a:cubicBezTo>
                  <a:cubicBezTo>
                    <a:pt x="25" y="74"/>
                    <a:pt x="29" y="69"/>
                    <a:pt x="24" y="67"/>
                  </a:cubicBezTo>
                  <a:cubicBezTo>
                    <a:pt x="0" y="58"/>
                    <a:pt x="14" y="52"/>
                    <a:pt x="25" y="45"/>
                  </a:cubicBezTo>
                  <a:cubicBezTo>
                    <a:pt x="29" y="43"/>
                    <a:pt x="33" y="39"/>
                    <a:pt x="33" y="35"/>
                  </a:cubicBezTo>
                  <a:cubicBezTo>
                    <a:pt x="32" y="15"/>
                    <a:pt x="47" y="8"/>
                    <a:pt x="61" y="0"/>
                  </a:cubicBezTo>
                  <a:close/>
                </a:path>
              </a:pathLst>
            </a:custGeom>
            <a:solidFill>
              <a:srgbClr val="67C3C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5" name="Freeform 415">
              <a:extLst>
                <a:ext uri="{FF2B5EF4-FFF2-40B4-BE49-F238E27FC236}">
                  <a16:creationId xmlns:a16="http://schemas.microsoft.com/office/drawing/2014/main" id="{DEC1A8ED-80C1-4919-BA80-0DCD6935591F}"/>
                </a:ext>
              </a:extLst>
            </p:cNvPr>
            <p:cNvSpPr>
              <a:spLocks/>
            </p:cNvSpPr>
            <p:nvPr/>
          </p:nvSpPr>
          <p:spPr bwMode="auto">
            <a:xfrm>
              <a:off x="5654259" y="5665456"/>
              <a:ext cx="126412" cy="19153"/>
            </a:xfrm>
            <a:custGeom>
              <a:avLst/>
              <a:gdLst>
                <a:gd name="T0" fmla="*/ 48 w 48"/>
                <a:gd name="T1" fmla="*/ 6 h 7"/>
                <a:gd name="T2" fmla="*/ 0 w 48"/>
                <a:gd name="T3" fmla="*/ 7 h 7"/>
                <a:gd name="T4" fmla="*/ 48 w 48"/>
                <a:gd name="T5" fmla="*/ 6 h 7"/>
              </a:gdLst>
              <a:ahLst/>
              <a:cxnLst>
                <a:cxn ang="0">
                  <a:pos x="T0" y="T1"/>
                </a:cxn>
                <a:cxn ang="0">
                  <a:pos x="T2" y="T3"/>
                </a:cxn>
                <a:cxn ang="0">
                  <a:pos x="T4" y="T5"/>
                </a:cxn>
              </a:cxnLst>
              <a:rect l="0" t="0" r="r" b="b"/>
              <a:pathLst>
                <a:path w="48" h="7">
                  <a:moveTo>
                    <a:pt x="48" y="6"/>
                  </a:moveTo>
                  <a:cubicBezTo>
                    <a:pt x="32" y="6"/>
                    <a:pt x="16" y="6"/>
                    <a:pt x="0" y="7"/>
                  </a:cubicBezTo>
                  <a:cubicBezTo>
                    <a:pt x="16" y="0"/>
                    <a:pt x="32" y="0"/>
                    <a:pt x="48" y="6"/>
                  </a:cubicBezTo>
                  <a:close/>
                </a:path>
              </a:pathLst>
            </a:custGeom>
            <a:solidFill>
              <a:srgbClr val="39A6A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6" name="Freeform 416">
              <a:extLst>
                <a:ext uri="{FF2B5EF4-FFF2-40B4-BE49-F238E27FC236}">
                  <a16:creationId xmlns:a16="http://schemas.microsoft.com/office/drawing/2014/main" id="{C513E933-2A4F-4A43-A842-9EE301D9FEFF}"/>
                </a:ext>
              </a:extLst>
            </p:cNvPr>
            <p:cNvSpPr>
              <a:spLocks/>
            </p:cNvSpPr>
            <p:nvPr/>
          </p:nvSpPr>
          <p:spPr bwMode="auto">
            <a:xfrm>
              <a:off x="5571900" y="5715255"/>
              <a:ext cx="226009" cy="229839"/>
            </a:xfrm>
            <a:custGeom>
              <a:avLst/>
              <a:gdLst>
                <a:gd name="T0" fmla="*/ 43 w 87"/>
                <a:gd name="T1" fmla="*/ 0 h 88"/>
                <a:gd name="T2" fmla="*/ 86 w 87"/>
                <a:gd name="T3" fmla="*/ 50 h 88"/>
                <a:gd name="T4" fmla="*/ 45 w 87"/>
                <a:gd name="T5" fmla="*/ 88 h 88"/>
                <a:gd name="T6" fmla="*/ 1 w 87"/>
                <a:gd name="T7" fmla="*/ 35 h 88"/>
                <a:gd name="T8" fmla="*/ 43 w 87"/>
                <a:gd name="T9" fmla="*/ 0 h 88"/>
              </a:gdLst>
              <a:ahLst/>
              <a:cxnLst>
                <a:cxn ang="0">
                  <a:pos x="T0" y="T1"/>
                </a:cxn>
                <a:cxn ang="0">
                  <a:pos x="T2" y="T3"/>
                </a:cxn>
                <a:cxn ang="0">
                  <a:pos x="T4" y="T5"/>
                </a:cxn>
                <a:cxn ang="0">
                  <a:pos x="T6" y="T7"/>
                </a:cxn>
                <a:cxn ang="0">
                  <a:pos x="T8" y="T9"/>
                </a:cxn>
              </a:cxnLst>
              <a:rect l="0" t="0" r="r" b="b"/>
              <a:pathLst>
                <a:path w="87" h="88">
                  <a:moveTo>
                    <a:pt x="43" y="0"/>
                  </a:moveTo>
                  <a:cubicBezTo>
                    <a:pt x="68" y="0"/>
                    <a:pt x="87" y="22"/>
                    <a:pt x="86" y="50"/>
                  </a:cubicBezTo>
                  <a:cubicBezTo>
                    <a:pt x="85" y="70"/>
                    <a:pt x="65" y="88"/>
                    <a:pt x="45" y="88"/>
                  </a:cubicBezTo>
                  <a:cubicBezTo>
                    <a:pt x="16" y="87"/>
                    <a:pt x="0" y="68"/>
                    <a:pt x="1" y="35"/>
                  </a:cubicBezTo>
                  <a:cubicBezTo>
                    <a:pt x="1" y="12"/>
                    <a:pt x="16" y="0"/>
                    <a:pt x="43" y="0"/>
                  </a:cubicBezTo>
                  <a:close/>
                </a:path>
              </a:pathLst>
            </a:custGeom>
            <a:solidFill>
              <a:srgbClr val="B8707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7" name="Freeform 417">
              <a:extLst>
                <a:ext uri="{FF2B5EF4-FFF2-40B4-BE49-F238E27FC236}">
                  <a16:creationId xmlns:a16="http://schemas.microsoft.com/office/drawing/2014/main" id="{78B8A18E-0C93-4DD5-95FB-54981523C295}"/>
                </a:ext>
              </a:extLst>
            </p:cNvPr>
            <p:cNvSpPr>
              <a:spLocks/>
            </p:cNvSpPr>
            <p:nvPr/>
          </p:nvSpPr>
          <p:spPr bwMode="auto">
            <a:xfrm>
              <a:off x="5307585" y="2148914"/>
              <a:ext cx="105344" cy="442441"/>
            </a:xfrm>
            <a:custGeom>
              <a:avLst/>
              <a:gdLst>
                <a:gd name="T0" fmla="*/ 21 w 40"/>
                <a:gd name="T1" fmla="*/ 0 h 170"/>
                <a:gd name="T2" fmla="*/ 38 w 40"/>
                <a:gd name="T3" fmla="*/ 85 h 170"/>
                <a:gd name="T4" fmla="*/ 26 w 40"/>
                <a:gd name="T5" fmla="*/ 170 h 170"/>
                <a:gd name="T6" fmla="*/ 21 w 40"/>
                <a:gd name="T7" fmla="*/ 0 h 170"/>
              </a:gdLst>
              <a:ahLst/>
              <a:cxnLst>
                <a:cxn ang="0">
                  <a:pos x="T0" y="T1"/>
                </a:cxn>
                <a:cxn ang="0">
                  <a:pos x="T2" y="T3"/>
                </a:cxn>
                <a:cxn ang="0">
                  <a:pos x="T4" y="T5"/>
                </a:cxn>
                <a:cxn ang="0">
                  <a:pos x="T6" y="T7"/>
                </a:cxn>
              </a:cxnLst>
              <a:rect l="0" t="0" r="r" b="b"/>
              <a:pathLst>
                <a:path w="40" h="170">
                  <a:moveTo>
                    <a:pt x="21" y="0"/>
                  </a:moveTo>
                  <a:cubicBezTo>
                    <a:pt x="33" y="27"/>
                    <a:pt x="40" y="55"/>
                    <a:pt x="38" y="85"/>
                  </a:cubicBezTo>
                  <a:cubicBezTo>
                    <a:pt x="35" y="113"/>
                    <a:pt x="37" y="142"/>
                    <a:pt x="26" y="170"/>
                  </a:cubicBezTo>
                  <a:cubicBezTo>
                    <a:pt x="1" y="142"/>
                    <a:pt x="0" y="76"/>
                    <a:pt x="21" y="0"/>
                  </a:cubicBezTo>
                  <a:close/>
                </a:path>
              </a:pathLst>
            </a:custGeom>
            <a:solidFill>
              <a:srgbClr val="2CA5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8" name="Freeform 418">
              <a:extLst>
                <a:ext uri="{FF2B5EF4-FFF2-40B4-BE49-F238E27FC236}">
                  <a16:creationId xmlns:a16="http://schemas.microsoft.com/office/drawing/2014/main" id="{03347A49-CD29-4832-B9A5-37447A5FFB70}"/>
                </a:ext>
              </a:extLst>
            </p:cNvPr>
            <p:cNvSpPr>
              <a:spLocks/>
            </p:cNvSpPr>
            <p:nvPr/>
          </p:nvSpPr>
          <p:spPr bwMode="auto">
            <a:xfrm>
              <a:off x="6098615" y="1919075"/>
              <a:ext cx="147481" cy="346675"/>
            </a:xfrm>
            <a:custGeom>
              <a:avLst/>
              <a:gdLst>
                <a:gd name="T0" fmla="*/ 0 w 57"/>
                <a:gd name="T1" fmla="*/ 0 h 133"/>
                <a:gd name="T2" fmla="*/ 45 w 57"/>
                <a:gd name="T3" fmla="*/ 64 h 133"/>
                <a:gd name="T4" fmla="*/ 49 w 57"/>
                <a:gd name="T5" fmla="*/ 120 h 133"/>
                <a:gd name="T6" fmla="*/ 42 w 57"/>
                <a:gd name="T7" fmla="*/ 132 h 133"/>
                <a:gd name="T8" fmla="*/ 35 w 57"/>
                <a:gd name="T9" fmla="*/ 121 h 133"/>
                <a:gd name="T10" fmla="*/ 6 w 57"/>
                <a:gd name="T11" fmla="*/ 36 h 133"/>
                <a:gd name="T12" fmla="*/ 0 w 57"/>
                <a:gd name="T13" fmla="*/ 0 h 133"/>
              </a:gdLst>
              <a:ahLst/>
              <a:cxnLst>
                <a:cxn ang="0">
                  <a:pos x="T0" y="T1"/>
                </a:cxn>
                <a:cxn ang="0">
                  <a:pos x="T2" y="T3"/>
                </a:cxn>
                <a:cxn ang="0">
                  <a:pos x="T4" y="T5"/>
                </a:cxn>
                <a:cxn ang="0">
                  <a:pos x="T6" y="T7"/>
                </a:cxn>
                <a:cxn ang="0">
                  <a:pos x="T8" y="T9"/>
                </a:cxn>
                <a:cxn ang="0">
                  <a:pos x="T10" y="T11"/>
                </a:cxn>
                <a:cxn ang="0">
                  <a:pos x="T12" y="T13"/>
                </a:cxn>
              </a:cxnLst>
              <a:rect l="0" t="0" r="r" b="b"/>
              <a:pathLst>
                <a:path w="57" h="133">
                  <a:moveTo>
                    <a:pt x="0" y="0"/>
                  </a:moveTo>
                  <a:cubicBezTo>
                    <a:pt x="29" y="12"/>
                    <a:pt x="43" y="33"/>
                    <a:pt x="45" y="64"/>
                  </a:cubicBezTo>
                  <a:cubicBezTo>
                    <a:pt x="47" y="82"/>
                    <a:pt x="57" y="101"/>
                    <a:pt x="49" y="120"/>
                  </a:cubicBezTo>
                  <a:cubicBezTo>
                    <a:pt x="48" y="125"/>
                    <a:pt x="49" y="132"/>
                    <a:pt x="42" y="132"/>
                  </a:cubicBezTo>
                  <a:cubicBezTo>
                    <a:pt x="35" y="133"/>
                    <a:pt x="36" y="126"/>
                    <a:pt x="35" y="121"/>
                  </a:cubicBezTo>
                  <a:cubicBezTo>
                    <a:pt x="33" y="90"/>
                    <a:pt x="14" y="65"/>
                    <a:pt x="6" y="36"/>
                  </a:cubicBezTo>
                  <a:cubicBezTo>
                    <a:pt x="3" y="24"/>
                    <a:pt x="14" y="10"/>
                    <a:pt x="0" y="0"/>
                  </a:cubicBezTo>
                  <a:close/>
                </a:path>
              </a:pathLst>
            </a:custGeom>
            <a:solidFill>
              <a:srgbClr val="2BA6B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9" name="Freeform 419">
              <a:extLst>
                <a:ext uri="{FF2B5EF4-FFF2-40B4-BE49-F238E27FC236}">
                  <a16:creationId xmlns:a16="http://schemas.microsoft.com/office/drawing/2014/main" id="{881F248E-0472-4BA4-967F-8B8C1DAF8173}"/>
                </a:ext>
              </a:extLst>
            </p:cNvPr>
            <p:cNvSpPr>
              <a:spLocks/>
            </p:cNvSpPr>
            <p:nvPr/>
          </p:nvSpPr>
          <p:spPr bwMode="auto">
            <a:xfrm>
              <a:off x="5399521" y="2497504"/>
              <a:ext cx="201110" cy="467340"/>
            </a:xfrm>
            <a:custGeom>
              <a:avLst/>
              <a:gdLst>
                <a:gd name="T0" fmla="*/ 8 w 77"/>
                <a:gd name="T1" fmla="*/ 0 h 179"/>
                <a:gd name="T2" fmla="*/ 33 w 77"/>
                <a:gd name="T3" fmla="*/ 55 h 179"/>
                <a:gd name="T4" fmla="*/ 65 w 77"/>
                <a:gd name="T5" fmla="*/ 149 h 179"/>
                <a:gd name="T6" fmla="*/ 67 w 77"/>
                <a:gd name="T7" fmla="*/ 175 h 179"/>
                <a:gd name="T8" fmla="*/ 50 w 77"/>
                <a:gd name="T9" fmla="*/ 153 h 179"/>
                <a:gd name="T10" fmla="*/ 6 w 77"/>
                <a:gd name="T11" fmla="*/ 26 h 179"/>
                <a:gd name="T12" fmla="*/ 8 w 77"/>
                <a:gd name="T13" fmla="*/ 0 h 179"/>
              </a:gdLst>
              <a:ahLst/>
              <a:cxnLst>
                <a:cxn ang="0">
                  <a:pos x="T0" y="T1"/>
                </a:cxn>
                <a:cxn ang="0">
                  <a:pos x="T2" y="T3"/>
                </a:cxn>
                <a:cxn ang="0">
                  <a:pos x="T4" y="T5"/>
                </a:cxn>
                <a:cxn ang="0">
                  <a:pos x="T6" y="T7"/>
                </a:cxn>
                <a:cxn ang="0">
                  <a:pos x="T8" y="T9"/>
                </a:cxn>
                <a:cxn ang="0">
                  <a:pos x="T10" y="T11"/>
                </a:cxn>
                <a:cxn ang="0">
                  <a:pos x="T12" y="T13"/>
                </a:cxn>
              </a:cxnLst>
              <a:rect l="0" t="0" r="r" b="b"/>
              <a:pathLst>
                <a:path w="77" h="179">
                  <a:moveTo>
                    <a:pt x="8" y="0"/>
                  </a:moveTo>
                  <a:cubicBezTo>
                    <a:pt x="25" y="14"/>
                    <a:pt x="29" y="34"/>
                    <a:pt x="33" y="55"/>
                  </a:cubicBezTo>
                  <a:cubicBezTo>
                    <a:pt x="39" y="88"/>
                    <a:pt x="58" y="116"/>
                    <a:pt x="65" y="149"/>
                  </a:cubicBezTo>
                  <a:cubicBezTo>
                    <a:pt x="67" y="158"/>
                    <a:pt x="77" y="172"/>
                    <a:pt x="67" y="175"/>
                  </a:cubicBezTo>
                  <a:cubicBezTo>
                    <a:pt x="55" y="179"/>
                    <a:pt x="54" y="162"/>
                    <a:pt x="50" y="153"/>
                  </a:cubicBezTo>
                  <a:cubicBezTo>
                    <a:pt x="31" y="112"/>
                    <a:pt x="23" y="68"/>
                    <a:pt x="6" y="26"/>
                  </a:cubicBezTo>
                  <a:cubicBezTo>
                    <a:pt x="3" y="18"/>
                    <a:pt x="0" y="9"/>
                    <a:pt x="8" y="0"/>
                  </a:cubicBezTo>
                  <a:close/>
                </a:path>
              </a:pathLst>
            </a:custGeom>
            <a:solidFill>
              <a:srgbClr val="2CA5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0" name="Freeform 420">
              <a:extLst>
                <a:ext uri="{FF2B5EF4-FFF2-40B4-BE49-F238E27FC236}">
                  <a16:creationId xmlns:a16="http://schemas.microsoft.com/office/drawing/2014/main" id="{4C31D15C-865E-4415-BD71-86D5DF49F8E8}"/>
                </a:ext>
              </a:extLst>
            </p:cNvPr>
            <p:cNvSpPr>
              <a:spLocks/>
            </p:cNvSpPr>
            <p:nvPr/>
          </p:nvSpPr>
          <p:spPr bwMode="auto">
            <a:xfrm>
              <a:off x="6054563" y="2771395"/>
              <a:ext cx="74698" cy="294960"/>
            </a:xfrm>
            <a:custGeom>
              <a:avLst/>
              <a:gdLst>
                <a:gd name="T0" fmla="*/ 8 w 29"/>
                <a:gd name="T1" fmla="*/ 113 h 113"/>
                <a:gd name="T2" fmla="*/ 3 w 29"/>
                <a:gd name="T3" fmla="*/ 19 h 113"/>
                <a:gd name="T4" fmla="*/ 18 w 29"/>
                <a:gd name="T5" fmla="*/ 2 h 113"/>
                <a:gd name="T6" fmla="*/ 26 w 29"/>
                <a:gd name="T7" fmla="*/ 16 h 113"/>
                <a:gd name="T8" fmla="*/ 8 w 29"/>
                <a:gd name="T9" fmla="*/ 113 h 113"/>
              </a:gdLst>
              <a:ahLst/>
              <a:cxnLst>
                <a:cxn ang="0">
                  <a:pos x="T0" y="T1"/>
                </a:cxn>
                <a:cxn ang="0">
                  <a:pos x="T2" y="T3"/>
                </a:cxn>
                <a:cxn ang="0">
                  <a:pos x="T4" y="T5"/>
                </a:cxn>
                <a:cxn ang="0">
                  <a:pos x="T6" y="T7"/>
                </a:cxn>
                <a:cxn ang="0">
                  <a:pos x="T8" y="T9"/>
                </a:cxn>
              </a:cxnLst>
              <a:rect l="0" t="0" r="r" b="b"/>
              <a:pathLst>
                <a:path w="29" h="113">
                  <a:moveTo>
                    <a:pt x="8" y="113"/>
                  </a:moveTo>
                  <a:cubicBezTo>
                    <a:pt x="11" y="82"/>
                    <a:pt x="11" y="50"/>
                    <a:pt x="3" y="19"/>
                  </a:cubicBezTo>
                  <a:cubicBezTo>
                    <a:pt x="0" y="6"/>
                    <a:pt x="10" y="4"/>
                    <a:pt x="18" y="2"/>
                  </a:cubicBezTo>
                  <a:cubicBezTo>
                    <a:pt x="29" y="0"/>
                    <a:pt x="26" y="10"/>
                    <a:pt x="26" y="16"/>
                  </a:cubicBezTo>
                  <a:cubicBezTo>
                    <a:pt x="27" y="50"/>
                    <a:pt x="24" y="83"/>
                    <a:pt x="8" y="113"/>
                  </a:cubicBezTo>
                  <a:close/>
                </a:path>
              </a:pathLst>
            </a:custGeom>
            <a:solidFill>
              <a:srgbClr val="2B9D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1" name="Freeform 421">
              <a:extLst>
                <a:ext uri="{FF2B5EF4-FFF2-40B4-BE49-F238E27FC236}">
                  <a16:creationId xmlns:a16="http://schemas.microsoft.com/office/drawing/2014/main" id="{BF42EF74-7EA3-42AD-B0E2-75B9DF17B8B3}"/>
                </a:ext>
              </a:extLst>
            </p:cNvPr>
            <p:cNvSpPr>
              <a:spLocks/>
            </p:cNvSpPr>
            <p:nvPr/>
          </p:nvSpPr>
          <p:spPr bwMode="auto">
            <a:xfrm>
              <a:off x="5795993" y="3037626"/>
              <a:ext cx="70868" cy="229839"/>
            </a:xfrm>
            <a:custGeom>
              <a:avLst/>
              <a:gdLst>
                <a:gd name="T0" fmla="*/ 12 w 27"/>
                <a:gd name="T1" fmla="*/ 76 h 88"/>
                <a:gd name="T2" fmla="*/ 0 w 27"/>
                <a:gd name="T3" fmla="*/ 1 h 88"/>
                <a:gd name="T4" fmla="*/ 6 w 27"/>
                <a:gd name="T5" fmla="*/ 0 h 88"/>
                <a:gd name="T6" fmla="*/ 27 w 27"/>
                <a:gd name="T7" fmla="*/ 88 h 88"/>
                <a:gd name="T8" fmla="*/ 12 w 27"/>
                <a:gd name="T9" fmla="*/ 76 h 88"/>
              </a:gdLst>
              <a:ahLst/>
              <a:cxnLst>
                <a:cxn ang="0">
                  <a:pos x="T0" y="T1"/>
                </a:cxn>
                <a:cxn ang="0">
                  <a:pos x="T2" y="T3"/>
                </a:cxn>
                <a:cxn ang="0">
                  <a:pos x="T4" y="T5"/>
                </a:cxn>
                <a:cxn ang="0">
                  <a:pos x="T6" y="T7"/>
                </a:cxn>
                <a:cxn ang="0">
                  <a:pos x="T8" y="T9"/>
                </a:cxn>
              </a:cxnLst>
              <a:rect l="0" t="0" r="r" b="b"/>
              <a:pathLst>
                <a:path w="27" h="88">
                  <a:moveTo>
                    <a:pt x="12" y="76"/>
                  </a:moveTo>
                  <a:cubicBezTo>
                    <a:pt x="8" y="51"/>
                    <a:pt x="4" y="26"/>
                    <a:pt x="0" y="1"/>
                  </a:cubicBezTo>
                  <a:cubicBezTo>
                    <a:pt x="2" y="0"/>
                    <a:pt x="4" y="0"/>
                    <a:pt x="6" y="0"/>
                  </a:cubicBezTo>
                  <a:cubicBezTo>
                    <a:pt x="17" y="26"/>
                    <a:pt x="20" y="55"/>
                    <a:pt x="27" y="88"/>
                  </a:cubicBezTo>
                  <a:cubicBezTo>
                    <a:pt x="19" y="82"/>
                    <a:pt x="16" y="79"/>
                    <a:pt x="12" y="76"/>
                  </a:cubicBezTo>
                  <a:close/>
                </a:path>
              </a:pathLst>
            </a:custGeom>
            <a:solidFill>
              <a:srgbClr val="2CA5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2" name="Freeform 422">
              <a:extLst>
                <a:ext uri="{FF2B5EF4-FFF2-40B4-BE49-F238E27FC236}">
                  <a16:creationId xmlns:a16="http://schemas.microsoft.com/office/drawing/2014/main" id="{423A32E7-CDD5-44EF-AC90-B13EC843E0A6}"/>
                </a:ext>
              </a:extLst>
            </p:cNvPr>
            <p:cNvSpPr>
              <a:spLocks/>
            </p:cNvSpPr>
            <p:nvPr/>
          </p:nvSpPr>
          <p:spPr bwMode="auto">
            <a:xfrm>
              <a:off x="5539339" y="1970788"/>
              <a:ext cx="86190" cy="143650"/>
            </a:xfrm>
            <a:custGeom>
              <a:avLst/>
              <a:gdLst>
                <a:gd name="T0" fmla="*/ 20 w 33"/>
                <a:gd name="T1" fmla="*/ 55 h 55"/>
                <a:gd name="T2" fmla="*/ 11 w 33"/>
                <a:gd name="T3" fmla="*/ 5 h 55"/>
                <a:gd name="T4" fmla="*/ 27 w 33"/>
                <a:gd name="T5" fmla="*/ 7 h 55"/>
                <a:gd name="T6" fmla="*/ 29 w 33"/>
                <a:gd name="T7" fmla="*/ 26 h 55"/>
                <a:gd name="T8" fmla="*/ 20 w 33"/>
                <a:gd name="T9" fmla="*/ 55 h 55"/>
              </a:gdLst>
              <a:ahLst/>
              <a:cxnLst>
                <a:cxn ang="0">
                  <a:pos x="T0" y="T1"/>
                </a:cxn>
                <a:cxn ang="0">
                  <a:pos x="T2" y="T3"/>
                </a:cxn>
                <a:cxn ang="0">
                  <a:pos x="T4" y="T5"/>
                </a:cxn>
                <a:cxn ang="0">
                  <a:pos x="T6" y="T7"/>
                </a:cxn>
                <a:cxn ang="0">
                  <a:pos x="T8" y="T9"/>
                </a:cxn>
              </a:cxnLst>
              <a:rect l="0" t="0" r="r" b="b"/>
              <a:pathLst>
                <a:path w="33" h="55">
                  <a:moveTo>
                    <a:pt x="20" y="55"/>
                  </a:moveTo>
                  <a:cubicBezTo>
                    <a:pt x="10" y="46"/>
                    <a:pt x="5" y="11"/>
                    <a:pt x="11" y="5"/>
                  </a:cubicBezTo>
                  <a:cubicBezTo>
                    <a:pt x="17" y="0"/>
                    <a:pt x="23" y="4"/>
                    <a:pt x="27" y="7"/>
                  </a:cubicBezTo>
                  <a:cubicBezTo>
                    <a:pt x="33" y="13"/>
                    <a:pt x="33" y="26"/>
                    <a:pt x="29" y="26"/>
                  </a:cubicBezTo>
                  <a:cubicBezTo>
                    <a:pt x="0" y="28"/>
                    <a:pt x="25" y="45"/>
                    <a:pt x="20" y="55"/>
                  </a:cubicBezTo>
                  <a:close/>
                </a:path>
              </a:pathLst>
            </a:custGeom>
            <a:solidFill>
              <a:srgbClr val="2CA5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3" name="Freeform 423">
              <a:extLst>
                <a:ext uri="{FF2B5EF4-FFF2-40B4-BE49-F238E27FC236}">
                  <a16:creationId xmlns:a16="http://schemas.microsoft.com/office/drawing/2014/main" id="{C01D4C27-9F49-454F-9BF7-32D75328C5F8}"/>
                </a:ext>
              </a:extLst>
            </p:cNvPr>
            <p:cNvSpPr>
              <a:spLocks/>
            </p:cNvSpPr>
            <p:nvPr/>
          </p:nvSpPr>
          <p:spPr bwMode="auto">
            <a:xfrm>
              <a:off x="5489541" y="1920989"/>
              <a:ext cx="61290" cy="160888"/>
            </a:xfrm>
            <a:custGeom>
              <a:avLst/>
              <a:gdLst>
                <a:gd name="T0" fmla="*/ 17 w 23"/>
                <a:gd name="T1" fmla="*/ 62 h 62"/>
                <a:gd name="T2" fmla="*/ 17 w 23"/>
                <a:gd name="T3" fmla="*/ 0 h 62"/>
                <a:gd name="T4" fmla="*/ 17 w 23"/>
                <a:gd name="T5" fmla="*/ 62 h 62"/>
              </a:gdLst>
              <a:ahLst/>
              <a:cxnLst>
                <a:cxn ang="0">
                  <a:pos x="T0" y="T1"/>
                </a:cxn>
                <a:cxn ang="0">
                  <a:pos x="T2" y="T3"/>
                </a:cxn>
                <a:cxn ang="0">
                  <a:pos x="T4" y="T5"/>
                </a:cxn>
              </a:cxnLst>
              <a:rect l="0" t="0" r="r" b="b"/>
              <a:pathLst>
                <a:path w="23" h="62">
                  <a:moveTo>
                    <a:pt x="17" y="62"/>
                  </a:moveTo>
                  <a:cubicBezTo>
                    <a:pt x="0" y="42"/>
                    <a:pt x="14" y="21"/>
                    <a:pt x="17" y="0"/>
                  </a:cubicBezTo>
                  <a:cubicBezTo>
                    <a:pt x="23" y="20"/>
                    <a:pt x="15" y="41"/>
                    <a:pt x="17" y="62"/>
                  </a:cubicBezTo>
                  <a:close/>
                </a:path>
              </a:pathLst>
            </a:custGeom>
            <a:solidFill>
              <a:srgbClr val="2CA5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4" name="Freeform 424">
              <a:extLst>
                <a:ext uri="{FF2B5EF4-FFF2-40B4-BE49-F238E27FC236}">
                  <a16:creationId xmlns:a16="http://schemas.microsoft.com/office/drawing/2014/main" id="{C3BFD70C-53B9-456E-9EBE-AFCD89C24FD1}"/>
                </a:ext>
              </a:extLst>
            </p:cNvPr>
            <p:cNvSpPr>
              <a:spLocks/>
            </p:cNvSpPr>
            <p:nvPr/>
          </p:nvSpPr>
          <p:spPr bwMode="auto">
            <a:xfrm>
              <a:off x="5640852" y="2001433"/>
              <a:ext cx="36392" cy="143650"/>
            </a:xfrm>
            <a:custGeom>
              <a:avLst/>
              <a:gdLst>
                <a:gd name="T0" fmla="*/ 0 w 14"/>
                <a:gd name="T1" fmla="*/ 55 h 55"/>
                <a:gd name="T2" fmla="*/ 2 w 14"/>
                <a:gd name="T3" fmla="*/ 0 h 55"/>
                <a:gd name="T4" fmla="*/ 0 w 14"/>
                <a:gd name="T5" fmla="*/ 55 h 55"/>
              </a:gdLst>
              <a:ahLst/>
              <a:cxnLst>
                <a:cxn ang="0">
                  <a:pos x="T0" y="T1"/>
                </a:cxn>
                <a:cxn ang="0">
                  <a:pos x="T2" y="T3"/>
                </a:cxn>
                <a:cxn ang="0">
                  <a:pos x="T4" y="T5"/>
                </a:cxn>
              </a:cxnLst>
              <a:rect l="0" t="0" r="r" b="b"/>
              <a:pathLst>
                <a:path w="14" h="55">
                  <a:moveTo>
                    <a:pt x="0" y="55"/>
                  </a:moveTo>
                  <a:cubicBezTo>
                    <a:pt x="0" y="37"/>
                    <a:pt x="2" y="18"/>
                    <a:pt x="2" y="0"/>
                  </a:cubicBezTo>
                  <a:cubicBezTo>
                    <a:pt x="10" y="18"/>
                    <a:pt x="14" y="37"/>
                    <a:pt x="0" y="55"/>
                  </a:cubicBezTo>
                  <a:close/>
                </a:path>
              </a:pathLst>
            </a:custGeom>
            <a:solidFill>
              <a:srgbClr val="2CA5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5" name="Freeform 425">
              <a:extLst>
                <a:ext uri="{FF2B5EF4-FFF2-40B4-BE49-F238E27FC236}">
                  <a16:creationId xmlns:a16="http://schemas.microsoft.com/office/drawing/2014/main" id="{D21E8E95-591D-4586-A6DC-5BA5FF32CA5C}"/>
                </a:ext>
              </a:extLst>
            </p:cNvPr>
            <p:cNvSpPr>
              <a:spLocks/>
            </p:cNvSpPr>
            <p:nvPr/>
          </p:nvSpPr>
          <p:spPr bwMode="auto">
            <a:xfrm>
              <a:off x="6169482" y="6090659"/>
              <a:ext cx="273892" cy="273892"/>
            </a:xfrm>
            <a:custGeom>
              <a:avLst/>
              <a:gdLst>
                <a:gd name="T0" fmla="*/ 51 w 105"/>
                <a:gd name="T1" fmla="*/ 0 h 105"/>
                <a:gd name="T2" fmla="*/ 104 w 105"/>
                <a:gd name="T3" fmla="*/ 56 h 105"/>
                <a:gd name="T4" fmla="*/ 54 w 105"/>
                <a:gd name="T5" fmla="*/ 105 h 105"/>
                <a:gd name="T6" fmla="*/ 0 w 105"/>
                <a:gd name="T7" fmla="*/ 49 h 105"/>
                <a:gd name="T8" fmla="*/ 51 w 105"/>
                <a:gd name="T9" fmla="*/ 0 h 105"/>
              </a:gdLst>
              <a:ahLst/>
              <a:cxnLst>
                <a:cxn ang="0">
                  <a:pos x="T0" y="T1"/>
                </a:cxn>
                <a:cxn ang="0">
                  <a:pos x="T2" y="T3"/>
                </a:cxn>
                <a:cxn ang="0">
                  <a:pos x="T4" y="T5"/>
                </a:cxn>
                <a:cxn ang="0">
                  <a:pos x="T6" y="T7"/>
                </a:cxn>
                <a:cxn ang="0">
                  <a:pos x="T8" y="T9"/>
                </a:cxn>
              </a:cxnLst>
              <a:rect l="0" t="0" r="r" b="b"/>
              <a:pathLst>
                <a:path w="105" h="105">
                  <a:moveTo>
                    <a:pt x="51" y="0"/>
                  </a:moveTo>
                  <a:cubicBezTo>
                    <a:pt x="81" y="0"/>
                    <a:pt x="105" y="25"/>
                    <a:pt x="104" y="56"/>
                  </a:cubicBezTo>
                  <a:cubicBezTo>
                    <a:pt x="104" y="84"/>
                    <a:pt x="82" y="105"/>
                    <a:pt x="54" y="105"/>
                  </a:cubicBezTo>
                  <a:cubicBezTo>
                    <a:pt x="24" y="105"/>
                    <a:pt x="0" y="80"/>
                    <a:pt x="0" y="49"/>
                  </a:cubicBezTo>
                  <a:cubicBezTo>
                    <a:pt x="0" y="18"/>
                    <a:pt x="19" y="0"/>
                    <a:pt x="51" y="0"/>
                  </a:cubicBezTo>
                  <a:close/>
                </a:path>
              </a:pathLst>
            </a:custGeom>
            <a:solidFill>
              <a:srgbClr val="BC74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6" name="Freeform 426">
              <a:extLst>
                <a:ext uri="{FF2B5EF4-FFF2-40B4-BE49-F238E27FC236}">
                  <a16:creationId xmlns:a16="http://schemas.microsoft.com/office/drawing/2014/main" id="{28C22208-F023-4E60-B251-B07399F7E336}"/>
                </a:ext>
              </a:extLst>
            </p:cNvPr>
            <p:cNvSpPr>
              <a:spLocks/>
            </p:cNvSpPr>
            <p:nvPr/>
          </p:nvSpPr>
          <p:spPr bwMode="auto">
            <a:xfrm>
              <a:off x="5026031" y="6299429"/>
              <a:ext cx="268146" cy="273892"/>
            </a:xfrm>
            <a:custGeom>
              <a:avLst/>
              <a:gdLst>
                <a:gd name="T0" fmla="*/ 0 w 103"/>
                <a:gd name="T1" fmla="*/ 49 h 105"/>
                <a:gd name="T2" fmla="*/ 51 w 103"/>
                <a:gd name="T3" fmla="*/ 0 h 105"/>
                <a:gd name="T4" fmla="*/ 103 w 103"/>
                <a:gd name="T5" fmla="*/ 59 h 105"/>
                <a:gd name="T6" fmla="*/ 53 w 103"/>
                <a:gd name="T7" fmla="*/ 105 h 105"/>
                <a:gd name="T8" fmla="*/ 0 w 103"/>
                <a:gd name="T9" fmla="*/ 49 h 105"/>
              </a:gdLst>
              <a:ahLst/>
              <a:cxnLst>
                <a:cxn ang="0">
                  <a:pos x="T0" y="T1"/>
                </a:cxn>
                <a:cxn ang="0">
                  <a:pos x="T2" y="T3"/>
                </a:cxn>
                <a:cxn ang="0">
                  <a:pos x="T4" y="T5"/>
                </a:cxn>
                <a:cxn ang="0">
                  <a:pos x="T6" y="T7"/>
                </a:cxn>
                <a:cxn ang="0">
                  <a:pos x="T8" y="T9"/>
                </a:cxn>
              </a:cxnLst>
              <a:rect l="0" t="0" r="r" b="b"/>
              <a:pathLst>
                <a:path w="103" h="105">
                  <a:moveTo>
                    <a:pt x="0" y="49"/>
                  </a:moveTo>
                  <a:cubicBezTo>
                    <a:pt x="0" y="18"/>
                    <a:pt x="19" y="0"/>
                    <a:pt x="51" y="0"/>
                  </a:cubicBezTo>
                  <a:cubicBezTo>
                    <a:pt x="79" y="0"/>
                    <a:pt x="103" y="27"/>
                    <a:pt x="103" y="59"/>
                  </a:cubicBezTo>
                  <a:cubicBezTo>
                    <a:pt x="102" y="86"/>
                    <a:pt x="81" y="105"/>
                    <a:pt x="53" y="105"/>
                  </a:cubicBezTo>
                  <a:cubicBezTo>
                    <a:pt x="20" y="105"/>
                    <a:pt x="0" y="83"/>
                    <a:pt x="0" y="49"/>
                  </a:cubicBezTo>
                  <a:close/>
                </a:path>
              </a:pathLst>
            </a:custGeom>
            <a:solidFill>
              <a:srgbClr val="B876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7" name="Freeform 427">
              <a:extLst>
                <a:ext uri="{FF2B5EF4-FFF2-40B4-BE49-F238E27FC236}">
                  <a16:creationId xmlns:a16="http://schemas.microsoft.com/office/drawing/2014/main" id="{7817A663-3AF0-419C-8687-A573D44A18EC}"/>
                </a:ext>
              </a:extLst>
            </p:cNvPr>
            <p:cNvSpPr>
              <a:spLocks/>
            </p:cNvSpPr>
            <p:nvPr/>
          </p:nvSpPr>
          <p:spPr bwMode="auto">
            <a:xfrm>
              <a:off x="7010311" y="5954670"/>
              <a:ext cx="241331" cy="237501"/>
            </a:xfrm>
            <a:custGeom>
              <a:avLst/>
              <a:gdLst>
                <a:gd name="T0" fmla="*/ 13 w 92"/>
                <a:gd name="T1" fmla="*/ 69 h 91"/>
                <a:gd name="T2" fmla="*/ 15 w 92"/>
                <a:gd name="T3" fmla="*/ 14 h 91"/>
                <a:gd name="T4" fmla="*/ 69 w 92"/>
                <a:gd name="T5" fmla="*/ 11 h 91"/>
                <a:gd name="T6" fmla="*/ 83 w 92"/>
                <a:gd name="T7" fmla="*/ 67 h 91"/>
                <a:gd name="T8" fmla="*/ 33 w 92"/>
                <a:gd name="T9" fmla="*/ 83 h 91"/>
                <a:gd name="T10" fmla="*/ 57 w 92"/>
                <a:gd name="T11" fmla="*/ 69 h 91"/>
                <a:gd name="T12" fmla="*/ 54 w 92"/>
                <a:gd name="T13" fmla="*/ 45 h 91"/>
                <a:gd name="T14" fmla="*/ 43 w 92"/>
                <a:gd name="T15" fmla="*/ 40 h 91"/>
                <a:gd name="T16" fmla="*/ 21 w 92"/>
                <a:gd name="T17" fmla="*/ 49 h 91"/>
                <a:gd name="T18" fmla="*/ 13 w 92"/>
                <a:gd name="T19" fmla="*/ 69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2" h="91">
                  <a:moveTo>
                    <a:pt x="13" y="69"/>
                  </a:moveTo>
                  <a:cubicBezTo>
                    <a:pt x="0" y="48"/>
                    <a:pt x="1" y="27"/>
                    <a:pt x="15" y="14"/>
                  </a:cubicBezTo>
                  <a:cubicBezTo>
                    <a:pt x="28" y="1"/>
                    <a:pt x="56" y="0"/>
                    <a:pt x="69" y="11"/>
                  </a:cubicBezTo>
                  <a:cubicBezTo>
                    <a:pt x="85" y="25"/>
                    <a:pt x="92" y="50"/>
                    <a:pt x="83" y="67"/>
                  </a:cubicBezTo>
                  <a:cubicBezTo>
                    <a:pt x="73" y="84"/>
                    <a:pt x="54" y="91"/>
                    <a:pt x="33" y="83"/>
                  </a:cubicBezTo>
                  <a:cubicBezTo>
                    <a:pt x="39" y="75"/>
                    <a:pt x="50" y="75"/>
                    <a:pt x="57" y="69"/>
                  </a:cubicBezTo>
                  <a:cubicBezTo>
                    <a:pt x="67" y="59"/>
                    <a:pt x="66" y="52"/>
                    <a:pt x="54" y="45"/>
                  </a:cubicBezTo>
                  <a:cubicBezTo>
                    <a:pt x="51" y="43"/>
                    <a:pt x="46" y="42"/>
                    <a:pt x="43" y="40"/>
                  </a:cubicBezTo>
                  <a:cubicBezTo>
                    <a:pt x="30" y="31"/>
                    <a:pt x="24" y="37"/>
                    <a:pt x="21" y="49"/>
                  </a:cubicBezTo>
                  <a:cubicBezTo>
                    <a:pt x="19" y="56"/>
                    <a:pt x="20" y="64"/>
                    <a:pt x="13" y="69"/>
                  </a:cubicBezTo>
                  <a:close/>
                </a:path>
              </a:pathLst>
            </a:custGeom>
            <a:solidFill>
              <a:srgbClr val="B5737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8" name="Freeform 428">
              <a:extLst>
                <a:ext uri="{FF2B5EF4-FFF2-40B4-BE49-F238E27FC236}">
                  <a16:creationId xmlns:a16="http://schemas.microsoft.com/office/drawing/2014/main" id="{5C2E2842-6ED2-41B6-AAB8-9B6785EB39E7}"/>
                </a:ext>
              </a:extLst>
            </p:cNvPr>
            <p:cNvSpPr>
              <a:spLocks/>
            </p:cNvSpPr>
            <p:nvPr/>
          </p:nvSpPr>
          <p:spPr bwMode="auto">
            <a:xfrm>
              <a:off x="7042872" y="6008299"/>
              <a:ext cx="166634" cy="166634"/>
            </a:xfrm>
            <a:custGeom>
              <a:avLst/>
              <a:gdLst>
                <a:gd name="T0" fmla="*/ 1 w 64"/>
                <a:gd name="T1" fmla="*/ 49 h 64"/>
                <a:gd name="T2" fmla="*/ 2 w 64"/>
                <a:gd name="T3" fmla="*/ 23 h 64"/>
                <a:gd name="T4" fmla="*/ 33 w 64"/>
                <a:gd name="T5" fmla="*/ 14 h 64"/>
                <a:gd name="T6" fmla="*/ 42 w 64"/>
                <a:gd name="T7" fmla="*/ 18 h 64"/>
                <a:gd name="T8" fmla="*/ 62 w 64"/>
                <a:gd name="T9" fmla="*/ 32 h 64"/>
                <a:gd name="T10" fmla="*/ 48 w 64"/>
                <a:gd name="T11" fmla="*/ 57 h 64"/>
                <a:gd name="T12" fmla="*/ 21 w 64"/>
                <a:gd name="T13" fmla="*/ 63 h 64"/>
                <a:gd name="T14" fmla="*/ 1 w 64"/>
                <a:gd name="T15" fmla="*/ 49 h 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4" h="64">
                  <a:moveTo>
                    <a:pt x="1" y="49"/>
                  </a:moveTo>
                  <a:cubicBezTo>
                    <a:pt x="1" y="40"/>
                    <a:pt x="0" y="31"/>
                    <a:pt x="2" y="23"/>
                  </a:cubicBezTo>
                  <a:cubicBezTo>
                    <a:pt x="7" y="3"/>
                    <a:pt x="18" y="0"/>
                    <a:pt x="33" y="14"/>
                  </a:cubicBezTo>
                  <a:cubicBezTo>
                    <a:pt x="36" y="16"/>
                    <a:pt x="38" y="18"/>
                    <a:pt x="42" y="18"/>
                  </a:cubicBezTo>
                  <a:cubicBezTo>
                    <a:pt x="52" y="17"/>
                    <a:pt x="60" y="21"/>
                    <a:pt x="62" y="32"/>
                  </a:cubicBezTo>
                  <a:cubicBezTo>
                    <a:pt x="64" y="44"/>
                    <a:pt x="57" y="51"/>
                    <a:pt x="48" y="57"/>
                  </a:cubicBezTo>
                  <a:cubicBezTo>
                    <a:pt x="40" y="63"/>
                    <a:pt x="31" y="64"/>
                    <a:pt x="21" y="63"/>
                  </a:cubicBezTo>
                  <a:cubicBezTo>
                    <a:pt x="13" y="61"/>
                    <a:pt x="6" y="56"/>
                    <a:pt x="1" y="49"/>
                  </a:cubicBezTo>
                  <a:close/>
                </a:path>
              </a:pathLst>
            </a:custGeom>
            <a:solidFill>
              <a:srgbClr val="8824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9" name="Freeform 429">
              <a:extLst>
                <a:ext uri="{FF2B5EF4-FFF2-40B4-BE49-F238E27FC236}">
                  <a16:creationId xmlns:a16="http://schemas.microsoft.com/office/drawing/2014/main" id="{FB036EA3-8CFF-42CE-8A1C-C31DDEC83929}"/>
                </a:ext>
              </a:extLst>
            </p:cNvPr>
            <p:cNvSpPr>
              <a:spLocks/>
            </p:cNvSpPr>
            <p:nvPr/>
          </p:nvSpPr>
          <p:spPr bwMode="auto">
            <a:xfrm>
              <a:off x="6454866" y="2677545"/>
              <a:ext cx="55545" cy="44053"/>
            </a:xfrm>
            <a:custGeom>
              <a:avLst/>
              <a:gdLst>
                <a:gd name="T0" fmla="*/ 20 w 21"/>
                <a:gd name="T1" fmla="*/ 9 h 17"/>
                <a:gd name="T2" fmla="*/ 10 w 21"/>
                <a:gd name="T3" fmla="*/ 17 h 17"/>
                <a:gd name="T4" fmla="*/ 1 w 21"/>
                <a:gd name="T5" fmla="*/ 7 h 17"/>
                <a:gd name="T6" fmla="*/ 13 w 21"/>
                <a:gd name="T7" fmla="*/ 1 h 17"/>
                <a:gd name="T8" fmla="*/ 20 w 21"/>
                <a:gd name="T9" fmla="*/ 9 h 17"/>
              </a:gdLst>
              <a:ahLst/>
              <a:cxnLst>
                <a:cxn ang="0">
                  <a:pos x="T0" y="T1"/>
                </a:cxn>
                <a:cxn ang="0">
                  <a:pos x="T2" y="T3"/>
                </a:cxn>
                <a:cxn ang="0">
                  <a:pos x="T4" y="T5"/>
                </a:cxn>
                <a:cxn ang="0">
                  <a:pos x="T6" y="T7"/>
                </a:cxn>
                <a:cxn ang="0">
                  <a:pos x="T8" y="T9"/>
                </a:cxn>
              </a:cxnLst>
              <a:rect l="0" t="0" r="r" b="b"/>
              <a:pathLst>
                <a:path w="21" h="17">
                  <a:moveTo>
                    <a:pt x="20" y="9"/>
                  </a:moveTo>
                  <a:cubicBezTo>
                    <a:pt x="19" y="14"/>
                    <a:pt x="15" y="17"/>
                    <a:pt x="10" y="17"/>
                  </a:cubicBezTo>
                  <a:cubicBezTo>
                    <a:pt x="4" y="16"/>
                    <a:pt x="0" y="13"/>
                    <a:pt x="1" y="7"/>
                  </a:cubicBezTo>
                  <a:cubicBezTo>
                    <a:pt x="3" y="1"/>
                    <a:pt x="8" y="0"/>
                    <a:pt x="13" y="1"/>
                  </a:cubicBezTo>
                  <a:cubicBezTo>
                    <a:pt x="18" y="1"/>
                    <a:pt x="21" y="4"/>
                    <a:pt x="20" y="9"/>
                  </a:cubicBezTo>
                  <a:close/>
                </a:path>
              </a:pathLst>
            </a:custGeom>
            <a:solidFill>
              <a:srgbClr val="84292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0" name="Freeform 430">
              <a:extLst>
                <a:ext uri="{FF2B5EF4-FFF2-40B4-BE49-F238E27FC236}">
                  <a16:creationId xmlns:a16="http://schemas.microsoft.com/office/drawing/2014/main" id="{A73D39E1-18A7-4AC3-AA3B-ED01E6EC0DAC}"/>
                </a:ext>
              </a:extLst>
            </p:cNvPr>
            <p:cNvSpPr>
              <a:spLocks/>
            </p:cNvSpPr>
            <p:nvPr/>
          </p:nvSpPr>
          <p:spPr bwMode="auto">
            <a:xfrm>
              <a:off x="6598516" y="5337934"/>
              <a:ext cx="187702" cy="191533"/>
            </a:xfrm>
            <a:custGeom>
              <a:avLst/>
              <a:gdLst>
                <a:gd name="T0" fmla="*/ 17 w 72"/>
                <a:gd name="T1" fmla="*/ 64 h 74"/>
                <a:gd name="T2" fmla="*/ 5 w 72"/>
                <a:gd name="T3" fmla="*/ 50 h 74"/>
                <a:gd name="T4" fmla="*/ 3 w 72"/>
                <a:gd name="T5" fmla="*/ 25 h 74"/>
                <a:gd name="T6" fmla="*/ 37 w 72"/>
                <a:gd name="T7" fmla="*/ 8 h 74"/>
                <a:gd name="T8" fmla="*/ 54 w 72"/>
                <a:gd name="T9" fmla="*/ 17 h 74"/>
                <a:gd name="T10" fmla="*/ 62 w 72"/>
                <a:gd name="T11" fmla="*/ 59 h 74"/>
                <a:gd name="T12" fmla="*/ 62 w 72"/>
                <a:gd name="T13" fmla="*/ 59 h 74"/>
                <a:gd name="T14" fmla="*/ 17 w 72"/>
                <a:gd name="T15" fmla="*/ 64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74">
                  <a:moveTo>
                    <a:pt x="17" y="64"/>
                  </a:moveTo>
                  <a:cubicBezTo>
                    <a:pt x="11" y="62"/>
                    <a:pt x="10" y="54"/>
                    <a:pt x="5" y="50"/>
                  </a:cubicBezTo>
                  <a:cubicBezTo>
                    <a:pt x="0" y="42"/>
                    <a:pt x="2" y="33"/>
                    <a:pt x="3" y="25"/>
                  </a:cubicBezTo>
                  <a:cubicBezTo>
                    <a:pt x="5" y="8"/>
                    <a:pt x="22" y="0"/>
                    <a:pt x="37" y="8"/>
                  </a:cubicBezTo>
                  <a:cubicBezTo>
                    <a:pt x="42" y="11"/>
                    <a:pt x="48" y="14"/>
                    <a:pt x="54" y="17"/>
                  </a:cubicBezTo>
                  <a:cubicBezTo>
                    <a:pt x="70" y="25"/>
                    <a:pt x="72" y="38"/>
                    <a:pt x="62" y="59"/>
                  </a:cubicBezTo>
                  <a:cubicBezTo>
                    <a:pt x="62" y="59"/>
                    <a:pt x="62" y="59"/>
                    <a:pt x="62" y="59"/>
                  </a:cubicBezTo>
                  <a:cubicBezTo>
                    <a:pt x="48" y="70"/>
                    <a:pt x="34" y="74"/>
                    <a:pt x="17" y="64"/>
                  </a:cubicBezTo>
                  <a:close/>
                </a:path>
              </a:pathLst>
            </a:custGeom>
            <a:solidFill>
              <a:srgbClr val="8B25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1" name="Freeform 431">
              <a:extLst>
                <a:ext uri="{FF2B5EF4-FFF2-40B4-BE49-F238E27FC236}">
                  <a16:creationId xmlns:a16="http://schemas.microsoft.com/office/drawing/2014/main" id="{413A4F9A-DB54-4254-BE7E-F4B90E3345B4}"/>
                </a:ext>
              </a:extLst>
            </p:cNvPr>
            <p:cNvSpPr>
              <a:spLocks/>
            </p:cNvSpPr>
            <p:nvPr/>
          </p:nvSpPr>
          <p:spPr bwMode="auto">
            <a:xfrm>
              <a:off x="6588939" y="5318781"/>
              <a:ext cx="204941" cy="172380"/>
            </a:xfrm>
            <a:custGeom>
              <a:avLst/>
              <a:gdLst>
                <a:gd name="T0" fmla="*/ 66 w 79"/>
                <a:gd name="T1" fmla="*/ 66 h 66"/>
                <a:gd name="T2" fmla="*/ 46 w 79"/>
                <a:gd name="T3" fmla="*/ 30 h 66"/>
                <a:gd name="T4" fmla="*/ 42 w 79"/>
                <a:gd name="T5" fmla="*/ 29 h 66"/>
                <a:gd name="T6" fmla="*/ 20 w 79"/>
                <a:gd name="T7" fmla="*/ 18 h 66"/>
                <a:gd name="T8" fmla="*/ 9 w 79"/>
                <a:gd name="T9" fmla="*/ 49 h 66"/>
                <a:gd name="T10" fmla="*/ 9 w 79"/>
                <a:gd name="T11" fmla="*/ 57 h 66"/>
                <a:gd name="T12" fmla="*/ 21 w 79"/>
                <a:gd name="T13" fmla="*/ 9 h 66"/>
                <a:gd name="T14" fmla="*/ 66 w 79"/>
                <a:gd name="T15" fmla="*/ 18 h 66"/>
                <a:gd name="T16" fmla="*/ 66 w 79"/>
                <a:gd name="T17" fmla="*/ 66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9" h="66">
                  <a:moveTo>
                    <a:pt x="66" y="66"/>
                  </a:moveTo>
                  <a:cubicBezTo>
                    <a:pt x="69" y="49"/>
                    <a:pt x="77" y="29"/>
                    <a:pt x="46" y="30"/>
                  </a:cubicBezTo>
                  <a:cubicBezTo>
                    <a:pt x="45" y="30"/>
                    <a:pt x="43" y="30"/>
                    <a:pt x="42" y="29"/>
                  </a:cubicBezTo>
                  <a:cubicBezTo>
                    <a:pt x="36" y="22"/>
                    <a:pt x="33" y="11"/>
                    <a:pt x="20" y="18"/>
                  </a:cubicBezTo>
                  <a:cubicBezTo>
                    <a:pt x="9" y="25"/>
                    <a:pt x="8" y="37"/>
                    <a:pt x="9" y="49"/>
                  </a:cubicBezTo>
                  <a:cubicBezTo>
                    <a:pt x="9" y="51"/>
                    <a:pt x="9" y="54"/>
                    <a:pt x="9" y="57"/>
                  </a:cubicBezTo>
                  <a:cubicBezTo>
                    <a:pt x="0" y="33"/>
                    <a:pt x="3" y="18"/>
                    <a:pt x="21" y="9"/>
                  </a:cubicBezTo>
                  <a:cubicBezTo>
                    <a:pt x="37" y="0"/>
                    <a:pt x="53" y="3"/>
                    <a:pt x="66" y="18"/>
                  </a:cubicBezTo>
                  <a:cubicBezTo>
                    <a:pt x="79" y="33"/>
                    <a:pt x="78" y="51"/>
                    <a:pt x="66" y="66"/>
                  </a:cubicBezTo>
                  <a:close/>
                </a:path>
              </a:pathLst>
            </a:custGeom>
            <a:solidFill>
              <a:srgbClr val="AD6F7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2" name="Freeform 432">
              <a:extLst>
                <a:ext uri="{FF2B5EF4-FFF2-40B4-BE49-F238E27FC236}">
                  <a16:creationId xmlns:a16="http://schemas.microsoft.com/office/drawing/2014/main" id="{D357AF05-7727-4346-A325-4AB111ED86EA}"/>
                </a:ext>
              </a:extLst>
            </p:cNvPr>
            <p:cNvSpPr>
              <a:spLocks/>
            </p:cNvSpPr>
            <p:nvPr/>
          </p:nvSpPr>
          <p:spPr bwMode="auto">
            <a:xfrm>
              <a:off x="6642568" y="5491161"/>
              <a:ext cx="118750" cy="47884"/>
            </a:xfrm>
            <a:custGeom>
              <a:avLst/>
              <a:gdLst>
                <a:gd name="T0" fmla="*/ 0 w 45"/>
                <a:gd name="T1" fmla="*/ 5 h 18"/>
                <a:gd name="T2" fmla="*/ 45 w 45"/>
                <a:gd name="T3" fmla="*/ 0 h 18"/>
                <a:gd name="T4" fmla="*/ 0 w 45"/>
                <a:gd name="T5" fmla="*/ 5 h 18"/>
              </a:gdLst>
              <a:ahLst/>
              <a:cxnLst>
                <a:cxn ang="0">
                  <a:pos x="T0" y="T1"/>
                </a:cxn>
                <a:cxn ang="0">
                  <a:pos x="T2" y="T3"/>
                </a:cxn>
                <a:cxn ang="0">
                  <a:pos x="T4" y="T5"/>
                </a:cxn>
              </a:cxnLst>
              <a:rect l="0" t="0" r="r" b="b"/>
              <a:pathLst>
                <a:path w="45" h="18">
                  <a:moveTo>
                    <a:pt x="0" y="5"/>
                  </a:moveTo>
                  <a:cubicBezTo>
                    <a:pt x="16" y="11"/>
                    <a:pt x="30" y="5"/>
                    <a:pt x="45" y="0"/>
                  </a:cubicBezTo>
                  <a:cubicBezTo>
                    <a:pt x="30" y="17"/>
                    <a:pt x="19" y="18"/>
                    <a:pt x="0" y="5"/>
                  </a:cubicBezTo>
                  <a:close/>
                </a:path>
              </a:pathLst>
            </a:custGeom>
            <a:solidFill>
              <a:srgbClr val="9566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3" name="Freeform 433">
              <a:extLst>
                <a:ext uri="{FF2B5EF4-FFF2-40B4-BE49-F238E27FC236}">
                  <a16:creationId xmlns:a16="http://schemas.microsoft.com/office/drawing/2014/main" id="{75840EEA-03F1-435A-8F9A-B1A8689FEEEE}"/>
                </a:ext>
              </a:extLst>
            </p:cNvPr>
            <p:cNvSpPr>
              <a:spLocks/>
            </p:cNvSpPr>
            <p:nvPr/>
          </p:nvSpPr>
          <p:spPr bwMode="auto">
            <a:xfrm>
              <a:off x="6926036" y="4918478"/>
              <a:ext cx="24900" cy="116836"/>
            </a:xfrm>
            <a:custGeom>
              <a:avLst/>
              <a:gdLst>
                <a:gd name="T0" fmla="*/ 6 w 10"/>
                <a:gd name="T1" fmla="*/ 0 h 45"/>
                <a:gd name="T2" fmla="*/ 3 w 10"/>
                <a:gd name="T3" fmla="*/ 45 h 45"/>
                <a:gd name="T4" fmla="*/ 6 w 10"/>
                <a:gd name="T5" fmla="*/ 0 h 45"/>
              </a:gdLst>
              <a:ahLst/>
              <a:cxnLst>
                <a:cxn ang="0">
                  <a:pos x="T0" y="T1"/>
                </a:cxn>
                <a:cxn ang="0">
                  <a:pos x="T2" y="T3"/>
                </a:cxn>
                <a:cxn ang="0">
                  <a:pos x="T4" y="T5"/>
                </a:cxn>
              </a:cxnLst>
              <a:rect l="0" t="0" r="r" b="b"/>
              <a:pathLst>
                <a:path w="10" h="45">
                  <a:moveTo>
                    <a:pt x="6" y="0"/>
                  </a:moveTo>
                  <a:cubicBezTo>
                    <a:pt x="5" y="15"/>
                    <a:pt x="10" y="30"/>
                    <a:pt x="3" y="45"/>
                  </a:cubicBezTo>
                  <a:cubicBezTo>
                    <a:pt x="3" y="30"/>
                    <a:pt x="0" y="15"/>
                    <a:pt x="6" y="0"/>
                  </a:cubicBezTo>
                  <a:close/>
                </a:path>
              </a:pathLst>
            </a:custGeom>
            <a:solidFill>
              <a:srgbClr val="67C3C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4" name="Freeform 434">
              <a:extLst>
                <a:ext uri="{FF2B5EF4-FFF2-40B4-BE49-F238E27FC236}">
                  <a16:creationId xmlns:a16="http://schemas.microsoft.com/office/drawing/2014/main" id="{9C2612CC-E904-4E3A-A069-D20EB9D5AC3F}"/>
                </a:ext>
              </a:extLst>
            </p:cNvPr>
            <p:cNvSpPr>
              <a:spLocks/>
            </p:cNvSpPr>
            <p:nvPr/>
          </p:nvSpPr>
          <p:spPr bwMode="auto">
            <a:xfrm>
              <a:off x="6797710" y="4150431"/>
              <a:ext cx="145565" cy="158973"/>
            </a:xfrm>
            <a:custGeom>
              <a:avLst/>
              <a:gdLst>
                <a:gd name="T0" fmla="*/ 56 w 56"/>
                <a:gd name="T1" fmla="*/ 34 h 61"/>
                <a:gd name="T2" fmla="*/ 29 w 56"/>
                <a:gd name="T3" fmla="*/ 60 h 61"/>
                <a:gd name="T4" fmla="*/ 0 w 56"/>
                <a:gd name="T5" fmla="*/ 35 h 61"/>
                <a:gd name="T6" fmla="*/ 0 w 56"/>
                <a:gd name="T7" fmla="*/ 33 h 61"/>
                <a:gd name="T8" fmla="*/ 16 w 56"/>
                <a:gd name="T9" fmla="*/ 18 h 61"/>
                <a:gd name="T10" fmla="*/ 56 w 56"/>
                <a:gd name="T11" fmla="*/ 34 h 61"/>
              </a:gdLst>
              <a:ahLst/>
              <a:cxnLst>
                <a:cxn ang="0">
                  <a:pos x="T0" y="T1"/>
                </a:cxn>
                <a:cxn ang="0">
                  <a:pos x="T2" y="T3"/>
                </a:cxn>
                <a:cxn ang="0">
                  <a:pos x="T4" y="T5"/>
                </a:cxn>
                <a:cxn ang="0">
                  <a:pos x="T6" y="T7"/>
                </a:cxn>
                <a:cxn ang="0">
                  <a:pos x="T8" y="T9"/>
                </a:cxn>
                <a:cxn ang="0">
                  <a:pos x="T10" y="T11"/>
                </a:cxn>
              </a:cxnLst>
              <a:rect l="0" t="0" r="r" b="b"/>
              <a:pathLst>
                <a:path w="56" h="61">
                  <a:moveTo>
                    <a:pt x="56" y="34"/>
                  </a:moveTo>
                  <a:cubicBezTo>
                    <a:pt x="55" y="50"/>
                    <a:pt x="47" y="60"/>
                    <a:pt x="29" y="60"/>
                  </a:cubicBezTo>
                  <a:cubicBezTo>
                    <a:pt x="11" y="61"/>
                    <a:pt x="2" y="52"/>
                    <a:pt x="0" y="35"/>
                  </a:cubicBezTo>
                  <a:cubicBezTo>
                    <a:pt x="0" y="34"/>
                    <a:pt x="0" y="34"/>
                    <a:pt x="0" y="33"/>
                  </a:cubicBezTo>
                  <a:cubicBezTo>
                    <a:pt x="0" y="23"/>
                    <a:pt x="7" y="14"/>
                    <a:pt x="16" y="18"/>
                  </a:cubicBezTo>
                  <a:cubicBezTo>
                    <a:pt x="29" y="24"/>
                    <a:pt x="54" y="0"/>
                    <a:pt x="56" y="34"/>
                  </a:cubicBezTo>
                  <a:close/>
                </a:path>
              </a:pathLst>
            </a:custGeom>
            <a:solidFill>
              <a:srgbClr val="8922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5" name="Freeform 435">
              <a:extLst>
                <a:ext uri="{FF2B5EF4-FFF2-40B4-BE49-F238E27FC236}">
                  <a16:creationId xmlns:a16="http://schemas.microsoft.com/office/drawing/2014/main" id="{5B347DA8-B462-4C86-B003-C9CD84BD7FDB}"/>
                </a:ext>
              </a:extLst>
            </p:cNvPr>
            <p:cNvSpPr>
              <a:spLocks/>
            </p:cNvSpPr>
            <p:nvPr/>
          </p:nvSpPr>
          <p:spPr bwMode="auto">
            <a:xfrm>
              <a:off x="6954767" y="4583295"/>
              <a:ext cx="103428" cy="90021"/>
            </a:xfrm>
            <a:custGeom>
              <a:avLst/>
              <a:gdLst>
                <a:gd name="T0" fmla="*/ 39 w 40"/>
                <a:gd name="T1" fmla="*/ 11 h 34"/>
                <a:gd name="T2" fmla="*/ 23 w 40"/>
                <a:gd name="T3" fmla="*/ 32 h 34"/>
                <a:gd name="T4" fmla="*/ 8 w 40"/>
                <a:gd name="T5" fmla="*/ 8 h 34"/>
                <a:gd name="T6" fmla="*/ 39 w 40"/>
                <a:gd name="T7" fmla="*/ 11 h 34"/>
              </a:gdLst>
              <a:ahLst/>
              <a:cxnLst>
                <a:cxn ang="0">
                  <a:pos x="T0" y="T1"/>
                </a:cxn>
                <a:cxn ang="0">
                  <a:pos x="T2" y="T3"/>
                </a:cxn>
                <a:cxn ang="0">
                  <a:pos x="T4" y="T5"/>
                </a:cxn>
                <a:cxn ang="0">
                  <a:pos x="T6" y="T7"/>
                </a:cxn>
              </a:cxnLst>
              <a:rect l="0" t="0" r="r" b="b"/>
              <a:pathLst>
                <a:path w="40" h="34">
                  <a:moveTo>
                    <a:pt x="39" y="11"/>
                  </a:moveTo>
                  <a:cubicBezTo>
                    <a:pt x="40" y="23"/>
                    <a:pt x="38" y="34"/>
                    <a:pt x="23" y="32"/>
                  </a:cubicBezTo>
                  <a:cubicBezTo>
                    <a:pt x="10" y="31"/>
                    <a:pt x="0" y="24"/>
                    <a:pt x="8" y="8"/>
                  </a:cubicBezTo>
                  <a:cubicBezTo>
                    <a:pt x="19" y="6"/>
                    <a:pt x="30" y="0"/>
                    <a:pt x="39" y="11"/>
                  </a:cubicBezTo>
                  <a:close/>
                </a:path>
              </a:pathLst>
            </a:custGeom>
            <a:solidFill>
              <a:srgbClr val="712D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6" name="Freeform 436">
              <a:extLst>
                <a:ext uri="{FF2B5EF4-FFF2-40B4-BE49-F238E27FC236}">
                  <a16:creationId xmlns:a16="http://schemas.microsoft.com/office/drawing/2014/main" id="{23F068B9-3FFB-4604-AB7B-3C5ECEE76E9B}"/>
                </a:ext>
              </a:extLst>
            </p:cNvPr>
            <p:cNvSpPr>
              <a:spLocks/>
            </p:cNvSpPr>
            <p:nvPr/>
          </p:nvSpPr>
          <p:spPr bwMode="auto">
            <a:xfrm>
              <a:off x="6973920" y="4562227"/>
              <a:ext cx="82360" cy="65121"/>
            </a:xfrm>
            <a:custGeom>
              <a:avLst/>
              <a:gdLst>
                <a:gd name="T0" fmla="*/ 31 w 31"/>
                <a:gd name="T1" fmla="*/ 19 h 25"/>
                <a:gd name="T2" fmla="*/ 0 w 31"/>
                <a:gd name="T3" fmla="*/ 16 h 25"/>
                <a:gd name="T4" fmla="*/ 31 w 31"/>
                <a:gd name="T5" fmla="*/ 19 h 25"/>
              </a:gdLst>
              <a:ahLst/>
              <a:cxnLst>
                <a:cxn ang="0">
                  <a:pos x="T0" y="T1"/>
                </a:cxn>
                <a:cxn ang="0">
                  <a:pos x="T2" y="T3"/>
                </a:cxn>
                <a:cxn ang="0">
                  <a:pos x="T4" y="T5"/>
                </a:cxn>
              </a:cxnLst>
              <a:rect l="0" t="0" r="r" b="b"/>
              <a:pathLst>
                <a:path w="31" h="25">
                  <a:moveTo>
                    <a:pt x="31" y="19"/>
                  </a:moveTo>
                  <a:cubicBezTo>
                    <a:pt x="21" y="14"/>
                    <a:pt x="9" y="25"/>
                    <a:pt x="0" y="16"/>
                  </a:cubicBezTo>
                  <a:cubicBezTo>
                    <a:pt x="12" y="3"/>
                    <a:pt x="23" y="0"/>
                    <a:pt x="31" y="19"/>
                  </a:cubicBezTo>
                  <a:close/>
                </a:path>
              </a:pathLst>
            </a:custGeom>
            <a:solidFill>
              <a:srgbClr val="A26D7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7" name="Freeform 437">
              <a:extLst>
                <a:ext uri="{FF2B5EF4-FFF2-40B4-BE49-F238E27FC236}">
                  <a16:creationId xmlns:a16="http://schemas.microsoft.com/office/drawing/2014/main" id="{4A43FDFD-ECD5-45F6-A990-AD7FE1E0C1FA}"/>
                </a:ext>
              </a:extLst>
            </p:cNvPr>
            <p:cNvSpPr>
              <a:spLocks/>
            </p:cNvSpPr>
            <p:nvPr/>
          </p:nvSpPr>
          <p:spPr bwMode="auto">
            <a:xfrm>
              <a:off x="4181372" y="6473724"/>
              <a:ext cx="256654" cy="270062"/>
            </a:xfrm>
            <a:custGeom>
              <a:avLst/>
              <a:gdLst>
                <a:gd name="T0" fmla="*/ 2 w 99"/>
                <a:gd name="T1" fmla="*/ 54 h 103"/>
                <a:gd name="T2" fmla="*/ 35 w 99"/>
                <a:gd name="T3" fmla="*/ 7 h 103"/>
                <a:gd name="T4" fmla="*/ 82 w 99"/>
                <a:gd name="T5" fmla="*/ 16 h 103"/>
                <a:gd name="T6" fmla="*/ 76 w 99"/>
                <a:gd name="T7" fmla="*/ 55 h 103"/>
                <a:gd name="T8" fmla="*/ 69 w 99"/>
                <a:gd name="T9" fmla="*/ 66 h 103"/>
                <a:gd name="T10" fmla="*/ 53 w 99"/>
                <a:gd name="T11" fmla="*/ 97 h 103"/>
                <a:gd name="T12" fmla="*/ 14 w 99"/>
                <a:gd name="T13" fmla="*/ 86 h 103"/>
                <a:gd name="T14" fmla="*/ 2 w 99"/>
                <a:gd name="T15" fmla="*/ 54 h 10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9" h="103">
                  <a:moveTo>
                    <a:pt x="2" y="54"/>
                  </a:moveTo>
                  <a:cubicBezTo>
                    <a:pt x="5" y="33"/>
                    <a:pt x="15" y="16"/>
                    <a:pt x="35" y="7"/>
                  </a:cubicBezTo>
                  <a:cubicBezTo>
                    <a:pt x="52" y="0"/>
                    <a:pt x="68" y="4"/>
                    <a:pt x="82" y="16"/>
                  </a:cubicBezTo>
                  <a:cubicBezTo>
                    <a:pt x="99" y="31"/>
                    <a:pt x="97" y="46"/>
                    <a:pt x="76" y="55"/>
                  </a:cubicBezTo>
                  <a:cubicBezTo>
                    <a:pt x="71" y="58"/>
                    <a:pt x="66" y="59"/>
                    <a:pt x="69" y="66"/>
                  </a:cubicBezTo>
                  <a:cubicBezTo>
                    <a:pt x="74" y="82"/>
                    <a:pt x="66" y="91"/>
                    <a:pt x="53" y="97"/>
                  </a:cubicBezTo>
                  <a:cubicBezTo>
                    <a:pt x="38" y="103"/>
                    <a:pt x="24" y="98"/>
                    <a:pt x="14" y="86"/>
                  </a:cubicBezTo>
                  <a:cubicBezTo>
                    <a:pt x="7" y="77"/>
                    <a:pt x="0" y="67"/>
                    <a:pt x="2" y="54"/>
                  </a:cubicBezTo>
                  <a:close/>
                </a:path>
              </a:pathLst>
            </a:custGeom>
            <a:solidFill>
              <a:srgbClr val="8822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8" name="Freeform 438">
              <a:extLst>
                <a:ext uri="{FF2B5EF4-FFF2-40B4-BE49-F238E27FC236}">
                  <a16:creationId xmlns:a16="http://schemas.microsoft.com/office/drawing/2014/main" id="{45DFD915-3C2B-4E94-B8C9-929D617DDAF0}"/>
                </a:ext>
              </a:extLst>
            </p:cNvPr>
            <p:cNvSpPr>
              <a:spLocks/>
            </p:cNvSpPr>
            <p:nvPr/>
          </p:nvSpPr>
          <p:spPr bwMode="auto">
            <a:xfrm>
              <a:off x="5140951" y="6810822"/>
              <a:ext cx="164718" cy="237501"/>
            </a:xfrm>
            <a:custGeom>
              <a:avLst/>
              <a:gdLst>
                <a:gd name="T0" fmla="*/ 1 w 63"/>
                <a:gd name="T1" fmla="*/ 66 h 91"/>
                <a:gd name="T2" fmla="*/ 1 w 63"/>
                <a:gd name="T3" fmla="*/ 37 h 91"/>
                <a:gd name="T4" fmla="*/ 50 w 63"/>
                <a:gd name="T5" fmla="*/ 10 h 91"/>
                <a:gd name="T6" fmla="*/ 59 w 63"/>
                <a:gd name="T7" fmla="*/ 18 h 91"/>
                <a:gd name="T8" fmla="*/ 53 w 63"/>
                <a:gd name="T9" fmla="*/ 77 h 91"/>
                <a:gd name="T10" fmla="*/ 4 w 63"/>
                <a:gd name="T11" fmla="*/ 68 h 91"/>
                <a:gd name="T12" fmla="*/ 1 w 63"/>
                <a:gd name="T13" fmla="*/ 65 h 91"/>
                <a:gd name="T14" fmla="*/ 1 w 63"/>
                <a:gd name="T15" fmla="*/ 66 h 9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3" h="91">
                  <a:moveTo>
                    <a:pt x="1" y="66"/>
                  </a:moveTo>
                  <a:cubicBezTo>
                    <a:pt x="1" y="56"/>
                    <a:pt x="0" y="47"/>
                    <a:pt x="1" y="37"/>
                  </a:cubicBezTo>
                  <a:cubicBezTo>
                    <a:pt x="3" y="14"/>
                    <a:pt x="29" y="0"/>
                    <a:pt x="50" y="10"/>
                  </a:cubicBezTo>
                  <a:cubicBezTo>
                    <a:pt x="53" y="11"/>
                    <a:pt x="57" y="15"/>
                    <a:pt x="59" y="18"/>
                  </a:cubicBezTo>
                  <a:cubicBezTo>
                    <a:pt x="63" y="24"/>
                    <a:pt x="57" y="73"/>
                    <a:pt x="53" y="77"/>
                  </a:cubicBezTo>
                  <a:cubicBezTo>
                    <a:pt x="33" y="91"/>
                    <a:pt x="19" y="81"/>
                    <a:pt x="4" y="68"/>
                  </a:cubicBezTo>
                  <a:cubicBezTo>
                    <a:pt x="3" y="67"/>
                    <a:pt x="2" y="66"/>
                    <a:pt x="1" y="65"/>
                  </a:cubicBezTo>
                  <a:cubicBezTo>
                    <a:pt x="1" y="65"/>
                    <a:pt x="1" y="66"/>
                    <a:pt x="1" y="66"/>
                  </a:cubicBezTo>
                  <a:close/>
                </a:path>
              </a:pathLst>
            </a:custGeom>
            <a:solidFill>
              <a:srgbClr val="8822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9" name="Freeform 439">
              <a:extLst>
                <a:ext uri="{FF2B5EF4-FFF2-40B4-BE49-F238E27FC236}">
                  <a16:creationId xmlns:a16="http://schemas.microsoft.com/office/drawing/2014/main" id="{581F5C71-CEA4-4305-B002-B86CD3436FFB}"/>
                </a:ext>
              </a:extLst>
            </p:cNvPr>
            <p:cNvSpPr>
              <a:spLocks/>
            </p:cNvSpPr>
            <p:nvPr/>
          </p:nvSpPr>
          <p:spPr bwMode="auto">
            <a:xfrm>
              <a:off x="5583392" y="5709508"/>
              <a:ext cx="170465" cy="212602"/>
            </a:xfrm>
            <a:custGeom>
              <a:avLst/>
              <a:gdLst>
                <a:gd name="T0" fmla="*/ 0 w 65"/>
                <a:gd name="T1" fmla="*/ 47 h 81"/>
                <a:gd name="T2" fmla="*/ 50 w 65"/>
                <a:gd name="T3" fmla="*/ 13 h 81"/>
                <a:gd name="T4" fmla="*/ 61 w 65"/>
                <a:gd name="T5" fmla="*/ 24 h 81"/>
                <a:gd name="T6" fmla="*/ 35 w 65"/>
                <a:gd name="T7" fmla="*/ 76 h 81"/>
                <a:gd name="T8" fmla="*/ 0 w 65"/>
                <a:gd name="T9" fmla="*/ 47 h 81"/>
              </a:gdLst>
              <a:ahLst/>
              <a:cxnLst>
                <a:cxn ang="0">
                  <a:pos x="T0" y="T1"/>
                </a:cxn>
                <a:cxn ang="0">
                  <a:pos x="T2" y="T3"/>
                </a:cxn>
                <a:cxn ang="0">
                  <a:pos x="T4" y="T5"/>
                </a:cxn>
                <a:cxn ang="0">
                  <a:pos x="T6" y="T7"/>
                </a:cxn>
                <a:cxn ang="0">
                  <a:pos x="T8" y="T9"/>
                </a:cxn>
              </a:cxnLst>
              <a:rect l="0" t="0" r="r" b="b"/>
              <a:pathLst>
                <a:path w="65" h="81">
                  <a:moveTo>
                    <a:pt x="0" y="47"/>
                  </a:moveTo>
                  <a:cubicBezTo>
                    <a:pt x="0" y="18"/>
                    <a:pt x="26" y="0"/>
                    <a:pt x="50" y="13"/>
                  </a:cubicBezTo>
                  <a:cubicBezTo>
                    <a:pt x="54" y="16"/>
                    <a:pt x="59" y="20"/>
                    <a:pt x="61" y="24"/>
                  </a:cubicBezTo>
                  <a:cubicBezTo>
                    <a:pt x="65" y="31"/>
                    <a:pt x="43" y="74"/>
                    <a:pt x="35" y="76"/>
                  </a:cubicBezTo>
                  <a:cubicBezTo>
                    <a:pt x="19" y="81"/>
                    <a:pt x="1" y="66"/>
                    <a:pt x="0" y="47"/>
                  </a:cubicBezTo>
                  <a:close/>
                </a:path>
              </a:pathLst>
            </a:custGeom>
            <a:solidFill>
              <a:srgbClr val="8C22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0" name="Freeform 440">
              <a:extLst>
                <a:ext uri="{FF2B5EF4-FFF2-40B4-BE49-F238E27FC236}">
                  <a16:creationId xmlns:a16="http://schemas.microsoft.com/office/drawing/2014/main" id="{8A1EE2DB-4C0F-41ED-B790-223D65547DE8}"/>
                </a:ext>
              </a:extLst>
            </p:cNvPr>
            <p:cNvSpPr>
              <a:spLocks/>
            </p:cNvSpPr>
            <p:nvPr/>
          </p:nvSpPr>
          <p:spPr bwMode="auto">
            <a:xfrm>
              <a:off x="6184805" y="6123219"/>
              <a:ext cx="181957" cy="212602"/>
            </a:xfrm>
            <a:custGeom>
              <a:avLst/>
              <a:gdLst>
                <a:gd name="T0" fmla="*/ 40 w 70"/>
                <a:gd name="T1" fmla="*/ 0 h 82"/>
                <a:gd name="T2" fmla="*/ 64 w 70"/>
                <a:gd name="T3" fmla="*/ 11 h 82"/>
                <a:gd name="T4" fmla="*/ 59 w 70"/>
                <a:gd name="T5" fmla="*/ 34 h 82"/>
                <a:gd name="T6" fmla="*/ 58 w 70"/>
                <a:gd name="T7" fmla="*/ 44 h 82"/>
                <a:gd name="T8" fmla="*/ 57 w 70"/>
                <a:gd name="T9" fmla="*/ 71 h 82"/>
                <a:gd name="T10" fmla="*/ 25 w 70"/>
                <a:gd name="T11" fmla="*/ 76 h 82"/>
                <a:gd name="T12" fmla="*/ 3 w 70"/>
                <a:gd name="T13" fmla="*/ 31 h 82"/>
                <a:gd name="T14" fmla="*/ 40 w 70"/>
                <a:gd name="T15" fmla="*/ 0 h 8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0" h="82">
                  <a:moveTo>
                    <a:pt x="40" y="0"/>
                  </a:moveTo>
                  <a:cubicBezTo>
                    <a:pt x="49" y="1"/>
                    <a:pt x="59" y="2"/>
                    <a:pt x="64" y="11"/>
                  </a:cubicBezTo>
                  <a:cubicBezTo>
                    <a:pt x="70" y="20"/>
                    <a:pt x="67" y="28"/>
                    <a:pt x="59" y="34"/>
                  </a:cubicBezTo>
                  <a:cubicBezTo>
                    <a:pt x="55" y="37"/>
                    <a:pt x="53" y="39"/>
                    <a:pt x="58" y="44"/>
                  </a:cubicBezTo>
                  <a:cubicBezTo>
                    <a:pt x="68" y="53"/>
                    <a:pt x="64" y="63"/>
                    <a:pt x="57" y="71"/>
                  </a:cubicBezTo>
                  <a:cubicBezTo>
                    <a:pt x="48" y="79"/>
                    <a:pt x="37" y="82"/>
                    <a:pt x="25" y="76"/>
                  </a:cubicBezTo>
                  <a:cubicBezTo>
                    <a:pt x="6" y="67"/>
                    <a:pt x="0" y="51"/>
                    <a:pt x="3" y="31"/>
                  </a:cubicBezTo>
                  <a:cubicBezTo>
                    <a:pt x="7" y="11"/>
                    <a:pt x="19" y="0"/>
                    <a:pt x="40" y="0"/>
                  </a:cubicBezTo>
                  <a:close/>
                </a:path>
              </a:pathLst>
            </a:custGeom>
            <a:solidFill>
              <a:srgbClr val="8C23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1" name="Freeform 441">
              <a:extLst>
                <a:ext uri="{FF2B5EF4-FFF2-40B4-BE49-F238E27FC236}">
                  <a16:creationId xmlns:a16="http://schemas.microsoft.com/office/drawing/2014/main" id="{64AE6B3F-6D54-4E41-A316-265F72414E18}"/>
                </a:ext>
              </a:extLst>
            </p:cNvPr>
            <p:cNvSpPr>
              <a:spLocks/>
            </p:cNvSpPr>
            <p:nvPr/>
          </p:nvSpPr>
          <p:spPr bwMode="auto">
            <a:xfrm>
              <a:off x="5033692" y="6320498"/>
              <a:ext cx="199194" cy="208771"/>
            </a:xfrm>
            <a:custGeom>
              <a:avLst/>
              <a:gdLst>
                <a:gd name="T0" fmla="*/ 41 w 76"/>
                <a:gd name="T1" fmla="*/ 0 h 80"/>
                <a:gd name="T2" fmla="*/ 71 w 76"/>
                <a:gd name="T3" fmla="*/ 15 h 80"/>
                <a:gd name="T4" fmla="*/ 61 w 76"/>
                <a:gd name="T5" fmla="*/ 40 h 80"/>
                <a:gd name="T6" fmla="*/ 59 w 76"/>
                <a:gd name="T7" fmla="*/ 53 h 80"/>
                <a:gd name="T8" fmla="*/ 50 w 76"/>
                <a:gd name="T9" fmla="*/ 75 h 80"/>
                <a:gd name="T10" fmla="*/ 23 w 76"/>
                <a:gd name="T11" fmla="*/ 75 h 80"/>
                <a:gd name="T12" fmla="*/ 5 w 76"/>
                <a:gd name="T13" fmla="*/ 35 h 80"/>
                <a:gd name="T14" fmla="*/ 41 w 76"/>
                <a:gd name="T15" fmla="*/ 0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80">
                  <a:moveTo>
                    <a:pt x="41" y="0"/>
                  </a:moveTo>
                  <a:cubicBezTo>
                    <a:pt x="54" y="1"/>
                    <a:pt x="65" y="4"/>
                    <a:pt x="71" y="15"/>
                  </a:cubicBezTo>
                  <a:cubicBezTo>
                    <a:pt x="76" y="26"/>
                    <a:pt x="73" y="35"/>
                    <a:pt x="61" y="40"/>
                  </a:cubicBezTo>
                  <a:cubicBezTo>
                    <a:pt x="54" y="43"/>
                    <a:pt x="59" y="48"/>
                    <a:pt x="59" y="53"/>
                  </a:cubicBezTo>
                  <a:cubicBezTo>
                    <a:pt x="60" y="62"/>
                    <a:pt x="59" y="70"/>
                    <a:pt x="50" y="75"/>
                  </a:cubicBezTo>
                  <a:cubicBezTo>
                    <a:pt x="41" y="80"/>
                    <a:pt x="32" y="80"/>
                    <a:pt x="23" y="75"/>
                  </a:cubicBezTo>
                  <a:cubicBezTo>
                    <a:pt x="9" y="65"/>
                    <a:pt x="0" y="53"/>
                    <a:pt x="5" y="35"/>
                  </a:cubicBezTo>
                  <a:cubicBezTo>
                    <a:pt x="11" y="16"/>
                    <a:pt x="19" y="1"/>
                    <a:pt x="41" y="0"/>
                  </a:cubicBezTo>
                  <a:close/>
                </a:path>
              </a:pathLst>
            </a:custGeom>
            <a:solidFill>
              <a:srgbClr val="8A23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2" name="Group 1"/>
          <p:cNvGrpSpPr/>
          <p:nvPr/>
        </p:nvGrpSpPr>
        <p:grpSpPr>
          <a:xfrm>
            <a:off x="25908" y="1334718"/>
            <a:ext cx="7916711" cy="4419600"/>
            <a:chOff x="139482" y="1296141"/>
            <a:chExt cx="7916711" cy="4419600"/>
          </a:xfrm>
        </p:grpSpPr>
        <p:pic>
          <p:nvPicPr>
            <p:cNvPr id="342" name="图片 11" descr="e7d195523061f1c0c2b73831c94a3edc981f60e396d3e182073EE1468018468A7F192AE5E5CD515B6C3125F8AF6E4EE646174E8CF0B46FD19828DCE8CDA3B3A044A74F0E769C5FA8CB87AB6FC303C8BA3785FAC64AF542478695B0984F536809C3F1707B1C3268FC7520299D04CFE85DEB91723432B78EC91A49EF06019607DE5BEC6629765AAD53314DC233652B24F7">
              <a:extLst>
                <a:ext uri="{FF2B5EF4-FFF2-40B4-BE49-F238E27FC236}">
                  <a16:creationId xmlns:a16="http://schemas.microsoft.com/office/drawing/2014/main" id="{9711B8DE-5CC1-43F7-9477-1C4E21FFCC08}"/>
                </a:ext>
              </a:extLst>
            </p:cNvPr>
            <p:cNvPicPr>
              <a:picLocks noChangeAspect="1"/>
            </p:cNvPicPr>
            <p:nvPr/>
          </p:nvPicPr>
          <p:blipFill rotWithShape="1">
            <a:blip r:embed="rId4">
              <a:lum bright="70000" contrast="-70000"/>
              <a:extLst>
                <a:ext uri="{28A0092B-C50C-407E-A947-70E740481C1C}">
                  <a14:useLocalDpi xmlns:a14="http://schemas.microsoft.com/office/drawing/2010/main" val="0"/>
                </a:ext>
              </a:extLst>
            </a:blip>
            <a:srcRect t="17552" b="26622"/>
            <a:stretch/>
          </p:blipFill>
          <p:spPr>
            <a:xfrm>
              <a:off x="139482" y="1296141"/>
              <a:ext cx="7916711" cy="4419600"/>
            </a:xfrm>
            <a:prstGeom prst="rect">
              <a:avLst/>
            </a:prstGeom>
          </p:spPr>
        </p:pic>
        <p:sp>
          <p:nvSpPr>
            <p:cNvPr id="343" name="文本框 9" descr="e7d195523061f1c0c2b73831c94a3edc981f60e396d3e182073EE1468018468A7F192AE5E5CD515B6C3125F8AF6E4EE646174E8CF0B46FD19828DCE8CDA3B3A044A74F0E769C5FA8CB87AB6FC303C8BA3785FAC64AF542478695B0984F536809C3F1707B1C3268FC7520299D04CFE85DEB91723432B78EC91A49EF06019607DE5BEC6629765AAD53314DC233652B24F7">
              <a:extLst>
                <a:ext uri="{FF2B5EF4-FFF2-40B4-BE49-F238E27FC236}">
                  <a16:creationId xmlns:a16="http://schemas.microsoft.com/office/drawing/2014/main" id="{C8171ECB-8FA7-4864-8EC9-BE363ADD50AC}"/>
                </a:ext>
              </a:extLst>
            </p:cNvPr>
            <p:cNvSpPr txBox="1"/>
            <p:nvPr/>
          </p:nvSpPr>
          <p:spPr>
            <a:xfrm>
              <a:off x="1005065" y="3844111"/>
              <a:ext cx="4838157" cy="1782989"/>
            </a:xfrm>
            <a:prstGeom prst="rect">
              <a:avLst/>
            </a:prstGeom>
            <a:noFill/>
          </p:spPr>
          <p:txBody>
            <a:bodyPr wrap="square" rtlCol="0">
              <a:spAutoFit/>
            </a:bodyPr>
            <a:lstStyle>
              <a:defPPr>
                <a:defRPr lang="zh-CN"/>
              </a:defPPr>
              <a:lvl1pPr>
                <a:lnSpc>
                  <a:spcPct val="120000"/>
                </a:lnSpc>
                <a:defRPr sz="2400">
                  <a:latin typeface="汉仪小麦体简" panose="00020600040101010101" pitchFamily="18" charset="-122"/>
                  <a:ea typeface="汉仪小麦体简" panose="00020600040101010101" pitchFamily="18" charset="-122"/>
                </a:defRPr>
              </a:lvl1pPr>
            </a:lstStyle>
            <a:p>
              <a:pPr defTabSz="1219170">
                <a:defRPr/>
              </a:pPr>
              <a:r>
                <a:rPr lang="en-US" altLang="zh-CN" sz="4800">
                  <a:solidFill>
                    <a:srgbClr val="882622"/>
                  </a:solidFill>
                  <a:latin typeface="UTM Azuki" panose="02040603050506020204" pitchFamily="18" charset="0"/>
                  <a:ea typeface="汉仪跳跳体简" panose="00020600040101010101" pitchFamily="18" charset="-122"/>
                  <a:cs typeface="Times New Roman" panose="02020603050405020304" pitchFamily="18" charset="0"/>
                  <a:sym typeface="+mn-lt"/>
                </a:rPr>
                <a:t>TẠM BIỆT CÁC EM!</a:t>
              </a:r>
              <a:endParaRPr lang="zh-CN" altLang="en-US" sz="4800">
                <a:solidFill>
                  <a:srgbClr val="882622"/>
                </a:solidFill>
                <a:latin typeface="UTM Azuki" panose="02040603050506020204" pitchFamily="18" charset="0"/>
                <a:ea typeface="汉仪跳跳体简" panose="00020600040101010101" pitchFamily="18" charset="-122"/>
                <a:cs typeface="Times New Roman" panose="02020603050405020304" pitchFamily="18" charset="0"/>
                <a:sym typeface="+mn-lt"/>
              </a:endParaRPr>
            </a:p>
            <a:p>
              <a:pPr defTabSz="1219170">
                <a:defRPr/>
              </a:pPr>
              <a:endParaRPr lang="zh-CN" altLang="en-US" sz="4800" dirty="0">
                <a:solidFill>
                  <a:srgbClr val="882622"/>
                </a:solidFill>
                <a:latin typeface="UTM Azuki" panose="02040603050506020204" pitchFamily="18" charset="0"/>
                <a:ea typeface="汉仪跳跳体简" panose="00020600040101010101" pitchFamily="18" charset="-122"/>
                <a:cs typeface="Times New Roman" panose="02020603050405020304" pitchFamily="18" charset="0"/>
                <a:sym typeface="+mn-lt"/>
              </a:endParaRPr>
            </a:p>
          </p:txBody>
        </p:sp>
      </p:grpSp>
    </p:spTree>
    <p:extLst>
      <p:ext uri="{BB962C8B-B14F-4D97-AF65-F5344CB8AC3E}">
        <p14:creationId xmlns:p14="http://schemas.microsoft.com/office/powerpoint/2010/main" val="2212890144"/>
      </p:ext>
    </p:extLst>
  </p:cSld>
  <p:clrMapOvr>
    <a:masterClrMapping/>
  </p:clrMapOvr>
  <mc:AlternateContent xmlns:mc="http://schemas.openxmlformats.org/markup-compatibility/2006" xmlns:p14="http://schemas.microsoft.com/office/powerpoint/2010/main">
    <mc:Choice Requires="p14">
      <p:transition spd="med" p14:dur="600">
        <p14:pan dir="u"/>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nodeType="with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fade">
                                      <p:cBhvr>
                                        <p:cTn id="7" dur="500"/>
                                        <p:tgtEl>
                                          <p:spTgt spid="10"/>
                                        </p:tgtEl>
                                      </p:cBhvr>
                                    </p:animEffect>
                                    <p:anim calcmode="lin" valueType="num">
                                      <p:cBhvr>
                                        <p:cTn id="8" dur="500" fill="hold"/>
                                        <p:tgtEl>
                                          <p:spTgt spid="10"/>
                                        </p:tgtEl>
                                        <p:attrNameLst>
                                          <p:attrName>ppt_x</p:attrName>
                                        </p:attrNameLst>
                                      </p:cBhvr>
                                      <p:tavLst>
                                        <p:tav tm="0">
                                          <p:val>
                                            <p:strVal val="#ppt_x"/>
                                          </p:val>
                                        </p:tav>
                                        <p:tav tm="100000">
                                          <p:val>
                                            <p:strVal val="#ppt_x"/>
                                          </p:val>
                                        </p:tav>
                                      </p:tavLst>
                                    </p:anim>
                                    <p:anim calcmode="lin" valueType="num">
                                      <p:cBhvr>
                                        <p:cTn id="9" dur="500" fill="hold"/>
                                        <p:tgtEl>
                                          <p:spTgt spid="10"/>
                                        </p:tgtEl>
                                        <p:attrNameLst>
                                          <p:attrName>ppt_y</p:attrName>
                                        </p:attrNameLst>
                                      </p:cBhvr>
                                      <p:tavLst>
                                        <p:tav tm="0">
                                          <p:val>
                                            <p:strVal val="#ppt_y-.1"/>
                                          </p:val>
                                        </p:tav>
                                        <p:tav tm="100000">
                                          <p:val>
                                            <p:strVal val="#ppt_y"/>
                                          </p:val>
                                        </p:tav>
                                      </p:tavLst>
                                    </p:anim>
                                  </p:childTnLst>
                                </p:cTn>
                              </p:par>
                            </p:childTnLst>
                          </p:cTn>
                        </p:par>
                        <p:par>
                          <p:cTn id="10" fill="hold">
                            <p:stCondLst>
                              <p:cond delay="500"/>
                            </p:stCondLst>
                            <p:childTnLst>
                              <p:par>
                                <p:cTn id="11" presetID="6" presetClass="entr" presetSubtype="16" fill="hold" nodeType="afterEffect">
                                  <p:stCondLst>
                                    <p:cond delay="0"/>
                                  </p:stCondLst>
                                  <p:childTnLst>
                                    <p:set>
                                      <p:cBhvr>
                                        <p:cTn id="12" dur="1" fill="hold">
                                          <p:stCondLst>
                                            <p:cond delay="0"/>
                                          </p:stCondLst>
                                        </p:cTn>
                                        <p:tgtEl>
                                          <p:spTgt spid="2"/>
                                        </p:tgtEl>
                                        <p:attrNameLst>
                                          <p:attrName>style.visibility</p:attrName>
                                        </p:attrNameLst>
                                      </p:cBhvr>
                                      <p:to>
                                        <p:strVal val="visible"/>
                                      </p:to>
                                    </p:set>
                                    <p:animEffect transition="in" filter="circle(in)">
                                      <p:cBhvr>
                                        <p:cTn id="13" dur="500"/>
                                        <p:tgtEl>
                                          <p:spTgt spid="2"/>
                                        </p:tgtEl>
                                      </p:cBhvr>
                                    </p:animEffect>
                                  </p:childTnLst>
                                </p:cTn>
                              </p:par>
                            </p:childTnLst>
                          </p:cTn>
                        </p:par>
                        <p:par>
                          <p:cTn id="14" fill="hold">
                            <p:stCondLst>
                              <p:cond delay="1000"/>
                            </p:stCondLst>
                            <p:childTnLst>
                              <p:par>
                                <p:cTn id="15" presetID="32" presetClass="emph" presetSubtype="0" repeatCount="3000" fill="hold" nodeType="afterEffect">
                                  <p:stCondLst>
                                    <p:cond delay="0"/>
                                  </p:stCondLst>
                                  <p:childTnLst>
                                    <p:animRot by="120000">
                                      <p:cBhvr>
                                        <p:cTn id="16" dur="100" fill="hold">
                                          <p:stCondLst>
                                            <p:cond delay="0"/>
                                          </p:stCondLst>
                                        </p:cTn>
                                        <p:tgtEl>
                                          <p:spTgt spid="2"/>
                                        </p:tgtEl>
                                        <p:attrNameLst>
                                          <p:attrName>r</p:attrName>
                                        </p:attrNameLst>
                                      </p:cBhvr>
                                    </p:animRot>
                                    <p:animRot by="-240000">
                                      <p:cBhvr>
                                        <p:cTn id="17" dur="200" fill="hold">
                                          <p:stCondLst>
                                            <p:cond delay="200"/>
                                          </p:stCondLst>
                                        </p:cTn>
                                        <p:tgtEl>
                                          <p:spTgt spid="2"/>
                                        </p:tgtEl>
                                        <p:attrNameLst>
                                          <p:attrName>r</p:attrName>
                                        </p:attrNameLst>
                                      </p:cBhvr>
                                    </p:animRot>
                                    <p:animRot by="240000">
                                      <p:cBhvr>
                                        <p:cTn id="18" dur="200" fill="hold">
                                          <p:stCondLst>
                                            <p:cond delay="400"/>
                                          </p:stCondLst>
                                        </p:cTn>
                                        <p:tgtEl>
                                          <p:spTgt spid="2"/>
                                        </p:tgtEl>
                                        <p:attrNameLst>
                                          <p:attrName>r</p:attrName>
                                        </p:attrNameLst>
                                      </p:cBhvr>
                                    </p:animRot>
                                    <p:animRot by="-240000">
                                      <p:cBhvr>
                                        <p:cTn id="19" dur="200" fill="hold">
                                          <p:stCondLst>
                                            <p:cond delay="600"/>
                                          </p:stCondLst>
                                        </p:cTn>
                                        <p:tgtEl>
                                          <p:spTgt spid="2"/>
                                        </p:tgtEl>
                                        <p:attrNameLst>
                                          <p:attrName>r</p:attrName>
                                        </p:attrNameLst>
                                      </p:cBhvr>
                                    </p:animRot>
                                    <p:animRot by="120000">
                                      <p:cBhvr>
                                        <p:cTn id="20" dur="200" fill="hold">
                                          <p:stCondLst>
                                            <p:cond delay="800"/>
                                          </p:stCondLst>
                                        </p:cTn>
                                        <p:tgtEl>
                                          <p:spTgt spid="2"/>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xml><?xml version="1.0" encoding="utf-8"?>
<p:sld xmlns:a="http://schemas.openxmlformats.org/drawingml/2006/main" xmlns:r="http://schemas.openxmlformats.org/officeDocument/2006/relationships" xmlns:p="http://schemas.openxmlformats.org/presentationml/2006/main">
  <p:cSld>
    <p:bg>
      <p:bgPr>
        <a:blipFill dpi="0" rotWithShape="1">
          <a:blip r:embed="rId6">
            <a:lum/>
          </a:blip>
          <a:srcRect/>
          <a:stretch>
            <a:fillRect l="-1000" r="-1000"/>
          </a:stretch>
        </a:blipFill>
        <a:effectLst/>
      </p:bgPr>
    </p:bg>
    <p:spTree>
      <p:nvGrpSpPr>
        <p:cNvPr id="1" name=""/>
        <p:cNvGrpSpPr/>
        <p:nvPr/>
      </p:nvGrpSpPr>
      <p:grpSpPr>
        <a:xfrm>
          <a:off x="0" y="0"/>
          <a:ext cx="0" cy="0"/>
          <a:chOff x="0" y="0"/>
          <a:chExt cx="0" cy="0"/>
        </a:xfrm>
      </p:grpSpPr>
      <p:pic>
        <p:nvPicPr>
          <p:cNvPr id="3" name="图片 2"/>
          <p:cNvPicPr>
            <a:picLocks noChangeAspect="1"/>
          </p:cNvPicPr>
          <p:nvPr/>
        </p:nvPicPr>
        <p:blipFill>
          <a:blip r:embed="rId7"/>
          <a:stretch>
            <a:fillRect/>
          </a:stretch>
        </p:blipFill>
        <p:spPr>
          <a:xfrm>
            <a:off x="5412780" y="556582"/>
            <a:ext cx="6779220" cy="1639154"/>
          </a:xfrm>
          <a:prstGeom prst="rect">
            <a:avLst/>
          </a:prstGeom>
        </p:spPr>
      </p:pic>
      <p:sp>
        <p:nvSpPr>
          <p:cNvPr id="5" name="品 10"/>
          <p:cNvSpPr txBox="1"/>
          <p:nvPr/>
        </p:nvSpPr>
        <p:spPr>
          <a:xfrm>
            <a:off x="7720069" y="1128298"/>
            <a:ext cx="2313454" cy="646331"/>
          </a:xfrm>
          <a:prstGeom prst="rect">
            <a:avLst/>
          </a:prstGeom>
          <a:noFill/>
        </p:spPr>
        <p:txBody>
          <a:bodyPr wrap="none" rtlCol="0">
            <a:spAutoFit/>
          </a:bodyPr>
          <a:lstStyle/>
          <a:p>
            <a:r>
              <a:rPr lang="en-US" altLang="zh-CN" sz="3600" b="1">
                <a:solidFill>
                  <a:srgbClr val="0D7192"/>
                </a:solidFill>
                <a:latin typeface="Times New Roman" panose="02020603050405020304" pitchFamily="18" charset="0"/>
                <a:ea typeface="851tegakizatsu" panose="02000600000000000000" pitchFamily="2" charset="-122"/>
                <a:cs typeface="Times New Roman" panose="02020603050405020304" pitchFamily="18" charset="0"/>
              </a:rPr>
              <a:t>Hai chị em</a:t>
            </a:r>
          </a:p>
        </p:txBody>
      </p:sp>
      <p:pic>
        <p:nvPicPr>
          <p:cNvPr id="9" name="图片 8"/>
          <p:cNvPicPr>
            <a:picLocks noChangeAspect="1"/>
          </p:cNvPicPr>
          <p:nvPr/>
        </p:nvPicPr>
        <p:blipFill>
          <a:blip r:embed="rId8"/>
          <a:stretch>
            <a:fillRect/>
          </a:stretch>
        </p:blipFill>
        <p:spPr>
          <a:xfrm>
            <a:off x="1" y="1"/>
            <a:ext cx="12192000" cy="500912"/>
          </a:xfrm>
          <a:prstGeom prst="rect">
            <a:avLst/>
          </a:prstGeom>
        </p:spPr>
      </p:pic>
      <p:sp>
        <p:nvSpPr>
          <p:cNvPr id="10" name="Oval 9"/>
          <p:cNvSpPr/>
          <p:nvPr/>
        </p:nvSpPr>
        <p:spPr>
          <a:xfrm>
            <a:off x="1961903" y="1631417"/>
            <a:ext cx="3847750" cy="3644252"/>
          </a:xfrm>
          <a:prstGeom prst="ellipse">
            <a:avLst/>
          </a:prstGeom>
          <a:blipFill>
            <a:blip r:embed="rId9"/>
            <a:stretch>
              <a:fillRect/>
            </a:stretch>
          </a:blip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2" name="组合 2"/>
          <p:cNvGrpSpPr/>
          <p:nvPr/>
        </p:nvGrpSpPr>
        <p:grpSpPr>
          <a:xfrm>
            <a:off x="6819900" y="5181211"/>
            <a:ext cx="5200650" cy="1467714"/>
            <a:chOff x="8024813" y="1550048"/>
            <a:chExt cx="2760662" cy="962025"/>
          </a:xfrm>
        </p:grpSpPr>
        <p:sp>
          <p:nvSpPr>
            <p:cNvPr id="73" name="Freeform 103"/>
            <p:cNvSpPr>
              <a:spLocks/>
            </p:cNvSpPr>
            <p:nvPr/>
          </p:nvSpPr>
          <p:spPr bwMode="auto">
            <a:xfrm>
              <a:off x="8316913" y="2094561"/>
              <a:ext cx="2457449" cy="404813"/>
            </a:xfrm>
            <a:custGeom>
              <a:avLst/>
              <a:gdLst>
                <a:gd name="T0" fmla="*/ 1626 w 1648"/>
                <a:gd name="T1" fmla="*/ 239 h 271"/>
                <a:gd name="T2" fmla="*/ 1521 w 1648"/>
                <a:gd name="T3" fmla="*/ 270 h 271"/>
                <a:gd name="T4" fmla="*/ 1370 w 1648"/>
                <a:gd name="T5" fmla="*/ 267 h 271"/>
                <a:gd name="T6" fmla="*/ 973 w 1648"/>
                <a:gd name="T7" fmla="*/ 265 h 271"/>
                <a:gd name="T8" fmla="*/ 539 w 1648"/>
                <a:gd name="T9" fmla="*/ 265 h 271"/>
                <a:gd name="T10" fmla="*/ 181 w 1648"/>
                <a:gd name="T11" fmla="*/ 265 h 271"/>
                <a:gd name="T12" fmla="*/ 13 w 1648"/>
                <a:gd name="T13" fmla="*/ 265 h 271"/>
                <a:gd name="T14" fmla="*/ 4 w 1648"/>
                <a:gd name="T15" fmla="*/ 266 h 271"/>
                <a:gd name="T16" fmla="*/ 5 w 1648"/>
                <a:gd name="T17" fmla="*/ 197 h 271"/>
                <a:gd name="T18" fmla="*/ 5 w 1648"/>
                <a:gd name="T19" fmla="*/ 45 h 271"/>
                <a:gd name="T20" fmla="*/ 11 w 1648"/>
                <a:gd name="T21" fmla="*/ 5 h 271"/>
                <a:gd name="T22" fmla="*/ 39 w 1648"/>
                <a:gd name="T23" fmla="*/ 0 h 271"/>
                <a:gd name="T24" fmla="*/ 173 w 1648"/>
                <a:gd name="T25" fmla="*/ 2 h 271"/>
                <a:gd name="T26" fmla="*/ 247 w 1648"/>
                <a:gd name="T27" fmla="*/ 2 h 271"/>
                <a:gd name="T28" fmla="*/ 333 w 1648"/>
                <a:gd name="T29" fmla="*/ 2 h 271"/>
                <a:gd name="T30" fmla="*/ 429 w 1648"/>
                <a:gd name="T31" fmla="*/ 2 h 271"/>
                <a:gd name="T32" fmla="*/ 532 w 1648"/>
                <a:gd name="T33" fmla="*/ 2 h 271"/>
                <a:gd name="T34" fmla="*/ 641 w 1648"/>
                <a:gd name="T35" fmla="*/ 2 h 271"/>
                <a:gd name="T36" fmla="*/ 752 w 1648"/>
                <a:gd name="T37" fmla="*/ 2 h 271"/>
                <a:gd name="T38" fmla="*/ 864 w 1648"/>
                <a:gd name="T39" fmla="*/ 2 h 271"/>
                <a:gd name="T40" fmla="*/ 974 w 1648"/>
                <a:gd name="T41" fmla="*/ 2 h 271"/>
                <a:gd name="T42" fmla="*/ 1081 w 1648"/>
                <a:gd name="T43" fmla="*/ 2 h 271"/>
                <a:gd name="T44" fmla="*/ 1185 w 1648"/>
                <a:gd name="T45" fmla="*/ 2 h 271"/>
                <a:gd name="T46" fmla="*/ 1284 w 1648"/>
                <a:gd name="T47" fmla="*/ 2 h 271"/>
                <a:gd name="T48" fmla="*/ 1376 w 1648"/>
                <a:gd name="T49" fmla="*/ 2 h 271"/>
                <a:gd name="T50" fmla="*/ 1458 w 1648"/>
                <a:gd name="T51" fmla="*/ 2 h 271"/>
                <a:gd name="T52" fmla="*/ 1525 w 1648"/>
                <a:gd name="T53" fmla="*/ 2 h 271"/>
                <a:gd name="T54" fmla="*/ 1576 w 1648"/>
                <a:gd name="T55" fmla="*/ 2 h 271"/>
                <a:gd name="T56" fmla="*/ 1609 w 1648"/>
                <a:gd name="T57" fmla="*/ 2 h 271"/>
                <a:gd name="T58" fmla="*/ 1631 w 1648"/>
                <a:gd name="T59" fmla="*/ 2 h 271"/>
                <a:gd name="T60" fmla="*/ 1639 w 1648"/>
                <a:gd name="T61" fmla="*/ 2 h 271"/>
                <a:gd name="T62" fmla="*/ 1648 w 1648"/>
                <a:gd name="T63" fmla="*/ 109 h 271"/>
                <a:gd name="T64" fmla="*/ 1646 w 1648"/>
                <a:gd name="T65" fmla="*/ 181 h 271"/>
                <a:gd name="T66" fmla="*/ 1626 w 1648"/>
                <a:gd name="T67" fmla="*/ 238 h 271"/>
                <a:gd name="T68" fmla="*/ 1626 w 1648"/>
                <a:gd name="T69" fmla="*/ 239 h 2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648" h="271">
                  <a:moveTo>
                    <a:pt x="1626" y="239"/>
                  </a:moveTo>
                  <a:cubicBezTo>
                    <a:pt x="1603" y="265"/>
                    <a:pt x="1562" y="269"/>
                    <a:pt x="1521" y="270"/>
                  </a:cubicBezTo>
                  <a:cubicBezTo>
                    <a:pt x="1471" y="271"/>
                    <a:pt x="1420" y="267"/>
                    <a:pt x="1370" y="267"/>
                  </a:cubicBezTo>
                  <a:cubicBezTo>
                    <a:pt x="1237" y="267"/>
                    <a:pt x="1105" y="265"/>
                    <a:pt x="973" y="265"/>
                  </a:cubicBezTo>
                  <a:cubicBezTo>
                    <a:pt x="828" y="265"/>
                    <a:pt x="684" y="265"/>
                    <a:pt x="539" y="265"/>
                  </a:cubicBezTo>
                  <a:cubicBezTo>
                    <a:pt x="419" y="265"/>
                    <a:pt x="300" y="265"/>
                    <a:pt x="181" y="265"/>
                  </a:cubicBezTo>
                  <a:cubicBezTo>
                    <a:pt x="125" y="265"/>
                    <a:pt x="69" y="265"/>
                    <a:pt x="13" y="265"/>
                  </a:cubicBezTo>
                  <a:cubicBezTo>
                    <a:pt x="4" y="266"/>
                    <a:pt x="4" y="266"/>
                    <a:pt x="4" y="266"/>
                  </a:cubicBezTo>
                  <a:cubicBezTo>
                    <a:pt x="4" y="240"/>
                    <a:pt x="5" y="223"/>
                    <a:pt x="5" y="197"/>
                  </a:cubicBezTo>
                  <a:cubicBezTo>
                    <a:pt x="5" y="136"/>
                    <a:pt x="0" y="131"/>
                    <a:pt x="5" y="45"/>
                  </a:cubicBezTo>
                  <a:cubicBezTo>
                    <a:pt x="5" y="37"/>
                    <a:pt x="2" y="10"/>
                    <a:pt x="11" y="5"/>
                  </a:cubicBezTo>
                  <a:cubicBezTo>
                    <a:pt x="19" y="1"/>
                    <a:pt x="31" y="0"/>
                    <a:pt x="39" y="0"/>
                  </a:cubicBezTo>
                  <a:cubicBezTo>
                    <a:pt x="84" y="0"/>
                    <a:pt x="128" y="2"/>
                    <a:pt x="173" y="2"/>
                  </a:cubicBezTo>
                  <a:cubicBezTo>
                    <a:pt x="197" y="2"/>
                    <a:pt x="222" y="2"/>
                    <a:pt x="247" y="2"/>
                  </a:cubicBezTo>
                  <a:cubicBezTo>
                    <a:pt x="275" y="2"/>
                    <a:pt x="304" y="2"/>
                    <a:pt x="333" y="2"/>
                  </a:cubicBezTo>
                  <a:cubicBezTo>
                    <a:pt x="365" y="2"/>
                    <a:pt x="397" y="2"/>
                    <a:pt x="429" y="2"/>
                  </a:cubicBezTo>
                  <a:cubicBezTo>
                    <a:pt x="463" y="2"/>
                    <a:pt x="498" y="2"/>
                    <a:pt x="532" y="2"/>
                  </a:cubicBezTo>
                  <a:cubicBezTo>
                    <a:pt x="569" y="2"/>
                    <a:pt x="605" y="2"/>
                    <a:pt x="641" y="2"/>
                  </a:cubicBezTo>
                  <a:cubicBezTo>
                    <a:pt x="678" y="2"/>
                    <a:pt x="715" y="2"/>
                    <a:pt x="752" y="2"/>
                  </a:cubicBezTo>
                  <a:cubicBezTo>
                    <a:pt x="789" y="2"/>
                    <a:pt x="827" y="2"/>
                    <a:pt x="864" y="2"/>
                  </a:cubicBezTo>
                  <a:cubicBezTo>
                    <a:pt x="900" y="2"/>
                    <a:pt x="937" y="2"/>
                    <a:pt x="974" y="2"/>
                  </a:cubicBezTo>
                  <a:cubicBezTo>
                    <a:pt x="1009" y="2"/>
                    <a:pt x="1045" y="2"/>
                    <a:pt x="1081" y="2"/>
                  </a:cubicBezTo>
                  <a:cubicBezTo>
                    <a:pt x="1115" y="2"/>
                    <a:pt x="1150" y="2"/>
                    <a:pt x="1185" y="2"/>
                  </a:cubicBezTo>
                  <a:cubicBezTo>
                    <a:pt x="1218" y="2"/>
                    <a:pt x="1251" y="2"/>
                    <a:pt x="1284" y="2"/>
                  </a:cubicBezTo>
                  <a:cubicBezTo>
                    <a:pt x="1315" y="2"/>
                    <a:pt x="1345" y="2"/>
                    <a:pt x="1376" y="2"/>
                  </a:cubicBezTo>
                  <a:cubicBezTo>
                    <a:pt x="1403" y="2"/>
                    <a:pt x="1431" y="2"/>
                    <a:pt x="1458" y="2"/>
                  </a:cubicBezTo>
                  <a:cubicBezTo>
                    <a:pt x="1480" y="2"/>
                    <a:pt x="1503" y="2"/>
                    <a:pt x="1525" y="2"/>
                  </a:cubicBezTo>
                  <a:cubicBezTo>
                    <a:pt x="1542" y="2"/>
                    <a:pt x="1559" y="2"/>
                    <a:pt x="1576" y="2"/>
                  </a:cubicBezTo>
                  <a:cubicBezTo>
                    <a:pt x="1587" y="2"/>
                    <a:pt x="1598" y="2"/>
                    <a:pt x="1609" y="2"/>
                  </a:cubicBezTo>
                  <a:cubicBezTo>
                    <a:pt x="1617" y="2"/>
                    <a:pt x="1624" y="2"/>
                    <a:pt x="1631" y="2"/>
                  </a:cubicBezTo>
                  <a:cubicBezTo>
                    <a:pt x="1632" y="2"/>
                    <a:pt x="1639" y="1"/>
                    <a:pt x="1639" y="2"/>
                  </a:cubicBezTo>
                  <a:cubicBezTo>
                    <a:pt x="1647" y="18"/>
                    <a:pt x="1648" y="86"/>
                    <a:pt x="1648" y="109"/>
                  </a:cubicBezTo>
                  <a:cubicBezTo>
                    <a:pt x="1648" y="141"/>
                    <a:pt x="1648" y="156"/>
                    <a:pt x="1646" y="181"/>
                  </a:cubicBezTo>
                  <a:cubicBezTo>
                    <a:pt x="1645" y="204"/>
                    <a:pt x="1643" y="219"/>
                    <a:pt x="1626" y="238"/>
                  </a:cubicBezTo>
                  <a:cubicBezTo>
                    <a:pt x="1626" y="239"/>
                    <a:pt x="1626" y="239"/>
                    <a:pt x="1626" y="239"/>
                  </a:cubicBezTo>
                </a:path>
              </a:pathLst>
            </a:custGeom>
            <a:solidFill>
              <a:srgbClr val="FFDE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pic>
          <p:nvPicPr>
            <p:cNvPr id="74" name="Picture 104"/>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10745787" y="2080273"/>
              <a:ext cx="17462" cy="22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5" name="Picture 105"/>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10477500" y="2089798"/>
              <a:ext cx="290512" cy="3984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6" name="Freeform 106"/>
            <p:cNvSpPr>
              <a:spLocks/>
            </p:cNvSpPr>
            <p:nvPr/>
          </p:nvSpPr>
          <p:spPr bwMode="auto">
            <a:xfrm>
              <a:off x="10506075" y="2100911"/>
              <a:ext cx="268287" cy="403225"/>
            </a:xfrm>
            <a:custGeom>
              <a:avLst/>
              <a:gdLst>
                <a:gd name="T0" fmla="*/ 168 w 180"/>
                <a:gd name="T1" fmla="*/ 0 h 271"/>
                <a:gd name="T2" fmla="*/ 174 w 180"/>
                <a:gd name="T3" fmla="*/ 180 h 271"/>
                <a:gd name="T4" fmla="*/ 27 w 180"/>
                <a:gd name="T5" fmla="*/ 266 h 271"/>
                <a:gd name="T6" fmla="*/ 0 w 180"/>
                <a:gd name="T7" fmla="*/ 147 h 271"/>
                <a:gd name="T8" fmla="*/ 168 w 180"/>
                <a:gd name="T9" fmla="*/ 0 h 271"/>
              </a:gdLst>
              <a:ahLst/>
              <a:cxnLst>
                <a:cxn ang="0">
                  <a:pos x="T0" y="T1"/>
                </a:cxn>
                <a:cxn ang="0">
                  <a:pos x="T2" y="T3"/>
                </a:cxn>
                <a:cxn ang="0">
                  <a:pos x="T4" y="T5"/>
                </a:cxn>
                <a:cxn ang="0">
                  <a:pos x="T6" y="T7"/>
                </a:cxn>
                <a:cxn ang="0">
                  <a:pos x="T8" y="T9"/>
                </a:cxn>
              </a:cxnLst>
              <a:rect l="0" t="0" r="r" b="b"/>
              <a:pathLst>
                <a:path w="180" h="271">
                  <a:moveTo>
                    <a:pt x="168" y="0"/>
                  </a:moveTo>
                  <a:cubicBezTo>
                    <a:pt x="168" y="0"/>
                    <a:pt x="180" y="149"/>
                    <a:pt x="174" y="180"/>
                  </a:cubicBezTo>
                  <a:cubicBezTo>
                    <a:pt x="169" y="211"/>
                    <a:pt x="169" y="271"/>
                    <a:pt x="27" y="266"/>
                  </a:cubicBezTo>
                  <a:cubicBezTo>
                    <a:pt x="27" y="266"/>
                    <a:pt x="54" y="174"/>
                    <a:pt x="0" y="147"/>
                  </a:cubicBezTo>
                  <a:cubicBezTo>
                    <a:pt x="0" y="147"/>
                    <a:pt x="144" y="143"/>
                    <a:pt x="168" y="0"/>
                  </a:cubicBezTo>
                  <a:close/>
                </a:path>
              </a:pathLst>
            </a:custGeom>
            <a:solidFill>
              <a:srgbClr val="FAC9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 name="Freeform 107"/>
            <p:cNvSpPr>
              <a:spLocks/>
            </p:cNvSpPr>
            <p:nvPr/>
          </p:nvSpPr>
          <p:spPr bwMode="auto">
            <a:xfrm>
              <a:off x="8310563" y="2078686"/>
              <a:ext cx="2462212" cy="409575"/>
            </a:xfrm>
            <a:custGeom>
              <a:avLst/>
              <a:gdLst>
                <a:gd name="T0" fmla="*/ 1580 w 1650"/>
                <a:gd name="T1" fmla="*/ 264 h 275"/>
                <a:gd name="T2" fmla="*/ 1369 w 1650"/>
                <a:gd name="T3" fmla="*/ 268 h 275"/>
                <a:gd name="T4" fmla="*/ 539 w 1650"/>
                <a:gd name="T5" fmla="*/ 265 h 275"/>
                <a:gd name="T6" fmla="*/ 13 w 1650"/>
                <a:gd name="T7" fmla="*/ 265 h 275"/>
                <a:gd name="T8" fmla="*/ 6 w 1650"/>
                <a:gd name="T9" fmla="*/ 268 h 275"/>
                <a:gd name="T10" fmla="*/ 6 w 1650"/>
                <a:gd name="T11" fmla="*/ 47 h 275"/>
                <a:gd name="T12" fmla="*/ 7 w 1650"/>
                <a:gd name="T13" fmla="*/ 18 h 275"/>
                <a:gd name="T14" fmla="*/ 39 w 1650"/>
                <a:gd name="T15" fmla="*/ 4 h 275"/>
                <a:gd name="T16" fmla="*/ 172 w 1650"/>
                <a:gd name="T17" fmla="*/ 6 h 275"/>
                <a:gd name="T18" fmla="*/ 428 w 1650"/>
                <a:gd name="T19" fmla="*/ 6 h 275"/>
                <a:gd name="T20" fmla="*/ 752 w 1650"/>
                <a:gd name="T21" fmla="*/ 6 h 275"/>
                <a:gd name="T22" fmla="*/ 1081 w 1650"/>
                <a:gd name="T23" fmla="*/ 6 h 275"/>
                <a:gd name="T24" fmla="*/ 1376 w 1650"/>
                <a:gd name="T25" fmla="*/ 6 h 275"/>
                <a:gd name="T26" fmla="*/ 1575 w 1650"/>
                <a:gd name="T27" fmla="*/ 6 h 275"/>
                <a:gd name="T28" fmla="*/ 1633 w 1650"/>
                <a:gd name="T29" fmla="*/ 6 h 275"/>
                <a:gd name="T30" fmla="*/ 1638 w 1650"/>
                <a:gd name="T31" fmla="*/ 6 h 275"/>
                <a:gd name="T32" fmla="*/ 1638 w 1650"/>
                <a:gd name="T33" fmla="*/ 6 h 275"/>
                <a:gd name="T34" fmla="*/ 1638 w 1650"/>
                <a:gd name="T35" fmla="*/ 6 h 275"/>
                <a:gd name="T36" fmla="*/ 1638 w 1650"/>
                <a:gd name="T37" fmla="*/ 6 h 275"/>
                <a:gd name="T38" fmla="*/ 1639 w 1650"/>
                <a:gd name="T39" fmla="*/ 4 h 275"/>
                <a:gd name="T40" fmla="*/ 1646 w 1650"/>
                <a:gd name="T41" fmla="*/ 111 h 275"/>
                <a:gd name="T42" fmla="*/ 1624 w 1650"/>
                <a:gd name="T43" fmla="*/ 240 h 275"/>
                <a:gd name="T44" fmla="*/ 1624 w 1650"/>
                <a:gd name="T45" fmla="*/ 240 h 275"/>
                <a:gd name="T46" fmla="*/ 1627 w 1650"/>
                <a:gd name="T47" fmla="*/ 243 h 275"/>
                <a:gd name="T48" fmla="*/ 1627 w 1650"/>
                <a:gd name="T49" fmla="*/ 242 h 275"/>
                <a:gd name="T50" fmla="*/ 1650 w 1650"/>
                <a:gd name="T51" fmla="*/ 111 h 275"/>
                <a:gd name="T52" fmla="*/ 1641 w 1650"/>
                <a:gd name="T53" fmla="*/ 3 h 275"/>
                <a:gd name="T54" fmla="*/ 1640 w 1650"/>
                <a:gd name="T55" fmla="*/ 2 h 275"/>
                <a:gd name="T56" fmla="*/ 1633 w 1650"/>
                <a:gd name="T57" fmla="*/ 2 h 275"/>
                <a:gd name="T58" fmla="*/ 1575 w 1650"/>
                <a:gd name="T59" fmla="*/ 2 h 275"/>
                <a:gd name="T60" fmla="*/ 1376 w 1650"/>
                <a:gd name="T61" fmla="*/ 2 h 275"/>
                <a:gd name="T62" fmla="*/ 1081 w 1650"/>
                <a:gd name="T63" fmla="*/ 2 h 275"/>
                <a:gd name="T64" fmla="*/ 752 w 1650"/>
                <a:gd name="T65" fmla="*/ 2 h 275"/>
                <a:gd name="T66" fmla="*/ 428 w 1650"/>
                <a:gd name="T67" fmla="*/ 2 h 275"/>
                <a:gd name="T68" fmla="*/ 172 w 1650"/>
                <a:gd name="T69" fmla="*/ 2 h 275"/>
                <a:gd name="T70" fmla="*/ 39 w 1650"/>
                <a:gd name="T71" fmla="*/ 0 h 275"/>
                <a:gd name="T72" fmla="*/ 6 w 1650"/>
                <a:gd name="T73" fmla="*/ 11 h 275"/>
                <a:gd name="T74" fmla="*/ 2 w 1650"/>
                <a:gd name="T75" fmla="*/ 45 h 275"/>
                <a:gd name="T76" fmla="*/ 2 w 1650"/>
                <a:gd name="T77" fmla="*/ 200 h 275"/>
                <a:gd name="T78" fmla="*/ 13 w 1650"/>
                <a:gd name="T79" fmla="*/ 269 h 275"/>
                <a:gd name="T80" fmla="*/ 180 w 1650"/>
                <a:gd name="T81" fmla="*/ 269 h 275"/>
                <a:gd name="T82" fmla="*/ 973 w 1650"/>
                <a:gd name="T83" fmla="*/ 269 h 275"/>
                <a:gd name="T84" fmla="*/ 1521 w 1650"/>
                <a:gd name="T85" fmla="*/ 274 h 275"/>
                <a:gd name="T86" fmla="*/ 1627 w 1650"/>
                <a:gd name="T87" fmla="*/ 243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650" h="275">
                  <a:moveTo>
                    <a:pt x="1625" y="241"/>
                  </a:moveTo>
                  <a:cubicBezTo>
                    <a:pt x="1624" y="240"/>
                    <a:pt x="1624" y="240"/>
                    <a:pt x="1624" y="240"/>
                  </a:cubicBezTo>
                  <a:cubicBezTo>
                    <a:pt x="1613" y="252"/>
                    <a:pt x="1598" y="260"/>
                    <a:pt x="1580" y="264"/>
                  </a:cubicBezTo>
                  <a:cubicBezTo>
                    <a:pt x="1562" y="269"/>
                    <a:pt x="1541" y="270"/>
                    <a:pt x="1521" y="270"/>
                  </a:cubicBezTo>
                  <a:cubicBezTo>
                    <a:pt x="1515" y="271"/>
                    <a:pt x="1509" y="271"/>
                    <a:pt x="1503" y="271"/>
                  </a:cubicBezTo>
                  <a:cubicBezTo>
                    <a:pt x="1459" y="271"/>
                    <a:pt x="1414" y="268"/>
                    <a:pt x="1369" y="268"/>
                  </a:cubicBezTo>
                  <a:cubicBezTo>
                    <a:pt x="1237" y="268"/>
                    <a:pt x="1105" y="265"/>
                    <a:pt x="973" y="265"/>
                  </a:cubicBezTo>
                  <a:cubicBezTo>
                    <a:pt x="925" y="265"/>
                    <a:pt x="876" y="265"/>
                    <a:pt x="828" y="265"/>
                  </a:cubicBezTo>
                  <a:cubicBezTo>
                    <a:pt x="732" y="265"/>
                    <a:pt x="635" y="265"/>
                    <a:pt x="539" y="265"/>
                  </a:cubicBezTo>
                  <a:cubicBezTo>
                    <a:pt x="419" y="265"/>
                    <a:pt x="300" y="265"/>
                    <a:pt x="180" y="265"/>
                  </a:cubicBezTo>
                  <a:cubicBezTo>
                    <a:pt x="125" y="265"/>
                    <a:pt x="69" y="265"/>
                    <a:pt x="13" y="265"/>
                  </a:cubicBezTo>
                  <a:cubicBezTo>
                    <a:pt x="13" y="265"/>
                    <a:pt x="13" y="265"/>
                    <a:pt x="13" y="265"/>
                  </a:cubicBezTo>
                  <a:cubicBezTo>
                    <a:pt x="3" y="266"/>
                    <a:pt x="3" y="266"/>
                    <a:pt x="3" y="266"/>
                  </a:cubicBezTo>
                  <a:cubicBezTo>
                    <a:pt x="4" y="268"/>
                    <a:pt x="4" y="268"/>
                    <a:pt x="4" y="268"/>
                  </a:cubicBezTo>
                  <a:cubicBezTo>
                    <a:pt x="6" y="268"/>
                    <a:pt x="6" y="268"/>
                    <a:pt x="6" y="268"/>
                  </a:cubicBezTo>
                  <a:cubicBezTo>
                    <a:pt x="6" y="243"/>
                    <a:pt x="6" y="225"/>
                    <a:pt x="6" y="200"/>
                  </a:cubicBezTo>
                  <a:cubicBezTo>
                    <a:pt x="6" y="159"/>
                    <a:pt x="4" y="143"/>
                    <a:pt x="4" y="112"/>
                  </a:cubicBezTo>
                  <a:cubicBezTo>
                    <a:pt x="4" y="96"/>
                    <a:pt x="5" y="76"/>
                    <a:pt x="6" y="47"/>
                  </a:cubicBezTo>
                  <a:cubicBezTo>
                    <a:pt x="6" y="47"/>
                    <a:pt x="6" y="46"/>
                    <a:pt x="6" y="45"/>
                  </a:cubicBezTo>
                  <a:cubicBezTo>
                    <a:pt x="6" y="42"/>
                    <a:pt x="6" y="38"/>
                    <a:pt x="6" y="34"/>
                  </a:cubicBezTo>
                  <a:cubicBezTo>
                    <a:pt x="6" y="29"/>
                    <a:pt x="6" y="23"/>
                    <a:pt x="7" y="18"/>
                  </a:cubicBezTo>
                  <a:cubicBezTo>
                    <a:pt x="8" y="16"/>
                    <a:pt x="8" y="14"/>
                    <a:pt x="9" y="13"/>
                  </a:cubicBezTo>
                  <a:cubicBezTo>
                    <a:pt x="10" y="11"/>
                    <a:pt x="11" y="10"/>
                    <a:pt x="12" y="10"/>
                  </a:cubicBezTo>
                  <a:cubicBezTo>
                    <a:pt x="19" y="6"/>
                    <a:pt x="30" y="4"/>
                    <a:pt x="39" y="4"/>
                  </a:cubicBezTo>
                  <a:cubicBezTo>
                    <a:pt x="39" y="4"/>
                    <a:pt x="39" y="4"/>
                    <a:pt x="39" y="4"/>
                  </a:cubicBezTo>
                  <a:cubicBezTo>
                    <a:pt x="39" y="4"/>
                    <a:pt x="39" y="4"/>
                    <a:pt x="39" y="4"/>
                  </a:cubicBezTo>
                  <a:cubicBezTo>
                    <a:pt x="83" y="5"/>
                    <a:pt x="128" y="6"/>
                    <a:pt x="172" y="6"/>
                  </a:cubicBezTo>
                  <a:cubicBezTo>
                    <a:pt x="197" y="6"/>
                    <a:pt x="222" y="6"/>
                    <a:pt x="246" y="6"/>
                  </a:cubicBezTo>
                  <a:cubicBezTo>
                    <a:pt x="275" y="6"/>
                    <a:pt x="304" y="6"/>
                    <a:pt x="332" y="6"/>
                  </a:cubicBezTo>
                  <a:cubicBezTo>
                    <a:pt x="364" y="6"/>
                    <a:pt x="396" y="6"/>
                    <a:pt x="428" y="6"/>
                  </a:cubicBezTo>
                  <a:cubicBezTo>
                    <a:pt x="463" y="6"/>
                    <a:pt x="497" y="6"/>
                    <a:pt x="532" y="6"/>
                  </a:cubicBezTo>
                  <a:cubicBezTo>
                    <a:pt x="568" y="6"/>
                    <a:pt x="605" y="6"/>
                    <a:pt x="641" y="6"/>
                  </a:cubicBezTo>
                  <a:cubicBezTo>
                    <a:pt x="678" y="6"/>
                    <a:pt x="715" y="6"/>
                    <a:pt x="752" y="6"/>
                  </a:cubicBezTo>
                  <a:cubicBezTo>
                    <a:pt x="789" y="6"/>
                    <a:pt x="826" y="6"/>
                    <a:pt x="863" y="6"/>
                  </a:cubicBezTo>
                  <a:cubicBezTo>
                    <a:pt x="900" y="6"/>
                    <a:pt x="937" y="6"/>
                    <a:pt x="973" y="6"/>
                  </a:cubicBezTo>
                  <a:cubicBezTo>
                    <a:pt x="1009" y="6"/>
                    <a:pt x="1045" y="6"/>
                    <a:pt x="1081" y="6"/>
                  </a:cubicBezTo>
                  <a:cubicBezTo>
                    <a:pt x="1115" y="6"/>
                    <a:pt x="1150" y="6"/>
                    <a:pt x="1184" y="6"/>
                  </a:cubicBezTo>
                  <a:cubicBezTo>
                    <a:pt x="1217" y="6"/>
                    <a:pt x="1250" y="6"/>
                    <a:pt x="1284" y="6"/>
                  </a:cubicBezTo>
                  <a:cubicBezTo>
                    <a:pt x="1314" y="6"/>
                    <a:pt x="1345" y="6"/>
                    <a:pt x="1376" y="6"/>
                  </a:cubicBezTo>
                  <a:cubicBezTo>
                    <a:pt x="1403" y="6"/>
                    <a:pt x="1430" y="6"/>
                    <a:pt x="1458" y="6"/>
                  </a:cubicBezTo>
                  <a:cubicBezTo>
                    <a:pt x="1480" y="6"/>
                    <a:pt x="1502" y="6"/>
                    <a:pt x="1525" y="6"/>
                  </a:cubicBezTo>
                  <a:cubicBezTo>
                    <a:pt x="1542" y="6"/>
                    <a:pt x="1559" y="6"/>
                    <a:pt x="1575" y="6"/>
                  </a:cubicBezTo>
                  <a:cubicBezTo>
                    <a:pt x="1587" y="6"/>
                    <a:pt x="1598" y="6"/>
                    <a:pt x="1609" y="6"/>
                  </a:cubicBezTo>
                  <a:cubicBezTo>
                    <a:pt x="1616" y="6"/>
                    <a:pt x="1623" y="6"/>
                    <a:pt x="1631" y="6"/>
                  </a:cubicBezTo>
                  <a:cubicBezTo>
                    <a:pt x="1631" y="6"/>
                    <a:pt x="1632" y="6"/>
                    <a:pt x="1633" y="6"/>
                  </a:cubicBezTo>
                  <a:cubicBezTo>
                    <a:pt x="1634" y="6"/>
                    <a:pt x="1636" y="6"/>
                    <a:pt x="1637" y="6"/>
                  </a:cubicBezTo>
                  <a:cubicBezTo>
                    <a:pt x="1637" y="6"/>
                    <a:pt x="1638" y="6"/>
                    <a:pt x="1638" y="6"/>
                  </a:cubicBezTo>
                  <a:cubicBezTo>
                    <a:pt x="1638" y="6"/>
                    <a:pt x="1638" y="6"/>
                    <a:pt x="1638" y="6"/>
                  </a:cubicBezTo>
                  <a:cubicBezTo>
                    <a:pt x="1638" y="6"/>
                    <a:pt x="1638" y="6"/>
                    <a:pt x="1638" y="6"/>
                  </a:cubicBezTo>
                  <a:cubicBezTo>
                    <a:pt x="1638" y="5"/>
                    <a:pt x="1638" y="5"/>
                    <a:pt x="1638" y="5"/>
                  </a:cubicBezTo>
                  <a:cubicBezTo>
                    <a:pt x="1638" y="6"/>
                    <a:pt x="1638" y="6"/>
                    <a:pt x="1638" y="6"/>
                  </a:cubicBezTo>
                  <a:cubicBezTo>
                    <a:pt x="1638" y="6"/>
                    <a:pt x="1638" y="6"/>
                    <a:pt x="1638" y="6"/>
                  </a:cubicBezTo>
                  <a:cubicBezTo>
                    <a:pt x="1638" y="5"/>
                    <a:pt x="1638" y="5"/>
                    <a:pt x="1638" y="5"/>
                  </a:cubicBezTo>
                  <a:cubicBezTo>
                    <a:pt x="1638" y="6"/>
                    <a:pt x="1638" y="6"/>
                    <a:pt x="1638" y="6"/>
                  </a:cubicBezTo>
                  <a:cubicBezTo>
                    <a:pt x="1639" y="4"/>
                    <a:pt x="1639" y="4"/>
                    <a:pt x="1639" y="4"/>
                  </a:cubicBezTo>
                  <a:cubicBezTo>
                    <a:pt x="1637" y="5"/>
                    <a:pt x="1637" y="5"/>
                    <a:pt x="1637" y="5"/>
                  </a:cubicBezTo>
                  <a:cubicBezTo>
                    <a:pt x="1637" y="6"/>
                    <a:pt x="1638" y="6"/>
                    <a:pt x="1638" y="6"/>
                  </a:cubicBezTo>
                  <a:cubicBezTo>
                    <a:pt x="1639" y="4"/>
                    <a:pt x="1639" y="4"/>
                    <a:pt x="1639" y="4"/>
                  </a:cubicBezTo>
                  <a:cubicBezTo>
                    <a:pt x="1637" y="5"/>
                    <a:pt x="1637" y="5"/>
                    <a:pt x="1637" y="5"/>
                  </a:cubicBezTo>
                  <a:cubicBezTo>
                    <a:pt x="1639" y="4"/>
                    <a:pt x="1639" y="4"/>
                    <a:pt x="1639" y="4"/>
                  </a:cubicBezTo>
                  <a:cubicBezTo>
                    <a:pt x="1637" y="5"/>
                    <a:pt x="1637" y="5"/>
                    <a:pt x="1637" y="5"/>
                  </a:cubicBezTo>
                  <a:cubicBezTo>
                    <a:pt x="1639" y="9"/>
                    <a:pt x="1640" y="16"/>
                    <a:pt x="1641" y="25"/>
                  </a:cubicBezTo>
                  <a:cubicBezTo>
                    <a:pt x="1645" y="52"/>
                    <a:pt x="1646" y="94"/>
                    <a:pt x="1646" y="111"/>
                  </a:cubicBezTo>
                  <a:cubicBezTo>
                    <a:pt x="1646" y="143"/>
                    <a:pt x="1645" y="158"/>
                    <a:pt x="1644" y="183"/>
                  </a:cubicBezTo>
                  <a:cubicBezTo>
                    <a:pt x="1643" y="195"/>
                    <a:pt x="1642" y="204"/>
                    <a:pt x="1640" y="213"/>
                  </a:cubicBezTo>
                  <a:cubicBezTo>
                    <a:pt x="1637" y="221"/>
                    <a:pt x="1633" y="230"/>
                    <a:pt x="1624" y="240"/>
                  </a:cubicBezTo>
                  <a:cubicBezTo>
                    <a:pt x="1626" y="241"/>
                    <a:pt x="1626" y="241"/>
                    <a:pt x="1626" y="241"/>
                  </a:cubicBezTo>
                  <a:cubicBezTo>
                    <a:pt x="1624" y="240"/>
                    <a:pt x="1624" y="240"/>
                    <a:pt x="1624" y="240"/>
                  </a:cubicBezTo>
                  <a:cubicBezTo>
                    <a:pt x="1624" y="240"/>
                    <a:pt x="1624" y="240"/>
                    <a:pt x="1624" y="240"/>
                  </a:cubicBezTo>
                  <a:cubicBezTo>
                    <a:pt x="1624" y="240"/>
                    <a:pt x="1624" y="240"/>
                    <a:pt x="1624" y="240"/>
                  </a:cubicBezTo>
                  <a:cubicBezTo>
                    <a:pt x="1625" y="241"/>
                    <a:pt x="1625" y="241"/>
                    <a:pt x="1625" y="241"/>
                  </a:cubicBezTo>
                  <a:cubicBezTo>
                    <a:pt x="1627" y="243"/>
                    <a:pt x="1627" y="243"/>
                    <a:pt x="1627" y="243"/>
                  </a:cubicBezTo>
                  <a:cubicBezTo>
                    <a:pt x="1627" y="242"/>
                    <a:pt x="1627" y="242"/>
                    <a:pt x="1627" y="242"/>
                  </a:cubicBezTo>
                  <a:cubicBezTo>
                    <a:pt x="1627" y="242"/>
                    <a:pt x="1627" y="242"/>
                    <a:pt x="1627" y="242"/>
                  </a:cubicBezTo>
                  <a:cubicBezTo>
                    <a:pt x="1627" y="242"/>
                    <a:pt x="1627" y="242"/>
                    <a:pt x="1627" y="242"/>
                  </a:cubicBezTo>
                  <a:cubicBezTo>
                    <a:pt x="1636" y="232"/>
                    <a:pt x="1641" y="223"/>
                    <a:pt x="1644" y="214"/>
                  </a:cubicBezTo>
                  <a:cubicBezTo>
                    <a:pt x="1646" y="204"/>
                    <a:pt x="1647" y="195"/>
                    <a:pt x="1648" y="183"/>
                  </a:cubicBezTo>
                  <a:cubicBezTo>
                    <a:pt x="1649" y="158"/>
                    <a:pt x="1650" y="143"/>
                    <a:pt x="1650" y="111"/>
                  </a:cubicBezTo>
                  <a:cubicBezTo>
                    <a:pt x="1650" y="100"/>
                    <a:pt x="1649" y="77"/>
                    <a:pt x="1648" y="55"/>
                  </a:cubicBezTo>
                  <a:cubicBezTo>
                    <a:pt x="1647" y="44"/>
                    <a:pt x="1647" y="33"/>
                    <a:pt x="1645" y="24"/>
                  </a:cubicBezTo>
                  <a:cubicBezTo>
                    <a:pt x="1644" y="15"/>
                    <a:pt x="1643" y="8"/>
                    <a:pt x="1641" y="3"/>
                  </a:cubicBezTo>
                  <a:cubicBezTo>
                    <a:pt x="1641" y="3"/>
                    <a:pt x="1641" y="3"/>
                    <a:pt x="1641" y="3"/>
                  </a:cubicBezTo>
                  <a:cubicBezTo>
                    <a:pt x="1641" y="3"/>
                    <a:pt x="1641" y="3"/>
                    <a:pt x="1641" y="3"/>
                  </a:cubicBezTo>
                  <a:cubicBezTo>
                    <a:pt x="1640" y="3"/>
                    <a:pt x="1640" y="2"/>
                    <a:pt x="1640" y="2"/>
                  </a:cubicBezTo>
                  <a:cubicBezTo>
                    <a:pt x="1639" y="2"/>
                    <a:pt x="1639" y="2"/>
                    <a:pt x="1639" y="2"/>
                  </a:cubicBezTo>
                  <a:cubicBezTo>
                    <a:pt x="1638" y="2"/>
                    <a:pt x="1638" y="2"/>
                    <a:pt x="1637" y="2"/>
                  </a:cubicBezTo>
                  <a:cubicBezTo>
                    <a:pt x="1636" y="2"/>
                    <a:pt x="1634" y="2"/>
                    <a:pt x="1633" y="2"/>
                  </a:cubicBezTo>
                  <a:cubicBezTo>
                    <a:pt x="1632" y="2"/>
                    <a:pt x="1631" y="2"/>
                    <a:pt x="1631" y="2"/>
                  </a:cubicBezTo>
                  <a:cubicBezTo>
                    <a:pt x="1623" y="2"/>
                    <a:pt x="1616" y="2"/>
                    <a:pt x="1609" y="2"/>
                  </a:cubicBezTo>
                  <a:cubicBezTo>
                    <a:pt x="1598" y="2"/>
                    <a:pt x="1587" y="2"/>
                    <a:pt x="1575" y="2"/>
                  </a:cubicBezTo>
                  <a:cubicBezTo>
                    <a:pt x="1559" y="2"/>
                    <a:pt x="1542" y="2"/>
                    <a:pt x="1525" y="2"/>
                  </a:cubicBezTo>
                  <a:cubicBezTo>
                    <a:pt x="1502" y="2"/>
                    <a:pt x="1480" y="2"/>
                    <a:pt x="1458" y="2"/>
                  </a:cubicBezTo>
                  <a:cubicBezTo>
                    <a:pt x="1430" y="2"/>
                    <a:pt x="1403" y="2"/>
                    <a:pt x="1376" y="2"/>
                  </a:cubicBezTo>
                  <a:cubicBezTo>
                    <a:pt x="1345" y="2"/>
                    <a:pt x="1314" y="2"/>
                    <a:pt x="1284" y="2"/>
                  </a:cubicBezTo>
                  <a:cubicBezTo>
                    <a:pt x="1250" y="2"/>
                    <a:pt x="1217" y="2"/>
                    <a:pt x="1184" y="2"/>
                  </a:cubicBezTo>
                  <a:cubicBezTo>
                    <a:pt x="1150" y="2"/>
                    <a:pt x="1115" y="2"/>
                    <a:pt x="1081" y="2"/>
                  </a:cubicBezTo>
                  <a:cubicBezTo>
                    <a:pt x="1045" y="2"/>
                    <a:pt x="1009" y="2"/>
                    <a:pt x="973" y="2"/>
                  </a:cubicBezTo>
                  <a:cubicBezTo>
                    <a:pt x="937" y="2"/>
                    <a:pt x="900" y="2"/>
                    <a:pt x="863" y="2"/>
                  </a:cubicBezTo>
                  <a:cubicBezTo>
                    <a:pt x="826" y="2"/>
                    <a:pt x="789" y="2"/>
                    <a:pt x="752" y="2"/>
                  </a:cubicBezTo>
                  <a:cubicBezTo>
                    <a:pt x="715" y="2"/>
                    <a:pt x="678" y="2"/>
                    <a:pt x="641" y="2"/>
                  </a:cubicBezTo>
                  <a:cubicBezTo>
                    <a:pt x="605" y="2"/>
                    <a:pt x="568" y="2"/>
                    <a:pt x="532" y="2"/>
                  </a:cubicBezTo>
                  <a:cubicBezTo>
                    <a:pt x="497" y="2"/>
                    <a:pt x="463" y="2"/>
                    <a:pt x="428" y="2"/>
                  </a:cubicBezTo>
                  <a:cubicBezTo>
                    <a:pt x="396" y="2"/>
                    <a:pt x="364" y="2"/>
                    <a:pt x="332" y="2"/>
                  </a:cubicBezTo>
                  <a:cubicBezTo>
                    <a:pt x="304" y="2"/>
                    <a:pt x="275" y="2"/>
                    <a:pt x="246" y="2"/>
                  </a:cubicBezTo>
                  <a:cubicBezTo>
                    <a:pt x="222" y="2"/>
                    <a:pt x="197" y="2"/>
                    <a:pt x="172" y="2"/>
                  </a:cubicBezTo>
                  <a:cubicBezTo>
                    <a:pt x="128" y="2"/>
                    <a:pt x="83" y="1"/>
                    <a:pt x="39" y="0"/>
                  </a:cubicBezTo>
                  <a:cubicBezTo>
                    <a:pt x="39" y="2"/>
                    <a:pt x="39" y="2"/>
                    <a:pt x="39" y="2"/>
                  </a:cubicBezTo>
                  <a:cubicBezTo>
                    <a:pt x="39" y="0"/>
                    <a:pt x="39" y="0"/>
                    <a:pt x="39" y="0"/>
                  </a:cubicBezTo>
                  <a:cubicBezTo>
                    <a:pt x="39" y="0"/>
                    <a:pt x="39" y="0"/>
                    <a:pt x="39" y="0"/>
                  </a:cubicBezTo>
                  <a:cubicBezTo>
                    <a:pt x="30" y="0"/>
                    <a:pt x="18" y="2"/>
                    <a:pt x="10" y="6"/>
                  </a:cubicBezTo>
                  <a:cubicBezTo>
                    <a:pt x="8" y="7"/>
                    <a:pt x="7" y="9"/>
                    <a:pt x="6" y="11"/>
                  </a:cubicBezTo>
                  <a:cubicBezTo>
                    <a:pt x="4" y="14"/>
                    <a:pt x="3" y="17"/>
                    <a:pt x="3" y="21"/>
                  </a:cubicBezTo>
                  <a:cubicBezTo>
                    <a:pt x="2" y="26"/>
                    <a:pt x="2" y="30"/>
                    <a:pt x="2" y="34"/>
                  </a:cubicBezTo>
                  <a:cubicBezTo>
                    <a:pt x="2" y="38"/>
                    <a:pt x="2" y="42"/>
                    <a:pt x="2" y="45"/>
                  </a:cubicBezTo>
                  <a:cubicBezTo>
                    <a:pt x="2" y="46"/>
                    <a:pt x="2" y="47"/>
                    <a:pt x="2" y="47"/>
                  </a:cubicBezTo>
                  <a:cubicBezTo>
                    <a:pt x="1" y="76"/>
                    <a:pt x="0" y="96"/>
                    <a:pt x="0" y="112"/>
                  </a:cubicBezTo>
                  <a:cubicBezTo>
                    <a:pt x="0" y="143"/>
                    <a:pt x="2" y="159"/>
                    <a:pt x="2" y="200"/>
                  </a:cubicBezTo>
                  <a:cubicBezTo>
                    <a:pt x="2" y="225"/>
                    <a:pt x="2" y="243"/>
                    <a:pt x="2" y="268"/>
                  </a:cubicBezTo>
                  <a:cubicBezTo>
                    <a:pt x="2" y="270"/>
                    <a:pt x="2" y="270"/>
                    <a:pt x="2" y="270"/>
                  </a:cubicBezTo>
                  <a:cubicBezTo>
                    <a:pt x="13" y="269"/>
                    <a:pt x="13" y="269"/>
                    <a:pt x="13" y="269"/>
                  </a:cubicBezTo>
                  <a:cubicBezTo>
                    <a:pt x="13" y="267"/>
                    <a:pt x="13" y="267"/>
                    <a:pt x="13" y="267"/>
                  </a:cubicBezTo>
                  <a:cubicBezTo>
                    <a:pt x="13" y="269"/>
                    <a:pt x="13" y="269"/>
                    <a:pt x="13" y="269"/>
                  </a:cubicBezTo>
                  <a:cubicBezTo>
                    <a:pt x="69" y="269"/>
                    <a:pt x="125" y="269"/>
                    <a:pt x="180" y="269"/>
                  </a:cubicBezTo>
                  <a:cubicBezTo>
                    <a:pt x="300" y="269"/>
                    <a:pt x="419" y="269"/>
                    <a:pt x="539" y="269"/>
                  </a:cubicBezTo>
                  <a:cubicBezTo>
                    <a:pt x="635" y="269"/>
                    <a:pt x="732" y="269"/>
                    <a:pt x="828" y="269"/>
                  </a:cubicBezTo>
                  <a:cubicBezTo>
                    <a:pt x="876" y="269"/>
                    <a:pt x="925" y="269"/>
                    <a:pt x="973" y="269"/>
                  </a:cubicBezTo>
                  <a:cubicBezTo>
                    <a:pt x="1105" y="269"/>
                    <a:pt x="1237" y="272"/>
                    <a:pt x="1369" y="272"/>
                  </a:cubicBezTo>
                  <a:cubicBezTo>
                    <a:pt x="1414" y="272"/>
                    <a:pt x="1458" y="275"/>
                    <a:pt x="1503" y="275"/>
                  </a:cubicBezTo>
                  <a:cubicBezTo>
                    <a:pt x="1509" y="275"/>
                    <a:pt x="1515" y="275"/>
                    <a:pt x="1521" y="274"/>
                  </a:cubicBezTo>
                  <a:cubicBezTo>
                    <a:pt x="1541" y="274"/>
                    <a:pt x="1562" y="273"/>
                    <a:pt x="1581" y="268"/>
                  </a:cubicBezTo>
                  <a:cubicBezTo>
                    <a:pt x="1599" y="264"/>
                    <a:pt x="1615" y="256"/>
                    <a:pt x="1627" y="243"/>
                  </a:cubicBezTo>
                  <a:cubicBezTo>
                    <a:pt x="1627" y="243"/>
                    <a:pt x="1627" y="243"/>
                    <a:pt x="1627" y="243"/>
                  </a:cubicBezTo>
                  <a:cubicBezTo>
                    <a:pt x="1625" y="241"/>
                    <a:pt x="1625" y="241"/>
                    <a:pt x="1625" y="241"/>
                  </a:cubicBezTo>
                </a:path>
              </a:pathLst>
            </a:custGeom>
            <a:solidFill>
              <a:srgbClr val="7A46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 name="Freeform 108"/>
            <p:cNvSpPr>
              <a:spLocks/>
            </p:cNvSpPr>
            <p:nvPr/>
          </p:nvSpPr>
          <p:spPr bwMode="auto">
            <a:xfrm>
              <a:off x="10504487" y="2083448"/>
              <a:ext cx="254000" cy="400050"/>
            </a:xfrm>
            <a:custGeom>
              <a:avLst/>
              <a:gdLst>
                <a:gd name="T0" fmla="*/ 31 w 170"/>
                <a:gd name="T1" fmla="*/ 268 h 268"/>
                <a:gd name="T2" fmla="*/ 42 w 170"/>
                <a:gd name="T3" fmla="*/ 224 h 268"/>
                <a:gd name="T4" fmla="*/ 24 w 170"/>
                <a:gd name="T5" fmla="*/ 168 h 268"/>
                <a:gd name="T6" fmla="*/ 6 w 170"/>
                <a:gd name="T7" fmla="*/ 147 h 268"/>
                <a:gd name="T8" fmla="*/ 5 w 170"/>
                <a:gd name="T9" fmla="*/ 149 h 268"/>
                <a:gd name="T10" fmla="*/ 5 w 170"/>
                <a:gd name="T11" fmla="*/ 151 h 268"/>
                <a:gd name="T12" fmla="*/ 148 w 170"/>
                <a:gd name="T13" fmla="*/ 70 h 268"/>
                <a:gd name="T14" fmla="*/ 170 w 170"/>
                <a:gd name="T15" fmla="*/ 0 h 268"/>
                <a:gd name="T16" fmla="*/ 166 w 170"/>
                <a:gd name="T17" fmla="*/ 0 h 268"/>
                <a:gd name="T18" fmla="*/ 166 w 170"/>
                <a:gd name="T19" fmla="*/ 2 h 268"/>
                <a:gd name="T20" fmla="*/ 141 w 170"/>
                <a:gd name="T21" fmla="*/ 74 h 268"/>
                <a:gd name="T22" fmla="*/ 5 w 170"/>
                <a:gd name="T23" fmla="*/ 147 h 268"/>
                <a:gd name="T24" fmla="*/ 0 w 170"/>
                <a:gd name="T25" fmla="*/ 147 h 268"/>
                <a:gd name="T26" fmla="*/ 4 w 170"/>
                <a:gd name="T27" fmla="*/ 151 h 268"/>
                <a:gd name="T28" fmla="*/ 4 w 170"/>
                <a:gd name="T29" fmla="*/ 151 h 268"/>
                <a:gd name="T30" fmla="*/ 23 w 170"/>
                <a:gd name="T31" fmla="*/ 173 h 268"/>
                <a:gd name="T32" fmla="*/ 38 w 170"/>
                <a:gd name="T33" fmla="*/ 224 h 268"/>
                <a:gd name="T34" fmla="*/ 28 w 170"/>
                <a:gd name="T35" fmla="*/ 266 h 268"/>
                <a:gd name="T36" fmla="*/ 31 w 170"/>
                <a:gd name="T37" fmla="*/ 268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70" h="268">
                  <a:moveTo>
                    <a:pt x="31" y="268"/>
                  </a:moveTo>
                  <a:cubicBezTo>
                    <a:pt x="39" y="252"/>
                    <a:pt x="42" y="237"/>
                    <a:pt x="42" y="224"/>
                  </a:cubicBezTo>
                  <a:cubicBezTo>
                    <a:pt x="42" y="201"/>
                    <a:pt x="33" y="182"/>
                    <a:pt x="24" y="168"/>
                  </a:cubicBezTo>
                  <a:cubicBezTo>
                    <a:pt x="15" y="155"/>
                    <a:pt x="7" y="148"/>
                    <a:pt x="6" y="147"/>
                  </a:cubicBezTo>
                  <a:cubicBezTo>
                    <a:pt x="5" y="149"/>
                    <a:pt x="5" y="149"/>
                    <a:pt x="5" y="149"/>
                  </a:cubicBezTo>
                  <a:cubicBezTo>
                    <a:pt x="5" y="151"/>
                    <a:pt x="5" y="151"/>
                    <a:pt x="5" y="151"/>
                  </a:cubicBezTo>
                  <a:cubicBezTo>
                    <a:pt x="86" y="143"/>
                    <a:pt x="127" y="106"/>
                    <a:pt x="148" y="70"/>
                  </a:cubicBezTo>
                  <a:cubicBezTo>
                    <a:pt x="169" y="34"/>
                    <a:pt x="170" y="0"/>
                    <a:pt x="170" y="0"/>
                  </a:cubicBezTo>
                  <a:cubicBezTo>
                    <a:pt x="166" y="0"/>
                    <a:pt x="166" y="0"/>
                    <a:pt x="166" y="0"/>
                  </a:cubicBezTo>
                  <a:cubicBezTo>
                    <a:pt x="166" y="0"/>
                    <a:pt x="166" y="1"/>
                    <a:pt x="166" y="2"/>
                  </a:cubicBezTo>
                  <a:cubicBezTo>
                    <a:pt x="165" y="9"/>
                    <a:pt x="162" y="42"/>
                    <a:pt x="141" y="74"/>
                  </a:cubicBezTo>
                  <a:cubicBezTo>
                    <a:pt x="119" y="107"/>
                    <a:pt x="79" y="140"/>
                    <a:pt x="5" y="147"/>
                  </a:cubicBezTo>
                  <a:cubicBezTo>
                    <a:pt x="0" y="147"/>
                    <a:pt x="0" y="147"/>
                    <a:pt x="0" y="147"/>
                  </a:cubicBezTo>
                  <a:cubicBezTo>
                    <a:pt x="4" y="151"/>
                    <a:pt x="4" y="151"/>
                    <a:pt x="4" y="151"/>
                  </a:cubicBezTo>
                  <a:cubicBezTo>
                    <a:pt x="4" y="151"/>
                    <a:pt x="4" y="151"/>
                    <a:pt x="4" y="151"/>
                  </a:cubicBezTo>
                  <a:cubicBezTo>
                    <a:pt x="6" y="152"/>
                    <a:pt x="15" y="160"/>
                    <a:pt x="23" y="173"/>
                  </a:cubicBezTo>
                  <a:cubicBezTo>
                    <a:pt x="31" y="186"/>
                    <a:pt x="38" y="203"/>
                    <a:pt x="38" y="224"/>
                  </a:cubicBezTo>
                  <a:cubicBezTo>
                    <a:pt x="38" y="237"/>
                    <a:pt x="35" y="251"/>
                    <a:pt x="28" y="266"/>
                  </a:cubicBezTo>
                  <a:cubicBezTo>
                    <a:pt x="31" y="268"/>
                    <a:pt x="31" y="268"/>
                    <a:pt x="31" y="268"/>
                  </a:cubicBezTo>
                  <a:close/>
                </a:path>
              </a:pathLst>
            </a:custGeom>
            <a:solidFill>
              <a:srgbClr val="7A46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 name="Freeform 225"/>
            <p:cNvSpPr>
              <a:spLocks noEditPoints="1"/>
            </p:cNvSpPr>
            <p:nvPr/>
          </p:nvSpPr>
          <p:spPr bwMode="auto">
            <a:xfrm>
              <a:off x="8683625" y="2075511"/>
              <a:ext cx="7937" cy="22225"/>
            </a:xfrm>
            <a:custGeom>
              <a:avLst/>
              <a:gdLst>
                <a:gd name="T0" fmla="*/ 5 w 5"/>
                <a:gd name="T1" fmla="*/ 8 h 15"/>
                <a:gd name="T2" fmla="*/ 2 w 5"/>
                <a:gd name="T3" fmla="*/ 8 h 15"/>
                <a:gd name="T4" fmla="*/ 0 w 5"/>
                <a:gd name="T5" fmla="*/ 15 h 15"/>
                <a:gd name="T6" fmla="*/ 1 w 5"/>
                <a:gd name="T7" fmla="*/ 15 h 15"/>
                <a:gd name="T8" fmla="*/ 5 w 5"/>
                <a:gd name="T9" fmla="*/ 15 h 15"/>
                <a:gd name="T10" fmla="*/ 5 w 5"/>
                <a:gd name="T11" fmla="*/ 8 h 15"/>
                <a:gd name="T12" fmla="*/ 4 w 5"/>
                <a:gd name="T13" fmla="*/ 0 h 15"/>
                <a:gd name="T14" fmla="*/ 3 w 5"/>
                <a:gd name="T15" fmla="*/ 1 h 15"/>
                <a:gd name="T16" fmla="*/ 2 w 5"/>
                <a:gd name="T17" fmla="*/ 4 h 15"/>
                <a:gd name="T18" fmla="*/ 4 w 5"/>
                <a:gd name="T19" fmla="*/ 4 h 15"/>
                <a:gd name="T20" fmla="*/ 4 w 5"/>
                <a:gd name="T21"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15">
                  <a:moveTo>
                    <a:pt x="5" y="8"/>
                  </a:moveTo>
                  <a:cubicBezTo>
                    <a:pt x="4" y="8"/>
                    <a:pt x="3" y="8"/>
                    <a:pt x="2" y="8"/>
                  </a:cubicBezTo>
                  <a:cubicBezTo>
                    <a:pt x="1" y="10"/>
                    <a:pt x="1" y="13"/>
                    <a:pt x="0" y="15"/>
                  </a:cubicBezTo>
                  <a:cubicBezTo>
                    <a:pt x="0" y="15"/>
                    <a:pt x="1" y="15"/>
                    <a:pt x="1" y="15"/>
                  </a:cubicBezTo>
                  <a:cubicBezTo>
                    <a:pt x="2" y="15"/>
                    <a:pt x="3" y="15"/>
                    <a:pt x="5" y="15"/>
                  </a:cubicBezTo>
                  <a:cubicBezTo>
                    <a:pt x="5" y="12"/>
                    <a:pt x="5" y="10"/>
                    <a:pt x="5" y="8"/>
                  </a:cubicBezTo>
                  <a:moveTo>
                    <a:pt x="4" y="0"/>
                  </a:moveTo>
                  <a:cubicBezTo>
                    <a:pt x="4" y="0"/>
                    <a:pt x="3" y="1"/>
                    <a:pt x="3" y="1"/>
                  </a:cubicBezTo>
                  <a:cubicBezTo>
                    <a:pt x="3" y="2"/>
                    <a:pt x="3" y="3"/>
                    <a:pt x="2" y="4"/>
                  </a:cubicBezTo>
                  <a:cubicBezTo>
                    <a:pt x="3" y="4"/>
                    <a:pt x="4" y="4"/>
                    <a:pt x="4" y="4"/>
                  </a:cubicBezTo>
                  <a:cubicBezTo>
                    <a:pt x="4" y="2"/>
                    <a:pt x="4" y="0"/>
                    <a:pt x="4" y="0"/>
                  </a:cubicBezTo>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 name="Freeform 226"/>
            <p:cNvSpPr>
              <a:spLocks/>
            </p:cNvSpPr>
            <p:nvPr/>
          </p:nvSpPr>
          <p:spPr bwMode="auto">
            <a:xfrm>
              <a:off x="8405813" y="2097736"/>
              <a:ext cx="285750" cy="369888"/>
            </a:xfrm>
            <a:custGeom>
              <a:avLst/>
              <a:gdLst>
                <a:gd name="T0" fmla="*/ 191 w 191"/>
                <a:gd name="T1" fmla="*/ 0 h 248"/>
                <a:gd name="T2" fmla="*/ 187 w 191"/>
                <a:gd name="T3" fmla="*/ 0 h 248"/>
                <a:gd name="T4" fmla="*/ 186 w 191"/>
                <a:gd name="T5" fmla="*/ 0 h 248"/>
                <a:gd name="T6" fmla="*/ 186 w 191"/>
                <a:gd name="T7" fmla="*/ 1 h 248"/>
                <a:gd name="T8" fmla="*/ 1 w 191"/>
                <a:gd name="T9" fmla="*/ 108 h 248"/>
                <a:gd name="T10" fmla="*/ 0 w 191"/>
                <a:gd name="T11" fmla="*/ 129 h 248"/>
                <a:gd name="T12" fmla="*/ 0 w 191"/>
                <a:gd name="T13" fmla="*/ 148 h 248"/>
                <a:gd name="T14" fmla="*/ 4 w 191"/>
                <a:gd name="T15" fmla="*/ 225 h 248"/>
                <a:gd name="T16" fmla="*/ 5 w 191"/>
                <a:gd name="T17" fmla="*/ 236 h 248"/>
                <a:gd name="T18" fmla="*/ 9 w 191"/>
                <a:gd name="T19" fmla="*/ 241 h 248"/>
                <a:gd name="T20" fmla="*/ 15 w 191"/>
                <a:gd name="T21" fmla="*/ 248 h 248"/>
                <a:gd name="T22" fmla="*/ 9 w 191"/>
                <a:gd name="T23" fmla="*/ 120 h 248"/>
                <a:gd name="T24" fmla="*/ 141 w 191"/>
                <a:gd name="T25" fmla="*/ 78 h 248"/>
                <a:gd name="T26" fmla="*/ 191 w 191"/>
                <a:gd name="T27" fmla="*/ 0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1" h="248">
                  <a:moveTo>
                    <a:pt x="191" y="0"/>
                  </a:moveTo>
                  <a:cubicBezTo>
                    <a:pt x="189" y="0"/>
                    <a:pt x="188" y="0"/>
                    <a:pt x="187" y="0"/>
                  </a:cubicBezTo>
                  <a:cubicBezTo>
                    <a:pt x="187" y="0"/>
                    <a:pt x="186" y="0"/>
                    <a:pt x="186" y="0"/>
                  </a:cubicBezTo>
                  <a:cubicBezTo>
                    <a:pt x="186" y="0"/>
                    <a:pt x="186" y="0"/>
                    <a:pt x="186" y="1"/>
                  </a:cubicBezTo>
                  <a:cubicBezTo>
                    <a:pt x="170" y="67"/>
                    <a:pt x="84" y="101"/>
                    <a:pt x="1" y="108"/>
                  </a:cubicBezTo>
                  <a:cubicBezTo>
                    <a:pt x="1" y="114"/>
                    <a:pt x="1" y="121"/>
                    <a:pt x="0" y="129"/>
                  </a:cubicBezTo>
                  <a:cubicBezTo>
                    <a:pt x="0" y="135"/>
                    <a:pt x="0" y="142"/>
                    <a:pt x="0" y="148"/>
                  </a:cubicBezTo>
                  <a:cubicBezTo>
                    <a:pt x="0" y="178"/>
                    <a:pt x="2" y="209"/>
                    <a:pt x="4" y="225"/>
                  </a:cubicBezTo>
                  <a:cubicBezTo>
                    <a:pt x="4" y="231"/>
                    <a:pt x="5" y="234"/>
                    <a:pt x="5" y="236"/>
                  </a:cubicBezTo>
                  <a:cubicBezTo>
                    <a:pt x="5" y="236"/>
                    <a:pt x="7" y="238"/>
                    <a:pt x="9" y="241"/>
                  </a:cubicBezTo>
                  <a:cubicBezTo>
                    <a:pt x="10" y="243"/>
                    <a:pt x="13" y="245"/>
                    <a:pt x="15" y="248"/>
                  </a:cubicBezTo>
                  <a:cubicBezTo>
                    <a:pt x="4" y="218"/>
                    <a:pt x="9" y="120"/>
                    <a:pt x="9" y="120"/>
                  </a:cubicBezTo>
                  <a:cubicBezTo>
                    <a:pt x="9" y="120"/>
                    <a:pt x="73" y="113"/>
                    <a:pt x="141" y="78"/>
                  </a:cubicBezTo>
                  <a:cubicBezTo>
                    <a:pt x="183" y="57"/>
                    <a:pt x="190" y="20"/>
                    <a:pt x="191" y="0"/>
                  </a:cubicBezTo>
                </a:path>
              </a:pathLst>
            </a:custGeom>
            <a:solidFill>
              <a:srgbClr val="EBCC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 name="Freeform 227"/>
            <p:cNvSpPr>
              <a:spLocks/>
            </p:cNvSpPr>
            <p:nvPr/>
          </p:nvSpPr>
          <p:spPr bwMode="auto">
            <a:xfrm>
              <a:off x="8686800" y="2081861"/>
              <a:ext cx="4762" cy="4763"/>
            </a:xfrm>
            <a:custGeom>
              <a:avLst/>
              <a:gdLst>
                <a:gd name="T0" fmla="*/ 2 w 3"/>
                <a:gd name="T1" fmla="*/ 0 h 4"/>
                <a:gd name="T2" fmla="*/ 0 w 3"/>
                <a:gd name="T3" fmla="*/ 0 h 4"/>
                <a:gd name="T4" fmla="*/ 0 w 3"/>
                <a:gd name="T5" fmla="*/ 4 h 4"/>
                <a:gd name="T6" fmla="*/ 3 w 3"/>
                <a:gd name="T7" fmla="*/ 4 h 4"/>
                <a:gd name="T8" fmla="*/ 2 w 3"/>
                <a:gd name="T9" fmla="*/ 0 h 4"/>
              </a:gdLst>
              <a:ahLst/>
              <a:cxnLst>
                <a:cxn ang="0">
                  <a:pos x="T0" y="T1"/>
                </a:cxn>
                <a:cxn ang="0">
                  <a:pos x="T2" y="T3"/>
                </a:cxn>
                <a:cxn ang="0">
                  <a:pos x="T4" y="T5"/>
                </a:cxn>
                <a:cxn ang="0">
                  <a:pos x="T6" y="T7"/>
                </a:cxn>
                <a:cxn ang="0">
                  <a:pos x="T8" y="T9"/>
                </a:cxn>
              </a:cxnLst>
              <a:rect l="0" t="0" r="r" b="b"/>
              <a:pathLst>
                <a:path w="3" h="4">
                  <a:moveTo>
                    <a:pt x="2" y="0"/>
                  </a:moveTo>
                  <a:cubicBezTo>
                    <a:pt x="2" y="0"/>
                    <a:pt x="1" y="0"/>
                    <a:pt x="0" y="0"/>
                  </a:cubicBezTo>
                  <a:cubicBezTo>
                    <a:pt x="0" y="2"/>
                    <a:pt x="0" y="3"/>
                    <a:pt x="0" y="4"/>
                  </a:cubicBezTo>
                  <a:cubicBezTo>
                    <a:pt x="1" y="4"/>
                    <a:pt x="2" y="4"/>
                    <a:pt x="3" y="4"/>
                  </a:cubicBezTo>
                  <a:cubicBezTo>
                    <a:pt x="3" y="3"/>
                    <a:pt x="3" y="1"/>
                    <a:pt x="2" y="0"/>
                  </a:cubicBezTo>
                </a:path>
              </a:pathLst>
            </a:custGeom>
            <a:solidFill>
              <a:srgbClr val="7040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 name="Freeform 228"/>
            <p:cNvSpPr>
              <a:spLocks/>
            </p:cNvSpPr>
            <p:nvPr/>
          </p:nvSpPr>
          <p:spPr bwMode="auto">
            <a:xfrm>
              <a:off x="8397875" y="2258073"/>
              <a:ext cx="33337" cy="215900"/>
            </a:xfrm>
            <a:custGeom>
              <a:avLst/>
              <a:gdLst>
                <a:gd name="T0" fmla="*/ 4 w 22"/>
                <a:gd name="T1" fmla="*/ 0 h 144"/>
                <a:gd name="T2" fmla="*/ 3 w 22"/>
                <a:gd name="T3" fmla="*/ 0 h 144"/>
                <a:gd name="T4" fmla="*/ 2 w 22"/>
                <a:gd name="T5" fmla="*/ 20 h 144"/>
                <a:gd name="T6" fmla="*/ 7 w 22"/>
                <a:gd name="T7" fmla="*/ 127 h 144"/>
                <a:gd name="T8" fmla="*/ 22 w 22"/>
                <a:gd name="T9" fmla="*/ 144 h 144"/>
                <a:gd name="T10" fmla="*/ 22 w 22"/>
                <a:gd name="T11" fmla="*/ 144 h 144"/>
                <a:gd name="T12" fmla="*/ 10 w 22"/>
                <a:gd name="T13" fmla="*/ 132 h 144"/>
                <a:gd name="T14" fmla="*/ 8 w 22"/>
                <a:gd name="T15" fmla="*/ 128 h 144"/>
                <a:gd name="T16" fmla="*/ 7 w 22"/>
                <a:gd name="T17" fmla="*/ 117 h 144"/>
                <a:gd name="T18" fmla="*/ 5 w 22"/>
                <a:gd name="T19" fmla="*/ 97 h 144"/>
                <a:gd name="T20" fmla="*/ 3 w 22"/>
                <a:gd name="T21" fmla="*/ 40 h 144"/>
                <a:gd name="T22" fmla="*/ 3 w 22"/>
                <a:gd name="T23" fmla="*/ 21 h 144"/>
                <a:gd name="T24" fmla="*/ 4 w 22"/>
                <a:gd name="T25" fmla="*/ 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2" h="144">
                  <a:moveTo>
                    <a:pt x="4" y="0"/>
                  </a:moveTo>
                  <a:cubicBezTo>
                    <a:pt x="4" y="0"/>
                    <a:pt x="3" y="0"/>
                    <a:pt x="3" y="0"/>
                  </a:cubicBezTo>
                  <a:cubicBezTo>
                    <a:pt x="2" y="6"/>
                    <a:pt x="2" y="13"/>
                    <a:pt x="2" y="20"/>
                  </a:cubicBezTo>
                  <a:cubicBezTo>
                    <a:pt x="0" y="65"/>
                    <a:pt x="5" y="120"/>
                    <a:pt x="7" y="127"/>
                  </a:cubicBezTo>
                  <a:cubicBezTo>
                    <a:pt x="7" y="130"/>
                    <a:pt x="14" y="137"/>
                    <a:pt x="22" y="144"/>
                  </a:cubicBezTo>
                  <a:cubicBezTo>
                    <a:pt x="22" y="144"/>
                    <a:pt x="22" y="144"/>
                    <a:pt x="22" y="144"/>
                  </a:cubicBezTo>
                  <a:cubicBezTo>
                    <a:pt x="17" y="140"/>
                    <a:pt x="13" y="135"/>
                    <a:pt x="10" y="132"/>
                  </a:cubicBezTo>
                  <a:cubicBezTo>
                    <a:pt x="9" y="130"/>
                    <a:pt x="9" y="129"/>
                    <a:pt x="8" y="128"/>
                  </a:cubicBezTo>
                  <a:cubicBezTo>
                    <a:pt x="8" y="127"/>
                    <a:pt x="7" y="123"/>
                    <a:pt x="7" y="117"/>
                  </a:cubicBezTo>
                  <a:cubicBezTo>
                    <a:pt x="6" y="112"/>
                    <a:pt x="6" y="105"/>
                    <a:pt x="5" y="97"/>
                  </a:cubicBezTo>
                  <a:cubicBezTo>
                    <a:pt x="4" y="81"/>
                    <a:pt x="3" y="60"/>
                    <a:pt x="3" y="40"/>
                  </a:cubicBezTo>
                  <a:cubicBezTo>
                    <a:pt x="3" y="34"/>
                    <a:pt x="3" y="27"/>
                    <a:pt x="3" y="21"/>
                  </a:cubicBezTo>
                  <a:cubicBezTo>
                    <a:pt x="4" y="13"/>
                    <a:pt x="4" y="6"/>
                    <a:pt x="4" y="0"/>
                  </a:cubicBezTo>
                </a:path>
              </a:pathLst>
            </a:custGeom>
            <a:solidFill>
              <a:srgbClr val="EBCC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 name="Freeform 229"/>
            <p:cNvSpPr>
              <a:spLocks/>
            </p:cNvSpPr>
            <p:nvPr/>
          </p:nvSpPr>
          <p:spPr bwMode="auto">
            <a:xfrm>
              <a:off x="8431213" y="2473973"/>
              <a:ext cx="1587" cy="1588"/>
            </a:xfrm>
            <a:custGeom>
              <a:avLst/>
              <a:gdLst>
                <a:gd name="T0" fmla="*/ 0 w 1"/>
                <a:gd name="T1" fmla="*/ 0 h 1"/>
                <a:gd name="T2" fmla="*/ 0 w 1"/>
                <a:gd name="T3" fmla="*/ 0 h 1"/>
                <a:gd name="T4" fmla="*/ 1 w 1"/>
                <a:gd name="T5" fmla="*/ 1 h 1"/>
                <a:gd name="T6" fmla="*/ 1 w 1"/>
                <a:gd name="T7" fmla="*/ 1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0"/>
                    <a:pt x="0" y="0"/>
                  </a:cubicBezTo>
                  <a:cubicBezTo>
                    <a:pt x="0" y="1"/>
                    <a:pt x="1" y="1"/>
                    <a:pt x="1" y="1"/>
                  </a:cubicBezTo>
                  <a:cubicBezTo>
                    <a:pt x="1" y="1"/>
                    <a:pt x="1" y="1"/>
                    <a:pt x="1" y="1"/>
                  </a:cubicBezTo>
                  <a:cubicBezTo>
                    <a:pt x="1" y="1"/>
                    <a:pt x="0" y="0"/>
                    <a:pt x="0" y="0"/>
                  </a:cubicBezTo>
                </a:path>
              </a:pathLst>
            </a:custGeom>
            <a:solidFill>
              <a:srgbClr val="7040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 name="Freeform 230"/>
            <p:cNvSpPr>
              <a:spLocks/>
            </p:cNvSpPr>
            <p:nvPr/>
          </p:nvSpPr>
          <p:spPr bwMode="auto">
            <a:xfrm>
              <a:off x="8051800" y="1696098"/>
              <a:ext cx="665162" cy="585788"/>
            </a:xfrm>
            <a:custGeom>
              <a:avLst/>
              <a:gdLst>
                <a:gd name="T0" fmla="*/ 235 w 445"/>
                <a:gd name="T1" fmla="*/ 3 h 393"/>
                <a:gd name="T2" fmla="*/ 0 w 445"/>
                <a:gd name="T3" fmla="*/ 162 h 393"/>
                <a:gd name="T4" fmla="*/ 140 w 445"/>
                <a:gd name="T5" fmla="*/ 370 h 393"/>
                <a:gd name="T6" fmla="*/ 423 w 445"/>
                <a:gd name="T7" fmla="*/ 270 h 393"/>
                <a:gd name="T8" fmla="*/ 235 w 445"/>
                <a:gd name="T9" fmla="*/ 3 h 393"/>
              </a:gdLst>
              <a:ahLst/>
              <a:cxnLst>
                <a:cxn ang="0">
                  <a:pos x="T0" y="T1"/>
                </a:cxn>
                <a:cxn ang="0">
                  <a:pos x="T2" y="T3"/>
                </a:cxn>
                <a:cxn ang="0">
                  <a:pos x="T4" y="T5"/>
                </a:cxn>
                <a:cxn ang="0">
                  <a:pos x="T6" y="T7"/>
                </a:cxn>
                <a:cxn ang="0">
                  <a:pos x="T8" y="T9"/>
                </a:cxn>
              </a:cxnLst>
              <a:rect l="0" t="0" r="r" b="b"/>
              <a:pathLst>
                <a:path w="445" h="393">
                  <a:moveTo>
                    <a:pt x="235" y="3"/>
                  </a:moveTo>
                  <a:cubicBezTo>
                    <a:pt x="160" y="0"/>
                    <a:pt x="0" y="35"/>
                    <a:pt x="0" y="162"/>
                  </a:cubicBezTo>
                  <a:cubicBezTo>
                    <a:pt x="0" y="289"/>
                    <a:pt x="47" y="346"/>
                    <a:pt x="140" y="370"/>
                  </a:cubicBezTo>
                  <a:cubicBezTo>
                    <a:pt x="234" y="393"/>
                    <a:pt x="400" y="365"/>
                    <a:pt x="423" y="270"/>
                  </a:cubicBezTo>
                  <a:cubicBezTo>
                    <a:pt x="445" y="175"/>
                    <a:pt x="429" y="11"/>
                    <a:pt x="235" y="3"/>
                  </a:cubicBezTo>
                </a:path>
              </a:pathLst>
            </a:custGeom>
            <a:solidFill>
              <a:srgbClr val="B5DE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 name="Freeform 231"/>
            <p:cNvSpPr>
              <a:spLocks noEditPoints="1"/>
            </p:cNvSpPr>
            <p:nvPr/>
          </p:nvSpPr>
          <p:spPr bwMode="auto">
            <a:xfrm>
              <a:off x="8259763" y="2246961"/>
              <a:ext cx="50800" cy="9525"/>
            </a:xfrm>
            <a:custGeom>
              <a:avLst/>
              <a:gdLst>
                <a:gd name="T0" fmla="*/ 1 w 34"/>
                <a:gd name="T1" fmla="*/ 1 h 7"/>
                <a:gd name="T2" fmla="*/ 34 w 34"/>
                <a:gd name="T3" fmla="*/ 7 h 7"/>
                <a:gd name="T4" fmla="*/ 34 w 34"/>
                <a:gd name="T5" fmla="*/ 7 h 7"/>
                <a:gd name="T6" fmla="*/ 1 w 34"/>
                <a:gd name="T7" fmla="*/ 1 h 7"/>
                <a:gd name="T8" fmla="*/ 1 w 34"/>
                <a:gd name="T9" fmla="*/ 1 h 7"/>
                <a:gd name="T10" fmla="*/ 1 w 34"/>
                <a:gd name="T11" fmla="*/ 1 h 7"/>
                <a:gd name="T12" fmla="*/ 1 w 34"/>
                <a:gd name="T13" fmla="*/ 1 h 7"/>
                <a:gd name="T14" fmla="*/ 0 w 34"/>
                <a:gd name="T15" fmla="*/ 0 h 7"/>
                <a:gd name="T16" fmla="*/ 0 w 34"/>
                <a:gd name="T17" fmla="*/ 0 h 7"/>
                <a:gd name="T18" fmla="*/ 0 w 34"/>
                <a:gd name="T1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7">
                  <a:moveTo>
                    <a:pt x="1" y="1"/>
                  </a:moveTo>
                  <a:cubicBezTo>
                    <a:pt x="11" y="3"/>
                    <a:pt x="23" y="5"/>
                    <a:pt x="34" y="7"/>
                  </a:cubicBezTo>
                  <a:cubicBezTo>
                    <a:pt x="34" y="7"/>
                    <a:pt x="34" y="7"/>
                    <a:pt x="34" y="7"/>
                  </a:cubicBezTo>
                  <a:cubicBezTo>
                    <a:pt x="23" y="5"/>
                    <a:pt x="11" y="3"/>
                    <a:pt x="1" y="1"/>
                  </a:cubicBezTo>
                  <a:moveTo>
                    <a:pt x="1" y="1"/>
                  </a:moveTo>
                  <a:cubicBezTo>
                    <a:pt x="1" y="1"/>
                    <a:pt x="1" y="1"/>
                    <a:pt x="1" y="1"/>
                  </a:cubicBezTo>
                  <a:cubicBezTo>
                    <a:pt x="1" y="1"/>
                    <a:pt x="1" y="1"/>
                    <a:pt x="1" y="1"/>
                  </a:cubicBezTo>
                  <a:moveTo>
                    <a:pt x="0" y="0"/>
                  </a:moveTo>
                  <a:cubicBezTo>
                    <a:pt x="0" y="0"/>
                    <a:pt x="0" y="0"/>
                    <a:pt x="0" y="0"/>
                  </a:cubicBezTo>
                  <a:cubicBezTo>
                    <a:pt x="0" y="0"/>
                    <a:pt x="0" y="0"/>
                    <a:pt x="0" y="0"/>
                  </a:cubicBezTo>
                </a:path>
              </a:pathLst>
            </a:custGeom>
            <a:solidFill>
              <a:srgbClr val="DEF1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 name="Freeform 232"/>
            <p:cNvSpPr>
              <a:spLocks/>
            </p:cNvSpPr>
            <p:nvPr/>
          </p:nvSpPr>
          <p:spPr bwMode="auto">
            <a:xfrm>
              <a:off x="8310563" y="2256486"/>
              <a:ext cx="1587" cy="0"/>
            </a:xfrm>
            <a:custGeom>
              <a:avLst/>
              <a:gdLst>
                <a:gd name="T0" fmla="*/ 0 w 1"/>
                <a:gd name="T1" fmla="*/ 0 w 1"/>
                <a:gd name="T2" fmla="*/ 1 w 1"/>
                <a:gd name="T3" fmla="*/ 1 w 1"/>
                <a:gd name="T4" fmla="*/ 0 w 1"/>
              </a:gdLst>
              <a:ahLst/>
              <a:cxnLst>
                <a:cxn ang="0">
                  <a:pos x="T0" y="0"/>
                </a:cxn>
                <a:cxn ang="0">
                  <a:pos x="T1" y="0"/>
                </a:cxn>
                <a:cxn ang="0">
                  <a:pos x="T2" y="0"/>
                </a:cxn>
                <a:cxn ang="0">
                  <a:pos x="T3" y="0"/>
                </a:cxn>
                <a:cxn ang="0">
                  <a:pos x="T4" y="0"/>
                </a:cxn>
              </a:cxnLst>
              <a:rect l="0" t="0" r="r" b="b"/>
              <a:pathLst>
                <a:path w="1">
                  <a:moveTo>
                    <a:pt x="0" y="0"/>
                  </a:moveTo>
                  <a:cubicBezTo>
                    <a:pt x="0" y="0"/>
                    <a:pt x="0" y="0"/>
                    <a:pt x="0" y="0"/>
                  </a:cubicBezTo>
                  <a:cubicBezTo>
                    <a:pt x="0" y="0"/>
                    <a:pt x="1" y="0"/>
                    <a:pt x="1" y="0"/>
                  </a:cubicBezTo>
                  <a:cubicBezTo>
                    <a:pt x="1" y="0"/>
                    <a:pt x="1" y="0"/>
                    <a:pt x="1" y="0"/>
                  </a:cubicBezTo>
                  <a:cubicBezTo>
                    <a:pt x="1" y="0"/>
                    <a:pt x="0" y="0"/>
                    <a:pt x="0" y="0"/>
                  </a:cubicBezTo>
                </a:path>
              </a:pathLst>
            </a:custGeom>
            <a:solidFill>
              <a:srgbClr val="6B421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 name="Freeform 233"/>
            <p:cNvSpPr>
              <a:spLocks noEditPoints="1"/>
            </p:cNvSpPr>
            <p:nvPr/>
          </p:nvSpPr>
          <p:spPr bwMode="auto">
            <a:xfrm>
              <a:off x="8054975" y="2002486"/>
              <a:ext cx="609600" cy="255588"/>
            </a:xfrm>
            <a:custGeom>
              <a:avLst/>
              <a:gdLst>
                <a:gd name="T0" fmla="*/ 235 w 408"/>
                <a:gd name="T1" fmla="*/ 160 h 172"/>
                <a:gd name="T2" fmla="*/ 234 w 408"/>
                <a:gd name="T3" fmla="*/ 161 h 172"/>
                <a:gd name="T4" fmla="*/ 233 w 408"/>
                <a:gd name="T5" fmla="*/ 172 h 172"/>
                <a:gd name="T6" fmla="*/ 234 w 408"/>
                <a:gd name="T7" fmla="*/ 172 h 172"/>
                <a:gd name="T8" fmla="*/ 235 w 408"/>
                <a:gd name="T9" fmla="*/ 160 h 172"/>
                <a:gd name="T10" fmla="*/ 244 w 408"/>
                <a:gd name="T11" fmla="*/ 123 h 172"/>
                <a:gd name="T12" fmla="*/ 238 w 408"/>
                <a:gd name="T13" fmla="*/ 125 h 172"/>
                <a:gd name="T14" fmla="*/ 234 w 408"/>
                <a:gd name="T15" fmla="*/ 158 h 172"/>
                <a:gd name="T16" fmla="*/ 236 w 408"/>
                <a:gd name="T17" fmla="*/ 157 h 172"/>
                <a:gd name="T18" fmla="*/ 240 w 408"/>
                <a:gd name="T19" fmla="*/ 126 h 172"/>
                <a:gd name="T20" fmla="*/ 240 w 408"/>
                <a:gd name="T21" fmla="*/ 125 h 172"/>
                <a:gd name="T22" fmla="*/ 246 w 408"/>
                <a:gd name="T23" fmla="*/ 123 h 172"/>
                <a:gd name="T24" fmla="*/ 244 w 408"/>
                <a:gd name="T25" fmla="*/ 123 h 172"/>
                <a:gd name="T26" fmla="*/ 35 w 408"/>
                <a:gd name="T27" fmla="*/ 102 h 172"/>
                <a:gd name="T28" fmla="*/ 137 w 408"/>
                <a:gd name="T29" fmla="*/ 164 h 172"/>
                <a:gd name="T30" fmla="*/ 137 w 408"/>
                <a:gd name="T31" fmla="*/ 164 h 172"/>
                <a:gd name="T32" fmla="*/ 138 w 408"/>
                <a:gd name="T33" fmla="*/ 165 h 172"/>
                <a:gd name="T34" fmla="*/ 138 w 408"/>
                <a:gd name="T35" fmla="*/ 165 h 172"/>
                <a:gd name="T36" fmla="*/ 138 w 408"/>
                <a:gd name="T37" fmla="*/ 165 h 172"/>
                <a:gd name="T38" fmla="*/ 138 w 408"/>
                <a:gd name="T39" fmla="*/ 165 h 172"/>
                <a:gd name="T40" fmla="*/ 171 w 408"/>
                <a:gd name="T41" fmla="*/ 171 h 172"/>
                <a:gd name="T42" fmla="*/ 172 w 408"/>
                <a:gd name="T43" fmla="*/ 171 h 172"/>
                <a:gd name="T44" fmla="*/ 172 w 408"/>
                <a:gd name="T45" fmla="*/ 170 h 172"/>
                <a:gd name="T46" fmla="*/ 172 w 408"/>
                <a:gd name="T47" fmla="*/ 170 h 172"/>
                <a:gd name="T48" fmla="*/ 172 w 408"/>
                <a:gd name="T49" fmla="*/ 168 h 172"/>
                <a:gd name="T50" fmla="*/ 172 w 408"/>
                <a:gd name="T51" fmla="*/ 168 h 172"/>
                <a:gd name="T52" fmla="*/ 172 w 408"/>
                <a:gd name="T53" fmla="*/ 161 h 172"/>
                <a:gd name="T54" fmla="*/ 35 w 408"/>
                <a:gd name="T55" fmla="*/ 102 h 172"/>
                <a:gd name="T56" fmla="*/ 386 w 408"/>
                <a:gd name="T57" fmla="*/ 96 h 172"/>
                <a:gd name="T58" fmla="*/ 264 w 408"/>
                <a:gd name="T59" fmla="*/ 125 h 172"/>
                <a:gd name="T60" fmla="*/ 250 w 408"/>
                <a:gd name="T61" fmla="*/ 123 h 172"/>
                <a:gd name="T62" fmla="*/ 242 w 408"/>
                <a:gd name="T63" fmla="*/ 127 h 172"/>
                <a:gd name="T64" fmla="*/ 241 w 408"/>
                <a:gd name="T65" fmla="*/ 130 h 172"/>
                <a:gd name="T66" fmla="*/ 239 w 408"/>
                <a:gd name="T67" fmla="*/ 143 h 172"/>
                <a:gd name="T68" fmla="*/ 238 w 408"/>
                <a:gd name="T69" fmla="*/ 157 h 172"/>
                <a:gd name="T70" fmla="*/ 383 w 408"/>
                <a:gd name="T71" fmla="*/ 100 h 172"/>
                <a:gd name="T72" fmla="*/ 386 w 408"/>
                <a:gd name="T73" fmla="*/ 96 h 172"/>
                <a:gd name="T74" fmla="*/ 408 w 408"/>
                <a:gd name="T75" fmla="*/ 95 h 172"/>
                <a:gd name="T76" fmla="*/ 389 w 408"/>
                <a:gd name="T77" fmla="*/ 96 h 172"/>
                <a:gd name="T78" fmla="*/ 354 w 408"/>
                <a:gd name="T79" fmla="*/ 125 h 172"/>
                <a:gd name="T80" fmla="*/ 237 w 408"/>
                <a:gd name="T81" fmla="*/ 160 h 172"/>
                <a:gd name="T82" fmla="*/ 236 w 408"/>
                <a:gd name="T83" fmla="*/ 172 h 172"/>
                <a:gd name="T84" fmla="*/ 408 w 408"/>
                <a:gd name="T85" fmla="*/ 95 h 172"/>
                <a:gd name="T86" fmla="*/ 0 w 408"/>
                <a:gd name="T87" fmla="*/ 0 h 172"/>
                <a:gd name="T88" fmla="*/ 26 w 408"/>
                <a:gd name="T89" fmla="*/ 89 h 172"/>
                <a:gd name="T90" fmla="*/ 42 w 408"/>
                <a:gd name="T91" fmla="*/ 106 h 172"/>
                <a:gd name="T92" fmla="*/ 145 w 408"/>
                <a:gd name="T93" fmla="*/ 154 h 172"/>
                <a:gd name="T94" fmla="*/ 171 w 408"/>
                <a:gd name="T95" fmla="*/ 157 h 172"/>
                <a:gd name="T96" fmla="*/ 170 w 408"/>
                <a:gd name="T97" fmla="*/ 121 h 172"/>
                <a:gd name="T98" fmla="*/ 104 w 408"/>
                <a:gd name="T99" fmla="*/ 101 h 172"/>
                <a:gd name="T100" fmla="*/ 77 w 408"/>
                <a:gd name="T101" fmla="*/ 60 h 172"/>
                <a:gd name="T102" fmla="*/ 0 w 408"/>
                <a:gd name="T103" fmla="*/ 0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08" h="172">
                  <a:moveTo>
                    <a:pt x="235" y="160"/>
                  </a:moveTo>
                  <a:cubicBezTo>
                    <a:pt x="235" y="160"/>
                    <a:pt x="234" y="161"/>
                    <a:pt x="234" y="161"/>
                  </a:cubicBezTo>
                  <a:cubicBezTo>
                    <a:pt x="233" y="164"/>
                    <a:pt x="233" y="168"/>
                    <a:pt x="233" y="172"/>
                  </a:cubicBezTo>
                  <a:cubicBezTo>
                    <a:pt x="233" y="172"/>
                    <a:pt x="234" y="172"/>
                    <a:pt x="234" y="172"/>
                  </a:cubicBezTo>
                  <a:cubicBezTo>
                    <a:pt x="235" y="168"/>
                    <a:pt x="235" y="164"/>
                    <a:pt x="235" y="160"/>
                  </a:cubicBezTo>
                  <a:moveTo>
                    <a:pt x="244" y="123"/>
                  </a:moveTo>
                  <a:cubicBezTo>
                    <a:pt x="238" y="125"/>
                    <a:pt x="238" y="125"/>
                    <a:pt x="238" y="125"/>
                  </a:cubicBezTo>
                  <a:cubicBezTo>
                    <a:pt x="238" y="125"/>
                    <a:pt x="236" y="136"/>
                    <a:pt x="234" y="158"/>
                  </a:cubicBezTo>
                  <a:cubicBezTo>
                    <a:pt x="234" y="157"/>
                    <a:pt x="235" y="157"/>
                    <a:pt x="236" y="157"/>
                  </a:cubicBezTo>
                  <a:cubicBezTo>
                    <a:pt x="238" y="137"/>
                    <a:pt x="240" y="126"/>
                    <a:pt x="240" y="126"/>
                  </a:cubicBezTo>
                  <a:cubicBezTo>
                    <a:pt x="240" y="125"/>
                    <a:pt x="240" y="125"/>
                    <a:pt x="240" y="125"/>
                  </a:cubicBezTo>
                  <a:cubicBezTo>
                    <a:pt x="246" y="123"/>
                    <a:pt x="246" y="123"/>
                    <a:pt x="246" y="123"/>
                  </a:cubicBezTo>
                  <a:cubicBezTo>
                    <a:pt x="245" y="123"/>
                    <a:pt x="245" y="123"/>
                    <a:pt x="244" y="123"/>
                  </a:cubicBezTo>
                  <a:moveTo>
                    <a:pt x="35" y="102"/>
                  </a:moveTo>
                  <a:cubicBezTo>
                    <a:pt x="58" y="133"/>
                    <a:pt x="92" y="153"/>
                    <a:pt x="137" y="164"/>
                  </a:cubicBezTo>
                  <a:cubicBezTo>
                    <a:pt x="137" y="164"/>
                    <a:pt x="137" y="164"/>
                    <a:pt x="137" y="164"/>
                  </a:cubicBezTo>
                  <a:cubicBezTo>
                    <a:pt x="137" y="165"/>
                    <a:pt x="138" y="165"/>
                    <a:pt x="138" y="165"/>
                  </a:cubicBezTo>
                  <a:cubicBezTo>
                    <a:pt x="138" y="165"/>
                    <a:pt x="138" y="165"/>
                    <a:pt x="138" y="165"/>
                  </a:cubicBezTo>
                  <a:cubicBezTo>
                    <a:pt x="138" y="165"/>
                    <a:pt x="138" y="165"/>
                    <a:pt x="138" y="165"/>
                  </a:cubicBezTo>
                  <a:cubicBezTo>
                    <a:pt x="138" y="165"/>
                    <a:pt x="138" y="165"/>
                    <a:pt x="138" y="165"/>
                  </a:cubicBezTo>
                  <a:cubicBezTo>
                    <a:pt x="148" y="167"/>
                    <a:pt x="160" y="169"/>
                    <a:pt x="171" y="171"/>
                  </a:cubicBezTo>
                  <a:cubicBezTo>
                    <a:pt x="171" y="171"/>
                    <a:pt x="172" y="171"/>
                    <a:pt x="172" y="171"/>
                  </a:cubicBezTo>
                  <a:cubicBezTo>
                    <a:pt x="172" y="170"/>
                    <a:pt x="172" y="170"/>
                    <a:pt x="172" y="170"/>
                  </a:cubicBezTo>
                  <a:cubicBezTo>
                    <a:pt x="172" y="170"/>
                    <a:pt x="172" y="170"/>
                    <a:pt x="172" y="170"/>
                  </a:cubicBezTo>
                  <a:cubicBezTo>
                    <a:pt x="172" y="169"/>
                    <a:pt x="172" y="168"/>
                    <a:pt x="172" y="168"/>
                  </a:cubicBezTo>
                  <a:cubicBezTo>
                    <a:pt x="172" y="168"/>
                    <a:pt x="172" y="168"/>
                    <a:pt x="172" y="168"/>
                  </a:cubicBezTo>
                  <a:cubicBezTo>
                    <a:pt x="172" y="165"/>
                    <a:pt x="172" y="163"/>
                    <a:pt x="172" y="161"/>
                  </a:cubicBezTo>
                  <a:cubicBezTo>
                    <a:pt x="119" y="156"/>
                    <a:pt x="69" y="138"/>
                    <a:pt x="35" y="102"/>
                  </a:cubicBezTo>
                  <a:moveTo>
                    <a:pt x="386" y="96"/>
                  </a:moveTo>
                  <a:cubicBezTo>
                    <a:pt x="344" y="100"/>
                    <a:pt x="302" y="104"/>
                    <a:pt x="264" y="125"/>
                  </a:cubicBezTo>
                  <a:cubicBezTo>
                    <a:pt x="260" y="124"/>
                    <a:pt x="255" y="124"/>
                    <a:pt x="250" y="123"/>
                  </a:cubicBezTo>
                  <a:cubicBezTo>
                    <a:pt x="242" y="127"/>
                    <a:pt x="242" y="127"/>
                    <a:pt x="242" y="127"/>
                  </a:cubicBezTo>
                  <a:cubicBezTo>
                    <a:pt x="242" y="127"/>
                    <a:pt x="241" y="129"/>
                    <a:pt x="241" y="130"/>
                  </a:cubicBezTo>
                  <a:cubicBezTo>
                    <a:pt x="241" y="133"/>
                    <a:pt x="240" y="137"/>
                    <a:pt x="239" y="143"/>
                  </a:cubicBezTo>
                  <a:cubicBezTo>
                    <a:pt x="239" y="147"/>
                    <a:pt x="238" y="152"/>
                    <a:pt x="238" y="157"/>
                  </a:cubicBezTo>
                  <a:cubicBezTo>
                    <a:pt x="292" y="153"/>
                    <a:pt x="347" y="136"/>
                    <a:pt x="383" y="100"/>
                  </a:cubicBezTo>
                  <a:cubicBezTo>
                    <a:pt x="384" y="99"/>
                    <a:pt x="385" y="97"/>
                    <a:pt x="386" y="96"/>
                  </a:cubicBezTo>
                  <a:moveTo>
                    <a:pt x="408" y="95"/>
                  </a:moveTo>
                  <a:cubicBezTo>
                    <a:pt x="402" y="95"/>
                    <a:pt x="396" y="96"/>
                    <a:pt x="389" y="96"/>
                  </a:cubicBezTo>
                  <a:cubicBezTo>
                    <a:pt x="380" y="107"/>
                    <a:pt x="368" y="117"/>
                    <a:pt x="354" y="125"/>
                  </a:cubicBezTo>
                  <a:cubicBezTo>
                    <a:pt x="321" y="143"/>
                    <a:pt x="280" y="156"/>
                    <a:pt x="237" y="160"/>
                  </a:cubicBezTo>
                  <a:cubicBezTo>
                    <a:pt x="237" y="164"/>
                    <a:pt x="237" y="167"/>
                    <a:pt x="236" y="172"/>
                  </a:cubicBezTo>
                  <a:cubicBezTo>
                    <a:pt x="305" y="166"/>
                    <a:pt x="377" y="142"/>
                    <a:pt x="408" y="95"/>
                  </a:cubicBezTo>
                  <a:moveTo>
                    <a:pt x="0" y="0"/>
                  </a:moveTo>
                  <a:cubicBezTo>
                    <a:pt x="4" y="36"/>
                    <a:pt x="12" y="65"/>
                    <a:pt x="26" y="89"/>
                  </a:cubicBezTo>
                  <a:cubicBezTo>
                    <a:pt x="31" y="95"/>
                    <a:pt x="36" y="101"/>
                    <a:pt x="42" y="106"/>
                  </a:cubicBezTo>
                  <a:cubicBezTo>
                    <a:pt x="70" y="132"/>
                    <a:pt x="108" y="147"/>
                    <a:pt x="145" y="154"/>
                  </a:cubicBezTo>
                  <a:cubicBezTo>
                    <a:pt x="154" y="155"/>
                    <a:pt x="163" y="156"/>
                    <a:pt x="171" y="157"/>
                  </a:cubicBezTo>
                  <a:cubicBezTo>
                    <a:pt x="171" y="144"/>
                    <a:pt x="171" y="132"/>
                    <a:pt x="170" y="121"/>
                  </a:cubicBezTo>
                  <a:cubicBezTo>
                    <a:pt x="147" y="119"/>
                    <a:pt x="124" y="115"/>
                    <a:pt x="104" y="101"/>
                  </a:cubicBezTo>
                  <a:cubicBezTo>
                    <a:pt x="90" y="91"/>
                    <a:pt x="93" y="71"/>
                    <a:pt x="77" y="60"/>
                  </a:cubicBezTo>
                  <a:cubicBezTo>
                    <a:pt x="50" y="40"/>
                    <a:pt x="24" y="21"/>
                    <a:pt x="0" y="0"/>
                  </a:cubicBezTo>
                </a:path>
              </a:pathLst>
            </a:custGeom>
            <a:solidFill>
              <a:srgbClr val="9ED1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 name="Freeform 234"/>
            <p:cNvSpPr>
              <a:spLocks/>
            </p:cNvSpPr>
            <p:nvPr/>
          </p:nvSpPr>
          <p:spPr bwMode="auto">
            <a:xfrm>
              <a:off x="8024813" y="1686573"/>
              <a:ext cx="666750" cy="595313"/>
            </a:xfrm>
            <a:custGeom>
              <a:avLst/>
              <a:gdLst>
                <a:gd name="T0" fmla="*/ 250 w 447"/>
                <a:gd name="T1" fmla="*/ 2 h 399"/>
                <a:gd name="T2" fmla="*/ 68 w 447"/>
                <a:gd name="T3" fmla="*/ 51 h 399"/>
                <a:gd name="T4" fmla="*/ 17 w 447"/>
                <a:gd name="T5" fmla="*/ 241 h 399"/>
                <a:gd name="T6" fmla="*/ 375 w 447"/>
                <a:gd name="T7" fmla="*/ 336 h 399"/>
                <a:gd name="T8" fmla="*/ 438 w 447"/>
                <a:gd name="T9" fmla="*/ 247 h 399"/>
                <a:gd name="T10" fmla="*/ 437 w 447"/>
                <a:gd name="T11" fmla="*/ 141 h 399"/>
                <a:gd name="T12" fmla="*/ 381 w 447"/>
                <a:gd name="T13" fmla="*/ 46 h 399"/>
                <a:gd name="T14" fmla="*/ 250 w 447"/>
                <a:gd name="T15" fmla="*/ 2 h 399"/>
                <a:gd name="T16" fmla="*/ 250 w 447"/>
                <a:gd name="T17" fmla="*/ 5 h 399"/>
                <a:gd name="T18" fmla="*/ 430 w 447"/>
                <a:gd name="T19" fmla="*/ 128 h 399"/>
                <a:gd name="T20" fmla="*/ 404 w 447"/>
                <a:gd name="T21" fmla="*/ 311 h 399"/>
                <a:gd name="T22" fmla="*/ 166 w 447"/>
                <a:gd name="T23" fmla="*/ 365 h 399"/>
                <a:gd name="T24" fmla="*/ 63 w 447"/>
                <a:gd name="T25" fmla="*/ 317 h 399"/>
                <a:gd name="T26" fmla="*/ 14 w 447"/>
                <a:gd name="T27" fmla="*/ 206 h 399"/>
                <a:gd name="T28" fmla="*/ 25 w 447"/>
                <a:gd name="T29" fmla="*/ 101 h 399"/>
                <a:gd name="T30" fmla="*/ 91 w 447"/>
                <a:gd name="T31" fmla="*/ 40 h 399"/>
                <a:gd name="T32" fmla="*/ 250 w 447"/>
                <a:gd name="T33" fmla="*/ 5 h 399"/>
                <a:gd name="T34" fmla="*/ 250 w 447"/>
                <a:gd name="T35" fmla="*/ 2 h 3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47" h="399">
                  <a:moveTo>
                    <a:pt x="250" y="2"/>
                  </a:moveTo>
                  <a:cubicBezTo>
                    <a:pt x="187" y="0"/>
                    <a:pt x="119" y="15"/>
                    <a:pt x="68" y="51"/>
                  </a:cubicBezTo>
                  <a:cubicBezTo>
                    <a:pt x="3" y="96"/>
                    <a:pt x="0" y="171"/>
                    <a:pt x="17" y="241"/>
                  </a:cubicBezTo>
                  <a:cubicBezTo>
                    <a:pt x="54" y="392"/>
                    <a:pt x="262" y="399"/>
                    <a:pt x="375" y="336"/>
                  </a:cubicBezTo>
                  <a:cubicBezTo>
                    <a:pt x="410" y="316"/>
                    <a:pt x="431" y="286"/>
                    <a:pt x="438" y="247"/>
                  </a:cubicBezTo>
                  <a:cubicBezTo>
                    <a:pt x="444" y="212"/>
                    <a:pt x="444" y="176"/>
                    <a:pt x="437" y="141"/>
                  </a:cubicBezTo>
                  <a:cubicBezTo>
                    <a:pt x="429" y="104"/>
                    <a:pt x="410" y="70"/>
                    <a:pt x="381" y="46"/>
                  </a:cubicBezTo>
                  <a:cubicBezTo>
                    <a:pt x="345" y="15"/>
                    <a:pt x="296" y="4"/>
                    <a:pt x="250" y="2"/>
                  </a:cubicBezTo>
                  <a:cubicBezTo>
                    <a:pt x="248" y="2"/>
                    <a:pt x="248" y="5"/>
                    <a:pt x="250" y="5"/>
                  </a:cubicBezTo>
                  <a:cubicBezTo>
                    <a:pt x="332" y="9"/>
                    <a:pt x="405" y="45"/>
                    <a:pt x="430" y="128"/>
                  </a:cubicBezTo>
                  <a:cubicBezTo>
                    <a:pt x="447" y="184"/>
                    <a:pt x="447" y="267"/>
                    <a:pt x="404" y="311"/>
                  </a:cubicBezTo>
                  <a:cubicBezTo>
                    <a:pt x="347" y="368"/>
                    <a:pt x="242" y="377"/>
                    <a:pt x="166" y="365"/>
                  </a:cubicBezTo>
                  <a:cubicBezTo>
                    <a:pt x="129" y="358"/>
                    <a:pt x="91" y="343"/>
                    <a:pt x="63" y="317"/>
                  </a:cubicBezTo>
                  <a:cubicBezTo>
                    <a:pt x="32" y="289"/>
                    <a:pt x="19" y="247"/>
                    <a:pt x="14" y="206"/>
                  </a:cubicBezTo>
                  <a:cubicBezTo>
                    <a:pt x="9" y="170"/>
                    <a:pt x="8" y="134"/>
                    <a:pt x="25" y="101"/>
                  </a:cubicBezTo>
                  <a:cubicBezTo>
                    <a:pt x="39" y="74"/>
                    <a:pt x="65" y="55"/>
                    <a:pt x="91" y="40"/>
                  </a:cubicBezTo>
                  <a:cubicBezTo>
                    <a:pt x="138" y="15"/>
                    <a:pt x="196" y="3"/>
                    <a:pt x="250" y="5"/>
                  </a:cubicBezTo>
                  <a:cubicBezTo>
                    <a:pt x="252" y="5"/>
                    <a:pt x="252" y="2"/>
                    <a:pt x="250" y="2"/>
                  </a:cubicBezTo>
                </a:path>
              </a:pathLst>
            </a:custGeom>
            <a:solidFill>
              <a:srgbClr val="7A370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 name="Freeform 235"/>
            <p:cNvSpPr>
              <a:spLocks/>
            </p:cNvSpPr>
            <p:nvPr/>
          </p:nvSpPr>
          <p:spPr bwMode="auto">
            <a:xfrm>
              <a:off x="8231188" y="1983436"/>
              <a:ext cx="266700" cy="525463"/>
            </a:xfrm>
            <a:custGeom>
              <a:avLst/>
              <a:gdLst>
                <a:gd name="T0" fmla="*/ 112 w 178"/>
                <a:gd name="T1" fmla="*/ 56 h 353"/>
                <a:gd name="T2" fmla="*/ 138 w 178"/>
                <a:gd name="T3" fmla="*/ 38 h 353"/>
                <a:gd name="T4" fmla="*/ 166 w 178"/>
                <a:gd name="T5" fmla="*/ 22 h 353"/>
                <a:gd name="T6" fmla="*/ 171 w 178"/>
                <a:gd name="T7" fmla="*/ 33 h 353"/>
                <a:gd name="T8" fmla="*/ 146 w 178"/>
                <a:gd name="T9" fmla="*/ 54 h 353"/>
                <a:gd name="T10" fmla="*/ 117 w 178"/>
                <a:gd name="T11" fmla="*/ 82 h 353"/>
                <a:gd name="T12" fmla="*/ 117 w 178"/>
                <a:gd name="T13" fmla="*/ 117 h 353"/>
                <a:gd name="T14" fmla="*/ 135 w 178"/>
                <a:gd name="T15" fmla="*/ 114 h 353"/>
                <a:gd name="T16" fmla="*/ 135 w 178"/>
                <a:gd name="T17" fmla="*/ 89 h 353"/>
                <a:gd name="T18" fmla="*/ 143 w 178"/>
                <a:gd name="T19" fmla="*/ 84 h 353"/>
                <a:gd name="T20" fmla="*/ 148 w 178"/>
                <a:gd name="T21" fmla="*/ 112 h 353"/>
                <a:gd name="T22" fmla="*/ 173 w 178"/>
                <a:gd name="T23" fmla="*/ 107 h 353"/>
                <a:gd name="T24" fmla="*/ 178 w 178"/>
                <a:gd name="T25" fmla="*/ 115 h 353"/>
                <a:gd name="T26" fmla="*/ 120 w 178"/>
                <a:gd name="T27" fmla="*/ 138 h 353"/>
                <a:gd name="T28" fmla="*/ 114 w 178"/>
                <a:gd name="T29" fmla="*/ 205 h 353"/>
                <a:gd name="T30" fmla="*/ 119 w 178"/>
                <a:gd name="T31" fmla="*/ 312 h 353"/>
                <a:gd name="T32" fmla="*/ 151 w 178"/>
                <a:gd name="T33" fmla="*/ 345 h 353"/>
                <a:gd name="T34" fmla="*/ 115 w 178"/>
                <a:gd name="T35" fmla="*/ 338 h 353"/>
                <a:gd name="T36" fmla="*/ 119 w 178"/>
                <a:gd name="T37" fmla="*/ 353 h 353"/>
                <a:gd name="T38" fmla="*/ 64 w 178"/>
                <a:gd name="T39" fmla="*/ 345 h 353"/>
                <a:gd name="T40" fmla="*/ 33 w 178"/>
                <a:gd name="T41" fmla="*/ 346 h 353"/>
                <a:gd name="T42" fmla="*/ 46 w 178"/>
                <a:gd name="T43" fmla="*/ 330 h 353"/>
                <a:gd name="T44" fmla="*/ 54 w 178"/>
                <a:gd name="T45" fmla="*/ 181 h 353"/>
                <a:gd name="T46" fmla="*/ 51 w 178"/>
                <a:gd name="T47" fmla="*/ 90 h 353"/>
                <a:gd name="T48" fmla="*/ 19 w 178"/>
                <a:gd name="T49" fmla="*/ 45 h 353"/>
                <a:gd name="T50" fmla="*/ 0 w 178"/>
                <a:gd name="T51" fmla="*/ 23 h 353"/>
                <a:gd name="T52" fmla="*/ 10 w 178"/>
                <a:gd name="T53" fmla="*/ 13 h 353"/>
                <a:gd name="T54" fmla="*/ 27 w 178"/>
                <a:gd name="T55" fmla="*/ 36 h 353"/>
                <a:gd name="T56" fmla="*/ 41 w 178"/>
                <a:gd name="T57" fmla="*/ 11 h 353"/>
                <a:gd name="T58" fmla="*/ 49 w 178"/>
                <a:gd name="T59" fmla="*/ 21 h 353"/>
                <a:gd name="T60" fmla="*/ 41 w 178"/>
                <a:gd name="T61" fmla="*/ 43 h 353"/>
                <a:gd name="T62" fmla="*/ 66 w 178"/>
                <a:gd name="T63" fmla="*/ 65 h 353"/>
                <a:gd name="T64" fmla="*/ 86 w 178"/>
                <a:gd name="T65" fmla="*/ 23 h 353"/>
                <a:gd name="T66" fmla="*/ 99 w 178"/>
                <a:gd name="T67" fmla="*/ 0 h 353"/>
                <a:gd name="T68" fmla="*/ 109 w 178"/>
                <a:gd name="T69" fmla="*/ 7 h 353"/>
                <a:gd name="T70" fmla="*/ 101 w 178"/>
                <a:gd name="T71" fmla="*/ 43 h 353"/>
                <a:gd name="T72" fmla="*/ 96 w 178"/>
                <a:gd name="T73" fmla="*/ 65 h 353"/>
                <a:gd name="T74" fmla="*/ 112 w 178"/>
                <a:gd name="T75" fmla="*/ 56 h 3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78" h="353">
                  <a:moveTo>
                    <a:pt x="112" y="56"/>
                  </a:moveTo>
                  <a:cubicBezTo>
                    <a:pt x="112" y="56"/>
                    <a:pt x="127" y="45"/>
                    <a:pt x="138" y="38"/>
                  </a:cubicBezTo>
                  <a:cubicBezTo>
                    <a:pt x="150" y="32"/>
                    <a:pt x="166" y="22"/>
                    <a:pt x="166" y="22"/>
                  </a:cubicBezTo>
                  <a:cubicBezTo>
                    <a:pt x="171" y="33"/>
                    <a:pt x="171" y="33"/>
                    <a:pt x="171" y="33"/>
                  </a:cubicBezTo>
                  <a:cubicBezTo>
                    <a:pt x="171" y="33"/>
                    <a:pt x="158" y="43"/>
                    <a:pt x="146" y="54"/>
                  </a:cubicBezTo>
                  <a:cubicBezTo>
                    <a:pt x="135" y="66"/>
                    <a:pt x="117" y="82"/>
                    <a:pt x="117" y="82"/>
                  </a:cubicBezTo>
                  <a:cubicBezTo>
                    <a:pt x="117" y="89"/>
                    <a:pt x="117" y="117"/>
                    <a:pt x="117" y="117"/>
                  </a:cubicBezTo>
                  <a:cubicBezTo>
                    <a:pt x="135" y="114"/>
                    <a:pt x="135" y="114"/>
                    <a:pt x="135" y="114"/>
                  </a:cubicBezTo>
                  <a:cubicBezTo>
                    <a:pt x="135" y="89"/>
                    <a:pt x="135" y="89"/>
                    <a:pt x="135" y="89"/>
                  </a:cubicBezTo>
                  <a:cubicBezTo>
                    <a:pt x="143" y="84"/>
                    <a:pt x="143" y="84"/>
                    <a:pt x="143" y="84"/>
                  </a:cubicBezTo>
                  <a:cubicBezTo>
                    <a:pt x="148" y="112"/>
                    <a:pt x="148" y="112"/>
                    <a:pt x="148" y="112"/>
                  </a:cubicBezTo>
                  <a:cubicBezTo>
                    <a:pt x="173" y="107"/>
                    <a:pt x="173" y="107"/>
                    <a:pt x="173" y="107"/>
                  </a:cubicBezTo>
                  <a:cubicBezTo>
                    <a:pt x="178" y="115"/>
                    <a:pt x="178" y="115"/>
                    <a:pt x="178" y="115"/>
                  </a:cubicBezTo>
                  <a:cubicBezTo>
                    <a:pt x="120" y="138"/>
                    <a:pt x="120" y="138"/>
                    <a:pt x="120" y="138"/>
                  </a:cubicBezTo>
                  <a:cubicBezTo>
                    <a:pt x="120" y="138"/>
                    <a:pt x="115" y="161"/>
                    <a:pt x="114" y="205"/>
                  </a:cubicBezTo>
                  <a:cubicBezTo>
                    <a:pt x="112" y="250"/>
                    <a:pt x="117" y="305"/>
                    <a:pt x="119" y="312"/>
                  </a:cubicBezTo>
                  <a:cubicBezTo>
                    <a:pt x="120" y="319"/>
                    <a:pt x="151" y="345"/>
                    <a:pt x="151" y="345"/>
                  </a:cubicBezTo>
                  <a:cubicBezTo>
                    <a:pt x="115" y="338"/>
                    <a:pt x="115" y="338"/>
                    <a:pt x="115" y="338"/>
                  </a:cubicBezTo>
                  <a:cubicBezTo>
                    <a:pt x="119" y="353"/>
                    <a:pt x="119" y="353"/>
                    <a:pt x="119" y="353"/>
                  </a:cubicBezTo>
                  <a:cubicBezTo>
                    <a:pt x="64" y="345"/>
                    <a:pt x="64" y="345"/>
                    <a:pt x="64" y="345"/>
                  </a:cubicBezTo>
                  <a:cubicBezTo>
                    <a:pt x="33" y="346"/>
                    <a:pt x="33" y="346"/>
                    <a:pt x="33" y="346"/>
                  </a:cubicBezTo>
                  <a:cubicBezTo>
                    <a:pt x="46" y="330"/>
                    <a:pt x="46" y="330"/>
                    <a:pt x="46" y="330"/>
                  </a:cubicBezTo>
                  <a:cubicBezTo>
                    <a:pt x="46" y="330"/>
                    <a:pt x="55" y="237"/>
                    <a:pt x="54" y="181"/>
                  </a:cubicBezTo>
                  <a:cubicBezTo>
                    <a:pt x="52" y="125"/>
                    <a:pt x="51" y="90"/>
                    <a:pt x="51" y="90"/>
                  </a:cubicBezTo>
                  <a:cubicBezTo>
                    <a:pt x="51" y="90"/>
                    <a:pt x="27" y="60"/>
                    <a:pt x="19" y="45"/>
                  </a:cubicBezTo>
                  <a:cubicBezTo>
                    <a:pt x="12" y="31"/>
                    <a:pt x="0" y="23"/>
                    <a:pt x="0" y="23"/>
                  </a:cubicBezTo>
                  <a:cubicBezTo>
                    <a:pt x="10" y="13"/>
                    <a:pt x="10" y="13"/>
                    <a:pt x="10" y="13"/>
                  </a:cubicBezTo>
                  <a:cubicBezTo>
                    <a:pt x="27" y="36"/>
                    <a:pt x="27" y="36"/>
                    <a:pt x="27" y="36"/>
                  </a:cubicBezTo>
                  <a:cubicBezTo>
                    <a:pt x="41" y="11"/>
                    <a:pt x="41" y="11"/>
                    <a:pt x="41" y="11"/>
                  </a:cubicBezTo>
                  <a:cubicBezTo>
                    <a:pt x="49" y="21"/>
                    <a:pt x="49" y="21"/>
                    <a:pt x="49" y="21"/>
                  </a:cubicBezTo>
                  <a:cubicBezTo>
                    <a:pt x="41" y="43"/>
                    <a:pt x="41" y="43"/>
                    <a:pt x="41" y="43"/>
                  </a:cubicBezTo>
                  <a:cubicBezTo>
                    <a:pt x="66" y="65"/>
                    <a:pt x="66" y="65"/>
                    <a:pt x="66" y="65"/>
                  </a:cubicBezTo>
                  <a:cubicBezTo>
                    <a:pt x="66" y="65"/>
                    <a:pt x="76" y="48"/>
                    <a:pt x="86" y="23"/>
                  </a:cubicBezTo>
                  <a:cubicBezTo>
                    <a:pt x="92" y="9"/>
                    <a:pt x="99" y="0"/>
                    <a:pt x="99" y="0"/>
                  </a:cubicBezTo>
                  <a:cubicBezTo>
                    <a:pt x="109" y="7"/>
                    <a:pt x="109" y="7"/>
                    <a:pt x="109" y="7"/>
                  </a:cubicBezTo>
                  <a:cubicBezTo>
                    <a:pt x="109" y="7"/>
                    <a:pt x="110" y="11"/>
                    <a:pt x="101" y="43"/>
                  </a:cubicBezTo>
                  <a:cubicBezTo>
                    <a:pt x="95" y="62"/>
                    <a:pt x="96" y="65"/>
                    <a:pt x="96" y="65"/>
                  </a:cubicBezTo>
                  <a:cubicBezTo>
                    <a:pt x="112" y="56"/>
                    <a:pt x="112" y="56"/>
                    <a:pt x="112" y="56"/>
                  </a:cubicBezTo>
                </a:path>
              </a:pathLst>
            </a:custGeom>
            <a:solidFill>
              <a:srgbClr val="B15C1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 name="Freeform 236"/>
            <p:cNvSpPr>
              <a:spLocks/>
            </p:cNvSpPr>
            <p:nvPr/>
          </p:nvSpPr>
          <p:spPr bwMode="auto">
            <a:xfrm>
              <a:off x="8232775" y="1981848"/>
              <a:ext cx="269875" cy="530225"/>
            </a:xfrm>
            <a:custGeom>
              <a:avLst/>
              <a:gdLst>
                <a:gd name="T0" fmla="*/ 117 w 181"/>
                <a:gd name="T1" fmla="*/ 57 h 356"/>
                <a:gd name="T2" fmla="*/ 168 w 181"/>
                <a:gd name="T3" fmla="*/ 24 h 356"/>
                <a:gd name="T4" fmla="*/ 173 w 181"/>
                <a:gd name="T5" fmla="*/ 35 h 356"/>
                <a:gd name="T6" fmla="*/ 128 w 181"/>
                <a:gd name="T7" fmla="*/ 74 h 356"/>
                <a:gd name="T8" fmla="*/ 118 w 181"/>
                <a:gd name="T9" fmla="*/ 84 h 356"/>
                <a:gd name="T10" fmla="*/ 138 w 181"/>
                <a:gd name="T11" fmla="*/ 116 h 356"/>
                <a:gd name="T12" fmla="*/ 149 w 181"/>
                <a:gd name="T13" fmla="*/ 115 h 356"/>
                <a:gd name="T14" fmla="*/ 121 w 181"/>
                <a:gd name="T15" fmla="*/ 139 h 356"/>
                <a:gd name="T16" fmla="*/ 114 w 181"/>
                <a:gd name="T17" fmla="*/ 226 h 356"/>
                <a:gd name="T18" fmla="*/ 119 w 181"/>
                <a:gd name="T19" fmla="*/ 314 h 356"/>
                <a:gd name="T20" fmla="*/ 152 w 181"/>
                <a:gd name="T21" fmla="*/ 347 h 356"/>
                <a:gd name="T22" fmla="*/ 116 w 181"/>
                <a:gd name="T23" fmla="*/ 339 h 356"/>
                <a:gd name="T24" fmla="*/ 37 w 181"/>
                <a:gd name="T25" fmla="*/ 347 h 356"/>
                <a:gd name="T26" fmla="*/ 57 w 181"/>
                <a:gd name="T27" fmla="*/ 197 h 356"/>
                <a:gd name="T28" fmla="*/ 54 w 181"/>
                <a:gd name="T29" fmla="*/ 92 h 356"/>
                <a:gd name="T30" fmla="*/ 50 w 181"/>
                <a:gd name="T31" fmla="*/ 86 h 356"/>
                <a:gd name="T32" fmla="*/ 1 w 181"/>
                <a:gd name="T33" fmla="*/ 25 h 356"/>
                <a:gd name="T34" fmla="*/ 28 w 181"/>
                <a:gd name="T35" fmla="*/ 39 h 356"/>
                <a:gd name="T36" fmla="*/ 42 w 181"/>
                <a:gd name="T37" fmla="*/ 45 h 356"/>
                <a:gd name="T38" fmla="*/ 88 w 181"/>
                <a:gd name="T39" fmla="*/ 26 h 356"/>
                <a:gd name="T40" fmla="*/ 101 w 181"/>
                <a:gd name="T41" fmla="*/ 2 h 356"/>
                <a:gd name="T42" fmla="*/ 110 w 181"/>
                <a:gd name="T43" fmla="*/ 10 h 356"/>
                <a:gd name="T44" fmla="*/ 110 w 181"/>
                <a:gd name="T45" fmla="*/ 9 h 356"/>
                <a:gd name="T46" fmla="*/ 110 w 181"/>
                <a:gd name="T47" fmla="*/ 9 h 356"/>
                <a:gd name="T48" fmla="*/ 101 w 181"/>
                <a:gd name="T49" fmla="*/ 45 h 356"/>
                <a:gd name="T50" fmla="*/ 97 w 181"/>
                <a:gd name="T51" fmla="*/ 68 h 356"/>
                <a:gd name="T52" fmla="*/ 114 w 181"/>
                <a:gd name="T53" fmla="*/ 58 h 356"/>
                <a:gd name="T54" fmla="*/ 97 w 181"/>
                <a:gd name="T55" fmla="*/ 67 h 356"/>
                <a:gd name="T56" fmla="*/ 98 w 181"/>
                <a:gd name="T57" fmla="*/ 67 h 356"/>
                <a:gd name="T58" fmla="*/ 98 w 181"/>
                <a:gd name="T59" fmla="*/ 67 h 356"/>
                <a:gd name="T60" fmla="*/ 111 w 181"/>
                <a:gd name="T61" fmla="*/ 10 h 356"/>
                <a:gd name="T62" fmla="*/ 100 w 181"/>
                <a:gd name="T63" fmla="*/ 0 h 356"/>
                <a:gd name="T64" fmla="*/ 73 w 181"/>
                <a:gd name="T65" fmla="*/ 55 h 356"/>
                <a:gd name="T66" fmla="*/ 68 w 181"/>
                <a:gd name="T67" fmla="*/ 67 h 356"/>
                <a:gd name="T68" fmla="*/ 52 w 181"/>
                <a:gd name="T69" fmla="*/ 23 h 356"/>
                <a:gd name="T70" fmla="*/ 11 w 181"/>
                <a:gd name="T71" fmla="*/ 14 h 356"/>
                <a:gd name="T72" fmla="*/ 1 w 181"/>
                <a:gd name="T73" fmla="*/ 26 h 356"/>
                <a:gd name="T74" fmla="*/ 52 w 181"/>
                <a:gd name="T75" fmla="*/ 92 h 356"/>
                <a:gd name="T76" fmla="*/ 54 w 181"/>
                <a:gd name="T77" fmla="*/ 183 h 356"/>
                <a:gd name="T78" fmla="*/ 48 w 181"/>
                <a:gd name="T79" fmla="*/ 319 h 356"/>
                <a:gd name="T80" fmla="*/ 47 w 181"/>
                <a:gd name="T81" fmla="*/ 331 h 356"/>
                <a:gd name="T82" fmla="*/ 121 w 181"/>
                <a:gd name="T83" fmla="*/ 356 h 356"/>
                <a:gd name="T84" fmla="*/ 154 w 181"/>
                <a:gd name="T85" fmla="*/ 346 h 356"/>
                <a:gd name="T86" fmla="*/ 125 w 181"/>
                <a:gd name="T87" fmla="*/ 319 h 356"/>
                <a:gd name="T88" fmla="*/ 116 w 181"/>
                <a:gd name="T89" fmla="*/ 226 h 356"/>
                <a:gd name="T90" fmla="*/ 122 w 181"/>
                <a:gd name="T91" fmla="*/ 144 h 356"/>
                <a:gd name="T92" fmla="*/ 122 w 181"/>
                <a:gd name="T93" fmla="*/ 141 h 356"/>
                <a:gd name="T94" fmla="*/ 151 w 181"/>
                <a:gd name="T95" fmla="*/ 113 h 356"/>
                <a:gd name="T96" fmla="*/ 136 w 181"/>
                <a:gd name="T97" fmla="*/ 115 h 356"/>
                <a:gd name="T98" fmla="*/ 120 w 181"/>
                <a:gd name="T99" fmla="*/ 119 h 356"/>
                <a:gd name="T100" fmla="*/ 119 w 181"/>
                <a:gd name="T101" fmla="*/ 85 h 356"/>
                <a:gd name="T102" fmla="*/ 171 w 181"/>
                <a:gd name="T103" fmla="*/ 38 h 356"/>
                <a:gd name="T104" fmla="*/ 168 w 181"/>
                <a:gd name="T105" fmla="*/ 22 h 356"/>
                <a:gd name="T106" fmla="*/ 139 w 181"/>
                <a:gd name="T107" fmla="*/ 39 h 356"/>
                <a:gd name="T108" fmla="*/ 113 w 181"/>
                <a:gd name="T109" fmla="*/ 57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81" h="356">
                  <a:moveTo>
                    <a:pt x="114" y="58"/>
                  </a:moveTo>
                  <a:cubicBezTo>
                    <a:pt x="114" y="59"/>
                    <a:pt x="114" y="59"/>
                    <a:pt x="114" y="59"/>
                  </a:cubicBezTo>
                  <a:cubicBezTo>
                    <a:pt x="114" y="59"/>
                    <a:pt x="115" y="58"/>
                    <a:pt x="117" y="57"/>
                  </a:cubicBezTo>
                  <a:cubicBezTo>
                    <a:pt x="121" y="53"/>
                    <a:pt x="132" y="46"/>
                    <a:pt x="140" y="41"/>
                  </a:cubicBezTo>
                  <a:cubicBezTo>
                    <a:pt x="152" y="34"/>
                    <a:pt x="168" y="24"/>
                    <a:pt x="168" y="24"/>
                  </a:cubicBezTo>
                  <a:cubicBezTo>
                    <a:pt x="168" y="24"/>
                    <a:pt x="168" y="24"/>
                    <a:pt x="168" y="24"/>
                  </a:cubicBezTo>
                  <a:cubicBezTo>
                    <a:pt x="167" y="24"/>
                    <a:pt x="167" y="24"/>
                    <a:pt x="167" y="24"/>
                  </a:cubicBezTo>
                  <a:cubicBezTo>
                    <a:pt x="172" y="35"/>
                    <a:pt x="172" y="35"/>
                    <a:pt x="172" y="35"/>
                  </a:cubicBezTo>
                  <a:cubicBezTo>
                    <a:pt x="173" y="35"/>
                    <a:pt x="173" y="35"/>
                    <a:pt x="173" y="35"/>
                  </a:cubicBezTo>
                  <a:cubicBezTo>
                    <a:pt x="172" y="34"/>
                    <a:pt x="172" y="34"/>
                    <a:pt x="172" y="34"/>
                  </a:cubicBezTo>
                  <a:cubicBezTo>
                    <a:pt x="172" y="34"/>
                    <a:pt x="159" y="44"/>
                    <a:pt x="147" y="56"/>
                  </a:cubicBezTo>
                  <a:cubicBezTo>
                    <a:pt x="142" y="61"/>
                    <a:pt x="134" y="68"/>
                    <a:pt x="128" y="74"/>
                  </a:cubicBezTo>
                  <a:cubicBezTo>
                    <a:pt x="122" y="79"/>
                    <a:pt x="118" y="83"/>
                    <a:pt x="118" y="83"/>
                  </a:cubicBezTo>
                  <a:cubicBezTo>
                    <a:pt x="118" y="84"/>
                    <a:pt x="118" y="84"/>
                    <a:pt x="118" y="84"/>
                  </a:cubicBezTo>
                  <a:cubicBezTo>
                    <a:pt x="118" y="84"/>
                    <a:pt x="118" y="84"/>
                    <a:pt x="118" y="84"/>
                  </a:cubicBezTo>
                  <a:cubicBezTo>
                    <a:pt x="118" y="91"/>
                    <a:pt x="118" y="119"/>
                    <a:pt x="118" y="119"/>
                  </a:cubicBezTo>
                  <a:cubicBezTo>
                    <a:pt x="118" y="120"/>
                    <a:pt x="118" y="120"/>
                    <a:pt x="118" y="120"/>
                  </a:cubicBezTo>
                  <a:cubicBezTo>
                    <a:pt x="138" y="116"/>
                    <a:pt x="138" y="116"/>
                    <a:pt x="138" y="116"/>
                  </a:cubicBezTo>
                  <a:cubicBezTo>
                    <a:pt x="138" y="91"/>
                    <a:pt x="138" y="91"/>
                    <a:pt x="138" y="91"/>
                  </a:cubicBezTo>
                  <a:cubicBezTo>
                    <a:pt x="144" y="87"/>
                    <a:pt x="144" y="87"/>
                    <a:pt x="144" y="87"/>
                  </a:cubicBezTo>
                  <a:cubicBezTo>
                    <a:pt x="149" y="115"/>
                    <a:pt x="149" y="115"/>
                    <a:pt x="149" y="115"/>
                  </a:cubicBezTo>
                  <a:cubicBezTo>
                    <a:pt x="174" y="110"/>
                    <a:pt x="174" y="110"/>
                    <a:pt x="174" y="110"/>
                  </a:cubicBezTo>
                  <a:cubicBezTo>
                    <a:pt x="178" y="117"/>
                    <a:pt x="178" y="117"/>
                    <a:pt x="178" y="117"/>
                  </a:cubicBezTo>
                  <a:cubicBezTo>
                    <a:pt x="121" y="139"/>
                    <a:pt x="121" y="139"/>
                    <a:pt x="121" y="139"/>
                  </a:cubicBezTo>
                  <a:cubicBezTo>
                    <a:pt x="121" y="140"/>
                    <a:pt x="121" y="140"/>
                    <a:pt x="121" y="140"/>
                  </a:cubicBezTo>
                  <a:cubicBezTo>
                    <a:pt x="121" y="140"/>
                    <a:pt x="116" y="163"/>
                    <a:pt x="114" y="207"/>
                  </a:cubicBezTo>
                  <a:cubicBezTo>
                    <a:pt x="114" y="213"/>
                    <a:pt x="114" y="220"/>
                    <a:pt x="114" y="226"/>
                  </a:cubicBezTo>
                  <a:cubicBezTo>
                    <a:pt x="114" y="246"/>
                    <a:pt x="115" y="267"/>
                    <a:pt x="116" y="283"/>
                  </a:cubicBezTo>
                  <a:cubicBezTo>
                    <a:pt x="117" y="291"/>
                    <a:pt x="117" y="298"/>
                    <a:pt x="118" y="303"/>
                  </a:cubicBezTo>
                  <a:cubicBezTo>
                    <a:pt x="118" y="309"/>
                    <a:pt x="119" y="313"/>
                    <a:pt x="119" y="314"/>
                  </a:cubicBezTo>
                  <a:cubicBezTo>
                    <a:pt x="120" y="315"/>
                    <a:pt x="120" y="316"/>
                    <a:pt x="121" y="318"/>
                  </a:cubicBezTo>
                  <a:cubicBezTo>
                    <a:pt x="125" y="323"/>
                    <a:pt x="133" y="330"/>
                    <a:pt x="140" y="336"/>
                  </a:cubicBezTo>
                  <a:cubicBezTo>
                    <a:pt x="146" y="342"/>
                    <a:pt x="152" y="347"/>
                    <a:pt x="152" y="347"/>
                  </a:cubicBezTo>
                  <a:cubicBezTo>
                    <a:pt x="153" y="347"/>
                    <a:pt x="153" y="347"/>
                    <a:pt x="153" y="347"/>
                  </a:cubicBezTo>
                  <a:cubicBezTo>
                    <a:pt x="153" y="346"/>
                    <a:pt x="153" y="346"/>
                    <a:pt x="153" y="346"/>
                  </a:cubicBezTo>
                  <a:cubicBezTo>
                    <a:pt x="116" y="339"/>
                    <a:pt x="116" y="339"/>
                    <a:pt x="116" y="339"/>
                  </a:cubicBezTo>
                  <a:cubicBezTo>
                    <a:pt x="119" y="354"/>
                    <a:pt x="119" y="354"/>
                    <a:pt x="119" y="354"/>
                  </a:cubicBezTo>
                  <a:cubicBezTo>
                    <a:pt x="66" y="346"/>
                    <a:pt x="66" y="346"/>
                    <a:pt x="66" y="346"/>
                  </a:cubicBezTo>
                  <a:cubicBezTo>
                    <a:pt x="37" y="347"/>
                    <a:pt x="37" y="347"/>
                    <a:pt x="37" y="347"/>
                  </a:cubicBezTo>
                  <a:cubicBezTo>
                    <a:pt x="49" y="332"/>
                    <a:pt x="49" y="332"/>
                    <a:pt x="49" y="332"/>
                  </a:cubicBezTo>
                  <a:cubicBezTo>
                    <a:pt x="49" y="332"/>
                    <a:pt x="49" y="332"/>
                    <a:pt x="49" y="332"/>
                  </a:cubicBezTo>
                  <a:cubicBezTo>
                    <a:pt x="49" y="332"/>
                    <a:pt x="57" y="253"/>
                    <a:pt x="57" y="197"/>
                  </a:cubicBezTo>
                  <a:cubicBezTo>
                    <a:pt x="57" y="192"/>
                    <a:pt x="57" y="187"/>
                    <a:pt x="56" y="183"/>
                  </a:cubicBezTo>
                  <a:cubicBezTo>
                    <a:pt x="56" y="155"/>
                    <a:pt x="55" y="132"/>
                    <a:pt x="55" y="116"/>
                  </a:cubicBezTo>
                  <a:cubicBezTo>
                    <a:pt x="54" y="100"/>
                    <a:pt x="54" y="92"/>
                    <a:pt x="54" y="92"/>
                  </a:cubicBezTo>
                  <a:cubicBezTo>
                    <a:pt x="54" y="91"/>
                    <a:pt x="54" y="91"/>
                    <a:pt x="54" y="91"/>
                  </a:cubicBezTo>
                  <a:cubicBezTo>
                    <a:pt x="54" y="91"/>
                    <a:pt x="54" y="91"/>
                    <a:pt x="54" y="91"/>
                  </a:cubicBezTo>
                  <a:cubicBezTo>
                    <a:pt x="54" y="91"/>
                    <a:pt x="52" y="89"/>
                    <a:pt x="50" y="86"/>
                  </a:cubicBezTo>
                  <a:cubicBezTo>
                    <a:pt x="43" y="77"/>
                    <a:pt x="27" y="58"/>
                    <a:pt x="22" y="47"/>
                  </a:cubicBezTo>
                  <a:cubicBezTo>
                    <a:pt x="14" y="32"/>
                    <a:pt x="2" y="24"/>
                    <a:pt x="2" y="24"/>
                  </a:cubicBezTo>
                  <a:cubicBezTo>
                    <a:pt x="1" y="25"/>
                    <a:pt x="1" y="25"/>
                    <a:pt x="1" y="25"/>
                  </a:cubicBezTo>
                  <a:cubicBezTo>
                    <a:pt x="2" y="26"/>
                    <a:pt x="2" y="26"/>
                    <a:pt x="2" y="26"/>
                  </a:cubicBezTo>
                  <a:cubicBezTo>
                    <a:pt x="11" y="17"/>
                    <a:pt x="11" y="17"/>
                    <a:pt x="11" y="17"/>
                  </a:cubicBezTo>
                  <a:cubicBezTo>
                    <a:pt x="28" y="39"/>
                    <a:pt x="28" y="39"/>
                    <a:pt x="28" y="39"/>
                  </a:cubicBezTo>
                  <a:cubicBezTo>
                    <a:pt x="43" y="15"/>
                    <a:pt x="43" y="15"/>
                    <a:pt x="43" y="15"/>
                  </a:cubicBezTo>
                  <a:cubicBezTo>
                    <a:pt x="49" y="23"/>
                    <a:pt x="49" y="23"/>
                    <a:pt x="49" y="23"/>
                  </a:cubicBezTo>
                  <a:cubicBezTo>
                    <a:pt x="42" y="45"/>
                    <a:pt x="42" y="45"/>
                    <a:pt x="42" y="45"/>
                  </a:cubicBezTo>
                  <a:cubicBezTo>
                    <a:pt x="68" y="69"/>
                    <a:pt x="68" y="69"/>
                    <a:pt x="68" y="69"/>
                  </a:cubicBezTo>
                  <a:cubicBezTo>
                    <a:pt x="69" y="67"/>
                    <a:pt x="69" y="67"/>
                    <a:pt x="69" y="67"/>
                  </a:cubicBezTo>
                  <a:cubicBezTo>
                    <a:pt x="69" y="67"/>
                    <a:pt x="78" y="50"/>
                    <a:pt x="88" y="26"/>
                  </a:cubicBezTo>
                  <a:cubicBezTo>
                    <a:pt x="91" y="18"/>
                    <a:pt x="94" y="12"/>
                    <a:pt x="97" y="8"/>
                  </a:cubicBezTo>
                  <a:cubicBezTo>
                    <a:pt x="98" y="6"/>
                    <a:pt x="99" y="5"/>
                    <a:pt x="100" y="4"/>
                  </a:cubicBezTo>
                  <a:cubicBezTo>
                    <a:pt x="101" y="3"/>
                    <a:pt x="101" y="2"/>
                    <a:pt x="101" y="2"/>
                  </a:cubicBezTo>
                  <a:cubicBezTo>
                    <a:pt x="101" y="1"/>
                    <a:pt x="101" y="1"/>
                    <a:pt x="101" y="1"/>
                  </a:cubicBezTo>
                  <a:cubicBezTo>
                    <a:pt x="100" y="2"/>
                    <a:pt x="100" y="2"/>
                    <a:pt x="100" y="2"/>
                  </a:cubicBezTo>
                  <a:cubicBezTo>
                    <a:pt x="110" y="10"/>
                    <a:pt x="110" y="10"/>
                    <a:pt x="110" y="10"/>
                  </a:cubicBezTo>
                  <a:cubicBezTo>
                    <a:pt x="110" y="9"/>
                    <a:pt x="110" y="9"/>
                    <a:pt x="110" y="9"/>
                  </a:cubicBezTo>
                  <a:cubicBezTo>
                    <a:pt x="109" y="9"/>
                    <a:pt x="109" y="9"/>
                    <a:pt x="109" y="9"/>
                  </a:cubicBezTo>
                  <a:cubicBezTo>
                    <a:pt x="110" y="9"/>
                    <a:pt x="110" y="9"/>
                    <a:pt x="110" y="9"/>
                  </a:cubicBezTo>
                  <a:cubicBezTo>
                    <a:pt x="109" y="9"/>
                    <a:pt x="109" y="9"/>
                    <a:pt x="109" y="9"/>
                  </a:cubicBezTo>
                  <a:cubicBezTo>
                    <a:pt x="109" y="9"/>
                    <a:pt x="109" y="9"/>
                    <a:pt x="109" y="9"/>
                  </a:cubicBezTo>
                  <a:cubicBezTo>
                    <a:pt x="110" y="9"/>
                    <a:pt x="110" y="9"/>
                    <a:pt x="110" y="9"/>
                  </a:cubicBezTo>
                  <a:cubicBezTo>
                    <a:pt x="109" y="9"/>
                    <a:pt x="109" y="9"/>
                    <a:pt x="109" y="9"/>
                  </a:cubicBezTo>
                  <a:cubicBezTo>
                    <a:pt x="109" y="9"/>
                    <a:pt x="109" y="9"/>
                    <a:pt x="109" y="10"/>
                  </a:cubicBezTo>
                  <a:cubicBezTo>
                    <a:pt x="109" y="12"/>
                    <a:pt x="109" y="21"/>
                    <a:pt x="101" y="45"/>
                  </a:cubicBezTo>
                  <a:cubicBezTo>
                    <a:pt x="97" y="59"/>
                    <a:pt x="96" y="64"/>
                    <a:pt x="96" y="66"/>
                  </a:cubicBezTo>
                  <a:cubicBezTo>
                    <a:pt x="96" y="67"/>
                    <a:pt x="96" y="67"/>
                    <a:pt x="96" y="67"/>
                  </a:cubicBezTo>
                  <a:cubicBezTo>
                    <a:pt x="97" y="68"/>
                    <a:pt x="97" y="68"/>
                    <a:pt x="97" y="68"/>
                  </a:cubicBezTo>
                  <a:cubicBezTo>
                    <a:pt x="114" y="59"/>
                    <a:pt x="114" y="59"/>
                    <a:pt x="114" y="59"/>
                  </a:cubicBezTo>
                  <a:cubicBezTo>
                    <a:pt x="114" y="59"/>
                    <a:pt x="114" y="59"/>
                    <a:pt x="114" y="59"/>
                  </a:cubicBezTo>
                  <a:cubicBezTo>
                    <a:pt x="114" y="58"/>
                    <a:pt x="114" y="58"/>
                    <a:pt x="114" y="58"/>
                  </a:cubicBezTo>
                  <a:cubicBezTo>
                    <a:pt x="113" y="57"/>
                    <a:pt x="113" y="57"/>
                    <a:pt x="113" y="57"/>
                  </a:cubicBezTo>
                  <a:cubicBezTo>
                    <a:pt x="97" y="66"/>
                    <a:pt x="97" y="66"/>
                    <a:pt x="97" y="66"/>
                  </a:cubicBezTo>
                  <a:cubicBezTo>
                    <a:pt x="97" y="67"/>
                    <a:pt x="97" y="67"/>
                    <a:pt x="97" y="67"/>
                  </a:cubicBezTo>
                  <a:cubicBezTo>
                    <a:pt x="98" y="67"/>
                    <a:pt x="98" y="67"/>
                    <a:pt x="98" y="67"/>
                  </a:cubicBezTo>
                  <a:cubicBezTo>
                    <a:pt x="98" y="67"/>
                    <a:pt x="98" y="67"/>
                    <a:pt x="98" y="67"/>
                  </a:cubicBezTo>
                  <a:cubicBezTo>
                    <a:pt x="98" y="67"/>
                    <a:pt x="98" y="67"/>
                    <a:pt x="98" y="67"/>
                  </a:cubicBezTo>
                  <a:cubicBezTo>
                    <a:pt x="98" y="67"/>
                    <a:pt x="98" y="67"/>
                    <a:pt x="98" y="67"/>
                  </a:cubicBezTo>
                  <a:cubicBezTo>
                    <a:pt x="98" y="67"/>
                    <a:pt x="98" y="67"/>
                    <a:pt x="98" y="67"/>
                  </a:cubicBezTo>
                  <a:cubicBezTo>
                    <a:pt x="98" y="67"/>
                    <a:pt x="98" y="67"/>
                    <a:pt x="98" y="67"/>
                  </a:cubicBezTo>
                  <a:cubicBezTo>
                    <a:pt x="98" y="66"/>
                    <a:pt x="98" y="66"/>
                    <a:pt x="98" y="66"/>
                  </a:cubicBezTo>
                  <a:cubicBezTo>
                    <a:pt x="98" y="65"/>
                    <a:pt x="99" y="60"/>
                    <a:pt x="103" y="45"/>
                  </a:cubicBezTo>
                  <a:cubicBezTo>
                    <a:pt x="110" y="21"/>
                    <a:pt x="111" y="13"/>
                    <a:pt x="111" y="10"/>
                  </a:cubicBezTo>
                  <a:cubicBezTo>
                    <a:pt x="111" y="9"/>
                    <a:pt x="111" y="9"/>
                    <a:pt x="111" y="8"/>
                  </a:cubicBezTo>
                  <a:cubicBezTo>
                    <a:pt x="111" y="8"/>
                    <a:pt x="111" y="8"/>
                    <a:pt x="111" y="8"/>
                  </a:cubicBezTo>
                  <a:cubicBezTo>
                    <a:pt x="100" y="0"/>
                    <a:pt x="100" y="0"/>
                    <a:pt x="100" y="0"/>
                  </a:cubicBezTo>
                  <a:cubicBezTo>
                    <a:pt x="100" y="1"/>
                    <a:pt x="100" y="1"/>
                    <a:pt x="100" y="1"/>
                  </a:cubicBezTo>
                  <a:cubicBezTo>
                    <a:pt x="100" y="1"/>
                    <a:pt x="92" y="10"/>
                    <a:pt x="86" y="25"/>
                  </a:cubicBezTo>
                  <a:cubicBezTo>
                    <a:pt x="82" y="37"/>
                    <a:pt x="77" y="47"/>
                    <a:pt x="73" y="55"/>
                  </a:cubicBezTo>
                  <a:cubicBezTo>
                    <a:pt x="71" y="59"/>
                    <a:pt x="70" y="61"/>
                    <a:pt x="69" y="63"/>
                  </a:cubicBezTo>
                  <a:cubicBezTo>
                    <a:pt x="67" y="65"/>
                    <a:pt x="67" y="66"/>
                    <a:pt x="67" y="66"/>
                  </a:cubicBezTo>
                  <a:cubicBezTo>
                    <a:pt x="68" y="67"/>
                    <a:pt x="68" y="67"/>
                    <a:pt x="68" y="67"/>
                  </a:cubicBezTo>
                  <a:cubicBezTo>
                    <a:pt x="68" y="66"/>
                    <a:pt x="68" y="66"/>
                    <a:pt x="68" y="66"/>
                  </a:cubicBezTo>
                  <a:cubicBezTo>
                    <a:pt x="44" y="45"/>
                    <a:pt x="44" y="45"/>
                    <a:pt x="44" y="45"/>
                  </a:cubicBezTo>
                  <a:cubicBezTo>
                    <a:pt x="52" y="23"/>
                    <a:pt x="52" y="23"/>
                    <a:pt x="52" y="23"/>
                  </a:cubicBezTo>
                  <a:cubicBezTo>
                    <a:pt x="43" y="11"/>
                    <a:pt x="43" y="11"/>
                    <a:pt x="43" y="11"/>
                  </a:cubicBezTo>
                  <a:cubicBezTo>
                    <a:pt x="28" y="36"/>
                    <a:pt x="28" y="36"/>
                    <a:pt x="28" y="36"/>
                  </a:cubicBezTo>
                  <a:cubicBezTo>
                    <a:pt x="11" y="14"/>
                    <a:pt x="11" y="14"/>
                    <a:pt x="11" y="14"/>
                  </a:cubicBezTo>
                  <a:cubicBezTo>
                    <a:pt x="0" y="25"/>
                    <a:pt x="0" y="25"/>
                    <a:pt x="0" y="25"/>
                  </a:cubicBezTo>
                  <a:cubicBezTo>
                    <a:pt x="1" y="26"/>
                    <a:pt x="1" y="26"/>
                    <a:pt x="1" y="26"/>
                  </a:cubicBezTo>
                  <a:cubicBezTo>
                    <a:pt x="1" y="26"/>
                    <a:pt x="1" y="26"/>
                    <a:pt x="1" y="26"/>
                  </a:cubicBezTo>
                  <a:cubicBezTo>
                    <a:pt x="4" y="28"/>
                    <a:pt x="14" y="35"/>
                    <a:pt x="20" y="48"/>
                  </a:cubicBezTo>
                  <a:cubicBezTo>
                    <a:pt x="24" y="55"/>
                    <a:pt x="32" y="66"/>
                    <a:pt x="39" y="76"/>
                  </a:cubicBezTo>
                  <a:cubicBezTo>
                    <a:pt x="46" y="85"/>
                    <a:pt x="52" y="92"/>
                    <a:pt x="52" y="92"/>
                  </a:cubicBezTo>
                  <a:cubicBezTo>
                    <a:pt x="53" y="92"/>
                    <a:pt x="53" y="92"/>
                    <a:pt x="53" y="92"/>
                  </a:cubicBezTo>
                  <a:cubicBezTo>
                    <a:pt x="52" y="92"/>
                    <a:pt x="52" y="92"/>
                    <a:pt x="52" y="92"/>
                  </a:cubicBezTo>
                  <a:cubicBezTo>
                    <a:pt x="52" y="92"/>
                    <a:pt x="53" y="127"/>
                    <a:pt x="54" y="183"/>
                  </a:cubicBezTo>
                  <a:cubicBezTo>
                    <a:pt x="55" y="187"/>
                    <a:pt x="55" y="192"/>
                    <a:pt x="55" y="197"/>
                  </a:cubicBezTo>
                  <a:cubicBezTo>
                    <a:pt x="55" y="225"/>
                    <a:pt x="53" y="259"/>
                    <a:pt x="51" y="285"/>
                  </a:cubicBezTo>
                  <a:cubicBezTo>
                    <a:pt x="50" y="299"/>
                    <a:pt x="49" y="310"/>
                    <a:pt x="48" y="319"/>
                  </a:cubicBezTo>
                  <a:cubicBezTo>
                    <a:pt x="47" y="327"/>
                    <a:pt x="47" y="332"/>
                    <a:pt x="47" y="332"/>
                  </a:cubicBezTo>
                  <a:cubicBezTo>
                    <a:pt x="48" y="332"/>
                    <a:pt x="48" y="332"/>
                    <a:pt x="48" y="332"/>
                  </a:cubicBezTo>
                  <a:cubicBezTo>
                    <a:pt x="47" y="331"/>
                    <a:pt x="47" y="331"/>
                    <a:pt x="47" y="331"/>
                  </a:cubicBezTo>
                  <a:cubicBezTo>
                    <a:pt x="33" y="349"/>
                    <a:pt x="33" y="349"/>
                    <a:pt x="33" y="349"/>
                  </a:cubicBezTo>
                  <a:cubicBezTo>
                    <a:pt x="66" y="348"/>
                    <a:pt x="66" y="348"/>
                    <a:pt x="66" y="348"/>
                  </a:cubicBezTo>
                  <a:cubicBezTo>
                    <a:pt x="121" y="356"/>
                    <a:pt x="121" y="356"/>
                    <a:pt x="121" y="356"/>
                  </a:cubicBezTo>
                  <a:cubicBezTo>
                    <a:pt x="118" y="341"/>
                    <a:pt x="118" y="341"/>
                    <a:pt x="118" y="341"/>
                  </a:cubicBezTo>
                  <a:cubicBezTo>
                    <a:pt x="157" y="348"/>
                    <a:pt x="157" y="348"/>
                    <a:pt x="157" y="348"/>
                  </a:cubicBezTo>
                  <a:cubicBezTo>
                    <a:pt x="154" y="346"/>
                    <a:pt x="154" y="346"/>
                    <a:pt x="154" y="346"/>
                  </a:cubicBezTo>
                  <a:cubicBezTo>
                    <a:pt x="154" y="346"/>
                    <a:pt x="152" y="344"/>
                    <a:pt x="149" y="342"/>
                  </a:cubicBezTo>
                  <a:cubicBezTo>
                    <a:pt x="144" y="338"/>
                    <a:pt x="138" y="332"/>
                    <a:pt x="132" y="326"/>
                  </a:cubicBezTo>
                  <a:cubicBezTo>
                    <a:pt x="129" y="324"/>
                    <a:pt x="127" y="321"/>
                    <a:pt x="125" y="319"/>
                  </a:cubicBezTo>
                  <a:cubicBezTo>
                    <a:pt x="123" y="316"/>
                    <a:pt x="121" y="314"/>
                    <a:pt x="121" y="314"/>
                  </a:cubicBezTo>
                  <a:cubicBezTo>
                    <a:pt x="121" y="312"/>
                    <a:pt x="120" y="309"/>
                    <a:pt x="120" y="303"/>
                  </a:cubicBezTo>
                  <a:cubicBezTo>
                    <a:pt x="118" y="287"/>
                    <a:pt x="116" y="256"/>
                    <a:pt x="116" y="226"/>
                  </a:cubicBezTo>
                  <a:cubicBezTo>
                    <a:pt x="116" y="220"/>
                    <a:pt x="116" y="213"/>
                    <a:pt x="116" y="207"/>
                  </a:cubicBezTo>
                  <a:cubicBezTo>
                    <a:pt x="117" y="185"/>
                    <a:pt x="119" y="168"/>
                    <a:pt x="120" y="157"/>
                  </a:cubicBezTo>
                  <a:cubicBezTo>
                    <a:pt x="121" y="151"/>
                    <a:pt x="122" y="147"/>
                    <a:pt x="122" y="144"/>
                  </a:cubicBezTo>
                  <a:cubicBezTo>
                    <a:pt x="123" y="142"/>
                    <a:pt x="123" y="140"/>
                    <a:pt x="123" y="140"/>
                  </a:cubicBezTo>
                  <a:cubicBezTo>
                    <a:pt x="122" y="140"/>
                    <a:pt x="122" y="140"/>
                    <a:pt x="122" y="140"/>
                  </a:cubicBezTo>
                  <a:cubicBezTo>
                    <a:pt x="122" y="141"/>
                    <a:pt x="122" y="141"/>
                    <a:pt x="122" y="141"/>
                  </a:cubicBezTo>
                  <a:cubicBezTo>
                    <a:pt x="181" y="118"/>
                    <a:pt x="181" y="118"/>
                    <a:pt x="181" y="118"/>
                  </a:cubicBezTo>
                  <a:cubicBezTo>
                    <a:pt x="175" y="108"/>
                    <a:pt x="175" y="108"/>
                    <a:pt x="175" y="108"/>
                  </a:cubicBezTo>
                  <a:cubicBezTo>
                    <a:pt x="151" y="113"/>
                    <a:pt x="151" y="113"/>
                    <a:pt x="151" y="113"/>
                  </a:cubicBezTo>
                  <a:cubicBezTo>
                    <a:pt x="146" y="84"/>
                    <a:pt x="146" y="84"/>
                    <a:pt x="146" y="84"/>
                  </a:cubicBezTo>
                  <a:cubicBezTo>
                    <a:pt x="136" y="90"/>
                    <a:pt x="136" y="90"/>
                    <a:pt x="136" y="90"/>
                  </a:cubicBezTo>
                  <a:cubicBezTo>
                    <a:pt x="136" y="115"/>
                    <a:pt x="136" y="115"/>
                    <a:pt x="136" y="115"/>
                  </a:cubicBezTo>
                  <a:cubicBezTo>
                    <a:pt x="118" y="118"/>
                    <a:pt x="118" y="118"/>
                    <a:pt x="118" y="118"/>
                  </a:cubicBezTo>
                  <a:cubicBezTo>
                    <a:pt x="119" y="119"/>
                    <a:pt x="119" y="119"/>
                    <a:pt x="119" y="119"/>
                  </a:cubicBezTo>
                  <a:cubicBezTo>
                    <a:pt x="120" y="119"/>
                    <a:pt x="120" y="119"/>
                    <a:pt x="120" y="119"/>
                  </a:cubicBezTo>
                  <a:cubicBezTo>
                    <a:pt x="120" y="119"/>
                    <a:pt x="120" y="91"/>
                    <a:pt x="120" y="84"/>
                  </a:cubicBezTo>
                  <a:cubicBezTo>
                    <a:pt x="119" y="84"/>
                    <a:pt x="119" y="84"/>
                    <a:pt x="119" y="84"/>
                  </a:cubicBezTo>
                  <a:cubicBezTo>
                    <a:pt x="119" y="85"/>
                    <a:pt x="119" y="85"/>
                    <a:pt x="119" y="85"/>
                  </a:cubicBezTo>
                  <a:cubicBezTo>
                    <a:pt x="119" y="85"/>
                    <a:pt x="137" y="69"/>
                    <a:pt x="149" y="57"/>
                  </a:cubicBezTo>
                  <a:cubicBezTo>
                    <a:pt x="154" y="51"/>
                    <a:pt x="161" y="46"/>
                    <a:pt x="165" y="42"/>
                  </a:cubicBezTo>
                  <a:cubicBezTo>
                    <a:pt x="168" y="40"/>
                    <a:pt x="170" y="39"/>
                    <a:pt x="171" y="38"/>
                  </a:cubicBezTo>
                  <a:cubicBezTo>
                    <a:pt x="172" y="36"/>
                    <a:pt x="173" y="36"/>
                    <a:pt x="173" y="36"/>
                  </a:cubicBezTo>
                  <a:cubicBezTo>
                    <a:pt x="174" y="35"/>
                    <a:pt x="174" y="35"/>
                    <a:pt x="174" y="35"/>
                  </a:cubicBezTo>
                  <a:cubicBezTo>
                    <a:pt x="168" y="22"/>
                    <a:pt x="168" y="22"/>
                    <a:pt x="168" y="22"/>
                  </a:cubicBezTo>
                  <a:cubicBezTo>
                    <a:pt x="167" y="23"/>
                    <a:pt x="167" y="23"/>
                    <a:pt x="167" y="23"/>
                  </a:cubicBezTo>
                  <a:cubicBezTo>
                    <a:pt x="167" y="23"/>
                    <a:pt x="163" y="25"/>
                    <a:pt x="158" y="28"/>
                  </a:cubicBezTo>
                  <a:cubicBezTo>
                    <a:pt x="152" y="32"/>
                    <a:pt x="145" y="36"/>
                    <a:pt x="139" y="39"/>
                  </a:cubicBezTo>
                  <a:cubicBezTo>
                    <a:pt x="128" y="46"/>
                    <a:pt x="113" y="57"/>
                    <a:pt x="113" y="57"/>
                  </a:cubicBezTo>
                  <a:cubicBezTo>
                    <a:pt x="114" y="58"/>
                    <a:pt x="114" y="58"/>
                    <a:pt x="114" y="58"/>
                  </a:cubicBezTo>
                  <a:cubicBezTo>
                    <a:pt x="113" y="57"/>
                    <a:pt x="113" y="57"/>
                    <a:pt x="113" y="57"/>
                  </a:cubicBezTo>
                  <a:cubicBezTo>
                    <a:pt x="114" y="58"/>
                    <a:pt x="114" y="58"/>
                    <a:pt x="114" y="58"/>
                  </a:cubicBezTo>
                </a:path>
              </a:pathLst>
            </a:custGeom>
            <a:solidFill>
              <a:srgbClr val="7A370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 name="Freeform 237"/>
            <p:cNvSpPr>
              <a:spLocks/>
            </p:cNvSpPr>
            <p:nvPr/>
          </p:nvSpPr>
          <p:spPr bwMode="auto">
            <a:xfrm>
              <a:off x="8378825" y="2062811"/>
              <a:ext cx="23812" cy="14288"/>
            </a:xfrm>
            <a:custGeom>
              <a:avLst/>
              <a:gdLst>
                <a:gd name="T0" fmla="*/ 16 w 16"/>
                <a:gd name="T1" fmla="*/ 0 h 9"/>
                <a:gd name="T2" fmla="*/ 13 w 16"/>
                <a:gd name="T3" fmla="*/ 2 h 9"/>
                <a:gd name="T4" fmla="*/ 0 w 16"/>
                <a:gd name="T5" fmla="*/ 9 h 9"/>
                <a:gd name="T6" fmla="*/ 0 w 16"/>
                <a:gd name="T7" fmla="*/ 9 h 9"/>
                <a:gd name="T8" fmla="*/ 13 w 16"/>
                <a:gd name="T9" fmla="*/ 2 h 9"/>
                <a:gd name="T10" fmla="*/ 16 w 16"/>
                <a:gd name="T11" fmla="*/ 0 h 9"/>
              </a:gdLst>
              <a:ahLst/>
              <a:cxnLst>
                <a:cxn ang="0">
                  <a:pos x="T0" y="T1"/>
                </a:cxn>
                <a:cxn ang="0">
                  <a:pos x="T2" y="T3"/>
                </a:cxn>
                <a:cxn ang="0">
                  <a:pos x="T4" y="T5"/>
                </a:cxn>
                <a:cxn ang="0">
                  <a:pos x="T6" y="T7"/>
                </a:cxn>
                <a:cxn ang="0">
                  <a:pos x="T8" y="T9"/>
                </a:cxn>
                <a:cxn ang="0">
                  <a:pos x="T10" y="T11"/>
                </a:cxn>
              </a:cxnLst>
              <a:rect l="0" t="0" r="r" b="b"/>
              <a:pathLst>
                <a:path w="16" h="9">
                  <a:moveTo>
                    <a:pt x="16" y="0"/>
                  </a:moveTo>
                  <a:cubicBezTo>
                    <a:pt x="14" y="1"/>
                    <a:pt x="13" y="2"/>
                    <a:pt x="13" y="2"/>
                  </a:cubicBezTo>
                  <a:cubicBezTo>
                    <a:pt x="0" y="9"/>
                    <a:pt x="0" y="9"/>
                    <a:pt x="0" y="9"/>
                  </a:cubicBezTo>
                  <a:cubicBezTo>
                    <a:pt x="0" y="9"/>
                    <a:pt x="0" y="9"/>
                    <a:pt x="0" y="9"/>
                  </a:cubicBezTo>
                  <a:cubicBezTo>
                    <a:pt x="13" y="2"/>
                    <a:pt x="13" y="2"/>
                    <a:pt x="13" y="2"/>
                  </a:cubicBezTo>
                  <a:cubicBezTo>
                    <a:pt x="13" y="2"/>
                    <a:pt x="14" y="1"/>
                    <a:pt x="16" y="0"/>
                  </a:cubicBezTo>
                </a:path>
              </a:pathLst>
            </a:custGeom>
            <a:solidFill>
              <a:srgbClr val="A2AC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 name="Freeform 238"/>
            <p:cNvSpPr>
              <a:spLocks/>
            </p:cNvSpPr>
            <p:nvPr/>
          </p:nvSpPr>
          <p:spPr bwMode="auto">
            <a:xfrm>
              <a:off x="8312150" y="2253311"/>
              <a:ext cx="0" cy="1588"/>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cubicBezTo>
                    <a:pt x="0" y="0"/>
                    <a:pt x="0" y="1"/>
                    <a:pt x="0" y="2"/>
                  </a:cubicBezTo>
                  <a:cubicBezTo>
                    <a:pt x="0" y="2"/>
                    <a:pt x="0" y="2"/>
                    <a:pt x="0" y="2"/>
                  </a:cubicBezTo>
                  <a:cubicBezTo>
                    <a:pt x="0" y="1"/>
                    <a:pt x="0" y="0"/>
                    <a:pt x="0" y="0"/>
                  </a:cubicBezTo>
                </a:path>
              </a:pathLst>
            </a:custGeom>
            <a:solidFill>
              <a:srgbClr val="8DA2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 name="Freeform 239"/>
            <p:cNvSpPr>
              <a:spLocks noEditPoints="1"/>
            </p:cNvSpPr>
            <p:nvPr/>
          </p:nvSpPr>
          <p:spPr bwMode="auto">
            <a:xfrm>
              <a:off x="8251825" y="1983436"/>
              <a:ext cx="152400" cy="271463"/>
            </a:xfrm>
            <a:custGeom>
              <a:avLst/>
              <a:gdLst>
                <a:gd name="T0" fmla="*/ 101 w 102"/>
                <a:gd name="T1" fmla="*/ 54 h 183"/>
                <a:gd name="T2" fmla="*/ 85 w 102"/>
                <a:gd name="T3" fmla="*/ 63 h 183"/>
                <a:gd name="T4" fmla="*/ 100 w 102"/>
                <a:gd name="T5" fmla="*/ 56 h 183"/>
                <a:gd name="T6" fmla="*/ 102 w 102"/>
                <a:gd name="T7" fmla="*/ 53 h 183"/>
                <a:gd name="T8" fmla="*/ 5 w 102"/>
                <a:gd name="T9" fmla="*/ 45 h 183"/>
                <a:gd name="T10" fmla="*/ 40 w 102"/>
                <a:gd name="T11" fmla="*/ 181 h 183"/>
                <a:gd name="T12" fmla="*/ 40 w 102"/>
                <a:gd name="T13" fmla="*/ 183 h 183"/>
                <a:gd name="T14" fmla="*/ 39 w 102"/>
                <a:gd name="T15" fmla="*/ 91 h 183"/>
                <a:gd name="T16" fmla="*/ 7 w 102"/>
                <a:gd name="T17" fmla="*/ 47 h 183"/>
                <a:gd name="T18" fmla="*/ 0 w 102"/>
                <a:gd name="T19" fmla="*/ 37 h 183"/>
                <a:gd name="T20" fmla="*/ 15 w 102"/>
                <a:gd name="T21" fmla="*/ 31 h 183"/>
                <a:gd name="T22" fmla="*/ 15 w 102"/>
                <a:gd name="T23" fmla="*/ 35 h 183"/>
                <a:gd name="T24" fmla="*/ 27 w 102"/>
                <a:gd name="T25" fmla="*/ 11 h 183"/>
                <a:gd name="T26" fmla="*/ 87 w 102"/>
                <a:gd name="T27" fmla="*/ 3 h 183"/>
                <a:gd name="T28" fmla="*/ 75 w 102"/>
                <a:gd name="T29" fmla="*/ 25 h 183"/>
                <a:gd name="T30" fmla="*/ 55 w 102"/>
                <a:gd name="T31" fmla="*/ 68 h 183"/>
                <a:gd name="T32" fmla="*/ 52 w 102"/>
                <a:gd name="T33" fmla="*/ 65 h 183"/>
                <a:gd name="T34" fmla="*/ 35 w 102"/>
                <a:gd name="T35" fmla="*/ 21 h 183"/>
                <a:gd name="T36" fmla="*/ 15 w 102"/>
                <a:gd name="T37" fmla="*/ 38 h 183"/>
                <a:gd name="T38" fmla="*/ 14 w 102"/>
                <a:gd name="T39" fmla="*/ 38 h 183"/>
                <a:gd name="T40" fmla="*/ 4 w 102"/>
                <a:gd name="T41" fmla="*/ 38 h 183"/>
                <a:gd name="T42" fmla="*/ 37 w 102"/>
                <a:gd name="T43" fmla="*/ 85 h 183"/>
                <a:gd name="T44" fmla="*/ 41 w 102"/>
                <a:gd name="T45" fmla="*/ 90 h 183"/>
                <a:gd name="T46" fmla="*/ 42 w 102"/>
                <a:gd name="T47" fmla="*/ 115 h 183"/>
                <a:gd name="T48" fmla="*/ 65 w 102"/>
                <a:gd name="T49" fmla="*/ 153 h 183"/>
                <a:gd name="T50" fmla="*/ 84 w 102"/>
                <a:gd name="T51" fmla="*/ 67 h 183"/>
                <a:gd name="T52" fmla="*/ 83 w 102"/>
                <a:gd name="T53" fmla="*/ 65 h 183"/>
                <a:gd name="T54" fmla="*/ 82 w 102"/>
                <a:gd name="T55" fmla="*/ 65 h 183"/>
                <a:gd name="T56" fmla="*/ 87 w 102"/>
                <a:gd name="T57" fmla="*/ 43 h 183"/>
                <a:gd name="T58" fmla="*/ 95 w 102"/>
                <a:gd name="T59" fmla="*/ 7 h 183"/>
                <a:gd name="T60" fmla="*/ 85 w 102"/>
                <a:gd name="T61" fmla="*/ 0 h 183"/>
                <a:gd name="T62" fmla="*/ 53 w 102"/>
                <a:gd name="T63" fmla="*/ 63 h 183"/>
                <a:gd name="T64" fmla="*/ 56 w 102"/>
                <a:gd name="T65" fmla="*/ 62 h 183"/>
                <a:gd name="T66" fmla="*/ 73 w 102"/>
                <a:gd name="T67" fmla="*/ 24 h 183"/>
                <a:gd name="T68" fmla="*/ 85 w 102"/>
                <a:gd name="T69" fmla="*/ 0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2" h="183">
                  <a:moveTo>
                    <a:pt x="102" y="53"/>
                  </a:moveTo>
                  <a:cubicBezTo>
                    <a:pt x="101" y="53"/>
                    <a:pt x="101" y="54"/>
                    <a:pt x="101" y="54"/>
                  </a:cubicBezTo>
                  <a:cubicBezTo>
                    <a:pt x="99" y="55"/>
                    <a:pt x="98" y="56"/>
                    <a:pt x="98" y="56"/>
                  </a:cubicBezTo>
                  <a:cubicBezTo>
                    <a:pt x="85" y="63"/>
                    <a:pt x="85" y="63"/>
                    <a:pt x="85" y="63"/>
                  </a:cubicBezTo>
                  <a:cubicBezTo>
                    <a:pt x="85" y="64"/>
                    <a:pt x="85" y="64"/>
                    <a:pt x="85" y="64"/>
                  </a:cubicBezTo>
                  <a:cubicBezTo>
                    <a:pt x="100" y="56"/>
                    <a:pt x="100" y="56"/>
                    <a:pt x="100" y="56"/>
                  </a:cubicBezTo>
                  <a:cubicBezTo>
                    <a:pt x="100" y="56"/>
                    <a:pt x="101" y="56"/>
                    <a:pt x="101" y="55"/>
                  </a:cubicBezTo>
                  <a:cubicBezTo>
                    <a:pt x="101" y="55"/>
                    <a:pt x="102" y="54"/>
                    <a:pt x="102" y="53"/>
                  </a:cubicBezTo>
                  <a:moveTo>
                    <a:pt x="0" y="37"/>
                  </a:moveTo>
                  <a:cubicBezTo>
                    <a:pt x="2" y="40"/>
                    <a:pt x="4" y="42"/>
                    <a:pt x="5" y="45"/>
                  </a:cubicBezTo>
                  <a:cubicBezTo>
                    <a:pt x="13" y="60"/>
                    <a:pt x="37" y="90"/>
                    <a:pt x="37" y="90"/>
                  </a:cubicBezTo>
                  <a:cubicBezTo>
                    <a:pt x="37" y="90"/>
                    <a:pt x="38" y="125"/>
                    <a:pt x="40" y="181"/>
                  </a:cubicBezTo>
                  <a:cubicBezTo>
                    <a:pt x="40" y="181"/>
                    <a:pt x="40" y="181"/>
                    <a:pt x="40" y="181"/>
                  </a:cubicBezTo>
                  <a:cubicBezTo>
                    <a:pt x="40" y="181"/>
                    <a:pt x="40" y="182"/>
                    <a:pt x="40" y="183"/>
                  </a:cubicBezTo>
                  <a:cubicBezTo>
                    <a:pt x="40" y="182"/>
                    <a:pt x="41" y="182"/>
                    <a:pt x="41" y="181"/>
                  </a:cubicBezTo>
                  <a:cubicBezTo>
                    <a:pt x="40" y="129"/>
                    <a:pt x="39" y="95"/>
                    <a:pt x="39" y="91"/>
                  </a:cubicBezTo>
                  <a:cubicBezTo>
                    <a:pt x="38" y="90"/>
                    <a:pt x="32" y="83"/>
                    <a:pt x="26" y="75"/>
                  </a:cubicBezTo>
                  <a:cubicBezTo>
                    <a:pt x="19" y="65"/>
                    <a:pt x="11" y="54"/>
                    <a:pt x="7" y="47"/>
                  </a:cubicBezTo>
                  <a:cubicBezTo>
                    <a:pt x="5" y="43"/>
                    <a:pt x="3" y="40"/>
                    <a:pt x="1" y="37"/>
                  </a:cubicBezTo>
                  <a:cubicBezTo>
                    <a:pt x="1" y="37"/>
                    <a:pt x="1" y="37"/>
                    <a:pt x="0" y="37"/>
                  </a:cubicBezTo>
                  <a:moveTo>
                    <a:pt x="27" y="11"/>
                  </a:moveTo>
                  <a:cubicBezTo>
                    <a:pt x="15" y="31"/>
                    <a:pt x="15" y="31"/>
                    <a:pt x="15" y="31"/>
                  </a:cubicBezTo>
                  <a:cubicBezTo>
                    <a:pt x="15" y="32"/>
                    <a:pt x="15" y="33"/>
                    <a:pt x="15" y="34"/>
                  </a:cubicBezTo>
                  <a:cubicBezTo>
                    <a:pt x="15" y="35"/>
                    <a:pt x="15" y="35"/>
                    <a:pt x="15" y="35"/>
                  </a:cubicBezTo>
                  <a:cubicBezTo>
                    <a:pt x="29" y="12"/>
                    <a:pt x="29" y="12"/>
                    <a:pt x="29" y="12"/>
                  </a:cubicBezTo>
                  <a:cubicBezTo>
                    <a:pt x="27" y="11"/>
                    <a:pt x="27" y="11"/>
                    <a:pt x="27" y="11"/>
                  </a:cubicBezTo>
                  <a:moveTo>
                    <a:pt x="88" y="2"/>
                  </a:moveTo>
                  <a:cubicBezTo>
                    <a:pt x="88" y="2"/>
                    <a:pt x="87" y="2"/>
                    <a:pt x="87" y="3"/>
                  </a:cubicBezTo>
                  <a:cubicBezTo>
                    <a:pt x="86" y="4"/>
                    <a:pt x="85" y="5"/>
                    <a:pt x="84" y="7"/>
                  </a:cubicBezTo>
                  <a:cubicBezTo>
                    <a:pt x="81" y="11"/>
                    <a:pt x="78" y="17"/>
                    <a:pt x="75" y="25"/>
                  </a:cubicBezTo>
                  <a:cubicBezTo>
                    <a:pt x="65" y="49"/>
                    <a:pt x="56" y="66"/>
                    <a:pt x="56" y="66"/>
                  </a:cubicBezTo>
                  <a:cubicBezTo>
                    <a:pt x="55" y="68"/>
                    <a:pt x="55" y="68"/>
                    <a:pt x="55" y="68"/>
                  </a:cubicBezTo>
                  <a:cubicBezTo>
                    <a:pt x="52" y="65"/>
                    <a:pt x="52" y="65"/>
                    <a:pt x="52" y="65"/>
                  </a:cubicBezTo>
                  <a:cubicBezTo>
                    <a:pt x="52" y="65"/>
                    <a:pt x="52" y="65"/>
                    <a:pt x="52" y="65"/>
                  </a:cubicBezTo>
                  <a:cubicBezTo>
                    <a:pt x="27" y="43"/>
                    <a:pt x="27" y="43"/>
                    <a:pt x="27" y="43"/>
                  </a:cubicBezTo>
                  <a:cubicBezTo>
                    <a:pt x="35" y="21"/>
                    <a:pt x="35" y="21"/>
                    <a:pt x="35" y="21"/>
                  </a:cubicBezTo>
                  <a:cubicBezTo>
                    <a:pt x="30" y="14"/>
                    <a:pt x="30" y="14"/>
                    <a:pt x="30" y="14"/>
                  </a:cubicBezTo>
                  <a:cubicBezTo>
                    <a:pt x="15" y="38"/>
                    <a:pt x="15" y="38"/>
                    <a:pt x="15" y="38"/>
                  </a:cubicBezTo>
                  <a:cubicBezTo>
                    <a:pt x="15" y="37"/>
                    <a:pt x="15" y="37"/>
                    <a:pt x="15" y="37"/>
                  </a:cubicBezTo>
                  <a:cubicBezTo>
                    <a:pt x="14" y="38"/>
                    <a:pt x="14" y="38"/>
                    <a:pt x="14" y="38"/>
                  </a:cubicBezTo>
                  <a:cubicBezTo>
                    <a:pt x="13" y="38"/>
                    <a:pt x="11" y="38"/>
                    <a:pt x="10" y="38"/>
                  </a:cubicBezTo>
                  <a:cubicBezTo>
                    <a:pt x="8" y="38"/>
                    <a:pt x="6" y="38"/>
                    <a:pt x="4" y="38"/>
                  </a:cubicBezTo>
                  <a:cubicBezTo>
                    <a:pt x="6" y="40"/>
                    <a:pt x="7" y="43"/>
                    <a:pt x="9" y="46"/>
                  </a:cubicBezTo>
                  <a:cubicBezTo>
                    <a:pt x="14" y="57"/>
                    <a:pt x="30" y="76"/>
                    <a:pt x="37" y="85"/>
                  </a:cubicBezTo>
                  <a:cubicBezTo>
                    <a:pt x="39" y="88"/>
                    <a:pt x="41" y="90"/>
                    <a:pt x="41" y="90"/>
                  </a:cubicBezTo>
                  <a:cubicBezTo>
                    <a:pt x="41" y="90"/>
                    <a:pt x="41" y="90"/>
                    <a:pt x="41" y="90"/>
                  </a:cubicBezTo>
                  <a:cubicBezTo>
                    <a:pt x="41" y="91"/>
                    <a:pt x="41" y="91"/>
                    <a:pt x="41" y="91"/>
                  </a:cubicBezTo>
                  <a:cubicBezTo>
                    <a:pt x="41" y="91"/>
                    <a:pt x="41" y="99"/>
                    <a:pt x="42" y="115"/>
                  </a:cubicBezTo>
                  <a:cubicBezTo>
                    <a:pt x="42" y="131"/>
                    <a:pt x="43" y="153"/>
                    <a:pt x="43" y="179"/>
                  </a:cubicBezTo>
                  <a:cubicBezTo>
                    <a:pt x="50" y="173"/>
                    <a:pt x="58" y="164"/>
                    <a:pt x="65" y="153"/>
                  </a:cubicBezTo>
                  <a:cubicBezTo>
                    <a:pt x="84" y="125"/>
                    <a:pt x="95" y="86"/>
                    <a:pt x="101" y="58"/>
                  </a:cubicBezTo>
                  <a:cubicBezTo>
                    <a:pt x="84" y="67"/>
                    <a:pt x="84" y="67"/>
                    <a:pt x="84" y="67"/>
                  </a:cubicBezTo>
                  <a:cubicBezTo>
                    <a:pt x="83" y="66"/>
                    <a:pt x="83" y="66"/>
                    <a:pt x="83" y="66"/>
                  </a:cubicBezTo>
                  <a:cubicBezTo>
                    <a:pt x="83" y="66"/>
                    <a:pt x="83" y="66"/>
                    <a:pt x="83" y="65"/>
                  </a:cubicBezTo>
                  <a:cubicBezTo>
                    <a:pt x="83" y="65"/>
                    <a:pt x="83" y="65"/>
                    <a:pt x="83" y="64"/>
                  </a:cubicBezTo>
                  <a:cubicBezTo>
                    <a:pt x="82" y="65"/>
                    <a:pt x="82" y="65"/>
                    <a:pt x="82" y="65"/>
                  </a:cubicBezTo>
                  <a:cubicBezTo>
                    <a:pt x="82" y="65"/>
                    <a:pt x="82" y="65"/>
                    <a:pt x="82" y="64"/>
                  </a:cubicBezTo>
                  <a:cubicBezTo>
                    <a:pt x="82" y="63"/>
                    <a:pt x="82" y="57"/>
                    <a:pt x="87" y="43"/>
                  </a:cubicBezTo>
                  <a:cubicBezTo>
                    <a:pt x="94" y="19"/>
                    <a:pt x="95" y="11"/>
                    <a:pt x="95" y="8"/>
                  </a:cubicBezTo>
                  <a:cubicBezTo>
                    <a:pt x="95" y="8"/>
                    <a:pt x="95" y="7"/>
                    <a:pt x="95" y="7"/>
                  </a:cubicBezTo>
                  <a:cubicBezTo>
                    <a:pt x="88" y="2"/>
                    <a:pt x="88" y="2"/>
                    <a:pt x="88" y="2"/>
                  </a:cubicBezTo>
                  <a:moveTo>
                    <a:pt x="85" y="0"/>
                  </a:moveTo>
                  <a:cubicBezTo>
                    <a:pt x="85" y="0"/>
                    <a:pt x="78" y="9"/>
                    <a:pt x="72" y="23"/>
                  </a:cubicBezTo>
                  <a:cubicBezTo>
                    <a:pt x="64" y="43"/>
                    <a:pt x="56" y="58"/>
                    <a:pt x="53" y="63"/>
                  </a:cubicBezTo>
                  <a:cubicBezTo>
                    <a:pt x="54" y="64"/>
                    <a:pt x="54" y="64"/>
                    <a:pt x="54" y="64"/>
                  </a:cubicBezTo>
                  <a:cubicBezTo>
                    <a:pt x="55" y="64"/>
                    <a:pt x="55" y="63"/>
                    <a:pt x="56" y="62"/>
                  </a:cubicBezTo>
                  <a:cubicBezTo>
                    <a:pt x="57" y="60"/>
                    <a:pt x="58" y="58"/>
                    <a:pt x="60" y="54"/>
                  </a:cubicBezTo>
                  <a:cubicBezTo>
                    <a:pt x="64" y="46"/>
                    <a:pt x="69" y="36"/>
                    <a:pt x="73" y="24"/>
                  </a:cubicBezTo>
                  <a:cubicBezTo>
                    <a:pt x="78" y="12"/>
                    <a:pt x="84" y="3"/>
                    <a:pt x="86" y="0"/>
                  </a:cubicBezTo>
                  <a:cubicBezTo>
                    <a:pt x="85" y="0"/>
                    <a:pt x="85" y="0"/>
                    <a:pt x="85" y="0"/>
                  </a:cubicBezTo>
                </a:path>
              </a:pathLst>
            </a:custGeom>
            <a:solidFill>
              <a:srgbClr val="9E471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 name="Freeform 240"/>
            <p:cNvSpPr>
              <a:spLocks noEditPoints="1"/>
            </p:cNvSpPr>
            <p:nvPr/>
          </p:nvSpPr>
          <p:spPr bwMode="auto">
            <a:xfrm>
              <a:off x="8253413" y="1983436"/>
              <a:ext cx="149225" cy="269875"/>
            </a:xfrm>
            <a:custGeom>
              <a:avLst/>
              <a:gdLst>
                <a:gd name="T0" fmla="*/ 100 w 100"/>
                <a:gd name="T1" fmla="*/ 55 h 181"/>
                <a:gd name="T2" fmla="*/ 99 w 100"/>
                <a:gd name="T3" fmla="*/ 56 h 181"/>
                <a:gd name="T4" fmla="*/ 84 w 100"/>
                <a:gd name="T5" fmla="*/ 64 h 181"/>
                <a:gd name="T6" fmla="*/ 84 w 100"/>
                <a:gd name="T7" fmla="*/ 63 h 181"/>
                <a:gd name="T8" fmla="*/ 84 w 100"/>
                <a:gd name="T9" fmla="*/ 63 h 181"/>
                <a:gd name="T10" fmla="*/ 82 w 100"/>
                <a:gd name="T11" fmla="*/ 64 h 181"/>
                <a:gd name="T12" fmla="*/ 82 w 100"/>
                <a:gd name="T13" fmla="*/ 64 h 181"/>
                <a:gd name="T14" fmla="*/ 82 w 100"/>
                <a:gd name="T15" fmla="*/ 65 h 181"/>
                <a:gd name="T16" fmla="*/ 82 w 100"/>
                <a:gd name="T17" fmla="*/ 66 h 181"/>
                <a:gd name="T18" fmla="*/ 83 w 100"/>
                <a:gd name="T19" fmla="*/ 67 h 181"/>
                <a:gd name="T20" fmla="*/ 100 w 100"/>
                <a:gd name="T21" fmla="*/ 58 h 181"/>
                <a:gd name="T22" fmla="*/ 100 w 100"/>
                <a:gd name="T23" fmla="*/ 55 h 181"/>
                <a:gd name="T24" fmla="*/ 0 w 100"/>
                <a:gd name="T25" fmla="*/ 37 h 181"/>
                <a:gd name="T26" fmla="*/ 6 w 100"/>
                <a:gd name="T27" fmla="*/ 47 h 181"/>
                <a:gd name="T28" fmla="*/ 25 w 100"/>
                <a:gd name="T29" fmla="*/ 75 h 181"/>
                <a:gd name="T30" fmla="*/ 38 w 100"/>
                <a:gd name="T31" fmla="*/ 91 h 181"/>
                <a:gd name="T32" fmla="*/ 40 w 100"/>
                <a:gd name="T33" fmla="*/ 181 h 181"/>
                <a:gd name="T34" fmla="*/ 42 w 100"/>
                <a:gd name="T35" fmla="*/ 179 h 181"/>
                <a:gd name="T36" fmla="*/ 41 w 100"/>
                <a:gd name="T37" fmla="*/ 115 h 181"/>
                <a:gd name="T38" fmla="*/ 40 w 100"/>
                <a:gd name="T39" fmla="*/ 91 h 181"/>
                <a:gd name="T40" fmla="*/ 40 w 100"/>
                <a:gd name="T41" fmla="*/ 90 h 181"/>
                <a:gd name="T42" fmla="*/ 40 w 100"/>
                <a:gd name="T43" fmla="*/ 90 h 181"/>
                <a:gd name="T44" fmla="*/ 36 w 100"/>
                <a:gd name="T45" fmla="*/ 85 h 181"/>
                <a:gd name="T46" fmla="*/ 8 w 100"/>
                <a:gd name="T47" fmla="*/ 46 h 181"/>
                <a:gd name="T48" fmla="*/ 3 w 100"/>
                <a:gd name="T49" fmla="*/ 38 h 181"/>
                <a:gd name="T50" fmla="*/ 0 w 100"/>
                <a:gd name="T51" fmla="*/ 37 h 181"/>
                <a:gd name="T52" fmla="*/ 28 w 100"/>
                <a:gd name="T53" fmla="*/ 12 h 181"/>
                <a:gd name="T54" fmla="*/ 28 w 100"/>
                <a:gd name="T55" fmla="*/ 12 h 181"/>
                <a:gd name="T56" fmla="*/ 14 w 100"/>
                <a:gd name="T57" fmla="*/ 35 h 181"/>
                <a:gd name="T58" fmla="*/ 14 w 100"/>
                <a:gd name="T59" fmla="*/ 34 h 181"/>
                <a:gd name="T60" fmla="*/ 14 w 100"/>
                <a:gd name="T61" fmla="*/ 37 h 181"/>
                <a:gd name="T62" fmla="*/ 14 w 100"/>
                <a:gd name="T63" fmla="*/ 38 h 181"/>
                <a:gd name="T64" fmla="*/ 29 w 100"/>
                <a:gd name="T65" fmla="*/ 14 h 181"/>
                <a:gd name="T66" fmla="*/ 28 w 100"/>
                <a:gd name="T67" fmla="*/ 12 h 181"/>
                <a:gd name="T68" fmla="*/ 85 w 100"/>
                <a:gd name="T69" fmla="*/ 0 h 181"/>
                <a:gd name="T70" fmla="*/ 85 w 100"/>
                <a:gd name="T71" fmla="*/ 0 h 181"/>
                <a:gd name="T72" fmla="*/ 72 w 100"/>
                <a:gd name="T73" fmla="*/ 24 h 181"/>
                <a:gd name="T74" fmla="*/ 59 w 100"/>
                <a:gd name="T75" fmla="*/ 54 h 181"/>
                <a:gd name="T76" fmla="*/ 55 w 100"/>
                <a:gd name="T77" fmla="*/ 62 h 181"/>
                <a:gd name="T78" fmla="*/ 53 w 100"/>
                <a:gd name="T79" fmla="*/ 64 h 181"/>
                <a:gd name="T80" fmla="*/ 52 w 100"/>
                <a:gd name="T81" fmla="*/ 63 h 181"/>
                <a:gd name="T82" fmla="*/ 51 w 100"/>
                <a:gd name="T83" fmla="*/ 65 h 181"/>
                <a:gd name="T84" fmla="*/ 51 w 100"/>
                <a:gd name="T85" fmla="*/ 65 h 181"/>
                <a:gd name="T86" fmla="*/ 54 w 100"/>
                <a:gd name="T87" fmla="*/ 68 h 181"/>
                <a:gd name="T88" fmla="*/ 55 w 100"/>
                <a:gd name="T89" fmla="*/ 66 h 181"/>
                <a:gd name="T90" fmla="*/ 74 w 100"/>
                <a:gd name="T91" fmla="*/ 25 h 181"/>
                <a:gd name="T92" fmla="*/ 83 w 100"/>
                <a:gd name="T93" fmla="*/ 7 h 181"/>
                <a:gd name="T94" fmla="*/ 86 w 100"/>
                <a:gd name="T95" fmla="*/ 3 h 181"/>
                <a:gd name="T96" fmla="*/ 87 w 100"/>
                <a:gd name="T97" fmla="*/ 2 h 181"/>
                <a:gd name="T98" fmla="*/ 94 w 100"/>
                <a:gd name="T99" fmla="*/ 7 h 181"/>
                <a:gd name="T100" fmla="*/ 94 w 100"/>
                <a:gd name="T101" fmla="*/ 7 h 181"/>
                <a:gd name="T102" fmla="*/ 85 w 100"/>
                <a:gd name="T103" fmla="*/ 0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0" h="181">
                  <a:moveTo>
                    <a:pt x="100" y="55"/>
                  </a:moveTo>
                  <a:cubicBezTo>
                    <a:pt x="100" y="56"/>
                    <a:pt x="99" y="56"/>
                    <a:pt x="99" y="56"/>
                  </a:cubicBezTo>
                  <a:cubicBezTo>
                    <a:pt x="84" y="64"/>
                    <a:pt x="84" y="64"/>
                    <a:pt x="84" y="64"/>
                  </a:cubicBezTo>
                  <a:cubicBezTo>
                    <a:pt x="84" y="64"/>
                    <a:pt x="84" y="64"/>
                    <a:pt x="84" y="63"/>
                  </a:cubicBezTo>
                  <a:cubicBezTo>
                    <a:pt x="84" y="63"/>
                    <a:pt x="84" y="63"/>
                    <a:pt x="84" y="63"/>
                  </a:cubicBezTo>
                  <a:cubicBezTo>
                    <a:pt x="82" y="64"/>
                    <a:pt x="82" y="64"/>
                    <a:pt x="82" y="64"/>
                  </a:cubicBezTo>
                  <a:cubicBezTo>
                    <a:pt x="82" y="64"/>
                    <a:pt x="82" y="64"/>
                    <a:pt x="82" y="64"/>
                  </a:cubicBezTo>
                  <a:cubicBezTo>
                    <a:pt x="82" y="65"/>
                    <a:pt x="82" y="65"/>
                    <a:pt x="82" y="65"/>
                  </a:cubicBezTo>
                  <a:cubicBezTo>
                    <a:pt x="82" y="66"/>
                    <a:pt x="82" y="66"/>
                    <a:pt x="82" y="66"/>
                  </a:cubicBezTo>
                  <a:cubicBezTo>
                    <a:pt x="83" y="67"/>
                    <a:pt x="83" y="67"/>
                    <a:pt x="83" y="67"/>
                  </a:cubicBezTo>
                  <a:cubicBezTo>
                    <a:pt x="100" y="58"/>
                    <a:pt x="100" y="58"/>
                    <a:pt x="100" y="58"/>
                  </a:cubicBezTo>
                  <a:cubicBezTo>
                    <a:pt x="100" y="57"/>
                    <a:pt x="100" y="56"/>
                    <a:pt x="100" y="55"/>
                  </a:cubicBezTo>
                  <a:moveTo>
                    <a:pt x="0" y="37"/>
                  </a:moveTo>
                  <a:cubicBezTo>
                    <a:pt x="2" y="40"/>
                    <a:pt x="4" y="43"/>
                    <a:pt x="6" y="47"/>
                  </a:cubicBezTo>
                  <a:cubicBezTo>
                    <a:pt x="10" y="54"/>
                    <a:pt x="18" y="65"/>
                    <a:pt x="25" y="75"/>
                  </a:cubicBezTo>
                  <a:cubicBezTo>
                    <a:pt x="31" y="83"/>
                    <a:pt x="37" y="90"/>
                    <a:pt x="38" y="91"/>
                  </a:cubicBezTo>
                  <a:cubicBezTo>
                    <a:pt x="38" y="95"/>
                    <a:pt x="39" y="129"/>
                    <a:pt x="40" y="181"/>
                  </a:cubicBezTo>
                  <a:cubicBezTo>
                    <a:pt x="41" y="181"/>
                    <a:pt x="42" y="180"/>
                    <a:pt x="42" y="179"/>
                  </a:cubicBezTo>
                  <a:cubicBezTo>
                    <a:pt x="42" y="153"/>
                    <a:pt x="41" y="131"/>
                    <a:pt x="41" y="115"/>
                  </a:cubicBezTo>
                  <a:cubicBezTo>
                    <a:pt x="40" y="99"/>
                    <a:pt x="40" y="91"/>
                    <a:pt x="40" y="91"/>
                  </a:cubicBezTo>
                  <a:cubicBezTo>
                    <a:pt x="40" y="90"/>
                    <a:pt x="40" y="90"/>
                    <a:pt x="40" y="90"/>
                  </a:cubicBezTo>
                  <a:cubicBezTo>
                    <a:pt x="40" y="90"/>
                    <a:pt x="40" y="90"/>
                    <a:pt x="40" y="90"/>
                  </a:cubicBezTo>
                  <a:cubicBezTo>
                    <a:pt x="40" y="90"/>
                    <a:pt x="38" y="88"/>
                    <a:pt x="36" y="85"/>
                  </a:cubicBezTo>
                  <a:cubicBezTo>
                    <a:pt x="29" y="76"/>
                    <a:pt x="13" y="57"/>
                    <a:pt x="8" y="46"/>
                  </a:cubicBezTo>
                  <a:cubicBezTo>
                    <a:pt x="6" y="43"/>
                    <a:pt x="5" y="40"/>
                    <a:pt x="3" y="38"/>
                  </a:cubicBezTo>
                  <a:cubicBezTo>
                    <a:pt x="2" y="38"/>
                    <a:pt x="1" y="38"/>
                    <a:pt x="0" y="37"/>
                  </a:cubicBezTo>
                  <a:moveTo>
                    <a:pt x="28" y="12"/>
                  </a:moveTo>
                  <a:cubicBezTo>
                    <a:pt x="28" y="12"/>
                    <a:pt x="28" y="12"/>
                    <a:pt x="28" y="12"/>
                  </a:cubicBezTo>
                  <a:cubicBezTo>
                    <a:pt x="14" y="35"/>
                    <a:pt x="14" y="35"/>
                    <a:pt x="14" y="35"/>
                  </a:cubicBezTo>
                  <a:cubicBezTo>
                    <a:pt x="14" y="34"/>
                    <a:pt x="14" y="34"/>
                    <a:pt x="14" y="34"/>
                  </a:cubicBezTo>
                  <a:cubicBezTo>
                    <a:pt x="14" y="35"/>
                    <a:pt x="14" y="36"/>
                    <a:pt x="14" y="37"/>
                  </a:cubicBezTo>
                  <a:cubicBezTo>
                    <a:pt x="14" y="38"/>
                    <a:pt x="14" y="38"/>
                    <a:pt x="14" y="38"/>
                  </a:cubicBezTo>
                  <a:cubicBezTo>
                    <a:pt x="29" y="14"/>
                    <a:pt x="29" y="14"/>
                    <a:pt x="29" y="14"/>
                  </a:cubicBezTo>
                  <a:cubicBezTo>
                    <a:pt x="28" y="12"/>
                    <a:pt x="28" y="12"/>
                    <a:pt x="28" y="12"/>
                  </a:cubicBezTo>
                  <a:moveTo>
                    <a:pt x="85" y="0"/>
                  </a:moveTo>
                  <a:cubicBezTo>
                    <a:pt x="85" y="0"/>
                    <a:pt x="85" y="0"/>
                    <a:pt x="85" y="0"/>
                  </a:cubicBezTo>
                  <a:cubicBezTo>
                    <a:pt x="83" y="3"/>
                    <a:pt x="77" y="12"/>
                    <a:pt x="72" y="24"/>
                  </a:cubicBezTo>
                  <a:cubicBezTo>
                    <a:pt x="68" y="36"/>
                    <a:pt x="63" y="46"/>
                    <a:pt x="59" y="54"/>
                  </a:cubicBezTo>
                  <a:cubicBezTo>
                    <a:pt x="57" y="58"/>
                    <a:pt x="56" y="60"/>
                    <a:pt x="55" y="62"/>
                  </a:cubicBezTo>
                  <a:cubicBezTo>
                    <a:pt x="54" y="63"/>
                    <a:pt x="54" y="64"/>
                    <a:pt x="53" y="64"/>
                  </a:cubicBezTo>
                  <a:cubicBezTo>
                    <a:pt x="52" y="63"/>
                    <a:pt x="52" y="63"/>
                    <a:pt x="52" y="63"/>
                  </a:cubicBezTo>
                  <a:cubicBezTo>
                    <a:pt x="52" y="64"/>
                    <a:pt x="51" y="65"/>
                    <a:pt x="51" y="65"/>
                  </a:cubicBezTo>
                  <a:cubicBezTo>
                    <a:pt x="51" y="65"/>
                    <a:pt x="51" y="65"/>
                    <a:pt x="51" y="65"/>
                  </a:cubicBezTo>
                  <a:cubicBezTo>
                    <a:pt x="54" y="68"/>
                    <a:pt x="54" y="68"/>
                    <a:pt x="54" y="68"/>
                  </a:cubicBezTo>
                  <a:cubicBezTo>
                    <a:pt x="55" y="66"/>
                    <a:pt x="55" y="66"/>
                    <a:pt x="55" y="66"/>
                  </a:cubicBezTo>
                  <a:cubicBezTo>
                    <a:pt x="55" y="66"/>
                    <a:pt x="64" y="49"/>
                    <a:pt x="74" y="25"/>
                  </a:cubicBezTo>
                  <a:cubicBezTo>
                    <a:pt x="77" y="17"/>
                    <a:pt x="80" y="11"/>
                    <a:pt x="83" y="7"/>
                  </a:cubicBezTo>
                  <a:cubicBezTo>
                    <a:pt x="84" y="5"/>
                    <a:pt x="85" y="4"/>
                    <a:pt x="86" y="3"/>
                  </a:cubicBezTo>
                  <a:cubicBezTo>
                    <a:pt x="86" y="2"/>
                    <a:pt x="87" y="2"/>
                    <a:pt x="87" y="2"/>
                  </a:cubicBezTo>
                  <a:cubicBezTo>
                    <a:pt x="94" y="7"/>
                    <a:pt x="94" y="7"/>
                    <a:pt x="94" y="7"/>
                  </a:cubicBezTo>
                  <a:cubicBezTo>
                    <a:pt x="94" y="7"/>
                    <a:pt x="94" y="7"/>
                    <a:pt x="94" y="7"/>
                  </a:cubicBezTo>
                  <a:cubicBezTo>
                    <a:pt x="85" y="0"/>
                    <a:pt x="85" y="0"/>
                    <a:pt x="85" y="0"/>
                  </a:cubicBezTo>
                </a:path>
              </a:pathLst>
            </a:custGeom>
            <a:solidFill>
              <a:srgbClr val="6D2B0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 name="Freeform 241"/>
            <p:cNvSpPr>
              <a:spLocks/>
            </p:cNvSpPr>
            <p:nvPr/>
          </p:nvSpPr>
          <p:spPr bwMode="auto">
            <a:xfrm>
              <a:off x="8456613" y="1965973"/>
              <a:ext cx="115887" cy="92075"/>
            </a:xfrm>
            <a:custGeom>
              <a:avLst/>
              <a:gdLst>
                <a:gd name="T0" fmla="*/ 7 w 78"/>
                <a:gd name="T1" fmla="*/ 56 h 62"/>
                <a:gd name="T2" fmla="*/ 25 w 78"/>
                <a:gd name="T3" fmla="*/ 13 h 62"/>
                <a:gd name="T4" fmla="*/ 78 w 78"/>
                <a:gd name="T5" fmla="*/ 6 h 62"/>
                <a:gd name="T6" fmla="*/ 7 w 78"/>
                <a:gd name="T7" fmla="*/ 56 h 62"/>
              </a:gdLst>
              <a:ahLst/>
              <a:cxnLst>
                <a:cxn ang="0">
                  <a:pos x="T0" y="T1"/>
                </a:cxn>
                <a:cxn ang="0">
                  <a:pos x="T2" y="T3"/>
                </a:cxn>
                <a:cxn ang="0">
                  <a:pos x="T4" y="T5"/>
                </a:cxn>
                <a:cxn ang="0">
                  <a:pos x="T6" y="T7"/>
                </a:cxn>
              </a:cxnLst>
              <a:rect l="0" t="0" r="r" b="b"/>
              <a:pathLst>
                <a:path w="78" h="62">
                  <a:moveTo>
                    <a:pt x="7" y="56"/>
                  </a:moveTo>
                  <a:cubicBezTo>
                    <a:pt x="7" y="56"/>
                    <a:pt x="0" y="25"/>
                    <a:pt x="25" y="13"/>
                  </a:cubicBezTo>
                  <a:cubicBezTo>
                    <a:pt x="50" y="0"/>
                    <a:pt x="78" y="6"/>
                    <a:pt x="78" y="6"/>
                  </a:cubicBezTo>
                  <a:cubicBezTo>
                    <a:pt x="78" y="6"/>
                    <a:pt x="56" y="62"/>
                    <a:pt x="7" y="56"/>
                  </a:cubicBezTo>
                </a:path>
              </a:pathLst>
            </a:custGeom>
            <a:solidFill>
              <a:srgbClr val="67BD1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 name="Freeform 242"/>
            <p:cNvSpPr>
              <a:spLocks/>
            </p:cNvSpPr>
            <p:nvPr/>
          </p:nvSpPr>
          <p:spPr bwMode="auto">
            <a:xfrm>
              <a:off x="8562975" y="1970736"/>
              <a:ext cx="4762" cy="4763"/>
            </a:xfrm>
            <a:custGeom>
              <a:avLst/>
              <a:gdLst>
                <a:gd name="T0" fmla="*/ 3 w 3"/>
                <a:gd name="T1" fmla="*/ 0 h 3"/>
                <a:gd name="T2" fmla="*/ 0 w 3"/>
                <a:gd name="T3" fmla="*/ 2 h 3"/>
                <a:gd name="T4" fmla="*/ 2 w 3"/>
                <a:gd name="T5" fmla="*/ 3 h 3"/>
                <a:gd name="T6" fmla="*/ 3 w 3"/>
                <a:gd name="T7" fmla="*/ 0 h 3"/>
              </a:gdLst>
              <a:ahLst/>
              <a:cxnLst>
                <a:cxn ang="0">
                  <a:pos x="T0" y="T1"/>
                </a:cxn>
                <a:cxn ang="0">
                  <a:pos x="T2" y="T3"/>
                </a:cxn>
                <a:cxn ang="0">
                  <a:pos x="T4" y="T5"/>
                </a:cxn>
                <a:cxn ang="0">
                  <a:pos x="T6" y="T7"/>
                </a:cxn>
              </a:cxnLst>
              <a:rect l="0" t="0" r="r" b="b"/>
              <a:pathLst>
                <a:path w="3" h="3">
                  <a:moveTo>
                    <a:pt x="3" y="0"/>
                  </a:moveTo>
                  <a:cubicBezTo>
                    <a:pt x="0" y="2"/>
                    <a:pt x="0" y="2"/>
                    <a:pt x="0" y="2"/>
                  </a:cubicBezTo>
                  <a:cubicBezTo>
                    <a:pt x="1" y="3"/>
                    <a:pt x="1" y="3"/>
                    <a:pt x="2" y="3"/>
                  </a:cubicBezTo>
                  <a:cubicBezTo>
                    <a:pt x="3" y="2"/>
                    <a:pt x="3" y="1"/>
                    <a:pt x="3" y="0"/>
                  </a:cubicBezTo>
                </a:path>
              </a:pathLst>
            </a:custGeom>
            <a:solidFill>
              <a:srgbClr val="90CF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 name="Freeform 243"/>
            <p:cNvSpPr>
              <a:spLocks/>
            </p:cNvSpPr>
            <p:nvPr/>
          </p:nvSpPr>
          <p:spPr bwMode="auto">
            <a:xfrm>
              <a:off x="8462963" y="2038998"/>
              <a:ext cx="3175" cy="3175"/>
            </a:xfrm>
            <a:custGeom>
              <a:avLst/>
              <a:gdLst>
                <a:gd name="T0" fmla="*/ 2 w 2"/>
                <a:gd name="T1" fmla="*/ 0 h 2"/>
                <a:gd name="T2" fmla="*/ 0 w 2"/>
                <a:gd name="T3" fmla="*/ 1 h 2"/>
                <a:gd name="T4" fmla="*/ 0 w 2"/>
                <a:gd name="T5" fmla="*/ 2 h 2"/>
                <a:gd name="T6" fmla="*/ 2 w 2"/>
                <a:gd name="T7" fmla="*/ 2 h 2"/>
                <a:gd name="T8" fmla="*/ 2 w 2"/>
                <a:gd name="T9" fmla="*/ 0 h 2"/>
              </a:gdLst>
              <a:ahLst/>
              <a:cxnLst>
                <a:cxn ang="0">
                  <a:pos x="T0" y="T1"/>
                </a:cxn>
                <a:cxn ang="0">
                  <a:pos x="T2" y="T3"/>
                </a:cxn>
                <a:cxn ang="0">
                  <a:pos x="T4" y="T5"/>
                </a:cxn>
                <a:cxn ang="0">
                  <a:pos x="T6" y="T7"/>
                </a:cxn>
                <a:cxn ang="0">
                  <a:pos x="T8" y="T9"/>
                </a:cxn>
              </a:cxnLst>
              <a:rect l="0" t="0" r="r" b="b"/>
              <a:pathLst>
                <a:path w="2" h="2">
                  <a:moveTo>
                    <a:pt x="2" y="0"/>
                  </a:moveTo>
                  <a:cubicBezTo>
                    <a:pt x="0" y="1"/>
                    <a:pt x="0" y="1"/>
                    <a:pt x="0" y="1"/>
                  </a:cubicBezTo>
                  <a:cubicBezTo>
                    <a:pt x="0" y="2"/>
                    <a:pt x="0" y="2"/>
                    <a:pt x="0" y="2"/>
                  </a:cubicBezTo>
                  <a:cubicBezTo>
                    <a:pt x="1" y="2"/>
                    <a:pt x="1" y="2"/>
                    <a:pt x="2" y="2"/>
                  </a:cubicBezTo>
                  <a:cubicBezTo>
                    <a:pt x="2" y="2"/>
                    <a:pt x="2" y="1"/>
                    <a:pt x="2" y="0"/>
                  </a:cubicBezTo>
                </a:path>
              </a:pathLst>
            </a:custGeom>
            <a:solidFill>
              <a:srgbClr val="8D561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 name="Freeform 244"/>
            <p:cNvSpPr>
              <a:spLocks/>
            </p:cNvSpPr>
            <p:nvPr/>
          </p:nvSpPr>
          <p:spPr bwMode="auto">
            <a:xfrm>
              <a:off x="8466138" y="1973911"/>
              <a:ext cx="100012" cy="68263"/>
            </a:xfrm>
            <a:custGeom>
              <a:avLst/>
              <a:gdLst>
                <a:gd name="T0" fmla="*/ 65 w 67"/>
                <a:gd name="T1" fmla="*/ 0 h 46"/>
                <a:gd name="T2" fmla="*/ 0 w 67"/>
                <a:gd name="T3" fmla="*/ 44 h 46"/>
                <a:gd name="T4" fmla="*/ 0 w 67"/>
                <a:gd name="T5" fmla="*/ 46 h 46"/>
                <a:gd name="T6" fmla="*/ 6 w 67"/>
                <a:gd name="T7" fmla="*/ 46 h 46"/>
                <a:gd name="T8" fmla="*/ 67 w 67"/>
                <a:gd name="T9" fmla="*/ 1 h 46"/>
                <a:gd name="T10" fmla="*/ 65 w 67"/>
                <a:gd name="T11" fmla="*/ 0 h 46"/>
              </a:gdLst>
              <a:ahLst/>
              <a:cxnLst>
                <a:cxn ang="0">
                  <a:pos x="T0" y="T1"/>
                </a:cxn>
                <a:cxn ang="0">
                  <a:pos x="T2" y="T3"/>
                </a:cxn>
                <a:cxn ang="0">
                  <a:pos x="T4" y="T5"/>
                </a:cxn>
                <a:cxn ang="0">
                  <a:pos x="T6" y="T7"/>
                </a:cxn>
                <a:cxn ang="0">
                  <a:pos x="T8" y="T9"/>
                </a:cxn>
                <a:cxn ang="0">
                  <a:pos x="T10" y="T11"/>
                </a:cxn>
              </a:cxnLst>
              <a:rect l="0" t="0" r="r" b="b"/>
              <a:pathLst>
                <a:path w="67" h="46">
                  <a:moveTo>
                    <a:pt x="65" y="0"/>
                  </a:moveTo>
                  <a:cubicBezTo>
                    <a:pt x="0" y="44"/>
                    <a:pt x="0" y="44"/>
                    <a:pt x="0" y="44"/>
                  </a:cubicBezTo>
                  <a:cubicBezTo>
                    <a:pt x="0" y="45"/>
                    <a:pt x="0" y="46"/>
                    <a:pt x="0" y="46"/>
                  </a:cubicBezTo>
                  <a:cubicBezTo>
                    <a:pt x="2" y="46"/>
                    <a:pt x="4" y="46"/>
                    <a:pt x="6" y="46"/>
                  </a:cubicBezTo>
                  <a:cubicBezTo>
                    <a:pt x="42" y="46"/>
                    <a:pt x="61" y="13"/>
                    <a:pt x="67" y="1"/>
                  </a:cubicBezTo>
                  <a:cubicBezTo>
                    <a:pt x="66" y="1"/>
                    <a:pt x="66" y="1"/>
                    <a:pt x="65" y="0"/>
                  </a:cubicBezTo>
                </a:path>
              </a:pathLst>
            </a:custGeom>
            <a:solidFill>
              <a:srgbClr val="52B0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 name="Freeform 245"/>
            <p:cNvSpPr>
              <a:spLocks/>
            </p:cNvSpPr>
            <p:nvPr/>
          </p:nvSpPr>
          <p:spPr bwMode="auto">
            <a:xfrm>
              <a:off x="8486775" y="1970736"/>
              <a:ext cx="19050" cy="17463"/>
            </a:xfrm>
            <a:custGeom>
              <a:avLst/>
              <a:gdLst>
                <a:gd name="T0" fmla="*/ 12 w 13"/>
                <a:gd name="T1" fmla="*/ 0 h 12"/>
                <a:gd name="T2" fmla="*/ 2 w 13"/>
                <a:gd name="T3" fmla="*/ 4 h 12"/>
                <a:gd name="T4" fmla="*/ 0 w 13"/>
                <a:gd name="T5" fmla="*/ 5 h 12"/>
                <a:gd name="T6" fmla="*/ 1 w 13"/>
                <a:gd name="T7" fmla="*/ 12 h 12"/>
                <a:gd name="T8" fmla="*/ 5 w 13"/>
                <a:gd name="T9" fmla="*/ 10 h 12"/>
                <a:gd name="T10" fmla="*/ 13 w 13"/>
                <a:gd name="T11" fmla="*/ 6 h 12"/>
                <a:gd name="T12" fmla="*/ 12 w 13"/>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13" h="12">
                  <a:moveTo>
                    <a:pt x="12" y="0"/>
                  </a:moveTo>
                  <a:cubicBezTo>
                    <a:pt x="9" y="1"/>
                    <a:pt x="5" y="2"/>
                    <a:pt x="2" y="4"/>
                  </a:cubicBezTo>
                  <a:cubicBezTo>
                    <a:pt x="1" y="4"/>
                    <a:pt x="1" y="4"/>
                    <a:pt x="0" y="5"/>
                  </a:cubicBezTo>
                  <a:cubicBezTo>
                    <a:pt x="1" y="12"/>
                    <a:pt x="1" y="12"/>
                    <a:pt x="1" y="12"/>
                  </a:cubicBezTo>
                  <a:cubicBezTo>
                    <a:pt x="2" y="11"/>
                    <a:pt x="4" y="10"/>
                    <a:pt x="5" y="10"/>
                  </a:cubicBezTo>
                  <a:cubicBezTo>
                    <a:pt x="8" y="8"/>
                    <a:pt x="10" y="7"/>
                    <a:pt x="13" y="6"/>
                  </a:cubicBezTo>
                  <a:cubicBezTo>
                    <a:pt x="12" y="0"/>
                    <a:pt x="12" y="0"/>
                    <a:pt x="12" y="0"/>
                  </a:cubicBezTo>
                </a:path>
              </a:pathLst>
            </a:custGeom>
            <a:solidFill>
              <a:srgbClr val="90CF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 name="Freeform 246"/>
            <p:cNvSpPr>
              <a:spLocks/>
            </p:cNvSpPr>
            <p:nvPr/>
          </p:nvSpPr>
          <p:spPr bwMode="auto">
            <a:xfrm>
              <a:off x="8488363" y="1980261"/>
              <a:ext cx="20637" cy="39688"/>
            </a:xfrm>
            <a:custGeom>
              <a:avLst/>
              <a:gdLst>
                <a:gd name="T0" fmla="*/ 12 w 14"/>
                <a:gd name="T1" fmla="*/ 0 h 27"/>
                <a:gd name="T2" fmla="*/ 4 w 14"/>
                <a:gd name="T3" fmla="*/ 4 h 27"/>
                <a:gd name="T4" fmla="*/ 0 w 14"/>
                <a:gd name="T5" fmla="*/ 6 h 27"/>
                <a:gd name="T6" fmla="*/ 4 w 14"/>
                <a:gd name="T7" fmla="*/ 27 h 27"/>
                <a:gd name="T8" fmla="*/ 14 w 14"/>
                <a:gd name="T9" fmla="*/ 19 h 27"/>
                <a:gd name="T10" fmla="*/ 12 w 14"/>
                <a:gd name="T11" fmla="*/ 0 h 27"/>
              </a:gdLst>
              <a:ahLst/>
              <a:cxnLst>
                <a:cxn ang="0">
                  <a:pos x="T0" y="T1"/>
                </a:cxn>
                <a:cxn ang="0">
                  <a:pos x="T2" y="T3"/>
                </a:cxn>
                <a:cxn ang="0">
                  <a:pos x="T4" y="T5"/>
                </a:cxn>
                <a:cxn ang="0">
                  <a:pos x="T6" y="T7"/>
                </a:cxn>
                <a:cxn ang="0">
                  <a:pos x="T8" y="T9"/>
                </a:cxn>
                <a:cxn ang="0">
                  <a:pos x="T10" y="T11"/>
                </a:cxn>
              </a:cxnLst>
              <a:rect l="0" t="0" r="r" b="b"/>
              <a:pathLst>
                <a:path w="14" h="27">
                  <a:moveTo>
                    <a:pt x="12" y="0"/>
                  </a:moveTo>
                  <a:cubicBezTo>
                    <a:pt x="9" y="1"/>
                    <a:pt x="7" y="2"/>
                    <a:pt x="4" y="4"/>
                  </a:cubicBezTo>
                  <a:cubicBezTo>
                    <a:pt x="3" y="4"/>
                    <a:pt x="1" y="5"/>
                    <a:pt x="0" y="6"/>
                  </a:cubicBezTo>
                  <a:cubicBezTo>
                    <a:pt x="4" y="27"/>
                    <a:pt x="4" y="27"/>
                    <a:pt x="4" y="27"/>
                  </a:cubicBezTo>
                  <a:cubicBezTo>
                    <a:pt x="14" y="19"/>
                    <a:pt x="14" y="19"/>
                    <a:pt x="14" y="19"/>
                  </a:cubicBezTo>
                  <a:cubicBezTo>
                    <a:pt x="12" y="0"/>
                    <a:pt x="12" y="0"/>
                    <a:pt x="12" y="0"/>
                  </a:cubicBezTo>
                </a:path>
              </a:pathLst>
            </a:custGeom>
            <a:solidFill>
              <a:srgbClr val="52B0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 name="Freeform 247"/>
            <p:cNvSpPr>
              <a:spLocks/>
            </p:cNvSpPr>
            <p:nvPr/>
          </p:nvSpPr>
          <p:spPr bwMode="auto">
            <a:xfrm>
              <a:off x="8175625" y="1958036"/>
              <a:ext cx="109537" cy="87313"/>
            </a:xfrm>
            <a:custGeom>
              <a:avLst/>
              <a:gdLst>
                <a:gd name="T0" fmla="*/ 65 w 73"/>
                <a:gd name="T1" fmla="*/ 55 h 59"/>
                <a:gd name="T2" fmla="*/ 50 w 73"/>
                <a:gd name="T3" fmla="*/ 13 h 59"/>
                <a:gd name="T4" fmla="*/ 0 w 73"/>
                <a:gd name="T5" fmla="*/ 5 h 59"/>
                <a:gd name="T6" fmla="*/ 65 w 73"/>
                <a:gd name="T7" fmla="*/ 55 h 59"/>
              </a:gdLst>
              <a:ahLst/>
              <a:cxnLst>
                <a:cxn ang="0">
                  <a:pos x="T0" y="T1"/>
                </a:cxn>
                <a:cxn ang="0">
                  <a:pos x="T2" y="T3"/>
                </a:cxn>
                <a:cxn ang="0">
                  <a:pos x="T4" y="T5"/>
                </a:cxn>
                <a:cxn ang="0">
                  <a:pos x="T6" y="T7"/>
                </a:cxn>
              </a:cxnLst>
              <a:rect l="0" t="0" r="r" b="b"/>
              <a:pathLst>
                <a:path w="73" h="59">
                  <a:moveTo>
                    <a:pt x="65" y="55"/>
                  </a:moveTo>
                  <a:cubicBezTo>
                    <a:pt x="65" y="55"/>
                    <a:pt x="73" y="26"/>
                    <a:pt x="50" y="13"/>
                  </a:cubicBezTo>
                  <a:cubicBezTo>
                    <a:pt x="27" y="0"/>
                    <a:pt x="0" y="5"/>
                    <a:pt x="0" y="5"/>
                  </a:cubicBezTo>
                  <a:cubicBezTo>
                    <a:pt x="0" y="5"/>
                    <a:pt x="18" y="59"/>
                    <a:pt x="65" y="55"/>
                  </a:cubicBezTo>
                </a:path>
              </a:pathLst>
            </a:custGeom>
            <a:solidFill>
              <a:srgbClr val="67BD1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 name="Freeform 248"/>
            <p:cNvSpPr>
              <a:spLocks/>
            </p:cNvSpPr>
            <p:nvPr/>
          </p:nvSpPr>
          <p:spPr bwMode="auto">
            <a:xfrm>
              <a:off x="8459788" y="1961211"/>
              <a:ext cx="111125" cy="80963"/>
            </a:xfrm>
            <a:custGeom>
              <a:avLst/>
              <a:gdLst>
                <a:gd name="T0" fmla="*/ 2 w 74"/>
                <a:gd name="T1" fmla="*/ 52 h 54"/>
                <a:gd name="T2" fmla="*/ 3 w 74"/>
                <a:gd name="T3" fmla="*/ 52 h 54"/>
                <a:gd name="T4" fmla="*/ 3 w 74"/>
                <a:gd name="T5" fmla="*/ 52 h 54"/>
                <a:gd name="T6" fmla="*/ 2 w 74"/>
                <a:gd name="T7" fmla="*/ 44 h 54"/>
                <a:gd name="T8" fmla="*/ 6 w 74"/>
                <a:gd name="T9" fmla="*/ 26 h 54"/>
                <a:gd name="T10" fmla="*/ 21 w 74"/>
                <a:gd name="T11" fmla="*/ 10 h 54"/>
                <a:gd name="T12" fmla="*/ 56 w 74"/>
                <a:gd name="T13" fmla="*/ 2 h 54"/>
                <a:gd name="T14" fmla="*/ 68 w 74"/>
                <a:gd name="T15" fmla="*/ 3 h 54"/>
                <a:gd name="T16" fmla="*/ 72 w 74"/>
                <a:gd name="T17" fmla="*/ 4 h 54"/>
                <a:gd name="T18" fmla="*/ 73 w 74"/>
                <a:gd name="T19" fmla="*/ 4 h 54"/>
                <a:gd name="T20" fmla="*/ 73 w 74"/>
                <a:gd name="T21" fmla="*/ 3 h 54"/>
                <a:gd name="T22" fmla="*/ 72 w 74"/>
                <a:gd name="T23" fmla="*/ 3 h 54"/>
                <a:gd name="T24" fmla="*/ 71 w 74"/>
                <a:gd name="T25" fmla="*/ 5 h 54"/>
                <a:gd name="T26" fmla="*/ 53 w 74"/>
                <a:gd name="T27" fmla="*/ 32 h 54"/>
                <a:gd name="T28" fmla="*/ 10 w 74"/>
                <a:gd name="T29" fmla="*/ 52 h 54"/>
                <a:gd name="T30" fmla="*/ 2 w 74"/>
                <a:gd name="T31" fmla="*/ 51 h 54"/>
                <a:gd name="T32" fmla="*/ 2 w 74"/>
                <a:gd name="T33" fmla="*/ 52 h 54"/>
                <a:gd name="T34" fmla="*/ 3 w 74"/>
                <a:gd name="T35" fmla="*/ 52 h 54"/>
                <a:gd name="T36" fmla="*/ 2 w 74"/>
                <a:gd name="T37" fmla="*/ 52 h 54"/>
                <a:gd name="T38" fmla="*/ 2 w 74"/>
                <a:gd name="T39" fmla="*/ 53 h 54"/>
                <a:gd name="T40" fmla="*/ 10 w 74"/>
                <a:gd name="T41" fmla="*/ 54 h 54"/>
                <a:gd name="T42" fmla="*/ 59 w 74"/>
                <a:gd name="T43" fmla="*/ 29 h 54"/>
                <a:gd name="T44" fmla="*/ 74 w 74"/>
                <a:gd name="T45" fmla="*/ 3 h 54"/>
                <a:gd name="T46" fmla="*/ 74 w 74"/>
                <a:gd name="T47" fmla="*/ 2 h 54"/>
                <a:gd name="T48" fmla="*/ 73 w 74"/>
                <a:gd name="T49" fmla="*/ 2 h 54"/>
                <a:gd name="T50" fmla="*/ 56 w 74"/>
                <a:gd name="T51" fmla="*/ 0 h 54"/>
                <a:gd name="T52" fmla="*/ 20 w 74"/>
                <a:gd name="T53" fmla="*/ 8 h 54"/>
                <a:gd name="T54" fmla="*/ 4 w 74"/>
                <a:gd name="T55" fmla="*/ 25 h 54"/>
                <a:gd name="T56" fmla="*/ 0 w 74"/>
                <a:gd name="T57" fmla="*/ 44 h 54"/>
                <a:gd name="T58" fmla="*/ 1 w 74"/>
                <a:gd name="T59" fmla="*/ 53 h 54"/>
                <a:gd name="T60" fmla="*/ 1 w 74"/>
                <a:gd name="T61" fmla="*/ 53 h 54"/>
                <a:gd name="T62" fmla="*/ 2 w 74"/>
                <a:gd name="T63" fmla="*/ 53 h 54"/>
                <a:gd name="T64" fmla="*/ 2 w 74"/>
                <a:gd name="T65" fmla="*/ 5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4" h="54">
                  <a:moveTo>
                    <a:pt x="2" y="52"/>
                  </a:moveTo>
                  <a:cubicBezTo>
                    <a:pt x="3" y="52"/>
                    <a:pt x="3" y="52"/>
                    <a:pt x="3" y="52"/>
                  </a:cubicBezTo>
                  <a:cubicBezTo>
                    <a:pt x="3" y="52"/>
                    <a:pt x="3" y="52"/>
                    <a:pt x="3" y="52"/>
                  </a:cubicBezTo>
                  <a:cubicBezTo>
                    <a:pt x="3" y="50"/>
                    <a:pt x="2" y="48"/>
                    <a:pt x="2" y="44"/>
                  </a:cubicBezTo>
                  <a:cubicBezTo>
                    <a:pt x="2" y="39"/>
                    <a:pt x="3" y="32"/>
                    <a:pt x="6" y="26"/>
                  </a:cubicBezTo>
                  <a:cubicBezTo>
                    <a:pt x="8" y="20"/>
                    <a:pt x="13" y="14"/>
                    <a:pt x="21" y="10"/>
                  </a:cubicBezTo>
                  <a:cubicBezTo>
                    <a:pt x="33" y="4"/>
                    <a:pt x="46" y="2"/>
                    <a:pt x="56" y="2"/>
                  </a:cubicBezTo>
                  <a:cubicBezTo>
                    <a:pt x="61" y="2"/>
                    <a:pt x="65" y="3"/>
                    <a:pt x="68" y="3"/>
                  </a:cubicBezTo>
                  <a:cubicBezTo>
                    <a:pt x="70" y="3"/>
                    <a:pt x="71" y="4"/>
                    <a:pt x="72" y="4"/>
                  </a:cubicBezTo>
                  <a:cubicBezTo>
                    <a:pt x="72" y="4"/>
                    <a:pt x="73" y="4"/>
                    <a:pt x="73" y="4"/>
                  </a:cubicBezTo>
                  <a:cubicBezTo>
                    <a:pt x="73" y="3"/>
                    <a:pt x="73" y="3"/>
                    <a:pt x="73" y="3"/>
                  </a:cubicBezTo>
                  <a:cubicBezTo>
                    <a:pt x="72" y="3"/>
                    <a:pt x="72" y="3"/>
                    <a:pt x="72" y="3"/>
                  </a:cubicBezTo>
                  <a:cubicBezTo>
                    <a:pt x="72" y="3"/>
                    <a:pt x="72" y="3"/>
                    <a:pt x="71" y="5"/>
                  </a:cubicBezTo>
                  <a:cubicBezTo>
                    <a:pt x="69" y="9"/>
                    <a:pt x="63" y="21"/>
                    <a:pt x="53" y="32"/>
                  </a:cubicBezTo>
                  <a:cubicBezTo>
                    <a:pt x="43" y="43"/>
                    <a:pt x="28" y="52"/>
                    <a:pt x="10" y="52"/>
                  </a:cubicBezTo>
                  <a:cubicBezTo>
                    <a:pt x="7" y="52"/>
                    <a:pt x="5" y="52"/>
                    <a:pt x="2" y="51"/>
                  </a:cubicBezTo>
                  <a:cubicBezTo>
                    <a:pt x="2" y="52"/>
                    <a:pt x="2" y="52"/>
                    <a:pt x="2" y="52"/>
                  </a:cubicBezTo>
                  <a:cubicBezTo>
                    <a:pt x="3" y="52"/>
                    <a:pt x="3" y="52"/>
                    <a:pt x="3" y="52"/>
                  </a:cubicBezTo>
                  <a:cubicBezTo>
                    <a:pt x="2" y="52"/>
                    <a:pt x="2" y="52"/>
                    <a:pt x="2" y="52"/>
                  </a:cubicBezTo>
                  <a:cubicBezTo>
                    <a:pt x="2" y="53"/>
                    <a:pt x="2" y="53"/>
                    <a:pt x="2" y="53"/>
                  </a:cubicBezTo>
                  <a:cubicBezTo>
                    <a:pt x="5" y="54"/>
                    <a:pt x="7" y="54"/>
                    <a:pt x="10" y="54"/>
                  </a:cubicBezTo>
                  <a:cubicBezTo>
                    <a:pt x="32" y="54"/>
                    <a:pt x="48" y="41"/>
                    <a:pt x="59" y="29"/>
                  </a:cubicBezTo>
                  <a:cubicBezTo>
                    <a:pt x="69" y="16"/>
                    <a:pt x="74" y="3"/>
                    <a:pt x="74" y="3"/>
                  </a:cubicBezTo>
                  <a:cubicBezTo>
                    <a:pt x="74" y="2"/>
                    <a:pt x="74" y="2"/>
                    <a:pt x="74" y="2"/>
                  </a:cubicBezTo>
                  <a:cubicBezTo>
                    <a:pt x="73" y="2"/>
                    <a:pt x="73" y="2"/>
                    <a:pt x="73" y="2"/>
                  </a:cubicBezTo>
                  <a:cubicBezTo>
                    <a:pt x="73" y="2"/>
                    <a:pt x="66" y="0"/>
                    <a:pt x="56" y="0"/>
                  </a:cubicBezTo>
                  <a:cubicBezTo>
                    <a:pt x="46" y="0"/>
                    <a:pt x="33" y="2"/>
                    <a:pt x="20" y="8"/>
                  </a:cubicBezTo>
                  <a:cubicBezTo>
                    <a:pt x="12" y="13"/>
                    <a:pt x="7" y="19"/>
                    <a:pt x="4" y="25"/>
                  </a:cubicBezTo>
                  <a:cubicBezTo>
                    <a:pt x="1" y="32"/>
                    <a:pt x="0" y="39"/>
                    <a:pt x="0" y="44"/>
                  </a:cubicBezTo>
                  <a:cubicBezTo>
                    <a:pt x="0" y="49"/>
                    <a:pt x="1" y="53"/>
                    <a:pt x="1" y="53"/>
                  </a:cubicBezTo>
                  <a:cubicBezTo>
                    <a:pt x="1" y="53"/>
                    <a:pt x="1" y="53"/>
                    <a:pt x="1" y="53"/>
                  </a:cubicBezTo>
                  <a:cubicBezTo>
                    <a:pt x="2" y="53"/>
                    <a:pt x="2" y="53"/>
                    <a:pt x="2" y="53"/>
                  </a:cubicBezTo>
                  <a:lnTo>
                    <a:pt x="2" y="52"/>
                  </a:lnTo>
                  <a:close/>
                </a:path>
              </a:pathLst>
            </a:custGeom>
            <a:solidFill>
              <a:srgbClr val="7A370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 name="Freeform 250"/>
            <p:cNvSpPr>
              <a:spLocks/>
            </p:cNvSpPr>
            <p:nvPr/>
          </p:nvSpPr>
          <p:spPr bwMode="auto">
            <a:xfrm>
              <a:off x="8175625" y="1959623"/>
              <a:ext cx="6350" cy="4763"/>
            </a:xfrm>
            <a:custGeom>
              <a:avLst/>
              <a:gdLst>
                <a:gd name="T0" fmla="*/ 0 w 4"/>
                <a:gd name="T1" fmla="*/ 0 h 3"/>
                <a:gd name="T2" fmla="*/ 1 w 4"/>
                <a:gd name="T3" fmla="*/ 3 h 3"/>
                <a:gd name="T4" fmla="*/ 4 w 4"/>
                <a:gd name="T5" fmla="*/ 3 h 3"/>
                <a:gd name="T6" fmla="*/ 0 w 4"/>
                <a:gd name="T7" fmla="*/ 0 h 3"/>
              </a:gdLst>
              <a:ahLst/>
              <a:cxnLst>
                <a:cxn ang="0">
                  <a:pos x="T0" y="T1"/>
                </a:cxn>
                <a:cxn ang="0">
                  <a:pos x="T2" y="T3"/>
                </a:cxn>
                <a:cxn ang="0">
                  <a:pos x="T4" y="T5"/>
                </a:cxn>
                <a:cxn ang="0">
                  <a:pos x="T6" y="T7"/>
                </a:cxn>
              </a:cxnLst>
              <a:rect l="0" t="0" r="r" b="b"/>
              <a:pathLst>
                <a:path w="4" h="3">
                  <a:moveTo>
                    <a:pt x="0" y="0"/>
                  </a:moveTo>
                  <a:cubicBezTo>
                    <a:pt x="0" y="0"/>
                    <a:pt x="1" y="2"/>
                    <a:pt x="1" y="3"/>
                  </a:cubicBezTo>
                  <a:cubicBezTo>
                    <a:pt x="2" y="3"/>
                    <a:pt x="3" y="3"/>
                    <a:pt x="4" y="3"/>
                  </a:cubicBezTo>
                  <a:cubicBezTo>
                    <a:pt x="0" y="0"/>
                    <a:pt x="0" y="0"/>
                    <a:pt x="0" y="0"/>
                  </a:cubicBezTo>
                </a:path>
              </a:pathLst>
            </a:custGeom>
            <a:solidFill>
              <a:srgbClr val="90CF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 name="Freeform 251"/>
            <p:cNvSpPr>
              <a:spLocks/>
            </p:cNvSpPr>
            <p:nvPr/>
          </p:nvSpPr>
          <p:spPr bwMode="auto">
            <a:xfrm>
              <a:off x="8177213" y="1964386"/>
              <a:ext cx="95250" cy="68263"/>
            </a:xfrm>
            <a:custGeom>
              <a:avLst/>
              <a:gdLst>
                <a:gd name="T0" fmla="*/ 3 w 63"/>
                <a:gd name="T1" fmla="*/ 0 h 45"/>
                <a:gd name="T2" fmla="*/ 0 w 63"/>
                <a:gd name="T3" fmla="*/ 0 h 45"/>
                <a:gd name="T4" fmla="*/ 59 w 63"/>
                <a:gd name="T5" fmla="*/ 45 h 45"/>
                <a:gd name="T6" fmla="*/ 63 w 63"/>
                <a:gd name="T7" fmla="*/ 45 h 45"/>
                <a:gd name="T8" fmla="*/ 63 w 63"/>
                <a:gd name="T9" fmla="*/ 45 h 45"/>
                <a:gd name="T10" fmla="*/ 45 w 63"/>
                <a:gd name="T11" fmla="*/ 31 h 45"/>
                <a:gd name="T12" fmla="*/ 45 w 63"/>
                <a:gd name="T13" fmla="*/ 32 h 45"/>
                <a:gd name="T14" fmla="*/ 40 w 63"/>
                <a:gd name="T15" fmla="*/ 27 h 45"/>
                <a:gd name="T16" fmla="*/ 3 w 63"/>
                <a:gd name="T17"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 h="45">
                  <a:moveTo>
                    <a:pt x="3" y="0"/>
                  </a:moveTo>
                  <a:cubicBezTo>
                    <a:pt x="2" y="0"/>
                    <a:pt x="1" y="0"/>
                    <a:pt x="0" y="0"/>
                  </a:cubicBezTo>
                  <a:cubicBezTo>
                    <a:pt x="6" y="12"/>
                    <a:pt x="23" y="45"/>
                    <a:pt x="59" y="45"/>
                  </a:cubicBezTo>
                  <a:cubicBezTo>
                    <a:pt x="60" y="45"/>
                    <a:pt x="62" y="45"/>
                    <a:pt x="63" y="45"/>
                  </a:cubicBezTo>
                  <a:cubicBezTo>
                    <a:pt x="63" y="45"/>
                    <a:pt x="63" y="45"/>
                    <a:pt x="63" y="45"/>
                  </a:cubicBezTo>
                  <a:cubicBezTo>
                    <a:pt x="45" y="31"/>
                    <a:pt x="45" y="31"/>
                    <a:pt x="45" y="31"/>
                  </a:cubicBezTo>
                  <a:cubicBezTo>
                    <a:pt x="45" y="32"/>
                    <a:pt x="45" y="32"/>
                    <a:pt x="45" y="32"/>
                  </a:cubicBezTo>
                  <a:cubicBezTo>
                    <a:pt x="40" y="27"/>
                    <a:pt x="40" y="27"/>
                    <a:pt x="40" y="27"/>
                  </a:cubicBezTo>
                  <a:cubicBezTo>
                    <a:pt x="3" y="0"/>
                    <a:pt x="3" y="0"/>
                    <a:pt x="3" y="0"/>
                  </a:cubicBezTo>
                </a:path>
              </a:pathLst>
            </a:custGeom>
            <a:solidFill>
              <a:srgbClr val="52B0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 name="Freeform 252"/>
            <p:cNvSpPr>
              <a:spLocks/>
            </p:cNvSpPr>
            <p:nvPr/>
          </p:nvSpPr>
          <p:spPr bwMode="auto">
            <a:xfrm>
              <a:off x="8235950" y="1962798"/>
              <a:ext cx="15875" cy="14288"/>
            </a:xfrm>
            <a:custGeom>
              <a:avLst/>
              <a:gdLst>
                <a:gd name="T0" fmla="*/ 1 w 11"/>
                <a:gd name="T1" fmla="*/ 0 h 9"/>
                <a:gd name="T2" fmla="*/ 0 w 11"/>
                <a:gd name="T3" fmla="*/ 5 h 9"/>
                <a:gd name="T4" fmla="*/ 10 w 11"/>
                <a:gd name="T5" fmla="*/ 9 h 9"/>
                <a:gd name="T6" fmla="*/ 10 w 11"/>
                <a:gd name="T7" fmla="*/ 9 h 9"/>
                <a:gd name="T8" fmla="*/ 11 w 11"/>
                <a:gd name="T9" fmla="*/ 5 h 9"/>
                <a:gd name="T10" fmla="*/ 9 w 11"/>
                <a:gd name="T11" fmla="*/ 4 h 9"/>
                <a:gd name="T12" fmla="*/ 1 w 11"/>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11" h="9">
                  <a:moveTo>
                    <a:pt x="1" y="0"/>
                  </a:moveTo>
                  <a:cubicBezTo>
                    <a:pt x="0" y="5"/>
                    <a:pt x="0" y="5"/>
                    <a:pt x="0" y="5"/>
                  </a:cubicBezTo>
                  <a:cubicBezTo>
                    <a:pt x="3" y="6"/>
                    <a:pt x="6" y="7"/>
                    <a:pt x="10" y="9"/>
                  </a:cubicBezTo>
                  <a:cubicBezTo>
                    <a:pt x="10" y="9"/>
                    <a:pt x="10" y="9"/>
                    <a:pt x="10" y="9"/>
                  </a:cubicBezTo>
                  <a:cubicBezTo>
                    <a:pt x="11" y="5"/>
                    <a:pt x="11" y="5"/>
                    <a:pt x="11" y="5"/>
                  </a:cubicBezTo>
                  <a:cubicBezTo>
                    <a:pt x="11" y="4"/>
                    <a:pt x="10" y="4"/>
                    <a:pt x="9" y="4"/>
                  </a:cubicBezTo>
                  <a:cubicBezTo>
                    <a:pt x="7" y="2"/>
                    <a:pt x="4" y="1"/>
                    <a:pt x="1" y="0"/>
                  </a:cubicBezTo>
                </a:path>
              </a:pathLst>
            </a:custGeom>
            <a:solidFill>
              <a:srgbClr val="90CF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 name="Freeform 253"/>
            <p:cNvSpPr>
              <a:spLocks/>
            </p:cNvSpPr>
            <p:nvPr/>
          </p:nvSpPr>
          <p:spPr bwMode="auto">
            <a:xfrm>
              <a:off x="8231188" y="1970736"/>
              <a:ext cx="19050" cy="39688"/>
            </a:xfrm>
            <a:custGeom>
              <a:avLst/>
              <a:gdLst>
                <a:gd name="T0" fmla="*/ 3 w 13"/>
                <a:gd name="T1" fmla="*/ 0 h 27"/>
                <a:gd name="T2" fmla="*/ 0 w 13"/>
                <a:gd name="T3" fmla="*/ 19 h 27"/>
                <a:gd name="T4" fmla="*/ 4 w 13"/>
                <a:gd name="T5" fmla="*/ 23 h 27"/>
                <a:gd name="T6" fmla="*/ 9 w 13"/>
                <a:gd name="T7" fmla="*/ 27 h 27"/>
                <a:gd name="T8" fmla="*/ 13 w 13"/>
                <a:gd name="T9" fmla="*/ 4 h 27"/>
                <a:gd name="T10" fmla="*/ 13 w 13"/>
                <a:gd name="T11" fmla="*/ 4 h 27"/>
                <a:gd name="T12" fmla="*/ 3 w 13"/>
                <a:gd name="T13" fmla="*/ 0 h 27"/>
              </a:gdLst>
              <a:ahLst/>
              <a:cxnLst>
                <a:cxn ang="0">
                  <a:pos x="T0" y="T1"/>
                </a:cxn>
                <a:cxn ang="0">
                  <a:pos x="T2" y="T3"/>
                </a:cxn>
                <a:cxn ang="0">
                  <a:pos x="T4" y="T5"/>
                </a:cxn>
                <a:cxn ang="0">
                  <a:pos x="T6" y="T7"/>
                </a:cxn>
                <a:cxn ang="0">
                  <a:pos x="T8" y="T9"/>
                </a:cxn>
                <a:cxn ang="0">
                  <a:pos x="T10" y="T11"/>
                </a:cxn>
                <a:cxn ang="0">
                  <a:pos x="T12" y="T13"/>
                </a:cxn>
              </a:cxnLst>
              <a:rect l="0" t="0" r="r" b="b"/>
              <a:pathLst>
                <a:path w="13" h="27">
                  <a:moveTo>
                    <a:pt x="3" y="0"/>
                  </a:moveTo>
                  <a:cubicBezTo>
                    <a:pt x="0" y="19"/>
                    <a:pt x="0" y="19"/>
                    <a:pt x="0" y="19"/>
                  </a:cubicBezTo>
                  <a:cubicBezTo>
                    <a:pt x="4" y="23"/>
                    <a:pt x="4" y="23"/>
                    <a:pt x="4" y="23"/>
                  </a:cubicBezTo>
                  <a:cubicBezTo>
                    <a:pt x="9" y="27"/>
                    <a:pt x="9" y="27"/>
                    <a:pt x="9" y="27"/>
                  </a:cubicBezTo>
                  <a:cubicBezTo>
                    <a:pt x="13" y="4"/>
                    <a:pt x="13" y="4"/>
                    <a:pt x="13" y="4"/>
                  </a:cubicBezTo>
                  <a:cubicBezTo>
                    <a:pt x="13" y="4"/>
                    <a:pt x="13" y="4"/>
                    <a:pt x="13" y="4"/>
                  </a:cubicBezTo>
                  <a:cubicBezTo>
                    <a:pt x="9" y="2"/>
                    <a:pt x="6" y="1"/>
                    <a:pt x="3" y="0"/>
                  </a:cubicBezTo>
                </a:path>
              </a:pathLst>
            </a:custGeom>
            <a:solidFill>
              <a:srgbClr val="52B0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 name="Freeform 254"/>
            <p:cNvSpPr>
              <a:spLocks/>
            </p:cNvSpPr>
            <p:nvPr/>
          </p:nvSpPr>
          <p:spPr bwMode="auto">
            <a:xfrm>
              <a:off x="8237538" y="2005661"/>
              <a:ext cx="7937" cy="6350"/>
            </a:xfrm>
            <a:custGeom>
              <a:avLst/>
              <a:gdLst>
                <a:gd name="T0" fmla="*/ 0 w 5"/>
                <a:gd name="T1" fmla="*/ 0 h 4"/>
                <a:gd name="T2" fmla="*/ 5 w 5"/>
                <a:gd name="T3" fmla="*/ 4 h 4"/>
                <a:gd name="T4" fmla="*/ 5 w 5"/>
                <a:gd name="T5" fmla="*/ 3 h 4"/>
                <a:gd name="T6" fmla="*/ 0 w 5"/>
                <a:gd name="T7" fmla="*/ 0 h 4"/>
              </a:gdLst>
              <a:ahLst/>
              <a:cxnLst>
                <a:cxn ang="0">
                  <a:pos x="T0" y="T1"/>
                </a:cxn>
                <a:cxn ang="0">
                  <a:pos x="T2" y="T3"/>
                </a:cxn>
                <a:cxn ang="0">
                  <a:pos x="T4" y="T5"/>
                </a:cxn>
                <a:cxn ang="0">
                  <a:pos x="T6" y="T7"/>
                </a:cxn>
              </a:cxnLst>
              <a:rect l="0" t="0" r="r" b="b"/>
              <a:pathLst>
                <a:path w="5" h="4">
                  <a:moveTo>
                    <a:pt x="0" y="0"/>
                  </a:moveTo>
                  <a:lnTo>
                    <a:pt x="5" y="4"/>
                  </a:lnTo>
                  <a:lnTo>
                    <a:pt x="5" y="3"/>
                  </a:lnTo>
                  <a:lnTo>
                    <a:pt x="0" y="0"/>
                  </a:lnTo>
                  <a:close/>
                </a:path>
              </a:pathLst>
            </a:custGeom>
            <a:solidFill>
              <a:srgbClr val="41A41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 name="Freeform 255"/>
            <p:cNvSpPr>
              <a:spLocks/>
            </p:cNvSpPr>
            <p:nvPr/>
          </p:nvSpPr>
          <p:spPr bwMode="auto">
            <a:xfrm>
              <a:off x="8237538" y="2005661"/>
              <a:ext cx="7937" cy="6350"/>
            </a:xfrm>
            <a:custGeom>
              <a:avLst/>
              <a:gdLst>
                <a:gd name="T0" fmla="*/ 0 w 5"/>
                <a:gd name="T1" fmla="*/ 0 h 4"/>
                <a:gd name="T2" fmla="*/ 5 w 5"/>
                <a:gd name="T3" fmla="*/ 4 h 4"/>
                <a:gd name="T4" fmla="*/ 5 w 5"/>
                <a:gd name="T5" fmla="*/ 3 h 4"/>
                <a:gd name="T6" fmla="*/ 0 w 5"/>
                <a:gd name="T7" fmla="*/ 0 h 4"/>
              </a:gdLst>
              <a:ahLst/>
              <a:cxnLst>
                <a:cxn ang="0">
                  <a:pos x="T0" y="T1"/>
                </a:cxn>
                <a:cxn ang="0">
                  <a:pos x="T2" y="T3"/>
                </a:cxn>
                <a:cxn ang="0">
                  <a:pos x="T4" y="T5"/>
                </a:cxn>
                <a:cxn ang="0">
                  <a:pos x="T6" y="T7"/>
                </a:cxn>
              </a:cxnLst>
              <a:rect l="0" t="0" r="r" b="b"/>
              <a:pathLst>
                <a:path w="5" h="4">
                  <a:moveTo>
                    <a:pt x="0" y="0"/>
                  </a:moveTo>
                  <a:lnTo>
                    <a:pt x="5" y="4"/>
                  </a:lnTo>
                  <a:lnTo>
                    <a:pt x="5" y="3"/>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 name="Freeform 256"/>
            <p:cNvSpPr>
              <a:spLocks/>
            </p:cNvSpPr>
            <p:nvPr/>
          </p:nvSpPr>
          <p:spPr bwMode="auto">
            <a:xfrm>
              <a:off x="8174038" y="1954861"/>
              <a:ext cx="100012" cy="77788"/>
            </a:xfrm>
            <a:custGeom>
              <a:avLst/>
              <a:gdLst>
                <a:gd name="T0" fmla="*/ 66 w 68"/>
                <a:gd name="T1" fmla="*/ 52 h 53"/>
                <a:gd name="T2" fmla="*/ 67 w 68"/>
                <a:gd name="T3" fmla="*/ 52 h 53"/>
                <a:gd name="T4" fmla="*/ 68 w 68"/>
                <a:gd name="T5" fmla="*/ 42 h 53"/>
                <a:gd name="T6" fmla="*/ 65 w 68"/>
                <a:gd name="T7" fmla="*/ 25 h 53"/>
                <a:gd name="T8" fmla="*/ 51 w 68"/>
                <a:gd name="T9" fmla="*/ 9 h 53"/>
                <a:gd name="T10" fmla="*/ 13 w 68"/>
                <a:gd name="T11" fmla="*/ 0 h 53"/>
                <a:gd name="T12" fmla="*/ 1 w 68"/>
                <a:gd name="T13" fmla="*/ 1 h 53"/>
                <a:gd name="T14" fmla="*/ 0 w 68"/>
                <a:gd name="T15" fmla="*/ 1 h 53"/>
                <a:gd name="T16" fmla="*/ 0 w 68"/>
                <a:gd name="T17" fmla="*/ 2 h 53"/>
                <a:gd name="T18" fmla="*/ 14 w 68"/>
                <a:gd name="T19" fmla="*/ 28 h 53"/>
                <a:gd name="T20" fmla="*/ 62 w 68"/>
                <a:gd name="T21" fmla="*/ 53 h 53"/>
                <a:gd name="T22" fmla="*/ 66 w 68"/>
                <a:gd name="T23" fmla="*/ 53 h 53"/>
                <a:gd name="T24" fmla="*/ 67 w 68"/>
                <a:gd name="T25" fmla="*/ 53 h 53"/>
                <a:gd name="T26" fmla="*/ 67 w 68"/>
                <a:gd name="T27" fmla="*/ 52 h 53"/>
                <a:gd name="T28" fmla="*/ 66 w 68"/>
                <a:gd name="T29" fmla="*/ 52 h 53"/>
                <a:gd name="T30" fmla="*/ 66 w 68"/>
                <a:gd name="T31" fmla="*/ 51 h 53"/>
                <a:gd name="T32" fmla="*/ 62 w 68"/>
                <a:gd name="T33" fmla="*/ 51 h 53"/>
                <a:gd name="T34" fmla="*/ 16 w 68"/>
                <a:gd name="T35" fmla="*/ 27 h 53"/>
                <a:gd name="T36" fmla="*/ 6 w 68"/>
                <a:gd name="T37" fmla="*/ 9 h 53"/>
                <a:gd name="T38" fmla="*/ 3 w 68"/>
                <a:gd name="T39" fmla="*/ 4 h 53"/>
                <a:gd name="T40" fmla="*/ 2 w 68"/>
                <a:gd name="T41" fmla="*/ 2 h 53"/>
                <a:gd name="T42" fmla="*/ 1 w 68"/>
                <a:gd name="T43" fmla="*/ 2 h 53"/>
                <a:gd name="T44" fmla="*/ 2 w 68"/>
                <a:gd name="T45" fmla="*/ 3 h 53"/>
                <a:gd name="T46" fmla="*/ 2 w 68"/>
                <a:gd name="T47" fmla="*/ 3 h 53"/>
                <a:gd name="T48" fmla="*/ 13 w 68"/>
                <a:gd name="T49" fmla="*/ 2 h 53"/>
                <a:gd name="T50" fmla="*/ 50 w 68"/>
                <a:gd name="T51" fmla="*/ 11 h 53"/>
                <a:gd name="T52" fmla="*/ 63 w 68"/>
                <a:gd name="T53" fmla="*/ 26 h 53"/>
                <a:gd name="T54" fmla="*/ 66 w 68"/>
                <a:gd name="T55" fmla="*/ 42 h 53"/>
                <a:gd name="T56" fmla="*/ 66 w 68"/>
                <a:gd name="T57" fmla="*/ 49 h 53"/>
                <a:gd name="T58" fmla="*/ 66 w 68"/>
                <a:gd name="T59" fmla="*/ 51 h 53"/>
                <a:gd name="T60" fmla="*/ 65 w 68"/>
                <a:gd name="T61" fmla="*/ 52 h 53"/>
                <a:gd name="T62" fmla="*/ 66 w 68"/>
                <a:gd name="T63" fmla="*/ 52 h 53"/>
                <a:gd name="T64" fmla="*/ 66 w 68"/>
                <a:gd name="T65" fmla="*/ 51 h 53"/>
                <a:gd name="T66" fmla="*/ 66 w 68"/>
                <a:gd name="T67" fmla="*/ 5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8" h="53">
                  <a:moveTo>
                    <a:pt x="66" y="52"/>
                  </a:moveTo>
                  <a:cubicBezTo>
                    <a:pt x="67" y="52"/>
                    <a:pt x="67" y="52"/>
                    <a:pt x="67" y="52"/>
                  </a:cubicBezTo>
                  <a:cubicBezTo>
                    <a:pt x="67" y="52"/>
                    <a:pt x="68" y="48"/>
                    <a:pt x="68" y="42"/>
                  </a:cubicBezTo>
                  <a:cubicBezTo>
                    <a:pt x="68" y="37"/>
                    <a:pt x="68" y="31"/>
                    <a:pt x="65" y="25"/>
                  </a:cubicBezTo>
                  <a:cubicBezTo>
                    <a:pt x="63" y="19"/>
                    <a:pt x="58" y="13"/>
                    <a:pt x="51" y="9"/>
                  </a:cubicBezTo>
                  <a:cubicBezTo>
                    <a:pt x="38" y="2"/>
                    <a:pt x="23" y="0"/>
                    <a:pt x="13" y="0"/>
                  </a:cubicBezTo>
                  <a:cubicBezTo>
                    <a:pt x="6" y="0"/>
                    <a:pt x="1" y="1"/>
                    <a:pt x="1" y="1"/>
                  </a:cubicBezTo>
                  <a:cubicBezTo>
                    <a:pt x="0" y="1"/>
                    <a:pt x="0" y="1"/>
                    <a:pt x="0" y="1"/>
                  </a:cubicBezTo>
                  <a:cubicBezTo>
                    <a:pt x="0" y="2"/>
                    <a:pt x="0" y="2"/>
                    <a:pt x="0" y="2"/>
                  </a:cubicBezTo>
                  <a:cubicBezTo>
                    <a:pt x="0" y="2"/>
                    <a:pt x="5" y="15"/>
                    <a:pt x="14" y="28"/>
                  </a:cubicBezTo>
                  <a:cubicBezTo>
                    <a:pt x="24" y="40"/>
                    <a:pt x="40" y="53"/>
                    <a:pt x="62" y="53"/>
                  </a:cubicBezTo>
                  <a:cubicBezTo>
                    <a:pt x="63" y="53"/>
                    <a:pt x="65" y="53"/>
                    <a:pt x="66" y="53"/>
                  </a:cubicBezTo>
                  <a:cubicBezTo>
                    <a:pt x="67" y="53"/>
                    <a:pt x="67" y="53"/>
                    <a:pt x="67" y="53"/>
                  </a:cubicBezTo>
                  <a:cubicBezTo>
                    <a:pt x="67" y="52"/>
                    <a:pt x="67" y="52"/>
                    <a:pt x="67" y="52"/>
                  </a:cubicBezTo>
                  <a:cubicBezTo>
                    <a:pt x="66" y="52"/>
                    <a:pt x="66" y="52"/>
                    <a:pt x="66" y="52"/>
                  </a:cubicBezTo>
                  <a:cubicBezTo>
                    <a:pt x="66" y="51"/>
                    <a:pt x="66" y="51"/>
                    <a:pt x="66" y="51"/>
                  </a:cubicBezTo>
                  <a:cubicBezTo>
                    <a:pt x="65" y="51"/>
                    <a:pt x="63" y="51"/>
                    <a:pt x="62" y="51"/>
                  </a:cubicBezTo>
                  <a:cubicBezTo>
                    <a:pt x="40" y="51"/>
                    <a:pt x="26" y="39"/>
                    <a:pt x="16" y="27"/>
                  </a:cubicBezTo>
                  <a:cubicBezTo>
                    <a:pt x="11" y="20"/>
                    <a:pt x="8" y="14"/>
                    <a:pt x="6" y="9"/>
                  </a:cubicBezTo>
                  <a:cubicBezTo>
                    <a:pt x="4" y="7"/>
                    <a:pt x="4" y="5"/>
                    <a:pt x="3" y="4"/>
                  </a:cubicBezTo>
                  <a:cubicBezTo>
                    <a:pt x="3" y="3"/>
                    <a:pt x="2" y="2"/>
                    <a:pt x="2" y="2"/>
                  </a:cubicBezTo>
                  <a:cubicBezTo>
                    <a:pt x="1" y="2"/>
                    <a:pt x="1" y="2"/>
                    <a:pt x="1" y="2"/>
                  </a:cubicBezTo>
                  <a:cubicBezTo>
                    <a:pt x="2" y="3"/>
                    <a:pt x="2" y="3"/>
                    <a:pt x="2" y="3"/>
                  </a:cubicBezTo>
                  <a:cubicBezTo>
                    <a:pt x="2" y="3"/>
                    <a:pt x="2" y="3"/>
                    <a:pt x="2" y="3"/>
                  </a:cubicBezTo>
                  <a:cubicBezTo>
                    <a:pt x="4" y="3"/>
                    <a:pt x="8" y="2"/>
                    <a:pt x="13" y="2"/>
                  </a:cubicBezTo>
                  <a:cubicBezTo>
                    <a:pt x="23" y="2"/>
                    <a:pt x="37" y="4"/>
                    <a:pt x="50" y="11"/>
                  </a:cubicBezTo>
                  <a:cubicBezTo>
                    <a:pt x="57" y="15"/>
                    <a:pt x="61" y="20"/>
                    <a:pt x="63" y="26"/>
                  </a:cubicBezTo>
                  <a:cubicBezTo>
                    <a:pt x="66" y="31"/>
                    <a:pt x="66" y="37"/>
                    <a:pt x="66" y="42"/>
                  </a:cubicBezTo>
                  <a:cubicBezTo>
                    <a:pt x="66" y="45"/>
                    <a:pt x="66" y="47"/>
                    <a:pt x="66" y="49"/>
                  </a:cubicBezTo>
                  <a:cubicBezTo>
                    <a:pt x="66" y="50"/>
                    <a:pt x="66" y="51"/>
                    <a:pt x="66" y="51"/>
                  </a:cubicBezTo>
                  <a:cubicBezTo>
                    <a:pt x="65" y="52"/>
                    <a:pt x="65" y="52"/>
                    <a:pt x="65" y="52"/>
                  </a:cubicBezTo>
                  <a:cubicBezTo>
                    <a:pt x="66" y="52"/>
                    <a:pt x="66" y="52"/>
                    <a:pt x="66" y="52"/>
                  </a:cubicBezTo>
                  <a:cubicBezTo>
                    <a:pt x="66" y="51"/>
                    <a:pt x="66" y="51"/>
                    <a:pt x="66" y="51"/>
                  </a:cubicBezTo>
                  <a:lnTo>
                    <a:pt x="66" y="52"/>
                  </a:lnTo>
                  <a:close/>
                </a:path>
              </a:pathLst>
            </a:custGeom>
            <a:solidFill>
              <a:srgbClr val="7A370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0" name="Freeform 257"/>
            <p:cNvSpPr>
              <a:spLocks/>
            </p:cNvSpPr>
            <p:nvPr/>
          </p:nvSpPr>
          <p:spPr bwMode="auto">
            <a:xfrm>
              <a:off x="8431213" y="1718323"/>
              <a:ext cx="168275" cy="80963"/>
            </a:xfrm>
            <a:custGeom>
              <a:avLst/>
              <a:gdLst>
                <a:gd name="T0" fmla="*/ 13 w 113"/>
                <a:gd name="T1" fmla="*/ 2 h 54"/>
                <a:gd name="T2" fmla="*/ 71 w 113"/>
                <a:gd name="T3" fmla="*/ 21 h 54"/>
                <a:gd name="T4" fmla="*/ 108 w 113"/>
                <a:gd name="T5" fmla="*/ 46 h 54"/>
                <a:gd name="T6" fmla="*/ 107 w 113"/>
                <a:gd name="T7" fmla="*/ 52 h 54"/>
                <a:gd name="T8" fmla="*/ 67 w 113"/>
                <a:gd name="T9" fmla="*/ 27 h 54"/>
                <a:gd name="T10" fmla="*/ 13 w 113"/>
                <a:gd name="T11" fmla="*/ 9 h 54"/>
                <a:gd name="T12" fmla="*/ 13 w 113"/>
                <a:gd name="T13" fmla="*/ 2 h 54"/>
              </a:gdLst>
              <a:ahLst/>
              <a:cxnLst>
                <a:cxn ang="0">
                  <a:pos x="T0" y="T1"/>
                </a:cxn>
                <a:cxn ang="0">
                  <a:pos x="T2" y="T3"/>
                </a:cxn>
                <a:cxn ang="0">
                  <a:pos x="T4" y="T5"/>
                </a:cxn>
                <a:cxn ang="0">
                  <a:pos x="T6" y="T7"/>
                </a:cxn>
                <a:cxn ang="0">
                  <a:pos x="T8" y="T9"/>
                </a:cxn>
                <a:cxn ang="0">
                  <a:pos x="T10" y="T11"/>
                </a:cxn>
                <a:cxn ang="0">
                  <a:pos x="T12" y="T13"/>
                </a:cxn>
              </a:cxnLst>
              <a:rect l="0" t="0" r="r" b="b"/>
              <a:pathLst>
                <a:path w="113" h="54">
                  <a:moveTo>
                    <a:pt x="13" y="2"/>
                  </a:moveTo>
                  <a:cubicBezTo>
                    <a:pt x="13" y="2"/>
                    <a:pt x="39" y="5"/>
                    <a:pt x="71" y="21"/>
                  </a:cubicBezTo>
                  <a:cubicBezTo>
                    <a:pt x="102" y="37"/>
                    <a:pt x="103" y="41"/>
                    <a:pt x="108" y="46"/>
                  </a:cubicBezTo>
                  <a:cubicBezTo>
                    <a:pt x="113" y="51"/>
                    <a:pt x="111" y="54"/>
                    <a:pt x="107" y="52"/>
                  </a:cubicBezTo>
                  <a:cubicBezTo>
                    <a:pt x="103" y="49"/>
                    <a:pt x="91" y="39"/>
                    <a:pt x="67" y="27"/>
                  </a:cubicBezTo>
                  <a:cubicBezTo>
                    <a:pt x="43" y="15"/>
                    <a:pt x="26" y="10"/>
                    <a:pt x="13" y="9"/>
                  </a:cubicBezTo>
                  <a:cubicBezTo>
                    <a:pt x="0" y="8"/>
                    <a:pt x="3" y="0"/>
                    <a:pt x="13"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1" name="Freeform 258"/>
            <p:cNvSpPr>
              <a:spLocks/>
            </p:cNvSpPr>
            <p:nvPr/>
          </p:nvSpPr>
          <p:spPr bwMode="auto">
            <a:xfrm>
              <a:off x="8512175" y="1613548"/>
              <a:ext cx="173037" cy="119063"/>
            </a:xfrm>
            <a:custGeom>
              <a:avLst/>
              <a:gdLst>
                <a:gd name="T0" fmla="*/ 31 w 116"/>
                <a:gd name="T1" fmla="*/ 2 h 80"/>
                <a:gd name="T2" fmla="*/ 16 w 116"/>
                <a:gd name="T3" fmla="*/ 8 h 80"/>
                <a:gd name="T4" fmla="*/ 0 w 116"/>
                <a:gd name="T5" fmla="*/ 15 h 80"/>
                <a:gd name="T6" fmla="*/ 10 w 116"/>
                <a:gd name="T7" fmla="*/ 20 h 80"/>
                <a:gd name="T8" fmla="*/ 7 w 116"/>
                <a:gd name="T9" fmla="*/ 51 h 80"/>
                <a:gd name="T10" fmla="*/ 35 w 116"/>
                <a:gd name="T11" fmla="*/ 74 h 80"/>
                <a:gd name="T12" fmla="*/ 94 w 116"/>
                <a:gd name="T13" fmla="*/ 48 h 80"/>
                <a:gd name="T14" fmla="*/ 116 w 116"/>
                <a:gd name="T15" fmla="*/ 9 h 80"/>
                <a:gd name="T16" fmla="*/ 114 w 116"/>
                <a:gd name="T17" fmla="*/ 7 h 80"/>
                <a:gd name="T18" fmla="*/ 88 w 116"/>
                <a:gd name="T19" fmla="*/ 46 h 80"/>
                <a:gd name="T20" fmla="*/ 40 w 116"/>
                <a:gd name="T21" fmla="*/ 32 h 80"/>
                <a:gd name="T22" fmla="*/ 41 w 116"/>
                <a:gd name="T23" fmla="*/ 20 h 80"/>
                <a:gd name="T24" fmla="*/ 31 w 116"/>
                <a:gd name="T25" fmla="*/ 2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6" h="80">
                  <a:moveTo>
                    <a:pt x="31" y="2"/>
                  </a:moveTo>
                  <a:cubicBezTo>
                    <a:pt x="30" y="1"/>
                    <a:pt x="23" y="0"/>
                    <a:pt x="16" y="8"/>
                  </a:cubicBezTo>
                  <a:cubicBezTo>
                    <a:pt x="10" y="15"/>
                    <a:pt x="2" y="16"/>
                    <a:pt x="0" y="15"/>
                  </a:cubicBezTo>
                  <a:cubicBezTo>
                    <a:pt x="10" y="20"/>
                    <a:pt x="10" y="20"/>
                    <a:pt x="10" y="20"/>
                  </a:cubicBezTo>
                  <a:cubicBezTo>
                    <a:pt x="10" y="20"/>
                    <a:pt x="0" y="40"/>
                    <a:pt x="7" y="51"/>
                  </a:cubicBezTo>
                  <a:cubicBezTo>
                    <a:pt x="15" y="62"/>
                    <a:pt x="20" y="71"/>
                    <a:pt x="35" y="74"/>
                  </a:cubicBezTo>
                  <a:cubicBezTo>
                    <a:pt x="59" y="80"/>
                    <a:pt x="77" y="76"/>
                    <a:pt x="94" y="48"/>
                  </a:cubicBezTo>
                  <a:cubicBezTo>
                    <a:pt x="111" y="20"/>
                    <a:pt x="116" y="9"/>
                    <a:pt x="116" y="9"/>
                  </a:cubicBezTo>
                  <a:cubicBezTo>
                    <a:pt x="114" y="7"/>
                    <a:pt x="114" y="7"/>
                    <a:pt x="114" y="7"/>
                  </a:cubicBezTo>
                  <a:cubicBezTo>
                    <a:pt x="88" y="46"/>
                    <a:pt x="88" y="46"/>
                    <a:pt x="88" y="46"/>
                  </a:cubicBezTo>
                  <a:cubicBezTo>
                    <a:pt x="88" y="46"/>
                    <a:pt x="53" y="46"/>
                    <a:pt x="40" y="32"/>
                  </a:cubicBezTo>
                  <a:cubicBezTo>
                    <a:pt x="40" y="32"/>
                    <a:pt x="40" y="26"/>
                    <a:pt x="41" y="20"/>
                  </a:cubicBezTo>
                  <a:cubicBezTo>
                    <a:pt x="42" y="14"/>
                    <a:pt x="45" y="8"/>
                    <a:pt x="31" y="2"/>
                  </a:cubicBezTo>
                  <a:close/>
                </a:path>
              </a:pathLst>
            </a:custGeom>
            <a:solidFill>
              <a:srgbClr val="FCFF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2" name="Freeform 259"/>
            <p:cNvSpPr>
              <a:spLocks noEditPoints="1"/>
            </p:cNvSpPr>
            <p:nvPr/>
          </p:nvSpPr>
          <p:spPr bwMode="auto">
            <a:xfrm>
              <a:off x="8507413" y="1611961"/>
              <a:ext cx="180975" cy="119063"/>
            </a:xfrm>
            <a:custGeom>
              <a:avLst/>
              <a:gdLst>
                <a:gd name="T0" fmla="*/ 54 w 121"/>
                <a:gd name="T1" fmla="*/ 80 h 80"/>
                <a:gd name="T2" fmla="*/ 43 w 121"/>
                <a:gd name="T3" fmla="*/ 78 h 80"/>
                <a:gd name="T4" fmla="*/ 8 w 121"/>
                <a:gd name="T5" fmla="*/ 41 h 80"/>
                <a:gd name="T6" fmla="*/ 12 w 121"/>
                <a:gd name="T7" fmla="*/ 22 h 80"/>
                <a:gd name="T8" fmla="*/ 2 w 121"/>
                <a:gd name="T9" fmla="*/ 19 h 80"/>
                <a:gd name="T10" fmla="*/ 0 w 121"/>
                <a:gd name="T11" fmla="*/ 18 h 80"/>
                <a:gd name="T12" fmla="*/ 0 w 121"/>
                <a:gd name="T13" fmla="*/ 18 h 80"/>
                <a:gd name="T14" fmla="*/ 0 w 121"/>
                <a:gd name="T15" fmla="*/ 18 h 80"/>
                <a:gd name="T16" fmla="*/ 0 w 121"/>
                <a:gd name="T17" fmla="*/ 18 h 80"/>
                <a:gd name="T18" fmla="*/ 1 w 121"/>
                <a:gd name="T19" fmla="*/ 15 h 80"/>
                <a:gd name="T20" fmla="*/ 3 w 121"/>
                <a:gd name="T21" fmla="*/ 16 h 80"/>
                <a:gd name="T22" fmla="*/ 6 w 121"/>
                <a:gd name="T23" fmla="*/ 16 h 80"/>
                <a:gd name="T24" fmla="*/ 12 w 121"/>
                <a:gd name="T25" fmla="*/ 14 h 80"/>
                <a:gd name="T26" fmla="*/ 14 w 121"/>
                <a:gd name="T27" fmla="*/ 12 h 80"/>
                <a:gd name="T28" fmla="*/ 31 w 121"/>
                <a:gd name="T29" fmla="*/ 0 h 80"/>
                <a:gd name="T30" fmla="*/ 35 w 121"/>
                <a:gd name="T31" fmla="*/ 1 h 80"/>
                <a:gd name="T32" fmla="*/ 47 w 121"/>
                <a:gd name="T33" fmla="*/ 15 h 80"/>
                <a:gd name="T34" fmla="*/ 46 w 121"/>
                <a:gd name="T35" fmla="*/ 21 h 80"/>
                <a:gd name="T36" fmla="*/ 45 w 121"/>
                <a:gd name="T37" fmla="*/ 26 h 80"/>
                <a:gd name="T38" fmla="*/ 54 w 121"/>
                <a:gd name="T39" fmla="*/ 39 h 80"/>
                <a:gd name="T40" fmla="*/ 83 w 121"/>
                <a:gd name="T41" fmla="*/ 46 h 80"/>
                <a:gd name="T42" fmla="*/ 92 w 121"/>
                <a:gd name="T43" fmla="*/ 45 h 80"/>
                <a:gd name="T44" fmla="*/ 116 w 121"/>
                <a:gd name="T45" fmla="*/ 6 h 80"/>
                <a:gd name="T46" fmla="*/ 118 w 121"/>
                <a:gd name="T47" fmla="*/ 6 h 80"/>
                <a:gd name="T48" fmla="*/ 121 w 121"/>
                <a:gd name="T49" fmla="*/ 7 h 80"/>
                <a:gd name="T50" fmla="*/ 96 w 121"/>
                <a:gd name="T51" fmla="*/ 56 h 80"/>
                <a:gd name="T52" fmla="*/ 54 w 121"/>
                <a:gd name="T53" fmla="*/ 80 h 80"/>
                <a:gd name="T54" fmla="*/ 54 w 121"/>
                <a:gd name="T55" fmla="*/ 77 h 80"/>
                <a:gd name="T56" fmla="*/ 93 w 121"/>
                <a:gd name="T57" fmla="*/ 54 h 80"/>
                <a:gd name="T58" fmla="*/ 108 w 121"/>
                <a:gd name="T59" fmla="*/ 25 h 80"/>
                <a:gd name="T60" fmla="*/ 94 w 121"/>
                <a:gd name="T61" fmla="*/ 48 h 80"/>
                <a:gd name="T62" fmla="*/ 93 w 121"/>
                <a:gd name="T63" fmla="*/ 48 h 80"/>
                <a:gd name="T64" fmla="*/ 83 w 121"/>
                <a:gd name="T65" fmla="*/ 49 h 80"/>
                <a:gd name="T66" fmla="*/ 53 w 121"/>
                <a:gd name="T67" fmla="*/ 42 h 80"/>
                <a:gd name="T68" fmla="*/ 41 w 121"/>
                <a:gd name="T69" fmla="*/ 26 h 80"/>
                <a:gd name="T70" fmla="*/ 43 w 121"/>
                <a:gd name="T71" fmla="*/ 20 h 80"/>
                <a:gd name="T72" fmla="*/ 44 w 121"/>
                <a:gd name="T73" fmla="*/ 20 h 80"/>
                <a:gd name="T74" fmla="*/ 43 w 121"/>
                <a:gd name="T75" fmla="*/ 20 h 80"/>
                <a:gd name="T76" fmla="*/ 44 w 121"/>
                <a:gd name="T77" fmla="*/ 15 h 80"/>
                <a:gd name="T78" fmla="*/ 34 w 121"/>
                <a:gd name="T79" fmla="*/ 4 h 80"/>
                <a:gd name="T80" fmla="*/ 31 w 121"/>
                <a:gd name="T81" fmla="*/ 4 h 80"/>
                <a:gd name="T82" fmla="*/ 17 w 121"/>
                <a:gd name="T83" fmla="*/ 14 h 80"/>
                <a:gd name="T84" fmla="*/ 11 w 121"/>
                <a:gd name="T85" fmla="*/ 18 h 80"/>
                <a:gd name="T86" fmla="*/ 16 w 121"/>
                <a:gd name="T87" fmla="*/ 20 h 80"/>
                <a:gd name="T88" fmla="*/ 15 w 121"/>
                <a:gd name="T89" fmla="*/ 22 h 80"/>
                <a:gd name="T90" fmla="*/ 11 w 121"/>
                <a:gd name="T91" fmla="*/ 41 h 80"/>
                <a:gd name="T92" fmla="*/ 44 w 121"/>
                <a:gd name="T93" fmla="*/ 75 h 80"/>
                <a:gd name="T94" fmla="*/ 44 w 121"/>
                <a:gd name="T95" fmla="*/ 75 h 80"/>
                <a:gd name="T96" fmla="*/ 54 w 121"/>
                <a:gd name="T97" fmla="*/ 77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21" h="80">
                  <a:moveTo>
                    <a:pt x="54" y="80"/>
                  </a:moveTo>
                  <a:cubicBezTo>
                    <a:pt x="47" y="80"/>
                    <a:pt x="43" y="78"/>
                    <a:pt x="43" y="78"/>
                  </a:cubicBezTo>
                  <a:cubicBezTo>
                    <a:pt x="15" y="72"/>
                    <a:pt x="7" y="55"/>
                    <a:pt x="8" y="41"/>
                  </a:cubicBezTo>
                  <a:cubicBezTo>
                    <a:pt x="8" y="33"/>
                    <a:pt x="10" y="25"/>
                    <a:pt x="12" y="22"/>
                  </a:cubicBezTo>
                  <a:cubicBezTo>
                    <a:pt x="2" y="19"/>
                    <a:pt x="2" y="19"/>
                    <a:pt x="2" y="19"/>
                  </a:cubicBezTo>
                  <a:cubicBezTo>
                    <a:pt x="1" y="19"/>
                    <a:pt x="1" y="18"/>
                    <a:pt x="0" y="18"/>
                  </a:cubicBezTo>
                  <a:cubicBezTo>
                    <a:pt x="0" y="18"/>
                    <a:pt x="0" y="18"/>
                    <a:pt x="0" y="18"/>
                  </a:cubicBezTo>
                  <a:cubicBezTo>
                    <a:pt x="0" y="18"/>
                    <a:pt x="0" y="18"/>
                    <a:pt x="0" y="18"/>
                  </a:cubicBezTo>
                  <a:cubicBezTo>
                    <a:pt x="0" y="18"/>
                    <a:pt x="0" y="18"/>
                    <a:pt x="0" y="18"/>
                  </a:cubicBezTo>
                  <a:cubicBezTo>
                    <a:pt x="1" y="15"/>
                    <a:pt x="1" y="15"/>
                    <a:pt x="1" y="15"/>
                  </a:cubicBezTo>
                  <a:cubicBezTo>
                    <a:pt x="3" y="16"/>
                    <a:pt x="3" y="16"/>
                    <a:pt x="3" y="16"/>
                  </a:cubicBezTo>
                  <a:cubicBezTo>
                    <a:pt x="4" y="16"/>
                    <a:pt x="5" y="16"/>
                    <a:pt x="6" y="16"/>
                  </a:cubicBezTo>
                  <a:cubicBezTo>
                    <a:pt x="8" y="16"/>
                    <a:pt x="10" y="15"/>
                    <a:pt x="12" y="14"/>
                  </a:cubicBezTo>
                  <a:cubicBezTo>
                    <a:pt x="14" y="13"/>
                    <a:pt x="14" y="12"/>
                    <a:pt x="14" y="12"/>
                  </a:cubicBezTo>
                  <a:cubicBezTo>
                    <a:pt x="19" y="2"/>
                    <a:pt x="27" y="0"/>
                    <a:pt x="31" y="0"/>
                  </a:cubicBezTo>
                  <a:cubicBezTo>
                    <a:pt x="34" y="0"/>
                    <a:pt x="35" y="1"/>
                    <a:pt x="35" y="1"/>
                  </a:cubicBezTo>
                  <a:cubicBezTo>
                    <a:pt x="45" y="4"/>
                    <a:pt x="47" y="10"/>
                    <a:pt x="47" y="15"/>
                  </a:cubicBezTo>
                  <a:cubicBezTo>
                    <a:pt x="47" y="18"/>
                    <a:pt x="46" y="21"/>
                    <a:pt x="46" y="21"/>
                  </a:cubicBezTo>
                  <a:cubicBezTo>
                    <a:pt x="45" y="23"/>
                    <a:pt x="45" y="25"/>
                    <a:pt x="45" y="26"/>
                  </a:cubicBezTo>
                  <a:cubicBezTo>
                    <a:pt x="44" y="34"/>
                    <a:pt x="54" y="39"/>
                    <a:pt x="54" y="39"/>
                  </a:cubicBezTo>
                  <a:cubicBezTo>
                    <a:pt x="64" y="44"/>
                    <a:pt x="75" y="46"/>
                    <a:pt x="83" y="46"/>
                  </a:cubicBezTo>
                  <a:cubicBezTo>
                    <a:pt x="87" y="46"/>
                    <a:pt x="90" y="45"/>
                    <a:pt x="92" y="45"/>
                  </a:cubicBezTo>
                  <a:cubicBezTo>
                    <a:pt x="116" y="6"/>
                    <a:pt x="116" y="6"/>
                    <a:pt x="116" y="6"/>
                  </a:cubicBezTo>
                  <a:cubicBezTo>
                    <a:pt x="118" y="6"/>
                    <a:pt x="118" y="6"/>
                    <a:pt x="118" y="6"/>
                  </a:cubicBezTo>
                  <a:cubicBezTo>
                    <a:pt x="121" y="7"/>
                    <a:pt x="121" y="7"/>
                    <a:pt x="121" y="7"/>
                  </a:cubicBezTo>
                  <a:cubicBezTo>
                    <a:pt x="96" y="56"/>
                    <a:pt x="96" y="56"/>
                    <a:pt x="96" y="56"/>
                  </a:cubicBezTo>
                  <a:cubicBezTo>
                    <a:pt x="84" y="76"/>
                    <a:pt x="66" y="80"/>
                    <a:pt x="54" y="80"/>
                  </a:cubicBezTo>
                  <a:close/>
                  <a:moveTo>
                    <a:pt x="54" y="77"/>
                  </a:moveTo>
                  <a:cubicBezTo>
                    <a:pt x="65" y="76"/>
                    <a:pt x="82" y="73"/>
                    <a:pt x="93" y="54"/>
                  </a:cubicBezTo>
                  <a:cubicBezTo>
                    <a:pt x="108" y="25"/>
                    <a:pt x="108" y="25"/>
                    <a:pt x="108" y="25"/>
                  </a:cubicBezTo>
                  <a:cubicBezTo>
                    <a:pt x="94" y="48"/>
                    <a:pt x="94" y="48"/>
                    <a:pt x="94" y="48"/>
                  </a:cubicBezTo>
                  <a:cubicBezTo>
                    <a:pt x="93" y="48"/>
                    <a:pt x="93" y="48"/>
                    <a:pt x="93" y="48"/>
                  </a:cubicBezTo>
                  <a:cubicBezTo>
                    <a:pt x="93" y="48"/>
                    <a:pt x="89" y="49"/>
                    <a:pt x="83" y="49"/>
                  </a:cubicBezTo>
                  <a:cubicBezTo>
                    <a:pt x="75" y="49"/>
                    <a:pt x="63" y="48"/>
                    <a:pt x="53" y="42"/>
                  </a:cubicBezTo>
                  <a:cubicBezTo>
                    <a:pt x="53" y="42"/>
                    <a:pt x="41" y="37"/>
                    <a:pt x="41" y="26"/>
                  </a:cubicBezTo>
                  <a:cubicBezTo>
                    <a:pt x="41" y="24"/>
                    <a:pt x="42" y="22"/>
                    <a:pt x="43" y="20"/>
                  </a:cubicBezTo>
                  <a:cubicBezTo>
                    <a:pt x="44" y="20"/>
                    <a:pt x="44" y="20"/>
                    <a:pt x="44" y="20"/>
                  </a:cubicBezTo>
                  <a:cubicBezTo>
                    <a:pt x="43" y="20"/>
                    <a:pt x="43" y="20"/>
                    <a:pt x="43" y="20"/>
                  </a:cubicBezTo>
                  <a:cubicBezTo>
                    <a:pt x="43" y="20"/>
                    <a:pt x="44" y="18"/>
                    <a:pt x="44" y="15"/>
                  </a:cubicBezTo>
                  <a:cubicBezTo>
                    <a:pt x="44" y="11"/>
                    <a:pt x="42" y="7"/>
                    <a:pt x="34" y="4"/>
                  </a:cubicBezTo>
                  <a:cubicBezTo>
                    <a:pt x="34" y="4"/>
                    <a:pt x="33" y="4"/>
                    <a:pt x="31" y="4"/>
                  </a:cubicBezTo>
                  <a:cubicBezTo>
                    <a:pt x="28" y="4"/>
                    <a:pt x="22" y="5"/>
                    <a:pt x="17" y="14"/>
                  </a:cubicBezTo>
                  <a:cubicBezTo>
                    <a:pt x="17" y="14"/>
                    <a:pt x="15" y="17"/>
                    <a:pt x="11" y="18"/>
                  </a:cubicBezTo>
                  <a:cubicBezTo>
                    <a:pt x="16" y="20"/>
                    <a:pt x="16" y="20"/>
                    <a:pt x="16" y="20"/>
                  </a:cubicBezTo>
                  <a:cubicBezTo>
                    <a:pt x="15" y="22"/>
                    <a:pt x="15" y="22"/>
                    <a:pt x="15" y="22"/>
                  </a:cubicBezTo>
                  <a:cubicBezTo>
                    <a:pt x="15" y="22"/>
                    <a:pt x="11" y="31"/>
                    <a:pt x="11" y="41"/>
                  </a:cubicBezTo>
                  <a:cubicBezTo>
                    <a:pt x="11" y="54"/>
                    <a:pt x="17" y="68"/>
                    <a:pt x="44" y="75"/>
                  </a:cubicBezTo>
                  <a:cubicBezTo>
                    <a:pt x="44" y="75"/>
                    <a:pt x="44" y="75"/>
                    <a:pt x="44" y="75"/>
                  </a:cubicBezTo>
                  <a:cubicBezTo>
                    <a:pt x="44" y="75"/>
                    <a:pt x="48" y="77"/>
                    <a:pt x="54" y="77"/>
                  </a:cubicBezTo>
                  <a:close/>
                </a:path>
              </a:pathLst>
            </a:custGeom>
            <a:solidFill>
              <a:srgbClr val="9E27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3" name="Freeform 260"/>
            <p:cNvSpPr>
              <a:spLocks/>
            </p:cNvSpPr>
            <p:nvPr/>
          </p:nvSpPr>
          <p:spPr bwMode="auto">
            <a:xfrm>
              <a:off x="8550275" y="1681811"/>
              <a:ext cx="74612" cy="28575"/>
            </a:xfrm>
            <a:custGeom>
              <a:avLst/>
              <a:gdLst>
                <a:gd name="T0" fmla="*/ 25 w 50"/>
                <a:gd name="T1" fmla="*/ 19 h 19"/>
                <a:gd name="T2" fmla="*/ 19 w 50"/>
                <a:gd name="T3" fmla="*/ 19 h 19"/>
                <a:gd name="T4" fmla="*/ 0 w 50"/>
                <a:gd name="T5" fmla="*/ 7 h 19"/>
                <a:gd name="T6" fmla="*/ 0 w 50"/>
                <a:gd name="T7" fmla="*/ 7 h 19"/>
                <a:gd name="T8" fmla="*/ 3 w 50"/>
                <a:gd name="T9" fmla="*/ 6 h 19"/>
                <a:gd name="T10" fmla="*/ 6 w 50"/>
                <a:gd name="T11" fmla="*/ 10 h 19"/>
                <a:gd name="T12" fmla="*/ 19 w 50"/>
                <a:gd name="T13" fmla="*/ 15 h 19"/>
                <a:gd name="T14" fmla="*/ 25 w 50"/>
                <a:gd name="T15" fmla="*/ 16 h 19"/>
                <a:gd name="T16" fmla="*/ 47 w 50"/>
                <a:gd name="T17" fmla="*/ 0 h 19"/>
                <a:gd name="T18" fmla="*/ 50 w 50"/>
                <a:gd name="T19" fmla="*/ 1 h 19"/>
                <a:gd name="T20" fmla="*/ 25 w 50"/>
                <a:gd name="T21" fmla="*/ 1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19">
                  <a:moveTo>
                    <a:pt x="25" y="19"/>
                  </a:moveTo>
                  <a:cubicBezTo>
                    <a:pt x="23" y="19"/>
                    <a:pt x="21" y="19"/>
                    <a:pt x="19" y="19"/>
                  </a:cubicBezTo>
                  <a:cubicBezTo>
                    <a:pt x="4" y="16"/>
                    <a:pt x="0" y="8"/>
                    <a:pt x="0" y="7"/>
                  </a:cubicBezTo>
                  <a:cubicBezTo>
                    <a:pt x="0" y="7"/>
                    <a:pt x="0" y="7"/>
                    <a:pt x="0" y="7"/>
                  </a:cubicBezTo>
                  <a:cubicBezTo>
                    <a:pt x="3" y="6"/>
                    <a:pt x="3" y="6"/>
                    <a:pt x="3" y="6"/>
                  </a:cubicBezTo>
                  <a:cubicBezTo>
                    <a:pt x="3" y="6"/>
                    <a:pt x="4" y="8"/>
                    <a:pt x="6" y="10"/>
                  </a:cubicBezTo>
                  <a:cubicBezTo>
                    <a:pt x="9" y="12"/>
                    <a:pt x="13" y="14"/>
                    <a:pt x="19" y="15"/>
                  </a:cubicBezTo>
                  <a:cubicBezTo>
                    <a:pt x="21" y="16"/>
                    <a:pt x="23" y="16"/>
                    <a:pt x="25" y="16"/>
                  </a:cubicBezTo>
                  <a:cubicBezTo>
                    <a:pt x="33" y="16"/>
                    <a:pt x="42" y="12"/>
                    <a:pt x="47" y="0"/>
                  </a:cubicBezTo>
                  <a:cubicBezTo>
                    <a:pt x="50" y="1"/>
                    <a:pt x="50" y="1"/>
                    <a:pt x="50" y="1"/>
                  </a:cubicBezTo>
                  <a:cubicBezTo>
                    <a:pt x="45" y="14"/>
                    <a:pt x="35" y="19"/>
                    <a:pt x="25" y="19"/>
                  </a:cubicBezTo>
                  <a:close/>
                </a:path>
              </a:pathLst>
            </a:custGeom>
            <a:solidFill>
              <a:srgbClr val="9E27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4" name="Oval 261"/>
            <p:cNvSpPr>
              <a:spLocks noChangeArrowheads="1"/>
            </p:cNvSpPr>
            <p:nvPr/>
          </p:nvSpPr>
          <p:spPr bwMode="auto">
            <a:xfrm>
              <a:off x="8543925" y="1627836"/>
              <a:ext cx="6350" cy="7938"/>
            </a:xfrm>
            <a:prstGeom prst="ellipse">
              <a:avLst/>
            </a:prstGeom>
            <a:solidFill>
              <a:srgbClr val="6336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5" name="Freeform 262"/>
            <p:cNvSpPr>
              <a:spLocks/>
            </p:cNvSpPr>
            <p:nvPr/>
          </p:nvSpPr>
          <p:spPr bwMode="auto">
            <a:xfrm>
              <a:off x="8561388" y="1723086"/>
              <a:ext cx="6350" cy="23813"/>
            </a:xfrm>
            <a:custGeom>
              <a:avLst/>
              <a:gdLst>
                <a:gd name="T0" fmla="*/ 0 w 4"/>
                <a:gd name="T1" fmla="*/ 15 h 15"/>
                <a:gd name="T2" fmla="*/ 1 w 4"/>
                <a:gd name="T3" fmla="*/ 0 h 15"/>
                <a:gd name="T4" fmla="*/ 4 w 4"/>
                <a:gd name="T5" fmla="*/ 1 h 15"/>
                <a:gd name="T6" fmla="*/ 3 w 4"/>
                <a:gd name="T7" fmla="*/ 15 h 15"/>
                <a:gd name="T8" fmla="*/ 0 w 4"/>
                <a:gd name="T9" fmla="*/ 15 h 15"/>
              </a:gdLst>
              <a:ahLst/>
              <a:cxnLst>
                <a:cxn ang="0">
                  <a:pos x="T0" y="T1"/>
                </a:cxn>
                <a:cxn ang="0">
                  <a:pos x="T2" y="T3"/>
                </a:cxn>
                <a:cxn ang="0">
                  <a:pos x="T4" y="T5"/>
                </a:cxn>
                <a:cxn ang="0">
                  <a:pos x="T6" y="T7"/>
                </a:cxn>
                <a:cxn ang="0">
                  <a:pos x="T8" y="T9"/>
                </a:cxn>
              </a:cxnLst>
              <a:rect l="0" t="0" r="r" b="b"/>
              <a:pathLst>
                <a:path w="4" h="15">
                  <a:moveTo>
                    <a:pt x="0" y="15"/>
                  </a:moveTo>
                  <a:lnTo>
                    <a:pt x="1" y="0"/>
                  </a:lnTo>
                  <a:lnTo>
                    <a:pt x="4" y="1"/>
                  </a:lnTo>
                  <a:lnTo>
                    <a:pt x="3" y="15"/>
                  </a:lnTo>
                  <a:lnTo>
                    <a:pt x="0" y="15"/>
                  </a:lnTo>
                  <a:close/>
                </a:path>
              </a:pathLst>
            </a:custGeom>
            <a:solidFill>
              <a:srgbClr val="9E27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6" name="Rectangle 263"/>
            <p:cNvSpPr>
              <a:spLocks noChangeArrowheads="1"/>
            </p:cNvSpPr>
            <p:nvPr/>
          </p:nvSpPr>
          <p:spPr bwMode="auto">
            <a:xfrm>
              <a:off x="8586788" y="1729436"/>
              <a:ext cx="4762" cy="19050"/>
            </a:xfrm>
            <a:prstGeom prst="rect">
              <a:avLst/>
            </a:prstGeom>
            <a:solidFill>
              <a:srgbClr val="9E270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7" name="Freeform 264"/>
            <p:cNvSpPr>
              <a:spLocks noEditPoints="1"/>
            </p:cNvSpPr>
            <p:nvPr/>
          </p:nvSpPr>
          <p:spPr bwMode="auto">
            <a:xfrm>
              <a:off x="8445500" y="1550048"/>
              <a:ext cx="87312" cy="79375"/>
            </a:xfrm>
            <a:custGeom>
              <a:avLst/>
              <a:gdLst>
                <a:gd name="T0" fmla="*/ 29 w 59"/>
                <a:gd name="T1" fmla="*/ 50 h 53"/>
                <a:gd name="T2" fmla="*/ 12 w 59"/>
                <a:gd name="T3" fmla="*/ 31 h 53"/>
                <a:gd name="T4" fmla="*/ 5 w 59"/>
                <a:gd name="T5" fmla="*/ 18 h 53"/>
                <a:gd name="T6" fmla="*/ 12 w 59"/>
                <a:gd name="T7" fmla="*/ 5 h 53"/>
                <a:gd name="T8" fmla="*/ 15 w 59"/>
                <a:gd name="T9" fmla="*/ 4 h 53"/>
                <a:gd name="T10" fmla="*/ 31 w 59"/>
                <a:gd name="T11" fmla="*/ 15 h 53"/>
                <a:gd name="T12" fmla="*/ 45 w 59"/>
                <a:gd name="T13" fmla="*/ 4 h 53"/>
                <a:gd name="T14" fmla="*/ 55 w 59"/>
                <a:gd name="T15" fmla="*/ 7 h 53"/>
                <a:gd name="T16" fmla="*/ 59 w 59"/>
                <a:gd name="T17" fmla="*/ 14 h 53"/>
                <a:gd name="T18" fmla="*/ 50 w 59"/>
                <a:gd name="T19" fmla="*/ 31 h 53"/>
                <a:gd name="T20" fmla="*/ 35 w 59"/>
                <a:gd name="T21" fmla="*/ 45 h 53"/>
                <a:gd name="T22" fmla="*/ 32 w 59"/>
                <a:gd name="T23" fmla="*/ 50 h 53"/>
                <a:gd name="T24" fmla="*/ 31 w 59"/>
                <a:gd name="T25" fmla="*/ 53 h 53"/>
                <a:gd name="T26" fmla="*/ 29 w 59"/>
                <a:gd name="T27" fmla="*/ 50 h 53"/>
                <a:gd name="T28" fmla="*/ 25 w 59"/>
                <a:gd name="T29" fmla="*/ 47 h 53"/>
                <a:gd name="T30" fmla="*/ 8 w 59"/>
                <a:gd name="T31" fmla="*/ 28 h 53"/>
                <a:gd name="T32" fmla="*/ 1 w 59"/>
                <a:gd name="T33" fmla="*/ 15 h 53"/>
                <a:gd name="T34" fmla="*/ 8 w 59"/>
                <a:gd name="T35" fmla="*/ 2 h 53"/>
                <a:gd name="T36" fmla="*/ 12 w 59"/>
                <a:gd name="T37" fmla="*/ 1 h 53"/>
                <a:gd name="T38" fmla="*/ 28 w 59"/>
                <a:gd name="T39" fmla="*/ 12 h 53"/>
                <a:gd name="T40" fmla="*/ 41 w 59"/>
                <a:gd name="T41" fmla="*/ 1 h 53"/>
                <a:gd name="T42" fmla="*/ 51 w 59"/>
                <a:gd name="T43" fmla="*/ 4 h 53"/>
                <a:gd name="T44" fmla="*/ 55 w 59"/>
                <a:gd name="T45" fmla="*/ 11 h 53"/>
                <a:gd name="T46" fmla="*/ 46 w 59"/>
                <a:gd name="T47" fmla="*/ 28 h 53"/>
                <a:gd name="T48" fmla="*/ 31 w 59"/>
                <a:gd name="T49" fmla="*/ 42 h 53"/>
                <a:gd name="T50" fmla="*/ 28 w 59"/>
                <a:gd name="T51" fmla="*/ 47 h 53"/>
                <a:gd name="T52" fmla="*/ 27 w 59"/>
                <a:gd name="T53" fmla="*/ 50 h 53"/>
                <a:gd name="T54" fmla="*/ 25 w 59"/>
                <a:gd name="T55" fmla="*/ 47 h 53"/>
                <a:gd name="T56" fmla="*/ 20 w 59"/>
                <a:gd name="T57" fmla="*/ 43 h 53"/>
                <a:gd name="T58" fmla="*/ 22 w 59"/>
                <a:gd name="T59" fmla="*/ 42 h 53"/>
                <a:gd name="T60" fmla="*/ 20 w 59"/>
                <a:gd name="T61" fmla="*/ 43 h 53"/>
                <a:gd name="T62" fmla="*/ 4 w 59"/>
                <a:gd name="T63" fmla="*/ 14 h 53"/>
                <a:gd name="T64" fmla="*/ 10 w 59"/>
                <a:gd name="T65" fmla="*/ 25 h 53"/>
                <a:gd name="T66" fmla="*/ 26 w 59"/>
                <a:gd name="T67" fmla="*/ 43 h 53"/>
                <a:gd name="T68" fmla="*/ 44 w 59"/>
                <a:gd name="T69" fmla="*/ 25 h 53"/>
                <a:gd name="T70" fmla="*/ 52 w 59"/>
                <a:gd name="T71" fmla="*/ 11 h 53"/>
                <a:gd name="T72" fmla="*/ 49 w 59"/>
                <a:gd name="T73" fmla="*/ 7 h 53"/>
                <a:gd name="T74" fmla="*/ 42 w 59"/>
                <a:gd name="T75" fmla="*/ 4 h 53"/>
                <a:gd name="T76" fmla="*/ 29 w 59"/>
                <a:gd name="T77" fmla="*/ 17 h 53"/>
                <a:gd name="T78" fmla="*/ 27 w 59"/>
                <a:gd name="T79" fmla="*/ 21 h 53"/>
                <a:gd name="T80" fmla="*/ 26 w 59"/>
                <a:gd name="T81" fmla="*/ 16 h 53"/>
                <a:gd name="T82" fmla="*/ 12 w 59"/>
                <a:gd name="T83" fmla="*/ 4 h 53"/>
                <a:gd name="T84" fmla="*/ 10 w 59"/>
                <a:gd name="T85" fmla="*/ 5 h 53"/>
                <a:gd name="T86" fmla="*/ 4 w 59"/>
                <a:gd name="T87" fmla="*/ 14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9" h="53">
                  <a:moveTo>
                    <a:pt x="29" y="50"/>
                  </a:moveTo>
                  <a:cubicBezTo>
                    <a:pt x="29" y="50"/>
                    <a:pt x="22" y="41"/>
                    <a:pt x="12" y="31"/>
                  </a:cubicBezTo>
                  <a:cubicBezTo>
                    <a:pt x="8" y="27"/>
                    <a:pt x="5" y="22"/>
                    <a:pt x="5" y="18"/>
                  </a:cubicBezTo>
                  <a:cubicBezTo>
                    <a:pt x="4" y="13"/>
                    <a:pt x="6" y="8"/>
                    <a:pt x="12" y="5"/>
                  </a:cubicBezTo>
                  <a:cubicBezTo>
                    <a:pt x="12" y="4"/>
                    <a:pt x="13" y="4"/>
                    <a:pt x="15" y="4"/>
                  </a:cubicBezTo>
                  <a:cubicBezTo>
                    <a:pt x="20" y="3"/>
                    <a:pt x="27" y="4"/>
                    <a:pt x="31" y="15"/>
                  </a:cubicBezTo>
                  <a:cubicBezTo>
                    <a:pt x="34" y="11"/>
                    <a:pt x="38" y="5"/>
                    <a:pt x="45" y="4"/>
                  </a:cubicBezTo>
                  <a:cubicBezTo>
                    <a:pt x="48" y="4"/>
                    <a:pt x="52" y="5"/>
                    <a:pt x="55" y="7"/>
                  </a:cubicBezTo>
                  <a:cubicBezTo>
                    <a:pt x="55" y="7"/>
                    <a:pt x="58" y="10"/>
                    <a:pt x="59" y="14"/>
                  </a:cubicBezTo>
                  <a:cubicBezTo>
                    <a:pt x="59" y="18"/>
                    <a:pt x="57" y="24"/>
                    <a:pt x="50" y="31"/>
                  </a:cubicBezTo>
                  <a:cubicBezTo>
                    <a:pt x="42" y="37"/>
                    <a:pt x="38" y="42"/>
                    <a:pt x="35" y="45"/>
                  </a:cubicBezTo>
                  <a:cubicBezTo>
                    <a:pt x="33" y="49"/>
                    <a:pt x="32" y="50"/>
                    <a:pt x="32" y="50"/>
                  </a:cubicBezTo>
                  <a:cubicBezTo>
                    <a:pt x="31" y="53"/>
                    <a:pt x="31" y="53"/>
                    <a:pt x="31" y="53"/>
                  </a:cubicBezTo>
                  <a:lnTo>
                    <a:pt x="29" y="50"/>
                  </a:lnTo>
                  <a:close/>
                  <a:moveTo>
                    <a:pt x="25" y="47"/>
                  </a:moveTo>
                  <a:cubicBezTo>
                    <a:pt x="25" y="47"/>
                    <a:pt x="18" y="38"/>
                    <a:pt x="8" y="28"/>
                  </a:cubicBezTo>
                  <a:cubicBezTo>
                    <a:pt x="4" y="24"/>
                    <a:pt x="1" y="19"/>
                    <a:pt x="1" y="15"/>
                  </a:cubicBezTo>
                  <a:cubicBezTo>
                    <a:pt x="0" y="10"/>
                    <a:pt x="3" y="5"/>
                    <a:pt x="8" y="2"/>
                  </a:cubicBezTo>
                  <a:cubicBezTo>
                    <a:pt x="8" y="1"/>
                    <a:pt x="10" y="1"/>
                    <a:pt x="12" y="1"/>
                  </a:cubicBezTo>
                  <a:cubicBezTo>
                    <a:pt x="16" y="0"/>
                    <a:pt x="24" y="1"/>
                    <a:pt x="28" y="12"/>
                  </a:cubicBezTo>
                  <a:cubicBezTo>
                    <a:pt x="30" y="8"/>
                    <a:pt x="34" y="2"/>
                    <a:pt x="41" y="1"/>
                  </a:cubicBezTo>
                  <a:cubicBezTo>
                    <a:pt x="44" y="1"/>
                    <a:pt x="48" y="2"/>
                    <a:pt x="51" y="4"/>
                  </a:cubicBezTo>
                  <a:cubicBezTo>
                    <a:pt x="52" y="4"/>
                    <a:pt x="54" y="7"/>
                    <a:pt x="55" y="11"/>
                  </a:cubicBezTo>
                  <a:cubicBezTo>
                    <a:pt x="55" y="15"/>
                    <a:pt x="54" y="21"/>
                    <a:pt x="46" y="28"/>
                  </a:cubicBezTo>
                  <a:cubicBezTo>
                    <a:pt x="38" y="34"/>
                    <a:pt x="34" y="39"/>
                    <a:pt x="31" y="42"/>
                  </a:cubicBezTo>
                  <a:cubicBezTo>
                    <a:pt x="29" y="46"/>
                    <a:pt x="28" y="47"/>
                    <a:pt x="28" y="47"/>
                  </a:cubicBezTo>
                  <a:cubicBezTo>
                    <a:pt x="27" y="50"/>
                    <a:pt x="27" y="50"/>
                    <a:pt x="27" y="50"/>
                  </a:cubicBezTo>
                  <a:lnTo>
                    <a:pt x="25" y="47"/>
                  </a:lnTo>
                  <a:close/>
                  <a:moveTo>
                    <a:pt x="20" y="43"/>
                  </a:moveTo>
                  <a:cubicBezTo>
                    <a:pt x="22" y="42"/>
                    <a:pt x="22" y="42"/>
                    <a:pt x="22" y="42"/>
                  </a:cubicBezTo>
                  <a:lnTo>
                    <a:pt x="20" y="43"/>
                  </a:lnTo>
                  <a:close/>
                  <a:moveTo>
                    <a:pt x="4" y="14"/>
                  </a:moveTo>
                  <a:cubicBezTo>
                    <a:pt x="4" y="18"/>
                    <a:pt x="7" y="22"/>
                    <a:pt x="10" y="25"/>
                  </a:cubicBezTo>
                  <a:cubicBezTo>
                    <a:pt x="18" y="33"/>
                    <a:pt x="24" y="40"/>
                    <a:pt x="26" y="43"/>
                  </a:cubicBezTo>
                  <a:cubicBezTo>
                    <a:pt x="28" y="40"/>
                    <a:pt x="33" y="34"/>
                    <a:pt x="44" y="25"/>
                  </a:cubicBezTo>
                  <a:cubicBezTo>
                    <a:pt x="51" y="19"/>
                    <a:pt x="52" y="14"/>
                    <a:pt x="52" y="11"/>
                  </a:cubicBezTo>
                  <a:cubicBezTo>
                    <a:pt x="51" y="8"/>
                    <a:pt x="49" y="7"/>
                    <a:pt x="49" y="7"/>
                  </a:cubicBezTo>
                  <a:cubicBezTo>
                    <a:pt x="46" y="5"/>
                    <a:pt x="44" y="4"/>
                    <a:pt x="42" y="4"/>
                  </a:cubicBezTo>
                  <a:cubicBezTo>
                    <a:pt x="34" y="5"/>
                    <a:pt x="29" y="17"/>
                    <a:pt x="29" y="17"/>
                  </a:cubicBezTo>
                  <a:cubicBezTo>
                    <a:pt x="27" y="21"/>
                    <a:pt x="27" y="21"/>
                    <a:pt x="27" y="21"/>
                  </a:cubicBezTo>
                  <a:cubicBezTo>
                    <a:pt x="26" y="16"/>
                    <a:pt x="26" y="16"/>
                    <a:pt x="26" y="16"/>
                  </a:cubicBezTo>
                  <a:cubicBezTo>
                    <a:pt x="22" y="4"/>
                    <a:pt x="16" y="4"/>
                    <a:pt x="12" y="4"/>
                  </a:cubicBezTo>
                  <a:cubicBezTo>
                    <a:pt x="11" y="4"/>
                    <a:pt x="10" y="5"/>
                    <a:pt x="10" y="5"/>
                  </a:cubicBezTo>
                  <a:cubicBezTo>
                    <a:pt x="5" y="7"/>
                    <a:pt x="4" y="10"/>
                    <a:pt x="4" y="14"/>
                  </a:cubicBezTo>
                  <a:close/>
                </a:path>
              </a:pathLst>
            </a:custGeom>
            <a:solidFill>
              <a:srgbClr val="F279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8" name="Freeform 265"/>
            <p:cNvSpPr>
              <a:spLocks/>
            </p:cNvSpPr>
            <p:nvPr/>
          </p:nvSpPr>
          <p:spPr bwMode="auto">
            <a:xfrm>
              <a:off x="10485438" y="1691336"/>
              <a:ext cx="114300" cy="119063"/>
            </a:xfrm>
            <a:custGeom>
              <a:avLst/>
              <a:gdLst>
                <a:gd name="T0" fmla="*/ 73 w 76"/>
                <a:gd name="T1" fmla="*/ 0 h 80"/>
                <a:gd name="T2" fmla="*/ 1 w 76"/>
                <a:gd name="T3" fmla="*/ 78 h 80"/>
                <a:gd name="T4" fmla="*/ 4 w 76"/>
                <a:gd name="T5" fmla="*/ 78 h 80"/>
                <a:gd name="T6" fmla="*/ 74 w 76"/>
                <a:gd name="T7" fmla="*/ 3 h 80"/>
                <a:gd name="T8" fmla="*/ 73 w 76"/>
                <a:gd name="T9" fmla="*/ 0 h 80"/>
              </a:gdLst>
              <a:ahLst/>
              <a:cxnLst>
                <a:cxn ang="0">
                  <a:pos x="T0" y="T1"/>
                </a:cxn>
                <a:cxn ang="0">
                  <a:pos x="T2" y="T3"/>
                </a:cxn>
                <a:cxn ang="0">
                  <a:pos x="T4" y="T5"/>
                </a:cxn>
                <a:cxn ang="0">
                  <a:pos x="T6" y="T7"/>
                </a:cxn>
                <a:cxn ang="0">
                  <a:pos x="T8" y="T9"/>
                </a:cxn>
              </a:cxnLst>
              <a:rect l="0" t="0" r="r" b="b"/>
              <a:pathLst>
                <a:path w="76" h="80">
                  <a:moveTo>
                    <a:pt x="73" y="0"/>
                  </a:moveTo>
                  <a:cubicBezTo>
                    <a:pt x="34" y="7"/>
                    <a:pt x="14" y="44"/>
                    <a:pt x="1" y="78"/>
                  </a:cubicBezTo>
                  <a:cubicBezTo>
                    <a:pt x="0" y="79"/>
                    <a:pt x="3" y="80"/>
                    <a:pt x="4" y="78"/>
                  </a:cubicBezTo>
                  <a:cubicBezTo>
                    <a:pt x="16" y="46"/>
                    <a:pt x="36" y="10"/>
                    <a:pt x="74" y="3"/>
                  </a:cubicBezTo>
                  <a:cubicBezTo>
                    <a:pt x="76" y="3"/>
                    <a:pt x="75" y="0"/>
                    <a:pt x="73" y="0"/>
                  </a:cubicBezTo>
                  <a:close/>
                </a:path>
              </a:pathLst>
            </a:custGeom>
            <a:solidFill>
              <a:srgbClr val="8031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9" name="Freeform 266"/>
            <p:cNvSpPr>
              <a:spLocks/>
            </p:cNvSpPr>
            <p:nvPr/>
          </p:nvSpPr>
          <p:spPr bwMode="auto">
            <a:xfrm>
              <a:off x="10590213" y="1705623"/>
              <a:ext cx="84137" cy="52388"/>
            </a:xfrm>
            <a:custGeom>
              <a:avLst/>
              <a:gdLst>
                <a:gd name="T0" fmla="*/ 53 w 56"/>
                <a:gd name="T1" fmla="*/ 0 h 35"/>
                <a:gd name="T2" fmla="*/ 1 w 56"/>
                <a:gd name="T3" fmla="*/ 31 h 35"/>
                <a:gd name="T4" fmla="*/ 3 w 56"/>
                <a:gd name="T5" fmla="*/ 33 h 35"/>
                <a:gd name="T6" fmla="*/ 54 w 56"/>
                <a:gd name="T7" fmla="*/ 3 h 35"/>
                <a:gd name="T8" fmla="*/ 53 w 56"/>
                <a:gd name="T9" fmla="*/ 0 h 35"/>
              </a:gdLst>
              <a:ahLst/>
              <a:cxnLst>
                <a:cxn ang="0">
                  <a:pos x="T0" y="T1"/>
                </a:cxn>
                <a:cxn ang="0">
                  <a:pos x="T2" y="T3"/>
                </a:cxn>
                <a:cxn ang="0">
                  <a:pos x="T4" y="T5"/>
                </a:cxn>
                <a:cxn ang="0">
                  <a:pos x="T6" y="T7"/>
                </a:cxn>
                <a:cxn ang="0">
                  <a:pos x="T8" y="T9"/>
                </a:cxn>
              </a:cxnLst>
              <a:rect l="0" t="0" r="r" b="b"/>
              <a:pathLst>
                <a:path w="56" h="35">
                  <a:moveTo>
                    <a:pt x="53" y="0"/>
                  </a:moveTo>
                  <a:cubicBezTo>
                    <a:pt x="33" y="5"/>
                    <a:pt x="16" y="16"/>
                    <a:pt x="1" y="31"/>
                  </a:cubicBezTo>
                  <a:cubicBezTo>
                    <a:pt x="0" y="32"/>
                    <a:pt x="2" y="35"/>
                    <a:pt x="3" y="33"/>
                  </a:cubicBezTo>
                  <a:cubicBezTo>
                    <a:pt x="18" y="19"/>
                    <a:pt x="34" y="8"/>
                    <a:pt x="54" y="3"/>
                  </a:cubicBezTo>
                  <a:cubicBezTo>
                    <a:pt x="56" y="3"/>
                    <a:pt x="55" y="0"/>
                    <a:pt x="53" y="0"/>
                  </a:cubicBezTo>
                  <a:close/>
                </a:path>
              </a:pathLst>
            </a:custGeom>
            <a:solidFill>
              <a:srgbClr val="8031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0" name="Freeform 267"/>
            <p:cNvSpPr>
              <a:spLocks/>
            </p:cNvSpPr>
            <p:nvPr/>
          </p:nvSpPr>
          <p:spPr bwMode="auto">
            <a:xfrm>
              <a:off x="10523538" y="1837386"/>
              <a:ext cx="85725" cy="144463"/>
            </a:xfrm>
            <a:custGeom>
              <a:avLst/>
              <a:gdLst>
                <a:gd name="T0" fmla="*/ 55 w 58"/>
                <a:gd name="T1" fmla="*/ 1 h 96"/>
                <a:gd name="T2" fmla="*/ 16 w 58"/>
                <a:gd name="T3" fmla="*/ 94 h 96"/>
                <a:gd name="T4" fmla="*/ 19 w 58"/>
                <a:gd name="T5" fmla="*/ 92 h 96"/>
                <a:gd name="T6" fmla="*/ 57 w 58"/>
                <a:gd name="T7" fmla="*/ 3 h 96"/>
                <a:gd name="T8" fmla="*/ 55 w 58"/>
                <a:gd name="T9" fmla="*/ 1 h 96"/>
              </a:gdLst>
              <a:ahLst/>
              <a:cxnLst>
                <a:cxn ang="0">
                  <a:pos x="T0" y="T1"/>
                </a:cxn>
                <a:cxn ang="0">
                  <a:pos x="T2" y="T3"/>
                </a:cxn>
                <a:cxn ang="0">
                  <a:pos x="T4" y="T5"/>
                </a:cxn>
                <a:cxn ang="0">
                  <a:pos x="T6" y="T7"/>
                </a:cxn>
                <a:cxn ang="0">
                  <a:pos x="T8" y="T9"/>
                </a:cxn>
              </a:cxnLst>
              <a:rect l="0" t="0" r="r" b="b"/>
              <a:pathLst>
                <a:path w="58" h="96">
                  <a:moveTo>
                    <a:pt x="55" y="1"/>
                  </a:moveTo>
                  <a:cubicBezTo>
                    <a:pt x="31" y="26"/>
                    <a:pt x="0" y="57"/>
                    <a:pt x="16" y="94"/>
                  </a:cubicBezTo>
                  <a:cubicBezTo>
                    <a:pt x="17" y="96"/>
                    <a:pt x="20" y="94"/>
                    <a:pt x="19" y="92"/>
                  </a:cubicBezTo>
                  <a:cubicBezTo>
                    <a:pt x="3" y="57"/>
                    <a:pt x="34" y="26"/>
                    <a:pt x="57" y="3"/>
                  </a:cubicBezTo>
                  <a:cubicBezTo>
                    <a:pt x="58" y="2"/>
                    <a:pt x="56" y="0"/>
                    <a:pt x="55" y="1"/>
                  </a:cubicBezTo>
                  <a:close/>
                </a:path>
              </a:pathLst>
            </a:custGeom>
            <a:solidFill>
              <a:srgbClr val="8031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1" name="Freeform 268"/>
            <p:cNvSpPr>
              <a:spLocks/>
            </p:cNvSpPr>
            <p:nvPr/>
          </p:nvSpPr>
          <p:spPr bwMode="auto">
            <a:xfrm>
              <a:off x="10669588" y="1791348"/>
              <a:ext cx="115887" cy="112713"/>
            </a:xfrm>
            <a:custGeom>
              <a:avLst/>
              <a:gdLst>
                <a:gd name="T0" fmla="*/ 76 w 78"/>
                <a:gd name="T1" fmla="*/ 0 h 75"/>
                <a:gd name="T2" fmla="*/ 4 w 78"/>
                <a:gd name="T3" fmla="*/ 73 h 75"/>
                <a:gd name="T4" fmla="*/ 7 w 78"/>
                <a:gd name="T5" fmla="*/ 73 h 75"/>
                <a:gd name="T6" fmla="*/ 76 w 78"/>
                <a:gd name="T7" fmla="*/ 3 h 75"/>
                <a:gd name="T8" fmla="*/ 76 w 78"/>
                <a:gd name="T9" fmla="*/ 0 h 75"/>
              </a:gdLst>
              <a:ahLst/>
              <a:cxnLst>
                <a:cxn ang="0">
                  <a:pos x="T0" y="T1"/>
                </a:cxn>
                <a:cxn ang="0">
                  <a:pos x="T2" y="T3"/>
                </a:cxn>
                <a:cxn ang="0">
                  <a:pos x="T4" y="T5"/>
                </a:cxn>
                <a:cxn ang="0">
                  <a:pos x="T6" y="T7"/>
                </a:cxn>
                <a:cxn ang="0">
                  <a:pos x="T8" y="T9"/>
                </a:cxn>
              </a:cxnLst>
              <a:rect l="0" t="0" r="r" b="b"/>
              <a:pathLst>
                <a:path w="78" h="75">
                  <a:moveTo>
                    <a:pt x="76" y="0"/>
                  </a:moveTo>
                  <a:cubicBezTo>
                    <a:pt x="41" y="4"/>
                    <a:pt x="0" y="35"/>
                    <a:pt x="4" y="73"/>
                  </a:cubicBezTo>
                  <a:cubicBezTo>
                    <a:pt x="4" y="75"/>
                    <a:pt x="7" y="75"/>
                    <a:pt x="7" y="73"/>
                  </a:cubicBezTo>
                  <a:cubicBezTo>
                    <a:pt x="3" y="37"/>
                    <a:pt x="42" y="6"/>
                    <a:pt x="76" y="3"/>
                  </a:cubicBezTo>
                  <a:cubicBezTo>
                    <a:pt x="78" y="3"/>
                    <a:pt x="78" y="0"/>
                    <a:pt x="76" y="0"/>
                  </a:cubicBezTo>
                  <a:close/>
                </a:path>
              </a:pathLst>
            </a:custGeom>
            <a:solidFill>
              <a:srgbClr val="8031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2" name="Freeform 269"/>
            <p:cNvSpPr>
              <a:spLocks/>
            </p:cNvSpPr>
            <p:nvPr/>
          </p:nvSpPr>
          <p:spPr bwMode="auto">
            <a:xfrm>
              <a:off x="10406063" y="1821511"/>
              <a:ext cx="112712" cy="112713"/>
            </a:xfrm>
            <a:custGeom>
              <a:avLst/>
              <a:gdLst>
                <a:gd name="T0" fmla="*/ 26 w 75"/>
                <a:gd name="T1" fmla="*/ 54 h 76"/>
                <a:gd name="T2" fmla="*/ 32 w 75"/>
                <a:gd name="T3" fmla="*/ 60 h 76"/>
                <a:gd name="T4" fmla="*/ 62 w 75"/>
                <a:gd name="T5" fmla="*/ 50 h 76"/>
                <a:gd name="T6" fmla="*/ 67 w 75"/>
                <a:gd name="T7" fmla="*/ 45 h 76"/>
                <a:gd name="T8" fmla="*/ 54 w 75"/>
                <a:gd name="T9" fmla="*/ 13 h 76"/>
                <a:gd name="T10" fmla="*/ 48 w 75"/>
                <a:gd name="T11" fmla="*/ 7 h 76"/>
                <a:gd name="T12" fmla="*/ 19 w 75"/>
                <a:gd name="T13" fmla="*/ 20 h 76"/>
                <a:gd name="T14" fmla="*/ 12 w 75"/>
                <a:gd name="T15" fmla="*/ 24 h 76"/>
                <a:gd name="T16" fmla="*/ 26 w 75"/>
                <a:gd name="T17" fmla="*/ 54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5" h="76">
                  <a:moveTo>
                    <a:pt x="26" y="54"/>
                  </a:moveTo>
                  <a:cubicBezTo>
                    <a:pt x="26" y="54"/>
                    <a:pt x="20" y="76"/>
                    <a:pt x="32" y="60"/>
                  </a:cubicBezTo>
                  <a:cubicBezTo>
                    <a:pt x="44" y="44"/>
                    <a:pt x="47" y="43"/>
                    <a:pt x="62" y="50"/>
                  </a:cubicBezTo>
                  <a:cubicBezTo>
                    <a:pt x="62" y="50"/>
                    <a:pt x="75" y="55"/>
                    <a:pt x="67" y="45"/>
                  </a:cubicBezTo>
                  <a:cubicBezTo>
                    <a:pt x="59" y="35"/>
                    <a:pt x="49" y="31"/>
                    <a:pt x="54" y="13"/>
                  </a:cubicBezTo>
                  <a:cubicBezTo>
                    <a:pt x="54" y="13"/>
                    <a:pt x="53" y="0"/>
                    <a:pt x="48" y="7"/>
                  </a:cubicBezTo>
                  <a:cubicBezTo>
                    <a:pt x="42" y="15"/>
                    <a:pt x="40" y="31"/>
                    <a:pt x="19" y="20"/>
                  </a:cubicBezTo>
                  <a:cubicBezTo>
                    <a:pt x="19" y="20"/>
                    <a:pt x="0" y="10"/>
                    <a:pt x="12" y="24"/>
                  </a:cubicBezTo>
                  <a:cubicBezTo>
                    <a:pt x="19" y="32"/>
                    <a:pt x="29" y="36"/>
                    <a:pt x="26" y="54"/>
                  </a:cubicBezTo>
                  <a:close/>
                </a:path>
              </a:pathLst>
            </a:custGeom>
            <a:solidFill>
              <a:srgbClr val="FCFC0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3" name="Freeform 270"/>
            <p:cNvSpPr>
              <a:spLocks/>
            </p:cNvSpPr>
            <p:nvPr/>
          </p:nvSpPr>
          <p:spPr bwMode="auto">
            <a:xfrm>
              <a:off x="10596563" y="1908823"/>
              <a:ext cx="138112" cy="146050"/>
            </a:xfrm>
            <a:custGeom>
              <a:avLst/>
              <a:gdLst>
                <a:gd name="T0" fmla="*/ 13 w 93"/>
                <a:gd name="T1" fmla="*/ 40 h 98"/>
                <a:gd name="T2" fmla="*/ 2 w 93"/>
                <a:gd name="T3" fmla="*/ 44 h 98"/>
                <a:gd name="T4" fmla="*/ 13 w 93"/>
                <a:gd name="T5" fmla="*/ 53 h 98"/>
                <a:gd name="T6" fmla="*/ 32 w 93"/>
                <a:gd name="T7" fmla="*/ 86 h 98"/>
                <a:gd name="T8" fmla="*/ 40 w 93"/>
                <a:gd name="T9" fmla="*/ 83 h 98"/>
                <a:gd name="T10" fmla="*/ 53 w 93"/>
                <a:gd name="T11" fmla="*/ 61 h 98"/>
                <a:gd name="T12" fmla="*/ 81 w 93"/>
                <a:gd name="T13" fmla="*/ 56 h 98"/>
                <a:gd name="T14" fmla="*/ 82 w 93"/>
                <a:gd name="T15" fmla="*/ 50 h 98"/>
                <a:gd name="T16" fmla="*/ 65 w 93"/>
                <a:gd name="T17" fmla="*/ 45 h 98"/>
                <a:gd name="T18" fmla="*/ 54 w 93"/>
                <a:gd name="T19" fmla="*/ 30 h 98"/>
                <a:gd name="T20" fmla="*/ 52 w 93"/>
                <a:gd name="T21" fmla="*/ 12 h 98"/>
                <a:gd name="T22" fmla="*/ 45 w 93"/>
                <a:gd name="T23" fmla="*/ 14 h 98"/>
                <a:gd name="T24" fmla="*/ 28 w 93"/>
                <a:gd name="T25" fmla="*/ 40 h 98"/>
                <a:gd name="T26" fmla="*/ 13 w 93"/>
                <a:gd name="T27" fmla="*/ 40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3" h="98">
                  <a:moveTo>
                    <a:pt x="13" y="40"/>
                  </a:moveTo>
                  <a:cubicBezTo>
                    <a:pt x="13" y="40"/>
                    <a:pt x="3" y="41"/>
                    <a:pt x="2" y="44"/>
                  </a:cubicBezTo>
                  <a:cubicBezTo>
                    <a:pt x="0" y="47"/>
                    <a:pt x="3" y="50"/>
                    <a:pt x="13" y="53"/>
                  </a:cubicBezTo>
                  <a:cubicBezTo>
                    <a:pt x="23" y="55"/>
                    <a:pt x="35" y="63"/>
                    <a:pt x="32" y="86"/>
                  </a:cubicBezTo>
                  <a:cubicBezTo>
                    <a:pt x="32" y="86"/>
                    <a:pt x="34" y="98"/>
                    <a:pt x="40" y="83"/>
                  </a:cubicBezTo>
                  <a:cubicBezTo>
                    <a:pt x="40" y="83"/>
                    <a:pt x="45" y="66"/>
                    <a:pt x="53" y="61"/>
                  </a:cubicBezTo>
                  <a:cubicBezTo>
                    <a:pt x="61" y="57"/>
                    <a:pt x="81" y="56"/>
                    <a:pt x="81" y="56"/>
                  </a:cubicBezTo>
                  <a:cubicBezTo>
                    <a:pt x="81" y="56"/>
                    <a:pt x="93" y="54"/>
                    <a:pt x="82" y="50"/>
                  </a:cubicBezTo>
                  <a:cubicBezTo>
                    <a:pt x="70" y="46"/>
                    <a:pt x="65" y="45"/>
                    <a:pt x="65" y="45"/>
                  </a:cubicBezTo>
                  <a:cubicBezTo>
                    <a:pt x="65" y="45"/>
                    <a:pt x="54" y="41"/>
                    <a:pt x="54" y="30"/>
                  </a:cubicBezTo>
                  <a:cubicBezTo>
                    <a:pt x="54" y="19"/>
                    <a:pt x="52" y="12"/>
                    <a:pt x="52" y="12"/>
                  </a:cubicBezTo>
                  <a:cubicBezTo>
                    <a:pt x="52" y="12"/>
                    <a:pt x="48" y="0"/>
                    <a:pt x="45" y="14"/>
                  </a:cubicBezTo>
                  <a:cubicBezTo>
                    <a:pt x="40" y="33"/>
                    <a:pt x="34" y="39"/>
                    <a:pt x="28" y="40"/>
                  </a:cubicBezTo>
                  <a:cubicBezTo>
                    <a:pt x="22" y="41"/>
                    <a:pt x="13" y="40"/>
                    <a:pt x="13" y="40"/>
                  </a:cubicBezTo>
                  <a:close/>
                </a:path>
              </a:pathLst>
            </a:custGeom>
            <a:solidFill>
              <a:srgbClr val="FCFC0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4" name="Freeform 271"/>
            <p:cNvSpPr>
              <a:spLocks/>
            </p:cNvSpPr>
            <p:nvPr/>
          </p:nvSpPr>
          <p:spPr bwMode="auto">
            <a:xfrm>
              <a:off x="10409238" y="1819923"/>
              <a:ext cx="95250" cy="98425"/>
            </a:xfrm>
            <a:custGeom>
              <a:avLst/>
              <a:gdLst>
                <a:gd name="T0" fmla="*/ 17 w 64"/>
                <a:gd name="T1" fmla="*/ 52 h 66"/>
                <a:gd name="T2" fmla="*/ 18 w 64"/>
                <a:gd name="T3" fmla="*/ 65 h 66"/>
                <a:gd name="T4" fmla="*/ 26 w 64"/>
                <a:gd name="T5" fmla="*/ 59 h 66"/>
                <a:gd name="T6" fmla="*/ 51 w 64"/>
                <a:gd name="T7" fmla="*/ 48 h 66"/>
                <a:gd name="T8" fmla="*/ 64 w 64"/>
                <a:gd name="T9" fmla="*/ 49 h 66"/>
                <a:gd name="T10" fmla="*/ 56 w 64"/>
                <a:gd name="T11" fmla="*/ 37 h 66"/>
                <a:gd name="T12" fmla="*/ 49 w 64"/>
                <a:gd name="T13" fmla="*/ 29 h 66"/>
                <a:gd name="T14" fmla="*/ 48 w 64"/>
                <a:gd name="T15" fmla="*/ 11 h 66"/>
                <a:gd name="T16" fmla="*/ 41 w 64"/>
                <a:gd name="T17" fmla="*/ 3 h 66"/>
                <a:gd name="T18" fmla="*/ 34 w 64"/>
                <a:gd name="T19" fmla="*/ 14 h 66"/>
                <a:gd name="T20" fmla="*/ 12 w 64"/>
                <a:gd name="T21" fmla="*/ 17 h 66"/>
                <a:gd name="T22" fmla="*/ 0 w 64"/>
                <a:gd name="T23" fmla="*/ 16 h 66"/>
                <a:gd name="T24" fmla="*/ 7 w 64"/>
                <a:gd name="T25" fmla="*/ 26 h 66"/>
                <a:gd name="T26" fmla="*/ 17 w 64"/>
                <a:gd name="T27" fmla="*/ 52 h 66"/>
                <a:gd name="T28" fmla="*/ 20 w 64"/>
                <a:gd name="T29" fmla="*/ 53 h 66"/>
                <a:gd name="T30" fmla="*/ 15 w 64"/>
                <a:gd name="T31" fmla="*/ 30 h 66"/>
                <a:gd name="T32" fmla="*/ 4 w 64"/>
                <a:gd name="T33" fmla="*/ 17 h 66"/>
                <a:gd name="T34" fmla="*/ 11 w 64"/>
                <a:gd name="T35" fmla="*/ 20 h 66"/>
                <a:gd name="T36" fmla="*/ 32 w 64"/>
                <a:gd name="T37" fmla="*/ 21 h 66"/>
                <a:gd name="T38" fmla="*/ 45 w 64"/>
                <a:gd name="T39" fmla="*/ 10 h 66"/>
                <a:gd name="T40" fmla="*/ 48 w 64"/>
                <a:gd name="T41" fmla="*/ 32 h 66"/>
                <a:gd name="T42" fmla="*/ 60 w 64"/>
                <a:gd name="T43" fmla="*/ 46 h 66"/>
                <a:gd name="T44" fmla="*/ 50 w 64"/>
                <a:gd name="T45" fmla="*/ 45 h 66"/>
                <a:gd name="T46" fmla="*/ 32 w 64"/>
                <a:gd name="T47" fmla="*/ 48 h 66"/>
                <a:gd name="T48" fmla="*/ 26 w 64"/>
                <a:gd name="T49" fmla="*/ 54 h 66"/>
                <a:gd name="T50" fmla="*/ 19 w 64"/>
                <a:gd name="T51" fmla="*/ 61 h 66"/>
                <a:gd name="T52" fmla="*/ 20 w 64"/>
                <a:gd name="T53" fmla="*/ 53 h 66"/>
                <a:gd name="T54" fmla="*/ 17 w 64"/>
                <a:gd name="T55" fmla="*/ 52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4" h="66">
                  <a:moveTo>
                    <a:pt x="17" y="52"/>
                  </a:moveTo>
                  <a:cubicBezTo>
                    <a:pt x="17" y="55"/>
                    <a:pt x="14" y="64"/>
                    <a:pt x="18" y="65"/>
                  </a:cubicBezTo>
                  <a:cubicBezTo>
                    <a:pt x="22" y="66"/>
                    <a:pt x="25" y="61"/>
                    <a:pt x="26" y="59"/>
                  </a:cubicBezTo>
                  <a:cubicBezTo>
                    <a:pt x="34" y="50"/>
                    <a:pt x="38" y="43"/>
                    <a:pt x="51" y="48"/>
                  </a:cubicBezTo>
                  <a:cubicBezTo>
                    <a:pt x="53" y="49"/>
                    <a:pt x="64" y="54"/>
                    <a:pt x="64" y="49"/>
                  </a:cubicBezTo>
                  <a:cubicBezTo>
                    <a:pt x="64" y="44"/>
                    <a:pt x="59" y="40"/>
                    <a:pt x="56" y="37"/>
                  </a:cubicBezTo>
                  <a:cubicBezTo>
                    <a:pt x="54" y="34"/>
                    <a:pt x="51" y="32"/>
                    <a:pt x="49" y="29"/>
                  </a:cubicBezTo>
                  <a:cubicBezTo>
                    <a:pt x="45" y="23"/>
                    <a:pt x="49" y="18"/>
                    <a:pt x="48" y="11"/>
                  </a:cubicBezTo>
                  <a:cubicBezTo>
                    <a:pt x="48" y="7"/>
                    <a:pt x="47" y="0"/>
                    <a:pt x="41" y="3"/>
                  </a:cubicBezTo>
                  <a:cubicBezTo>
                    <a:pt x="38" y="5"/>
                    <a:pt x="36" y="11"/>
                    <a:pt x="34" y="14"/>
                  </a:cubicBezTo>
                  <a:cubicBezTo>
                    <a:pt x="29" y="23"/>
                    <a:pt x="20" y="22"/>
                    <a:pt x="12" y="17"/>
                  </a:cubicBezTo>
                  <a:cubicBezTo>
                    <a:pt x="10" y="16"/>
                    <a:pt x="0" y="10"/>
                    <a:pt x="0" y="16"/>
                  </a:cubicBezTo>
                  <a:cubicBezTo>
                    <a:pt x="0" y="20"/>
                    <a:pt x="5" y="24"/>
                    <a:pt x="7" y="26"/>
                  </a:cubicBezTo>
                  <a:cubicBezTo>
                    <a:pt x="15" y="34"/>
                    <a:pt x="19" y="40"/>
                    <a:pt x="17" y="52"/>
                  </a:cubicBezTo>
                  <a:cubicBezTo>
                    <a:pt x="17" y="54"/>
                    <a:pt x="20" y="55"/>
                    <a:pt x="20" y="53"/>
                  </a:cubicBezTo>
                  <a:cubicBezTo>
                    <a:pt x="22" y="44"/>
                    <a:pt x="21" y="37"/>
                    <a:pt x="15" y="30"/>
                  </a:cubicBezTo>
                  <a:cubicBezTo>
                    <a:pt x="12" y="25"/>
                    <a:pt x="7" y="22"/>
                    <a:pt x="4" y="17"/>
                  </a:cubicBezTo>
                  <a:cubicBezTo>
                    <a:pt x="3" y="17"/>
                    <a:pt x="10" y="19"/>
                    <a:pt x="11" y="20"/>
                  </a:cubicBezTo>
                  <a:cubicBezTo>
                    <a:pt x="18" y="24"/>
                    <a:pt x="26" y="26"/>
                    <a:pt x="32" y="21"/>
                  </a:cubicBezTo>
                  <a:cubicBezTo>
                    <a:pt x="35" y="19"/>
                    <a:pt x="44" y="0"/>
                    <a:pt x="45" y="10"/>
                  </a:cubicBezTo>
                  <a:cubicBezTo>
                    <a:pt x="46" y="19"/>
                    <a:pt x="42" y="25"/>
                    <a:pt x="48" y="32"/>
                  </a:cubicBezTo>
                  <a:cubicBezTo>
                    <a:pt x="52" y="37"/>
                    <a:pt x="57" y="41"/>
                    <a:pt x="60" y="46"/>
                  </a:cubicBezTo>
                  <a:cubicBezTo>
                    <a:pt x="63" y="50"/>
                    <a:pt x="50" y="45"/>
                    <a:pt x="50" y="45"/>
                  </a:cubicBezTo>
                  <a:cubicBezTo>
                    <a:pt x="43" y="42"/>
                    <a:pt x="38" y="42"/>
                    <a:pt x="32" y="48"/>
                  </a:cubicBezTo>
                  <a:cubicBezTo>
                    <a:pt x="30" y="49"/>
                    <a:pt x="28" y="52"/>
                    <a:pt x="26" y="54"/>
                  </a:cubicBezTo>
                  <a:cubicBezTo>
                    <a:pt x="29" y="51"/>
                    <a:pt x="19" y="64"/>
                    <a:pt x="19" y="61"/>
                  </a:cubicBezTo>
                  <a:cubicBezTo>
                    <a:pt x="19" y="58"/>
                    <a:pt x="20" y="56"/>
                    <a:pt x="20" y="53"/>
                  </a:cubicBezTo>
                  <a:cubicBezTo>
                    <a:pt x="21" y="51"/>
                    <a:pt x="18" y="50"/>
                    <a:pt x="17" y="52"/>
                  </a:cubicBezTo>
                  <a:close/>
                </a:path>
              </a:pathLst>
            </a:custGeom>
            <a:solidFill>
              <a:srgbClr val="8031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5" name="Freeform 272"/>
            <p:cNvSpPr>
              <a:spLocks/>
            </p:cNvSpPr>
            <p:nvPr/>
          </p:nvSpPr>
          <p:spPr bwMode="auto">
            <a:xfrm>
              <a:off x="10615613" y="1765948"/>
              <a:ext cx="57150" cy="68263"/>
            </a:xfrm>
            <a:custGeom>
              <a:avLst/>
              <a:gdLst>
                <a:gd name="T0" fmla="*/ 8 w 38"/>
                <a:gd name="T1" fmla="*/ 32 h 46"/>
                <a:gd name="T2" fmla="*/ 10 w 38"/>
                <a:gd name="T3" fmla="*/ 37 h 46"/>
                <a:gd name="T4" fmla="*/ 30 w 38"/>
                <a:gd name="T5" fmla="*/ 39 h 46"/>
                <a:gd name="T6" fmla="*/ 34 w 38"/>
                <a:gd name="T7" fmla="*/ 38 h 46"/>
                <a:gd name="T8" fmla="*/ 35 w 38"/>
                <a:gd name="T9" fmla="*/ 16 h 46"/>
                <a:gd name="T10" fmla="*/ 33 w 38"/>
                <a:gd name="T11" fmla="*/ 11 h 46"/>
                <a:gd name="T12" fmla="*/ 13 w 38"/>
                <a:gd name="T13" fmla="*/ 11 h 46"/>
                <a:gd name="T14" fmla="*/ 9 w 38"/>
                <a:gd name="T15" fmla="*/ 11 h 46"/>
                <a:gd name="T16" fmla="*/ 8 w 38"/>
                <a:gd name="T17" fmla="*/ 32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46">
                  <a:moveTo>
                    <a:pt x="8" y="32"/>
                  </a:moveTo>
                  <a:cubicBezTo>
                    <a:pt x="8" y="32"/>
                    <a:pt x="0" y="43"/>
                    <a:pt x="10" y="37"/>
                  </a:cubicBezTo>
                  <a:cubicBezTo>
                    <a:pt x="21" y="31"/>
                    <a:pt x="23" y="31"/>
                    <a:pt x="30" y="39"/>
                  </a:cubicBezTo>
                  <a:cubicBezTo>
                    <a:pt x="30" y="39"/>
                    <a:pt x="36" y="46"/>
                    <a:pt x="34" y="38"/>
                  </a:cubicBezTo>
                  <a:cubicBezTo>
                    <a:pt x="32" y="30"/>
                    <a:pt x="27" y="25"/>
                    <a:pt x="35" y="16"/>
                  </a:cubicBezTo>
                  <a:cubicBezTo>
                    <a:pt x="35" y="16"/>
                    <a:pt x="38" y="8"/>
                    <a:pt x="33" y="11"/>
                  </a:cubicBezTo>
                  <a:cubicBezTo>
                    <a:pt x="28" y="14"/>
                    <a:pt x="22" y="23"/>
                    <a:pt x="13" y="11"/>
                  </a:cubicBezTo>
                  <a:cubicBezTo>
                    <a:pt x="13" y="11"/>
                    <a:pt x="6" y="0"/>
                    <a:pt x="9" y="11"/>
                  </a:cubicBezTo>
                  <a:cubicBezTo>
                    <a:pt x="11" y="18"/>
                    <a:pt x="15" y="22"/>
                    <a:pt x="8" y="32"/>
                  </a:cubicBezTo>
                  <a:close/>
                </a:path>
              </a:pathLst>
            </a:custGeom>
            <a:solidFill>
              <a:srgbClr val="FCFC0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6" name="Freeform 273"/>
            <p:cNvSpPr>
              <a:spLocks/>
            </p:cNvSpPr>
            <p:nvPr/>
          </p:nvSpPr>
          <p:spPr bwMode="auto">
            <a:xfrm>
              <a:off x="10615613" y="1765948"/>
              <a:ext cx="57150" cy="63500"/>
            </a:xfrm>
            <a:custGeom>
              <a:avLst/>
              <a:gdLst>
                <a:gd name="T0" fmla="*/ 5 w 38"/>
                <a:gd name="T1" fmla="*/ 28 h 42"/>
                <a:gd name="T2" fmla="*/ 2 w 38"/>
                <a:gd name="T3" fmla="*/ 37 h 42"/>
                <a:gd name="T4" fmla="*/ 21 w 38"/>
                <a:gd name="T5" fmla="*/ 32 h 42"/>
                <a:gd name="T6" fmla="*/ 33 w 38"/>
                <a:gd name="T7" fmla="*/ 40 h 42"/>
                <a:gd name="T8" fmla="*/ 33 w 38"/>
                <a:gd name="T9" fmla="*/ 33 h 42"/>
                <a:gd name="T10" fmla="*/ 33 w 38"/>
                <a:gd name="T11" fmla="*/ 16 h 42"/>
                <a:gd name="T12" fmla="*/ 33 w 38"/>
                <a:gd name="T13" fmla="*/ 6 h 42"/>
                <a:gd name="T14" fmla="*/ 25 w 38"/>
                <a:gd name="T15" fmla="*/ 11 h 42"/>
                <a:gd name="T16" fmla="*/ 12 w 38"/>
                <a:gd name="T17" fmla="*/ 7 h 42"/>
                <a:gd name="T18" fmla="*/ 5 w 38"/>
                <a:gd name="T19" fmla="*/ 3 h 42"/>
                <a:gd name="T20" fmla="*/ 6 w 38"/>
                <a:gd name="T21" fmla="*/ 11 h 42"/>
                <a:gd name="T22" fmla="*/ 5 w 38"/>
                <a:gd name="T23" fmla="*/ 29 h 42"/>
                <a:gd name="T24" fmla="*/ 7 w 38"/>
                <a:gd name="T25" fmla="*/ 30 h 42"/>
                <a:gd name="T26" fmla="*/ 10 w 38"/>
                <a:gd name="T27" fmla="*/ 13 h 42"/>
                <a:gd name="T28" fmla="*/ 8 w 38"/>
                <a:gd name="T29" fmla="*/ 8 h 42"/>
                <a:gd name="T30" fmla="*/ 7 w 38"/>
                <a:gd name="T31" fmla="*/ 5 h 42"/>
                <a:gd name="T32" fmla="*/ 7 w 38"/>
                <a:gd name="T33" fmla="*/ 6 h 42"/>
                <a:gd name="T34" fmla="*/ 10 w 38"/>
                <a:gd name="T35" fmla="*/ 9 h 42"/>
                <a:gd name="T36" fmla="*/ 22 w 38"/>
                <a:gd name="T37" fmla="*/ 16 h 42"/>
                <a:gd name="T38" fmla="*/ 29 w 38"/>
                <a:gd name="T39" fmla="*/ 12 h 42"/>
                <a:gd name="T40" fmla="*/ 32 w 38"/>
                <a:gd name="T41" fmla="*/ 12 h 42"/>
                <a:gd name="T42" fmla="*/ 28 w 38"/>
                <a:gd name="T43" fmla="*/ 19 h 42"/>
                <a:gd name="T44" fmla="*/ 28 w 38"/>
                <a:gd name="T45" fmla="*/ 27 h 42"/>
                <a:gd name="T46" fmla="*/ 30 w 38"/>
                <a:gd name="T47" fmla="*/ 33 h 42"/>
                <a:gd name="T48" fmla="*/ 30 w 38"/>
                <a:gd name="T49" fmla="*/ 37 h 42"/>
                <a:gd name="T50" fmla="*/ 25 w 38"/>
                <a:gd name="T51" fmla="*/ 31 h 42"/>
                <a:gd name="T52" fmla="*/ 14 w 38"/>
                <a:gd name="T53" fmla="*/ 30 h 42"/>
                <a:gd name="T54" fmla="*/ 8 w 38"/>
                <a:gd name="T55" fmla="*/ 33 h 42"/>
                <a:gd name="T56" fmla="*/ 5 w 38"/>
                <a:gd name="T57" fmla="*/ 34 h 42"/>
                <a:gd name="T58" fmla="*/ 7 w 38"/>
                <a:gd name="T59" fmla="*/ 30 h 42"/>
                <a:gd name="T60" fmla="*/ 5 w 38"/>
                <a:gd name="T61" fmla="*/ 28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8" h="42">
                  <a:moveTo>
                    <a:pt x="5" y="28"/>
                  </a:moveTo>
                  <a:cubicBezTo>
                    <a:pt x="4" y="30"/>
                    <a:pt x="0" y="34"/>
                    <a:pt x="2" y="37"/>
                  </a:cubicBezTo>
                  <a:cubicBezTo>
                    <a:pt x="5" y="41"/>
                    <a:pt x="16" y="30"/>
                    <a:pt x="21" y="32"/>
                  </a:cubicBezTo>
                  <a:cubicBezTo>
                    <a:pt x="24" y="34"/>
                    <a:pt x="28" y="42"/>
                    <a:pt x="33" y="40"/>
                  </a:cubicBezTo>
                  <a:cubicBezTo>
                    <a:pt x="35" y="39"/>
                    <a:pt x="33" y="35"/>
                    <a:pt x="33" y="33"/>
                  </a:cubicBezTo>
                  <a:cubicBezTo>
                    <a:pt x="31" y="27"/>
                    <a:pt x="29" y="22"/>
                    <a:pt x="33" y="16"/>
                  </a:cubicBezTo>
                  <a:cubicBezTo>
                    <a:pt x="34" y="14"/>
                    <a:pt x="38" y="6"/>
                    <a:pt x="33" y="6"/>
                  </a:cubicBezTo>
                  <a:cubicBezTo>
                    <a:pt x="30" y="6"/>
                    <a:pt x="27" y="9"/>
                    <a:pt x="25" y="11"/>
                  </a:cubicBezTo>
                  <a:cubicBezTo>
                    <a:pt x="20" y="15"/>
                    <a:pt x="16" y="12"/>
                    <a:pt x="12" y="7"/>
                  </a:cubicBezTo>
                  <a:cubicBezTo>
                    <a:pt x="11" y="6"/>
                    <a:pt x="7" y="0"/>
                    <a:pt x="5" y="3"/>
                  </a:cubicBezTo>
                  <a:cubicBezTo>
                    <a:pt x="3" y="5"/>
                    <a:pt x="5" y="9"/>
                    <a:pt x="6" y="11"/>
                  </a:cubicBezTo>
                  <a:cubicBezTo>
                    <a:pt x="8" y="18"/>
                    <a:pt x="9" y="22"/>
                    <a:pt x="5" y="29"/>
                  </a:cubicBezTo>
                  <a:cubicBezTo>
                    <a:pt x="4" y="30"/>
                    <a:pt x="6" y="32"/>
                    <a:pt x="7" y="30"/>
                  </a:cubicBezTo>
                  <a:cubicBezTo>
                    <a:pt x="11" y="24"/>
                    <a:pt x="12" y="19"/>
                    <a:pt x="10" y="13"/>
                  </a:cubicBezTo>
                  <a:cubicBezTo>
                    <a:pt x="9" y="11"/>
                    <a:pt x="9" y="10"/>
                    <a:pt x="8" y="8"/>
                  </a:cubicBezTo>
                  <a:cubicBezTo>
                    <a:pt x="8" y="7"/>
                    <a:pt x="7" y="6"/>
                    <a:pt x="7" y="5"/>
                  </a:cubicBezTo>
                  <a:cubicBezTo>
                    <a:pt x="6" y="5"/>
                    <a:pt x="6" y="5"/>
                    <a:pt x="7" y="6"/>
                  </a:cubicBezTo>
                  <a:cubicBezTo>
                    <a:pt x="8" y="7"/>
                    <a:pt x="9" y="8"/>
                    <a:pt x="10" y="9"/>
                  </a:cubicBezTo>
                  <a:cubicBezTo>
                    <a:pt x="13" y="13"/>
                    <a:pt x="17" y="17"/>
                    <a:pt x="22" y="16"/>
                  </a:cubicBezTo>
                  <a:cubicBezTo>
                    <a:pt x="25" y="15"/>
                    <a:pt x="27" y="13"/>
                    <a:pt x="29" y="12"/>
                  </a:cubicBezTo>
                  <a:cubicBezTo>
                    <a:pt x="31" y="10"/>
                    <a:pt x="33" y="8"/>
                    <a:pt x="32" y="12"/>
                  </a:cubicBezTo>
                  <a:cubicBezTo>
                    <a:pt x="31" y="14"/>
                    <a:pt x="29" y="17"/>
                    <a:pt x="28" y="19"/>
                  </a:cubicBezTo>
                  <a:cubicBezTo>
                    <a:pt x="27" y="22"/>
                    <a:pt x="27" y="25"/>
                    <a:pt x="28" y="27"/>
                  </a:cubicBezTo>
                  <a:cubicBezTo>
                    <a:pt x="28" y="29"/>
                    <a:pt x="29" y="31"/>
                    <a:pt x="30" y="33"/>
                  </a:cubicBezTo>
                  <a:cubicBezTo>
                    <a:pt x="30" y="33"/>
                    <a:pt x="32" y="38"/>
                    <a:pt x="30" y="37"/>
                  </a:cubicBezTo>
                  <a:cubicBezTo>
                    <a:pt x="28" y="35"/>
                    <a:pt x="27" y="33"/>
                    <a:pt x="25" y="31"/>
                  </a:cubicBezTo>
                  <a:cubicBezTo>
                    <a:pt x="22" y="28"/>
                    <a:pt x="18" y="28"/>
                    <a:pt x="14" y="30"/>
                  </a:cubicBezTo>
                  <a:cubicBezTo>
                    <a:pt x="11" y="31"/>
                    <a:pt x="10" y="32"/>
                    <a:pt x="8" y="33"/>
                  </a:cubicBezTo>
                  <a:cubicBezTo>
                    <a:pt x="7" y="33"/>
                    <a:pt x="4" y="36"/>
                    <a:pt x="5" y="34"/>
                  </a:cubicBezTo>
                  <a:cubicBezTo>
                    <a:pt x="6" y="33"/>
                    <a:pt x="6" y="32"/>
                    <a:pt x="7" y="30"/>
                  </a:cubicBezTo>
                  <a:cubicBezTo>
                    <a:pt x="8" y="29"/>
                    <a:pt x="6" y="27"/>
                    <a:pt x="5" y="28"/>
                  </a:cubicBezTo>
                  <a:close/>
                </a:path>
              </a:pathLst>
            </a:custGeom>
            <a:solidFill>
              <a:srgbClr val="8031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7" name="Freeform 274"/>
            <p:cNvSpPr>
              <a:spLocks/>
            </p:cNvSpPr>
            <p:nvPr/>
          </p:nvSpPr>
          <p:spPr bwMode="auto">
            <a:xfrm>
              <a:off x="10536238" y="1759598"/>
              <a:ext cx="57150" cy="60325"/>
            </a:xfrm>
            <a:custGeom>
              <a:avLst/>
              <a:gdLst>
                <a:gd name="T0" fmla="*/ 9 w 38"/>
                <a:gd name="T1" fmla="*/ 29 h 41"/>
                <a:gd name="T2" fmla="*/ 12 w 38"/>
                <a:gd name="T3" fmla="*/ 33 h 41"/>
                <a:gd name="T4" fmla="*/ 30 w 38"/>
                <a:gd name="T5" fmla="*/ 32 h 41"/>
                <a:gd name="T6" fmla="*/ 34 w 38"/>
                <a:gd name="T7" fmla="*/ 29 h 41"/>
                <a:gd name="T8" fmla="*/ 31 w 38"/>
                <a:gd name="T9" fmla="*/ 9 h 41"/>
                <a:gd name="T10" fmla="*/ 28 w 38"/>
                <a:gd name="T11" fmla="*/ 5 h 41"/>
                <a:gd name="T12" fmla="*/ 10 w 38"/>
                <a:gd name="T13" fmla="*/ 8 h 41"/>
                <a:gd name="T14" fmla="*/ 6 w 38"/>
                <a:gd name="T15" fmla="*/ 10 h 41"/>
                <a:gd name="T16" fmla="*/ 9 w 38"/>
                <a:gd name="T17" fmla="*/ 29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41">
                  <a:moveTo>
                    <a:pt x="9" y="29"/>
                  </a:moveTo>
                  <a:cubicBezTo>
                    <a:pt x="9" y="29"/>
                    <a:pt x="3" y="41"/>
                    <a:pt x="12" y="33"/>
                  </a:cubicBezTo>
                  <a:cubicBezTo>
                    <a:pt x="21" y="26"/>
                    <a:pt x="23" y="26"/>
                    <a:pt x="30" y="32"/>
                  </a:cubicBezTo>
                  <a:cubicBezTo>
                    <a:pt x="30" y="32"/>
                    <a:pt x="38" y="37"/>
                    <a:pt x="34" y="29"/>
                  </a:cubicBezTo>
                  <a:cubicBezTo>
                    <a:pt x="31" y="22"/>
                    <a:pt x="26" y="19"/>
                    <a:pt x="31" y="9"/>
                  </a:cubicBezTo>
                  <a:cubicBezTo>
                    <a:pt x="31" y="9"/>
                    <a:pt x="33" y="1"/>
                    <a:pt x="28" y="5"/>
                  </a:cubicBezTo>
                  <a:cubicBezTo>
                    <a:pt x="24" y="9"/>
                    <a:pt x="21" y="18"/>
                    <a:pt x="10" y="8"/>
                  </a:cubicBezTo>
                  <a:cubicBezTo>
                    <a:pt x="10" y="8"/>
                    <a:pt x="0" y="0"/>
                    <a:pt x="6" y="10"/>
                  </a:cubicBezTo>
                  <a:cubicBezTo>
                    <a:pt x="8" y="15"/>
                    <a:pt x="14" y="19"/>
                    <a:pt x="9" y="29"/>
                  </a:cubicBezTo>
                  <a:close/>
                </a:path>
              </a:pathLst>
            </a:custGeom>
            <a:solidFill>
              <a:srgbClr val="FCFC0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8" name="Freeform 275"/>
            <p:cNvSpPr>
              <a:spLocks/>
            </p:cNvSpPr>
            <p:nvPr/>
          </p:nvSpPr>
          <p:spPr bwMode="auto">
            <a:xfrm>
              <a:off x="10534650" y="1758011"/>
              <a:ext cx="53975" cy="53975"/>
            </a:xfrm>
            <a:custGeom>
              <a:avLst/>
              <a:gdLst>
                <a:gd name="T0" fmla="*/ 6 w 36"/>
                <a:gd name="T1" fmla="*/ 27 h 37"/>
                <a:gd name="T2" fmla="*/ 5 w 36"/>
                <a:gd name="T3" fmla="*/ 36 h 37"/>
                <a:gd name="T4" fmla="*/ 9 w 36"/>
                <a:gd name="T5" fmla="*/ 35 h 37"/>
                <a:gd name="T6" fmla="*/ 23 w 36"/>
                <a:gd name="T7" fmla="*/ 28 h 37"/>
                <a:gd name="T8" fmla="*/ 35 w 36"/>
                <a:gd name="T9" fmla="*/ 33 h 37"/>
                <a:gd name="T10" fmla="*/ 33 w 36"/>
                <a:gd name="T11" fmla="*/ 26 h 37"/>
                <a:gd name="T12" fmla="*/ 31 w 36"/>
                <a:gd name="T13" fmla="*/ 9 h 37"/>
                <a:gd name="T14" fmla="*/ 28 w 36"/>
                <a:gd name="T15" fmla="*/ 1 h 37"/>
                <a:gd name="T16" fmla="*/ 21 w 36"/>
                <a:gd name="T17" fmla="*/ 7 h 37"/>
                <a:gd name="T18" fmla="*/ 9 w 36"/>
                <a:gd name="T19" fmla="*/ 6 h 37"/>
                <a:gd name="T20" fmla="*/ 1 w 36"/>
                <a:gd name="T21" fmla="*/ 4 h 37"/>
                <a:gd name="T22" fmla="*/ 4 w 36"/>
                <a:gd name="T23" fmla="*/ 12 h 37"/>
                <a:gd name="T24" fmla="*/ 6 w 36"/>
                <a:gd name="T25" fmla="*/ 28 h 37"/>
                <a:gd name="T26" fmla="*/ 9 w 36"/>
                <a:gd name="T27" fmla="*/ 28 h 37"/>
                <a:gd name="T28" fmla="*/ 8 w 36"/>
                <a:gd name="T29" fmla="*/ 12 h 37"/>
                <a:gd name="T30" fmla="*/ 3 w 36"/>
                <a:gd name="T31" fmla="*/ 5 h 37"/>
                <a:gd name="T32" fmla="*/ 7 w 36"/>
                <a:gd name="T33" fmla="*/ 8 h 37"/>
                <a:gd name="T34" fmla="*/ 20 w 36"/>
                <a:gd name="T35" fmla="*/ 12 h 37"/>
                <a:gd name="T36" fmla="*/ 25 w 36"/>
                <a:gd name="T37" fmla="*/ 8 h 37"/>
                <a:gd name="T38" fmla="*/ 28 w 36"/>
                <a:gd name="T39" fmla="*/ 5 h 37"/>
                <a:gd name="T40" fmla="*/ 27 w 36"/>
                <a:gd name="T41" fmla="*/ 9 h 37"/>
                <a:gd name="T42" fmla="*/ 29 w 36"/>
                <a:gd name="T43" fmla="*/ 24 h 37"/>
                <a:gd name="T44" fmla="*/ 31 w 36"/>
                <a:gd name="T45" fmla="*/ 28 h 37"/>
                <a:gd name="T46" fmla="*/ 31 w 36"/>
                <a:gd name="T47" fmla="*/ 30 h 37"/>
                <a:gd name="T48" fmla="*/ 25 w 36"/>
                <a:gd name="T49" fmla="*/ 26 h 37"/>
                <a:gd name="T50" fmla="*/ 13 w 36"/>
                <a:gd name="T51" fmla="*/ 28 h 37"/>
                <a:gd name="T52" fmla="*/ 9 w 36"/>
                <a:gd name="T53" fmla="*/ 31 h 37"/>
                <a:gd name="T54" fmla="*/ 6 w 36"/>
                <a:gd name="T55" fmla="*/ 33 h 37"/>
                <a:gd name="T56" fmla="*/ 7 w 36"/>
                <a:gd name="T57" fmla="*/ 33 h 37"/>
                <a:gd name="T58" fmla="*/ 9 w 36"/>
                <a:gd name="T59" fmla="*/ 29 h 37"/>
                <a:gd name="T60" fmla="*/ 6 w 36"/>
                <a:gd name="T61" fmla="*/ 2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6" h="37">
                  <a:moveTo>
                    <a:pt x="6" y="27"/>
                  </a:moveTo>
                  <a:cubicBezTo>
                    <a:pt x="5" y="29"/>
                    <a:pt x="3" y="33"/>
                    <a:pt x="5" y="36"/>
                  </a:cubicBezTo>
                  <a:cubicBezTo>
                    <a:pt x="6" y="37"/>
                    <a:pt x="8" y="36"/>
                    <a:pt x="9" y="35"/>
                  </a:cubicBezTo>
                  <a:cubicBezTo>
                    <a:pt x="13" y="32"/>
                    <a:pt x="18" y="26"/>
                    <a:pt x="23" y="28"/>
                  </a:cubicBezTo>
                  <a:cubicBezTo>
                    <a:pt x="26" y="29"/>
                    <a:pt x="31" y="36"/>
                    <a:pt x="35" y="33"/>
                  </a:cubicBezTo>
                  <a:cubicBezTo>
                    <a:pt x="36" y="31"/>
                    <a:pt x="34" y="28"/>
                    <a:pt x="33" y="26"/>
                  </a:cubicBezTo>
                  <a:cubicBezTo>
                    <a:pt x="30" y="20"/>
                    <a:pt x="27" y="16"/>
                    <a:pt x="31" y="9"/>
                  </a:cubicBezTo>
                  <a:cubicBezTo>
                    <a:pt x="32" y="7"/>
                    <a:pt x="32" y="0"/>
                    <a:pt x="28" y="1"/>
                  </a:cubicBezTo>
                  <a:cubicBezTo>
                    <a:pt x="25" y="2"/>
                    <a:pt x="23" y="5"/>
                    <a:pt x="21" y="7"/>
                  </a:cubicBezTo>
                  <a:cubicBezTo>
                    <a:pt x="17" y="12"/>
                    <a:pt x="13" y="9"/>
                    <a:pt x="9" y="6"/>
                  </a:cubicBezTo>
                  <a:cubicBezTo>
                    <a:pt x="7" y="4"/>
                    <a:pt x="2" y="0"/>
                    <a:pt x="1" y="4"/>
                  </a:cubicBezTo>
                  <a:cubicBezTo>
                    <a:pt x="0" y="6"/>
                    <a:pt x="3" y="10"/>
                    <a:pt x="4" y="12"/>
                  </a:cubicBezTo>
                  <a:cubicBezTo>
                    <a:pt x="8" y="17"/>
                    <a:pt x="8" y="22"/>
                    <a:pt x="6" y="28"/>
                  </a:cubicBezTo>
                  <a:cubicBezTo>
                    <a:pt x="5" y="29"/>
                    <a:pt x="8" y="30"/>
                    <a:pt x="9" y="28"/>
                  </a:cubicBezTo>
                  <a:cubicBezTo>
                    <a:pt x="11" y="23"/>
                    <a:pt x="11" y="18"/>
                    <a:pt x="8" y="12"/>
                  </a:cubicBezTo>
                  <a:cubicBezTo>
                    <a:pt x="7" y="10"/>
                    <a:pt x="5" y="6"/>
                    <a:pt x="3" y="5"/>
                  </a:cubicBezTo>
                  <a:cubicBezTo>
                    <a:pt x="5" y="6"/>
                    <a:pt x="6" y="7"/>
                    <a:pt x="7" y="8"/>
                  </a:cubicBezTo>
                  <a:cubicBezTo>
                    <a:pt x="10" y="11"/>
                    <a:pt x="16" y="15"/>
                    <a:pt x="20" y="12"/>
                  </a:cubicBezTo>
                  <a:cubicBezTo>
                    <a:pt x="22" y="11"/>
                    <a:pt x="24" y="9"/>
                    <a:pt x="25" y="8"/>
                  </a:cubicBezTo>
                  <a:cubicBezTo>
                    <a:pt x="25" y="8"/>
                    <a:pt x="28" y="4"/>
                    <a:pt x="28" y="5"/>
                  </a:cubicBezTo>
                  <a:cubicBezTo>
                    <a:pt x="28" y="7"/>
                    <a:pt x="28" y="8"/>
                    <a:pt x="27" y="9"/>
                  </a:cubicBezTo>
                  <a:cubicBezTo>
                    <a:pt x="25" y="14"/>
                    <a:pt x="26" y="19"/>
                    <a:pt x="29" y="24"/>
                  </a:cubicBezTo>
                  <a:cubicBezTo>
                    <a:pt x="29" y="25"/>
                    <a:pt x="30" y="26"/>
                    <a:pt x="31" y="28"/>
                  </a:cubicBezTo>
                  <a:cubicBezTo>
                    <a:pt x="31" y="29"/>
                    <a:pt x="34" y="31"/>
                    <a:pt x="31" y="30"/>
                  </a:cubicBezTo>
                  <a:cubicBezTo>
                    <a:pt x="29" y="29"/>
                    <a:pt x="27" y="27"/>
                    <a:pt x="25" y="26"/>
                  </a:cubicBezTo>
                  <a:cubicBezTo>
                    <a:pt x="20" y="23"/>
                    <a:pt x="16" y="26"/>
                    <a:pt x="13" y="28"/>
                  </a:cubicBezTo>
                  <a:cubicBezTo>
                    <a:pt x="12" y="29"/>
                    <a:pt x="10" y="30"/>
                    <a:pt x="9" y="31"/>
                  </a:cubicBezTo>
                  <a:cubicBezTo>
                    <a:pt x="8" y="32"/>
                    <a:pt x="7" y="33"/>
                    <a:pt x="6" y="33"/>
                  </a:cubicBezTo>
                  <a:cubicBezTo>
                    <a:pt x="7" y="33"/>
                    <a:pt x="7" y="33"/>
                    <a:pt x="7" y="33"/>
                  </a:cubicBezTo>
                  <a:cubicBezTo>
                    <a:pt x="8" y="31"/>
                    <a:pt x="8" y="30"/>
                    <a:pt x="9" y="29"/>
                  </a:cubicBezTo>
                  <a:cubicBezTo>
                    <a:pt x="10" y="27"/>
                    <a:pt x="7" y="25"/>
                    <a:pt x="6" y="27"/>
                  </a:cubicBezTo>
                  <a:close/>
                </a:path>
              </a:pathLst>
            </a:custGeom>
            <a:solidFill>
              <a:srgbClr val="8031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9" name="Freeform 276"/>
            <p:cNvSpPr>
              <a:spLocks/>
            </p:cNvSpPr>
            <p:nvPr/>
          </p:nvSpPr>
          <p:spPr bwMode="auto">
            <a:xfrm>
              <a:off x="10579100" y="1913586"/>
              <a:ext cx="141287" cy="136525"/>
            </a:xfrm>
            <a:custGeom>
              <a:avLst/>
              <a:gdLst>
                <a:gd name="T0" fmla="*/ 18 w 94"/>
                <a:gd name="T1" fmla="*/ 34 h 91"/>
                <a:gd name="T2" fmla="*/ 9 w 94"/>
                <a:gd name="T3" fmla="*/ 46 h 91"/>
                <a:gd name="T4" fmla="*/ 18 w 94"/>
                <a:gd name="T5" fmla="*/ 49 h 91"/>
                <a:gd name="T6" fmla="*/ 36 w 94"/>
                <a:gd name="T7" fmla="*/ 67 h 91"/>
                <a:gd name="T8" fmla="*/ 38 w 94"/>
                <a:gd name="T9" fmla="*/ 86 h 91"/>
                <a:gd name="T10" fmla="*/ 57 w 94"/>
                <a:gd name="T11" fmla="*/ 60 h 91"/>
                <a:gd name="T12" fmla="*/ 94 w 94"/>
                <a:gd name="T13" fmla="*/ 49 h 91"/>
                <a:gd name="T14" fmla="*/ 93 w 94"/>
                <a:gd name="T15" fmla="*/ 47 h 91"/>
                <a:gd name="T16" fmla="*/ 70 w 94"/>
                <a:gd name="T17" fmla="*/ 38 h 91"/>
                <a:gd name="T18" fmla="*/ 58 w 94"/>
                <a:gd name="T19" fmla="*/ 4 h 91"/>
                <a:gd name="T20" fmla="*/ 51 w 94"/>
                <a:gd name="T21" fmla="*/ 4 h 91"/>
                <a:gd name="T22" fmla="*/ 40 w 94"/>
                <a:gd name="T23" fmla="*/ 30 h 91"/>
                <a:gd name="T24" fmla="*/ 18 w 94"/>
                <a:gd name="T25" fmla="*/ 34 h 91"/>
                <a:gd name="T26" fmla="*/ 18 w 94"/>
                <a:gd name="T27" fmla="*/ 37 h 91"/>
                <a:gd name="T28" fmla="*/ 40 w 94"/>
                <a:gd name="T29" fmla="*/ 34 h 91"/>
                <a:gd name="T30" fmla="*/ 47 w 94"/>
                <a:gd name="T31" fmla="*/ 24 h 91"/>
                <a:gd name="T32" fmla="*/ 57 w 94"/>
                <a:gd name="T33" fmla="*/ 8 h 91"/>
                <a:gd name="T34" fmla="*/ 64 w 94"/>
                <a:gd name="T35" fmla="*/ 38 h 91"/>
                <a:gd name="T36" fmla="*/ 71 w 94"/>
                <a:gd name="T37" fmla="*/ 42 h 91"/>
                <a:gd name="T38" fmla="*/ 88 w 94"/>
                <a:gd name="T39" fmla="*/ 50 h 91"/>
                <a:gd name="T40" fmla="*/ 61 w 94"/>
                <a:gd name="T41" fmla="*/ 54 h 91"/>
                <a:gd name="T42" fmla="*/ 45 w 94"/>
                <a:gd name="T43" fmla="*/ 76 h 91"/>
                <a:gd name="T44" fmla="*/ 39 w 94"/>
                <a:gd name="T45" fmla="*/ 71 h 91"/>
                <a:gd name="T46" fmla="*/ 34 w 94"/>
                <a:gd name="T47" fmla="*/ 56 h 91"/>
                <a:gd name="T48" fmla="*/ 24 w 94"/>
                <a:gd name="T49" fmla="*/ 48 h 91"/>
                <a:gd name="T50" fmla="*/ 18 w 94"/>
                <a:gd name="T51" fmla="*/ 37 h 91"/>
                <a:gd name="T52" fmla="*/ 18 w 94"/>
                <a:gd name="T53" fmla="*/ 34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4" h="91">
                  <a:moveTo>
                    <a:pt x="18" y="34"/>
                  </a:moveTo>
                  <a:cubicBezTo>
                    <a:pt x="12" y="35"/>
                    <a:pt x="0" y="39"/>
                    <a:pt x="9" y="46"/>
                  </a:cubicBezTo>
                  <a:cubicBezTo>
                    <a:pt x="11" y="48"/>
                    <a:pt x="16" y="49"/>
                    <a:pt x="18" y="49"/>
                  </a:cubicBezTo>
                  <a:cubicBezTo>
                    <a:pt x="27" y="52"/>
                    <a:pt x="33" y="58"/>
                    <a:pt x="36" y="67"/>
                  </a:cubicBezTo>
                  <a:cubicBezTo>
                    <a:pt x="37" y="72"/>
                    <a:pt x="34" y="82"/>
                    <a:pt x="38" y="86"/>
                  </a:cubicBezTo>
                  <a:cubicBezTo>
                    <a:pt x="43" y="91"/>
                    <a:pt x="55" y="62"/>
                    <a:pt x="57" y="60"/>
                  </a:cubicBezTo>
                  <a:cubicBezTo>
                    <a:pt x="64" y="51"/>
                    <a:pt x="90" y="59"/>
                    <a:pt x="94" y="49"/>
                  </a:cubicBezTo>
                  <a:cubicBezTo>
                    <a:pt x="94" y="48"/>
                    <a:pt x="94" y="48"/>
                    <a:pt x="93" y="47"/>
                  </a:cubicBezTo>
                  <a:cubicBezTo>
                    <a:pt x="88" y="41"/>
                    <a:pt x="77" y="41"/>
                    <a:pt x="70" y="38"/>
                  </a:cubicBezTo>
                  <a:cubicBezTo>
                    <a:pt x="57" y="32"/>
                    <a:pt x="63" y="15"/>
                    <a:pt x="58" y="4"/>
                  </a:cubicBezTo>
                  <a:cubicBezTo>
                    <a:pt x="56" y="0"/>
                    <a:pt x="53" y="0"/>
                    <a:pt x="51" y="4"/>
                  </a:cubicBezTo>
                  <a:cubicBezTo>
                    <a:pt x="46" y="12"/>
                    <a:pt x="46" y="22"/>
                    <a:pt x="40" y="30"/>
                  </a:cubicBezTo>
                  <a:cubicBezTo>
                    <a:pt x="35" y="36"/>
                    <a:pt x="25" y="35"/>
                    <a:pt x="18" y="34"/>
                  </a:cubicBezTo>
                  <a:cubicBezTo>
                    <a:pt x="16" y="34"/>
                    <a:pt x="16" y="37"/>
                    <a:pt x="18" y="37"/>
                  </a:cubicBezTo>
                  <a:cubicBezTo>
                    <a:pt x="25" y="38"/>
                    <a:pt x="35" y="39"/>
                    <a:pt x="40" y="34"/>
                  </a:cubicBezTo>
                  <a:cubicBezTo>
                    <a:pt x="43" y="31"/>
                    <a:pt x="46" y="28"/>
                    <a:pt x="47" y="24"/>
                  </a:cubicBezTo>
                  <a:cubicBezTo>
                    <a:pt x="48" y="21"/>
                    <a:pt x="55" y="1"/>
                    <a:pt x="57" y="8"/>
                  </a:cubicBezTo>
                  <a:cubicBezTo>
                    <a:pt x="59" y="18"/>
                    <a:pt x="55" y="31"/>
                    <a:pt x="64" y="38"/>
                  </a:cubicBezTo>
                  <a:cubicBezTo>
                    <a:pt x="66" y="40"/>
                    <a:pt x="68" y="41"/>
                    <a:pt x="71" y="42"/>
                  </a:cubicBezTo>
                  <a:cubicBezTo>
                    <a:pt x="73" y="43"/>
                    <a:pt x="89" y="49"/>
                    <a:pt x="88" y="50"/>
                  </a:cubicBezTo>
                  <a:cubicBezTo>
                    <a:pt x="80" y="53"/>
                    <a:pt x="69" y="51"/>
                    <a:pt x="61" y="54"/>
                  </a:cubicBezTo>
                  <a:cubicBezTo>
                    <a:pt x="52" y="57"/>
                    <a:pt x="48" y="68"/>
                    <a:pt x="45" y="76"/>
                  </a:cubicBezTo>
                  <a:cubicBezTo>
                    <a:pt x="40" y="88"/>
                    <a:pt x="40" y="78"/>
                    <a:pt x="39" y="71"/>
                  </a:cubicBezTo>
                  <a:cubicBezTo>
                    <a:pt x="39" y="65"/>
                    <a:pt x="37" y="61"/>
                    <a:pt x="34" y="56"/>
                  </a:cubicBezTo>
                  <a:cubicBezTo>
                    <a:pt x="32" y="53"/>
                    <a:pt x="28" y="50"/>
                    <a:pt x="24" y="48"/>
                  </a:cubicBezTo>
                  <a:cubicBezTo>
                    <a:pt x="19" y="45"/>
                    <a:pt x="5" y="38"/>
                    <a:pt x="18" y="37"/>
                  </a:cubicBezTo>
                  <a:cubicBezTo>
                    <a:pt x="20" y="37"/>
                    <a:pt x="20" y="34"/>
                    <a:pt x="18" y="34"/>
                  </a:cubicBezTo>
                  <a:close/>
                </a:path>
              </a:pathLst>
            </a:custGeom>
            <a:solidFill>
              <a:srgbClr val="8031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130" name="品 10"/>
          <p:cNvSpPr txBox="1"/>
          <p:nvPr/>
        </p:nvSpPr>
        <p:spPr>
          <a:xfrm>
            <a:off x="7773900" y="6028900"/>
            <a:ext cx="4176456" cy="523220"/>
          </a:xfrm>
          <a:prstGeom prst="rect">
            <a:avLst/>
          </a:prstGeom>
          <a:noFill/>
        </p:spPr>
        <p:txBody>
          <a:bodyPr wrap="square" rtlCol="0">
            <a:spAutoFit/>
          </a:bodyPr>
          <a:lstStyle/>
          <a:p>
            <a:r>
              <a:rPr lang="en-US" altLang="zh-CN" sz="2800" b="1">
                <a:solidFill>
                  <a:srgbClr val="B15C17"/>
                </a:solidFill>
                <a:latin typeface="Times New Roman" panose="02020603050405020304" pitchFamily="18" charset="0"/>
                <a:ea typeface="851tegakizatsu" panose="02000600000000000000" pitchFamily="2" charset="-122"/>
                <a:cs typeface="Times New Roman" panose="02020603050405020304" pitchFamily="18" charset="0"/>
              </a:rPr>
              <a:t>Nhìn tranh đoán truyện</a:t>
            </a:r>
            <a:endParaRPr lang="zh-CN" altLang="en-US" sz="2800" b="1" dirty="0">
              <a:solidFill>
                <a:srgbClr val="B15C17"/>
              </a:solidFill>
              <a:latin typeface="Times New Roman" panose="02020603050405020304" pitchFamily="18" charset="0"/>
              <a:ea typeface="851tegakizatsu" panose="02000600000000000000" pitchFamily="2" charset="-122"/>
              <a:cs typeface="Times New Roman" panose="02020603050405020304" pitchFamily="18" charset="0"/>
            </a:endParaRPr>
          </a:p>
        </p:txBody>
      </p:sp>
      <p:pic>
        <p:nvPicPr>
          <p:cNvPr id="131" name="图片 425">
            <a:extLst>
              <a:ext uri="{FF2B5EF4-FFF2-40B4-BE49-F238E27FC236}">
                <a16:creationId xmlns:a16="http://schemas.microsoft.com/office/drawing/2014/main" id="{1190B3B7-1319-4ECC-9955-84862F0E860A}"/>
              </a:ext>
            </a:extLst>
          </p:cNvPr>
          <p:cNvPicPr>
            <a:picLocks noChangeAspect="1"/>
          </p:cNvPicPr>
          <p:nvPr/>
        </p:nvPicPr>
        <p:blipFill>
          <a:blip r:embed="rId12"/>
          <a:stretch>
            <a:fillRect/>
          </a:stretch>
        </p:blipFill>
        <p:spPr>
          <a:xfrm flipH="1">
            <a:off x="-43579" y="28576"/>
            <a:ext cx="6645216" cy="6828112"/>
          </a:xfrm>
          <a:prstGeom prst="rect">
            <a:avLst/>
          </a:prstGeom>
        </p:spPr>
      </p:pic>
    </p:spTree>
    <p:extLst>
      <p:ext uri="{BB962C8B-B14F-4D97-AF65-F5344CB8AC3E}">
        <p14:creationId xmlns:p14="http://schemas.microsoft.com/office/powerpoint/2010/main" val="3265504005"/>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5="http://schemas.microsoft.com/office/powerpoint/2012/main">
    <mc:Choice Requires="p15">
      <p:transition xmlns:p14="http://schemas.microsoft.com/office/powerpoint/2010/main" spd="med" p14:dur="600">
        <p15:prstTrans prst="peelOff"/>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131"/>
                                        </p:tgtEl>
                                        <p:attrNameLst>
                                          <p:attrName>style.visibility</p:attrName>
                                        </p:attrNameLst>
                                      </p:cBhvr>
                                      <p:to>
                                        <p:strVal val="visible"/>
                                      </p:to>
                                    </p:set>
                                    <p:anim calcmode="lin" valueType="num">
                                      <p:cBhvr additive="base">
                                        <p:cTn id="7" dur="500" fill="hold"/>
                                        <p:tgtEl>
                                          <p:spTgt spid="131"/>
                                        </p:tgtEl>
                                        <p:attrNameLst>
                                          <p:attrName>ppt_x</p:attrName>
                                        </p:attrNameLst>
                                      </p:cBhvr>
                                      <p:tavLst>
                                        <p:tav tm="0">
                                          <p:val>
                                            <p:strVal val="#ppt_x"/>
                                          </p:val>
                                        </p:tav>
                                        <p:tav tm="100000">
                                          <p:val>
                                            <p:strVal val="#ppt_x"/>
                                          </p:val>
                                        </p:tav>
                                      </p:tavLst>
                                    </p:anim>
                                    <p:anim calcmode="lin" valueType="num">
                                      <p:cBhvr additive="base">
                                        <p:cTn id="8" dur="500" fill="hold"/>
                                        <p:tgtEl>
                                          <p:spTgt spid="131"/>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6" presetClass="emph" presetSubtype="0" fill="hold" nodeType="afterEffect">
                                  <p:stCondLst>
                                    <p:cond delay="0"/>
                                  </p:stCondLst>
                                  <p:childTnLst>
                                    <p:animEffect transition="out" filter="fade">
                                      <p:cBhvr>
                                        <p:cTn id="11" dur="500" tmFilter="0, 0; .2, .5; .8, .5; 1, 0"/>
                                        <p:tgtEl>
                                          <p:spTgt spid="131"/>
                                        </p:tgtEl>
                                      </p:cBhvr>
                                    </p:animEffect>
                                    <p:animScale>
                                      <p:cBhvr>
                                        <p:cTn id="12" dur="250" autoRev="1" fill="hold"/>
                                        <p:tgtEl>
                                          <p:spTgt spid="131"/>
                                        </p:tgtEl>
                                      </p:cBhvr>
                                      <p:by x="105000" y="105000"/>
                                    </p:animScale>
                                  </p:childTnLst>
                                </p:cTn>
                              </p:par>
                            </p:childTnLst>
                          </p:cTn>
                        </p:par>
                        <p:par>
                          <p:cTn id="13" fill="hold">
                            <p:stCondLst>
                              <p:cond delay="1000"/>
                            </p:stCondLst>
                            <p:childTnLst>
                              <p:par>
                                <p:cTn id="14" presetID="53" presetClass="entr" presetSubtype="16" fill="hold" grpId="0" nodeType="afterEffect">
                                  <p:stCondLst>
                                    <p:cond delay="0"/>
                                  </p:stCondLst>
                                  <p:childTnLst>
                                    <p:set>
                                      <p:cBhvr>
                                        <p:cTn id="15" dur="1" fill="hold">
                                          <p:stCondLst>
                                            <p:cond delay="0"/>
                                          </p:stCondLst>
                                        </p:cTn>
                                        <p:tgtEl>
                                          <p:spTgt spid="130"/>
                                        </p:tgtEl>
                                        <p:attrNameLst>
                                          <p:attrName>style.visibility</p:attrName>
                                        </p:attrNameLst>
                                      </p:cBhvr>
                                      <p:to>
                                        <p:strVal val="visible"/>
                                      </p:to>
                                    </p:set>
                                    <p:anim calcmode="lin" valueType="num">
                                      <p:cBhvr>
                                        <p:cTn id="16" dur="500" fill="hold"/>
                                        <p:tgtEl>
                                          <p:spTgt spid="130"/>
                                        </p:tgtEl>
                                        <p:attrNameLst>
                                          <p:attrName>ppt_w</p:attrName>
                                        </p:attrNameLst>
                                      </p:cBhvr>
                                      <p:tavLst>
                                        <p:tav tm="0">
                                          <p:val>
                                            <p:fltVal val="0"/>
                                          </p:val>
                                        </p:tav>
                                        <p:tav tm="100000">
                                          <p:val>
                                            <p:strVal val="#ppt_w"/>
                                          </p:val>
                                        </p:tav>
                                      </p:tavLst>
                                    </p:anim>
                                    <p:anim calcmode="lin" valueType="num">
                                      <p:cBhvr>
                                        <p:cTn id="17" dur="500" fill="hold"/>
                                        <p:tgtEl>
                                          <p:spTgt spid="130"/>
                                        </p:tgtEl>
                                        <p:attrNameLst>
                                          <p:attrName>ppt_h</p:attrName>
                                        </p:attrNameLst>
                                      </p:cBhvr>
                                      <p:tavLst>
                                        <p:tav tm="0">
                                          <p:val>
                                            <p:fltVal val="0"/>
                                          </p:val>
                                        </p:tav>
                                        <p:tav tm="100000">
                                          <p:val>
                                            <p:strVal val="#ppt_h"/>
                                          </p:val>
                                        </p:tav>
                                      </p:tavLst>
                                    </p:anim>
                                    <p:animEffect transition="in" filter="fade">
                                      <p:cBhvr>
                                        <p:cTn id="18" dur="500"/>
                                        <p:tgtEl>
                                          <p:spTgt spid="130"/>
                                        </p:tgtEl>
                                      </p:cBhvr>
                                    </p:animEffect>
                                  </p:childTnLst>
                                </p:cTn>
                              </p:par>
                            </p:childTnLst>
                          </p:cTn>
                        </p:par>
                        <p:par>
                          <p:cTn id="19" fill="hold">
                            <p:stCondLst>
                              <p:cond delay="1500"/>
                            </p:stCondLst>
                            <p:childTnLst>
                              <p:par>
                                <p:cTn id="20" presetID="32" presetClass="emph" presetSubtype="0" repeatCount="indefinite" fill="hold" grpId="1" nodeType="afterEffect">
                                  <p:stCondLst>
                                    <p:cond delay="0"/>
                                  </p:stCondLst>
                                  <p:endCondLst>
                                    <p:cond evt="onNext" delay="0">
                                      <p:tgtEl>
                                        <p:sldTgt/>
                                      </p:tgtEl>
                                    </p:cond>
                                  </p:endCondLst>
                                  <p:childTnLst>
                                    <p:animRot by="120000">
                                      <p:cBhvr>
                                        <p:cTn id="21" dur="100" fill="hold">
                                          <p:stCondLst>
                                            <p:cond delay="0"/>
                                          </p:stCondLst>
                                        </p:cTn>
                                        <p:tgtEl>
                                          <p:spTgt spid="130"/>
                                        </p:tgtEl>
                                        <p:attrNameLst>
                                          <p:attrName>r</p:attrName>
                                        </p:attrNameLst>
                                      </p:cBhvr>
                                    </p:animRot>
                                    <p:animRot by="-240000">
                                      <p:cBhvr>
                                        <p:cTn id="22" dur="200" fill="hold">
                                          <p:stCondLst>
                                            <p:cond delay="200"/>
                                          </p:stCondLst>
                                        </p:cTn>
                                        <p:tgtEl>
                                          <p:spTgt spid="130"/>
                                        </p:tgtEl>
                                        <p:attrNameLst>
                                          <p:attrName>r</p:attrName>
                                        </p:attrNameLst>
                                      </p:cBhvr>
                                    </p:animRot>
                                    <p:animRot by="240000">
                                      <p:cBhvr>
                                        <p:cTn id="23" dur="200" fill="hold">
                                          <p:stCondLst>
                                            <p:cond delay="400"/>
                                          </p:stCondLst>
                                        </p:cTn>
                                        <p:tgtEl>
                                          <p:spTgt spid="130"/>
                                        </p:tgtEl>
                                        <p:attrNameLst>
                                          <p:attrName>r</p:attrName>
                                        </p:attrNameLst>
                                      </p:cBhvr>
                                    </p:animRot>
                                    <p:animRot by="-240000">
                                      <p:cBhvr>
                                        <p:cTn id="24" dur="200" fill="hold">
                                          <p:stCondLst>
                                            <p:cond delay="600"/>
                                          </p:stCondLst>
                                        </p:cTn>
                                        <p:tgtEl>
                                          <p:spTgt spid="130"/>
                                        </p:tgtEl>
                                        <p:attrNameLst>
                                          <p:attrName>r</p:attrName>
                                        </p:attrNameLst>
                                      </p:cBhvr>
                                    </p:animRot>
                                    <p:animRot by="120000">
                                      <p:cBhvr>
                                        <p:cTn id="25" dur="200" fill="hold">
                                          <p:stCondLst>
                                            <p:cond delay="800"/>
                                          </p:stCondLst>
                                        </p:cTn>
                                        <p:tgtEl>
                                          <p:spTgt spid="130"/>
                                        </p:tgtEl>
                                        <p:attrNameLst>
                                          <p:attrName>r</p:attrName>
                                        </p:attrNameLst>
                                      </p:cBhvr>
                                    </p:animRot>
                                  </p:childTnLst>
                                </p:cTn>
                              </p:par>
                            </p:childTnLst>
                          </p:cTn>
                        </p:par>
                      </p:childTnLst>
                    </p:cTn>
                  </p:par>
                  <p:par>
                    <p:cTn id="26" fill="hold">
                      <p:stCondLst>
                        <p:cond delay="indefinite"/>
                      </p:stCondLst>
                      <p:childTnLst>
                        <p:par>
                          <p:cTn id="27" fill="hold">
                            <p:stCondLst>
                              <p:cond delay="0"/>
                            </p:stCondLst>
                            <p:childTnLst>
                              <p:par>
                                <p:cTn id="28" presetID="21" presetClass="entr" presetSubtype="1" fill="hold" grpId="0" nodeType="clickEffect">
                                  <p:stCondLst>
                                    <p:cond delay="0"/>
                                  </p:stCondLst>
                                  <p:childTnLst>
                                    <p:set>
                                      <p:cBhvr>
                                        <p:cTn id="29" dur="1" fill="hold">
                                          <p:stCondLst>
                                            <p:cond delay="0"/>
                                          </p:stCondLst>
                                        </p:cTn>
                                        <p:tgtEl>
                                          <p:spTgt spid="10"/>
                                        </p:tgtEl>
                                        <p:attrNameLst>
                                          <p:attrName>style.visibility</p:attrName>
                                        </p:attrNameLst>
                                      </p:cBhvr>
                                      <p:to>
                                        <p:strVal val="visible"/>
                                      </p:to>
                                    </p:set>
                                    <p:animEffect transition="in" filter="wheel(1)">
                                      <p:cBhvr>
                                        <p:cTn id="30" dur="500"/>
                                        <p:tgtEl>
                                          <p:spTgt spid="10"/>
                                        </p:tgtEl>
                                      </p:cBhvr>
                                    </p:animEffect>
                                  </p:childTnLst>
                                  <p:subTnLst>
                                    <p:audio>
                                      <p:cMediaNode>
                                        <p:cTn display="0" masterRel="sameClick">
                                          <p:stCondLst>
                                            <p:cond evt="begin" delay="0">
                                              <p:tn val="28"/>
                                            </p:cond>
                                          </p:stCondLst>
                                          <p:endCondLst>
                                            <p:cond evt="onStopAudio" delay="0">
                                              <p:tgtEl>
                                                <p:sldTgt/>
                                              </p:tgtEl>
                                            </p:cond>
                                          </p:endCondLst>
                                        </p:cTn>
                                        <p:tgtEl>
                                          <p:sndTgt r:embed="rId4" name="arrow.wav"/>
                                        </p:tgtEl>
                                      </p:cMediaNode>
                                    </p:audio>
                                  </p:subTnLst>
                                </p:cTn>
                              </p:par>
                            </p:childTnLst>
                          </p:cTn>
                        </p:par>
                        <p:par>
                          <p:cTn id="31" fill="hold">
                            <p:stCondLst>
                              <p:cond delay="500"/>
                            </p:stCondLst>
                            <p:childTnLst>
                              <p:par>
                                <p:cTn id="32" presetID="49" presetClass="path" presetSubtype="0" accel="50000" decel="50000" fill="hold" grpId="1" nodeType="afterEffect">
                                  <p:stCondLst>
                                    <p:cond delay="0"/>
                                  </p:stCondLst>
                                  <p:childTnLst>
                                    <p:animMotion origin="layout" path="M 5.55112E-17 -2.22222E-6 L 0.4207 0.07894 " pathEditMode="relative" rAng="0" ptsTypes="AA">
                                      <p:cBhvr>
                                        <p:cTn id="33" dur="1000" fill="hold"/>
                                        <p:tgtEl>
                                          <p:spTgt spid="10"/>
                                        </p:tgtEl>
                                        <p:attrNameLst>
                                          <p:attrName>ppt_x</p:attrName>
                                          <p:attrName>ppt_y</p:attrName>
                                        </p:attrNameLst>
                                      </p:cBhvr>
                                      <p:rCtr x="21029" y="3935"/>
                                    </p:animMotion>
                                  </p:childTnLst>
                                </p:cTn>
                              </p:par>
                            </p:childTnLst>
                          </p:cTn>
                        </p:par>
                      </p:childTnLst>
                    </p:cTn>
                  </p:par>
                  <p:par>
                    <p:cTn id="34" fill="hold">
                      <p:stCondLst>
                        <p:cond delay="indefinite"/>
                      </p:stCondLst>
                      <p:childTnLst>
                        <p:par>
                          <p:cTn id="35" fill="hold">
                            <p:stCondLst>
                              <p:cond delay="0"/>
                            </p:stCondLst>
                            <p:childTnLst>
                              <p:par>
                                <p:cTn id="36" presetID="53" presetClass="entr" presetSubtype="16" fill="hold" nodeType="clickEffect">
                                  <p:stCondLst>
                                    <p:cond delay="0"/>
                                  </p:stCondLst>
                                  <p:childTnLst>
                                    <p:set>
                                      <p:cBhvr>
                                        <p:cTn id="37" dur="1" fill="hold">
                                          <p:stCondLst>
                                            <p:cond delay="0"/>
                                          </p:stCondLst>
                                        </p:cTn>
                                        <p:tgtEl>
                                          <p:spTgt spid="3"/>
                                        </p:tgtEl>
                                        <p:attrNameLst>
                                          <p:attrName>style.visibility</p:attrName>
                                        </p:attrNameLst>
                                      </p:cBhvr>
                                      <p:to>
                                        <p:strVal val="visible"/>
                                      </p:to>
                                    </p:set>
                                    <p:anim calcmode="lin" valueType="num">
                                      <p:cBhvr>
                                        <p:cTn id="38" dur="500" fill="hold"/>
                                        <p:tgtEl>
                                          <p:spTgt spid="3"/>
                                        </p:tgtEl>
                                        <p:attrNameLst>
                                          <p:attrName>ppt_w</p:attrName>
                                        </p:attrNameLst>
                                      </p:cBhvr>
                                      <p:tavLst>
                                        <p:tav tm="0">
                                          <p:val>
                                            <p:fltVal val="0"/>
                                          </p:val>
                                        </p:tav>
                                        <p:tav tm="100000">
                                          <p:val>
                                            <p:strVal val="#ppt_w"/>
                                          </p:val>
                                        </p:tav>
                                      </p:tavLst>
                                    </p:anim>
                                    <p:anim calcmode="lin" valueType="num">
                                      <p:cBhvr>
                                        <p:cTn id="39" dur="500" fill="hold"/>
                                        <p:tgtEl>
                                          <p:spTgt spid="3"/>
                                        </p:tgtEl>
                                        <p:attrNameLst>
                                          <p:attrName>ppt_h</p:attrName>
                                        </p:attrNameLst>
                                      </p:cBhvr>
                                      <p:tavLst>
                                        <p:tav tm="0">
                                          <p:val>
                                            <p:fltVal val="0"/>
                                          </p:val>
                                        </p:tav>
                                        <p:tav tm="100000">
                                          <p:val>
                                            <p:strVal val="#ppt_h"/>
                                          </p:val>
                                        </p:tav>
                                      </p:tavLst>
                                    </p:anim>
                                    <p:animEffect transition="in" filter="fade">
                                      <p:cBhvr>
                                        <p:cTn id="40" dur="500"/>
                                        <p:tgtEl>
                                          <p:spTgt spid="3"/>
                                        </p:tgtEl>
                                      </p:cBhvr>
                                    </p:animEffect>
                                  </p:childTnLst>
                                  <p:subTnLst>
                                    <p:audio>
                                      <p:cMediaNode>
                                        <p:cTn display="0" masterRel="sameClick">
                                          <p:stCondLst>
                                            <p:cond evt="begin" delay="0">
                                              <p:tn val="36"/>
                                            </p:cond>
                                          </p:stCondLst>
                                          <p:endCondLst>
                                            <p:cond evt="onStopAudio" delay="0">
                                              <p:tgtEl>
                                                <p:sldTgt/>
                                              </p:tgtEl>
                                            </p:cond>
                                          </p:endCondLst>
                                        </p:cTn>
                                        <p:tgtEl>
                                          <p:sndTgt r:embed="rId5" name="chimes.wav"/>
                                        </p:tgtEl>
                                      </p:cMediaNode>
                                    </p:audio>
                                  </p:subTnLst>
                                </p:cTn>
                              </p:par>
                              <p:par>
                                <p:cTn id="41" presetID="53" presetClass="entr" presetSubtype="16" fill="hold" grpId="0" nodeType="withEffect">
                                  <p:stCondLst>
                                    <p:cond delay="0"/>
                                  </p:stCondLst>
                                  <p:childTnLst>
                                    <p:set>
                                      <p:cBhvr>
                                        <p:cTn id="42" dur="1" fill="hold">
                                          <p:stCondLst>
                                            <p:cond delay="0"/>
                                          </p:stCondLst>
                                        </p:cTn>
                                        <p:tgtEl>
                                          <p:spTgt spid="5"/>
                                        </p:tgtEl>
                                        <p:attrNameLst>
                                          <p:attrName>style.visibility</p:attrName>
                                        </p:attrNameLst>
                                      </p:cBhvr>
                                      <p:to>
                                        <p:strVal val="visible"/>
                                      </p:to>
                                    </p:set>
                                    <p:anim calcmode="lin" valueType="num">
                                      <p:cBhvr>
                                        <p:cTn id="43" dur="500" fill="hold"/>
                                        <p:tgtEl>
                                          <p:spTgt spid="5"/>
                                        </p:tgtEl>
                                        <p:attrNameLst>
                                          <p:attrName>ppt_w</p:attrName>
                                        </p:attrNameLst>
                                      </p:cBhvr>
                                      <p:tavLst>
                                        <p:tav tm="0">
                                          <p:val>
                                            <p:fltVal val="0"/>
                                          </p:val>
                                        </p:tav>
                                        <p:tav tm="100000">
                                          <p:val>
                                            <p:strVal val="#ppt_w"/>
                                          </p:val>
                                        </p:tav>
                                      </p:tavLst>
                                    </p:anim>
                                    <p:anim calcmode="lin" valueType="num">
                                      <p:cBhvr>
                                        <p:cTn id="44" dur="500" fill="hold"/>
                                        <p:tgtEl>
                                          <p:spTgt spid="5"/>
                                        </p:tgtEl>
                                        <p:attrNameLst>
                                          <p:attrName>ppt_h</p:attrName>
                                        </p:attrNameLst>
                                      </p:cBhvr>
                                      <p:tavLst>
                                        <p:tav tm="0">
                                          <p:val>
                                            <p:fltVal val="0"/>
                                          </p:val>
                                        </p:tav>
                                        <p:tav tm="100000">
                                          <p:val>
                                            <p:strVal val="#ppt_h"/>
                                          </p:val>
                                        </p:tav>
                                      </p:tavLst>
                                    </p:anim>
                                    <p:animEffect transition="in" filter="fade">
                                      <p:cBhvr>
                                        <p:cTn id="45"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10" grpId="0" animBg="1"/>
      <p:bldP spid="10" grpId="1" animBg="1"/>
      <p:bldP spid="130" grpId="0"/>
      <p:bldP spid="130" grpId="1"/>
    </p:bldLst>
  </p:timing>
</p:sld>
</file>

<file path=ppt/slides/slide4.xml><?xml version="1.0" encoding="utf-8"?>
<p:sld xmlns:a="http://schemas.openxmlformats.org/drawingml/2006/main" xmlns:r="http://schemas.openxmlformats.org/officeDocument/2006/relationships" xmlns:p="http://schemas.openxmlformats.org/presentationml/2006/main">
  <p:cSld>
    <p:bg>
      <p:bgPr>
        <a:blipFill dpi="0" rotWithShape="1">
          <a:blip r:embed="rId6">
            <a:lum/>
          </a:blip>
          <a:srcRect/>
          <a:stretch>
            <a:fillRect l="-1000" r="-1000"/>
          </a:stretch>
        </a:blipFill>
        <a:effectLst/>
      </p:bgPr>
    </p:bg>
    <p:spTree>
      <p:nvGrpSpPr>
        <p:cNvPr id="1" name=""/>
        <p:cNvGrpSpPr/>
        <p:nvPr/>
      </p:nvGrpSpPr>
      <p:grpSpPr>
        <a:xfrm>
          <a:off x="0" y="0"/>
          <a:ext cx="0" cy="0"/>
          <a:chOff x="0" y="0"/>
          <a:chExt cx="0" cy="0"/>
        </a:xfrm>
      </p:grpSpPr>
      <p:pic>
        <p:nvPicPr>
          <p:cNvPr id="3" name="图片 2"/>
          <p:cNvPicPr>
            <a:picLocks noChangeAspect="1"/>
          </p:cNvPicPr>
          <p:nvPr/>
        </p:nvPicPr>
        <p:blipFill>
          <a:blip r:embed="rId7"/>
          <a:stretch>
            <a:fillRect/>
          </a:stretch>
        </p:blipFill>
        <p:spPr>
          <a:xfrm>
            <a:off x="5412780" y="556582"/>
            <a:ext cx="6779220" cy="1639154"/>
          </a:xfrm>
          <a:prstGeom prst="rect">
            <a:avLst/>
          </a:prstGeom>
        </p:spPr>
      </p:pic>
      <p:sp>
        <p:nvSpPr>
          <p:cNvPr id="5" name="品 10"/>
          <p:cNvSpPr txBox="1"/>
          <p:nvPr/>
        </p:nvSpPr>
        <p:spPr>
          <a:xfrm>
            <a:off x="7068103" y="1149467"/>
            <a:ext cx="4443845" cy="646331"/>
          </a:xfrm>
          <a:prstGeom prst="rect">
            <a:avLst/>
          </a:prstGeom>
          <a:noFill/>
        </p:spPr>
        <p:txBody>
          <a:bodyPr wrap="none" rtlCol="0">
            <a:spAutoFit/>
          </a:bodyPr>
          <a:lstStyle/>
          <a:p>
            <a:r>
              <a:rPr lang="en-US" altLang="zh-CN" sz="3600" b="1">
                <a:solidFill>
                  <a:srgbClr val="0D7192"/>
                </a:solidFill>
                <a:latin typeface="Times New Roman" panose="02020603050405020304" pitchFamily="18" charset="0"/>
                <a:ea typeface="851tegakizatsu" panose="02000600000000000000" pitchFamily="2" charset="-122"/>
                <a:cs typeface="Times New Roman" panose="02020603050405020304" pitchFamily="18" charset="0"/>
              </a:rPr>
              <a:t>Những hạt thóc giống</a:t>
            </a:r>
          </a:p>
        </p:txBody>
      </p:sp>
      <p:pic>
        <p:nvPicPr>
          <p:cNvPr id="9" name="图片 8"/>
          <p:cNvPicPr>
            <a:picLocks noChangeAspect="1"/>
          </p:cNvPicPr>
          <p:nvPr/>
        </p:nvPicPr>
        <p:blipFill>
          <a:blip r:embed="rId8"/>
          <a:stretch>
            <a:fillRect/>
          </a:stretch>
        </p:blipFill>
        <p:spPr>
          <a:xfrm>
            <a:off x="1" y="1"/>
            <a:ext cx="12192000" cy="500912"/>
          </a:xfrm>
          <a:prstGeom prst="rect">
            <a:avLst/>
          </a:prstGeom>
        </p:spPr>
      </p:pic>
      <p:sp>
        <p:nvSpPr>
          <p:cNvPr id="10" name="Oval 9"/>
          <p:cNvSpPr/>
          <p:nvPr/>
        </p:nvSpPr>
        <p:spPr>
          <a:xfrm>
            <a:off x="1961903" y="1631417"/>
            <a:ext cx="3847750" cy="3644252"/>
          </a:xfrm>
          <a:prstGeom prst="ellipse">
            <a:avLst/>
          </a:prstGeom>
          <a:blipFill>
            <a:blip r:embed="rId9"/>
            <a:stretch>
              <a:fillRect/>
            </a:stretch>
          </a:blip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2" name="组合 2"/>
          <p:cNvGrpSpPr/>
          <p:nvPr/>
        </p:nvGrpSpPr>
        <p:grpSpPr>
          <a:xfrm>
            <a:off x="6819900" y="5181211"/>
            <a:ext cx="5200650" cy="1467714"/>
            <a:chOff x="8024813" y="1550048"/>
            <a:chExt cx="2760662" cy="962025"/>
          </a:xfrm>
        </p:grpSpPr>
        <p:sp>
          <p:nvSpPr>
            <p:cNvPr id="73" name="Freeform 103"/>
            <p:cNvSpPr>
              <a:spLocks/>
            </p:cNvSpPr>
            <p:nvPr/>
          </p:nvSpPr>
          <p:spPr bwMode="auto">
            <a:xfrm>
              <a:off x="8316913" y="2094561"/>
              <a:ext cx="2457449" cy="404813"/>
            </a:xfrm>
            <a:custGeom>
              <a:avLst/>
              <a:gdLst>
                <a:gd name="T0" fmla="*/ 1626 w 1648"/>
                <a:gd name="T1" fmla="*/ 239 h 271"/>
                <a:gd name="T2" fmla="*/ 1521 w 1648"/>
                <a:gd name="T3" fmla="*/ 270 h 271"/>
                <a:gd name="T4" fmla="*/ 1370 w 1648"/>
                <a:gd name="T5" fmla="*/ 267 h 271"/>
                <a:gd name="T6" fmla="*/ 973 w 1648"/>
                <a:gd name="T7" fmla="*/ 265 h 271"/>
                <a:gd name="T8" fmla="*/ 539 w 1648"/>
                <a:gd name="T9" fmla="*/ 265 h 271"/>
                <a:gd name="T10" fmla="*/ 181 w 1648"/>
                <a:gd name="T11" fmla="*/ 265 h 271"/>
                <a:gd name="T12" fmla="*/ 13 w 1648"/>
                <a:gd name="T13" fmla="*/ 265 h 271"/>
                <a:gd name="T14" fmla="*/ 4 w 1648"/>
                <a:gd name="T15" fmla="*/ 266 h 271"/>
                <a:gd name="T16" fmla="*/ 5 w 1648"/>
                <a:gd name="T17" fmla="*/ 197 h 271"/>
                <a:gd name="T18" fmla="*/ 5 w 1648"/>
                <a:gd name="T19" fmla="*/ 45 h 271"/>
                <a:gd name="T20" fmla="*/ 11 w 1648"/>
                <a:gd name="T21" fmla="*/ 5 h 271"/>
                <a:gd name="T22" fmla="*/ 39 w 1648"/>
                <a:gd name="T23" fmla="*/ 0 h 271"/>
                <a:gd name="T24" fmla="*/ 173 w 1648"/>
                <a:gd name="T25" fmla="*/ 2 h 271"/>
                <a:gd name="T26" fmla="*/ 247 w 1648"/>
                <a:gd name="T27" fmla="*/ 2 h 271"/>
                <a:gd name="T28" fmla="*/ 333 w 1648"/>
                <a:gd name="T29" fmla="*/ 2 h 271"/>
                <a:gd name="T30" fmla="*/ 429 w 1648"/>
                <a:gd name="T31" fmla="*/ 2 h 271"/>
                <a:gd name="T32" fmla="*/ 532 w 1648"/>
                <a:gd name="T33" fmla="*/ 2 h 271"/>
                <a:gd name="T34" fmla="*/ 641 w 1648"/>
                <a:gd name="T35" fmla="*/ 2 h 271"/>
                <a:gd name="T36" fmla="*/ 752 w 1648"/>
                <a:gd name="T37" fmla="*/ 2 h 271"/>
                <a:gd name="T38" fmla="*/ 864 w 1648"/>
                <a:gd name="T39" fmla="*/ 2 h 271"/>
                <a:gd name="T40" fmla="*/ 974 w 1648"/>
                <a:gd name="T41" fmla="*/ 2 h 271"/>
                <a:gd name="T42" fmla="*/ 1081 w 1648"/>
                <a:gd name="T43" fmla="*/ 2 h 271"/>
                <a:gd name="T44" fmla="*/ 1185 w 1648"/>
                <a:gd name="T45" fmla="*/ 2 h 271"/>
                <a:gd name="T46" fmla="*/ 1284 w 1648"/>
                <a:gd name="T47" fmla="*/ 2 h 271"/>
                <a:gd name="T48" fmla="*/ 1376 w 1648"/>
                <a:gd name="T49" fmla="*/ 2 h 271"/>
                <a:gd name="T50" fmla="*/ 1458 w 1648"/>
                <a:gd name="T51" fmla="*/ 2 h 271"/>
                <a:gd name="T52" fmla="*/ 1525 w 1648"/>
                <a:gd name="T53" fmla="*/ 2 h 271"/>
                <a:gd name="T54" fmla="*/ 1576 w 1648"/>
                <a:gd name="T55" fmla="*/ 2 h 271"/>
                <a:gd name="T56" fmla="*/ 1609 w 1648"/>
                <a:gd name="T57" fmla="*/ 2 h 271"/>
                <a:gd name="T58" fmla="*/ 1631 w 1648"/>
                <a:gd name="T59" fmla="*/ 2 h 271"/>
                <a:gd name="T60" fmla="*/ 1639 w 1648"/>
                <a:gd name="T61" fmla="*/ 2 h 271"/>
                <a:gd name="T62" fmla="*/ 1648 w 1648"/>
                <a:gd name="T63" fmla="*/ 109 h 271"/>
                <a:gd name="T64" fmla="*/ 1646 w 1648"/>
                <a:gd name="T65" fmla="*/ 181 h 271"/>
                <a:gd name="T66" fmla="*/ 1626 w 1648"/>
                <a:gd name="T67" fmla="*/ 238 h 271"/>
                <a:gd name="T68" fmla="*/ 1626 w 1648"/>
                <a:gd name="T69" fmla="*/ 239 h 2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648" h="271">
                  <a:moveTo>
                    <a:pt x="1626" y="239"/>
                  </a:moveTo>
                  <a:cubicBezTo>
                    <a:pt x="1603" y="265"/>
                    <a:pt x="1562" y="269"/>
                    <a:pt x="1521" y="270"/>
                  </a:cubicBezTo>
                  <a:cubicBezTo>
                    <a:pt x="1471" y="271"/>
                    <a:pt x="1420" y="267"/>
                    <a:pt x="1370" y="267"/>
                  </a:cubicBezTo>
                  <a:cubicBezTo>
                    <a:pt x="1237" y="267"/>
                    <a:pt x="1105" y="265"/>
                    <a:pt x="973" y="265"/>
                  </a:cubicBezTo>
                  <a:cubicBezTo>
                    <a:pt x="828" y="265"/>
                    <a:pt x="684" y="265"/>
                    <a:pt x="539" y="265"/>
                  </a:cubicBezTo>
                  <a:cubicBezTo>
                    <a:pt x="419" y="265"/>
                    <a:pt x="300" y="265"/>
                    <a:pt x="181" y="265"/>
                  </a:cubicBezTo>
                  <a:cubicBezTo>
                    <a:pt x="125" y="265"/>
                    <a:pt x="69" y="265"/>
                    <a:pt x="13" y="265"/>
                  </a:cubicBezTo>
                  <a:cubicBezTo>
                    <a:pt x="4" y="266"/>
                    <a:pt x="4" y="266"/>
                    <a:pt x="4" y="266"/>
                  </a:cubicBezTo>
                  <a:cubicBezTo>
                    <a:pt x="4" y="240"/>
                    <a:pt x="5" y="223"/>
                    <a:pt x="5" y="197"/>
                  </a:cubicBezTo>
                  <a:cubicBezTo>
                    <a:pt x="5" y="136"/>
                    <a:pt x="0" y="131"/>
                    <a:pt x="5" y="45"/>
                  </a:cubicBezTo>
                  <a:cubicBezTo>
                    <a:pt x="5" y="37"/>
                    <a:pt x="2" y="10"/>
                    <a:pt x="11" y="5"/>
                  </a:cubicBezTo>
                  <a:cubicBezTo>
                    <a:pt x="19" y="1"/>
                    <a:pt x="31" y="0"/>
                    <a:pt x="39" y="0"/>
                  </a:cubicBezTo>
                  <a:cubicBezTo>
                    <a:pt x="84" y="0"/>
                    <a:pt x="128" y="2"/>
                    <a:pt x="173" y="2"/>
                  </a:cubicBezTo>
                  <a:cubicBezTo>
                    <a:pt x="197" y="2"/>
                    <a:pt x="222" y="2"/>
                    <a:pt x="247" y="2"/>
                  </a:cubicBezTo>
                  <a:cubicBezTo>
                    <a:pt x="275" y="2"/>
                    <a:pt x="304" y="2"/>
                    <a:pt x="333" y="2"/>
                  </a:cubicBezTo>
                  <a:cubicBezTo>
                    <a:pt x="365" y="2"/>
                    <a:pt x="397" y="2"/>
                    <a:pt x="429" y="2"/>
                  </a:cubicBezTo>
                  <a:cubicBezTo>
                    <a:pt x="463" y="2"/>
                    <a:pt x="498" y="2"/>
                    <a:pt x="532" y="2"/>
                  </a:cubicBezTo>
                  <a:cubicBezTo>
                    <a:pt x="569" y="2"/>
                    <a:pt x="605" y="2"/>
                    <a:pt x="641" y="2"/>
                  </a:cubicBezTo>
                  <a:cubicBezTo>
                    <a:pt x="678" y="2"/>
                    <a:pt x="715" y="2"/>
                    <a:pt x="752" y="2"/>
                  </a:cubicBezTo>
                  <a:cubicBezTo>
                    <a:pt x="789" y="2"/>
                    <a:pt x="827" y="2"/>
                    <a:pt x="864" y="2"/>
                  </a:cubicBezTo>
                  <a:cubicBezTo>
                    <a:pt x="900" y="2"/>
                    <a:pt x="937" y="2"/>
                    <a:pt x="974" y="2"/>
                  </a:cubicBezTo>
                  <a:cubicBezTo>
                    <a:pt x="1009" y="2"/>
                    <a:pt x="1045" y="2"/>
                    <a:pt x="1081" y="2"/>
                  </a:cubicBezTo>
                  <a:cubicBezTo>
                    <a:pt x="1115" y="2"/>
                    <a:pt x="1150" y="2"/>
                    <a:pt x="1185" y="2"/>
                  </a:cubicBezTo>
                  <a:cubicBezTo>
                    <a:pt x="1218" y="2"/>
                    <a:pt x="1251" y="2"/>
                    <a:pt x="1284" y="2"/>
                  </a:cubicBezTo>
                  <a:cubicBezTo>
                    <a:pt x="1315" y="2"/>
                    <a:pt x="1345" y="2"/>
                    <a:pt x="1376" y="2"/>
                  </a:cubicBezTo>
                  <a:cubicBezTo>
                    <a:pt x="1403" y="2"/>
                    <a:pt x="1431" y="2"/>
                    <a:pt x="1458" y="2"/>
                  </a:cubicBezTo>
                  <a:cubicBezTo>
                    <a:pt x="1480" y="2"/>
                    <a:pt x="1503" y="2"/>
                    <a:pt x="1525" y="2"/>
                  </a:cubicBezTo>
                  <a:cubicBezTo>
                    <a:pt x="1542" y="2"/>
                    <a:pt x="1559" y="2"/>
                    <a:pt x="1576" y="2"/>
                  </a:cubicBezTo>
                  <a:cubicBezTo>
                    <a:pt x="1587" y="2"/>
                    <a:pt x="1598" y="2"/>
                    <a:pt x="1609" y="2"/>
                  </a:cubicBezTo>
                  <a:cubicBezTo>
                    <a:pt x="1617" y="2"/>
                    <a:pt x="1624" y="2"/>
                    <a:pt x="1631" y="2"/>
                  </a:cubicBezTo>
                  <a:cubicBezTo>
                    <a:pt x="1632" y="2"/>
                    <a:pt x="1639" y="1"/>
                    <a:pt x="1639" y="2"/>
                  </a:cubicBezTo>
                  <a:cubicBezTo>
                    <a:pt x="1647" y="18"/>
                    <a:pt x="1648" y="86"/>
                    <a:pt x="1648" y="109"/>
                  </a:cubicBezTo>
                  <a:cubicBezTo>
                    <a:pt x="1648" y="141"/>
                    <a:pt x="1648" y="156"/>
                    <a:pt x="1646" y="181"/>
                  </a:cubicBezTo>
                  <a:cubicBezTo>
                    <a:pt x="1645" y="204"/>
                    <a:pt x="1643" y="219"/>
                    <a:pt x="1626" y="238"/>
                  </a:cubicBezTo>
                  <a:cubicBezTo>
                    <a:pt x="1626" y="239"/>
                    <a:pt x="1626" y="239"/>
                    <a:pt x="1626" y="239"/>
                  </a:cubicBezTo>
                </a:path>
              </a:pathLst>
            </a:custGeom>
            <a:solidFill>
              <a:srgbClr val="FFDE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pic>
          <p:nvPicPr>
            <p:cNvPr id="74" name="Picture 104"/>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10745787" y="2080273"/>
              <a:ext cx="17462" cy="22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5" name="Picture 105"/>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10477500" y="2089798"/>
              <a:ext cx="290512" cy="3984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6" name="Freeform 106"/>
            <p:cNvSpPr>
              <a:spLocks/>
            </p:cNvSpPr>
            <p:nvPr/>
          </p:nvSpPr>
          <p:spPr bwMode="auto">
            <a:xfrm>
              <a:off x="10506075" y="2100911"/>
              <a:ext cx="268287" cy="403225"/>
            </a:xfrm>
            <a:custGeom>
              <a:avLst/>
              <a:gdLst>
                <a:gd name="T0" fmla="*/ 168 w 180"/>
                <a:gd name="T1" fmla="*/ 0 h 271"/>
                <a:gd name="T2" fmla="*/ 174 w 180"/>
                <a:gd name="T3" fmla="*/ 180 h 271"/>
                <a:gd name="T4" fmla="*/ 27 w 180"/>
                <a:gd name="T5" fmla="*/ 266 h 271"/>
                <a:gd name="T6" fmla="*/ 0 w 180"/>
                <a:gd name="T7" fmla="*/ 147 h 271"/>
                <a:gd name="T8" fmla="*/ 168 w 180"/>
                <a:gd name="T9" fmla="*/ 0 h 271"/>
              </a:gdLst>
              <a:ahLst/>
              <a:cxnLst>
                <a:cxn ang="0">
                  <a:pos x="T0" y="T1"/>
                </a:cxn>
                <a:cxn ang="0">
                  <a:pos x="T2" y="T3"/>
                </a:cxn>
                <a:cxn ang="0">
                  <a:pos x="T4" y="T5"/>
                </a:cxn>
                <a:cxn ang="0">
                  <a:pos x="T6" y="T7"/>
                </a:cxn>
                <a:cxn ang="0">
                  <a:pos x="T8" y="T9"/>
                </a:cxn>
              </a:cxnLst>
              <a:rect l="0" t="0" r="r" b="b"/>
              <a:pathLst>
                <a:path w="180" h="271">
                  <a:moveTo>
                    <a:pt x="168" y="0"/>
                  </a:moveTo>
                  <a:cubicBezTo>
                    <a:pt x="168" y="0"/>
                    <a:pt x="180" y="149"/>
                    <a:pt x="174" y="180"/>
                  </a:cubicBezTo>
                  <a:cubicBezTo>
                    <a:pt x="169" y="211"/>
                    <a:pt x="169" y="271"/>
                    <a:pt x="27" y="266"/>
                  </a:cubicBezTo>
                  <a:cubicBezTo>
                    <a:pt x="27" y="266"/>
                    <a:pt x="54" y="174"/>
                    <a:pt x="0" y="147"/>
                  </a:cubicBezTo>
                  <a:cubicBezTo>
                    <a:pt x="0" y="147"/>
                    <a:pt x="144" y="143"/>
                    <a:pt x="168" y="0"/>
                  </a:cubicBezTo>
                  <a:close/>
                </a:path>
              </a:pathLst>
            </a:custGeom>
            <a:solidFill>
              <a:srgbClr val="FAC9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 name="Freeform 107"/>
            <p:cNvSpPr>
              <a:spLocks/>
            </p:cNvSpPr>
            <p:nvPr/>
          </p:nvSpPr>
          <p:spPr bwMode="auto">
            <a:xfrm>
              <a:off x="8310563" y="2078686"/>
              <a:ext cx="2462212" cy="409575"/>
            </a:xfrm>
            <a:custGeom>
              <a:avLst/>
              <a:gdLst>
                <a:gd name="T0" fmla="*/ 1580 w 1650"/>
                <a:gd name="T1" fmla="*/ 264 h 275"/>
                <a:gd name="T2" fmla="*/ 1369 w 1650"/>
                <a:gd name="T3" fmla="*/ 268 h 275"/>
                <a:gd name="T4" fmla="*/ 539 w 1650"/>
                <a:gd name="T5" fmla="*/ 265 h 275"/>
                <a:gd name="T6" fmla="*/ 13 w 1650"/>
                <a:gd name="T7" fmla="*/ 265 h 275"/>
                <a:gd name="T8" fmla="*/ 6 w 1650"/>
                <a:gd name="T9" fmla="*/ 268 h 275"/>
                <a:gd name="T10" fmla="*/ 6 w 1650"/>
                <a:gd name="T11" fmla="*/ 47 h 275"/>
                <a:gd name="T12" fmla="*/ 7 w 1650"/>
                <a:gd name="T13" fmla="*/ 18 h 275"/>
                <a:gd name="T14" fmla="*/ 39 w 1650"/>
                <a:gd name="T15" fmla="*/ 4 h 275"/>
                <a:gd name="T16" fmla="*/ 172 w 1650"/>
                <a:gd name="T17" fmla="*/ 6 h 275"/>
                <a:gd name="T18" fmla="*/ 428 w 1650"/>
                <a:gd name="T19" fmla="*/ 6 h 275"/>
                <a:gd name="T20" fmla="*/ 752 w 1650"/>
                <a:gd name="T21" fmla="*/ 6 h 275"/>
                <a:gd name="T22" fmla="*/ 1081 w 1650"/>
                <a:gd name="T23" fmla="*/ 6 h 275"/>
                <a:gd name="T24" fmla="*/ 1376 w 1650"/>
                <a:gd name="T25" fmla="*/ 6 h 275"/>
                <a:gd name="T26" fmla="*/ 1575 w 1650"/>
                <a:gd name="T27" fmla="*/ 6 h 275"/>
                <a:gd name="T28" fmla="*/ 1633 w 1650"/>
                <a:gd name="T29" fmla="*/ 6 h 275"/>
                <a:gd name="T30" fmla="*/ 1638 w 1650"/>
                <a:gd name="T31" fmla="*/ 6 h 275"/>
                <a:gd name="T32" fmla="*/ 1638 w 1650"/>
                <a:gd name="T33" fmla="*/ 6 h 275"/>
                <a:gd name="T34" fmla="*/ 1638 w 1650"/>
                <a:gd name="T35" fmla="*/ 6 h 275"/>
                <a:gd name="T36" fmla="*/ 1638 w 1650"/>
                <a:gd name="T37" fmla="*/ 6 h 275"/>
                <a:gd name="T38" fmla="*/ 1639 w 1650"/>
                <a:gd name="T39" fmla="*/ 4 h 275"/>
                <a:gd name="T40" fmla="*/ 1646 w 1650"/>
                <a:gd name="T41" fmla="*/ 111 h 275"/>
                <a:gd name="T42" fmla="*/ 1624 w 1650"/>
                <a:gd name="T43" fmla="*/ 240 h 275"/>
                <a:gd name="T44" fmla="*/ 1624 w 1650"/>
                <a:gd name="T45" fmla="*/ 240 h 275"/>
                <a:gd name="T46" fmla="*/ 1627 w 1650"/>
                <a:gd name="T47" fmla="*/ 243 h 275"/>
                <a:gd name="T48" fmla="*/ 1627 w 1650"/>
                <a:gd name="T49" fmla="*/ 242 h 275"/>
                <a:gd name="T50" fmla="*/ 1650 w 1650"/>
                <a:gd name="T51" fmla="*/ 111 h 275"/>
                <a:gd name="T52" fmla="*/ 1641 w 1650"/>
                <a:gd name="T53" fmla="*/ 3 h 275"/>
                <a:gd name="T54" fmla="*/ 1640 w 1650"/>
                <a:gd name="T55" fmla="*/ 2 h 275"/>
                <a:gd name="T56" fmla="*/ 1633 w 1650"/>
                <a:gd name="T57" fmla="*/ 2 h 275"/>
                <a:gd name="T58" fmla="*/ 1575 w 1650"/>
                <a:gd name="T59" fmla="*/ 2 h 275"/>
                <a:gd name="T60" fmla="*/ 1376 w 1650"/>
                <a:gd name="T61" fmla="*/ 2 h 275"/>
                <a:gd name="T62" fmla="*/ 1081 w 1650"/>
                <a:gd name="T63" fmla="*/ 2 h 275"/>
                <a:gd name="T64" fmla="*/ 752 w 1650"/>
                <a:gd name="T65" fmla="*/ 2 h 275"/>
                <a:gd name="T66" fmla="*/ 428 w 1650"/>
                <a:gd name="T67" fmla="*/ 2 h 275"/>
                <a:gd name="T68" fmla="*/ 172 w 1650"/>
                <a:gd name="T69" fmla="*/ 2 h 275"/>
                <a:gd name="T70" fmla="*/ 39 w 1650"/>
                <a:gd name="T71" fmla="*/ 0 h 275"/>
                <a:gd name="T72" fmla="*/ 6 w 1650"/>
                <a:gd name="T73" fmla="*/ 11 h 275"/>
                <a:gd name="T74" fmla="*/ 2 w 1650"/>
                <a:gd name="T75" fmla="*/ 45 h 275"/>
                <a:gd name="T76" fmla="*/ 2 w 1650"/>
                <a:gd name="T77" fmla="*/ 200 h 275"/>
                <a:gd name="T78" fmla="*/ 13 w 1650"/>
                <a:gd name="T79" fmla="*/ 269 h 275"/>
                <a:gd name="T80" fmla="*/ 180 w 1650"/>
                <a:gd name="T81" fmla="*/ 269 h 275"/>
                <a:gd name="T82" fmla="*/ 973 w 1650"/>
                <a:gd name="T83" fmla="*/ 269 h 275"/>
                <a:gd name="T84" fmla="*/ 1521 w 1650"/>
                <a:gd name="T85" fmla="*/ 274 h 275"/>
                <a:gd name="T86" fmla="*/ 1627 w 1650"/>
                <a:gd name="T87" fmla="*/ 243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650" h="275">
                  <a:moveTo>
                    <a:pt x="1625" y="241"/>
                  </a:moveTo>
                  <a:cubicBezTo>
                    <a:pt x="1624" y="240"/>
                    <a:pt x="1624" y="240"/>
                    <a:pt x="1624" y="240"/>
                  </a:cubicBezTo>
                  <a:cubicBezTo>
                    <a:pt x="1613" y="252"/>
                    <a:pt x="1598" y="260"/>
                    <a:pt x="1580" y="264"/>
                  </a:cubicBezTo>
                  <a:cubicBezTo>
                    <a:pt x="1562" y="269"/>
                    <a:pt x="1541" y="270"/>
                    <a:pt x="1521" y="270"/>
                  </a:cubicBezTo>
                  <a:cubicBezTo>
                    <a:pt x="1515" y="271"/>
                    <a:pt x="1509" y="271"/>
                    <a:pt x="1503" y="271"/>
                  </a:cubicBezTo>
                  <a:cubicBezTo>
                    <a:pt x="1459" y="271"/>
                    <a:pt x="1414" y="268"/>
                    <a:pt x="1369" y="268"/>
                  </a:cubicBezTo>
                  <a:cubicBezTo>
                    <a:pt x="1237" y="268"/>
                    <a:pt x="1105" y="265"/>
                    <a:pt x="973" y="265"/>
                  </a:cubicBezTo>
                  <a:cubicBezTo>
                    <a:pt x="925" y="265"/>
                    <a:pt x="876" y="265"/>
                    <a:pt x="828" y="265"/>
                  </a:cubicBezTo>
                  <a:cubicBezTo>
                    <a:pt x="732" y="265"/>
                    <a:pt x="635" y="265"/>
                    <a:pt x="539" y="265"/>
                  </a:cubicBezTo>
                  <a:cubicBezTo>
                    <a:pt x="419" y="265"/>
                    <a:pt x="300" y="265"/>
                    <a:pt x="180" y="265"/>
                  </a:cubicBezTo>
                  <a:cubicBezTo>
                    <a:pt x="125" y="265"/>
                    <a:pt x="69" y="265"/>
                    <a:pt x="13" y="265"/>
                  </a:cubicBezTo>
                  <a:cubicBezTo>
                    <a:pt x="13" y="265"/>
                    <a:pt x="13" y="265"/>
                    <a:pt x="13" y="265"/>
                  </a:cubicBezTo>
                  <a:cubicBezTo>
                    <a:pt x="3" y="266"/>
                    <a:pt x="3" y="266"/>
                    <a:pt x="3" y="266"/>
                  </a:cubicBezTo>
                  <a:cubicBezTo>
                    <a:pt x="4" y="268"/>
                    <a:pt x="4" y="268"/>
                    <a:pt x="4" y="268"/>
                  </a:cubicBezTo>
                  <a:cubicBezTo>
                    <a:pt x="6" y="268"/>
                    <a:pt x="6" y="268"/>
                    <a:pt x="6" y="268"/>
                  </a:cubicBezTo>
                  <a:cubicBezTo>
                    <a:pt x="6" y="243"/>
                    <a:pt x="6" y="225"/>
                    <a:pt x="6" y="200"/>
                  </a:cubicBezTo>
                  <a:cubicBezTo>
                    <a:pt x="6" y="159"/>
                    <a:pt x="4" y="143"/>
                    <a:pt x="4" y="112"/>
                  </a:cubicBezTo>
                  <a:cubicBezTo>
                    <a:pt x="4" y="96"/>
                    <a:pt x="5" y="76"/>
                    <a:pt x="6" y="47"/>
                  </a:cubicBezTo>
                  <a:cubicBezTo>
                    <a:pt x="6" y="47"/>
                    <a:pt x="6" y="46"/>
                    <a:pt x="6" y="45"/>
                  </a:cubicBezTo>
                  <a:cubicBezTo>
                    <a:pt x="6" y="42"/>
                    <a:pt x="6" y="38"/>
                    <a:pt x="6" y="34"/>
                  </a:cubicBezTo>
                  <a:cubicBezTo>
                    <a:pt x="6" y="29"/>
                    <a:pt x="6" y="23"/>
                    <a:pt x="7" y="18"/>
                  </a:cubicBezTo>
                  <a:cubicBezTo>
                    <a:pt x="8" y="16"/>
                    <a:pt x="8" y="14"/>
                    <a:pt x="9" y="13"/>
                  </a:cubicBezTo>
                  <a:cubicBezTo>
                    <a:pt x="10" y="11"/>
                    <a:pt x="11" y="10"/>
                    <a:pt x="12" y="10"/>
                  </a:cubicBezTo>
                  <a:cubicBezTo>
                    <a:pt x="19" y="6"/>
                    <a:pt x="30" y="4"/>
                    <a:pt x="39" y="4"/>
                  </a:cubicBezTo>
                  <a:cubicBezTo>
                    <a:pt x="39" y="4"/>
                    <a:pt x="39" y="4"/>
                    <a:pt x="39" y="4"/>
                  </a:cubicBezTo>
                  <a:cubicBezTo>
                    <a:pt x="39" y="4"/>
                    <a:pt x="39" y="4"/>
                    <a:pt x="39" y="4"/>
                  </a:cubicBezTo>
                  <a:cubicBezTo>
                    <a:pt x="83" y="5"/>
                    <a:pt x="128" y="6"/>
                    <a:pt x="172" y="6"/>
                  </a:cubicBezTo>
                  <a:cubicBezTo>
                    <a:pt x="197" y="6"/>
                    <a:pt x="222" y="6"/>
                    <a:pt x="246" y="6"/>
                  </a:cubicBezTo>
                  <a:cubicBezTo>
                    <a:pt x="275" y="6"/>
                    <a:pt x="304" y="6"/>
                    <a:pt x="332" y="6"/>
                  </a:cubicBezTo>
                  <a:cubicBezTo>
                    <a:pt x="364" y="6"/>
                    <a:pt x="396" y="6"/>
                    <a:pt x="428" y="6"/>
                  </a:cubicBezTo>
                  <a:cubicBezTo>
                    <a:pt x="463" y="6"/>
                    <a:pt x="497" y="6"/>
                    <a:pt x="532" y="6"/>
                  </a:cubicBezTo>
                  <a:cubicBezTo>
                    <a:pt x="568" y="6"/>
                    <a:pt x="605" y="6"/>
                    <a:pt x="641" y="6"/>
                  </a:cubicBezTo>
                  <a:cubicBezTo>
                    <a:pt x="678" y="6"/>
                    <a:pt x="715" y="6"/>
                    <a:pt x="752" y="6"/>
                  </a:cubicBezTo>
                  <a:cubicBezTo>
                    <a:pt x="789" y="6"/>
                    <a:pt x="826" y="6"/>
                    <a:pt x="863" y="6"/>
                  </a:cubicBezTo>
                  <a:cubicBezTo>
                    <a:pt x="900" y="6"/>
                    <a:pt x="937" y="6"/>
                    <a:pt x="973" y="6"/>
                  </a:cubicBezTo>
                  <a:cubicBezTo>
                    <a:pt x="1009" y="6"/>
                    <a:pt x="1045" y="6"/>
                    <a:pt x="1081" y="6"/>
                  </a:cubicBezTo>
                  <a:cubicBezTo>
                    <a:pt x="1115" y="6"/>
                    <a:pt x="1150" y="6"/>
                    <a:pt x="1184" y="6"/>
                  </a:cubicBezTo>
                  <a:cubicBezTo>
                    <a:pt x="1217" y="6"/>
                    <a:pt x="1250" y="6"/>
                    <a:pt x="1284" y="6"/>
                  </a:cubicBezTo>
                  <a:cubicBezTo>
                    <a:pt x="1314" y="6"/>
                    <a:pt x="1345" y="6"/>
                    <a:pt x="1376" y="6"/>
                  </a:cubicBezTo>
                  <a:cubicBezTo>
                    <a:pt x="1403" y="6"/>
                    <a:pt x="1430" y="6"/>
                    <a:pt x="1458" y="6"/>
                  </a:cubicBezTo>
                  <a:cubicBezTo>
                    <a:pt x="1480" y="6"/>
                    <a:pt x="1502" y="6"/>
                    <a:pt x="1525" y="6"/>
                  </a:cubicBezTo>
                  <a:cubicBezTo>
                    <a:pt x="1542" y="6"/>
                    <a:pt x="1559" y="6"/>
                    <a:pt x="1575" y="6"/>
                  </a:cubicBezTo>
                  <a:cubicBezTo>
                    <a:pt x="1587" y="6"/>
                    <a:pt x="1598" y="6"/>
                    <a:pt x="1609" y="6"/>
                  </a:cubicBezTo>
                  <a:cubicBezTo>
                    <a:pt x="1616" y="6"/>
                    <a:pt x="1623" y="6"/>
                    <a:pt x="1631" y="6"/>
                  </a:cubicBezTo>
                  <a:cubicBezTo>
                    <a:pt x="1631" y="6"/>
                    <a:pt x="1632" y="6"/>
                    <a:pt x="1633" y="6"/>
                  </a:cubicBezTo>
                  <a:cubicBezTo>
                    <a:pt x="1634" y="6"/>
                    <a:pt x="1636" y="6"/>
                    <a:pt x="1637" y="6"/>
                  </a:cubicBezTo>
                  <a:cubicBezTo>
                    <a:pt x="1637" y="6"/>
                    <a:pt x="1638" y="6"/>
                    <a:pt x="1638" y="6"/>
                  </a:cubicBezTo>
                  <a:cubicBezTo>
                    <a:pt x="1638" y="6"/>
                    <a:pt x="1638" y="6"/>
                    <a:pt x="1638" y="6"/>
                  </a:cubicBezTo>
                  <a:cubicBezTo>
                    <a:pt x="1638" y="6"/>
                    <a:pt x="1638" y="6"/>
                    <a:pt x="1638" y="6"/>
                  </a:cubicBezTo>
                  <a:cubicBezTo>
                    <a:pt x="1638" y="5"/>
                    <a:pt x="1638" y="5"/>
                    <a:pt x="1638" y="5"/>
                  </a:cubicBezTo>
                  <a:cubicBezTo>
                    <a:pt x="1638" y="6"/>
                    <a:pt x="1638" y="6"/>
                    <a:pt x="1638" y="6"/>
                  </a:cubicBezTo>
                  <a:cubicBezTo>
                    <a:pt x="1638" y="6"/>
                    <a:pt x="1638" y="6"/>
                    <a:pt x="1638" y="6"/>
                  </a:cubicBezTo>
                  <a:cubicBezTo>
                    <a:pt x="1638" y="5"/>
                    <a:pt x="1638" y="5"/>
                    <a:pt x="1638" y="5"/>
                  </a:cubicBezTo>
                  <a:cubicBezTo>
                    <a:pt x="1638" y="6"/>
                    <a:pt x="1638" y="6"/>
                    <a:pt x="1638" y="6"/>
                  </a:cubicBezTo>
                  <a:cubicBezTo>
                    <a:pt x="1639" y="4"/>
                    <a:pt x="1639" y="4"/>
                    <a:pt x="1639" y="4"/>
                  </a:cubicBezTo>
                  <a:cubicBezTo>
                    <a:pt x="1637" y="5"/>
                    <a:pt x="1637" y="5"/>
                    <a:pt x="1637" y="5"/>
                  </a:cubicBezTo>
                  <a:cubicBezTo>
                    <a:pt x="1637" y="6"/>
                    <a:pt x="1638" y="6"/>
                    <a:pt x="1638" y="6"/>
                  </a:cubicBezTo>
                  <a:cubicBezTo>
                    <a:pt x="1639" y="4"/>
                    <a:pt x="1639" y="4"/>
                    <a:pt x="1639" y="4"/>
                  </a:cubicBezTo>
                  <a:cubicBezTo>
                    <a:pt x="1637" y="5"/>
                    <a:pt x="1637" y="5"/>
                    <a:pt x="1637" y="5"/>
                  </a:cubicBezTo>
                  <a:cubicBezTo>
                    <a:pt x="1639" y="4"/>
                    <a:pt x="1639" y="4"/>
                    <a:pt x="1639" y="4"/>
                  </a:cubicBezTo>
                  <a:cubicBezTo>
                    <a:pt x="1637" y="5"/>
                    <a:pt x="1637" y="5"/>
                    <a:pt x="1637" y="5"/>
                  </a:cubicBezTo>
                  <a:cubicBezTo>
                    <a:pt x="1639" y="9"/>
                    <a:pt x="1640" y="16"/>
                    <a:pt x="1641" y="25"/>
                  </a:cubicBezTo>
                  <a:cubicBezTo>
                    <a:pt x="1645" y="52"/>
                    <a:pt x="1646" y="94"/>
                    <a:pt x="1646" y="111"/>
                  </a:cubicBezTo>
                  <a:cubicBezTo>
                    <a:pt x="1646" y="143"/>
                    <a:pt x="1645" y="158"/>
                    <a:pt x="1644" y="183"/>
                  </a:cubicBezTo>
                  <a:cubicBezTo>
                    <a:pt x="1643" y="195"/>
                    <a:pt x="1642" y="204"/>
                    <a:pt x="1640" y="213"/>
                  </a:cubicBezTo>
                  <a:cubicBezTo>
                    <a:pt x="1637" y="221"/>
                    <a:pt x="1633" y="230"/>
                    <a:pt x="1624" y="240"/>
                  </a:cubicBezTo>
                  <a:cubicBezTo>
                    <a:pt x="1626" y="241"/>
                    <a:pt x="1626" y="241"/>
                    <a:pt x="1626" y="241"/>
                  </a:cubicBezTo>
                  <a:cubicBezTo>
                    <a:pt x="1624" y="240"/>
                    <a:pt x="1624" y="240"/>
                    <a:pt x="1624" y="240"/>
                  </a:cubicBezTo>
                  <a:cubicBezTo>
                    <a:pt x="1624" y="240"/>
                    <a:pt x="1624" y="240"/>
                    <a:pt x="1624" y="240"/>
                  </a:cubicBezTo>
                  <a:cubicBezTo>
                    <a:pt x="1624" y="240"/>
                    <a:pt x="1624" y="240"/>
                    <a:pt x="1624" y="240"/>
                  </a:cubicBezTo>
                  <a:cubicBezTo>
                    <a:pt x="1625" y="241"/>
                    <a:pt x="1625" y="241"/>
                    <a:pt x="1625" y="241"/>
                  </a:cubicBezTo>
                  <a:cubicBezTo>
                    <a:pt x="1627" y="243"/>
                    <a:pt x="1627" y="243"/>
                    <a:pt x="1627" y="243"/>
                  </a:cubicBezTo>
                  <a:cubicBezTo>
                    <a:pt x="1627" y="242"/>
                    <a:pt x="1627" y="242"/>
                    <a:pt x="1627" y="242"/>
                  </a:cubicBezTo>
                  <a:cubicBezTo>
                    <a:pt x="1627" y="242"/>
                    <a:pt x="1627" y="242"/>
                    <a:pt x="1627" y="242"/>
                  </a:cubicBezTo>
                  <a:cubicBezTo>
                    <a:pt x="1627" y="242"/>
                    <a:pt x="1627" y="242"/>
                    <a:pt x="1627" y="242"/>
                  </a:cubicBezTo>
                  <a:cubicBezTo>
                    <a:pt x="1636" y="232"/>
                    <a:pt x="1641" y="223"/>
                    <a:pt x="1644" y="214"/>
                  </a:cubicBezTo>
                  <a:cubicBezTo>
                    <a:pt x="1646" y="204"/>
                    <a:pt x="1647" y="195"/>
                    <a:pt x="1648" y="183"/>
                  </a:cubicBezTo>
                  <a:cubicBezTo>
                    <a:pt x="1649" y="158"/>
                    <a:pt x="1650" y="143"/>
                    <a:pt x="1650" y="111"/>
                  </a:cubicBezTo>
                  <a:cubicBezTo>
                    <a:pt x="1650" y="100"/>
                    <a:pt x="1649" y="77"/>
                    <a:pt x="1648" y="55"/>
                  </a:cubicBezTo>
                  <a:cubicBezTo>
                    <a:pt x="1647" y="44"/>
                    <a:pt x="1647" y="33"/>
                    <a:pt x="1645" y="24"/>
                  </a:cubicBezTo>
                  <a:cubicBezTo>
                    <a:pt x="1644" y="15"/>
                    <a:pt x="1643" y="8"/>
                    <a:pt x="1641" y="3"/>
                  </a:cubicBezTo>
                  <a:cubicBezTo>
                    <a:pt x="1641" y="3"/>
                    <a:pt x="1641" y="3"/>
                    <a:pt x="1641" y="3"/>
                  </a:cubicBezTo>
                  <a:cubicBezTo>
                    <a:pt x="1641" y="3"/>
                    <a:pt x="1641" y="3"/>
                    <a:pt x="1641" y="3"/>
                  </a:cubicBezTo>
                  <a:cubicBezTo>
                    <a:pt x="1640" y="3"/>
                    <a:pt x="1640" y="2"/>
                    <a:pt x="1640" y="2"/>
                  </a:cubicBezTo>
                  <a:cubicBezTo>
                    <a:pt x="1639" y="2"/>
                    <a:pt x="1639" y="2"/>
                    <a:pt x="1639" y="2"/>
                  </a:cubicBezTo>
                  <a:cubicBezTo>
                    <a:pt x="1638" y="2"/>
                    <a:pt x="1638" y="2"/>
                    <a:pt x="1637" y="2"/>
                  </a:cubicBezTo>
                  <a:cubicBezTo>
                    <a:pt x="1636" y="2"/>
                    <a:pt x="1634" y="2"/>
                    <a:pt x="1633" y="2"/>
                  </a:cubicBezTo>
                  <a:cubicBezTo>
                    <a:pt x="1632" y="2"/>
                    <a:pt x="1631" y="2"/>
                    <a:pt x="1631" y="2"/>
                  </a:cubicBezTo>
                  <a:cubicBezTo>
                    <a:pt x="1623" y="2"/>
                    <a:pt x="1616" y="2"/>
                    <a:pt x="1609" y="2"/>
                  </a:cubicBezTo>
                  <a:cubicBezTo>
                    <a:pt x="1598" y="2"/>
                    <a:pt x="1587" y="2"/>
                    <a:pt x="1575" y="2"/>
                  </a:cubicBezTo>
                  <a:cubicBezTo>
                    <a:pt x="1559" y="2"/>
                    <a:pt x="1542" y="2"/>
                    <a:pt x="1525" y="2"/>
                  </a:cubicBezTo>
                  <a:cubicBezTo>
                    <a:pt x="1502" y="2"/>
                    <a:pt x="1480" y="2"/>
                    <a:pt x="1458" y="2"/>
                  </a:cubicBezTo>
                  <a:cubicBezTo>
                    <a:pt x="1430" y="2"/>
                    <a:pt x="1403" y="2"/>
                    <a:pt x="1376" y="2"/>
                  </a:cubicBezTo>
                  <a:cubicBezTo>
                    <a:pt x="1345" y="2"/>
                    <a:pt x="1314" y="2"/>
                    <a:pt x="1284" y="2"/>
                  </a:cubicBezTo>
                  <a:cubicBezTo>
                    <a:pt x="1250" y="2"/>
                    <a:pt x="1217" y="2"/>
                    <a:pt x="1184" y="2"/>
                  </a:cubicBezTo>
                  <a:cubicBezTo>
                    <a:pt x="1150" y="2"/>
                    <a:pt x="1115" y="2"/>
                    <a:pt x="1081" y="2"/>
                  </a:cubicBezTo>
                  <a:cubicBezTo>
                    <a:pt x="1045" y="2"/>
                    <a:pt x="1009" y="2"/>
                    <a:pt x="973" y="2"/>
                  </a:cubicBezTo>
                  <a:cubicBezTo>
                    <a:pt x="937" y="2"/>
                    <a:pt x="900" y="2"/>
                    <a:pt x="863" y="2"/>
                  </a:cubicBezTo>
                  <a:cubicBezTo>
                    <a:pt x="826" y="2"/>
                    <a:pt x="789" y="2"/>
                    <a:pt x="752" y="2"/>
                  </a:cubicBezTo>
                  <a:cubicBezTo>
                    <a:pt x="715" y="2"/>
                    <a:pt x="678" y="2"/>
                    <a:pt x="641" y="2"/>
                  </a:cubicBezTo>
                  <a:cubicBezTo>
                    <a:pt x="605" y="2"/>
                    <a:pt x="568" y="2"/>
                    <a:pt x="532" y="2"/>
                  </a:cubicBezTo>
                  <a:cubicBezTo>
                    <a:pt x="497" y="2"/>
                    <a:pt x="463" y="2"/>
                    <a:pt x="428" y="2"/>
                  </a:cubicBezTo>
                  <a:cubicBezTo>
                    <a:pt x="396" y="2"/>
                    <a:pt x="364" y="2"/>
                    <a:pt x="332" y="2"/>
                  </a:cubicBezTo>
                  <a:cubicBezTo>
                    <a:pt x="304" y="2"/>
                    <a:pt x="275" y="2"/>
                    <a:pt x="246" y="2"/>
                  </a:cubicBezTo>
                  <a:cubicBezTo>
                    <a:pt x="222" y="2"/>
                    <a:pt x="197" y="2"/>
                    <a:pt x="172" y="2"/>
                  </a:cubicBezTo>
                  <a:cubicBezTo>
                    <a:pt x="128" y="2"/>
                    <a:pt x="83" y="1"/>
                    <a:pt x="39" y="0"/>
                  </a:cubicBezTo>
                  <a:cubicBezTo>
                    <a:pt x="39" y="2"/>
                    <a:pt x="39" y="2"/>
                    <a:pt x="39" y="2"/>
                  </a:cubicBezTo>
                  <a:cubicBezTo>
                    <a:pt x="39" y="0"/>
                    <a:pt x="39" y="0"/>
                    <a:pt x="39" y="0"/>
                  </a:cubicBezTo>
                  <a:cubicBezTo>
                    <a:pt x="39" y="0"/>
                    <a:pt x="39" y="0"/>
                    <a:pt x="39" y="0"/>
                  </a:cubicBezTo>
                  <a:cubicBezTo>
                    <a:pt x="30" y="0"/>
                    <a:pt x="18" y="2"/>
                    <a:pt x="10" y="6"/>
                  </a:cubicBezTo>
                  <a:cubicBezTo>
                    <a:pt x="8" y="7"/>
                    <a:pt x="7" y="9"/>
                    <a:pt x="6" y="11"/>
                  </a:cubicBezTo>
                  <a:cubicBezTo>
                    <a:pt x="4" y="14"/>
                    <a:pt x="3" y="17"/>
                    <a:pt x="3" y="21"/>
                  </a:cubicBezTo>
                  <a:cubicBezTo>
                    <a:pt x="2" y="26"/>
                    <a:pt x="2" y="30"/>
                    <a:pt x="2" y="34"/>
                  </a:cubicBezTo>
                  <a:cubicBezTo>
                    <a:pt x="2" y="38"/>
                    <a:pt x="2" y="42"/>
                    <a:pt x="2" y="45"/>
                  </a:cubicBezTo>
                  <a:cubicBezTo>
                    <a:pt x="2" y="46"/>
                    <a:pt x="2" y="47"/>
                    <a:pt x="2" y="47"/>
                  </a:cubicBezTo>
                  <a:cubicBezTo>
                    <a:pt x="1" y="76"/>
                    <a:pt x="0" y="96"/>
                    <a:pt x="0" y="112"/>
                  </a:cubicBezTo>
                  <a:cubicBezTo>
                    <a:pt x="0" y="143"/>
                    <a:pt x="2" y="159"/>
                    <a:pt x="2" y="200"/>
                  </a:cubicBezTo>
                  <a:cubicBezTo>
                    <a:pt x="2" y="225"/>
                    <a:pt x="2" y="243"/>
                    <a:pt x="2" y="268"/>
                  </a:cubicBezTo>
                  <a:cubicBezTo>
                    <a:pt x="2" y="270"/>
                    <a:pt x="2" y="270"/>
                    <a:pt x="2" y="270"/>
                  </a:cubicBezTo>
                  <a:cubicBezTo>
                    <a:pt x="13" y="269"/>
                    <a:pt x="13" y="269"/>
                    <a:pt x="13" y="269"/>
                  </a:cubicBezTo>
                  <a:cubicBezTo>
                    <a:pt x="13" y="267"/>
                    <a:pt x="13" y="267"/>
                    <a:pt x="13" y="267"/>
                  </a:cubicBezTo>
                  <a:cubicBezTo>
                    <a:pt x="13" y="269"/>
                    <a:pt x="13" y="269"/>
                    <a:pt x="13" y="269"/>
                  </a:cubicBezTo>
                  <a:cubicBezTo>
                    <a:pt x="69" y="269"/>
                    <a:pt x="125" y="269"/>
                    <a:pt x="180" y="269"/>
                  </a:cubicBezTo>
                  <a:cubicBezTo>
                    <a:pt x="300" y="269"/>
                    <a:pt x="419" y="269"/>
                    <a:pt x="539" y="269"/>
                  </a:cubicBezTo>
                  <a:cubicBezTo>
                    <a:pt x="635" y="269"/>
                    <a:pt x="732" y="269"/>
                    <a:pt x="828" y="269"/>
                  </a:cubicBezTo>
                  <a:cubicBezTo>
                    <a:pt x="876" y="269"/>
                    <a:pt x="925" y="269"/>
                    <a:pt x="973" y="269"/>
                  </a:cubicBezTo>
                  <a:cubicBezTo>
                    <a:pt x="1105" y="269"/>
                    <a:pt x="1237" y="272"/>
                    <a:pt x="1369" y="272"/>
                  </a:cubicBezTo>
                  <a:cubicBezTo>
                    <a:pt x="1414" y="272"/>
                    <a:pt x="1458" y="275"/>
                    <a:pt x="1503" y="275"/>
                  </a:cubicBezTo>
                  <a:cubicBezTo>
                    <a:pt x="1509" y="275"/>
                    <a:pt x="1515" y="275"/>
                    <a:pt x="1521" y="274"/>
                  </a:cubicBezTo>
                  <a:cubicBezTo>
                    <a:pt x="1541" y="274"/>
                    <a:pt x="1562" y="273"/>
                    <a:pt x="1581" y="268"/>
                  </a:cubicBezTo>
                  <a:cubicBezTo>
                    <a:pt x="1599" y="264"/>
                    <a:pt x="1615" y="256"/>
                    <a:pt x="1627" y="243"/>
                  </a:cubicBezTo>
                  <a:cubicBezTo>
                    <a:pt x="1627" y="243"/>
                    <a:pt x="1627" y="243"/>
                    <a:pt x="1627" y="243"/>
                  </a:cubicBezTo>
                  <a:cubicBezTo>
                    <a:pt x="1625" y="241"/>
                    <a:pt x="1625" y="241"/>
                    <a:pt x="1625" y="241"/>
                  </a:cubicBezTo>
                </a:path>
              </a:pathLst>
            </a:custGeom>
            <a:solidFill>
              <a:srgbClr val="7A46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 name="Freeform 108"/>
            <p:cNvSpPr>
              <a:spLocks/>
            </p:cNvSpPr>
            <p:nvPr/>
          </p:nvSpPr>
          <p:spPr bwMode="auto">
            <a:xfrm>
              <a:off x="10504487" y="2083448"/>
              <a:ext cx="254000" cy="400050"/>
            </a:xfrm>
            <a:custGeom>
              <a:avLst/>
              <a:gdLst>
                <a:gd name="T0" fmla="*/ 31 w 170"/>
                <a:gd name="T1" fmla="*/ 268 h 268"/>
                <a:gd name="T2" fmla="*/ 42 w 170"/>
                <a:gd name="T3" fmla="*/ 224 h 268"/>
                <a:gd name="T4" fmla="*/ 24 w 170"/>
                <a:gd name="T5" fmla="*/ 168 h 268"/>
                <a:gd name="T6" fmla="*/ 6 w 170"/>
                <a:gd name="T7" fmla="*/ 147 h 268"/>
                <a:gd name="T8" fmla="*/ 5 w 170"/>
                <a:gd name="T9" fmla="*/ 149 h 268"/>
                <a:gd name="T10" fmla="*/ 5 w 170"/>
                <a:gd name="T11" fmla="*/ 151 h 268"/>
                <a:gd name="T12" fmla="*/ 148 w 170"/>
                <a:gd name="T13" fmla="*/ 70 h 268"/>
                <a:gd name="T14" fmla="*/ 170 w 170"/>
                <a:gd name="T15" fmla="*/ 0 h 268"/>
                <a:gd name="T16" fmla="*/ 166 w 170"/>
                <a:gd name="T17" fmla="*/ 0 h 268"/>
                <a:gd name="T18" fmla="*/ 166 w 170"/>
                <a:gd name="T19" fmla="*/ 2 h 268"/>
                <a:gd name="T20" fmla="*/ 141 w 170"/>
                <a:gd name="T21" fmla="*/ 74 h 268"/>
                <a:gd name="T22" fmla="*/ 5 w 170"/>
                <a:gd name="T23" fmla="*/ 147 h 268"/>
                <a:gd name="T24" fmla="*/ 0 w 170"/>
                <a:gd name="T25" fmla="*/ 147 h 268"/>
                <a:gd name="T26" fmla="*/ 4 w 170"/>
                <a:gd name="T27" fmla="*/ 151 h 268"/>
                <a:gd name="T28" fmla="*/ 4 w 170"/>
                <a:gd name="T29" fmla="*/ 151 h 268"/>
                <a:gd name="T30" fmla="*/ 23 w 170"/>
                <a:gd name="T31" fmla="*/ 173 h 268"/>
                <a:gd name="T32" fmla="*/ 38 w 170"/>
                <a:gd name="T33" fmla="*/ 224 h 268"/>
                <a:gd name="T34" fmla="*/ 28 w 170"/>
                <a:gd name="T35" fmla="*/ 266 h 268"/>
                <a:gd name="T36" fmla="*/ 31 w 170"/>
                <a:gd name="T37" fmla="*/ 268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70" h="268">
                  <a:moveTo>
                    <a:pt x="31" y="268"/>
                  </a:moveTo>
                  <a:cubicBezTo>
                    <a:pt x="39" y="252"/>
                    <a:pt x="42" y="237"/>
                    <a:pt x="42" y="224"/>
                  </a:cubicBezTo>
                  <a:cubicBezTo>
                    <a:pt x="42" y="201"/>
                    <a:pt x="33" y="182"/>
                    <a:pt x="24" y="168"/>
                  </a:cubicBezTo>
                  <a:cubicBezTo>
                    <a:pt x="15" y="155"/>
                    <a:pt x="7" y="148"/>
                    <a:pt x="6" y="147"/>
                  </a:cubicBezTo>
                  <a:cubicBezTo>
                    <a:pt x="5" y="149"/>
                    <a:pt x="5" y="149"/>
                    <a:pt x="5" y="149"/>
                  </a:cubicBezTo>
                  <a:cubicBezTo>
                    <a:pt x="5" y="151"/>
                    <a:pt x="5" y="151"/>
                    <a:pt x="5" y="151"/>
                  </a:cubicBezTo>
                  <a:cubicBezTo>
                    <a:pt x="86" y="143"/>
                    <a:pt x="127" y="106"/>
                    <a:pt x="148" y="70"/>
                  </a:cubicBezTo>
                  <a:cubicBezTo>
                    <a:pt x="169" y="34"/>
                    <a:pt x="170" y="0"/>
                    <a:pt x="170" y="0"/>
                  </a:cubicBezTo>
                  <a:cubicBezTo>
                    <a:pt x="166" y="0"/>
                    <a:pt x="166" y="0"/>
                    <a:pt x="166" y="0"/>
                  </a:cubicBezTo>
                  <a:cubicBezTo>
                    <a:pt x="166" y="0"/>
                    <a:pt x="166" y="1"/>
                    <a:pt x="166" y="2"/>
                  </a:cubicBezTo>
                  <a:cubicBezTo>
                    <a:pt x="165" y="9"/>
                    <a:pt x="162" y="42"/>
                    <a:pt x="141" y="74"/>
                  </a:cubicBezTo>
                  <a:cubicBezTo>
                    <a:pt x="119" y="107"/>
                    <a:pt x="79" y="140"/>
                    <a:pt x="5" y="147"/>
                  </a:cubicBezTo>
                  <a:cubicBezTo>
                    <a:pt x="0" y="147"/>
                    <a:pt x="0" y="147"/>
                    <a:pt x="0" y="147"/>
                  </a:cubicBezTo>
                  <a:cubicBezTo>
                    <a:pt x="4" y="151"/>
                    <a:pt x="4" y="151"/>
                    <a:pt x="4" y="151"/>
                  </a:cubicBezTo>
                  <a:cubicBezTo>
                    <a:pt x="4" y="151"/>
                    <a:pt x="4" y="151"/>
                    <a:pt x="4" y="151"/>
                  </a:cubicBezTo>
                  <a:cubicBezTo>
                    <a:pt x="6" y="152"/>
                    <a:pt x="15" y="160"/>
                    <a:pt x="23" y="173"/>
                  </a:cubicBezTo>
                  <a:cubicBezTo>
                    <a:pt x="31" y="186"/>
                    <a:pt x="38" y="203"/>
                    <a:pt x="38" y="224"/>
                  </a:cubicBezTo>
                  <a:cubicBezTo>
                    <a:pt x="38" y="237"/>
                    <a:pt x="35" y="251"/>
                    <a:pt x="28" y="266"/>
                  </a:cubicBezTo>
                  <a:cubicBezTo>
                    <a:pt x="31" y="268"/>
                    <a:pt x="31" y="268"/>
                    <a:pt x="31" y="268"/>
                  </a:cubicBezTo>
                  <a:close/>
                </a:path>
              </a:pathLst>
            </a:custGeom>
            <a:solidFill>
              <a:srgbClr val="7A46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 name="Freeform 225"/>
            <p:cNvSpPr>
              <a:spLocks noEditPoints="1"/>
            </p:cNvSpPr>
            <p:nvPr/>
          </p:nvSpPr>
          <p:spPr bwMode="auto">
            <a:xfrm>
              <a:off x="8683625" y="2075511"/>
              <a:ext cx="7937" cy="22225"/>
            </a:xfrm>
            <a:custGeom>
              <a:avLst/>
              <a:gdLst>
                <a:gd name="T0" fmla="*/ 5 w 5"/>
                <a:gd name="T1" fmla="*/ 8 h 15"/>
                <a:gd name="T2" fmla="*/ 2 w 5"/>
                <a:gd name="T3" fmla="*/ 8 h 15"/>
                <a:gd name="T4" fmla="*/ 0 w 5"/>
                <a:gd name="T5" fmla="*/ 15 h 15"/>
                <a:gd name="T6" fmla="*/ 1 w 5"/>
                <a:gd name="T7" fmla="*/ 15 h 15"/>
                <a:gd name="T8" fmla="*/ 5 w 5"/>
                <a:gd name="T9" fmla="*/ 15 h 15"/>
                <a:gd name="T10" fmla="*/ 5 w 5"/>
                <a:gd name="T11" fmla="*/ 8 h 15"/>
                <a:gd name="T12" fmla="*/ 4 w 5"/>
                <a:gd name="T13" fmla="*/ 0 h 15"/>
                <a:gd name="T14" fmla="*/ 3 w 5"/>
                <a:gd name="T15" fmla="*/ 1 h 15"/>
                <a:gd name="T16" fmla="*/ 2 w 5"/>
                <a:gd name="T17" fmla="*/ 4 h 15"/>
                <a:gd name="T18" fmla="*/ 4 w 5"/>
                <a:gd name="T19" fmla="*/ 4 h 15"/>
                <a:gd name="T20" fmla="*/ 4 w 5"/>
                <a:gd name="T21"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15">
                  <a:moveTo>
                    <a:pt x="5" y="8"/>
                  </a:moveTo>
                  <a:cubicBezTo>
                    <a:pt x="4" y="8"/>
                    <a:pt x="3" y="8"/>
                    <a:pt x="2" y="8"/>
                  </a:cubicBezTo>
                  <a:cubicBezTo>
                    <a:pt x="1" y="10"/>
                    <a:pt x="1" y="13"/>
                    <a:pt x="0" y="15"/>
                  </a:cubicBezTo>
                  <a:cubicBezTo>
                    <a:pt x="0" y="15"/>
                    <a:pt x="1" y="15"/>
                    <a:pt x="1" y="15"/>
                  </a:cubicBezTo>
                  <a:cubicBezTo>
                    <a:pt x="2" y="15"/>
                    <a:pt x="3" y="15"/>
                    <a:pt x="5" y="15"/>
                  </a:cubicBezTo>
                  <a:cubicBezTo>
                    <a:pt x="5" y="12"/>
                    <a:pt x="5" y="10"/>
                    <a:pt x="5" y="8"/>
                  </a:cubicBezTo>
                  <a:moveTo>
                    <a:pt x="4" y="0"/>
                  </a:moveTo>
                  <a:cubicBezTo>
                    <a:pt x="4" y="0"/>
                    <a:pt x="3" y="1"/>
                    <a:pt x="3" y="1"/>
                  </a:cubicBezTo>
                  <a:cubicBezTo>
                    <a:pt x="3" y="2"/>
                    <a:pt x="3" y="3"/>
                    <a:pt x="2" y="4"/>
                  </a:cubicBezTo>
                  <a:cubicBezTo>
                    <a:pt x="3" y="4"/>
                    <a:pt x="4" y="4"/>
                    <a:pt x="4" y="4"/>
                  </a:cubicBezTo>
                  <a:cubicBezTo>
                    <a:pt x="4" y="2"/>
                    <a:pt x="4" y="0"/>
                    <a:pt x="4" y="0"/>
                  </a:cubicBezTo>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 name="Freeform 226"/>
            <p:cNvSpPr>
              <a:spLocks/>
            </p:cNvSpPr>
            <p:nvPr/>
          </p:nvSpPr>
          <p:spPr bwMode="auto">
            <a:xfrm>
              <a:off x="8405813" y="2097736"/>
              <a:ext cx="285750" cy="369888"/>
            </a:xfrm>
            <a:custGeom>
              <a:avLst/>
              <a:gdLst>
                <a:gd name="T0" fmla="*/ 191 w 191"/>
                <a:gd name="T1" fmla="*/ 0 h 248"/>
                <a:gd name="T2" fmla="*/ 187 w 191"/>
                <a:gd name="T3" fmla="*/ 0 h 248"/>
                <a:gd name="T4" fmla="*/ 186 w 191"/>
                <a:gd name="T5" fmla="*/ 0 h 248"/>
                <a:gd name="T6" fmla="*/ 186 w 191"/>
                <a:gd name="T7" fmla="*/ 1 h 248"/>
                <a:gd name="T8" fmla="*/ 1 w 191"/>
                <a:gd name="T9" fmla="*/ 108 h 248"/>
                <a:gd name="T10" fmla="*/ 0 w 191"/>
                <a:gd name="T11" fmla="*/ 129 h 248"/>
                <a:gd name="T12" fmla="*/ 0 w 191"/>
                <a:gd name="T13" fmla="*/ 148 h 248"/>
                <a:gd name="T14" fmla="*/ 4 w 191"/>
                <a:gd name="T15" fmla="*/ 225 h 248"/>
                <a:gd name="T16" fmla="*/ 5 w 191"/>
                <a:gd name="T17" fmla="*/ 236 h 248"/>
                <a:gd name="T18" fmla="*/ 9 w 191"/>
                <a:gd name="T19" fmla="*/ 241 h 248"/>
                <a:gd name="T20" fmla="*/ 15 w 191"/>
                <a:gd name="T21" fmla="*/ 248 h 248"/>
                <a:gd name="T22" fmla="*/ 9 w 191"/>
                <a:gd name="T23" fmla="*/ 120 h 248"/>
                <a:gd name="T24" fmla="*/ 141 w 191"/>
                <a:gd name="T25" fmla="*/ 78 h 248"/>
                <a:gd name="T26" fmla="*/ 191 w 191"/>
                <a:gd name="T27" fmla="*/ 0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1" h="248">
                  <a:moveTo>
                    <a:pt x="191" y="0"/>
                  </a:moveTo>
                  <a:cubicBezTo>
                    <a:pt x="189" y="0"/>
                    <a:pt x="188" y="0"/>
                    <a:pt x="187" y="0"/>
                  </a:cubicBezTo>
                  <a:cubicBezTo>
                    <a:pt x="187" y="0"/>
                    <a:pt x="186" y="0"/>
                    <a:pt x="186" y="0"/>
                  </a:cubicBezTo>
                  <a:cubicBezTo>
                    <a:pt x="186" y="0"/>
                    <a:pt x="186" y="0"/>
                    <a:pt x="186" y="1"/>
                  </a:cubicBezTo>
                  <a:cubicBezTo>
                    <a:pt x="170" y="67"/>
                    <a:pt x="84" y="101"/>
                    <a:pt x="1" y="108"/>
                  </a:cubicBezTo>
                  <a:cubicBezTo>
                    <a:pt x="1" y="114"/>
                    <a:pt x="1" y="121"/>
                    <a:pt x="0" y="129"/>
                  </a:cubicBezTo>
                  <a:cubicBezTo>
                    <a:pt x="0" y="135"/>
                    <a:pt x="0" y="142"/>
                    <a:pt x="0" y="148"/>
                  </a:cubicBezTo>
                  <a:cubicBezTo>
                    <a:pt x="0" y="178"/>
                    <a:pt x="2" y="209"/>
                    <a:pt x="4" y="225"/>
                  </a:cubicBezTo>
                  <a:cubicBezTo>
                    <a:pt x="4" y="231"/>
                    <a:pt x="5" y="234"/>
                    <a:pt x="5" y="236"/>
                  </a:cubicBezTo>
                  <a:cubicBezTo>
                    <a:pt x="5" y="236"/>
                    <a:pt x="7" y="238"/>
                    <a:pt x="9" y="241"/>
                  </a:cubicBezTo>
                  <a:cubicBezTo>
                    <a:pt x="10" y="243"/>
                    <a:pt x="13" y="245"/>
                    <a:pt x="15" y="248"/>
                  </a:cubicBezTo>
                  <a:cubicBezTo>
                    <a:pt x="4" y="218"/>
                    <a:pt x="9" y="120"/>
                    <a:pt x="9" y="120"/>
                  </a:cubicBezTo>
                  <a:cubicBezTo>
                    <a:pt x="9" y="120"/>
                    <a:pt x="73" y="113"/>
                    <a:pt x="141" y="78"/>
                  </a:cubicBezTo>
                  <a:cubicBezTo>
                    <a:pt x="183" y="57"/>
                    <a:pt x="190" y="20"/>
                    <a:pt x="191" y="0"/>
                  </a:cubicBezTo>
                </a:path>
              </a:pathLst>
            </a:custGeom>
            <a:solidFill>
              <a:srgbClr val="EBCC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 name="Freeform 227"/>
            <p:cNvSpPr>
              <a:spLocks/>
            </p:cNvSpPr>
            <p:nvPr/>
          </p:nvSpPr>
          <p:spPr bwMode="auto">
            <a:xfrm>
              <a:off x="8686800" y="2081861"/>
              <a:ext cx="4762" cy="4763"/>
            </a:xfrm>
            <a:custGeom>
              <a:avLst/>
              <a:gdLst>
                <a:gd name="T0" fmla="*/ 2 w 3"/>
                <a:gd name="T1" fmla="*/ 0 h 4"/>
                <a:gd name="T2" fmla="*/ 0 w 3"/>
                <a:gd name="T3" fmla="*/ 0 h 4"/>
                <a:gd name="T4" fmla="*/ 0 w 3"/>
                <a:gd name="T5" fmla="*/ 4 h 4"/>
                <a:gd name="T6" fmla="*/ 3 w 3"/>
                <a:gd name="T7" fmla="*/ 4 h 4"/>
                <a:gd name="T8" fmla="*/ 2 w 3"/>
                <a:gd name="T9" fmla="*/ 0 h 4"/>
              </a:gdLst>
              <a:ahLst/>
              <a:cxnLst>
                <a:cxn ang="0">
                  <a:pos x="T0" y="T1"/>
                </a:cxn>
                <a:cxn ang="0">
                  <a:pos x="T2" y="T3"/>
                </a:cxn>
                <a:cxn ang="0">
                  <a:pos x="T4" y="T5"/>
                </a:cxn>
                <a:cxn ang="0">
                  <a:pos x="T6" y="T7"/>
                </a:cxn>
                <a:cxn ang="0">
                  <a:pos x="T8" y="T9"/>
                </a:cxn>
              </a:cxnLst>
              <a:rect l="0" t="0" r="r" b="b"/>
              <a:pathLst>
                <a:path w="3" h="4">
                  <a:moveTo>
                    <a:pt x="2" y="0"/>
                  </a:moveTo>
                  <a:cubicBezTo>
                    <a:pt x="2" y="0"/>
                    <a:pt x="1" y="0"/>
                    <a:pt x="0" y="0"/>
                  </a:cubicBezTo>
                  <a:cubicBezTo>
                    <a:pt x="0" y="2"/>
                    <a:pt x="0" y="3"/>
                    <a:pt x="0" y="4"/>
                  </a:cubicBezTo>
                  <a:cubicBezTo>
                    <a:pt x="1" y="4"/>
                    <a:pt x="2" y="4"/>
                    <a:pt x="3" y="4"/>
                  </a:cubicBezTo>
                  <a:cubicBezTo>
                    <a:pt x="3" y="3"/>
                    <a:pt x="3" y="1"/>
                    <a:pt x="2" y="0"/>
                  </a:cubicBezTo>
                </a:path>
              </a:pathLst>
            </a:custGeom>
            <a:solidFill>
              <a:srgbClr val="7040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 name="Freeform 228"/>
            <p:cNvSpPr>
              <a:spLocks/>
            </p:cNvSpPr>
            <p:nvPr/>
          </p:nvSpPr>
          <p:spPr bwMode="auto">
            <a:xfrm>
              <a:off x="8397875" y="2258073"/>
              <a:ext cx="33337" cy="215900"/>
            </a:xfrm>
            <a:custGeom>
              <a:avLst/>
              <a:gdLst>
                <a:gd name="T0" fmla="*/ 4 w 22"/>
                <a:gd name="T1" fmla="*/ 0 h 144"/>
                <a:gd name="T2" fmla="*/ 3 w 22"/>
                <a:gd name="T3" fmla="*/ 0 h 144"/>
                <a:gd name="T4" fmla="*/ 2 w 22"/>
                <a:gd name="T5" fmla="*/ 20 h 144"/>
                <a:gd name="T6" fmla="*/ 7 w 22"/>
                <a:gd name="T7" fmla="*/ 127 h 144"/>
                <a:gd name="T8" fmla="*/ 22 w 22"/>
                <a:gd name="T9" fmla="*/ 144 h 144"/>
                <a:gd name="T10" fmla="*/ 22 w 22"/>
                <a:gd name="T11" fmla="*/ 144 h 144"/>
                <a:gd name="T12" fmla="*/ 10 w 22"/>
                <a:gd name="T13" fmla="*/ 132 h 144"/>
                <a:gd name="T14" fmla="*/ 8 w 22"/>
                <a:gd name="T15" fmla="*/ 128 h 144"/>
                <a:gd name="T16" fmla="*/ 7 w 22"/>
                <a:gd name="T17" fmla="*/ 117 h 144"/>
                <a:gd name="T18" fmla="*/ 5 w 22"/>
                <a:gd name="T19" fmla="*/ 97 h 144"/>
                <a:gd name="T20" fmla="*/ 3 w 22"/>
                <a:gd name="T21" fmla="*/ 40 h 144"/>
                <a:gd name="T22" fmla="*/ 3 w 22"/>
                <a:gd name="T23" fmla="*/ 21 h 144"/>
                <a:gd name="T24" fmla="*/ 4 w 22"/>
                <a:gd name="T25" fmla="*/ 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2" h="144">
                  <a:moveTo>
                    <a:pt x="4" y="0"/>
                  </a:moveTo>
                  <a:cubicBezTo>
                    <a:pt x="4" y="0"/>
                    <a:pt x="3" y="0"/>
                    <a:pt x="3" y="0"/>
                  </a:cubicBezTo>
                  <a:cubicBezTo>
                    <a:pt x="2" y="6"/>
                    <a:pt x="2" y="13"/>
                    <a:pt x="2" y="20"/>
                  </a:cubicBezTo>
                  <a:cubicBezTo>
                    <a:pt x="0" y="65"/>
                    <a:pt x="5" y="120"/>
                    <a:pt x="7" y="127"/>
                  </a:cubicBezTo>
                  <a:cubicBezTo>
                    <a:pt x="7" y="130"/>
                    <a:pt x="14" y="137"/>
                    <a:pt x="22" y="144"/>
                  </a:cubicBezTo>
                  <a:cubicBezTo>
                    <a:pt x="22" y="144"/>
                    <a:pt x="22" y="144"/>
                    <a:pt x="22" y="144"/>
                  </a:cubicBezTo>
                  <a:cubicBezTo>
                    <a:pt x="17" y="140"/>
                    <a:pt x="13" y="135"/>
                    <a:pt x="10" y="132"/>
                  </a:cubicBezTo>
                  <a:cubicBezTo>
                    <a:pt x="9" y="130"/>
                    <a:pt x="9" y="129"/>
                    <a:pt x="8" y="128"/>
                  </a:cubicBezTo>
                  <a:cubicBezTo>
                    <a:pt x="8" y="127"/>
                    <a:pt x="7" y="123"/>
                    <a:pt x="7" y="117"/>
                  </a:cubicBezTo>
                  <a:cubicBezTo>
                    <a:pt x="6" y="112"/>
                    <a:pt x="6" y="105"/>
                    <a:pt x="5" y="97"/>
                  </a:cubicBezTo>
                  <a:cubicBezTo>
                    <a:pt x="4" y="81"/>
                    <a:pt x="3" y="60"/>
                    <a:pt x="3" y="40"/>
                  </a:cubicBezTo>
                  <a:cubicBezTo>
                    <a:pt x="3" y="34"/>
                    <a:pt x="3" y="27"/>
                    <a:pt x="3" y="21"/>
                  </a:cubicBezTo>
                  <a:cubicBezTo>
                    <a:pt x="4" y="13"/>
                    <a:pt x="4" y="6"/>
                    <a:pt x="4" y="0"/>
                  </a:cubicBezTo>
                </a:path>
              </a:pathLst>
            </a:custGeom>
            <a:solidFill>
              <a:srgbClr val="EBCC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 name="Freeform 229"/>
            <p:cNvSpPr>
              <a:spLocks/>
            </p:cNvSpPr>
            <p:nvPr/>
          </p:nvSpPr>
          <p:spPr bwMode="auto">
            <a:xfrm>
              <a:off x="8431213" y="2473973"/>
              <a:ext cx="1587" cy="1588"/>
            </a:xfrm>
            <a:custGeom>
              <a:avLst/>
              <a:gdLst>
                <a:gd name="T0" fmla="*/ 0 w 1"/>
                <a:gd name="T1" fmla="*/ 0 h 1"/>
                <a:gd name="T2" fmla="*/ 0 w 1"/>
                <a:gd name="T3" fmla="*/ 0 h 1"/>
                <a:gd name="T4" fmla="*/ 1 w 1"/>
                <a:gd name="T5" fmla="*/ 1 h 1"/>
                <a:gd name="T6" fmla="*/ 1 w 1"/>
                <a:gd name="T7" fmla="*/ 1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0"/>
                    <a:pt x="0" y="0"/>
                  </a:cubicBezTo>
                  <a:cubicBezTo>
                    <a:pt x="0" y="1"/>
                    <a:pt x="1" y="1"/>
                    <a:pt x="1" y="1"/>
                  </a:cubicBezTo>
                  <a:cubicBezTo>
                    <a:pt x="1" y="1"/>
                    <a:pt x="1" y="1"/>
                    <a:pt x="1" y="1"/>
                  </a:cubicBezTo>
                  <a:cubicBezTo>
                    <a:pt x="1" y="1"/>
                    <a:pt x="0" y="0"/>
                    <a:pt x="0" y="0"/>
                  </a:cubicBezTo>
                </a:path>
              </a:pathLst>
            </a:custGeom>
            <a:solidFill>
              <a:srgbClr val="7040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 name="Freeform 230"/>
            <p:cNvSpPr>
              <a:spLocks/>
            </p:cNvSpPr>
            <p:nvPr/>
          </p:nvSpPr>
          <p:spPr bwMode="auto">
            <a:xfrm>
              <a:off x="8051800" y="1696098"/>
              <a:ext cx="665162" cy="585788"/>
            </a:xfrm>
            <a:custGeom>
              <a:avLst/>
              <a:gdLst>
                <a:gd name="T0" fmla="*/ 235 w 445"/>
                <a:gd name="T1" fmla="*/ 3 h 393"/>
                <a:gd name="T2" fmla="*/ 0 w 445"/>
                <a:gd name="T3" fmla="*/ 162 h 393"/>
                <a:gd name="T4" fmla="*/ 140 w 445"/>
                <a:gd name="T5" fmla="*/ 370 h 393"/>
                <a:gd name="T6" fmla="*/ 423 w 445"/>
                <a:gd name="T7" fmla="*/ 270 h 393"/>
                <a:gd name="T8" fmla="*/ 235 w 445"/>
                <a:gd name="T9" fmla="*/ 3 h 393"/>
              </a:gdLst>
              <a:ahLst/>
              <a:cxnLst>
                <a:cxn ang="0">
                  <a:pos x="T0" y="T1"/>
                </a:cxn>
                <a:cxn ang="0">
                  <a:pos x="T2" y="T3"/>
                </a:cxn>
                <a:cxn ang="0">
                  <a:pos x="T4" y="T5"/>
                </a:cxn>
                <a:cxn ang="0">
                  <a:pos x="T6" y="T7"/>
                </a:cxn>
                <a:cxn ang="0">
                  <a:pos x="T8" y="T9"/>
                </a:cxn>
              </a:cxnLst>
              <a:rect l="0" t="0" r="r" b="b"/>
              <a:pathLst>
                <a:path w="445" h="393">
                  <a:moveTo>
                    <a:pt x="235" y="3"/>
                  </a:moveTo>
                  <a:cubicBezTo>
                    <a:pt x="160" y="0"/>
                    <a:pt x="0" y="35"/>
                    <a:pt x="0" y="162"/>
                  </a:cubicBezTo>
                  <a:cubicBezTo>
                    <a:pt x="0" y="289"/>
                    <a:pt x="47" y="346"/>
                    <a:pt x="140" y="370"/>
                  </a:cubicBezTo>
                  <a:cubicBezTo>
                    <a:pt x="234" y="393"/>
                    <a:pt x="400" y="365"/>
                    <a:pt x="423" y="270"/>
                  </a:cubicBezTo>
                  <a:cubicBezTo>
                    <a:pt x="445" y="175"/>
                    <a:pt x="429" y="11"/>
                    <a:pt x="235" y="3"/>
                  </a:cubicBezTo>
                </a:path>
              </a:pathLst>
            </a:custGeom>
            <a:solidFill>
              <a:srgbClr val="B5DE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 name="Freeform 231"/>
            <p:cNvSpPr>
              <a:spLocks noEditPoints="1"/>
            </p:cNvSpPr>
            <p:nvPr/>
          </p:nvSpPr>
          <p:spPr bwMode="auto">
            <a:xfrm>
              <a:off x="8259763" y="2246961"/>
              <a:ext cx="50800" cy="9525"/>
            </a:xfrm>
            <a:custGeom>
              <a:avLst/>
              <a:gdLst>
                <a:gd name="T0" fmla="*/ 1 w 34"/>
                <a:gd name="T1" fmla="*/ 1 h 7"/>
                <a:gd name="T2" fmla="*/ 34 w 34"/>
                <a:gd name="T3" fmla="*/ 7 h 7"/>
                <a:gd name="T4" fmla="*/ 34 w 34"/>
                <a:gd name="T5" fmla="*/ 7 h 7"/>
                <a:gd name="T6" fmla="*/ 1 w 34"/>
                <a:gd name="T7" fmla="*/ 1 h 7"/>
                <a:gd name="T8" fmla="*/ 1 w 34"/>
                <a:gd name="T9" fmla="*/ 1 h 7"/>
                <a:gd name="T10" fmla="*/ 1 w 34"/>
                <a:gd name="T11" fmla="*/ 1 h 7"/>
                <a:gd name="T12" fmla="*/ 1 w 34"/>
                <a:gd name="T13" fmla="*/ 1 h 7"/>
                <a:gd name="T14" fmla="*/ 0 w 34"/>
                <a:gd name="T15" fmla="*/ 0 h 7"/>
                <a:gd name="T16" fmla="*/ 0 w 34"/>
                <a:gd name="T17" fmla="*/ 0 h 7"/>
                <a:gd name="T18" fmla="*/ 0 w 34"/>
                <a:gd name="T1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7">
                  <a:moveTo>
                    <a:pt x="1" y="1"/>
                  </a:moveTo>
                  <a:cubicBezTo>
                    <a:pt x="11" y="3"/>
                    <a:pt x="23" y="5"/>
                    <a:pt x="34" y="7"/>
                  </a:cubicBezTo>
                  <a:cubicBezTo>
                    <a:pt x="34" y="7"/>
                    <a:pt x="34" y="7"/>
                    <a:pt x="34" y="7"/>
                  </a:cubicBezTo>
                  <a:cubicBezTo>
                    <a:pt x="23" y="5"/>
                    <a:pt x="11" y="3"/>
                    <a:pt x="1" y="1"/>
                  </a:cubicBezTo>
                  <a:moveTo>
                    <a:pt x="1" y="1"/>
                  </a:moveTo>
                  <a:cubicBezTo>
                    <a:pt x="1" y="1"/>
                    <a:pt x="1" y="1"/>
                    <a:pt x="1" y="1"/>
                  </a:cubicBezTo>
                  <a:cubicBezTo>
                    <a:pt x="1" y="1"/>
                    <a:pt x="1" y="1"/>
                    <a:pt x="1" y="1"/>
                  </a:cubicBezTo>
                  <a:moveTo>
                    <a:pt x="0" y="0"/>
                  </a:moveTo>
                  <a:cubicBezTo>
                    <a:pt x="0" y="0"/>
                    <a:pt x="0" y="0"/>
                    <a:pt x="0" y="0"/>
                  </a:cubicBezTo>
                  <a:cubicBezTo>
                    <a:pt x="0" y="0"/>
                    <a:pt x="0" y="0"/>
                    <a:pt x="0" y="0"/>
                  </a:cubicBezTo>
                </a:path>
              </a:pathLst>
            </a:custGeom>
            <a:solidFill>
              <a:srgbClr val="DEF1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 name="Freeform 232"/>
            <p:cNvSpPr>
              <a:spLocks/>
            </p:cNvSpPr>
            <p:nvPr/>
          </p:nvSpPr>
          <p:spPr bwMode="auto">
            <a:xfrm>
              <a:off x="8310563" y="2256486"/>
              <a:ext cx="1587" cy="0"/>
            </a:xfrm>
            <a:custGeom>
              <a:avLst/>
              <a:gdLst>
                <a:gd name="T0" fmla="*/ 0 w 1"/>
                <a:gd name="T1" fmla="*/ 0 w 1"/>
                <a:gd name="T2" fmla="*/ 1 w 1"/>
                <a:gd name="T3" fmla="*/ 1 w 1"/>
                <a:gd name="T4" fmla="*/ 0 w 1"/>
              </a:gdLst>
              <a:ahLst/>
              <a:cxnLst>
                <a:cxn ang="0">
                  <a:pos x="T0" y="0"/>
                </a:cxn>
                <a:cxn ang="0">
                  <a:pos x="T1" y="0"/>
                </a:cxn>
                <a:cxn ang="0">
                  <a:pos x="T2" y="0"/>
                </a:cxn>
                <a:cxn ang="0">
                  <a:pos x="T3" y="0"/>
                </a:cxn>
                <a:cxn ang="0">
                  <a:pos x="T4" y="0"/>
                </a:cxn>
              </a:cxnLst>
              <a:rect l="0" t="0" r="r" b="b"/>
              <a:pathLst>
                <a:path w="1">
                  <a:moveTo>
                    <a:pt x="0" y="0"/>
                  </a:moveTo>
                  <a:cubicBezTo>
                    <a:pt x="0" y="0"/>
                    <a:pt x="0" y="0"/>
                    <a:pt x="0" y="0"/>
                  </a:cubicBezTo>
                  <a:cubicBezTo>
                    <a:pt x="0" y="0"/>
                    <a:pt x="1" y="0"/>
                    <a:pt x="1" y="0"/>
                  </a:cubicBezTo>
                  <a:cubicBezTo>
                    <a:pt x="1" y="0"/>
                    <a:pt x="1" y="0"/>
                    <a:pt x="1" y="0"/>
                  </a:cubicBezTo>
                  <a:cubicBezTo>
                    <a:pt x="1" y="0"/>
                    <a:pt x="0" y="0"/>
                    <a:pt x="0" y="0"/>
                  </a:cubicBezTo>
                </a:path>
              </a:pathLst>
            </a:custGeom>
            <a:solidFill>
              <a:srgbClr val="6B421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 name="Freeform 233"/>
            <p:cNvSpPr>
              <a:spLocks noEditPoints="1"/>
            </p:cNvSpPr>
            <p:nvPr/>
          </p:nvSpPr>
          <p:spPr bwMode="auto">
            <a:xfrm>
              <a:off x="8054975" y="2002486"/>
              <a:ext cx="609600" cy="255588"/>
            </a:xfrm>
            <a:custGeom>
              <a:avLst/>
              <a:gdLst>
                <a:gd name="T0" fmla="*/ 235 w 408"/>
                <a:gd name="T1" fmla="*/ 160 h 172"/>
                <a:gd name="T2" fmla="*/ 234 w 408"/>
                <a:gd name="T3" fmla="*/ 161 h 172"/>
                <a:gd name="T4" fmla="*/ 233 w 408"/>
                <a:gd name="T5" fmla="*/ 172 h 172"/>
                <a:gd name="T6" fmla="*/ 234 w 408"/>
                <a:gd name="T7" fmla="*/ 172 h 172"/>
                <a:gd name="T8" fmla="*/ 235 w 408"/>
                <a:gd name="T9" fmla="*/ 160 h 172"/>
                <a:gd name="T10" fmla="*/ 244 w 408"/>
                <a:gd name="T11" fmla="*/ 123 h 172"/>
                <a:gd name="T12" fmla="*/ 238 w 408"/>
                <a:gd name="T13" fmla="*/ 125 h 172"/>
                <a:gd name="T14" fmla="*/ 234 w 408"/>
                <a:gd name="T15" fmla="*/ 158 h 172"/>
                <a:gd name="T16" fmla="*/ 236 w 408"/>
                <a:gd name="T17" fmla="*/ 157 h 172"/>
                <a:gd name="T18" fmla="*/ 240 w 408"/>
                <a:gd name="T19" fmla="*/ 126 h 172"/>
                <a:gd name="T20" fmla="*/ 240 w 408"/>
                <a:gd name="T21" fmla="*/ 125 h 172"/>
                <a:gd name="T22" fmla="*/ 246 w 408"/>
                <a:gd name="T23" fmla="*/ 123 h 172"/>
                <a:gd name="T24" fmla="*/ 244 w 408"/>
                <a:gd name="T25" fmla="*/ 123 h 172"/>
                <a:gd name="T26" fmla="*/ 35 w 408"/>
                <a:gd name="T27" fmla="*/ 102 h 172"/>
                <a:gd name="T28" fmla="*/ 137 w 408"/>
                <a:gd name="T29" fmla="*/ 164 h 172"/>
                <a:gd name="T30" fmla="*/ 137 w 408"/>
                <a:gd name="T31" fmla="*/ 164 h 172"/>
                <a:gd name="T32" fmla="*/ 138 w 408"/>
                <a:gd name="T33" fmla="*/ 165 h 172"/>
                <a:gd name="T34" fmla="*/ 138 w 408"/>
                <a:gd name="T35" fmla="*/ 165 h 172"/>
                <a:gd name="T36" fmla="*/ 138 w 408"/>
                <a:gd name="T37" fmla="*/ 165 h 172"/>
                <a:gd name="T38" fmla="*/ 138 w 408"/>
                <a:gd name="T39" fmla="*/ 165 h 172"/>
                <a:gd name="T40" fmla="*/ 171 w 408"/>
                <a:gd name="T41" fmla="*/ 171 h 172"/>
                <a:gd name="T42" fmla="*/ 172 w 408"/>
                <a:gd name="T43" fmla="*/ 171 h 172"/>
                <a:gd name="T44" fmla="*/ 172 w 408"/>
                <a:gd name="T45" fmla="*/ 170 h 172"/>
                <a:gd name="T46" fmla="*/ 172 w 408"/>
                <a:gd name="T47" fmla="*/ 170 h 172"/>
                <a:gd name="T48" fmla="*/ 172 w 408"/>
                <a:gd name="T49" fmla="*/ 168 h 172"/>
                <a:gd name="T50" fmla="*/ 172 w 408"/>
                <a:gd name="T51" fmla="*/ 168 h 172"/>
                <a:gd name="T52" fmla="*/ 172 w 408"/>
                <a:gd name="T53" fmla="*/ 161 h 172"/>
                <a:gd name="T54" fmla="*/ 35 w 408"/>
                <a:gd name="T55" fmla="*/ 102 h 172"/>
                <a:gd name="T56" fmla="*/ 386 w 408"/>
                <a:gd name="T57" fmla="*/ 96 h 172"/>
                <a:gd name="T58" fmla="*/ 264 w 408"/>
                <a:gd name="T59" fmla="*/ 125 h 172"/>
                <a:gd name="T60" fmla="*/ 250 w 408"/>
                <a:gd name="T61" fmla="*/ 123 h 172"/>
                <a:gd name="T62" fmla="*/ 242 w 408"/>
                <a:gd name="T63" fmla="*/ 127 h 172"/>
                <a:gd name="T64" fmla="*/ 241 w 408"/>
                <a:gd name="T65" fmla="*/ 130 h 172"/>
                <a:gd name="T66" fmla="*/ 239 w 408"/>
                <a:gd name="T67" fmla="*/ 143 h 172"/>
                <a:gd name="T68" fmla="*/ 238 w 408"/>
                <a:gd name="T69" fmla="*/ 157 h 172"/>
                <a:gd name="T70" fmla="*/ 383 w 408"/>
                <a:gd name="T71" fmla="*/ 100 h 172"/>
                <a:gd name="T72" fmla="*/ 386 w 408"/>
                <a:gd name="T73" fmla="*/ 96 h 172"/>
                <a:gd name="T74" fmla="*/ 408 w 408"/>
                <a:gd name="T75" fmla="*/ 95 h 172"/>
                <a:gd name="T76" fmla="*/ 389 w 408"/>
                <a:gd name="T77" fmla="*/ 96 h 172"/>
                <a:gd name="T78" fmla="*/ 354 w 408"/>
                <a:gd name="T79" fmla="*/ 125 h 172"/>
                <a:gd name="T80" fmla="*/ 237 w 408"/>
                <a:gd name="T81" fmla="*/ 160 h 172"/>
                <a:gd name="T82" fmla="*/ 236 w 408"/>
                <a:gd name="T83" fmla="*/ 172 h 172"/>
                <a:gd name="T84" fmla="*/ 408 w 408"/>
                <a:gd name="T85" fmla="*/ 95 h 172"/>
                <a:gd name="T86" fmla="*/ 0 w 408"/>
                <a:gd name="T87" fmla="*/ 0 h 172"/>
                <a:gd name="T88" fmla="*/ 26 w 408"/>
                <a:gd name="T89" fmla="*/ 89 h 172"/>
                <a:gd name="T90" fmla="*/ 42 w 408"/>
                <a:gd name="T91" fmla="*/ 106 h 172"/>
                <a:gd name="T92" fmla="*/ 145 w 408"/>
                <a:gd name="T93" fmla="*/ 154 h 172"/>
                <a:gd name="T94" fmla="*/ 171 w 408"/>
                <a:gd name="T95" fmla="*/ 157 h 172"/>
                <a:gd name="T96" fmla="*/ 170 w 408"/>
                <a:gd name="T97" fmla="*/ 121 h 172"/>
                <a:gd name="T98" fmla="*/ 104 w 408"/>
                <a:gd name="T99" fmla="*/ 101 h 172"/>
                <a:gd name="T100" fmla="*/ 77 w 408"/>
                <a:gd name="T101" fmla="*/ 60 h 172"/>
                <a:gd name="T102" fmla="*/ 0 w 408"/>
                <a:gd name="T103" fmla="*/ 0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08" h="172">
                  <a:moveTo>
                    <a:pt x="235" y="160"/>
                  </a:moveTo>
                  <a:cubicBezTo>
                    <a:pt x="235" y="160"/>
                    <a:pt x="234" y="161"/>
                    <a:pt x="234" y="161"/>
                  </a:cubicBezTo>
                  <a:cubicBezTo>
                    <a:pt x="233" y="164"/>
                    <a:pt x="233" y="168"/>
                    <a:pt x="233" y="172"/>
                  </a:cubicBezTo>
                  <a:cubicBezTo>
                    <a:pt x="233" y="172"/>
                    <a:pt x="234" y="172"/>
                    <a:pt x="234" y="172"/>
                  </a:cubicBezTo>
                  <a:cubicBezTo>
                    <a:pt x="235" y="168"/>
                    <a:pt x="235" y="164"/>
                    <a:pt x="235" y="160"/>
                  </a:cubicBezTo>
                  <a:moveTo>
                    <a:pt x="244" y="123"/>
                  </a:moveTo>
                  <a:cubicBezTo>
                    <a:pt x="238" y="125"/>
                    <a:pt x="238" y="125"/>
                    <a:pt x="238" y="125"/>
                  </a:cubicBezTo>
                  <a:cubicBezTo>
                    <a:pt x="238" y="125"/>
                    <a:pt x="236" y="136"/>
                    <a:pt x="234" y="158"/>
                  </a:cubicBezTo>
                  <a:cubicBezTo>
                    <a:pt x="234" y="157"/>
                    <a:pt x="235" y="157"/>
                    <a:pt x="236" y="157"/>
                  </a:cubicBezTo>
                  <a:cubicBezTo>
                    <a:pt x="238" y="137"/>
                    <a:pt x="240" y="126"/>
                    <a:pt x="240" y="126"/>
                  </a:cubicBezTo>
                  <a:cubicBezTo>
                    <a:pt x="240" y="125"/>
                    <a:pt x="240" y="125"/>
                    <a:pt x="240" y="125"/>
                  </a:cubicBezTo>
                  <a:cubicBezTo>
                    <a:pt x="246" y="123"/>
                    <a:pt x="246" y="123"/>
                    <a:pt x="246" y="123"/>
                  </a:cubicBezTo>
                  <a:cubicBezTo>
                    <a:pt x="245" y="123"/>
                    <a:pt x="245" y="123"/>
                    <a:pt x="244" y="123"/>
                  </a:cubicBezTo>
                  <a:moveTo>
                    <a:pt x="35" y="102"/>
                  </a:moveTo>
                  <a:cubicBezTo>
                    <a:pt x="58" y="133"/>
                    <a:pt x="92" y="153"/>
                    <a:pt x="137" y="164"/>
                  </a:cubicBezTo>
                  <a:cubicBezTo>
                    <a:pt x="137" y="164"/>
                    <a:pt x="137" y="164"/>
                    <a:pt x="137" y="164"/>
                  </a:cubicBezTo>
                  <a:cubicBezTo>
                    <a:pt x="137" y="165"/>
                    <a:pt x="138" y="165"/>
                    <a:pt x="138" y="165"/>
                  </a:cubicBezTo>
                  <a:cubicBezTo>
                    <a:pt x="138" y="165"/>
                    <a:pt x="138" y="165"/>
                    <a:pt x="138" y="165"/>
                  </a:cubicBezTo>
                  <a:cubicBezTo>
                    <a:pt x="138" y="165"/>
                    <a:pt x="138" y="165"/>
                    <a:pt x="138" y="165"/>
                  </a:cubicBezTo>
                  <a:cubicBezTo>
                    <a:pt x="138" y="165"/>
                    <a:pt x="138" y="165"/>
                    <a:pt x="138" y="165"/>
                  </a:cubicBezTo>
                  <a:cubicBezTo>
                    <a:pt x="148" y="167"/>
                    <a:pt x="160" y="169"/>
                    <a:pt x="171" y="171"/>
                  </a:cubicBezTo>
                  <a:cubicBezTo>
                    <a:pt x="171" y="171"/>
                    <a:pt x="172" y="171"/>
                    <a:pt x="172" y="171"/>
                  </a:cubicBezTo>
                  <a:cubicBezTo>
                    <a:pt x="172" y="170"/>
                    <a:pt x="172" y="170"/>
                    <a:pt x="172" y="170"/>
                  </a:cubicBezTo>
                  <a:cubicBezTo>
                    <a:pt x="172" y="170"/>
                    <a:pt x="172" y="170"/>
                    <a:pt x="172" y="170"/>
                  </a:cubicBezTo>
                  <a:cubicBezTo>
                    <a:pt x="172" y="169"/>
                    <a:pt x="172" y="168"/>
                    <a:pt x="172" y="168"/>
                  </a:cubicBezTo>
                  <a:cubicBezTo>
                    <a:pt x="172" y="168"/>
                    <a:pt x="172" y="168"/>
                    <a:pt x="172" y="168"/>
                  </a:cubicBezTo>
                  <a:cubicBezTo>
                    <a:pt x="172" y="165"/>
                    <a:pt x="172" y="163"/>
                    <a:pt x="172" y="161"/>
                  </a:cubicBezTo>
                  <a:cubicBezTo>
                    <a:pt x="119" y="156"/>
                    <a:pt x="69" y="138"/>
                    <a:pt x="35" y="102"/>
                  </a:cubicBezTo>
                  <a:moveTo>
                    <a:pt x="386" y="96"/>
                  </a:moveTo>
                  <a:cubicBezTo>
                    <a:pt x="344" y="100"/>
                    <a:pt x="302" y="104"/>
                    <a:pt x="264" y="125"/>
                  </a:cubicBezTo>
                  <a:cubicBezTo>
                    <a:pt x="260" y="124"/>
                    <a:pt x="255" y="124"/>
                    <a:pt x="250" y="123"/>
                  </a:cubicBezTo>
                  <a:cubicBezTo>
                    <a:pt x="242" y="127"/>
                    <a:pt x="242" y="127"/>
                    <a:pt x="242" y="127"/>
                  </a:cubicBezTo>
                  <a:cubicBezTo>
                    <a:pt x="242" y="127"/>
                    <a:pt x="241" y="129"/>
                    <a:pt x="241" y="130"/>
                  </a:cubicBezTo>
                  <a:cubicBezTo>
                    <a:pt x="241" y="133"/>
                    <a:pt x="240" y="137"/>
                    <a:pt x="239" y="143"/>
                  </a:cubicBezTo>
                  <a:cubicBezTo>
                    <a:pt x="239" y="147"/>
                    <a:pt x="238" y="152"/>
                    <a:pt x="238" y="157"/>
                  </a:cubicBezTo>
                  <a:cubicBezTo>
                    <a:pt x="292" y="153"/>
                    <a:pt x="347" y="136"/>
                    <a:pt x="383" y="100"/>
                  </a:cubicBezTo>
                  <a:cubicBezTo>
                    <a:pt x="384" y="99"/>
                    <a:pt x="385" y="97"/>
                    <a:pt x="386" y="96"/>
                  </a:cubicBezTo>
                  <a:moveTo>
                    <a:pt x="408" y="95"/>
                  </a:moveTo>
                  <a:cubicBezTo>
                    <a:pt x="402" y="95"/>
                    <a:pt x="396" y="96"/>
                    <a:pt x="389" y="96"/>
                  </a:cubicBezTo>
                  <a:cubicBezTo>
                    <a:pt x="380" y="107"/>
                    <a:pt x="368" y="117"/>
                    <a:pt x="354" y="125"/>
                  </a:cubicBezTo>
                  <a:cubicBezTo>
                    <a:pt x="321" y="143"/>
                    <a:pt x="280" y="156"/>
                    <a:pt x="237" y="160"/>
                  </a:cubicBezTo>
                  <a:cubicBezTo>
                    <a:pt x="237" y="164"/>
                    <a:pt x="237" y="167"/>
                    <a:pt x="236" y="172"/>
                  </a:cubicBezTo>
                  <a:cubicBezTo>
                    <a:pt x="305" y="166"/>
                    <a:pt x="377" y="142"/>
                    <a:pt x="408" y="95"/>
                  </a:cubicBezTo>
                  <a:moveTo>
                    <a:pt x="0" y="0"/>
                  </a:moveTo>
                  <a:cubicBezTo>
                    <a:pt x="4" y="36"/>
                    <a:pt x="12" y="65"/>
                    <a:pt x="26" y="89"/>
                  </a:cubicBezTo>
                  <a:cubicBezTo>
                    <a:pt x="31" y="95"/>
                    <a:pt x="36" y="101"/>
                    <a:pt x="42" y="106"/>
                  </a:cubicBezTo>
                  <a:cubicBezTo>
                    <a:pt x="70" y="132"/>
                    <a:pt x="108" y="147"/>
                    <a:pt x="145" y="154"/>
                  </a:cubicBezTo>
                  <a:cubicBezTo>
                    <a:pt x="154" y="155"/>
                    <a:pt x="163" y="156"/>
                    <a:pt x="171" y="157"/>
                  </a:cubicBezTo>
                  <a:cubicBezTo>
                    <a:pt x="171" y="144"/>
                    <a:pt x="171" y="132"/>
                    <a:pt x="170" y="121"/>
                  </a:cubicBezTo>
                  <a:cubicBezTo>
                    <a:pt x="147" y="119"/>
                    <a:pt x="124" y="115"/>
                    <a:pt x="104" y="101"/>
                  </a:cubicBezTo>
                  <a:cubicBezTo>
                    <a:pt x="90" y="91"/>
                    <a:pt x="93" y="71"/>
                    <a:pt x="77" y="60"/>
                  </a:cubicBezTo>
                  <a:cubicBezTo>
                    <a:pt x="50" y="40"/>
                    <a:pt x="24" y="21"/>
                    <a:pt x="0" y="0"/>
                  </a:cubicBezTo>
                </a:path>
              </a:pathLst>
            </a:custGeom>
            <a:solidFill>
              <a:srgbClr val="9ED1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 name="Freeform 234"/>
            <p:cNvSpPr>
              <a:spLocks/>
            </p:cNvSpPr>
            <p:nvPr/>
          </p:nvSpPr>
          <p:spPr bwMode="auto">
            <a:xfrm>
              <a:off x="8024813" y="1686573"/>
              <a:ext cx="666750" cy="595313"/>
            </a:xfrm>
            <a:custGeom>
              <a:avLst/>
              <a:gdLst>
                <a:gd name="T0" fmla="*/ 250 w 447"/>
                <a:gd name="T1" fmla="*/ 2 h 399"/>
                <a:gd name="T2" fmla="*/ 68 w 447"/>
                <a:gd name="T3" fmla="*/ 51 h 399"/>
                <a:gd name="T4" fmla="*/ 17 w 447"/>
                <a:gd name="T5" fmla="*/ 241 h 399"/>
                <a:gd name="T6" fmla="*/ 375 w 447"/>
                <a:gd name="T7" fmla="*/ 336 h 399"/>
                <a:gd name="T8" fmla="*/ 438 w 447"/>
                <a:gd name="T9" fmla="*/ 247 h 399"/>
                <a:gd name="T10" fmla="*/ 437 w 447"/>
                <a:gd name="T11" fmla="*/ 141 h 399"/>
                <a:gd name="T12" fmla="*/ 381 w 447"/>
                <a:gd name="T13" fmla="*/ 46 h 399"/>
                <a:gd name="T14" fmla="*/ 250 w 447"/>
                <a:gd name="T15" fmla="*/ 2 h 399"/>
                <a:gd name="T16" fmla="*/ 250 w 447"/>
                <a:gd name="T17" fmla="*/ 5 h 399"/>
                <a:gd name="T18" fmla="*/ 430 w 447"/>
                <a:gd name="T19" fmla="*/ 128 h 399"/>
                <a:gd name="T20" fmla="*/ 404 w 447"/>
                <a:gd name="T21" fmla="*/ 311 h 399"/>
                <a:gd name="T22" fmla="*/ 166 w 447"/>
                <a:gd name="T23" fmla="*/ 365 h 399"/>
                <a:gd name="T24" fmla="*/ 63 w 447"/>
                <a:gd name="T25" fmla="*/ 317 h 399"/>
                <a:gd name="T26" fmla="*/ 14 w 447"/>
                <a:gd name="T27" fmla="*/ 206 h 399"/>
                <a:gd name="T28" fmla="*/ 25 w 447"/>
                <a:gd name="T29" fmla="*/ 101 h 399"/>
                <a:gd name="T30" fmla="*/ 91 w 447"/>
                <a:gd name="T31" fmla="*/ 40 h 399"/>
                <a:gd name="T32" fmla="*/ 250 w 447"/>
                <a:gd name="T33" fmla="*/ 5 h 399"/>
                <a:gd name="T34" fmla="*/ 250 w 447"/>
                <a:gd name="T35" fmla="*/ 2 h 3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47" h="399">
                  <a:moveTo>
                    <a:pt x="250" y="2"/>
                  </a:moveTo>
                  <a:cubicBezTo>
                    <a:pt x="187" y="0"/>
                    <a:pt x="119" y="15"/>
                    <a:pt x="68" y="51"/>
                  </a:cubicBezTo>
                  <a:cubicBezTo>
                    <a:pt x="3" y="96"/>
                    <a:pt x="0" y="171"/>
                    <a:pt x="17" y="241"/>
                  </a:cubicBezTo>
                  <a:cubicBezTo>
                    <a:pt x="54" y="392"/>
                    <a:pt x="262" y="399"/>
                    <a:pt x="375" y="336"/>
                  </a:cubicBezTo>
                  <a:cubicBezTo>
                    <a:pt x="410" y="316"/>
                    <a:pt x="431" y="286"/>
                    <a:pt x="438" y="247"/>
                  </a:cubicBezTo>
                  <a:cubicBezTo>
                    <a:pt x="444" y="212"/>
                    <a:pt x="444" y="176"/>
                    <a:pt x="437" y="141"/>
                  </a:cubicBezTo>
                  <a:cubicBezTo>
                    <a:pt x="429" y="104"/>
                    <a:pt x="410" y="70"/>
                    <a:pt x="381" y="46"/>
                  </a:cubicBezTo>
                  <a:cubicBezTo>
                    <a:pt x="345" y="15"/>
                    <a:pt x="296" y="4"/>
                    <a:pt x="250" y="2"/>
                  </a:cubicBezTo>
                  <a:cubicBezTo>
                    <a:pt x="248" y="2"/>
                    <a:pt x="248" y="5"/>
                    <a:pt x="250" y="5"/>
                  </a:cubicBezTo>
                  <a:cubicBezTo>
                    <a:pt x="332" y="9"/>
                    <a:pt x="405" y="45"/>
                    <a:pt x="430" y="128"/>
                  </a:cubicBezTo>
                  <a:cubicBezTo>
                    <a:pt x="447" y="184"/>
                    <a:pt x="447" y="267"/>
                    <a:pt x="404" y="311"/>
                  </a:cubicBezTo>
                  <a:cubicBezTo>
                    <a:pt x="347" y="368"/>
                    <a:pt x="242" y="377"/>
                    <a:pt x="166" y="365"/>
                  </a:cubicBezTo>
                  <a:cubicBezTo>
                    <a:pt x="129" y="358"/>
                    <a:pt x="91" y="343"/>
                    <a:pt x="63" y="317"/>
                  </a:cubicBezTo>
                  <a:cubicBezTo>
                    <a:pt x="32" y="289"/>
                    <a:pt x="19" y="247"/>
                    <a:pt x="14" y="206"/>
                  </a:cubicBezTo>
                  <a:cubicBezTo>
                    <a:pt x="9" y="170"/>
                    <a:pt x="8" y="134"/>
                    <a:pt x="25" y="101"/>
                  </a:cubicBezTo>
                  <a:cubicBezTo>
                    <a:pt x="39" y="74"/>
                    <a:pt x="65" y="55"/>
                    <a:pt x="91" y="40"/>
                  </a:cubicBezTo>
                  <a:cubicBezTo>
                    <a:pt x="138" y="15"/>
                    <a:pt x="196" y="3"/>
                    <a:pt x="250" y="5"/>
                  </a:cubicBezTo>
                  <a:cubicBezTo>
                    <a:pt x="252" y="5"/>
                    <a:pt x="252" y="2"/>
                    <a:pt x="250" y="2"/>
                  </a:cubicBezTo>
                </a:path>
              </a:pathLst>
            </a:custGeom>
            <a:solidFill>
              <a:srgbClr val="7A370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 name="Freeform 235"/>
            <p:cNvSpPr>
              <a:spLocks/>
            </p:cNvSpPr>
            <p:nvPr/>
          </p:nvSpPr>
          <p:spPr bwMode="auto">
            <a:xfrm>
              <a:off x="8231188" y="1983436"/>
              <a:ext cx="266700" cy="525463"/>
            </a:xfrm>
            <a:custGeom>
              <a:avLst/>
              <a:gdLst>
                <a:gd name="T0" fmla="*/ 112 w 178"/>
                <a:gd name="T1" fmla="*/ 56 h 353"/>
                <a:gd name="T2" fmla="*/ 138 w 178"/>
                <a:gd name="T3" fmla="*/ 38 h 353"/>
                <a:gd name="T4" fmla="*/ 166 w 178"/>
                <a:gd name="T5" fmla="*/ 22 h 353"/>
                <a:gd name="T6" fmla="*/ 171 w 178"/>
                <a:gd name="T7" fmla="*/ 33 h 353"/>
                <a:gd name="T8" fmla="*/ 146 w 178"/>
                <a:gd name="T9" fmla="*/ 54 h 353"/>
                <a:gd name="T10" fmla="*/ 117 w 178"/>
                <a:gd name="T11" fmla="*/ 82 h 353"/>
                <a:gd name="T12" fmla="*/ 117 w 178"/>
                <a:gd name="T13" fmla="*/ 117 h 353"/>
                <a:gd name="T14" fmla="*/ 135 w 178"/>
                <a:gd name="T15" fmla="*/ 114 h 353"/>
                <a:gd name="T16" fmla="*/ 135 w 178"/>
                <a:gd name="T17" fmla="*/ 89 h 353"/>
                <a:gd name="T18" fmla="*/ 143 w 178"/>
                <a:gd name="T19" fmla="*/ 84 h 353"/>
                <a:gd name="T20" fmla="*/ 148 w 178"/>
                <a:gd name="T21" fmla="*/ 112 h 353"/>
                <a:gd name="T22" fmla="*/ 173 w 178"/>
                <a:gd name="T23" fmla="*/ 107 h 353"/>
                <a:gd name="T24" fmla="*/ 178 w 178"/>
                <a:gd name="T25" fmla="*/ 115 h 353"/>
                <a:gd name="T26" fmla="*/ 120 w 178"/>
                <a:gd name="T27" fmla="*/ 138 h 353"/>
                <a:gd name="T28" fmla="*/ 114 w 178"/>
                <a:gd name="T29" fmla="*/ 205 h 353"/>
                <a:gd name="T30" fmla="*/ 119 w 178"/>
                <a:gd name="T31" fmla="*/ 312 h 353"/>
                <a:gd name="T32" fmla="*/ 151 w 178"/>
                <a:gd name="T33" fmla="*/ 345 h 353"/>
                <a:gd name="T34" fmla="*/ 115 w 178"/>
                <a:gd name="T35" fmla="*/ 338 h 353"/>
                <a:gd name="T36" fmla="*/ 119 w 178"/>
                <a:gd name="T37" fmla="*/ 353 h 353"/>
                <a:gd name="T38" fmla="*/ 64 w 178"/>
                <a:gd name="T39" fmla="*/ 345 h 353"/>
                <a:gd name="T40" fmla="*/ 33 w 178"/>
                <a:gd name="T41" fmla="*/ 346 h 353"/>
                <a:gd name="T42" fmla="*/ 46 w 178"/>
                <a:gd name="T43" fmla="*/ 330 h 353"/>
                <a:gd name="T44" fmla="*/ 54 w 178"/>
                <a:gd name="T45" fmla="*/ 181 h 353"/>
                <a:gd name="T46" fmla="*/ 51 w 178"/>
                <a:gd name="T47" fmla="*/ 90 h 353"/>
                <a:gd name="T48" fmla="*/ 19 w 178"/>
                <a:gd name="T49" fmla="*/ 45 h 353"/>
                <a:gd name="T50" fmla="*/ 0 w 178"/>
                <a:gd name="T51" fmla="*/ 23 h 353"/>
                <a:gd name="T52" fmla="*/ 10 w 178"/>
                <a:gd name="T53" fmla="*/ 13 h 353"/>
                <a:gd name="T54" fmla="*/ 27 w 178"/>
                <a:gd name="T55" fmla="*/ 36 h 353"/>
                <a:gd name="T56" fmla="*/ 41 w 178"/>
                <a:gd name="T57" fmla="*/ 11 h 353"/>
                <a:gd name="T58" fmla="*/ 49 w 178"/>
                <a:gd name="T59" fmla="*/ 21 h 353"/>
                <a:gd name="T60" fmla="*/ 41 w 178"/>
                <a:gd name="T61" fmla="*/ 43 h 353"/>
                <a:gd name="T62" fmla="*/ 66 w 178"/>
                <a:gd name="T63" fmla="*/ 65 h 353"/>
                <a:gd name="T64" fmla="*/ 86 w 178"/>
                <a:gd name="T65" fmla="*/ 23 h 353"/>
                <a:gd name="T66" fmla="*/ 99 w 178"/>
                <a:gd name="T67" fmla="*/ 0 h 353"/>
                <a:gd name="T68" fmla="*/ 109 w 178"/>
                <a:gd name="T69" fmla="*/ 7 h 353"/>
                <a:gd name="T70" fmla="*/ 101 w 178"/>
                <a:gd name="T71" fmla="*/ 43 h 353"/>
                <a:gd name="T72" fmla="*/ 96 w 178"/>
                <a:gd name="T73" fmla="*/ 65 h 353"/>
                <a:gd name="T74" fmla="*/ 112 w 178"/>
                <a:gd name="T75" fmla="*/ 56 h 3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78" h="353">
                  <a:moveTo>
                    <a:pt x="112" y="56"/>
                  </a:moveTo>
                  <a:cubicBezTo>
                    <a:pt x="112" y="56"/>
                    <a:pt x="127" y="45"/>
                    <a:pt x="138" y="38"/>
                  </a:cubicBezTo>
                  <a:cubicBezTo>
                    <a:pt x="150" y="32"/>
                    <a:pt x="166" y="22"/>
                    <a:pt x="166" y="22"/>
                  </a:cubicBezTo>
                  <a:cubicBezTo>
                    <a:pt x="171" y="33"/>
                    <a:pt x="171" y="33"/>
                    <a:pt x="171" y="33"/>
                  </a:cubicBezTo>
                  <a:cubicBezTo>
                    <a:pt x="171" y="33"/>
                    <a:pt x="158" y="43"/>
                    <a:pt x="146" y="54"/>
                  </a:cubicBezTo>
                  <a:cubicBezTo>
                    <a:pt x="135" y="66"/>
                    <a:pt x="117" y="82"/>
                    <a:pt x="117" y="82"/>
                  </a:cubicBezTo>
                  <a:cubicBezTo>
                    <a:pt x="117" y="89"/>
                    <a:pt x="117" y="117"/>
                    <a:pt x="117" y="117"/>
                  </a:cubicBezTo>
                  <a:cubicBezTo>
                    <a:pt x="135" y="114"/>
                    <a:pt x="135" y="114"/>
                    <a:pt x="135" y="114"/>
                  </a:cubicBezTo>
                  <a:cubicBezTo>
                    <a:pt x="135" y="89"/>
                    <a:pt x="135" y="89"/>
                    <a:pt x="135" y="89"/>
                  </a:cubicBezTo>
                  <a:cubicBezTo>
                    <a:pt x="143" y="84"/>
                    <a:pt x="143" y="84"/>
                    <a:pt x="143" y="84"/>
                  </a:cubicBezTo>
                  <a:cubicBezTo>
                    <a:pt x="148" y="112"/>
                    <a:pt x="148" y="112"/>
                    <a:pt x="148" y="112"/>
                  </a:cubicBezTo>
                  <a:cubicBezTo>
                    <a:pt x="173" y="107"/>
                    <a:pt x="173" y="107"/>
                    <a:pt x="173" y="107"/>
                  </a:cubicBezTo>
                  <a:cubicBezTo>
                    <a:pt x="178" y="115"/>
                    <a:pt x="178" y="115"/>
                    <a:pt x="178" y="115"/>
                  </a:cubicBezTo>
                  <a:cubicBezTo>
                    <a:pt x="120" y="138"/>
                    <a:pt x="120" y="138"/>
                    <a:pt x="120" y="138"/>
                  </a:cubicBezTo>
                  <a:cubicBezTo>
                    <a:pt x="120" y="138"/>
                    <a:pt x="115" y="161"/>
                    <a:pt x="114" y="205"/>
                  </a:cubicBezTo>
                  <a:cubicBezTo>
                    <a:pt x="112" y="250"/>
                    <a:pt x="117" y="305"/>
                    <a:pt x="119" y="312"/>
                  </a:cubicBezTo>
                  <a:cubicBezTo>
                    <a:pt x="120" y="319"/>
                    <a:pt x="151" y="345"/>
                    <a:pt x="151" y="345"/>
                  </a:cubicBezTo>
                  <a:cubicBezTo>
                    <a:pt x="115" y="338"/>
                    <a:pt x="115" y="338"/>
                    <a:pt x="115" y="338"/>
                  </a:cubicBezTo>
                  <a:cubicBezTo>
                    <a:pt x="119" y="353"/>
                    <a:pt x="119" y="353"/>
                    <a:pt x="119" y="353"/>
                  </a:cubicBezTo>
                  <a:cubicBezTo>
                    <a:pt x="64" y="345"/>
                    <a:pt x="64" y="345"/>
                    <a:pt x="64" y="345"/>
                  </a:cubicBezTo>
                  <a:cubicBezTo>
                    <a:pt x="33" y="346"/>
                    <a:pt x="33" y="346"/>
                    <a:pt x="33" y="346"/>
                  </a:cubicBezTo>
                  <a:cubicBezTo>
                    <a:pt x="46" y="330"/>
                    <a:pt x="46" y="330"/>
                    <a:pt x="46" y="330"/>
                  </a:cubicBezTo>
                  <a:cubicBezTo>
                    <a:pt x="46" y="330"/>
                    <a:pt x="55" y="237"/>
                    <a:pt x="54" y="181"/>
                  </a:cubicBezTo>
                  <a:cubicBezTo>
                    <a:pt x="52" y="125"/>
                    <a:pt x="51" y="90"/>
                    <a:pt x="51" y="90"/>
                  </a:cubicBezTo>
                  <a:cubicBezTo>
                    <a:pt x="51" y="90"/>
                    <a:pt x="27" y="60"/>
                    <a:pt x="19" y="45"/>
                  </a:cubicBezTo>
                  <a:cubicBezTo>
                    <a:pt x="12" y="31"/>
                    <a:pt x="0" y="23"/>
                    <a:pt x="0" y="23"/>
                  </a:cubicBezTo>
                  <a:cubicBezTo>
                    <a:pt x="10" y="13"/>
                    <a:pt x="10" y="13"/>
                    <a:pt x="10" y="13"/>
                  </a:cubicBezTo>
                  <a:cubicBezTo>
                    <a:pt x="27" y="36"/>
                    <a:pt x="27" y="36"/>
                    <a:pt x="27" y="36"/>
                  </a:cubicBezTo>
                  <a:cubicBezTo>
                    <a:pt x="41" y="11"/>
                    <a:pt x="41" y="11"/>
                    <a:pt x="41" y="11"/>
                  </a:cubicBezTo>
                  <a:cubicBezTo>
                    <a:pt x="49" y="21"/>
                    <a:pt x="49" y="21"/>
                    <a:pt x="49" y="21"/>
                  </a:cubicBezTo>
                  <a:cubicBezTo>
                    <a:pt x="41" y="43"/>
                    <a:pt x="41" y="43"/>
                    <a:pt x="41" y="43"/>
                  </a:cubicBezTo>
                  <a:cubicBezTo>
                    <a:pt x="66" y="65"/>
                    <a:pt x="66" y="65"/>
                    <a:pt x="66" y="65"/>
                  </a:cubicBezTo>
                  <a:cubicBezTo>
                    <a:pt x="66" y="65"/>
                    <a:pt x="76" y="48"/>
                    <a:pt x="86" y="23"/>
                  </a:cubicBezTo>
                  <a:cubicBezTo>
                    <a:pt x="92" y="9"/>
                    <a:pt x="99" y="0"/>
                    <a:pt x="99" y="0"/>
                  </a:cubicBezTo>
                  <a:cubicBezTo>
                    <a:pt x="109" y="7"/>
                    <a:pt x="109" y="7"/>
                    <a:pt x="109" y="7"/>
                  </a:cubicBezTo>
                  <a:cubicBezTo>
                    <a:pt x="109" y="7"/>
                    <a:pt x="110" y="11"/>
                    <a:pt x="101" y="43"/>
                  </a:cubicBezTo>
                  <a:cubicBezTo>
                    <a:pt x="95" y="62"/>
                    <a:pt x="96" y="65"/>
                    <a:pt x="96" y="65"/>
                  </a:cubicBezTo>
                  <a:cubicBezTo>
                    <a:pt x="112" y="56"/>
                    <a:pt x="112" y="56"/>
                    <a:pt x="112" y="56"/>
                  </a:cubicBezTo>
                </a:path>
              </a:pathLst>
            </a:custGeom>
            <a:solidFill>
              <a:srgbClr val="B15C1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 name="Freeform 236"/>
            <p:cNvSpPr>
              <a:spLocks/>
            </p:cNvSpPr>
            <p:nvPr/>
          </p:nvSpPr>
          <p:spPr bwMode="auto">
            <a:xfrm>
              <a:off x="8232775" y="1981848"/>
              <a:ext cx="269875" cy="530225"/>
            </a:xfrm>
            <a:custGeom>
              <a:avLst/>
              <a:gdLst>
                <a:gd name="T0" fmla="*/ 117 w 181"/>
                <a:gd name="T1" fmla="*/ 57 h 356"/>
                <a:gd name="T2" fmla="*/ 168 w 181"/>
                <a:gd name="T3" fmla="*/ 24 h 356"/>
                <a:gd name="T4" fmla="*/ 173 w 181"/>
                <a:gd name="T5" fmla="*/ 35 h 356"/>
                <a:gd name="T6" fmla="*/ 128 w 181"/>
                <a:gd name="T7" fmla="*/ 74 h 356"/>
                <a:gd name="T8" fmla="*/ 118 w 181"/>
                <a:gd name="T9" fmla="*/ 84 h 356"/>
                <a:gd name="T10" fmla="*/ 138 w 181"/>
                <a:gd name="T11" fmla="*/ 116 h 356"/>
                <a:gd name="T12" fmla="*/ 149 w 181"/>
                <a:gd name="T13" fmla="*/ 115 h 356"/>
                <a:gd name="T14" fmla="*/ 121 w 181"/>
                <a:gd name="T15" fmla="*/ 139 h 356"/>
                <a:gd name="T16" fmla="*/ 114 w 181"/>
                <a:gd name="T17" fmla="*/ 226 h 356"/>
                <a:gd name="T18" fmla="*/ 119 w 181"/>
                <a:gd name="T19" fmla="*/ 314 h 356"/>
                <a:gd name="T20" fmla="*/ 152 w 181"/>
                <a:gd name="T21" fmla="*/ 347 h 356"/>
                <a:gd name="T22" fmla="*/ 116 w 181"/>
                <a:gd name="T23" fmla="*/ 339 h 356"/>
                <a:gd name="T24" fmla="*/ 37 w 181"/>
                <a:gd name="T25" fmla="*/ 347 h 356"/>
                <a:gd name="T26" fmla="*/ 57 w 181"/>
                <a:gd name="T27" fmla="*/ 197 h 356"/>
                <a:gd name="T28" fmla="*/ 54 w 181"/>
                <a:gd name="T29" fmla="*/ 92 h 356"/>
                <a:gd name="T30" fmla="*/ 50 w 181"/>
                <a:gd name="T31" fmla="*/ 86 h 356"/>
                <a:gd name="T32" fmla="*/ 1 w 181"/>
                <a:gd name="T33" fmla="*/ 25 h 356"/>
                <a:gd name="T34" fmla="*/ 28 w 181"/>
                <a:gd name="T35" fmla="*/ 39 h 356"/>
                <a:gd name="T36" fmla="*/ 42 w 181"/>
                <a:gd name="T37" fmla="*/ 45 h 356"/>
                <a:gd name="T38" fmla="*/ 88 w 181"/>
                <a:gd name="T39" fmla="*/ 26 h 356"/>
                <a:gd name="T40" fmla="*/ 101 w 181"/>
                <a:gd name="T41" fmla="*/ 2 h 356"/>
                <a:gd name="T42" fmla="*/ 110 w 181"/>
                <a:gd name="T43" fmla="*/ 10 h 356"/>
                <a:gd name="T44" fmla="*/ 110 w 181"/>
                <a:gd name="T45" fmla="*/ 9 h 356"/>
                <a:gd name="T46" fmla="*/ 110 w 181"/>
                <a:gd name="T47" fmla="*/ 9 h 356"/>
                <a:gd name="T48" fmla="*/ 101 w 181"/>
                <a:gd name="T49" fmla="*/ 45 h 356"/>
                <a:gd name="T50" fmla="*/ 97 w 181"/>
                <a:gd name="T51" fmla="*/ 68 h 356"/>
                <a:gd name="T52" fmla="*/ 114 w 181"/>
                <a:gd name="T53" fmla="*/ 58 h 356"/>
                <a:gd name="T54" fmla="*/ 97 w 181"/>
                <a:gd name="T55" fmla="*/ 67 h 356"/>
                <a:gd name="T56" fmla="*/ 98 w 181"/>
                <a:gd name="T57" fmla="*/ 67 h 356"/>
                <a:gd name="T58" fmla="*/ 98 w 181"/>
                <a:gd name="T59" fmla="*/ 67 h 356"/>
                <a:gd name="T60" fmla="*/ 111 w 181"/>
                <a:gd name="T61" fmla="*/ 10 h 356"/>
                <a:gd name="T62" fmla="*/ 100 w 181"/>
                <a:gd name="T63" fmla="*/ 0 h 356"/>
                <a:gd name="T64" fmla="*/ 73 w 181"/>
                <a:gd name="T65" fmla="*/ 55 h 356"/>
                <a:gd name="T66" fmla="*/ 68 w 181"/>
                <a:gd name="T67" fmla="*/ 67 h 356"/>
                <a:gd name="T68" fmla="*/ 52 w 181"/>
                <a:gd name="T69" fmla="*/ 23 h 356"/>
                <a:gd name="T70" fmla="*/ 11 w 181"/>
                <a:gd name="T71" fmla="*/ 14 h 356"/>
                <a:gd name="T72" fmla="*/ 1 w 181"/>
                <a:gd name="T73" fmla="*/ 26 h 356"/>
                <a:gd name="T74" fmla="*/ 52 w 181"/>
                <a:gd name="T75" fmla="*/ 92 h 356"/>
                <a:gd name="T76" fmla="*/ 54 w 181"/>
                <a:gd name="T77" fmla="*/ 183 h 356"/>
                <a:gd name="T78" fmla="*/ 48 w 181"/>
                <a:gd name="T79" fmla="*/ 319 h 356"/>
                <a:gd name="T80" fmla="*/ 47 w 181"/>
                <a:gd name="T81" fmla="*/ 331 h 356"/>
                <a:gd name="T82" fmla="*/ 121 w 181"/>
                <a:gd name="T83" fmla="*/ 356 h 356"/>
                <a:gd name="T84" fmla="*/ 154 w 181"/>
                <a:gd name="T85" fmla="*/ 346 h 356"/>
                <a:gd name="T86" fmla="*/ 125 w 181"/>
                <a:gd name="T87" fmla="*/ 319 h 356"/>
                <a:gd name="T88" fmla="*/ 116 w 181"/>
                <a:gd name="T89" fmla="*/ 226 h 356"/>
                <a:gd name="T90" fmla="*/ 122 w 181"/>
                <a:gd name="T91" fmla="*/ 144 h 356"/>
                <a:gd name="T92" fmla="*/ 122 w 181"/>
                <a:gd name="T93" fmla="*/ 141 h 356"/>
                <a:gd name="T94" fmla="*/ 151 w 181"/>
                <a:gd name="T95" fmla="*/ 113 h 356"/>
                <a:gd name="T96" fmla="*/ 136 w 181"/>
                <a:gd name="T97" fmla="*/ 115 h 356"/>
                <a:gd name="T98" fmla="*/ 120 w 181"/>
                <a:gd name="T99" fmla="*/ 119 h 356"/>
                <a:gd name="T100" fmla="*/ 119 w 181"/>
                <a:gd name="T101" fmla="*/ 85 h 356"/>
                <a:gd name="T102" fmla="*/ 171 w 181"/>
                <a:gd name="T103" fmla="*/ 38 h 356"/>
                <a:gd name="T104" fmla="*/ 168 w 181"/>
                <a:gd name="T105" fmla="*/ 22 h 356"/>
                <a:gd name="T106" fmla="*/ 139 w 181"/>
                <a:gd name="T107" fmla="*/ 39 h 356"/>
                <a:gd name="T108" fmla="*/ 113 w 181"/>
                <a:gd name="T109" fmla="*/ 57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81" h="356">
                  <a:moveTo>
                    <a:pt x="114" y="58"/>
                  </a:moveTo>
                  <a:cubicBezTo>
                    <a:pt x="114" y="59"/>
                    <a:pt x="114" y="59"/>
                    <a:pt x="114" y="59"/>
                  </a:cubicBezTo>
                  <a:cubicBezTo>
                    <a:pt x="114" y="59"/>
                    <a:pt x="115" y="58"/>
                    <a:pt x="117" y="57"/>
                  </a:cubicBezTo>
                  <a:cubicBezTo>
                    <a:pt x="121" y="53"/>
                    <a:pt x="132" y="46"/>
                    <a:pt x="140" y="41"/>
                  </a:cubicBezTo>
                  <a:cubicBezTo>
                    <a:pt x="152" y="34"/>
                    <a:pt x="168" y="24"/>
                    <a:pt x="168" y="24"/>
                  </a:cubicBezTo>
                  <a:cubicBezTo>
                    <a:pt x="168" y="24"/>
                    <a:pt x="168" y="24"/>
                    <a:pt x="168" y="24"/>
                  </a:cubicBezTo>
                  <a:cubicBezTo>
                    <a:pt x="167" y="24"/>
                    <a:pt x="167" y="24"/>
                    <a:pt x="167" y="24"/>
                  </a:cubicBezTo>
                  <a:cubicBezTo>
                    <a:pt x="172" y="35"/>
                    <a:pt x="172" y="35"/>
                    <a:pt x="172" y="35"/>
                  </a:cubicBezTo>
                  <a:cubicBezTo>
                    <a:pt x="173" y="35"/>
                    <a:pt x="173" y="35"/>
                    <a:pt x="173" y="35"/>
                  </a:cubicBezTo>
                  <a:cubicBezTo>
                    <a:pt x="172" y="34"/>
                    <a:pt x="172" y="34"/>
                    <a:pt x="172" y="34"/>
                  </a:cubicBezTo>
                  <a:cubicBezTo>
                    <a:pt x="172" y="34"/>
                    <a:pt x="159" y="44"/>
                    <a:pt x="147" y="56"/>
                  </a:cubicBezTo>
                  <a:cubicBezTo>
                    <a:pt x="142" y="61"/>
                    <a:pt x="134" y="68"/>
                    <a:pt x="128" y="74"/>
                  </a:cubicBezTo>
                  <a:cubicBezTo>
                    <a:pt x="122" y="79"/>
                    <a:pt x="118" y="83"/>
                    <a:pt x="118" y="83"/>
                  </a:cubicBezTo>
                  <a:cubicBezTo>
                    <a:pt x="118" y="84"/>
                    <a:pt x="118" y="84"/>
                    <a:pt x="118" y="84"/>
                  </a:cubicBezTo>
                  <a:cubicBezTo>
                    <a:pt x="118" y="84"/>
                    <a:pt x="118" y="84"/>
                    <a:pt x="118" y="84"/>
                  </a:cubicBezTo>
                  <a:cubicBezTo>
                    <a:pt x="118" y="91"/>
                    <a:pt x="118" y="119"/>
                    <a:pt x="118" y="119"/>
                  </a:cubicBezTo>
                  <a:cubicBezTo>
                    <a:pt x="118" y="120"/>
                    <a:pt x="118" y="120"/>
                    <a:pt x="118" y="120"/>
                  </a:cubicBezTo>
                  <a:cubicBezTo>
                    <a:pt x="138" y="116"/>
                    <a:pt x="138" y="116"/>
                    <a:pt x="138" y="116"/>
                  </a:cubicBezTo>
                  <a:cubicBezTo>
                    <a:pt x="138" y="91"/>
                    <a:pt x="138" y="91"/>
                    <a:pt x="138" y="91"/>
                  </a:cubicBezTo>
                  <a:cubicBezTo>
                    <a:pt x="144" y="87"/>
                    <a:pt x="144" y="87"/>
                    <a:pt x="144" y="87"/>
                  </a:cubicBezTo>
                  <a:cubicBezTo>
                    <a:pt x="149" y="115"/>
                    <a:pt x="149" y="115"/>
                    <a:pt x="149" y="115"/>
                  </a:cubicBezTo>
                  <a:cubicBezTo>
                    <a:pt x="174" y="110"/>
                    <a:pt x="174" y="110"/>
                    <a:pt x="174" y="110"/>
                  </a:cubicBezTo>
                  <a:cubicBezTo>
                    <a:pt x="178" y="117"/>
                    <a:pt x="178" y="117"/>
                    <a:pt x="178" y="117"/>
                  </a:cubicBezTo>
                  <a:cubicBezTo>
                    <a:pt x="121" y="139"/>
                    <a:pt x="121" y="139"/>
                    <a:pt x="121" y="139"/>
                  </a:cubicBezTo>
                  <a:cubicBezTo>
                    <a:pt x="121" y="140"/>
                    <a:pt x="121" y="140"/>
                    <a:pt x="121" y="140"/>
                  </a:cubicBezTo>
                  <a:cubicBezTo>
                    <a:pt x="121" y="140"/>
                    <a:pt x="116" y="163"/>
                    <a:pt x="114" y="207"/>
                  </a:cubicBezTo>
                  <a:cubicBezTo>
                    <a:pt x="114" y="213"/>
                    <a:pt x="114" y="220"/>
                    <a:pt x="114" y="226"/>
                  </a:cubicBezTo>
                  <a:cubicBezTo>
                    <a:pt x="114" y="246"/>
                    <a:pt x="115" y="267"/>
                    <a:pt x="116" y="283"/>
                  </a:cubicBezTo>
                  <a:cubicBezTo>
                    <a:pt x="117" y="291"/>
                    <a:pt x="117" y="298"/>
                    <a:pt x="118" y="303"/>
                  </a:cubicBezTo>
                  <a:cubicBezTo>
                    <a:pt x="118" y="309"/>
                    <a:pt x="119" y="313"/>
                    <a:pt x="119" y="314"/>
                  </a:cubicBezTo>
                  <a:cubicBezTo>
                    <a:pt x="120" y="315"/>
                    <a:pt x="120" y="316"/>
                    <a:pt x="121" y="318"/>
                  </a:cubicBezTo>
                  <a:cubicBezTo>
                    <a:pt x="125" y="323"/>
                    <a:pt x="133" y="330"/>
                    <a:pt x="140" y="336"/>
                  </a:cubicBezTo>
                  <a:cubicBezTo>
                    <a:pt x="146" y="342"/>
                    <a:pt x="152" y="347"/>
                    <a:pt x="152" y="347"/>
                  </a:cubicBezTo>
                  <a:cubicBezTo>
                    <a:pt x="153" y="347"/>
                    <a:pt x="153" y="347"/>
                    <a:pt x="153" y="347"/>
                  </a:cubicBezTo>
                  <a:cubicBezTo>
                    <a:pt x="153" y="346"/>
                    <a:pt x="153" y="346"/>
                    <a:pt x="153" y="346"/>
                  </a:cubicBezTo>
                  <a:cubicBezTo>
                    <a:pt x="116" y="339"/>
                    <a:pt x="116" y="339"/>
                    <a:pt x="116" y="339"/>
                  </a:cubicBezTo>
                  <a:cubicBezTo>
                    <a:pt x="119" y="354"/>
                    <a:pt x="119" y="354"/>
                    <a:pt x="119" y="354"/>
                  </a:cubicBezTo>
                  <a:cubicBezTo>
                    <a:pt x="66" y="346"/>
                    <a:pt x="66" y="346"/>
                    <a:pt x="66" y="346"/>
                  </a:cubicBezTo>
                  <a:cubicBezTo>
                    <a:pt x="37" y="347"/>
                    <a:pt x="37" y="347"/>
                    <a:pt x="37" y="347"/>
                  </a:cubicBezTo>
                  <a:cubicBezTo>
                    <a:pt x="49" y="332"/>
                    <a:pt x="49" y="332"/>
                    <a:pt x="49" y="332"/>
                  </a:cubicBezTo>
                  <a:cubicBezTo>
                    <a:pt x="49" y="332"/>
                    <a:pt x="49" y="332"/>
                    <a:pt x="49" y="332"/>
                  </a:cubicBezTo>
                  <a:cubicBezTo>
                    <a:pt x="49" y="332"/>
                    <a:pt x="57" y="253"/>
                    <a:pt x="57" y="197"/>
                  </a:cubicBezTo>
                  <a:cubicBezTo>
                    <a:pt x="57" y="192"/>
                    <a:pt x="57" y="187"/>
                    <a:pt x="56" y="183"/>
                  </a:cubicBezTo>
                  <a:cubicBezTo>
                    <a:pt x="56" y="155"/>
                    <a:pt x="55" y="132"/>
                    <a:pt x="55" y="116"/>
                  </a:cubicBezTo>
                  <a:cubicBezTo>
                    <a:pt x="54" y="100"/>
                    <a:pt x="54" y="92"/>
                    <a:pt x="54" y="92"/>
                  </a:cubicBezTo>
                  <a:cubicBezTo>
                    <a:pt x="54" y="91"/>
                    <a:pt x="54" y="91"/>
                    <a:pt x="54" y="91"/>
                  </a:cubicBezTo>
                  <a:cubicBezTo>
                    <a:pt x="54" y="91"/>
                    <a:pt x="54" y="91"/>
                    <a:pt x="54" y="91"/>
                  </a:cubicBezTo>
                  <a:cubicBezTo>
                    <a:pt x="54" y="91"/>
                    <a:pt x="52" y="89"/>
                    <a:pt x="50" y="86"/>
                  </a:cubicBezTo>
                  <a:cubicBezTo>
                    <a:pt x="43" y="77"/>
                    <a:pt x="27" y="58"/>
                    <a:pt x="22" y="47"/>
                  </a:cubicBezTo>
                  <a:cubicBezTo>
                    <a:pt x="14" y="32"/>
                    <a:pt x="2" y="24"/>
                    <a:pt x="2" y="24"/>
                  </a:cubicBezTo>
                  <a:cubicBezTo>
                    <a:pt x="1" y="25"/>
                    <a:pt x="1" y="25"/>
                    <a:pt x="1" y="25"/>
                  </a:cubicBezTo>
                  <a:cubicBezTo>
                    <a:pt x="2" y="26"/>
                    <a:pt x="2" y="26"/>
                    <a:pt x="2" y="26"/>
                  </a:cubicBezTo>
                  <a:cubicBezTo>
                    <a:pt x="11" y="17"/>
                    <a:pt x="11" y="17"/>
                    <a:pt x="11" y="17"/>
                  </a:cubicBezTo>
                  <a:cubicBezTo>
                    <a:pt x="28" y="39"/>
                    <a:pt x="28" y="39"/>
                    <a:pt x="28" y="39"/>
                  </a:cubicBezTo>
                  <a:cubicBezTo>
                    <a:pt x="43" y="15"/>
                    <a:pt x="43" y="15"/>
                    <a:pt x="43" y="15"/>
                  </a:cubicBezTo>
                  <a:cubicBezTo>
                    <a:pt x="49" y="23"/>
                    <a:pt x="49" y="23"/>
                    <a:pt x="49" y="23"/>
                  </a:cubicBezTo>
                  <a:cubicBezTo>
                    <a:pt x="42" y="45"/>
                    <a:pt x="42" y="45"/>
                    <a:pt x="42" y="45"/>
                  </a:cubicBezTo>
                  <a:cubicBezTo>
                    <a:pt x="68" y="69"/>
                    <a:pt x="68" y="69"/>
                    <a:pt x="68" y="69"/>
                  </a:cubicBezTo>
                  <a:cubicBezTo>
                    <a:pt x="69" y="67"/>
                    <a:pt x="69" y="67"/>
                    <a:pt x="69" y="67"/>
                  </a:cubicBezTo>
                  <a:cubicBezTo>
                    <a:pt x="69" y="67"/>
                    <a:pt x="78" y="50"/>
                    <a:pt x="88" y="26"/>
                  </a:cubicBezTo>
                  <a:cubicBezTo>
                    <a:pt x="91" y="18"/>
                    <a:pt x="94" y="12"/>
                    <a:pt x="97" y="8"/>
                  </a:cubicBezTo>
                  <a:cubicBezTo>
                    <a:pt x="98" y="6"/>
                    <a:pt x="99" y="5"/>
                    <a:pt x="100" y="4"/>
                  </a:cubicBezTo>
                  <a:cubicBezTo>
                    <a:pt x="101" y="3"/>
                    <a:pt x="101" y="2"/>
                    <a:pt x="101" y="2"/>
                  </a:cubicBezTo>
                  <a:cubicBezTo>
                    <a:pt x="101" y="1"/>
                    <a:pt x="101" y="1"/>
                    <a:pt x="101" y="1"/>
                  </a:cubicBezTo>
                  <a:cubicBezTo>
                    <a:pt x="100" y="2"/>
                    <a:pt x="100" y="2"/>
                    <a:pt x="100" y="2"/>
                  </a:cubicBezTo>
                  <a:cubicBezTo>
                    <a:pt x="110" y="10"/>
                    <a:pt x="110" y="10"/>
                    <a:pt x="110" y="10"/>
                  </a:cubicBezTo>
                  <a:cubicBezTo>
                    <a:pt x="110" y="9"/>
                    <a:pt x="110" y="9"/>
                    <a:pt x="110" y="9"/>
                  </a:cubicBezTo>
                  <a:cubicBezTo>
                    <a:pt x="109" y="9"/>
                    <a:pt x="109" y="9"/>
                    <a:pt x="109" y="9"/>
                  </a:cubicBezTo>
                  <a:cubicBezTo>
                    <a:pt x="110" y="9"/>
                    <a:pt x="110" y="9"/>
                    <a:pt x="110" y="9"/>
                  </a:cubicBezTo>
                  <a:cubicBezTo>
                    <a:pt x="109" y="9"/>
                    <a:pt x="109" y="9"/>
                    <a:pt x="109" y="9"/>
                  </a:cubicBezTo>
                  <a:cubicBezTo>
                    <a:pt x="109" y="9"/>
                    <a:pt x="109" y="9"/>
                    <a:pt x="109" y="9"/>
                  </a:cubicBezTo>
                  <a:cubicBezTo>
                    <a:pt x="110" y="9"/>
                    <a:pt x="110" y="9"/>
                    <a:pt x="110" y="9"/>
                  </a:cubicBezTo>
                  <a:cubicBezTo>
                    <a:pt x="109" y="9"/>
                    <a:pt x="109" y="9"/>
                    <a:pt x="109" y="9"/>
                  </a:cubicBezTo>
                  <a:cubicBezTo>
                    <a:pt x="109" y="9"/>
                    <a:pt x="109" y="9"/>
                    <a:pt x="109" y="10"/>
                  </a:cubicBezTo>
                  <a:cubicBezTo>
                    <a:pt x="109" y="12"/>
                    <a:pt x="109" y="21"/>
                    <a:pt x="101" y="45"/>
                  </a:cubicBezTo>
                  <a:cubicBezTo>
                    <a:pt x="97" y="59"/>
                    <a:pt x="96" y="64"/>
                    <a:pt x="96" y="66"/>
                  </a:cubicBezTo>
                  <a:cubicBezTo>
                    <a:pt x="96" y="67"/>
                    <a:pt x="96" y="67"/>
                    <a:pt x="96" y="67"/>
                  </a:cubicBezTo>
                  <a:cubicBezTo>
                    <a:pt x="97" y="68"/>
                    <a:pt x="97" y="68"/>
                    <a:pt x="97" y="68"/>
                  </a:cubicBezTo>
                  <a:cubicBezTo>
                    <a:pt x="114" y="59"/>
                    <a:pt x="114" y="59"/>
                    <a:pt x="114" y="59"/>
                  </a:cubicBezTo>
                  <a:cubicBezTo>
                    <a:pt x="114" y="59"/>
                    <a:pt x="114" y="59"/>
                    <a:pt x="114" y="59"/>
                  </a:cubicBezTo>
                  <a:cubicBezTo>
                    <a:pt x="114" y="58"/>
                    <a:pt x="114" y="58"/>
                    <a:pt x="114" y="58"/>
                  </a:cubicBezTo>
                  <a:cubicBezTo>
                    <a:pt x="113" y="57"/>
                    <a:pt x="113" y="57"/>
                    <a:pt x="113" y="57"/>
                  </a:cubicBezTo>
                  <a:cubicBezTo>
                    <a:pt x="97" y="66"/>
                    <a:pt x="97" y="66"/>
                    <a:pt x="97" y="66"/>
                  </a:cubicBezTo>
                  <a:cubicBezTo>
                    <a:pt x="97" y="67"/>
                    <a:pt x="97" y="67"/>
                    <a:pt x="97" y="67"/>
                  </a:cubicBezTo>
                  <a:cubicBezTo>
                    <a:pt x="98" y="67"/>
                    <a:pt x="98" y="67"/>
                    <a:pt x="98" y="67"/>
                  </a:cubicBezTo>
                  <a:cubicBezTo>
                    <a:pt x="98" y="67"/>
                    <a:pt x="98" y="67"/>
                    <a:pt x="98" y="67"/>
                  </a:cubicBezTo>
                  <a:cubicBezTo>
                    <a:pt x="98" y="67"/>
                    <a:pt x="98" y="67"/>
                    <a:pt x="98" y="67"/>
                  </a:cubicBezTo>
                  <a:cubicBezTo>
                    <a:pt x="98" y="67"/>
                    <a:pt x="98" y="67"/>
                    <a:pt x="98" y="67"/>
                  </a:cubicBezTo>
                  <a:cubicBezTo>
                    <a:pt x="98" y="67"/>
                    <a:pt x="98" y="67"/>
                    <a:pt x="98" y="67"/>
                  </a:cubicBezTo>
                  <a:cubicBezTo>
                    <a:pt x="98" y="67"/>
                    <a:pt x="98" y="67"/>
                    <a:pt x="98" y="67"/>
                  </a:cubicBezTo>
                  <a:cubicBezTo>
                    <a:pt x="98" y="66"/>
                    <a:pt x="98" y="66"/>
                    <a:pt x="98" y="66"/>
                  </a:cubicBezTo>
                  <a:cubicBezTo>
                    <a:pt x="98" y="65"/>
                    <a:pt x="99" y="60"/>
                    <a:pt x="103" y="45"/>
                  </a:cubicBezTo>
                  <a:cubicBezTo>
                    <a:pt x="110" y="21"/>
                    <a:pt x="111" y="13"/>
                    <a:pt x="111" y="10"/>
                  </a:cubicBezTo>
                  <a:cubicBezTo>
                    <a:pt x="111" y="9"/>
                    <a:pt x="111" y="9"/>
                    <a:pt x="111" y="8"/>
                  </a:cubicBezTo>
                  <a:cubicBezTo>
                    <a:pt x="111" y="8"/>
                    <a:pt x="111" y="8"/>
                    <a:pt x="111" y="8"/>
                  </a:cubicBezTo>
                  <a:cubicBezTo>
                    <a:pt x="100" y="0"/>
                    <a:pt x="100" y="0"/>
                    <a:pt x="100" y="0"/>
                  </a:cubicBezTo>
                  <a:cubicBezTo>
                    <a:pt x="100" y="1"/>
                    <a:pt x="100" y="1"/>
                    <a:pt x="100" y="1"/>
                  </a:cubicBezTo>
                  <a:cubicBezTo>
                    <a:pt x="100" y="1"/>
                    <a:pt x="92" y="10"/>
                    <a:pt x="86" y="25"/>
                  </a:cubicBezTo>
                  <a:cubicBezTo>
                    <a:pt x="82" y="37"/>
                    <a:pt x="77" y="47"/>
                    <a:pt x="73" y="55"/>
                  </a:cubicBezTo>
                  <a:cubicBezTo>
                    <a:pt x="71" y="59"/>
                    <a:pt x="70" y="61"/>
                    <a:pt x="69" y="63"/>
                  </a:cubicBezTo>
                  <a:cubicBezTo>
                    <a:pt x="67" y="65"/>
                    <a:pt x="67" y="66"/>
                    <a:pt x="67" y="66"/>
                  </a:cubicBezTo>
                  <a:cubicBezTo>
                    <a:pt x="68" y="67"/>
                    <a:pt x="68" y="67"/>
                    <a:pt x="68" y="67"/>
                  </a:cubicBezTo>
                  <a:cubicBezTo>
                    <a:pt x="68" y="66"/>
                    <a:pt x="68" y="66"/>
                    <a:pt x="68" y="66"/>
                  </a:cubicBezTo>
                  <a:cubicBezTo>
                    <a:pt x="44" y="45"/>
                    <a:pt x="44" y="45"/>
                    <a:pt x="44" y="45"/>
                  </a:cubicBezTo>
                  <a:cubicBezTo>
                    <a:pt x="52" y="23"/>
                    <a:pt x="52" y="23"/>
                    <a:pt x="52" y="23"/>
                  </a:cubicBezTo>
                  <a:cubicBezTo>
                    <a:pt x="43" y="11"/>
                    <a:pt x="43" y="11"/>
                    <a:pt x="43" y="11"/>
                  </a:cubicBezTo>
                  <a:cubicBezTo>
                    <a:pt x="28" y="36"/>
                    <a:pt x="28" y="36"/>
                    <a:pt x="28" y="36"/>
                  </a:cubicBezTo>
                  <a:cubicBezTo>
                    <a:pt x="11" y="14"/>
                    <a:pt x="11" y="14"/>
                    <a:pt x="11" y="14"/>
                  </a:cubicBezTo>
                  <a:cubicBezTo>
                    <a:pt x="0" y="25"/>
                    <a:pt x="0" y="25"/>
                    <a:pt x="0" y="25"/>
                  </a:cubicBezTo>
                  <a:cubicBezTo>
                    <a:pt x="1" y="26"/>
                    <a:pt x="1" y="26"/>
                    <a:pt x="1" y="26"/>
                  </a:cubicBezTo>
                  <a:cubicBezTo>
                    <a:pt x="1" y="26"/>
                    <a:pt x="1" y="26"/>
                    <a:pt x="1" y="26"/>
                  </a:cubicBezTo>
                  <a:cubicBezTo>
                    <a:pt x="4" y="28"/>
                    <a:pt x="14" y="35"/>
                    <a:pt x="20" y="48"/>
                  </a:cubicBezTo>
                  <a:cubicBezTo>
                    <a:pt x="24" y="55"/>
                    <a:pt x="32" y="66"/>
                    <a:pt x="39" y="76"/>
                  </a:cubicBezTo>
                  <a:cubicBezTo>
                    <a:pt x="46" y="85"/>
                    <a:pt x="52" y="92"/>
                    <a:pt x="52" y="92"/>
                  </a:cubicBezTo>
                  <a:cubicBezTo>
                    <a:pt x="53" y="92"/>
                    <a:pt x="53" y="92"/>
                    <a:pt x="53" y="92"/>
                  </a:cubicBezTo>
                  <a:cubicBezTo>
                    <a:pt x="52" y="92"/>
                    <a:pt x="52" y="92"/>
                    <a:pt x="52" y="92"/>
                  </a:cubicBezTo>
                  <a:cubicBezTo>
                    <a:pt x="52" y="92"/>
                    <a:pt x="53" y="127"/>
                    <a:pt x="54" y="183"/>
                  </a:cubicBezTo>
                  <a:cubicBezTo>
                    <a:pt x="55" y="187"/>
                    <a:pt x="55" y="192"/>
                    <a:pt x="55" y="197"/>
                  </a:cubicBezTo>
                  <a:cubicBezTo>
                    <a:pt x="55" y="225"/>
                    <a:pt x="53" y="259"/>
                    <a:pt x="51" y="285"/>
                  </a:cubicBezTo>
                  <a:cubicBezTo>
                    <a:pt x="50" y="299"/>
                    <a:pt x="49" y="310"/>
                    <a:pt x="48" y="319"/>
                  </a:cubicBezTo>
                  <a:cubicBezTo>
                    <a:pt x="47" y="327"/>
                    <a:pt x="47" y="332"/>
                    <a:pt x="47" y="332"/>
                  </a:cubicBezTo>
                  <a:cubicBezTo>
                    <a:pt x="48" y="332"/>
                    <a:pt x="48" y="332"/>
                    <a:pt x="48" y="332"/>
                  </a:cubicBezTo>
                  <a:cubicBezTo>
                    <a:pt x="47" y="331"/>
                    <a:pt x="47" y="331"/>
                    <a:pt x="47" y="331"/>
                  </a:cubicBezTo>
                  <a:cubicBezTo>
                    <a:pt x="33" y="349"/>
                    <a:pt x="33" y="349"/>
                    <a:pt x="33" y="349"/>
                  </a:cubicBezTo>
                  <a:cubicBezTo>
                    <a:pt x="66" y="348"/>
                    <a:pt x="66" y="348"/>
                    <a:pt x="66" y="348"/>
                  </a:cubicBezTo>
                  <a:cubicBezTo>
                    <a:pt x="121" y="356"/>
                    <a:pt x="121" y="356"/>
                    <a:pt x="121" y="356"/>
                  </a:cubicBezTo>
                  <a:cubicBezTo>
                    <a:pt x="118" y="341"/>
                    <a:pt x="118" y="341"/>
                    <a:pt x="118" y="341"/>
                  </a:cubicBezTo>
                  <a:cubicBezTo>
                    <a:pt x="157" y="348"/>
                    <a:pt x="157" y="348"/>
                    <a:pt x="157" y="348"/>
                  </a:cubicBezTo>
                  <a:cubicBezTo>
                    <a:pt x="154" y="346"/>
                    <a:pt x="154" y="346"/>
                    <a:pt x="154" y="346"/>
                  </a:cubicBezTo>
                  <a:cubicBezTo>
                    <a:pt x="154" y="346"/>
                    <a:pt x="152" y="344"/>
                    <a:pt x="149" y="342"/>
                  </a:cubicBezTo>
                  <a:cubicBezTo>
                    <a:pt x="144" y="338"/>
                    <a:pt x="138" y="332"/>
                    <a:pt x="132" y="326"/>
                  </a:cubicBezTo>
                  <a:cubicBezTo>
                    <a:pt x="129" y="324"/>
                    <a:pt x="127" y="321"/>
                    <a:pt x="125" y="319"/>
                  </a:cubicBezTo>
                  <a:cubicBezTo>
                    <a:pt x="123" y="316"/>
                    <a:pt x="121" y="314"/>
                    <a:pt x="121" y="314"/>
                  </a:cubicBezTo>
                  <a:cubicBezTo>
                    <a:pt x="121" y="312"/>
                    <a:pt x="120" y="309"/>
                    <a:pt x="120" y="303"/>
                  </a:cubicBezTo>
                  <a:cubicBezTo>
                    <a:pt x="118" y="287"/>
                    <a:pt x="116" y="256"/>
                    <a:pt x="116" y="226"/>
                  </a:cubicBezTo>
                  <a:cubicBezTo>
                    <a:pt x="116" y="220"/>
                    <a:pt x="116" y="213"/>
                    <a:pt x="116" y="207"/>
                  </a:cubicBezTo>
                  <a:cubicBezTo>
                    <a:pt x="117" y="185"/>
                    <a:pt x="119" y="168"/>
                    <a:pt x="120" y="157"/>
                  </a:cubicBezTo>
                  <a:cubicBezTo>
                    <a:pt x="121" y="151"/>
                    <a:pt x="122" y="147"/>
                    <a:pt x="122" y="144"/>
                  </a:cubicBezTo>
                  <a:cubicBezTo>
                    <a:pt x="123" y="142"/>
                    <a:pt x="123" y="140"/>
                    <a:pt x="123" y="140"/>
                  </a:cubicBezTo>
                  <a:cubicBezTo>
                    <a:pt x="122" y="140"/>
                    <a:pt x="122" y="140"/>
                    <a:pt x="122" y="140"/>
                  </a:cubicBezTo>
                  <a:cubicBezTo>
                    <a:pt x="122" y="141"/>
                    <a:pt x="122" y="141"/>
                    <a:pt x="122" y="141"/>
                  </a:cubicBezTo>
                  <a:cubicBezTo>
                    <a:pt x="181" y="118"/>
                    <a:pt x="181" y="118"/>
                    <a:pt x="181" y="118"/>
                  </a:cubicBezTo>
                  <a:cubicBezTo>
                    <a:pt x="175" y="108"/>
                    <a:pt x="175" y="108"/>
                    <a:pt x="175" y="108"/>
                  </a:cubicBezTo>
                  <a:cubicBezTo>
                    <a:pt x="151" y="113"/>
                    <a:pt x="151" y="113"/>
                    <a:pt x="151" y="113"/>
                  </a:cubicBezTo>
                  <a:cubicBezTo>
                    <a:pt x="146" y="84"/>
                    <a:pt x="146" y="84"/>
                    <a:pt x="146" y="84"/>
                  </a:cubicBezTo>
                  <a:cubicBezTo>
                    <a:pt x="136" y="90"/>
                    <a:pt x="136" y="90"/>
                    <a:pt x="136" y="90"/>
                  </a:cubicBezTo>
                  <a:cubicBezTo>
                    <a:pt x="136" y="115"/>
                    <a:pt x="136" y="115"/>
                    <a:pt x="136" y="115"/>
                  </a:cubicBezTo>
                  <a:cubicBezTo>
                    <a:pt x="118" y="118"/>
                    <a:pt x="118" y="118"/>
                    <a:pt x="118" y="118"/>
                  </a:cubicBezTo>
                  <a:cubicBezTo>
                    <a:pt x="119" y="119"/>
                    <a:pt x="119" y="119"/>
                    <a:pt x="119" y="119"/>
                  </a:cubicBezTo>
                  <a:cubicBezTo>
                    <a:pt x="120" y="119"/>
                    <a:pt x="120" y="119"/>
                    <a:pt x="120" y="119"/>
                  </a:cubicBezTo>
                  <a:cubicBezTo>
                    <a:pt x="120" y="119"/>
                    <a:pt x="120" y="91"/>
                    <a:pt x="120" y="84"/>
                  </a:cubicBezTo>
                  <a:cubicBezTo>
                    <a:pt x="119" y="84"/>
                    <a:pt x="119" y="84"/>
                    <a:pt x="119" y="84"/>
                  </a:cubicBezTo>
                  <a:cubicBezTo>
                    <a:pt x="119" y="85"/>
                    <a:pt x="119" y="85"/>
                    <a:pt x="119" y="85"/>
                  </a:cubicBezTo>
                  <a:cubicBezTo>
                    <a:pt x="119" y="85"/>
                    <a:pt x="137" y="69"/>
                    <a:pt x="149" y="57"/>
                  </a:cubicBezTo>
                  <a:cubicBezTo>
                    <a:pt x="154" y="51"/>
                    <a:pt x="161" y="46"/>
                    <a:pt x="165" y="42"/>
                  </a:cubicBezTo>
                  <a:cubicBezTo>
                    <a:pt x="168" y="40"/>
                    <a:pt x="170" y="39"/>
                    <a:pt x="171" y="38"/>
                  </a:cubicBezTo>
                  <a:cubicBezTo>
                    <a:pt x="172" y="36"/>
                    <a:pt x="173" y="36"/>
                    <a:pt x="173" y="36"/>
                  </a:cubicBezTo>
                  <a:cubicBezTo>
                    <a:pt x="174" y="35"/>
                    <a:pt x="174" y="35"/>
                    <a:pt x="174" y="35"/>
                  </a:cubicBezTo>
                  <a:cubicBezTo>
                    <a:pt x="168" y="22"/>
                    <a:pt x="168" y="22"/>
                    <a:pt x="168" y="22"/>
                  </a:cubicBezTo>
                  <a:cubicBezTo>
                    <a:pt x="167" y="23"/>
                    <a:pt x="167" y="23"/>
                    <a:pt x="167" y="23"/>
                  </a:cubicBezTo>
                  <a:cubicBezTo>
                    <a:pt x="167" y="23"/>
                    <a:pt x="163" y="25"/>
                    <a:pt x="158" y="28"/>
                  </a:cubicBezTo>
                  <a:cubicBezTo>
                    <a:pt x="152" y="32"/>
                    <a:pt x="145" y="36"/>
                    <a:pt x="139" y="39"/>
                  </a:cubicBezTo>
                  <a:cubicBezTo>
                    <a:pt x="128" y="46"/>
                    <a:pt x="113" y="57"/>
                    <a:pt x="113" y="57"/>
                  </a:cubicBezTo>
                  <a:cubicBezTo>
                    <a:pt x="114" y="58"/>
                    <a:pt x="114" y="58"/>
                    <a:pt x="114" y="58"/>
                  </a:cubicBezTo>
                  <a:cubicBezTo>
                    <a:pt x="113" y="57"/>
                    <a:pt x="113" y="57"/>
                    <a:pt x="113" y="57"/>
                  </a:cubicBezTo>
                  <a:cubicBezTo>
                    <a:pt x="114" y="58"/>
                    <a:pt x="114" y="58"/>
                    <a:pt x="114" y="58"/>
                  </a:cubicBezTo>
                </a:path>
              </a:pathLst>
            </a:custGeom>
            <a:solidFill>
              <a:srgbClr val="7A370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 name="Freeform 237"/>
            <p:cNvSpPr>
              <a:spLocks/>
            </p:cNvSpPr>
            <p:nvPr/>
          </p:nvSpPr>
          <p:spPr bwMode="auto">
            <a:xfrm>
              <a:off x="8378825" y="2062811"/>
              <a:ext cx="23812" cy="14288"/>
            </a:xfrm>
            <a:custGeom>
              <a:avLst/>
              <a:gdLst>
                <a:gd name="T0" fmla="*/ 16 w 16"/>
                <a:gd name="T1" fmla="*/ 0 h 9"/>
                <a:gd name="T2" fmla="*/ 13 w 16"/>
                <a:gd name="T3" fmla="*/ 2 h 9"/>
                <a:gd name="T4" fmla="*/ 0 w 16"/>
                <a:gd name="T5" fmla="*/ 9 h 9"/>
                <a:gd name="T6" fmla="*/ 0 w 16"/>
                <a:gd name="T7" fmla="*/ 9 h 9"/>
                <a:gd name="T8" fmla="*/ 13 w 16"/>
                <a:gd name="T9" fmla="*/ 2 h 9"/>
                <a:gd name="T10" fmla="*/ 16 w 16"/>
                <a:gd name="T11" fmla="*/ 0 h 9"/>
              </a:gdLst>
              <a:ahLst/>
              <a:cxnLst>
                <a:cxn ang="0">
                  <a:pos x="T0" y="T1"/>
                </a:cxn>
                <a:cxn ang="0">
                  <a:pos x="T2" y="T3"/>
                </a:cxn>
                <a:cxn ang="0">
                  <a:pos x="T4" y="T5"/>
                </a:cxn>
                <a:cxn ang="0">
                  <a:pos x="T6" y="T7"/>
                </a:cxn>
                <a:cxn ang="0">
                  <a:pos x="T8" y="T9"/>
                </a:cxn>
                <a:cxn ang="0">
                  <a:pos x="T10" y="T11"/>
                </a:cxn>
              </a:cxnLst>
              <a:rect l="0" t="0" r="r" b="b"/>
              <a:pathLst>
                <a:path w="16" h="9">
                  <a:moveTo>
                    <a:pt x="16" y="0"/>
                  </a:moveTo>
                  <a:cubicBezTo>
                    <a:pt x="14" y="1"/>
                    <a:pt x="13" y="2"/>
                    <a:pt x="13" y="2"/>
                  </a:cubicBezTo>
                  <a:cubicBezTo>
                    <a:pt x="0" y="9"/>
                    <a:pt x="0" y="9"/>
                    <a:pt x="0" y="9"/>
                  </a:cubicBezTo>
                  <a:cubicBezTo>
                    <a:pt x="0" y="9"/>
                    <a:pt x="0" y="9"/>
                    <a:pt x="0" y="9"/>
                  </a:cubicBezTo>
                  <a:cubicBezTo>
                    <a:pt x="13" y="2"/>
                    <a:pt x="13" y="2"/>
                    <a:pt x="13" y="2"/>
                  </a:cubicBezTo>
                  <a:cubicBezTo>
                    <a:pt x="13" y="2"/>
                    <a:pt x="14" y="1"/>
                    <a:pt x="16" y="0"/>
                  </a:cubicBezTo>
                </a:path>
              </a:pathLst>
            </a:custGeom>
            <a:solidFill>
              <a:srgbClr val="A2AC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 name="Freeform 238"/>
            <p:cNvSpPr>
              <a:spLocks/>
            </p:cNvSpPr>
            <p:nvPr/>
          </p:nvSpPr>
          <p:spPr bwMode="auto">
            <a:xfrm>
              <a:off x="8312150" y="2253311"/>
              <a:ext cx="0" cy="1588"/>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cubicBezTo>
                    <a:pt x="0" y="0"/>
                    <a:pt x="0" y="1"/>
                    <a:pt x="0" y="2"/>
                  </a:cubicBezTo>
                  <a:cubicBezTo>
                    <a:pt x="0" y="2"/>
                    <a:pt x="0" y="2"/>
                    <a:pt x="0" y="2"/>
                  </a:cubicBezTo>
                  <a:cubicBezTo>
                    <a:pt x="0" y="1"/>
                    <a:pt x="0" y="0"/>
                    <a:pt x="0" y="0"/>
                  </a:cubicBezTo>
                </a:path>
              </a:pathLst>
            </a:custGeom>
            <a:solidFill>
              <a:srgbClr val="8DA2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 name="Freeform 239"/>
            <p:cNvSpPr>
              <a:spLocks noEditPoints="1"/>
            </p:cNvSpPr>
            <p:nvPr/>
          </p:nvSpPr>
          <p:spPr bwMode="auto">
            <a:xfrm>
              <a:off x="8251825" y="1983436"/>
              <a:ext cx="152400" cy="271463"/>
            </a:xfrm>
            <a:custGeom>
              <a:avLst/>
              <a:gdLst>
                <a:gd name="T0" fmla="*/ 101 w 102"/>
                <a:gd name="T1" fmla="*/ 54 h 183"/>
                <a:gd name="T2" fmla="*/ 85 w 102"/>
                <a:gd name="T3" fmla="*/ 63 h 183"/>
                <a:gd name="T4" fmla="*/ 100 w 102"/>
                <a:gd name="T5" fmla="*/ 56 h 183"/>
                <a:gd name="T6" fmla="*/ 102 w 102"/>
                <a:gd name="T7" fmla="*/ 53 h 183"/>
                <a:gd name="T8" fmla="*/ 5 w 102"/>
                <a:gd name="T9" fmla="*/ 45 h 183"/>
                <a:gd name="T10" fmla="*/ 40 w 102"/>
                <a:gd name="T11" fmla="*/ 181 h 183"/>
                <a:gd name="T12" fmla="*/ 40 w 102"/>
                <a:gd name="T13" fmla="*/ 183 h 183"/>
                <a:gd name="T14" fmla="*/ 39 w 102"/>
                <a:gd name="T15" fmla="*/ 91 h 183"/>
                <a:gd name="T16" fmla="*/ 7 w 102"/>
                <a:gd name="T17" fmla="*/ 47 h 183"/>
                <a:gd name="T18" fmla="*/ 0 w 102"/>
                <a:gd name="T19" fmla="*/ 37 h 183"/>
                <a:gd name="T20" fmla="*/ 15 w 102"/>
                <a:gd name="T21" fmla="*/ 31 h 183"/>
                <a:gd name="T22" fmla="*/ 15 w 102"/>
                <a:gd name="T23" fmla="*/ 35 h 183"/>
                <a:gd name="T24" fmla="*/ 27 w 102"/>
                <a:gd name="T25" fmla="*/ 11 h 183"/>
                <a:gd name="T26" fmla="*/ 87 w 102"/>
                <a:gd name="T27" fmla="*/ 3 h 183"/>
                <a:gd name="T28" fmla="*/ 75 w 102"/>
                <a:gd name="T29" fmla="*/ 25 h 183"/>
                <a:gd name="T30" fmla="*/ 55 w 102"/>
                <a:gd name="T31" fmla="*/ 68 h 183"/>
                <a:gd name="T32" fmla="*/ 52 w 102"/>
                <a:gd name="T33" fmla="*/ 65 h 183"/>
                <a:gd name="T34" fmla="*/ 35 w 102"/>
                <a:gd name="T35" fmla="*/ 21 h 183"/>
                <a:gd name="T36" fmla="*/ 15 w 102"/>
                <a:gd name="T37" fmla="*/ 38 h 183"/>
                <a:gd name="T38" fmla="*/ 14 w 102"/>
                <a:gd name="T39" fmla="*/ 38 h 183"/>
                <a:gd name="T40" fmla="*/ 4 w 102"/>
                <a:gd name="T41" fmla="*/ 38 h 183"/>
                <a:gd name="T42" fmla="*/ 37 w 102"/>
                <a:gd name="T43" fmla="*/ 85 h 183"/>
                <a:gd name="T44" fmla="*/ 41 w 102"/>
                <a:gd name="T45" fmla="*/ 90 h 183"/>
                <a:gd name="T46" fmla="*/ 42 w 102"/>
                <a:gd name="T47" fmla="*/ 115 h 183"/>
                <a:gd name="T48" fmla="*/ 65 w 102"/>
                <a:gd name="T49" fmla="*/ 153 h 183"/>
                <a:gd name="T50" fmla="*/ 84 w 102"/>
                <a:gd name="T51" fmla="*/ 67 h 183"/>
                <a:gd name="T52" fmla="*/ 83 w 102"/>
                <a:gd name="T53" fmla="*/ 65 h 183"/>
                <a:gd name="T54" fmla="*/ 82 w 102"/>
                <a:gd name="T55" fmla="*/ 65 h 183"/>
                <a:gd name="T56" fmla="*/ 87 w 102"/>
                <a:gd name="T57" fmla="*/ 43 h 183"/>
                <a:gd name="T58" fmla="*/ 95 w 102"/>
                <a:gd name="T59" fmla="*/ 7 h 183"/>
                <a:gd name="T60" fmla="*/ 85 w 102"/>
                <a:gd name="T61" fmla="*/ 0 h 183"/>
                <a:gd name="T62" fmla="*/ 53 w 102"/>
                <a:gd name="T63" fmla="*/ 63 h 183"/>
                <a:gd name="T64" fmla="*/ 56 w 102"/>
                <a:gd name="T65" fmla="*/ 62 h 183"/>
                <a:gd name="T66" fmla="*/ 73 w 102"/>
                <a:gd name="T67" fmla="*/ 24 h 183"/>
                <a:gd name="T68" fmla="*/ 85 w 102"/>
                <a:gd name="T69" fmla="*/ 0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2" h="183">
                  <a:moveTo>
                    <a:pt x="102" y="53"/>
                  </a:moveTo>
                  <a:cubicBezTo>
                    <a:pt x="101" y="53"/>
                    <a:pt x="101" y="54"/>
                    <a:pt x="101" y="54"/>
                  </a:cubicBezTo>
                  <a:cubicBezTo>
                    <a:pt x="99" y="55"/>
                    <a:pt x="98" y="56"/>
                    <a:pt x="98" y="56"/>
                  </a:cubicBezTo>
                  <a:cubicBezTo>
                    <a:pt x="85" y="63"/>
                    <a:pt x="85" y="63"/>
                    <a:pt x="85" y="63"/>
                  </a:cubicBezTo>
                  <a:cubicBezTo>
                    <a:pt x="85" y="64"/>
                    <a:pt x="85" y="64"/>
                    <a:pt x="85" y="64"/>
                  </a:cubicBezTo>
                  <a:cubicBezTo>
                    <a:pt x="100" y="56"/>
                    <a:pt x="100" y="56"/>
                    <a:pt x="100" y="56"/>
                  </a:cubicBezTo>
                  <a:cubicBezTo>
                    <a:pt x="100" y="56"/>
                    <a:pt x="101" y="56"/>
                    <a:pt x="101" y="55"/>
                  </a:cubicBezTo>
                  <a:cubicBezTo>
                    <a:pt x="101" y="55"/>
                    <a:pt x="102" y="54"/>
                    <a:pt x="102" y="53"/>
                  </a:cubicBezTo>
                  <a:moveTo>
                    <a:pt x="0" y="37"/>
                  </a:moveTo>
                  <a:cubicBezTo>
                    <a:pt x="2" y="40"/>
                    <a:pt x="4" y="42"/>
                    <a:pt x="5" y="45"/>
                  </a:cubicBezTo>
                  <a:cubicBezTo>
                    <a:pt x="13" y="60"/>
                    <a:pt x="37" y="90"/>
                    <a:pt x="37" y="90"/>
                  </a:cubicBezTo>
                  <a:cubicBezTo>
                    <a:pt x="37" y="90"/>
                    <a:pt x="38" y="125"/>
                    <a:pt x="40" y="181"/>
                  </a:cubicBezTo>
                  <a:cubicBezTo>
                    <a:pt x="40" y="181"/>
                    <a:pt x="40" y="181"/>
                    <a:pt x="40" y="181"/>
                  </a:cubicBezTo>
                  <a:cubicBezTo>
                    <a:pt x="40" y="181"/>
                    <a:pt x="40" y="182"/>
                    <a:pt x="40" y="183"/>
                  </a:cubicBezTo>
                  <a:cubicBezTo>
                    <a:pt x="40" y="182"/>
                    <a:pt x="41" y="182"/>
                    <a:pt x="41" y="181"/>
                  </a:cubicBezTo>
                  <a:cubicBezTo>
                    <a:pt x="40" y="129"/>
                    <a:pt x="39" y="95"/>
                    <a:pt x="39" y="91"/>
                  </a:cubicBezTo>
                  <a:cubicBezTo>
                    <a:pt x="38" y="90"/>
                    <a:pt x="32" y="83"/>
                    <a:pt x="26" y="75"/>
                  </a:cubicBezTo>
                  <a:cubicBezTo>
                    <a:pt x="19" y="65"/>
                    <a:pt x="11" y="54"/>
                    <a:pt x="7" y="47"/>
                  </a:cubicBezTo>
                  <a:cubicBezTo>
                    <a:pt x="5" y="43"/>
                    <a:pt x="3" y="40"/>
                    <a:pt x="1" y="37"/>
                  </a:cubicBezTo>
                  <a:cubicBezTo>
                    <a:pt x="1" y="37"/>
                    <a:pt x="1" y="37"/>
                    <a:pt x="0" y="37"/>
                  </a:cubicBezTo>
                  <a:moveTo>
                    <a:pt x="27" y="11"/>
                  </a:moveTo>
                  <a:cubicBezTo>
                    <a:pt x="15" y="31"/>
                    <a:pt x="15" y="31"/>
                    <a:pt x="15" y="31"/>
                  </a:cubicBezTo>
                  <a:cubicBezTo>
                    <a:pt x="15" y="32"/>
                    <a:pt x="15" y="33"/>
                    <a:pt x="15" y="34"/>
                  </a:cubicBezTo>
                  <a:cubicBezTo>
                    <a:pt x="15" y="35"/>
                    <a:pt x="15" y="35"/>
                    <a:pt x="15" y="35"/>
                  </a:cubicBezTo>
                  <a:cubicBezTo>
                    <a:pt x="29" y="12"/>
                    <a:pt x="29" y="12"/>
                    <a:pt x="29" y="12"/>
                  </a:cubicBezTo>
                  <a:cubicBezTo>
                    <a:pt x="27" y="11"/>
                    <a:pt x="27" y="11"/>
                    <a:pt x="27" y="11"/>
                  </a:cubicBezTo>
                  <a:moveTo>
                    <a:pt x="88" y="2"/>
                  </a:moveTo>
                  <a:cubicBezTo>
                    <a:pt x="88" y="2"/>
                    <a:pt x="87" y="2"/>
                    <a:pt x="87" y="3"/>
                  </a:cubicBezTo>
                  <a:cubicBezTo>
                    <a:pt x="86" y="4"/>
                    <a:pt x="85" y="5"/>
                    <a:pt x="84" y="7"/>
                  </a:cubicBezTo>
                  <a:cubicBezTo>
                    <a:pt x="81" y="11"/>
                    <a:pt x="78" y="17"/>
                    <a:pt x="75" y="25"/>
                  </a:cubicBezTo>
                  <a:cubicBezTo>
                    <a:pt x="65" y="49"/>
                    <a:pt x="56" y="66"/>
                    <a:pt x="56" y="66"/>
                  </a:cubicBezTo>
                  <a:cubicBezTo>
                    <a:pt x="55" y="68"/>
                    <a:pt x="55" y="68"/>
                    <a:pt x="55" y="68"/>
                  </a:cubicBezTo>
                  <a:cubicBezTo>
                    <a:pt x="52" y="65"/>
                    <a:pt x="52" y="65"/>
                    <a:pt x="52" y="65"/>
                  </a:cubicBezTo>
                  <a:cubicBezTo>
                    <a:pt x="52" y="65"/>
                    <a:pt x="52" y="65"/>
                    <a:pt x="52" y="65"/>
                  </a:cubicBezTo>
                  <a:cubicBezTo>
                    <a:pt x="27" y="43"/>
                    <a:pt x="27" y="43"/>
                    <a:pt x="27" y="43"/>
                  </a:cubicBezTo>
                  <a:cubicBezTo>
                    <a:pt x="35" y="21"/>
                    <a:pt x="35" y="21"/>
                    <a:pt x="35" y="21"/>
                  </a:cubicBezTo>
                  <a:cubicBezTo>
                    <a:pt x="30" y="14"/>
                    <a:pt x="30" y="14"/>
                    <a:pt x="30" y="14"/>
                  </a:cubicBezTo>
                  <a:cubicBezTo>
                    <a:pt x="15" y="38"/>
                    <a:pt x="15" y="38"/>
                    <a:pt x="15" y="38"/>
                  </a:cubicBezTo>
                  <a:cubicBezTo>
                    <a:pt x="15" y="37"/>
                    <a:pt x="15" y="37"/>
                    <a:pt x="15" y="37"/>
                  </a:cubicBezTo>
                  <a:cubicBezTo>
                    <a:pt x="14" y="38"/>
                    <a:pt x="14" y="38"/>
                    <a:pt x="14" y="38"/>
                  </a:cubicBezTo>
                  <a:cubicBezTo>
                    <a:pt x="13" y="38"/>
                    <a:pt x="11" y="38"/>
                    <a:pt x="10" y="38"/>
                  </a:cubicBezTo>
                  <a:cubicBezTo>
                    <a:pt x="8" y="38"/>
                    <a:pt x="6" y="38"/>
                    <a:pt x="4" y="38"/>
                  </a:cubicBezTo>
                  <a:cubicBezTo>
                    <a:pt x="6" y="40"/>
                    <a:pt x="7" y="43"/>
                    <a:pt x="9" y="46"/>
                  </a:cubicBezTo>
                  <a:cubicBezTo>
                    <a:pt x="14" y="57"/>
                    <a:pt x="30" y="76"/>
                    <a:pt x="37" y="85"/>
                  </a:cubicBezTo>
                  <a:cubicBezTo>
                    <a:pt x="39" y="88"/>
                    <a:pt x="41" y="90"/>
                    <a:pt x="41" y="90"/>
                  </a:cubicBezTo>
                  <a:cubicBezTo>
                    <a:pt x="41" y="90"/>
                    <a:pt x="41" y="90"/>
                    <a:pt x="41" y="90"/>
                  </a:cubicBezTo>
                  <a:cubicBezTo>
                    <a:pt x="41" y="91"/>
                    <a:pt x="41" y="91"/>
                    <a:pt x="41" y="91"/>
                  </a:cubicBezTo>
                  <a:cubicBezTo>
                    <a:pt x="41" y="91"/>
                    <a:pt x="41" y="99"/>
                    <a:pt x="42" y="115"/>
                  </a:cubicBezTo>
                  <a:cubicBezTo>
                    <a:pt x="42" y="131"/>
                    <a:pt x="43" y="153"/>
                    <a:pt x="43" y="179"/>
                  </a:cubicBezTo>
                  <a:cubicBezTo>
                    <a:pt x="50" y="173"/>
                    <a:pt x="58" y="164"/>
                    <a:pt x="65" y="153"/>
                  </a:cubicBezTo>
                  <a:cubicBezTo>
                    <a:pt x="84" y="125"/>
                    <a:pt x="95" y="86"/>
                    <a:pt x="101" y="58"/>
                  </a:cubicBezTo>
                  <a:cubicBezTo>
                    <a:pt x="84" y="67"/>
                    <a:pt x="84" y="67"/>
                    <a:pt x="84" y="67"/>
                  </a:cubicBezTo>
                  <a:cubicBezTo>
                    <a:pt x="83" y="66"/>
                    <a:pt x="83" y="66"/>
                    <a:pt x="83" y="66"/>
                  </a:cubicBezTo>
                  <a:cubicBezTo>
                    <a:pt x="83" y="66"/>
                    <a:pt x="83" y="66"/>
                    <a:pt x="83" y="65"/>
                  </a:cubicBezTo>
                  <a:cubicBezTo>
                    <a:pt x="83" y="65"/>
                    <a:pt x="83" y="65"/>
                    <a:pt x="83" y="64"/>
                  </a:cubicBezTo>
                  <a:cubicBezTo>
                    <a:pt x="82" y="65"/>
                    <a:pt x="82" y="65"/>
                    <a:pt x="82" y="65"/>
                  </a:cubicBezTo>
                  <a:cubicBezTo>
                    <a:pt x="82" y="65"/>
                    <a:pt x="82" y="65"/>
                    <a:pt x="82" y="64"/>
                  </a:cubicBezTo>
                  <a:cubicBezTo>
                    <a:pt x="82" y="63"/>
                    <a:pt x="82" y="57"/>
                    <a:pt x="87" y="43"/>
                  </a:cubicBezTo>
                  <a:cubicBezTo>
                    <a:pt x="94" y="19"/>
                    <a:pt x="95" y="11"/>
                    <a:pt x="95" y="8"/>
                  </a:cubicBezTo>
                  <a:cubicBezTo>
                    <a:pt x="95" y="8"/>
                    <a:pt x="95" y="7"/>
                    <a:pt x="95" y="7"/>
                  </a:cubicBezTo>
                  <a:cubicBezTo>
                    <a:pt x="88" y="2"/>
                    <a:pt x="88" y="2"/>
                    <a:pt x="88" y="2"/>
                  </a:cubicBezTo>
                  <a:moveTo>
                    <a:pt x="85" y="0"/>
                  </a:moveTo>
                  <a:cubicBezTo>
                    <a:pt x="85" y="0"/>
                    <a:pt x="78" y="9"/>
                    <a:pt x="72" y="23"/>
                  </a:cubicBezTo>
                  <a:cubicBezTo>
                    <a:pt x="64" y="43"/>
                    <a:pt x="56" y="58"/>
                    <a:pt x="53" y="63"/>
                  </a:cubicBezTo>
                  <a:cubicBezTo>
                    <a:pt x="54" y="64"/>
                    <a:pt x="54" y="64"/>
                    <a:pt x="54" y="64"/>
                  </a:cubicBezTo>
                  <a:cubicBezTo>
                    <a:pt x="55" y="64"/>
                    <a:pt x="55" y="63"/>
                    <a:pt x="56" y="62"/>
                  </a:cubicBezTo>
                  <a:cubicBezTo>
                    <a:pt x="57" y="60"/>
                    <a:pt x="58" y="58"/>
                    <a:pt x="60" y="54"/>
                  </a:cubicBezTo>
                  <a:cubicBezTo>
                    <a:pt x="64" y="46"/>
                    <a:pt x="69" y="36"/>
                    <a:pt x="73" y="24"/>
                  </a:cubicBezTo>
                  <a:cubicBezTo>
                    <a:pt x="78" y="12"/>
                    <a:pt x="84" y="3"/>
                    <a:pt x="86" y="0"/>
                  </a:cubicBezTo>
                  <a:cubicBezTo>
                    <a:pt x="85" y="0"/>
                    <a:pt x="85" y="0"/>
                    <a:pt x="85" y="0"/>
                  </a:cubicBezTo>
                </a:path>
              </a:pathLst>
            </a:custGeom>
            <a:solidFill>
              <a:srgbClr val="9E471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 name="Freeform 240"/>
            <p:cNvSpPr>
              <a:spLocks noEditPoints="1"/>
            </p:cNvSpPr>
            <p:nvPr/>
          </p:nvSpPr>
          <p:spPr bwMode="auto">
            <a:xfrm>
              <a:off x="8253413" y="1983436"/>
              <a:ext cx="149225" cy="269875"/>
            </a:xfrm>
            <a:custGeom>
              <a:avLst/>
              <a:gdLst>
                <a:gd name="T0" fmla="*/ 100 w 100"/>
                <a:gd name="T1" fmla="*/ 55 h 181"/>
                <a:gd name="T2" fmla="*/ 99 w 100"/>
                <a:gd name="T3" fmla="*/ 56 h 181"/>
                <a:gd name="T4" fmla="*/ 84 w 100"/>
                <a:gd name="T5" fmla="*/ 64 h 181"/>
                <a:gd name="T6" fmla="*/ 84 w 100"/>
                <a:gd name="T7" fmla="*/ 63 h 181"/>
                <a:gd name="T8" fmla="*/ 84 w 100"/>
                <a:gd name="T9" fmla="*/ 63 h 181"/>
                <a:gd name="T10" fmla="*/ 82 w 100"/>
                <a:gd name="T11" fmla="*/ 64 h 181"/>
                <a:gd name="T12" fmla="*/ 82 w 100"/>
                <a:gd name="T13" fmla="*/ 64 h 181"/>
                <a:gd name="T14" fmla="*/ 82 w 100"/>
                <a:gd name="T15" fmla="*/ 65 h 181"/>
                <a:gd name="T16" fmla="*/ 82 w 100"/>
                <a:gd name="T17" fmla="*/ 66 h 181"/>
                <a:gd name="T18" fmla="*/ 83 w 100"/>
                <a:gd name="T19" fmla="*/ 67 h 181"/>
                <a:gd name="T20" fmla="*/ 100 w 100"/>
                <a:gd name="T21" fmla="*/ 58 h 181"/>
                <a:gd name="T22" fmla="*/ 100 w 100"/>
                <a:gd name="T23" fmla="*/ 55 h 181"/>
                <a:gd name="T24" fmla="*/ 0 w 100"/>
                <a:gd name="T25" fmla="*/ 37 h 181"/>
                <a:gd name="T26" fmla="*/ 6 w 100"/>
                <a:gd name="T27" fmla="*/ 47 h 181"/>
                <a:gd name="T28" fmla="*/ 25 w 100"/>
                <a:gd name="T29" fmla="*/ 75 h 181"/>
                <a:gd name="T30" fmla="*/ 38 w 100"/>
                <a:gd name="T31" fmla="*/ 91 h 181"/>
                <a:gd name="T32" fmla="*/ 40 w 100"/>
                <a:gd name="T33" fmla="*/ 181 h 181"/>
                <a:gd name="T34" fmla="*/ 42 w 100"/>
                <a:gd name="T35" fmla="*/ 179 h 181"/>
                <a:gd name="T36" fmla="*/ 41 w 100"/>
                <a:gd name="T37" fmla="*/ 115 h 181"/>
                <a:gd name="T38" fmla="*/ 40 w 100"/>
                <a:gd name="T39" fmla="*/ 91 h 181"/>
                <a:gd name="T40" fmla="*/ 40 w 100"/>
                <a:gd name="T41" fmla="*/ 90 h 181"/>
                <a:gd name="T42" fmla="*/ 40 w 100"/>
                <a:gd name="T43" fmla="*/ 90 h 181"/>
                <a:gd name="T44" fmla="*/ 36 w 100"/>
                <a:gd name="T45" fmla="*/ 85 h 181"/>
                <a:gd name="T46" fmla="*/ 8 w 100"/>
                <a:gd name="T47" fmla="*/ 46 h 181"/>
                <a:gd name="T48" fmla="*/ 3 w 100"/>
                <a:gd name="T49" fmla="*/ 38 h 181"/>
                <a:gd name="T50" fmla="*/ 0 w 100"/>
                <a:gd name="T51" fmla="*/ 37 h 181"/>
                <a:gd name="T52" fmla="*/ 28 w 100"/>
                <a:gd name="T53" fmla="*/ 12 h 181"/>
                <a:gd name="T54" fmla="*/ 28 w 100"/>
                <a:gd name="T55" fmla="*/ 12 h 181"/>
                <a:gd name="T56" fmla="*/ 14 w 100"/>
                <a:gd name="T57" fmla="*/ 35 h 181"/>
                <a:gd name="T58" fmla="*/ 14 w 100"/>
                <a:gd name="T59" fmla="*/ 34 h 181"/>
                <a:gd name="T60" fmla="*/ 14 w 100"/>
                <a:gd name="T61" fmla="*/ 37 h 181"/>
                <a:gd name="T62" fmla="*/ 14 w 100"/>
                <a:gd name="T63" fmla="*/ 38 h 181"/>
                <a:gd name="T64" fmla="*/ 29 w 100"/>
                <a:gd name="T65" fmla="*/ 14 h 181"/>
                <a:gd name="T66" fmla="*/ 28 w 100"/>
                <a:gd name="T67" fmla="*/ 12 h 181"/>
                <a:gd name="T68" fmla="*/ 85 w 100"/>
                <a:gd name="T69" fmla="*/ 0 h 181"/>
                <a:gd name="T70" fmla="*/ 85 w 100"/>
                <a:gd name="T71" fmla="*/ 0 h 181"/>
                <a:gd name="T72" fmla="*/ 72 w 100"/>
                <a:gd name="T73" fmla="*/ 24 h 181"/>
                <a:gd name="T74" fmla="*/ 59 w 100"/>
                <a:gd name="T75" fmla="*/ 54 h 181"/>
                <a:gd name="T76" fmla="*/ 55 w 100"/>
                <a:gd name="T77" fmla="*/ 62 h 181"/>
                <a:gd name="T78" fmla="*/ 53 w 100"/>
                <a:gd name="T79" fmla="*/ 64 h 181"/>
                <a:gd name="T80" fmla="*/ 52 w 100"/>
                <a:gd name="T81" fmla="*/ 63 h 181"/>
                <a:gd name="T82" fmla="*/ 51 w 100"/>
                <a:gd name="T83" fmla="*/ 65 h 181"/>
                <a:gd name="T84" fmla="*/ 51 w 100"/>
                <a:gd name="T85" fmla="*/ 65 h 181"/>
                <a:gd name="T86" fmla="*/ 54 w 100"/>
                <a:gd name="T87" fmla="*/ 68 h 181"/>
                <a:gd name="T88" fmla="*/ 55 w 100"/>
                <a:gd name="T89" fmla="*/ 66 h 181"/>
                <a:gd name="T90" fmla="*/ 74 w 100"/>
                <a:gd name="T91" fmla="*/ 25 h 181"/>
                <a:gd name="T92" fmla="*/ 83 w 100"/>
                <a:gd name="T93" fmla="*/ 7 h 181"/>
                <a:gd name="T94" fmla="*/ 86 w 100"/>
                <a:gd name="T95" fmla="*/ 3 h 181"/>
                <a:gd name="T96" fmla="*/ 87 w 100"/>
                <a:gd name="T97" fmla="*/ 2 h 181"/>
                <a:gd name="T98" fmla="*/ 94 w 100"/>
                <a:gd name="T99" fmla="*/ 7 h 181"/>
                <a:gd name="T100" fmla="*/ 94 w 100"/>
                <a:gd name="T101" fmla="*/ 7 h 181"/>
                <a:gd name="T102" fmla="*/ 85 w 100"/>
                <a:gd name="T103" fmla="*/ 0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0" h="181">
                  <a:moveTo>
                    <a:pt x="100" y="55"/>
                  </a:moveTo>
                  <a:cubicBezTo>
                    <a:pt x="100" y="56"/>
                    <a:pt x="99" y="56"/>
                    <a:pt x="99" y="56"/>
                  </a:cubicBezTo>
                  <a:cubicBezTo>
                    <a:pt x="84" y="64"/>
                    <a:pt x="84" y="64"/>
                    <a:pt x="84" y="64"/>
                  </a:cubicBezTo>
                  <a:cubicBezTo>
                    <a:pt x="84" y="64"/>
                    <a:pt x="84" y="64"/>
                    <a:pt x="84" y="63"/>
                  </a:cubicBezTo>
                  <a:cubicBezTo>
                    <a:pt x="84" y="63"/>
                    <a:pt x="84" y="63"/>
                    <a:pt x="84" y="63"/>
                  </a:cubicBezTo>
                  <a:cubicBezTo>
                    <a:pt x="82" y="64"/>
                    <a:pt x="82" y="64"/>
                    <a:pt x="82" y="64"/>
                  </a:cubicBezTo>
                  <a:cubicBezTo>
                    <a:pt x="82" y="64"/>
                    <a:pt x="82" y="64"/>
                    <a:pt x="82" y="64"/>
                  </a:cubicBezTo>
                  <a:cubicBezTo>
                    <a:pt x="82" y="65"/>
                    <a:pt x="82" y="65"/>
                    <a:pt x="82" y="65"/>
                  </a:cubicBezTo>
                  <a:cubicBezTo>
                    <a:pt x="82" y="66"/>
                    <a:pt x="82" y="66"/>
                    <a:pt x="82" y="66"/>
                  </a:cubicBezTo>
                  <a:cubicBezTo>
                    <a:pt x="83" y="67"/>
                    <a:pt x="83" y="67"/>
                    <a:pt x="83" y="67"/>
                  </a:cubicBezTo>
                  <a:cubicBezTo>
                    <a:pt x="100" y="58"/>
                    <a:pt x="100" y="58"/>
                    <a:pt x="100" y="58"/>
                  </a:cubicBezTo>
                  <a:cubicBezTo>
                    <a:pt x="100" y="57"/>
                    <a:pt x="100" y="56"/>
                    <a:pt x="100" y="55"/>
                  </a:cubicBezTo>
                  <a:moveTo>
                    <a:pt x="0" y="37"/>
                  </a:moveTo>
                  <a:cubicBezTo>
                    <a:pt x="2" y="40"/>
                    <a:pt x="4" y="43"/>
                    <a:pt x="6" y="47"/>
                  </a:cubicBezTo>
                  <a:cubicBezTo>
                    <a:pt x="10" y="54"/>
                    <a:pt x="18" y="65"/>
                    <a:pt x="25" y="75"/>
                  </a:cubicBezTo>
                  <a:cubicBezTo>
                    <a:pt x="31" y="83"/>
                    <a:pt x="37" y="90"/>
                    <a:pt x="38" y="91"/>
                  </a:cubicBezTo>
                  <a:cubicBezTo>
                    <a:pt x="38" y="95"/>
                    <a:pt x="39" y="129"/>
                    <a:pt x="40" y="181"/>
                  </a:cubicBezTo>
                  <a:cubicBezTo>
                    <a:pt x="41" y="181"/>
                    <a:pt x="42" y="180"/>
                    <a:pt x="42" y="179"/>
                  </a:cubicBezTo>
                  <a:cubicBezTo>
                    <a:pt x="42" y="153"/>
                    <a:pt x="41" y="131"/>
                    <a:pt x="41" y="115"/>
                  </a:cubicBezTo>
                  <a:cubicBezTo>
                    <a:pt x="40" y="99"/>
                    <a:pt x="40" y="91"/>
                    <a:pt x="40" y="91"/>
                  </a:cubicBezTo>
                  <a:cubicBezTo>
                    <a:pt x="40" y="90"/>
                    <a:pt x="40" y="90"/>
                    <a:pt x="40" y="90"/>
                  </a:cubicBezTo>
                  <a:cubicBezTo>
                    <a:pt x="40" y="90"/>
                    <a:pt x="40" y="90"/>
                    <a:pt x="40" y="90"/>
                  </a:cubicBezTo>
                  <a:cubicBezTo>
                    <a:pt x="40" y="90"/>
                    <a:pt x="38" y="88"/>
                    <a:pt x="36" y="85"/>
                  </a:cubicBezTo>
                  <a:cubicBezTo>
                    <a:pt x="29" y="76"/>
                    <a:pt x="13" y="57"/>
                    <a:pt x="8" y="46"/>
                  </a:cubicBezTo>
                  <a:cubicBezTo>
                    <a:pt x="6" y="43"/>
                    <a:pt x="5" y="40"/>
                    <a:pt x="3" y="38"/>
                  </a:cubicBezTo>
                  <a:cubicBezTo>
                    <a:pt x="2" y="38"/>
                    <a:pt x="1" y="38"/>
                    <a:pt x="0" y="37"/>
                  </a:cubicBezTo>
                  <a:moveTo>
                    <a:pt x="28" y="12"/>
                  </a:moveTo>
                  <a:cubicBezTo>
                    <a:pt x="28" y="12"/>
                    <a:pt x="28" y="12"/>
                    <a:pt x="28" y="12"/>
                  </a:cubicBezTo>
                  <a:cubicBezTo>
                    <a:pt x="14" y="35"/>
                    <a:pt x="14" y="35"/>
                    <a:pt x="14" y="35"/>
                  </a:cubicBezTo>
                  <a:cubicBezTo>
                    <a:pt x="14" y="34"/>
                    <a:pt x="14" y="34"/>
                    <a:pt x="14" y="34"/>
                  </a:cubicBezTo>
                  <a:cubicBezTo>
                    <a:pt x="14" y="35"/>
                    <a:pt x="14" y="36"/>
                    <a:pt x="14" y="37"/>
                  </a:cubicBezTo>
                  <a:cubicBezTo>
                    <a:pt x="14" y="38"/>
                    <a:pt x="14" y="38"/>
                    <a:pt x="14" y="38"/>
                  </a:cubicBezTo>
                  <a:cubicBezTo>
                    <a:pt x="29" y="14"/>
                    <a:pt x="29" y="14"/>
                    <a:pt x="29" y="14"/>
                  </a:cubicBezTo>
                  <a:cubicBezTo>
                    <a:pt x="28" y="12"/>
                    <a:pt x="28" y="12"/>
                    <a:pt x="28" y="12"/>
                  </a:cubicBezTo>
                  <a:moveTo>
                    <a:pt x="85" y="0"/>
                  </a:moveTo>
                  <a:cubicBezTo>
                    <a:pt x="85" y="0"/>
                    <a:pt x="85" y="0"/>
                    <a:pt x="85" y="0"/>
                  </a:cubicBezTo>
                  <a:cubicBezTo>
                    <a:pt x="83" y="3"/>
                    <a:pt x="77" y="12"/>
                    <a:pt x="72" y="24"/>
                  </a:cubicBezTo>
                  <a:cubicBezTo>
                    <a:pt x="68" y="36"/>
                    <a:pt x="63" y="46"/>
                    <a:pt x="59" y="54"/>
                  </a:cubicBezTo>
                  <a:cubicBezTo>
                    <a:pt x="57" y="58"/>
                    <a:pt x="56" y="60"/>
                    <a:pt x="55" y="62"/>
                  </a:cubicBezTo>
                  <a:cubicBezTo>
                    <a:pt x="54" y="63"/>
                    <a:pt x="54" y="64"/>
                    <a:pt x="53" y="64"/>
                  </a:cubicBezTo>
                  <a:cubicBezTo>
                    <a:pt x="52" y="63"/>
                    <a:pt x="52" y="63"/>
                    <a:pt x="52" y="63"/>
                  </a:cubicBezTo>
                  <a:cubicBezTo>
                    <a:pt x="52" y="64"/>
                    <a:pt x="51" y="65"/>
                    <a:pt x="51" y="65"/>
                  </a:cubicBezTo>
                  <a:cubicBezTo>
                    <a:pt x="51" y="65"/>
                    <a:pt x="51" y="65"/>
                    <a:pt x="51" y="65"/>
                  </a:cubicBezTo>
                  <a:cubicBezTo>
                    <a:pt x="54" y="68"/>
                    <a:pt x="54" y="68"/>
                    <a:pt x="54" y="68"/>
                  </a:cubicBezTo>
                  <a:cubicBezTo>
                    <a:pt x="55" y="66"/>
                    <a:pt x="55" y="66"/>
                    <a:pt x="55" y="66"/>
                  </a:cubicBezTo>
                  <a:cubicBezTo>
                    <a:pt x="55" y="66"/>
                    <a:pt x="64" y="49"/>
                    <a:pt x="74" y="25"/>
                  </a:cubicBezTo>
                  <a:cubicBezTo>
                    <a:pt x="77" y="17"/>
                    <a:pt x="80" y="11"/>
                    <a:pt x="83" y="7"/>
                  </a:cubicBezTo>
                  <a:cubicBezTo>
                    <a:pt x="84" y="5"/>
                    <a:pt x="85" y="4"/>
                    <a:pt x="86" y="3"/>
                  </a:cubicBezTo>
                  <a:cubicBezTo>
                    <a:pt x="86" y="2"/>
                    <a:pt x="87" y="2"/>
                    <a:pt x="87" y="2"/>
                  </a:cubicBezTo>
                  <a:cubicBezTo>
                    <a:pt x="94" y="7"/>
                    <a:pt x="94" y="7"/>
                    <a:pt x="94" y="7"/>
                  </a:cubicBezTo>
                  <a:cubicBezTo>
                    <a:pt x="94" y="7"/>
                    <a:pt x="94" y="7"/>
                    <a:pt x="94" y="7"/>
                  </a:cubicBezTo>
                  <a:cubicBezTo>
                    <a:pt x="85" y="0"/>
                    <a:pt x="85" y="0"/>
                    <a:pt x="85" y="0"/>
                  </a:cubicBezTo>
                </a:path>
              </a:pathLst>
            </a:custGeom>
            <a:solidFill>
              <a:srgbClr val="6D2B0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 name="Freeform 241"/>
            <p:cNvSpPr>
              <a:spLocks/>
            </p:cNvSpPr>
            <p:nvPr/>
          </p:nvSpPr>
          <p:spPr bwMode="auto">
            <a:xfrm>
              <a:off x="8456613" y="1965973"/>
              <a:ext cx="115887" cy="92075"/>
            </a:xfrm>
            <a:custGeom>
              <a:avLst/>
              <a:gdLst>
                <a:gd name="T0" fmla="*/ 7 w 78"/>
                <a:gd name="T1" fmla="*/ 56 h 62"/>
                <a:gd name="T2" fmla="*/ 25 w 78"/>
                <a:gd name="T3" fmla="*/ 13 h 62"/>
                <a:gd name="T4" fmla="*/ 78 w 78"/>
                <a:gd name="T5" fmla="*/ 6 h 62"/>
                <a:gd name="T6" fmla="*/ 7 w 78"/>
                <a:gd name="T7" fmla="*/ 56 h 62"/>
              </a:gdLst>
              <a:ahLst/>
              <a:cxnLst>
                <a:cxn ang="0">
                  <a:pos x="T0" y="T1"/>
                </a:cxn>
                <a:cxn ang="0">
                  <a:pos x="T2" y="T3"/>
                </a:cxn>
                <a:cxn ang="0">
                  <a:pos x="T4" y="T5"/>
                </a:cxn>
                <a:cxn ang="0">
                  <a:pos x="T6" y="T7"/>
                </a:cxn>
              </a:cxnLst>
              <a:rect l="0" t="0" r="r" b="b"/>
              <a:pathLst>
                <a:path w="78" h="62">
                  <a:moveTo>
                    <a:pt x="7" y="56"/>
                  </a:moveTo>
                  <a:cubicBezTo>
                    <a:pt x="7" y="56"/>
                    <a:pt x="0" y="25"/>
                    <a:pt x="25" y="13"/>
                  </a:cubicBezTo>
                  <a:cubicBezTo>
                    <a:pt x="50" y="0"/>
                    <a:pt x="78" y="6"/>
                    <a:pt x="78" y="6"/>
                  </a:cubicBezTo>
                  <a:cubicBezTo>
                    <a:pt x="78" y="6"/>
                    <a:pt x="56" y="62"/>
                    <a:pt x="7" y="56"/>
                  </a:cubicBezTo>
                </a:path>
              </a:pathLst>
            </a:custGeom>
            <a:solidFill>
              <a:srgbClr val="67BD1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 name="Freeform 242"/>
            <p:cNvSpPr>
              <a:spLocks/>
            </p:cNvSpPr>
            <p:nvPr/>
          </p:nvSpPr>
          <p:spPr bwMode="auto">
            <a:xfrm>
              <a:off x="8562975" y="1970736"/>
              <a:ext cx="4762" cy="4763"/>
            </a:xfrm>
            <a:custGeom>
              <a:avLst/>
              <a:gdLst>
                <a:gd name="T0" fmla="*/ 3 w 3"/>
                <a:gd name="T1" fmla="*/ 0 h 3"/>
                <a:gd name="T2" fmla="*/ 0 w 3"/>
                <a:gd name="T3" fmla="*/ 2 h 3"/>
                <a:gd name="T4" fmla="*/ 2 w 3"/>
                <a:gd name="T5" fmla="*/ 3 h 3"/>
                <a:gd name="T6" fmla="*/ 3 w 3"/>
                <a:gd name="T7" fmla="*/ 0 h 3"/>
              </a:gdLst>
              <a:ahLst/>
              <a:cxnLst>
                <a:cxn ang="0">
                  <a:pos x="T0" y="T1"/>
                </a:cxn>
                <a:cxn ang="0">
                  <a:pos x="T2" y="T3"/>
                </a:cxn>
                <a:cxn ang="0">
                  <a:pos x="T4" y="T5"/>
                </a:cxn>
                <a:cxn ang="0">
                  <a:pos x="T6" y="T7"/>
                </a:cxn>
              </a:cxnLst>
              <a:rect l="0" t="0" r="r" b="b"/>
              <a:pathLst>
                <a:path w="3" h="3">
                  <a:moveTo>
                    <a:pt x="3" y="0"/>
                  </a:moveTo>
                  <a:cubicBezTo>
                    <a:pt x="0" y="2"/>
                    <a:pt x="0" y="2"/>
                    <a:pt x="0" y="2"/>
                  </a:cubicBezTo>
                  <a:cubicBezTo>
                    <a:pt x="1" y="3"/>
                    <a:pt x="1" y="3"/>
                    <a:pt x="2" y="3"/>
                  </a:cubicBezTo>
                  <a:cubicBezTo>
                    <a:pt x="3" y="2"/>
                    <a:pt x="3" y="1"/>
                    <a:pt x="3" y="0"/>
                  </a:cubicBezTo>
                </a:path>
              </a:pathLst>
            </a:custGeom>
            <a:solidFill>
              <a:srgbClr val="90CF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 name="Freeform 243"/>
            <p:cNvSpPr>
              <a:spLocks/>
            </p:cNvSpPr>
            <p:nvPr/>
          </p:nvSpPr>
          <p:spPr bwMode="auto">
            <a:xfrm>
              <a:off x="8462963" y="2038998"/>
              <a:ext cx="3175" cy="3175"/>
            </a:xfrm>
            <a:custGeom>
              <a:avLst/>
              <a:gdLst>
                <a:gd name="T0" fmla="*/ 2 w 2"/>
                <a:gd name="T1" fmla="*/ 0 h 2"/>
                <a:gd name="T2" fmla="*/ 0 w 2"/>
                <a:gd name="T3" fmla="*/ 1 h 2"/>
                <a:gd name="T4" fmla="*/ 0 w 2"/>
                <a:gd name="T5" fmla="*/ 2 h 2"/>
                <a:gd name="T6" fmla="*/ 2 w 2"/>
                <a:gd name="T7" fmla="*/ 2 h 2"/>
                <a:gd name="T8" fmla="*/ 2 w 2"/>
                <a:gd name="T9" fmla="*/ 0 h 2"/>
              </a:gdLst>
              <a:ahLst/>
              <a:cxnLst>
                <a:cxn ang="0">
                  <a:pos x="T0" y="T1"/>
                </a:cxn>
                <a:cxn ang="0">
                  <a:pos x="T2" y="T3"/>
                </a:cxn>
                <a:cxn ang="0">
                  <a:pos x="T4" y="T5"/>
                </a:cxn>
                <a:cxn ang="0">
                  <a:pos x="T6" y="T7"/>
                </a:cxn>
                <a:cxn ang="0">
                  <a:pos x="T8" y="T9"/>
                </a:cxn>
              </a:cxnLst>
              <a:rect l="0" t="0" r="r" b="b"/>
              <a:pathLst>
                <a:path w="2" h="2">
                  <a:moveTo>
                    <a:pt x="2" y="0"/>
                  </a:moveTo>
                  <a:cubicBezTo>
                    <a:pt x="0" y="1"/>
                    <a:pt x="0" y="1"/>
                    <a:pt x="0" y="1"/>
                  </a:cubicBezTo>
                  <a:cubicBezTo>
                    <a:pt x="0" y="2"/>
                    <a:pt x="0" y="2"/>
                    <a:pt x="0" y="2"/>
                  </a:cubicBezTo>
                  <a:cubicBezTo>
                    <a:pt x="1" y="2"/>
                    <a:pt x="1" y="2"/>
                    <a:pt x="2" y="2"/>
                  </a:cubicBezTo>
                  <a:cubicBezTo>
                    <a:pt x="2" y="2"/>
                    <a:pt x="2" y="1"/>
                    <a:pt x="2" y="0"/>
                  </a:cubicBezTo>
                </a:path>
              </a:pathLst>
            </a:custGeom>
            <a:solidFill>
              <a:srgbClr val="8D561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 name="Freeform 244"/>
            <p:cNvSpPr>
              <a:spLocks/>
            </p:cNvSpPr>
            <p:nvPr/>
          </p:nvSpPr>
          <p:spPr bwMode="auto">
            <a:xfrm>
              <a:off x="8466138" y="1973911"/>
              <a:ext cx="100012" cy="68263"/>
            </a:xfrm>
            <a:custGeom>
              <a:avLst/>
              <a:gdLst>
                <a:gd name="T0" fmla="*/ 65 w 67"/>
                <a:gd name="T1" fmla="*/ 0 h 46"/>
                <a:gd name="T2" fmla="*/ 0 w 67"/>
                <a:gd name="T3" fmla="*/ 44 h 46"/>
                <a:gd name="T4" fmla="*/ 0 w 67"/>
                <a:gd name="T5" fmla="*/ 46 h 46"/>
                <a:gd name="T6" fmla="*/ 6 w 67"/>
                <a:gd name="T7" fmla="*/ 46 h 46"/>
                <a:gd name="T8" fmla="*/ 67 w 67"/>
                <a:gd name="T9" fmla="*/ 1 h 46"/>
                <a:gd name="T10" fmla="*/ 65 w 67"/>
                <a:gd name="T11" fmla="*/ 0 h 46"/>
              </a:gdLst>
              <a:ahLst/>
              <a:cxnLst>
                <a:cxn ang="0">
                  <a:pos x="T0" y="T1"/>
                </a:cxn>
                <a:cxn ang="0">
                  <a:pos x="T2" y="T3"/>
                </a:cxn>
                <a:cxn ang="0">
                  <a:pos x="T4" y="T5"/>
                </a:cxn>
                <a:cxn ang="0">
                  <a:pos x="T6" y="T7"/>
                </a:cxn>
                <a:cxn ang="0">
                  <a:pos x="T8" y="T9"/>
                </a:cxn>
                <a:cxn ang="0">
                  <a:pos x="T10" y="T11"/>
                </a:cxn>
              </a:cxnLst>
              <a:rect l="0" t="0" r="r" b="b"/>
              <a:pathLst>
                <a:path w="67" h="46">
                  <a:moveTo>
                    <a:pt x="65" y="0"/>
                  </a:moveTo>
                  <a:cubicBezTo>
                    <a:pt x="0" y="44"/>
                    <a:pt x="0" y="44"/>
                    <a:pt x="0" y="44"/>
                  </a:cubicBezTo>
                  <a:cubicBezTo>
                    <a:pt x="0" y="45"/>
                    <a:pt x="0" y="46"/>
                    <a:pt x="0" y="46"/>
                  </a:cubicBezTo>
                  <a:cubicBezTo>
                    <a:pt x="2" y="46"/>
                    <a:pt x="4" y="46"/>
                    <a:pt x="6" y="46"/>
                  </a:cubicBezTo>
                  <a:cubicBezTo>
                    <a:pt x="42" y="46"/>
                    <a:pt x="61" y="13"/>
                    <a:pt x="67" y="1"/>
                  </a:cubicBezTo>
                  <a:cubicBezTo>
                    <a:pt x="66" y="1"/>
                    <a:pt x="66" y="1"/>
                    <a:pt x="65" y="0"/>
                  </a:cubicBezTo>
                </a:path>
              </a:pathLst>
            </a:custGeom>
            <a:solidFill>
              <a:srgbClr val="52B0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 name="Freeform 245"/>
            <p:cNvSpPr>
              <a:spLocks/>
            </p:cNvSpPr>
            <p:nvPr/>
          </p:nvSpPr>
          <p:spPr bwMode="auto">
            <a:xfrm>
              <a:off x="8486775" y="1970736"/>
              <a:ext cx="19050" cy="17463"/>
            </a:xfrm>
            <a:custGeom>
              <a:avLst/>
              <a:gdLst>
                <a:gd name="T0" fmla="*/ 12 w 13"/>
                <a:gd name="T1" fmla="*/ 0 h 12"/>
                <a:gd name="T2" fmla="*/ 2 w 13"/>
                <a:gd name="T3" fmla="*/ 4 h 12"/>
                <a:gd name="T4" fmla="*/ 0 w 13"/>
                <a:gd name="T5" fmla="*/ 5 h 12"/>
                <a:gd name="T6" fmla="*/ 1 w 13"/>
                <a:gd name="T7" fmla="*/ 12 h 12"/>
                <a:gd name="T8" fmla="*/ 5 w 13"/>
                <a:gd name="T9" fmla="*/ 10 h 12"/>
                <a:gd name="T10" fmla="*/ 13 w 13"/>
                <a:gd name="T11" fmla="*/ 6 h 12"/>
                <a:gd name="T12" fmla="*/ 12 w 13"/>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13" h="12">
                  <a:moveTo>
                    <a:pt x="12" y="0"/>
                  </a:moveTo>
                  <a:cubicBezTo>
                    <a:pt x="9" y="1"/>
                    <a:pt x="5" y="2"/>
                    <a:pt x="2" y="4"/>
                  </a:cubicBezTo>
                  <a:cubicBezTo>
                    <a:pt x="1" y="4"/>
                    <a:pt x="1" y="4"/>
                    <a:pt x="0" y="5"/>
                  </a:cubicBezTo>
                  <a:cubicBezTo>
                    <a:pt x="1" y="12"/>
                    <a:pt x="1" y="12"/>
                    <a:pt x="1" y="12"/>
                  </a:cubicBezTo>
                  <a:cubicBezTo>
                    <a:pt x="2" y="11"/>
                    <a:pt x="4" y="10"/>
                    <a:pt x="5" y="10"/>
                  </a:cubicBezTo>
                  <a:cubicBezTo>
                    <a:pt x="8" y="8"/>
                    <a:pt x="10" y="7"/>
                    <a:pt x="13" y="6"/>
                  </a:cubicBezTo>
                  <a:cubicBezTo>
                    <a:pt x="12" y="0"/>
                    <a:pt x="12" y="0"/>
                    <a:pt x="12" y="0"/>
                  </a:cubicBezTo>
                </a:path>
              </a:pathLst>
            </a:custGeom>
            <a:solidFill>
              <a:srgbClr val="90CF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 name="Freeform 246"/>
            <p:cNvSpPr>
              <a:spLocks/>
            </p:cNvSpPr>
            <p:nvPr/>
          </p:nvSpPr>
          <p:spPr bwMode="auto">
            <a:xfrm>
              <a:off x="8488363" y="1980261"/>
              <a:ext cx="20637" cy="39688"/>
            </a:xfrm>
            <a:custGeom>
              <a:avLst/>
              <a:gdLst>
                <a:gd name="T0" fmla="*/ 12 w 14"/>
                <a:gd name="T1" fmla="*/ 0 h 27"/>
                <a:gd name="T2" fmla="*/ 4 w 14"/>
                <a:gd name="T3" fmla="*/ 4 h 27"/>
                <a:gd name="T4" fmla="*/ 0 w 14"/>
                <a:gd name="T5" fmla="*/ 6 h 27"/>
                <a:gd name="T6" fmla="*/ 4 w 14"/>
                <a:gd name="T7" fmla="*/ 27 h 27"/>
                <a:gd name="T8" fmla="*/ 14 w 14"/>
                <a:gd name="T9" fmla="*/ 19 h 27"/>
                <a:gd name="T10" fmla="*/ 12 w 14"/>
                <a:gd name="T11" fmla="*/ 0 h 27"/>
              </a:gdLst>
              <a:ahLst/>
              <a:cxnLst>
                <a:cxn ang="0">
                  <a:pos x="T0" y="T1"/>
                </a:cxn>
                <a:cxn ang="0">
                  <a:pos x="T2" y="T3"/>
                </a:cxn>
                <a:cxn ang="0">
                  <a:pos x="T4" y="T5"/>
                </a:cxn>
                <a:cxn ang="0">
                  <a:pos x="T6" y="T7"/>
                </a:cxn>
                <a:cxn ang="0">
                  <a:pos x="T8" y="T9"/>
                </a:cxn>
                <a:cxn ang="0">
                  <a:pos x="T10" y="T11"/>
                </a:cxn>
              </a:cxnLst>
              <a:rect l="0" t="0" r="r" b="b"/>
              <a:pathLst>
                <a:path w="14" h="27">
                  <a:moveTo>
                    <a:pt x="12" y="0"/>
                  </a:moveTo>
                  <a:cubicBezTo>
                    <a:pt x="9" y="1"/>
                    <a:pt x="7" y="2"/>
                    <a:pt x="4" y="4"/>
                  </a:cubicBezTo>
                  <a:cubicBezTo>
                    <a:pt x="3" y="4"/>
                    <a:pt x="1" y="5"/>
                    <a:pt x="0" y="6"/>
                  </a:cubicBezTo>
                  <a:cubicBezTo>
                    <a:pt x="4" y="27"/>
                    <a:pt x="4" y="27"/>
                    <a:pt x="4" y="27"/>
                  </a:cubicBezTo>
                  <a:cubicBezTo>
                    <a:pt x="14" y="19"/>
                    <a:pt x="14" y="19"/>
                    <a:pt x="14" y="19"/>
                  </a:cubicBezTo>
                  <a:cubicBezTo>
                    <a:pt x="12" y="0"/>
                    <a:pt x="12" y="0"/>
                    <a:pt x="12" y="0"/>
                  </a:cubicBezTo>
                </a:path>
              </a:pathLst>
            </a:custGeom>
            <a:solidFill>
              <a:srgbClr val="52B0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 name="Freeform 247"/>
            <p:cNvSpPr>
              <a:spLocks/>
            </p:cNvSpPr>
            <p:nvPr/>
          </p:nvSpPr>
          <p:spPr bwMode="auto">
            <a:xfrm>
              <a:off x="8175625" y="1958036"/>
              <a:ext cx="109537" cy="87313"/>
            </a:xfrm>
            <a:custGeom>
              <a:avLst/>
              <a:gdLst>
                <a:gd name="T0" fmla="*/ 65 w 73"/>
                <a:gd name="T1" fmla="*/ 55 h 59"/>
                <a:gd name="T2" fmla="*/ 50 w 73"/>
                <a:gd name="T3" fmla="*/ 13 h 59"/>
                <a:gd name="T4" fmla="*/ 0 w 73"/>
                <a:gd name="T5" fmla="*/ 5 h 59"/>
                <a:gd name="T6" fmla="*/ 65 w 73"/>
                <a:gd name="T7" fmla="*/ 55 h 59"/>
              </a:gdLst>
              <a:ahLst/>
              <a:cxnLst>
                <a:cxn ang="0">
                  <a:pos x="T0" y="T1"/>
                </a:cxn>
                <a:cxn ang="0">
                  <a:pos x="T2" y="T3"/>
                </a:cxn>
                <a:cxn ang="0">
                  <a:pos x="T4" y="T5"/>
                </a:cxn>
                <a:cxn ang="0">
                  <a:pos x="T6" y="T7"/>
                </a:cxn>
              </a:cxnLst>
              <a:rect l="0" t="0" r="r" b="b"/>
              <a:pathLst>
                <a:path w="73" h="59">
                  <a:moveTo>
                    <a:pt x="65" y="55"/>
                  </a:moveTo>
                  <a:cubicBezTo>
                    <a:pt x="65" y="55"/>
                    <a:pt x="73" y="26"/>
                    <a:pt x="50" y="13"/>
                  </a:cubicBezTo>
                  <a:cubicBezTo>
                    <a:pt x="27" y="0"/>
                    <a:pt x="0" y="5"/>
                    <a:pt x="0" y="5"/>
                  </a:cubicBezTo>
                  <a:cubicBezTo>
                    <a:pt x="0" y="5"/>
                    <a:pt x="18" y="59"/>
                    <a:pt x="65" y="55"/>
                  </a:cubicBezTo>
                </a:path>
              </a:pathLst>
            </a:custGeom>
            <a:solidFill>
              <a:srgbClr val="67BD1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 name="Freeform 248"/>
            <p:cNvSpPr>
              <a:spLocks/>
            </p:cNvSpPr>
            <p:nvPr/>
          </p:nvSpPr>
          <p:spPr bwMode="auto">
            <a:xfrm>
              <a:off x="8459788" y="1961211"/>
              <a:ext cx="111125" cy="80963"/>
            </a:xfrm>
            <a:custGeom>
              <a:avLst/>
              <a:gdLst>
                <a:gd name="T0" fmla="*/ 2 w 74"/>
                <a:gd name="T1" fmla="*/ 52 h 54"/>
                <a:gd name="T2" fmla="*/ 3 w 74"/>
                <a:gd name="T3" fmla="*/ 52 h 54"/>
                <a:gd name="T4" fmla="*/ 3 w 74"/>
                <a:gd name="T5" fmla="*/ 52 h 54"/>
                <a:gd name="T6" fmla="*/ 2 w 74"/>
                <a:gd name="T7" fmla="*/ 44 h 54"/>
                <a:gd name="T8" fmla="*/ 6 w 74"/>
                <a:gd name="T9" fmla="*/ 26 h 54"/>
                <a:gd name="T10" fmla="*/ 21 w 74"/>
                <a:gd name="T11" fmla="*/ 10 h 54"/>
                <a:gd name="T12" fmla="*/ 56 w 74"/>
                <a:gd name="T13" fmla="*/ 2 h 54"/>
                <a:gd name="T14" fmla="*/ 68 w 74"/>
                <a:gd name="T15" fmla="*/ 3 h 54"/>
                <a:gd name="T16" fmla="*/ 72 w 74"/>
                <a:gd name="T17" fmla="*/ 4 h 54"/>
                <a:gd name="T18" fmla="*/ 73 w 74"/>
                <a:gd name="T19" fmla="*/ 4 h 54"/>
                <a:gd name="T20" fmla="*/ 73 w 74"/>
                <a:gd name="T21" fmla="*/ 3 h 54"/>
                <a:gd name="T22" fmla="*/ 72 w 74"/>
                <a:gd name="T23" fmla="*/ 3 h 54"/>
                <a:gd name="T24" fmla="*/ 71 w 74"/>
                <a:gd name="T25" fmla="*/ 5 h 54"/>
                <a:gd name="T26" fmla="*/ 53 w 74"/>
                <a:gd name="T27" fmla="*/ 32 h 54"/>
                <a:gd name="T28" fmla="*/ 10 w 74"/>
                <a:gd name="T29" fmla="*/ 52 h 54"/>
                <a:gd name="T30" fmla="*/ 2 w 74"/>
                <a:gd name="T31" fmla="*/ 51 h 54"/>
                <a:gd name="T32" fmla="*/ 2 w 74"/>
                <a:gd name="T33" fmla="*/ 52 h 54"/>
                <a:gd name="T34" fmla="*/ 3 w 74"/>
                <a:gd name="T35" fmla="*/ 52 h 54"/>
                <a:gd name="T36" fmla="*/ 2 w 74"/>
                <a:gd name="T37" fmla="*/ 52 h 54"/>
                <a:gd name="T38" fmla="*/ 2 w 74"/>
                <a:gd name="T39" fmla="*/ 53 h 54"/>
                <a:gd name="T40" fmla="*/ 10 w 74"/>
                <a:gd name="T41" fmla="*/ 54 h 54"/>
                <a:gd name="T42" fmla="*/ 59 w 74"/>
                <a:gd name="T43" fmla="*/ 29 h 54"/>
                <a:gd name="T44" fmla="*/ 74 w 74"/>
                <a:gd name="T45" fmla="*/ 3 h 54"/>
                <a:gd name="T46" fmla="*/ 74 w 74"/>
                <a:gd name="T47" fmla="*/ 2 h 54"/>
                <a:gd name="T48" fmla="*/ 73 w 74"/>
                <a:gd name="T49" fmla="*/ 2 h 54"/>
                <a:gd name="T50" fmla="*/ 56 w 74"/>
                <a:gd name="T51" fmla="*/ 0 h 54"/>
                <a:gd name="T52" fmla="*/ 20 w 74"/>
                <a:gd name="T53" fmla="*/ 8 h 54"/>
                <a:gd name="T54" fmla="*/ 4 w 74"/>
                <a:gd name="T55" fmla="*/ 25 h 54"/>
                <a:gd name="T56" fmla="*/ 0 w 74"/>
                <a:gd name="T57" fmla="*/ 44 h 54"/>
                <a:gd name="T58" fmla="*/ 1 w 74"/>
                <a:gd name="T59" fmla="*/ 53 h 54"/>
                <a:gd name="T60" fmla="*/ 1 w 74"/>
                <a:gd name="T61" fmla="*/ 53 h 54"/>
                <a:gd name="T62" fmla="*/ 2 w 74"/>
                <a:gd name="T63" fmla="*/ 53 h 54"/>
                <a:gd name="T64" fmla="*/ 2 w 74"/>
                <a:gd name="T65" fmla="*/ 5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4" h="54">
                  <a:moveTo>
                    <a:pt x="2" y="52"/>
                  </a:moveTo>
                  <a:cubicBezTo>
                    <a:pt x="3" y="52"/>
                    <a:pt x="3" y="52"/>
                    <a:pt x="3" y="52"/>
                  </a:cubicBezTo>
                  <a:cubicBezTo>
                    <a:pt x="3" y="52"/>
                    <a:pt x="3" y="52"/>
                    <a:pt x="3" y="52"/>
                  </a:cubicBezTo>
                  <a:cubicBezTo>
                    <a:pt x="3" y="50"/>
                    <a:pt x="2" y="48"/>
                    <a:pt x="2" y="44"/>
                  </a:cubicBezTo>
                  <a:cubicBezTo>
                    <a:pt x="2" y="39"/>
                    <a:pt x="3" y="32"/>
                    <a:pt x="6" y="26"/>
                  </a:cubicBezTo>
                  <a:cubicBezTo>
                    <a:pt x="8" y="20"/>
                    <a:pt x="13" y="14"/>
                    <a:pt x="21" y="10"/>
                  </a:cubicBezTo>
                  <a:cubicBezTo>
                    <a:pt x="33" y="4"/>
                    <a:pt x="46" y="2"/>
                    <a:pt x="56" y="2"/>
                  </a:cubicBezTo>
                  <a:cubicBezTo>
                    <a:pt x="61" y="2"/>
                    <a:pt x="65" y="3"/>
                    <a:pt x="68" y="3"/>
                  </a:cubicBezTo>
                  <a:cubicBezTo>
                    <a:pt x="70" y="3"/>
                    <a:pt x="71" y="4"/>
                    <a:pt x="72" y="4"/>
                  </a:cubicBezTo>
                  <a:cubicBezTo>
                    <a:pt x="72" y="4"/>
                    <a:pt x="73" y="4"/>
                    <a:pt x="73" y="4"/>
                  </a:cubicBezTo>
                  <a:cubicBezTo>
                    <a:pt x="73" y="3"/>
                    <a:pt x="73" y="3"/>
                    <a:pt x="73" y="3"/>
                  </a:cubicBezTo>
                  <a:cubicBezTo>
                    <a:pt x="72" y="3"/>
                    <a:pt x="72" y="3"/>
                    <a:pt x="72" y="3"/>
                  </a:cubicBezTo>
                  <a:cubicBezTo>
                    <a:pt x="72" y="3"/>
                    <a:pt x="72" y="3"/>
                    <a:pt x="71" y="5"/>
                  </a:cubicBezTo>
                  <a:cubicBezTo>
                    <a:pt x="69" y="9"/>
                    <a:pt x="63" y="21"/>
                    <a:pt x="53" y="32"/>
                  </a:cubicBezTo>
                  <a:cubicBezTo>
                    <a:pt x="43" y="43"/>
                    <a:pt x="28" y="52"/>
                    <a:pt x="10" y="52"/>
                  </a:cubicBezTo>
                  <a:cubicBezTo>
                    <a:pt x="7" y="52"/>
                    <a:pt x="5" y="52"/>
                    <a:pt x="2" y="51"/>
                  </a:cubicBezTo>
                  <a:cubicBezTo>
                    <a:pt x="2" y="52"/>
                    <a:pt x="2" y="52"/>
                    <a:pt x="2" y="52"/>
                  </a:cubicBezTo>
                  <a:cubicBezTo>
                    <a:pt x="3" y="52"/>
                    <a:pt x="3" y="52"/>
                    <a:pt x="3" y="52"/>
                  </a:cubicBezTo>
                  <a:cubicBezTo>
                    <a:pt x="2" y="52"/>
                    <a:pt x="2" y="52"/>
                    <a:pt x="2" y="52"/>
                  </a:cubicBezTo>
                  <a:cubicBezTo>
                    <a:pt x="2" y="53"/>
                    <a:pt x="2" y="53"/>
                    <a:pt x="2" y="53"/>
                  </a:cubicBezTo>
                  <a:cubicBezTo>
                    <a:pt x="5" y="54"/>
                    <a:pt x="7" y="54"/>
                    <a:pt x="10" y="54"/>
                  </a:cubicBezTo>
                  <a:cubicBezTo>
                    <a:pt x="32" y="54"/>
                    <a:pt x="48" y="41"/>
                    <a:pt x="59" y="29"/>
                  </a:cubicBezTo>
                  <a:cubicBezTo>
                    <a:pt x="69" y="16"/>
                    <a:pt x="74" y="3"/>
                    <a:pt x="74" y="3"/>
                  </a:cubicBezTo>
                  <a:cubicBezTo>
                    <a:pt x="74" y="2"/>
                    <a:pt x="74" y="2"/>
                    <a:pt x="74" y="2"/>
                  </a:cubicBezTo>
                  <a:cubicBezTo>
                    <a:pt x="73" y="2"/>
                    <a:pt x="73" y="2"/>
                    <a:pt x="73" y="2"/>
                  </a:cubicBezTo>
                  <a:cubicBezTo>
                    <a:pt x="73" y="2"/>
                    <a:pt x="66" y="0"/>
                    <a:pt x="56" y="0"/>
                  </a:cubicBezTo>
                  <a:cubicBezTo>
                    <a:pt x="46" y="0"/>
                    <a:pt x="33" y="2"/>
                    <a:pt x="20" y="8"/>
                  </a:cubicBezTo>
                  <a:cubicBezTo>
                    <a:pt x="12" y="13"/>
                    <a:pt x="7" y="19"/>
                    <a:pt x="4" y="25"/>
                  </a:cubicBezTo>
                  <a:cubicBezTo>
                    <a:pt x="1" y="32"/>
                    <a:pt x="0" y="39"/>
                    <a:pt x="0" y="44"/>
                  </a:cubicBezTo>
                  <a:cubicBezTo>
                    <a:pt x="0" y="49"/>
                    <a:pt x="1" y="53"/>
                    <a:pt x="1" y="53"/>
                  </a:cubicBezTo>
                  <a:cubicBezTo>
                    <a:pt x="1" y="53"/>
                    <a:pt x="1" y="53"/>
                    <a:pt x="1" y="53"/>
                  </a:cubicBezTo>
                  <a:cubicBezTo>
                    <a:pt x="2" y="53"/>
                    <a:pt x="2" y="53"/>
                    <a:pt x="2" y="53"/>
                  </a:cubicBezTo>
                  <a:lnTo>
                    <a:pt x="2" y="52"/>
                  </a:lnTo>
                  <a:close/>
                </a:path>
              </a:pathLst>
            </a:custGeom>
            <a:solidFill>
              <a:srgbClr val="7A370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 name="Freeform 250"/>
            <p:cNvSpPr>
              <a:spLocks/>
            </p:cNvSpPr>
            <p:nvPr/>
          </p:nvSpPr>
          <p:spPr bwMode="auto">
            <a:xfrm>
              <a:off x="8175625" y="1959623"/>
              <a:ext cx="6350" cy="4763"/>
            </a:xfrm>
            <a:custGeom>
              <a:avLst/>
              <a:gdLst>
                <a:gd name="T0" fmla="*/ 0 w 4"/>
                <a:gd name="T1" fmla="*/ 0 h 3"/>
                <a:gd name="T2" fmla="*/ 1 w 4"/>
                <a:gd name="T3" fmla="*/ 3 h 3"/>
                <a:gd name="T4" fmla="*/ 4 w 4"/>
                <a:gd name="T5" fmla="*/ 3 h 3"/>
                <a:gd name="T6" fmla="*/ 0 w 4"/>
                <a:gd name="T7" fmla="*/ 0 h 3"/>
              </a:gdLst>
              <a:ahLst/>
              <a:cxnLst>
                <a:cxn ang="0">
                  <a:pos x="T0" y="T1"/>
                </a:cxn>
                <a:cxn ang="0">
                  <a:pos x="T2" y="T3"/>
                </a:cxn>
                <a:cxn ang="0">
                  <a:pos x="T4" y="T5"/>
                </a:cxn>
                <a:cxn ang="0">
                  <a:pos x="T6" y="T7"/>
                </a:cxn>
              </a:cxnLst>
              <a:rect l="0" t="0" r="r" b="b"/>
              <a:pathLst>
                <a:path w="4" h="3">
                  <a:moveTo>
                    <a:pt x="0" y="0"/>
                  </a:moveTo>
                  <a:cubicBezTo>
                    <a:pt x="0" y="0"/>
                    <a:pt x="1" y="2"/>
                    <a:pt x="1" y="3"/>
                  </a:cubicBezTo>
                  <a:cubicBezTo>
                    <a:pt x="2" y="3"/>
                    <a:pt x="3" y="3"/>
                    <a:pt x="4" y="3"/>
                  </a:cubicBezTo>
                  <a:cubicBezTo>
                    <a:pt x="0" y="0"/>
                    <a:pt x="0" y="0"/>
                    <a:pt x="0" y="0"/>
                  </a:cubicBezTo>
                </a:path>
              </a:pathLst>
            </a:custGeom>
            <a:solidFill>
              <a:srgbClr val="90CF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 name="Freeform 251"/>
            <p:cNvSpPr>
              <a:spLocks/>
            </p:cNvSpPr>
            <p:nvPr/>
          </p:nvSpPr>
          <p:spPr bwMode="auto">
            <a:xfrm>
              <a:off x="8177213" y="1964386"/>
              <a:ext cx="95250" cy="68263"/>
            </a:xfrm>
            <a:custGeom>
              <a:avLst/>
              <a:gdLst>
                <a:gd name="T0" fmla="*/ 3 w 63"/>
                <a:gd name="T1" fmla="*/ 0 h 45"/>
                <a:gd name="T2" fmla="*/ 0 w 63"/>
                <a:gd name="T3" fmla="*/ 0 h 45"/>
                <a:gd name="T4" fmla="*/ 59 w 63"/>
                <a:gd name="T5" fmla="*/ 45 h 45"/>
                <a:gd name="T6" fmla="*/ 63 w 63"/>
                <a:gd name="T7" fmla="*/ 45 h 45"/>
                <a:gd name="T8" fmla="*/ 63 w 63"/>
                <a:gd name="T9" fmla="*/ 45 h 45"/>
                <a:gd name="T10" fmla="*/ 45 w 63"/>
                <a:gd name="T11" fmla="*/ 31 h 45"/>
                <a:gd name="T12" fmla="*/ 45 w 63"/>
                <a:gd name="T13" fmla="*/ 32 h 45"/>
                <a:gd name="T14" fmla="*/ 40 w 63"/>
                <a:gd name="T15" fmla="*/ 27 h 45"/>
                <a:gd name="T16" fmla="*/ 3 w 63"/>
                <a:gd name="T17"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 h="45">
                  <a:moveTo>
                    <a:pt x="3" y="0"/>
                  </a:moveTo>
                  <a:cubicBezTo>
                    <a:pt x="2" y="0"/>
                    <a:pt x="1" y="0"/>
                    <a:pt x="0" y="0"/>
                  </a:cubicBezTo>
                  <a:cubicBezTo>
                    <a:pt x="6" y="12"/>
                    <a:pt x="23" y="45"/>
                    <a:pt x="59" y="45"/>
                  </a:cubicBezTo>
                  <a:cubicBezTo>
                    <a:pt x="60" y="45"/>
                    <a:pt x="62" y="45"/>
                    <a:pt x="63" y="45"/>
                  </a:cubicBezTo>
                  <a:cubicBezTo>
                    <a:pt x="63" y="45"/>
                    <a:pt x="63" y="45"/>
                    <a:pt x="63" y="45"/>
                  </a:cubicBezTo>
                  <a:cubicBezTo>
                    <a:pt x="45" y="31"/>
                    <a:pt x="45" y="31"/>
                    <a:pt x="45" y="31"/>
                  </a:cubicBezTo>
                  <a:cubicBezTo>
                    <a:pt x="45" y="32"/>
                    <a:pt x="45" y="32"/>
                    <a:pt x="45" y="32"/>
                  </a:cubicBezTo>
                  <a:cubicBezTo>
                    <a:pt x="40" y="27"/>
                    <a:pt x="40" y="27"/>
                    <a:pt x="40" y="27"/>
                  </a:cubicBezTo>
                  <a:cubicBezTo>
                    <a:pt x="3" y="0"/>
                    <a:pt x="3" y="0"/>
                    <a:pt x="3" y="0"/>
                  </a:cubicBezTo>
                </a:path>
              </a:pathLst>
            </a:custGeom>
            <a:solidFill>
              <a:srgbClr val="52B0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 name="Freeform 252"/>
            <p:cNvSpPr>
              <a:spLocks/>
            </p:cNvSpPr>
            <p:nvPr/>
          </p:nvSpPr>
          <p:spPr bwMode="auto">
            <a:xfrm>
              <a:off x="8235950" y="1962798"/>
              <a:ext cx="15875" cy="14288"/>
            </a:xfrm>
            <a:custGeom>
              <a:avLst/>
              <a:gdLst>
                <a:gd name="T0" fmla="*/ 1 w 11"/>
                <a:gd name="T1" fmla="*/ 0 h 9"/>
                <a:gd name="T2" fmla="*/ 0 w 11"/>
                <a:gd name="T3" fmla="*/ 5 h 9"/>
                <a:gd name="T4" fmla="*/ 10 w 11"/>
                <a:gd name="T5" fmla="*/ 9 h 9"/>
                <a:gd name="T6" fmla="*/ 10 w 11"/>
                <a:gd name="T7" fmla="*/ 9 h 9"/>
                <a:gd name="T8" fmla="*/ 11 w 11"/>
                <a:gd name="T9" fmla="*/ 5 h 9"/>
                <a:gd name="T10" fmla="*/ 9 w 11"/>
                <a:gd name="T11" fmla="*/ 4 h 9"/>
                <a:gd name="T12" fmla="*/ 1 w 11"/>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11" h="9">
                  <a:moveTo>
                    <a:pt x="1" y="0"/>
                  </a:moveTo>
                  <a:cubicBezTo>
                    <a:pt x="0" y="5"/>
                    <a:pt x="0" y="5"/>
                    <a:pt x="0" y="5"/>
                  </a:cubicBezTo>
                  <a:cubicBezTo>
                    <a:pt x="3" y="6"/>
                    <a:pt x="6" y="7"/>
                    <a:pt x="10" y="9"/>
                  </a:cubicBezTo>
                  <a:cubicBezTo>
                    <a:pt x="10" y="9"/>
                    <a:pt x="10" y="9"/>
                    <a:pt x="10" y="9"/>
                  </a:cubicBezTo>
                  <a:cubicBezTo>
                    <a:pt x="11" y="5"/>
                    <a:pt x="11" y="5"/>
                    <a:pt x="11" y="5"/>
                  </a:cubicBezTo>
                  <a:cubicBezTo>
                    <a:pt x="11" y="4"/>
                    <a:pt x="10" y="4"/>
                    <a:pt x="9" y="4"/>
                  </a:cubicBezTo>
                  <a:cubicBezTo>
                    <a:pt x="7" y="2"/>
                    <a:pt x="4" y="1"/>
                    <a:pt x="1" y="0"/>
                  </a:cubicBezTo>
                </a:path>
              </a:pathLst>
            </a:custGeom>
            <a:solidFill>
              <a:srgbClr val="90CF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 name="Freeform 253"/>
            <p:cNvSpPr>
              <a:spLocks/>
            </p:cNvSpPr>
            <p:nvPr/>
          </p:nvSpPr>
          <p:spPr bwMode="auto">
            <a:xfrm>
              <a:off x="8231188" y="1970736"/>
              <a:ext cx="19050" cy="39688"/>
            </a:xfrm>
            <a:custGeom>
              <a:avLst/>
              <a:gdLst>
                <a:gd name="T0" fmla="*/ 3 w 13"/>
                <a:gd name="T1" fmla="*/ 0 h 27"/>
                <a:gd name="T2" fmla="*/ 0 w 13"/>
                <a:gd name="T3" fmla="*/ 19 h 27"/>
                <a:gd name="T4" fmla="*/ 4 w 13"/>
                <a:gd name="T5" fmla="*/ 23 h 27"/>
                <a:gd name="T6" fmla="*/ 9 w 13"/>
                <a:gd name="T7" fmla="*/ 27 h 27"/>
                <a:gd name="T8" fmla="*/ 13 w 13"/>
                <a:gd name="T9" fmla="*/ 4 h 27"/>
                <a:gd name="T10" fmla="*/ 13 w 13"/>
                <a:gd name="T11" fmla="*/ 4 h 27"/>
                <a:gd name="T12" fmla="*/ 3 w 13"/>
                <a:gd name="T13" fmla="*/ 0 h 27"/>
              </a:gdLst>
              <a:ahLst/>
              <a:cxnLst>
                <a:cxn ang="0">
                  <a:pos x="T0" y="T1"/>
                </a:cxn>
                <a:cxn ang="0">
                  <a:pos x="T2" y="T3"/>
                </a:cxn>
                <a:cxn ang="0">
                  <a:pos x="T4" y="T5"/>
                </a:cxn>
                <a:cxn ang="0">
                  <a:pos x="T6" y="T7"/>
                </a:cxn>
                <a:cxn ang="0">
                  <a:pos x="T8" y="T9"/>
                </a:cxn>
                <a:cxn ang="0">
                  <a:pos x="T10" y="T11"/>
                </a:cxn>
                <a:cxn ang="0">
                  <a:pos x="T12" y="T13"/>
                </a:cxn>
              </a:cxnLst>
              <a:rect l="0" t="0" r="r" b="b"/>
              <a:pathLst>
                <a:path w="13" h="27">
                  <a:moveTo>
                    <a:pt x="3" y="0"/>
                  </a:moveTo>
                  <a:cubicBezTo>
                    <a:pt x="0" y="19"/>
                    <a:pt x="0" y="19"/>
                    <a:pt x="0" y="19"/>
                  </a:cubicBezTo>
                  <a:cubicBezTo>
                    <a:pt x="4" y="23"/>
                    <a:pt x="4" y="23"/>
                    <a:pt x="4" y="23"/>
                  </a:cubicBezTo>
                  <a:cubicBezTo>
                    <a:pt x="9" y="27"/>
                    <a:pt x="9" y="27"/>
                    <a:pt x="9" y="27"/>
                  </a:cubicBezTo>
                  <a:cubicBezTo>
                    <a:pt x="13" y="4"/>
                    <a:pt x="13" y="4"/>
                    <a:pt x="13" y="4"/>
                  </a:cubicBezTo>
                  <a:cubicBezTo>
                    <a:pt x="13" y="4"/>
                    <a:pt x="13" y="4"/>
                    <a:pt x="13" y="4"/>
                  </a:cubicBezTo>
                  <a:cubicBezTo>
                    <a:pt x="9" y="2"/>
                    <a:pt x="6" y="1"/>
                    <a:pt x="3" y="0"/>
                  </a:cubicBezTo>
                </a:path>
              </a:pathLst>
            </a:custGeom>
            <a:solidFill>
              <a:srgbClr val="52B0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 name="Freeform 254"/>
            <p:cNvSpPr>
              <a:spLocks/>
            </p:cNvSpPr>
            <p:nvPr/>
          </p:nvSpPr>
          <p:spPr bwMode="auto">
            <a:xfrm>
              <a:off x="8237538" y="2005661"/>
              <a:ext cx="7937" cy="6350"/>
            </a:xfrm>
            <a:custGeom>
              <a:avLst/>
              <a:gdLst>
                <a:gd name="T0" fmla="*/ 0 w 5"/>
                <a:gd name="T1" fmla="*/ 0 h 4"/>
                <a:gd name="T2" fmla="*/ 5 w 5"/>
                <a:gd name="T3" fmla="*/ 4 h 4"/>
                <a:gd name="T4" fmla="*/ 5 w 5"/>
                <a:gd name="T5" fmla="*/ 3 h 4"/>
                <a:gd name="T6" fmla="*/ 0 w 5"/>
                <a:gd name="T7" fmla="*/ 0 h 4"/>
              </a:gdLst>
              <a:ahLst/>
              <a:cxnLst>
                <a:cxn ang="0">
                  <a:pos x="T0" y="T1"/>
                </a:cxn>
                <a:cxn ang="0">
                  <a:pos x="T2" y="T3"/>
                </a:cxn>
                <a:cxn ang="0">
                  <a:pos x="T4" y="T5"/>
                </a:cxn>
                <a:cxn ang="0">
                  <a:pos x="T6" y="T7"/>
                </a:cxn>
              </a:cxnLst>
              <a:rect l="0" t="0" r="r" b="b"/>
              <a:pathLst>
                <a:path w="5" h="4">
                  <a:moveTo>
                    <a:pt x="0" y="0"/>
                  </a:moveTo>
                  <a:lnTo>
                    <a:pt x="5" y="4"/>
                  </a:lnTo>
                  <a:lnTo>
                    <a:pt x="5" y="3"/>
                  </a:lnTo>
                  <a:lnTo>
                    <a:pt x="0" y="0"/>
                  </a:lnTo>
                  <a:close/>
                </a:path>
              </a:pathLst>
            </a:custGeom>
            <a:solidFill>
              <a:srgbClr val="41A41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 name="Freeform 255"/>
            <p:cNvSpPr>
              <a:spLocks/>
            </p:cNvSpPr>
            <p:nvPr/>
          </p:nvSpPr>
          <p:spPr bwMode="auto">
            <a:xfrm>
              <a:off x="8237538" y="2005661"/>
              <a:ext cx="7937" cy="6350"/>
            </a:xfrm>
            <a:custGeom>
              <a:avLst/>
              <a:gdLst>
                <a:gd name="T0" fmla="*/ 0 w 5"/>
                <a:gd name="T1" fmla="*/ 0 h 4"/>
                <a:gd name="T2" fmla="*/ 5 w 5"/>
                <a:gd name="T3" fmla="*/ 4 h 4"/>
                <a:gd name="T4" fmla="*/ 5 w 5"/>
                <a:gd name="T5" fmla="*/ 3 h 4"/>
                <a:gd name="T6" fmla="*/ 0 w 5"/>
                <a:gd name="T7" fmla="*/ 0 h 4"/>
              </a:gdLst>
              <a:ahLst/>
              <a:cxnLst>
                <a:cxn ang="0">
                  <a:pos x="T0" y="T1"/>
                </a:cxn>
                <a:cxn ang="0">
                  <a:pos x="T2" y="T3"/>
                </a:cxn>
                <a:cxn ang="0">
                  <a:pos x="T4" y="T5"/>
                </a:cxn>
                <a:cxn ang="0">
                  <a:pos x="T6" y="T7"/>
                </a:cxn>
              </a:cxnLst>
              <a:rect l="0" t="0" r="r" b="b"/>
              <a:pathLst>
                <a:path w="5" h="4">
                  <a:moveTo>
                    <a:pt x="0" y="0"/>
                  </a:moveTo>
                  <a:lnTo>
                    <a:pt x="5" y="4"/>
                  </a:lnTo>
                  <a:lnTo>
                    <a:pt x="5" y="3"/>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 name="Freeform 256"/>
            <p:cNvSpPr>
              <a:spLocks/>
            </p:cNvSpPr>
            <p:nvPr/>
          </p:nvSpPr>
          <p:spPr bwMode="auto">
            <a:xfrm>
              <a:off x="8174038" y="1954861"/>
              <a:ext cx="100012" cy="77788"/>
            </a:xfrm>
            <a:custGeom>
              <a:avLst/>
              <a:gdLst>
                <a:gd name="T0" fmla="*/ 66 w 68"/>
                <a:gd name="T1" fmla="*/ 52 h 53"/>
                <a:gd name="T2" fmla="*/ 67 w 68"/>
                <a:gd name="T3" fmla="*/ 52 h 53"/>
                <a:gd name="T4" fmla="*/ 68 w 68"/>
                <a:gd name="T5" fmla="*/ 42 h 53"/>
                <a:gd name="T6" fmla="*/ 65 w 68"/>
                <a:gd name="T7" fmla="*/ 25 h 53"/>
                <a:gd name="T8" fmla="*/ 51 w 68"/>
                <a:gd name="T9" fmla="*/ 9 h 53"/>
                <a:gd name="T10" fmla="*/ 13 w 68"/>
                <a:gd name="T11" fmla="*/ 0 h 53"/>
                <a:gd name="T12" fmla="*/ 1 w 68"/>
                <a:gd name="T13" fmla="*/ 1 h 53"/>
                <a:gd name="T14" fmla="*/ 0 w 68"/>
                <a:gd name="T15" fmla="*/ 1 h 53"/>
                <a:gd name="T16" fmla="*/ 0 w 68"/>
                <a:gd name="T17" fmla="*/ 2 h 53"/>
                <a:gd name="T18" fmla="*/ 14 w 68"/>
                <a:gd name="T19" fmla="*/ 28 h 53"/>
                <a:gd name="T20" fmla="*/ 62 w 68"/>
                <a:gd name="T21" fmla="*/ 53 h 53"/>
                <a:gd name="T22" fmla="*/ 66 w 68"/>
                <a:gd name="T23" fmla="*/ 53 h 53"/>
                <a:gd name="T24" fmla="*/ 67 w 68"/>
                <a:gd name="T25" fmla="*/ 53 h 53"/>
                <a:gd name="T26" fmla="*/ 67 w 68"/>
                <a:gd name="T27" fmla="*/ 52 h 53"/>
                <a:gd name="T28" fmla="*/ 66 w 68"/>
                <a:gd name="T29" fmla="*/ 52 h 53"/>
                <a:gd name="T30" fmla="*/ 66 w 68"/>
                <a:gd name="T31" fmla="*/ 51 h 53"/>
                <a:gd name="T32" fmla="*/ 62 w 68"/>
                <a:gd name="T33" fmla="*/ 51 h 53"/>
                <a:gd name="T34" fmla="*/ 16 w 68"/>
                <a:gd name="T35" fmla="*/ 27 h 53"/>
                <a:gd name="T36" fmla="*/ 6 w 68"/>
                <a:gd name="T37" fmla="*/ 9 h 53"/>
                <a:gd name="T38" fmla="*/ 3 w 68"/>
                <a:gd name="T39" fmla="*/ 4 h 53"/>
                <a:gd name="T40" fmla="*/ 2 w 68"/>
                <a:gd name="T41" fmla="*/ 2 h 53"/>
                <a:gd name="T42" fmla="*/ 1 w 68"/>
                <a:gd name="T43" fmla="*/ 2 h 53"/>
                <a:gd name="T44" fmla="*/ 2 w 68"/>
                <a:gd name="T45" fmla="*/ 3 h 53"/>
                <a:gd name="T46" fmla="*/ 2 w 68"/>
                <a:gd name="T47" fmla="*/ 3 h 53"/>
                <a:gd name="T48" fmla="*/ 13 w 68"/>
                <a:gd name="T49" fmla="*/ 2 h 53"/>
                <a:gd name="T50" fmla="*/ 50 w 68"/>
                <a:gd name="T51" fmla="*/ 11 h 53"/>
                <a:gd name="T52" fmla="*/ 63 w 68"/>
                <a:gd name="T53" fmla="*/ 26 h 53"/>
                <a:gd name="T54" fmla="*/ 66 w 68"/>
                <a:gd name="T55" fmla="*/ 42 h 53"/>
                <a:gd name="T56" fmla="*/ 66 w 68"/>
                <a:gd name="T57" fmla="*/ 49 h 53"/>
                <a:gd name="T58" fmla="*/ 66 w 68"/>
                <a:gd name="T59" fmla="*/ 51 h 53"/>
                <a:gd name="T60" fmla="*/ 65 w 68"/>
                <a:gd name="T61" fmla="*/ 52 h 53"/>
                <a:gd name="T62" fmla="*/ 66 w 68"/>
                <a:gd name="T63" fmla="*/ 52 h 53"/>
                <a:gd name="T64" fmla="*/ 66 w 68"/>
                <a:gd name="T65" fmla="*/ 51 h 53"/>
                <a:gd name="T66" fmla="*/ 66 w 68"/>
                <a:gd name="T67" fmla="*/ 5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8" h="53">
                  <a:moveTo>
                    <a:pt x="66" y="52"/>
                  </a:moveTo>
                  <a:cubicBezTo>
                    <a:pt x="67" y="52"/>
                    <a:pt x="67" y="52"/>
                    <a:pt x="67" y="52"/>
                  </a:cubicBezTo>
                  <a:cubicBezTo>
                    <a:pt x="67" y="52"/>
                    <a:pt x="68" y="48"/>
                    <a:pt x="68" y="42"/>
                  </a:cubicBezTo>
                  <a:cubicBezTo>
                    <a:pt x="68" y="37"/>
                    <a:pt x="68" y="31"/>
                    <a:pt x="65" y="25"/>
                  </a:cubicBezTo>
                  <a:cubicBezTo>
                    <a:pt x="63" y="19"/>
                    <a:pt x="58" y="13"/>
                    <a:pt x="51" y="9"/>
                  </a:cubicBezTo>
                  <a:cubicBezTo>
                    <a:pt x="38" y="2"/>
                    <a:pt x="23" y="0"/>
                    <a:pt x="13" y="0"/>
                  </a:cubicBezTo>
                  <a:cubicBezTo>
                    <a:pt x="6" y="0"/>
                    <a:pt x="1" y="1"/>
                    <a:pt x="1" y="1"/>
                  </a:cubicBezTo>
                  <a:cubicBezTo>
                    <a:pt x="0" y="1"/>
                    <a:pt x="0" y="1"/>
                    <a:pt x="0" y="1"/>
                  </a:cubicBezTo>
                  <a:cubicBezTo>
                    <a:pt x="0" y="2"/>
                    <a:pt x="0" y="2"/>
                    <a:pt x="0" y="2"/>
                  </a:cubicBezTo>
                  <a:cubicBezTo>
                    <a:pt x="0" y="2"/>
                    <a:pt x="5" y="15"/>
                    <a:pt x="14" y="28"/>
                  </a:cubicBezTo>
                  <a:cubicBezTo>
                    <a:pt x="24" y="40"/>
                    <a:pt x="40" y="53"/>
                    <a:pt x="62" y="53"/>
                  </a:cubicBezTo>
                  <a:cubicBezTo>
                    <a:pt x="63" y="53"/>
                    <a:pt x="65" y="53"/>
                    <a:pt x="66" y="53"/>
                  </a:cubicBezTo>
                  <a:cubicBezTo>
                    <a:pt x="67" y="53"/>
                    <a:pt x="67" y="53"/>
                    <a:pt x="67" y="53"/>
                  </a:cubicBezTo>
                  <a:cubicBezTo>
                    <a:pt x="67" y="52"/>
                    <a:pt x="67" y="52"/>
                    <a:pt x="67" y="52"/>
                  </a:cubicBezTo>
                  <a:cubicBezTo>
                    <a:pt x="66" y="52"/>
                    <a:pt x="66" y="52"/>
                    <a:pt x="66" y="52"/>
                  </a:cubicBezTo>
                  <a:cubicBezTo>
                    <a:pt x="66" y="51"/>
                    <a:pt x="66" y="51"/>
                    <a:pt x="66" y="51"/>
                  </a:cubicBezTo>
                  <a:cubicBezTo>
                    <a:pt x="65" y="51"/>
                    <a:pt x="63" y="51"/>
                    <a:pt x="62" y="51"/>
                  </a:cubicBezTo>
                  <a:cubicBezTo>
                    <a:pt x="40" y="51"/>
                    <a:pt x="26" y="39"/>
                    <a:pt x="16" y="27"/>
                  </a:cubicBezTo>
                  <a:cubicBezTo>
                    <a:pt x="11" y="20"/>
                    <a:pt x="8" y="14"/>
                    <a:pt x="6" y="9"/>
                  </a:cubicBezTo>
                  <a:cubicBezTo>
                    <a:pt x="4" y="7"/>
                    <a:pt x="4" y="5"/>
                    <a:pt x="3" y="4"/>
                  </a:cubicBezTo>
                  <a:cubicBezTo>
                    <a:pt x="3" y="3"/>
                    <a:pt x="2" y="2"/>
                    <a:pt x="2" y="2"/>
                  </a:cubicBezTo>
                  <a:cubicBezTo>
                    <a:pt x="1" y="2"/>
                    <a:pt x="1" y="2"/>
                    <a:pt x="1" y="2"/>
                  </a:cubicBezTo>
                  <a:cubicBezTo>
                    <a:pt x="2" y="3"/>
                    <a:pt x="2" y="3"/>
                    <a:pt x="2" y="3"/>
                  </a:cubicBezTo>
                  <a:cubicBezTo>
                    <a:pt x="2" y="3"/>
                    <a:pt x="2" y="3"/>
                    <a:pt x="2" y="3"/>
                  </a:cubicBezTo>
                  <a:cubicBezTo>
                    <a:pt x="4" y="3"/>
                    <a:pt x="8" y="2"/>
                    <a:pt x="13" y="2"/>
                  </a:cubicBezTo>
                  <a:cubicBezTo>
                    <a:pt x="23" y="2"/>
                    <a:pt x="37" y="4"/>
                    <a:pt x="50" y="11"/>
                  </a:cubicBezTo>
                  <a:cubicBezTo>
                    <a:pt x="57" y="15"/>
                    <a:pt x="61" y="20"/>
                    <a:pt x="63" y="26"/>
                  </a:cubicBezTo>
                  <a:cubicBezTo>
                    <a:pt x="66" y="31"/>
                    <a:pt x="66" y="37"/>
                    <a:pt x="66" y="42"/>
                  </a:cubicBezTo>
                  <a:cubicBezTo>
                    <a:pt x="66" y="45"/>
                    <a:pt x="66" y="47"/>
                    <a:pt x="66" y="49"/>
                  </a:cubicBezTo>
                  <a:cubicBezTo>
                    <a:pt x="66" y="50"/>
                    <a:pt x="66" y="51"/>
                    <a:pt x="66" y="51"/>
                  </a:cubicBezTo>
                  <a:cubicBezTo>
                    <a:pt x="65" y="52"/>
                    <a:pt x="65" y="52"/>
                    <a:pt x="65" y="52"/>
                  </a:cubicBezTo>
                  <a:cubicBezTo>
                    <a:pt x="66" y="52"/>
                    <a:pt x="66" y="52"/>
                    <a:pt x="66" y="52"/>
                  </a:cubicBezTo>
                  <a:cubicBezTo>
                    <a:pt x="66" y="51"/>
                    <a:pt x="66" y="51"/>
                    <a:pt x="66" y="51"/>
                  </a:cubicBezTo>
                  <a:lnTo>
                    <a:pt x="66" y="52"/>
                  </a:lnTo>
                  <a:close/>
                </a:path>
              </a:pathLst>
            </a:custGeom>
            <a:solidFill>
              <a:srgbClr val="7A370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0" name="Freeform 257"/>
            <p:cNvSpPr>
              <a:spLocks/>
            </p:cNvSpPr>
            <p:nvPr/>
          </p:nvSpPr>
          <p:spPr bwMode="auto">
            <a:xfrm>
              <a:off x="8431213" y="1718323"/>
              <a:ext cx="168275" cy="80963"/>
            </a:xfrm>
            <a:custGeom>
              <a:avLst/>
              <a:gdLst>
                <a:gd name="T0" fmla="*/ 13 w 113"/>
                <a:gd name="T1" fmla="*/ 2 h 54"/>
                <a:gd name="T2" fmla="*/ 71 w 113"/>
                <a:gd name="T3" fmla="*/ 21 h 54"/>
                <a:gd name="T4" fmla="*/ 108 w 113"/>
                <a:gd name="T5" fmla="*/ 46 h 54"/>
                <a:gd name="T6" fmla="*/ 107 w 113"/>
                <a:gd name="T7" fmla="*/ 52 h 54"/>
                <a:gd name="T8" fmla="*/ 67 w 113"/>
                <a:gd name="T9" fmla="*/ 27 h 54"/>
                <a:gd name="T10" fmla="*/ 13 w 113"/>
                <a:gd name="T11" fmla="*/ 9 h 54"/>
                <a:gd name="T12" fmla="*/ 13 w 113"/>
                <a:gd name="T13" fmla="*/ 2 h 54"/>
              </a:gdLst>
              <a:ahLst/>
              <a:cxnLst>
                <a:cxn ang="0">
                  <a:pos x="T0" y="T1"/>
                </a:cxn>
                <a:cxn ang="0">
                  <a:pos x="T2" y="T3"/>
                </a:cxn>
                <a:cxn ang="0">
                  <a:pos x="T4" y="T5"/>
                </a:cxn>
                <a:cxn ang="0">
                  <a:pos x="T6" y="T7"/>
                </a:cxn>
                <a:cxn ang="0">
                  <a:pos x="T8" y="T9"/>
                </a:cxn>
                <a:cxn ang="0">
                  <a:pos x="T10" y="T11"/>
                </a:cxn>
                <a:cxn ang="0">
                  <a:pos x="T12" y="T13"/>
                </a:cxn>
              </a:cxnLst>
              <a:rect l="0" t="0" r="r" b="b"/>
              <a:pathLst>
                <a:path w="113" h="54">
                  <a:moveTo>
                    <a:pt x="13" y="2"/>
                  </a:moveTo>
                  <a:cubicBezTo>
                    <a:pt x="13" y="2"/>
                    <a:pt x="39" y="5"/>
                    <a:pt x="71" y="21"/>
                  </a:cubicBezTo>
                  <a:cubicBezTo>
                    <a:pt x="102" y="37"/>
                    <a:pt x="103" y="41"/>
                    <a:pt x="108" y="46"/>
                  </a:cubicBezTo>
                  <a:cubicBezTo>
                    <a:pt x="113" y="51"/>
                    <a:pt x="111" y="54"/>
                    <a:pt x="107" y="52"/>
                  </a:cubicBezTo>
                  <a:cubicBezTo>
                    <a:pt x="103" y="49"/>
                    <a:pt x="91" y="39"/>
                    <a:pt x="67" y="27"/>
                  </a:cubicBezTo>
                  <a:cubicBezTo>
                    <a:pt x="43" y="15"/>
                    <a:pt x="26" y="10"/>
                    <a:pt x="13" y="9"/>
                  </a:cubicBezTo>
                  <a:cubicBezTo>
                    <a:pt x="0" y="8"/>
                    <a:pt x="3" y="0"/>
                    <a:pt x="13"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1" name="Freeform 258"/>
            <p:cNvSpPr>
              <a:spLocks/>
            </p:cNvSpPr>
            <p:nvPr/>
          </p:nvSpPr>
          <p:spPr bwMode="auto">
            <a:xfrm>
              <a:off x="8512175" y="1613548"/>
              <a:ext cx="173037" cy="119063"/>
            </a:xfrm>
            <a:custGeom>
              <a:avLst/>
              <a:gdLst>
                <a:gd name="T0" fmla="*/ 31 w 116"/>
                <a:gd name="T1" fmla="*/ 2 h 80"/>
                <a:gd name="T2" fmla="*/ 16 w 116"/>
                <a:gd name="T3" fmla="*/ 8 h 80"/>
                <a:gd name="T4" fmla="*/ 0 w 116"/>
                <a:gd name="T5" fmla="*/ 15 h 80"/>
                <a:gd name="T6" fmla="*/ 10 w 116"/>
                <a:gd name="T7" fmla="*/ 20 h 80"/>
                <a:gd name="T8" fmla="*/ 7 w 116"/>
                <a:gd name="T9" fmla="*/ 51 h 80"/>
                <a:gd name="T10" fmla="*/ 35 w 116"/>
                <a:gd name="T11" fmla="*/ 74 h 80"/>
                <a:gd name="T12" fmla="*/ 94 w 116"/>
                <a:gd name="T13" fmla="*/ 48 h 80"/>
                <a:gd name="T14" fmla="*/ 116 w 116"/>
                <a:gd name="T15" fmla="*/ 9 h 80"/>
                <a:gd name="T16" fmla="*/ 114 w 116"/>
                <a:gd name="T17" fmla="*/ 7 h 80"/>
                <a:gd name="T18" fmla="*/ 88 w 116"/>
                <a:gd name="T19" fmla="*/ 46 h 80"/>
                <a:gd name="T20" fmla="*/ 40 w 116"/>
                <a:gd name="T21" fmla="*/ 32 h 80"/>
                <a:gd name="T22" fmla="*/ 41 w 116"/>
                <a:gd name="T23" fmla="*/ 20 h 80"/>
                <a:gd name="T24" fmla="*/ 31 w 116"/>
                <a:gd name="T25" fmla="*/ 2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6" h="80">
                  <a:moveTo>
                    <a:pt x="31" y="2"/>
                  </a:moveTo>
                  <a:cubicBezTo>
                    <a:pt x="30" y="1"/>
                    <a:pt x="23" y="0"/>
                    <a:pt x="16" y="8"/>
                  </a:cubicBezTo>
                  <a:cubicBezTo>
                    <a:pt x="10" y="15"/>
                    <a:pt x="2" y="16"/>
                    <a:pt x="0" y="15"/>
                  </a:cubicBezTo>
                  <a:cubicBezTo>
                    <a:pt x="10" y="20"/>
                    <a:pt x="10" y="20"/>
                    <a:pt x="10" y="20"/>
                  </a:cubicBezTo>
                  <a:cubicBezTo>
                    <a:pt x="10" y="20"/>
                    <a:pt x="0" y="40"/>
                    <a:pt x="7" y="51"/>
                  </a:cubicBezTo>
                  <a:cubicBezTo>
                    <a:pt x="15" y="62"/>
                    <a:pt x="20" y="71"/>
                    <a:pt x="35" y="74"/>
                  </a:cubicBezTo>
                  <a:cubicBezTo>
                    <a:pt x="59" y="80"/>
                    <a:pt x="77" y="76"/>
                    <a:pt x="94" y="48"/>
                  </a:cubicBezTo>
                  <a:cubicBezTo>
                    <a:pt x="111" y="20"/>
                    <a:pt x="116" y="9"/>
                    <a:pt x="116" y="9"/>
                  </a:cubicBezTo>
                  <a:cubicBezTo>
                    <a:pt x="114" y="7"/>
                    <a:pt x="114" y="7"/>
                    <a:pt x="114" y="7"/>
                  </a:cubicBezTo>
                  <a:cubicBezTo>
                    <a:pt x="88" y="46"/>
                    <a:pt x="88" y="46"/>
                    <a:pt x="88" y="46"/>
                  </a:cubicBezTo>
                  <a:cubicBezTo>
                    <a:pt x="88" y="46"/>
                    <a:pt x="53" y="46"/>
                    <a:pt x="40" y="32"/>
                  </a:cubicBezTo>
                  <a:cubicBezTo>
                    <a:pt x="40" y="32"/>
                    <a:pt x="40" y="26"/>
                    <a:pt x="41" y="20"/>
                  </a:cubicBezTo>
                  <a:cubicBezTo>
                    <a:pt x="42" y="14"/>
                    <a:pt x="45" y="8"/>
                    <a:pt x="31" y="2"/>
                  </a:cubicBezTo>
                  <a:close/>
                </a:path>
              </a:pathLst>
            </a:custGeom>
            <a:solidFill>
              <a:srgbClr val="FCFF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2" name="Freeform 259"/>
            <p:cNvSpPr>
              <a:spLocks noEditPoints="1"/>
            </p:cNvSpPr>
            <p:nvPr/>
          </p:nvSpPr>
          <p:spPr bwMode="auto">
            <a:xfrm>
              <a:off x="8507413" y="1611961"/>
              <a:ext cx="180975" cy="119063"/>
            </a:xfrm>
            <a:custGeom>
              <a:avLst/>
              <a:gdLst>
                <a:gd name="T0" fmla="*/ 54 w 121"/>
                <a:gd name="T1" fmla="*/ 80 h 80"/>
                <a:gd name="T2" fmla="*/ 43 w 121"/>
                <a:gd name="T3" fmla="*/ 78 h 80"/>
                <a:gd name="T4" fmla="*/ 8 w 121"/>
                <a:gd name="T5" fmla="*/ 41 h 80"/>
                <a:gd name="T6" fmla="*/ 12 w 121"/>
                <a:gd name="T7" fmla="*/ 22 h 80"/>
                <a:gd name="T8" fmla="*/ 2 w 121"/>
                <a:gd name="T9" fmla="*/ 19 h 80"/>
                <a:gd name="T10" fmla="*/ 0 w 121"/>
                <a:gd name="T11" fmla="*/ 18 h 80"/>
                <a:gd name="T12" fmla="*/ 0 w 121"/>
                <a:gd name="T13" fmla="*/ 18 h 80"/>
                <a:gd name="T14" fmla="*/ 0 w 121"/>
                <a:gd name="T15" fmla="*/ 18 h 80"/>
                <a:gd name="T16" fmla="*/ 0 w 121"/>
                <a:gd name="T17" fmla="*/ 18 h 80"/>
                <a:gd name="T18" fmla="*/ 1 w 121"/>
                <a:gd name="T19" fmla="*/ 15 h 80"/>
                <a:gd name="T20" fmla="*/ 3 w 121"/>
                <a:gd name="T21" fmla="*/ 16 h 80"/>
                <a:gd name="T22" fmla="*/ 6 w 121"/>
                <a:gd name="T23" fmla="*/ 16 h 80"/>
                <a:gd name="T24" fmla="*/ 12 w 121"/>
                <a:gd name="T25" fmla="*/ 14 h 80"/>
                <a:gd name="T26" fmla="*/ 14 w 121"/>
                <a:gd name="T27" fmla="*/ 12 h 80"/>
                <a:gd name="T28" fmla="*/ 31 w 121"/>
                <a:gd name="T29" fmla="*/ 0 h 80"/>
                <a:gd name="T30" fmla="*/ 35 w 121"/>
                <a:gd name="T31" fmla="*/ 1 h 80"/>
                <a:gd name="T32" fmla="*/ 47 w 121"/>
                <a:gd name="T33" fmla="*/ 15 h 80"/>
                <a:gd name="T34" fmla="*/ 46 w 121"/>
                <a:gd name="T35" fmla="*/ 21 h 80"/>
                <a:gd name="T36" fmla="*/ 45 w 121"/>
                <a:gd name="T37" fmla="*/ 26 h 80"/>
                <a:gd name="T38" fmla="*/ 54 w 121"/>
                <a:gd name="T39" fmla="*/ 39 h 80"/>
                <a:gd name="T40" fmla="*/ 83 w 121"/>
                <a:gd name="T41" fmla="*/ 46 h 80"/>
                <a:gd name="T42" fmla="*/ 92 w 121"/>
                <a:gd name="T43" fmla="*/ 45 h 80"/>
                <a:gd name="T44" fmla="*/ 116 w 121"/>
                <a:gd name="T45" fmla="*/ 6 h 80"/>
                <a:gd name="T46" fmla="*/ 118 w 121"/>
                <a:gd name="T47" fmla="*/ 6 h 80"/>
                <a:gd name="T48" fmla="*/ 121 w 121"/>
                <a:gd name="T49" fmla="*/ 7 h 80"/>
                <a:gd name="T50" fmla="*/ 96 w 121"/>
                <a:gd name="T51" fmla="*/ 56 h 80"/>
                <a:gd name="T52" fmla="*/ 54 w 121"/>
                <a:gd name="T53" fmla="*/ 80 h 80"/>
                <a:gd name="T54" fmla="*/ 54 w 121"/>
                <a:gd name="T55" fmla="*/ 77 h 80"/>
                <a:gd name="T56" fmla="*/ 93 w 121"/>
                <a:gd name="T57" fmla="*/ 54 h 80"/>
                <a:gd name="T58" fmla="*/ 108 w 121"/>
                <a:gd name="T59" fmla="*/ 25 h 80"/>
                <a:gd name="T60" fmla="*/ 94 w 121"/>
                <a:gd name="T61" fmla="*/ 48 h 80"/>
                <a:gd name="T62" fmla="*/ 93 w 121"/>
                <a:gd name="T63" fmla="*/ 48 h 80"/>
                <a:gd name="T64" fmla="*/ 83 w 121"/>
                <a:gd name="T65" fmla="*/ 49 h 80"/>
                <a:gd name="T66" fmla="*/ 53 w 121"/>
                <a:gd name="T67" fmla="*/ 42 h 80"/>
                <a:gd name="T68" fmla="*/ 41 w 121"/>
                <a:gd name="T69" fmla="*/ 26 h 80"/>
                <a:gd name="T70" fmla="*/ 43 w 121"/>
                <a:gd name="T71" fmla="*/ 20 h 80"/>
                <a:gd name="T72" fmla="*/ 44 w 121"/>
                <a:gd name="T73" fmla="*/ 20 h 80"/>
                <a:gd name="T74" fmla="*/ 43 w 121"/>
                <a:gd name="T75" fmla="*/ 20 h 80"/>
                <a:gd name="T76" fmla="*/ 44 w 121"/>
                <a:gd name="T77" fmla="*/ 15 h 80"/>
                <a:gd name="T78" fmla="*/ 34 w 121"/>
                <a:gd name="T79" fmla="*/ 4 h 80"/>
                <a:gd name="T80" fmla="*/ 31 w 121"/>
                <a:gd name="T81" fmla="*/ 4 h 80"/>
                <a:gd name="T82" fmla="*/ 17 w 121"/>
                <a:gd name="T83" fmla="*/ 14 h 80"/>
                <a:gd name="T84" fmla="*/ 11 w 121"/>
                <a:gd name="T85" fmla="*/ 18 h 80"/>
                <a:gd name="T86" fmla="*/ 16 w 121"/>
                <a:gd name="T87" fmla="*/ 20 h 80"/>
                <a:gd name="T88" fmla="*/ 15 w 121"/>
                <a:gd name="T89" fmla="*/ 22 h 80"/>
                <a:gd name="T90" fmla="*/ 11 w 121"/>
                <a:gd name="T91" fmla="*/ 41 h 80"/>
                <a:gd name="T92" fmla="*/ 44 w 121"/>
                <a:gd name="T93" fmla="*/ 75 h 80"/>
                <a:gd name="T94" fmla="*/ 44 w 121"/>
                <a:gd name="T95" fmla="*/ 75 h 80"/>
                <a:gd name="T96" fmla="*/ 54 w 121"/>
                <a:gd name="T97" fmla="*/ 77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21" h="80">
                  <a:moveTo>
                    <a:pt x="54" y="80"/>
                  </a:moveTo>
                  <a:cubicBezTo>
                    <a:pt x="47" y="80"/>
                    <a:pt x="43" y="78"/>
                    <a:pt x="43" y="78"/>
                  </a:cubicBezTo>
                  <a:cubicBezTo>
                    <a:pt x="15" y="72"/>
                    <a:pt x="7" y="55"/>
                    <a:pt x="8" y="41"/>
                  </a:cubicBezTo>
                  <a:cubicBezTo>
                    <a:pt x="8" y="33"/>
                    <a:pt x="10" y="25"/>
                    <a:pt x="12" y="22"/>
                  </a:cubicBezTo>
                  <a:cubicBezTo>
                    <a:pt x="2" y="19"/>
                    <a:pt x="2" y="19"/>
                    <a:pt x="2" y="19"/>
                  </a:cubicBezTo>
                  <a:cubicBezTo>
                    <a:pt x="1" y="19"/>
                    <a:pt x="1" y="18"/>
                    <a:pt x="0" y="18"/>
                  </a:cubicBezTo>
                  <a:cubicBezTo>
                    <a:pt x="0" y="18"/>
                    <a:pt x="0" y="18"/>
                    <a:pt x="0" y="18"/>
                  </a:cubicBezTo>
                  <a:cubicBezTo>
                    <a:pt x="0" y="18"/>
                    <a:pt x="0" y="18"/>
                    <a:pt x="0" y="18"/>
                  </a:cubicBezTo>
                  <a:cubicBezTo>
                    <a:pt x="0" y="18"/>
                    <a:pt x="0" y="18"/>
                    <a:pt x="0" y="18"/>
                  </a:cubicBezTo>
                  <a:cubicBezTo>
                    <a:pt x="1" y="15"/>
                    <a:pt x="1" y="15"/>
                    <a:pt x="1" y="15"/>
                  </a:cubicBezTo>
                  <a:cubicBezTo>
                    <a:pt x="3" y="16"/>
                    <a:pt x="3" y="16"/>
                    <a:pt x="3" y="16"/>
                  </a:cubicBezTo>
                  <a:cubicBezTo>
                    <a:pt x="4" y="16"/>
                    <a:pt x="5" y="16"/>
                    <a:pt x="6" y="16"/>
                  </a:cubicBezTo>
                  <a:cubicBezTo>
                    <a:pt x="8" y="16"/>
                    <a:pt x="10" y="15"/>
                    <a:pt x="12" y="14"/>
                  </a:cubicBezTo>
                  <a:cubicBezTo>
                    <a:pt x="14" y="13"/>
                    <a:pt x="14" y="12"/>
                    <a:pt x="14" y="12"/>
                  </a:cubicBezTo>
                  <a:cubicBezTo>
                    <a:pt x="19" y="2"/>
                    <a:pt x="27" y="0"/>
                    <a:pt x="31" y="0"/>
                  </a:cubicBezTo>
                  <a:cubicBezTo>
                    <a:pt x="34" y="0"/>
                    <a:pt x="35" y="1"/>
                    <a:pt x="35" y="1"/>
                  </a:cubicBezTo>
                  <a:cubicBezTo>
                    <a:pt x="45" y="4"/>
                    <a:pt x="47" y="10"/>
                    <a:pt x="47" y="15"/>
                  </a:cubicBezTo>
                  <a:cubicBezTo>
                    <a:pt x="47" y="18"/>
                    <a:pt x="46" y="21"/>
                    <a:pt x="46" y="21"/>
                  </a:cubicBezTo>
                  <a:cubicBezTo>
                    <a:pt x="45" y="23"/>
                    <a:pt x="45" y="25"/>
                    <a:pt x="45" y="26"/>
                  </a:cubicBezTo>
                  <a:cubicBezTo>
                    <a:pt x="44" y="34"/>
                    <a:pt x="54" y="39"/>
                    <a:pt x="54" y="39"/>
                  </a:cubicBezTo>
                  <a:cubicBezTo>
                    <a:pt x="64" y="44"/>
                    <a:pt x="75" y="46"/>
                    <a:pt x="83" y="46"/>
                  </a:cubicBezTo>
                  <a:cubicBezTo>
                    <a:pt x="87" y="46"/>
                    <a:pt x="90" y="45"/>
                    <a:pt x="92" y="45"/>
                  </a:cubicBezTo>
                  <a:cubicBezTo>
                    <a:pt x="116" y="6"/>
                    <a:pt x="116" y="6"/>
                    <a:pt x="116" y="6"/>
                  </a:cubicBezTo>
                  <a:cubicBezTo>
                    <a:pt x="118" y="6"/>
                    <a:pt x="118" y="6"/>
                    <a:pt x="118" y="6"/>
                  </a:cubicBezTo>
                  <a:cubicBezTo>
                    <a:pt x="121" y="7"/>
                    <a:pt x="121" y="7"/>
                    <a:pt x="121" y="7"/>
                  </a:cubicBezTo>
                  <a:cubicBezTo>
                    <a:pt x="96" y="56"/>
                    <a:pt x="96" y="56"/>
                    <a:pt x="96" y="56"/>
                  </a:cubicBezTo>
                  <a:cubicBezTo>
                    <a:pt x="84" y="76"/>
                    <a:pt x="66" y="80"/>
                    <a:pt x="54" y="80"/>
                  </a:cubicBezTo>
                  <a:close/>
                  <a:moveTo>
                    <a:pt x="54" y="77"/>
                  </a:moveTo>
                  <a:cubicBezTo>
                    <a:pt x="65" y="76"/>
                    <a:pt x="82" y="73"/>
                    <a:pt x="93" y="54"/>
                  </a:cubicBezTo>
                  <a:cubicBezTo>
                    <a:pt x="108" y="25"/>
                    <a:pt x="108" y="25"/>
                    <a:pt x="108" y="25"/>
                  </a:cubicBezTo>
                  <a:cubicBezTo>
                    <a:pt x="94" y="48"/>
                    <a:pt x="94" y="48"/>
                    <a:pt x="94" y="48"/>
                  </a:cubicBezTo>
                  <a:cubicBezTo>
                    <a:pt x="93" y="48"/>
                    <a:pt x="93" y="48"/>
                    <a:pt x="93" y="48"/>
                  </a:cubicBezTo>
                  <a:cubicBezTo>
                    <a:pt x="93" y="48"/>
                    <a:pt x="89" y="49"/>
                    <a:pt x="83" y="49"/>
                  </a:cubicBezTo>
                  <a:cubicBezTo>
                    <a:pt x="75" y="49"/>
                    <a:pt x="63" y="48"/>
                    <a:pt x="53" y="42"/>
                  </a:cubicBezTo>
                  <a:cubicBezTo>
                    <a:pt x="53" y="42"/>
                    <a:pt x="41" y="37"/>
                    <a:pt x="41" y="26"/>
                  </a:cubicBezTo>
                  <a:cubicBezTo>
                    <a:pt x="41" y="24"/>
                    <a:pt x="42" y="22"/>
                    <a:pt x="43" y="20"/>
                  </a:cubicBezTo>
                  <a:cubicBezTo>
                    <a:pt x="44" y="20"/>
                    <a:pt x="44" y="20"/>
                    <a:pt x="44" y="20"/>
                  </a:cubicBezTo>
                  <a:cubicBezTo>
                    <a:pt x="43" y="20"/>
                    <a:pt x="43" y="20"/>
                    <a:pt x="43" y="20"/>
                  </a:cubicBezTo>
                  <a:cubicBezTo>
                    <a:pt x="43" y="20"/>
                    <a:pt x="44" y="18"/>
                    <a:pt x="44" y="15"/>
                  </a:cubicBezTo>
                  <a:cubicBezTo>
                    <a:pt x="44" y="11"/>
                    <a:pt x="42" y="7"/>
                    <a:pt x="34" y="4"/>
                  </a:cubicBezTo>
                  <a:cubicBezTo>
                    <a:pt x="34" y="4"/>
                    <a:pt x="33" y="4"/>
                    <a:pt x="31" y="4"/>
                  </a:cubicBezTo>
                  <a:cubicBezTo>
                    <a:pt x="28" y="4"/>
                    <a:pt x="22" y="5"/>
                    <a:pt x="17" y="14"/>
                  </a:cubicBezTo>
                  <a:cubicBezTo>
                    <a:pt x="17" y="14"/>
                    <a:pt x="15" y="17"/>
                    <a:pt x="11" y="18"/>
                  </a:cubicBezTo>
                  <a:cubicBezTo>
                    <a:pt x="16" y="20"/>
                    <a:pt x="16" y="20"/>
                    <a:pt x="16" y="20"/>
                  </a:cubicBezTo>
                  <a:cubicBezTo>
                    <a:pt x="15" y="22"/>
                    <a:pt x="15" y="22"/>
                    <a:pt x="15" y="22"/>
                  </a:cubicBezTo>
                  <a:cubicBezTo>
                    <a:pt x="15" y="22"/>
                    <a:pt x="11" y="31"/>
                    <a:pt x="11" y="41"/>
                  </a:cubicBezTo>
                  <a:cubicBezTo>
                    <a:pt x="11" y="54"/>
                    <a:pt x="17" y="68"/>
                    <a:pt x="44" y="75"/>
                  </a:cubicBezTo>
                  <a:cubicBezTo>
                    <a:pt x="44" y="75"/>
                    <a:pt x="44" y="75"/>
                    <a:pt x="44" y="75"/>
                  </a:cubicBezTo>
                  <a:cubicBezTo>
                    <a:pt x="44" y="75"/>
                    <a:pt x="48" y="77"/>
                    <a:pt x="54" y="77"/>
                  </a:cubicBezTo>
                  <a:close/>
                </a:path>
              </a:pathLst>
            </a:custGeom>
            <a:solidFill>
              <a:srgbClr val="9E27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3" name="Freeform 260"/>
            <p:cNvSpPr>
              <a:spLocks/>
            </p:cNvSpPr>
            <p:nvPr/>
          </p:nvSpPr>
          <p:spPr bwMode="auto">
            <a:xfrm>
              <a:off x="8550275" y="1681811"/>
              <a:ext cx="74612" cy="28575"/>
            </a:xfrm>
            <a:custGeom>
              <a:avLst/>
              <a:gdLst>
                <a:gd name="T0" fmla="*/ 25 w 50"/>
                <a:gd name="T1" fmla="*/ 19 h 19"/>
                <a:gd name="T2" fmla="*/ 19 w 50"/>
                <a:gd name="T3" fmla="*/ 19 h 19"/>
                <a:gd name="T4" fmla="*/ 0 w 50"/>
                <a:gd name="T5" fmla="*/ 7 h 19"/>
                <a:gd name="T6" fmla="*/ 0 w 50"/>
                <a:gd name="T7" fmla="*/ 7 h 19"/>
                <a:gd name="T8" fmla="*/ 3 w 50"/>
                <a:gd name="T9" fmla="*/ 6 h 19"/>
                <a:gd name="T10" fmla="*/ 6 w 50"/>
                <a:gd name="T11" fmla="*/ 10 h 19"/>
                <a:gd name="T12" fmla="*/ 19 w 50"/>
                <a:gd name="T13" fmla="*/ 15 h 19"/>
                <a:gd name="T14" fmla="*/ 25 w 50"/>
                <a:gd name="T15" fmla="*/ 16 h 19"/>
                <a:gd name="T16" fmla="*/ 47 w 50"/>
                <a:gd name="T17" fmla="*/ 0 h 19"/>
                <a:gd name="T18" fmla="*/ 50 w 50"/>
                <a:gd name="T19" fmla="*/ 1 h 19"/>
                <a:gd name="T20" fmla="*/ 25 w 50"/>
                <a:gd name="T21" fmla="*/ 1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19">
                  <a:moveTo>
                    <a:pt x="25" y="19"/>
                  </a:moveTo>
                  <a:cubicBezTo>
                    <a:pt x="23" y="19"/>
                    <a:pt x="21" y="19"/>
                    <a:pt x="19" y="19"/>
                  </a:cubicBezTo>
                  <a:cubicBezTo>
                    <a:pt x="4" y="16"/>
                    <a:pt x="0" y="8"/>
                    <a:pt x="0" y="7"/>
                  </a:cubicBezTo>
                  <a:cubicBezTo>
                    <a:pt x="0" y="7"/>
                    <a:pt x="0" y="7"/>
                    <a:pt x="0" y="7"/>
                  </a:cubicBezTo>
                  <a:cubicBezTo>
                    <a:pt x="3" y="6"/>
                    <a:pt x="3" y="6"/>
                    <a:pt x="3" y="6"/>
                  </a:cubicBezTo>
                  <a:cubicBezTo>
                    <a:pt x="3" y="6"/>
                    <a:pt x="4" y="8"/>
                    <a:pt x="6" y="10"/>
                  </a:cubicBezTo>
                  <a:cubicBezTo>
                    <a:pt x="9" y="12"/>
                    <a:pt x="13" y="14"/>
                    <a:pt x="19" y="15"/>
                  </a:cubicBezTo>
                  <a:cubicBezTo>
                    <a:pt x="21" y="16"/>
                    <a:pt x="23" y="16"/>
                    <a:pt x="25" y="16"/>
                  </a:cubicBezTo>
                  <a:cubicBezTo>
                    <a:pt x="33" y="16"/>
                    <a:pt x="42" y="12"/>
                    <a:pt x="47" y="0"/>
                  </a:cubicBezTo>
                  <a:cubicBezTo>
                    <a:pt x="50" y="1"/>
                    <a:pt x="50" y="1"/>
                    <a:pt x="50" y="1"/>
                  </a:cubicBezTo>
                  <a:cubicBezTo>
                    <a:pt x="45" y="14"/>
                    <a:pt x="35" y="19"/>
                    <a:pt x="25" y="19"/>
                  </a:cubicBezTo>
                  <a:close/>
                </a:path>
              </a:pathLst>
            </a:custGeom>
            <a:solidFill>
              <a:srgbClr val="9E27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4" name="Oval 261"/>
            <p:cNvSpPr>
              <a:spLocks noChangeArrowheads="1"/>
            </p:cNvSpPr>
            <p:nvPr/>
          </p:nvSpPr>
          <p:spPr bwMode="auto">
            <a:xfrm>
              <a:off x="8543925" y="1627836"/>
              <a:ext cx="6350" cy="7938"/>
            </a:xfrm>
            <a:prstGeom prst="ellipse">
              <a:avLst/>
            </a:prstGeom>
            <a:solidFill>
              <a:srgbClr val="6336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5" name="Freeform 262"/>
            <p:cNvSpPr>
              <a:spLocks/>
            </p:cNvSpPr>
            <p:nvPr/>
          </p:nvSpPr>
          <p:spPr bwMode="auto">
            <a:xfrm>
              <a:off x="8561388" y="1723086"/>
              <a:ext cx="6350" cy="23813"/>
            </a:xfrm>
            <a:custGeom>
              <a:avLst/>
              <a:gdLst>
                <a:gd name="T0" fmla="*/ 0 w 4"/>
                <a:gd name="T1" fmla="*/ 15 h 15"/>
                <a:gd name="T2" fmla="*/ 1 w 4"/>
                <a:gd name="T3" fmla="*/ 0 h 15"/>
                <a:gd name="T4" fmla="*/ 4 w 4"/>
                <a:gd name="T5" fmla="*/ 1 h 15"/>
                <a:gd name="T6" fmla="*/ 3 w 4"/>
                <a:gd name="T7" fmla="*/ 15 h 15"/>
                <a:gd name="T8" fmla="*/ 0 w 4"/>
                <a:gd name="T9" fmla="*/ 15 h 15"/>
              </a:gdLst>
              <a:ahLst/>
              <a:cxnLst>
                <a:cxn ang="0">
                  <a:pos x="T0" y="T1"/>
                </a:cxn>
                <a:cxn ang="0">
                  <a:pos x="T2" y="T3"/>
                </a:cxn>
                <a:cxn ang="0">
                  <a:pos x="T4" y="T5"/>
                </a:cxn>
                <a:cxn ang="0">
                  <a:pos x="T6" y="T7"/>
                </a:cxn>
                <a:cxn ang="0">
                  <a:pos x="T8" y="T9"/>
                </a:cxn>
              </a:cxnLst>
              <a:rect l="0" t="0" r="r" b="b"/>
              <a:pathLst>
                <a:path w="4" h="15">
                  <a:moveTo>
                    <a:pt x="0" y="15"/>
                  </a:moveTo>
                  <a:lnTo>
                    <a:pt x="1" y="0"/>
                  </a:lnTo>
                  <a:lnTo>
                    <a:pt x="4" y="1"/>
                  </a:lnTo>
                  <a:lnTo>
                    <a:pt x="3" y="15"/>
                  </a:lnTo>
                  <a:lnTo>
                    <a:pt x="0" y="15"/>
                  </a:lnTo>
                  <a:close/>
                </a:path>
              </a:pathLst>
            </a:custGeom>
            <a:solidFill>
              <a:srgbClr val="9E27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6" name="Rectangle 263"/>
            <p:cNvSpPr>
              <a:spLocks noChangeArrowheads="1"/>
            </p:cNvSpPr>
            <p:nvPr/>
          </p:nvSpPr>
          <p:spPr bwMode="auto">
            <a:xfrm>
              <a:off x="8586788" y="1729436"/>
              <a:ext cx="4762" cy="19050"/>
            </a:xfrm>
            <a:prstGeom prst="rect">
              <a:avLst/>
            </a:prstGeom>
            <a:solidFill>
              <a:srgbClr val="9E270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7" name="Freeform 264"/>
            <p:cNvSpPr>
              <a:spLocks noEditPoints="1"/>
            </p:cNvSpPr>
            <p:nvPr/>
          </p:nvSpPr>
          <p:spPr bwMode="auto">
            <a:xfrm>
              <a:off x="8445500" y="1550048"/>
              <a:ext cx="87312" cy="79375"/>
            </a:xfrm>
            <a:custGeom>
              <a:avLst/>
              <a:gdLst>
                <a:gd name="T0" fmla="*/ 29 w 59"/>
                <a:gd name="T1" fmla="*/ 50 h 53"/>
                <a:gd name="T2" fmla="*/ 12 w 59"/>
                <a:gd name="T3" fmla="*/ 31 h 53"/>
                <a:gd name="T4" fmla="*/ 5 w 59"/>
                <a:gd name="T5" fmla="*/ 18 h 53"/>
                <a:gd name="T6" fmla="*/ 12 w 59"/>
                <a:gd name="T7" fmla="*/ 5 h 53"/>
                <a:gd name="T8" fmla="*/ 15 w 59"/>
                <a:gd name="T9" fmla="*/ 4 h 53"/>
                <a:gd name="T10" fmla="*/ 31 w 59"/>
                <a:gd name="T11" fmla="*/ 15 h 53"/>
                <a:gd name="T12" fmla="*/ 45 w 59"/>
                <a:gd name="T13" fmla="*/ 4 h 53"/>
                <a:gd name="T14" fmla="*/ 55 w 59"/>
                <a:gd name="T15" fmla="*/ 7 h 53"/>
                <a:gd name="T16" fmla="*/ 59 w 59"/>
                <a:gd name="T17" fmla="*/ 14 h 53"/>
                <a:gd name="T18" fmla="*/ 50 w 59"/>
                <a:gd name="T19" fmla="*/ 31 h 53"/>
                <a:gd name="T20" fmla="*/ 35 w 59"/>
                <a:gd name="T21" fmla="*/ 45 h 53"/>
                <a:gd name="T22" fmla="*/ 32 w 59"/>
                <a:gd name="T23" fmla="*/ 50 h 53"/>
                <a:gd name="T24" fmla="*/ 31 w 59"/>
                <a:gd name="T25" fmla="*/ 53 h 53"/>
                <a:gd name="T26" fmla="*/ 29 w 59"/>
                <a:gd name="T27" fmla="*/ 50 h 53"/>
                <a:gd name="T28" fmla="*/ 25 w 59"/>
                <a:gd name="T29" fmla="*/ 47 h 53"/>
                <a:gd name="T30" fmla="*/ 8 w 59"/>
                <a:gd name="T31" fmla="*/ 28 h 53"/>
                <a:gd name="T32" fmla="*/ 1 w 59"/>
                <a:gd name="T33" fmla="*/ 15 h 53"/>
                <a:gd name="T34" fmla="*/ 8 w 59"/>
                <a:gd name="T35" fmla="*/ 2 h 53"/>
                <a:gd name="T36" fmla="*/ 12 w 59"/>
                <a:gd name="T37" fmla="*/ 1 h 53"/>
                <a:gd name="T38" fmla="*/ 28 w 59"/>
                <a:gd name="T39" fmla="*/ 12 h 53"/>
                <a:gd name="T40" fmla="*/ 41 w 59"/>
                <a:gd name="T41" fmla="*/ 1 h 53"/>
                <a:gd name="T42" fmla="*/ 51 w 59"/>
                <a:gd name="T43" fmla="*/ 4 h 53"/>
                <a:gd name="T44" fmla="*/ 55 w 59"/>
                <a:gd name="T45" fmla="*/ 11 h 53"/>
                <a:gd name="T46" fmla="*/ 46 w 59"/>
                <a:gd name="T47" fmla="*/ 28 h 53"/>
                <a:gd name="T48" fmla="*/ 31 w 59"/>
                <a:gd name="T49" fmla="*/ 42 h 53"/>
                <a:gd name="T50" fmla="*/ 28 w 59"/>
                <a:gd name="T51" fmla="*/ 47 h 53"/>
                <a:gd name="T52" fmla="*/ 27 w 59"/>
                <a:gd name="T53" fmla="*/ 50 h 53"/>
                <a:gd name="T54" fmla="*/ 25 w 59"/>
                <a:gd name="T55" fmla="*/ 47 h 53"/>
                <a:gd name="T56" fmla="*/ 20 w 59"/>
                <a:gd name="T57" fmla="*/ 43 h 53"/>
                <a:gd name="T58" fmla="*/ 22 w 59"/>
                <a:gd name="T59" fmla="*/ 42 h 53"/>
                <a:gd name="T60" fmla="*/ 20 w 59"/>
                <a:gd name="T61" fmla="*/ 43 h 53"/>
                <a:gd name="T62" fmla="*/ 4 w 59"/>
                <a:gd name="T63" fmla="*/ 14 h 53"/>
                <a:gd name="T64" fmla="*/ 10 w 59"/>
                <a:gd name="T65" fmla="*/ 25 h 53"/>
                <a:gd name="T66" fmla="*/ 26 w 59"/>
                <a:gd name="T67" fmla="*/ 43 h 53"/>
                <a:gd name="T68" fmla="*/ 44 w 59"/>
                <a:gd name="T69" fmla="*/ 25 h 53"/>
                <a:gd name="T70" fmla="*/ 52 w 59"/>
                <a:gd name="T71" fmla="*/ 11 h 53"/>
                <a:gd name="T72" fmla="*/ 49 w 59"/>
                <a:gd name="T73" fmla="*/ 7 h 53"/>
                <a:gd name="T74" fmla="*/ 42 w 59"/>
                <a:gd name="T75" fmla="*/ 4 h 53"/>
                <a:gd name="T76" fmla="*/ 29 w 59"/>
                <a:gd name="T77" fmla="*/ 17 h 53"/>
                <a:gd name="T78" fmla="*/ 27 w 59"/>
                <a:gd name="T79" fmla="*/ 21 h 53"/>
                <a:gd name="T80" fmla="*/ 26 w 59"/>
                <a:gd name="T81" fmla="*/ 16 h 53"/>
                <a:gd name="T82" fmla="*/ 12 w 59"/>
                <a:gd name="T83" fmla="*/ 4 h 53"/>
                <a:gd name="T84" fmla="*/ 10 w 59"/>
                <a:gd name="T85" fmla="*/ 5 h 53"/>
                <a:gd name="T86" fmla="*/ 4 w 59"/>
                <a:gd name="T87" fmla="*/ 14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9" h="53">
                  <a:moveTo>
                    <a:pt x="29" y="50"/>
                  </a:moveTo>
                  <a:cubicBezTo>
                    <a:pt x="29" y="50"/>
                    <a:pt x="22" y="41"/>
                    <a:pt x="12" y="31"/>
                  </a:cubicBezTo>
                  <a:cubicBezTo>
                    <a:pt x="8" y="27"/>
                    <a:pt x="5" y="22"/>
                    <a:pt x="5" y="18"/>
                  </a:cubicBezTo>
                  <a:cubicBezTo>
                    <a:pt x="4" y="13"/>
                    <a:pt x="6" y="8"/>
                    <a:pt x="12" y="5"/>
                  </a:cubicBezTo>
                  <a:cubicBezTo>
                    <a:pt x="12" y="4"/>
                    <a:pt x="13" y="4"/>
                    <a:pt x="15" y="4"/>
                  </a:cubicBezTo>
                  <a:cubicBezTo>
                    <a:pt x="20" y="3"/>
                    <a:pt x="27" y="4"/>
                    <a:pt x="31" y="15"/>
                  </a:cubicBezTo>
                  <a:cubicBezTo>
                    <a:pt x="34" y="11"/>
                    <a:pt x="38" y="5"/>
                    <a:pt x="45" y="4"/>
                  </a:cubicBezTo>
                  <a:cubicBezTo>
                    <a:pt x="48" y="4"/>
                    <a:pt x="52" y="5"/>
                    <a:pt x="55" y="7"/>
                  </a:cubicBezTo>
                  <a:cubicBezTo>
                    <a:pt x="55" y="7"/>
                    <a:pt x="58" y="10"/>
                    <a:pt x="59" y="14"/>
                  </a:cubicBezTo>
                  <a:cubicBezTo>
                    <a:pt x="59" y="18"/>
                    <a:pt x="57" y="24"/>
                    <a:pt x="50" y="31"/>
                  </a:cubicBezTo>
                  <a:cubicBezTo>
                    <a:pt x="42" y="37"/>
                    <a:pt x="38" y="42"/>
                    <a:pt x="35" y="45"/>
                  </a:cubicBezTo>
                  <a:cubicBezTo>
                    <a:pt x="33" y="49"/>
                    <a:pt x="32" y="50"/>
                    <a:pt x="32" y="50"/>
                  </a:cubicBezTo>
                  <a:cubicBezTo>
                    <a:pt x="31" y="53"/>
                    <a:pt x="31" y="53"/>
                    <a:pt x="31" y="53"/>
                  </a:cubicBezTo>
                  <a:lnTo>
                    <a:pt x="29" y="50"/>
                  </a:lnTo>
                  <a:close/>
                  <a:moveTo>
                    <a:pt x="25" y="47"/>
                  </a:moveTo>
                  <a:cubicBezTo>
                    <a:pt x="25" y="47"/>
                    <a:pt x="18" y="38"/>
                    <a:pt x="8" y="28"/>
                  </a:cubicBezTo>
                  <a:cubicBezTo>
                    <a:pt x="4" y="24"/>
                    <a:pt x="1" y="19"/>
                    <a:pt x="1" y="15"/>
                  </a:cubicBezTo>
                  <a:cubicBezTo>
                    <a:pt x="0" y="10"/>
                    <a:pt x="3" y="5"/>
                    <a:pt x="8" y="2"/>
                  </a:cubicBezTo>
                  <a:cubicBezTo>
                    <a:pt x="8" y="1"/>
                    <a:pt x="10" y="1"/>
                    <a:pt x="12" y="1"/>
                  </a:cubicBezTo>
                  <a:cubicBezTo>
                    <a:pt x="16" y="0"/>
                    <a:pt x="24" y="1"/>
                    <a:pt x="28" y="12"/>
                  </a:cubicBezTo>
                  <a:cubicBezTo>
                    <a:pt x="30" y="8"/>
                    <a:pt x="34" y="2"/>
                    <a:pt x="41" y="1"/>
                  </a:cubicBezTo>
                  <a:cubicBezTo>
                    <a:pt x="44" y="1"/>
                    <a:pt x="48" y="2"/>
                    <a:pt x="51" y="4"/>
                  </a:cubicBezTo>
                  <a:cubicBezTo>
                    <a:pt x="52" y="4"/>
                    <a:pt x="54" y="7"/>
                    <a:pt x="55" y="11"/>
                  </a:cubicBezTo>
                  <a:cubicBezTo>
                    <a:pt x="55" y="15"/>
                    <a:pt x="54" y="21"/>
                    <a:pt x="46" y="28"/>
                  </a:cubicBezTo>
                  <a:cubicBezTo>
                    <a:pt x="38" y="34"/>
                    <a:pt x="34" y="39"/>
                    <a:pt x="31" y="42"/>
                  </a:cubicBezTo>
                  <a:cubicBezTo>
                    <a:pt x="29" y="46"/>
                    <a:pt x="28" y="47"/>
                    <a:pt x="28" y="47"/>
                  </a:cubicBezTo>
                  <a:cubicBezTo>
                    <a:pt x="27" y="50"/>
                    <a:pt x="27" y="50"/>
                    <a:pt x="27" y="50"/>
                  </a:cubicBezTo>
                  <a:lnTo>
                    <a:pt x="25" y="47"/>
                  </a:lnTo>
                  <a:close/>
                  <a:moveTo>
                    <a:pt x="20" y="43"/>
                  </a:moveTo>
                  <a:cubicBezTo>
                    <a:pt x="22" y="42"/>
                    <a:pt x="22" y="42"/>
                    <a:pt x="22" y="42"/>
                  </a:cubicBezTo>
                  <a:lnTo>
                    <a:pt x="20" y="43"/>
                  </a:lnTo>
                  <a:close/>
                  <a:moveTo>
                    <a:pt x="4" y="14"/>
                  </a:moveTo>
                  <a:cubicBezTo>
                    <a:pt x="4" y="18"/>
                    <a:pt x="7" y="22"/>
                    <a:pt x="10" y="25"/>
                  </a:cubicBezTo>
                  <a:cubicBezTo>
                    <a:pt x="18" y="33"/>
                    <a:pt x="24" y="40"/>
                    <a:pt x="26" y="43"/>
                  </a:cubicBezTo>
                  <a:cubicBezTo>
                    <a:pt x="28" y="40"/>
                    <a:pt x="33" y="34"/>
                    <a:pt x="44" y="25"/>
                  </a:cubicBezTo>
                  <a:cubicBezTo>
                    <a:pt x="51" y="19"/>
                    <a:pt x="52" y="14"/>
                    <a:pt x="52" y="11"/>
                  </a:cubicBezTo>
                  <a:cubicBezTo>
                    <a:pt x="51" y="8"/>
                    <a:pt x="49" y="7"/>
                    <a:pt x="49" y="7"/>
                  </a:cubicBezTo>
                  <a:cubicBezTo>
                    <a:pt x="46" y="5"/>
                    <a:pt x="44" y="4"/>
                    <a:pt x="42" y="4"/>
                  </a:cubicBezTo>
                  <a:cubicBezTo>
                    <a:pt x="34" y="5"/>
                    <a:pt x="29" y="17"/>
                    <a:pt x="29" y="17"/>
                  </a:cubicBezTo>
                  <a:cubicBezTo>
                    <a:pt x="27" y="21"/>
                    <a:pt x="27" y="21"/>
                    <a:pt x="27" y="21"/>
                  </a:cubicBezTo>
                  <a:cubicBezTo>
                    <a:pt x="26" y="16"/>
                    <a:pt x="26" y="16"/>
                    <a:pt x="26" y="16"/>
                  </a:cubicBezTo>
                  <a:cubicBezTo>
                    <a:pt x="22" y="4"/>
                    <a:pt x="16" y="4"/>
                    <a:pt x="12" y="4"/>
                  </a:cubicBezTo>
                  <a:cubicBezTo>
                    <a:pt x="11" y="4"/>
                    <a:pt x="10" y="5"/>
                    <a:pt x="10" y="5"/>
                  </a:cubicBezTo>
                  <a:cubicBezTo>
                    <a:pt x="5" y="7"/>
                    <a:pt x="4" y="10"/>
                    <a:pt x="4" y="14"/>
                  </a:cubicBezTo>
                  <a:close/>
                </a:path>
              </a:pathLst>
            </a:custGeom>
            <a:solidFill>
              <a:srgbClr val="F279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8" name="Freeform 265"/>
            <p:cNvSpPr>
              <a:spLocks/>
            </p:cNvSpPr>
            <p:nvPr/>
          </p:nvSpPr>
          <p:spPr bwMode="auto">
            <a:xfrm>
              <a:off x="10485438" y="1691336"/>
              <a:ext cx="114300" cy="119063"/>
            </a:xfrm>
            <a:custGeom>
              <a:avLst/>
              <a:gdLst>
                <a:gd name="T0" fmla="*/ 73 w 76"/>
                <a:gd name="T1" fmla="*/ 0 h 80"/>
                <a:gd name="T2" fmla="*/ 1 w 76"/>
                <a:gd name="T3" fmla="*/ 78 h 80"/>
                <a:gd name="T4" fmla="*/ 4 w 76"/>
                <a:gd name="T5" fmla="*/ 78 h 80"/>
                <a:gd name="T6" fmla="*/ 74 w 76"/>
                <a:gd name="T7" fmla="*/ 3 h 80"/>
                <a:gd name="T8" fmla="*/ 73 w 76"/>
                <a:gd name="T9" fmla="*/ 0 h 80"/>
              </a:gdLst>
              <a:ahLst/>
              <a:cxnLst>
                <a:cxn ang="0">
                  <a:pos x="T0" y="T1"/>
                </a:cxn>
                <a:cxn ang="0">
                  <a:pos x="T2" y="T3"/>
                </a:cxn>
                <a:cxn ang="0">
                  <a:pos x="T4" y="T5"/>
                </a:cxn>
                <a:cxn ang="0">
                  <a:pos x="T6" y="T7"/>
                </a:cxn>
                <a:cxn ang="0">
                  <a:pos x="T8" y="T9"/>
                </a:cxn>
              </a:cxnLst>
              <a:rect l="0" t="0" r="r" b="b"/>
              <a:pathLst>
                <a:path w="76" h="80">
                  <a:moveTo>
                    <a:pt x="73" y="0"/>
                  </a:moveTo>
                  <a:cubicBezTo>
                    <a:pt x="34" y="7"/>
                    <a:pt x="14" y="44"/>
                    <a:pt x="1" y="78"/>
                  </a:cubicBezTo>
                  <a:cubicBezTo>
                    <a:pt x="0" y="79"/>
                    <a:pt x="3" y="80"/>
                    <a:pt x="4" y="78"/>
                  </a:cubicBezTo>
                  <a:cubicBezTo>
                    <a:pt x="16" y="46"/>
                    <a:pt x="36" y="10"/>
                    <a:pt x="74" y="3"/>
                  </a:cubicBezTo>
                  <a:cubicBezTo>
                    <a:pt x="76" y="3"/>
                    <a:pt x="75" y="0"/>
                    <a:pt x="73" y="0"/>
                  </a:cubicBezTo>
                  <a:close/>
                </a:path>
              </a:pathLst>
            </a:custGeom>
            <a:solidFill>
              <a:srgbClr val="8031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9" name="Freeform 266"/>
            <p:cNvSpPr>
              <a:spLocks/>
            </p:cNvSpPr>
            <p:nvPr/>
          </p:nvSpPr>
          <p:spPr bwMode="auto">
            <a:xfrm>
              <a:off x="10590213" y="1705623"/>
              <a:ext cx="84137" cy="52388"/>
            </a:xfrm>
            <a:custGeom>
              <a:avLst/>
              <a:gdLst>
                <a:gd name="T0" fmla="*/ 53 w 56"/>
                <a:gd name="T1" fmla="*/ 0 h 35"/>
                <a:gd name="T2" fmla="*/ 1 w 56"/>
                <a:gd name="T3" fmla="*/ 31 h 35"/>
                <a:gd name="T4" fmla="*/ 3 w 56"/>
                <a:gd name="T5" fmla="*/ 33 h 35"/>
                <a:gd name="T6" fmla="*/ 54 w 56"/>
                <a:gd name="T7" fmla="*/ 3 h 35"/>
                <a:gd name="T8" fmla="*/ 53 w 56"/>
                <a:gd name="T9" fmla="*/ 0 h 35"/>
              </a:gdLst>
              <a:ahLst/>
              <a:cxnLst>
                <a:cxn ang="0">
                  <a:pos x="T0" y="T1"/>
                </a:cxn>
                <a:cxn ang="0">
                  <a:pos x="T2" y="T3"/>
                </a:cxn>
                <a:cxn ang="0">
                  <a:pos x="T4" y="T5"/>
                </a:cxn>
                <a:cxn ang="0">
                  <a:pos x="T6" y="T7"/>
                </a:cxn>
                <a:cxn ang="0">
                  <a:pos x="T8" y="T9"/>
                </a:cxn>
              </a:cxnLst>
              <a:rect l="0" t="0" r="r" b="b"/>
              <a:pathLst>
                <a:path w="56" h="35">
                  <a:moveTo>
                    <a:pt x="53" y="0"/>
                  </a:moveTo>
                  <a:cubicBezTo>
                    <a:pt x="33" y="5"/>
                    <a:pt x="16" y="16"/>
                    <a:pt x="1" y="31"/>
                  </a:cubicBezTo>
                  <a:cubicBezTo>
                    <a:pt x="0" y="32"/>
                    <a:pt x="2" y="35"/>
                    <a:pt x="3" y="33"/>
                  </a:cubicBezTo>
                  <a:cubicBezTo>
                    <a:pt x="18" y="19"/>
                    <a:pt x="34" y="8"/>
                    <a:pt x="54" y="3"/>
                  </a:cubicBezTo>
                  <a:cubicBezTo>
                    <a:pt x="56" y="3"/>
                    <a:pt x="55" y="0"/>
                    <a:pt x="53" y="0"/>
                  </a:cubicBezTo>
                  <a:close/>
                </a:path>
              </a:pathLst>
            </a:custGeom>
            <a:solidFill>
              <a:srgbClr val="8031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0" name="Freeform 267"/>
            <p:cNvSpPr>
              <a:spLocks/>
            </p:cNvSpPr>
            <p:nvPr/>
          </p:nvSpPr>
          <p:spPr bwMode="auto">
            <a:xfrm>
              <a:off x="10523538" y="1837386"/>
              <a:ext cx="85725" cy="144463"/>
            </a:xfrm>
            <a:custGeom>
              <a:avLst/>
              <a:gdLst>
                <a:gd name="T0" fmla="*/ 55 w 58"/>
                <a:gd name="T1" fmla="*/ 1 h 96"/>
                <a:gd name="T2" fmla="*/ 16 w 58"/>
                <a:gd name="T3" fmla="*/ 94 h 96"/>
                <a:gd name="T4" fmla="*/ 19 w 58"/>
                <a:gd name="T5" fmla="*/ 92 h 96"/>
                <a:gd name="T6" fmla="*/ 57 w 58"/>
                <a:gd name="T7" fmla="*/ 3 h 96"/>
                <a:gd name="T8" fmla="*/ 55 w 58"/>
                <a:gd name="T9" fmla="*/ 1 h 96"/>
              </a:gdLst>
              <a:ahLst/>
              <a:cxnLst>
                <a:cxn ang="0">
                  <a:pos x="T0" y="T1"/>
                </a:cxn>
                <a:cxn ang="0">
                  <a:pos x="T2" y="T3"/>
                </a:cxn>
                <a:cxn ang="0">
                  <a:pos x="T4" y="T5"/>
                </a:cxn>
                <a:cxn ang="0">
                  <a:pos x="T6" y="T7"/>
                </a:cxn>
                <a:cxn ang="0">
                  <a:pos x="T8" y="T9"/>
                </a:cxn>
              </a:cxnLst>
              <a:rect l="0" t="0" r="r" b="b"/>
              <a:pathLst>
                <a:path w="58" h="96">
                  <a:moveTo>
                    <a:pt x="55" y="1"/>
                  </a:moveTo>
                  <a:cubicBezTo>
                    <a:pt x="31" y="26"/>
                    <a:pt x="0" y="57"/>
                    <a:pt x="16" y="94"/>
                  </a:cubicBezTo>
                  <a:cubicBezTo>
                    <a:pt x="17" y="96"/>
                    <a:pt x="20" y="94"/>
                    <a:pt x="19" y="92"/>
                  </a:cubicBezTo>
                  <a:cubicBezTo>
                    <a:pt x="3" y="57"/>
                    <a:pt x="34" y="26"/>
                    <a:pt x="57" y="3"/>
                  </a:cubicBezTo>
                  <a:cubicBezTo>
                    <a:pt x="58" y="2"/>
                    <a:pt x="56" y="0"/>
                    <a:pt x="55" y="1"/>
                  </a:cubicBezTo>
                  <a:close/>
                </a:path>
              </a:pathLst>
            </a:custGeom>
            <a:solidFill>
              <a:srgbClr val="8031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1" name="Freeform 268"/>
            <p:cNvSpPr>
              <a:spLocks/>
            </p:cNvSpPr>
            <p:nvPr/>
          </p:nvSpPr>
          <p:spPr bwMode="auto">
            <a:xfrm>
              <a:off x="10669588" y="1791348"/>
              <a:ext cx="115887" cy="112713"/>
            </a:xfrm>
            <a:custGeom>
              <a:avLst/>
              <a:gdLst>
                <a:gd name="T0" fmla="*/ 76 w 78"/>
                <a:gd name="T1" fmla="*/ 0 h 75"/>
                <a:gd name="T2" fmla="*/ 4 w 78"/>
                <a:gd name="T3" fmla="*/ 73 h 75"/>
                <a:gd name="T4" fmla="*/ 7 w 78"/>
                <a:gd name="T5" fmla="*/ 73 h 75"/>
                <a:gd name="T6" fmla="*/ 76 w 78"/>
                <a:gd name="T7" fmla="*/ 3 h 75"/>
                <a:gd name="T8" fmla="*/ 76 w 78"/>
                <a:gd name="T9" fmla="*/ 0 h 75"/>
              </a:gdLst>
              <a:ahLst/>
              <a:cxnLst>
                <a:cxn ang="0">
                  <a:pos x="T0" y="T1"/>
                </a:cxn>
                <a:cxn ang="0">
                  <a:pos x="T2" y="T3"/>
                </a:cxn>
                <a:cxn ang="0">
                  <a:pos x="T4" y="T5"/>
                </a:cxn>
                <a:cxn ang="0">
                  <a:pos x="T6" y="T7"/>
                </a:cxn>
                <a:cxn ang="0">
                  <a:pos x="T8" y="T9"/>
                </a:cxn>
              </a:cxnLst>
              <a:rect l="0" t="0" r="r" b="b"/>
              <a:pathLst>
                <a:path w="78" h="75">
                  <a:moveTo>
                    <a:pt x="76" y="0"/>
                  </a:moveTo>
                  <a:cubicBezTo>
                    <a:pt x="41" y="4"/>
                    <a:pt x="0" y="35"/>
                    <a:pt x="4" y="73"/>
                  </a:cubicBezTo>
                  <a:cubicBezTo>
                    <a:pt x="4" y="75"/>
                    <a:pt x="7" y="75"/>
                    <a:pt x="7" y="73"/>
                  </a:cubicBezTo>
                  <a:cubicBezTo>
                    <a:pt x="3" y="37"/>
                    <a:pt x="42" y="6"/>
                    <a:pt x="76" y="3"/>
                  </a:cubicBezTo>
                  <a:cubicBezTo>
                    <a:pt x="78" y="3"/>
                    <a:pt x="78" y="0"/>
                    <a:pt x="76" y="0"/>
                  </a:cubicBezTo>
                  <a:close/>
                </a:path>
              </a:pathLst>
            </a:custGeom>
            <a:solidFill>
              <a:srgbClr val="8031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2" name="Freeform 269"/>
            <p:cNvSpPr>
              <a:spLocks/>
            </p:cNvSpPr>
            <p:nvPr/>
          </p:nvSpPr>
          <p:spPr bwMode="auto">
            <a:xfrm>
              <a:off x="10406063" y="1821511"/>
              <a:ext cx="112712" cy="112713"/>
            </a:xfrm>
            <a:custGeom>
              <a:avLst/>
              <a:gdLst>
                <a:gd name="T0" fmla="*/ 26 w 75"/>
                <a:gd name="T1" fmla="*/ 54 h 76"/>
                <a:gd name="T2" fmla="*/ 32 w 75"/>
                <a:gd name="T3" fmla="*/ 60 h 76"/>
                <a:gd name="T4" fmla="*/ 62 w 75"/>
                <a:gd name="T5" fmla="*/ 50 h 76"/>
                <a:gd name="T6" fmla="*/ 67 w 75"/>
                <a:gd name="T7" fmla="*/ 45 h 76"/>
                <a:gd name="T8" fmla="*/ 54 w 75"/>
                <a:gd name="T9" fmla="*/ 13 h 76"/>
                <a:gd name="T10" fmla="*/ 48 w 75"/>
                <a:gd name="T11" fmla="*/ 7 h 76"/>
                <a:gd name="T12" fmla="*/ 19 w 75"/>
                <a:gd name="T13" fmla="*/ 20 h 76"/>
                <a:gd name="T14" fmla="*/ 12 w 75"/>
                <a:gd name="T15" fmla="*/ 24 h 76"/>
                <a:gd name="T16" fmla="*/ 26 w 75"/>
                <a:gd name="T17" fmla="*/ 54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5" h="76">
                  <a:moveTo>
                    <a:pt x="26" y="54"/>
                  </a:moveTo>
                  <a:cubicBezTo>
                    <a:pt x="26" y="54"/>
                    <a:pt x="20" y="76"/>
                    <a:pt x="32" y="60"/>
                  </a:cubicBezTo>
                  <a:cubicBezTo>
                    <a:pt x="44" y="44"/>
                    <a:pt x="47" y="43"/>
                    <a:pt x="62" y="50"/>
                  </a:cubicBezTo>
                  <a:cubicBezTo>
                    <a:pt x="62" y="50"/>
                    <a:pt x="75" y="55"/>
                    <a:pt x="67" y="45"/>
                  </a:cubicBezTo>
                  <a:cubicBezTo>
                    <a:pt x="59" y="35"/>
                    <a:pt x="49" y="31"/>
                    <a:pt x="54" y="13"/>
                  </a:cubicBezTo>
                  <a:cubicBezTo>
                    <a:pt x="54" y="13"/>
                    <a:pt x="53" y="0"/>
                    <a:pt x="48" y="7"/>
                  </a:cubicBezTo>
                  <a:cubicBezTo>
                    <a:pt x="42" y="15"/>
                    <a:pt x="40" y="31"/>
                    <a:pt x="19" y="20"/>
                  </a:cubicBezTo>
                  <a:cubicBezTo>
                    <a:pt x="19" y="20"/>
                    <a:pt x="0" y="10"/>
                    <a:pt x="12" y="24"/>
                  </a:cubicBezTo>
                  <a:cubicBezTo>
                    <a:pt x="19" y="32"/>
                    <a:pt x="29" y="36"/>
                    <a:pt x="26" y="54"/>
                  </a:cubicBezTo>
                  <a:close/>
                </a:path>
              </a:pathLst>
            </a:custGeom>
            <a:solidFill>
              <a:srgbClr val="FCFC0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3" name="Freeform 270"/>
            <p:cNvSpPr>
              <a:spLocks/>
            </p:cNvSpPr>
            <p:nvPr/>
          </p:nvSpPr>
          <p:spPr bwMode="auto">
            <a:xfrm>
              <a:off x="10596563" y="1908823"/>
              <a:ext cx="138112" cy="146050"/>
            </a:xfrm>
            <a:custGeom>
              <a:avLst/>
              <a:gdLst>
                <a:gd name="T0" fmla="*/ 13 w 93"/>
                <a:gd name="T1" fmla="*/ 40 h 98"/>
                <a:gd name="T2" fmla="*/ 2 w 93"/>
                <a:gd name="T3" fmla="*/ 44 h 98"/>
                <a:gd name="T4" fmla="*/ 13 w 93"/>
                <a:gd name="T5" fmla="*/ 53 h 98"/>
                <a:gd name="T6" fmla="*/ 32 w 93"/>
                <a:gd name="T7" fmla="*/ 86 h 98"/>
                <a:gd name="T8" fmla="*/ 40 w 93"/>
                <a:gd name="T9" fmla="*/ 83 h 98"/>
                <a:gd name="T10" fmla="*/ 53 w 93"/>
                <a:gd name="T11" fmla="*/ 61 h 98"/>
                <a:gd name="T12" fmla="*/ 81 w 93"/>
                <a:gd name="T13" fmla="*/ 56 h 98"/>
                <a:gd name="T14" fmla="*/ 82 w 93"/>
                <a:gd name="T15" fmla="*/ 50 h 98"/>
                <a:gd name="T16" fmla="*/ 65 w 93"/>
                <a:gd name="T17" fmla="*/ 45 h 98"/>
                <a:gd name="T18" fmla="*/ 54 w 93"/>
                <a:gd name="T19" fmla="*/ 30 h 98"/>
                <a:gd name="T20" fmla="*/ 52 w 93"/>
                <a:gd name="T21" fmla="*/ 12 h 98"/>
                <a:gd name="T22" fmla="*/ 45 w 93"/>
                <a:gd name="T23" fmla="*/ 14 h 98"/>
                <a:gd name="T24" fmla="*/ 28 w 93"/>
                <a:gd name="T25" fmla="*/ 40 h 98"/>
                <a:gd name="T26" fmla="*/ 13 w 93"/>
                <a:gd name="T27" fmla="*/ 40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3" h="98">
                  <a:moveTo>
                    <a:pt x="13" y="40"/>
                  </a:moveTo>
                  <a:cubicBezTo>
                    <a:pt x="13" y="40"/>
                    <a:pt x="3" y="41"/>
                    <a:pt x="2" y="44"/>
                  </a:cubicBezTo>
                  <a:cubicBezTo>
                    <a:pt x="0" y="47"/>
                    <a:pt x="3" y="50"/>
                    <a:pt x="13" y="53"/>
                  </a:cubicBezTo>
                  <a:cubicBezTo>
                    <a:pt x="23" y="55"/>
                    <a:pt x="35" y="63"/>
                    <a:pt x="32" y="86"/>
                  </a:cubicBezTo>
                  <a:cubicBezTo>
                    <a:pt x="32" y="86"/>
                    <a:pt x="34" y="98"/>
                    <a:pt x="40" y="83"/>
                  </a:cubicBezTo>
                  <a:cubicBezTo>
                    <a:pt x="40" y="83"/>
                    <a:pt x="45" y="66"/>
                    <a:pt x="53" y="61"/>
                  </a:cubicBezTo>
                  <a:cubicBezTo>
                    <a:pt x="61" y="57"/>
                    <a:pt x="81" y="56"/>
                    <a:pt x="81" y="56"/>
                  </a:cubicBezTo>
                  <a:cubicBezTo>
                    <a:pt x="81" y="56"/>
                    <a:pt x="93" y="54"/>
                    <a:pt x="82" y="50"/>
                  </a:cubicBezTo>
                  <a:cubicBezTo>
                    <a:pt x="70" y="46"/>
                    <a:pt x="65" y="45"/>
                    <a:pt x="65" y="45"/>
                  </a:cubicBezTo>
                  <a:cubicBezTo>
                    <a:pt x="65" y="45"/>
                    <a:pt x="54" y="41"/>
                    <a:pt x="54" y="30"/>
                  </a:cubicBezTo>
                  <a:cubicBezTo>
                    <a:pt x="54" y="19"/>
                    <a:pt x="52" y="12"/>
                    <a:pt x="52" y="12"/>
                  </a:cubicBezTo>
                  <a:cubicBezTo>
                    <a:pt x="52" y="12"/>
                    <a:pt x="48" y="0"/>
                    <a:pt x="45" y="14"/>
                  </a:cubicBezTo>
                  <a:cubicBezTo>
                    <a:pt x="40" y="33"/>
                    <a:pt x="34" y="39"/>
                    <a:pt x="28" y="40"/>
                  </a:cubicBezTo>
                  <a:cubicBezTo>
                    <a:pt x="22" y="41"/>
                    <a:pt x="13" y="40"/>
                    <a:pt x="13" y="40"/>
                  </a:cubicBezTo>
                  <a:close/>
                </a:path>
              </a:pathLst>
            </a:custGeom>
            <a:solidFill>
              <a:srgbClr val="FCFC0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4" name="Freeform 271"/>
            <p:cNvSpPr>
              <a:spLocks/>
            </p:cNvSpPr>
            <p:nvPr/>
          </p:nvSpPr>
          <p:spPr bwMode="auto">
            <a:xfrm>
              <a:off x="10409238" y="1819923"/>
              <a:ext cx="95250" cy="98425"/>
            </a:xfrm>
            <a:custGeom>
              <a:avLst/>
              <a:gdLst>
                <a:gd name="T0" fmla="*/ 17 w 64"/>
                <a:gd name="T1" fmla="*/ 52 h 66"/>
                <a:gd name="T2" fmla="*/ 18 w 64"/>
                <a:gd name="T3" fmla="*/ 65 h 66"/>
                <a:gd name="T4" fmla="*/ 26 w 64"/>
                <a:gd name="T5" fmla="*/ 59 h 66"/>
                <a:gd name="T6" fmla="*/ 51 w 64"/>
                <a:gd name="T7" fmla="*/ 48 h 66"/>
                <a:gd name="T8" fmla="*/ 64 w 64"/>
                <a:gd name="T9" fmla="*/ 49 h 66"/>
                <a:gd name="T10" fmla="*/ 56 w 64"/>
                <a:gd name="T11" fmla="*/ 37 h 66"/>
                <a:gd name="T12" fmla="*/ 49 w 64"/>
                <a:gd name="T13" fmla="*/ 29 h 66"/>
                <a:gd name="T14" fmla="*/ 48 w 64"/>
                <a:gd name="T15" fmla="*/ 11 h 66"/>
                <a:gd name="T16" fmla="*/ 41 w 64"/>
                <a:gd name="T17" fmla="*/ 3 h 66"/>
                <a:gd name="T18" fmla="*/ 34 w 64"/>
                <a:gd name="T19" fmla="*/ 14 h 66"/>
                <a:gd name="T20" fmla="*/ 12 w 64"/>
                <a:gd name="T21" fmla="*/ 17 h 66"/>
                <a:gd name="T22" fmla="*/ 0 w 64"/>
                <a:gd name="T23" fmla="*/ 16 h 66"/>
                <a:gd name="T24" fmla="*/ 7 w 64"/>
                <a:gd name="T25" fmla="*/ 26 h 66"/>
                <a:gd name="T26" fmla="*/ 17 w 64"/>
                <a:gd name="T27" fmla="*/ 52 h 66"/>
                <a:gd name="T28" fmla="*/ 20 w 64"/>
                <a:gd name="T29" fmla="*/ 53 h 66"/>
                <a:gd name="T30" fmla="*/ 15 w 64"/>
                <a:gd name="T31" fmla="*/ 30 h 66"/>
                <a:gd name="T32" fmla="*/ 4 w 64"/>
                <a:gd name="T33" fmla="*/ 17 h 66"/>
                <a:gd name="T34" fmla="*/ 11 w 64"/>
                <a:gd name="T35" fmla="*/ 20 h 66"/>
                <a:gd name="T36" fmla="*/ 32 w 64"/>
                <a:gd name="T37" fmla="*/ 21 h 66"/>
                <a:gd name="T38" fmla="*/ 45 w 64"/>
                <a:gd name="T39" fmla="*/ 10 h 66"/>
                <a:gd name="T40" fmla="*/ 48 w 64"/>
                <a:gd name="T41" fmla="*/ 32 h 66"/>
                <a:gd name="T42" fmla="*/ 60 w 64"/>
                <a:gd name="T43" fmla="*/ 46 h 66"/>
                <a:gd name="T44" fmla="*/ 50 w 64"/>
                <a:gd name="T45" fmla="*/ 45 h 66"/>
                <a:gd name="T46" fmla="*/ 32 w 64"/>
                <a:gd name="T47" fmla="*/ 48 h 66"/>
                <a:gd name="T48" fmla="*/ 26 w 64"/>
                <a:gd name="T49" fmla="*/ 54 h 66"/>
                <a:gd name="T50" fmla="*/ 19 w 64"/>
                <a:gd name="T51" fmla="*/ 61 h 66"/>
                <a:gd name="T52" fmla="*/ 20 w 64"/>
                <a:gd name="T53" fmla="*/ 53 h 66"/>
                <a:gd name="T54" fmla="*/ 17 w 64"/>
                <a:gd name="T55" fmla="*/ 52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4" h="66">
                  <a:moveTo>
                    <a:pt x="17" y="52"/>
                  </a:moveTo>
                  <a:cubicBezTo>
                    <a:pt x="17" y="55"/>
                    <a:pt x="14" y="64"/>
                    <a:pt x="18" y="65"/>
                  </a:cubicBezTo>
                  <a:cubicBezTo>
                    <a:pt x="22" y="66"/>
                    <a:pt x="25" y="61"/>
                    <a:pt x="26" y="59"/>
                  </a:cubicBezTo>
                  <a:cubicBezTo>
                    <a:pt x="34" y="50"/>
                    <a:pt x="38" y="43"/>
                    <a:pt x="51" y="48"/>
                  </a:cubicBezTo>
                  <a:cubicBezTo>
                    <a:pt x="53" y="49"/>
                    <a:pt x="64" y="54"/>
                    <a:pt x="64" y="49"/>
                  </a:cubicBezTo>
                  <a:cubicBezTo>
                    <a:pt x="64" y="44"/>
                    <a:pt x="59" y="40"/>
                    <a:pt x="56" y="37"/>
                  </a:cubicBezTo>
                  <a:cubicBezTo>
                    <a:pt x="54" y="34"/>
                    <a:pt x="51" y="32"/>
                    <a:pt x="49" y="29"/>
                  </a:cubicBezTo>
                  <a:cubicBezTo>
                    <a:pt x="45" y="23"/>
                    <a:pt x="49" y="18"/>
                    <a:pt x="48" y="11"/>
                  </a:cubicBezTo>
                  <a:cubicBezTo>
                    <a:pt x="48" y="7"/>
                    <a:pt x="47" y="0"/>
                    <a:pt x="41" y="3"/>
                  </a:cubicBezTo>
                  <a:cubicBezTo>
                    <a:pt x="38" y="5"/>
                    <a:pt x="36" y="11"/>
                    <a:pt x="34" y="14"/>
                  </a:cubicBezTo>
                  <a:cubicBezTo>
                    <a:pt x="29" y="23"/>
                    <a:pt x="20" y="22"/>
                    <a:pt x="12" y="17"/>
                  </a:cubicBezTo>
                  <a:cubicBezTo>
                    <a:pt x="10" y="16"/>
                    <a:pt x="0" y="10"/>
                    <a:pt x="0" y="16"/>
                  </a:cubicBezTo>
                  <a:cubicBezTo>
                    <a:pt x="0" y="20"/>
                    <a:pt x="5" y="24"/>
                    <a:pt x="7" y="26"/>
                  </a:cubicBezTo>
                  <a:cubicBezTo>
                    <a:pt x="15" y="34"/>
                    <a:pt x="19" y="40"/>
                    <a:pt x="17" y="52"/>
                  </a:cubicBezTo>
                  <a:cubicBezTo>
                    <a:pt x="17" y="54"/>
                    <a:pt x="20" y="55"/>
                    <a:pt x="20" y="53"/>
                  </a:cubicBezTo>
                  <a:cubicBezTo>
                    <a:pt x="22" y="44"/>
                    <a:pt x="21" y="37"/>
                    <a:pt x="15" y="30"/>
                  </a:cubicBezTo>
                  <a:cubicBezTo>
                    <a:pt x="12" y="25"/>
                    <a:pt x="7" y="22"/>
                    <a:pt x="4" y="17"/>
                  </a:cubicBezTo>
                  <a:cubicBezTo>
                    <a:pt x="3" y="17"/>
                    <a:pt x="10" y="19"/>
                    <a:pt x="11" y="20"/>
                  </a:cubicBezTo>
                  <a:cubicBezTo>
                    <a:pt x="18" y="24"/>
                    <a:pt x="26" y="26"/>
                    <a:pt x="32" y="21"/>
                  </a:cubicBezTo>
                  <a:cubicBezTo>
                    <a:pt x="35" y="19"/>
                    <a:pt x="44" y="0"/>
                    <a:pt x="45" y="10"/>
                  </a:cubicBezTo>
                  <a:cubicBezTo>
                    <a:pt x="46" y="19"/>
                    <a:pt x="42" y="25"/>
                    <a:pt x="48" y="32"/>
                  </a:cubicBezTo>
                  <a:cubicBezTo>
                    <a:pt x="52" y="37"/>
                    <a:pt x="57" y="41"/>
                    <a:pt x="60" y="46"/>
                  </a:cubicBezTo>
                  <a:cubicBezTo>
                    <a:pt x="63" y="50"/>
                    <a:pt x="50" y="45"/>
                    <a:pt x="50" y="45"/>
                  </a:cubicBezTo>
                  <a:cubicBezTo>
                    <a:pt x="43" y="42"/>
                    <a:pt x="38" y="42"/>
                    <a:pt x="32" y="48"/>
                  </a:cubicBezTo>
                  <a:cubicBezTo>
                    <a:pt x="30" y="49"/>
                    <a:pt x="28" y="52"/>
                    <a:pt x="26" y="54"/>
                  </a:cubicBezTo>
                  <a:cubicBezTo>
                    <a:pt x="29" y="51"/>
                    <a:pt x="19" y="64"/>
                    <a:pt x="19" y="61"/>
                  </a:cubicBezTo>
                  <a:cubicBezTo>
                    <a:pt x="19" y="58"/>
                    <a:pt x="20" y="56"/>
                    <a:pt x="20" y="53"/>
                  </a:cubicBezTo>
                  <a:cubicBezTo>
                    <a:pt x="21" y="51"/>
                    <a:pt x="18" y="50"/>
                    <a:pt x="17" y="52"/>
                  </a:cubicBezTo>
                  <a:close/>
                </a:path>
              </a:pathLst>
            </a:custGeom>
            <a:solidFill>
              <a:srgbClr val="8031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5" name="Freeform 272"/>
            <p:cNvSpPr>
              <a:spLocks/>
            </p:cNvSpPr>
            <p:nvPr/>
          </p:nvSpPr>
          <p:spPr bwMode="auto">
            <a:xfrm>
              <a:off x="10615613" y="1765948"/>
              <a:ext cx="57150" cy="68263"/>
            </a:xfrm>
            <a:custGeom>
              <a:avLst/>
              <a:gdLst>
                <a:gd name="T0" fmla="*/ 8 w 38"/>
                <a:gd name="T1" fmla="*/ 32 h 46"/>
                <a:gd name="T2" fmla="*/ 10 w 38"/>
                <a:gd name="T3" fmla="*/ 37 h 46"/>
                <a:gd name="T4" fmla="*/ 30 w 38"/>
                <a:gd name="T5" fmla="*/ 39 h 46"/>
                <a:gd name="T6" fmla="*/ 34 w 38"/>
                <a:gd name="T7" fmla="*/ 38 h 46"/>
                <a:gd name="T8" fmla="*/ 35 w 38"/>
                <a:gd name="T9" fmla="*/ 16 h 46"/>
                <a:gd name="T10" fmla="*/ 33 w 38"/>
                <a:gd name="T11" fmla="*/ 11 h 46"/>
                <a:gd name="T12" fmla="*/ 13 w 38"/>
                <a:gd name="T13" fmla="*/ 11 h 46"/>
                <a:gd name="T14" fmla="*/ 9 w 38"/>
                <a:gd name="T15" fmla="*/ 11 h 46"/>
                <a:gd name="T16" fmla="*/ 8 w 38"/>
                <a:gd name="T17" fmla="*/ 32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46">
                  <a:moveTo>
                    <a:pt x="8" y="32"/>
                  </a:moveTo>
                  <a:cubicBezTo>
                    <a:pt x="8" y="32"/>
                    <a:pt x="0" y="43"/>
                    <a:pt x="10" y="37"/>
                  </a:cubicBezTo>
                  <a:cubicBezTo>
                    <a:pt x="21" y="31"/>
                    <a:pt x="23" y="31"/>
                    <a:pt x="30" y="39"/>
                  </a:cubicBezTo>
                  <a:cubicBezTo>
                    <a:pt x="30" y="39"/>
                    <a:pt x="36" y="46"/>
                    <a:pt x="34" y="38"/>
                  </a:cubicBezTo>
                  <a:cubicBezTo>
                    <a:pt x="32" y="30"/>
                    <a:pt x="27" y="25"/>
                    <a:pt x="35" y="16"/>
                  </a:cubicBezTo>
                  <a:cubicBezTo>
                    <a:pt x="35" y="16"/>
                    <a:pt x="38" y="8"/>
                    <a:pt x="33" y="11"/>
                  </a:cubicBezTo>
                  <a:cubicBezTo>
                    <a:pt x="28" y="14"/>
                    <a:pt x="22" y="23"/>
                    <a:pt x="13" y="11"/>
                  </a:cubicBezTo>
                  <a:cubicBezTo>
                    <a:pt x="13" y="11"/>
                    <a:pt x="6" y="0"/>
                    <a:pt x="9" y="11"/>
                  </a:cubicBezTo>
                  <a:cubicBezTo>
                    <a:pt x="11" y="18"/>
                    <a:pt x="15" y="22"/>
                    <a:pt x="8" y="32"/>
                  </a:cubicBezTo>
                  <a:close/>
                </a:path>
              </a:pathLst>
            </a:custGeom>
            <a:solidFill>
              <a:srgbClr val="FCFC0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6" name="Freeform 273"/>
            <p:cNvSpPr>
              <a:spLocks/>
            </p:cNvSpPr>
            <p:nvPr/>
          </p:nvSpPr>
          <p:spPr bwMode="auto">
            <a:xfrm>
              <a:off x="10615613" y="1765948"/>
              <a:ext cx="57150" cy="63500"/>
            </a:xfrm>
            <a:custGeom>
              <a:avLst/>
              <a:gdLst>
                <a:gd name="T0" fmla="*/ 5 w 38"/>
                <a:gd name="T1" fmla="*/ 28 h 42"/>
                <a:gd name="T2" fmla="*/ 2 w 38"/>
                <a:gd name="T3" fmla="*/ 37 h 42"/>
                <a:gd name="T4" fmla="*/ 21 w 38"/>
                <a:gd name="T5" fmla="*/ 32 h 42"/>
                <a:gd name="T6" fmla="*/ 33 w 38"/>
                <a:gd name="T7" fmla="*/ 40 h 42"/>
                <a:gd name="T8" fmla="*/ 33 w 38"/>
                <a:gd name="T9" fmla="*/ 33 h 42"/>
                <a:gd name="T10" fmla="*/ 33 w 38"/>
                <a:gd name="T11" fmla="*/ 16 h 42"/>
                <a:gd name="T12" fmla="*/ 33 w 38"/>
                <a:gd name="T13" fmla="*/ 6 h 42"/>
                <a:gd name="T14" fmla="*/ 25 w 38"/>
                <a:gd name="T15" fmla="*/ 11 h 42"/>
                <a:gd name="T16" fmla="*/ 12 w 38"/>
                <a:gd name="T17" fmla="*/ 7 h 42"/>
                <a:gd name="T18" fmla="*/ 5 w 38"/>
                <a:gd name="T19" fmla="*/ 3 h 42"/>
                <a:gd name="T20" fmla="*/ 6 w 38"/>
                <a:gd name="T21" fmla="*/ 11 h 42"/>
                <a:gd name="T22" fmla="*/ 5 w 38"/>
                <a:gd name="T23" fmla="*/ 29 h 42"/>
                <a:gd name="T24" fmla="*/ 7 w 38"/>
                <a:gd name="T25" fmla="*/ 30 h 42"/>
                <a:gd name="T26" fmla="*/ 10 w 38"/>
                <a:gd name="T27" fmla="*/ 13 h 42"/>
                <a:gd name="T28" fmla="*/ 8 w 38"/>
                <a:gd name="T29" fmla="*/ 8 h 42"/>
                <a:gd name="T30" fmla="*/ 7 w 38"/>
                <a:gd name="T31" fmla="*/ 5 h 42"/>
                <a:gd name="T32" fmla="*/ 7 w 38"/>
                <a:gd name="T33" fmla="*/ 6 h 42"/>
                <a:gd name="T34" fmla="*/ 10 w 38"/>
                <a:gd name="T35" fmla="*/ 9 h 42"/>
                <a:gd name="T36" fmla="*/ 22 w 38"/>
                <a:gd name="T37" fmla="*/ 16 h 42"/>
                <a:gd name="T38" fmla="*/ 29 w 38"/>
                <a:gd name="T39" fmla="*/ 12 h 42"/>
                <a:gd name="T40" fmla="*/ 32 w 38"/>
                <a:gd name="T41" fmla="*/ 12 h 42"/>
                <a:gd name="T42" fmla="*/ 28 w 38"/>
                <a:gd name="T43" fmla="*/ 19 h 42"/>
                <a:gd name="T44" fmla="*/ 28 w 38"/>
                <a:gd name="T45" fmla="*/ 27 h 42"/>
                <a:gd name="T46" fmla="*/ 30 w 38"/>
                <a:gd name="T47" fmla="*/ 33 h 42"/>
                <a:gd name="T48" fmla="*/ 30 w 38"/>
                <a:gd name="T49" fmla="*/ 37 h 42"/>
                <a:gd name="T50" fmla="*/ 25 w 38"/>
                <a:gd name="T51" fmla="*/ 31 h 42"/>
                <a:gd name="T52" fmla="*/ 14 w 38"/>
                <a:gd name="T53" fmla="*/ 30 h 42"/>
                <a:gd name="T54" fmla="*/ 8 w 38"/>
                <a:gd name="T55" fmla="*/ 33 h 42"/>
                <a:gd name="T56" fmla="*/ 5 w 38"/>
                <a:gd name="T57" fmla="*/ 34 h 42"/>
                <a:gd name="T58" fmla="*/ 7 w 38"/>
                <a:gd name="T59" fmla="*/ 30 h 42"/>
                <a:gd name="T60" fmla="*/ 5 w 38"/>
                <a:gd name="T61" fmla="*/ 28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8" h="42">
                  <a:moveTo>
                    <a:pt x="5" y="28"/>
                  </a:moveTo>
                  <a:cubicBezTo>
                    <a:pt x="4" y="30"/>
                    <a:pt x="0" y="34"/>
                    <a:pt x="2" y="37"/>
                  </a:cubicBezTo>
                  <a:cubicBezTo>
                    <a:pt x="5" y="41"/>
                    <a:pt x="16" y="30"/>
                    <a:pt x="21" y="32"/>
                  </a:cubicBezTo>
                  <a:cubicBezTo>
                    <a:pt x="24" y="34"/>
                    <a:pt x="28" y="42"/>
                    <a:pt x="33" y="40"/>
                  </a:cubicBezTo>
                  <a:cubicBezTo>
                    <a:pt x="35" y="39"/>
                    <a:pt x="33" y="35"/>
                    <a:pt x="33" y="33"/>
                  </a:cubicBezTo>
                  <a:cubicBezTo>
                    <a:pt x="31" y="27"/>
                    <a:pt x="29" y="22"/>
                    <a:pt x="33" y="16"/>
                  </a:cubicBezTo>
                  <a:cubicBezTo>
                    <a:pt x="34" y="14"/>
                    <a:pt x="38" y="6"/>
                    <a:pt x="33" y="6"/>
                  </a:cubicBezTo>
                  <a:cubicBezTo>
                    <a:pt x="30" y="6"/>
                    <a:pt x="27" y="9"/>
                    <a:pt x="25" y="11"/>
                  </a:cubicBezTo>
                  <a:cubicBezTo>
                    <a:pt x="20" y="15"/>
                    <a:pt x="16" y="12"/>
                    <a:pt x="12" y="7"/>
                  </a:cubicBezTo>
                  <a:cubicBezTo>
                    <a:pt x="11" y="6"/>
                    <a:pt x="7" y="0"/>
                    <a:pt x="5" y="3"/>
                  </a:cubicBezTo>
                  <a:cubicBezTo>
                    <a:pt x="3" y="5"/>
                    <a:pt x="5" y="9"/>
                    <a:pt x="6" y="11"/>
                  </a:cubicBezTo>
                  <a:cubicBezTo>
                    <a:pt x="8" y="18"/>
                    <a:pt x="9" y="22"/>
                    <a:pt x="5" y="29"/>
                  </a:cubicBezTo>
                  <a:cubicBezTo>
                    <a:pt x="4" y="30"/>
                    <a:pt x="6" y="32"/>
                    <a:pt x="7" y="30"/>
                  </a:cubicBezTo>
                  <a:cubicBezTo>
                    <a:pt x="11" y="24"/>
                    <a:pt x="12" y="19"/>
                    <a:pt x="10" y="13"/>
                  </a:cubicBezTo>
                  <a:cubicBezTo>
                    <a:pt x="9" y="11"/>
                    <a:pt x="9" y="10"/>
                    <a:pt x="8" y="8"/>
                  </a:cubicBezTo>
                  <a:cubicBezTo>
                    <a:pt x="8" y="7"/>
                    <a:pt x="7" y="6"/>
                    <a:pt x="7" y="5"/>
                  </a:cubicBezTo>
                  <a:cubicBezTo>
                    <a:pt x="6" y="5"/>
                    <a:pt x="6" y="5"/>
                    <a:pt x="7" y="6"/>
                  </a:cubicBezTo>
                  <a:cubicBezTo>
                    <a:pt x="8" y="7"/>
                    <a:pt x="9" y="8"/>
                    <a:pt x="10" y="9"/>
                  </a:cubicBezTo>
                  <a:cubicBezTo>
                    <a:pt x="13" y="13"/>
                    <a:pt x="17" y="17"/>
                    <a:pt x="22" y="16"/>
                  </a:cubicBezTo>
                  <a:cubicBezTo>
                    <a:pt x="25" y="15"/>
                    <a:pt x="27" y="13"/>
                    <a:pt x="29" y="12"/>
                  </a:cubicBezTo>
                  <a:cubicBezTo>
                    <a:pt x="31" y="10"/>
                    <a:pt x="33" y="8"/>
                    <a:pt x="32" y="12"/>
                  </a:cubicBezTo>
                  <a:cubicBezTo>
                    <a:pt x="31" y="14"/>
                    <a:pt x="29" y="17"/>
                    <a:pt x="28" y="19"/>
                  </a:cubicBezTo>
                  <a:cubicBezTo>
                    <a:pt x="27" y="22"/>
                    <a:pt x="27" y="25"/>
                    <a:pt x="28" y="27"/>
                  </a:cubicBezTo>
                  <a:cubicBezTo>
                    <a:pt x="28" y="29"/>
                    <a:pt x="29" y="31"/>
                    <a:pt x="30" y="33"/>
                  </a:cubicBezTo>
                  <a:cubicBezTo>
                    <a:pt x="30" y="33"/>
                    <a:pt x="32" y="38"/>
                    <a:pt x="30" y="37"/>
                  </a:cubicBezTo>
                  <a:cubicBezTo>
                    <a:pt x="28" y="35"/>
                    <a:pt x="27" y="33"/>
                    <a:pt x="25" y="31"/>
                  </a:cubicBezTo>
                  <a:cubicBezTo>
                    <a:pt x="22" y="28"/>
                    <a:pt x="18" y="28"/>
                    <a:pt x="14" y="30"/>
                  </a:cubicBezTo>
                  <a:cubicBezTo>
                    <a:pt x="11" y="31"/>
                    <a:pt x="10" y="32"/>
                    <a:pt x="8" y="33"/>
                  </a:cubicBezTo>
                  <a:cubicBezTo>
                    <a:pt x="7" y="33"/>
                    <a:pt x="4" y="36"/>
                    <a:pt x="5" y="34"/>
                  </a:cubicBezTo>
                  <a:cubicBezTo>
                    <a:pt x="6" y="33"/>
                    <a:pt x="6" y="32"/>
                    <a:pt x="7" y="30"/>
                  </a:cubicBezTo>
                  <a:cubicBezTo>
                    <a:pt x="8" y="29"/>
                    <a:pt x="6" y="27"/>
                    <a:pt x="5" y="28"/>
                  </a:cubicBezTo>
                  <a:close/>
                </a:path>
              </a:pathLst>
            </a:custGeom>
            <a:solidFill>
              <a:srgbClr val="8031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7" name="Freeform 274"/>
            <p:cNvSpPr>
              <a:spLocks/>
            </p:cNvSpPr>
            <p:nvPr/>
          </p:nvSpPr>
          <p:spPr bwMode="auto">
            <a:xfrm>
              <a:off x="10536238" y="1759598"/>
              <a:ext cx="57150" cy="60325"/>
            </a:xfrm>
            <a:custGeom>
              <a:avLst/>
              <a:gdLst>
                <a:gd name="T0" fmla="*/ 9 w 38"/>
                <a:gd name="T1" fmla="*/ 29 h 41"/>
                <a:gd name="T2" fmla="*/ 12 w 38"/>
                <a:gd name="T3" fmla="*/ 33 h 41"/>
                <a:gd name="T4" fmla="*/ 30 w 38"/>
                <a:gd name="T5" fmla="*/ 32 h 41"/>
                <a:gd name="T6" fmla="*/ 34 w 38"/>
                <a:gd name="T7" fmla="*/ 29 h 41"/>
                <a:gd name="T8" fmla="*/ 31 w 38"/>
                <a:gd name="T9" fmla="*/ 9 h 41"/>
                <a:gd name="T10" fmla="*/ 28 w 38"/>
                <a:gd name="T11" fmla="*/ 5 h 41"/>
                <a:gd name="T12" fmla="*/ 10 w 38"/>
                <a:gd name="T13" fmla="*/ 8 h 41"/>
                <a:gd name="T14" fmla="*/ 6 w 38"/>
                <a:gd name="T15" fmla="*/ 10 h 41"/>
                <a:gd name="T16" fmla="*/ 9 w 38"/>
                <a:gd name="T17" fmla="*/ 29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41">
                  <a:moveTo>
                    <a:pt x="9" y="29"/>
                  </a:moveTo>
                  <a:cubicBezTo>
                    <a:pt x="9" y="29"/>
                    <a:pt x="3" y="41"/>
                    <a:pt x="12" y="33"/>
                  </a:cubicBezTo>
                  <a:cubicBezTo>
                    <a:pt x="21" y="26"/>
                    <a:pt x="23" y="26"/>
                    <a:pt x="30" y="32"/>
                  </a:cubicBezTo>
                  <a:cubicBezTo>
                    <a:pt x="30" y="32"/>
                    <a:pt x="38" y="37"/>
                    <a:pt x="34" y="29"/>
                  </a:cubicBezTo>
                  <a:cubicBezTo>
                    <a:pt x="31" y="22"/>
                    <a:pt x="26" y="19"/>
                    <a:pt x="31" y="9"/>
                  </a:cubicBezTo>
                  <a:cubicBezTo>
                    <a:pt x="31" y="9"/>
                    <a:pt x="33" y="1"/>
                    <a:pt x="28" y="5"/>
                  </a:cubicBezTo>
                  <a:cubicBezTo>
                    <a:pt x="24" y="9"/>
                    <a:pt x="21" y="18"/>
                    <a:pt x="10" y="8"/>
                  </a:cubicBezTo>
                  <a:cubicBezTo>
                    <a:pt x="10" y="8"/>
                    <a:pt x="0" y="0"/>
                    <a:pt x="6" y="10"/>
                  </a:cubicBezTo>
                  <a:cubicBezTo>
                    <a:pt x="8" y="15"/>
                    <a:pt x="14" y="19"/>
                    <a:pt x="9" y="29"/>
                  </a:cubicBezTo>
                  <a:close/>
                </a:path>
              </a:pathLst>
            </a:custGeom>
            <a:solidFill>
              <a:srgbClr val="FCFC0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8" name="Freeform 275"/>
            <p:cNvSpPr>
              <a:spLocks/>
            </p:cNvSpPr>
            <p:nvPr/>
          </p:nvSpPr>
          <p:spPr bwMode="auto">
            <a:xfrm>
              <a:off x="10534650" y="1758011"/>
              <a:ext cx="53975" cy="53975"/>
            </a:xfrm>
            <a:custGeom>
              <a:avLst/>
              <a:gdLst>
                <a:gd name="T0" fmla="*/ 6 w 36"/>
                <a:gd name="T1" fmla="*/ 27 h 37"/>
                <a:gd name="T2" fmla="*/ 5 w 36"/>
                <a:gd name="T3" fmla="*/ 36 h 37"/>
                <a:gd name="T4" fmla="*/ 9 w 36"/>
                <a:gd name="T5" fmla="*/ 35 h 37"/>
                <a:gd name="T6" fmla="*/ 23 w 36"/>
                <a:gd name="T7" fmla="*/ 28 h 37"/>
                <a:gd name="T8" fmla="*/ 35 w 36"/>
                <a:gd name="T9" fmla="*/ 33 h 37"/>
                <a:gd name="T10" fmla="*/ 33 w 36"/>
                <a:gd name="T11" fmla="*/ 26 h 37"/>
                <a:gd name="T12" fmla="*/ 31 w 36"/>
                <a:gd name="T13" fmla="*/ 9 h 37"/>
                <a:gd name="T14" fmla="*/ 28 w 36"/>
                <a:gd name="T15" fmla="*/ 1 h 37"/>
                <a:gd name="T16" fmla="*/ 21 w 36"/>
                <a:gd name="T17" fmla="*/ 7 h 37"/>
                <a:gd name="T18" fmla="*/ 9 w 36"/>
                <a:gd name="T19" fmla="*/ 6 h 37"/>
                <a:gd name="T20" fmla="*/ 1 w 36"/>
                <a:gd name="T21" fmla="*/ 4 h 37"/>
                <a:gd name="T22" fmla="*/ 4 w 36"/>
                <a:gd name="T23" fmla="*/ 12 h 37"/>
                <a:gd name="T24" fmla="*/ 6 w 36"/>
                <a:gd name="T25" fmla="*/ 28 h 37"/>
                <a:gd name="T26" fmla="*/ 9 w 36"/>
                <a:gd name="T27" fmla="*/ 28 h 37"/>
                <a:gd name="T28" fmla="*/ 8 w 36"/>
                <a:gd name="T29" fmla="*/ 12 h 37"/>
                <a:gd name="T30" fmla="*/ 3 w 36"/>
                <a:gd name="T31" fmla="*/ 5 h 37"/>
                <a:gd name="T32" fmla="*/ 7 w 36"/>
                <a:gd name="T33" fmla="*/ 8 h 37"/>
                <a:gd name="T34" fmla="*/ 20 w 36"/>
                <a:gd name="T35" fmla="*/ 12 h 37"/>
                <a:gd name="T36" fmla="*/ 25 w 36"/>
                <a:gd name="T37" fmla="*/ 8 h 37"/>
                <a:gd name="T38" fmla="*/ 28 w 36"/>
                <a:gd name="T39" fmla="*/ 5 h 37"/>
                <a:gd name="T40" fmla="*/ 27 w 36"/>
                <a:gd name="T41" fmla="*/ 9 h 37"/>
                <a:gd name="T42" fmla="*/ 29 w 36"/>
                <a:gd name="T43" fmla="*/ 24 h 37"/>
                <a:gd name="T44" fmla="*/ 31 w 36"/>
                <a:gd name="T45" fmla="*/ 28 h 37"/>
                <a:gd name="T46" fmla="*/ 31 w 36"/>
                <a:gd name="T47" fmla="*/ 30 h 37"/>
                <a:gd name="T48" fmla="*/ 25 w 36"/>
                <a:gd name="T49" fmla="*/ 26 h 37"/>
                <a:gd name="T50" fmla="*/ 13 w 36"/>
                <a:gd name="T51" fmla="*/ 28 h 37"/>
                <a:gd name="T52" fmla="*/ 9 w 36"/>
                <a:gd name="T53" fmla="*/ 31 h 37"/>
                <a:gd name="T54" fmla="*/ 6 w 36"/>
                <a:gd name="T55" fmla="*/ 33 h 37"/>
                <a:gd name="T56" fmla="*/ 7 w 36"/>
                <a:gd name="T57" fmla="*/ 33 h 37"/>
                <a:gd name="T58" fmla="*/ 9 w 36"/>
                <a:gd name="T59" fmla="*/ 29 h 37"/>
                <a:gd name="T60" fmla="*/ 6 w 36"/>
                <a:gd name="T61" fmla="*/ 2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6" h="37">
                  <a:moveTo>
                    <a:pt x="6" y="27"/>
                  </a:moveTo>
                  <a:cubicBezTo>
                    <a:pt x="5" y="29"/>
                    <a:pt x="3" y="33"/>
                    <a:pt x="5" y="36"/>
                  </a:cubicBezTo>
                  <a:cubicBezTo>
                    <a:pt x="6" y="37"/>
                    <a:pt x="8" y="36"/>
                    <a:pt x="9" y="35"/>
                  </a:cubicBezTo>
                  <a:cubicBezTo>
                    <a:pt x="13" y="32"/>
                    <a:pt x="18" y="26"/>
                    <a:pt x="23" y="28"/>
                  </a:cubicBezTo>
                  <a:cubicBezTo>
                    <a:pt x="26" y="29"/>
                    <a:pt x="31" y="36"/>
                    <a:pt x="35" y="33"/>
                  </a:cubicBezTo>
                  <a:cubicBezTo>
                    <a:pt x="36" y="31"/>
                    <a:pt x="34" y="28"/>
                    <a:pt x="33" y="26"/>
                  </a:cubicBezTo>
                  <a:cubicBezTo>
                    <a:pt x="30" y="20"/>
                    <a:pt x="27" y="16"/>
                    <a:pt x="31" y="9"/>
                  </a:cubicBezTo>
                  <a:cubicBezTo>
                    <a:pt x="32" y="7"/>
                    <a:pt x="32" y="0"/>
                    <a:pt x="28" y="1"/>
                  </a:cubicBezTo>
                  <a:cubicBezTo>
                    <a:pt x="25" y="2"/>
                    <a:pt x="23" y="5"/>
                    <a:pt x="21" y="7"/>
                  </a:cubicBezTo>
                  <a:cubicBezTo>
                    <a:pt x="17" y="12"/>
                    <a:pt x="13" y="9"/>
                    <a:pt x="9" y="6"/>
                  </a:cubicBezTo>
                  <a:cubicBezTo>
                    <a:pt x="7" y="4"/>
                    <a:pt x="2" y="0"/>
                    <a:pt x="1" y="4"/>
                  </a:cubicBezTo>
                  <a:cubicBezTo>
                    <a:pt x="0" y="6"/>
                    <a:pt x="3" y="10"/>
                    <a:pt x="4" y="12"/>
                  </a:cubicBezTo>
                  <a:cubicBezTo>
                    <a:pt x="8" y="17"/>
                    <a:pt x="8" y="22"/>
                    <a:pt x="6" y="28"/>
                  </a:cubicBezTo>
                  <a:cubicBezTo>
                    <a:pt x="5" y="29"/>
                    <a:pt x="8" y="30"/>
                    <a:pt x="9" y="28"/>
                  </a:cubicBezTo>
                  <a:cubicBezTo>
                    <a:pt x="11" y="23"/>
                    <a:pt x="11" y="18"/>
                    <a:pt x="8" y="12"/>
                  </a:cubicBezTo>
                  <a:cubicBezTo>
                    <a:pt x="7" y="10"/>
                    <a:pt x="5" y="6"/>
                    <a:pt x="3" y="5"/>
                  </a:cubicBezTo>
                  <a:cubicBezTo>
                    <a:pt x="5" y="6"/>
                    <a:pt x="6" y="7"/>
                    <a:pt x="7" y="8"/>
                  </a:cubicBezTo>
                  <a:cubicBezTo>
                    <a:pt x="10" y="11"/>
                    <a:pt x="16" y="15"/>
                    <a:pt x="20" y="12"/>
                  </a:cubicBezTo>
                  <a:cubicBezTo>
                    <a:pt x="22" y="11"/>
                    <a:pt x="24" y="9"/>
                    <a:pt x="25" y="8"/>
                  </a:cubicBezTo>
                  <a:cubicBezTo>
                    <a:pt x="25" y="8"/>
                    <a:pt x="28" y="4"/>
                    <a:pt x="28" y="5"/>
                  </a:cubicBezTo>
                  <a:cubicBezTo>
                    <a:pt x="28" y="7"/>
                    <a:pt x="28" y="8"/>
                    <a:pt x="27" y="9"/>
                  </a:cubicBezTo>
                  <a:cubicBezTo>
                    <a:pt x="25" y="14"/>
                    <a:pt x="26" y="19"/>
                    <a:pt x="29" y="24"/>
                  </a:cubicBezTo>
                  <a:cubicBezTo>
                    <a:pt x="29" y="25"/>
                    <a:pt x="30" y="26"/>
                    <a:pt x="31" y="28"/>
                  </a:cubicBezTo>
                  <a:cubicBezTo>
                    <a:pt x="31" y="29"/>
                    <a:pt x="34" y="31"/>
                    <a:pt x="31" y="30"/>
                  </a:cubicBezTo>
                  <a:cubicBezTo>
                    <a:pt x="29" y="29"/>
                    <a:pt x="27" y="27"/>
                    <a:pt x="25" y="26"/>
                  </a:cubicBezTo>
                  <a:cubicBezTo>
                    <a:pt x="20" y="23"/>
                    <a:pt x="16" y="26"/>
                    <a:pt x="13" y="28"/>
                  </a:cubicBezTo>
                  <a:cubicBezTo>
                    <a:pt x="12" y="29"/>
                    <a:pt x="10" y="30"/>
                    <a:pt x="9" y="31"/>
                  </a:cubicBezTo>
                  <a:cubicBezTo>
                    <a:pt x="8" y="32"/>
                    <a:pt x="7" y="33"/>
                    <a:pt x="6" y="33"/>
                  </a:cubicBezTo>
                  <a:cubicBezTo>
                    <a:pt x="7" y="33"/>
                    <a:pt x="7" y="33"/>
                    <a:pt x="7" y="33"/>
                  </a:cubicBezTo>
                  <a:cubicBezTo>
                    <a:pt x="8" y="31"/>
                    <a:pt x="8" y="30"/>
                    <a:pt x="9" y="29"/>
                  </a:cubicBezTo>
                  <a:cubicBezTo>
                    <a:pt x="10" y="27"/>
                    <a:pt x="7" y="25"/>
                    <a:pt x="6" y="27"/>
                  </a:cubicBezTo>
                  <a:close/>
                </a:path>
              </a:pathLst>
            </a:custGeom>
            <a:solidFill>
              <a:srgbClr val="8031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9" name="Freeform 276"/>
            <p:cNvSpPr>
              <a:spLocks/>
            </p:cNvSpPr>
            <p:nvPr/>
          </p:nvSpPr>
          <p:spPr bwMode="auto">
            <a:xfrm>
              <a:off x="10579100" y="1913586"/>
              <a:ext cx="141287" cy="136525"/>
            </a:xfrm>
            <a:custGeom>
              <a:avLst/>
              <a:gdLst>
                <a:gd name="T0" fmla="*/ 18 w 94"/>
                <a:gd name="T1" fmla="*/ 34 h 91"/>
                <a:gd name="T2" fmla="*/ 9 w 94"/>
                <a:gd name="T3" fmla="*/ 46 h 91"/>
                <a:gd name="T4" fmla="*/ 18 w 94"/>
                <a:gd name="T5" fmla="*/ 49 h 91"/>
                <a:gd name="T6" fmla="*/ 36 w 94"/>
                <a:gd name="T7" fmla="*/ 67 h 91"/>
                <a:gd name="T8" fmla="*/ 38 w 94"/>
                <a:gd name="T9" fmla="*/ 86 h 91"/>
                <a:gd name="T10" fmla="*/ 57 w 94"/>
                <a:gd name="T11" fmla="*/ 60 h 91"/>
                <a:gd name="T12" fmla="*/ 94 w 94"/>
                <a:gd name="T13" fmla="*/ 49 h 91"/>
                <a:gd name="T14" fmla="*/ 93 w 94"/>
                <a:gd name="T15" fmla="*/ 47 h 91"/>
                <a:gd name="T16" fmla="*/ 70 w 94"/>
                <a:gd name="T17" fmla="*/ 38 h 91"/>
                <a:gd name="T18" fmla="*/ 58 w 94"/>
                <a:gd name="T19" fmla="*/ 4 h 91"/>
                <a:gd name="T20" fmla="*/ 51 w 94"/>
                <a:gd name="T21" fmla="*/ 4 h 91"/>
                <a:gd name="T22" fmla="*/ 40 w 94"/>
                <a:gd name="T23" fmla="*/ 30 h 91"/>
                <a:gd name="T24" fmla="*/ 18 w 94"/>
                <a:gd name="T25" fmla="*/ 34 h 91"/>
                <a:gd name="T26" fmla="*/ 18 w 94"/>
                <a:gd name="T27" fmla="*/ 37 h 91"/>
                <a:gd name="T28" fmla="*/ 40 w 94"/>
                <a:gd name="T29" fmla="*/ 34 h 91"/>
                <a:gd name="T30" fmla="*/ 47 w 94"/>
                <a:gd name="T31" fmla="*/ 24 h 91"/>
                <a:gd name="T32" fmla="*/ 57 w 94"/>
                <a:gd name="T33" fmla="*/ 8 h 91"/>
                <a:gd name="T34" fmla="*/ 64 w 94"/>
                <a:gd name="T35" fmla="*/ 38 h 91"/>
                <a:gd name="T36" fmla="*/ 71 w 94"/>
                <a:gd name="T37" fmla="*/ 42 h 91"/>
                <a:gd name="T38" fmla="*/ 88 w 94"/>
                <a:gd name="T39" fmla="*/ 50 h 91"/>
                <a:gd name="T40" fmla="*/ 61 w 94"/>
                <a:gd name="T41" fmla="*/ 54 h 91"/>
                <a:gd name="T42" fmla="*/ 45 w 94"/>
                <a:gd name="T43" fmla="*/ 76 h 91"/>
                <a:gd name="T44" fmla="*/ 39 w 94"/>
                <a:gd name="T45" fmla="*/ 71 h 91"/>
                <a:gd name="T46" fmla="*/ 34 w 94"/>
                <a:gd name="T47" fmla="*/ 56 h 91"/>
                <a:gd name="T48" fmla="*/ 24 w 94"/>
                <a:gd name="T49" fmla="*/ 48 h 91"/>
                <a:gd name="T50" fmla="*/ 18 w 94"/>
                <a:gd name="T51" fmla="*/ 37 h 91"/>
                <a:gd name="T52" fmla="*/ 18 w 94"/>
                <a:gd name="T53" fmla="*/ 34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4" h="91">
                  <a:moveTo>
                    <a:pt x="18" y="34"/>
                  </a:moveTo>
                  <a:cubicBezTo>
                    <a:pt x="12" y="35"/>
                    <a:pt x="0" y="39"/>
                    <a:pt x="9" y="46"/>
                  </a:cubicBezTo>
                  <a:cubicBezTo>
                    <a:pt x="11" y="48"/>
                    <a:pt x="16" y="49"/>
                    <a:pt x="18" y="49"/>
                  </a:cubicBezTo>
                  <a:cubicBezTo>
                    <a:pt x="27" y="52"/>
                    <a:pt x="33" y="58"/>
                    <a:pt x="36" y="67"/>
                  </a:cubicBezTo>
                  <a:cubicBezTo>
                    <a:pt x="37" y="72"/>
                    <a:pt x="34" y="82"/>
                    <a:pt x="38" y="86"/>
                  </a:cubicBezTo>
                  <a:cubicBezTo>
                    <a:pt x="43" y="91"/>
                    <a:pt x="55" y="62"/>
                    <a:pt x="57" y="60"/>
                  </a:cubicBezTo>
                  <a:cubicBezTo>
                    <a:pt x="64" y="51"/>
                    <a:pt x="90" y="59"/>
                    <a:pt x="94" y="49"/>
                  </a:cubicBezTo>
                  <a:cubicBezTo>
                    <a:pt x="94" y="48"/>
                    <a:pt x="94" y="48"/>
                    <a:pt x="93" y="47"/>
                  </a:cubicBezTo>
                  <a:cubicBezTo>
                    <a:pt x="88" y="41"/>
                    <a:pt x="77" y="41"/>
                    <a:pt x="70" y="38"/>
                  </a:cubicBezTo>
                  <a:cubicBezTo>
                    <a:pt x="57" y="32"/>
                    <a:pt x="63" y="15"/>
                    <a:pt x="58" y="4"/>
                  </a:cubicBezTo>
                  <a:cubicBezTo>
                    <a:pt x="56" y="0"/>
                    <a:pt x="53" y="0"/>
                    <a:pt x="51" y="4"/>
                  </a:cubicBezTo>
                  <a:cubicBezTo>
                    <a:pt x="46" y="12"/>
                    <a:pt x="46" y="22"/>
                    <a:pt x="40" y="30"/>
                  </a:cubicBezTo>
                  <a:cubicBezTo>
                    <a:pt x="35" y="36"/>
                    <a:pt x="25" y="35"/>
                    <a:pt x="18" y="34"/>
                  </a:cubicBezTo>
                  <a:cubicBezTo>
                    <a:pt x="16" y="34"/>
                    <a:pt x="16" y="37"/>
                    <a:pt x="18" y="37"/>
                  </a:cubicBezTo>
                  <a:cubicBezTo>
                    <a:pt x="25" y="38"/>
                    <a:pt x="35" y="39"/>
                    <a:pt x="40" y="34"/>
                  </a:cubicBezTo>
                  <a:cubicBezTo>
                    <a:pt x="43" y="31"/>
                    <a:pt x="46" y="28"/>
                    <a:pt x="47" y="24"/>
                  </a:cubicBezTo>
                  <a:cubicBezTo>
                    <a:pt x="48" y="21"/>
                    <a:pt x="55" y="1"/>
                    <a:pt x="57" y="8"/>
                  </a:cubicBezTo>
                  <a:cubicBezTo>
                    <a:pt x="59" y="18"/>
                    <a:pt x="55" y="31"/>
                    <a:pt x="64" y="38"/>
                  </a:cubicBezTo>
                  <a:cubicBezTo>
                    <a:pt x="66" y="40"/>
                    <a:pt x="68" y="41"/>
                    <a:pt x="71" y="42"/>
                  </a:cubicBezTo>
                  <a:cubicBezTo>
                    <a:pt x="73" y="43"/>
                    <a:pt x="89" y="49"/>
                    <a:pt x="88" y="50"/>
                  </a:cubicBezTo>
                  <a:cubicBezTo>
                    <a:pt x="80" y="53"/>
                    <a:pt x="69" y="51"/>
                    <a:pt x="61" y="54"/>
                  </a:cubicBezTo>
                  <a:cubicBezTo>
                    <a:pt x="52" y="57"/>
                    <a:pt x="48" y="68"/>
                    <a:pt x="45" y="76"/>
                  </a:cubicBezTo>
                  <a:cubicBezTo>
                    <a:pt x="40" y="88"/>
                    <a:pt x="40" y="78"/>
                    <a:pt x="39" y="71"/>
                  </a:cubicBezTo>
                  <a:cubicBezTo>
                    <a:pt x="39" y="65"/>
                    <a:pt x="37" y="61"/>
                    <a:pt x="34" y="56"/>
                  </a:cubicBezTo>
                  <a:cubicBezTo>
                    <a:pt x="32" y="53"/>
                    <a:pt x="28" y="50"/>
                    <a:pt x="24" y="48"/>
                  </a:cubicBezTo>
                  <a:cubicBezTo>
                    <a:pt x="19" y="45"/>
                    <a:pt x="5" y="38"/>
                    <a:pt x="18" y="37"/>
                  </a:cubicBezTo>
                  <a:cubicBezTo>
                    <a:pt x="20" y="37"/>
                    <a:pt x="20" y="34"/>
                    <a:pt x="18" y="34"/>
                  </a:cubicBezTo>
                  <a:close/>
                </a:path>
              </a:pathLst>
            </a:custGeom>
            <a:solidFill>
              <a:srgbClr val="8031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130" name="品 10"/>
          <p:cNvSpPr txBox="1"/>
          <p:nvPr/>
        </p:nvSpPr>
        <p:spPr>
          <a:xfrm>
            <a:off x="7773900" y="6028900"/>
            <a:ext cx="4176456" cy="523220"/>
          </a:xfrm>
          <a:prstGeom prst="rect">
            <a:avLst/>
          </a:prstGeom>
          <a:noFill/>
        </p:spPr>
        <p:txBody>
          <a:bodyPr wrap="square" rtlCol="0">
            <a:spAutoFit/>
          </a:bodyPr>
          <a:lstStyle/>
          <a:p>
            <a:r>
              <a:rPr lang="en-US" altLang="zh-CN" sz="2800" b="1">
                <a:solidFill>
                  <a:srgbClr val="B15C17"/>
                </a:solidFill>
                <a:latin typeface="Times New Roman" panose="02020603050405020304" pitchFamily="18" charset="0"/>
                <a:ea typeface="851tegakizatsu" panose="02000600000000000000" pitchFamily="2" charset="-122"/>
                <a:cs typeface="Times New Roman" panose="02020603050405020304" pitchFamily="18" charset="0"/>
              </a:rPr>
              <a:t>Nhìn tranh đoán truyện</a:t>
            </a:r>
            <a:endParaRPr lang="zh-CN" altLang="en-US" sz="2800" b="1" dirty="0">
              <a:solidFill>
                <a:srgbClr val="B15C17"/>
              </a:solidFill>
              <a:latin typeface="Times New Roman" panose="02020603050405020304" pitchFamily="18" charset="0"/>
              <a:ea typeface="851tegakizatsu" panose="02000600000000000000" pitchFamily="2" charset="-122"/>
              <a:cs typeface="Times New Roman" panose="02020603050405020304" pitchFamily="18" charset="0"/>
            </a:endParaRPr>
          </a:p>
        </p:txBody>
      </p:sp>
      <p:pic>
        <p:nvPicPr>
          <p:cNvPr id="131" name="图片 425">
            <a:extLst>
              <a:ext uri="{FF2B5EF4-FFF2-40B4-BE49-F238E27FC236}">
                <a16:creationId xmlns:a16="http://schemas.microsoft.com/office/drawing/2014/main" id="{1190B3B7-1319-4ECC-9955-84862F0E860A}"/>
              </a:ext>
            </a:extLst>
          </p:cNvPr>
          <p:cNvPicPr>
            <a:picLocks noChangeAspect="1"/>
          </p:cNvPicPr>
          <p:nvPr/>
        </p:nvPicPr>
        <p:blipFill>
          <a:blip r:embed="rId12"/>
          <a:stretch>
            <a:fillRect/>
          </a:stretch>
        </p:blipFill>
        <p:spPr>
          <a:xfrm flipH="1">
            <a:off x="-10681" y="30060"/>
            <a:ext cx="6645216" cy="6828112"/>
          </a:xfrm>
          <a:prstGeom prst="rect">
            <a:avLst/>
          </a:prstGeom>
        </p:spPr>
      </p:pic>
    </p:spTree>
    <p:extLst>
      <p:ext uri="{BB962C8B-B14F-4D97-AF65-F5344CB8AC3E}">
        <p14:creationId xmlns:p14="http://schemas.microsoft.com/office/powerpoint/2010/main" val="2562656414"/>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5="http://schemas.microsoft.com/office/powerpoint/2012/main">
    <mc:Choice Requires="p15">
      <p:transition xmlns:p14="http://schemas.microsoft.com/office/powerpoint/2010/main" spd="med" p14:dur="600">
        <p15:prstTrans prst="peelOff"/>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131"/>
                                        </p:tgtEl>
                                        <p:attrNameLst>
                                          <p:attrName>style.visibility</p:attrName>
                                        </p:attrNameLst>
                                      </p:cBhvr>
                                      <p:to>
                                        <p:strVal val="visible"/>
                                      </p:to>
                                    </p:set>
                                    <p:anim calcmode="lin" valueType="num">
                                      <p:cBhvr additive="base">
                                        <p:cTn id="7" dur="500" fill="hold"/>
                                        <p:tgtEl>
                                          <p:spTgt spid="131"/>
                                        </p:tgtEl>
                                        <p:attrNameLst>
                                          <p:attrName>ppt_x</p:attrName>
                                        </p:attrNameLst>
                                      </p:cBhvr>
                                      <p:tavLst>
                                        <p:tav tm="0">
                                          <p:val>
                                            <p:strVal val="#ppt_x"/>
                                          </p:val>
                                        </p:tav>
                                        <p:tav tm="100000">
                                          <p:val>
                                            <p:strVal val="#ppt_x"/>
                                          </p:val>
                                        </p:tav>
                                      </p:tavLst>
                                    </p:anim>
                                    <p:anim calcmode="lin" valueType="num">
                                      <p:cBhvr additive="base">
                                        <p:cTn id="8" dur="500" fill="hold"/>
                                        <p:tgtEl>
                                          <p:spTgt spid="131"/>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6" presetClass="emph" presetSubtype="0" fill="hold" nodeType="afterEffect">
                                  <p:stCondLst>
                                    <p:cond delay="0"/>
                                  </p:stCondLst>
                                  <p:childTnLst>
                                    <p:animEffect transition="out" filter="fade">
                                      <p:cBhvr>
                                        <p:cTn id="11" dur="500" tmFilter="0, 0; .2, .5; .8, .5; 1, 0"/>
                                        <p:tgtEl>
                                          <p:spTgt spid="131"/>
                                        </p:tgtEl>
                                      </p:cBhvr>
                                    </p:animEffect>
                                    <p:animScale>
                                      <p:cBhvr>
                                        <p:cTn id="12" dur="250" autoRev="1" fill="hold"/>
                                        <p:tgtEl>
                                          <p:spTgt spid="131"/>
                                        </p:tgtEl>
                                      </p:cBhvr>
                                      <p:by x="105000" y="105000"/>
                                    </p:animScale>
                                  </p:childTnLst>
                                </p:cTn>
                              </p:par>
                            </p:childTnLst>
                          </p:cTn>
                        </p:par>
                        <p:par>
                          <p:cTn id="13" fill="hold">
                            <p:stCondLst>
                              <p:cond delay="1000"/>
                            </p:stCondLst>
                            <p:childTnLst>
                              <p:par>
                                <p:cTn id="14" presetID="53" presetClass="entr" presetSubtype="16" fill="hold" grpId="0" nodeType="afterEffect">
                                  <p:stCondLst>
                                    <p:cond delay="0"/>
                                  </p:stCondLst>
                                  <p:childTnLst>
                                    <p:set>
                                      <p:cBhvr>
                                        <p:cTn id="15" dur="1" fill="hold">
                                          <p:stCondLst>
                                            <p:cond delay="0"/>
                                          </p:stCondLst>
                                        </p:cTn>
                                        <p:tgtEl>
                                          <p:spTgt spid="130"/>
                                        </p:tgtEl>
                                        <p:attrNameLst>
                                          <p:attrName>style.visibility</p:attrName>
                                        </p:attrNameLst>
                                      </p:cBhvr>
                                      <p:to>
                                        <p:strVal val="visible"/>
                                      </p:to>
                                    </p:set>
                                    <p:anim calcmode="lin" valueType="num">
                                      <p:cBhvr>
                                        <p:cTn id="16" dur="500" fill="hold"/>
                                        <p:tgtEl>
                                          <p:spTgt spid="130"/>
                                        </p:tgtEl>
                                        <p:attrNameLst>
                                          <p:attrName>ppt_w</p:attrName>
                                        </p:attrNameLst>
                                      </p:cBhvr>
                                      <p:tavLst>
                                        <p:tav tm="0">
                                          <p:val>
                                            <p:fltVal val="0"/>
                                          </p:val>
                                        </p:tav>
                                        <p:tav tm="100000">
                                          <p:val>
                                            <p:strVal val="#ppt_w"/>
                                          </p:val>
                                        </p:tav>
                                      </p:tavLst>
                                    </p:anim>
                                    <p:anim calcmode="lin" valueType="num">
                                      <p:cBhvr>
                                        <p:cTn id="17" dur="500" fill="hold"/>
                                        <p:tgtEl>
                                          <p:spTgt spid="130"/>
                                        </p:tgtEl>
                                        <p:attrNameLst>
                                          <p:attrName>ppt_h</p:attrName>
                                        </p:attrNameLst>
                                      </p:cBhvr>
                                      <p:tavLst>
                                        <p:tav tm="0">
                                          <p:val>
                                            <p:fltVal val="0"/>
                                          </p:val>
                                        </p:tav>
                                        <p:tav tm="100000">
                                          <p:val>
                                            <p:strVal val="#ppt_h"/>
                                          </p:val>
                                        </p:tav>
                                      </p:tavLst>
                                    </p:anim>
                                    <p:animEffect transition="in" filter="fade">
                                      <p:cBhvr>
                                        <p:cTn id="18" dur="500"/>
                                        <p:tgtEl>
                                          <p:spTgt spid="130"/>
                                        </p:tgtEl>
                                      </p:cBhvr>
                                    </p:animEffect>
                                  </p:childTnLst>
                                </p:cTn>
                              </p:par>
                            </p:childTnLst>
                          </p:cTn>
                        </p:par>
                        <p:par>
                          <p:cTn id="19" fill="hold">
                            <p:stCondLst>
                              <p:cond delay="1500"/>
                            </p:stCondLst>
                            <p:childTnLst>
                              <p:par>
                                <p:cTn id="20" presetID="32" presetClass="emph" presetSubtype="0" repeatCount="indefinite" fill="hold" grpId="1" nodeType="afterEffect">
                                  <p:stCondLst>
                                    <p:cond delay="0"/>
                                  </p:stCondLst>
                                  <p:endCondLst>
                                    <p:cond evt="onNext" delay="0">
                                      <p:tgtEl>
                                        <p:sldTgt/>
                                      </p:tgtEl>
                                    </p:cond>
                                  </p:endCondLst>
                                  <p:childTnLst>
                                    <p:animRot by="120000">
                                      <p:cBhvr>
                                        <p:cTn id="21" dur="100" fill="hold">
                                          <p:stCondLst>
                                            <p:cond delay="0"/>
                                          </p:stCondLst>
                                        </p:cTn>
                                        <p:tgtEl>
                                          <p:spTgt spid="130"/>
                                        </p:tgtEl>
                                        <p:attrNameLst>
                                          <p:attrName>r</p:attrName>
                                        </p:attrNameLst>
                                      </p:cBhvr>
                                    </p:animRot>
                                    <p:animRot by="-240000">
                                      <p:cBhvr>
                                        <p:cTn id="22" dur="200" fill="hold">
                                          <p:stCondLst>
                                            <p:cond delay="200"/>
                                          </p:stCondLst>
                                        </p:cTn>
                                        <p:tgtEl>
                                          <p:spTgt spid="130"/>
                                        </p:tgtEl>
                                        <p:attrNameLst>
                                          <p:attrName>r</p:attrName>
                                        </p:attrNameLst>
                                      </p:cBhvr>
                                    </p:animRot>
                                    <p:animRot by="240000">
                                      <p:cBhvr>
                                        <p:cTn id="23" dur="200" fill="hold">
                                          <p:stCondLst>
                                            <p:cond delay="400"/>
                                          </p:stCondLst>
                                        </p:cTn>
                                        <p:tgtEl>
                                          <p:spTgt spid="130"/>
                                        </p:tgtEl>
                                        <p:attrNameLst>
                                          <p:attrName>r</p:attrName>
                                        </p:attrNameLst>
                                      </p:cBhvr>
                                    </p:animRot>
                                    <p:animRot by="-240000">
                                      <p:cBhvr>
                                        <p:cTn id="24" dur="200" fill="hold">
                                          <p:stCondLst>
                                            <p:cond delay="600"/>
                                          </p:stCondLst>
                                        </p:cTn>
                                        <p:tgtEl>
                                          <p:spTgt spid="130"/>
                                        </p:tgtEl>
                                        <p:attrNameLst>
                                          <p:attrName>r</p:attrName>
                                        </p:attrNameLst>
                                      </p:cBhvr>
                                    </p:animRot>
                                    <p:animRot by="120000">
                                      <p:cBhvr>
                                        <p:cTn id="25" dur="200" fill="hold">
                                          <p:stCondLst>
                                            <p:cond delay="800"/>
                                          </p:stCondLst>
                                        </p:cTn>
                                        <p:tgtEl>
                                          <p:spTgt spid="130"/>
                                        </p:tgtEl>
                                        <p:attrNameLst>
                                          <p:attrName>r</p:attrName>
                                        </p:attrNameLst>
                                      </p:cBhvr>
                                    </p:animRot>
                                  </p:childTnLst>
                                </p:cTn>
                              </p:par>
                            </p:childTnLst>
                          </p:cTn>
                        </p:par>
                      </p:childTnLst>
                    </p:cTn>
                  </p:par>
                  <p:par>
                    <p:cTn id="26" fill="hold">
                      <p:stCondLst>
                        <p:cond delay="indefinite"/>
                      </p:stCondLst>
                      <p:childTnLst>
                        <p:par>
                          <p:cTn id="27" fill="hold">
                            <p:stCondLst>
                              <p:cond delay="0"/>
                            </p:stCondLst>
                            <p:childTnLst>
                              <p:par>
                                <p:cTn id="28" presetID="21" presetClass="entr" presetSubtype="1" fill="hold" grpId="0" nodeType="clickEffect">
                                  <p:stCondLst>
                                    <p:cond delay="0"/>
                                  </p:stCondLst>
                                  <p:childTnLst>
                                    <p:set>
                                      <p:cBhvr>
                                        <p:cTn id="29" dur="1" fill="hold">
                                          <p:stCondLst>
                                            <p:cond delay="0"/>
                                          </p:stCondLst>
                                        </p:cTn>
                                        <p:tgtEl>
                                          <p:spTgt spid="10"/>
                                        </p:tgtEl>
                                        <p:attrNameLst>
                                          <p:attrName>style.visibility</p:attrName>
                                        </p:attrNameLst>
                                      </p:cBhvr>
                                      <p:to>
                                        <p:strVal val="visible"/>
                                      </p:to>
                                    </p:set>
                                    <p:animEffect transition="in" filter="wheel(1)">
                                      <p:cBhvr>
                                        <p:cTn id="30" dur="500"/>
                                        <p:tgtEl>
                                          <p:spTgt spid="10"/>
                                        </p:tgtEl>
                                      </p:cBhvr>
                                    </p:animEffect>
                                  </p:childTnLst>
                                  <p:subTnLst>
                                    <p:audio>
                                      <p:cMediaNode>
                                        <p:cTn display="0" masterRel="sameClick">
                                          <p:stCondLst>
                                            <p:cond evt="begin" delay="0">
                                              <p:tn val="28"/>
                                            </p:cond>
                                          </p:stCondLst>
                                          <p:endCondLst>
                                            <p:cond evt="onStopAudio" delay="0">
                                              <p:tgtEl>
                                                <p:sldTgt/>
                                              </p:tgtEl>
                                            </p:cond>
                                          </p:endCondLst>
                                        </p:cTn>
                                        <p:tgtEl>
                                          <p:sndTgt r:embed="rId4" name="arrow.wav"/>
                                        </p:tgtEl>
                                      </p:cMediaNode>
                                    </p:audio>
                                  </p:subTnLst>
                                </p:cTn>
                              </p:par>
                            </p:childTnLst>
                          </p:cTn>
                        </p:par>
                        <p:par>
                          <p:cTn id="31" fill="hold">
                            <p:stCondLst>
                              <p:cond delay="500"/>
                            </p:stCondLst>
                            <p:childTnLst>
                              <p:par>
                                <p:cTn id="32" presetID="49" presetClass="path" presetSubtype="0" accel="50000" decel="50000" fill="hold" grpId="1" nodeType="afterEffect">
                                  <p:stCondLst>
                                    <p:cond delay="0"/>
                                  </p:stCondLst>
                                  <p:childTnLst>
                                    <p:animMotion origin="layout" path="M 5.55112E-17 -2.22222E-6 L 0.4207 0.07894 " pathEditMode="relative" rAng="0" ptsTypes="AA">
                                      <p:cBhvr>
                                        <p:cTn id="33" dur="1000" fill="hold"/>
                                        <p:tgtEl>
                                          <p:spTgt spid="10"/>
                                        </p:tgtEl>
                                        <p:attrNameLst>
                                          <p:attrName>ppt_x</p:attrName>
                                          <p:attrName>ppt_y</p:attrName>
                                        </p:attrNameLst>
                                      </p:cBhvr>
                                      <p:rCtr x="21029" y="3935"/>
                                    </p:animMotion>
                                  </p:childTnLst>
                                </p:cTn>
                              </p:par>
                            </p:childTnLst>
                          </p:cTn>
                        </p:par>
                      </p:childTnLst>
                    </p:cTn>
                  </p:par>
                  <p:par>
                    <p:cTn id="34" fill="hold">
                      <p:stCondLst>
                        <p:cond delay="indefinite"/>
                      </p:stCondLst>
                      <p:childTnLst>
                        <p:par>
                          <p:cTn id="35" fill="hold">
                            <p:stCondLst>
                              <p:cond delay="0"/>
                            </p:stCondLst>
                            <p:childTnLst>
                              <p:par>
                                <p:cTn id="36" presetID="53" presetClass="entr" presetSubtype="16" fill="hold" nodeType="clickEffect">
                                  <p:stCondLst>
                                    <p:cond delay="0"/>
                                  </p:stCondLst>
                                  <p:childTnLst>
                                    <p:set>
                                      <p:cBhvr>
                                        <p:cTn id="37" dur="1" fill="hold">
                                          <p:stCondLst>
                                            <p:cond delay="0"/>
                                          </p:stCondLst>
                                        </p:cTn>
                                        <p:tgtEl>
                                          <p:spTgt spid="3"/>
                                        </p:tgtEl>
                                        <p:attrNameLst>
                                          <p:attrName>style.visibility</p:attrName>
                                        </p:attrNameLst>
                                      </p:cBhvr>
                                      <p:to>
                                        <p:strVal val="visible"/>
                                      </p:to>
                                    </p:set>
                                    <p:anim calcmode="lin" valueType="num">
                                      <p:cBhvr>
                                        <p:cTn id="38" dur="500" fill="hold"/>
                                        <p:tgtEl>
                                          <p:spTgt spid="3"/>
                                        </p:tgtEl>
                                        <p:attrNameLst>
                                          <p:attrName>ppt_w</p:attrName>
                                        </p:attrNameLst>
                                      </p:cBhvr>
                                      <p:tavLst>
                                        <p:tav tm="0">
                                          <p:val>
                                            <p:fltVal val="0"/>
                                          </p:val>
                                        </p:tav>
                                        <p:tav tm="100000">
                                          <p:val>
                                            <p:strVal val="#ppt_w"/>
                                          </p:val>
                                        </p:tav>
                                      </p:tavLst>
                                    </p:anim>
                                    <p:anim calcmode="lin" valueType="num">
                                      <p:cBhvr>
                                        <p:cTn id="39" dur="500" fill="hold"/>
                                        <p:tgtEl>
                                          <p:spTgt spid="3"/>
                                        </p:tgtEl>
                                        <p:attrNameLst>
                                          <p:attrName>ppt_h</p:attrName>
                                        </p:attrNameLst>
                                      </p:cBhvr>
                                      <p:tavLst>
                                        <p:tav tm="0">
                                          <p:val>
                                            <p:fltVal val="0"/>
                                          </p:val>
                                        </p:tav>
                                        <p:tav tm="100000">
                                          <p:val>
                                            <p:strVal val="#ppt_h"/>
                                          </p:val>
                                        </p:tav>
                                      </p:tavLst>
                                    </p:anim>
                                    <p:animEffect transition="in" filter="fade">
                                      <p:cBhvr>
                                        <p:cTn id="40" dur="500"/>
                                        <p:tgtEl>
                                          <p:spTgt spid="3"/>
                                        </p:tgtEl>
                                      </p:cBhvr>
                                    </p:animEffect>
                                  </p:childTnLst>
                                  <p:subTnLst>
                                    <p:audio>
                                      <p:cMediaNode>
                                        <p:cTn display="0" masterRel="sameClick">
                                          <p:stCondLst>
                                            <p:cond evt="begin" delay="0">
                                              <p:tn val="36"/>
                                            </p:cond>
                                          </p:stCondLst>
                                          <p:endCondLst>
                                            <p:cond evt="onStopAudio" delay="0">
                                              <p:tgtEl>
                                                <p:sldTgt/>
                                              </p:tgtEl>
                                            </p:cond>
                                          </p:endCondLst>
                                        </p:cTn>
                                        <p:tgtEl>
                                          <p:sndTgt r:embed="rId5" name="chimes.wav"/>
                                        </p:tgtEl>
                                      </p:cMediaNode>
                                    </p:audio>
                                  </p:subTnLst>
                                </p:cTn>
                              </p:par>
                              <p:par>
                                <p:cTn id="41" presetID="53" presetClass="entr" presetSubtype="16" fill="hold" grpId="0" nodeType="withEffect">
                                  <p:stCondLst>
                                    <p:cond delay="0"/>
                                  </p:stCondLst>
                                  <p:childTnLst>
                                    <p:set>
                                      <p:cBhvr>
                                        <p:cTn id="42" dur="1" fill="hold">
                                          <p:stCondLst>
                                            <p:cond delay="0"/>
                                          </p:stCondLst>
                                        </p:cTn>
                                        <p:tgtEl>
                                          <p:spTgt spid="5"/>
                                        </p:tgtEl>
                                        <p:attrNameLst>
                                          <p:attrName>style.visibility</p:attrName>
                                        </p:attrNameLst>
                                      </p:cBhvr>
                                      <p:to>
                                        <p:strVal val="visible"/>
                                      </p:to>
                                    </p:set>
                                    <p:anim calcmode="lin" valueType="num">
                                      <p:cBhvr>
                                        <p:cTn id="43" dur="500" fill="hold"/>
                                        <p:tgtEl>
                                          <p:spTgt spid="5"/>
                                        </p:tgtEl>
                                        <p:attrNameLst>
                                          <p:attrName>ppt_w</p:attrName>
                                        </p:attrNameLst>
                                      </p:cBhvr>
                                      <p:tavLst>
                                        <p:tav tm="0">
                                          <p:val>
                                            <p:fltVal val="0"/>
                                          </p:val>
                                        </p:tav>
                                        <p:tav tm="100000">
                                          <p:val>
                                            <p:strVal val="#ppt_w"/>
                                          </p:val>
                                        </p:tav>
                                      </p:tavLst>
                                    </p:anim>
                                    <p:anim calcmode="lin" valueType="num">
                                      <p:cBhvr>
                                        <p:cTn id="44" dur="500" fill="hold"/>
                                        <p:tgtEl>
                                          <p:spTgt spid="5"/>
                                        </p:tgtEl>
                                        <p:attrNameLst>
                                          <p:attrName>ppt_h</p:attrName>
                                        </p:attrNameLst>
                                      </p:cBhvr>
                                      <p:tavLst>
                                        <p:tav tm="0">
                                          <p:val>
                                            <p:fltVal val="0"/>
                                          </p:val>
                                        </p:tav>
                                        <p:tav tm="100000">
                                          <p:val>
                                            <p:strVal val="#ppt_h"/>
                                          </p:val>
                                        </p:tav>
                                      </p:tavLst>
                                    </p:anim>
                                    <p:animEffect transition="in" filter="fade">
                                      <p:cBhvr>
                                        <p:cTn id="45"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10" grpId="0" animBg="1"/>
      <p:bldP spid="10" grpId="1" animBg="1"/>
      <p:bldP spid="130" grpId="0"/>
      <p:bldP spid="130" grpId="1"/>
    </p:bldLst>
  </p:timing>
</p:sld>
</file>

<file path=ppt/slides/slide5.xml><?xml version="1.0" encoding="utf-8"?>
<p:sld xmlns:a="http://schemas.openxmlformats.org/drawingml/2006/main" xmlns:r="http://schemas.openxmlformats.org/officeDocument/2006/relationships" xmlns:p="http://schemas.openxmlformats.org/presentationml/2006/main">
  <p:cSld>
    <p:bg>
      <p:bgPr>
        <a:blipFill dpi="0" rotWithShape="1">
          <a:blip r:embed="rId6">
            <a:lum/>
          </a:blip>
          <a:srcRect/>
          <a:stretch>
            <a:fillRect l="-1000" r="-1000"/>
          </a:stretch>
        </a:blipFill>
        <a:effectLst/>
      </p:bgPr>
    </p:bg>
    <p:spTree>
      <p:nvGrpSpPr>
        <p:cNvPr id="1" name=""/>
        <p:cNvGrpSpPr/>
        <p:nvPr/>
      </p:nvGrpSpPr>
      <p:grpSpPr>
        <a:xfrm>
          <a:off x="0" y="0"/>
          <a:ext cx="0" cy="0"/>
          <a:chOff x="0" y="0"/>
          <a:chExt cx="0" cy="0"/>
        </a:xfrm>
      </p:grpSpPr>
      <p:pic>
        <p:nvPicPr>
          <p:cNvPr id="3" name="图片 2"/>
          <p:cNvPicPr>
            <a:picLocks noChangeAspect="1"/>
          </p:cNvPicPr>
          <p:nvPr/>
        </p:nvPicPr>
        <p:blipFill>
          <a:blip r:embed="rId7"/>
          <a:stretch>
            <a:fillRect/>
          </a:stretch>
        </p:blipFill>
        <p:spPr>
          <a:xfrm>
            <a:off x="5412780" y="556582"/>
            <a:ext cx="6779220" cy="1639154"/>
          </a:xfrm>
          <a:prstGeom prst="rect">
            <a:avLst/>
          </a:prstGeom>
        </p:spPr>
      </p:pic>
      <p:sp>
        <p:nvSpPr>
          <p:cNvPr id="5" name="品 10"/>
          <p:cNvSpPr txBox="1"/>
          <p:nvPr/>
        </p:nvSpPr>
        <p:spPr>
          <a:xfrm>
            <a:off x="7585492" y="1079765"/>
            <a:ext cx="2332690" cy="646331"/>
          </a:xfrm>
          <a:prstGeom prst="rect">
            <a:avLst/>
          </a:prstGeom>
          <a:noFill/>
        </p:spPr>
        <p:txBody>
          <a:bodyPr wrap="none" rtlCol="0">
            <a:spAutoFit/>
          </a:bodyPr>
          <a:lstStyle/>
          <a:p>
            <a:r>
              <a:rPr lang="vi-VN" altLang="zh-CN" sz="3600" b="1">
                <a:solidFill>
                  <a:srgbClr val="0D7192"/>
                </a:solidFill>
                <a:latin typeface="Times New Roman" panose="02020603050405020304" pitchFamily="18" charset="0"/>
                <a:ea typeface="851tegakizatsu" panose="02000600000000000000" pitchFamily="2" charset="-122"/>
                <a:cs typeface="Times New Roman" panose="02020603050405020304" pitchFamily="18" charset="0"/>
              </a:rPr>
              <a:t>Ba lưỡi rìu</a:t>
            </a:r>
          </a:p>
        </p:txBody>
      </p:sp>
      <p:pic>
        <p:nvPicPr>
          <p:cNvPr id="9" name="图片 8"/>
          <p:cNvPicPr>
            <a:picLocks noChangeAspect="1"/>
          </p:cNvPicPr>
          <p:nvPr/>
        </p:nvPicPr>
        <p:blipFill>
          <a:blip r:embed="rId8"/>
          <a:stretch>
            <a:fillRect/>
          </a:stretch>
        </p:blipFill>
        <p:spPr>
          <a:xfrm>
            <a:off x="1" y="1"/>
            <a:ext cx="12192000" cy="500912"/>
          </a:xfrm>
          <a:prstGeom prst="rect">
            <a:avLst/>
          </a:prstGeom>
        </p:spPr>
      </p:pic>
      <p:sp>
        <p:nvSpPr>
          <p:cNvPr id="10" name="Oval 9"/>
          <p:cNvSpPr/>
          <p:nvPr/>
        </p:nvSpPr>
        <p:spPr>
          <a:xfrm>
            <a:off x="1961903" y="1631417"/>
            <a:ext cx="3847750" cy="3644252"/>
          </a:xfrm>
          <a:prstGeom prst="ellipse">
            <a:avLst/>
          </a:prstGeom>
          <a:blipFill>
            <a:blip r:embed="rId9"/>
            <a:stretch>
              <a:fillRect/>
            </a:stretch>
          </a:blip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2" name="组合 2"/>
          <p:cNvGrpSpPr/>
          <p:nvPr/>
        </p:nvGrpSpPr>
        <p:grpSpPr>
          <a:xfrm>
            <a:off x="6819900" y="5181211"/>
            <a:ext cx="5200650" cy="1467714"/>
            <a:chOff x="8024813" y="1550048"/>
            <a:chExt cx="2760662" cy="962025"/>
          </a:xfrm>
        </p:grpSpPr>
        <p:sp>
          <p:nvSpPr>
            <p:cNvPr id="73" name="Freeform 103"/>
            <p:cNvSpPr>
              <a:spLocks/>
            </p:cNvSpPr>
            <p:nvPr/>
          </p:nvSpPr>
          <p:spPr bwMode="auto">
            <a:xfrm>
              <a:off x="8316913" y="2094561"/>
              <a:ext cx="2457449" cy="404813"/>
            </a:xfrm>
            <a:custGeom>
              <a:avLst/>
              <a:gdLst>
                <a:gd name="T0" fmla="*/ 1626 w 1648"/>
                <a:gd name="T1" fmla="*/ 239 h 271"/>
                <a:gd name="T2" fmla="*/ 1521 w 1648"/>
                <a:gd name="T3" fmla="*/ 270 h 271"/>
                <a:gd name="T4" fmla="*/ 1370 w 1648"/>
                <a:gd name="T5" fmla="*/ 267 h 271"/>
                <a:gd name="T6" fmla="*/ 973 w 1648"/>
                <a:gd name="T7" fmla="*/ 265 h 271"/>
                <a:gd name="T8" fmla="*/ 539 w 1648"/>
                <a:gd name="T9" fmla="*/ 265 h 271"/>
                <a:gd name="T10" fmla="*/ 181 w 1648"/>
                <a:gd name="T11" fmla="*/ 265 h 271"/>
                <a:gd name="T12" fmla="*/ 13 w 1648"/>
                <a:gd name="T13" fmla="*/ 265 h 271"/>
                <a:gd name="T14" fmla="*/ 4 w 1648"/>
                <a:gd name="T15" fmla="*/ 266 h 271"/>
                <a:gd name="T16" fmla="*/ 5 w 1648"/>
                <a:gd name="T17" fmla="*/ 197 h 271"/>
                <a:gd name="T18" fmla="*/ 5 w 1648"/>
                <a:gd name="T19" fmla="*/ 45 h 271"/>
                <a:gd name="T20" fmla="*/ 11 w 1648"/>
                <a:gd name="T21" fmla="*/ 5 h 271"/>
                <a:gd name="T22" fmla="*/ 39 w 1648"/>
                <a:gd name="T23" fmla="*/ 0 h 271"/>
                <a:gd name="T24" fmla="*/ 173 w 1648"/>
                <a:gd name="T25" fmla="*/ 2 h 271"/>
                <a:gd name="T26" fmla="*/ 247 w 1648"/>
                <a:gd name="T27" fmla="*/ 2 h 271"/>
                <a:gd name="T28" fmla="*/ 333 w 1648"/>
                <a:gd name="T29" fmla="*/ 2 h 271"/>
                <a:gd name="T30" fmla="*/ 429 w 1648"/>
                <a:gd name="T31" fmla="*/ 2 h 271"/>
                <a:gd name="T32" fmla="*/ 532 w 1648"/>
                <a:gd name="T33" fmla="*/ 2 h 271"/>
                <a:gd name="T34" fmla="*/ 641 w 1648"/>
                <a:gd name="T35" fmla="*/ 2 h 271"/>
                <a:gd name="T36" fmla="*/ 752 w 1648"/>
                <a:gd name="T37" fmla="*/ 2 h 271"/>
                <a:gd name="T38" fmla="*/ 864 w 1648"/>
                <a:gd name="T39" fmla="*/ 2 h 271"/>
                <a:gd name="T40" fmla="*/ 974 w 1648"/>
                <a:gd name="T41" fmla="*/ 2 h 271"/>
                <a:gd name="T42" fmla="*/ 1081 w 1648"/>
                <a:gd name="T43" fmla="*/ 2 h 271"/>
                <a:gd name="T44" fmla="*/ 1185 w 1648"/>
                <a:gd name="T45" fmla="*/ 2 h 271"/>
                <a:gd name="T46" fmla="*/ 1284 w 1648"/>
                <a:gd name="T47" fmla="*/ 2 h 271"/>
                <a:gd name="T48" fmla="*/ 1376 w 1648"/>
                <a:gd name="T49" fmla="*/ 2 h 271"/>
                <a:gd name="T50" fmla="*/ 1458 w 1648"/>
                <a:gd name="T51" fmla="*/ 2 h 271"/>
                <a:gd name="T52" fmla="*/ 1525 w 1648"/>
                <a:gd name="T53" fmla="*/ 2 h 271"/>
                <a:gd name="T54" fmla="*/ 1576 w 1648"/>
                <a:gd name="T55" fmla="*/ 2 h 271"/>
                <a:gd name="T56" fmla="*/ 1609 w 1648"/>
                <a:gd name="T57" fmla="*/ 2 h 271"/>
                <a:gd name="T58" fmla="*/ 1631 w 1648"/>
                <a:gd name="T59" fmla="*/ 2 h 271"/>
                <a:gd name="T60" fmla="*/ 1639 w 1648"/>
                <a:gd name="T61" fmla="*/ 2 h 271"/>
                <a:gd name="T62" fmla="*/ 1648 w 1648"/>
                <a:gd name="T63" fmla="*/ 109 h 271"/>
                <a:gd name="T64" fmla="*/ 1646 w 1648"/>
                <a:gd name="T65" fmla="*/ 181 h 271"/>
                <a:gd name="T66" fmla="*/ 1626 w 1648"/>
                <a:gd name="T67" fmla="*/ 238 h 271"/>
                <a:gd name="T68" fmla="*/ 1626 w 1648"/>
                <a:gd name="T69" fmla="*/ 239 h 2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648" h="271">
                  <a:moveTo>
                    <a:pt x="1626" y="239"/>
                  </a:moveTo>
                  <a:cubicBezTo>
                    <a:pt x="1603" y="265"/>
                    <a:pt x="1562" y="269"/>
                    <a:pt x="1521" y="270"/>
                  </a:cubicBezTo>
                  <a:cubicBezTo>
                    <a:pt x="1471" y="271"/>
                    <a:pt x="1420" y="267"/>
                    <a:pt x="1370" y="267"/>
                  </a:cubicBezTo>
                  <a:cubicBezTo>
                    <a:pt x="1237" y="267"/>
                    <a:pt x="1105" y="265"/>
                    <a:pt x="973" y="265"/>
                  </a:cubicBezTo>
                  <a:cubicBezTo>
                    <a:pt x="828" y="265"/>
                    <a:pt x="684" y="265"/>
                    <a:pt x="539" y="265"/>
                  </a:cubicBezTo>
                  <a:cubicBezTo>
                    <a:pt x="419" y="265"/>
                    <a:pt x="300" y="265"/>
                    <a:pt x="181" y="265"/>
                  </a:cubicBezTo>
                  <a:cubicBezTo>
                    <a:pt x="125" y="265"/>
                    <a:pt x="69" y="265"/>
                    <a:pt x="13" y="265"/>
                  </a:cubicBezTo>
                  <a:cubicBezTo>
                    <a:pt x="4" y="266"/>
                    <a:pt x="4" y="266"/>
                    <a:pt x="4" y="266"/>
                  </a:cubicBezTo>
                  <a:cubicBezTo>
                    <a:pt x="4" y="240"/>
                    <a:pt x="5" y="223"/>
                    <a:pt x="5" y="197"/>
                  </a:cubicBezTo>
                  <a:cubicBezTo>
                    <a:pt x="5" y="136"/>
                    <a:pt x="0" y="131"/>
                    <a:pt x="5" y="45"/>
                  </a:cubicBezTo>
                  <a:cubicBezTo>
                    <a:pt x="5" y="37"/>
                    <a:pt x="2" y="10"/>
                    <a:pt x="11" y="5"/>
                  </a:cubicBezTo>
                  <a:cubicBezTo>
                    <a:pt x="19" y="1"/>
                    <a:pt x="31" y="0"/>
                    <a:pt x="39" y="0"/>
                  </a:cubicBezTo>
                  <a:cubicBezTo>
                    <a:pt x="84" y="0"/>
                    <a:pt x="128" y="2"/>
                    <a:pt x="173" y="2"/>
                  </a:cubicBezTo>
                  <a:cubicBezTo>
                    <a:pt x="197" y="2"/>
                    <a:pt x="222" y="2"/>
                    <a:pt x="247" y="2"/>
                  </a:cubicBezTo>
                  <a:cubicBezTo>
                    <a:pt x="275" y="2"/>
                    <a:pt x="304" y="2"/>
                    <a:pt x="333" y="2"/>
                  </a:cubicBezTo>
                  <a:cubicBezTo>
                    <a:pt x="365" y="2"/>
                    <a:pt x="397" y="2"/>
                    <a:pt x="429" y="2"/>
                  </a:cubicBezTo>
                  <a:cubicBezTo>
                    <a:pt x="463" y="2"/>
                    <a:pt x="498" y="2"/>
                    <a:pt x="532" y="2"/>
                  </a:cubicBezTo>
                  <a:cubicBezTo>
                    <a:pt x="569" y="2"/>
                    <a:pt x="605" y="2"/>
                    <a:pt x="641" y="2"/>
                  </a:cubicBezTo>
                  <a:cubicBezTo>
                    <a:pt x="678" y="2"/>
                    <a:pt x="715" y="2"/>
                    <a:pt x="752" y="2"/>
                  </a:cubicBezTo>
                  <a:cubicBezTo>
                    <a:pt x="789" y="2"/>
                    <a:pt x="827" y="2"/>
                    <a:pt x="864" y="2"/>
                  </a:cubicBezTo>
                  <a:cubicBezTo>
                    <a:pt x="900" y="2"/>
                    <a:pt x="937" y="2"/>
                    <a:pt x="974" y="2"/>
                  </a:cubicBezTo>
                  <a:cubicBezTo>
                    <a:pt x="1009" y="2"/>
                    <a:pt x="1045" y="2"/>
                    <a:pt x="1081" y="2"/>
                  </a:cubicBezTo>
                  <a:cubicBezTo>
                    <a:pt x="1115" y="2"/>
                    <a:pt x="1150" y="2"/>
                    <a:pt x="1185" y="2"/>
                  </a:cubicBezTo>
                  <a:cubicBezTo>
                    <a:pt x="1218" y="2"/>
                    <a:pt x="1251" y="2"/>
                    <a:pt x="1284" y="2"/>
                  </a:cubicBezTo>
                  <a:cubicBezTo>
                    <a:pt x="1315" y="2"/>
                    <a:pt x="1345" y="2"/>
                    <a:pt x="1376" y="2"/>
                  </a:cubicBezTo>
                  <a:cubicBezTo>
                    <a:pt x="1403" y="2"/>
                    <a:pt x="1431" y="2"/>
                    <a:pt x="1458" y="2"/>
                  </a:cubicBezTo>
                  <a:cubicBezTo>
                    <a:pt x="1480" y="2"/>
                    <a:pt x="1503" y="2"/>
                    <a:pt x="1525" y="2"/>
                  </a:cubicBezTo>
                  <a:cubicBezTo>
                    <a:pt x="1542" y="2"/>
                    <a:pt x="1559" y="2"/>
                    <a:pt x="1576" y="2"/>
                  </a:cubicBezTo>
                  <a:cubicBezTo>
                    <a:pt x="1587" y="2"/>
                    <a:pt x="1598" y="2"/>
                    <a:pt x="1609" y="2"/>
                  </a:cubicBezTo>
                  <a:cubicBezTo>
                    <a:pt x="1617" y="2"/>
                    <a:pt x="1624" y="2"/>
                    <a:pt x="1631" y="2"/>
                  </a:cubicBezTo>
                  <a:cubicBezTo>
                    <a:pt x="1632" y="2"/>
                    <a:pt x="1639" y="1"/>
                    <a:pt x="1639" y="2"/>
                  </a:cubicBezTo>
                  <a:cubicBezTo>
                    <a:pt x="1647" y="18"/>
                    <a:pt x="1648" y="86"/>
                    <a:pt x="1648" y="109"/>
                  </a:cubicBezTo>
                  <a:cubicBezTo>
                    <a:pt x="1648" y="141"/>
                    <a:pt x="1648" y="156"/>
                    <a:pt x="1646" y="181"/>
                  </a:cubicBezTo>
                  <a:cubicBezTo>
                    <a:pt x="1645" y="204"/>
                    <a:pt x="1643" y="219"/>
                    <a:pt x="1626" y="238"/>
                  </a:cubicBezTo>
                  <a:cubicBezTo>
                    <a:pt x="1626" y="239"/>
                    <a:pt x="1626" y="239"/>
                    <a:pt x="1626" y="239"/>
                  </a:cubicBezTo>
                </a:path>
              </a:pathLst>
            </a:custGeom>
            <a:solidFill>
              <a:srgbClr val="FFDE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pic>
          <p:nvPicPr>
            <p:cNvPr id="74" name="Picture 104"/>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10745787" y="2080273"/>
              <a:ext cx="17462" cy="22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5" name="Picture 105"/>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10477500" y="2089798"/>
              <a:ext cx="290512" cy="3984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6" name="Freeform 106"/>
            <p:cNvSpPr>
              <a:spLocks/>
            </p:cNvSpPr>
            <p:nvPr/>
          </p:nvSpPr>
          <p:spPr bwMode="auto">
            <a:xfrm>
              <a:off x="10506075" y="2100911"/>
              <a:ext cx="268287" cy="403225"/>
            </a:xfrm>
            <a:custGeom>
              <a:avLst/>
              <a:gdLst>
                <a:gd name="T0" fmla="*/ 168 w 180"/>
                <a:gd name="T1" fmla="*/ 0 h 271"/>
                <a:gd name="T2" fmla="*/ 174 w 180"/>
                <a:gd name="T3" fmla="*/ 180 h 271"/>
                <a:gd name="T4" fmla="*/ 27 w 180"/>
                <a:gd name="T5" fmla="*/ 266 h 271"/>
                <a:gd name="T6" fmla="*/ 0 w 180"/>
                <a:gd name="T7" fmla="*/ 147 h 271"/>
                <a:gd name="T8" fmla="*/ 168 w 180"/>
                <a:gd name="T9" fmla="*/ 0 h 271"/>
              </a:gdLst>
              <a:ahLst/>
              <a:cxnLst>
                <a:cxn ang="0">
                  <a:pos x="T0" y="T1"/>
                </a:cxn>
                <a:cxn ang="0">
                  <a:pos x="T2" y="T3"/>
                </a:cxn>
                <a:cxn ang="0">
                  <a:pos x="T4" y="T5"/>
                </a:cxn>
                <a:cxn ang="0">
                  <a:pos x="T6" y="T7"/>
                </a:cxn>
                <a:cxn ang="0">
                  <a:pos x="T8" y="T9"/>
                </a:cxn>
              </a:cxnLst>
              <a:rect l="0" t="0" r="r" b="b"/>
              <a:pathLst>
                <a:path w="180" h="271">
                  <a:moveTo>
                    <a:pt x="168" y="0"/>
                  </a:moveTo>
                  <a:cubicBezTo>
                    <a:pt x="168" y="0"/>
                    <a:pt x="180" y="149"/>
                    <a:pt x="174" y="180"/>
                  </a:cubicBezTo>
                  <a:cubicBezTo>
                    <a:pt x="169" y="211"/>
                    <a:pt x="169" y="271"/>
                    <a:pt x="27" y="266"/>
                  </a:cubicBezTo>
                  <a:cubicBezTo>
                    <a:pt x="27" y="266"/>
                    <a:pt x="54" y="174"/>
                    <a:pt x="0" y="147"/>
                  </a:cubicBezTo>
                  <a:cubicBezTo>
                    <a:pt x="0" y="147"/>
                    <a:pt x="144" y="143"/>
                    <a:pt x="168" y="0"/>
                  </a:cubicBezTo>
                  <a:close/>
                </a:path>
              </a:pathLst>
            </a:custGeom>
            <a:solidFill>
              <a:srgbClr val="FAC9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 name="Freeform 107"/>
            <p:cNvSpPr>
              <a:spLocks/>
            </p:cNvSpPr>
            <p:nvPr/>
          </p:nvSpPr>
          <p:spPr bwMode="auto">
            <a:xfrm>
              <a:off x="8310563" y="2078686"/>
              <a:ext cx="2462212" cy="409575"/>
            </a:xfrm>
            <a:custGeom>
              <a:avLst/>
              <a:gdLst>
                <a:gd name="T0" fmla="*/ 1580 w 1650"/>
                <a:gd name="T1" fmla="*/ 264 h 275"/>
                <a:gd name="T2" fmla="*/ 1369 w 1650"/>
                <a:gd name="T3" fmla="*/ 268 h 275"/>
                <a:gd name="T4" fmla="*/ 539 w 1650"/>
                <a:gd name="T5" fmla="*/ 265 h 275"/>
                <a:gd name="T6" fmla="*/ 13 w 1650"/>
                <a:gd name="T7" fmla="*/ 265 h 275"/>
                <a:gd name="T8" fmla="*/ 6 w 1650"/>
                <a:gd name="T9" fmla="*/ 268 h 275"/>
                <a:gd name="T10" fmla="*/ 6 w 1650"/>
                <a:gd name="T11" fmla="*/ 47 h 275"/>
                <a:gd name="T12" fmla="*/ 7 w 1650"/>
                <a:gd name="T13" fmla="*/ 18 h 275"/>
                <a:gd name="T14" fmla="*/ 39 w 1650"/>
                <a:gd name="T15" fmla="*/ 4 h 275"/>
                <a:gd name="T16" fmla="*/ 172 w 1650"/>
                <a:gd name="T17" fmla="*/ 6 h 275"/>
                <a:gd name="T18" fmla="*/ 428 w 1650"/>
                <a:gd name="T19" fmla="*/ 6 h 275"/>
                <a:gd name="T20" fmla="*/ 752 w 1650"/>
                <a:gd name="T21" fmla="*/ 6 h 275"/>
                <a:gd name="T22" fmla="*/ 1081 w 1650"/>
                <a:gd name="T23" fmla="*/ 6 h 275"/>
                <a:gd name="T24" fmla="*/ 1376 w 1650"/>
                <a:gd name="T25" fmla="*/ 6 h 275"/>
                <a:gd name="T26" fmla="*/ 1575 w 1650"/>
                <a:gd name="T27" fmla="*/ 6 h 275"/>
                <a:gd name="T28" fmla="*/ 1633 w 1650"/>
                <a:gd name="T29" fmla="*/ 6 h 275"/>
                <a:gd name="T30" fmla="*/ 1638 w 1650"/>
                <a:gd name="T31" fmla="*/ 6 h 275"/>
                <a:gd name="T32" fmla="*/ 1638 w 1650"/>
                <a:gd name="T33" fmla="*/ 6 h 275"/>
                <a:gd name="T34" fmla="*/ 1638 w 1650"/>
                <a:gd name="T35" fmla="*/ 6 h 275"/>
                <a:gd name="T36" fmla="*/ 1638 w 1650"/>
                <a:gd name="T37" fmla="*/ 6 h 275"/>
                <a:gd name="T38" fmla="*/ 1639 w 1650"/>
                <a:gd name="T39" fmla="*/ 4 h 275"/>
                <a:gd name="T40" fmla="*/ 1646 w 1650"/>
                <a:gd name="T41" fmla="*/ 111 h 275"/>
                <a:gd name="T42" fmla="*/ 1624 w 1650"/>
                <a:gd name="T43" fmla="*/ 240 h 275"/>
                <a:gd name="T44" fmla="*/ 1624 w 1650"/>
                <a:gd name="T45" fmla="*/ 240 h 275"/>
                <a:gd name="T46" fmla="*/ 1627 w 1650"/>
                <a:gd name="T47" fmla="*/ 243 h 275"/>
                <a:gd name="T48" fmla="*/ 1627 w 1650"/>
                <a:gd name="T49" fmla="*/ 242 h 275"/>
                <a:gd name="T50" fmla="*/ 1650 w 1650"/>
                <a:gd name="T51" fmla="*/ 111 h 275"/>
                <a:gd name="T52" fmla="*/ 1641 w 1650"/>
                <a:gd name="T53" fmla="*/ 3 h 275"/>
                <a:gd name="T54" fmla="*/ 1640 w 1650"/>
                <a:gd name="T55" fmla="*/ 2 h 275"/>
                <a:gd name="T56" fmla="*/ 1633 w 1650"/>
                <a:gd name="T57" fmla="*/ 2 h 275"/>
                <a:gd name="T58" fmla="*/ 1575 w 1650"/>
                <a:gd name="T59" fmla="*/ 2 h 275"/>
                <a:gd name="T60" fmla="*/ 1376 w 1650"/>
                <a:gd name="T61" fmla="*/ 2 h 275"/>
                <a:gd name="T62" fmla="*/ 1081 w 1650"/>
                <a:gd name="T63" fmla="*/ 2 h 275"/>
                <a:gd name="T64" fmla="*/ 752 w 1650"/>
                <a:gd name="T65" fmla="*/ 2 h 275"/>
                <a:gd name="T66" fmla="*/ 428 w 1650"/>
                <a:gd name="T67" fmla="*/ 2 h 275"/>
                <a:gd name="T68" fmla="*/ 172 w 1650"/>
                <a:gd name="T69" fmla="*/ 2 h 275"/>
                <a:gd name="T70" fmla="*/ 39 w 1650"/>
                <a:gd name="T71" fmla="*/ 0 h 275"/>
                <a:gd name="T72" fmla="*/ 6 w 1650"/>
                <a:gd name="T73" fmla="*/ 11 h 275"/>
                <a:gd name="T74" fmla="*/ 2 w 1650"/>
                <a:gd name="T75" fmla="*/ 45 h 275"/>
                <a:gd name="T76" fmla="*/ 2 w 1650"/>
                <a:gd name="T77" fmla="*/ 200 h 275"/>
                <a:gd name="T78" fmla="*/ 13 w 1650"/>
                <a:gd name="T79" fmla="*/ 269 h 275"/>
                <a:gd name="T80" fmla="*/ 180 w 1650"/>
                <a:gd name="T81" fmla="*/ 269 h 275"/>
                <a:gd name="T82" fmla="*/ 973 w 1650"/>
                <a:gd name="T83" fmla="*/ 269 h 275"/>
                <a:gd name="T84" fmla="*/ 1521 w 1650"/>
                <a:gd name="T85" fmla="*/ 274 h 275"/>
                <a:gd name="T86" fmla="*/ 1627 w 1650"/>
                <a:gd name="T87" fmla="*/ 243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650" h="275">
                  <a:moveTo>
                    <a:pt x="1625" y="241"/>
                  </a:moveTo>
                  <a:cubicBezTo>
                    <a:pt x="1624" y="240"/>
                    <a:pt x="1624" y="240"/>
                    <a:pt x="1624" y="240"/>
                  </a:cubicBezTo>
                  <a:cubicBezTo>
                    <a:pt x="1613" y="252"/>
                    <a:pt x="1598" y="260"/>
                    <a:pt x="1580" y="264"/>
                  </a:cubicBezTo>
                  <a:cubicBezTo>
                    <a:pt x="1562" y="269"/>
                    <a:pt x="1541" y="270"/>
                    <a:pt x="1521" y="270"/>
                  </a:cubicBezTo>
                  <a:cubicBezTo>
                    <a:pt x="1515" y="271"/>
                    <a:pt x="1509" y="271"/>
                    <a:pt x="1503" y="271"/>
                  </a:cubicBezTo>
                  <a:cubicBezTo>
                    <a:pt x="1459" y="271"/>
                    <a:pt x="1414" y="268"/>
                    <a:pt x="1369" y="268"/>
                  </a:cubicBezTo>
                  <a:cubicBezTo>
                    <a:pt x="1237" y="268"/>
                    <a:pt x="1105" y="265"/>
                    <a:pt x="973" y="265"/>
                  </a:cubicBezTo>
                  <a:cubicBezTo>
                    <a:pt x="925" y="265"/>
                    <a:pt x="876" y="265"/>
                    <a:pt x="828" y="265"/>
                  </a:cubicBezTo>
                  <a:cubicBezTo>
                    <a:pt x="732" y="265"/>
                    <a:pt x="635" y="265"/>
                    <a:pt x="539" y="265"/>
                  </a:cubicBezTo>
                  <a:cubicBezTo>
                    <a:pt x="419" y="265"/>
                    <a:pt x="300" y="265"/>
                    <a:pt x="180" y="265"/>
                  </a:cubicBezTo>
                  <a:cubicBezTo>
                    <a:pt x="125" y="265"/>
                    <a:pt x="69" y="265"/>
                    <a:pt x="13" y="265"/>
                  </a:cubicBezTo>
                  <a:cubicBezTo>
                    <a:pt x="13" y="265"/>
                    <a:pt x="13" y="265"/>
                    <a:pt x="13" y="265"/>
                  </a:cubicBezTo>
                  <a:cubicBezTo>
                    <a:pt x="3" y="266"/>
                    <a:pt x="3" y="266"/>
                    <a:pt x="3" y="266"/>
                  </a:cubicBezTo>
                  <a:cubicBezTo>
                    <a:pt x="4" y="268"/>
                    <a:pt x="4" y="268"/>
                    <a:pt x="4" y="268"/>
                  </a:cubicBezTo>
                  <a:cubicBezTo>
                    <a:pt x="6" y="268"/>
                    <a:pt x="6" y="268"/>
                    <a:pt x="6" y="268"/>
                  </a:cubicBezTo>
                  <a:cubicBezTo>
                    <a:pt x="6" y="243"/>
                    <a:pt x="6" y="225"/>
                    <a:pt x="6" y="200"/>
                  </a:cubicBezTo>
                  <a:cubicBezTo>
                    <a:pt x="6" y="159"/>
                    <a:pt x="4" y="143"/>
                    <a:pt x="4" y="112"/>
                  </a:cubicBezTo>
                  <a:cubicBezTo>
                    <a:pt x="4" y="96"/>
                    <a:pt x="5" y="76"/>
                    <a:pt x="6" y="47"/>
                  </a:cubicBezTo>
                  <a:cubicBezTo>
                    <a:pt x="6" y="47"/>
                    <a:pt x="6" y="46"/>
                    <a:pt x="6" y="45"/>
                  </a:cubicBezTo>
                  <a:cubicBezTo>
                    <a:pt x="6" y="42"/>
                    <a:pt x="6" y="38"/>
                    <a:pt x="6" y="34"/>
                  </a:cubicBezTo>
                  <a:cubicBezTo>
                    <a:pt x="6" y="29"/>
                    <a:pt x="6" y="23"/>
                    <a:pt x="7" y="18"/>
                  </a:cubicBezTo>
                  <a:cubicBezTo>
                    <a:pt x="8" y="16"/>
                    <a:pt x="8" y="14"/>
                    <a:pt x="9" y="13"/>
                  </a:cubicBezTo>
                  <a:cubicBezTo>
                    <a:pt x="10" y="11"/>
                    <a:pt x="11" y="10"/>
                    <a:pt x="12" y="10"/>
                  </a:cubicBezTo>
                  <a:cubicBezTo>
                    <a:pt x="19" y="6"/>
                    <a:pt x="30" y="4"/>
                    <a:pt x="39" y="4"/>
                  </a:cubicBezTo>
                  <a:cubicBezTo>
                    <a:pt x="39" y="4"/>
                    <a:pt x="39" y="4"/>
                    <a:pt x="39" y="4"/>
                  </a:cubicBezTo>
                  <a:cubicBezTo>
                    <a:pt x="39" y="4"/>
                    <a:pt x="39" y="4"/>
                    <a:pt x="39" y="4"/>
                  </a:cubicBezTo>
                  <a:cubicBezTo>
                    <a:pt x="83" y="5"/>
                    <a:pt x="128" y="6"/>
                    <a:pt x="172" y="6"/>
                  </a:cubicBezTo>
                  <a:cubicBezTo>
                    <a:pt x="197" y="6"/>
                    <a:pt x="222" y="6"/>
                    <a:pt x="246" y="6"/>
                  </a:cubicBezTo>
                  <a:cubicBezTo>
                    <a:pt x="275" y="6"/>
                    <a:pt x="304" y="6"/>
                    <a:pt x="332" y="6"/>
                  </a:cubicBezTo>
                  <a:cubicBezTo>
                    <a:pt x="364" y="6"/>
                    <a:pt x="396" y="6"/>
                    <a:pt x="428" y="6"/>
                  </a:cubicBezTo>
                  <a:cubicBezTo>
                    <a:pt x="463" y="6"/>
                    <a:pt x="497" y="6"/>
                    <a:pt x="532" y="6"/>
                  </a:cubicBezTo>
                  <a:cubicBezTo>
                    <a:pt x="568" y="6"/>
                    <a:pt x="605" y="6"/>
                    <a:pt x="641" y="6"/>
                  </a:cubicBezTo>
                  <a:cubicBezTo>
                    <a:pt x="678" y="6"/>
                    <a:pt x="715" y="6"/>
                    <a:pt x="752" y="6"/>
                  </a:cubicBezTo>
                  <a:cubicBezTo>
                    <a:pt x="789" y="6"/>
                    <a:pt x="826" y="6"/>
                    <a:pt x="863" y="6"/>
                  </a:cubicBezTo>
                  <a:cubicBezTo>
                    <a:pt x="900" y="6"/>
                    <a:pt x="937" y="6"/>
                    <a:pt x="973" y="6"/>
                  </a:cubicBezTo>
                  <a:cubicBezTo>
                    <a:pt x="1009" y="6"/>
                    <a:pt x="1045" y="6"/>
                    <a:pt x="1081" y="6"/>
                  </a:cubicBezTo>
                  <a:cubicBezTo>
                    <a:pt x="1115" y="6"/>
                    <a:pt x="1150" y="6"/>
                    <a:pt x="1184" y="6"/>
                  </a:cubicBezTo>
                  <a:cubicBezTo>
                    <a:pt x="1217" y="6"/>
                    <a:pt x="1250" y="6"/>
                    <a:pt x="1284" y="6"/>
                  </a:cubicBezTo>
                  <a:cubicBezTo>
                    <a:pt x="1314" y="6"/>
                    <a:pt x="1345" y="6"/>
                    <a:pt x="1376" y="6"/>
                  </a:cubicBezTo>
                  <a:cubicBezTo>
                    <a:pt x="1403" y="6"/>
                    <a:pt x="1430" y="6"/>
                    <a:pt x="1458" y="6"/>
                  </a:cubicBezTo>
                  <a:cubicBezTo>
                    <a:pt x="1480" y="6"/>
                    <a:pt x="1502" y="6"/>
                    <a:pt x="1525" y="6"/>
                  </a:cubicBezTo>
                  <a:cubicBezTo>
                    <a:pt x="1542" y="6"/>
                    <a:pt x="1559" y="6"/>
                    <a:pt x="1575" y="6"/>
                  </a:cubicBezTo>
                  <a:cubicBezTo>
                    <a:pt x="1587" y="6"/>
                    <a:pt x="1598" y="6"/>
                    <a:pt x="1609" y="6"/>
                  </a:cubicBezTo>
                  <a:cubicBezTo>
                    <a:pt x="1616" y="6"/>
                    <a:pt x="1623" y="6"/>
                    <a:pt x="1631" y="6"/>
                  </a:cubicBezTo>
                  <a:cubicBezTo>
                    <a:pt x="1631" y="6"/>
                    <a:pt x="1632" y="6"/>
                    <a:pt x="1633" y="6"/>
                  </a:cubicBezTo>
                  <a:cubicBezTo>
                    <a:pt x="1634" y="6"/>
                    <a:pt x="1636" y="6"/>
                    <a:pt x="1637" y="6"/>
                  </a:cubicBezTo>
                  <a:cubicBezTo>
                    <a:pt x="1637" y="6"/>
                    <a:pt x="1638" y="6"/>
                    <a:pt x="1638" y="6"/>
                  </a:cubicBezTo>
                  <a:cubicBezTo>
                    <a:pt x="1638" y="6"/>
                    <a:pt x="1638" y="6"/>
                    <a:pt x="1638" y="6"/>
                  </a:cubicBezTo>
                  <a:cubicBezTo>
                    <a:pt x="1638" y="6"/>
                    <a:pt x="1638" y="6"/>
                    <a:pt x="1638" y="6"/>
                  </a:cubicBezTo>
                  <a:cubicBezTo>
                    <a:pt x="1638" y="5"/>
                    <a:pt x="1638" y="5"/>
                    <a:pt x="1638" y="5"/>
                  </a:cubicBezTo>
                  <a:cubicBezTo>
                    <a:pt x="1638" y="6"/>
                    <a:pt x="1638" y="6"/>
                    <a:pt x="1638" y="6"/>
                  </a:cubicBezTo>
                  <a:cubicBezTo>
                    <a:pt x="1638" y="6"/>
                    <a:pt x="1638" y="6"/>
                    <a:pt x="1638" y="6"/>
                  </a:cubicBezTo>
                  <a:cubicBezTo>
                    <a:pt x="1638" y="5"/>
                    <a:pt x="1638" y="5"/>
                    <a:pt x="1638" y="5"/>
                  </a:cubicBezTo>
                  <a:cubicBezTo>
                    <a:pt x="1638" y="6"/>
                    <a:pt x="1638" y="6"/>
                    <a:pt x="1638" y="6"/>
                  </a:cubicBezTo>
                  <a:cubicBezTo>
                    <a:pt x="1639" y="4"/>
                    <a:pt x="1639" y="4"/>
                    <a:pt x="1639" y="4"/>
                  </a:cubicBezTo>
                  <a:cubicBezTo>
                    <a:pt x="1637" y="5"/>
                    <a:pt x="1637" y="5"/>
                    <a:pt x="1637" y="5"/>
                  </a:cubicBezTo>
                  <a:cubicBezTo>
                    <a:pt x="1637" y="6"/>
                    <a:pt x="1638" y="6"/>
                    <a:pt x="1638" y="6"/>
                  </a:cubicBezTo>
                  <a:cubicBezTo>
                    <a:pt x="1639" y="4"/>
                    <a:pt x="1639" y="4"/>
                    <a:pt x="1639" y="4"/>
                  </a:cubicBezTo>
                  <a:cubicBezTo>
                    <a:pt x="1637" y="5"/>
                    <a:pt x="1637" y="5"/>
                    <a:pt x="1637" y="5"/>
                  </a:cubicBezTo>
                  <a:cubicBezTo>
                    <a:pt x="1639" y="4"/>
                    <a:pt x="1639" y="4"/>
                    <a:pt x="1639" y="4"/>
                  </a:cubicBezTo>
                  <a:cubicBezTo>
                    <a:pt x="1637" y="5"/>
                    <a:pt x="1637" y="5"/>
                    <a:pt x="1637" y="5"/>
                  </a:cubicBezTo>
                  <a:cubicBezTo>
                    <a:pt x="1639" y="9"/>
                    <a:pt x="1640" y="16"/>
                    <a:pt x="1641" y="25"/>
                  </a:cubicBezTo>
                  <a:cubicBezTo>
                    <a:pt x="1645" y="52"/>
                    <a:pt x="1646" y="94"/>
                    <a:pt x="1646" y="111"/>
                  </a:cubicBezTo>
                  <a:cubicBezTo>
                    <a:pt x="1646" y="143"/>
                    <a:pt x="1645" y="158"/>
                    <a:pt x="1644" y="183"/>
                  </a:cubicBezTo>
                  <a:cubicBezTo>
                    <a:pt x="1643" y="195"/>
                    <a:pt x="1642" y="204"/>
                    <a:pt x="1640" y="213"/>
                  </a:cubicBezTo>
                  <a:cubicBezTo>
                    <a:pt x="1637" y="221"/>
                    <a:pt x="1633" y="230"/>
                    <a:pt x="1624" y="240"/>
                  </a:cubicBezTo>
                  <a:cubicBezTo>
                    <a:pt x="1626" y="241"/>
                    <a:pt x="1626" y="241"/>
                    <a:pt x="1626" y="241"/>
                  </a:cubicBezTo>
                  <a:cubicBezTo>
                    <a:pt x="1624" y="240"/>
                    <a:pt x="1624" y="240"/>
                    <a:pt x="1624" y="240"/>
                  </a:cubicBezTo>
                  <a:cubicBezTo>
                    <a:pt x="1624" y="240"/>
                    <a:pt x="1624" y="240"/>
                    <a:pt x="1624" y="240"/>
                  </a:cubicBezTo>
                  <a:cubicBezTo>
                    <a:pt x="1624" y="240"/>
                    <a:pt x="1624" y="240"/>
                    <a:pt x="1624" y="240"/>
                  </a:cubicBezTo>
                  <a:cubicBezTo>
                    <a:pt x="1625" y="241"/>
                    <a:pt x="1625" y="241"/>
                    <a:pt x="1625" y="241"/>
                  </a:cubicBezTo>
                  <a:cubicBezTo>
                    <a:pt x="1627" y="243"/>
                    <a:pt x="1627" y="243"/>
                    <a:pt x="1627" y="243"/>
                  </a:cubicBezTo>
                  <a:cubicBezTo>
                    <a:pt x="1627" y="242"/>
                    <a:pt x="1627" y="242"/>
                    <a:pt x="1627" y="242"/>
                  </a:cubicBezTo>
                  <a:cubicBezTo>
                    <a:pt x="1627" y="242"/>
                    <a:pt x="1627" y="242"/>
                    <a:pt x="1627" y="242"/>
                  </a:cubicBezTo>
                  <a:cubicBezTo>
                    <a:pt x="1627" y="242"/>
                    <a:pt x="1627" y="242"/>
                    <a:pt x="1627" y="242"/>
                  </a:cubicBezTo>
                  <a:cubicBezTo>
                    <a:pt x="1636" y="232"/>
                    <a:pt x="1641" y="223"/>
                    <a:pt x="1644" y="214"/>
                  </a:cubicBezTo>
                  <a:cubicBezTo>
                    <a:pt x="1646" y="204"/>
                    <a:pt x="1647" y="195"/>
                    <a:pt x="1648" y="183"/>
                  </a:cubicBezTo>
                  <a:cubicBezTo>
                    <a:pt x="1649" y="158"/>
                    <a:pt x="1650" y="143"/>
                    <a:pt x="1650" y="111"/>
                  </a:cubicBezTo>
                  <a:cubicBezTo>
                    <a:pt x="1650" y="100"/>
                    <a:pt x="1649" y="77"/>
                    <a:pt x="1648" y="55"/>
                  </a:cubicBezTo>
                  <a:cubicBezTo>
                    <a:pt x="1647" y="44"/>
                    <a:pt x="1647" y="33"/>
                    <a:pt x="1645" y="24"/>
                  </a:cubicBezTo>
                  <a:cubicBezTo>
                    <a:pt x="1644" y="15"/>
                    <a:pt x="1643" y="8"/>
                    <a:pt x="1641" y="3"/>
                  </a:cubicBezTo>
                  <a:cubicBezTo>
                    <a:pt x="1641" y="3"/>
                    <a:pt x="1641" y="3"/>
                    <a:pt x="1641" y="3"/>
                  </a:cubicBezTo>
                  <a:cubicBezTo>
                    <a:pt x="1641" y="3"/>
                    <a:pt x="1641" y="3"/>
                    <a:pt x="1641" y="3"/>
                  </a:cubicBezTo>
                  <a:cubicBezTo>
                    <a:pt x="1640" y="3"/>
                    <a:pt x="1640" y="2"/>
                    <a:pt x="1640" y="2"/>
                  </a:cubicBezTo>
                  <a:cubicBezTo>
                    <a:pt x="1639" y="2"/>
                    <a:pt x="1639" y="2"/>
                    <a:pt x="1639" y="2"/>
                  </a:cubicBezTo>
                  <a:cubicBezTo>
                    <a:pt x="1638" y="2"/>
                    <a:pt x="1638" y="2"/>
                    <a:pt x="1637" y="2"/>
                  </a:cubicBezTo>
                  <a:cubicBezTo>
                    <a:pt x="1636" y="2"/>
                    <a:pt x="1634" y="2"/>
                    <a:pt x="1633" y="2"/>
                  </a:cubicBezTo>
                  <a:cubicBezTo>
                    <a:pt x="1632" y="2"/>
                    <a:pt x="1631" y="2"/>
                    <a:pt x="1631" y="2"/>
                  </a:cubicBezTo>
                  <a:cubicBezTo>
                    <a:pt x="1623" y="2"/>
                    <a:pt x="1616" y="2"/>
                    <a:pt x="1609" y="2"/>
                  </a:cubicBezTo>
                  <a:cubicBezTo>
                    <a:pt x="1598" y="2"/>
                    <a:pt x="1587" y="2"/>
                    <a:pt x="1575" y="2"/>
                  </a:cubicBezTo>
                  <a:cubicBezTo>
                    <a:pt x="1559" y="2"/>
                    <a:pt x="1542" y="2"/>
                    <a:pt x="1525" y="2"/>
                  </a:cubicBezTo>
                  <a:cubicBezTo>
                    <a:pt x="1502" y="2"/>
                    <a:pt x="1480" y="2"/>
                    <a:pt x="1458" y="2"/>
                  </a:cubicBezTo>
                  <a:cubicBezTo>
                    <a:pt x="1430" y="2"/>
                    <a:pt x="1403" y="2"/>
                    <a:pt x="1376" y="2"/>
                  </a:cubicBezTo>
                  <a:cubicBezTo>
                    <a:pt x="1345" y="2"/>
                    <a:pt x="1314" y="2"/>
                    <a:pt x="1284" y="2"/>
                  </a:cubicBezTo>
                  <a:cubicBezTo>
                    <a:pt x="1250" y="2"/>
                    <a:pt x="1217" y="2"/>
                    <a:pt x="1184" y="2"/>
                  </a:cubicBezTo>
                  <a:cubicBezTo>
                    <a:pt x="1150" y="2"/>
                    <a:pt x="1115" y="2"/>
                    <a:pt x="1081" y="2"/>
                  </a:cubicBezTo>
                  <a:cubicBezTo>
                    <a:pt x="1045" y="2"/>
                    <a:pt x="1009" y="2"/>
                    <a:pt x="973" y="2"/>
                  </a:cubicBezTo>
                  <a:cubicBezTo>
                    <a:pt x="937" y="2"/>
                    <a:pt x="900" y="2"/>
                    <a:pt x="863" y="2"/>
                  </a:cubicBezTo>
                  <a:cubicBezTo>
                    <a:pt x="826" y="2"/>
                    <a:pt x="789" y="2"/>
                    <a:pt x="752" y="2"/>
                  </a:cubicBezTo>
                  <a:cubicBezTo>
                    <a:pt x="715" y="2"/>
                    <a:pt x="678" y="2"/>
                    <a:pt x="641" y="2"/>
                  </a:cubicBezTo>
                  <a:cubicBezTo>
                    <a:pt x="605" y="2"/>
                    <a:pt x="568" y="2"/>
                    <a:pt x="532" y="2"/>
                  </a:cubicBezTo>
                  <a:cubicBezTo>
                    <a:pt x="497" y="2"/>
                    <a:pt x="463" y="2"/>
                    <a:pt x="428" y="2"/>
                  </a:cubicBezTo>
                  <a:cubicBezTo>
                    <a:pt x="396" y="2"/>
                    <a:pt x="364" y="2"/>
                    <a:pt x="332" y="2"/>
                  </a:cubicBezTo>
                  <a:cubicBezTo>
                    <a:pt x="304" y="2"/>
                    <a:pt x="275" y="2"/>
                    <a:pt x="246" y="2"/>
                  </a:cubicBezTo>
                  <a:cubicBezTo>
                    <a:pt x="222" y="2"/>
                    <a:pt x="197" y="2"/>
                    <a:pt x="172" y="2"/>
                  </a:cubicBezTo>
                  <a:cubicBezTo>
                    <a:pt x="128" y="2"/>
                    <a:pt x="83" y="1"/>
                    <a:pt x="39" y="0"/>
                  </a:cubicBezTo>
                  <a:cubicBezTo>
                    <a:pt x="39" y="2"/>
                    <a:pt x="39" y="2"/>
                    <a:pt x="39" y="2"/>
                  </a:cubicBezTo>
                  <a:cubicBezTo>
                    <a:pt x="39" y="0"/>
                    <a:pt x="39" y="0"/>
                    <a:pt x="39" y="0"/>
                  </a:cubicBezTo>
                  <a:cubicBezTo>
                    <a:pt x="39" y="0"/>
                    <a:pt x="39" y="0"/>
                    <a:pt x="39" y="0"/>
                  </a:cubicBezTo>
                  <a:cubicBezTo>
                    <a:pt x="30" y="0"/>
                    <a:pt x="18" y="2"/>
                    <a:pt x="10" y="6"/>
                  </a:cubicBezTo>
                  <a:cubicBezTo>
                    <a:pt x="8" y="7"/>
                    <a:pt x="7" y="9"/>
                    <a:pt x="6" y="11"/>
                  </a:cubicBezTo>
                  <a:cubicBezTo>
                    <a:pt x="4" y="14"/>
                    <a:pt x="3" y="17"/>
                    <a:pt x="3" y="21"/>
                  </a:cubicBezTo>
                  <a:cubicBezTo>
                    <a:pt x="2" y="26"/>
                    <a:pt x="2" y="30"/>
                    <a:pt x="2" y="34"/>
                  </a:cubicBezTo>
                  <a:cubicBezTo>
                    <a:pt x="2" y="38"/>
                    <a:pt x="2" y="42"/>
                    <a:pt x="2" y="45"/>
                  </a:cubicBezTo>
                  <a:cubicBezTo>
                    <a:pt x="2" y="46"/>
                    <a:pt x="2" y="47"/>
                    <a:pt x="2" y="47"/>
                  </a:cubicBezTo>
                  <a:cubicBezTo>
                    <a:pt x="1" y="76"/>
                    <a:pt x="0" y="96"/>
                    <a:pt x="0" y="112"/>
                  </a:cubicBezTo>
                  <a:cubicBezTo>
                    <a:pt x="0" y="143"/>
                    <a:pt x="2" y="159"/>
                    <a:pt x="2" y="200"/>
                  </a:cubicBezTo>
                  <a:cubicBezTo>
                    <a:pt x="2" y="225"/>
                    <a:pt x="2" y="243"/>
                    <a:pt x="2" y="268"/>
                  </a:cubicBezTo>
                  <a:cubicBezTo>
                    <a:pt x="2" y="270"/>
                    <a:pt x="2" y="270"/>
                    <a:pt x="2" y="270"/>
                  </a:cubicBezTo>
                  <a:cubicBezTo>
                    <a:pt x="13" y="269"/>
                    <a:pt x="13" y="269"/>
                    <a:pt x="13" y="269"/>
                  </a:cubicBezTo>
                  <a:cubicBezTo>
                    <a:pt x="13" y="267"/>
                    <a:pt x="13" y="267"/>
                    <a:pt x="13" y="267"/>
                  </a:cubicBezTo>
                  <a:cubicBezTo>
                    <a:pt x="13" y="269"/>
                    <a:pt x="13" y="269"/>
                    <a:pt x="13" y="269"/>
                  </a:cubicBezTo>
                  <a:cubicBezTo>
                    <a:pt x="69" y="269"/>
                    <a:pt x="125" y="269"/>
                    <a:pt x="180" y="269"/>
                  </a:cubicBezTo>
                  <a:cubicBezTo>
                    <a:pt x="300" y="269"/>
                    <a:pt x="419" y="269"/>
                    <a:pt x="539" y="269"/>
                  </a:cubicBezTo>
                  <a:cubicBezTo>
                    <a:pt x="635" y="269"/>
                    <a:pt x="732" y="269"/>
                    <a:pt x="828" y="269"/>
                  </a:cubicBezTo>
                  <a:cubicBezTo>
                    <a:pt x="876" y="269"/>
                    <a:pt x="925" y="269"/>
                    <a:pt x="973" y="269"/>
                  </a:cubicBezTo>
                  <a:cubicBezTo>
                    <a:pt x="1105" y="269"/>
                    <a:pt x="1237" y="272"/>
                    <a:pt x="1369" y="272"/>
                  </a:cubicBezTo>
                  <a:cubicBezTo>
                    <a:pt x="1414" y="272"/>
                    <a:pt x="1458" y="275"/>
                    <a:pt x="1503" y="275"/>
                  </a:cubicBezTo>
                  <a:cubicBezTo>
                    <a:pt x="1509" y="275"/>
                    <a:pt x="1515" y="275"/>
                    <a:pt x="1521" y="274"/>
                  </a:cubicBezTo>
                  <a:cubicBezTo>
                    <a:pt x="1541" y="274"/>
                    <a:pt x="1562" y="273"/>
                    <a:pt x="1581" y="268"/>
                  </a:cubicBezTo>
                  <a:cubicBezTo>
                    <a:pt x="1599" y="264"/>
                    <a:pt x="1615" y="256"/>
                    <a:pt x="1627" y="243"/>
                  </a:cubicBezTo>
                  <a:cubicBezTo>
                    <a:pt x="1627" y="243"/>
                    <a:pt x="1627" y="243"/>
                    <a:pt x="1627" y="243"/>
                  </a:cubicBezTo>
                  <a:cubicBezTo>
                    <a:pt x="1625" y="241"/>
                    <a:pt x="1625" y="241"/>
                    <a:pt x="1625" y="241"/>
                  </a:cubicBezTo>
                </a:path>
              </a:pathLst>
            </a:custGeom>
            <a:solidFill>
              <a:srgbClr val="7A46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 name="Freeform 108"/>
            <p:cNvSpPr>
              <a:spLocks/>
            </p:cNvSpPr>
            <p:nvPr/>
          </p:nvSpPr>
          <p:spPr bwMode="auto">
            <a:xfrm>
              <a:off x="10504487" y="2083448"/>
              <a:ext cx="254000" cy="400050"/>
            </a:xfrm>
            <a:custGeom>
              <a:avLst/>
              <a:gdLst>
                <a:gd name="T0" fmla="*/ 31 w 170"/>
                <a:gd name="T1" fmla="*/ 268 h 268"/>
                <a:gd name="T2" fmla="*/ 42 w 170"/>
                <a:gd name="T3" fmla="*/ 224 h 268"/>
                <a:gd name="T4" fmla="*/ 24 w 170"/>
                <a:gd name="T5" fmla="*/ 168 h 268"/>
                <a:gd name="T6" fmla="*/ 6 w 170"/>
                <a:gd name="T7" fmla="*/ 147 h 268"/>
                <a:gd name="T8" fmla="*/ 5 w 170"/>
                <a:gd name="T9" fmla="*/ 149 h 268"/>
                <a:gd name="T10" fmla="*/ 5 w 170"/>
                <a:gd name="T11" fmla="*/ 151 h 268"/>
                <a:gd name="T12" fmla="*/ 148 w 170"/>
                <a:gd name="T13" fmla="*/ 70 h 268"/>
                <a:gd name="T14" fmla="*/ 170 w 170"/>
                <a:gd name="T15" fmla="*/ 0 h 268"/>
                <a:gd name="T16" fmla="*/ 166 w 170"/>
                <a:gd name="T17" fmla="*/ 0 h 268"/>
                <a:gd name="T18" fmla="*/ 166 w 170"/>
                <a:gd name="T19" fmla="*/ 2 h 268"/>
                <a:gd name="T20" fmla="*/ 141 w 170"/>
                <a:gd name="T21" fmla="*/ 74 h 268"/>
                <a:gd name="T22" fmla="*/ 5 w 170"/>
                <a:gd name="T23" fmla="*/ 147 h 268"/>
                <a:gd name="T24" fmla="*/ 0 w 170"/>
                <a:gd name="T25" fmla="*/ 147 h 268"/>
                <a:gd name="T26" fmla="*/ 4 w 170"/>
                <a:gd name="T27" fmla="*/ 151 h 268"/>
                <a:gd name="T28" fmla="*/ 4 w 170"/>
                <a:gd name="T29" fmla="*/ 151 h 268"/>
                <a:gd name="T30" fmla="*/ 23 w 170"/>
                <a:gd name="T31" fmla="*/ 173 h 268"/>
                <a:gd name="T32" fmla="*/ 38 w 170"/>
                <a:gd name="T33" fmla="*/ 224 h 268"/>
                <a:gd name="T34" fmla="*/ 28 w 170"/>
                <a:gd name="T35" fmla="*/ 266 h 268"/>
                <a:gd name="T36" fmla="*/ 31 w 170"/>
                <a:gd name="T37" fmla="*/ 268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70" h="268">
                  <a:moveTo>
                    <a:pt x="31" y="268"/>
                  </a:moveTo>
                  <a:cubicBezTo>
                    <a:pt x="39" y="252"/>
                    <a:pt x="42" y="237"/>
                    <a:pt x="42" y="224"/>
                  </a:cubicBezTo>
                  <a:cubicBezTo>
                    <a:pt x="42" y="201"/>
                    <a:pt x="33" y="182"/>
                    <a:pt x="24" y="168"/>
                  </a:cubicBezTo>
                  <a:cubicBezTo>
                    <a:pt x="15" y="155"/>
                    <a:pt x="7" y="148"/>
                    <a:pt x="6" y="147"/>
                  </a:cubicBezTo>
                  <a:cubicBezTo>
                    <a:pt x="5" y="149"/>
                    <a:pt x="5" y="149"/>
                    <a:pt x="5" y="149"/>
                  </a:cubicBezTo>
                  <a:cubicBezTo>
                    <a:pt x="5" y="151"/>
                    <a:pt x="5" y="151"/>
                    <a:pt x="5" y="151"/>
                  </a:cubicBezTo>
                  <a:cubicBezTo>
                    <a:pt x="86" y="143"/>
                    <a:pt x="127" y="106"/>
                    <a:pt x="148" y="70"/>
                  </a:cubicBezTo>
                  <a:cubicBezTo>
                    <a:pt x="169" y="34"/>
                    <a:pt x="170" y="0"/>
                    <a:pt x="170" y="0"/>
                  </a:cubicBezTo>
                  <a:cubicBezTo>
                    <a:pt x="166" y="0"/>
                    <a:pt x="166" y="0"/>
                    <a:pt x="166" y="0"/>
                  </a:cubicBezTo>
                  <a:cubicBezTo>
                    <a:pt x="166" y="0"/>
                    <a:pt x="166" y="1"/>
                    <a:pt x="166" y="2"/>
                  </a:cubicBezTo>
                  <a:cubicBezTo>
                    <a:pt x="165" y="9"/>
                    <a:pt x="162" y="42"/>
                    <a:pt x="141" y="74"/>
                  </a:cubicBezTo>
                  <a:cubicBezTo>
                    <a:pt x="119" y="107"/>
                    <a:pt x="79" y="140"/>
                    <a:pt x="5" y="147"/>
                  </a:cubicBezTo>
                  <a:cubicBezTo>
                    <a:pt x="0" y="147"/>
                    <a:pt x="0" y="147"/>
                    <a:pt x="0" y="147"/>
                  </a:cubicBezTo>
                  <a:cubicBezTo>
                    <a:pt x="4" y="151"/>
                    <a:pt x="4" y="151"/>
                    <a:pt x="4" y="151"/>
                  </a:cubicBezTo>
                  <a:cubicBezTo>
                    <a:pt x="4" y="151"/>
                    <a:pt x="4" y="151"/>
                    <a:pt x="4" y="151"/>
                  </a:cubicBezTo>
                  <a:cubicBezTo>
                    <a:pt x="6" y="152"/>
                    <a:pt x="15" y="160"/>
                    <a:pt x="23" y="173"/>
                  </a:cubicBezTo>
                  <a:cubicBezTo>
                    <a:pt x="31" y="186"/>
                    <a:pt x="38" y="203"/>
                    <a:pt x="38" y="224"/>
                  </a:cubicBezTo>
                  <a:cubicBezTo>
                    <a:pt x="38" y="237"/>
                    <a:pt x="35" y="251"/>
                    <a:pt x="28" y="266"/>
                  </a:cubicBezTo>
                  <a:cubicBezTo>
                    <a:pt x="31" y="268"/>
                    <a:pt x="31" y="268"/>
                    <a:pt x="31" y="268"/>
                  </a:cubicBezTo>
                  <a:close/>
                </a:path>
              </a:pathLst>
            </a:custGeom>
            <a:solidFill>
              <a:srgbClr val="7A46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 name="Freeform 225"/>
            <p:cNvSpPr>
              <a:spLocks noEditPoints="1"/>
            </p:cNvSpPr>
            <p:nvPr/>
          </p:nvSpPr>
          <p:spPr bwMode="auto">
            <a:xfrm>
              <a:off x="8683625" y="2075511"/>
              <a:ext cx="7937" cy="22225"/>
            </a:xfrm>
            <a:custGeom>
              <a:avLst/>
              <a:gdLst>
                <a:gd name="T0" fmla="*/ 5 w 5"/>
                <a:gd name="T1" fmla="*/ 8 h 15"/>
                <a:gd name="T2" fmla="*/ 2 w 5"/>
                <a:gd name="T3" fmla="*/ 8 h 15"/>
                <a:gd name="T4" fmla="*/ 0 w 5"/>
                <a:gd name="T5" fmla="*/ 15 h 15"/>
                <a:gd name="T6" fmla="*/ 1 w 5"/>
                <a:gd name="T7" fmla="*/ 15 h 15"/>
                <a:gd name="T8" fmla="*/ 5 w 5"/>
                <a:gd name="T9" fmla="*/ 15 h 15"/>
                <a:gd name="T10" fmla="*/ 5 w 5"/>
                <a:gd name="T11" fmla="*/ 8 h 15"/>
                <a:gd name="T12" fmla="*/ 4 w 5"/>
                <a:gd name="T13" fmla="*/ 0 h 15"/>
                <a:gd name="T14" fmla="*/ 3 w 5"/>
                <a:gd name="T15" fmla="*/ 1 h 15"/>
                <a:gd name="T16" fmla="*/ 2 w 5"/>
                <a:gd name="T17" fmla="*/ 4 h 15"/>
                <a:gd name="T18" fmla="*/ 4 w 5"/>
                <a:gd name="T19" fmla="*/ 4 h 15"/>
                <a:gd name="T20" fmla="*/ 4 w 5"/>
                <a:gd name="T21"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15">
                  <a:moveTo>
                    <a:pt x="5" y="8"/>
                  </a:moveTo>
                  <a:cubicBezTo>
                    <a:pt x="4" y="8"/>
                    <a:pt x="3" y="8"/>
                    <a:pt x="2" y="8"/>
                  </a:cubicBezTo>
                  <a:cubicBezTo>
                    <a:pt x="1" y="10"/>
                    <a:pt x="1" y="13"/>
                    <a:pt x="0" y="15"/>
                  </a:cubicBezTo>
                  <a:cubicBezTo>
                    <a:pt x="0" y="15"/>
                    <a:pt x="1" y="15"/>
                    <a:pt x="1" y="15"/>
                  </a:cubicBezTo>
                  <a:cubicBezTo>
                    <a:pt x="2" y="15"/>
                    <a:pt x="3" y="15"/>
                    <a:pt x="5" y="15"/>
                  </a:cubicBezTo>
                  <a:cubicBezTo>
                    <a:pt x="5" y="12"/>
                    <a:pt x="5" y="10"/>
                    <a:pt x="5" y="8"/>
                  </a:cubicBezTo>
                  <a:moveTo>
                    <a:pt x="4" y="0"/>
                  </a:moveTo>
                  <a:cubicBezTo>
                    <a:pt x="4" y="0"/>
                    <a:pt x="3" y="1"/>
                    <a:pt x="3" y="1"/>
                  </a:cubicBezTo>
                  <a:cubicBezTo>
                    <a:pt x="3" y="2"/>
                    <a:pt x="3" y="3"/>
                    <a:pt x="2" y="4"/>
                  </a:cubicBezTo>
                  <a:cubicBezTo>
                    <a:pt x="3" y="4"/>
                    <a:pt x="4" y="4"/>
                    <a:pt x="4" y="4"/>
                  </a:cubicBezTo>
                  <a:cubicBezTo>
                    <a:pt x="4" y="2"/>
                    <a:pt x="4" y="0"/>
                    <a:pt x="4" y="0"/>
                  </a:cubicBezTo>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 name="Freeform 226"/>
            <p:cNvSpPr>
              <a:spLocks/>
            </p:cNvSpPr>
            <p:nvPr/>
          </p:nvSpPr>
          <p:spPr bwMode="auto">
            <a:xfrm>
              <a:off x="8405813" y="2097736"/>
              <a:ext cx="285750" cy="369888"/>
            </a:xfrm>
            <a:custGeom>
              <a:avLst/>
              <a:gdLst>
                <a:gd name="T0" fmla="*/ 191 w 191"/>
                <a:gd name="T1" fmla="*/ 0 h 248"/>
                <a:gd name="T2" fmla="*/ 187 w 191"/>
                <a:gd name="T3" fmla="*/ 0 h 248"/>
                <a:gd name="T4" fmla="*/ 186 w 191"/>
                <a:gd name="T5" fmla="*/ 0 h 248"/>
                <a:gd name="T6" fmla="*/ 186 w 191"/>
                <a:gd name="T7" fmla="*/ 1 h 248"/>
                <a:gd name="T8" fmla="*/ 1 w 191"/>
                <a:gd name="T9" fmla="*/ 108 h 248"/>
                <a:gd name="T10" fmla="*/ 0 w 191"/>
                <a:gd name="T11" fmla="*/ 129 h 248"/>
                <a:gd name="T12" fmla="*/ 0 w 191"/>
                <a:gd name="T13" fmla="*/ 148 h 248"/>
                <a:gd name="T14" fmla="*/ 4 w 191"/>
                <a:gd name="T15" fmla="*/ 225 h 248"/>
                <a:gd name="T16" fmla="*/ 5 w 191"/>
                <a:gd name="T17" fmla="*/ 236 h 248"/>
                <a:gd name="T18" fmla="*/ 9 w 191"/>
                <a:gd name="T19" fmla="*/ 241 h 248"/>
                <a:gd name="T20" fmla="*/ 15 w 191"/>
                <a:gd name="T21" fmla="*/ 248 h 248"/>
                <a:gd name="T22" fmla="*/ 9 w 191"/>
                <a:gd name="T23" fmla="*/ 120 h 248"/>
                <a:gd name="T24" fmla="*/ 141 w 191"/>
                <a:gd name="T25" fmla="*/ 78 h 248"/>
                <a:gd name="T26" fmla="*/ 191 w 191"/>
                <a:gd name="T27" fmla="*/ 0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1" h="248">
                  <a:moveTo>
                    <a:pt x="191" y="0"/>
                  </a:moveTo>
                  <a:cubicBezTo>
                    <a:pt x="189" y="0"/>
                    <a:pt x="188" y="0"/>
                    <a:pt x="187" y="0"/>
                  </a:cubicBezTo>
                  <a:cubicBezTo>
                    <a:pt x="187" y="0"/>
                    <a:pt x="186" y="0"/>
                    <a:pt x="186" y="0"/>
                  </a:cubicBezTo>
                  <a:cubicBezTo>
                    <a:pt x="186" y="0"/>
                    <a:pt x="186" y="0"/>
                    <a:pt x="186" y="1"/>
                  </a:cubicBezTo>
                  <a:cubicBezTo>
                    <a:pt x="170" y="67"/>
                    <a:pt x="84" y="101"/>
                    <a:pt x="1" y="108"/>
                  </a:cubicBezTo>
                  <a:cubicBezTo>
                    <a:pt x="1" y="114"/>
                    <a:pt x="1" y="121"/>
                    <a:pt x="0" y="129"/>
                  </a:cubicBezTo>
                  <a:cubicBezTo>
                    <a:pt x="0" y="135"/>
                    <a:pt x="0" y="142"/>
                    <a:pt x="0" y="148"/>
                  </a:cubicBezTo>
                  <a:cubicBezTo>
                    <a:pt x="0" y="178"/>
                    <a:pt x="2" y="209"/>
                    <a:pt x="4" y="225"/>
                  </a:cubicBezTo>
                  <a:cubicBezTo>
                    <a:pt x="4" y="231"/>
                    <a:pt x="5" y="234"/>
                    <a:pt x="5" y="236"/>
                  </a:cubicBezTo>
                  <a:cubicBezTo>
                    <a:pt x="5" y="236"/>
                    <a:pt x="7" y="238"/>
                    <a:pt x="9" y="241"/>
                  </a:cubicBezTo>
                  <a:cubicBezTo>
                    <a:pt x="10" y="243"/>
                    <a:pt x="13" y="245"/>
                    <a:pt x="15" y="248"/>
                  </a:cubicBezTo>
                  <a:cubicBezTo>
                    <a:pt x="4" y="218"/>
                    <a:pt x="9" y="120"/>
                    <a:pt x="9" y="120"/>
                  </a:cubicBezTo>
                  <a:cubicBezTo>
                    <a:pt x="9" y="120"/>
                    <a:pt x="73" y="113"/>
                    <a:pt x="141" y="78"/>
                  </a:cubicBezTo>
                  <a:cubicBezTo>
                    <a:pt x="183" y="57"/>
                    <a:pt x="190" y="20"/>
                    <a:pt x="191" y="0"/>
                  </a:cubicBezTo>
                </a:path>
              </a:pathLst>
            </a:custGeom>
            <a:solidFill>
              <a:srgbClr val="EBCC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 name="Freeform 227"/>
            <p:cNvSpPr>
              <a:spLocks/>
            </p:cNvSpPr>
            <p:nvPr/>
          </p:nvSpPr>
          <p:spPr bwMode="auto">
            <a:xfrm>
              <a:off x="8686800" y="2081861"/>
              <a:ext cx="4762" cy="4763"/>
            </a:xfrm>
            <a:custGeom>
              <a:avLst/>
              <a:gdLst>
                <a:gd name="T0" fmla="*/ 2 w 3"/>
                <a:gd name="T1" fmla="*/ 0 h 4"/>
                <a:gd name="T2" fmla="*/ 0 w 3"/>
                <a:gd name="T3" fmla="*/ 0 h 4"/>
                <a:gd name="T4" fmla="*/ 0 w 3"/>
                <a:gd name="T5" fmla="*/ 4 h 4"/>
                <a:gd name="T6" fmla="*/ 3 w 3"/>
                <a:gd name="T7" fmla="*/ 4 h 4"/>
                <a:gd name="T8" fmla="*/ 2 w 3"/>
                <a:gd name="T9" fmla="*/ 0 h 4"/>
              </a:gdLst>
              <a:ahLst/>
              <a:cxnLst>
                <a:cxn ang="0">
                  <a:pos x="T0" y="T1"/>
                </a:cxn>
                <a:cxn ang="0">
                  <a:pos x="T2" y="T3"/>
                </a:cxn>
                <a:cxn ang="0">
                  <a:pos x="T4" y="T5"/>
                </a:cxn>
                <a:cxn ang="0">
                  <a:pos x="T6" y="T7"/>
                </a:cxn>
                <a:cxn ang="0">
                  <a:pos x="T8" y="T9"/>
                </a:cxn>
              </a:cxnLst>
              <a:rect l="0" t="0" r="r" b="b"/>
              <a:pathLst>
                <a:path w="3" h="4">
                  <a:moveTo>
                    <a:pt x="2" y="0"/>
                  </a:moveTo>
                  <a:cubicBezTo>
                    <a:pt x="2" y="0"/>
                    <a:pt x="1" y="0"/>
                    <a:pt x="0" y="0"/>
                  </a:cubicBezTo>
                  <a:cubicBezTo>
                    <a:pt x="0" y="2"/>
                    <a:pt x="0" y="3"/>
                    <a:pt x="0" y="4"/>
                  </a:cubicBezTo>
                  <a:cubicBezTo>
                    <a:pt x="1" y="4"/>
                    <a:pt x="2" y="4"/>
                    <a:pt x="3" y="4"/>
                  </a:cubicBezTo>
                  <a:cubicBezTo>
                    <a:pt x="3" y="3"/>
                    <a:pt x="3" y="1"/>
                    <a:pt x="2" y="0"/>
                  </a:cubicBezTo>
                </a:path>
              </a:pathLst>
            </a:custGeom>
            <a:solidFill>
              <a:srgbClr val="7040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 name="Freeform 228"/>
            <p:cNvSpPr>
              <a:spLocks/>
            </p:cNvSpPr>
            <p:nvPr/>
          </p:nvSpPr>
          <p:spPr bwMode="auto">
            <a:xfrm>
              <a:off x="8397875" y="2258073"/>
              <a:ext cx="33337" cy="215900"/>
            </a:xfrm>
            <a:custGeom>
              <a:avLst/>
              <a:gdLst>
                <a:gd name="T0" fmla="*/ 4 w 22"/>
                <a:gd name="T1" fmla="*/ 0 h 144"/>
                <a:gd name="T2" fmla="*/ 3 w 22"/>
                <a:gd name="T3" fmla="*/ 0 h 144"/>
                <a:gd name="T4" fmla="*/ 2 w 22"/>
                <a:gd name="T5" fmla="*/ 20 h 144"/>
                <a:gd name="T6" fmla="*/ 7 w 22"/>
                <a:gd name="T7" fmla="*/ 127 h 144"/>
                <a:gd name="T8" fmla="*/ 22 w 22"/>
                <a:gd name="T9" fmla="*/ 144 h 144"/>
                <a:gd name="T10" fmla="*/ 22 w 22"/>
                <a:gd name="T11" fmla="*/ 144 h 144"/>
                <a:gd name="T12" fmla="*/ 10 w 22"/>
                <a:gd name="T13" fmla="*/ 132 h 144"/>
                <a:gd name="T14" fmla="*/ 8 w 22"/>
                <a:gd name="T15" fmla="*/ 128 h 144"/>
                <a:gd name="T16" fmla="*/ 7 w 22"/>
                <a:gd name="T17" fmla="*/ 117 h 144"/>
                <a:gd name="T18" fmla="*/ 5 w 22"/>
                <a:gd name="T19" fmla="*/ 97 h 144"/>
                <a:gd name="T20" fmla="*/ 3 w 22"/>
                <a:gd name="T21" fmla="*/ 40 h 144"/>
                <a:gd name="T22" fmla="*/ 3 w 22"/>
                <a:gd name="T23" fmla="*/ 21 h 144"/>
                <a:gd name="T24" fmla="*/ 4 w 22"/>
                <a:gd name="T25" fmla="*/ 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2" h="144">
                  <a:moveTo>
                    <a:pt x="4" y="0"/>
                  </a:moveTo>
                  <a:cubicBezTo>
                    <a:pt x="4" y="0"/>
                    <a:pt x="3" y="0"/>
                    <a:pt x="3" y="0"/>
                  </a:cubicBezTo>
                  <a:cubicBezTo>
                    <a:pt x="2" y="6"/>
                    <a:pt x="2" y="13"/>
                    <a:pt x="2" y="20"/>
                  </a:cubicBezTo>
                  <a:cubicBezTo>
                    <a:pt x="0" y="65"/>
                    <a:pt x="5" y="120"/>
                    <a:pt x="7" y="127"/>
                  </a:cubicBezTo>
                  <a:cubicBezTo>
                    <a:pt x="7" y="130"/>
                    <a:pt x="14" y="137"/>
                    <a:pt x="22" y="144"/>
                  </a:cubicBezTo>
                  <a:cubicBezTo>
                    <a:pt x="22" y="144"/>
                    <a:pt x="22" y="144"/>
                    <a:pt x="22" y="144"/>
                  </a:cubicBezTo>
                  <a:cubicBezTo>
                    <a:pt x="17" y="140"/>
                    <a:pt x="13" y="135"/>
                    <a:pt x="10" y="132"/>
                  </a:cubicBezTo>
                  <a:cubicBezTo>
                    <a:pt x="9" y="130"/>
                    <a:pt x="9" y="129"/>
                    <a:pt x="8" y="128"/>
                  </a:cubicBezTo>
                  <a:cubicBezTo>
                    <a:pt x="8" y="127"/>
                    <a:pt x="7" y="123"/>
                    <a:pt x="7" y="117"/>
                  </a:cubicBezTo>
                  <a:cubicBezTo>
                    <a:pt x="6" y="112"/>
                    <a:pt x="6" y="105"/>
                    <a:pt x="5" y="97"/>
                  </a:cubicBezTo>
                  <a:cubicBezTo>
                    <a:pt x="4" y="81"/>
                    <a:pt x="3" y="60"/>
                    <a:pt x="3" y="40"/>
                  </a:cubicBezTo>
                  <a:cubicBezTo>
                    <a:pt x="3" y="34"/>
                    <a:pt x="3" y="27"/>
                    <a:pt x="3" y="21"/>
                  </a:cubicBezTo>
                  <a:cubicBezTo>
                    <a:pt x="4" y="13"/>
                    <a:pt x="4" y="6"/>
                    <a:pt x="4" y="0"/>
                  </a:cubicBezTo>
                </a:path>
              </a:pathLst>
            </a:custGeom>
            <a:solidFill>
              <a:srgbClr val="EBCC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 name="Freeform 229"/>
            <p:cNvSpPr>
              <a:spLocks/>
            </p:cNvSpPr>
            <p:nvPr/>
          </p:nvSpPr>
          <p:spPr bwMode="auto">
            <a:xfrm>
              <a:off x="8431213" y="2473973"/>
              <a:ext cx="1587" cy="1588"/>
            </a:xfrm>
            <a:custGeom>
              <a:avLst/>
              <a:gdLst>
                <a:gd name="T0" fmla="*/ 0 w 1"/>
                <a:gd name="T1" fmla="*/ 0 h 1"/>
                <a:gd name="T2" fmla="*/ 0 w 1"/>
                <a:gd name="T3" fmla="*/ 0 h 1"/>
                <a:gd name="T4" fmla="*/ 1 w 1"/>
                <a:gd name="T5" fmla="*/ 1 h 1"/>
                <a:gd name="T6" fmla="*/ 1 w 1"/>
                <a:gd name="T7" fmla="*/ 1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0"/>
                    <a:pt x="0" y="0"/>
                  </a:cubicBezTo>
                  <a:cubicBezTo>
                    <a:pt x="0" y="1"/>
                    <a:pt x="1" y="1"/>
                    <a:pt x="1" y="1"/>
                  </a:cubicBezTo>
                  <a:cubicBezTo>
                    <a:pt x="1" y="1"/>
                    <a:pt x="1" y="1"/>
                    <a:pt x="1" y="1"/>
                  </a:cubicBezTo>
                  <a:cubicBezTo>
                    <a:pt x="1" y="1"/>
                    <a:pt x="0" y="0"/>
                    <a:pt x="0" y="0"/>
                  </a:cubicBezTo>
                </a:path>
              </a:pathLst>
            </a:custGeom>
            <a:solidFill>
              <a:srgbClr val="7040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 name="Freeform 230"/>
            <p:cNvSpPr>
              <a:spLocks/>
            </p:cNvSpPr>
            <p:nvPr/>
          </p:nvSpPr>
          <p:spPr bwMode="auto">
            <a:xfrm>
              <a:off x="8051800" y="1696098"/>
              <a:ext cx="665162" cy="585788"/>
            </a:xfrm>
            <a:custGeom>
              <a:avLst/>
              <a:gdLst>
                <a:gd name="T0" fmla="*/ 235 w 445"/>
                <a:gd name="T1" fmla="*/ 3 h 393"/>
                <a:gd name="T2" fmla="*/ 0 w 445"/>
                <a:gd name="T3" fmla="*/ 162 h 393"/>
                <a:gd name="T4" fmla="*/ 140 w 445"/>
                <a:gd name="T5" fmla="*/ 370 h 393"/>
                <a:gd name="T6" fmla="*/ 423 w 445"/>
                <a:gd name="T7" fmla="*/ 270 h 393"/>
                <a:gd name="T8" fmla="*/ 235 w 445"/>
                <a:gd name="T9" fmla="*/ 3 h 393"/>
              </a:gdLst>
              <a:ahLst/>
              <a:cxnLst>
                <a:cxn ang="0">
                  <a:pos x="T0" y="T1"/>
                </a:cxn>
                <a:cxn ang="0">
                  <a:pos x="T2" y="T3"/>
                </a:cxn>
                <a:cxn ang="0">
                  <a:pos x="T4" y="T5"/>
                </a:cxn>
                <a:cxn ang="0">
                  <a:pos x="T6" y="T7"/>
                </a:cxn>
                <a:cxn ang="0">
                  <a:pos x="T8" y="T9"/>
                </a:cxn>
              </a:cxnLst>
              <a:rect l="0" t="0" r="r" b="b"/>
              <a:pathLst>
                <a:path w="445" h="393">
                  <a:moveTo>
                    <a:pt x="235" y="3"/>
                  </a:moveTo>
                  <a:cubicBezTo>
                    <a:pt x="160" y="0"/>
                    <a:pt x="0" y="35"/>
                    <a:pt x="0" y="162"/>
                  </a:cubicBezTo>
                  <a:cubicBezTo>
                    <a:pt x="0" y="289"/>
                    <a:pt x="47" y="346"/>
                    <a:pt x="140" y="370"/>
                  </a:cubicBezTo>
                  <a:cubicBezTo>
                    <a:pt x="234" y="393"/>
                    <a:pt x="400" y="365"/>
                    <a:pt x="423" y="270"/>
                  </a:cubicBezTo>
                  <a:cubicBezTo>
                    <a:pt x="445" y="175"/>
                    <a:pt x="429" y="11"/>
                    <a:pt x="235" y="3"/>
                  </a:cubicBezTo>
                </a:path>
              </a:pathLst>
            </a:custGeom>
            <a:solidFill>
              <a:srgbClr val="B5DE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 name="Freeform 231"/>
            <p:cNvSpPr>
              <a:spLocks noEditPoints="1"/>
            </p:cNvSpPr>
            <p:nvPr/>
          </p:nvSpPr>
          <p:spPr bwMode="auto">
            <a:xfrm>
              <a:off x="8259763" y="2246961"/>
              <a:ext cx="50800" cy="9525"/>
            </a:xfrm>
            <a:custGeom>
              <a:avLst/>
              <a:gdLst>
                <a:gd name="T0" fmla="*/ 1 w 34"/>
                <a:gd name="T1" fmla="*/ 1 h 7"/>
                <a:gd name="T2" fmla="*/ 34 w 34"/>
                <a:gd name="T3" fmla="*/ 7 h 7"/>
                <a:gd name="T4" fmla="*/ 34 w 34"/>
                <a:gd name="T5" fmla="*/ 7 h 7"/>
                <a:gd name="T6" fmla="*/ 1 w 34"/>
                <a:gd name="T7" fmla="*/ 1 h 7"/>
                <a:gd name="T8" fmla="*/ 1 w 34"/>
                <a:gd name="T9" fmla="*/ 1 h 7"/>
                <a:gd name="T10" fmla="*/ 1 w 34"/>
                <a:gd name="T11" fmla="*/ 1 h 7"/>
                <a:gd name="T12" fmla="*/ 1 w 34"/>
                <a:gd name="T13" fmla="*/ 1 h 7"/>
                <a:gd name="T14" fmla="*/ 0 w 34"/>
                <a:gd name="T15" fmla="*/ 0 h 7"/>
                <a:gd name="T16" fmla="*/ 0 w 34"/>
                <a:gd name="T17" fmla="*/ 0 h 7"/>
                <a:gd name="T18" fmla="*/ 0 w 34"/>
                <a:gd name="T1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7">
                  <a:moveTo>
                    <a:pt x="1" y="1"/>
                  </a:moveTo>
                  <a:cubicBezTo>
                    <a:pt x="11" y="3"/>
                    <a:pt x="23" y="5"/>
                    <a:pt x="34" y="7"/>
                  </a:cubicBezTo>
                  <a:cubicBezTo>
                    <a:pt x="34" y="7"/>
                    <a:pt x="34" y="7"/>
                    <a:pt x="34" y="7"/>
                  </a:cubicBezTo>
                  <a:cubicBezTo>
                    <a:pt x="23" y="5"/>
                    <a:pt x="11" y="3"/>
                    <a:pt x="1" y="1"/>
                  </a:cubicBezTo>
                  <a:moveTo>
                    <a:pt x="1" y="1"/>
                  </a:moveTo>
                  <a:cubicBezTo>
                    <a:pt x="1" y="1"/>
                    <a:pt x="1" y="1"/>
                    <a:pt x="1" y="1"/>
                  </a:cubicBezTo>
                  <a:cubicBezTo>
                    <a:pt x="1" y="1"/>
                    <a:pt x="1" y="1"/>
                    <a:pt x="1" y="1"/>
                  </a:cubicBezTo>
                  <a:moveTo>
                    <a:pt x="0" y="0"/>
                  </a:moveTo>
                  <a:cubicBezTo>
                    <a:pt x="0" y="0"/>
                    <a:pt x="0" y="0"/>
                    <a:pt x="0" y="0"/>
                  </a:cubicBezTo>
                  <a:cubicBezTo>
                    <a:pt x="0" y="0"/>
                    <a:pt x="0" y="0"/>
                    <a:pt x="0" y="0"/>
                  </a:cubicBezTo>
                </a:path>
              </a:pathLst>
            </a:custGeom>
            <a:solidFill>
              <a:srgbClr val="DEF1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 name="Freeform 232"/>
            <p:cNvSpPr>
              <a:spLocks/>
            </p:cNvSpPr>
            <p:nvPr/>
          </p:nvSpPr>
          <p:spPr bwMode="auto">
            <a:xfrm>
              <a:off x="8310563" y="2256486"/>
              <a:ext cx="1587" cy="0"/>
            </a:xfrm>
            <a:custGeom>
              <a:avLst/>
              <a:gdLst>
                <a:gd name="T0" fmla="*/ 0 w 1"/>
                <a:gd name="T1" fmla="*/ 0 w 1"/>
                <a:gd name="T2" fmla="*/ 1 w 1"/>
                <a:gd name="T3" fmla="*/ 1 w 1"/>
                <a:gd name="T4" fmla="*/ 0 w 1"/>
              </a:gdLst>
              <a:ahLst/>
              <a:cxnLst>
                <a:cxn ang="0">
                  <a:pos x="T0" y="0"/>
                </a:cxn>
                <a:cxn ang="0">
                  <a:pos x="T1" y="0"/>
                </a:cxn>
                <a:cxn ang="0">
                  <a:pos x="T2" y="0"/>
                </a:cxn>
                <a:cxn ang="0">
                  <a:pos x="T3" y="0"/>
                </a:cxn>
                <a:cxn ang="0">
                  <a:pos x="T4" y="0"/>
                </a:cxn>
              </a:cxnLst>
              <a:rect l="0" t="0" r="r" b="b"/>
              <a:pathLst>
                <a:path w="1">
                  <a:moveTo>
                    <a:pt x="0" y="0"/>
                  </a:moveTo>
                  <a:cubicBezTo>
                    <a:pt x="0" y="0"/>
                    <a:pt x="0" y="0"/>
                    <a:pt x="0" y="0"/>
                  </a:cubicBezTo>
                  <a:cubicBezTo>
                    <a:pt x="0" y="0"/>
                    <a:pt x="1" y="0"/>
                    <a:pt x="1" y="0"/>
                  </a:cubicBezTo>
                  <a:cubicBezTo>
                    <a:pt x="1" y="0"/>
                    <a:pt x="1" y="0"/>
                    <a:pt x="1" y="0"/>
                  </a:cubicBezTo>
                  <a:cubicBezTo>
                    <a:pt x="1" y="0"/>
                    <a:pt x="0" y="0"/>
                    <a:pt x="0" y="0"/>
                  </a:cubicBezTo>
                </a:path>
              </a:pathLst>
            </a:custGeom>
            <a:solidFill>
              <a:srgbClr val="6B421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 name="Freeform 233"/>
            <p:cNvSpPr>
              <a:spLocks noEditPoints="1"/>
            </p:cNvSpPr>
            <p:nvPr/>
          </p:nvSpPr>
          <p:spPr bwMode="auto">
            <a:xfrm>
              <a:off x="8054975" y="2002486"/>
              <a:ext cx="609600" cy="255588"/>
            </a:xfrm>
            <a:custGeom>
              <a:avLst/>
              <a:gdLst>
                <a:gd name="T0" fmla="*/ 235 w 408"/>
                <a:gd name="T1" fmla="*/ 160 h 172"/>
                <a:gd name="T2" fmla="*/ 234 w 408"/>
                <a:gd name="T3" fmla="*/ 161 h 172"/>
                <a:gd name="T4" fmla="*/ 233 w 408"/>
                <a:gd name="T5" fmla="*/ 172 h 172"/>
                <a:gd name="T6" fmla="*/ 234 w 408"/>
                <a:gd name="T7" fmla="*/ 172 h 172"/>
                <a:gd name="T8" fmla="*/ 235 w 408"/>
                <a:gd name="T9" fmla="*/ 160 h 172"/>
                <a:gd name="T10" fmla="*/ 244 w 408"/>
                <a:gd name="T11" fmla="*/ 123 h 172"/>
                <a:gd name="T12" fmla="*/ 238 w 408"/>
                <a:gd name="T13" fmla="*/ 125 h 172"/>
                <a:gd name="T14" fmla="*/ 234 w 408"/>
                <a:gd name="T15" fmla="*/ 158 h 172"/>
                <a:gd name="T16" fmla="*/ 236 w 408"/>
                <a:gd name="T17" fmla="*/ 157 h 172"/>
                <a:gd name="T18" fmla="*/ 240 w 408"/>
                <a:gd name="T19" fmla="*/ 126 h 172"/>
                <a:gd name="T20" fmla="*/ 240 w 408"/>
                <a:gd name="T21" fmla="*/ 125 h 172"/>
                <a:gd name="T22" fmla="*/ 246 w 408"/>
                <a:gd name="T23" fmla="*/ 123 h 172"/>
                <a:gd name="T24" fmla="*/ 244 w 408"/>
                <a:gd name="T25" fmla="*/ 123 h 172"/>
                <a:gd name="T26" fmla="*/ 35 w 408"/>
                <a:gd name="T27" fmla="*/ 102 h 172"/>
                <a:gd name="T28" fmla="*/ 137 w 408"/>
                <a:gd name="T29" fmla="*/ 164 h 172"/>
                <a:gd name="T30" fmla="*/ 137 w 408"/>
                <a:gd name="T31" fmla="*/ 164 h 172"/>
                <a:gd name="T32" fmla="*/ 138 w 408"/>
                <a:gd name="T33" fmla="*/ 165 h 172"/>
                <a:gd name="T34" fmla="*/ 138 w 408"/>
                <a:gd name="T35" fmla="*/ 165 h 172"/>
                <a:gd name="T36" fmla="*/ 138 w 408"/>
                <a:gd name="T37" fmla="*/ 165 h 172"/>
                <a:gd name="T38" fmla="*/ 138 w 408"/>
                <a:gd name="T39" fmla="*/ 165 h 172"/>
                <a:gd name="T40" fmla="*/ 171 w 408"/>
                <a:gd name="T41" fmla="*/ 171 h 172"/>
                <a:gd name="T42" fmla="*/ 172 w 408"/>
                <a:gd name="T43" fmla="*/ 171 h 172"/>
                <a:gd name="T44" fmla="*/ 172 w 408"/>
                <a:gd name="T45" fmla="*/ 170 h 172"/>
                <a:gd name="T46" fmla="*/ 172 w 408"/>
                <a:gd name="T47" fmla="*/ 170 h 172"/>
                <a:gd name="T48" fmla="*/ 172 w 408"/>
                <a:gd name="T49" fmla="*/ 168 h 172"/>
                <a:gd name="T50" fmla="*/ 172 w 408"/>
                <a:gd name="T51" fmla="*/ 168 h 172"/>
                <a:gd name="T52" fmla="*/ 172 w 408"/>
                <a:gd name="T53" fmla="*/ 161 h 172"/>
                <a:gd name="T54" fmla="*/ 35 w 408"/>
                <a:gd name="T55" fmla="*/ 102 h 172"/>
                <a:gd name="T56" fmla="*/ 386 w 408"/>
                <a:gd name="T57" fmla="*/ 96 h 172"/>
                <a:gd name="T58" fmla="*/ 264 w 408"/>
                <a:gd name="T59" fmla="*/ 125 h 172"/>
                <a:gd name="T60" fmla="*/ 250 w 408"/>
                <a:gd name="T61" fmla="*/ 123 h 172"/>
                <a:gd name="T62" fmla="*/ 242 w 408"/>
                <a:gd name="T63" fmla="*/ 127 h 172"/>
                <a:gd name="T64" fmla="*/ 241 w 408"/>
                <a:gd name="T65" fmla="*/ 130 h 172"/>
                <a:gd name="T66" fmla="*/ 239 w 408"/>
                <a:gd name="T67" fmla="*/ 143 h 172"/>
                <a:gd name="T68" fmla="*/ 238 w 408"/>
                <a:gd name="T69" fmla="*/ 157 h 172"/>
                <a:gd name="T70" fmla="*/ 383 w 408"/>
                <a:gd name="T71" fmla="*/ 100 h 172"/>
                <a:gd name="T72" fmla="*/ 386 w 408"/>
                <a:gd name="T73" fmla="*/ 96 h 172"/>
                <a:gd name="T74" fmla="*/ 408 w 408"/>
                <a:gd name="T75" fmla="*/ 95 h 172"/>
                <a:gd name="T76" fmla="*/ 389 w 408"/>
                <a:gd name="T77" fmla="*/ 96 h 172"/>
                <a:gd name="T78" fmla="*/ 354 w 408"/>
                <a:gd name="T79" fmla="*/ 125 h 172"/>
                <a:gd name="T80" fmla="*/ 237 w 408"/>
                <a:gd name="T81" fmla="*/ 160 h 172"/>
                <a:gd name="T82" fmla="*/ 236 w 408"/>
                <a:gd name="T83" fmla="*/ 172 h 172"/>
                <a:gd name="T84" fmla="*/ 408 w 408"/>
                <a:gd name="T85" fmla="*/ 95 h 172"/>
                <a:gd name="T86" fmla="*/ 0 w 408"/>
                <a:gd name="T87" fmla="*/ 0 h 172"/>
                <a:gd name="T88" fmla="*/ 26 w 408"/>
                <a:gd name="T89" fmla="*/ 89 h 172"/>
                <a:gd name="T90" fmla="*/ 42 w 408"/>
                <a:gd name="T91" fmla="*/ 106 h 172"/>
                <a:gd name="T92" fmla="*/ 145 w 408"/>
                <a:gd name="T93" fmla="*/ 154 h 172"/>
                <a:gd name="T94" fmla="*/ 171 w 408"/>
                <a:gd name="T95" fmla="*/ 157 h 172"/>
                <a:gd name="T96" fmla="*/ 170 w 408"/>
                <a:gd name="T97" fmla="*/ 121 h 172"/>
                <a:gd name="T98" fmla="*/ 104 w 408"/>
                <a:gd name="T99" fmla="*/ 101 h 172"/>
                <a:gd name="T100" fmla="*/ 77 w 408"/>
                <a:gd name="T101" fmla="*/ 60 h 172"/>
                <a:gd name="T102" fmla="*/ 0 w 408"/>
                <a:gd name="T103" fmla="*/ 0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08" h="172">
                  <a:moveTo>
                    <a:pt x="235" y="160"/>
                  </a:moveTo>
                  <a:cubicBezTo>
                    <a:pt x="235" y="160"/>
                    <a:pt x="234" y="161"/>
                    <a:pt x="234" y="161"/>
                  </a:cubicBezTo>
                  <a:cubicBezTo>
                    <a:pt x="233" y="164"/>
                    <a:pt x="233" y="168"/>
                    <a:pt x="233" y="172"/>
                  </a:cubicBezTo>
                  <a:cubicBezTo>
                    <a:pt x="233" y="172"/>
                    <a:pt x="234" y="172"/>
                    <a:pt x="234" y="172"/>
                  </a:cubicBezTo>
                  <a:cubicBezTo>
                    <a:pt x="235" y="168"/>
                    <a:pt x="235" y="164"/>
                    <a:pt x="235" y="160"/>
                  </a:cubicBezTo>
                  <a:moveTo>
                    <a:pt x="244" y="123"/>
                  </a:moveTo>
                  <a:cubicBezTo>
                    <a:pt x="238" y="125"/>
                    <a:pt x="238" y="125"/>
                    <a:pt x="238" y="125"/>
                  </a:cubicBezTo>
                  <a:cubicBezTo>
                    <a:pt x="238" y="125"/>
                    <a:pt x="236" y="136"/>
                    <a:pt x="234" y="158"/>
                  </a:cubicBezTo>
                  <a:cubicBezTo>
                    <a:pt x="234" y="157"/>
                    <a:pt x="235" y="157"/>
                    <a:pt x="236" y="157"/>
                  </a:cubicBezTo>
                  <a:cubicBezTo>
                    <a:pt x="238" y="137"/>
                    <a:pt x="240" y="126"/>
                    <a:pt x="240" y="126"/>
                  </a:cubicBezTo>
                  <a:cubicBezTo>
                    <a:pt x="240" y="125"/>
                    <a:pt x="240" y="125"/>
                    <a:pt x="240" y="125"/>
                  </a:cubicBezTo>
                  <a:cubicBezTo>
                    <a:pt x="246" y="123"/>
                    <a:pt x="246" y="123"/>
                    <a:pt x="246" y="123"/>
                  </a:cubicBezTo>
                  <a:cubicBezTo>
                    <a:pt x="245" y="123"/>
                    <a:pt x="245" y="123"/>
                    <a:pt x="244" y="123"/>
                  </a:cubicBezTo>
                  <a:moveTo>
                    <a:pt x="35" y="102"/>
                  </a:moveTo>
                  <a:cubicBezTo>
                    <a:pt x="58" y="133"/>
                    <a:pt x="92" y="153"/>
                    <a:pt x="137" y="164"/>
                  </a:cubicBezTo>
                  <a:cubicBezTo>
                    <a:pt x="137" y="164"/>
                    <a:pt x="137" y="164"/>
                    <a:pt x="137" y="164"/>
                  </a:cubicBezTo>
                  <a:cubicBezTo>
                    <a:pt x="137" y="165"/>
                    <a:pt x="138" y="165"/>
                    <a:pt x="138" y="165"/>
                  </a:cubicBezTo>
                  <a:cubicBezTo>
                    <a:pt x="138" y="165"/>
                    <a:pt x="138" y="165"/>
                    <a:pt x="138" y="165"/>
                  </a:cubicBezTo>
                  <a:cubicBezTo>
                    <a:pt x="138" y="165"/>
                    <a:pt x="138" y="165"/>
                    <a:pt x="138" y="165"/>
                  </a:cubicBezTo>
                  <a:cubicBezTo>
                    <a:pt x="138" y="165"/>
                    <a:pt x="138" y="165"/>
                    <a:pt x="138" y="165"/>
                  </a:cubicBezTo>
                  <a:cubicBezTo>
                    <a:pt x="148" y="167"/>
                    <a:pt x="160" y="169"/>
                    <a:pt x="171" y="171"/>
                  </a:cubicBezTo>
                  <a:cubicBezTo>
                    <a:pt x="171" y="171"/>
                    <a:pt x="172" y="171"/>
                    <a:pt x="172" y="171"/>
                  </a:cubicBezTo>
                  <a:cubicBezTo>
                    <a:pt x="172" y="170"/>
                    <a:pt x="172" y="170"/>
                    <a:pt x="172" y="170"/>
                  </a:cubicBezTo>
                  <a:cubicBezTo>
                    <a:pt x="172" y="170"/>
                    <a:pt x="172" y="170"/>
                    <a:pt x="172" y="170"/>
                  </a:cubicBezTo>
                  <a:cubicBezTo>
                    <a:pt x="172" y="169"/>
                    <a:pt x="172" y="168"/>
                    <a:pt x="172" y="168"/>
                  </a:cubicBezTo>
                  <a:cubicBezTo>
                    <a:pt x="172" y="168"/>
                    <a:pt x="172" y="168"/>
                    <a:pt x="172" y="168"/>
                  </a:cubicBezTo>
                  <a:cubicBezTo>
                    <a:pt x="172" y="165"/>
                    <a:pt x="172" y="163"/>
                    <a:pt x="172" y="161"/>
                  </a:cubicBezTo>
                  <a:cubicBezTo>
                    <a:pt x="119" y="156"/>
                    <a:pt x="69" y="138"/>
                    <a:pt x="35" y="102"/>
                  </a:cubicBezTo>
                  <a:moveTo>
                    <a:pt x="386" y="96"/>
                  </a:moveTo>
                  <a:cubicBezTo>
                    <a:pt x="344" y="100"/>
                    <a:pt x="302" y="104"/>
                    <a:pt x="264" y="125"/>
                  </a:cubicBezTo>
                  <a:cubicBezTo>
                    <a:pt x="260" y="124"/>
                    <a:pt x="255" y="124"/>
                    <a:pt x="250" y="123"/>
                  </a:cubicBezTo>
                  <a:cubicBezTo>
                    <a:pt x="242" y="127"/>
                    <a:pt x="242" y="127"/>
                    <a:pt x="242" y="127"/>
                  </a:cubicBezTo>
                  <a:cubicBezTo>
                    <a:pt x="242" y="127"/>
                    <a:pt x="241" y="129"/>
                    <a:pt x="241" y="130"/>
                  </a:cubicBezTo>
                  <a:cubicBezTo>
                    <a:pt x="241" y="133"/>
                    <a:pt x="240" y="137"/>
                    <a:pt x="239" y="143"/>
                  </a:cubicBezTo>
                  <a:cubicBezTo>
                    <a:pt x="239" y="147"/>
                    <a:pt x="238" y="152"/>
                    <a:pt x="238" y="157"/>
                  </a:cubicBezTo>
                  <a:cubicBezTo>
                    <a:pt x="292" y="153"/>
                    <a:pt x="347" y="136"/>
                    <a:pt x="383" y="100"/>
                  </a:cubicBezTo>
                  <a:cubicBezTo>
                    <a:pt x="384" y="99"/>
                    <a:pt x="385" y="97"/>
                    <a:pt x="386" y="96"/>
                  </a:cubicBezTo>
                  <a:moveTo>
                    <a:pt x="408" y="95"/>
                  </a:moveTo>
                  <a:cubicBezTo>
                    <a:pt x="402" y="95"/>
                    <a:pt x="396" y="96"/>
                    <a:pt x="389" y="96"/>
                  </a:cubicBezTo>
                  <a:cubicBezTo>
                    <a:pt x="380" y="107"/>
                    <a:pt x="368" y="117"/>
                    <a:pt x="354" y="125"/>
                  </a:cubicBezTo>
                  <a:cubicBezTo>
                    <a:pt x="321" y="143"/>
                    <a:pt x="280" y="156"/>
                    <a:pt x="237" y="160"/>
                  </a:cubicBezTo>
                  <a:cubicBezTo>
                    <a:pt x="237" y="164"/>
                    <a:pt x="237" y="167"/>
                    <a:pt x="236" y="172"/>
                  </a:cubicBezTo>
                  <a:cubicBezTo>
                    <a:pt x="305" y="166"/>
                    <a:pt x="377" y="142"/>
                    <a:pt x="408" y="95"/>
                  </a:cubicBezTo>
                  <a:moveTo>
                    <a:pt x="0" y="0"/>
                  </a:moveTo>
                  <a:cubicBezTo>
                    <a:pt x="4" y="36"/>
                    <a:pt x="12" y="65"/>
                    <a:pt x="26" y="89"/>
                  </a:cubicBezTo>
                  <a:cubicBezTo>
                    <a:pt x="31" y="95"/>
                    <a:pt x="36" y="101"/>
                    <a:pt x="42" y="106"/>
                  </a:cubicBezTo>
                  <a:cubicBezTo>
                    <a:pt x="70" y="132"/>
                    <a:pt x="108" y="147"/>
                    <a:pt x="145" y="154"/>
                  </a:cubicBezTo>
                  <a:cubicBezTo>
                    <a:pt x="154" y="155"/>
                    <a:pt x="163" y="156"/>
                    <a:pt x="171" y="157"/>
                  </a:cubicBezTo>
                  <a:cubicBezTo>
                    <a:pt x="171" y="144"/>
                    <a:pt x="171" y="132"/>
                    <a:pt x="170" y="121"/>
                  </a:cubicBezTo>
                  <a:cubicBezTo>
                    <a:pt x="147" y="119"/>
                    <a:pt x="124" y="115"/>
                    <a:pt x="104" y="101"/>
                  </a:cubicBezTo>
                  <a:cubicBezTo>
                    <a:pt x="90" y="91"/>
                    <a:pt x="93" y="71"/>
                    <a:pt x="77" y="60"/>
                  </a:cubicBezTo>
                  <a:cubicBezTo>
                    <a:pt x="50" y="40"/>
                    <a:pt x="24" y="21"/>
                    <a:pt x="0" y="0"/>
                  </a:cubicBezTo>
                </a:path>
              </a:pathLst>
            </a:custGeom>
            <a:solidFill>
              <a:srgbClr val="9ED1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 name="Freeform 234"/>
            <p:cNvSpPr>
              <a:spLocks/>
            </p:cNvSpPr>
            <p:nvPr/>
          </p:nvSpPr>
          <p:spPr bwMode="auto">
            <a:xfrm>
              <a:off x="8024813" y="1686573"/>
              <a:ext cx="666750" cy="595313"/>
            </a:xfrm>
            <a:custGeom>
              <a:avLst/>
              <a:gdLst>
                <a:gd name="T0" fmla="*/ 250 w 447"/>
                <a:gd name="T1" fmla="*/ 2 h 399"/>
                <a:gd name="T2" fmla="*/ 68 w 447"/>
                <a:gd name="T3" fmla="*/ 51 h 399"/>
                <a:gd name="T4" fmla="*/ 17 w 447"/>
                <a:gd name="T5" fmla="*/ 241 h 399"/>
                <a:gd name="T6" fmla="*/ 375 w 447"/>
                <a:gd name="T7" fmla="*/ 336 h 399"/>
                <a:gd name="T8" fmla="*/ 438 w 447"/>
                <a:gd name="T9" fmla="*/ 247 h 399"/>
                <a:gd name="T10" fmla="*/ 437 w 447"/>
                <a:gd name="T11" fmla="*/ 141 h 399"/>
                <a:gd name="T12" fmla="*/ 381 w 447"/>
                <a:gd name="T13" fmla="*/ 46 h 399"/>
                <a:gd name="T14" fmla="*/ 250 w 447"/>
                <a:gd name="T15" fmla="*/ 2 h 399"/>
                <a:gd name="T16" fmla="*/ 250 w 447"/>
                <a:gd name="T17" fmla="*/ 5 h 399"/>
                <a:gd name="T18" fmla="*/ 430 w 447"/>
                <a:gd name="T19" fmla="*/ 128 h 399"/>
                <a:gd name="T20" fmla="*/ 404 w 447"/>
                <a:gd name="T21" fmla="*/ 311 h 399"/>
                <a:gd name="T22" fmla="*/ 166 w 447"/>
                <a:gd name="T23" fmla="*/ 365 h 399"/>
                <a:gd name="T24" fmla="*/ 63 w 447"/>
                <a:gd name="T25" fmla="*/ 317 h 399"/>
                <a:gd name="T26" fmla="*/ 14 w 447"/>
                <a:gd name="T27" fmla="*/ 206 h 399"/>
                <a:gd name="T28" fmla="*/ 25 w 447"/>
                <a:gd name="T29" fmla="*/ 101 h 399"/>
                <a:gd name="T30" fmla="*/ 91 w 447"/>
                <a:gd name="T31" fmla="*/ 40 h 399"/>
                <a:gd name="T32" fmla="*/ 250 w 447"/>
                <a:gd name="T33" fmla="*/ 5 h 399"/>
                <a:gd name="T34" fmla="*/ 250 w 447"/>
                <a:gd name="T35" fmla="*/ 2 h 3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47" h="399">
                  <a:moveTo>
                    <a:pt x="250" y="2"/>
                  </a:moveTo>
                  <a:cubicBezTo>
                    <a:pt x="187" y="0"/>
                    <a:pt x="119" y="15"/>
                    <a:pt x="68" y="51"/>
                  </a:cubicBezTo>
                  <a:cubicBezTo>
                    <a:pt x="3" y="96"/>
                    <a:pt x="0" y="171"/>
                    <a:pt x="17" y="241"/>
                  </a:cubicBezTo>
                  <a:cubicBezTo>
                    <a:pt x="54" y="392"/>
                    <a:pt x="262" y="399"/>
                    <a:pt x="375" y="336"/>
                  </a:cubicBezTo>
                  <a:cubicBezTo>
                    <a:pt x="410" y="316"/>
                    <a:pt x="431" y="286"/>
                    <a:pt x="438" y="247"/>
                  </a:cubicBezTo>
                  <a:cubicBezTo>
                    <a:pt x="444" y="212"/>
                    <a:pt x="444" y="176"/>
                    <a:pt x="437" y="141"/>
                  </a:cubicBezTo>
                  <a:cubicBezTo>
                    <a:pt x="429" y="104"/>
                    <a:pt x="410" y="70"/>
                    <a:pt x="381" y="46"/>
                  </a:cubicBezTo>
                  <a:cubicBezTo>
                    <a:pt x="345" y="15"/>
                    <a:pt x="296" y="4"/>
                    <a:pt x="250" y="2"/>
                  </a:cubicBezTo>
                  <a:cubicBezTo>
                    <a:pt x="248" y="2"/>
                    <a:pt x="248" y="5"/>
                    <a:pt x="250" y="5"/>
                  </a:cubicBezTo>
                  <a:cubicBezTo>
                    <a:pt x="332" y="9"/>
                    <a:pt x="405" y="45"/>
                    <a:pt x="430" y="128"/>
                  </a:cubicBezTo>
                  <a:cubicBezTo>
                    <a:pt x="447" y="184"/>
                    <a:pt x="447" y="267"/>
                    <a:pt x="404" y="311"/>
                  </a:cubicBezTo>
                  <a:cubicBezTo>
                    <a:pt x="347" y="368"/>
                    <a:pt x="242" y="377"/>
                    <a:pt x="166" y="365"/>
                  </a:cubicBezTo>
                  <a:cubicBezTo>
                    <a:pt x="129" y="358"/>
                    <a:pt x="91" y="343"/>
                    <a:pt x="63" y="317"/>
                  </a:cubicBezTo>
                  <a:cubicBezTo>
                    <a:pt x="32" y="289"/>
                    <a:pt x="19" y="247"/>
                    <a:pt x="14" y="206"/>
                  </a:cubicBezTo>
                  <a:cubicBezTo>
                    <a:pt x="9" y="170"/>
                    <a:pt x="8" y="134"/>
                    <a:pt x="25" y="101"/>
                  </a:cubicBezTo>
                  <a:cubicBezTo>
                    <a:pt x="39" y="74"/>
                    <a:pt x="65" y="55"/>
                    <a:pt x="91" y="40"/>
                  </a:cubicBezTo>
                  <a:cubicBezTo>
                    <a:pt x="138" y="15"/>
                    <a:pt x="196" y="3"/>
                    <a:pt x="250" y="5"/>
                  </a:cubicBezTo>
                  <a:cubicBezTo>
                    <a:pt x="252" y="5"/>
                    <a:pt x="252" y="2"/>
                    <a:pt x="250" y="2"/>
                  </a:cubicBezTo>
                </a:path>
              </a:pathLst>
            </a:custGeom>
            <a:solidFill>
              <a:srgbClr val="7A370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 name="Freeform 235"/>
            <p:cNvSpPr>
              <a:spLocks/>
            </p:cNvSpPr>
            <p:nvPr/>
          </p:nvSpPr>
          <p:spPr bwMode="auto">
            <a:xfrm>
              <a:off x="8231188" y="1983436"/>
              <a:ext cx="266700" cy="525463"/>
            </a:xfrm>
            <a:custGeom>
              <a:avLst/>
              <a:gdLst>
                <a:gd name="T0" fmla="*/ 112 w 178"/>
                <a:gd name="T1" fmla="*/ 56 h 353"/>
                <a:gd name="T2" fmla="*/ 138 w 178"/>
                <a:gd name="T3" fmla="*/ 38 h 353"/>
                <a:gd name="T4" fmla="*/ 166 w 178"/>
                <a:gd name="T5" fmla="*/ 22 h 353"/>
                <a:gd name="T6" fmla="*/ 171 w 178"/>
                <a:gd name="T7" fmla="*/ 33 h 353"/>
                <a:gd name="T8" fmla="*/ 146 w 178"/>
                <a:gd name="T9" fmla="*/ 54 h 353"/>
                <a:gd name="T10" fmla="*/ 117 w 178"/>
                <a:gd name="T11" fmla="*/ 82 h 353"/>
                <a:gd name="T12" fmla="*/ 117 w 178"/>
                <a:gd name="T13" fmla="*/ 117 h 353"/>
                <a:gd name="T14" fmla="*/ 135 w 178"/>
                <a:gd name="T15" fmla="*/ 114 h 353"/>
                <a:gd name="T16" fmla="*/ 135 w 178"/>
                <a:gd name="T17" fmla="*/ 89 h 353"/>
                <a:gd name="T18" fmla="*/ 143 w 178"/>
                <a:gd name="T19" fmla="*/ 84 h 353"/>
                <a:gd name="T20" fmla="*/ 148 w 178"/>
                <a:gd name="T21" fmla="*/ 112 h 353"/>
                <a:gd name="T22" fmla="*/ 173 w 178"/>
                <a:gd name="T23" fmla="*/ 107 h 353"/>
                <a:gd name="T24" fmla="*/ 178 w 178"/>
                <a:gd name="T25" fmla="*/ 115 h 353"/>
                <a:gd name="T26" fmla="*/ 120 w 178"/>
                <a:gd name="T27" fmla="*/ 138 h 353"/>
                <a:gd name="T28" fmla="*/ 114 w 178"/>
                <a:gd name="T29" fmla="*/ 205 h 353"/>
                <a:gd name="T30" fmla="*/ 119 w 178"/>
                <a:gd name="T31" fmla="*/ 312 h 353"/>
                <a:gd name="T32" fmla="*/ 151 w 178"/>
                <a:gd name="T33" fmla="*/ 345 h 353"/>
                <a:gd name="T34" fmla="*/ 115 w 178"/>
                <a:gd name="T35" fmla="*/ 338 h 353"/>
                <a:gd name="T36" fmla="*/ 119 w 178"/>
                <a:gd name="T37" fmla="*/ 353 h 353"/>
                <a:gd name="T38" fmla="*/ 64 w 178"/>
                <a:gd name="T39" fmla="*/ 345 h 353"/>
                <a:gd name="T40" fmla="*/ 33 w 178"/>
                <a:gd name="T41" fmla="*/ 346 h 353"/>
                <a:gd name="T42" fmla="*/ 46 w 178"/>
                <a:gd name="T43" fmla="*/ 330 h 353"/>
                <a:gd name="T44" fmla="*/ 54 w 178"/>
                <a:gd name="T45" fmla="*/ 181 h 353"/>
                <a:gd name="T46" fmla="*/ 51 w 178"/>
                <a:gd name="T47" fmla="*/ 90 h 353"/>
                <a:gd name="T48" fmla="*/ 19 w 178"/>
                <a:gd name="T49" fmla="*/ 45 h 353"/>
                <a:gd name="T50" fmla="*/ 0 w 178"/>
                <a:gd name="T51" fmla="*/ 23 h 353"/>
                <a:gd name="T52" fmla="*/ 10 w 178"/>
                <a:gd name="T53" fmla="*/ 13 h 353"/>
                <a:gd name="T54" fmla="*/ 27 w 178"/>
                <a:gd name="T55" fmla="*/ 36 h 353"/>
                <a:gd name="T56" fmla="*/ 41 w 178"/>
                <a:gd name="T57" fmla="*/ 11 h 353"/>
                <a:gd name="T58" fmla="*/ 49 w 178"/>
                <a:gd name="T59" fmla="*/ 21 h 353"/>
                <a:gd name="T60" fmla="*/ 41 w 178"/>
                <a:gd name="T61" fmla="*/ 43 h 353"/>
                <a:gd name="T62" fmla="*/ 66 w 178"/>
                <a:gd name="T63" fmla="*/ 65 h 353"/>
                <a:gd name="T64" fmla="*/ 86 w 178"/>
                <a:gd name="T65" fmla="*/ 23 h 353"/>
                <a:gd name="T66" fmla="*/ 99 w 178"/>
                <a:gd name="T67" fmla="*/ 0 h 353"/>
                <a:gd name="T68" fmla="*/ 109 w 178"/>
                <a:gd name="T69" fmla="*/ 7 h 353"/>
                <a:gd name="T70" fmla="*/ 101 w 178"/>
                <a:gd name="T71" fmla="*/ 43 h 353"/>
                <a:gd name="T72" fmla="*/ 96 w 178"/>
                <a:gd name="T73" fmla="*/ 65 h 353"/>
                <a:gd name="T74" fmla="*/ 112 w 178"/>
                <a:gd name="T75" fmla="*/ 56 h 3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78" h="353">
                  <a:moveTo>
                    <a:pt x="112" y="56"/>
                  </a:moveTo>
                  <a:cubicBezTo>
                    <a:pt x="112" y="56"/>
                    <a:pt x="127" y="45"/>
                    <a:pt x="138" y="38"/>
                  </a:cubicBezTo>
                  <a:cubicBezTo>
                    <a:pt x="150" y="32"/>
                    <a:pt x="166" y="22"/>
                    <a:pt x="166" y="22"/>
                  </a:cubicBezTo>
                  <a:cubicBezTo>
                    <a:pt x="171" y="33"/>
                    <a:pt x="171" y="33"/>
                    <a:pt x="171" y="33"/>
                  </a:cubicBezTo>
                  <a:cubicBezTo>
                    <a:pt x="171" y="33"/>
                    <a:pt x="158" y="43"/>
                    <a:pt x="146" y="54"/>
                  </a:cubicBezTo>
                  <a:cubicBezTo>
                    <a:pt x="135" y="66"/>
                    <a:pt x="117" y="82"/>
                    <a:pt x="117" y="82"/>
                  </a:cubicBezTo>
                  <a:cubicBezTo>
                    <a:pt x="117" y="89"/>
                    <a:pt x="117" y="117"/>
                    <a:pt x="117" y="117"/>
                  </a:cubicBezTo>
                  <a:cubicBezTo>
                    <a:pt x="135" y="114"/>
                    <a:pt x="135" y="114"/>
                    <a:pt x="135" y="114"/>
                  </a:cubicBezTo>
                  <a:cubicBezTo>
                    <a:pt x="135" y="89"/>
                    <a:pt x="135" y="89"/>
                    <a:pt x="135" y="89"/>
                  </a:cubicBezTo>
                  <a:cubicBezTo>
                    <a:pt x="143" y="84"/>
                    <a:pt x="143" y="84"/>
                    <a:pt x="143" y="84"/>
                  </a:cubicBezTo>
                  <a:cubicBezTo>
                    <a:pt x="148" y="112"/>
                    <a:pt x="148" y="112"/>
                    <a:pt x="148" y="112"/>
                  </a:cubicBezTo>
                  <a:cubicBezTo>
                    <a:pt x="173" y="107"/>
                    <a:pt x="173" y="107"/>
                    <a:pt x="173" y="107"/>
                  </a:cubicBezTo>
                  <a:cubicBezTo>
                    <a:pt x="178" y="115"/>
                    <a:pt x="178" y="115"/>
                    <a:pt x="178" y="115"/>
                  </a:cubicBezTo>
                  <a:cubicBezTo>
                    <a:pt x="120" y="138"/>
                    <a:pt x="120" y="138"/>
                    <a:pt x="120" y="138"/>
                  </a:cubicBezTo>
                  <a:cubicBezTo>
                    <a:pt x="120" y="138"/>
                    <a:pt x="115" y="161"/>
                    <a:pt x="114" y="205"/>
                  </a:cubicBezTo>
                  <a:cubicBezTo>
                    <a:pt x="112" y="250"/>
                    <a:pt x="117" y="305"/>
                    <a:pt x="119" y="312"/>
                  </a:cubicBezTo>
                  <a:cubicBezTo>
                    <a:pt x="120" y="319"/>
                    <a:pt x="151" y="345"/>
                    <a:pt x="151" y="345"/>
                  </a:cubicBezTo>
                  <a:cubicBezTo>
                    <a:pt x="115" y="338"/>
                    <a:pt x="115" y="338"/>
                    <a:pt x="115" y="338"/>
                  </a:cubicBezTo>
                  <a:cubicBezTo>
                    <a:pt x="119" y="353"/>
                    <a:pt x="119" y="353"/>
                    <a:pt x="119" y="353"/>
                  </a:cubicBezTo>
                  <a:cubicBezTo>
                    <a:pt x="64" y="345"/>
                    <a:pt x="64" y="345"/>
                    <a:pt x="64" y="345"/>
                  </a:cubicBezTo>
                  <a:cubicBezTo>
                    <a:pt x="33" y="346"/>
                    <a:pt x="33" y="346"/>
                    <a:pt x="33" y="346"/>
                  </a:cubicBezTo>
                  <a:cubicBezTo>
                    <a:pt x="46" y="330"/>
                    <a:pt x="46" y="330"/>
                    <a:pt x="46" y="330"/>
                  </a:cubicBezTo>
                  <a:cubicBezTo>
                    <a:pt x="46" y="330"/>
                    <a:pt x="55" y="237"/>
                    <a:pt x="54" y="181"/>
                  </a:cubicBezTo>
                  <a:cubicBezTo>
                    <a:pt x="52" y="125"/>
                    <a:pt x="51" y="90"/>
                    <a:pt x="51" y="90"/>
                  </a:cubicBezTo>
                  <a:cubicBezTo>
                    <a:pt x="51" y="90"/>
                    <a:pt x="27" y="60"/>
                    <a:pt x="19" y="45"/>
                  </a:cubicBezTo>
                  <a:cubicBezTo>
                    <a:pt x="12" y="31"/>
                    <a:pt x="0" y="23"/>
                    <a:pt x="0" y="23"/>
                  </a:cubicBezTo>
                  <a:cubicBezTo>
                    <a:pt x="10" y="13"/>
                    <a:pt x="10" y="13"/>
                    <a:pt x="10" y="13"/>
                  </a:cubicBezTo>
                  <a:cubicBezTo>
                    <a:pt x="27" y="36"/>
                    <a:pt x="27" y="36"/>
                    <a:pt x="27" y="36"/>
                  </a:cubicBezTo>
                  <a:cubicBezTo>
                    <a:pt x="41" y="11"/>
                    <a:pt x="41" y="11"/>
                    <a:pt x="41" y="11"/>
                  </a:cubicBezTo>
                  <a:cubicBezTo>
                    <a:pt x="49" y="21"/>
                    <a:pt x="49" y="21"/>
                    <a:pt x="49" y="21"/>
                  </a:cubicBezTo>
                  <a:cubicBezTo>
                    <a:pt x="41" y="43"/>
                    <a:pt x="41" y="43"/>
                    <a:pt x="41" y="43"/>
                  </a:cubicBezTo>
                  <a:cubicBezTo>
                    <a:pt x="66" y="65"/>
                    <a:pt x="66" y="65"/>
                    <a:pt x="66" y="65"/>
                  </a:cubicBezTo>
                  <a:cubicBezTo>
                    <a:pt x="66" y="65"/>
                    <a:pt x="76" y="48"/>
                    <a:pt x="86" y="23"/>
                  </a:cubicBezTo>
                  <a:cubicBezTo>
                    <a:pt x="92" y="9"/>
                    <a:pt x="99" y="0"/>
                    <a:pt x="99" y="0"/>
                  </a:cubicBezTo>
                  <a:cubicBezTo>
                    <a:pt x="109" y="7"/>
                    <a:pt x="109" y="7"/>
                    <a:pt x="109" y="7"/>
                  </a:cubicBezTo>
                  <a:cubicBezTo>
                    <a:pt x="109" y="7"/>
                    <a:pt x="110" y="11"/>
                    <a:pt x="101" y="43"/>
                  </a:cubicBezTo>
                  <a:cubicBezTo>
                    <a:pt x="95" y="62"/>
                    <a:pt x="96" y="65"/>
                    <a:pt x="96" y="65"/>
                  </a:cubicBezTo>
                  <a:cubicBezTo>
                    <a:pt x="112" y="56"/>
                    <a:pt x="112" y="56"/>
                    <a:pt x="112" y="56"/>
                  </a:cubicBezTo>
                </a:path>
              </a:pathLst>
            </a:custGeom>
            <a:solidFill>
              <a:srgbClr val="B15C1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 name="Freeform 236"/>
            <p:cNvSpPr>
              <a:spLocks/>
            </p:cNvSpPr>
            <p:nvPr/>
          </p:nvSpPr>
          <p:spPr bwMode="auto">
            <a:xfrm>
              <a:off x="8232775" y="1981848"/>
              <a:ext cx="269875" cy="530225"/>
            </a:xfrm>
            <a:custGeom>
              <a:avLst/>
              <a:gdLst>
                <a:gd name="T0" fmla="*/ 117 w 181"/>
                <a:gd name="T1" fmla="*/ 57 h 356"/>
                <a:gd name="T2" fmla="*/ 168 w 181"/>
                <a:gd name="T3" fmla="*/ 24 h 356"/>
                <a:gd name="T4" fmla="*/ 173 w 181"/>
                <a:gd name="T5" fmla="*/ 35 h 356"/>
                <a:gd name="T6" fmla="*/ 128 w 181"/>
                <a:gd name="T7" fmla="*/ 74 h 356"/>
                <a:gd name="T8" fmla="*/ 118 w 181"/>
                <a:gd name="T9" fmla="*/ 84 h 356"/>
                <a:gd name="T10" fmla="*/ 138 w 181"/>
                <a:gd name="T11" fmla="*/ 116 h 356"/>
                <a:gd name="T12" fmla="*/ 149 w 181"/>
                <a:gd name="T13" fmla="*/ 115 h 356"/>
                <a:gd name="T14" fmla="*/ 121 w 181"/>
                <a:gd name="T15" fmla="*/ 139 h 356"/>
                <a:gd name="T16" fmla="*/ 114 w 181"/>
                <a:gd name="T17" fmla="*/ 226 h 356"/>
                <a:gd name="T18" fmla="*/ 119 w 181"/>
                <a:gd name="T19" fmla="*/ 314 h 356"/>
                <a:gd name="T20" fmla="*/ 152 w 181"/>
                <a:gd name="T21" fmla="*/ 347 h 356"/>
                <a:gd name="T22" fmla="*/ 116 w 181"/>
                <a:gd name="T23" fmla="*/ 339 h 356"/>
                <a:gd name="T24" fmla="*/ 37 w 181"/>
                <a:gd name="T25" fmla="*/ 347 h 356"/>
                <a:gd name="T26" fmla="*/ 57 w 181"/>
                <a:gd name="T27" fmla="*/ 197 h 356"/>
                <a:gd name="T28" fmla="*/ 54 w 181"/>
                <a:gd name="T29" fmla="*/ 92 h 356"/>
                <a:gd name="T30" fmla="*/ 50 w 181"/>
                <a:gd name="T31" fmla="*/ 86 h 356"/>
                <a:gd name="T32" fmla="*/ 1 w 181"/>
                <a:gd name="T33" fmla="*/ 25 h 356"/>
                <a:gd name="T34" fmla="*/ 28 w 181"/>
                <a:gd name="T35" fmla="*/ 39 h 356"/>
                <a:gd name="T36" fmla="*/ 42 w 181"/>
                <a:gd name="T37" fmla="*/ 45 h 356"/>
                <a:gd name="T38" fmla="*/ 88 w 181"/>
                <a:gd name="T39" fmla="*/ 26 h 356"/>
                <a:gd name="T40" fmla="*/ 101 w 181"/>
                <a:gd name="T41" fmla="*/ 2 h 356"/>
                <a:gd name="T42" fmla="*/ 110 w 181"/>
                <a:gd name="T43" fmla="*/ 10 h 356"/>
                <a:gd name="T44" fmla="*/ 110 w 181"/>
                <a:gd name="T45" fmla="*/ 9 h 356"/>
                <a:gd name="T46" fmla="*/ 110 w 181"/>
                <a:gd name="T47" fmla="*/ 9 h 356"/>
                <a:gd name="T48" fmla="*/ 101 w 181"/>
                <a:gd name="T49" fmla="*/ 45 h 356"/>
                <a:gd name="T50" fmla="*/ 97 w 181"/>
                <a:gd name="T51" fmla="*/ 68 h 356"/>
                <a:gd name="T52" fmla="*/ 114 w 181"/>
                <a:gd name="T53" fmla="*/ 58 h 356"/>
                <a:gd name="T54" fmla="*/ 97 w 181"/>
                <a:gd name="T55" fmla="*/ 67 h 356"/>
                <a:gd name="T56" fmla="*/ 98 w 181"/>
                <a:gd name="T57" fmla="*/ 67 h 356"/>
                <a:gd name="T58" fmla="*/ 98 w 181"/>
                <a:gd name="T59" fmla="*/ 67 h 356"/>
                <a:gd name="T60" fmla="*/ 111 w 181"/>
                <a:gd name="T61" fmla="*/ 10 h 356"/>
                <a:gd name="T62" fmla="*/ 100 w 181"/>
                <a:gd name="T63" fmla="*/ 0 h 356"/>
                <a:gd name="T64" fmla="*/ 73 w 181"/>
                <a:gd name="T65" fmla="*/ 55 h 356"/>
                <a:gd name="T66" fmla="*/ 68 w 181"/>
                <a:gd name="T67" fmla="*/ 67 h 356"/>
                <a:gd name="T68" fmla="*/ 52 w 181"/>
                <a:gd name="T69" fmla="*/ 23 h 356"/>
                <a:gd name="T70" fmla="*/ 11 w 181"/>
                <a:gd name="T71" fmla="*/ 14 h 356"/>
                <a:gd name="T72" fmla="*/ 1 w 181"/>
                <a:gd name="T73" fmla="*/ 26 h 356"/>
                <a:gd name="T74" fmla="*/ 52 w 181"/>
                <a:gd name="T75" fmla="*/ 92 h 356"/>
                <a:gd name="T76" fmla="*/ 54 w 181"/>
                <a:gd name="T77" fmla="*/ 183 h 356"/>
                <a:gd name="T78" fmla="*/ 48 w 181"/>
                <a:gd name="T79" fmla="*/ 319 h 356"/>
                <a:gd name="T80" fmla="*/ 47 w 181"/>
                <a:gd name="T81" fmla="*/ 331 h 356"/>
                <a:gd name="T82" fmla="*/ 121 w 181"/>
                <a:gd name="T83" fmla="*/ 356 h 356"/>
                <a:gd name="T84" fmla="*/ 154 w 181"/>
                <a:gd name="T85" fmla="*/ 346 h 356"/>
                <a:gd name="T86" fmla="*/ 125 w 181"/>
                <a:gd name="T87" fmla="*/ 319 h 356"/>
                <a:gd name="T88" fmla="*/ 116 w 181"/>
                <a:gd name="T89" fmla="*/ 226 h 356"/>
                <a:gd name="T90" fmla="*/ 122 w 181"/>
                <a:gd name="T91" fmla="*/ 144 h 356"/>
                <a:gd name="T92" fmla="*/ 122 w 181"/>
                <a:gd name="T93" fmla="*/ 141 h 356"/>
                <a:gd name="T94" fmla="*/ 151 w 181"/>
                <a:gd name="T95" fmla="*/ 113 h 356"/>
                <a:gd name="T96" fmla="*/ 136 w 181"/>
                <a:gd name="T97" fmla="*/ 115 h 356"/>
                <a:gd name="T98" fmla="*/ 120 w 181"/>
                <a:gd name="T99" fmla="*/ 119 h 356"/>
                <a:gd name="T100" fmla="*/ 119 w 181"/>
                <a:gd name="T101" fmla="*/ 85 h 356"/>
                <a:gd name="T102" fmla="*/ 171 w 181"/>
                <a:gd name="T103" fmla="*/ 38 h 356"/>
                <a:gd name="T104" fmla="*/ 168 w 181"/>
                <a:gd name="T105" fmla="*/ 22 h 356"/>
                <a:gd name="T106" fmla="*/ 139 w 181"/>
                <a:gd name="T107" fmla="*/ 39 h 356"/>
                <a:gd name="T108" fmla="*/ 113 w 181"/>
                <a:gd name="T109" fmla="*/ 57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81" h="356">
                  <a:moveTo>
                    <a:pt x="114" y="58"/>
                  </a:moveTo>
                  <a:cubicBezTo>
                    <a:pt x="114" y="59"/>
                    <a:pt x="114" y="59"/>
                    <a:pt x="114" y="59"/>
                  </a:cubicBezTo>
                  <a:cubicBezTo>
                    <a:pt x="114" y="59"/>
                    <a:pt x="115" y="58"/>
                    <a:pt x="117" y="57"/>
                  </a:cubicBezTo>
                  <a:cubicBezTo>
                    <a:pt x="121" y="53"/>
                    <a:pt x="132" y="46"/>
                    <a:pt x="140" y="41"/>
                  </a:cubicBezTo>
                  <a:cubicBezTo>
                    <a:pt x="152" y="34"/>
                    <a:pt x="168" y="24"/>
                    <a:pt x="168" y="24"/>
                  </a:cubicBezTo>
                  <a:cubicBezTo>
                    <a:pt x="168" y="24"/>
                    <a:pt x="168" y="24"/>
                    <a:pt x="168" y="24"/>
                  </a:cubicBezTo>
                  <a:cubicBezTo>
                    <a:pt x="167" y="24"/>
                    <a:pt x="167" y="24"/>
                    <a:pt x="167" y="24"/>
                  </a:cubicBezTo>
                  <a:cubicBezTo>
                    <a:pt x="172" y="35"/>
                    <a:pt x="172" y="35"/>
                    <a:pt x="172" y="35"/>
                  </a:cubicBezTo>
                  <a:cubicBezTo>
                    <a:pt x="173" y="35"/>
                    <a:pt x="173" y="35"/>
                    <a:pt x="173" y="35"/>
                  </a:cubicBezTo>
                  <a:cubicBezTo>
                    <a:pt x="172" y="34"/>
                    <a:pt x="172" y="34"/>
                    <a:pt x="172" y="34"/>
                  </a:cubicBezTo>
                  <a:cubicBezTo>
                    <a:pt x="172" y="34"/>
                    <a:pt x="159" y="44"/>
                    <a:pt x="147" y="56"/>
                  </a:cubicBezTo>
                  <a:cubicBezTo>
                    <a:pt x="142" y="61"/>
                    <a:pt x="134" y="68"/>
                    <a:pt x="128" y="74"/>
                  </a:cubicBezTo>
                  <a:cubicBezTo>
                    <a:pt x="122" y="79"/>
                    <a:pt x="118" y="83"/>
                    <a:pt x="118" y="83"/>
                  </a:cubicBezTo>
                  <a:cubicBezTo>
                    <a:pt x="118" y="84"/>
                    <a:pt x="118" y="84"/>
                    <a:pt x="118" y="84"/>
                  </a:cubicBezTo>
                  <a:cubicBezTo>
                    <a:pt x="118" y="84"/>
                    <a:pt x="118" y="84"/>
                    <a:pt x="118" y="84"/>
                  </a:cubicBezTo>
                  <a:cubicBezTo>
                    <a:pt x="118" y="91"/>
                    <a:pt x="118" y="119"/>
                    <a:pt x="118" y="119"/>
                  </a:cubicBezTo>
                  <a:cubicBezTo>
                    <a:pt x="118" y="120"/>
                    <a:pt x="118" y="120"/>
                    <a:pt x="118" y="120"/>
                  </a:cubicBezTo>
                  <a:cubicBezTo>
                    <a:pt x="138" y="116"/>
                    <a:pt x="138" y="116"/>
                    <a:pt x="138" y="116"/>
                  </a:cubicBezTo>
                  <a:cubicBezTo>
                    <a:pt x="138" y="91"/>
                    <a:pt x="138" y="91"/>
                    <a:pt x="138" y="91"/>
                  </a:cubicBezTo>
                  <a:cubicBezTo>
                    <a:pt x="144" y="87"/>
                    <a:pt x="144" y="87"/>
                    <a:pt x="144" y="87"/>
                  </a:cubicBezTo>
                  <a:cubicBezTo>
                    <a:pt x="149" y="115"/>
                    <a:pt x="149" y="115"/>
                    <a:pt x="149" y="115"/>
                  </a:cubicBezTo>
                  <a:cubicBezTo>
                    <a:pt x="174" y="110"/>
                    <a:pt x="174" y="110"/>
                    <a:pt x="174" y="110"/>
                  </a:cubicBezTo>
                  <a:cubicBezTo>
                    <a:pt x="178" y="117"/>
                    <a:pt x="178" y="117"/>
                    <a:pt x="178" y="117"/>
                  </a:cubicBezTo>
                  <a:cubicBezTo>
                    <a:pt x="121" y="139"/>
                    <a:pt x="121" y="139"/>
                    <a:pt x="121" y="139"/>
                  </a:cubicBezTo>
                  <a:cubicBezTo>
                    <a:pt x="121" y="140"/>
                    <a:pt x="121" y="140"/>
                    <a:pt x="121" y="140"/>
                  </a:cubicBezTo>
                  <a:cubicBezTo>
                    <a:pt x="121" y="140"/>
                    <a:pt x="116" y="163"/>
                    <a:pt x="114" y="207"/>
                  </a:cubicBezTo>
                  <a:cubicBezTo>
                    <a:pt x="114" y="213"/>
                    <a:pt x="114" y="220"/>
                    <a:pt x="114" y="226"/>
                  </a:cubicBezTo>
                  <a:cubicBezTo>
                    <a:pt x="114" y="246"/>
                    <a:pt x="115" y="267"/>
                    <a:pt x="116" y="283"/>
                  </a:cubicBezTo>
                  <a:cubicBezTo>
                    <a:pt x="117" y="291"/>
                    <a:pt x="117" y="298"/>
                    <a:pt x="118" y="303"/>
                  </a:cubicBezTo>
                  <a:cubicBezTo>
                    <a:pt x="118" y="309"/>
                    <a:pt x="119" y="313"/>
                    <a:pt x="119" y="314"/>
                  </a:cubicBezTo>
                  <a:cubicBezTo>
                    <a:pt x="120" y="315"/>
                    <a:pt x="120" y="316"/>
                    <a:pt x="121" y="318"/>
                  </a:cubicBezTo>
                  <a:cubicBezTo>
                    <a:pt x="125" y="323"/>
                    <a:pt x="133" y="330"/>
                    <a:pt x="140" y="336"/>
                  </a:cubicBezTo>
                  <a:cubicBezTo>
                    <a:pt x="146" y="342"/>
                    <a:pt x="152" y="347"/>
                    <a:pt x="152" y="347"/>
                  </a:cubicBezTo>
                  <a:cubicBezTo>
                    <a:pt x="153" y="347"/>
                    <a:pt x="153" y="347"/>
                    <a:pt x="153" y="347"/>
                  </a:cubicBezTo>
                  <a:cubicBezTo>
                    <a:pt x="153" y="346"/>
                    <a:pt x="153" y="346"/>
                    <a:pt x="153" y="346"/>
                  </a:cubicBezTo>
                  <a:cubicBezTo>
                    <a:pt x="116" y="339"/>
                    <a:pt x="116" y="339"/>
                    <a:pt x="116" y="339"/>
                  </a:cubicBezTo>
                  <a:cubicBezTo>
                    <a:pt x="119" y="354"/>
                    <a:pt x="119" y="354"/>
                    <a:pt x="119" y="354"/>
                  </a:cubicBezTo>
                  <a:cubicBezTo>
                    <a:pt x="66" y="346"/>
                    <a:pt x="66" y="346"/>
                    <a:pt x="66" y="346"/>
                  </a:cubicBezTo>
                  <a:cubicBezTo>
                    <a:pt x="37" y="347"/>
                    <a:pt x="37" y="347"/>
                    <a:pt x="37" y="347"/>
                  </a:cubicBezTo>
                  <a:cubicBezTo>
                    <a:pt x="49" y="332"/>
                    <a:pt x="49" y="332"/>
                    <a:pt x="49" y="332"/>
                  </a:cubicBezTo>
                  <a:cubicBezTo>
                    <a:pt x="49" y="332"/>
                    <a:pt x="49" y="332"/>
                    <a:pt x="49" y="332"/>
                  </a:cubicBezTo>
                  <a:cubicBezTo>
                    <a:pt x="49" y="332"/>
                    <a:pt x="57" y="253"/>
                    <a:pt x="57" y="197"/>
                  </a:cubicBezTo>
                  <a:cubicBezTo>
                    <a:pt x="57" y="192"/>
                    <a:pt x="57" y="187"/>
                    <a:pt x="56" y="183"/>
                  </a:cubicBezTo>
                  <a:cubicBezTo>
                    <a:pt x="56" y="155"/>
                    <a:pt x="55" y="132"/>
                    <a:pt x="55" y="116"/>
                  </a:cubicBezTo>
                  <a:cubicBezTo>
                    <a:pt x="54" y="100"/>
                    <a:pt x="54" y="92"/>
                    <a:pt x="54" y="92"/>
                  </a:cubicBezTo>
                  <a:cubicBezTo>
                    <a:pt x="54" y="91"/>
                    <a:pt x="54" y="91"/>
                    <a:pt x="54" y="91"/>
                  </a:cubicBezTo>
                  <a:cubicBezTo>
                    <a:pt x="54" y="91"/>
                    <a:pt x="54" y="91"/>
                    <a:pt x="54" y="91"/>
                  </a:cubicBezTo>
                  <a:cubicBezTo>
                    <a:pt x="54" y="91"/>
                    <a:pt x="52" y="89"/>
                    <a:pt x="50" y="86"/>
                  </a:cubicBezTo>
                  <a:cubicBezTo>
                    <a:pt x="43" y="77"/>
                    <a:pt x="27" y="58"/>
                    <a:pt x="22" y="47"/>
                  </a:cubicBezTo>
                  <a:cubicBezTo>
                    <a:pt x="14" y="32"/>
                    <a:pt x="2" y="24"/>
                    <a:pt x="2" y="24"/>
                  </a:cubicBezTo>
                  <a:cubicBezTo>
                    <a:pt x="1" y="25"/>
                    <a:pt x="1" y="25"/>
                    <a:pt x="1" y="25"/>
                  </a:cubicBezTo>
                  <a:cubicBezTo>
                    <a:pt x="2" y="26"/>
                    <a:pt x="2" y="26"/>
                    <a:pt x="2" y="26"/>
                  </a:cubicBezTo>
                  <a:cubicBezTo>
                    <a:pt x="11" y="17"/>
                    <a:pt x="11" y="17"/>
                    <a:pt x="11" y="17"/>
                  </a:cubicBezTo>
                  <a:cubicBezTo>
                    <a:pt x="28" y="39"/>
                    <a:pt x="28" y="39"/>
                    <a:pt x="28" y="39"/>
                  </a:cubicBezTo>
                  <a:cubicBezTo>
                    <a:pt x="43" y="15"/>
                    <a:pt x="43" y="15"/>
                    <a:pt x="43" y="15"/>
                  </a:cubicBezTo>
                  <a:cubicBezTo>
                    <a:pt x="49" y="23"/>
                    <a:pt x="49" y="23"/>
                    <a:pt x="49" y="23"/>
                  </a:cubicBezTo>
                  <a:cubicBezTo>
                    <a:pt x="42" y="45"/>
                    <a:pt x="42" y="45"/>
                    <a:pt x="42" y="45"/>
                  </a:cubicBezTo>
                  <a:cubicBezTo>
                    <a:pt x="68" y="69"/>
                    <a:pt x="68" y="69"/>
                    <a:pt x="68" y="69"/>
                  </a:cubicBezTo>
                  <a:cubicBezTo>
                    <a:pt x="69" y="67"/>
                    <a:pt x="69" y="67"/>
                    <a:pt x="69" y="67"/>
                  </a:cubicBezTo>
                  <a:cubicBezTo>
                    <a:pt x="69" y="67"/>
                    <a:pt x="78" y="50"/>
                    <a:pt x="88" y="26"/>
                  </a:cubicBezTo>
                  <a:cubicBezTo>
                    <a:pt x="91" y="18"/>
                    <a:pt x="94" y="12"/>
                    <a:pt x="97" y="8"/>
                  </a:cubicBezTo>
                  <a:cubicBezTo>
                    <a:pt x="98" y="6"/>
                    <a:pt x="99" y="5"/>
                    <a:pt x="100" y="4"/>
                  </a:cubicBezTo>
                  <a:cubicBezTo>
                    <a:pt x="101" y="3"/>
                    <a:pt x="101" y="2"/>
                    <a:pt x="101" y="2"/>
                  </a:cubicBezTo>
                  <a:cubicBezTo>
                    <a:pt x="101" y="1"/>
                    <a:pt x="101" y="1"/>
                    <a:pt x="101" y="1"/>
                  </a:cubicBezTo>
                  <a:cubicBezTo>
                    <a:pt x="100" y="2"/>
                    <a:pt x="100" y="2"/>
                    <a:pt x="100" y="2"/>
                  </a:cubicBezTo>
                  <a:cubicBezTo>
                    <a:pt x="110" y="10"/>
                    <a:pt x="110" y="10"/>
                    <a:pt x="110" y="10"/>
                  </a:cubicBezTo>
                  <a:cubicBezTo>
                    <a:pt x="110" y="9"/>
                    <a:pt x="110" y="9"/>
                    <a:pt x="110" y="9"/>
                  </a:cubicBezTo>
                  <a:cubicBezTo>
                    <a:pt x="109" y="9"/>
                    <a:pt x="109" y="9"/>
                    <a:pt x="109" y="9"/>
                  </a:cubicBezTo>
                  <a:cubicBezTo>
                    <a:pt x="110" y="9"/>
                    <a:pt x="110" y="9"/>
                    <a:pt x="110" y="9"/>
                  </a:cubicBezTo>
                  <a:cubicBezTo>
                    <a:pt x="109" y="9"/>
                    <a:pt x="109" y="9"/>
                    <a:pt x="109" y="9"/>
                  </a:cubicBezTo>
                  <a:cubicBezTo>
                    <a:pt x="109" y="9"/>
                    <a:pt x="109" y="9"/>
                    <a:pt x="109" y="9"/>
                  </a:cubicBezTo>
                  <a:cubicBezTo>
                    <a:pt x="110" y="9"/>
                    <a:pt x="110" y="9"/>
                    <a:pt x="110" y="9"/>
                  </a:cubicBezTo>
                  <a:cubicBezTo>
                    <a:pt x="109" y="9"/>
                    <a:pt x="109" y="9"/>
                    <a:pt x="109" y="9"/>
                  </a:cubicBezTo>
                  <a:cubicBezTo>
                    <a:pt x="109" y="9"/>
                    <a:pt x="109" y="9"/>
                    <a:pt x="109" y="10"/>
                  </a:cubicBezTo>
                  <a:cubicBezTo>
                    <a:pt x="109" y="12"/>
                    <a:pt x="109" y="21"/>
                    <a:pt x="101" y="45"/>
                  </a:cubicBezTo>
                  <a:cubicBezTo>
                    <a:pt x="97" y="59"/>
                    <a:pt x="96" y="64"/>
                    <a:pt x="96" y="66"/>
                  </a:cubicBezTo>
                  <a:cubicBezTo>
                    <a:pt x="96" y="67"/>
                    <a:pt x="96" y="67"/>
                    <a:pt x="96" y="67"/>
                  </a:cubicBezTo>
                  <a:cubicBezTo>
                    <a:pt x="97" y="68"/>
                    <a:pt x="97" y="68"/>
                    <a:pt x="97" y="68"/>
                  </a:cubicBezTo>
                  <a:cubicBezTo>
                    <a:pt x="114" y="59"/>
                    <a:pt x="114" y="59"/>
                    <a:pt x="114" y="59"/>
                  </a:cubicBezTo>
                  <a:cubicBezTo>
                    <a:pt x="114" y="59"/>
                    <a:pt x="114" y="59"/>
                    <a:pt x="114" y="59"/>
                  </a:cubicBezTo>
                  <a:cubicBezTo>
                    <a:pt x="114" y="58"/>
                    <a:pt x="114" y="58"/>
                    <a:pt x="114" y="58"/>
                  </a:cubicBezTo>
                  <a:cubicBezTo>
                    <a:pt x="113" y="57"/>
                    <a:pt x="113" y="57"/>
                    <a:pt x="113" y="57"/>
                  </a:cubicBezTo>
                  <a:cubicBezTo>
                    <a:pt x="97" y="66"/>
                    <a:pt x="97" y="66"/>
                    <a:pt x="97" y="66"/>
                  </a:cubicBezTo>
                  <a:cubicBezTo>
                    <a:pt x="97" y="67"/>
                    <a:pt x="97" y="67"/>
                    <a:pt x="97" y="67"/>
                  </a:cubicBezTo>
                  <a:cubicBezTo>
                    <a:pt x="98" y="67"/>
                    <a:pt x="98" y="67"/>
                    <a:pt x="98" y="67"/>
                  </a:cubicBezTo>
                  <a:cubicBezTo>
                    <a:pt x="98" y="67"/>
                    <a:pt x="98" y="67"/>
                    <a:pt x="98" y="67"/>
                  </a:cubicBezTo>
                  <a:cubicBezTo>
                    <a:pt x="98" y="67"/>
                    <a:pt x="98" y="67"/>
                    <a:pt x="98" y="67"/>
                  </a:cubicBezTo>
                  <a:cubicBezTo>
                    <a:pt x="98" y="67"/>
                    <a:pt x="98" y="67"/>
                    <a:pt x="98" y="67"/>
                  </a:cubicBezTo>
                  <a:cubicBezTo>
                    <a:pt x="98" y="67"/>
                    <a:pt x="98" y="67"/>
                    <a:pt x="98" y="67"/>
                  </a:cubicBezTo>
                  <a:cubicBezTo>
                    <a:pt x="98" y="67"/>
                    <a:pt x="98" y="67"/>
                    <a:pt x="98" y="67"/>
                  </a:cubicBezTo>
                  <a:cubicBezTo>
                    <a:pt x="98" y="66"/>
                    <a:pt x="98" y="66"/>
                    <a:pt x="98" y="66"/>
                  </a:cubicBezTo>
                  <a:cubicBezTo>
                    <a:pt x="98" y="65"/>
                    <a:pt x="99" y="60"/>
                    <a:pt x="103" y="45"/>
                  </a:cubicBezTo>
                  <a:cubicBezTo>
                    <a:pt x="110" y="21"/>
                    <a:pt x="111" y="13"/>
                    <a:pt x="111" y="10"/>
                  </a:cubicBezTo>
                  <a:cubicBezTo>
                    <a:pt x="111" y="9"/>
                    <a:pt x="111" y="9"/>
                    <a:pt x="111" y="8"/>
                  </a:cubicBezTo>
                  <a:cubicBezTo>
                    <a:pt x="111" y="8"/>
                    <a:pt x="111" y="8"/>
                    <a:pt x="111" y="8"/>
                  </a:cubicBezTo>
                  <a:cubicBezTo>
                    <a:pt x="100" y="0"/>
                    <a:pt x="100" y="0"/>
                    <a:pt x="100" y="0"/>
                  </a:cubicBezTo>
                  <a:cubicBezTo>
                    <a:pt x="100" y="1"/>
                    <a:pt x="100" y="1"/>
                    <a:pt x="100" y="1"/>
                  </a:cubicBezTo>
                  <a:cubicBezTo>
                    <a:pt x="100" y="1"/>
                    <a:pt x="92" y="10"/>
                    <a:pt x="86" y="25"/>
                  </a:cubicBezTo>
                  <a:cubicBezTo>
                    <a:pt x="82" y="37"/>
                    <a:pt x="77" y="47"/>
                    <a:pt x="73" y="55"/>
                  </a:cubicBezTo>
                  <a:cubicBezTo>
                    <a:pt x="71" y="59"/>
                    <a:pt x="70" y="61"/>
                    <a:pt x="69" y="63"/>
                  </a:cubicBezTo>
                  <a:cubicBezTo>
                    <a:pt x="67" y="65"/>
                    <a:pt x="67" y="66"/>
                    <a:pt x="67" y="66"/>
                  </a:cubicBezTo>
                  <a:cubicBezTo>
                    <a:pt x="68" y="67"/>
                    <a:pt x="68" y="67"/>
                    <a:pt x="68" y="67"/>
                  </a:cubicBezTo>
                  <a:cubicBezTo>
                    <a:pt x="68" y="66"/>
                    <a:pt x="68" y="66"/>
                    <a:pt x="68" y="66"/>
                  </a:cubicBezTo>
                  <a:cubicBezTo>
                    <a:pt x="44" y="45"/>
                    <a:pt x="44" y="45"/>
                    <a:pt x="44" y="45"/>
                  </a:cubicBezTo>
                  <a:cubicBezTo>
                    <a:pt x="52" y="23"/>
                    <a:pt x="52" y="23"/>
                    <a:pt x="52" y="23"/>
                  </a:cubicBezTo>
                  <a:cubicBezTo>
                    <a:pt x="43" y="11"/>
                    <a:pt x="43" y="11"/>
                    <a:pt x="43" y="11"/>
                  </a:cubicBezTo>
                  <a:cubicBezTo>
                    <a:pt x="28" y="36"/>
                    <a:pt x="28" y="36"/>
                    <a:pt x="28" y="36"/>
                  </a:cubicBezTo>
                  <a:cubicBezTo>
                    <a:pt x="11" y="14"/>
                    <a:pt x="11" y="14"/>
                    <a:pt x="11" y="14"/>
                  </a:cubicBezTo>
                  <a:cubicBezTo>
                    <a:pt x="0" y="25"/>
                    <a:pt x="0" y="25"/>
                    <a:pt x="0" y="25"/>
                  </a:cubicBezTo>
                  <a:cubicBezTo>
                    <a:pt x="1" y="26"/>
                    <a:pt x="1" y="26"/>
                    <a:pt x="1" y="26"/>
                  </a:cubicBezTo>
                  <a:cubicBezTo>
                    <a:pt x="1" y="26"/>
                    <a:pt x="1" y="26"/>
                    <a:pt x="1" y="26"/>
                  </a:cubicBezTo>
                  <a:cubicBezTo>
                    <a:pt x="4" y="28"/>
                    <a:pt x="14" y="35"/>
                    <a:pt x="20" y="48"/>
                  </a:cubicBezTo>
                  <a:cubicBezTo>
                    <a:pt x="24" y="55"/>
                    <a:pt x="32" y="66"/>
                    <a:pt x="39" y="76"/>
                  </a:cubicBezTo>
                  <a:cubicBezTo>
                    <a:pt x="46" y="85"/>
                    <a:pt x="52" y="92"/>
                    <a:pt x="52" y="92"/>
                  </a:cubicBezTo>
                  <a:cubicBezTo>
                    <a:pt x="53" y="92"/>
                    <a:pt x="53" y="92"/>
                    <a:pt x="53" y="92"/>
                  </a:cubicBezTo>
                  <a:cubicBezTo>
                    <a:pt x="52" y="92"/>
                    <a:pt x="52" y="92"/>
                    <a:pt x="52" y="92"/>
                  </a:cubicBezTo>
                  <a:cubicBezTo>
                    <a:pt x="52" y="92"/>
                    <a:pt x="53" y="127"/>
                    <a:pt x="54" y="183"/>
                  </a:cubicBezTo>
                  <a:cubicBezTo>
                    <a:pt x="55" y="187"/>
                    <a:pt x="55" y="192"/>
                    <a:pt x="55" y="197"/>
                  </a:cubicBezTo>
                  <a:cubicBezTo>
                    <a:pt x="55" y="225"/>
                    <a:pt x="53" y="259"/>
                    <a:pt x="51" y="285"/>
                  </a:cubicBezTo>
                  <a:cubicBezTo>
                    <a:pt x="50" y="299"/>
                    <a:pt x="49" y="310"/>
                    <a:pt x="48" y="319"/>
                  </a:cubicBezTo>
                  <a:cubicBezTo>
                    <a:pt x="47" y="327"/>
                    <a:pt x="47" y="332"/>
                    <a:pt x="47" y="332"/>
                  </a:cubicBezTo>
                  <a:cubicBezTo>
                    <a:pt x="48" y="332"/>
                    <a:pt x="48" y="332"/>
                    <a:pt x="48" y="332"/>
                  </a:cubicBezTo>
                  <a:cubicBezTo>
                    <a:pt x="47" y="331"/>
                    <a:pt x="47" y="331"/>
                    <a:pt x="47" y="331"/>
                  </a:cubicBezTo>
                  <a:cubicBezTo>
                    <a:pt x="33" y="349"/>
                    <a:pt x="33" y="349"/>
                    <a:pt x="33" y="349"/>
                  </a:cubicBezTo>
                  <a:cubicBezTo>
                    <a:pt x="66" y="348"/>
                    <a:pt x="66" y="348"/>
                    <a:pt x="66" y="348"/>
                  </a:cubicBezTo>
                  <a:cubicBezTo>
                    <a:pt x="121" y="356"/>
                    <a:pt x="121" y="356"/>
                    <a:pt x="121" y="356"/>
                  </a:cubicBezTo>
                  <a:cubicBezTo>
                    <a:pt x="118" y="341"/>
                    <a:pt x="118" y="341"/>
                    <a:pt x="118" y="341"/>
                  </a:cubicBezTo>
                  <a:cubicBezTo>
                    <a:pt x="157" y="348"/>
                    <a:pt x="157" y="348"/>
                    <a:pt x="157" y="348"/>
                  </a:cubicBezTo>
                  <a:cubicBezTo>
                    <a:pt x="154" y="346"/>
                    <a:pt x="154" y="346"/>
                    <a:pt x="154" y="346"/>
                  </a:cubicBezTo>
                  <a:cubicBezTo>
                    <a:pt x="154" y="346"/>
                    <a:pt x="152" y="344"/>
                    <a:pt x="149" y="342"/>
                  </a:cubicBezTo>
                  <a:cubicBezTo>
                    <a:pt x="144" y="338"/>
                    <a:pt x="138" y="332"/>
                    <a:pt x="132" y="326"/>
                  </a:cubicBezTo>
                  <a:cubicBezTo>
                    <a:pt x="129" y="324"/>
                    <a:pt x="127" y="321"/>
                    <a:pt x="125" y="319"/>
                  </a:cubicBezTo>
                  <a:cubicBezTo>
                    <a:pt x="123" y="316"/>
                    <a:pt x="121" y="314"/>
                    <a:pt x="121" y="314"/>
                  </a:cubicBezTo>
                  <a:cubicBezTo>
                    <a:pt x="121" y="312"/>
                    <a:pt x="120" y="309"/>
                    <a:pt x="120" y="303"/>
                  </a:cubicBezTo>
                  <a:cubicBezTo>
                    <a:pt x="118" y="287"/>
                    <a:pt x="116" y="256"/>
                    <a:pt x="116" y="226"/>
                  </a:cubicBezTo>
                  <a:cubicBezTo>
                    <a:pt x="116" y="220"/>
                    <a:pt x="116" y="213"/>
                    <a:pt x="116" y="207"/>
                  </a:cubicBezTo>
                  <a:cubicBezTo>
                    <a:pt x="117" y="185"/>
                    <a:pt x="119" y="168"/>
                    <a:pt x="120" y="157"/>
                  </a:cubicBezTo>
                  <a:cubicBezTo>
                    <a:pt x="121" y="151"/>
                    <a:pt x="122" y="147"/>
                    <a:pt x="122" y="144"/>
                  </a:cubicBezTo>
                  <a:cubicBezTo>
                    <a:pt x="123" y="142"/>
                    <a:pt x="123" y="140"/>
                    <a:pt x="123" y="140"/>
                  </a:cubicBezTo>
                  <a:cubicBezTo>
                    <a:pt x="122" y="140"/>
                    <a:pt x="122" y="140"/>
                    <a:pt x="122" y="140"/>
                  </a:cubicBezTo>
                  <a:cubicBezTo>
                    <a:pt x="122" y="141"/>
                    <a:pt x="122" y="141"/>
                    <a:pt x="122" y="141"/>
                  </a:cubicBezTo>
                  <a:cubicBezTo>
                    <a:pt x="181" y="118"/>
                    <a:pt x="181" y="118"/>
                    <a:pt x="181" y="118"/>
                  </a:cubicBezTo>
                  <a:cubicBezTo>
                    <a:pt x="175" y="108"/>
                    <a:pt x="175" y="108"/>
                    <a:pt x="175" y="108"/>
                  </a:cubicBezTo>
                  <a:cubicBezTo>
                    <a:pt x="151" y="113"/>
                    <a:pt x="151" y="113"/>
                    <a:pt x="151" y="113"/>
                  </a:cubicBezTo>
                  <a:cubicBezTo>
                    <a:pt x="146" y="84"/>
                    <a:pt x="146" y="84"/>
                    <a:pt x="146" y="84"/>
                  </a:cubicBezTo>
                  <a:cubicBezTo>
                    <a:pt x="136" y="90"/>
                    <a:pt x="136" y="90"/>
                    <a:pt x="136" y="90"/>
                  </a:cubicBezTo>
                  <a:cubicBezTo>
                    <a:pt x="136" y="115"/>
                    <a:pt x="136" y="115"/>
                    <a:pt x="136" y="115"/>
                  </a:cubicBezTo>
                  <a:cubicBezTo>
                    <a:pt x="118" y="118"/>
                    <a:pt x="118" y="118"/>
                    <a:pt x="118" y="118"/>
                  </a:cubicBezTo>
                  <a:cubicBezTo>
                    <a:pt x="119" y="119"/>
                    <a:pt x="119" y="119"/>
                    <a:pt x="119" y="119"/>
                  </a:cubicBezTo>
                  <a:cubicBezTo>
                    <a:pt x="120" y="119"/>
                    <a:pt x="120" y="119"/>
                    <a:pt x="120" y="119"/>
                  </a:cubicBezTo>
                  <a:cubicBezTo>
                    <a:pt x="120" y="119"/>
                    <a:pt x="120" y="91"/>
                    <a:pt x="120" y="84"/>
                  </a:cubicBezTo>
                  <a:cubicBezTo>
                    <a:pt x="119" y="84"/>
                    <a:pt x="119" y="84"/>
                    <a:pt x="119" y="84"/>
                  </a:cubicBezTo>
                  <a:cubicBezTo>
                    <a:pt x="119" y="85"/>
                    <a:pt x="119" y="85"/>
                    <a:pt x="119" y="85"/>
                  </a:cubicBezTo>
                  <a:cubicBezTo>
                    <a:pt x="119" y="85"/>
                    <a:pt x="137" y="69"/>
                    <a:pt x="149" y="57"/>
                  </a:cubicBezTo>
                  <a:cubicBezTo>
                    <a:pt x="154" y="51"/>
                    <a:pt x="161" y="46"/>
                    <a:pt x="165" y="42"/>
                  </a:cubicBezTo>
                  <a:cubicBezTo>
                    <a:pt x="168" y="40"/>
                    <a:pt x="170" y="39"/>
                    <a:pt x="171" y="38"/>
                  </a:cubicBezTo>
                  <a:cubicBezTo>
                    <a:pt x="172" y="36"/>
                    <a:pt x="173" y="36"/>
                    <a:pt x="173" y="36"/>
                  </a:cubicBezTo>
                  <a:cubicBezTo>
                    <a:pt x="174" y="35"/>
                    <a:pt x="174" y="35"/>
                    <a:pt x="174" y="35"/>
                  </a:cubicBezTo>
                  <a:cubicBezTo>
                    <a:pt x="168" y="22"/>
                    <a:pt x="168" y="22"/>
                    <a:pt x="168" y="22"/>
                  </a:cubicBezTo>
                  <a:cubicBezTo>
                    <a:pt x="167" y="23"/>
                    <a:pt x="167" y="23"/>
                    <a:pt x="167" y="23"/>
                  </a:cubicBezTo>
                  <a:cubicBezTo>
                    <a:pt x="167" y="23"/>
                    <a:pt x="163" y="25"/>
                    <a:pt x="158" y="28"/>
                  </a:cubicBezTo>
                  <a:cubicBezTo>
                    <a:pt x="152" y="32"/>
                    <a:pt x="145" y="36"/>
                    <a:pt x="139" y="39"/>
                  </a:cubicBezTo>
                  <a:cubicBezTo>
                    <a:pt x="128" y="46"/>
                    <a:pt x="113" y="57"/>
                    <a:pt x="113" y="57"/>
                  </a:cubicBezTo>
                  <a:cubicBezTo>
                    <a:pt x="114" y="58"/>
                    <a:pt x="114" y="58"/>
                    <a:pt x="114" y="58"/>
                  </a:cubicBezTo>
                  <a:cubicBezTo>
                    <a:pt x="113" y="57"/>
                    <a:pt x="113" y="57"/>
                    <a:pt x="113" y="57"/>
                  </a:cubicBezTo>
                  <a:cubicBezTo>
                    <a:pt x="114" y="58"/>
                    <a:pt x="114" y="58"/>
                    <a:pt x="114" y="58"/>
                  </a:cubicBezTo>
                </a:path>
              </a:pathLst>
            </a:custGeom>
            <a:solidFill>
              <a:srgbClr val="7A370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 name="Freeform 237"/>
            <p:cNvSpPr>
              <a:spLocks/>
            </p:cNvSpPr>
            <p:nvPr/>
          </p:nvSpPr>
          <p:spPr bwMode="auto">
            <a:xfrm>
              <a:off x="8378825" y="2062811"/>
              <a:ext cx="23812" cy="14288"/>
            </a:xfrm>
            <a:custGeom>
              <a:avLst/>
              <a:gdLst>
                <a:gd name="T0" fmla="*/ 16 w 16"/>
                <a:gd name="T1" fmla="*/ 0 h 9"/>
                <a:gd name="T2" fmla="*/ 13 w 16"/>
                <a:gd name="T3" fmla="*/ 2 h 9"/>
                <a:gd name="T4" fmla="*/ 0 w 16"/>
                <a:gd name="T5" fmla="*/ 9 h 9"/>
                <a:gd name="T6" fmla="*/ 0 w 16"/>
                <a:gd name="T7" fmla="*/ 9 h 9"/>
                <a:gd name="T8" fmla="*/ 13 w 16"/>
                <a:gd name="T9" fmla="*/ 2 h 9"/>
                <a:gd name="T10" fmla="*/ 16 w 16"/>
                <a:gd name="T11" fmla="*/ 0 h 9"/>
              </a:gdLst>
              <a:ahLst/>
              <a:cxnLst>
                <a:cxn ang="0">
                  <a:pos x="T0" y="T1"/>
                </a:cxn>
                <a:cxn ang="0">
                  <a:pos x="T2" y="T3"/>
                </a:cxn>
                <a:cxn ang="0">
                  <a:pos x="T4" y="T5"/>
                </a:cxn>
                <a:cxn ang="0">
                  <a:pos x="T6" y="T7"/>
                </a:cxn>
                <a:cxn ang="0">
                  <a:pos x="T8" y="T9"/>
                </a:cxn>
                <a:cxn ang="0">
                  <a:pos x="T10" y="T11"/>
                </a:cxn>
              </a:cxnLst>
              <a:rect l="0" t="0" r="r" b="b"/>
              <a:pathLst>
                <a:path w="16" h="9">
                  <a:moveTo>
                    <a:pt x="16" y="0"/>
                  </a:moveTo>
                  <a:cubicBezTo>
                    <a:pt x="14" y="1"/>
                    <a:pt x="13" y="2"/>
                    <a:pt x="13" y="2"/>
                  </a:cubicBezTo>
                  <a:cubicBezTo>
                    <a:pt x="0" y="9"/>
                    <a:pt x="0" y="9"/>
                    <a:pt x="0" y="9"/>
                  </a:cubicBezTo>
                  <a:cubicBezTo>
                    <a:pt x="0" y="9"/>
                    <a:pt x="0" y="9"/>
                    <a:pt x="0" y="9"/>
                  </a:cubicBezTo>
                  <a:cubicBezTo>
                    <a:pt x="13" y="2"/>
                    <a:pt x="13" y="2"/>
                    <a:pt x="13" y="2"/>
                  </a:cubicBezTo>
                  <a:cubicBezTo>
                    <a:pt x="13" y="2"/>
                    <a:pt x="14" y="1"/>
                    <a:pt x="16" y="0"/>
                  </a:cubicBezTo>
                </a:path>
              </a:pathLst>
            </a:custGeom>
            <a:solidFill>
              <a:srgbClr val="A2AC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 name="Freeform 238"/>
            <p:cNvSpPr>
              <a:spLocks/>
            </p:cNvSpPr>
            <p:nvPr/>
          </p:nvSpPr>
          <p:spPr bwMode="auto">
            <a:xfrm>
              <a:off x="8312150" y="2253311"/>
              <a:ext cx="0" cy="1588"/>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cubicBezTo>
                    <a:pt x="0" y="0"/>
                    <a:pt x="0" y="1"/>
                    <a:pt x="0" y="2"/>
                  </a:cubicBezTo>
                  <a:cubicBezTo>
                    <a:pt x="0" y="2"/>
                    <a:pt x="0" y="2"/>
                    <a:pt x="0" y="2"/>
                  </a:cubicBezTo>
                  <a:cubicBezTo>
                    <a:pt x="0" y="1"/>
                    <a:pt x="0" y="0"/>
                    <a:pt x="0" y="0"/>
                  </a:cubicBezTo>
                </a:path>
              </a:pathLst>
            </a:custGeom>
            <a:solidFill>
              <a:srgbClr val="8DA2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 name="Freeform 239"/>
            <p:cNvSpPr>
              <a:spLocks noEditPoints="1"/>
            </p:cNvSpPr>
            <p:nvPr/>
          </p:nvSpPr>
          <p:spPr bwMode="auto">
            <a:xfrm>
              <a:off x="8251825" y="1983436"/>
              <a:ext cx="152400" cy="271463"/>
            </a:xfrm>
            <a:custGeom>
              <a:avLst/>
              <a:gdLst>
                <a:gd name="T0" fmla="*/ 101 w 102"/>
                <a:gd name="T1" fmla="*/ 54 h 183"/>
                <a:gd name="T2" fmla="*/ 85 w 102"/>
                <a:gd name="T3" fmla="*/ 63 h 183"/>
                <a:gd name="T4" fmla="*/ 100 w 102"/>
                <a:gd name="T5" fmla="*/ 56 h 183"/>
                <a:gd name="T6" fmla="*/ 102 w 102"/>
                <a:gd name="T7" fmla="*/ 53 h 183"/>
                <a:gd name="T8" fmla="*/ 5 w 102"/>
                <a:gd name="T9" fmla="*/ 45 h 183"/>
                <a:gd name="T10" fmla="*/ 40 w 102"/>
                <a:gd name="T11" fmla="*/ 181 h 183"/>
                <a:gd name="T12" fmla="*/ 40 w 102"/>
                <a:gd name="T13" fmla="*/ 183 h 183"/>
                <a:gd name="T14" fmla="*/ 39 w 102"/>
                <a:gd name="T15" fmla="*/ 91 h 183"/>
                <a:gd name="T16" fmla="*/ 7 w 102"/>
                <a:gd name="T17" fmla="*/ 47 h 183"/>
                <a:gd name="T18" fmla="*/ 0 w 102"/>
                <a:gd name="T19" fmla="*/ 37 h 183"/>
                <a:gd name="T20" fmla="*/ 15 w 102"/>
                <a:gd name="T21" fmla="*/ 31 h 183"/>
                <a:gd name="T22" fmla="*/ 15 w 102"/>
                <a:gd name="T23" fmla="*/ 35 h 183"/>
                <a:gd name="T24" fmla="*/ 27 w 102"/>
                <a:gd name="T25" fmla="*/ 11 h 183"/>
                <a:gd name="T26" fmla="*/ 87 w 102"/>
                <a:gd name="T27" fmla="*/ 3 h 183"/>
                <a:gd name="T28" fmla="*/ 75 w 102"/>
                <a:gd name="T29" fmla="*/ 25 h 183"/>
                <a:gd name="T30" fmla="*/ 55 w 102"/>
                <a:gd name="T31" fmla="*/ 68 h 183"/>
                <a:gd name="T32" fmla="*/ 52 w 102"/>
                <a:gd name="T33" fmla="*/ 65 h 183"/>
                <a:gd name="T34" fmla="*/ 35 w 102"/>
                <a:gd name="T35" fmla="*/ 21 h 183"/>
                <a:gd name="T36" fmla="*/ 15 w 102"/>
                <a:gd name="T37" fmla="*/ 38 h 183"/>
                <a:gd name="T38" fmla="*/ 14 w 102"/>
                <a:gd name="T39" fmla="*/ 38 h 183"/>
                <a:gd name="T40" fmla="*/ 4 w 102"/>
                <a:gd name="T41" fmla="*/ 38 h 183"/>
                <a:gd name="T42" fmla="*/ 37 w 102"/>
                <a:gd name="T43" fmla="*/ 85 h 183"/>
                <a:gd name="T44" fmla="*/ 41 w 102"/>
                <a:gd name="T45" fmla="*/ 90 h 183"/>
                <a:gd name="T46" fmla="*/ 42 w 102"/>
                <a:gd name="T47" fmla="*/ 115 h 183"/>
                <a:gd name="T48" fmla="*/ 65 w 102"/>
                <a:gd name="T49" fmla="*/ 153 h 183"/>
                <a:gd name="T50" fmla="*/ 84 w 102"/>
                <a:gd name="T51" fmla="*/ 67 h 183"/>
                <a:gd name="T52" fmla="*/ 83 w 102"/>
                <a:gd name="T53" fmla="*/ 65 h 183"/>
                <a:gd name="T54" fmla="*/ 82 w 102"/>
                <a:gd name="T55" fmla="*/ 65 h 183"/>
                <a:gd name="T56" fmla="*/ 87 w 102"/>
                <a:gd name="T57" fmla="*/ 43 h 183"/>
                <a:gd name="T58" fmla="*/ 95 w 102"/>
                <a:gd name="T59" fmla="*/ 7 h 183"/>
                <a:gd name="T60" fmla="*/ 85 w 102"/>
                <a:gd name="T61" fmla="*/ 0 h 183"/>
                <a:gd name="T62" fmla="*/ 53 w 102"/>
                <a:gd name="T63" fmla="*/ 63 h 183"/>
                <a:gd name="T64" fmla="*/ 56 w 102"/>
                <a:gd name="T65" fmla="*/ 62 h 183"/>
                <a:gd name="T66" fmla="*/ 73 w 102"/>
                <a:gd name="T67" fmla="*/ 24 h 183"/>
                <a:gd name="T68" fmla="*/ 85 w 102"/>
                <a:gd name="T69" fmla="*/ 0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2" h="183">
                  <a:moveTo>
                    <a:pt x="102" y="53"/>
                  </a:moveTo>
                  <a:cubicBezTo>
                    <a:pt x="101" y="53"/>
                    <a:pt x="101" y="54"/>
                    <a:pt x="101" y="54"/>
                  </a:cubicBezTo>
                  <a:cubicBezTo>
                    <a:pt x="99" y="55"/>
                    <a:pt x="98" y="56"/>
                    <a:pt x="98" y="56"/>
                  </a:cubicBezTo>
                  <a:cubicBezTo>
                    <a:pt x="85" y="63"/>
                    <a:pt x="85" y="63"/>
                    <a:pt x="85" y="63"/>
                  </a:cubicBezTo>
                  <a:cubicBezTo>
                    <a:pt x="85" y="64"/>
                    <a:pt x="85" y="64"/>
                    <a:pt x="85" y="64"/>
                  </a:cubicBezTo>
                  <a:cubicBezTo>
                    <a:pt x="100" y="56"/>
                    <a:pt x="100" y="56"/>
                    <a:pt x="100" y="56"/>
                  </a:cubicBezTo>
                  <a:cubicBezTo>
                    <a:pt x="100" y="56"/>
                    <a:pt x="101" y="56"/>
                    <a:pt x="101" y="55"/>
                  </a:cubicBezTo>
                  <a:cubicBezTo>
                    <a:pt x="101" y="55"/>
                    <a:pt x="102" y="54"/>
                    <a:pt x="102" y="53"/>
                  </a:cubicBezTo>
                  <a:moveTo>
                    <a:pt x="0" y="37"/>
                  </a:moveTo>
                  <a:cubicBezTo>
                    <a:pt x="2" y="40"/>
                    <a:pt x="4" y="42"/>
                    <a:pt x="5" y="45"/>
                  </a:cubicBezTo>
                  <a:cubicBezTo>
                    <a:pt x="13" y="60"/>
                    <a:pt x="37" y="90"/>
                    <a:pt x="37" y="90"/>
                  </a:cubicBezTo>
                  <a:cubicBezTo>
                    <a:pt x="37" y="90"/>
                    <a:pt x="38" y="125"/>
                    <a:pt x="40" y="181"/>
                  </a:cubicBezTo>
                  <a:cubicBezTo>
                    <a:pt x="40" y="181"/>
                    <a:pt x="40" y="181"/>
                    <a:pt x="40" y="181"/>
                  </a:cubicBezTo>
                  <a:cubicBezTo>
                    <a:pt x="40" y="181"/>
                    <a:pt x="40" y="182"/>
                    <a:pt x="40" y="183"/>
                  </a:cubicBezTo>
                  <a:cubicBezTo>
                    <a:pt x="40" y="182"/>
                    <a:pt x="41" y="182"/>
                    <a:pt x="41" y="181"/>
                  </a:cubicBezTo>
                  <a:cubicBezTo>
                    <a:pt x="40" y="129"/>
                    <a:pt x="39" y="95"/>
                    <a:pt x="39" y="91"/>
                  </a:cubicBezTo>
                  <a:cubicBezTo>
                    <a:pt x="38" y="90"/>
                    <a:pt x="32" y="83"/>
                    <a:pt x="26" y="75"/>
                  </a:cubicBezTo>
                  <a:cubicBezTo>
                    <a:pt x="19" y="65"/>
                    <a:pt x="11" y="54"/>
                    <a:pt x="7" y="47"/>
                  </a:cubicBezTo>
                  <a:cubicBezTo>
                    <a:pt x="5" y="43"/>
                    <a:pt x="3" y="40"/>
                    <a:pt x="1" y="37"/>
                  </a:cubicBezTo>
                  <a:cubicBezTo>
                    <a:pt x="1" y="37"/>
                    <a:pt x="1" y="37"/>
                    <a:pt x="0" y="37"/>
                  </a:cubicBezTo>
                  <a:moveTo>
                    <a:pt x="27" y="11"/>
                  </a:moveTo>
                  <a:cubicBezTo>
                    <a:pt x="15" y="31"/>
                    <a:pt x="15" y="31"/>
                    <a:pt x="15" y="31"/>
                  </a:cubicBezTo>
                  <a:cubicBezTo>
                    <a:pt x="15" y="32"/>
                    <a:pt x="15" y="33"/>
                    <a:pt x="15" y="34"/>
                  </a:cubicBezTo>
                  <a:cubicBezTo>
                    <a:pt x="15" y="35"/>
                    <a:pt x="15" y="35"/>
                    <a:pt x="15" y="35"/>
                  </a:cubicBezTo>
                  <a:cubicBezTo>
                    <a:pt x="29" y="12"/>
                    <a:pt x="29" y="12"/>
                    <a:pt x="29" y="12"/>
                  </a:cubicBezTo>
                  <a:cubicBezTo>
                    <a:pt x="27" y="11"/>
                    <a:pt x="27" y="11"/>
                    <a:pt x="27" y="11"/>
                  </a:cubicBezTo>
                  <a:moveTo>
                    <a:pt x="88" y="2"/>
                  </a:moveTo>
                  <a:cubicBezTo>
                    <a:pt x="88" y="2"/>
                    <a:pt x="87" y="2"/>
                    <a:pt x="87" y="3"/>
                  </a:cubicBezTo>
                  <a:cubicBezTo>
                    <a:pt x="86" y="4"/>
                    <a:pt x="85" y="5"/>
                    <a:pt x="84" y="7"/>
                  </a:cubicBezTo>
                  <a:cubicBezTo>
                    <a:pt x="81" y="11"/>
                    <a:pt x="78" y="17"/>
                    <a:pt x="75" y="25"/>
                  </a:cubicBezTo>
                  <a:cubicBezTo>
                    <a:pt x="65" y="49"/>
                    <a:pt x="56" y="66"/>
                    <a:pt x="56" y="66"/>
                  </a:cubicBezTo>
                  <a:cubicBezTo>
                    <a:pt x="55" y="68"/>
                    <a:pt x="55" y="68"/>
                    <a:pt x="55" y="68"/>
                  </a:cubicBezTo>
                  <a:cubicBezTo>
                    <a:pt x="52" y="65"/>
                    <a:pt x="52" y="65"/>
                    <a:pt x="52" y="65"/>
                  </a:cubicBezTo>
                  <a:cubicBezTo>
                    <a:pt x="52" y="65"/>
                    <a:pt x="52" y="65"/>
                    <a:pt x="52" y="65"/>
                  </a:cubicBezTo>
                  <a:cubicBezTo>
                    <a:pt x="27" y="43"/>
                    <a:pt x="27" y="43"/>
                    <a:pt x="27" y="43"/>
                  </a:cubicBezTo>
                  <a:cubicBezTo>
                    <a:pt x="35" y="21"/>
                    <a:pt x="35" y="21"/>
                    <a:pt x="35" y="21"/>
                  </a:cubicBezTo>
                  <a:cubicBezTo>
                    <a:pt x="30" y="14"/>
                    <a:pt x="30" y="14"/>
                    <a:pt x="30" y="14"/>
                  </a:cubicBezTo>
                  <a:cubicBezTo>
                    <a:pt x="15" y="38"/>
                    <a:pt x="15" y="38"/>
                    <a:pt x="15" y="38"/>
                  </a:cubicBezTo>
                  <a:cubicBezTo>
                    <a:pt x="15" y="37"/>
                    <a:pt x="15" y="37"/>
                    <a:pt x="15" y="37"/>
                  </a:cubicBezTo>
                  <a:cubicBezTo>
                    <a:pt x="14" y="38"/>
                    <a:pt x="14" y="38"/>
                    <a:pt x="14" y="38"/>
                  </a:cubicBezTo>
                  <a:cubicBezTo>
                    <a:pt x="13" y="38"/>
                    <a:pt x="11" y="38"/>
                    <a:pt x="10" y="38"/>
                  </a:cubicBezTo>
                  <a:cubicBezTo>
                    <a:pt x="8" y="38"/>
                    <a:pt x="6" y="38"/>
                    <a:pt x="4" y="38"/>
                  </a:cubicBezTo>
                  <a:cubicBezTo>
                    <a:pt x="6" y="40"/>
                    <a:pt x="7" y="43"/>
                    <a:pt x="9" y="46"/>
                  </a:cubicBezTo>
                  <a:cubicBezTo>
                    <a:pt x="14" y="57"/>
                    <a:pt x="30" y="76"/>
                    <a:pt x="37" y="85"/>
                  </a:cubicBezTo>
                  <a:cubicBezTo>
                    <a:pt x="39" y="88"/>
                    <a:pt x="41" y="90"/>
                    <a:pt x="41" y="90"/>
                  </a:cubicBezTo>
                  <a:cubicBezTo>
                    <a:pt x="41" y="90"/>
                    <a:pt x="41" y="90"/>
                    <a:pt x="41" y="90"/>
                  </a:cubicBezTo>
                  <a:cubicBezTo>
                    <a:pt x="41" y="91"/>
                    <a:pt x="41" y="91"/>
                    <a:pt x="41" y="91"/>
                  </a:cubicBezTo>
                  <a:cubicBezTo>
                    <a:pt x="41" y="91"/>
                    <a:pt x="41" y="99"/>
                    <a:pt x="42" y="115"/>
                  </a:cubicBezTo>
                  <a:cubicBezTo>
                    <a:pt x="42" y="131"/>
                    <a:pt x="43" y="153"/>
                    <a:pt x="43" y="179"/>
                  </a:cubicBezTo>
                  <a:cubicBezTo>
                    <a:pt x="50" y="173"/>
                    <a:pt x="58" y="164"/>
                    <a:pt x="65" y="153"/>
                  </a:cubicBezTo>
                  <a:cubicBezTo>
                    <a:pt x="84" y="125"/>
                    <a:pt x="95" y="86"/>
                    <a:pt x="101" y="58"/>
                  </a:cubicBezTo>
                  <a:cubicBezTo>
                    <a:pt x="84" y="67"/>
                    <a:pt x="84" y="67"/>
                    <a:pt x="84" y="67"/>
                  </a:cubicBezTo>
                  <a:cubicBezTo>
                    <a:pt x="83" y="66"/>
                    <a:pt x="83" y="66"/>
                    <a:pt x="83" y="66"/>
                  </a:cubicBezTo>
                  <a:cubicBezTo>
                    <a:pt x="83" y="66"/>
                    <a:pt x="83" y="66"/>
                    <a:pt x="83" y="65"/>
                  </a:cubicBezTo>
                  <a:cubicBezTo>
                    <a:pt x="83" y="65"/>
                    <a:pt x="83" y="65"/>
                    <a:pt x="83" y="64"/>
                  </a:cubicBezTo>
                  <a:cubicBezTo>
                    <a:pt x="82" y="65"/>
                    <a:pt x="82" y="65"/>
                    <a:pt x="82" y="65"/>
                  </a:cubicBezTo>
                  <a:cubicBezTo>
                    <a:pt x="82" y="65"/>
                    <a:pt x="82" y="65"/>
                    <a:pt x="82" y="64"/>
                  </a:cubicBezTo>
                  <a:cubicBezTo>
                    <a:pt x="82" y="63"/>
                    <a:pt x="82" y="57"/>
                    <a:pt x="87" y="43"/>
                  </a:cubicBezTo>
                  <a:cubicBezTo>
                    <a:pt x="94" y="19"/>
                    <a:pt x="95" y="11"/>
                    <a:pt x="95" y="8"/>
                  </a:cubicBezTo>
                  <a:cubicBezTo>
                    <a:pt x="95" y="8"/>
                    <a:pt x="95" y="7"/>
                    <a:pt x="95" y="7"/>
                  </a:cubicBezTo>
                  <a:cubicBezTo>
                    <a:pt x="88" y="2"/>
                    <a:pt x="88" y="2"/>
                    <a:pt x="88" y="2"/>
                  </a:cubicBezTo>
                  <a:moveTo>
                    <a:pt x="85" y="0"/>
                  </a:moveTo>
                  <a:cubicBezTo>
                    <a:pt x="85" y="0"/>
                    <a:pt x="78" y="9"/>
                    <a:pt x="72" y="23"/>
                  </a:cubicBezTo>
                  <a:cubicBezTo>
                    <a:pt x="64" y="43"/>
                    <a:pt x="56" y="58"/>
                    <a:pt x="53" y="63"/>
                  </a:cubicBezTo>
                  <a:cubicBezTo>
                    <a:pt x="54" y="64"/>
                    <a:pt x="54" y="64"/>
                    <a:pt x="54" y="64"/>
                  </a:cubicBezTo>
                  <a:cubicBezTo>
                    <a:pt x="55" y="64"/>
                    <a:pt x="55" y="63"/>
                    <a:pt x="56" y="62"/>
                  </a:cubicBezTo>
                  <a:cubicBezTo>
                    <a:pt x="57" y="60"/>
                    <a:pt x="58" y="58"/>
                    <a:pt x="60" y="54"/>
                  </a:cubicBezTo>
                  <a:cubicBezTo>
                    <a:pt x="64" y="46"/>
                    <a:pt x="69" y="36"/>
                    <a:pt x="73" y="24"/>
                  </a:cubicBezTo>
                  <a:cubicBezTo>
                    <a:pt x="78" y="12"/>
                    <a:pt x="84" y="3"/>
                    <a:pt x="86" y="0"/>
                  </a:cubicBezTo>
                  <a:cubicBezTo>
                    <a:pt x="85" y="0"/>
                    <a:pt x="85" y="0"/>
                    <a:pt x="85" y="0"/>
                  </a:cubicBezTo>
                </a:path>
              </a:pathLst>
            </a:custGeom>
            <a:solidFill>
              <a:srgbClr val="9E471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 name="Freeform 240"/>
            <p:cNvSpPr>
              <a:spLocks noEditPoints="1"/>
            </p:cNvSpPr>
            <p:nvPr/>
          </p:nvSpPr>
          <p:spPr bwMode="auto">
            <a:xfrm>
              <a:off x="8253413" y="1983436"/>
              <a:ext cx="149225" cy="269875"/>
            </a:xfrm>
            <a:custGeom>
              <a:avLst/>
              <a:gdLst>
                <a:gd name="T0" fmla="*/ 100 w 100"/>
                <a:gd name="T1" fmla="*/ 55 h 181"/>
                <a:gd name="T2" fmla="*/ 99 w 100"/>
                <a:gd name="T3" fmla="*/ 56 h 181"/>
                <a:gd name="T4" fmla="*/ 84 w 100"/>
                <a:gd name="T5" fmla="*/ 64 h 181"/>
                <a:gd name="T6" fmla="*/ 84 w 100"/>
                <a:gd name="T7" fmla="*/ 63 h 181"/>
                <a:gd name="T8" fmla="*/ 84 w 100"/>
                <a:gd name="T9" fmla="*/ 63 h 181"/>
                <a:gd name="T10" fmla="*/ 82 w 100"/>
                <a:gd name="T11" fmla="*/ 64 h 181"/>
                <a:gd name="T12" fmla="*/ 82 w 100"/>
                <a:gd name="T13" fmla="*/ 64 h 181"/>
                <a:gd name="T14" fmla="*/ 82 w 100"/>
                <a:gd name="T15" fmla="*/ 65 h 181"/>
                <a:gd name="T16" fmla="*/ 82 w 100"/>
                <a:gd name="T17" fmla="*/ 66 h 181"/>
                <a:gd name="T18" fmla="*/ 83 w 100"/>
                <a:gd name="T19" fmla="*/ 67 h 181"/>
                <a:gd name="T20" fmla="*/ 100 w 100"/>
                <a:gd name="T21" fmla="*/ 58 h 181"/>
                <a:gd name="T22" fmla="*/ 100 w 100"/>
                <a:gd name="T23" fmla="*/ 55 h 181"/>
                <a:gd name="T24" fmla="*/ 0 w 100"/>
                <a:gd name="T25" fmla="*/ 37 h 181"/>
                <a:gd name="T26" fmla="*/ 6 w 100"/>
                <a:gd name="T27" fmla="*/ 47 h 181"/>
                <a:gd name="T28" fmla="*/ 25 w 100"/>
                <a:gd name="T29" fmla="*/ 75 h 181"/>
                <a:gd name="T30" fmla="*/ 38 w 100"/>
                <a:gd name="T31" fmla="*/ 91 h 181"/>
                <a:gd name="T32" fmla="*/ 40 w 100"/>
                <a:gd name="T33" fmla="*/ 181 h 181"/>
                <a:gd name="T34" fmla="*/ 42 w 100"/>
                <a:gd name="T35" fmla="*/ 179 h 181"/>
                <a:gd name="T36" fmla="*/ 41 w 100"/>
                <a:gd name="T37" fmla="*/ 115 h 181"/>
                <a:gd name="T38" fmla="*/ 40 w 100"/>
                <a:gd name="T39" fmla="*/ 91 h 181"/>
                <a:gd name="T40" fmla="*/ 40 w 100"/>
                <a:gd name="T41" fmla="*/ 90 h 181"/>
                <a:gd name="T42" fmla="*/ 40 w 100"/>
                <a:gd name="T43" fmla="*/ 90 h 181"/>
                <a:gd name="T44" fmla="*/ 36 w 100"/>
                <a:gd name="T45" fmla="*/ 85 h 181"/>
                <a:gd name="T46" fmla="*/ 8 w 100"/>
                <a:gd name="T47" fmla="*/ 46 h 181"/>
                <a:gd name="T48" fmla="*/ 3 w 100"/>
                <a:gd name="T49" fmla="*/ 38 h 181"/>
                <a:gd name="T50" fmla="*/ 0 w 100"/>
                <a:gd name="T51" fmla="*/ 37 h 181"/>
                <a:gd name="T52" fmla="*/ 28 w 100"/>
                <a:gd name="T53" fmla="*/ 12 h 181"/>
                <a:gd name="T54" fmla="*/ 28 w 100"/>
                <a:gd name="T55" fmla="*/ 12 h 181"/>
                <a:gd name="T56" fmla="*/ 14 w 100"/>
                <a:gd name="T57" fmla="*/ 35 h 181"/>
                <a:gd name="T58" fmla="*/ 14 w 100"/>
                <a:gd name="T59" fmla="*/ 34 h 181"/>
                <a:gd name="T60" fmla="*/ 14 w 100"/>
                <a:gd name="T61" fmla="*/ 37 h 181"/>
                <a:gd name="T62" fmla="*/ 14 w 100"/>
                <a:gd name="T63" fmla="*/ 38 h 181"/>
                <a:gd name="T64" fmla="*/ 29 w 100"/>
                <a:gd name="T65" fmla="*/ 14 h 181"/>
                <a:gd name="T66" fmla="*/ 28 w 100"/>
                <a:gd name="T67" fmla="*/ 12 h 181"/>
                <a:gd name="T68" fmla="*/ 85 w 100"/>
                <a:gd name="T69" fmla="*/ 0 h 181"/>
                <a:gd name="T70" fmla="*/ 85 w 100"/>
                <a:gd name="T71" fmla="*/ 0 h 181"/>
                <a:gd name="T72" fmla="*/ 72 w 100"/>
                <a:gd name="T73" fmla="*/ 24 h 181"/>
                <a:gd name="T74" fmla="*/ 59 w 100"/>
                <a:gd name="T75" fmla="*/ 54 h 181"/>
                <a:gd name="T76" fmla="*/ 55 w 100"/>
                <a:gd name="T77" fmla="*/ 62 h 181"/>
                <a:gd name="T78" fmla="*/ 53 w 100"/>
                <a:gd name="T79" fmla="*/ 64 h 181"/>
                <a:gd name="T80" fmla="*/ 52 w 100"/>
                <a:gd name="T81" fmla="*/ 63 h 181"/>
                <a:gd name="T82" fmla="*/ 51 w 100"/>
                <a:gd name="T83" fmla="*/ 65 h 181"/>
                <a:gd name="T84" fmla="*/ 51 w 100"/>
                <a:gd name="T85" fmla="*/ 65 h 181"/>
                <a:gd name="T86" fmla="*/ 54 w 100"/>
                <a:gd name="T87" fmla="*/ 68 h 181"/>
                <a:gd name="T88" fmla="*/ 55 w 100"/>
                <a:gd name="T89" fmla="*/ 66 h 181"/>
                <a:gd name="T90" fmla="*/ 74 w 100"/>
                <a:gd name="T91" fmla="*/ 25 h 181"/>
                <a:gd name="T92" fmla="*/ 83 w 100"/>
                <a:gd name="T93" fmla="*/ 7 h 181"/>
                <a:gd name="T94" fmla="*/ 86 w 100"/>
                <a:gd name="T95" fmla="*/ 3 h 181"/>
                <a:gd name="T96" fmla="*/ 87 w 100"/>
                <a:gd name="T97" fmla="*/ 2 h 181"/>
                <a:gd name="T98" fmla="*/ 94 w 100"/>
                <a:gd name="T99" fmla="*/ 7 h 181"/>
                <a:gd name="T100" fmla="*/ 94 w 100"/>
                <a:gd name="T101" fmla="*/ 7 h 181"/>
                <a:gd name="T102" fmla="*/ 85 w 100"/>
                <a:gd name="T103" fmla="*/ 0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0" h="181">
                  <a:moveTo>
                    <a:pt x="100" y="55"/>
                  </a:moveTo>
                  <a:cubicBezTo>
                    <a:pt x="100" y="56"/>
                    <a:pt x="99" y="56"/>
                    <a:pt x="99" y="56"/>
                  </a:cubicBezTo>
                  <a:cubicBezTo>
                    <a:pt x="84" y="64"/>
                    <a:pt x="84" y="64"/>
                    <a:pt x="84" y="64"/>
                  </a:cubicBezTo>
                  <a:cubicBezTo>
                    <a:pt x="84" y="64"/>
                    <a:pt x="84" y="64"/>
                    <a:pt x="84" y="63"/>
                  </a:cubicBezTo>
                  <a:cubicBezTo>
                    <a:pt x="84" y="63"/>
                    <a:pt x="84" y="63"/>
                    <a:pt x="84" y="63"/>
                  </a:cubicBezTo>
                  <a:cubicBezTo>
                    <a:pt x="82" y="64"/>
                    <a:pt x="82" y="64"/>
                    <a:pt x="82" y="64"/>
                  </a:cubicBezTo>
                  <a:cubicBezTo>
                    <a:pt x="82" y="64"/>
                    <a:pt x="82" y="64"/>
                    <a:pt x="82" y="64"/>
                  </a:cubicBezTo>
                  <a:cubicBezTo>
                    <a:pt x="82" y="65"/>
                    <a:pt x="82" y="65"/>
                    <a:pt x="82" y="65"/>
                  </a:cubicBezTo>
                  <a:cubicBezTo>
                    <a:pt x="82" y="66"/>
                    <a:pt x="82" y="66"/>
                    <a:pt x="82" y="66"/>
                  </a:cubicBezTo>
                  <a:cubicBezTo>
                    <a:pt x="83" y="67"/>
                    <a:pt x="83" y="67"/>
                    <a:pt x="83" y="67"/>
                  </a:cubicBezTo>
                  <a:cubicBezTo>
                    <a:pt x="100" y="58"/>
                    <a:pt x="100" y="58"/>
                    <a:pt x="100" y="58"/>
                  </a:cubicBezTo>
                  <a:cubicBezTo>
                    <a:pt x="100" y="57"/>
                    <a:pt x="100" y="56"/>
                    <a:pt x="100" y="55"/>
                  </a:cubicBezTo>
                  <a:moveTo>
                    <a:pt x="0" y="37"/>
                  </a:moveTo>
                  <a:cubicBezTo>
                    <a:pt x="2" y="40"/>
                    <a:pt x="4" y="43"/>
                    <a:pt x="6" y="47"/>
                  </a:cubicBezTo>
                  <a:cubicBezTo>
                    <a:pt x="10" y="54"/>
                    <a:pt x="18" y="65"/>
                    <a:pt x="25" y="75"/>
                  </a:cubicBezTo>
                  <a:cubicBezTo>
                    <a:pt x="31" y="83"/>
                    <a:pt x="37" y="90"/>
                    <a:pt x="38" y="91"/>
                  </a:cubicBezTo>
                  <a:cubicBezTo>
                    <a:pt x="38" y="95"/>
                    <a:pt x="39" y="129"/>
                    <a:pt x="40" y="181"/>
                  </a:cubicBezTo>
                  <a:cubicBezTo>
                    <a:pt x="41" y="181"/>
                    <a:pt x="42" y="180"/>
                    <a:pt x="42" y="179"/>
                  </a:cubicBezTo>
                  <a:cubicBezTo>
                    <a:pt x="42" y="153"/>
                    <a:pt x="41" y="131"/>
                    <a:pt x="41" y="115"/>
                  </a:cubicBezTo>
                  <a:cubicBezTo>
                    <a:pt x="40" y="99"/>
                    <a:pt x="40" y="91"/>
                    <a:pt x="40" y="91"/>
                  </a:cubicBezTo>
                  <a:cubicBezTo>
                    <a:pt x="40" y="90"/>
                    <a:pt x="40" y="90"/>
                    <a:pt x="40" y="90"/>
                  </a:cubicBezTo>
                  <a:cubicBezTo>
                    <a:pt x="40" y="90"/>
                    <a:pt x="40" y="90"/>
                    <a:pt x="40" y="90"/>
                  </a:cubicBezTo>
                  <a:cubicBezTo>
                    <a:pt x="40" y="90"/>
                    <a:pt x="38" y="88"/>
                    <a:pt x="36" y="85"/>
                  </a:cubicBezTo>
                  <a:cubicBezTo>
                    <a:pt x="29" y="76"/>
                    <a:pt x="13" y="57"/>
                    <a:pt x="8" y="46"/>
                  </a:cubicBezTo>
                  <a:cubicBezTo>
                    <a:pt x="6" y="43"/>
                    <a:pt x="5" y="40"/>
                    <a:pt x="3" y="38"/>
                  </a:cubicBezTo>
                  <a:cubicBezTo>
                    <a:pt x="2" y="38"/>
                    <a:pt x="1" y="38"/>
                    <a:pt x="0" y="37"/>
                  </a:cubicBezTo>
                  <a:moveTo>
                    <a:pt x="28" y="12"/>
                  </a:moveTo>
                  <a:cubicBezTo>
                    <a:pt x="28" y="12"/>
                    <a:pt x="28" y="12"/>
                    <a:pt x="28" y="12"/>
                  </a:cubicBezTo>
                  <a:cubicBezTo>
                    <a:pt x="14" y="35"/>
                    <a:pt x="14" y="35"/>
                    <a:pt x="14" y="35"/>
                  </a:cubicBezTo>
                  <a:cubicBezTo>
                    <a:pt x="14" y="34"/>
                    <a:pt x="14" y="34"/>
                    <a:pt x="14" y="34"/>
                  </a:cubicBezTo>
                  <a:cubicBezTo>
                    <a:pt x="14" y="35"/>
                    <a:pt x="14" y="36"/>
                    <a:pt x="14" y="37"/>
                  </a:cubicBezTo>
                  <a:cubicBezTo>
                    <a:pt x="14" y="38"/>
                    <a:pt x="14" y="38"/>
                    <a:pt x="14" y="38"/>
                  </a:cubicBezTo>
                  <a:cubicBezTo>
                    <a:pt x="29" y="14"/>
                    <a:pt x="29" y="14"/>
                    <a:pt x="29" y="14"/>
                  </a:cubicBezTo>
                  <a:cubicBezTo>
                    <a:pt x="28" y="12"/>
                    <a:pt x="28" y="12"/>
                    <a:pt x="28" y="12"/>
                  </a:cubicBezTo>
                  <a:moveTo>
                    <a:pt x="85" y="0"/>
                  </a:moveTo>
                  <a:cubicBezTo>
                    <a:pt x="85" y="0"/>
                    <a:pt x="85" y="0"/>
                    <a:pt x="85" y="0"/>
                  </a:cubicBezTo>
                  <a:cubicBezTo>
                    <a:pt x="83" y="3"/>
                    <a:pt x="77" y="12"/>
                    <a:pt x="72" y="24"/>
                  </a:cubicBezTo>
                  <a:cubicBezTo>
                    <a:pt x="68" y="36"/>
                    <a:pt x="63" y="46"/>
                    <a:pt x="59" y="54"/>
                  </a:cubicBezTo>
                  <a:cubicBezTo>
                    <a:pt x="57" y="58"/>
                    <a:pt x="56" y="60"/>
                    <a:pt x="55" y="62"/>
                  </a:cubicBezTo>
                  <a:cubicBezTo>
                    <a:pt x="54" y="63"/>
                    <a:pt x="54" y="64"/>
                    <a:pt x="53" y="64"/>
                  </a:cubicBezTo>
                  <a:cubicBezTo>
                    <a:pt x="52" y="63"/>
                    <a:pt x="52" y="63"/>
                    <a:pt x="52" y="63"/>
                  </a:cubicBezTo>
                  <a:cubicBezTo>
                    <a:pt x="52" y="64"/>
                    <a:pt x="51" y="65"/>
                    <a:pt x="51" y="65"/>
                  </a:cubicBezTo>
                  <a:cubicBezTo>
                    <a:pt x="51" y="65"/>
                    <a:pt x="51" y="65"/>
                    <a:pt x="51" y="65"/>
                  </a:cubicBezTo>
                  <a:cubicBezTo>
                    <a:pt x="54" y="68"/>
                    <a:pt x="54" y="68"/>
                    <a:pt x="54" y="68"/>
                  </a:cubicBezTo>
                  <a:cubicBezTo>
                    <a:pt x="55" y="66"/>
                    <a:pt x="55" y="66"/>
                    <a:pt x="55" y="66"/>
                  </a:cubicBezTo>
                  <a:cubicBezTo>
                    <a:pt x="55" y="66"/>
                    <a:pt x="64" y="49"/>
                    <a:pt x="74" y="25"/>
                  </a:cubicBezTo>
                  <a:cubicBezTo>
                    <a:pt x="77" y="17"/>
                    <a:pt x="80" y="11"/>
                    <a:pt x="83" y="7"/>
                  </a:cubicBezTo>
                  <a:cubicBezTo>
                    <a:pt x="84" y="5"/>
                    <a:pt x="85" y="4"/>
                    <a:pt x="86" y="3"/>
                  </a:cubicBezTo>
                  <a:cubicBezTo>
                    <a:pt x="86" y="2"/>
                    <a:pt x="87" y="2"/>
                    <a:pt x="87" y="2"/>
                  </a:cubicBezTo>
                  <a:cubicBezTo>
                    <a:pt x="94" y="7"/>
                    <a:pt x="94" y="7"/>
                    <a:pt x="94" y="7"/>
                  </a:cubicBezTo>
                  <a:cubicBezTo>
                    <a:pt x="94" y="7"/>
                    <a:pt x="94" y="7"/>
                    <a:pt x="94" y="7"/>
                  </a:cubicBezTo>
                  <a:cubicBezTo>
                    <a:pt x="85" y="0"/>
                    <a:pt x="85" y="0"/>
                    <a:pt x="85" y="0"/>
                  </a:cubicBezTo>
                </a:path>
              </a:pathLst>
            </a:custGeom>
            <a:solidFill>
              <a:srgbClr val="6D2B0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 name="Freeform 241"/>
            <p:cNvSpPr>
              <a:spLocks/>
            </p:cNvSpPr>
            <p:nvPr/>
          </p:nvSpPr>
          <p:spPr bwMode="auto">
            <a:xfrm>
              <a:off x="8456613" y="1965973"/>
              <a:ext cx="115887" cy="92075"/>
            </a:xfrm>
            <a:custGeom>
              <a:avLst/>
              <a:gdLst>
                <a:gd name="T0" fmla="*/ 7 w 78"/>
                <a:gd name="T1" fmla="*/ 56 h 62"/>
                <a:gd name="T2" fmla="*/ 25 w 78"/>
                <a:gd name="T3" fmla="*/ 13 h 62"/>
                <a:gd name="T4" fmla="*/ 78 w 78"/>
                <a:gd name="T5" fmla="*/ 6 h 62"/>
                <a:gd name="T6" fmla="*/ 7 w 78"/>
                <a:gd name="T7" fmla="*/ 56 h 62"/>
              </a:gdLst>
              <a:ahLst/>
              <a:cxnLst>
                <a:cxn ang="0">
                  <a:pos x="T0" y="T1"/>
                </a:cxn>
                <a:cxn ang="0">
                  <a:pos x="T2" y="T3"/>
                </a:cxn>
                <a:cxn ang="0">
                  <a:pos x="T4" y="T5"/>
                </a:cxn>
                <a:cxn ang="0">
                  <a:pos x="T6" y="T7"/>
                </a:cxn>
              </a:cxnLst>
              <a:rect l="0" t="0" r="r" b="b"/>
              <a:pathLst>
                <a:path w="78" h="62">
                  <a:moveTo>
                    <a:pt x="7" y="56"/>
                  </a:moveTo>
                  <a:cubicBezTo>
                    <a:pt x="7" y="56"/>
                    <a:pt x="0" y="25"/>
                    <a:pt x="25" y="13"/>
                  </a:cubicBezTo>
                  <a:cubicBezTo>
                    <a:pt x="50" y="0"/>
                    <a:pt x="78" y="6"/>
                    <a:pt x="78" y="6"/>
                  </a:cubicBezTo>
                  <a:cubicBezTo>
                    <a:pt x="78" y="6"/>
                    <a:pt x="56" y="62"/>
                    <a:pt x="7" y="56"/>
                  </a:cubicBezTo>
                </a:path>
              </a:pathLst>
            </a:custGeom>
            <a:solidFill>
              <a:srgbClr val="67BD1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 name="Freeform 242"/>
            <p:cNvSpPr>
              <a:spLocks/>
            </p:cNvSpPr>
            <p:nvPr/>
          </p:nvSpPr>
          <p:spPr bwMode="auto">
            <a:xfrm>
              <a:off x="8562975" y="1970736"/>
              <a:ext cx="4762" cy="4763"/>
            </a:xfrm>
            <a:custGeom>
              <a:avLst/>
              <a:gdLst>
                <a:gd name="T0" fmla="*/ 3 w 3"/>
                <a:gd name="T1" fmla="*/ 0 h 3"/>
                <a:gd name="T2" fmla="*/ 0 w 3"/>
                <a:gd name="T3" fmla="*/ 2 h 3"/>
                <a:gd name="T4" fmla="*/ 2 w 3"/>
                <a:gd name="T5" fmla="*/ 3 h 3"/>
                <a:gd name="T6" fmla="*/ 3 w 3"/>
                <a:gd name="T7" fmla="*/ 0 h 3"/>
              </a:gdLst>
              <a:ahLst/>
              <a:cxnLst>
                <a:cxn ang="0">
                  <a:pos x="T0" y="T1"/>
                </a:cxn>
                <a:cxn ang="0">
                  <a:pos x="T2" y="T3"/>
                </a:cxn>
                <a:cxn ang="0">
                  <a:pos x="T4" y="T5"/>
                </a:cxn>
                <a:cxn ang="0">
                  <a:pos x="T6" y="T7"/>
                </a:cxn>
              </a:cxnLst>
              <a:rect l="0" t="0" r="r" b="b"/>
              <a:pathLst>
                <a:path w="3" h="3">
                  <a:moveTo>
                    <a:pt x="3" y="0"/>
                  </a:moveTo>
                  <a:cubicBezTo>
                    <a:pt x="0" y="2"/>
                    <a:pt x="0" y="2"/>
                    <a:pt x="0" y="2"/>
                  </a:cubicBezTo>
                  <a:cubicBezTo>
                    <a:pt x="1" y="3"/>
                    <a:pt x="1" y="3"/>
                    <a:pt x="2" y="3"/>
                  </a:cubicBezTo>
                  <a:cubicBezTo>
                    <a:pt x="3" y="2"/>
                    <a:pt x="3" y="1"/>
                    <a:pt x="3" y="0"/>
                  </a:cubicBezTo>
                </a:path>
              </a:pathLst>
            </a:custGeom>
            <a:solidFill>
              <a:srgbClr val="90CF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 name="Freeform 243"/>
            <p:cNvSpPr>
              <a:spLocks/>
            </p:cNvSpPr>
            <p:nvPr/>
          </p:nvSpPr>
          <p:spPr bwMode="auto">
            <a:xfrm>
              <a:off x="8462963" y="2038998"/>
              <a:ext cx="3175" cy="3175"/>
            </a:xfrm>
            <a:custGeom>
              <a:avLst/>
              <a:gdLst>
                <a:gd name="T0" fmla="*/ 2 w 2"/>
                <a:gd name="T1" fmla="*/ 0 h 2"/>
                <a:gd name="T2" fmla="*/ 0 w 2"/>
                <a:gd name="T3" fmla="*/ 1 h 2"/>
                <a:gd name="T4" fmla="*/ 0 w 2"/>
                <a:gd name="T5" fmla="*/ 2 h 2"/>
                <a:gd name="T6" fmla="*/ 2 w 2"/>
                <a:gd name="T7" fmla="*/ 2 h 2"/>
                <a:gd name="T8" fmla="*/ 2 w 2"/>
                <a:gd name="T9" fmla="*/ 0 h 2"/>
              </a:gdLst>
              <a:ahLst/>
              <a:cxnLst>
                <a:cxn ang="0">
                  <a:pos x="T0" y="T1"/>
                </a:cxn>
                <a:cxn ang="0">
                  <a:pos x="T2" y="T3"/>
                </a:cxn>
                <a:cxn ang="0">
                  <a:pos x="T4" y="T5"/>
                </a:cxn>
                <a:cxn ang="0">
                  <a:pos x="T6" y="T7"/>
                </a:cxn>
                <a:cxn ang="0">
                  <a:pos x="T8" y="T9"/>
                </a:cxn>
              </a:cxnLst>
              <a:rect l="0" t="0" r="r" b="b"/>
              <a:pathLst>
                <a:path w="2" h="2">
                  <a:moveTo>
                    <a:pt x="2" y="0"/>
                  </a:moveTo>
                  <a:cubicBezTo>
                    <a:pt x="0" y="1"/>
                    <a:pt x="0" y="1"/>
                    <a:pt x="0" y="1"/>
                  </a:cubicBezTo>
                  <a:cubicBezTo>
                    <a:pt x="0" y="2"/>
                    <a:pt x="0" y="2"/>
                    <a:pt x="0" y="2"/>
                  </a:cubicBezTo>
                  <a:cubicBezTo>
                    <a:pt x="1" y="2"/>
                    <a:pt x="1" y="2"/>
                    <a:pt x="2" y="2"/>
                  </a:cubicBezTo>
                  <a:cubicBezTo>
                    <a:pt x="2" y="2"/>
                    <a:pt x="2" y="1"/>
                    <a:pt x="2" y="0"/>
                  </a:cubicBezTo>
                </a:path>
              </a:pathLst>
            </a:custGeom>
            <a:solidFill>
              <a:srgbClr val="8D561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 name="Freeform 244"/>
            <p:cNvSpPr>
              <a:spLocks/>
            </p:cNvSpPr>
            <p:nvPr/>
          </p:nvSpPr>
          <p:spPr bwMode="auto">
            <a:xfrm>
              <a:off x="8466138" y="1973911"/>
              <a:ext cx="100012" cy="68263"/>
            </a:xfrm>
            <a:custGeom>
              <a:avLst/>
              <a:gdLst>
                <a:gd name="T0" fmla="*/ 65 w 67"/>
                <a:gd name="T1" fmla="*/ 0 h 46"/>
                <a:gd name="T2" fmla="*/ 0 w 67"/>
                <a:gd name="T3" fmla="*/ 44 h 46"/>
                <a:gd name="T4" fmla="*/ 0 w 67"/>
                <a:gd name="T5" fmla="*/ 46 h 46"/>
                <a:gd name="T6" fmla="*/ 6 w 67"/>
                <a:gd name="T7" fmla="*/ 46 h 46"/>
                <a:gd name="T8" fmla="*/ 67 w 67"/>
                <a:gd name="T9" fmla="*/ 1 h 46"/>
                <a:gd name="T10" fmla="*/ 65 w 67"/>
                <a:gd name="T11" fmla="*/ 0 h 46"/>
              </a:gdLst>
              <a:ahLst/>
              <a:cxnLst>
                <a:cxn ang="0">
                  <a:pos x="T0" y="T1"/>
                </a:cxn>
                <a:cxn ang="0">
                  <a:pos x="T2" y="T3"/>
                </a:cxn>
                <a:cxn ang="0">
                  <a:pos x="T4" y="T5"/>
                </a:cxn>
                <a:cxn ang="0">
                  <a:pos x="T6" y="T7"/>
                </a:cxn>
                <a:cxn ang="0">
                  <a:pos x="T8" y="T9"/>
                </a:cxn>
                <a:cxn ang="0">
                  <a:pos x="T10" y="T11"/>
                </a:cxn>
              </a:cxnLst>
              <a:rect l="0" t="0" r="r" b="b"/>
              <a:pathLst>
                <a:path w="67" h="46">
                  <a:moveTo>
                    <a:pt x="65" y="0"/>
                  </a:moveTo>
                  <a:cubicBezTo>
                    <a:pt x="0" y="44"/>
                    <a:pt x="0" y="44"/>
                    <a:pt x="0" y="44"/>
                  </a:cubicBezTo>
                  <a:cubicBezTo>
                    <a:pt x="0" y="45"/>
                    <a:pt x="0" y="46"/>
                    <a:pt x="0" y="46"/>
                  </a:cubicBezTo>
                  <a:cubicBezTo>
                    <a:pt x="2" y="46"/>
                    <a:pt x="4" y="46"/>
                    <a:pt x="6" y="46"/>
                  </a:cubicBezTo>
                  <a:cubicBezTo>
                    <a:pt x="42" y="46"/>
                    <a:pt x="61" y="13"/>
                    <a:pt x="67" y="1"/>
                  </a:cubicBezTo>
                  <a:cubicBezTo>
                    <a:pt x="66" y="1"/>
                    <a:pt x="66" y="1"/>
                    <a:pt x="65" y="0"/>
                  </a:cubicBezTo>
                </a:path>
              </a:pathLst>
            </a:custGeom>
            <a:solidFill>
              <a:srgbClr val="52B0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 name="Freeform 245"/>
            <p:cNvSpPr>
              <a:spLocks/>
            </p:cNvSpPr>
            <p:nvPr/>
          </p:nvSpPr>
          <p:spPr bwMode="auto">
            <a:xfrm>
              <a:off x="8486775" y="1970736"/>
              <a:ext cx="19050" cy="17463"/>
            </a:xfrm>
            <a:custGeom>
              <a:avLst/>
              <a:gdLst>
                <a:gd name="T0" fmla="*/ 12 w 13"/>
                <a:gd name="T1" fmla="*/ 0 h 12"/>
                <a:gd name="T2" fmla="*/ 2 w 13"/>
                <a:gd name="T3" fmla="*/ 4 h 12"/>
                <a:gd name="T4" fmla="*/ 0 w 13"/>
                <a:gd name="T5" fmla="*/ 5 h 12"/>
                <a:gd name="T6" fmla="*/ 1 w 13"/>
                <a:gd name="T7" fmla="*/ 12 h 12"/>
                <a:gd name="T8" fmla="*/ 5 w 13"/>
                <a:gd name="T9" fmla="*/ 10 h 12"/>
                <a:gd name="T10" fmla="*/ 13 w 13"/>
                <a:gd name="T11" fmla="*/ 6 h 12"/>
                <a:gd name="T12" fmla="*/ 12 w 13"/>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13" h="12">
                  <a:moveTo>
                    <a:pt x="12" y="0"/>
                  </a:moveTo>
                  <a:cubicBezTo>
                    <a:pt x="9" y="1"/>
                    <a:pt x="5" y="2"/>
                    <a:pt x="2" y="4"/>
                  </a:cubicBezTo>
                  <a:cubicBezTo>
                    <a:pt x="1" y="4"/>
                    <a:pt x="1" y="4"/>
                    <a:pt x="0" y="5"/>
                  </a:cubicBezTo>
                  <a:cubicBezTo>
                    <a:pt x="1" y="12"/>
                    <a:pt x="1" y="12"/>
                    <a:pt x="1" y="12"/>
                  </a:cubicBezTo>
                  <a:cubicBezTo>
                    <a:pt x="2" y="11"/>
                    <a:pt x="4" y="10"/>
                    <a:pt x="5" y="10"/>
                  </a:cubicBezTo>
                  <a:cubicBezTo>
                    <a:pt x="8" y="8"/>
                    <a:pt x="10" y="7"/>
                    <a:pt x="13" y="6"/>
                  </a:cubicBezTo>
                  <a:cubicBezTo>
                    <a:pt x="12" y="0"/>
                    <a:pt x="12" y="0"/>
                    <a:pt x="12" y="0"/>
                  </a:cubicBezTo>
                </a:path>
              </a:pathLst>
            </a:custGeom>
            <a:solidFill>
              <a:srgbClr val="90CF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 name="Freeform 246"/>
            <p:cNvSpPr>
              <a:spLocks/>
            </p:cNvSpPr>
            <p:nvPr/>
          </p:nvSpPr>
          <p:spPr bwMode="auto">
            <a:xfrm>
              <a:off x="8488363" y="1980261"/>
              <a:ext cx="20637" cy="39688"/>
            </a:xfrm>
            <a:custGeom>
              <a:avLst/>
              <a:gdLst>
                <a:gd name="T0" fmla="*/ 12 w 14"/>
                <a:gd name="T1" fmla="*/ 0 h 27"/>
                <a:gd name="T2" fmla="*/ 4 w 14"/>
                <a:gd name="T3" fmla="*/ 4 h 27"/>
                <a:gd name="T4" fmla="*/ 0 w 14"/>
                <a:gd name="T5" fmla="*/ 6 h 27"/>
                <a:gd name="T6" fmla="*/ 4 w 14"/>
                <a:gd name="T7" fmla="*/ 27 h 27"/>
                <a:gd name="T8" fmla="*/ 14 w 14"/>
                <a:gd name="T9" fmla="*/ 19 h 27"/>
                <a:gd name="T10" fmla="*/ 12 w 14"/>
                <a:gd name="T11" fmla="*/ 0 h 27"/>
              </a:gdLst>
              <a:ahLst/>
              <a:cxnLst>
                <a:cxn ang="0">
                  <a:pos x="T0" y="T1"/>
                </a:cxn>
                <a:cxn ang="0">
                  <a:pos x="T2" y="T3"/>
                </a:cxn>
                <a:cxn ang="0">
                  <a:pos x="T4" y="T5"/>
                </a:cxn>
                <a:cxn ang="0">
                  <a:pos x="T6" y="T7"/>
                </a:cxn>
                <a:cxn ang="0">
                  <a:pos x="T8" y="T9"/>
                </a:cxn>
                <a:cxn ang="0">
                  <a:pos x="T10" y="T11"/>
                </a:cxn>
              </a:cxnLst>
              <a:rect l="0" t="0" r="r" b="b"/>
              <a:pathLst>
                <a:path w="14" h="27">
                  <a:moveTo>
                    <a:pt x="12" y="0"/>
                  </a:moveTo>
                  <a:cubicBezTo>
                    <a:pt x="9" y="1"/>
                    <a:pt x="7" y="2"/>
                    <a:pt x="4" y="4"/>
                  </a:cubicBezTo>
                  <a:cubicBezTo>
                    <a:pt x="3" y="4"/>
                    <a:pt x="1" y="5"/>
                    <a:pt x="0" y="6"/>
                  </a:cubicBezTo>
                  <a:cubicBezTo>
                    <a:pt x="4" y="27"/>
                    <a:pt x="4" y="27"/>
                    <a:pt x="4" y="27"/>
                  </a:cubicBezTo>
                  <a:cubicBezTo>
                    <a:pt x="14" y="19"/>
                    <a:pt x="14" y="19"/>
                    <a:pt x="14" y="19"/>
                  </a:cubicBezTo>
                  <a:cubicBezTo>
                    <a:pt x="12" y="0"/>
                    <a:pt x="12" y="0"/>
                    <a:pt x="12" y="0"/>
                  </a:cubicBezTo>
                </a:path>
              </a:pathLst>
            </a:custGeom>
            <a:solidFill>
              <a:srgbClr val="52B0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 name="Freeform 247"/>
            <p:cNvSpPr>
              <a:spLocks/>
            </p:cNvSpPr>
            <p:nvPr/>
          </p:nvSpPr>
          <p:spPr bwMode="auto">
            <a:xfrm>
              <a:off x="8175625" y="1958036"/>
              <a:ext cx="109537" cy="87313"/>
            </a:xfrm>
            <a:custGeom>
              <a:avLst/>
              <a:gdLst>
                <a:gd name="T0" fmla="*/ 65 w 73"/>
                <a:gd name="T1" fmla="*/ 55 h 59"/>
                <a:gd name="T2" fmla="*/ 50 w 73"/>
                <a:gd name="T3" fmla="*/ 13 h 59"/>
                <a:gd name="T4" fmla="*/ 0 w 73"/>
                <a:gd name="T5" fmla="*/ 5 h 59"/>
                <a:gd name="T6" fmla="*/ 65 w 73"/>
                <a:gd name="T7" fmla="*/ 55 h 59"/>
              </a:gdLst>
              <a:ahLst/>
              <a:cxnLst>
                <a:cxn ang="0">
                  <a:pos x="T0" y="T1"/>
                </a:cxn>
                <a:cxn ang="0">
                  <a:pos x="T2" y="T3"/>
                </a:cxn>
                <a:cxn ang="0">
                  <a:pos x="T4" y="T5"/>
                </a:cxn>
                <a:cxn ang="0">
                  <a:pos x="T6" y="T7"/>
                </a:cxn>
              </a:cxnLst>
              <a:rect l="0" t="0" r="r" b="b"/>
              <a:pathLst>
                <a:path w="73" h="59">
                  <a:moveTo>
                    <a:pt x="65" y="55"/>
                  </a:moveTo>
                  <a:cubicBezTo>
                    <a:pt x="65" y="55"/>
                    <a:pt x="73" y="26"/>
                    <a:pt x="50" y="13"/>
                  </a:cubicBezTo>
                  <a:cubicBezTo>
                    <a:pt x="27" y="0"/>
                    <a:pt x="0" y="5"/>
                    <a:pt x="0" y="5"/>
                  </a:cubicBezTo>
                  <a:cubicBezTo>
                    <a:pt x="0" y="5"/>
                    <a:pt x="18" y="59"/>
                    <a:pt x="65" y="55"/>
                  </a:cubicBezTo>
                </a:path>
              </a:pathLst>
            </a:custGeom>
            <a:solidFill>
              <a:srgbClr val="67BD1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 name="Freeform 248"/>
            <p:cNvSpPr>
              <a:spLocks/>
            </p:cNvSpPr>
            <p:nvPr/>
          </p:nvSpPr>
          <p:spPr bwMode="auto">
            <a:xfrm>
              <a:off x="8459788" y="1961211"/>
              <a:ext cx="111125" cy="80963"/>
            </a:xfrm>
            <a:custGeom>
              <a:avLst/>
              <a:gdLst>
                <a:gd name="T0" fmla="*/ 2 w 74"/>
                <a:gd name="T1" fmla="*/ 52 h 54"/>
                <a:gd name="T2" fmla="*/ 3 w 74"/>
                <a:gd name="T3" fmla="*/ 52 h 54"/>
                <a:gd name="T4" fmla="*/ 3 w 74"/>
                <a:gd name="T5" fmla="*/ 52 h 54"/>
                <a:gd name="T6" fmla="*/ 2 w 74"/>
                <a:gd name="T7" fmla="*/ 44 h 54"/>
                <a:gd name="T8" fmla="*/ 6 w 74"/>
                <a:gd name="T9" fmla="*/ 26 h 54"/>
                <a:gd name="T10" fmla="*/ 21 w 74"/>
                <a:gd name="T11" fmla="*/ 10 h 54"/>
                <a:gd name="T12" fmla="*/ 56 w 74"/>
                <a:gd name="T13" fmla="*/ 2 h 54"/>
                <a:gd name="T14" fmla="*/ 68 w 74"/>
                <a:gd name="T15" fmla="*/ 3 h 54"/>
                <a:gd name="T16" fmla="*/ 72 w 74"/>
                <a:gd name="T17" fmla="*/ 4 h 54"/>
                <a:gd name="T18" fmla="*/ 73 w 74"/>
                <a:gd name="T19" fmla="*/ 4 h 54"/>
                <a:gd name="T20" fmla="*/ 73 w 74"/>
                <a:gd name="T21" fmla="*/ 3 h 54"/>
                <a:gd name="T22" fmla="*/ 72 w 74"/>
                <a:gd name="T23" fmla="*/ 3 h 54"/>
                <a:gd name="T24" fmla="*/ 71 w 74"/>
                <a:gd name="T25" fmla="*/ 5 h 54"/>
                <a:gd name="T26" fmla="*/ 53 w 74"/>
                <a:gd name="T27" fmla="*/ 32 h 54"/>
                <a:gd name="T28" fmla="*/ 10 w 74"/>
                <a:gd name="T29" fmla="*/ 52 h 54"/>
                <a:gd name="T30" fmla="*/ 2 w 74"/>
                <a:gd name="T31" fmla="*/ 51 h 54"/>
                <a:gd name="T32" fmla="*/ 2 w 74"/>
                <a:gd name="T33" fmla="*/ 52 h 54"/>
                <a:gd name="T34" fmla="*/ 3 w 74"/>
                <a:gd name="T35" fmla="*/ 52 h 54"/>
                <a:gd name="T36" fmla="*/ 2 w 74"/>
                <a:gd name="T37" fmla="*/ 52 h 54"/>
                <a:gd name="T38" fmla="*/ 2 w 74"/>
                <a:gd name="T39" fmla="*/ 53 h 54"/>
                <a:gd name="T40" fmla="*/ 10 w 74"/>
                <a:gd name="T41" fmla="*/ 54 h 54"/>
                <a:gd name="T42" fmla="*/ 59 w 74"/>
                <a:gd name="T43" fmla="*/ 29 h 54"/>
                <a:gd name="T44" fmla="*/ 74 w 74"/>
                <a:gd name="T45" fmla="*/ 3 h 54"/>
                <a:gd name="T46" fmla="*/ 74 w 74"/>
                <a:gd name="T47" fmla="*/ 2 h 54"/>
                <a:gd name="T48" fmla="*/ 73 w 74"/>
                <a:gd name="T49" fmla="*/ 2 h 54"/>
                <a:gd name="T50" fmla="*/ 56 w 74"/>
                <a:gd name="T51" fmla="*/ 0 h 54"/>
                <a:gd name="T52" fmla="*/ 20 w 74"/>
                <a:gd name="T53" fmla="*/ 8 h 54"/>
                <a:gd name="T54" fmla="*/ 4 w 74"/>
                <a:gd name="T55" fmla="*/ 25 h 54"/>
                <a:gd name="T56" fmla="*/ 0 w 74"/>
                <a:gd name="T57" fmla="*/ 44 h 54"/>
                <a:gd name="T58" fmla="*/ 1 w 74"/>
                <a:gd name="T59" fmla="*/ 53 h 54"/>
                <a:gd name="T60" fmla="*/ 1 w 74"/>
                <a:gd name="T61" fmla="*/ 53 h 54"/>
                <a:gd name="T62" fmla="*/ 2 w 74"/>
                <a:gd name="T63" fmla="*/ 53 h 54"/>
                <a:gd name="T64" fmla="*/ 2 w 74"/>
                <a:gd name="T65" fmla="*/ 5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4" h="54">
                  <a:moveTo>
                    <a:pt x="2" y="52"/>
                  </a:moveTo>
                  <a:cubicBezTo>
                    <a:pt x="3" y="52"/>
                    <a:pt x="3" y="52"/>
                    <a:pt x="3" y="52"/>
                  </a:cubicBezTo>
                  <a:cubicBezTo>
                    <a:pt x="3" y="52"/>
                    <a:pt x="3" y="52"/>
                    <a:pt x="3" y="52"/>
                  </a:cubicBezTo>
                  <a:cubicBezTo>
                    <a:pt x="3" y="50"/>
                    <a:pt x="2" y="48"/>
                    <a:pt x="2" y="44"/>
                  </a:cubicBezTo>
                  <a:cubicBezTo>
                    <a:pt x="2" y="39"/>
                    <a:pt x="3" y="32"/>
                    <a:pt x="6" y="26"/>
                  </a:cubicBezTo>
                  <a:cubicBezTo>
                    <a:pt x="8" y="20"/>
                    <a:pt x="13" y="14"/>
                    <a:pt x="21" y="10"/>
                  </a:cubicBezTo>
                  <a:cubicBezTo>
                    <a:pt x="33" y="4"/>
                    <a:pt x="46" y="2"/>
                    <a:pt x="56" y="2"/>
                  </a:cubicBezTo>
                  <a:cubicBezTo>
                    <a:pt x="61" y="2"/>
                    <a:pt x="65" y="3"/>
                    <a:pt x="68" y="3"/>
                  </a:cubicBezTo>
                  <a:cubicBezTo>
                    <a:pt x="70" y="3"/>
                    <a:pt x="71" y="4"/>
                    <a:pt x="72" y="4"/>
                  </a:cubicBezTo>
                  <a:cubicBezTo>
                    <a:pt x="72" y="4"/>
                    <a:pt x="73" y="4"/>
                    <a:pt x="73" y="4"/>
                  </a:cubicBezTo>
                  <a:cubicBezTo>
                    <a:pt x="73" y="3"/>
                    <a:pt x="73" y="3"/>
                    <a:pt x="73" y="3"/>
                  </a:cubicBezTo>
                  <a:cubicBezTo>
                    <a:pt x="72" y="3"/>
                    <a:pt x="72" y="3"/>
                    <a:pt x="72" y="3"/>
                  </a:cubicBezTo>
                  <a:cubicBezTo>
                    <a:pt x="72" y="3"/>
                    <a:pt x="72" y="3"/>
                    <a:pt x="71" y="5"/>
                  </a:cubicBezTo>
                  <a:cubicBezTo>
                    <a:pt x="69" y="9"/>
                    <a:pt x="63" y="21"/>
                    <a:pt x="53" y="32"/>
                  </a:cubicBezTo>
                  <a:cubicBezTo>
                    <a:pt x="43" y="43"/>
                    <a:pt x="28" y="52"/>
                    <a:pt x="10" y="52"/>
                  </a:cubicBezTo>
                  <a:cubicBezTo>
                    <a:pt x="7" y="52"/>
                    <a:pt x="5" y="52"/>
                    <a:pt x="2" y="51"/>
                  </a:cubicBezTo>
                  <a:cubicBezTo>
                    <a:pt x="2" y="52"/>
                    <a:pt x="2" y="52"/>
                    <a:pt x="2" y="52"/>
                  </a:cubicBezTo>
                  <a:cubicBezTo>
                    <a:pt x="3" y="52"/>
                    <a:pt x="3" y="52"/>
                    <a:pt x="3" y="52"/>
                  </a:cubicBezTo>
                  <a:cubicBezTo>
                    <a:pt x="2" y="52"/>
                    <a:pt x="2" y="52"/>
                    <a:pt x="2" y="52"/>
                  </a:cubicBezTo>
                  <a:cubicBezTo>
                    <a:pt x="2" y="53"/>
                    <a:pt x="2" y="53"/>
                    <a:pt x="2" y="53"/>
                  </a:cubicBezTo>
                  <a:cubicBezTo>
                    <a:pt x="5" y="54"/>
                    <a:pt x="7" y="54"/>
                    <a:pt x="10" y="54"/>
                  </a:cubicBezTo>
                  <a:cubicBezTo>
                    <a:pt x="32" y="54"/>
                    <a:pt x="48" y="41"/>
                    <a:pt x="59" y="29"/>
                  </a:cubicBezTo>
                  <a:cubicBezTo>
                    <a:pt x="69" y="16"/>
                    <a:pt x="74" y="3"/>
                    <a:pt x="74" y="3"/>
                  </a:cubicBezTo>
                  <a:cubicBezTo>
                    <a:pt x="74" y="2"/>
                    <a:pt x="74" y="2"/>
                    <a:pt x="74" y="2"/>
                  </a:cubicBezTo>
                  <a:cubicBezTo>
                    <a:pt x="73" y="2"/>
                    <a:pt x="73" y="2"/>
                    <a:pt x="73" y="2"/>
                  </a:cubicBezTo>
                  <a:cubicBezTo>
                    <a:pt x="73" y="2"/>
                    <a:pt x="66" y="0"/>
                    <a:pt x="56" y="0"/>
                  </a:cubicBezTo>
                  <a:cubicBezTo>
                    <a:pt x="46" y="0"/>
                    <a:pt x="33" y="2"/>
                    <a:pt x="20" y="8"/>
                  </a:cubicBezTo>
                  <a:cubicBezTo>
                    <a:pt x="12" y="13"/>
                    <a:pt x="7" y="19"/>
                    <a:pt x="4" y="25"/>
                  </a:cubicBezTo>
                  <a:cubicBezTo>
                    <a:pt x="1" y="32"/>
                    <a:pt x="0" y="39"/>
                    <a:pt x="0" y="44"/>
                  </a:cubicBezTo>
                  <a:cubicBezTo>
                    <a:pt x="0" y="49"/>
                    <a:pt x="1" y="53"/>
                    <a:pt x="1" y="53"/>
                  </a:cubicBezTo>
                  <a:cubicBezTo>
                    <a:pt x="1" y="53"/>
                    <a:pt x="1" y="53"/>
                    <a:pt x="1" y="53"/>
                  </a:cubicBezTo>
                  <a:cubicBezTo>
                    <a:pt x="2" y="53"/>
                    <a:pt x="2" y="53"/>
                    <a:pt x="2" y="53"/>
                  </a:cubicBezTo>
                  <a:lnTo>
                    <a:pt x="2" y="52"/>
                  </a:lnTo>
                  <a:close/>
                </a:path>
              </a:pathLst>
            </a:custGeom>
            <a:solidFill>
              <a:srgbClr val="7A370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 name="Freeform 250"/>
            <p:cNvSpPr>
              <a:spLocks/>
            </p:cNvSpPr>
            <p:nvPr/>
          </p:nvSpPr>
          <p:spPr bwMode="auto">
            <a:xfrm>
              <a:off x="8175625" y="1959623"/>
              <a:ext cx="6350" cy="4763"/>
            </a:xfrm>
            <a:custGeom>
              <a:avLst/>
              <a:gdLst>
                <a:gd name="T0" fmla="*/ 0 w 4"/>
                <a:gd name="T1" fmla="*/ 0 h 3"/>
                <a:gd name="T2" fmla="*/ 1 w 4"/>
                <a:gd name="T3" fmla="*/ 3 h 3"/>
                <a:gd name="T4" fmla="*/ 4 w 4"/>
                <a:gd name="T5" fmla="*/ 3 h 3"/>
                <a:gd name="T6" fmla="*/ 0 w 4"/>
                <a:gd name="T7" fmla="*/ 0 h 3"/>
              </a:gdLst>
              <a:ahLst/>
              <a:cxnLst>
                <a:cxn ang="0">
                  <a:pos x="T0" y="T1"/>
                </a:cxn>
                <a:cxn ang="0">
                  <a:pos x="T2" y="T3"/>
                </a:cxn>
                <a:cxn ang="0">
                  <a:pos x="T4" y="T5"/>
                </a:cxn>
                <a:cxn ang="0">
                  <a:pos x="T6" y="T7"/>
                </a:cxn>
              </a:cxnLst>
              <a:rect l="0" t="0" r="r" b="b"/>
              <a:pathLst>
                <a:path w="4" h="3">
                  <a:moveTo>
                    <a:pt x="0" y="0"/>
                  </a:moveTo>
                  <a:cubicBezTo>
                    <a:pt x="0" y="0"/>
                    <a:pt x="1" y="2"/>
                    <a:pt x="1" y="3"/>
                  </a:cubicBezTo>
                  <a:cubicBezTo>
                    <a:pt x="2" y="3"/>
                    <a:pt x="3" y="3"/>
                    <a:pt x="4" y="3"/>
                  </a:cubicBezTo>
                  <a:cubicBezTo>
                    <a:pt x="0" y="0"/>
                    <a:pt x="0" y="0"/>
                    <a:pt x="0" y="0"/>
                  </a:cubicBezTo>
                </a:path>
              </a:pathLst>
            </a:custGeom>
            <a:solidFill>
              <a:srgbClr val="90CF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 name="Freeform 251"/>
            <p:cNvSpPr>
              <a:spLocks/>
            </p:cNvSpPr>
            <p:nvPr/>
          </p:nvSpPr>
          <p:spPr bwMode="auto">
            <a:xfrm>
              <a:off x="8177213" y="1964386"/>
              <a:ext cx="95250" cy="68263"/>
            </a:xfrm>
            <a:custGeom>
              <a:avLst/>
              <a:gdLst>
                <a:gd name="T0" fmla="*/ 3 w 63"/>
                <a:gd name="T1" fmla="*/ 0 h 45"/>
                <a:gd name="T2" fmla="*/ 0 w 63"/>
                <a:gd name="T3" fmla="*/ 0 h 45"/>
                <a:gd name="T4" fmla="*/ 59 w 63"/>
                <a:gd name="T5" fmla="*/ 45 h 45"/>
                <a:gd name="T6" fmla="*/ 63 w 63"/>
                <a:gd name="T7" fmla="*/ 45 h 45"/>
                <a:gd name="T8" fmla="*/ 63 w 63"/>
                <a:gd name="T9" fmla="*/ 45 h 45"/>
                <a:gd name="T10" fmla="*/ 45 w 63"/>
                <a:gd name="T11" fmla="*/ 31 h 45"/>
                <a:gd name="T12" fmla="*/ 45 w 63"/>
                <a:gd name="T13" fmla="*/ 32 h 45"/>
                <a:gd name="T14" fmla="*/ 40 w 63"/>
                <a:gd name="T15" fmla="*/ 27 h 45"/>
                <a:gd name="T16" fmla="*/ 3 w 63"/>
                <a:gd name="T17"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 h="45">
                  <a:moveTo>
                    <a:pt x="3" y="0"/>
                  </a:moveTo>
                  <a:cubicBezTo>
                    <a:pt x="2" y="0"/>
                    <a:pt x="1" y="0"/>
                    <a:pt x="0" y="0"/>
                  </a:cubicBezTo>
                  <a:cubicBezTo>
                    <a:pt x="6" y="12"/>
                    <a:pt x="23" y="45"/>
                    <a:pt x="59" y="45"/>
                  </a:cubicBezTo>
                  <a:cubicBezTo>
                    <a:pt x="60" y="45"/>
                    <a:pt x="62" y="45"/>
                    <a:pt x="63" y="45"/>
                  </a:cubicBezTo>
                  <a:cubicBezTo>
                    <a:pt x="63" y="45"/>
                    <a:pt x="63" y="45"/>
                    <a:pt x="63" y="45"/>
                  </a:cubicBezTo>
                  <a:cubicBezTo>
                    <a:pt x="45" y="31"/>
                    <a:pt x="45" y="31"/>
                    <a:pt x="45" y="31"/>
                  </a:cubicBezTo>
                  <a:cubicBezTo>
                    <a:pt x="45" y="32"/>
                    <a:pt x="45" y="32"/>
                    <a:pt x="45" y="32"/>
                  </a:cubicBezTo>
                  <a:cubicBezTo>
                    <a:pt x="40" y="27"/>
                    <a:pt x="40" y="27"/>
                    <a:pt x="40" y="27"/>
                  </a:cubicBezTo>
                  <a:cubicBezTo>
                    <a:pt x="3" y="0"/>
                    <a:pt x="3" y="0"/>
                    <a:pt x="3" y="0"/>
                  </a:cubicBezTo>
                </a:path>
              </a:pathLst>
            </a:custGeom>
            <a:solidFill>
              <a:srgbClr val="52B0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 name="Freeform 252"/>
            <p:cNvSpPr>
              <a:spLocks/>
            </p:cNvSpPr>
            <p:nvPr/>
          </p:nvSpPr>
          <p:spPr bwMode="auto">
            <a:xfrm>
              <a:off x="8235950" y="1962798"/>
              <a:ext cx="15875" cy="14288"/>
            </a:xfrm>
            <a:custGeom>
              <a:avLst/>
              <a:gdLst>
                <a:gd name="T0" fmla="*/ 1 w 11"/>
                <a:gd name="T1" fmla="*/ 0 h 9"/>
                <a:gd name="T2" fmla="*/ 0 w 11"/>
                <a:gd name="T3" fmla="*/ 5 h 9"/>
                <a:gd name="T4" fmla="*/ 10 w 11"/>
                <a:gd name="T5" fmla="*/ 9 h 9"/>
                <a:gd name="T6" fmla="*/ 10 w 11"/>
                <a:gd name="T7" fmla="*/ 9 h 9"/>
                <a:gd name="T8" fmla="*/ 11 w 11"/>
                <a:gd name="T9" fmla="*/ 5 h 9"/>
                <a:gd name="T10" fmla="*/ 9 w 11"/>
                <a:gd name="T11" fmla="*/ 4 h 9"/>
                <a:gd name="T12" fmla="*/ 1 w 11"/>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11" h="9">
                  <a:moveTo>
                    <a:pt x="1" y="0"/>
                  </a:moveTo>
                  <a:cubicBezTo>
                    <a:pt x="0" y="5"/>
                    <a:pt x="0" y="5"/>
                    <a:pt x="0" y="5"/>
                  </a:cubicBezTo>
                  <a:cubicBezTo>
                    <a:pt x="3" y="6"/>
                    <a:pt x="6" y="7"/>
                    <a:pt x="10" y="9"/>
                  </a:cubicBezTo>
                  <a:cubicBezTo>
                    <a:pt x="10" y="9"/>
                    <a:pt x="10" y="9"/>
                    <a:pt x="10" y="9"/>
                  </a:cubicBezTo>
                  <a:cubicBezTo>
                    <a:pt x="11" y="5"/>
                    <a:pt x="11" y="5"/>
                    <a:pt x="11" y="5"/>
                  </a:cubicBezTo>
                  <a:cubicBezTo>
                    <a:pt x="11" y="4"/>
                    <a:pt x="10" y="4"/>
                    <a:pt x="9" y="4"/>
                  </a:cubicBezTo>
                  <a:cubicBezTo>
                    <a:pt x="7" y="2"/>
                    <a:pt x="4" y="1"/>
                    <a:pt x="1" y="0"/>
                  </a:cubicBezTo>
                </a:path>
              </a:pathLst>
            </a:custGeom>
            <a:solidFill>
              <a:srgbClr val="90CF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 name="Freeform 253"/>
            <p:cNvSpPr>
              <a:spLocks/>
            </p:cNvSpPr>
            <p:nvPr/>
          </p:nvSpPr>
          <p:spPr bwMode="auto">
            <a:xfrm>
              <a:off x="8231188" y="1970736"/>
              <a:ext cx="19050" cy="39688"/>
            </a:xfrm>
            <a:custGeom>
              <a:avLst/>
              <a:gdLst>
                <a:gd name="T0" fmla="*/ 3 w 13"/>
                <a:gd name="T1" fmla="*/ 0 h 27"/>
                <a:gd name="T2" fmla="*/ 0 w 13"/>
                <a:gd name="T3" fmla="*/ 19 h 27"/>
                <a:gd name="T4" fmla="*/ 4 w 13"/>
                <a:gd name="T5" fmla="*/ 23 h 27"/>
                <a:gd name="T6" fmla="*/ 9 w 13"/>
                <a:gd name="T7" fmla="*/ 27 h 27"/>
                <a:gd name="T8" fmla="*/ 13 w 13"/>
                <a:gd name="T9" fmla="*/ 4 h 27"/>
                <a:gd name="T10" fmla="*/ 13 w 13"/>
                <a:gd name="T11" fmla="*/ 4 h 27"/>
                <a:gd name="T12" fmla="*/ 3 w 13"/>
                <a:gd name="T13" fmla="*/ 0 h 27"/>
              </a:gdLst>
              <a:ahLst/>
              <a:cxnLst>
                <a:cxn ang="0">
                  <a:pos x="T0" y="T1"/>
                </a:cxn>
                <a:cxn ang="0">
                  <a:pos x="T2" y="T3"/>
                </a:cxn>
                <a:cxn ang="0">
                  <a:pos x="T4" y="T5"/>
                </a:cxn>
                <a:cxn ang="0">
                  <a:pos x="T6" y="T7"/>
                </a:cxn>
                <a:cxn ang="0">
                  <a:pos x="T8" y="T9"/>
                </a:cxn>
                <a:cxn ang="0">
                  <a:pos x="T10" y="T11"/>
                </a:cxn>
                <a:cxn ang="0">
                  <a:pos x="T12" y="T13"/>
                </a:cxn>
              </a:cxnLst>
              <a:rect l="0" t="0" r="r" b="b"/>
              <a:pathLst>
                <a:path w="13" h="27">
                  <a:moveTo>
                    <a:pt x="3" y="0"/>
                  </a:moveTo>
                  <a:cubicBezTo>
                    <a:pt x="0" y="19"/>
                    <a:pt x="0" y="19"/>
                    <a:pt x="0" y="19"/>
                  </a:cubicBezTo>
                  <a:cubicBezTo>
                    <a:pt x="4" y="23"/>
                    <a:pt x="4" y="23"/>
                    <a:pt x="4" y="23"/>
                  </a:cubicBezTo>
                  <a:cubicBezTo>
                    <a:pt x="9" y="27"/>
                    <a:pt x="9" y="27"/>
                    <a:pt x="9" y="27"/>
                  </a:cubicBezTo>
                  <a:cubicBezTo>
                    <a:pt x="13" y="4"/>
                    <a:pt x="13" y="4"/>
                    <a:pt x="13" y="4"/>
                  </a:cubicBezTo>
                  <a:cubicBezTo>
                    <a:pt x="13" y="4"/>
                    <a:pt x="13" y="4"/>
                    <a:pt x="13" y="4"/>
                  </a:cubicBezTo>
                  <a:cubicBezTo>
                    <a:pt x="9" y="2"/>
                    <a:pt x="6" y="1"/>
                    <a:pt x="3" y="0"/>
                  </a:cubicBezTo>
                </a:path>
              </a:pathLst>
            </a:custGeom>
            <a:solidFill>
              <a:srgbClr val="52B0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 name="Freeform 254"/>
            <p:cNvSpPr>
              <a:spLocks/>
            </p:cNvSpPr>
            <p:nvPr/>
          </p:nvSpPr>
          <p:spPr bwMode="auto">
            <a:xfrm>
              <a:off x="8237538" y="2005661"/>
              <a:ext cx="7937" cy="6350"/>
            </a:xfrm>
            <a:custGeom>
              <a:avLst/>
              <a:gdLst>
                <a:gd name="T0" fmla="*/ 0 w 5"/>
                <a:gd name="T1" fmla="*/ 0 h 4"/>
                <a:gd name="T2" fmla="*/ 5 w 5"/>
                <a:gd name="T3" fmla="*/ 4 h 4"/>
                <a:gd name="T4" fmla="*/ 5 w 5"/>
                <a:gd name="T5" fmla="*/ 3 h 4"/>
                <a:gd name="T6" fmla="*/ 0 w 5"/>
                <a:gd name="T7" fmla="*/ 0 h 4"/>
              </a:gdLst>
              <a:ahLst/>
              <a:cxnLst>
                <a:cxn ang="0">
                  <a:pos x="T0" y="T1"/>
                </a:cxn>
                <a:cxn ang="0">
                  <a:pos x="T2" y="T3"/>
                </a:cxn>
                <a:cxn ang="0">
                  <a:pos x="T4" y="T5"/>
                </a:cxn>
                <a:cxn ang="0">
                  <a:pos x="T6" y="T7"/>
                </a:cxn>
              </a:cxnLst>
              <a:rect l="0" t="0" r="r" b="b"/>
              <a:pathLst>
                <a:path w="5" h="4">
                  <a:moveTo>
                    <a:pt x="0" y="0"/>
                  </a:moveTo>
                  <a:lnTo>
                    <a:pt x="5" y="4"/>
                  </a:lnTo>
                  <a:lnTo>
                    <a:pt x="5" y="3"/>
                  </a:lnTo>
                  <a:lnTo>
                    <a:pt x="0" y="0"/>
                  </a:lnTo>
                  <a:close/>
                </a:path>
              </a:pathLst>
            </a:custGeom>
            <a:solidFill>
              <a:srgbClr val="41A41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 name="Freeform 255"/>
            <p:cNvSpPr>
              <a:spLocks/>
            </p:cNvSpPr>
            <p:nvPr/>
          </p:nvSpPr>
          <p:spPr bwMode="auto">
            <a:xfrm>
              <a:off x="8237538" y="2005661"/>
              <a:ext cx="7937" cy="6350"/>
            </a:xfrm>
            <a:custGeom>
              <a:avLst/>
              <a:gdLst>
                <a:gd name="T0" fmla="*/ 0 w 5"/>
                <a:gd name="T1" fmla="*/ 0 h 4"/>
                <a:gd name="T2" fmla="*/ 5 w 5"/>
                <a:gd name="T3" fmla="*/ 4 h 4"/>
                <a:gd name="T4" fmla="*/ 5 w 5"/>
                <a:gd name="T5" fmla="*/ 3 h 4"/>
                <a:gd name="T6" fmla="*/ 0 w 5"/>
                <a:gd name="T7" fmla="*/ 0 h 4"/>
              </a:gdLst>
              <a:ahLst/>
              <a:cxnLst>
                <a:cxn ang="0">
                  <a:pos x="T0" y="T1"/>
                </a:cxn>
                <a:cxn ang="0">
                  <a:pos x="T2" y="T3"/>
                </a:cxn>
                <a:cxn ang="0">
                  <a:pos x="T4" y="T5"/>
                </a:cxn>
                <a:cxn ang="0">
                  <a:pos x="T6" y="T7"/>
                </a:cxn>
              </a:cxnLst>
              <a:rect l="0" t="0" r="r" b="b"/>
              <a:pathLst>
                <a:path w="5" h="4">
                  <a:moveTo>
                    <a:pt x="0" y="0"/>
                  </a:moveTo>
                  <a:lnTo>
                    <a:pt x="5" y="4"/>
                  </a:lnTo>
                  <a:lnTo>
                    <a:pt x="5" y="3"/>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 name="Freeform 256"/>
            <p:cNvSpPr>
              <a:spLocks/>
            </p:cNvSpPr>
            <p:nvPr/>
          </p:nvSpPr>
          <p:spPr bwMode="auto">
            <a:xfrm>
              <a:off x="8174038" y="1954861"/>
              <a:ext cx="100012" cy="77788"/>
            </a:xfrm>
            <a:custGeom>
              <a:avLst/>
              <a:gdLst>
                <a:gd name="T0" fmla="*/ 66 w 68"/>
                <a:gd name="T1" fmla="*/ 52 h 53"/>
                <a:gd name="T2" fmla="*/ 67 w 68"/>
                <a:gd name="T3" fmla="*/ 52 h 53"/>
                <a:gd name="T4" fmla="*/ 68 w 68"/>
                <a:gd name="T5" fmla="*/ 42 h 53"/>
                <a:gd name="T6" fmla="*/ 65 w 68"/>
                <a:gd name="T7" fmla="*/ 25 h 53"/>
                <a:gd name="T8" fmla="*/ 51 w 68"/>
                <a:gd name="T9" fmla="*/ 9 h 53"/>
                <a:gd name="T10" fmla="*/ 13 w 68"/>
                <a:gd name="T11" fmla="*/ 0 h 53"/>
                <a:gd name="T12" fmla="*/ 1 w 68"/>
                <a:gd name="T13" fmla="*/ 1 h 53"/>
                <a:gd name="T14" fmla="*/ 0 w 68"/>
                <a:gd name="T15" fmla="*/ 1 h 53"/>
                <a:gd name="T16" fmla="*/ 0 w 68"/>
                <a:gd name="T17" fmla="*/ 2 h 53"/>
                <a:gd name="T18" fmla="*/ 14 w 68"/>
                <a:gd name="T19" fmla="*/ 28 h 53"/>
                <a:gd name="T20" fmla="*/ 62 w 68"/>
                <a:gd name="T21" fmla="*/ 53 h 53"/>
                <a:gd name="T22" fmla="*/ 66 w 68"/>
                <a:gd name="T23" fmla="*/ 53 h 53"/>
                <a:gd name="T24" fmla="*/ 67 w 68"/>
                <a:gd name="T25" fmla="*/ 53 h 53"/>
                <a:gd name="T26" fmla="*/ 67 w 68"/>
                <a:gd name="T27" fmla="*/ 52 h 53"/>
                <a:gd name="T28" fmla="*/ 66 w 68"/>
                <a:gd name="T29" fmla="*/ 52 h 53"/>
                <a:gd name="T30" fmla="*/ 66 w 68"/>
                <a:gd name="T31" fmla="*/ 51 h 53"/>
                <a:gd name="T32" fmla="*/ 62 w 68"/>
                <a:gd name="T33" fmla="*/ 51 h 53"/>
                <a:gd name="T34" fmla="*/ 16 w 68"/>
                <a:gd name="T35" fmla="*/ 27 h 53"/>
                <a:gd name="T36" fmla="*/ 6 w 68"/>
                <a:gd name="T37" fmla="*/ 9 h 53"/>
                <a:gd name="T38" fmla="*/ 3 w 68"/>
                <a:gd name="T39" fmla="*/ 4 h 53"/>
                <a:gd name="T40" fmla="*/ 2 w 68"/>
                <a:gd name="T41" fmla="*/ 2 h 53"/>
                <a:gd name="T42" fmla="*/ 1 w 68"/>
                <a:gd name="T43" fmla="*/ 2 h 53"/>
                <a:gd name="T44" fmla="*/ 2 w 68"/>
                <a:gd name="T45" fmla="*/ 3 h 53"/>
                <a:gd name="T46" fmla="*/ 2 w 68"/>
                <a:gd name="T47" fmla="*/ 3 h 53"/>
                <a:gd name="T48" fmla="*/ 13 w 68"/>
                <a:gd name="T49" fmla="*/ 2 h 53"/>
                <a:gd name="T50" fmla="*/ 50 w 68"/>
                <a:gd name="T51" fmla="*/ 11 h 53"/>
                <a:gd name="T52" fmla="*/ 63 w 68"/>
                <a:gd name="T53" fmla="*/ 26 h 53"/>
                <a:gd name="T54" fmla="*/ 66 w 68"/>
                <a:gd name="T55" fmla="*/ 42 h 53"/>
                <a:gd name="T56" fmla="*/ 66 w 68"/>
                <a:gd name="T57" fmla="*/ 49 h 53"/>
                <a:gd name="T58" fmla="*/ 66 w 68"/>
                <a:gd name="T59" fmla="*/ 51 h 53"/>
                <a:gd name="T60" fmla="*/ 65 w 68"/>
                <a:gd name="T61" fmla="*/ 52 h 53"/>
                <a:gd name="T62" fmla="*/ 66 w 68"/>
                <a:gd name="T63" fmla="*/ 52 h 53"/>
                <a:gd name="T64" fmla="*/ 66 w 68"/>
                <a:gd name="T65" fmla="*/ 51 h 53"/>
                <a:gd name="T66" fmla="*/ 66 w 68"/>
                <a:gd name="T67" fmla="*/ 5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8" h="53">
                  <a:moveTo>
                    <a:pt x="66" y="52"/>
                  </a:moveTo>
                  <a:cubicBezTo>
                    <a:pt x="67" y="52"/>
                    <a:pt x="67" y="52"/>
                    <a:pt x="67" y="52"/>
                  </a:cubicBezTo>
                  <a:cubicBezTo>
                    <a:pt x="67" y="52"/>
                    <a:pt x="68" y="48"/>
                    <a:pt x="68" y="42"/>
                  </a:cubicBezTo>
                  <a:cubicBezTo>
                    <a:pt x="68" y="37"/>
                    <a:pt x="68" y="31"/>
                    <a:pt x="65" y="25"/>
                  </a:cubicBezTo>
                  <a:cubicBezTo>
                    <a:pt x="63" y="19"/>
                    <a:pt x="58" y="13"/>
                    <a:pt x="51" y="9"/>
                  </a:cubicBezTo>
                  <a:cubicBezTo>
                    <a:pt x="38" y="2"/>
                    <a:pt x="23" y="0"/>
                    <a:pt x="13" y="0"/>
                  </a:cubicBezTo>
                  <a:cubicBezTo>
                    <a:pt x="6" y="0"/>
                    <a:pt x="1" y="1"/>
                    <a:pt x="1" y="1"/>
                  </a:cubicBezTo>
                  <a:cubicBezTo>
                    <a:pt x="0" y="1"/>
                    <a:pt x="0" y="1"/>
                    <a:pt x="0" y="1"/>
                  </a:cubicBezTo>
                  <a:cubicBezTo>
                    <a:pt x="0" y="2"/>
                    <a:pt x="0" y="2"/>
                    <a:pt x="0" y="2"/>
                  </a:cubicBezTo>
                  <a:cubicBezTo>
                    <a:pt x="0" y="2"/>
                    <a:pt x="5" y="15"/>
                    <a:pt x="14" y="28"/>
                  </a:cubicBezTo>
                  <a:cubicBezTo>
                    <a:pt x="24" y="40"/>
                    <a:pt x="40" y="53"/>
                    <a:pt x="62" y="53"/>
                  </a:cubicBezTo>
                  <a:cubicBezTo>
                    <a:pt x="63" y="53"/>
                    <a:pt x="65" y="53"/>
                    <a:pt x="66" y="53"/>
                  </a:cubicBezTo>
                  <a:cubicBezTo>
                    <a:pt x="67" y="53"/>
                    <a:pt x="67" y="53"/>
                    <a:pt x="67" y="53"/>
                  </a:cubicBezTo>
                  <a:cubicBezTo>
                    <a:pt x="67" y="52"/>
                    <a:pt x="67" y="52"/>
                    <a:pt x="67" y="52"/>
                  </a:cubicBezTo>
                  <a:cubicBezTo>
                    <a:pt x="66" y="52"/>
                    <a:pt x="66" y="52"/>
                    <a:pt x="66" y="52"/>
                  </a:cubicBezTo>
                  <a:cubicBezTo>
                    <a:pt x="66" y="51"/>
                    <a:pt x="66" y="51"/>
                    <a:pt x="66" y="51"/>
                  </a:cubicBezTo>
                  <a:cubicBezTo>
                    <a:pt x="65" y="51"/>
                    <a:pt x="63" y="51"/>
                    <a:pt x="62" y="51"/>
                  </a:cubicBezTo>
                  <a:cubicBezTo>
                    <a:pt x="40" y="51"/>
                    <a:pt x="26" y="39"/>
                    <a:pt x="16" y="27"/>
                  </a:cubicBezTo>
                  <a:cubicBezTo>
                    <a:pt x="11" y="20"/>
                    <a:pt x="8" y="14"/>
                    <a:pt x="6" y="9"/>
                  </a:cubicBezTo>
                  <a:cubicBezTo>
                    <a:pt x="4" y="7"/>
                    <a:pt x="4" y="5"/>
                    <a:pt x="3" y="4"/>
                  </a:cubicBezTo>
                  <a:cubicBezTo>
                    <a:pt x="3" y="3"/>
                    <a:pt x="2" y="2"/>
                    <a:pt x="2" y="2"/>
                  </a:cubicBezTo>
                  <a:cubicBezTo>
                    <a:pt x="1" y="2"/>
                    <a:pt x="1" y="2"/>
                    <a:pt x="1" y="2"/>
                  </a:cubicBezTo>
                  <a:cubicBezTo>
                    <a:pt x="2" y="3"/>
                    <a:pt x="2" y="3"/>
                    <a:pt x="2" y="3"/>
                  </a:cubicBezTo>
                  <a:cubicBezTo>
                    <a:pt x="2" y="3"/>
                    <a:pt x="2" y="3"/>
                    <a:pt x="2" y="3"/>
                  </a:cubicBezTo>
                  <a:cubicBezTo>
                    <a:pt x="4" y="3"/>
                    <a:pt x="8" y="2"/>
                    <a:pt x="13" y="2"/>
                  </a:cubicBezTo>
                  <a:cubicBezTo>
                    <a:pt x="23" y="2"/>
                    <a:pt x="37" y="4"/>
                    <a:pt x="50" y="11"/>
                  </a:cubicBezTo>
                  <a:cubicBezTo>
                    <a:pt x="57" y="15"/>
                    <a:pt x="61" y="20"/>
                    <a:pt x="63" y="26"/>
                  </a:cubicBezTo>
                  <a:cubicBezTo>
                    <a:pt x="66" y="31"/>
                    <a:pt x="66" y="37"/>
                    <a:pt x="66" y="42"/>
                  </a:cubicBezTo>
                  <a:cubicBezTo>
                    <a:pt x="66" y="45"/>
                    <a:pt x="66" y="47"/>
                    <a:pt x="66" y="49"/>
                  </a:cubicBezTo>
                  <a:cubicBezTo>
                    <a:pt x="66" y="50"/>
                    <a:pt x="66" y="51"/>
                    <a:pt x="66" y="51"/>
                  </a:cubicBezTo>
                  <a:cubicBezTo>
                    <a:pt x="65" y="52"/>
                    <a:pt x="65" y="52"/>
                    <a:pt x="65" y="52"/>
                  </a:cubicBezTo>
                  <a:cubicBezTo>
                    <a:pt x="66" y="52"/>
                    <a:pt x="66" y="52"/>
                    <a:pt x="66" y="52"/>
                  </a:cubicBezTo>
                  <a:cubicBezTo>
                    <a:pt x="66" y="51"/>
                    <a:pt x="66" y="51"/>
                    <a:pt x="66" y="51"/>
                  </a:cubicBezTo>
                  <a:lnTo>
                    <a:pt x="66" y="52"/>
                  </a:lnTo>
                  <a:close/>
                </a:path>
              </a:pathLst>
            </a:custGeom>
            <a:solidFill>
              <a:srgbClr val="7A370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0" name="Freeform 257"/>
            <p:cNvSpPr>
              <a:spLocks/>
            </p:cNvSpPr>
            <p:nvPr/>
          </p:nvSpPr>
          <p:spPr bwMode="auto">
            <a:xfrm>
              <a:off x="8431213" y="1718323"/>
              <a:ext cx="168275" cy="80963"/>
            </a:xfrm>
            <a:custGeom>
              <a:avLst/>
              <a:gdLst>
                <a:gd name="T0" fmla="*/ 13 w 113"/>
                <a:gd name="T1" fmla="*/ 2 h 54"/>
                <a:gd name="T2" fmla="*/ 71 w 113"/>
                <a:gd name="T3" fmla="*/ 21 h 54"/>
                <a:gd name="T4" fmla="*/ 108 w 113"/>
                <a:gd name="T5" fmla="*/ 46 h 54"/>
                <a:gd name="T6" fmla="*/ 107 w 113"/>
                <a:gd name="T7" fmla="*/ 52 h 54"/>
                <a:gd name="T8" fmla="*/ 67 w 113"/>
                <a:gd name="T9" fmla="*/ 27 h 54"/>
                <a:gd name="T10" fmla="*/ 13 w 113"/>
                <a:gd name="T11" fmla="*/ 9 h 54"/>
                <a:gd name="T12" fmla="*/ 13 w 113"/>
                <a:gd name="T13" fmla="*/ 2 h 54"/>
              </a:gdLst>
              <a:ahLst/>
              <a:cxnLst>
                <a:cxn ang="0">
                  <a:pos x="T0" y="T1"/>
                </a:cxn>
                <a:cxn ang="0">
                  <a:pos x="T2" y="T3"/>
                </a:cxn>
                <a:cxn ang="0">
                  <a:pos x="T4" y="T5"/>
                </a:cxn>
                <a:cxn ang="0">
                  <a:pos x="T6" y="T7"/>
                </a:cxn>
                <a:cxn ang="0">
                  <a:pos x="T8" y="T9"/>
                </a:cxn>
                <a:cxn ang="0">
                  <a:pos x="T10" y="T11"/>
                </a:cxn>
                <a:cxn ang="0">
                  <a:pos x="T12" y="T13"/>
                </a:cxn>
              </a:cxnLst>
              <a:rect l="0" t="0" r="r" b="b"/>
              <a:pathLst>
                <a:path w="113" h="54">
                  <a:moveTo>
                    <a:pt x="13" y="2"/>
                  </a:moveTo>
                  <a:cubicBezTo>
                    <a:pt x="13" y="2"/>
                    <a:pt x="39" y="5"/>
                    <a:pt x="71" y="21"/>
                  </a:cubicBezTo>
                  <a:cubicBezTo>
                    <a:pt x="102" y="37"/>
                    <a:pt x="103" y="41"/>
                    <a:pt x="108" y="46"/>
                  </a:cubicBezTo>
                  <a:cubicBezTo>
                    <a:pt x="113" y="51"/>
                    <a:pt x="111" y="54"/>
                    <a:pt x="107" y="52"/>
                  </a:cubicBezTo>
                  <a:cubicBezTo>
                    <a:pt x="103" y="49"/>
                    <a:pt x="91" y="39"/>
                    <a:pt x="67" y="27"/>
                  </a:cubicBezTo>
                  <a:cubicBezTo>
                    <a:pt x="43" y="15"/>
                    <a:pt x="26" y="10"/>
                    <a:pt x="13" y="9"/>
                  </a:cubicBezTo>
                  <a:cubicBezTo>
                    <a:pt x="0" y="8"/>
                    <a:pt x="3" y="0"/>
                    <a:pt x="13"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1" name="Freeform 258"/>
            <p:cNvSpPr>
              <a:spLocks/>
            </p:cNvSpPr>
            <p:nvPr/>
          </p:nvSpPr>
          <p:spPr bwMode="auto">
            <a:xfrm>
              <a:off x="8512175" y="1613548"/>
              <a:ext cx="173037" cy="119063"/>
            </a:xfrm>
            <a:custGeom>
              <a:avLst/>
              <a:gdLst>
                <a:gd name="T0" fmla="*/ 31 w 116"/>
                <a:gd name="T1" fmla="*/ 2 h 80"/>
                <a:gd name="T2" fmla="*/ 16 w 116"/>
                <a:gd name="T3" fmla="*/ 8 h 80"/>
                <a:gd name="T4" fmla="*/ 0 w 116"/>
                <a:gd name="T5" fmla="*/ 15 h 80"/>
                <a:gd name="T6" fmla="*/ 10 w 116"/>
                <a:gd name="T7" fmla="*/ 20 h 80"/>
                <a:gd name="T8" fmla="*/ 7 w 116"/>
                <a:gd name="T9" fmla="*/ 51 h 80"/>
                <a:gd name="T10" fmla="*/ 35 w 116"/>
                <a:gd name="T11" fmla="*/ 74 h 80"/>
                <a:gd name="T12" fmla="*/ 94 w 116"/>
                <a:gd name="T13" fmla="*/ 48 h 80"/>
                <a:gd name="T14" fmla="*/ 116 w 116"/>
                <a:gd name="T15" fmla="*/ 9 h 80"/>
                <a:gd name="T16" fmla="*/ 114 w 116"/>
                <a:gd name="T17" fmla="*/ 7 h 80"/>
                <a:gd name="T18" fmla="*/ 88 w 116"/>
                <a:gd name="T19" fmla="*/ 46 h 80"/>
                <a:gd name="T20" fmla="*/ 40 w 116"/>
                <a:gd name="T21" fmla="*/ 32 h 80"/>
                <a:gd name="T22" fmla="*/ 41 w 116"/>
                <a:gd name="T23" fmla="*/ 20 h 80"/>
                <a:gd name="T24" fmla="*/ 31 w 116"/>
                <a:gd name="T25" fmla="*/ 2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6" h="80">
                  <a:moveTo>
                    <a:pt x="31" y="2"/>
                  </a:moveTo>
                  <a:cubicBezTo>
                    <a:pt x="30" y="1"/>
                    <a:pt x="23" y="0"/>
                    <a:pt x="16" y="8"/>
                  </a:cubicBezTo>
                  <a:cubicBezTo>
                    <a:pt x="10" y="15"/>
                    <a:pt x="2" y="16"/>
                    <a:pt x="0" y="15"/>
                  </a:cubicBezTo>
                  <a:cubicBezTo>
                    <a:pt x="10" y="20"/>
                    <a:pt x="10" y="20"/>
                    <a:pt x="10" y="20"/>
                  </a:cubicBezTo>
                  <a:cubicBezTo>
                    <a:pt x="10" y="20"/>
                    <a:pt x="0" y="40"/>
                    <a:pt x="7" y="51"/>
                  </a:cubicBezTo>
                  <a:cubicBezTo>
                    <a:pt x="15" y="62"/>
                    <a:pt x="20" y="71"/>
                    <a:pt x="35" y="74"/>
                  </a:cubicBezTo>
                  <a:cubicBezTo>
                    <a:pt x="59" y="80"/>
                    <a:pt x="77" y="76"/>
                    <a:pt x="94" y="48"/>
                  </a:cubicBezTo>
                  <a:cubicBezTo>
                    <a:pt x="111" y="20"/>
                    <a:pt x="116" y="9"/>
                    <a:pt x="116" y="9"/>
                  </a:cubicBezTo>
                  <a:cubicBezTo>
                    <a:pt x="114" y="7"/>
                    <a:pt x="114" y="7"/>
                    <a:pt x="114" y="7"/>
                  </a:cubicBezTo>
                  <a:cubicBezTo>
                    <a:pt x="88" y="46"/>
                    <a:pt x="88" y="46"/>
                    <a:pt x="88" y="46"/>
                  </a:cubicBezTo>
                  <a:cubicBezTo>
                    <a:pt x="88" y="46"/>
                    <a:pt x="53" y="46"/>
                    <a:pt x="40" y="32"/>
                  </a:cubicBezTo>
                  <a:cubicBezTo>
                    <a:pt x="40" y="32"/>
                    <a:pt x="40" y="26"/>
                    <a:pt x="41" y="20"/>
                  </a:cubicBezTo>
                  <a:cubicBezTo>
                    <a:pt x="42" y="14"/>
                    <a:pt x="45" y="8"/>
                    <a:pt x="31" y="2"/>
                  </a:cubicBezTo>
                  <a:close/>
                </a:path>
              </a:pathLst>
            </a:custGeom>
            <a:solidFill>
              <a:srgbClr val="FCFF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2" name="Freeform 259"/>
            <p:cNvSpPr>
              <a:spLocks noEditPoints="1"/>
            </p:cNvSpPr>
            <p:nvPr/>
          </p:nvSpPr>
          <p:spPr bwMode="auto">
            <a:xfrm>
              <a:off x="8507413" y="1611961"/>
              <a:ext cx="180975" cy="119063"/>
            </a:xfrm>
            <a:custGeom>
              <a:avLst/>
              <a:gdLst>
                <a:gd name="T0" fmla="*/ 54 w 121"/>
                <a:gd name="T1" fmla="*/ 80 h 80"/>
                <a:gd name="T2" fmla="*/ 43 w 121"/>
                <a:gd name="T3" fmla="*/ 78 h 80"/>
                <a:gd name="T4" fmla="*/ 8 w 121"/>
                <a:gd name="T5" fmla="*/ 41 h 80"/>
                <a:gd name="T6" fmla="*/ 12 w 121"/>
                <a:gd name="T7" fmla="*/ 22 h 80"/>
                <a:gd name="T8" fmla="*/ 2 w 121"/>
                <a:gd name="T9" fmla="*/ 19 h 80"/>
                <a:gd name="T10" fmla="*/ 0 w 121"/>
                <a:gd name="T11" fmla="*/ 18 h 80"/>
                <a:gd name="T12" fmla="*/ 0 w 121"/>
                <a:gd name="T13" fmla="*/ 18 h 80"/>
                <a:gd name="T14" fmla="*/ 0 w 121"/>
                <a:gd name="T15" fmla="*/ 18 h 80"/>
                <a:gd name="T16" fmla="*/ 0 w 121"/>
                <a:gd name="T17" fmla="*/ 18 h 80"/>
                <a:gd name="T18" fmla="*/ 1 w 121"/>
                <a:gd name="T19" fmla="*/ 15 h 80"/>
                <a:gd name="T20" fmla="*/ 3 w 121"/>
                <a:gd name="T21" fmla="*/ 16 h 80"/>
                <a:gd name="T22" fmla="*/ 6 w 121"/>
                <a:gd name="T23" fmla="*/ 16 h 80"/>
                <a:gd name="T24" fmla="*/ 12 w 121"/>
                <a:gd name="T25" fmla="*/ 14 h 80"/>
                <a:gd name="T26" fmla="*/ 14 w 121"/>
                <a:gd name="T27" fmla="*/ 12 h 80"/>
                <a:gd name="T28" fmla="*/ 31 w 121"/>
                <a:gd name="T29" fmla="*/ 0 h 80"/>
                <a:gd name="T30" fmla="*/ 35 w 121"/>
                <a:gd name="T31" fmla="*/ 1 h 80"/>
                <a:gd name="T32" fmla="*/ 47 w 121"/>
                <a:gd name="T33" fmla="*/ 15 h 80"/>
                <a:gd name="T34" fmla="*/ 46 w 121"/>
                <a:gd name="T35" fmla="*/ 21 h 80"/>
                <a:gd name="T36" fmla="*/ 45 w 121"/>
                <a:gd name="T37" fmla="*/ 26 h 80"/>
                <a:gd name="T38" fmla="*/ 54 w 121"/>
                <a:gd name="T39" fmla="*/ 39 h 80"/>
                <a:gd name="T40" fmla="*/ 83 w 121"/>
                <a:gd name="T41" fmla="*/ 46 h 80"/>
                <a:gd name="T42" fmla="*/ 92 w 121"/>
                <a:gd name="T43" fmla="*/ 45 h 80"/>
                <a:gd name="T44" fmla="*/ 116 w 121"/>
                <a:gd name="T45" fmla="*/ 6 h 80"/>
                <a:gd name="T46" fmla="*/ 118 w 121"/>
                <a:gd name="T47" fmla="*/ 6 h 80"/>
                <a:gd name="T48" fmla="*/ 121 w 121"/>
                <a:gd name="T49" fmla="*/ 7 h 80"/>
                <a:gd name="T50" fmla="*/ 96 w 121"/>
                <a:gd name="T51" fmla="*/ 56 h 80"/>
                <a:gd name="T52" fmla="*/ 54 w 121"/>
                <a:gd name="T53" fmla="*/ 80 h 80"/>
                <a:gd name="T54" fmla="*/ 54 w 121"/>
                <a:gd name="T55" fmla="*/ 77 h 80"/>
                <a:gd name="T56" fmla="*/ 93 w 121"/>
                <a:gd name="T57" fmla="*/ 54 h 80"/>
                <a:gd name="T58" fmla="*/ 108 w 121"/>
                <a:gd name="T59" fmla="*/ 25 h 80"/>
                <a:gd name="T60" fmla="*/ 94 w 121"/>
                <a:gd name="T61" fmla="*/ 48 h 80"/>
                <a:gd name="T62" fmla="*/ 93 w 121"/>
                <a:gd name="T63" fmla="*/ 48 h 80"/>
                <a:gd name="T64" fmla="*/ 83 w 121"/>
                <a:gd name="T65" fmla="*/ 49 h 80"/>
                <a:gd name="T66" fmla="*/ 53 w 121"/>
                <a:gd name="T67" fmla="*/ 42 h 80"/>
                <a:gd name="T68" fmla="*/ 41 w 121"/>
                <a:gd name="T69" fmla="*/ 26 h 80"/>
                <a:gd name="T70" fmla="*/ 43 w 121"/>
                <a:gd name="T71" fmla="*/ 20 h 80"/>
                <a:gd name="T72" fmla="*/ 44 w 121"/>
                <a:gd name="T73" fmla="*/ 20 h 80"/>
                <a:gd name="T74" fmla="*/ 43 w 121"/>
                <a:gd name="T75" fmla="*/ 20 h 80"/>
                <a:gd name="T76" fmla="*/ 44 w 121"/>
                <a:gd name="T77" fmla="*/ 15 h 80"/>
                <a:gd name="T78" fmla="*/ 34 w 121"/>
                <a:gd name="T79" fmla="*/ 4 h 80"/>
                <a:gd name="T80" fmla="*/ 31 w 121"/>
                <a:gd name="T81" fmla="*/ 4 h 80"/>
                <a:gd name="T82" fmla="*/ 17 w 121"/>
                <a:gd name="T83" fmla="*/ 14 h 80"/>
                <a:gd name="T84" fmla="*/ 11 w 121"/>
                <a:gd name="T85" fmla="*/ 18 h 80"/>
                <a:gd name="T86" fmla="*/ 16 w 121"/>
                <a:gd name="T87" fmla="*/ 20 h 80"/>
                <a:gd name="T88" fmla="*/ 15 w 121"/>
                <a:gd name="T89" fmla="*/ 22 h 80"/>
                <a:gd name="T90" fmla="*/ 11 w 121"/>
                <a:gd name="T91" fmla="*/ 41 h 80"/>
                <a:gd name="T92" fmla="*/ 44 w 121"/>
                <a:gd name="T93" fmla="*/ 75 h 80"/>
                <a:gd name="T94" fmla="*/ 44 w 121"/>
                <a:gd name="T95" fmla="*/ 75 h 80"/>
                <a:gd name="T96" fmla="*/ 54 w 121"/>
                <a:gd name="T97" fmla="*/ 77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21" h="80">
                  <a:moveTo>
                    <a:pt x="54" y="80"/>
                  </a:moveTo>
                  <a:cubicBezTo>
                    <a:pt x="47" y="80"/>
                    <a:pt x="43" y="78"/>
                    <a:pt x="43" y="78"/>
                  </a:cubicBezTo>
                  <a:cubicBezTo>
                    <a:pt x="15" y="72"/>
                    <a:pt x="7" y="55"/>
                    <a:pt x="8" y="41"/>
                  </a:cubicBezTo>
                  <a:cubicBezTo>
                    <a:pt x="8" y="33"/>
                    <a:pt x="10" y="25"/>
                    <a:pt x="12" y="22"/>
                  </a:cubicBezTo>
                  <a:cubicBezTo>
                    <a:pt x="2" y="19"/>
                    <a:pt x="2" y="19"/>
                    <a:pt x="2" y="19"/>
                  </a:cubicBezTo>
                  <a:cubicBezTo>
                    <a:pt x="1" y="19"/>
                    <a:pt x="1" y="18"/>
                    <a:pt x="0" y="18"/>
                  </a:cubicBezTo>
                  <a:cubicBezTo>
                    <a:pt x="0" y="18"/>
                    <a:pt x="0" y="18"/>
                    <a:pt x="0" y="18"/>
                  </a:cubicBezTo>
                  <a:cubicBezTo>
                    <a:pt x="0" y="18"/>
                    <a:pt x="0" y="18"/>
                    <a:pt x="0" y="18"/>
                  </a:cubicBezTo>
                  <a:cubicBezTo>
                    <a:pt x="0" y="18"/>
                    <a:pt x="0" y="18"/>
                    <a:pt x="0" y="18"/>
                  </a:cubicBezTo>
                  <a:cubicBezTo>
                    <a:pt x="1" y="15"/>
                    <a:pt x="1" y="15"/>
                    <a:pt x="1" y="15"/>
                  </a:cubicBezTo>
                  <a:cubicBezTo>
                    <a:pt x="3" y="16"/>
                    <a:pt x="3" y="16"/>
                    <a:pt x="3" y="16"/>
                  </a:cubicBezTo>
                  <a:cubicBezTo>
                    <a:pt x="4" y="16"/>
                    <a:pt x="5" y="16"/>
                    <a:pt x="6" y="16"/>
                  </a:cubicBezTo>
                  <a:cubicBezTo>
                    <a:pt x="8" y="16"/>
                    <a:pt x="10" y="15"/>
                    <a:pt x="12" y="14"/>
                  </a:cubicBezTo>
                  <a:cubicBezTo>
                    <a:pt x="14" y="13"/>
                    <a:pt x="14" y="12"/>
                    <a:pt x="14" y="12"/>
                  </a:cubicBezTo>
                  <a:cubicBezTo>
                    <a:pt x="19" y="2"/>
                    <a:pt x="27" y="0"/>
                    <a:pt x="31" y="0"/>
                  </a:cubicBezTo>
                  <a:cubicBezTo>
                    <a:pt x="34" y="0"/>
                    <a:pt x="35" y="1"/>
                    <a:pt x="35" y="1"/>
                  </a:cubicBezTo>
                  <a:cubicBezTo>
                    <a:pt x="45" y="4"/>
                    <a:pt x="47" y="10"/>
                    <a:pt x="47" y="15"/>
                  </a:cubicBezTo>
                  <a:cubicBezTo>
                    <a:pt x="47" y="18"/>
                    <a:pt x="46" y="21"/>
                    <a:pt x="46" y="21"/>
                  </a:cubicBezTo>
                  <a:cubicBezTo>
                    <a:pt x="45" y="23"/>
                    <a:pt x="45" y="25"/>
                    <a:pt x="45" y="26"/>
                  </a:cubicBezTo>
                  <a:cubicBezTo>
                    <a:pt x="44" y="34"/>
                    <a:pt x="54" y="39"/>
                    <a:pt x="54" y="39"/>
                  </a:cubicBezTo>
                  <a:cubicBezTo>
                    <a:pt x="64" y="44"/>
                    <a:pt x="75" y="46"/>
                    <a:pt x="83" y="46"/>
                  </a:cubicBezTo>
                  <a:cubicBezTo>
                    <a:pt x="87" y="46"/>
                    <a:pt x="90" y="45"/>
                    <a:pt x="92" y="45"/>
                  </a:cubicBezTo>
                  <a:cubicBezTo>
                    <a:pt x="116" y="6"/>
                    <a:pt x="116" y="6"/>
                    <a:pt x="116" y="6"/>
                  </a:cubicBezTo>
                  <a:cubicBezTo>
                    <a:pt x="118" y="6"/>
                    <a:pt x="118" y="6"/>
                    <a:pt x="118" y="6"/>
                  </a:cubicBezTo>
                  <a:cubicBezTo>
                    <a:pt x="121" y="7"/>
                    <a:pt x="121" y="7"/>
                    <a:pt x="121" y="7"/>
                  </a:cubicBezTo>
                  <a:cubicBezTo>
                    <a:pt x="96" y="56"/>
                    <a:pt x="96" y="56"/>
                    <a:pt x="96" y="56"/>
                  </a:cubicBezTo>
                  <a:cubicBezTo>
                    <a:pt x="84" y="76"/>
                    <a:pt x="66" y="80"/>
                    <a:pt x="54" y="80"/>
                  </a:cubicBezTo>
                  <a:close/>
                  <a:moveTo>
                    <a:pt x="54" y="77"/>
                  </a:moveTo>
                  <a:cubicBezTo>
                    <a:pt x="65" y="76"/>
                    <a:pt x="82" y="73"/>
                    <a:pt x="93" y="54"/>
                  </a:cubicBezTo>
                  <a:cubicBezTo>
                    <a:pt x="108" y="25"/>
                    <a:pt x="108" y="25"/>
                    <a:pt x="108" y="25"/>
                  </a:cubicBezTo>
                  <a:cubicBezTo>
                    <a:pt x="94" y="48"/>
                    <a:pt x="94" y="48"/>
                    <a:pt x="94" y="48"/>
                  </a:cubicBezTo>
                  <a:cubicBezTo>
                    <a:pt x="93" y="48"/>
                    <a:pt x="93" y="48"/>
                    <a:pt x="93" y="48"/>
                  </a:cubicBezTo>
                  <a:cubicBezTo>
                    <a:pt x="93" y="48"/>
                    <a:pt x="89" y="49"/>
                    <a:pt x="83" y="49"/>
                  </a:cubicBezTo>
                  <a:cubicBezTo>
                    <a:pt x="75" y="49"/>
                    <a:pt x="63" y="48"/>
                    <a:pt x="53" y="42"/>
                  </a:cubicBezTo>
                  <a:cubicBezTo>
                    <a:pt x="53" y="42"/>
                    <a:pt x="41" y="37"/>
                    <a:pt x="41" y="26"/>
                  </a:cubicBezTo>
                  <a:cubicBezTo>
                    <a:pt x="41" y="24"/>
                    <a:pt x="42" y="22"/>
                    <a:pt x="43" y="20"/>
                  </a:cubicBezTo>
                  <a:cubicBezTo>
                    <a:pt x="44" y="20"/>
                    <a:pt x="44" y="20"/>
                    <a:pt x="44" y="20"/>
                  </a:cubicBezTo>
                  <a:cubicBezTo>
                    <a:pt x="43" y="20"/>
                    <a:pt x="43" y="20"/>
                    <a:pt x="43" y="20"/>
                  </a:cubicBezTo>
                  <a:cubicBezTo>
                    <a:pt x="43" y="20"/>
                    <a:pt x="44" y="18"/>
                    <a:pt x="44" y="15"/>
                  </a:cubicBezTo>
                  <a:cubicBezTo>
                    <a:pt x="44" y="11"/>
                    <a:pt x="42" y="7"/>
                    <a:pt x="34" y="4"/>
                  </a:cubicBezTo>
                  <a:cubicBezTo>
                    <a:pt x="34" y="4"/>
                    <a:pt x="33" y="4"/>
                    <a:pt x="31" y="4"/>
                  </a:cubicBezTo>
                  <a:cubicBezTo>
                    <a:pt x="28" y="4"/>
                    <a:pt x="22" y="5"/>
                    <a:pt x="17" y="14"/>
                  </a:cubicBezTo>
                  <a:cubicBezTo>
                    <a:pt x="17" y="14"/>
                    <a:pt x="15" y="17"/>
                    <a:pt x="11" y="18"/>
                  </a:cubicBezTo>
                  <a:cubicBezTo>
                    <a:pt x="16" y="20"/>
                    <a:pt x="16" y="20"/>
                    <a:pt x="16" y="20"/>
                  </a:cubicBezTo>
                  <a:cubicBezTo>
                    <a:pt x="15" y="22"/>
                    <a:pt x="15" y="22"/>
                    <a:pt x="15" y="22"/>
                  </a:cubicBezTo>
                  <a:cubicBezTo>
                    <a:pt x="15" y="22"/>
                    <a:pt x="11" y="31"/>
                    <a:pt x="11" y="41"/>
                  </a:cubicBezTo>
                  <a:cubicBezTo>
                    <a:pt x="11" y="54"/>
                    <a:pt x="17" y="68"/>
                    <a:pt x="44" y="75"/>
                  </a:cubicBezTo>
                  <a:cubicBezTo>
                    <a:pt x="44" y="75"/>
                    <a:pt x="44" y="75"/>
                    <a:pt x="44" y="75"/>
                  </a:cubicBezTo>
                  <a:cubicBezTo>
                    <a:pt x="44" y="75"/>
                    <a:pt x="48" y="77"/>
                    <a:pt x="54" y="77"/>
                  </a:cubicBezTo>
                  <a:close/>
                </a:path>
              </a:pathLst>
            </a:custGeom>
            <a:solidFill>
              <a:srgbClr val="9E27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3" name="Freeform 260"/>
            <p:cNvSpPr>
              <a:spLocks/>
            </p:cNvSpPr>
            <p:nvPr/>
          </p:nvSpPr>
          <p:spPr bwMode="auto">
            <a:xfrm>
              <a:off x="8550275" y="1681811"/>
              <a:ext cx="74612" cy="28575"/>
            </a:xfrm>
            <a:custGeom>
              <a:avLst/>
              <a:gdLst>
                <a:gd name="T0" fmla="*/ 25 w 50"/>
                <a:gd name="T1" fmla="*/ 19 h 19"/>
                <a:gd name="T2" fmla="*/ 19 w 50"/>
                <a:gd name="T3" fmla="*/ 19 h 19"/>
                <a:gd name="T4" fmla="*/ 0 w 50"/>
                <a:gd name="T5" fmla="*/ 7 h 19"/>
                <a:gd name="T6" fmla="*/ 0 w 50"/>
                <a:gd name="T7" fmla="*/ 7 h 19"/>
                <a:gd name="T8" fmla="*/ 3 w 50"/>
                <a:gd name="T9" fmla="*/ 6 h 19"/>
                <a:gd name="T10" fmla="*/ 6 w 50"/>
                <a:gd name="T11" fmla="*/ 10 h 19"/>
                <a:gd name="T12" fmla="*/ 19 w 50"/>
                <a:gd name="T13" fmla="*/ 15 h 19"/>
                <a:gd name="T14" fmla="*/ 25 w 50"/>
                <a:gd name="T15" fmla="*/ 16 h 19"/>
                <a:gd name="T16" fmla="*/ 47 w 50"/>
                <a:gd name="T17" fmla="*/ 0 h 19"/>
                <a:gd name="T18" fmla="*/ 50 w 50"/>
                <a:gd name="T19" fmla="*/ 1 h 19"/>
                <a:gd name="T20" fmla="*/ 25 w 50"/>
                <a:gd name="T21" fmla="*/ 1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19">
                  <a:moveTo>
                    <a:pt x="25" y="19"/>
                  </a:moveTo>
                  <a:cubicBezTo>
                    <a:pt x="23" y="19"/>
                    <a:pt x="21" y="19"/>
                    <a:pt x="19" y="19"/>
                  </a:cubicBezTo>
                  <a:cubicBezTo>
                    <a:pt x="4" y="16"/>
                    <a:pt x="0" y="8"/>
                    <a:pt x="0" y="7"/>
                  </a:cubicBezTo>
                  <a:cubicBezTo>
                    <a:pt x="0" y="7"/>
                    <a:pt x="0" y="7"/>
                    <a:pt x="0" y="7"/>
                  </a:cubicBezTo>
                  <a:cubicBezTo>
                    <a:pt x="3" y="6"/>
                    <a:pt x="3" y="6"/>
                    <a:pt x="3" y="6"/>
                  </a:cubicBezTo>
                  <a:cubicBezTo>
                    <a:pt x="3" y="6"/>
                    <a:pt x="4" y="8"/>
                    <a:pt x="6" y="10"/>
                  </a:cubicBezTo>
                  <a:cubicBezTo>
                    <a:pt x="9" y="12"/>
                    <a:pt x="13" y="14"/>
                    <a:pt x="19" y="15"/>
                  </a:cubicBezTo>
                  <a:cubicBezTo>
                    <a:pt x="21" y="16"/>
                    <a:pt x="23" y="16"/>
                    <a:pt x="25" y="16"/>
                  </a:cubicBezTo>
                  <a:cubicBezTo>
                    <a:pt x="33" y="16"/>
                    <a:pt x="42" y="12"/>
                    <a:pt x="47" y="0"/>
                  </a:cubicBezTo>
                  <a:cubicBezTo>
                    <a:pt x="50" y="1"/>
                    <a:pt x="50" y="1"/>
                    <a:pt x="50" y="1"/>
                  </a:cubicBezTo>
                  <a:cubicBezTo>
                    <a:pt x="45" y="14"/>
                    <a:pt x="35" y="19"/>
                    <a:pt x="25" y="19"/>
                  </a:cubicBezTo>
                  <a:close/>
                </a:path>
              </a:pathLst>
            </a:custGeom>
            <a:solidFill>
              <a:srgbClr val="9E27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4" name="Oval 261"/>
            <p:cNvSpPr>
              <a:spLocks noChangeArrowheads="1"/>
            </p:cNvSpPr>
            <p:nvPr/>
          </p:nvSpPr>
          <p:spPr bwMode="auto">
            <a:xfrm>
              <a:off x="8543925" y="1627836"/>
              <a:ext cx="6350" cy="7938"/>
            </a:xfrm>
            <a:prstGeom prst="ellipse">
              <a:avLst/>
            </a:prstGeom>
            <a:solidFill>
              <a:srgbClr val="6336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5" name="Freeform 262"/>
            <p:cNvSpPr>
              <a:spLocks/>
            </p:cNvSpPr>
            <p:nvPr/>
          </p:nvSpPr>
          <p:spPr bwMode="auto">
            <a:xfrm>
              <a:off x="8561388" y="1723086"/>
              <a:ext cx="6350" cy="23813"/>
            </a:xfrm>
            <a:custGeom>
              <a:avLst/>
              <a:gdLst>
                <a:gd name="T0" fmla="*/ 0 w 4"/>
                <a:gd name="T1" fmla="*/ 15 h 15"/>
                <a:gd name="T2" fmla="*/ 1 w 4"/>
                <a:gd name="T3" fmla="*/ 0 h 15"/>
                <a:gd name="T4" fmla="*/ 4 w 4"/>
                <a:gd name="T5" fmla="*/ 1 h 15"/>
                <a:gd name="T6" fmla="*/ 3 w 4"/>
                <a:gd name="T7" fmla="*/ 15 h 15"/>
                <a:gd name="T8" fmla="*/ 0 w 4"/>
                <a:gd name="T9" fmla="*/ 15 h 15"/>
              </a:gdLst>
              <a:ahLst/>
              <a:cxnLst>
                <a:cxn ang="0">
                  <a:pos x="T0" y="T1"/>
                </a:cxn>
                <a:cxn ang="0">
                  <a:pos x="T2" y="T3"/>
                </a:cxn>
                <a:cxn ang="0">
                  <a:pos x="T4" y="T5"/>
                </a:cxn>
                <a:cxn ang="0">
                  <a:pos x="T6" y="T7"/>
                </a:cxn>
                <a:cxn ang="0">
                  <a:pos x="T8" y="T9"/>
                </a:cxn>
              </a:cxnLst>
              <a:rect l="0" t="0" r="r" b="b"/>
              <a:pathLst>
                <a:path w="4" h="15">
                  <a:moveTo>
                    <a:pt x="0" y="15"/>
                  </a:moveTo>
                  <a:lnTo>
                    <a:pt x="1" y="0"/>
                  </a:lnTo>
                  <a:lnTo>
                    <a:pt x="4" y="1"/>
                  </a:lnTo>
                  <a:lnTo>
                    <a:pt x="3" y="15"/>
                  </a:lnTo>
                  <a:lnTo>
                    <a:pt x="0" y="15"/>
                  </a:lnTo>
                  <a:close/>
                </a:path>
              </a:pathLst>
            </a:custGeom>
            <a:solidFill>
              <a:srgbClr val="9E27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6" name="Rectangle 263"/>
            <p:cNvSpPr>
              <a:spLocks noChangeArrowheads="1"/>
            </p:cNvSpPr>
            <p:nvPr/>
          </p:nvSpPr>
          <p:spPr bwMode="auto">
            <a:xfrm>
              <a:off x="8586788" y="1729436"/>
              <a:ext cx="4762" cy="19050"/>
            </a:xfrm>
            <a:prstGeom prst="rect">
              <a:avLst/>
            </a:prstGeom>
            <a:solidFill>
              <a:srgbClr val="9E270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7" name="Freeform 264"/>
            <p:cNvSpPr>
              <a:spLocks noEditPoints="1"/>
            </p:cNvSpPr>
            <p:nvPr/>
          </p:nvSpPr>
          <p:spPr bwMode="auto">
            <a:xfrm>
              <a:off x="8445500" y="1550048"/>
              <a:ext cx="87312" cy="79375"/>
            </a:xfrm>
            <a:custGeom>
              <a:avLst/>
              <a:gdLst>
                <a:gd name="T0" fmla="*/ 29 w 59"/>
                <a:gd name="T1" fmla="*/ 50 h 53"/>
                <a:gd name="T2" fmla="*/ 12 w 59"/>
                <a:gd name="T3" fmla="*/ 31 h 53"/>
                <a:gd name="T4" fmla="*/ 5 w 59"/>
                <a:gd name="T5" fmla="*/ 18 h 53"/>
                <a:gd name="T6" fmla="*/ 12 w 59"/>
                <a:gd name="T7" fmla="*/ 5 h 53"/>
                <a:gd name="T8" fmla="*/ 15 w 59"/>
                <a:gd name="T9" fmla="*/ 4 h 53"/>
                <a:gd name="T10" fmla="*/ 31 w 59"/>
                <a:gd name="T11" fmla="*/ 15 h 53"/>
                <a:gd name="T12" fmla="*/ 45 w 59"/>
                <a:gd name="T13" fmla="*/ 4 h 53"/>
                <a:gd name="T14" fmla="*/ 55 w 59"/>
                <a:gd name="T15" fmla="*/ 7 h 53"/>
                <a:gd name="T16" fmla="*/ 59 w 59"/>
                <a:gd name="T17" fmla="*/ 14 h 53"/>
                <a:gd name="T18" fmla="*/ 50 w 59"/>
                <a:gd name="T19" fmla="*/ 31 h 53"/>
                <a:gd name="T20" fmla="*/ 35 w 59"/>
                <a:gd name="T21" fmla="*/ 45 h 53"/>
                <a:gd name="T22" fmla="*/ 32 w 59"/>
                <a:gd name="T23" fmla="*/ 50 h 53"/>
                <a:gd name="T24" fmla="*/ 31 w 59"/>
                <a:gd name="T25" fmla="*/ 53 h 53"/>
                <a:gd name="T26" fmla="*/ 29 w 59"/>
                <a:gd name="T27" fmla="*/ 50 h 53"/>
                <a:gd name="T28" fmla="*/ 25 w 59"/>
                <a:gd name="T29" fmla="*/ 47 h 53"/>
                <a:gd name="T30" fmla="*/ 8 w 59"/>
                <a:gd name="T31" fmla="*/ 28 h 53"/>
                <a:gd name="T32" fmla="*/ 1 w 59"/>
                <a:gd name="T33" fmla="*/ 15 h 53"/>
                <a:gd name="T34" fmla="*/ 8 w 59"/>
                <a:gd name="T35" fmla="*/ 2 h 53"/>
                <a:gd name="T36" fmla="*/ 12 w 59"/>
                <a:gd name="T37" fmla="*/ 1 h 53"/>
                <a:gd name="T38" fmla="*/ 28 w 59"/>
                <a:gd name="T39" fmla="*/ 12 h 53"/>
                <a:gd name="T40" fmla="*/ 41 w 59"/>
                <a:gd name="T41" fmla="*/ 1 h 53"/>
                <a:gd name="T42" fmla="*/ 51 w 59"/>
                <a:gd name="T43" fmla="*/ 4 h 53"/>
                <a:gd name="T44" fmla="*/ 55 w 59"/>
                <a:gd name="T45" fmla="*/ 11 h 53"/>
                <a:gd name="T46" fmla="*/ 46 w 59"/>
                <a:gd name="T47" fmla="*/ 28 h 53"/>
                <a:gd name="T48" fmla="*/ 31 w 59"/>
                <a:gd name="T49" fmla="*/ 42 h 53"/>
                <a:gd name="T50" fmla="*/ 28 w 59"/>
                <a:gd name="T51" fmla="*/ 47 h 53"/>
                <a:gd name="T52" fmla="*/ 27 w 59"/>
                <a:gd name="T53" fmla="*/ 50 h 53"/>
                <a:gd name="T54" fmla="*/ 25 w 59"/>
                <a:gd name="T55" fmla="*/ 47 h 53"/>
                <a:gd name="T56" fmla="*/ 20 w 59"/>
                <a:gd name="T57" fmla="*/ 43 h 53"/>
                <a:gd name="T58" fmla="*/ 22 w 59"/>
                <a:gd name="T59" fmla="*/ 42 h 53"/>
                <a:gd name="T60" fmla="*/ 20 w 59"/>
                <a:gd name="T61" fmla="*/ 43 h 53"/>
                <a:gd name="T62" fmla="*/ 4 w 59"/>
                <a:gd name="T63" fmla="*/ 14 h 53"/>
                <a:gd name="T64" fmla="*/ 10 w 59"/>
                <a:gd name="T65" fmla="*/ 25 h 53"/>
                <a:gd name="T66" fmla="*/ 26 w 59"/>
                <a:gd name="T67" fmla="*/ 43 h 53"/>
                <a:gd name="T68" fmla="*/ 44 w 59"/>
                <a:gd name="T69" fmla="*/ 25 h 53"/>
                <a:gd name="T70" fmla="*/ 52 w 59"/>
                <a:gd name="T71" fmla="*/ 11 h 53"/>
                <a:gd name="T72" fmla="*/ 49 w 59"/>
                <a:gd name="T73" fmla="*/ 7 h 53"/>
                <a:gd name="T74" fmla="*/ 42 w 59"/>
                <a:gd name="T75" fmla="*/ 4 h 53"/>
                <a:gd name="T76" fmla="*/ 29 w 59"/>
                <a:gd name="T77" fmla="*/ 17 h 53"/>
                <a:gd name="T78" fmla="*/ 27 w 59"/>
                <a:gd name="T79" fmla="*/ 21 h 53"/>
                <a:gd name="T80" fmla="*/ 26 w 59"/>
                <a:gd name="T81" fmla="*/ 16 h 53"/>
                <a:gd name="T82" fmla="*/ 12 w 59"/>
                <a:gd name="T83" fmla="*/ 4 h 53"/>
                <a:gd name="T84" fmla="*/ 10 w 59"/>
                <a:gd name="T85" fmla="*/ 5 h 53"/>
                <a:gd name="T86" fmla="*/ 4 w 59"/>
                <a:gd name="T87" fmla="*/ 14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9" h="53">
                  <a:moveTo>
                    <a:pt x="29" y="50"/>
                  </a:moveTo>
                  <a:cubicBezTo>
                    <a:pt x="29" y="50"/>
                    <a:pt x="22" y="41"/>
                    <a:pt x="12" y="31"/>
                  </a:cubicBezTo>
                  <a:cubicBezTo>
                    <a:pt x="8" y="27"/>
                    <a:pt x="5" y="22"/>
                    <a:pt x="5" y="18"/>
                  </a:cubicBezTo>
                  <a:cubicBezTo>
                    <a:pt x="4" y="13"/>
                    <a:pt x="6" y="8"/>
                    <a:pt x="12" y="5"/>
                  </a:cubicBezTo>
                  <a:cubicBezTo>
                    <a:pt x="12" y="4"/>
                    <a:pt x="13" y="4"/>
                    <a:pt x="15" y="4"/>
                  </a:cubicBezTo>
                  <a:cubicBezTo>
                    <a:pt x="20" y="3"/>
                    <a:pt x="27" y="4"/>
                    <a:pt x="31" y="15"/>
                  </a:cubicBezTo>
                  <a:cubicBezTo>
                    <a:pt x="34" y="11"/>
                    <a:pt x="38" y="5"/>
                    <a:pt x="45" y="4"/>
                  </a:cubicBezTo>
                  <a:cubicBezTo>
                    <a:pt x="48" y="4"/>
                    <a:pt x="52" y="5"/>
                    <a:pt x="55" y="7"/>
                  </a:cubicBezTo>
                  <a:cubicBezTo>
                    <a:pt x="55" y="7"/>
                    <a:pt x="58" y="10"/>
                    <a:pt x="59" y="14"/>
                  </a:cubicBezTo>
                  <a:cubicBezTo>
                    <a:pt x="59" y="18"/>
                    <a:pt x="57" y="24"/>
                    <a:pt x="50" y="31"/>
                  </a:cubicBezTo>
                  <a:cubicBezTo>
                    <a:pt x="42" y="37"/>
                    <a:pt x="38" y="42"/>
                    <a:pt x="35" y="45"/>
                  </a:cubicBezTo>
                  <a:cubicBezTo>
                    <a:pt x="33" y="49"/>
                    <a:pt x="32" y="50"/>
                    <a:pt x="32" y="50"/>
                  </a:cubicBezTo>
                  <a:cubicBezTo>
                    <a:pt x="31" y="53"/>
                    <a:pt x="31" y="53"/>
                    <a:pt x="31" y="53"/>
                  </a:cubicBezTo>
                  <a:lnTo>
                    <a:pt x="29" y="50"/>
                  </a:lnTo>
                  <a:close/>
                  <a:moveTo>
                    <a:pt x="25" y="47"/>
                  </a:moveTo>
                  <a:cubicBezTo>
                    <a:pt x="25" y="47"/>
                    <a:pt x="18" y="38"/>
                    <a:pt x="8" y="28"/>
                  </a:cubicBezTo>
                  <a:cubicBezTo>
                    <a:pt x="4" y="24"/>
                    <a:pt x="1" y="19"/>
                    <a:pt x="1" y="15"/>
                  </a:cubicBezTo>
                  <a:cubicBezTo>
                    <a:pt x="0" y="10"/>
                    <a:pt x="3" y="5"/>
                    <a:pt x="8" y="2"/>
                  </a:cubicBezTo>
                  <a:cubicBezTo>
                    <a:pt x="8" y="1"/>
                    <a:pt x="10" y="1"/>
                    <a:pt x="12" y="1"/>
                  </a:cubicBezTo>
                  <a:cubicBezTo>
                    <a:pt x="16" y="0"/>
                    <a:pt x="24" y="1"/>
                    <a:pt x="28" y="12"/>
                  </a:cubicBezTo>
                  <a:cubicBezTo>
                    <a:pt x="30" y="8"/>
                    <a:pt x="34" y="2"/>
                    <a:pt x="41" y="1"/>
                  </a:cubicBezTo>
                  <a:cubicBezTo>
                    <a:pt x="44" y="1"/>
                    <a:pt x="48" y="2"/>
                    <a:pt x="51" y="4"/>
                  </a:cubicBezTo>
                  <a:cubicBezTo>
                    <a:pt x="52" y="4"/>
                    <a:pt x="54" y="7"/>
                    <a:pt x="55" y="11"/>
                  </a:cubicBezTo>
                  <a:cubicBezTo>
                    <a:pt x="55" y="15"/>
                    <a:pt x="54" y="21"/>
                    <a:pt x="46" y="28"/>
                  </a:cubicBezTo>
                  <a:cubicBezTo>
                    <a:pt x="38" y="34"/>
                    <a:pt x="34" y="39"/>
                    <a:pt x="31" y="42"/>
                  </a:cubicBezTo>
                  <a:cubicBezTo>
                    <a:pt x="29" y="46"/>
                    <a:pt x="28" y="47"/>
                    <a:pt x="28" y="47"/>
                  </a:cubicBezTo>
                  <a:cubicBezTo>
                    <a:pt x="27" y="50"/>
                    <a:pt x="27" y="50"/>
                    <a:pt x="27" y="50"/>
                  </a:cubicBezTo>
                  <a:lnTo>
                    <a:pt x="25" y="47"/>
                  </a:lnTo>
                  <a:close/>
                  <a:moveTo>
                    <a:pt x="20" y="43"/>
                  </a:moveTo>
                  <a:cubicBezTo>
                    <a:pt x="22" y="42"/>
                    <a:pt x="22" y="42"/>
                    <a:pt x="22" y="42"/>
                  </a:cubicBezTo>
                  <a:lnTo>
                    <a:pt x="20" y="43"/>
                  </a:lnTo>
                  <a:close/>
                  <a:moveTo>
                    <a:pt x="4" y="14"/>
                  </a:moveTo>
                  <a:cubicBezTo>
                    <a:pt x="4" y="18"/>
                    <a:pt x="7" y="22"/>
                    <a:pt x="10" y="25"/>
                  </a:cubicBezTo>
                  <a:cubicBezTo>
                    <a:pt x="18" y="33"/>
                    <a:pt x="24" y="40"/>
                    <a:pt x="26" y="43"/>
                  </a:cubicBezTo>
                  <a:cubicBezTo>
                    <a:pt x="28" y="40"/>
                    <a:pt x="33" y="34"/>
                    <a:pt x="44" y="25"/>
                  </a:cubicBezTo>
                  <a:cubicBezTo>
                    <a:pt x="51" y="19"/>
                    <a:pt x="52" y="14"/>
                    <a:pt x="52" y="11"/>
                  </a:cubicBezTo>
                  <a:cubicBezTo>
                    <a:pt x="51" y="8"/>
                    <a:pt x="49" y="7"/>
                    <a:pt x="49" y="7"/>
                  </a:cubicBezTo>
                  <a:cubicBezTo>
                    <a:pt x="46" y="5"/>
                    <a:pt x="44" y="4"/>
                    <a:pt x="42" y="4"/>
                  </a:cubicBezTo>
                  <a:cubicBezTo>
                    <a:pt x="34" y="5"/>
                    <a:pt x="29" y="17"/>
                    <a:pt x="29" y="17"/>
                  </a:cubicBezTo>
                  <a:cubicBezTo>
                    <a:pt x="27" y="21"/>
                    <a:pt x="27" y="21"/>
                    <a:pt x="27" y="21"/>
                  </a:cubicBezTo>
                  <a:cubicBezTo>
                    <a:pt x="26" y="16"/>
                    <a:pt x="26" y="16"/>
                    <a:pt x="26" y="16"/>
                  </a:cubicBezTo>
                  <a:cubicBezTo>
                    <a:pt x="22" y="4"/>
                    <a:pt x="16" y="4"/>
                    <a:pt x="12" y="4"/>
                  </a:cubicBezTo>
                  <a:cubicBezTo>
                    <a:pt x="11" y="4"/>
                    <a:pt x="10" y="5"/>
                    <a:pt x="10" y="5"/>
                  </a:cubicBezTo>
                  <a:cubicBezTo>
                    <a:pt x="5" y="7"/>
                    <a:pt x="4" y="10"/>
                    <a:pt x="4" y="14"/>
                  </a:cubicBezTo>
                  <a:close/>
                </a:path>
              </a:pathLst>
            </a:custGeom>
            <a:solidFill>
              <a:srgbClr val="F279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8" name="Freeform 265"/>
            <p:cNvSpPr>
              <a:spLocks/>
            </p:cNvSpPr>
            <p:nvPr/>
          </p:nvSpPr>
          <p:spPr bwMode="auto">
            <a:xfrm>
              <a:off x="10485438" y="1691336"/>
              <a:ext cx="114300" cy="119063"/>
            </a:xfrm>
            <a:custGeom>
              <a:avLst/>
              <a:gdLst>
                <a:gd name="T0" fmla="*/ 73 w 76"/>
                <a:gd name="T1" fmla="*/ 0 h 80"/>
                <a:gd name="T2" fmla="*/ 1 w 76"/>
                <a:gd name="T3" fmla="*/ 78 h 80"/>
                <a:gd name="T4" fmla="*/ 4 w 76"/>
                <a:gd name="T5" fmla="*/ 78 h 80"/>
                <a:gd name="T6" fmla="*/ 74 w 76"/>
                <a:gd name="T7" fmla="*/ 3 h 80"/>
                <a:gd name="T8" fmla="*/ 73 w 76"/>
                <a:gd name="T9" fmla="*/ 0 h 80"/>
              </a:gdLst>
              <a:ahLst/>
              <a:cxnLst>
                <a:cxn ang="0">
                  <a:pos x="T0" y="T1"/>
                </a:cxn>
                <a:cxn ang="0">
                  <a:pos x="T2" y="T3"/>
                </a:cxn>
                <a:cxn ang="0">
                  <a:pos x="T4" y="T5"/>
                </a:cxn>
                <a:cxn ang="0">
                  <a:pos x="T6" y="T7"/>
                </a:cxn>
                <a:cxn ang="0">
                  <a:pos x="T8" y="T9"/>
                </a:cxn>
              </a:cxnLst>
              <a:rect l="0" t="0" r="r" b="b"/>
              <a:pathLst>
                <a:path w="76" h="80">
                  <a:moveTo>
                    <a:pt x="73" y="0"/>
                  </a:moveTo>
                  <a:cubicBezTo>
                    <a:pt x="34" y="7"/>
                    <a:pt x="14" y="44"/>
                    <a:pt x="1" y="78"/>
                  </a:cubicBezTo>
                  <a:cubicBezTo>
                    <a:pt x="0" y="79"/>
                    <a:pt x="3" y="80"/>
                    <a:pt x="4" y="78"/>
                  </a:cubicBezTo>
                  <a:cubicBezTo>
                    <a:pt x="16" y="46"/>
                    <a:pt x="36" y="10"/>
                    <a:pt x="74" y="3"/>
                  </a:cubicBezTo>
                  <a:cubicBezTo>
                    <a:pt x="76" y="3"/>
                    <a:pt x="75" y="0"/>
                    <a:pt x="73" y="0"/>
                  </a:cubicBezTo>
                  <a:close/>
                </a:path>
              </a:pathLst>
            </a:custGeom>
            <a:solidFill>
              <a:srgbClr val="8031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9" name="Freeform 266"/>
            <p:cNvSpPr>
              <a:spLocks/>
            </p:cNvSpPr>
            <p:nvPr/>
          </p:nvSpPr>
          <p:spPr bwMode="auto">
            <a:xfrm>
              <a:off x="10590213" y="1705623"/>
              <a:ext cx="84137" cy="52388"/>
            </a:xfrm>
            <a:custGeom>
              <a:avLst/>
              <a:gdLst>
                <a:gd name="T0" fmla="*/ 53 w 56"/>
                <a:gd name="T1" fmla="*/ 0 h 35"/>
                <a:gd name="T2" fmla="*/ 1 w 56"/>
                <a:gd name="T3" fmla="*/ 31 h 35"/>
                <a:gd name="T4" fmla="*/ 3 w 56"/>
                <a:gd name="T5" fmla="*/ 33 h 35"/>
                <a:gd name="T6" fmla="*/ 54 w 56"/>
                <a:gd name="T7" fmla="*/ 3 h 35"/>
                <a:gd name="T8" fmla="*/ 53 w 56"/>
                <a:gd name="T9" fmla="*/ 0 h 35"/>
              </a:gdLst>
              <a:ahLst/>
              <a:cxnLst>
                <a:cxn ang="0">
                  <a:pos x="T0" y="T1"/>
                </a:cxn>
                <a:cxn ang="0">
                  <a:pos x="T2" y="T3"/>
                </a:cxn>
                <a:cxn ang="0">
                  <a:pos x="T4" y="T5"/>
                </a:cxn>
                <a:cxn ang="0">
                  <a:pos x="T6" y="T7"/>
                </a:cxn>
                <a:cxn ang="0">
                  <a:pos x="T8" y="T9"/>
                </a:cxn>
              </a:cxnLst>
              <a:rect l="0" t="0" r="r" b="b"/>
              <a:pathLst>
                <a:path w="56" h="35">
                  <a:moveTo>
                    <a:pt x="53" y="0"/>
                  </a:moveTo>
                  <a:cubicBezTo>
                    <a:pt x="33" y="5"/>
                    <a:pt x="16" y="16"/>
                    <a:pt x="1" y="31"/>
                  </a:cubicBezTo>
                  <a:cubicBezTo>
                    <a:pt x="0" y="32"/>
                    <a:pt x="2" y="35"/>
                    <a:pt x="3" y="33"/>
                  </a:cubicBezTo>
                  <a:cubicBezTo>
                    <a:pt x="18" y="19"/>
                    <a:pt x="34" y="8"/>
                    <a:pt x="54" y="3"/>
                  </a:cubicBezTo>
                  <a:cubicBezTo>
                    <a:pt x="56" y="3"/>
                    <a:pt x="55" y="0"/>
                    <a:pt x="53" y="0"/>
                  </a:cubicBezTo>
                  <a:close/>
                </a:path>
              </a:pathLst>
            </a:custGeom>
            <a:solidFill>
              <a:srgbClr val="8031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0" name="Freeform 267"/>
            <p:cNvSpPr>
              <a:spLocks/>
            </p:cNvSpPr>
            <p:nvPr/>
          </p:nvSpPr>
          <p:spPr bwMode="auto">
            <a:xfrm>
              <a:off x="10523538" y="1837386"/>
              <a:ext cx="85725" cy="144463"/>
            </a:xfrm>
            <a:custGeom>
              <a:avLst/>
              <a:gdLst>
                <a:gd name="T0" fmla="*/ 55 w 58"/>
                <a:gd name="T1" fmla="*/ 1 h 96"/>
                <a:gd name="T2" fmla="*/ 16 w 58"/>
                <a:gd name="T3" fmla="*/ 94 h 96"/>
                <a:gd name="T4" fmla="*/ 19 w 58"/>
                <a:gd name="T5" fmla="*/ 92 h 96"/>
                <a:gd name="T6" fmla="*/ 57 w 58"/>
                <a:gd name="T7" fmla="*/ 3 h 96"/>
                <a:gd name="T8" fmla="*/ 55 w 58"/>
                <a:gd name="T9" fmla="*/ 1 h 96"/>
              </a:gdLst>
              <a:ahLst/>
              <a:cxnLst>
                <a:cxn ang="0">
                  <a:pos x="T0" y="T1"/>
                </a:cxn>
                <a:cxn ang="0">
                  <a:pos x="T2" y="T3"/>
                </a:cxn>
                <a:cxn ang="0">
                  <a:pos x="T4" y="T5"/>
                </a:cxn>
                <a:cxn ang="0">
                  <a:pos x="T6" y="T7"/>
                </a:cxn>
                <a:cxn ang="0">
                  <a:pos x="T8" y="T9"/>
                </a:cxn>
              </a:cxnLst>
              <a:rect l="0" t="0" r="r" b="b"/>
              <a:pathLst>
                <a:path w="58" h="96">
                  <a:moveTo>
                    <a:pt x="55" y="1"/>
                  </a:moveTo>
                  <a:cubicBezTo>
                    <a:pt x="31" y="26"/>
                    <a:pt x="0" y="57"/>
                    <a:pt x="16" y="94"/>
                  </a:cubicBezTo>
                  <a:cubicBezTo>
                    <a:pt x="17" y="96"/>
                    <a:pt x="20" y="94"/>
                    <a:pt x="19" y="92"/>
                  </a:cubicBezTo>
                  <a:cubicBezTo>
                    <a:pt x="3" y="57"/>
                    <a:pt x="34" y="26"/>
                    <a:pt x="57" y="3"/>
                  </a:cubicBezTo>
                  <a:cubicBezTo>
                    <a:pt x="58" y="2"/>
                    <a:pt x="56" y="0"/>
                    <a:pt x="55" y="1"/>
                  </a:cubicBezTo>
                  <a:close/>
                </a:path>
              </a:pathLst>
            </a:custGeom>
            <a:solidFill>
              <a:srgbClr val="8031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1" name="Freeform 268"/>
            <p:cNvSpPr>
              <a:spLocks/>
            </p:cNvSpPr>
            <p:nvPr/>
          </p:nvSpPr>
          <p:spPr bwMode="auto">
            <a:xfrm>
              <a:off x="10669588" y="1791348"/>
              <a:ext cx="115887" cy="112713"/>
            </a:xfrm>
            <a:custGeom>
              <a:avLst/>
              <a:gdLst>
                <a:gd name="T0" fmla="*/ 76 w 78"/>
                <a:gd name="T1" fmla="*/ 0 h 75"/>
                <a:gd name="T2" fmla="*/ 4 w 78"/>
                <a:gd name="T3" fmla="*/ 73 h 75"/>
                <a:gd name="T4" fmla="*/ 7 w 78"/>
                <a:gd name="T5" fmla="*/ 73 h 75"/>
                <a:gd name="T6" fmla="*/ 76 w 78"/>
                <a:gd name="T7" fmla="*/ 3 h 75"/>
                <a:gd name="T8" fmla="*/ 76 w 78"/>
                <a:gd name="T9" fmla="*/ 0 h 75"/>
              </a:gdLst>
              <a:ahLst/>
              <a:cxnLst>
                <a:cxn ang="0">
                  <a:pos x="T0" y="T1"/>
                </a:cxn>
                <a:cxn ang="0">
                  <a:pos x="T2" y="T3"/>
                </a:cxn>
                <a:cxn ang="0">
                  <a:pos x="T4" y="T5"/>
                </a:cxn>
                <a:cxn ang="0">
                  <a:pos x="T6" y="T7"/>
                </a:cxn>
                <a:cxn ang="0">
                  <a:pos x="T8" y="T9"/>
                </a:cxn>
              </a:cxnLst>
              <a:rect l="0" t="0" r="r" b="b"/>
              <a:pathLst>
                <a:path w="78" h="75">
                  <a:moveTo>
                    <a:pt x="76" y="0"/>
                  </a:moveTo>
                  <a:cubicBezTo>
                    <a:pt x="41" y="4"/>
                    <a:pt x="0" y="35"/>
                    <a:pt x="4" y="73"/>
                  </a:cubicBezTo>
                  <a:cubicBezTo>
                    <a:pt x="4" y="75"/>
                    <a:pt x="7" y="75"/>
                    <a:pt x="7" y="73"/>
                  </a:cubicBezTo>
                  <a:cubicBezTo>
                    <a:pt x="3" y="37"/>
                    <a:pt x="42" y="6"/>
                    <a:pt x="76" y="3"/>
                  </a:cubicBezTo>
                  <a:cubicBezTo>
                    <a:pt x="78" y="3"/>
                    <a:pt x="78" y="0"/>
                    <a:pt x="76" y="0"/>
                  </a:cubicBezTo>
                  <a:close/>
                </a:path>
              </a:pathLst>
            </a:custGeom>
            <a:solidFill>
              <a:srgbClr val="8031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2" name="Freeform 269"/>
            <p:cNvSpPr>
              <a:spLocks/>
            </p:cNvSpPr>
            <p:nvPr/>
          </p:nvSpPr>
          <p:spPr bwMode="auto">
            <a:xfrm>
              <a:off x="10406063" y="1821511"/>
              <a:ext cx="112712" cy="112713"/>
            </a:xfrm>
            <a:custGeom>
              <a:avLst/>
              <a:gdLst>
                <a:gd name="T0" fmla="*/ 26 w 75"/>
                <a:gd name="T1" fmla="*/ 54 h 76"/>
                <a:gd name="T2" fmla="*/ 32 w 75"/>
                <a:gd name="T3" fmla="*/ 60 h 76"/>
                <a:gd name="T4" fmla="*/ 62 w 75"/>
                <a:gd name="T5" fmla="*/ 50 h 76"/>
                <a:gd name="T6" fmla="*/ 67 w 75"/>
                <a:gd name="T7" fmla="*/ 45 h 76"/>
                <a:gd name="T8" fmla="*/ 54 w 75"/>
                <a:gd name="T9" fmla="*/ 13 h 76"/>
                <a:gd name="T10" fmla="*/ 48 w 75"/>
                <a:gd name="T11" fmla="*/ 7 h 76"/>
                <a:gd name="T12" fmla="*/ 19 w 75"/>
                <a:gd name="T13" fmla="*/ 20 h 76"/>
                <a:gd name="T14" fmla="*/ 12 w 75"/>
                <a:gd name="T15" fmla="*/ 24 h 76"/>
                <a:gd name="T16" fmla="*/ 26 w 75"/>
                <a:gd name="T17" fmla="*/ 54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5" h="76">
                  <a:moveTo>
                    <a:pt x="26" y="54"/>
                  </a:moveTo>
                  <a:cubicBezTo>
                    <a:pt x="26" y="54"/>
                    <a:pt x="20" y="76"/>
                    <a:pt x="32" y="60"/>
                  </a:cubicBezTo>
                  <a:cubicBezTo>
                    <a:pt x="44" y="44"/>
                    <a:pt x="47" y="43"/>
                    <a:pt x="62" y="50"/>
                  </a:cubicBezTo>
                  <a:cubicBezTo>
                    <a:pt x="62" y="50"/>
                    <a:pt x="75" y="55"/>
                    <a:pt x="67" y="45"/>
                  </a:cubicBezTo>
                  <a:cubicBezTo>
                    <a:pt x="59" y="35"/>
                    <a:pt x="49" y="31"/>
                    <a:pt x="54" y="13"/>
                  </a:cubicBezTo>
                  <a:cubicBezTo>
                    <a:pt x="54" y="13"/>
                    <a:pt x="53" y="0"/>
                    <a:pt x="48" y="7"/>
                  </a:cubicBezTo>
                  <a:cubicBezTo>
                    <a:pt x="42" y="15"/>
                    <a:pt x="40" y="31"/>
                    <a:pt x="19" y="20"/>
                  </a:cubicBezTo>
                  <a:cubicBezTo>
                    <a:pt x="19" y="20"/>
                    <a:pt x="0" y="10"/>
                    <a:pt x="12" y="24"/>
                  </a:cubicBezTo>
                  <a:cubicBezTo>
                    <a:pt x="19" y="32"/>
                    <a:pt x="29" y="36"/>
                    <a:pt x="26" y="54"/>
                  </a:cubicBezTo>
                  <a:close/>
                </a:path>
              </a:pathLst>
            </a:custGeom>
            <a:solidFill>
              <a:srgbClr val="FCFC0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3" name="Freeform 270"/>
            <p:cNvSpPr>
              <a:spLocks/>
            </p:cNvSpPr>
            <p:nvPr/>
          </p:nvSpPr>
          <p:spPr bwMode="auto">
            <a:xfrm>
              <a:off x="10596563" y="1908823"/>
              <a:ext cx="138112" cy="146050"/>
            </a:xfrm>
            <a:custGeom>
              <a:avLst/>
              <a:gdLst>
                <a:gd name="T0" fmla="*/ 13 w 93"/>
                <a:gd name="T1" fmla="*/ 40 h 98"/>
                <a:gd name="T2" fmla="*/ 2 w 93"/>
                <a:gd name="T3" fmla="*/ 44 h 98"/>
                <a:gd name="T4" fmla="*/ 13 w 93"/>
                <a:gd name="T5" fmla="*/ 53 h 98"/>
                <a:gd name="T6" fmla="*/ 32 w 93"/>
                <a:gd name="T7" fmla="*/ 86 h 98"/>
                <a:gd name="T8" fmla="*/ 40 w 93"/>
                <a:gd name="T9" fmla="*/ 83 h 98"/>
                <a:gd name="T10" fmla="*/ 53 w 93"/>
                <a:gd name="T11" fmla="*/ 61 h 98"/>
                <a:gd name="T12" fmla="*/ 81 w 93"/>
                <a:gd name="T13" fmla="*/ 56 h 98"/>
                <a:gd name="T14" fmla="*/ 82 w 93"/>
                <a:gd name="T15" fmla="*/ 50 h 98"/>
                <a:gd name="T16" fmla="*/ 65 w 93"/>
                <a:gd name="T17" fmla="*/ 45 h 98"/>
                <a:gd name="T18" fmla="*/ 54 w 93"/>
                <a:gd name="T19" fmla="*/ 30 h 98"/>
                <a:gd name="T20" fmla="*/ 52 w 93"/>
                <a:gd name="T21" fmla="*/ 12 h 98"/>
                <a:gd name="T22" fmla="*/ 45 w 93"/>
                <a:gd name="T23" fmla="*/ 14 h 98"/>
                <a:gd name="T24" fmla="*/ 28 w 93"/>
                <a:gd name="T25" fmla="*/ 40 h 98"/>
                <a:gd name="T26" fmla="*/ 13 w 93"/>
                <a:gd name="T27" fmla="*/ 40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3" h="98">
                  <a:moveTo>
                    <a:pt x="13" y="40"/>
                  </a:moveTo>
                  <a:cubicBezTo>
                    <a:pt x="13" y="40"/>
                    <a:pt x="3" y="41"/>
                    <a:pt x="2" y="44"/>
                  </a:cubicBezTo>
                  <a:cubicBezTo>
                    <a:pt x="0" y="47"/>
                    <a:pt x="3" y="50"/>
                    <a:pt x="13" y="53"/>
                  </a:cubicBezTo>
                  <a:cubicBezTo>
                    <a:pt x="23" y="55"/>
                    <a:pt x="35" y="63"/>
                    <a:pt x="32" y="86"/>
                  </a:cubicBezTo>
                  <a:cubicBezTo>
                    <a:pt x="32" y="86"/>
                    <a:pt x="34" y="98"/>
                    <a:pt x="40" y="83"/>
                  </a:cubicBezTo>
                  <a:cubicBezTo>
                    <a:pt x="40" y="83"/>
                    <a:pt x="45" y="66"/>
                    <a:pt x="53" y="61"/>
                  </a:cubicBezTo>
                  <a:cubicBezTo>
                    <a:pt x="61" y="57"/>
                    <a:pt x="81" y="56"/>
                    <a:pt x="81" y="56"/>
                  </a:cubicBezTo>
                  <a:cubicBezTo>
                    <a:pt x="81" y="56"/>
                    <a:pt x="93" y="54"/>
                    <a:pt x="82" y="50"/>
                  </a:cubicBezTo>
                  <a:cubicBezTo>
                    <a:pt x="70" y="46"/>
                    <a:pt x="65" y="45"/>
                    <a:pt x="65" y="45"/>
                  </a:cubicBezTo>
                  <a:cubicBezTo>
                    <a:pt x="65" y="45"/>
                    <a:pt x="54" y="41"/>
                    <a:pt x="54" y="30"/>
                  </a:cubicBezTo>
                  <a:cubicBezTo>
                    <a:pt x="54" y="19"/>
                    <a:pt x="52" y="12"/>
                    <a:pt x="52" y="12"/>
                  </a:cubicBezTo>
                  <a:cubicBezTo>
                    <a:pt x="52" y="12"/>
                    <a:pt x="48" y="0"/>
                    <a:pt x="45" y="14"/>
                  </a:cubicBezTo>
                  <a:cubicBezTo>
                    <a:pt x="40" y="33"/>
                    <a:pt x="34" y="39"/>
                    <a:pt x="28" y="40"/>
                  </a:cubicBezTo>
                  <a:cubicBezTo>
                    <a:pt x="22" y="41"/>
                    <a:pt x="13" y="40"/>
                    <a:pt x="13" y="40"/>
                  </a:cubicBezTo>
                  <a:close/>
                </a:path>
              </a:pathLst>
            </a:custGeom>
            <a:solidFill>
              <a:srgbClr val="FCFC0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4" name="Freeform 271"/>
            <p:cNvSpPr>
              <a:spLocks/>
            </p:cNvSpPr>
            <p:nvPr/>
          </p:nvSpPr>
          <p:spPr bwMode="auto">
            <a:xfrm>
              <a:off x="10409238" y="1819923"/>
              <a:ext cx="95250" cy="98425"/>
            </a:xfrm>
            <a:custGeom>
              <a:avLst/>
              <a:gdLst>
                <a:gd name="T0" fmla="*/ 17 w 64"/>
                <a:gd name="T1" fmla="*/ 52 h 66"/>
                <a:gd name="T2" fmla="*/ 18 w 64"/>
                <a:gd name="T3" fmla="*/ 65 h 66"/>
                <a:gd name="T4" fmla="*/ 26 w 64"/>
                <a:gd name="T5" fmla="*/ 59 h 66"/>
                <a:gd name="T6" fmla="*/ 51 w 64"/>
                <a:gd name="T7" fmla="*/ 48 h 66"/>
                <a:gd name="T8" fmla="*/ 64 w 64"/>
                <a:gd name="T9" fmla="*/ 49 h 66"/>
                <a:gd name="T10" fmla="*/ 56 w 64"/>
                <a:gd name="T11" fmla="*/ 37 h 66"/>
                <a:gd name="T12" fmla="*/ 49 w 64"/>
                <a:gd name="T13" fmla="*/ 29 h 66"/>
                <a:gd name="T14" fmla="*/ 48 w 64"/>
                <a:gd name="T15" fmla="*/ 11 h 66"/>
                <a:gd name="T16" fmla="*/ 41 w 64"/>
                <a:gd name="T17" fmla="*/ 3 h 66"/>
                <a:gd name="T18" fmla="*/ 34 w 64"/>
                <a:gd name="T19" fmla="*/ 14 h 66"/>
                <a:gd name="T20" fmla="*/ 12 w 64"/>
                <a:gd name="T21" fmla="*/ 17 h 66"/>
                <a:gd name="T22" fmla="*/ 0 w 64"/>
                <a:gd name="T23" fmla="*/ 16 h 66"/>
                <a:gd name="T24" fmla="*/ 7 w 64"/>
                <a:gd name="T25" fmla="*/ 26 h 66"/>
                <a:gd name="T26" fmla="*/ 17 w 64"/>
                <a:gd name="T27" fmla="*/ 52 h 66"/>
                <a:gd name="T28" fmla="*/ 20 w 64"/>
                <a:gd name="T29" fmla="*/ 53 h 66"/>
                <a:gd name="T30" fmla="*/ 15 w 64"/>
                <a:gd name="T31" fmla="*/ 30 h 66"/>
                <a:gd name="T32" fmla="*/ 4 w 64"/>
                <a:gd name="T33" fmla="*/ 17 h 66"/>
                <a:gd name="T34" fmla="*/ 11 w 64"/>
                <a:gd name="T35" fmla="*/ 20 h 66"/>
                <a:gd name="T36" fmla="*/ 32 w 64"/>
                <a:gd name="T37" fmla="*/ 21 h 66"/>
                <a:gd name="T38" fmla="*/ 45 w 64"/>
                <a:gd name="T39" fmla="*/ 10 h 66"/>
                <a:gd name="T40" fmla="*/ 48 w 64"/>
                <a:gd name="T41" fmla="*/ 32 h 66"/>
                <a:gd name="T42" fmla="*/ 60 w 64"/>
                <a:gd name="T43" fmla="*/ 46 h 66"/>
                <a:gd name="T44" fmla="*/ 50 w 64"/>
                <a:gd name="T45" fmla="*/ 45 h 66"/>
                <a:gd name="T46" fmla="*/ 32 w 64"/>
                <a:gd name="T47" fmla="*/ 48 h 66"/>
                <a:gd name="T48" fmla="*/ 26 w 64"/>
                <a:gd name="T49" fmla="*/ 54 h 66"/>
                <a:gd name="T50" fmla="*/ 19 w 64"/>
                <a:gd name="T51" fmla="*/ 61 h 66"/>
                <a:gd name="T52" fmla="*/ 20 w 64"/>
                <a:gd name="T53" fmla="*/ 53 h 66"/>
                <a:gd name="T54" fmla="*/ 17 w 64"/>
                <a:gd name="T55" fmla="*/ 52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4" h="66">
                  <a:moveTo>
                    <a:pt x="17" y="52"/>
                  </a:moveTo>
                  <a:cubicBezTo>
                    <a:pt x="17" y="55"/>
                    <a:pt x="14" y="64"/>
                    <a:pt x="18" y="65"/>
                  </a:cubicBezTo>
                  <a:cubicBezTo>
                    <a:pt x="22" y="66"/>
                    <a:pt x="25" y="61"/>
                    <a:pt x="26" y="59"/>
                  </a:cubicBezTo>
                  <a:cubicBezTo>
                    <a:pt x="34" y="50"/>
                    <a:pt x="38" y="43"/>
                    <a:pt x="51" y="48"/>
                  </a:cubicBezTo>
                  <a:cubicBezTo>
                    <a:pt x="53" y="49"/>
                    <a:pt x="64" y="54"/>
                    <a:pt x="64" y="49"/>
                  </a:cubicBezTo>
                  <a:cubicBezTo>
                    <a:pt x="64" y="44"/>
                    <a:pt x="59" y="40"/>
                    <a:pt x="56" y="37"/>
                  </a:cubicBezTo>
                  <a:cubicBezTo>
                    <a:pt x="54" y="34"/>
                    <a:pt x="51" y="32"/>
                    <a:pt x="49" y="29"/>
                  </a:cubicBezTo>
                  <a:cubicBezTo>
                    <a:pt x="45" y="23"/>
                    <a:pt x="49" y="18"/>
                    <a:pt x="48" y="11"/>
                  </a:cubicBezTo>
                  <a:cubicBezTo>
                    <a:pt x="48" y="7"/>
                    <a:pt x="47" y="0"/>
                    <a:pt x="41" y="3"/>
                  </a:cubicBezTo>
                  <a:cubicBezTo>
                    <a:pt x="38" y="5"/>
                    <a:pt x="36" y="11"/>
                    <a:pt x="34" y="14"/>
                  </a:cubicBezTo>
                  <a:cubicBezTo>
                    <a:pt x="29" y="23"/>
                    <a:pt x="20" y="22"/>
                    <a:pt x="12" y="17"/>
                  </a:cubicBezTo>
                  <a:cubicBezTo>
                    <a:pt x="10" y="16"/>
                    <a:pt x="0" y="10"/>
                    <a:pt x="0" y="16"/>
                  </a:cubicBezTo>
                  <a:cubicBezTo>
                    <a:pt x="0" y="20"/>
                    <a:pt x="5" y="24"/>
                    <a:pt x="7" y="26"/>
                  </a:cubicBezTo>
                  <a:cubicBezTo>
                    <a:pt x="15" y="34"/>
                    <a:pt x="19" y="40"/>
                    <a:pt x="17" y="52"/>
                  </a:cubicBezTo>
                  <a:cubicBezTo>
                    <a:pt x="17" y="54"/>
                    <a:pt x="20" y="55"/>
                    <a:pt x="20" y="53"/>
                  </a:cubicBezTo>
                  <a:cubicBezTo>
                    <a:pt x="22" y="44"/>
                    <a:pt x="21" y="37"/>
                    <a:pt x="15" y="30"/>
                  </a:cubicBezTo>
                  <a:cubicBezTo>
                    <a:pt x="12" y="25"/>
                    <a:pt x="7" y="22"/>
                    <a:pt x="4" y="17"/>
                  </a:cubicBezTo>
                  <a:cubicBezTo>
                    <a:pt x="3" y="17"/>
                    <a:pt x="10" y="19"/>
                    <a:pt x="11" y="20"/>
                  </a:cubicBezTo>
                  <a:cubicBezTo>
                    <a:pt x="18" y="24"/>
                    <a:pt x="26" y="26"/>
                    <a:pt x="32" y="21"/>
                  </a:cubicBezTo>
                  <a:cubicBezTo>
                    <a:pt x="35" y="19"/>
                    <a:pt x="44" y="0"/>
                    <a:pt x="45" y="10"/>
                  </a:cubicBezTo>
                  <a:cubicBezTo>
                    <a:pt x="46" y="19"/>
                    <a:pt x="42" y="25"/>
                    <a:pt x="48" y="32"/>
                  </a:cubicBezTo>
                  <a:cubicBezTo>
                    <a:pt x="52" y="37"/>
                    <a:pt x="57" y="41"/>
                    <a:pt x="60" y="46"/>
                  </a:cubicBezTo>
                  <a:cubicBezTo>
                    <a:pt x="63" y="50"/>
                    <a:pt x="50" y="45"/>
                    <a:pt x="50" y="45"/>
                  </a:cubicBezTo>
                  <a:cubicBezTo>
                    <a:pt x="43" y="42"/>
                    <a:pt x="38" y="42"/>
                    <a:pt x="32" y="48"/>
                  </a:cubicBezTo>
                  <a:cubicBezTo>
                    <a:pt x="30" y="49"/>
                    <a:pt x="28" y="52"/>
                    <a:pt x="26" y="54"/>
                  </a:cubicBezTo>
                  <a:cubicBezTo>
                    <a:pt x="29" y="51"/>
                    <a:pt x="19" y="64"/>
                    <a:pt x="19" y="61"/>
                  </a:cubicBezTo>
                  <a:cubicBezTo>
                    <a:pt x="19" y="58"/>
                    <a:pt x="20" y="56"/>
                    <a:pt x="20" y="53"/>
                  </a:cubicBezTo>
                  <a:cubicBezTo>
                    <a:pt x="21" y="51"/>
                    <a:pt x="18" y="50"/>
                    <a:pt x="17" y="52"/>
                  </a:cubicBezTo>
                  <a:close/>
                </a:path>
              </a:pathLst>
            </a:custGeom>
            <a:solidFill>
              <a:srgbClr val="8031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5" name="Freeform 272"/>
            <p:cNvSpPr>
              <a:spLocks/>
            </p:cNvSpPr>
            <p:nvPr/>
          </p:nvSpPr>
          <p:spPr bwMode="auto">
            <a:xfrm>
              <a:off x="10615613" y="1765948"/>
              <a:ext cx="57150" cy="68263"/>
            </a:xfrm>
            <a:custGeom>
              <a:avLst/>
              <a:gdLst>
                <a:gd name="T0" fmla="*/ 8 w 38"/>
                <a:gd name="T1" fmla="*/ 32 h 46"/>
                <a:gd name="T2" fmla="*/ 10 w 38"/>
                <a:gd name="T3" fmla="*/ 37 h 46"/>
                <a:gd name="T4" fmla="*/ 30 w 38"/>
                <a:gd name="T5" fmla="*/ 39 h 46"/>
                <a:gd name="T6" fmla="*/ 34 w 38"/>
                <a:gd name="T7" fmla="*/ 38 h 46"/>
                <a:gd name="T8" fmla="*/ 35 w 38"/>
                <a:gd name="T9" fmla="*/ 16 h 46"/>
                <a:gd name="T10" fmla="*/ 33 w 38"/>
                <a:gd name="T11" fmla="*/ 11 h 46"/>
                <a:gd name="T12" fmla="*/ 13 w 38"/>
                <a:gd name="T13" fmla="*/ 11 h 46"/>
                <a:gd name="T14" fmla="*/ 9 w 38"/>
                <a:gd name="T15" fmla="*/ 11 h 46"/>
                <a:gd name="T16" fmla="*/ 8 w 38"/>
                <a:gd name="T17" fmla="*/ 32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46">
                  <a:moveTo>
                    <a:pt x="8" y="32"/>
                  </a:moveTo>
                  <a:cubicBezTo>
                    <a:pt x="8" y="32"/>
                    <a:pt x="0" y="43"/>
                    <a:pt x="10" y="37"/>
                  </a:cubicBezTo>
                  <a:cubicBezTo>
                    <a:pt x="21" y="31"/>
                    <a:pt x="23" y="31"/>
                    <a:pt x="30" y="39"/>
                  </a:cubicBezTo>
                  <a:cubicBezTo>
                    <a:pt x="30" y="39"/>
                    <a:pt x="36" y="46"/>
                    <a:pt x="34" y="38"/>
                  </a:cubicBezTo>
                  <a:cubicBezTo>
                    <a:pt x="32" y="30"/>
                    <a:pt x="27" y="25"/>
                    <a:pt x="35" y="16"/>
                  </a:cubicBezTo>
                  <a:cubicBezTo>
                    <a:pt x="35" y="16"/>
                    <a:pt x="38" y="8"/>
                    <a:pt x="33" y="11"/>
                  </a:cubicBezTo>
                  <a:cubicBezTo>
                    <a:pt x="28" y="14"/>
                    <a:pt x="22" y="23"/>
                    <a:pt x="13" y="11"/>
                  </a:cubicBezTo>
                  <a:cubicBezTo>
                    <a:pt x="13" y="11"/>
                    <a:pt x="6" y="0"/>
                    <a:pt x="9" y="11"/>
                  </a:cubicBezTo>
                  <a:cubicBezTo>
                    <a:pt x="11" y="18"/>
                    <a:pt x="15" y="22"/>
                    <a:pt x="8" y="32"/>
                  </a:cubicBezTo>
                  <a:close/>
                </a:path>
              </a:pathLst>
            </a:custGeom>
            <a:solidFill>
              <a:srgbClr val="FCFC0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6" name="Freeform 273"/>
            <p:cNvSpPr>
              <a:spLocks/>
            </p:cNvSpPr>
            <p:nvPr/>
          </p:nvSpPr>
          <p:spPr bwMode="auto">
            <a:xfrm>
              <a:off x="10615613" y="1765948"/>
              <a:ext cx="57150" cy="63500"/>
            </a:xfrm>
            <a:custGeom>
              <a:avLst/>
              <a:gdLst>
                <a:gd name="T0" fmla="*/ 5 w 38"/>
                <a:gd name="T1" fmla="*/ 28 h 42"/>
                <a:gd name="T2" fmla="*/ 2 w 38"/>
                <a:gd name="T3" fmla="*/ 37 h 42"/>
                <a:gd name="T4" fmla="*/ 21 w 38"/>
                <a:gd name="T5" fmla="*/ 32 h 42"/>
                <a:gd name="T6" fmla="*/ 33 w 38"/>
                <a:gd name="T7" fmla="*/ 40 h 42"/>
                <a:gd name="T8" fmla="*/ 33 w 38"/>
                <a:gd name="T9" fmla="*/ 33 h 42"/>
                <a:gd name="T10" fmla="*/ 33 w 38"/>
                <a:gd name="T11" fmla="*/ 16 h 42"/>
                <a:gd name="T12" fmla="*/ 33 w 38"/>
                <a:gd name="T13" fmla="*/ 6 h 42"/>
                <a:gd name="T14" fmla="*/ 25 w 38"/>
                <a:gd name="T15" fmla="*/ 11 h 42"/>
                <a:gd name="T16" fmla="*/ 12 w 38"/>
                <a:gd name="T17" fmla="*/ 7 h 42"/>
                <a:gd name="T18" fmla="*/ 5 w 38"/>
                <a:gd name="T19" fmla="*/ 3 h 42"/>
                <a:gd name="T20" fmla="*/ 6 w 38"/>
                <a:gd name="T21" fmla="*/ 11 h 42"/>
                <a:gd name="T22" fmla="*/ 5 w 38"/>
                <a:gd name="T23" fmla="*/ 29 h 42"/>
                <a:gd name="T24" fmla="*/ 7 w 38"/>
                <a:gd name="T25" fmla="*/ 30 h 42"/>
                <a:gd name="T26" fmla="*/ 10 w 38"/>
                <a:gd name="T27" fmla="*/ 13 h 42"/>
                <a:gd name="T28" fmla="*/ 8 w 38"/>
                <a:gd name="T29" fmla="*/ 8 h 42"/>
                <a:gd name="T30" fmla="*/ 7 w 38"/>
                <a:gd name="T31" fmla="*/ 5 h 42"/>
                <a:gd name="T32" fmla="*/ 7 w 38"/>
                <a:gd name="T33" fmla="*/ 6 h 42"/>
                <a:gd name="T34" fmla="*/ 10 w 38"/>
                <a:gd name="T35" fmla="*/ 9 h 42"/>
                <a:gd name="T36" fmla="*/ 22 w 38"/>
                <a:gd name="T37" fmla="*/ 16 h 42"/>
                <a:gd name="T38" fmla="*/ 29 w 38"/>
                <a:gd name="T39" fmla="*/ 12 h 42"/>
                <a:gd name="T40" fmla="*/ 32 w 38"/>
                <a:gd name="T41" fmla="*/ 12 h 42"/>
                <a:gd name="T42" fmla="*/ 28 w 38"/>
                <a:gd name="T43" fmla="*/ 19 h 42"/>
                <a:gd name="T44" fmla="*/ 28 w 38"/>
                <a:gd name="T45" fmla="*/ 27 h 42"/>
                <a:gd name="T46" fmla="*/ 30 w 38"/>
                <a:gd name="T47" fmla="*/ 33 h 42"/>
                <a:gd name="T48" fmla="*/ 30 w 38"/>
                <a:gd name="T49" fmla="*/ 37 h 42"/>
                <a:gd name="T50" fmla="*/ 25 w 38"/>
                <a:gd name="T51" fmla="*/ 31 h 42"/>
                <a:gd name="T52" fmla="*/ 14 w 38"/>
                <a:gd name="T53" fmla="*/ 30 h 42"/>
                <a:gd name="T54" fmla="*/ 8 w 38"/>
                <a:gd name="T55" fmla="*/ 33 h 42"/>
                <a:gd name="T56" fmla="*/ 5 w 38"/>
                <a:gd name="T57" fmla="*/ 34 h 42"/>
                <a:gd name="T58" fmla="*/ 7 w 38"/>
                <a:gd name="T59" fmla="*/ 30 h 42"/>
                <a:gd name="T60" fmla="*/ 5 w 38"/>
                <a:gd name="T61" fmla="*/ 28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8" h="42">
                  <a:moveTo>
                    <a:pt x="5" y="28"/>
                  </a:moveTo>
                  <a:cubicBezTo>
                    <a:pt x="4" y="30"/>
                    <a:pt x="0" y="34"/>
                    <a:pt x="2" y="37"/>
                  </a:cubicBezTo>
                  <a:cubicBezTo>
                    <a:pt x="5" y="41"/>
                    <a:pt x="16" y="30"/>
                    <a:pt x="21" y="32"/>
                  </a:cubicBezTo>
                  <a:cubicBezTo>
                    <a:pt x="24" y="34"/>
                    <a:pt x="28" y="42"/>
                    <a:pt x="33" y="40"/>
                  </a:cubicBezTo>
                  <a:cubicBezTo>
                    <a:pt x="35" y="39"/>
                    <a:pt x="33" y="35"/>
                    <a:pt x="33" y="33"/>
                  </a:cubicBezTo>
                  <a:cubicBezTo>
                    <a:pt x="31" y="27"/>
                    <a:pt x="29" y="22"/>
                    <a:pt x="33" y="16"/>
                  </a:cubicBezTo>
                  <a:cubicBezTo>
                    <a:pt x="34" y="14"/>
                    <a:pt x="38" y="6"/>
                    <a:pt x="33" y="6"/>
                  </a:cubicBezTo>
                  <a:cubicBezTo>
                    <a:pt x="30" y="6"/>
                    <a:pt x="27" y="9"/>
                    <a:pt x="25" y="11"/>
                  </a:cubicBezTo>
                  <a:cubicBezTo>
                    <a:pt x="20" y="15"/>
                    <a:pt x="16" y="12"/>
                    <a:pt x="12" y="7"/>
                  </a:cubicBezTo>
                  <a:cubicBezTo>
                    <a:pt x="11" y="6"/>
                    <a:pt x="7" y="0"/>
                    <a:pt x="5" y="3"/>
                  </a:cubicBezTo>
                  <a:cubicBezTo>
                    <a:pt x="3" y="5"/>
                    <a:pt x="5" y="9"/>
                    <a:pt x="6" y="11"/>
                  </a:cubicBezTo>
                  <a:cubicBezTo>
                    <a:pt x="8" y="18"/>
                    <a:pt x="9" y="22"/>
                    <a:pt x="5" y="29"/>
                  </a:cubicBezTo>
                  <a:cubicBezTo>
                    <a:pt x="4" y="30"/>
                    <a:pt x="6" y="32"/>
                    <a:pt x="7" y="30"/>
                  </a:cubicBezTo>
                  <a:cubicBezTo>
                    <a:pt x="11" y="24"/>
                    <a:pt x="12" y="19"/>
                    <a:pt x="10" y="13"/>
                  </a:cubicBezTo>
                  <a:cubicBezTo>
                    <a:pt x="9" y="11"/>
                    <a:pt x="9" y="10"/>
                    <a:pt x="8" y="8"/>
                  </a:cubicBezTo>
                  <a:cubicBezTo>
                    <a:pt x="8" y="7"/>
                    <a:pt x="7" y="6"/>
                    <a:pt x="7" y="5"/>
                  </a:cubicBezTo>
                  <a:cubicBezTo>
                    <a:pt x="6" y="5"/>
                    <a:pt x="6" y="5"/>
                    <a:pt x="7" y="6"/>
                  </a:cubicBezTo>
                  <a:cubicBezTo>
                    <a:pt x="8" y="7"/>
                    <a:pt x="9" y="8"/>
                    <a:pt x="10" y="9"/>
                  </a:cubicBezTo>
                  <a:cubicBezTo>
                    <a:pt x="13" y="13"/>
                    <a:pt x="17" y="17"/>
                    <a:pt x="22" y="16"/>
                  </a:cubicBezTo>
                  <a:cubicBezTo>
                    <a:pt x="25" y="15"/>
                    <a:pt x="27" y="13"/>
                    <a:pt x="29" y="12"/>
                  </a:cubicBezTo>
                  <a:cubicBezTo>
                    <a:pt x="31" y="10"/>
                    <a:pt x="33" y="8"/>
                    <a:pt x="32" y="12"/>
                  </a:cubicBezTo>
                  <a:cubicBezTo>
                    <a:pt x="31" y="14"/>
                    <a:pt x="29" y="17"/>
                    <a:pt x="28" y="19"/>
                  </a:cubicBezTo>
                  <a:cubicBezTo>
                    <a:pt x="27" y="22"/>
                    <a:pt x="27" y="25"/>
                    <a:pt x="28" y="27"/>
                  </a:cubicBezTo>
                  <a:cubicBezTo>
                    <a:pt x="28" y="29"/>
                    <a:pt x="29" y="31"/>
                    <a:pt x="30" y="33"/>
                  </a:cubicBezTo>
                  <a:cubicBezTo>
                    <a:pt x="30" y="33"/>
                    <a:pt x="32" y="38"/>
                    <a:pt x="30" y="37"/>
                  </a:cubicBezTo>
                  <a:cubicBezTo>
                    <a:pt x="28" y="35"/>
                    <a:pt x="27" y="33"/>
                    <a:pt x="25" y="31"/>
                  </a:cubicBezTo>
                  <a:cubicBezTo>
                    <a:pt x="22" y="28"/>
                    <a:pt x="18" y="28"/>
                    <a:pt x="14" y="30"/>
                  </a:cubicBezTo>
                  <a:cubicBezTo>
                    <a:pt x="11" y="31"/>
                    <a:pt x="10" y="32"/>
                    <a:pt x="8" y="33"/>
                  </a:cubicBezTo>
                  <a:cubicBezTo>
                    <a:pt x="7" y="33"/>
                    <a:pt x="4" y="36"/>
                    <a:pt x="5" y="34"/>
                  </a:cubicBezTo>
                  <a:cubicBezTo>
                    <a:pt x="6" y="33"/>
                    <a:pt x="6" y="32"/>
                    <a:pt x="7" y="30"/>
                  </a:cubicBezTo>
                  <a:cubicBezTo>
                    <a:pt x="8" y="29"/>
                    <a:pt x="6" y="27"/>
                    <a:pt x="5" y="28"/>
                  </a:cubicBezTo>
                  <a:close/>
                </a:path>
              </a:pathLst>
            </a:custGeom>
            <a:solidFill>
              <a:srgbClr val="8031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7" name="Freeform 274"/>
            <p:cNvSpPr>
              <a:spLocks/>
            </p:cNvSpPr>
            <p:nvPr/>
          </p:nvSpPr>
          <p:spPr bwMode="auto">
            <a:xfrm>
              <a:off x="10536238" y="1759598"/>
              <a:ext cx="57150" cy="60325"/>
            </a:xfrm>
            <a:custGeom>
              <a:avLst/>
              <a:gdLst>
                <a:gd name="T0" fmla="*/ 9 w 38"/>
                <a:gd name="T1" fmla="*/ 29 h 41"/>
                <a:gd name="T2" fmla="*/ 12 w 38"/>
                <a:gd name="T3" fmla="*/ 33 h 41"/>
                <a:gd name="T4" fmla="*/ 30 w 38"/>
                <a:gd name="T5" fmla="*/ 32 h 41"/>
                <a:gd name="T6" fmla="*/ 34 w 38"/>
                <a:gd name="T7" fmla="*/ 29 h 41"/>
                <a:gd name="T8" fmla="*/ 31 w 38"/>
                <a:gd name="T9" fmla="*/ 9 h 41"/>
                <a:gd name="T10" fmla="*/ 28 w 38"/>
                <a:gd name="T11" fmla="*/ 5 h 41"/>
                <a:gd name="T12" fmla="*/ 10 w 38"/>
                <a:gd name="T13" fmla="*/ 8 h 41"/>
                <a:gd name="T14" fmla="*/ 6 w 38"/>
                <a:gd name="T15" fmla="*/ 10 h 41"/>
                <a:gd name="T16" fmla="*/ 9 w 38"/>
                <a:gd name="T17" fmla="*/ 29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41">
                  <a:moveTo>
                    <a:pt x="9" y="29"/>
                  </a:moveTo>
                  <a:cubicBezTo>
                    <a:pt x="9" y="29"/>
                    <a:pt x="3" y="41"/>
                    <a:pt x="12" y="33"/>
                  </a:cubicBezTo>
                  <a:cubicBezTo>
                    <a:pt x="21" y="26"/>
                    <a:pt x="23" y="26"/>
                    <a:pt x="30" y="32"/>
                  </a:cubicBezTo>
                  <a:cubicBezTo>
                    <a:pt x="30" y="32"/>
                    <a:pt x="38" y="37"/>
                    <a:pt x="34" y="29"/>
                  </a:cubicBezTo>
                  <a:cubicBezTo>
                    <a:pt x="31" y="22"/>
                    <a:pt x="26" y="19"/>
                    <a:pt x="31" y="9"/>
                  </a:cubicBezTo>
                  <a:cubicBezTo>
                    <a:pt x="31" y="9"/>
                    <a:pt x="33" y="1"/>
                    <a:pt x="28" y="5"/>
                  </a:cubicBezTo>
                  <a:cubicBezTo>
                    <a:pt x="24" y="9"/>
                    <a:pt x="21" y="18"/>
                    <a:pt x="10" y="8"/>
                  </a:cubicBezTo>
                  <a:cubicBezTo>
                    <a:pt x="10" y="8"/>
                    <a:pt x="0" y="0"/>
                    <a:pt x="6" y="10"/>
                  </a:cubicBezTo>
                  <a:cubicBezTo>
                    <a:pt x="8" y="15"/>
                    <a:pt x="14" y="19"/>
                    <a:pt x="9" y="29"/>
                  </a:cubicBezTo>
                  <a:close/>
                </a:path>
              </a:pathLst>
            </a:custGeom>
            <a:solidFill>
              <a:srgbClr val="FCFC0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8" name="Freeform 275"/>
            <p:cNvSpPr>
              <a:spLocks/>
            </p:cNvSpPr>
            <p:nvPr/>
          </p:nvSpPr>
          <p:spPr bwMode="auto">
            <a:xfrm>
              <a:off x="10534650" y="1758011"/>
              <a:ext cx="53975" cy="53975"/>
            </a:xfrm>
            <a:custGeom>
              <a:avLst/>
              <a:gdLst>
                <a:gd name="T0" fmla="*/ 6 w 36"/>
                <a:gd name="T1" fmla="*/ 27 h 37"/>
                <a:gd name="T2" fmla="*/ 5 w 36"/>
                <a:gd name="T3" fmla="*/ 36 h 37"/>
                <a:gd name="T4" fmla="*/ 9 w 36"/>
                <a:gd name="T5" fmla="*/ 35 h 37"/>
                <a:gd name="T6" fmla="*/ 23 w 36"/>
                <a:gd name="T7" fmla="*/ 28 h 37"/>
                <a:gd name="T8" fmla="*/ 35 w 36"/>
                <a:gd name="T9" fmla="*/ 33 h 37"/>
                <a:gd name="T10" fmla="*/ 33 w 36"/>
                <a:gd name="T11" fmla="*/ 26 h 37"/>
                <a:gd name="T12" fmla="*/ 31 w 36"/>
                <a:gd name="T13" fmla="*/ 9 h 37"/>
                <a:gd name="T14" fmla="*/ 28 w 36"/>
                <a:gd name="T15" fmla="*/ 1 h 37"/>
                <a:gd name="T16" fmla="*/ 21 w 36"/>
                <a:gd name="T17" fmla="*/ 7 h 37"/>
                <a:gd name="T18" fmla="*/ 9 w 36"/>
                <a:gd name="T19" fmla="*/ 6 h 37"/>
                <a:gd name="T20" fmla="*/ 1 w 36"/>
                <a:gd name="T21" fmla="*/ 4 h 37"/>
                <a:gd name="T22" fmla="*/ 4 w 36"/>
                <a:gd name="T23" fmla="*/ 12 h 37"/>
                <a:gd name="T24" fmla="*/ 6 w 36"/>
                <a:gd name="T25" fmla="*/ 28 h 37"/>
                <a:gd name="T26" fmla="*/ 9 w 36"/>
                <a:gd name="T27" fmla="*/ 28 h 37"/>
                <a:gd name="T28" fmla="*/ 8 w 36"/>
                <a:gd name="T29" fmla="*/ 12 h 37"/>
                <a:gd name="T30" fmla="*/ 3 w 36"/>
                <a:gd name="T31" fmla="*/ 5 h 37"/>
                <a:gd name="T32" fmla="*/ 7 w 36"/>
                <a:gd name="T33" fmla="*/ 8 h 37"/>
                <a:gd name="T34" fmla="*/ 20 w 36"/>
                <a:gd name="T35" fmla="*/ 12 h 37"/>
                <a:gd name="T36" fmla="*/ 25 w 36"/>
                <a:gd name="T37" fmla="*/ 8 h 37"/>
                <a:gd name="T38" fmla="*/ 28 w 36"/>
                <a:gd name="T39" fmla="*/ 5 h 37"/>
                <a:gd name="T40" fmla="*/ 27 w 36"/>
                <a:gd name="T41" fmla="*/ 9 h 37"/>
                <a:gd name="T42" fmla="*/ 29 w 36"/>
                <a:gd name="T43" fmla="*/ 24 h 37"/>
                <a:gd name="T44" fmla="*/ 31 w 36"/>
                <a:gd name="T45" fmla="*/ 28 h 37"/>
                <a:gd name="T46" fmla="*/ 31 w 36"/>
                <a:gd name="T47" fmla="*/ 30 h 37"/>
                <a:gd name="T48" fmla="*/ 25 w 36"/>
                <a:gd name="T49" fmla="*/ 26 h 37"/>
                <a:gd name="T50" fmla="*/ 13 w 36"/>
                <a:gd name="T51" fmla="*/ 28 h 37"/>
                <a:gd name="T52" fmla="*/ 9 w 36"/>
                <a:gd name="T53" fmla="*/ 31 h 37"/>
                <a:gd name="T54" fmla="*/ 6 w 36"/>
                <a:gd name="T55" fmla="*/ 33 h 37"/>
                <a:gd name="T56" fmla="*/ 7 w 36"/>
                <a:gd name="T57" fmla="*/ 33 h 37"/>
                <a:gd name="T58" fmla="*/ 9 w 36"/>
                <a:gd name="T59" fmla="*/ 29 h 37"/>
                <a:gd name="T60" fmla="*/ 6 w 36"/>
                <a:gd name="T61" fmla="*/ 2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6" h="37">
                  <a:moveTo>
                    <a:pt x="6" y="27"/>
                  </a:moveTo>
                  <a:cubicBezTo>
                    <a:pt x="5" y="29"/>
                    <a:pt x="3" y="33"/>
                    <a:pt x="5" y="36"/>
                  </a:cubicBezTo>
                  <a:cubicBezTo>
                    <a:pt x="6" y="37"/>
                    <a:pt x="8" y="36"/>
                    <a:pt x="9" y="35"/>
                  </a:cubicBezTo>
                  <a:cubicBezTo>
                    <a:pt x="13" y="32"/>
                    <a:pt x="18" y="26"/>
                    <a:pt x="23" y="28"/>
                  </a:cubicBezTo>
                  <a:cubicBezTo>
                    <a:pt x="26" y="29"/>
                    <a:pt x="31" y="36"/>
                    <a:pt x="35" y="33"/>
                  </a:cubicBezTo>
                  <a:cubicBezTo>
                    <a:pt x="36" y="31"/>
                    <a:pt x="34" y="28"/>
                    <a:pt x="33" y="26"/>
                  </a:cubicBezTo>
                  <a:cubicBezTo>
                    <a:pt x="30" y="20"/>
                    <a:pt x="27" y="16"/>
                    <a:pt x="31" y="9"/>
                  </a:cubicBezTo>
                  <a:cubicBezTo>
                    <a:pt x="32" y="7"/>
                    <a:pt x="32" y="0"/>
                    <a:pt x="28" y="1"/>
                  </a:cubicBezTo>
                  <a:cubicBezTo>
                    <a:pt x="25" y="2"/>
                    <a:pt x="23" y="5"/>
                    <a:pt x="21" y="7"/>
                  </a:cubicBezTo>
                  <a:cubicBezTo>
                    <a:pt x="17" y="12"/>
                    <a:pt x="13" y="9"/>
                    <a:pt x="9" y="6"/>
                  </a:cubicBezTo>
                  <a:cubicBezTo>
                    <a:pt x="7" y="4"/>
                    <a:pt x="2" y="0"/>
                    <a:pt x="1" y="4"/>
                  </a:cubicBezTo>
                  <a:cubicBezTo>
                    <a:pt x="0" y="6"/>
                    <a:pt x="3" y="10"/>
                    <a:pt x="4" y="12"/>
                  </a:cubicBezTo>
                  <a:cubicBezTo>
                    <a:pt x="8" y="17"/>
                    <a:pt x="8" y="22"/>
                    <a:pt x="6" y="28"/>
                  </a:cubicBezTo>
                  <a:cubicBezTo>
                    <a:pt x="5" y="29"/>
                    <a:pt x="8" y="30"/>
                    <a:pt x="9" y="28"/>
                  </a:cubicBezTo>
                  <a:cubicBezTo>
                    <a:pt x="11" y="23"/>
                    <a:pt x="11" y="18"/>
                    <a:pt x="8" y="12"/>
                  </a:cubicBezTo>
                  <a:cubicBezTo>
                    <a:pt x="7" y="10"/>
                    <a:pt x="5" y="6"/>
                    <a:pt x="3" y="5"/>
                  </a:cubicBezTo>
                  <a:cubicBezTo>
                    <a:pt x="5" y="6"/>
                    <a:pt x="6" y="7"/>
                    <a:pt x="7" y="8"/>
                  </a:cubicBezTo>
                  <a:cubicBezTo>
                    <a:pt x="10" y="11"/>
                    <a:pt x="16" y="15"/>
                    <a:pt x="20" y="12"/>
                  </a:cubicBezTo>
                  <a:cubicBezTo>
                    <a:pt x="22" y="11"/>
                    <a:pt x="24" y="9"/>
                    <a:pt x="25" y="8"/>
                  </a:cubicBezTo>
                  <a:cubicBezTo>
                    <a:pt x="25" y="8"/>
                    <a:pt x="28" y="4"/>
                    <a:pt x="28" y="5"/>
                  </a:cubicBezTo>
                  <a:cubicBezTo>
                    <a:pt x="28" y="7"/>
                    <a:pt x="28" y="8"/>
                    <a:pt x="27" y="9"/>
                  </a:cubicBezTo>
                  <a:cubicBezTo>
                    <a:pt x="25" y="14"/>
                    <a:pt x="26" y="19"/>
                    <a:pt x="29" y="24"/>
                  </a:cubicBezTo>
                  <a:cubicBezTo>
                    <a:pt x="29" y="25"/>
                    <a:pt x="30" y="26"/>
                    <a:pt x="31" y="28"/>
                  </a:cubicBezTo>
                  <a:cubicBezTo>
                    <a:pt x="31" y="29"/>
                    <a:pt x="34" y="31"/>
                    <a:pt x="31" y="30"/>
                  </a:cubicBezTo>
                  <a:cubicBezTo>
                    <a:pt x="29" y="29"/>
                    <a:pt x="27" y="27"/>
                    <a:pt x="25" y="26"/>
                  </a:cubicBezTo>
                  <a:cubicBezTo>
                    <a:pt x="20" y="23"/>
                    <a:pt x="16" y="26"/>
                    <a:pt x="13" y="28"/>
                  </a:cubicBezTo>
                  <a:cubicBezTo>
                    <a:pt x="12" y="29"/>
                    <a:pt x="10" y="30"/>
                    <a:pt x="9" y="31"/>
                  </a:cubicBezTo>
                  <a:cubicBezTo>
                    <a:pt x="8" y="32"/>
                    <a:pt x="7" y="33"/>
                    <a:pt x="6" y="33"/>
                  </a:cubicBezTo>
                  <a:cubicBezTo>
                    <a:pt x="7" y="33"/>
                    <a:pt x="7" y="33"/>
                    <a:pt x="7" y="33"/>
                  </a:cubicBezTo>
                  <a:cubicBezTo>
                    <a:pt x="8" y="31"/>
                    <a:pt x="8" y="30"/>
                    <a:pt x="9" y="29"/>
                  </a:cubicBezTo>
                  <a:cubicBezTo>
                    <a:pt x="10" y="27"/>
                    <a:pt x="7" y="25"/>
                    <a:pt x="6" y="27"/>
                  </a:cubicBezTo>
                  <a:close/>
                </a:path>
              </a:pathLst>
            </a:custGeom>
            <a:solidFill>
              <a:srgbClr val="8031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9" name="Freeform 276"/>
            <p:cNvSpPr>
              <a:spLocks/>
            </p:cNvSpPr>
            <p:nvPr/>
          </p:nvSpPr>
          <p:spPr bwMode="auto">
            <a:xfrm>
              <a:off x="10579100" y="1913586"/>
              <a:ext cx="141287" cy="136525"/>
            </a:xfrm>
            <a:custGeom>
              <a:avLst/>
              <a:gdLst>
                <a:gd name="T0" fmla="*/ 18 w 94"/>
                <a:gd name="T1" fmla="*/ 34 h 91"/>
                <a:gd name="T2" fmla="*/ 9 w 94"/>
                <a:gd name="T3" fmla="*/ 46 h 91"/>
                <a:gd name="T4" fmla="*/ 18 w 94"/>
                <a:gd name="T5" fmla="*/ 49 h 91"/>
                <a:gd name="T6" fmla="*/ 36 w 94"/>
                <a:gd name="T7" fmla="*/ 67 h 91"/>
                <a:gd name="T8" fmla="*/ 38 w 94"/>
                <a:gd name="T9" fmla="*/ 86 h 91"/>
                <a:gd name="T10" fmla="*/ 57 w 94"/>
                <a:gd name="T11" fmla="*/ 60 h 91"/>
                <a:gd name="T12" fmla="*/ 94 w 94"/>
                <a:gd name="T13" fmla="*/ 49 h 91"/>
                <a:gd name="T14" fmla="*/ 93 w 94"/>
                <a:gd name="T15" fmla="*/ 47 h 91"/>
                <a:gd name="T16" fmla="*/ 70 w 94"/>
                <a:gd name="T17" fmla="*/ 38 h 91"/>
                <a:gd name="T18" fmla="*/ 58 w 94"/>
                <a:gd name="T19" fmla="*/ 4 h 91"/>
                <a:gd name="T20" fmla="*/ 51 w 94"/>
                <a:gd name="T21" fmla="*/ 4 h 91"/>
                <a:gd name="T22" fmla="*/ 40 w 94"/>
                <a:gd name="T23" fmla="*/ 30 h 91"/>
                <a:gd name="T24" fmla="*/ 18 w 94"/>
                <a:gd name="T25" fmla="*/ 34 h 91"/>
                <a:gd name="T26" fmla="*/ 18 w 94"/>
                <a:gd name="T27" fmla="*/ 37 h 91"/>
                <a:gd name="T28" fmla="*/ 40 w 94"/>
                <a:gd name="T29" fmla="*/ 34 h 91"/>
                <a:gd name="T30" fmla="*/ 47 w 94"/>
                <a:gd name="T31" fmla="*/ 24 h 91"/>
                <a:gd name="T32" fmla="*/ 57 w 94"/>
                <a:gd name="T33" fmla="*/ 8 h 91"/>
                <a:gd name="T34" fmla="*/ 64 w 94"/>
                <a:gd name="T35" fmla="*/ 38 h 91"/>
                <a:gd name="T36" fmla="*/ 71 w 94"/>
                <a:gd name="T37" fmla="*/ 42 h 91"/>
                <a:gd name="T38" fmla="*/ 88 w 94"/>
                <a:gd name="T39" fmla="*/ 50 h 91"/>
                <a:gd name="T40" fmla="*/ 61 w 94"/>
                <a:gd name="T41" fmla="*/ 54 h 91"/>
                <a:gd name="T42" fmla="*/ 45 w 94"/>
                <a:gd name="T43" fmla="*/ 76 h 91"/>
                <a:gd name="T44" fmla="*/ 39 w 94"/>
                <a:gd name="T45" fmla="*/ 71 h 91"/>
                <a:gd name="T46" fmla="*/ 34 w 94"/>
                <a:gd name="T47" fmla="*/ 56 h 91"/>
                <a:gd name="T48" fmla="*/ 24 w 94"/>
                <a:gd name="T49" fmla="*/ 48 h 91"/>
                <a:gd name="T50" fmla="*/ 18 w 94"/>
                <a:gd name="T51" fmla="*/ 37 h 91"/>
                <a:gd name="T52" fmla="*/ 18 w 94"/>
                <a:gd name="T53" fmla="*/ 34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4" h="91">
                  <a:moveTo>
                    <a:pt x="18" y="34"/>
                  </a:moveTo>
                  <a:cubicBezTo>
                    <a:pt x="12" y="35"/>
                    <a:pt x="0" y="39"/>
                    <a:pt x="9" y="46"/>
                  </a:cubicBezTo>
                  <a:cubicBezTo>
                    <a:pt x="11" y="48"/>
                    <a:pt x="16" y="49"/>
                    <a:pt x="18" y="49"/>
                  </a:cubicBezTo>
                  <a:cubicBezTo>
                    <a:pt x="27" y="52"/>
                    <a:pt x="33" y="58"/>
                    <a:pt x="36" y="67"/>
                  </a:cubicBezTo>
                  <a:cubicBezTo>
                    <a:pt x="37" y="72"/>
                    <a:pt x="34" y="82"/>
                    <a:pt x="38" y="86"/>
                  </a:cubicBezTo>
                  <a:cubicBezTo>
                    <a:pt x="43" y="91"/>
                    <a:pt x="55" y="62"/>
                    <a:pt x="57" y="60"/>
                  </a:cubicBezTo>
                  <a:cubicBezTo>
                    <a:pt x="64" y="51"/>
                    <a:pt x="90" y="59"/>
                    <a:pt x="94" y="49"/>
                  </a:cubicBezTo>
                  <a:cubicBezTo>
                    <a:pt x="94" y="48"/>
                    <a:pt x="94" y="48"/>
                    <a:pt x="93" y="47"/>
                  </a:cubicBezTo>
                  <a:cubicBezTo>
                    <a:pt x="88" y="41"/>
                    <a:pt x="77" y="41"/>
                    <a:pt x="70" y="38"/>
                  </a:cubicBezTo>
                  <a:cubicBezTo>
                    <a:pt x="57" y="32"/>
                    <a:pt x="63" y="15"/>
                    <a:pt x="58" y="4"/>
                  </a:cubicBezTo>
                  <a:cubicBezTo>
                    <a:pt x="56" y="0"/>
                    <a:pt x="53" y="0"/>
                    <a:pt x="51" y="4"/>
                  </a:cubicBezTo>
                  <a:cubicBezTo>
                    <a:pt x="46" y="12"/>
                    <a:pt x="46" y="22"/>
                    <a:pt x="40" y="30"/>
                  </a:cubicBezTo>
                  <a:cubicBezTo>
                    <a:pt x="35" y="36"/>
                    <a:pt x="25" y="35"/>
                    <a:pt x="18" y="34"/>
                  </a:cubicBezTo>
                  <a:cubicBezTo>
                    <a:pt x="16" y="34"/>
                    <a:pt x="16" y="37"/>
                    <a:pt x="18" y="37"/>
                  </a:cubicBezTo>
                  <a:cubicBezTo>
                    <a:pt x="25" y="38"/>
                    <a:pt x="35" y="39"/>
                    <a:pt x="40" y="34"/>
                  </a:cubicBezTo>
                  <a:cubicBezTo>
                    <a:pt x="43" y="31"/>
                    <a:pt x="46" y="28"/>
                    <a:pt x="47" y="24"/>
                  </a:cubicBezTo>
                  <a:cubicBezTo>
                    <a:pt x="48" y="21"/>
                    <a:pt x="55" y="1"/>
                    <a:pt x="57" y="8"/>
                  </a:cubicBezTo>
                  <a:cubicBezTo>
                    <a:pt x="59" y="18"/>
                    <a:pt x="55" y="31"/>
                    <a:pt x="64" y="38"/>
                  </a:cubicBezTo>
                  <a:cubicBezTo>
                    <a:pt x="66" y="40"/>
                    <a:pt x="68" y="41"/>
                    <a:pt x="71" y="42"/>
                  </a:cubicBezTo>
                  <a:cubicBezTo>
                    <a:pt x="73" y="43"/>
                    <a:pt x="89" y="49"/>
                    <a:pt x="88" y="50"/>
                  </a:cubicBezTo>
                  <a:cubicBezTo>
                    <a:pt x="80" y="53"/>
                    <a:pt x="69" y="51"/>
                    <a:pt x="61" y="54"/>
                  </a:cubicBezTo>
                  <a:cubicBezTo>
                    <a:pt x="52" y="57"/>
                    <a:pt x="48" y="68"/>
                    <a:pt x="45" y="76"/>
                  </a:cubicBezTo>
                  <a:cubicBezTo>
                    <a:pt x="40" y="88"/>
                    <a:pt x="40" y="78"/>
                    <a:pt x="39" y="71"/>
                  </a:cubicBezTo>
                  <a:cubicBezTo>
                    <a:pt x="39" y="65"/>
                    <a:pt x="37" y="61"/>
                    <a:pt x="34" y="56"/>
                  </a:cubicBezTo>
                  <a:cubicBezTo>
                    <a:pt x="32" y="53"/>
                    <a:pt x="28" y="50"/>
                    <a:pt x="24" y="48"/>
                  </a:cubicBezTo>
                  <a:cubicBezTo>
                    <a:pt x="19" y="45"/>
                    <a:pt x="5" y="38"/>
                    <a:pt x="18" y="37"/>
                  </a:cubicBezTo>
                  <a:cubicBezTo>
                    <a:pt x="20" y="37"/>
                    <a:pt x="20" y="34"/>
                    <a:pt x="18" y="34"/>
                  </a:cubicBezTo>
                  <a:close/>
                </a:path>
              </a:pathLst>
            </a:custGeom>
            <a:solidFill>
              <a:srgbClr val="8031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130" name="品 10"/>
          <p:cNvSpPr txBox="1"/>
          <p:nvPr/>
        </p:nvSpPr>
        <p:spPr>
          <a:xfrm>
            <a:off x="7773900" y="6028900"/>
            <a:ext cx="4176456" cy="523220"/>
          </a:xfrm>
          <a:prstGeom prst="rect">
            <a:avLst/>
          </a:prstGeom>
          <a:noFill/>
        </p:spPr>
        <p:txBody>
          <a:bodyPr wrap="square" rtlCol="0">
            <a:spAutoFit/>
          </a:bodyPr>
          <a:lstStyle/>
          <a:p>
            <a:r>
              <a:rPr lang="en-US" altLang="zh-CN" sz="2800" b="1">
                <a:solidFill>
                  <a:srgbClr val="B15C17"/>
                </a:solidFill>
                <a:latin typeface="Times New Roman" panose="02020603050405020304" pitchFamily="18" charset="0"/>
                <a:ea typeface="851tegakizatsu" panose="02000600000000000000" pitchFamily="2" charset="-122"/>
                <a:cs typeface="Times New Roman" panose="02020603050405020304" pitchFamily="18" charset="0"/>
              </a:rPr>
              <a:t>Nhìn tranh đoán truyện</a:t>
            </a:r>
            <a:endParaRPr lang="zh-CN" altLang="en-US" sz="2800" b="1" dirty="0">
              <a:solidFill>
                <a:srgbClr val="B15C17"/>
              </a:solidFill>
              <a:latin typeface="Times New Roman" panose="02020603050405020304" pitchFamily="18" charset="0"/>
              <a:ea typeface="851tegakizatsu" panose="02000600000000000000" pitchFamily="2" charset="-122"/>
              <a:cs typeface="Times New Roman" panose="02020603050405020304" pitchFamily="18" charset="0"/>
            </a:endParaRPr>
          </a:p>
        </p:txBody>
      </p:sp>
      <p:pic>
        <p:nvPicPr>
          <p:cNvPr id="131" name="图片 425">
            <a:extLst>
              <a:ext uri="{FF2B5EF4-FFF2-40B4-BE49-F238E27FC236}">
                <a16:creationId xmlns:a16="http://schemas.microsoft.com/office/drawing/2014/main" id="{1190B3B7-1319-4ECC-9955-84862F0E860A}"/>
              </a:ext>
            </a:extLst>
          </p:cNvPr>
          <p:cNvPicPr>
            <a:picLocks noChangeAspect="1"/>
          </p:cNvPicPr>
          <p:nvPr/>
        </p:nvPicPr>
        <p:blipFill>
          <a:blip r:embed="rId12"/>
          <a:stretch>
            <a:fillRect/>
          </a:stretch>
        </p:blipFill>
        <p:spPr>
          <a:xfrm flipH="1">
            <a:off x="-19736" y="14288"/>
            <a:ext cx="6645216" cy="6828112"/>
          </a:xfrm>
          <a:prstGeom prst="rect">
            <a:avLst/>
          </a:prstGeom>
        </p:spPr>
      </p:pic>
    </p:spTree>
    <p:extLst>
      <p:ext uri="{BB962C8B-B14F-4D97-AF65-F5344CB8AC3E}">
        <p14:creationId xmlns:p14="http://schemas.microsoft.com/office/powerpoint/2010/main" val="1191087660"/>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5="http://schemas.microsoft.com/office/powerpoint/2012/main">
    <mc:Choice Requires="p15">
      <p:transition xmlns:p14="http://schemas.microsoft.com/office/powerpoint/2010/main" spd="med" p14:dur="600">
        <p15:prstTrans prst="peelOff"/>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131"/>
                                        </p:tgtEl>
                                        <p:attrNameLst>
                                          <p:attrName>style.visibility</p:attrName>
                                        </p:attrNameLst>
                                      </p:cBhvr>
                                      <p:to>
                                        <p:strVal val="visible"/>
                                      </p:to>
                                    </p:set>
                                    <p:anim calcmode="lin" valueType="num">
                                      <p:cBhvr additive="base">
                                        <p:cTn id="7" dur="500" fill="hold"/>
                                        <p:tgtEl>
                                          <p:spTgt spid="131"/>
                                        </p:tgtEl>
                                        <p:attrNameLst>
                                          <p:attrName>ppt_x</p:attrName>
                                        </p:attrNameLst>
                                      </p:cBhvr>
                                      <p:tavLst>
                                        <p:tav tm="0">
                                          <p:val>
                                            <p:strVal val="#ppt_x"/>
                                          </p:val>
                                        </p:tav>
                                        <p:tav tm="100000">
                                          <p:val>
                                            <p:strVal val="#ppt_x"/>
                                          </p:val>
                                        </p:tav>
                                      </p:tavLst>
                                    </p:anim>
                                    <p:anim calcmode="lin" valueType="num">
                                      <p:cBhvr additive="base">
                                        <p:cTn id="8" dur="500" fill="hold"/>
                                        <p:tgtEl>
                                          <p:spTgt spid="131"/>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6" presetClass="emph" presetSubtype="0" fill="hold" nodeType="afterEffect">
                                  <p:stCondLst>
                                    <p:cond delay="0"/>
                                  </p:stCondLst>
                                  <p:childTnLst>
                                    <p:animEffect transition="out" filter="fade">
                                      <p:cBhvr>
                                        <p:cTn id="11" dur="500" tmFilter="0, 0; .2, .5; .8, .5; 1, 0"/>
                                        <p:tgtEl>
                                          <p:spTgt spid="131"/>
                                        </p:tgtEl>
                                      </p:cBhvr>
                                    </p:animEffect>
                                    <p:animScale>
                                      <p:cBhvr>
                                        <p:cTn id="12" dur="250" autoRev="1" fill="hold"/>
                                        <p:tgtEl>
                                          <p:spTgt spid="131"/>
                                        </p:tgtEl>
                                      </p:cBhvr>
                                      <p:by x="105000" y="105000"/>
                                    </p:animScale>
                                  </p:childTnLst>
                                </p:cTn>
                              </p:par>
                            </p:childTnLst>
                          </p:cTn>
                        </p:par>
                        <p:par>
                          <p:cTn id="13" fill="hold">
                            <p:stCondLst>
                              <p:cond delay="1000"/>
                            </p:stCondLst>
                            <p:childTnLst>
                              <p:par>
                                <p:cTn id="14" presetID="53" presetClass="entr" presetSubtype="16" fill="hold" grpId="0" nodeType="afterEffect">
                                  <p:stCondLst>
                                    <p:cond delay="0"/>
                                  </p:stCondLst>
                                  <p:childTnLst>
                                    <p:set>
                                      <p:cBhvr>
                                        <p:cTn id="15" dur="1" fill="hold">
                                          <p:stCondLst>
                                            <p:cond delay="0"/>
                                          </p:stCondLst>
                                        </p:cTn>
                                        <p:tgtEl>
                                          <p:spTgt spid="130"/>
                                        </p:tgtEl>
                                        <p:attrNameLst>
                                          <p:attrName>style.visibility</p:attrName>
                                        </p:attrNameLst>
                                      </p:cBhvr>
                                      <p:to>
                                        <p:strVal val="visible"/>
                                      </p:to>
                                    </p:set>
                                    <p:anim calcmode="lin" valueType="num">
                                      <p:cBhvr>
                                        <p:cTn id="16" dur="500" fill="hold"/>
                                        <p:tgtEl>
                                          <p:spTgt spid="130"/>
                                        </p:tgtEl>
                                        <p:attrNameLst>
                                          <p:attrName>ppt_w</p:attrName>
                                        </p:attrNameLst>
                                      </p:cBhvr>
                                      <p:tavLst>
                                        <p:tav tm="0">
                                          <p:val>
                                            <p:fltVal val="0"/>
                                          </p:val>
                                        </p:tav>
                                        <p:tav tm="100000">
                                          <p:val>
                                            <p:strVal val="#ppt_w"/>
                                          </p:val>
                                        </p:tav>
                                      </p:tavLst>
                                    </p:anim>
                                    <p:anim calcmode="lin" valueType="num">
                                      <p:cBhvr>
                                        <p:cTn id="17" dur="500" fill="hold"/>
                                        <p:tgtEl>
                                          <p:spTgt spid="130"/>
                                        </p:tgtEl>
                                        <p:attrNameLst>
                                          <p:attrName>ppt_h</p:attrName>
                                        </p:attrNameLst>
                                      </p:cBhvr>
                                      <p:tavLst>
                                        <p:tav tm="0">
                                          <p:val>
                                            <p:fltVal val="0"/>
                                          </p:val>
                                        </p:tav>
                                        <p:tav tm="100000">
                                          <p:val>
                                            <p:strVal val="#ppt_h"/>
                                          </p:val>
                                        </p:tav>
                                      </p:tavLst>
                                    </p:anim>
                                    <p:animEffect transition="in" filter="fade">
                                      <p:cBhvr>
                                        <p:cTn id="18" dur="500"/>
                                        <p:tgtEl>
                                          <p:spTgt spid="130"/>
                                        </p:tgtEl>
                                      </p:cBhvr>
                                    </p:animEffect>
                                  </p:childTnLst>
                                </p:cTn>
                              </p:par>
                            </p:childTnLst>
                          </p:cTn>
                        </p:par>
                        <p:par>
                          <p:cTn id="19" fill="hold">
                            <p:stCondLst>
                              <p:cond delay="1500"/>
                            </p:stCondLst>
                            <p:childTnLst>
                              <p:par>
                                <p:cTn id="20" presetID="32" presetClass="emph" presetSubtype="0" repeatCount="indefinite" fill="hold" grpId="1" nodeType="afterEffect">
                                  <p:stCondLst>
                                    <p:cond delay="0"/>
                                  </p:stCondLst>
                                  <p:endCondLst>
                                    <p:cond evt="onNext" delay="0">
                                      <p:tgtEl>
                                        <p:sldTgt/>
                                      </p:tgtEl>
                                    </p:cond>
                                  </p:endCondLst>
                                  <p:childTnLst>
                                    <p:animRot by="120000">
                                      <p:cBhvr>
                                        <p:cTn id="21" dur="100" fill="hold">
                                          <p:stCondLst>
                                            <p:cond delay="0"/>
                                          </p:stCondLst>
                                        </p:cTn>
                                        <p:tgtEl>
                                          <p:spTgt spid="130"/>
                                        </p:tgtEl>
                                        <p:attrNameLst>
                                          <p:attrName>r</p:attrName>
                                        </p:attrNameLst>
                                      </p:cBhvr>
                                    </p:animRot>
                                    <p:animRot by="-240000">
                                      <p:cBhvr>
                                        <p:cTn id="22" dur="200" fill="hold">
                                          <p:stCondLst>
                                            <p:cond delay="200"/>
                                          </p:stCondLst>
                                        </p:cTn>
                                        <p:tgtEl>
                                          <p:spTgt spid="130"/>
                                        </p:tgtEl>
                                        <p:attrNameLst>
                                          <p:attrName>r</p:attrName>
                                        </p:attrNameLst>
                                      </p:cBhvr>
                                    </p:animRot>
                                    <p:animRot by="240000">
                                      <p:cBhvr>
                                        <p:cTn id="23" dur="200" fill="hold">
                                          <p:stCondLst>
                                            <p:cond delay="400"/>
                                          </p:stCondLst>
                                        </p:cTn>
                                        <p:tgtEl>
                                          <p:spTgt spid="130"/>
                                        </p:tgtEl>
                                        <p:attrNameLst>
                                          <p:attrName>r</p:attrName>
                                        </p:attrNameLst>
                                      </p:cBhvr>
                                    </p:animRot>
                                    <p:animRot by="-240000">
                                      <p:cBhvr>
                                        <p:cTn id="24" dur="200" fill="hold">
                                          <p:stCondLst>
                                            <p:cond delay="600"/>
                                          </p:stCondLst>
                                        </p:cTn>
                                        <p:tgtEl>
                                          <p:spTgt spid="130"/>
                                        </p:tgtEl>
                                        <p:attrNameLst>
                                          <p:attrName>r</p:attrName>
                                        </p:attrNameLst>
                                      </p:cBhvr>
                                    </p:animRot>
                                    <p:animRot by="120000">
                                      <p:cBhvr>
                                        <p:cTn id="25" dur="200" fill="hold">
                                          <p:stCondLst>
                                            <p:cond delay="800"/>
                                          </p:stCondLst>
                                        </p:cTn>
                                        <p:tgtEl>
                                          <p:spTgt spid="130"/>
                                        </p:tgtEl>
                                        <p:attrNameLst>
                                          <p:attrName>r</p:attrName>
                                        </p:attrNameLst>
                                      </p:cBhvr>
                                    </p:animRot>
                                  </p:childTnLst>
                                </p:cTn>
                              </p:par>
                            </p:childTnLst>
                          </p:cTn>
                        </p:par>
                      </p:childTnLst>
                    </p:cTn>
                  </p:par>
                  <p:par>
                    <p:cTn id="26" fill="hold">
                      <p:stCondLst>
                        <p:cond delay="indefinite"/>
                      </p:stCondLst>
                      <p:childTnLst>
                        <p:par>
                          <p:cTn id="27" fill="hold">
                            <p:stCondLst>
                              <p:cond delay="0"/>
                            </p:stCondLst>
                            <p:childTnLst>
                              <p:par>
                                <p:cTn id="28" presetID="21" presetClass="entr" presetSubtype="1" fill="hold" grpId="0" nodeType="clickEffect">
                                  <p:stCondLst>
                                    <p:cond delay="0"/>
                                  </p:stCondLst>
                                  <p:childTnLst>
                                    <p:set>
                                      <p:cBhvr>
                                        <p:cTn id="29" dur="1" fill="hold">
                                          <p:stCondLst>
                                            <p:cond delay="0"/>
                                          </p:stCondLst>
                                        </p:cTn>
                                        <p:tgtEl>
                                          <p:spTgt spid="10"/>
                                        </p:tgtEl>
                                        <p:attrNameLst>
                                          <p:attrName>style.visibility</p:attrName>
                                        </p:attrNameLst>
                                      </p:cBhvr>
                                      <p:to>
                                        <p:strVal val="visible"/>
                                      </p:to>
                                    </p:set>
                                    <p:animEffect transition="in" filter="wheel(1)">
                                      <p:cBhvr>
                                        <p:cTn id="30" dur="500"/>
                                        <p:tgtEl>
                                          <p:spTgt spid="10"/>
                                        </p:tgtEl>
                                      </p:cBhvr>
                                    </p:animEffect>
                                  </p:childTnLst>
                                  <p:subTnLst>
                                    <p:audio>
                                      <p:cMediaNode>
                                        <p:cTn display="0" masterRel="sameClick">
                                          <p:stCondLst>
                                            <p:cond evt="begin" delay="0">
                                              <p:tn val="28"/>
                                            </p:cond>
                                          </p:stCondLst>
                                          <p:endCondLst>
                                            <p:cond evt="onStopAudio" delay="0">
                                              <p:tgtEl>
                                                <p:sldTgt/>
                                              </p:tgtEl>
                                            </p:cond>
                                          </p:endCondLst>
                                        </p:cTn>
                                        <p:tgtEl>
                                          <p:sndTgt r:embed="rId4" name="arrow.wav"/>
                                        </p:tgtEl>
                                      </p:cMediaNode>
                                    </p:audio>
                                  </p:subTnLst>
                                </p:cTn>
                              </p:par>
                            </p:childTnLst>
                          </p:cTn>
                        </p:par>
                        <p:par>
                          <p:cTn id="31" fill="hold">
                            <p:stCondLst>
                              <p:cond delay="500"/>
                            </p:stCondLst>
                            <p:childTnLst>
                              <p:par>
                                <p:cTn id="32" presetID="49" presetClass="path" presetSubtype="0" accel="50000" decel="50000" fill="hold" grpId="1" nodeType="afterEffect">
                                  <p:stCondLst>
                                    <p:cond delay="0"/>
                                  </p:stCondLst>
                                  <p:childTnLst>
                                    <p:animMotion origin="layout" path="M 5.55112E-17 -2.22222E-6 L 0.4207 0.07894 " pathEditMode="relative" rAng="0" ptsTypes="AA">
                                      <p:cBhvr>
                                        <p:cTn id="33" dur="1000" fill="hold"/>
                                        <p:tgtEl>
                                          <p:spTgt spid="10"/>
                                        </p:tgtEl>
                                        <p:attrNameLst>
                                          <p:attrName>ppt_x</p:attrName>
                                          <p:attrName>ppt_y</p:attrName>
                                        </p:attrNameLst>
                                      </p:cBhvr>
                                      <p:rCtr x="21029" y="3935"/>
                                    </p:animMotion>
                                  </p:childTnLst>
                                </p:cTn>
                              </p:par>
                            </p:childTnLst>
                          </p:cTn>
                        </p:par>
                      </p:childTnLst>
                    </p:cTn>
                  </p:par>
                  <p:par>
                    <p:cTn id="34" fill="hold">
                      <p:stCondLst>
                        <p:cond delay="indefinite"/>
                      </p:stCondLst>
                      <p:childTnLst>
                        <p:par>
                          <p:cTn id="35" fill="hold">
                            <p:stCondLst>
                              <p:cond delay="0"/>
                            </p:stCondLst>
                            <p:childTnLst>
                              <p:par>
                                <p:cTn id="36" presetID="53" presetClass="entr" presetSubtype="16" fill="hold" nodeType="clickEffect">
                                  <p:stCondLst>
                                    <p:cond delay="0"/>
                                  </p:stCondLst>
                                  <p:childTnLst>
                                    <p:set>
                                      <p:cBhvr>
                                        <p:cTn id="37" dur="1" fill="hold">
                                          <p:stCondLst>
                                            <p:cond delay="0"/>
                                          </p:stCondLst>
                                        </p:cTn>
                                        <p:tgtEl>
                                          <p:spTgt spid="3"/>
                                        </p:tgtEl>
                                        <p:attrNameLst>
                                          <p:attrName>style.visibility</p:attrName>
                                        </p:attrNameLst>
                                      </p:cBhvr>
                                      <p:to>
                                        <p:strVal val="visible"/>
                                      </p:to>
                                    </p:set>
                                    <p:anim calcmode="lin" valueType="num">
                                      <p:cBhvr>
                                        <p:cTn id="38" dur="500" fill="hold"/>
                                        <p:tgtEl>
                                          <p:spTgt spid="3"/>
                                        </p:tgtEl>
                                        <p:attrNameLst>
                                          <p:attrName>ppt_w</p:attrName>
                                        </p:attrNameLst>
                                      </p:cBhvr>
                                      <p:tavLst>
                                        <p:tav tm="0">
                                          <p:val>
                                            <p:fltVal val="0"/>
                                          </p:val>
                                        </p:tav>
                                        <p:tav tm="100000">
                                          <p:val>
                                            <p:strVal val="#ppt_w"/>
                                          </p:val>
                                        </p:tav>
                                      </p:tavLst>
                                    </p:anim>
                                    <p:anim calcmode="lin" valueType="num">
                                      <p:cBhvr>
                                        <p:cTn id="39" dur="500" fill="hold"/>
                                        <p:tgtEl>
                                          <p:spTgt spid="3"/>
                                        </p:tgtEl>
                                        <p:attrNameLst>
                                          <p:attrName>ppt_h</p:attrName>
                                        </p:attrNameLst>
                                      </p:cBhvr>
                                      <p:tavLst>
                                        <p:tav tm="0">
                                          <p:val>
                                            <p:fltVal val="0"/>
                                          </p:val>
                                        </p:tav>
                                        <p:tav tm="100000">
                                          <p:val>
                                            <p:strVal val="#ppt_h"/>
                                          </p:val>
                                        </p:tav>
                                      </p:tavLst>
                                    </p:anim>
                                    <p:animEffect transition="in" filter="fade">
                                      <p:cBhvr>
                                        <p:cTn id="40" dur="500"/>
                                        <p:tgtEl>
                                          <p:spTgt spid="3"/>
                                        </p:tgtEl>
                                      </p:cBhvr>
                                    </p:animEffect>
                                  </p:childTnLst>
                                  <p:subTnLst>
                                    <p:audio>
                                      <p:cMediaNode>
                                        <p:cTn display="0" masterRel="sameClick">
                                          <p:stCondLst>
                                            <p:cond evt="begin" delay="0">
                                              <p:tn val="36"/>
                                            </p:cond>
                                          </p:stCondLst>
                                          <p:endCondLst>
                                            <p:cond evt="onStopAudio" delay="0">
                                              <p:tgtEl>
                                                <p:sldTgt/>
                                              </p:tgtEl>
                                            </p:cond>
                                          </p:endCondLst>
                                        </p:cTn>
                                        <p:tgtEl>
                                          <p:sndTgt r:embed="rId5" name="chimes.wav"/>
                                        </p:tgtEl>
                                      </p:cMediaNode>
                                    </p:audio>
                                  </p:subTnLst>
                                </p:cTn>
                              </p:par>
                              <p:par>
                                <p:cTn id="41" presetID="53" presetClass="entr" presetSubtype="16" fill="hold" grpId="0" nodeType="withEffect">
                                  <p:stCondLst>
                                    <p:cond delay="0"/>
                                  </p:stCondLst>
                                  <p:childTnLst>
                                    <p:set>
                                      <p:cBhvr>
                                        <p:cTn id="42" dur="1" fill="hold">
                                          <p:stCondLst>
                                            <p:cond delay="0"/>
                                          </p:stCondLst>
                                        </p:cTn>
                                        <p:tgtEl>
                                          <p:spTgt spid="5"/>
                                        </p:tgtEl>
                                        <p:attrNameLst>
                                          <p:attrName>style.visibility</p:attrName>
                                        </p:attrNameLst>
                                      </p:cBhvr>
                                      <p:to>
                                        <p:strVal val="visible"/>
                                      </p:to>
                                    </p:set>
                                    <p:anim calcmode="lin" valueType="num">
                                      <p:cBhvr>
                                        <p:cTn id="43" dur="500" fill="hold"/>
                                        <p:tgtEl>
                                          <p:spTgt spid="5"/>
                                        </p:tgtEl>
                                        <p:attrNameLst>
                                          <p:attrName>ppt_w</p:attrName>
                                        </p:attrNameLst>
                                      </p:cBhvr>
                                      <p:tavLst>
                                        <p:tav tm="0">
                                          <p:val>
                                            <p:fltVal val="0"/>
                                          </p:val>
                                        </p:tav>
                                        <p:tav tm="100000">
                                          <p:val>
                                            <p:strVal val="#ppt_w"/>
                                          </p:val>
                                        </p:tav>
                                      </p:tavLst>
                                    </p:anim>
                                    <p:anim calcmode="lin" valueType="num">
                                      <p:cBhvr>
                                        <p:cTn id="44" dur="500" fill="hold"/>
                                        <p:tgtEl>
                                          <p:spTgt spid="5"/>
                                        </p:tgtEl>
                                        <p:attrNameLst>
                                          <p:attrName>ppt_h</p:attrName>
                                        </p:attrNameLst>
                                      </p:cBhvr>
                                      <p:tavLst>
                                        <p:tav tm="0">
                                          <p:val>
                                            <p:fltVal val="0"/>
                                          </p:val>
                                        </p:tav>
                                        <p:tav tm="100000">
                                          <p:val>
                                            <p:strVal val="#ppt_h"/>
                                          </p:val>
                                        </p:tav>
                                      </p:tavLst>
                                    </p:anim>
                                    <p:animEffect transition="in" filter="fade">
                                      <p:cBhvr>
                                        <p:cTn id="45"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10" grpId="0" animBg="1"/>
      <p:bldP spid="10" grpId="1" animBg="1"/>
      <p:bldP spid="130" grpId="0"/>
      <p:bldP spid="130" grpId="1"/>
    </p:bldLst>
  </p:timing>
</p:sld>
</file>

<file path=ppt/slides/slide6.xml><?xml version="1.0" encoding="utf-8"?>
<p:sld xmlns:a="http://schemas.openxmlformats.org/drawingml/2006/main" xmlns:r="http://schemas.openxmlformats.org/officeDocument/2006/relationships" xmlns:p="http://schemas.openxmlformats.org/presentationml/2006/main">
  <p:cSld>
    <p:bg>
      <p:bgPr>
        <a:blipFill dpi="0" rotWithShape="1">
          <a:blip r:embed="rId7">
            <a:lum/>
          </a:blip>
          <a:srcRect/>
          <a:stretch>
            <a:fillRect l="-1000" r="-1000"/>
          </a:stretch>
        </a:blipFill>
        <a:effectLst/>
      </p:bgPr>
    </p:bg>
    <p:spTree>
      <p:nvGrpSpPr>
        <p:cNvPr id="1" name=""/>
        <p:cNvGrpSpPr/>
        <p:nvPr/>
      </p:nvGrpSpPr>
      <p:grpSpPr>
        <a:xfrm>
          <a:off x="0" y="0"/>
          <a:ext cx="0" cy="0"/>
          <a:chOff x="0" y="0"/>
          <a:chExt cx="0" cy="0"/>
        </a:xfrm>
      </p:grpSpPr>
      <p:pic>
        <p:nvPicPr>
          <p:cNvPr id="5" name="PA_图片 4" descr="e7d195523061f1c0c2b73831c94a3edc981f60e396d3e182073EE1468018468A7F192AE5E5CD515B6C3125F8AF6E4EE646174E8CF0B46FD19828DCE8CDA3B3A044A74F0E769C5FA8CB87AB6FC303C8BA3785FAC64AF542478695B0984F536809C3F1707B1C3268FC7520299D04CFE85DEB91723432B78EC91A49EF06019607DE5BEC6629765AAD53314DC233652B24F7">
            <a:extLst>
              <a:ext uri="{FF2B5EF4-FFF2-40B4-BE49-F238E27FC236}">
                <a16:creationId xmlns:a16="http://schemas.microsoft.com/office/drawing/2014/main" id="{8E65A406-86AC-4CCA-8DC4-A8C6ADACA722}"/>
              </a:ext>
            </a:extLst>
          </p:cNvPr>
          <p:cNvPicPr>
            <a:picLocks noChangeAspect="1"/>
          </p:cNvPicPr>
          <p:nvPr>
            <p:custDataLst>
              <p:tags r:id="rId1"/>
            </p:custDataLst>
          </p:nvPr>
        </p:nvPicPr>
        <p:blipFill>
          <a:blip r:embed="rId8">
            <a:extLst>
              <a:ext uri="{28A0092B-C50C-407E-A947-70E740481C1C}">
                <a14:useLocalDpi xmlns:a14="http://schemas.microsoft.com/office/drawing/2010/main" val="0"/>
              </a:ext>
            </a:extLst>
          </a:blip>
          <a:stretch>
            <a:fillRect/>
          </a:stretch>
        </p:blipFill>
        <p:spPr>
          <a:xfrm>
            <a:off x="-118382" y="3579932"/>
            <a:ext cx="8724900" cy="3086310"/>
          </a:xfrm>
          <a:prstGeom prst="rect">
            <a:avLst/>
          </a:prstGeom>
          <a:effectLst>
            <a:outerShdw blurRad="50800" dist="38100" dir="10800000" algn="r" rotWithShape="0">
              <a:prstClr val="black">
                <a:alpha val="40000"/>
              </a:prstClr>
            </a:outerShdw>
          </a:effectLst>
        </p:spPr>
      </p:pic>
      <p:sp>
        <p:nvSpPr>
          <p:cNvPr id="6" name="PA_文本框 28" descr="e7d195523061f1c0c2b73831c94a3edc981f60e396d3e182073EE1468018468A7F192AE5E5CD515B6C3125F8AF6E4EE646174E8CF0B46FD19828DCE8CDA3B3A044A74F0E769C5FA8CB87AB6FC303C8BA3785FAC64AF542478695B0984F536809C3F1707B1C3268FC7520299D04CFE85DEB91723432B78EC91A49EF06019607DE5BEC6629765AAD53314DC233652B24F7">
            <a:extLst>
              <a:ext uri="{FF2B5EF4-FFF2-40B4-BE49-F238E27FC236}">
                <a16:creationId xmlns:a16="http://schemas.microsoft.com/office/drawing/2014/main" id="{4AA43043-A02C-4651-AB51-57F2BAA19E3C}"/>
              </a:ext>
            </a:extLst>
          </p:cNvPr>
          <p:cNvSpPr txBox="1"/>
          <p:nvPr>
            <p:custDataLst>
              <p:tags r:id="rId2"/>
            </p:custDataLst>
          </p:nvPr>
        </p:nvSpPr>
        <p:spPr>
          <a:xfrm>
            <a:off x="205468" y="3722704"/>
            <a:ext cx="8077200" cy="2800767"/>
          </a:xfrm>
          <a:prstGeom prst="rect">
            <a:avLst/>
          </a:prstGeom>
          <a:noFill/>
        </p:spPr>
        <p:txBody>
          <a:bodyPr wrap="square" rtlCol="0">
            <a:spAutoFit/>
          </a:bodyPr>
          <a:lstStyle/>
          <a:p>
            <a:pPr algn="ctr"/>
            <a:r>
              <a:rPr lang="en-US" altLang="zh-CN" sz="8800">
                <a:solidFill>
                  <a:srgbClr val="08688C"/>
                </a:solidFill>
                <a:effectLst>
                  <a:outerShdw blurRad="38100" dist="38100" dir="2700000" algn="tl">
                    <a:srgbClr val="000000">
                      <a:alpha val="43137"/>
                    </a:srgbClr>
                  </a:outerShdw>
                  <a:reflection blurRad="6350" stA="55000" endA="300" endPos="45500" dir="5400000" sy="-100000" algn="bl" rotWithShape="0"/>
                </a:effectLst>
                <a:latin typeface="UTM Azuki" panose="02040603050506020204" pitchFamily="18" charset="0"/>
                <a:ea typeface="汉仪跳跳体简" panose="00020600040101010101" pitchFamily="18" charset="-122"/>
              </a:rPr>
              <a:t>Kể chuyện </a:t>
            </a:r>
          </a:p>
          <a:p>
            <a:pPr algn="ctr"/>
            <a:r>
              <a:rPr lang="en-US" altLang="zh-CN" sz="8800">
                <a:solidFill>
                  <a:srgbClr val="08688C"/>
                </a:solidFill>
                <a:effectLst>
                  <a:outerShdw blurRad="38100" dist="38100" dir="2700000" algn="tl">
                    <a:srgbClr val="000000">
                      <a:alpha val="43137"/>
                    </a:srgbClr>
                  </a:outerShdw>
                  <a:reflection blurRad="6350" stA="55000" endA="300" endPos="45500" dir="5400000" sy="-100000" algn="bl" rotWithShape="0"/>
                </a:effectLst>
                <a:latin typeface="UTM Azuki" panose="02040603050506020204" pitchFamily="18" charset="0"/>
                <a:ea typeface="汉仪跳跳体简" panose="00020600040101010101" pitchFamily="18" charset="-122"/>
              </a:rPr>
              <a:t>đã nghe, đã đọc</a:t>
            </a:r>
            <a:endParaRPr lang="zh-CN" altLang="en-US" sz="8800" dirty="0">
              <a:solidFill>
                <a:srgbClr val="08688C"/>
              </a:solidFill>
              <a:effectLst>
                <a:outerShdw blurRad="38100" dist="38100" dir="2700000" algn="tl">
                  <a:srgbClr val="000000">
                    <a:alpha val="43137"/>
                  </a:srgbClr>
                </a:outerShdw>
                <a:reflection blurRad="6350" stA="55000" endA="300" endPos="45500" dir="5400000" sy="-100000" algn="bl" rotWithShape="0"/>
              </a:effectLst>
              <a:latin typeface="UTM Azuki" panose="02040603050506020204" pitchFamily="18" charset="0"/>
              <a:ea typeface="汉仪跳跳体简" panose="00020600040101010101" pitchFamily="18" charset="-122"/>
            </a:endParaRPr>
          </a:p>
        </p:txBody>
      </p:sp>
      <p:pic>
        <p:nvPicPr>
          <p:cNvPr id="12" name="PA_图片 3" descr="e7d195523061f1c0c2b73831c94a3edc981f60e396d3e182073EE1468018468A7F192AE5E5CD515B6C3125F8AF6E4EE646174E8CF0B46FD19828DCE8CDA3B3A044A74F0E769C5FA8CB87AB6FC303C8BA3785FAC64AF542478695B0984F536809C3F1707B1C3268FC7520299D04CFE85DEB91723432B78EC91A49EF06019607DE5BEC6629765AAD53314DC233652B24F7">
            <a:extLst>
              <a:ext uri="{FF2B5EF4-FFF2-40B4-BE49-F238E27FC236}">
                <a16:creationId xmlns:a16="http://schemas.microsoft.com/office/drawing/2014/main" id="{8CE541AE-DF11-4F94-A97F-5C0CB31661A2}"/>
              </a:ext>
            </a:extLst>
          </p:cNvPr>
          <p:cNvPicPr>
            <a:picLocks noChangeAspect="1"/>
          </p:cNvPicPr>
          <p:nvPr>
            <p:custDataLst>
              <p:tags r:id="rId3"/>
            </p:custDataLst>
          </p:nvPr>
        </p:nvPicPr>
        <p:blipFill rotWithShape="1">
          <a:blip r:embed="rId9"/>
          <a:srcRect b="66889"/>
          <a:stretch/>
        </p:blipFill>
        <p:spPr>
          <a:xfrm>
            <a:off x="389630" y="339986"/>
            <a:ext cx="5722803" cy="2205666"/>
          </a:xfrm>
          <a:prstGeom prst="rect">
            <a:avLst/>
          </a:prstGeom>
          <a:effectLst>
            <a:outerShdw blurRad="63500" sx="102000" sy="102000" algn="ctr" rotWithShape="0">
              <a:prstClr val="black">
                <a:alpha val="40000"/>
              </a:prstClr>
            </a:outerShdw>
          </a:effectLst>
        </p:spPr>
      </p:pic>
      <p:sp>
        <p:nvSpPr>
          <p:cNvPr id="13" name="PA_文本框 12" descr="e7d195523061f1c0c2b73831c94a3edc981f60e396d3e182073EE1468018468A7F192AE5E5CD515B6C3125F8AF6E4EE646174E8CF0B46FD19828DCE8CDA3B3A044A74F0E769C5FA8CB87AB6FC303C8BA3785FAC64AF542478695B0984F536809C3F1707B1C3268FC7520299D04CFE85DEB91723432B78EC91A49EF06019607DE5BEC6629765AAD53314DC233652B24F7">
            <a:extLst>
              <a:ext uri="{FF2B5EF4-FFF2-40B4-BE49-F238E27FC236}">
                <a16:creationId xmlns:a16="http://schemas.microsoft.com/office/drawing/2014/main" id="{A2A0458F-FE70-43AF-BB3F-774235685FEF}"/>
              </a:ext>
            </a:extLst>
          </p:cNvPr>
          <p:cNvSpPr txBox="1"/>
          <p:nvPr>
            <p:custDataLst>
              <p:tags r:id="rId4"/>
            </p:custDataLst>
          </p:nvPr>
        </p:nvSpPr>
        <p:spPr>
          <a:xfrm>
            <a:off x="1208042" y="1056153"/>
            <a:ext cx="4392970" cy="923330"/>
          </a:xfrm>
          <a:prstGeom prst="rect">
            <a:avLst/>
          </a:prstGeom>
          <a:noFill/>
          <a:ln w="57150">
            <a:noFill/>
          </a:ln>
        </p:spPr>
        <p:txBody>
          <a:bodyPr wrap="square" rtlCol="0">
            <a:spAutoFit/>
          </a:bodyPr>
          <a:lstStyle/>
          <a:p>
            <a:r>
              <a:rPr lang="en-US" altLang="zh-CN" sz="5400">
                <a:solidFill>
                  <a:srgbClr val="E97E4F"/>
                </a:solidFill>
                <a:effectLst>
                  <a:glow rad="228600">
                    <a:schemeClr val="accent4">
                      <a:satMod val="175000"/>
                      <a:alpha val="40000"/>
                    </a:schemeClr>
                  </a:glow>
                </a:effectLst>
                <a:latin typeface="UTM Loko" panose="02040603050506020204" pitchFamily="18" charset="0"/>
                <a:ea typeface="汉仪跳跳体简" panose="00020600040101010101" pitchFamily="18" charset="-122"/>
              </a:rPr>
              <a:t>KỂ CHUYỆN</a:t>
            </a:r>
            <a:endParaRPr lang="zh-CN" altLang="en-US" sz="5400" dirty="0">
              <a:solidFill>
                <a:srgbClr val="E97E4F"/>
              </a:solidFill>
              <a:effectLst>
                <a:glow rad="228600">
                  <a:schemeClr val="accent4">
                    <a:satMod val="175000"/>
                    <a:alpha val="40000"/>
                  </a:schemeClr>
                </a:glow>
              </a:effectLst>
              <a:latin typeface="UTM Loko" panose="02040603050506020204" pitchFamily="18" charset="0"/>
              <a:ea typeface="汉仪跳跳体简" panose="00020600040101010101" pitchFamily="18" charset="-122"/>
            </a:endParaRPr>
          </a:p>
        </p:txBody>
      </p:sp>
    </p:spTree>
    <p:extLst>
      <p:ext uri="{BB962C8B-B14F-4D97-AF65-F5344CB8AC3E}">
        <p14:creationId xmlns:p14="http://schemas.microsoft.com/office/powerpoint/2010/main" val="1456714356"/>
      </p:ext>
    </p:extLst>
  </p:cSld>
  <p:clrMapOvr>
    <a:masterClrMapping/>
  </p:clrMapOvr>
  <mc:AlternateContent xmlns:mc="http://schemas.openxmlformats.org/markup-compatibility/2006" xmlns:p14="http://schemas.microsoft.com/office/powerpoint/2010/main">
    <mc:Choice Requires="p14">
      <p:transition spd="med" p14:dur="600">
        <p14:switch dir="r"/>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0" presetClass="entr" presetSubtype="0" fill="hold" nodeType="withEffect">
                                  <p:stCondLst>
                                    <p:cond delay="0"/>
                                  </p:stCondLst>
                                  <p:iterate type="lt">
                                    <p:tmPct val="10000"/>
                                  </p:iterate>
                                  <p:childTnLst>
                                    <p:set>
                                      <p:cBhvr>
                                        <p:cTn id="6" dur="1" fill="hold">
                                          <p:stCondLst>
                                            <p:cond delay="0"/>
                                          </p:stCondLst>
                                        </p:cTn>
                                        <p:tgtEl>
                                          <p:spTgt spid="12"/>
                                        </p:tgtEl>
                                        <p:attrNameLst>
                                          <p:attrName>style.visibility</p:attrName>
                                        </p:attrNameLst>
                                      </p:cBhvr>
                                      <p:to>
                                        <p:strVal val="visible"/>
                                      </p:to>
                                    </p:set>
                                    <p:animEffect transition="in" filter="wedge">
                                      <p:cBhvr>
                                        <p:cTn id="7" dur="2000"/>
                                        <p:tgtEl>
                                          <p:spTgt spid="12"/>
                                        </p:tgtEl>
                                      </p:cBhvr>
                                    </p:animEffect>
                                  </p:childTnLst>
                                </p:cTn>
                              </p:par>
                              <p:par>
                                <p:cTn id="8" presetID="45" presetClass="entr" presetSubtype="0" fill="hold" grpId="0" nodeType="withEffect">
                                  <p:stCondLst>
                                    <p:cond delay="0"/>
                                  </p:stCondLst>
                                  <p:iterate type="lt">
                                    <p:tmPct val="10000"/>
                                  </p:iterate>
                                  <p:childTnLst>
                                    <p:set>
                                      <p:cBhvr>
                                        <p:cTn id="9" dur="1" fill="hold">
                                          <p:stCondLst>
                                            <p:cond delay="0"/>
                                          </p:stCondLst>
                                        </p:cTn>
                                        <p:tgtEl>
                                          <p:spTgt spid="13"/>
                                        </p:tgtEl>
                                        <p:attrNameLst>
                                          <p:attrName>style.visibility</p:attrName>
                                        </p:attrNameLst>
                                      </p:cBhvr>
                                      <p:to>
                                        <p:strVal val="visible"/>
                                      </p:to>
                                    </p:set>
                                    <p:animEffect transition="in" filter="fade">
                                      <p:cBhvr>
                                        <p:cTn id="10" dur="500"/>
                                        <p:tgtEl>
                                          <p:spTgt spid="13"/>
                                        </p:tgtEl>
                                      </p:cBhvr>
                                    </p:animEffect>
                                    <p:anim calcmode="lin" valueType="num">
                                      <p:cBhvr>
                                        <p:cTn id="11" dur="500" fill="hold"/>
                                        <p:tgtEl>
                                          <p:spTgt spid="13"/>
                                        </p:tgtEl>
                                        <p:attrNameLst>
                                          <p:attrName>ppt_w</p:attrName>
                                        </p:attrNameLst>
                                      </p:cBhvr>
                                      <p:tavLst>
                                        <p:tav tm="0" fmla="#ppt_w*sin(2.5*pi*$)">
                                          <p:val>
                                            <p:fltVal val="0"/>
                                          </p:val>
                                        </p:tav>
                                        <p:tav tm="100000">
                                          <p:val>
                                            <p:fltVal val="1"/>
                                          </p:val>
                                        </p:tav>
                                      </p:tavLst>
                                    </p:anim>
                                    <p:anim calcmode="lin" valueType="num">
                                      <p:cBhvr>
                                        <p:cTn id="12" dur="500" fill="hold"/>
                                        <p:tgtEl>
                                          <p:spTgt spid="13"/>
                                        </p:tgtEl>
                                        <p:attrNameLst>
                                          <p:attrName>ppt_h</p:attrName>
                                        </p:attrNameLst>
                                      </p:cBhvr>
                                      <p:tavLst>
                                        <p:tav tm="0">
                                          <p:val>
                                            <p:strVal val="#ppt_h"/>
                                          </p:val>
                                        </p:tav>
                                        <p:tav tm="100000">
                                          <p:val>
                                            <p:strVal val="#ppt_h"/>
                                          </p:val>
                                        </p:tav>
                                      </p:tavLst>
                                    </p:anim>
                                  </p:childTnLst>
                                </p:cTn>
                              </p:par>
                              <p:par>
                                <p:cTn id="13" presetID="45" presetClass="entr" presetSubtype="0" fill="hold" nodeType="withEffect">
                                  <p:stCondLst>
                                    <p:cond delay="0"/>
                                  </p:stCondLst>
                                  <p:iterate type="lt">
                                    <p:tmPct val="10000"/>
                                  </p:iterate>
                                  <p:childTnLst>
                                    <p:set>
                                      <p:cBhvr>
                                        <p:cTn id="14" dur="1" fill="hold">
                                          <p:stCondLst>
                                            <p:cond delay="0"/>
                                          </p:stCondLst>
                                        </p:cTn>
                                        <p:tgtEl>
                                          <p:spTgt spid="5"/>
                                        </p:tgtEl>
                                        <p:attrNameLst>
                                          <p:attrName>style.visibility</p:attrName>
                                        </p:attrNameLst>
                                      </p:cBhvr>
                                      <p:to>
                                        <p:strVal val="visible"/>
                                      </p:to>
                                    </p:set>
                                    <p:animEffect transition="in" filter="fade">
                                      <p:cBhvr>
                                        <p:cTn id="15" dur="2000"/>
                                        <p:tgtEl>
                                          <p:spTgt spid="5"/>
                                        </p:tgtEl>
                                      </p:cBhvr>
                                    </p:animEffect>
                                    <p:anim calcmode="lin" valueType="num">
                                      <p:cBhvr>
                                        <p:cTn id="16" dur="2000" fill="hold"/>
                                        <p:tgtEl>
                                          <p:spTgt spid="5"/>
                                        </p:tgtEl>
                                        <p:attrNameLst>
                                          <p:attrName>ppt_w</p:attrName>
                                        </p:attrNameLst>
                                      </p:cBhvr>
                                      <p:tavLst>
                                        <p:tav tm="0" fmla="#ppt_w*sin(2.5*pi*$)">
                                          <p:val>
                                            <p:fltVal val="0"/>
                                          </p:val>
                                        </p:tav>
                                        <p:tav tm="100000">
                                          <p:val>
                                            <p:fltVal val="1"/>
                                          </p:val>
                                        </p:tav>
                                      </p:tavLst>
                                    </p:anim>
                                    <p:anim calcmode="lin" valueType="num">
                                      <p:cBhvr>
                                        <p:cTn id="17" dur="2000" fill="hold"/>
                                        <p:tgtEl>
                                          <p:spTgt spid="5"/>
                                        </p:tgtEl>
                                        <p:attrNameLst>
                                          <p:attrName>ppt_h</p:attrName>
                                        </p:attrNameLst>
                                      </p:cBhvr>
                                      <p:tavLst>
                                        <p:tav tm="0">
                                          <p:val>
                                            <p:strVal val="#ppt_h"/>
                                          </p:val>
                                        </p:tav>
                                        <p:tav tm="100000">
                                          <p:val>
                                            <p:strVal val="#ppt_h"/>
                                          </p:val>
                                        </p:tav>
                                      </p:tavLst>
                                    </p:anim>
                                  </p:childTnLst>
                                </p:cTn>
                              </p:par>
                            </p:childTnLst>
                          </p:cTn>
                        </p:par>
                        <p:par>
                          <p:cTn id="18" fill="hold">
                            <p:stCondLst>
                              <p:cond delay="2000"/>
                            </p:stCondLst>
                            <p:childTnLst>
                              <p:par>
                                <p:cTn id="19" presetID="41" presetClass="entr" presetSubtype="0" fill="hold" grpId="0" nodeType="afterEffect">
                                  <p:stCondLst>
                                    <p:cond delay="0"/>
                                  </p:stCondLst>
                                  <p:iterate type="lt">
                                    <p:tmPct val="10000"/>
                                  </p:iterate>
                                  <p:childTnLst>
                                    <p:set>
                                      <p:cBhvr>
                                        <p:cTn id="20" dur="1" fill="hold">
                                          <p:stCondLst>
                                            <p:cond delay="0"/>
                                          </p:stCondLst>
                                        </p:cTn>
                                        <p:tgtEl>
                                          <p:spTgt spid="6"/>
                                        </p:tgtEl>
                                        <p:attrNameLst>
                                          <p:attrName>style.visibility</p:attrName>
                                        </p:attrNameLst>
                                      </p:cBhvr>
                                      <p:to>
                                        <p:strVal val="visible"/>
                                      </p:to>
                                    </p:set>
                                    <p:anim calcmode="lin" valueType="num">
                                      <p:cBhvr>
                                        <p:cTn id="21" dur="500" fill="hold"/>
                                        <p:tgtEl>
                                          <p:spTgt spid="6"/>
                                        </p:tgtEl>
                                        <p:attrNameLst>
                                          <p:attrName>ppt_x</p:attrName>
                                        </p:attrNameLst>
                                      </p:cBhvr>
                                      <p:tavLst>
                                        <p:tav tm="0">
                                          <p:val>
                                            <p:strVal val="#ppt_x"/>
                                          </p:val>
                                        </p:tav>
                                        <p:tav tm="50000">
                                          <p:val>
                                            <p:strVal val="#ppt_x+.1"/>
                                          </p:val>
                                        </p:tav>
                                        <p:tav tm="100000">
                                          <p:val>
                                            <p:strVal val="#ppt_x"/>
                                          </p:val>
                                        </p:tav>
                                      </p:tavLst>
                                    </p:anim>
                                    <p:anim calcmode="lin" valueType="num">
                                      <p:cBhvr>
                                        <p:cTn id="22" dur="500" fill="hold"/>
                                        <p:tgtEl>
                                          <p:spTgt spid="6"/>
                                        </p:tgtEl>
                                        <p:attrNameLst>
                                          <p:attrName>ppt_y</p:attrName>
                                        </p:attrNameLst>
                                      </p:cBhvr>
                                      <p:tavLst>
                                        <p:tav tm="0">
                                          <p:val>
                                            <p:strVal val="#ppt_y"/>
                                          </p:val>
                                        </p:tav>
                                        <p:tav tm="100000">
                                          <p:val>
                                            <p:strVal val="#ppt_y"/>
                                          </p:val>
                                        </p:tav>
                                      </p:tavLst>
                                    </p:anim>
                                    <p:anim calcmode="lin" valueType="num">
                                      <p:cBhvr>
                                        <p:cTn id="23" dur="500" fill="hold"/>
                                        <p:tgtEl>
                                          <p:spTgt spid="6"/>
                                        </p:tgtEl>
                                        <p:attrNameLst>
                                          <p:attrName>ppt_h</p:attrName>
                                        </p:attrNameLst>
                                      </p:cBhvr>
                                      <p:tavLst>
                                        <p:tav tm="0">
                                          <p:val>
                                            <p:strVal val="#ppt_h/10"/>
                                          </p:val>
                                        </p:tav>
                                        <p:tav tm="50000">
                                          <p:val>
                                            <p:strVal val="#ppt_h+.01"/>
                                          </p:val>
                                        </p:tav>
                                        <p:tav tm="100000">
                                          <p:val>
                                            <p:strVal val="#ppt_h"/>
                                          </p:val>
                                        </p:tav>
                                      </p:tavLst>
                                    </p:anim>
                                    <p:anim calcmode="lin" valueType="num">
                                      <p:cBhvr>
                                        <p:cTn id="24" dur="500" fill="hold"/>
                                        <p:tgtEl>
                                          <p:spTgt spid="6"/>
                                        </p:tgtEl>
                                        <p:attrNameLst>
                                          <p:attrName>ppt_w</p:attrName>
                                        </p:attrNameLst>
                                      </p:cBhvr>
                                      <p:tavLst>
                                        <p:tav tm="0">
                                          <p:val>
                                            <p:strVal val="#ppt_w/10"/>
                                          </p:val>
                                        </p:tav>
                                        <p:tav tm="50000">
                                          <p:val>
                                            <p:strVal val="#ppt_w+.01"/>
                                          </p:val>
                                        </p:tav>
                                        <p:tav tm="100000">
                                          <p:val>
                                            <p:strVal val="#ppt_w"/>
                                          </p:val>
                                        </p:tav>
                                      </p:tavLst>
                                    </p:anim>
                                    <p:animEffect transition="in" filter="fade">
                                      <p:cBhvr>
                                        <p:cTn id="25" dur="500" tmFilter="0,0; .5, 1; 1, 1"/>
                                        <p:tgtEl>
                                          <p:spTgt spid="6"/>
                                        </p:tgtEl>
                                      </p:cBhvr>
                                    </p:animEffect>
                                  </p:childTnLst>
                                </p:cTn>
                              </p:par>
                              <p:par>
                                <p:cTn id="26" presetID="41" presetClass="entr" presetSubtype="0" fill="hold" nodeType="withEffect">
                                  <p:stCondLst>
                                    <p:cond delay="0"/>
                                  </p:stCondLst>
                                  <p:iterate type="lt">
                                    <p:tmPct val="10000"/>
                                  </p:iterate>
                                  <p:childTnLst>
                                    <p:set>
                                      <p:cBhvr>
                                        <p:cTn id="27" dur="1" fill="hold">
                                          <p:stCondLst>
                                            <p:cond delay="0"/>
                                          </p:stCondLst>
                                        </p:cTn>
                                        <p:tgtEl>
                                          <p:spTgt spid="6">
                                            <p:txEl>
                                              <p:pRg st="0" end="0"/>
                                            </p:txEl>
                                          </p:spTgt>
                                        </p:tgtEl>
                                        <p:attrNameLst>
                                          <p:attrName>style.visibility</p:attrName>
                                        </p:attrNameLst>
                                      </p:cBhvr>
                                      <p:to>
                                        <p:strVal val="visible"/>
                                      </p:to>
                                    </p:set>
                                    <p:anim calcmode="lin" valueType="num">
                                      <p:cBhvr>
                                        <p:cTn id="28" dur="1000" fill="hold"/>
                                        <p:tgtEl>
                                          <p:spTgt spid="6">
                                            <p:txEl>
                                              <p:pRg st="0" end="0"/>
                                            </p:txEl>
                                          </p:spTgt>
                                        </p:tgtEl>
                                        <p:attrNameLst>
                                          <p:attrName>ppt_x</p:attrName>
                                        </p:attrNameLst>
                                      </p:cBhvr>
                                      <p:tavLst>
                                        <p:tav tm="0">
                                          <p:val>
                                            <p:strVal val="#ppt_x"/>
                                          </p:val>
                                        </p:tav>
                                        <p:tav tm="50000">
                                          <p:val>
                                            <p:strVal val="#ppt_x+.1"/>
                                          </p:val>
                                        </p:tav>
                                        <p:tav tm="100000">
                                          <p:val>
                                            <p:strVal val="#ppt_x"/>
                                          </p:val>
                                        </p:tav>
                                      </p:tavLst>
                                    </p:anim>
                                    <p:anim calcmode="lin" valueType="num">
                                      <p:cBhvr>
                                        <p:cTn id="29" dur="1000" fill="hold"/>
                                        <p:tgtEl>
                                          <p:spTgt spid="6">
                                            <p:txEl>
                                              <p:pRg st="0" end="0"/>
                                            </p:txEl>
                                          </p:spTgt>
                                        </p:tgtEl>
                                        <p:attrNameLst>
                                          <p:attrName>ppt_y</p:attrName>
                                        </p:attrNameLst>
                                      </p:cBhvr>
                                      <p:tavLst>
                                        <p:tav tm="0">
                                          <p:val>
                                            <p:strVal val="#ppt_y"/>
                                          </p:val>
                                        </p:tav>
                                        <p:tav tm="100000">
                                          <p:val>
                                            <p:strVal val="#ppt_y"/>
                                          </p:val>
                                        </p:tav>
                                      </p:tavLst>
                                    </p:anim>
                                    <p:anim calcmode="lin" valueType="num">
                                      <p:cBhvr>
                                        <p:cTn id="30" dur="1000" fill="hold"/>
                                        <p:tgtEl>
                                          <p:spTgt spid="6">
                                            <p:txEl>
                                              <p:pRg st="0" end="0"/>
                                            </p:txEl>
                                          </p:spTgt>
                                        </p:tgtEl>
                                        <p:attrNameLst>
                                          <p:attrName>ppt_h</p:attrName>
                                        </p:attrNameLst>
                                      </p:cBhvr>
                                      <p:tavLst>
                                        <p:tav tm="0">
                                          <p:val>
                                            <p:strVal val="#ppt_h/10"/>
                                          </p:val>
                                        </p:tav>
                                        <p:tav tm="50000">
                                          <p:val>
                                            <p:strVal val="#ppt_h+.01"/>
                                          </p:val>
                                        </p:tav>
                                        <p:tav tm="100000">
                                          <p:val>
                                            <p:strVal val="#ppt_h"/>
                                          </p:val>
                                        </p:tav>
                                      </p:tavLst>
                                    </p:anim>
                                    <p:anim calcmode="lin" valueType="num">
                                      <p:cBhvr>
                                        <p:cTn id="31" dur="1000" fill="hold"/>
                                        <p:tgtEl>
                                          <p:spTgt spid="6">
                                            <p:txEl>
                                              <p:pRg st="0" end="0"/>
                                            </p:txEl>
                                          </p:spTgt>
                                        </p:tgtEl>
                                        <p:attrNameLst>
                                          <p:attrName>ppt_w</p:attrName>
                                        </p:attrNameLst>
                                      </p:cBhvr>
                                      <p:tavLst>
                                        <p:tav tm="0">
                                          <p:val>
                                            <p:strVal val="#ppt_w/10"/>
                                          </p:val>
                                        </p:tav>
                                        <p:tav tm="50000">
                                          <p:val>
                                            <p:strVal val="#ppt_w+.01"/>
                                          </p:val>
                                        </p:tav>
                                        <p:tav tm="100000">
                                          <p:val>
                                            <p:strVal val="#ppt_w"/>
                                          </p:val>
                                        </p:tav>
                                      </p:tavLst>
                                    </p:anim>
                                    <p:animEffect transition="in" filter="fade">
                                      <p:cBhvr>
                                        <p:cTn id="32" dur="1000" tmFilter="0,0; .5, 1; 1, 1"/>
                                        <p:tgtEl>
                                          <p:spTgt spid="6">
                                            <p:txEl>
                                              <p:pRg st="0" end="0"/>
                                            </p:txEl>
                                          </p:spTgt>
                                        </p:tgtEl>
                                      </p:cBhvr>
                                    </p:animEffect>
                                  </p:childTnLst>
                                </p:cTn>
                              </p:par>
                              <p:par>
                                <p:cTn id="33" presetID="41" presetClass="entr" presetSubtype="0" fill="hold" nodeType="withEffect">
                                  <p:stCondLst>
                                    <p:cond delay="0"/>
                                  </p:stCondLst>
                                  <p:iterate type="lt">
                                    <p:tmPct val="10000"/>
                                  </p:iterate>
                                  <p:childTnLst>
                                    <p:set>
                                      <p:cBhvr>
                                        <p:cTn id="34" dur="1" fill="hold">
                                          <p:stCondLst>
                                            <p:cond delay="0"/>
                                          </p:stCondLst>
                                        </p:cTn>
                                        <p:tgtEl>
                                          <p:spTgt spid="6">
                                            <p:txEl>
                                              <p:pRg st="1" end="1"/>
                                            </p:txEl>
                                          </p:spTgt>
                                        </p:tgtEl>
                                        <p:attrNameLst>
                                          <p:attrName>style.visibility</p:attrName>
                                        </p:attrNameLst>
                                      </p:cBhvr>
                                      <p:to>
                                        <p:strVal val="visible"/>
                                      </p:to>
                                    </p:set>
                                    <p:anim calcmode="lin" valueType="num">
                                      <p:cBhvr>
                                        <p:cTn id="35" dur="1000" fill="hold"/>
                                        <p:tgtEl>
                                          <p:spTgt spid="6">
                                            <p:txEl>
                                              <p:pRg st="1" end="1"/>
                                            </p:txEl>
                                          </p:spTgt>
                                        </p:tgtEl>
                                        <p:attrNameLst>
                                          <p:attrName>ppt_x</p:attrName>
                                        </p:attrNameLst>
                                      </p:cBhvr>
                                      <p:tavLst>
                                        <p:tav tm="0">
                                          <p:val>
                                            <p:strVal val="#ppt_x"/>
                                          </p:val>
                                        </p:tav>
                                        <p:tav tm="50000">
                                          <p:val>
                                            <p:strVal val="#ppt_x+.1"/>
                                          </p:val>
                                        </p:tav>
                                        <p:tav tm="100000">
                                          <p:val>
                                            <p:strVal val="#ppt_x"/>
                                          </p:val>
                                        </p:tav>
                                      </p:tavLst>
                                    </p:anim>
                                    <p:anim calcmode="lin" valueType="num">
                                      <p:cBhvr>
                                        <p:cTn id="36" dur="1000" fill="hold"/>
                                        <p:tgtEl>
                                          <p:spTgt spid="6">
                                            <p:txEl>
                                              <p:pRg st="1" end="1"/>
                                            </p:txEl>
                                          </p:spTgt>
                                        </p:tgtEl>
                                        <p:attrNameLst>
                                          <p:attrName>ppt_y</p:attrName>
                                        </p:attrNameLst>
                                      </p:cBhvr>
                                      <p:tavLst>
                                        <p:tav tm="0">
                                          <p:val>
                                            <p:strVal val="#ppt_y"/>
                                          </p:val>
                                        </p:tav>
                                        <p:tav tm="100000">
                                          <p:val>
                                            <p:strVal val="#ppt_y"/>
                                          </p:val>
                                        </p:tav>
                                      </p:tavLst>
                                    </p:anim>
                                    <p:anim calcmode="lin" valueType="num">
                                      <p:cBhvr>
                                        <p:cTn id="37" dur="1000" fill="hold"/>
                                        <p:tgtEl>
                                          <p:spTgt spid="6">
                                            <p:txEl>
                                              <p:pRg st="1" end="1"/>
                                            </p:txEl>
                                          </p:spTgt>
                                        </p:tgtEl>
                                        <p:attrNameLst>
                                          <p:attrName>ppt_h</p:attrName>
                                        </p:attrNameLst>
                                      </p:cBhvr>
                                      <p:tavLst>
                                        <p:tav tm="0">
                                          <p:val>
                                            <p:strVal val="#ppt_h/10"/>
                                          </p:val>
                                        </p:tav>
                                        <p:tav tm="50000">
                                          <p:val>
                                            <p:strVal val="#ppt_h+.01"/>
                                          </p:val>
                                        </p:tav>
                                        <p:tav tm="100000">
                                          <p:val>
                                            <p:strVal val="#ppt_h"/>
                                          </p:val>
                                        </p:tav>
                                      </p:tavLst>
                                    </p:anim>
                                    <p:anim calcmode="lin" valueType="num">
                                      <p:cBhvr>
                                        <p:cTn id="38" dur="1000" fill="hold"/>
                                        <p:tgtEl>
                                          <p:spTgt spid="6">
                                            <p:txEl>
                                              <p:pRg st="1" end="1"/>
                                            </p:txEl>
                                          </p:spTgt>
                                        </p:tgtEl>
                                        <p:attrNameLst>
                                          <p:attrName>ppt_w</p:attrName>
                                        </p:attrNameLst>
                                      </p:cBhvr>
                                      <p:tavLst>
                                        <p:tav tm="0">
                                          <p:val>
                                            <p:strVal val="#ppt_w/10"/>
                                          </p:val>
                                        </p:tav>
                                        <p:tav tm="50000">
                                          <p:val>
                                            <p:strVal val="#ppt_w+.01"/>
                                          </p:val>
                                        </p:tav>
                                        <p:tav tm="100000">
                                          <p:val>
                                            <p:strVal val="#ppt_w"/>
                                          </p:val>
                                        </p:tav>
                                      </p:tavLst>
                                    </p:anim>
                                    <p:animEffect transition="in" filter="fade">
                                      <p:cBhvr>
                                        <p:cTn id="39" dur="1000" tmFilter="0,0; .5, 1; 1, 1"/>
                                        <p:tgtEl>
                                          <p:spTgt spid="6">
                                            <p:txEl>
                                              <p:pRg st="1" end="1"/>
                                            </p:txEl>
                                          </p:spTgt>
                                        </p:tgtEl>
                                      </p:cBhvr>
                                    </p:animEffect>
                                  </p:childTnLst>
                                </p:cTn>
                              </p:par>
                            </p:childTnLst>
                          </p:cTn>
                        </p:par>
                        <p:par>
                          <p:cTn id="40" fill="hold">
                            <p:stCondLst>
                              <p:cond delay="4100"/>
                            </p:stCondLst>
                            <p:childTnLst>
                              <p:par>
                                <p:cTn id="41" presetID="36" presetClass="emph" presetSubtype="0" fill="hold" nodeType="afterEffect">
                                  <p:stCondLst>
                                    <p:cond delay="0"/>
                                  </p:stCondLst>
                                  <p:iterate type="lt">
                                    <p:tmPct val="10000"/>
                                  </p:iterate>
                                  <p:childTnLst>
                                    <p:animScale>
                                      <p:cBhvr>
                                        <p:cTn id="42" dur="250" autoRev="1" fill="hold">
                                          <p:stCondLst>
                                            <p:cond delay="0"/>
                                          </p:stCondLst>
                                        </p:cTn>
                                        <p:tgtEl>
                                          <p:spTgt spid="6">
                                            <p:txEl>
                                              <p:pRg st="0" end="0"/>
                                            </p:txEl>
                                          </p:spTgt>
                                        </p:tgtEl>
                                      </p:cBhvr>
                                      <p:to x="80000" y="100000"/>
                                    </p:animScale>
                                    <p:anim by="(#ppt_w*0.10)" calcmode="lin" valueType="num">
                                      <p:cBhvr>
                                        <p:cTn id="43" dur="250" autoRev="1" fill="hold">
                                          <p:stCondLst>
                                            <p:cond delay="0"/>
                                          </p:stCondLst>
                                        </p:cTn>
                                        <p:tgtEl>
                                          <p:spTgt spid="6">
                                            <p:txEl>
                                              <p:pRg st="0" end="0"/>
                                            </p:txEl>
                                          </p:spTgt>
                                        </p:tgtEl>
                                        <p:attrNameLst>
                                          <p:attrName>ppt_x</p:attrName>
                                        </p:attrNameLst>
                                      </p:cBhvr>
                                    </p:anim>
                                    <p:anim by="(-#ppt_w*0.10)" calcmode="lin" valueType="num">
                                      <p:cBhvr>
                                        <p:cTn id="44" dur="250" autoRev="1" fill="hold">
                                          <p:stCondLst>
                                            <p:cond delay="0"/>
                                          </p:stCondLst>
                                        </p:cTn>
                                        <p:tgtEl>
                                          <p:spTgt spid="6">
                                            <p:txEl>
                                              <p:pRg st="0" end="0"/>
                                            </p:txEl>
                                          </p:spTgt>
                                        </p:tgtEl>
                                        <p:attrNameLst>
                                          <p:attrName>ppt_y</p:attrName>
                                        </p:attrNameLst>
                                      </p:cBhvr>
                                    </p:anim>
                                    <p:animRot by="-480000">
                                      <p:cBhvr>
                                        <p:cTn id="45" dur="250" autoRev="1" fill="hold">
                                          <p:stCondLst>
                                            <p:cond delay="0"/>
                                          </p:stCondLst>
                                        </p:cTn>
                                        <p:tgtEl>
                                          <p:spTgt spid="6">
                                            <p:txEl>
                                              <p:pRg st="0" end="0"/>
                                            </p:txEl>
                                          </p:spTgt>
                                        </p:tgtEl>
                                        <p:attrNameLst>
                                          <p:attrName>r</p:attrName>
                                        </p:attrNameLst>
                                      </p:cBhvr>
                                    </p:animRot>
                                  </p:childTnLst>
                                </p:cTn>
                              </p:par>
                              <p:par>
                                <p:cTn id="46" presetID="36" presetClass="emph" presetSubtype="0" fill="hold" nodeType="withEffect">
                                  <p:stCondLst>
                                    <p:cond delay="0"/>
                                  </p:stCondLst>
                                  <p:iterate type="lt">
                                    <p:tmPct val="10000"/>
                                  </p:iterate>
                                  <p:childTnLst>
                                    <p:animScale>
                                      <p:cBhvr>
                                        <p:cTn id="47" dur="250" autoRev="1" fill="hold">
                                          <p:stCondLst>
                                            <p:cond delay="0"/>
                                          </p:stCondLst>
                                        </p:cTn>
                                        <p:tgtEl>
                                          <p:spTgt spid="6">
                                            <p:txEl>
                                              <p:pRg st="1" end="1"/>
                                            </p:txEl>
                                          </p:spTgt>
                                        </p:tgtEl>
                                      </p:cBhvr>
                                      <p:to x="80000" y="100000"/>
                                    </p:animScale>
                                    <p:anim by="(#ppt_w*0.10)" calcmode="lin" valueType="num">
                                      <p:cBhvr>
                                        <p:cTn id="48" dur="250" autoRev="1" fill="hold">
                                          <p:stCondLst>
                                            <p:cond delay="0"/>
                                          </p:stCondLst>
                                        </p:cTn>
                                        <p:tgtEl>
                                          <p:spTgt spid="6">
                                            <p:txEl>
                                              <p:pRg st="1" end="1"/>
                                            </p:txEl>
                                          </p:spTgt>
                                        </p:tgtEl>
                                        <p:attrNameLst>
                                          <p:attrName>ppt_x</p:attrName>
                                        </p:attrNameLst>
                                      </p:cBhvr>
                                    </p:anim>
                                    <p:anim by="(-#ppt_w*0.10)" calcmode="lin" valueType="num">
                                      <p:cBhvr>
                                        <p:cTn id="49" dur="250" autoRev="1" fill="hold">
                                          <p:stCondLst>
                                            <p:cond delay="0"/>
                                          </p:stCondLst>
                                        </p:cTn>
                                        <p:tgtEl>
                                          <p:spTgt spid="6">
                                            <p:txEl>
                                              <p:pRg st="1" end="1"/>
                                            </p:txEl>
                                          </p:spTgt>
                                        </p:tgtEl>
                                        <p:attrNameLst>
                                          <p:attrName>ppt_y</p:attrName>
                                        </p:attrNameLst>
                                      </p:cBhvr>
                                    </p:anim>
                                    <p:animRot by="-480000">
                                      <p:cBhvr>
                                        <p:cTn id="50" dur="250" autoRev="1" fill="hold">
                                          <p:stCondLst>
                                            <p:cond delay="0"/>
                                          </p:stCondLst>
                                        </p:cTn>
                                        <p:tgtEl>
                                          <p:spTgt spid="6">
                                            <p:txEl>
                                              <p:pRg st="1" end="1"/>
                                            </p:txEl>
                                          </p:spTgt>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13" grpId="0"/>
    </p:bldLst>
  </p:timing>
</p:sld>
</file>

<file path=ppt/slides/slide7.xml><?xml version="1.0" encoding="utf-8"?>
<p:sld xmlns:a="http://schemas.openxmlformats.org/drawingml/2006/main" xmlns:r="http://schemas.openxmlformats.org/officeDocument/2006/relationships" xmlns:p="http://schemas.openxmlformats.org/presentationml/2006/main">
  <p:cSld>
    <p:bg>
      <p:bgPr>
        <a:blipFill dpi="0" rotWithShape="1">
          <a:blip r:embed="rId4">
            <a:lum/>
          </a:blip>
          <a:srcRect/>
          <a:stretch>
            <a:fillRect l="-1000" r="-1000"/>
          </a:stretch>
        </a:blipFill>
        <a:effectLst/>
      </p:bgPr>
    </p:bg>
    <p:spTree>
      <p:nvGrpSpPr>
        <p:cNvPr id="1" name=""/>
        <p:cNvGrpSpPr/>
        <p:nvPr/>
      </p:nvGrpSpPr>
      <p:grpSpPr>
        <a:xfrm>
          <a:off x="0" y="0"/>
          <a:ext cx="0" cy="0"/>
          <a:chOff x="0" y="0"/>
          <a:chExt cx="0" cy="0"/>
        </a:xfrm>
      </p:grpSpPr>
      <p:pic>
        <p:nvPicPr>
          <p:cNvPr id="8" name="图片 7"/>
          <p:cNvPicPr>
            <a:picLocks noChangeAspect="1"/>
          </p:cNvPicPr>
          <p:nvPr/>
        </p:nvPicPr>
        <p:blipFill>
          <a:blip r:embed="rId5"/>
          <a:stretch>
            <a:fillRect/>
          </a:stretch>
        </p:blipFill>
        <p:spPr>
          <a:xfrm>
            <a:off x="1" y="1"/>
            <a:ext cx="12192000" cy="500912"/>
          </a:xfrm>
          <a:prstGeom prst="rect">
            <a:avLst/>
          </a:prstGeom>
        </p:spPr>
      </p:pic>
      <p:grpSp>
        <p:nvGrpSpPr>
          <p:cNvPr id="9" name="PA_组合 1762">
            <a:extLst>
              <a:ext uri="{FF2B5EF4-FFF2-40B4-BE49-F238E27FC236}">
                <a16:creationId xmlns:a16="http://schemas.microsoft.com/office/drawing/2014/main" id="{667DD67E-70BC-4138-8D4A-A04B8B1C68DE}"/>
              </a:ext>
            </a:extLst>
          </p:cNvPr>
          <p:cNvGrpSpPr/>
          <p:nvPr>
            <p:custDataLst>
              <p:tags r:id="rId1"/>
            </p:custDataLst>
          </p:nvPr>
        </p:nvGrpSpPr>
        <p:grpSpPr>
          <a:xfrm>
            <a:off x="213011" y="1063803"/>
            <a:ext cx="3539840" cy="5794197"/>
            <a:chOff x="2874963" y="-1347788"/>
            <a:chExt cx="6194426" cy="10139364"/>
          </a:xfrm>
        </p:grpSpPr>
        <p:sp>
          <p:nvSpPr>
            <p:cNvPr id="10" name="Freeform 27">
              <a:extLst>
                <a:ext uri="{FF2B5EF4-FFF2-40B4-BE49-F238E27FC236}">
                  <a16:creationId xmlns:a16="http://schemas.microsoft.com/office/drawing/2014/main" id="{EC8F70A5-BD20-4D3F-AE97-9E309E8A5153}"/>
                </a:ext>
              </a:extLst>
            </p:cNvPr>
            <p:cNvSpPr>
              <a:spLocks/>
            </p:cNvSpPr>
            <p:nvPr/>
          </p:nvSpPr>
          <p:spPr bwMode="auto">
            <a:xfrm>
              <a:off x="4687888" y="7864476"/>
              <a:ext cx="506413" cy="919163"/>
            </a:xfrm>
            <a:custGeom>
              <a:avLst/>
              <a:gdLst>
                <a:gd name="T0" fmla="*/ 101 w 135"/>
                <a:gd name="T1" fmla="*/ 245 h 245"/>
                <a:gd name="T2" fmla="*/ 81 w 135"/>
                <a:gd name="T3" fmla="*/ 245 h 245"/>
                <a:gd name="T4" fmla="*/ 36 w 135"/>
                <a:gd name="T5" fmla="*/ 236 h 245"/>
                <a:gd name="T6" fmla="*/ 25 w 135"/>
                <a:gd name="T7" fmla="*/ 229 h 245"/>
                <a:gd name="T8" fmla="*/ 26 w 135"/>
                <a:gd name="T9" fmla="*/ 177 h 245"/>
                <a:gd name="T10" fmla="*/ 42 w 135"/>
                <a:gd name="T11" fmla="*/ 147 h 245"/>
                <a:gd name="T12" fmla="*/ 43 w 135"/>
                <a:gd name="T13" fmla="*/ 123 h 245"/>
                <a:gd name="T14" fmla="*/ 21 w 135"/>
                <a:gd name="T15" fmla="*/ 120 h 245"/>
                <a:gd name="T16" fmla="*/ 7 w 135"/>
                <a:gd name="T17" fmla="*/ 117 h 245"/>
                <a:gd name="T18" fmla="*/ 3 w 135"/>
                <a:gd name="T19" fmla="*/ 85 h 245"/>
                <a:gd name="T20" fmla="*/ 8 w 135"/>
                <a:gd name="T21" fmla="*/ 69 h 245"/>
                <a:gd name="T22" fmla="*/ 19 w 135"/>
                <a:gd name="T23" fmla="*/ 28 h 245"/>
                <a:gd name="T24" fmla="*/ 31 w 135"/>
                <a:gd name="T25" fmla="*/ 0 h 245"/>
                <a:gd name="T26" fmla="*/ 61 w 135"/>
                <a:gd name="T27" fmla="*/ 53 h 245"/>
                <a:gd name="T28" fmla="*/ 62 w 135"/>
                <a:gd name="T29" fmla="*/ 54 h 245"/>
                <a:gd name="T30" fmla="*/ 62 w 135"/>
                <a:gd name="T31" fmla="*/ 53 h 245"/>
                <a:gd name="T32" fmla="*/ 72 w 135"/>
                <a:gd name="T33" fmla="*/ 46 h 245"/>
                <a:gd name="T34" fmla="*/ 104 w 135"/>
                <a:gd name="T35" fmla="*/ 68 h 245"/>
                <a:gd name="T36" fmla="*/ 105 w 135"/>
                <a:gd name="T37" fmla="*/ 84 h 245"/>
                <a:gd name="T38" fmla="*/ 94 w 135"/>
                <a:gd name="T39" fmla="*/ 110 h 245"/>
                <a:gd name="T40" fmla="*/ 88 w 135"/>
                <a:gd name="T41" fmla="*/ 153 h 245"/>
                <a:gd name="T42" fmla="*/ 118 w 135"/>
                <a:gd name="T43" fmla="*/ 195 h 245"/>
                <a:gd name="T44" fmla="*/ 131 w 135"/>
                <a:gd name="T45" fmla="*/ 232 h 245"/>
                <a:gd name="T46" fmla="*/ 120 w 135"/>
                <a:gd name="T47" fmla="*/ 241 h 245"/>
                <a:gd name="T48" fmla="*/ 101 w 135"/>
                <a:gd name="T49" fmla="*/ 245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35" h="245">
                  <a:moveTo>
                    <a:pt x="101" y="245"/>
                  </a:moveTo>
                  <a:cubicBezTo>
                    <a:pt x="94" y="245"/>
                    <a:pt x="88" y="245"/>
                    <a:pt x="81" y="245"/>
                  </a:cubicBezTo>
                  <a:cubicBezTo>
                    <a:pt x="66" y="243"/>
                    <a:pt x="53" y="231"/>
                    <a:pt x="36" y="236"/>
                  </a:cubicBezTo>
                  <a:cubicBezTo>
                    <a:pt x="31" y="237"/>
                    <a:pt x="26" y="234"/>
                    <a:pt x="25" y="229"/>
                  </a:cubicBezTo>
                  <a:cubicBezTo>
                    <a:pt x="24" y="212"/>
                    <a:pt x="14" y="194"/>
                    <a:pt x="26" y="177"/>
                  </a:cubicBezTo>
                  <a:cubicBezTo>
                    <a:pt x="33" y="168"/>
                    <a:pt x="37" y="157"/>
                    <a:pt x="42" y="147"/>
                  </a:cubicBezTo>
                  <a:cubicBezTo>
                    <a:pt x="46" y="139"/>
                    <a:pt x="48" y="130"/>
                    <a:pt x="43" y="123"/>
                  </a:cubicBezTo>
                  <a:cubicBezTo>
                    <a:pt x="38" y="114"/>
                    <a:pt x="29" y="118"/>
                    <a:pt x="21" y="120"/>
                  </a:cubicBezTo>
                  <a:cubicBezTo>
                    <a:pt x="16" y="121"/>
                    <a:pt x="11" y="121"/>
                    <a:pt x="7" y="117"/>
                  </a:cubicBezTo>
                  <a:cubicBezTo>
                    <a:pt x="0" y="107"/>
                    <a:pt x="9" y="95"/>
                    <a:pt x="3" y="85"/>
                  </a:cubicBezTo>
                  <a:cubicBezTo>
                    <a:pt x="2" y="79"/>
                    <a:pt x="3" y="73"/>
                    <a:pt x="8" y="69"/>
                  </a:cubicBezTo>
                  <a:cubicBezTo>
                    <a:pt x="20" y="57"/>
                    <a:pt x="13" y="41"/>
                    <a:pt x="19" y="28"/>
                  </a:cubicBezTo>
                  <a:cubicBezTo>
                    <a:pt x="23" y="18"/>
                    <a:pt x="21" y="6"/>
                    <a:pt x="31" y="0"/>
                  </a:cubicBezTo>
                  <a:cubicBezTo>
                    <a:pt x="66" y="1"/>
                    <a:pt x="73" y="12"/>
                    <a:pt x="61" y="53"/>
                  </a:cubicBezTo>
                  <a:cubicBezTo>
                    <a:pt x="59" y="55"/>
                    <a:pt x="64" y="56"/>
                    <a:pt x="62" y="54"/>
                  </a:cubicBezTo>
                  <a:cubicBezTo>
                    <a:pt x="61" y="54"/>
                    <a:pt x="62" y="54"/>
                    <a:pt x="62" y="53"/>
                  </a:cubicBezTo>
                  <a:cubicBezTo>
                    <a:pt x="65" y="49"/>
                    <a:pt x="68" y="47"/>
                    <a:pt x="72" y="46"/>
                  </a:cubicBezTo>
                  <a:cubicBezTo>
                    <a:pt x="86" y="48"/>
                    <a:pt x="95" y="59"/>
                    <a:pt x="104" y="68"/>
                  </a:cubicBezTo>
                  <a:cubicBezTo>
                    <a:pt x="108" y="73"/>
                    <a:pt x="110" y="80"/>
                    <a:pt x="105" y="84"/>
                  </a:cubicBezTo>
                  <a:cubicBezTo>
                    <a:pt x="95" y="91"/>
                    <a:pt x="97" y="101"/>
                    <a:pt x="94" y="110"/>
                  </a:cubicBezTo>
                  <a:cubicBezTo>
                    <a:pt x="89" y="124"/>
                    <a:pt x="94" y="139"/>
                    <a:pt x="88" y="153"/>
                  </a:cubicBezTo>
                  <a:cubicBezTo>
                    <a:pt x="75" y="185"/>
                    <a:pt x="85" y="198"/>
                    <a:pt x="118" y="195"/>
                  </a:cubicBezTo>
                  <a:cubicBezTo>
                    <a:pt x="135" y="203"/>
                    <a:pt x="130" y="219"/>
                    <a:pt x="131" y="232"/>
                  </a:cubicBezTo>
                  <a:cubicBezTo>
                    <a:pt x="132" y="237"/>
                    <a:pt x="125" y="240"/>
                    <a:pt x="120" y="241"/>
                  </a:cubicBezTo>
                  <a:cubicBezTo>
                    <a:pt x="114" y="244"/>
                    <a:pt x="107" y="241"/>
                    <a:pt x="101" y="245"/>
                  </a:cubicBezTo>
                  <a:close/>
                </a:path>
              </a:pathLst>
            </a:custGeom>
            <a:solidFill>
              <a:srgbClr val="1F60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 name="Freeform 28">
              <a:extLst>
                <a:ext uri="{FF2B5EF4-FFF2-40B4-BE49-F238E27FC236}">
                  <a16:creationId xmlns:a16="http://schemas.microsoft.com/office/drawing/2014/main" id="{F1B443A5-0BAA-40E3-A5C2-40B153335AF8}"/>
                </a:ext>
              </a:extLst>
            </p:cNvPr>
            <p:cNvSpPr>
              <a:spLocks/>
            </p:cNvSpPr>
            <p:nvPr/>
          </p:nvSpPr>
          <p:spPr bwMode="auto">
            <a:xfrm>
              <a:off x="6692901" y="7950201"/>
              <a:ext cx="412750" cy="841375"/>
            </a:xfrm>
            <a:custGeom>
              <a:avLst/>
              <a:gdLst>
                <a:gd name="T0" fmla="*/ 107 w 110"/>
                <a:gd name="T1" fmla="*/ 182 h 224"/>
                <a:gd name="T2" fmla="*/ 99 w 110"/>
                <a:gd name="T3" fmla="*/ 222 h 224"/>
                <a:gd name="T4" fmla="*/ 59 w 110"/>
                <a:gd name="T5" fmla="*/ 222 h 224"/>
                <a:gd name="T6" fmla="*/ 51 w 110"/>
                <a:gd name="T7" fmla="*/ 217 h 224"/>
                <a:gd name="T8" fmla="*/ 8 w 110"/>
                <a:gd name="T9" fmla="*/ 199 h 224"/>
                <a:gd name="T10" fmla="*/ 8 w 110"/>
                <a:gd name="T11" fmla="*/ 182 h 224"/>
                <a:gd name="T12" fmla="*/ 13 w 110"/>
                <a:gd name="T13" fmla="*/ 149 h 224"/>
                <a:gd name="T14" fmla="*/ 21 w 110"/>
                <a:gd name="T15" fmla="*/ 113 h 224"/>
                <a:gd name="T16" fmla="*/ 34 w 110"/>
                <a:gd name="T17" fmla="*/ 76 h 224"/>
                <a:gd name="T18" fmla="*/ 34 w 110"/>
                <a:gd name="T19" fmla="*/ 67 h 224"/>
                <a:gd name="T20" fmla="*/ 31 w 110"/>
                <a:gd name="T21" fmla="*/ 10 h 224"/>
                <a:gd name="T22" fmla="*/ 39 w 110"/>
                <a:gd name="T23" fmla="*/ 0 h 224"/>
                <a:gd name="T24" fmla="*/ 62 w 110"/>
                <a:gd name="T25" fmla="*/ 16 h 224"/>
                <a:gd name="T26" fmla="*/ 85 w 110"/>
                <a:gd name="T27" fmla="*/ 71 h 224"/>
                <a:gd name="T28" fmla="*/ 95 w 110"/>
                <a:gd name="T29" fmla="*/ 85 h 224"/>
                <a:gd name="T30" fmla="*/ 101 w 110"/>
                <a:gd name="T31" fmla="*/ 100 h 224"/>
                <a:gd name="T32" fmla="*/ 85 w 110"/>
                <a:gd name="T33" fmla="*/ 105 h 224"/>
                <a:gd name="T34" fmla="*/ 109 w 110"/>
                <a:gd name="T35" fmla="*/ 148 h 224"/>
                <a:gd name="T36" fmla="*/ 107 w 110"/>
                <a:gd name="T37" fmla="*/ 182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0" h="224">
                  <a:moveTo>
                    <a:pt x="107" y="182"/>
                  </a:moveTo>
                  <a:cubicBezTo>
                    <a:pt x="104" y="195"/>
                    <a:pt x="105" y="209"/>
                    <a:pt x="99" y="222"/>
                  </a:cubicBezTo>
                  <a:cubicBezTo>
                    <a:pt x="86" y="222"/>
                    <a:pt x="72" y="222"/>
                    <a:pt x="59" y="222"/>
                  </a:cubicBezTo>
                  <a:cubicBezTo>
                    <a:pt x="57" y="219"/>
                    <a:pt x="54" y="215"/>
                    <a:pt x="51" y="217"/>
                  </a:cubicBezTo>
                  <a:cubicBezTo>
                    <a:pt x="31" y="224"/>
                    <a:pt x="22" y="206"/>
                    <a:pt x="8" y="199"/>
                  </a:cubicBezTo>
                  <a:cubicBezTo>
                    <a:pt x="0" y="195"/>
                    <a:pt x="5" y="188"/>
                    <a:pt x="8" y="182"/>
                  </a:cubicBezTo>
                  <a:cubicBezTo>
                    <a:pt x="14" y="171"/>
                    <a:pt x="18" y="162"/>
                    <a:pt x="13" y="149"/>
                  </a:cubicBezTo>
                  <a:cubicBezTo>
                    <a:pt x="9" y="137"/>
                    <a:pt x="15" y="123"/>
                    <a:pt x="21" y="113"/>
                  </a:cubicBezTo>
                  <a:cubicBezTo>
                    <a:pt x="27" y="101"/>
                    <a:pt x="26" y="87"/>
                    <a:pt x="34" y="76"/>
                  </a:cubicBezTo>
                  <a:cubicBezTo>
                    <a:pt x="37" y="73"/>
                    <a:pt x="36" y="70"/>
                    <a:pt x="34" y="67"/>
                  </a:cubicBezTo>
                  <a:cubicBezTo>
                    <a:pt x="25" y="48"/>
                    <a:pt x="37" y="29"/>
                    <a:pt x="31" y="10"/>
                  </a:cubicBezTo>
                  <a:cubicBezTo>
                    <a:pt x="29" y="6"/>
                    <a:pt x="34" y="2"/>
                    <a:pt x="39" y="0"/>
                  </a:cubicBezTo>
                  <a:cubicBezTo>
                    <a:pt x="51" y="0"/>
                    <a:pt x="57" y="7"/>
                    <a:pt x="62" y="16"/>
                  </a:cubicBezTo>
                  <a:cubicBezTo>
                    <a:pt x="71" y="34"/>
                    <a:pt x="81" y="51"/>
                    <a:pt x="85" y="71"/>
                  </a:cubicBezTo>
                  <a:cubicBezTo>
                    <a:pt x="86" y="78"/>
                    <a:pt x="90" y="81"/>
                    <a:pt x="95" y="85"/>
                  </a:cubicBezTo>
                  <a:cubicBezTo>
                    <a:pt x="99" y="89"/>
                    <a:pt x="104" y="94"/>
                    <a:pt x="101" y="100"/>
                  </a:cubicBezTo>
                  <a:cubicBezTo>
                    <a:pt x="97" y="107"/>
                    <a:pt x="91" y="107"/>
                    <a:pt x="85" y="105"/>
                  </a:cubicBezTo>
                  <a:cubicBezTo>
                    <a:pt x="94" y="119"/>
                    <a:pt x="106" y="131"/>
                    <a:pt x="109" y="148"/>
                  </a:cubicBezTo>
                  <a:cubicBezTo>
                    <a:pt x="110" y="159"/>
                    <a:pt x="101" y="170"/>
                    <a:pt x="107" y="182"/>
                  </a:cubicBezTo>
                  <a:close/>
                </a:path>
              </a:pathLst>
            </a:custGeom>
            <a:solidFill>
              <a:srgbClr val="809F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 name="Freeform 30">
              <a:extLst>
                <a:ext uri="{FF2B5EF4-FFF2-40B4-BE49-F238E27FC236}">
                  <a16:creationId xmlns:a16="http://schemas.microsoft.com/office/drawing/2014/main" id="{54D7DD87-1BFE-42F2-A92E-75C9D901ECE2}"/>
                </a:ext>
              </a:extLst>
            </p:cNvPr>
            <p:cNvSpPr>
              <a:spLocks/>
            </p:cNvSpPr>
            <p:nvPr/>
          </p:nvSpPr>
          <p:spPr bwMode="auto">
            <a:xfrm>
              <a:off x="4211638" y="7867651"/>
              <a:ext cx="442913" cy="915988"/>
            </a:xfrm>
            <a:custGeom>
              <a:avLst/>
              <a:gdLst>
                <a:gd name="T0" fmla="*/ 60 w 118"/>
                <a:gd name="T1" fmla="*/ 244 h 244"/>
                <a:gd name="T2" fmla="*/ 16 w 118"/>
                <a:gd name="T3" fmla="*/ 244 h 244"/>
                <a:gd name="T4" fmla="*/ 16 w 118"/>
                <a:gd name="T5" fmla="*/ 227 h 244"/>
                <a:gd name="T6" fmla="*/ 22 w 118"/>
                <a:gd name="T7" fmla="*/ 225 h 244"/>
                <a:gd name="T8" fmla="*/ 11 w 118"/>
                <a:gd name="T9" fmla="*/ 164 h 244"/>
                <a:gd name="T10" fmla="*/ 1 w 118"/>
                <a:gd name="T11" fmla="*/ 124 h 244"/>
                <a:gd name="T12" fmla="*/ 36 w 118"/>
                <a:gd name="T13" fmla="*/ 83 h 244"/>
                <a:gd name="T14" fmla="*/ 64 w 118"/>
                <a:gd name="T15" fmla="*/ 84 h 244"/>
                <a:gd name="T16" fmla="*/ 71 w 118"/>
                <a:gd name="T17" fmla="*/ 65 h 244"/>
                <a:gd name="T18" fmla="*/ 72 w 118"/>
                <a:gd name="T19" fmla="*/ 22 h 244"/>
                <a:gd name="T20" fmla="*/ 71 w 118"/>
                <a:gd name="T21" fmla="*/ 13 h 244"/>
                <a:gd name="T22" fmla="*/ 103 w 118"/>
                <a:gd name="T23" fmla="*/ 4 h 244"/>
                <a:gd name="T24" fmla="*/ 117 w 118"/>
                <a:gd name="T25" fmla="*/ 15 h 244"/>
                <a:gd name="T26" fmla="*/ 107 w 118"/>
                <a:gd name="T27" fmla="*/ 62 h 244"/>
                <a:gd name="T28" fmla="*/ 97 w 118"/>
                <a:gd name="T29" fmla="*/ 106 h 244"/>
                <a:gd name="T30" fmla="*/ 90 w 118"/>
                <a:gd name="T31" fmla="*/ 136 h 244"/>
                <a:gd name="T32" fmla="*/ 86 w 118"/>
                <a:gd name="T33" fmla="*/ 205 h 244"/>
                <a:gd name="T34" fmla="*/ 81 w 118"/>
                <a:gd name="T35" fmla="*/ 217 h 244"/>
                <a:gd name="T36" fmla="*/ 60 w 118"/>
                <a:gd name="T37" fmla="*/ 244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8" h="244">
                  <a:moveTo>
                    <a:pt x="60" y="244"/>
                  </a:moveTo>
                  <a:cubicBezTo>
                    <a:pt x="45" y="244"/>
                    <a:pt x="31" y="244"/>
                    <a:pt x="16" y="244"/>
                  </a:cubicBezTo>
                  <a:cubicBezTo>
                    <a:pt x="9" y="238"/>
                    <a:pt x="0" y="233"/>
                    <a:pt x="16" y="227"/>
                  </a:cubicBezTo>
                  <a:cubicBezTo>
                    <a:pt x="18" y="226"/>
                    <a:pt x="23" y="228"/>
                    <a:pt x="22" y="225"/>
                  </a:cubicBezTo>
                  <a:cubicBezTo>
                    <a:pt x="16" y="205"/>
                    <a:pt x="33" y="182"/>
                    <a:pt x="11" y="164"/>
                  </a:cubicBezTo>
                  <a:cubicBezTo>
                    <a:pt x="0" y="155"/>
                    <a:pt x="8" y="137"/>
                    <a:pt x="1" y="124"/>
                  </a:cubicBezTo>
                  <a:cubicBezTo>
                    <a:pt x="7" y="105"/>
                    <a:pt x="20" y="93"/>
                    <a:pt x="36" y="83"/>
                  </a:cubicBezTo>
                  <a:cubicBezTo>
                    <a:pt x="46" y="76"/>
                    <a:pt x="55" y="79"/>
                    <a:pt x="64" y="84"/>
                  </a:cubicBezTo>
                  <a:cubicBezTo>
                    <a:pt x="69" y="78"/>
                    <a:pt x="67" y="70"/>
                    <a:pt x="71" y="65"/>
                  </a:cubicBezTo>
                  <a:cubicBezTo>
                    <a:pt x="82" y="51"/>
                    <a:pt x="89" y="37"/>
                    <a:pt x="72" y="22"/>
                  </a:cubicBezTo>
                  <a:cubicBezTo>
                    <a:pt x="69" y="20"/>
                    <a:pt x="69" y="15"/>
                    <a:pt x="71" y="13"/>
                  </a:cubicBezTo>
                  <a:cubicBezTo>
                    <a:pt x="80" y="3"/>
                    <a:pt x="93" y="8"/>
                    <a:pt x="103" y="4"/>
                  </a:cubicBezTo>
                  <a:cubicBezTo>
                    <a:pt x="110" y="0"/>
                    <a:pt x="115" y="8"/>
                    <a:pt x="117" y="15"/>
                  </a:cubicBezTo>
                  <a:cubicBezTo>
                    <a:pt x="118" y="31"/>
                    <a:pt x="111" y="47"/>
                    <a:pt x="107" y="62"/>
                  </a:cubicBezTo>
                  <a:cubicBezTo>
                    <a:pt x="103" y="77"/>
                    <a:pt x="102" y="92"/>
                    <a:pt x="97" y="106"/>
                  </a:cubicBezTo>
                  <a:cubicBezTo>
                    <a:pt x="91" y="115"/>
                    <a:pt x="89" y="125"/>
                    <a:pt x="90" y="136"/>
                  </a:cubicBezTo>
                  <a:cubicBezTo>
                    <a:pt x="92" y="159"/>
                    <a:pt x="86" y="182"/>
                    <a:pt x="86" y="205"/>
                  </a:cubicBezTo>
                  <a:cubicBezTo>
                    <a:pt x="86" y="210"/>
                    <a:pt x="85" y="216"/>
                    <a:pt x="81" y="217"/>
                  </a:cubicBezTo>
                  <a:cubicBezTo>
                    <a:pt x="68" y="222"/>
                    <a:pt x="67" y="235"/>
                    <a:pt x="60" y="244"/>
                  </a:cubicBezTo>
                  <a:close/>
                </a:path>
              </a:pathLst>
            </a:custGeom>
            <a:solidFill>
              <a:srgbClr val="0A3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 name="Freeform 31">
              <a:extLst>
                <a:ext uri="{FF2B5EF4-FFF2-40B4-BE49-F238E27FC236}">
                  <a16:creationId xmlns:a16="http://schemas.microsoft.com/office/drawing/2014/main" id="{FAB0A512-BD60-44E5-B355-F5F08DBF2DC3}"/>
                </a:ext>
              </a:extLst>
            </p:cNvPr>
            <p:cNvSpPr>
              <a:spLocks/>
            </p:cNvSpPr>
            <p:nvPr/>
          </p:nvSpPr>
          <p:spPr bwMode="auto">
            <a:xfrm>
              <a:off x="5262563" y="8558213"/>
              <a:ext cx="1089025" cy="225425"/>
            </a:xfrm>
            <a:custGeom>
              <a:avLst/>
              <a:gdLst>
                <a:gd name="T0" fmla="*/ 284 w 290"/>
                <a:gd name="T1" fmla="*/ 60 h 60"/>
                <a:gd name="T2" fmla="*/ 16 w 290"/>
                <a:gd name="T3" fmla="*/ 60 h 60"/>
                <a:gd name="T4" fmla="*/ 11 w 290"/>
                <a:gd name="T5" fmla="*/ 50 h 60"/>
                <a:gd name="T6" fmla="*/ 67 w 290"/>
                <a:gd name="T7" fmla="*/ 16 h 60"/>
                <a:gd name="T8" fmla="*/ 95 w 290"/>
                <a:gd name="T9" fmla="*/ 20 h 60"/>
                <a:gd name="T10" fmla="*/ 138 w 290"/>
                <a:gd name="T11" fmla="*/ 12 h 60"/>
                <a:gd name="T12" fmla="*/ 169 w 290"/>
                <a:gd name="T13" fmla="*/ 5 h 60"/>
                <a:gd name="T14" fmla="*/ 206 w 290"/>
                <a:gd name="T15" fmla="*/ 10 h 60"/>
                <a:gd name="T16" fmla="*/ 223 w 290"/>
                <a:gd name="T17" fmla="*/ 16 h 60"/>
                <a:gd name="T18" fmla="*/ 237 w 290"/>
                <a:gd name="T19" fmla="*/ 23 h 60"/>
                <a:gd name="T20" fmla="*/ 267 w 290"/>
                <a:gd name="T21" fmla="*/ 42 h 60"/>
                <a:gd name="T22" fmla="*/ 284 w 290"/>
                <a:gd name="T23" fmla="*/ 6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90" h="60">
                  <a:moveTo>
                    <a:pt x="284" y="60"/>
                  </a:moveTo>
                  <a:cubicBezTo>
                    <a:pt x="195" y="60"/>
                    <a:pt x="105" y="60"/>
                    <a:pt x="16" y="60"/>
                  </a:cubicBezTo>
                  <a:cubicBezTo>
                    <a:pt x="13" y="57"/>
                    <a:pt x="0" y="53"/>
                    <a:pt x="11" y="50"/>
                  </a:cubicBezTo>
                  <a:cubicBezTo>
                    <a:pt x="34" y="44"/>
                    <a:pt x="47" y="25"/>
                    <a:pt x="67" y="16"/>
                  </a:cubicBezTo>
                  <a:cubicBezTo>
                    <a:pt x="77" y="15"/>
                    <a:pt x="86" y="16"/>
                    <a:pt x="95" y="20"/>
                  </a:cubicBezTo>
                  <a:cubicBezTo>
                    <a:pt x="111" y="28"/>
                    <a:pt x="125" y="26"/>
                    <a:pt x="138" y="12"/>
                  </a:cubicBezTo>
                  <a:cubicBezTo>
                    <a:pt x="146" y="3"/>
                    <a:pt x="156" y="0"/>
                    <a:pt x="169" y="5"/>
                  </a:cubicBezTo>
                  <a:cubicBezTo>
                    <a:pt x="180" y="10"/>
                    <a:pt x="194" y="5"/>
                    <a:pt x="206" y="10"/>
                  </a:cubicBezTo>
                  <a:cubicBezTo>
                    <a:pt x="210" y="15"/>
                    <a:pt x="216" y="16"/>
                    <a:pt x="223" y="16"/>
                  </a:cubicBezTo>
                  <a:cubicBezTo>
                    <a:pt x="229" y="15"/>
                    <a:pt x="236" y="17"/>
                    <a:pt x="237" y="23"/>
                  </a:cubicBezTo>
                  <a:cubicBezTo>
                    <a:pt x="240" y="40"/>
                    <a:pt x="254" y="39"/>
                    <a:pt x="267" y="42"/>
                  </a:cubicBezTo>
                  <a:cubicBezTo>
                    <a:pt x="276" y="44"/>
                    <a:pt x="290" y="43"/>
                    <a:pt x="284" y="60"/>
                  </a:cubicBezTo>
                  <a:close/>
                </a:path>
              </a:pathLst>
            </a:custGeom>
            <a:solidFill>
              <a:srgbClr val="6676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 name="Freeform 32">
              <a:extLst>
                <a:ext uri="{FF2B5EF4-FFF2-40B4-BE49-F238E27FC236}">
                  <a16:creationId xmlns:a16="http://schemas.microsoft.com/office/drawing/2014/main" id="{C55CEFB7-6A11-4E37-B300-98FE8E24861E}"/>
                </a:ext>
              </a:extLst>
            </p:cNvPr>
            <p:cNvSpPr>
              <a:spLocks/>
            </p:cNvSpPr>
            <p:nvPr/>
          </p:nvSpPr>
          <p:spPr bwMode="auto">
            <a:xfrm>
              <a:off x="3997326" y="7947026"/>
              <a:ext cx="368300" cy="836613"/>
            </a:xfrm>
            <a:custGeom>
              <a:avLst/>
              <a:gdLst>
                <a:gd name="T0" fmla="*/ 2 w 98"/>
                <a:gd name="T1" fmla="*/ 191 h 223"/>
                <a:gd name="T2" fmla="*/ 4 w 98"/>
                <a:gd name="T3" fmla="*/ 167 h 223"/>
                <a:gd name="T4" fmla="*/ 14 w 98"/>
                <a:gd name="T5" fmla="*/ 115 h 223"/>
                <a:gd name="T6" fmla="*/ 43 w 98"/>
                <a:gd name="T7" fmla="*/ 53 h 223"/>
                <a:gd name="T8" fmla="*/ 53 w 98"/>
                <a:gd name="T9" fmla="*/ 15 h 223"/>
                <a:gd name="T10" fmla="*/ 74 w 98"/>
                <a:gd name="T11" fmla="*/ 0 h 223"/>
                <a:gd name="T12" fmla="*/ 85 w 98"/>
                <a:gd name="T13" fmla="*/ 3 h 223"/>
                <a:gd name="T14" fmla="*/ 83 w 98"/>
                <a:gd name="T15" fmla="*/ 57 h 223"/>
                <a:gd name="T16" fmla="*/ 59 w 98"/>
                <a:gd name="T17" fmla="*/ 104 h 223"/>
                <a:gd name="T18" fmla="*/ 57 w 98"/>
                <a:gd name="T19" fmla="*/ 151 h 223"/>
                <a:gd name="T20" fmla="*/ 59 w 98"/>
                <a:gd name="T21" fmla="*/ 152 h 223"/>
                <a:gd name="T22" fmla="*/ 65 w 98"/>
                <a:gd name="T23" fmla="*/ 169 h 223"/>
                <a:gd name="T24" fmla="*/ 37 w 98"/>
                <a:gd name="T25" fmla="*/ 223 h 223"/>
                <a:gd name="T26" fmla="*/ 9 w 98"/>
                <a:gd name="T27" fmla="*/ 223 h 223"/>
                <a:gd name="T28" fmla="*/ 2 w 98"/>
                <a:gd name="T29" fmla="*/ 191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8" h="223">
                  <a:moveTo>
                    <a:pt x="2" y="191"/>
                  </a:moveTo>
                  <a:cubicBezTo>
                    <a:pt x="1" y="183"/>
                    <a:pt x="0" y="174"/>
                    <a:pt x="4" y="167"/>
                  </a:cubicBezTo>
                  <a:cubicBezTo>
                    <a:pt x="12" y="150"/>
                    <a:pt x="6" y="131"/>
                    <a:pt x="14" y="115"/>
                  </a:cubicBezTo>
                  <a:cubicBezTo>
                    <a:pt x="28" y="97"/>
                    <a:pt x="39" y="76"/>
                    <a:pt x="43" y="53"/>
                  </a:cubicBezTo>
                  <a:cubicBezTo>
                    <a:pt x="46" y="41"/>
                    <a:pt x="53" y="29"/>
                    <a:pt x="53" y="15"/>
                  </a:cubicBezTo>
                  <a:cubicBezTo>
                    <a:pt x="52" y="6"/>
                    <a:pt x="64" y="1"/>
                    <a:pt x="74" y="0"/>
                  </a:cubicBezTo>
                  <a:cubicBezTo>
                    <a:pt x="78" y="0"/>
                    <a:pt x="82" y="1"/>
                    <a:pt x="85" y="3"/>
                  </a:cubicBezTo>
                  <a:cubicBezTo>
                    <a:pt x="98" y="20"/>
                    <a:pt x="97" y="36"/>
                    <a:pt x="83" y="57"/>
                  </a:cubicBezTo>
                  <a:cubicBezTo>
                    <a:pt x="74" y="72"/>
                    <a:pt x="65" y="87"/>
                    <a:pt x="59" y="104"/>
                  </a:cubicBezTo>
                  <a:cubicBezTo>
                    <a:pt x="51" y="119"/>
                    <a:pt x="60" y="135"/>
                    <a:pt x="57" y="151"/>
                  </a:cubicBezTo>
                  <a:cubicBezTo>
                    <a:pt x="57" y="155"/>
                    <a:pt x="59" y="152"/>
                    <a:pt x="59" y="152"/>
                  </a:cubicBezTo>
                  <a:cubicBezTo>
                    <a:pt x="70" y="155"/>
                    <a:pt x="69" y="163"/>
                    <a:pt x="65" y="169"/>
                  </a:cubicBezTo>
                  <a:cubicBezTo>
                    <a:pt x="52" y="185"/>
                    <a:pt x="49" y="207"/>
                    <a:pt x="37" y="223"/>
                  </a:cubicBezTo>
                  <a:cubicBezTo>
                    <a:pt x="28" y="223"/>
                    <a:pt x="18" y="223"/>
                    <a:pt x="9" y="223"/>
                  </a:cubicBezTo>
                  <a:cubicBezTo>
                    <a:pt x="0" y="214"/>
                    <a:pt x="10" y="200"/>
                    <a:pt x="2" y="191"/>
                  </a:cubicBezTo>
                  <a:close/>
                </a:path>
              </a:pathLst>
            </a:custGeom>
            <a:solidFill>
              <a:srgbClr val="4164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 name="Freeform 33">
              <a:extLst>
                <a:ext uri="{FF2B5EF4-FFF2-40B4-BE49-F238E27FC236}">
                  <a16:creationId xmlns:a16="http://schemas.microsoft.com/office/drawing/2014/main" id="{D7E2BB3E-B769-41CA-858E-670B84CBF5E3}"/>
                </a:ext>
              </a:extLst>
            </p:cNvPr>
            <p:cNvSpPr>
              <a:spLocks/>
            </p:cNvSpPr>
            <p:nvPr/>
          </p:nvSpPr>
          <p:spPr bwMode="auto">
            <a:xfrm>
              <a:off x="4616451" y="8255001"/>
              <a:ext cx="376238" cy="528638"/>
            </a:xfrm>
            <a:custGeom>
              <a:avLst/>
              <a:gdLst>
                <a:gd name="T0" fmla="*/ 28 w 100"/>
                <a:gd name="T1" fmla="*/ 13 h 141"/>
                <a:gd name="T2" fmla="*/ 34 w 100"/>
                <a:gd name="T3" fmla="*/ 11 h 141"/>
                <a:gd name="T4" fmla="*/ 71 w 100"/>
                <a:gd name="T5" fmla="*/ 13 h 141"/>
                <a:gd name="T6" fmla="*/ 69 w 100"/>
                <a:gd name="T7" fmla="*/ 45 h 141"/>
                <a:gd name="T8" fmla="*/ 48 w 100"/>
                <a:gd name="T9" fmla="*/ 83 h 141"/>
                <a:gd name="T10" fmla="*/ 47 w 100"/>
                <a:gd name="T11" fmla="*/ 94 h 141"/>
                <a:gd name="T12" fmla="*/ 49 w 100"/>
                <a:gd name="T13" fmla="*/ 126 h 141"/>
                <a:gd name="T14" fmla="*/ 100 w 100"/>
                <a:gd name="T15" fmla="*/ 141 h 141"/>
                <a:gd name="T16" fmla="*/ 28 w 100"/>
                <a:gd name="T17" fmla="*/ 141 h 141"/>
                <a:gd name="T18" fmla="*/ 7 w 100"/>
                <a:gd name="T19" fmla="*/ 88 h 141"/>
                <a:gd name="T20" fmla="*/ 18 w 100"/>
                <a:gd name="T21" fmla="*/ 28 h 141"/>
                <a:gd name="T22" fmla="*/ 28 w 100"/>
                <a:gd name="T23" fmla="*/ 13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0" h="141">
                  <a:moveTo>
                    <a:pt x="28" y="13"/>
                  </a:moveTo>
                  <a:cubicBezTo>
                    <a:pt x="30" y="12"/>
                    <a:pt x="32" y="12"/>
                    <a:pt x="34" y="11"/>
                  </a:cubicBezTo>
                  <a:cubicBezTo>
                    <a:pt x="47" y="2"/>
                    <a:pt x="62" y="0"/>
                    <a:pt x="71" y="13"/>
                  </a:cubicBezTo>
                  <a:cubicBezTo>
                    <a:pt x="77" y="21"/>
                    <a:pt x="76" y="37"/>
                    <a:pt x="69" y="45"/>
                  </a:cubicBezTo>
                  <a:cubicBezTo>
                    <a:pt x="59" y="56"/>
                    <a:pt x="62" y="74"/>
                    <a:pt x="48" y="83"/>
                  </a:cubicBezTo>
                  <a:cubicBezTo>
                    <a:pt x="44" y="85"/>
                    <a:pt x="45" y="91"/>
                    <a:pt x="47" y="94"/>
                  </a:cubicBezTo>
                  <a:cubicBezTo>
                    <a:pt x="53" y="104"/>
                    <a:pt x="51" y="115"/>
                    <a:pt x="49" y="126"/>
                  </a:cubicBezTo>
                  <a:cubicBezTo>
                    <a:pt x="69" y="120"/>
                    <a:pt x="90" y="127"/>
                    <a:pt x="100" y="141"/>
                  </a:cubicBezTo>
                  <a:cubicBezTo>
                    <a:pt x="76" y="141"/>
                    <a:pt x="52" y="141"/>
                    <a:pt x="28" y="141"/>
                  </a:cubicBezTo>
                  <a:cubicBezTo>
                    <a:pt x="5" y="125"/>
                    <a:pt x="0" y="114"/>
                    <a:pt x="7" y="88"/>
                  </a:cubicBezTo>
                  <a:cubicBezTo>
                    <a:pt x="12" y="68"/>
                    <a:pt x="13" y="48"/>
                    <a:pt x="18" y="28"/>
                  </a:cubicBezTo>
                  <a:cubicBezTo>
                    <a:pt x="19" y="21"/>
                    <a:pt x="20" y="15"/>
                    <a:pt x="28" y="13"/>
                  </a:cubicBezTo>
                  <a:close/>
                </a:path>
              </a:pathLst>
            </a:custGeom>
            <a:solidFill>
              <a:srgbClr val="0F48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 name="Freeform 34">
              <a:extLst>
                <a:ext uri="{FF2B5EF4-FFF2-40B4-BE49-F238E27FC236}">
                  <a16:creationId xmlns:a16="http://schemas.microsoft.com/office/drawing/2014/main" id="{35478D2E-A20F-4503-8015-4BF52F7E6DEE}"/>
                </a:ext>
              </a:extLst>
            </p:cNvPr>
            <p:cNvSpPr>
              <a:spLocks/>
            </p:cNvSpPr>
            <p:nvPr/>
          </p:nvSpPr>
          <p:spPr bwMode="auto">
            <a:xfrm>
              <a:off x="5067301" y="7545388"/>
              <a:ext cx="327025" cy="1238250"/>
            </a:xfrm>
            <a:custGeom>
              <a:avLst/>
              <a:gdLst>
                <a:gd name="T0" fmla="*/ 0 w 87"/>
                <a:gd name="T1" fmla="*/ 330 h 330"/>
                <a:gd name="T2" fmla="*/ 16 w 87"/>
                <a:gd name="T3" fmla="*/ 282 h 330"/>
                <a:gd name="T4" fmla="*/ 16 w 87"/>
                <a:gd name="T5" fmla="*/ 279 h 330"/>
                <a:gd name="T6" fmla="*/ 21 w 87"/>
                <a:gd name="T7" fmla="*/ 251 h 330"/>
                <a:gd name="T8" fmla="*/ 48 w 87"/>
                <a:gd name="T9" fmla="*/ 203 h 330"/>
                <a:gd name="T10" fmla="*/ 44 w 87"/>
                <a:gd name="T11" fmla="*/ 152 h 330"/>
                <a:gd name="T12" fmla="*/ 40 w 87"/>
                <a:gd name="T13" fmla="*/ 112 h 330"/>
                <a:gd name="T14" fmla="*/ 50 w 87"/>
                <a:gd name="T15" fmla="*/ 43 h 330"/>
                <a:gd name="T16" fmla="*/ 44 w 87"/>
                <a:gd name="T17" fmla="*/ 22 h 330"/>
                <a:gd name="T18" fmla="*/ 54 w 87"/>
                <a:gd name="T19" fmla="*/ 0 h 330"/>
                <a:gd name="T20" fmla="*/ 68 w 87"/>
                <a:gd name="T21" fmla="*/ 16 h 330"/>
                <a:gd name="T22" fmla="*/ 80 w 87"/>
                <a:gd name="T23" fmla="*/ 75 h 330"/>
                <a:gd name="T24" fmla="*/ 73 w 87"/>
                <a:gd name="T25" fmla="*/ 93 h 330"/>
                <a:gd name="T26" fmla="*/ 73 w 87"/>
                <a:gd name="T27" fmla="*/ 147 h 330"/>
                <a:gd name="T28" fmla="*/ 80 w 87"/>
                <a:gd name="T29" fmla="*/ 218 h 330"/>
                <a:gd name="T30" fmla="*/ 50 w 87"/>
                <a:gd name="T31" fmla="*/ 272 h 330"/>
                <a:gd name="T32" fmla="*/ 44 w 87"/>
                <a:gd name="T33" fmla="*/ 309 h 330"/>
                <a:gd name="T34" fmla="*/ 32 w 87"/>
                <a:gd name="T35" fmla="*/ 330 h 330"/>
                <a:gd name="T36" fmla="*/ 0 w 87"/>
                <a:gd name="T37" fmla="*/ 330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7" h="330">
                  <a:moveTo>
                    <a:pt x="0" y="330"/>
                  </a:moveTo>
                  <a:cubicBezTo>
                    <a:pt x="29" y="318"/>
                    <a:pt x="32" y="309"/>
                    <a:pt x="16" y="282"/>
                  </a:cubicBezTo>
                  <a:cubicBezTo>
                    <a:pt x="16" y="281"/>
                    <a:pt x="16" y="280"/>
                    <a:pt x="16" y="279"/>
                  </a:cubicBezTo>
                  <a:cubicBezTo>
                    <a:pt x="19" y="270"/>
                    <a:pt x="18" y="260"/>
                    <a:pt x="21" y="251"/>
                  </a:cubicBezTo>
                  <a:cubicBezTo>
                    <a:pt x="31" y="236"/>
                    <a:pt x="42" y="221"/>
                    <a:pt x="48" y="203"/>
                  </a:cubicBezTo>
                  <a:cubicBezTo>
                    <a:pt x="54" y="185"/>
                    <a:pt x="53" y="168"/>
                    <a:pt x="44" y="152"/>
                  </a:cubicBezTo>
                  <a:cubicBezTo>
                    <a:pt x="36" y="138"/>
                    <a:pt x="37" y="126"/>
                    <a:pt x="40" y="112"/>
                  </a:cubicBezTo>
                  <a:cubicBezTo>
                    <a:pt x="45" y="89"/>
                    <a:pt x="54" y="67"/>
                    <a:pt x="50" y="43"/>
                  </a:cubicBezTo>
                  <a:cubicBezTo>
                    <a:pt x="49" y="36"/>
                    <a:pt x="45" y="30"/>
                    <a:pt x="44" y="22"/>
                  </a:cubicBezTo>
                  <a:cubicBezTo>
                    <a:pt x="42" y="13"/>
                    <a:pt x="42" y="3"/>
                    <a:pt x="54" y="0"/>
                  </a:cubicBezTo>
                  <a:cubicBezTo>
                    <a:pt x="63" y="1"/>
                    <a:pt x="63" y="11"/>
                    <a:pt x="68" y="16"/>
                  </a:cubicBezTo>
                  <a:cubicBezTo>
                    <a:pt x="83" y="33"/>
                    <a:pt x="84" y="53"/>
                    <a:pt x="80" y="75"/>
                  </a:cubicBezTo>
                  <a:cubicBezTo>
                    <a:pt x="78" y="81"/>
                    <a:pt x="75" y="87"/>
                    <a:pt x="73" y="93"/>
                  </a:cubicBezTo>
                  <a:cubicBezTo>
                    <a:pt x="67" y="111"/>
                    <a:pt x="64" y="128"/>
                    <a:pt x="73" y="147"/>
                  </a:cubicBezTo>
                  <a:cubicBezTo>
                    <a:pt x="85" y="169"/>
                    <a:pt x="87" y="193"/>
                    <a:pt x="80" y="218"/>
                  </a:cubicBezTo>
                  <a:cubicBezTo>
                    <a:pt x="64" y="233"/>
                    <a:pt x="62" y="256"/>
                    <a:pt x="50" y="272"/>
                  </a:cubicBezTo>
                  <a:cubicBezTo>
                    <a:pt x="42" y="283"/>
                    <a:pt x="49" y="297"/>
                    <a:pt x="44" y="309"/>
                  </a:cubicBezTo>
                  <a:cubicBezTo>
                    <a:pt x="42" y="317"/>
                    <a:pt x="41" y="326"/>
                    <a:pt x="32" y="330"/>
                  </a:cubicBezTo>
                  <a:cubicBezTo>
                    <a:pt x="21" y="330"/>
                    <a:pt x="11" y="330"/>
                    <a:pt x="0" y="330"/>
                  </a:cubicBezTo>
                  <a:close/>
                </a:path>
              </a:pathLst>
            </a:custGeom>
            <a:solidFill>
              <a:srgbClr val="3E7B7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 name="Freeform 35">
              <a:extLst>
                <a:ext uri="{FF2B5EF4-FFF2-40B4-BE49-F238E27FC236}">
                  <a16:creationId xmlns:a16="http://schemas.microsoft.com/office/drawing/2014/main" id="{C7C8A86B-414B-4D31-AF44-8BECFAFCE099}"/>
                </a:ext>
              </a:extLst>
            </p:cNvPr>
            <p:cNvSpPr>
              <a:spLocks/>
            </p:cNvSpPr>
            <p:nvPr/>
          </p:nvSpPr>
          <p:spPr bwMode="auto">
            <a:xfrm>
              <a:off x="5187951" y="8362951"/>
              <a:ext cx="330200" cy="420688"/>
            </a:xfrm>
            <a:custGeom>
              <a:avLst/>
              <a:gdLst>
                <a:gd name="T0" fmla="*/ 0 w 88"/>
                <a:gd name="T1" fmla="*/ 112 h 112"/>
                <a:gd name="T2" fmla="*/ 5 w 88"/>
                <a:gd name="T3" fmla="*/ 62 h 112"/>
                <a:gd name="T4" fmla="*/ 6 w 88"/>
                <a:gd name="T5" fmla="*/ 58 h 112"/>
                <a:gd name="T6" fmla="*/ 44 w 88"/>
                <a:gd name="T7" fmla="*/ 0 h 112"/>
                <a:gd name="T8" fmla="*/ 50 w 88"/>
                <a:gd name="T9" fmla="*/ 27 h 112"/>
                <a:gd name="T10" fmla="*/ 54 w 88"/>
                <a:gd name="T11" fmla="*/ 44 h 112"/>
                <a:gd name="T12" fmla="*/ 63 w 88"/>
                <a:gd name="T13" fmla="*/ 50 h 112"/>
                <a:gd name="T14" fmla="*/ 88 w 88"/>
                <a:gd name="T15" fmla="*/ 72 h 112"/>
                <a:gd name="T16" fmla="*/ 33 w 88"/>
                <a:gd name="T17" fmla="*/ 105 h 112"/>
                <a:gd name="T18" fmla="*/ 36 w 88"/>
                <a:gd name="T19" fmla="*/ 112 h 112"/>
                <a:gd name="T20" fmla="*/ 0 w 88"/>
                <a:gd name="T21" fmla="*/ 112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8" h="112">
                  <a:moveTo>
                    <a:pt x="0" y="112"/>
                  </a:moveTo>
                  <a:cubicBezTo>
                    <a:pt x="1" y="95"/>
                    <a:pt x="10" y="79"/>
                    <a:pt x="5" y="62"/>
                  </a:cubicBezTo>
                  <a:cubicBezTo>
                    <a:pt x="4" y="61"/>
                    <a:pt x="5" y="59"/>
                    <a:pt x="6" y="58"/>
                  </a:cubicBezTo>
                  <a:cubicBezTo>
                    <a:pt x="23" y="42"/>
                    <a:pt x="22" y="13"/>
                    <a:pt x="44" y="0"/>
                  </a:cubicBezTo>
                  <a:cubicBezTo>
                    <a:pt x="53" y="7"/>
                    <a:pt x="41" y="20"/>
                    <a:pt x="50" y="27"/>
                  </a:cubicBezTo>
                  <a:cubicBezTo>
                    <a:pt x="53" y="32"/>
                    <a:pt x="52" y="39"/>
                    <a:pt x="54" y="44"/>
                  </a:cubicBezTo>
                  <a:cubicBezTo>
                    <a:pt x="56" y="48"/>
                    <a:pt x="56" y="51"/>
                    <a:pt x="63" y="50"/>
                  </a:cubicBezTo>
                  <a:cubicBezTo>
                    <a:pt x="80" y="47"/>
                    <a:pt x="86" y="57"/>
                    <a:pt x="88" y="72"/>
                  </a:cubicBezTo>
                  <a:cubicBezTo>
                    <a:pt x="72" y="87"/>
                    <a:pt x="58" y="105"/>
                    <a:pt x="33" y="105"/>
                  </a:cubicBezTo>
                  <a:cubicBezTo>
                    <a:pt x="34" y="107"/>
                    <a:pt x="35" y="110"/>
                    <a:pt x="36" y="112"/>
                  </a:cubicBezTo>
                  <a:cubicBezTo>
                    <a:pt x="24" y="112"/>
                    <a:pt x="12" y="112"/>
                    <a:pt x="0" y="112"/>
                  </a:cubicBezTo>
                  <a:close/>
                </a:path>
              </a:pathLst>
            </a:custGeom>
            <a:solidFill>
              <a:srgbClr val="608D8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 name="Freeform 36">
              <a:extLst>
                <a:ext uri="{FF2B5EF4-FFF2-40B4-BE49-F238E27FC236}">
                  <a16:creationId xmlns:a16="http://schemas.microsoft.com/office/drawing/2014/main" id="{C8919447-2BAC-4A26-B348-11E2697DD735}"/>
                </a:ext>
              </a:extLst>
            </p:cNvPr>
            <p:cNvSpPr>
              <a:spLocks/>
            </p:cNvSpPr>
            <p:nvPr/>
          </p:nvSpPr>
          <p:spPr bwMode="auto">
            <a:xfrm>
              <a:off x="6027738" y="8478838"/>
              <a:ext cx="593725" cy="304800"/>
            </a:xfrm>
            <a:custGeom>
              <a:avLst/>
              <a:gdLst>
                <a:gd name="T0" fmla="*/ 80 w 158"/>
                <a:gd name="T1" fmla="*/ 81 h 81"/>
                <a:gd name="T2" fmla="*/ 68 w 158"/>
                <a:gd name="T3" fmla="*/ 71 h 81"/>
                <a:gd name="T4" fmla="*/ 36 w 158"/>
                <a:gd name="T5" fmla="*/ 66 h 81"/>
                <a:gd name="T6" fmla="*/ 31 w 158"/>
                <a:gd name="T7" fmla="*/ 48 h 81"/>
                <a:gd name="T8" fmla="*/ 0 w 158"/>
                <a:gd name="T9" fmla="*/ 33 h 81"/>
                <a:gd name="T10" fmla="*/ 20 w 158"/>
                <a:gd name="T11" fmla="*/ 19 h 81"/>
                <a:gd name="T12" fmla="*/ 72 w 158"/>
                <a:gd name="T13" fmla="*/ 35 h 81"/>
                <a:gd name="T14" fmla="*/ 114 w 158"/>
                <a:gd name="T15" fmla="*/ 58 h 81"/>
                <a:gd name="T16" fmla="*/ 122 w 158"/>
                <a:gd name="T17" fmla="*/ 61 h 81"/>
                <a:gd name="T18" fmla="*/ 119 w 158"/>
                <a:gd name="T19" fmla="*/ 57 h 81"/>
                <a:gd name="T20" fmla="*/ 100 w 158"/>
                <a:gd name="T21" fmla="*/ 43 h 81"/>
                <a:gd name="T22" fmla="*/ 117 w 158"/>
                <a:gd name="T23" fmla="*/ 28 h 81"/>
                <a:gd name="T24" fmla="*/ 124 w 158"/>
                <a:gd name="T25" fmla="*/ 19 h 81"/>
                <a:gd name="T26" fmla="*/ 127 w 158"/>
                <a:gd name="T27" fmla="*/ 3 h 81"/>
                <a:gd name="T28" fmla="*/ 144 w 158"/>
                <a:gd name="T29" fmla="*/ 10 h 81"/>
                <a:gd name="T30" fmla="*/ 153 w 158"/>
                <a:gd name="T31" fmla="*/ 18 h 81"/>
                <a:gd name="T32" fmla="*/ 154 w 158"/>
                <a:gd name="T33" fmla="*/ 28 h 81"/>
                <a:gd name="T34" fmla="*/ 144 w 158"/>
                <a:gd name="T35" fmla="*/ 81 h 81"/>
                <a:gd name="T36" fmla="*/ 80 w 158"/>
                <a:gd name="T37" fmla="*/ 8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8" h="81">
                  <a:moveTo>
                    <a:pt x="80" y="81"/>
                  </a:moveTo>
                  <a:cubicBezTo>
                    <a:pt x="79" y="75"/>
                    <a:pt x="76" y="70"/>
                    <a:pt x="68" y="71"/>
                  </a:cubicBezTo>
                  <a:cubicBezTo>
                    <a:pt x="57" y="72"/>
                    <a:pt x="47" y="67"/>
                    <a:pt x="36" y="66"/>
                  </a:cubicBezTo>
                  <a:cubicBezTo>
                    <a:pt x="19" y="64"/>
                    <a:pt x="17" y="59"/>
                    <a:pt x="31" y="48"/>
                  </a:cubicBezTo>
                  <a:cubicBezTo>
                    <a:pt x="23" y="37"/>
                    <a:pt x="1" y="56"/>
                    <a:pt x="0" y="33"/>
                  </a:cubicBezTo>
                  <a:cubicBezTo>
                    <a:pt x="0" y="19"/>
                    <a:pt x="12" y="20"/>
                    <a:pt x="20" y="19"/>
                  </a:cubicBezTo>
                  <a:cubicBezTo>
                    <a:pt x="39" y="18"/>
                    <a:pt x="57" y="21"/>
                    <a:pt x="72" y="35"/>
                  </a:cubicBezTo>
                  <a:cubicBezTo>
                    <a:pt x="84" y="46"/>
                    <a:pt x="98" y="55"/>
                    <a:pt x="114" y="58"/>
                  </a:cubicBezTo>
                  <a:cubicBezTo>
                    <a:pt x="117" y="59"/>
                    <a:pt x="119" y="64"/>
                    <a:pt x="122" y="61"/>
                  </a:cubicBezTo>
                  <a:cubicBezTo>
                    <a:pt x="125" y="59"/>
                    <a:pt x="121" y="58"/>
                    <a:pt x="119" y="57"/>
                  </a:cubicBezTo>
                  <a:cubicBezTo>
                    <a:pt x="110" y="55"/>
                    <a:pt x="101" y="55"/>
                    <a:pt x="100" y="43"/>
                  </a:cubicBezTo>
                  <a:cubicBezTo>
                    <a:pt x="100" y="31"/>
                    <a:pt x="107" y="28"/>
                    <a:pt x="117" y="28"/>
                  </a:cubicBezTo>
                  <a:cubicBezTo>
                    <a:pt x="123" y="28"/>
                    <a:pt x="125" y="25"/>
                    <a:pt x="124" y="19"/>
                  </a:cubicBezTo>
                  <a:cubicBezTo>
                    <a:pt x="123" y="13"/>
                    <a:pt x="119" y="7"/>
                    <a:pt x="127" y="3"/>
                  </a:cubicBezTo>
                  <a:cubicBezTo>
                    <a:pt x="134" y="0"/>
                    <a:pt x="139" y="5"/>
                    <a:pt x="144" y="10"/>
                  </a:cubicBezTo>
                  <a:cubicBezTo>
                    <a:pt x="147" y="12"/>
                    <a:pt x="151" y="14"/>
                    <a:pt x="153" y="18"/>
                  </a:cubicBezTo>
                  <a:cubicBezTo>
                    <a:pt x="154" y="21"/>
                    <a:pt x="154" y="24"/>
                    <a:pt x="154" y="28"/>
                  </a:cubicBezTo>
                  <a:cubicBezTo>
                    <a:pt x="153" y="46"/>
                    <a:pt x="158" y="65"/>
                    <a:pt x="144" y="81"/>
                  </a:cubicBezTo>
                  <a:cubicBezTo>
                    <a:pt x="123" y="81"/>
                    <a:pt x="101" y="81"/>
                    <a:pt x="80" y="81"/>
                  </a:cubicBezTo>
                  <a:close/>
                </a:path>
              </a:pathLst>
            </a:custGeom>
            <a:solidFill>
              <a:srgbClr val="7D837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 name="Freeform 37">
              <a:extLst>
                <a:ext uri="{FF2B5EF4-FFF2-40B4-BE49-F238E27FC236}">
                  <a16:creationId xmlns:a16="http://schemas.microsoft.com/office/drawing/2014/main" id="{38A74895-1407-4557-B9F8-9D882937C679}"/>
                </a:ext>
              </a:extLst>
            </p:cNvPr>
            <p:cNvSpPr>
              <a:spLocks/>
            </p:cNvSpPr>
            <p:nvPr/>
          </p:nvSpPr>
          <p:spPr bwMode="auto">
            <a:xfrm>
              <a:off x="6654801" y="7699376"/>
              <a:ext cx="266700" cy="1084263"/>
            </a:xfrm>
            <a:custGeom>
              <a:avLst/>
              <a:gdLst>
                <a:gd name="T0" fmla="*/ 49 w 71"/>
                <a:gd name="T1" fmla="*/ 69 h 289"/>
                <a:gd name="T2" fmla="*/ 48 w 71"/>
                <a:gd name="T3" fmla="*/ 88 h 289"/>
                <a:gd name="T4" fmla="*/ 45 w 71"/>
                <a:gd name="T5" fmla="*/ 171 h 289"/>
                <a:gd name="T6" fmla="*/ 31 w 71"/>
                <a:gd name="T7" fmla="*/ 202 h 289"/>
                <a:gd name="T8" fmla="*/ 28 w 71"/>
                <a:gd name="T9" fmla="*/ 213 h 289"/>
                <a:gd name="T10" fmla="*/ 19 w 71"/>
                <a:gd name="T11" fmla="*/ 259 h 289"/>
                <a:gd name="T12" fmla="*/ 27 w 71"/>
                <a:gd name="T13" fmla="*/ 260 h 289"/>
                <a:gd name="T14" fmla="*/ 68 w 71"/>
                <a:gd name="T15" fmla="*/ 279 h 289"/>
                <a:gd name="T16" fmla="*/ 69 w 71"/>
                <a:gd name="T17" fmla="*/ 289 h 289"/>
                <a:gd name="T18" fmla="*/ 21 w 71"/>
                <a:gd name="T19" fmla="*/ 289 h 289"/>
                <a:gd name="T20" fmla="*/ 5 w 71"/>
                <a:gd name="T21" fmla="*/ 262 h 289"/>
                <a:gd name="T22" fmla="*/ 7 w 71"/>
                <a:gd name="T23" fmla="*/ 240 h 289"/>
                <a:gd name="T24" fmla="*/ 7 w 71"/>
                <a:gd name="T25" fmla="*/ 238 h 289"/>
                <a:gd name="T26" fmla="*/ 25 w 71"/>
                <a:gd name="T27" fmla="*/ 158 h 289"/>
                <a:gd name="T28" fmla="*/ 27 w 71"/>
                <a:gd name="T29" fmla="*/ 133 h 289"/>
                <a:gd name="T30" fmla="*/ 11 w 71"/>
                <a:gd name="T31" fmla="*/ 20 h 289"/>
                <a:gd name="T32" fmla="*/ 22 w 71"/>
                <a:gd name="T33" fmla="*/ 0 h 289"/>
                <a:gd name="T34" fmla="*/ 33 w 71"/>
                <a:gd name="T35" fmla="*/ 8 h 289"/>
                <a:gd name="T36" fmla="*/ 49 w 71"/>
                <a:gd name="T37" fmla="*/ 69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1" h="289">
                  <a:moveTo>
                    <a:pt x="49" y="69"/>
                  </a:moveTo>
                  <a:cubicBezTo>
                    <a:pt x="45" y="75"/>
                    <a:pt x="47" y="81"/>
                    <a:pt x="48" y="88"/>
                  </a:cubicBezTo>
                  <a:cubicBezTo>
                    <a:pt x="53" y="116"/>
                    <a:pt x="51" y="144"/>
                    <a:pt x="45" y="171"/>
                  </a:cubicBezTo>
                  <a:cubicBezTo>
                    <a:pt x="42" y="180"/>
                    <a:pt x="34" y="191"/>
                    <a:pt x="31" y="202"/>
                  </a:cubicBezTo>
                  <a:cubicBezTo>
                    <a:pt x="30" y="206"/>
                    <a:pt x="27" y="211"/>
                    <a:pt x="28" y="213"/>
                  </a:cubicBezTo>
                  <a:cubicBezTo>
                    <a:pt x="44" y="233"/>
                    <a:pt x="27" y="245"/>
                    <a:pt x="19" y="259"/>
                  </a:cubicBezTo>
                  <a:cubicBezTo>
                    <a:pt x="21" y="264"/>
                    <a:pt x="25" y="258"/>
                    <a:pt x="27" y="260"/>
                  </a:cubicBezTo>
                  <a:cubicBezTo>
                    <a:pt x="39" y="270"/>
                    <a:pt x="49" y="284"/>
                    <a:pt x="68" y="279"/>
                  </a:cubicBezTo>
                  <a:cubicBezTo>
                    <a:pt x="70" y="278"/>
                    <a:pt x="71" y="285"/>
                    <a:pt x="69" y="289"/>
                  </a:cubicBezTo>
                  <a:cubicBezTo>
                    <a:pt x="53" y="289"/>
                    <a:pt x="37" y="289"/>
                    <a:pt x="21" y="289"/>
                  </a:cubicBezTo>
                  <a:cubicBezTo>
                    <a:pt x="6" y="286"/>
                    <a:pt x="1" y="277"/>
                    <a:pt x="5" y="262"/>
                  </a:cubicBezTo>
                  <a:cubicBezTo>
                    <a:pt x="6" y="255"/>
                    <a:pt x="6" y="248"/>
                    <a:pt x="7" y="240"/>
                  </a:cubicBezTo>
                  <a:cubicBezTo>
                    <a:pt x="7" y="238"/>
                    <a:pt x="8" y="241"/>
                    <a:pt x="7" y="238"/>
                  </a:cubicBezTo>
                  <a:cubicBezTo>
                    <a:pt x="0" y="209"/>
                    <a:pt x="19" y="185"/>
                    <a:pt x="25" y="158"/>
                  </a:cubicBezTo>
                  <a:cubicBezTo>
                    <a:pt x="27" y="150"/>
                    <a:pt x="25" y="141"/>
                    <a:pt x="27" y="133"/>
                  </a:cubicBezTo>
                  <a:cubicBezTo>
                    <a:pt x="34" y="93"/>
                    <a:pt x="18" y="58"/>
                    <a:pt x="11" y="20"/>
                  </a:cubicBezTo>
                  <a:cubicBezTo>
                    <a:pt x="10" y="11"/>
                    <a:pt x="11" y="3"/>
                    <a:pt x="22" y="0"/>
                  </a:cubicBezTo>
                  <a:cubicBezTo>
                    <a:pt x="27" y="0"/>
                    <a:pt x="31" y="3"/>
                    <a:pt x="33" y="8"/>
                  </a:cubicBezTo>
                  <a:cubicBezTo>
                    <a:pt x="36" y="29"/>
                    <a:pt x="42" y="49"/>
                    <a:pt x="49" y="69"/>
                  </a:cubicBezTo>
                  <a:close/>
                </a:path>
              </a:pathLst>
            </a:custGeom>
            <a:solidFill>
              <a:srgbClr val="598E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 name="Freeform 38">
              <a:extLst>
                <a:ext uri="{FF2B5EF4-FFF2-40B4-BE49-F238E27FC236}">
                  <a16:creationId xmlns:a16="http://schemas.microsoft.com/office/drawing/2014/main" id="{9BAC4240-0451-4B9C-8896-7CB2A07152EB}"/>
                </a:ext>
              </a:extLst>
            </p:cNvPr>
            <p:cNvSpPr>
              <a:spLocks/>
            </p:cNvSpPr>
            <p:nvPr/>
          </p:nvSpPr>
          <p:spPr bwMode="auto">
            <a:xfrm>
              <a:off x="4121151" y="8329613"/>
              <a:ext cx="222250" cy="457200"/>
            </a:xfrm>
            <a:custGeom>
              <a:avLst/>
              <a:gdLst>
                <a:gd name="T0" fmla="*/ 4 w 59"/>
                <a:gd name="T1" fmla="*/ 121 h 122"/>
                <a:gd name="T2" fmla="*/ 8 w 59"/>
                <a:gd name="T3" fmla="*/ 97 h 122"/>
                <a:gd name="T4" fmla="*/ 30 w 59"/>
                <a:gd name="T5" fmla="*/ 56 h 122"/>
                <a:gd name="T6" fmla="*/ 9 w 59"/>
                <a:gd name="T7" fmla="*/ 62 h 122"/>
                <a:gd name="T8" fmla="*/ 11 w 59"/>
                <a:gd name="T9" fmla="*/ 53 h 122"/>
                <a:gd name="T10" fmla="*/ 14 w 59"/>
                <a:gd name="T11" fmla="*/ 32 h 122"/>
                <a:gd name="T12" fmla="*/ 24 w 59"/>
                <a:gd name="T13" fmla="*/ 1 h 122"/>
                <a:gd name="T14" fmla="*/ 28 w 59"/>
                <a:gd name="T15" fmla="*/ 1 h 122"/>
                <a:gd name="T16" fmla="*/ 37 w 59"/>
                <a:gd name="T17" fmla="*/ 13 h 122"/>
                <a:gd name="T18" fmla="*/ 54 w 59"/>
                <a:gd name="T19" fmla="*/ 49 h 122"/>
                <a:gd name="T20" fmla="*/ 56 w 59"/>
                <a:gd name="T21" fmla="*/ 81 h 122"/>
                <a:gd name="T22" fmla="*/ 57 w 59"/>
                <a:gd name="T23" fmla="*/ 107 h 122"/>
                <a:gd name="T24" fmla="*/ 40 w 59"/>
                <a:gd name="T25" fmla="*/ 121 h 122"/>
                <a:gd name="T26" fmla="*/ 4 w 59"/>
                <a:gd name="T27" fmla="*/ 121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9" h="122">
                  <a:moveTo>
                    <a:pt x="4" y="121"/>
                  </a:moveTo>
                  <a:cubicBezTo>
                    <a:pt x="0" y="112"/>
                    <a:pt x="8" y="102"/>
                    <a:pt x="8" y="97"/>
                  </a:cubicBezTo>
                  <a:cubicBezTo>
                    <a:pt x="7" y="78"/>
                    <a:pt x="25" y="70"/>
                    <a:pt x="30" y="56"/>
                  </a:cubicBezTo>
                  <a:cubicBezTo>
                    <a:pt x="19" y="51"/>
                    <a:pt x="16" y="64"/>
                    <a:pt x="9" y="62"/>
                  </a:cubicBezTo>
                  <a:cubicBezTo>
                    <a:pt x="6" y="58"/>
                    <a:pt x="9" y="54"/>
                    <a:pt x="11" y="53"/>
                  </a:cubicBezTo>
                  <a:cubicBezTo>
                    <a:pt x="22" y="47"/>
                    <a:pt x="23" y="42"/>
                    <a:pt x="14" y="32"/>
                  </a:cubicBezTo>
                  <a:cubicBezTo>
                    <a:pt x="3" y="19"/>
                    <a:pt x="19" y="11"/>
                    <a:pt x="24" y="1"/>
                  </a:cubicBezTo>
                  <a:cubicBezTo>
                    <a:pt x="25" y="0"/>
                    <a:pt x="26" y="0"/>
                    <a:pt x="28" y="1"/>
                  </a:cubicBezTo>
                  <a:cubicBezTo>
                    <a:pt x="31" y="5"/>
                    <a:pt x="38" y="5"/>
                    <a:pt x="37" y="13"/>
                  </a:cubicBezTo>
                  <a:cubicBezTo>
                    <a:pt x="36" y="28"/>
                    <a:pt x="37" y="40"/>
                    <a:pt x="54" y="49"/>
                  </a:cubicBezTo>
                  <a:cubicBezTo>
                    <a:pt x="59" y="51"/>
                    <a:pt x="59" y="70"/>
                    <a:pt x="56" y="81"/>
                  </a:cubicBezTo>
                  <a:cubicBezTo>
                    <a:pt x="52" y="98"/>
                    <a:pt x="51" y="97"/>
                    <a:pt x="57" y="107"/>
                  </a:cubicBezTo>
                  <a:cubicBezTo>
                    <a:pt x="58" y="122"/>
                    <a:pt x="31" y="94"/>
                    <a:pt x="40" y="121"/>
                  </a:cubicBezTo>
                  <a:cubicBezTo>
                    <a:pt x="28" y="121"/>
                    <a:pt x="16" y="121"/>
                    <a:pt x="4" y="121"/>
                  </a:cubicBezTo>
                  <a:close/>
                </a:path>
              </a:pathLst>
            </a:custGeom>
            <a:solidFill>
              <a:srgbClr val="2B52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 name="Freeform 42">
              <a:extLst>
                <a:ext uri="{FF2B5EF4-FFF2-40B4-BE49-F238E27FC236}">
                  <a16:creationId xmlns:a16="http://schemas.microsoft.com/office/drawing/2014/main" id="{CE83C814-524F-4589-BB5A-2A043199A9F1}"/>
                </a:ext>
              </a:extLst>
            </p:cNvPr>
            <p:cNvSpPr>
              <a:spLocks/>
            </p:cNvSpPr>
            <p:nvPr/>
          </p:nvSpPr>
          <p:spPr bwMode="auto">
            <a:xfrm>
              <a:off x="4402138" y="8231188"/>
              <a:ext cx="195263" cy="552450"/>
            </a:xfrm>
            <a:custGeom>
              <a:avLst/>
              <a:gdLst>
                <a:gd name="T0" fmla="*/ 9 w 52"/>
                <a:gd name="T1" fmla="*/ 147 h 147"/>
                <a:gd name="T2" fmla="*/ 24 w 52"/>
                <a:gd name="T3" fmla="*/ 117 h 147"/>
                <a:gd name="T4" fmla="*/ 29 w 52"/>
                <a:gd name="T5" fmla="*/ 106 h 147"/>
                <a:gd name="T6" fmla="*/ 33 w 52"/>
                <a:gd name="T7" fmla="*/ 11 h 147"/>
                <a:gd name="T8" fmla="*/ 40 w 52"/>
                <a:gd name="T9" fmla="*/ 11 h 147"/>
                <a:gd name="T10" fmla="*/ 49 w 52"/>
                <a:gd name="T11" fmla="*/ 31 h 147"/>
                <a:gd name="T12" fmla="*/ 49 w 52"/>
                <a:gd name="T13" fmla="*/ 83 h 147"/>
                <a:gd name="T14" fmla="*/ 45 w 52"/>
                <a:gd name="T15" fmla="*/ 128 h 147"/>
                <a:gd name="T16" fmla="*/ 37 w 52"/>
                <a:gd name="T17" fmla="*/ 147 h 147"/>
                <a:gd name="T18" fmla="*/ 9 w 52"/>
                <a:gd name="T19"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2" h="147">
                  <a:moveTo>
                    <a:pt x="9" y="147"/>
                  </a:moveTo>
                  <a:cubicBezTo>
                    <a:pt x="4" y="132"/>
                    <a:pt x="0" y="118"/>
                    <a:pt x="24" y="117"/>
                  </a:cubicBezTo>
                  <a:cubicBezTo>
                    <a:pt x="30" y="116"/>
                    <a:pt x="29" y="110"/>
                    <a:pt x="29" y="106"/>
                  </a:cubicBezTo>
                  <a:cubicBezTo>
                    <a:pt x="30" y="74"/>
                    <a:pt x="36" y="43"/>
                    <a:pt x="33" y="11"/>
                  </a:cubicBezTo>
                  <a:cubicBezTo>
                    <a:pt x="31" y="0"/>
                    <a:pt x="37" y="10"/>
                    <a:pt x="40" y="11"/>
                  </a:cubicBezTo>
                  <a:cubicBezTo>
                    <a:pt x="48" y="15"/>
                    <a:pt x="49" y="23"/>
                    <a:pt x="49" y="31"/>
                  </a:cubicBezTo>
                  <a:cubicBezTo>
                    <a:pt x="46" y="48"/>
                    <a:pt x="52" y="66"/>
                    <a:pt x="49" y="83"/>
                  </a:cubicBezTo>
                  <a:cubicBezTo>
                    <a:pt x="47" y="98"/>
                    <a:pt x="42" y="113"/>
                    <a:pt x="45" y="128"/>
                  </a:cubicBezTo>
                  <a:cubicBezTo>
                    <a:pt x="46" y="135"/>
                    <a:pt x="43" y="142"/>
                    <a:pt x="37" y="147"/>
                  </a:cubicBezTo>
                  <a:cubicBezTo>
                    <a:pt x="28" y="147"/>
                    <a:pt x="18" y="147"/>
                    <a:pt x="9" y="147"/>
                  </a:cubicBezTo>
                  <a:close/>
                </a:path>
              </a:pathLst>
            </a:custGeom>
            <a:solidFill>
              <a:srgbClr val="0E1C1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 name="Freeform 44">
              <a:extLst>
                <a:ext uri="{FF2B5EF4-FFF2-40B4-BE49-F238E27FC236}">
                  <a16:creationId xmlns:a16="http://schemas.microsoft.com/office/drawing/2014/main" id="{8AF770ED-FC10-4638-BBE0-93D3A7511245}"/>
                </a:ext>
              </a:extLst>
            </p:cNvPr>
            <p:cNvSpPr>
              <a:spLocks/>
            </p:cNvSpPr>
            <p:nvPr/>
          </p:nvSpPr>
          <p:spPr bwMode="auto">
            <a:xfrm>
              <a:off x="4572001" y="8183563"/>
              <a:ext cx="179388" cy="600075"/>
            </a:xfrm>
            <a:custGeom>
              <a:avLst/>
              <a:gdLst>
                <a:gd name="T0" fmla="*/ 40 w 48"/>
                <a:gd name="T1" fmla="*/ 32 h 160"/>
                <a:gd name="T2" fmla="*/ 22 w 48"/>
                <a:gd name="T3" fmla="*/ 121 h 160"/>
                <a:gd name="T4" fmla="*/ 40 w 48"/>
                <a:gd name="T5" fmla="*/ 160 h 160"/>
                <a:gd name="T6" fmla="*/ 12 w 48"/>
                <a:gd name="T7" fmla="*/ 160 h 160"/>
                <a:gd name="T8" fmla="*/ 5 w 48"/>
                <a:gd name="T9" fmla="*/ 123 h 160"/>
                <a:gd name="T10" fmla="*/ 22 w 48"/>
                <a:gd name="T11" fmla="*/ 48 h 160"/>
                <a:gd name="T12" fmla="*/ 41 w 48"/>
                <a:gd name="T13" fmla="*/ 0 h 160"/>
                <a:gd name="T14" fmla="*/ 40 w 48"/>
                <a:gd name="T15" fmla="*/ 32 h 16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160">
                  <a:moveTo>
                    <a:pt x="40" y="32"/>
                  </a:moveTo>
                  <a:cubicBezTo>
                    <a:pt x="34" y="62"/>
                    <a:pt x="27" y="91"/>
                    <a:pt x="22" y="121"/>
                  </a:cubicBezTo>
                  <a:cubicBezTo>
                    <a:pt x="20" y="137"/>
                    <a:pt x="38" y="145"/>
                    <a:pt x="40" y="160"/>
                  </a:cubicBezTo>
                  <a:cubicBezTo>
                    <a:pt x="31" y="160"/>
                    <a:pt x="21" y="160"/>
                    <a:pt x="12" y="160"/>
                  </a:cubicBezTo>
                  <a:cubicBezTo>
                    <a:pt x="0" y="149"/>
                    <a:pt x="5" y="136"/>
                    <a:pt x="5" y="123"/>
                  </a:cubicBezTo>
                  <a:cubicBezTo>
                    <a:pt x="4" y="96"/>
                    <a:pt x="16" y="73"/>
                    <a:pt x="22" y="48"/>
                  </a:cubicBezTo>
                  <a:cubicBezTo>
                    <a:pt x="26" y="31"/>
                    <a:pt x="21" y="11"/>
                    <a:pt x="41" y="0"/>
                  </a:cubicBezTo>
                  <a:cubicBezTo>
                    <a:pt x="48" y="11"/>
                    <a:pt x="39" y="21"/>
                    <a:pt x="40" y="32"/>
                  </a:cubicBezTo>
                  <a:close/>
                </a:path>
              </a:pathLst>
            </a:custGeom>
            <a:solidFill>
              <a:srgbClr val="0F1F1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 name="Freeform 46">
              <a:extLst>
                <a:ext uri="{FF2B5EF4-FFF2-40B4-BE49-F238E27FC236}">
                  <a16:creationId xmlns:a16="http://schemas.microsoft.com/office/drawing/2014/main" id="{7D7AA0A8-F0D7-4504-A65D-26D4A8075E9E}"/>
                </a:ext>
              </a:extLst>
            </p:cNvPr>
            <p:cNvSpPr>
              <a:spLocks/>
            </p:cNvSpPr>
            <p:nvPr/>
          </p:nvSpPr>
          <p:spPr bwMode="auto">
            <a:xfrm>
              <a:off x="6572251" y="8539163"/>
              <a:ext cx="161925" cy="244475"/>
            </a:xfrm>
            <a:custGeom>
              <a:avLst/>
              <a:gdLst>
                <a:gd name="T0" fmla="*/ 35 w 43"/>
                <a:gd name="T1" fmla="*/ 17 h 65"/>
                <a:gd name="T2" fmla="*/ 37 w 43"/>
                <a:gd name="T3" fmla="*/ 24 h 65"/>
                <a:gd name="T4" fmla="*/ 43 w 43"/>
                <a:gd name="T5" fmla="*/ 65 h 65"/>
                <a:gd name="T6" fmla="*/ 7 w 43"/>
                <a:gd name="T7" fmla="*/ 65 h 65"/>
                <a:gd name="T8" fmla="*/ 5 w 43"/>
                <a:gd name="T9" fmla="*/ 16 h 65"/>
                <a:gd name="T10" fmla="*/ 8 w 43"/>
                <a:gd name="T11" fmla="*/ 10 h 65"/>
                <a:gd name="T12" fmla="*/ 35 w 43"/>
                <a:gd name="T13" fmla="*/ 17 h 65"/>
              </a:gdLst>
              <a:ahLst/>
              <a:cxnLst>
                <a:cxn ang="0">
                  <a:pos x="T0" y="T1"/>
                </a:cxn>
                <a:cxn ang="0">
                  <a:pos x="T2" y="T3"/>
                </a:cxn>
                <a:cxn ang="0">
                  <a:pos x="T4" y="T5"/>
                </a:cxn>
                <a:cxn ang="0">
                  <a:pos x="T6" y="T7"/>
                </a:cxn>
                <a:cxn ang="0">
                  <a:pos x="T8" y="T9"/>
                </a:cxn>
                <a:cxn ang="0">
                  <a:pos x="T10" y="T11"/>
                </a:cxn>
                <a:cxn ang="0">
                  <a:pos x="T12" y="T13"/>
                </a:cxn>
              </a:cxnLst>
              <a:rect l="0" t="0" r="r" b="b"/>
              <a:pathLst>
                <a:path w="43" h="65">
                  <a:moveTo>
                    <a:pt x="35" y="17"/>
                  </a:moveTo>
                  <a:cubicBezTo>
                    <a:pt x="36" y="19"/>
                    <a:pt x="38" y="22"/>
                    <a:pt x="37" y="24"/>
                  </a:cubicBezTo>
                  <a:cubicBezTo>
                    <a:pt x="33" y="39"/>
                    <a:pt x="29" y="53"/>
                    <a:pt x="43" y="65"/>
                  </a:cubicBezTo>
                  <a:cubicBezTo>
                    <a:pt x="31" y="65"/>
                    <a:pt x="19" y="65"/>
                    <a:pt x="7" y="65"/>
                  </a:cubicBezTo>
                  <a:cubicBezTo>
                    <a:pt x="0" y="49"/>
                    <a:pt x="8" y="32"/>
                    <a:pt x="5" y="16"/>
                  </a:cubicBezTo>
                  <a:cubicBezTo>
                    <a:pt x="5" y="14"/>
                    <a:pt x="6" y="12"/>
                    <a:pt x="8" y="10"/>
                  </a:cubicBezTo>
                  <a:cubicBezTo>
                    <a:pt x="19" y="3"/>
                    <a:pt x="30" y="0"/>
                    <a:pt x="35" y="17"/>
                  </a:cubicBezTo>
                  <a:close/>
                </a:path>
              </a:pathLst>
            </a:custGeom>
            <a:solidFill>
              <a:srgbClr val="3461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 name="Freeform 48">
              <a:extLst>
                <a:ext uri="{FF2B5EF4-FFF2-40B4-BE49-F238E27FC236}">
                  <a16:creationId xmlns:a16="http://schemas.microsoft.com/office/drawing/2014/main" id="{A1DCCEAD-8674-4B14-901B-5EC200EB42AB}"/>
                </a:ext>
              </a:extLst>
            </p:cNvPr>
            <p:cNvSpPr>
              <a:spLocks/>
            </p:cNvSpPr>
            <p:nvPr/>
          </p:nvSpPr>
          <p:spPr bwMode="auto">
            <a:xfrm>
              <a:off x="4530726" y="8539163"/>
              <a:ext cx="85725" cy="244475"/>
            </a:xfrm>
            <a:custGeom>
              <a:avLst/>
              <a:gdLst>
                <a:gd name="T0" fmla="*/ 23 w 23"/>
                <a:gd name="T1" fmla="*/ 25 h 65"/>
                <a:gd name="T2" fmla="*/ 23 w 23"/>
                <a:gd name="T3" fmla="*/ 65 h 65"/>
                <a:gd name="T4" fmla="*/ 3 w 23"/>
                <a:gd name="T5" fmla="*/ 65 h 65"/>
                <a:gd name="T6" fmla="*/ 6 w 23"/>
                <a:gd name="T7" fmla="*/ 0 h 65"/>
                <a:gd name="T8" fmla="*/ 23 w 23"/>
                <a:gd name="T9" fmla="*/ 25 h 65"/>
              </a:gdLst>
              <a:ahLst/>
              <a:cxnLst>
                <a:cxn ang="0">
                  <a:pos x="T0" y="T1"/>
                </a:cxn>
                <a:cxn ang="0">
                  <a:pos x="T2" y="T3"/>
                </a:cxn>
                <a:cxn ang="0">
                  <a:pos x="T4" y="T5"/>
                </a:cxn>
                <a:cxn ang="0">
                  <a:pos x="T6" y="T7"/>
                </a:cxn>
                <a:cxn ang="0">
                  <a:pos x="T8" y="T9"/>
                </a:cxn>
              </a:cxnLst>
              <a:rect l="0" t="0" r="r" b="b"/>
              <a:pathLst>
                <a:path w="23" h="65">
                  <a:moveTo>
                    <a:pt x="23" y="25"/>
                  </a:moveTo>
                  <a:cubicBezTo>
                    <a:pt x="23" y="38"/>
                    <a:pt x="23" y="52"/>
                    <a:pt x="23" y="65"/>
                  </a:cubicBezTo>
                  <a:cubicBezTo>
                    <a:pt x="16" y="65"/>
                    <a:pt x="10" y="65"/>
                    <a:pt x="3" y="65"/>
                  </a:cubicBezTo>
                  <a:cubicBezTo>
                    <a:pt x="4" y="43"/>
                    <a:pt x="0" y="22"/>
                    <a:pt x="6" y="0"/>
                  </a:cubicBezTo>
                  <a:cubicBezTo>
                    <a:pt x="18" y="4"/>
                    <a:pt x="11" y="21"/>
                    <a:pt x="23" y="25"/>
                  </a:cubicBezTo>
                  <a:close/>
                </a:path>
              </a:pathLst>
            </a:custGeom>
            <a:solidFill>
              <a:srgbClr val="6B5F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 name="Freeform 52">
              <a:extLst>
                <a:ext uri="{FF2B5EF4-FFF2-40B4-BE49-F238E27FC236}">
                  <a16:creationId xmlns:a16="http://schemas.microsoft.com/office/drawing/2014/main" id="{99A4BC39-2EDD-4C13-9B06-2A8548566A73}"/>
                </a:ext>
              </a:extLst>
            </p:cNvPr>
            <p:cNvSpPr>
              <a:spLocks/>
            </p:cNvSpPr>
            <p:nvPr/>
          </p:nvSpPr>
          <p:spPr bwMode="auto">
            <a:xfrm>
              <a:off x="6569076" y="8574088"/>
              <a:ext cx="38100" cy="209550"/>
            </a:xfrm>
            <a:custGeom>
              <a:avLst/>
              <a:gdLst>
                <a:gd name="T0" fmla="*/ 8 w 10"/>
                <a:gd name="T1" fmla="*/ 5 h 56"/>
                <a:gd name="T2" fmla="*/ 8 w 10"/>
                <a:gd name="T3" fmla="*/ 56 h 56"/>
                <a:gd name="T4" fmla="*/ 0 w 10"/>
                <a:gd name="T5" fmla="*/ 56 h 56"/>
                <a:gd name="T6" fmla="*/ 5 w 10"/>
                <a:gd name="T7" fmla="*/ 0 h 56"/>
                <a:gd name="T8" fmla="*/ 8 w 10"/>
                <a:gd name="T9" fmla="*/ 5 h 56"/>
              </a:gdLst>
              <a:ahLst/>
              <a:cxnLst>
                <a:cxn ang="0">
                  <a:pos x="T0" y="T1"/>
                </a:cxn>
                <a:cxn ang="0">
                  <a:pos x="T2" y="T3"/>
                </a:cxn>
                <a:cxn ang="0">
                  <a:pos x="T4" y="T5"/>
                </a:cxn>
                <a:cxn ang="0">
                  <a:pos x="T6" y="T7"/>
                </a:cxn>
                <a:cxn ang="0">
                  <a:pos x="T8" y="T9"/>
                </a:cxn>
              </a:cxnLst>
              <a:rect l="0" t="0" r="r" b="b"/>
              <a:pathLst>
                <a:path w="10" h="56">
                  <a:moveTo>
                    <a:pt x="8" y="5"/>
                  </a:moveTo>
                  <a:cubicBezTo>
                    <a:pt x="8" y="22"/>
                    <a:pt x="8" y="39"/>
                    <a:pt x="8" y="56"/>
                  </a:cubicBezTo>
                  <a:cubicBezTo>
                    <a:pt x="5" y="56"/>
                    <a:pt x="3" y="56"/>
                    <a:pt x="0" y="56"/>
                  </a:cubicBezTo>
                  <a:cubicBezTo>
                    <a:pt x="2" y="37"/>
                    <a:pt x="3" y="19"/>
                    <a:pt x="5" y="0"/>
                  </a:cubicBezTo>
                  <a:cubicBezTo>
                    <a:pt x="8" y="0"/>
                    <a:pt x="10" y="1"/>
                    <a:pt x="8" y="5"/>
                  </a:cubicBezTo>
                  <a:close/>
                </a:path>
              </a:pathLst>
            </a:custGeom>
            <a:solidFill>
              <a:srgbClr val="1633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 name="Freeform 53">
              <a:extLst>
                <a:ext uri="{FF2B5EF4-FFF2-40B4-BE49-F238E27FC236}">
                  <a16:creationId xmlns:a16="http://schemas.microsoft.com/office/drawing/2014/main" id="{4E505DF0-F6AB-4CF6-A9F1-6236E83326CD}"/>
                </a:ext>
              </a:extLst>
            </p:cNvPr>
            <p:cNvSpPr>
              <a:spLocks/>
            </p:cNvSpPr>
            <p:nvPr/>
          </p:nvSpPr>
          <p:spPr bwMode="auto">
            <a:xfrm>
              <a:off x="4000501" y="8662988"/>
              <a:ext cx="60325" cy="120650"/>
            </a:xfrm>
            <a:custGeom>
              <a:avLst/>
              <a:gdLst>
                <a:gd name="T0" fmla="*/ 1 w 16"/>
                <a:gd name="T1" fmla="*/ 0 h 32"/>
                <a:gd name="T2" fmla="*/ 8 w 16"/>
                <a:gd name="T3" fmla="*/ 32 h 32"/>
                <a:gd name="T4" fmla="*/ 0 w 16"/>
                <a:gd name="T5" fmla="*/ 32 h 32"/>
                <a:gd name="T6" fmla="*/ 1 w 16"/>
                <a:gd name="T7" fmla="*/ 0 h 32"/>
              </a:gdLst>
              <a:ahLst/>
              <a:cxnLst>
                <a:cxn ang="0">
                  <a:pos x="T0" y="T1"/>
                </a:cxn>
                <a:cxn ang="0">
                  <a:pos x="T2" y="T3"/>
                </a:cxn>
                <a:cxn ang="0">
                  <a:pos x="T4" y="T5"/>
                </a:cxn>
                <a:cxn ang="0">
                  <a:pos x="T6" y="T7"/>
                </a:cxn>
              </a:cxnLst>
              <a:rect l="0" t="0" r="r" b="b"/>
              <a:pathLst>
                <a:path w="16" h="32">
                  <a:moveTo>
                    <a:pt x="1" y="0"/>
                  </a:moveTo>
                  <a:cubicBezTo>
                    <a:pt x="16" y="7"/>
                    <a:pt x="4" y="22"/>
                    <a:pt x="8" y="32"/>
                  </a:cubicBezTo>
                  <a:cubicBezTo>
                    <a:pt x="5" y="32"/>
                    <a:pt x="3" y="32"/>
                    <a:pt x="0" y="32"/>
                  </a:cubicBezTo>
                  <a:cubicBezTo>
                    <a:pt x="0" y="21"/>
                    <a:pt x="0" y="11"/>
                    <a:pt x="1" y="0"/>
                  </a:cubicBezTo>
                  <a:close/>
                </a:path>
              </a:pathLst>
            </a:custGeom>
            <a:solidFill>
              <a:srgbClr val="363C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 name="Freeform 54">
              <a:extLst>
                <a:ext uri="{FF2B5EF4-FFF2-40B4-BE49-F238E27FC236}">
                  <a16:creationId xmlns:a16="http://schemas.microsoft.com/office/drawing/2014/main" id="{EC945FAE-BD52-4B1D-BB6B-A61A07270D0C}"/>
                </a:ext>
              </a:extLst>
            </p:cNvPr>
            <p:cNvSpPr>
              <a:spLocks/>
            </p:cNvSpPr>
            <p:nvPr/>
          </p:nvSpPr>
          <p:spPr bwMode="auto">
            <a:xfrm>
              <a:off x="5011738" y="1504950"/>
              <a:ext cx="2770188" cy="3435350"/>
            </a:xfrm>
            <a:custGeom>
              <a:avLst/>
              <a:gdLst>
                <a:gd name="T0" fmla="*/ 627 w 738"/>
                <a:gd name="T1" fmla="*/ 853 h 915"/>
                <a:gd name="T2" fmla="*/ 608 w 738"/>
                <a:gd name="T3" fmla="*/ 915 h 915"/>
                <a:gd name="T4" fmla="*/ 557 w 738"/>
                <a:gd name="T5" fmla="*/ 882 h 915"/>
                <a:gd name="T6" fmla="*/ 470 w 738"/>
                <a:gd name="T7" fmla="*/ 867 h 915"/>
                <a:gd name="T8" fmla="*/ 423 w 738"/>
                <a:gd name="T9" fmla="*/ 867 h 915"/>
                <a:gd name="T10" fmla="*/ 402 w 738"/>
                <a:gd name="T11" fmla="*/ 837 h 915"/>
                <a:gd name="T12" fmla="*/ 465 w 738"/>
                <a:gd name="T13" fmla="*/ 819 h 915"/>
                <a:gd name="T14" fmla="*/ 376 w 738"/>
                <a:gd name="T15" fmla="*/ 829 h 915"/>
                <a:gd name="T16" fmla="*/ 320 w 738"/>
                <a:gd name="T17" fmla="*/ 827 h 915"/>
                <a:gd name="T18" fmla="*/ 265 w 738"/>
                <a:gd name="T19" fmla="*/ 825 h 915"/>
                <a:gd name="T20" fmla="*/ 178 w 738"/>
                <a:gd name="T21" fmla="*/ 780 h 915"/>
                <a:gd name="T22" fmla="*/ 150 w 738"/>
                <a:gd name="T23" fmla="*/ 753 h 915"/>
                <a:gd name="T24" fmla="*/ 180 w 738"/>
                <a:gd name="T25" fmla="*/ 610 h 915"/>
                <a:gd name="T26" fmla="*/ 220 w 738"/>
                <a:gd name="T27" fmla="*/ 482 h 915"/>
                <a:gd name="T28" fmla="*/ 259 w 738"/>
                <a:gd name="T29" fmla="*/ 495 h 915"/>
                <a:gd name="T30" fmla="*/ 259 w 738"/>
                <a:gd name="T31" fmla="*/ 495 h 915"/>
                <a:gd name="T32" fmla="*/ 197 w 738"/>
                <a:gd name="T33" fmla="*/ 449 h 915"/>
                <a:gd name="T34" fmla="*/ 144 w 738"/>
                <a:gd name="T35" fmla="*/ 437 h 915"/>
                <a:gd name="T36" fmla="*/ 78 w 738"/>
                <a:gd name="T37" fmla="*/ 422 h 915"/>
                <a:gd name="T38" fmla="*/ 40 w 738"/>
                <a:gd name="T39" fmla="*/ 395 h 915"/>
                <a:gd name="T40" fmla="*/ 103 w 738"/>
                <a:gd name="T41" fmla="*/ 384 h 915"/>
                <a:gd name="T42" fmla="*/ 17 w 738"/>
                <a:gd name="T43" fmla="*/ 375 h 915"/>
                <a:gd name="T44" fmla="*/ 5 w 738"/>
                <a:gd name="T45" fmla="*/ 348 h 915"/>
                <a:gd name="T46" fmla="*/ 48 w 738"/>
                <a:gd name="T47" fmla="*/ 320 h 915"/>
                <a:gd name="T48" fmla="*/ 36 w 738"/>
                <a:gd name="T49" fmla="*/ 311 h 915"/>
                <a:gd name="T50" fmla="*/ 57 w 738"/>
                <a:gd name="T51" fmla="*/ 271 h 915"/>
                <a:gd name="T52" fmla="*/ 113 w 738"/>
                <a:gd name="T53" fmla="*/ 228 h 915"/>
                <a:gd name="T54" fmla="*/ 150 w 738"/>
                <a:gd name="T55" fmla="*/ 182 h 915"/>
                <a:gd name="T56" fmla="*/ 201 w 738"/>
                <a:gd name="T57" fmla="*/ 173 h 915"/>
                <a:gd name="T58" fmla="*/ 248 w 738"/>
                <a:gd name="T59" fmla="*/ 137 h 915"/>
                <a:gd name="T60" fmla="*/ 273 w 738"/>
                <a:gd name="T61" fmla="*/ 145 h 915"/>
                <a:gd name="T62" fmla="*/ 301 w 738"/>
                <a:gd name="T63" fmla="*/ 109 h 915"/>
                <a:gd name="T64" fmla="*/ 352 w 738"/>
                <a:gd name="T65" fmla="*/ 114 h 915"/>
                <a:gd name="T66" fmla="*/ 385 w 738"/>
                <a:gd name="T67" fmla="*/ 98 h 915"/>
                <a:gd name="T68" fmla="*/ 442 w 738"/>
                <a:gd name="T69" fmla="*/ 86 h 915"/>
                <a:gd name="T70" fmla="*/ 469 w 738"/>
                <a:gd name="T71" fmla="*/ 74 h 915"/>
                <a:gd name="T72" fmla="*/ 471 w 738"/>
                <a:gd name="T73" fmla="*/ 75 h 915"/>
                <a:gd name="T74" fmla="*/ 443 w 738"/>
                <a:gd name="T75" fmla="*/ 81 h 915"/>
                <a:gd name="T76" fmla="*/ 461 w 738"/>
                <a:gd name="T77" fmla="*/ 65 h 915"/>
                <a:gd name="T78" fmla="*/ 409 w 738"/>
                <a:gd name="T79" fmla="*/ 66 h 915"/>
                <a:gd name="T80" fmla="*/ 381 w 738"/>
                <a:gd name="T81" fmla="*/ 51 h 915"/>
                <a:gd name="T82" fmla="*/ 355 w 738"/>
                <a:gd name="T83" fmla="*/ 7 h 915"/>
                <a:gd name="T84" fmla="*/ 464 w 738"/>
                <a:gd name="T85" fmla="*/ 9 h 915"/>
                <a:gd name="T86" fmla="*/ 514 w 738"/>
                <a:gd name="T87" fmla="*/ 17 h 915"/>
                <a:gd name="T88" fmla="*/ 560 w 738"/>
                <a:gd name="T89" fmla="*/ 34 h 915"/>
                <a:gd name="T90" fmla="*/ 584 w 738"/>
                <a:gd name="T91" fmla="*/ 55 h 915"/>
                <a:gd name="T92" fmla="*/ 611 w 738"/>
                <a:gd name="T93" fmla="*/ 78 h 915"/>
                <a:gd name="T94" fmla="*/ 652 w 738"/>
                <a:gd name="T95" fmla="*/ 44 h 915"/>
                <a:gd name="T96" fmla="*/ 698 w 738"/>
                <a:gd name="T97" fmla="*/ 34 h 915"/>
                <a:gd name="T98" fmla="*/ 694 w 738"/>
                <a:gd name="T99" fmla="*/ 73 h 915"/>
                <a:gd name="T100" fmla="*/ 663 w 738"/>
                <a:gd name="T101" fmla="*/ 111 h 915"/>
                <a:gd name="T102" fmla="*/ 688 w 738"/>
                <a:gd name="T103" fmla="*/ 99 h 915"/>
                <a:gd name="T104" fmla="*/ 728 w 738"/>
                <a:gd name="T105" fmla="*/ 74 h 915"/>
                <a:gd name="T106" fmla="*/ 717 w 738"/>
                <a:gd name="T107" fmla="*/ 117 h 915"/>
                <a:gd name="T108" fmla="*/ 699 w 738"/>
                <a:gd name="T109" fmla="*/ 144 h 915"/>
                <a:gd name="T110" fmla="*/ 610 w 738"/>
                <a:gd name="T111" fmla="*/ 228 h 915"/>
                <a:gd name="T112" fmla="*/ 601 w 738"/>
                <a:gd name="T113" fmla="*/ 397 h 915"/>
                <a:gd name="T114" fmla="*/ 613 w 738"/>
                <a:gd name="T115" fmla="*/ 717 h 915"/>
                <a:gd name="T116" fmla="*/ 608 w 738"/>
                <a:gd name="T117" fmla="*/ 767 h 915"/>
                <a:gd name="T118" fmla="*/ 573 w 738"/>
                <a:gd name="T119" fmla="*/ 817 h 9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38" h="915">
                  <a:moveTo>
                    <a:pt x="615" y="835"/>
                  </a:moveTo>
                  <a:cubicBezTo>
                    <a:pt x="623" y="838"/>
                    <a:pt x="619" y="850"/>
                    <a:pt x="627" y="853"/>
                  </a:cubicBezTo>
                  <a:cubicBezTo>
                    <a:pt x="635" y="872"/>
                    <a:pt x="619" y="889"/>
                    <a:pt x="618" y="907"/>
                  </a:cubicBezTo>
                  <a:cubicBezTo>
                    <a:pt x="616" y="911"/>
                    <a:pt x="613" y="914"/>
                    <a:pt x="608" y="915"/>
                  </a:cubicBezTo>
                  <a:cubicBezTo>
                    <a:pt x="596" y="915"/>
                    <a:pt x="584" y="913"/>
                    <a:pt x="573" y="910"/>
                  </a:cubicBezTo>
                  <a:cubicBezTo>
                    <a:pt x="557" y="906"/>
                    <a:pt x="556" y="895"/>
                    <a:pt x="557" y="882"/>
                  </a:cubicBezTo>
                  <a:cubicBezTo>
                    <a:pt x="548" y="863"/>
                    <a:pt x="531" y="859"/>
                    <a:pt x="508" y="869"/>
                  </a:cubicBezTo>
                  <a:cubicBezTo>
                    <a:pt x="495" y="876"/>
                    <a:pt x="482" y="882"/>
                    <a:pt x="470" y="867"/>
                  </a:cubicBezTo>
                  <a:cubicBezTo>
                    <a:pt x="468" y="864"/>
                    <a:pt x="462" y="866"/>
                    <a:pt x="458" y="866"/>
                  </a:cubicBezTo>
                  <a:cubicBezTo>
                    <a:pt x="447" y="864"/>
                    <a:pt x="435" y="861"/>
                    <a:pt x="423" y="867"/>
                  </a:cubicBezTo>
                  <a:cubicBezTo>
                    <a:pt x="417" y="869"/>
                    <a:pt x="410" y="869"/>
                    <a:pt x="404" y="864"/>
                  </a:cubicBezTo>
                  <a:cubicBezTo>
                    <a:pt x="396" y="856"/>
                    <a:pt x="398" y="846"/>
                    <a:pt x="402" y="837"/>
                  </a:cubicBezTo>
                  <a:cubicBezTo>
                    <a:pt x="412" y="821"/>
                    <a:pt x="428" y="827"/>
                    <a:pt x="442" y="824"/>
                  </a:cubicBezTo>
                  <a:cubicBezTo>
                    <a:pt x="449" y="818"/>
                    <a:pt x="459" y="824"/>
                    <a:pt x="465" y="819"/>
                  </a:cubicBezTo>
                  <a:cubicBezTo>
                    <a:pt x="457" y="823"/>
                    <a:pt x="446" y="819"/>
                    <a:pt x="437" y="825"/>
                  </a:cubicBezTo>
                  <a:cubicBezTo>
                    <a:pt x="417" y="825"/>
                    <a:pt x="397" y="834"/>
                    <a:pt x="376" y="829"/>
                  </a:cubicBezTo>
                  <a:cubicBezTo>
                    <a:pt x="359" y="828"/>
                    <a:pt x="342" y="831"/>
                    <a:pt x="325" y="826"/>
                  </a:cubicBezTo>
                  <a:cubicBezTo>
                    <a:pt x="323" y="827"/>
                    <a:pt x="322" y="827"/>
                    <a:pt x="320" y="827"/>
                  </a:cubicBezTo>
                  <a:cubicBezTo>
                    <a:pt x="315" y="828"/>
                    <a:pt x="309" y="830"/>
                    <a:pt x="305" y="827"/>
                  </a:cubicBezTo>
                  <a:cubicBezTo>
                    <a:pt x="292" y="820"/>
                    <a:pt x="279" y="822"/>
                    <a:pt x="265" y="825"/>
                  </a:cubicBezTo>
                  <a:cubicBezTo>
                    <a:pt x="250" y="824"/>
                    <a:pt x="237" y="817"/>
                    <a:pt x="222" y="813"/>
                  </a:cubicBezTo>
                  <a:cubicBezTo>
                    <a:pt x="206" y="804"/>
                    <a:pt x="191" y="794"/>
                    <a:pt x="178" y="780"/>
                  </a:cubicBezTo>
                  <a:cubicBezTo>
                    <a:pt x="171" y="771"/>
                    <a:pt x="161" y="766"/>
                    <a:pt x="152" y="759"/>
                  </a:cubicBezTo>
                  <a:cubicBezTo>
                    <a:pt x="151" y="758"/>
                    <a:pt x="150" y="756"/>
                    <a:pt x="150" y="753"/>
                  </a:cubicBezTo>
                  <a:cubicBezTo>
                    <a:pt x="153" y="719"/>
                    <a:pt x="161" y="686"/>
                    <a:pt x="169" y="652"/>
                  </a:cubicBezTo>
                  <a:cubicBezTo>
                    <a:pt x="176" y="639"/>
                    <a:pt x="178" y="625"/>
                    <a:pt x="180" y="610"/>
                  </a:cubicBezTo>
                  <a:cubicBezTo>
                    <a:pt x="181" y="605"/>
                    <a:pt x="183" y="600"/>
                    <a:pt x="185" y="595"/>
                  </a:cubicBezTo>
                  <a:cubicBezTo>
                    <a:pt x="205" y="560"/>
                    <a:pt x="210" y="520"/>
                    <a:pt x="220" y="482"/>
                  </a:cubicBezTo>
                  <a:cubicBezTo>
                    <a:pt x="223" y="473"/>
                    <a:pt x="224" y="464"/>
                    <a:pt x="236" y="465"/>
                  </a:cubicBezTo>
                  <a:cubicBezTo>
                    <a:pt x="246" y="473"/>
                    <a:pt x="252" y="484"/>
                    <a:pt x="259" y="495"/>
                  </a:cubicBezTo>
                  <a:cubicBezTo>
                    <a:pt x="262" y="499"/>
                    <a:pt x="265" y="505"/>
                    <a:pt x="267" y="510"/>
                  </a:cubicBezTo>
                  <a:cubicBezTo>
                    <a:pt x="265" y="505"/>
                    <a:pt x="263" y="500"/>
                    <a:pt x="259" y="495"/>
                  </a:cubicBezTo>
                  <a:cubicBezTo>
                    <a:pt x="254" y="485"/>
                    <a:pt x="246" y="476"/>
                    <a:pt x="239" y="467"/>
                  </a:cubicBezTo>
                  <a:cubicBezTo>
                    <a:pt x="225" y="461"/>
                    <a:pt x="213" y="450"/>
                    <a:pt x="197" y="449"/>
                  </a:cubicBezTo>
                  <a:cubicBezTo>
                    <a:pt x="195" y="449"/>
                    <a:pt x="193" y="449"/>
                    <a:pt x="191" y="448"/>
                  </a:cubicBezTo>
                  <a:cubicBezTo>
                    <a:pt x="176" y="441"/>
                    <a:pt x="161" y="437"/>
                    <a:pt x="144" y="437"/>
                  </a:cubicBezTo>
                  <a:cubicBezTo>
                    <a:pt x="134" y="436"/>
                    <a:pt x="126" y="430"/>
                    <a:pt x="120" y="423"/>
                  </a:cubicBezTo>
                  <a:cubicBezTo>
                    <a:pt x="107" y="411"/>
                    <a:pt x="92" y="425"/>
                    <a:pt x="78" y="422"/>
                  </a:cubicBezTo>
                  <a:cubicBezTo>
                    <a:pt x="67" y="421"/>
                    <a:pt x="57" y="415"/>
                    <a:pt x="48" y="408"/>
                  </a:cubicBezTo>
                  <a:cubicBezTo>
                    <a:pt x="44" y="405"/>
                    <a:pt x="41" y="401"/>
                    <a:pt x="40" y="395"/>
                  </a:cubicBezTo>
                  <a:cubicBezTo>
                    <a:pt x="41" y="393"/>
                    <a:pt x="41" y="392"/>
                    <a:pt x="43" y="390"/>
                  </a:cubicBezTo>
                  <a:cubicBezTo>
                    <a:pt x="65" y="389"/>
                    <a:pt x="88" y="389"/>
                    <a:pt x="103" y="384"/>
                  </a:cubicBezTo>
                  <a:cubicBezTo>
                    <a:pt x="87" y="387"/>
                    <a:pt x="65" y="391"/>
                    <a:pt x="43" y="389"/>
                  </a:cubicBezTo>
                  <a:cubicBezTo>
                    <a:pt x="31" y="390"/>
                    <a:pt x="22" y="386"/>
                    <a:pt x="17" y="375"/>
                  </a:cubicBezTo>
                  <a:cubicBezTo>
                    <a:pt x="17" y="373"/>
                    <a:pt x="16" y="372"/>
                    <a:pt x="15" y="371"/>
                  </a:cubicBezTo>
                  <a:cubicBezTo>
                    <a:pt x="11" y="364"/>
                    <a:pt x="0" y="359"/>
                    <a:pt x="5" y="348"/>
                  </a:cubicBezTo>
                  <a:cubicBezTo>
                    <a:pt x="10" y="338"/>
                    <a:pt x="21" y="337"/>
                    <a:pt x="31" y="337"/>
                  </a:cubicBezTo>
                  <a:cubicBezTo>
                    <a:pt x="41" y="336"/>
                    <a:pt x="54" y="337"/>
                    <a:pt x="48" y="320"/>
                  </a:cubicBezTo>
                  <a:cubicBezTo>
                    <a:pt x="46" y="318"/>
                    <a:pt x="44" y="317"/>
                    <a:pt x="42" y="316"/>
                  </a:cubicBezTo>
                  <a:cubicBezTo>
                    <a:pt x="40" y="314"/>
                    <a:pt x="38" y="313"/>
                    <a:pt x="36" y="311"/>
                  </a:cubicBezTo>
                  <a:cubicBezTo>
                    <a:pt x="30" y="289"/>
                    <a:pt x="31" y="286"/>
                    <a:pt x="51" y="279"/>
                  </a:cubicBezTo>
                  <a:cubicBezTo>
                    <a:pt x="56" y="278"/>
                    <a:pt x="56" y="274"/>
                    <a:pt x="57" y="271"/>
                  </a:cubicBezTo>
                  <a:cubicBezTo>
                    <a:pt x="60" y="265"/>
                    <a:pt x="67" y="262"/>
                    <a:pt x="71" y="256"/>
                  </a:cubicBezTo>
                  <a:cubicBezTo>
                    <a:pt x="84" y="246"/>
                    <a:pt x="98" y="236"/>
                    <a:pt x="113" y="228"/>
                  </a:cubicBezTo>
                  <a:cubicBezTo>
                    <a:pt x="125" y="221"/>
                    <a:pt x="129" y="213"/>
                    <a:pt x="127" y="201"/>
                  </a:cubicBezTo>
                  <a:cubicBezTo>
                    <a:pt x="131" y="190"/>
                    <a:pt x="139" y="185"/>
                    <a:pt x="150" y="182"/>
                  </a:cubicBezTo>
                  <a:cubicBezTo>
                    <a:pt x="155" y="181"/>
                    <a:pt x="160" y="183"/>
                    <a:pt x="165" y="185"/>
                  </a:cubicBezTo>
                  <a:cubicBezTo>
                    <a:pt x="179" y="188"/>
                    <a:pt x="191" y="185"/>
                    <a:pt x="201" y="173"/>
                  </a:cubicBezTo>
                  <a:cubicBezTo>
                    <a:pt x="202" y="170"/>
                    <a:pt x="204" y="167"/>
                    <a:pt x="208" y="166"/>
                  </a:cubicBezTo>
                  <a:cubicBezTo>
                    <a:pt x="230" y="159"/>
                    <a:pt x="232" y="157"/>
                    <a:pt x="248" y="137"/>
                  </a:cubicBezTo>
                  <a:cubicBezTo>
                    <a:pt x="252" y="132"/>
                    <a:pt x="254" y="122"/>
                    <a:pt x="264" y="126"/>
                  </a:cubicBezTo>
                  <a:cubicBezTo>
                    <a:pt x="273" y="129"/>
                    <a:pt x="275" y="136"/>
                    <a:pt x="273" y="145"/>
                  </a:cubicBezTo>
                  <a:cubicBezTo>
                    <a:pt x="281" y="136"/>
                    <a:pt x="286" y="128"/>
                    <a:pt x="284" y="115"/>
                  </a:cubicBezTo>
                  <a:cubicBezTo>
                    <a:pt x="283" y="102"/>
                    <a:pt x="294" y="105"/>
                    <a:pt x="301" y="109"/>
                  </a:cubicBezTo>
                  <a:cubicBezTo>
                    <a:pt x="311" y="114"/>
                    <a:pt x="321" y="120"/>
                    <a:pt x="333" y="115"/>
                  </a:cubicBezTo>
                  <a:cubicBezTo>
                    <a:pt x="339" y="114"/>
                    <a:pt x="346" y="117"/>
                    <a:pt x="352" y="114"/>
                  </a:cubicBezTo>
                  <a:cubicBezTo>
                    <a:pt x="356" y="99"/>
                    <a:pt x="364" y="91"/>
                    <a:pt x="380" y="98"/>
                  </a:cubicBezTo>
                  <a:cubicBezTo>
                    <a:pt x="382" y="98"/>
                    <a:pt x="384" y="98"/>
                    <a:pt x="385" y="98"/>
                  </a:cubicBezTo>
                  <a:cubicBezTo>
                    <a:pt x="391" y="100"/>
                    <a:pt x="397" y="100"/>
                    <a:pt x="402" y="95"/>
                  </a:cubicBezTo>
                  <a:cubicBezTo>
                    <a:pt x="413" y="85"/>
                    <a:pt x="425" y="77"/>
                    <a:pt x="442" y="86"/>
                  </a:cubicBezTo>
                  <a:cubicBezTo>
                    <a:pt x="447" y="89"/>
                    <a:pt x="451" y="86"/>
                    <a:pt x="455" y="83"/>
                  </a:cubicBezTo>
                  <a:cubicBezTo>
                    <a:pt x="459" y="79"/>
                    <a:pt x="462" y="72"/>
                    <a:pt x="469" y="74"/>
                  </a:cubicBezTo>
                  <a:cubicBezTo>
                    <a:pt x="473" y="78"/>
                    <a:pt x="477" y="76"/>
                    <a:pt x="480" y="73"/>
                  </a:cubicBezTo>
                  <a:cubicBezTo>
                    <a:pt x="478" y="75"/>
                    <a:pt x="475" y="77"/>
                    <a:pt x="471" y="75"/>
                  </a:cubicBezTo>
                  <a:cubicBezTo>
                    <a:pt x="466" y="72"/>
                    <a:pt x="463" y="74"/>
                    <a:pt x="460" y="77"/>
                  </a:cubicBezTo>
                  <a:cubicBezTo>
                    <a:pt x="455" y="82"/>
                    <a:pt x="448" y="90"/>
                    <a:pt x="443" y="81"/>
                  </a:cubicBezTo>
                  <a:cubicBezTo>
                    <a:pt x="437" y="72"/>
                    <a:pt x="449" y="71"/>
                    <a:pt x="454" y="67"/>
                  </a:cubicBezTo>
                  <a:cubicBezTo>
                    <a:pt x="456" y="66"/>
                    <a:pt x="459" y="65"/>
                    <a:pt x="461" y="65"/>
                  </a:cubicBezTo>
                  <a:cubicBezTo>
                    <a:pt x="458" y="65"/>
                    <a:pt x="456" y="66"/>
                    <a:pt x="454" y="68"/>
                  </a:cubicBezTo>
                  <a:cubicBezTo>
                    <a:pt x="438" y="83"/>
                    <a:pt x="424" y="86"/>
                    <a:pt x="409" y="66"/>
                  </a:cubicBezTo>
                  <a:cubicBezTo>
                    <a:pt x="404" y="59"/>
                    <a:pt x="395" y="63"/>
                    <a:pt x="389" y="60"/>
                  </a:cubicBezTo>
                  <a:cubicBezTo>
                    <a:pt x="385" y="58"/>
                    <a:pt x="383" y="55"/>
                    <a:pt x="381" y="51"/>
                  </a:cubicBezTo>
                  <a:cubicBezTo>
                    <a:pt x="378" y="50"/>
                    <a:pt x="387" y="44"/>
                    <a:pt x="379" y="44"/>
                  </a:cubicBezTo>
                  <a:cubicBezTo>
                    <a:pt x="339" y="46"/>
                    <a:pt x="337" y="43"/>
                    <a:pt x="355" y="7"/>
                  </a:cubicBezTo>
                  <a:cubicBezTo>
                    <a:pt x="362" y="1"/>
                    <a:pt x="370" y="1"/>
                    <a:pt x="378" y="1"/>
                  </a:cubicBezTo>
                  <a:cubicBezTo>
                    <a:pt x="407" y="0"/>
                    <a:pt x="436" y="4"/>
                    <a:pt x="464" y="9"/>
                  </a:cubicBezTo>
                  <a:cubicBezTo>
                    <a:pt x="477" y="11"/>
                    <a:pt x="489" y="18"/>
                    <a:pt x="502" y="16"/>
                  </a:cubicBezTo>
                  <a:cubicBezTo>
                    <a:pt x="506" y="15"/>
                    <a:pt x="510" y="16"/>
                    <a:pt x="514" y="17"/>
                  </a:cubicBezTo>
                  <a:cubicBezTo>
                    <a:pt x="525" y="22"/>
                    <a:pt x="535" y="28"/>
                    <a:pt x="547" y="29"/>
                  </a:cubicBezTo>
                  <a:cubicBezTo>
                    <a:pt x="552" y="30"/>
                    <a:pt x="556" y="32"/>
                    <a:pt x="560" y="34"/>
                  </a:cubicBezTo>
                  <a:cubicBezTo>
                    <a:pt x="568" y="38"/>
                    <a:pt x="575" y="44"/>
                    <a:pt x="581" y="51"/>
                  </a:cubicBezTo>
                  <a:cubicBezTo>
                    <a:pt x="583" y="52"/>
                    <a:pt x="584" y="53"/>
                    <a:pt x="584" y="55"/>
                  </a:cubicBezTo>
                  <a:cubicBezTo>
                    <a:pt x="590" y="62"/>
                    <a:pt x="587" y="73"/>
                    <a:pt x="596" y="78"/>
                  </a:cubicBezTo>
                  <a:cubicBezTo>
                    <a:pt x="601" y="80"/>
                    <a:pt x="606" y="84"/>
                    <a:pt x="611" y="78"/>
                  </a:cubicBezTo>
                  <a:cubicBezTo>
                    <a:pt x="615" y="74"/>
                    <a:pt x="619" y="70"/>
                    <a:pt x="624" y="66"/>
                  </a:cubicBezTo>
                  <a:cubicBezTo>
                    <a:pt x="633" y="59"/>
                    <a:pt x="641" y="50"/>
                    <a:pt x="652" y="44"/>
                  </a:cubicBezTo>
                  <a:cubicBezTo>
                    <a:pt x="655" y="43"/>
                    <a:pt x="658" y="42"/>
                    <a:pt x="661" y="41"/>
                  </a:cubicBezTo>
                  <a:cubicBezTo>
                    <a:pt x="673" y="36"/>
                    <a:pt x="685" y="30"/>
                    <a:pt x="698" y="34"/>
                  </a:cubicBezTo>
                  <a:cubicBezTo>
                    <a:pt x="701" y="35"/>
                    <a:pt x="704" y="37"/>
                    <a:pt x="706" y="40"/>
                  </a:cubicBezTo>
                  <a:cubicBezTo>
                    <a:pt x="718" y="56"/>
                    <a:pt x="702" y="63"/>
                    <a:pt x="694" y="73"/>
                  </a:cubicBezTo>
                  <a:cubicBezTo>
                    <a:pt x="677" y="91"/>
                    <a:pt x="657" y="106"/>
                    <a:pt x="640" y="124"/>
                  </a:cubicBezTo>
                  <a:cubicBezTo>
                    <a:pt x="646" y="117"/>
                    <a:pt x="654" y="114"/>
                    <a:pt x="663" y="111"/>
                  </a:cubicBezTo>
                  <a:cubicBezTo>
                    <a:pt x="664" y="110"/>
                    <a:pt x="666" y="110"/>
                    <a:pt x="668" y="109"/>
                  </a:cubicBezTo>
                  <a:cubicBezTo>
                    <a:pt x="676" y="108"/>
                    <a:pt x="683" y="105"/>
                    <a:pt x="688" y="99"/>
                  </a:cubicBezTo>
                  <a:cubicBezTo>
                    <a:pt x="699" y="94"/>
                    <a:pt x="705" y="84"/>
                    <a:pt x="714" y="78"/>
                  </a:cubicBezTo>
                  <a:cubicBezTo>
                    <a:pt x="718" y="75"/>
                    <a:pt x="723" y="73"/>
                    <a:pt x="728" y="74"/>
                  </a:cubicBezTo>
                  <a:cubicBezTo>
                    <a:pt x="734" y="75"/>
                    <a:pt x="737" y="78"/>
                    <a:pt x="738" y="84"/>
                  </a:cubicBezTo>
                  <a:cubicBezTo>
                    <a:pt x="735" y="97"/>
                    <a:pt x="721" y="103"/>
                    <a:pt x="717" y="117"/>
                  </a:cubicBezTo>
                  <a:cubicBezTo>
                    <a:pt x="717" y="118"/>
                    <a:pt x="717" y="120"/>
                    <a:pt x="716" y="122"/>
                  </a:cubicBezTo>
                  <a:cubicBezTo>
                    <a:pt x="712" y="131"/>
                    <a:pt x="703" y="135"/>
                    <a:pt x="699" y="144"/>
                  </a:cubicBezTo>
                  <a:cubicBezTo>
                    <a:pt x="693" y="151"/>
                    <a:pt x="685" y="155"/>
                    <a:pt x="676" y="158"/>
                  </a:cubicBezTo>
                  <a:cubicBezTo>
                    <a:pt x="625" y="166"/>
                    <a:pt x="617" y="175"/>
                    <a:pt x="610" y="228"/>
                  </a:cubicBezTo>
                  <a:cubicBezTo>
                    <a:pt x="610" y="230"/>
                    <a:pt x="610" y="232"/>
                    <a:pt x="610" y="234"/>
                  </a:cubicBezTo>
                  <a:cubicBezTo>
                    <a:pt x="596" y="288"/>
                    <a:pt x="597" y="342"/>
                    <a:pt x="601" y="397"/>
                  </a:cubicBezTo>
                  <a:cubicBezTo>
                    <a:pt x="601" y="426"/>
                    <a:pt x="601" y="456"/>
                    <a:pt x="601" y="485"/>
                  </a:cubicBezTo>
                  <a:cubicBezTo>
                    <a:pt x="615" y="562"/>
                    <a:pt x="614" y="639"/>
                    <a:pt x="613" y="717"/>
                  </a:cubicBezTo>
                  <a:cubicBezTo>
                    <a:pt x="613" y="722"/>
                    <a:pt x="612" y="727"/>
                    <a:pt x="610" y="733"/>
                  </a:cubicBezTo>
                  <a:cubicBezTo>
                    <a:pt x="607" y="744"/>
                    <a:pt x="603" y="754"/>
                    <a:pt x="608" y="767"/>
                  </a:cubicBezTo>
                  <a:cubicBezTo>
                    <a:pt x="613" y="778"/>
                    <a:pt x="610" y="791"/>
                    <a:pt x="596" y="797"/>
                  </a:cubicBezTo>
                  <a:cubicBezTo>
                    <a:pt x="586" y="801"/>
                    <a:pt x="582" y="811"/>
                    <a:pt x="573" y="817"/>
                  </a:cubicBezTo>
                  <a:cubicBezTo>
                    <a:pt x="588" y="822"/>
                    <a:pt x="605" y="822"/>
                    <a:pt x="615" y="835"/>
                  </a:cubicBezTo>
                  <a:close/>
                </a:path>
              </a:pathLst>
            </a:custGeom>
            <a:solidFill>
              <a:srgbClr val="DAD5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 name="Freeform 62">
              <a:extLst>
                <a:ext uri="{FF2B5EF4-FFF2-40B4-BE49-F238E27FC236}">
                  <a16:creationId xmlns:a16="http://schemas.microsoft.com/office/drawing/2014/main" id="{049AB698-55BB-480D-975F-F0A2D3BCAA34}"/>
                </a:ext>
              </a:extLst>
            </p:cNvPr>
            <p:cNvSpPr>
              <a:spLocks/>
            </p:cNvSpPr>
            <p:nvPr/>
          </p:nvSpPr>
          <p:spPr bwMode="auto">
            <a:xfrm>
              <a:off x="7165976" y="5507038"/>
              <a:ext cx="277813" cy="1625600"/>
            </a:xfrm>
            <a:custGeom>
              <a:avLst/>
              <a:gdLst>
                <a:gd name="T0" fmla="*/ 68 w 74"/>
                <a:gd name="T1" fmla="*/ 1 h 433"/>
                <a:gd name="T2" fmla="*/ 56 w 74"/>
                <a:gd name="T3" fmla="*/ 139 h 433"/>
                <a:gd name="T4" fmla="*/ 54 w 74"/>
                <a:gd name="T5" fmla="*/ 161 h 433"/>
                <a:gd name="T6" fmla="*/ 16 w 74"/>
                <a:gd name="T7" fmla="*/ 433 h 433"/>
                <a:gd name="T8" fmla="*/ 8 w 74"/>
                <a:gd name="T9" fmla="*/ 427 h 433"/>
                <a:gd name="T10" fmla="*/ 7 w 74"/>
                <a:gd name="T11" fmla="*/ 283 h 433"/>
                <a:gd name="T12" fmla="*/ 10 w 74"/>
                <a:gd name="T13" fmla="*/ 238 h 433"/>
                <a:gd name="T14" fmla="*/ 25 w 74"/>
                <a:gd name="T15" fmla="*/ 120 h 433"/>
                <a:gd name="T16" fmla="*/ 29 w 74"/>
                <a:gd name="T17" fmla="*/ 116 h 433"/>
                <a:gd name="T18" fmla="*/ 38 w 74"/>
                <a:gd name="T19" fmla="*/ 118 h 433"/>
                <a:gd name="T20" fmla="*/ 46 w 74"/>
                <a:gd name="T21" fmla="*/ 111 h 433"/>
                <a:gd name="T22" fmla="*/ 62 w 74"/>
                <a:gd name="T23" fmla="*/ 2 h 433"/>
                <a:gd name="T24" fmla="*/ 68 w 74"/>
                <a:gd name="T25" fmla="*/ 1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4" h="433">
                  <a:moveTo>
                    <a:pt x="68" y="1"/>
                  </a:moveTo>
                  <a:cubicBezTo>
                    <a:pt x="74" y="48"/>
                    <a:pt x="61" y="93"/>
                    <a:pt x="56" y="139"/>
                  </a:cubicBezTo>
                  <a:cubicBezTo>
                    <a:pt x="55" y="147"/>
                    <a:pt x="54" y="154"/>
                    <a:pt x="54" y="161"/>
                  </a:cubicBezTo>
                  <a:cubicBezTo>
                    <a:pt x="37" y="251"/>
                    <a:pt x="25" y="342"/>
                    <a:pt x="16" y="433"/>
                  </a:cubicBezTo>
                  <a:cubicBezTo>
                    <a:pt x="12" y="433"/>
                    <a:pt x="10" y="430"/>
                    <a:pt x="8" y="427"/>
                  </a:cubicBezTo>
                  <a:cubicBezTo>
                    <a:pt x="9" y="379"/>
                    <a:pt x="0" y="331"/>
                    <a:pt x="7" y="283"/>
                  </a:cubicBezTo>
                  <a:cubicBezTo>
                    <a:pt x="9" y="268"/>
                    <a:pt x="3" y="252"/>
                    <a:pt x="10" y="238"/>
                  </a:cubicBezTo>
                  <a:cubicBezTo>
                    <a:pt x="15" y="199"/>
                    <a:pt x="16" y="159"/>
                    <a:pt x="25" y="120"/>
                  </a:cubicBezTo>
                  <a:cubicBezTo>
                    <a:pt x="26" y="118"/>
                    <a:pt x="27" y="117"/>
                    <a:pt x="29" y="116"/>
                  </a:cubicBezTo>
                  <a:cubicBezTo>
                    <a:pt x="33" y="115"/>
                    <a:pt x="36" y="116"/>
                    <a:pt x="38" y="118"/>
                  </a:cubicBezTo>
                  <a:cubicBezTo>
                    <a:pt x="48" y="124"/>
                    <a:pt x="44" y="114"/>
                    <a:pt x="46" y="111"/>
                  </a:cubicBezTo>
                  <a:cubicBezTo>
                    <a:pt x="52" y="75"/>
                    <a:pt x="55" y="38"/>
                    <a:pt x="62" y="2"/>
                  </a:cubicBezTo>
                  <a:cubicBezTo>
                    <a:pt x="64" y="0"/>
                    <a:pt x="66" y="0"/>
                    <a:pt x="68" y="1"/>
                  </a:cubicBezTo>
                  <a:close/>
                </a:path>
              </a:pathLst>
            </a:custGeom>
            <a:solidFill>
              <a:srgbClr val="2648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 name="Freeform 65">
              <a:extLst>
                <a:ext uri="{FF2B5EF4-FFF2-40B4-BE49-F238E27FC236}">
                  <a16:creationId xmlns:a16="http://schemas.microsoft.com/office/drawing/2014/main" id="{8094A27F-C518-452C-925E-2D7368964136}"/>
                </a:ext>
              </a:extLst>
            </p:cNvPr>
            <p:cNvSpPr>
              <a:spLocks/>
            </p:cNvSpPr>
            <p:nvPr/>
          </p:nvSpPr>
          <p:spPr bwMode="auto">
            <a:xfrm>
              <a:off x="7564438" y="1609725"/>
              <a:ext cx="404813" cy="230188"/>
            </a:xfrm>
            <a:custGeom>
              <a:avLst/>
              <a:gdLst>
                <a:gd name="T0" fmla="*/ 99 w 108"/>
                <a:gd name="T1" fmla="*/ 28 h 61"/>
                <a:gd name="T2" fmla="*/ 91 w 108"/>
                <a:gd name="T3" fmla="*/ 35 h 61"/>
                <a:gd name="T4" fmla="*/ 60 w 108"/>
                <a:gd name="T5" fmla="*/ 59 h 61"/>
                <a:gd name="T6" fmla="*/ 55 w 108"/>
                <a:gd name="T7" fmla="*/ 58 h 61"/>
                <a:gd name="T8" fmla="*/ 49 w 108"/>
                <a:gd name="T9" fmla="*/ 51 h 61"/>
                <a:gd name="T10" fmla="*/ 45 w 108"/>
                <a:gd name="T11" fmla="*/ 48 h 61"/>
                <a:gd name="T12" fmla="*/ 24 w 108"/>
                <a:gd name="T13" fmla="*/ 46 h 61"/>
                <a:gd name="T14" fmla="*/ 11 w 108"/>
                <a:gd name="T15" fmla="*/ 43 h 61"/>
                <a:gd name="T16" fmla="*/ 3 w 108"/>
                <a:gd name="T17" fmla="*/ 31 h 61"/>
                <a:gd name="T18" fmla="*/ 16 w 108"/>
                <a:gd name="T19" fmla="*/ 32 h 61"/>
                <a:gd name="T20" fmla="*/ 23 w 108"/>
                <a:gd name="T21" fmla="*/ 15 h 61"/>
                <a:gd name="T22" fmla="*/ 38 w 108"/>
                <a:gd name="T23" fmla="*/ 6 h 61"/>
                <a:gd name="T24" fmla="*/ 81 w 108"/>
                <a:gd name="T25" fmla="*/ 2 h 61"/>
                <a:gd name="T26" fmla="*/ 102 w 108"/>
                <a:gd name="T27" fmla="*/ 9 h 61"/>
                <a:gd name="T28" fmla="*/ 99 w 108"/>
                <a:gd name="T29" fmla="*/ 28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8" h="61">
                  <a:moveTo>
                    <a:pt x="99" y="28"/>
                  </a:moveTo>
                  <a:cubicBezTo>
                    <a:pt x="96" y="31"/>
                    <a:pt x="93" y="33"/>
                    <a:pt x="91" y="35"/>
                  </a:cubicBezTo>
                  <a:cubicBezTo>
                    <a:pt x="81" y="43"/>
                    <a:pt x="70" y="51"/>
                    <a:pt x="60" y="59"/>
                  </a:cubicBezTo>
                  <a:cubicBezTo>
                    <a:pt x="58" y="61"/>
                    <a:pt x="56" y="61"/>
                    <a:pt x="55" y="58"/>
                  </a:cubicBezTo>
                  <a:cubicBezTo>
                    <a:pt x="54" y="55"/>
                    <a:pt x="53" y="52"/>
                    <a:pt x="49" y="51"/>
                  </a:cubicBezTo>
                  <a:cubicBezTo>
                    <a:pt x="47" y="51"/>
                    <a:pt x="46" y="50"/>
                    <a:pt x="45" y="48"/>
                  </a:cubicBezTo>
                  <a:cubicBezTo>
                    <a:pt x="38" y="43"/>
                    <a:pt x="31" y="45"/>
                    <a:pt x="24" y="46"/>
                  </a:cubicBezTo>
                  <a:cubicBezTo>
                    <a:pt x="19" y="47"/>
                    <a:pt x="15" y="47"/>
                    <a:pt x="11" y="43"/>
                  </a:cubicBezTo>
                  <a:cubicBezTo>
                    <a:pt x="10" y="38"/>
                    <a:pt x="0" y="37"/>
                    <a:pt x="3" y="31"/>
                  </a:cubicBezTo>
                  <a:cubicBezTo>
                    <a:pt x="6" y="24"/>
                    <a:pt x="12" y="32"/>
                    <a:pt x="16" y="32"/>
                  </a:cubicBezTo>
                  <a:cubicBezTo>
                    <a:pt x="29" y="31"/>
                    <a:pt x="21" y="21"/>
                    <a:pt x="23" y="15"/>
                  </a:cubicBezTo>
                  <a:cubicBezTo>
                    <a:pt x="25" y="7"/>
                    <a:pt x="31" y="4"/>
                    <a:pt x="38" y="6"/>
                  </a:cubicBezTo>
                  <a:cubicBezTo>
                    <a:pt x="53" y="8"/>
                    <a:pt x="67" y="5"/>
                    <a:pt x="81" y="2"/>
                  </a:cubicBezTo>
                  <a:cubicBezTo>
                    <a:pt x="89" y="0"/>
                    <a:pt x="97" y="1"/>
                    <a:pt x="102" y="9"/>
                  </a:cubicBezTo>
                  <a:cubicBezTo>
                    <a:pt x="108" y="17"/>
                    <a:pt x="101" y="22"/>
                    <a:pt x="99" y="28"/>
                  </a:cubicBezTo>
                  <a:close/>
                </a:path>
              </a:pathLst>
            </a:custGeom>
            <a:solidFill>
              <a:srgbClr val="CBC5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 name="Freeform 66">
              <a:extLst>
                <a:ext uri="{FF2B5EF4-FFF2-40B4-BE49-F238E27FC236}">
                  <a16:creationId xmlns:a16="http://schemas.microsoft.com/office/drawing/2014/main" id="{41D4F240-6F5D-4DA1-8621-909365870A19}"/>
                </a:ext>
              </a:extLst>
            </p:cNvPr>
            <p:cNvSpPr>
              <a:spLocks/>
            </p:cNvSpPr>
            <p:nvPr/>
          </p:nvSpPr>
          <p:spPr bwMode="auto">
            <a:xfrm>
              <a:off x="7204076" y="3325813"/>
              <a:ext cx="127000" cy="1182688"/>
            </a:xfrm>
            <a:custGeom>
              <a:avLst/>
              <a:gdLst>
                <a:gd name="T0" fmla="*/ 24 w 34"/>
                <a:gd name="T1" fmla="*/ 42 h 315"/>
                <a:gd name="T2" fmla="*/ 31 w 34"/>
                <a:gd name="T3" fmla="*/ 138 h 315"/>
                <a:gd name="T4" fmla="*/ 28 w 34"/>
                <a:gd name="T5" fmla="*/ 178 h 315"/>
                <a:gd name="T6" fmla="*/ 28 w 34"/>
                <a:gd name="T7" fmla="*/ 250 h 315"/>
                <a:gd name="T8" fmla="*/ 27 w 34"/>
                <a:gd name="T9" fmla="*/ 307 h 315"/>
                <a:gd name="T10" fmla="*/ 3 w 34"/>
                <a:gd name="T11" fmla="*/ 305 h 315"/>
                <a:gd name="T12" fmla="*/ 23 w 34"/>
                <a:gd name="T13" fmla="*/ 295 h 315"/>
                <a:gd name="T14" fmla="*/ 0 w 34"/>
                <a:gd name="T15" fmla="*/ 273 h 315"/>
                <a:gd name="T16" fmla="*/ 22 w 34"/>
                <a:gd name="T17" fmla="*/ 239 h 315"/>
                <a:gd name="T18" fmla="*/ 16 w 34"/>
                <a:gd name="T19" fmla="*/ 2 h 315"/>
                <a:gd name="T20" fmla="*/ 19 w 34"/>
                <a:gd name="T21" fmla="*/ 2 h 315"/>
                <a:gd name="T22" fmla="*/ 24 w 34"/>
                <a:gd name="T23" fmla="*/ 42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4" h="315">
                  <a:moveTo>
                    <a:pt x="24" y="42"/>
                  </a:moveTo>
                  <a:cubicBezTo>
                    <a:pt x="19" y="75"/>
                    <a:pt x="34" y="106"/>
                    <a:pt x="31" y="138"/>
                  </a:cubicBezTo>
                  <a:cubicBezTo>
                    <a:pt x="26" y="151"/>
                    <a:pt x="31" y="165"/>
                    <a:pt x="28" y="178"/>
                  </a:cubicBezTo>
                  <a:cubicBezTo>
                    <a:pt x="28" y="202"/>
                    <a:pt x="28" y="226"/>
                    <a:pt x="28" y="250"/>
                  </a:cubicBezTo>
                  <a:cubicBezTo>
                    <a:pt x="28" y="269"/>
                    <a:pt x="27" y="288"/>
                    <a:pt x="27" y="307"/>
                  </a:cubicBezTo>
                  <a:cubicBezTo>
                    <a:pt x="18" y="313"/>
                    <a:pt x="10" y="315"/>
                    <a:pt x="3" y="305"/>
                  </a:cubicBezTo>
                  <a:cubicBezTo>
                    <a:pt x="6" y="295"/>
                    <a:pt x="20" y="308"/>
                    <a:pt x="23" y="295"/>
                  </a:cubicBezTo>
                  <a:cubicBezTo>
                    <a:pt x="26" y="277"/>
                    <a:pt x="17" y="273"/>
                    <a:pt x="0" y="273"/>
                  </a:cubicBezTo>
                  <a:cubicBezTo>
                    <a:pt x="27" y="272"/>
                    <a:pt x="21" y="252"/>
                    <a:pt x="22" y="239"/>
                  </a:cubicBezTo>
                  <a:cubicBezTo>
                    <a:pt x="26" y="159"/>
                    <a:pt x="20" y="81"/>
                    <a:pt x="16" y="2"/>
                  </a:cubicBezTo>
                  <a:cubicBezTo>
                    <a:pt x="17" y="0"/>
                    <a:pt x="18" y="0"/>
                    <a:pt x="19" y="2"/>
                  </a:cubicBezTo>
                  <a:cubicBezTo>
                    <a:pt x="25" y="15"/>
                    <a:pt x="22" y="29"/>
                    <a:pt x="24" y="42"/>
                  </a:cubicBezTo>
                  <a:close/>
                </a:path>
              </a:pathLst>
            </a:custGeom>
            <a:solidFill>
              <a:srgbClr val="7067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 name="Freeform 68">
              <a:extLst>
                <a:ext uri="{FF2B5EF4-FFF2-40B4-BE49-F238E27FC236}">
                  <a16:creationId xmlns:a16="http://schemas.microsoft.com/office/drawing/2014/main" id="{4F520AB5-C012-4511-A076-658B2A37F2D5}"/>
                </a:ext>
              </a:extLst>
            </p:cNvPr>
            <p:cNvSpPr>
              <a:spLocks/>
            </p:cNvSpPr>
            <p:nvPr/>
          </p:nvSpPr>
          <p:spPr bwMode="auto">
            <a:xfrm>
              <a:off x="7121526" y="4470400"/>
              <a:ext cx="231775" cy="176213"/>
            </a:xfrm>
            <a:custGeom>
              <a:avLst/>
              <a:gdLst>
                <a:gd name="T0" fmla="*/ 25 w 62"/>
                <a:gd name="T1" fmla="*/ 0 h 47"/>
                <a:gd name="T2" fmla="*/ 49 w 62"/>
                <a:gd name="T3" fmla="*/ 2 h 47"/>
                <a:gd name="T4" fmla="*/ 53 w 62"/>
                <a:gd name="T5" fmla="*/ 45 h 47"/>
                <a:gd name="T6" fmla="*/ 0 w 62"/>
                <a:gd name="T7" fmla="*/ 31 h 47"/>
                <a:gd name="T8" fmla="*/ 25 w 62"/>
                <a:gd name="T9" fmla="*/ 0 h 47"/>
              </a:gdLst>
              <a:ahLst/>
              <a:cxnLst>
                <a:cxn ang="0">
                  <a:pos x="T0" y="T1"/>
                </a:cxn>
                <a:cxn ang="0">
                  <a:pos x="T2" y="T3"/>
                </a:cxn>
                <a:cxn ang="0">
                  <a:pos x="T4" y="T5"/>
                </a:cxn>
                <a:cxn ang="0">
                  <a:pos x="T6" y="T7"/>
                </a:cxn>
                <a:cxn ang="0">
                  <a:pos x="T8" y="T9"/>
                </a:cxn>
              </a:cxnLst>
              <a:rect l="0" t="0" r="r" b="b"/>
              <a:pathLst>
                <a:path w="62" h="47">
                  <a:moveTo>
                    <a:pt x="25" y="0"/>
                  </a:moveTo>
                  <a:cubicBezTo>
                    <a:pt x="33" y="1"/>
                    <a:pt x="41" y="2"/>
                    <a:pt x="49" y="2"/>
                  </a:cubicBezTo>
                  <a:cubicBezTo>
                    <a:pt x="48" y="17"/>
                    <a:pt x="62" y="30"/>
                    <a:pt x="53" y="45"/>
                  </a:cubicBezTo>
                  <a:cubicBezTo>
                    <a:pt x="35" y="47"/>
                    <a:pt x="20" y="36"/>
                    <a:pt x="0" y="31"/>
                  </a:cubicBezTo>
                  <a:cubicBezTo>
                    <a:pt x="9" y="20"/>
                    <a:pt x="17" y="10"/>
                    <a:pt x="25" y="0"/>
                  </a:cubicBezTo>
                  <a:close/>
                </a:path>
              </a:pathLst>
            </a:custGeom>
            <a:solidFill>
              <a:srgbClr val="B020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 name="Freeform 69">
              <a:extLst>
                <a:ext uri="{FF2B5EF4-FFF2-40B4-BE49-F238E27FC236}">
                  <a16:creationId xmlns:a16="http://schemas.microsoft.com/office/drawing/2014/main" id="{4471B439-9CA7-4B42-A025-C84CE2ED0123}"/>
                </a:ext>
              </a:extLst>
            </p:cNvPr>
            <p:cNvSpPr>
              <a:spLocks/>
            </p:cNvSpPr>
            <p:nvPr/>
          </p:nvSpPr>
          <p:spPr bwMode="auto">
            <a:xfrm>
              <a:off x="7237413" y="2357438"/>
              <a:ext cx="38100" cy="635000"/>
            </a:xfrm>
            <a:custGeom>
              <a:avLst/>
              <a:gdLst>
                <a:gd name="T0" fmla="*/ 10 w 10"/>
                <a:gd name="T1" fmla="*/ 0 h 169"/>
                <a:gd name="T2" fmla="*/ 9 w 10"/>
                <a:gd name="T3" fmla="*/ 87 h 169"/>
                <a:gd name="T4" fmla="*/ 9 w 10"/>
                <a:gd name="T5" fmla="*/ 164 h 169"/>
                <a:gd name="T6" fmla="*/ 6 w 10"/>
                <a:gd name="T7" fmla="*/ 169 h 169"/>
                <a:gd name="T8" fmla="*/ 4 w 10"/>
                <a:gd name="T9" fmla="*/ 36 h 169"/>
                <a:gd name="T10" fmla="*/ 10 w 10"/>
                <a:gd name="T11" fmla="*/ 0 h 169"/>
              </a:gdLst>
              <a:ahLst/>
              <a:cxnLst>
                <a:cxn ang="0">
                  <a:pos x="T0" y="T1"/>
                </a:cxn>
                <a:cxn ang="0">
                  <a:pos x="T2" y="T3"/>
                </a:cxn>
                <a:cxn ang="0">
                  <a:pos x="T4" y="T5"/>
                </a:cxn>
                <a:cxn ang="0">
                  <a:pos x="T6" y="T7"/>
                </a:cxn>
                <a:cxn ang="0">
                  <a:pos x="T8" y="T9"/>
                </a:cxn>
                <a:cxn ang="0">
                  <a:pos x="T10" y="T11"/>
                </a:cxn>
              </a:cxnLst>
              <a:rect l="0" t="0" r="r" b="b"/>
              <a:pathLst>
                <a:path w="10" h="169">
                  <a:moveTo>
                    <a:pt x="10" y="0"/>
                  </a:moveTo>
                  <a:cubicBezTo>
                    <a:pt x="10" y="29"/>
                    <a:pt x="10" y="58"/>
                    <a:pt x="9" y="87"/>
                  </a:cubicBezTo>
                  <a:cubicBezTo>
                    <a:pt x="9" y="113"/>
                    <a:pt x="9" y="138"/>
                    <a:pt x="9" y="164"/>
                  </a:cubicBezTo>
                  <a:cubicBezTo>
                    <a:pt x="8" y="166"/>
                    <a:pt x="8" y="168"/>
                    <a:pt x="6" y="169"/>
                  </a:cubicBezTo>
                  <a:cubicBezTo>
                    <a:pt x="1" y="124"/>
                    <a:pt x="1" y="80"/>
                    <a:pt x="4" y="36"/>
                  </a:cubicBezTo>
                  <a:cubicBezTo>
                    <a:pt x="5" y="24"/>
                    <a:pt x="0" y="10"/>
                    <a:pt x="10" y="0"/>
                  </a:cubicBezTo>
                  <a:close/>
                </a:path>
              </a:pathLst>
            </a:custGeom>
            <a:solidFill>
              <a:srgbClr val="645D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 name="Freeform 70">
              <a:extLst>
                <a:ext uri="{FF2B5EF4-FFF2-40B4-BE49-F238E27FC236}">
                  <a16:creationId xmlns:a16="http://schemas.microsoft.com/office/drawing/2014/main" id="{BA33E121-C6D1-4359-A49B-F4424B261A1B}"/>
                </a:ext>
              </a:extLst>
            </p:cNvPr>
            <p:cNvSpPr>
              <a:spLocks/>
            </p:cNvSpPr>
            <p:nvPr/>
          </p:nvSpPr>
          <p:spPr bwMode="auto">
            <a:xfrm>
              <a:off x="7316788" y="4706938"/>
              <a:ext cx="96838" cy="612775"/>
            </a:xfrm>
            <a:custGeom>
              <a:avLst/>
              <a:gdLst>
                <a:gd name="T0" fmla="*/ 25 w 26"/>
                <a:gd name="T1" fmla="*/ 130 h 163"/>
                <a:gd name="T2" fmla="*/ 25 w 26"/>
                <a:gd name="T3" fmla="*/ 158 h 163"/>
                <a:gd name="T4" fmla="*/ 20 w 26"/>
                <a:gd name="T5" fmla="*/ 163 h 163"/>
                <a:gd name="T6" fmla="*/ 13 w 26"/>
                <a:gd name="T7" fmla="*/ 157 h 163"/>
                <a:gd name="T8" fmla="*/ 2 w 26"/>
                <a:gd name="T9" fmla="*/ 59 h 163"/>
                <a:gd name="T10" fmla="*/ 0 w 26"/>
                <a:gd name="T11" fmla="*/ 53 h 163"/>
                <a:gd name="T12" fmla="*/ 13 w 26"/>
                <a:gd name="T13" fmla="*/ 0 h 163"/>
                <a:gd name="T14" fmla="*/ 17 w 26"/>
                <a:gd name="T15" fmla="*/ 16 h 163"/>
                <a:gd name="T16" fmla="*/ 25 w 26"/>
                <a:gd name="T17" fmla="*/ 13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 h="163">
                  <a:moveTo>
                    <a:pt x="25" y="130"/>
                  </a:moveTo>
                  <a:cubicBezTo>
                    <a:pt x="25" y="139"/>
                    <a:pt x="25" y="149"/>
                    <a:pt x="25" y="158"/>
                  </a:cubicBezTo>
                  <a:cubicBezTo>
                    <a:pt x="26" y="162"/>
                    <a:pt x="23" y="163"/>
                    <a:pt x="20" y="163"/>
                  </a:cubicBezTo>
                  <a:cubicBezTo>
                    <a:pt x="17" y="162"/>
                    <a:pt x="14" y="160"/>
                    <a:pt x="13" y="157"/>
                  </a:cubicBezTo>
                  <a:cubicBezTo>
                    <a:pt x="10" y="124"/>
                    <a:pt x="3" y="92"/>
                    <a:pt x="2" y="59"/>
                  </a:cubicBezTo>
                  <a:cubicBezTo>
                    <a:pt x="1" y="57"/>
                    <a:pt x="1" y="55"/>
                    <a:pt x="0" y="53"/>
                  </a:cubicBezTo>
                  <a:cubicBezTo>
                    <a:pt x="4" y="35"/>
                    <a:pt x="14" y="19"/>
                    <a:pt x="13" y="0"/>
                  </a:cubicBezTo>
                  <a:cubicBezTo>
                    <a:pt x="18" y="4"/>
                    <a:pt x="19" y="11"/>
                    <a:pt x="17" y="16"/>
                  </a:cubicBezTo>
                  <a:cubicBezTo>
                    <a:pt x="3" y="55"/>
                    <a:pt x="23" y="92"/>
                    <a:pt x="25" y="130"/>
                  </a:cubicBezTo>
                  <a:close/>
                </a:path>
              </a:pathLst>
            </a:custGeom>
            <a:solidFill>
              <a:srgbClr val="675F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 name="Freeform 71">
              <a:extLst>
                <a:ext uri="{FF2B5EF4-FFF2-40B4-BE49-F238E27FC236}">
                  <a16:creationId xmlns:a16="http://schemas.microsoft.com/office/drawing/2014/main" id="{42F5F8CA-3630-48C0-A3A0-B209D15264D9}"/>
                </a:ext>
              </a:extLst>
            </p:cNvPr>
            <p:cNvSpPr>
              <a:spLocks/>
            </p:cNvSpPr>
            <p:nvPr/>
          </p:nvSpPr>
          <p:spPr bwMode="auto">
            <a:xfrm>
              <a:off x="7127876" y="7113588"/>
              <a:ext cx="98425" cy="674688"/>
            </a:xfrm>
            <a:custGeom>
              <a:avLst/>
              <a:gdLst>
                <a:gd name="T0" fmla="*/ 22 w 26"/>
                <a:gd name="T1" fmla="*/ 0 h 180"/>
                <a:gd name="T2" fmla="*/ 26 w 26"/>
                <a:gd name="T3" fmla="*/ 5 h 180"/>
                <a:gd name="T4" fmla="*/ 23 w 26"/>
                <a:gd name="T5" fmla="*/ 109 h 180"/>
                <a:gd name="T6" fmla="*/ 20 w 26"/>
                <a:gd name="T7" fmla="*/ 153 h 180"/>
                <a:gd name="T8" fmla="*/ 18 w 26"/>
                <a:gd name="T9" fmla="*/ 180 h 180"/>
                <a:gd name="T10" fmla="*/ 14 w 26"/>
                <a:gd name="T11" fmla="*/ 170 h 180"/>
                <a:gd name="T12" fmla="*/ 9 w 26"/>
                <a:gd name="T13" fmla="*/ 96 h 180"/>
                <a:gd name="T14" fmla="*/ 10 w 26"/>
                <a:gd name="T15" fmla="*/ 37 h 180"/>
                <a:gd name="T16" fmla="*/ 10 w 26"/>
                <a:gd name="T17" fmla="*/ 26 h 180"/>
                <a:gd name="T18" fmla="*/ 16 w 26"/>
                <a:gd name="T19" fmla="*/ 2 h 180"/>
                <a:gd name="T20" fmla="*/ 22 w 26"/>
                <a:gd name="T21" fmla="*/ 0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 h="180">
                  <a:moveTo>
                    <a:pt x="22" y="0"/>
                  </a:moveTo>
                  <a:cubicBezTo>
                    <a:pt x="24" y="1"/>
                    <a:pt x="25" y="3"/>
                    <a:pt x="26" y="5"/>
                  </a:cubicBezTo>
                  <a:cubicBezTo>
                    <a:pt x="20" y="39"/>
                    <a:pt x="24" y="74"/>
                    <a:pt x="23" y="109"/>
                  </a:cubicBezTo>
                  <a:cubicBezTo>
                    <a:pt x="17" y="123"/>
                    <a:pt x="20" y="138"/>
                    <a:pt x="20" y="153"/>
                  </a:cubicBezTo>
                  <a:cubicBezTo>
                    <a:pt x="19" y="162"/>
                    <a:pt x="19" y="171"/>
                    <a:pt x="18" y="180"/>
                  </a:cubicBezTo>
                  <a:cubicBezTo>
                    <a:pt x="17" y="176"/>
                    <a:pt x="15" y="173"/>
                    <a:pt x="14" y="170"/>
                  </a:cubicBezTo>
                  <a:cubicBezTo>
                    <a:pt x="0" y="146"/>
                    <a:pt x="6" y="121"/>
                    <a:pt x="9" y="96"/>
                  </a:cubicBezTo>
                  <a:cubicBezTo>
                    <a:pt x="12" y="76"/>
                    <a:pt x="14" y="57"/>
                    <a:pt x="10" y="37"/>
                  </a:cubicBezTo>
                  <a:cubicBezTo>
                    <a:pt x="9" y="33"/>
                    <a:pt x="10" y="30"/>
                    <a:pt x="10" y="26"/>
                  </a:cubicBezTo>
                  <a:cubicBezTo>
                    <a:pt x="14" y="18"/>
                    <a:pt x="12" y="10"/>
                    <a:pt x="16" y="2"/>
                  </a:cubicBezTo>
                  <a:cubicBezTo>
                    <a:pt x="18" y="0"/>
                    <a:pt x="20" y="0"/>
                    <a:pt x="22" y="0"/>
                  </a:cubicBezTo>
                  <a:close/>
                </a:path>
              </a:pathLst>
            </a:custGeom>
            <a:solidFill>
              <a:srgbClr val="505D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 name="Freeform 75">
              <a:extLst>
                <a:ext uri="{FF2B5EF4-FFF2-40B4-BE49-F238E27FC236}">
                  <a16:creationId xmlns:a16="http://schemas.microsoft.com/office/drawing/2014/main" id="{5504591C-DD4A-43CE-8B00-5DE59329AC90}"/>
                </a:ext>
              </a:extLst>
            </p:cNvPr>
            <p:cNvSpPr>
              <a:spLocks/>
            </p:cNvSpPr>
            <p:nvPr/>
          </p:nvSpPr>
          <p:spPr bwMode="auto">
            <a:xfrm>
              <a:off x="7259638" y="2973388"/>
              <a:ext cx="26988" cy="360363"/>
            </a:xfrm>
            <a:custGeom>
              <a:avLst/>
              <a:gdLst>
                <a:gd name="T0" fmla="*/ 0 w 7"/>
                <a:gd name="T1" fmla="*/ 5 h 96"/>
                <a:gd name="T2" fmla="*/ 3 w 7"/>
                <a:gd name="T3" fmla="*/ 0 h 96"/>
                <a:gd name="T4" fmla="*/ 4 w 7"/>
                <a:gd name="T5" fmla="*/ 96 h 96"/>
                <a:gd name="T6" fmla="*/ 2 w 7"/>
                <a:gd name="T7" fmla="*/ 96 h 96"/>
                <a:gd name="T8" fmla="*/ 1 w 7"/>
                <a:gd name="T9" fmla="*/ 96 h 96"/>
                <a:gd name="T10" fmla="*/ 0 w 7"/>
                <a:gd name="T11" fmla="*/ 5 h 96"/>
              </a:gdLst>
              <a:ahLst/>
              <a:cxnLst>
                <a:cxn ang="0">
                  <a:pos x="T0" y="T1"/>
                </a:cxn>
                <a:cxn ang="0">
                  <a:pos x="T2" y="T3"/>
                </a:cxn>
                <a:cxn ang="0">
                  <a:pos x="T4" y="T5"/>
                </a:cxn>
                <a:cxn ang="0">
                  <a:pos x="T6" y="T7"/>
                </a:cxn>
                <a:cxn ang="0">
                  <a:pos x="T8" y="T9"/>
                </a:cxn>
                <a:cxn ang="0">
                  <a:pos x="T10" y="T11"/>
                </a:cxn>
              </a:cxnLst>
              <a:rect l="0" t="0" r="r" b="b"/>
              <a:pathLst>
                <a:path w="7" h="96">
                  <a:moveTo>
                    <a:pt x="0" y="5"/>
                  </a:moveTo>
                  <a:cubicBezTo>
                    <a:pt x="1" y="3"/>
                    <a:pt x="2" y="2"/>
                    <a:pt x="3" y="0"/>
                  </a:cubicBezTo>
                  <a:cubicBezTo>
                    <a:pt x="7" y="32"/>
                    <a:pt x="3" y="64"/>
                    <a:pt x="4" y="96"/>
                  </a:cubicBezTo>
                  <a:cubicBezTo>
                    <a:pt x="2" y="96"/>
                    <a:pt x="2" y="96"/>
                    <a:pt x="2" y="96"/>
                  </a:cubicBezTo>
                  <a:cubicBezTo>
                    <a:pt x="1" y="96"/>
                    <a:pt x="1" y="96"/>
                    <a:pt x="1" y="96"/>
                  </a:cubicBezTo>
                  <a:cubicBezTo>
                    <a:pt x="0" y="65"/>
                    <a:pt x="0" y="35"/>
                    <a:pt x="0" y="5"/>
                  </a:cubicBezTo>
                  <a:close/>
                </a:path>
              </a:pathLst>
            </a:custGeom>
            <a:solidFill>
              <a:srgbClr val="564F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 name="Freeform 76">
              <a:extLst>
                <a:ext uri="{FF2B5EF4-FFF2-40B4-BE49-F238E27FC236}">
                  <a16:creationId xmlns:a16="http://schemas.microsoft.com/office/drawing/2014/main" id="{61F2841D-A697-4088-861A-7A9C235115A4}"/>
                </a:ext>
              </a:extLst>
            </p:cNvPr>
            <p:cNvSpPr>
              <a:spLocks/>
            </p:cNvSpPr>
            <p:nvPr/>
          </p:nvSpPr>
          <p:spPr bwMode="auto">
            <a:xfrm>
              <a:off x="7696201" y="1828800"/>
              <a:ext cx="93663" cy="123825"/>
            </a:xfrm>
            <a:custGeom>
              <a:avLst/>
              <a:gdLst>
                <a:gd name="T0" fmla="*/ 20 w 25"/>
                <a:gd name="T1" fmla="*/ 0 h 33"/>
                <a:gd name="T2" fmla="*/ 25 w 25"/>
                <a:gd name="T3" fmla="*/ 1 h 33"/>
                <a:gd name="T4" fmla="*/ 4 w 25"/>
                <a:gd name="T5" fmla="*/ 33 h 33"/>
                <a:gd name="T6" fmla="*/ 0 w 25"/>
                <a:gd name="T7" fmla="*/ 33 h 33"/>
                <a:gd name="T8" fmla="*/ 20 w 25"/>
                <a:gd name="T9" fmla="*/ 0 h 33"/>
              </a:gdLst>
              <a:ahLst/>
              <a:cxnLst>
                <a:cxn ang="0">
                  <a:pos x="T0" y="T1"/>
                </a:cxn>
                <a:cxn ang="0">
                  <a:pos x="T2" y="T3"/>
                </a:cxn>
                <a:cxn ang="0">
                  <a:pos x="T4" y="T5"/>
                </a:cxn>
                <a:cxn ang="0">
                  <a:pos x="T6" y="T7"/>
                </a:cxn>
                <a:cxn ang="0">
                  <a:pos x="T8" y="T9"/>
                </a:cxn>
              </a:cxnLst>
              <a:rect l="0" t="0" r="r" b="b"/>
              <a:pathLst>
                <a:path w="25" h="33">
                  <a:moveTo>
                    <a:pt x="20" y="0"/>
                  </a:moveTo>
                  <a:cubicBezTo>
                    <a:pt x="22" y="1"/>
                    <a:pt x="23" y="1"/>
                    <a:pt x="25" y="1"/>
                  </a:cubicBezTo>
                  <a:cubicBezTo>
                    <a:pt x="18" y="12"/>
                    <a:pt x="11" y="22"/>
                    <a:pt x="4" y="33"/>
                  </a:cubicBezTo>
                  <a:cubicBezTo>
                    <a:pt x="3" y="33"/>
                    <a:pt x="1" y="33"/>
                    <a:pt x="0" y="33"/>
                  </a:cubicBezTo>
                  <a:cubicBezTo>
                    <a:pt x="1" y="19"/>
                    <a:pt x="11" y="10"/>
                    <a:pt x="20" y="0"/>
                  </a:cubicBezTo>
                  <a:close/>
                </a:path>
              </a:pathLst>
            </a:custGeom>
            <a:solidFill>
              <a:srgbClr val="645C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 name="Freeform 88">
              <a:extLst>
                <a:ext uri="{FF2B5EF4-FFF2-40B4-BE49-F238E27FC236}">
                  <a16:creationId xmlns:a16="http://schemas.microsoft.com/office/drawing/2014/main" id="{DD25A27C-5BD5-414B-8D30-A5F5BCD93670}"/>
                </a:ext>
              </a:extLst>
            </p:cNvPr>
            <p:cNvSpPr>
              <a:spLocks/>
            </p:cNvSpPr>
            <p:nvPr/>
          </p:nvSpPr>
          <p:spPr bwMode="auto">
            <a:xfrm>
              <a:off x="3505201" y="-285750"/>
              <a:ext cx="450850" cy="458788"/>
            </a:xfrm>
            <a:custGeom>
              <a:avLst/>
              <a:gdLst>
                <a:gd name="T0" fmla="*/ 4 w 120"/>
                <a:gd name="T1" fmla="*/ 52 h 122"/>
                <a:gd name="T2" fmla="*/ 8 w 120"/>
                <a:gd name="T3" fmla="*/ 44 h 122"/>
                <a:gd name="T4" fmla="*/ 18 w 120"/>
                <a:gd name="T5" fmla="*/ 16 h 122"/>
                <a:gd name="T6" fmla="*/ 52 w 120"/>
                <a:gd name="T7" fmla="*/ 8 h 122"/>
                <a:gd name="T8" fmla="*/ 52 w 120"/>
                <a:gd name="T9" fmla="*/ 8 h 122"/>
                <a:gd name="T10" fmla="*/ 98 w 120"/>
                <a:gd name="T11" fmla="*/ 39 h 122"/>
                <a:gd name="T12" fmla="*/ 101 w 120"/>
                <a:gd name="T13" fmla="*/ 43 h 122"/>
                <a:gd name="T14" fmla="*/ 120 w 120"/>
                <a:gd name="T15" fmla="*/ 100 h 122"/>
                <a:gd name="T16" fmla="*/ 117 w 120"/>
                <a:gd name="T17" fmla="*/ 112 h 122"/>
                <a:gd name="T18" fmla="*/ 78 w 120"/>
                <a:gd name="T19" fmla="*/ 116 h 122"/>
                <a:gd name="T20" fmla="*/ 72 w 120"/>
                <a:gd name="T21" fmla="*/ 103 h 122"/>
                <a:gd name="T22" fmla="*/ 56 w 120"/>
                <a:gd name="T23" fmla="*/ 91 h 122"/>
                <a:gd name="T24" fmla="*/ 32 w 120"/>
                <a:gd name="T25" fmla="*/ 77 h 122"/>
                <a:gd name="T26" fmla="*/ 12 w 120"/>
                <a:gd name="T27" fmla="*/ 62 h 122"/>
                <a:gd name="T28" fmla="*/ 4 w 120"/>
                <a:gd name="T29" fmla="*/ 52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0" h="122">
                  <a:moveTo>
                    <a:pt x="4" y="52"/>
                  </a:moveTo>
                  <a:cubicBezTo>
                    <a:pt x="5" y="49"/>
                    <a:pt x="7" y="47"/>
                    <a:pt x="8" y="44"/>
                  </a:cubicBezTo>
                  <a:cubicBezTo>
                    <a:pt x="11" y="35"/>
                    <a:pt x="15" y="26"/>
                    <a:pt x="18" y="16"/>
                  </a:cubicBezTo>
                  <a:cubicBezTo>
                    <a:pt x="28" y="7"/>
                    <a:pt x="38" y="0"/>
                    <a:pt x="52" y="8"/>
                  </a:cubicBezTo>
                  <a:cubicBezTo>
                    <a:pt x="52" y="8"/>
                    <a:pt x="52" y="8"/>
                    <a:pt x="52" y="8"/>
                  </a:cubicBezTo>
                  <a:cubicBezTo>
                    <a:pt x="68" y="17"/>
                    <a:pt x="81" y="30"/>
                    <a:pt x="98" y="39"/>
                  </a:cubicBezTo>
                  <a:cubicBezTo>
                    <a:pt x="99" y="40"/>
                    <a:pt x="100" y="42"/>
                    <a:pt x="101" y="43"/>
                  </a:cubicBezTo>
                  <a:cubicBezTo>
                    <a:pt x="107" y="62"/>
                    <a:pt x="119" y="79"/>
                    <a:pt x="120" y="100"/>
                  </a:cubicBezTo>
                  <a:cubicBezTo>
                    <a:pt x="119" y="104"/>
                    <a:pt x="118" y="108"/>
                    <a:pt x="117" y="112"/>
                  </a:cubicBezTo>
                  <a:cubicBezTo>
                    <a:pt x="105" y="122"/>
                    <a:pt x="91" y="119"/>
                    <a:pt x="78" y="116"/>
                  </a:cubicBezTo>
                  <a:cubicBezTo>
                    <a:pt x="74" y="112"/>
                    <a:pt x="73" y="108"/>
                    <a:pt x="72" y="103"/>
                  </a:cubicBezTo>
                  <a:cubicBezTo>
                    <a:pt x="72" y="91"/>
                    <a:pt x="67" y="88"/>
                    <a:pt x="56" y="91"/>
                  </a:cubicBezTo>
                  <a:cubicBezTo>
                    <a:pt x="44" y="95"/>
                    <a:pt x="35" y="90"/>
                    <a:pt x="32" y="77"/>
                  </a:cubicBezTo>
                  <a:cubicBezTo>
                    <a:pt x="30" y="66"/>
                    <a:pt x="28" y="56"/>
                    <a:pt x="12" y="62"/>
                  </a:cubicBezTo>
                  <a:cubicBezTo>
                    <a:pt x="6" y="64"/>
                    <a:pt x="0" y="61"/>
                    <a:pt x="4" y="52"/>
                  </a:cubicBezTo>
                  <a:close/>
                </a:path>
              </a:pathLst>
            </a:custGeom>
            <a:solidFill>
              <a:srgbClr val="D2C7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 name="Freeform 91">
              <a:extLst>
                <a:ext uri="{FF2B5EF4-FFF2-40B4-BE49-F238E27FC236}">
                  <a16:creationId xmlns:a16="http://schemas.microsoft.com/office/drawing/2014/main" id="{AE88B878-8DB1-43FF-8F30-642EF93A7D34}"/>
                </a:ext>
              </a:extLst>
            </p:cNvPr>
            <p:cNvSpPr>
              <a:spLocks/>
            </p:cNvSpPr>
            <p:nvPr/>
          </p:nvSpPr>
          <p:spPr bwMode="auto">
            <a:xfrm>
              <a:off x="5584826" y="-1009650"/>
              <a:ext cx="912813" cy="693738"/>
            </a:xfrm>
            <a:custGeom>
              <a:avLst/>
              <a:gdLst>
                <a:gd name="T0" fmla="*/ 98 w 243"/>
                <a:gd name="T1" fmla="*/ 121 h 185"/>
                <a:gd name="T2" fmla="*/ 69 w 243"/>
                <a:gd name="T3" fmla="*/ 153 h 185"/>
                <a:gd name="T4" fmla="*/ 55 w 243"/>
                <a:gd name="T5" fmla="*/ 154 h 185"/>
                <a:gd name="T6" fmla="*/ 6 w 243"/>
                <a:gd name="T7" fmla="*/ 184 h 185"/>
                <a:gd name="T8" fmla="*/ 0 w 243"/>
                <a:gd name="T9" fmla="*/ 174 h 185"/>
                <a:gd name="T10" fmla="*/ 2 w 243"/>
                <a:gd name="T11" fmla="*/ 169 h 185"/>
                <a:gd name="T12" fmla="*/ 37 w 243"/>
                <a:gd name="T13" fmla="*/ 146 h 185"/>
                <a:gd name="T14" fmla="*/ 103 w 243"/>
                <a:gd name="T15" fmla="*/ 66 h 185"/>
                <a:gd name="T16" fmla="*/ 118 w 243"/>
                <a:gd name="T17" fmla="*/ 1 h 185"/>
                <a:gd name="T18" fmla="*/ 126 w 243"/>
                <a:gd name="T19" fmla="*/ 5 h 185"/>
                <a:gd name="T20" fmla="*/ 137 w 243"/>
                <a:gd name="T21" fmla="*/ 9 h 185"/>
                <a:gd name="T22" fmla="*/ 186 w 243"/>
                <a:gd name="T23" fmla="*/ 34 h 185"/>
                <a:gd name="T24" fmla="*/ 241 w 243"/>
                <a:gd name="T25" fmla="*/ 8 h 185"/>
                <a:gd name="T26" fmla="*/ 243 w 243"/>
                <a:gd name="T27" fmla="*/ 11 h 185"/>
                <a:gd name="T28" fmla="*/ 219 w 243"/>
                <a:gd name="T29" fmla="*/ 35 h 185"/>
                <a:gd name="T30" fmla="*/ 189 w 243"/>
                <a:gd name="T31" fmla="*/ 49 h 185"/>
                <a:gd name="T32" fmla="*/ 164 w 243"/>
                <a:gd name="T33" fmla="*/ 55 h 185"/>
                <a:gd name="T34" fmla="*/ 104 w 243"/>
                <a:gd name="T35" fmla="*/ 91 h 185"/>
                <a:gd name="T36" fmla="*/ 93 w 243"/>
                <a:gd name="T37" fmla="*/ 114 h 185"/>
                <a:gd name="T38" fmla="*/ 98 w 243"/>
                <a:gd name="T39" fmla="*/ 121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43" h="185">
                  <a:moveTo>
                    <a:pt x="98" y="121"/>
                  </a:moveTo>
                  <a:cubicBezTo>
                    <a:pt x="95" y="138"/>
                    <a:pt x="77" y="141"/>
                    <a:pt x="69" y="153"/>
                  </a:cubicBezTo>
                  <a:cubicBezTo>
                    <a:pt x="65" y="154"/>
                    <a:pt x="62" y="147"/>
                    <a:pt x="55" y="154"/>
                  </a:cubicBezTo>
                  <a:cubicBezTo>
                    <a:pt x="41" y="167"/>
                    <a:pt x="29" y="185"/>
                    <a:pt x="6" y="184"/>
                  </a:cubicBezTo>
                  <a:cubicBezTo>
                    <a:pt x="2" y="181"/>
                    <a:pt x="0" y="178"/>
                    <a:pt x="0" y="174"/>
                  </a:cubicBezTo>
                  <a:cubicBezTo>
                    <a:pt x="0" y="172"/>
                    <a:pt x="1" y="170"/>
                    <a:pt x="2" y="169"/>
                  </a:cubicBezTo>
                  <a:cubicBezTo>
                    <a:pt x="19" y="170"/>
                    <a:pt x="28" y="155"/>
                    <a:pt x="37" y="146"/>
                  </a:cubicBezTo>
                  <a:cubicBezTo>
                    <a:pt x="61" y="121"/>
                    <a:pt x="82" y="93"/>
                    <a:pt x="103" y="66"/>
                  </a:cubicBezTo>
                  <a:cubicBezTo>
                    <a:pt x="118" y="47"/>
                    <a:pt x="113" y="23"/>
                    <a:pt x="118" y="1"/>
                  </a:cubicBezTo>
                  <a:cubicBezTo>
                    <a:pt x="122" y="0"/>
                    <a:pt x="126" y="2"/>
                    <a:pt x="126" y="5"/>
                  </a:cubicBezTo>
                  <a:cubicBezTo>
                    <a:pt x="125" y="19"/>
                    <a:pt x="133" y="8"/>
                    <a:pt x="137" y="9"/>
                  </a:cubicBezTo>
                  <a:cubicBezTo>
                    <a:pt x="147" y="42"/>
                    <a:pt x="154" y="46"/>
                    <a:pt x="186" y="34"/>
                  </a:cubicBezTo>
                  <a:cubicBezTo>
                    <a:pt x="204" y="26"/>
                    <a:pt x="223" y="17"/>
                    <a:pt x="241" y="8"/>
                  </a:cubicBezTo>
                  <a:cubicBezTo>
                    <a:pt x="242" y="9"/>
                    <a:pt x="243" y="10"/>
                    <a:pt x="243" y="11"/>
                  </a:cubicBezTo>
                  <a:cubicBezTo>
                    <a:pt x="243" y="26"/>
                    <a:pt x="229" y="29"/>
                    <a:pt x="219" y="35"/>
                  </a:cubicBezTo>
                  <a:cubicBezTo>
                    <a:pt x="208" y="38"/>
                    <a:pt x="198" y="43"/>
                    <a:pt x="189" y="49"/>
                  </a:cubicBezTo>
                  <a:cubicBezTo>
                    <a:pt x="181" y="53"/>
                    <a:pt x="173" y="56"/>
                    <a:pt x="164" y="55"/>
                  </a:cubicBezTo>
                  <a:cubicBezTo>
                    <a:pt x="133" y="49"/>
                    <a:pt x="115" y="65"/>
                    <a:pt x="104" y="91"/>
                  </a:cubicBezTo>
                  <a:cubicBezTo>
                    <a:pt x="101" y="99"/>
                    <a:pt x="89" y="103"/>
                    <a:pt x="93" y="114"/>
                  </a:cubicBezTo>
                  <a:cubicBezTo>
                    <a:pt x="96" y="116"/>
                    <a:pt x="98" y="118"/>
                    <a:pt x="98" y="121"/>
                  </a:cubicBezTo>
                  <a:close/>
                </a:path>
              </a:pathLst>
            </a:custGeom>
            <a:solidFill>
              <a:srgbClr val="4D1B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 name="Freeform 94">
              <a:extLst>
                <a:ext uri="{FF2B5EF4-FFF2-40B4-BE49-F238E27FC236}">
                  <a16:creationId xmlns:a16="http://schemas.microsoft.com/office/drawing/2014/main" id="{93D8461A-0A9C-424B-9600-8C13A3DFA26B}"/>
                </a:ext>
              </a:extLst>
            </p:cNvPr>
            <p:cNvSpPr>
              <a:spLocks/>
            </p:cNvSpPr>
            <p:nvPr/>
          </p:nvSpPr>
          <p:spPr bwMode="auto">
            <a:xfrm>
              <a:off x="6027738" y="-1347788"/>
              <a:ext cx="109538" cy="477838"/>
            </a:xfrm>
            <a:custGeom>
              <a:avLst/>
              <a:gdLst>
                <a:gd name="T0" fmla="*/ 19 w 29"/>
                <a:gd name="T1" fmla="*/ 99 h 127"/>
                <a:gd name="T2" fmla="*/ 16 w 29"/>
                <a:gd name="T3" fmla="*/ 116 h 127"/>
                <a:gd name="T4" fmla="*/ 11 w 29"/>
                <a:gd name="T5" fmla="*/ 127 h 127"/>
                <a:gd name="T6" fmla="*/ 4 w 29"/>
                <a:gd name="T7" fmla="*/ 116 h 127"/>
                <a:gd name="T8" fmla="*/ 0 w 29"/>
                <a:gd name="T9" fmla="*/ 91 h 127"/>
                <a:gd name="T10" fmla="*/ 15 w 29"/>
                <a:gd name="T11" fmla="*/ 11 h 127"/>
                <a:gd name="T12" fmla="*/ 29 w 29"/>
                <a:gd name="T13" fmla="*/ 0 h 127"/>
                <a:gd name="T14" fmla="*/ 19 w 29"/>
                <a:gd name="T15" fmla="*/ 99 h 1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9" h="127">
                  <a:moveTo>
                    <a:pt x="19" y="99"/>
                  </a:moveTo>
                  <a:cubicBezTo>
                    <a:pt x="15" y="104"/>
                    <a:pt x="17" y="111"/>
                    <a:pt x="16" y="116"/>
                  </a:cubicBezTo>
                  <a:cubicBezTo>
                    <a:pt x="16" y="120"/>
                    <a:pt x="18" y="127"/>
                    <a:pt x="11" y="127"/>
                  </a:cubicBezTo>
                  <a:cubicBezTo>
                    <a:pt x="5" y="126"/>
                    <a:pt x="5" y="121"/>
                    <a:pt x="4" y="116"/>
                  </a:cubicBezTo>
                  <a:cubicBezTo>
                    <a:pt x="3" y="108"/>
                    <a:pt x="7" y="99"/>
                    <a:pt x="0" y="91"/>
                  </a:cubicBezTo>
                  <a:cubicBezTo>
                    <a:pt x="5" y="64"/>
                    <a:pt x="6" y="37"/>
                    <a:pt x="15" y="11"/>
                  </a:cubicBezTo>
                  <a:cubicBezTo>
                    <a:pt x="19" y="7"/>
                    <a:pt x="20" y="2"/>
                    <a:pt x="29" y="0"/>
                  </a:cubicBezTo>
                  <a:cubicBezTo>
                    <a:pt x="29" y="34"/>
                    <a:pt x="17" y="66"/>
                    <a:pt x="19" y="99"/>
                  </a:cubicBezTo>
                  <a:close/>
                </a:path>
              </a:pathLst>
            </a:custGeom>
            <a:solidFill>
              <a:srgbClr val="6A42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 name="Freeform 95">
              <a:extLst>
                <a:ext uri="{FF2B5EF4-FFF2-40B4-BE49-F238E27FC236}">
                  <a16:creationId xmlns:a16="http://schemas.microsoft.com/office/drawing/2014/main" id="{531D1AA9-9A47-4A25-9D5E-9A82D2B27C71}"/>
                </a:ext>
              </a:extLst>
            </p:cNvPr>
            <p:cNvSpPr>
              <a:spLocks/>
            </p:cNvSpPr>
            <p:nvPr/>
          </p:nvSpPr>
          <p:spPr bwMode="auto">
            <a:xfrm>
              <a:off x="8747126" y="-1212850"/>
              <a:ext cx="93663" cy="555625"/>
            </a:xfrm>
            <a:custGeom>
              <a:avLst/>
              <a:gdLst>
                <a:gd name="T0" fmla="*/ 12 w 25"/>
                <a:gd name="T1" fmla="*/ 2 h 148"/>
                <a:gd name="T2" fmla="*/ 17 w 25"/>
                <a:gd name="T3" fmla="*/ 19 h 148"/>
                <a:gd name="T4" fmla="*/ 25 w 25"/>
                <a:gd name="T5" fmla="*/ 87 h 148"/>
                <a:gd name="T6" fmla="*/ 24 w 25"/>
                <a:gd name="T7" fmla="*/ 111 h 148"/>
                <a:gd name="T8" fmla="*/ 17 w 25"/>
                <a:gd name="T9" fmla="*/ 109 h 148"/>
                <a:gd name="T10" fmla="*/ 10 w 25"/>
                <a:gd name="T11" fmla="*/ 40 h 148"/>
                <a:gd name="T12" fmla="*/ 18 w 25"/>
                <a:gd name="T13" fmla="*/ 127 h 148"/>
                <a:gd name="T14" fmla="*/ 8 w 25"/>
                <a:gd name="T15" fmla="*/ 148 h 148"/>
                <a:gd name="T16" fmla="*/ 0 w 25"/>
                <a:gd name="T17" fmla="*/ 11 h 148"/>
                <a:gd name="T18" fmla="*/ 12 w 25"/>
                <a:gd name="T19" fmla="*/ 2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 h="148">
                  <a:moveTo>
                    <a:pt x="12" y="2"/>
                  </a:moveTo>
                  <a:cubicBezTo>
                    <a:pt x="14" y="8"/>
                    <a:pt x="15" y="13"/>
                    <a:pt x="17" y="19"/>
                  </a:cubicBezTo>
                  <a:cubicBezTo>
                    <a:pt x="16" y="42"/>
                    <a:pt x="20" y="65"/>
                    <a:pt x="25" y="87"/>
                  </a:cubicBezTo>
                  <a:cubicBezTo>
                    <a:pt x="25" y="95"/>
                    <a:pt x="24" y="103"/>
                    <a:pt x="24" y="111"/>
                  </a:cubicBezTo>
                  <a:cubicBezTo>
                    <a:pt x="19" y="119"/>
                    <a:pt x="17" y="112"/>
                    <a:pt x="17" y="109"/>
                  </a:cubicBezTo>
                  <a:cubicBezTo>
                    <a:pt x="17" y="84"/>
                    <a:pt x="6" y="60"/>
                    <a:pt x="10" y="40"/>
                  </a:cubicBezTo>
                  <a:cubicBezTo>
                    <a:pt x="8" y="66"/>
                    <a:pt x="18" y="96"/>
                    <a:pt x="18" y="127"/>
                  </a:cubicBezTo>
                  <a:cubicBezTo>
                    <a:pt x="17" y="135"/>
                    <a:pt x="15" y="142"/>
                    <a:pt x="8" y="148"/>
                  </a:cubicBezTo>
                  <a:cubicBezTo>
                    <a:pt x="2" y="102"/>
                    <a:pt x="1" y="57"/>
                    <a:pt x="0" y="11"/>
                  </a:cubicBezTo>
                  <a:cubicBezTo>
                    <a:pt x="3" y="7"/>
                    <a:pt x="4" y="0"/>
                    <a:pt x="12" y="2"/>
                  </a:cubicBezTo>
                  <a:close/>
                </a:path>
              </a:pathLst>
            </a:custGeom>
            <a:solidFill>
              <a:srgbClr val="6950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 name="Freeform 96">
              <a:extLst>
                <a:ext uri="{FF2B5EF4-FFF2-40B4-BE49-F238E27FC236}">
                  <a16:creationId xmlns:a16="http://schemas.microsoft.com/office/drawing/2014/main" id="{C2E46E6A-8A81-4828-A808-244023AEB581}"/>
                </a:ext>
              </a:extLst>
            </p:cNvPr>
            <p:cNvSpPr>
              <a:spLocks/>
            </p:cNvSpPr>
            <p:nvPr/>
          </p:nvSpPr>
          <p:spPr bwMode="auto">
            <a:xfrm>
              <a:off x="3775076" y="93662"/>
              <a:ext cx="169863" cy="222250"/>
            </a:xfrm>
            <a:custGeom>
              <a:avLst/>
              <a:gdLst>
                <a:gd name="T0" fmla="*/ 8 w 45"/>
                <a:gd name="T1" fmla="*/ 15 h 59"/>
                <a:gd name="T2" fmla="*/ 45 w 45"/>
                <a:gd name="T3" fmla="*/ 11 h 59"/>
                <a:gd name="T4" fmla="*/ 39 w 45"/>
                <a:gd name="T5" fmla="*/ 31 h 59"/>
                <a:gd name="T6" fmla="*/ 34 w 45"/>
                <a:gd name="T7" fmla="*/ 43 h 59"/>
                <a:gd name="T8" fmla="*/ 12 w 45"/>
                <a:gd name="T9" fmla="*/ 54 h 59"/>
                <a:gd name="T10" fmla="*/ 7 w 45"/>
                <a:gd name="T11" fmla="*/ 39 h 59"/>
                <a:gd name="T12" fmla="*/ 5 w 45"/>
                <a:gd name="T13" fmla="*/ 17 h 59"/>
                <a:gd name="T14" fmla="*/ 8 w 45"/>
                <a:gd name="T15" fmla="*/ 15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5" h="59">
                  <a:moveTo>
                    <a:pt x="8" y="15"/>
                  </a:moveTo>
                  <a:cubicBezTo>
                    <a:pt x="20" y="8"/>
                    <a:pt x="31" y="0"/>
                    <a:pt x="45" y="11"/>
                  </a:cubicBezTo>
                  <a:cubicBezTo>
                    <a:pt x="43" y="17"/>
                    <a:pt x="41" y="24"/>
                    <a:pt x="39" y="31"/>
                  </a:cubicBezTo>
                  <a:cubicBezTo>
                    <a:pt x="37" y="35"/>
                    <a:pt x="34" y="39"/>
                    <a:pt x="34" y="43"/>
                  </a:cubicBezTo>
                  <a:cubicBezTo>
                    <a:pt x="32" y="59"/>
                    <a:pt x="19" y="50"/>
                    <a:pt x="12" y="54"/>
                  </a:cubicBezTo>
                  <a:cubicBezTo>
                    <a:pt x="6" y="56"/>
                    <a:pt x="10" y="44"/>
                    <a:pt x="7" y="39"/>
                  </a:cubicBezTo>
                  <a:cubicBezTo>
                    <a:pt x="0" y="32"/>
                    <a:pt x="0" y="25"/>
                    <a:pt x="5" y="17"/>
                  </a:cubicBezTo>
                  <a:cubicBezTo>
                    <a:pt x="6" y="17"/>
                    <a:pt x="7" y="16"/>
                    <a:pt x="8" y="15"/>
                  </a:cubicBezTo>
                  <a:close/>
                </a:path>
              </a:pathLst>
            </a:custGeom>
            <a:solidFill>
              <a:srgbClr val="9A3B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 name="Freeform 105">
              <a:extLst>
                <a:ext uri="{FF2B5EF4-FFF2-40B4-BE49-F238E27FC236}">
                  <a16:creationId xmlns:a16="http://schemas.microsoft.com/office/drawing/2014/main" id="{C41B1606-1A4C-491E-A1DF-3E75383E24F9}"/>
                </a:ext>
              </a:extLst>
            </p:cNvPr>
            <p:cNvSpPr>
              <a:spLocks/>
            </p:cNvSpPr>
            <p:nvPr/>
          </p:nvSpPr>
          <p:spPr bwMode="auto">
            <a:xfrm>
              <a:off x="6489701" y="-1077913"/>
              <a:ext cx="153988" cy="128588"/>
            </a:xfrm>
            <a:custGeom>
              <a:avLst/>
              <a:gdLst>
                <a:gd name="T0" fmla="*/ 0 w 41"/>
                <a:gd name="T1" fmla="*/ 26 h 34"/>
                <a:gd name="T2" fmla="*/ 24 w 41"/>
                <a:gd name="T3" fmla="*/ 9 h 34"/>
                <a:gd name="T4" fmla="*/ 37 w 41"/>
                <a:gd name="T5" fmla="*/ 5 h 34"/>
                <a:gd name="T6" fmla="*/ 36 w 41"/>
                <a:gd name="T7" fmla="*/ 19 h 34"/>
                <a:gd name="T8" fmla="*/ 28 w 41"/>
                <a:gd name="T9" fmla="*/ 31 h 34"/>
                <a:gd name="T10" fmla="*/ 21 w 41"/>
                <a:gd name="T11" fmla="*/ 31 h 34"/>
                <a:gd name="T12" fmla="*/ 1 w 41"/>
                <a:gd name="T13" fmla="*/ 27 h 34"/>
                <a:gd name="T14" fmla="*/ 0 w 41"/>
                <a:gd name="T15" fmla="*/ 26 h 3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1" h="34">
                  <a:moveTo>
                    <a:pt x="0" y="26"/>
                  </a:moveTo>
                  <a:cubicBezTo>
                    <a:pt x="8" y="20"/>
                    <a:pt x="16" y="14"/>
                    <a:pt x="24" y="9"/>
                  </a:cubicBezTo>
                  <a:cubicBezTo>
                    <a:pt x="28" y="6"/>
                    <a:pt x="32" y="0"/>
                    <a:pt x="37" y="5"/>
                  </a:cubicBezTo>
                  <a:cubicBezTo>
                    <a:pt x="41" y="9"/>
                    <a:pt x="39" y="15"/>
                    <a:pt x="36" y="19"/>
                  </a:cubicBezTo>
                  <a:cubicBezTo>
                    <a:pt x="33" y="23"/>
                    <a:pt x="31" y="27"/>
                    <a:pt x="28" y="31"/>
                  </a:cubicBezTo>
                  <a:cubicBezTo>
                    <a:pt x="26" y="32"/>
                    <a:pt x="23" y="32"/>
                    <a:pt x="21" y="31"/>
                  </a:cubicBezTo>
                  <a:cubicBezTo>
                    <a:pt x="14" y="28"/>
                    <a:pt x="6" y="34"/>
                    <a:pt x="1" y="27"/>
                  </a:cubicBezTo>
                  <a:lnTo>
                    <a:pt x="0" y="26"/>
                  </a:lnTo>
                  <a:close/>
                </a:path>
              </a:pathLst>
            </a:custGeom>
            <a:solidFill>
              <a:srgbClr val="4D1B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 name="Freeform 106">
              <a:extLst>
                <a:ext uri="{FF2B5EF4-FFF2-40B4-BE49-F238E27FC236}">
                  <a16:creationId xmlns:a16="http://schemas.microsoft.com/office/drawing/2014/main" id="{F42EAF26-5E94-4A92-AD70-15089E5C74FC}"/>
                </a:ext>
              </a:extLst>
            </p:cNvPr>
            <p:cNvSpPr>
              <a:spLocks/>
            </p:cNvSpPr>
            <p:nvPr/>
          </p:nvSpPr>
          <p:spPr bwMode="auto">
            <a:xfrm>
              <a:off x="3865563" y="-120650"/>
              <a:ext cx="104775" cy="219075"/>
            </a:xfrm>
            <a:custGeom>
              <a:avLst/>
              <a:gdLst>
                <a:gd name="T0" fmla="*/ 0 w 28"/>
                <a:gd name="T1" fmla="*/ 0 h 58"/>
                <a:gd name="T2" fmla="*/ 11 w 28"/>
                <a:gd name="T3" fmla="*/ 10 h 58"/>
                <a:gd name="T4" fmla="*/ 24 w 28"/>
                <a:gd name="T5" fmla="*/ 56 h 58"/>
                <a:gd name="T6" fmla="*/ 16 w 28"/>
                <a:gd name="T7" fmla="*/ 46 h 58"/>
                <a:gd name="T8" fmla="*/ 13 w 28"/>
                <a:gd name="T9" fmla="*/ 26 h 58"/>
                <a:gd name="T10" fmla="*/ 0 w 28"/>
                <a:gd name="T11" fmla="*/ 0 h 58"/>
              </a:gdLst>
              <a:ahLst/>
              <a:cxnLst>
                <a:cxn ang="0">
                  <a:pos x="T0" y="T1"/>
                </a:cxn>
                <a:cxn ang="0">
                  <a:pos x="T2" y="T3"/>
                </a:cxn>
                <a:cxn ang="0">
                  <a:pos x="T4" y="T5"/>
                </a:cxn>
                <a:cxn ang="0">
                  <a:pos x="T6" y="T7"/>
                </a:cxn>
                <a:cxn ang="0">
                  <a:pos x="T8" y="T9"/>
                </a:cxn>
                <a:cxn ang="0">
                  <a:pos x="T10" y="T11"/>
                </a:cxn>
              </a:cxnLst>
              <a:rect l="0" t="0" r="r" b="b"/>
              <a:pathLst>
                <a:path w="28" h="58">
                  <a:moveTo>
                    <a:pt x="0" y="0"/>
                  </a:moveTo>
                  <a:cubicBezTo>
                    <a:pt x="7" y="0"/>
                    <a:pt x="7" y="7"/>
                    <a:pt x="11" y="10"/>
                  </a:cubicBezTo>
                  <a:cubicBezTo>
                    <a:pt x="20" y="24"/>
                    <a:pt x="28" y="39"/>
                    <a:pt x="24" y="56"/>
                  </a:cubicBezTo>
                  <a:cubicBezTo>
                    <a:pt x="18" y="55"/>
                    <a:pt x="6" y="58"/>
                    <a:pt x="16" y="46"/>
                  </a:cubicBezTo>
                  <a:cubicBezTo>
                    <a:pt x="22" y="38"/>
                    <a:pt x="14" y="33"/>
                    <a:pt x="13" y="26"/>
                  </a:cubicBezTo>
                  <a:cubicBezTo>
                    <a:pt x="10" y="17"/>
                    <a:pt x="1" y="10"/>
                    <a:pt x="0" y="0"/>
                  </a:cubicBezTo>
                  <a:close/>
                </a:path>
              </a:pathLst>
            </a:custGeom>
            <a:solidFill>
              <a:srgbClr val="4030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 name="Freeform 108">
              <a:extLst>
                <a:ext uri="{FF2B5EF4-FFF2-40B4-BE49-F238E27FC236}">
                  <a16:creationId xmlns:a16="http://schemas.microsoft.com/office/drawing/2014/main" id="{0722051B-C96D-47C4-B0F9-FBF052A55AEB}"/>
                </a:ext>
              </a:extLst>
            </p:cNvPr>
            <p:cNvSpPr>
              <a:spLocks/>
            </p:cNvSpPr>
            <p:nvPr/>
          </p:nvSpPr>
          <p:spPr bwMode="auto">
            <a:xfrm>
              <a:off x="3700463" y="-255588"/>
              <a:ext cx="173038" cy="134938"/>
            </a:xfrm>
            <a:custGeom>
              <a:avLst/>
              <a:gdLst>
                <a:gd name="T0" fmla="*/ 40 w 46"/>
                <a:gd name="T1" fmla="*/ 25 h 36"/>
                <a:gd name="T2" fmla="*/ 44 w 46"/>
                <a:gd name="T3" fmla="*/ 36 h 36"/>
                <a:gd name="T4" fmla="*/ 0 w 46"/>
                <a:gd name="T5" fmla="*/ 0 h 36"/>
                <a:gd name="T6" fmla="*/ 40 w 46"/>
                <a:gd name="T7" fmla="*/ 25 h 36"/>
              </a:gdLst>
              <a:ahLst/>
              <a:cxnLst>
                <a:cxn ang="0">
                  <a:pos x="T0" y="T1"/>
                </a:cxn>
                <a:cxn ang="0">
                  <a:pos x="T2" y="T3"/>
                </a:cxn>
                <a:cxn ang="0">
                  <a:pos x="T4" y="T5"/>
                </a:cxn>
                <a:cxn ang="0">
                  <a:pos x="T6" y="T7"/>
                </a:cxn>
              </a:cxnLst>
              <a:rect l="0" t="0" r="r" b="b"/>
              <a:pathLst>
                <a:path w="46" h="36">
                  <a:moveTo>
                    <a:pt x="40" y="25"/>
                  </a:moveTo>
                  <a:cubicBezTo>
                    <a:pt x="41" y="29"/>
                    <a:pt x="46" y="31"/>
                    <a:pt x="44" y="36"/>
                  </a:cubicBezTo>
                  <a:cubicBezTo>
                    <a:pt x="29" y="24"/>
                    <a:pt x="14" y="12"/>
                    <a:pt x="0" y="0"/>
                  </a:cubicBezTo>
                  <a:cubicBezTo>
                    <a:pt x="17" y="2"/>
                    <a:pt x="26" y="17"/>
                    <a:pt x="40" y="25"/>
                  </a:cubicBezTo>
                  <a:close/>
                </a:path>
              </a:pathLst>
            </a:custGeom>
            <a:solidFill>
              <a:srgbClr val="5547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 name="Freeform 110">
              <a:extLst>
                <a:ext uri="{FF2B5EF4-FFF2-40B4-BE49-F238E27FC236}">
                  <a16:creationId xmlns:a16="http://schemas.microsoft.com/office/drawing/2014/main" id="{EF8C9A98-EC96-4BDD-BDE4-AC223A974F0A}"/>
                </a:ext>
              </a:extLst>
            </p:cNvPr>
            <p:cNvSpPr>
              <a:spLocks/>
            </p:cNvSpPr>
            <p:nvPr/>
          </p:nvSpPr>
          <p:spPr bwMode="auto">
            <a:xfrm>
              <a:off x="3573463" y="-300038"/>
              <a:ext cx="127000" cy="74613"/>
            </a:xfrm>
            <a:custGeom>
              <a:avLst/>
              <a:gdLst>
                <a:gd name="T0" fmla="*/ 34 w 34"/>
                <a:gd name="T1" fmla="*/ 12 h 20"/>
                <a:gd name="T2" fmla="*/ 0 w 34"/>
                <a:gd name="T3" fmla="*/ 20 h 20"/>
                <a:gd name="T4" fmla="*/ 34 w 34"/>
                <a:gd name="T5" fmla="*/ 12 h 20"/>
              </a:gdLst>
              <a:ahLst/>
              <a:cxnLst>
                <a:cxn ang="0">
                  <a:pos x="T0" y="T1"/>
                </a:cxn>
                <a:cxn ang="0">
                  <a:pos x="T2" y="T3"/>
                </a:cxn>
                <a:cxn ang="0">
                  <a:pos x="T4" y="T5"/>
                </a:cxn>
              </a:cxnLst>
              <a:rect l="0" t="0" r="r" b="b"/>
              <a:pathLst>
                <a:path w="34" h="20">
                  <a:moveTo>
                    <a:pt x="34" y="12"/>
                  </a:moveTo>
                  <a:cubicBezTo>
                    <a:pt x="21" y="8"/>
                    <a:pt x="11" y="17"/>
                    <a:pt x="0" y="20"/>
                  </a:cubicBezTo>
                  <a:cubicBezTo>
                    <a:pt x="11" y="2"/>
                    <a:pt x="18" y="0"/>
                    <a:pt x="34" y="12"/>
                  </a:cubicBezTo>
                  <a:close/>
                </a:path>
              </a:pathLst>
            </a:custGeom>
            <a:solidFill>
              <a:srgbClr val="6459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 name="Freeform 113">
              <a:extLst>
                <a:ext uri="{FF2B5EF4-FFF2-40B4-BE49-F238E27FC236}">
                  <a16:creationId xmlns:a16="http://schemas.microsoft.com/office/drawing/2014/main" id="{891AE04D-F719-4222-BEDF-E8B76F8197A8}"/>
                </a:ext>
              </a:extLst>
            </p:cNvPr>
            <p:cNvSpPr>
              <a:spLocks/>
            </p:cNvSpPr>
            <p:nvPr/>
          </p:nvSpPr>
          <p:spPr bwMode="auto">
            <a:xfrm>
              <a:off x="6489701" y="-976313"/>
              <a:ext cx="106363" cy="87313"/>
            </a:xfrm>
            <a:custGeom>
              <a:avLst/>
              <a:gdLst>
                <a:gd name="T0" fmla="*/ 24 w 28"/>
                <a:gd name="T1" fmla="*/ 0 h 23"/>
                <a:gd name="T2" fmla="*/ 28 w 28"/>
                <a:gd name="T3" fmla="*/ 4 h 23"/>
                <a:gd name="T4" fmla="*/ 13 w 28"/>
                <a:gd name="T5" fmla="*/ 20 h 23"/>
                <a:gd name="T6" fmla="*/ 4 w 28"/>
                <a:gd name="T7" fmla="*/ 23 h 23"/>
                <a:gd name="T8" fmla="*/ 24 w 28"/>
                <a:gd name="T9" fmla="*/ 0 h 23"/>
              </a:gdLst>
              <a:ahLst/>
              <a:cxnLst>
                <a:cxn ang="0">
                  <a:pos x="T0" y="T1"/>
                </a:cxn>
                <a:cxn ang="0">
                  <a:pos x="T2" y="T3"/>
                </a:cxn>
                <a:cxn ang="0">
                  <a:pos x="T4" y="T5"/>
                </a:cxn>
                <a:cxn ang="0">
                  <a:pos x="T6" y="T7"/>
                </a:cxn>
                <a:cxn ang="0">
                  <a:pos x="T8" y="T9"/>
                </a:cxn>
              </a:cxnLst>
              <a:rect l="0" t="0" r="r" b="b"/>
              <a:pathLst>
                <a:path w="28" h="23">
                  <a:moveTo>
                    <a:pt x="24" y="0"/>
                  </a:moveTo>
                  <a:cubicBezTo>
                    <a:pt x="25" y="1"/>
                    <a:pt x="27" y="2"/>
                    <a:pt x="28" y="4"/>
                  </a:cubicBezTo>
                  <a:cubicBezTo>
                    <a:pt x="23" y="9"/>
                    <a:pt x="18" y="15"/>
                    <a:pt x="13" y="20"/>
                  </a:cubicBezTo>
                  <a:cubicBezTo>
                    <a:pt x="10" y="21"/>
                    <a:pt x="7" y="22"/>
                    <a:pt x="4" y="23"/>
                  </a:cubicBezTo>
                  <a:cubicBezTo>
                    <a:pt x="0" y="6"/>
                    <a:pt x="11" y="2"/>
                    <a:pt x="24" y="0"/>
                  </a:cubicBezTo>
                  <a:close/>
                </a:path>
              </a:pathLst>
            </a:custGeom>
            <a:solidFill>
              <a:srgbClr val="7B33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 name="Freeform 119">
              <a:extLst>
                <a:ext uri="{FF2B5EF4-FFF2-40B4-BE49-F238E27FC236}">
                  <a16:creationId xmlns:a16="http://schemas.microsoft.com/office/drawing/2014/main" id="{045DE05E-6E9C-4F86-BC75-89E85141E031}"/>
                </a:ext>
              </a:extLst>
            </p:cNvPr>
            <p:cNvSpPr>
              <a:spLocks/>
            </p:cNvSpPr>
            <p:nvPr/>
          </p:nvSpPr>
          <p:spPr bwMode="auto">
            <a:xfrm>
              <a:off x="3130551" y="1944688"/>
              <a:ext cx="633413" cy="787400"/>
            </a:xfrm>
            <a:custGeom>
              <a:avLst/>
              <a:gdLst>
                <a:gd name="T0" fmla="*/ 93 w 169"/>
                <a:gd name="T1" fmla="*/ 209 h 210"/>
                <a:gd name="T2" fmla="*/ 76 w 169"/>
                <a:gd name="T3" fmla="*/ 186 h 210"/>
                <a:gd name="T4" fmla="*/ 52 w 169"/>
                <a:gd name="T5" fmla="*/ 156 h 210"/>
                <a:gd name="T6" fmla="*/ 49 w 169"/>
                <a:gd name="T7" fmla="*/ 150 h 210"/>
                <a:gd name="T8" fmla="*/ 34 w 169"/>
                <a:gd name="T9" fmla="*/ 137 h 210"/>
                <a:gd name="T10" fmla="*/ 38 w 169"/>
                <a:gd name="T11" fmla="*/ 125 h 210"/>
                <a:gd name="T12" fmla="*/ 53 w 169"/>
                <a:gd name="T13" fmla="*/ 98 h 210"/>
                <a:gd name="T14" fmla="*/ 56 w 169"/>
                <a:gd name="T15" fmla="*/ 93 h 210"/>
                <a:gd name="T16" fmla="*/ 81 w 169"/>
                <a:gd name="T17" fmla="*/ 89 h 210"/>
                <a:gd name="T18" fmla="*/ 75 w 169"/>
                <a:gd name="T19" fmla="*/ 73 h 210"/>
                <a:gd name="T20" fmla="*/ 61 w 169"/>
                <a:gd name="T21" fmla="*/ 68 h 210"/>
                <a:gd name="T22" fmla="*/ 59 w 169"/>
                <a:gd name="T23" fmla="*/ 81 h 210"/>
                <a:gd name="T24" fmla="*/ 53 w 169"/>
                <a:gd name="T25" fmla="*/ 96 h 210"/>
                <a:gd name="T26" fmla="*/ 26 w 169"/>
                <a:gd name="T27" fmla="*/ 97 h 210"/>
                <a:gd name="T28" fmla="*/ 12 w 169"/>
                <a:gd name="T29" fmla="*/ 85 h 210"/>
                <a:gd name="T30" fmla="*/ 3 w 169"/>
                <a:gd name="T31" fmla="*/ 60 h 210"/>
                <a:gd name="T32" fmla="*/ 15 w 169"/>
                <a:gd name="T33" fmla="*/ 44 h 210"/>
                <a:gd name="T34" fmla="*/ 21 w 169"/>
                <a:gd name="T35" fmla="*/ 44 h 210"/>
                <a:gd name="T36" fmla="*/ 31 w 169"/>
                <a:gd name="T37" fmla="*/ 38 h 210"/>
                <a:gd name="T38" fmla="*/ 27 w 169"/>
                <a:gd name="T39" fmla="*/ 15 h 210"/>
                <a:gd name="T40" fmla="*/ 29 w 169"/>
                <a:gd name="T41" fmla="*/ 6 h 210"/>
                <a:gd name="T42" fmla="*/ 34 w 169"/>
                <a:gd name="T43" fmla="*/ 2 h 210"/>
                <a:gd name="T44" fmla="*/ 74 w 169"/>
                <a:gd name="T45" fmla="*/ 12 h 210"/>
                <a:gd name="T46" fmla="*/ 82 w 169"/>
                <a:gd name="T47" fmla="*/ 20 h 210"/>
                <a:gd name="T48" fmla="*/ 86 w 169"/>
                <a:gd name="T49" fmla="*/ 39 h 210"/>
                <a:gd name="T50" fmla="*/ 112 w 169"/>
                <a:gd name="T51" fmla="*/ 59 h 210"/>
                <a:gd name="T52" fmla="*/ 132 w 169"/>
                <a:gd name="T53" fmla="*/ 66 h 210"/>
                <a:gd name="T54" fmla="*/ 136 w 169"/>
                <a:gd name="T55" fmla="*/ 77 h 210"/>
                <a:gd name="T56" fmla="*/ 157 w 169"/>
                <a:gd name="T57" fmla="*/ 90 h 210"/>
                <a:gd name="T58" fmla="*/ 164 w 169"/>
                <a:gd name="T59" fmla="*/ 106 h 210"/>
                <a:gd name="T60" fmla="*/ 167 w 169"/>
                <a:gd name="T61" fmla="*/ 147 h 210"/>
                <a:gd name="T62" fmla="*/ 164 w 169"/>
                <a:gd name="T63" fmla="*/ 152 h 210"/>
                <a:gd name="T64" fmla="*/ 145 w 169"/>
                <a:gd name="T65" fmla="*/ 152 h 210"/>
                <a:gd name="T66" fmla="*/ 140 w 169"/>
                <a:gd name="T67" fmla="*/ 153 h 210"/>
                <a:gd name="T68" fmla="*/ 140 w 169"/>
                <a:gd name="T69" fmla="*/ 191 h 210"/>
                <a:gd name="T70" fmla="*/ 137 w 169"/>
                <a:gd name="T71" fmla="*/ 195 h 210"/>
                <a:gd name="T72" fmla="*/ 133 w 169"/>
                <a:gd name="T73" fmla="*/ 196 h 210"/>
                <a:gd name="T74" fmla="*/ 96 w 169"/>
                <a:gd name="T75" fmla="*/ 210 h 210"/>
                <a:gd name="T76" fmla="*/ 93 w 169"/>
                <a:gd name="T77" fmla="*/ 209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69" h="210">
                  <a:moveTo>
                    <a:pt x="93" y="209"/>
                  </a:moveTo>
                  <a:cubicBezTo>
                    <a:pt x="87" y="202"/>
                    <a:pt x="82" y="194"/>
                    <a:pt x="76" y="186"/>
                  </a:cubicBezTo>
                  <a:cubicBezTo>
                    <a:pt x="70" y="175"/>
                    <a:pt x="56" y="169"/>
                    <a:pt x="52" y="156"/>
                  </a:cubicBezTo>
                  <a:cubicBezTo>
                    <a:pt x="51" y="154"/>
                    <a:pt x="50" y="152"/>
                    <a:pt x="49" y="150"/>
                  </a:cubicBezTo>
                  <a:cubicBezTo>
                    <a:pt x="42" y="148"/>
                    <a:pt x="38" y="142"/>
                    <a:pt x="34" y="137"/>
                  </a:cubicBezTo>
                  <a:cubicBezTo>
                    <a:pt x="29" y="131"/>
                    <a:pt x="33" y="128"/>
                    <a:pt x="38" y="125"/>
                  </a:cubicBezTo>
                  <a:cubicBezTo>
                    <a:pt x="56" y="125"/>
                    <a:pt x="56" y="125"/>
                    <a:pt x="53" y="98"/>
                  </a:cubicBezTo>
                  <a:cubicBezTo>
                    <a:pt x="54" y="96"/>
                    <a:pt x="55" y="94"/>
                    <a:pt x="56" y="93"/>
                  </a:cubicBezTo>
                  <a:cubicBezTo>
                    <a:pt x="63" y="85"/>
                    <a:pt x="73" y="92"/>
                    <a:pt x="81" y="89"/>
                  </a:cubicBezTo>
                  <a:cubicBezTo>
                    <a:pt x="83" y="82"/>
                    <a:pt x="78" y="78"/>
                    <a:pt x="75" y="73"/>
                  </a:cubicBezTo>
                  <a:cubicBezTo>
                    <a:pt x="71" y="69"/>
                    <a:pt x="66" y="66"/>
                    <a:pt x="61" y="68"/>
                  </a:cubicBezTo>
                  <a:cubicBezTo>
                    <a:pt x="55" y="71"/>
                    <a:pt x="58" y="76"/>
                    <a:pt x="59" y="81"/>
                  </a:cubicBezTo>
                  <a:cubicBezTo>
                    <a:pt x="59" y="87"/>
                    <a:pt x="59" y="92"/>
                    <a:pt x="53" y="96"/>
                  </a:cubicBezTo>
                  <a:cubicBezTo>
                    <a:pt x="44" y="102"/>
                    <a:pt x="36" y="101"/>
                    <a:pt x="26" y="97"/>
                  </a:cubicBezTo>
                  <a:cubicBezTo>
                    <a:pt x="22" y="93"/>
                    <a:pt x="17" y="88"/>
                    <a:pt x="12" y="85"/>
                  </a:cubicBezTo>
                  <a:cubicBezTo>
                    <a:pt x="5" y="78"/>
                    <a:pt x="5" y="69"/>
                    <a:pt x="3" y="60"/>
                  </a:cubicBezTo>
                  <a:cubicBezTo>
                    <a:pt x="0" y="50"/>
                    <a:pt x="5" y="45"/>
                    <a:pt x="15" y="44"/>
                  </a:cubicBezTo>
                  <a:cubicBezTo>
                    <a:pt x="17" y="44"/>
                    <a:pt x="19" y="44"/>
                    <a:pt x="21" y="44"/>
                  </a:cubicBezTo>
                  <a:cubicBezTo>
                    <a:pt x="25" y="44"/>
                    <a:pt x="32" y="48"/>
                    <a:pt x="31" y="38"/>
                  </a:cubicBezTo>
                  <a:cubicBezTo>
                    <a:pt x="30" y="30"/>
                    <a:pt x="28" y="23"/>
                    <a:pt x="27" y="15"/>
                  </a:cubicBezTo>
                  <a:cubicBezTo>
                    <a:pt x="27" y="12"/>
                    <a:pt x="28" y="9"/>
                    <a:pt x="29" y="6"/>
                  </a:cubicBezTo>
                  <a:cubicBezTo>
                    <a:pt x="31" y="5"/>
                    <a:pt x="32" y="3"/>
                    <a:pt x="34" y="2"/>
                  </a:cubicBezTo>
                  <a:cubicBezTo>
                    <a:pt x="49" y="0"/>
                    <a:pt x="62" y="4"/>
                    <a:pt x="74" y="12"/>
                  </a:cubicBezTo>
                  <a:cubicBezTo>
                    <a:pt x="78" y="14"/>
                    <a:pt x="81" y="16"/>
                    <a:pt x="82" y="20"/>
                  </a:cubicBezTo>
                  <a:cubicBezTo>
                    <a:pt x="85" y="26"/>
                    <a:pt x="86" y="33"/>
                    <a:pt x="86" y="39"/>
                  </a:cubicBezTo>
                  <a:cubicBezTo>
                    <a:pt x="87" y="55"/>
                    <a:pt x="98" y="60"/>
                    <a:pt x="112" y="59"/>
                  </a:cubicBezTo>
                  <a:cubicBezTo>
                    <a:pt x="120" y="59"/>
                    <a:pt x="127" y="58"/>
                    <a:pt x="132" y="66"/>
                  </a:cubicBezTo>
                  <a:cubicBezTo>
                    <a:pt x="134" y="69"/>
                    <a:pt x="136" y="73"/>
                    <a:pt x="136" y="77"/>
                  </a:cubicBezTo>
                  <a:cubicBezTo>
                    <a:pt x="138" y="88"/>
                    <a:pt x="152" y="83"/>
                    <a:pt x="157" y="90"/>
                  </a:cubicBezTo>
                  <a:cubicBezTo>
                    <a:pt x="161" y="94"/>
                    <a:pt x="163" y="100"/>
                    <a:pt x="164" y="106"/>
                  </a:cubicBezTo>
                  <a:cubicBezTo>
                    <a:pt x="160" y="120"/>
                    <a:pt x="169" y="133"/>
                    <a:pt x="167" y="147"/>
                  </a:cubicBezTo>
                  <a:cubicBezTo>
                    <a:pt x="166" y="149"/>
                    <a:pt x="165" y="151"/>
                    <a:pt x="164" y="152"/>
                  </a:cubicBezTo>
                  <a:cubicBezTo>
                    <a:pt x="157" y="156"/>
                    <a:pt x="151" y="152"/>
                    <a:pt x="145" y="152"/>
                  </a:cubicBezTo>
                  <a:cubicBezTo>
                    <a:pt x="143" y="152"/>
                    <a:pt x="141" y="152"/>
                    <a:pt x="140" y="153"/>
                  </a:cubicBezTo>
                  <a:cubicBezTo>
                    <a:pt x="131" y="165"/>
                    <a:pt x="144" y="178"/>
                    <a:pt x="140" y="191"/>
                  </a:cubicBezTo>
                  <a:cubicBezTo>
                    <a:pt x="139" y="192"/>
                    <a:pt x="138" y="194"/>
                    <a:pt x="137" y="195"/>
                  </a:cubicBezTo>
                  <a:cubicBezTo>
                    <a:pt x="136" y="196"/>
                    <a:pt x="134" y="196"/>
                    <a:pt x="133" y="196"/>
                  </a:cubicBezTo>
                  <a:cubicBezTo>
                    <a:pt x="121" y="195"/>
                    <a:pt x="104" y="201"/>
                    <a:pt x="96" y="210"/>
                  </a:cubicBezTo>
                  <a:cubicBezTo>
                    <a:pt x="95" y="210"/>
                    <a:pt x="94" y="210"/>
                    <a:pt x="93" y="209"/>
                  </a:cubicBezTo>
                  <a:close/>
                </a:path>
              </a:pathLst>
            </a:custGeom>
            <a:solidFill>
              <a:srgbClr val="D6C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 name="Freeform 121">
              <a:extLst>
                <a:ext uri="{FF2B5EF4-FFF2-40B4-BE49-F238E27FC236}">
                  <a16:creationId xmlns:a16="http://schemas.microsoft.com/office/drawing/2014/main" id="{3EC9CFCA-AC05-4880-90F9-8DB1CB885CE9}"/>
                </a:ext>
              </a:extLst>
            </p:cNvPr>
            <p:cNvSpPr>
              <a:spLocks/>
            </p:cNvSpPr>
            <p:nvPr/>
          </p:nvSpPr>
          <p:spPr bwMode="auto">
            <a:xfrm>
              <a:off x="3929063" y="3524250"/>
              <a:ext cx="527050" cy="574675"/>
            </a:xfrm>
            <a:custGeom>
              <a:avLst/>
              <a:gdLst>
                <a:gd name="T0" fmla="*/ 83 w 140"/>
                <a:gd name="T1" fmla="*/ 153 h 153"/>
                <a:gd name="T2" fmla="*/ 56 w 140"/>
                <a:gd name="T3" fmla="*/ 129 h 153"/>
                <a:gd name="T4" fmla="*/ 35 w 140"/>
                <a:gd name="T5" fmla="*/ 107 h 153"/>
                <a:gd name="T6" fmla="*/ 21 w 140"/>
                <a:gd name="T7" fmla="*/ 89 h 153"/>
                <a:gd name="T8" fmla="*/ 11 w 140"/>
                <a:gd name="T9" fmla="*/ 27 h 153"/>
                <a:gd name="T10" fmla="*/ 37 w 140"/>
                <a:gd name="T11" fmla="*/ 22 h 153"/>
                <a:gd name="T12" fmla="*/ 77 w 140"/>
                <a:gd name="T13" fmla="*/ 12 h 153"/>
                <a:gd name="T14" fmla="*/ 93 w 140"/>
                <a:gd name="T15" fmla="*/ 34 h 153"/>
                <a:gd name="T16" fmla="*/ 118 w 140"/>
                <a:gd name="T17" fmla="*/ 67 h 153"/>
                <a:gd name="T18" fmla="*/ 118 w 140"/>
                <a:gd name="T19" fmla="*/ 99 h 153"/>
                <a:gd name="T20" fmla="*/ 120 w 140"/>
                <a:gd name="T21" fmla="*/ 114 h 153"/>
                <a:gd name="T22" fmla="*/ 113 w 140"/>
                <a:gd name="T23" fmla="*/ 138 h 153"/>
                <a:gd name="T24" fmla="*/ 83 w 140"/>
                <a:gd name="T25" fmla="*/ 153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0" h="153">
                  <a:moveTo>
                    <a:pt x="83" y="153"/>
                  </a:moveTo>
                  <a:cubicBezTo>
                    <a:pt x="74" y="145"/>
                    <a:pt x="65" y="137"/>
                    <a:pt x="56" y="129"/>
                  </a:cubicBezTo>
                  <a:cubicBezTo>
                    <a:pt x="46" y="124"/>
                    <a:pt x="39" y="117"/>
                    <a:pt x="35" y="107"/>
                  </a:cubicBezTo>
                  <a:cubicBezTo>
                    <a:pt x="30" y="101"/>
                    <a:pt x="26" y="95"/>
                    <a:pt x="21" y="89"/>
                  </a:cubicBezTo>
                  <a:cubicBezTo>
                    <a:pt x="3" y="70"/>
                    <a:pt x="0" y="48"/>
                    <a:pt x="11" y="27"/>
                  </a:cubicBezTo>
                  <a:cubicBezTo>
                    <a:pt x="19" y="20"/>
                    <a:pt x="31" y="37"/>
                    <a:pt x="37" y="22"/>
                  </a:cubicBezTo>
                  <a:cubicBezTo>
                    <a:pt x="47" y="0"/>
                    <a:pt x="47" y="0"/>
                    <a:pt x="77" y="12"/>
                  </a:cubicBezTo>
                  <a:cubicBezTo>
                    <a:pt x="86" y="17"/>
                    <a:pt x="91" y="25"/>
                    <a:pt x="93" y="34"/>
                  </a:cubicBezTo>
                  <a:cubicBezTo>
                    <a:pt x="97" y="49"/>
                    <a:pt x="111" y="55"/>
                    <a:pt x="118" y="67"/>
                  </a:cubicBezTo>
                  <a:cubicBezTo>
                    <a:pt x="123" y="77"/>
                    <a:pt x="140" y="88"/>
                    <a:pt x="118" y="99"/>
                  </a:cubicBezTo>
                  <a:cubicBezTo>
                    <a:pt x="113" y="102"/>
                    <a:pt x="119" y="109"/>
                    <a:pt x="120" y="114"/>
                  </a:cubicBezTo>
                  <a:cubicBezTo>
                    <a:pt x="122" y="123"/>
                    <a:pt x="127" y="134"/>
                    <a:pt x="113" y="138"/>
                  </a:cubicBezTo>
                  <a:cubicBezTo>
                    <a:pt x="99" y="135"/>
                    <a:pt x="91" y="144"/>
                    <a:pt x="83" y="153"/>
                  </a:cubicBezTo>
                  <a:close/>
                </a:path>
              </a:pathLst>
            </a:custGeom>
            <a:solidFill>
              <a:srgbClr val="D4CDC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 name="Freeform 122">
              <a:extLst>
                <a:ext uri="{FF2B5EF4-FFF2-40B4-BE49-F238E27FC236}">
                  <a16:creationId xmlns:a16="http://schemas.microsoft.com/office/drawing/2014/main" id="{D1DEB4CD-E0A2-4A99-858E-24C125432965}"/>
                </a:ext>
              </a:extLst>
            </p:cNvPr>
            <p:cNvSpPr>
              <a:spLocks/>
            </p:cNvSpPr>
            <p:nvPr/>
          </p:nvSpPr>
          <p:spPr bwMode="auto">
            <a:xfrm>
              <a:off x="3614738" y="2687638"/>
              <a:ext cx="415925" cy="619125"/>
            </a:xfrm>
            <a:custGeom>
              <a:avLst/>
              <a:gdLst>
                <a:gd name="T0" fmla="*/ 42 w 111"/>
                <a:gd name="T1" fmla="*/ 144 h 165"/>
                <a:gd name="T2" fmla="*/ 6 w 111"/>
                <a:gd name="T3" fmla="*/ 108 h 165"/>
                <a:gd name="T4" fmla="*/ 1 w 111"/>
                <a:gd name="T5" fmla="*/ 86 h 165"/>
                <a:gd name="T6" fmla="*/ 5 w 111"/>
                <a:gd name="T7" fmla="*/ 82 h 165"/>
                <a:gd name="T8" fmla="*/ 9 w 111"/>
                <a:gd name="T9" fmla="*/ 83 h 165"/>
                <a:gd name="T10" fmla="*/ 31 w 111"/>
                <a:gd name="T11" fmla="*/ 69 h 165"/>
                <a:gd name="T12" fmla="*/ 32 w 111"/>
                <a:gd name="T13" fmla="*/ 59 h 165"/>
                <a:gd name="T14" fmla="*/ 30 w 111"/>
                <a:gd name="T15" fmla="*/ 16 h 165"/>
                <a:gd name="T16" fmla="*/ 43 w 111"/>
                <a:gd name="T17" fmla="*/ 1 h 165"/>
                <a:gd name="T18" fmla="*/ 56 w 111"/>
                <a:gd name="T19" fmla="*/ 13 h 165"/>
                <a:gd name="T20" fmla="*/ 59 w 111"/>
                <a:gd name="T21" fmla="*/ 71 h 165"/>
                <a:gd name="T22" fmla="*/ 76 w 111"/>
                <a:gd name="T23" fmla="*/ 38 h 165"/>
                <a:gd name="T24" fmla="*/ 96 w 111"/>
                <a:gd name="T25" fmla="*/ 56 h 165"/>
                <a:gd name="T26" fmla="*/ 105 w 111"/>
                <a:gd name="T27" fmla="*/ 96 h 165"/>
                <a:gd name="T28" fmla="*/ 104 w 111"/>
                <a:gd name="T29" fmla="*/ 128 h 165"/>
                <a:gd name="T30" fmla="*/ 90 w 111"/>
                <a:gd name="T31" fmla="*/ 141 h 165"/>
                <a:gd name="T32" fmla="*/ 51 w 111"/>
                <a:gd name="T33" fmla="*/ 152 h 165"/>
                <a:gd name="T34" fmla="*/ 42 w 111"/>
                <a:gd name="T35" fmla="*/ 144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1" h="165">
                  <a:moveTo>
                    <a:pt x="42" y="144"/>
                  </a:moveTo>
                  <a:cubicBezTo>
                    <a:pt x="36" y="126"/>
                    <a:pt x="13" y="125"/>
                    <a:pt x="6" y="108"/>
                  </a:cubicBezTo>
                  <a:cubicBezTo>
                    <a:pt x="5" y="100"/>
                    <a:pt x="0" y="94"/>
                    <a:pt x="1" y="86"/>
                  </a:cubicBezTo>
                  <a:cubicBezTo>
                    <a:pt x="2" y="84"/>
                    <a:pt x="3" y="83"/>
                    <a:pt x="5" y="82"/>
                  </a:cubicBezTo>
                  <a:cubicBezTo>
                    <a:pt x="6" y="82"/>
                    <a:pt x="7" y="82"/>
                    <a:pt x="9" y="83"/>
                  </a:cubicBezTo>
                  <a:cubicBezTo>
                    <a:pt x="30" y="94"/>
                    <a:pt x="30" y="94"/>
                    <a:pt x="31" y="69"/>
                  </a:cubicBezTo>
                  <a:cubicBezTo>
                    <a:pt x="31" y="66"/>
                    <a:pt x="31" y="63"/>
                    <a:pt x="32" y="59"/>
                  </a:cubicBezTo>
                  <a:cubicBezTo>
                    <a:pt x="32" y="45"/>
                    <a:pt x="29" y="31"/>
                    <a:pt x="30" y="16"/>
                  </a:cubicBezTo>
                  <a:cubicBezTo>
                    <a:pt x="30" y="8"/>
                    <a:pt x="34" y="2"/>
                    <a:pt x="43" y="1"/>
                  </a:cubicBezTo>
                  <a:cubicBezTo>
                    <a:pt x="51" y="0"/>
                    <a:pt x="56" y="4"/>
                    <a:pt x="56" y="13"/>
                  </a:cubicBezTo>
                  <a:cubicBezTo>
                    <a:pt x="49" y="32"/>
                    <a:pt x="48" y="50"/>
                    <a:pt x="59" y="71"/>
                  </a:cubicBezTo>
                  <a:cubicBezTo>
                    <a:pt x="66" y="58"/>
                    <a:pt x="61" y="43"/>
                    <a:pt x="76" y="38"/>
                  </a:cubicBezTo>
                  <a:cubicBezTo>
                    <a:pt x="87" y="39"/>
                    <a:pt x="91" y="49"/>
                    <a:pt x="96" y="56"/>
                  </a:cubicBezTo>
                  <a:cubicBezTo>
                    <a:pt x="95" y="70"/>
                    <a:pt x="102" y="83"/>
                    <a:pt x="105" y="96"/>
                  </a:cubicBezTo>
                  <a:cubicBezTo>
                    <a:pt x="107" y="107"/>
                    <a:pt x="111" y="118"/>
                    <a:pt x="104" y="128"/>
                  </a:cubicBezTo>
                  <a:cubicBezTo>
                    <a:pt x="99" y="132"/>
                    <a:pt x="93" y="133"/>
                    <a:pt x="90" y="141"/>
                  </a:cubicBezTo>
                  <a:cubicBezTo>
                    <a:pt x="81" y="163"/>
                    <a:pt x="71" y="165"/>
                    <a:pt x="51" y="152"/>
                  </a:cubicBezTo>
                  <a:cubicBezTo>
                    <a:pt x="48" y="150"/>
                    <a:pt x="46" y="146"/>
                    <a:pt x="42" y="144"/>
                  </a:cubicBezTo>
                  <a:close/>
                </a:path>
              </a:pathLst>
            </a:custGeom>
            <a:solidFill>
              <a:srgbClr val="D4CA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 name="Freeform 123">
              <a:extLst>
                <a:ext uri="{FF2B5EF4-FFF2-40B4-BE49-F238E27FC236}">
                  <a16:creationId xmlns:a16="http://schemas.microsoft.com/office/drawing/2014/main" id="{B6BD9C6B-3BFF-493B-96D8-387CFA0F5685}"/>
                </a:ext>
              </a:extLst>
            </p:cNvPr>
            <p:cNvSpPr>
              <a:spLocks/>
            </p:cNvSpPr>
            <p:nvPr/>
          </p:nvSpPr>
          <p:spPr bwMode="auto">
            <a:xfrm>
              <a:off x="3505201" y="2478088"/>
              <a:ext cx="436563" cy="525463"/>
            </a:xfrm>
            <a:custGeom>
              <a:avLst/>
              <a:gdLst>
                <a:gd name="T0" fmla="*/ 80 w 116"/>
                <a:gd name="T1" fmla="*/ 72 h 140"/>
                <a:gd name="T2" fmla="*/ 75 w 116"/>
                <a:gd name="T3" fmla="*/ 61 h 140"/>
                <a:gd name="T4" fmla="*/ 66 w 116"/>
                <a:gd name="T5" fmla="*/ 71 h 140"/>
                <a:gd name="T6" fmla="*/ 68 w 116"/>
                <a:gd name="T7" fmla="*/ 118 h 140"/>
                <a:gd name="T8" fmla="*/ 46 w 116"/>
                <a:gd name="T9" fmla="*/ 115 h 140"/>
                <a:gd name="T10" fmla="*/ 32 w 116"/>
                <a:gd name="T11" fmla="*/ 140 h 140"/>
                <a:gd name="T12" fmla="*/ 32 w 116"/>
                <a:gd name="T13" fmla="*/ 140 h 140"/>
                <a:gd name="T14" fmla="*/ 20 w 116"/>
                <a:gd name="T15" fmla="*/ 112 h 140"/>
                <a:gd name="T16" fmla="*/ 0 w 116"/>
                <a:gd name="T17" fmla="*/ 81 h 140"/>
                <a:gd name="T18" fmla="*/ 13 w 116"/>
                <a:gd name="T19" fmla="*/ 73 h 140"/>
                <a:gd name="T20" fmla="*/ 32 w 116"/>
                <a:gd name="T21" fmla="*/ 59 h 140"/>
                <a:gd name="T22" fmla="*/ 36 w 116"/>
                <a:gd name="T23" fmla="*/ 52 h 140"/>
                <a:gd name="T24" fmla="*/ 37 w 116"/>
                <a:gd name="T25" fmla="*/ 47 h 140"/>
                <a:gd name="T26" fmla="*/ 48 w 116"/>
                <a:gd name="T27" fmla="*/ 45 h 140"/>
                <a:gd name="T28" fmla="*/ 60 w 116"/>
                <a:gd name="T29" fmla="*/ 31 h 140"/>
                <a:gd name="T30" fmla="*/ 64 w 116"/>
                <a:gd name="T31" fmla="*/ 8 h 140"/>
                <a:gd name="T32" fmla="*/ 64 w 116"/>
                <a:gd name="T33" fmla="*/ 8 h 140"/>
                <a:gd name="T34" fmla="*/ 99 w 116"/>
                <a:gd name="T35" fmla="*/ 23 h 140"/>
                <a:gd name="T36" fmla="*/ 106 w 116"/>
                <a:gd name="T37" fmla="*/ 39 h 140"/>
                <a:gd name="T38" fmla="*/ 103 w 116"/>
                <a:gd name="T39" fmla="*/ 92 h 140"/>
                <a:gd name="T40" fmla="*/ 80 w 116"/>
                <a:gd name="T41" fmla="*/ 72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16" h="140">
                  <a:moveTo>
                    <a:pt x="80" y="72"/>
                  </a:moveTo>
                  <a:cubicBezTo>
                    <a:pt x="82" y="67"/>
                    <a:pt x="82" y="62"/>
                    <a:pt x="75" y="61"/>
                  </a:cubicBezTo>
                  <a:cubicBezTo>
                    <a:pt x="68" y="61"/>
                    <a:pt x="65" y="65"/>
                    <a:pt x="66" y="71"/>
                  </a:cubicBezTo>
                  <a:cubicBezTo>
                    <a:pt x="70" y="87"/>
                    <a:pt x="67" y="102"/>
                    <a:pt x="68" y="118"/>
                  </a:cubicBezTo>
                  <a:cubicBezTo>
                    <a:pt x="60" y="126"/>
                    <a:pt x="55" y="116"/>
                    <a:pt x="46" y="115"/>
                  </a:cubicBezTo>
                  <a:cubicBezTo>
                    <a:pt x="42" y="123"/>
                    <a:pt x="42" y="135"/>
                    <a:pt x="32" y="140"/>
                  </a:cubicBezTo>
                  <a:cubicBezTo>
                    <a:pt x="32" y="140"/>
                    <a:pt x="32" y="140"/>
                    <a:pt x="32" y="140"/>
                  </a:cubicBezTo>
                  <a:cubicBezTo>
                    <a:pt x="21" y="134"/>
                    <a:pt x="20" y="123"/>
                    <a:pt x="20" y="112"/>
                  </a:cubicBezTo>
                  <a:cubicBezTo>
                    <a:pt x="14" y="101"/>
                    <a:pt x="11" y="88"/>
                    <a:pt x="0" y="81"/>
                  </a:cubicBezTo>
                  <a:cubicBezTo>
                    <a:pt x="5" y="72"/>
                    <a:pt x="6" y="71"/>
                    <a:pt x="13" y="73"/>
                  </a:cubicBezTo>
                  <a:cubicBezTo>
                    <a:pt x="28" y="79"/>
                    <a:pt x="33" y="73"/>
                    <a:pt x="32" y="59"/>
                  </a:cubicBezTo>
                  <a:cubicBezTo>
                    <a:pt x="32" y="56"/>
                    <a:pt x="34" y="54"/>
                    <a:pt x="36" y="52"/>
                  </a:cubicBezTo>
                  <a:cubicBezTo>
                    <a:pt x="36" y="50"/>
                    <a:pt x="36" y="49"/>
                    <a:pt x="37" y="47"/>
                  </a:cubicBezTo>
                  <a:cubicBezTo>
                    <a:pt x="40" y="44"/>
                    <a:pt x="44" y="44"/>
                    <a:pt x="48" y="45"/>
                  </a:cubicBezTo>
                  <a:cubicBezTo>
                    <a:pt x="59" y="47"/>
                    <a:pt x="63" y="42"/>
                    <a:pt x="60" y="31"/>
                  </a:cubicBezTo>
                  <a:cubicBezTo>
                    <a:pt x="58" y="23"/>
                    <a:pt x="56" y="14"/>
                    <a:pt x="64" y="8"/>
                  </a:cubicBezTo>
                  <a:cubicBezTo>
                    <a:pt x="64" y="8"/>
                    <a:pt x="64" y="8"/>
                    <a:pt x="64" y="8"/>
                  </a:cubicBezTo>
                  <a:cubicBezTo>
                    <a:pt x="81" y="0"/>
                    <a:pt x="86" y="20"/>
                    <a:pt x="99" y="23"/>
                  </a:cubicBezTo>
                  <a:cubicBezTo>
                    <a:pt x="103" y="28"/>
                    <a:pt x="105" y="33"/>
                    <a:pt x="106" y="39"/>
                  </a:cubicBezTo>
                  <a:cubicBezTo>
                    <a:pt x="110" y="57"/>
                    <a:pt x="116" y="75"/>
                    <a:pt x="103" y="92"/>
                  </a:cubicBezTo>
                  <a:cubicBezTo>
                    <a:pt x="86" y="96"/>
                    <a:pt x="79" y="88"/>
                    <a:pt x="80" y="72"/>
                  </a:cubicBezTo>
                  <a:close/>
                </a:path>
              </a:pathLst>
            </a:custGeom>
            <a:solidFill>
              <a:srgbClr val="D5C9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 name="Freeform 124">
              <a:extLst>
                <a:ext uri="{FF2B5EF4-FFF2-40B4-BE49-F238E27FC236}">
                  <a16:creationId xmlns:a16="http://schemas.microsoft.com/office/drawing/2014/main" id="{C4BD6723-ADD8-4D79-9A7F-EC863390710B}"/>
                </a:ext>
              </a:extLst>
            </p:cNvPr>
            <p:cNvSpPr>
              <a:spLocks/>
            </p:cNvSpPr>
            <p:nvPr/>
          </p:nvSpPr>
          <p:spPr bwMode="auto">
            <a:xfrm>
              <a:off x="3463926" y="-131763"/>
              <a:ext cx="346075" cy="390525"/>
            </a:xfrm>
            <a:custGeom>
              <a:avLst/>
              <a:gdLst>
                <a:gd name="T0" fmla="*/ 15 w 92"/>
                <a:gd name="T1" fmla="*/ 11 h 104"/>
                <a:gd name="T2" fmla="*/ 26 w 92"/>
                <a:gd name="T3" fmla="*/ 13 h 104"/>
                <a:gd name="T4" fmla="*/ 49 w 92"/>
                <a:gd name="T5" fmla="*/ 22 h 104"/>
                <a:gd name="T6" fmla="*/ 50 w 92"/>
                <a:gd name="T7" fmla="*/ 26 h 104"/>
                <a:gd name="T8" fmla="*/ 74 w 92"/>
                <a:gd name="T9" fmla="*/ 39 h 104"/>
                <a:gd name="T10" fmla="*/ 91 w 92"/>
                <a:gd name="T11" fmla="*/ 49 h 104"/>
                <a:gd name="T12" fmla="*/ 91 w 92"/>
                <a:gd name="T13" fmla="*/ 75 h 104"/>
                <a:gd name="T14" fmla="*/ 91 w 92"/>
                <a:gd name="T15" fmla="*/ 75 h 104"/>
                <a:gd name="T16" fmla="*/ 77 w 92"/>
                <a:gd name="T17" fmla="*/ 94 h 104"/>
                <a:gd name="T18" fmla="*/ 58 w 92"/>
                <a:gd name="T19" fmla="*/ 101 h 104"/>
                <a:gd name="T20" fmla="*/ 47 w 92"/>
                <a:gd name="T21" fmla="*/ 84 h 104"/>
                <a:gd name="T22" fmla="*/ 46 w 92"/>
                <a:gd name="T23" fmla="*/ 72 h 104"/>
                <a:gd name="T24" fmla="*/ 26 w 92"/>
                <a:gd name="T25" fmla="*/ 93 h 104"/>
                <a:gd name="T26" fmla="*/ 18 w 92"/>
                <a:gd name="T27" fmla="*/ 92 h 104"/>
                <a:gd name="T28" fmla="*/ 4 w 92"/>
                <a:gd name="T29" fmla="*/ 64 h 104"/>
                <a:gd name="T30" fmla="*/ 6 w 92"/>
                <a:gd name="T31" fmla="*/ 42 h 104"/>
                <a:gd name="T32" fmla="*/ 15 w 92"/>
                <a:gd name="T33" fmla="*/ 11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2" h="104">
                  <a:moveTo>
                    <a:pt x="15" y="11"/>
                  </a:moveTo>
                  <a:cubicBezTo>
                    <a:pt x="17" y="24"/>
                    <a:pt x="23" y="15"/>
                    <a:pt x="26" y="13"/>
                  </a:cubicBezTo>
                  <a:cubicBezTo>
                    <a:pt x="44" y="1"/>
                    <a:pt x="44" y="0"/>
                    <a:pt x="49" y="22"/>
                  </a:cubicBezTo>
                  <a:cubicBezTo>
                    <a:pt x="49" y="24"/>
                    <a:pt x="50" y="25"/>
                    <a:pt x="50" y="26"/>
                  </a:cubicBezTo>
                  <a:cubicBezTo>
                    <a:pt x="49" y="47"/>
                    <a:pt x="58" y="50"/>
                    <a:pt x="74" y="39"/>
                  </a:cubicBezTo>
                  <a:cubicBezTo>
                    <a:pt x="87" y="31"/>
                    <a:pt x="92" y="35"/>
                    <a:pt x="91" y="49"/>
                  </a:cubicBezTo>
                  <a:cubicBezTo>
                    <a:pt x="90" y="58"/>
                    <a:pt x="91" y="67"/>
                    <a:pt x="91" y="75"/>
                  </a:cubicBezTo>
                  <a:cubicBezTo>
                    <a:pt x="91" y="75"/>
                    <a:pt x="91" y="75"/>
                    <a:pt x="91" y="75"/>
                  </a:cubicBezTo>
                  <a:cubicBezTo>
                    <a:pt x="85" y="80"/>
                    <a:pt x="84" y="89"/>
                    <a:pt x="77" y="94"/>
                  </a:cubicBezTo>
                  <a:cubicBezTo>
                    <a:pt x="71" y="98"/>
                    <a:pt x="66" y="104"/>
                    <a:pt x="58" y="101"/>
                  </a:cubicBezTo>
                  <a:cubicBezTo>
                    <a:pt x="49" y="99"/>
                    <a:pt x="48" y="91"/>
                    <a:pt x="47" y="84"/>
                  </a:cubicBezTo>
                  <a:cubicBezTo>
                    <a:pt x="47" y="80"/>
                    <a:pt x="47" y="76"/>
                    <a:pt x="46" y="72"/>
                  </a:cubicBezTo>
                  <a:cubicBezTo>
                    <a:pt x="35" y="76"/>
                    <a:pt x="35" y="88"/>
                    <a:pt x="26" y="93"/>
                  </a:cubicBezTo>
                  <a:cubicBezTo>
                    <a:pt x="23" y="94"/>
                    <a:pt x="20" y="94"/>
                    <a:pt x="18" y="92"/>
                  </a:cubicBezTo>
                  <a:cubicBezTo>
                    <a:pt x="9" y="85"/>
                    <a:pt x="10" y="73"/>
                    <a:pt x="4" y="64"/>
                  </a:cubicBezTo>
                  <a:cubicBezTo>
                    <a:pt x="0" y="56"/>
                    <a:pt x="1" y="49"/>
                    <a:pt x="6" y="42"/>
                  </a:cubicBezTo>
                  <a:cubicBezTo>
                    <a:pt x="7" y="31"/>
                    <a:pt x="9" y="20"/>
                    <a:pt x="15" y="11"/>
                  </a:cubicBezTo>
                  <a:close/>
                </a:path>
              </a:pathLst>
            </a:custGeom>
            <a:solidFill>
              <a:srgbClr val="A823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 name="Freeform 125">
              <a:extLst>
                <a:ext uri="{FF2B5EF4-FFF2-40B4-BE49-F238E27FC236}">
                  <a16:creationId xmlns:a16="http://schemas.microsoft.com/office/drawing/2014/main" id="{3E261625-D0D9-4A2C-ACE9-8820400322BC}"/>
                </a:ext>
              </a:extLst>
            </p:cNvPr>
            <p:cNvSpPr>
              <a:spLocks/>
            </p:cNvSpPr>
            <p:nvPr/>
          </p:nvSpPr>
          <p:spPr bwMode="auto">
            <a:xfrm>
              <a:off x="2908301" y="1760538"/>
              <a:ext cx="360363" cy="387350"/>
            </a:xfrm>
            <a:custGeom>
              <a:avLst/>
              <a:gdLst>
                <a:gd name="T0" fmla="*/ 7 w 96"/>
                <a:gd name="T1" fmla="*/ 69 h 103"/>
                <a:gd name="T2" fmla="*/ 19 w 96"/>
                <a:gd name="T3" fmla="*/ 53 h 103"/>
                <a:gd name="T4" fmla="*/ 35 w 96"/>
                <a:gd name="T5" fmla="*/ 34 h 103"/>
                <a:gd name="T6" fmla="*/ 36 w 96"/>
                <a:gd name="T7" fmla="*/ 31 h 103"/>
                <a:gd name="T8" fmla="*/ 56 w 96"/>
                <a:gd name="T9" fmla="*/ 9 h 103"/>
                <a:gd name="T10" fmla="*/ 71 w 96"/>
                <a:gd name="T11" fmla="*/ 2 h 103"/>
                <a:gd name="T12" fmla="*/ 87 w 96"/>
                <a:gd name="T13" fmla="*/ 16 h 103"/>
                <a:gd name="T14" fmla="*/ 96 w 96"/>
                <a:gd name="T15" fmla="*/ 44 h 103"/>
                <a:gd name="T16" fmla="*/ 91 w 96"/>
                <a:gd name="T17" fmla="*/ 55 h 103"/>
                <a:gd name="T18" fmla="*/ 91 w 96"/>
                <a:gd name="T19" fmla="*/ 55 h 103"/>
                <a:gd name="T20" fmla="*/ 87 w 96"/>
                <a:gd name="T21" fmla="*/ 58 h 103"/>
                <a:gd name="T22" fmla="*/ 66 w 96"/>
                <a:gd name="T23" fmla="*/ 82 h 103"/>
                <a:gd name="T24" fmla="*/ 61 w 96"/>
                <a:gd name="T25" fmla="*/ 96 h 103"/>
                <a:gd name="T26" fmla="*/ 38 w 96"/>
                <a:gd name="T27" fmla="*/ 98 h 103"/>
                <a:gd name="T28" fmla="*/ 32 w 96"/>
                <a:gd name="T29" fmla="*/ 97 h 103"/>
                <a:gd name="T30" fmla="*/ 18 w 96"/>
                <a:gd name="T31" fmla="*/ 87 h 103"/>
                <a:gd name="T32" fmla="*/ 7 w 96"/>
                <a:gd name="T33" fmla="*/ 69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6" h="103">
                  <a:moveTo>
                    <a:pt x="7" y="69"/>
                  </a:moveTo>
                  <a:cubicBezTo>
                    <a:pt x="11" y="64"/>
                    <a:pt x="15" y="58"/>
                    <a:pt x="19" y="53"/>
                  </a:cubicBezTo>
                  <a:cubicBezTo>
                    <a:pt x="22" y="45"/>
                    <a:pt x="28" y="40"/>
                    <a:pt x="35" y="34"/>
                  </a:cubicBezTo>
                  <a:cubicBezTo>
                    <a:pt x="37" y="34"/>
                    <a:pt x="37" y="33"/>
                    <a:pt x="36" y="31"/>
                  </a:cubicBezTo>
                  <a:cubicBezTo>
                    <a:pt x="41" y="21"/>
                    <a:pt x="49" y="15"/>
                    <a:pt x="56" y="9"/>
                  </a:cubicBezTo>
                  <a:cubicBezTo>
                    <a:pt x="61" y="6"/>
                    <a:pt x="64" y="0"/>
                    <a:pt x="71" y="2"/>
                  </a:cubicBezTo>
                  <a:cubicBezTo>
                    <a:pt x="76" y="7"/>
                    <a:pt x="82" y="11"/>
                    <a:pt x="87" y="16"/>
                  </a:cubicBezTo>
                  <a:cubicBezTo>
                    <a:pt x="89" y="26"/>
                    <a:pt x="95" y="34"/>
                    <a:pt x="96" y="44"/>
                  </a:cubicBezTo>
                  <a:cubicBezTo>
                    <a:pt x="96" y="49"/>
                    <a:pt x="94" y="52"/>
                    <a:pt x="91" y="55"/>
                  </a:cubicBezTo>
                  <a:cubicBezTo>
                    <a:pt x="91" y="55"/>
                    <a:pt x="91" y="55"/>
                    <a:pt x="91" y="55"/>
                  </a:cubicBezTo>
                  <a:cubicBezTo>
                    <a:pt x="90" y="56"/>
                    <a:pt x="88" y="58"/>
                    <a:pt x="87" y="58"/>
                  </a:cubicBezTo>
                  <a:cubicBezTo>
                    <a:pt x="70" y="58"/>
                    <a:pt x="64" y="66"/>
                    <a:pt x="66" y="82"/>
                  </a:cubicBezTo>
                  <a:cubicBezTo>
                    <a:pt x="67" y="87"/>
                    <a:pt x="65" y="92"/>
                    <a:pt x="61" y="96"/>
                  </a:cubicBezTo>
                  <a:cubicBezTo>
                    <a:pt x="54" y="103"/>
                    <a:pt x="46" y="101"/>
                    <a:pt x="38" y="98"/>
                  </a:cubicBezTo>
                  <a:cubicBezTo>
                    <a:pt x="36" y="98"/>
                    <a:pt x="34" y="98"/>
                    <a:pt x="32" y="97"/>
                  </a:cubicBezTo>
                  <a:cubicBezTo>
                    <a:pt x="28" y="94"/>
                    <a:pt x="22" y="91"/>
                    <a:pt x="18" y="87"/>
                  </a:cubicBezTo>
                  <a:cubicBezTo>
                    <a:pt x="15" y="81"/>
                    <a:pt x="0" y="82"/>
                    <a:pt x="7" y="69"/>
                  </a:cubicBezTo>
                  <a:close/>
                </a:path>
              </a:pathLst>
            </a:custGeom>
            <a:solidFill>
              <a:srgbClr val="D6CC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 name="Freeform 127">
              <a:extLst>
                <a:ext uri="{FF2B5EF4-FFF2-40B4-BE49-F238E27FC236}">
                  <a16:creationId xmlns:a16="http://schemas.microsoft.com/office/drawing/2014/main" id="{3CB4C374-3A0A-49FA-8FA3-F3E31F774777}"/>
                </a:ext>
              </a:extLst>
            </p:cNvPr>
            <p:cNvSpPr>
              <a:spLocks/>
            </p:cNvSpPr>
            <p:nvPr/>
          </p:nvSpPr>
          <p:spPr bwMode="auto">
            <a:xfrm>
              <a:off x="3722688" y="3122613"/>
              <a:ext cx="319088" cy="401638"/>
            </a:xfrm>
            <a:custGeom>
              <a:avLst/>
              <a:gdLst>
                <a:gd name="T0" fmla="*/ 13 w 85"/>
                <a:gd name="T1" fmla="*/ 28 h 107"/>
                <a:gd name="T2" fmla="*/ 33 w 85"/>
                <a:gd name="T3" fmla="*/ 33 h 107"/>
                <a:gd name="T4" fmla="*/ 53 w 85"/>
                <a:gd name="T5" fmla="*/ 25 h 107"/>
                <a:gd name="T6" fmla="*/ 57 w 85"/>
                <a:gd name="T7" fmla="*/ 13 h 107"/>
                <a:gd name="T8" fmla="*/ 70 w 85"/>
                <a:gd name="T9" fmla="*/ 11 h 107"/>
                <a:gd name="T10" fmla="*/ 80 w 85"/>
                <a:gd name="T11" fmla="*/ 32 h 107"/>
                <a:gd name="T12" fmla="*/ 77 w 85"/>
                <a:gd name="T13" fmla="*/ 37 h 107"/>
                <a:gd name="T14" fmla="*/ 71 w 85"/>
                <a:gd name="T15" fmla="*/ 42 h 107"/>
                <a:gd name="T16" fmla="*/ 37 w 85"/>
                <a:gd name="T17" fmla="*/ 66 h 107"/>
                <a:gd name="T18" fmla="*/ 34 w 85"/>
                <a:gd name="T19" fmla="*/ 71 h 107"/>
                <a:gd name="T20" fmla="*/ 22 w 85"/>
                <a:gd name="T21" fmla="*/ 107 h 107"/>
                <a:gd name="T22" fmla="*/ 20 w 85"/>
                <a:gd name="T23" fmla="*/ 107 h 107"/>
                <a:gd name="T24" fmla="*/ 19 w 85"/>
                <a:gd name="T25" fmla="*/ 107 h 107"/>
                <a:gd name="T26" fmla="*/ 18 w 85"/>
                <a:gd name="T27" fmla="*/ 105 h 107"/>
                <a:gd name="T28" fmla="*/ 13 w 85"/>
                <a:gd name="T29" fmla="*/ 28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5" h="107">
                  <a:moveTo>
                    <a:pt x="13" y="28"/>
                  </a:moveTo>
                  <a:cubicBezTo>
                    <a:pt x="21" y="24"/>
                    <a:pt x="28" y="29"/>
                    <a:pt x="33" y="33"/>
                  </a:cubicBezTo>
                  <a:cubicBezTo>
                    <a:pt x="46" y="43"/>
                    <a:pt x="51" y="39"/>
                    <a:pt x="53" y="25"/>
                  </a:cubicBezTo>
                  <a:cubicBezTo>
                    <a:pt x="54" y="21"/>
                    <a:pt x="56" y="17"/>
                    <a:pt x="57" y="13"/>
                  </a:cubicBezTo>
                  <a:cubicBezTo>
                    <a:pt x="59" y="0"/>
                    <a:pt x="65" y="5"/>
                    <a:pt x="70" y="11"/>
                  </a:cubicBezTo>
                  <a:cubicBezTo>
                    <a:pt x="78" y="16"/>
                    <a:pt x="85" y="21"/>
                    <a:pt x="80" y="32"/>
                  </a:cubicBezTo>
                  <a:cubicBezTo>
                    <a:pt x="79" y="34"/>
                    <a:pt x="78" y="35"/>
                    <a:pt x="77" y="37"/>
                  </a:cubicBezTo>
                  <a:cubicBezTo>
                    <a:pt x="75" y="38"/>
                    <a:pt x="72" y="40"/>
                    <a:pt x="71" y="42"/>
                  </a:cubicBezTo>
                  <a:cubicBezTo>
                    <a:pt x="66" y="59"/>
                    <a:pt x="59" y="73"/>
                    <a:pt x="37" y="66"/>
                  </a:cubicBezTo>
                  <a:cubicBezTo>
                    <a:pt x="36" y="65"/>
                    <a:pt x="34" y="68"/>
                    <a:pt x="34" y="71"/>
                  </a:cubicBezTo>
                  <a:cubicBezTo>
                    <a:pt x="30" y="83"/>
                    <a:pt x="34" y="98"/>
                    <a:pt x="22" y="107"/>
                  </a:cubicBezTo>
                  <a:cubicBezTo>
                    <a:pt x="20" y="107"/>
                    <a:pt x="20" y="107"/>
                    <a:pt x="20" y="107"/>
                  </a:cubicBezTo>
                  <a:cubicBezTo>
                    <a:pt x="20" y="107"/>
                    <a:pt x="19" y="107"/>
                    <a:pt x="19" y="107"/>
                  </a:cubicBezTo>
                  <a:cubicBezTo>
                    <a:pt x="19" y="107"/>
                    <a:pt x="19" y="106"/>
                    <a:pt x="18" y="105"/>
                  </a:cubicBezTo>
                  <a:cubicBezTo>
                    <a:pt x="0" y="80"/>
                    <a:pt x="4" y="54"/>
                    <a:pt x="13" y="28"/>
                  </a:cubicBezTo>
                  <a:close/>
                </a:path>
              </a:pathLst>
            </a:custGeom>
            <a:solidFill>
              <a:srgbClr val="AF453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 name="Freeform 128">
              <a:extLst>
                <a:ext uri="{FF2B5EF4-FFF2-40B4-BE49-F238E27FC236}">
                  <a16:creationId xmlns:a16="http://schemas.microsoft.com/office/drawing/2014/main" id="{E1DE9251-0038-4BBC-A557-EC280F0DFF25}"/>
                </a:ext>
              </a:extLst>
            </p:cNvPr>
            <p:cNvSpPr>
              <a:spLocks/>
            </p:cNvSpPr>
            <p:nvPr/>
          </p:nvSpPr>
          <p:spPr bwMode="auto">
            <a:xfrm>
              <a:off x="3471863" y="2601913"/>
              <a:ext cx="206375" cy="220663"/>
            </a:xfrm>
            <a:custGeom>
              <a:avLst/>
              <a:gdLst>
                <a:gd name="T0" fmla="*/ 45 w 55"/>
                <a:gd name="T1" fmla="*/ 19 h 59"/>
                <a:gd name="T2" fmla="*/ 46 w 55"/>
                <a:gd name="T3" fmla="*/ 29 h 59"/>
                <a:gd name="T4" fmla="*/ 49 w 55"/>
                <a:gd name="T5" fmla="*/ 53 h 59"/>
                <a:gd name="T6" fmla="*/ 22 w 55"/>
                <a:gd name="T7" fmla="*/ 48 h 59"/>
                <a:gd name="T8" fmla="*/ 9 w 55"/>
                <a:gd name="T9" fmla="*/ 48 h 59"/>
                <a:gd name="T10" fmla="*/ 2 w 55"/>
                <a:gd name="T11" fmla="*/ 34 h 59"/>
                <a:gd name="T12" fmla="*/ 4 w 55"/>
                <a:gd name="T13" fmla="*/ 0 h 59"/>
                <a:gd name="T14" fmla="*/ 45 w 55"/>
                <a:gd name="T15" fmla="*/ 19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 h="59">
                  <a:moveTo>
                    <a:pt x="45" y="19"/>
                  </a:moveTo>
                  <a:cubicBezTo>
                    <a:pt x="45" y="23"/>
                    <a:pt x="46" y="26"/>
                    <a:pt x="46" y="29"/>
                  </a:cubicBezTo>
                  <a:cubicBezTo>
                    <a:pt x="47" y="37"/>
                    <a:pt x="55" y="49"/>
                    <a:pt x="49" y="53"/>
                  </a:cubicBezTo>
                  <a:cubicBezTo>
                    <a:pt x="42" y="59"/>
                    <a:pt x="31" y="51"/>
                    <a:pt x="22" y="48"/>
                  </a:cubicBezTo>
                  <a:cubicBezTo>
                    <a:pt x="18" y="47"/>
                    <a:pt x="14" y="39"/>
                    <a:pt x="9" y="48"/>
                  </a:cubicBezTo>
                  <a:cubicBezTo>
                    <a:pt x="4" y="45"/>
                    <a:pt x="0" y="41"/>
                    <a:pt x="2" y="34"/>
                  </a:cubicBezTo>
                  <a:cubicBezTo>
                    <a:pt x="10" y="24"/>
                    <a:pt x="2" y="12"/>
                    <a:pt x="4" y="0"/>
                  </a:cubicBezTo>
                  <a:cubicBezTo>
                    <a:pt x="20" y="2"/>
                    <a:pt x="33" y="9"/>
                    <a:pt x="45" y="19"/>
                  </a:cubicBezTo>
                  <a:close/>
                </a:path>
              </a:pathLst>
            </a:custGeom>
            <a:solidFill>
              <a:srgbClr val="930E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 name="Freeform 129">
              <a:extLst>
                <a:ext uri="{FF2B5EF4-FFF2-40B4-BE49-F238E27FC236}">
                  <a16:creationId xmlns:a16="http://schemas.microsoft.com/office/drawing/2014/main" id="{0167623C-7DEE-4C5E-85F3-5BF10DCEFC40}"/>
                </a:ext>
              </a:extLst>
            </p:cNvPr>
            <p:cNvSpPr>
              <a:spLocks/>
            </p:cNvSpPr>
            <p:nvPr/>
          </p:nvSpPr>
          <p:spPr bwMode="auto">
            <a:xfrm>
              <a:off x="2968626" y="2087563"/>
              <a:ext cx="217488" cy="220663"/>
            </a:xfrm>
            <a:custGeom>
              <a:avLst/>
              <a:gdLst>
                <a:gd name="T0" fmla="*/ 21 w 58"/>
                <a:gd name="T1" fmla="*/ 52 h 59"/>
                <a:gd name="T2" fmla="*/ 19 w 58"/>
                <a:gd name="T3" fmla="*/ 50 h 59"/>
                <a:gd name="T4" fmla="*/ 10 w 58"/>
                <a:gd name="T5" fmla="*/ 36 h 59"/>
                <a:gd name="T6" fmla="*/ 3 w 58"/>
                <a:gd name="T7" fmla="*/ 20 h 59"/>
                <a:gd name="T8" fmla="*/ 19 w 58"/>
                <a:gd name="T9" fmla="*/ 3 h 59"/>
                <a:gd name="T10" fmla="*/ 19 w 58"/>
                <a:gd name="T11" fmla="*/ 4 h 59"/>
                <a:gd name="T12" fmla="*/ 51 w 58"/>
                <a:gd name="T13" fmla="*/ 25 h 59"/>
                <a:gd name="T14" fmla="*/ 50 w 58"/>
                <a:gd name="T15" fmla="*/ 55 h 59"/>
                <a:gd name="T16" fmla="*/ 21 w 58"/>
                <a:gd name="T17" fmla="*/ 52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59">
                  <a:moveTo>
                    <a:pt x="21" y="52"/>
                  </a:moveTo>
                  <a:cubicBezTo>
                    <a:pt x="20" y="52"/>
                    <a:pt x="19" y="51"/>
                    <a:pt x="19" y="50"/>
                  </a:cubicBezTo>
                  <a:cubicBezTo>
                    <a:pt x="17" y="44"/>
                    <a:pt x="13" y="40"/>
                    <a:pt x="10" y="36"/>
                  </a:cubicBezTo>
                  <a:cubicBezTo>
                    <a:pt x="5" y="32"/>
                    <a:pt x="5" y="26"/>
                    <a:pt x="3" y="20"/>
                  </a:cubicBezTo>
                  <a:cubicBezTo>
                    <a:pt x="0" y="7"/>
                    <a:pt x="4" y="0"/>
                    <a:pt x="19" y="3"/>
                  </a:cubicBezTo>
                  <a:cubicBezTo>
                    <a:pt x="19" y="4"/>
                    <a:pt x="19" y="4"/>
                    <a:pt x="19" y="4"/>
                  </a:cubicBezTo>
                  <a:cubicBezTo>
                    <a:pt x="29" y="12"/>
                    <a:pt x="48" y="7"/>
                    <a:pt x="51" y="25"/>
                  </a:cubicBezTo>
                  <a:cubicBezTo>
                    <a:pt x="52" y="35"/>
                    <a:pt x="58" y="45"/>
                    <a:pt x="50" y="55"/>
                  </a:cubicBezTo>
                  <a:cubicBezTo>
                    <a:pt x="40" y="59"/>
                    <a:pt x="31" y="55"/>
                    <a:pt x="21" y="52"/>
                  </a:cubicBezTo>
                  <a:close/>
                </a:path>
              </a:pathLst>
            </a:custGeom>
            <a:solidFill>
              <a:srgbClr val="B62A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 name="Freeform 130">
              <a:extLst>
                <a:ext uri="{FF2B5EF4-FFF2-40B4-BE49-F238E27FC236}">
                  <a16:creationId xmlns:a16="http://schemas.microsoft.com/office/drawing/2014/main" id="{BE555C38-43E1-404F-ABC2-8BDC12857781}"/>
                </a:ext>
              </a:extLst>
            </p:cNvPr>
            <p:cNvSpPr>
              <a:spLocks/>
            </p:cNvSpPr>
            <p:nvPr/>
          </p:nvSpPr>
          <p:spPr bwMode="auto">
            <a:xfrm>
              <a:off x="3425826" y="26987"/>
              <a:ext cx="98425" cy="731838"/>
            </a:xfrm>
            <a:custGeom>
              <a:avLst/>
              <a:gdLst>
                <a:gd name="T0" fmla="*/ 16 w 26"/>
                <a:gd name="T1" fmla="*/ 0 h 195"/>
                <a:gd name="T2" fmla="*/ 20 w 26"/>
                <a:gd name="T3" fmla="*/ 22 h 195"/>
                <a:gd name="T4" fmla="*/ 23 w 26"/>
                <a:gd name="T5" fmla="*/ 72 h 195"/>
                <a:gd name="T6" fmla="*/ 21 w 26"/>
                <a:gd name="T7" fmla="*/ 98 h 195"/>
                <a:gd name="T8" fmla="*/ 23 w 26"/>
                <a:gd name="T9" fmla="*/ 166 h 195"/>
                <a:gd name="T10" fmla="*/ 19 w 26"/>
                <a:gd name="T11" fmla="*/ 193 h 195"/>
                <a:gd name="T12" fmla="*/ 13 w 26"/>
                <a:gd name="T13" fmla="*/ 195 h 195"/>
                <a:gd name="T14" fmla="*/ 8 w 26"/>
                <a:gd name="T15" fmla="*/ 149 h 195"/>
                <a:gd name="T16" fmla="*/ 4 w 26"/>
                <a:gd name="T17" fmla="*/ 65 h 195"/>
                <a:gd name="T18" fmla="*/ 6 w 26"/>
                <a:gd name="T19" fmla="*/ 50 h 195"/>
                <a:gd name="T20" fmla="*/ 10 w 26"/>
                <a:gd name="T21" fmla="*/ 25 h 195"/>
                <a:gd name="T22" fmla="*/ 13 w 26"/>
                <a:gd name="T23" fmla="*/ 1 h 195"/>
                <a:gd name="T24" fmla="*/ 16 w 26"/>
                <a:gd name="T25" fmla="*/ 0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6" h="195">
                  <a:moveTo>
                    <a:pt x="16" y="0"/>
                  </a:moveTo>
                  <a:cubicBezTo>
                    <a:pt x="18" y="7"/>
                    <a:pt x="19" y="15"/>
                    <a:pt x="20" y="22"/>
                  </a:cubicBezTo>
                  <a:cubicBezTo>
                    <a:pt x="23" y="39"/>
                    <a:pt x="15" y="56"/>
                    <a:pt x="23" y="72"/>
                  </a:cubicBezTo>
                  <a:cubicBezTo>
                    <a:pt x="24" y="81"/>
                    <a:pt x="24" y="89"/>
                    <a:pt x="21" y="98"/>
                  </a:cubicBezTo>
                  <a:cubicBezTo>
                    <a:pt x="23" y="120"/>
                    <a:pt x="17" y="143"/>
                    <a:pt x="23" y="166"/>
                  </a:cubicBezTo>
                  <a:cubicBezTo>
                    <a:pt x="26" y="175"/>
                    <a:pt x="24" y="184"/>
                    <a:pt x="19" y="193"/>
                  </a:cubicBezTo>
                  <a:cubicBezTo>
                    <a:pt x="17" y="194"/>
                    <a:pt x="15" y="195"/>
                    <a:pt x="13" y="195"/>
                  </a:cubicBezTo>
                  <a:cubicBezTo>
                    <a:pt x="5" y="180"/>
                    <a:pt x="11" y="164"/>
                    <a:pt x="8" y="149"/>
                  </a:cubicBezTo>
                  <a:cubicBezTo>
                    <a:pt x="7" y="121"/>
                    <a:pt x="6" y="93"/>
                    <a:pt x="4" y="65"/>
                  </a:cubicBezTo>
                  <a:cubicBezTo>
                    <a:pt x="2" y="60"/>
                    <a:pt x="0" y="54"/>
                    <a:pt x="6" y="50"/>
                  </a:cubicBezTo>
                  <a:cubicBezTo>
                    <a:pt x="11" y="42"/>
                    <a:pt x="8" y="33"/>
                    <a:pt x="10" y="25"/>
                  </a:cubicBezTo>
                  <a:cubicBezTo>
                    <a:pt x="6" y="16"/>
                    <a:pt x="5" y="8"/>
                    <a:pt x="13" y="1"/>
                  </a:cubicBezTo>
                  <a:cubicBezTo>
                    <a:pt x="15" y="1"/>
                    <a:pt x="16" y="1"/>
                    <a:pt x="16" y="0"/>
                  </a:cubicBezTo>
                  <a:close/>
                </a:path>
              </a:pathLst>
            </a:custGeom>
            <a:solidFill>
              <a:srgbClr val="7469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 name="Freeform 132">
              <a:extLst>
                <a:ext uri="{FF2B5EF4-FFF2-40B4-BE49-F238E27FC236}">
                  <a16:creationId xmlns:a16="http://schemas.microsoft.com/office/drawing/2014/main" id="{85FB9B46-5459-4890-86B4-E55C80B28FAB}"/>
                </a:ext>
              </a:extLst>
            </p:cNvPr>
            <p:cNvSpPr>
              <a:spLocks/>
            </p:cNvSpPr>
            <p:nvPr/>
          </p:nvSpPr>
          <p:spPr bwMode="auto">
            <a:xfrm>
              <a:off x="2900363" y="2060575"/>
              <a:ext cx="139700" cy="184150"/>
            </a:xfrm>
            <a:custGeom>
              <a:avLst/>
              <a:gdLst>
                <a:gd name="T0" fmla="*/ 37 w 37"/>
                <a:gd name="T1" fmla="*/ 10 h 49"/>
                <a:gd name="T2" fmla="*/ 27 w 37"/>
                <a:gd name="T3" fmla="*/ 21 h 49"/>
                <a:gd name="T4" fmla="*/ 33 w 37"/>
                <a:gd name="T5" fmla="*/ 44 h 49"/>
                <a:gd name="T6" fmla="*/ 27 w 37"/>
                <a:gd name="T7" fmla="*/ 46 h 49"/>
                <a:gd name="T8" fmla="*/ 9 w 37"/>
                <a:gd name="T9" fmla="*/ 27 h 49"/>
                <a:gd name="T10" fmla="*/ 6 w 37"/>
                <a:gd name="T11" fmla="*/ 23 h 49"/>
                <a:gd name="T12" fmla="*/ 24 w 37"/>
                <a:gd name="T13" fmla="*/ 2 h 49"/>
                <a:gd name="T14" fmla="*/ 37 w 37"/>
                <a:gd name="T15" fmla="*/ 10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7" h="49">
                  <a:moveTo>
                    <a:pt x="37" y="10"/>
                  </a:moveTo>
                  <a:cubicBezTo>
                    <a:pt x="30" y="11"/>
                    <a:pt x="23" y="10"/>
                    <a:pt x="27" y="21"/>
                  </a:cubicBezTo>
                  <a:cubicBezTo>
                    <a:pt x="29" y="28"/>
                    <a:pt x="31" y="36"/>
                    <a:pt x="33" y="44"/>
                  </a:cubicBezTo>
                  <a:cubicBezTo>
                    <a:pt x="33" y="49"/>
                    <a:pt x="30" y="48"/>
                    <a:pt x="27" y="46"/>
                  </a:cubicBezTo>
                  <a:cubicBezTo>
                    <a:pt x="20" y="41"/>
                    <a:pt x="14" y="35"/>
                    <a:pt x="9" y="27"/>
                  </a:cubicBezTo>
                  <a:cubicBezTo>
                    <a:pt x="8" y="26"/>
                    <a:pt x="7" y="24"/>
                    <a:pt x="6" y="23"/>
                  </a:cubicBezTo>
                  <a:cubicBezTo>
                    <a:pt x="0" y="1"/>
                    <a:pt x="1" y="0"/>
                    <a:pt x="24" y="2"/>
                  </a:cubicBezTo>
                  <a:cubicBezTo>
                    <a:pt x="29" y="5"/>
                    <a:pt x="33" y="7"/>
                    <a:pt x="37" y="10"/>
                  </a:cubicBezTo>
                  <a:close/>
                </a:path>
              </a:pathLst>
            </a:custGeom>
            <a:solidFill>
              <a:srgbClr val="C8B8A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 name="Freeform 133">
              <a:extLst>
                <a:ext uri="{FF2B5EF4-FFF2-40B4-BE49-F238E27FC236}">
                  <a16:creationId xmlns:a16="http://schemas.microsoft.com/office/drawing/2014/main" id="{8B5F1C89-4A0F-4AC7-AEE0-533894405A49}"/>
                </a:ext>
              </a:extLst>
            </p:cNvPr>
            <p:cNvSpPr>
              <a:spLocks/>
            </p:cNvSpPr>
            <p:nvPr/>
          </p:nvSpPr>
          <p:spPr bwMode="auto">
            <a:xfrm>
              <a:off x="3906838" y="3584575"/>
              <a:ext cx="101600" cy="274638"/>
            </a:xfrm>
            <a:custGeom>
              <a:avLst/>
              <a:gdLst>
                <a:gd name="T0" fmla="*/ 24 w 27"/>
                <a:gd name="T1" fmla="*/ 14 h 73"/>
                <a:gd name="T2" fmla="*/ 20 w 27"/>
                <a:gd name="T3" fmla="*/ 61 h 73"/>
                <a:gd name="T4" fmla="*/ 27 w 27"/>
                <a:gd name="T5" fmla="*/ 73 h 73"/>
                <a:gd name="T6" fmla="*/ 12 w 27"/>
                <a:gd name="T7" fmla="*/ 61 h 73"/>
                <a:gd name="T8" fmla="*/ 0 w 27"/>
                <a:gd name="T9" fmla="*/ 38 h 73"/>
                <a:gd name="T10" fmla="*/ 1 w 27"/>
                <a:gd name="T11" fmla="*/ 35 h 73"/>
                <a:gd name="T12" fmla="*/ 3 w 27"/>
                <a:gd name="T13" fmla="*/ 19 h 73"/>
                <a:gd name="T14" fmla="*/ 25 w 27"/>
                <a:gd name="T15" fmla="*/ 9 h 73"/>
                <a:gd name="T16" fmla="*/ 24 w 27"/>
                <a:gd name="T17" fmla="*/ 14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73">
                  <a:moveTo>
                    <a:pt x="24" y="14"/>
                  </a:moveTo>
                  <a:cubicBezTo>
                    <a:pt x="15" y="21"/>
                    <a:pt x="13" y="48"/>
                    <a:pt x="20" y="61"/>
                  </a:cubicBezTo>
                  <a:cubicBezTo>
                    <a:pt x="22" y="65"/>
                    <a:pt x="25" y="69"/>
                    <a:pt x="27" y="73"/>
                  </a:cubicBezTo>
                  <a:cubicBezTo>
                    <a:pt x="19" y="73"/>
                    <a:pt x="17" y="65"/>
                    <a:pt x="12" y="61"/>
                  </a:cubicBezTo>
                  <a:cubicBezTo>
                    <a:pt x="8" y="53"/>
                    <a:pt x="4" y="45"/>
                    <a:pt x="0" y="38"/>
                  </a:cubicBezTo>
                  <a:cubicBezTo>
                    <a:pt x="1" y="37"/>
                    <a:pt x="1" y="36"/>
                    <a:pt x="1" y="35"/>
                  </a:cubicBezTo>
                  <a:cubicBezTo>
                    <a:pt x="3" y="30"/>
                    <a:pt x="2" y="24"/>
                    <a:pt x="3" y="19"/>
                  </a:cubicBezTo>
                  <a:cubicBezTo>
                    <a:pt x="5" y="6"/>
                    <a:pt x="12" y="0"/>
                    <a:pt x="25" y="9"/>
                  </a:cubicBezTo>
                  <a:cubicBezTo>
                    <a:pt x="26" y="11"/>
                    <a:pt x="26" y="12"/>
                    <a:pt x="24" y="14"/>
                  </a:cubicBezTo>
                  <a:close/>
                </a:path>
              </a:pathLst>
            </a:custGeom>
            <a:solidFill>
              <a:srgbClr val="7944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 name="Freeform 134">
              <a:extLst>
                <a:ext uri="{FF2B5EF4-FFF2-40B4-BE49-F238E27FC236}">
                  <a16:creationId xmlns:a16="http://schemas.microsoft.com/office/drawing/2014/main" id="{410A52CA-360F-4D6B-86DD-58B3CB524B88}"/>
                </a:ext>
              </a:extLst>
            </p:cNvPr>
            <p:cNvSpPr>
              <a:spLocks/>
            </p:cNvSpPr>
            <p:nvPr/>
          </p:nvSpPr>
          <p:spPr bwMode="auto">
            <a:xfrm>
              <a:off x="3092451" y="2252663"/>
              <a:ext cx="153988" cy="142875"/>
            </a:xfrm>
            <a:custGeom>
              <a:avLst/>
              <a:gdLst>
                <a:gd name="T0" fmla="*/ 26 w 41"/>
                <a:gd name="T1" fmla="*/ 0 h 38"/>
                <a:gd name="T2" fmla="*/ 38 w 41"/>
                <a:gd name="T3" fmla="*/ 8 h 38"/>
                <a:gd name="T4" fmla="*/ 38 w 41"/>
                <a:gd name="T5" fmla="*/ 30 h 38"/>
                <a:gd name="T6" fmla="*/ 33 w 41"/>
                <a:gd name="T7" fmla="*/ 38 h 38"/>
                <a:gd name="T8" fmla="*/ 26 w 41"/>
                <a:gd name="T9" fmla="*/ 34 h 38"/>
                <a:gd name="T10" fmla="*/ 3 w 41"/>
                <a:gd name="T11" fmla="*/ 16 h 38"/>
                <a:gd name="T12" fmla="*/ 9 w 41"/>
                <a:gd name="T13" fmla="*/ 10 h 38"/>
                <a:gd name="T14" fmla="*/ 21 w 41"/>
                <a:gd name="T15" fmla="*/ 7 h 38"/>
                <a:gd name="T16" fmla="*/ 26 w 41"/>
                <a:gd name="T17"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 h="38">
                  <a:moveTo>
                    <a:pt x="26" y="0"/>
                  </a:moveTo>
                  <a:cubicBezTo>
                    <a:pt x="32" y="0"/>
                    <a:pt x="36" y="3"/>
                    <a:pt x="38" y="8"/>
                  </a:cubicBezTo>
                  <a:cubicBezTo>
                    <a:pt x="32" y="16"/>
                    <a:pt x="41" y="23"/>
                    <a:pt x="38" y="30"/>
                  </a:cubicBezTo>
                  <a:cubicBezTo>
                    <a:pt x="38" y="34"/>
                    <a:pt x="36" y="36"/>
                    <a:pt x="33" y="38"/>
                  </a:cubicBezTo>
                  <a:cubicBezTo>
                    <a:pt x="30" y="38"/>
                    <a:pt x="27" y="37"/>
                    <a:pt x="26" y="34"/>
                  </a:cubicBezTo>
                  <a:cubicBezTo>
                    <a:pt x="18" y="28"/>
                    <a:pt x="10" y="22"/>
                    <a:pt x="3" y="16"/>
                  </a:cubicBezTo>
                  <a:cubicBezTo>
                    <a:pt x="0" y="9"/>
                    <a:pt x="5" y="10"/>
                    <a:pt x="9" y="10"/>
                  </a:cubicBezTo>
                  <a:cubicBezTo>
                    <a:pt x="13" y="10"/>
                    <a:pt x="18" y="11"/>
                    <a:pt x="21" y="7"/>
                  </a:cubicBezTo>
                  <a:cubicBezTo>
                    <a:pt x="22" y="4"/>
                    <a:pt x="24" y="2"/>
                    <a:pt x="26" y="0"/>
                  </a:cubicBezTo>
                  <a:close/>
                </a:path>
              </a:pathLst>
            </a:custGeom>
            <a:solidFill>
              <a:srgbClr val="D7C3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 name="Freeform 138">
              <a:extLst>
                <a:ext uri="{FF2B5EF4-FFF2-40B4-BE49-F238E27FC236}">
                  <a16:creationId xmlns:a16="http://schemas.microsoft.com/office/drawing/2014/main" id="{5588B92D-DA64-4BEA-A89C-079257037712}"/>
                </a:ext>
              </a:extLst>
            </p:cNvPr>
            <p:cNvSpPr>
              <a:spLocks/>
            </p:cNvSpPr>
            <p:nvPr/>
          </p:nvSpPr>
          <p:spPr bwMode="auto">
            <a:xfrm>
              <a:off x="2971801" y="1779588"/>
              <a:ext cx="158750" cy="179388"/>
            </a:xfrm>
            <a:custGeom>
              <a:avLst/>
              <a:gdLst>
                <a:gd name="T0" fmla="*/ 22 w 42"/>
                <a:gd name="T1" fmla="*/ 30 h 48"/>
                <a:gd name="T2" fmla="*/ 2 w 42"/>
                <a:gd name="T3" fmla="*/ 48 h 48"/>
                <a:gd name="T4" fmla="*/ 15 w 42"/>
                <a:gd name="T5" fmla="*/ 23 h 48"/>
                <a:gd name="T6" fmla="*/ 38 w 42"/>
                <a:gd name="T7" fmla="*/ 2 h 48"/>
                <a:gd name="T8" fmla="*/ 42 w 42"/>
                <a:gd name="T9" fmla="*/ 6 h 48"/>
                <a:gd name="T10" fmla="*/ 22 w 42"/>
                <a:gd name="T11" fmla="*/ 30 h 48"/>
              </a:gdLst>
              <a:ahLst/>
              <a:cxnLst>
                <a:cxn ang="0">
                  <a:pos x="T0" y="T1"/>
                </a:cxn>
                <a:cxn ang="0">
                  <a:pos x="T2" y="T3"/>
                </a:cxn>
                <a:cxn ang="0">
                  <a:pos x="T4" y="T5"/>
                </a:cxn>
                <a:cxn ang="0">
                  <a:pos x="T6" y="T7"/>
                </a:cxn>
                <a:cxn ang="0">
                  <a:pos x="T8" y="T9"/>
                </a:cxn>
                <a:cxn ang="0">
                  <a:pos x="T10" y="T11"/>
                </a:cxn>
              </a:cxnLst>
              <a:rect l="0" t="0" r="r" b="b"/>
              <a:pathLst>
                <a:path w="42" h="48">
                  <a:moveTo>
                    <a:pt x="22" y="30"/>
                  </a:moveTo>
                  <a:cubicBezTo>
                    <a:pt x="12" y="33"/>
                    <a:pt x="10" y="44"/>
                    <a:pt x="2" y="48"/>
                  </a:cubicBezTo>
                  <a:cubicBezTo>
                    <a:pt x="0" y="37"/>
                    <a:pt x="12" y="32"/>
                    <a:pt x="15" y="23"/>
                  </a:cubicBezTo>
                  <a:cubicBezTo>
                    <a:pt x="22" y="16"/>
                    <a:pt x="30" y="9"/>
                    <a:pt x="38" y="2"/>
                  </a:cubicBezTo>
                  <a:cubicBezTo>
                    <a:pt x="42" y="0"/>
                    <a:pt x="42" y="2"/>
                    <a:pt x="42" y="6"/>
                  </a:cubicBezTo>
                  <a:cubicBezTo>
                    <a:pt x="36" y="14"/>
                    <a:pt x="25" y="19"/>
                    <a:pt x="22" y="30"/>
                  </a:cubicBezTo>
                  <a:close/>
                </a:path>
              </a:pathLst>
            </a:custGeom>
            <a:solidFill>
              <a:srgbClr val="644F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 name="Freeform 139">
              <a:extLst>
                <a:ext uri="{FF2B5EF4-FFF2-40B4-BE49-F238E27FC236}">
                  <a16:creationId xmlns:a16="http://schemas.microsoft.com/office/drawing/2014/main" id="{2F2530E7-521A-489D-BD5A-E08E8FB7950B}"/>
                </a:ext>
              </a:extLst>
            </p:cNvPr>
            <p:cNvSpPr>
              <a:spLocks/>
            </p:cNvSpPr>
            <p:nvPr/>
          </p:nvSpPr>
          <p:spPr bwMode="auto">
            <a:xfrm>
              <a:off x="3189288" y="2371725"/>
              <a:ext cx="125413" cy="136525"/>
            </a:xfrm>
            <a:custGeom>
              <a:avLst/>
              <a:gdLst>
                <a:gd name="T0" fmla="*/ 0 w 33"/>
                <a:gd name="T1" fmla="*/ 2 h 36"/>
                <a:gd name="T2" fmla="*/ 8 w 33"/>
                <a:gd name="T3" fmla="*/ 4 h 36"/>
                <a:gd name="T4" fmla="*/ 24 w 33"/>
                <a:gd name="T5" fmla="*/ 17 h 36"/>
                <a:gd name="T6" fmla="*/ 33 w 33"/>
                <a:gd name="T7" fmla="*/ 36 h 36"/>
                <a:gd name="T8" fmla="*/ 0 w 33"/>
                <a:gd name="T9" fmla="*/ 2 h 36"/>
              </a:gdLst>
              <a:ahLst/>
              <a:cxnLst>
                <a:cxn ang="0">
                  <a:pos x="T0" y="T1"/>
                </a:cxn>
                <a:cxn ang="0">
                  <a:pos x="T2" y="T3"/>
                </a:cxn>
                <a:cxn ang="0">
                  <a:pos x="T4" y="T5"/>
                </a:cxn>
                <a:cxn ang="0">
                  <a:pos x="T6" y="T7"/>
                </a:cxn>
                <a:cxn ang="0">
                  <a:pos x="T8" y="T9"/>
                </a:cxn>
              </a:cxnLst>
              <a:rect l="0" t="0" r="r" b="b"/>
              <a:pathLst>
                <a:path w="33" h="36">
                  <a:moveTo>
                    <a:pt x="0" y="2"/>
                  </a:moveTo>
                  <a:cubicBezTo>
                    <a:pt x="3" y="3"/>
                    <a:pt x="6" y="3"/>
                    <a:pt x="8" y="4"/>
                  </a:cubicBezTo>
                  <a:cubicBezTo>
                    <a:pt x="20" y="0"/>
                    <a:pt x="28" y="1"/>
                    <a:pt x="24" y="17"/>
                  </a:cubicBezTo>
                  <a:cubicBezTo>
                    <a:pt x="20" y="23"/>
                    <a:pt x="20" y="23"/>
                    <a:pt x="33" y="36"/>
                  </a:cubicBezTo>
                  <a:cubicBezTo>
                    <a:pt x="23" y="34"/>
                    <a:pt x="7" y="18"/>
                    <a:pt x="0" y="2"/>
                  </a:cubicBezTo>
                  <a:close/>
                </a:path>
              </a:pathLst>
            </a:custGeom>
            <a:solidFill>
              <a:srgbClr val="714E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 name="Freeform 143">
              <a:extLst>
                <a:ext uri="{FF2B5EF4-FFF2-40B4-BE49-F238E27FC236}">
                  <a16:creationId xmlns:a16="http://schemas.microsoft.com/office/drawing/2014/main" id="{9E9EC9F1-7B39-4DB4-87C4-2A75966CACBB}"/>
                </a:ext>
              </a:extLst>
            </p:cNvPr>
            <p:cNvSpPr>
              <a:spLocks/>
            </p:cNvSpPr>
            <p:nvPr/>
          </p:nvSpPr>
          <p:spPr bwMode="auto">
            <a:xfrm>
              <a:off x="3557588" y="2897188"/>
              <a:ext cx="90488" cy="195263"/>
            </a:xfrm>
            <a:custGeom>
              <a:avLst/>
              <a:gdLst>
                <a:gd name="T0" fmla="*/ 6 w 24"/>
                <a:gd name="T1" fmla="*/ 0 h 52"/>
                <a:gd name="T2" fmla="*/ 18 w 24"/>
                <a:gd name="T3" fmla="*/ 28 h 52"/>
                <a:gd name="T4" fmla="*/ 21 w 24"/>
                <a:gd name="T5" fmla="*/ 52 h 52"/>
                <a:gd name="T6" fmla="*/ 6 w 24"/>
                <a:gd name="T7" fmla="*/ 0 h 52"/>
              </a:gdLst>
              <a:ahLst/>
              <a:cxnLst>
                <a:cxn ang="0">
                  <a:pos x="T0" y="T1"/>
                </a:cxn>
                <a:cxn ang="0">
                  <a:pos x="T2" y="T3"/>
                </a:cxn>
                <a:cxn ang="0">
                  <a:pos x="T4" y="T5"/>
                </a:cxn>
                <a:cxn ang="0">
                  <a:pos x="T6" y="T7"/>
                </a:cxn>
              </a:cxnLst>
              <a:rect l="0" t="0" r="r" b="b"/>
              <a:pathLst>
                <a:path w="24" h="52">
                  <a:moveTo>
                    <a:pt x="6" y="0"/>
                  </a:moveTo>
                  <a:cubicBezTo>
                    <a:pt x="10" y="9"/>
                    <a:pt x="14" y="19"/>
                    <a:pt x="18" y="28"/>
                  </a:cubicBezTo>
                  <a:cubicBezTo>
                    <a:pt x="17" y="36"/>
                    <a:pt x="24" y="43"/>
                    <a:pt x="21" y="52"/>
                  </a:cubicBezTo>
                  <a:cubicBezTo>
                    <a:pt x="14" y="35"/>
                    <a:pt x="0" y="21"/>
                    <a:pt x="6" y="0"/>
                  </a:cubicBezTo>
                  <a:close/>
                </a:path>
              </a:pathLst>
            </a:custGeom>
            <a:solidFill>
              <a:srgbClr val="695D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 name="Freeform 144">
              <a:extLst>
                <a:ext uri="{FF2B5EF4-FFF2-40B4-BE49-F238E27FC236}">
                  <a16:creationId xmlns:a16="http://schemas.microsoft.com/office/drawing/2014/main" id="{FC7BAD49-F7B1-42E5-99DF-DFA4B6439979}"/>
                </a:ext>
              </a:extLst>
            </p:cNvPr>
            <p:cNvSpPr>
              <a:spLocks/>
            </p:cNvSpPr>
            <p:nvPr/>
          </p:nvSpPr>
          <p:spPr bwMode="auto">
            <a:xfrm>
              <a:off x="2874963" y="2019300"/>
              <a:ext cx="123825" cy="128588"/>
            </a:xfrm>
            <a:custGeom>
              <a:avLst/>
              <a:gdLst>
                <a:gd name="T0" fmla="*/ 31 w 33"/>
                <a:gd name="T1" fmla="*/ 13 h 34"/>
                <a:gd name="T2" fmla="*/ 13 w 33"/>
                <a:gd name="T3" fmla="*/ 34 h 34"/>
                <a:gd name="T4" fmla="*/ 16 w 33"/>
                <a:gd name="T5" fmla="*/ 0 h 34"/>
                <a:gd name="T6" fmla="*/ 31 w 33"/>
                <a:gd name="T7" fmla="*/ 13 h 34"/>
              </a:gdLst>
              <a:ahLst/>
              <a:cxnLst>
                <a:cxn ang="0">
                  <a:pos x="T0" y="T1"/>
                </a:cxn>
                <a:cxn ang="0">
                  <a:pos x="T2" y="T3"/>
                </a:cxn>
                <a:cxn ang="0">
                  <a:pos x="T4" y="T5"/>
                </a:cxn>
                <a:cxn ang="0">
                  <a:pos x="T6" y="T7"/>
                </a:cxn>
              </a:cxnLst>
              <a:rect l="0" t="0" r="r" b="b"/>
              <a:pathLst>
                <a:path w="33" h="34">
                  <a:moveTo>
                    <a:pt x="31" y="13"/>
                  </a:moveTo>
                  <a:cubicBezTo>
                    <a:pt x="25" y="20"/>
                    <a:pt x="5" y="15"/>
                    <a:pt x="13" y="34"/>
                  </a:cubicBezTo>
                  <a:cubicBezTo>
                    <a:pt x="0" y="21"/>
                    <a:pt x="9" y="11"/>
                    <a:pt x="16" y="0"/>
                  </a:cubicBezTo>
                  <a:cubicBezTo>
                    <a:pt x="17" y="10"/>
                    <a:pt x="33" y="1"/>
                    <a:pt x="31" y="13"/>
                  </a:cubicBezTo>
                  <a:close/>
                </a:path>
              </a:pathLst>
            </a:custGeom>
            <a:solidFill>
              <a:srgbClr val="714E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 name="Freeform 147">
              <a:extLst>
                <a:ext uri="{FF2B5EF4-FFF2-40B4-BE49-F238E27FC236}">
                  <a16:creationId xmlns:a16="http://schemas.microsoft.com/office/drawing/2014/main" id="{70A61B03-0C02-4F6A-9DDF-EA27D1452234}"/>
                </a:ext>
              </a:extLst>
            </p:cNvPr>
            <p:cNvSpPr>
              <a:spLocks/>
            </p:cNvSpPr>
            <p:nvPr/>
          </p:nvSpPr>
          <p:spPr bwMode="auto">
            <a:xfrm>
              <a:off x="2935288" y="2162175"/>
              <a:ext cx="104775" cy="112713"/>
            </a:xfrm>
            <a:custGeom>
              <a:avLst/>
              <a:gdLst>
                <a:gd name="T0" fmla="*/ 0 w 28"/>
                <a:gd name="T1" fmla="*/ 0 h 30"/>
                <a:gd name="T2" fmla="*/ 24 w 28"/>
                <a:gd name="T3" fmla="*/ 17 h 30"/>
                <a:gd name="T4" fmla="*/ 28 w 28"/>
                <a:gd name="T5" fmla="*/ 30 h 30"/>
                <a:gd name="T6" fmla="*/ 0 w 28"/>
                <a:gd name="T7" fmla="*/ 0 h 30"/>
              </a:gdLst>
              <a:ahLst/>
              <a:cxnLst>
                <a:cxn ang="0">
                  <a:pos x="T0" y="T1"/>
                </a:cxn>
                <a:cxn ang="0">
                  <a:pos x="T2" y="T3"/>
                </a:cxn>
                <a:cxn ang="0">
                  <a:pos x="T4" y="T5"/>
                </a:cxn>
                <a:cxn ang="0">
                  <a:pos x="T6" y="T7"/>
                </a:cxn>
              </a:cxnLst>
              <a:rect l="0" t="0" r="r" b="b"/>
              <a:pathLst>
                <a:path w="28" h="30">
                  <a:moveTo>
                    <a:pt x="0" y="0"/>
                  </a:moveTo>
                  <a:cubicBezTo>
                    <a:pt x="9" y="4"/>
                    <a:pt x="11" y="18"/>
                    <a:pt x="24" y="17"/>
                  </a:cubicBezTo>
                  <a:cubicBezTo>
                    <a:pt x="28" y="20"/>
                    <a:pt x="28" y="25"/>
                    <a:pt x="28" y="30"/>
                  </a:cubicBezTo>
                  <a:cubicBezTo>
                    <a:pt x="18" y="20"/>
                    <a:pt x="3" y="16"/>
                    <a:pt x="0" y="0"/>
                  </a:cubicBezTo>
                  <a:close/>
                </a:path>
              </a:pathLst>
            </a:custGeom>
            <a:solidFill>
              <a:srgbClr val="714E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 name="Freeform 148">
              <a:extLst>
                <a:ext uri="{FF2B5EF4-FFF2-40B4-BE49-F238E27FC236}">
                  <a16:creationId xmlns:a16="http://schemas.microsoft.com/office/drawing/2014/main" id="{4CC8A120-3511-42A1-ABAA-BD41CE5DD833}"/>
                </a:ext>
              </a:extLst>
            </p:cNvPr>
            <p:cNvSpPr>
              <a:spLocks/>
            </p:cNvSpPr>
            <p:nvPr/>
          </p:nvSpPr>
          <p:spPr bwMode="auto">
            <a:xfrm>
              <a:off x="3325813" y="2530475"/>
              <a:ext cx="88900" cy="112713"/>
            </a:xfrm>
            <a:custGeom>
              <a:avLst/>
              <a:gdLst>
                <a:gd name="T0" fmla="*/ 0 w 24"/>
                <a:gd name="T1" fmla="*/ 0 h 30"/>
                <a:gd name="T2" fmla="*/ 24 w 24"/>
                <a:gd name="T3" fmla="*/ 30 h 30"/>
                <a:gd name="T4" fmla="*/ 0 w 24"/>
                <a:gd name="T5" fmla="*/ 0 h 30"/>
              </a:gdLst>
              <a:ahLst/>
              <a:cxnLst>
                <a:cxn ang="0">
                  <a:pos x="T0" y="T1"/>
                </a:cxn>
                <a:cxn ang="0">
                  <a:pos x="T2" y="T3"/>
                </a:cxn>
                <a:cxn ang="0">
                  <a:pos x="T4" y="T5"/>
                </a:cxn>
              </a:cxnLst>
              <a:rect l="0" t="0" r="r" b="b"/>
              <a:pathLst>
                <a:path w="24" h="30">
                  <a:moveTo>
                    <a:pt x="0" y="0"/>
                  </a:moveTo>
                  <a:cubicBezTo>
                    <a:pt x="9" y="9"/>
                    <a:pt x="21" y="16"/>
                    <a:pt x="24" y="30"/>
                  </a:cubicBezTo>
                  <a:cubicBezTo>
                    <a:pt x="14" y="22"/>
                    <a:pt x="3" y="14"/>
                    <a:pt x="0" y="0"/>
                  </a:cubicBezTo>
                  <a:close/>
                </a:path>
              </a:pathLst>
            </a:custGeom>
            <a:solidFill>
              <a:srgbClr val="6C5F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 name="Freeform 153">
              <a:extLst>
                <a:ext uri="{FF2B5EF4-FFF2-40B4-BE49-F238E27FC236}">
                  <a16:creationId xmlns:a16="http://schemas.microsoft.com/office/drawing/2014/main" id="{E0753A19-B52F-4216-A9DC-C358787478D1}"/>
                </a:ext>
              </a:extLst>
            </p:cNvPr>
            <p:cNvSpPr>
              <a:spLocks/>
            </p:cNvSpPr>
            <p:nvPr/>
          </p:nvSpPr>
          <p:spPr bwMode="auto">
            <a:xfrm>
              <a:off x="3048001" y="2274888"/>
              <a:ext cx="141288" cy="38100"/>
            </a:xfrm>
            <a:custGeom>
              <a:avLst/>
              <a:gdLst>
                <a:gd name="T0" fmla="*/ 38 w 38"/>
                <a:gd name="T1" fmla="*/ 2 h 10"/>
                <a:gd name="T2" fmla="*/ 15 w 38"/>
                <a:gd name="T3" fmla="*/ 10 h 10"/>
                <a:gd name="T4" fmla="*/ 0 w 38"/>
                <a:gd name="T5" fmla="*/ 2 h 10"/>
                <a:gd name="T6" fmla="*/ 30 w 38"/>
                <a:gd name="T7" fmla="*/ 2 h 10"/>
                <a:gd name="T8" fmla="*/ 38 w 38"/>
                <a:gd name="T9" fmla="*/ 2 h 10"/>
              </a:gdLst>
              <a:ahLst/>
              <a:cxnLst>
                <a:cxn ang="0">
                  <a:pos x="T0" y="T1"/>
                </a:cxn>
                <a:cxn ang="0">
                  <a:pos x="T2" y="T3"/>
                </a:cxn>
                <a:cxn ang="0">
                  <a:pos x="T4" y="T5"/>
                </a:cxn>
                <a:cxn ang="0">
                  <a:pos x="T6" y="T7"/>
                </a:cxn>
                <a:cxn ang="0">
                  <a:pos x="T8" y="T9"/>
                </a:cxn>
              </a:cxnLst>
              <a:rect l="0" t="0" r="r" b="b"/>
              <a:pathLst>
                <a:path w="38" h="10">
                  <a:moveTo>
                    <a:pt x="38" y="2"/>
                  </a:moveTo>
                  <a:cubicBezTo>
                    <a:pt x="32" y="10"/>
                    <a:pt x="21" y="3"/>
                    <a:pt x="15" y="10"/>
                  </a:cubicBezTo>
                  <a:cubicBezTo>
                    <a:pt x="9" y="10"/>
                    <a:pt x="4" y="6"/>
                    <a:pt x="0" y="2"/>
                  </a:cubicBezTo>
                  <a:cubicBezTo>
                    <a:pt x="10" y="2"/>
                    <a:pt x="20" y="2"/>
                    <a:pt x="30" y="2"/>
                  </a:cubicBezTo>
                  <a:cubicBezTo>
                    <a:pt x="32" y="0"/>
                    <a:pt x="35" y="0"/>
                    <a:pt x="38" y="2"/>
                  </a:cubicBezTo>
                  <a:close/>
                </a:path>
              </a:pathLst>
            </a:custGeom>
            <a:solidFill>
              <a:srgbClr val="714E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 name="Freeform 154">
              <a:extLst>
                <a:ext uri="{FF2B5EF4-FFF2-40B4-BE49-F238E27FC236}">
                  <a16:creationId xmlns:a16="http://schemas.microsoft.com/office/drawing/2014/main" id="{1CFD8911-EE38-4E55-A223-1CC943EC622F}"/>
                </a:ext>
              </a:extLst>
            </p:cNvPr>
            <p:cNvSpPr>
              <a:spLocks/>
            </p:cNvSpPr>
            <p:nvPr/>
          </p:nvSpPr>
          <p:spPr bwMode="auto">
            <a:xfrm>
              <a:off x="4060826" y="3925888"/>
              <a:ext cx="79375" cy="98425"/>
            </a:xfrm>
            <a:custGeom>
              <a:avLst/>
              <a:gdLst>
                <a:gd name="T0" fmla="*/ 0 w 21"/>
                <a:gd name="T1" fmla="*/ 0 h 26"/>
                <a:gd name="T2" fmla="*/ 21 w 21"/>
                <a:gd name="T3" fmla="*/ 22 h 26"/>
                <a:gd name="T4" fmla="*/ 16 w 21"/>
                <a:gd name="T5" fmla="*/ 26 h 26"/>
                <a:gd name="T6" fmla="*/ 0 w 21"/>
                <a:gd name="T7" fmla="*/ 0 h 26"/>
              </a:gdLst>
              <a:ahLst/>
              <a:cxnLst>
                <a:cxn ang="0">
                  <a:pos x="T0" y="T1"/>
                </a:cxn>
                <a:cxn ang="0">
                  <a:pos x="T2" y="T3"/>
                </a:cxn>
                <a:cxn ang="0">
                  <a:pos x="T4" y="T5"/>
                </a:cxn>
                <a:cxn ang="0">
                  <a:pos x="T6" y="T7"/>
                </a:cxn>
              </a:cxnLst>
              <a:rect l="0" t="0" r="r" b="b"/>
              <a:pathLst>
                <a:path w="21" h="26">
                  <a:moveTo>
                    <a:pt x="0" y="0"/>
                  </a:moveTo>
                  <a:cubicBezTo>
                    <a:pt x="7" y="7"/>
                    <a:pt x="14" y="14"/>
                    <a:pt x="21" y="22"/>
                  </a:cubicBezTo>
                  <a:cubicBezTo>
                    <a:pt x="19" y="23"/>
                    <a:pt x="17" y="25"/>
                    <a:pt x="16" y="26"/>
                  </a:cubicBezTo>
                  <a:cubicBezTo>
                    <a:pt x="12" y="17"/>
                    <a:pt x="0" y="12"/>
                    <a:pt x="0" y="0"/>
                  </a:cubicBezTo>
                  <a:close/>
                </a:path>
              </a:pathLst>
            </a:custGeom>
            <a:solidFill>
              <a:srgbClr val="736B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 name="Freeform 157">
              <a:extLst>
                <a:ext uri="{FF2B5EF4-FFF2-40B4-BE49-F238E27FC236}">
                  <a16:creationId xmlns:a16="http://schemas.microsoft.com/office/drawing/2014/main" id="{B27A5C16-64C1-4678-8AB3-261EAC0AA7D2}"/>
                </a:ext>
              </a:extLst>
            </p:cNvPr>
            <p:cNvSpPr>
              <a:spLocks/>
            </p:cNvSpPr>
            <p:nvPr/>
          </p:nvSpPr>
          <p:spPr bwMode="auto">
            <a:xfrm>
              <a:off x="4038601" y="7721601"/>
              <a:ext cx="233363" cy="660400"/>
            </a:xfrm>
            <a:custGeom>
              <a:avLst/>
              <a:gdLst>
                <a:gd name="T0" fmla="*/ 62 w 62"/>
                <a:gd name="T1" fmla="*/ 67 h 176"/>
                <a:gd name="T2" fmla="*/ 54 w 62"/>
                <a:gd name="T3" fmla="*/ 82 h 176"/>
                <a:gd name="T4" fmla="*/ 51 w 62"/>
                <a:gd name="T5" fmla="*/ 87 h 176"/>
                <a:gd name="T6" fmla="*/ 42 w 62"/>
                <a:gd name="T7" fmla="*/ 114 h 176"/>
                <a:gd name="T8" fmla="*/ 31 w 62"/>
                <a:gd name="T9" fmla="*/ 139 h 176"/>
                <a:gd name="T10" fmla="*/ 22 w 62"/>
                <a:gd name="T11" fmla="*/ 161 h 176"/>
                <a:gd name="T12" fmla="*/ 6 w 62"/>
                <a:gd name="T13" fmla="*/ 175 h 176"/>
                <a:gd name="T14" fmla="*/ 11 w 62"/>
                <a:gd name="T15" fmla="*/ 104 h 176"/>
                <a:gd name="T16" fmla="*/ 14 w 62"/>
                <a:gd name="T17" fmla="*/ 67 h 176"/>
                <a:gd name="T18" fmla="*/ 14 w 62"/>
                <a:gd name="T19" fmla="*/ 63 h 176"/>
                <a:gd name="T20" fmla="*/ 14 w 62"/>
                <a:gd name="T21" fmla="*/ 63 h 176"/>
                <a:gd name="T22" fmla="*/ 21 w 62"/>
                <a:gd name="T23" fmla="*/ 47 h 176"/>
                <a:gd name="T24" fmla="*/ 23 w 62"/>
                <a:gd name="T25" fmla="*/ 39 h 176"/>
                <a:gd name="T26" fmla="*/ 25 w 62"/>
                <a:gd name="T27" fmla="*/ 39 h 176"/>
                <a:gd name="T28" fmla="*/ 35 w 62"/>
                <a:gd name="T29" fmla="*/ 18 h 176"/>
                <a:gd name="T30" fmla="*/ 46 w 62"/>
                <a:gd name="T31" fmla="*/ 0 h 176"/>
                <a:gd name="T32" fmla="*/ 60 w 62"/>
                <a:gd name="T33" fmla="*/ 14 h 176"/>
                <a:gd name="T34" fmla="*/ 62 w 62"/>
                <a:gd name="T35" fmla="*/ 67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2" h="176">
                  <a:moveTo>
                    <a:pt x="62" y="67"/>
                  </a:moveTo>
                  <a:cubicBezTo>
                    <a:pt x="48" y="73"/>
                    <a:pt x="48" y="73"/>
                    <a:pt x="54" y="82"/>
                  </a:cubicBezTo>
                  <a:cubicBezTo>
                    <a:pt x="57" y="86"/>
                    <a:pt x="52" y="86"/>
                    <a:pt x="51" y="87"/>
                  </a:cubicBezTo>
                  <a:cubicBezTo>
                    <a:pt x="45" y="95"/>
                    <a:pt x="40" y="103"/>
                    <a:pt x="42" y="114"/>
                  </a:cubicBezTo>
                  <a:cubicBezTo>
                    <a:pt x="43" y="124"/>
                    <a:pt x="39" y="131"/>
                    <a:pt x="31" y="139"/>
                  </a:cubicBezTo>
                  <a:cubicBezTo>
                    <a:pt x="27" y="144"/>
                    <a:pt x="21" y="151"/>
                    <a:pt x="22" y="161"/>
                  </a:cubicBezTo>
                  <a:cubicBezTo>
                    <a:pt x="23" y="170"/>
                    <a:pt x="17" y="176"/>
                    <a:pt x="6" y="175"/>
                  </a:cubicBezTo>
                  <a:cubicBezTo>
                    <a:pt x="0" y="151"/>
                    <a:pt x="9" y="128"/>
                    <a:pt x="11" y="104"/>
                  </a:cubicBezTo>
                  <a:cubicBezTo>
                    <a:pt x="12" y="92"/>
                    <a:pt x="17" y="80"/>
                    <a:pt x="14" y="67"/>
                  </a:cubicBezTo>
                  <a:cubicBezTo>
                    <a:pt x="14" y="66"/>
                    <a:pt x="14" y="64"/>
                    <a:pt x="14" y="63"/>
                  </a:cubicBezTo>
                  <a:cubicBezTo>
                    <a:pt x="14" y="63"/>
                    <a:pt x="14" y="63"/>
                    <a:pt x="14" y="63"/>
                  </a:cubicBezTo>
                  <a:cubicBezTo>
                    <a:pt x="18" y="58"/>
                    <a:pt x="14" y="50"/>
                    <a:pt x="21" y="47"/>
                  </a:cubicBezTo>
                  <a:cubicBezTo>
                    <a:pt x="21" y="44"/>
                    <a:pt x="22" y="42"/>
                    <a:pt x="23" y="39"/>
                  </a:cubicBezTo>
                  <a:cubicBezTo>
                    <a:pt x="24" y="39"/>
                    <a:pt x="24" y="39"/>
                    <a:pt x="25" y="39"/>
                  </a:cubicBezTo>
                  <a:cubicBezTo>
                    <a:pt x="32" y="33"/>
                    <a:pt x="32" y="25"/>
                    <a:pt x="35" y="18"/>
                  </a:cubicBezTo>
                  <a:cubicBezTo>
                    <a:pt x="38" y="12"/>
                    <a:pt x="37" y="3"/>
                    <a:pt x="46" y="0"/>
                  </a:cubicBezTo>
                  <a:cubicBezTo>
                    <a:pt x="55" y="1"/>
                    <a:pt x="62" y="7"/>
                    <a:pt x="60" y="14"/>
                  </a:cubicBezTo>
                  <a:cubicBezTo>
                    <a:pt x="54" y="32"/>
                    <a:pt x="62" y="49"/>
                    <a:pt x="62" y="67"/>
                  </a:cubicBezTo>
                  <a:close/>
                </a:path>
              </a:pathLst>
            </a:custGeom>
            <a:solidFill>
              <a:srgbClr val="5779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 name="Freeform 158">
              <a:extLst>
                <a:ext uri="{FF2B5EF4-FFF2-40B4-BE49-F238E27FC236}">
                  <a16:creationId xmlns:a16="http://schemas.microsoft.com/office/drawing/2014/main" id="{4A564A3F-CCF2-411A-A704-B61CAEE99A34}"/>
                </a:ext>
              </a:extLst>
            </p:cNvPr>
            <p:cNvSpPr>
              <a:spLocks/>
            </p:cNvSpPr>
            <p:nvPr/>
          </p:nvSpPr>
          <p:spPr bwMode="auto">
            <a:xfrm>
              <a:off x="4132263" y="7143751"/>
              <a:ext cx="307975" cy="723900"/>
            </a:xfrm>
            <a:custGeom>
              <a:avLst/>
              <a:gdLst>
                <a:gd name="T0" fmla="*/ 21 w 82"/>
                <a:gd name="T1" fmla="*/ 157 h 193"/>
                <a:gd name="T2" fmla="*/ 0 w 82"/>
                <a:gd name="T3" fmla="*/ 193 h 193"/>
                <a:gd name="T4" fmla="*/ 29 w 82"/>
                <a:gd name="T5" fmla="*/ 109 h 193"/>
                <a:gd name="T6" fmla="*/ 69 w 82"/>
                <a:gd name="T7" fmla="*/ 1 h 193"/>
                <a:gd name="T8" fmla="*/ 75 w 82"/>
                <a:gd name="T9" fmla="*/ 2 h 193"/>
                <a:gd name="T10" fmla="*/ 62 w 82"/>
                <a:gd name="T11" fmla="*/ 55 h 193"/>
                <a:gd name="T12" fmla="*/ 39 w 82"/>
                <a:gd name="T13" fmla="*/ 126 h 193"/>
                <a:gd name="T14" fmla="*/ 21 w 82"/>
                <a:gd name="T15" fmla="*/ 157 h 19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193">
                  <a:moveTo>
                    <a:pt x="21" y="157"/>
                  </a:moveTo>
                  <a:cubicBezTo>
                    <a:pt x="13" y="168"/>
                    <a:pt x="17" y="186"/>
                    <a:pt x="0" y="193"/>
                  </a:cubicBezTo>
                  <a:cubicBezTo>
                    <a:pt x="4" y="163"/>
                    <a:pt x="23" y="138"/>
                    <a:pt x="29" y="109"/>
                  </a:cubicBezTo>
                  <a:cubicBezTo>
                    <a:pt x="43" y="73"/>
                    <a:pt x="56" y="37"/>
                    <a:pt x="69" y="1"/>
                  </a:cubicBezTo>
                  <a:cubicBezTo>
                    <a:pt x="72" y="0"/>
                    <a:pt x="73" y="0"/>
                    <a:pt x="75" y="2"/>
                  </a:cubicBezTo>
                  <a:cubicBezTo>
                    <a:pt x="82" y="22"/>
                    <a:pt x="68" y="37"/>
                    <a:pt x="62" y="55"/>
                  </a:cubicBezTo>
                  <a:cubicBezTo>
                    <a:pt x="53" y="78"/>
                    <a:pt x="47" y="102"/>
                    <a:pt x="39" y="126"/>
                  </a:cubicBezTo>
                  <a:cubicBezTo>
                    <a:pt x="33" y="137"/>
                    <a:pt x="34" y="151"/>
                    <a:pt x="21" y="157"/>
                  </a:cubicBezTo>
                  <a:close/>
                </a:path>
              </a:pathLst>
            </a:custGeom>
            <a:solidFill>
              <a:srgbClr val="3A473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 name="Freeform 159">
              <a:extLst>
                <a:ext uri="{FF2B5EF4-FFF2-40B4-BE49-F238E27FC236}">
                  <a16:creationId xmlns:a16="http://schemas.microsoft.com/office/drawing/2014/main" id="{F726D522-57FE-44FC-8E92-75B31A48594D}"/>
                </a:ext>
              </a:extLst>
            </p:cNvPr>
            <p:cNvSpPr>
              <a:spLocks/>
            </p:cNvSpPr>
            <p:nvPr/>
          </p:nvSpPr>
          <p:spPr bwMode="auto">
            <a:xfrm>
              <a:off x="3829051" y="6797676"/>
              <a:ext cx="119063" cy="109538"/>
            </a:xfrm>
            <a:custGeom>
              <a:avLst/>
              <a:gdLst>
                <a:gd name="T0" fmla="*/ 0 w 32"/>
                <a:gd name="T1" fmla="*/ 13 h 29"/>
                <a:gd name="T2" fmla="*/ 17 w 32"/>
                <a:gd name="T3" fmla="*/ 12 h 29"/>
                <a:gd name="T4" fmla="*/ 28 w 32"/>
                <a:gd name="T5" fmla="*/ 5 h 29"/>
                <a:gd name="T6" fmla="*/ 28 w 32"/>
                <a:gd name="T7" fmla="*/ 22 h 29"/>
                <a:gd name="T8" fmla="*/ 12 w 32"/>
                <a:gd name="T9" fmla="*/ 26 h 29"/>
                <a:gd name="T10" fmla="*/ 0 w 32"/>
                <a:gd name="T11" fmla="*/ 13 h 29"/>
              </a:gdLst>
              <a:ahLst/>
              <a:cxnLst>
                <a:cxn ang="0">
                  <a:pos x="T0" y="T1"/>
                </a:cxn>
                <a:cxn ang="0">
                  <a:pos x="T2" y="T3"/>
                </a:cxn>
                <a:cxn ang="0">
                  <a:pos x="T4" y="T5"/>
                </a:cxn>
                <a:cxn ang="0">
                  <a:pos x="T6" y="T7"/>
                </a:cxn>
                <a:cxn ang="0">
                  <a:pos x="T8" y="T9"/>
                </a:cxn>
                <a:cxn ang="0">
                  <a:pos x="T10" y="T11"/>
                </a:cxn>
              </a:cxnLst>
              <a:rect l="0" t="0" r="r" b="b"/>
              <a:pathLst>
                <a:path w="32" h="29">
                  <a:moveTo>
                    <a:pt x="0" y="13"/>
                  </a:moveTo>
                  <a:cubicBezTo>
                    <a:pt x="7" y="8"/>
                    <a:pt x="12" y="19"/>
                    <a:pt x="17" y="12"/>
                  </a:cubicBezTo>
                  <a:cubicBezTo>
                    <a:pt x="20" y="9"/>
                    <a:pt x="21" y="0"/>
                    <a:pt x="28" y="5"/>
                  </a:cubicBezTo>
                  <a:cubicBezTo>
                    <a:pt x="32" y="9"/>
                    <a:pt x="31" y="17"/>
                    <a:pt x="28" y="22"/>
                  </a:cubicBezTo>
                  <a:cubicBezTo>
                    <a:pt x="24" y="27"/>
                    <a:pt x="18" y="29"/>
                    <a:pt x="12" y="26"/>
                  </a:cubicBezTo>
                  <a:cubicBezTo>
                    <a:pt x="7" y="23"/>
                    <a:pt x="1" y="21"/>
                    <a:pt x="0" y="13"/>
                  </a:cubicBezTo>
                  <a:close/>
                </a:path>
              </a:pathLst>
            </a:custGeom>
            <a:solidFill>
              <a:srgbClr val="C2B5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 name="Freeform 160">
              <a:extLst>
                <a:ext uri="{FF2B5EF4-FFF2-40B4-BE49-F238E27FC236}">
                  <a16:creationId xmlns:a16="http://schemas.microsoft.com/office/drawing/2014/main" id="{A57949BC-7BDC-4C54-BFA5-984729ACCD99}"/>
                </a:ext>
              </a:extLst>
            </p:cNvPr>
            <p:cNvSpPr>
              <a:spLocks/>
            </p:cNvSpPr>
            <p:nvPr/>
          </p:nvSpPr>
          <p:spPr bwMode="auto">
            <a:xfrm>
              <a:off x="3813176" y="6926263"/>
              <a:ext cx="112713" cy="44450"/>
            </a:xfrm>
            <a:custGeom>
              <a:avLst/>
              <a:gdLst>
                <a:gd name="T0" fmla="*/ 30 w 30"/>
                <a:gd name="T1" fmla="*/ 6 h 12"/>
                <a:gd name="T2" fmla="*/ 0 w 30"/>
                <a:gd name="T3" fmla="*/ 11 h 12"/>
                <a:gd name="T4" fmla="*/ 30 w 30"/>
                <a:gd name="T5" fmla="*/ 6 h 12"/>
              </a:gdLst>
              <a:ahLst/>
              <a:cxnLst>
                <a:cxn ang="0">
                  <a:pos x="T0" y="T1"/>
                </a:cxn>
                <a:cxn ang="0">
                  <a:pos x="T2" y="T3"/>
                </a:cxn>
                <a:cxn ang="0">
                  <a:pos x="T4" y="T5"/>
                </a:cxn>
              </a:cxnLst>
              <a:rect l="0" t="0" r="r" b="b"/>
              <a:pathLst>
                <a:path w="30" h="12">
                  <a:moveTo>
                    <a:pt x="30" y="6"/>
                  </a:moveTo>
                  <a:cubicBezTo>
                    <a:pt x="22" y="12"/>
                    <a:pt x="14" y="12"/>
                    <a:pt x="0" y="11"/>
                  </a:cubicBezTo>
                  <a:cubicBezTo>
                    <a:pt x="13" y="0"/>
                    <a:pt x="22" y="4"/>
                    <a:pt x="30" y="6"/>
                  </a:cubicBezTo>
                  <a:close/>
                </a:path>
              </a:pathLst>
            </a:custGeom>
            <a:solidFill>
              <a:srgbClr val="C2B5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 name="Freeform 163">
              <a:extLst>
                <a:ext uri="{FF2B5EF4-FFF2-40B4-BE49-F238E27FC236}">
                  <a16:creationId xmlns:a16="http://schemas.microsoft.com/office/drawing/2014/main" id="{B70A0D86-18EB-4D1B-A481-25382D4A1A93}"/>
                </a:ext>
              </a:extLst>
            </p:cNvPr>
            <p:cNvSpPr>
              <a:spLocks/>
            </p:cNvSpPr>
            <p:nvPr/>
          </p:nvSpPr>
          <p:spPr bwMode="auto">
            <a:xfrm>
              <a:off x="3922713" y="6985001"/>
              <a:ext cx="55563" cy="57150"/>
            </a:xfrm>
            <a:custGeom>
              <a:avLst/>
              <a:gdLst>
                <a:gd name="T0" fmla="*/ 15 w 15"/>
                <a:gd name="T1" fmla="*/ 6 h 15"/>
                <a:gd name="T2" fmla="*/ 5 w 15"/>
                <a:gd name="T3" fmla="*/ 14 h 15"/>
                <a:gd name="T4" fmla="*/ 0 w 15"/>
                <a:gd name="T5" fmla="*/ 8 h 15"/>
                <a:gd name="T6" fmla="*/ 11 w 15"/>
                <a:gd name="T7" fmla="*/ 1 h 15"/>
                <a:gd name="T8" fmla="*/ 15 w 15"/>
                <a:gd name="T9" fmla="*/ 6 h 15"/>
              </a:gdLst>
              <a:ahLst/>
              <a:cxnLst>
                <a:cxn ang="0">
                  <a:pos x="T0" y="T1"/>
                </a:cxn>
                <a:cxn ang="0">
                  <a:pos x="T2" y="T3"/>
                </a:cxn>
                <a:cxn ang="0">
                  <a:pos x="T4" y="T5"/>
                </a:cxn>
                <a:cxn ang="0">
                  <a:pos x="T6" y="T7"/>
                </a:cxn>
                <a:cxn ang="0">
                  <a:pos x="T8" y="T9"/>
                </a:cxn>
              </a:cxnLst>
              <a:rect l="0" t="0" r="r" b="b"/>
              <a:pathLst>
                <a:path w="15" h="15">
                  <a:moveTo>
                    <a:pt x="15" y="6"/>
                  </a:moveTo>
                  <a:cubicBezTo>
                    <a:pt x="13" y="11"/>
                    <a:pt x="11" y="15"/>
                    <a:pt x="5" y="14"/>
                  </a:cubicBezTo>
                  <a:cubicBezTo>
                    <a:pt x="2" y="13"/>
                    <a:pt x="0" y="11"/>
                    <a:pt x="0" y="8"/>
                  </a:cubicBezTo>
                  <a:cubicBezTo>
                    <a:pt x="2" y="3"/>
                    <a:pt x="7" y="2"/>
                    <a:pt x="11" y="1"/>
                  </a:cubicBezTo>
                  <a:cubicBezTo>
                    <a:pt x="14" y="0"/>
                    <a:pt x="15" y="3"/>
                    <a:pt x="15" y="6"/>
                  </a:cubicBezTo>
                  <a:close/>
                </a:path>
              </a:pathLst>
            </a:custGeom>
            <a:solidFill>
              <a:srgbClr val="C2B5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 name="Freeform 186">
              <a:extLst>
                <a:ext uri="{FF2B5EF4-FFF2-40B4-BE49-F238E27FC236}">
                  <a16:creationId xmlns:a16="http://schemas.microsoft.com/office/drawing/2014/main" id="{DB8914D0-7FE8-4394-9B9D-694F13DD8A1C}"/>
                </a:ext>
              </a:extLst>
            </p:cNvPr>
            <p:cNvSpPr>
              <a:spLocks/>
            </p:cNvSpPr>
            <p:nvPr/>
          </p:nvSpPr>
          <p:spPr bwMode="auto">
            <a:xfrm>
              <a:off x="3887788" y="7878763"/>
              <a:ext cx="76200" cy="41275"/>
            </a:xfrm>
            <a:custGeom>
              <a:avLst/>
              <a:gdLst>
                <a:gd name="T0" fmla="*/ 20 w 20"/>
                <a:gd name="T1" fmla="*/ 4 h 11"/>
                <a:gd name="T2" fmla="*/ 0 w 20"/>
                <a:gd name="T3" fmla="*/ 10 h 11"/>
                <a:gd name="T4" fmla="*/ 20 w 20"/>
                <a:gd name="T5" fmla="*/ 4 h 11"/>
              </a:gdLst>
              <a:ahLst/>
              <a:cxnLst>
                <a:cxn ang="0">
                  <a:pos x="T0" y="T1"/>
                </a:cxn>
                <a:cxn ang="0">
                  <a:pos x="T2" y="T3"/>
                </a:cxn>
                <a:cxn ang="0">
                  <a:pos x="T4" y="T5"/>
                </a:cxn>
              </a:cxnLst>
              <a:rect l="0" t="0" r="r" b="b"/>
              <a:pathLst>
                <a:path w="20" h="11">
                  <a:moveTo>
                    <a:pt x="20" y="4"/>
                  </a:moveTo>
                  <a:cubicBezTo>
                    <a:pt x="14" y="10"/>
                    <a:pt x="8" y="11"/>
                    <a:pt x="0" y="10"/>
                  </a:cubicBezTo>
                  <a:cubicBezTo>
                    <a:pt x="5" y="2"/>
                    <a:pt x="11" y="0"/>
                    <a:pt x="20" y="4"/>
                  </a:cubicBezTo>
                  <a:close/>
                </a:path>
              </a:pathLst>
            </a:custGeom>
            <a:solidFill>
              <a:srgbClr val="BBAE9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 name="Freeform 187">
              <a:extLst>
                <a:ext uri="{FF2B5EF4-FFF2-40B4-BE49-F238E27FC236}">
                  <a16:creationId xmlns:a16="http://schemas.microsoft.com/office/drawing/2014/main" id="{DE1C0B06-33D1-46D6-96A4-899F66B308DD}"/>
                </a:ext>
              </a:extLst>
            </p:cNvPr>
            <p:cNvSpPr>
              <a:spLocks/>
            </p:cNvSpPr>
            <p:nvPr/>
          </p:nvSpPr>
          <p:spPr bwMode="auto">
            <a:xfrm>
              <a:off x="4060826" y="7878763"/>
              <a:ext cx="57150" cy="79375"/>
            </a:xfrm>
            <a:custGeom>
              <a:avLst/>
              <a:gdLst>
                <a:gd name="T0" fmla="*/ 15 w 15"/>
                <a:gd name="T1" fmla="*/ 5 h 21"/>
                <a:gd name="T2" fmla="*/ 8 w 15"/>
                <a:gd name="T3" fmla="*/ 21 h 21"/>
                <a:gd name="T4" fmla="*/ 0 w 15"/>
                <a:gd name="T5" fmla="*/ 3 h 21"/>
                <a:gd name="T6" fmla="*/ 15 w 15"/>
                <a:gd name="T7" fmla="*/ 5 h 21"/>
              </a:gdLst>
              <a:ahLst/>
              <a:cxnLst>
                <a:cxn ang="0">
                  <a:pos x="T0" y="T1"/>
                </a:cxn>
                <a:cxn ang="0">
                  <a:pos x="T2" y="T3"/>
                </a:cxn>
                <a:cxn ang="0">
                  <a:pos x="T4" y="T5"/>
                </a:cxn>
                <a:cxn ang="0">
                  <a:pos x="T6" y="T7"/>
                </a:cxn>
              </a:cxnLst>
              <a:rect l="0" t="0" r="r" b="b"/>
              <a:pathLst>
                <a:path w="15" h="21">
                  <a:moveTo>
                    <a:pt x="15" y="5"/>
                  </a:moveTo>
                  <a:cubicBezTo>
                    <a:pt x="13" y="10"/>
                    <a:pt x="10" y="16"/>
                    <a:pt x="8" y="21"/>
                  </a:cubicBezTo>
                  <a:cubicBezTo>
                    <a:pt x="10" y="13"/>
                    <a:pt x="2" y="10"/>
                    <a:pt x="0" y="3"/>
                  </a:cubicBezTo>
                  <a:cubicBezTo>
                    <a:pt x="6" y="0"/>
                    <a:pt x="10" y="5"/>
                    <a:pt x="15" y="5"/>
                  </a:cubicBezTo>
                  <a:close/>
                </a:path>
              </a:pathLst>
            </a:custGeom>
            <a:solidFill>
              <a:srgbClr val="AA9C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 name="Freeform 210">
              <a:extLst>
                <a:ext uri="{FF2B5EF4-FFF2-40B4-BE49-F238E27FC236}">
                  <a16:creationId xmlns:a16="http://schemas.microsoft.com/office/drawing/2014/main" id="{B5C52C64-AF02-44BA-A36A-9C9AB8C7A724}"/>
                </a:ext>
              </a:extLst>
            </p:cNvPr>
            <p:cNvSpPr>
              <a:spLocks/>
            </p:cNvSpPr>
            <p:nvPr/>
          </p:nvSpPr>
          <p:spPr bwMode="auto">
            <a:xfrm>
              <a:off x="4008439" y="7972425"/>
              <a:ext cx="112713" cy="642938"/>
            </a:xfrm>
            <a:custGeom>
              <a:avLst/>
              <a:gdLst>
                <a:gd name="T0" fmla="*/ 22 w 30"/>
                <a:gd name="T1" fmla="*/ 0 h 171"/>
                <a:gd name="T2" fmla="*/ 24 w 30"/>
                <a:gd name="T3" fmla="*/ 30 h 171"/>
                <a:gd name="T4" fmla="*/ 14 w 30"/>
                <a:gd name="T5" fmla="*/ 108 h 171"/>
                <a:gd name="T6" fmla="*/ 5 w 30"/>
                <a:gd name="T7" fmla="*/ 171 h 171"/>
                <a:gd name="T8" fmla="*/ 1 w 30"/>
                <a:gd name="T9" fmla="*/ 160 h 171"/>
                <a:gd name="T10" fmla="*/ 9 w 30"/>
                <a:gd name="T11" fmla="*/ 84 h 171"/>
                <a:gd name="T12" fmla="*/ 22 w 30"/>
                <a:gd name="T13" fmla="*/ 0 h 171"/>
              </a:gdLst>
              <a:ahLst/>
              <a:cxnLst>
                <a:cxn ang="0">
                  <a:pos x="T0" y="T1"/>
                </a:cxn>
                <a:cxn ang="0">
                  <a:pos x="T2" y="T3"/>
                </a:cxn>
                <a:cxn ang="0">
                  <a:pos x="T4" y="T5"/>
                </a:cxn>
                <a:cxn ang="0">
                  <a:pos x="T6" y="T7"/>
                </a:cxn>
                <a:cxn ang="0">
                  <a:pos x="T8" y="T9"/>
                </a:cxn>
                <a:cxn ang="0">
                  <a:pos x="T10" y="T11"/>
                </a:cxn>
                <a:cxn ang="0">
                  <a:pos x="T12" y="T13"/>
                </a:cxn>
              </a:cxnLst>
              <a:rect l="0" t="0" r="r" b="b"/>
              <a:pathLst>
                <a:path w="30" h="171">
                  <a:moveTo>
                    <a:pt x="22" y="0"/>
                  </a:moveTo>
                  <a:cubicBezTo>
                    <a:pt x="30" y="10"/>
                    <a:pt x="26" y="20"/>
                    <a:pt x="24" y="30"/>
                  </a:cubicBezTo>
                  <a:cubicBezTo>
                    <a:pt x="18" y="56"/>
                    <a:pt x="15" y="82"/>
                    <a:pt x="14" y="108"/>
                  </a:cubicBezTo>
                  <a:cubicBezTo>
                    <a:pt x="8" y="128"/>
                    <a:pt x="9" y="150"/>
                    <a:pt x="5" y="171"/>
                  </a:cubicBezTo>
                  <a:cubicBezTo>
                    <a:pt x="0" y="168"/>
                    <a:pt x="3" y="163"/>
                    <a:pt x="1" y="160"/>
                  </a:cubicBezTo>
                  <a:cubicBezTo>
                    <a:pt x="4" y="134"/>
                    <a:pt x="6" y="109"/>
                    <a:pt x="9" y="84"/>
                  </a:cubicBezTo>
                  <a:cubicBezTo>
                    <a:pt x="13" y="56"/>
                    <a:pt x="18" y="28"/>
                    <a:pt x="22" y="0"/>
                  </a:cubicBezTo>
                  <a:close/>
                </a:path>
              </a:pathLst>
            </a:custGeom>
            <a:solidFill>
              <a:srgbClr val="363C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 name="Freeform 212">
              <a:extLst>
                <a:ext uri="{FF2B5EF4-FFF2-40B4-BE49-F238E27FC236}">
                  <a16:creationId xmlns:a16="http://schemas.microsoft.com/office/drawing/2014/main" id="{F9592B69-6869-42E1-8A00-192BBB8DA6B9}"/>
                </a:ext>
              </a:extLst>
            </p:cNvPr>
            <p:cNvSpPr>
              <a:spLocks/>
            </p:cNvSpPr>
            <p:nvPr/>
          </p:nvSpPr>
          <p:spPr bwMode="auto">
            <a:xfrm>
              <a:off x="3730626" y="8258175"/>
              <a:ext cx="120650" cy="71438"/>
            </a:xfrm>
            <a:custGeom>
              <a:avLst/>
              <a:gdLst>
                <a:gd name="T0" fmla="*/ 32 w 32"/>
                <a:gd name="T1" fmla="*/ 12 h 19"/>
                <a:gd name="T2" fmla="*/ 0 w 32"/>
                <a:gd name="T3" fmla="*/ 16 h 19"/>
                <a:gd name="T4" fmla="*/ 32 w 32"/>
                <a:gd name="T5" fmla="*/ 12 h 19"/>
              </a:gdLst>
              <a:ahLst/>
              <a:cxnLst>
                <a:cxn ang="0">
                  <a:pos x="T0" y="T1"/>
                </a:cxn>
                <a:cxn ang="0">
                  <a:pos x="T2" y="T3"/>
                </a:cxn>
                <a:cxn ang="0">
                  <a:pos x="T4" y="T5"/>
                </a:cxn>
              </a:cxnLst>
              <a:rect l="0" t="0" r="r" b="b"/>
              <a:pathLst>
                <a:path w="32" h="19">
                  <a:moveTo>
                    <a:pt x="32" y="12"/>
                  </a:moveTo>
                  <a:cubicBezTo>
                    <a:pt x="23" y="19"/>
                    <a:pt x="14" y="11"/>
                    <a:pt x="0" y="16"/>
                  </a:cubicBezTo>
                  <a:cubicBezTo>
                    <a:pt x="13" y="0"/>
                    <a:pt x="23" y="8"/>
                    <a:pt x="32" y="12"/>
                  </a:cubicBezTo>
                  <a:close/>
                </a:path>
              </a:pathLst>
            </a:custGeom>
            <a:solidFill>
              <a:srgbClr val="9B8A7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 name="Freeform 215">
              <a:extLst>
                <a:ext uri="{FF2B5EF4-FFF2-40B4-BE49-F238E27FC236}">
                  <a16:creationId xmlns:a16="http://schemas.microsoft.com/office/drawing/2014/main" id="{C5B6CB6C-D1BB-4C8E-A5A7-2019C3976539}"/>
                </a:ext>
              </a:extLst>
            </p:cNvPr>
            <p:cNvSpPr>
              <a:spLocks/>
            </p:cNvSpPr>
            <p:nvPr/>
          </p:nvSpPr>
          <p:spPr bwMode="auto">
            <a:xfrm>
              <a:off x="6756401" y="7121525"/>
              <a:ext cx="450850" cy="971550"/>
            </a:xfrm>
            <a:custGeom>
              <a:avLst/>
              <a:gdLst>
                <a:gd name="T0" fmla="*/ 117 w 120"/>
                <a:gd name="T1" fmla="*/ 31 h 259"/>
                <a:gd name="T2" fmla="*/ 113 w 120"/>
                <a:gd name="T3" fmla="*/ 168 h 259"/>
                <a:gd name="T4" fmla="*/ 110 w 120"/>
                <a:gd name="T5" fmla="*/ 187 h 259"/>
                <a:gd name="T6" fmla="*/ 108 w 120"/>
                <a:gd name="T7" fmla="*/ 242 h 259"/>
                <a:gd name="T8" fmla="*/ 91 w 120"/>
                <a:gd name="T9" fmla="*/ 258 h 259"/>
                <a:gd name="T10" fmla="*/ 77 w 120"/>
                <a:gd name="T11" fmla="*/ 238 h 259"/>
                <a:gd name="T12" fmla="*/ 45 w 120"/>
                <a:gd name="T13" fmla="*/ 202 h 259"/>
                <a:gd name="T14" fmla="*/ 4 w 120"/>
                <a:gd name="T15" fmla="*/ 147 h 259"/>
                <a:gd name="T16" fmla="*/ 5 w 120"/>
                <a:gd name="T17" fmla="*/ 61 h 259"/>
                <a:gd name="T18" fmla="*/ 29 w 120"/>
                <a:gd name="T19" fmla="*/ 11 h 259"/>
                <a:gd name="T20" fmla="*/ 43 w 120"/>
                <a:gd name="T21" fmla="*/ 1 h 259"/>
                <a:gd name="T22" fmla="*/ 53 w 120"/>
                <a:gd name="T23" fmla="*/ 35 h 259"/>
                <a:gd name="T24" fmla="*/ 53 w 120"/>
                <a:gd name="T25" fmla="*/ 80 h 259"/>
                <a:gd name="T26" fmla="*/ 81 w 120"/>
                <a:gd name="T27" fmla="*/ 105 h 259"/>
                <a:gd name="T28" fmla="*/ 87 w 120"/>
                <a:gd name="T29" fmla="*/ 97 h 259"/>
                <a:gd name="T30" fmla="*/ 104 w 120"/>
                <a:gd name="T31" fmla="*/ 48 h 259"/>
                <a:gd name="T32" fmla="*/ 117 w 120"/>
                <a:gd name="T33" fmla="*/ 31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0" h="259">
                  <a:moveTo>
                    <a:pt x="117" y="31"/>
                  </a:moveTo>
                  <a:cubicBezTo>
                    <a:pt x="120" y="77"/>
                    <a:pt x="112" y="122"/>
                    <a:pt x="113" y="168"/>
                  </a:cubicBezTo>
                  <a:cubicBezTo>
                    <a:pt x="109" y="174"/>
                    <a:pt x="110" y="180"/>
                    <a:pt x="110" y="187"/>
                  </a:cubicBezTo>
                  <a:cubicBezTo>
                    <a:pt x="114" y="206"/>
                    <a:pt x="109" y="224"/>
                    <a:pt x="108" y="242"/>
                  </a:cubicBezTo>
                  <a:cubicBezTo>
                    <a:pt x="107" y="252"/>
                    <a:pt x="102" y="259"/>
                    <a:pt x="91" y="258"/>
                  </a:cubicBezTo>
                  <a:cubicBezTo>
                    <a:pt x="81" y="256"/>
                    <a:pt x="80" y="247"/>
                    <a:pt x="77" y="238"/>
                  </a:cubicBezTo>
                  <a:cubicBezTo>
                    <a:pt x="71" y="224"/>
                    <a:pt x="66" y="206"/>
                    <a:pt x="45" y="202"/>
                  </a:cubicBezTo>
                  <a:cubicBezTo>
                    <a:pt x="16" y="196"/>
                    <a:pt x="12" y="170"/>
                    <a:pt x="4" y="147"/>
                  </a:cubicBezTo>
                  <a:cubicBezTo>
                    <a:pt x="0" y="118"/>
                    <a:pt x="3" y="89"/>
                    <a:pt x="5" y="61"/>
                  </a:cubicBezTo>
                  <a:cubicBezTo>
                    <a:pt x="16" y="46"/>
                    <a:pt x="25" y="30"/>
                    <a:pt x="29" y="11"/>
                  </a:cubicBezTo>
                  <a:cubicBezTo>
                    <a:pt x="30" y="4"/>
                    <a:pt x="36" y="0"/>
                    <a:pt x="43" y="1"/>
                  </a:cubicBezTo>
                  <a:cubicBezTo>
                    <a:pt x="55" y="9"/>
                    <a:pt x="52" y="24"/>
                    <a:pt x="53" y="35"/>
                  </a:cubicBezTo>
                  <a:cubicBezTo>
                    <a:pt x="55" y="50"/>
                    <a:pt x="57" y="65"/>
                    <a:pt x="53" y="80"/>
                  </a:cubicBezTo>
                  <a:cubicBezTo>
                    <a:pt x="49" y="97"/>
                    <a:pt x="65" y="110"/>
                    <a:pt x="81" y="105"/>
                  </a:cubicBezTo>
                  <a:cubicBezTo>
                    <a:pt x="86" y="104"/>
                    <a:pt x="86" y="100"/>
                    <a:pt x="87" y="97"/>
                  </a:cubicBezTo>
                  <a:cubicBezTo>
                    <a:pt x="91" y="80"/>
                    <a:pt x="102" y="65"/>
                    <a:pt x="104" y="48"/>
                  </a:cubicBezTo>
                  <a:cubicBezTo>
                    <a:pt x="105" y="41"/>
                    <a:pt x="106" y="32"/>
                    <a:pt x="117" y="31"/>
                  </a:cubicBezTo>
                  <a:close/>
                </a:path>
              </a:pathLst>
            </a:custGeom>
            <a:solidFill>
              <a:srgbClr val="A7C4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 name="Freeform 216">
              <a:extLst>
                <a:ext uri="{FF2B5EF4-FFF2-40B4-BE49-F238E27FC236}">
                  <a16:creationId xmlns:a16="http://schemas.microsoft.com/office/drawing/2014/main" id="{3A151967-CF42-4173-8BBE-542DA278E087}"/>
                </a:ext>
              </a:extLst>
            </p:cNvPr>
            <p:cNvSpPr>
              <a:spLocks/>
            </p:cNvSpPr>
            <p:nvPr/>
          </p:nvSpPr>
          <p:spPr bwMode="auto">
            <a:xfrm>
              <a:off x="7053264" y="7823200"/>
              <a:ext cx="146050" cy="809625"/>
            </a:xfrm>
            <a:custGeom>
              <a:avLst/>
              <a:gdLst>
                <a:gd name="T0" fmla="*/ 26 w 39"/>
                <a:gd name="T1" fmla="*/ 60 h 216"/>
                <a:gd name="T2" fmla="*/ 31 w 39"/>
                <a:gd name="T3" fmla="*/ 0 h 216"/>
                <a:gd name="T4" fmla="*/ 33 w 39"/>
                <a:gd name="T5" fmla="*/ 46 h 216"/>
                <a:gd name="T6" fmla="*/ 11 w 39"/>
                <a:gd name="T7" fmla="*/ 216 h 216"/>
                <a:gd name="T8" fmla="*/ 10 w 39"/>
                <a:gd name="T9" fmla="*/ 179 h 216"/>
                <a:gd name="T10" fmla="*/ 26 w 39"/>
                <a:gd name="T11" fmla="*/ 60 h 216"/>
              </a:gdLst>
              <a:ahLst/>
              <a:cxnLst>
                <a:cxn ang="0">
                  <a:pos x="T0" y="T1"/>
                </a:cxn>
                <a:cxn ang="0">
                  <a:pos x="T2" y="T3"/>
                </a:cxn>
                <a:cxn ang="0">
                  <a:pos x="T4" y="T5"/>
                </a:cxn>
                <a:cxn ang="0">
                  <a:pos x="T6" y="T7"/>
                </a:cxn>
                <a:cxn ang="0">
                  <a:pos x="T8" y="T9"/>
                </a:cxn>
                <a:cxn ang="0">
                  <a:pos x="T10" y="T11"/>
                </a:cxn>
              </a:cxnLst>
              <a:rect l="0" t="0" r="r" b="b"/>
              <a:pathLst>
                <a:path w="39" h="216">
                  <a:moveTo>
                    <a:pt x="26" y="60"/>
                  </a:moveTo>
                  <a:cubicBezTo>
                    <a:pt x="28" y="40"/>
                    <a:pt x="30" y="20"/>
                    <a:pt x="31" y="0"/>
                  </a:cubicBezTo>
                  <a:cubicBezTo>
                    <a:pt x="39" y="15"/>
                    <a:pt x="35" y="31"/>
                    <a:pt x="33" y="46"/>
                  </a:cubicBezTo>
                  <a:cubicBezTo>
                    <a:pt x="27" y="103"/>
                    <a:pt x="21" y="160"/>
                    <a:pt x="11" y="216"/>
                  </a:cubicBezTo>
                  <a:cubicBezTo>
                    <a:pt x="0" y="204"/>
                    <a:pt x="12" y="192"/>
                    <a:pt x="10" y="179"/>
                  </a:cubicBezTo>
                  <a:cubicBezTo>
                    <a:pt x="7" y="138"/>
                    <a:pt x="6" y="98"/>
                    <a:pt x="26" y="60"/>
                  </a:cubicBezTo>
                  <a:close/>
                </a:path>
              </a:pathLst>
            </a:custGeom>
            <a:solidFill>
              <a:srgbClr val="5E61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 name="Freeform 219">
              <a:extLst>
                <a:ext uri="{FF2B5EF4-FFF2-40B4-BE49-F238E27FC236}">
                  <a16:creationId xmlns:a16="http://schemas.microsoft.com/office/drawing/2014/main" id="{47CAF222-565C-4537-A4D3-8FE0BED048D6}"/>
                </a:ext>
              </a:extLst>
            </p:cNvPr>
            <p:cNvSpPr>
              <a:spLocks/>
            </p:cNvSpPr>
            <p:nvPr/>
          </p:nvSpPr>
          <p:spPr bwMode="auto">
            <a:xfrm>
              <a:off x="4935539" y="7405688"/>
              <a:ext cx="395288" cy="1265238"/>
            </a:xfrm>
            <a:custGeom>
              <a:avLst/>
              <a:gdLst>
                <a:gd name="T0" fmla="*/ 91 w 105"/>
                <a:gd name="T1" fmla="*/ 39 h 337"/>
                <a:gd name="T2" fmla="*/ 86 w 105"/>
                <a:gd name="T3" fmla="*/ 54 h 337"/>
                <a:gd name="T4" fmla="*/ 80 w 105"/>
                <a:gd name="T5" fmla="*/ 160 h 337"/>
                <a:gd name="T6" fmla="*/ 81 w 105"/>
                <a:gd name="T7" fmla="*/ 177 h 337"/>
                <a:gd name="T8" fmla="*/ 59 w 105"/>
                <a:gd name="T9" fmla="*/ 291 h 337"/>
                <a:gd name="T10" fmla="*/ 51 w 105"/>
                <a:gd name="T11" fmla="*/ 319 h 337"/>
                <a:gd name="T12" fmla="*/ 51 w 105"/>
                <a:gd name="T13" fmla="*/ 319 h 337"/>
                <a:gd name="T14" fmla="*/ 26 w 105"/>
                <a:gd name="T15" fmla="*/ 327 h 337"/>
                <a:gd name="T16" fmla="*/ 9 w 105"/>
                <a:gd name="T17" fmla="*/ 292 h 337"/>
                <a:gd name="T18" fmla="*/ 23 w 105"/>
                <a:gd name="T19" fmla="*/ 212 h 337"/>
                <a:gd name="T20" fmla="*/ 18 w 105"/>
                <a:gd name="T21" fmla="*/ 202 h 337"/>
                <a:gd name="T22" fmla="*/ 35 w 105"/>
                <a:gd name="T23" fmla="*/ 203 h 337"/>
                <a:gd name="T24" fmla="*/ 27 w 105"/>
                <a:gd name="T25" fmla="*/ 190 h 337"/>
                <a:gd name="T26" fmla="*/ 7 w 105"/>
                <a:gd name="T27" fmla="*/ 171 h 337"/>
                <a:gd name="T28" fmla="*/ 10 w 105"/>
                <a:gd name="T29" fmla="*/ 164 h 337"/>
                <a:gd name="T30" fmla="*/ 21 w 105"/>
                <a:gd name="T31" fmla="*/ 152 h 337"/>
                <a:gd name="T32" fmla="*/ 34 w 105"/>
                <a:gd name="T33" fmla="*/ 102 h 337"/>
                <a:gd name="T34" fmla="*/ 61 w 105"/>
                <a:gd name="T35" fmla="*/ 44 h 337"/>
                <a:gd name="T36" fmla="*/ 66 w 105"/>
                <a:gd name="T37" fmla="*/ 18 h 337"/>
                <a:gd name="T38" fmla="*/ 87 w 105"/>
                <a:gd name="T39" fmla="*/ 6 h 337"/>
                <a:gd name="T40" fmla="*/ 91 w 105"/>
                <a:gd name="T41" fmla="*/ 39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5" h="337">
                  <a:moveTo>
                    <a:pt x="91" y="39"/>
                  </a:moveTo>
                  <a:cubicBezTo>
                    <a:pt x="84" y="42"/>
                    <a:pt x="83" y="48"/>
                    <a:pt x="86" y="54"/>
                  </a:cubicBezTo>
                  <a:cubicBezTo>
                    <a:pt x="105" y="91"/>
                    <a:pt x="87" y="125"/>
                    <a:pt x="80" y="160"/>
                  </a:cubicBezTo>
                  <a:cubicBezTo>
                    <a:pt x="79" y="166"/>
                    <a:pt x="77" y="171"/>
                    <a:pt x="81" y="177"/>
                  </a:cubicBezTo>
                  <a:cubicBezTo>
                    <a:pt x="104" y="220"/>
                    <a:pt x="97" y="258"/>
                    <a:pt x="59" y="291"/>
                  </a:cubicBezTo>
                  <a:cubicBezTo>
                    <a:pt x="52" y="299"/>
                    <a:pt x="61" y="312"/>
                    <a:pt x="51" y="319"/>
                  </a:cubicBezTo>
                  <a:cubicBezTo>
                    <a:pt x="51" y="319"/>
                    <a:pt x="51" y="319"/>
                    <a:pt x="51" y="319"/>
                  </a:cubicBezTo>
                  <a:cubicBezTo>
                    <a:pt x="44" y="325"/>
                    <a:pt x="36" y="337"/>
                    <a:pt x="26" y="327"/>
                  </a:cubicBezTo>
                  <a:cubicBezTo>
                    <a:pt x="18" y="318"/>
                    <a:pt x="0" y="312"/>
                    <a:pt x="9" y="292"/>
                  </a:cubicBezTo>
                  <a:cubicBezTo>
                    <a:pt x="21" y="267"/>
                    <a:pt x="15" y="238"/>
                    <a:pt x="23" y="212"/>
                  </a:cubicBezTo>
                  <a:cubicBezTo>
                    <a:pt x="24" y="209"/>
                    <a:pt x="20" y="205"/>
                    <a:pt x="18" y="202"/>
                  </a:cubicBezTo>
                  <a:cubicBezTo>
                    <a:pt x="25" y="200"/>
                    <a:pt x="30" y="210"/>
                    <a:pt x="35" y="203"/>
                  </a:cubicBezTo>
                  <a:cubicBezTo>
                    <a:pt x="41" y="194"/>
                    <a:pt x="30" y="194"/>
                    <a:pt x="27" y="190"/>
                  </a:cubicBezTo>
                  <a:cubicBezTo>
                    <a:pt x="21" y="183"/>
                    <a:pt x="14" y="177"/>
                    <a:pt x="7" y="171"/>
                  </a:cubicBezTo>
                  <a:cubicBezTo>
                    <a:pt x="6" y="168"/>
                    <a:pt x="8" y="166"/>
                    <a:pt x="10" y="164"/>
                  </a:cubicBezTo>
                  <a:cubicBezTo>
                    <a:pt x="18" y="164"/>
                    <a:pt x="26" y="163"/>
                    <a:pt x="21" y="152"/>
                  </a:cubicBezTo>
                  <a:cubicBezTo>
                    <a:pt x="16" y="133"/>
                    <a:pt x="27" y="118"/>
                    <a:pt x="34" y="102"/>
                  </a:cubicBezTo>
                  <a:cubicBezTo>
                    <a:pt x="51" y="87"/>
                    <a:pt x="67" y="72"/>
                    <a:pt x="61" y="44"/>
                  </a:cubicBezTo>
                  <a:cubicBezTo>
                    <a:pt x="59" y="36"/>
                    <a:pt x="62" y="26"/>
                    <a:pt x="66" y="18"/>
                  </a:cubicBezTo>
                  <a:cubicBezTo>
                    <a:pt x="69" y="9"/>
                    <a:pt x="74" y="0"/>
                    <a:pt x="87" y="6"/>
                  </a:cubicBezTo>
                  <a:cubicBezTo>
                    <a:pt x="94" y="16"/>
                    <a:pt x="99" y="27"/>
                    <a:pt x="91" y="39"/>
                  </a:cubicBezTo>
                  <a:close/>
                </a:path>
              </a:pathLst>
            </a:custGeom>
            <a:solidFill>
              <a:srgbClr val="0D4F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 name="Freeform 221">
              <a:extLst>
                <a:ext uri="{FF2B5EF4-FFF2-40B4-BE49-F238E27FC236}">
                  <a16:creationId xmlns:a16="http://schemas.microsoft.com/office/drawing/2014/main" id="{B1E076E1-AB4A-4EC8-9792-92A3F3A4C37B}"/>
                </a:ext>
              </a:extLst>
            </p:cNvPr>
            <p:cNvSpPr>
              <a:spLocks/>
            </p:cNvSpPr>
            <p:nvPr/>
          </p:nvSpPr>
          <p:spPr bwMode="auto">
            <a:xfrm>
              <a:off x="4789489" y="7548563"/>
              <a:ext cx="311150" cy="588963"/>
            </a:xfrm>
            <a:custGeom>
              <a:avLst/>
              <a:gdLst>
                <a:gd name="T0" fmla="*/ 50 w 83"/>
                <a:gd name="T1" fmla="*/ 129 h 157"/>
                <a:gd name="T2" fmla="*/ 46 w 83"/>
                <a:gd name="T3" fmla="*/ 133 h 157"/>
                <a:gd name="T4" fmla="*/ 40 w 83"/>
                <a:gd name="T5" fmla="*/ 146 h 157"/>
                <a:gd name="T6" fmla="*/ 38 w 83"/>
                <a:gd name="T7" fmla="*/ 156 h 157"/>
                <a:gd name="T8" fmla="*/ 29 w 83"/>
                <a:gd name="T9" fmla="*/ 147 h 157"/>
                <a:gd name="T10" fmla="*/ 28 w 83"/>
                <a:gd name="T11" fmla="*/ 120 h 157"/>
                <a:gd name="T12" fmla="*/ 16 w 83"/>
                <a:gd name="T13" fmla="*/ 92 h 157"/>
                <a:gd name="T14" fmla="*/ 7 w 83"/>
                <a:gd name="T15" fmla="*/ 85 h 157"/>
                <a:gd name="T16" fmla="*/ 12 w 83"/>
                <a:gd name="T17" fmla="*/ 35 h 157"/>
                <a:gd name="T18" fmla="*/ 23 w 83"/>
                <a:gd name="T19" fmla="*/ 0 h 157"/>
                <a:gd name="T20" fmla="*/ 56 w 83"/>
                <a:gd name="T21" fmla="*/ 63 h 157"/>
                <a:gd name="T22" fmla="*/ 71 w 83"/>
                <a:gd name="T23" fmla="*/ 52 h 157"/>
                <a:gd name="T24" fmla="*/ 78 w 83"/>
                <a:gd name="T25" fmla="*/ 69 h 157"/>
                <a:gd name="T26" fmla="*/ 66 w 83"/>
                <a:gd name="T27" fmla="*/ 113 h 157"/>
                <a:gd name="T28" fmla="*/ 50 w 83"/>
                <a:gd name="T29" fmla="*/ 12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3" h="157">
                  <a:moveTo>
                    <a:pt x="50" y="129"/>
                  </a:moveTo>
                  <a:cubicBezTo>
                    <a:pt x="49" y="130"/>
                    <a:pt x="47" y="132"/>
                    <a:pt x="46" y="133"/>
                  </a:cubicBezTo>
                  <a:cubicBezTo>
                    <a:pt x="41" y="136"/>
                    <a:pt x="37" y="139"/>
                    <a:pt x="40" y="146"/>
                  </a:cubicBezTo>
                  <a:cubicBezTo>
                    <a:pt x="41" y="150"/>
                    <a:pt x="47" y="154"/>
                    <a:pt x="38" y="156"/>
                  </a:cubicBezTo>
                  <a:cubicBezTo>
                    <a:pt x="33" y="157"/>
                    <a:pt x="30" y="152"/>
                    <a:pt x="29" y="147"/>
                  </a:cubicBezTo>
                  <a:cubicBezTo>
                    <a:pt x="28" y="138"/>
                    <a:pt x="26" y="128"/>
                    <a:pt x="28" y="120"/>
                  </a:cubicBezTo>
                  <a:cubicBezTo>
                    <a:pt x="34" y="105"/>
                    <a:pt x="33" y="96"/>
                    <a:pt x="16" y="92"/>
                  </a:cubicBezTo>
                  <a:cubicBezTo>
                    <a:pt x="12" y="92"/>
                    <a:pt x="10" y="87"/>
                    <a:pt x="7" y="85"/>
                  </a:cubicBezTo>
                  <a:cubicBezTo>
                    <a:pt x="0" y="67"/>
                    <a:pt x="12" y="52"/>
                    <a:pt x="12" y="35"/>
                  </a:cubicBezTo>
                  <a:cubicBezTo>
                    <a:pt x="16" y="24"/>
                    <a:pt x="16" y="11"/>
                    <a:pt x="23" y="0"/>
                  </a:cubicBezTo>
                  <a:cubicBezTo>
                    <a:pt x="37" y="9"/>
                    <a:pt x="56" y="43"/>
                    <a:pt x="56" y="63"/>
                  </a:cubicBezTo>
                  <a:cubicBezTo>
                    <a:pt x="60" y="57"/>
                    <a:pt x="63" y="50"/>
                    <a:pt x="71" y="52"/>
                  </a:cubicBezTo>
                  <a:cubicBezTo>
                    <a:pt x="79" y="55"/>
                    <a:pt x="83" y="61"/>
                    <a:pt x="78" y="69"/>
                  </a:cubicBezTo>
                  <a:cubicBezTo>
                    <a:pt x="73" y="83"/>
                    <a:pt x="63" y="97"/>
                    <a:pt x="66" y="113"/>
                  </a:cubicBezTo>
                  <a:cubicBezTo>
                    <a:pt x="62" y="119"/>
                    <a:pt x="60" y="128"/>
                    <a:pt x="50" y="129"/>
                  </a:cubicBezTo>
                  <a:close/>
                </a:path>
              </a:pathLst>
            </a:custGeom>
            <a:solidFill>
              <a:srgbClr val="2A71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 name="Freeform 222">
              <a:extLst>
                <a:ext uri="{FF2B5EF4-FFF2-40B4-BE49-F238E27FC236}">
                  <a16:creationId xmlns:a16="http://schemas.microsoft.com/office/drawing/2014/main" id="{29B9C1BB-535A-4709-932F-05092FC12228}"/>
                </a:ext>
              </a:extLst>
            </p:cNvPr>
            <p:cNvSpPr>
              <a:spLocks/>
            </p:cNvSpPr>
            <p:nvPr/>
          </p:nvSpPr>
          <p:spPr bwMode="auto">
            <a:xfrm>
              <a:off x="4733926" y="7653338"/>
              <a:ext cx="115888" cy="503238"/>
            </a:xfrm>
            <a:custGeom>
              <a:avLst/>
              <a:gdLst>
                <a:gd name="T0" fmla="*/ 30 w 31"/>
                <a:gd name="T1" fmla="*/ 5 h 134"/>
                <a:gd name="T2" fmla="*/ 22 w 31"/>
                <a:gd name="T3" fmla="*/ 57 h 134"/>
                <a:gd name="T4" fmla="*/ 5 w 31"/>
                <a:gd name="T5" fmla="*/ 127 h 134"/>
                <a:gd name="T6" fmla="*/ 2 w 31"/>
                <a:gd name="T7" fmla="*/ 131 h 134"/>
                <a:gd name="T8" fmla="*/ 0 w 31"/>
                <a:gd name="T9" fmla="*/ 125 h 134"/>
                <a:gd name="T10" fmla="*/ 26 w 31"/>
                <a:gd name="T11" fmla="*/ 1 h 134"/>
                <a:gd name="T12" fmla="*/ 30 w 31"/>
                <a:gd name="T13" fmla="*/ 5 h 134"/>
              </a:gdLst>
              <a:ahLst/>
              <a:cxnLst>
                <a:cxn ang="0">
                  <a:pos x="T0" y="T1"/>
                </a:cxn>
                <a:cxn ang="0">
                  <a:pos x="T2" y="T3"/>
                </a:cxn>
                <a:cxn ang="0">
                  <a:pos x="T4" y="T5"/>
                </a:cxn>
                <a:cxn ang="0">
                  <a:pos x="T6" y="T7"/>
                </a:cxn>
                <a:cxn ang="0">
                  <a:pos x="T8" y="T9"/>
                </a:cxn>
                <a:cxn ang="0">
                  <a:pos x="T10" y="T11"/>
                </a:cxn>
                <a:cxn ang="0">
                  <a:pos x="T12" y="T13"/>
                </a:cxn>
              </a:cxnLst>
              <a:rect l="0" t="0" r="r" b="b"/>
              <a:pathLst>
                <a:path w="31" h="134">
                  <a:moveTo>
                    <a:pt x="30" y="5"/>
                  </a:moveTo>
                  <a:cubicBezTo>
                    <a:pt x="27" y="22"/>
                    <a:pt x="24" y="40"/>
                    <a:pt x="22" y="57"/>
                  </a:cubicBezTo>
                  <a:cubicBezTo>
                    <a:pt x="12" y="79"/>
                    <a:pt x="12" y="104"/>
                    <a:pt x="5" y="127"/>
                  </a:cubicBezTo>
                  <a:cubicBezTo>
                    <a:pt x="5" y="129"/>
                    <a:pt x="6" y="134"/>
                    <a:pt x="2" y="131"/>
                  </a:cubicBezTo>
                  <a:cubicBezTo>
                    <a:pt x="1" y="130"/>
                    <a:pt x="1" y="127"/>
                    <a:pt x="0" y="125"/>
                  </a:cubicBezTo>
                  <a:cubicBezTo>
                    <a:pt x="4" y="83"/>
                    <a:pt x="18" y="43"/>
                    <a:pt x="26" y="1"/>
                  </a:cubicBezTo>
                  <a:cubicBezTo>
                    <a:pt x="29" y="0"/>
                    <a:pt x="31" y="1"/>
                    <a:pt x="30" y="5"/>
                  </a:cubicBezTo>
                  <a:close/>
                </a:path>
              </a:pathLst>
            </a:custGeom>
            <a:solidFill>
              <a:srgbClr val="1628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 name="Freeform 223">
              <a:extLst>
                <a:ext uri="{FF2B5EF4-FFF2-40B4-BE49-F238E27FC236}">
                  <a16:creationId xmlns:a16="http://schemas.microsoft.com/office/drawing/2014/main" id="{BEF242D3-409E-4E04-A0B3-05514DCC0476}"/>
                </a:ext>
              </a:extLst>
            </p:cNvPr>
            <p:cNvSpPr>
              <a:spLocks/>
            </p:cNvSpPr>
            <p:nvPr/>
          </p:nvSpPr>
          <p:spPr bwMode="auto">
            <a:xfrm>
              <a:off x="6742114" y="7675563"/>
              <a:ext cx="409575" cy="819150"/>
            </a:xfrm>
            <a:custGeom>
              <a:avLst/>
              <a:gdLst>
                <a:gd name="T0" fmla="*/ 109 w 109"/>
                <a:gd name="T1" fmla="*/ 99 h 218"/>
                <a:gd name="T2" fmla="*/ 93 w 109"/>
                <a:gd name="T3" fmla="*/ 218 h 218"/>
                <a:gd name="T4" fmla="*/ 53 w 109"/>
                <a:gd name="T5" fmla="*/ 171 h 218"/>
                <a:gd name="T6" fmla="*/ 74 w 109"/>
                <a:gd name="T7" fmla="*/ 173 h 218"/>
                <a:gd name="T8" fmla="*/ 83 w 109"/>
                <a:gd name="T9" fmla="*/ 172 h 218"/>
                <a:gd name="T10" fmla="*/ 79 w 109"/>
                <a:gd name="T11" fmla="*/ 164 h 218"/>
                <a:gd name="T12" fmla="*/ 51 w 109"/>
                <a:gd name="T13" fmla="*/ 156 h 218"/>
                <a:gd name="T14" fmla="*/ 58 w 109"/>
                <a:gd name="T15" fmla="*/ 129 h 218"/>
                <a:gd name="T16" fmla="*/ 26 w 109"/>
                <a:gd name="T17" fmla="*/ 75 h 218"/>
                <a:gd name="T18" fmla="*/ 6 w 109"/>
                <a:gd name="T19" fmla="*/ 15 h 218"/>
                <a:gd name="T20" fmla="*/ 14 w 109"/>
                <a:gd name="T21" fmla="*/ 3 h 218"/>
                <a:gd name="T22" fmla="*/ 23 w 109"/>
                <a:gd name="T23" fmla="*/ 20 h 218"/>
                <a:gd name="T24" fmla="*/ 27 w 109"/>
                <a:gd name="T25" fmla="*/ 33 h 218"/>
                <a:gd name="T26" fmla="*/ 31 w 109"/>
                <a:gd name="T27" fmla="*/ 39 h 218"/>
                <a:gd name="T28" fmla="*/ 90 w 109"/>
                <a:gd name="T29" fmla="*/ 61 h 218"/>
                <a:gd name="T30" fmla="*/ 75 w 109"/>
                <a:gd name="T31" fmla="*/ 80 h 218"/>
                <a:gd name="T32" fmla="*/ 104 w 109"/>
                <a:gd name="T33" fmla="*/ 91 h 218"/>
                <a:gd name="T34" fmla="*/ 86 w 109"/>
                <a:gd name="T35" fmla="*/ 91 h 218"/>
                <a:gd name="T36" fmla="*/ 109 w 109"/>
                <a:gd name="T37" fmla="*/ 99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9" h="218">
                  <a:moveTo>
                    <a:pt x="109" y="99"/>
                  </a:moveTo>
                  <a:cubicBezTo>
                    <a:pt x="102" y="138"/>
                    <a:pt x="104" y="179"/>
                    <a:pt x="93" y="218"/>
                  </a:cubicBezTo>
                  <a:cubicBezTo>
                    <a:pt x="75" y="207"/>
                    <a:pt x="74" y="181"/>
                    <a:pt x="53" y="171"/>
                  </a:cubicBezTo>
                  <a:cubicBezTo>
                    <a:pt x="62" y="164"/>
                    <a:pt x="68" y="170"/>
                    <a:pt x="74" y="173"/>
                  </a:cubicBezTo>
                  <a:cubicBezTo>
                    <a:pt x="77" y="175"/>
                    <a:pt x="81" y="175"/>
                    <a:pt x="83" y="172"/>
                  </a:cubicBezTo>
                  <a:cubicBezTo>
                    <a:pt x="85" y="168"/>
                    <a:pt x="82" y="166"/>
                    <a:pt x="79" y="164"/>
                  </a:cubicBezTo>
                  <a:cubicBezTo>
                    <a:pt x="72" y="160"/>
                    <a:pt x="65" y="156"/>
                    <a:pt x="51" y="156"/>
                  </a:cubicBezTo>
                  <a:cubicBezTo>
                    <a:pt x="67" y="146"/>
                    <a:pt x="64" y="140"/>
                    <a:pt x="58" y="129"/>
                  </a:cubicBezTo>
                  <a:cubicBezTo>
                    <a:pt x="48" y="110"/>
                    <a:pt x="45" y="88"/>
                    <a:pt x="26" y="75"/>
                  </a:cubicBezTo>
                  <a:cubicBezTo>
                    <a:pt x="3" y="61"/>
                    <a:pt x="6" y="37"/>
                    <a:pt x="6" y="15"/>
                  </a:cubicBezTo>
                  <a:cubicBezTo>
                    <a:pt x="4" y="8"/>
                    <a:pt x="0" y="0"/>
                    <a:pt x="14" y="3"/>
                  </a:cubicBezTo>
                  <a:cubicBezTo>
                    <a:pt x="17" y="9"/>
                    <a:pt x="24" y="15"/>
                    <a:pt x="23" y="20"/>
                  </a:cubicBezTo>
                  <a:cubicBezTo>
                    <a:pt x="23" y="26"/>
                    <a:pt x="45" y="26"/>
                    <a:pt x="27" y="33"/>
                  </a:cubicBezTo>
                  <a:cubicBezTo>
                    <a:pt x="28" y="35"/>
                    <a:pt x="30" y="39"/>
                    <a:pt x="31" y="39"/>
                  </a:cubicBezTo>
                  <a:cubicBezTo>
                    <a:pt x="54" y="39"/>
                    <a:pt x="67" y="62"/>
                    <a:pt x="90" y="61"/>
                  </a:cubicBezTo>
                  <a:cubicBezTo>
                    <a:pt x="89" y="70"/>
                    <a:pt x="81" y="74"/>
                    <a:pt x="75" y="80"/>
                  </a:cubicBezTo>
                  <a:cubicBezTo>
                    <a:pt x="85" y="85"/>
                    <a:pt x="99" y="78"/>
                    <a:pt x="104" y="91"/>
                  </a:cubicBezTo>
                  <a:cubicBezTo>
                    <a:pt x="97" y="99"/>
                    <a:pt x="92" y="87"/>
                    <a:pt x="86" y="91"/>
                  </a:cubicBezTo>
                  <a:cubicBezTo>
                    <a:pt x="94" y="107"/>
                    <a:pt x="94" y="107"/>
                    <a:pt x="109" y="99"/>
                  </a:cubicBezTo>
                  <a:close/>
                </a:path>
              </a:pathLst>
            </a:custGeom>
            <a:solidFill>
              <a:srgbClr val="8EB2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 name="Freeform 224">
              <a:extLst>
                <a:ext uri="{FF2B5EF4-FFF2-40B4-BE49-F238E27FC236}">
                  <a16:creationId xmlns:a16="http://schemas.microsoft.com/office/drawing/2014/main" id="{F6EF5730-EF05-4DE5-812A-A4B87E5B97DD}"/>
                </a:ext>
              </a:extLst>
            </p:cNvPr>
            <p:cNvSpPr>
              <a:spLocks/>
            </p:cNvSpPr>
            <p:nvPr/>
          </p:nvSpPr>
          <p:spPr bwMode="auto">
            <a:xfrm>
              <a:off x="6945314" y="8404225"/>
              <a:ext cx="104775" cy="131763"/>
            </a:xfrm>
            <a:custGeom>
              <a:avLst/>
              <a:gdLst>
                <a:gd name="T0" fmla="*/ 0 w 28"/>
                <a:gd name="T1" fmla="*/ 0 h 35"/>
                <a:gd name="T2" fmla="*/ 24 w 28"/>
                <a:gd name="T3" fmla="*/ 21 h 35"/>
                <a:gd name="T4" fmla="*/ 20 w 28"/>
                <a:gd name="T5" fmla="*/ 32 h 35"/>
                <a:gd name="T6" fmla="*/ 12 w 28"/>
                <a:gd name="T7" fmla="*/ 27 h 35"/>
                <a:gd name="T8" fmla="*/ 0 w 28"/>
                <a:gd name="T9" fmla="*/ 0 h 35"/>
              </a:gdLst>
              <a:ahLst/>
              <a:cxnLst>
                <a:cxn ang="0">
                  <a:pos x="T0" y="T1"/>
                </a:cxn>
                <a:cxn ang="0">
                  <a:pos x="T2" y="T3"/>
                </a:cxn>
                <a:cxn ang="0">
                  <a:pos x="T4" y="T5"/>
                </a:cxn>
                <a:cxn ang="0">
                  <a:pos x="T6" y="T7"/>
                </a:cxn>
                <a:cxn ang="0">
                  <a:pos x="T8" y="T9"/>
                </a:cxn>
              </a:cxnLst>
              <a:rect l="0" t="0" r="r" b="b"/>
              <a:pathLst>
                <a:path w="28" h="35">
                  <a:moveTo>
                    <a:pt x="0" y="0"/>
                  </a:moveTo>
                  <a:cubicBezTo>
                    <a:pt x="16" y="2"/>
                    <a:pt x="16" y="15"/>
                    <a:pt x="24" y="21"/>
                  </a:cubicBezTo>
                  <a:cubicBezTo>
                    <a:pt x="28" y="24"/>
                    <a:pt x="23" y="30"/>
                    <a:pt x="20" y="32"/>
                  </a:cubicBezTo>
                  <a:cubicBezTo>
                    <a:pt x="14" y="35"/>
                    <a:pt x="13" y="30"/>
                    <a:pt x="12" y="27"/>
                  </a:cubicBezTo>
                  <a:cubicBezTo>
                    <a:pt x="11" y="17"/>
                    <a:pt x="6" y="10"/>
                    <a:pt x="0" y="0"/>
                  </a:cubicBezTo>
                  <a:close/>
                </a:path>
              </a:pathLst>
            </a:custGeom>
            <a:solidFill>
              <a:srgbClr val="8EB2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 name="Freeform 225">
              <a:extLst>
                <a:ext uri="{FF2B5EF4-FFF2-40B4-BE49-F238E27FC236}">
                  <a16:creationId xmlns:a16="http://schemas.microsoft.com/office/drawing/2014/main" id="{4EB2B041-3FFF-45BE-B253-82000D9E60C4}"/>
                </a:ext>
              </a:extLst>
            </p:cNvPr>
            <p:cNvSpPr>
              <a:spLocks/>
            </p:cNvSpPr>
            <p:nvPr/>
          </p:nvSpPr>
          <p:spPr bwMode="auto">
            <a:xfrm>
              <a:off x="4184651" y="6865938"/>
              <a:ext cx="814388" cy="1466850"/>
            </a:xfrm>
            <a:custGeom>
              <a:avLst/>
              <a:gdLst>
                <a:gd name="T0" fmla="*/ 134 w 217"/>
                <a:gd name="T1" fmla="*/ 239 h 391"/>
                <a:gd name="T2" fmla="*/ 120 w 217"/>
                <a:gd name="T3" fmla="*/ 278 h 391"/>
                <a:gd name="T4" fmla="*/ 82 w 217"/>
                <a:gd name="T5" fmla="*/ 281 h 391"/>
                <a:gd name="T6" fmla="*/ 86 w 217"/>
                <a:gd name="T7" fmla="*/ 332 h 391"/>
                <a:gd name="T8" fmla="*/ 76 w 217"/>
                <a:gd name="T9" fmla="*/ 367 h 391"/>
                <a:gd name="T10" fmla="*/ 65 w 217"/>
                <a:gd name="T11" fmla="*/ 357 h 391"/>
                <a:gd name="T12" fmla="*/ 45 w 217"/>
                <a:gd name="T13" fmla="*/ 357 h 391"/>
                <a:gd name="T14" fmla="*/ 11 w 217"/>
                <a:gd name="T15" fmla="*/ 391 h 391"/>
                <a:gd name="T16" fmla="*/ 7 w 217"/>
                <a:gd name="T17" fmla="*/ 391 h 391"/>
                <a:gd name="T18" fmla="*/ 4 w 217"/>
                <a:gd name="T19" fmla="*/ 379 h 391"/>
                <a:gd name="T20" fmla="*/ 36 w 217"/>
                <a:gd name="T21" fmla="*/ 320 h 391"/>
                <a:gd name="T22" fmla="*/ 35 w 217"/>
                <a:gd name="T23" fmla="*/ 295 h 391"/>
                <a:gd name="T24" fmla="*/ 65 w 217"/>
                <a:gd name="T25" fmla="*/ 241 h 391"/>
                <a:gd name="T26" fmla="*/ 70 w 217"/>
                <a:gd name="T27" fmla="*/ 244 h 391"/>
                <a:gd name="T28" fmla="*/ 65 w 217"/>
                <a:gd name="T29" fmla="*/ 240 h 391"/>
                <a:gd name="T30" fmla="*/ 60 w 217"/>
                <a:gd name="T31" fmla="*/ 229 h 391"/>
                <a:gd name="T32" fmla="*/ 93 w 217"/>
                <a:gd name="T33" fmla="*/ 180 h 391"/>
                <a:gd name="T34" fmla="*/ 121 w 217"/>
                <a:gd name="T35" fmla="*/ 132 h 391"/>
                <a:gd name="T36" fmla="*/ 125 w 217"/>
                <a:gd name="T37" fmla="*/ 123 h 391"/>
                <a:gd name="T38" fmla="*/ 145 w 217"/>
                <a:gd name="T39" fmla="*/ 119 h 391"/>
                <a:gd name="T40" fmla="*/ 145 w 217"/>
                <a:gd name="T41" fmla="*/ 103 h 391"/>
                <a:gd name="T42" fmla="*/ 161 w 217"/>
                <a:gd name="T43" fmla="*/ 89 h 391"/>
                <a:gd name="T44" fmla="*/ 168 w 217"/>
                <a:gd name="T45" fmla="*/ 82 h 391"/>
                <a:gd name="T46" fmla="*/ 189 w 217"/>
                <a:gd name="T47" fmla="*/ 17 h 391"/>
                <a:gd name="T48" fmla="*/ 207 w 217"/>
                <a:gd name="T49" fmla="*/ 3 h 391"/>
                <a:gd name="T50" fmla="*/ 213 w 217"/>
                <a:gd name="T51" fmla="*/ 29 h 391"/>
                <a:gd name="T52" fmla="*/ 216 w 217"/>
                <a:gd name="T53" fmla="*/ 60 h 391"/>
                <a:gd name="T54" fmla="*/ 212 w 217"/>
                <a:gd name="T55" fmla="*/ 79 h 391"/>
                <a:gd name="T56" fmla="*/ 199 w 217"/>
                <a:gd name="T57" fmla="*/ 76 h 391"/>
                <a:gd name="T58" fmla="*/ 179 w 217"/>
                <a:gd name="T59" fmla="*/ 118 h 391"/>
                <a:gd name="T60" fmla="*/ 157 w 217"/>
                <a:gd name="T61" fmla="*/ 166 h 391"/>
                <a:gd name="T62" fmla="*/ 122 w 217"/>
                <a:gd name="T63" fmla="*/ 240 h 391"/>
                <a:gd name="T64" fmla="*/ 134 w 217"/>
                <a:gd name="T65" fmla="*/ 239 h 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17" h="391">
                  <a:moveTo>
                    <a:pt x="134" y="239"/>
                  </a:moveTo>
                  <a:cubicBezTo>
                    <a:pt x="130" y="253"/>
                    <a:pt x="127" y="266"/>
                    <a:pt x="120" y="278"/>
                  </a:cubicBezTo>
                  <a:cubicBezTo>
                    <a:pt x="107" y="276"/>
                    <a:pt x="96" y="289"/>
                    <a:pt x="82" y="281"/>
                  </a:cubicBezTo>
                  <a:cubicBezTo>
                    <a:pt x="105" y="299"/>
                    <a:pt x="106" y="308"/>
                    <a:pt x="86" y="332"/>
                  </a:cubicBezTo>
                  <a:cubicBezTo>
                    <a:pt x="78" y="342"/>
                    <a:pt x="86" y="357"/>
                    <a:pt x="76" y="367"/>
                  </a:cubicBezTo>
                  <a:cubicBezTo>
                    <a:pt x="70" y="367"/>
                    <a:pt x="69" y="360"/>
                    <a:pt x="65" y="357"/>
                  </a:cubicBezTo>
                  <a:cubicBezTo>
                    <a:pt x="59" y="350"/>
                    <a:pt x="53" y="350"/>
                    <a:pt x="45" y="357"/>
                  </a:cubicBezTo>
                  <a:cubicBezTo>
                    <a:pt x="32" y="367"/>
                    <a:pt x="22" y="379"/>
                    <a:pt x="11" y="391"/>
                  </a:cubicBezTo>
                  <a:cubicBezTo>
                    <a:pt x="10" y="391"/>
                    <a:pt x="8" y="391"/>
                    <a:pt x="7" y="391"/>
                  </a:cubicBezTo>
                  <a:cubicBezTo>
                    <a:pt x="3" y="388"/>
                    <a:pt x="0" y="386"/>
                    <a:pt x="4" y="379"/>
                  </a:cubicBezTo>
                  <a:cubicBezTo>
                    <a:pt x="14" y="359"/>
                    <a:pt x="30" y="342"/>
                    <a:pt x="36" y="320"/>
                  </a:cubicBezTo>
                  <a:cubicBezTo>
                    <a:pt x="38" y="310"/>
                    <a:pt x="36" y="303"/>
                    <a:pt x="35" y="295"/>
                  </a:cubicBezTo>
                  <a:cubicBezTo>
                    <a:pt x="24" y="274"/>
                    <a:pt x="41" y="243"/>
                    <a:pt x="65" y="241"/>
                  </a:cubicBezTo>
                  <a:cubicBezTo>
                    <a:pt x="67" y="241"/>
                    <a:pt x="68" y="243"/>
                    <a:pt x="70" y="244"/>
                  </a:cubicBezTo>
                  <a:cubicBezTo>
                    <a:pt x="68" y="242"/>
                    <a:pt x="67" y="241"/>
                    <a:pt x="65" y="240"/>
                  </a:cubicBezTo>
                  <a:cubicBezTo>
                    <a:pt x="60" y="238"/>
                    <a:pt x="58" y="232"/>
                    <a:pt x="60" y="229"/>
                  </a:cubicBezTo>
                  <a:cubicBezTo>
                    <a:pt x="73" y="214"/>
                    <a:pt x="73" y="191"/>
                    <a:pt x="93" y="180"/>
                  </a:cubicBezTo>
                  <a:cubicBezTo>
                    <a:pt x="110" y="170"/>
                    <a:pt x="109" y="146"/>
                    <a:pt x="121" y="132"/>
                  </a:cubicBezTo>
                  <a:cubicBezTo>
                    <a:pt x="123" y="130"/>
                    <a:pt x="124" y="126"/>
                    <a:pt x="125" y="123"/>
                  </a:cubicBezTo>
                  <a:cubicBezTo>
                    <a:pt x="131" y="116"/>
                    <a:pt x="138" y="119"/>
                    <a:pt x="145" y="119"/>
                  </a:cubicBezTo>
                  <a:cubicBezTo>
                    <a:pt x="136" y="114"/>
                    <a:pt x="141" y="108"/>
                    <a:pt x="145" y="103"/>
                  </a:cubicBezTo>
                  <a:cubicBezTo>
                    <a:pt x="149" y="97"/>
                    <a:pt x="156" y="93"/>
                    <a:pt x="161" y="89"/>
                  </a:cubicBezTo>
                  <a:cubicBezTo>
                    <a:pt x="164" y="87"/>
                    <a:pt x="169" y="84"/>
                    <a:pt x="168" y="82"/>
                  </a:cubicBezTo>
                  <a:cubicBezTo>
                    <a:pt x="165" y="57"/>
                    <a:pt x="187" y="41"/>
                    <a:pt x="189" y="17"/>
                  </a:cubicBezTo>
                  <a:cubicBezTo>
                    <a:pt x="189" y="6"/>
                    <a:pt x="195" y="0"/>
                    <a:pt x="207" y="3"/>
                  </a:cubicBezTo>
                  <a:cubicBezTo>
                    <a:pt x="214" y="10"/>
                    <a:pt x="212" y="20"/>
                    <a:pt x="213" y="29"/>
                  </a:cubicBezTo>
                  <a:cubicBezTo>
                    <a:pt x="212" y="40"/>
                    <a:pt x="211" y="50"/>
                    <a:pt x="216" y="60"/>
                  </a:cubicBezTo>
                  <a:cubicBezTo>
                    <a:pt x="217" y="67"/>
                    <a:pt x="216" y="73"/>
                    <a:pt x="212" y="79"/>
                  </a:cubicBezTo>
                  <a:cubicBezTo>
                    <a:pt x="206" y="87"/>
                    <a:pt x="202" y="83"/>
                    <a:pt x="199" y="76"/>
                  </a:cubicBezTo>
                  <a:cubicBezTo>
                    <a:pt x="192" y="90"/>
                    <a:pt x="186" y="104"/>
                    <a:pt x="179" y="118"/>
                  </a:cubicBezTo>
                  <a:cubicBezTo>
                    <a:pt x="166" y="131"/>
                    <a:pt x="164" y="150"/>
                    <a:pt x="157" y="166"/>
                  </a:cubicBezTo>
                  <a:cubicBezTo>
                    <a:pt x="146" y="191"/>
                    <a:pt x="139" y="218"/>
                    <a:pt x="122" y="240"/>
                  </a:cubicBezTo>
                  <a:cubicBezTo>
                    <a:pt x="126" y="235"/>
                    <a:pt x="129" y="230"/>
                    <a:pt x="134" y="239"/>
                  </a:cubicBezTo>
                  <a:close/>
                </a:path>
              </a:pathLst>
            </a:custGeom>
            <a:solidFill>
              <a:srgbClr val="175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 name="Freeform 226">
              <a:extLst>
                <a:ext uri="{FF2B5EF4-FFF2-40B4-BE49-F238E27FC236}">
                  <a16:creationId xmlns:a16="http://schemas.microsoft.com/office/drawing/2014/main" id="{BBE109A4-F663-4183-B676-60912674BFD6}"/>
                </a:ext>
              </a:extLst>
            </p:cNvPr>
            <p:cNvSpPr>
              <a:spLocks/>
            </p:cNvSpPr>
            <p:nvPr/>
          </p:nvSpPr>
          <p:spPr bwMode="auto">
            <a:xfrm>
              <a:off x="5334001" y="7732713"/>
              <a:ext cx="1276350" cy="1006475"/>
            </a:xfrm>
            <a:custGeom>
              <a:avLst/>
              <a:gdLst>
                <a:gd name="T0" fmla="*/ 296 w 340"/>
                <a:gd name="T1" fmla="*/ 260 h 268"/>
                <a:gd name="T2" fmla="*/ 256 w 340"/>
                <a:gd name="T3" fmla="*/ 244 h 268"/>
                <a:gd name="T4" fmla="*/ 185 w 340"/>
                <a:gd name="T5" fmla="*/ 232 h 268"/>
                <a:gd name="T6" fmla="*/ 151 w 340"/>
                <a:gd name="T7" fmla="*/ 239 h 268"/>
                <a:gd name="T8" fmla="*/ 146 w 340"/>
                <a:gd name="T9" fmla="*/ 234 h 268"/>
                <a:gd name="T10" fmla="*/ 128 w 340"/>
                <a:gd name="T11" fmla="*/ 234 h 268"/>
                <a:gd name="T12" fmla="*/ 113 w 340"/>
                <a:gd name="T13" fmla="*/ 249 h 268"/>
                <a:gd name="T14" fmla="*/ 75 w 340"/>
                <a:gd name="T15" fmla="*/ 254 h 268"/>
                <a:gd name="T16" fmla="*/ 49 w 340"/>
                <a:gd name="T17" fmla="*/ 240 h 268"/>
                <a:gd name="T18" fmla="*/ 34 w 340"/>
                <a:gd name="T19" fmla="*/ 226 h 268"/>
                <a:gd name="T20" fmla="*/ 28 w 340"/>
                <a:gd name="T21" fmla="*/ 221 h 268"/>
                <a:gd name="T22" fmla="*/ 9 w 340"/>
                <a:gd name="T23" fmla="*/ 196 h 268"/>
                <a:gd name="T24" fmla="*/ 14 w 340"/>
                <a:gd name="T25" fmla="*/ 158 h 268"/>
                <a:gd name="T26" fmla="*/ 12 w 340"/>
                <a:gd name="T27" fmla="*/ 105 h 268"/>
                <a:gd name="T28" fmla="*/ 16 w 340"/>
                <a:gd name="T29" fmla="*/ 60 h 268"/>
                <a:gd name="T30" fmla="*/ 41 w 340"/>
                <a:gd name="T31" fmla="*/ 21 h 268"/>
                <a:gd name="T32" fmla="*/ 77 w 340"/>
                <a:gd name="T33" fmla="*/ 2 h 268"/>
                <a:gd name="T34" fmla="*/ 92 w 340"/>
                <a:gd name="T35" fmla="*/ 7 h 268"/>
                <a:gd name="T36" fmla="*/ 101 w 340"/>
                <a:gd name="T37" fmla="*/ 31 h 268"/>
                <a:gd name="T38" fmla="*/ 114 w 340"/>
                <a:gd name="T39" fmla="*/ 60 h 268"/>
                <a:gd name="T40" fmla="*/ 101 w 340"/>
                <a:gd name="T41" fmla="*/ 84 h 268"/>
                <a:gd name="T42" fmla="*/ 127 w 340"/>
                <a:gd name="T43" fmla="*/ 72 h 268"/>
                <a:gd name="T44" fmla="*/ 131 w 340"/>
                <a:gd name="T45" fmla="*/ 69 h 268"/>
                <a:gd name="T46" fmla="*/ 154 w 340"/>
                <a:gd name="T47" fmla="*/ 59 h 268"/>
                <a:gd name="T48" fmla="*/ 189 w 340"/>
                <a:gd name="T49" fmla="*/ 60 h 268"/>
                <a:gd name="T50" fmla="*/ 229 w 340"/>
                <a:gd name="T51" fmla="*/ 77 h 268"/>
                <a:gd name="T52" fmla="*/ 255 w 340"/>
                <a:gd name="T53" fmla="*/ 109 h 268"/>
                <a:gd name="T54" fmla="*/ 249 w 340"/>
                <a:gd name="T55" fmla="*/ 186 h 268"/>
                <a:gd name="T56" fmla="*/ 251 w 340"/>
                <a:gd name="T57" fmla="*/ 202 h 268"/>
                <a:gd name="T58" fmla="*/ 266 w 340"/>
                <a:gd name="T59" fmla="*/ 219 h 268"/>
                <a:gd name="T60" fmla="*/ 281 w 340"/>
                <a:gd name="T61" fmla="*/ 203 h 268"/>
                <a:gd name="T62" fmla="*/ 293 w 340"/>
                <a:gd name="T63" fmla="*/ 176 h 268"/>
                <a:gd name="T64" fmla="*/ 302 w 340"/>
                <a:gd name="T65" fmla="*/ 174 h 268"/>
                <a:gd name="T66" fmla="*/ 338 w 340"/>
                <a:gd name="T67" fmla="*/ 198 h 268"/>
                <a:gd name="T68" fmla="*/ 333 w 340"/>
                <a:gd name="T69" fmla="*/ 216 h 268"/>
                <a:gd name="T70" fmla="*/ 314 w 340"/>
                <a:gd name="T71" fmla="*/ 206 h 268"/>
                <a:gd name="T72" fmla="*/ 316 w 340"/>
                <a:gd name="T73" fmla="*/ 214 h 268"/>
                <a:gd name="T74" fmla="*/ 320 w 340"/>
                <a:gd name="T75" fmla="*/ 233 h 268"/>
                <a:gd name="T76" fmla="*/ 301 w 340"/>
                <a:gd name="T77" fmla="*/ 233 h 268"/>
                <a:gd name="T78" fmla="*/ 292 w 340"/>
                <a:gd name="T79" fmla="*/ 235 h 268"/>
                <a:gd name="T80" fmla="*/ 291 w 340"/>
                <a:gd name="T81" fmla="*/ 247 h 268"/>
                <a:gd name="T82" fmla="*/ 305 w 340"/>
                <a:gd name="T83" fmla="*/ 248 h 268"/>
                <a:gd name="T84" fmla="*/ 296 w 340"/>
                <a:gd name="T85" fmla="*/ 260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40" h="268">
                  <a:moveTo>
                    <a:pt x="296" y="260"/>
                  </a:moveTo>
                  <a:cubicBezTo>
                    <a:pt x="278" y="268"/>
                    <a:pt x="267" y="255"/>
                    <a:pt x="256" y="244"/>
                  </a:cubicBezTo>
                  <a:cubicBezTo>
                    <a:pt x="235" y="222"/>
                    <a:pt x="211" y="221"/>
                    <a:pt x="185" y="232"/>
                  </a:cubicBezTo>
                  <a:cubicBezTo>
                    <a:pt x="175" y="242"/>
                    <a:pt x="161" y="226"/>
                    <a:pt x="151" y="239"/>
                  </a:cubicBezTo>
                  <a:cubicBezTo>
                    <a:pt x="150" y="240"/>
                    <a:pt x="148" y="237"/>
                    <a:pt x="146" y="234"/>
                  </a:cubicBezTo>
                  <a:cubicBezTo>
                    <a:pt x="140" y="222"/>
                    <a:pt x="134" y="228"/>
                    <a:pt x="128" y="234"/>
                  </a:cubicBezTo>
                  <a:cubicBezTo>
                    <a:pt x="123" y="239"/>
                    <a:pt x="117" y="244"/>
                    <a:pt x="113" y="249"/>
                  </a:cubicBezTo>
                  <a:cubicBezTo>
                    <a:pt x="100" y="260"/>
                    <a:pt x="86" y="248"/>
                    <a:pt x="75" y="254"/>
                  </a:cubicBezTo>
                  <a:cubicBezTo>
                    <a:pt x="71" y="240"/>
                    <a:pt x="57" y="246"/>
                    <a:pt x="49" y="240"/>
                  </a:cubicBezTo>
                  <a:cubicBezTo>
                    <a:pt x="44" y="235"/>
                    <a:pt x="39" y="231"/>
                    <a:pt x="34" y="226"/>
                  </a:cubicBezTo>
                  <a:cubicBezTo>
                    <a:pt x="32" y="224"/>
                    <a:pt x="30" y="222"/>
                    <a:pt x="28" y="221"/>
                  </a:cubicBezTo>
                  <a:cubicBezTo>
                    <a:pt x="0" y="218"/>
                    <a:pt x="0" y="219"/>
                    <a:pt x="9" y="196"/>
                  </a:cubicBezTo>
                  <a:cubicBezTo>
                    <a:pt x="5" y="183"/>
                    <a:pt x="7" y="169"/>
                    <a:pt x="14" y="158"/>
                  </a:cubicBezTo>
                  <a:cubicBezTo>
                    <a:pt x="27" y="139"/>
                    <a:pt x="22" y="122"/>
                    <a:pt x="12" y="105"/>
                  </a:cubicBezTo>
                  <a:cubicBezTo>
                    <a:pt x="2" y="89"/>
                    <a:pt x="3" y="73"/>
                    <a:pt x="16" y="60"/>
                  </a:cubicBezTo>
                  <a:cubicBezTo>
                    <a:pt x="28" y="49"/>
                    <a:pt x="29" y="31"/>
                    <a:pt x="41" y="21"/>
                  </a:cubicBezTo>
                  <a:cubicBezTo>
                    <a:pt x="50" y="9"/>
                    <a:pt x="65" y="8"/>
                    <a:pt x="77" y="2"/>
                  </a:cubicBezTo>
                  <a:cubicBezTo>
                    <a:pt x="83" y="0"/>
                    <a:pt x="87" y="4"/>
                    <a:pt x="92" y="7"/>
                  </a:cubicBezTo>
                  <a:cubicBezTo>
                    <a:pt x="101" y="12"/>
                    <a:pt x="84" y="27"/>
                    <a:pt x="101" y="31"/>
                  </a:cubicBezTo>
                  <a:cubicBezTo>
                    <a:pt x="114" y="34"/>
                    <a:pt x="108" y="50"/>
                    <a:pt x="114" y="60"/>
                  </a:cubicBezTo>
                  <a:cubicBezTo>
                    <a:pt x="118" y="68"/>
                    <a:pt x="104" y="74"/>
                    <a:pt x="101" y="84"/>
                  </a:cubicBezTo>
                  <a:cubicBezTo>
                    <a:pt x="106" y="70"/>
                    <a:pt x="115" y="66"/>
                    <a:pt x="127" y="72"/>
                  </a:cubicBezTo>
                  <a:cubicBezTo>
                    <a:pt x="128" y="71"/>
                    <a:pt x="129" y="70"/>
                    <a:pt x="131" y="69"/>
                  </a:cubicBezTo>
                  <a:cubicBezTo>
                    <a:pt x="139" y="66"/>
                    <a:pt x="146" y="63"/>
                    <a:pt x="154" y="59"/>
                  </a:cubicBezTo>
                  <a:cubicBezTo>
                    <a:pt x="164" y="54"/>
                    <a:pt x="177" y="47"/>
                    <a:pt x="189" y="60"/>
                  </a:cubicBezTo>
                  <a:cubicBezTo>
                    <a:pt x="196" y="79"/>
                    <a:pt x="212" y="80"/>
                    <a:pt x="229" y="77"/>
                  </a:cubicBezTo>
                  <a:cubicBezTo>
                    <a:pt x="255" y="82"/>
                    <a:pt x="253" y="82"/>
                    <a:pt x="255" y="109"/>
                  </a:cubicBezTo>
                  <a:cubicBezTo>
                    <a:pt x="257" y="135"/>
                    <a:pt x="257" y="161"/>
                    <a:pt x="249" y="186"/>
                  </a:cubicBezTo>
                  <a:cubicBezTo>
                    <a:pt x="247" y="192"/>
                    <a:pt x="249" y="197"/>
                    <a:pt x="251" y="202"/>
                  </a:cubicBezTo>
                  <a:cubicBezTo>
                    <a:pt x="254" y="209"/>
                    <a:pt x="257" y="218"/>
                    <a:pt x="266" y="219"/>
                  </a:cubicBezTo>
                  <a:cubicBezTo>
                    <a:pt x="277" y="220"/>
                    <a:pt x="278" y="210"/>
                    <a:pt x="281" y="203"/>
                  </a:cubicBezTo>
                  <a:cubicBezTo>
                    <a:pt x="286" y="194"/>
                    <a:pt x="285" y="183"/>
                    <a:pt x="293" y="176"/>
                  </a:cubicBezTo>
                  <a:cubicBezTo>
                    <a:pt x="296" y="174"/>
                    <a:pt x="300" y="172"/>
                    <a:pt x="302" y="174"/>
                  </a:cubicBezTo>
                  <a:cubicBezTo>
                    <a:pt x="312" y="185"/>
                    <a:pt x="329" y="185"/>
                    <a:pt x="338" y="198"/>
                  </a:cubicBezTo>
                  <a:cubicBezTo>
                    <a:pt x="339" y="205"/>
                    <a:pt x="340" y="211"/>
                    <a:pt x="333" y="216"/>
                  </a:cubicBezTo>
                  <a:cubicBezTo>
                    <a:pt x="325" y="216"/>
                    <a:pt x="321" y="208"/>
                    <a:pt x="314" y="206"/>
                  </a:cubicBezTo>
                  <a:cubicBezTo>
                    <a:pt x="311" y="210"/>
                    <a:pt x="315" y="212"/>
                    <a:pt x="316" y="214"/>
                  </a:cubicBezTo>
                  <a:cubicBezTo>
                    <a:pt x="316" y="221"/>
                    <a:pt x="328" y="225"/>
                    <a:pt x="320" y="233"/>
                  </a:cubicBezTo>
                  <a:cubicBezTo>
                    <a:pt x="314" y="240"/>
                    <a:pt x="307" y="238"/>
                    <a:pt x="301" y="233"/>
                  </a:cubicBezTo>
                  <a:cubicBezTo>
                    <a:pt x="298" y="231"/>
                    <a:pt x="294" y="231"/>
                    <a:pt x="292" y="235"/>
                  </a:cubicBezTo>
                  <a:cubicBezTo>
                    <a:pt x="291" y="239"/>
                    <a:pt x="290" y="243"/>
                    <a:pt x="291" y="247"/>
                  </a:cubicBezTo>
                  <a:cubicBezTo>
                    <a:pt x="294" y="254"/>
                    <a:pt x="301" y="244"/>
                    <a:pt x="305" y="248"/>
                  </a:cubicBezTo>
                  <a:cubicBezTo>
                    <a:pt x="307" y="256"/>
                    <a:pt x="304" y="259"/>
                    <a:pt x="296" y="260"/>
                  </a:cubicBezTo>
                  <a:close/>
                </a:path>
              </a:pathLst>
            </a:custGeom>
            <a:solidFill>
              <a:srgbClr val="84999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 name="Freeform 227">
              <a:extLst>
                <a:ext uri="{FF2B5EF4-FFF2-40B4-BE49-F238E27FC236}">
                  <a16:creationId xmlns:a16="http://schemas.microsoft.com/office/drawing/2014/main" id="{F96FDD08-C5B6-43E0-B0F1-7D3E3B79FF7D}"/>
                </a:ext>
              </a:extLst>
            </p:cNvPr>
            <p:cNvSpPr>
              <a:spLocks/>
            </p:cNvSpPr>
            <p:nvPr/>
          </p:nvSpPr>
          <p:spPr bwMode="auto">
            <a:xfrm>
              <a:off x="4203701" y="6783388"/>
              <a:ext cx="762000" cy="1189038"/>
            </a:xfrm>
            <a:custGeom>
              <a:avLst/>
              <a:gdLst>
                <a:gd name="T0" fmla="*/ 202 w 203"/>
                <a:gd name="T1" fmla="*/ 25 h 317"/>
                <a:gd name="T2" fmla="*/ 192 w 203"/>
                <a:gd name="T3" fmla="*/ 47 h 317"/>
                <a:gd name="T4" fmla="*/ 180 w 203"/>
                <a:gd name="T5" fmla="*/ 70 h 317"/>
                <a:gd name="T6" fmla="*/ 172 w 203"/>
                <a:gd name="T7" fmla="*/ 85 h 317"/>
                <a:gd name="T8" fmla="*/ 149 w 203"/>
                <a:gd name="T9" fmla="*/ 126 h 317"/>
                <a:gd name="T10" fmla="*/ 156 w 203"/>
                <a:gd name="T11" fmla="*/ 145 h 317"/>
                <a:gd name="T12" fmla="*/ 133 w 203"/>
                <a:gd name="T13" fmla="*/ 145 h 317"/>
                <a:gd name="T14" fmla="*/ 125 w 203"/>
                <a:gd name="T15" fmla="*/ 156 h 317"/>
                <a:gd name="T16" fmla="*/ 121 w 203"/>
                <a:gd name="T17" fmla="*/ 167 h 317"/>
                <a:gd name="T18" fmla="*/ 109 w 203"/>
                <a:gd name="T19" fmla="*/ 192 h 317"/>
                <a:gd name="T20" fmla="*/ 98 w 203"/>
                <a:gd name="T21" fmla="*/ 206 h 317"/>
                <a:gd name="T22" fmla="*/ 74 w 203"/>
                <a:gd name="T23" fmla="*/ 235 h 317"/>
                <a:gd name="T24" fmla="*/ 70 w 203"/>
                <a:gd name="T25" fmla="*/ 246 h 317"/>
                <a:gd name="T26" fmla="*/ 61 w 203"/>
                <a:gd name="T27" fmla="*/ 257 h 317"/>
                <a:gd name="T28" fmla="*/ 81 w 203"/>
                <a:gd name="T29" fmla="*/ 265 h 317"/>
                <a:gd name="T30" fmla="*/ 87 w 203"/>
                <a:gd name="T31" fmla="*/ 267 h 317"/>
                <a:gd name="T32" fmla="*/ 70 w 203"/>
                <a:gd name="T33" fmla="*/ 274 h 317"/>
                <a:gd name="T34" fmla="*/ 44 w 203"/>
                <a:gd name="T35" fmla="*/ 281 h 317"/>
                <a:gd name="T36" fmla="*/ 30 w 203"/>
                <a:gd name="T37" fmla="*/ 317 h 317"/>
                <a:gd name="T38" fmla="*/ 18 w 203"/>
                <a:gd name="T39" fmla="*/ 317 h 317"/>
                <a:gd name="T40" fmla="*/ 3 w 203"/>
                <a:gd name="T41" fmla="*/ 291 h 317"/>
                <a:gd name="T42" fmla="*/ 5 w 203"/>
                <a:gd name="T43" fmla="*/ 278 h 317"/>
                <a:gd name="T44" fmla="*/ 2 w 203"/>
                <a:gd name="T45" fmla="*/ 253 h 317"/>
                <a:gd name="T46" fmla="*/ 14 w 203"/>
                <a:gd name="T47" fmla="*/ 221 h 317"/>
                <a:gd name="T48" fmla="*/ 19 w 203"/>
                <a:gd name="T49" fmla="*/ 221 h 317"/>
                <a:gd name="T50" fmla="*/ 48 w 203"/>
                <a:gd name="T51" fmla="*/ 192 h 317"/>
                <a:gd name="T52" fmla="*/ 63 w 203"/>
                <a:gd name="T53" fmla="*/ 172 h 317"/>
                <a:gd name="T54" fmla="*/ 85 w 203"/>
                <a:gd name="T55" fmla="*/ 141 h 317"/>
                <a:gd name="T56" fmla="*/ 107 w 203"/>
                <a:gd name="T57" fmla="*/ 108 h 317"/>
                <a:gd name="T58" fmla="*/ 124 w 203"/>
                <a:gd name="T59" fmla="*/ 74 h 317"/>
                <a:gd name="T60" fmla="*/ 135 w 203"/>
                <a:gd name="T61" fmla="*/ 62 h 317"/>
                <a:gd name="T62" fmla="*/ 157 w 203"/>
                <a:gd name="T63" fmla="*/ 30 h 317"/>
                <a:gd name="T64" fmla="*/ 161 w 203"/>
                <a:gd name="T65" fmla="*/ 22 h 317"/>
                <a:gd name="T66" fmla="*/ 192 w 203"/>
                <a:gd name="T67" fmla="*/ 0 h 317"/>
                <a:gd name="T68" fmla="*/ 203 w 203"/>
                <a:gd name="T69" fmla="*/ 23 h 317"/>
                <a:gd name="T70" fmla="*/ 202 w 203"/>
                <a:gd name="T71" fmla="*/ 25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03" h="317">
                  <a:moveTo>
                    <a:pt x="202" y="25"/>
                  </a:moveTo>
                  <a:cubicBezTo>
                    <a:pt x="196" y="31"/>
                    <a:pt x="188" y="34"/>
                    <a:pt x="192" y="47"/>
                  </a:cubicBezTo>
                  <a:cubicBezTo>
                    <a:pt x="194" y="53"/>
                    <a:pt x="186" y="64"/>
                    <a:pt x="180" y="70"/>
                  </a:cubicBezTo>
                  <a:cubicBezTo>
                    <a:pt x="175" y="75"/>
                    <a:pt x="171" y="80"/>
                    <a:pt x="172" y="85"/>
                  </a:cubicBezTo>
                  <a:cubicBezTo>
                    <a:pt x="179" y="107"/>
                    <a:pt x="164" y="116"/>
                    <a:pt x="149" y="126"/>
                  </a:cubicBezTo>
                  <a:cubicBezTo>
                    <a:pt x="138" y="132"/>
                    <a:pt x="136" y="139"/>
                    <a:pt x="156" y="145"/>
                  </a:cubicBezTo>
                  <a:cubicBezTo>
                    <a:pt x="145" y="145"/>
                    <a:pt x="139" y="145"/>
                    <a:pt x="133" y="145"/>
                  </a:cubicBezTo>
                  <a:cubicBezTo>
                    <a:pt x="127" y="146"/>
                    <a:pt x="120" y="147"/>
                    <a:pt x="125" y="156"/>
                  </a:cubicBezTo>
                  <a:cubicBezTo>
                    <a:pt x="128" y="162"/>
                    <a:pt x="125" y="165"/>
                    <a:pt x="121" y="167"/>
                  </a:cubicBezTo>
                  <a:cubicBezTo>
                    <a:pt x="111" y="173"/>
                    <a:pt x="106" y="180"/>
                    <a:pt x="109" y="192"/>
                  </a:cubicBezTo>
                  <a:cubicBezTo>
                    <a:pt x="111" y="200"/>
                    <a:pt x="104" y="203"/>
                    <a:pt x="98" y="206"/>
                  </a:cubicBezTo>
                  <a:cubicBezTo>
                    <a:pt x="84" y="211"/>
                    <a:pt x="76" y="220"/>
                    <a:pt x="74" y="235"/>
                  </a:cubicBezTo>
                  <a:cubicBezTo>
                    <a:pt x="74" y="238"/>
                    <a:pt x="72" y="242"/>
                    <a:pt x="70" y="246"/>
                  </a:cubicBezTo>
                  <a:cubicBezTo>
                    <a:pt x="67" y="250"/>
                    <a:pt x="55" y="249"/>
                    <a:pt x="61" y="257"/>
                  </a:cubicBezTo>
                  <a:cubicBezTo>
                    <a:pt x="64" y="263"/>
                    <a:pt x="72" y="269"/>
                    <a:pt x="81" y="265"/>
                  </a:cubicBezTo>
                  <a:cubicBezTo>
                    <a:pt x="82" y="265"/>
                    <a:pt x="85" y="267"/>
                    <a:pt x="87" y="267"/>
                  </a:cubicBezTo>
                  <a:cubicBezTo>
                    <a:pt x="82" y="274"/>
                    <a:pt x="75" y="279"/>
                    <a:pt x="70" y="274"/>
                  </a:cubicBezTo>
                  <a:cubicBezTo>
                    <a:pt x="56" y="259"/>
                    <a:pt x="51" y="275"/>
                    <a:pt x="44" y="281"/>
                  </a:cubicBezTo>
                  <a:cubicBezTo>
                    <a:pt x="34" y="290"/>
                    <a:pt x="30" y="303"/>
                    <a:pt x="30" y="317"/>
                  </a:cubicBezTo>
                  <a:cubicBezTo>
                    <a:pt x="26" y="317"/>
                    <a:pt x="22" y="317"/>
                    <a:pt x="18" y="317"/>
                  </a:cubicBezTo>
                  <a:cubicBezTo>
                    <a:pt x="12" y="309"/>
                    <a:pt x="7" y="301"/>
                    <a:pt x="3" y="291"/>
                  </a:cubicBezTo>
                  <a:cubicBezTo>
                    <a:pt x="1" y="286"/>
                    <a:pt x="0" y="282"/>
                    <a:pt x="5" y="278"/>
                  </a:cubicBezTo>
                  <a:cubicBezTo>
                    <a:pt x="15" y="268"/>
                    <a:pt x="11" y="260"/>
                    <a:pt x="2" y="253"/>
                  </a:cubicBezTo>
                  <a:cubicBezTo>
                    <a:pt x="3" y="241"/>
                    <a:pt x="8" y="231"/>
                    <a:pt x="14" y="221"/>
                  </a:cubicBezTo>
                  <a:cubicBezTo>
                    <a:pt x="16" y="221"/>
                    <a:pt x="18" y="221"/>
                    <a:pt x="19" y="221"/>
                  </a:cubicBezTo>
                  <a:cubicBezTo>
                    <a:pt x="34" y="216"/>
                    <a:pt x="48" y="211"/>
                    <a:pt x="48" y="192"/>
                  </a:cubicBezTo>
                  <a:cubicBezTo>
                    <a:pt x="47" y="181"/>
                    <a:pt x="56" y="177"/>
                    <a:pt x="63" y="172"/>
                  </a:cubicBezTo>
                  <a:cubicBezTo>
                    <a:pt x="74" y="164"/>
                    <a:pt x="82" y="154"/>
                    <a:pt x="85" y="141"/>
                  </a:cubicBezTo>
                  <a:cubicBezTo>
                    <a:pt x="89" y="127"/>
                    <a:pt x="99" y="118"/>
                    <a:pt x="107" y="108"/>
                  </a:cubicBezTo>
                  <a:cubicBezTo>
                    <a:pt x="115" y="98"/>
                    <a:pt x="127" y="90"/>
                    <a:pt x="124" y="74"/>
                  </a:cubicBezTo>
                  <a:cubicBezTo>
                    <a:pt x="122" y="67"/>
                    <a:pt x="129" y="64"/>
                    <a:pt x="135" y="62"/>
                  </a:cubicBezTo>
                  <a:cubicBezTo>
                    <a:pt x="150" y="57"/>
                    <a:pt x="165" y="51"/>
                    <a:pt x="157" y="30"/>
                  </a:cubicBezTo>
                  <a:cubicBezTo>
                    <a:pt x="156" y="27"/>
                    <a:pt x="158" y="23"/>
                    <a:pt x="161" y="22"/>
                  </a:cubicBezTo>
                  <a:cubicBezTo>
                    <a:pt x="175" y="20"/>
                    <a:pt x="180" y="4"/>
                    <a:pt x="192" y="0"/>
                  </a:cubicBezTo>
                  <a:cubicBezTo>
                    <a:pt x="202" y="4"/>
                    <a:pt x="201" y="14"/>
                    <a:pt x="203" y="23"/>
                  </a:cubicBezTo>
                  <a:cubicBezTo>
                    <a:pt x="203" y="23"/>
                    <a:pt x="202" y="24"/>
                    <a:pt x="202" y="25"/>
                  </a:cubicBezTo>
                  <a:close/>
                </a:path>
              </a:pathLst>
            </a:custGeom>
            <a:solidFill>
              <a:srgbClr val="2E74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 name="Freeform 228">
              <a:extLst>
                <a:ext uri="{FF2B5EF4-FFF2-40B4-BE49-F238E27FC236}">
                  <a16:creationId xmlns:a16="http://schemas.microsoft.com/office/drawing/2014/main" id="{7BF15190-D9F0-4719-B192-EC818B0FBA6E}"/>
                </a:ext>
              </a:extLst>
            </p:cNvPr>
            <p:cNvSpPr>
              <a:spLocks/>
            </p:cNvSpPr>
            <p:nvPr/>
          </p:nvSpPr>
          <p:spPr bwMode="auto">
            <a:xfrm>
              <a:off x="5259389" y="7245350"/>
              <a:ext cx="254000" cy="1222375"/>
            </a:xfrm>
            <a:custGeom>
              <a:avLst/>
              <a:gdLst>
                <a:gd name="T0" fmla="*/ 65 w 68"/>
                <a:gd name="T1" fmla="*/ 154 h 326"/>
                <a:gd name="T2" fmla="*/ 52 w 68"/>
                <a:gd name="T3" fmla="*/ 177 h 326"/>
                <a:gd name="T4" fmla="*/ 49 w 68"/>
                <a:gd name="T5" fmla="*/ 190 h 326"/>
                <a:gd name="T6" fmla="*/ 40 w 68"/>
                <a:gd name="T7" fmla="*/ 197 h 326"/>
                <a:gd name="T8" fmla="*/ 30 w 68"/>
                <a:gd name="T9" fmla="*/ 215 h 326"/>
                <a:gd name="T10" fmla="*/ 47 w 68"/>
                <a:gd name="T11" fmla="*/ 233 h 326"/>
                <a:gd name="T12" fmla="*/ 53 w 68"/>
                <a:gd name="T13" fmla="*/ 239 h 326"/>
                <a:gd name="T14" fmla="*/ 49 w 68"/>
                <a:gd name="T15" fmla="*/ 261 h 326"/>
                <a:gd name="T16" fmla="*/ 44 w 68"/>
                <a:gd name="T17" fmla="*/ 287 h 326"/>
                <a:gd name="T18" fmla="*/ 35 w 68"/>
                <a:gd name="T19" fmla="*/ 320 h 326"/>
                <a:gd name="T20" fmla="*/ 29 w 68"/>
                <a:gd name="T21" fmla="*/ 326 h 326"/>
                <a:gd name="T22" fmla="*/ 21 w 68"/>
                <a:gd name="T23" fmla="*/ 309 h 326"/>
                <a:gd name="T24" fmla="*/ 25 w 68"/>
                <a:gd name="T25" fmla="*/ 298 h 326"/>
                <a:gd name="T26" fmla="*/ 24 w 68"/>
                <a:gd name="T27" fmla="*/ 264 h 326"/>
                <a:gd name="T28" fmla="*/ 5 w 68"/>
                <a:gd name="T29" fmla="*/ 209 h 326"/>
                <a:gd name="T30" fmla="*/ 3 w 68"/>
                <a:gd name="T31" fmla="*/ 198 h 326"/>
                <a:gd name="T32" fmla="*/ 23 w 68"/>
                <a:gd name="T33" fmla="*/ 149 h 326"/>
                <a:gd name="T34" fmla="*/ 10 w 68"/>
                <a:gd name="T35" fmla="*/ 102 h 326"/>
                <a:gd name="T36" fmla="*/ 5 w 68"/>
                <a:gd name="T37" fmla="*/ 33 h 326"/>
                <a:gd name="T38" fmla="*/ 30 w 68"/>
                <a:gd name="T39" fmla="*/ 0 h 326"/>
                <a:gd name="T40" fmla="*/ 38 w 68"/>
                <a:gd name="T41" fmla="*/ 27 h 326"/>
                <a:gd name="T42" fmla="*/ 47 w 68"/>
                <a:gd name="T43" fmla="*/ 69 h 326"/>
                <a:gd name="T44" fmla="*/ 57 w 68"/>
                <a:gd name="T45" fmla="*/ 103 h 326"/>
                <a:gd name="T46" fmla="*/ 65 w 68"/>
                <a:gd name="T47" fmla="*/ 144 h 326"/>
                <a:gd name="T48" fmla="*/ 65 w 68"/>
                <a:gd name="T49" fmla="*/ 154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8" h="326">
                  <a:moveTo>
                    <a:pt x="65" y="154"/>
                  </a:moveTo>
                  <a:cubicBezTo>
                    <a:pt x="65" y="164"/>
                    <a:pt x="50" y="169"/>
                    <a:pt x="52" y="177"/>
                  </a:cubicBezTo>
                  <a:cubicBezTo>
                    <a:pt x="54" y="184"/>
                    <a:pt x="62" y="188"/>
                    <a:pt x="49" y="190"/>
                  </a:cubicBezTo>
                  <a:cubicBezTo>
                    <a:pt x="55" y="206"/>
                    <a:pt x="46" y="196"/>
                    <a:pt x="40" y="197"/>
                  </a:cubicBezTo>
                  <a:cubicBezTo>
                    <a:pt x="32" y="198"/>
                    <a:pt x="40" y="212"/>
                    <a:pt x="30" y="215"/>
                  </a:cubicBezTo>
                  <a:cubicBezTo>
                    <a:pt x="40" y="217"/>
                    <a:pt x="30" y="238"/>
                    <a:pt x="47" y="233"/>
                  </a:cubicBezTo>
                  <a:cubicBezTo>
                    <a:pt x="51" y="232"/>
                    <a:pt x="56" y="238"/>
                    <a:pt x="53" y="239"/>
                  </a:cubicBezTo>
                  <a:cubicBezTo>
                    <a:pt x="38" y="245"/>
                    <a:pt x="48" y="254"/>
                    <a:pt x="49" y="261"/>
                  </a:cubicBezTo>
                  <a:cubicBezTo>
                    <a:pt x="52" y="271"/>
                    <a:pt x="52" y="278"/>
                    <a:pt x="44" y="287"/>
                  </a:cubicBezTo>
                  <a:cubicBezTo>
                    <a:pt x="37" y="295"/>
                    <a:pt x="28" y="306"/>
                    <a:pt x="35" y="320"/>
                  </a:cubicBezTo>
                  <a:cubicBezTo>
                    <a:pt x="37" y="323"/>
                    <a:pt x="32" y="325"/>
                    <a:pt x="29" y="326"/>
                  </a:cubicBezTo>
                  <a:cubicBezTo>
                    <a:pt x="17" y="324"/>
                    <a:pt x="13" y="319"/>
                    <a:pt x="21" y="309"/>
                  </a:cubicBezTo>
                  <a:cubicBezTo>
                    <a:pt x="24" y="305"/>
                    <a:pt x="25" y="302"/>
                    <a:pt x="25" y="298"/>
                  </a:cubicBezTo>
                  <a:cubicBezTo>
                    <a:pt x="12" y="288"/>
                    <a:pt x="26" y="276"/>
                    <a:pt x="24" y="264"/>
                  </a:cubicBezTo>
                  <a:cubicBezTo>
                    <a:pt x="20" y="245"/>
                    <a:pt x="16" y="226"/>
                    <a:pt x="5" y="209"/>
                  </a:cubicBezTo>
                  <a:cubicBezTo>
                    <a:pt x="2" y="206"/>
                    <a:pt x="0" y="201"/>
                    <a:pt x="3" y="198"/>
                  </a:cubicBezTo>
                  <a:cubicBezTo>
                    <a:pt x="16" y="184"/>
                    <a:pt x="14" y="164"/>
                    <a:pt x="23" y="149"/>
                  </a:cubicBezTo>
                  <a:cubicBezTo>
                    <a:pt x="29" y="139"/>
                    <a:pt x="18" y="106"/>
                    <a:pt x="10" y="102"/>
                  </a:cubicBezTo>
                  <a:cubicBezTo>
                    <a:pt x="11" y="79"/>
                    <a:pt x="6" y="56"/>
                    <a:pt x="5" y="33"/>
                  </a:cubicBezTo>
                  <a:cubicBezTo>
                    <a:pt x="4" y="18"/>
                    <a:pt x="13" y="6"/>
                    <a:pt x="30" y="0"/>
                  </a:cubicBezTo>
                  <a:cubicBezTo>
                    <a:pt x="43" y="6"/>
                    <a:pt x="42" y="17"/>
                    <a:pt x="38" y="27"/>
                  </a:cubicBezTo>
                  <a:cubicBezTo>
                    <a:pt x="30" y="44"/>
                    <a:pt x="31" y="57"/>
                    <a:pt x="47" y="69"/>
                  </a:cubicBezTo>
                  <a:cubicBezTo>
                    <a:pt x="58" y="78"/>
                    <a:pt x="57" y="92"/>
                    <a:pt x="57" y="103"/>
                  </a:cubicBezTo>
                  <a:cubicBezTo>
                    <a:pt x="58" y="118"/>
                    <a:pt x="56" y="132"/>
                    <a:pt x="65" y="144"/>
                  </a:cubicBezTo>
                  <a:cubicBezTo>
                    <a:pt x="68" y="147"/>
                    <a:pt x="65" y="151"/>
                    <a:pt x="65" y="154"/>
                  </a:cubicBezTo>
                  <a:close/>
                </a:path>
              </a:pathLst>
            </a:custGeom>
            <a:solidFill>
              <a:srgbClr val="6797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 name="Freeform 229">
              <a:extLst>
                <a:ext uri="{FF2B5EF4-FFF2-40B4-BE49-F238E27FC236}">
                  <a16:creationId xmlns:a16="http://schemas.microsoft.com/office/drawing/2014/main" id="{CD5F4C6C-DAE3-4E24-AA50-E732EDED9EB8}"/>
                </a:ext>
              </a:extLst>
            </p:cNvPr>
            <p:cNvSpPr>
              <a:spLocks/>
            </p:cNvSpPr>
            <p:nvPr/>
          </p:nvSpPr>
          <p:spPr bwMode="auto">
            <a:xfrm>
              <a:off x="5194301" y="7108825"/>
              <a:ext cx="180975" cy="519113"/>
            </a:xfrm>
            <a:custGeom>
              <a:avLst/>
              <a:gdLst>
                <a:gd name="T0" fmla="*/ 46 w 48"/>
                <a:gd name="T1" fmla="*/ 38 h 138"/>
                <a:gd name="T2" fmla="*/ 33 w 48"/>
                <a:gd name="T3" fmla="*/ 102 h 138"/>
                <a:gd name="T4" fmla="*/ 27 w 48"/>
                <a:gd name="T5" fmla="*/ 138 h 138"/>
                <a:gd name="T6" fmla="*/ 22 w 48"/>
                <a:gd name="T7" fmla="*/ 118 h 138"/>
                <a:gd name="T8" fmla="*/ 14 w 48"/>
                <a:gd name="T9" fmla="*/ 86 h 138"/>
                <a:gd name="T10" fmla="*/ 17 w 48"/>
                <a:gd name="T11" fmla="*/ 50 h 138"/>
                <a:gd name="T12" fmla="*/ 5 w 48"/>
                <a:gd name="T13" fmla="*/ 33 h 138"/>
                <a:gd name="T14" fmla="*/ 6 w 48"/>
                <a:gd name="T15" fmla="*/ 13 h 138"/>
                <a:gd name="T16" fmla="*/ 17 w 48"/>
                <a:gd name="T17" fmla="*/ 2 h 138"/>
                <a:gd name="T18" fmla="*/ 46 w 48"/>
                <a:gd name="T19" fmla="*/ 35 h 138"/>
                <a:gd name="T20" fmla="*/ 46 w 48"/>
                <a:gd name="T21" fmla="*/ 38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8" h="138">
                  <a:moveTo>
                    <a:pt x="46" y="38"/>
                  </a:moveTo>
                  <a:cubicBezTo>
                    <a:pt x="23" y="56"/>
                    <a:pt x="27" y="78"/>
                    <a:pt x="33" y="102"/>
                  </a:cubicBezTo>
                  <a:cubicBezTo>
                    <a:pt x="36" y="113"/>
                    <a:pt x="35" y="127"/>
                    <a:pt x="27" y="138"/>
                  </a:cubicBezTo>
                  <a:cubicBezTo>
                    <a:pt x="19" y="133"/>
                    <a:pt x="27" y="124"/>
                    <a:pt x="22" y="118"/>
                  </a:cubicBezTo>
                  <a:cubicBezTo>
                    <a:pt x="19" y="107"/>
                    <a:pt x="17" y="97"/>
                    <a:pt x="14" y="86"/>
                  </a:cubicBezTo>
                  <a:cubicBezTo>
                    <a:pt x="9" y="74"/>
                    <a:pt x="13" y="61"/>
                    <a:pt x="17" y="50"/>
                  </a:cubicBezTo>
                  <a:cubicBezTo>
                    <a:pt x="22" y="36"/>
                    <a:pt x="16" y="34"/>
                    <a:pt x="5" y="33"/>
                  </a:cubicBezTo>
                  <a:cubicBezTo>
                    <a:pt x="0" y="26"/>
                    <a:pt x="4" y="20"/>
                    <a:pt x="6" y="13"/>
                  </a:cubicBezTo>
                  <a:cubicBezTo>
                    <a:pt x="8" y="8"/>
                    <a:pt x="12" y="4"/>
                    <a:pt x="17" y="2"/>
                  </a:cubicBezTo>
                  <a:cubicBezTo>
                    <a:pt x="41" y="0"/>
                    <a:pt x="48" y="9"/>
                    <a:pt x="46" y="35"/>
                  </a:cubicBezTo>
                  <a:cubicBezTo>
                    <a:pt x="46" y="36"/>
                    <a:pt x="46" y="37"/>
                    <a:pt x="46" y="38"/>
                  </a:cubicBezTo>
                  <a:close/>
                </a:path>
              </a:pathLst>
            </a:custGeom>
            <a:solidFill>
              <a:srgbClr val="3D86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 name="Freeform 230">
              <a:extLst>
                <a:ext uri="{FF2B5EF4-FFF2-40B4-BE49-F238E27FC236}">
                  <a16:creationId xmlns:a16="http://schemas.microsoft.com/office/drawing/2014/main" id="{7ADBD65B-E296-4F4E-BFFD-7CF0FF81F5B5}"/>
                </a:ext>
              </a:extLst>
            </p:cNvPr>
            <p:cNvSpPr>
              <a:spLocks/>
            </p:cNvSpPr>
            <p:nvPr/>
          </p:nvSpPr>
          <p:spPr bwMode="auto">
            <a:xfrm>
              <a:off x="5108576" y="8497888"/>
              <a:ext cx="74613" cy="106363"/>
            </a:xfrm>
            <a:custGeom>
              <a:avLst/>
              <a:gdLst>
                <a:gd name="T0" fmla="*/ 5 w 20"/>
                <a:gd name="T1" fmla="*/ 28 h 28"/>
                <a:gd name="T2" fmla="*/ 13 w 20"/>
                <a:gd name="T3" fmla="*/ 0 h 28"/>
                <a:gd name="T4" fmla="*/ 5 w 20"/>
                <a:gd name="T5" fmla="*/ 28 h 28"/>
              </a:gdLst>
              <a:ahLst/>
              <a:cxnLst>
                <a:cxn ang="0">
                  <a:pos x="T0" y="T1"/>
                </a:cxn>
                <a:cxn ang="0">
                  <a:pos x="T2" y="T3"/>
                </a:cxn>
                <a:cxn ang="0">
                  <a:pos x="T4" y="T5"/>
                </a:cxn>
              </a:cxnLst>
              <a:rect l="0" t="0" r="r" b="b"/>
              <a:pathLst>
                <a:path w="20" h="28">
                  <a:moveTo>
                    <a:pt x="5" y="28"/>
                  </a:moveTo>
                  <a:cubicBezTo>
                    <a:pt x="8" y="19"/>
                    <a:pt x="0" y="6"/>
                    <a:pt x="13" y="0"/>
                  </a:cubicBezTo>
                  <a:cubicBezTo>
                    <a:pt x="14" y="10"/>
                    <a:pt x="20" y="22"/>
                    <a:pt x="5" y="28"/>
                  </a:cubicBezTo>
                  <a:close/>
                </a:path>
              </a:pathLst>
            </a:custGeom>
            <a:solidFill>
              <a:srgbClr val="1F60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 name="Freeform 231">
              <a:extLst>
                <a:ext uri="{FF2B5EF4-FFF2-40B4-BE49-F238E27FC236}">
                  <a16:creationId xmlns:a16="http://schemas.microsoft.com/office/drawing/2014/main" id="{E5654E9D-94B3-4828-80F2-C86DF023C9EF}"/>
                </a:ext>
              </a:extLst>
            </p:cNvPr>
            <p:cNvSpPr>
              <a:spLocks/>
            </p:cNvSpPr>
            <p:nvPr/>
          </p:nvSpPr>
          <p:spPr bwMode="auto">
            <a:xfrm>
              <a:off x="5353051" y="8610600"/>
              <a:ext cx="52388" cy="71438"/>
            </a:xfrm>
            <a:custGeom>
              <a:avLst/>
              <a:gdLst>
                <a:gd name="T0" fmla="*/ 14 w 14"/>
                <a:gd name="T1" fmla="*/ 12 h 19"/>
                <a:gd name="T2" fmla="*/ 7 w 14"/>
                <a:gd name="T3" fmla="*/ 19 h 19"/>
                <a:gd name="T4" fmla="*/ 1 w 14"/>
                <a:gd name="T5" fmla="*/ 8 h 19"/>
                <a:gd name="T6" fmla="*/ 6 w 14"/>
                <a:gd name="T7" fmla="*/ 0 h 19"/>
                <a:gd name="T8" fmla="*/ 14 w 14"/>
                <a:gd name="T9" fmla="*/ 12 h 19"/>
              </a:gdLst>
              <a:ahLst/>
              <a:cxnLst>
                <a:cxn ang="0">
                  <a:pos x="T0" y="T1"/>
                </a:cxn>
                <a:cxn ang="0">
                  <a:pos x="T2" y="T3"/>
                </a:cxn>
                <a:cxn ang="0">
                  <a:pos x="T4" y="T5"/>
                </a:cxn>
                <a:cxn ang="0">
                  <a:pos x="T6" y="T7"/>
                </a:cxn>
                <a:cxn ang="0">
                  <a:pos x="T8" y="T9"/>
                </a:cxn>
              </a:cxnLst>
              <a:rect l="0" t="0" r="r" b="b"/>
              <a:pathLst>
                <a:path w="14" h="19">
                  <a:moveTo>
                    <a:pt x="14" y="12"/>
                  </a:moveTo>
                  <a:cubicBezTo>
                    <a:pt x="13" y="14"/>
                    <a:pt x="13" y="19"/>
                    <a:pt x="7" y="19"/>
                  </a:cubicBezTo>
                  <a:cubicBezTo>
                    <a:pt x="2" y="18"/>
                    <a:pt x="1" y="13"/>
                    <a:pt x="1" y="8"/>
                  </a:cubicBezTo>
                  <a:cubicBezTo>
                    <a:pt x="0" y="4"/>
                    <a:pt x="0" y="0"/>
                    <a:pt x="6" y="0"/>
                  </a:cubicBezTo>
                  <a:cubicBezTo>
                    <a:pt x="11" y="1"/>
                    <a:pt x="14" y="4"/>
                    <a:pt x="14" y="12"/>
                  </a:cubicBezTo>
                  <a:close/>
                </a:path>
              </a:pathLst>
            </a:custGeom>
            <a:solidFill>
              <a:srgbClr val="84999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 name="Freeform 232">
              <a:extLst>
                <a:ext uri="{FF2B5EF4-FFF2-40B4-BE49-F238E27FC236}">
                  <a16:creationId xmlns:a16="http://schemas.microsoft.com/office/drawing/2014/main" id="{2C2BF52C-EB11-4663-88EC-3B0B7760A70A}"/>
                </a:ext>
              </a:extLst>
            </p:cNvPr>
            <p:cNvSpPr>
              <a:spLocks/>
            </p:cNvSpPr>
            <p:nvPr/>
          </p:nvSpPr>
          <p:spPr bwMode="auto">
            <a:xfrm>
              <a:off x="6561139" y="7608888"/>
              <a:ext cx="134938" cy="982663"/>
            </a:xfrm>
            <a:custGeom>
              <a:avLst/>
              <a:gdLst>
                <a:gd name="T0" fmla="*/ 6 w 36"/>
                <a:gd name="T1" fmla="*/ 249 h 262"/>
                <a:gd name="T2" fmla="*/ 6 w 36"/>
                <a:gd name="T3" fmla="*/ 229 h 262"/>
                <a:gd name="T4" fmla="*/ 4 w 36"/>
                <a:gd name="T5" fmla="*/ 223 h 262"/>
                <a:gd name="T6" fmla="*/ 0 w 36"/>
                <a:gd name="T7" fmla="*/ 187 h 262"/>
                <a:gd name="T8" fmla="*/ 0 w 36"/>
                <a:gd name="T9" fmla="*/ 167 h 262"/>
                <a:gd name="T10" fmla="*/ 16 w 36"/>
                <a:gd name="T11" fmla="*/ 20 h 262"/>
                <a:gd name="T12" fmla="*/ 23 w 36"/>
                <a:gd name="T13" fmla="*/ 0 h 262"/>
                <a:gd name="T14" fmla="*/ 32 w 36"/>
                <a:gd name="T15" fmla="*/ 17 h 262"/>
                <a:gd name="T16" fmla="*/ 30 w 36"/>
                <a:gd name="T17" fmla="*/ 100 h 262"/>
                <a:gd name="T18" fmla="*/ 23 w 36"/>
                <a:gd name="T19" fmla="*/ 227 h 262"/>
                <a:gd name="T20" fmla="*/ 14 w 36"/>
                <a:gd name="T21" fmla="*/ 261 h 262"/>
                <a:gd name="T22" fmla="*/ 10 w 36"/>
                <a:gd name="T23" fmla="*/ 262 h 262"/>
                <a:gd name="T24" fmla="*/ 7 w 36"/>
                <a:gd name="T25" fmla="*/ 257 h 262"/>
                <a:gd name="T26" fmla="*/ 6 w 36"/>
                <a:gd name="T27" fmla="*/ 249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6" h="262">
                  <a:moveTo>
                    <a:pt x="6" y="249"/>
                  </a:moveTo>
                  <a:cubicBezTo>
                    <a:pt x="6" y="242"/>
                    <a:pt x="6" y="236"/>
                    <a:pt x="6" y="229"/>
                  </a:cubicBezTo>
                  <a:cubicBezTo>
                    <a:pt x="5" y="227"/>
                    <a:pt x="4" y="225"/>
                    <a:pt x="4" y="223"/>
                  </a:cubicBezTo>
                  <a:cubicBezTo>
                    <a:pt x="4" y="211"/>
                    <a:pt x="4" y="199"/>
                    <a:pt x="0" y="187"/>
                  </a:cubicBezTo>
                  <a:cubicBezTo>
                    <a:pt x="0" y="180"/>
                    <a:pt x="0" y="174"/>
                    <a:pt x="0" y="167"/>
                  </a:cubicBezTo>
                  <a:cubicBezTo>
                    <a:pt x="1" y="118"/>
                    <a:pt x="7" y="69"/>
                    <a:pt x="16" y="20"/>
                  </a:cubicBezTo>
                  <a:cubicBezTo>
                    <a:pt x="17" y="13"/>
                    <a:pt x="15" y="5"/>
                    <a:pt x="23" y="0"/>
                  </a:cubicBezTo>
                  <a:cubicBezTo>
                    <a:pt x="32" y="2"/>
                    <a:pt x="31" y="10"/>
                    <a:pt x="32" y="17"/>
                  </a:cubicBezTo>
                  <a:cubicBezTo>
                    <a:pt x="36" y="45"/>
                    <a:pt x="32" y="73"/>
                    <a:pt x="30" y="100"/>
                  </a:cubicBezTo>
                  <a:cubicBezTo>
                    <a:pt x="25" y="143"/>
                    <a:pt x="22" y="185"/>
                    <a:pt x="23" y="227"/>
                  </a:cubicBezTo>
                  <a:cubicBezTo>
                    <a:pt x="23" y="239"/>
                    <a:pt x="24" y="252"/>
                    <a:pt x="14" y="261"/>
                  </a:cubicBezTo>
                  <a:cubicBezTo>
                    <a:pt x="13" y="261"/>
                    <a:pt x="12" y="261"/>
                    <a:pt x="10" y="262"/>
                  </a:cubicBezTo>
                  <a:cubicBezTo>
                    <a:pt x="9" y="260"/>
                    <a:pt x="8" y="259"/>
                    <a:pt x="7" y="257"/>
                  </a:cubicBezTo>
                  <a:cubicBezTo>
                    <a:pt x="7" y="255"/>
                    <a:pt x="6" y="252"/>
                    <a:pt x="6" y="249"/>
                  </a:cubicBezTo>
                  <a:close/>
                </a:path>
              </a:pathLst>
            </a:custGeom>
            <a:solidFill>
              <a:srgbClr val="1F373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 name="Freeform 233">
              <a:extLst>
                <a:ext uri="{FF2B5EF4-FFF2-40B4-BE49-F238E27FC236}">
                  <a16:creationId xmlns:a16="http://schemas.microsoft.com/office/drawing/2014/main" id="{3F421184-F128-472E-9DCF-E079C143CCCB}"/>
                </a:ext>
              </a:extLst>
            </p:cNvPr>
            <p:cNvSpPr>
              <a:spLocks/>
            </p:cNvSpPr>
            <p:nvPr/>
          </p:nvSpPr>
          <p:spPr bwMode="auto">
            <a:xfrm>
              <a:off x="6442076" y="8648700"/>
              <a:ext cx="100013" cy="131763"/>
            </a:xfrm>
            <a:custGeom>
              <a:avLst/>
              <a:gdLst>
                <a:gd name="T0" fmla="*/ 1 w 27"/>
                <a:gd name="T1" fmla="*/ 16 h 35"/>
                <a:gd name="T2" fmla="*/ 10 w 27"/>
                <a:gd name="T3" fmla="*/ 4 h 35"/>
                <a:gd name="T4" fmla="*/ 26 w 27"/>
                <a:gd name="T5" fmla="*/ 10 h 35"/>
                <a:gd name="T6" fmla="*/ 12 w 27"/>
                <a:gd name="T7" fmla="*/ 31 h 35"/>
                <a:gd name="T8" fmla="*/ 1 w 27"/>
                <a:gd name="T9" fmla="*/ 16 h 35"/>
              </a:gdLst>
              <a:ahLst/>
              <a:cxnLst>
                <a:cxn ang="0">
                  <a:pos x="T0" y="T1"/>
                </a:cxn>
                <a:cxn ang="0">
                  <a:pos x="T2" y="T3"/>
                </a:cxn>
                <a:cxn ang="0">
                  <a:pos x="T4" y="T5"/>
                </a:cxn>
                <a:cxn ang="0">
                  <a:pos x="T6" y="T7"/>
                </a:cxn>
                <a:cxn ang="0">
                  <a:pos x="T8" y="T9"/>
                </a:cxn>
              </a:cxnLst>
              <a:rect l="0" t="0" r="r" b="b"/>
              <a:pathLst>
                <a:path w="27" h="35">
                  <a:moveTo>
                    <a:pt x="1" y="16"/>
                  </a:moveTo>
                  <a:cubicBezTo>
                    <a:pt x="4" y="12"/>
                    <a:pt x="7" y="8"/>
                    <a:pt x="10" y="4"/>
                  </a:cubicBezTo>
                  <a:cubicBezTo>
                    <a:pt x="18" y="0"/>
                    <a:pt x="25" y="0"/>
                    <a:pt x="26" y="10"/>
                  </a:cubicBezTo>
                  <a:cubicBezTo>
                    <a:pt x="27" y="20"/>
                    <a:pt x="22" y="29"/>
                    <a:pt x="12" y="31"/>
                  </a:cubicBezTo>
                  <a:cubicBezTo>
                    <a:pt x="0" y="35"/>
                    <a:pt x="3" y="23"/>
                    <a:pt x="1" y="16"/>
                  </a:cubicBezTo>
                  <a:close/>
                </a:path>
              </a:pathLst>
            </a:custGeom>
            <a:solidFill>
              <a:srgbClr val="31181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 name="Freeform 234">
              <a:extLst>
                <a:ext uri="{FF2B5EF4-FFF2-40B4-BE49-F238E27FC236}">
                  <a16:creationId xmlns:a16="http://schemas.microsoft.com/office/drawing/2014/main" id="{E9329461-9DBF-4BDA-982C-08BCBEFDE1C4}"/>
                </a:ext>
              </a:extLst>
            </p:cNvPr>
            <p:cNvSpPr>
              <a:spLocks/>
            </p:cNvSpPr>
            <p:nvPr/>
          </p:nvSpPr>
          <p:spPr bwMode="auto">
            <a:xfrm>
              <a:off x="6704014" y="6272213"/>
              <a:ext cx="541338" cy="1460500"/>
            </a:xfrm>
            <a:custGeom>
              <a:avLst/>
              <a:gdLst>
                <a:gd name="T0" fmla="*/ 24 w 144"/>
                <a:gd name="T1" fmla="*/ 377 h 389"/>
                <a:gd name="T2" fmla="*/ 16 w 144"/>
                <a:gd name="T3" fmla="*/ 389 h 389"/>
                <a:gd name="T4" fmla="*/ 8 w 144"/>
                <a:gd name="T5" fmla="*/ 381 h 389"/>
                <a:gd name="T6" fmla="*/ 6 w 144"/>
                <a:gd name="T7" fmla="*/ 379 h 389"/>
                <a:gd name="T8" fmla="*/ 7 w 144"/>
                <a:gd name="T9" fmla="*/ 334 h 389"/>
                <a:gd name="T10" fmla="*/ 2 w 144"/>
                <a:gd name="T11" fmla="*/ 196 h 389"/>
                <a:gd name="T12" fmla="*/ 3 w 144"/>
                <a:gd name="T13" fmla="*/ 189 h 389"/>
                <a:gd name="T14" fmla="*/ 37 w 144"/>
                <a:gd name="T15" fmla="*/ 114 h 389"/>
                <a:gd name="T16" fmla="*/ 42 w 144"/>
                <a:gd name="T17" fmla="*/ 101 h 389"/>
                <a:gd name="T18" fmla="*/ 60 w 144"/>
                <a:gd name="T19" fmla="*/ 78 h 389"/>
                <a:gd name="T20" fmla="*/ 108 w 144"/>
                <a:gd name="T21" fmla="*/ 29 h 389"/>
                <a:gd name="T22" fmla="*/ 123 w 144"/>
                <a:gd name="T23" fmla="*/ 8 h 389"/>
                <a:gd name="T24" fmla="*/ 139 w 144"/>
                <a:gd name="T25" fmla="*/ 4 h 389"/>
                <a:gd name="T26" fmla="*/ 140 w 144"/>
                <a:gd name="T27" fmla="*/ 18 h 389"/>
                <a:gd name="T28" fmla="*/ 139 w 144"/>
                <a:gd name="T29" fmla="*/ 33 h 389"/>
                <a:gd name="T30" fmla="*/ 135 w 144"/>
                <a:gd name="T31" fmla="*/ 224 h 389"/>
                <a:gd name="T32" fmla="*/ 132 w 144"/>
                <a:gd name="T33" fmla="*/ 225 h 389"/>
                <a:gd name="T34" fmla="*/ 125 w 144"/>
                <a:gd name="T35" fmla="*/ 210 h 389"/>
                <a:gd name="T36" fmla="*/ 109 w 144"/>
                <a:gd name="T37" fmla="*/ 143 h 389"/>
                <a:gd name="T38" fmla="*/ 107 w 144"/>
                <a:gd name="T39" fmla="*/ 77 h 389"/>
                <a:gd name="T40" fmla="*/ 74 w 144"/>
                <a:gd name="T41" fmla="*/ 124 h 389"/>
                <a:gd name="T42" fmla="*/ 71 w 144"/>
                <a:gd name="T43" fmla="*/ 145 h 389"/>
                <a:gd name="T44" fmla="*/ 56 w 144"/>
                <a:gd name="T45" fmla="*/ 186 h 389"/>
                <a:gd name="T46" fmla="*/ 49 w 144"/>
                <a:gd name="T47" fmla="*/ 198 h 389"/>
                <a:gd name="T48" fmla="*/ 24 w 144"/>
                <a:gd name="T49" fmla="*/ 285 h 389"/>
                <a:gd name="T50" fmla="*/ 24 w 144"/>
                <a:gd name="T51" fmla="*/ 377 h 3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44" h="389">
                  <a:moveTo>
                    <a:pt x="24" y="377"/>
                  </a:moveTo>
                  <a:cubicBezTo>
                    <a:pt x="17" y="378"/>
                    <a:pt x="16" y="384"/>
                    <a:pt x="16" y="389"/>
                  </a:cubicBezTo>
                  <a:cubicBezTo>
                    <a:pt x="13" y="387"/>
                    <a:pt x="11" y="384"/>
                    <a:pt x="8" y="381"/>
                  </a:cubicBezTo>
                  <a:cubicBezTo>
                    <a:pt x="7" y="381"/>
                    <a:pt x="7" y="380"/>
                    <a:pt x="6" y="379"/>
                  </a:cubicBezTo>
                  <a:cubicBezTo>
                    <a:pt x="3" y="364"/>
                    <a:pt x="11" y="349"/>
                    <a:pt x="7" y="334"/>
                  </a:cubicBezTo>
                  <a:cubicBezTo>
                    <a:pt x="4" y="288"/>
                    <a:pt x="0" y="242"/>
                    <a:pt x="2" y="196"/>
                  </a:cubicBezTo>
                  <a:cubicBezTo>
                    <a:pt x="2" y="194"/>
                    <a:pt x="1" y="190"/>
                    <a:pt x="3" y="189"/>
                  </a:cubicBezTo>
                  <a:cubicBezTo>
                    <a:pt x="21" y="167"/>
                    <a:pt x="12" y="132"/>
                    <a:pt x="37" y="114"/>
                  </a:cubicBezTo>
                  <a:cubicBezTo>
                    <a:pt x="41" y="111"/>
                    <a:pt x="42" y="106"/>
                    <a:pt x="42" y="101"/>
                  </a:cubicBezTo>
                  <a:cubicBezTo>
                    <a:pt x="41" y="88"/>
                    <a:pt x="51" y="79"/>
                    <a:pt x="60" y="78"/>
                  </a:cubicBezTo>
                  <a:cubicBezTo>
                    <a:pt x="89" y="72"/>
                    <a:pt x="97" y="49"/>
                    <a:pt x="108" y="29"/>
                  </a:cubicBezTo>
                  <a:cubicBezTo>
                    <a:pt x="112" y="21"/>
                    <a:pt x="116" y="14"/>
                    <a:pt x="123" y="8"/>
                  </a:cubicBezTo>
                  <a:cubicBezTo>
                    <a:pt x="127" y="4"/>
                    <a:pt x="133" y="0"/>
                    <a:pt x="139" y="4"/>
                  </a:cubicBezTo>
                  <a:cubicBezTo>
                    <a:pt x="144" y="8"/>
                    <a:pt x="142" y="13"/>
                    <a:pt x="140" y="18"/>
                  </a:cubicBezTo>
                  <a:cubicBezTo>
                    <a:pt x="138" y="23"/>
                    <a:pt x="135" y="28"/>
                    <a:pt x="139" y="33"/>
                  </a:cubicBezTo>
                  <a:cubicBezTo>
                    <a:pt x="137" y="97"/>
                    <a:pt x="135" y="160"/>
                    <a:pt x="135" y="224"/>
                  </a:cubicBezTo>
                  <a:cubicBezTo>
                    <a:pt x="134" y="224"/>
                    <a:pt x="133" y="225"/>
                    <a:pt x="132" y="225"/>
                  </a:cubicBezTo>
                  <a:cubicBezTo>
                    <a:pt x="126" y="222"/>
                    <a:pt x="125" y="216"/>
                    <a:pt x="125" y="210"/>
                  </a:cubicBezTo>
                  <a:cubicBezTo>
                    <a:pt x="125" y="187"/>
                    <a:pt x="119" y="164"/>
                    <a:pt x="109" y="143"/>
                  </a:cubicBezTo>
                  <a:cubicBezTo>
                    <a:pt x="100" y="122"/>
                    <a:pt x="103" y="100"/>
                    <a:pt x="107" y="77"/>
                  </a:cubicBezTo>
                  <a:cubicBezTo>
                    <a:pt x="93" y="92"/>
                    <a:pt x="87" y="110"/>
                    <a:pt x="74" y="124"/>
                  </a:cubicBezTo>
                  <a:cubicBezTo>
                    <a:pt x="68" y="129"/>
                    <a:pt x="71" y="138"/>
                    <a:pt x="71" y="145"/>
                  </a:cubicBezTo>
                  <a:cubicBezTo>
                    <a:pt x="73" y="161"/>
                    <a:pt x="69" y="175"/>
                    <a:pt x="56" y="186"/>
                  </a:cubicBezTo>
                  <a:cubicBezTo>
                    <a:pt x="53" y="189"/>
                    <a:pt x="49" y="193"/>
                    <a:pt x="49" y="198"/>
                  </a:cubicBezTo>
                  <a:cubicBezTo>
                    <a:pt x="52" y="230"/>
                    <a:pt x="33" y="256"/>
                    <a:pt x="24" y="285"/>
                  </a:cubicBezTo>
                  <a:cubicBezTo>
                    <a:pt x="24" y="316"/>
                    <a:pt x="24" y="346"/>
                    <a:pt x="24" y="377"/>
                  </a:cubicBezTo>
                  <a:close/>
                </a:path>
              </a:pathLst>
            </a:custGeom>
            <a:solidFill>
              <a:srgbClr val="7BB6A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 name="Freeform 235">
              <a:extLst>
                <a:ext uri="{FF2B5EF4-FFF2-40B4-BE49-F238E27FC236}">
                  <a16:creationId xmlns:a16="http://schemas.microsoft.com/office/drawing/2014/main" id="{9756E1B5-6DF7-48BB-8EE5-F3FA3D2892DA}"/>
                </a:ext>
              </a:extLst>
            </p:cNvPr>
            <p:cNvSpPr>
              <a:spLocks/>
            </p:cNvSpPr>
            <p:nvPr/>
          </p:nvSpPr>
          <p:spPr bwMode="auto">
            <a:xfrm>
              <a:off x="6599239" y="7427913"/>
              <a:ext cx="217488" cy="1176338"/>
            </a:xfrm>
            <a:custGeom>
              <a:avLst/>
              <a:gdLst>
                <a:gd name="T0" fmla="*/ 4 w 58"/>
                <a:gd name="T1" fmla="*/ 309 h 313"/>
                <a:gd name="T2" fmla="*/ 15 w 58"/>
                <a:gd name="T3" fmla="*/ 98 h 313"/>
                <a:gd name="T4" fmla="*/ 13 w 58"/>
                <a:gd name="T5" fmla="*/ 49 h 313"/>
                <a:gd name="T6" fmla="*/ 11 w 58"/>
                <a:gd name="T7" fmla="*/ 1 h 313"/>
                <a:gd name="T8" fmla="*/ 26 w 58"/>
                <a:gd name="T9" fmla="*/ 24 h 313"/>
                <a:gd name="T10" fmla="*/ 36 w 58"/>
                <a:gd name="T11" fmla="*/ 54 h 313"/>
                <a:gd name="T12" fmla="*/ 36 w 58"/>
                <a:gd name="T13" fmla="*/ 73 h 313"/>
                <a:gd name="T14" fmla="*/ 36 w 58"/>
                <a:gd name="T15" fmla="*/ 73 h 313"/>
                <a:gd name="T16" fmla="*/ 42 w 58"/>
                <a:gd name="T17" fmla="*/ 126 h 313"/>
                <a:gd name="T18" fmla="*/ 47 w 58"/>
                <a:gd name="T19" fmla="*/ 192 h 313"/>
                <a:gd name="T20" fmla="*/ 51 w 58"/>
                <a:gd name="T21" fmla="*/ 222 h 313"/>
                <a:gd name="T22" fmla="*/ 29 w 58"/>
                <a:gd name="T23" fmla="*/ 284 h 313"/>
                <a:gd name="T24" fmla="*/ 27 w 58"/>
                <a:gd name="T25" fmla="*/ 289 h 313"/>
                <a:gd name="T26" fmla="*/ 28 w 58"/>
                <a:gd name="T27" fmla="*/ 313 h 313"/>
                <a:gd name="T28" fmla="*/ 4 w 58"/>
                <a:gd name="T29" fmla="*/ 309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 h="313">
                  <a:moveTo>
                    <a:pt x="4" y="309"/>
                  </a:moveTo>
                  <a:cubicBezTo>
                    <a:pt x="2" y="238"/>
                    <a:pt x="8" y="168"/>
                    <a:pt x="15" y="98"/>
                  </a:cubicBezTo>
                  <a:cubicBezTo>
                    <a:pt x="17" y="82"/>
                    <a:pt x="19" y="65"/>
                    <a:pt x="13" y="49"/>
                  </a:cubicBezTo>
                  <a:cubicBezTo>
                    <a:pt x="1" y="35"/>
                    <a:pt x="0" y="19"/>
                    <a:pt x="11" y="1"/>
                  </a:cubicBezTo>
                  <a:cubicBezTo>
                    <a:pt x="28" y="0"/>
                    <a:pt x="19" y="18"/>
                    <a:pt x="26" y="24"/>
                  </a:cubicBezTo>
                  <a:cubicBezTo>
                    <a:pt x="36" y="31"/>
                    <a:pt x="39" y="41"/>
                    <a:pt x="36" y="54"/>
                  </a:cubicBezTo>
                  <a:cubicBezTo>
                    <a:pt x="34" y="60"/>
                    <a:pt x="33" y="66"/>
                    <a:pt x="36" y="73"/>
                  </a:cubicBezTo>
                  <a:cubicBezTo>
                    <a:pt x="36" y="73"/>
                    <a:pt x="36" y="73"/>
                    <a:pt x="36" y="73"/>
                  </a:cubicBezTo>
                  <a:cubicBezTo>
                    <a:pt x="30" y="92"/>
                    <a:pt x="36" y="110"/>
                    <a:pt x="42" y="126"/>
                  </a:cubicBezTo>
                  <a:cubicBezTo>
                    <a:pt x="50" y="148"/>
                    <a:pt x="58" y="169"/>
                    <a:pt x="47" y="192"/>
                  </a:cubicBezTo>
                  <a:cubicBezTo>
                    <a:pt x="42" y="203"/>
                    <a:pt x="58" y="209"/>
                    <a:pt x="51" y="222"/>
                  </a:cubicBezTo>
                  <a:cubicBezTo>
                    <a:pt x="40" y="241"/>
                    <a:pt x="41" y="265"/>
                    <a:pt x="29" y="284"/>
                  </a:cubicBezTo>
                  <a:cubicBezTo>
                    <a:pt x="27" y="285"/>
                    <a:pt x="22" y="286"/>
                    <a:pt x="27" y="289"/>
                  </a:cubicBezTo>
                  <a:cubicBezTo>
                    <a:pt x="40" y="297"/>
                    <a:pt x="29" y="305"/>
                    <a:pt x="28" y="313"/>
                  </a:cubicBezTo>
                  <a:cubicBezTo>
                    <a:pt x="21" y="303"/>
                    <a:pt x="13" y="307"/>
                    <a:pt x="4" y="309"/>
                  </a:cubicBezTo>
                  <a:close/>
                </a:path>
              </a:pathLst>
            </a:custGeom>
            <a:solidFill>
              <a:srgbClr val="2E71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 name="Freeform 236">
              <a:extLst>
                <a:ext uri="{FF2B5EF4-FFF2-40B4-BE49-F238E27FC236}">
                  <a16:creationId xmlns:a16="http://schemas.microsoft.com/office/drawing/2014/main" id="{BB18F115-E404-4865-93BA-35DAAB415EDE}"/>
                </a:ext>
              </a:extLst>
            </p:cNvPr>
            <p:cNvSpPr>
              <a:spLocks/>
            </p:cNvSpPr>
            <p:nvPr/>
          </p:nvSpPr>
          <p:spPr bwMode="auto">
            <a:xfrm>
              <a:off x="4552951" y="8348663"/>
              <a:ext cx="123825" cy="303213"/>
            </a:xfrm>
            <a:custGeom>
              <a:avLst/>
              <a:gdLst>
                <a:gd name="T0" fmla="*/ 2 w 33"/>
                <a:gd name="T1" fmla="*/ 0 h 81"/>
                <a:gd name="T2" fmla="*/ 33 w 33"/>
                <a:gd name="T3" fmla="*/ 4 h 81"/>
                <a:gd name="T4" fmla="*/ 17 w 33"/>
                <a:gd name="T5" fmla="*/ 76 h 81"/>
                <a:gd name="T6" fmla="*/ 1 w 33"/>
                <a:gd name="T7" fmla="*/ 67 h 81"/>
                <a:gd name="T8" fmla="*/ 0 w 33"/>
                <a:gd name="T9" fmla="*/ 51 h 81"/>
                <a:gd name="T10" fmla="*/ 2 w 33"/>
                <a:gd name="T11" fmla="*/ 0 h 81"/>
              </a:gdLst>
              <a:ahLst/>
              <a:cxnLst>
                <a:cxn ang="0">
                  <a:pos x="T0" y="T1"/>
                </a:cxn>
                <a:cxn ang="0">
                  <a:pos x="T2" y="T3"/>
                </a:cxn>
                <a:cxn ang="0">
                  <a:pos x="T4" y="T5"/>
                </a:cxn>
                <a:cxn ang="0">
                  <a:pos x="T6" y="T7"/>
                </a:cxn>
                <a:cxn ang="0">
                  <a:pos x="T8" y="T9"/>
                </a:cxn>
                <a:cxn ang="0">
                  <a:pos x="T10" y="T11"/>
                </a:cxn>
              </a:cxnLst>
              <a:rect l="0" t="0" r="r" b="b"/>
              <a:pathLst>
                <a:path w="33" h="81">
                  <a:moveTo>
                    <a:pt x="2" y="0"/>
                  </a:moveTo>
                  <a:cubicBezTo>
                    <a:pt x="10" y="17"/>
                    <a:pt x="23" y="1"/>
                    <a:pt x="33" y="4"/>
                  </a:cubicBezTo>
                  <a:cubicBezTo>
                    <a:pt x="32" y="29"/>
                    <a:pt x="20" y="51"/>
                    <a:pt x="17" y="76"/>
                  </a:cubicBezTo>
                  <a:cubicBezTo>
                    <a:pt x="7" y="81"/>
                    <a:pt x="1" y="80"/>
                    <a:pt x="1" y="67"/>
                  </a:cubicBezTo>
                  <a:cubicBezTo>
                    <a:pt x="1" y="62"/>
                    <a:pt x="1" y="56"/>
                    <a:pt x="0" y="51"/>
                  </a:cubicBezTo>
                  <a:cubicBezTo>
                    <a:pt x="1" y="34"/>
                    <a:pt x="1" y="17"/>
                    <a:pt x="2" y="0"/>
                  </a:cubicBezTo>
                  <a:close/>
                </a:path>
              </a:pathLst>
            </a:custGeom>
            <a:solidFill>
              <a:srgbClr val="8A7E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 name="Freeform 239">
              <a:extLst>
                <a:ext uri="{FF2B5EF4-FFF2-40B4-BE49-F238E27FC236}">
                  <a16:creationId xmlns:a16="http://schemas.microsoft.com/office/drawing/2014/main" id="{6C330785-E4C6-419A-8131-CB047A4C1EA1}"/>
                </a:ext>
              </a:extLst>
            </p:cNvPr>
            <p:cNvSpPr>
              <a:spLocks/>
            </p:cNvSpPr>
            <p:nvPr/>
          </p:nvSpPr>
          <p:spPr bwMode="auto">
            <a:xfrm>
              <a:off x="5484814" y="4362450"/>
              <a:ext cx="1730375" cy="919163"/>
            </a:xfrm>
            <a:custGeom>
              <a:avLst/>
              <a:gdLst>
                <a:gd name="T0" fmla="*/ 358 w 461"/>
                <a:gd name="T1" fmla="*/ 108 h 245"/>
                <a:gd name="T2" fmla="*/ 381 w 461"/>
                <a:gd name="T3" fmla="*/ 127 h 245"/>
                <a:gd name="T4" fmla="*/ 393 w 461"/>
                <a:gd name="T5" fmla="*/ 126 h 245"/>
                <a:gd name="T6" fmla="*/ 441 w 461"/>
                <a:gd name="T7" fmla="*/ 118 h 245"/>
                <a:gd name="T8" fmla="*/ 440 w 461"/>
                <a:gd name="T9" fmla="*/ 160 h 245"/>
                <a:gd name="T10" fmla="*/ 460 w 461"/>
                <a:gd name="T11" fmla="*/ 190 h 245"/>
                <a:gd name="T12" fmla="*/ 427 w 461"/>
                <a:gd name="T13" fmla="*/ 220 h 245"/>
                <a:gd name="T14" fmla="*/ 326 w 461"/>
                <a:gd name="T15" fmla="*/ 204 h 245"/>
                <a:gd name="T16" fmla="*/ 233 w 461"/>
                <a:gd name="T17" fmla="*/ 189 h 245"/>
                <a:gd name="T18" fmla="*/ 248 w 461"/>
                <a:gd name="T19" fmla="*/ 172 h 245"/>
                <a:gd name="T20" fmla="*/ 248 w 461"/>
                <a:gd name="T21" fmla="*/ 143 h 245"/>
                <a:gd name="T22" fmla="*/ 226 w 461"/>
                <a:gd name="T23" fmla="*/ 117 h 245"/>
                <a:gd name="T24" fmla="*/ 188 w 461"/>
                <a:gd name="T25" fmla="*/ 100 h 245"/>
                <a:gd name="T26" fmla="*/ 188 w 461"/>
                <a:gd name="T27" fmla="*/ 141 h 245"/>
                <a:gd name="T28" fmla="*/ 122 w 461"/>
                <a:gd name="T29" fmla="*/ 135 h 245"/>
                <a:gd name="T30" fmla="*/ 82 w 461"/>
                <a:gd name="T31" fmla="*/ 129 h 245"/>
                <a:gd name="T32" fmla="*/ 117 w 461"/>
                <a:gd name="T33" fmla="*/ 143 h 245"/>
                <a:gd name="T34" fmla="*/ 135 w 461"/>
                <a:gd name="T35" fmla="*/ 181 h 245"/>
                <a:gd name="T36" fmla="*/ 184 w 461"/>
                <a:gd name="T37" fmla="*/ 177 h 245"/>
                <a:gd name="T38" fmla="*/ 300 w 461"/>
                <a:gd name="T39" fmla="*/ 200 h 245"/>
                <a:gd name="T40" fmla="*/ 346 w 461"/>
                <a:gd name="T41" fmla="*/ 208 h 245"/>
                <a:gd name="T42" fmla="*/ 344 w 461"/>
                <a:gd name="T43" fmla="*/ 224 h 245"/>
                <a:gd name="T44" fmla="*/ 281 w 461"/>
                <a:gd name="T45" fmla="*/ 230 h 245"/>
                <a:gd name="T46" fmla="*/ 174 w 461"/>
                <a:gd name="T47" fmla="*/ 236 h 245"/>
                <a:gd name="T48" fmla="*/ 106 w 461"/>
                <a:gd name="T49" fmla="*/ 236 h 245"/>
                <a:gd name="T50" fmla="*/ 105 w 461"/>
                <a:gd name="T51" fmla="*/ 201 h 245"/>
                <a:gd name="T52" fmla="*/ 46 w 461"/>
                <a:gd name="T53" fmla="*/ 191 h 245"/>
                <a:gd name="T54" fmla="*/ 30 w 461"/>
                <a:gd name="T55" fmla="*/ 129 h 245"/>
                <a:gd name="T56" fmla="*/ 12 w 461"/>
                <a:gd name="T57" fmla="*/ 107 h 245"/>
                <a:gd name="T58" fmla="*/ 7 w 461"/>
                <a:gd name="T59" fmla="*/ 61 h 245"/>
                <a:gd name="T60" fmla="*/ 57 w 461"/>
                <a:gd name="T61" fmla="*/ 93 h 245"/>
                <a:gd name="T62" fmla="*/ 4 w 461"/>
                <a:gd name="T63" fmla="*/ 45 h 245"/>
                <a:gd name="T64" fmla="*/ 27 w 461"/>
                <a:gd name="T65" fmla="*/ 0 h 245"/>
                <a:gd name="T66" fmla="*/ 98 w 461"/>
                <a:gd name="T67" fmla="*/ 48 h 245"/>
                <a:gd name="T68" fmla="*/ 141 w 461"/>
                <a:gd name="T69" fmla="*/ 58 h 245"/>
                <a:gd name="T70" fmla="*/ 194 w 461"/>
                <a:gd name="T71" fmla="*/ 63 h 245"/>
                <a:gd name="T72" fmla="*/ 281 w 461"/>
                <a:gd name="T73" fmla="*/ 78 h 245"/>
                <a:gd name="T74" fmla="*/ 301 w 461"/>
                <a:gd name="T75" fmla="*/ 119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61" h="245">
                  <a:moveTo>
                    <a:pt x="332" y="98"/>
                  </a:moveTo>
                  <a:cubicBezTo>
                    <a:pt x="342" y="98"/>
                    <a:pt x="350" y="98"/>
                    <a:pt x="358" y="108"/>
                  </a:cubicBezTo>
                  <a:cubicBezTo>
                    <a:pt x="365" y="117"/>
                    <a:pt x="371" y="98"/>
                    <a:pt x="380" y="102"/>
                  </a:cubicBezTo>
                  <a:cubicBezTo>
                    <a:pt x="384" y="110"/>
                    <a:pt x="383" y="119"/>
                    <a:pt x="381" y="127"/>
                  </a:cubicBezTo>
                  <a:cubicBezTo>
                    <a:pt x="378" y="130"/>
                    <a:pt x="374" y="130"/>
                    <a:pt x="371" y="131"/>
                  </a:cubicBezTo>
                  <a:cubicBezTo>
                    <a:pt x="378" y="130"/>
                    <a:pt x="386" y="130"/>
                    <a:pt x="393" y="126"/>
                  </a:cubicBezTo>
                  <a:cubicBezTo>
                    <a:pt x="403" y="125"/>
                    <a:pt x="412" y="123"/>
                    <a:pt x="421" y="119"/>
                  </a:cubicBezTo>
                  <a:cubicBezTo>
                    <a:pt x="427" y="116"/>
                    <a:pt x="434" y="112"/>
                    <a:pt x="441" y="118"/>
                  </a:cubicBezTo>
                  <a:cubicBezTo>
                    <a:pt x="438" y="128"/>
                    <a:pt x="431" y="140"/>
                    <a:pt x="450" y="142"/>
                  </a:cubicBezTo>
                  <a:cubicBezTo>
                    <a:pt x="452" y="151"/>
                    <a:pt x="446" y="156"/>
                    <a:pt x="440" y="160"/>
                  </a:cubicBezTo>
                  <a:cubicBezTo>
                    <a:pt x="432" y="168"/>
                    <a:pt x="433" y="173"/>
                    <a:pt x="443" y="177"/>
                  </a:cubicBezTo>
                  <a:cubicBezTo>
                    <a:pt x="450" y="180"/>
                    <a:pt x="457" y="183"/>
                    <a:pt x="460" y="190"/>
                  </a:cubicBezTo>
                  <a:cubicBezTo>
                    <a:pt x="461" y="194"/>
                    <a:pt x="461" y="197"/>
                    <a:pt x="460" y="200"/>
                  </a:cubicBezTo>
                  <a:cubicBezTo>
                    <a:pt x="452" y="212"/>
                    <a:pt x="439" y="216"/>
                    <a:pt x="427" y="220"/>
                  </a:cubicBezTo>
                  <a:cubicBezTo>
                    <a:pt x="396" y="223"/>
                    <a:pt x="367" y="219"/>
                    <a:pt x="340" y="206"/>
                  </a:cubicBezTo>
                  <a:cubicBezTo>
                    <a:pt x="335" y="204"/>
                    <a:pt x="331" y="204"/>
                    <a:pt x="326" y="204"/>
                  </a:cubicBezTo>
                  <a:cubicBezTo>
                    <a:pt x="310" y="197"/>
                    <a:pt x="293" y="198"/>
                    <a:pt x="278" y="200"/>
                  </a:cubicBezTo>
                  <a:cubicBezTo>
                    <a:pt x="261" y="201"/>
                    <a:pt x="247" y="196"/>
                    <a:pt x="233" y="189"/>
                  </a:cubicBezTo>
                  <a:cubicBezTo>
                    <a:pt x="229" y="183"/>
                    <a:pt x="233" y="179"/>
                    <a:pt x="237" y="175"/>
                  </a:cubicBezTo>
                  <a:cubicBezTo>
                    <a:pt x="240" y="173"/>
                    <a:pt x="244" y="173"/>
                    <a:pt x="248" y="172"/>
                  </a:cubicBezTo>
                  <a:cubicBezTo>
                    <a:pt x="256" y="169"/>
                    <a:pt x="268" y="169"/>
                    <a:pt x="268" y="159"/>
                  </a:cubicBezTo>
                  <a:cubicBezTo>
                    <a:pt x="268" y="149"/>
                    <a:pt x="256" y="146"/>
                    <a:pt x="248" y="143"/>
                  </a:cubicBezTo>
                  <a:cubicBezTo>
                    <a:pt x="243" y="142"/>
                    <a:pt x="237" y="143"/>
                    <a:pt x="232" y="141"/>
                  </a:cubicBezTo>
                  <a:cubicBezTo>
                    <a:pt x="223" y="135"/>
                    <a:pt x="224" y="126"/>
                    <a:pt x="226" y="117"/>
                  </a:cubicBezTo>
                  <a:cubicBezTo>
                    <a:pt x="232" y="107"/>
                    <a:pt x="234" y="99"/>
                    <a:pt x="221" y="93"/>
                  </a:cubicBezTo>
                  <a:cubicBezTo>
                    <a:pt x="212" y="90"/>
                    <a:pt x="190" y="93"/>
                    <a:pt x="188" y="100"/>
                  </a:cubicBezTo>
                  <a:cubicBezTo>
                    <a:pt x="185" y="110"/>
                    <a:pt x="196" y="115"/>
                    <a:pt x="197" y="123"/>
                  </a:cubicBezTo>
                  <a:cubicBezTo>
                    <a:pt x="198" y="131"/>
                    <a:pt x="195" y="137"/>
                    <a:pt x="188" y="141"/>
                  </a:cubicBezTo>
                  <a:cubicBezTo>
                    <a:pt x="180" y="143"/>
                    <a:pt x="174" y="138"/>
                    <a:pt x="168" y="134"/>
                  </a:cubicBezTo>
                  <a:cubicBezTo>
                    <a:pt x="147" y="120"/>
                    <a:pt x="143" y="120"/>
                    <a:pt x="122" y="135"/>
                  </a:cubicBezTo>
                  <a:cubicBezTo>
                    <a:pt x="120" y="138"/>
                    <a:pt x="118" y="140"/>
                    <a:pt x="114" y="141"/>
                  </a:cubicBezTo>
                  <a:cubicBezTo>
                    <a:pt x="102" y="138"/>
                    <a:pt x="90" y="138"/>
                    <a:pt x="82" y="129"/>
                  </a:cubicBezTo>
                  <a:cubicBezTo>
                    <a:pt x="86" y="132"/>
                    <a:pt x="91" y="138"/>
                    <a:pt x="98" y="138"/>
                  </a:cubicBezTo>
                  <a:cubicBezTo>
                    <a:pt x="105" y="138"/>
                    <a:pt x="111" y="141"/>
                    <a:pt x="117" y="143"/>
                  </a:cubicBezTo>
                  <a:cubicBezTo>
                    <a:pt x="124" y="145"/>
                    <a:pt x="130" y="149"/>
                    <a:pt x="131" y="157"/>
                  </a:cubicBezTo>
                  <a:cubicBezTo>
                    <a:pt x="129" y="166"/>
                    <a:pt x="123" y="174"/>
                    <a:pt x="135" y="181"/>
                  </a:cubicBezTo>
                  <a:cubicBezTo>
                    <a:pt x="145" y="187"/>
                    <a:pt x="154" y="195"/>
                    <a:pt x="167" y="186"/>
                  </a:cubicBezTo>
                  <a:cubicBezTo>
                    <a:pt x="172" y="182"/>
                    <a:pt x="177" y="178"/>
                    <a:pt x="184" y="177"/>
                  </a:cubicBezTo>
                  <a:cubicBezTo>
                    <a:pt x="202" y="178"/>
                    <a:pt x="220" y="179"/>
                    <a:pt x="236" y="191"/>
                  </a:cubicBezTo>
                  <a:cubicBezTo>
                    <a:pt x="255" y="205"/>
                    <a:pt x="279" y="198"/>
                    <a:pt x="300" y="200"/>
                  </a:cubicBezTo>
                  <a:cubicBezTo>
                    <a:pt x="307" y="201"/>
                    <a:pt x="313" y="200"/>
                    <a:pt x="320" y="200"/>
                  </a:cubicBezTo>
                  <a:cubicBezTo>
                    <a:pt x="328" y="205"/>
                    <a:pt x="338" y="205"/>
                    <a:pt x="346" y="208"/>
                  </a:cubicBezTo>
                  <a:cubicBezTo>
                    <a:pt x="352" y="209"/>
                    <a:pt x="358" y="210"/>
                    <a:pt x="357" y="217"/>
                  </a:cubicBezTo>
                  <a:cubicBezTo>
                    <a:pt x="356" y="223"/>
                    <a:pt x="350" y="223"/>
                    <a:pt x="344" y="224"/>
                  </a:cubicBezTo>
                  <a:cubicBezTo>
                    <a:pt x="343" y="224"/>
                    <a:pt x="341" y="224"/>
                    <a:pt x="340" y="224"/>
                  </a:cubicBezTo>
                  <a:cubicBezTo>
                    <a:pt x="319" y="213"/>
                    <a:pt x="300" y="223"/>
                    <a:pt x="281" y="230"/>
                  </a:cubicBezTo>
                  <a:cubicBezTo>
                    <a:pt x="263" y="237"/>
                    <a:pt x="246" y="237"/>
                    <a:pt x="229" y="230"/>
                  </a:cubicBezTo>
                  <a:cubicBezTo>
                    <a:pt x="209" y="216"/>
                    <a:pt x="191" y="222"/>
                    <a:pt x="174" y="236"/>
                  </a:cubicBezTo>
                  <a:cubicBezTo>
                    <a:pt x="165" y="244"/>
                    <a:pt x="155" y="245"/>
                    <a:pt x="145" y="244"/>
                  </a:cubicBezTo>
                  <a:cubicBezTo>
                    <a:pt x="132" y="239"/>
                    <a:pt x="118" y="242"/>
                    <a:pt x="106" y="236"/>
                  </a:cubicBezTo>
                  <a:cubicBezTo>
                    <a:pt x="95" y="233"/>
                    <a:pt x="94" y="227"/>
                    <a:pt x="99" y="218"/>
                  </a:cubicBezTo>
                  <a:cubicBezTo>
                    <a:pt x="102" y="213"/>
                    <a:pt x="114" y="209"/>
                    <a:pt x="105" y="201"/>
                  </a:cubicBezTo>
                  <a:cubicBezTo>
                    <a:pt x="99" y="194"/>
                    <a:pt x="89" y="189"/>
                    <a:pt x="78" y="192"/>
                  </a:cubicBezTo>
                  <a:cubicBezTo>
                    <a:pt x="68" y="194"/>
                    <a:pt x="57" y="199"/>
                    <a:pt x="46" y="191"/>
                  </a:cubicBezTo>
                  <a:cubicBezTo>
                    <a:pt x="40" y="184"/>
                    <a:pt x="38" y="177"/>
                    <a:pt x="39" y="168"/>
                  </a:cubicBezTo>
                  <a:cubicBezTo>
                    <a:pt x="51" y="146"/>
                    <a:pt x="51" y="146"/>
                    <a:pt x="30" y="129"/>
                  </a:cubicBezTo>
                  <a:cubicBezTo>
                    <a:pt x="24" y="123"/>
                    <a:pt x="18" y="119"/>
                    <a:pt x="13" y="112"/>
                  </a:cubicBezTo>
                  <a:cubicBezTo>
                    <a:pt x="13" y="110"/>
                    <a:pt x="12" y="109"/>
                    <a:pt x="12" y="107"/>
                  </a:cubicBezTo>
                  <a:cubicBezTo>
                    <a:pt x="14" y="96"/>
                    <a:pt x="12" y="87"/>
                    <a:pt x="4" y="79"/>
                  </a:cubicBezTo>
                  <a:cubicBezTo>
                    <a:pt x="0" y="72"/>
                    <a:pt x="0" y="66"/>
                    <a:pt x="7" y="61"/>
                  </a:cubicBezTo>
                  <a:cubicBezTo>
                    <a:pt x="19" y="59"/>
                    <a:pt x="24" y="68"/>
                    <a:pt x="30" y="74"/>
                  </a:cubicBezTo>
                  <a:cubicBezTo>
                    <a:pt x="43" y="87"/>
                    <a:pt x="43" y="87"/>
                    <a:pt x="57" y="93"/>
                  </a:cubicBezTo>
                  <a:cubicBezTo>
                    <a:pt x="50" y="77"/>
                    <a:pt x="42" y="65"/>
                    <a:pt x="26" y="60"/>
                  </a:cubicBezTo>
                  <a:cubicBezTo>
                    <a:pt x="17" y="58"/>
                    <a:pt x="7" y="56"/>
                    <a:pt x="4" y="45"/>
                  </a:cubicBezTo>
                  <a:cubicBezTo>
                    <a:pt x="3" y="41"/>
                    <a:pt x="2" y="37"/>
                    <a:pt x="3" y="33"/>
                  </a:cubicBezTo>
                  <a:cubicBezTo>
                    <a:pt x="8" y="20"/>
                    <a:pt x="8" y="3"/>
                    <a:pt x="27" y="0"/>
                  </a:cubicBezTo>
                  <a:cubicBezTo>
                    <a:pt x="32" y="2"/>
                    <a:pt x="37" y="4"/>
                    <a:pt x="38" y="8"/>
                  </a:cubicBezTo>
                  <a:cubicBezTo>
                    <a:pt x="48" y="37"/>
                    <a:pt x="75" y="40"/>
                    <a:pt x="98" y="48"/>
                  </a:cubicBezTo>
                  <a:cubicBezTo>
                    <a:pt x="115" y="54"/>
                    <a:pt x="131" y="59"/>
                    <a:pt x="148" y="65"/>
                  </a:cubicBezTo>
                  <a:cubicBezTo>
                    <a:pt x="145" y="63"/>
                    <a:pt x="139" y="65"/>
                    <a:pt x="141" y="58"/>
                  </a:cubicBezTo>
                  <a:cubicBezTo>
                    <a:pt x="154" y="54"/>
                    <a:pt x="167" y="45"/>
                    <a:pt x="179" y="60"/>
                  </a:cubicBezTo>
                  <a:cubicBezTo>
                    <a:pt x="183" y="64"/>
                    <a:pt x="191" y="54"/>
                    <a:pt x="194" y="63"/>
                  </a:cubicBezTo>
                  <a:cubicBezTo>
                    <a:pt x="208" y="68"/>
                    <a:pt x="222" y="65"/>
                    <a:pt x="235" y="66"/>
                  </a:cubicBezTo>
                  <a:cubicBezTo>
                    <a:pt x="251" y="67"/>
                    <a:pt x="268" y="65"/>
                    <a:pt x="281" y="78"/>
                  </a:cubicBezTo>
                  <a:cubicBezTo>
                    <a:pt x="278" y="87"/>
                    <a:pt x="279" y="95"/>
                    <a:pt x="281" y="104"/>
                  </a:cubicBezTo>
                  <a:cubicBezTo>
                    <a:pt x="286" y="111"/>
                    <a:pt x="293" y="115"/>
                    <a:pt x="301" y="119"/>
                  </a:cubicBezTo>
                  <a:cubicBezTo>
                    <a:pt x="322" y="129"/>
                    <a:pt x="333" y="121"/>
                    <a:pt x="332" y="98"/>
                  </a:cubicBezTo>
                  <a:close/>
                </a:path>
              </a:pathLst>
            </a:custGeom>
            <a:solidFill>
              <a:srgbClr val="D2C9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 name="Freeform 240">
              <a:extLst>
                <a:ext uri="{FF2B5EF4-FFF2-40B4-BE49-F238E27FC236}">
                  <a16:creationId xmlns:a16="http://schemas.microsoft.com/office/drawing/2014/main" id="{A09F357E-CE0B-44FD-96F9-D7B40072FD7E}"/>
                </a:ext>
              </a:extLst>
            </p:cNvPr>
            <p:cNvSpPr>
              <a:spLocks/>
            </p:cNvSpPr>
            <p:nvPr/>
          </p:nvSpPr>
          <p:spPr bwMode="auto">
            <a:xfrm>
              <a:off x="5897564" y="1531938"/>
              <a:ext cx="881063" cy="454025"/>
            </a:xfrm>
            <a:custGeom>
              <a:avLst/>
              <a:gdLst>
                <a:gd name="T0" fmla="*/ 87 w 235"/>
                <a:gd name="T1" fmla="*/ 19 h 121"/>
                <a:gd name="T2" fmla="*/ 90 w 235"/>
                <a:gd name="T3" fmla="*/ 16 h 121"/>
                <a:gd name="T4" fmla="*/ 106 w 235"/>
                <a:gd name="T5" fmla="*/ 4 h 121"/>
                <a:gd name="T6" fmla="*/ 119 w 235"/>
                <a:gd name="T7" fmla="*/ 5 h 121"/>
                <a:gd name="T8" fmla="*/ 121 w 235"/>
                <a:gd name="T9" fmla="*/ 11 h 121"/>
                <a:gd name="T10" fmla="*/ 136 w 235"/>
                <a:gd name="T11" fmla="*/ 32 h 121"/>
                <a:gd name="T12" fmla="*/ 145 w 235"/>
                <a:gd name="T13" fmla="*/ 28 h 121"/>
                <a:gd name="T14" fmla="*/ 155 w 235"/>
                <a:gd name="T15" fmla="*/ 19 h 121"/>
                <a:gd name="T16" fmla="*/ 160 w 235"/>
                <a:gd name="T17" fmla="*/ 28 h 121"/>
                <a:gd name="T18" fmla="*/ 151 w 235"/>
                <a:gd name="T19" fmla="*/ 39 h 121"/>
                <a:gd name="T20" fmla="*/ 147 w 235"/>
                <a:gd name="T21" fmla="*/ 43 h 121"/>
                <a:gd name="T22" fmla="*/ 155 w 235"/>
                <a:gd name="T23" fmla="*/ 48 h 121"/>
                <a:gd name="T24" fmla="*/ 176 w 235"/>
                <a:gd name="T25" fmla="*/ 42 h 121"/>
                <a:gd name="T26" fmla="*/ 199 w 235"/>
                <a:gd name="T27" fmla="*/ 57 h 121"/>
                <a:gd name="T28" fmla="*/ 192 w 235"/>
                <a:gd name="T29" fmla="*/ 71 h 121"/>
                <a:gd name="T30" fmla="*/ 219 w 235"/>
                <a:gd name="T31" fmla="*/ 60 h 121"/>
                <a:gd name="T32" fmla="*/ 219 w 235"/>
                <a:gd name="T33" fmla="*/ 60 h 121"/>
                <a:gd name="T34" fmla="*/ 209 w 235"/>
                <a:gd name="T35" fmla="*/ 72 h 121"/>
                <a:gd name="T36" fmla="*/ 235 w 235"/>
                <a:gd name="T37" fmla="*/ 68 h 121"/>
                <a:gd name="T38" fmla="*/ 235 w 235"/>
                <a:gd name="T39" fmla="*/ 68 h 121"/>
                <a:gd name="T40" fmla="*/ 225 w 235"/>
                <a:gd name="T41" fmla="*/ 79 h 121"/>
                <a:gd name="T42" fmla="*/ 211 w 235"/>
                <a:gd name="T43" fmla="*/ 87 h 121"/>
                <a:gd name="T44" fmla="*/ 167 w 235"/>
                <a:gd name="T45" fmla="*/ 96 h 121"/>
                <a:gd name="T46" fmla="*/ 146 w 235"/>
                <a:gd name="T47" fmla="*/ 83 h 121"/>
                <a:gd name="T48" fmla="*/ 147 w 235"/>
                <a:gd name="T49" fmla="*/ 80 h 121"/>
                <a:gd name="T50" fmla="*/ 152 w 235"/>
                <a:gd name="T51" fmla="*/ 76 h 121"/>
                <a:gd name="T52" fmla="*/ 151 w 235"/>
                <a:gd name="T53" fmla="*/ 76 h 121"/>
                <a:gd name="T54" fmla="*/ 147 w 235"/>
                <a:gd name="T55" fmla="*/ 79 h 121"/>
                <a:gd name="T56" fmla="*/ 149 w 235"/>
                <a:gd name="T57" fmla="*/ 86 h 121"/>
                <a:gd name="T58" fmla="*/ 147 w 235"/>
                <a:gd name="T59" fmla="*/ 96 h 121"/>
                <a:gd name="T60" fmla="*/ 147 w 235"/>
                <a:gd name="T61" fmla="*/ 96 h 121"/>
                <a:gd name="T62" fmla="*/ 124 w 235"/>
                <a:gd name="T63" fmla="*/ 91 h 121"/>
                <a:gd name="T64" fmla="*/ 119 w 235"/>
                <a:gd name="T65" fmla="*/ 116 h 121"/>
                <a:gd name="T66" fmla="*/ 100 w 235"/>
                <a:gd name="T67" fmla="*/ 112 h 121"/>
                <a:gd name="T68" fmla="*/ 74 w 235"/>
                <a:gd name="T69" fmla="*/ 81 h 121"/>
                <a:gd name="T70" fmla="*/ 98 w 235"/>
                <a:gd name="T71" fmla="*/ 59 h 121"/>
                <a:gd name="T72" fmla="*/ 100 w 235"/>
                <a:gd name="T73" fmla="*/ 61 h 121"/>
                <a:gd name="T74" fmla="*/ 98 w 235"/>
                <a:gd name="T75" fmla="*/ 58 h 121"/>
                <a:gd name="T76" fmla="*/ 98 w 235"/>
                <a:gd name="T77" fmla="*/ 57 h 121"/>
                <a:gd name="T78" fmla="*/ 98 w 235"/>
                <a:gd name="T79" fmla="*/ 55 h 121"/>
                <a:gd name="T80" fmla="*/ 51 w 235"/>
                <a:gd name="T81" fmla="*/ 81 h 121"/>
                <a:gd name="T82" fmla="*/ 43 w 235"/>
                <a:gd name="T83" fmla="*/ 81 h 121"/>
                <a:gd name="T84" fmla="*/ 57 w 235"/>
                <a:gd name="T85" fmla="*/ 78 h 121"/>
                <a:gd name="T86" fmla="*/ 64 w 235"/>
                <a:gd name="T87" fmla="*/ 88 h 121"/>
                <a:gd name="T88" fmla="*/ 35 w 235"/>
                <a:gd name="T89" fmla="*/ 107 h 121"/>
                <a:gd name="T90" fmla="*/ 7 w 235"/>
                <a:gd name="T91" fmla="*/ 80 h 121"/>
                <a:gd name="T92" fmla="*/ 15 w 235"/>
                <a:gd name="T93" fmla="*/ 62 h 121"/>
                <a:gd name="T94" fmla="*/ 51 w 235"/>
                <a:gd name="T95" fmla="*/ 40 h 121"/>
                <a:gd name="T96" fmla="*/ 51 w 235"/>
                <a:gd name="T97" fmla="*/ 40 h 121"/>
                <a:gd name="T98" fmla="*/ 87 w 235"/>
                <a:gd name="T99" fmla="*/ 19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35" h="121">
                  <a:moveTo>
                    <a:pt x="87" y="19"/>
                  </a:moveTo>
                  <a:cubicBezTo>
                    <a:pt x="88" y="18"/>
                    <a:pt x="89" y="17"/>
                    <a:pt x="90" y="16"/>
                  </a:cubicBezTo>
                  <a:cubicBezTo>
                    <a:pt x="95" y="11"/>
                    <a:pt x="101" y="9"/>
                    <a:pt x="106" y="4"/>
                  </a:cubicBezTo>
                  <a:cubicBezTo>
                    <a:pt x="110" y="2"/>
                    <a:pt x="115" y="0"/>
                    <a:pt x="119" y="5"/>
                  </a:cubicBezTo>
                  <a:cubicBezTo>
                    <a:pt x="120" y="7"/>
                    <a:pt x="120" y="9"/>
                    <a:pt x="121" y="11"/>
                  </a:cubicBezTo>
                  <a:cubicBezTo>
                    <a:pt x="121" y="17"/>
                    <a:pt x="131" y="30"/>
                    <a:pt x="136" y="32"/>
                  </a:cubicBezTo>
                  <a:cubicBezTo>
                    <a:pt x="140" y="34"/>
                    <a:pt x="144" y="34"/>
                    <a:pt x="145" y="28"/>
                  </a:cubicBezTo>
                  <a:cubicBezTo>
                    <a:pt x="145" y="22"/>
                    <a:pt x="148" y="18"/>
                    <a:pt x="155" y="19"/>
                  </a:cubicBezTo>
                  <a:cubicBezTo>
                    <a:pt x="157" y="19"/>
                    <a:pt x="158" y="25"/>
                    <a:pt x="160" y="28"/>
                  </a:cubicBezTo>
                  <a:cubicBezTo>
                    <a:pt x="164" y="37"/>
                    <a:pt x="154" y="35"/>
                    <a:pt x="151" y="39"/>
                  </a:cubicBezTo>
                  <a:cubicBezTo>
                    <a:pt x="150" y="40"/>
                    <a:pt x="148" y="41"/>
                    <a:pt x="147" y="43"/>
                  </a:cubicBezTo>
                  <a:cubicBezTo>
                    <a:pt x="148" y="47"/>
                    <a:pt x="151" y="47"/>
                    <a:pt x="155" y="48"/>
                  </a:cubicBezTo>
                  <a:cubicBezTo>
                    <a:pt x="163" y="53"/>
                    <a:pt x="167" y="42"/>
                    <a:pt x="176" y="42"/>
                  </a:cubicBezTo>
                  <a:cubicBezTo>
                    <a:pt x="173" y="62"/>
                    <a:pt x="187" y="59"/>
                    <a:pt x="199" y="57"/>
                  </a:cubicBezTo>
                  <a:cubicBezTo>
                    <a:pt x="200" y="64"/>
                    <a:pt x="190" y="63"/>
                    <a:pt x="192" y="71"/>
                  </a:cubicBezTo>
                  <a:cubicBezTo>
                    <a:pt x="203" y="74"/>
                    <a:pt x="207" y="56"/>
                    <a:pt x="219" y="60"/>
                  </a:cubicBezTo>
                  <a:cubicBezTo>
                    <a:pt x="219" y="60"/>
                    <a:pt x="219" y="60"/>
                    <a:pt x="219" y="60"/>
                  </a:cubicBezTo>
                  <a:cubicBezTo>
                    <a:pt x="217" y="64"/>
                    <a:pt x="210" y="65"/>
                    <a:pt x="209" y="72"/>
                  </a:cubicBezTo>
                  <a:cubicBezTo>
                    <a:pt x="218" y="73"/>
                    <a:pt x="225" y="58"/>
                    <a:pt x="235" y="68"/>
                  </a:cubicBezTo>
                  <a:cubicBezTo>
                    <a:pt x="235" y="68"/>
                    <a:pt x="235" y="68"/>
                    <a:pt x="235" y="68"/>
                  </a:cubicBezTo>
                  <a:cubicBezTo>
                    <a:pt x="228" y="69"/>
                    <a:pt x="228" y="75"/>
                    <a:pt x="225" y="79"/>
                  </a:cubicBezTo>
                  <a:cubicBezTo>
                    <a:pt x="222" y="84"/>
                    <a:pt x="216" y="91"/>
                    <a:pt x="211" y="87"/>
                  </a:cubicBezTo>
                  <a:cubicBezTo>
                    <a:pt x="192" y="73"/>
                    <a:pt x="181" y="90"/>
                    <a:pt x="167" y="96"/>
                  </a:cubicBezTo>
                  <a:cubicBezTo>
                    <a:pt x="154" y="102"/>
                    <a:pt x="151" y="91"/>
                    <a:pt x="146" y="83"/>
                  </a:cubicBezTo>
                  <a:cubicBezTo>
                    <a:pt x="146" y="82"/>
                    <a:pt x="146" y="80"/>
                    <a:pt x="147" y="80"/>
                  </a:cubicBezTo>
                  <a:cubicBezTo>
                    <a:pt x="149" y="78"/>
                    <a:pt x="151" y="78"/>
                    <a:pt x="152" y="76"/>
                  </a:cubicBezTo>
                  <a:cubicBezTo>
                    <a:pt x="152" y="76"/>
                    <a:pt x="151" y="76"/>
                    <a:pt x="151" y="76"/>
                  </a:cubicBezTo>
                  <a:cubicBezTo>
                    <a:pt x="151" y="77"/>
                    <a:pt x="148" y="78"/>
                    <a:pt x="147" y="79"/>
                  </a:cubicBezTo>
                  <a:cubicBezTo>
                    <a:pt x="145" y="82"/>
                    <a:pt x="147" y="84"/>
                    <a:pt x="149" y="86"/>
                  </a:cubicBezTo>
                  <a:cubicBezTo>
                    <a:pt x="149" y="90"/>
                    <a:pt x="150" y="93"/>
                    <a:pt x="147" y="96"/>
                  </a:cubicBezTo>
                  <a:cubicBezTo>
                    <a:pt x="147" y="96"/>
                    <a:pt x="147" y="96"/>
                    <a:pt x="147" y="96"/>
                  </a:cubicBezTo>
                  <a:cubicBezTo>
                    <a:pt x="138" y="102"/>
                    <a:pt x="133" y="82"/>
                    <a:pt x="124" y="91"/>
                  </a:cubicBezTo>
                  <a:cubicBezTo>
                    <a:pt x="117" y="98"/>
                    <a:pt x="128" y="109"/>
                    <a:pt x="119" y="116"/>
                  </a:cubicBezTo>
                  <a:cubicBezTo>
                    <a:pt x="111" y="121"/>
                    <a:pt x="106" y="117"/>
                    <a:pt x="100" y="112"/>
                  </a:cubicBezTo>
                  <a:cubicBezTo>
                    <a:pt x="80" y="107"/>
                    <a:pt x="73" y="99"/>
                    <a:pt x="74" y="81"/>
                  </a:cubicBezTo>
                  <a:cubicBezTo>
                    <a:pt x="75" y="67"/>
                    <a:pt x="84" y="60"/>
                    <a:pt x="98" y="59"/>
                  </a:cubicBezTo>
                  <a:cubicBezTo>
                    <a:pt x="99" y="59"/>
                    <a:pt x="99" y="60"/>
                    <a:pt x="100" y="61"/>
                  </a:cubicBezTo>
                  <a:cubicBezTo>
                    <a:pt x="100" y="60"/>
                    <a:pt x="99" y="59"/>
                    <a:pt x="98" y="58"/>
                  </a:cubicBezTo>
                  <a:cubicBezTo>
                    <a:pt x="98" y="58"/>
                    <a:pt x="98" y="57"/>
                    <a:pt x="98" y="57"/>
                  </a:cubicBezTo>
                  <a:cubicBezTo>
                    <a:pt x="98" y="56"/>
                    <a:pt x="98" y="56"/>
                    <a:pt x="98" y="55"/>
                  </a:cubicBezTo>
                  <a:cubicBezTo>
                    <a:pt x="84" y="66"/>
                    <a:pt x="66" y="71"/>
                    <a:pt x="51" y="81"/>
                  </a:cubicBezTo>
                  <a:cubicBezTo>
                    <a:pt x="49" y="82"/>
                    <a:pt x="46" y="81"/>
                    <a:pt x="43" y="81"/>
                  </a:cubicBezTo>
                  <a:cubicBezTo>
                    <a:pt x="49" y="83"/>
                    <a:pt x="53" y="80"/>
                    <a:pt x="57" y="78"/>
                  </a:cubicBezTo>
                  <a:cubicBezTo>
                    <a:pt x="65" y="78"/>
                    <a:pt x="68" y="84"/>
                    <a:pt x="64" y="88"/>
                  </a:cubicBezTo>
                  <a:cubicBezTo>
                    <a:pt x="56" y="97"/>
                    <a:pt x="48" y="107"/>
                    <a:pt x="35" y="107"/>
                  </a:cubicBezTo>
                  <a:cubicBezTo>
                    <a:pt x="19" y="107"/>
                    <a:pt x="16" y="89"/>
                    <a:pt x="7" y="80"/>
                  </a:cubicBezTo>
                  <a:cubicBezTo>
                    <a:pt x="0" y="72"/>
                    <a:pt x="11" y="68"/>
                    <a:pt x="15" y="62"/>
                  </a:cubicBezTo>
                  <a:cubicBezTo>
                    <a:pt x="25" y="51"/>
                    <a:pt x="41" y="49"/>
                    <a:pt x="51" y="40"/>
                  </a:cubicBezTo>
                  <a:cubicBezTo>
                    <a:pt x="51" y="40"/>
                    <a:pt x="51" y="40"/>
                    <a:pt x="51" y="40"/>
                  </a:cubicBezTo>
                  <a:cubicBezTo>
                    <a:pt x="62" y="31"/>
                    <a:pt x="79" y="32"/>
                    <a:pt x="87" y="19"/>
                  </a:cubicBezTo>
                  <a:close/>
                </a:path>
              </a:pathLst>
            </a:custGeom>
            <a:solidFill>
              <a:srgbClr val="CCC8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 name="Freeform 241">
              <a:extLst>
                <a:ext uri="{FF2B5EF4-FFF2-40B4-BE49-F238E27FC236}">
                  <a16:creationId xmlns:a16="http://schemas.microsoft.com/office/drawing/2014/main" id="{FDE9C61E-C828-45A4-BCC0-AEF05A0AAC2E}"/>
                </a:ext>
              </a:extLst>
            </p:cNvPr>
            <p:cNvSpPr>
              <a:spLocks/>
            </p:cNvSpPr>
            <p:nvPr/>
          </p:nvSpPr>
          <p:spPr bwMode="auto">
            <a:xfrm>
              <a:off x="5724526" y="1697038"/>
              <a:ext cx="611188" cy="506413"/>
            </a:xfrm>
            <a:custGeom>
              <a:avLst/>
              <a:gdLst>
                <a:gd name="T0" fmla="*/ 145 w 163"/>
                <a:gd name="T1" fmla="*/ 16 h 135"/>
                <a:gd name="T2" fmla="*/ 146 w 163"/>
                <a:gd name="T3" fmla="*/ 68 h 135"/>
                <a:gd name="T4" fmla="*/ 96 w 163"/>
                <a:gd name="T5" fmla="*/ 58 h 135"/>
                <a:gd name="T6" fmla="*/ 92 w 163"/>
                <a:gd name="T7" fmla="*/ 93 h 135"/>
                <a:gd name="T8" fmla="*/ 94 w 163"/>
                <a:gd name="T9" fmla="*/ 102 h 135"/>
                <a:gd name="T10" fmla="*/ 79 w 163"/>
                <a:gd name="T11" fmla="*/ 94 h 135"/>
                <a:gd name="T12" fmla="*/ 69 w 163"/>
                <a:gd name="T13" fmla="*/ 77 h 135"/>
                <a:gd name="T14" fmla="*/ 38 w 163"/>
                <a:gd name="T15" fmla="*/ 113 h 135"/>
                <a:gd name="T16" fmla="*/ 37 w 163"/>
                <a:gd name="T17" fmla="*/ 135 h 135"/>
                <a:gd name="T18" fmla="*/ 15 w 163"/>
                <a:gd name="T19" fmla="*/ 123 h 135"/>
                <a:gd name="T20" fmla="*/ 0 w 163"/>
                <a:gd name="T21" fmla="*/ 120 h 135"/>
                <a:gd name="T22" fmla="*/ 17 w 163"/>
                <a:gd name="T23" fmla="*/ 96 h 135"/>
                <a:gd name="T24" fmla="*/ 17 w 163"/>
                <a:gd name="T25" fmla="*/ 96 h 135"/>
                <a:gd name="T26" fmla="*/ 33 w 163"/>
                <a:gd name="T27" fmla="*/ 69 h 135"/>
                <a:gd name="T28" fmla="*/ 43 w 163"/>
                <a:gd name="T29" fmla="*/ 32 h 135"/>
                <a:gd name="T30" fmla="*/ 53 w 163"/>
                <a:gd name="T31" fmla="*/ 20 h 135"/>
                <a:gd name="T32" fmla="*/ 53 w 163"/>
                <a:gd name="T33" fmla="*/ 20 h 135"/>
                <a:gd name="T34" fmla="*/ 65 w 163"/>
                <a:gd name="T35" fmla="*/ 20 h 135"/>
                <a:gd name="T36" fmla="*/ 69 w 163"/>
                <a:gd name="T37" fmla="*/ 44 h 135"/>
                <a:gd name="T38" fmla="*/ 104 w 163"/>
                <a:gd name="T39" fmla="*/ 43 h 135"/>
                <a:gd name="T40" fmla="*/ 101 w 163"/>
                <a:gd name="T41" fmla="*/ 36 h 135"/>
                <a:gd name="T42" fmla="*/ 97 w 163"/>
                <a:gd name="T43" fmla="*/ 36 h 135"/>
                <a:gd name="T44" fmla="*/ 103 w 163"/>
                <a:gd name="T45" fmla="*/ 22 h 135"/>
                <a:gd name="T46" fmla="*/ 112 w 163"/>
                <a:gd name="T47" fmla="*/ 21 h 135"/>
                <a:gd name="T48" fmla="*/ 123 w 163"/>
                <a:gd name="T49" fmla="*/ 18 h 135"/>
                <a:gd name="T50" fmla="*/ 150 w 163"/>
                <a:gd name="T51" fmla="*/ 4 h 135"/>
                <a:gd name="T52" fmla="*/ 161 w 163"/>
                <a:gd name="T53" fmla="*/ 4 h 135"/>
                <a:gd name="T54" fmla="*/ 162 w 163"/>
                <a:gd name="T55" fmla="*/ 12 h 135"/>
                <a:gd name="T56" fmla="*/ 152 w 163"/>
                <a:gd name="T57" fmla="*/ 11 h 135"/>
                <a:gd name="T58" fmla="*/ 145 w 163"/>
                <a:gd name="T59" fmla="*/ 1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63" h="135">
                  <a:moveTo>
                    <a:pt x="145" y="16"/>
                  </a:moveTo>
                  <a:cubicBezTo>
                    <a:pt x="120" y="32"/>
                    <a:pt x="121" y="39"/>
                    <a:pt x="146" y="68"/>
                  </a:cubicBezTo>
                  <a:cubicBezTo>
                    <a:pt x="127" y="87"/>
                    <a:pt x="114" y="67"/>
                    <a:pt x="96" y="58"/>
                  </a:cubicBezTo>
                  <a:cubicBezTo>
                    <a:pt x="105" y="73"/>
                    <a:pt x="110" y="85"/>
                    <a:pt x="92" y="93"/>
                  </a:cubicBezTo>
                  <a:cubicBezTo>
                    <a:pt x="86" y="95"/>
                    <a:pt x="106" y="97"/>
                    <a:pt x="94" y="102"/>
                  </a:cubicBezTo>
                  <a:cubicBezTo>
                    <a:pt x="89" y="104"/>
                    <a:pt x="80" y="104"/>
                    <a:pt x="79" y="94"/>
                  </a:cubicBezTo>
                  <a:cubicBezTo>
                    <a:pt x="78" y="87"/>
                    <a:pt x="76" y="81"/>
                    <a:pt x="69" y="77"/>
                  </a:cubicBezTo>
                  <a:cubicBezTo>
                    <a:pt x="70" y="92"/>
                    <a:pt x="50" y="115"/>
                    <a:pt x="38" y="113"/>
                  </a:cubicBezTo>
                  <a:cubicBezTo>
                    <a:pt x="39" y="120"/>
                    <a:pt x="49" y="127"/>
                    <a:pt x="37" y="135"/>
                  </a:cubicBezTo>
                  <a:cubicBezTo>
                    <a:pt x="33" y="126"/>
                    <a:pt x="30" y="112"/>
                    <a:pt x="15" y="123"/>
                  </a:cubicBezTo>
                  <a:cubicBezTo>
                    <a:pt x="8" y="130"/>
                    <a:pt x="4" y="126"/>
                    <a:pt x="0" y="120"/>
                  </a:cubicBezTo>
                  <a:cubicBezTo>
                    <a:pt x="1" y="108"/>
                    <a:pt x="10" y="103"/>
                    <a:pt x="17" y="96"/>
                  </a:cubicBezTo>
                  <a:cubicBezTo>
                    <a:pt x="17" y="96"/>
                    <a:pt x="17" y="96"/>
                    <a:pt x="17" y="96"/>
                  </a:cubicBezTo>
                  <a:cubicBezTo>
                    <a:pt x="22" y="87"/>
                    <a:pt x="28" y="79"/>
                    <a:pt x="33" y="69"/>
                  </a:cubicBezTo>
                  <a:cubicBezTo>
                    <a:pt x="42" y="58"/>
                    <a:pt x="52" y="48"/>
                    <a:pt x="43" y="32"/>
                  </a:cubicBezTo>
                  <a:cubicBezTo>
                    <a:pt x="44" y="26"/>
                    <a:pt x="49" y="23"/>
                    <a:pt x="53" y="20"/>
                  </a:cubicBezTo>
                  <a:cubicBezTo>
                    <a:pt x="53" y="20"/>
                    <a:pt x="53" y="20"/>
                    <a:pt x="53" y="20"/>
                  </a:cubicBezTo>
                  <a:cubicBezTo>
                    <a:pt x="57" y="17"/>
                    <a:pt x="61" y="17"/>
                    <a:pt x="65" y="20"/>
                  </a:cubicBezTo>
                  <a:cubicBezTo>
                    <a:pt x="56" y="30"/>
                    <a:pt x="63" y="34"/>
                    <a:pt x="69" y="44"/>
                  </a:cubicBezTo>
                  <a:cubicBezTo>
                    <a:pt x="84" y="69"/>
                    <a:pt x="94" y="49"/>
                    <a:pt x="104" y="43"/>
                  </a:cubicBezTo>
                  <a:cubicBezTo>
                    <a:pt x="111" y="39"/>
                    <a:pt x="105" y="37"/>
                    <a:pt x="101" y="36"/>
                  </a:cubicBezTo>
                  <a:cubicBezTo>
                    <a:pt x="100" y="38"/>
                    <a:pt x="98" y="38"/>
                    <a:pt x="97" y="36"/>
                  </a:cubicBezTo>
                  <a:cubicBezTo>
                    <a:pt x="102" y="32"/>
                    <a:pt x="102" y="28"/>
                    <a:pt x="103" y="22"/>
                  </a:cubicBezTo>
                  <a:cubicBezTo>
                    <a:pt x="103" y="19"/>
                    <a:pt x="105" y="7"/>
                    <a:pt x="112" y="21"/>
                  </a:cubicBezTo>
                  <a:cubicBezTo>
                    <a:pt x="114" y="26"/>
                    <a:pt x="121" y="21"/>
                    <a:pt x="123" y="18"/>
                  </a:cubicBezTo>
                  <a:cubicBezTo>
                    <a:pt x="130" y="9"/>
                    <a:pt x="142" y="10"/>
                    <a:pt x="150" y="4"/>
                  </a:cubicBezTo>
                  <a:cubicBezTo>
                    <a:pt x="153" y="1"/>
                    <a:pt x="158" y="0"/>
                    <a:pt x="161" y="4"/>
                  </a:cubicBezTo>
                  <a:cubicBezTo>
                    <a:pt x="162" y="6"/>
                    <a:pt x="163" y="10"/>
                    <a:pt x="162" y="12"/>
                  </a:cubicBezTo>
                  <a:cubicBezTo>
                    <a:pt x="158" y="18"/>
                    <a:pt x="155" y="11"/>
                    <a:pt x="152" y="11"/>
                  </a:cubicBezTo>
                  <a:cubicBezTo>
                    <a:pt x="148" y="10"/>
                    <a:pt x="146" y="13"/>
                    <a:pt x="145" y="16"/>
                  </a:cubicBezTo>
                  <a:close/>
                </a:path>
              </a:pathLst>
            </a:custGeom>
            <a:solidFill>
              <a:srgbClr val="ABA69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 name="Freeform 242">
              <a:extLst>
                <a:ext uri="{FF2B5EF4-FFF2-40B4-BE49-F238E27FC236}">
                  <a16:creationId xmlns:a16="http://schemas.microsoft.com/office/drawing/2014/main" id="{EAA778B0-7B95-4B3C-ADC2-5C246BB17B3B}"/>
                </a:ext>
              </a:extLst>
            </p:cNvPr>
            <p:cNvSpPr>
              <a:spLocks/>
            </p:cNvSpPr>
            <p:nvPr/>
          </p:nvSpPr>
          <p:spPr bwMode="auto">
            <a:xfrm>
              <a:off x="5254626" y="836613"/>
              <a:ext cx="1187450" cy="736600"/>
            </a:xfrm>
            <a:custGeom>
              <a:avLst/>
              <a:gdLst>
                <a:gd name="T0" fmla="*/ 290 w 316"/>
                <a:gd name="T1" fmla="*/ 190 h 196"/>
                <a:gd name="T2" fmla="*/ 279 w 316"/>
                <a:gd name="T3" fmla="*/ 193 h 196"/>
                <a:gd name="T4" fmla="*/ 270 w 316"/>
                <a:gd name="T5" fmla="*/ 189 h 196"/>
                <a:gd name="T6" fmla="*/ 126 w 316"/>
                <a:gd name="T7" fmla="*/ 77 h 196"/>
                <a:gd name="T8" fmla="*/ 10 w 316"/>
                <a:gd name="T9" fmla="*/ 18 h 196"/>
                <a:gd name="T10" fmla="*/ 0 w 316"/>
                <a:gd name="T11" fmla="*/ 12 h 196"/>
                <a:gd name="T12" fmla="*/ 3 w 316"/>
                <a:gd name="T13" fmla="*/ 7 h 196"/>
                <a:gd name="T14" fmla="*/ 30 w 316"/>
                <a:gd name="T15" fmla="*/ 11 h 196"/>
                <a:gd name="T16" fmla="*/ 154 w 316"/>
                <a:gd name="T17" fmla="*/ 67 h 196"/>
                <a:gd name="T18" fmla="*/ 206 w 316"/>
                <a:gd name="T19" fmla="*/ 100 h 196"/>
                <a:gd name="T20" fmla="*/ 280 w 316"/>
                <a:gd name="T21" fmla="*/ 159 h 196"/>
                <a:gd name="T22" fmla="*/ 304 w 316"/>
                <a:gd name="T23" fmla="*/ 172 h 196"/>
                <a:gd name="T24" fmla="*/ 314 w 316"/>
                <a:gd name="T25" fmla="*/ 185 h 196"/>
                <a:gd name="T26" fmla="*/ 290 w 316"/>
                <a:gd name="T27" fmla="*/ 190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16" h="196">
                  <a:moveTo>
                    <a:pt x="290" y="190"/>
                  </a:moveTo>
                  <a:cubicBezTo>
                    <a:pt x="286" y="191"/>
                    <a:pt x="282" y="192"/>
                    <a:pt x="279" y="193"/>
                  </a:cubicBezTo>
                  <a:cubicBezTo>
                    <a:pt x="274" y="196"/>
                    <a:pt x="272" y="192"/>
                    <a:pt x="270" y="189"/>
                  </a:cubicBezTo>
                  <a:cubicBezTo>
                    <a:pt x="225" y="148"/>
                    <a:pt x="181" y="105"/>
                    <a:pt x="126" y="77"/>
                  </a:cubicBezTo>
                  <a:cubicBezTo>
                    <a:pt x="88" y="57"/>
                    <a:pt x="49" y="38"/>
                    <a:pt x="10" y="18"/>
                  </a:cubicBezTo>
                  <a:cubicBezTo>
                    <a:pt x="5" y="19"/>
                    <a:pt x="2" y="17"/>
                    <a:pt x="0" y="12"/>
                  </a:cubicBezTo>
                  <a:cubicBezTo>
                    <a:pt x="0" y="10"/>
                    <a:pt x="1" y="8"/>
                    <a:pt x="3" y="7"/>
                  </a:cubicBezTo>
                  <a:cubicBezTo>
                    <a:pt x="13" y="0"/>
                    <a:pt x="22" y="7"/>
                    <a:pt x="30" y="11"/>
                  </a:cubicBezTo>
                  <a:cubicBezTo>
                    <a:pt x="70" y="34"/>
                    <a:pt x="115" y="44"/>
                    <a:pt x="154" y="67"/>
                  </a:cubicBezTo>
                  <a:cubicBezTo>
                    <a:pt x="173" y="75"/>
                    <a:pt x="190" y="87"/>
                    <a:pt x="206" y="100"/>
                  </a:cubicBezTo>
                  <a:cubicBezTo>
                    <a:pt x="231" y="119"/>
                    <a:pt x="255" y="139"/>
                    <a:pt x="280" y="159"/>
                  </a:cubicBezTo>
                  <a:cubicBezTo>
                    <a:pt x="287" y="164"/>
                    <a:pt x="295" y="169"/>
                    <a:pt x="304" y="172"/>
                  </a:cubicBezTo>
                  <a:cubicBezTo>
                    <a:pt x="308" y="176"/>
                    <a:pt x="316" y="176"/>
                    <a:pt x="314" y="185"/>
                  </a:cubicBezTo>
                  <a:cubicBezTo>
                    <a:pt x="306" y="187"/>
                    <a:pt x="298" y="188"/>
                    <a:pt x="290" y="190"/>
                  </a:cubicBezTo>
                  <a:close/>
                </a:path>
              </a:pathLst>
            </a:custGeom>
            <a:solidFill>
              <a:srgbClr val="51160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 name="Freeform 243">
              <a:extLst>
                <a:ext uri="{FF2B5EF4-FFF2-40B4-BE49-F238E27FC236}">
                  <a16:creationId xmlns:a16="http://schemas.microsoft.com/office/drawing/2014/main" id="{4B516846-E72D-4E51-A587-71354D6158CC}"/>
                </a:ext>
              </a:extLst>
            </p:cNvPr>
            <p:cNvSpPr>
              <a:spLocks/>
            </p:cNvSpPr>
            <p:nvPr/>
          </p:nvSpPr>
          <p:spPr bwMode="auto">
            <a:xfrm>
              <a:off x="7091364" y="1452563"/>
              <a:ext cx="382588" cy="420688"/>
            </a:xfrm>
            <a:custGeom>
              <a:avLst/>
              <a:gdLst>
                <a:gd name="T0" fmla="*/ 26 w 102"/>
                <a:gd name="T1" fmla="*/ 0 h 112"/>
                <a:gd name="T2" fmla="*/ 97 w 102"/>
                <a:gd name="T3" fmla="*/ 34 h 112"/>
                <a:gd name="T4" fmla="*/ 101 w 102"/>
                <a:gd name="T5" fmla="*/ 38 h 112"/>
                <a:gd name="T6" fmla="*/ 98 w 102"/>
                <a:gd name="T7" fmla="*/ 51 h 112"/>
                <a:gd name="T8" fmla="*/ 61 w 102"/>
                <a:gd name="T9" fmla="*/ 78 h 112"/>
                <a:gd name="T10" fmla="*/ 62 w 102"/>
                <a:gd name="T11" fmla="*/ 97 h 112"/>
                <a:gd name="T12" fmla="*/ 37 w 102"/>
                <a:gd name="T13" fmla="*/ 102 h 112"/>
                <a:gd name="T14" fmla="*/ 24 w 102"/>
                <a:gd name="T15" fmla="*/ 70 h 112"/>
                <a:gd name="T16" fmla="*/ 24 w 102"/>
                <a:gd name="T17" fmla="*/ 70 h 112"/>
                <a:gd name="T18" fmla="*/ 3 w 102"/>
                <a:gd name="T19" fmla="*/ 22 h 112"/>
                <a:gd name="T20" fmla="*/ 3 w 102"/>
                <a:gd name="T21" fmla="*/ 10 h 112"/>
                <a:gd name="T22" fmla="*/ 12 w 102"/>
                <a:gd name="T23" fmla="*/ 9 h 112"/>
                <a:gd name="T24" fmla="*/ 22 w 102"/>
                <a:gd name="T25" fmla="*/ 3 h 112"/>
                <a:gd name="T26" fmla="*/ 26 w 102"/>
                <a:gd name="T27" fmla="*/ 0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2" h="112">
                  <a:moveTo>
                    <a:pt x="26" y="0"/>
                  </a:moveTo>
                  <a:cubicBezTo>
                    <a:pt x="43" y="25"/>
                    <a:pt x="62" y="45"/>
                    <a:pt x="97" y="34"/>
                  </a:cubicBezTo>
                  <a:cubicBezTo>
                    <a:pt x="98" y="35"/>
                    <a:pt x="100" y="37"/>
                    <a:pt x="101" y="38"/>
                  </a:cubicBezTo>
                  <a:cubicBezTo>
                    <a:pt x="102" y="43"/>
                    <a:pt x="102" y="49"/>
                    <a:pt x="98" y="51"/>
                  </a:cubicBezTo>
                  <a:cubicBezTo>
                    <a:pt x="83" y="56"/>
                    <a:pt x="78" y="74"/>
                    <a:pt x="61" y="78"/>
                  </a:cubicBezTo>
                  <a:cubicBezTo>
                    <a:pt x="49" y="81"/>
                    <a:pt x="66" y="90"/>
                    <a:pt x="62" y="97"/>
                  </a:cubicBezTo>
                  <a:cubicBezTo>
                    <a:pt x="56" y="112"/>
                    <a:pt x="45" y="100"/>
                    <a:pt x="37" y="102"/>
                  </a:cubicBezTo>
                  <a:cubicBezTo>
                    <a:pt x="29" y="93"/>
                    <a:pt x="40" y="76"/>
                    <a:pt x="24" y="70"/>
                  </a:cubicBezTo>
                  <a:cubicBezTo>
                    <a:pt x="24" y="70"/>
                    <a:pt x="24" y="70"/>
                    <a:pt x="24" y="70"/>
                  </a:cubicBezTo>
                  <a:cubicBezTo>
                    <a:pt x="26" y="50"/>
                    <a:pt x="12" y="37"/>
                    <a:pt x="3" y="22"/>
                  </a:cubicBezTo>
                  <a:cubicBezTo>
                    <a:pt x="0" y="18"/>
                    <a:pt x="0" y="14"/>
                    <a:pt x="3" y="10"/>
                  </a:cubicBezTo>
                  <a:cubicBezTo>
                    <a:pt x="6" y="7"/>
                    <a:pt x="9" y="7"/>
                    <a:pt x="12" y="9"/>
                  </a:cubicBezTo>
                  <a:cubicBezTo>
                    <a:pt x="23" y="19"/>
                    <a:pt x="21" y="9"/>
                    <a:pt x="22" y="3"/>
                  </a:cubicBezTo>
                  <a:cubicBezTo>
                    <a:pt x="23" y="1"/>
                    <a:pt x="25" y="0"/>
                    <a:pt x="26" y="0"/>
                  </a:cubicBezTo>
                  <a:close/>
                </a:path>
              </a:pathLst>
            </a:custGeom>
            <a:solidFill>
              <a:srgbClr val="6F221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 name="Freeform 244">
              <a:extLst>
                <a:ext uri="{FF2B5EF4-FFF2-40B4-BE49-F238E27FC236}">
                  <a16:creationId xmlns:a16="http://schemas.microsoft.com/office/drawing/2014/main" id="{1F9885F1-2F6F-4E2E-904E-49C34227F952}"/>
                </a:ext>
              </a:extLst>
            </p:cNvPr>
            <p:cNvSpPr>
              <a:spLocks/>
            </p:cNvSpPr>
            <p:nvPr/>
          </p:nvSpPr>
          <p:spPr bwMode="auto">
            <a:xfrm>
              <a:off x="6010276" y="2147888"/>
              <a:ext cx="401638" cy="363538"/>
            </a:xfrm>
            <a:custGeom>
              <a:avLst/>
              <a:gdLst>
                <a:gd name="T0" fmla="*/ 107 w 107"/>
                <a:gd name="T1" fmla="*/ 15 h 97"/>
                <a:gd name="T2" fmla="*/ 79 w 107"/>
                <a:gd name="T3" fmla="*/ 32 h 97"/>
                <a:gd name="T4" fmla="*/ 24 w 107"/>
                <a:gd name="T5" fmla="*/ 92 h 97"/>
                <a:gd name="T6" fmla="*/ 17 w 107"/>
                <a:gd name="T7" fmla="*/ 95 h 97"/>
                <a:gd name="T8" fmla="*/ 13 w 107"/>
                <a:gd name="T9" fmla="*/ 77 h 97"/>
                <a:gd name="T10" fmla="*/ 20 w 107"/>
                <a:gd name="T11" fmla="*/ 74 h 97"/>
                <a:gd name="T12" fmla="*/ 39 w 107"/>
                <a:gd name="T13" fmla="*/ 58 h 97"/>
                <a:gd name="T14" fmla="*/ 0 w 107"/>
                <a:gd name="T15" fmla="*/ 53 h 97"/>
                <a:gd name="T16" fmla="*/ 30 w 107"/>
                <a:gd name="T17" fmla="*/ 31 h 97"/>
                <a:gd name="T18" fmla="*/ 40 w 107"/>
                <a:gd name="T19" fmla="*/ 26 h 97"/>
                <a:gd name="T20" fmla="*/ 48 w 107"/>
                <a:gd name="T21" fmla="*/ 43 h 97"/>
                <a:gd name="T22" fmla="*/ 52 w 107"/>
                <a:gd name="T23" fmla="*/ 28 h 97"/>
                <a:gd name="T24" fmla="*/ 53 w 107"/>
                <a:gd name="T25" fmla="*/ 22 h 97"/>
                <a:gd name="T26" fmla="*/ 80 w 107"/>
                <a:gd name="T27" fmla="*/ 3 h 97"/>
                <a:gd name="T28" fmla="*/ 107 w 107"/>
                <a:gd name="T29" fmla="*/ 15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7" h="97">
                  <a:moveTo>
                    <a:pt x="107" y="15"/>
                  </a:moveTo>
                  <a:cubicBezTo>
                    <a:pt x="94" y="17"/>
                    <a:pt x="86" y="24"/>
                    <a:pt x="79" y="32"/>
                  </a:cubicBezTo>
                  <a:cubicBezTo>
                    <a:pt x="62" y="53"/>
                    <a:pt x="37" y="67"/>
                    <a:pt x="24" y="92"/>
                  </a:cubicBezTo>
                  <a:cubicBezTo>
                    <a:pt x="22" y="95"/>
                    <a:pt x="19" y="97"/>
                    <a:pt x="17" y="95"/>
                  </a:cubicBezTo>
                  <a:cubicBezTo>
                    <a:pt x="13" y="90"/>
                    <a:pt x="10" y="84"/>
                    <a:pt x="13" y="77"/>
                  </a:cubicBezTo>
                  <a:cubicBezTo>
                    <a:pt x="14" y="75"/>
                    <a:pt x="19" y="75"/>
                    <a:pt x="20" y="74"/>
                  </a:cubicBezTo>
                  <a:cubicBezTo>
                    <a:pt x="22" y="61"/>
                    <a:pt x="22" y="61"/>
                    <a:pt x="39" y="58"/>
                  </a:cubicBezTo>
                  <a:cubicBezTo>
                    <a:pt x="25" y="56"/>
                    <a:pt x="14" y="55"/>
                    <a:pt x="0" y="53"/>
                  </a:cubicBezTo>
                  <a:cubicBezTo>
                    <a:pt x="14" y="47"/>
                    <a:pt x="30" y="49"/>
                    <a:pt x="30" y="31"/>
                  </a:cubicBezTo>
                  <a:cubicBezTo>
                    <a:pt x="30" y="29"/>
                    <a:pt x="37" y="26"/>
                    <a:pt x="40" y="26"/>
                  </a:cubicBezTo>
                  <a:cubicBezTo>
                    <a:pt x="49" y="28"/>
                    <a:pt x="40" y="37"/>
                    <a:pt x="48" y="43"/>
                  </a:cubicBezTo>
                  <a:cubicBezTo>
                    <a:pt x="49" y="38"/>
                    <a:pt x="52" y="33"/>
                    <a:pt x="52" y="28"/>
                  </a:cubicBezTo>
                  <a:cubicBezTo>
                    <a:pt x="52" y="26"/>
                    <a:pt x="52" y="21"/>
                    <a:pt x="53" y="22"/>
                  </a:cubicBezTo>
                  <a:cubicBezTo>
                    <a:pt x="72" y="29"/>
                    <a:pt x="71" y="7"/>
                    <a:pt x="80" y="3"/>
                  </a:cubicBezTo>
                  <a:cubicBezTo>
                    <a:pt x="87" y="0"/>
                    <a:pt x="99" y="4"/>
                    <a:pt x="107" y="15"/>
                  </a:cubicBezTo>
                  <a:close/>
                </a:path>
              </a:pathLst>
            </a:custGeom>
            <a:solidFill>
              <a:srgbClr val="BBB6A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 name="Freeform 245">
              <a:extLst>
                <a:ext uri="{FF2B5EF4-FFF2-40B4-BE49-F238E27FC236}">
                  <a16:creationId xmlns:a16="http://schemas.microsoft.com/office/drawing/2014/main" id="{A073FE7E-0127-461B-B4F9-34B06DEB50E6}"/>
                </a:ext>
              </a:extLst>
            </p:cNvPr>
            <p:cNvSpPr>
              <a:spLocks/>
            </p:cNvSpPr>
            <p:nvPr/>
          </p:nvSpPr>
          <p:spPr bwMode="auto">
            <a:xfrm>
              <a:off x="7008814" y="1122363"/>
              <a:ext cx="280988" cy="593725"/>
            </a:xfrm>
            <a:custGeom>
              <a:avLst/>
              <a:gdLst>
                <a:gd name="T0" fmla="*/ 27 w 75"/>
                <a:gd name="T1" fmla="*/ 97 h 158"/>
                <a:gd name="T2" fmla="*/ 48 w 75"/>
                <a:gd name="T3" fmla="*/ 132 h 158"/>
                <a:gd name="T4" fmla="*/ 46 w 75"/>
                <a:gd name="T5" fmla="*/ 145 h 158"/>
                <a:gd name="T6" fmla="*/ 46 w 75"/>
                <a:gd name="T7" fmla="*/ 158 h 158"/>
                <a:gd name="T8" fmla="*/ 27 w 75"/>
                <a:gd name="T9" fmla="*/ 141 h 158"/>
                <a:gd name="T10" fmla="*/ 31 w 75"/>
                <a:gd name="T11" fmla="*/ 128 h 158"/>
                <a:gd name="T12" fmla="*/ 14 w 75"/>
                <a:gd name="T13" fmla="*/ 101 h 158"/>
                <a:gd name="T14" fmla="*/ 7 w 75"/>
                <a:gd name="T15" fmla="*/ 61 h 158"/>
                <a:gd name="T16" fmla="*/ 71 w 75"/>
                <a:gd name="T17" fmla="*/ 0 h 158"/>
                <a:gd name="T18" fmla="*/ 65 w 75"/>
                <a:gd name="T19" fmla="*/ 16 h 158"/>
                <a:gd name="T20" fmla="*/ 44 w 75"/>
                <a:gd name="T21" fmla="*/ 40 h 158"/>
                <a:gd name="T22" fmla="*/ 31 w 75"/>
                <a:gd name="T23" fmla="*/ 87 h 158"/>
                <a:gd name="T24" fmla="*/ 27 w 75"/>
                <a:gd name="T25" fmla="*/ 97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5" h="158">
                  <a:moveTo>
                    <a:pt x="27" y="97"/>
                  </a:moveTo>
                  <a:cubicBezTo>
                    <a:pt x="27" y="113"/>
                    <a:pt x="38" y="122"/>
                    <a:pt x="48" y="132"/>
                  </a:cubicBezTo>
                  <a:cubicBezTo>
                    <a:pt x="54" y="139"/>
                    <a:pt x="53" y="138"/>
                    <a:pt x="46" y="145"/>
                  </a:cubicBezTo>
                  <a:cubicBezTo>
                    <a:pt x="44" y="147"/>
                    <a:pt x="46" y="154"/>
                    <a:pt x="46" y="158"/>
                  </a:cubicBezTo>
                  <a:cubicBezTo>
                    <a:pt x="40" y="152"/>
                    <a:pt x="33" y="147"/>
                    <a:pt x="27" y="141"/>
                  </a:cubicBezTo>
                  <a:cubicBezTo>
                    <a:pt x="36" y="139"/>
                    <a:pt x="34" y="133"/>
                    <a:pt x="31" y="128"/>
                  </a:cubicBezTo>
                  <a:cubicBezTo>
                    <a:pt x="26" y="118"/>
                    <a:pt x="20" y="110"/>
                    <a:pt x="14" y="101"/>
                  </a:cubicBezTo>
                  <a:cubicBezTo>
                    <a:pt x="0" y="90"/>
                    <a:pt x="3" y="76"/>
                    <a:pt x="7" y="61"/>
                  </a:cubicBezTo>
                  <a:cubicBezTo>
                    <a:pt x="19" y="31"/>
                    <a:pt x="42" y="12"/>
                    <a:pt x="71" y="0"/>
                  </a:cubicBezTo>
                  <a:cubicBezTo>
                    <a:pt x="75" y="8"/>
                    <a:pt x="70" y="13"/>
                    <a:pt x="65" y="16"/>
                  </a:cubicBezTo>
                  <a:cubicBezTo>
                    <a:pt x="56" y="22"/>
                    <a:pt x="50" y="32"/>
                    <a:pt x="44" y="40"/>
                  </a:cubicBezTo>
                  <a:cubicBezTo>
                    <a:pt x="34" y="54"/>
                    <a:pt x="21" y="67"/>
                    <a:pt x="31" y="87"/>
                  </a:cubicBezTo>
                  <a:cubicBezTo>
                    <a:pt x="32" y="90"/>
                    <a:pt x="30" y="95"/>
                    <a:pt x="27" y="97"/>
                  </a:cubicBezTo>
                  <a:close/>
                </a:path>
              </a:pathLst>
            </a:custGeom>
            <a:solidFill>
              <a:srgbClr val="501D0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 name="Freeform 246">
              <a:extLst>
                <a:ext uri="{FF2B5EF4-FFF2-40B4-BE49-F238E27FC236}">
                  <a16:creationId xmlns:a16="http://schemas.microsoft.com/office/drawing/2014/main" id="{41316C21-1BEB-4030-9437-6BCFF7100CAB}"/>
                </a:ext>
              </a:extLst>
            </p:cNvPr>
            <p:cNvSpPr>
              <a:spLocks/>
            </p:cNvSpPr>
            <p:nvPr/>
          </p:nvSpPr>
          <p:spPr bwMode="auto">
            <a:xfrm>
              <a:off x="6854826" y="4687888"/>
              <a:ext cx="307975" cy="203200"/>
            </a:xfrm>
            <a:custGeom>
              <a:avLst/>
              <a:gdLst>
                <a:gd name="T0" fmla="*/ 76 w 82"/>
                <a:gd name="T1" fmla="*/ 31 h 54"/>
                <a:gd name="T2" fmla="*/ 28 w 82"/>
                <a:gd name="T3" fmla="*/ 44 h 54"/>
                <a:gd name="T4" fmla="*/ 16 w 82"/>
                <a:gd name="T5" fmla="*/ 39 h 54"/>
                <a:gd name="T6" fmla="*/ 15 w 82"/>
                <a:gd name="T7" fmla="*/ 15 h 54"/>
                <a:gd name="T8" fmla="*/ 37 w 82"/>
                <a:gd name="T9" fmla="*/ 3 h 54"/>
                <a:gd name="T10" fmla="*/ 77 w 82"/>
                <a:gd name="T11" fmla="*/ 21 h 54"/>
                <a:gd name="T12" fmla="*/ 76 w 82"/>
                <a:gd name="T13" fmla="*/ 31 h 54"/>
              </a:gdLst>
              <a:ahLst/>
              <a:cxnLst>
                <a:cxn ang="0">
                  <a:pos x="T0" y="T1"/>
                </a:cxn>
                <a:cxn ang="0">
                  <a:pos x="T2" y="T3"/>
                </a:cxn>
                <a:cxn ang="0">
                  <a:pos x="T4" y="T5"/>
                </a:cxn>
                <a:cxn ang="0">
                  <a:pos x="T6" y="T7"/>
                </a:cxn>
                <a:cxn ang="0">
                  <a:pos x="T8" y="T9"/>
                </a:cxn>
                <a:cxn ang="0">
                  <a:pos x="T10" y="T11"/>
                </a:cxn>
                <a:cxn ang="0">
                  <a:pos x="T12" y="T13"/>
                </a:cxn>
              </a:cxnLst>
              <a:rect l="0" t="0" r="r" b="b"/>
              <a:pathLst>
                <a:path w="82" h="54">
                  <a:moveTo>
                    <a:pt x="76" y="31"/>
                  </a:moveTo>
                  <a:cubicBezTo>
                    <a:pt x="60" y="35"/>
                    <a:pt x="48" y="54"/>
                    <a:pt x="28" y="44"/>
                  </a:cubicBezTo>
                  <a:cubicBezTo>
                    <a:pt x="22" y="46"/>
                    <a:pt x="18" y="45"/>
                    <a:pt x="16" y="39"/>
                  </a:cubicBezTo>
                  <a:cubicBezTo>
                    <a:pt x="0" y="31"/>
                    <a:pt x="6" y="23"/>
                    <a:pt x="15" y="15"/>
                  </a:cubicBezTo>
                  <a:cubicBezTo>
                    <a:pt x="24" y="13"/>
                    <a:pt x="28" y="0"/>
                    <a:pt x="37" y="3"/>
                  </a:cubicBezTo>
                  <a:cubicBezTo>
                    <a:pt x="51" y="7"/>
                    <a:pt x="64" y="14"/>
                    <a:pt x="77" y="21"/>
                  </a:cubicBezTo>
                  <a:cubicBezTo>
                    <a:pt x="82" y="24"/>
                    <a:pt x="77" y="27"/>
                    <a:pt x="76" y="31"/>
                  </a:cubicBezTo>
                  <a:close/>
                </a:path>
              </a:pathLst>
            </a:custGeom>
            <a:solidFill>
              <a:srgbClr val="9F19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 name="Freeform 247">
              <a:extLst>
                <a:ext uri="{FF2B5EF4-FFF2-40B4-BE49-F238E27FC236}">
                  <a16:creationId xmlns:a16="http://schemas.microsoft.com/office/drawing/2014/main" id="{9DA07C6B-E22C-4E46-AB51-ECEAE34D319F}"/>
                </a:ext>
              </a:extLst>
            </p:cNvPr>
            <p:cNvSpPr>
              <a:spLocks/>
            </p:cNvSpPr>
            <p:nvPr/>
          </p:nvSpPr>
          <p:spPr bwMode="auto">
            <a:xfrm>
              <a:off x="6505576" y="4673600"/>
              <a:ext cx="280988" cy="203200"/>
            </a:xfrm>
            <a:custGeom>
              <a:avLst/>
              <a:gdLst>
                <a:gd name="T0" fmla="*/ 60 w 75"/>
                <a:gd name="T1" fmla="*/ 15 h 54"/>
                <a:gd name="T2" fmla="*/ 75 w 75"/>
                <a:gd name="T3" fmla="*/ 25 h 54"/>
                <a:gd name="T4" fmla="*/ 68 w 75"/>
                <a:gd name="T5" fmla="*/ 33 h 54"/>
                <a:gd name="T6" fmla="*/ 7 w 75"/>
                <a:gd name="T7" fmla="*/ 33 h 54"/>
                <a:gd name="T8" fmla="*/ 9 w 75"/>
                <a:gd name="T9" fmla="*/ 21 h 54"/>
                <a:gd name="T10" fmla="*/ 60 w 75"/>
                <a:gd name="T11" fmla="*/ 15 h 54"/>
              </a:gdLst>
              <a:ahLst/>
              <a:cxnLst>
                <a:cxn ang="0">
                  <a:pos x="T0" y="T1"/>
                </a:cxn>
                <a:cxn ang="0">
                  <a:pos x="T2" y="T3"/>
                </a:cxn>
                <a:cxn ang="0">
                  <a:pos x="T4" y="T5"/>
                </a:cxn>
                <a:cxn ang="0">
                  <a:pos x="T6" y="T7"/>
                </a:cxn>
                <a:cxn ang="0">
                  <a:pos x="T8" y="T9"/>
                </a:cxn>
                <a:cxn ang="0">
                  <a:pos x="T10" y="T11"/>
                </a:cxn>
              </a:cxnLst>
              <a:rect l="0" t="0" r="r" b="b"/>
              <a:pathLst>
                <a:path w="75" h="54">
                  <a:moveTo>
                    <a:pt x="60" y="15"/>
                  </a:moveTo>
                  <a:cubicBezTo>
                    <a:pt x="65" y="18"/>
                    <a:pt x="70" y="22"/>
                    <a:pt x="75" y="25"/>
                  </a:cubicBezTo>
                  <a:cubicBezTo>
                    <a:pt x="75" y="30"/>
                    <a:pt x="71" y="31"/>
                    <a:pt x="68" y="33"/>
                  </a:cubicBezTo>
                  <a:cubicBezTo>
                    <a:pt x="47" y="54"/>
                    <a:pt x="28" y="53"/>
                    <a:pt x="7" y="33"/>
                  </a:cubicBezTo>
                  <a:cubicBezTo>
                    <a:pt x="0" y="26"/>
                    <a:pt x="7" y="24"/>
                    <a:pt x="9" y="21"/>
                  </a:cubicBezTo>
                  <a:cubicBezTo>
                    <a:pt x="26" y="16"/>
                    <a:pt x="42" y="0"/>
                    <a:pt x="60" y="15"/>
                  </a:cubicBezTo>
                  <a:close/>
                </a:path>
              </a:pathLst>
            </a:custGeom>
            <a:solidFill>
              <a:srgbClr val="910F1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 name="Freeform 248">
              <a:extLst>
                <a:ext uri="{FF2B5EF4-FFF2-40B4-BE49-F238E27FC236}">
                  <a16:creationId xmlns:a16="http://schemas.microsoft.com/office/drawing/2014/main" id="{8A4661F5-1308-4778-8FA2-B02E00D8E218}"/>
                </a:ext>
              </a:extLst>
            </p:cNvPr>
            <p:cNvSpPr>
              <a:spLocks/>
            </p:cNvSpPr>
            <p:nvPr/>
          </p:nvSpPr>
          <p:spPr bwMode="auto">
            <a:xfrm>
              <a:off x="7056439" y="4883150"/>
              <a:ext cx="244475" cy="192088"/>
            </a:xfrm>
            <a:custGeom>
              <a:avLst/>
              <a:gdLst>
                <a:gd name="T0" fmla="*/ 37 w 65"/>
                <a:gd name="T1" fmla="*/ 51 h 51"/>
                <a:gd name="T2" fmla="*/ 28 w 65"/>
                <a:gd name="T3" fmla="*/ 48 h 51"/>
                <a:gd name="T4" fmla="*/ 1 w 65"/>
                <a:gd name="T5" fmla="*/ 35 h 51"/>
                <a:gd name="T6" fmla="*/ 24 w 65"/>
                <a:gd name="T7" fmla="*/ 10 h 51"/>
                <a:gd name="T8" fmla="*/ 31 w 65"/>
                <a:gd name="T9" fmla="*/ 3 h 51"/>
                <a:gd name="T10" fmla="*/ 61 w 65"/>
                <a:gd name="T11" fmla="*/ 10 h 51"/>
                <a:gd name="T12" fmla="*/ 37 w 65"/>
                <a:gd name="T13" fmla="*/ 51 h 51"/>
              </a:gdLst>
              <a:ahLst/>
              <a:cxnLst>
                <a:cxn ang="0">
                  <a:pos x="T0" y="T1"/>
                </a:cxn>
                <a:cxn ang="0">
                  <a:pos x="T2" y="T3"/>
                </a:cxn>
                <a:cxn ang="0">
                  <a:pos x="T4" y="T5"/>
                </a:cxn>
                <a:cxn ang="0">
                  <a:pos x="T6" y="T7"/>
                </a:cxn>
                <a:cxn ang="0">
                  <a:pos x="T8" y="T9"/>
                </a:cxn>
                <a:cxn ang="0">
                  <a:pos x="T10" y="T11"/>
                </a:cxn>
                <a:cxn ang="0">
                  <a:pos x="T12" y="T13"/>
                </a:cxn>
              </a:cxnLst>
              <a:rect l="0" t="0" r="r" b="b"/>
              <a:pathLst>
                <a:path w="65" h="51">
                  <a:moveTo>
                    <a:pt x="37" y="51"/>
                  </a:moveTo>
                  <a:cubicBezTo>
                    <a:pt x="34" y="50"/>
                    <a:pt x="31" y="50"/>
                    <a:pt x="28" y="48"/>
                  </a:cubicBezTo>
                  <a:cubicBezTo>
                    <a:pt x="19" y="43"/>
                    <a:pt x="3" y="45"/>
                    <a:pt x="1" y="35"/>
                  </a:cubicBezTo>
                  <a:cubicBezTo>
                    <a:pt x="0" y="23"/>
                    <a:pt x="15" y="18"/>
                    <a:pt x="24" y="10"/>
                  </a:cubicBezTo>
                  <a:cubicBezTo>
                    <a:pt x="26" y="8"/>
                    <a:pt x="28" y="6"/>
                    <a:pt x="31" y="3"/>
                  </a:cubicBezTo>
                  <a:cubicBezTo>
                    <a:pt x="42" y="0"/>
                    <a:pt x="51" y="6"/>
                    <a:pt x="61" y="10"/>
                  </a:cubicBezTo>
                  <a:cubicBezTo>
                    <a:pt x="65" y="33"/>
                    <a:pt x="57" y="47"/>
                    <a:pt x="37" y="51"/>
                  </a:cubicBezTo>
                  <a:close/>
                </a:path>
              </a:pathLst>
            </a:custGeom>
            <a:solidFill>
              <a:srgbClr val="AB1D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 name="Freeform 249">
              <a:extLst>
                <a:ext uri="{FF2B5EF4-FFF2-40B4-BE49-F238E27FC236}">
                  <a16:creationId xmlns:a16="http://schemas.microsoft.com/office/drawing/2014/main" id="{8B16CBBB-917D-4E51-B0C2-418CEC246DDE}"/>
                </a:ext>
              </a:extLst>
            </p:cNvPr>
            <p:cNvSpPr>
              <a:spLocks/>
            </p:cNvSpPr>
            <p:nvPr/>
          </p:nvSpPr>
          <p:spPr bwMode="auto">
            <a:xfrm>
              <a:off x="6418264" y="2289175"/>
              <a:ext cx="285750" cy="188913"/>
            </a:xfrm>
            <a:custGeom>
              <a:avLst/>
              <a:gdLst>
                <a:gd name="T0" fmla="*/ 0 w 76"/>
                <a:gd name="T1" fmla="*/ 14 h 50"/>
                <a:gd name="T2" fmla="*/ 47 w 76"/>
                <a:gd name="T3" fmla="*/ 6 h 50"/>
                <a:gd name="T4" fmla="*/ 74 w 76"/>
                <a:gd name="T5" fmla="*/ 18 h 50"/>
                <a:gd name="T6" fmla="*/ 70 w 76"/>
                <a:gd name="T7" fmla="*/ 32 h 50"/>
                <a:gd name="T8" fmla="*/ 20 w 76"/>
                <a:gd name="T9" fmla="*/ 45 h 50"/>
                <a:gd name="T10" fmla="*/ 19 w 76"/>
                <a:gd name="T11" fmla="*/ 41 h 50"/>
                <a:gd name="T12" fmla="*/ 2 w 76"/>
                <a:gd name="T13" fmla="*/ 16 h 50"/>
                <a:gd name="T14" fmla="*/ 0 w 76"/>
                <a:gd name="T15" fmla="*/ 14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50">
                  <a:moveTo>
                    <a:pt x="0" y="14"/>
                  </a:moveTo>
                  <a:cubicBezTo>
                    <a:pt x="14" y="0"/>
                    <a:pt x="29" y="0"/>
                    <a:pt x="47" y="6"/>
                  </a:cubicBezTo>
                  <a:cubicBezTo>
                    <a:pt x="56" y="9"/>
                    <a:pt x="60" y="24"/>
                    <a:pt x="74" y="18"/>
                  </a:cubicBezTo>
                  <a:cubicBezTo>
                    <a:pt x="76" y="17"/>
                    <a:pt x="75" y="29"/>
                    <a:pt x="70" y="32"/>
                  </a:cubicBezTo>
                  <a:cubicBezTo>
                    <a:pt x="55" y="42"/>
                    <a:pt x="39" y="50"/>
                    <a:pt x="20" y="45"/>
                  </a:cubicBezTo>
                  <a:cubicBezTo>
                    <a:pt x="19" y="44"/>
                    <a:pt x="19" y="42"/>
                    <a:pt x="19" y="41"/>
                  </a:cubicBezTo>
                  <a:cubicBezTo>
                    <a:pt x="19" y="29"/>
                    <a:pt x="10" y="23"/>
                    <a:pt x="2" y="16"/>
                  </a:cubicBezTo>
                  <a:cubicBezTo>
                    <a:pt x="1" y="16"/>
                    <a:pt x="1" y="15"/>
                    <a:pt x="0" y="14"/>
                  </a:cubicBezTo>
                  <a:close/>
                </a:path>
              </a:pathLst>
            </a:custGeom>
            <a:solidFill>
              <a:srgbClr val="3922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 name="Freeform 250">
              <a:extLst>
                <a:ext uri="{FF2B5EF4-FFF2-40B4-BE49-F238E27FC236}">
                  <a16:creationId xmlns:a16="http://schemas.microsoft.com/office/drawing/2014/main" id="{17E90EF6-E557-4947-B180-7396E41E8334}"/>
                </a:ext>
              </a:extLst>
            </p:cNvPr>
            <p:cNvSpPr>
              <a:spLocks/>
            </p:cNvSpPr>
            <p:nvPr/>
          </p:nvSpPr>
          <p:spPr bwMode="auto">
            <a:xfrm>
              <a:off x="7248526" y="1531938"/>
              <a:ext cx="360363" cy="284163"/>
            </a:xfrm>
            <a:custGeom>
              <a:avLst/>
              <a:gdLst>
                <a:gd name="T0" fmla="*/ 20 w 96"/>
                <a:gd name="T1" fmla="*/ 76 h 76"/>
                <a:gd name="T2" fmla="*/ 7 w 96"/>
                <a:gd name="T3" fmla="*/ 43 h 76"/>
                <a:gd name="T4" fmla="*/ 32 w 96"/>
                <a:gd name="T5" fmla="*/ 39 h 76"/>
                <a:gd name="T6" fmla="*/ 45 w 96"/>
                <a:gd name="T7" fmla="*/ 30 h 76"/>
                <a:gd name="T8" fmla="*/ 55 w 96"/>
                <a:gd name="T9" fmla="*/ 15 h 76"/>
                <a:gd name="T10" fmla="*/ 96 w 96"/>
                <a:gd name="T11" fmla="*/ 20 h 76"/>
                <a:gd name="T12" fmla="*/ 63 w 96"/>
                <a:gd name="T13" fmla="*/ 41 h 76"/>
                <a:gd name="T14" fmla="*/ 60 w 96"/>
                <a:gd name="T15" fmla="*/ 43 h 76"/>
                <a:gd name="T16" fmla="*/ 31 w 96"/>
                <a:gd name="T17" fmla="*/ 64 h 76"/>
                <a:gd name="T18" fmla="*/ 20 w 96"/>
                <a:gd name="T19" fmla="*/ 76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6" h="76">
                  <a:moveTo>
                    <a:pt x="20" y="76"/>
                  </a:moveTo>
                  <a:cubicBezTo>
                    <a:pt x="7" y="69"/>
                    <a:pt x="0" y="60"/>
                    <a:pt x="7" y="43"/>
                  </a:cubicBezTo>
                  <a:cubicBezTo>
                    <a:pt x="17" y="52"/>
                    <a:pt x="27" y="57"/>
                    <a:pt x="32" y="39"/>
                  </a:cubicBezTo>
                  <a:cubicBezTo>
                    <a:pt x="34" y="34"/>
                    <a:pt x="40" y="31"/>
                    <a:pt x="45" y="30"/>
                  </a:cubicBezTo>
                  <a:cubicBezTo>
                    <a:pt x="52" y="28"/>
                    <a:pt x="56" y="23"/>
                    <a:pt x="55" y="15"/>
                  </a:cubicBezTo>
                  <a:cubicBezTo>
                    <a:pt x="69" y="12"/>
                    <a:pt x="84" y="0"/>
                    <a:pt x="96" y="20"/>
                  </a:cubicBezTo>
                  <a:cubicBezTo>
                    <a:pt x="90" y="34"/>
                    <a:pt x="72" y="30"/>
                    <a:pt x="63" y="41"/>
                  </a:cubicBezTo>
                  <a:cubicBezTo>
                    <a:pt x="62" y="42"/>
                    <a:pt x="61" y="43"/>
                    <a:pt x="60" y="43"/>
                  </a:cubicBezTo>
                  <a:cubicBezTo>
                    <a:pt x="45" y="43"/>
                    <a:pt x="39" y="54"/>
                    <a:pt x="31" y="64"/>
                  </a:cubicBezTo>
                  <a:cubicBezTo>
                    <a:pt x="29" y="70"/>
                    <a:pt x="25" y="73"/>
                    <a:pt x="20" y="76"/>
                  </a:cubicBezTo>
                  <a:close/>
                </a:path>
              </a:pathLst>
            </a:custGeom>
            <a:solidFill>
              <a:srgbClr val="95573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 name="Freeform 251">
              <a:extLst>
                <a:ext uri="{FF2B5EF4-FFF2-40B4-BE49-F238E27FC236}">
                  <a16:creationId xmlns:a16="http://schemas.microsoft.com/office/drawing/2014/main" id="{A9A1407D-541C-485B-9BE8-F11CD22F439E}"/>
                </a:ext>
              </a:extLst>
            </p:cNvPr>
            <p:cNvSpPr>
              <a:spLocks/>
            </p:cNvSpPr>
            <p:nvPr/>
          </p:nvSpPr>
          <p:spPr bwMode="auto">
            <a:xfrm>
              <a:off x="5003801" y="2470150"/>
              <a:ext cx="292100" cy="239713"/>
            </a:xfrm>
            <a:custGeom>
              <a:avLst/>
              <a:gdLst>
                <a:gd name="T0" fmla="*/ 6 w 78"/>
                <a:gd name="T1" fmla="*/ 34 h 64"/>
                <a:gd name="T2" fmla="*/ 17 w 78"/>
                <a:gd name="T3" fmla="*/ 22 h 64"/>
                <a:gd name="T4" fmla="*/ 49 w 78"/>
                <a:gd name="T5" fmla="*/ 2 h 64"/>
                <a:gd name="T6" fmla="*/ 53 w 78"/>
                <a:gd name="T7" fmla="*/ 2 h 64"/>
                <a:gd name="T8" fmla="*/ 60 w 78"/>
                <a:gd name="T9" fmla="*/ 0 h 64"/>
                <a:gd name="T10" fmla="*/ 61 w 78"/>
                <a:gd name="T11" fmla="*/ 14 h 64"/>
                <a:gd name="T12" fmla="*/ 61 w 78"/>
                <a:gd name="T13" fmla="*/ 28 h 64"/>
                <a:gd name="T14" fmla="*/ 41 w 78"/>
                <a:gd name="T15" fmla="*/ 53 h 64"/>
                <a:gd name="T16" fmla="*/ 9 w 78"/>
                <a:gd name="T17" fmla="*/ 54 h 64"/>
                <a:gd name="T18" fmla="*/ 6 w 78"/>
                <a:gd name="T19" fmla="*/ 3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8" h="64">
                  <a:moveTo>
                    <a:pt x="6" y="34"/>
                  </a:moveTo>
                  <a:cubicBezTo>
                    <a:pt x="9" y="30"/>
                    <a:pt x="13" y="26"/>
                    <a:pt x="17" y="22"/>
                  </a:cubicBezTo>
                  <a:cubicBezTo>
                    <a:pt x="28" y="16"/>
                    <a:pt x="39" y="10"/>
                    <a:pt x="49" y="2"/>
                  </a:cubicBezTo>
                  <a:cubicBezTo>
                    <a:pt x="51" y="2"/>
                    <a:pt x="52" y="2"/>
                    <a:pt x="53" y="2"/>
                  </a:cubicBezTo>
                  <a:cubicBezTo>
                    <a:pt x="55" y="0"/>
                    <a:pt x="57" y="0"/>
                    <a:pt x="60" y="0"/>
                  </a:cubicBezTo>
                  <a:cubicBezTo>
                    <a:pt x="63" y="5"/>
                    <a:pt x="61" y="9"/>
                    <a:pt x="61" y="14"/>
                  </a:cubicBezTo>
                  <a:cubicBezTo>
                    <a:pt x="62" y="19"/>
                    <a:pt x="78" y="29"/>
                    <a:pt x="61" y="28"/>
                  </a:cubicBezTo>
                  <a:cubicBezTo>
                    <a:pt x="37" y="26"/>
                    <a:pt x="43" y="41"/>
                    <a:pt x="41" y="53"/>
                  </a:cubicBezTo>
                  <a:cubicBezTo>
                    <a:pt x="31" y="64"/>
                    <a:pt x="20" y="60"/>
                    <a:pt x="9" y="54"/>
                  </a:cubicBezTo>
                  <a:cubicBezTo>
                    <a:pt x="1" y="49"/>
                    <a:pt x="0" y="42"/>
                    <a:pt x="6" y="34"/>
                  </a:cubicBezTo>
                  <a:close/>
                </a:path>
              </a:pathLst>
            </a:custGeom>
            <a:solidFill>
              <a:srgbClr val="B8B3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 name="Freeform 252">
              <a:extLst>
                <a:ext uri="{FF2B5EF4-FFF2-40B4-BE49-F238E27FC236}">
                  <a16:creationId xmlns:a16="http://schemas.microsoft.com/office/drawing/2014/main" id="{DB863323-E9FE-4791-AC76-3F4F3E9306A5}"/>
                </a:ext>
              </a:extLst>
            </p:cNvPr>
            <p:cNvSpPr>
              <a:spLocks/>
            </p:cNvSpPr>
            <p:nvPr/>
          </p:nvSpPr>
          <p:spPr bwMode="auto">
            <a:xfrm>
              <a:off x="5584826" y="4346575"/>
              <a:ext cx="271463" cy="206375"/>
            </a:xfrm>
            <a:custGeom>
              <a:avLst/>
              <a:gdLst>
                <a:gd name="T0" fmla="*/ 70 w 72"/>
                <a:gd name="T1" fmla="*/ 55 h 55"/>
                <a:gd name="T2" fmla="*/ 32 w 72"/>
                <a:gd name="T3" fmla="*/ 50 h 55"/>
                <a:gd name="T4" fmla="*/ 12 w 72"/>
                <a:gd name="T5" fmla="*/ 31 h 55"/>
                <a:gd name="T6" fmla="*/ 1 w 72"/>
                <a:gd name="T7" fmla="*/ 7 h 55"/>
                <a:gd name="T8" fmla="*/ 3 w 72"/>
                <a:gd name="T9" fmla="*/ 1 h 55"/>
                <a:gd name="T10" fmla="*/ 28 w 72"/>
                <a:gd name="T11" fmla="*/ 13 h 55"/>
                <a:gd name="T12" fmla="*/ 69 w 72"/>
                <a:gd name="T13" fmla="*/ 50 h 55"/>
                <a:gd name="T14" fmla="*/ 70 w 72"/>
                <a:gd name="T15" fmla="*/ 55 h 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55">
                  <a:moveTo>
                    <a:pt x="70" y="55"/>
                  </a:moveTo>
                  <a:cubicBezTo>
                    <a:pt x="57" y="53"/>
                    <a:pt x="45" y="51"/>
                    <a:pt x="32" y="50"/>
                  </a:cubicBezTo>
                  <a:cubicBezTo>
                    <a:pt x="20" y="49"/>
                    <a:pt x="16" y="40"/>
                    <a:pt x="12" y="31"/>
                  </a:cubicBezTo>
                  <a:cubicBezTo>
                    <a:pt x="8" y="23"/>
                    <a:pt x="5" y="15"/>
                    <a:pt x="1" y="7"/>
                  </a:cubicBezTo>
                  <a:cubicBezTo>
                    <a:pt x="0" y="5"/>
                    <a:pt x="1" y="3"/>
                    <a:pt x="3" y="1"/>
                  </a:cubicBezTo>
                  <a:cubicBezTo>
                    <a:pt x="14" y="0"/>
                    <a:pt x="21" y="5"/>
                    <a:pt x="28" y="13"/>
                  </a:cubicBezTo>
                  <a:cubicBezTo>
                    <a:pt x="39" y="28"/>
                    <a:pt x="53" y="40"/>
                    <a:pt x="69" y="50"/>
                  </a:cubicBezTo>
                  <a:cubicBezTo>
                    <a:pt x="72" y="51"/>
                    <a:pt x="72" y="53"/>
                    <a:pt x="70" y="55"/>
                  </a:cubicBezTo>
                  <a:close/>
                </a:path>
              </a:pathLst>
            </a:custGeom>
            <a:solidFill>
              <a:srgbClr val="7D151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0" name="Freeform 253">
              <a:extLst>
                <a:ext uri="{FF2B5EF4-FFF2-40B4-BE49-F238E27FC236}">
                  <a16:creationId xmlns:a16="http://schemas.microsoft.com/office/drawing/2014/main" id="{F6544DCD-C418-4A8C-9E63-CCDF4D9A35D2}"/>
                </a:ext>
              </a:extLst>
            </p:cNvPr>
            <p:cNvSpPr>
              <a:spLocks/>
            </p:cNvSpPr>
            <p:nvPr/>
          </p:nvSpPr>
          <p:spPr bwMode="auto">
            <a:xfrm>
              <a:off x="5202239" y="2266950"/>
              <a:ext cx="334963" cy="225425"/>
            </a:xfrm>
            <a:custGeom>
              <a:avLst/>
              <a:gdLst>
                <a:gd name="T0" fmla="*/ 9 w 89"/>
                <a:gd name="T1" fmla="*/ 56 h 60"/>
                <a:gd name="T2" fmla="*/ 0 w 89"/>
                <a:gd name="T3" fmla="*/ 56 h 60"/>
                <a:gd name="T4" fmla="*/ 20 w 89"/>
                <a:gd name="T5" fmla="*/ 36 h 60"/>
                <a:gd name="T6" fmla="*/ 60 w 89"/>
                <a:gd name="T7" fmla="*/ 12 h 60"/>
                <a:gd name="T8" fmla="*/ 80 w 89"/>
                <a:gd name="T9" fmla="*/ 0 h 60"/>
                <a:gd name="T10" fmla="*/ 69 w 89"/>
                <a:gd name="T11" fmla="*/ 28 h 60"/>
                <a:gd name="T12" fmla="*/ 41 w 89"/>
                <a:gd name="T13" fmla="*/ 48 h 60"/>
                <a:gd name="T14" fmla="*/ 20 w 89"/>
                <a:gd name="T15" fmla="*/ 56 h 60"/>
                <a:gd name="T16" fmla="*/ 9 w 89"/>
                <a:gd name="T17" fmla="*/ 56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9" h="60">
                  <a:moveTo>
                    <a:pt x="9" y="56"/>
                  </a:moveTo>
                  <a:cubicBezTo>
                    <a:pt x="6" y="56"/>
                    <a:pt x="3" y="56"/>
                    <a:pt x="0" y="56"/>
                  </a:cubicBezTo>
                  <a:cubicBezTo>
                    <a:pt x="5" y="47"/>
                    <a:pt x="16" y="46"/>
                    <a:pt x="20" y="36"/>
                  </a:cubicBezTo>
                  <a:cubicBezTo>
                    <a:pt x="35" y="31"/>
                    <a:pt x="48" y="22"/>
                    <a:pt x="60" y="12"/>
                  </a:cubicBezTo>
                  <a:cubicBezTo>
                    <a:pt x="67" y="8"/>
                    <a:pt x="73" y="4"/>
                    <a:pt x="80" y="0"/>
                  </a:cubicBezTo>
                  <a:cubicBezTo>
                    <a:pt x="89" y="16"/>
                    <a:pt x="86" y="22"/>
                    <a:pt x="69" y="28"/>
                  </a:cubicBezTo>
                  <a:cubicBezTo>
                    <a:pt x="58" y="32"/>
                    <a:pt x="49" y="40"/>
                    <a:pt x="41" y="48"/>
                  </a:cubicBezTo>
                  <a:cubicBezTo>
                    <a:pt x="35" y="54"/>
                    <a:pt x="29" y="57"/>
                    <a:pt x="20" y="56"/>
                  </a:cubicBezTo>
                  <a:cubicBezTo>
                    <a:pt x="17" y="59"/>
                    <a:pt x="13" y="60"/>
                    <a:pt x="9" y="56"/>
                  </a:cubicBezTo>
                  <a:close/>
                </a:path>
              </a:pathLst>
            </a:custGeom>
            <a:solidFill>
              <a:srgbClr val="B8B3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1" name="Freeform 254">
              <a:extLst>
                <a:ext uri="{FF2B5EF4-FFF2-40B4-BE49-F238E27FC236}">
                  <a16:creationId xmlns:a16="http://schemas.microsoft.com/office/drawing/2014/main" id="{1A54FFE4-A1D4-4EB7-9A2E-DC5074DC8483}"/>
                </a:ext>
              </a:extLst>
            </p:cNvPr>
            <p:cNvSpPr>
              <a:spLocks/>
            </p:cNvSpPr>
            <p:nvPr/>
          </p:nvSpPr>
          <p:spPr bwMode="auto">
            <a:xfrm>
              <a:off x="4921251" y="2662238"/>
              <a:ext cx="307975" cy="269875"/>
            </a:xfrm>
            <a:custGeom>
              <a:avLst/>
              <a:gdLst>
                <a:gd name="T0" fmla="*/ 47 w 82"/>
                <a:gd name="T1" fmla="*/ 64 h 72"/>
                <a:gd name="T2" fmla="*/ 29 w 82"/>
                <a:gd name="T3" fmla="*/ 72 h 72"/>
                <a:gd name="T4" fmla="*/ 11 w 82"/>
                <a:gd name="T5" fmla="*/ 10 h 72"/>
                <a:gd name="T6" fmla="*/ 14 w 82"/>
                <a:gd name="T7" fmla="*/ 14 h 72"/>
                <a:gd name="T8" fmla="*/ 16 w 82"/>
                <a:gd name="T9" fmla="*/ 26 h 72"/>
                <a:gd name="T10" fmla="*/ 14 w 82"/>
                <a:gd name="T11" fmla="*/ 19 h 72"/>
                <a:gd name="T12" fmla="*/ 19 w 82"/>
                <a:gd name="T13" fmla="*/ 13 h 72"/>
                <a:gd name="T14" fmla="*/ 61 w 82"/>
                <a:gd name="T15" fmla="*/ 6 h 72"/>
                <a:gd name="T16" fmla="*/ 71 w 82"/>
                <a:gd name="T17" fmla="*/ 3 h 72"/>
                <a:gd name="T18" fmla="*/ 75 w 82"/>
                <a:gd name="T19" fmla="*/ 1 h 72"/>
                <a:gd name="T20" fmla="*/ 75 w 82"/>
                <a:gd name="T21" fmla="*/ 6 h 72"/>
                <a:gd name="T22" fmla="*/ 59 w 82"/>
                <a:gd name="T23" fmla="*/ 35 h 72"/>
                <a:gd name="T24" fmla="*/ 48 w 82"/>
                <a:gd name="T25" fmla="*/ 36 h 72"/>
                <a:gd name="T26" fmla="*/ 43 w 82"/>
                <a:gd name="T27" fmla="*/ 56 h 72"/>
                <a:gd name="T28" fmla="*/ 47 w 82"/>
                <a:gd name="T29" fmla="*/ 64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2" h="72">
                  <a:moveTo>
                    <a:pt x="47" y="64"/>
                  </a:moveTo>
                  <a:cubicBezTo>
                    <a:pt x="42" y="69"/>
                    <a:pt x="30" y="53"/>
                    <a:pt x="29" y="72"/>
                  </a:cubicBezTo>
                  <a:cubicBezTo>
                    <a:pt x="15" y="52"/>
                    <a:pt x="0" y="35"/>
                    <a:pt x="11" y="10"/>
                  </a:cubicBezTo>
                  <a:cubicBezTo>
                    <a:pt x="12" y="11"/>
                    <a:pt x="13" y="13"/>
                    <a:pt x="14" y="14"/>
                  </a:cubicBezTo>
                  <a:cubicBezTo>
                    <a:pt x="14" y="19"/>
                    <a:pt x="13" y="23"/>
                    <a:pt x="16" y="26"/>
                  </a:cubicBezTo>
                  <a:cubicBezTo>
                    <a:pt x="15" y="24"/>
                    <a:pt x="14" y="22"/>
                    <a:pt x="14" y="19"/>
                  </a:cubicBezTo>
                  <a:cubicBezTo>
                    <a:pt x="15" y="17"/>
                    <a:pt x="16" y="15"/>
                    <a:pt x="19" y="13"/>
                  </a:cubicBezTo>
                  <a:cubicBezTo>
                    <a:pt x="40" y="21"/>
                    <a:pt x="40" y="21"/>
                    <a:pt x="61" y="6"/>
                  </a:cubicBezTo>
                  <a:cubicBezTo>
                    <a:pt x="64" y="5"/>
                    <a:pt x="68" y="6"/>
                    <a:pt x="71" y="3"/>
                  </a:cubicBezTo>
                  <a:cubicBezTo>
                    <a:pt x="72" y="1"/>
                    <a:pt x="73" y="0"/>
                    <a:pt x="75" y="1"/>
                  </a:cubicBezTo>
                  <a:cubicBezTo>
                    <a:pt x="76" y="1"/>
                    <a:pt x="75" y="4"/>
                    <a:pt x="75" y="6"/>
                  </a:cubicBezTo>
                  <a:cubicBezTo>
                    <a:pt x="82" y="22"/>
                    <a:pt x="67" y="26"/>
                    <a:pt x="59" y="35"/>
                  </a:cubicBezTo>
                  <a:cubicBezTo>
                    <a:pt x="55" y="35"/>
                    <a:pt x="51" y="35"/>
                    <a:pt x="48" y="36"/>
                  </a:cubicBezTo>
                  <a:cubicBezTo>
                    <a:pt x="30" y="40"/>
                    <a:pt x="30" y="43"/>
                    <a:pt x="43" y="56"/>
                  </a:cubicBezTo>
                  <a:cubicBezTo>
                    <a:pt x="45" y="59"/>
                    <a:pt x="48" y="61"/>
                    <a:pt x="47" y="64"/>
                  </a:cubicBezTo>
                  <a:close/>
                </a:path>
              </a:pathLst>
            </a:custGeom>
            <a:solidFill>
              <a:srgbClr val="6863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2" name="Freeform 255">
              <a:extLst>
                <a:ext uri="{FF2B5EF4-FFF2-40B4-BE49-F238E27FC236}">
                  <a16:creationId xmlns:a16="http://schemas.microsoft.com/office/drawing/2014/main" id="{062AF6E6-973E-4ED5-AF05-4AD87E5838BE}"/>
                </a:ext>
              </a:extLst>
            </p:cNvPr>
            <p:cNvSpPr>
              <a:spLocks/>
            </p:cNvSpPr>
            <p:nvPr/>
          </p:nvSpPr>
          <p:spPr bwMode="auto">
            <a:xfrm>
              <a:off x="7443789" y="1760538"/>
              <a:ext cx="311150" cy="195263"/>
            </a:xfrm>
            <a:custGeom>
              <a:avLst/>
              <a:gdLst>
                <a:gd name="T0" fmla="*/ 79 w 83"/>
                <a:gd name="T1" fmla="*/ 9 h 52"/>
                <a:gd name="T2" fmla="*/ 81 w 83"/>
                <a:gd name="T3" fmla="*/ 11 h 52"/>
                <a:gd name="T4" fmla="*/ 69 w 83"/>
                <a:gd name="T5" fmla="*/ 15 h 52"/>
                <a:gd name="T6" fmla="*/ 46 w 83"/>
                <a:gd name="T7" fmla="*/ 33 h 52"/>
                <a:gd name="T8" fmla="*/ 19 w 83"/>
                <a:gd name="T9" fmla="*/ 47 h 52"/>
                <a:gd name="T10" fmla="*/ 19 w 83"/>
                <a:gd name="T11" fmla="*/ 47 h 52"/>
                <a:gd name="T12" fmla="*/ 3 w 83"/>
                <a:gd name="T13" fmla="*/ 46 h 52"/>
                <a:gd name="T14" fmla="*/ 11 w 83"/>
                <a:gd name="T15" fmla="*/ 33 h 52"/>
                <a:gd name="T16" fmla="*/ 55 w 83"/>
                <a:gd name="T17" fmla="*/ 2 h 52"/>
                <a:gd name="T18" fmla="*/ 75 w 83"/>
                <a:gd name="T19" fmla="*/ 1 h 52"/>
                <a:gd name="T20" fmla="*/ 79 w 83"/>
                <a:gd name="T21" fmla="*/ 9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3" h="52">
                  <a:moveTo>
                    <a:pt x="79" y="9"/>
                  </a:moveTo>
                  <a:cubicBezTo>
                    <a:pt x="80" y="9"/>
                    <a:pt x="80" y="10"/>
                    <a:pt x="81" y="11"/>
                  </a:cubicBezTo>
                  <a:cubicBezTo>
                    <a:pt x="77" y="13"/>
                    <a:pt x="73" y="14"/>
                    <a:pt x="69" y="15"/>
                  </a:cubicBezTo>
                  <a:cubicBezTo>
                    <a:pt x="59" y="18"/>
                    <a:pt x="54" y="27"/>
                    <a:pt x="46" y="33"/>
                  </a:cubicBezTo>
                  <a:cubicBezTo>
                    <a:pt x="38" y="39"/>
                    <a:pt x="28" y="43"/>
                    <a:pt x="19" y="47"/>
                  </a:cubicBezTo>
                  <a:cubicBezTo>
                    <a:pt x="19" y="47"/>
                    <a:pt x="19" y="47"/>
                    <a:pt x="19" y="47"/>
                  </a:cubicBezTo>
                  <a:cubicBezTo>
                    <a:pt x="14" y="49"/>
                    <a:pt x="7" y="52"/>
                    <a:pt x="3" y="46"/>
                  </a:cubicBezTo>
                  <a:cubicBezTo>
                    <a:pt x="0" y="41"/>
                    <a:pt x="7" y="37"/>
                    <a:pt x="11" y="33"/>
                  </a:cubicBezTo>
                  <a:cubicBezTo>
                    <a:pt x="23" y="19"/>
                    <a:pt x="38" y="9"/>
                    <a:pt x="55" y="2"/>
                  </a:cubicBezTo>
                  <a:cubicBezTo>
                    <a:pt x="62" y="2"/>
                    <a:pt x="68" y="0"/>
                    <a:pt x="75" y="1"/>
                  </a:cubicBezTo>
                  <a:cubicBezTo>
                    <a:pt x="79" y="2"/>
                    <a:pt x="83" y="3"/>
                    <a:pt x="79" y="9"/>
                  </a:cubicBezTo>
                  <a:close/>
                </a:path>
              </a:pathLst>
            </a:custGeom>
            <a:solidFill>
              <a:srgbClr val="918D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3" name="Freeform 256">
              <a:extLst>
                <a:ext uri="{FF2B5EF4-FFF2-40B4-BE49-F238E27FC236}">
                  <a16:creationId xmlns:a16="http://schemas.microsoft.com/office/drawing/2014/main" id="{C86F8633-19EC-432E-B1DA-3E5B68153BE5}"/>
                </a:ext>
              </a:extLst>
            </p:cNvPr>
            <p:cNvSpPr>
              <a:spLocks/>
            </p:cNvSpPr>
            <p:nvPr/>
          </p:nvSpPr>
          <p:spPr bwMode="auto">
            <a:xfrm>
              <a:off x="5727701" y="3163888"/>
              <a:ext cx="188913" cy="596900"/>
            </a:xfrm>
            <a:custGeom>
              <a:avLst/>
              <a:gdLst>
                <a:gd name="T0" fmla="*/ 0 w 50"/>
                <a:gd name="T1" fmla="*/ 159 h 159"/>
                <a:gd name="T2" fmla="*/ 22 w 50"/>
                <a:gd name="T3" fmla="*/ 75 h 159"/>
                <a:gd name="T4" fmla="*/ 26 w 50"/>
                <a:gd name="T5" fmla="*/ 55 h 159"/>
                <a:gd name="T6" fmla="*/ 4 w 50"/>
                <a:gd name="T7" fmla="*/ 1 h 159"/>
                <a:gd name="T8" fmla="*/ 50 w 50"/>
                <a:gd name="T9" fmla="*/ 24 h 159"/>
                <a:gd name="T10" fmla="*/ 47 w 50"/>
                <a:gd name="T11" fmla="*/ 27 h 159"/>
                <a:gd name="T12" fmla="*/ 36 w 50"/>
                <a:gd name="T13" fmla="*/ 38 h 159"/>
                <a:gd name="T14" fmla="*/ 4 w 50"/>
                <a:gd name="T15" fmla="*/ 153 h 159"/>
                <a:gd name="T16" fmla="*/ 0 w 50"/>
                <a:gd name="T17"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0" h="159">
                  <a:moveTo>
                    <a:pt x="0" y="159"/>
                  </a:moveTo>
                  <a:cubicBezTo>
                    <a:pt x="2" y="130"/>
                    <a:pt x="19" y="104"/>
                    <a:pt x="22" y="75"/>
                  </a:cubicBezTo>
                  <a:cubicBezTo>
                    <a:pt x="23" y="68"/>
                    <a:pt x="25" y="62"/>
                    <a:pt x="26" y="55"/>
                  </a:cubicBezTo>
                  <a:cubicBezTo>
                    <a:pt x="34" y="19"/>
                    <a:pt x="34" y="19"/>
                    <a:pt x="4" y="1"/>
                  </a:cubicBezTo>
                  <a:cubicBezTo>
                    <a:pt x="24" y="0"/>
                    <a:pt x="37" y="11"/>
                    <a:pt x="50" y="24"/>
                  </a:cubicBezTo>
                  <a:cubicBezTo>
                    <a:pt x="50" y="27"/>
                    <a:pt x="50" y="28"/>
                    <a:pt x="47" y="27"/>
                  </a:cubicBezTo>
                  <a:cubicBezTo>
                    <a:pt x="36" y="23"/>
                    <a:pt x="38" y="32"/>
                    <a:pt x="36" y="38"/>
                  </a:cubicBezTo>
                  <a:cubicBezTo>
                    <a:pt x="27" y="77"/>
                    <a:pt x="20" y="116"/>
                    <a:pt x="4" y="153"/>
                  </a:cubicBezTo>
                  <a:cubicBezTo>
                    <a:pt x="3" y="155"/>
                    <a:pt x="1" y="157"/>
                    <a:pt x="0" y="159"/>
                  </a:cubicBezTo>
                  <a:close/>
                </a:path>
              </a:pathLst>
            </a:custGeom>
            <a:solidFill>
              <a:srgbClr val="6F685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4" name="Freeform 257">
              <a:extLst>
                <a:ext uri="{FF2B5EF4-FFF2-40B4-BE49-F238E27FC236}">
                  <a16:creationId xmlns:a16="http://schemas.microsoft.com/office/drawing/2014/main" id="{E5EA115B-F728-432C-98FA-5E20D1427BE3}"/>
                </a:ext>
              </a:extLst>
            </p:cNvPr>
            <p:cNvSpPr>
              <a:spLocks/>
            </p:cNvSpPr>
            <p:nvPr/>
          </p:nvSpPr>
          <p:spPr bwMode="auto">
            <a:xfrm>
              <a:off x="6211889" y="4591050"/>
              <a:ext cx="461963" cy="63500"/>
            </a:xfrm>
            <a:custGeom>
              <a:avLst/>
              <a:gdLst>
                <a:gd name="T0" fmla="*/ 87 w 123"/>
                <a:gd name="T1" fmla="*/ 17 h 17"/>
                <a:gd name="T2" fmla="*/ 1 w 123"/>
                <a:gd name="T3" fmla="*/ 5 h 17"/>
                <a:gd name="T4" fmla="*/ 0 w 123"/>
                <a:gd name="T5" fmla="*/ 2 h 17"/>
                <a:gd name="T6" fmla="*/ 2 w 123"/>
                <a:gd name="T7" fmla="*/ 2 h 17"/>
                <a:gd name="T8" fmla="*/ 51 w 123"/>
                <a:gd name="T9" fmla="*/ 0 h 17"/>
                <a:gd name="T10" fmla="*/ 123 w 123"/>
                <a:gd name="T11" fmla="*/ 1 h 17"/>
                <a:gd name="T12" fmla="*/ 123 w 123"/>
                <a:gd name="T13" fmla="*/ 0 h 17"/>
                <a:gd name="T14" fmla="*/ 87 w 123"/>
                <a:gd name="T15" fmla="*/ 17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3" h="17">
                  <a:moveTo>
                    <a:pt x="87" y="17"/>
                  </a:moveTo>
                  <a:cubicBezTo>
                    <a:pt x="59" y="9"/>
                    <a:pt x="30" y="11"/>
                    <a:pt x="1" y="5"/>
                  </a:cubicBezTo>
                  <a:cubicBezTo>
                    <a:pt x="1" y="5"/>
                    <a:pt x="1" y="3"/>
                    <a:pt x="0" y="2"/>
                  </a:cubicBezTo>
                  <a:cubicBezTo>
                    <a:pt x="2" y="2"/>
                    <a:pt x="2" y="2"/>
                    <a:pt x="2" y="2"/>
                  </a:cubicBezTo>
                  <a:cubicBezTo>
                    <a:pt x="18" y="4"/>
                    <a:pt x="35" y="4"/>
                    <a:pt x="51" y="0"/>
                  </a:cubicBezTo>
                  <a:cubicBezTo>
                    <a:pt x="75" y="5"/>
                    <a:pt x="99" y="0"/>
                    <a:pt x="123" y="1"/>
                  </a:cubicBezTo>
                  <a:cubicBezTo>
                    <a:pt x="123" y="0"/>
                    <a:pt x="123" y="0"/>
                    <a:pt x="123" y="0"/>
                  </a:cubicBezTo>
                  <a:cubicBezTo>
                    <a:pt x="112" y="8"/>
                    <a:pt x="95" y="4"/>
                    <a:pt x="87" y="17"/>
                  </a:cubicBezTo>
                  <a:close/>
                </a:path>
              </a:pathLst>
            </a:custGeom>
            <a:solidFill>
              <a:srgbClr val="582B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5" name="Freeform 258">
              <a:extLst>
                <a:ext uri="{FF2B5EF4-FFF2-40B4-BE49-F238E27FC236}">
                  <a16:creationId xmlns:a16="http://schemas.microsoft.com/office/drawing/2014/main" id="{0B9B708F-B4C5-4ABA-AD11-7C8B24D64610}"/>
                </a:ext>
              </a:extLst>
            </p:cNvPr>
            <p:cNvSpPr>
              <a:spLocks/>
            </p:cNvSpPr>
            <p:nvPr/>
          </p:nvSpPr>
          <p:spPr bwMode="auto">
            <a:xfrm>
              <a:off x="5622926" y="2128838"/>
              <a:ext cx="206375" cy="123825"/>
            </a:xfrm>
            <a:custGeom>
              <a:avLst/>
              <a:gdLst>
                <a:gd name="T0" fmla="*/ 28 w 55"/>
                <a:gd name="T1" fmla="*/ 0 h 33"/>
                <a:gd name="T2" fmla="*/ 42 w 55"/>
                <a:gd name="T3" fmla="*/ 8 h 33"/>
                <a:gd name="T4" fmla="*/ 49 w 55"/>
                <a:gd name="T5" fmla="*/ 17 h 33"/>
                <a:gd name="T6" fmla="*/ 30 w 55"/>
                <a:gd name="T7" fmla="*/ 31 h 33"/>
                <a:gd name="T8" fmla="*/ 0 w 55"/>
                <a:gd name="T9" fmla="*/ 25 h 33"/>
                <a:gd name="T10" fmla="*/ 28 w 55"/>
                <a:gd name="T11" fmla="*/ 0 h 33"/>
              </a:gdLst>
              <a:ahLst/>
              <a:cxnLst>
                <a:cxn ang="0">
                  <a:pos x="T0" y="T1"/>
                </a:cxn>
                <a:cxn ang="0">
                  <a:pos x="T2" y="T3"/>
                </a:cxn>
                <a:cxn ang="0">
                  <a:pos x="T4" y="T5"/>
                </a:cxn>
                <a:cxn ang="0">
                  <a:pos x="T6" y="T7"/>
                </a:cxn>
                <a:cxn ang="0">
                  <a:pos x="T8" y="T9"/>
                </a:cxn>
                <a:cxn ang="0">
                  <a:pos x="T10" y="T11"/>
                </a:cxn>
              </a:cxnLst>
              <a:rect l="0" t="0" r="r" b="b"/>
              <a:pathLst>
                <a:path w="55" h="33">
                  <a:moveTo>
                    <a:pt x="28" y="0"/>
                  </a:moveTo>
                  <a:cubicBezTo>
                    <a:pt x="30" y="6"/>
                    <a:pt x="35" y="9"/>
                    <a:pt x="42" y="8"/>
                  </a:cubicBezTo>
                  <a:cubicBezTo>
                    <a:pt x="47" y="9"/>
                    <a:pt x="55" y="13"/>
                    <a:pt x="49" y="17"/>
                  </a:cubicBezTo>
                  <a:cubicBezTo>
                    <a:pt x="44" y="22"/>
                    <a:pt x="32" y="19"/>
                    <a:pt x="30" y="31"/>
                  </a:cubicBezTo>
                  <a:cubicBezTo>
                    <a:pt x="21" y="22"/>
                    <a:pt x="9" y="33"/>
                    <a:pt x="0" y="25"/>
                  </a:cubicBezTo>
                  <a:cubicBezTo>
                    <a:pt x="0" y="6"/>
                    <a:pt x="14" y="3"/>
                    <a:pt x="28" y="0"/>
                  </a:cubicBezTo>
                  <a:close/>
                </a:path>
              </a:pathLst>
            </a:custGeom>
            <a:solidFill>
              <a:srgbClr val="A8A3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6" name="Freeform 259">
              <a:extLst>
                <a:ext uri="{FF2B5EF4-FFF2-40B4-BE49-F238E27FC236}">
                  <a16:creationId xmlns:a16="http://schemas.microsoft.com/office/drawing/2014/main" id="{C542B5B5-3EF2-4C0E-803D-85A86798E8D3}"/>
                </a:ext>
              </a:extLst>
            </p:cNvPr>
            <p:cNvSpPr>
              <a:spLocks/>
            </p:cNvSpPr>
            <p:nvPr/>
          </p:nvSpPr>
          <p:spPr bwMode="auto">
            <a:xfrm>
              <a:off x="6276976" y="1355725"/>
              <a:ext cx="479425" cy="206375"/>
            </a:xfrm>
            <a:custGeom>
              <a:avLst/>
              <a:gdLst>
                <a:gd name="T0" fmla="*/ 42 w 128"/>
                <a:gd name="T1" fmla="*/ 47 h 55"/>
                <a:gd name="T2" fmla="*/ 30 w 128"/>
                <a:gd name="T3" fmla="*/ 39 h 55"/>
                <a:gd name="T4" fmla="*/ 0 w 128"/>
                <a:gd name="T5" fmla="*/ 5 h 55"/>
                <a:gd name="T6" fmla="*/ 6 w 128"/>
                <a:gd name="T7" fmla="*/ 0 h 55"/>
                <a:gd name="T8" fmla="*/ 45 w 128"/>
                <a:gd name="T9" fmla="*/ 35 h 55"/>
                <a:gd name="T10" fmla="*/ 58 w 128"/>
                <a:gd name="T11" fmla="*/ 43 h 55"/>
                <a:gd name="T12" fmla="*/ 126 w 128"/>
                <a:gd name="T13" fmla="*/ 51 h 55"/>
                <a:gd name="T14" fmla="*/ 127 w 128"/>
                <a:gd name="T15" fmla="*/ 54 h 55"/>
                <a:gd name="T16" fmla="*/ 126 w 128"/>
                <a:gd name="T17" fmla="*/ 55 h 55"/>
                <a:gd name="T18" fmla="*/ 42 w 128"/>
                <a:gd name="T19" fmla="*/ 47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8" h="55">
                  <a:moveTo>
                    <a:pt x="42" y="47"/>
                  </a:moveTo>
                  <a:cubicBezTo>
                    <a:pt x="38" y="44"/>
                    <a:pt x="34" y="42"/>
                    <a:pt x="30" y="39"/>
                  </a:cubicBezTo>
                  <a:cubicBezTo>
                    <a:pt x="23" y="25"/>
                    <a:pt x="4" y="22"/>
                    <a:pt x="0" y="5"/>
                  </a:cubicBezTo>
                  <a:cubicBezTo>
                    <a:pt x="1" y="2"/>
                    <a:pt x="3" y="0"/>
                    <a:pt x="6" y="0"/>
                  </a:cubicBezTo>
                  <a:cubicBezTo>
                    <a:pt x="21" y="9"/>
                    <a:pt x="35" y="20"/>
                    <a:pt x="45" y="35"/>
                  </a:cubicBezTo>
                  <a:cubicBezTo>
                    <a:pt x="48" y="40"/>
                    <a:pt x="52" y="43"/>
                    <a:pt x="58" y="43"/>
                  </a:cubicBezTo>
                  <a:cubicBezTo>
                    <a:pt x="81" y="42"/>
                    <a:pt x="103" y="48"/>
                    <a:pt x="126" y="51"/>
                  </a:cubicBezTo>
                  <a:cubicBezTo>
                    <a:pt x="127" y="52"/>
                    <a:pt x="128" y="53"/>
                    <a:pt x="127" y="54"/>
                  </a:cubicBezTo>
                  <a:cubicBezTo>
                    <a:pt x="127" y="55"/>
                    <a:pt x="126" y="55"/>
                    <a:pt x="126" y="55"/>
                  </a:cubicBezTo>
                  <a:cubicBezTo>
                    <a:pt x="98" y="52"/>
                    <a:pt x="70" y="47"/>
                    <a:pt x="42" y="47"/>
                  </a:cubicBezTo>
                  <a:close/>
                </a:path>
              </a:pathLst>
            </a:custGeom>
            <a:solidFill>
              <a:srgbClr val="6952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7" name="Freeform 260">
              <a:extLst>
                <a:ext uri="{FF2B5EF4-FFF2-40B4-BE49-F238E27FC236}">
                  <a16:creationId xmlns:a16="http://schemas.microsoft.com/office/drawing/2014/main" id="{3B22702F-F77D-44F9-908B-75054DAE9C4C}"/>
                </a:ext>
              </a:extLst>
            </p:cNvPr>
            <p:cNvSpPr>
              <a:spLocks/>
            </p:cNvSpPr>
            <p:nvPr/>
          </p:nvSpPr>
          <p:spPr bwMode="auto">
            <a:xfrm>
              <a:off x="7346951" y="1760538"/>
              <a:ext cx="314325" cy="258763"/>
            </a:xfrm>
            <a:custGeom>
              <a:avLst/>
              <a:gdLst>
                <a:gd name="T0" fmla="*/ 81 w 84"/>
                <a:gd name="T1" fmla="*/ 5 h 69"/>
                <a:gd name="T2" fmla="*/ 31 w 84"/>
                <a:gd name="T3" fmla="*/ 45 h 69"/>
                <a:gd name="T4" fmla="*/ 45 w 84"/>
                <a:gd name="T5" fmla="*/ 47 h 69"/>
                <a:gd name="T6" fmla="*/ 0 w 84"/>
                <a:gd name="T7" fmla="*/ 69 h 69"/>
                <a:gd name="T8" fmla="*/ 69 w 84"/>
                <a:gd name="T9" fmla="*/ 3 h 69"/>
                <a:gd name="T10" fmla="*/ 81 w 84"/>
                <a:gd name="T11" fmla="*/ 0 h 69"/>
                <a:gd name="T12" fmla="*/ 81 w 84"/>
                <a:gd name="T13" fmla="*/ 5 h 69"/>
              </a:gdLst>
              <a:ahLst/>
              <a:cxnLst>
                <a:cxn ang="0">
                  <a:pos x="T0" y="T1"/>
                </a:cxn>
                <a:cxn ang="0">
                  <a:pos x="T2" y="T3"/>
                </a:cxn>
                <a:cxn ang="0">
                  <a:pos x="T4" y="T5"/>
                </a:cxn>
                <a:cxn ang="0">
                  <a:pos x="T6" y="T7"/>
                </a:cxn>
                <a:cxn ang="0">
                  <a:pos x="T8" y="T9"/>
                </a:cxn>
                <a:cxn ang="0">
                  <a:pos x="T10" y="T11"/>
                </a:cxn>
                <a:cxn ang="0">
                  <a:pos x="T12" y="T13"/>
                </a:cxn>
              </a:cxnLst>
              <a:rect l="0" t="0" r="r" b="b"/>
              <a:pathLst>
                <a:path w="84" h="69">
                  <a:moveTo>
                    <a:pt x="81" y="5"/>
                  </a:moveTo>
                  <a:cubicBezTo>
                    <a:pt x="61" y="13"/>
                    <a:pt x="44" y="27"/>
                    <a:pt x="31" y="45"/>
                  </a:cubicBezTo>
                  <a:cubicBezTo>
                    <a:pt x="36" y="46"/>
                    <a:pt x="41" y="47"/>
                    <a:pt x="45" y="47"/>
                  </a:cubicBezTo>
                  <a:cubicBezTo>
                    <a:pt x="30" y="54"/>
                    <a:pt x="15" y="62"/>
                    <a:pt x="0" y="69"/>
                  </a:cubicBezTo>
                  <a:cubicBezTo>
                    <a:pt x="24" y="48"/>
                    <a:pt x="40" y="18"/>
                    <a:pt x="69" y="3"/>
                  </a:cubicBezTo>
                  <a:cubicBezTo>
                    <a:pt x="73" y="2"/>
                    <a:pt x="77" y="1"/>
                    <a:pt x="81" y="0"/>
                  </a:cubicBezTo>
                  <a:cubicBezTo>
                    <a:pt x="84" y="2"/>
                    <a:pt x="84" y="4"/>
                    <a:pt x="81" y="5"/>
                  </a:cubicBezTo>
                  <a:close/>
                </a:path>
              </a:pathLst>
            </a:custGeom>
            <a:solidFill>
              <a:srgbClr val="4F49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8" name="Freeform 261">
              <a:extLst>
                <a:ext uri="{FF2B5EF4-FFF2-40B4-BE49-F238E27FC236}">
                  <a16:creationId xmlns:a16="http://schemas.microsoft.com/office/drawing/2014/main" id="{3E323480-F25A-4D8C-AFFB-36C5AC711A1F}"/>
                </a:ext>
              </a:extLst>
            </p:cNvPr>
            <p:cNvSpPr>
              <a:spLocks/>
            </p:cNvSpPr>
            <p:nvPr/>
          </p:nvSpPr>
          <p:spPr bwMode="auto">
            <a:xfrm>
              <a:off x="7635876" y="1587500"/>
              <a:ext cx="344488" cy="128588"/>
            </a:xfrm>
            <a:custGeom>
              <a:avLst/>
              <a:gdLst>
                <a:gd name="T0" fmla="*/ 80 w 92"/>
                <a:gd name="T1" fmla="*/ 34 h 34"/>
                <a:gd name="T2" fmla="*/ 62 w 92"/>
                <a:gd name="T3" fmla="*/ 15 h 34"/>
                <a:gd name="T4" fmla="*/ 4 w 92"/>
                <a:gd name="T5" fmla="*/ 21 h 34"/>
                <a:gd name="T6" fmla="*/ 0 w 92"/>
                <a:gd name="T7" fmla="*/ 17 h 34"/>
                <a:gd name="T8" fmla="*/ 16 w 92"/>
                <a:gd name="T9" fmla="*/ 2 h 34"/>
                <a:gd name="T10" fmla="*/ 24 w 92"/>
                <a:gd name="T11" fmla="*/ 1 h 34"/>
                <a:gd name="T12" fmla="*/ 57 w 92"/>
                <a:gd name="T13" fmla="*/ 0 h 34"/>
                <a:gd name="T14" fmla="*/ 80 w 92"/>
                <a:gd name="T15" fmla="*/ 5 h 34"/>
                <a:gd name="T16" fmla="*/ 83 w 92"/>
                <a:gd name="T17" fmla="*/ 10 h 34"/>
                <a:gd name="T18" fmla="*/ 80 w 92"/>
                <a:gd name="T19"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2" h="34">
                  <a:moveTo>
                    <a:pt x="80" y="34"/>
                  </a:moveTo>
                  <a:cubicBezTo>
                    <a:pt x="85" y="14"/>
                    <a:pt x="82" y="10"/>
                    <a:pt x="62" y="15"/>
                  </a:cubicBezTo>
                  <a:cubicBezTo>
                    <a:pt x="42" y="21"/>
                    <a:pt x="22" y="12"/>
                    <a:pt x="4" y="21"/>
                  </a:cubicBezTo>
                  <a:cubicBezTo>
                    <a:pt x="3" y="20"/>
                    <a:pt x="1" y="18"/>
                    <a:pt x="0" y="17"/>
                  </a:cubicBezTo>
                  <a:cubicBezTo>
                    <a:pt x="0" y="6"/>
                    <a:pt x="10" y="7"/>
                    <a:pt x="16" y="2"/>
                  </a:cubicBezTo>
                  <a:cubicBezTo>
                    <a:pt x="19" y="1"/>
                    <a:pt x="21" y="1"/>
                    <a:pt x="24" y="1"/>
                  </a:cubicBezTo>
                  <a:cubicBezTo>
                    <a:pt x="35" y="6"/>
                    <a:pt x="46" y="1"/>
                    <a:pt x="57" y="0"/>
                  </a:cubicBezTo>
                  <a:cubicBezTo>
                    <a:pt x="65" y="0"/>
                    <a:pt x="73" y="0"/>
                    <a:pt x="80" y="5"/>
                  </a:cubicBezTo>
                  <a:cubicBezTo>
                    <a:pt x="82" y="6"/>
                    <a:pt x="83" y="8"/>
                    <a:pt x="83" y="10"/>
                  </a:cubicBezTo>
                  <a:cubicBezTo>
                    <a:pt x="92" y="19"/>
                    <a:pt x="90" y="27"/>
                    <a:pt x="80" y="34"/>
                  </a:cubicBezTo>
                  <a:close/>
                </a:path>
              </a:pathLst>
            </a:custGeom>
            <a:solidFill>
              <a:srgbClr val="5D5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9" name="Freeform 262">
              <a:extLst>
                <a:ext uri="{FF2B5EF4-FFF2-40B4-BE49-F238E27FC236}">
                  <a16:creationId xmlns:a16="http://schemas.microsoft.com/office/drawing/2014/main" id="{D379970F-3555-448B-86A8-848A8AA616DF}"/>
                </a:ext>
              </a:extLst>
            </p:cNvPr>
            <p:cNvSpPr>
              <a:spLocks/>
            </p:cNvSpPr>
            <p:nvPr/>
          </p:nvSpPr>
          <p:spPr bwMode="auto">
            <a:xfrm>
              <a:off x="4962526" y="2597150"/>
              <a:ext cx="225425" cy="134938"/>
            </a:xfrm>
            <a:custGeom>
              <a:avLst/>
              <a:gdLst>
                <a:gd name="T0" fmla="*/ 8 w 60"/>
                <a:gd name="T1" fmla="*/ 32 h 36"/>
                <a:gd name="T2" fmla="*/ 4 w 60"/>
                <a:gd name="T3" fmla="*/ 36 h 36"/>
                <a:gd name="T4" fmla="*/ 0 w 60"/>
                <a:gd name="T5" fmla="*/ 32 h 36"/>
                <a:gd name="T6" fmla="*/ 0 w 60"/>
                <a:gd name="T7" fmla="*/ 27 h 36"/>
                <a:gd name="T8" fmla="*/ 17 w 60"/>
                <a:gd name="T9" fmla="*/ 0 h 36"/>
                <a:gd name="T10" fmla="*/ 52 w 60"/>
                <a:gd name="T11" fmla="*/ 19 h 36"/>
                <a:gd name="T12" fmla="*/ 60 w 60"/>
                <a:gd name="T13" fmla="*/ 20 h 36"/>
                <a:gd name="T14" fmla="*/ 51 w 60"/>
                <a:gd name="T15" fmla="*/ 24 h 36"/>
                <a:gd name="T16" fmla="*/ 8 w 60"/>
                <a:gd name="T17" fmla="*/ 32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0" h="36">
                  <a:moveTo>
                    <a:pt x="8" y="32"/>
                  </a:moveTo>
                  <a:cubicBezTo>
                    <a:pt x="7" y="33"/>
                    <a:pt x="6" y="34"/>
                    <a:pt x="4" y="36"/>
                  </a:cubicBezTo>
                  <a:cubicBezTo>
                    <a:pt x="2" y="35"/>
                    <a:pt x="1" y="34"/>
                    <a:pt x="0" y="32"/>
                  </a:cubicBezTo>
                  <a:cubicBezTo>
                    <a:pt x="0" y="31"/>
                    <a:pt x="0" y="29"/>
                    <a:pt x="0" y="27"/>
                  </a:cubicBezTo>
                  <a:cubicBezTo>
                    <a:pt x="2" y="16"/>
                    <a:pt x="4" y="5"/>
                    <a:pt x="17" y="0"/>
                  </a:cubicBezTo>
                  <a:cubicBezTo>
                    <a:pt x="17" y="27"/>
                    <a:pt x="38" y="17"/>
                    <a:pt x="52" y="19"/>
                  </a:cubicBezTo>
                  <a:cubicBezTo>
                    <a:pt x="55" y="19"/>
                    <a:pt x="57" y="20"/>
                    <a:pt x="60" y="20"/>
                  </a:cubicBezTo>
                  <a:cubicBezTo>
                    <a:pt x="57" y="22"/>
                    <a:pt x="54" y="23"/>
                    <a:pt x="51" y="24"/>
                  </a:cubicBezTo>
                  <a:cubicBezTo>
                    <a:pt x="38" y="35"/>
                    <a:pt x="23" y="31"/>
                    <a:pt x="8" y="32"/>
                  </a:cubicBezTo>
                  <a:close/>
                </a:path>
              </a:pathLst>
            </a:custGeom>
            <a:solidFill>
              <a:srgbClr val="4742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0" name="Freeform 263">
              <a:extLst>
                <a:ext uri="{FF2B5EF4-FFF2-40B4-BE49-F238E27FC236}">
                  <a16:creationId xmlns:a16="http://schemas.microsoft.com/office/drawing/2014/main" id="{0254484C-93ED-4655-95E2-9B1FABDD15F8}"/>
                </a:ext>
              </a:extLst>
            </p:cNvPr>
            <p:cNvSpPr>
              <a:spLocks/>
            </p:cNvSpPr>
            <p:nvPr/>
          </p:nvSpPr>
          <p:spPr bwMode="auto">
            <a:xfrm>
              <a:off x="7275514" y="2071688"/>
              <a:ext cx="273050" cy="285750"/>
            </a:xfrm>
            <a:custGeom>
              <a:avLst/>
              <a:gdLst>
                <a:gd name="T0" fmla="*/ 73 w 73"/>
                <a:gd name="T1" fmla="*/ 0 h 76"/>
                <a:gd name="T2" fmla="*/ 48 w 73"/>
                <a:gd name="T3" fmla="*/ 10 h 76"/>
                <a:gd name="T4" fmla="*/ 14 w 73"/>
                <a:gd name="T5" fmla="*/ 41 h 76"/>
                <a:gd name="T6" fmla="*/ 0 w 73"/>
                <a:gd name="T7" fmla="*/ 76 h 76"/>
                <a:gd name="T8" fmla="*/ 15 w 73"/>
                <a:gd name="T9" fmla="*/ 22 h 76"/>
                <a:gd name="T10" fmla="*/ 73 w 73"/>
                <a:gd name="T11" fmla="*/ 0 h 76"/>
              </a:gdLst>
              <a:ahLst/>
              <a:cxnLst>
                <a:cxn ang="0">
                  <a:pos x="T0" y="T1"/>
                </a:cxn>
                <a:cxn ang="0">
                  <a:pos x="T2" y="T3"/>
                </a:cxn>
                <a:cxn ang="0">
                  <a:pos x="T4" y="T5"/>
                </a:cxn>
                <a:cxn ang="0">
                  <a:pos x="T6" y="T7"/>
                </a:cxn>
                <a:cxn ang="0">
                  <a:pos x="T8" y="T9"/>
                </a:cxn>
                <a:cxn ang="0">
                  <a:pos x="T10" y="T11"/>
                </a:cxn>
              </a:cxnLst>
              <a:rect l="0" t="0" r="r" b="b"/>
              <a:pathLst>
                <a:path w="73" h="76">
                  <a:moveTo>
                    <a:pt x="73" y="0"/>
                  </a:moveTo>
                  <a:cubicBezTo>
                    <a:pt x="66" y="7"/>
                    <a:pt x="57" y="8"/>
                    <a:pt x="48" y="10"/>
                  </a:cubicBezTo>
                  <a:cubicBezTo>
                    <a:pt x="31" y="13"/>
                    <a:pt x="17" y="19"/>
                    <a:pt x="14" y="41"/>
                  </a:cubicBezTo>
                  <a:cubicBezTo>
                    <a:pt x="13" y="53"/>
                    <a:pt x="9" y="66"/>
                    <a:pt x="0" y="76"/>
                  </a:cubicBezTo>
                  <a:cubicBezTo>
                    <a:pt x="0" y="57"/>
                    <a:pt x="7" y="38"/>
                    <a:pt x="15" y="22"/>
                  </a:cubicBezTo>
                  <a:cubicBezTo>
                    <a:pt x="26" y="1"/>
                    <a:pt x="52" y="3"/>
                    <a:pt x="73" y="0"/>
                  </a:cubicBezTo>
                  <a:close/>
                </a:path>
              </a:pathLst>
            </a:custGeom>
            <a:solidFill>
              <a:srgbClr val="645D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1" name="Freeform 264">
              <a:extLst>
                <a:ext uri="{FF2B5EF4-FFF2-40B4-BE49-F238E27FC236}">
                  <a16:creationId xmlns:a16="http://schemas.microsoft.com/office/drawing/2014/main" id="{DC85A697-0A27-4685-947C-156724D5F1E0}"/>
                </a:ext>
              </a:extLst>
            </p:cNvPr>
            <p:cNvSpPr>
              <a:spLocks/>
            </p:cNvSpPr>
            <p:nvPr/>
          </p:nvSpPr>
          <p:spPr bwMode="auto">
            <a:xfrm>
              <a:off x="5578476" y="3944938"/>
              <a:ext cx="93663" cy="401638"/>
            </a:xfrm>
            <a:custGeom>
              <a:avLst/>
              <a:gdLst>
                <a:gd name="T0" fmla="*/ 0 w 25"/>
                <a:gd name="T1" fmla="*/ 105 h 107"/>
                <a:gd name="T2" fmla="*/ 21 w 25"/>
                <a:gd name="T3" fmla="*/ 1 h 107"/>
                <a:gd name="T4" fmla="*/ 25 w 25"/>
                <a:gd name="T5" fmla="*/ 1 h 107"/>
                <a:gd name="T6" fmla="*/ 4 w 25"/>
                <a:gd name="T7" fmla="*/ 105 h 107"/>
                <a:gd name="T8" fmla="*/ 0 w 25"/>
                <a:gd name="T9" fmla="*/ 105 h 107"/>
              </a:gdLst>
              <a:ahLst/>
              <a:cxnLst>
                <a:cxn ang="0">
                  <a:pos x="T0" y="T1"/>
                </a:cxn>
                <a:cxn ang="0">
                  <a:pos x="T2" y="T3"/>
                </a:cxn>
                <a:cxn ang="0">
                  <a:pos x="T4" y="T5"/>
                </a:cxn>
                <a:cxn ang="0">
                  <a:pos x="T6" y="T7"/>
                </a:cxn>
                <a:cxn ang="0">
                  <a:pos x="T8" y="T9"/>
                </a:cxn>
              </a:cxnLst>
              <a:rect l="0" t="0" r="r" b="b"/>
              <a:pathLst>
                <a:path w="25" h="107">
                  <a:moveTo>
                    <a:pt x="0" y="105"/>
                  </a:moveTo>
                  <a:cubicBezTo>
                    <a:pt x="4" y="70"/>
                    <a:pt x="9" y="35"/>
                    <a:pt x="21" y="1"/>
                  </a:cubicBezTo>
                  <a:cubicBezTo>
                    <a:pt x="23" y="0"/>
                    <a:pt x="24" y="0"/>
                    <a:pt x="25" y="1"/>
                  </a:cubicBezTo>
                  <a:cubicBezTo>
                    <a:pt x="18" y="36"/>
                    <a:pt x="11" y="70"/>
                    <a:pt x="4" y="105"/>
                  </a:cubicBezTo>
                  <a:cubicBezTo>
                    <a:pt x="3" y="107"/>
                    <a:pt x="2" y="107"/>
                    <a:pt x="0" y="105"/>
                  </a:cubicBezTo>
                  <a:close/>
                </a:path>
              </a:pathLst>
            </a:custGeom>
            <a:solidFill>
              <a:srgbClr val="6E675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2" name="Freeform 265">
              <a:extLst>
                <a:ext uri="{FF2B5EF4-FFF2-40B4-BE49-F238E27FC236}">
                  <a16:creationId xmlns:a16="http://schemas.microsoft.com/office/drawing/2014/main" id="{63AD4A33-CF59-472D-8892-A15109BF652F}"/>
                </a:ext>
              </a:extLst>
            </p:cNvPr>
            <p:cNvSpPr>
              <a:spLocks/>
            </p:cNvSpPr>
            <p:nvPr/>
          </p:nvSpPr>
          <p:spPr bwMode="auto">
            <a:xfrm>
              <a:off x="6764339" y="2200275"/>
              <a:ext cx="157163" cy="104775"/>
            </a:xfrm>
            <a:custGeom>
              <a:avLst/>
              <a:gdLst>
                <a:gd name="T0" fmla="*/ 42 w 42"/>
                <a:gd name="T1" fmla="*/ 23 h 28"/>
                <a:gd name="T2" fmla="*/ 25 w 42"/>
                <a:gd name="T3" fmla="*/ 23 h 28"/>
                <a:gd name="T4" fmla="*/ 18 w 42"/>
                <a:gd name="T5" fmla="*/ 23 h 28"/>
                <a:gd name="T6" fmla="*/ 0 w 42"/>
                <a:gd name="T7" fmla="*/ 4 h 28"/>
                <a:gd name="T8" fmla="*/ 5 w 42"/>
                <a:gd name="T9" fmla="*/ 0 h 28"/>
                <a:gd name="T10" fmla="*/ 42 w 42"/>
                <a:gd name="T11" fmla="*/ 23 h 28"/>
              </a:gdLst>
              <a:ahLst/>
              <a:cxnLst>
                <a:cxn ang="0">
                  <a:pos x="T0" y="T1"/>
                </a:cxn>
                <a:cxn ang="0">
                  <a:pos x="T2" y="T3"/>
                </a:cxn>
                <a:cxn ang="0">
                  <a:pos x="T4" y="T5"/>
                </a:cxn>
                <a:cxn ang="0">
                  <a:pos x="T6" y="T7"/>
                </a:cxn>
                <a:cxn ang="0">
                  <a:pos x="T8" y="T9"/>
                </a:cxn>
                <a:cxn ang="0">
                  <a:pos x="T10" y="T11"/>
                </a:cxn>
              </a:cxnLst>
              <a:rect l="0" t="0" r="r" b="b"/>
              <a:pathLst>
                <a:path w="42" h="28">
                  <a:moveTo>
                    <a:pt x="42" y="23"/>
                  </a:moveTo>
                  <a:cubicBezTo>
                    <a:pt x="35" y="25"/>
                    <a:pt x="30" y="8"/>
                    <a:pt x="25" y="23"/>
                  </a:cubicBezTo>
                  <a:cubicBezTo>
                    <a:pt x="23" y="28"/>
                    <a:pt x="19" y="26"/>
                    <a:pt x="18" y="23"/>
                  </a:cubicBezTo>
                  <a:cubicBezTo>
                    <a:pt x="14" y="14"/>
                    <a:pt x="0" y="16"/>
                    <a:pt x="0" y="4"/>
                  </a:cubicBezTo>
                  <a:cubicBezTo>
                    <a:pt x="0" y="3"/>
                    <a:pt x="5" y="0"/>
                    <a:pt x="5" y="0"/>
                  </a:cubicBezTo>
                  <a:cubicBezTo>
                    <a:pt x="14" y="12"/>
                    <a:pt x="38" y="1"/>
                    <a:pt x="42" y="23"/>
                  </a:cubicBezTo>
                  <a:close/>
                </a:path>
              </a:pathLst>
            </a:custGeom>
            <a:solidFill>
              <a:srgbClr val="B9B5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3" name="Freeform 266">
              <a:extLst>
                <a:ext uri="{FF2B5EF4-FFF2-40B4-BE49-F238E27FC236}">
                  <a16:creationId xmlns:a16="http://schemas.microsoft.com/office/drawing/2014/main" id="{A4966A40-FC45-4430-9B58-AC653E6E05D6}"/>
                </a:ext>
              </a:extLst>
            </p:cNvPr>
            <p:cNvSpPr>
              <a:spLocks/>
            </p:cNvSpPr>
            <p:nvPr/>
          </p:nvSpPr>
          <p:spPr bwMode="auto">
            <a:xfrm>
              <a:off x="6948489" y="4403725"/>
              <a:ext cx="134938" cy="153988"/>
            </a:xfrm>
            <a:custGeom>
              <a:avLst/>
              <a:gdLst>
                <a:gd name="T0" fmla="*/ 36 w 36"/>
                <a:gd name="T1" fmla="*/ 0 h 41"/>
                <a:gd name="T2" fmla="*/ 11 w 36"/>
                <a:gd name="T3" fmla="*/ 41 h 41"/>
                <a:gd name="T4" fmla="*/ 36 w 36"/>
                <a:gd name="T5" fmla="*/ 0 h 41"/>
              </a:gdLst>
              <a:ahLst/>
              <a:cxnLst>
                <a:cxn ang="0">
                  <a:pos x="T0" y="T1"/>
                </a:cxn>
                <a:cxn ang="0">
                  <a:pos x="T2" y="T3"/>
                </a:cxn>
                <a:cxn ang="0">
                  <a:pos x="T4" y="T5"/>
                </a:cxn>
              </a:cxnLst>
              <a:rect l="0" t="0" r="r" b="b"/>
              <a:pathLst>
                <a:path w="36" h="41">
                  <a:moveTo>
                    <a:pt x="36" y="0"/>
                  </a:moveTo>
                  <a:cubicBezTo>
                    <a:pt x="32" y="15"/>
                    <a:pt x="23" y="26"/>
                    <a:pt x="11" y="41"/>
                  </a:cubicBezTo>
                  <a:cubicBezTo>
                    <a:pt x="0" y="12"/>
                    <a:pt x="28" y="12"/>
                    <a:pt x="36" y="0"/>
                  </a:cubicBezTo>
                  <a:close/>
                </a:path>
              </a:pathLst>
            </a:custGeom>
            <a:solidFill>
              <a:srgbClr val="6D2B3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4" name="Freeform 267">
              <a:extLst>
                <a:ext uri="{FF2B5EF4-FFF2-40B4-BE49-F238E27FC236}">
                  <a16:creationId xmlns:a16="http://schemas.microsoft.com/office/drawing/2014/main" id="{A1BC6229-A5D9-4D46-ADE7-D5E1CA4BF384}"/>
                </a:ext>
              </a:extLst>
            </p:cNvPr>
            <p:cNvSpPr>
              <a:spLocks/>
            </p:cNvSpPr>
            <p:nvPr/>
          </p:nvSpPr>
          <p:spPr bwMode="auto">
            <a:xfrm>
              <a:off x="5172076" y="2913063"/>
              <a:ext cx="304800" cy="71438"/>
            </a:xfrm>
            <a:custGeom>
              <a:avLst/>
              <a:gdLst>
                <a:gd name="T0" fmla="*/ 0 w 81"/>
                <a:gd name="T1" fmla="*/ 16 h 19"/>
                <a:gd name="T2" fmla="*/ 0 w 81"/>
                <a:gd name="T3" fmla="*/ 10 h 19"/>
                <a:gd name="T4" fmla="*/ 81 w 81"/>
                <a:gd name="T5" fmla="*/ 0 h 19"/>
                <a:gd name="T6" fmla="*/ 0 w 81"/>
                <a:gd name="T7" fmla="*/ 16 h 19"/>
              </a:gdLst>
              <a:ahLst/>
              <a:cxnLst>
                <a:cxn ang="0">
                  <a:pos x="T0" y="T1"/>
                </a:cxn>
                <a:cxn ang="0">
                  <a:pos x="T2" y="T3"/>
                </a:cxn>
                <a:cxn ang="0">
                  <a:pos x="T4" y="T5"/>
                </a:cxn>
                <a:cxn ang="0">
                  <a:pos x="T6" y="T7"/>
                </a:cxn>
              </a:cxnLst>
              <a:rect l="0" t="0" r="r" b="b"/>
              <a:pathLst>
                <a:path w="81" h="19">
                  <a:moveTo>
                    <a:pt x="0" y="16"/>
                  </a:moveTo>
                  <a:cubicBezTo>
                    <a:pt x="0" y="14"/>
                    <a:pt x="0" y="12"/>
                    <a:pt x="0" y="10"/>
                  </a:cubicBezTo>
                  <a:cubicBezTo>
                    <a:pt x="28" y="15"/>
                    <a:pt x="55" y="8"/>
                    <a:pt x="81" y="0"/>
                  </a:cubicBezTo>
                  <a:cubicBezTo>
                    <a:pt x="57" y="19"/>
                    <a:pt x="28" y="16"/>
                    <a:pt x="0" y="16"/>
                  </a:cubicBezTo>
                  <a:close/>
                </a:path>
              </a:pathLst>
            </a:custGeom>
            <a:solidFill>
              <a:srgbClr val="5551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5" name="Freeform 268">
              <a:extLst>
                <a:ext uri="{FF2B5EF4-FFF2-40B4-BE49-F238E27FC236}">
                  <a16:creationId xmlns:a16="http://schemas.microsoft.com/office/drawing/2014/main" id="{488E7165-BC45-436F-9EC6-7F06FE1455B0}"/>
                </a:ext>
              </a:extLst>
            </p:cNvPr>
            <p:cNvSpPr>
              <a:spLocks/>
            </p:cNvSpPr>
            <p:nvPr/>
          </p:nvSpPr>
          <p:spPr bwMode="auto">
            <a:xfrm>
              <a:off x="5578476" y="2057400"/>
              <a:ext cx="209550" cy="165100"/>
            </a:xfrm>
            <a:custGeom>
              <a:avLst/>
              <a:gdLst>
                <a:gd name="T0" fmla="*/ 40 w 56"/>
                <a:gd name="T1" fmla="*/ 19 h 44"/>
                <a:gd name="T2" fmla="*/ 12 w 56"/>
                <a:gd name="T3" fmla="*/ 44 h 44"/>
                <a:gd name="T4" fmla="*/ 0 w 56"/>
                <a:gd name="T5" fmla="*/ 42 h 44"/>
                <a:gd name="T6" fmla="*/ 56 w 56"/>
                <a:gd name="T7" fmla="*/ 0 h 44"/>
                <a:gd name="T8" fmla="*/ 40 w 56"/>
                <a:gd name="T9" fmla="*/ 19 h 44"/>
              </a:gdLst>
              <a:ahLst/>
              <a:cxnLst>
                <a:cxn ang="0">
                  <a:pos x="T0" y="T1"/>
                </a:cxn>
                <a:cxn ang="0">
                  <a:pos x="T2" y="T3"/>
                </a:cxn>
                <a:cxn ang="0">
                  <a:pos x="T4" y="T5"/>
                </a:cxn>
                <a:cxn ang="0">
                  <a:pos x="T6" y="T7"/>
                </a:cxn>
                <a:cxn ang="0">
                  <a:pos x="T8" y="T9"/>
                </a:cxn>
              </a:cxnLst>
              <a:rect l="0" t="0" r="r" b="b"/>
              <a:pathLst>
                <a:path w="56" h="44">
                  <a:moveTo>
                    <a:pt x="40" y="19"/>
                  </a:moveTo>
                  <a:cubicBezTo>
                    <a:pt x="28" y="24"/>
                    <a:pt x="17" y="31"/>
                    <a:pt x="12" y="44"/>
                  </a:cubicBezTo>
                  <a:cubicBezTo>
                    <a:pt x="8" y="42"/>
                    <a:pt x="4" y="40"/>
                    <a:pt x="0" y="42"/>
                  </a:cubicBezTo>
                  <a:cubicBezTo>
                    <a:pt x="14" y="22"/>
                    <a:pt x="38" y="14"/>
                    <a:pt x="56" y="0"/>
                  </a:cubicBezTo>
                  <a:cubicBezTo>
                    <a:pt x="53" y="8"/>
                    <a:pt x="49" y="16"/>
                    <a:pt x="40" y="19"/>
                  </a:cubicBezTo>
                  <a:close/>
                </a:path>
              </a:pathLst>
            </a:custGeom>
            <a:solidFill>
              <a:srgbClr val="615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6" name="Freeform 269">
              <a:extLst>
                <a:ext uri="{FF2B5EF4-FFF2-40B4-BE49-F238E27FC236}">
                  <a16:creationId xmlns:a16="http://schemas.microsoft.com/office/drawing/2014/main" id="{B8D6705F-D300-4055-87C1-978770F2555D}"/>
                </a:ext>
              </a:extLst>
            </p:cNvPr>
            <p:cNvSpPr>
              <a:spLocks/>
            </p:cNvSpPr>
            <p:nvPr/>
          </p:nvSpPr>
          <p:spPr bwMode="auto">
            <a:xfrm>
              <a:off x="5472114" y="4310063"/>
              <a:ext cx="123825" cy="182563"/>
            </a:xfrm>
            <a:custGeom>
              <a:avLst/>
              <a:gdLst>
                <a:gd name="T0" fmla="*/ 28 w 33"/>
                <a:gd name="T1" fmla="*/ 8 h 49"/>
                <a:gd name="T2" fmla="*/ 32 w 33"/>
                <a:gd name="T3" fmla="*/ 8 h 49"/>
                <a:gd name="T4" fmla="*/ 33 w 33"/>
                <a:gd name="T5" fmla="*/ 11 h 49"/>
                <a:gd name="T6" fmla="*/ 31 w 33"/>
                <a:gd name="T7" fmla="*/ 17 h 49"/>
                <a:gd name="T8" fmla="*/ 10 w 33"/>
                <a:gd name="T9" fmla="*/ 49 h 49"/>
                <a:gd name="T10" fmla="*/ 3 w 33"/>
                <a:gd name="T11" fmla="*/ 44 h 49"/>
                <a:gd name="T12" fmla="*/ 2 w 33"/>
                <a:gd name="T13" fmla="*/ 27 h 49"/>
                <a:gd name="T14" fmla="*/ 8 w 33"/>
                <a:gd name="T15" fmla="*/ 0 h 49"/>
                <a:gd name="T16" fmla="*/ 28 w 33"/>
                <a:gd name="T17" fmla="*/ 8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49">
                  <a:moveTo>
                    <a:pt x="28" y="8"/>
                  </a:moveTo>
                  <a:cubicBezTo>
                    <a:pt x="30" y="8"/>
                    <a:pt x="31" y="8"/>
                    <a:pt x="32" y="8"/>
                  </a:cubicBezTo>
                  <a:cubicBezTo>
                    <a:pt x="32" y="9"/>
                    <a:pt x="33" y="10"/>
                    <a:pt x="33" y="11"/>
                  </a:cubicBezTo>
                  <a:cubicBezTo>
                    <a:pt x="32" y="13"/>
                    <a:pt x="32" y="15"/>
                    <a:pt x="31" y="17"/>
                  </a:cubicBezTo>
                  <a:cubicBezTo>
                    <a:pt x="16" y="22"/>
                    <a:pt x="18" y="39"/>
                    <a:pt x="10" y="49"/>
                  </a:cubicBezTo>
                  <a:cubicBezTo>
                    <a:pt x="7" y="48"/>
                    <a:pt x="5" y="46"/>
                    <a:pt x="3" y="44"/>
                  </a:cubicBezTo>
                  <a:cubicBezTo>
                    <a:pt x="1" y="38"/>
                    <a:pt x="0" y="33"/>
                    <a:pt x="2" y="27"/>
                  </a:cubicBezTo>
                  <a:cubicBezTo>
                    <a:pt x="10" y="19"/>
                    <a:pt x="0" y="7"/>
                    <a:pt x="8" y="0"/>
                  </a:cubicBezTo>
                  <a:cubicBezTo>
                    <a:pt x="16" y="1"/>
                    <a:pt x="17" y="16"/>
                    <a:pt x="28" y="8"/>
                  </a:cubicBezTo>
                  <a:close/>
                </a:path>
              </a:pathLst>
            </a:custGeom>
            <a:solidFill>
              <a:srgbClr val="543D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7" name="Freeform 270">
              <a:extLst>
                <a:ext uri="{FF2B5EF4-FFF2-40B4-BE49-F238E27FC236}">
                  <a16:creationId xmlns:a16="http://schemas.microsoft.com/office/drawing/2014/main" id="{B8287EAB-D7BC-48F2-A650-0B8475D5E418}"/>
                </a:ext>
              </a:extLst>
            </p:cNvPr>
            <p:cNvSpPr>
              <a:spLocks/>
            </p:cNvSpPr>
            <p:nvPr/>
          </p:nvSpPr>
          <p:spPr bwMode="auto">
            <a:xfrm>
              <a:off x="7196139" y="4905375"/>
              <a:ext cx="146050" cy="225425"/>
            </a:xfrm>
            <a:custGeom>
              <a:avLst/>
              <a:gdLst>
                <a:gd name="T0" fmla="*/ 0 w 39"/>
                <a:gd name="T1" fmla="*/ 45 h 60"/>
                <a:gd name="T2" fmla="*/ 24 w 39"/>
                <a:gd name="T3" fmla="*/ 4 h 60"/>
                <a:gd name="T4" fmla="*/ 32 w 39"/>
                <a:gd name="T5" fmla="*/ 0 h 60"/>
                <a:gd name="T6" fmla="*/ 34 w 39"/>
                <a:gd name="T7" fmla="*/ 1 h 60"/>
                <a:gd name="T8" fmla="*/ 18 w 39"/>
                <a:gd name="T9" fmla="*/ 49 h 60"/>
                <a:gd name="T10" fmla="*/ 8 w 39"/>
                <a:gd name="T11" fmla="*/ 56 h 60"/>
                <a:gd name="T12" fmla="*/ 1 w 39"/>
                <a:gd name="T13" fmla="*/ 52 h 60"/>
                <a:gd name="T14" fmla="*/ 0 w 39"/>
                <a:gd name="T15" fmla="*/ 45 h 6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 h="60">
                  <a:moveTo>
                    <a:pt x="0" y="45"/>
                  </a:moveTo>
                  <a:cubicBezTo>
                    <a:pt x="13" y="35"/>
                    <a:pt x="18" y="19"/>
                    <a:pt x="24" y="4"/>
                  </a:cubicBezTo>
                  <a:cubicBezTo>
                    <a:pt x="27" y="3"/>
                    <a:pt x="30" y="1"/>
                    <a:pt x="32" y="0"/>
                  </a:cubicBezTo>
                  <a:cubicBezTo>
                    <a:pt x="32" y="1"/>
                    <a:pt x="33" y="1"/>
                    <a:pt x="34" y="1"/>
                  </a:cubicBezTo>
                  <a:cubicBezTo>
                    <a:pt x="39" y="21"/>
                    <a:pt x="28" y="35"/>
                    <a:pt x="18" y="49"/>
                  </a:cubicBezTo>
                  <a:cubicBezTo>
                    <a:pt x="15" y="51"/>
                    <a:pt x="12" y="54"/>
                    <a:pt x="8" y="56"/>
                  </a:cubicBezTo>
                  <a:cubicBezTo>
                    <a:pt x="4" y="58"/>
                    <a:pt x="0" y="60"/>
                    <a:pt x="1" y="52"/>
                  </a:cubicBezTo>
                  <a:cubicBezTo>
                    <a:pt x="1" y="50"/>
                    <a:pt x="0" y="47"/>
                    <a:pt x="0" y="45"/>
                  </a:cubicBezTo>
                  <a:close/>
                </a:path>
              </a:pathLst>
            </a:custGeom>
            <a:solidFill>
              <a:srgbClr val="4E26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8" name="Freeform 271">
              <a:extLst>
                <a:ext uri="{FF2B5EF4-FFF2-40B4-BE49-F238E27FC236}">
                  <a16:creationId xmlns:a16="http://schemas.microsoft.com/office/drawing/2014/main" id="{0783444A-F69F-41DA-9981-50267E0EFB4F}"/>
                </a:ext>
              </a:extLst>
            </p:cNvPr>
            <p:cNvSpPr>
              <a:spLocks/>
            </p:cNvSpPr>
            <p:nvPr/>
          </p:nvSpPr>
          <p:spPr bwMode="auto">
            <a:xfrm>
              <a:off x="6692901" y="2093913"/>
              <a:ext cx="139700" cy="87313"/>
            </a:xfrm>
            <a:custGeom>
              <a:avLst/>
              <a:gdLst>
                <a:gd name="T0" fmla="*/ 37 w 37"/>
                <a:gd name="T1" fmla="*/ 23 h 23"/>
                <a:gd name="T2" fmla="*/ 12 w 37"/>
                <a:gd name="T3" fmla="*/ 21 h 23"/>
                <a:gd name="T4" fmla="*/ 7 w 37"/>
                <a:gd name="T5" fmla="*/ 0 h 23"/>
                <a:gd name="T6" fmla="*/ 37 w 37"/>
                <a:gd name="T7" fmla="*/ 23 h 23"/>
              </a:gdLst>
              <a:ahLst/>
              <a:cxnLst>
                <a:cxn ang="0">
                  <a:pos x="T0" y="T1"/>
                </a:cxn>
                <a:cxn ang="0">
                  <a:pos x="T2" y="T3"/>
                </a:cxn>
                <a:cxn ang="0">
                  <a:pos x="T4" y="T5"/>
                </a:cxn>
                <a:cxn ang="0">
                  <a:pos x="T6" y="T7"/>
                </a:cxn>
              </a:cxnLst>
              <a:rect l="0" t="0" r="r" b="b"/>
              <a:pathLst>
                <a:path w="37" h="23">
                  <a:moveTo>
                    <a:pt x="37" y="23"/>
                  </a:moveTo>
                  <a:cubicBezTo>
                    <a:pt x="29" y="13"/>
                    <a:pt x="19" y="23"/>
                    <a:pt x="12" y="21"/>
                  </a:cubicBezTo>
                  <a:cubicBezTo>
                    <a:pt x="0" y="17"/>
                    <a:pt x="25" y="6"/>
                    <a:pt x="7" y="0"/>
                  </a:cubicBezTo>
                  <a:cubicBezTo>
                    <a:pt x="25" y="1"/>
                    <a:pt x="30" y="12"/>
                    <a:pt x="37" y="23"/>
                  </a:cubicBezTo>
                  <a:close/>
                </a:path>
              </a:pathLst>
            </a:custGeom>
            <a:solidFill>
              <a:srgbClr val="B3AEA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9" name="Freeform 272">
              <a:extLst>
                <a:ext uri="{FF2B5EF4-FFF2-40B4-BE49-F238E27FC236}">
                  <a16:creationId xmlns:a16="http://schemas.microsoft.com/office/drawing/2014/main" id="{935CC41E-77E2-4DE4-B097-953D32732523}"/>
                </a:ext>
              </a:extLst>
            </p:cNvPr>
            <p:cNvSpPr>
              <a:spLocks/>
            </p:cNvSpPr>
            <p:nvPr/>
          </p:nvSpPr>
          <p:spPr bwMode="auto">
            <a:xfrm>
              <a:off x="6940551" y="1554163"/>
              <a:ext cx="128588" cy="85725"/>
            </a:xfrm>
            <a:custGeom>
              <a:avLst/>
              <a:gdLst>
                <a:gd name="T0" fmla="*/ 0 w 34"/>
                <a:gd name="T1" fmla="*/ 10 h 23"/>
                <a:gd name="T2" fmla="*/ 15 w 34"/>
                <a:gd name="T3" fmla="*/ 8 h 23"/>
                <a:gd name="T4" fmla="*/ 33 w 34"/>
                <a:gd name="T5" fmla="*/ 23 h 23"/>
                <a:gd name="T6" fmla="*/ 0 w 34"/>
                <a:gd name="T7" fmla="*/ 10 h 23"/>
              </a:gdLst>
              <a:ahLst/>
              <a:cxnLst>
                <a:cxn ang="0">
                  <a:pos x="T0" y="T1"/>
                </a:cxn>
                <a:cxn ang="0">
                  <a:pos x="T2" y="T3"/>
                </a:cxn>
                <a:cxn ang="0">
                  <a:pos x="T4" y="T5"/>
                </a:cxn>
                <a:cxn ang="0">
                  <a:pos x="T6" y="T7"/>
                </a:cxn>
              </a:cxnLst>
              <a:rect l="0" t="0" r="r" b="b"/>
              <a:pathLst>
                <a:path w="34" h="23">
                  <a:moveTo>
                    <a:pt x="0" y="10"/>
                  </a:moveTo>
                  <a:cubicBezTo>
                    <a:pt x="5" y="8"/>
                    <a:pt x="11" y="9"/>
                    <a:pt x="15" y="8"/>
                  </a:cubicBezTo>
                  <a:cubicBezTo>
                    <a:pt x="33" y="0"/>
                    <a:pt x="34" y="10"/>
                    <a:pt x="33" y="23"/>
                  </a:cubicBezTo>
                  <a:cubicBezTo>
                    <a:pt x="21" y="22"/>
                    <a:pt x="10" y="18"/>
                    <a:pt x="0" y="10"/>
                  </a:cubicBezTo>
                  <a:close/>
                </a:path>
              </a:pathLst>
            </a:custGeom>
            <a:solidFill>
              <a:srgbClr val="D0C6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0" name="Freeform 273">
              <a:extLst>
                <a:ext uri="{FF2B5EF4-FFF2-40B4-BE49-F238E27FC236}">
                  <a16:creationId xmlns:a16="http://schemas.microsoft.com/office/drawing/2014/main" id="{BD82FCB0-F054-419F-AAA9-C3D62E0F84A3}"/>
                </a:ext>
              </a:extLst>
            </p:cNvPr>
            <p:cNvSpPr>
              <a:spLocks/>
            </p:cNvSpPr>
            <p:nvPr/>
          </p:nvSpPr>
          <p:spPr bwMode="auto">
            <a:xfrm>
              <a:off x="6318251" y="1843088"/>
              <a:ext cx="130175" cy="123825"/>
            </a:xfrm>
            <a:custGeom>
              <a:avLst/>
              <a:gdLst>
                <a:gd name="T0" fmla="*/ 7 w 35"/>
                <a:gd name="T1" fmla="*/ 33 h 33"/>
                <a:gd name="T2" fmla="*/ 7 w 35"/>
                <a:gd name="T3" fmla="*/ 25 h 33"/>
                <a:gd name="T4" fmla="*/ 12 w 35"/>
                <a:gd name="T5" fmla="*/ 5 h 33"/>
                <a:gd name="T6" fmla="*/ 35 w 35"/>
                <a:gd name="T7" fmla="*/ 13 h 33"/>
                <a:gd name="T8" fmla="*/ 15 w 35"/>
                <a:gd name="T9" fmla="*/ 11 h 33"/>
                <a:gd name="T10" fmla="*/ 13 w 35"/>
                <a:gd name="T11" fmla="*/ 31 h 33"/>
                <a:gd name="T12" fmla="*/ 7 w 35"/>
                <a:gd name="T13" fmla="*/ 33 h 33"/>
              </a:gdLst>
              <a:ahLst/>
              <a:cxnLst>
                <a:cxn ang="0">
                  <a:pos x="T0" y="T1"/>
                </a:cxn>
                <a:cxn ang="0">
                  <a:pos x="T2" y="T3"/>
                </a:cxn>
                <a:cxn ang="0">
                  <a:pos x="T4" y="T5"/>
                </a:cxn>
                <a:cxn ang="0">
                  <a:pos x="T6" y="T7"/>
                </a:cxn>
                <a:cxn ang="0">
                  <a:pos x="T8" y="T9"/>
                </a:cxn>
                <a:cxn ang="0">
                  <a:pos x="T10" y="T11"/>
                </a:cxn>
                <a:cxn ang="0">
                  <a:pos x="T12" y="T13"/>
                </a:cxn>
              </a:cxnLst>
              <a:rect l="0" t="0" r="r" b="b"/>
              <a:pathLst>
                <a:path w="35" h="33">
                  <a:moveTo>
                    <a:pt x="7" y="33"/>
                  </a:moveTo>
                  <a:cubicBezTo>
                    <a:pt x="7" y="30"/>
                    <a:pt x="6" y="27"/>
                    <a:pt x="7" y="25"/>
                  </a:cubicBezTo>
                  <a:cubicBezTo>
                    <a:pt x="10" y="19"/>
                    <a:pt x="0" y="10"/>
                    <a:pt x="12" y="5"/>
                  </a:cubicBezTo>
                  <a:cubicBezTo>
                    <a:pt x="23" y="0"/>
                    <a:pt x="28" y="8"/>
                    <a:pt x="35" y="13"/>
                  </a:cubicBezTo>
                  <a:cubicBezTo>
                    <a:pt x="27" y="25"/>
                    <a:pt x="21" y="7"/>
                    <a:pt x="15" y="11"/>
                  </a:cubicBezTo>
                  <a:cubicBezTo>
                    <a:pt x="8" y="16"/>
                    <a:pt x="22" y="26"/>
                    <a:pt x="13" y="31"/>
                  </a:cubicBezTo>
                  <a:cubicBezTo>
                    <a:pt x="11" y="32"/>
                    <a:pt x="9" y="32"/>
                    <a:pt x="7" y="33"/>
                  </a:cubicBezTo>
                  <a:close/>
                </a:path>
              </a:pathLst>
            </a:custGeom>
            <a:solidFill>
              <a:srgbClr val="ABA69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1" name="Freeform 274">
              <a:extLst>
                <a:ext uri="{FF2B5EF4-FFF2-40B4-BE49-F238E27FC236}">
                  <a16:creationId xmlns:a16="http://schemas.microsoft.com/office/drawing/2014/main" id="{7022607C-5830-4C15-B1F0-68C71E0D663B}"/>
                </a:ext>
              </a:extLst>
            </p:cNvPr>
            <p:cNvSpPr>
              <a:spLocks/>
            </p:cNvSpPr>
            <p:nvPr/>
          </p:nvSpPr>
          <p:spPr bwMode="auto">
            <a:xfrm>
              <a:off x="7485064" y="1592263"/>
              <a:ext cx="225425" cy="93663"/>
            </a:xfrm>
            <a:custGeom>
              <a:avLst/>
              <a:gdLst>
                <a:gd name="T0" fmla="*/ 60 w 60"/>
                <a:gd name="T1" fmla="*/ 7 h 25"/>
                <a:gd name="T2" fmla="*/ 40 w 60"/>
                <a:gd name="T3" fmla="*/ 16 h 25"/>
                <a:gd name="T4" fmla="*/ 0 w 60"/>
                <a:gd name="T5" fmla="*/ 25 h 25"/>
                <a:gd name="T6" fmla="*/ 31 w 60"/>
                <a:gd name="T7" fmla="*/ 7 h 25"/>
                <a:gd name="T8" fmla="*/ 37 w 60"/>
                <a:gd name="T9" fmla="*/ 3 h 25"/>
                <a:gd name="T10" fmla="*/ 60 w 60"/>
                <a:gd name="T11" fmla="*/ 7 h 25"/>
              </a:gdLst>
              <a:ahLst/>
              <a:cxnLst>
                <a:cxn ang="0">
                  <a:pos x="T0" y="T1"/>
                </a:cxn>
                <a:cxn ang="0">
                  <a:pos x="T2" y="T3"/>
                </a:cxn>
                <a:cxn ang="0">
                  <a:pos x="T4" y="T5"/>
                </a:cxn>
                <a:cxn ang="0">
                  <a:pos x="T6" y="T7"/>
                </a:cxn>
                <a:cxn ang="0">
                  <a:pos x="T8" y="T9"/>
                </a:cxn>
                <a:cxn ang="0">
                  <a:pos x="T10" y="T11"/>
                </a:cxn>
              </a:cxnLst>
              <a:rect l="0" t="0" r="r" b="b"/>
              <a:pathLst>
                <a:path w="60" h="25">
                  <a:moveTo>
                    <a:pt x="60" y="7"/>
                  </a:moveTo>
                  <a:cubicBezTo>
                    <a:pt x="56" y="16"/>
                    <a:pt x="45" y="8"/>
                    <a:pt x="40" y="16"/>
                  </a:cubicBezTo>
                  <a:cubicBezTo>
                    <a:pt x="25" y="12"/>
                    <a:pt x="14" y="24"/>
                    <a:pt x="0" y="25"/>
                  </a:cubicBezTo>
                  <a:cubicBezTo>
                    <a:pt x="6" y="13"/>
                    <a:pt x="19" y="11"/>
                    <a:pt x="31" y="7"/>
                  </a:cubicBezTo>
                  <a:cubicBezTo>
                    <a:pt x="33" y="5"/>
                    <a:pt x="35" y="4"/>
                    <a:pt x="37" y="3"/>
                  </a:cubicBezTo>
                  <a:cubicBezTo>
                    <a:pt x="45" y="2"/>
                    <a:pt x="53" y="0"/>
                    <a:pt x="60" y="7"/>
                  </a:cubicBezTo>
                  <a:close/>
                </a:path>
              </a:pathLst>
            </a:custGeom>
            <a:solidFill>
              <a:srgbClr val="432E1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2" name="Freeform 275">
              <a:extLst>
                <a:ext uri="{FF2B5EF4-FFF2-40B4-BE49-F238E27FC236}">
                  <a16:creationId xmlns:a16="http://schemas.microsoft.com/office/drawing/2014/main" id="{C50C4411-520D-41FF-B85E-DE15213BD21D}"/>
                </a:ext>
              </a:extLst>
            </p:cNvPr>
            <p:cNvSpPr>
              <a:spLocks/>
            </p:cNvSpPr>
            <p:nvPr/>
          </p:nvSpPr>
          <p:spPr bwMode="auto">
            <a:xfrm>
              <a:off x="5130801" y="2684463"/>
              <a:ext cx="112713" cy="115888"/>
            </a:xfrm>
            <a:custGeom>
              <a:avLst/>
              <a:gdLst>
                <a:gd name="T0" fmla="*/ 3 w 30"/>
                <a:gd name="T1" fmla="*/ 29 h 31"/>
                <a:gd name="T2" fmla="*/ 19 w 30"/>
                <a:gd name="T3" fmla="*/ 0 h 31"/>
                <a:gd name="T4" fmla="*/ 26 w 30"/>
                <a:gd name="T5" fmla="*/ 15 h 31"/>
                <a:gd name="T6" fmla="*/ 3 w 30"/>
                <a:gd name="T7" fmla="*/ 29 h 31"/>
              </a:gdLst>
              <a:ahLst/>
              <a:cxnLst>
                <a:cxn ang="0">
                  <a:pos x="T0" y="T1"/>
                </a:cxn>
                <a:cxn ang="0">
                  <a:pos x="T2" y="T3"/>
                </a:cxn>
                <a:cxn ang="0">
                  <a:pos x="T4" y="T5"/>
                </a:cxn>
                <a:cxn ang="0">
                  <a:pos x="T6" y="T7"/>
                </a:cxn>
              </a:cxnLst>
              <a:rect l="0" t="0" r="r" b="b"/>
              <a:pathLst>
                <a:path w="30" h="31">
                  <a:moveTo>
                    <a:pt x="3" y="29"/>
                  </a:moveTo>
                  <a:cubicBezTo>
                    <a:pt x="0" y="15"/>
                    <a:pt x="20" y="13"/>
                    <a:pt x="19" y="0"/>
                  </a:cubicBezTo>
                  <a:cubicBezTo>
                    <a:pt x="27" y="2"/>
                    <a:pt x="30" y="9"/>
                    <a:pt x="26" y="15"/>
                  </a:cubicBezTo>
                  <a:cubicBezTo>
                    <a:pt x="22" y="23"/>
                    <a:pt x="15" y="31"/>
                    <a:pt x="3" y="29"/>
                  </a:cubicBezTo>
                  <a:close/>
                </a:path>
              </a:pathLst>
            </a:custGeom>
            <a:solidFill>
              <a:srgbClr val="413C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3" name="Freeform 276">
              <a:extLst>
                <a:ext uri="{FF2B5EF4-FFF2-40B4-BE49-F238E27FC236}">
                  <a16:creationId xmlns:a16="http://schemas.microsoft.com/office/drawing/2014/main" id="{3C36A293-0ED2-43EA-A219-AB6272AD448A}"/>
                </a:ext>
              </a:extLst>
            </p:cNvPr>
            <p:cNvSpPr>
              <a:spLocks/>
            </p:cNvSpPr>
            <p:nvPr/>
          </p:nvSpPr>
          <p:spPr bwMode="auto">
            <a:xfrm>
              <a:off x="5845176" y="4533900"/>
              <a:ext cx="273050" cy="87313"/>
            </a:xfrm>
            <a:custGeom>
              <a:avLst/>
              <a:gdLst>
                <a:gd name="T0" fmla="*/ 1 w 73"/>
                <a:gd name="T1" fmla="*/ 5 h 23"/>
                <a:gd name="T2" fmla="*/ 0 w 73"/>
                <a:gd name="T3" fmla="*/ 0 h 23"/>
                <a:gd name="T4" fmla="*/ 45 w 73"/>
                <a:gd name="T5" fmla="*/ 12 h 23"/>
                <a:gd name="T6" fmla="*/ 73 w 73"/>
                <a:gd name="T7" fmla="*/ 22 h 23"/>
                <a:gd name="T8" fmla="*/ 1 w 73"/>
                <a:gd name="T9" fmla="*/ 5 h 23"/>
              </a:gdLst>
              <a:ahLst/>
              <a:cxnLst>
                <a:cxn ang="0">
                  <a:pos x="T0" y="T1"/>
                </a:cxn>
                <a:cxn ang="0">
                  <a:pos x="T2" y="T3"/>
                </a:cxn>
                <a:cxn ang="0">
                  <a:pos x="T4" y="T5"/>
                </a:cxn>
                <a:cxn ang="0">
                  <a:pos x="T6" y="T7"/>
                </a:cxn>
                <a:cxn ang="0">
                  <a:pos x="T8" y="T9"/>
                </a:cxn>
              </a:cxnLst>
              <a:rect l="0" t="0" r="r" b="b"/>
              <a:pathLst>
                <a:path w="73" h="23">
                  <a:moveTo>
                    <a:pt x="1" y="5"/>
                  </a:moveTo>
                  <a:cubicBezTo>
                    <a:pt x="0" y="3"/>
                    <a:pt x="0" y="1"/>
                    <a:pt x="0" y="0"/>
                  </a:cubicBezTo>
                  <a:cubicBezTo>
                    <a:pt x="15" y="4"/>
                    <a:pt x="30" y="8"/>
                    <a:pt x="45" y="12"/>
                  </a:cubicBezTo>
                  <a:cubicBezTo>
                    <a:pt x="52" y="18"/>
                    <a:pt x="63" y="12"/>
                    <a:pt x="73" y="22"/>
                  </a:cubicBezTo>
                  <a:cubicBezTo>
                    <a:pt x="45" y="23"/>
                    <a:pt x="23" y="11"/>
                    <a:pt x="1" y="5"/>
                  </a:cubicBezTo>
                  <a:close/>
                </a:path>
              </a:pathLst>
            </a:custGeom>
            <a:solidFill>
              <a:srgbClr val="665F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4" name="Freeform 277">
              <a:extLst>
                <a:ext uri="{FF2B5EF4-FFF2-40B4-BE49-F238E27FC236}">
                  <a16:creationId xmlns:a16="http://schemas.microsoft.com/office/drawing/2014/main" id="{3A098856-43FB-45EC-BFC1-D70ADAA78CAA}"/>
                </a:ext>
              </a:extLst>
            </p:cNvPr>
            <p:cNvSpPr>
              <a:spLocks/>
            </p:cNvSpPr>
            <p:nvPr/>
          </p:nvSpPr>
          <p:spPr bwMode="auto">
            <a:xfrm>
              <a:off x="6407151" y="2052638"/>
              <a:ext cx="142875" cy="128588"/>
            </a:xfrm>
            <a:custGeom>
              <a:avLst/>
              <a:gdLst>
                <a:gd name="T0" fmla="*/ 38 w 38"/>
                <a:gd name="T1" fmla="*/ 13 h 34"/>
                <a:gd name="T2" fmla="*/ 9 w 38"/>
                <a:gd name="T3" fmla="*/ 18 h 34"/>
                <a:gd name="T4" fmla="*/ 21 w 38"/>
                <a:gd name="T5" fmla="*/ 34 h 34"/>
                <a:gd name="T6" fmla="*/ 4 w 38"/>
                <a:gd name="T7" fmla="*/ 18 h 34"/>
                <a:gd name="T8" fmla="*/ 38 w 38"/>
                <a:gd name="T9" fmla="*/ 13 h 34"/>
              </a:gdLst>
              <a:ahLst/>
              <a:cxnLst>
                <a:cxn ang="0">
                  <a:pos x="T0" y="T1"/>
                </a:cxn>
                <a:cxn ang="0">
                  <a:pos x="T2" y="T3"/>
                </a:cxn>
                <a:cxn ang="0">
                  <a:pos x="T4" y="T5"/>
                </a:cxn>
                <a:cxn ang="0">
                  <a:pos x="T6" y="T7"/>
                </a:cxn>
                <a:cxn ang="0">
                  <a:pos x="T8" y="T9"/>
                </a:cxn>
              </a:cxnLst>
              <a:rect l="0" t="0" r="r" b="b"/>
              <a:pathLst>
                <a:path w="38" h="34">
                  <a:moveTo>
                    <a:pt x="38" y="13"/>
                  </a:moveTo>
                  <a:cubicBezTo>
                    <a:pt x="27" y="25"/>
                    <a:pt x="17" y="12"/>
                    <a:pt x="9" y="18"/>
                  </a:cubicBezTo>
                  <a:cubicBezTo>
                    <a:pt x="7" y="27"/>
                    <a:pt x="18" y="26"/>
                    <a:pt x="21" y="34"/>
                  </a:cubicBezTo>
                  <a:cubicBezTo>
                    <a:pt x="10" y="32"/>
                    <a:pt x="0" y="28"/>
                    <a:pt x="4" y="18"/>
                  </a:cubicBezTo>
                  <a:cubicBezTo>
                    <a:pt x="11" y="0"/>
                    <a:pt x="25" y="17"/>
                    <a:pt x="38" y="13"/>
                  </a:cubicBezTo>
                  <a:close/>
                </a:path>
              </a:pathLst>
            </a:custGeom>
            <a:solidFill>
              <a:srgbClr val="A29D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5" name="Freeform 278">
              <a:extLst>
                <a:ext uri="{FF2B5EF4-FFF2-40B4-BE49-F238E27FC236}">
                  <a16:creationId xmlns:a16="http://schemas.microsoft.com/office/drawing/2014/main" id="{E68A6A2F-EF09-48B9-8BEC-7E0029F5F8C9}"/>
                </a:ext>
              </a:extLst>
            </p:cNvPr>
            <p:cNvSpPr>
              <a:spLocks/>
            </p:cNvSpPr>
            <p:nvPr/>
          </p:nvSpPr>
          <p:spPr bwMode="auto">
            <a:xfrm>
              <a:off x="6673851" y="4541838"/>
              <a:ext cx="184150" cy="63500"/>
            </a:xfrm>
            <a:custGeom>
              <a:avLst/>
              <a:gdLst>
                <a:gd name="T0" fmla="*/ 0 w 49"/>
                <a:gd name="T1" fmla="*/ 14 h 17"/>
                <a:gd name="T2" fmla="*/ 41 w 49"/>
                <a:gd name="T3" fmla="*/ 2 h 17"/>
                <a:gd name="T4" fmla="*/ 48 w 49"/>
                <a:gd name="T5" fmla="*/ 5 h 17"/>
                <a:gd name="T6" fmla="*/ 43 w 49"/>
                <a:gd name="T7" fmla="*/ 12 h 17"/>
                <a:gd name="T8" fmla="*/ 0 w 49"/>
                <a:gd name="T9" fmla="*/ 13 h 17"/>
                <a:gd name="T10" fmla="*/ 0 w 49"/>
                <a:gd name="T11" fmla="*/ 14 h 17"/>
              </a:gdLst>
              <a:ahLst/>
              <a:cxnLst>
                <a:cxn ang="0">
                  <a:pos x="T0" y="T1"/>
                </a:cxn>
                <a:cxn ang="0">
                  <a:pos x="T2" y="T3"/>
                </a:cxn>
                <a:cxn ang="0">
                  <a:pos x="T4" y="T5"/>
                </a:cxn>
                <a:cxn ang="0">
                  <a:pos x="T6" y="T7"/>
                </a:cxn>
                <a:cxn ang="0">
                  <a:pos x="T8" y="T9"/>
                </a:cxn>
                <a:cxn ang="0">
                  <a:pos x="T10" y="T11"/>
                </a:cxn>
              </a:cxnLst>
              <a:rect l="0" t="0" r="r" b="b"/>
              <a:pathLst>
                <a:path w="49" h="17">
                  <a:moveTo>
                    <a:pt x="0" y="14"/>
                  </a:moveTo>
                  <a:cubicBezTo>
                    <a:pt x="14" y="10"/>
                    <a:pt x="27" y="6"/>
                    <a:pt x="41" y="2"/>
                  </a:cubicBezTo>
                  <a:cubicBezTo>
                    <a:pt x="44" y="1"/>
                    <a:pt x="47" y="0"/>
                    <a:pt x="48" y="5"/>
                  </a:cubicBezTo>
                  <a:cubicBezTo>
                    <a:pt x="49" y="9"/>
                    <a:pt x="47" y="14"/>
                    <a:pt x="43" y="12"/>
                  </a:cubicBezTo>
                  <a:cubicBezTo>
                    <a:pt x="28" y="8"/>
                    <a:pt x="14" y="17"/>
                    <a:pt x="0" y="13"/>
                  </a:cubicBezTo>
                  <a:cubicBezTo>
                    <a:pt x="0" y="13"/>
                    <a:pt x="0" y="14"/>
                    <a:pt x="0" y="14"/>
                  </a:cubicBezTo>
                  <a:close/>
                </a:path>
              </a:pathLst>
            </a:custGeom>
            <a:solidFill>
              <a:srgbClr val="4E3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6" name="Freeform 279">
              <a:extLst>
                <a:ext uri="{FF2B5EF4-FFF2-40B4-BE49-F238E27FC236}">
                  <a16:creationId xmlns:a16="http://schemas.microsoft.com/office/drawing/2014/main" id="{084F5725-3C7B-4211-82FC-380A089B1C92}"/>
                </a:ext>
              </a:extLst>
            </p:cNvPr>
            <p:cNvSpPr>
              <a:spLocks/>
            </p:cNvSpPr>
            <p:nvPr/>
          </p:nvSpPr>
          <p:spPr bwMode="auto">
            <a:xfrm>
              <a:off x="6219826" y="4552950"/>
              <a:ext cx="184150" cy="68263"/>
            </a:xfrm>
            <a:custGeom>
              <a:avLst/>
              <a:gdLst>
                <a:gd name="T0" fmla="*/ 49 w 49"/>
                <a:gd name="T1" fmla="*/ 10 h 18"/>
                <a:gd name="T2" fmla="*/ 0 w 49"/>
                <a:gd name="T3" fmla="*/ 12 h 18"/>
                <a:gd name="T4" fmla="*/ 7 w 49"/>
                <a:gd name="T5" fmla="*/ 0 h 18"/>
                <a:gd name="T6" fmla="*/ 39 w 49"/>
                <a:gd name="T7" fmla="*/ 8 h 18"/>
                <a:gd name="T8" fmla="*/ 49 w 49"/>
                <a:gd name="T9" fmla="*/ 10 h 18"/>
              </a:gdLst>
              <a:ahLst/>
              <a:cxnLst>
                <a:cxn ang="0">
                  <a:pos x="T0" y="T1"/>
                </a:cxn>
                <a:cxn ang="0">
                  <a:pos x="T2" y="T3"/>
                </a:cxn>
                <a:cxn ang="0">
                  <a:pos x="T4" y="T5"/>
                </a:cxn>
                <a:cxn ang="0">
                  <a:pos x="T6" y="T7"/>
                </a:cxn>
                <a:cxn ang="0">
                  <a:pos x="T8" y="T9"/>
                </a:cxn>
              </a:cxnLst>
              <a:rect l="0" t="0" r="r" b="b"/>
              <a:pathLst>
                <a:path w="49" h="18">
                  <a:moveTo>
                    <a:pt x="49" y="10"/>
                  </a:moveTo>
                  <a:cubicBezTo>
                    <a:pt x="33" y="15"/>
                    <a:pt x="16" y="18"/>
                    <a:pt x="0" y="12"/>
                  </a:cubicBezTo>
                  <a:cubicBezTo>
                    <a:pt x="2" y="8"/>
                    <a:pt x="4" y="4"/>
                    <a:pt x="7" y="0"/>
                  </a:cubicBezTo>
                  <a:cubicBezTo>
                    <a:pt x="15" y="15"/>
                    <a:pt x="27" y="13"/>
                    <a:pt x="39" y="8"/>
                  </a:cubicBezTo>
                  <a:cubicBezTo>
                    <a:pt x="44" y="6"/>
                    <a:pt x="47" y="4"/>
                    <a:pt x="49" y="10"/>
                  </a:cubicBezTo>
                  <a:close/>
                </a:path>
              </a:pathLst>
            </a:custGeom>
            <a:solidFill>
              <a:srgbClr val="D2C9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7" name="Freeform 280">
              <a:extLst>
                <a:ext uri="{FF2B5EF4-FFF2-40B4-BE49-F238E27FC236}">
                  <a16:creationId xmlns:a16="http://schemas.microsoft.com/office/drawing/2014/main" id="{BD603AC4-B1BE-40AB-93E2-48F93E6CEE19}"/>
                </a:ext>
              </a:extLst>
            </p:cNvPr>
            <p:cNvSpPr>
              <a:spLocks/>
            </p:cNvSpPr>
            <p:nvPr/>
          </p:nvSpPr>
          <p:spPr bwMode="auto">
            <a:xfrm>
              <a:off x="5303839" y="3044825"/>
              <a:ext cx="195263" cy="55563"/>
            </a:xfrm>
            <a:custGeom>
              <a:avLst/>
              <a:gdLst>
                <a:gd name="T0" fmla="*/ 47 w 52"/>
                <a:gd name="T1" fmla="*/ 9 h 15"/>
                <a:gd name="T2" fmla="*/ 0 w 52"/>
                <a:gd name="T3" fmla="*/ 5 h 15"/>
                <a:gd name="T4" fmla="*/ 43 w 52"/>
                <a:gd name="T5" fmla="*/ 0 h 15"/>
                <a:gd name="T6" fmla="*/ 47 w 52"/>
                <a:gd name="T7" fmla="*/ 9 h 15"/>
              </a:gdLst>
              <a:ahLst/>
              <a:cxnLst>
                <a:cxn ang="0">
                  <a:pos x="T0" y="T1"/>
                </a:cxn>
                <a:cxn ang="0">
                  <a:pos x="T2" y="T3"/>
                </a:cxn>
                <a:cxn ang="0">
                  <a:pos x="T4" y="T5"/>
                </a:cxn>
                <a:cxn ang="0">
                  <a:pos x="T6" y="T7"/>
                </a:cxn>
              </a:cxnLst>
              <a:rect l="0" t="0" r="r" b="b"/>
              <a:pathLst>
                <a:path w="52" h="15">
                  <a:moveTo>
                    <a:pt x="47" y="9"/>
                  </a:moveTo>
                  <a:cubicBezTo>
                    <a:pt x="32" y="7"/>
                    <a:pt x="15" y="15"/>
                    <a:pt x="0" y="5"/>
                  </a:cubicBezTo>
                  <a:cubicBezTo>
                    <a:pt x="15" y="3"/>
                    <a:pt x="29" y="2"/>
                    <a:pt x="43" y="0"/>
                  </a:cubicBezTo>
                  <a:cubicBezTo>
                    <a:pt x="51" y="0"/>
                    <a:pt x="52" y="4"/>
                    <a:pt x="47" y="9"/>
                  </a:cubicBezTo>
                  <a:close/>
                </a:path>
              </a:pathLst>
            </a:custGeom>
            <a:solidFill>
              <a:srgbClr val="625C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8" name="Freeform 281">
              <a:extLst>
                <a:ext uri="{FF2B5EF4-FFF2-40B4-BE49-F238E27FC236}">
                  <a16:creationId xmlns:a16="http://schemas.microsoft.com/office/drawing/2014/main" id="{D4B07D79-4C7F-4B54-A2D5-154EC7B7B105}"/>
                </a:ext>
              </a:extLst>
            </p:cNvPr>
            <p:cNvSpPr>
              <a:spLocks/>
            </p:cNvSpPr>
            <p:nvPr/>
          </p:nvSpPr>
          <p:spPr bwMode="auto">
            <a:xfrm>
              <a:off x="6365876" y="2327275"/>
              <a:ext cx="131763" cy="131763"/>
            </a:xfrm>
            <a:custGeom>
              <a:avLst/>
              <a:gdLst>
                <a:gd name="T0" fmla="*/ 34 w 35"/>
                <a:gd name="T1" fmla="*/ 33 h 35"/>
                <a:gd name="T2" fmla="*/ 34 w 35"/>
                <a:gd name="T3" fmla="*/ 35 h 35"/>
                <a:gd name="T4" fmla="*/ 5 w 35"/>
                <a:gd name="T5" fmla="*/ 17 h 35"/>
                <a:gd name="T6" fmla="*/ 3 w 35"/>
                <a:gd name="T7" fmla="*/ 5 h 35"/>
                <a:gd name="T8" fmla="*/ 14 w 35"/>
                <a:gd name="T9" fmla="*/ 4 h 35"/>
                <a:gd name="T10" fmla="*/ 14 w 35"/>
                <a:gd name="T11" fmla="*/ 4 h 35"/>
                <a:gd name="T12" fmla="*/ 34 w 35"/>
                <a:gd name="T13" fmla="*/ 33 h 35"/>
              </a:gdLst>
              <a:ahLst/>
              <a:cxnLst>
                <a:cxn ang="0">
                  <a:pos x="T0" y="T1"/>
                </a:cxn>
                <a:cxn ang="0">
                  <a:pos x="T2" y="T3"/>
                </a:cxn>
                <a:cxn ang="0">
                  <a:pos x="T4" y="T5"/>
                </a:cxn>
                <a:cxn ang="0">
                  <a:pos x="T6" y="T7"/>
                </a:cxn>
                <a:cxn ang="0">
                  <a:pos x="T8" y="T9"/>
                </a:cxn>
                <a:cxn ang="0">
                  <a:pos x="T10" y="T11"/>
                </a:cxn>
                <a:cxn ang="0">
                  <a:pos x="T12" y="T13"/>
                </a:cxn>
              </a:cxnLst>
              <a:rect l="0" t="0" r="r" b="b"/>
              <a:pathLst>
                <a:path w="35" h="35">
                  <a:moveTo>
                    <a:pt x="34" y="33"/>
                  </a:moveTo>
                  <a:cubicBezTo>
                    <a:pt x="34" y="33"/>
                    <a:pt x="35" y="34"/>
                    <a:pt x="34" y="35"/>
                  </a:cubicBezTo>
                  <a:cubicBezTo>
                    <a:pt x="22" y="33"/>
                    <a:pt x="13" y="25"/>
                    <a:pt x="5" y="17"/>
                  </a:cubicBezTo>
                  <a:cubicBezTo>
                    <a:pt x="1" y="14"/>
                    <a:pt x="0" y="10"/>
                    <a:pt x="3" y="5"/>
                  </a:cubicBezTo>
                  <a:cubicBezTo>
                    <a:pt x="6" y="0"/>
                    <a:pt x="10" y="0"/>
                    <a:pt x="14" y="4"/>
                  </a:cubicBezTo>
                  <a:cubicBezTo>
                    <a:pt x="14" y="4"/>
                    <a:pt x="14" y="4"/>
                    <a:pt x="14" y="4"/>
                  </a:cubicBezTo>
                  <a:cubicBezTo>
                    <a:pt x="18" y="15"/>
                    <a:pt x="35" y="18"/>
                    <a:pt x="34" y="33"/>
                  </a:cubicBezTo>
                  <a:close/>
                </a:path>
              </a:pathLst>
            </a:custGeom>
            <a:solidFill>
              <a:srgbClr val="5852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9" name="Freeform 282">
              <a:extLst>
                <a:ext uri="{FF2B5EF4-FFF2-40B4-BE49-F238E27FC236}">
                  <a16:creationId xmlns:a16="http://schemas.microsoft.com/office/drawing/2014/main" id="{DA9A1BB0-44BD-4AB3-9C9B-FE93754DE2E6}"/>
                </a:ext>
              </a:extLst>
            </p:cNvPr>
            <p:cNvSpPr>
              <a:spLocks/>
            </p:cNvSpPr>
            <p:nvPr/>
          </p:nvSpPr>
          <p:spPr bwMode="auto">
            <a:xfrm>
              <a:off x="6565901" y="2011363"/>
              <a:ext cx="146050" cy="60325"/>
            </a:xfrm>
            <a:custGeom>
              <a:avLst/>
              <a:gdLst>
                <a:gd name="T0" fmla="*/ 1 w 39"/>
                <a:gd name="T1" fmla="*/ 12 h 16"/>
                <a:gd name="T2" fmla="*/ 20 w 39"/>
                <a:gd name="T3" fmla="*/ 11 h 16"/>
                <a:gd name="T4" fmla="*/ 26 w 39"/>
                <a:gd name="T5" fmla="*/ 3 h 16"/>
                <a:gd name="T6" fmla="*/ 29 w 39"/>
                <a:gd name="T7" fmla="*/ 0 h 16"/>
                <a:gd name="T8" fmla="*/ 37 w 39"/>
                <a:gd name="T9" fmla="*/ 7 h 16"/>
                <a:gd name="T10" fmla="*/ 31 w 39"/>
                <a:gd name="T11" fmla="*/ 15 h 16"/>
                <a:gd name="T12" fmla="*/ 0 w 39"/>
                <a:gd name="T13" fmla="*/ 16 h 16"/>
                <a:gd name="T14" fmla="*/ 1 w 39"/>
                <a:gd name="T15" fmla="*/ 12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 h="16">
                  <a:moveTo>
                    <a:pt x="1" y="12"/>
                  </a:moveTo>
                  <a:cubicBezTo>
                    <a:pt x="7" y="12"/>
                    <a:pt x="14" y="12"/>
                    <a:pt x="20" y="11"/>
                  </a:cubicBezTo>
                  <a:cubicBezTo>
                    <a:pt x="24" y="11"/>
                    <a:pt x="34" y="14"/>
                    <a:pt x="26" y="3"/>
                  </a:cubicBezTo>
                  <a:cubicBezTo>
                    <a:pt x="24" y="1"/>
                    <a:pt x="27" y="0"/>
                    <a:pt x="29" y="0"/>
                  </a:cubicBezTo>
                  <a:cubicBezTo>
                    <a:pt x="34" y="0"/>
                    <a:pt x="36" y="3"/>
                    <a:pt x="37" y="7"/>
                  </a:cubicBezTo>
                  <a:cubicBezTo>
                    <a:pt x="39" y="12"/>
                    <a:pt x="35" y="15"/>
                    <a:pt x="31" y="15"/>
                  </a:cubicBezTo>
                  <a:cubicBezTo>
                    <a:pt x="21" y="16"/>
                    <a:pt x="10" y="16"/>
                    <a:pt x="0" y="16"/>
                  </a:cubicBezTo>
                  <a:cubicBezTo>
                    <a:pt x="0" y="15"/>
                    <a:pt x="0" y="13"/>
                    <a:pt x="1" y="12"/>
                  </a:cubicBezTo>
                  <a:close/>
                </a:path>
              </a:pathLst>
            </a:custGeom>
            <a:solidFill>
              <a:srgbClr val="A7A29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0" name="Freeform 283">
              <a:extLst>
                <a:ext uri="{FF2B5EF4-FFF2-40B4-BE49-F238E27FC236}">
                  <a16:creationId xmlns:a16="http://schemas.microsoft.com/office/drawing/2014/main" id="{E68D7B8C-033A-45AF-AB74-B3113961F576}"/>
                </a:ext>
              </a:extLst>
            </p:cNvPr>
            <p:cNvSpPr>
              <a:spLocks/>
            </p:cNvSpPr>
            <p:nvPr/>
          </p:nvSpPr>
          <p:spPr bwMode="auto">
            <a:xfrm>
              <a:off x="7181851" y="1711325"/>
              <a:ext cx="69850" cy="123825"/>
            </a:xfrm>
            <a:custGeom>
              <a:avLst/>
              <a:gdLst>
                <a:gd name="T0" fmla="*/ 0 w 19"/>
                <a:gd name="T1" fmla="*/ 1 h 33"/>
                <a:gd name="T2" fmla="*/ 13 w 19"/>
                <a:gd name="T3" fmla="*/ 16 h 33"/>
                <a:gd name="T4" fmla="*/ 13 w 19"/>
                <a:gd name="T5" fmla="*/ 33 h 33"/>
                <a:gd name="T6" fmla="*/ 0 w 19"/>
                <a:gd name="T7" fmla="*/ 1 h 33"/>
              </a:gdLst>
              <a:ahLst/>
              <a:cxnLst>
                <a:cxn ang="0">
                  <a:pos x="T0" y="T1"/>
                </a:cxn>
                <a:cxn ang="0">
                  <a:pos x="T2" y="T3"/>
                </a:cxn>
                <a:cxn ang="0">
                  <a:pos x="T4" y="T5"/>
                </a:cxn>
                <a:cxn ang="0">
                  <a:pos x="T6" y="T7"/>
                </a:cxn>
              </a:cxnLst>
              <a:rect l="0" t="0" r="r" b="b"/>
              <a:pathLst>
                <a:path w="19" h="33">
                  <a:moveTo>
                    <a:pt x="0" y="1"/>
                  </a:moveTo>
                  <a:cubicBezTo>
                    <a:pt x="10" y="0"/>
                    <a:pt x="19" y="1"/>
                    <a:pt x="13" y="16"/>
                  </a:cubicBezTo>
                  <a:cubicBezTo>
                    <a:pt x="11" y="21"/>
                    <a:pt x="13" y="27"/>
                    <a:pt x="13" y="33"/>
                  </a:cubicBezTo>
                  <a:cubicBezTo>
                    <a:pt x="3" y="25"/>
                    <a:pt x="7" y="10"/>
                    <a:pt x="0" y="1"/>
                  </a:cubicBezTo>
                  <a:close/>
                </a:path>
              </a:pathLst>
            </a:custGeom>
            <a:solidFill>
              <a:srgbClr val="501D0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1" name="Freeform 284">
              <a:extLst>
                <a:ext uri="{FF2B5EF4-FFF2-40B4-BE49-F238E27FC236}">
                  <a16:creationId xmlns:a16="http://schemas.microsoft.com/office/drawing/2014/main" id="{12248AEC-319E-4F23-B00F-382C81CF8417}"/>
                </a:ext>
              </a:extLst>
            </p:cNvPr>
            <p:cNvSpPr>
              <a:spLocks/>
            </p:cNvSpPr>
            <p:nvPr/>
          </p:nvSpPr>
          <p:spPr bwMode="auto">
            <a:xfrm>
              <a:off x="5656264" y="3790950"/>
              <a:ext cx="57150" cy="158750"/>
            </a:xfrm>
            <a:custGeom>
              <a:avLst/>
              <a:gdLst>
                <a:gd name="T0" fmla="*/ 4 w 15"/>
                <a:gd name="T1" fmla="*/ 42 h 42"/>
                <a:gd name="T2" fmla="*/ 0 w 15"/>
                <a:gd name="T3" fmla="*/ 42 h 42"/>
                <a:gd name="T4" fmla="*/ 15 w 15"/>
                <a:gd name="T5" fmla="*/ 0 h 42"/>
                <a:gd name="T6" fmla="*/ 4 w 15"/>
                <a:gd name="T7" fmla="*/ 42 h 42"/>
              </a:gdLst>
              <a:ahLst/>
              <a:cxnLst>
                <a:cxn ang="0">
                  <a:pos x="T0" y="T1"/>
                </a:cxn>
                <a:cxn ang="0">
                  <a:pos x="T2" y="T3"/>
                </a:cxn>
                <a:cxn ang="0">
                  <a:pos x="T4" y="T5"/>
                </a:cxn>
                <a:cxn ang="0">
                  <a:pos x="T6" y="T7"/>
                </a:cxn>
              </a:cxnLst>
              <a:rect l="0" t="0" r="r" b="b"/>
              <a:pathLst>
                <a:path w="15" h="42">
                  <a:moveTo>
                    <a:pt x="4" y="42"/>
                  </a:moveTo>
                  <a:cubicBezTo>
                    <a:pt x="3" y="42"/>
                    <a:pt x="2" y="42"/>
                    <a:pt x="0" y="42"/>
                  </a:cubicBezTo>
                  <a:cubicBezTo>
                    <a:pt x="4" y="28"/>
                    <a:pt x="4" y="12"/>
                    <a:pt x="15" y="0"/>
                  </a:cubicBezTo>
                  <a:cubicBezTo>
                    <a:pt x="14" y="15"/>
                    <a:pt x="11" y="29"/>
                    <a:pt x="4" y="42"/>
                  </a:cubicBezTo>
                  <a:close/>
                </a:path>
              </a:pathLst>
            </a:custGeom>
            <a:solidFill>
              <a:srgbClr val="70675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2" name="Freeform 285">
              <a:extLst>
                <a:ext uri="{FF2B5EF4-FFF2-40B4-BE49-F238E27FC236}">
                  <a16:creationId xmlns:a16="http://schemas.microsoft.com/office/drawing/2014/main" id="{230B9F01-277B-4B13-BA02-4F894C642BF5}"/>
                </a:ext>
              </a:extLst>
            </p:cNvPr>
            <p:cNvSpPr>
              <a:spLocks/>
            </p:cNvSpPr>
            <p:nvPr/>
          </p:nvSpPr>
          <p:spPr bwMode="auto">
            <a:xfrm>
              <a:off x="6772276" y="1716088"/>
              <a:ext cx="96838" cy="104775"/>
            </a:xfrm>
            <a:custGeom>
              <a:avLst/>
              <a:gdLst>
                <a:gd name="T0" fmla="*/ 2 w 26"/>
                <a:gd name="T1" fmla="*/ 19 h 28"/>
                <a:gd name="T2" fmla="*/ 26 w 26"/>
                <a:gd name="T3" fmla="*/ 14 h 28"/>
                <a:gd name="T4" fmla="*/ 7 w 26"/>
                <a:gd name="T5" fmla="*/ 25 h 28"/>
                <a:gd name="T6" fmla="*/ 2 w 26"/>
                <a:gd name="T7" fmla="*/ 19 h 28"/>
                <a:gd name="T8" fmla="*/ 2 w 26"/>
                <a:gd name="T9" fmla="*/ 19 h 28"/>
              </a:gdLst>
              <a:ahLst/>
              <a:cxnLst>
                <a:cxn ang="0">
                  <a:pos x="T0" y="T1"/>
                </a:cxn>
                <a:cxn ang="0">
                  <a:pos x="T2" y="T3"/>
                </a:cxn>
                <a:cxn ang="0">
                  <a:pos x="T4" y="T5"/>
                </a:cxn>
                <a:cxn ang="0">
                  <a:pos x="T6" y="T7"/>
                </a:cxn>
                <a:cxn ang="0">
                  <a:pos x="T8" y="T9"/>
                </a:cxn>
              </a:cxnLst>
              <a:rect l="0" t="0" r="r" b="b"/>
              <a:pathLst>
                <a:path w="26" h="28">
                  <a:moveTo>
                    <a:pt x="2" y="19"/>
                  </a:moveTo>
                  <a:cubicBezTo>
                    <a:pt x="10" y="18"/>
                    <a:pt x="14" y="0"/>
                    <a:pt x="26" y="14"/>
                  </a:cubicBezTo>
                  <a:cubicBezTo>
                    <a:pt x="20" y="18"/>
                    <a:pt x="13" y="23"/>
                    <a:pt x="7" y="25"/>
                  </a:cubicBezTo>
                  <a:cubicBezTo>
                    <a:pt x="0" y="28"/>
                    <a:pt x="1" y="23"/>
                    <a:pt x="2" y="19"/>
                  </a:cubicBezTo>
                  <a:cubicBezTo>
                    <a:pt x="2" y="19"/>
                    <a:pt x="2" y="19"/>
                    <a:pt x="2" y="19"/>
                  </a:cubicBezTo>
                  <a:close/>
                </a:path>
              </a:pathLst>
            </a:custGeom>
            <a:solidFill>
              <a:srgbClr val="CCC8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3" name="Freeform 286">
              <a:extLst>
                <a:ext uri="{FF2B5EF4-FFF2-40B4-BE49-F238E27FC236}">
                  <a16:creationId xmlns:a16="http://schemas.microsoft.com/office/drawing/2014/main" id="{05F56DCC-65D0-4DCA-8276-4712176A7AFC}"/>
                </a:ext>
              </a:extLst>
            </p:cNvPr>
            <p:cNvSpPr>
              <a:spLocks/>
            </p:cNvSpPr>
            <p:nvPr/>
          </p:nvSpPr>
          <p:spPr bwMode="auto">
            <a:xfrm>
              <a:off x="5559426" y="3119438"/>
              <a:ext cx="184150" cy="49213"/>
            </a:xfrm>
            <a:custGeom>
              <a:avLst/>
              <a:gdLst>
                <a:gd name="T0" fmla="*/ 49 w 49"/>
                <a:gd name="T1" fmla="*/ 13 h 13"/>
                <a:gd name="T2" fmla="*/ 0 w 49"/>
                <a:gd name="T3" fmla="*/ 1 h 13"/>
                <a:gd name="T4" fmla="*/ 49 w 49"/>
                <a:gd name="T5" fmla="*/ 13 h 13"/>
              </a:gdLst>
              <a:ahLst/>
              <a:cxnLst>
                <a:cxn ang="0">
                  <a:pos x="T0" y="T1"/>
                </a:cxn>
                <a:cxn ang="0">
                  <a:pos x="T2" y="T3"/>
                </a:cxn>
                <a:cxn ang="0">
                  <a:pos x="T4" y="T5"/>
                </a:cxn>
              </a:cxnLst>
              <a:rect l="0" t="0" r="r" b="b"/>
              <a:pathLst>
                <a:path w="49" h="13">
                  <a:moveTo>
                    <a:pt x="49" y="13"/>
                  </a:moveTo>
                  <a:cubicBezTo>
                    <a:pt x="32" y="12"/>
                    <a:pt x="16" y="8"/>
                    <a:pt x="0" y="1"/>
                  </a:cubicBezTo>
                  <a:cubicBezTo>
                    <a:pt x="18" y="0"/>
                    <a:pt x="34" y="3"/>
                    <a:pt x="49" y="13"/>
                  </a:cubicBezTo>
                  <a:close/>
                </a:path>
              </a:pathLst>
            </a:custGeom>
            <a:solidFill>
              <a:srgbClr val="7169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4" name="Freeform 287">
              <a:extLst>
                <a:ext uri="{FF2B5EF4-FFF2-40B4-BE49-F238E27FC236}">
                  <a16:creationId xmlns:a16="http://schemas.microsoft.com/office/drawing/2014/main" id="{001F8117-BA9D-4E37-91E8-DF29E3E38597}"/>
                </a:ext>
              </a:extLst>
            </p:cNvPr>
            <p:cNvSpPr>
              <a:spLocks/>
            </p:cNvSpPr>
            <p:nvPr/>
          </p:nvSpPr>
          <p:spPr bwMode="auto">
            <a:xfrm>
              <a:off x="5056189" y="2951163"/>
              <a:ext cx="153988" cy="66675"/>
            </a:xfrm>
            <a:custGeom>
              <a:avLst/>
              <a:gdLst>
                <a:gd name="T0" fmla="*/ 41 w 41"/>
                <a:gd name="T1" fmla="*/ 18 h 18"/>
                <a:gd name="T2" fmla="*/ 0 w 41"/>
                <a:gd name="T3" fmla="*/ 0 h 18"/>
                <a:gd name="T4" fmla="*/ 31 w 41"/>
                <a:gd name="T5" fmla="*/ 11 h 18"/>
                <a:gd name="T6" fmla="*/ 41 w 41"/>
                <a:gd name="T7" fmla="*/ 18 h 18"/>
              </a:gdLst>
              <a:ahLst/>
              <a:cxnLst>
                <a:cxn ang="0">
                  <a:pos x="T0" y="T1"/>
                </a:cxn>
                <a:cxn ang="0">
                  <a:pos x="T2" y="T3"/>
                </a:cxn>
                <a:cxn ang="0">
                  <a:pos x="T4" y="T5"/>
                </a:cxn>
                <a:cxn ang="0">
                  <a:pos x="T6" y="T7"/>
                </a:cxn>
              </a:cxnLst>
              <a:rect l="0" t="0" r="r" b="b"/>
              <a:pathLst>
                <a:path w="41" h="18">
                  <a:moveTo>
                    <a:pt x="41" y="18"/>
                  </a:moveTo>
                  <a:cubicBezTo>
                    <a:pt x="25" y="18"/>
                    <a:pt x="11" y="15"/>
                    <a:pt x="0" y="0"/>
                  </a:cubicBezTo>
                  <a:cubicBezTo>
                    <a:pt x="9" y="8"/>
                    <a:pt x="20" y="9"/>
                    <a:pt x="31" y="11"/>
                  </a:cubicBezTo>
                  <a:cubicBezTo>
                    <a:pt x="34" y="13"/>
                    <a:pt x="38" y="16"/>
                    <a:pt x="41" y="18"/>
                  </a:cubicBezTo>
                  <a:close/>
                </a:path>
              </a:pathLst>
            </a:custGeom>
            <a:solidFill>
              <a:srgbClr val="665E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5" name="Freeform 288">
              <a:extLst>
                <a:ext uri="{FF2B5EF4-FFF2-40B4-BE49-F238E27FC236}">
                  <a16:creationId xmlns:a16="http://schemas.microsoft.com/office/drawing/2014/main" id="{41A285BF-7BE6-41D9-AEFF-E756CE2486DE}"/>
                </a:ext>
              </a:extLst>
            </p:cNvPr>
            <p:cNvSpPr>
              <a:spLocks/>
            </p:cNvSpPr>
            <p:nvPr/>
          </p:nvSpPr>
          <p:spPr bwMode="auto">
            <a:xfrm>
              <a:off x="5957889" y="2420938"/>
              <a:ext cx="66675" cy="74613"/>
            </a:xfrm>
            <a:custGeom>
              <a:avLst/>
              <a:gdLst>
                <a:gd name="T0" fmla="*/ 14 w 18"/>
                <a:gd name="T1" fmla="*/ 20 h 20"/>
                <a:gd name="T2" fmla="*/ 1 w 18"/>
                <a:gd name="T3" fmla="*/ 2 h 20"/>
                <a:gd name="T4" fmla="*/ 6 w 18"/>
                <a:gd name="T5" fmla="*/ 0 h 20"/>
                <a:gd name="T6" fmla="*/ 14 w 18"/>
                <a:gd name="T7" fmla="*/ 20 h 20"/>
              </a:gdLst>
              <a:ahLst/>
              <a:cxnLst>
                <a:cxn ang="0">
                  <a:pos x="T0" y="T1"/>
                </a:cxn>
                <a:cxn ang="0">
                  <a:pos x="T2" y="T3"/>
                </a:cxn>
                <a:cxn ang="0">
                  <a:pos x="T4" y="T5"/>
                </a:cxn>
                <a:cxn ang="0">
                  <a:pos x="T6" y="T7"/>
                </a:cxn>
              </a:cxnLst>
              <a:rect l="0" t="0" r="r" b="b"/>
              <a:pathLst>
                <a:path w="18" h="20">
                  <a:moveTo>
                    <a:pt x="14" y="20"/>
                  </a:moveTo>
                  <a:cubicBezTo>
                    <a:pt x="5" y="16"/>
                    <a:pt x="0" y="11"/>
                    <a:pt x="1" y="2"/>
                  </a:cubicBezTo>
                  <a:cubicBezTo>
                    <a:pt x="1" y="1"/>
                    <a:pt x="6" y="0"/>
                    <a:pt x="6" y="0"/>
                  </a:cubicBezTo>
                  <a:cubicBezTo>
                    <a:pt x="10" y="5"/>
                    <a:pt x="18" y="10"/>
                    <a:pt x="14" y="20"/>
                  </a:cubicBezTo>
                  <a:close/>
                </a:path>
              </a:pathLst>
            </a:custGeom>
            <a:solidFill>
              <a:srgbClr val="ADA8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6" name="Freeform 289">
              <a:extLst>
                <a:ext uri="{FF2B5EF4-FFF2-40B4-BE49-F238E27FC236}">
                  <a16:creationId xmlns:a16="http://schemas.microsoft.com/office/drawing/2014/main" id="{11A0AE1E-6D93-444F-813C-8E0205F1DD5E}"/>
                </a:ext>
              </a:extLst>
            </p:cNvPr>
            <p:cNvSpPr>
              <a:spLocks/>
            </p:cNvSpPr>
            <p:nvPr/>
          </p:nvSpPr>
          <p:spPr bwMode="auto">
            <a:xfrm>
              <a:off x="6403976" y="1692275"/>
              <a:ext cx="74613" cy="68263"/>
            </a:xfrm>
            <a:custGeom>
              <a:avLst/>
              <a:gdLst>
                <a:gd name="T0" fmla="*/ 20 w 20"/>
                <a:gd name="T1" fmla="*/ 5 h 18"/>
                <a:gd name="T2" fmla="*/ 6 w 20"/>
                <a:gd name="T3" fmla="*/ 15 h 18"/>
                <a:gd name="T4" fmla="*/ 0 w 20"/>
                <a:gd name="T5" fmla="*/ 11 h 18"/>
                <a:gd name="T6" fmla="*/ 12 w 20"/>
                <a:gd name="T7" fmla="*/ 0 h 18"/>
                <a:gd name="T8" fmla="*/ 20 w 20"/>
                <a:gd name="T9" fmla="*/ 5 h 18"/>
              </a:gdLst>
              <a:ahLst/>
              <a:cxnLst>
                <a:cxn ang="0">
                  <a:pos x="T0" y="T1"/>
                </a:cxn>
                <a:cxn ang="0">
                  <a:pos x="T2" y="T3"/>
                </a:cxn>
                <a:cxn ang="0">
                  <a:pos x="T4" y="T5"/>
                </a:cxn>
                <a:cxn ang="0">
                  <a:pos x="T6" y="T7"/>
                </a:cxn>
                <a:cxn ang="0">
                  <a:pos x="T8" y="T9"/>
                </a:cxn>
              </a:cxnLst>
              <a:rect l="0" t="0" r="r" b="b"/>
              <a:pathLst>
                <a:path w="20" h="18">
                  <a:moveTo>
                    <a:pt x="20" y="5"/>
                  </a:moveTo>
                  <a:cubicBezTo>
                    <a:pt x="15" y="8"/>
                    <a:pt x="15" y="18"/>
                    <a:pt x="6" y="15"/>
                  </a:cubicBezTo>
                  <a:cubicBezTo>
                    <a:pt x="3" y="15"/>
                    <a:pt x="0" y="12"/>
                    <a:pt x="0" y="11"/>
                  </a:cubicBezTo>
                  <a:cubicBezTo>
                    <a:pt x="1" y="4"/>
                    <a:pt x="10" y="5"/>
                    <a:pt x="12" y="0"/>
                  </a:cubicBezTo>
                  <a:cubicBezTo>
                    <a:pt x="15" y="1"/>
                    <a:pt x="17" y="3"/>
                    <a:pt x="20" y="5"/>
                  </a:cubicBezTo>
                  <a:close/>
                </a:path>
              </a:pathLst>
            </a:custGeom>
            <a:solidFill>
              <a:srgbClr val="A19D9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7" name="Freeform 290">
              <a:extLst>
                <a:ext uri="{FF2B5EF4-FFF2-40B4-BE49-F238E27FC236}">
                  <a16:creationId xmlns:a16="http://schemas.microsoft.com/office/drawing/2014/main" id="{FF4CB9E4-6376-45D2-85AF-16E787E783DD}"/>
                </a:ext>
              </a:extLst>
            </p:cNvPr>
            <p:cNvSpPr>
              <a:spLocks/>
            </p:cNvSpPr>
            <p:nvPr/>
          </p:nvSpPr>
          <p:spPr bwMode="auto">
            <a:xfrm>
              <a:off x="6750051" y="1546225"/>
              <a:ext cx="157163" cy="49213"/>
            </a:xfrm>
            <a:custGeom>
              <a:avLst/>
              <a:gdLst>
                <a:gd name="T0" fmla="*/ 0 w 42"/>
                <a:gd name="T1" fmla="*/ 4 h 13"/>
                <a:gd name="T2" fmla="*/ 0 w 42"/>
                <a:gd name="T3" fmla="*/ 0 h 13"/>
                <a:gd name="T4" fmla="*/ 42 w 42"/>
                <a:gd name="T5" fmla="*/ 12 h 13"/>
                <a:gd name="T6" fmla="*/ 0 w 42"/>
                <a:gd name="T7" fmla="*/ 4 h 13"/>
              </a:gdLst>
              <a:ahLst/>
              <a:cxnLst>
                <a:cxn ang="0">
                  <a:pos x="T0" y="T1"/>
                </a:cxn>
                <a:cxn ang="0">
                  <a:pos x="T2" y="T3"/>
                </a:cxn>
                <a:cxn ang="0">
                  <a:pos x="T4" y="T5"/>
                </a:cxn>
                <a:cxn ang="0">
                  <a:pos x="T6" y="T7"/>
                </a:cxn>
              </a:cxnLst>
              <a:rect l="0" t="0" r="r" b="b"/>
              <a:pathLst>
                <a:path w="42" h="13">
                  <a:moveTo>
                    <a:pt x="0" y="4"/>
                  </a:moveTo>
                  <a:cubicBezTo>
                    <a:pt x="0" y="3"/>
                    <a:pt x="0" y="2"/>
                    <a:pt x="0" y="0"/>
                  </a:cubicBezTo>
                  <a:cubicBezTo>
                    <a:pt x="14" y="4"/>
                    <a:pt x="29" y="3"/>
                    <a:pt x="42" y="12"/>
                  </a:cubicBezTo>
                  <a:cubicBezTo>
                    <a:pt x="27" y="13"/>
                    <a:pt x="13" y="10"/>
                    <a:pt x="0" y="4"/>
                  </a:cubicBezTo>
                  <a:close/>
                </a:path>
              </a:pathLst>
            </a:custGeom>
            <a:solidFill>
              <a:srgbClr val="7B746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8" name="Freeform 291">
              <a:extLst>
                <a:ext uri="{FF2B5EF4-FFF2-40B4-BE49-F238E27FC236}">
                  <a16:creationId xmlns:a16="http://schemas.microsoft.com/office/drawing/2014/main" id="{E97C89EC-80DE-4519-B222-3C5B2CE3A370}"/>
                </a:ext>
              </a:extLst>
            </p:cNvPr>
            <p:cNvSpPr>
              <a:spLocks/>
            </p:cNvSpPr>
            <p:nvPr/>
          </p:nvSpPr>
          <p:spPr bwMode="auto">
            <a:xfrm>
              <a:off x="5983289" y="3363913"/>
              <a:ext cx="68263" cy="127000"/>
            </a:xfrm>
            <a:custGeom>
              <a:avLst/>
              <a:gdLst>
                <a:gd name="T0" fmla="*/ 1 w 18"/>
                <a:gd name="T1" fmla="*/ 0 h 34"/>
                <a:gd name="T2" fmla="*/ 18 w 18"/>
                <a:gd name="T3" fmla="*/ 32 h 34"/>
                <a:gd name="T4" fmla="*/ 14 w 18"/>
                <a:gd name="T5" fmla="*/ 34 h 34"/>
                <a:gd name="T6" fmla="*/ 0 w 18"/>
                <a:gd name="T7" fmla="*/ 1 h 34"/>
                <a:gd name="T8" fmla="*/ 1 w 18"/>
                <a:gd name="T9" fmla="*/ 0 h 34"/>
              </a:gdLst>
              <a:ahLst/>
              <a:cxnLst>
                <a:cxn ang="0">
                  <a:pos x="T0" y="T1"/>
                </a:cxn>
                <a:cxn ang="0">
                  <a:pos x="T2" y="T3"/>
                </a:cxn>
                <a:cxn ang="0">
                  <a:pos x="T4" y="T5"/>
                </a:cxn>
                <a:cxn ang="0">
                  <a:pos x="T6" y="T7"/>
                </a:cxn>
                <a:cxn ang="0">
                  <a:pos x="T8" y="T9"/>
                </a:cxn>
              </a:cxnLst>
              <a:rect l="0" t="0" r="r" b="b"/>
              <a:pathLst>
                <a:path w="18" h="34">
                  <a:moveTo>
                    <a:pt x="1" y="0"/>
                  </a:moveTo>
                  <a:cubicBezTo>
                    <a:pt x="12" y="8"/>
                    <a:pt x="12" y="21"/>
                    <a:pt x="18" y="32"/>
                  </a:cubicBezTo>
                  <a:cubicBezTo>
                    <a:pt x="17" y="33"/>
                    <a:pt x="15" y="33"/>
                    <a:pt x="14" y="34"/>
                  </a:cubicBezTo>
                  <a:cubicBezTo>
                    <a:pt x="9" y="23"/>
                    <a:pt x="4" y="12"/>
                    <a:pt x="0" y="1"/>
                  </a:cubicBezTo>
                  <a:lnTo>
                    <a:pt x="1" y="0"/>
                  </a:lnTo>
                  <a:close/>
                </a:path>
              </a:pathLst>
            </a:custGeom>
            <a:solidFill>
              <a:srgbClr val="9B969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9" name="Freeform 292">
              <a:extLst>
                <a:ext uri="{FF2B5EF4-FFF2-40B4-BE49-F238E27FC236}">
                  <a16:creationId xmlns:a16="http://schemas.microsoft.com/office/drawing/2014/main" id="{06DE0FB9-31EB-4B8C-AE83-113F90BFF2AE}"/>
                </a:ext>
              </a:extLst>
            </p:cNvPr>
            <p:cNvSpPr>
              <a:spLocks/>
            </p:cNvSpPr>
            <p:nvPr/>
          </p:nvSpPr>
          <p:spPr bwMode="auto">
            <a:xfrm>
              <a:off x="5207001" y="2466975"/>
              <a:ext cx="85725" cy="55563"/>
            </a:xfrm>
            <a:custGeom>
              <a:avLst/>
              <a:gdLst>
                <a:gd name="T0" fmla="*/ 8 w 23"/>
                <a:gd name="T1" fmla="*/ 3 h 15"/>
                <a:gd name="T2" fmla="*/ 19 w 23"/>
                <a:gd name="T3" fmla="*/ 3 h 15"/>
                <a:gd name="T4" fmla="*/ 7 w 23"/>
                <a:gd name="T5" fmla="*/ 15 h 15"/>
                <a:gd name="T6" fmla="*/ 8 w 23"/>
                <a:gd name="T7" fmla="*/ 3 h 15"/>
              </a:gdLst>
              <a:ahLst/>
              <a:cxnLst>
                <a:cxn ang="0">
                  <a:pos x="T0" y="T1"/>
                </a:cxn>
                <a:cxn ang="0">
                  <a:pos x="T2" y="T3"/>
                </a:cxn>
                <a:cxn ang="0">
                  <a:pos x="T4" y="T5"/>
                </a:cxn>
                <a:cxn ang="0">
                  <a:pos x="T6" y="T7"/>
                </a:cxn>
              </a:cxnLst>
              <a:rect l="0" t="0" r="r" b="b"/>
              <a:pathLst>
                <a:path w="23" h="15">
                  <a:moveTo>
                    <a:pt x="8" y="3"/>
                  </a:moveTo>
                  <a:cubicBezTo>
                    <a:pt x="12" y="3"/>
                    <a:pt x="15" y="0"/>
                    <a:pt x="19" y="3"/>
                  </a:cubicBezTo>
                  <a:cubicBezTo>
                    <a:pt x="23" y="15"/>
                    <a:pt x="12" y="12"/>
                    <a:pt x="7" y="15"/>
                  </a:cubicBezTo>
                  <a:cubicBezTo>
                    <a:pt x="0" y="11"/>
                    <a:pt x="2" y="7"/>
                    <a:pt x="8" y="3"/>
                  </a:cubicBezTo>
                  <a:close/>
                </a:path>
              </a:pathLst>
            </a:custGeom>
            <a:solidFill>
              <a:srgbClr val="8D89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0" name="Freeform 293">
              <a:extLst>
                <a:ext uri="{FF2B5EF4-FFF2-40B4-BE49-F238E27FC236}">
                  <a16:creationId xmlns:a16="http://schemas.microsoft.com/office/drawing/2014/main" id="{32EC51F7-758F-4F0B-A2FB-A3D6A61CFFB8}"/>
                </a:ext>
              </a:extLst>
            </p:cNvPr>
            <p:cNvSpPr>
              <a:spLocks/>
            </p:cNvSpPr>
            <p:nvPr/>
          </p:nvSpPr>
          <p:spPr bwMode="auto">
            <a:xfrm>
              <a:off x="7364414" y="1677988"/>
              <a:ext cx="109538" cy="93663"/>
            </a:xfrm>
            <a:custGeom>
              <a:avLst/>
              <a:gdLst>
                <a:gd name="T0" fmla="*/ 0 w 29"/>
                <a:gd name="T1" fmla="*/ 25 h 25"/>
                <a:gd name="T2" fmla="*/ 29 w 29"/>
                <a:gd name="T3" fmla="*/ 4 h 25"/>
                <a:gd name="T4" fmla="*/ 0 w 29"/>
                <a:gd name="T5" fmla="*/ 25 h 25"/>
              </a:gdLst>
              <a:ahLst/>
              <a:cxnLst>
                <a:cxn ang="0">
                  <a:pos x="T0" y="T1"/>
                </a:cxn>
                <a:cxn ang="0">
                  <a:pos x="T2" y="T3"/>
                </a:cxn>
                <a:cxn ang="0">
                  <a:pos x="T4" y="T5"/>
                </a:cxn>
              </a:cxnLst>
              <a:rect l="0" t="0" r="r" b="b"/>
              <a:pathLst>
                <a:path w="29" h="25">
                  <a:moveTo>
                    <a:pt x="0" y="25"/>
                  </a:moveTo>
                  <a:cubicBezTo>
                    <a:pt x="5" y="11"/>
                    <a:pt x="11" y="0"/>
                    <a:pt x="29" y="4"/>
                  </a:cubicBezTo>
                  <a:cubicBezTo>
                    <a:pt x="16" y="7"/>
                    <a:pt x="11" y="20"/>
                    <a:pt x="0" y="25"/>
                  </a:cubicBezTo>
                  <a:close/>
                </a:path>
              </a:pathLst>
            </a:custGeom>
            <a:solidFill>
              <a:srgbClr val="452A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1" name="Freeform 294">
              <a:extLst>
                <a:ext uri="{FF2B5EF4-FFF2-40B4-BE49-F238E27FC236}">
                  <a16:creationId xmlns:a16="http://schemas.microsoft.com/office/drawing/2014/main" id="{E6602059-C947-43C0-ACED-0106E0AC3A88}"/>
                </a:ext>
              </a:extLst>
            </p:cNvPr>
            <p:cNvSpPr>
              <a:spLocks/>
            </p:cNvSpPr>
            <p:nvPr/>
          </p:nvSpPr>
          <p:spPr bwMode="auto">
            <a:xfrm>
              <a:off x="7597776" y="1809750"/>
              <a:ext cx="104775" cy="85725"/>
            </a:xfrm>
            <a:custGeom>
              <a:avLst/>
              <a:gdLst>
                <a:gd name="T0" fmla="*/ 2 w 28"/>
                <a:gd name="T1" fmla="*/ 18 h 23"/>
                <a:gd name="T2" fmla="*/ 28 w 28"/>
                <a:gd name="T3" fmla="*/ 2 h 23"/>
                <a:gd name="T4" fmla="*/ 2 w 28"/>
                <a:gd name="T5" fmla="*/ 23 h 23"/>
                <a:gd name="T6" fmla="*/ 2 w 28"/>
                <a:gd name="T7" fmla="*/ 18 h 23"/>
              </a:gdLst>
              <a:ahLst/>
              <a:cxnLst>
                <a:cxn ang="0">
                  <a:pos x="T0" y="T1"/>
                </a:cxn>
                <a:cxn ang="0">
                  <a:pos x="T2" y="T3"/>
                </a:cxn>
                <a:cxn ang="0">
                  <a:pos x="T4" y="T5"/>
                </a:cxn>
                <a:cxn ang="0">
                  <a:pos x="T6" y="T7"/>
                </a:cxn>
              </a:cxnLst>
              <a:rect l="0" t="0" r="r" b="b"/>
              <a:pathLst>
                <a:path w="28" h="23">
                  <a:moveTo>
                    <a:pt x="2" y="18"/>
                  </a:moveTo>
                  <a:cubicBezTo>
                    <a:pt x="11" y="13"/>
                    <a:pt x="15" y="0"/>
                    <a:pt x="28" y="2"/>
                  </a:cubicBezTo>
                  <a:cubicBezTo>
                    <a:pt x="20" y="9"/>
                    <a:pt x="11" y="16"/>
                    <a:pt x="2" y="23"/>
                  </a:cubicBezTo>
                  <a:cubicBezTo>
                    <a:pt x="0" y="22"/>
                    <a:pt x="0" y="20"/>
                    <a:pt x="2" y="18"/>
                  </a:cubicBezTo>
                  <a:close/>
                </a:path>
              </a:pathLst>
            </a:custGeom>
            <a:solidFill>
              <a:srgbClr val="4C45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2" name="Freeform 295">
              <a:extLst>
                <a:ext uri="{FF2B5EF4-FFF2-40B4-BE49-F238E27FC236}">
                  <a16:creationId xmlns:a16="http://schemas.microsoft.com/office/drawing/2014/main" id="{7386C632-D7B3-42C4-B658-0BF6D84E8D6F}"/>
                </a:ext>
              </a:extLst>
            </p:cNvPr>
            <p:cNvSpPr>
              <a:spLocks/>
            </p:cNvSpPr>
            <p:nvPr/>
          </p:nvSpPr>
          <p:spPr bwMode="auto">
            <a:xfrm>
              <a:off x="5903914" y="3254375"/>
              <a:ext cx="82550" cy="112713"/>
            </a:xfrm>
            <a:custGeom>
              <a:avLst/>
              <a:gdLst>
                <a:gd name="T0" fmla="*/ 21 w 22"/>
                <a:gd name="T1" fmla="*/ 30 h 30"/>
                <a:gd name="T2" fmla="*/ 0 w 22"/>
                <a:gd name="T3" fmla="*/ 3 h 30"/>
                <a:gd name="T4" fmla="*/ 3 w 22"/>
                <a:gd name="T5" fmla="*/ 0 h 30"/>
                <a:gd name="T6" fmla="*/ 22 w 22"/>
                <a:gd name="T7" fmla="*/ 29 h 30"/>
                <a:gd name="T8" fmla="*/ 21 w 22"/>
                <a:gd name="T9" fmla="*/ 30 h 30"/>
              </a:gdLst>
              <a:ahLst/>
              <a:cxnLst>
                <a:cxn ang="0">
                  <a:pos x="T0" y="T1"/>
                </a:cxn>
                <a:cxn ang="0">
                  <a:pos x="T2" y="T3"/>
                </a:cxn>
                <a:cxn ang="0">
                  <a:pos x="T4" y="T5"/>
                </a:cxn>
                <a:cxn ang="0">
                  <a:pos x="T6" y="T7"/>
                </a:cxn>
                <a:cxn ang="0">
                  <a:pos x="T8" y="T9"/>
                </a:cxn>
              </a:cxnLst>
              <a:rect l="0" t="0" r="r" b="b"/>
              <a:pathLst>
                <a:path w="22" h="30">
                  <a:moveTo>
                    <a:pt x="21" y="30"/>
                  </a:moveTo>
                  <a:cubicBezTo>
                    <a:pt x="14" y="21"/>
                    <a:pt x="7" y="12"/>
                    <a:pt x="0" y="3"/>
                  </a:cubicBezTo>
                  <a:cubicBezTo>
                    <a:pt x="1" y="2"/>
                    <a:pt x="2" y="1"/>
                    <a:pt x="3" y="0"/>
                  </a:cubicBezTo>
                  <a:cubicBezTo>
                    <a:pt x="11" y="8"/>
                    <a:pt x="19" y="17"/>
                    <a:pt x="22" y="29"/>
                  </a:cubicBezTo>
                  <a:cubicBezTo>
                    <a:pt x="22" y="29"/>
                    <a:pt x="21" y="30"/>
                    <a:pt x="21" y="30"/>
                  </a:cubicBezTo>
                  <a:close/>
                </a:path>
              </a:pathLst>
            </a:custGeom>
            <a:solidFill>
              <a:srgbClr val="87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3" name="Freeform 296">
              <a:extLst>
                <a:ext uri="{FF2B5EF4-FFF2-40B4-BE49-F238E27FC236}">
                  <a16:creationId xmlns:a16="http://schemas.microsoft.com/office/drawing/2014/main" id="{262E1A6D-BBA6-4494-B770-EC790C4CBC26}"/>
                </a:ext>
              </a:extLst>
            </p:cNvPr>
            <p:cNvSpPr>
              <a:spLocks/>
            </p:cNvSpPr>
            <p:nvPr/>
          </p:nvSpPr>
          <p:spPr bwMode="auto">
            <a:xfrm>
              <a:off x="6448426" y="1839913"/>
              <a:ext cx="76200" cy="82550"/>
            </a:xfrm>
            <a:custGeom>
              <a:avLst/>
              <a:gdLst>
                <a:gd name="T0" fmla="*/ 0 w 20"/>
                <a:gd name="T1" fmla="*/ 14 h 22"/>
                <a:gd name="T2" fmla="*/ 0 w 20"/>
                <a:gd name="T3" fmla="*/ 2 h 22"/>
                <a:gd name="T4" fmla="*/ 0 w 20"/>
                <a:gd name="T5" fmla="*/ 2 h 22"/>
                <a:gd name="T6" fmla="*/ 20 w 20"/>
                <a:gd name="T7" fmla="*/ 14 h 22"/>
                <a:gd name="T8" fmla="*/ 0 w 20"/>
                <a:gd name="T9" fmla="*/ 14 h 22"/>
              </a:gdLst>
              <a:ahLst/>
              <a:cxnLst>
                <a:cxn ang="0">
                  <a:pos x="T0" y="T1"/>
                </a:cxn>
                <a:cxn ang="0">
                  <a:pos x="T2" y="T3"/>
                </a:cxn>
                <a:cxn ang="0">
                  <a:pos x="T4" y="T5"/>
                </a:cxn>
                <a:cxn ang="0">
                  <a:pos x="T6" y="T7"/>
                </a:cxn>
                <a:cxn ang="0">
                  <a:pos x="T8" y="T9"/>
                </a:cxn>
              </a:cxnLst>
              <a:rect l="0" t="0" r="r" b="b"/>
              <a:pathLst>
                <a:path w="20" h="22">
                  <a:moveTo>
                    <a:pt x="0" y="14"/>
                  </a:moveTo>
                  <a:cubicBezTo>
                    <a:pt x="0" y="10"/>
                    <a:pt x="0" y="6"/>
                    <a:pt x="0" y="2"/>
                  </a:cubicBezTo>
                  <a:cubicBezTo>
                    <a:pt x="0" y="2"/>
                    <a:pt x="0" y="2"/>
                    <a:pt x="0" y="2"/>
                  </a:cubicBezTo>
                  <a:cubicBezTo>
                    <a:pt x="11" y="0"/>
                    <a:pt x="9" y="17"/>
                    <a:pt x="20" y="14"/>
                  </a:cubicBezTo>
                  <a:cubicBezTo>
                    <a:pt x="13" y="22"/>
                    <a:pt x="7" y="16"/>
                    <a:pt x="0" y="14"/>
                  </a:cubicBezTo>
                  <a:close/>
                </a:path>
              </a:pathLst>
            </a:custGeom>
            <a:solidFill>
              <a:srgbClr val="ABA69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4" name="Freeform 297">
              <a:extLst>
                <a:ext uri="{FF2B5EF4-FFF2-40B4-BE49-F238E27FC236}">
                  <a16:creationId xmlns:a16="http://schemas.microsoft.com/office/drawing/2014/main" id="{F6619856-C7D5-41DB-949A-4ED05A47D495}"/>
                </a:ext>
              </a:extLst>
            </p:cNvPr>
            <p:cNvSpPr>
              <a:spLocks/>
            </p:cNvSpPr>
            <p:nvPr/>
          </p:nvSpPr>
          <p:spPr bwMode="auto">
            <a:xfrm>
              <a:off x="7515226" y="1876425"/>
              <a:ext cx="90488" cy="60325"/>
            </a:xfrm>
            <a:custGeom>
              <a:avLst/>
              <a:gdLst>
                <a:gd name="T0" fmla="*/ 24 w 24"/>
                <a:gd name="T1" fmla="*/ 0 h 16"/>
                <a:gd name="T2" fmla="*/ 24 w 24"/>
                <a:gd name="T3" fmla="*/ 5 h 16"/>
                <a:gd name="T4" fmla="*/ 0 w 24"/>
                <a:gd name="T5" fmla="*/ 16 h 16"/>
                <a:gd name="T6" fmla="*/ 24 w 24"/>
                <a:gd name="T7" fmla="*/ 0 h 16"/>
              </a:gdLst>
              <a:ahLst/>
              <a:cxnLst>
                <a:cxn ang="0">
                  <a:pos x="T0" y="T1"/>
                </a:cxn>
                <a:cxn ang="0">
                  <a:pos x="T2" y="T3"/>
                </a:cxn>
                <a:cxn ang="0">
                  <a:pos x="T4" y="T5"/>
                </a:cxn>
                <a:cxn ang="0">
                  <a:pos x="T6" y="T7"/>
                </a:cxn>
              </a:cxnLst>
              <a:rect l="0" t="0" r="r" b="b"/>
              <a:pathLst>
                <a:path w="24" h="16">
                  <a:moveTo>
                    <a:pt x="24" y="0"/>
                  </a:moveTo>
                  <a:cubicBezTo>
                    <a:pt x="24" y="2"/>
                    <a:pt x="24" y="4"/>
                    <a:pt x="24" y="5"/>
                  </a:cubicBezTo>
                  <a:cubicBezTo>
                    <a:pt x="18" y="14"/>
                    <a:pt x="10" y="16"/>
                    <a:pt x="0" y="16"/>
                  </a:cubicBezTo>
                  <a:cubicBezTo>
                    <a:pt x="5" y="7"/>
                    <a:pt x="18" y="8"/>
                    <a:pt x="24" y="0"/>
                  </a:cubicBezTo>
                  <a:close/>
                </a:path>
              </a:pathLst>
            </a:custGeom>
            <a:solidFill>
              <a:srgbClr val="4F49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5" name="Freeform 298">
              <a:extLst>
                <a:ext uri="{FF2B5EF4-FFF2-40B4-BE49-F238E27FC236}">
                  <a16:creationId xmlns:a16="http://schemas.microsoft.com/office/drawing/2014/main" id="{95ACFEA4-E6D3-4197-853B-B0A3F7DB82FE}"/>
                </a:ext>
              </a:extLst>
            </p:cNvPr>
            <p:cNvSpPr>
              <a:spLocks/>
            </p:cNvSpPr>
            <p:nvPr/>
          </p:nvSpPr>
          <p:spPr bwMode="auto">
            <a:xfrm>
              <a:off x="6719889" y="1711325"/>
              <a:ext cx="88900" cy="49213"/>
            </a:xfrm>
            <a:custGeom>
              <a:avLst/>
              <a:gdLst>
                <a:gd name="T0" fmla="*/ 0 w 24"/>
                <a:gd name="T1" fmla="*/ 12 h 13"/>
                <a:gd name="T2" fmla="*/ 24 w 24"/>
                <a:gd name="T3" fmla="*/ 0 h 13"/>
                <a:gd name="T4" fmla="*/ 0 w 24"/>
                <a:gd name="T5" fmla="*/ 12 h 13"/>
              </a:gdLst>
              <a:ahLst/>
              <a:cxnLst>
                <a:cxn ang="0">
                  <a:pos x="T0" y="T1"/>
                </a:cxn>
                <a:cxn ang="0">
                  <a:pos x="T2" y="T3"/>
                </a:cxn>
                <a:cxn ang="0">
                  <a:pos x="T4" y="T5"/>
                </a:cxn>
              </a:cxnLst>
              <a:rect l="0" t="0" r="r" b="b"/>
              <a:pathLst>
                <a:path w="24" h="13">
                  <a:moveTo>
                    <a:pt x="0" y="12"/>
                  </a:moveTo>
                  <a:cubicBezTo>
                    <a:pt x="6" y="6"/>
                    <a:pt x="14" y="2"/>
                    <a:pt x="24" y="0"/>
                  </a:cubicBezTo>
                  <a:cubicBezTo>
                    <a:pt x="19" y="12"/>
                    <a:pt x="10" y="13"/>
                    <a:pt x="0" y="12"/>
                  </a:cubicBezTo>
                  <a:close/>
                </a:path>
              </a:pathLst>
            </a:custGeom>
            <a:solidFill>
              <a:srgbClr val="CCC8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6" name="Freeform 299">
              <a:extLst>
                <a:ext uri="{FF2B5EF4-FFF2-40B4-BE49-F238E27FC236}">
                  <a16:creationId xmlns:a16="http://schemas.microsoft.com/office/drawing/2014/main" id="{904CCB34-B9EC-4B4A-AFF3-D3D7F6D8710A}"/>
                </a:ext>
              </a:extLst>
            </p:cNvPr>
            <p:cNvSpPr>
              <a:spLocks/>
            </p:cNvSpPr>
            <p:nvPr/>
          </p:nvSpPr>
          <p:spPr bwMode="auto">
            <a:xfrm>
              <a:off x="7620001" y="1952625"/>
              <a:ext cx="76200" cy="82550"/>
            </a:xfrm>
            <a:custGeom>
              <a:avLst/>
              <a:gdLst>
                <a:gd name="T0" fmla="*/ 20 w 20"/>
                <a:gd name="T1" fmla="*/ 0 h 22"/>
                <a:gd name="T2" fmla="*/ 0 w 20"/>
                <a:gd name="T3" fmla="*/ 22 h 22"/>
                <a:gd name="T4" fmla="*/ 20 w 20"/>
                <a:gd name="T5" fmla="*/ 0 h 22"/>
              </a:gdLst>
              <a:ahLst/>
              <a:cxnLst>
                <a:cxn ang="0">
                  <a:pos x="T0" y="T1"/>
                </a:cxn>
                <a:cxn ang="0">
                  <a:pos x="T2" y="T3"/>
                </a:cxn>
                <a:cxn ang="0">
                  <a:pos x="T4" y="T5"/>
                </a:cxn>
              </a:cxnLst>
              <a:rect l="0" t="0" r="r" b="b"/>
              <a:pathLst>
                <a:path w="20" h="22">
                  <a:moveTo>
                    <a:pt x="20" y="0"/>
                  </a:moveTo>
                  <a:cubicBezTo>
                    <a:pt x="17" y="11"/>
                    <a:pt x="10" y="17"/>
                    <a:pt x="0" y="22"/>
                  </a:cubicBezTo>
                  <a:cubicBezTo>
                    <a:pt x="1" y="9"/>
                    <a:pt x="11" y="5"/>
                    <a:pt x="20" y="0"/>
                  </a:cubicBezTo>
                  <a:close/>
                </a:path>
              </a:pathLst>
            </a:custGeom>
            <a:solidFill>
              <a:srgbClr val="5951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7" name="Freeform 300">
              <a:extLst>
                <a:ext uri="{FF2B5EF4-FFF2-40B4-BE49-F238E27FC236}">
                  <a16:creationId xmlns:a16="http://schemas.microsoft.com/office/drawing/2014/main" id="{42AEC2EC-75AE-431D-9F6D-33794A59B000}"/>
                </a:ext>
              </a:extLst>
            </p:cNvPr>
            <p:cNvSpPr>
              <a:spLocks/>
            </p:cNvSpPr>
            <p:nvPr/>
          </p:nvSpPr>
          <p:spPr bwMode="auto">
            <a:xfrm>
              <a:off x="5543551" y="2266950"/>
              <a:ext cx="68263" cy="71438"/>
            </a:xfrm>
            <a:custGeom>
              <a:avLst/>
              <a:gdLst>
                <a:gd name="T0" fmla="*/ 6 w 18"/>
                <a:gd name="T1" fmla="*/ 19 h 19"/>
                <a:gd name="T2" fmla="*/ 6 w 18"/>
                <a:gd name="T3" fmla="*/ 2 h 19"/>
                <a:gd name="T4" fmla="*/ 13 w 18"/>
                <a:gd name="T5" fmla="*/ 3 h 19"/>
                <a:gd name="T6" fmla="*/ 6 w 18"/>
                <a:gd name="T7" fmla="*/ 19 h 19"/>
              </a:gdLst>
              <a:ahLst/>
              <a:cxnLst>
                <a:cxn ang="0">
                  <a:pos x="T0" y="T1"/>
                </a:cxn>
                <a:cxn ang="0">
                  <a:pos x="T2" y="T3"/>
                </a:cxn>
                <a:cxn ang="0">
                  <a:pos x="T4" y="T5"/>
                </a:cxn>
                <a:cxn ang="0">
                  <a:pos x="T6" y="T7"/>
                </a:cxn>
              </a:cxnLst>
              <a:rect l="0" t="0" r="r" b="b"/>
              <a:pathLst>
                <a:path w="18" h="19">
                  <a:moveTo>
                    <a:pt x="6" y="19"/>
                  </a:moveTo>
                  <a:cubicBezTo>
                    <a:pt x="8" y="12"/>
                    <a:pt x="0" y="8"/>
                    <a:pt x="6" y="2"/>
                  </a:cubicBezTo>
                  <a:cubicBezTo>
                    <a:pt x="8" y="0"/>
                    <a:pt x="11" y="0"/>
                    <a:pt x="13" y="3"/>
                  </a:cubicBezTo>
                  <a:cubicBezTo>
                    <a:pt x="18" y="9"/>
                    <a:pt x="14" y="13"/>
                    <a:pt x="6" y="19"/>
                  </a:cubicBezTo>
                  <a:close/>
                </a:path>
              </a:pathLst>
            </a:custGeom>
            <a:solidFill>
              <a:srgbClr val="9A98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8" name="Freeform 302">
              <a:extLst>
                <a:ext uri="{FF2B5EF4-FFF2-40B4-BE49-F238E27FC236}">
                  <a16:creationId xmlns:a16="http://schemas.microsoft.com/office/drawing/2014/main" id="{FC71138F-7D91-43AA-B7E3-F57603F6675D}"/>
                </a:ext>
              </a:extLst>
            </p:cNvPr>
            <p:cNvSpPr>
              <a:spLocks/>
            </p:cNvSpPr>
            <p:nvPr/>
          </p:nvSpPr>
          <p:spPr bwMode="auto">
            <a:xfrm>
              <a:off x="8634414" y="-368300"/>
              <a:ext cx="258763" cy="957263"/>
            </a:xfrm>
            <a:custGeom>
              <a:avLst/>
              <a:gdLst>
                <a:gd name="T0" fmla="*/ 66 w 69"/>
                <a:gd name="T1" fmla="*/ 26 h 255"/>
                <a:gd name="T2" fmla="*/ 65 w 69"/>
                <a:gd name="T3" fmla="*/ 125 h 255"/>
                <a:gd name="T4" fmla="*/ 60 w 69"/>
                <a:gd name="T5" fmla="*/ 90 h 255"/>
                <a:gd name="T6" fmla="*/ 31 w 69"/>
                <a:gd name="T7" fmla="*/ 247 h 255"/>
                <a:gd name="T8" fmla="*/ 4 w 69"/>
                <a:gd name="T9" fmla="*/ 250 h 255"/>
                <a:gd name="T10" fmla="*/ 10 w 69"/>
                <a:gd name="T11" fmla="*/ 215 h 255"/>
                <a:gd name="T12" fmla="*/ 23 w 69"/>
                <a:gd name="T13" fmla="*/ 175 h 255"/>
                <a:gd name="T14" fmla="*/ 33 w 69"/>
                <a:gd name="T15" fmla="*/ 133 h 255"/>
                <a:gd name="T16" fmla="*/ 43 w 69"/>
                <a:gd name="T17" fmla="*/ 70 h 255"/>
                <a:gd name="T18" fmla="*/ 39 w 69"/>
                <a:gd name="T19" fmla="*/ 71 h 255"/>
                <a:gd name="T20" fmla="*/ 37 w 69"/>
                <a:gd name="T21" fmla="*/ 50 h 255"/>
                <a:gd name="T22" fmla="*/ 41 w 69"/>
                <a:gd name="T23" fmla="*/ 47 h 255"/>
                <a:gd name="T24" fmla="*/ 42 w 69"/>
                <a:gd name="T25" fmla="*/ 16 h 255"/>
                <a:gd name="T26" fmla="*/ 63 w 69"/>
                <a:gd name="T27" fmla="*/ 5 h 255"/>
                <a:gd name="T28" fmla="*/ 66 w 69"/>
                <a:gd name="T29" fmla="*/ 26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9" h="255">
                  <a:moveTo>
                    <a:pt x="66" y="26"/>
                  </a:moveTo>
                  <a:cubicBezTo>
                    <a:pt x="66" y="59"/>
                    <a:pt x="65" y="92"/>
                    <a:pt x="65" y="125"/>
                  </a:cubicBezTo>
                  <a:cubicBezTo>
                    <a:pt x="53" y="114"/>
                    <a:pt x="65" y="99"/>
                    <a:pt x="60" y="90"/>
                  </a:cubicBezTo>
                  <a:cubicBezTo>
                    <a:pt x="63" y="143"/>
                    <a:pt x="51" y="196"/>
                    <a:pt x="31" y="247"/>
                  </a:cubicBezTo>
                  <a:cubicBezTo>
                    <a:pt x="22" y="253"/>
                    <a:pt x="14" y="255"/>
                    <a:pt x="4" y="250"/>
                  </a:cubicBezTo>
                  <a:cubicBezTo>
                    <a:pt x="0" y="237"/>
                    <a:pt x="5" y="226"/>
                    <a:pt x="10" y="215"/>
                  </a:cubicBezTo>
                  <a:cubicBezTo>
                    <a:pt x="15" y="202"/>
                    <a:pt x="19" y="189"/>
                    <a:pt x="23" y="175"/>
                  </a:cubicBezTo>
                  <a:cubicBezTo>
                    <a:pt x="26" y="161"/>
                    <a:pt x="30" y="147"/>
                    <a:pt x="33" y="133"/>
                  </a:cubicBezTo>
                  <a:cubicBezTo>
                    <a:pt x="42" y="113"/>
                    <a:pt x="37" y="91"/>
                    <a:pt x="43" y="70"/>
                  </a:cubicBezTo>
                  <a:cubicBezTo>
                    <a:pt x="42" y="70"/>
                    <a:pt x="40" y="72"/>
                    <a:pt x="39" y="71"/>
                  </a:cubicBezTo>
                  <a:cubicBezTo>
                    <a:pt x="31" y="65"/>
                    <a:pt x="31" y="58"/>
                    <a:pt x="37" y="50"/>
                  </a:cubicBezTo>
                  <a:cubicBezTo>
                    <a:pt x="37" y="48"/>
                    <a:pt x="43" y="53"/>
                    <a:pt x="41" y="47"/>
                  </a:cubicBezTo>
                  <a:cubicBezTo>
                    <a:pt x="39" y="37"/>
                    <a:pt x="38" y="26"/>
                    <a:pt x="42" y="16"/>
                  </a:cubicBezTo>
                  <a:cubicBezTo>
                    <a:pt x="48" y="10"/>
                    <a:pt x="52" y="0"/>
                    <a:pt x="63" y="5"/>
                  </a:cubicBezTo>
                  <a:cubicBezTo>
                    <a:pt x="69" y="11"/>
                    <a:pt x="69" y="18"/>
                    <a:pt x="66" y="26"/>
                  </a:cubicBezTo>
                  <a:close/>
                </a:path>
              </a:pathLst>
            </a:custGeom>
            <a:solidFill>
              <a:srgbClr val="81432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9" name="Freeform 303">
              <a:extLst>
                <a:ext uri="{FF2B5EF4-FFF2-40B4-BE49-F238E27FC236}">
                  <a16:creationId xmlns:a16="http://schemas.microsoft.com/office/drawing/2014/main" id="{9B0FAEC0-1952-43DF-B734-1D59B7E53F99}"/>
                </a:ext>
              </a:extLst>
            </p:cNvPr>
            <p:cNvSpPr>
              <a:spLocks/>
            </p:cNvSpPr>
            <p:nvPr/>
          </p:nvSpPr>
          <p:spPr bwMode="auto">
            <a:xfrm>
              <a:off x="8832851" y="-900112"/>
              <a:ext cx="236538" cy="630238"/>
            </a:xfrm>
            <a:custGeom>
              <a:avLst/>
              <a:gdLst>
                <a:gd name="T0" fmla="*/ 13 w 63"/>
                <a:gd name="T1" fmla="*/ 168 h 168"/>
                <a:gd name="T2" fmla="*/ 9 w 63"/>
                <a:gd name="T3" fmla="*/ 148 h 168"/>
                <a:gd name="T4" fmla="*/ 6 w 63"/>
                <a:gd name="T5" fmla="*/ 122 h 168"/>
                <a:gd name="T6" fmla="*/ 9 w 63"/>
                <a:gd name="T7" fmla="*/ 90 h 168"/>
                <a:gd name="T8" fmla="*/ 26 w 63"/>
                <a:gd name="T9" fmla="*/ 88 h 168"/>
                <a:gd name="T10" fmla="*/ 44 w 63"/>
                <a:gd name="T11" fmla="*/ 12 h 168"/>
                <a:gd name="T12" fmla="*/ 52 w 63"/>
                <a:gd name="T13" fmla="*/ 1 h 168"/>
                <a:gd name="T14" fmla="*/ 60 w 63"/>
                <a:gd name="T15" fmla="*/ 15 h 168"/>
                <a:gd name="T16" fmla="*/ 53 w 63"/>
                <a:gd name="T17" fmla="*/ 94 h 168"/>
                <a:gd name="T18" fmla="*/ 13 w 63"/>
                <a:gd name="T19" fmla="*/ 16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3" h="168">
                  <a:moveTo>
                    <a:pt x="13" y="168"/>
                  </a:moveTo>
                  <a:cubicBezTo>
                    <a:pt x="12" y="161"/>
                    <a:pt x="10" y="155"/>
                    <a:pt x="9" y="148"/>
                  </a:cubicBezTo>
                  <a:cubicBezTo>
                    <a:pt x="5" y="140"/>
                    <a:pt x="9" y="130"/>
                    <a:pt x="6" y="122"/>
                  </a:cubicBezTo>
                  <a:cubicBezTo>
                    <a:pt x="9" y="112"/>
                    <a:pt x="0" y="100"/>
                    <a:pt x="9" y="90"/>
                  </a:cubicBezTo>
                  <a:cubicBezTo>
                    <a:pt x="16" y="99"/>
                    <a:pt x="21" y="101"/>
                    <a:pt x="26" y="88"/>
                  </a:cubicBezTo>
                  <a:cubicBezTo>
                    <a:pt x="36" y="63"/>
                    <a:pt x="39" y="38"/>
                    <a:pt x="44" y="12"/>
                  </a:cubicBezTo>
                  <a:cubicBezTo>
                    <a:pt x="46" y="7"/>
                    <a:pt x="44" y="0"/>
                    <a:pt x="52" y="1"/>
                  </a:cubicBezTo>
                  <a:cubicBezTo>
                    <a:pt x="59" y="1"/>
                    <a:pt x="60" y="9"/>
                    <a:pt x="60" y="15"/>
                  </a:cubicBezTo>
                  <a:cubicBezTo>
                    <a:pt x="63" y="42"/>
                    <a:pt x="62" y="68"/>
                    <a:pt x="53" y="94"/>
                  </a:cubicBezTo>
                  <a:cubicBezTo>
                    <a:pt x="44" y="121"/>
                    <a:pt x="30" y="145"/>
                    <a:pt x="13" y="168"/>
                  </a:cubicBezTo>
                  <a:close/>
                </a:path>
              </a:pathLst>
            </a:custGeom>
            <a:solidFill>
              <a:srgbClr val="6B32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0" name="Freeform 304">
              <a:extLst>
                <a:ext uri="{FF2B5EF4-FFF2-40B4-BE49-F238E27FC236}">
                  <a16:creationId xmlns:a16="http://schemas.microsoft.com/office/drawing/2014/main" id="{80160949-52B4-467E-BC78-EB4311674F86}"/>
                </a:ext>
              </a:extLst>
            </p:cNvPr>
            <p:cNvSpPr>
              <a:spLocks/>
            </p:cNvSpPr>
            <p:nvPr/>
          </p:nvSpPr>
          <p:spPr bwMode="auto">
            <a:xfrm>
              <a:off x="8345489" y="649288"/>
              <a:ext cx="330200" cy="450850"/>
            </a:xfrm>
            <a:custGeom>
              <a:avLst/>
              <a:gdLst>
                <a:gd name="T0" fmla="*/ 75 w 88"/>
                <a:gd name="T1" fmla="*/ 43 h 120"/>
                <a:gd name="T2" fmla="*/ 69 w 88"/>
                <a:gd name="T3" fmla="*/ 55 h 120"/>
                <a:gd name="T4" fmla="*/ 45 w 88"/>
                <a:gd name="T5" fmla="*/ 83 h 120"/>
                <a:gd name="T6" fmla="*/ 43 w 88"/>
                <a:gd name="T7" fmla="*/ 85 h 120"/>
                <a:gd name="T8" fmla="*/ 6 w 88"/>
                <a:gd name="T9" fmla="*/ 120 h 120"/>
                <a:gd name="T10" fmla="*/ 4 w 88"/>
                <a:gd name="T11" fmla="*/ 100 h 120"/>
                <a:gd name="T12" fmla="*/ 40 w 88"/>
                <a:gd name="T13" fmla="*/ 32 h 120"/>
                <a:gd name="T14" fmla="*/ 58 w 88"/>
                <a:gd name="T15" fmla="*/ 8 h 120"/>
                <a:gd name="T16" fmla="*/ 66 w 88"/>
                <a:gd name="T17" fmla="*/ 0 h 120"/>
                <a:gd name="T18" fmla="*/ 82 w 88"/>
                <a:gd name="T19" fmla="*/ 30 h 120"/>
                <a:gd name="T20" fmla="*/ 75 w 88"/>
                <a:gd name="T21" fmla="*/ 43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8" h="120">
                  <a:moveTo>
                    <a:pt x="75" y="43"/>
                  </a:moveTo>
                  <a:cubicBezTo>
                    <a:pt x="73" y="47"/>
                    <a:pt x="71" y="51"/>
                    <a:pt x="69" y="55"/>
                  </a:cubicBezTo>
                  <a:cubicBezTo>
                    <a:pt x="59" y="62"/>
                    <a:pt x="55" y="76"/>
                    <a:pt x="45" y="83"/>
                  </a:cubicBezTo>
                  <a:cubicBezTo>
                    <a:pt x="44" y="84"/>
                    <a:pt x="44" y="85"/>
                    <a:pt x="43" y="85"/>
                  </a:cubicBezTo>
                  <a:cubicBezTo>
                    <a:pt x="33" y="99"/>
                    <a:pt x="23" y="113"/>
                    <a:pt x="6" y="120"/>
                  </a:cubicBezTo>
                  <a:cubicBezTo>
                    <a:pt x="0" y="114"/>
                    <a:pt x="1" y="106"/>
                    <a:pt x="4" y="100"/>
                  </a:cubicBezTo>
                  <a:cubicBezTo>
                    <a:pt x="16" y="77"/>
                    <a:pt x="22" y="51"/>
                    <a:pt x="40" y="32"/>
                  </a:cubicBezTo>
                  <a:cubicBezTo>
                    <a:pt x="50" y="27"/>
                    <a:pt x="57" y="20"/>
                    <a:pt x="58" y="8"/>
                  </a:cubicBezTo>
                  <a:cubicBezTo>
                    <a:pt x="59" y="4"/>
                    <a:pt x="62" y="1"/>
                    <a:pt x="66" y="0"/>
                  </a:cubicBezTo>
                  <a:cubicBezTo>
                    <a:pt x="88" y="1"/>
                    <a:pt x="79" y="19"/>
                    <a:pt x="82" y="30"/>
                  </a:cubicBezTo>
                  <a:cubicBezTo>
                    <a:pt x="81" y="36"/>
                    <a:pt x="77" y="39"/>
                    <a:pt x="75" y="43"/>
                  </a:cubicBezTo>
                  <a:close/>
                </a:path>
              </a:pathLst>
            </a:custGeom>
            <a:solidFill>
              <a:srgbClr val="CBADA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1" name="Freeform 305">
              <a:extLst>
                <a:ext uri="{FF2B5EF4-FFF2-40B4-BE49-F238E27FC236}">
                  <a16:creationId xmlns:a16="http://schemas.microsoft.com/office/drawing/2014/main" id="{1E6DB0A6-DF06-491B-8EAF-FBFEEA26E084}"/>
                </a:ext>
              </a:extLst>
            </p:cNvPr>
            <p:cNvSpPr>
              <a:spLocks/>
            </p:cNvSpPr>
            <p:nvPr/>
          </p:nvSpPr>
          <p:spPr bwMode="auto">
            <a:xfrm>
              <a:off x="8761414" y="-1119187"/>
              <a:ext cx="150813" cy="739775"/>
            </a:xfrm>
            <a:custGeom>
              <a:avLst/>
              <a:gdLst>
                <a:gd name="T0" fmla="*/ 28 w 40"/>
                <a:gd name="T1" fmla="*/ 148 h 197"/>
                <a:gd name="T2" fmla="*/ 32 w 40"/>
                <a:gd name="T3" fmla="*/ 182 h 197"/>
                <a:gd name="T4" fmla="*/ 22 w 40"/>
                <a:gd name="T5" fmla="*/ 197 h 197"/>
                <a:gd name="T6" fmla="*/ 8 w 40"/>
                <a:gd name="T7" fmla="*/ 181 h 197"/>
                <a:gd name="T8" fmla="*/ 6 w 40"/>
                <a:gd name="T9" fmla="*/ 128 h 197"/>
                <a:gd name="T10" fmla="*/ 8 w 40"/>
                <a:gd name="T11" fmla="*/ 102 h 197"/>
                <a:gd name="T12" fmla="*/ 6 w 40"/>
                <a:gd name="T13" fmla="*/ 0 h 197"/>
                <a:gd name="T14" fmla="*/ 20 w 40"/>
                <a:gd name="T15" fmla="*/ 86 h 197"/>
                <a:gd name="T16" fmla="*/ 23 w 40"/>
                <a:gd name="T17" fmla="*/ 95 h 197"/>
                <a:gd name="T18" fmla="*/ 25 w 40"/>
                <a:gd name="T19" fmla="*/ 138 h 197"/>
                <a:gd name="T20" fmla="*/ 28 w 40"/>
                <a:gd name="T21" fmla="*/ 148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0" h="197">
                  <a:moveTo>
                    <a:pt x="28" y="148"/>
                  </a:moveTo>
                  <a:cubicBezTo>
                    <a:pt x="28" y="160"/>
                    <a:pt x="40" y="170"/>
                    <a:pt x="32" y="182"/>
                  </a:cubicBezTo>
                  <a:cubicBezTo>
                    <a:pt x="29" y="187"/>
                    <a:pt x="32" y="197"/>
                    <a:pt x="22" y="197"/>
                  </a:cubicBezTo>
                  <a:cubicBezTo>
                    <a:pt x="12" y="197"/>
                    <a:pt x="10" y="189"/>
                    <a:pt x="8" y="181"/>
                  </a:cubicBezTo>
                  <a:cubicBezTo>
                    <a:pt x="12" y="163"/>
                    <a:pt x="4" y="146"/>
                    <a:pt x="6" y="128"/>
                  </a:cubicBezTo>
                  <a:cubicBezTo>
                    <a:pt x="7" y="119"/>
                    <a:pt x="4" y="111"/>
                    <a:pt x="8" y="102"/>
                  </a:cubicBezTo>
                  <a:cubicBezTo>
                    <a:pt x="11" y="68"/>
                    <a:pt x="0" y="34"/>
                    <a:pt x="6" y="0"/>
                  </a:cubicBezTo>
                  <a:cubicBezTo>
                    <a:pt x="8" y="29"/>
                    <a:pt x="11" y="58"/>
                    <a:pt x="20" y="86"/>
                  </a:cubicBezTo>
                  <a:cubicBezTo>
                    <a:pt x="21" y="89"/>
                    <a:pt x="22" y="92"/>
                    <a:pt x="23" y="95"/>
                  </a:cubicBezTo>
                  <a:cubicBezTo>
                    <a:pt x="23" y="109"/>
                    <a:pt x="19" y="124"/>
                    <a:pt x="25" y="138"/>
                  </a:cubicBezTo>
                  <a:cubicBezTo>
                    <a:pt x="28" y="141"/>
                    <a:pt x="29" y="144"/>
                    <a:pt x="28" y="148"/>
                  </a:cubicBezTo>
                  <a:close/>
                </a:path>
              </a:pathLst>
            </a:custGeom>
            <a:solidFill>
              <a:srgbClr val="A87B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2" name="Freeform 306">
              <a:extLst>
                <a:ext uri="{FF2B5EF4-FFF2-40B4-BE49-F238E27FC236}">
                  <a16:creationId xmlns:a16="http://schemas.microsoft.com/office/drawing/2014/main" id="{FDCEB995-E8B3-4ED2-BCD0-1EBF3A52C448}"/>
                </a:ext>
              </a:extLst>
            </p:cNvPr>
            <p:cNvSpPr>
              <a:spLocks/>
            </p:cNvSpPr>
            <p:nvPr/>
          </p:nvSpPr>
          <p:spPr bwMode="auto">
            <a:xfrm>
              <a:off x="8626476" y="-93662"/>
              <a:ext cx="252413" cy="904875"/>
            </a:xfrm>
            <a:custGeom>
              <a:avLst/>
              <a:gdLst>
                <a:gd name="T0" fmla="*/ 0 w 67"/>
                <a:gd name="T1" fmla="*/ 241 h 241"/>
                <a:gd name="T2" fmla="*/ 4 w 67"/>
                <a:gd name="T3" fmla="*/ 229 h 241"/>
                <a:gd name="T4" fmla="*/ 19 w 67"/>
                <a:gd name="T5" fmla="*/ 180 h 241"/>
                <a:gd name="T6" fmla="*/ 29 w 67"/>
                <a:gd name="T7" fmla="*/ 173 h 241"/>
                <a:gd name="T8" fmla="*/ 45 w 67"/>
                <a:gd name="T9" fmla="*/ 113 h 241"/>
                <a:gd name="T10" fmla="*/ 46 w 67"/>
                <a:gd name="T11" fmla="*/ 104 h 241"/>
                <a:gd name="T12" fmla="*/ 61 w 67"/>
                <a:gd name="T13" fmla="*/ 0 h 241"/>
                <a:gd name="T14" fmla="*/ 67 w 67"/>
                <a:gd name="T15" fmla="*/ 52 h 241"/>
                <a:gd name="T16" fmla="*/ 14 w 67"/>
                <a:gd name="T17" fmla="*/ 225 h 241"/>
                <a:gd name="T18" fmla="*/ 0 w 67"/>
                <a:gd name="T19" fmla="*/ 24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7" h="241">
                  <a:moveTo>
                    <a:pt x="0" y="241"/>
                  </a:moveTo>
                  <a:cubicBezTo>
                    <a:pt x="1" y="237"/>
                    <a:pt x="2" y="233"/>
                    <a:pt x="4" y="229"/>
                  </a:cubicBezTo>
                  <a:cubicBezTo>
                    <a:pt x="6" y="212"/>
                    <a:pt x="10" y="195"/>
                    <a:pt x="19" y="180"/>
                  </a:cubicBezTo>
                  <a:cubicBezTo>
                    <a:pt x="22" y="177"/>
                    <a:pt x="25" y="175"/>
                    <a:pt x="29" y="173"/>
                  </a:cubicBezTo>
                  <a:cubicBezTo>
                    <a:pt x="40" y="155"/>
                    <a:pt x="47" y="135"/>
                    <a:pt x="45" y="113"/>
                  </a:cubicBezTo>
                  <a:cubicBezTo>
                    <a:pt x="45" y="110"/>
                    <a:pt x="45" y="107"/>
                    <a:pt x="46" y="104"/>
                  </a:cubicBezTo>
                  <a:cubicBezTo>
                    <a:pt x="59" y="70"/>
                    <a:pt x="63" y="35"/>
                    <a:pt x="61" y="0"/>
                  </a:cubicBezTo>
                  <a:cubicBezTo>
                    <a:pt x="67" y="17"/>
                    <a:pt x="59" y="35"/>
                    <a:pt x="67" y="52"/>
                  </a:cubicBezTo>
                  <a:cubicBezTo>
                    <a:pt x="61" y="113"/>
                    <a:pt x="43" y="171"/>
                    <a:pt x="14" y="225"/>
                  </a:cubicBezTo>
                  <a:cubicBezTo>
                    <a:pt x="10" y="231"/>
                    <a:pt x="7" y="238"/>
                    <a:pt x="0" y="241"/>
                  </a:cubicBezTo>
                  <a:close/>
                </a:path>
              </a:pathLst>
            </a:custGeom>
            <a:solidFill>
              <a:srgbClr val="4F291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3" name="Freeform 310">
              <a:extLst>
                <a:ext uri="{FF2B5EF4-FFF2-40B4-BE49-F238E27FC236}">
                  <a16:creationId xmlns:a16="http://schemas.microsoft.com/office/drawing/2014/main" id="{EC7228EC-3400-4C8A-B78B-2583AE11CFFE}"/>
                </a:ext>
              </a:extLst>
            </p:cNvPr>
            <p:cNvSpPr>
              <a:spLocks/>
            </p:cNvSpPr>
            <p:nvPr/>
          </p:nvSpPr>
          <p:spPr bwMode="auto">
            <a:xfrm>
              <a:off x="8221664" y="968375"/>
              <a:ext cx="292100" cy="266700"/>
            </a:xfrm>
            <a:custGeom>
              <a:avLst/>
              <a:gdLst>
                <a:gd name="T0" fmla="*/ 40 w 78"/>
                <a:gd name="T1" fmla="*/ 34 h 71"/>
                <a:gd name="T2" fmla="*/ 76 w 78"/>
                <a:gd name="T3" fmla="*/ 0 h 71"/>
                <a:gd name="T4" fmla="*/ 71 w 78"/>
                <a:gd name="T5" fmla="*/ 14 h 71"/>
                <a:gd name="T6" fmla="*/ 10 w 78"/>
                <a:gd name="T7" fmla="*/ 70 h 71"/>
                <a:gd name="T8" fmla="*/ 4 w 78"/>
                <a:gd name="T9" fmla="*/ 71 h 71"/>
                <a:gd name="T10" fmla="*/ 8 w 78"/>
                <a:gd name="T11" fmla="*/ 55 h 71"/>
                <a:gd name="T12" fmla="*/ 40 w 78"/>
                <a:gd name="T13" fmla="*/ 34 h 71"/>
              </a:gdLst>
              <a:ahLst/>
              <a:cxnLst>
                <a:cxn ang="0">
                  <a:pos x="T0" y="T1"/>
                </a:cxn>
                <a:cxn ang="0">
                  <a:pos x="T2" y="T3"/>
                </a:cxn>
                <a:cxn ang="0">
                  <a:pos x="T4" y="T5"/>
                </a:cxn>
                <a:cxn ang="0">
                  <a:pos x="T6" y="T7"/>
                </a:cxn>
                <a:cxn ang="0">
                  <a:pos x="T8" y="T9"/>
                </a:cxn>
                <a:cxn ang="0">
                  <a:pos x="T10" y="T11"/>
                </a:cxn>
                <a:cxn ang="0">
                  <a:pos x="T12" y="T13"/>
                </a:cxn>
              </a:cxnLst>
              <a:rect l="0" t="0" r="r" b="b"/>
              <a:pathLst>
                <a:path w="78" h="71">
                  <a:moveTo>
                    <a:pt x="40" y="34"/>
                  </a:moveTo>
                  <a:cubicBezTo>
                    <a:pt x="52" y="23"/>
                    <a:pt x="64" y="12"/>
                    <a:pt x="76" y="0"/>
                  </a:cubicBezTo>
                  <a:cubicBezTo>
                    <a:pt x="78" y="6"/>
                    <a:pt x="74" y="11"/>
                    <a:pt x="71" y="14"/>
                  </a:cubicBezTo>
                  <a:cubicBezTo>
                    <a:pt x="50" y="33"/>
                    <a:pt x="33" y="55"/>
                    <a:pt x="10" y="70"/>
                  </a:cubicBezTo>
                  <a:cubicBezTo>
                    <a:pt x="8" y="71"/>
                    <a:pt x="6" y="71"/>
                    <a:pt x="4" y="71"/>
                  </a:cubicBezTo>
                  <a:cubicBezTo>
                    <a:pt x="0" y="64"/>
                    <a:pt x="5" y="60"/>
                    <a:pt x="8" y="55"/>
                  </a:cubicBezTo>
                  <a:cubicBezTo>
                    <a:pt x="18" y="47"/>
                    <a:pt x="25" y="35"/>
                    <a:pt x="40" y="34"/>
                  </a:cubicBezTo>
                  <a:close/>
                </a:path>
              </a:pathLst>
            </a:custGeom>
            <a:solidFill>
              <a:srgbClr val="5C48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4" name="Freeform 313">
              <a:extLst>
                <a:ext uri="{FF2B5EF4-FFF2-40B4-BE49-F238E27FC236}">
                  <a16:creationId xmlns:a16="http://schemas.microsoft.com/office/drawing/2014/main" id="{B2DEA03C-7B63-4912-BDED-B607A70DAEBA}"/>
                </a:ext>
              </a:extLst>
            </p:cNvPr>
            <p:cNvSpPr>
              <a:spLocks/>
            </p:cNvSpPr>
            <p:nvPr/>
          </p:nvSpPr>
          <p:spPr bwMode="auto">
            <a:xfrm>
              <a:off x="8145464" y="1231900"/>
              <a:ext cx="112713" cy="100013"/>
            </a:xfrm>
            <a:custGeom>
              <a:avLst/>
              <a:gdLst>
                <a:gd name="T0" fmla="*/ 24 w 30"/>
                <a:gd name="T1" fmla="*/ 0 h 27"/>
                <a:gd name="T2" fmla="*/ 30 w 30"/>
                <a:gd name="T3" fmla="*/ 0 h 27"/>
                <a:gd name="T4" fmla="*/ 24 w 30"/>
                <a:gd name="T5" fmla="*/ 8 h 27"/>
                <a:gd name="T6" fmla="*/ 7 w 30"/>
                <a:gd name="T7" fmla="*/ 23 h 27"/>
                <a:gd name="T8" fmla="*/ 0 w 30"/>
                <a:gd name="T9" fmla="*/ 25 h 27"/>
                <a:gd name="T10" fmla="*/ 24 w 30"/>
                <a:gd name="T11" fmla="*/ 0 h 27"/>
              </a:gdLst>
              <a:ahLst/>
              <a:cxnLst>
                <a:cxn ang="0">
                  <a:pos x="T0" y="T1"/>
                </a:cxn>
                <a:cxn ang="0">
                  <a:pos x="T2" y="T3"/>
                </a:cxn>
                <a:cxn ang="0">
                  <a:pos x="T4" y="T5"/>
                </a:cxn>
                <a:cxn ang="0">
                  <a:pos x="T6" y="T7"/>
                </a:cxn>
                <a:cxn ang="0">
                  <a:pos x="T8" y="T9"/>
                </a:cxn>
                <a:cxn ang="0">
                  <a:pos x="T10" y="T11"/>
                </a:cxn>
              </a:cxnLst>
              <a:rect l="0" t="0" r="r" b="b"/>
              <a:pathLst>
                <a:path w="30" h="27">
                  <a:moveTo>
                    <a:pt x="24" y="0"/>
                  </a:moveTo>
                  <a:cubicBezTo>
                    <a:pt x="26" y="0"/>
                    <a:pt x="28" y="0"/>
                    <a:pt x="30" y="0"/>
                  </a:cubicBezTo>
                  <a:cubicBezTo>
                    <a:pt x="28" y="3"/>
                    <a:pt x="26" y="5"/>
                    <a:pt x="24" y="8"/>
                  </a:cubicBezTo>
                  <a:cubicBezTo>
                    <a:pt x="18" y="13"/>
                    <a:pt x="13" y="18"/>
                    <a:pt x="7" y="23"/>
                  </a:cubicBezTo>
                  <a:cubicBezTo>
                    <a:pt x="6" y="27"/>
                    <a:pt x="3" y="26"/>
                    <a:pt x="0" y="25"/>
                  </a:cubicBezTo>
                  <a:cubicBezTo>
                    <a:pt x="0" y="6"/>
                    <a:pt x="5" y="1"/>
                    <a:pt x="24" y="0"/>
                  </a:cubicBezTo>
                  <a:close/>
                </a:path>
              </a:pathLst>
            </a:custGeom>
            <a:solidFill>
              <a:srgbClr val="492F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5" name="Freeform 314">
              <a:extLst>
                <a:ext uri="{FF2B5EF4-FFF2-40B4-BE49-F238E27FC236}">
                  <a16:creationId xmlns:a16="http://schemas.microsoft.com/office/drawing/2014/main" id="{2F3315FD-6180-4CFA-A03B-534A3567B60B}"/>
                </a:ext>
              </a:extLst>
            </p:cNvPr>
            <p:cNvSpPr>
              <a:spLocks/>
            </p:cNvSpPr>
            <p:nvPr/>
          </p:nvSpPr>
          <p:spPr bwMode="auto">
            <a:xfrm>
              <a:off x="8829676" y="-762000"/>
              <a:ext cx="25400" cy="161925"/>
            </a:xfrm>
            <a:custGeom>
              <a:avLst/>
              <a:gdLst>
                <a:gd name="T0" fmla="*/ 7 w 7"/>
                <a:gd name="T1" fmla="*/ 43 h 43"/>
                <a:gd name="T2" fmla="*/ 5 w 7"/>
                <a:gd name="T3" fmla="*/ 0 h 43"/>
                <a:gd name="T4" fmla="*/ 7 w 7"/>
                <a:gd name="T5" fmla="*/ 43 h 43"/>
              </a:gdLst>
              <a:ahLst/>
              <a:cxnLst>
                <a:cxn ang="0">
                  <a:pos x="T0" y="T1"/>
                </a:cxn>
                <a:cxn ang="0">
                  <a:pos x="T2" y="T3"/>
                </a:cxn>
                <a:cxn ang="0">
                  <a:pos x="T4" y="T5"/>
                </a:cxn>
              </a:cxnLst>
              <a:rect l="0" t="0" r="r" b="b"/>
              <a:pathLst>
                <a:path w="7" h="43">
                  <a:moveTo>
                    <a:pt x="7" y="43"/>
                  </a:moveTo>
                  <a:cubicBezTo>
                    <a:pt x="0" y="32"/>
                    <a:pt x="0" y="21"/>
                    <a:pt x="5" y="0"/>
                  </a:cubicBezTo>
                  <a:cubicBezTo>
                    <a:pt x="5" y="14"/>
                    <a:pt x="6" y="29"/>
                    <a:pt x="7" y="43"/>
                  </a:cubicBezTo>
                  <a:close/>
                </a:path>
              </a:pathLst>
            </a:custGeom>
            <a:solidFill>
              <a:srgbClr val="6950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6" name="Freeform 315">
              <a:extLst>
                <a:ext uri="{FF2B5EF4-FFF2-40B4-BE49-F238E27FC236}">
                  <a16:creationId xmlns:a16="http://schemas.microsoft.com/office/drawing/2014/main" id="{ADAB6BF3-39CC-454B-9477-4BE7172D991B}"/>
                </a:ext>
              </a:extLst>
            </p:cNvPr>
            <p:cNvSpPr>
              <a:spLocks/>
            </p:cNvSpPr>
            <p:nvPr/>
          </p:nvSpPr>
          <p:spPr bwMode="auto">
            <a:xfrm>
              <a:off x="8513764" y="855663"/>
              <a:ext cx="90488" cy="104775"/>
            </a:xfrm>
            <a:custGeom>
              <a:avLst/>
              <a:gdLst>
                <a:gd name="T0" fmla="*/ 0 w 24"/>
                <a:gd name="T1" fmla="*/ 28 h 28"/>
                <a:gd name="T2" fmla="*/ 24 w 24"/>
                <a:gd name="T3" fmla="*/ 0 h 28"/>
                <a:gd name="T4" fmla="*/ 0 w 24"/>
                <a:gd name="T5" fmla="*/ 28 h 28"/>
              </a:gdLst>
              <a:ahLst/>
              <a:cxnLst>
                <a:cxn ang="0">
                  <a:pos x="T0" y="T1"/>
                </a:cxn>
                <a:cxn ang="0">
                  <a:pos x="T2" y="T3"/>
                </a:cxn>
                <a:cxn ang="0">
                  <a:pos x="T4" y="T5"/>
                </a:cxn>
              </a:cxnLst>
              <a:rect l="0" t="0" r="r" b="b"/>
              <a:pathLst>
                <a:path w="24" h="28">
                  <a:moveTo>
                    <a:pt x="0" y="28"/>
                  </a:moveTo>
                  <a:cubicBezTo>
                    <a:pt x="6" y="17"/>
                    <a:pt x="10" y="4"/>
                    <a:pt x="24" y="0"/>
                  </a:cubicBezTo>
                  <a:cubicBezTo>
                    <a:pt x="17" y="10"/>
                    <a:pt x="13" y="23"/>
                    <a:pt x="0" y="28"/>
                  </a:cubicBezTo>
                  <a:close/>
                </a:path>
              </a:pathLst>
            </a:custGeom>
            <a:solidFill>
              <a:srgbClr val="5C48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7" name="Freeform 322">
              <a:extLst>
                <a:ext uri="{FF2B5EF4-FFF2-40B4-BE49-F238E27FC236}">
                  <a16:creationId xmlns:a16="http://schemas.microsoft.com/office/drawing/2014/main" id="{B6EBFFD5-D542-40E5-83D3-2298CD8B4CC0}"/>
                </a:ext>
              </a:extLst>
            </p:cNvPr>
            <p:cNvSpPr>
              <a:spLocks/>
            </p:cNvSpPr>
            <p:nvPr/>
          </p:nvSpPr>
          <p:spPr bwMode="auto">
            <a:xfrm>
              <a:off x="7292976" y="3843338"/>
              <a:ext cx="38100" cy="150813"/>
            </a:xfrm>
            <a:custGeom>
              <a:avLst/>
              <a:gdLst>
                <a:gd name="T0" fmla="*/ 4 w 10"/>
                <a:gd name="T1" fmla="*/ 40 h 40"/>
                <a:gd name="T2" fmla="*/ 7 w 10"/>
                <a:gd name="T3" fmla="*/ 0 h 40"/>
                <a:gd name="T4" fmla="*/ 4 w 10"/>
                <a:gd name="T5" fmla="*/ 40 h 40"/>
              </a:gdLst>
              <a:ahLst/>
              <a:cxnLst>
                <a:cxn ang="0">
                  <a:pos x="T0" y="T1"/>
                </a:cxn>
                <a:cxn ang="0">
                  <a:pos x="T2" y="T3"/>
                </a:cxn>
                <a:cxn ang="0">
                  <a:pos x="T4" y="T5"/>
                </a:cxn>
              </a:cxnLst>
              <a:rect l="0" t="0" r="r" b="b"/>
              <a:pathLst>
                <a:path w="10" h="40">
                  <a:moveTo>
                    <a:pt x="4" y="40"/>
                  </a:moveTo>
                  <a:cubicBezTo>
                    <a:pt x="4" y="26"/>
                    <a:pt x="0" y="13"/>
                    <a:pt x="7" y="0"/>
                  </a:cubicBezTo>
                  <a:cubicBezTo>
                    <a:pt x="6" y="13"/>
                    <a:pt x="10" y="27"/>
                    <a:pt x="4" y="40"/>
                  </a:cubicBezTo>
                  <a:close/>
                </a:path>
              </a:pathLst>
            </a:custGeom>
            <a:solidFill>
              <a:srgbClr val="D0C4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8" name="Freeform 324">
              <a:extLst>
                <a:ext uri="{FF2B5EF4-FFF2-40B4-BE49-F238E27FC236}">
                  <a16:creationId xmlns:a16="http://schemas.microsoft.com/office/drawing/2014/main" id="{A7AED73C-A001-4077-8689-7B569812A512}"/>
                </a:ext>
              </a:extLst>
            </p:cNvPr>
            <p:cNvSpPr>
              <a:spLocks/>
            </p:cNvSpPr>
            <p:nvPr/>
          </p:nvSpPr>
          <p:spPr bwMode="auto">
            <a:xfrm>
              <a:off x="7210426" y="5300663"/>
              <a:ext cx="214313" cy="338138"/>
            </a:xfrm>
            <a:custGeom>
              <a:avLst/>
              <a:gdLst>
                <a:gd name="T0" fmla="*/ 50 w 57"/>
                <a:gd name="T1" fmla="*/ 5 h 90"/>
                <a:gd name="T2" fmla="*/ 57 w 57"/>
                <a:gd name="T3" fmla="*/ 52 h 90"/>
                <a:gd name="T4" fmla="*/ 56 w 57"/>
                <a:gd name="T5" fmla="*/ 56 h 90"/>
                <a:gd name="T6" fmla="*/ 54 w 57"/>
                <a:gd name="T7" fmla="*/ 56 h 90"/>
                <a:gd name="T8" fmla="*/ 43 w 57"/>
                <a:gd name="T9" fmla="*/ 63 h 90"/>
                <a:gd name="T10" fmla="*/ 22 w 57"/>
                <a:gd name="T11" fmla="*/ 81 h 90"/>
                <a:gd name="T12" fmla="*/ 0 w 57"/>
                <a:gd name="T13" fmla="*/ 76 h 90"/>
                <a:gd name="T14" fmla="*/ 36 w 57"/>
                <a:gd name="T15" fmla="*/ 12 h 90"/>
                <a:gd name="T16" fmla="*/ 46 w 57"/>
                <a:gd name="T17" fmla="*/ 0 h 90"/>
                <a:gd name="T18" fmla="*/ 50 w 57"/>
                <a:gd name="T19" fmla="*/ 5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7" h="90">
                  <a:moveTo>
                    <a:pt x="50" y="5"/>
                  </a:moveTo>
                  <a:cubicBezTo>
                    <a:pt x="48" y="21"/>
                    <a:pt x="49" y="37"/>
                    <a:pt x="57" y="52"/>
                  </a:cubicBezTo>
                  <a:cubicBezTo>
                    <a:pt x="56" y="53"/>
                    <a:pt x="56" y="55"/>
                    <a:pt x="56" y="56"/>
                  </a:cubicBezTo>
                  <a:cubicBezTo>
                    <a:pt x="55" y="56"/>
                    <a:pt x="54" y="56"/>
                    <a:pt x="54" y="56"/>
                  </a:cubicBezTo>
                  <a:cubicBezTo>
                    <a:pt x="50" y="59"/>
                    <a:pt x="46" y="60"/>
                    <a:pt x="43" y="63"/>
                  </a:cubicBezTo>
                  <a:cubicBezTo>
                    <a:pt x="37" y="70"/>
                    <a:pt x="31" y="77"/>
                    <a:pt x="22" y="81"/>
                  </a:cubicBezTo>
                  <a:cubicBezTo>
                    <a:pt x="14" y="85"/>
                    <a:pt x="4" y="90"/>
                    <a:pt x="0" y="76"/>
                  </a:cubicBezTo>
                  <a:cubicBezTo>
                    <a:pt x="18" y="58"/>
                    <a:pt x="31" y="37"/>
                    <a:pt x="36" y="12"/>
                  </a:cubicBezTo>
                  <a:cubicBezTo>
                    <a:pt x="37" y="7"/>
                    <a:pt x="40" y="2"/>
                    <a:pt x="46" y="0"/>
                  </a:cubicBezTo>
                  <a:cubicBezTo>
                    <a:pt x="47" y="2"/>
                    <a:pt x="49" y="3"/>
                    <a:pt x="50" y="5"/>
                  </a:cubicBezTo>
                  <a:close/>
                </a:path>
              </a:pathLst>
            </a:custGeom>
            <a:solidFill>
              <a:srgbClr val="2A43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9" name="Freeform 326">
              <a:extLst>
                <a:ext uri="{FF2B5EF4-FFF2-40B4-BE49-F238E27FC236}">
                  <a16:creationId xmlns:a16="http://schemas.microsoft.com/office/drawing/2014/main" id="{89972905-79BE-4FC3-92EC-8194CD8C27EC}"/>
                </a:ext>
              </a:extLst>
            </p:cNvPr>
            <p:cNvSpPr>
              <a:spLocks/>
            </p:cNvSpPr>
            <p:nvPr/>
          </p:nvSpPr>
          <p:spPr bwMode="auto">
            <a:xfrm>
              <a:off x="6624639" y="5889625"/>
              <a:ext cx="668338" cy="1658938"/>
            </a:xfrm>
            <a:custGeom>
              <a:avLst/>
              <a:gdLst>
                <a:gd name="T0" fmla="*/ 160 w 178"/>
                <a:gd name="T1" fmla="*/ 135 h 442"/>
                <a:gd name="T2" fmla="*/ 154 w 178"/>
                <a:gd name="T3" fmla="*/ 127 h 442"/>
                <a:gd name="T4" fmla="*/ 158 w 178"/>
                <a:gd name="T5" fmla="*/ 109 h 442"/>
                <a:gd name="T6" fmla="*/ 126 w 178"/>
                <a:gd name="T7" fmla="*/ 153 h 442"/>
                <a:gd name="T8" fmla="*/ 113 w 178"/>
                <a:gd name="T9" fmla="*/ 172 h 442"/>
                <a:gd name="T10" fmla="*/ 95 w 178"/>
                <a:gd name="T11" fmla="*/ 184 h 442"/>
                <a:gd name="T12" fmla="*/ 70 w 178"/>
                <a:gd name="T13" fmla="*/ 206 h 442"/>
                <a:gd name="T14" fmla="*/ 47 w 178"/>
                <a:gd name="T15" fmla="*/ 246 h 442"/>
                <a:gd name="T16" fmla="*/ 43 w 178"/>
                <a:gd name="T17" fmla="*/ 254 h 442"/>
                <a:gd name="T18" fmla="*/ 31 w 178"/>
                <a:gd name="T19" fmla="*/ 290 h 442"/>
                <a:gd name="T20" fmla="*/ 29 w 178"/>
                <a:gd name="T21" fmla="*/ 297 h 442"/>
                <a:gd name="T22" fmla="*/ 29 w 178"/>
                <a:gd name="T23" fmla="*/ 340 h 442"/>
                <a:gd name="T24" fmla="*/ 32 w 178"/>
                <a:gd name="T25" fmla="*/ 388 h 442"/>
                <a:gd name="T26" fmla="*/ 33 w 178"/>
                <a:gd name="T27" fmla="*/ 435 h 442"/>
                <a:gd name="T28" fmla="*/ 22 w 178"/>
                <a:gd name="T29" fmla="*/ 437 h 442"/>
                <a:gd name="T30" fmla="*/ 12 w 178"/>
                <a:gd name="T31" fmla="*/ 373 h 442"/>
                <a:gd name="T32" fmla="*/ 8 w 178"/>
                <a:gd name="T33" fmla="*/ 361 h 442"/>
                <a:gd name="T34" fmla="*/ 8 w 178"/>
                <a:gd name="T35" fmla="*/ 342 h 442"/>
                <a:gd name="T36" fmla="*/ 2 w 178"/>
                <a:gd name="T37" fmla="*/ 307 h 442"/>
                <a:gd name="T38" fmla="*/ 2 w 178"/>
                <a:gd name="T39" fmla="*/ 299 h 442"/>
                <a:gd name="T40" fmla="*/ 3 w 178"/>
                <a:gd name="T41" fmla="*/ 297 h 442"/>
                <a:gd name="T42" fmla="*/ 7 w 178"/>
                <a:gd name="T43" fmla="*/ 286 h 442"/>
                <a:gd name="T44" fmla="*/ 30 w 178"/>
                <a:gd name="T45" fmla="*/ 239 h 442"/>
                <a:gd name="T46" fmla="*/ 65 w 178"/>
                <a:gd name="T47" fmla="*/ 180 h 442"/>
                <a:gd name="T48" fmla="*/ 90 w 178"/>
                <a:gd name="T49" fmla="*/ 143 h 442"/>
                <a:gd name="T50" fmla="*/ 97 w 178"/>
                <a:gd name="T51" fmla="*/ 120 h 442"/>
                <a:gd name="T52" fmla="*/ 113 w 178"/>
                <a:gd name="T53" fmla="*/ 88 h 442"/>
                <a:gd name="T54" fmla="*/ 131 w 178"/>
                <a:gd name="T55" fmla="*/ 79 h 442"/>
                <a:gd name="T56" fmla="*/ 141 w 178"/>
                <a:gd name="T57" fmla="*/ 70 h 442"/>
                <a:gd name="T58" fmla="*/ 155 w 178"/>
                <a:gd name="T59" fmla="*/ 20 h 442"/>
                <a:gd name="T60" fmla="*/ 161 w 178"/>
                <a:gd name="T61" fmla="*/ 8 h 442"/>
                <a:gd name="T62" fmla="*/ 173 w 178"/>
                <a:gd name="T63" fmla="*/ 3 h 442"/>
                <a:gd name="T64" fmla="*/ 174 w 178"/>
                <a:gd name="T65" fmla="*/ 16 h 442"/>
                <a:gd name="T66" fmla="*/ 160 w 178"/>
                <a:gd name="T67" fmla="*/ 135 h 4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78" h="442">
                  <a:moveTo>
                    <a:pt x="160" y="135"/>
                  </a:moveTo>
                  <a:cubicBezTo>
                    <a:pt x="156" y="135"/>
                    <a:pt x="150" y="135"/>
                    <a:pt x="154" y="127"/>
                  </a:cubicBezTo>
                  <a:cubicBezTo>
                    <a:pt x="158" y="122"/>
                    <a:pt x="162" y="116"/>
                    <a:pt x="158" y="109"/>
                  </a:cubicBezTo>
                  <a:cubicBezTo>
                    <a:pt x="137" y="117"/>
                    <a:pt x="140" y="141"/>
                    <a:pt x="126" y="153"/>
                  </a:cubicBezTo>
                  <a:cubicBezTo>
                    <a:pt x="121" y="158"/>
                    <a:pt x="116" y="165"/>
                    <a:pt x="113" y="172"/>
                  </a:cubicBezTo>
                  <a:cubicBezTo>
                    <a:pt x="109" y="181"/>
                    <a:pt x="105" y="184"/>
                    <a:pt x="95" y="184"/>
                  </a:cubicBezTo>
                  <a:cubicBezTo>
                    <a:pt x="83" y="184"/>
                    <a:pt x="70" y="187"/>
                    <a:pt x="70" y="206"/>
                  </a:cubicBezTo>
                  <a:cubicBezTo>
                    <a:pt x="69" y="222"/>
                    <a:pt x="51" y="230"/>
                    <a:pt x="47" y="246"/>
                  </a:cubicBezTo>
                  <a:cubicBezTo>
                    <a:pt x="46" y="248"/>
                    <a:pt x="42" y="251"/>
                    <a:pt x="43" y="254"/>
                  </a:cubicBezTo>
                  <a:cubicBezTo>
                    <a:pt x="51" y="270"/>
                    <a:pt x="42" y="280"/>
                    <a:pt x="31" y="290"/>
                  </a:cubicBezTo>
                  <a:cubicBezTo>
                    <a:pt x="29" y="292"/>
                    <a:pt x="27" y="294"/>
                    <a:pt x="29" y="297"/>
                  </a:cubicBezTo>
                  <a:cubicBezTo>
                    <a:pt x="39" y="311"/>
                    <a:pt x="33" y="326"/>
                    <a:pt x="29" y="340"/>
                  </a:cubicBezTo>
                  <a:cubicBezTo>
                    <a:pt x="24" y="357"/>
                    <a:pt x="29" y="373"/>
                    <a:pt x="32" y="388"/>
                  </a:cubicBezTo>
                  <a:cubicBezTo>
                    <a:pt x="36" y="405"/>
                    <a:pt x="32" y="420"/>
                    <a:pt x="33" y="435"/>
                  </a:cubicBezTo>
                  <a:cubicBezTo>
                    <a:pt x="30" y="441"/>
                    <a:pt x="26" y="442"/>
                    <a:pt x="22" y="437"/>
                  </a:cubicBezTo>
                  <a:cubicBezTo>
                    <a:pt x="17" y="416"/>
                    <a:pt x="19" y="393"/>
                    <a:pt x="12" y="373"/>
                  </a:cubicBezTo>
                  <a:cubicBezTo>
                    <a:pt x="11" y="369"/>
                    <a:pt x="10" y="365"/>
                    <a:pt x="8" y="361"/>
                  </a:cubicBezTo>
                  <a:cubicBezTo>
                    <a:pt x="4" y="355"/>
                    <a:pt x="6" y="349"/>
                    <a:pt x="8" y="342"/>
                  </a:cubicBezTo>
                  <a:cubicBezTo>
                    <a:pt x="14" y="329"/>
                    <a:pt x="8" y="318"/>
                    <a:pt x="2" y="307"/>
                  </a:cubicBezTo>
                  <a:cubicBezTo>
                    <a:pt x="1" y="304"/>
                    <a:pt x="1" y="302"/>
                    <a:pt x="2" y="299"/>
                  </a:cubicBezTo>
                  <a:cubicBezTo>
                    <a:pt x="4" y="298"/>
                    <a:pt x="0" y="297"/>
                    <a:pt x="3" y="297"/>
                  </a:cubicBezTo>
                  <a:cubicBezTo>
                    <a:pt x="14" y="298"/>
                    <a:pt x="7" y="291"/>
                    <a:pt x="7" y="286"/>
                  </a:cubicBezTo>
                  <a:cubicBezTo>
                    <a:pt x="7" y="267"/>
                    <a:pt x="19" y="252"/>
                    <a:pt x="30" y="239"/>
                  </a:cubicBezTo>
                  <a:cubicBezTo>
                    <a:pt x="44" y="220"/>
                    <a:pt x="49" y="197"/>
                    <a:pt x="65" y="180"/>
                  </a:cubicBezTo>
                  <a:cubicBezTo>
                    <a:pt x="82" y="174"/>
                    <a:pt x="86" y="157"/>
                    <a:pt x="90" y="143"/>
                  </a:cubicBezTo>
                  <a:cubicBezTo>
                    <a:pt x="93" y="136"/>
                    <a:pt x="95" y="128"/>
                    <a:pt x="97" y="120"/>
                  </a:cubicBezTo>
                  <a:cubicBezTo>
                    <a:pt x="101" y="109"/>
                    <a:pt x="106" y="98"/>
                    <a:pt x="113" y="88"/>
                  </a:cubicBezTo>
                  <a:cubicBezTo>
                    <a:pt x="118" y="83"/>
                    <a:pt x="122" y="75"/>
                    <a:pt x="131" y="79"/>
                  </a:cubicBezTo>
                  <a:cubicBezTo>
                    <a:pt x="141" y="83"/>
                    <a:pt x="141" y="76"/>
                    <a:pt x="141" y="70"/>
                  </a:cubicBezTo>
                  <a:cubicBezTo>
                    <a:pt x="144" y="53"/>
                    <a:pt x="151" y="37"/>
                    <a:pt x="155" y="20"/>
                  </a:cubicBezTo>
                  <a:cubicBezTo>
                    <a:pt x="157" y="16"/>
                    <a:pt x="158" y="11"/>
                    <a:pt x="161" y="8"/>
                  </a:cubicBezTo>
                  <a:cubicBezTo>
                    <a:pt x="164" y="4"/>
                    <a:pt x="168" y="0"/>
                    <a:pt x="173" y="3"/>
                  </a:cubicBezTo>
                  <a:cubicBezTo>
                    <a:pt x="178" y="6"/>
                    <a:pt x="177" y="11"/>
                    <a:pt x="174" y="16"/>
                  </a:cubicBezTo>
                  <a:cubicBezTo>
                    <a:pt x="172" y="56"/>
                    <a:pt x="166" y="95"/>
                    <a:pt x="160" y="135"/>
                  </a:cubicBezTo>
                  <a:close/>
                </a:path>
              </a:pathLst>
            </a:custGeom>
            <a:solidFill>
              <a:srgbClr val="549D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0" name="Freeform 327">
              <a:extLst>
                <a:ext uri="{FF2B5EF4-FFF2-40B4-BE49-F238E27FC236}">
                  <a16:creationId xmlns:a16="http://schemas.microsoft.com/office/drawing/2014/main" id="{56FCED9B-24E8-4ED3-BA1D-1755E705A042}"/>
                </a:ext>
              </a:extLst>
            </p:cNvPr>
            <p:cNvSpPr>
              <a:spLocks/>
            </p:cNvSpPr>
            <p:nvPr/>
          </p:nvSpPr>
          <p:spPr bwMode="auto">
            <a:xfrm>
              <a:off x="7038976" y="5495925"/>
              <a:ext cx="360363" cy="754063"/>
            </a:xfrm>
            <a:custGeom>
              <a:avLst/>
              <a:gdLst>
                <a:gd name="T0" fmla="*/ 64 w 96"/>
                <a:gd name="T1" fmla="*/ 121 h 201"/>
                <a:gd name="T2" fmla="*/ 61 w 96"/>
                <a:gd name="T3" fmla="*/ 113 h 201"/>
                <a:gd name="T4" fmla="*/ 55 w 96"/>
                <a:gd name="T5" fmla="*/ 119 h 201"/>
                <a:gd name="T6" fmla="*/ 37 w 96"/>
                <a:gd name="T7" fmla="*/ 189 h 201"/>
                <a:gd name="T8" fmla="*/ 38 w 96"/>
                <a:gd name="T9" fmla="*/ 199 h 201"/>
                <a:gd name="T10" fmla="*/ 25 w 96"/>
                <a:gd name="T11" fmla="*/ 196 h 201"/>
                <a:gd name="T12" fmla="*/ 7 w 96"/>
                <a:gd name="T13" fmla="*/ 196 h 201"/>
                <a:gd name="T14" fmla="*/ 8 w 96"/>
                <a:gd name="T15" fmla="*/ 176 h 201"/>
                <a:gd name="T16" fmla="*/ 45 w 96"/>
                <a:gd name="T17" fmla="*/ 85 h 201"/>
                <a:gd name="T18" fmla="*/ 52 w 96"/>
                <a:gd name="T19" fmla="*/ 50 h 201"/>
                <a:gd name="T20" fmla="*/ 35 w 96"/>
                <a:gd name="T21" fmla="*/ 42 h 201"/>
                <a:gd name="T22" fmla="*/ 32 w 96"/>
                <a:gd name="T23" fmla="*/ 27 h 201"/>
                <a:gd name="T24" fmla="*/ 47 w 96"/>
                <a:gd name="T25" fmla="*/ 24 h 201"/>
                <a:gd name="T26" fmla="*/ 88 w 96"/>
                <a:gd name="T27" fmla="*/ 0 h 201"/>
                <a:gd name="T28" fmla="*/ 89 w 96"/>
                <a:gd name="T29" fmla="*/ 36 h 201"/>
                <a:gd name="T30" fmla="*/ 73 w 96"/>
                <a:gd name="T31" fmla="*/ 103 h 201"/>
                <a:gd name="T32" fmla="*/ 67 w 96"/>
                <a:gd name="T33" fmla="*/ 120 h 201"/>
                <a:gd name="T34" fmla="*/ 64 w 96"/>
                <a:gd name="T35" fmla="*/ 121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6" h="201">
                  <a:moveTo>
                    <a:pt x="64" y="121"/>
                  </a:moveTo>
                  <a:cubicBezTo>
                    <a:pt x="63" y="118"/>
                    <a:pt x="63" y="114"/>
                    <a:pt x="61" y="113"/>
                  </a:cubicBezTo>
                  <a:cubicBezTo>
                    <a:pt x="58" y="112"/>
                    <a:pt x="56" y="116"/>
                    <a:pt x="55" y="119"/>
                  </a:cubicBezTo>
                  <a:cubicBezTo>
                    <a:pt x="49" y="142"/>
                    <a:pt x="39" y="164"/>
                    <a:pt x="37" y="189"/>
                  </a:cubicBezTo>
                  <a:cubicBezTo>
                    <a:pt x="37" y="192"/>
                    <a:pt x="43" y="196"/>
                    <a:pt x="38" y="199"/>
                  </a:cubicBezTo>
                  <a:cubicBezTo>
                    <a:pt x="33" y="201"/>
                    <a:pt x="26" y="200"/>
                    <a:pt x="25" y="196"/>
                  </a:cubicBezTo>
                  <a:cubicBezTo>
                    <a:pt x="18" y="182"/>
                    <a:pt x="13" y="192"/>
                    <a:pt x="7" y="196"/>
                  </a:cubicBezTo>
                  <a:cubicBezTo>
                    <a:pt x="0" y="189"/>
                    <a:pt x="5" y="183"/>
                    <a:pt x="8" y="176"/>
                  </a:cubicBezTo>
                  <a:cubicBezTo>
                    <a:pt x="23" y="147"/>
                    <a:pt x="32" y="115"/>
                    <a:pt x="45" y="85"/>
                  </a:cubicBezTo>
                  <a:cubicBezTo>
                    <a:pt x="47" y="73"/>
                    <a:pt x="59" y="63"/>
                    <a:pt x="52" y="50"/>
                  </a:cubicBezTo>
                  <a:cubicBezTo>
                    <a:pt x="47" y="47"/>
                    <a:pt x="40" y="46"/>
                    <a:pt x="35" y="42"/>
                  </a:cubicBezTo>
                  <a:cubicBezTo>
                    <a:pt x="31" y="38"/>
                    <a:pt x="27" y="33"/>
                    <a:pt x="32" y="27"/>
                  </a:cubicBezTo>
                  <a:cubicBezTo>
                    <a:pt x="35" y="22"/>
                    <a:pt x="41" y="21"/>
                    <a:pt x="47" y="24"/>
                  </a:cubicBezTo>
                  <a:cubicBezTo>
                    <a:pt x="68" y="29"/>
                    <a:pt x="79" y="16"/>
                    <a:pt x="88" y="0"/>
                  </a:cubicBezTo>
                  <a:cubicBezTo>
                    <a:pt x="96" y="10"/>
                    <a:pt x="96" y="14"/>
                    <a:pt x="89" y="36"/>
                  </a:cubicBezTo>
                  <a:cubicBezTo>
                    <a:pt x="77" y="57"/>
                    <a:pt x="78" y="80"/>
                    <a:pt x="73" y="103"/>
                  </a:cubicBezTo>
                  <a:cubicBezTo>
                    <a:pt x="72" y="109"/>
                    <a:pt x="74" y="116"/>
                    <a:pt x="67" y="120"/>
                  </a:cubicBezTo>
                  <a:cubicBezTo>
                    <a:pt x="66" y="120"/>
                    <a:pt x="65" y="120"/>
                    <a:pt x="64" y="121"/>
                  </a:cubicBezTo>
                  <a:close/>
                </a:path>
              </a:pathLst>
            </a:custGeom>
            <a:solidFill>
              <a:srgbClr val="3479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1" name="Freeform 328">
              <a:extLst>
                <a:ext uri="{FF2B5EF4-FFF2-40B4-BE49-F238E27FC236}">
                  <a16:creationId xmlns:a16="http://schemas.microsoft.com/office/drawing/2014/main" id="{A7904B15-01A9-4009-94BE-B21F5D8D7BAF}"/>
                </a:ext>
              </a:extLst>
            </p:cNvPr>
            <p:cNvSpPr>
              <a:spLocks/>
            </p:cNvSpPr>
            <p:nvPr/>
          </p:nvSpPr>
          <p:spPr bwMode="auto">
            <a:xfrm>
              <a:off x="7297739" y="5468938"/>
              <a:ext cx="115888" cy="495300"/>
            </a:xfrm>
            <a:custGeom>
              <a:avLst/>
              <a:gdLst>
                <a:gd name="T0" fmla="*/ 15 w 31"/>
                <a:gd name="T1" fmla="*/ 39 h 132"/>
                <a:gd name="T2" fmla="*/ 19 w 31"/>
                <a:gd name="T3" fmla="*/ 7 h 132"/>
                <a:gd name="T4" fmla="*/ 31 w 31"/>
                <a:gd name="T5" fmla="*/ 11 h 132"/>
                <a:gd name="T6" fmla="*/ 17 w 31"/>
                <a:gd name="T7" fmla="*/ 127 h 132"/>
                <a:gd name="T8" fmla="*/ 0 w 31"/>
                <a:gd name="T9" fmla="*/ 122 h 132"/>
                <a:gd name="T10" fmla="*/ 15 w 31"/>
                <a:gd name="T11" fmla="*/ 39 h 132"/>
              </a:gdLst>
              <a:ahLst/>
              <a:cxnLst>
                <a:cxn ang="0">
                  <a:pos x="T0" y="T1"/>
                </a:cxn>
                <a:cxn ang="0">
                  <a:pos x="T2" y="T3"/>
                </a:cxn>
                <a:cxn ang="0">
                  <a:pos x="T4" y="T5"/>
                </a:cxn>
                <a:cxn ang="0">
                  <a:pos x="T6" y="T7"/>
                </a:cxn>
                <a:cxn ang="0">
                  <a:pos x="T8" y="T9"/>
                </a:cxn>
                <a:cxn ang="0">
                  <a:pos x="T10" y="T11"/>
                </a:cxn>
              </a:cxnLst>
              <a:rect l="0" t="0" r="r" b="b"/>
              <a:pathLst>
                <a:path w="31" h="132">
                  <a:moveTo>
                    <a:pt x="15" y="39"/>
                  </a:moveTo>
                  <a:cubicBezTo>
                    <a:pt x="19" y="29"/>
                    <a:pt x="22" y="18"/>
                    <a:pt x="19" y="7"/>
                  </a:cubicBezTo>
                  <a:cubicBezTo>
                    <a:pt x="25" y="0"/>
                    <a:pt x="26" y="11"/>
                    <a:pt x="31" y="11"/>
                  </a:cubicBezTo>
                  <a:cubicBezTo>
                    <a:pt x="28" y="50"/>
                    <a:pt x="27" y="89"/>
                    <a:pt x="17" y="127"/>
                  </a:cubicBezTo>
                  <a:cubicBezTo>
                    <a:pt x="10" y="132"/>
                    <a:pt x="5" y="128"/>
                    <a:pt x="0" y="122"/>
                  </a:cubicBezTo>
                  <a:cubicBezTo>
                    <a:pt x="1" y="94"/>
                    <a:pt x="7" y="66"/>
                    <a:pt x="15" y="39"/>
                  </a:cubicBezTo>
                  <a:close/>
                </a:path>
              </a:pathLst>
            </a:custGeom>
            <a:solidFill>
              <a:srgbClr val="538E7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2" name="Freeform 329">
              <a:extLst>
                <a:ext uri="{FF2B5EF4-FFF2-40B4-BE49-F238E27FC236}">
                  <a16:creationId xmlns:a16="http://schemas.microsoft.com/office/drawing/2014/main" id="{C519B469-62A4-4166-9DCE-91DBF2F18D0B}"/>
                </a:ext>
              </a:extLst>
            </p:cNvPr>
            <p:cNvSpPr>
              <a:spLocks/>
            </p:cNvSpPr>
            <p:nvPr/>
          </p:nvSpPr>
          <p:spPr bwMode="auto">
            <a:xfrm>
              <a:off x="7248526" y="6096000"/>
              <a:ext cx="104775" cy="228600"/>
            </a:xfrm>
            <a:custGeom>
              <a:avLst/>
              <a:gdLst>
                <a:gd name="T0" fmla="*/ 15 w 28"/>
                <a:gd name="T1" fmla="*/ 0 h 61"/>
                <a:gd name="T2" fmla="*/ 11 w 28"/>
                <a:gd name="T3" fmla="*/ 61 h 61"/>
                <a:gd name="T4" fmla="*/ 15 w 28"/>
                <a:gd name="T5" fmla="*/ 0 h 61"/>
              </a:gdLst>
              <a:ahLst/>
              <a:cxnLst>
                <a:cxn ang="0">
                  <a:pos x="T0" y="T1"/>
                </a:cxn>
                <a:cxn ang="0">
                  <a:pos x="T2" y="T3"/>
                </a:cxn>
                <a:cxn ang="0">
                  <a:pos x="T4" y="T5"/>
                </a:cxn>
              </a:cxnLst>
              <a:rect l="0" t="0" r="r" b="b"/>
              <a:pathLst>
                <a:path w="28" h="61">
                  <a:moveTo>
                    <a:pt x="15" y="0"/>
                  </a:moveTo>
                  <a:cubicBezTo>
                    <a:pt x="28" y="21"/>
                    <a:pt x="18" y="41"/>
                    <a:pt x="11" y="61"/>
                  </a:cubicBezTo>
                  <a:cubicBezTo>
                    <a:pt x="0" y="40"/>
                    <a:pt x="10" y="20"/>
                    <a:pt x="15" y="0"/>
                  </a:cubicBezTo>
                  <a:close/>
                </a:path>
              </a:pathLst>
            </a:custGeom>
            <a:solidFill>
              <a:srgbClr val="3479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3" name="Freeform 330">
              <a:extLst>
                <a:ext uri="{FF2B5EF4-FFF2-40B4-BE49-F238E27FC236}">
                  <a16:creationId xmlns:a16="http://schemas.microsoft.com/office/drawing/2014/main" id="{8330DB2C-3C37-4D99-8508-1F524B13F284}"/>
                </a:ext>
              </a:extLst>
            </p:cNvPr>
            <p:cNvSpPr>
              <a:spLocks/>
            </p:cNvSpPr>
            <p:nvPr/>
          </p:nvSpPr>
          <p:spPr bwMode="auto">
            <a:xfrm>
              <a:off x="7286626" y="5611813"/>
              <a:ext cx="66675" cy="349250"/>
            </a:xfrm>
            <a:custGeom>
              <a:avLst/>
              <a:gdLst>
                <a:gd name="T0" fmla="*/ 18 w 18"/>
                <a:gd name="T1" fmla="*/ 1 h 93"/>
                <a:gd name="T2" fmla="*/ 6 w 18"/>
                <a:gd name="T3" fmla="*/ 85 h 93"/>
                <a:gd name="T4" fmla="*/ 4 w 18"/>
                <a:gd name="T5" fmla="*/ 93 h 93"/>
                <a:gd name="T6" fmla="*/ 1 w 18"/>
                <a:gd name="T7" fmla="*/ 89 h 93"/>
                <a:gd name="T8" fmla="*/ 13 w 18"/>
                <a:gd name="T9" fmla="*/ 5 h 93"/>
                <a:gd name="T10" fmla="*/ 18 w 18"/>
                <a:gd name="T11" fmla="*/ 1 h 93"/>
              </a:gdLst>
              <a:ahLst/>
              <a:cxnLst>
                <a:cxn ang="0">
                  <a:pos x="T0" y="T1"/>
                </a:cxn>
                <a:cxn ang="0">
                  <a:pos x="T2" y="T3"/>
                </a:cxn>
                <a:cxn ang="0">
                  <a:pos x="T4" y="T5"/>
                </a:cxn>
                <a:cxn ang="0">
                  <a:pos x="T6" y="T7"/>
                </a:cxn>
                <a:cxn ang="0">
                  <a:pos x="T8" y="T9"/>
                </a:cxn>
                <a:cxn ang="0">
                  <a:pos x="T10" y="T11"/>
                </a:cxn>
              </a:cxnLst>
              <a:rect l="0" t="0" r="r" b="b"/>
              <a:pathLst>
                <a:path w="18" h="93">
                  <a:moveTo>
                    <a:pt x="18" y="1"/>
                  </a:moveTo>
                  <a:cubicBezTo>
                    <a:pt x="16" y="29"/>
                    <a:pt x="5" y="56"/>
                    <a:pt x="6" y="85"/>
                  </a:cubicBezTo>
                  <a:cubicBezTo>
                    <a:pt x="7" y="88"/>
                    <a:pt x="7" y="91"/>
                    <a:pt x="4" y="93"/>
                  </a:cubicBezTo>
                  <a:cubicBezTo>
                    <a:pt x="3" y="92"/>
                    <a:pt x="2" y="90"/>
                    <a:pt x="1" y="89"/>
                  </a:cubicBezTo>
                  <a:cubicBezTo>
                    <a:pt x="0" y="60"/>
                    <a:pt x="7" y="33"/>
                    <a:pt x="13" y="5"/>
                  </a:cubicBezTo>
                  <a:cubicBezTo>
                    <a:pt x="13" y="2"/>
                    <a:pt x="14" y="0"/>
                    <a:pt x="18" y="1"/>
                  </a:cubicBezTo>
                  <a:close/>
                </a:path>
              </a:pathLst>
            </a:custGeom>
            <a:solidFill>
              <a:srgbClr val="163C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4" name="Freeform 331">
              <a:extLst>
                <a:ext uri="{FF2B5EF4-FFF2-40B4-BE49-F238E27FC236}">
                  <a16:creationId xmlns:a16="http://schemas.microsoft.com/office/drawing/2014/main" id="{2F9B1D20-FD76-4E36-A34A-731E3DFD300E}"/>
                </a:ext>
              </a:extLst>
            </p:cNvPr>
            <p:cNvSpPr>
              <a:spLocks/>
            </p:cNvSpPr>
            <p:nvPr/>
          </p:nvSpPr>
          <p:spPr bwMode="auto">
            <a:xfrm>
              <a:off x="7275514" y="5930900"/>
              <a:ext cx="85725" cy="101600"/>
            </a:xfrm>
            <a:custGeom>
              <a:avLst/>
              <a:gdLst>
                <a:gd name="T0" fmla="*/ 7 w 23"/>
                <a:gd name="T1" fmla="*/ 8 h 27"/>
                <a:gd name="T2" fmla="*/ 9 w 23"/>
                <a:gd name="T3" fmla="*/ 0 h 27"/>
                <a:gd name="T4" fmla="*/ 23 w 23"/>
                <a:gd name="T5" fmla="*/ 4 h 27"/>
                <a:gd name="T6" fmla="*/ 22 w 23"/>
                <a:gd name="T7" fmla="*/ 9 h 27"/>
                <a:gd name="T8" fmla="*/ 11 w 23"/>
                <a:gd name="T9" fmla="*/ 26 h 27"/>
                <a:gd name="T10" fmla="*/ 7 w 23"/>
                <a:gd name="T11" fmla="*/ 8 h 27"/>
              </a:gdLst>
              <a:ahLst/>
              <a:cxnLst>
                <a:cxn ang="0">
                  <a:pos x="T0" y="T1"/>
                </a:cxn>
                <a:cxn ang="0">
                  <a:pos x="T2" y="T3"/>
                </a:cxn>
                <a:cxn ang="0">
                  <a:pos x="T4" y="T5"/>
                </a:cxn>
                <a:cxn ang="0">
                  <a:pos x="T6" y="T7"/>
                </a:cxn>
                <a:cxn ang="0">
                  <a:pos x="T8" y="T9"/>
                </a:cxn>
                <a:cxn ang="0">
                  <a:pos x="T10" y="T11"/>
                </a:cxn>
              </a:cxnLst>
              <a:rect l="0" t="0" r="r" b="b"/>
              <a:pathLst>
                <a:path w="23" h="27">
                  <a:moveTo>
                    <a:pt x="7" y="8"/>
                  </a:moveTo>
                  <a:cubicBezTo>
                    <a:pt x="8" y="5"/>
                    <a:pt x="8" y="2"/>
                    <a:pt x="9" y="0"/>
                  </a:cubicBezTo>
                  <a:cubicBezTo>
                    <a:pt x="14" y="1"/>
                    <a:pt x="19" y="2"/>
                    <a:pt x="23" y="4"/>
                  </a:cubicBezTo>
                  <a:cubicBezTo>
                    <a:pt x="23" y="6"/>
                    <a:pt x="22" y="8"/>
                    <a:pt x="22" y="9"/>
                  </a:cubicBezTo>
                  <a:cubicBezTo>
                    <a:pt x="19" y="16"/>
                    <a:pt x="20" y="27"/>
                    <a:pt x="11" y="26"/>
                  </a:cubicBezTo>
                  <a:cubicBezTo>
                    <a:pt x="0" y="25"/>
                    <a:pt x="11" y="14"/>
                    <a:pt x="7" y="8"/>
                  </a:cubicBezTo>
                  <a:close/>
                </a:path>
              </a:pathLst>
            </a:custGeom>
            <a:solidFill>
              <a:srgbClr val="3479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5" name="Freeform 332">
              <a:extLst>
                <a:ext uri="{FF2B5EF4-FFF2-40B4-BE49-F238E27FC236}">
                  <a16:creationId xmlns:a16="http://schemas.microsoft.com/office/drawing/2014/main" id="{AFBF5625-B76B-43FD-A6B0-D32BBC738EB4}"/>
                </a:ext>
              </a:extLst>
            </p:cNvPr>
            <p:cNvSpPr>
              <a:spLocks/>
            </p:cNvSpPr>
            <p:nvPr/>
          </p:nvSpPr>
          <p:spPr bwMode="auto">
            <a:xfrm>
              <a:off x="7650164" y="1757363"/>
              <a:ext cx="123825" cy="36513"/>
            </a:xfrm>
            <a:custGeom>
              <a:avLst/>
              <a:gdLst>
                <a:gd name="T0" fmla="*/ 0 w 33"/>
                <a:gd name="T1" fmla="*/ 6 h 10"/>
                <a:gd name="T2" fmla="*/ 0 w 33"/>
                <a:gd name="T3" fmla="*/ 1 h 10"/>
                <a:gd name="T4" fmla="*/ 33 w 33"/>
                <a:gd name="T5" fmla="*/ 1 h 10"/>
                <a:gd name="T6" fmla="*/ 24 w 33"/>
                <a:gd name="T7" fmla="*/ 10 h 10"/>
                <a:gd name="T8" fmla="*/ 0 w 33"/>
                <a:gd name="T9" fmla="*/ 6 h 10"/>
              </a:gdLst>
              <a:ahLst/>
              <a:cxnLst>
                <a:cxn ang="0">
                  <a:pos x="T0" y="T1"/>
                </a:cxn>
                <a:cxn ang="0">
                  <a:pos x="T2" y="T3"/>
                </a:cxn>
                <a:cxn ang="0">
                  <a:pos x="T4" y="T5"/>
                </a:cxn>
                <a:cxn ang="0">
                  <a:pos x="T6" y="T7"/>
                </a:cxn>
                <a:cxn ang="0">
                  <a:pos x="T8" y="T9"/>
                </a:cxn>
              </a:cxnLst>
              <a:rect l="0" t="0" r="r" b="b"/>
              <a:pathLst>
                <a:path w="33" h="10">
                  <a:moveTo>
                    <a:pt x="0" y="6"/>
                  </a:moveTo>
                  <a:cubicBezTo>
                    <a:pt x="0" y="4"/>
                    <a:pt x="0" y="3"/>
                    <a:pt x="0" y="1"/>
                  </a:cubicBezTo>
                  <a:cubicBezTo>
                    <a:pt x="11" y="1"/>
                    <a:pt x="22" y="1"/>
                    <a:pt x="33" y="1"/>
                  </a:cubicBezTo>
                  <a:cubicBezTo>
                    <a:pt x="33" y="8"/>
                    <a:pt x="28" y="8"/>
                    <a:pt x="24" y="10"/>
                  </a:cubicBezTo>
                  <a:cubicBezTo>
                    <a:pt x="17" y="0"/>
                    <a:pt x="8" y="6"/>
                    <a:pt x="0" y="6"/>
                  </a:cubicBezTo>
                  <a:close/>
                </a:path>
              </a:pathLst>
            </a:custGeom>
            <a:solidFill>
              <a:srgbClr val="201C1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6" name="Freeform 333">
              <a:extLst>
                <a:ext uri="{FF2B5EF4-FFF2-40B4-BE49-F238E27FC236}">
                  <a16:creationId xmlns:a16="http://schemas.microsoft.com/office/drawing/2014/main" id="{590B8D40-A8DE-4FC5-B957-E5D02080247D}"/>
                </a:ext>
              </a:extLst>
            </p:cNvPr>
            <p:cNvSpPr>
              <a:spLocks/>
            </p:cNvSpPr>
            <p:nvPr/>
          </p:nvSpPr>
          <p:spPr bwMode="auto">
            <a:xfrm>
              <a:off x="7000876" y="4910138"/>
              <a:ext cx="390525" cy="982663"/>
            </a:xfrm>
            <a:custGeom>
              <a:avLst/>
              <a:gdLst>
                <a:gd name="T0" fmla="*/ 57 w 104"/>
                <a:gd name="T1" fmla="*/ 180 h 262"/>
                <a:gd name="T2" fmla="*/ 49 w 104"/>
                <a:gd name="T3" fmla="*/ 196 h 262"/>
                <a:gd name="T4" fmla="*/ 28 w 104"/>
                <a:gd name="T5" fmla="*/ 247 h 262"/>
                <a:gd name="T6" fmla="*/ 8 w 104"/>
                <a:gd name="T7" fmla="*/ 260 h 262"/>
                <a:gd name="T8" fmla="*/ 8 w 104"/>
                <a:gd name="T9" fmla="*/ 215 h 262"/>
                <a:gd name="T10" fmla="*/ 20 w 104"/>
                <a:gd name="T11" fmla="*/ 171 h 262"/>
                <a:gd name="T12" fmla="*/ 22 w 104"/>
                <a:gd name="T13" fmla="*/ 149 h 262"/>
                <a:gd name="T14" fmla="*/ 47 w 104"/>
                <a:gd name="T15" fmla="*/ 73 h 262"/>
                <a:gd name="T16" fmla="*/ 53 w 104"/>
                <a:gd name="T17" fmla="*/ 61 h 262"/>
                <a:gd name="T18" fmla="*/ 66 w 104"/>
                <a:gd name="T19" fmla="*/ 44 h 262"/>
                <a:gd name="T20" fmla="*/ 86 w 104"/>
                <a:gd name="T21" fmla="*/ 0 h 262"/>
                <a:gd name="T22" fmla="*/ 96 w 104"/>
                <a:gd name="T23" fmla="*/ 40 h 262"/>
                <a:gd name="T24" fmla="*/ 102 w 104"/>
                <a:gd name="T25" fmla="*/ 104 h 262"/>
                <a:gd name="T26" fmla="*/ 91 w 104"/>
                <a:gd name="T27" fmla="*/ 146 h 262"/>
                <a:gd name="T28" fmla="*/ 57 w 104"/>
                <a:gd name="T29" fmla="*/ 180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262">
                  <a:moveTo>
                    <a:pt x="57" y="180"/>
                  </a:moveTo>
                  <a:cubicBezTo>
                    <a:pt x="49" y="183"/>
                    <a:pt x="35" y="182"/>
                    <a:pt x="49" y="196"/>
                  </a:cubicBezTo>
                  <a:cubicBezTo>
                    <a:pt x="44" y="214"/>
                    <a:pt x="36" y="231"/>
                    <a:pt x="28" y="247"/>
                  </a:cubicBezTo>
                  <a:cubicBezTo>
                    <a:pt x="25" y="255"/>
                    <a:pt x="19" y="262"/>
                    <a:pt x="8" y="260"/>
                  </a:cubicBezTo>
                  <a:cubicBezTo>
                    <a:pt x="1" y="249"/>
                    <a:pt x="0" y="226"/>
                    <a:pt x="8" y="215"/>
                  </a:cubicBezTo>
                  <a:cubicBezTo>
                    <a:pt x="19" y="202"/>
                    <a:pt x="22" y="187"/>
                    <a:pt x="20" y="171"/>
                  </a:cubicBezTo>
                  <a:cubicBezTo>
                    <a:pt x="19" y="164"/>
                    <a:pt x="17" y="156"/>
                    <a:pt x="22" y="149"/>
                  </a:cubicBezTo>
                  <a:cubicBezTo>
                    <a:pt x="39" y="127"/>
                    <a:pt x="42" y="100"/>
                    <a:pt x="47" y="73"/>
                  </a:cubicBezTo>
                  <a:cubicBezTo>
                    <a:pt x="48" y="69"/>
                    <a:pt x="50" y="65"/>
                    <a:pt x="53" y="61"/>
                  </a:cubicBezTo>
                  <a:cubicBezTo>
                    <a:pt x="60" y="57"/>
                    <a:pt x="61" y="49"/>
                    <a:pt x="66" y="44"/>
                  </a:cubicBezTo>
                  <a:cubicBezTo>
                    <a:pt x="73" y="29"/>
                    <a:pt x="79" y="15"/>
                    <a:pt x="86" y="0"/>
                  </a:cubicBezTo>
                  <a:cubicBezTo>
                    <a:pt x="98" y="11"/>
                    <a:pt x="94" y="27"/>
                    <a:pt x="96" y="40"/>
                  </a:cubicBezTo>
                  <a:cubicBezTo>
                    <a:pt x="101" y="61"/>
                    <a:pt x="104" y="82"/>
                    <a:pt x="102" y="104"/>
                  </a:cubicBezTo>
                  <a:cubicBezTo>
                    <a:pt x="98" y="118"/>
                    <a:pt x="95" y="132"/>
                    <a:pt x="91" y="146"/>
                  </a:cubicBezTo>
                  <a:cubicBezTo>
                    <a:pt x="86" y="164"/>
                    <a:pt x="75" y="176"/>
                    <a:pt x="57" y="180"/>
                  </a:cubicBezTo>
                  <a:close/>
                </a:path>
              </a:pathLst>
            </a:custGeom>
            <a:solidFill>
              <a:srgbClr val="A5C2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7" name="Freeform 334">
              <a:extLst>
                <a:ext uri="{FF2B5EF4-FFF2-40B4-BE49-F238E27FC236}">
                  <a16:creationId xmlns:a16="http://schemas.microsoft.com/office/drawing/2014/main" id="{FE2F96CB-B1A2-434F-BF56-DBA19140CA0B}"/>
                </a:ext>
              </a:extLst>
            </p:cNvPr>
            <p:cNvSpPr>
              <a:spLocks/>
            </p:cNvSpPr>
            <p:nvPr/>
          </p:nvSpPr>
          <p:spPr bwMode="auto">
            <a:xfrm>
              <a:off x="6767514" y="6489700"/>
              <a:ext cx="439738" cy="852488"/>
            </a:xfrm>
            <a:custGeom>
              <a:avLst/>
              <a:gdLst>
                <a:gd name="T0" fmla="*/ 7 w 117"/>
                <a:gd name="T1" fmla="*/ 227 h 227"/>
                <a:gd name="T2" fmla="*/ 13 w 117"/>
                <a:gd name="T3" fmla="*/ 191 h 227"/>
                <a:gd name="T4" fmla="*/ 28 w 117"/>
                <a:gd name="T5" fmla="*/ 160 h 227"/>
                <a:gd name="T6" fmla="*/ 26 w 117"/>
                <a:gd name="T7" fmla="*/ 153 h 227"/>
                <a:gd name="T8" fmla="*/ 33 w 117"/>
                <a:gd name="T9" fmla="*/ 123 h 227"/>
                <a:gd name="T10" fmla="*/ 46 w 117"/>
                <a:gd name="T11" fmla="*/ 98 h 227"/>
                <a:gd name="T12" fmla="*/ 64 w 117"/>
                <a:gd name="T13" fmla="*/ 41 h 227"/>
                <a:gd name="T14" fmla="*/ 95 w 117"/>
                <a:gd name="T15" fmla="*/ 0 h 227"/>
                <a:gd name="T16" fmla="*/ 98 w 117"/>
                <a:gd name="T17" fmla="*/ 27 h 227"/>
                <a:gd name="T18" fmla="*/ 110 w 117"/>
                <a:gd name="T19" fmla="*/ 100 h 227"/>
                <a:gd name="T20" fmla="*/ 115 w 117"/>
                <a:gd name="T21" fmla="*/ 147 h 227"/>
                <a:gd name="T22" fmla="*/ 115 w 117"/>
                <a:gd name="T23" fmla="*/ 167 h 227"/>
                <a:gd name="T24" fmla="*/ 114 w 117"/>
                <a:gd name="T25" fmla="*/ 191 h 227"/>
                <a:gd name="T26" fmla="*/ 102 w 117"/>
                <a:gd name="T27" fmla="*/ 184 h 227"/>
                <a:gd name="T28" fmla="*/ 70 w 117"/>
                <a:gd name="T29" fmla="*/ 139 h 227"/>
                <a:gd name="T30" fmla="*/ 43 w 117"/>
                <a:gd name="T31" fmla="*/ 171 h 227"/>
                <a:gd name="T32" fmla="*/ 31 w 117"/>
                <a:gd name="T33" fmla="*/ 188 h 227"/>
                <a:gd name="T34" fmla="*/ 7 w 117"/>
                <a:gd name="T35" fmla="*/ 227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7" h="227">
                  <a:moveTo>
                    <a:pt x="7" y="227"/>
                  </a:moveTo>
                  <a:cubicBezTo>
                    <a:pt x="0" y="214"/>
                    <a:pt x="8" y="201"/>
                    <a:pt x="13" y="191"/>
                  </a:cubicBezTo>
                  <a:cubicBezTo>
                    <a:pt x="18" y="181"/>
                    <a:pt x="11" y="164"/>
                    <a:pt x="28" y="160"/>
                  </a:cubicBezTo>
                  <a:cubicBezTo>
                    <a:pt x="27" y="158"/>
                    <a:pt x="27" y="155"/>
                    <a:pt x="26" y="153"/>
                  </a:cubicBezTo>
                  <a:cubicBezTo>
                    <a:pt x="10" y="139"/>
                    <a:pt x="24" y="131"/>
                    <a:pt x="33" y="123"/>
                  </a:cubicBezTo>
                  <a:cubicBezTo>
                    <a:pt x="41" y="116"/>
                    <a:pt x="49" y="108"/>
                    <a:pt x="46" y="98"/>
                  </a:cubicBezTo>
                  <a:cubicBezTo>
                    <a:pt x="39" y="75"/>
                    <a:pt x="51" y="57"/>
                    <a:pt x="64" y="41"/>
                  </a:cubicBezTo>
                  <a:cubicBezTo>
                    <a:pt x="74" y="28"/>
                    <a:pt x="81" y="12"/>
                    <a:pt x="95" y="0"/>
                  </a:cubicBezTo>
                  <a:cubicBezTo>
                    <a:pt x="99" y="9"/>
                    <a:pt x="99" y="19"/>
                    <a:pt x="98" y="27"/>
                  </a:cubicBezTo>
                  <a:cubicBezTo>
                    <a:pt x="93" y="53"/>
                    <a:pt x="93" y="76"/>
                    <a:pt x="110" y="100"/>
                  </a:cubicBezTo>
                  <a:cubicBezTo>
                    <a:pt x="117" y="112"/>
                    <a:pt x="114" y="131"/>
                    <a:pt x="115" y="147"/>
                  </a:cubicBezTo>
                  <a:cubicBezTo>
                    <a:pt x="115" y="154"/>
                    <a:pt x="115" y="161"/>
                    <a:pt x="115" y="167"/>
                  </a:cubicBezTo>
                  <a:cubicBezTo>
                    <a:pt x="115" y="175"/>
                    <a:pt x="115" y="183"/>
                    <a:pt x="114" y="191"/>
                  </a:cubicBezTo>
                  <a:cubicBezTo>
                    <a:pt x="108" y="193"/>
                    <a:pt x="103" y="189"/>
                    <a:pt x="102" y="184"/>
                  </a:cubicBezTo>
                  <a:cubicBezTo>
                    <a:pt x="99" y="164"/>
                    <a:pt x="83" y="153"/>
                    <a:pt x="70" y="139"/>
                  </a:cubicBezTo>
                  <a:cubicBezTo>
                    <a:pt x="58" y="147"/>
                    <a:pt x="50" y="159"/>
                    <a:pt x="43" y="171"/>
                  </a:cubicBezTo>
                  <a:cubicBezTo>
                    <a:pt x="33" y="172"/>
                    <a:pt x="33" y="180"/>
                    <a:pt x="31" y="188"/>
                  </a:cubicBezTo>
                  <a:cubicBezTo>
                    <a:pt x="27" y="203"/>
                    <a:pt x="24" y="220"/>
                    <a:pt x="7" y="227"/>
                  </a:cubicBezTo>
                  <a:close/>
                </a:path>
              </a:pathLst>
            </a:custGeom>
            <a:solidFill>
              <a:srgbClr val="9AC2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8" name="Freeform 335">
              <a:extLst>
                <a:ext uri="{FF2B5EF4-FFF2-40B4-BE49-F238E27FC236}">
                  <a16:creationId xmlns:a16="http://schemas.microsoft.com/office/drawing/2014/main" id="{9571DBC0-A485-4088-9AED-EA9E4B75BF11}"/>
                </a:ext>
              </a:extLst>
            </p:cNvPr>
            <p:cNvSpPr>
              <a:spLocks/>
            </p:cNvSpPr>
            <p:nvPr/>
          </p:nvSpPr>
          <p:spPr bwMode="auto">
            <a:xfrm>
              <a:off x="6907214" y="6951663"/>
              <a:ext cx="288925" cy="627063"/>
            </a:xfrm>
            <a:custGeom>
              <a:avLst/>
              <a:gdLst>
                <a:gd name="T0" fmla="*/ 6 w 77"/>
                <a:gd name="T1" fmla="*/ 48 h 167"/>
                <a:gd name="T2" fmla="*/ 10 w 77"/>
                <a:gd name="T3" fmla="*/ 26 h 167"/>
                <a:gd name="T4" fmla="*/ 25 w 77"/>
                <a:gd name="T5" fmla="*/ 11 h 167"/>
                <a:gd name="T6" fmla="*/ 38 w 77"/>
                <a:gd name="T7" fmla="*/ 1 h 167"/>
                <a:gd name="T8" fmla="*/ 41 w 77"/>
                <a:gd name="T9" fmla="*/ 13 h 167"/>
                <a:gd name="T10" fmla="*/ 43 w 77"/>
                <a:gd name="T11" fmla="*/ 17 h 167"/>
                <a:gd name="T12" fmla="*/ 77 w 77"/>
                <a:gd name="T13" fmla="*/ 68 h 167"/>
                <a:gd name="T14" fmla="*/ 77 w 77"/>
                <a:gd name="T15" fmla="*/ 76 h 167"/>
                <a:gd name="T16" fmla="*/ 71 w 77"/>
                <a:gd name="T17" fmla="*/ 111 h 167"/>
                <a:gd name="T18" fmla="*/ 67 w 77"/>
                <a:gd name="T19" fmla="*/ 119 h 167"/>
                <a:gd name="T20" fmla="*/ 56 w 77"/>
                <a:gd name="T21" fmla="*/ 146 h 167"/>
                <a:gd name="T22" fmla="*/ 33 w 77"/>
                <a:gd name="T23" fmla="*/ 159 h 167"/>
                <a:gd name="T24" fmla="*/ 5 w 77"/>
                <a:gd name="T25" fmla="*/ 162 h 167"/>
                <a:gd name="T26" fmla="*/ 7 w 77"/>
                <a:gd name="T27" fmla="*/ 110 h 167"/>
                <a:gd name="T28" fmla="*/ 3 w 77"/>
                <a:gd name="T29" fmla="*/ 61 h 167"/>
                <a:gd name="T30" fmla="*/ 6 w 77"/>
                <a:gd name="T31" fmla="*/ 48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7" h="167">
                  <a:moveTo>
                    <a:pt x="6" y="48"/>
                  </a:moveTo>
                  <a:cubicBezTo>
                    <a:pt x="2" y="40"/>
                    <a:pt x="0" y="33"/>
                    <a:pt x="10" y="26"/>
                  </a:cubicBezTo>
                  <a:cubicBezTo>
                    <a:pt x="16" y="22"/>
                    <a:pt x="22" y="18"/>
                    <a:pt x="25" y="11"/>
                  </a:cubicBezTo>
                  <a:cubicBezTo>
                    <a:pt x="27" y="5"/>
                    <a:pt x="31" y="0"/>
                    <a:pt x="38" y="1"/>
                  </a:cubicBezTo>
                  <a:cubicBezTo>
                    <a:pt x="48" y="2"/>
                    <a:pt x="40" y="9"/>
                    <a:pt x="41" y="13"/>
                  </a:cubicBezTo>
                  <a:cubicBezTo>
                    <a:pt x="42" y="14"/>
                    <a:pt x="42" y="16"/>
                    <a:pt x="43" y="17"/>
                  </a:cubicBezTo>
                  <a:cubicBezTo>
                    <a:pt x="66" y="26"/>
                    <a:pt x="67" y="50"/>
                    <a:pt x="77" y="68"/>
                  </a:cubicBezTo>
                  <a:cubicBezTo>
                    <a:pt x="77" y="71"/>
                    <a:pt x="77" y="73"/>
                    <a:pt x="77" y="76"/>
                  </a:cubicBezTo>
                  <a:cubicBezTo>
                    <a:pt x="76" y="88"/>
                    <a:pt x="65" y="98"/>
                    <a:pt x="71" y="111"/>
                  </a:cubicBezTo>
                  <a:cubicBezTo>
                    <a:pt x="73" y="115"/>
                    <a:pt x="70" y="117"/>
                    <a:pt x="67" y="119"/>
                  </a:cubicBezTo>
                  <a:cubicBezTo>
                    <a:pt x="58" y="126"/>
                    <a:pt x="55" y="135"/>
                    <a:pt x="56" y="146"/>
                  </a:cubicBezTo>
                  <a:cubicBezTo>
                    <a:pt x="57" y="159"/>
                    <a:pt x="42" y="167"/>
                    <a:pt x="33" y="159"/>
                  </a:cubicBezTo>
                  <a:cubicBezTo>
                    <a:pt x="23" y="150"/>
                    <a:pt x="16" y="153"/>
                    <a:pt x="5" y="162"/>
                  </a:cubicBezTo>
                  <a:cubicBezTo>
                    <a:pt x="10" y="142"/>
                    <a:pt x="5" y="127"/>
                    <a:pt x="7" y="110"/>
                  </a:cubicBezTo>
                  <a:cubicBezTo>
                    <a:pt x="9" y="97"/>
                    <a:pt x="12" y="77"/>
                    <a:pt x="3" y="61"/>
                  </a:cubicBezTo>
                  <a:cubicBezTo>
                    <a:pt x="1" y="58"/>
                    <a:pt x="5" y="52"/>
                    <a:pt x="6" y="48"/>
                  </a:cubicBezTo>
                  <a:close/>
                </a:path>
              </a:pathLst>
            </a:custGeom>
            <a:solidFill>
              <a:srgbClr val="B4CBC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9" name="Freeform 337">
              <a:extLst>
                <a:ext uri="{FF2B5EF4-FFF2-40B4-BE49-F238E27FC236}">
                  <a16:creationId xmlns:a16="http://schemas.microsoft.com/office/drawing/2014/main" id="{B823AB56-46EE-420D-A899-93405018BA8E}"/>
                </a:ext>
              </a:extLst>
            </p:cNvPr>
            <p:cNvSpPr>
              <a:spLocks/>
            </p:cNvSpPr>
            <p:nvPr/>
          </p:nvSpPr>
          <p:spPr bwMode="auto">
            <a:xfrm>
              <a:off x="8618539" y="-735012"/>
              <a:ext cx="217488" cy="561975"/>
            </a:xfrm>
            <a:custGeom>
              <a:avLst/>
              <a:gdLst>
                <a:gd name="T0" fmla="*/ 31 w 58"/>
                <a:gd name="T1" fmla="*/ 118 h 150"/>
                <a:gd name="T2" fmla="*/ 30 w 58"/>
                <a:gd name="T3" fmla="*/ 116 h 150"/>
                <a:gd name="T4" fmla="*/ 9 w 58"/>
                <a:gd name="T5" fmla="*/ 4 h 150"/>
                <a:gd name="T6" fmla="*/ 42 w 58"/>
                <a:gd name="T7" fmla="*/ 72 h 150"/>
                <a:gd name="T8" fmla="*/ 42 w 58"/>
                <a:gd name="T9" fmla="*/ 21 h 150"/>
                <a:gd name="T10" fmla="*/ 46 w 58"/>
                <a:gd name="T11" fmla="*/ 0 h 150"/>
                <a:gd name="T12" fmla="*/ 51 w 58"/>
                <a:gd name="T13" fmla="*/ 80 h 150"/>
                <a:gd name="T14" fmla="*/ 51 w 58"/>
                <a:gd name="T15" fmla="*/ 115 h 150"/>
                <a:gd name="T16" fmla="*/ 49 w 58"/>
                <a:gd name="T17" fmla="*/ 149 h 150"/>
                <a:gd name="T18" fmla="*/ 48 w 58"/>
                <a:gd name="T19" fmla="*/ 150 h 150"/>
                <a:gd name="T20" fmla="*/ 46 w 58"/>
                <a:gd name="T21" fmla="*/ 148 h 150"/>
                <a:gd name="T22" fmla="*/ 31 w 58"/>
                <a:gd name="T23" fmla="*/ 118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8" h="150">
                  <a:moveTo>
                    <a:pt x="31" y="118"/>
                  </a:moveTo>
                  <a:cubicBezTo>
                    <a:pt x="31" y="117"/>
                    <a:pt x="30" y="116"/>
                    <a:pt x="30" y="116"/>
                  </a:cubicBezTo>
                  <a:cubicBezTo>
                    <a:pt x="8" y="72"/>
                    <a:pt x="0" y="27"/>
                    <a:pt x="9" y="4"/>
                  </a:cubicBezTo>
                  <a:cubicBezTo>
                    <a:pt x="22" y="26"/>
                    <a:pt x="19" y="55"/>
                    <a:pt x="42" y="72"/>
                  </a:cubicBezTo>
                  <a:cubicBezTo>
                    <a:pt x="42" y="54"/>
                    <a:pt x="42" y="37"/>
                    <a:pt x="42" y="21"/>
                  </a:cubicBezTo>
                  <a:cubicBezTo>
                    <a:pt x="44" y="14"/>
                    <a:pt x="41" y="6"/>
                    <a:pt x="46" y="0"/>
                  </a:cubicBezTo>
                  <a:cubicBezTo>
                    <a:pt x="47" y="27"/>
                    <a:pt x="49" y="54"/>
                    <a:pt x="51" y="80"/>
                  </a:cubicBezTo>
                  <a:cubicBezTo>
                    <a:pt x="53" y="92"/>
                    <a:pt x="58" y="104"/>
                    <a:pt x="51" y="115"/>
                  </a:cubicBezTo>
                  <a:cubicBezTo>
                    <a:pt x="51" y="127"/>
                    <a:pt x="50" y="138"/>
                    <a:pt x="49" y="149"/>
                  </a:cubicBezTo>
                  <a:cubicBezTo>
                    <a:pt x="49" y="149"/>
                    <a:pt x="49" y="150"/>
                    <a:pt x="48" y="150"/>
                  </a:cubicBezTo>
                  <a:cubicBezTo>
                    <a:pt x="47" y="150"/>
                    <a:pt x="47" y="149"/>
                    <a:pt x="46" y="148"/>
                  </a:cubicBezTo>
                  <a:cubicBezTo>
                    <a:pt x="47" y="135"/>
                    <a:pt x="34" y="129"/>
                    <a:pt x="31" y="118"/>
                  </a:cubicBezTo>
                  <a:close/>
                </a:path>
              </a:pathLst>
            </a:custGeom>
            <a:solidFill>
              <a:srgbClr val="4A180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0" name="Freeform 341">
              <a:extLst>
                <a:ext uri="{FF2B5EF4-FFF2-40B4-BE49-F238E27FC236}">
                  <a16:creationId xmlns:a16="http://schemas.microsoft.com/office/drawing/2014/main" id="{20A79CBA-E789-4D07-BB2F-A2FDC580D260}"/>
                </a:ext>
              </a:extLst>
            </p:cNvPr>
            <p:cNvSpPr>
              <a:spLocks/>
            </p:cNvSpPr>
            <p:nvPr/>
          </p:nvSpPr>
          <p:spPr bwMode="auto">
            <a:xfrm>
              <a:off x="4703764" y="-63500"/>
              <a:ext cx="1144588" cy="1174750"/>
            </a:xfrm>
            <a:custGeom>
              <a:avLst/>
              <a:gdLst>
                <a:gd name="T0" fmla="*/ 17 w 305"/>
                <a:gd name="T1" fmla="*/ 0 h 313"/>
                <a:gd name="T2" fmla="*/ 37 w 305"/>
                <a:gd name="T3" fmla="*/ 49 h 313"/>
                <a:gd name="T4" fmla="*/ 109 w 305"/>
                <a:gd name="T5" fmla="*/ 134 h 313"/>
                <a:gd name="T6" fmla="*/ 209 w 305"/>
                <a:gd name="T7" fmla="*/ 181 h 313"/>
                <a:gd name="T8" fmla="*/ 191 w 305"/>
                <a:gd name="T9" fmla="*/ 188 h 313"/>
                <a:gd name="T10" fmla="*/ 159 w 305"/>
                <a:gd name="T11" fmla="*/ 172 h 313"/>
                <a:gd name="T12" fmla="*/ 231 w 305"/>
                <a:gd name="T13" fmla="*/ 211 h 313"/>
                <a:gd name="T14" fmla="*/ 267 w 305"/>
                <a:gd name="T15" fmla="*/ 249 h 313"/>
                <a:gd name="T16" fmla="*/ 301 w 305"/>
                <a:gd name="T17" fmla="*/ 302 h 313"/>
                <a:gd name="T18" fmla="*/ 301 w 305"/>
                <a:gd name="T19" fmla="*/ 313 h 313"/>
                <a:gd name="T20" fmla="*/ 186 w 305"/>
                <a:gd name="T21" fmla="*/ 263 h 313"/>
                <a:gd name="T22" fmla="*/ 149 w 305"/>
                <a:gd name="T23" fmla="*/ 249 h 313"/>
                <a:gd name="T24" fmla="*/ 134 w 305"/>
                <a:gd name="T25" fmla="*/ 235 h 313"/>
                <a:gd name="T26" fmla="*/ 143 w 305"/>
                <a:gd name="T27" fmla="*/ 225 h 313"/>
                <a:gd name="T28" fmla="*/ 248 w 305"/>
                <a:gd name="T29" fmla="*/ 270 h 313"/>
                <a:gd name="T30" fmla="*/ 209 w 305"/>
                <a:gd name="T31" fmla="*/ 224 h 313"/>
                <a:gd name="T32" fmla="*/ 69 w 305"/>
                <a:gd name="T33" fmla="*/ 134 h 313"/>
                <a:gd name="T34" fmla="*/ 63 w 305"/>
                <a:gd name="T35" fmla="*/ 129 h 313"/>
                <a:gd name="T36" fmla="*/ 45 w 305"/>
                <a:gd name="T37" fmla="*/ 112 h 313"/>
                <a:gd name="T38" fmla="*/ 14 w 305"/>
                <a:gd name="T39" fmla="*/ 29 h 313"/>
                <a:gd name="T40" fmla="*/ 17 w 305"/>
                <a:gd name="T41" fmla="*/ 0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05" h="313">
                  <a:moveTo>
                    <a:pt x="17" y="0"/>
                  </a:moveTo>
                  <a:cubicBezTo>
                    <a:pt x="30" y="14"/>
                    <a:pt x="32" y="32"/>
                    <a:pt x="37" y="49"/>
                  </a:cubicBezTo>
                  <a:cubicBezTo>
                    <a:pt x="49" y="88"/>
                    <a:pt x="73" y="115"/>
                    <a:pt x="109" y="134"/>
                  </a:cubicBezTo>
                  <a:cubicBezTo>
                    <a:pt x="141" y="152"/>
                    <a:pt x="175" y="168"/>
                    <a:pt x="209" y="181"/>
                  </a:cubicBezTo>
                  <a:cubicBezTo>
                    <a:pt x="207" y="193"/>
                    <a:pt x="198" y="190"/>
                    <a:pt x="191" y="188"/>
                  </a:cubicBezTo>
                  <a:cubicBezTo>
                    <a:pt x="179" y="184"/>
                    <a:pt x="169" y="178"/>
                    <a:pt x="159" y="172"/>
                  </a:cubicBezTo>
                  <a:cubicBezTo>
                    <a:pt x="183" y="185"/>
                    <a:pt x="208" y="196"/>
                    <a:pt x="231" y="211"/>
                  </a:cubicBezTo>
                  <a:cubicBezTo>
                    <a:pt x="246" y="221"/>
                    <a:pt x="259" y="232"/>
                    <a:pt x="267" y="249"/>
                  </a:cubicBezTo>
                  <a:cubicBezTo>
                    <a:pt x="276" y="268"/>
                    <a:pt x="282" y="289"/>
                    <a:pt x="301" y="302"/>
                  </a:cubicBezTo>
                  <a:cubicBezTo>
                    <a:pt x="304" y="304"/>
                    <a:pt x="305" y="309"/>
                    <a:pt x="301" y="313"/>
                  </a:cubicBezTo>
                  <a:cubicBezTo>
                    <a:pt x="262" y="298"/>
                    <a:pt x="223" y="283"/>
                    <a:pt x="186" y="263"/>
                  </a:cubicBezTo>
                  <a:cubicBezTo>
                    <a:pt x="174" y="257"/>
                    <a:pt x="162" y="251"/>
                    <a:pt x="149" y="249"/>
                  </a:cubicBezTo>
                  <a:cubicBezTo>
                    <a:pt x="141" y="247"/>
                    <a:pt x="137" y="240"/>
                    <a:pt x="134" y="235"/>
                  </a:cubicBezTo>
                  <a:cubicBezTo>
                    <a:pt x="128" y="224"/>
                    <a:pt x="134" y="222"/>
                    <a:pt x="143" y="225"/>
                  </a:cubicBezTo>
                  <a:cubicBezTo>
                    <a:pt x="177" y="242"/>
                    <a:pt x="207" y="267"/>
                    <a:pt x="248" y="270"/>
                  </a:cubicBezTo>
                  <a:cubicBezTo>
                    <a:pt x="239" y="251"/>
                    <a:pt x="226" y="236"/>
                    <a:pt x="209" y="224"/>
                  </a:cubicBezTo>
                  <a:cubicBezTo>
                    <a:pt x="162" y="194"/>
                    <a:pt x="116" y="164"/>
                    <a:pt x="69" y="134"/>
                  </a:cubicBezTo>
                  <a:cubicBezTo>
                    <a:pt x="67" y="133"/>
                    <a:pt x="65" y="131"/>
                    <a:pt x="63" y="129"/>
                  </a:cubicBezTo>
                  <a:cubicBezTo>
                    <a:pt x="56" y="125"/>
                    <a:pt x="47" y="122"/>
                    <a:pt x="45" y="112"/>
                  </a:cubicBezTo>
                  <a:cubicBezTo>
                    <a:pt x="24" y="89"/>
                    <a:pt x="19" y="59"/>
                    <a:pt x="14" y="29"/>
                  </a:cubicBezTo>
                  <a:cubicBezTo>
                    <a:pt x="13" y="20"/>
                    <a:pt x="0" y="8"/>
                    <a:pt x="17" y="0"/>
                  </a:cubicBezTo>
                  <a:close/>
                </a:path>
              </a:pathLst>
            </a:custGeom>
            <a:solidFill>
              <a:srgbClr val="632F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1" name="Freeform 342">
              <a:extLst>
                <a:ext uri="{FF2B5EF4-FFF2-40B4-BE49-F238E27FC236}">
                  <a16:creationId xmlns:a16="http://schemas.microsoft.com/office/drawing/2014/main" id="{20B83AA9-0258-40F9-A814-C478BBD1A600}"/>
                </a:ext>
              </a:extLst>
            </p:cNvPr>
            <p:cNvSpPr>
              <a:spLocks/>
            </p:cNvSpPr>
            <p:nvPr/>
          </p:nvSpPr>
          <p:spPr bwMode="auto">
            <a:xfrm>
              <a:off x="5446714" y="-1125537"/>
              <a:ext cx="247650" cy="1793875"/>
            </a:xfrm>
            <a:custGeom>
              <a:avLst/>
              <a:gdLst>
                <a:gd name="T0" fmla="*/ 22 w 66"/>
                <a:gd name="T1" fmla="*/ 464 h 478"/>
                <a:gd name="T2" fmla="*/ 24 w 66"/>
                <a:gd name="T3" fmla="*/ 436 h 478"/>
                <a:gd name="T4" fmla="*/ 28 w 66"/>
                <a:gd name="T5" fmla="*/ 442 h 478"/>
                <a:gd name="T6" fmla="*/ 18 w 66"/>
                <a:gd name="T7" fmla="*/ 244 h 478"/>
                <a:gd name="T8" fmla="*/ 6 w 66"/>
                <a:gd name="T9" fmla="*/ 149 h 478"/>
                <a:gd name="T10" fmla="*/ 6 w 66"/>
                <a:gd name="T11" fmla="*/ 75 h 478"/>
                <a:gd name="T12" fmla="*/ 19 w 66"/>
                <a:gd name="T13" fmla="*/ 19 h 478"/>
                <a:gd name="T14" fmla="*/ 32 w 66"/>
                <a:gd name="T15" fmla="*/ 0 h 478"/>
                <a:gd name="T16" fmla="*/ 30 w 66"/>
                <a:gd name="T17" fmla="*/ 46 h 478"/>
                <a:gd name="T18" fmla="*/ 38 w 66"/>
                <a:gd name="T19" fmla="*/ 189 h 478"/>
                <a:gd name="T20" fmla="*/ 27 w 66"/>
                <a:gd name="T21" fmla="*/ 182 h 478"/>
                <a:gd name="T22" fmla="*/ 23 w 66"/>
                <a:gd name="T23" fmla="*/ 162 h 478"/>
                <a:gd name="T24" fmla="*/ 40 w 66"/>
                <a:gd name="T25" fmla="*/ 204 h 478"/>
                <a:gd name="T26" fmla="*/ 43 w 66"/>
                <a:gd name="T27" fmla="*/ 212 h 478"/>
                <a:gd name="T28" fmla="*/ 52 w 66"/>
                <a:gd name="T29" fmla="*/ 216 h 478"/>
                <a:gd name="T30" fmla="*/ 64 w 66"/>
                <a:gd name="T31" fmla="*/ 216 h 478"/>
                <a:gd name="T32" fmla="*/ 65 w 66"/>
                <a:gd name="T33" fmla="*/ 224 h 478"/>
                <a:gd name="T34" fmla="*/ 57 w 66"/>
                <a:gd name="T35" fmla="*/ 234 h 478"/>
                <a:gd name="T36" fmla="*/ 43 w 66"/>
                <a:gd name="T37" fmla="*/ 312 h 478"/>
                <a:gd name="T38" fmla="*/ 45 w 66"/>
                <a:gd name="T39" fmla="*/ 446 h 478"/>
                <a:gd name="T40" fmla="*/ 31 w 66"/>
                <a:gd name="T41" fmla="*/ 474 h 478"/>
                <a:gd name="T42" fmla="*/ 15 w 66"/>
                <a:gd name="T43" fmla="*/ 471 h 478"/>
                <a:gd name="T44" fmla="*/ 22 w 66"/>
                <a:gd name="T45" fmla="*/ 464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6" h="478">
                  <a:moveTo>
                    <a:pt x="22" y="464"/>
                  </a:moveTo>
                  <a:cubicBezTo>
                    <a:pt x="23" y="455"/>
                    <a:pt x="23" y="445"/>
                    <a:pt x="24" y="436"/>
                  </a:cubicBezTo>
                  <a:cubicBezTo>
                    <a:pt x="28" y="436"/>
                    <a:pt x="30" y="438"/>
                    <a:pt x="28" y="442"/>
                  </a:cubicBezTo>
                  <a:cubicBezTo>
                    <a:pt x="22" y="376"/>
                    <a:pt x="23" y="310"/>
                    <a:pt x="18" y="244"/>
                  </a:cubicBezTo>
                  <a:cubicBezTo>
                    <a:pt x="16" y="212"/>
                    <a:pt x="15" y="180"/>
                    <a:pt x="6" y="149"/>
                  </a:cubicBezTo>
                  <a:cubicBezTo>
                    <a:pt x="2" y="124"/>
                    <a:pt x="0" y="100"/>
                    <a:pt x="6" y="75"/>
                  </a:cubicBezTo>
                  <a:cubicBezTo>
                    <a:pt x="10" y="56"/>
                    <a:pt x="12" y="37"/>
                    <a:pt x="19" y="19"/>
                  </a:cubicBezTo>
                  <a:cubicBezTo>
                    <a:pt x="22" y="12"/>
                    <a:pt x="23" y="3"/>
                    <a:pt x="32" y="0"/>
                  </a:cubicBezTo>
                  <a:cubicBezTo>
                    <a:pt x="38" y="16"/>
                    <a:pt x="31" y="31"/>
                    <a:pt x="30" y="46"/>
                  </a:cubicBezTo>
                  <a:cubicBezTo>
                    <a:pt x="26" y="95"/>
                    <a:pt x="23" y="142"/>
                    <a:pt x="38" y="189"/>
                  </a:cubicBezTo>
                  <a:cubicBezTo>
                    <a:pt x="31" y="192"/>
                    <a:pt x="28" y="188"/>
                    <a:pt x="27" y="182"/>
                  </a:cubicBezTo>
                  <a:cubicBezTo>
                    <a:pt x="26" y="175"/>
                    <a:pt x="25" y="169"/>
                    <a:pt x="23" y="162"/>
                  </a:cubicBezTo>
                  <a:cubicBezTo>
                    <a:pt x="27" y="177"/>
                    <a:pt x="26" y="194"/>
                    <a:pt x="40" y="204"/>
                  </a:cubicBezTo>
                  <a:cubicBezTo>
                    <a:pt x="41" y="207"/>
                    <a:pt x="42" y="209"/>
                    <a:pt x="43" y="212"/>
                  </a:cubicBezTo>
                  <a:cubicBezTo>
                    <a:pt x="44" y="217"/>
                    <a:pt x="47" y="218"/>
                    <a:pt x="52" y="216"/>
                  </a:cubicBezTo>
                  <a:cubicBezTo>
                    <a:pt x="56" y="215"/>
                    <a:pt x="60" y="212"/>
                    <a:pt x="64" y="216"/>
                  </a:cubicBezTo>
                  <a:cubicBezTo>
                    <a:pt x="66" y="219"/>
                    <a:pt x="66" y="221"/>
                    <a:pt x="65" y="224"/>
                  </a:cubicBezTo>
                  <a:cubicBezTo>
                    <a:pt x="63" y="228"/>
                    <a:pt x="60" y="231"/>
                    <a:pt x="57" y="234"/>
                  </a:cubicBezTo>
                  <a:cubicBezTo>
                    <a:pt x="35" y="257"/>
                    <a:pt x="42" y="284"/>
                    <a:pt x="43" y="312"/>
                  </a:cubicBezTo>
                  <a:cubicBezTo>
                    <a:pt x="45" y="356"/>
                    <a:pt x="46" y="401"/>
                    <a:pt x="45" y="446"/>
                  </a:cubicBezTo>
                  <a:cubicBezTo>
                    <a:pt x="44" y="457"/>
                    <a:pt x="42" y="468"/>
                    <a:pt x="31" y="474"/>
                  </a:cubicBezTo>
                  <a:cubicBezTo>
                    <a:pt x="25" y="477"/>
                    <a:pt x="19" y="478"/>
                    <a:pt x="15" y="471"/>
                  </a:cubicBezTo>
                  <a:cubicBezTo>
                    <a:pt x="13" y="466"/>
                    <a:pt x="20" y="467"/>
                    <a:pt x="22" y="464"/>
                  </a:cubicBezTo>
                  <a:close/>
                </a:path>
              </a:pathLst>
            </a:custGeom>
            <a:solidFill>
              <a:srgbClr val="6B311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2" name="Freeform 343">
              <a:extLst>
                <a:ext uri="{FF2B5EF4-FFF2-40B4-BE49-F238E27FC236}">
                  <a16:creationId xmlns:a16="http://schemas.microsoft.com/office/drawing/2014/main" id="{0B5AB414-6B9E-43A7-9C40-DA802DFD2D95}"/>
                </a:ext>
              </a:extLst>
            </p:cNvPr>
            <p:cNvSpPr>
              <a:spLocks/>
            </p:cNvSpPr>
            <p:nvPr/>
          </p:nvSpPr>
          <p:spPr bwMode="auto">
            <a:xfrm>
              <a:off x="5468939" y="-596900"/>
              <a:ext cx="90488" cy="1166813"/>
            </a:xfrm>
            <a:custGeom>
              <a:avLst/>
              <a:gdLst>
                <a:gd name="T0" fmla="*/ 0 w 24"/>
                <a:gd name="T1" fmla="*/ 8 h 311"/>
                <a:gd name="T2" fmla="*/ 2 w 24"/>
                <a:gd name="T3" fmla="*/ 2 h 311"/>
                <a:gd name="T4" fmla="*/ 5 w 24"/>
                <a:gd name="T5" fmla="*/ 6 h 311"/>
                <a:gd name="T6" fmla="*/ 18 w 24"/>
                <a:gd name="T7" fmla="*/ 137 h 311"/>
                <a:gd name="T8" fmla="*/ 24 w 24"/>
                <a:gd name="T9" fmla="*/ 311 h 311"/>
                <a:gd name="T10" fmla="*/ 18 w 24"/>
                <a:gd name="T11" fmla="*/ 295 h 311"/>
                <a:gd name="T12" fmla="*/ 9 w 24"/>
                <a:gd name="T13" fmla="*/ 96 h 311"/>
                <a:gd name="T14" fmla="*/ 5 w 24"/>
                <a:gd name="T15" fmla="*/ 71 h 311"/>
                <a:gd name="T16" fmla="*/ 0 w 24"/>
                <a:gd name="T17" fmla="*/ 8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311">
                  <a:moveTo>
                    <a:pt x="0" y="8"/>
                  </a:moveTo>
                  <a:cubicBezTo>
                    <a:pt x="1" y="6"/>
                    <a:pt x="1" y="3"/>
                    <a:pt x="2" y="2"/>
                  </a:cubicBezTo>
                  <a:cubicBezTo>
                    <a:pt x="6" y="0"/>
                    <a:pt x="5" y="5"/>
                    <a:pt x="5" y="6"/>
                  </a:cubicBezTo>
                  <a:cubicBezTo>
                    <a:pt x="7" y="50"/>
                    <a:pt x="17" y="93"/>
                    <a:pt x="18" y="137"/>
                  </a:cubicBezTo>
                  <a:cubicBezTo>
                    <a:pt x="19" y="194"/>
                    <a:pt x="22" y="251"/>
                    <a:pt x="24" y="311"/>
                  </a:cubicBezTo>
                  <a:cubicBezTo>
                    <a:pt x="22" y="304"/>
                    <a:pt x="20" y="300"/>
                    <a:pt x="18" y="295"/>
                  </a:cubicBezTo>
                  <a:cubicBezTo>
                    <a:pt x="10" y="229"/>
                    <a:pt x="14" y="163"/>
                    <a:pt x="9" y="96"/>
                  </a:cubicBezTo>
                  <a:cubicBezTo>
                    <a:pt x="8" y="88"/>
                    <a:pt x="8" y="79"/>
                    <a:pt x="5" y="71"/>
                  </a:cubicBezTo>
                  <a:cubicBezTo>
                    <a:pt x="3" y="50"/>
                    <a:pt x="2" y="29"/>
                    <a:pt x="0" y="8"/>
                  </a:cubicBezTo>
                  <a:close/>
                </a:path>
              </a:pathLst>
            </a:custGeom>
            <a:solidFill>
              <a:srgbClr val="3C201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3" name="Freeform 345">
              <a:extLst>
                <a:ext uri="{FF2B5EF4-FFF2-40B4-BE49-F238E27FC236}">
                  <a16:creationId xmlns:a16="http://schemas.microsoft.com/office/drawing/2014/main" id="{B40659EE-0148-493F-87AC-3C309FFA57F3}"/>
                </a:ext>
              </a:extLst>
            </p:cNvPr>
            <p:cNvSpPr>
              <a:spLocks/>
            </p:cNvSpPr>
            <p:nvPr/>
          </p:nvSpPr>
          <p:spPr bwMode="auto">
            <a:xfrm>
              <a:off x="5518151" y="-574675"/>
              <a:ext cx="77788" cy="247650"/>
            </a:xfrm>
            <a:custGeom>
              <a:avLst/>
              <a:gdLst>
                <a:gd name="T0" fmla="*/ 21 w 21"/>
                <a:gd name="T1" fmla="*/ 57 h 66"/>
                <a:gd name="T2" fmla="*/ 7 w 21"/>
                <a:gd name="T3" fmla="*/ 51 h 66"/>
                <a:gd name="T4" fmla="*/ 0 w 21"/>
                <a:gd name="T5" fmla="*/ 0 h 66"/>
                <a:gd name="T6" fmla="*/ 19 w 21"/>
                <a:gd name="T7" fmla="*/ 42 h 66"/>
                <a:gd name="T8" fmla="*/ 20 w 21"/>
                <a:gd name="T9" fmla="*/ 53 h 66"/>
                <a:gd name="T10" fmla="*/ 21 w 21"/>
                <a:gd name="T11" fmla="*/ 57 h 66"/>
              </a:gdLst>
              <a:ahLst/>
              <a:cxnLst>
                <a:cxn ang="0">
                  <a:pos x="T0" y="T1"/>
                </a:cxn>
                <a:cxn ang="0">
                  <a:pos x="T2" y="T3"/>
                </a:cxn>
                <a:cxn ang="0">
                  <a:pos x="T4" y="T5"/>
                </a:cxn>
                <a:cxn ang="0">
                  <a:pos x="T6" y="T7"/>
                </a:cxn>
                <a:cxn ang="0">
                  <a:pos x="T8" y="T9"/>
                </a:cxn>
                <a:cxn ang="0">
                  <a:pos x="T10" y="T11"/>
                </a:cxn>
              </a:cxnLst>
              <a:rect l="0" t="0" r="r" b="b"/>
              <a:pathLst>
                <a:path w="21" h="66">
                  <a:moveTo>
                    <a:pt x="21" y="57"/>
                  </a:moveTo>
                  <a:cubicBezTo>
                    <a:pt x="15" y="58"/>
                    <a:pt x="8" y="66"/>
                    <a:pt x="7" y="51"/>
                  </a:cubicBezTo>
                  <a:cubicBezTo>
                    <a:pt x="5" y="34"/>
                    <a:pt x="2" y="17"/>
                    <a:pt x="0" y="0"/>
                  </a:cubicBezTo>
                  <a:cubicBezTo>
                    <a:pt x="8" y="14"/>
                    <a:pt x="7" y="31"/>
                    <a:pt x="19" y="42"/>
                  </a:cubicBezTo>
                  <a:cubicBezTo>
                    <a:pt x="19" y="46"/>
                    <a:pt x="20" y="49"/>
                    <a:pt x="20" y="53"/>
                  </a:cubicBezTo>
                  <a:cubicBezTo>
                    <a:pt x="20" y="54"/>
                    <a:pt x="21" y="56"/>
                    <a:pt x="21" y="57"/>
                  </a:cubicBezTo>
                  <a:close/>
                </a:path>
              </a:pathLst>
            </a:custGeom>
            <a:solidFill>
              <a:srgbClr val="B0836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4" name="Freeform 346">
              <a:extLst>
                <a:ext uri="{FF2B5EF4-FFF2-40B4-BE49-F238E27FC236}">
                  <a16:creationId xmlns:a16="http://schemas.microsoft.com/office/drawing/2014/main" id="{79FC95B8-03EE-418C-A337-54449B160C79}"/>
                </a:ext>
              </a:extLst>
            </p:cNvPr>
            <p:cNvSpPr>
              <a:spLocks/>
            </p:cNvSpPr>
            <p:nvPr/>
          </p:nvSpPr>
          <p:spPr bwMode="auto">
            <a:xfrm>
              <a:off x="5465764" y="-1125537"/>
              <a:ext cx="101600" cy="300038"/>
            </a:xfrm>
            <a:custGeom>
              <a:avLst/>
              <a:gdLst>
                <a:gd name="T0" fmla="*/ 27 w 27"/>
                <a:gd name="T1" fmla="*/ 0 h 80"/>
                <a:gd name="T2" fmla="*/ 6 w 27"/>
                <a:gd name="T3" fmla="*/ 76 h 80"/>
                <a:gd name="T4" fmla="*/ 5 w 27"/>
                <a:gd name="T5" fmla="*/ 78 h 80"/>
                <a:gd name="T6" fmla="*/ 1 w 27"/>
                <a:gd name="T7" fmla="*/ 75 h 80"/>
                <a:gd name="T8" fmla="*/ 17 w 27"/>
                <a:gd name="T9" fmla="*/ 4 h 80"/>
                <a:gd name="T10" fmla="*/ 27 w 27"/>
                <a:gd name="T11" fmla="*/ 0 h 80"/>
              </a:gdLst>
              <a:ahLst/>
              <a:cxnLst>
                <a:cxn ang="0">
                  <a:pos x="T0" y="T1"/>
                </a:cxn>
                <a:cxn ang="0">
                  <a:pos x="T2" y="T3"/>
                </a:cxn>
                <a:cxn ang="0">
                  <a:pos x="T4" y="T5"/>
                </a:cxn>
                <a:cxn ang="0">
                  <a:pos x="T6" y="T7"/>
                </a:cxn>
                <a:cxn ang="0">
                  <a:pos x="T8" y="T9"/>
                </a:cxn>
                <a:cxn ang="0">
                  <a:pos x="T10" y="T11"/>
                </a:cxn>
              </a:cxnLst>
              <a:rect l="0" t="0" r="r" b="b"/>
              <a:pathLst>
                <a:path w="27" h="80">
                  <a:moveTo>
                    <a:pt x="27" y="0"/>
                  </a:moveTo>
                  <a:cubicBezTo>
                    <a:pt x="14" y="24"/>
                    <a:pt x="7" y="49"/>
                    <a:pt x="6" y="76"/>
                  </a:cubicBezTo>
                  <a:cubicBezTo>
                    <a:pt x="6" y="76"/>
                    <a:pt x="6" y="77"/>
                    <a:pt x="5" y="78"/>
                  </a:cubicBezTo>
                  <a:cubicBezTo>
                    <a:pt x="3" y="80"/>
                    <a:pt x="2" y="77"/>
                    <a:pt x="1" y="75"/>
                  </a:cubicBezTo>
                  <a:cubicBezTo>
                    <a:pt x="0" y="50"/>
                    <a:pt x="7" y="27"/>
                    <a:pt x="17" y="4"/>
                  </a:cubicBezTo>
                  <a:cubicBezTo>
                    <a:pt x="18" y="0"/>
                    <a:pt x="19" y="0"/>
                    <a:pt x="27" y="0"/>
                  </a:cubicBezTo>
                  <a:close/>
                </a:path>
              </a:pathLst>
            </a:custGeom>
            <a:solidFill>
              <a:srgbClr val="321B0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5" name="Freeform 352">
              <a:extLst>
                <a:ext uri="{FF2B5EF4-FFF2-40B4-BE49-F238E27FC236}">
                  <a16:creationId xmlns:a16="http://schemas.microsoft.com/office/drawing/2014/main" id="{96CAB481-B5CF-47AD-B828-7ECA1D2F39EE}"/>
                </a:ext>
              </a:extLst>
            </p:cNvPr>
            <p:cNvSpPr>
              <a:spLocks/>
            </p:cNvSpPr>
            <p:nvPr/>
          </p:nvSpPr>
          <p:spPr bwMode="auto">
            <a:xfrm>
              <a:off x="5213351" y="514350"/>
              <a:ext cx="1220788" cy="987425"/>
            </a:xfrm>
            <a:custGeom>
              <a:avLst/>
              <a:gdLst>
                <a:gd name="T0" fmla="*/ 160 w 325"/>
                <a:gd name="T1" fmla="*/ 111 h 263"/>
                <a:gd name="T2" fmla="*/ 195 w 325"/>
                <a:gd name="T3" fmla="*/ 151 h 263"/>
                <a:gd name="T4" fmla="*/ 245 w 325"/>
                <a:gd name="T5" fmla="*/ 199 h 263"/>
                <a:gd name="T6" fmla="*/ 285 w 325"/>
                <a:gd name="T7" fmla="*/ 227 h 263"/>
                <a:gd name="T8" fmla="*/ 312 w 325"/>
                <a:gd name="T9" fmla="*/ 249 h 263"/>
                <a:gd name="T10" fmla="*/ 313 w 325"/>
                <a:gd name="T11" fmla="*/ 263 h 263"/>
                <a:gd name="T12" fmla="*/ 271 w 325"/>
                <a:gd name="T13" fmla="*/ 239 h 263"/>
                <a:gd name="T14" fmla="*/ 183 w 325"/>
                <a:gd name="T15" fmla="*/ 172 h 263"/>
                <a:gd name="T16" fmla="*/ 165 w 325"/>
                <a:gd name="T17" fmla="*/ 159 h 263"/>
                <a:gd name="T18" fmla="*/ 118 w 325"/>
                <a:gd name="T19" fmla="*/ 88 h 263"/>
                <a:gd name="T20" fmla="*/ 102 w 325"/>
                <a:gd name="T21" fmla="*/ 72 h 263"/>
                <a:gd name="T22" fmla="*/ 0 w 325"/>
                <a:gd name="T23" fmla="*/ 6 h 263"/>
                <a:gd name="T24" fmla="*/ 61 w 325"/>
                <a:gd name="T25" fmla="*/ 29 h 263"/>
                <a:gd name="T26" fmla="*/ 73 w 325"/>
                <a:gd name="T27" fmla="*/ 27 h 263"/>
                <a:gd name="T28" fmla="*/ 84 w 325"/>
                <a:gd name="T29" fmla="*/ 27 h 263"/>
                <a:gd name="T30" fmla="*/ 81 w 325"/>
                <a:gd name="T31" fmla="*/ 33 h 263"/>
                <a:gd name="T32" fmla="*/ 91 w 325"/>
                <a:gd name="T33" fmla="*/ 32 h 263"/>
                <a:gd name="T34" fmla="*/ 101 w 325"/>
                <a:gd name="T35" fmla="*/ 7 h 263"/>
                <a:gd name="T36" fmla="*/ 106 w 325"/>
                <a:gd name="T37" fmla="*/ 1 h 263"/>
                <a:gd name="T38" fmla="*/ 112 w 325"/>
                <a:gd name="T39" fmla="*/ 3 h 263"/>
                <a:gd name="T40" fmla="*/ 137 w 325"/>
                <a:gd name="T41" fmla="*/ 87 h 263"/>
                <a:gd name="T42" fmla="*/ 153 w 325"/>
                <a:gd name="T43" fmla="*/ 107 h 263"/>
                <a:gd name="T44" fmla="*/ 160 w 325"/>
                <a:gd name="T45" fmla="*/ 111 h 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25" h="263">
                  <a:moveTo>
                    <a:pt x="160" y="111"/>
                  </a:moveTo>
                  <a:cubicBezTo>
                    <a:pt x="169" y="127"/>
                    <a:pt x="182" y="139"/>
                    <a:pt x="195" y="151"/>
                  </a:cubicBezTo>
                  <a:cubicBezTo>
                    <a:pt x="212" y="166"/>
                    <a:pt x="229" y="183"/>
                    <a:pt x="245" y="199"/>
                  </a:cubicBezTo>
                  <a:cubicBezTo>
                    <a:pt x="261" y="205"/>
                    <a:pt x="276" y="212"/>
                    <a:pt x="285" y="227"/>
                  </a:cubicBezTo>
                  <a:cubicBezTo>
                    <a:pt x="294" y="234"/>
                    <a:pt x="303" y="242"/>
                    <a:pt x="312" y="249"/>
                  </a:cubicBezTo>
                  <a:cubicBezTo>
                    <a:pt x="316" y="253"/>
                    <a:pt x="325" y="257"/>
                    <a:pt x="313" y="263"/>
                  </a:cubicBezTo>
                  <a:cubicBezTo>
                    <a:pt x="295" y="263"/>
                    <a:pt x="282" y="251"/>
                    <a:pt x="271" y="239"/>
                  </a:cubicBezTo>
                  <a:cubicBezTo>
                    <a:pt x="244" y="214"/>
                    <a:pt x="213" y="193"/>
                    <a:pt x="183" y="172"/>
                  </a:cubicBezTo>
                  <a:cubicBezTo>
                    <a:pt x="176" y="168"/>
                    <a:pt x="171" y="163"/>
                    <a:pt x="165" y="159"/>
                  </a:cubicBezTo>
                  <a:cubicBezTo>
                    <a:pt x="139" y="142"/>
                    <a:pt x="132" y="113"/>
                    <a:pt x="118" y="88"/>
                  </a:cubicBezTo>
                  <a:cubicBezTo>
                    <a:pt x="115" y="82"/>
                    <a:pt x="110" y="76"/>
                    <a:pt x="102" y="72"/>
                  </a:cubicBezTo>
                  <a:cubicBezTo>
                    <a:pt x="68" y="51"/>
                    <a:pt x="34" y="29"/>
                    <a:pt x="0" y="6"/>
                  </a:cubicBezTo>
                  <a:cubicBezTo>
                    <a:pt x="22" y="10"/>
                    <a:pt x="39" y="26"/>
                    <a:pt x="61" y="29"/>
                  </a:cubicBezTo>
                  <a:cubicBezTo>
                    <a:pt x="65" y="29"/>
                    <a:pt x="69" y="32"/>
                    <a:pt x="73" y="27"/>
                  </a:cubicBezTo>
                  <a:cubicBezTo>
                    <a:pt x="77" y="27"/>
                    <a:pt x="81" y="27"/>
                    <a:pt x="84" y="27"/>
                  </a:cubicBezTo>
                  <a:cubicBezTo>
                    <a:pt x="83" y="29"/>
                    <a:pt x="80" y="32"/>
                    <a:pt x="81" y="33"/>
                  </a:cubicBezTo>
                  <a:cubicBezTo>
                    <a:pt x="84" y="37"/>
                    <a:pt x="89" y="35"/>
                    <a:pt x="91" y="32"/>
                  </a:cubicBezTo>
                  <a:cubicBezTo>
                    <a:pt x="95" y="24"/>
                    <a:pt x="98" y="15"/>
                    <a:pt x="101" y="7"/>
                  </a:cubicBezTo>
                  <a:cubicBezTo>
                    <a:pt x="103" y="5"/>
                    <a:pt x="103" y="2"/>
                    <a:pt x="106" y="1"/>
                  </a:cubicBezTo>
                  <a:cubicBezTo>
                    <a:pt x="108" y="0"/>
                    <a:pt x="111" y="1"/>
                    <a:pt x="112" y="3"/>
                  </a:cubicBezTo>
                  <a:cubicBezTo>
                    <a:pt x="114" y="33"/>
                    <a:pt x="121" y="61"/>
                    <a:pt x="137" y="87"/>
                  </a:cubicBezTo>
                  <a:cubicBezTo>
                    <a:pt x="137" y="98"/>
                    <a:pt x="146" y="102"/>
                    <a:pt x="153" y="107"/>
                  </a:cubicBezTo>
                  <a:cubicBezTo>
                    <a:pt x="155" y="109"/>
                    <a:pt x="158" y="110"/>
                    <a:pt x="160" y="111"/>
                  </a:cubicBezTo>
                  <a:close/>
                </a:path>
              </a:pathLst>
            </a:custGeom>
            <a:solidFill>
              <a:srgbClr val="9F6B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6" name="Freeform 357">
              <a:extLst>
                <a:ext uri="{FF2B5EF4-FFF2-40B4-BE49-F238E27FC236}">
                  <a16:creationId xmlns:a16="http://schemas.microsoft.com/office/drawing/2014/main" id="{EA70DF32-7035-4C7D-AE25-4007F8469285}"/>
                </a:ext>
              </a:extLst>
            </p:cNvPr>
            <p:cNvSpPr>
              <a:spLocks/>
            </p:cNvSpPr>
            <p:nvPr/>
          </p:nvSpPr>
          <p:spPr bwMode="auto">
            <a:xfrm>
              <a:off x="5589589" y="-292100"/>
              <a:ext cx="112713" cy="817563"/>
            </a:xfrm>
            <a:custGeom>
              <a:avLst/>
              <a:gdLst>
                <a:gd name="T0" fmla="*/ 12 w 30"/>
                <a:gd name="T1" fmla="*/ 218 h 218"/>
                <a:gd name="T2" fmla="*/ 5 w 30"/>
                <a:gd name="T3" fmla="*/ 218 h 218"/>
                <a:gd name="T4" fmla="*/ 3 w 30"/>
                <a:gd name="T5" fmla="*/ 188 h 218"/>
                <a:gd name="T6" fmla="*/ 2 w 30"/>
                <a:gd name="T7" fmla="*/ 58 h 218"/>
                <a:gd name="T8" fmla="*/ 16 w 30"/>
                <a:gd name="T9" fmla="*/ 7 h 218"/>
                <a:gd name="T10" fmla="*/ 24 w 30"/>
                <a:gd name="T11" fmla="*/ 2 h 218"/>
                <a:gd name="T12" fmla="*/ 30 w 30"/>
                <a:gd name="T13" fmla="*/ 2 h 218"/>
                <a:gd name="T14" fmla="*/ 24 w 30"/>
                <a:gd name="T15" fmla="*/ 18 h 218"/>
                <a:gd name="T16" fmla="*/ 13 w 30"/>
                <a:gd name="T17" fmla="*/ 53 h 218"/>
                <a:gd name="T18" fmla="*/ 13 w 30"/>
                <a:gd name="T19" fmla="*/ 162 h 218"/>
                <a:gd name="T20" fmla="*/ 16 w 30"/>
                <a:gd name="T21" fmla="*/ 168 h 218"/>
                <a:gd name="T22" fmla="*/ 12 w 30"/>
                <a:gd name="T23" fmla="*/ 213 h 218"/>
                <a:gd name="T24" fmla="*/ 12 w 30"/>
                <a:gd name="T25" fmla="*/ 218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0" h="218">
                  <a:moveTo>
                    <a:pt x="12" y="218"/>
                  </a:moveTo>
                  <a:cubicBezTo>
                    <a:pt x="10" y="218"/>
                    <a:pt x="8" y="218"/>
                    <a:pt x="5" y="218"/>
                  </a:cubicBezTo>
                  <a:cubicBezTo>
                    <a:pt x="0" y="208"/>
                    <a:pt x="3" y="198"/>
                    <a:pt x="3" y="188"/>
                  </a:cubicBezTo>
                  <a:cubicBezTo>
                    <a:pt x="7" y="145"/>
                    <a:pt x="3" y="101"/>
                    <a:pt x="2" y="58"/>
                  </a:cubicBezTo>
                  <a:cubicBezTo>
                    <a:pt x="1" y="39"/>
                    <a:pt x="11" y="24"/>
                    <a:pt x="16" y="7"/>
                  </a:cubicBezTo>
                  <a:cubicBezTo>
                    <a:pt x="19" y="6"/>
                    <a:pt x="22" y="4"/>
                    <a:pt x="24" y="2"/>
                  </a:cubicBezTo>
                  <a:cubicBezTo>
                    <a:pt x="26" y="0"/>
                    <a:pt x="28" y="0"/>
                    <a:pt x="30" y="2"/>
                  </a:cubicBezTo>
                  <a:cubicBezTo>
                    <a:pt x="28" y="7"/>
                    <a:pt x="26" y="12"/>
                    <a:pt x="24" y="18"/>
                  </a:cubicBezTo>
                  <a:cubicBezTo>
                    <a:pt x="16" y="28"/>
                    <a:pt x="13" y="40"/>
                    <a:pt x="13" y="53"/>
                  </a:cubicBezTo>
                  <a:cubicBezTo>
                    <a:pt x="14" y="89"/>
                    <a:pt x="13" y="126"/>
                    <a:pt x="13" y="162"/>
                  </a:cubicBezTo>
                  <a:cubicBezTo>
                    <a:pt x="15" y="164"/>
                    <a:pt x="15" y="166"/>
                    <a:pt x="16" y="168"/>
                  </a:cubicBezTo>
                  <a:cubicBezTo>
                    <a:pt x="16" y="183"/>
                    <a:pt x="14" y="198"/>
                    <a:pt x="12" y="213"/>
                  </a:cubicBezTo>
                  <a:cubicBezTo>
                    <a:pt x="12" y="215"/>
                    <a:pt x="12" y="216"/>
                    <a:pt x="12" y="218"/>
                  </a:cubicBezTo>
                  <a:close/>
                </a:path>
              </a:pathLst>
            </a:custGeom>
            <a:solidFill>
              <a:srgbClr val="503B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7" name="Freeform 363">
              <a:extLst>
                <a:ext uri="{FF2B5EF4-FFF2-40B4-BE49-F238E27FC236}">
                  <a16:creationId xmlns:a16="http://schemas.microsoft.com/office/drawing/2014/main" id="{531C38F0-00F6-4BD3-B783-E65B4A61200D}"/>
                </a:ext>
              </a:extLst>
            </p:cNvPr>
            <p:cNvSpPr>
              <a:spLocks/>
            </p:cNvSpPr>
            <p:nvPr/>
          </p:nvSpPr>
          <p:spPr bwMode="auto">
            <a:xfrm>
              <a:off x="8221664" y="-74612"/>
              <a:ext cx="82550" cy="209550"/>
            </a:xfrm>
            <a:custGeom>
              <a:avLst/>
              <a:gdLst>
                <a:gd name="T0" fmla="*/ 13 w 22"/>
                <a:gd name="T1" fmla="*/ 56 h 56"/>
                <a:gd name="T2" fmla="*/ 0 w 22"/>
                <a:gd name="T3" fmla="*/ 20 h 56"/>
                <a:gd name="T4" fmla="*/ 0 w 22"/>
                <a:gd name="T5" fmla="*/ 0 h 56"/>
                <a:gd name="T6" fmla="*/ 8 w 22"/>
                <a:gd name="T7" fmla="*/ 0 h 56"/>
                <a:gd name="T8" fmla="*/ 20 w 22"/>
                <a:gd name="T9" fmla="*/ 51 h 56"/>
                <a:gd name="T10" fmla="*/ 13 w 22"/>
                <a:gd name="T11" fmla="*/ 56 h 56"/>
              </a:gdLst>
              <a:ahLst/>
              <a:cxnLst>
                <a:cxn ang="0">
                  <a:pos x="T0" y="T1"/>
                </a:cxn>
                <a:cxn ang="0">
                  <a:pos x="T2" y="T3"/>
                </a:cxn>
                <a:cxn ang="0">
                  <a:pos x="T4" y="T5"/>
                </a:cxn>
                <a:cxn ang="0">
                  <a:pos x="T6" y="T7"/>
                </a:cxn>
                <a:cxn ang="0">
                  <a:pos x="T8" y="T9"/>
                </a:cxn>
                <a:cxn ang="0">
                  <a:pos x="T10" y="T11"/>
                </a:cxn>
              </a:cxnLst>
              <a:rect l="0" t="0" r="r" b="b"/>
              <a:pathLst>
                <a:path w="22" h="56">
                  <a:moveTo>
                    <a:pt x="13" y="56"/>
                  </a:moveTo>
                  <a:cubicBezTo>
                    <a:pt x="8" y="44"/>
                    <a:pt x="4" y="32"/>
                    <a:pt x="0" y="20"/>
                  </a:cubicBezTo>
                  <a:cubicBezTo>
                    <a:pt x="0" y="13"/>
                    <a:pt x="0" y="7"/>
                    <a:pt x="0" y="0"/>
                  </a:cubicBezTo>
                  <a:cubicBezTo>
                    <a:pt x="3" y="0"/>
                    <a:pt x="5" y="0"/>
                    <a:pt x="8" y="0"/>
                  </a:cubicBezTo>
                  <a:cubicBezTo>
                    <a:pt x="11" y="18"/>
                    <a:pt x="22" y="33"/>
                    <a:pt x="20" y="51"/>
                  </a:cubicBezTo>
                  <a:cubicBezTo>
                    <a:pt x="18" y="54"/>
                    <a:pt x="16" y="56"/>
                    <a:pt x="13" y="56"/>
                  </a:cubicBezTo>
                  <a:close/>
                </a:path>
              </a:pathLst>
            </a:custGeom>
            <a:solidFill>
              <a:srgbClr val="472A1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8" name="Freeform 371">
              <a:extLst>
                <a:ext uri="{FF2B5EF4-FFF2-40B4-BE49-F238E27FC236}">
                  <a16:creationId xmlns:a16="http://schemas.microsoft.com/office/drawing/2014/main" id="{2BF3473F-8D81-49FD-A05D-140E86988570}"/>
                </a:ext>
              </a:extLst>
            </p:cNvPr>
            <p:cNvSpPr>
              <a:spLocks/>
            </p:cNvSpPr>
            <p:nvPr/>
          </p:nvSpPr>
          <p:spPr bwMode="auto">
            <a:xfrm>
              <a:off x="5724526" y="841375"/>
              <a:ext cx="63500" cy="74613"/>
            </a:xfrm>
            <a:custGeom>
              <a:avLst/>
              <a:gdLst>
                <a:gd name="T0" fmla="*/ 17 w 17"/>
                <a:gd name="T1" fmla="*/ 20 h 20"/>
                <a:gd name="T2" fmla="*/ 1 w 17"/>
                <a:gd name="T3" fmla="*/ 0 h 20"/>
                <a:gd name="T4" fmla="*/ 17 w 17"/>
                <a:gd name="T5" fmla="*/ 20 h 20"/>
              </a:gdLst>
              <a:ahLst/>
              <a:cxnLst>
                <a:cxn ang="0">
                  <a:pos x="T0" y="T1"/>
                </a:cxn>
                <a:cxn ang="0">
                  <a:pos x="T2" y="T3"/>
                </a:cxn>
                <a:cxn ang="0">
                  <a:pos x="T4" y="T5"/>
                </a:cxn>
              </a:cxnLst>
              <a:rect l="0" t="0" r="r" b="b"/>
              <a:pathLst>
                <a:path w="17" h="20">
                  <a:moveTo>
                    <a:pt x="17" y="20"/>
                  </a:moveTo>
                  <a:cubicBezTo>
                    <a:pt x="3" y="16"/>
                    <a:pt x="0" y="13"/>
                    <a:pt x="1" y="0"/>
                  </a:cubicBezTo>
                  <a:cubicBezTo>
                    <a:pt x="6" y="7"/>
                    <a:pt x="12" y="14"/>
                    <a:pt x="17" y="20"/>
                  </a:cubicBezTo>
                  <a:close/>
                </a:path>
              </a:pathLst>
            </a:custGeom>
            <a:solidFill>
              <a:srgbClr val="5D433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9" name="Freeform 372">
              <a:extLst>
                <a:ext uri="{FF2B5EF4-FFF2-40B4-BE49-F238E27FC236}">
                  <a16:creationId xmlns:a16="http://schemas.microsoft.com/office/drawing/2014/main" id="{F976FDD4-9247-4504-A974-4243032275F5}"/>
                </a:ext>
              </a:extLst>
            </p:cNvPr>
            <p:cNvSpPr>
              <a:spLocks/>
            </p:cNvSpPr>
            <p:nvPr/>
          </p:nvSpPr>
          <p:spPr bwMode="auto">
            <a:xfrm>
              <a:off x="3535364" y="71438"/>
              <a:ext cx="269875" cy="292100"/>
            </a:xfrm>
            <a:custGeom>
              <a:avLst/>
              <a:gdLst>
                <a:gd name="T0" fmla="*/ 7 w 72"/>
                <a:gd name="T1" fmla="*/ 37 h 78"/>
                <a:gd name="T2" fmla="*/ 35 w 72"/>
                <a:gd name="T3" fmla="*/ 0 h 78"/>
                <a:gd name="T4" fmla="*/ 38 w 72"/>
                <a:gd name="T5" fmla="*/ 45 h 78"/>
                <a:gd name="T6" fmla="*/ 72 w 72"/>
                <a:gd name="T7" fmla="*/ 21 h 78"/>
                <a:gd name="T8" fmla="*/ 71 w 72"/>
                <a:gd name="T9" fmla="*/ 45 h 78"/>
                <a:gd name="T10" fmla="*/ 68 w 72"/>
                <a:gd name="T11" fmla="*/ 65 h 78"/>
                <a:gd name="T12" fmla="*/ 51 w 72"/>
                <a:gd name="T13" fmla="*/ 74 h 78"/>
                <a:gd name="T14" fmla="*/ 27 w 72"/>
                <a:gd name="T15" fmla="*/ 71 h 78"/>
                <a:gd name="T16" fmla="*/ 16 w 72"/>
                <a:gd name="T17" fmla="*/ 67 h 78"/>
                <a:gd name="T18" fmla="*/ 7 w 72"/>
                <a:gd name="T19" fmla="*/ 37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2" h="78">
                  <a:moveTo>
                    <a:pt x="7" y="37"/>
                  </a:moveTo>
                  <a:cubicBezTo>
                    <a:pt x="1" y="15"/>
                    <a:pt x="23" y="12"/>
                    <a:pt x="35" y="0"/>
                  </a:cubicBezTo>
                  <a:cubicBezTo>
                    <a:pt x="36" y="15"/>
                    <a:pt x="37" y="29"/>
                    <a:pt x="38" y="45"/>
                  </a:cubicBezTo>
                  <a:cubicBezTo>
                    <a:pt x="53" y="39"/>
                    <a:pt x="58" y="24"/>
                    <a:pt x="72" y="21"/>
                  </a:cubicBezTo>
                  <a:cubicBezTo>
                    <a:pt x="72" y="29"/>
                    <a:pt x="72" y="37"/>
                    <a:pt x="71" y="45"/>
                  </a:cubicBezTo>
                  <a:cubicBezTo>
                    <a:pt x="67" y="51"/>
                    <a:pt x="68" y="58"/>
                    <a:pt x="68" y="65"/>
                  </a:cubicBezTo>
                  <a:cubicBezTo>
                    <a:pt x="68" y="78"/>
                    <a:pt x="60" y="76"/>
                    <a:pt x="51" y="74"/>
                  </a:cubicBezTo>
                  <a:cubicBezTo>
                    <a:pt x="44" y="64"/>
                    <a:pt x="36" y="65"/>
                    <a:pt x="27" y="71"/>
                  </a:cubicBezTo>
                  <a:cubicBezTo>
                    <a:pt x="23" y="71"/>
                    <a:pt x="19" y="70"/>
                    <a:pt x="16" y="67"/>
                  </a:cubicBezTo>
                  <a:cubicBezTo>
                    <a:pt x="9" y="58"/>
                    <a:pt x="0" y="50"/>
                    <a:pt x="7" y="37"/>
                  </a:cubicBezTo>
                  <a:close/>
                </a:path>
              </a:pathLst>
            </a:custGeom>
            <a:solidFill>
              <a:srgbClr val="D2C7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0" name="Freeform 373">
              <a:extLst>
                <a:ext uri="{FF2B5EF4-FFF2-40B4-BE49-F238E27FC236}">
                  <a16:creationId xmlns:a16="http://schemas.microsoft.com/office/drawing/2014/main" id="{0FA41766-1991-4258-B73D-B7DA0CD3F53D}"/>
                </a:ext>
              </a:extLst>
            </p:cNvPr>
            <p:cNvSpPr>
              <a:spLocks/>
            </p:cNvSpPr>
            <p:nvPr/>
          </p:nvSpPr>
          <p:spPr bwMode="auto">
            <a:xfrm>
              <a:off x="4976814" y="566738"/>
              <a:ext cx="285750" cy="330200"/>
            </a:xfrm>
            <a:custGeom>
              <a:avLst/>
              <a:gdLst>
                <a:gd name="T0" fmla="*/ 70 w 76"/>
                <a:gd name="T1" fmla="*/ 57 h 88"/>
                <a:gd name="T2" fmla="*/ 65 w 76"/>
                <a:gd name="T3" fmla="*/ 68 h 88"/>
                <a:gd name="T4" fmla="*/ 76 w 76"/>
                <a:gd name="T5" fmla="*/ 81 h 88"/>
                <a:gd name="T6" fmla="*/ 76 w 76"/>
                <a:gd name="T7" fmla="*/ 85 h 88"/>
                <a:gd name="T8" fmla="*/ 64 w 76"/>
                <a:gd name="T9" fmla="*/ 77 h 88"/>
                <a:gd name="T10" fmla="*/ 0 w 76"/>
                <a:gd name="T11" fmla="*/ 0 h 88"/>
                <a:gd name="T12" fmla="*/ 70 w 76"/>
                <a:gd name="T13" fmla="*/ 57 h 88"/>
              </a:gdLst>
              <a:ahLst/>
              <a:cxnLst>
                <a:cxn ang="0">
                  <a:pos x="T0" y="T1"/>
                </a:cxn>
                <a:cxn ang="0">
                  <a:pos x="T2" y="T3"/>
                </a:cxn>
                <a:cxn ang="0">
                  <a:pos x="T4" y="T5"/>
                </a:cxn>
                <a:cxn ang="0">
                  <a:pos x="T6" y="T7"/>
                </a:cxn>
                <a:cxn ang="0">
                  <a:pos x="T8" y="T9"/>
                </a:cxn>
                <a:cxn ang="0">
                  <a:pos x="T10" y="T11"/>
                </a:cxn>
                <a:cxn ang="0">
                  <a:pos x="T12" y="T13"/>
                </a:cxn>
              </a:cxnLst>
              <a:rect l="0" t="0" r="r" b="b"/>
              <a:pathLst>
                <a:path w="76" h="88">
                  <a:moveTo>
                    <a:pt x="70" y="57"/>
                  </a:moveTo>
                  <a:cubicBezTo>
                    <a:pt x="63" y="58"/>
                    <a:pt x="59" y="61"/>
                    <a:pt x="65" y="68"/>
                  </a:cubicBezTo>
                  <a:cubicBezTo>
                    <a:pt x="69" y="72"/>
                    <a:pt x="75" y="74"/>
                    <a:pt x="76" y="81"/>
                  </a:cubicBezTo>
                  <a:cubicBezTo>
                    <a:pt x="76" y="82"/>
                    <a:pt x="76" y="83"/>
                    <a:pt x="76" y="85"/>
                  </a:cubicBezTo>
                  <a:cubicBezTo>
                    <a:pt x="68" y="88"/>
                    <a:pt x="66" y="84"/>
                    <a:pt x="64" y="77"/>
                  </a:cubicBezTo>
                  <a:cubicBezTo>
                    <a:pt x="41" y="53"/>
                    <a:pt x="14" y="31"/>
                    <a:pt x="0" y="0"/>
                  </a:cubicBezTo>
                  <a:cubicBezTo>
                    <a:pt x="31" y="10"/>
                    <a:pt x="47" y="37"/>
                    <a:pt x="70" y="57"/>
                  </a:cubicBezTo>
                  <a:close/>
                </a:path>
              </a:pathLst>
            </a:custGeom>
            <a:solidFill>
              <a:srgbClr val="4822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1" name="Freeform 374">
              <a:extLst>
                <a:ext uri="{FF2B5EF4-FFF2-40B4-BE49-F238E27FC236}">
                  <a16:creationId xmlns:a16="http://schemas.microsoft.com/office/drawing/2014/main" id="{85088BF3-21D7-4535-8BBE-BA22D8A652D7}"/>
                </a:ext>
              </a:extLst>
            </p:cNvPr>
            <p:cNvSpPr>
              <a:spLocks/>
            </p:cNvSpPr>
            <p:nvPr/>
          </p:nvSpPr>
          <p:spPr bwMode="auto">
            <a:xfrm>
              <a:off x="3708401" y="315913"/>
              <a:ext cx="179388" cy="212725"/>
            </a:xfrm>
            <a:custGeom>
              <a:avLst/>
              <a:gdLst>
                <a:gd name="T0" fmla="*/ 6 w 48"/>
                <a:gd name="T1" fmla="*/ 4 h 57"/>
                <a:gd name="T2" fmla="*/ 22 w 48"/>
                <a:gd name="T3" fmla="*/ 0 h 57"/>
                <a:gd name="T4" fmla="*/ 38 w 48"/>
                <a:gd name="T5" fmla="*/ 19 h 57"/>
                <a:gd name="T6" fmla="*/ 38 w 48"/>
                <a:gd name="T7" fmla="*/ 39 h 57"/>
                <a:gd name="T8" fmla="*/ 22 w 48"/>
                <a:gd name="T9" fmla="*/ 57 h 57"/>
                <a:gd name="T10" fmla="*/ 6 w 48"/>
                <a:gd name="T11" fmla="*/ 39 h 57"/>
                <a:gd name="T12" fmla="*/ 3 w 48"/>
                <a:gd name="T13" fmla="*/ 25 h 57"/>
                <a:gd name="T14" fmla="*/ 1 w 48"/>
                <a:gd name="T15" fmla="*/ 20 h 57"/>
                <a:gd name="T16" fmla="*/ 4 w 48"/>
                <a:gd name="T17" fmla="*/ 6 h 57"/>
                <a:gd name="T18" fmla="*/ 6 w 48"/>
                <a:gd name="T19" fmla="*/ 4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8" h="57">
                  <a:moveTo>
                    <a:pt x="6" y="4"/>
                  </a:moveTo>
                  <a:cubicBezTo>
                    <a:pt x="14" y="12"/>
                    <a:pt x="18" y="5"/>
                    <a:pt x="22" y="0"/>
                  </a:cubicBezTo>
                  <a:cubicBezTo>
                    <a:pt x="32" y="2"/>
                    <a:pt x="34" y="12"/>
                    <a:pt x="38" y="19"/>
                  </a:cubicBezTo>
                  <a:cubicBezTo>
                    <a:pt x="48" y="26"/>
                    <a:pt x="38" y="33"/>
                    <a:pt x="38" y="39"/>
                  </a:cubicBezTo>
                  <a:cubicBezTo>
                    <a:pt x="35" y="48"/>
                    <a:pt x="32" y="57"/>
                    <a:pt x="22" y="57"/>
                  </a:cubicBezTo>
                  <a:cubicBezTo>
                    <a:pt x="11" y="57"/>
                    <a:pt x="9" y="47"/>
                    <a:pt x="6" y="39"/>
                  </a:cubicBezTo>
                  <a:cubicBezTo>
                    <a:pt x="5" y="34"/>
                    <a:pt x="4" y="30"/>
                    <a:pt x="3" y="25"/>
                  </a:cubicBezTo>
                  <a:cubicBezTo>
                    <a:pt x="2" y="23"/>
                    <a:pt x="1" y="22"/>
                    <a:pt x="1" y="20"/>
                  </a:cubicBezTo>
                  <a:cubicBezTo>
                    <a:pt x="0" y="15"/>
                    <a:pt x="1" y="10"/>
                    <a:pt x="4" y="6"/>
                  </a:cubicBezTo>
                  <a:cubicBezTo>
                    <a:pt x="5" y="5"/>
                    <a:pt x="5" y="4"/>
                    <a:pt x="6" y="4"/>
                  </a:cubicBezTo>
                  <a:close/>
                </a:path>
              </a:pathLst>
            </a:custGeom>
            <a:solidFill>
              <a:srgbClr val="8D2F2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2" name="Freeform 375">
              <a:extLst>
                <a:ext uri="{FF2B5EF4-FFF2-40B4-BE49-F238E27FC236}">
                  <a16:creationId xmlns:a16="http://schemas.microsoft.com/office/drawing/2014/main" id="{905DC6C0-1AF5-43F6-B423-5185BC1FDDE5}"/>
                </a:ext>
              </a:extLst>
            </p:cNvPr>
            <p:cNvSpPr>
              <a:spLocks/>
            </p:cNvSpPr>
            <p:nvPr/>
          </p:nvSpPr>
          <p:spPr bwMode="auto">
            <a:xfrm>
              <a:off x="5697539" y="1220788"/>
              <a:ext cx="120650" cy="284163"/>
            </a:xfrm>
            <a:custGeom>
              <a:avLst/>
              <a:gdLst>
                <a:gd name="T0" fmla="*/ 9 w 32"/>
                <a:gd name="T1" fmla="*/ 0 h 76"/>
                <a:gd name="T2" fmla="*/ 18 w 32"/>
                <a:gd name="T3" fmla="*/ 6 h 76"/>
                <a:gd name="T4" fmla="*/ 32 w 32"/>
                <a:gd name="T5" fmla="*/ 76 h 76"/>
                <a:gd name="T6" fmla="*/ 7 w 32"/>
                <a:gd name="T7" fmla="*/ 43 h 76"/>
                <a:gd name="T8" fmla="*/ 9 w 32"/>
                <a:gd name="T9" fmla="*/ 0 h 76"/>
              </a:gdLst>
              <a:ahLst/>
              <a:cxnLst>
                <a:cxn ang="0">
                  <a:pos x="T0" y="T1"/>
                </a:cxn>
                <a:cxn ang="0">
                  <a:pos x="T2" y="T3"/>
                </a:cxn>
                <a:cxn ang="0">
                  <a:pos x="T4" y="T5"/>
                </a:cxn>
                <a:cxn ang="0">
                  <a:pos x="T6" y="T7"/>
                </a:cxn>
                <a:cxn ang="0">
                  <a:pos x="T8" y="T9"/>
                </a:cxn>
              </a:cxnLst>
              <a:rect l="0" t="0" r="r" b="b"/>
              <a:pathLst>
                <a:path w="32" h="76">
                  <a:moveTo>
                    <a:pt x="9" y="0"/>
                  </a:moveTo>
                  <a:cubicBezTo>
                    <a:pt x="13" y="0"/>
                    <a:pt x="21" y="0"/>
                    <a:pt x="18" y="6"/>
                  </a:cubicBezTo>
                  <a:cubicBezTo>
                    <a:pt x="4" y="33"/>
                    <a:pt x="18" y="54"/>
                    <a:pt x="32" y="76"/>
                  </a:cubicBezTo>
                  <a:cubicBezTo>
                    <a:pt x="20" y="69"/>
                    <a:pt x="20" y="69"/>
                    <a:pt x="7" y="43"/>
                  </a:cubicBezTo>
                  <a:cubicBezTo>
                    <a:pt x="6" y="29"/>
                    <a:pt x="0" y="14"/>
                    <a:pt x="9" y="0"/>
                  </a:cubicBezTo>
                  <a:close/>
                </a:path>
              </a:pathLst>
            </a:custGeom>
            <a:solidFill>
              <a:srgbClr val="766E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3" name="Freeform 376">
              <a:extLst>
                <a:ext uri="{FF2B5EF4-FFF2-40B4-BE49-F238E27FC236}">
                  <a16:creationId xmlns:a16="http://schemas.microsoft.com/office/drawing/2014/main" id="{6D32940A-C607-42C3-9177-DEBA13C47F8B}"/>
                </a:ext>
              </a:extLst>
            </p:cNvPr>
            <p:cNvSpPr>
              <a:spLocks/>
            </p:cNvSpPr>
            <p:nvPr/>
          </p:nvSpPr>
          <p:spPr bwMode="auto">
            <a:xfrm>
              <a:off x="3821114" y="330200"/>
              <a:ext cx="60325" cy="423863"/>
            </a:xfrm>
            <a:custGeom>
              <a:avLst/>
              <a:gdLst>
                <a:gd name="T0" fmla="*/ 5 w 16"/>
                <a:gd name="T1" fmla="*/ 32 h 113"/>
                <a:gd name="T2" fmla="*/ 8 w 16"/>
                <a:gd name="T3" fmla="*/ 15 h 113"/>
                <a:gd name="T4" fmla="*/ 16 w 16"/>
                <a:gd name="T5" fmla="*/ 0 h 113"/>
                <a:gd name="T6" fmla="*/ 13 w 16"/>
                <a:gd name="T7" fmla="*/ 64 h 113"/>
                <a:gd name="T8" fmla="*/ 12 w 16"/>
                <a:gd name="T9" fmla="*/ 113 h 113"/>
                <a:gd name="T10" fmla="*/ 1 w 16"/>
                <a:gd name="T11" fmla="*/ 103 h 113"/>
                <a:gd name="T12" fmla="*/ 5 w 16"/>
                <a:gd name="T13" fmla="*/ 32 h 113"/>
              </a:gdLst>
              <a:ahLst/>
              <a:cxnLst>
                <a:cxn ang="0">
                  <a:pos x="T0" y="T1"/>
                </a:cxn>
                <a:cxn ang="0">
                  <a:pos x="T2" y="T3"/>
                </a:cxn>
                <a:cxn ang="0">
                  <a:pos x="T4" y="T5"/>
                </a:cxn>
                <a:cxn ang="0">
                  <a:pos x="T6" y="T7"/>
                </a:cxn>
                <a:cxn ang="0">
                  <a:pos x="T8" y="T9"/>
                </a:cxn>
                <a:cxn ang="0">
                  <a:pos x="T10" y="T11"/>
                </a:cxn>
                <a:cxn ang="0">
                  <a:pos x="T12" y="T13"/>
                </a:cxn>
              </a:cxnLst>
              <a:rect l="0" t="0" r="r" b="b"/>
              <a:pathLst>
                <a:path w="16" h="113">
                  <a:moveTo>
                    <a:pt x="5" y="32"/>
                  </a:moveTo>
                  <a:cubicBezTo>
                    <a:pt x="7" y="27"/>
                    <a:pt x="12" y="22"/>
                    <a:pt x="8" y="15"/>
                  </a:cubicBezTo>
                  <a:cubicBezTo>
                    <a:pt x="10" y="12"/>
                    <a:pt x="12" y="8"/>
                    <a:pt x="16" y="0"/>
                  </a:cubicBezTo>
                  <a:cubicBezTo>
                    <a:pt x="16" y="24"/>
                    <a:pt x="10" y="44"/>
                    <a:pt x="13" y="64"/>
                  </a:cubicBezTo>
                  <a:cubicBezTo>
                    <a:pt x="12" y="80"/>
                    <a:pt x="12" y="96"/>
                    <a:pt x="12" y="113"/>
                  </a:cubicBezTo>
                  <a:cubicBezTo>
                    <a:pt x="5" y="113"/>
                    <a:pt x="2" y="109"/>
                    <a:pt x="1" y="103"/>
                  </a:cubicBezTo>
                  <a:cubicBezTo>
                    <a:pt x="2" y="79"/>
                    <a:pt x="0" y="55"/>
                    <a:pt x="5" y="32"/>
                  </a:cubicBezTo>
                  <a:close/>
                </a:path>
              </a:pathLst>
            </a:custGeom>
            <a:solidFill>
              <a:srgbClr val="725C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4" name="Freeform 383">
              <a:extLst>
                <a:ext uri="{FF2B5EF4-FFF2-40B4-BE49-F238E27FC236}">
                  <a16:creationId xmlns:a16="http://schemas.microsoft.com/office/drawing/2014/main" id="{5F30CF60-ED7D-495F-BA2A-118FB4422A84}"/>
                </a:ext>
              </a:extLst>
            </p:cNvPr>
            <p:cNvSpPr>
              <a:spLocks/>
            </p:cNvSpPr>
            <p:nvPr/>
          </p:nvSpPr>
          <p:spPr bwMode="auto">
            <a:xfrm>
              <a:off x="5559426" y="-522287"/>
              <a:ext cx="327025" cy="271463"/>
            </a:xfrm>
            <a:custGeom>
              <a:avLst/>
              <a:gdLst>
                <a:gd name="T0" fmla="*/ 33 w 87"/>
                <a:gd name="T1" fmla="*/ 55 h 72"/>
                <a:gd name="T2" fmla="*/ 19 w 87"/>
                <a:gd name="T3" fmla="*/ 63 h 72"/>
                <a:gd name="T4" fmla="*/ 4 w 87"/>
                <a:gd name="T5" fmla="*/ 65 h 72"/>
                <a:gd name="T6" fmla="*/ 13 w 87"/>
                <a:gd name="T7" fmla="*/ 51 h 72"/>
                <a:gd name="T8" fmla="*/ 56 w 87"/>
                <a:gd name="T9" fmla="*/ 20 h 72"/>
                <a:gd name="T10" fmla="*/ 75 w 87"/>
                <a:gd name="T11" fmla="*/ 3 h 72"/>
                <a:gd name="T12" fmla="*/ 76 w 87"/>
                <a:gd name="T13" fmla="*/ 23 h 72"/>
                <a:gd name="T14" fmla="*/ 52 w 87"/>
                <a:gd name="T15" fmla="*/ 46 h 72"/>
                <a:gd name="T16" fmla="*/ 33 w 87"/>
                <a:gd name="T17" fmla="*/ 55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7" h="72">
                  <a:moveTo>
                    <a:pt x="33" y="55"/>
                  </a:moveTo>
                  <a:cubicBezTo>
                    <a:pt x="29" y="58"/>
                    <a:pt x="24" y="60"/>
                    <a:pt x="19" y="63"/>
                  </a:cubicBezTo>
                  <a:cubicBezTo>
                    <a:pt x="14" y="67"/>
                    <a:pt x="9" y="72"/>
                    <a:pt x="4" y="65"/>
                  </a:cubicBezTo>
                  <a:cubicBezTo>
                    <a:pt x="0" y="57"/>
                    <a:pt x="6" y="53"/>
                    <a:pt x="13" y="51"/>
                  </a:cubicBezTo>
                  <a:cubicBezTo>
                    <a:pt x="31" y="45"/>
                    <a:pt x="44" y="33"/>
                    <a:pt x="56" y="20"/>
                  </a:cubicBezTo>
                  <a:cubicBezTo>
                    <a:pt x="62" y="14"/>
                    <a:pt x="64" y="0"/>
                    <a:pt x="75" y="3"/>
                  </a:cubicBezTo>
                  <a:cubicBezTo>
                    <a:pt x="87" y="6"/>
                    <a:pt x="69" y="17"/>
                    <a:pt x="76" y="23"/>
                  </a:cubicBezTo>
                  <a:cubicBezTo>
                    <a:pt x="73" y="35"/>
                    <a:pt x="58" y="37"/>
                    <a:pt x="52" y="46"/>
                  </a:cubicBezTo>
                  <a:cubicBezTo>
                    <a:pt x="46" y="49"/>
                    <a:pt x="42" y="57"/>
                    <a:pt x="33" y="55"/>
                  </a:cubicBezTo>
                  <a:close/>
                </a:path>
              </a:pathLst>
            </a:custGeom>
            <a:solidFill>
              <a:srgbClr val="6628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5" name="Freeform 384">
              <a:extLst>
                <a:ext uri="{FF2B5EF4-FFF2-40B4-BE49-F238E27FC236}">
                  <a16:creationId xmlns:a16="http://schemas.microsoft.com/office/drawing/2014/main" id="{4C4E6771-156D-4529-8CE7-6E0E5D59DA70}"/>
                </a:ext>
              </a:extLst>
            </p:cNvPr>
            <p:cNvSpPr>
              <a:spLocks/>
            </p:cNvSpPr>
            <p:nvPr/>
          </p:nvSpPr>
          <p:spPr bwMode="auto">
            <a:xfrm>
              <a:off x="5900739" y="-709612"/>
              <a:ext cx="176213" cy="153988"/>
            </a:xfrm>
            <a:custGeom>
              <a:avLst/>
              <a:gdLst>
                <a:gd name="T0" fmla="*/ 14 w 47"/>
                <a:gd name="T1" fmla="*/ 41 h 41"/>
                <a:gd name="T2" fmla="*/ 6 w 47"/>
                <a:gd name="T3" fmla="*/ 36 h 41"/>
                <a:gd name="T4" fmla="*/ 16 w 47"/>
                <a:gd name="T5" fmla="*/ 13 h 41"/>
                <a:gd name="T6" fmla="*/ 28 w 47"/>
                <a:gd name="T7" fmla="*/ 3 h 41"/>
                <a:gd name="T8" fmla="*/ 42 w 47"/>
                <a:gd name="T9" fmla="*/ 15 h 41"/>
                <a:gd name="T10" fmla="*/ 43 w 47"/>
                <a:gd name="T11" fmla="*/ 17 h 41"/>
                <a:gd name="T12" fmla="*/ 14 w 47"/>
                <a:gd name="T13" fmla="*/ 41 h 41"/>
              </a:gdLst>
              <a:ahLst/>
              <a:cxnLst>
                <a:cxn ang="0">
                  <a:pos x="T0" y="T1"/>
                </a:cxn>
                <a:cxn ang="0">
                  <a:pos x="T2" y="T3"/>
                </a:cxn>
                <a:cxn ang="0">
                  <a:pos x="T4" y="T5"/>
                </a:cxn>
                <a:cxn ang="0">
                  <a:pos x="T6" y="T7"/>
                </a:cxn>
                <a:cxn ang="0">
                  <a:pos x="T8" y="T9"/>
                </a:cxn>
                <a:cxn ang="0">
                  <a:pos x="T10" y="T11"/>
                </a:cxn>
                <a:cxn ang="0">
                  <a:pos x="T12" y="T13"/>
                </a:cxn>
              </a:cxnLst>
              <a:rect l="0" t="0" r="r" b="b"/>
              <a:pathLst>
                <a:path w="47" h="41">
                  <a:moveTo>
                    <a:pt x="14" y="41"/>
                  </a:moveTo>
                  <a:cubicBezTo>
                    <a:pt x="12" y="39"/>
                    <a:pt x="9" y="38"/>
                    <a:pt x="6" y="36"/>
                  </a:cubicBezTo>
                  <a:cubicBezTo>
                    <a:pt x="0" y="25"/>
                    <a:pt x="10" y="19"/>
                    <a:pt x="16" y="13"/>
                  </a:cubicBezTo>
                  <a:cubicBezTo>
                    <a:pt x="19" y="9"/>
                    <a:pt x="22" y="4"/>
                    <a:pt x="28" y="3"/>
                  </a:cubicBezTo>
                  <a:cubicBezTo>
                    <a:pt x="37" y="2"/>
                    <a:pt x="47" y="0"/>
                    <a:pt x="42" y="15"/>
                  </a:cubicBezTo>
                  <a:cubicBezTo>
                    <a:pt x="43" y="16"/>
                    <a:pt x="43" y="16"/>
                    <a:pt x="43" y="17"/>
                  </a:cubicBezTo>
                  <a:cubicBezTo>
                    <a:pt x="36" y="28"/>
                    <a:pt x="25" y="34"/>
                    <a:pt x="14" y="41"/>
                  </a:cubicBezTo>
                  <a:close/>
                </a:path>
              </a:pathLst>
            </a:custGeom>
            <a:solidFill>
              <a:srgbClr val="9A7E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6" name="Freeform 386">
              <a:extLst>
                <a:ext uri="{FF2B5EF4-FFF2-40B4-BE49-F238E27FC236}">
                  <a16:creationId xmlns:a16="http://schemas.microsoft.com/office/drawing/2014/main" id="{26130B51-2BE5-48BA-B490-345013553AFE}"/>
                </a:ext>
              </a:extLst>
            </p:cNvPr>
            <p:cNvSpPr>
              <a:spLocks/>
            </p:cNvSpPr>
            <p:nvPr/>
          </p:nvSpPr>
          <p:spPr bwMode="auto">
            <a:xfrm>
              <a:off x="5680076" y="-371475"/>
              <a:ext cx="82550" cy="85725"/>
            </a:xfrm>
            <a:custGeom>
              <a:avLst/>
              <a:gdLst>
                <a:gd name="T0" fmla="*/ 1 w 22"/>
                <a:gd name="T1" fmla="*/ 15 h 23"/>
                <a:gd name="T2" fmla="*/ 20 w 22"/>
                <a:gd name="T3" fmla="*/ 6 h 23"/>
                <a:gd name="T4" fmla="*/ 6 w 22"/>
                <a:gd name="T5" fmla="*/ 23 h 23"/>
                <a:gd name="T6" fmla="*/ 0 w 22"/>
                <a:gd name="T7" fmla="*/ 23 h 23"/>
                <a:gd name="T8" fmla="*/ 1 w 22"/>
                <a:gd name="T9" fmla="*/ 15 h 23"/>
              </a:gdLst>
              <a:ahLst/>
              <a:cxnLst>
                <a:cxn ang="0">
                  <a:pos x="T0" y="T1"/>
                </a:cxn>
                <a:cxn ang="0">
                  <a:pos x="T2" y="T3"/>
                </a:cxn>
                <a:cxn ang="0">
                  <a:pos x="T4" y="T5"/>
                </a:cxn>
                <a:cxn ang="0">
                  <a:pos x="T6" y="T7"/>
                </a:cxn>
                <a:cxn ang="0">
                  <a:pos x="T8" y="T9"/>
                </a:cxn>
              </a:cxnLst>
              <a:rect l="0" t="0" r="r" b="b"/>
              <a:pathLst>
                <a:path w="22" h="23">
                  <a:moveTo>
                    <a:pt x="1" y="15"/>
                  </a:moveTo>
                  <a:cubicBezTo>
                    <a:pt x="7" y="11"/>
                    <a:pt x="10" y="0"/>
                    <a:pt x="20" y="6"/>
                  </a:cubicBezTo>
                  <a:cubicBezTo>
                    <a:pt x="22" y="18"/>
                    <a:pt x="11" y="18"/>
                    <a:pt x="6" y="23"/>
                  </a:cubicBezTo>
                  <a:cubicBezTo>
                    <a:pt x="4" y="23"/>
                    <a:pt x="2" y="23"/>
                    <a:pt x="0" y="23"/>
                  </a:cubicBezTo>
                  <a:cubicBezTo>
                    <a:pt x="1" y="20"/>
                    <a:pt x="1" y="18"/>
                    <a:pt x="1" y="15"/>
                  </a:cubicBezTo>
                  <a:close/>
                </a:path>
              </a:pathLst>
            </a:custGeom>
            <a:solidFill>
              <a:srgbClr val="A37E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7" name="Freeform 387">
              <a:extLst>
                <a:ext uri="{FF2B5EF4-FFF2-40B4-BE49-F238E27FC236}">
                  <a16:creationId xmlns:a16="http://schemas.microsoft.com/office/drawing/2014/main" id="{797379F1-CF04-4816-A10E-84C33FE7633F}"/>
                </a:ext>
              </a:extLst>
            </p:cNvPr>
            <p:cNvSpPr>
              <a:spLocks/>
            </p:cNvSpPr>
            <p:nvPr/>
          </p:nvSpPr>
          <p:spPr bwMode="auto">
            <a:xfrm>
              <a:off x="5969001" y="-822325"/>
              <a:ext cx="201613" cy="169863"/>
            </a:xfrm>
            <a:custGeom>
              <a:avLst/>
              <a:gdLst>
                <a:gd name="T0" fmla="*/ 24 w 54"/>
                <a:gd name="T1" fmla="*/ 45 h 45"/>
                <a:gd name="T2" fmla="*/ 8 w 54"/>
                <a:gd name="T3" fmla="*/ 39 h 45"/>
                <a:gd name="T4" fmla="*/ 24 w 54"/>
                <a:gd name="T5" fmla="*/ 9 h 45"/>
                <a:gd name="T6" fmla="*/ 54 w 54"/>
                <a:gd name="T7" fmla="*/ 17 h 45"/>
                <a:gd name="T8" fmla="*/ 32 w 54"/>
                <a:gd name="T9" fmla="*/ 36 h 45"/>
                <a:gd name="T10" fmla="*/ 32 w 54"/>
                <a:gd name="T11" fmla="*/ 39 h 45"/>
                <a:gd name="T12" fmla="*/ 24 w 54"/>
                <a:gd name="T13" fmla="*/ 45 h 45"/>
              </a:gdLst>
              <a:ahLst/>
              <a:cxnLst>
                <a:cxn ang="0">
                  <a:pos x="T0" y="T1"/>
                </a:cxn>
                <a:cxn ang="0">
                  <a:pos x="T2" y="T3"/>
                </a:cxn>
                <a:cxn ang="0">
                  <a:pos x="T4" y="T5"/>
                </a:cxn>
                <a:cxn ang="0">
                  <a:pos x="T6" y="T7"/>
                </a:cxn>
                <a:cxn ang="0">
                  <a:pos x="T8" y="T9"/>
                </a:cxn>
                <a:cxn ang="0">
                  <a:pos x="T10" y="T11"/>
                </a:cxn>
                <a:cxn ang="0">
                  <a:pos x="T12" y="T13"/>
                </a:cxn>
              </a:cxnLst>
              <a:rect l="0" t="0" r="r" b="b"/>
              <a:pathLst>
                <a:path w="54" h="45">
                  <a:moveTo>
                    <a:pt x="24" y="45"/>
                  </a:moveTo>
                  <a:cubicBezTo>
                    <a:pt x="23" y="32"/>
                    <a:pt x="13" y="41"/>
                    <a:pt x="8" y="39"/>
                  </a:cubicBezTo>
                  <a:cubicBezTo>
                    <a:pt x="0" y="21"/>
                    <a:pt x="15" y="15"/>
                    <a:pt x="24" y="9"/>
                  </a:cubicBezTo>
                  <a:cubicBezTo>
                    <a:pt x="34" y="3"/>
                    <a:pt x="48" y="0"/>
                    <a:pt x="54" y="17"/>
                  </a:cubicBezTo>
                  <a:cubicBezTo>
                    <a:pt x="51" y="28"/>
                    <a:pt x="35" y="25"/>
                    <a:pt x="32" y="36"/>
                  </a:cubicBezTo>
                  <a:cubicBezTo>
                    <a:pt x="32" y="37"/>
                    <a:pt x="32" y="38"/>
                    <a:pt x="32" y="39"/>
                  </a:cubicBezTo>
                  <a:cubicBezTo>
                    <a:pt x="30" y="41"/>
                    <a:pt x="27" y="43"/>
                    <a:pt x="24" y="45"/>
                  </a:cubicBezTo>
                  <a:close/>
                </a:path>
              </a:pathLst>
            </a:custGeom>
            <a:solidFill>
              <a:srgbClr val="8E52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8" name="Freeform 388">
              <a:extLst>
                <a:ext uri="{FF2B5EF4-FFF2-40B4-BE49-F238E27FC236}">
                  <a16:creationId xmlns:a16="http://schemas.microsoft.com/office/drawing/2014/main" id="{1486438E-7B94-4ADA-A429-1B96933C1E7D}"/>
                </a:ext>
              </a:extLst>
            </p:cNvPr>
            <p:cNvSpPr>
              <a:spLocks/>
            </p:cNvSpPr>
            <p:nvPr/>
          </p:nvSpPr>
          <p:spPr bwMode="auto">
            <a:xfrm>
              <a:off x="3629026" y="-225425"/>
              <a:ext cx="57150" cy="60325"/>
            </a:xfrm>
            <a:custGeom>
              <a:avLst/>
              <a:gdLst>
                <a:gd name="T0" fmla="*/ 15 w 15"/>
                <a:gd name="T1" fmla="*/ 7 h 16"/>
                <a:gd name="T2" fmla="*/ 8 w 15"/>
                <a:gd name="T3" fmla="*/ 15 h 16"/>
                <a:gd name="T4" fmla="*/ 1 w 15"/>
                <a:gd name="T5" fmla="*/ 8 h 16"/>
                <a:gd name="T6" fmla="*/ 10 w 15"/>
                <a:gd name="T7" fmla="*/ 0 h 16"/>
                <a:gd name="T8" fmla="*/ 15 w 15"/>
                <a:gd name="T9" fmla="*/ 7 h 16"/>
              </a:gdLst>
              <a:ahLst/>
              <a:cxnLst>
                <a:cxn ang="0">
                  <a:pos x="T0" y="T1"/>
                </a:cxn>
                <a:cxn ang="0">
                  <a:pos x="T2" y="T3"/>
                </a:cxn>
                <a:cxn ang="0">
                  <a:pos x="T4" y="T5"/>
                </a:cxn>
                <a:cxn ang="0">
                  <a:pos x="T6" y="T7"/>
                </a:cxn>
                <a:cxn ang="0">
                  <a:pos x="T8" y="T9"/>
                </a:cxn>
              </a:cxnLst>
              <a:rect l="0" t="0" r="r" b="b"/>
              <a:pathLst>
                <a:path w="15" h="16">
                  <a:moveTo>
                    <a:pt x="15" y="7"/>
                  </a:moveTo>
                  <a:cubicBezTo>
                    <a:pt x="15" y="11"/>
                    <a:pt x="13" y="15"/>
                    <a:pt x="8" y="15"/>
                  </a:cubicBezTo>
                  <a:cubicBezTo>
                    <a:pt x="4" y="16"/>
                    <a:pt x="1" y="12"/>
                    <a:pt x="1" y="8"/>
                  </a:cubicBezTo>
                  <a:cubicBezTo>
                    <a:pt x="0" y="3"/>
                    <a:pt x="4" y="0"/>
                    <a:pt x="10" y="0"/>
                  </a:cubicBezTo>
                  <a:cubicBezTo>
                    <a:pt x="14" y="0"/>
                    <a:pt x="15" y="3"/>
                    <a:pt x="15" y="7"/>
                  </a:cubicBezTo>
                  <a:close/>
                </a:path>
              </a:pathLst>
            </a:custGeom>
            <a:solidFill>
              <a:srgbClr val="652D3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9" name="Freeform 389">
              <a:extLst>
                <a:ext uri="{FF2B5EF4-FFF2-40B4-BE49-F238E27FC236}">
                  <a16:creationId xmlns:a16="http://schemas.microsoft.com/office/drawing/2014/main" id="{D4D7444D-FC21-48D9-9DA2-848263FD550A}"/>
                </a:ext>
              </a:extLst>
            </p:cNvPr>
            <p:cNvSpPr>
              <a:spLocks/>
            </p:cNvSpPr>
            <p:nvPr/>
          </p:nvSpPr>
          <p:spPr bwMode="auto">
            <a:xfrm>
              <a:off x="3787776" y="-79375"/>
              <a:ext cx="55563" cy="49213"/>
            </a:xfrm>
            <a:custGeom>
              <a:avLst/>
              <a:gdLst>
                <a:gd name="T0" fmla="*/ 15 w 15"/>
                <a:gd name="T1" fmla="*/ 6 h 13"/>
                <a:gd name="T2" fmla="*/ 6 w 15"/>
                <a:gd name="T3" fmla="*/ 13 h 13"/>
                <a:gd name="T4" fmla="*/ 1 w 15"/>
                <a:gd name="T5" fmla="*/ 5 h 13"/>
                <a:gd name="T6" fmla="*/ 9 w 15"/>
                <a:gd name="T7" fmla="*/ 0 h 13"/>
                <a:gd name="T8" fmla="*/ 15 w 15"/>
                <a:gd name="T9" fmla="*/ 6 h 13"/>
              </a:gdLst>
              <a:ahLst/>
              <a:cxnLst>
                <a:cxn ang="0">
                  <a:pos x="T0" y="T1"/>
                </a:cxn>
                <a:cxn ang="0">
                  <a:pos x="T2" y="T3"/>
                </a:cxn>
                <a:cxn ang="0">
                  <a:pos x="T4" y="T5"/>
                </a:cxn>
                <a:cxn ang="0">
                  <a:pos x="T6" y="T7"/>
                </a:cxn>
                <a:cxn ang="0">
                  <a:pos x="T8" y="T9"/>
                </a:cxn>
              </a:cxnLst>
              <a:rect l="0" t="0" r="r" b="b"/>
              <a:pathLst>
                <a:path w="15" h="13">
                  <a:moveTo>
                    <a:pt x="15" y="6"/>
                  </a:moveTo>
                  <a:cubicBezTo>
                    <a:pt x="14" y="10"/>
                    <a:pt x="11" y="13"/>
                    <a:pt x="6" y="13"/>
                  </a:cubicBezTo>
                  <a:cubicBezTo>
                    <a:pt x="3" y="12"/>
                    <a:pt x="0" y="9"/>
                    <a:pt x="1" y="5"/>
                  </a:cubicBezTo>
                  <a:cubicBezTo>
                    <a:pt x="2" y="2"/>
                    <a:pt x="5" y="0"/>
                    <a:pt x="9" y="0"/>
                  </a:cubicBezTo>
                  <a:cubicBezTo>
                    <a:pt x="12" y="0"/>
                    <a:pt x="15" y="2"/>
                    <a:pt x="15" y="6"/>
                  </a:cubicBezTo>
                  <a:close/>
                </a:path>
              </a:pathLst>
            </a:custGeom>
            <a:solidFill>
              <a:srgbClr val="663F3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0" name="Freeform 390">
              <a:extLst>
                <a:ext uri="{FF2B5EF4-FFF2-40B4-BE49-F238E27FC236}">
                  <a16:creationId xmlns:a16="http://schemas.microsoft.com/office/drawing/2014/main" id="{7204A1CA-C18C-4784-9D87-515000D25C95}"/>
                </a:ext>
              </a:extLst>
            </p:cNvPr>
            <p:cNvSpPr>
              <a:spLocks/>
            </p:cNvSpPr>
            <p:nvPr/>
          </p:nvSpPr>
          <p:spPr bwMode="auto">
            <a:xfrm>
              <a:off x="5953126" y="-904875"/>
              <a:ext cx="500063" cy="258763"/>
            </a:xfrm>
            <a:custGeom>
              <a:avLst/>
              <a:gdLst>
                <a:gd name="T0" fmla="*/ 56 w 133"/>
                <a:gd name="T1" fmla="*/ 40 h 69"/>
                <a:gd name="T2" fmla="*/ 12 w 133"/>
                <a:gd name="T3" fmla="*/ 61 h 69"/>
                <a:gd name="T4" fmla="*/ 4 w 133"/>
                <a:gd name="T5" fmla="*/ 69 h 69"/>
                <a:gd name="T6" fmla="*/ 0 w 133"/>
                <a:gd name="T7" fmla="*/ 61 h 69"/>
                <a:gd name="T8" fmla="*/ 69 w 133"/>
                <a:gd name="T9" fmla="*/ 20 h 69"/>
                <a:gd name="T10" fmla="*/ 99 w 133"/>
                <a:gd name="T11" fmla="*/ 9 h 69"/>
                <a:gd name="T12" fmla="*/ 121 w 133"/>
                <a:gd name="T13" fmla="*/ 2 h 69"/>
                <a:gd name="T14" fmla="*/ 133 w 133"/>
                <a:gd name="T15" fmla="*/ 9 h 69"/>
                <a:gd name="T16" fmla="*/ 130 w 133"/>
                <a:gd name="T17" fmla="*/ 13 h 69"/>
                <a:gd name="T18" fmla="*/ 76 w 133"/>
                <a:gd name="T19" fmla="*/ 38 h 69"/>
                <a:gd name="T20" fmla="*/ 56 w 133"/>
                <a:gd name="T21" fmla="*/ 4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3" h="69">
                  <a:moveTo>
                    <a:pt x="56" y="40"/>
                  </a:moveTo>
                  <a:cubicBezTo>
                    <a:pt x="36" y="26"/>
                    <a:pt x="16" y="35"/>
                    <a:pt x="12" y="61"/>
                  </a:cubicBezTo>
                  <a:cubicBezTo>
                    <a:pt x="9" y="63"/>
                    <a:pt x="6" y="66"/>
                    <a:pt x="4" y="69"/>
                  </a:cubicBezTo>
                  <a:cubicBezTo>
                    <a:pt x="1" y="67"/>
                    <a:pt x="2" y="63"/>
                    <a:pt x="0" y="61"/>
                  </a:cubicBezTo>
                  <a:cubicBezTo>
                    <a:pt x="14" y="31"/>
                    <a:pt x="33" y="13"/>
                    <a:pt x="69" y="20"/>
                  </a:cubicBezTo>
                  <a:cubicBezTo>
                    <a:pt x="80" y="22"/>
                    <a:pt x="89" y="13"/>
                    <a:pt x="99" y="9"/>
                  </a:cubicBezTo>
                  <a:cubicBezTo>
                    <a:pt x="106" y="6"/>
                    <a:pt x="112" y="0"/>
                    <a:pt x="121" y="2"/>
                  </a:cubicBezTo>
                  <a:cubicBezTo>
                    <a:pt x="125" y="4"/>
                    <a:pt x="131" y="3"/>
                    <a:pt x="133" y="9"/>
                  </a:cubicBezTo>
                  <a:cubicBezTo>
                    <a:pt x="132" y="10"/>
                    <a:pt x="131" y="12"/>
                    <a:pt x="130" y="13"/>
                  </a:cubicBezTo>
                  <a:cubicBezTo>
                    <a:pt x="112" y="20"/>
                    <a:pt x="95" y="31"/>
                    <a:pt x="76" y="38"/>
                  </a:cubicBezTo>
                  <a:cubicBezTo>
                    <a:pt x="70" y="40"/>
                    <a:pt x="63" y="46"/>
                    <a:pt x="56" y="40"/>
                  </a:cubicBezTo>
                  <a:close/>
                </a:path>
              </a:pathLst>
            </a:custGeom>
            <a:solidFill>
              <a:srgbClr val="7B33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1" name="Freeform 391">
              <a:extLst>
                <a:ext uri="{FF2B5EF4-FFF2-40B4-BE49-F238E27FC236}">
                  <a16:creationId xmlns:a16="http://schemas.microsoft.com/office/drawing/2014/main" id="{C18C85B2-ACA4-40A2-8696-7A0B58756185}"/>
                </a:ext>
              </a:extLst>
            </p:cNvPr>
            <p:cNvSpPr>
              <a:spLocks/>
            </p:cNvSpPr>
            <p:nvPr/>
          </p:nvSpPr>
          <p:spPr bwMode="auto">
            <a:xfrm>
              <a:off x="6088064" y="-855662"/>
              <a:ext cx="354013" cy="168275"/>
            </a:xfrm>
            <a:custGeom>
              <a:avLst/>
              <a:gdLst>
                <a:gd name="T0" fmla="*/ 20 w 94"/>
                <a:gd name="T1" fmla="*/ 27 h 45"/>
                <a:gd name="T2" fmla="*/ 94 w 94"/>
                <a:gd name="T3" fmla="*/ 0 h 45"/>
                <a:gd name="T4" fmla="*/ 0 w 94"/>
                <a:gd name="T5" fmla="*/ 45 h 45"/>
                <a:gd name="T6" fmla="*/ 20 w 94"/>
                <a:gd name="T7" fmla="*/ 27 h 45"/>
              </a:gdLst>
              <a:ahLst/>
              <a:cxnLst>
                <a:cxn ang="0">
                  <a:pos x="T0" y="T1"/>
                </a:cxn>
                <a:cxn ang="0">
                  <a:pos x="T2" y="T3"/>
                </a:cxn>
                <a:cxn ang="0">
                  <a:pos x="T4" y="T5"/>
                </a:cxn>
                <a:cxn ang="0">
                  <a:pos x="T6" y="T7"/>
                </a:cxn>
              </a:cxnLst>
              <a:rect l="0" t="0" r="r" b="b"/>
              <a:pathLst>
                <a:path w="94" h="45">
                  <a:moveTo>
                    <a:pt x="20" y="27"/>
                  </a:moveTo>
                  <a:cubicBezTo>
                    <a:pt x="46" y="22"/>
                    <a:pt x="67" y="4"/>
                    <a:pt x="94" y="0"/>
                  </a:cubicBezTo>
                  <a:cubicBezTo>
                    <a:pt x="66" y="22"/>
                    <a:pt x="32" y="31"/>
                    <a:pt x="0" y="45"/>
                  </a:cubicBezTo>
                  <a:cubicBezTo>
                    <a:pt x="1" y="33"/>
                    <a:pt x="11" y="31"/>
                    <a:pt x="20" y="27"/>
                  </a:cubicBezTo>
                  <a:close/>
                </a:path>
              </a:pathLst>
            </a:custGeom>
            <a:solidFill>
              <a:srgbClr val="451C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2" name="Freeform 392">
              <a:extLst>
                <a:ext uri="{FF2B5EF4-FFF2-40B4-BE49-F238E27FC236}">
                  <a16:creationId xmlns:a16="http://schemas.microsoft.com/office/drawing/2014/main" id="{D5104B06-2A59-4A96-9F0D-82F87E32CA7C}"/>
                </a:ext>
              </a:extLst>
            </p:cNvPr>
            <p:cNvSpPr>
              <a:spLocks/>
            </p:cNvSpPr>
            <p:nvPr/>
          </p:nvSpPr>
          <p:spPr bwMode="auto">
            <a:xfrm>
              <a:off x="6407151" y="-1028700"/>
              <a:ext cx="173038" cy="158750"/>
            </a:xfrm>
            <a:custGeom>
              <a:avLst/>
              <a:gdLst>
                <a:gd name="T0" fmla="*/ 12 w 46"/>
                <a:gd name="T1" fmla="*/ 42 h 42"/>
                <a:gd name="T2" fmla="*/ 0 w 46"/>
                <a:gd name="T3" fmla="*/ 35 h 42"/>
                <a:gd name="T4" fmla="*/ 23 w 46"/>
                <a:gd name="T5" fmla="*/ 14 h 42"/>
                <a:gd name="T6" fmla="*/ 46 w 46"/>
                <a:gd name="T7" fmla="*/ 14 h 42"/>
                <a:gd name="T8" fmla="*/ 26 w 46"/>
                <a:gd name="T9" fmla="*/ 37 h 42"/>
                <a:gd name="T10" fmla="*/ 12 w 46"/>
                <a:gd name="T11" fmla="*/ 42 h 42"/>
              </a:gdLst>
              <a:ahLst/>
              <a:cxnLst>
                <a:cxn ang="0">
                  <a:pos x="T0" y="T1"/>
                </a:cxn>
                <a:cxn ang="0">
                  <a:pos x="T2" y="T3"/>
                </a:cxn>
                <a:cxn ang="0">
                  <a:pos x="T4" y="T5"/>
                </a:cxn>
                <a:cxn ang="0">
                  <a:pos x="T6" y="T7"/>
                </a:cxn>
                <a:cxn ang="0">
                  <a:pos x="T8" y="T9"/>
                </a:cxn>
                <a:cxn ang="0">
                  <a:pos x="T10" y="T11"/>
                </a:cxn>
              </a:cxnLst>
              <a:rect l="0" t="0" r="r" b="b"/>
              <a:pathLst>
                <a:path w="46" h="42">
                  <a:moveTo>
                    <a:pt x="12" y="42"/>
                  </a:moveTo>
                  <a:cubicBezTo>
                    <a:pt x="7" y="41"/>
                    <a:pt x="1" y="42"/>
                    <a:pt x="0" y="35"/>
                  </a:cubicBezTo>
                  <a:cubicBezTo>
                    <a:pt x="7" y="27"/>
                    <a:pt x="18" y="24"/>
                    <a:pt x="23" y="14"/>
                  </a:cubicBezTo>
                  <a:cubicBezTo>
                    <a:pt x="31" y="17"/>
                    <a:pt x="38" y="0"/>
                    <a:pt x="46" y="14"/>
                  </a:cubicBezTo>
                  <a:cubicBezTo>
                    <a:pt x="39" y="21"/>
                    <a:pt x="29" y="26"/>
                    <a:pt x="26" y="37"/>
                  </a:cubicBezTo>
                  <a:cubicBezTo>
                    <a:pt x="22" y="39"/>
                    <a:pt x="17" y="40"/>
                    <a:pt x="12" y="42"/>
                  </a:cubicBezTo>
                  <a:close/>
                </a:path>
              </a:pathLst>
            </a:custGeom>
            <a:solidFill>
              <a:srgbClr val="A650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3" name="Freeform 393">
              <a:extLst>
                <a:ext uri="{FF2B5EF4-FFF2-40B4-BE49-F238E27FC236}">
                  <a16:creationId xmlns:a16="http://schemas.microsoft.com/office/drawing/2014/main" id="{2C3637E0-A278-43D4-BA5D-1DEF52306231}"/>
                </a:ext>
              </a:extLst>
            </p:cNvPr>
            <p:cNvSpPr>
              <a:spLocks/>
            </p:cNvSpPr>
            <p:nvPr/>
          </p:nvSpPr>
          <p:spPr bwMode="auto">
            <a:xfrm>
              <a:off x="5859464" y="-676275"/>
              <a:ext cx="109538" cy="139700"/>
            </a:xfrm>
            <a:custGeom>
              <a:avLst/>
              <a:gdLst>
                <a:gd name="T0" fmla="*/ 25 w 29"/>
                <a:gd name="T1" fmla="*/ 0 h 37"/>
                <a:gd name="T2" fmla="*/ 29 w 29"/>
                <a:gd name="T3" fmla="*/ 8 h 37"/>
                <a:gd name="T4" fmla="*/ 17 w 29"/>
                <a:gd name="T5" fmla="*/ 27 h 37"/>
                <a:gd name="T6" fmla="*/ 8 w 29"/>
                <a:gd name="T7" fmla="*/ 34 h 37"/>
                <a:gd name="T8" fmla="*/ 9 w 29"/>
                <a:gd name="T9" fmla="*/ 24 h 37"/>
                <a:gd name="T10" fmla="*/ 25 w 29"/>
                <a:gd name="T11" fmla="*/ 0 h 37"/>
              </a:gdLst>
              <a:ahLst/>
              <a:cxnLst>
                <a:cxn ang="0">
                  <a:pos x="T0" y="T1"/>
                </a:cxn>
                <a:cxn ang="0">
                  <a:pos x="T2" y="T3"/>
                </a:cxn>
                <a:cxn ang="0">
                  <a:pos x="T4" y="T5"/>
                </a:cxn>
                <a:cxn ang="0">
                  <a:pos x="T6" y="T7"/>
                </a:cxn>
                <a:cxn ang="0">
                  <a:pos x="T8" y="T9"/>
                </a:cxn>
                <a:cxn ang="0">
                  <a:pos x="T10" y="T11"/>
                </a:cxn>
              </a:cxnLst>
              <a:rect l="0" t="0" r="r" b="b"/>
              <a:pathLst>
                <a:path w="29" h="37">
                  <a:moveTo>
                    <a:pt x="25" y="0"/>
                  </a:moveTo>
                  <a:cubicBezTo>
                    <a:pt x="26" y="3"/>
                    <a:pt x="28" y="5"/>
                    <a:pt x="29" y="8"/>
                  </a:cubicBezTo>
                  <a:cubicBezTo>
                    <a:pt x="21" y="12"/>
                    <a:pt x="20" y="20"/>
                    <a:pt x="17" y="27"/>
                  </a:cubicBezTo>
                  <a:cubicBezTo>
                    <a:pt x="16" y="32"/>
                    <a:pt x="14" y="37"/>
                    <a:pt x="8" y="34"/>
                  </a:cubicBezTo>
                  <a:cubicBezTo>
                    <a:pt x="0" y="31"/>
                    <a:pt x="7" y="27"/>
                    <a:pt x="9" y="24"/>
                  </a:cubicBezTo>
                  <a:cubicBezTo>
                    <a:pt x="13" y="15"/>
                    <a:pt x="17" y="6"/>
                    <a:pt x="25" y="0"/>
                  </a:cubicBezTo>
                  <a:close/>
                </a:path>
              </a:pathLst>
            </a:custGeom>
            <a:solidFill>
              <a:srgbClr val="6628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4" name="Freeform 395">
              <a:extLst>
                <a:ext uri="{FF2B5EF4-FFF2-40B4-BE49-F238E27FC236}">
                  <a16:creationId xmlns:a16="http://schemas.microsoft.com/office/drawing/2014/main" id="{DF09B3CC-0095-408F-AF7C-CA1841C05815}"/>
                </a:ext>
              </a:extLst>
            </p:cNvPr>
            <p:cNvSpPr>
              <a:spLocks/>
            </p:cNvSpPr>
            <p:nvPr/>
          </p:nvSpPr>
          <p:spPr bwMode="auto">
            <a:xfrm>
              <a:off x="4792664" y="5045075"/>
              <a:ext cx="582613" cy="990600"/>
            </a:xfrm>
            <a:custGeom>
              <a:avLst/>
              <a:gdLst>
                <a:gd name="T0" fmla="*/ 6 w 155"/>
                <a:gd name="T1" fmla="*/ 240 h 264"/>
                <a:gd name="T2" fmla="*/ 9 w 155"/>
                <a:gd name="T3" fmla="*/ 228 h 264"/>
                <a:gd name="T4" fmla="*/ 45 w 155"/>
                <a:gd name="T5" fmla="*/ 111 h 264"/>
                <a:gd name="T6" fmla="*/ 57 w 155"/>
                <a:gd name="T7" fmla="*/ 86 h 264"/>
                <a:gd name="T8" fmla="*/ 89 w 155"/>
                <a:gd name="T9" fmla="*/ 27 h 264"/>
                <a:gd name="T10" fmla="*/ 117 w 155"/>
                <a:gd name="T11" fmla="*/ 5 h 264"/>
                <a:gd name="T12" fmla="*/ 137 w 155"/>
                <a:gd name="T13" fmla="*/ 7 h 264"/>
                <a:gd name="T14" fmla="*/ 150 w 155"/>
                <a:gd name="T15" fmla="*/ 120 h 264"/>
                <a:gd name="T16" fmla="*/ 152 w 155"/>
                <a:gd name="T17" fmla="*/ 138 h 264"/>
                <a:gd name="T18" fmla="*/ 150 w 155"/>
                <a:gd name="T19" fmla="*/ 156 h 264"/>
                <a:gd name="T20" fmla="*/ 120 w 155"/>
                <a:gd name="T21" fmla="*/ 182 h 264"/>
                <a:gd name="T22" fmla="*/ 97 w 155"/>
                <a:gd name="T23" fmla="*/ 188 h 264"/>
                <a:gd name="T24" fmla="*/ 99 w 155"/>
                <a:gd name="T25" fmla="*/ 209 h 264"/>
                <a:gd name="T26" fmla="*/ 86 w 155"/>
                <a:gd name="T27" fmla="*/ 224 h 264"/>
                <a:gd name="T28" fmla="*/ 78 w 155"/>
                <a:gd name="T29" fmla="*/ 231 h 264"/>
                <a:gd name="T30" fmla="*/ 56 w 155"/>
                <a:gd name="T31" fmla="*/ 211 h 264"/>
                <a:gd name="T32" fmla="*/ 16 w 155"/>
                <a:gd name="T33" fmla="*/ 263 h 264"/>
                <a:gd name="T34" fmla="*/ 2 w 155"/>
                <a:gd name="T35" fmla="*/ 250 h 264"/>
                <a:gd name="T36" fmla="*/ 6 w 155"/>
                <a:gd name="T37" fmla="*/ 240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5" h="264">
                  <a:moveTo>
                    <a:pt x="6" y="240"/>
                  </a:moveTo>
                  <a:cubicBezTo>
                    <a:pt x="7" y="236"/>
                    <a:pt x="8" y="232"/>
                    <a:pt x="9" y="228"/>
                  </a:cubicBezTo>
                  <a:cubicBezTo>
                    <a:pt x="17" y="188"/>
                    <a:pt x="32" y="149"/>
                    <a:pt x="45" y="111"/>
                  </a:cubicBezTo>
                  <a:cubicBezTo>
                    <a:pt x="49" y="102"/>
                    <a:pt x="53" y="94"/>
                    <a:pt x="57" y="86"/>
                  </a:cubicBezTo>
                  <a:cubicBezTo>
                    <a:pt x="67" y="66"/>
                    <a:pt x="77" y="46"/>
                    <a:pt x="89" y="27"/>
                  </a:cubicBezTo>
                  <a:cubicBezTo>
                    <a:pt x="96" y="17"/>
                    <a:pt x="103" y="7"/>
                    <a:pt x="117" y="5"/>
                  </a:cubicBezTo>
                  <a:cubicBezTo>
                    <a:pt x="124" y="0"/>
                    <a:pt x="130" y="3"/>
                    <a:pt x="137" y="7"/>
                  </a:cubicBezTo>
                  <a:cubicBezTo>
                    <a:pt x="145" y="44"/>
                    <a:pt x="155" y="81"/>
                    <a:pt x="150" y="120"/>
                  </a:cubicBezTo>
                  <a:cubicBezTo>
                    <a:pt x="150" y="126"/>
                    <a:pt x="149" y="132"/>
                    <a:pt x="152" y="138"/>
                  </a:cubicBezTo>
                  <a:cubicBezTo>
                    <a:pt x="153" y="144"/>
                    <a:pt x="152" y="150"/>
                    <a:pt x="150" y="156"/>
                  </a:cubicBezTo>
                  <a:cubicBezTo>
                    <a:pt x="139" y="164"/>
                    <a:pt x="136" y="181"/>
                    <a:pt x="120" y="182"/>
                  </a:cubicBezTo>
                  <a:cubicBezTo>
                    <a:pt x="111" y="181"/>
                    <a:pt x="103" y="184"/>
                    <a:pt x="97" y="188"/>
                  </a:cubicBezTo>
                  <a:cubicBezTo>
                    <a:pt x="107" y="192"/>
                    <a:pt x="106" y="200"/>
                    <a:pt x="99" y="209"/>
                  </a:cubicBezTo>
                  <a:cubicBezTo>
                    <a:pt x="94" y="214"/>
                    <a:pt x="88" y="217"/>
                    <a:pt x="86" y="224"/>
                  </a:cubicBezTo>
                  <a:cubicBezTo>
                    <a:pt x="84" y="227"/>
                    <a:pt x="81" y="230"/>
                    <a:pt x="78" y="231"/>
                  </a:cubicBezTo>
                  <a:cubicBezTo>
                    <a:pt x="64" y="231"/>
                    <a:pt x="59" y="223"/>
                    <a:pt x="56" y="211"/>
                  </a:cubicBezTo>
                  <a:cubicBezTo>
                    <a:pt x="62" y="241"/>
                    <a:pt x="47" y="260"/>
                    <a:pt x="16" y="263"/>
                  </a:cubicBezTo>
                  <a:cubicBezTo>
                    <a:pt x="7" y="264"/>
                    <a:pt x="0" y="262"/>
                    <a:pt x="2" y="250"/>
                  </a:cubicBezTo>
                  <a:cubicBezTo>
                    <a:pt x="3" y="247"/>
                    <a:pt x="2" y="242"/>
                    <a:pt x="6" y="240"/>
                  </a:cubicBezTo>
                  <a:close/>
                </a:path>
              </a:pathLst>
            </a:custGeom>
            <a:solidFill>
              <a:srgbClr val="A4CA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5" name="Freeform 396">
              <a:extLst>
                <a:ext uri="{FF2B5EF4-FFF2-40B4-BE49-F238E27FC236}">
                  <a16:creationId xmlns:a16="http://schemas.microsoft.com/office/drawing/2014/main" id="{42F7D0B9-C01D-4C8A-91AF-21F6425187A9}"/>
                </a:ext>
              </a:extLst>
            </p:cNvPr>
            <p:cNvSpPr>
              <a:spLocks/>
            </p:cNvSpPr>
            <p:nvPr/>
          </p:nvSpPr>
          <p:spPr bwMode="auto">
            <a:xfrm>
              <a:off x="4484689" y="5765800"/>
              <a:ext cx="596900" cy="1216025"/>
            </a:xfrm>
            <a:custGeom>
              <a:avLst/>
              <a:gdLst>
                <a:gd name="T0" fmla="*/ 87 w 159"/>
                <a:gd name="T1" fmla="*/ 59 h 324"/>
                <a:gd name="T2" fmla="*/ 122 w 159"/>
                <a:gd name="T3" fmla="*/ 54 h 324"/>
                <a:gd name="T4" fmla="*/ 136 w 159"/>
                <a:gd name="T5" fmla="*/ 37 h 324"/>
                <a:gd name="T6" fmla="*/ 131 w 159"/>
                <a:gd name="T7" fmla="*/ 16 h 324"/>
                <a:gd name="T8" fmla="*/ 156 w 159"/>
                <a:gd name="T9" fmla="*/ 13 h 324"/>
                <a:gd name="T10" fmla="*/ 159 w 159"/>
                <a:gd name="T11" fmla="*/ 36 h 324"/>
                <a:gd name="T12" fmla="*/ 150 w 159"/>
                <a:gd name="T13" fmla="*/ 88 h 324"/>
                <a:gd name="T14" fmla="*/ 131 w 159"/>
                <a:gd name="T15" fmla="*/ 132 h 324"/>
                <a:gd name="T16" fmla="*/ 129 w 159"/>
                <a:gd name="T17" fmla="*/ 152 h 324"/>
                <a:gd name="T18" fmla="*/ 103 w 159"/>
                <a:gd name="T19" fmla="*/ 220 h 324"/>
                <a:gd name="T20" fmla="*/ 93 w 159"/>
                <a:gd name="T21" fmla="*/ 245 h 324"/>
                <a:gd name="T22" fmla="*/ 87 w 159"/>
                <a:gd name="T23" fmla="*/ 266 h 324"/>
                <a:gd name="T24" fmla="*/ 71 w 159"/>
                <a:gd name="T25" fmla="*/ 274 h 324"/>
                <a:gd name="T26" fmla="*/ 69 w 159"/>
                <a:gd name="T27" fmla="*/ 276 h 324"/>
                <a:gd name="T28" fmla="*/ 65 w 159"/>
                <a:gd name="T29" fmla="*/ 279 h 324"/>
                <a:gd name="T30" fmla="*/ 36 w 159"/>
                <a:gd name="T31" fmla="*/ 315 h 324"/>
                <a:gd name="T32" fmla="*/ 0 w 159"/>
                <a:gd name="T33" fmla="*/ 310 h 324"/>
                <a:gd name="T34" fmla="*/ 29 w 159"/>
                <a:gd name="T35" fmla="*/ 216 h 324"/>
                <a:gd name="T36" fmla="*/ 47 w 159"/>
                <a:gd name="T37" fmla="*/ 166 h 324"/>
                <a:gd name="T38" fmla="*/ 63 w 159"/>
                <a:gd name="T39" fmla="*/ 134 h 324"/>
                <a:gd name="T40" fmla="*/ 75 w 159"/>
                <a:gd name="T41" fmla="*/ 92 h 324"/>
                <a:gd name="T42" fmla="*/ 75 w 159"/>
                <a:gd name="T43" fmla="*/ 92 h 324"/>
                <a:gd name="T44" fmla="*/ 87 w 159"/>
                <a:gd name="T45" fmla="*/ 59 h 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9" h="324">
                  <a:moveTo>
                    <a:pt x="87" y="59"/>
                  </a:moveTo>
                  <a:cubicBezTo>
                    <a:pt x="100" y="73"/>
                    <a:pt x="110" y="56"/>
                    <a:pt x="122" y="54"/>
                  </a:cubicBezTo>
                  <a:cubicBezTo>
                    <a:pt x="129" y="53"/>
                    <a:pt x="138" y="43"/>
                    <a:pt x="136" y="37"/>
                  </a:cubicBezTo>
                  <a:cubicBezTo>
                    <a:pt x="132" y="30"/>
                    <a:pt x="125" y="27"/>
                    <a:pt x="131" y="16"/>
                  </a:cubicBezTo>
                  <a:cubicBezTo>
                    <a:pt x="140" y="0"/>
                    <a:pt x="139" y="0"/>
                    <a:pt x="156" y="13"/>
                  </a:cubicBezTo>
                  <a:cubicBezTo>
                    <a:pt x="135" y="23"/>
                    <a:pt x="149" y="29"/>
                    <a:pt x="159" y="36"/>
                  </a:cubicBezTo>
                  <a:cubicBezTo>
                    <a:pt x="150" y="53"/>
                    <a:pt x="151" y="70"/>
                    <a:pt x="150" y="88"/>
                  </a:cubicBezTo>
                  <a:cubicBezTo>
                    <a:pt x="148" y="103"/>
                    <a:pt x="138" y="118"/>
                    <a:pt x="131" y="132"/>
                  </a:cubicBezTo>
                  <a:cubicBezTo>
                    <a:pt x="127" y="139"/>
                    <a:pt x="125" y="145"/>
                    <a:pt x="129" y="152"/>
                  </a:cubicBezTo>
                  <a:cubicBezTo>
                    <a:pt x="141" y="182"/>
                    <a:pt x="133" y="205"/>
                    <a:pt x="103" y="220"/>
                  </a:cubicBezTo>
                  <a:cubicBezTo>
                    <a:pt x="91" y="226"/>
                    <a:pt x="80" y="229"/>
                    <a:pt x="93" y="245"/>
                  </a:cubicBezTo>
                  <a:cubicBezTo>
                    <a:pt x="99" y="252"/>
                    <a:pt x="94" y="260"/>
                    <a:pt x="87" y="266"/>
                  </a:cubicBezTo>
                  <a:cubicBezTo>
                    <a:pt x="82" y="270"/>
                    <a:pt x="75" y="269"/>
                    <a:pt x="71" y="274"/>
                  </a:cubicBezTo>
                  <a:cubicBezTo>
                    <a:pt x="71" y="275"/>
                    <a:pt x="70" y="275"/>
                    <a:pt x="69" y="276"/>
                  </a:cubicBezTo>
                  <a:cubicBezTo>
                    <a:pt x="68" y="277"/>
                    <a:pt x="67" y="278"/>
                    <a:pt x="65" y="279"/>
                  </a:cubicBezTo>
                  <a:cubicBezTo>
                    <a:pt x="58" y="294"/>
                    <a:pt x="42" y="300"/>
                    <a:pt x="36" y="315"/>
                  </a:cubicBezTo>
                  <a:cubicBezTo>
                    <a:pt x="32" y="324"/>
                    <a:pt x="9" y="320"/>
                    <a:pt x="0" y="310"/>
                  </a:cubicBezTo>
                  <a:cubicBezTo>
                    <a:pt x="9" y="279"/>
                    <a:pt x="24" y="249"/>
                    <a:pt x="29" y="216"/>
                  </a:cubicBezTo>
                  <a:cubicBezTo>
                    <a:pt x="36" y="200"/>
                    <a:pt x="41" y="183"/>
                    <a:pt x="47" y="166"/>
                  </a:cubicBezTo>
                  <a:cubicBezTo>
                    <a:pt x="57" y="158"/>
                    <a:pt x="46" y="139"/>
                    <a:pt x="63" y="134"/>
                  </a:cubicBezTo>
                  <a:cubicBezTo>
                    <a:pt x="67" y="120"/>
                    <a:pt x="73" y="106"/>
                    <a:pt x="75" y="92"/>
                  </a:cubicBezTo>
                  <a:cubicBezTo>
                    <a:pt x="75" y="92"/>
                    <a:pt x="75" y="92"/>
                    <a:pt x="75" y="92"/>
                  </a:cubicBezTo>
                  <a:cubicBezTo>
                    <a:pt x="80" y="82"/>
                    <a:pt x="75" y="68"/>
                    <a:pt x="87" y="59"/>
                  </a:cubicBezTo>
                  <a:close/>
                </a:path>
              </a:pathLst>
            </a:custGeom>
            <a:solidFill>
              <a:srgbClr val="9DB9B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6" name="Freeform 398">
              <a:extLst>
                <a:ext uri="{FF2B5EF4-FFF2-40B4-BE49-F238E27FC236}">
                  <a16:creationId xmlns:a16="http://schemas.microsoft.com/office/drawing/2014/main" id="{DC171BDB-7C2F-485A-BAAE-3D15F44CABD6}"/>
                </a:ext>
              </a:extLst>
            </p:cNvPr>
            <p:cNvSpPr>
              <a:spLocks/>
            </p:cNvSpPr>
            <p:nvPr/>
          </p:nvSpPr>
          <p:spPr bwMode="auto">
            <a:xfrm>
              <a:off x="4597401" y="4117975"/>
              <a:ext cx="923925" cy="563563"/>
            </a:xfrm>
            <a:custGeom>
              <a:avLst/>
              <a:gdLst>
                <a:gd name="T0" fmla="*/ 41 w 246"/>
                <a:gd name="T1" fmla="*/ 95 h 150"/>
                <a:gd name="T2" fmla="*/ 29 w 246"/>
                <a:gd name="T3" fmla="*/ 87 h 150"/>
                <a:gd name="T4" fmla="*/ 4 w 246"/>
                <a:gd name="T5" fmla="*/ 67 h 150"/>
                <a:gd name="T6" fmla="*/ 9 w 246"/>
                <a:gd name="T7" fmla="*/ 43 h 150"/>
                <a:gd name="T8" fmla="*/ 21 w 246"/>
                <a:gd name="T9" fmla="*/ 30 h 150"/>
                <a:gd name="T10" fmla="*/ 22 w 246"/>
                <a:gd name="T11" fmla="*/ 8 h 150"/>
                <a:gd name="T12" fmla="*/ 42 w 246"/>
                <a:gd name="T13" fmla="*/ 1 h 150"/>
                <a:gd name="T14" fmla="*/ 57 w 246"/>
                <a:gd name="T15" fmla="*/ 5 h 150"/>
                <a:gd name="T16" fmla="*/ 73 w 246"/>
                <a:gd name="T17" fmla="*/ 13 h 150"/>
                <a:gd name="T18" fmla="*/ 87 w 246"/>
                <a:gd name="T19" fmla="*/ 26 h 150"/>
                <a:gd name="T20" fmla="*/ 126 w 246"/>
                <a:gd name="T21" fmla="*/ 47 h 150"/>
                <a:gd name="T22" fmla="*/ 142 w 246"/>
                <a:gd name="T23" fmla="*/ 45 h 150"/>
                <a:gd name="T24" fmla="*/ 154 w 246"/>
                <a:gd name="T25" fmla="*/ 53 h 150"/>
                <a:gd name="T26" fmla="*/ 154 w 246"/>
                <a:gd name="T27" fmla="*/ 59 h 150"/>
                <a:gd name="T28" fmla="*/ 153 w 246"/>
                <a:gd name="T29" fmla="*/ 75 h 150"/>
                <a:gd name="T30" fmla="*/ 173 w 246"/>
                <a:gd name="T31" fmla="*/ 68 h 150"/>
                <a:gd name="T32" fmla="*/ 178 w 246"/>
                <a:gd name="T33" fmla="*/ 60 h 150"/>
                <a:gd name="T34" fmla="*/ 236 w 246"/>
                <a:gd name="T35" fmla="*/ 76 h 150"/>
                <a:gd name="T36" fmla="*/ 237 w 246"/>
                <a:gd name="T37" fmla="*/ 79 h 150"/>
                <a:gd name="T38" fmla="*/ 239 w 246"/>
                <a:gd name="T39" fmla="*/ 95 h 150"/>
                <a:gd name="T40" fmla="*/ 221 w 246"/>
                <a:gd name="T41" fmla="*/ 96 h 150"/>
                <a:gd name="T42" fmla="*/ 204 w 246"/>
                <a:gd name="T43" fmla="*/ 97 h 150"/>
                <a:gd name="T44" fmla="*/ 223 w 246"/>
                <a:gd name="T45" fmla="*/ 102 h 150"/>
                <a:gd name="T46" fmla="*/ 244 w 246"/>
                <a:gd name="T47" fmla="*/ 116 h 150"/>
                <a:gd name="T48" fmla="*/ 242 w 246"/>
                <a:gd name="T49" fmla="*/ 128 h 150"/>
                <a:gd name="T50" fmla="*/ 225 w 246"/>
                <a:gd name="T51" fmla="*/ 143 h 150"/>
                <a:gd name="T52" fmla="*/ 192 w 246"/>
                <a:gd name="T53" fmla="*/ 124 h 150"/>
                <a:gd name="T54" fmla="*/ 190 w 246"/>
                <a:gd name="T55" fmla="*/ 124 h 150"/>
                <a:gd name="T56" fmla="*/ 132 w 246"/>
                <a:gd name="T57" fmla="*/ 113 h 150"/>
                <a:gd name="T58" fmla="*/ 93 w 246"/>
                <a:gd name="T59" fmla="*/ 107 h 150"/>
                <a:gd name="T60" fmla="*/ 93 w 246"/>
                <a:gd name="T61" fmla="*/ 107 h 150"/>
                <a:gd name="T62" fmla="*/ 45 w 246"/>
                <a:gd name="T63" fmla="*/ 95 h 150"/>
                <a:gd name="T64" fmla="*/ 41 w 246"/>
                <a:gd name="T65" fmla="*/ 95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46" h="150">
                  <a:moveTo>
                    <a:pt x="41" y="95"/>
                  </a:moveTo>
                  <a:cubicBezTo>
                    <a:pt x="38" y="90"/>
                    <a:pt x="34" y="89"/>
                    <a:pt x="29" y="87"/>
                  </a:cubicBezTo>
                  <a:cubicBezTo>
                    <a:pt x="19" y="83"/>
                    <a:pt x="9" y="78"/>
                    <a:pt x="4" y="67"/>
                  </a:cubicBezTo>
                  <a:cubicBezTo>
                    <a:pt x="0" y="58"/>
                    <a:pt x="0" y="49"/>
                    <a:pt x="9" y="43"/>
                  </a:cubicBezTo>
                  <a:cubicBezTo>
                    <a:pt x="15" y="40"/>
                    <a:pt x="24" y="40"/>
                    <a:pt x="21" y="30"/>
                  </a:cubicBezTo>
                  <a:cubicBezTo>
                    <a:pt x="19" y="22"/>
                    <a:pt x="18" y="15"/>
                    <a:pt x="22" y="8"/>
                  </a:cubicBezTo>
                  <a:cubicBezTo>
                    <a:pt x="26" y="0"/>
                    <a:pt x="34" y="1"/>
                    <a:pt x="42" y="1"/>
                  </a:cubicBezTo>
                  <a:cubicBezTo>
                    <a:pt x="47" y="2"/>
                    <a:pt x="52" y="5"/>
                    <a:pt x="57" y="5"/>
                  </a:cubicBezTo>
                  <a:cubicBezTo>
                    <a:pt x="63" y="6"/>
                    <a:pt x="68" y="9"/>
                    <a:pt x="73" y="13"/>
                  </a:cubicBezTo>
                  <a:cubicBezTo>
                    <a:pt x="77" y="18"/>
                    <a:pt x="84" y="21"/>
                    <a:pt x="87" y="26"/>
                  </a:cubicBezTo>
                  <a:cubicBezTo>
                    <a:pt x="97" y="45"/>
                    <a:pt x="106" y="51"/>
                    <a:pt x="126" y="47"/>
                  </a:cubicBezTo>
                  <a:cubicBezTo>
                    <a:pt x="132" y="46"/>
                    <a:pt x="137" y="45"/>
                    <a:pt x="142" y="45"/>
                  </a:cubicBezTo>
                  <a:cubicBezTo>
                    <a:pt x="147" y="46"/>
                    <a:pt x="151" y="49"/>
                    <a:pt x="154" y="53"/>
                  </a:cubicBezTo>
                  <a:cubicBezTo>
                    <a:pt x="154" y="55"/>
                    <a:pt x="154" y="57"/>
                    <a:pt x="154" y="59"/>
                  </a:cubicBezTo>
                  <a:cubicBezTo>
                    <a:pt x="154" y="64"/>
                    <a:pt x="141" y="69"/>
                    <a:pt x="153" y="75"/>
                  </a:cubicBezTo>
                  <a:cubicBezTo>
                    <a:pt x="161" y="78"/>
                    <a:pt x="169" y="77"/>
                    <a:pt x="173" y="68"/>
                  </a:cubicBezTo>
                  <a:cubicBezTo>
                    <a:pt x="174" y="65"/>
                    <a:pt x="175" y="62"/>
                    <a:pt x="178" y="60"/>
                  </a:cubicBezTo>
                  <a:cubicBezTo>
                    <a:pt x="201" y="54"/>
                    <a:pt x="220" y="58"/>
                    <a:pt x="236" y="76"/>
                  </a:cubicBezTo>
                  <a:cubicBezTo>
                    <a:pt x="236" y="77"/>
                    <a:pt x="237" y="78"/>
                    <a:pt x="237" y="79"/>
                  </a:cubicBezTo>
                  <a:cubicBezTo>
                    <a:pt x="239" y="84"/>
                    <a:pt x="243" y="89"/>
                    <a:pt x="239" y="95"/>
                  </a:cubicBezTo>
                  <a:cubicBezTo>
                    <a:pt x="234" y="101"/>
                    <a:pt x="227" y="99"/>
                    <a:pt x="221" y="96"/>
                  </a:cubicBezTo>
                  <a:cubicBezTo>
                    <a:pt x="216" y="94"/>
                    <a:pt x="210" y="93"/>
                    <a:pt x="204" y="97"/>
                  </a:cubicBezTo>
                  <a:cubicBezTo>
                    <a:pt x="209" y="105"/>
                    <a:pt x="217" y="103"/>
                    <a:pt x="223" y="102"/>
                  </a:cubicBezTo>
                  <a:cubicBezTo>
                    <a:pt x="234" y="102"/>
                    <a:pt x="241" y="106"/>
                    <a:pt x="244" y="116"/>
                  </a:cubicBezTo>
                  <a:cubicBezTo>
                    <a:pt x="246" y="120"/>
                    <a:pt x="244" y="124"/>
                    <a:pt x="242" y="128"/>
                  </a:cubicBezTo>
                  <a:cubicBezTo>
                    <a:pt x="236" y="132"/>
                    <a:pt x="241" y="150"/>
                    <a:pt x="225" y="143"/>
                  </a:cubicBezTo>
                  <a:cubicBezTo>
                    <a:pt x="214" y="136"/>
                    <a:pt x="206" y="125"/>
                    <a:pt x="192" y="124"/>
                  </a:cubicBezTo>
                  <a:cubicBezTo>
                    <a:pt x="191" y="124"/>
                    <a:pt x="190" y="125"/>
                    <a:pt x="190" y="124"/>
                  </a:cubicBezTo>
                  <a:cubicBezTo>
                    <a:pt x="173" y="109"/>
                    <a:pt x="153" y="110"/>
                    <a:pt x="132" y="113"/>
                  </a:cubicBezTo>
                  <a:cubicBezTo>
                    <a:pt x="119" y="114"/>
                    <a:pt x="106" y="110"/>
                    <a:pt x="93" y="107"/>
                  </a:cubicBezTo>
                  <a:cubicBezTo>
                    <a:pt x="93" y="107"/>
                    <a:pt x="93" y="107"/>
                    <a:pt x="93" y="107"/>
                  </a:cubicBezTo>
                  <a:cubicBezTo>
                    <a:pt x="78" y="102"/>
                    <a:pt x="61" y="100"/>
                    <a:pt x="45" y="95"/>
                  </a:cubicBezTo>
                  <a:cubicBezTo>
                    <a:pt x="44" y="95"/>
                    <a:pt x="43" y="95"/>
                    <a:pt x="41" y="95"/>
                  </a:cubicBezTo>
                  <a:close/>
                </a:path>
              </a:pathLst>
            </a:custGeom>
            <a:solidFill>
              <a:srgbClr val="D8CF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7" name="Freeform 401">
              <a:extLst>
                <a:ext uri="{FF2B5EF4-FFF2-40B4-BE49-F238E27FC236}">
                  <a16:creationId xmlns:a16="http://schemas.microsoft.com/office/drawing/2014/main" id="{FA97DF0B-F999-493E-8F6A-EC3E42828F1C}"/>
                </a:ext>
              </a:extLst>
            </p:cNvPr>
            <p:cNvSpPr>
              <a:spLocks/>
            </p:cNvSpPr>
            <p:nvPr/>
          </p:nvSpPr>
          <p:spPr bwMode="auto">
            <a:xfrm>
              <a:off x="5326064" y="4586288"/>
              <a:ext cx="192088" cy="939800"/>
            </a:xfrm>
            <a:custGeom>
              <a:avLst/>
              <a:gdLst>
                <a:gd name="T0" fmla="*/ 31 w 51"/>
                <a:gd name="T1" fmla="*/ 18 h 250"/>
                <a:gd name="T2" fmla="*/ 47 w 51"/>
                <a:gd name="T3" fmla="*/ 1 h 250"/>
                <a:gd name="T4" fmla="*/ 51 w 51"/>
                <a:gd name="T5" fmla="*/ 2 h 250"/>
                <a:gd name="T6" fmla="*/ 48 w 51"/>
                <a:gd name="T7" fmla="*/ 18 h 250"/>
                <a:gd name="T8" fmla="*/ 47 w 51"/>
                <a:gd name="T9" fmla="*/ 30 h 250"/>
                <a:gd name="T10" fmla="*/ 25 w 51"/>
                <a:gd name="T11" fmla="*/ 109 h 250"/>
                <a:gd name="T12" fmla="*/ 26 w 51"/>
                <a:gd name="T13" fmla="*/ 175 h 250"/>
                <a:gd name="T14" fmla="*/ 31 w 51"/>
                <a:gd name="T15" fmla="*/ 227 h 250"/>
                <a:gd name="T16" fmla="*/ 25 w 51"/>
                <a:gd name="T17" fmla="*/ 249 h 250"/>
                <a:gd name="T18" fmla="*/ 9 w 51"/>
                <a:gd name="T19" fmla="*/ 225 h 250"/>
                <a:gd name="T20" fmla="*/ 2 w 51"/>
                <a:gd name="T21" fmla="*/ 124 h 250"/>
                <a:gd name="T22" fmla="*/ 4 w 51"/>
                <a:gd name="T23" fmla="*/ 89 h 250"/>
                <a:gd name="T24" fmla="*/ 1 w 51"/>
                <a:gd name="T25" fmla="*/ 85 h 250"/>
                <a:gd name="T26" fmla="*/ 30 w 51"/>
                <a:gd name="T27" fmla="*/ 35 h 250"/>
                <a:gd name="T28" fmla="*/ 31 w 51"/>
                <a:gd name="T29" fmla="*/ 18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1" h="250">
                  <a:moveTo>
                    <a:pt x="31" y="18"/>
                  </a:moveTo>
                  <a:cubicBezTo>
                    <a:pt x="42" y="19"/>
                    <a:pt x="40" y="6"/>
                    <a:pt x="47" y="1"/>
                  </a:cubicBezTo>
                  <a:cubicBezTo>
                    <a:pt x="49" y="0"/>
                    <a:pt x="50" y="1"/>
                    <a:pt x="51" y="2"/>
                  </a:cubicBezTo>
                  <a:cubicBezTo>
                    <a:pt x="46" y="7"/>
                    <a:pt x="47" y="12"/>
                    <a:pt x="48" y="18"/>
                  </a:cubicBezTo>
                  <a:cubicBezTo>
                    <a:pt x="49" y="22"/>
                    <a:pt x="49" y="26"/>
                    <a:pt x="47" y="30"/>
                  </a:cubicBezTo>
                  <a:cubicBezTo>
                    <a:pt x="36" y="55"/>
                    <a:pt x="30" y="82"/>
                    <a:pt x="25" y="109"/>
                  </a:cubicBezTo>
                  <a:cubicBezTo>
                    <a:pt x="22" y="131"/>
                    <a:pt x="25" y="153"/>
                    <a:pt x="26" y="175"/>
                  </a:cubicBezTo>
                  <a:cubicBezTo>
                    <a:pt x="29" y="192"/>
                    <a:pt x="27" y="210"/>
                    <a:pt x="31" y="227"/>
                  </a:cubicBezTo>
                  <a:cubicBezTo>
                    <a:pt x="32" y="235"/>
                    <a:pt x="32" y="243"/>
                    <a:pt x="25" y="249"/>
                  </a:cubicBezTo>
                  <a:cubicBezTo>
                    <a:pt x="7" y="250"/>
                    <a:pt x="13" y="234"/>
                    <a:pt x="9" y="225"/>
                  </a:cubicBezTo>
                  <a:cubicBezTo>
                    <a:pt x="10" y="191"/>
                    <a:pt x="0" y="158"/>
                    <a:pt x="2" y="124"/>
                  </a:cubicBezTo>
                  <a:cubicBezTo>
                    <a:pt x="2" y="112"/>
                    <a:pt x="13" y="101"/>
                    <a:pt x="4" y="89"/>
                  </a:cubicBezTo>
                  <a:cubicBezTo>
                    <a:pt x="3" y="88"/>
                    <a:pt x="2" y="87"/>
                    <a:pt x="1" y="85"/>
                  </a:cubicBezTo>
                  <a:cubicBezTo>
                    <a:pt x="10" y="68"/>
                    <a:pt x="26" y="55"/>
                    <a:pt x="30" y="35"/>
                  </a:cubicBezTo>
                  <a:cubicBezTo>
                    <a:pt x="31" y="29"/>
                    <a:pt x="32" y="24"/>
                    <a:pt x="31" y="18"/>
                  </a:cubicBezTo>
                  <a:close/>
                </a:path>
              </a:pathLst>
            </a:custGeom>
            <a:solidFill>
              <a:srgbClr val="3A51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8" name="Freeform 403">
              <a:extLst>
                <a:ext uri="{FF2B5EF4-FFF2-40B4-BE49-F238E27FC236}">
                  <a16:creationId xmlns:a16="http://schemas.microsoft.com/office/drawing/2014/main" id="{CDC243F4-FB02-45FF-A3FC-203318FB6141}"/>
                </a:ext>
              </a:extLst>
            </p:cNvPr>
            <p:cNvSpPr>
              <a:spLocks/>
            </p:cNvSpPr>
            <p:nvPr/>
          </p:nvSpPr>
          <p:spPr bwMode="auto">
            <a:xfrm>
              <a:off x="5100639" y="4481513"/>
              <a:ext cx="217488" cy="112713"/>
            </a:xfrm>
            <a:custGeom>
              <a:avLst/>
              <a:gdLst>
                <a:gd name="T0" fmla="*/ 3 w 58"/>
                <a:gd name="T1" fmla="*/ 12 h 30"/>
                <a:gd name="T2" fmla="*/ 58 w 58"/>
                <a:gd name="T3" fmla="*/ 27 h 30"/>
                <a:gd name="T4" fmla="*/ 3 w 58"/>
                <a:gd name="T5" fmla="*/ 20 h 30"/>
                <a:gd name="T6" fmla="*/ 3 w 58"/>
                <a:gd name="T7" fmla="*/ 12 h 30"/>
              </a:gdLst>
              <a:ahLst/>
              <a:cxnLst>
                <a:cxn ang="0">
                  <a:pos x="T0" y="T1"/>
                </a:cxn>
                <a:cxn ang="0">
                  <a:pos x="T2" y="T3"/>
                </a:cxn>
                <a:cxn ang="0">
                  <a:pos x="T4" y="T5"/>
                </a:cxn>
                <a:cxn ang="0">
                  <a:pos x="T6" y="T7"/>
                </a:cxn>
              </a:cxnLst>
              <a:rect l="0" t="0" r="r" b="b"/>
              <a:pathLst>
                <a:path w="58" h="30">
                  <a:moveTo>
                    <a:pt x="3" y="12"/>
                  </a:moveTo>
                  <a:cubicBezTo>
                    <a:pt x="34" y="0"/>
                    <a:pt x="36" y="1"/>
                    <a:pt x="58" y="27"/>
                  </a:cubicBezTo>
                  <a:cubicBezTo>
                    <a:pt x="39" y="30"/>
                    <a:pt x="21" y="20"/>
                    <a:pt x="3" y="20"/>
                  </a:cubicBezTo>
                  <a:cubicBezTo>
                    <a:pt x="0" y="17"/>
                    <a:pt x="0" y="15"/>
                    <a:pt x="3" y="12"/>
                  </a:cubicBezTo>
                  <a:close/>
                </a:path>
              </a:pathLst>
            </a:custGeom>
            <a:solidFill>
              <a:srgbClr val="851D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9" name="Freeform 405">
              <a:extLst>
                <a:ext uri="{FF2B5EF4-FFF2-40B4-BE49-F238E27FC236}">
                  <a16:creationId xmlns:a16="http://schemas.microsoft.com/office/drawing/2014/main" id="{3900B2E0-D952-4325-B2D9-82D4E7AA9050}"/>
                </a:ext>
              </a:extLst>
            </p:cNvPr>
            <p:cNvSpPr>
              <a:spLocks/>
            </p:cNvSpPr>
            <p:nvPr/>
          </p:nvSpPr>
          <p:spPr bwMode="auto">
            <a:xfrm>
              <a:off x="4811714" y="5461000"/>
              <a:ext cx="150813" cy="439738"/>
            </a:xfrm>
            <a:custGeom>
              <a:avLst/>
              <a:gdLst>
                <a:gd name="T0" fmla="*/ 40 w 40"/>
                <a:gd name="T1" fmla="*/ 0 h 117"/>
                <a:gd name="T2" fmla="*/ 4 w 40"/>
                <a:gd name="T3" fmla="*/ 117 h 117"/>
                <a:gd name="T4" fmla="*/ 12 w 40"/>
                <a:gd name="T5" fmla="*/ 75 h 117"/>
                <a:gd name="T6" fmla="*/ 40 w 40"/>
                <a:gd name="T7" fmla="*/ 0 h 117"/>
              </a:gdLst>
              <a:ahLst/>
              <a:cxnLst>
                <a:cxn ang="0">
                  <a:pos x="T0" y="T1"/>
                </a:cxn>
                <a:cxn ang="0">
                  <a:pos x="T2" y="T3"/>
                </a:cxn>
                <a:cxn ang="0">
                  <a:pos x="T4" y="T5"/>
                </a:cxn>
                <a:cxn ang="0">
                  <a:pos x="T6" y="T7"/>
                </a:cxn>
              </a:cxnLst>
              <a:rect l="0" t="0" r="r" b="b"/>
              <a:pathLst>
                <a:path w="40" h="117">
                  <a:moveTo>
                    <a:pt x="40" y="0"/>
                  </a:moveTo>
                  <a:cubicBezTo>
                    <a:pt x="30" y="39"/>
                    <a:pt x="17" y="78"/>
                    <a:pt x="4" y="117"/>
                  </a:cubicBezTo>
                  <a:cubicBezTo>
                    <a:pt x="0" y="102"/>
                    <a:pt x="9" y="88"/>
                    <a:pt x="12" y="75"/>
                  </a:cubicBezTo>
                  <a:cubicBezTo>
                    <a:pt x="19" y="49"/>
                    <a:pt x="26" y="23"/>
                    <a:pt x="40" y="0"/>
                  </a:cubicBezTo>
                  <a:close/>
                </a:path>
              </a:pathLst>
            </a:custGeom>
            <a:solidFill>
              <a:srgbClr val="656D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0" name="Freeform 408">
              <a:extLst>
                <a:ext uri="{FF2B5EF4-FFF2-40B4-BE49-F238E27FC236}">
                  <a16:creationId xmlns:a16="http://schemas.microsoft.com/office/drawing/2014/main" id="{D9019451-0918-4D6E-AACA-23FAC3B9121B}"/>
                </a:ext>
              </a:extLst>
            </p:cNvPr>
            <p:cNvSpPr>
              <a:spLocks/>
            </p:cNvSpPr>
            <p:nvPr/>
          </p:nvSpPr>
          <p:spPr bwMode="auto">
            <a:xfrm>
              <a:off x="5232401" y="4905375"/>
              <a:ext cx="134938" cy="184150"/>
            </a:xfrm>
            <a:custGeom>
              <a:avLst/>
              <a:gdLst>
                <a:gd name="T0" fmla="*/ 26 w 36"/>
                <a:gd name="T1" fmla="*/ 0 h 49"/>
                <a:gd name="T2" fmla="*/ 31 w 36"/>
                <a:gd name="T3" fmla="*/ 1 h 49"/>
                <a:gd name="T4" fmla="*/ 15 w 36"/>
                <a:gd name="T5" fmla="*/ 44 h 49"/>
                <a:gd name="T6" fmla="*/ 0 w 36"/>
                <a:gd name="T7" fmla="*/ 42 h 49"/>
                <a:gd name="T8" fmla="*/ 26 w 36"/>
                <a:gd name="T9" fmla="*/ 0 h 49"/>
              </a:gdLst>
              <a:ahLst/>
              <a:cxnLst>
                <a:cxn ang="0">
                  <a:pos x="T0" y="T1"/>
                </a:cxn>
                <a:cxn ang="0">
                  <a:pos x="T2" y="T3"/>
                </a:cxn>
                <a:cxn ang="0">
                  <a:pos x="T4" y="T5"/>
                </a:cxn>
                <a:cxn ang="0">
                  <a:pos x="T6" y="T7"/>
                </a:cxn>
                <a:cxn ang="0">
                  <a:pos x="T8" y="T9"/>
                </a:cxn>
              </a:cxnLst>
              <a:rect l="0" t="0" r="r" b="b"/>
              <a:pathLst>
                <a:path w="36" h="49">
                  <a:moveTo>
                    <a:pt x="26" y="0"/>
                  </a:moveTo>
                  <a:cubicBezTo>
                    <a:pt x="28" y="1"/>
                    <a:pt x="30" y="1"/>
                    <a:pt x="31" y="1"/>
                  </a:cubicBezTo>
                  <a:cubicBezTo>
                    <a:pt x="36" y="19"/>
                    <a:pt x="21" y="30"/>
                    <a:pt x="15" y="44"/>
                  </a:cubicBezTo>
                  <a:cubicBezTo>
                    <a:pt x="9" y="49"/>
                    <a:pt x="5" y="43"/>
                    <a:pt x="0" y="42"/>
                  </a:cubicBezTo>
                  <a:cubicBezTo>
                    <a:pt x="9" y="28"/>
                    <a:pt x="17" y="14"/>
                    <a:pt x="26" y="0"/>
                  </a:cubicBezTo>
                  <a:close/>
                </a:path>
              </a:pathLst>
            </a:custGeom>
            <a:solidFill>
              <a:srgbClr val="3E574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1" name="Freeform 409">
              <a:extLst>
                <a:ext uri="{FF2B5EF4-FFF2-40B4-BE49-F238E27FC236}">
                  <a16:creationId xmlns:a16="http://schemas.microsoft.com/office/drawing/2014/main" id="{D2FE6679-A7AA-4C0E-9980-62BC40EE75B1}"/>
                </a:ext>
              </a:extLst>
            </p:cNvPr>
            <p:cNvSpPr>
              <a:spLocks/>
            </p:cNvSpPr>
            <p:nvPr/>
          </p:nvSpPr>
          <p:spPr bwMode="auto">
            <a:xfrm>
              <a:off x="4586288" y="6388100"/>
              <a:ext cx="76200" cy="200025"/>
            </a:xfrm>
            <a:custGeom>
              <a:avLst/>
              <a:gdLst>
                <a:gd name="T0" fmla="*/ 20 w 20"/>
                <a:gd name="T1" fmla="*/ 0 h 53"/>
                <a:gd name="T2" fmla="*/ 5 w 20"/>
                <a:gd name="T3" fmla="*/ 50 h 53"/>
                <a:gd name="T4" fmla="*/ 0 w 20"/>
                <a:gd name="T5" fmla="*/ 50 h 53"/>
                <a:gd name="T6" fmla="*/ 11 w 20"/>
                <a:gd name="T7" fmla="*/ 14 h 53"/>
                <a:gd name="T8" fmla="*/ 20 w 20"/>
                <a:gd name="T9" fmla="*/ 0 h 53"/>
              </a:gdLst>
              <a:ahLst/>
              <a:cxnLst>
                <a:cxn ang="0">
                  <a:pos x="T0" y="T1"/>
                </a:cxn>
                <a:cxn ang="0">
                  <a:pos x="T2" y="T3"/>
                </a:cxn>
                <a:cxn ang="0">
                  <a:pos x="T4" y="T5"/>
                </a:cxn>
                <a:cxn ang="0">
                  <a:pos x="T6" y="T7"/>
                </a:cxn>
                <a:cxn ang="0">
                  <a:pos x="T8" y="T9"/>
                </a:cxn>
              </a:cxnLst>
              <a:rect l="0" t="0" r="r" b="b"/>
              <a:pathLst>
                <a:path w="20" h="53">
                  <a:moveTo>
                    <a:pt x="20" y="0"/>
                  </a:moveTo>
                  <a:cubicBezTo>
                    <a:pt x="20" y="18"/>
                    <a:pt x="14" y="35"/>
                    <a:pt x="5" y="50"/>
                  </a:cubicBezTo>
                  <a:cubicBezTo>
                    <a:pt x="3" y="53"/>
                    <a:pt x="2" y="53"/>
                    <a:pt x="0" y="50"/>
                  </a:cubicBezTo>
                  <a:cubicBezTo>
                    <a:pt x="4" y="38"/>
                    <a:pt x="8" y="26"/>
                    <a:pt x="11" y="14"/>
                  </a:cubicBezTo>
                  <a:cubicBezTo>
                    <a:pt x="15" y="10"/>
                    <a:pt x="14" y="3"/>
                    <a:pt x="20" y="0"/>
                  </a:cubicBezTo>
                  <a:close/>
                </a:path>
              </a:pathLst>
            </a:custGeom>
            <a:solidFill>
              <a:srgbClr val="4F52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2" name="Freeform 410">
              <a:extLst>
                <a:ext uri="{FF2B5EF4-FFF2-40B4-BE49-F238E27FC236}">
                  <a16:creationId xmlns:a16="http://schemas.microsoft.com/office/drawing/2014/main" id="{B8A920CD-A7A0-45D9-B782-D16F71AEF92D}"/>
                </a:ext>
              </a:extLst>
            </p:cNvPr>
            <p:cNvSpPr>
              <a:spLocks/>
            </p:cNvSpPr>
            <p:nvPr/>
          </p:nvSpPr>
          <p:spPr bwMode="auto">
            <a:xfrm>
              <a:off x="5006976" y="5146675"/>
              <a:ext cx="120650" cy="220663"/>
            </a:xfrm>
            <a:custGeom>
              <a:avLst/>
              <a:gdLst>
                <a:gd name="T0" fmla="*/ 32 w 32"/>
                <a:gd name="T1" fmla="*/ 0 h 59"/>
                <a:gd name="T2" fmla="*/ 0 w 32"/>
                <a:gd name="T3" fmla="*/ 59 h 59"/>
                <a:gd name="T4" fmla="*/ 32 w 32"/>
                <a:gd name="T5" fmla="*/ 0 h 59"/>
              </a:gdLst>
              <a:ahLst/>
              <a:cxnLst>
                <a:cxn ang="0">
                  <a:pos x="T0" y="T1"/>
                </a:cxn>
                <a:cxn ang="0">
                  <a:pos x="T2" y="T3"/>
                </a:cxn>
                <a:cxn ang="0">
                  <a:pos x="T4" y="T5"/>
                </a:cxn>
              </a:cxnLst>
              <a:rect l="0" t="0" r="r" b="b"/>
              <a:pathLst>
                <a:path w="32" h="59">
                  <a:moveTo>
                    <a:pt x="32" y="0"/>
                  </a:moveTo>
                  <a:cubicBezTo>
                    <a:pt x="25" y="21"/>
                    <a:pt x="12" y="40"/>
                    <a:pt x="0" y="59"/>
                  </a:cubicBezTo>
                  <a:cubicBezTo>
                    <a:pt x="6" y="37"/>
                    <a:pt x="16" y="17"/>
                    <a:pt x="32" y="0"/>
                  </a:cubicBezTo>
                  <a:close/>
                </a:path>
              </a:pathLst>
            </a:custGeom>
            <a:solidFill>
              <a:srgbClr val="6067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3" name="Freeform 411">
              <a:extLst>
                <a:ext uri="{FF2B5EF4-FFF2-40B4-BE49-F238E27FC236}">
                  <a16:creationId xmlns:a16="http://schemas.microsoft.com/office/drawing/2014/main" id="{469277E8-1FDD-451D-AEB9-407171EAA7C1}"/>
                </a:ext>
              </a:extLst>
            </p:cNvPr>
            <p:cNvSpPr>
              <a:spLocks/>
            </p:cNvSpPr>
            <p:nvPr/>
          </p:nvSpPr>
          <p:spPr bwMode="auto">
            <a:xfrm>
              <a:off x="4767263" y="4470400"/>
              <a:ext cx="179388" cy="49213"/>
            </a:xfrm>
            <a:custGeom>
              <a:avLst/>
              <a:gdLst>
                <a:gd name="T0" fmla="*/ 0 w 48"/>
                <a:gd name="T1" fmla="*/ 1 h 13"/>
                <a:gd name="T2" fmla="*/ 48 w 48"/>
                <a:gd name="T3" fmla="*/ 13 h 13"/>
                <a:gd name="T4" fmla="*/ 0 w 48"/>
                <a:gd name="T5" fmla="*/ 1 h 13"/>
              </a:gdLst>
              <a:ahLst/>
              <a:cxnLst>
                <a:cxn ang="0">
                  <a:pos x="T0" y="T1"/>
                </a:cxn>
                <a:cxn ang="0">
                  <a:pos x="T2" y="T3"/>
                </a:cxn>
                <a:cxn ang="0">
                  <a:pos x="T4" y="T5"/>
                </a:cxn>
              </a:cxnLst>
              <a:rect l="0" t="0" r="r" b="b"/>
              <a:pathLst>
                <a:path w="48" h="13">
                  <a:moveTo>
                    <a:pt x="0" y="1"/>
                  </a:moveTo>
                  <a:cubicBezTo>
                    <a:pt x="18" y="0"/>
                    <a:pt x="33" y="5"/>
                    <a:pt x="48" y="13"/>
                  </a:cubicBezTo>
                  <a:cubicBezTo>
                    <a:pt x="32" y="12"/>
                    <a:pt x="15" y="10"/>
                    <a:pt x="0" y="1"/>
                  </a:cubicBezTo>
                  <a:close/>
                </a:path>
              </a:pathLst>
            </a:custGeom>
            <a:solidFill>
              <a:srgbClr val="6D5C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4" name="Freeform 412">
              <a:extLst>
                <a:ext uri="{FF2B5EF4-FFF2-40B4-BE49-F238E27FC236}">
                  <a16:creationId xmlns:a16="http://schemas.microsoft.com/office/drawing/2014/main" id="{BF9C2D0D-DDBA-4B59-8FA0-EA9A412F91D7}"/>
                </a:ext>
              </a:extLst>
            </p:cNvPr>
            <p:cNvSpPr>
              <a:spLocks/>
            </p:cNvSpPr>
            <p:nvPr/>
          </p:nvSpPr>
          <p:spPr bwMode="auto">
            <a:xfrm>
              <a:off x="4714876" y="6110288"/>
              <a:ext cx="60325" cy="158750"/>
            </a:xfrm>
            <a:custGeom>
              <a:avLst/>
              <a:gdLst>
                <a:gd name="T0" fmla="*/ 14 w 16"/>
                <a:gd name="T1" fmla="*/ 0 h 42"/>
                <a:gd name="T2" fmla="*/ 2 w 16"/>
                <a:gd name="T3" fmla="*/ 42 h 42"/>
                <a:gd name="T4" fmla="*/ 14 w 16"/>
                <a:gd name="T5" fmla="*/ 0 h 42"/>
              </a:gdLst>
              <a:ahLst/>
              <a:cxnLst>
                <a:cxn ang="0">
                  <a:pos x="T0" y="T1"/>
                </a:cxn>
                <a:cxn ang="0">
                  <a:pos x="T2" y="T3"/>
                </a:cxn>
                <a:cxn ang="0">
                  <a:pos x="T4" y="T5"/>
                </a:cxn>
              </a:cxnLst>
              <a:rect l="0" t="0" r="r" b="b"/>
              <a:pathLst>
                <a:path w="16" h="42">
                  <a:moveTo>
                    <a:pt x="14" y="0"/>
                  </a:moveTo>
                  <a:cubicBezTo>
                    <a:pt x="16" y="16"/>
                    <a:pt x="9" y="29"/>
                    <a:pt x="2" y="42"/>
                  </a:cubicBezTo>
                  <a:cubicBezTo>
                    <a:pt x="0" y="26"/>
                    <a:pt x="9" y="14"/>
                    <a:pt x="14" y="0"/>
                  </a:cubicBezTo>
                  <a:close/>
                </a:path>
              </a:pathLst>
            </a:custGeom>
            <a:solidFill>
              <a:srgbClr val="4E574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5" name="Freeform 413">
              <a:extLst>
                <a:ext uri="{FF2B5EF4-FFF2-40B4-BE49-F238E27FC236}">
                  <a16:creationId xmlns:a16="http://schemas.microsoft.com/office/drawing/2014/main" id="{1B59275D-9701-47CC-8F14-503872B08EF3}"/>
                </a:ext>
              </a:extLst>
            </p:cNvPr>
            <p:cNvSpPr>
              <a:spLocks/>
            </p:cNvSpPr>
            <p:nvPr/>
          </p:nvSpPr>
          <p:spPr bwMode="auto">
            <a:xfrm>
              <a:off x="4767263" y="5945188"/>
              <a:ext cx="49213" cy="165100"/>
            </a:xfrm>
            <a:custGeom>
              <a:avLst/>
              <a:gdLst>
                <a:gd name="T0" fmla="*/ 12 w 13"/>
                <a:gd name="T1" fmla="*/ 11 h 44"/>
                <a:gd name="T2" fmla="*/ 0 w 13"/>
                <a:gd name="T3" fmla="*/ 44 h 44"/>
                <a:gd name="T4" fmla="*/ 13 w 13"/>
                <a:gd name="T5" fmla="*/ 0 h 44"/>
                <a:gd name="T6" fmla="*/ 12 w 13"/>
                <a:gd name="T7" fmla="*/ 11 h 44"/>
              </a:gdLst>
              <a:ahLst/>
              <a:cxnLst>
                <a:cxn ang="0">
                  <a:pos x="T0" y="T1"/>
                </a:cxn>
                <a:cxn ang="0">
                  <a:pos x="T2" y="T3"/>
                </a:cxn>
                <a:cxn ang="0">
                  <a:pos x="T4" y="T5"/>
                </a:cxn>
                <a:cxn ang="0">
                  <a:pos x="T6" y="T7"/>
                </a:cxn>
              </a:cxnLst>
              <a:rect l="0" t="0" r="r" b="b"/>
              <a:pathLst>
                <a:path w="13" h="44">
                  <a:moveTo>
                    <a:pt x="12" y="11"/>
                  </a:moveTo>
                  <a:cubicBezTo>
                    <a:pt x="4" y="21"/>
                    <a:pt x="10" y="35"/>
                    <a:pt x="0" y="44"/>
                  </a:cubicBezTo>
                  <a:cubicBezTo>
                    <a:pt x="0" y="28"/>
                    <a:pt x="1" y="12"/>
                    <a:pt x="13" y="0"/>
                  </a:cubicBezTo>
                  <a:cubicBezTo>
                    <a:pt x="12" y="4"/>
                    <a:pt x="12" y="7"/>
                    <a:pt x="12" y="11"/>
                  </a:cubicBezTo>
                  <a:close/>
                </a:path>
              </a:pathLst>
            </a:custGeom>
            <a:solidFill>
              <a:srgbClr val="4E51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6" name="Freeform 414">
              <a:extLst>
                <a:ext uri="{FF2B5EF4-FFF2-40B4-BE49-F238E27FC236}">
                  <a16:creationId xmlns:a16="http://schemas.microsoft.com/office/drawing/2014/main" id="{984F9494-9940-4A43-B658-71E4FF941BF3}"/>
                </a:ext>
              </a:extLst>
            </p:cNvPr>
            <p:cNvSpPr>
              <a:spLocks/>
            </p:cNvSpPr>
            <p:nvPr/>
          </p:nvSpPr>
          <p:spPr bwMode="auto">
            <a:xfrm>
              <a:off x="4946651" y="4508500"/>
              <a:ext cx="165100" cy="49213"/>
            </a:xfrm>
            <a:custGeom>
              <a:avLst/>
              <a:gdLst>
                <a:gd name="T0" fmla="*/ 44 w 44"/>
                <a:gd name="T1" fmla="*/ 5 h 13"/>
                <a:gd name="T2" fmla="*/ 44 w 44"/>
                <a:gd name="T3" fmla="*/ 13 h 13"/>
                <a:gd name="T4" fmla="*/ 0 w 44"/>
                <a:gd name="T5" fmla="*/ 3 h 13"/>
                <a:gd name="T6" fmla="*/ 44 w 44"/>
                <a:gd name="T7" fmla="*/ 5 h 13"/>
              </a:gdLst>
              <a:ahLst/>
              <a:cxnLst>
                <a:cxn ang="0">
                  <a:pos x="T0" y="T1"/>
                </a:cxn>
                <a:cxn ang="0">
                  <a:pos x="T2" y="T3"/>
                </a:cxn>
                <a:cxn ang="0">
                  <a:pos x="T4" y="T5"/>
                </a:cxn>
                <a:cxn ang="0">
                  <a:pos x="T6" y="T7"/>
                </a:cxn>
              </a:cxnLst>
              <a:rect l="0" t="0" r="r" b="b"/>
              <a:pathLst>
                <a:path w="44" h="13">
                  <a:moveTo>
                    <a:pt x="44" y="5"/>
                  </a:moveTo>
                  <a:cubicBezTo>
                    <a:pt x="44" y="8"/>
                    <a:pt x="44" y="10"/>
                    <a:pt x="44" y="13"/>
                  </a:cubicBezTo>
                  <a:cubicBezTo>
                    <a:pt x="29" y="10"/>
                    <a:pt x="13" y="12"/>
                    <a:pt x="0" y="3"/>
                  </a:cubicBezTo>
                  <a:cubicBezTo>
                    <a:pt x="15" y="0"/>
                    <a:pt x="29" y="11"/>
                    <a:pt x="44" y="5"/>
                  </a:cubicBezTo>
                  <a:close/>
                </a:path>
              </a:pathLst>
            </a:custGeom>
            <a:solidFill>
              <a:srgbClr val="6D5C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7" name="Freeform 416">
              <a:extLst>
                <a:ext uri="{FF2B5EF4-FFF2-40B4-BE49-F238E27FC236}">
                  <a16:creationId xmlns:a16="http://schemas.microsoft.com/office/drawing/2014/main" id="{BDFEE5A4-97BB-481F-B868-9DA0F3300319}"/>
                </a:ext>
              </a:extLst>
            </p:cNvPr>
            <p:cNvSpPr>
              <a:spLocks/>
            </p:cNvSpPr>
            <p:nvPr/>
          </p:nvSpPr>
          <p:spPr bwMode="auto">
            <a:xfrm>
              <a:off x="3471863" y="660400"/>
              <a:ext cx="427038" cy="341313"/>
            </a:xfrm>
            <a:custGeom>
              <a:avLst/>
              <a:gdLst>
                <a:gd name="T0" fmla="*/ 6 w 114"/>
                <a:gd name="T1" fmla="*/ 63 h 91"/>
                <a:gd name="T2" fmla="*/ 0 w 114"/>
                <a:gd name="T3" fmla="*/ 44 h 91"/>
                <a:gd name="T4" fmla="*/ 1 w 114"/>
                <a:gd name="T5" fmla="*/ 26 h 91"/>
                <a:gd name="T6" fmla="*/ 5 w 114"/>
                <a:gd name="T7" fmla="*/ 25 h 91"/>
                <a:gd name="T8" fmla="*/ 32 w 114"/>
                <a:gd name="T9" fmla="*/ 14 h 91"/>
                <a:gd name="T10" fmla="*/ 33 w 114"/>
                <a:gd name="T11" fmla="*/ 15 h 91"/>
                <a:gd name="T12" fmla="*/ 78 w 114"/>
                <a:gd name="T13" fmla="*/ 7 h 91"/>
                <a:gd name="T14" fmla="*/ 98 w 114"/>
                <a:gd name="T15" fmla="*/ 16 h 91"/>
                <a:gd name="T16" fmla="*/ 105 w 114"/>
                <a:gd name="T17" fmla="*/ 25 h 91"/>
                <a:gd name="T18" fmla="*/ 110 w 114"/>
                <a:gd name="T19" fmla="*/ 46 h 91"/>
                <a:gd name="T20" fmla="*/ 101 w 114"/>
                <a:gd name="T21" fmla="*/ 72 h 91"/>
                <a:gd name="T22" fmla="*/ 78 w 114"/>
                <a:gd name="T23" fmla="*/ 59 h 91"/>
                <a:gd name="T24" fmla="*/ 50 w 114"/>
                <a:gd name="T25" fmla="*/ 69 h 91"/>
                <a:gd name="T26" fmla="*/ 33 w 114"/>
                <a:gd name="T27" fmla="*/ 91 h 91"/>
                <a:gd name="T28" fmla="*/ 12 w 114"/>
                <a:gd name="T29" fmla="*/ 72 h 91"/>
                <a:gd name="T30" fmla="*/ 6 w 114"/>
                <a:gd name="T31" fmla="*/ 63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4" h="91">
                  <a:moveTo>
                    <a:pt x="6" y="63"/>
                  </a:moveTo>
                  <a:cubicBezTo>
                    <a:pt x="4" y="57"/>
                    <a:pt x="0" y="51"/>
                    <a:pt x="0" y="44"/>
                  </a:cubicBezTo>
                  <a:cubicBezTo>
                    <a:pt x="0" y="38"/>
                    <a:pt x="1" y="32"/>
                    <a:pt x="1" y="26"/>
                  </a:cubicBezTo>
                  <a:cubicBezTo>
                    <a:pt x="2" y="25"/>
                    <a:pt x="3" y="25"/>
                    <a:pt x="5" y="25"/>
                  </a:cubicBezTo>
                  <a:cubicBezTo>
                    <a:pt x="10" y="11"/>
                    <a:pt x="17" y="3"/>
                    <a:pt x="32" y="14"/>
                  </a:cubicBezTo>
                  <a:cubicBezTo>
                    <a:pt x="34" y="16"/>
                    <a:pt x="32" y="16"/>
                    <a:pt x="33" y="15"/>
                  </a:cubicBezTo>
                  <a:cubicBezTo>
                    <a:pt x="47" y="3"/>
                    <a:pt x="65" y="14"/>
                    <a:pt x="78" y="7"/>
                  </a:cubicBezTo>
                  <a:cubicBezTo>
                    <a:pt x="92" y="0"/>
                    <a:pt x="96" y="2"/>
                    <a:pt x="98" y="16"/>
                  </a:cubicBezTo>
                  <a:cubicBezTo>
                    <a:pt x="100" y="19"/>
                    <a:pt x="103" y="22"/>
                    <a:pt x="105" y="25"/>
                  </a:cubicBezTo>
                  <a:cubicBezTo>
                    <a:pt x="106" y="32"/>
                    <a:pt x="107" y="39"/>
                    <a:pt x="110" y="46"/>
                  </a:cubicBezTo>
                  <a:cubicBezTo>
                    <a:pt x="114" y="58"/>
                    <a:pt x="111" y="66"/>
                    <a:pt x="101" y="72"/>
                  </a:cubicBezTo>
                  <a:cubicBezTo>
                    <a:pt x="90" y="75"/>
                    <a:pt x="87" y="64"/>
                    <a:pt x="78" y="59"/>
                  </a:cubicBezTo>
                  <a:cubicBezTo>
                    <a:pt x="73" y="75"/>
                    <a:pt x="63" y="79"/>
                    <a:pt x="50" y="69"/>
                  </a:cubicBezTo>
                  <a:cubicBezTo>
                    <a:pt x="44" y="77"/>
                    <a:pt x="44" y="90"/>
                    <a:pt x="33" y="91"/>
                  </a:cubicBezTo>
                  <a:cubicBezTo>
                    <a:pt x="20" y="91"/>
                    <a:pt x="17" y="80"/>
                    <a:pt x="12" y="72"/>
                  </a:cubicBezTo>
                  <a:cubicBezTo>
                    <a:pt x="10" y="69"/>
                    <a:pt x="7" y="66"/>
                    <a:pt x="6" y="63"/>
                  </a:cubicBezTo>
                  <a:close/>
                </a:path>
              </a:pathLst>
            </a:custGeom>
            <a:solidFill>
              <a:srgbClr val="870C0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8" name="Freeform 417">
              <a:extLst>
                <a:ext uri="{FF2B5EF4-FFF2-40B4-BE49-F238E27FC236}">
                  <a16:creationId xmlns:a16="http://schemas.microsoft.com/office/drawing/2014/main" id="{9B378B5D-15FC-4B1C-8B19-F3BB83035A20}"/>
                </a:ext>
              </a:extLst>
            </p:cNvPr>
            <p:cNvSpPr>
              <a:spLocks/>
            </p:cNvSpPr>
            <p:nvPr/>
          </p:nvSpPr>
          <p:spPr bwMode="auto">
            <a:xfrm>
              <a:off x="3114676" y="1658938"/>
              <a:ext cx="180975" cy="142875"/>
            </a:xfrm>
            <a:custGeom>
              <a:avLst/>
              <a:gdLst>
                <a:gd name="T0" fmla="*/ 12 w 48"/>
                <a:gd name="T1" fmla="*/ 21 h 38"/>
                <a:gd name="T2" fmla="*/ 48 w 48"/>
                <a:gd name="T3" fmla="*/ 22 h 38"/>
                <a:gd name="T4" fmla="*/ 19 w 48"/>
                <a:gd name="T5" fmla="*/ 30 h 38"/>
                <a:gd name="T6" fmla="*/ 16 w 48"/>
                <a:gd name="T7" fmla="*/ 30 h 38"/>
                <a:gd name="T8" fmla="*/ 4 w 48"/>
                <a:gd name="T9" fmla="*/ 38 h 38"/>
                <a:gd name="T10" fmla="*/ 0 w 48"/>
                <a:gd name="T11" fmla="*/ 34 h 38"/>
                <a:gd name="T12" fmla="*/ 12 w 48"/>
                <a:gd name="T13" fmla="*/ 21 h 38"/>
              </a:gdLst>
              <a:ahLst/>
              <a:cxnLst>
                <a:cxn ang="0">
                  <a:pos x="T0" y="T1"/>
                </a:cxn>
                <a:cxn ang="0">
                  <a:pos x="T2" y="T3"/>
                </a:cxn>
                <a:cxn ang="0">
                  <a:pos x="T4" y="T5"/>
                </a:cxn>
                <a:cxn ang="0">
                  <a:pos x="T6" y="T7"/>
                </a:cxn>
                <a:cxn ang="0">
                  <a:pos x="T8" y="T9"/>
                </a:cxn>
                <a:cxn ang="0">
                  <a:pos x="T10" y="T11"/>
                </a:cxn>
                <a:cxn ang="0">
                  <a:pos x="T12" y="T13"/>
                </a:cxn>
              </a:cxnLst>
              <a:rect l="0" t="0" r="r" b="b"/>
              <a:pathLst>
                <a:path w="48" h="38">
                  <a:moveTo>
                    <a:pt x="12" y="21"/>
                  </a:moveTo>
                  <a:cubicBezTo>
                    <a:pt x="24" y="14"/>
                    <a:pt x="37" y="0"/>
                    <a:pt x="48" y="22"/>
                  </a:cubicBezTo>
                  <a:cubicBezTo>
                    <a:pt x="40" y="31"/>
                    <a:pt x="27" y="23"/>
                    <a:pt x="19" y="30"/>
                  </a:cubicBezTo>
                  <a:cubicBezTo>
                    <a:pt x="18" y="30"/>
                    <a:pt x="17" y="30"/>
                    <a:pt x="16" y="30"/>
                  </a:cubicBezTo>
                  <a:cubicBezTo>
                    <a:pt x="10" y="30"/>
                    <a:pt x="8" y="35"/>
                    <a:pt x="4" y="38"/>
                  </a:cubicBezTo>
                  <a:cubicBezTo>
                    <a:pt x="2" y="36"/>
                    <a:pt x="1" y="35"/>
                    <a:pt x="0" y="34"/>
                  </a:cubicBezTo>
                  <a:cubicBezTo>
                    <a:pt x="3" y="29"/>
                    <a:pt x="6" y="23"/>
                    <a:pt x="12" y="21"/>
                  </a:cubicBezTo>
                  <a:close/>
                </a:path>
              </a:pathLst>
            </a:custGeom>
            <a:solidFill>
              <a:srgbClr val="70695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9" name="Freeform 419">
              <a:extLst>
                <a:ext uri="{FF2B5EF4-FFF2-40B4-BE49-F238E27FC236}">
                  <a16:creationId xmlns:a16="http://schemas.microsoft.com/office/drawing/2014/main" id="{DA40CB68-A8B0-4F84-AB9B-FC28F2DC74CE}"/>
                </a:ext>
              </a:extLst>
            </p:cNvPr>
            <p:cNvSpPr>
              <a:spLocks/>
            </p:cNvSpPr>
            <p:nvPr/>
          </p:nvSpPr>
          <p:spPr bwMode="auto">
            <a:xfrm>
              <a:off x="4305301" y="3922713"/>
              <a:ext cx="357188" cy="439738"/>
            </a:xfrm>
            <a:custGeom>
              <a:avLst/>
              <a:gdLst>
                <a:gd name="T0" fmla="*/ 47 w 95"/>
                <a:gd name="T1" fmla="*/ 107 h 117"/>
                <a:gd name="T2" fmla="*/ 20 w 95"/>
                <a:gd name="T3" fmla="*/ 83 h 117"/>
                <a:gd name="T4" fmla="*/ 5 w 95"/>
                <a:gd name="T5" fmla="*/ 62 h 117"/>
                <a:gd name="T6" fmla="*/ 16 w 95"/>
                <a:gd name="T7" fmla="*/ 39 h 117"/>
                <a:gd name="T8" fmla="*/ 28 w 95"/>
                <a:gd name="T9" fmla="*/ 23 h 117"/>
                <a:gd name="T10" fmla="*/ 35 w 95"/>
                <a:gd name="T11" fmla="*/ 3 h 117"/>
                <a:gd name="T12" fmla="*/ 54 w 95"/>
                <a:gd name="T13" fmla="*/ 1 h 117"/>
                <a:gd name="T14" fmla="*/ 67 w 95"/>
                <a:gd name="T15" fmla="*/ 9 h 117"/>
                <a:gd name="T16" fmla="*/ 84 w 95"/>
                <a:gd name="T17" fmla="*/ 26 h 117"/>
                <a:gd name="T18" fmla="*/ 92 w 95"/>
                <a:gd name="T19" fmla="*/ 44 h 117"/>
                <a:gd name="T20" fmla="*/ 84 w 95"/>
                <a:gd name="T21" fmla="*/ 50 h 117"/>
                <a:gd name="T22" fmla="*/ 82 w 95"/>
                <a:gd name="T23" fmla="*/ 53 h 117"/>
                <a:gd name="T24" fmla="*/ 65 w 95"/>
                <a:gd name="T25" fmla="*/ 92 h 117"/>
                <a:gd name="T26" fmla="*/ 64 w 95"/>
                <a:gd name="T27" fmla="*/ 110 h 117"/>
                <a:gd name="T28" fmla="*/ 47 w 95"/>
                <a:gd name="T29" fmla="*/ 107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5" h="117">
                  <a:moveTo>
                    <a:pt x="47" y="107"/>
                  </a:moveTo>
                  <a:cubicBezTo>
                    <a:pt x="38" y="99"/>
                    <a:pt x="29" y="91"/>
                    <a:pt x="20" y="83"/>
                  </a:cubicBezTo>
                  <a:cubicBezTo>
                    <a:pt x="9" y="80"/>
                    <a:pt x="9" y="70"/>
                    <a:pt x="5" y="62"/>
                  </a:cubicBezTo>
                  <a:cubicBezTo>
                    <a:pt x="0" y="50"/>
                    <a:pt x="2" y="40"/>
                    <a:pt x="16" y="39"/>
                  </a:cubicBezTo>
                  <a:cubicBezTo>
                    <a:pt x="28" y="38"/>
                    <a:pt x="30" y="32"/>
                    <a:pt x="28" y="23"/>
                  </a:cubicBezTo>
                  <a:cubicBezTo>
                    <a:pt x="26" y="15"/>
                    <a:pt x="27" y="8"/>
                    <a:pt x="35" y="3"/>
                  </a:cubicBezTo>
                  <a:cubicBezTo>
                    <a:pt x="41" y="0"/>
                    <a:pt x="48" y="1"/>
                    <a:pt x="54" y="1"/>
                  </a:cubicBezTo>
                  <a:cubicBezTo>
                    <a:pt x="59" y="2"/>
                    <a:pt x="64" y="5"/>
                    <a:pt x="67" y="9"/>
                  </a:cubicBezTo>
                  <a:cubicBezTo>
                    <a:pt x="72" y="16"/>
                    <a:pt x="78" y="21"/>
                    <a:pt x="84" y="26"/>
                  </a:cubicBezTo>
                  <a:cubicBezTo>
                    <a:pt x="89" y="30"/>
                    <a:pt x="95" y="35"/>
                    <a:pt x="92" y="44"/>
                  </a:cubicBezTo>
                  <a:cubicBezTo>
                    <a:pt x="90" y="47"/>
                    <a:pt x="87" y="48"/>
                    <a:pt x="84" y="50"/>
                  </a:cubicBezTo>
                  <a:cubicBezTo>
                    <a:pt x="83" y="51"/>
                    <a:pt x="81" y="53"/>
                    <a:pt x="82" y="53"/>
                  </a:cubicBezTo>
                  <a:cubicBezTo>
                    <a:pt x="89" y="72"/>
                    <a:pt x="82" y="84"/>
                    <a:pt x="65" y="92"/>
                  </a:cubicBezTo>
                  <a:cubicBezTo>
                    <a:pt x="64" y="98"/>
                    <a:pt x="67" y="104"/>
                    <a:pt x="64" y="110"/>
                  </a:cubicBezTo>
                  <a:cubicBezTo>
                    <a:pt x="57" y="117"/>
                    <a:pt x="53" y="109"/>
                    <a:pt x="47" y="107"/>
                  </a:cubicBezTo>
                  <a:close/>
                </a:path>
              </a:pathLst>
            </a:custGeom>
            <a:solidFill>
              <a:srgbClr val="D5CBC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0" name="Freeform 420">
              <a:extLst>
                <a:ext uri="{FF2B5EF4-FFF2-40B4-BE49-F238E27FC236}">
                  <a16:creationId xmlns:a16="http://schemas.microsoft.com/office/drawing/2014/main" id="{529C7213-21C2-4872-B582-496A8D5BA0E4}"/>
                </a:ext>
              </a:extLst>
            </p:cNvPr>
            <p:cNvSpPr>
              <a:spLocks/>
            </p:cNvSpPr>
            <p:nvPr/>
          </p:nvSpPr>
          <p:spPr bwMode="auto">
            <a:xfrm>
              <a:off x="4241801" y="3873500"/>
              <a:ext cx="231775" cy="319088"/>
            </a:xfrm>
            <a:custGeom>
              <a:avLst/>
              <a:gdLst>
                <a:gd name="T0" fmla="*/ 52 w 62"/>
                <a:gd name="T1" fmla="*/ 21 h 85"/>
                <a:gd name="T2" fmla="*/ 53 w 62"/>
                <a:gd name="T3" fmla="*/ 43 h 85"/>
                <a:gd name="T4" fmla="*/ 38 w 62"/>
                <a:gd name="T5" fmla="*/ 59 h 85"/>
                <a:gd name="T6" fmla="*/ 27 w 62"/>
                <a:gd name="T7" fmla="*/ 72 h 85"/>
                <a:gd name="T8" fmla="*/ 13 w 62"/>
                <a:gd name="T9" fmla="*/ 79 h 85"/>
                <a:gd name="T10" fmla="*/ 4 w 62"/>
                <a:gd name="T11" fmla="*/ 64 h 85"/>
                <a:gd name="T12" fmla="*/ 0 w 62"/>
                <a:gd name="T13" fmla="*/ 60 h 85"/>
                <a:gd name="T14" fmla="*/ 28 w 62"/>
                <a:gd name="T15" fmla="*/ 40 h 85"/>
                <a:gd name="T16" fmla="*/ 37 w 62"/>
                <a:gd name="T17" fmla="*/ 34 h 85"/>
                <a:gd name="T18" fmla="*/ 33 w 62"/>
                <a:gd name="T19" fmla="*/ 19 h 85"/>
                <a:gd name="T20" fmla="*/ 35 w 62"/>
                <a:gd name="T21" fmla="*/ 6 h 85"/>
                <a:gd name="T22" fmla="*/ 55 w 62"/>
                <a:gd name="T23" fmla="*/ 6 h 85"/>
                <a:gd name="T24" fmla="*/ 52 w 62"/>
                <a:gd name="T25" fmla="*/ 21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2" h="85">
                  <a:moveTo>
                    <a:pt x="52" y="21"/>
                  </a:moveTo>
                  <a:cubicBezTo>
                    <a:pt x="44" y="28"/>
                    <a:pt x="51" y="36"/>
                    <a:pt x="53" y="43"/>
                  </a:cubicBezTo>
                  <a:cubicBezTo>
                    <a:pt x="60" y="59"/>
                    <a:pt x="53" y="63"/>
                    <a:pt x="38" y="59"/>
                  </a:cubicBezTo>
                  <a:cubicBezTo>
                    <a:pt x="23" y="55"/>
                    <a:pt x="22" y="61"/>
                    <a:pt x="27" y="72"/>
                  </a:cubicBezTo>
                  <a:cubicBezTo>
                    <a:pt x="26" y="82"/>
                    <a:pt x="21" y="85"/>
                    <a:pt x="13" y="79"/>
                  </a:cubicBezTo>
                  <a:cubicBezTo>
                    <a:pt x="8" y="75"/>
                    <a:pt x="4" y="70"/>
                    <a:pt x="4" y="64"/>
                  </a:cubicBezTo>
                  <a:cubicBezTo>
                    <a:pt x="2" y="63"/>
                    <a:pt x="1" y="61"/>
                    <a:pt x="0" y="60"/>
                  </a:cubicBezTo>
                  <a:cubicBezTo>
                    <a:pt x="0" y="32"/>
                    <a:pt x="1" y="31"/>
                    <a:pt x="28" y="40"/>
                  </a:cubicBezTo>
                  <a:cubicBezTo>
                    <a:pt x="35" y="44"/>
                    <a:pt x="38" y="41"/>
                    <a:pt x="37" y="34"/>
                  </a:cubicBezTo>
                  <a:cubicBezTo>
                    <a:pt x="37" y="29"/>
                    <a:pt x="35" y="24"/>
                    <a:pt x="33" y="19"/>
                  </a:cubicBezTo>
                  <a:cubicBezTo>
                    <a:pt x="30" y="14"/>
                    <a:pt x="28" y="8"/>
                    <a:pt x="35" y="6"/>
                  </a:cubicBezTo>
                  <a:cubicBezTo>
                    <a:pt x="41" y="3"/>
                    <a:pt x="49" y="0"/>
                    <a:pt x="55" y="6"/>
                  </a:cubicBezTo>
                  <a:cubicBezTo>
                    <a:pt x="62" y="12"/>
                    <a:pt x="56" y="16"/>
                    <a:pt x="52" y="21"/>
                  </a:cubicBezTo>
                  <a:close/>
                </a:path>
              </a:pathLst>
            </a:custGeom>
            <a:solidFill>
              <a:srgbClr val="A938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1" name="Freeform 421">
              <a:extLst>
                <a:ext uri="{FF2B5EF4-FFF2-40B4-BE49-F238E27FC236}">
                  <a16:creationId xmlns:a16="http://schemas.microsoft.com/office/drawing/2014/main" id="{E7C4E7C2-96FD-41F2-A2A6-B6C33C34FA57}"/>
                </a:ext>
              </a:extLst>
            </p:cNvPr>
            <p:cNvSpPr>
              <a:spLocks/>
            </p:cNvSpPr>
            <p:nvPr/>
          </p:nvSpPr>
          <p:spPr bwMode="auto">
            <a:xfrm>
              <a:off x="4244976" y="4114800"/>
              <a:ext cx="134938" cy="127000"/>
            </a:xfrm>
            <a:custGeom>
              <a:avLst/>
              <a:gdLst>
                <a:gd name="T0" fmla="*/ 3 w 36"/>
                <a:gd name="T1" fmla="*/ 0 h 34"/>
                <a:gd name="T2" fmla="*/ 26 w 36"/>
                <a:gd name="T3" fmla="*/ 8 h 34"/>
                <a:gd name="T4" fmla="*/ 36 w 36"/>
                <a:gd name="T5" fmla="*/ 32 h 34"/>
                <a:gd name="T6" fmla="*/ 3 w 36"/>
                <a:gd name="T7" fmla="*/ 0 h 34"/>
              </a:gdLst>
              <a:ahLst/>
              <a:cxnLst>
                <a:cxn ang="0">
                  <a:pos x="T0" y="T1"/>
                </a:cxn>
                <a:cxn ang="0">
                  <a:pos x="T2" y="T3"/>
                </a:cxn>
                <a:cxn ang="0">
                  <a:pos x="T4" y="T5"/>
                </a:cxn>
                <a:cxn ang="0">
                  <a:pos x="T6" y="T7"/>
                </a:cxn>
              </a:cxnLst>
              <a:rect l="0" t="0" r="r" b="b"/>
              <a:pathLst>
                <a:path w="36" h="34">
                  <a:moveTo>
                    <a:pt x="3" y="0"/>
                  </a:moveTo>
                  <a:cubicBezTo>
                    <a:pt x="10" y="3"/>
                    <a:pt x="12" y="25"/>
                    <a:pt x="26" y="8"/>
                  </a:cubicBezTo>
                  <a:cubicBezTo>
                    <a:pt x="29" y="16"/>
                    <a:pt x="33" y="24"/>
                    <a:pt x="36" y="32"/>
                  </a:cubicBezTo>
                  <a:cubicBezTo>
                    <a:pt x="21" y="34"/>
                    <a:pt x="0" y="14"/>
                    <a:pt x="3" y="0"/>
                  </a:cubicBezTo>
                  <a:close/>
                </a:path>
              </a:pathLst>
            </a:custGeom>
            <a:solidFill>
              <a:srgbClr val="6830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2" name="Freeform 422">
              <a:extLst>
                <a:ext uri="{FF2B5EF4-FFF2-40B4-BE49-F238E27FC236}">
                  <a16:creationId xmlns:a16="http://schemas.microsoft.com/office/drawing/2014/main" id="{5DD44739-2C98-41C0-B826-56D17ECADFEE}"/>
                </a:ext>
              </a:extLst>
            </p:cNvPr>
            <p:cNvSpPr>
              <a:spLocks/>
            </p:cNvSpPr>
            <p:nvPr/>
          </p:nvSpPr>
          <p:spPr bwMode="auto">
            <a:xfrm>
              <a:off x="4583113" y="4362450"/>
              <a:ext cx="123825" cy="85725"/>
            </a:xfrm>
            <a:custGeom>
              <a:avLst/>
              <a:gdLst>
                <a:gd name="T0" fmla="*/ 13 w 33"/>
                <a:gd name="T1" fmla="*/ 0 h 23"/>
                <a:gd name="T2" fmla="*/ 33 w 33"/>
                <a:gd name="T3" fmla="*/ 22 h 23"/>
                <a:gd name="T4" fmla="*/ 5 w 33"/>
                <a:gd name="T5" fmla="*/ 14 h 23"/>
                <a:gd name="T6" fmla="*/ 0 w 33"/>
                <a:gd name="T7" fmla="*/ 7 h 23"/>
                <a:gd name="T8" fmla="*/ 3 w 33"/>
                <a:gd name="T9" fmla="*/ 2 h 23"/>
                <a:gd name="T10" fmla="*/ 13 w 33"/>
                <a:gd name="T11" fmla="*/ 0 h 23"/>
              </a:gdLst>
              <a:ahLst/>
              <a:cxnLst>
                <a:cxn ang="0">
                  <a:pos x="T0" y="T1"/>
                </a:cxn>
                <a:cxn ang="0">
                  <a:pos x="T2" y="T3"/>
                </a:cxn>
                <a:cxn ang="0">
                  <a:pos x="T4" y="T5"/>
                </a:cxn>
                <a:cxn ang="0">
                  <a:pos x="T6" y="T7"/>
                </a:cxn>
                <a:cxn ang="0">
                  <a:pos x="T8" y="T9"/>
                </a:cxn>
                <a:cxn ang="0">
                  <a:pos x="T10" y="T11"/>
                </a:cxn>
              </a:cxnLst>
              <a:rect l="0" t="0" r="r" b="b"/>
              <a:pathLst>
                <a:path w="33" h="23">
                  <a:moveTo>
                    <a:pt x="13" y="0"/>
                  </a:moveTo>
                  <a:cubicBezTo>
                    <a:pt x="20" y="8"/>
                    <a:pt x="23" y="18"/>
                    <a:pt x="33" y="22"/>
                  </a:cubicBezTo>
                  <a:cubicBezTo>
                    <a:pt x="23" y="23"/>
                    <a:pt x="15" y="15"/>
                    <a:pt x="5" y="14"/>
                  </a:cubicBezTo>
                  <a:cubicBezTo>
                    <a:pt x="3" y="12"/>
                    <a:pt x="2" y="9"/>
                    <a:pt x="0" y="7"/>
                  </a:cubicBezTo>
                  <a:cubicBezTo>
                    <a:pt x="0" y="5"/>
                    <a:pt x="1" y="4"/>
                    <a:pt x="3" y="2"/>
                  </a:cubicBezTo>
                  <a:cubicBezTo>
                    <a:pt x="6" y="0"/>
                    <a:pt x="10" y="0"/>
                    <a:pt x="13" y="0"/>
                  </a:cubicBezTo>
                  <a:close/>
                </a:path>
              </a:pathLst>
            </a:custGeom>
            <a:solidFill>
              <a:srgbClr val="8347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3" name="Freeform 423">
              <a:extLst>
                <a:ext uri="{FF2B5EF4-FFF2-40B4-BE49-F238E27FC236}">
                  <a16:creationId xmlns:a16="http://schemas.microsoft.com/office/drawing/2014/main" id="{10254ECF-8517-4A63-ADAF-6EF24C37CC52}"/>
                </a:ext>
              </a:extLst>
            </p:cNvPr>
            <p:cNvSpPr>
              <a:spLocks/>
            </p:cNvSpPr>
            <p:nvPr/>
          </p:nvSpPr>
          <p:spPr bwMode="auto">
            <a:xfrm>
              <a:off x="4481513" y="4313238"/>
              <a:ext cx="120650" cy="74613"/>
            </a:xfrm>
            <a:custGeom>
              <a:avLst/>
              <a:gdLst>
                <a:gd name="T0" fmla="*/ 0 w 32"/>
                <a:gd name="T1" fmla="*/ 3 h 20"/>
                <a:gd name="T2" fmla="*/ 14 w 32"/>
                <a:gd name="T3" fmla="*/ 3 h 20"/>
                <a:gd name="T4" fmla="*/ 28 w 32"/>
                <a:gd name="T5" fmla="*/ 18 h 20"/>
                <a:gd name="T6" fmla="*/ 27 w 32"/>
                <a:gd name="T7" fmla="*/ 20 h 20"/>
                <a:gd name="T8" fmla="*/ 0 w 32"/>
                <a:gd name="T9" fmla="*/ 3 h 20"/>
              </a:gdLst>
              <a:ahLst/>
              <a:cxnLst>
                <a:cxn ang="0">
                  <a:pos x="T0" y="T1"/>
                </a:cxn>
                <a:cxn ang="0">
                  <a:pos x="T2" y="T3"/>
                </a:cxn>
                <a:cxn ang="0">
                  <a:pos x="T4" y="T5"/>
                </a:cxn>
                <a:cxn ang="0">
                  <a:pos x="T6" y="T7"/>
                </a:cxn>
                <a:cxn ang="0">
                  <a:pos x="T8" y="T9"/>
                </a:cxn>
              </a:cxnLst>
              <a:rect l="0" t="0" r="r" b="b"/>
              <a:pathLst>
                <a:path w="32" h="20">
                  <a:moveTo>
                    <a:pt x="0" y="3"/>
                  </a:moveTo>
                  <a:cubicBezTo>
                    <a:pt x="5" y="0"/>
                    <a:pt x="10" y="13"/>
                    <a:pt x="14" y="3"/>
                  </a:cubicBezTo>
                  <a:cubicBezTo>
                    <a:pt x="27" y="1"/>
                    <a:pt x="32" y="6"/>
                    <a:pt x="28" y="18"/>
                  </a:cubicBezTo>
                  <a:cubicBezTo>
                    <a:pt x="28" y="19"/>
                    <a:pt x="27" y="20"/>
                    <a:pt x="27" y="20"/>
                  </a:cubicBezTo>
                  <a:cubicBezTo>
                    <a:pt x="17" y="17"/>
                    <a:pt x="7" y="12"/>
                    <a:pt x="0" y="3"/>
                  </a:cubicBezTo>
                  <a:close/>
                </a:path>
              </a:pathLst>
            </a:custGeom>
            <a:solidFill>
              <a:srgbClr val="8347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4" name="Freeform 424">
              <a:extLst>
                <a:ext uri="{FF2B5EF4-FFF2-40B4-BE49-F238E27FC236}">
                  <a16:creationId xmlns:a16="http://schemas.microsoft.com/office/drawing/2014/main" id="{2AA3E835-1E14-475B-BA9A-AC1A9EE84163}"/>
                </a:ext>
              </a:extLst>
            </p:cNvPr>
            <p:cNvSpPr>
              <a:spLocks/>
            </p:cNvSpPr>
            <p:nvPr/>
          </p:nvSpPr>
          <p:spPr bwMode="auto">
            <a:xfrm>
              <a:off x="3276601" y="2135188"/>
              <a:ext cx="225425" cy="211138"/>
            </a:xfrm>
            <a:custGeom>
              <a:avLst/>
              <a:gdLst>
                <a:gd name="T0" fmla="*/ 17 w 60"/>
                <a:gd name="T1" fmla="*/ 43 h 56"/>
                <a:gd name="T2" fmla="*/ 13 w 60"/>
                <a:gd name="T3" fmla="*/ 32 h 56"/>
                <a:gd name="T4" fmla="*/ 9 w 60"/>
                <a:gd name="T5" fmla="*/ 7 h 56"/>
                <a:gd name="T6" fmla="*/ 47 w 60"/>
                <a:gd name="T7" fmla="*/ 22 h 56"/>
                <a:gd name="T8" fmla="*/ 55 w 60"/>
                <a:gd name="T9" fmla="*/ 47 h 56"/>
                <a:gd name="T10" fmla="*/ 28 w 60"/>
                <a:gd name="T11" fmla="*/ 45 h 56"/>
                <a:gd name="T12" fmla="*/ 16 w 60"/>
                <a:gd name="T13" fmla="*/ 43 h 56"/>
                <a:gd name="T14" fmla="*/ 17 w 60"/>
                <a:gd name="T15" fmla="*/ 43 h 5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0" h="56">
                  <a:moveTo>
                    <a:pt x="17" y="43"/>
                  </a:moveTo>
                  <a:cubicBezTo>
                    <a:pt x="15" y="40"/>
                    <a:pt x="13" y="36"/>
                    <a:pt x="13" y="32"/>
                  </a:cubicBezTo>
                  <a:cubicBezTo>
                    <a:pt x="12" y="24"/>
                    <a:pt x="0" y="16"/>
                    <a:pt x="9" y="7"/>
                  </a:cubicBezTo>
                  <a:cubicBezTo>
                    <a:pt x="16" y="0"/>
                    <a:pt x="42" y="11"/>
                    <a:pt x="47" y="22"/>
                  </a:cubicBezTo>
                  <a:cubicBezTo>
                    <a:pt x="51" y="31"/>
                    <a:pt x="60" y="41"/>
                    <a:pt x="55" y="47"/>
                  </a:cubicBezTo>
                  <a:cubicBezTo>
                    <a:pt x="49" y="56"/>
                    <a:pt x="37" y="47"/>
                    <a:pt x="28" y="45"/>
                  </a:cubicBezTo>
                  <a:cubicBezTo>
                    <a:pt x="24" y="45"/>
                    <a:pt x="20" y="44"/>
                    <a:pt x="16" y="43"/>
                  </a:cubicBezTo>
                  <a:lnTo>
                    <a:pt x="17" y="43"/>
                  </a:lnTo>
                  <a:close/>
                </a:path>
              </a:pathLst>
            </a:custGeom>
            <a:solidFill>
              <a:srgbClr val="99312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5" name="Freeform 425">
              <a:extLst>
                <a:ext uri="{FF2B5EF4-FFF2-40B4-BE49-F238E27FC236}">
                  <a16:creationId xmlns:a16="http://schemas.microsoft.com/office/drawing/2014/main" id="{9EFB9311-99C6-403E-A0E3-636324E739B2}"/>
                </a:ext>
              </a:extLst>
            </p:cNvPr>
            <p:cNvSpPr>
              <a:spLocks/>
            </p:cNvSpPr>
            <p:nvPr/>
          </p:nvSpPr>
          <p:spPr bwMode="auto">
            <a:xfrm>
              <a:off x="3111501" y="1941513"/>
              <a:ext cx="153988" cy="206375"/>
            </a:xfrm>
            <a:custGeom>
              <a:avLst/>
              <a:gdLst>
                <a:gd name="T0" fmla="*/ 6 w 41"/>
                <a:gd name="T1" fmla="*/ 46 h 55"/>
                <a:gd name="T2" fmla="*/ 4 w 41"/>
                <a:gd name="T3" fmla="*/ 23 h 55"/>
                <a:gd name="T4" fmla="*/ 22 w 41"/>
                <a:gd name="T5" fmla="*/ 4 h 55"/>
                <a:gd name="T6" fmla="*/ 37 w 41"/>
                <a:gd name="T7" fmla="*/ 7 h 55"/>
                <a:gd name="T8" fmla="*/ 37 w 41"/>
                <a:gd name="T9" fmla="*/ 13 h 55"/>
                <a:gd name="T10" fmla="*/ 40 w 41"/>
                <a:gd name="T11" fmla="*/ 40 h 55"/>
                <a:gd name="T12" fmla="*/ 25 w 41"/>
                <a:gd name="T13" fmla="*/ 51 h 55"/>
                <a:gd name="T14" fmla="*/ 25 w 41"/>
                <a:gd name="T15" fmla="*/ 51 h 55"/>
                <a:gd name="T16" fmla="*/ 6 w 41"/>
                <a:gd name="T17" fmla="*/ 46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 h="55">
                  <a:moveTo>
                    <a:pt x="6" y="46"/>
                  </a:moveTo>
                  <a:cubicBezTo>
                    <a:pt x="5" y="38"/>
                    <a:pt x="5" y="31"/>
                    <a:pt x="4" y="23"/>
                  </a:cubicBezTo>
                  <a:cubicBezTo>
                    <a:pt x="0" y="1"/>
                    <a:pt x="1" y="0"/>
                    <a:pt x="22" y="4"/>
                  </a:cubicBezTo>
                  <a:cubicBezTo>
                    <a:pt x="27" y="5"/>
                    <a:pt x="32" y="6"/>
                    <a:pt x="37" y="7"/>
                  </a:cubicBezTo>
                  <a:cubicBezTo>
                    <a:pt x="37" y="9"/>
                    <a:pt x="37" y="11"/>
                    <a:pt x="37" y="13"/>
                  </a:cubicBezTo>
                  <a:cubicBezTo>
                    <a:pt x="41" y="21"/>
                    <a:pt x="38" y="31"/>
                    <a:pt x="40" y="40"/>
                  </a:cubicBezTo>
                  <a:cubicBezTo>
                    <a:pt x="41" y="52"/>
                    <a:pt x="35" y="55"/>
                    <a:pt x="25" y="51"/>
                  </a:cubicBezTo>
                  <a:cubicBezTo>
                    <a:pt x="25" y="51"/>
                    <a:pt x="25" y="51"/>
                    <a:pt x="25" y="51"/>
                  </a:cubicBezTo>
                  <a:cubicBezTo>
                    <a:pt x="20" y="45"/>
                    <a:pt x="11" y="53"/>
                    <a:pt x="6" y="46"/>
                  </a:cubicBezTo>
                  <a:close/>
                </a:path>
              </a:pathLst>
            </a:custGeom>
            <a:solidFill>
              <a:srgbClr val="B62A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6" name="Freeform 426">
              <a:extLst>
                <a:ext uri="{FF2B5EF4-FFF2-40B4-BE49-F238E27FC236}">
                  <a16:creationId xmlns:a16="http://schemas.microsoft.com/office/drawing/2014/main" id="{3DCFE0E7-F851-47AA-98CD-1A73716424A2}"/>
                </a:ext>
              </a:extLst>
            </p:cNvPr>
            <p:cNvSpPr>
              <a:spLocks/>
            </p:cNvSpPr>
            <p:nvPr/>
          </p:nvSpPr>
          <p:spPr bwMode="auto">
            <a:xfrm>
              <a:off x="3235326" y="1820863"/>
              <a:ext cx="209550" cy="187325"/>
            </a:xfrm>
            <a:custGeom>
              <a:avLst/>
              <a:gdLst>
                <a:gd name="T0" fmla="*/ 37 w 56"/>
                <a:gd name="T1" fmla="*/ 19 h 50"/>
                <a:gd name="T2" fmla="*/ 52 w 56"/>
                <a:gd name="T3" fmla="*/ 38 h 50"/>
                <a:gd name="T4" fmla="*/ 43 w 56"/>
                <a:gd name="T5" fmla="*/ 50 h 50"/>
                <a:gd name="T6" fmla="*/ 4 w 56"/>
                <a:gd name="T7" fmla="*/ 39 h 50"/>
                <a:gd name="T8" fmla="*/ 4 w 56"/>
                <a:gd name="T9" fmla="*/ 29 h 50"/>
                <a:gd name="T10" fmla="*/ 1 w 56"/>
                <a:gd name="T11" fmla="*/ 5 h 50"/>
                <a:gd name="T12" fmla="*/ 9 w 56"/>
                <a:gd name="T13" fmla="*/ 0 h 50"/>
                <a:gd name="T14" fmla="*/ 37 w 56"/>
                <a:gd name="T15" fmla="*/ 19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6" h="50">
                  <a:moveTo>
                    <a:pt x="37" y="19"/>
                  </a:moveTo>
                  <a:cubicBezTo>
                    <a:pt x="42" y="25"/>
                    <a:pt x="47" y="32"/>
                    <a:pt x="52" y="38"/>
                  </a:cubicBezTo>
                  <a:cubicBezTo>
                    <a:pt x="56" y="47"/>
                    <a:pt x="47" y="48"/>
                    <a:pt x="43" y="50"/>
                  </a:cubicBezTo>
                  <a:cubicBezTo>
                    <a:pt x="30" y="47"/>
                    <a:pt x="17" y="43"/>
                    <a:pt x="4" y="39"/>
                  </a:cubicBezTo>
                  <a:cubicBezTo>
                    <a:pt x="4" y="36"/>
                    <a:pt x="4" y="32"/>
                    <a:pt x="4" y="29"/>
                  </a:cubicBezTo>
                  <a:cubicBezTo>
                    <a:pt x="2" y="21"/>
                    <a:pt x="0" y="13"/>
                    <a:pt x="1" y="5"/>
                  </a:cubicBezTo>
                  <a:cubicBezTo>
                    <a:pt x="3" y="1"/>
                    <a:pt x="6" y="0"/>
                    <a:pt x="9" y="0"/>
                  </a:cubicBezTo>
                  <a:cubicBezTo>
                    <a:pt x="22" y="1"/>
                    <a:pt x="29" y="11"/>
                    <a:pt x="37" y="19"/>
                  </a:cubicBezTo>
                  <a:close/>
                </a:path>
              </a:pathLst>
            </a:custGeom>
            <a:solidFill>
              <a:srgbClr val="AD30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7" name="Freeform 427">
              <a:extLst>
                <a:ext uri="{FF2B5EF4-FFF2-40B4-BE49-F238E27FC236}">
                  <a16:creationId xmlns:a16="http://schemas.microsoft.com/office/drawing/2014/main" id="{D66681C0-2E64-44C3-A825-E160DB926152}"/>
                </a:ext>
              </a:extLst>
            </p:cNvPr>
            <p:cNvSpPr>
              <a:spLocks/>
            </p:cNvSpPr>
            <p:nvPr/>
          </p:nvSpPr>
          <p:spPr bwMode="auto">
            <a:xfrm>
              <a:off x="3205163" y="2301875"/>
              <a:ext cx="203200" cy="176213"/>
            </a:xfrm>
            <a:custGeom>
              <a:avLst/>
              <a:gdLst>
                <a:gd name="T0" fmla="*/ 20 w 54"/>
                <a:gd name="T1" fmla="*/ 36 h 47"/>
                <a:gd name="T2" fmla="*/ 4 w 54"/>
                <a:gd name="T3" fmla="*/ 23 h 47"/>
                <a:gd name="T4" fmla="*/ 4 w 54"/>
                <a:gd name="T5" fmla="*/ 15 h 47"/>
                <a:gd name="T6" fmla="*/ 13 w 54"/>
                <a:gd name="T7" fmla="*/ 1 h 47"/>
                <a:gd name="T8" fmla="*/ 38 w 54"/>
                <a:gd name="T9" fmla="*/ 2 h 47"/>
                <a:gd name="T10" fmla="*/ 43 w 54"/>
                <a:gd name="T11" fmla="*/ 13 h 47"/>
                <a:gd name="T12" fmla="*/ 46 w 54"/>
                <a:gd name="T13" fmla="*/ 41 h 47"/>
                <a:gd name="T14" fmla="*/ 20 w 54"/>
                <a:gd name="T15" fmla="*/ 36 h 4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47">
                  <a:moveTo>
                    <a:pt x="20" y="36"/>
                  </a:moveTo>
                  <a:cubicBezTo>
                    <a:pt x="19" y="26"/>
                    <a:pt x="11" y="26"/>
                    <a:pt x="4" y="23"/>
                  </a:cubicBezTo>
                  <a:cubicBezTo>
                    <a:pt x="4" y="20"/>
                    <a:pt x="4" y="18"/>
                    <a:pt x="4" y="15"/>
                  </a:cubicBezTo>
                  <a:cubicBezTo>
                    <a:pt x="0" y="6"/>
                    <a:pt x="2" y="1"/>
                    <a:pt x="13" y="1"/>
                  </a:cubicBezTo>
                  <a:cubicBezTo>
                    <a:pt x="21" y="1"/>
                    <a:pt x="29" y="0"/>
                    <a:pt x="38" y="2"/>
                  </a:cubicBezTo>
                  <a:cubicBezTo>
                    <a:pt x="40" y="6"/>
                    <a:pt x="43" y="9"/>
                    <a:pt x="43" y="13"/>
                  </a:cubicBezTo>
                  <a:cubicBezTo>
                    <a:pt x="44" y="22"/>
                    <a:pt x="54" y="33"/>
                    <a:pt x="46" y="41"/>
                  </a:cubicBezTo>
                  <a:cubicBezTo>
                    <a:pt x="40" y="47"/>
                    <a:pt x="29" y="37"/>
                    <a:pt x="20" y="36"/>
                  </a:cubicBezTo>
                  <a:close/>
                </a:path>
              </a:pathLst>
            </a:custGeom>
            <a:solidFill>
              <a:srgbClr val="AD2B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8" name="Freeform 428">
              <a:extLst>
                <a:ext uri="{FF2B5EF4-FFF2-40B4-BE49-F238E27FC236}">
                  <a16:creationId xmlns:a16="http://schemas.microsoft.com/office/drawing/2014/main" id="{5B87D950-4000-43CF-BFF2-A9CFBCAB7F69}"/>
                </a:ext>
              </a:extLst>
            </p:cNvPr>
            <p:cNvSpPr>
              <a:spLocks/>
            </p:cNvSpPr>
            <p:nvPr/>
          </p:nvSpPr>
          <p:spPr bwMode="auto">
            <a:xfrm>
              <a:off x="3692526" y="2343150"/>
              <a:ext cx="180975" cy="239713"/>
            </a:xfrm>
            <a:custGeom>
              <a:avLst/>
              <a:gdLst>
                <a:gd name="T0" fmla="*/ 9 w 48"/>
                <a:gd name="T1" fmla="*/ 0 h 64"/>
                <a:gd name="T2" fmla="*/ 48 w 48"/>
                <a:gd name="T3" fmla="*/ 64 h 64"/>
                <a:gd name="T4" fmla="*/ 14 w 48"/>
                <a:gd name="T5" fmla="*/ 44 h 64"/>
                <a:gd name="T6" fmla="*/ 4 w 48"/>
                <a:gd name="T7" fmla="*/ 14 h 64"/>
                <a:gd name="T8" fmla="*/ 9 w 48"/>
                <a:gd name="T9" fmla="*/ 0 h 64"/>
              </a:gdLst>
              <a:ahLst/>
              <a:cxnLst>
                <a:cxn ang="0">
                  <a:pos x="T0" y="T1"/>
                </a:cxn>
                <a:cxn ang="0">
                  <a:pos x="T2" y="T3"/>
                </a:cxn>
                <a:cxn ang="0">
                  <a:pos x="T4" y="T5"/>
                </a:cxn>
                <a:cxn ang="0">
                  <a:pos x="T6" y="T7"/>
                </a:cxn>
                <a:cxn ang="0">
                  <a:pos x="T8" y="T9"/>
                </a:cxn>
              </a:cxnLst>
              <a:rect l="0" t="0" r="r" b="b"/>
              <a:pathLst>
                <a:path w="48" h="64">
                  <a:moveTo>
                    <a:pt x="9" y="0"/>
                  </a:moveTo>
                  <a:cubicBezTo>
                    <a:pt x="30" y="16"/>
                    <a:pt x="38" y="41"/>
                    <a:pt x="48" y="64"/>
                  </a:cubicBezTo>
                  <a:cubicBezTo>
                    <a:pt x="34" y="62"/>
                    <a:pt x="27" y="48"/>
                    <a:pt x="14" y="44"/>
                  </a:cubicBezTo>
                  <a:cubicBezTo>
                    <a:pt x="11" y="34"/>
                    <a:pt x="8" y="24"/>
                    <a:pt x="4" y="14"/>
                  </a:cubicBezTo>
                  <a:cubicBezTo>
                    <a:pt x="0" y="7"/>
                    <a:pt x="5" y="4"/>
                    <a:pt x="9" y="0"/>
                  </a:cubicBezTo>
                  <a:close/>
                </a:path>
              </a:pathLst>
            </a:custGeom>
            <a:solidFill>
              <a:srgbClr val="6D1E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9" name="Freeform 429">
              <a:extLst>
                <a:ext uri="{FF2B5EF4-FFF2-40B4-BE49-F238E27FC236}">
                  <a16:creationId xmlns:a16="http://schemas.microsoft.com/office/drawing/2014/main" id="{1DB4C125-7E3E-4450-B7D2-BFF1854C2587}"/>
                </a:ext>
              </a:extLst>
            </p:cNvPr>
            <p:cNvSpPr>
              <a:spLocks/>
            </p:cNvSpPr>
            <p:nvPr/>
          </p:nvSpPr>
          <p:spPr bwMode="auto">
            <a:xfrm>
              <a:off x="3603626" y="2447925"/>
              <a:ext cx="176213" cy="236538"/>
            </a:xfrm>
            <a:custGeom>
              <a:avLst/>
              <a:gdLst>
                <a:gd name="T0" fmla="*/ 38 w 47"/>
                <a:gd name="T1" fmla="*/ 16 h 63"/>
                <a:gd name="T2" fmla="*/ 40 w 47"/>
                <a:gd name="T3" fmla="*/ 63 h 63"/>
                <a:gd name="T4" fmla="*/ 11 w 47"/>
                <a:gd name="T5" fmla="*/ 55 h 63"/>
                <a:gd name="T6" fmla="*/ 0 w 47"/>
                <a:gd name="T7" fmla="*/ 15 h 63"/>
                <a:gd name="T8" fmla="*/ 15 w 47"/>
                <a:gd name="T9" fmla="*/ 12 h 63"/>
                <a:gd name="T10" fmla="*/ 23 w 47"/>
                <a:gd name="T11" fmla="*/ 39 h 63"/>
                <a:gd name="T12" fmla="*/ 17 w 47"/>
                <a:gd name="T13" fmla="*/ 12 h 63"/>
                <a:gd name="T14" fmla="*/ 38 w 47"/>
                <a:gd name="T15" fmla="*/ 16 h 6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7" h="63">
                  <a:moveTo>
                    <a:pt x="38" y="16"/>
                  </a:moveTo>
                  <a:cubicBezTo>
                    <a:pt x="36" y="31"/>
                    <a:pt x="47" y="46"/>
                    <a:pt x="40" y="63"/>
                  </a:cubicBezTo>
                  <a:cubicBezTo>
                    <a:pt x="31" y="60"/>
                    <a:pt x="21" y="58"/>
                    <a:pt x="11" y="55"/>
                  </a:cubicBezTo>
                  <a:cubicBezTo>
                    <a:pt x="7" y="41"/>
                    <a:pt x="1" y="28"/>
                    <a:pt x="0" y="15"/>
                  </a:cubicBezTo>
                  <a:cubicBezTo>
                    <a:pt x="0" y="0"/>
                    <a:pt x="9" y="9"/>
                    <a:pt x="15" y="12"/>
                  </a:cubicBezTo>
                  <a:cubicBezTo>
                    <a:pt x="13" y="21"/>
                    <a:pt x="18" y="28"/>
                    <a:pt x="23" y="39"/>
                  </a:cubicBezTo>
                  <a:cubicBezTo>
                    <a:pt x="25" y="27"/>
                    <a:pt x="11" y="21"/>
                    <a:pt x="17" y="12"/>
                  </a:cubicBezTo>
                  <a:cubicBezTo>
                    <a:pt x="24" y="13"/>
                    <a:pt x="31" y="15"/>
                    <a:pt x="38" y="16"/>
                  </a:cubicBezTo>
                  <a:close/>
                </a:path>
              </a:pathLst>
            </a:custGeom>
            <a:solidFill>
              <a:srgbClr val="6D1E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0" name="Freeform 430">
              <a:extLst>
                <a:ext uri="{FF2B5EF4-FFF2-40B4-BE49-F238E27FC236}">
                  <a16:creationId xmlns:a16="http://schemas.microsoft.com/office/drawing/2014/main" id="{D67E89B4-885F-43CC-91AC-CD90D76E00B6}"/>
                </a:ext>
              </a:extLst>
            </p:cNvPr>
            <p:cNvSpPr>
              <a:spLocks/>
            </p:cNvSpPr>
            <p:nvPr/>
          </p:nvSpPr>
          <p:spPr bwMode="auto">
            <a:xfrm>
              <a:off x="3400426" y="2019300"/>
              <a:ext cx="192088" cy="176213"/>
            </a:xfrm>
            <a:custGeom>
              <a:avLst/>
              <a:gdLst>
                <a:gd name="T0" fmla="*/ 16 w 51"/>
                <a:gd name="T1" fmla="*/ 1 h 47"/>
                <a:gd name="T2" fmla="*/ 32 w 51"/>
                <a:gd name="T3" fmla="*/ 14 h 47"/>
                <a:gd name="T4" fmla="*/ 35 w 51"/>
                <a:gd name="T5" fmla="*/ 21 h 47"/>
                <a:gd name="T6" fmla="*/ 38 w 51"/>
                <a:gd name="T7" fmla="*/ 42 h 47"/>
                <a:gd name="T8" fmla="*/ 12 w 51"/>
                <a:gd name="T9" fmla="*/ 26 h 47"/>
                <a:gd name="T10" fmla="*/ 7 w 51"/>
                <a:gd name="T11" fmla="*/ 18 h 47"/>
                <a:gd name="T12" fmla="*/ 10 w 51"/>
                <a:gd name="T13" fmla="*/ 2 h 47"/>
                <a:gd name="T14" fmla="*/ 16 w 51"/>
                <a:gd name="T15" fmla="*/ 1 h 4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1" h="47">
                  <a:moveTo>
                    <a:pt x="16" y="1"/>
                  </a:moveTo>
                  <a:cubicBezTo>
                    <a:pt x="21" y="6"/>
                    <a:pt x="29" y="6"/>
                    <a:pt x="32" y="14"/>
                  </a:cubicBezTo>
                  <a:cubicBezTo>
                    <a:pt x="34" y="16"/>
                    <a:pt x="34" y="18"/>
                    <a:pt x="35" y="21"/>
                  </a:cubicBezTo>
                  <a:cubicBezTo>
                    <a:pt x="36" y="28"/>
                    <a:pt x="51" y="34"/>
                    <a:pt x="38" y="42"/>
                  </a:cubicBezTo>
                  <a:cubicBezTo>
                    <a:pt x="31" y="47"/>
                    <a:pt x="15" y="38"/>
                    <a:pt x="12" y="26"/>
                  </a:cubicBezTo>
                  <a:cubicBezTo>
                    <a:pt x="11" y="23"/>
                    <a:pt x="10" y="20"/>
                    <a:pt x="7" y="18"/>
                  </a:cubicBezTo>
                  <a:cubicBezTo>
                    <a:pt x="0" y="12"/>
                    <a:pt x="7" y="7"/>
                    <a:pt x="10" y="2"/>
                  </a:cubicBezTo>
                  <a:cubicBezTo>
                    <a:pt x="12" y="0"/>
                    <a:pt x="14" y="0"/>
                    <a:pt x="16" y="1"/>
                  </a:cubicBezTo>
                  <a:close/>
                </a:path>
              </a:pathLst>
            </a:custGeom>
            <a:solidFill>
              <a:srgbClr val="B836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1" name="Freeform 431">
              <a:extLst>
                <a:ext uri="{FF2B5EF4-FFF2-40B4-BE49-F238E27FC236}">
                  <a16:creationId xmlns:a16="http://schemas.microsoft.com/office/drawing/2014/main" id="{4581F0FC-4331-44DB-9CCA-ABD7348EEB11}"/>
                </a:ext>
              </a:extLst>
            </p:cNvPr>
            <p:cNvSpPr>
              <a:spLocks/>
            </p:cNvSpPr>
            <p:nvPr/>
          </p:nvSpPr>
          <p:spPr bwMode="auto">
            <a:xfrm>
              <a:off x="3629026" y="2489200"/>
              <a:ext cx="120650" cy="153988"/>
            </a:xfrm>
            <a:custGeom>
              <a:avLst/>
              <a:gdLst>
                <a:gd name="T0" fmla="*/ 10 w 32"/>
                <a:gd name="T1" fmla="*/ 1 h 41"/>
                <a:gd name="T2" fmla="*/ 27 w 32"/>
                <a:gd name="T3" fmla="*/ 29 h 41"/>
                <a:gd name="T4" fmla="*/ 21 w 32"/>
                <a:gd name="T5" fmla="*/ 40 h 41"/>
                <a:gd name="T6" fmla="*/ 9 w 32"/>
                <a:gd name="T7" fmla="*/ 35 h 41"/>
                <a:gd name="T8" fmla="*/ 8 w 32"/>
                <a:gd name="T9" fmla="*/ 1 h 41"/>
                <a:gd name="T10" fmla="*/ 10 w 32"/>
                <a:gd name="T11" fmla="*/ 1 h 41"/>
              </a:gdLst>
              <a:ahLst/>
              <a:cxnLst>
                <a:cxn ang="0">
                  <a:pos x="T0" y="T1"/>
                </a:cxn>
                <a:cxn ang="0">
                  <a:pos x="T2" y="T3"/>
                </a:cxn>
                <a:cxn ang="0">
                  <a:pos x="T4" y="T5"/>
                </a:cxn>
                <a:cxn ang="0">
                  <a:pos x="T6" y="T7"/>
                </a:cxn>
                <a:cxn ang="0">
                  <a:pos x="T8" y="T9"/>
                </a:cxn>
                <a:cxn ang="0">
                  <a:pos x="T10" y="T11"/>
                </a:cxn>
              </a:cxnLst>
              <a:rect l="0" t="0" r="r" b="b"/>
              <a:pathLst>
                <a:path w="32" h="41">
                  <a:moveTo>
                    <a:pt x="10" y="1"/>
                  </a:moveTo>
                  <a:cubicBezTo>
                    <a:pt x="16" y="10"/>
                    <a:pt x="32" y="13"/>
                    <a:pt x="27" y="29"/>
                  </a:cubicBezTo>
                  <a:cubicBezTo>
                    <a:pt x="26" y="33"/>
                    <a:pt x="27" y="38"/>
                    <a:pt x="21" y="40"/>
                  </a:cubicBezTo>
                  <a:cubicBezTo>
                    <a:pt x="16" y="41"/>
                    <a:pt x="12" y="39"/>
                    <a:pt x="9" y="35"/>
                  </a:cubicBezTo>
                  <a:cubicBezTo>
                    <a:pt x="1" y="24"/>
                    <a:pt x="0" y="12"/>
                    <a:pt x="8" y="1"/>
                  </a:cubicBezTo>
                  <a:cubicBezTo>
                    <a:pt x="9" y="0"/>
                    <a:pt x="10" y="0"/>
                    <a:pt x="10" y="1"/>
                  </a:cubicBezTo>
                  <a:close/>
                </a:path>
              </a:pathLst>
            </a:custGeom>
            <a:solidFill>
              <a:srgbClr val="AA080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2" name="Freeform 432">
              <a:extLst>
                <a:ext uri="{FF2B5EF4-FFF2-40B4-BE49-F238E27FC236}">
                  <a16:creationId xmlns:a16="http://schemas.microsoft.com/office/drawing/2014/main" id="{6892EA79-0700-4FA1-90B4-08B476865121}"/>
                </a:ext>
              </a:extLst>
            </p:cNvPr>
            <p:cNvSpPr>
              <a:spLocks/>
            </p:cNvSpPr>
            <p:nvPr/>
          </p:nvSpPr>
          <p:spPr bwMode="auto">
            <a:xfrm>
              <a:off x="3425826" y="2071688"/>
              <a:ext cx="184150" cy="139700"/>
            </a:xfrm>
            <a:custGeom>
              <a:avLst/>
              <a:gdLst>
                <a:gd name="T0" fmla="*/ 0 w 49"/>
                <a:gd name="T1" fmla="*/ 4 h 37"/>
                <a:gd name="T2" fmla="*/ 32 w 49"/>
                <a:gd name="T3" fmla="*/ 23 h 37"/>
                <a:gd name="T4" fmla="*/ 25 w 49"/>
                <a:gd name="T5" fmla="*/ 0 h 37"/>
                <a:gd name="T6" fmla="*/ 49 w 49"/>
                <a:gd name="T7" fmla="*/ 35 h 37"/>
                <a:gd name="T8" fmla="*/ 39 w 49"/>
                <a:gd name="T9" fmla="*/ 31 h 37"/>
                <a:gd name="T10" fmla="*/ 0 w 49"/>
                <a:gd name="T11" fmla="*/ 4 h 37"/>
              </a:gdLst>
              <a:ahLst/>
              <a:cxnLst>
                <a:cxn ang="0">
                  <a:pos x="T0" y="T1"/>
                </a:cxn>
                <a:cxn ang="0">
                  <a:pos x="T2" y="T3"/>
                </a:cxn>
                <a:cxn ang="0">
                  <a:pos x="T4" y="T5"/>
                </a:cxn>
                <a:cxn ang="0">
                  <a:pos x="T6" y="T7"/>
                </a:cxn>
                <a:cxn ang="0">
                  <a:pos x="T8" y="T9"/>
                </a:cxn>
                <a:cxn ang="0">
                  <a:pos x="T10" y="T11"/>
                </a:cxn>
              </a:cxnLst>
              <a:rect l="0" t="0" r="r" b="b"/>
              <a:pathLst>
                <a:path w="49" h="37">
                  <a:moveTo>
                    <a:pt x="0" y="4"/>
                  </a:moveTo>
                  <a:cubicBezTo>
                    <a:pt x="11" y="10"/>
                    <a:pt x="11" y="32"/>
                    <a:pt x="32" y="23"/>
                  </a:cubicBezTo>
                  <a:cubicBezTo>
                    <a:pt x="31" y="15"/>
                    <a:pt x="23" y="9"/>
                    <a:pt x="25" y="0"/>
                  </a:cubicBezTo>
                  <a:cubicBezTo>
                    <a:pt x="33" y="11"/>
                    <a:pt x="48" y="19"/>
                    <a:pt x="49" y="35"/>
                  </a:cubicBezTo>
                  <a:cubicBezTo>
                    <a:pt x="47" y="31"/>
                    <a:pt x="46" y="29"/>
                    <a:pt x="39" y="31"/>
                  </a:cubicBezTo>
                  <a:cubicBezTo>
                    <a:pt x="15" y="37"/>
                    <a:pt x="4" y="29"/>
                    <a:pt x="0" y="4"/>
                  </a:cubicBezTo>
                  <a:close/>
                </a:path>
              </a:pathLst>
            </a:custGeom>
            <a:solidFill>
              <a:srgbClr val="7F40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3" name="Freeform 433">
              <a:extLst>
                <a:ext uri="{FF2B5EF4-FFF2-40B4-BE49-F238E27FC236}">
                  <a16:creationId xmlns:a16="http://schemas.microsoft.com/office/drawing/2014/main" id="{A3B7A2D0-6313-4BBA-A35A-BE2A95A25156}"/>
                </a:ext>
              </a:extLst>
            </p:cNvPr>
            <p:cNvSpPr>
              <a:spLocks/>
            </p:cNvSpPr>
            <p:nvPr/>
          </p:nvSpPr>
          <p:spPr bwMode="auto">
            <a:xfrm>
              <a:off x="3040063" y="2101850"/>
              <a:ext cx="165100" cy="180975"/>
            </a:xfrm>
            <a:custGeom>
              <a:avLst/>
              <a:gdLst>
                <a:gd name="T0" fmla="*/ 25 w 44"/>
                <a:gd name="T1" fmla="*/ 3 h 48"/>
                <a:gd name="T2" fmla="*/ 44 w 44"/>
                <a:gd name="T3" fmla="*/ 8 h 48"/>
                <a:gd name="T4" fmla="*/ 33 w 44"/>
                <a:gd name="T5" fmla="*/ 20 h 48"/>
                <a:gd name="T6" fmla="*/ 40 w 44"/>
                <a:gd name="T7" fmla="*/ 40 h 48"/>
                <a:gd name="T8" fmla="*/ 40 w 44"/>
                <a:gd name="T9" fmla="*/ 48 h 48"/>
                <a:gd name="T10" fmla="*/ 32 w 44"/>
                <a:gd name="T11" fmla="*/ 48 h 48"/>
                <a:gd name="T12" fmla="*/ 0 w 44"/>
                <a:gd name="T13" fmla="*/ 0 h 48"/>
                <a:gd name="T14" fmla="*/ 25 w 44"/>
                <a:gd name="T15" fmla="*/ 3 h 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 h="48">
                  <a:moveTo>
                    <a:pt x="25" y="3"/>
                  </a:moveTo>
                  <a:cubicBezTo>
                    <a:pt x="31" y="4"/>
                    <a:pt x="39" y="2"/>
                    <a:pt x="44" y="8"/>
                  </a:cubicBezTo>
                  <a:cubicBezTo>
                    <a:pt x="36" y="9"/>
                    <a:pt x="28" y="8"/>
                    <a:pt x="33" y="20"/>
                  </a:cubicBezTo>
                  <a:cubicBezTo>
                    <a:pt x="36" y="27"/>
                    <a:pt x="38" y="33"/>
                    <a:pt x="40" y="40"/>
                  </a:cubicBezTo>
                  <a:cubicBezTo>
                    <a:pt x="40" y="43"/>
                    <a:pt x="40" y="45"/>
                    <a:pt x="40" y="48"/>
                  </a:cubicBezTo>
                  <a:cubicBezTo>
                    <a:pt x="37" y="48"/>
                    <a:pt x="34" y="48"/>
                    <a:pt x="32" y="48"/>
                  </a:cubicBezTo>
                  <a:cubicBezTo>
                    <a:pt x="37" y="22"/>
                    <a:pt x="22" y="8"/>
                    <a:pt x="0" y="0"/>
                  </a:cubicBezTo>
                  <a:cubicBezTo>
                    <a:pt x="8" y="1"/>
                    <a:pt x="16" y="2"/>
                    <a:pt x="25" y="3"/>
                  </a:cubicBezTo>
                  <a:close/>
                </a:path>
              </a:pathLst>
            </a:custGeom>
            <a:solidFill>
              <a:srgbClr val="7E2A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4" name="Freeform 434">
              <a:extLst>
                <a:ext uri="{FF2B5EF4-FFF2-40B4-BE49-F238E27FC236}">
                  <a16:creationId xmlns:a16="http://schemas.microsoft.com/office/drawing/2014/main" id="{34EFFAFF-152F-416F-8D99-F6C3CA0F57AF}"/>
                </a:ext>
              </a:extLst>
            </p:cNvPr>
            <p:cNvSpPr>
              <a:spLocks/>
            </p:cNvSpPr>
            <p:nvPr/>
          </p:nvSpPr>
          <p:spPr bwMode="auto">
            <a:xfrm>
              <a:off x="3584576" y="2222500"/>
              <a:ext cx="120650" cy="90488"/>
            </a:xfrm>
            <a:custGeom>
              <a:avLst/>
              <a:gdLst>
                <a:gd name="T0" fmla="*/ 11 w 32"/>
                <a:gd name="T1" fmla="*/ 3 h 24"/>
                <a:gd name="T2" fmla="*/ 32 w 32"/>
                <a:gd name="T3" fmla="*/ 20 h 24"/>
                <a:gd name="T4" fmla="*/ 16 w 32"/>
                <a:gd name="T5" fmla="*/ 20 h 24"/>
                <a:gd name="T6" fmla="*/ 5 w 32"/>
                <a:gd name="T7" fmla="*/ 16 h 24"/>
                <a:gd name="T8" fmla="*/ 11 w 32"/>
                <a:gd name="T9" fmla="*/ 3 h 24"/>
              </a:gdLst>
              <a:ahLst/>
              <a:cxnLst>
                <a:cxn ang="0">
                  <a:pos x="T0" y="T1"/>
                </a:cxn>
                <a:cxn ang="0">
                  <a:pos x="T2" y="T3"/>
                </a:cxn>
                <a:cxn ang="0">
                  <a:pos x="T4" y="T5"/>
                </a:cxn>
                <a:cxn ang="0">
                  <a:pos x="T6" y="T7"/>
                </a:cxn>
                <a:cxn ang="0">
                  <a:pos x="T8" y="T9"/>
                </a:cxn>
              </a:cxnLst>
              <a:rect l="0" t="0" r="r" b="b"/>
              <a:pathLst>
                <a:path w="32" h="24">
                  <a:moveTo>
                    <a:pt x="11" y="3"/>
                  </a:moveTo>
                  <a:cubicBezTo>
                    <a:pt x="25" y="0"/>
                    <a:pt x="27" y="12"/>
                    <a:pt x="32" y="20"/>
                  </a:cubicBezTo>
                  <a:cubicBezTo>
                    <a:pt x="27" y="21"/>
                    <a:pt x="22" y="9"/>
                    <a:pt x="16" y="20"/>
                  </a:cubicBezTo>
                  <a:cubicBezTo>
                    <a:pt x="13" y="24"/>
                    <a:pt x="7" y="20"/>
                    <a:pt x="5" y="16"/>
                  </a:cubicBezTo>
                  <a:cubicBezTo>
                    <a:pt x="0" y="9"/>
                    <a:pt x="3" y="5"/>
                    <a:pt x="11" y="3"/>
                  </a:cubicBezTo>
                  <a:close/>
                </a:path>
              </a:pathLst>
            </a:custGeom>
            <a:solidFill>
              <a:srgbClr val="7459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5" name="Freeform 435">
              <a:extLst>
                <a:ext uri="{FF2B5EF4-FFF2-40B4-BE49-F238E27FC236}">
                  <a16:creationId xmlns:a16="http://schemas.microsoft.com/office/drawing/2014/main" id="{01593D03-22CF-4E78-80EA-1F1B4C552B63}"/>
                </a:ext>
              </a:extLst>
            </p:cNvPr>
            <p:cNvSpPr>
              <a:spLocks/>
            </p:cNvSpPr>
            <p:nvPr/>
          </p:nvSpPr>
          <p:spPr bwMode="auto">
            <a:xfrm>
              <a:off x="3392488" y="2478088"/>
              <a:ext cx="71438" cy="82550"/>
            </a:xfrm>
            <a:custGeom>
              <a:avLst/>
              <a:gdLst>
                <a:gd name="T0" fmla="*/ 9 w 19"/>
                <a:gd name="T1" fmla="*/ 22 h 22"/>
                <a:gd name="T2" fmla="*/ 0 w 19"/>
                <a:gd name="T3" fmla="*/ 11 h 22"/>
                <a:gd name="T4" fmla="*/ 9 w 19"/>
                <a:gd name="T5" fmla="*/ 1 h 22"/>
                <a:gd name="T6" fmla="*/ 18 w 19"/>
                <a:gd name="T7" fmla="*/ 14 h 22"/>
                <a:gd name="T8" fmla="*/ 9 w 19"/>
                <a:gd name="T9" fmla="*/ 22 h 22"/>
              </a:gdLst>
              <a:ahLst/>
              <a:cxnLst>
                <a:cxn ang="0">
                  <a:pos x="T0" y="T1"/>
                </a:cxn>
                <a:cxn ang="0">
                  <a:pos x="T2" y="T3"/>
                </a:cxn>
                <a:cxn ang="0">
                  <a:pos x="T4" y="T5"/>
                </a:cxn>
                <a:cxn ang="0">
                  <a:pos x="T6" y="T7"/>
                </a:cxn>
                <a:cxn ang="0">
                  <a:pos x="T8" y="T9"/>
                </a:cxn>
              </a:cxnLst>
              <a:rect l="0" t="0" r="r" b="b"/>
              <a:pathLst>
                <a:path w="19" h="22">
                  <a:moveTo>
                    <a:pt x="9" y="22"/>
                  </a:moveTo>
                  <a:cubicBezTo>
                    <a:pt x="2" y="21"/>
                    <a:pt x="0" y="16"/>
                    <a:pt x="0" y="11"/>
                  </a:cubicBezTo>
                  <a:cubicBezTo>
                    <a:pt x="0" y="5"/>
                    <a:pt x="2" y="0"/>
                    <a:pt x="9" y="1"/>
                  </a:cubicBezTo>
                  <a:cubicBezTo>
                    <a:pt x="15" y="2"/>
                    <a:pt x="19" y="7"/>
                    <a:pt x="18" y="14"/>
                  </a:cubicBezTo>
                  <a:cubicBezTo>
                    <a:pt x="18" y="20"/>
                    <a:pt x="14" y="21"/>
                    <a:pt x="9" y="22"/>
                  </a:cubicBezTo>
                  <a:close/>
                </a:path>
              </a:pathLst>
            </a:custGeom>
            <a:solidFill>
              <a:srgbClr val="904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6" name="Freeform 436">
              <a:extLst>
                <a:ext uri="{FF2B5EF4-FFF2-40B4-BE49-F238E27FC236}">
                  <a16:creationId xmlns:a16="http://schemas.microsoft.com/office/drawing/2014/main" id="{9B113323-6337-4ED1-A160-0AE0F7F8953E}"/>
                </a:ext>
              </a:extLst>
            </p:cNvPr>
            <p:cNvSpPr>
              <a:spLocks/>
            </p:cNvSpPr>
            <p:nvPr/>
          </p:nvSpPr>
          <p:spPr bwMode="auto">
            <a:xfrm>
              <a:off x="3505201" y="2346325"/>
              <a:ext cx="74613" cy="82550"/>
            </a:xfrm>
            <a:custGeom>
              <a:avLst/>
              <a:gdLst>
                <a:gd name="T0" fmla="*/ 9 w 20"/>
                <a:gd name="T1" fmla="*/ 0 h 22"/>
                <a:gd name="T2" fmla="*/ 19 w 20"/>
                <a:gd name="T3" fmla="*/ 13 h 22"/>
                <a:gd name="T4" fmla="*/ 10 w 20"/>
                <a:gd name="T5" fmla="*/ 21 h 22"/>
                <a:gd name="T6" fmla="*/ 0 w 20"/>
                <a:gd name="T7" fmla="*/ 9 h 22"/>
                <a:gd name="T8" fmla="*/ 9 w 20"/>
                <a:gd name="T9" fmla="*/ 0 h 22"/>
              </a:gdLst>
              <a:ahLst/>
              <a:cxnLst>
                <a:cxn ang="0">
                  <a:pos x="T0" y="T1"/>
                </a:cxn>
                <a:cxn ang="0">
                  <a:pos x="T2" y="T3"/>
                </a:cxn>
                <a:cxn ang="0">
                  <a:pos x="T4" y="T5"/>
                </a:cxn>
                <a:cxn ang="0">
                  <a:pos x="T6" y="T7"/>
                </a:cxn>
                <a:cxn ang="0">
                  <a:pos x="T8" y="T9"/>
                </a:cxn>
              </a:cxnLst>
              <a:rect l="0" t="0" r="r" b="b"/>
              <a:pathLst>
                <a:path w="20" h="22">
                  <a:moveTo>
                    <a:pt x="9" y="0"/>
                  </a:moveTo>
                  <a:cubicBezTo>
                    <a:pt x="15" y="3"/>
                    <a:pt x="20" y="6"/>
                    <a:pt x="19" y="13"/>
                  </a:cubicBezTo>
                  <a:cubicBezTo>
                    <a:pt x="19" y="17"/>
                    <a:pt x="15" y="22"/>
                    <a:pt x="10" y="21"/>
                  </a:cubicBezTo>
                  <a:cubicBezTo>
                    <a:pt x="3" y="21"/>
                    <a:pt x="0" y="15"/>
                    <a:pt x="0" y="9"/>
                  </a:cubicBezTo>
                  <a:cubicBezTo>
                    <a:pt x="0" y="3"/>
                    <a:pt x="4" y="1"/>
                    <a:pt x="9" y="0"/>
                  </a:cubicBezTo>
                  <a:close/>
                </a:path>
              </a:pathLst>
            </a:custGeom>
            <a:solidFill>
              <a:srgbClr val="8D58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7" name="Freeform 437">
              <a:extLst>
                <a:ext uri="{FF2B5EF4-FFF2-40B4-BE49-F238E27FC236}">
                  <a16:creationId xmlns:a16="http://schemas.microsoft.com/office/drawing/2014/main" id="{76EFB0F7-689C-42B5-95F8-56EDA6640603}"/>
                </a:ext>
              </a:extLst>
            </p:cNvPr>
            <p:cNvSpPr>
              <a:spLocks/>
            </p:cNvSpPr>
            <p:nvPr/>
          </p:nvSpPr>
          <p:spPr bwMode="auto">
            <a:xfrm>
              <a:off x="3205163" y="1989138"/>
              <a:ext cx="90488" cy="169863"/>
            </a:xfrm>
            <a:custGeom>
              <a:avLst/>
              <a:gdLst>
                <a:gd name="T0" fmla="*/ 0 w 24"/>
                <a:gd name="T1" fmla="*/ 38 h 45"/>
                <a:gd name="T2" fmla="*/ 12 w 24"/>
                <a:gd name="T3" fmla="*/ 21 h 45"/>
                <a:gd name="T4" fmla="*/ 12 w 24"/>
                <a:gd name="T5" fmla="*/ 0 h 45"/>
                <a:gd name="T6" fmla="*/ 17 w 24"/>
                <a:gd name="T7" fmla="*/ 24 h 45"/>
                <a:gd name="T8" fmla="*/ 17 w 24"/>
                <a:gd name="T9" fmla="*/ 42 h 45"/>
                <a:gd name="T10" fmla="*/ 0 w 24"/>
                <a:gd name="T11" fmla="*/ 38 h 45"/>
              </a:gdLst>
              <a:ahLst/>
              <a:cxnLst>
                <a:cxn ang="0">
                  <a:pos x="T0" y="T1"/>
                </a:cxn>
                <a:cxn ang="0">
                  <a:pos x="T2" y="T3"/>
                </a:cxn>
                <a:cxn ang="0">
                  <a:pos x="T4" y="T5"/>
                </a:cxn>
                <a:cxn ang="0">
                  <a:pos x="T6" y="T7"/>
                </a:cxn>
                <a:cxn ang="0">
                  <a:pos x="T8" y="T9"/>
                </a:cxn>
                <a:cxn ang="0">
                  <a:pos x="T10" y="T11"/>
                </a:cxn>
              </a:cxnLst>
              <a:rect l="0" t="0" r="r" b="b"/>
              <a:pathLst>
                <a:path w="24" h="45">
                  <a:moveTo>
                    <a:pt x="0" y="38"/>
                  </a:moveTo>
                  <a:cubicBezTo>
                    <a:pt x="11" y="38"/>
                    <a:pt x="13" y="30"/>
                    <a:pt x="12" y="21"/>
                  </a:cubicBezTo>
                  <a:cubicBezTo>
                    <a:pt x="12" y="14"/>
                    <a:pt x="12" y="7"/>
                    <a:pt x="12" y="0"/>
                  </a:cubicBezTo>
                  <a:cubicBezTo>
                    <a:pt x="17" y="7"/>
                    <a:pt x="15" y="16"/>
                    <a:pt x="17" y="24"/>
                  </a:cubicBezTo>
                  <a:cubicBezTo>
                    <a:pt x="18" y="31"/>
                    <a:pt x="24" y="39"/>
                    <a:pt x="17" y="42"/>
                  </a:cubicBezTo>
                  <a:cubicBezTo>
                    <a:pt x="13" y="45"/>
                    <a:pt x="5" y="44"/>
                    <a:pt x="0" y="38"/>
                  </a:cubicBezTo>
                  <a:close/>
                </a:path>
              </a:pathLst>
            </a:custGeom>
            <a:solidFill>
              <a:srgbClr val="7E2A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8" name="Freeform 438">
              <a:extLst>
                <a:ext uri="{FF2B5EF4-FFF2-40B4-BE49-F238E27FC236}">
                  <a16:creationId xmlns:a16="http://schemas.microsoft.com/office/drawing/2014/main" id="{E3C5D56B-8A68-460D-BD51-92949ED963B3}"/>
                </a:ext>
              </a:extLst>
            </p:cNvPr>
            <p:cNvSpPr>
              <a:spLocks/>
            </p:cNvSpPr>
            <p:nvPr/>
          </p:nvSpPr>
          <p:spPr bwMode="auto">
            <a:xfrm>
              <a:off x="3175001" y="2271713"/>
              <a:ext cx="173038" cy="85725"/>
            </a:xfrm>
            <a:custGeom>
              <a:avLst/>
              <a:gdLst>
                <a:gd name="T0" fmla="*/ 46 w 46"/>
                <a:gd name="T1" fmla="*/ 10 h 23"/>
                <a:gd name="T2" fmla="*/ 12 w 46"/>
                <a:gd name="T3" fmla="*/ 23 h 23"/>
                <a:gd name="T4" fmla="*/ 16 w 46"/>
                <a:gd name="T5" fmla="*/ 3 h 23"/>
                <a:gd name="T6" fmla="*/ 44 w 46"/>
                <a:gd name="T7" fmla="*/ 7 h 23"/>
                <a:gd name="T8" fmla="*/ 43 w 46"/>
                <a:gd name="T9" fmla="*/ 7 h 23"/>
                <a:gd name="T10" fmla="*/ 46 w 46"/>
                <a:gd name="T11" fmla="*/ 10 h 23"/>
              </a:gdLst>
              <a:ahLst/>
              <a:cxnLst>
                <a:cxn ang="0">
                  <a:pos x="T0" y="T1"/>
                </a:cxn>
                <a:cxn ang="0">
                  <a:pos x="T2" y="T3"/>
                </a:cxn>
                <a:cxn ang="0">
                  <a:pos x="T4" y="T5"/>
                </a:cxn>
                <a:cxn ang="0">
                  <a:pos x="T6" y="T7"/>
                </a:cxn>
                <a:cxn ang="0">
                  <a:pos x="T8" y="T9"/>
                </a:cxn>
                <a:cxn ang="0">
                  <a:pos x="T10" y="T11"/>
                </a:cxn>
              </a:cxnLst>
              <a:rect l="0" t="0" r="r" b="b"/>
              <a:pathLst>
                <a:path w="46" h="23">
                  <a:moveTo>
                    <a:pt x="46" y="10"/>
                  </a:moveTo>
                  <a:cubicBezTo>
                    <a:pt x="35" y="15"/>
                    <a:pt x="16" y="0"/>
                    <a:pt x="12" y="23"/>
                  </a:cubicBezTo>
                  <a:cubicBezTo>
                    <a:pt x="8" y="15"/>
                    <a:pt x="0" y="6"/>
                    <a:pt x="16" y="3"/>
                  </a:cubicBezTo>
                  <a:cubicBezTo>
                    <a:pt x="25" y="9"/>
                    <a:pt x="34" y="6"/>
                    <a:pt x="44" y="7"/>
                  </a:cubicBezTo>
                  <a:cubicBezTo>
                    <a:pt x="44" y="7"/>
                    <a:pt x="43" y="7"/>
                    <a:pt x="43" y="7"/>
                  </a:cubicBezTo>
                  <a:cubicBezTo>
                    <a:pt x="44" y="8"/>
                    <a:pt x="45" y="9"/>
                    <a:pt x="46" y="10"/>
                  </a:cubicBezTo>
                  <a:close/>
                </a:path>
              </a:pathLst>
            </a:custGeom>
            <a:solidFill>
              <a:srgbClr val="714E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9" name="Freeform 439">
              <a:extLst>
                <a:ext uri="{FF2B5EF4-FFF2-40B4-BE49-F238E27FC236}">
                  <a16:creationId xmlns:a16="http://schemas.microsoft.com/office/drawing/2014/main" id="{52FF9CA7-B723-46E6-867C-CA2052F097A6}"/>
                </a:ext>
              </a:extLst>
            </p:cNvPr>
            <p:cNvSpPr>
              <a:spLocks/>
            </p:cNvSpPr>
            <p:nvPr/>
          </p:nvSpPr>
          <p:spPr bwMode="auto">
            <a:xfrm>
              <a:off x="3397251" y="1963738"/>
              <a:ext cx="71438" cy="63500"/>
            </a:xfrm>
            <a:custGeom>
              <a:avLst/>
              <a:gdLst>
                <a:gd name="T0" fmla="*/ 17 w 19"/>
                <a:gd name="T1" fmla="*/ 16 h 17"/>
                <a:gd name="T2" fmla="*/ 11 w 19"/>
                <a:gd name="T3" fmla="*/ 17 h 17"/>
                <a:gd name="T4" fmla="*/ 0 w 19"/>
                <a:gd name="T5" fmla="*/ 12 h 17"/>
                <a:gd name="T6" fmla="*/ 9 w 19"/>
                <a:gd name="T7" fmla="*/ 0 h 17"/>
                <a:gd name="T8" fmla="*/ 17 w 19"/>
                <a:gd name="T9" fmla="*/ 16 h 17"/>
              </a:gdLst>
              <a:ahLst/>
              <a:cxnLst>
                <a:cxn ang="0">
                  <a:pos x="T0" y="T1"/>
                </a:cxn>
                <a:cxn ang="0">
                  <a:pos x="T2" y="T3"/>
                </a:cxn>
                <a:cxn ang="0">
                  <a:pos x="T4" y="T5"/>
                </a:cxn>
                <a:cxn ang="0">
                  <a:pos x="T6" y="T7"/>
                </a:cxn>
                <a:cxn ang="0">
                  <a:pos x="T8" y="T9"/>
                </a:cxn>
              </a:cxnLst>
              <a:rect l="0" t="0" r="r" b="b"/>
              <a:pathLst>
                <a:path w="19" h="17">
                  <a:moveTo>
                    <a:pt x="17" y="16"/>
                  </a:moveTo>
                  <a:cubicBezTo>
                    <a:pt x="15" y="17"/>
                    <a:pt x="13" y="17"/>
                    <a:pt x="11" y="17"/>
                  </a:cubicBezTo>
                  <a:cubicBezTo>
                    <a:pt x="7" y="15"/>
                    <a:pt x="3" y="14"/>
                    <a:pt x="0" y="12"/>
                  </a:cubicBezTo>
                  <a:cubicBezTo>
                    <a:pt x="3" y="8"/>
                    <a:pt x="6" y="4"/>
                    <a:pt x="9" y="0"/>
                  </a:cubicBezTo>
                  <a:cubicBezTo>
                    <a:pt x="14" y="4"/>
                    <a:pt x="19" y="9"/>
                    <a:pt x="17" y="16"/>
                  </a:cubicBezTo>
                  <a:close/>
                </a:path>
              </a:pathLst>
            </a:custGeom>
            <a:solidFill>
              <a:srgbClr val="9C8A8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0" name="Freeform 440">
              <a:extLst>
                <a:ext uri="{FF2B5EF4-FFF2-40B4-BE49-F238E27FC236}">
                  <a16:creationId xmlns:a16="http://schemas.microsoft.com/office/drawing/2014/main" id="{1A298112-43B5-40E6-AE6C-78FD59542FE3}"/>
                </a:ext>
              </a:extLst>
            </p:cNvPr>
            <p:cNvSpPr>
              <a:spLocks/>
            </p:cNvSpPr>
            <p:nvPr/>
          </p:nvSpPr>
          <p:spPr bwMode="auto">
            <a:xfrm>
              <a:off x="3805238" y="3243263"/>
              <a:ext cx="334963" cy="371475"/>
            </a:xfrm>
            <a:custGeom>
              <a:avLst/>
              <a:gdLst>
                <a:gd name="T0" fmla="*/ 0 w 89"/>
                <a:gd name="T1" fmla="*/ 75 h 99"/>
                <a:gd name="T2" fmla="*/ 3 w 89"/>
                <a:gd name="T3" fmla="*/ 32 h 99"/>
                <a:gd name="T4" fmla="*/ 22 w 89"/>
                <a:gd name="T5" fmla="*/ 30 h 99"/>
                <a:gd name="T6" fmla="*/ 41 w 89"/>
                <a:gd name="T7" fmla="*/ 21 h 99"/>
                <a:gd name="T8" fmla="*/ 52 w 89"/>
                <a:gd name="T9" fmla="*/ 0 h 99"/>
                <a:gd name="T10" fmla="*/ 52 w 89"/>
                <a:gd name="T11" fmla="*/ 0 h 99"/>
                <a:gd name="T12" fmla="*/ 69 w 89"/>
                <a:gd name="T13" fmla="*/ 4 h 99"/>
                <a:gd name="T14" fmla="*/ 82 w 89"/>
                <a:gd name="T15" fmla="*/ 30 h 99"/>
                <a:gd name="T16" fmla="*/ 87 w 89"/>
                <a:gd name="T17" fmla="*/ 58 h 99"/>
                <a:gd name="T18" fmla="*/ 74 w 89"/>
                <a:gd name="T19" fmla="*/ 69 h 99"/>
                <a:gd name="T20" fmla="*/ 32 w 89"/>
                <a:gd name="T21" fmla="*/ 85 h 99"/>
                <a:gd name="T22" fmla="*/ 24 w 89"/>
                <a:gd name="T23" fmla="*/ 76 h 99"/>
                <a:gd name="T24" fmla="*/ 18 w 89"/>
                <a:gd name="T25" fmla="*/ 99 h 99"/>
                <a:gd name="T26" fmla="*/ 0 w 89"/>
                <a:gd name="T27" fmla="*/ 75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9" h="99">
                  <a:moveTo>
                    <a:pt x="0" y="75"/>
                  </a:moveTo>
                  <a:cubicBezTo>
                    <a:pt x="1" y="61"/>
                    <a:pt x="2" y="46"/>
                    <a:pt x="3" y="32"/>
                  </a:cubicBezTo>
                  <a:cubicBezTo>
                    <a:pt x="8" y="19"/>
                    <a:pt x="16" y="27"/>
                    <a:pt x="22" y="30"/>
                  </a:cubicBezTo>
                  <a:cubicBezTo>
                    <a:pt x="33" y="36"/>
                    <a:pt x="38" y="33"/>
                    <a:pt x="41" y="21"/>
                  </a:cubicBezTo>
                  <a:cubicBezTo>
                    <a:pt x="43" y="14"/>
                    <a:pt x="42" y="4"/>
                    <a:pt x="52" y="0"/>
                  </a:cubicBezTo>
                  <a:cubicBezTo>
                    <a:pt x="52" y="0"/>
                    <a:pt x="52" y="0"/>
                    <a:pt x="52" y="0"/>
                  </a:cubicBezTo>
                  <a:cubicBezTo>
                    <a:pt x="57" y="1"/>
                    <a:pt x="64" y="0"/>
                    <a:pt x="69" y="4"/>
                  </a:cubicBezTo>
                  <a:cubicBezTo>
                    <a:pt x="75" y="12"/>
                    <a:pt x="77" y="22"/>
                    <a:pt x="82" y="30"/>
                  </a:cubicBezTo>
                  <a:cubicBezTo>
                    <a:pt x="83" y="40"/>
                    <a:pt x="89" y="48"/>
                    <a:pt x="87" y="58"/>
                  </a:cubicBezTo>
                  <a:cubicBezTo>
                    <a:pt x="85" y="64"/>
                    <a:pt x="76" y="63"/>
                    <a:pt x="74" y="69"/>
                  </a:cubicBezTo>
                  <a:cubicBezTo>
                    <a:pt x="63" y="95"/>
                    <a:pt x="58" y="97"/>
                    <a:pt x="32" y="85"/>
                  </a:cubicBezTo>
                  <a:cubicBezTo>
                    <a:pt x="29" y="83"/>
                    <a:pt x="27" y="79"/>
                    <a:pt x="24" y="76"/>
                  </a:cubicBezTo>
                  <a:cubicBezTo>
                    <a:pt x="17" y="82"/>
                    <a:pt x="22" y="91"/>
                    <a:pt x="18" y="99"/>
                  </a:cubicBezTo>
                  <a:cubicBezTo>
                    <a:pt x="7" y="95"/>
                    <a:pt x="5" y="84"/>
                    <a:pt x="0" y="75"/>
                  </a:cubicBezTo>
                  <a:close/>
                </a:path>
              </a:pathLst>
            </a:custGeom>
            <a:solidFill>
              <a:srgbClr val="D5CA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1" name="Freeform 442">
              <a:extLst>
                <a:ext uri="{FF2B5EF4-FFF2-40B4-BE49-F238E27FC236}">
                  <a16:creationId xmlns:a16="http://schemas.microsoft.com/office/drawing/2014/main" id="{71A78CE3-7A9F-40C7-A6F5-B3EA98C80DCF}"/>
                </a:ext>
              </a:extLst>
            </p:cNvPr>
            <p:cNvSpPr>
              <a:spLocks/>
            </p:cNvSpPr>
            <p:nvPr/>
          </p:nvSpPr>
          <p:spPr bwMode="auto">
            <a:xfrm>
              <a:off x="3870326" y="3524250"/>
              <a:ext cx="71438" cy="203200"/>
            </a:xfrm>
            <a:custGeom>
              <a:avLst/>
              <a:gdLst>
                <a:gd name="T0" fmla="*/ 7 w 19"/>
                <a:gd name="T1" fmla="*/ 1 h 54"/>
                <a:gd name="T2" fmla="*/ 17 w 19"/>
                <a:gd name="T3" fmla="*/ 4 h 54"/>
                <a:gd name="T4" fmla="*/ 11 w 19"/>
                <a:gd name="T5" fmla="*/ 53 h 54"/>
                <a:gd name="T6" fmla="*/ 10 w 19"/>
                <a:gd name="T7" fmla="*/ 54 h 54"/>
                <a:gd name="T8" fmla="*/ 6 w 19"/>
                <a:gd name="T9" fmla="*/ 25 h 54"/>
                <a:gd name="T10" fmla="*/ 7 w 19"/>
                <a:gd name="T11" fmla="*/ 1 h 54"/>
              </a:gdLst>
              <a:ahLst/>
              <a:cxnLst>
                <a:cxn ang="0">
                  <a:pos x="T0" y="T1"/>
                </a:cxn>
                <a:cxn ang="0">
                  <a:pos x="T2" y="T3"/>
                </a:cxn>
                <a:cxn ang="0">
                  <a:pos x="T4" y="T5"/>
                </a:cxn>
                <a:cxn ang="0">
                  <a:pos x="T6" y="T7"/>
                </a:cxn>
                <a:cxn ang="0">
                  <a:pos x="T8" y="T9"/>
                </a:cxn>
                <a:cxn ang="0">
                  <a:pos x="T10" y="T11"/>
                </a:cxn>
              </a:cxnLst>
              <a:rect l="0" t="0" r="r" b="b"/>
              <a:pathLst>
                <a:path w="19" h="54">
                  <a:moveTo>
                    <a:pt x="7" y="1"/>
                  </a:moveTo>
                  <a:cubicBezTo>
                    <a:pt x="11" y="0"/>
                    <a:pt x="15" y="1"/>
                    <a:pt x="17" y="4"/>
                  </a:cubicBezTo>
                  <a:cubicBezTo>
                    <a:pt x="19" y="21"/>
                    <a:pt x="16" y="37"/>
                    <a:pt x="11" y="53"/>
                  </a:cubicBezTo>
                  <a:cubicBezTo>
                    <a:pt x="11" y="53"/>
                    <a:pt x="10" y="54"/>
                    <a:pt x="10" y="54"/>
                  </a:cubicBezTo>
                  <a:cubicBezTo>
                    <a:pt x="1" y="45"/>
                    <a:pt x="0" y="36"/>
                    <a:pt x="6" y="25"/>
                  </a:cubicBezTo>
                  <a:cubicBezTo>
                    <a:pt x="9" y="18"/>
                    <a:pt x="7" y="9"/>
                    <a:pt x="7" y="1"/>
                  </a:cubicBezTo>
                  <a:close/>
                </a:path>
              </a:pathLst>
            </a:custGeom>
            <a:solidFill>
              <a:srgbClr val="7944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2" name="Freeform 443">
              <a:extLst>
                <a:ext uri="{FF2B5EF4-FFF2-40B4-BE49-F238E27FC236}">
                  <a16:creationId xmlns:a16="http://schemas.microsoft.com/office/drawing/2014/main" id="{BBFAAD22-0E1A-427B-B822-3DF074F43401}"/>
                </a:ext>
              </a:extLst>
            </p:cNvPr>
            <p:cNvSpPr>
              <a:spLocks/>
            </p:cNvSpPr>
            <p:nvPr/>
          </p:nvSpPr>
          <p:spPr bwMode="auto">
            <a:xfrm>
              <a:off x="3933826" y="2484438"/>
              <a:ext cx="1606550" cy="1949450"/>
            </a:xfrm>
            <a:custGeom>
              <a:avLst/>
              <a:gdLst>
                <a:gd name="T0" fmla="*/ 42 w 428"/>
                <a:gd name="T1" fmla="*/ 234 h 519"/>
                <a:gd name="T2" fmla="*/ 32 w 428"/>
                <a:gd name="T3" fmla="*/ 210 h 519"/>
                <a:gd name="T4" fmla="*/ 22 w 428"/>
                <a:gd name="T5" fmla="*/ 182 h 519"/>
                <a:gd name="T6" fmla="*/ 4 w 428"/>
                <a:gd name="T7" fmla="*/ 105 h 519"/>
                <a:gd name="T8" fmla="*/ 0 w 428"/>
                <a:gd name="T9" fmla="*/ 93 h 519"/>
                <a:gd name="T10" fmla="*/ 12 w 428"/>
                <a:gd name="T11" fmla="*/ 31 h 519"/>
                <a:gd name="T12" fmla="*/ 46 w 428"/>
                <a:gd name="T13" fmla="*/ 18 h 519"/>
                <a:gd name="T14" fmla="*/ 58 w 428"/>
                <a:gd name="T15" fmla="*/ 17 h 519"/>
                <a:gd name="T16" fmla="*/ 91 w 428"/>
                <a:gd name="T17" fmla="*/ 24 h 519"/>
                <a:gd name="T18" fmla="*/ 96 w 428"/>
                <a:gd name="T19" fmla="*/ 44 h 519"/>
                <a:gd name="T20" fmla="*/ 90 w 428"/>
                <a:gd name="T21" fmla="*/ 69 h 519"/>
                <a:gd name="T22" fmla="*/ 79 w 428"/>
                <a:gd name="T23" fmla="*/ 67 h 519"/>
                <a:gd name="T24" fmla="*/ 70 w 428"/>
                <a:gd name="T25" fmla="*/ 72 h 519"/>
                <a:gd name="T26" fmla="*/ 71 w 428"/>
                <a:gd name="T27" fmla="*/ 81 h 519"/>
                <a:gd name="T28" fmla="*/ 79 w 428"/>
                <a:gd name="T29" fmla="*/ 79 h 519"/>
                <a:gd name="T30" fmla="*/ 92 w 428"/>
                <a:gd name="T31" fmla="*/ 79 h 519"/>
                <a:gd name="T32" fmla="*/ 98 w 428"/>
                <a:gd name="T33" fmla="*/ 161 h 519"/>
                <a:gd name="T34" fmla="*/ 111 w 428"/>
                <a:gd name="T35" fmla="*/ 218 h 519"/>
                <a:gd name="T36" fmla="*/ 124 w 428"/>
                <a:gd name="T37" fmla="*/ 250 h 519"/>
                <a:gd name="T38" fmla="*/ 132 w 428"/>
                <a:gd name="T39" fmla="*/ 274 h 519"/>
                <a:gd name="T40" fmla="*/ 137 w 428"/>
                <a:gd name="T41" fmla="*/ 280 h 519"/>
                <a:gd name="T42" fmla="*/ 173 w 428"/>
                <a:gd name="T43" fmla="*/ 341 h 519"/>
                <a:gd name="T44" fmla="*/ 185 w 428"/>
                <a:gd name="T45" fmla="*/ 346 h 519"/>
                <a:gd name="T46" fmla="*/ 216 w 428"/>
                <a:gd name="T47" fmla="*/ 375 h 519"/>
                <a:gd name="T48" fmla="*/ 286 w 428"/>
                <a:gd name="T49" fmla="*/ 420 h 519"/>
                <a:gd name="T50" fmla="*/ 326 w 428"/>
                <a:gd name="T51" fmla="*/ 446 h 519"/>
                <a:gd name="T52" fmla="*/ 369 w 428"/>
                <a:gd name="T53" fmla="*/ 460 h 519"/>
                <a:gd name="T54" fmla="*/ 418 w 428"/>
                <a:gd name="T55" fmla="*/ 486 h 519"/>
                <a:gd name="T56" fmla="*/ 418 w 428"/>
                <a:gd name="T57" fmla="*/ 486 h 519"/>
                <a:gd name="T58" fmla="*/ 424 w 428"/>
                <a:gd name="T59" fmla="*/ 506 h 519"/>
                <a:gd name="T60" fmla="*/ 414 w 428"/>
                <a:gd name="T61" fmla="*/ 514 h 519"/>
                <a:gd name="T62" fmla="*/ 414 w 428"/>
                <a:gd name="T63" fmla="*/ 514 h 519"/>
                <a:gd name="T64" fmla="*/ 355 w 428"/>
                <a:gd name="T65" fmla="*/ 496 h 519"/>
                <a:gd name="T66" fmla="*/ 329 w 428"/>
                <a:gd name="T67" fmla="*/ 490 h 519"/>
                <a:gd name="T68" fmla="*/ 320 w 428"/>
                <a:gd name="T69" fmla="*/ 486 h 519"/>
                <a:gd name="T70" fmla="*/ 266 w 428"/>
                <a:gd name="T71" fmla="*/ 465 h 519"/>
                <a:gd name="T72" fmla="*/ 279 w 428"/>
                <a:gd name="T73" fmla="*/ 453 h 519"/>
                <a:gd name="T74" fmla="*/ 286 w 428"/>
                <a:gd name="T75" fmla="*/ 447 h 519"/>
                <a:gd name="T76" fmla="*/ 284 w 428"/>
                <a:gd name="T77" fmla="*/ 442 h 519"/>
                <a:gd name="T78" fmla="*/ 266 w 428"/>
                <a:gd name="T79" fmla="*/ 434 h 519"/>
                <a:gd name="T80" fmla="*/ 264 w 428"/>
                <a:gd name="T81" fmla="*/ 449 h 519"/>
                <a:gd name="T82" fmla="*/ 246 w 428"/>
                <a:gd name="T83" fmla="*/ 454 h 519"/>
                <a:gd name="T84" fmla="*/ 234 w 428"/>
                <a:gd name="T85" fmla="*/ 446 h 519"/>
                <a:gd name="T86" fmla="*/ 216 w 428"/>
                <a:gd name="T87" fmla="*/ 428 h 519"/>
                <a:gd name="T88" fmla="*/ 203 w 428"/>
                <a:gd name="T89" fmla="*/ 418 h 519"/>
                <a:gd name="T90" fmla="*/ 161 w 428"/>
                <a:gd name="T91" fmla="*/ 398 h 519"/>
                <a:gd name="T92" fmla="*/ 155 w 428"/>
                <a:gd name="T93" fmla="*/ 390 h 519"/>
                <a:gd name="T94" fmla="*/ 125 w 428"/>
                <a:gd name="T95" fmla="*/ 356 h 519"/>
                <a:gd name="T96" fmla="*/ 86 w 428"/>
                <a:gd name="T97" fmla="*/ 312 h 519"/>
                <a:gd name="T98" fmla="*/ 76 w 428"/>
                <a:gd name="T99" fmla="*/ 294 h 519"/>
                <a:gd name="T100" fmla="*/ 54 w 428"/>
                <a:gd name="T101" fmla="*/ 265 h 519"/>
                <a:gd name="T102" fmla="*/ 42 w 428"/>
                <a:gd name="T103" fmla="*/ 234 h 5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28" h="519">
                  <a:moveTo>
                    <a:pt x="42" y="234"/>
                  </a:moveTo>
                  <a:cubicBezTo>
                    <a:pt x="39" y="226"/>
                    <a:pt x="35" y="218"/>
                    <a:pt x="32" y="210"/>
                  </a:cubicBezTo>
                  <a:cubicBezTo>
                    <a:pt x="23" y="203"/>
                    <a:pt x="21" y="191"/>
                    <a:pt x="22" y="182"/>
                  </a:cubicBezTo>
                  <a:cubicBezTo>
                    <a:pt x="27" y="153"/>
                    <a:pt x="11" y="130"/>
                    <a:pt x="4" y="105"/>
                  </a:cubicBezTo>
                  <a:cubicBezTo>
                    <a:pt x="2" y="102"/>
                    <a:pt x="1" y="97"/>
                    <a:pt x="0" y="93"/>
                  </a:cubicBezTo>
                  <a:cubicBezTo>
                    <a:pt x="7" y="73"/>
                    <a:pt x="7" y="52"/>
                    <a:pt x="12" y="31"/>
                  </a:cubicBezTo>
                  <a:cubicBezTo>
                    <a:pt x="25" y="8"/>
                    <a:pt x="25" y="8"/>
                    <a:pt x="46" y="18"/>
                  </a:cubicBezTo>
                  <a:cubicBezTo>
                    <a:pt x="51" y="21"/>
                    <a:pt x="53" y="20"/>
                    <a:pt x="58" y="17"/>
                  </a:cubicBezTo>
                  <a:cubicBezTo>
                    <a:pt x="76" y="0"/>
                    <a:pt x="78" y="1"/>
                    <a:pt x="91" y="24"/>
                  </a:cubicBezTo>
                  <a:cubicBezTo>
                    <a:pt x="94" y="30"/>
                    <a:pt x="97" y="37"/>
                    <a:pt x="96" y="44"/>
                  </a:cubicBezTo>
                  <a:cubicBezTo>
                    <a:pt x="94" y="52"/>
                    <a:pt x="101" y="63"/>
                    <a:pt x="90" y="69"/>
                  </a:cubicBezTo>
                  <a:cubicBezTo>
                    <a:pt x="86" y="70"/>
                    <a:pt x="82" y="69"/>
                    <a:pt x="79" y="67"/>
                  </a:cubicBezTo>
                  <a:cubicBezTo>
                    <a:pt x="74" y="66"/>
                    <a:pt x="71" y="68"/>
                    <a:pt x="70" y="72"/>
                  </a:cubicBezTo>
                  <a:cubicBezTo>
                    <a:pt x="68" y="75"/>
                    <a:pt x="68" y="79"/>
                    <a:pt x="71" y="81"/>
                  </a:cubicBezTo>
                  <a:cubicBezTo>
                    <a:pt x="74" y="84"/>
                    <a:pt x="77" y="81"/>
                    <a:pt x="79" y="79"/>
                  </a:cubicBezTo>
                  <a:cubicBezTo>
                    <a:pt x="84" y="77"/>
                    <a:pt x="88" y="75"/>
                    <a:pt x="92" y="79"/>
                  </a:cubicBezTo>
                  <a:cubicBezTo>
                    <a:pt x="96" y="106"/>
                    <a:pt x="94" y="134"/>
                    <a:pt x="98" y="161"/>
                  </a:cubicBezTo>
                  <a:cubicBezTo>
                    <a:pt x="94" y="182"/>
                    <a:pt x="97" y="201"/>
                    <a:pt x="111" y="218"/>
                  </a:cubicBezTo>
                  <a:cubicBezTo>
                    <a:pt x="115" y="229"/>
                    <a:pt x="116" y="241"/>
                    <a:pt x="124" y="250"/>
                  </a:cubicBezTo>
                  <a:cubicBezTo>
                    <a:pt x="127" y="258"/>
                    <a:pt x="130" y="266"/>
                    <a:pt x="132" y="274"/>
                  </a:cubicBezTo>
                  <a:cubicBezTo>
                    <a:pt x="135" y="275"/>
                    <a:pt x="136" y="277"/>
                    <a:pt x="137" y="280"/>
                  </a:cubicBezTo>
                  <a:cubicBezTo>
                    <a:pt x="143" y="304"/>
                    <a:pt x="159" y="322"/>
                    <a:pt x="173" y="341"/>
                  </a:cubicBezTo>
                  <a:cubicBezTo>
                    <a:pt x="177" y="343"/>
                    <a:pt x="181" y="345"/>
                    <a:pt x="185" y="346"/>
                  </a:cubicBezTo>
                  <a:cubicBezTo>
                    <a:pt x="198" y="353"/>
                    <a:pt x="206" y="365"/>
                    <a:pt x="216" y="375"/>
                  </a:cubicBezTo>
                  <a:cubicBezTo>
                    <a:pt x="231" y="403"/>
                    <a:pt x="263" y="404"/>
                    <a:pt x="286" y="420"/>
                  </a:cubicBezTo>
                  <a:cubicBezTo>
                    <a:pt x="299" y="429"/>
                    <a:pt x="315" y="434"/>
                    <a:pt x="326" y="446"/>
                  </a:cubicBezTo>
                  <a:cubicBezTo>
                    <a:pt x="338" y="458"/>
                    <a:pt x="351" y="465"/>
                    <a:pt x="369" y="460"/>
                  </a:cubicBezTo>
                  <a:cubicBezTo>
                    <a:pt x="389" y="462"/>
                    <a:pt x="403" y="475"/>
                    <a:pt x="418" y="486"/>
                  </a:cubicBezTo>
                  <a:cubicBezTo>
                    <a:pt x="418" y="486"/>
                    <a:pt x="418" y="486"/>
                    <a:pt x="418" y="486"/>
                  </a:cubicBezTo>
                  <a:cubicBezTo>
                    <a:pt x="420" y="492"/>
                    <a:pt x="422" y="499"/>
                    <a:pt x="424" y="506"/>
                  </a:cubicBezTo>
                  <a:cubicBezTo>
                    <a:pt x="428" y="519"/>
                    <a:pt x="419" y="514"/>
                    <a:pt x="414" y="514"/>
                  </a:cubicBezTo>
                  <a:cubicBezTo>
                    <a:pt x="414" y="514"/>
                    <a:pt x="414" y="514"/>
                    <a:pt x="414" y="514"/>
                  </a:cubicBezTo>
                  <a:cubicBezTo>
                    <a:pt x="400" y="489"/>
                    <a:pt x="378" y="491"/>
                    <a:pt x="355" y="496"/>
                  </a:cubicBezTo>
                  <a:cubicBezTo>
                    <a:pt x="345" y="497"/>
                    <a:pt x="336" y="499"/>
                    <a:pt x="329" y="490"/>
                  </a:cubicBezTo>
                  <a:cubicBezTo>
                    <a:pt x="326" y="489"/>
                    <a:pt x="323" y="487"/>
                    <a:pt x="320" y="486"/>
                  </a:cubicBezTo>
                  <a:cubicBezTo>
                    <a:pt x="300" y="483"/>
                    <a:pt x="279" y="483"/>
                    <a:pt x="266" y="465"/>
                  </a:cubicBezTo>
                  <a:cubicBezTo>
                    <a:pt x="263" y="453"/>
                    <a:pt x="272" y="453"/>
                    <a:pt x="279" y="453"/>
                  </a:cubicBezTo>
                  <a:cubicBezTo>
                    <a:pt x="283" y="452"/>
                    <a:pt x="290" y="455"/>
                    <a:pt x="286" y="447"/>
                  </a:cubicBezTo>
                  <a:cubicBezTo>
                    <a:pt x="285" y="445"/>
                    <a:pt x="285" y="444"/>
                    <a:pt x="284" y="442"/>
                  </a:cubicBezTo>
                  <a:cubicBezTo>
                    <a:pt x="280" y="435"/>
                    <a:pt x="274" y="431"/>
                    <a:pt x="266" y="434"/>
                  </a:cubicBezTo>
                  <a:cubicBezTo>
                    <a:pt x="257" y="438"/>
                    <a:pt x="265" y="444"/>
                    <a:pt x="264" y="449"/>
                  </a:cubicBezTo>
                  <a:cubicBezTo>
                    <a:pt x="264" y="468"/>
                    <a:pt x="253" y="454"/>
                    <a:pt x="246" y="454"/>
                  </a:cubicBezTo>
                  <a:cubicBezTo>
                    <a:pt x="242" y="451"/>
                    <a:pt x="238" y="449"/>
                    <a:pt x="234" y="446"/>
                  </a:cubicBezTo>
                  <a:cubicBezTo>
                    <a:pt x="227" y="441"/>
                    <a:pt x="220" y="436"/>
                    <a:pt x="216" y="428"/>
                  </a:cubicBezTo>
                  <a:cubicBezTo>
                    <a:pt x="213" y="422"/>
                    <a:pt x="208" y="418"/>
                    <a:pt x="203" y="418"/>
                  </a:cubicBezTo>
                  <a:cubicBezTo>
                    <a:pt x="186" y="417"/>
                    <a:pt x="174" y="406"/>
                    <a:pt x="161" y="398"/>
                  </a:cubicBezTo>
                  <a:cubicBezTo>
                    <a:pt x="159" y="395"/>
                    <a:pt x="157" y="393"/>
                    <a:pt x="155" y="390"/>
                  </a:cubicBezTo>
                  <a:cubicBezTo>
                    <a:pt x="141" y="382"/>
                    <a:pt x="129" y="373"/>
                    <a:pt x="125" y="356"/>
                  </a:cubicBezTo>
                  <a:cubicBezTo>
                    <a:pt x="121" y="334"/>
                    <a:pt x="99" y="327"/>
                    <a:pt x="86" y="312"/>
                  </a:cubicBezTo>
                  <a:cubicBezTo>
                    <a:pt x="83" y="306"/>
                    <a:pt x="79" y="300"/>
                    <a:pt x="76" y="294"/>
                  </a:cubicBezTo>
                  <a:cubicBezTo>
                    <a:pt x="65" y="287"/>
                    <a:pt x="57" y="278"/>
                    <a:pt x="54" y="265"/>
                  </a:cubicBezTo>
                  <a:cubicBezTo>
                    <a:pt x="53" y="253"/>
                    <a:pt x="45" y="245"/>
                    <a:pt x="42" y="234"/>
                  </a:cubicBezTo>
                  <a:close/>
                </a:path>
              </a:pathLst>
            </a:custGeom>
            <a:solidFill>
              <a:srgbClr val="D9CFC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3" name="Freeform 444">
              <a:extLst>
                <a:ext uri="{FF2B5EF4-FFF2-40B4-BE49-F238E27FC236}">
                  <a16:creationId xmlns:a16="http://schemas.microsoft.com/office/drawing/2014/main" id="{32015E6E-C25B-40BC-8676-2AAA2D207C05}"/>
                </a:ext>
              </a:extLst>
            </p:cNvPr>
            <p:cNvSpPr>
              <a:spLocks/>
            </p:cNvSpPr>
            <p:nvPr/>
          </p:nvSpPr>
          <p:spPr bwMode="auto">
            <a:xfrm>
              <a:off x="4256088" y="3656013"/>
              <a:ext cx="258763" cy="371475"/>
            </a:xfrm>
            <a:custGeom>
              <a:avLst/>
              <a:gdLst>
                <a:gd name="T0" fmla="*/ 0 w 69"/>
                <a:gd name="T1" fmla="*/ 0 h 99"/>
                <a:gd name="T2" fmla="*/ 46 w 69"/>
                <a:gd name="T3" fmla="*/ 52 h 99"/>
                <a:gd name="T4" fmla="*/ 69 w 69"/>
                <a:gd name="T5" fmla="*/ 78 h 99"/>
                <a:gd name="T6" fmla="*/ 49 w 69"/>
                <a:gd name="T7" fmla="*/ 79 h 99"/>
                <a:gd name="T8" fmla="*/ 47 w 69"/>
                <a:gd name="T9" fmla="*/ 67 h 99"/>
                <a:gd name="T10" fmla="*/ 33 w 69"/>
                <a:gd name="T11" fmla="*/ 67 h 99"/>
                <a:gd name="T12" fmla="*/ 32 w 69"/>
                <a:gd name="T13" fmla="*/ 79 h 99"/>
                <a:gd name="T14" fmla="*/ 24 w 69"/>
                <a:gd name="T15" fmla="*/ 98 h 99"/>
                <a:gd name="T16" fmla="*/ 25 w 69"/>
                <a:gd name="T17" fmla="*/ 77 h 99"/>
                <a:gd name="T18" fmla="*/ 40 w 69"/>
                <a:gd name="T19" fmla="*/ 58 h 99"/>
                <a:gd name="T20" fmla="*/ 0 w 69"/>
                <a:gd name="T21" fmla="*/ 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9" h="99">
                  <a:moveTo>
                    <a:pt x="0" y="0"/>
                  </a:moveTo>
                  <a:cubicBezTo>
                    <a:pt x="27" y="7"/>
                    <a:pt x="48" y="17"/>
                    <a:pt x="46" y="52"/>
                  </a:cubicBezTo>
                  <a:cubicBezTo>
                    <a:pt x="46" y="60"/>
                    <a:pt x="61" y="69"/>
                    <a:pt x="69" y="78"/>
                  </a:cubicBezTo>
                  <a:cubicBezTo>
                    <a:pt x="62" y="78"/>
                    <a:pt x="55" y="78"/>
                    <a:pt x="49" y="79"/>
                  </a:cubicBezTo>
                  <a:cubicBezTo>
                    <a:pt x="44" y="75"/>
                    <a:pt x="54" y="69"/>
                    <a:pt x="47" y="67"/>
                  </a:cubicBezTo>
                  <a:cubicBezTo>
                    <a:pt x="42" y="66"/>
                    <a:pt x="37" y="66"/>
                    <a:pt x="33" y="67"/>
                  </a:cubicBezTo>
                  <a:cubicBezTo>
                    <a:pt x="27" y="70"/>
                    <a:pt x="31" y="75"/>
                    <a:pt x="32" y="79"/>
                  </a:cubicBezTo>
                  <a:cubicBezTo>
                    <a:pt x="38" y="98"/>
                    <a:pt x="38" y="99"/>
                    <a:pt x="24" y="98"/>
                  </a:cubicBezTo>
                  <a:cubicBezTo>
                    <a:pt x="36" y="92"/>
                    <a:pt x="27" y="83"/>
                    <a:pt x="25" y="77"/>
                  </a:cubicBezTo>
                  <a:cubicBezTo>
                    <a:pt x="21" y="63"/>
                    <a:pt x="23" y="55"/>
                    <a:pt x="40" y="58"/>
                  </a:cubicBezTo>
                  <a:cubicBezTo>
                    <a:pt x="27" y="37"/>
                    <a:pt x="6" y="24"/>
                    <a:pt x="0" y="0"/>
                  </a:cubicBezTo>
                  <a:close/>
                </a:path>
              </a:pathLst>
            </a:custGeom>
            <a:solidFill>
              <a:srgbClr val="8430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4" name="Freeform 445">
              <a:extLst>
                <a:ext uri="{FF2B5EF4-FFF2-40B4-BE49-F238E27FC236}">
                  <a16:creationId xmlns:a16="http://schemas.microsoft.com/office/drawing/2014/main" id="{462EAEA2-A27F-46BB-AA51-A69447ECC0BE}"/>
                </a:ext>
              </a:extLst>
            </p:cNvPr>
            <p:cNvSpPr>
              <a:spLocks/>
            </p:cNvSpPr>
            <p:nvPr/>
          </p:nvSpPr>
          <p:spPr bwMode="auto">
            <a:xfrm>
              <a:off x="4057651" y="3430588"/>
              <a:ext cx="161925" cy="206375"/>
            </a:xfrm>
            <a:custGeom>
              <a:avLst/>
              <a:gdLst>
                <a:gd name="T0" fmla="*/ 25 w 43"/>
                <a:gd name="T1" fmla="*/ 10 h 55"/>
                <a:gd name="T2" fmla="*/ 43 w 43"/>
                <a:gd name="T3" fmla="*/ 42 h 55"/>
                <a:gd name="T4" fmla="*/ 14 w 43"/>
                <a:gd name="T5" fmla="*/ 32 h 55"/>
                <a:gd name="T6" fmla="*/ 10 w 43"/>
                <a:gd name="T7" fmla="*/ 55 h 55"/>
                <a:gd name="T8" fmla="*/ 5 w 43"/>
                <a:gd name="T9" fmla="*/ 52 h 55"/>
                <a:gd name="T10" fmla="*/ 4 w 43"/>
                <a:gd name="T11" fmla="*/ 32 h 55"/>
                <a:gd name="T12" fmla="*/ 1 w 43"/>
                <a:gd name="T13" fmla="*/ 11 h 55"/>
                <a:gd name="T14" fmla="*/ 16 w 43"/>
                <a:gd name="T15" fmla="*/ 9 h 55"/>
                <a:gd name="T16" fmla="*/ 25 w 43"/>
                <a:gd name="T17" fmla="*/ 1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3" h="55">
                  <a:moveTo>
                    <a:pt x="25" y="10"/>
                  </a:moveTo>
                  <a:cubicBezTo>
                    <a:pt x="31" y="21"/>
                    <a:pt x="37" y="31"/>
                    <a:pt x="43" y="42"/>
                  </a:cubicBezTo>
                  <a:cubicBezTo>
                    <a:pt x="32" y="44"/>
                    <a:pt x="25" y="32"/>
                    <a:pt x="14" y="32"/>
                  </a:cubicBezTo>
                  <a:cubicBezTo>
                    <a:pt x="13" y="40"/>
                    <a:pt x="11" y="47"/>
                    <a:pt x="10" y="55"/>
                  </a:cubicBezTo>
                  <a:cubicBezTo>
                    <a:pt x="8" y="54"/>
                    <a:pt x="7" y="53"/>
                    <a:pt x="5" y="52"/>
                  </a:cubicBezTo>
                  <a:cubicBezTo>
                    <a:pt x="1" y="45"/>
                    <a:pt x="0" y="37"/>
                    <a:pt x="4" y="32"/>
                  </a:cubicBezTo>
                  <a:cubicBezTo>
                    <a:pt x="10" y="23"/>
                    <a:pt x="5" y="18"/>
                    <a:pt x="1" y="11"/>
                  </a:cubicBezTo>
                  <a:cubicBezTo>
                    <a:pt x="5" y="0"/>
                    <a:pt x="11" y="7"/>
                    <a:pt x="16" y="9"/>
                  </a:cubicBezTo>
                  <a:cubicBezTo>
                    <a:pt x="19" y="8"/>
                    <a:pt x="22" y="8"/>
                    <a:pt x="25" y="10"/>
                  </a:cubicBezTo>
                  <a:close/>
                </a:path>
              </a:pathLst>
            </a:custGeom>
            <a:solidFill>
              <a:srgbClr val="7944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5" name="Freeform 446">
              <a:extLst>
                <a:ext uri="{FF2B5EF4-FFF2-40B4-BE49-F238E27FC236}">
                  <a16:creationId xmlns:a16="http://schemas.microsoft.com/office/drawing/2014/main" id="{8A36ACCD-1115-40C3-8DE9-4254258F87CF}"/>
                </a:ext>
              </a:extLst>
            </p:cNvPr>
            <p:cNvSpPr>
              <a:spLocks/>
            </p:cNvSpPr>
            <p:nvPr/>
          </p:nvSpPr>
          <p:spPr bwMode="auto">
            <a:xfrm>
              <a:off x="3997326" y="3600450"/>
              <a:ext cx="96838" cy="100013"/>
            </a:xfrm>
            <a:custGeom>
              <a:avLst/>
              <a:gdLst>
                <a:gd name="T0" fmla="*/ 26 w 26"/>
                <a:gd name="T1" fmla="*/ 10 h 27"/>
                <a:gd name="T2" fmla="*/ 0 w 26"/>
                <a:gd name="T3" fmla="*/ 10 h 27"/>
                <a:gd name="T4" fmla="*/ 1 w 26"/>
                <a:gd name="T5" fmla="*/ 9 h 27"/>
                <a:gd name="T6" fmla="*/ 25 w 26"/>
                <a:gd name="T7" fmla="*/ 9 h 27"/>
                <a:gd name="T8" fmla="*/ 26 w 26"/>
                <a:gd name="T9" fmla="*/ 10 h 27"/>
              </a:gdLst>
              <a:ahLst/>
              <a:cxnLst>
                <a:cxn ang="0">
                  <a:pos x="T0" y="T1"/>
                </a:cxn>
                <a:cxn ang="0">
                  <a:pos x="T2" y="T3"/>
                </a:cxn>
                <a:cxn ang="0">
                  <a:pos x="T4" y="T5"/>
                </a:cxn>
                <a:cxn ang="0">
                  <a:pos x="T6" y="T7"/>
                </a:cxn>
                <a:cxn ang="0">
                  <a:pos x="T8" y="T9"/>
                </a:cxn>
              </a:cxnLst>
              <a:rect l="0" t="0" r="r" b="b"/>
              <a:pathLst>
                <a:path w="26" h="27">
                  <a:moveTo>
                    <a:pt x="26" y="10"/>
                  </a:moveTo>
                  <a:cubicBezTo>
                    <a:pt x="17" y="27"/>
                    <a:pt x="9" y="16"/>
                    <a:pt x="0" y="10"/>
                  </a:cubicBezTo>
                  <a:cubicBezTo>
                    <a:pt x="0" y="10"/>
                    <a:pt x="1" y="9"/>
                    <a:pt x="1" y="9"/>
                  </a:cubicBezTo>
                  <a:cubicBezTo>
                    <a:pt x="9" y="0"/>
                    <a:pt x="17" y="3"/>
                    <a:pt x="25" y="9"/>
                  </a:cubicBezTo>
                  <a:lnTo>
                    <a:pt x="26" y="10"/>
                  </a:lnTo>
                  <a:close/>
                </a:path>
              </a:pathLst>
            </a:custGeom>
            <a:solidFill>
              <a:srgbClr val="7944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6" name="Freeform 447">
              <a:extLst>
                <a:ext uri="{FF2B5EF4-FFF2-40B4-BE49-F238E27FC236}">
                  <a16:creationId xmlns:a16="http://schemas.microsoft.com/office/drawing/2014/main" id="{24B4309F-C59F-4146-BB70-1A35DEFCC183}"/>
                </a:ext>
              </a:extLst>
            </p:cNvPr>
            <p:cNvSpPr>
              <a:spLocks/>
            </p:cNvSpPr>
            <p:nvPr/>
          </p:nvSpPr>
          <p:spPr bwMode="auto">
            <a:xfrm>
              <a:off x="3625851" y="2841625"/>
              <a:ext cx="138113" cy="269875"/>
            </a:xfrm>
            <a:custGeom>
              <a:avLst/>
              <a:gdLst>
                <a:gd name="T0" fmla="*/ 0 w 37"/>
                <a:gd name="T1" fmla="*/ 43 h 72"/>
                <a:gd name="T2" fmla="*/ 8 w 37"/>
                <a:gd name="T3" fmla="*/ 0 h 72"/>
                <a:gd name="T4" fmla="*/ 36 w 37"/>
                <a:gd name="T5" fmla="*/ 21 h 72"/>
                <a:gd name="T6" fmla="*/ 32 w 37"/>
                <a:gd name="T7" fmla="*/ 60 h 72"/>
                <a:gd name="T8" fmla="*/ 29 w 37"/>
                <a:gd name="T9" fmla="*/ 70 h 72"/>
                <a:gd name="T10" fmla="*/ 18 w 37"/>
                <a:gd name="T11" fmla="*/ 64 h 72"/>
                <a:gd name="T12" fmla="*/ 0 w 37"/>
                <a:gd name="T13" fmla="*/ 43 h 72"/>
              </a:gdLst>
              <a:ahLst/>
              <a:cxnLst>
                <a:cxn ang="0">
                  <a:pos x="T0" y="T1"/>
                </a:cxn>
                <a:cxn ang="0">
                  <a:pos x="T2" y="T3"/>
                </a:cxn>
                <a:cxn ang="0">
                  <a:pos x="T4" y="T5"/>
                </a:cxn>
                <a:cxn ang="0">
                  <a:pos x="T6" y="T7"/>
                </a:cxn>
                <a:cxn ang="0">
                  <a:pos x="T8" y="T9"/>
                </a:cxn>
                <a:cxn ang="0">
                  <a:pos x="T10" y="T11"/>
                </a:cxn>
                <a:cxn ang="0">
                  <a:pos x="T12" y="T13"/>
                </a:cxn>
              </a:cxnLst>
              <a:rect l="0" t="0" r="r" b="b"/>
              <a:pathLst>
                <a:path w="37" h="72">
                  <a:moveTo>
                    <a:pt x="0" y="43"/>
                  </a:moveTo>
                  <a:cubicBezTo>
                    <a:pt x="2" y="29"/>
                    <a:pt x="5" y="15"/>
                    <a:pt x="8" y="0"/>
                  </a:cubicBezTo>
                  <a:cubicBezTo>
                    <a:pt x="21" y="4"/>
                    <a:pt x="24" y="18"/>
                    <a:pt x="36" y="21"/>
                  </a:cubicBezTo>
                  <a:cubicBezTo>
                    <a:pt x="37" y="34"/>
                    <a:pt x="37" y="47"/>
                    <a:pt x="32" y="60"/>
                  </a:cubicBezTo>
                  <a:cubicBezTo>
                    <a:pt x="31" y="64"/>
                    <a:pt x="33" y="69"/>
                    <a:pt x="29" y="70"/>
                  </a:cubicBezTo>
                  <a:cubicBezTo>
                    <a:pt x="23" y="72"/>
                    <a:pt x="21" y="66"/>
                    <a:pt x="18" y="64"/>
                  </a:cubicBezTo>
                  <a:cubicBezTo>
                    <a:pt x="10" y="58"/>
                    <a:pt x="9" y="47"/>
                    <a:pt x="0" y="43"/>
                  </a:cubicBezTo>
                  <a:close/>
                </a:path>
              </a:pathLst>
            </a:custGeom>
            <a:solidFill>
              <a:srgbClr val="820F0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7" name="Freeform 448">
              <a:extLst>
                <a:ext uri="{FF2B5EF4-FFF2-40B4-BE49-F238E27FC236}">
                  <a16:creationId xmlns:a16="http://schemas.microsoft.com/office/drawing/2014/main" id="{579A5AFD-07F1-487E-BB03-2711649A7B9D}"/>
                </a:ext>
              </a:extLst>
            </p:cNvPr>
            <p:cNvSpPr>
              <a:spLocks/>
            </p:cNvSpPr>
            <p:nvPr/>
          </p:nvSpPr>
          <p:spPr bwMode="auto">
            <a:xfrm>
              <a:off x="3738563" y="2736850"/>
              <a:ext cx="146050" cy="269875"/>
            </a:xfrm>
            <a:custGeom>
              <a:avLst/>
              <a:gdLst>
                <a:gd name="T0" fmla="*/ 18 w 39"/>
                <a:gd name="T1" fmla="*/ 3 h 72"/>
                <a:gd name="T2" fmla="*/ 39 w 39"/>
                <a:gd name="T3" fmla="*/ 25 h 72"/>
                <a:gd name="T4" fmla="*/ 39 w 39"/>
                <a:gd name="T5" fmla="*/ 25 h 72"/>
                <a:gd name="T6" fmla="*/ 32 w 39"/>
                <a:gd name="T7" fmla="*/ 72 h 72"/>
                <a:gd name="T8" fmla="*/ 11 w 39"/>
                <a:gd name="T9" fmla="*/ 3 h 72"/>
                <a:gd name="T10" fmla="*/ 18 w 39"/>
                <a:gd name="T11" fmla="*/ 3 h 72"/>
              </a:gdLst>
              <a:ahLst/>
              <a:cxnLst>
                <a:cxn ang="0">
                  <a:pos x="T0" y="T1"/>
                </a:cxn>
                <a:cxn ang="0">
                  <a:pos x="T2" y="T3"/>
                </a:cxn>
                <a:cxn ang="0">
                  <a:pos x="T4" y="T5"/>
                </a:cxn>
                <a:cxn ang="0">
                  <a:pos x="T6" y="T7"/>
                </a:cxn>
                <a:cxn ang="0">
                  <a:pos x="T8" y="T9"/>
                </a:cxn>
                <a:cxn ang="0">
                  <a:pos x="T10" y="T11"/>
                </a:cxn>
              </a:cxnLst>
              <a:rect l="0" t="0" r="r" b="b"/>
              <a:pathLst>
                <a:path w="39" h="72">
                  <a:moveTo>
                    <a:pt x="18" y="3"/>
                  </a:moveTo>
                  <a:cubicBezTo>
                    <a:pt x="25" y="10"/>
                    <a:pt x="32" y="18"/>
                    <a:pt x="39" y="25"/>
                  </a:cubicBezTo>
                  <a:cubicBezTo>
                    <a:pt x="39" y="25"/>
                    <a:pt x="39" y="25"/>
                    <a:pt x="39" y="25"/>
                  </a:cubicBezTo>
                  <a:cubicBezTo>
                    <a:pt x="39" y="41"/>
                    <a:pt x="38" y="57"/>
                    <a:pt x="32" y="72"/>
                  </a:cubicBezTo>
                  <a:cubicBezTo>
                    <a:pt x="11" y="59"/>
                    <a:pt x="0" y="23"/>
                    <a:pt x="11" y="3"/>
                  </a:cubicBezTo>
                  <a:cubicBezTo>
                    <a:pt x="12" y="0"/>
                    <a:pt x="15" y="4"/>
                    <a:pt x="18" y="3"/>
                  </a:cubicBezTo>
                  <a:close/>
                </a:path>
              </a:pathLst>
            </a:custGeom>
            <a:solidFill>
              <a:srgbClr val="8D151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8" name="Freeform 449">
              <a:extLst>
                <a:ext uri="{FF2B5EF4-FFF2-40B4-BE49-F238E27FC236}">
                  <a16:creationId xmlns:a16="http://schemas.microsoft.com/office/drawing/2014/main" id="{BF63D92C-6F76-4DC0-832A-35571FE1A14B}"/>
                </a:ext>
              </a:extLst>
            </p:cNvPr>
            <p:cNvSpPr>
              <a:spLocks/>
            </p:cNvSpPr>
            <p:nvPr/>
          </p:nvSpPr>
          <p:spPr bwMode="auto">
            <a:xfrm>
              <a:off x="3952876" y="2886075"/>
              <a:ext cx="127000" cy="387350"/>
            </a:xfrm>
            <a:custGeom>
              <a:avLst/>
              <a:gdLst>
                <a:gd name="T0" fmla="*/ 1 w 34"/>
                <a:gd name="T1" fmla="*/ 0 h 103"/>
                <a:gd name="T2" fmla="*/ 3 w 34"/>
                <a:gd name="T3" fmla="*/ 3 h 103"/>
                <a:gd name="T4" fmla="*/ 26 w 34"/>
                <a:gd name="T5" fmla="*/ 50 h 103"/>
                <a:gd name="T6" fmla="*/ 27 w 34"/>
                <a:gd name="T7" fmla="*/ 103 h 103"/>
                <a:gd name="T8" fmla="*/ 13 w 34"/>
                <a:gd name="T9" fmla="*/ 95 h 103"/>
                <a:gd name="T10" fmla="*/ 9 w 34"/>
                <a:gd name="T11" fmla="*/ 74 h 103"/>
                <a:gd name="T12" fmla="*/ 6 w 34"/>
                <a:gd name="T13" fmla="*/ 47 h 103"/>
                <a:gd name="T14" fmla="*/ 1 w 34"/>
                <a:gd name="T15" fmla="*/ 1 h 103"/>
                <a:gd name="T16" fmla="*/ 1 w 34"/>
                <a:gd name="T17"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 h="103">
                  <a:moveTo>
                    <a:pt x="1" y="0"/>
                  </a:moveTo>
                  <a:cubicBezTo>
                    <a:pt x="2" y="1"/>
                    <a:pt x="3" y="2"/>
                    <a:pt x="3" y="3"/>
                  </a:cubicBezTo>
                  <a:cubicBezTo>
                    <a:pt x="3" y="23"/>
                    <a:pt x="34" y="27"/>
                    <a:pt x="26" y="50"/>
                  </a:cubicBezTo>
                  <a:cubicBezTo>
                    <a:pt x="19" y="68"/>
                    <a:pt x="19" y="85"/>
                    <a:pt x="27" y="103"/>
                  </a:cubicBezTo>
                  <a:cubicBezTo>
                    <a:pt x="21" y="103"/>
                    <a:pt x="17" y="99"/>
                    <a:pt x="13" y="95"/>
                  </a:cubicBezTo>
                  <a:cubicBezTo>
                    <a:pt x="21" y="87"/>
                    <a:pt x="8" y="82"/>
                    <a:pt x="9" y="74"/>
                  </a:cubicBezTo>
                  <a:cubicBezTo>
                    <a:pt x="16" y="64"/>
                    <a:pt x="8" y="56"/>
                    <a:pt x="6" y="47"/>
                  </a:cubicBezTo>
                  <a:cubicBezTo>
                    <a:pt x="4" y="32"/>
                    <a:pt x="0" y="17"/>
                    <a:pt x="1" y="1"/>
                  </a:cubicBezTo>
                  <a:lnTo>
                    <a:pt x="1" y="0"/>
                  </a:lnTo>
                  <a:close/>
                </a:path>
              </a:pathLst>
            </a:custGeom>
            <a:solidFill>
              <a:srgbClr val="7F2B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9" name="Freeform 450">
              <a:extLst>
                <a:ext uri="{FF2B5EF4-FFF2-40B4-BE49-F238E27FC236}">
                  <a16:creationId xmlns:a16="http://schemas.microsoft.com/office/drawing/2014/main" id="{EA4FB853-0889-4D20-B400-72FDDD78A588}"/>
                </a:ext>
              </a:extLst>
            </p:cNvPr>
            <p:cNvSpPr>
              <a:spLocks/>
            </p:cNvSpPr>
            <p:nvPr/>
          </p:nvSpPr>
          <p:spPr bwMode="auto">
            <a:xfrm>
              <a:off x="3876676" y="2613025"/>
              <a:ext cx="93663" cy="277813"/>
            </a:xfrm>
            <a:custGeom>
              <a:avLst/>
              <a:gdLst>
                <a:gd name="T0" fmla="*/ 21 w 25"/>
                <a:gd name="T1" fmla="*/ 73 h 74"/>
                <a:gd name="T2" fmla="*/ 21 w 25"/>
                <a:gd name="T3" fmla="*/ 74 h 74"/>
                <a:gd name="T4" fmla="*/ 2 w 25"/>
                <a:gd name="T5" fmla="*/ 58 h 74"/>
                <a:gd name="T6" fmla="*/ 2 w 25"/>
                <a:gd name="T7" fmla="*/ 58 h 74"/>
                <a:gd name="T8" fmla="*/ 0 w 25"/>
                <a:gd name="T9" fmla="*/ 0 h 74"/>
                <a:gd name="T10" fmla="*/ 17 w 25"/>
                <a:gd name="T11" fmla="*/ 36 h 74"/>
                <a:gd name="T12" fmla="*/ 21 w 25"/>
                <a:gd name="T13" fmla="*/ 60 h 74"/>
                <a:gd name="T14" fmla="*/ 21 w 25"/>
                <a:gd name="T15" fmla="*/ 73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74">
                  <a:moveTo>
                    <a:pt x="21" y="73"/>
                  </a:moveTo>
                  <a:cubicBezTo>
                    <a:pt x="21" y="73"/>
                    <a:pt x="21" y="74"/>
                    <a:pt x="21" y="74"/>
                  </a:cubicBezTo>
                  <a:cubicBezTo>
                    <a:pt x="11" y="74"/>
                    <a:pt x="13" y="58"/>
                    <a:pt x="2" y="58"/>
                  </a:cubicBezTo>
                  <a:cubicBezTo>
                    <a:pt x="2" y="58"/>
                    <a:pt x="2" y="58"/>
                    <a:pt x="2" y="58"/>
                  </a:cubicBezTo>
                  <a:cubicBezTo>
                    <a:pt x="3" y="38"/>
                    <a:pt x="8" y="19"/>
                    <a:pt x="0" y="0"/>
                  </a:cubicBezTo>
                  <a:cubicBezTo>
                    <a:pt x="11" y="9"/>
                    <a:pt x="11" y="24"/>
                    <a:pt x="17" y="36"/>
                  </a:cubicBezTo>
                  <a:cubicBezTo>
                    <a:pt x="24" y="43"/>
                    <a:pt x="25" y="51"/>
                    <a:pt x="21" y="60"/>
                  </a:cubicBezTo>
                  <a:cubicBezTo>
                    <a:pt x="21" y="65"/>
                    <a:pt x="21" y="69"/>
                    <a:pt x="21" y="73"/>
                  </a:cubicBezTo>
                  <a:close/>
                </a:path>
              </a:pathLst>
            </a:custGeom>
            <a:solidFill>
              <a:srgbClr val="501B1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0" name="Freeform 451">
              <a:extLst>
                <a:ext uri="{FF2B5EF4-FFF2-40B4-BE49-F238E27FC236}">
                  <a16:creationId xmlns:a16="http://schemas.microsoft.com/office/drawing/2014/main" id="{6ABC95D1-0E0C-4CA6-8302-B168E89BE928}"/>
                </a:ext>
              </a:extLst>
            </p:cNvPr>
            <p:cNvSpPr>
              <a:spLocks/>
            </p:cNvSpPr>
            <p:nvPr/>
          </p:nvSpPr>
          <p:spPr bwMode="auto">
            <a:xfrm>
              <a:off x="3482976" y="206375"/>
              <a:ext cx="153988" cy="285750"/>
            </a:xfrm>
            <a:custGeom>
              <a:avLst/>
              <a:gdLst>
                <a:gd name="T0" fmla="*/ 21 w 41"/>
                <a:gd name="T1" fmla="*/ 1 h 76"/>
                <a:gd name="T2" fmla="*/ 34 w 41"/>
                <a:gd name="T3" fmla="*/ 27 h 76"/>
                <a:gd name="T4" fmla="*/ 40 w 41"/>
                <a:gd name="T5" fmla="*/ 47 h 76"/>
                <a:gd name="T6" fmla="*/ 40 w 41"/>
                <a:gd name="T7" fmla="*/ 57 h 76"/>
                <a:gd name="T8" fmla="*/ 23 w 41"/>
                <a:gd name="T9" fmla="*/ 75 h 76"/>
                <a:gd name="T10" fmla="*/ 5 w 41"/>
                <a:gd name="T11" fmla="*/ 61 h 76"/>
                <a:gd name="T12" fmla="*/ 2 w 41"/>
                <a:gd name="T13" fmla="*/ 45 h 76"/>
                <a:gd name="T14" fmla="*/ 2 w 41"/>
                <a:gd name="T15" fmla="*/ 26 h 76"/>
                <a:gd name="T16" fmla="*/ 14 w 41"/>
                <a:gd name="T17" fmla="*/ 0 h 76"/>
                <a:gd name="T18" fmla="*/ 21 w 41"/>
                <a:gd name="T19" fmla="*/ 1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76">
                  <a:moveTo>
                    <a:pt x="21" y="1"/>
                  </a:moveTo>
                  <a:cubicBezTo>
                    <a:pt x="25" y="10"/>
                    <a:pt x="30" y="19"/>
                    <a:pt x="34" y="27"/>
                  </a:cubicBezTo>
                  <a:cubicBezTo>
                    <a:pt x="37" y="34"/>
                    <a:pt x="41" y="40"/>
                    <a:pt x="40" y="47"/>
                  </a:cubicBezTo>
                  <a:cubicBezTo>
                    <a:pt x="40" y="51"/>
                    <a:pt x="40" y="54"/>
                    <a:pt x="40" y="57"/>
                  </a:cubicBezTo>
                  <a:cubicBezTo>
                    <a:pt x="38" y="67"/>
                    <a:pt x="33" y="75"/>
                    <a:pt x="23" y="75"/>
                  </a:cubicBezTo>
                  <a:cubicBezTo>
                    <a:pt x="13" y="76"/>
                    <a:pt x="7" y="69"/>
                    <a:pt x="5" y="61"/>
                  </a:cubicBezTo>
                  <a:cubicBezTo>
                    <a:pt x="3" y="56"/>
                    <a:pt x="1" y="51"/>
                    <a:pt x="2" y="45"/>
                  </a:cubicBezTo>
                  <a:cubicBezTo>
                    <a:pt x="2" y="39"/>
                    <a:pt x="2" y="32"/>
                    <a:pt x="2" y="26"/>
                  </a:cubicBezTo>
                  <a:cubicBezTo>
                    <a:pt x="2" y="16"/>
                    <a:pt x="0" y="4"/>
                    <a:pt x="14" y="0"/>
                  </a:cubicBezTo>
                  <a:cubicBezTo>
                    <a:pt x="16" y="1"/>
                    <a:pt x="19" y="1"/>
                    <a:pt x="21" y="1"/>
                  </a:cubicBezTo>
                  <a:close/>
                </a:path>
              </a:pathLst>
            </a:custGeom>
            <a:solidFill>
              <a:srgbClr val="A5161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1" name="Freeform 452">
              <a:extLst>
                <a:ext uri="{FF2B5EF4-FFF2-40B4-BE49-F238E27FC236}">
                  <a16:creationId xmlns:a16="http://schemas.microsoft.com/office/drawing/2014/main" id="{E1FD7E81-874C-4DF6-82D1-DA6CA0D6AD98}"/>
                </a:ext>
              </a:extLst>
            </p:cNvPr>
            <p:cNvSpPr>
              <a:spLocks/>
            </p:cNvSpPr>
            <p:nvPr/>
          </p:nvSpPr>
          <p:spPr bwMode="auto">
            <a:xfrm>
              <a:off x="3460751" y="109538"/>
              <a:ext cx="90488" cy="195263"/>
            </a:xfrm>
            <a:custGeom>
              <a:avLst/>
              <a:gdLst>
                <a:gd name="T0" fmla="*/ 20 w 24"/>
                <a:gd name="T1" fmla="*/ 26 h 52"/>
                <a:gd name="T2" fmla="*/ 8 w 24"/>
                <a:gd name="T3" fmla="*/ 52 h 52"/>
                <a:gd name="T4" fmla="*/ 11 w 24"/>
                <a:gd name="T5" fmla="*/ 0 h 52"/>
                <a:gd name="T6" fmla="*/ 20 w 24"/>
                <a:gd name="T7" fmla="*/ 26 h 52"/>
              </a:gdLst>
              <a:ahLst/>
              <a:cxnLst>
                <a:cxn ang="0">
                  <a:pos x="T0" y="T1"/>
                </a:cxn>
                <a:cxn ang="0">
                  <a:pos x="T2" y="T3"/>
                </a:cxn>
                <a:cxn ang="0">
                  <a:pos x="T4" y="T5"/>
                </a:cxn>
                <a:cxn ang="0">
                  <a:pos x="T6" y="T7"/>
                </a:cxn>
              </a:cxnLst>
              <a:rect l="0" t="0" r="r" b="b"/>
              <a:pathLst>
                <a:path w="24" h="52">
                  <a:moveTo>
                    <a:pt x="20" y="26"/>
                  </a:moveTo>
                  <a:cubicBezTo>
                    <a:pt x="16" y="35"/>
                    <a:pt x="12" y="43"/>
                    <a:pt x="8" y="52"/>
                  </a:cubicBezTo>
                  <a:cubicBezTo>
                    <a:pt x="0" y="34"/>
                    <a:pt x="1" y="17"/>
                    <a:pt x="11" y="0"/>
                  </a:cubicBezTo>
                  <a:cubicBezTo>
                    <a:pt x="16" y="8"/>
                    <a:pt x="24" y="15"/>
                    <a:pt x="20" y="26"/>
                  </a:cubicBezTo>
                  <a:close/>
                </a:path>
              </a:pathLst>
            </a:custGeom>
            <a:solidFill>
              <a:srgbClr val="D3C0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2" name="Freeform 453">
              <a:extLst>
                <a:ext uri="{FF2B5EF4-FFF2-40B4-BE49-F238E27FC236}">
                  <a16:creationId xmlns:a16="http://schemas.microsoft.com/office/drawing/2014/main" id="{75D8B8A3-0B42-497E-982B-DD67BEE6FBEF}"/>
                </a:ext>
              </a:extLst>
            </p:cNvPr>
            <p:cNvSpPr>
              <a:spLocks/>
            </p:cNvSpPr>
            <p:nvPr/>
          </p:nvSpPr>
          <p:spPr bwMode="auto">
            <a:xfrm>
              <a:off x="3054351" y="1870075"/>
              <a:ext cx="65088" cy="74613"/>
            </a:xfrm>
            <a:custGeom>
              <a:avLst/>
              <a:gdLst>
                <a:gd name="T0" fmla="*/ 0 w 17"/>
                <a:gd name="T1" fmla="*/ 6 h 20"/>
                <a:gd name="T2" fmla="*/ 16 w 17"/>
                <a:gd name="T3" fmla="*/ 10 h 20"/>
                <a:gd name="T4" fmla="*/ 11 w 17"/>
                <a:gd name="T5" fmla="*/ 17 h 20"/>
                <a:gd name="T6" fmla="*/ 0 w 17"/>
                <a:gd name="T7" fmla="*/ 6 h 20"/>
                <a:gd name="T8" fmla="*/ 0 w 17"/>
                <a:gd name="T9" fmla="*/ 6 h 20"/>
              </a:gdLst>
              <a:ahLst/>
              <a:cxnLst>
                <a:cxn ang="0">
                  <a:pos x="T0" y="T1"/>
                </a:cxn>
                <a:cxn ang="0">
                  <a:pos x="T2" y="T3"/>
                </a:cxn>
                <a:cxn ang="0">
                  <a:pos x="T4" y="T5"/>
                </a:cxn>
                <a:cxn ang="0">
                  <a:pos x="T6" y="T7"/>
                </a:cxn>
                <a:cxn ang="0">
                  <a:pos x="T8" y="T9"/>
                </a:cxn>
              </a:cxnLst>
              <a:rect l="0" t="0" r="r" b="b"/>
              <a:pathLst>
                <a:path w="17" h="20">
                  <a:moveTo>
                    <a:pt x="0" y="6"/>
                  </a:moveTo>
                  <a:cubicBezTo>
                    <a:pt x="6" y="4"/>
                    <a:pt x="12" y="0"/>
                    <a:pt x="16" y="10"/>
                  </a:cubicBezTo>
                  <a:cubicBezTo>
                    <a:pt x="17" y="13"/>
                    <a:pt x="14" y="17"/>
                    <a:pt x="11" y="17"/>
                  </a:cubicBezTo>
                  <a:cubicBezTo>
                    <a:pt x="1" y="20"/>
                    <a:pt x="0" y="14"/>
                    <a:pt x="0" y="6"/>
                  </a:cubicBezTo>
                  <a:cubicBezTo>
                    <a:pt x="0" y="6"/>
                    <a:pt x="0" y="6"/>
                    <a:pt x="0" y="6"/>
                  </a:cubicBezTo>
                  <a:close/>
                </a:path>
              </a:pathLst>
            </a:custGeom>
            <a:solidFill>
              <a:srgbClr val="644F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3" name="Freeform 454">
              <a:extLst>
                <a:ext uri="{FF2B5EF4-FFF2-40B4-BE49-F238E27FC236}">
                  <a16:creationId xmlns:a16="http://schemas.microsoft.com/office/drawing/2014/main" id="{92B69F54-D90E-4A84-93E3-68B78B545E17}"/>
                </a:ext>
              </a:extLst>
            </p:cNvPr>
            <p:cNvSpPr>
              <a:spLocks/>
            </p:cNvSpPr>
            <p:nvPr/>
          </p:nvSpPr>
          <p:spPr bwMode="auto">
            <a:xfrm>
              <a:off x="3216276" y="1809750"/>
              <a:ext cx="38100" cy="119063"/>
            </a:xfrm>
            <a:custGeom>
              <a:avLst/>
              <a:gdLst>
                <a:gd name="T0" fmla="*/ 10 w 10"/>
                <a:gd name="T1" fmla="*/ 6 h 32"/>
                <a:gd name="T2" fmla="*/ 9 w 10"/>
                <a:gd name="T3" fmla="*/ 32 h 32"/>
                <a:gd name="T4" fmla="*/ 1 w 10"/>
                <a:gd name="T5" fmla="*/ 2 h 32"/>
                <a:gd name="T6" fmla="*/ 3 w 10"/>
                <a:gd name="T7" fmla="*/ 0 h 32"/>
                <a:gd name="T8" fmla="*/ 10 w 10"/>
                <a:gd name="T9" fmla="*/ 6 h 32"/>
              </a:gdLst>
              <a:ahLst/>
              <a:cxnLst>
                <a:cxn ang="0">
                  <a:pos x="T0" y="T1"/>
                </a:cxn>
                <a:cxn ang="0">
                  <a:pos x="T2" y="T3"/>
                </a:cxn>
                <a:cxn ang="0">
                  <a:pos x="T4" y="T5"/>
                </a:cxn>
                <a:cxn ang="0">
                  <a:pos x="T6" y="T7"/>
                </a:cxn>
                <a:cxn ang="0">
                  <a:pos x="T8" y="T9"/>
                </a:cxn>
              </a:cxnLst>
              <a:rect l="0" t="0" r="r" b="b"/>
              <a:pathLst>
                <a:path w="10" h="32">
                  <a:moveTo>
                    <a:pt x="10" y="6"/>
                  </a:moveTo>
                  <a:cubicBezTo>
                    <a:pt x="10" y="14"/>
                    <a:pt x="9" y="23"/>
                    <a:pt x="9" y="32"/>
                  </a:cubicBezTo>
                  <a:cubicBezTo>
                    <a:pt x="3" y="23"/>
                    <a:pt x="0" y="13"/>
                    <a:pt x="1" y="2"/>
                  </a:cubicBezTo>
                  <a:cubicBezTo>
                    <a:pt x="2" y="1"/>
                    <a:pt x="3" y="1"/>
                    <a:pt x="3" y="0"/>
                  </a:cubicBezTo>
                  <a:cubicBezTo>
                    <a:pt x="7" y="0"/>
                    <a:pt x="10" y="1"/>
                    <a:pt x="10" y="6"/>
                  </a:cubicBezTo>
                  <a:close/>
                </a:path>
              </a:pathLst>
            </a:custGeom>
            <a:solidFill>
              <a:srgbClr val="7D45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4" name="Freeform 455">
              <a:extLst>
                <a:ext uri="{FF2B5EF4-FFF2-40B4-BE49-F238E27FC236}">
                  <a16:creationId xmlns:a16="http://schemas.microsoft.com/office/drawing/2014/main" id="{3E85EAEF-9DE0-4078-96EE-9234D695D9F0}"/>
                </a:ext>
              </a:extLst>
            </p:cNvPr>
            <p:cNvSpPr>
              <a:spLocks/>
            </p:cNvSpPr>
            <p:nvPr/>
          </p:nvSpPr>
          <p:spPr bwMode="auto">
            <a:xfrm>
              <a:off x="3167063" y="1752600"/>
              <a:ext cx="71438" cy="79375"/>
            </a:xfrm>
            <a:custGeom>
              <a:avLst/>
              <a:gdLst>
                <a:gd name="T0" fmla="*/ 14 w 19"/>
                <a:gd name="T1" fmla="*/ 17 h 21"/>
                <a:gd name="T2" fmla="*/ 2 w 19"/>
                <a:gd name="T3" fmla="*/ 5 h 21"/>
                <a:gd name="T4" fmla="*/ 2 w 19"/>
                <a:gd name="T5" fmla="*/ 5 h 21"/>
                <a:gd name="T6" fmla="*/ 14 w 19"/>
                <a:gd name="T7" fmla="*/ 17 h 21"/>
              </a:gdLst>
              <a:ahLst/>
              <a:cxnLst>
                <a:cxn ang="0">
                  <a:pos x="T0" y="T1"/>
                </a:cxn>
                <a:cxn ang="0">
                  <a:pos x="T2" y="T3"/>
                </a:cxn>
                <a:cxn ang="0">
                  <a:pos x="T4" y="T5"/>
                </a:cxn>
                <a:cxn ang="0">
                  <a:pos x="T6" y="T7"/>
                </a:cxn>
              </a:cxnLst>
              <a:rect l="0" t="0" r="r" b="b"/>
              <a:pathLst>
                <a:path w="19" h="21">
                  <a:moveTo>
                    <a:pt x="14" y="17"/>
                  </a:moveTo>
                  <a:cubicBezTo>
                    <a:pt x="2" y="21"/>
                    <a:pt x="0" y="15"/>
                    <a:pt x="2" y="5"/>
                  </a:cubicBezTo>
                  <a:cubicBezTo>
                    <a:pt x="2" y="5"/>
                    <a:pt x="2" y="5"/>
                    <a:pt x="2" y="5"/>
                  </a:cubicBezTo>
                  <a:cubicBezTo>
                    <a:pt x="15" y="0"/>
                    <a:pt x="19" y="4"/>
                    <a:pt x="14" y="17"/>
                  </a:cubicBezTo>
                  <a:close/>
                </a:path>
              </a:pathLst>
            </a:custGeom>
            <a:solidFill>
              <a:srgbClr val="7D45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5" name="Freeform 456">
              <a:extLst>
                <a:ext uri="{FF2B5EF4-FFF2-40B4-BE49-F238E27FC236}">
                  <a16:creationId xmlns:a16="http://schemas.microsoft.com/office/drawing/2014/main" id="{B6A74AC9-43D0-498C-A807-4C41C70B6810}"/>
                </a:ext>
              </a:extLst>
            </p:cNvPr>
            <p:cNvSpPr>
              <a:spLocks/>
            </p:cNvSpPr>
            <p:nvPr/>
          </p:nvSpPr>
          <p:spPr bwMode="auto">
            <a:xfrm>
              <a:off x="3798888" y="3224213"/>
              <a:ext cx="201613" cy="195263"/>
            </a:xfrm>
            <a:custGeom>
              <a:avLst/>
              <a:gdLst>
                <a:gd name="T0" fmla="*/ 54 w 54"/>
                <a:gd name="T1" fmla="*/ 5 h 52"/>
                <a:gd name="T2" fmla="*/ 51 w 54"/>
                <a:gd name="T3" fmla="*/ 8 h 52"/>
                <a:gd name="T4" fmla="*/ 10 w 54"/>
                <a:gd name="T5" fmla="*/ 33 h 52"/>
                <a:gd name="T6" fmla="*/ 5 w 54"/>
                <a:gd name="T7" fmla="*/ 37 h 52"/>
                <a:gd name="T8" fmla="*/ 13 w 54"/>
                <a:gd name="T9" fmla="*/ 28 h 52"/>
                <a:gd name="T10" fmla="*/ 45 w 54"/>
                <a:gd name="T11" fmla="*/ 10 h 52"/>
                <a:gd name="T12" fmla="*/ 54 w 54"/>
                <a:gd name="T13" fmla="*/ 5 h 52"/>
              </a:gdLst>
              <a:ahLst/>
              <a:cxnLst>
                <a:cxn ang="0">
                  <a:pos x="T0" y="T1"/>
                </a:cxn>
                <a:cxn ang="0">
                  <a:pos x="T2" y="T3"/>
                </a:cxn>
                <a:cxn ang="0">
                  <a:pos x="T4" y="T5"/>
                </a:cxn>
                <a:cxn ang="0">
                  <a:pos x="T6" y="T7"/>
                </a:cxn>
                <a:cxn ang="0">
                  <a:pos x="T8" y="T9"/>
                </a:cxn>
                <a:cxn ang="0">
                  <a:pos x="T10" y="T11"/>
                </a:cxn>
                <a:cxn ang="0">
                  <a:pos x="T12" y="T13"/>
                </a:cxn>
              </a:cxnLst>
              <a:rect l="0" t="0" r="r" b="b"/>
              <a:pathLst>
                <a:path w="54" h="52">
                  <a:moveTo>
                    <a:pt x="54" y="5"/>
                  </a:moveTo>
                  <a:cubicBezTo>
                    <a:pt x="53" y="6"/>
                    <a:pt x="51" y="7"/>
                    <a:pt x="51" y="8"/>
                  </a:cubicBezTo>
                  <a:cubicBezTo>
                    <a:pt x="47" y="32"/>
                    <a:pt x="40" y="52"/>
                    <a:pt x="10" y="33"/>
                  </a:cubicBezTo>
                  <a:cubicBezTo>
                    <a:pt x="9" y="33"/>
                    <a:pt x="7" y="35"/>
                    <a:pt x="5" y="37"/>
                  </a:cubicBezTo>
                  <a:cubicBezTo>
                    <a:pt x="0" y="27"/>
                    <a:pt x="6" y="23"/>
                    <a:pt x="13" y="28"/>
                  </a:cubicBezTo>
                  <a:cubicBezTo>
                    <a:pt x="36" y="42"/>
                    <a:pt x="41" y="28"/>
                    <a:pt x="45" y="10"/>
                  </a:cubicBezTo>
                  <a:cubicBezTo>
                    <a:pt x="46" y="6"/>
                    <a:pt x="47" y="0"/>
                    <a:pt x="54" y="5"/>
                  </a:cubicBezTo>
                  <a:close/>
                </a:path>
              </a:pathLst>
            </a:custGeom>
            <a:solidFill>
              <a:srgbClr val="7F2B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6" name="Freeform 457">
              <a:extLst>
                <a:ext uri="{FF2B5EF4-FFF2-40B4-BE49-F238E27FC236}">
                  <a16:creationId xmlns:a16="http://schemas.microsoft.com/office/drawing/2014/main" id="{7B4926FD-C25D-4BCE-884A-29BCBBF83DBD}"/>
                </a:ext>
              </a:extLst>
            </p:cNvPr>
            <p:cNvSpPr>
              <a:spLocks/>
            </p:cNvSpPr>
            <p:nvPr/>
          </p:nvSpPr>
          <p:spPr bwMode="auto">
            <a:xfrm>
              <a:off x="3463926" y="360363"/>
              <a:ext cx="390525" cy="431800"/>
            </a:xfrm>
            <a:custGeom>
              <a:avLst/>
              <a:gdLst>
                <a:gd name="T0" fmla="*/ 7 w 104"/>
                <a:gd name="T1" fmla="*/ 4 h 115"/>
                <a:gd name="T2" fmla="*/ 15 w 104"/>
                <a:gd name="T3" fmla="*/ 15 h 115"/>
                <a:gd name="T4" fmla="*/ 28 w 104"/>
                <a:gd name="T5" fmla="*/ 31 h 115"/>
                <a:gd name="T6" fmla="*/ 39 w 104"/>
                <a:gd name="T7" fmla="*/ 10 h 115"/>
                <a:gd name="T8" fmla="*/ 48 w 104"/>
                <a:gd name="T9" fmla="*/ 5 h 115"/>
                <a:gd name="T10" fmla="*/ 72 w 104"/>
                <a:gd name="T11" fmla="*/ 9 h 115"/>
                <a:gd name="T12" fmla="*/ 85 w 104"/>
                <a:gd name="T13" fmla="*/ 41 h 115"/>
                <a:gd name="T14" fmla="*/ 100 w 104"/>
                <a:gd name="T15" fmla="*/ 24 h 115"/>
                <a:gd name="T16" fmla="*/ 100 w 104"/>
                <a:gd name="T17" fmla="*/ 96 h 115"/>
                <a:gd name="T18" fmla="*/ 77 w 104"/>
                <a:gd name="T19" fmla="*/ 111 h 115"/>
                <a:gd name="T20" fmla="*/ 54 w 104"/>
                <a:gd name="T21" fmla="*/ 89 h 115"/>
                <a:gd name="T22" fmla="*/ 45 w 104"/>
                <a:gd name="T23" fmla="*/ 115 h 115"/>
                <a:gd name="T24" fmla="*/ 34 w 104"/>
                <a:gd name="T25" fmla="*/ 106 h 115"/>
                <a:gd name="T26" fmla="*/ 10 w 104"/>
                <a:gd name="T27" fmla="*/ 106 h 115"/>
                <a:gd name="T28" fmla="*/ 8 w 104"/>
                <a:gd name="T29" fmla="*/ 106 h 115"/>
                <a:gd name="T30" fmla="*/ 7 w 104"/>
                <a:gd name="T31" fmla="*/ 105 h 115"/>
                <a:gd name="T32" fmla="*/ 3 w 104"/>
                <a:gd name="T33" fmla="*/ 23 h 115"/>
                <a:gd name="T34" fmla="*/ 7 w 104"/>
                <a:gd name="T35" fmla="*/ 4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4" h="115">
                  <a:moveTo>
                    <a:pt x="7" y="4"/>
                  </a:moveTo>
                  <a:cubicBezTo>
                    <a:pt x="9" y="8"/>
                    <a:pt x="12" y="12"/>
                    <a:pt x="15" y="15"/>
                  </a:cubicBezTo>
                  <a:cubicBezTo>
                    <a:pt x="19" y="21"/>
                    <a:pt x="20" y="32"/>
                    <a:pt x="28" y="31"/>
                  </a:cubicBezTo>
                  <a:cubicBezTo>
                    <a:pt x="36" y="29"/>
                    <a:pt x="38" y="19"/>
                    <a:pt x="39" y="10"/>
                  </a:cubicBezTo>
                  <a:cubicBezTo>
                    <a:pt x="40" y="5"/>
                    <a:pt x="45" y="0"/>
                    <a:pt x="48" y="5"/>
                  </a:cubicBezTo>
                  <a:cubicBezTo>
                    <a:pt x="55" y="17"/>
                    <a:pt x="63" y="11"/>
                    <a:pt x="72" y="9"/>
                  </a:cubicBezTo>
                  <a:cubicBezTo>
                    <a:pt x="76" y="20"/>
                    <a:pt x="81" y="30"/>
                    <a:pt x="85" y="41"/>
                  </a:cubicBezTo>
                  <a:cubicBezTo>
                    <a:pt x="95" y="40"/>
                    <a:pt x="95" y="30"/>
                    <a:pt x="100" y="24"/>
                  </a:cubicBezTo>
                  <a:cubicBezTo>
                    <a:pt x="104" y="48"/>
                    <a:pt x="103" y="72"/>
                    <a:pt x="100" y="96"/>
                  </a:cubicBezTo>
                  <a:cubicBezTo>
                    <a:pt x="88" y="84"/>
                    <a:pt x="88" y="84"/>
                    <a:pt x="77" y="111"/>
                  </a:cubicBezTo>
                  <a:cubicBezTo>
                    <a:pt x="67" y="106"/>
                    <a:pt x="66" y="93"/>
                    <a:pt x="54" y="89"/>
                  </a:cubicBezTo>
                  <a:cubicBezTo>
                    <a:pt x="51" y="97"/>
                    <a:pt x="48" y="106"/>
                    <a:pt x="45" y="115"/>
                  </a:cubicBezTo>
                  <a:cubicBezTo>
                    <a:pt x="39" y="114"/>
                    <a:pt x="36" y="109"/>
                    <a:pt x="34" y="106"/>
                  </a:cubicBezTo>
                  <a:cubicBezTo>
                    <a:pt x="25" y="95"/>
                    <a:pt x="18" y="86"/>
                    <a:pt x="10" y="106"/>
                  </a:cubicBezTo>
                  <a:cubicBezTo>
                    <a:pt x="10" y="106"/>
                    <a:pt x="9" y="107"/>
                    <a:pt x="8" y="106"/>
                  </a:cubicBezTo>
                  <a:cubicBezTo>
                    <a:pt x="8" y="106"/>
                    <a:pt x="7" y="105"/>
                    <a:pt x="7" y="105"/>
                  </a:cubicBezTo>
                  <a:cubicBezTo>
                    <a:pt x="6" y="78"/>
                    <a:pt x="4" y="50"/>
                    <a:pt x="3" y="23"/>
                  </a:cubicBezTo>
                  <a:cubicBezTo>
                    <a:pt x="3" y="16"/>
                    <a:pt x="0" y="9"/>
                    <a:pt x="7" y="4"/>
                  </a:cubicBezTo>
                  <a:close/>
                </a:path>
              </a:pathLst>
            </a:custGeom>
            <a:solidFill>
              <a:srgbClr val="D6CDC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7" name="Freeform 458">
              <a:extLst>
                <a:ext uri="{FF2B5EF4-FFF2-40B4-BE49-F238E27FC236}">
                  <a16:creationId xmlns:a16="http://schemas.microsoft.com/office/drawing/2014/main" id="{1CEF328A-ADA1-446A-BDEB-6ADA452C9843}"/>
                </a:ext>
              </a:extLst>
            </p:cNvPr>
            <p:cNvSpPr>
              <a:spLocks/>
            </p:cNvSpPr>
            <p:nvPr/>
          </p:nvSpPr>
          <p:spPr bwMode="auto">
            <a:xfrm>
              <a:off x="3887788" y="3471863"/>
              <a:ext cx="266700" cy="252413"/>
            </a:xfrm>
            <a:custGeom>
              <a:avLst/>
              <a:gdLst>
                <a:gd name="T0" fmla="*/ 54 w 71"/>
                <a:gd name="T1" fmla="*/ 43 h 67"/>
                <a:gd name="T2" fmla="*/ 30 w 71"/>
                <a:gd name="T3" fmla="*/ 43 h 67"/>
                <a:gd name="T4" fmla="*/ 14 w 71"/>
                <a:gd name="T5" fmla="*/ 50 h 67"/>
                <a:gd name="T6" fmla="*/ 6 w 71"/>
                <a:gd name="T7" fmla="*/ 67 h 67"/>
                <a:gd name="T8" fmla="*/ 12 w 71"/>
                <a:gd name="T9" fmla="*/ 18 h 67"/>
                <a:gd name="T10" fmla="*/ 46 w 71"/>
                <a:gd name="T11" fmla="*/ 0 h 67"/>
                <a:gd name="T12" fmla="*/ 71 w 71"/>
                <a:gd name="T13" fmla="*/ 16 h 67"/>
                <a:gd name="T14" fmla="*/ 54 w 71"/>
                <a:gd name="T15" fmla="*/ 43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1" h="67">
                  <a:moveTo>
                    <a:pt x="54" y="43"/>
                  </a:moveTo>
                  <a:cubicBezTo>
                    <a:pt x="46" y="47"/>
                    <a:pt x="38" y="42"/>
                    <a:pt x="30" y="43"/>
                  </a:cubicBezTo>
                  <a:cubicBezTo>
                    <a:pt x="21" y="37"/>
                    <a:pt x="16" y="39"/>
                    <a:pt x="14" y="50"/>
                  </a:cubicBezTo>
                  <a:cubicBezTo>
                    <a:pt x="13" y="56"/>
                    <a:pt x="16" y="65"/>
                    <a:pt x="6" y="67"/>
                  </a:cubicBezTo>
                  <a:cubicBezTo>
                    <a:pt x="8" y="51"/>
                    <a:pt x="0" y="33"/>
                    <a:pt x="12" y="18"/>
                  </a:cubicBezTo>
                  <a:cubicBezTo>
                    <a:pt x="37" y="27"/>
                    <a:pt x="37" y="27"/>
                    <a:pt x="46" y="0"/>
                  </a:cubicBezTo>
                  <a:cubicBezTo>
                    <a:pt x="55" y="4"/>
                    <a:pt x="68" y="1"/>
                    <a:pt x="71" y="16"/>
                  </a:cubicBezTo>
                  <a:cubicBezTo>
                    <a:pt x="46" y="13"/>
                    <a:pt x="56" y="32"/>
                    <a:pt x="54" y="43"/>
                  </a:cubicBezTo>
                  <a:close/>
                </a:path>
              </a:pathLst>
            </a:custGeom>
            <a:solidFill>
              <a:srgbClr val="B643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8" name="Freeform 461">
              <a:extLst>
                <a:ext uri="{FF2B5EF4-FFF2-40B4-BE49-F238E27FC236}">
                  <a16:creationId xmlns:a16="http://schemas.microsoft.com/office/drawing/2014/main" id="{FAA8649C-CF81-48B1-A26A-F3F7E8BC9E33}"/>
                </a:ext>
              </a:extLst>
            </p:cNvPr>
            <p:cNvSpPr>
              <a:spLocks/>
            </p:cNvSpPr>
            <p:nvPr/>
          </p:nvSpPr>
          <p:spPr bwMode="auto">
            <a:xfrm>
              <a:off x="4391026" y="6577013"/>
              <a:ext cx="214313" cy="569913"/>
            </a:xfrm>
            <a:custGeom>
              <a:avLst/>
              <a:gdLst>
                <a:gd name="T0" fmla="*/ 52 w 57"/>
                <a:gd name="T1" fmla="*/ 0 h 152"/>
                <a:gd name="T2" fmla="*/ 57 w 57"/>
                <a:gd name="T3" fmla="*/ 0 h 152"/>
                <a:gd name="T4" fmla="*/ 27 w 57"/>
                <a:gd name="T5" fmla="*/ 96 h 152"/>
                <a:gd name="T6" fmla="*/ 4 w 57"/>
                <a:gd name="T7" fmla="*/ 152 h 152"/>
                <a:gd name="T8" fmla="*/ 2 w 57"/>
                <a:gd name="T9" fmla="*/ 152 h 152"/>
                <a:gd name="T10" fmla="*/ 0 w 57"/>
                <a:gd name="T11" fmla="*/ 152 h 152"/>
                <a:gd name="T12" fmla="*/ 52 w 57"/>
                <a:gd name="T13" fmla="*/ 0 h 152"/>
              </a:gdLst>
              <a:ahLst/>
              <a:cxnLst>
                <a:cxn ang="0">
                  <a:pos x="T0" y="T1"/>
                </a:cxn>
                <a:cxn ang="0">
                  <a:pos x="T2" y="T3"/>
                </a:cxn>
                <a:cxn ang="0">
                  <a:pos x="T4" y="T5"/>
                </a:cxn>
                <a:cxn ang="0">
                  <a:pos x="T6" y="T7"/>
                </a:cxn>
                <a:cxn ang="0">
                  <a:pos x="T8" y="T9"/>
                </a:cxn>
                <a:cxn ang="0">
                  <a:pos x="T10" y="T11"/>
                </a:cxn>
                <a:cxn ang="0">
                  <a:pos x="T12" y="T13"/>
                </a:cxn>
              </a:cxnLst>
              <a:rect l="0" t="0" r="r" b="b"/>
              <a:pathLst>
                <a:path w="57" h="152">
                  <a:moveTo>
                    <a:pt x="52" y="0"/>
                  </a:moveTo>
                  <a:cubicBezTo>
                    <a:pt x="54" y="0"/>
                    <a:pt x="55" y="0"/>
                    <a:pt x="57" y="0"/>
                  </a:cubicBezTo>
                  <a:cubicBezTo>
                    <a:pt x="52" y="34"/>
                    <a:pt x="37" y="64"/>
                    <a:pt x="27" y="96"/>
                  </a:cubicBezTo>
                  <a:cubicBezTo>
                    <a:pt x="28" y="118"/>
                    <a:pt x="24" y="139"/>
                    <a:pt x="4" y="152"/>
                  </a:cubicBezTo>
                  <a:cubicBezTo>
                    <a:pt x="2" y="152"/>
                    <a:pt x="2" y="152"/>
                    <a:pt x="2" y="152"/>
                  </a:cubicBezTo>
                  <a:cubicBezTo>
                    <a:pt x="0" y="152"/>
                    <a:pt x="0" y="152"/>
                    <a:pt x="0" y="152"/>
                  </a:cubicBezTo>
                  <a:cubicBezTo>
                    <a:pt x="14" y="100"/>
                    <a:pt x="40" y="52"/>
                    <a:pt x="52" y="0"/>
                  </a:cubicBezTo>
                  <a:close/>
                </a:path>
              </a:pathLst>
            </a:custGeom>
            <a:solidFill>
              <a:srgbClr val="4C53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9" name="Freeform 467">
              <a:extLst>
                <a:ext uri="{FF2B5EF4-FFF2-40B4-BE49-F238E27FC236}">
                  <a16:creationId xmlns:a16="http://schemas.microsoft.com/office/drawing/2014/main" id="{EAEAA0AE-E185-4163-B76F-417DFD70A82D}"/>
                </a:ext>
              </a:extLst>
            </p:cNvPr>
            <p:cNvSpPr>
              <a:spLocks/>
            </p:cNvSpPr>
            <p:nvPr/>
          </p:nvSpPr>
          <p:spPr bwMode="auto">
            <a:xfrm>
              <a:off x="4346576" y="6786563"/>
              <a:ext cx="404813" cy="593725"/>
            </a:xfrm>
            <a:custGeom>
              <a:avLst/>
              <a:gdLst>
                <a:gd name="T0" fmla="*/ 16 w 108"/>
                <a:gd name="T1" fmla="*/ 96 h 158"/>
                <a:gd name="T2" fmla="*/ 39 w 108"/>
                <a:gd name="T3" fmla="*/ 40 h 158"/>
                <a:gd name="T4" fmla="*/ 70 w 108"/>
                <a:gd name="T5" fmla="*/ 43 h 158"/>
                <a:gd name="T6" fmla="*/ 100 w 108"/>
                <a:gd name="T7" fmla="*/ 0 h 158"/>
                <a:gd name="T8" fmla="*/ 101 w 108"/>
                <a:gd name="T9" fmla="*/ 25 h 158"/>
                <a:gd name="T10" fmla="*/ 91 w 108"/>
                <a:gd name="T11" fmla="*/ 44 h 158"/>
                <a:gd name="T12" fmla="*/ 66 w 108"/>
                <a:gd name="T13" fmla="*/ 94 h 158"/>
                <a:gd name="T14" fmla="*/ 49 w 108"/>
                <a:gd name="T15" fmla="*/ 122 h 158"/>
                <a:gd name="T16" fmla="*/ 40 w 108"/>
                <a:gd name="T17" fmla="*/ 134 h 158"/>
                <a:gd name="T18" fmla="*/ 14 w 108"/>
                <a:gd name="T19" fmla="*/ 153 h 158"/>
                <a:gd name="T20" fmla="*/ 0 w 108"/>
                <a:gd name="T21" fmla="*/ 148 h 158"/>
                <a:gd name="T22" fmla="*/ 16 w 108"/>
                <a:gd name="T23" fmla="*/ 96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8" h="158">
                  <a:moveTo>
                    <a:pt x="16" y="96"/>
                  </a:moveTo>
                  <a:cubicBezTo>
                    <a:pt x="25" y="78"/>
                    <a:pt x="28" y="57"/>
                    <a:pt x="39" y="40"/>
                  </a:cubicBezTo>
                  <a:cubicBezTo>
                    <a:pt x="49" y="47"/>
                    <a:pt x="60" y="25"/>
                    <a:pt x="70" y="43"/>
                  </a:cubicBezTo>
                  <a:cubicBezTo>
                    <a:pt x="61" y="13"/>
                    <a:pt x="96" y="19"/>
                    <a:pt x="100" y="0"/>
                  </a:cubicBezTo>
                  <a:cubicBezTo>
                    <a:pt x="108" y="8"/>
                    <a:pt x="107" y="16"/>
                    <a:pt x="101" y="25"/>
                  </a:cubicBezTo>
                  <a:cubicBezTo>
                    <a:pt x="98" y="31"/>
                    <a:pt x="93" y="37"/>
                    <a:pt x="91" y="44"/>
                  </a:cubicBezTo>
                  <a:cubicBezTo>
                    <a:pt x="90" y="64"/>
                    <a:pt x="82" y="80"/>
                    <a:pt x="66" y="94"/>
                  </a:cubicBezTo>
                  <a:cubicBezTo>
                    <a:pt x="59" y="101"/>
                    <a:pt x="45" y="106"/>
                    <a:pt x="49" y="122"/>
                  </a:cubicBezTo>
                  <a:cubicBezTo>
                    <a:pt x="50" y="126"/>
                    <a:pt x="44" y="131"/>
                    <a:pt x="40" y="134"/>
                  </a:cubicBezTo>
                  <a:cubicBezTo>
                    <a:pt x="31" y="140"/>
                    <a:pt x="25" y="149"/>
                    <a:pt x="14" y="153"/>
                  </a:cubicBezTo>
                  <a:cubicBezTo>
                    <a:pt x="8" y="155"/>
                    <a:pt x="2" y="158"/>
                    <a:pt x="0" y="148"/>
                  </a:cubicBezTo>
                  <a:cubicBezTo>
                    <a:pt x="5" y="131"/>
                    <a:pt x="11" y="113"/>
                    <a:pt x="16" y="96"/>
                  </a:cubicBezTo>
                  <a:close/>
                </a:path>
              </a:pathLst>
            </a:custGeom>
            <a:solidFill>
              <a:srgbClr val="88AAA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0" name="Freeform 468">
              <a:extLst>
                <a:ext uri="{FF2B5EF4-FFF2-40B4-BE49-F238E27FC236}">
                  <a16:creationId xmlns:a16="http://schemas.microsoft.com/office/drawing/2014/main" id="{E1483362-A8EE-445F-889F-57575AD73BAC}"/>
                </a:ext>
              </a:extLst>
            </p:cNvPr>
            <p:cNvSpPr>
              <a:spLocks/>
            </p:cNvSpPr>
            <p:nvPr/>
          </p:nvSpPr>
          <p:spPr bwMode="auto">
            <a:xfrm>
              <a:off x="4256088" y="7267575"/>
              <a:ext cx="277813" cy="371475"/>
            </a:xfrm>
            <a:custGeom>
              <a:avLst/>
              <a:gdLst>
                <a:gd name="T0" fmla="*/ 24 w 74"/>
                <a:gd name="T1" fmla="*/ 20 h 99"/>
                <a:gd name="T2" fmla="*/ 60 w 74"/>
                <a:gd name="T3" fmla="*/ 0 h 99"/>
                <a:gd name="T4" fmla="*/ 59 w 74"/>
                <a:gd name="T5" fmla="*/ 30 h 99"/>
                <a:gd name="T6" fmla="*/ 36 w 74"/>
                <a:gd name="T7" fmla="*/ 68 h 99"/>
                <a:gd name="T8" fmla="*/ 0 w 74"/>
                <a:gd name="T9" fmla="*/ 96 h 99"/>
                <a:gd name="T10" fmla="*/ 0 w 74"/>
                <a:gd name="T11" fmla="*/ 92 h 99"/>
                <a:gd name="T12" fmla="*/ 24 w 74"/>
                <a:gd name="T13" fmla="*/ 20 h 99"/>
              </a:gdLst>
              <a:ahLst/>
              <a:cxnLst>
                <a:cxn ang="0">
                  <a:pos x="T0" y="T1"/>
                </a:cxn>
                <a:cxn ang="0">
                  <a:pos x="T2" y="T3"/>
                </a:cxn>
                <a:cxn ang="0">
                  <a:pos x="T4" y="T5"/>
                </a:cxn>
                <a:cxn ang="0">
                  <a:pos x="T6" y="T7"/>
                </a:cxn>
                <a:cxn ang="0">
                  <a:pos x="T8" y="T9"/>
                </a:cxn>
                <a:cxn ang="0">
                  <a:pos x="T10" y="T11"/>
                </a:cxn>
                <a:cxn ang="0">
                  <a:pos x="T12" y="T13"/>
                </a:cxn>
              </a:cxnLst>
              <a:rect l="0" t="0" r="r" b="b"/>
              <a:pathLst>
                <a:path w="74" h="99">
                  <a:moveTo>
                    <a:pt x="24" y="20"/>
                  </a:moveTo>
                  <a:cubicBezTo>
                    <a:pt x="41" y="22"/>
                    <a:pt x="48" y="6"/>
                    <a:pt x="60" y="0"/>
                  </a:cubicBezTo>
                  <a:cubicBezTo>
                    <a:pt x="74" y="11"/>
                    <a:pt x="69" y="21"/>
                    <a:pt x="59" y="30"/>
                  </a:cubicBezTo>
                  <a:cubicBezTo>
                    <a:pt x="48" y="41"/>
                    <a:pt x="32" y="48"/>
                    <a:pt x="36" y="68"/>
                  </a:cubicBezTo>
                  <a:cubicBezTo>
                    <a:pt x="22" y="74"/>
                    <a:pt x="22" y="99"/>
                    <a:pt x="0" y="96"/>
                  </a:cubicBezTo>
                  <a:cubicBezTo>
                    <a:pt x="0" y="94"/>
                    <a:pt x="0" y="93"/>
                    <a:pt x="0" y="92"/>
                  </a:cubicBezTo>
                  <a:cubicBezTo>
                    <a:pt x="7" y="68"/>
                    <a:pt x="13" y="43"/>
                    <a:pt x="24" y="20"/>
                  </a:cubicBezTo>
                  <a:close/>
                </a:path>
              </a:pathLst>
            </a:custGeom>
            <a:solidFill>
              <a:srgbClr val="719B9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1" name="Freeform 469">
              <a:extLst>
                <a:ext uri="{FF2B5EF4-FFF2-40B4-BE49-F238E27FC236}">
                  <a16:creationId xmlns:a16="http://schemas.microsoft.com/office/drawing/2014/main" id="{747E6AA0-A119-4301-A1A4-AD8D82EE03B0}"/>
                </a:ext>
              </a:extLst>
            </p:cNvPr>
            <p:cNvSpPr>
              <a:spLocks/>
            </p:cNvSpPr>
            <p:nvPr/>
          </p:nvSpPr>
          <p:spPr bwMode="auto">
            <a:xfrm>
              <a:off x="5053013" y="7146925"/>
              <a:ext cx="261938" cy="660400"/>
            </a:xfrm>
            <a:custGeom>
              <a:avLst/>
              <a:gdLst>
                <a:gd name="T0" fmla="*/ 45 w 70"/>
                <a:gd name="T1" fmla="*/ 24 h 176"/>
                <a:gd name="T2" fmla="*/ 67 w 70"/>
                <a:gd name="T3" fmla="*/ 16 h 176"/>
                <a:gd name="T4" fmla="*/ 70 w 70"/>
                <a:gd name="T5" fmla="*/ 23 h 176"/>
                <a:gd name="T6" fmla="*/ 52 w 70"/>
                <a:gd name="T7" fmla="*/ 76 h 176"/>
                <a:gd name="T8" fmla="*/ 39 w 70"/>
                <a:gd name="T9" fmla="*/ 137 h 176"/>
                <a:gd name="T10" fmla="*/ 30 w 70"/>
                <a:gd name="T11" fmla="*/ 157 h 176"/>
                <a:gd name="T12" fmla="*/ 8 w 70"/>
                <a:gd name="T13" fmla="*/ 176 h 176"/>
                <a:gd name="T14" fmla="*/ 0 w 70"/>
                <a:gd name="T15" fmla="*/ 160 h 176"/>
                <a:gd name="T16" fmla="*/ 0 w 70"/>
                <a:gd name="T17" fmla="*/ 157 h 176"/>
                <a:gd name="T18" fmla="*/ 14 w 70"/>
                <a:gd name="T19" fmla="*/ 114 h 176"/>
                <a:gd name="T20" fmla="*/ 15 w 70"/>
                <a:gd name="T21" fmla="*/ 77 h 176"/>
                <a:gd name="T22" fmla="*/ 29 w 70"/>
                <a:gd name="T23" fmla="*/ 55 h 176"/>
                <a:gd name="T24" fmla="*/ 32 w 70"/>
                <a:gd name="T25" fmla="*/ 50 h 176"/>
                <a:gd name="T26" fmla="*/ 42 w 70"/>
                <a:gd name="T27" fmla="*/ 25 h 176"/>
                <a:gd name="T28" fmla="*/ 45 w 70"/>
                <a:gd name="T29" fmla="*/ 24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176">
                  <a:moveTo>
                    <a:pt x="45" y="24"/>
                  </a:moveTo>
                  <a:cubicBezTo>
                    <a:pt x="52" y="21"/>
                    <a:pt x="52" y="0"/>
                    <a:pt x="67" y="16"/>
                  </a:cubicBezTo>
                  <a:cubicBezTo>
                    <a:pt x="68" y="18"/>
                    <a:pt x="70" y="21"/>
                    <a:pt x="70" y="23"/>
                  </a:cubicBezTo>
                  <a:cubicBezTo>
                    <a:pt x="59" y="39"/>
                    <a:pt x="64" y="60"/>
                    <a:pt x="52" y="76"/>
                  </a:cubicBezTo>
                  <a:cubicBezTo>
                    <a:pt x="32" y="93"/>
                    <a:pt x="34" y="116"/>
                    <a:pt x="39" y="137"/>
                  </a:cubicBezTo>
                  <a:cubicBezTo>
                    <a:pt x="42" y="149"/>
                    <a:pt x="41" y="154"/>
                    <a:pt x="30" y="157"/>
                  </a:cubicBezTo>
                  <a:cubicBezTo>
                    <a:pt x="19" y="159"/>
                    <a:pt x="15" y="169"/>
                    <a:pt x="8" y="176"/>
                  </a:cubicBezTo>
                  <a:cubicBezTo>
                    <a:pt x="8" y="169"/>
                    <a:pt x="3" y="165"/>
                    <a:pt x="0" y="160"/>
                  </a:cubicBezTo>
                  <a:cubicBezTo>
                    <a:pt x="0" y="159"/>
                    <a:pt x="0" y="158"/>
                    <a:pt x="0" y="157"/>
                  </a:cubicBezTo>
                  <a:cubicBezTo>
                    <a:pt x="4" y="143"/>
                    <a:pt x="4" y="127"/>
                    <a:pt x="14" y="114"/>
                  </a:cubicBezTo>
                  <a:cubicBezTo>
                    <a:pt x="22" y="103"/>
                    <a:pt x="13" y="90"/>
                    <a:pt x="15" y="77"/>
                  </a:cubicBezTo>
                  <a:cubicBezTo>
                    <a:pt x="17" y="68"/>
                    <a:pt x="24" y="62"/>
                    <a:pt x="29" y="55"/>
                  </a:cubicBezTo>
                  <a:cubicBezTo>
                    <a:pt x="30" y="53"/>
                    <a:pt x="31" y="52"/>
                    <a:pt x="32" y="50"/>
                  </a:cubicBezTo>
                  <a:cubicBezTo>
                    <a:pt x="35" y="42"/>
                    <a:pt x="34" y="32"/>
                    <a:pt x="42" y="25"/>
                  </a:cubicBezTo>
                  <a:cubicBezTo>
                    <a:pt x="43" y="25"/>
                    <a:pt x="44" y="25"/>
                    <a:pt x="45" y="24"/>
                  </a:cubicBezTo>
                  <a:close/>
                </a:path>
              </a:pathLst>
            </a:custGeom>
            <a:solidFill>
              <a:srgbClr val="1461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2" name="Freeform 470">
              <a:extLst>
                <a:ext uri="{FF2B5EF4-FFF2-40B4-BE49-F238E27FC236}">
                  <a16:creationId xmlns:a16="http://schemas.microsoft.com/office/drawing/2014/main" id="{AF13DDCC-526C-4A9A-A850-3FA6CDF495F3}"/>
                </a:ext>
              </a:extLst>
            </p:cNvPr>
            <p:cNvSpPr>
              <a:spLocks/>
            </p:cNvSpPr>
            <p:nvPr/>
          </p:nvSpPr>
          <p:spPr bwMode="auto">
            <a:xfrm>
              <a:off x="4976813" y="7972425"/>
              <a:ext cx="117475" cy="93663"/>
            </a:xfrm>
            <a:custGeom>
              <a:avLst/>
              <a:gdLst>
                <a:gd name="T0" fmla="*/ 0 w 31"/>
                <a:gd name="T1" fmla="*/ 16 h 25"/>
                <a:gd name="T2" fmla="*/ 16 w 31"/>
                <a:gd name="T3" fmla="*/ 0 h 25"/>
                <a:gd name="T4" fmla="*/ 21 w 31"/>
                <a:gd name="T5" fmla="*/ 17 h 25"/>
                <a:gd name="T6" fmla="*/ 0 w 31"/>
                <a:gd name="T7" fmla="*/ 16 h 25"/>
              </a:gdLst>
              <a:ahLst/>
              <a:cxnLst>
                <a:cxn ang="0">
                  <a:pos x="T0" y="T1"/>
                </a:cxn>
                <a:cxn ang="0">
                  <a:pos x="T2" y="T3"/>
                </a:cxn>
                <a:cxn ang="0">
                  <a:pos x="T4" y="T5"/>
                </a:cxn>
                <a:cxn ang="0">
                  <a:pos x="T6" y="T7"/>
                </a:cxn>
              </a:cxnLst>
              <a:rect l="0" t="0" r="r" b="b"/>
              <a:pathLst>
                <a:path w="31" h="25">
                  <a:moveTo>
                    <a:pt x="0" y="16"/>
                  </a:moveTo>
                  <a:cubicBezTo>
                    <a:pt x="5" y="10"/>
                    <a:pt x="7" y="2"/>
                    <a:pt x="16" y="0"/>
                  </a:cubicBezTo>
                  <a:cubicBezTo>
                    <a:pt x="14" y="7"/>
                    <a:pt x="31" y="7"/>
                    <a:pt x="21" y="17"/>
                  </a:cubicBezTo>
                  <a:cubicBezTo>
                    <a:pt x="13" y="25"/>
                    <a:pt x="7" y="19"/>
                    <a:pt x="0" y="16"/>
                  </a:cubicBezTo>
                  <a:close/>
                </a:path>
              </a:pathLst>
            </a:custGeom>
            <a:solidFill>
              <a:srgbClr val="1F60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3" name="Freeform 471">
              <a:extLst>
                <a:ext uri="{FF2B5EF4-FFF2-40B4-BE49-F238E27FC236}">
                  <a16:creationId xmlns:a16="http://schemas.microsoft.com/office/drawing/2014/main" id="{C8E9A0D3-BCC8-4467-8F6B-6DF824716823}"/>
                </a:ext>
              </a:extLst>
            </p:cNvPr>
            <p:cNvSpPr>
              <a:spLocks/>
            </p:cNvSpPr>
            <p:nvPr/>
          </p:nvSpPr>
          <p:spPr bwMode="auto">
            <a:xfrm>
              <a:off x="4886326" y="7124700"/>
              <a:ext cx="346075" cy="481013"/>
            </a:xfrm>
            <a:custGeom>
              <a:avLst/>
              <a:gdLst>
                <a:gd name="T0" fmla="*/ 92 w 92"/>
                <a:gd name="T1" fmla="*/ 10 h 128"/>
                <a:gd name="T2" fmla="*/ 89 w 92"/>
                <a:gd name="T3" fmla="*/ 30 h 128"/>
                <a:gd name="T4" fmla="*/ 88 w 92"/>
                <a:gd name="T5" fmla="*/ 30 h 128"/>
                <a:gd name="T6" fmla="*/ 80 w 92"/>
                <a:gd name="T7" fmla="*/ 62 h 128"/>
                <a:gd name="T8" fmla="*/ 80 w 92"/>
                <a:gd name="T9" fmla="*/ 62 h 128"/>
                <a:gd name="T10" fmla="*/ 56 w 92"/>
                <a:gd name="T11" fmla="*/ 94 h 128"/>
                <a:gd name="T12" fmla="*/ 47 w 92"/>
                <a:gd name="T13" fmla="*/ 109 h 128"/>
                <a:gd name="T14" fmla="*/ 19 w 92"/>
                <a:gd name="T15" fmla="*/ 126 h 128"/>
                <a:gd name="T16" fmla="*/ 2 w 92"/>
                <a:gd name="T17" fmla="*/ 97 h 128"/>
                <a:gd name="T18" fmla="*/ 1 w 92"/>
                <a:gd name="T19" fmla="*/ 84 h 128"/>
                <a:gd name="T20" fmla="*/ 13 w 92"/>
                <a:gd name="T21" fmla="*/ 18 h 128"/>
                <a:gd name="T22" fmla="*/ 12 w 92"/>
                <a:gd name="T23" fmla="*/ 7 h 128"/>
                <a:gd name="T24" fmla="*/ 13 w 92"/>
                <a:gd name="T25" fmla="*/ 2 h 128"/>
                <a:gd name="T26" fmla="*/ 16 w 92"/>
                <a:gd name="T27" fmla="*/ 5 h 128"/>
                <a:gd name="T28" fmla="*/ 21 w 92"/>
                <a:gd name="T29" fmla="*/ 10 h 128"/>
                <a:gd name="T30" fmla="*/ 32 w 92"/>
                <a:gd name="T31" fmla="*/ 9 h 128"/>
                <a:gd name="T32" fmla="*/ 74 w 92"/>
                <a:gd name="T33" fmla="*/ 10 h 128"/>
                <a:gd name="T34" fmla="*/ 92 w 92"/>
                <a:gd name="T35" fmla="*/ 10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2" h="128">
                  <a:moveTo>
                    <a:pt x="92" y="10"/>
                  </a:moveTo>
                  <a:cubicBezTo>
                    <a:pt x="91" y="17"/>
                    <a:pt x="90" y="24"/>
                    <a:pt x="89" y="30"/>
                  </a:cubicBezTo>
                  <a:cubicBezTo>
                    <a:pt x="89" y="30"/>
                    <a:pt x="88" y="30"/>
                    <a:pt x="88" y="30"/>
                  </a:cubicBezTo>
                  <a:cubicBezTo>
                    <a:pt x="81" y="40"/>
                    <a:pt x="81" y="51"/>
                    <a:pt x="80" y="62"/>
                  </a:cubicBezTo>
                  <a:cubicBezTo>
                    <a:pt x="80" y="62"/>
                    <a:pt x="80" y="62"/>
                    <a:pt x="80" y="62"/>
                  </a:cubicBezTo>
                  <a:cubicBezTo>
                    <a:pt x="68" y="70"/>
                    <a:pt x="58" y="78"/>
                    <a:pt x="56" y="94"/>
                  </a:cubicBezTo>
                  <a:cubicBezTo>
                    <a:pt x="56" y="100"/>
                    <a:pt x="50" y="104"/>
                    <a:pt x="47" y="109"/>
                  </a:cubicBezTo>
                  <a:cubicBezTo>
                    <a:pt x="41" y="121"/>
                    <a:pt x="32" y="128"/>
                    <a:pt x="19" y="126"/>
                  </a:cubicBezTo>
                  <a:cubicBezTo>
                    <a:pt x="3" y="123"/>
                    <a:pt x="2" y="110"/>
                    <a:pt x="2" y="97"/>
                  </a:cubicBezTo>
                  <a:cubicBezTo>
                    <a:pt x="2" y="93"/>
                    <a:pt x="0" y="88"/>
                    <a:pt x="1" y="84"/>
                  </a:cubicBezTo>
                  <a:cubicBezTo>
                    <a:pt x="4" y="62"/>
                    <a:pt x="17" y="41"/>
                    <a:pt x="13" y="18"/>
                  </a:cubicBezTo>
                  <a:cubicBezTo>
                    <a:pt x="12" y="15"/>
                    <a:pt x="12" y="11"/>
                    <a:pt x="12" y="7"/>
                  </a:cubicBezTo>
                  <a:cubicBezTo>
                    <a:pt x="12" y="6"/>
                    <a:pt x="12" y="3"/>
                    <a:pt x="13" y="2"/>
                  </a:cubicBezTo>
                  <a:cubicBezTo>
                    <a:pt x="16" y="0"/>
                    <a:pt x="16" y="4"/>
                    <a:pt x="16" y="5"/>
                  </a:cubicBezTo>
                  <a:cubicBezTo>
                    <a:pt x="17" y="8"/>
                    <a:pt x="15" y="13"/>
                    <a:pt x="21" y="10"/>
                  </a:cubicBezTo>
                  <a:cubicBezTo>
                    <a:pt x="25" y="8"/>
                    <a:pt x="29" y="7"/>
                    <a:pt x="32" y="9"/>
                  </a:cubicBezTo>
                  <a:cubicBezTo>
                    <a:pt x="46" y="23"/>
                    <a:pt x="60" y="18"/>
                    <a:pt x="74" y="10"/>
                  </a:cubicBezTo>
                  <a:cubicBezTo>
                    <a:pt x="80" y="6"/>
                    <a:pt x="87" y="5"/>
                    <a:pt x="92" y="10"/>
                  </a:cubicBezTo>
                  <a:close/>
                </a:path>
              </a:pathLst>
            </a:custGeom>
            <a:solidFill>
              <a:srgbClr val="6BA3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4" name="Freeform 472">
              <a:extLst>
                <a:ext uri="{FF2B5EF4-FFF2-40B4-BE49-F238E27FC236}">
                  <a16:creationId xmlns:a16="http://schemas.microsoft.com/office/drawing/2014/main" id="{04BBB30E-3D9A-4971-9725-B8ECF421B6D6}"/>
                </a:ext>
              </a:extLst>
            </p:cNvPr>
            <p:cNvSpPr>
              <a:spLocks/>
            </p:cNvSpPr>
            <p:nvPr/>
          </p:nvSpPr>
          <p:spPr bwMode="auto">
            <a:xfrm>
              <a:off x="4597401" y="7297738"/>
              <a:ext cx="260350" cy="561975"/>
            </a:xfrm>
            <a:custGeom>
              <a:avLst/>
              <a:gdLst>
                <a:gd name="T0" fmla="*/ 24 w 69"/>
                <a:gd name="T1" fmla="*/ 124 h 150"/>
                <a:gd name="T2" fmla="*/ 14 w 69"/>
                <a:gd name="T3" fmla="*/ 129 h 150"/>
                <a:gd name="T4" fmla="*/ 4 w 69"/>
                <a:gd name="T5" fmla="*/ 150 h 150"/>
                <a:gd name="T6" fmla="*/ 14 w 69"/>
                <a:gd name="T7" fmla="*/ 112 h 150"/>
                <a:gd name="T8" fmla="*/ 58 w 69"/>
                <a:gd name="T9" fmla="*/ 9 h 150"/>
                <a:gd name="T10" fmla="*/ 69 w 69"/>
                <a:gd name="T11" fmla="*/ 3 h 150"/>
                <a:gd name="T12" fmla="*/ 24 w 69"/>
                <a:gd name="T13" fmla="*/ 124 h 150"/>
              </a:gdLst>
              <a:ahLst/>
              <a:cxnLst>
                <a:cxn ang="0">
                  <a:pos x="T0" y="T1"/>
                </a:cxn>
                <a:cxn ang="0">
                  <a:pos x="T2" y="T3"/>
                </a:cxn>
                <a:cxn ang="0">
                  <a:pos x="T4" y="T5"/>
                </a:cxn>
                <a:cxn ang="0">
                  <a:pos x="T6" y="T7"/>
                </a:cxn>
                <a:cxn ang="0">
                  <a:pos x="T8" y="T9"/>
                </a:cxn>
                <a:cxn ang="0">
                  <a:pos x="T10" y="T11"/>
                </a:cxn>
                <a:cxn ang="0">
                  <a:pos x="T12" y="T13"/>
                </a:cxn>
              </a:cxnLst>
              <a:rect l="0" t="0" r="r" b="b"/>
              <a:pathLst>
                <a:path w="69" h="150">
                  <a:moveTo>
                    <a:pt x="24" y="124"/>
                  </a:moveTo>
                  <a:cubicBezTo>
                    <a:pt x="18" y="120"/>
                    <a:pt x="16" y="125"/>
                    <a:pt x="14" y="129"/>
                  </a:cubicBezTo>
                  <a:cubicBezTo>
                    <a:pt x="11" y="135"/>
                    <a:pt x="12" y="143"/>
                    <a:pt x="4" y="150"/>
                  </a:cubicBezTo>
                  <a:cubicBezTo>
                    <a:pt x="0" y="134"/>
                    <a:pt x="8" y="123"/>
                    <a:pt x="14" y="112"/>
                  </a:cubicBezTo>
                  <a:cubicBezTo>
                    <a:pt x="32" y="79"/>
                    <a:pt x="45" y="45"/>
                    <a:pt x="58" y="9"/>
                  </a:cubicBezTo>
                  <a:cubicBezTo>
                    <a:pt x="60" y="4"/>
                    <a:pt x="62" y="0"/>
                    <a:pt x="69" y="3"/>
                  </a:cubicBezTo>
                  <a:cubicBezTo>
                    <a:pt x="54" y="44"/>
                    <a:pt x="39" y="84"/>
                    <a:pt x="24" y="124"/>
                  </a:cubicBezTo>
                  <a:close/>
                </a:path>
              </a:pathLst>
            </a:custGeom>
            <a:solidFill>
              <a:srgbClr val="1431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5" name="Freeform 473">
              <a:extLst>
                <a:ext uri="{FF2B5EF4-FFF2-40B4-BE49-F238E27FC236}">
                  <a16:creationId xmlns:a16="http://schemas.microsoft.com/office/drawing/2014/main" id="{CE7387BC-0AA3-433E-B8BE-C45DAE20BC5A}"/>
                </a:ext>
              </a:extLst>
            </p:cNvPr>
            <p:cNvSpPr>
              <a:spLocks/>
            </p:cNvSpPr>
            <p:nvPr/>
          </p:nvSpPr>
          <p:spPr bwMode="auto">
            <a:xfrm>
              <a:off x="4830763" y="7191375"/>
              <a:ext cx="139700" cy="481013"/>
            </a:xfrm>
            <a:custGeom>
              <a:avLst/>
              <a:gdLst>
                <a:gd name="T0" fmla="*/ 28 w 37"/>
                <a:gd name="T1" fmla="*/ 0 h 128"/>
                <a:gd name="T2" fmla="*/ 27 w 37"/>
                <a:gd name="T3" fmla="*/ 36 h 128"/>
                <a:gd name="T4" fmla="*/ 20 w 37"/>
                <a:gd name="T5" fmla="*/ 68 h 128"/>
                <a:gd name="T6" fmla="*/ 15 w 37"/>
                <a:gd name="T7" fmla="*/ 96 h 128"/>
                <a:gd name="T8" fmla="*/ 4 w 37"/>
                <a:gd name="T9" fmla="*/ 128 h 128"/>
                <a:gd name="T10" fmla="*/ 0 w 37"/>
                <a:gd name="T11" fmla="*/ 124 h 128"/>
                <a:gd name="T12" fmla="*/ 28 w 37"/>
                <a:gd name="T13" fmla="*/ 0 h 128"/>
              </a:gdLst>
              <a:ahLst/>
              <a:cxnLst>
                <a:cxn ang="0">
                  <a:pos x="T0" y="T1"/>
                </a:cxn>
                <a:cxn ang="0">
                  <a:pos x="T2" y="T3"/>
                </a:cxn>
                <a:cxn ang="0">
                  <a:pos x="T4" y="T5"/>
                </a:cxn>
                <a:cxn ang="0">
                  <a:pos x="T6" y="T7"/>
                </a:cxn>
                <a:cxn ang="0">
                  <a:pos x="T8" y="T9"/>
                </a:cxn>
                <a:cxn ang="0">
                  <a:pos x="T10" y="T11"/>
                </a:cxn>
                <a:cxn ang="0">
                  <a:pos x="T12" y="T13"/>
                </a:cxn>
              </a:cxnLst>
              <a:rect l="0" t="0" r="r" b="b"/>
              <a:pathLst>
                <a:path w="37" h="128">
                  <a:moveTo>
                    <a:pt x="28" y="0"/>
                  </a:moveTo>
                  <a:cubicBezTo>
                    <a:pt x="37" y="12"/>
                    <a:pt x="29" y="24"/>
                    <a:pt x="27" y="36"/>
                  </a:cubicBezTo>
                  <a:cubicBezTo>
                    <a:pt x="26" y="47"/>
                    <a:pt x="19" y="57"/>
                    <a:pt x="20" y="68"/>
                  </a:cubicBezTo>
                  <a:cubicBezTo>
                    <a:pt x="23" y="78"/>
                    <a:pt x="20" y="87"/>
                    <a:pt x="15" y="96"/>
                  </a:cubicBezTo>
                  <a:cubicBezTo>
                    <a:pt x="9" y="106"/>
                    <a:pt x="11" y="119"/>
                    <a:pt x="4" y="128"/>
                  </a:cubicBezTo>
                  <a:cubicBezTo>
                    <a:pt x="2" y="127"/>
                    <a:pt x="1" y="126"/>
                    <a:pt x="0" y="124"/>
                  </a:cubicBezTo>
                  <a:cubicBezTo>
                    <a:pt x="9" y="83"/>
                    <a:pt x="18" y="42"/>
                    <a:pt x="28" y="0"/>
                  </a:cubicBezTo>
                  <a:close/>
                </a:path>
              </a:pathLst>
            </a:custGeom>
            <a:solidFill>
              <a:srgbClr val="2942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6" name="Freeform 474">
              <a:extLst>
                <a:ext uri="{FF2B5EF4-FFF2-40B4-BE49-F238E27FC236}">
                  <a16:creationId xmlns:a16="http://schemas.microsoft.com/office/drawing/2014/main" id="{287AEAB5-6C2C-4979-9312-8D917D07C8CA}"/>
                </a:ext>
              </a:extLst>
            </p:cNvPr>
            <p:cNvSpPr>
              <a:spLocks/>
            </p:cNvSpPr>
            <p:nvPr/>
          </p:nvSpPr>
          <p:spPr bwMode="auto">
            <a:xfrm>
              <a:off x="4886326" y="7353300"/>
              <a:ext cx="301625" cy="511175"/>
            </a:xfrm>
            <a:custGeom>
              <a:avLst/>
              <a:gdLst>
                <a:gd name="T0" fmla="*/ 0 w 80"/>
                <a:gd name="T1" fmla="*/ 53 h 136"/>
                <a:gd name="T2" fmla="*/ 5 w 80"/>
                <a:gd name="T3" fmla="*/ 25 h 136"/>
                <a:gd name="T4" fmla="*/ 9 w 80"/>
                <a:gd name="T5" fmla="*/ 41 h 136"/>
                <a:gd name="T6" fmla="*/ 17 w 80"/>
                <a:gd name="T7" fmla="*/ 58 h 136"/>
                <a:gd name="T8" fmla="*/ 38 w 80"/>
                <a:gd name="T9" fmla="*/ 51 h 136"/>
                <a:gd name="T10" fmla="*/ 53 w 80"/>
                <a:gd name="T11" fmla="*/ 23 h 136"/>
                <a:gd name="T12" fmla="*/ 80 w 80"/>
                <a:gd name="T13" fmla="*/ 1 h 136"/>
                <a:gd name="T14" fmla="*/ 64 w 80"/>
                <a:gd name="T15" fmla="*/ 21 h 136"/>
                <a:gd name="T16" fmla="*/ 48 w 80"/>
                <a:gd name="T17" fmla="*/ 94 h 136"/>
                <a:gd name="T18" fmla="*/ 44 w 80"/>
                <a:gd name="T19" fmla="*/ 105 h 136"/>
                <a:gd name="T20" fmla="*/ 44 w 80"/>
                <a:gd name="T21" fmla="*/ 105 h 136"/>
                <a:gd name="T22" fmla="*/ 27 w 80"/>
                <a:gd name="T23" fmla="*/ 136 h 136"/>
                <a:gd name="T24" fmla="*/ 17 w 80"/>
                <a:gd name="T25" fmla="*/ 92 h 136"/>
                <a:gd name="T26" fmla="*/ 0 w 80"/>
                <a:gd name="T27" fmla="*/ 53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0" h="136">
                  <a:moveTo>
                    <a:pt x="0" y="53"/>
                  </a:moveTo>
                  <a:cubicBezTo>
                    <a:pt x="2" y="44"/>
                    <a:pt x="3" y="34"/>
                    <a:pt x="5" y="25"/>
                  </a:cubicBezTo>
                  <a:cubicBezTo>
                    <a:pt x="12" y="29"/>
                    <a:pt x="11" y="35"/>
                    <a:pt x="9" y="41"/>
                  </a:cubicBezTo>
                  <a:cubicBezTo>
                    <a:pt x="8" y="49"/>
                    <a:pt x="10" y="56"/>
                    <a:pt x="17" y="58"/>
                  </a:cubicBezTo>
                  <a:cubicBezTo>
                    <a:pt x="25" y="61"/>
                    <a:pt x="34" y="58"/>
                    <a:pt x="38" y="51"/>
                  </a:cubicBezTo>
                  <a:cubicBezTo>
                    <a:pt x="43" y="42"/>
                    <a:pt x="50" y="34"/>
                    <a:pt x="53" y="23"/>
                  </a:cubicBezTo>
                  <a:cubicBezTo>
                    <a:pt x="56" y="10"/>
                    <a:pt x="65" y="0"/>
                    <a:pt x="80" y="1"/>
                  </a:cubicBezTo>
                  <a:cubicBezTo>
                    <a:pt x="75" y="8"/>
                    <a:pt x="69" y="15"/>
                    <a:pt x="64" y="21"/>
                  </a:cubicBezTo>
                  <a:cubicBezTo>
                    <a:pt x="60" y="46"/>
                    <a:pt x="52" y="70"/>
                    <a:pt x="48" y="94"/>
                  </a:cubicBezTo>
                  <a:cubicBezTo>
                    <a:pt x="47" y="98"/>
                    <a:pt x="47" y="102"/>
                    <a:pt x="44" y="105"/>
                  </a:cubicBezTo>
                  <a:cubicBezTo>
                    <a:pt x="44" y="105"/>
                    <a:pt x="44" y="105"/>
                    <a:pt x="44" y="105"/>
                  </a:cubicBezTo>
                  <a:cubicBezTo>
                    <a:pt x="34" y="112"/>
                    <a:pt x="37" y="126"/>
                    <a:pt x="27" y="136"/>
                  </a:cubicBezTo>
                  <a:cubicBezTo>
                    <a:pt x="24" y="119"/>
                    <a:pt x="27" y="100"/>
                    <a:pt x="17" y="92"/>
                  </a:cubicBezTo>
                  <a:cubicBezTo>
                    <a:pt x="4" y="80"/>
                    <a:pt x="2" y="67"/>
                    <a:pt x="0" y="53"/>
                  </a:cubicBezTo>
                  <a:close/>
                </a:path>
              </a:pathLst>
            </a:custGeom>
            <a:solidFill>
              <a:srgbClr val="4E8E8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7" name="Freeform 475">
              <a:extLst>
                <a:ext uri="{FF2B5EF4-FFF2-40B4-BE49-F238E27FC236}">
                  <a16:creationId xmlns:a16="http://schemas.microsoft.com/office/drawing/2014/main" id="{69B32537-7B33-4599-B0D0-B4C89A90DA34}"/>
                </a:ext>
              </a:extLst>
            </p:cNvPr>
            <p:cNvSpPr>
              <a:spLocks/>
            </p:cNvSpPr>
            <p:nvPr/>
          </p:nvSpPr>
          <p:spPr bwMode="auto">
            <a:xfrm>
              <a:off x="4954588" y="6046788"/>
              <a:ext cx="800100" cy="1298575"/>
            </a:xfrm>
            <a:custGeom>
              <a:avLst/>
              <a:gdLst>
                <a:gd name="T0" fmla="*/ 74 w 213"/>
                <a:gd name="T1" fmla="*/ 297 h 346"/>
                <a:gd name="T2" fmla="*/ 39 w 213"/>
                <a:gd name="T3" fmla="*/ 315 h 346"/>
                <a:gd name="T4" fmla="*/ 22 w 213"/>
                <a:gd name="T5" fmla="*/ 313 h 346"/>
                <a:gd name="T6" fmla="*/ 3 w 213"/>
                <a:gd name="T7" fmla="*/ 297 h 346"/>
                <a:gd name="T8" fmla="*/ 5 w 213"/>
                <a:gd name="T9" fmla="*/ 277 h 346"/>
                <a:gd name="T10" fmla="*/ 6 w 213"/>
                <a:gd name="T11" fmla="*/ 246 h 346"/>
                <a:gd name="T12" fmla="*/ 27 w 213"/>
                <a:gd name="T13" fmla="*/ 210 h 346"/>
                <a:gd name="T14" fmla="*/ 39 w 213"/>
                <a:gd name="T15" fmla="*/ 199 h 346"/>
                <a:gd name="T16" fmla="*/ 54 w 213"/>
                <a:gd name="T17" fmla="*/ 140 h 346"/>
                <a:gd name="T18" fmla="*/ 80 w 213"/>
                <a:gd name="T19" fmla="*/ 90 h 346"/>
                <a:gd name="T20" fmla="*/ 114 w 213"/>
                <a:gd name="T21" fmla="*/ 49 h 346"/>
                <a:gd name="T22" fmla="*/ 123 w 213"/>
                <a:gd name="T23" fmla="*/ 50 h 346"/>
                <a:gd name="T24" fmla="*/ 151 w 213"/>
                <a:gd name="T25" fmla="*/ 79 h 346"/>
                <a:gd name="T26" fmla="*/ 147 w 213"/>
                <a:gd name="T27" fmla="*/ 51 h 346"/>
                <a:gd name="T28" fmla="*/ 137 w 213"/>
                <a:gd name="T29" fmla="*/ 27 h 346"/>
                <a:gd name="T30" fmla="*/ 157 w 213"/>
                <a:gd name="T31" fmla="*/ 3 h 346"/>
                <a:gd name="T32" fmla="*/ 184 w 213"/>
                <a:gd name="T33" fmla="*/ 14 h 346"/>
                <a:gd name="T34" fmla="*/ 187 w 213"/>
                <a:gd name="T35" fmla="*/ 19 h 346"/>
                <a:gd name="T36" fmla="*/ 191 w 213"/>
                <a:gd name="T37" fmla="*/ 28 h 346"/>
                <a:gd name="T38" fmla="*/ 190 w 213"/>
                <a:gd name="T39" fmla="*/ 57 h 346"/>
                <a:gd name="T40" fmla="*/ 190 w 213"/>
                <a:gd name="T41" fmla="*/ 65 h 346"/>
                <a:gd name="T42" fmla="*/ 189 w 213"/>
                <a:gd name="T43" fmla="*/ 102 h 346"/>
                <a:gd name="T44" fmla="*/ 171 w 213"/>
                <a:gd name="T45" fmla="*/ 110 h 346"/>
                <a:gd name="T46" fmla="*/ 121 w 213"/>
                <a:gd name="T47" fmla="*/ 146 h 346"/>
                <a:gd name="T48" fmla="*/ 104 w 213"/>
                <a:gd name="T49" fmla="*/ 191 h 346"/>
                <a:gd name="T50" fmla="*/ 90 w 213"/>
                <a:gd name="T51" fmla="*/ 215 h 346"/>
                <a:gd name="T52" fmla="*/ 105 w 213"/>
                <a:gd name="T53" fmla="*/ 202 h 346"/>
                <a:gd name="T54" fmla="*/ 154 w 213"/>
                <a:gd name="T55" fmla="*/ 199 h 346"/>
                <a:gd name="T56" fmla="*/ 162 w 213"/>
                <a:gd name="T57" fmla="*/ 216 h 346"/>
                <a:gd name="T58" fmla="*/ 162 w 213"/>
                <a:gd name="T59" fmla="*/ 262 h 346"/>
                <a:gd name="T60" fmla="*/ 180 w 213"/>
                <a:gd name="T61" fmla="*/ 276 h 346"/>
                <a:gd name="T62" fmla="*/ 198 w 213"/>
                <a:gd name="T63" fmla="*/ 290 h 346"/>
                <a:gd name="T64" fmla="*/ 190 w 213"/>
                <a:gd name="T65" fmla="*/ 319 h 346"/>
                <a:gd name="T66" fmla="*/ 184 w 213"/>
                <a:gd name="T67" fmla="*/ 320 h 346"/>
                <a:gd name="T68" fmla="*/ 161 w 213"/>
                <a:gd name="T69" fmla="*/ 333 h 346"/>
                <a:gd name="T70" fmla="*/ 140 w 213"/>
                <a:gd name="T71" fmla="*/ 339 h 346"/>
                <a:gd name="T72" fmla="*/ 117 w 213"/>
                <a:gd name="T73" fmla="*/ 301 h 346"/>
                <a:gd name="T74" fmla="*/ 122 w 213"/>
                <a:gd name="T75" fmla="*/ 288 h 346"/>
                <a:gd name="T76" fmla="*/ 128 w 213"/>
                <a:gd name="T77" fmla="*/ 241 h 346"/>
                <a:gd name="T78" fmla="*/ 126 w 213"/>
                <a:gd name="T79" fmla="*/ 234 h 346"/>
                <a:gd name="T80" fmla="*/ 115 w 213"/>
                <a:gd name="T81" fmla="*/ 246 h 346"/>
                <a:gd name="T82" fmla="*/ 100 w 213"/>
                <a:gd name="T83" fmla="*/ 269 h 346"/>
                <a:gd name="T84" fmla="*/ 83 w 213"/>
                <a:gd name="T85" fmla="*/ 289 h 346"/>
                <a:gd name="T86" fmla="*/ 74 w 213"/>
                <a:gd name="T87" fmla="*/ 297 h 3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13" h="346">
                  <a:moveTo>
                    <a:pt x="74" y="297"/>
                  </a:moveTo>
                  <a:cubicBezTo>
                    <a:pt x="61" y="301"/>
                    <a:pt x="49" y="306"/>
                    <a:pt x="39" y="315"/>
                  </a:cubicBezTo>
                  <a:cubicBezTo>
                    <a:pt x="31" y="321"/>
                    <a:pt x="26" y="321"/>
                    <a:pt x="22" y="313"/>
                  </a:cubicBezTo>
                  <a:cubicBezTo>
                    <a:pt x="18" y="304"/>
                    <a:pt x="11" y="300"/>
                    <a:pt x="3" y="297"/>
                  </a:cubicBezTo>
                  <a:cubicBezTo>
                    <a:pt x="0" y="290"/>
                    <a:pt x="5" y="284"/>
                    <a:pt x="5" y="277"/>
                  </a:cubicBezTo>
                  <a:cubicBezTo>
                    <a:pt x="1" y="267"/>
                    <a:pt x="8" y="257"/>
                    <a:pt x="6" y="246"/>
                  </a:cubicBezTo>
                  <a:cubicBezTo>
                    <a:pt x="11" y="233"/>
                    <a:pt x="16" y="220"/>
                    <a:pt x="27" y="210"/>
                  </a:cubicBezTo>
                  <a:cubicBezTo>
                    <a:pt x="32" y="207"/>
                    <a:pt x="36" y="206"/>
                    <a:pt x="39" y="199"/>
                  </a:cubicBezTo>
                  <a:cubicBezTo>
                    <a:pt x="46" y="180"/>
                    <a:pt x="52" y="161"/>
                    <a:pt x="54" y="140"/>
                  </a:cubicBezTo>
                  <a:cubicBezTo>
                    <a:pt x="68" y="126"/>
                    <a:pt x="73" y="107"/>
                    <a:pt x="80" y="90"/>
                  </a:cubicBezTo>
                  <a:cubicBezTo>
                    <a:pt x="86" y="71"/>
                    <a:pt x="99" y="60"/>
                    <a:pt x="114" y="49"/>
                  </a:cubicBezTo>
                  <a:cubicBezTo>
                    <a:pt x="117" y="48"/>
                    <a:pt x="120" y="49"/>
                    <a:pt x="123" y="50"/>
                  </a:cubicBezTo>
                  <a:cubicBezTo>
                    <a:pt x="132" y="58"/>
                    <a:pt x="148" y="60"/>
                    <a:pt x="151" y="79"/>
                  </a:cubicBezTo>
                  <a:cubicBezTo>
                    <a:pt x="152" y="67"/>
                    <a:pt x="144" y="59"/>
                    <a:pt x="147" y="51"/>
                  </a:cubicBezTo>
                  <a:cubicBezTo>
                    <a:pt x="151" y="39"/>
                    <a:pt x="140" y="35"/>
                    <a:pt x="137" y="27"/>
                  </a:cubicBezTo>
                  <a:cubicBezTo>
                    <a:pt x="131" y="12"/>
                    <a:pt x="142" y="0"/>
                    <a:pt x="157" y="3"/>
                  </a:cubicBezTo>
                  <a:cubicBezTo>
                    <a:pt x="166" y="5"/>
                    <a:pt x="176" y="6"/>
                    <a:pt x="184" y="14"/>
                  </a:cubicBezTo>
                  <a:cubicBezTo>
                    <a:pt x="185" y="15"/>
                    <a:pt x="186" y="17"/>
                    <a:pt x="187" y="19"/>
                  </a:cubicBezTo>
                  <a:cubicBezTo>
                    <a:pt x="188" y="22"/>
                    <a:pt x="188" y="25"/>
                    <a:pt x="191" y="28"/>
                  </a:cubicBezTo>
                  <a:cubicBezTo>
                    <a:pt x="202" y="38"/>
                    <a:pt x="213" y="48"/>
                    <a:pt x="190" y="57"/>
                  </a:cubicBezTo>
                  <a:cubicBezTo>
                    <a:pt x="184" y="60"/>
                    <a:pt x="190" y="62"/>
                    <a:pt x="190" y="65"/>
                  </a:cubicBezTo>
                  <a:cubicBezTo>
                    <a:pt x="190" y="77"/>
                    <a:pt x="194" y="90"/>
                    <a:pt x="189" y="102"/>
                  </a:cubicBezTo>
                  <a:cubicBezTo>
                    <a:pt x="184" y="108"/>
                    <a:pt x="178" y="109"/>
                    <a:pt x="171" y="110"/>
                  </a:cubicBezTo>
                  <a:cubicBezTo>
                    <a:pt x="150" y="115"/>
                    <a:pt x="135" y="127"/>
                    <a:pt x="121" y="146"/>
                  </a:cubicBezTo>
                  <a:cubicBezTo>
                    <a:pt x="109" y="161"/>
                    <a:pt x="105" y="174"/>
                    <a:pt x="104" y="191"/>
                  </a:cubicBezTo>
                  <a:cubicBezTo>
                    <a:pt x="104" y="200"/>
                    <a:pt x="96" y="208"/>
                    <a:pt x="90" y="215"/>
                  </a:cubicBezTo>
                  <a:cubicBezTo>
                    <a:pt x="95" y="211"/>
                    <a:pt x="101" y="207"/>
                    <a:pt x="105" y="202"/>
                  </a:cubicBezTo>
                  <a:cubicBezTo>
                    <a:pt x="121" y="182"/>
                    <a:pt x="133" y="189"/>
                    <a:pt x="154" y="199"/>
                  </a:cubicBezTo>
                  <a:cubicBezTo>
                    <a:pt x="161" y="202"/>
                    <a:pt x="163" y="209"/>
                    <a:pt x="162" y="216"/>
                  </a:cubicBezTo>
                  <a:cubicBezTo>
                    <a:pt x="158" y="231"/>
                    <a:pt x="163" y="246"/>
                    <a:pt x="162" y="262"/>
                  </a:cubicBezTo>
                  <a:cubicBezTo>
                    <a:pt x="162" y="274"/>
                    <a:pt x="168" y="279"/>
                    <a:pt x="180" y="276"/>
                  </a:cubicBezTo>
                  <a:cubicBezTo>
                    <a:pt x="189" y="276"/>
                    <a:pt x="195" y="281"/>
                    <a:pt x="198" y="290"/>
                  </a:cubicBezTo>
                  <a:cubicBezTo>
                    <a:pt x="198" y="300"/>
                    <a:pt x="200" y="312"/>
                    <a:pt x="190" y="319"/>
                  </a:cubicBezTo>
                  <a:cubicBezTo>
                    <a:pt x="188" y="320"/>
                    <a:pt x="186" y="320"/>
                    <a:pt x="184" y="320"/>
                  </a:cubicBezTo>
                  <a:cubicBezTo>
                    <a:pt x="173" y="320"/>
                    <a:pt x="157" y="309"/>
                    <a:pt x="161" y="333"/>
                  </a:cubicBezTo>
                  <a:cubicBezTo>
                    <a:pt x="156" y="345"/>
                    <a:pt x="149" y="346"/>
                    <a:pt x="140" y="339"/>
                  </a:cubicBezTo>
                  <a:cubicBezTo>
                    <a:pt x="127" y="329"/>
                    <a:pt x="115" y="319"/>
                    <a:pt x="117" y="301"/>
                  </a:cubicBezTo>
                  <a:cubicBezTo>
                    <a:pt x="117" y="296"/>
                    <a:pt x="118" y="291"/>
                    <a:pt x="122" y="288"/>
                  </a:cubicBezTo>
                  <a:cubicBezTo>
                    <a:pt x="139" y="274"/>
                    <a:pt x="133" y="257"/>
                    <a:pt x="128" y="241"/>
                  </a:cubicBezTo>
                  <a:cubicBezTo>
                    <a:pt x="127" y="239"/>
                    <a:pt x="126" y="236"/>
                    <a:pt x="126" y="234"/>
                  </a:cubicBezTo>
                  <a:cubicBezTo>
                    <a:pt x="115" y="232"/>
                    <a:pt x="118" y="242"/>
                    <a:pt x="115" y="246"/>
                  </a:cubicBezTo>
                  <a:cubicBezTo>
                    <a:pt x="111" y="254"/>
                    <a:pt x="106" y="262"/>
                    <a:pt x="100" y="269"/>
                  </a:cubicBezTo>
                  <a:cubicBezTo>
                    <a:pt x="96" y="278"/>
                    <a:pt x="91" y="285"/>
                    <a:pt x="83" y="289"/>
                  </a:cubicBezTo>
                  <a:cubicBezTo>
                    <a:pt x="80" y="292"/>
                    <a:pt x="77" y="295"/>
                    <a:pt x="74" y="297"/>
                  </a:cubicBezTo>
                  <a:close/>
                </a:path>
              </a:pathLst>
            </a:custGeom>
            <a:solidFill>
              <a:srgbClr val="8EB6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8" name="Freeform 476">
              <a:extLst>
                <a:ext uri="{FF2B5EF4-FFF2-40B4-BE49-F238E27FC236}">
                  <a16:creationId xmlns:a16="http://schemas.microsoft.com/office/drawing/2014/main" id="{21E71E95-3498-47F5-9A4C-DEFEF808F0E8}"/>
                </a:ext>
              </a:extLst>
            </p:cNvPr>
            <p:cNvSpPr>
              <a:spLocks/>
            </p:cNvSpPr>
            <p:nvPr/>
          </p:nvSpPr>
          <p:spPr bwMode="auto">
            <a:xfrm>
              <a:off x="4962526" y="6700838"/>
              <a:ext cx="157163" cy="292100"/>
            </a:xfrm>
            <a:custGeom>
              <a:avLst/>
              <a:gdLst>
                <a:gd name="T0" fmla="*/ 28 w 42"/>
                <a:gd name="T1" fmla="*/ 39 h 78"/>
                <a:gd name="T2" fmla="*/ 9 w 42"/>
                <a:gd name="T3" fmla="*/ 71 h 78"/>
                <a:gd name="T4" fmla="*/ 0 w 42"/>
                <a:gd name="T5" fmla="*/ 75 h 78"/>
                <a:gd name="T6" fmla="*/ 0 w 42"/>
                <a:gd name="T7" fmla="*/ 47 h 78"/>
                <a:gd name="T8" fmla="*/ 0 w 42"/>
                <a:gd name="T9" fmla="*/ 47 h 78"/>
                <a:gd name="T10" fmla="*/ 11 w 42"/>
                <a:gd name="T11" fmla="*/ 38 h 78"/>
                <a:gd name="T12" fmla="*/ 21 w 42"/>
                <a:gd name="T13" fmla="*/ 13 h 78"/>
                <a:gd name="T14" fmla="*/ 37 w 42"/>
                <a:gd name="T15" fmla="*/ 4 h 78"/>
                <a:gd name="T16" fmla="*/ 28 w 42"/>
                <a:gd name="T17" fmla="*/ 39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2" h="78">
                  <a:moveTo>
                    <a:pt x="28" y="39"/>
                  </a:moveTo>
                  <a:cubicBezTo>
                    <a:pt x="20" y="49"/>
                    <a:pt x="18" y="62"/>
                    <a:pt x="9" y="71"/>
                  </a:cubicBezTo>
                  <a:cubicBezTo>
                    <a:pt x="6" y="73"/>
                    <a:pt x="5" y="78"/>
                    <a:pt x="0" y="75"/>
                  </a:cubicBezTo>
                  <a:cubicBezTo>
                    <a:pt x="0" y="66"/>
                    <a:pt x="0" y="56"/>
                    <a:pt x="0" y="47"/>
                  </a:cubicBezTo>
                  <a:cubicBezTo>
                    <a:pt x="0" y="47"/>
                    <a:pt x="0" y="47"/>
                    <a:pt x="0" y="47"/>
                  </a:cubicBezTo>
                  <a:cubicBezTo>
                    <a:pt x="4" y="44"/>
                    <a:pt x="10" y="44"/>
                    <a:pt x="11" y="38"/>
                  </a:cubicBezTo>
                  <a:cubicBezTo>
                    <a:pt x="15" y="30"/>
                    <a:pt x="16" y="20"/>
                    <a:pt x="21" y="13"/>
                  </a:cubicBezTo>
                  <a:cubicBezTo>
                    <a:pt x="25" y="8"/>
                    <a:pt x="28" y="0"/>
                    <a:pt x="37" y="4"/>
                  </a:cubicBezTo>
                  <a:cubicBezTo>
                    <a:pt x="42" y="18"/>
                    <a:pt x="38" y="29"/>
                    <a:pt x="28" y="39"/>
                  </a:cubicBezTo>
                  <a:close/>
                </a:path>
              </a:pathLst>
            </a:custGeom>
            <a:solidFill>
              <a:srgbClr val="0F342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9" name="Freeform 477">
              <a:extLst>
                <a:ext uri="{FF2B5EF4-FFF2-40B4-BE49-F238E27FC236}">
                  <a16:creationId xmlns:a16="http://schemas.microsoft.com/office/drawing/2014/main" id="{7EA275CB-5D6F-46C9-B1B7-6552B6437F7A}"/>
                </a:ext>
              </a:extLst>
            </p:cNvPr>
            <p:cNvSpPr>
              <a:spLocks/>
            </p:cNvSpPr>
            <p:nvPr/>
          </p:nvSpPr>
          <p:spPr bwMode="auto">
            <a:xfrm>
              <a:off x="4932363" y="6967538"/>
              <a:ext cx="63500" cy="119063"/>
            </a:xfrm>
            <a:custGeom>
              <a:avLst/>
              <a:gdLst>
                <a:gd name="T0" fmla="*/ 8 w 17"/>
                <a:gd name="T1" fmla="*/ 4 h 32"/>
                <a:gd name="T2" fmla="*/ 17 w 17"/>
                <a:gd name="T3" fmla="*/ 0 h 32"/>
                <a:gd name="T4" fmla="*/ 11 w 17"/>
                <a:gd name="T5" fmla="*/ 32 h 32"/>
                <a:gd name="T6" fmla="*/ 8 w 17"/>
                <a:gd name="T7" fmla="*/ 4 h 32"/>
              </a:gdLst>
              <a:ahLst/>
              <a:cxnLst>
                <a:cxn ang="0">
                  <a:pos x="T0" y="T1"/>
                </a:cxn>
                <a:cxn ang="0">
                  <a:pos x="T2" y="T3"/>
                </a:cxn>
                <a:cxn ang="0">
                  <a:pos x="T4" y="T5"/>
                </a:cxn>
                <a:cxn ang="0">
                  <a:pos x="T6" y="T7"/>
                </a:cxn>
              </a:cxnLst>
              <a:rect l="0" t="0" r="r" b="b"/>
              <a:pathLst>
                <a:path w="17" h="32">
                  <a:moveTo>
                    <a:pt x="8" y="4"/>
                  </a:moveTo>
                  <a:cubicBezTo>
                    <a:pt x="11" y="3"/>
                    <a:pt x="14" y="2"/>
                    <a:pt x="17" y="0"/>
                  </a:cubicBezTo>
                  <a:cubicBezTo>
                    <a:pt x="15" y="11"/>
                    <a:pt x="13" y="22"/>
                    <a:pt x="11" y="32"/>
                  </a:cubicBezTo>
                  <a:cubicBezTo>
                    <a:pt x="0" y="24"/>
                    <a:pt x="8" y="14"/>
                    <a:pt x="8" y="4"/>
                  </a:cubicBezTo>
                  <a:close/>
                </a:path>
              </a:pathLst>
            </a:custGeom>
            <a:solidFill>
              <a:srgbClr val="102B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0" name="Freeform 478">
              <a:extLst>
                <a:ext uri="{FF2B5EF4-FFF2-40B4-BE49-F238E27FC236}">
                  <a16:creationId xmlns:a16="http://schemas.microsoft.com/office/drawing/2014/main" id="{7C2FBD6E-6255-4074-9BB9-5FDE88DA5B58}"/>
                </a:ext>
              </a:extLst>
            </p:cNvPr>
            <p:cNvSpPr>
              <a:spLocks/>
            </p:cNvSpPr>
            <p:nvPr/>
          </p:nvSpPr>
          <p:spPr bwMode="auto">
            <a:xfrm>
              <a:off x="5334001" y="6654800"/>
              <a:ext cx="855663" cy="1457325"/>
            </a:xfrm>
            <a:custGeom>
              <a:avLst/>
              <a:gdLst>
                <a:gd name="T0" fmla="*/ 93 w 228"/>
                <a:gd name="T1" fmla="*/ 131 h 388"/>
                <a:gd name="T2" fmla="*/ 77 w 228"/>
                <a:gd name="T3" fmla="*/ 119 h 388"/>
                <a:gd name="T4" fmla="*/ 72 w 228"/>
                <a:gd name="T5" fmla="*/ 112 h 388"/>
                <a:gd name="T6" fmla="*/ 83 w 228"/>
                <a:gd name="T7" fmla="*/ 64 h 388"/>
                <a:gd name="T8" fmla="*/ 96 w 228"/>
                <a:gd name="T9" fmla="*/ 45 h 388"/>
                <a:gd name="T10" fmla="*/ 102 w 228"/>
                <a:gd name="T11" fmla="*/ 32 h 388"/>
                <a:gd name="T12" fmla="*/ 124 w 228"/>
                <a:gd name="T13" fmla="*/ 3 h 388"/>
                <a:gd name="T14" fmla="*/ 145 w 228"/>
                <a:gd name="T15" fmla="*/ 11 h 388"/>
                <a:gd name="T16" fmla="*/ 203 w 228"/>
                <a:gd name="T17" fmla="*/ 66 h 388"/>
                <a:gd name="T18" fmla="*/ 228 w 228"/>
                <a:gd name="T19" fmla="*/ 95 h 388"/>
                <a:gd name="T20" fmla="*/ 220 w 228"/>
                <a:gd name="T21" fmla="*/ 107 h 388"/>
                <a:gd name="T22" fmla="*/ 169 w 228"/>
                <a:gd name="T23" fmla="*/ 119 h 388"/>
                <a:gd name="T24" fmla="*/ 171 w 228"/>
                <a:gd name="T25" fmla="*/ 120 h 388"/>
                <a:gd name="T26" fmla="*/ 193 w 228"/>
                <a:gd name="T27" fmla="*/ 142 h 388"/>
                <a:gd name="T28" fmla="*/ 167 w 228"/>
                <a:gd name="T29" fmla="*/ 167 h 388"/>
                <a:gd name="T30" fmla="*/ 158 w 228"/>
                <a:gd name="T31" fmla="*/ 210 h 388"/>
                <a:gd name="T32" fmla="*/ 173 w 228"/>
                <a:gd name="T33" fmla="*/ 234 h 388"/>
                <a:gd name="T34" fmla="*/ 181 w 228"/>
                <a:gd name="T35" fmla="*/ 248 h 388"/>
                <a:gd name="T36" fmla="*/ 190 w 228"/>
                <a:gd name="T37" fmla="*/ 287 h 388"/>
                <a:gd name="T38" fmla="*/ 194 w 228"/>
                <a:gd name="T39" fmla="*/ 302 h 388"/>
                <a:gd name="T40" fmla="*/ 195 w 228"/>
                <a:gd name="T41" fmla="*/ 345 h 388"/>
                <a:gd name="T42" fmla="*/ 185 w 228"/>
                <a:gd name="T43" fmla="*/ 351 h 388"/>
                <a:gd name="T44" fmla="*/ 156 w 228"/>
                <a:gd name="T45" fmla="*/ 359 h 388"/>
                <a:gd name="T46" fmla="*/ 144 w 228"/>
                <a:gd name="T47" fmla="*/ 363 h 388"/>
                <a:gd name="T48" fmla="*/ 129 w 228"/>
                <a:gd name="T49" fmla="*/ 359 h 388"/>
                <a:gd name="T50" fmla="*/ 128 w 228"/>
                <a:gd name="T51" fmla="*/ 355 h 388"/>
                <a:gd name="T52" fmla="*/ 130 w 228"/>
                <a:gd name="T53" fmla="*/ 348 h 388"/>
                <a:gd name="T54" fmla="*/ 129 w 228"/>
                <a:gd name="T55" fmla="*/ 354 h 388"/>
                <a:gd name="T56" fmla="*/ 129 w 228"/>
                <a:gd name="T57" fmla="*/ 359 h 388"/>
                <a:gd name="T58" fmla="*/ 135 w 228"/>
                <a:gd name="T59" fmla="*/ 369 h 388"/>
                <a:gd name="T60" fmla="*/ 135 w 228"/>
                <a:gd name="T61" fmla="*/ 378 h 388"/>
                <a:gd name="T62" fmla="*/ 126 w 228"/>
                <a:gd name="T63" fmla="*/ 374 h 388"/>
                <a:gd name="T64" fmla="*/ 115 w 228"/>
                <a:gd name="T65" fmla="*/ 362 h 388"/>
                <a:gd name="T66" fmla="*/ 115 w 228"/>
                <a:gd name="T67" fmla="*/ 375 h 388"/>
                <a:gd name="T68" fmla="*/ 101 w 228"/>
                <a:gd name="T69" fmla="*/ 384 h 388"/>
                <a:gd name="T70" fmla="*/ 84 w 228"/>
                <a:gd name="T71" fmla="*/ 374 h 388"/>
                <a:gd name="T72" fmla="*/ 103 w 228"/>
                <a:gd name="T73" fmla="*/ 355 h 388"/>
                <a:gd name="T74" fmla="*/ 101 w 228"/>
                <a:gd name="T75" fmla="*/ 343 h 388"/>
                <a:gd name="T76" fmla="*/ 102 w 228"/>
                <a:gd name="T77" fmla="*/ 336 h 388"/>
                <a:gd name="T78" fmla="*/ 100 w 228"/>
                <a:gd name="T79" fmla="*/ 323 h 388"/>
                <a:gd name="T80" fmla="*/ 90 w 228"/>
                <a:gd name="T81" fmla="*/ 326 h 388"/>
                <a:gd name="T82" fmla="*/ 83 w 228"/>
                <a:gd name="T83" fmla="*/ 327 h 388"/>
                <a:gd name="T84" fmla="*/ 82 w 228"/>
                <a:gd name="T85" fmla="*/ 319 h 388"/>
                <a:gd name="T86" fmla="*/ 89 w 228"/>
                <a:gd name="T87" fmla="*/ 305 h 388"/>
                <a:gd name="T88" fmla="*/ 85 w 228"/>
                <a:gd name="T89" fmla="*/ 295 h 388"/>
                <a:gd name="T90" fmla="*/ 78 w 228"/>
                <a:gd name="T91" fmla="*/ 300 h 388"/>
                <a:gd name="T92" fmla="*/ 45 w 228"/>
                <a:gd name="T93" fmla="*/ 311 h 388"/>
                <a:gd name="T94" fmla="*/ 30 w 228"/>
                <a:gd name="T95" fmla="*/ 277 h 388"/>
                <a:gd name="T96" fmla="*/ 22 w 228"/>
                <a:gd name="T97" fmla="*/ 249 h 388"/>
                <a:gd name="T98" fmla="*/ 7 w 228"/>
                <a:gd name="T99" fmla="*/ 220 h 388"/>
                <a:gd name="T100" fmla="*/ 10 w 228"/>
                <a:gd name="T101" fmla="*/ 182 h 388"/>
                <a:gd name="T102" fmla="*/ 9 w 228"/>
                <a:gd name="T103" fmla="*/ 159 h 388"/>
                <a:gd name="T104" fmla="*/ 9 w 228"/>
                <a:gd name="T105" fmla="*/ 159 h 388"/>
                <a:gd name="T106" fmla="*/ 21 w 228"/>
                <a:gd name="T107" fmla="*/ 139 h 388"/>
                <a:gd name="T108" fmla="*/ 43 w 228"/>
                <a:gd name="T109" fmla="*/ 172 h 388"/>
                <a:gd name="T110" fmla="*/ 57 w 228"/>
                <a:gd name="T111" fmla="*/ 171 h 388"/>
                <a:gd name="T112" fmla="*/ 74 w 228"/>
                <a:gd name="T113" fmla="*/ 155 h 388"/>
                <a:gd name="T114" fmla="*/ 85 w 228"/>
                <a:gd name="T115" fmla="*/ 155 h 388"/>
                <a:gd name="T116" fmla="*/ 85 w 228"/>
                <a:gd name="T117" fmla="*/ 155 h 388"/>
                <a:gd name="T118" fmla="*/ 106 w 228"/>
                <a:gd name="T119" fmla="*/ 159 h 388"/>
                <a:gd name="T120" fmla="*/ 93 w 228"/>
                <a:gd name="T121" fmla="*/ 131 h 3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28" h="388">
                  <a:moveTo>
                    <a:pt x="93" y="131"/>
                  </a:moveTo>
                  <a:cubicBezTo>
                    <a:pt x="89" y="126"/>
                    <a:pt x="86" y="118"/>
                    <a:pt x="77" y="119"/>
                  </a:cubicBezTo>
                  <a:cubicBezTo>
                    <a:pt x="70" y="120"/>
                    <a:pt x="71" y="115"/>
                    <a:pt x="72" y="112"/>
                  </a:cubicBezTo>
                  <a:cubicBezTo>
                    <a:pt x="76" y="96"/>
                    <a:pt x="79" y="80"/>
                    <a:pt x="83" y="64"/>
                  </a:cubicBezTo>
                  <a:cubicBezTo>
                    <a:pt x="84" y="56"/>
                    <a:pt x="87" y="48"/>
                    <a:pt x="96" y="45"/>
                  </a:cubicBezTo>
                  <a:cubicBezTo>
                    <a:pt x="103" y="42"/>
                    <a:pt x="102" y="40"/>
                    <a:pt x="102" y="32"/>
                  </a:cubicBezTo>
                  <a:cubicBezTo>
                    <a:pt x="103" y="20"/>
                    <a:pt x="116" y="12"/>
                    <a:pt x="124" y="3"/>
                  </a:cubicBezTo>
                  <a:cubicBezTo>
                    <a:pt x="133" y="0"/>
                    <a:pt x="141" y="3"/>
                    <a:pt x="145" y="11"/>
                  </a:cubicBezTo>
                  <a:cubicBezTo>
                    <a:pt x="158" y="36"/>
                    <a:pt x="181" y="50"/>
                    <a:pt x="203" y="66"/>
                  </a:cubicBezTo>
                  <a:cubicBezTo>
                    <a:pt x="213" y="73"/>
                    <a:pt x="225" y="80"/>
                    <a:pt x="228" y="95"/>
                  </a:cubicBezTo>
                  <a:cubicBezTo>
                    <a:pt x="228" y="100"/>
                    <a:pt x="225" y="106"/>
                    <a:pt x="220" y="107"/>
                  </a:cubicBezTo>
                  <a:cubicBezTo>
                    <a:pt x="203" y="111"/>
                    <a:pt x="186" y="117"/>
                    <a:pt x="169" y="119"/>
                  </a:cubicBezTo>
                  <a:cubicBezTo>
                    <a:pt x="169" y="118"/>
                    <a:pt x="170" y="119"/>
                    <a:pt x="171" y="120"/>
                  </a:cubicBezTo>
                  <a:cubicBezTo>
                    <a:pt x="181" y="125"/>
                    <a:pt x="194" y="130"/>
                    <a:pt x="193" y="142"/>
                  </a:cubicBezTo>
                  <a:cubicBezTo>
                    <a:pt x="192" y="156"/>
                    <a:pt x="178" y="162"/>
                    <a:pt x="167" y="167"/>
                  </a:cubicBezTo>
                  <a:cubicBezTo>
                    <a:pt x="145" y="177"/>
                    <a:pt x="141" y="194"/>
                    <a:pt x="158" y="210"/>
                  </a:cubicBezTo>
                  <a:cubicBezTo>
                    <a:pt x="165" y="217"/>
                    <a:pt x="172" y="224"/>
                    <a:pt x="173" y="234"/>
                  </a:cubicBezTo>
                  <a:cubicBezTo>
                    <a:pt x="174" y="240"/>
                    <a:pt x="176" y="244"/>
                    <a:pt x="181" y="248"/>
                  </a:cubicBezTo>
                  <a:cubicBezTo>
                    <a:pt x="193" y="259"/>
                    <a:pt x="202" y="270"/>
                    <a:pt x="190" y="287"/>
                  </a:cubicBezTo>
                  <a:cubicBezTo>
                    <a:pt x="186" y="292"/>
                    <a:pt x="192" y="297"/>
                    <a:pt x="194" y="302"/>
                  </a:cubicBezTo>
                  <a:cubicBezTo>
                    <a:pt x="199" y="316"/>
                    <a:pt x="202" y="330"/>
                    <a:pt x="195" y="345"/>
                  </a:cubicBezTo>
                  <a:cubicBezTo>
                    <a:pt x="193" y="349"/>
                    <a:pt x="191" y="353"/>
                    <a:pt x="185" y="351"/>
                  </a:cubicBezTo>
                  <a:cubicBezTo>
                    <a:pt x="176" y="346"/>
                    <a:pt x="159" y="350"/>
                    <a:pt x="156" y="359"/>
                  </a:cubicBezTo>
                  <a:cubicBezTo>
                    <a:pt x="153" y="366"/>
                    <a:pt x="149" y="367"/>
                    <a:pt x="144" y="363"/>
                  </a:cubicBezTo>
                  <a:cubicBezTo>
                    <a:pt x="139" y="360"/>
                    <a:pt x="134" y="359"/>
                    <a:pt x="129" y="359"/>
                  </a:cubicBezTo>
                  <a:cubicBezTo>
                    <a:pt x="128" y="358"/>
                    <a:pt x="128" y="357"/>
                    <a:pt x="128" y="355"/>
                  </a:cubicBezTo>
                  <a:cubicBezTo>
                    <a:pt x="129" y="353"/>
                    <a:pt x="130" y="351"/>
                    <a:pt x="130" y="348"/>
                  </a:cubicBezTo>
                  <a:cubicBezTo>
                    <a:pt x="130" y="350"/>
                    <a:pt x="129" y="352"/>
                    <a:pt x="129" y="354"/>
                  </a:cubicBezTo>
                  <a:cubicBezTo>
                    <a:pt x="128" y="355"/>
                    <a:pt x="128" y="357"/>
                    <a:pt x="129" y="359"/>
                  </a:cubicBezTo>
                  <a:cubicBezTo>
                    <a:pt x="131" y="362"/>
                    <a:pt x="133" y="366"/>
                    <a:pt x="135" y="369"/>
                  </a:cubicBezTo>
                  <a:cubicBezTo>
                    <a:pt x="137" y="372"/>
                    <a:pt x="138" y="376"/>
                    <a:pt x="135" y="378"/>
                  </a:cubicBezTo>
                  <a:cubicBezTo>
                    <a:pt x="130" y="381"/>
                    <a:pt x="128" y="377"/>
                    <a:pt x="126" y="374"/>
                  </a:cubicBezTo>
                  <a:cubicBezTo>
                    <a:pt x="123" y="369"/>
                    <a:pt x="123" y="360"/>
                    <a:pt x="115" y="362"/>
                  </a:cubicBezTo>
                  <a:cubicBezTo>
                    <a:pt x="107" y="365"/>
                    <a:pt x="115" y="371"/>
                    <a:pt x="115" y="375"/>
                  </a:cubicBezTo>
                  <a:cubicBezTo>
                    <a:pt x="113" y="383"/>
                    <a:pt x="109" y="388"/>
                    <a:pt x="101" y="384"/>
                  </a:cubicBezTo>
                  <a:cubicBezTo>
                    <a:pt x="95" y="381"/>
                    <a:pt x="92" y="375"/>
                    <a:pt x="84" y="374"/>
                  </a:cubicBezTo>
                  <a:cubicBezTo>
                    <a:pt x="91" y="367"/>
                    <a:pt x="96" y="361"/>
                    <a:pt x="103" y="355"/>
                  </a:cubicBezTo>
                  <a:cubicBezTo>
                    <a:pt x="110" y="349"/>
                    <a:pt x="116" y="345"/>
                    <a:pt x="101" y="343"/>
                  </a:cubicBezTo>
                  <a:cubicBezTo>
                    <a:pt x="92" y="341"/>
                    <a:pt x="99" y="339"/>
                    <a:pt x="102" y="336"/>
                  </a:cubicBezTo>
                  <a:cubicBezTo>
                    <a:pt x="108" y="331"/>
                    <a:pt x="103" y="326"/>
                    <a:pt x="100" y="323"/>
                  </a:cubicBezTo>
                  <a:cubicBezTo>
                    <a:pt x="95" y="318"/>
                    <a:pt x="92" y="319"/>
                    <a:pt x="90" y="326"/>
                  </a:cubicBezTo>
                  <a:cubicBezTo>
                    <a:pt x="89" y="331"/>
                    <a:pt x="85" y="329"/>
                    <a:pt x="83" y="327"/>
                  </a:cubicBezTo>
                  <a:cubicBezTo>
                    <a:pt x="79" y="325"/>
                    <a:pt x="79" y="322"/>
                    <a:pt x="82" y="319"/>
                  </a:cubicBezTo>
                  <a:cubicBezTo>
                    <a:pt x="86" y="315"/>
                    <a:pt x="89" y="311"/>
                    <a:pt x="89" y="305"/>
                  </a:cubicBezTo>
                  <a:cubicBezTo>
                    <a:pt x="89" y="301"/>
                    <a:pt x="89" y="297"/>
                    <a:pt x="85" y="295"/>
                  </a:cubicBezTo>
                  <a:cubicBezTo>
                    <a:pt x="79" y="291"/>
                    <a:pt x="80" y="299"/>
                    <a:pt x="78" y="300"/>
                  </a:cubicBezTo>
                  <a:cubicBezTo>
                    <a:pt x="66" y="303"/>
                    <a:pt x="54" y="302"/>
                    <a:pt x="45" y="311"/>
                  </a:cubicBezTo>
                  <a:cubicBezTo>
                    <a:pt x="41" y="299"/>
                    <a:pt x="19" y="295"/>
                    <a:pt x="30" y="277"/>
                  </a:cubicBezTo>
                  <a:cubicBezTo>
                    <a:pt x="17" y="271"/>
                    <a:pt x="46" y="252"/>
                    <a:pt x="22" y="249"/>
                  </a:cubicBezTo>
                  <a:cubicBezTo>
                    <a:pt x="38" y="230"/>
                    <a:pt x="13" y="229"/>
                    <a:pt x="7" y="220"/>
                  </a:cubicBezTo>
                  <a:cubicBezTo>
                    <a:pt x="0" y="207"/>
                    <a:pt x="3" y="194"/>
                    <a:pt x="10" y="182"/>
                  </a:cubicBezTo>
                  <a:cubicBezTo>
                    <a:pt x="15" y="174"/>
                    <a:pt x="16" y="167"/>
                    <a:pt x="9" y="159"/>
                  </a:cubicBezTo>
                  <a:cubicBezTo>
                    <a:pt x="9" y="159"/>
                    <a:pt x="9" y="159"/>
                    <a:pt x="9" y="159"/>
                  </a:cubicBezTo>
                  <a:cubicBezTo>
                    <a:pt x="10" y="151"/>
                    <a:pt x="1" y="136"/>
                    <a:pt x="21" y="139"/>
                  </a:cubicBezTo>
                  <a:cubicBezTo>
                    <a:pt x="21" y="155"/>
                    <a:pt x="36" y="161"/>
                    <a:pt x="43" y="172"/>
                  </a:cubicBezTo>
                  <a:cubicBezTo>
                    <a:pt x="49" y="180"/>
                    <a:pt x="53" y="175"/>
                    <a:pt x="57" y="171"/>
                  </a:cubicBezTo>
                  <a:cubicBezTo>
                    <a:pt x="61" y="165"/>
                    <a:pt x="77" y="170"/>
                    <a:pt x="74" y="155"/>
                  </a:cubicBezTo>
                  <a:cubicBezTo>
                    <a:pt x="73" y="152"/>
                    <a:pt x="81" y="152"/>
                    <a:pt x="85" y="155"/>
                  </a:cubicBezTo>
                  <a:cubicBezTo>
                    <a:pt x="85" y="155"/>
                    <a:pt x="85" y="155"/>
                    <a:pt x="85" y="155"/>
                  </a:cubicBezTo>
                  <a:cubicBezTo>
                    <a:pt x="91" y="158"/>
                    <a:pt x="98" y="157"/>
                    <a:pt x="106" y="159"/>
                  </a:cubicBezTo>
                  <a:cubicBezTo>
                    <a:pt x="107" y="146"/>
                    <a:pt x="98" y="139"/>
                    <a:pt x="93" y="131"/>
                  </a:cubicBezTo>
                  <a:close/>
                </a:path>
              </a:pathLst>
            </a:custGeom>
            <a:solidFill>
              <a:srgbClr val="89A6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1" name="Freeform 479">
              <a:extLst>
                <a:ext uri="{FF2B5EF4-FFF2-40B4-BE49-F238E27FC236}">
                  <a16:creationId xmlns:a16="http://schemas.microsoft.com/office/drawing/2014/main" id="{E7695D9C-588D-4C40-9C76-C720D004B047}"/>
                </a:ext>
              </a:extLst>
            </p:cNvPr>
            <p:cNvSpPr>
              <a:spLocks/>
            </p:cNvSpPr>
            <p:nvPr/>
          </p:nvSpPr>
          <p:spPr bwMode="auto">
            <a:xfrm>
              <a:off x="5818188" y="7004050"/>
              <a:ext cx="758825" cy="1092200"/>
            </a:xfrm>
            <a:custGeom>
              <a:avLst/>
              <a:gdLst>
                <a:gd name="T0" fmla="*/ 56 w 202"/>
                <a:gd name="T1" fmla="*/ 258 h 291"/>
                <a:gd name="T2" fmla="*/ 61 w 202"/>
                <a:gd name="T3" fmla="*/ 252 h 291"/>
                <a:gd name="T4" fmla="*/ 55 w 202"/>
                <a:gd name="T5" fmla="*/ 241 h 291"/>
                <a:gd name="T6" fmla="*/ 64 w 202"/>
                <a:gd name="T7" fmla="*/ 238 h 291"/>
                <a:gd name="T8" fmla="*/ 55 w 202"/>
                <a:gd name="T9" fmla="*/ 208 h 291"/>
                <a:gd name="T10" fmla="*/ 57 w 202"/>
                <a:gd name="T11" fmla="*/ 185 h 291"/>
                <a:gd name="T12" fmla="*/ 57 w 202"/>
                <a:gd name="T13" fmla="*/ 172 h 291"/>
                <a:gd name="T14" fmla="*/ 35 w 202"/>
                <a:gd name="T15" fmla="*/ 134 h 291"/>
                <a:gd name="T16" fmla="*/ 27 w 202"/>
                <a:gd name="T17" fmla="*/ 123 h 291"/>
                <a:gd name="T18" fmla="*/ 10 w 202"/>
                <a:gd name="T19" fmla="*/ 94 h 291"/>
                <a:gd name="T20" fmla="*/ 17 w 202"/>
                <a:gd name="T21" fmla="*/ 83 h 291"/>
                <a:gd name="T22" fmla="*/ 56 w 202"/>
                <a:gd name="T23" fmla="*/ 47 h 291"/>
                <a:gd name="T24" fmla="*/ 23 w 202"/>
                <a:gd name="T25" fmla="*/ 22 h 291"/>
                <a:gd name="T26" fmla="*/ 21 w 202"/>
                <a:gd name="T27" fmla="*/ 16 h 291"/>
                <a:gd name="T28" fmla="*/ 27 w 202"/>
                <a:gd name="T29" fmla="*/ 14 h 291"/>
                <a:gd name="T30" fmla="*/ 67 w 202"/>
                <a:gd name="T31" fmla="*/ 10 h 291"/>
                <a:gd name="T32" fmla="*/ 96 w 202"/>
                <a:gd name="T33" fmla="*/ 2 h 291"/>
                <a:gd name="T34" fmla="*/ 118 w 202"/>
                <a:gd name="T35" fmla="*/ 22 h 291"/>
                <a:gd name="T36" fmla="*/ 139 w 202"/>
                <a:gd name="T37" fmla="*/ 51 h 291"/>
                <a:gd name="T38" fmla="*/ 158 w 202"/>
                <a:gd name="T39" fmla="*/ 66 h 291"/>
                <a:gd name="T40" fmla="*/ 196 w 202"/>
                <a:gd name="T41" fmla="*/ 101 h 291"/>
                <a:gd name="T42" fmla="*/ 199 w 202"/>
                <a:gd name="T43" fmla="*/ 117 h 291"/>
                <a:gd name="T44" fmla="*/ 180 w 202"/>
                <a:gd name="T45" fmla="*/ 123 h 291"/>
                <a:gd name="T46" fmla="*/ 160 w 202"/>
                <a:gd name="T47" fmla="*/ 109 h 291"/>
                <a:gd name="T48" fmla="*/ 152 w 202"/>
                <a:gd name="T49" fmla="*/ 97 h 291"/>
                <a:gd name="T50" fmla="*/ 121 w 202"/>
                <a:gd name="T51" fmla="*/ 88 h 291"/>
                <a:gd name="T52" fmla="*/ 121 w 202"/>
                <a:gd name="T53" fmla="*/ 112 h 291"/>
                <a:gd name="T54" fmla="*/ 123 w 202"/>
                <a:gd name="T55" fmla="*/ 161 h 291"/>
                <a:gd name="T56" fmla="*/ 113 w 202"/>
                <a:gd name="T57" fmla="*/ 239 h 291"/>
                <a:gd name="T58" fmla="*/ 115 w 202"/>
                <a:gd name="T59" fmla="*/ 256 h 291"/>
                <a:gd name="T60" fmla="*/ 100 w 202"/>
                <a:gd name="T61" fmla="*/ 274 h 291"/>
                <a:gd name="T62" fmla="*/ 78 w 202"/>
                <a:gd name="T63" fmla="*/ 278 h 291"/>
                <a:gd name="T64" fmla="*/ 69 w 202"/>
                <a:gd name="T65" fmla="*/ 277 h 291"/>
                <a:gd name="T66" fmla="*/ 60 w 202"/>
                <a:gd name="T67" fmla="*/ 269 h 291"/>
                <a:gd name="T68" fmla="*/ 56 w 202"/>
                <a:gd name="T69" fmla="*/ 258 h 2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02" h="291">
                  <a:moveTo>
                    <a:pt x="56" y="258"/>
                  </a:moveTo>
                  <a:cubicBezTo>
                    <a:pt x="58" y="256"/>
                    <a:pt x="61" y="254"/>
                    <a:pt x="61" y="252"/>
                  </a:cubicBezTo>
                  <a:cubicBezTo>
                    <a:pt x="59" y="248"/>
                    <a:pt x="55" y="245"/>
                    <a:pt x="55" y="241"/>
                  </a:cubicBezTo>
                  <a:cubicBezTo>
                    <a:pt x="54" y="230"/>
                    <a:pt x="65" y="240"/>
                    <a:pt x="64" y="238"/>
                  </a:cubicBezTo>
                  <a:cubicBezTo>
                    <a:pt x="57" y="229"/>
                    <a:pt x="65" y="216"/>
                    <a:pt x="55" y="208"/>
                  </a:cubicBezTo>
                  <a:cubicBezTo>
                    <a:pt x="46" y="199"/>
                    <a:pt x="42" y="192"/>
                    <a:pt x="57" y="185"/>
                  </a:cubicBezTo>
                  <a:cubicBezTo>
                    <a:pt x="64" y="182"/>
                    <a:pt x="62" y="177"/>
                    <a:pt x="57" y="172"/>
                  </a:cubicBezTo>
                  <a:cubicBezTo>
                    <a:pt x="47" y="161"/>
                    <a:pt x="30" y="154"/>
                    <a:pt x="35" y="134"/>
                  </a:cubicBezTo>
                  <a:cubicBezTo>
                    <a:pt x="36" y="131"/>
                    <a:pt x="30" y="125"/>
                    <a:pt x="27" y="123"/>
                  </a:cubicBezTo>
                  <a:cubicBezTo>
                    <a:pt x="14" y="117"/>
                    <a:pt x="8" y="108"/>
                    <a:pt x="10" y="94"/>
                  </a:cubicBezTo>
                  <a:cubicBezTo>
                    <a:pt x="10" y="88"/>
                    <a:pt x="0" y="76"/>
                    <a:pt x="17" y="83"/>
                  </a:cubicBezTo>
                  <a:cubicBezTo>
                    <a:pt x="19" y="57"/>
                    <a:pt x="56" y="74"/>
                    <a:pt x="56" y="47"/>
                  </a:cubicBezTo>
                  <a:cubicBezTo>
                    <a:pt x="45" y="41"/>
                    <a:pt x="38" y="26"/>
                    <a:pt x="23" y="22"/>
                  </a:cubicBezTo>
                  <a:cubicBezTo>
                    <a:pt x="22" y="21"/>
                    <a:pt x="21" y="18"/>
                    <a:pt x="21" y="16"/>
                  </a:cubicBezTo>
                  <a:cubicBezTo>
                    <a:pt x="21" y="13"/>
                    <a:pt x="25" y="12"/>
                    <a:pt x="27" y="14"/>
                  </a:cubicBezTo>
                  <a:cubicBezTo>
                    <a:pt x="42" y="25"/>
                    <a:pt x="54" y="14"/>
                    <a:pt x="67" y="10"/>
                  </a:cubicBezTo>
                  <a:cubicBezTo>
                    <a:pt x="76" y="7"/>
                    <a:pt x="89" y="17"/>
                    <a:pt x="96" y="2"/>
                  </a:cubicBezTo>
                  <a:cubicBezTo>
                    <a:pt x="111" y="0"/>
                    <a:pt x="116" y="11"/>
                    <a:pt x="118" y="22"/>
                  </a:cubicBezTo>
                  <a:cubicBezTo>
                    <a:pt x="120" y="36"/>
                    <a:pt x="124" y="47"/>
                    <a:pt x="139" y="51"/>
                  </a:cubicBezTo>
                  <a:cubicBezTo>
                    <a:pt x="148" y="53"/>
                    <a:pt x="149" y="64"/>
                    <a:pt x="158" y="66"/>
                  </a:cubicBezTo>
                  <a:cubicBezTo>
                    <a:pt x="173" y="75"/>
                    <a:pt x="180" y="93"/>
                    <a:pt x="196" y="101"/>
                  </a:cubicBezTo>
                  <a:cubicBezTo>
                    <a:pt x="201" y="106"/>
                    <a:pt x="202" y="111"/>
                    <a:pt x="199" y="117"/>
                  </a:cubicBezTo>
                  <a:cubicBezTo>
                    <a:pt x="194" y="123"/>
                    <a:pt x="187" y="123"/>
                    <a:pt x="180" y="123"/>
                  </a:cubicBezTo>
                  <a:cubicBezTo>
                    <a:pt x="170" y="123"/>
                    <a:pt x="165" y="116"/>
                    <a:pt x="160" y="109"/>
                  </a:cubicBezTo>
                  <a:cubicBezTo>
                    <a:pt x="157" y="105"/>
                    <a:pt x="156" y="100"/>
                    <a:pt x="152" y="97"/>
                  </a:cubicBezTo>
                  <a:cubicBezTo>
                    <a:pt x="143" y="90"/>
                    <a:pt x="131" y="84"/>
                    <a:pt x="121" y="88"/>
                  </a:cubicBezTo>
                  <a:cubicBezTo>
                    <a:pt x="112" y="92"/>
                    <a:pt x="119" y="105"/>
                    <a:pt x="121" y="112"/>
                  </a:cubicBezTo>
                  <a:cubicBezTo>
                    <a:pt x="127" y="128"/>
                    <a:pt x="127" y="144"/>
                    <a:pt x="123" y="161"/>
                  </a:cubicBezTo>
                  <a:cubicBezTo>
                    <a:pt x="118" y="187"/>
                    <a:pt x="112" y="213"/>
                    <a:pt x="113" y="239"/>
                  </a:cubicBezTo>
                  <a:cubicBezTo>
                    <a:pt x="114" y="245"/>
                    <a:pt x="113" y="251"/>
                    <a:pt x="115" y="256"/>
                  </a:cubicBezTo>
                  <a:cubicBezTo>
                    <a:pt x="119" y="270"/>
                    <a:pt x="114" y="275"/>
                    <a:pt x="100" y="274"/>
                  </a:cubicBezTo>
                  <a:cubicBezTo>
                    <a:pt x="93" y="278"/>
                    <a:pt x="88" y="291"/>
                    <a:pt x="78" y="278"/>
                  </a:cubicBezTo>
                  <a:cubicBezTo>
                    <a:pt x="76" y="276"/>
                    <a:pt x="72" y="275"/>
                    <a:pt x="69" y="277"/>
                  </a:cubicBezTo>
                  <a:cubicBezTo>
                    <a:pt x="55" y="286"/>
                    <a:pt x="56" y="275"/>
                    <a:pt x="60" y="269"/>
                  </a:cubicBezTo>
                  <a:cubicBezTo>
                    <a:pt x="65" y="261"/>
                    <a:pt x="56" y="262"/>
                    <a:pt x="56" y="258"/>
                  </a:cubicBezTo>
                  <a:close/>
                </a:path>
              </a:pathLst>
            </a:custGeom>
            <a:solidFill>
              <a:srgbClr val="7F9F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2" name="Freeform 480">
              <a:extLst>
                <a:ext uri="{FF2B5EF4-FFF2-40B4-BE49-F238E27FC236}">
                  <a16:creationId xmlns:a16="http://schemas.microsoft.com/office/drawing/2014/main" id="{B1BDBF13-6297-43AE-9B48-61A96A5E2DAD}"/>
                </a:ext>
              </a:extLst>
            </p:cNvPr>
            <p:cNvSpPr>
              <a:spLocks/>
            </p:cNvSpPr>
            <p:nvPr/>
          </p:nvSpPr>
          <p:spPr bwMode="auto">
            <a:xfrm>
              <a:off x="6205538" y="7466013"/>
              <a:ext cx="434975" cy="1017588"/>
            </a:xfrm>
            <a:custGeom>
              <a:avLst/>
              <a:gdLst>
                <a:gd name="T0" fmla="*/ 5 w 116"/>
                <a:gd name="T1" fmla="*/ 119 h 271"/>
                <a:gd name="T2" fmla="*/ 1 w 116"/>
                <a:gd name="T3" fmla="*/ 102 h 271"/>
                <a:gd name="T4" fmla="*/ 13 w 116"/>
                <a:gd name="T5" fmla="*/ 39 h 271"/>
                <a:gd name="T6" fmla="*/ 31 w 116"/>
                <a:gd name="T7" fmla="*/ 60 h 271"/>
                <a:gd name="T8" fmla="*/ 66 w 116"/>
                <a:gd name="T9" fmla="*/ 5 h 271"/>
                <a:gd name="T10" fmla="*/ 76 w 116"/>
                <a:gd name="T11" fmla="*/ 0 h 271"/>
                <a:gd name="T12" fmla="*/ 91 w 116"/>
                <a:gd name="T13" fmla="*/ 17 h 271"/>
                <a:gd name="T14" fmla="*/ 109 w 116"/>
                <a:gd name="T15" fmla="*/ 40 h 271"/>
                <a:gd name="T16" fmla="*/ 110 w 116"/>
                <a:gd name="T17" fmla="*/ 58 h 271"/>
                <a:gd name="T18" fmla="*/ 92 w 116"/>
                <a:gd name="T19" fmla="*/ 74 h 271"/>
                <a:gd name="T20" fmla="*/ 109 w 116"/>
                <a:gd name="T21" fmla="*/ 59 h 271"/>
                <a:gd name="T22" fmla="*/ 116 w 116"/>
                <a:gd name="T23" fmla="*/ 59 h 271"/>
                <a:gd name="T24" fmla="*/ 101 w 116"/>
                <a:gd name="T25" fmla="*/ 207 h 271"/>
                <a:gd name="T26" fmla="*/ 96 w 116"/>
                <a:gd name="T27" fmla="*/ 208 h 271"/>
                <a:gd name="T28" fmla="*/ 86 w 116"/>
                <a:gd name="T29" fmla="*/ 207 h 271"/>
                <a:gd name="T30" fmla="*/ 93 w 116"/>
                <a:gd name="T31" fmla="*/ 219 h 271"/>
                <a:gd name="T32" fmla="*/ 99 w 116"/>
                <a:gd name="T33" fmla="*/ 232 h 271"/>
                <a:gd name="T34" fmla="*/ 103 w 116"/>
                <a:gd name="T35" fmla="*/ 253 h 271"/>
                <a:gd name="T36" fmla="*/ 101 w 116"/>
                <a:gd name="T37" fmla="*/ 264 h 271"/>
                <a:gd name="T38" fmla="*/ 101 w 116"/>
                <a:gd name="T39" fmla="*/ 267 h 271"/>
                <a:gd name="T40" fmla="*/ 65 w 116"/>
                <a:gd name="T41" fmla="*/ 251 h 271"/>
                <a:gd name="T42" fmla="*/ 55 w 116"/>
                <a:gd name="T43" fmla="*/ 247 h 271"/>
                <a:gd name="T44" fmla="*/ 38 w 116"/>
                <a:gd name="T45" fmla="*/ 179 h 271"/>
                <a:gd name="T46" fmla="*/ 32 w 116"/>
                <a:gd name="T47" fmla="*/ 130 h 271"/>
                <a:gd name="T48" fmla="*/ 34 w 116"/>
                <a:gd name="T49" fmla="*/ 114 h 271"/>
                <a:gd name="T50" fmla="*/ 5 w 116"/>
                <a:gd name="T51" fmla="*/ 119 h 2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16" h="271">
                  <a:moveTo>
                    <a:pt x="5" y="119"/>
                  </a:moveTo>
                  <a:cubicBezTo>
                    <a:pt x="4" y="113"/>
                    <a:pt x="2" y="109"/>
                    <a:pt x="1" y="102"/>
                  </a:cubicBezTo>
                  <a:cubicBezTo>
                    <a:pt x="0" y="80"/>
                    <a:pt x="9" y="60"/>
                    <a:pt x="13" y="39"/>
                  </a:cubicBezTo>
                  <a:cubicBezTo>
                    <a:pt x="33" y="34"/>
                    <a:pt x="26" y="52"/>
                    <a:pt x="31" y="60"/>
                  </a:cubicBezTo>
                  <a:cubicBezTo>
                    <a:pt x="43" y="42"/>
                    <a:pt x="61" y="28"/>
                    <a:pt x="66" y="5"/>
                  </a:cubicBezTo>
                  <a:cubicBezTo>
                    <a:pt x="67" y="1"/>
                    <a:pt x="71" y="0"/>
                    <a:pt x="76" y="0"/>
                  </a:cubicBezTo>
                  <a:cubicBezTo>
                    <a:pt x="86" y="1"/>
                    <a:pt x="84" y="13"/>
                    <a:pt x="91" y="17"/>
                  </a:cubicBezTo>
                  <a:cubicBezTo>
                    <a:pt x="97" y="24"/>
                    <a:pt x="101" y="33"/>
                    <a:pt x="109" y="40"/>
                  </a:cubicBezTo>
                  <a:cubicBezTo>
                    <a:pt x="114" y="45"/>
                    <a:pt x="114" y="52"/>
                    <a:pt x="110" y="58"/>
                  </a:cubicBezTo>
                  <a:cubicBezTo>
                    <a:pt x="105" y="64"/>
                    <a:pt x="95" y="62"/>
                    <a:pt x="92" y="74"/>
                  </a:cubicBezTo>
                  <a:cubicBezTo>
                    <a:pt x="100" y="68"/>
                    <a:pt x="103" y="62"/>
                    <a:pt x="109" y="59"/>
                  </a:cubicBezTo>
                  <a:cubicBezTo>
                    <a:pt x="112" y="57"/>
                    <a:pt x="114" y="57"/>
                    <a:pt x="116" y="59"/>
                  </a:cubicBezTo>
                  <a:cubicBezTo>
                    <a:pt x="111" y="108"/>
                    <a:pt x="106" y="158"/>
                    <a:pt x="101" y="207"/>
                  </a:cubicBezTo>
                  <a:cubicBezTo>
                    <a:pt x="99" y="208"/>
                    <a:pt x="97" y="208"/>
                    <a:pt x="96" y="208"/>
                  </a:cubicBezTo>
                  <a:cubicBezTo>
                    <a:pt x="92" y="207"/>
                    <a:pt x="89" y="202"/>
                    <a:pt x="86" y="207"/>
                  </a:cubicBezTo>
                  <a:cubicBezTo>
                    <a:pt x="83" y="213"/>
                    <a:pt x="89" y="215"/>
                    <a:pt x="93" y="219"/>
                  </a:cubicBezTo>
                  <a:cubicBezTo>
                    <a:pt x="96" y="223"/>
                    <a:pt x="102" y="229"/>
                    <a:pt x="99" y="232"/>
                  </a:cubicBezTo>
                  <a:cubicBezTo>
                    <a:pt x="88" y="242"/>
                    <a:pt x="99" y="246"/>
                    <a:pt x="103" y="253"/>
                  </a:cubicBezTo>
                  <a:cubicBezTo>
                    <a:pt x="103" y="256"/>
                    <a:pt x="104" y="260"/>
                    <a:pt x="101" y="264"/>
                  </a:cubicBezTo>
                  <a:cubicBezTo>
                    <a:pt x="101" y="265"/>
                    <a:pt x="101" y="266"/>
                    <a:pt x="101" y="267"/>
                  </a:cubicBezTo>
                  <a:cubicBezTo>
                    <a:pt x="85" y="271"/>
                    <a:pt x="78" y="254"/>
                    <a:pt x="65" y="251"/>
                  </a:cubicBezTo>
                  <a:cubicBezTo>
                    <a:pt x="60" y="253"/>
                    <a:pt x="56" y="251"/>
                    <a:pt x="55" y="247"/>
                  </a:cubicBezTo>
                  <a:cubicBezTo>
                    <a:pt x="50" y="224"/>
                    <a:pt x="37" y="203"/>
                    <a:pt x="38" y="179"/>
                  </a:cubicBezTo>
                  <a:cubicBezTo>
                    <a:pt x="38" y="162"/>
                    <a:pt x="39" y="146"/>
                    <a:pt x="32" y="130"/>
                  </a:cubicBezTo>
                  <a:cubicBezTo>
                    <a:pt x="30" y="125"/>
                    <a:pt x="31" y="119"/>
                    <a:pt x="34" y="114"/>
                  </a:cubicBezTo>
                  <a:cubicBezTo>
                    <a:pt x="25" y="124"/>
                    <a:pt x="17" y="131"/>
                    <a:pt x="5" y="119"/>
                  </a:cubicBezTo>
                  <a:close/>
                </a:path>
              </a:pathLst>
            </a:custGeom>
            <a:solidFill>
              <a:srgbClr val="8C979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3" name="Freeform 481">
              <a:extLst>
                <a:ext uri="{FF2B5EF4-FFF2-40B4-BE49-F238E27FC236}">
                  <a16:creationId xmlns:a16="http://schemas.microsoft.com/office/drawing/2014/main" id="{B6D6198F-900D-4D3B-B388-FA82F86C18A8}"/>
                </a:ext>
              </a:extLst>
            </p:cNvPr>
            <p:cNvSpPr>
              <a:spLocks/>
            </p:cNvSpPr>
            <p:nvPr/>
          </p:nvSpPr>
          <p:spPr bwMode="auto">
            <a:xfrm>
              <a:off x="6194426" y="7842250"/>
              <a:ext cx="265113" cy="757238"/>
            </a:xfrm>
            <a:custGeom>
              <a:avLst/>
              <a:gdLst>
                <a:gd name="T0" fmla="*/ 8 w 71"/>
                <a:gd name="T1" fmla="*/ 19 h 202"/>
                <a:gd name="T2" fmla="*/ 39 w 71"/>
                <a:gd name="T3" fmla="*/ 0 h 202"/>
                <a:gd name="T4" fmla="*/ 45 w 71"/>
                <a:gd name="T5" fmla="*/ 12 h 202"/>
                <a:gd name="T6" fmla="*/ 43 w 71"/>
                <a:gd name="T7" fmla="*/ 18 h 202"/>
                <a:gd name="T8" fmla="*/ 40 w 71"/>
                <a:gd name="T9" fmla="*/ 25 h 202"/>
                <a:gd name="T10" fmla="*/ 47 w 71"/>
                <a:gd name="T11" fmla="*/ 85 h 202"/>
                <a:gd name="T12" fmla="*/ 67 w 71"/>
                <a:gd name="T13" fmla="*/ 125 h 202"/>
                <a:gd name="T14" fmla="*/ 66 w 71"/>
                <a:gd name="T15" fmla="*/ 135 h 202"/>
                <a:gd name="T16" fmla="*/ 68 w 71"/>
                <a:gd name="T17" fmla="*/ 151 h 202"/>
                <a:gd name="T18" fmla="*/ 52 w 71"/>
                <a:gd name="T19" fmla="*/ 196 h 202"/>
                <a:gd name="T20" fmla="*/ 25 w 71"/>
                <a:gd name="T21" fmla="*/ 194 h 202"/>
                <a:gd name="T22" fmla="*/ 15 w 71"/>
                <a:gd name="T23" fmla="*/ 152 h 202"/>
                <a:gd name="T24" fmla="*/ 24 w 71"/>
                <a:gd name="T25" fmla="*/ 104 h 202"/>
                <a:gd name="T26" fmla="*/ 22 w 71"/>
                <a:gd name="T27" fmla="*/ 101 h 202"/>
                <a:gd name="T28" fmla="*/ 19 w 71"/>
                <a:gd name="T29" fmla="*/ 58 h 202"/>
                <a:gd name="T30" fmla="*/ 0 w 71"/>
                <a:gd name="T31" fmla="*/ 51 h 202"/>
                <a:gd name="T32" fmla="*/ 12 w 71"/>
                <a:gd name="T33" fmla="*/ 39 h 202"/>
                <a:gd name="T34" fmla="*/ 0 w 71"/>
                <a:gd name="T35" fmla="*/ 37 h 202"/>
                <a:gd name="T36" fmla="*/ 8 w 71"/>
                <a:gd name="T37" fmla="*/ 19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1" h="202">
                  <a:moveTo>
                    <a:pt x="8" y="19"/>
                  </a:moveTo>
                  <a:cubicBezTo>
                    <a:pt x="27" y="26"/>
                    <a:pt x="30" y="7"/>
                    <a:pt x="39" y="0"/>
                  </a:cubicBezTo>
                  <a:cubicBezTo>
                    <a:pt x="48" y="1"/>
                    <a:pt x="39" y="9"/>
                    <a:pt x="45" y="12"/>
                  </a:cubicBezTo>
                  <a:cubicBezTo>
                    <a:pt x="49" y="14"/>
                    <a:pt x="57" y="21"/>
                    <a:pt x="43" y="18"/>
                  </a:cubicBezTo>
                  <a:cubicBezTo>
                    <a:pt x="38" y="17"/>
                    <a:pt x="38" y="21"/>
                    <a:pt x="40" y="25"/>
                  </a:cubicBezTo>
                  <a:cubicBezTo>
                    <a:pt x="50" y="44"/>
                    <a:pt x="54" y="64"/>
                    <a:pt x="47" y="85"/>
                  </a:cubicBezTo>
                  <a:cubicBezTo>
                    <a:pt x="63" y="94"/>
                    <a:pt x="42" y="120"/>
                    <a:pt x="67" y="125"/>
                  </a:cubicBezTo>
                  <a:cubicBezTo>
                    <a:pt x="71" y="125"/>
                    <a:pt x="68" y="132"/>
                    <a:pt x="66" y="135"/>
                  </a:cubicBezTo>
                  <a:cubicBezTo>
                    <a:pt x="61" y="141"/>
                    <a:pt x="60" y="147"/>
                    <a:pt x="68" y="151"/>
                  </a:cubicBezTo>
                  <a:cubicBezTo>
                    <a:pt x="63" y="166"/>
                    <a:pt x="57" y="181"/>
                    <a:pt x="52" y="196"/>
                  </a:cubicBezTo>
                  <a:cubicBezTo>
                    <a:pt x="50" y="202"/>
                    <a:pt x="30" y="202"/>
                    <a:pt x="25" y="194"/>
                  </a:cubicBezTo>
                  <a:cubicBezTo>
                    <a:pt x="17" y="182"/>
                    <a:pt x="3" y="169"/>
                    <a:pt x="15" y="152"/>
                  </a:cubicBezTo>
                  <a:cubicBezTo>
                    <a:pt x="24" y="137"/>
                    <a:pt x="10" y="118"/>
                    <a:pt x="24" y="104"/>
                  </a:cubicBezTo>
                  <a:cubicBezTo>
                    <a:pt x="24" y="104"/>
                    <a:pt x="23" y="102"/>
                    <a:pt x="22" y="101"/>
                  </a:cubicBezTo>
                  <a:cubicBezTo>
                    <a:pt x="0" y="88"/>
                    <a:pt x="28" y="72"/>
                    <a:pt x="19" y="58"/>
                  </a:cubicBezTo>
                  <a:cubicBezTo>
                    <a:pt x="14" y="54"/>
                    <a:pt x="4" y="62"/>
                    <a:pt x="0" y="51"/>
                  </a:cubicBezTo>
                  <a:cubicBezTo>
                    <a:pt x="5" y="48"/>
                    <a:pt x="10" y="45"/>
                    <a:pt x="12" y="39"/>
                  </a:cubicBezTo>
                  <a:cubicBezTo>
                    <a:pt x="9" y="34"/>
                    <a:pt x="5" y="40"/>
                    <a:pt x="0" y="37"/>
                  </a:cubicBezTo>
                  <a:cubicBezTo>
                    <a:pt x="7" y="33"/>
                    <a:pt x="8" y="26"/>
                    <a:pt x="8" y="19"/>
                  </a:cubicBezTo>
                  <a:close/>
                </a:path>
              </a:pathLst>
            </a:custGeom>
            <a:solidFill>
              <a:srgbClr val="9DA3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4" name="Freeform 482">
              <a:extLst>
                <a:ext uri="{FF2B5EF4-FFF2-40B4-BE49-F238E27FC236}">
                  <a16:creationId xmlns:a16="http://schemas.microsoft.com/office/drawing/2014/main" id="{3F2D6AFA-6B0D-4B2D-B210-1622B5905DF4}"/>
                </a:ext>
              </a:extLst>
            </p:cNvPr>
            <p:cNvSpPr>
              <a:spLocks/>
            </p:cNvSpPr>
            <p:nvPr/>
          </p:nvSpPr>
          <p:spPr bwMode="auto">
            <a:xfrm>
              <a:off x="4256088" y="6588125"/>
              <a:ext cx="739775" cy="1065213"/>
            </a:xfrm>
            <a:custGeom>
              <a:avLst/>
              <a:gdLst>
                <a:gd name="T0" fmla="*/ 0 w 197"/>
                <a:gd name="T1" fmla="*/ 277 h 284"/>
                <a:gd name="T2" fmla="*/ 32 w 197"/>
                <a:gd name="T3" fmla="*/ 246 h 284"/>
                <a:gd name="T4" fmla="*/ 32 w 197"/>
                <a:gd name="T5" fmla="*/ 239 h 284"/>
                <a:gd name="T6" fmla="*/ 49 w 197"/>
                <a:gd name="T7" fmla="*/ 210 h 284"/>
                <a:gd name="T8" fmla="*/ 60 w 197"/>
                <a:gd name="T9" fmla="*/ 181 h 284"/>
                <a:gd name="T10" fmla="*/ 69 w 197"/>
                <a:gd name="T11" fmla="*/ 167 h 284"/>
                <a:gd name="T12" fmla="*/ 82 w 197"/>
                <a:gd name="T13" fmla="*/ 142 h 284"/>
                <a:gd name="T14" fmla="*/ 108 w 197"/>
                <a:gd name="T15" fmla="*/ 97 h 284"/>
                <a:gd name="T16" fmla="*/ 128 w 197"/>
                <a:gd name="T17" fmla="*/ 53 h 284"/>
                <a:gd name="T18" fmla="*/ 128 w 197"/>
                <a:gd name="T19" fmla="*/ 53 h 284"/>
                <a:gd name="T20" fmla="*/ 143 w 197"/>
                <a:gd name="T21" fmla="*/ 50 h 284"/>
                <a:gd name="T22" fmla="*/ 158 w 197"/>
                <a:gd name="T23" fmla="*/ 26 h 284"/>
                <a:gd name="T24" fmla="*/ 171 w 197"/>
                <a:gd name="T25" fmla="*/ 1 h 284"/>
                <a:gd name="T26" fmla="*/ 188 w 197"/>
                <a:gd name="T27" fmla="*/ 3 h 284"/>
                <a:gd name="T28" fmla="*/ 194 w 197"/>
                <a:gd name="T29" fmla="*/ 32 h 284"/>
                <a:gd name="T30" fmla="*/ 180 w 197"/>
                <a:gd name="T31" fmla="*/ 53 h 284"/>
                <a:gd name="T32" fmla="*/ 148 w 197"/>
                <a:gd name="T33" fmla="*/ 77 h 284"/>
                <a:gd name="T34" fmla="*/ 166 w 197"/>
                <a:gd name="T35" fmla="*/ 103 h 284"/>
                <a:gd name="T36" fmla="*/ 141 w 197"/>
                <a:gd name="T37" fmla="*/ 115 h 284"/>
                <a:gd name="T38" fmla="*/ 135 w 197"/>
                <a:gd name="T39" fmla="*/ 120 h 284"/>
                <a:gd name="T40" fmla="*/ 129 w 197"/>
                <a:gd name="T41" fmla="*/ 146 h 284"/>
                <a:gd name="T42" fmla="*/ 110 w 197"/>
                <a:gd name="T43" fmla="*/ 152 h 284"/>
                <a:gd name="T44" fmla="*/ 101 w 197"/>
                <a:gd name="T45" fmla="*/ 165 h 284"/>
                <a:gd name="T46" fmla="*/ 85 w 197"/>
                <a:gd name="T47" fmla="*/ 196 h 284"/>
                <a:gd name="T48" fmla="*/ 57 w 197"/>
                <a:gd name="T49" fmla="*/ 229 h 284"/>
                <a:gd name="T50" fmla="*/ 45 w 197"/>
                <a:gd name="T51" fmla="*/ 271 h 284"/>
                <a:gd name="T52" fmla="*/ 19 w 197"/>
                <a:gd name="T53" fmla="*/ 276 h 284"/>
                <a:gd name="T54" fmla="*/ 0 w 197"/>
                <a:gd name="T55" fmla="*/ 277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97" h="284">
                  <a:moveTo>
                    <a:pt x="0" y="277"/>
                  </a:moveTo>
                  <a:cubicBezTo>
                    <a:pt x="17" y="274"/>
                    <a:pt x="14" y="249"/>
                    <a:pt x="32" y="246"/>
                  </a:cubicBezTo>
                  <a:cubicBezTo>
                    <a:pt x="32" y="246"/>
                    <a:pt x="33" y="241"/>
                    <a:pt x="32" y="239"/>
                  </a:cubicBezTo>
                  <a:cubicBezTo>
                    <a:pt x="22" y="221"/>
                    <a:pt x="38" y="216"/>
                    <a:pt x="49" y="210"/>
                  </a:cubicBezTo>
                  <a:cubicBezTo>
                    <a:pt x="61" y="203"/>
                    <a:pt x="66" y="195"/>
                    <a:pt x="60" y="181"/>
                  </a:cubicBezTo>
                  <a:cubicBezTo>
                    <a:pt x="64" y="177"/>
                    <a:pt x="70" y="174"/>
                    <a:pt x="69" y="167"/>
                  </a:cubicBezTo>
                  <a:cubicBezTo>
                    <a:pt x="69" y="156"/>
                    <a:pt x="75" y="147"/>
                    <a:pt x="82" y="142"/>
                  </a:cubicBezTo>
                  <a:cubicBezTo>
                    <a:pt x="100" y="131"/>
                    <a:pt x="108" y="117"/>
                    <a:pt x="108" y="97"/>
                  </a:cubicBezTo>
                  <a:cubicBezTo>
                    <a:pt x="120" y="85"/>
                    <a:pt x="130" y="72"/>
                    <a:pt x="128" y="53"/>
                  </a:cubicBezTo>
                  <a:cubicBezTo>
                    <a:pt x="128" y="53"/>
                    <a:pt x="128" y="53"/>
                    <a:pt x="128" y="53"/>
                  </a:cubicBezTo>
                  <a:cubicBezTo>
                    <a:pt x="132" y="48"/>
                    <a:pt x="138" y="50"/>
                    <a:pt x="143" y="50"/>
                  </a:cubicBezTo>
                  <a:cubicBezTo>
                    <a:pt x="156" y="48"/>
                    <a:pt x="163" y="37"/>
                    <a:pt x="158" y="26"/>
                  </a:cubicBezTo>
                  <a:cubicBezTo>
                    <a:pt x="150" y="9"/>
                    <a:pt x="153" y="3"/>
                    <a:pt x="171" y="1"/>
                  </a:cubicBezTo>
                  <a:cubicBezTo>
                    <a:pt x="177" y="1"/>
                    <a:pt x="183" y="0"/>
                    <a:pt x="188" y="3"/>
                  </a:cubicBezTo>
                  <a:cubicBezTo>
                    <a:pt x="197" y="12"/>
                    <a:pt x="189" y="23"/>
                    <a:pt x="194" y="32"/>
                  </a:cubicBezTo>
                  <a:cubicBezTo>
                    <a:pt x="194" y="42"/>
                    <a:pt x="197" y="54"/>
                    <a:pt x="180" y="53"/>
                  </a:cubicBezTo>
                  <a:cubicBezTo>
                    <a:pt x="170" y="62"/>
                    <a:pt x="173" y="87"/>
                    <a:pt x="148" y="77"/>
                  </a:cubicBezTo>
                  <a:cubicBezTo>
                    <a:pt x="148" y="90"/>
                    <a:pt x="160" y="93"/>
                    <a:pt x="166" y="103"/>
                  </a:cubicBezTo>
                  <a:cubicBezTo>
                    <a:pt x="154" y="102"/>
                    <a:pt x="145" y="105"/>
                    <a:pt x="141" y="115"/>
                  </a:cubicBezTo>
                  <a:cubicBezTo>
                    <a:pt x="140" y="117"/>
                    <a:pt x="137" y="120"/>
                    <a:pt x="135" y="120"/>
                  </a:cubicBezTo>
                  <a:cubicBezTo>
                    <a:pt x="108" y="119"/>
                    <a:pt x="111" y="130"/>
                    <a:pt x="129" y="146"/>
                  </a:cubicBezTo>
                  <a:cubicBezTo>
                    <a:pt x="119" y="145"/>
                    <a:pt x="112" y="142"/>
                    <a:pt x="110" y="152"/>
                  </a:cubicBezTo>
                  <a:cubicBezTo>
                    <a:pt x="109" y="158"/>
                    <a:pt x="103" y="161"/>
                    <a:pt x="101" y="165"/>
                  </a:cubicBezTo>
                  <a:cubicBezTo>
                    <a:pt x="95" y="175"/>
                    <a:pt x="73" y="177"/>
                    <a:pt x="85" y="196"/>
                  </a:cubicBezTo>
                  <a:cubicBezTo>
                    <a:pt x="70" y="202"/>
                    <a:pt x="72" y="223"/>
                    <a:pt x="57" y="229"/>
                  </a:cubicBezTo>
                  <a:cubicBezTo>
                    <a:pt x="36" y="237"/>
                    <a:pt x="38" y="252"/>
                    <a:pt x="45" y="271"/>
                  </a:cubicBezTo>
                  <a:cubicBezTo>
                    <a:pt x="35" y="267"/>
                    <a:pt x="26" y="263"/>
                    <a:pt x="19" y="276"/>
                  </a:cubicBezTo>
                  <a:cubicBezTo>
                    <a:pt x="15" y="284"/>
                    <a:pt x="7" y="283"/>
                    <a:pt x="0" y="277"/>
                  </a:cubicBezTo>
                  <a:close/>
                </a:path>
              </a:pathLst>
            </a:custGeom>
            <a:solidFill>
              <a:srgbClr val="4C8E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5" name="Freeform 483">
              <a:extLst>
                <a:ext uri="{FF2B5EF4-FFF2-40B4-BE49-F238E27FC236}">
                  <a16:creationId xmlns:a16="http://schemas.microsoft.com/office/drawing/2014/main" id="{B8C2C94F-65AA-4016-B9B4-0739E0E64E4A}"/>
                </a:ext>
              </a:extLst>
            </p:cNvPr>
            <p:cNvSpPr>
              <a:spLocks/>
            </p:cNvSpPr>
            <p:nvPr/>
          </p:nvSpPr>
          <p:spPr bwMode="auto">
            <a:xfrm>
              <a:off x="4921251" y="6535738"/>
              <a:ext cx="153988" cy="377825"/>
            </a:xfrm>
            <a:custGeom>
              <a:avLst/>
              <a:gdLst>
                <a:gd name="T0" fmla="*/ 3 w 41"/>
                <a:gd name="T1" fmla="*/ 67 h 101"/>
                <a:gd name="T2" fmla="*/ 10 w 41"/>
                <a:gd name="T3" fmla="*/ 47 h 101"/>
                <a:gd name="T4" fmla="*/ 21 w 41"/>
                <a:gd name="T5" fmla="*/ 7 h 101"/>
                <a:gd name="T6" fmla="*/ 32 w 41"/>
                <a:gd name="T7" fmla="*/ 1 h 101"/>
                <a:gd name="T8" fmla="*/ 40 w 41"/>
                <a:gd name="T9" fmla="*/ 12 h 101"/>
                <a:gd name="T10" fmla="*/ 33 w 41"/>
                <a:gd name="T11" fmla="*/ 41 h 101"/>
                <a:gd name="T12" fmla="*/ 26 w 41"/>
                <a:gd name="T13" fmla="*/ 87 h 101"/>
                <a:gd name="T14" fmla="*/ 20 w 41"/>
                <a:gd name="T15" fmla="*/ 100 h 101"/>
                <a:gd name="T16" fmla="*/ 11 w 41"/>
                <a:gd name="T17" fmla="*/ 91 h 101"/>
                <a:gd name="T18" fmla="*/ 3 w 41"/>
                <a:gd name="T19" fmla="*/ 67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101">
                  <a:moveTo>
                    <a:pt x="3" y="67"/>
                  </a:moveTo>
                  <a:cubicBezTo>
                    <a:pt x="10" y="62"/>
                    <a:pt x="13" y="56"/>
                    <a:pt x="10" y="47"/>
                  </a:cubicBezTo>
                  <a:cubicBezTo>
                    <a:pt x="8" y="32"/>
                    <a:pt x="14" y="19"/>
                    <a:pt x="21" y="7"/>
                  </a:cubicBezTo>
                  <a:cubicBezTo>
                    <a:pt x="23" y="2"/>
                    <a:pt x="27" y="0"/>
                    <a:pt x="32" y="1"/>
                  </a:cubicBezTo>
                  <a:cubicBezTo>
                    <a:pt x="38" y="3"/>
                    <a:pt x="39" y="7"/>
                    <a:pt x="40" y="12"/>
                  </a:cubicBezTo>
                  <a:cubicBezTo>
                    <a:pt x="41" y="22"/>
                    <a:pt x="37" y="32"/>
                    <a:pt x="33" y="41"/>
                  </a:cubicBezTo>
                  <a:cubicBezTo>
                    <a:pt x="27" y="55"/>
                    <a:pt x="24" y="71"/>
                    <a:pt x="26" y="87"/>
                  </a:cubicBezTo>
                  <a:cubicBezTo>
                    <a:pt x="26" y="92"/>
                    <a:pt x="25" y="99"/>
                    <a:pt x="20" y="100"/>
                  </a:cubicBezTo>
                  <a:cubicBezTo>
                    <a:pt x="14" y="101"/>
                    <a:pt x="15" y="93"/>
                    <a:pt x="11" y="91"/>
                  </a:cubicBezTo>
                  <a:cubicBezTo>
                    <a:pt x="4" y="84"/>
                    <a:pt x="0" y="77"/>
                    <a:pt x="3" y="67"/>
                  </a:cubicBezTo>
                  <a:close/>
                </a:path>
              </a:pathLst>
            </a:custGeom>
            <a:solidFill>
              <a:srgbClr val="175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6" name="Freeform 484">
              <a:extLst>
                <a:ext uri="{FF2B5EF4-FFF2-40B4-BE49-F238E27FC236}">
                  <a16:creationId xmlns:a16="http://schemas.microsoft.com/office/drawing/2014/main" id="{4773D561-1E8C-4BB7-89A0-4C6574753B3D}"/>
                </a:ext>
              </a:extLst>
            </p:cNvPr>
            <p:cNvSpPr>
              <a:spLocks/>
            </p:cNvSpPr>
            <p:nvPr/>
          </p:nvSpPr>
          <p:spPr bwMode="auto">
            <a:xfrm>
              <a:off x="5265738" y="6937375"/>
              <a:ext cx="241300" cy="314325"/>
            </a:xfrm>
            <a:custGeom>
              <a:avLst/>
              <a:gdLst>
                <a:gd name="T0" fmla="*/ 39 w 64"/>
                <a:gd name="T1" fmla="*/ 64 h 84"/>
                <a:gd name="T2" fmla="*/ 27 w 64"/>
                <a:gd name="T3" fmla="*/ 84 h 84"/>
                <a:gd name="T4" fmla="*/ 22 w 64"/>
                <a:gd name="T5" fmla="*/ 72 h 84"/>
                <a:gd name="T6" fmla="*/ 0 w 64"/>
                <a:gd name="T7" fmla="*/ 52 h 84"/>
                <a:gd name="T8" fmla="*/ 11 w 64"/>
                <a:gd name="T9" fmla="*/ 28 h 84"/>
                <a:gd name="T10" fmla="*/ 27 w 64"/>
                <a:gd name="T11" fmla="*/ 43 h 84"/>
                <a:gd name="T12" fmla="*/ 51 w 64"/>
                <a:gd name="T13" fmla="*/ 0 h 84"/>
                <a:gd name="T14" fmla="*/ 44 w 64"/>
                <a:gd name="T15" fmla="*/ 54 h 84"/>
                <a:gd name="T16" fmla="*/ 39 w 64"/>
                <a:gd name="T17" fmla="*/ 6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84">
                  <a:moveTo>
                    <a:pt x="39" y="64"/>
                  </a:moveTo>
                  <a:cubicBezTo>
                    <a:pt x="27" y="65"/>
                    <a:pt x="36" y="81"/>
                    <a:pt x="27" y="84"/>
                  </a:cubicBezTo>
                  <a:cubicBezTo>
                    <a:pt x="22" y="82"/>
                    <a:pt x="22" y="77"/>
                    <a:pt x="22" y="72"/>
                  </a:cubicBezTo>
                  <a:cubicBezTo>
                    <a:pt x="22" y="58"/>
                    <a:pt x="15" y="51"/>
                    <a:pt x="0" y="52"/>
                  </a:cubicBezTo>
                  <a:cubicBezTo>
                    <a:pt x="3" y="44"/>
                    <a:pt x="7" y="36"/>
                    <a:pt x="11" y="28"/>
                  </a:cubicBezTo>
                  <a:cubicBezTo>
                    <a:pt x="23" y="26"/>
                    <a:pt x="20" y="39"/>
                    <a:pt x="27" y="43"/>
                  </a:cubicBezTo>
                  <a:cubicBezTo>
                    <a:pt x="39" y="31"/>
                    <a:pt x="29" y="6"/>
                    <a:pt x="51" y="0"/>
                  </a:cubicBezTo>
                  <a:cubicBezTo>
                    <a:pt x="64" y="23"/>
                    <a:pt x="62" y="38"/>
                    <a:pt x="44" y="54"/>
                  </a:cubicBezTo>
                  <a:cubicBezTo>
                    <a:pt x="41" y="57"/>
                    <a:pt x="39" y="60"/>
                    <a:pt x="39" y="64"/>
                  </a:cubicBezTo>
                  <a:close/>
                </a:path>
              </a:pathLst>
            </a:custGeom>
            <a:solidFill>
              <a:srgbClr val="6797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7" name="Freeform 485">
              <a:extLst>
                <a:ext uri="{FF2B5EF4-FFF2-40B4-BE49-F238E27FC236}">
                  <a16:creationId xmlns:a16="http://schemas.microsoft.com/office/drawing/2014/main" id="{2BEDAFBA-50CB-41C2-82D7-B439D16EAFF9}"/>
                </a:ext>
              </a:extLst>
            </p:cNvPr>
            <p:cNvSpPr>
              <a:spLocks/>
            </p:cNvSpPr>
            <p:nvPr/>
          </p:nvSpPr>
          <p:spPr bwMode="auto">
            <a:xfrm>
              <a:off x="6483351" y="7215188"/>
              <a:ext cx="195263" cy="473075"/>
            </a:xfrm>
            <a:custGeom>
              <a:avLst/>
              <a:gdLst>
                <a:gd name="T0" fmla="*/ 34 w 52"/>
                <a:gd name="T1" fmla="*/ 126 h 126"/>
                <a:gd name="T2" fmla="*/ 33 w 52"/>
                <a:gd name="T3" fmla="*/ 114 h 126"/>
                <a:gd name="T4" fmla="*/ 12 w 52"/>
                <a:gd name="T5" fmla="*/ 86 h 126"/>
                <a:gd name="T6" fmla="*/ 19 w 52"/>
                <a:gd name="T7" fmla="*/ 62 h 126"/>
                <a:gd name="T8" fmla="*/ 15 w 52"/>
                <a:gd name="T9" fmla="*/ 46 h 126"/>
                <a:gd name="T10" fmla="*/ 15 w 52"/>
                <a:gd name="T11" fmla="*/ 10 h 126"/>
                <a:gd name="T12" fmla="*/ 37 w 52"/>
                <a:gd name="T13" fmla="*/ 5 h 126"/>
                <a:gd name="T14" fmla="*/ 48 w 52"/>
                <a:gd name="T15" fmla="*/ 27 h 126"/>
                <a:gd name="T16" fmla="*/ 46 w 52"/>
                <a:gd name="T17" fmla="*/ 58 h 126"/>
                <a:gd name="T18" fmla="*/ 44 w 52"/>
                <a:gd name="T19" fmla="*/ 106 h 126"/>
                <a:gd name="T20" fmla="*/ 42 w 52"/>
                <a:gd name="T21" fmla="*/ 126 h 126"/>
                <a:gd name="T22" fmla="*/ 34 w 52"/>
                <a:gd name="T23" fmla="*/ 126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2" h="126">
                  <a:moveTo>
                    <a:pt x="34" y="126"/>
                  </a:moveTo>
                  <a:cubicBezTo>
                    <a:pt x="35" y="122"/>
                    <a:pt x="36" y="114"/>
                    <a:pt x="33" y="114"/>
                  </a:cubicBezTo>
                  <a:cubicBezTo>
                    <a:pt x="16" y="111"/>
                    <a:pt x="18" y="95"/>
                    <a:pt x="12" y="86"/>
                  </a:cubicBezTo>
                  <a:cubicBezTo>
                    <a:pt x="1" y="74"/>
                    <a:pt x="11" y="68"/>
                    <a:pt x="19" y="62"/>
                  </a:cubicBezTo>
                  <a:cubicBezTo>
                    <a:pt x="19" y="56"/>
                    <a:pt x="20" y="50"/>
                    <a:pt x="15" y="46"/>
                  </a:cubicBezTo>
                  <a:cubicBezTo>
                    <a:pt x="0" y="34"/>
                    <a:pt x="8" y="22"/>
                    <a:pt x="15" y="10"/>
                  </a:cubicBezTo>
                  <a:cubicBezTo>
                    <a:pt x="22" y="8"/>
                    <a:pt x="28" y="0"/>
                    <a:pt x="37" y="5"/>
                  </a:cubicBezTo>
                  <a:cubicBezTo>
                    <a:pt x="42" y="12"/>
                    <a:pt x="45" y="19"/>
                    <a:pt x="48" y="27"/>
                  </a:cubicBezTo>
                  <a:cubicBezTo>
                    <a:pt x="48" y="37"/>
                    <a:pt x="52" y="48"/>
                    <a:pt x="46" y="58"/>
                  </a:cubicBezTo>
                  <a:cubicBezTo>
                    <a:pt x="42" y="74"/>
                    <a:pt x="43" y="90"/>
                    <a:pt x="44" y="106"/>
                  </a:cubicBezTo>
                  <a:cubicBezTo>
                    <a:pt x="43" y="113"/>
                    <a:pt x="43" y="119"/>
                    <a:pt x="42" y="126"/>
                  </a:cubicBezTo>
                  <a:cubicBezTo>
                    <a:pt x="40" y="126"/>
                    <a:pt x="37" y="126"/>
                    <a:pt x="34" y="126"/>
                  </a:cubicBezTo>
                  <a:close/>
                </a:path>
              </a:pathLst>
            </a:custGeom>
            <a:solidFill>
              <a:srgbClr val="81AC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8" name="Freeform 486">
              <a:extLst>
                <a:ext uri="{FF2B5EF4-FFF2-40B4-BE49-F238E27FC236}">
                  <a16:creationId xmlns:a16="http://schemas.microsoft.com/office/drawing/2014/main" id="{047F8C8B-F8CB-4925-B621-C61BD2B165A4}"/>
                </a:ext>
              </a:extLst>
            </p:cNvPr>
            <p:cNvSpPr>
              <a:spLocks/>
            </p:cNvSpPr>
            <p:nvPr/>
          </p:nvSpPr>
          <p:spPr bwMode="auto">
            <a:xfrm>
              <a:off x="6494463" y="8243888"/>
              <a:ext cx="101600" cy="168275"/>
            </a:xfrm>
            <a:custGeom>
              <a:avLst/>
              <a:gdLst>
                <a:gd name="T0" fmla="*/ 21 w 27"/>
                <a:gd name="T1" fmla="*/ 0 h 45"/>
                <a:gd name="T2" fmla="*/ 24 w 27"/>
                <a:gd name="T3" fmla="*/ 0 h 45"/>
                <a:gd name="T4" fmla="*/ 24 w 27"/>
                <a:gd name="T5" fmla="*/ 19 h 45"/>
                <a:gd name="T6" fmla="*/ 24 w 27"/>
                <a:gd name="T7" fmla="*/ 44 h 45"/>
                <a:gd name="T8" fmla="*/ 7 w 27"/>
                <a:gd name="T9" fmla="*/ 40 h 45"/>
                <a:gd name="T10" fmla="*/ 11 w 27"/>
                <a:gd name="T11" fmla="*/ 26 h 45"/>
                <a:gd name="T12" fmla="*/ 11 w 27"/>
                <a:gd name="T13" fmla="*/ 15 h 45"/>
                <a:gd name="T14" fmla="*/ 21 w 27"/>
                <a:gd name="T15" fmla="*/ 0 h 4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7" h="45">
                  <a:moveTo>
                    <a:pt x="21" y="0"/>
                  </a:moveTo>
                  <a:cubicBezTo>
                    <a:pt x="22" y="0"/>
                    <a:pt x="23" y="0"/>
                    <a:pt x="24" y="0"/>
                  </a:cubicBezTo>
                  <a:cubicBezTo>
                    <a:pt x="24" y="6"/>
                    <a:pt x="24" y="13"/>
                    <a:pt x="24" y="19"/>
                  </a:cubicBezTo>
                  <a:cubicBezTo>
                    <a:pt x="27" y="28"/>
                    <a:pt x="26" y="36"/>
                    <a:pt x="24" y="44"/>
                  </a:cubicBezTo>
                  <a:cubicBezTo>
                    <a:pt x="18" y="44"/>
                    <a:pt x="12" y="45"/>
                    <a:pt x="7" y="40"/>
                  </a:cubicBezTo>
                  <a:cubicBezTo>
                    <a:pt x="2" y="34"/>
                    <a:pt x="0" y="28"/>
                    <a:pt x="11" y="26"/>
                  </a:cubicBezTo>
                  <a:cubicBezTo>
                    <a:pt x="27" y="23"/>
                    <a:pt x="10" y="18"/>
                    <a:pt x="11" y="15"/>
                  </a:cubicBezTo>
                  <a:cubicBezTo>
                    <a:pt x="8" y="5"/>
                    <a:pt x="12" y="1"/>
                    <a:pt x="21" y="0"/>
                  </a:cubicBezTo>
                  <a:close/>
                </a:path>
              </a:pathLst>
            </a:custGeom>
            <a:solidFill>
              <a:srgbClr val="9DA3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9" name="Freeform 487">
              <a:extLst>
                <a:ext uri="{FF2B5EF4-FFF2-40B4-BE49-F238E27FC236}">
                  <a16:creationId xmlns:a16="http://schemas.microsoft.com/office/drawing/2014/main" id="{D1EEFB5D-D8A8-47B3-9D83-9D09D0FAEB15}"/>
                </a:ext>
              </a:extLst>
            </p:cNvPr>
            <p:cNvSpPr>
              <a:spLocks/>
            </p:cNvSpPr>
            <p:nvPr/>
          </p:nvSpPr>
          <p:spPr bwMode="auto">
            <a:xfrm>
              <a:off x="6583363" y="8313738"/>
              <a:ext cx="23813" cy="142875"/>
            </a:xfrm>
            <a:custGeom>
              <a:avLst/>
              <a:gdLst>
                <a:gd name="T0" fmla="*/ 0 w 6"/>
                <a:gd name="T1" fmla="*/ 25 h 38"/>
                <a:gd name="T2" fmla="*/ 0 w 6"/>
                <a:gd name="T3" fmla="*/ 0 h 38"/>
                <a:gd name="T4" fmla="*/ 0 w 6"/>
                <a:gd name="T5" fmla="*/ 38 h 38"/>
                <a:gd name="T6" fmla="*/ 0 w 6"/>
                <a:gd name="T7" fmla="*/ 25 h 38"/>
              </a:gdLst>
              <a:ahLst/>
              <a:cxnLst>
                <a:cxn ang="0">
                  <a:pos x="T0" y="T1"/>
                </a:cxn>
                <a:cxn ang="0">
                  <a:pos x="T2" y="T3"/>
                </a:cxn>
                <a:cxn ang="0">
                  <a:pos x="T4" y="T5"/>
                </a:cxn>
                <a:cxn ang="0">
                  <a:pos x="T6" y="T7"/>
                </a:cxn>
              </a:cxnLst>
              <a:rect l="0" t="0" r="r" b="b"/>
              <a:pathLst>
                <a:path w="6" h="38">
                  <a:moveTo>
                    <a:pt x="0" y="25"/>
                  </a:moveTo>
                  <a:cubicBezTo>
                    <a:pt x="0" y="17"/>
                    <a:pt x="0" y="8"/>
                    <a:pt x="0" y="0"/>
                  </a:cubicBezTo>
                  <a:cubicBezTo>
                    <a:pt x="4" y="13"/>
                    <a:pt x="6" y="25"/>
                    <a:pt x="0" y="38"/>
                  </a:cubicBezTo>
                  <a:cubicBezTo>
                    <a:pt x="0" y="33"/>
                    <a:pt x="0" y="29"/>
                    <a:pt x="0" y="25"/>
                  </a:cubicBezTo>
                  <a:close/>
                </a:path>
              </a:pathLst>
            </a:custGeom>
            <a:solidFill>
              <a:srgbClr val="84999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0" name="Freeform 488">
              <a:extLst>
                <a:ext uri="{FF2B5EF4-FFF2-40B4-BE49-F238E27FC236}">
                  <a16:creationId xmlns:a16="http://schemas.microsoft.com/office/drawing/2014/main" id="{7EF7EE8D-2073-4C25-9331-DC401320D77E}"/>
                </a:ext>
              </a:extLst>
            </p:cNvPr>
            <p:cNvSpPr>
              <a:spLocks/>
            </p:cNvSpPr>
            <p:nvPr/>
          </p:nvSpPr>
          <p:spPr bwMode="auto">
            <a:xfrm>
              <a:off x="6662738" y="7507288"/>
              <a:ext cx="104775" cy="195263"/>
            </a:xfrm>
            <a:custGeom>
              <a:avLst/>
              <a:gdLst>
                <a:gd name="T0" fmla="*/ 15 w 28"/>
                <a:gd name="T1" fmla="*/ 4 h 52"/>
                <a:gd name="T2" fmla="*/ 23 w 28"/>
                <a:gd name="T3" fmla="*/ 4 h 52"/>
                <a:gd name="T4" fmla="*/ 19 w 28"/>
                <a:gd name="T5" fmla="*/ 52 h 52"/>
                <a:gd name="T6" fmla="*/ 14 w 28"/>
                <a:gd name="T7" fmla="*/ 31 h 52"/>
                <a:gd name="T8" fmla="*/ 3 w 28"/>
                <a:gd name="T9" fmla="*/ 12 h 52"/>
                <a:gd name="T10" fmla="*/ 3 w 28"/>
                <a:gd name="T11" fmla="*/ 3 h 52"/>
                <a:gd name="T12" fmla="*/ 15 w 28"/>
                <a:gd name="T13" fmla="*/ 4 h 52"/>
              </a:gdLst>
              <a:ahLst/>
              <a:cxnLst>
                <a:cxn ang="0">
                  <a:pos x="T0" y="T1"/>
                </a:cxn>
                <a:cxn ang="0">
                  <a:pos x="T2" y="T3"/>
                </a:cxn>
                <a:cxn ang="0">
                  <a:pos x="T4" y="T5"/>
                </a:cxn>
                <a:cxn ang="0">
                  <a:pos x="T6" y="T7"/>
                </a:cxn>
                <a:cxn ang="0">
                  <a:pos x="T8" y="T9"/>
                </a:cxn>
                <a:cxn ang="0">
                  <a:pos x="T10" y="T11"/>
                </a:cxn>
                <a:cxn ang="0">
                  <a:pos x="T12" y="T13"/>
                </a:cxn>
              </a:cxnLst>
              <a:rect l="0" t="0" r="r" b="b"/>
              <a:pathLst>
                <a:path w="28" h="52">
                  <a:moveTo>
                    <a:pt x="15" y="4"/>
                  </a:moveTo>
                  <a:cubicBezTo>
                    <a:pt x="18" y="7"/>
                    <a:pt x="20" y="5"/>
                    <a:pt x="23" y="4"/>
                  </a:cubicBezTo>
                  <a:cubicBezTo>
                    <a:pt x="28" y="21"/>
                    <a:pt x="23" y="36"/>
                    <a:pt x="19" y="52"/>
                  </a:cubicBezTo>
                  <a:cubicBezTo>
                    <a:pt x="9" y="47"/>
                    <a:pt x="12" y="39"/>
                    <a:pt x="14" y="31"/>
                  </a:cubicBezTo>
                  <a:cubicBezTo>
                    <a:pt x="17" y="21"/>
                    <a:pt x="16" y="13"/>
                    <a:pt x="3" y="12"/>
                  </a:cubicBezTo>
                  <a:cubicBezTo>
                    <a:pt x="0" y="9"/>
                    <a:pt x="1" y="6"/>
                    <a:pt x="3" y="3"/>
                  </a:cubicBezTo>
                  <a:cubicBezTo>
                    <a:pt x="7" y="0"/>
                    <a:pt x="11" y="1"/>
                    <a:pt x="15" y="4"/>
                  </a:cubicBezTo>
                  <a:close/>
                </a:path>
              </a:pathLst>
            </a:custGeom>
            <a:solidFill>
              <a:srgbClr val="598E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1" name="Freeform 489">
              <a:extLst>
                <a:ext uri="{FF2B5EF4-FFF2-40B4-BE49-F238E27FC236}">
                  <a16:creationId xmlns:a16="http://schemas.microsoft.com/office/drawing/2014/main" id="{D9DAC7B7-F1EB-4A82-A6D1-CFFC8EF9A44E}"/>
                </a:ext>
              </a:extLst>
            </p:cNvPr>
            <p:cNvSpPr>
              <a:spLocks/>
            </p:cNvSpPr>
            <p:nvPr/>
          </p:nvSpPr>
          <p:spPr bwMode="auto">
            <a:xfrm>
              <a:off x="6580188" y="7000875"/>
              <a:ext cx="142875" cy="550863"/>
            </a:xfrm>
            <a:custGeom>
              <a:avLst/>
              <a:gdLst>
                <a:gd name="T0" fmla="*/ 26 w 38"/>
                <a:gd name="T1" fmla="*/ 139 h 147"/>
                <a:gd name="T2" fmla="*/ 25 w 38"/>
                <a:gd name="T3" fmla="*/ 147 h 147"/>
                <a:gd name="T4" fmla="*/ 20 w 38"/>
                <a:gd name="T5" fmla="*/ 115 h 147"/>
                <a:gd name="T6" fmla="*/ 16 w 38"/>
                <a:gd name="T7" fmla="*/ 83 h 147"/>
                <a:gd name="T8" fmla="*/ 7 w 38"/>
                <a:gd name="T9" fmla="*/ 27 h 147"/>
                <a:gd name="T10" fmla="*/ 7 w 38"/>
                <a:gd name="T11" fmla="*/ 20 h 147"/>
                <a:gd name="T12" fmla="*/ 17 w 38"/>
                <a:gd name="T13" fmla="*/ 3 h 147"/>
                <a:gd name="T14" fmla="*/ 18 w 38"/>
                <a:gd name="T15" fmla="*/ 11 h 147"/>
                <a:gd name="T16" fmla="*/ 25 w 38"/>
                <a:gd name="T17" fmla="*/ 47 h 147"/>
                <a:gd name="T18" fmla="*/ 26 w 38"/>
                <a:gd name="T19" fmla="*/ 63 h 147"/>
                <a:gd name="T20" fmla="*/ 26 w 38"/>
                <a:gd name="T21" fmla="*/ 139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8" h="147">
                  <a:moveTo>
                    <a:pt x="26" y="139"/>
                  </a:moveTo>
                  <a:cubicBezTo>
                    <a:pt x="25" y="142"/>
                    <a:pt x="25" y="144"/>
                    <a:pt x="25" y="147"/>
                  </a:cubicBezTo>
                  <a:cubicBezTo>
                    <a:pt x="18" y="137"/>
                    <a:pt x="23" y="125"/>
                    <a:pt x="20" y="115"/>
                  </a:cubicBezTo>
                  <a:cubicBezTo>
                    <a:pt x="15" y="105"/>
                    <a:pt x="18" y="94"/>
                    <a:pt x="16" y="83"/>
                  </a:cubicBezTo>
                  <a:cubicBezTo>
                    <a:pt x="10" y="65"/>
                    <a:pt x="14" y="45"/>
                    <a:pt x="7" y="27"/>
                  </a:cubicBezTo>
                  <a:cubicBezTo>
                    <a:pt x="7" y="25"/>
                    <a:pt x="6" y="22"/>
                    <a:pt x="7" y="20"/>
                  </a:cubicBezTo>
                  <a:cubicBezTo>
                    <a:pt x="9" y="14"/>
                    <a:pt x="0" y="0"/>
                    <a:pt x="17" y="3"/>
                  </a:cubicBezTo>
                  <a:cubicBezTo>
                    <a:pt x="17" y="5"/>
                    <a:pt x="18" y="8"/>
                    <a:pt x="18" y="11"/>
                  </a:cubicBezTo>
                  <a:cubicBezTo>
                    <a:pt x="27" y="21"/>
                    <a:pt x="25" y="34"/>
                    <a:pt x="25" y="47"/>
                  </a:cubicBezTo>
                  <a:cubicBezTo>
                    <a:pt x="24" y="52"/>
                    <a:pt x="22" y="58"/>
                    <a:pt x="26" y="63"/>
                  </a:cubicBezTo>
                  <a:cubicBezTo>
                    <a:pt x="27" y="89"/>
                    <a:pt x="38" y="114"/>
                    <a:pt x="26" y="139"/>
                  </a:cubicBezTo>
                  <a:close/>
                </a:path>
              </a:pathLst>
            </a:custGeom>
            <a:solidFill>
              <a:srgbClr val="1239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2" name="Freeform 490">
              <a:extLst>
                <a:ext uri="{FF2B5EF4-FFF2-40B4-BE49-F238E27FC236}">
                  <a16:creationId xmlns:a16="http://schemas.microsoft.com/office/drawing/2014/main" id="{C450F43B-1484-4820-8D34-22D0743BBB66}"/>
                </a:ext>
              </a:extLst>
            </p:cNvPr>
            <p:cNvSpPr>
              <a:spLocks/>
            </p:cNvSpPr>
            <p:nvPr/>
          </p:nvSpPr>
          <p:spPr bwMode="auto">
            <a:xfrm>
              <a:off x="3565526" y="919163"/>
              <a:ext cx="412750" cy="371475"/>
            </a:xfrm>
            <a:custGeom>
              <a:avLst/>
              <a:gdLst>
                <a:gd name="T0" fmla="*/ 77 w 110"/>
                <a:gd name="T1" fmla="*/ 12 h 99"/>
                <a:gd name="T2" fmla="*/ 100 w 110"/>
                <a:gd name="T3" fmla="*/ 27 h 99"/>
                <a:gd name="T4" fmla="*/ 94 w 110"/>
                <a:gd name="T5" fmla="*/ 56 h 99"/>
                <a:gd name="T6" fmla="*/ 74 w 110"/>
                <a:gd name="T7" fmla="*/ 65 h 99"/>
                <a:gd name="T8" fmla="*/ 33 w 110"/>
                <a:gd name="T9" fmla="*/ 91 h 99"/>
                <a:gd name="T10" fmla="*/ 7 w 110"/>
                <a:gd name="T11" fmla="*/ 73 h 99"/>
                <a:gd name="T12" fmla="*/ 4 w 110"/>
                <a:gd name="T13" fmla="*/ 68 h 99"/>
                <a:gd name="T14" fmla="*/ 0 w 110"/>
                <a:gd name="T15" fmla="*/ 55 h 99"/>
                <a:gd name="T16" fmla="*/ 2 w 110"/>
                <a:gd name="T17" fmla="*/ 39 h 99"/>
                <a:gd name="T18" fmla="*/ 22 w 110"/>
                <a:gd name="T19" fmla="*/ 26 h 99"/>
                <a:gd name="T20" fmla="*/ 38 w 110"/>
                <a:gd name="T21" fmla="*/ 21 h 99"/>
                <a:gd name="T22" fmla="*/ 58 w 110"/>
                <a:gd name="T23" fmla="*/ 14 h 99"/>
                <a:gd name="T24" fmla="*/ 77 w 110"/>
                <a:gd name="T25" fmla="*/ 12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0" h="99">
                  <a:moveTo>
                    <a:pt x="77" y="12"/>
                  </a:moveTo>
                  <a:cubicBezTo>
                    <a:pt x="95" y="0"/>
                    <a:pt x="95" y="17"/>
                    <a:pt x="100" y="27"/>
                  </a:cubicBezTo>
                  <a:cubicBezTo>
                    <a:pt x="101" y="37"/>
                    <a:pt x="110" y="49"/>
                    <a:pt x="94" y="56"/>
                  </a:cubicBezTo>
                  <a:cubicBezTo>
                    <a:pt x="86" y="56"/>
                    <a:pt x="81" y="60"/>
                    <a:pt x="74" y="65"/>
                  </a:cubicBezTo>
                  <a:cubicBezTo>
                    <a:pt x="61" y="75"/>
                    <a:pt x="45" y="77"/>
                    <a:pt x="33" y="91"/>
                  </a:cubicBezTo>
                  <a:cubicBezTo>
                    <a:pt x="26" y="99"/>
                    <a:pt x="14" y="83"/>
                    <a:pt x="7" y="73"/>
                  </a:cubicBezTo>
                  <a:cubicBezTo>
                    <a:pt x="6" y="71"/>
                    <a:pt x="5" y="70"/>
                    <a:pt x="4" y="68"/>
                  </a:cubicBezTo>
                  <a:cubicBezTo>
                    <a:pt x="3" y="64"/>
                    <a:pt x="1" y="59"/>
                    <a:pt x="0" y="55"/>
                  </a:cubicBezTo>
                  <a:cubicBezTo>
                    <a:pt x="0" y="49"/>
                    <a:pt x="1" y="44"/>
                    <a:pt x="2" y="39"/>
                  </a:cubicBezTo>
                  <a:cubicBezTo>
                    <a:pt x="3" y="26"/>
                    <a:pt x="9" y="21"/>
                    <a:pt x="22" y="26"/>
                  </a:cubicBezTo>
                  <a:cubicBezTo>
                    <a:pt x="30" y="30"/>
                    <a:pt x="35" y="30"/>
                    <a:pt x="38" y="21"/>
                  </a:cubicBezTo>
                  <a:cubicBezTo>
                    <a:pt x="42" y="12"/>
                    <a:pt x="50" y="10"/>
                    <a:pt x="58" y="14"/>
                  </a:cubicBezTo>
                  <a:cubicBezTo>
                    <a:pt x="65" y="17"/>
                    <a:pt x="70" y="14"/>
                    <a:pt x="77" y="12"/>
                  </a:cubicBezTo>
                  <a:close/>
                </a:path>
              </a:pathLst>
            </a:custGeom>
            <a:solidFill>
              <a:srgbClr val="94121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3" name="Freeform 491">
              <a:extLst>
                <a:ext uri="{FF2B5EF4-FFF2-40B4-BE49-F238E27FC236}">
                  <a16:creationId xmlns:a16="http://schemas.microsoft.com/office/drawing/2014/main" id="{7EBADB82-39F9-4094-82FC-2D13D559242B}"/>
                </a:ext>
              </a:extLst>
            </p:cNvPr>
            <p:cNvSpPr>
              <a:spLocks/>
            </p:cNvSpPr>
            <p:nvPr/>
          </p:nvSpPr>
          <p:spPr bwMode="auto">
            <a:xfrm>
              <a:off x="3516313" y="814388"/>
              <a:ext cx="341313" cy="311150"/>
            </a:xfrm>
            <a:custGeom>
              <a:avLst/>
              <a:gdLst>
                <a:gd name="T0" fmla="*/ 90 w 91"/>
                <a:gd name="T1" fmla="*/ 40 h 83"/>
                <a:gd name="T2" fmla="*/ 84 w 91"/>
                <a:gd name="T3" fmla="*/ 58 h 83"/>
                <a:gd name="T4" fmla="*/ 71 w 91"/>
                <a:gd name="T5" fmla="*/ 49 h 83"/>
                <a:gd name="T6" fmla="*/ 57 w 91"/>
                <a:gd name="T7" fmla="*/ 54 h 83"/>
                <a:gd name="T8" fmla="*/ 52 w 91"/>
                <a:gd name="T9" fmla="*/ 72 h 83"/>
                <a:gd name="T10" fmla="*/ 47 w 91"/>
                <a:gd name="T11" fmla="*/ 71 h 83"/>
                <a:gd name="T12" fmla="*/ 17 w 91"/>
                <a:gd name="T13" fmla="*/ 83 h 83"/>
                <a:gd name="T14" fmla="*/ 1 w 91"/>
                <a:gd name="T15" fmla="*/ 28 h 83"/>
                <a:gd name="T16" fmla="*/ 22 w 91"/>
                <a:gd name="T17" fmla="*/ 53 h 83"/>
                <a:gd name="T18" fmla="*/ 32 w 91"/>
                <a:gd name="T19" fmla="*/ 10 h 83"/>
                <a:gd name="T20" fmla="*/ 54 w 91"/>
                <a:gd name="T21" fmla="*/ 32 h 83"/>
                <a:gd name="T22" fmla="*/ 63 w 91"/>
                <a:gd name="T23" fmla="*/ 0 h 83"/>
                <a:gd name="T24" fmla="*/ 89 w 91"/>
                <a:gd name="T25" fmla="*/ 31 h 83"/>
                <a:gd name="T26" fmla="*/ 90 w 91"/>
                <a:gd name="T27" fmla="*/ 4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1" h="83">
                  <a:moveTo>
                    <a:pt x="90" y="40"/>
                  </a:moveTo>
                  <a:cubicBezTo>
                    <a:pt x="89" y="47"/>
                    <a:pt x="91" y="55"/>
                    <a:pt x="84" y="58"/>
                  </a:cubicBezTo>
                  <a:cubicBezTo>
                    <a:pt x="78" y="61"/>
                    <a:pt x="75" y="53"/>
                    <a:pt x="71" y="49"/>
                  </a:cubicBezTo>
                  <a:cubicBezTo>
                    <a:pt x="63" y="41"/>
                    <a:pt x="58" y="39"/>
                    <a:pt x="57" y="54"/>
                  </a:cubicBezTo>
                  <a:cubicBezTo>
                    <a:pt x="56" y="60"/>
                    <a:pt x="54" y="66"/>
                    <a:pt x="52" y="72"/>
                  </a:cubicBezTo>
                  <a:cubicBezTo>
                    <a:pt x="50" y="71"/>
                    <a:pt x="48" y="71"/>
                    <a:pt x="47" y="71"/>
                  </a:cubicBezTo>
                  <a:cubicBezTo>
                    <a:pt x="23" y="55"/>
                    <a:pt x="23" y="55"/>
                    <a:pt x="17" y="83"/>
                  </a:cubicBezTo>
                  <a:cubicBezTo>
                    <a:pt x="4" y="67"/>
                    <a:pt x="0" y="48"/>
                    <a:pt x="1" y="28"/>
                  </a:cubicBezTo>
                  <a:cubicBezTo>
                    <a:pt x="7" y="35"/>
                    <a:pt x="13" y="42"/>
                    <a:pt x="22" y="53"/>
                  </a:cubicBezTo>
                  <a:cubicBezTo>
                    <a:pt x="26" y="35"/>
                    <a:pt x="29" y="22"/>
                    <a:pt x="32" y="10"/>
                  </a:cubicBezTo>
                  <a:cubicBezTo>
                    <a:pt x="43" y="14"/>
                    <a:pt x="43" y="27"/>
                    <a:pt x="54" y="32"/>
                  </a:cubicBezTo>
                  <a:cubicBezTo>
                    <a:pt x="57" y="22"/>
                    <a:pt x="59" y="12"/>
                    <a:pt x="63" y="0"/>
                  </a:cubicBezTo>
                  <a:cubicBezTo>
                    <a:pt x="72" y="11"/>
                    <a:pt x="81" y="21"/>
                    <a:pt x="89" y="31"/>
                  </a:cubicBezTo>
                  <a:cubicBezTo>
                    <a:pt x="89" y="34"/>
                    <a:pt x="89" y="37"/>
                    <a:pt x="90" y="40"/>
                  </a:cubicBezTo>
                  <a:close/>
                </a:path>
              </a:pathLst>
            </a:custGeom>
            <a:solidFill>
              <a:srgbClr val="D9CA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4" name="Freeform 492">
              <a:extLst>
                <a:ext uri="{FF2B5EF4-FFF2-40B4-BE49-F238E27FC236}">
                  <a16:creationId xmlns:a16="http://schemas.microsoft.com/office/drawing/2014/main" id="{8F791152-F52C-41A1-8A74-CFDC14A68B55}"/>
                </a:ext>
              </a:extLst>
            </p:cNvPr>
            <p:cNvSpPr>
              <a:spLocks/>
            </p:cNvSpPr>
            <p:nvPr/>
          </p:nvSpPr>
          <p:spPr bwMode="auto">
            <a:xfrm>
              <a:off x="4733926" y="3881438"/>
              <a:ext cx="460375" cy="292100"/>
            </a:xfrm>
            <a:custGeom>
              <a:avLst/>
              <a:gdLst>
                <a:gd name="T0" fmla="*/ 109 w 123"/>
                <a:gd name="T1" fmla="*/ 78 h 78"/>
                <a:gd name="T2" fmla="*/ 25 w 123"/>
                <a:gd name="T3" fmla="*/ 34 h 78"/>
                <a:gd name="T4" fmla="*/ 0 w 123"/>
                <a:gd name="T5" fmla="*/ 2 h 78"/>
                <a:gd name="T6" fmla="*/ 6 w 123"/>
                <a:gd name="T7" fmla="*/ 1 h 78"/>
                <a:gd name="T8" fmla="*/ 123 w 123"/>
                <a:gd name="T9" fmla="*/ 69 h 78"/>
                <a:gd name="T10" fmla="*/ 109 w 123"/>
                <a:gd name="T11" fmla="*/ 78 h 78"/>
              </a:gdLst>
              <a:ahLst/>
              <a:cxnLst>
                <a:cxn ang="0">
                  <a:pos x="T0" y="T1"/>
                </a:cxn>
                <a:cxn ang="0">
                  <a:pos x="T2" y="T3"/>
                </a:cxn>
                <a:cxn ang="0">
                  <a:pos x="T4" y="T5"/>
                </a:cxn>
                <a:cxn ang="0">
                  <a:pos x="T6" y="T7"/>
                </a:cxn>
                <a:cxn ang="0">
                  <a:pos x="T8" y="T9"/>
                </a:cxn>
                <a:cxn ang="0">
                  <a:pos x="T10" y="T11"/>
                </a:cxn>
              </a:cxnLst>
              <a:rect l="0" t="0" r="r" b="b"/>
              <a:pathLst>
                <a:path w="123" h="78">
                  <a:moveTo>
                    <a:pt x="109" y="78"/>
                  </a:moveTo>
                  <a:cubicBezTo>
                    <a:pt x="85" y="56"/>
                    <a:pt x="58" y="38"/>
                    <a:pt x="25" y="34"/>
                  </a:cubicBezTo>
                  <a:cubicBezTo>
                    <a:pt x="6" y="31"/>
                    <a:pt x="7" y="14"/>
                    <a:pt x="0" y="2"/>
                  </a:cubicBezTo>
                  <a:cubicBezTo>
                    <a:pt x="2" y="0"/>
                    <a:pt x="3" y="0"/>
                    <a:pt x="6" y="1"/>
                  </a:cubicBezTo>
                  <a:cubicBezTo>
                    <a:pt x="41" y="30"/>
                    <a:pt x="82" y="50"/>
                    <a:pt x="123" y="69"/>
                  </a:cubicBezTo>
                  <a:cubicBezTo>
                    <a:pt x="121" y="76"/>
                    <a:pt x="115" y="77"/>
                    <a:pt x="109" y="78"/>
                  </a:cubicBezTo>
                  <a:close/>
                </a:path>
              </a:pathLst>
            </a:custGeom>
            <a:solidFill>
              <a:srgbClr val="5B28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5" name="Freeform 493">
              <a:extLst>
                <a:ext uri="{FF2B5EF4-FFF2-40B4-BE49-F238E27FC236}">
                  <a16:creationId xmlns:a16="http://schemas.microsoft.com/office/drawing/2014/main" id="{310BC905-B739-4B4E-B5AF-E771E0D0788D}"/>
                </a:ext>
              </a:extLst>
            </p:cNvPr>
            <p:cNvSpPr>
              <a:spLocks/>
            </p:cNvSpPr>
            <p:nvPr/>
          </p:nvSpPr>
          <p:spPr bwMode="auto">
            <a:xfrm>
              <a:off x="4429126" y="3513138"/>
              <a:ext cx="184150" cy="252413"/>
            </a:xfrm>
            <a:custGeom>
              <a:avLst/>
              <a:gdLst>
                <a:gd name="T0" fmla="*/ 41 w 49"/>
                <a:gd name="T1" fmla="*/ 67 h 67"/>
                <a:gd name="T2" fmla="*/ 0 w 49"/>
                <a:gd name="T3" fmla="*/ 0 h 67"/>
                <a:gd name="T4" fmla="*/ 44 w 49"/>
                <a:gd name="T5" fmla="*/ 55 h 67"/>
                <a:gd name="T6" fmla="*/ 41 w 49"/>
                <a:gd name="T7" fmla="*/ 67 h 67"/>
              </a:gdLst>
              <a:ahLst/>
              <a:cxnLst>
                <a:cxn ang="0">
                  <a:pos x="T0" y="T1"/>
                </a:cxn>
                <a:cxn ang="0">
                  <a:pos x="T2" y="T3"/>
                </a:cxn>
                <a:cxn ang="0">
                  <a:pos x="T4" y="T5"/>
                </a:cxn>
                <a:cxn ang="0">
                  <a:pos x="T6" y="T7"/>
                </a:cxn>
              </a:cxnLst>
              <a:rect l="0" t="0" r="r" b="b"/>
              <a:pathLst>
                <a:path w="49" h="67">
                  <a:moveTo>
                    <a:pt x="41" y="67"/>
                  </a:moveTo>
                  <a:cubicBezTo>
                    <a:pt x="7" y="57"/>
                    <a:pt x="7" y="27"/>
                    <a:pt x="0" y="0"/>
                  </a:cubicBezTo>
                  <a:cubicBezTo>
                    <a:pt x="19" y="15"/>
                    <a:pt x="28" y="38"/>
                    <a:pt x="44" y="55"/>
                  </a:cubicBezTo>
                  <a:cubicBezTo>
                    <a:pt x="49" y="60"/>
                    <a:pt x="41" y="63"/>
                    <a:pt x="41" y="67"/>
                  </a:cubicBezTo>
                  <a:close/>
                </a:path>
              </a:pathLst>
            </a:custGeom>
            <a:solidFill>
              <a:srgbClr val="8233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6" name="Freeform 494">
              <a:extLst>
                <a:ext uri="{FF2B5EF4-FFF2-40B4-BE49-F238E27FC236}">
                  <a16:creationId xmlns:a16="http://schemas.microsoft.com/office/drawing/2014/main" id="{06E9B24E-4B60-4CD0-B58D-845EAA074137}"/>
                </a:ext>
              </a:extLst>
            </p:cNvPr>
            <p:cNvSpPr>
              <a:spLocks/>
            </p:cNvSpPr>
            <p:nvPr/>
          </p:nvSpPr>
          <p:spPr bwMode="auto">
            <a:xfrm>
              <a:off x="4225926" y="1749425"/>
              <a:ext cx="134938" cy="671513"/>
            </a:xfrm>
            <a:custGeom>
              <a:avLst/>
              <a:gdLst>
                <a:gd name="T0" fmla="*/ 13 w 36"/>
                <a:gd name="T1" fmla="*/ 2 h 179"/>
                <a:gd name="T2" fmla="*/ 24 w 36"/>
                <a:gd name="T3" fmla="*/ 178 h 179"/>
                <a:gd name="T4" fmla="*/ 18 w 36"/>
                <a:gd name="T5" fmla="*/ 178 h 179"/>
                <a:gd name="T6" fmla="*/ 15 w 36"/>
                <a:gd name="T7" fmla="*/ 151 h 179"/>
                <a:gd name="T8" fmla="*/ 14 w 36"/>
                <a:gd name="T9" fmla="*/ 128 h 179"/>
                <a:gd name="T10" fmla="*/ 8 w 36"/>
                <a:gd name="T11" fmla="*/ 104 h 179"/>
                <a:gd name="T12" fmla="*/ 5 w 36"/>
                <a:gd name="T13" fmla="*/ 33 h 179"/>
                <a:gd name="T14" fmla="*/ 7 w 36"/>
                <a:gd name="T15" fmla="*/ 2 h 179"/>
                <a:gd name="T16" fmla="*/ 13 w 36"/>
                <a:gd name="T17" fmla="*/ 2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6" h="179">
                  <a:moveTo>
                    <a:pt x="13" y="2"/>
                  </a:moveTo>
                  <a:cubicBezTo>
                    <a:pt x="25" y="60"/>
                    <a:pt x="36" y="118"/>
                    <a:pt x="24" y="178"/>
                  </a:cubicBezTo>
                  <a:cubicBezTo>
                    <a:pt x="22" y="179"/>
                    <a:pt x="20" y="179"/>
                    <a:pt x="18" y="178"/>
                  </a:cubicBezTo>
                  <a:cubicBezTo>
                    <a:pt x="11" y="170"/>
                    <a:pt x="12" y="161"/>
                    <a:pt x="15" y="151"/>
                  </a:cubicBezTo>
                  <a:cubicBezTo>
                    <a:pt x="17" y="144"/>
                    <a:pt x="18" y="136"/>
                    <a:pt x="14" y="128"/>
                  </a:cubicBezTo>
                  <a:cubicBezTo>
                    <a:pt x="12" y="120"/>
                    <a:pt x="8" y="112"/>
                    <a:pt x="8" y="104"/>
                  </a:cubicBezTo>
                  <a:cubicBezTo>
                    <a:pt x="15" y="80"/>
                    <a:pt x="9" y="56"/>
                    <a:pt x="5" y="33"/>
                  </a:cubicBezTo>
                  <a:cubicBezTo>
                    <a:pt x="4" y="22"/>
                    <a:pt x="0" y="12"/>
                    <a:pt x="7" y="2"/>
                  </a:cubicBezTo>
                  <a:cubicBezTo>
                    <a:pt x="9" y="0"/>
                    <a:pt x="11" y="0"/>
                    <a:pt x="13" y="2"/>
                  </a:cubicBezTo>
                  <a:close/>
                </a:path>
              </a:pathLst>
            </a:custGeom>
            <a:solidFill>
              <a:srgbClr val="7765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7" name="Freeform 495">
              <a:extLst>
                <a:ext uri="{FF2B5EF4-FFF2-40B4-BE49-F238E27FC236}">
                  <a16:creationId xmlns:a16="http://schemas.microsoft.com/office/drawing/2014/main" id="{8015F3B3-536E-4EF8-AEB3-C4D96B559338}"/>
                </a:ext>
              </a:extLst>
            </p:cNvPr>
            <p:cNvSpPr>
              <a:spLocks/>
            </p:cNvSpPr>
            <p:nvPr/>
          </p:nvSpPr>
          <p:spPr bwMode="auto">
            <a:xfrm>
              <a:off x="5911851" y="1449388"/>
              <a:ext cx="282575" cy="160338"/>
            </a:xfrm>
            <a:custGeom>
              <a:avLst/>
              <a:gdLst>
                <a:gd name="T0" fmla="*/ 15 w 75"/>
                <a:gd name="T1" fmla="*/ 6 h 43"/>
                <a:gd name="T2" fmla="*/ 70 w 75"/>
                <a:gd name="T3" fmla="*/ 34 h 43"/>
                <a:gd name="T4" fmla="*/ 75 w 75"/>
                <a:gd name="T5" fmla="*/ 42 h 43"/>
                <a:gd name="T6" fmla="*/ 75 w 75"/>
                <a:gd name="T7" fmla="*/ 41 h 43"/>
                <a:gd name="T8" fmla="*/ 42 w 75"/>
                <a:gd name="T9" fmla="*/ 42 h 43"/>
                <a:gd name="T10" fmla="*/ 3 w 75"/>
                <a:gd name="T11" fmla="*/ 11 h 43"/>
                <a:gd name="T12" fmla="*/ 3 w 75"/>
                <a:gd name="T13" fmla="*/ 3 h 43"/>
                <a:gd name="T14" fmla="*/ 15 w 75"/>
                <a:gd name="T15" fmla="*/ 6 h 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5" h="43">
                  <a:moveTo>
                    <a:pt x="15" y="6"/>
                  </a:moveTo>
                  <a:cubicBezTo>
                    <a:pt x="29" y="22"/>
                    <a:pt x="46" y="35"/>
                    <a:pt x="70" y="34"/>
                  </a:cubicBezTo>
                  <a:cubicBezTo>
                    <a:pt x="73" y="34"/>
                    <a:pt x="74" y="38"/>
                    <a:pt x="75" y="42"/>
                  </a:cubicBezTo>
                  <a:cubicBezTo>
                    <a:pt x="75" y="41"/>
                    <a:pt x="75" y="41"/>
                    <a:pt x="75" y="41"/>
                  </a:cubicBezTo>
                  <a:cubicBezTo>
                    <a:pt x="64" y="42"/>
                    <a:pt x="53" y="43"/>
                    <a:pt x="42" y="42"/>
                  </a:cubicBezTo>
                  <a:cubicBezTo>
                    <a:pt x="23" y="40"/>
                    <a:pt x="9" y="30"/>
                    <a:pt x="3" y="11"/>
                  </a:cubicBezTo>
                  <a:cubicBezTo>
                    <a:pt x="1" y="8"/>
                    <a:pt x="0" y="5"/>
                    <a:pt x="3" y="3"/>
                  </a:cubicBezTo>
                  <a:cubicBezTo>
                    <a:pt x="8" y="0"/>
                    <a:pt x="11" y="4"/>
                    <a:pt x="15" y="6"/>
                  </a:cubicBezTo>
                  <a:close/>
                </a:path>
              </a:pathLst>
            </a:custGeom>
            <a:solidFill>
              <a:srgbClr val="5F5A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8" name="Freeform 496">
              <a:extLst>
                <a:ext uri="{FF2B5EF4-FFF2-40B4-BE49-F238E27FC236}">
                  <a16:creationId xmlns:a16="http://schemas.microsoft.com/office/drawing/2014/main" id="{66B3E0B8-228C-4794-A8B8-72C56EDD2C47}"/>
                </a:ext>
              </a:extLst>
            </p:cNvPr>
            <p:cNvSpPr>
              <a:spLocks/>
            </p:cNvSpPr>
            <p:nvPr/>
          </p:nvSpPr>
          <p:spPr bwMode="auto">
            <a:xfrm>
              <a:off x="5141913" y="4140200"/>
              <a:ext cx="184150" cy="128588"/>
            </a:xfrm>
            <a:custGeom>
              <a:avLst/>
              <a:gdLst>
                <a:gd name="T0" fmla="*/ 0 w 49"/>
                <a:gd name="T1" fmla="*/ 9 h 34"/>
                <a:gd name="T2" fmla="*/ 14 w 49"/>
                <a:gd name="T3" fmla="*/ 0 h 34"/>
                <a:gd name="T4" fmla="*/ 43 w 49"/>
                <a:gd name="T5" fmla="*/ 13 h 34"/>
                <a:gd name="T6" fmla="*/ 48 w 49"/>
                <a:gd name="T7" fmla="*/ 25 h 34"/>
                <a:gd name="T8" fmla="*/ 0 w 49"/>
                <a:gd name="T9" fmla="*/ 9 h 34"/>
              </a:gdLst>
              <a:ahLst/>
              <a:cxnLst>
                <a:cxn ang="0">
                  <a:pos x="T0" y="T1"/>
                </a:cxn>
                <a:cxn ang="0">
                  <a:pos x="T2" y="T3"/>
                </a:cxn>
                <a:cxn ang="0">
                  <a:pos x="T4" y="T5"/>
                </a:cxn>
                <a:cxn ang="0">
                  <a:pos x="T6" y="T7"/>
                </a:cxn>
                <a:cxn ang="0">
                  <a:pos x="T8" y="T9"/>
                </a:cxn>
              </a:cxnLst>
              <a:rect l="0" t="0" r="r" b="b"/>
              <a:pathLst>
                <a:path w="49" h="34">
                  <a:moveTo>
                    <a:pt x="0" y="9"/>
                  </a:moveTo>
                  <a:cubicBezTo>
                    <a:pt x="2" y="1"/>
                    <a:pt x="8" y="1"/>
                    <a:pt x="14" y="0"/>
                  </a:cubicBezTo>
                  <a:cubicBezTo>
                    <a:pt x="23" y="5"/>
                    <a:pt x="33" y="9"/>
                    <a:pt x="43" y="13"/>
                  </a:cubicBezTo>
                  <a:cubicBezTo>
                    <a:pt x="49" y="15"/>
                    <a:pt x="46" y="21"/>
                    <a:pt x="48" y="25"/>
                  </a:cubicBezTo>
                  <a:cubicBezTo>
                    <a:pt x="32" y="34"/>
                    <a:pt x="10" y="27"/>
                    <a:pt x="0" y="9"/>
                  </a:cubicBezTo>
                  <a:close/>
                </a:path>
              </a:pathLst>
            </a:custGeom>
            <a:solidFill>
              <a:srgbClr val="8213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9" name="Freeform 497">
              <a:extLst>
                <a:ext uri="{FF2B5EF4-FFF2-40B4-BE49-F238E27FC236}">
                  <a16:creationId xmlns:a16="http://schemas.microsoft.com/office/drawing/2014/main" id="{009C8F64-AE60-416B-9B40-B7DD1763D9FC}"/>
                </a:ext>
              </a:extLst>
            </p:cNvPr>
            <p:cNvSpPr>
              <a:spLocks/>
            </p:cNvSpPr>
            <p:nvPr/>
          </p:nvSpPr>
          <p:spPr bwMode="auto">
            <a:xfrm>
              <a:off x="4241801" y="2635250"/>
              <a:ext cx="74613" cy="495300"/>
            </a:xfrm>
            <a:custGeom>
              <a:avLst/>
              <a:gdLst>
                <a:gd name="T0" fmla="*/ 11 w 20"/>
                <a:gd name="T1" fmla="*/ 125 h 132"/>
                <a:gd name="T2" fmla="*/ 4 w 20"/>
                <a:gd name="T3" fmla="*/ 39 h 132"/>
                <a:gd name="T4" fmla="*/ 4 w 20"/>
                <a:gd name="T5" fmla="*/ 25 h 132"/>
                <a:gd name="T6" fmla="*/ 13 w 20"/>
                <a:gd name="T7" fmla="*/ 2 h 132"/>
                <a:gd name="T8" fmla="*/ 16 w 20"/>
                <a:gd name="T9" fmla="*/ 2 h 132"/>
                <a:gd name="T10" fmla="*/ 16 w 20"/>
                <a:gd name="T11" fmla="*/ 81 h 132"/>
                <a:gd name="T12" fmla="*/ 20 w 20"/>
                <a:gd name="T13" fmla="*/ 131 h 132"/>
                <a:gd name="T14" fmla="*/ 11 w 20"/>
                <a:gd name="T15" fmla="*/ 125 h 13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 h="132">
                  <a:moveTo>
                    <a:pt x="11" y="125"/>
                  </a:moveTo>
                  <a:cubicBezTo>
                    <a:pt x="13" y="96"/>
                    <a:pt x="10" y="67"/>
                    <a:pt x="4" y="39"/>
                  </a:cubicBezTo>
                  <a:cubicBezTo>
                    <a:pt x="0" y="34"/>
                    <a:pt x="1" y="30"/>
                    <a:pt x="4" y="25"/>
                  </a:cubicBezTo>
                  <a:cubicBezTo>
                    <a:pt x="18" y="22"/>
                    <a:pt x="8" y="9"/>
                    <a:pt x="13" y="2"/>
                  </a:cubicBezTo>
                  <a:cubicBezTo>
                    <a:pt x="14" y="0"/>
                    <a:pt x="15" y="0"/>
                    <a:pt x="16" y="2"/>
                  </a:cubicBezTo>
                  <a:cubicBezTo>
                    <a:pt x="16" y="28"/>
                    <a:pt x="15" y="55"/>
                    <a:pt x="16" y="81"/>
                  </a:cubicBezTo>
                  <a:cubicBezTo>
                    <a:pt x="17" y="98"/>
                    <a:pt x="18" y="114"/>
                    <a:pt x="20" y="131"/>
                  </a:cubicBezTo>
                  <a:cubicBezTo>
                    <a:pt x="15" y="132"/>
                    <a:pt x="12" y="129"/>
                    <a:pt x="11" y="125"/>
                  </a:cubicBezTo>
                  <a:close/>
                </a:path>
              </a:pathLst>
            </a:custGeom>
            <a:solidFill>
              <a:srgbClr val="8675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0" name="Freeform 498">
              <a:extLst>
                <a:ext uri="{FF2B5EF4-FFF2-40B4-BE49-F238E27FC236}">
                  <a16:creationId xmlns:a16="http://schemas.microsoft.com/office/drawing/2014/main" id="{BB5396F8-F8DF-42C6-A7D8-CC6040606C7E}"/>
                </a:ext>
              </a:extLst>
            </p:cNvPr>
            <p:cNvSpPr>
              <a:spLocks/>
            </p:cNvSpPr>
            <p:nvPr/>
          </p:nvSpPr>
          <p:spPr bwMode="auto">
            <a:xfrm>
              <a:off x="4260851" y="3105150"/>
              <a:ext cx="93663" cy="201613"/>
            </a:xfrm>
            <a:custGeom>
              <a:avLst/>
              <a:gdLst>
                <a:gd name="T0" fmla="*/ 6 w 25"/>
                <a:gd name="T1" fmla="*/ 0 h 54"/>
                <a:gd name="T2" fmla="*/ 15 w 25"/>
                <a:gd name="T3" fmla="*/ 6 h 54"/>
                <a:gd name="T4" fmla="*/ 24 w 25"/>
                <a:gd name="T5" fmla="*/ 48 h 54"/>
                <a:gd name="T6" fmla="*/ 22 w 25"/>
                <a:gd name="T7" fmla="*/ 54 h 54"/>
                <a:gd name="T8" fmla="*/ 6 w 25"/>
                <a:gd name="T9" fmla="*/ 0 h 54"/>
              </a:gdLst>
              <a:ahLst/>
              <a:cxnLst>
                <a:cxn ang="0">
                  <a:pos x="T0" y="T1"/>
                </a:cxn>
                <a:cxn ang="0">
                  <a:pos x="T2" y="T3"/>
                </a:cxn>
                <a:cxn ang="0">
                  <a:pos x="T4" y="T5"/>
                </a:cxn>
                <a:cxn ang="0">
                  <a:pos x="T6" y="T7"/>
                </a:cxn>
                <a:cxn ang="0">
                  <a:pos x="T8" y="T9"/>
                </a:cxn>
              </a:cxnLst>
              <a:rect l="0" t="0" r="r" b="b"/>
              <a:pathLst>
                <a:path w="25" h="54">
                  <a:moveTo>
                    <a:pt x="6" y="0"/>
                  </a:moveTo>
                  <a:cubicBezTo>
                    <a:pt x="9" y="2"/>
                    <a:pt x="12" y="4"/>
                    <a:pt x="15" y="6"/>
                  </a:cubicBezTo>
                  <a:cubicBezTo>
                    <a:pt x="18" y="20"/>
                    <a:pt x="21" y="34"/>
                    <a:pt x="24" y="48"/>
                  </a:cubicBezTo>
                  <a:cubicBezTo>
                    <a:pt x="25" y="50"/>
                    <a:pt x="25" y="52"/>
                    <a:pt x="22" y="54"/>
                  </a:cubicBezTo>
                  <a:cubicBezTo>
                    <a:pt x="0" y="41"/>
                    <a:pt x="0" y="22"/>
                    <a:pt x="6" y="0"/>
                  </a:cubicBezTo>
                  <a:close/>
                </a:path>
              </a:pathLst>
            </a:custGeom>
            <a:solidFill>
              <a:srgbClr val="7C23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1" name="Freeform 499">
              <a:extLst>
                <a:ext uri="{FF2B5EF4-FFF2-40B4-BE49-F238E27FC236}">
                  <a16:creationId xmlns:a16="http://schemas.microsoft.com/office/drawing/2014/main" id="{BF18EC44-4376-4763-B5CC-F6A8B51DD21D}"/>
                </a:ext>
              </a:extLst>
            </p:cNvPr>
            <p:cNvSpPr>
              <a:spLocks/>
            </p:cNvSpPr>
            <p:nvPr/>
          </p:nvSpPr>
          <p:spPr bwMode="auto">
            <a:xfrm>
              <a:off x="4113213" y="1455738"/>
              <a:ext cx="161925" cy="301625"/>
            </a:xfrm>
            <a:custGeom>
              <a:avLst/>
              <a:gdLst>
                <a:gd name="T0" fmla="*/ 43 w 43"/>
                <a:gd name="T1" fmla="*/ 80 h 80"/>
                <a:gd name="T2" fmla="*/ 38 w 43"/>
                <a:gd name="T3" fmla="*/ 80 h 80"/>
                <a:gd name="T4" fmla="*/ 22 w 43"/>
                <a:gd name="T5" fmla="*/ 55 h 80"/>
                <a:gd name="T6" fmla="*/ 13 w 43"/>
                <a:gd name="T7" fmla="*/ 34 h 80"/>
                <a:gd name="T8" fmla="*/ 3 w 43"/>
                <a:gd name="T9" fmla="*/ 19 h 80"/>
                <a:gd name="T10" fmla="*/ 7 w 43"/>
                <a:gd name="T11" fmla="*/ 1 h 80"/>
                <a:gd name="T12" fmla="*/ 10 w 43"/>
                <a:gd name="T13" fmla="*/ 0 h 80"/>
                <a:gd name="T14" fmla="*/ 43 w 43"/>
                <a:gd name="T15" fmla="*/ 80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3" h="80">
                  <a:moveTo>
                    <a:pt x="43" y="80"/>
                  </a:moveTo>
                  <a:cubicBezTo>
                    <a:pt x="41" y="80"/>
                    <a:pt x="40" y="80"/>
                    <a:pt x="38" y="80"/>
                  </a:cubicBezTo>
                  <a:cubicBezTo>
                    <a:pt x="26" y="76"/>
                    <a:pt x="26" y="64"/>
                    <a:pt x="22" y="55"/>
                  </a:cubicBezTo>
                  <a:cubicBezTo>
                    <a:pt x="19" y="48"/>
                    <a:pt x="19" y="40"/>
                    <a:pt x="13" y="34"/>
                  </a:cubicBezTo>
                  <a:cubicBezTo>
                    <a:pt x="10" y="29"/>
                    <a:pt x="11" y="21"/>
                    <a:pt x="3" y="19"/>
                  </a:cubicBezTo>
                  <a:cubicBezTo>
                    <a:pt x="0" y="12"/>
                    <a:pt x="0" y="6"/>
                    <a:pt x="7" y="1"/>
                  </a:cubicBezTo>
                  <a:cubicBezTo>
                    <a:pt x="8" y="1"/>
                    <a:pt x="9" y="0"/>
                    <a:pt x="10" y="0"/>
                  </a:cubicBezTo>
                  <a:cubicBezTo>
                    <a:pt x="29" y="23"/>
                    <a:pt x="39" y="50"/>
                    <a:pt x="43" y="80"/>
                  </a:cubicBezTo>
                  <a:close/>
                </a:path>
              </a:pathLst>
            </a:custGeom>
            <a:solidFill>
              <a:srgbClr val="4B39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2" name="Freeform 500">
              <a:extLst>
                <a:ext uri="{FF2B5EF4-FFF2-40B4-BE49-F238E27FC236}">
                  <a16:creationId xmlns:a16="http://schemas.microsoft.com/office/drawing/2014/main" id="{7A81424F-22E8-47E9-9E99-13190B5212B6}"/>
                </a:ext>
              </a:extLst>
            </p:cNvPr>
            <p:cNvSpPr>
              <a:spLocks/>
            </p:cNvSpPr>
            <p:nvPr/>
          </p:nvSpPr>
          <p:spPr bwMode="auto">
            <a:xfrm>
              <a:off x="5788026" y="1771650"/>
              <a:ext cx="139700" cy="285750"/>
            </a:xfrm>
            <a:custGeom>
              <a:avLst/>
              <a:gdLst>
                <a:gd name="T0" fmla="*/ 21 w 37"/>
                <a:gd name="T1" fmla="*/ 51 h 76"/>
                <a:gd name="T2" fmla="*/ 0 w 37"/>
                <a:gd name="T3" fmla="*/ 76 h 76"/>
                <a:gd name="T4" fmla="*/ 20 w 37"/>
                <a:gd name="T5" fmla="*/ 15 h 76"/>
                <a:gd name="T6" fmla="*/ 36 w 37"/>
                <a:gd name="T7" fmla="*/ 0 h 76"/>
                <a:gd name="T8" fmla="*/ 29 w 37"/>
                <a:gd name="T9" fmla="*/ 12 h 76"/>
                <a:gd name="T10" fmla="*/ 21 w 37"/>
                <a:gd name="T11" fmla="*/ 51 h 76"/>
              </a:gdLst>
              <a:ahLst/>
              <a:cxnLst>
                <a:cxn ang="0">
                  <a:pos x="T0" y="T1"/>
                </a:cxn>
                <a:cxn ang="0">
                  <a:pos x="T2" y="T3"/>
                </a:cxn>
                <a:cxn ang="0">
                  <a:pos x="T4" y="T5"/>
                </a:cxn>
                <a:cxn ang="0">
                  <a:pos x="T6" y="T7"/>
                </a:cxn>
                <a:cxn ang="0">
                  <a:pos x="T8" y="T9"/>
                </a:cxn>
                <a:cxn ang="0">
                  <a:pos x="T10" y="T11"/>
                </a:cxn>
              </a:cxnLst>
              <a:rect l="0" t="0" r="r" b="b"/>
              <a:pathLst>
                <a:path w="37" h="76">
                  <a:moveTo>
                    <a:pt x="21" y="51"/>
                  </a:moveTo>
                  <a:cubicBezTo>
                    <a:pt x="16" y="61"/>
                    <a:pt x="10" y="70"/>
                    <a:pt x="0" y="76"/>
                  </a:cubicBezTo>
                  <a:cubicBezTo>
                    <a:pt x="3" y="55"/>
                    <a:pt x="12" y="35"/>
                    <a:pt x="20" y="15"/>
                  </a:cubicBezTo>
                  <a:cubicBezTo>
                    <a:pt x="23" y="8"/>
                    <a:pt x="27" y="1"/>
                    <a:pt x="36" y="0"/>
                  </a:cubicBezTo>
                  <a:cubicBezTo>
                    <a:pt x="37" y="6"/>
                    <a:pt x="29" y="7"/>
                    <a:pt x="29" y="12"/>
                  </a:cubicBezTo>
                  <a:cubicBezTo>
                    <a:pt x="36" y="27"/>
                    <a:pt x="20" y="37"/>
                    <a:pt x="21" y="51"/>
                  </a:cubicBezTo>
                  <a:close/>
                </a:path>
              </a:pathLst>
            </a:custGeom>
            <a:solidFill>
              <a:srgbClr val="544E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3" name="Freeform 501">
              <a:extLst>
                <a:ext uri="{FF2B5EF4-FFF2-40B4-BE49-F238E27FC236}">
                  <a16:creationId xmlns:a16="http://schemas.microsoft.com/office/drawing/2014/main" id="{9475DBE7-A6CB-421C-96C0-F9247A079E3E}"/>
                </a:ext>
              </a:extLst>
            </p:cNvPr>
            <p:cNvSpPr>
              <a:spLocks/>
            </p:cNvSpPr>
            <p:nvPr/>
          </p:nvSpPr>
          <p:spPr bwMode="auto">
            <a:xfrm>
              <a:off x="4244976" y="2417763"/>
              <a:ext cx="82550" cy="225425"/>
            </a:xfrm>
            <a:custGeom>
              <a:avLst/>
              <a:gdLst>
                <a:gd name="T0" fmla="*/ 15 w 22"/>
                <a:gd name="T1" fmla="*/ 60 h 60"/>
                <a:gd name="T2" fmla="*/ 13 w 22"/>
                <a:gd name="T3" fmla="*/ 60 h 60"/>
                <a:gd name="T4" fmla="*/ 12 w 22"/>
                <a:gd name="T5" fmla="*/ 60 h 60"/>
                <a:gd name="T6" fmla="*/ 2 w 22"/>
                <a:gd name="T7" fmla="*/ 44 h 60"/>
                <a:gd name="T8" fmla="*/ 0 w 22"/>
                <a:gd name="T9" fmla="*/ 16 h 60"/>
                <a:gd name="T10" fmla="*/ 16 w 22"/>
                <a:gd name="T11" fmla="*/ 0 h 60"/>
                <a:gd name="T12" fmla="*/ 19 w 22"/>
                <a:gd name="T13" fmla="*/ 0 h 60"/>
                <a:gd name="T14" fmla="*/ 15 w 22"/>
                <a:gd name="T15" fmla="*/ 60 h 6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 h="60">
                  <a:moveTo>
                    <a:pt x="15" y="60"/>
                  </a:moveTo>
                  <a:cubicBezTo>
                    <a:pt x="13" y="60"/>
                    <a:pt x="13" y="60"/>
                    <a:pt x="13" y="60"/>
                  </a:cubicBezTo>
                  <a:cubicBezTo>
                    <a:pt x="13" y="60"/>
                    <a:pt x="12" y="60"/>
                    <a:pt x="12" y="60"/>
                  </a:cubicBezTo>
                  <a:cubicBezTo>
                    <a:pt x="13" y="52"/>
                    <a:pt x="4" y="50"/>
                    <a:pt x="2" y="44"/>
                  </a:cubicBezTo>
                  <a:cubicBezTo>
                    <a:pt x="4" y="34"/>
                    <a:pt x="1" y="25"/>
                    <a:pt x="0" y="16"/>
                  </a:cubicBezTo>
                  <a:cubicBezTo>
                    <a:pt x="3" y="9"/>
                    <a:pt x="7" y="2"/>
                    <a:pt x="16" y="0"/>
                  </a:cubicBezTo>
                  <a:cubicBezTo>
                    <a:pt x="17" y="0"/>
                    <a:pt x="18" y="0"/>
                    <a:pt x="19" y="0"/>
                  </a:cubicBezTo>
                  <a:cubicBezTo>
                    <a:pt x="22" y="20"/>
                    <a:pt x="16" y="40"/>
                    <a:pt x="15" y="60"/>
                  </a:cubicBezTo>
                  <a:close/>
                </a:path>
              </a:pathLst>
            </a:custGeom>
            <a:solidFill>
              <a:srgbClr val="643F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4" name="Freeform 502">
              <a:extLst>
                <a:ext uri="{FF2B5EF4-FFF2-40B4-BE49-F238E27FC236}">
                  <a16:creationId xmlns:a16="http://schemas.microsoft.com/office/drawing/2014/main" id="{14E8E0BB-A015-4C6E-9B8E-C3A83F55FEE4}"/>
                </a:ext>
              </a:extLst>
            </p:cNvPr>
            <p:cNvSpPr>
              <a:spLocks/>
            </p:cNvSpPr>
            <p:nvPr/>
          </p:nvSpPr>
          <p:spPr bwMode="auto">
            <a:xfrm>
              <a:off x="4011613" y="1254125"/>
              <a:ext cx="139700" cy="217488"/>
            </a:xfrm>
            <a:custGeom>
              <a:avLst/>
              <a:gdLst>
                <a:gd name="T0" fmla="*/ 17 w 37"/>
                <a:gd name="T1" fmla="*/ 10 h 58"/>
                <a:gd name="T2" fmla="*/ 37 w 37"/>
                <a:gd name="T3" fmla="*/ 54 h 58"/>
                <a:gd name="T4" fmla="*/ 37 w 37"/>
                <a:gd name="T5" fmla="*/ 54 h 58"/>
                <a:gd name="T6" fmla="*/ 12 w 37"/>
                <a:gd name="T7" fmla="*/ 43 h 58"/>
                <a:gd name="T8" fmla="*/ 1 w 37"/>
                <a:gd name="T9" fmla="*/ 16 h 58"/>
                <a:gd name="T10" fmla="*/ 8 w 37"/>
                <a:gd name="T11" fmla="*/ 1 h 58"/>
                <a:gd name="T12" fmla="*/ 17 w 37"/>
                <a:gd name="T13" fmla="*/ 10 h 58"/>
              </a:gdLst>
              <a:ahLst/>
              <a:cxnLst>
                <a:cxn ang="0">
                  <a:pos x="T0" y="T1"/>
                </a:cxn>
                <a:cxn ang="0">
                  <a:pos x="T2" y="T3"/>
                </a:cxn>
                <a:cxn ang="0">
                  <a:pos x="T4" y="T5"/>
                </a:cxn>
                <a:cxn ang="0">
                  <a:pos x="T6" y="T7"/>
                </a:cxn>
                <a:cxn ang="0">
                  <a:pos x="T8" y="T9"/>
                </a:cxn>
                <a:cxn ang="0">
                  <a:pos x="T10" y="T11"/>
                </a:cxn>
                <a:cxn ang="0">
                  <a:pos x="T12" y="T13"/>
                </a:cxn>
              </a:cxnLst>
              <a:rect l="0" t="0" r="r" b="b"/>
              <a:pathLst>
                <a:path w="37" h="58">
                  <a:moveTo>
                    <a:pt x="17" y="10"/>
                  </a:moveTo>
                  <a:cubicBezTo>
                    <a:pt x="23" y="25"/>
                    <a:pt x="35" y="37"/>
                    <a:pt x="37" y="54"/>
                  </a:cubicBezTo>
                  <a:cubicBezTo>
                    <a:pt x="37" y="54"/>
                    <a:pt x="37" y="54"/>
                    <a:pt x="37" y="54"/>
                  </a:cubicBezTo>
                  <a:cubicBezTo>
                    <a:pt x="25" y="58"/>
                    <a:pt x="23" y="41"/>
                    <a:pt x="12" y="43"/>
                  </a:cubicBezTo>
                  <a:cubicBezTo>
                    <a:pt x="3" y="36"/>
                    <a:pt x="7" y="24"/>
                    <a:pt x="1" y="16"/>
                  </a:cubicBezTo>
                  <a:cubicBezTo>
                    <a:pt x="0" y="10"/>
                    <a:pt x="2" y="4"/>
                    <a:pt x="8" y="1"/>
                  </a:cubicBezTo>
                  <a:cubicBezTo>
                    <a:pt x="15" y="0"/>
                    <a:pt x="16" y="4"/>
                    <a:pt x="17" y="10"/>
                  </a:cubicBezTo>
                  <a:close/>
                </a:path>
              </a:pathLst>
            </a:custGeom>
            <a:solidFill>
              <a:srgbClr val="7851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5" name="Freeform 503">
              <a:extLst>
                <a:ext uri="{FF2B5EF4-FFF2-40B4-BE49-F238E27FC236}">
                  <a16:creationId xmlns:a16="http://schemas.microsoft.com/office/drawing/2014/main" id="{2480546C-A676-4BF7-8AC7-DDFB4C1D0B78}"/>
                </a:ext>
              </a:extLst>
            </p:cNvPr>
            <p:cNvSpPr>
              <a:spLocks/>
            </p:cNvSpPr>
            <p:nvPr/>
          </p:nvSpPr>
          <p:spPr bwMode="auto">
            <a:xfrm>
              <a:off x="3892551" y="1020763"/>
              <a:ext cx="131763" cy="184150"/>
            </a:xfrm>
            <a:custGeom>
              <a:avLst/>
              <a:gdLst>
                <a:gd name="T0" fmla="*/ 0 w 35"/>
                <a:gd name="T1" fmla="*/ 25 h 49"/>
                <a:gd name="T2" fmla="*/ 13 w 35"/>
                <a:gd name="T3" fmla="*/ 0 h 49"/>
                <a:gd name="T4" fmla="*/ 34 w 35"/>
                <a:gd name="T5" fmla="*/ 44 h 49"/>
                <a:gd name="T6" fmla="*/ 30 w 35"/>
                <a:gd name="T7" fmla="*/ 49 h 49"/>
                <a:gd name="T8" fmla="*/ 0 w 35"/>
                <a:gd name="T9" fmla="*/ 25 h 49"/>
              </a:gdLst>
              <a:ahLst/>
              <a:cxnLst>
                <a:cxn ang="0">
                  <a:pos x="T0" y="T1"/>
                </a:cxn>
                <a:cxn ang="0">
                  <a:pos x="T2" y="T3"/>
                </a:cxn>
                <a:cxn ang="0">
                  <a:pos x="T4" y="T5"/>
                </a:cxn>
                <a:cxn ang="0">
                  <a:pos x="T6" y="T7"/>
                </a:cxn>
                <a:cxn ang="0">
                  <a:pos x="T8" y="T9"/>
                </a:cxn>
              </a:cxnLst>
              <a:rect l="0" t="0" r="r" b="b"/>
              <a:pathLst>
                <a:path w="35" h="49">
                  <a:moveTo>
                    <a:pt x="0" y="25"/>
                  </a:moveTo>
                  <a:cubicBezTo>
                    <a:pt x="18" y="24"/>
                    <a:pt x="12" y="10"/>
                    <a:pt x="13" y="0"/>
                  </a:cubicBezTo>
                  <a:cubicBezTo>
                    <a:pt x="20" y="15"/>
                    <a:pt x="27" y="29"/>
                    <a:pt x="34" y="44"/>
                  </a:cubicBezTo>
                  <a:cubicBezTo>
                    <a:pt x="35" y="47"/>
                    <a:pt x="33" y="49"/>
                    <a:pt x="30" y="49"/>
                  </a:cubicBezTo>
                  <a:cubicBezTo>
                    <a:pt x="20" y="41"/>
                    <a:pt x="2" y="43"/>
                    <a:pt x="0" y="25"/>
                  </a:cubicBezTo>
                  <a:close/>
                </a:path>
              </a:pathLst>
            </a:custGeom>
            <a:solidFill>
              <a:srgbClr val="6434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6" name="Freeform 504">
              <a:extLst>
                <a:ext uri="{FF2B5EF4-FFF2-40B4-BE49-F238E27FC236}">
                  <a16:creationId xmlns:a16="http://schemas.microsoft.com/office/drawing/2014/main" id="{6AC107B2-E718-4DD3-82E3-47D1A4B152DD}"/>
                </a:ext>
              </a:extLst>
            </p:cNvPr>
            <p:cNvSpPr>
              <a:spLocks/>
            </p:cNvSpPr>
            <p:nvPr/>
          </p:nvSpPr>
          <p:spPr bwMode="auto">
            <a:xfrm>
              <a:off x="3986213" y="1185863"/>
              <a:ext cx="115888" cy="104775"/>
            </a:xfrm>
            <a:custGeom>
              <a:avLst/>
              <a:gdLst>
                <a:gd name="T0" fmla="*/ 4 w 31"/>
                <a:gd name="T1" fmla="*/ 3 h 28"/>
                <a:gd name="T2" fmla="*/ 9 w 31"/>
                <a:gd name="T3" fmla="*/ 0 h 28"/>
                <a:gd name="T4" fmla="*/ 24 w 31"/>
                <a:gd name="T5" fmla="*/ 28 h 28"/>
                <a:gd name="T6" fmla="*/ 15 w 31"/>
                <a:gd name="T7" fmla="*/ 19 h 28"/>
                <a:gd name="T8" fmla="*/ 4 w 31"/>
                <a:gd name="T9" fmla="*/ 3 h 28"/>
              </a:gdLst>
              <a:ahLst/>
              <a:cxnLst>
                <a:cxn ang="0">
                  <a:pos x="T0" y="T1"/>
                </a:cxn>
                <a:cxn ang="0">
                  <a:pos x="T2" y="T3"/>
                </a:cxn>
                <a:cxn ang="0">
                  <a:pos x="T4" y="T5"/>
                </a:cxn>
                <a:cxn ang="0">
                  <a:pos x="T6" y="T7"/>
                </a:cxn>
                <a:cxn ang="0">
                  <a:pos x="T8" y="T9"/>
                </a:cxn>
              </a:cxnLst>
              <a:rect l="0" t="0" r="r" b="b"/>
              <a:pathLst>
                <a:path w="31" h="28">
                  <a:moveTo>
                    <a:pt x="4" y="3"/>
                  </a:moveTo>
                  <a:cubicBezTo>
                    <a:pt x="6" y="2"/>
                    <a:pt x="7" y="1"/>
                    <a:pt x="9" y="0"/>
                  </a:cubicBezTo>
                  <a:cubicBezTo>
                    <a:pt x="25" y="3"/>
                    <a:pt x="31" y="12"/>
                    <a:pt x="24" y="28"/>
                  </a:cubicBezTo>
                  <a:cubicBezTo>
                    <a:pt x="21" y="25"/>
                    <a:pt x="18" y="22"/>
                    <a:pt x="15" y="19"/>
                  </a:cubicBezTo>
                  <a:cubicBezTo>
                    <a:pt x="4" y="18"/>
                    <a:pt x="0" y="13"/>
                    <a:pt x="4" y="3"/>
                  </a:cubicBezTo>
                  <a:close/>
                </a:path>
              </a:pathLst>
            </a:custGeom>
            <a:solidFill>
              <a:srgbClr val="A7A18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7" name="Freeform 505">
              <a:extLst>
                <a:ext uri="{FF2B5EF4-FFF2-40B4-BE49-F238E27FC236}">
                  <a16:creationId xmlns:a16="http://schemas.microsoft.com/office/drawing/2014/main" id="{E4B94660-0FE2-4216-832C-7AC99047AD64}"/>
                </a:ext>
              </a:extLst>
            </p:cNvPr>
            <p:cNvSpPr>
              <a:spLocks/>
            </p:cNvSpPr>
            <p:nvPr/>
          </p:nvSpPr>
          <p:spPr bwMode="auto">
            <a:xfrm>
              <a:off x="5922963" y="1681163"/>
              <a:ext cx="165100" cy="90488"/>
            </a:xfrm>
            <a:custGeom>
              <a:avLst/>
              <a:gdLst>
                <a:gd name="T0" fmla="*/ 12 w 44"/>
                <a:gd name="T1" fmla="*/ 24 h 24"/>
                <a:gd name="T2" fmla="*/ 0 w 44"/>
                <a:gd name="T3" fmla="*/ 24 h 24"/>
                <a:gd name="T4" fmla="*/ 3 w 44"/>
                <a:gd name="T5" fmla="*/ 3 h 24"/>
                <a:gd name="T6" fmla="*/ 44 w 44"/>
                <a:gd name="T7" fmla="*/ 0 h 24"/>
                <a:gd name="T8" fmla="*/ 12 w 44"/>
                <a:gd name="T9" fmla="*/ 24 h 24"/>
              </a:gdLst>
              <a:ahLst/>
              <a:cxnLst>
                <a:cxn ang="0">
                  <a:pos x="T0" y="T1"/>
                </a:cxn>
                <a:cxn ang="0">
                  <a:pos x="T2" y="T3"/>
                </a:cxn>
                <a:cxn ang="0">
                  <a:pos x="T4" y="T5"/>
                </a:cxn>
                <a:cxn ang="0">
                  <a:pos x="T6" y="T7"/>
                </a:cxn>
                <a:cxn ang="0">
                  <a:pos x="T8" y="T9"/>
                </a:cxn>
              </a:cxnLst>
              <a:rect l="0" t="0" r="r" b="b"/>
              <a:pathLst>
                <a:path w="44" h="24">
                  <a:moveTo>
                    <a:pt x="12" y="24"/>
                  </a:moveTo>
                  <a:cubicBezTo>
                    <a:pt x="8" y="24"/>
                    <a:pt x="4" y="24"/>
                    <a:pt x="0" y="24"/>
                  </a:cubicBezTo>
                  <a:cubicBezTo>
                    <a:pt x="0" y="17"/>
                    <a:pt x="22" y="17"/>
                    <a:pt x="3" y="3"/>
                  </a:cubicBezTo>
                  <a:cubicBezTo>
                    <a:pt x="20" y="16"/>
                    <a:pt x="31" y="0"/>
                    <a:pt x="44" y="0"/>
                  </a:cubicBezTo>
                  <a:cubicBezTo>
                    <a:pt x="38" y="14"/>
                    <a:pt x="21" y="14"/>
                    <a:pt x="12" y="24"/>
                  </a:cubicBezTo>
                  <a:close/>
                </a:path>
              </a:pathLst>
            </a:custGeom>
            <a:solidFill>
              <a:srgbClr val="544E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8" name="Freeform 506">
              <a:extLst>
                <a:ext uri="{FF2B5EF4-FFF2-40B4-BE49-F238E27FC236}">
                  <a16:creationId xmlns:a16="http://schemas.microsoft.com/office/drawing/2014/main" id="{E044754D-8411-4481-996C-D45AA9A6E0E7}"/>
                </a:ext>
              </a:extLst>
            </p:cNvPr>
            <p:cNvSpPr>
              <a:spLocks/>
            </p:cNvSpPr>
            <p:nvPr/>
          </p:nvSpPr>
          <p:spPr bwMode="auto">
            <a:xfrm>
              <a:off x="5303838" y="4189413"/>
              <a:ext cx="198438" cy="120650"/>
            </a:xfrm>
            <a:custGeom>
              <a:avLst/>
              <a:gdLst>
                <a:gd name="T0" fmla="*/ 5 w 53"/>
                <a:gd name="T1" fmla="*/ 12 h 32"/>
                <a:gd name="T2" fmla="*/ 0 w 53"/>
                <a:gd name="T3" fmla="*/ 0 h 32"/>
                <a:gd name="T4" fmla="*/ 53 w 53"/>
                <a:gd name="T5" fmla="*/ 32 h 32"/>
                <a:gd name="T6" fmla="*/ 17 w 53"/>
                <a:gd name="T7" fmla="*/ 12 h 32"/>
                <a:gd name="T8" fmla="*/ 5 w 53"/>
                <a:gd name="T9" fmla="*/ 12 h 32"/>
              </a:gdLst>
              <a:ahLst/>
              <a:cxnLst>
                <a:cxn ang="0">
                  <a:pos x="T0" y="T1"/>
                </a:cxn>
                <a:cxn ang="0">
                  <a:pos x="T2" y="T3"/>
                </a:cxn>
                <a:cxn ang="0">
                  <a:pos x="T4" y="T5"/>
                </a:cxn>
                <a:cxn ang="0">
                  <a:pos x="T6" y="T7"/>
                </a:cxn>
                <a:cxn ang="0">
                  <a:pos x="T8" y="T9"/>
                </a:cxn>
              </a:cxnLst>
              <a:rect l="0" t="0" r="r" b="b"/>
              <a:pathLst>
                <a:path w="53" h="32">
                  <a:moveTo>
                    <a:pt x="5" y="12"/>
                  </a:moveTo>
                  <a:cubicBezTo>
                    <a:pt x="1" y="9"/>
                    <a:pt x="1" y="4"/>
                    <a:pt x="0" y="0"/>
                  </a:cubicBezTo>
                  <a:cubicBezTo>
                    <a:pt x="21" y="5"/>
                    <a:pt x="40" y="14"/>
                    <a:pt x="53" y="32"/>
                  </a:cubicBezTo>
                  <a:cubicBezTo>
                    <a:pt x="39" y="29"/>
                    <a:pt x="30" y="18"/>
                    <a:pt x="17" y="12"/>
                  </a:cubicBezTo>
                  <a:cubicBezTo>
                    <a:pt x="13" y="11"/>
                    <a:pt x="9" y="4"/>
                    <a:pt x="5" y="12"/>
                  </a:cubicBezTo>
                  <a:close/>
                </a:path>
              </a:pathLst>
            </a:custGeom>
            <a:solidFill>
              <a:srgbClr val="5F54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9" name="Freeform 507">
              <a:extLst>
                <a:ext uri="{FF2B5EF4-FFF2-40B4-BE49-F238E27FC236}">
                  <a16:creationId xmlns:a16="http://schemas.microsoft.com/office/drawing/2014/main" id="{DD7E36D2-0F16-4119-9E6B-DB04EB040637}"/>
                </a:ext>
              </a:extLst>
            </p:cNvPr>
            <p:cNvSpPr>
              <a:spLocks/>
            </p:cNvSpPr>
            <p:nvPr/>
          </p:nvSpPr>
          <p:spPr bwMode="auto">
            <a:xfrm>
              <a:off x="5829301" y="1377950"/>
              <a:ext cx="139700" cy="112713"/>
            </a:xfrm>
            <a:custGeom>
              <a:avLst/>
              <a:gdLst>
                <a:gd name="T0" fmla="*/ 37 w 37"/>
                <a:gd name="T1" fmla="*/ 25 h 30"/>
                <a:gd name="T2" fmla="*/ 25 w 37"/>
                <a:gd name="T3" fmla="*/ 30 h 30"/>
                <a:gd name="T4" fmla="*/ 0 w 37"/>
                <a:gd name="T5" fmla="*/ 0 h 30"/>
                <a:gd name="T6" fmla="*/ 37 w 37"/>
                <a:gd name="T7" fmla="*/ 25 h 30"/>
              </a:gdLst>
              <a:ahLst/>
              <a:cxnLst>
                <a:cxn ang="0">
                  <a:pos x="T0" y="T1"/>
                </a:cxn>
                <a:cxn ang="0">
                  <a:pos x="T2" y="T3"/>
                </a:cxn>
                <a:cxn ang="0">
                  <a:pos x="T4" y="T5"/>
                </a:cxn>
                <a:cxn ang="0">
                  <a:pos x="T6" y="T7"/>
                </a:cxn>
              </a:cxnLst>
              <a:rect l="0" t="0" r="r" b="b"/>
              <a:pathLst>
                <a:path w="37" h="30">
                  <a:moveTo>
                    <a:pt x="37" y="25"/>
                  </a:moveTo>
                  <a:cubicBezTo>
                    <a:pt x="32" y="24"/>
                    <a:pt x="25" y="21"/>
                    <a:pt x="25" y="30"/>
                  </a:cubicBezTo>
                  <a:cubicBezTo>
                    <a:pt x="15" y="21"/>
                    <a:pt x="12" y="8"/>
                    <a:pt x="0" y="0"/>
                  </a:cubicBezTo>
                  <a:cubicBezTo>
                    <a:pt x="13" y="7"/>
                    <a:pt x="29" y="11"/>
                    <a:pt x="37" y="25"/>
                  </a:cubicBezTo>
                  <a:close/>
                </a:path>
              </a:pathLst>
            </a:custGeom>
            <a:solidFill>
              <a:srgbClr val="4E4B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0" name="Freeform 508">
              <a:extLst>
                <a:ext uri="{FF2B5EF4-FFF2-40B4-BE49-F238E27FC236}">
                  <a16:creationId xmlns:a16="http://schemas.microsoft.com/office/drawing/2014/main" id="{54079A8F-7613-431D-9984-527723613504}"/>
                </a:ext>
              </a:extLst>
            </p:cNvPr>
            <p:cNvSpPr>
              <a:spLocks/>
            </p:cNvSpPr>
            <p:nvPr/>
          </p:nvSpPr>
          <p:spPr bwMode="auto">
            <a:xfrm>
              <a:off x="5780088" y="1257300"/>
              <a:ext cx="203200" cy="87313"/>
            </a:xfrm>
            <a:custGeom>
              <a:avLst/>
              <a:gdLst>
                <a:gd name="T0" fmla="*/ 50 w 54"/>
                <a:gd name="T1" fmla="*/ 21 h 23"/>
                <a:gd name="T2" fmla="*/ 0 w 54"/>
                <a:gd name="T3" fmla="*/ 0 h 23"/>
                <a:gd name="T4" fmla="*/ 54 w 54"/>
                <a:gd name="T5" fmla="*/ 17 h 23"/>
                <a:gd name="T6" fmla="*/ 50 w 54"/>
                <a:gd name="T7" fmla="*/ 21 h 23"/>
              </a:gdLst>
              <a:ahLst/>
              <a:cxnLst>
                <a:cxn ang="0">
                  <a:pos x="T0" y="T1"/>
                </a:cxn>
                <a:cxn ang="0">
                  <a:pos x="T2" y="T3"/>
                </a:cxn>
                <a:cxn ang="0">
                  <a:pos x="T4" y="T5"/>
                </a:cxn>
                <a:cxn ang="0">
                  <a:pos x="T6" y="T7"/>
                </a:cxn>
              </a:cxnLst>
              <a:rect l="0" t="0" r="r" b="b"/>
              <a:pathLst>
                <a:path w="54" h="23">
                  <a:moveTo>
                    <a:pt x="50" y="21"/>
                  </a:moveTo>
                  <a:cubicBezTo>
                    <a:pt x="35" y="14"/>
                    <a:pt x="15" y="20"/>
                    <a:pt x="0" y="0"/>
                  </a:cubicBezTo>
                  <a:cubicBezTo>
                    <a:pt x="21" y="7"/>
                    <a:pt x="37" y="12"/>
                    <a:pt x="54" y="17"/>
                  </a:cubicBezTo>
                  <a:cubicBezTo>
                    <a:pt x="54" y="21"/>
                    <a:pt x="54" y="23"/>
                    <a:pt x="50" y="21"/>
                  </a:cubicBezTo>
                  <a:close/>
                </a:path>
              </a:pathLst>
            </a:custGeom>
            <a:solidFill>
              <a:srgbClr val="635B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1" name="Freeform 509">
              <a:extLst>
                <a:ext uri="{FF2B5EF4-FFF2-40B4-BE49-F238E27FC236}">
                  <a16:creationId xmlns:a16="http://schemas.microsoft.com/office/drawing/2014/main" id="{A3046935-989F-4A6D-8EF4-D545720B0AC0}"/>
                </a:ext>
              </a:extLst>
            </p:cNvPr>
            <p:cNvSpPr>
              <a:spLocks/>
            </p:cNvSpPr>
            <p:nvPr/>
          </p:nvSpPr>
          <p:spPr bwMode="auto">
            <a:xfrm>
              <a:off x="5969001" y="1320800"/>
              <a:ext cx="107950" cy="106363"/>
            </a:xfrm>
            <a:custGeom>
              <a:avLst/>
              <a:gdLst>
                <a:gd name="T0" fmla="*/ 0 w 29"/>
                <a:gd name="T1" fmla="*/ 4 h 28"/>
                <a:gd name="T2" fmla="*/ 4 w 29"/>
                <a:gd name="T3" fmla="*/ 0 h 28"/>
                <a:gd name="T4" fmla="*/ 29 w 29"/>
                <a:gd name="T5" fmla="*/ 28 h 28"/>
                <a:gd name="T6" fmla="*/ 0 w 29"/>
                <a:gd name="T7" fmla="*/ 4 h 28"/>
              </a:gdLst>
              <a:ahLst/>
              <a:cxnLst>
                <a:cxn ang="0">
                  <a:pos x="T0" y="T1"/>
                </a:cxn>
                <a:cxn ang="0">
                  <a:pos x="T2" y="T3"/>
                </a:cxn>
                <a:cxn ang="0">
                  <a:pos x="T4" y="T5"/>
                </a:cxn>
                <a:cxn ang="0">
                  <a:pos x="T6" y="T7"/>
                </a:cxn>
              </a:cxnLst>
              <a:rect l="0" t="0" r="r" b="b"/>
              <a:pathLst>
                <a:path w="29" h="28">
                  <a:moveTo>
                    <a:pt x="0" y="4"/>
                  </a:moveTo>
                  <a:cubicBezTo>
                    <a:pt x="1" y="3"/>
                    <a:pt x="2" y="2"/>
                    <a:pt x="4" y="0"/>
                  </a:cubicBezTo>
                  <a:cubicBezTo>
                    <a:pt x="16" y="6"/>
                    <a:pt x="24" y="16"/>
                    <a:pt x="29" y="28"/>
                  </a:cubicBezTo>
                  <a:cubicBezTo>
                    <a:pt x="19" y="20"/>
                    <a:pt x="5" y="17"/>
                    <a:pt x="0" y="4"/>
                  </a:cubicBezTo>
                  <a:close/>
                </a:path>
              </a:pathLst>
            </a:custGeom>
            <a:solidFill>
              <a:srgbClr val="7E76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2" name="Freeform 510">
              <a:extLst>
                <a:ext uri="{FF2B5EF4-FFF2-40B4-BE49-F238E27FC236}">
                  <a16:creationId xmlns:a16="http://schemas.microsoft.com/office/drawing/2014/main" id="{B65C15DD-2579-4661-977F-10EF5C069DEC}"/>
                </a:ext>
              </a:extLst>
            </p:cNvPr>
            <p:cNvSpPr>
              <a:spLocks/>
            </p:cNvSpPr>
            <p:nvPr/>
          </p:nvSpPr>
          <p:spPr bwMode="auto">
            <a:xfrm>
              <a:off x="5276851" y="2312988"/>
              <a:ext cx="150813" cy="88900"/>
            </a:xfrm>
            <a:custGeom>
              <a:avLst/>
              <a:gdLst>
                <a:gd name="T0" fmla="*/ 40 w 40"/>
                <a:gd name="T1" fmla="*/ 0 h 24"/>
                <a:gd name="T2" fmla="*/ 0 w 40"/>
                <a:gd name="T3" fmla="*/ 24 h 24"/>
                <a:gd name="T4" fmla="*/ 40 w 40"/>
                <a:gd name="T5" fmla="*/ 0 h 24"/>
              </a:gdLst>
              <a:ahLst/>
              <a:cxnLst>
                <a:cxn ang="0">
                  <a:pos x="T0" y="T1"/>
                </a:cxn>
                <a:cxn ang="0">
                  <a:pos x="T2" y="T3"/>
                </a:cxn>
                <a:cxn ang="0">
                  <a:pos x="T4" y="T5"/>
                </a:cxn>
              </a:cxnLst>
              <a:rect l="0" t="0" r="r" b="b"/>
              <a:pathLst>
                <a:path w="40" h="24">
                  <a:moveTo>
                    <a:pt x="40" y="0"/>
                  </a:moveTo>
                  <a:cubicBezTo>
                    <a:pt x="31" y="15"/>
                    <a:pt x="18" y="23"/>
                    <a:pt x="0" y="24"/>
                  </a:cubicBezTo>
                  <a:cubicBezTo>
                    <a:pt x="13" y="15"/>
                    <a:pt x="25" y="5"/>
                    <a:pt x="40" y="0"/>
                  </a:cubicBezTo>
                  <a:close/>
                </a:path>
              </a:pathLst>
            </a:custGeom>
            <a:solidFill>
              <a:srgbClr val="665F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3" name="Freeform 511">
              <a:extLst>
                <a:ext uri="{FF2B5EF4-FFF2-40B4-BE49-F238E27FC236}">
                  <a16:creationId xmlns:a16="http://schemas.microsoft.com/office/drawing/2014/main" id="{EA4A1D0E-EB65-4964-BA18-45ED0E249742}"/>
                </a:ext>
              </a:extLst>
            </p:cNvPr>
            <p:cNvSpPr>
              <a:spLocks/>
            </p:cNvSpPr>
            <p:nvPr/>
          </p:nvSpPr>
          <p:spPr bwMode="auto">
            <a:xfrm>
              <a:off x="6088063" y="1603375"/>
              <a:ext cx="134938" cy="77788"/>
            </a:xfrm>
            <a:custGeom>
              <a:avLst/>
              <a:gdLst>
                <a:gd name="T0" fmla="*/ 36 w 36"/>
                <a:gd name="T1" fmla="*/ 0 h 21"/>
                <a:gd name="T2" fmla="*/ 0 w 36"/>
                <a:gd name="T3" fmla="*/ 21 h 21"/>
                <a:gd name="T4" fmla="*/ 28 w 36"/>
                <a:gd name="T5" fmla="*/ 0 h 21"/>
                <a:gd name="T6" fmla="*/ 28 w 36"/>
                <a:gd name="T7" fmla="*/ 1 h 21"/>
                <a:gd name="T8" fmla="*/ 36 w 36"/>
                <a:gd name="T9" fmla="*/ 0 h 21"/>
              </a:gdLst>
              <a:ahLst/>
              <a:cxnLst>
                <a:cxn ang="0">
                  <a:pos x="T0" y="T1"/>
                </a:cxn>
                <a:cxn ang="0">
                  <a:pos x="T2" y="T3"/>
                </a:cxn>
                <a:cxn ang="0">
                  <a:pos x="T4" y="T5"/>
                </a:cxn>
                <a:cxn ang="0">
                  <a:pos x="T6" y="T7"/>
                </a:cxn>
                <a:cxn ang="0">
                  <a:pos x="T8" y="T9"/>
                </a:cxn>
              </a:cxnLst>
              <a:rect l="0" t="0" r="r" b="b"/>
              <a:pathLst>
                <a:path w="36" h="21">
                  <a:moveTo>
                    <a:pt x="36" y="0"/>
                  </a:moveTo>
                  <a:cubicBezTo>
                    <a:pt x="31" y="19"/>
                    <a:pt x="14" y="18"/>
                    <a:pt x="0" y="21"/>
                  </a:cubicBezTo>
                  <a:cubicBezTo>
                    <a:pt x="4" y="7"/>
                    <a:pt x="22" y="12"/>
                    <a:pt x="28" y="0"/>
                  </a:cubicBezTo>
                  <a:cubicBezTo>
                    <a:pt x="28" y="0"/>
                    <a:pt x="28" y="1"/>
                    <a:pt x="28" y="1"/>
                  </a:cubicBezTo>
                  <a:cubicBezTo>
                    <a:pt x="31" y="0"/>
                    <a:pt x="33" y="0"/>
                    <a:pt x="36" y="0"/>
                  </a:cubicBezTo>
                  <a:close/>
                </a:path>
              </a:pathLst>
            </a:custGeom>
            <a:solidFill>
              <a:srgbClr val="544E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4" name="Freeform 512">
              <a:extLst>
                <a:ext uri="{FF2B5EF4-FFF2-40B4-BE49-F238E27FC236}">
                  <a16:creationId xmlns:a16="http://schemas.microsoft.com/office/drawing/2014/main" id="{68A2D42C-3818-4B93-8819-C2C01E48E277}"/>
                </a:ext>
              </a:extLst>
            </p:cNvPr>
            <p:cNvSpPr>
              <a:spLocks/>
            </p:cNvSpPr>
            <p:nvPr/>
          </p:nvSpPr>
          <p:spPr bwMode="auto">
            <a:xfrm>
              <a:off x="4627563" y="3783013"/>
              <a:ext cx="128588" cy="106363"/>
            </a:xfrm>
            <a:custGeom>
              <a:avLst/>
              <a:gdLst>
                <a:gd name="T0" fmla="*/ 34 w 34"/>
                <a:gd name="T1" fmla="*/ 27 h 28"/>
                <a:gd name="T2" fmla="*/ 28 w 34"/>
                <a:gd name="T3" fmla="*/ 28 h 28"/>
                <a:gd name="T4" fmla="*/ 0 w 34"/>
                <a:gd name="T5" fmla="*/ 0 h 28"/>
                <a:gd name="T6" fmla="*/ 34 w 34"/>
                <a:gd name="T7" fmla="*/ 27 h 28"/>
              </a:gdLst>
              <a:ahLst/>
              <a:cxnLst>
                <a:cxn ang="0">
                  <a:pos x="T0" y="T1"/>
                </a:cxn>
                <a:cxn ang="0">
                  <a:pos x="T2" y="T3"/>
                </a:cxn>
                <a:cxn ang="0">
                  <a:pos x="T4" y="T5"/>
                </a:cxn>
                <a:cxn ang="0">
                  <a:pos x="T6" y="T7"/>
                </a:cxn>
              </a:cxnLst>
              <a:rect l="0" t="0" r="r" b="b"/>
              <a:pathLst>
                <a:path w="34" h="28">
                  <a:moveTo>
                    <a:pt x="34" y="27"/>
                  </a:moveTo>
                  <a:cubicBezTo>
                    <a:pt x="32" y="28"/>
                    <a:pt x="30" y="28"/>
                    <a:pt x="28" y="28"/>
                  </a:cubicBezTo>
                  <a:cubicBezTo>
                    <a:pt x="19" y="19"/>
                    <a:pt x="9" y="10"/>
                    <a:pt x="0" y="0"/>
                  </a:cubicBezTo>
                  <a:cubicBezTo>
                    <a:pt x="18" y="1"/>
                    <a:pt x="22" y="19"/>
                    <a:pt x="34" y="27"/>
                  </a:cubicBezTo>
                  <a:close/>
                </a:path>
              </a:pathLst>
            </a:custGeom>
            <a:solidFill>
              <a:srgbClr val="7F77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5" name="Freeform 513">
              <a:extLst>
                <a:ext uri="{FF2B5EF4-FFF2-40B4-BE49-F238E27FC236}">
                  <a16:creationId xmlns:a16="http://schemas.microsoft.com/office/drawing/2014/main" id="{AD998099-2540-44B3-A261-E7633E36A411}"/>
                </a:ext>
              </a:extLst>
            </p:cNvPr>
            <p:cNvSpPr>
              <a:spLocks/>
            </p:cNvSpPr>
            <p:nvPr/>
          </p:nvSpPr>
          <p:spPr bwMode="auto">
            <a:xfrm>
              <a:off x="6167438" y="1520825"/>
              <a:ext cx="134938" cy="77788"/>
            </a:xfrm>
            <a:custGeom>
              <a:avLst/>
              <a:gdLst>
                <a:gd name="T0" fmla="*/ 27 w 36"/>
                <a:gd name="T1" fmla="*/ 7 h 21"/>
                <a:gd name="T2" fmla="*/ 36 w 36"/>
                <a:gd name="T3" fmla="*/ 11 h 21"/>
                <a:gd name="T4" fmla="*/ 18 w 36"/>
                <a:gd name="T5" fmla="*/ 19 h 21"/>
                <a:gd name="T6" fmla="*/ 0 w 36"/>
                <a:gd name="T7" fmla="*/ 5 h 21"/>
                <a:gd name="T8" fmla="*/ 27 w 36"/>
                <a:gd name="T9" fmla="*/ 7 h 21"/>
              </a:gdLst>
              <a:ahLst/>
              <a:cxnLst>
                <a:cxn ang="0">
                  <a:pos x="T0" y="T1"/>
                </a:cxn>
                <a:cxn ang="0">
                  <a:pos x="T2" y="T3"/>
                </a:cxn>
                <a:cxn ang="0">
                  <a:pos x="T4" y="T5"/>
                </a:cxn>
                <a:cxn ang="0">
                  <a:pos x="T6" y="T7"/>
                </a:cxn>
                <a:cxn ang="0">
                  <a:pos x="T8" y="T9"/>
                </a:cxn>
              </a:cxnLst>
              <a:rect l="0" t="0" r="r" b="b"/>
              <a:pathLst>
                <a:path w="36" h="21">
                  <a:moveTo>
                    <a:pt x="27" y="7"/>
                  </a:moveTo>
                  <a:cubicBezTo>
                    <a:pt x="30" y="8"/>
                    <a:pt x="33" y="10"/>
                    <a:pt x="36" y="11"/>
                  </a:cubicBezTo>
                  <a:cubicBezTo>
                    <a:pt x="30" y="15"/>
                    <a:pt x="26" y="21"/>
                    <a:pt x="18" y="19"/>
                  </a:cubicBezTo>
                  <a:cubicBezTo>
                    <a:pt x="15" y="11"/>
                    <a:pt x="4" y="13"/>
                    <a:pt x="0" y="5"/>
                  </a:cubicBezTo>
                  <a:cubicBezTo>
                    <a:pt x="10" y="0"/>
                    <a:pt x="18" y="18"/>
                    <a:pt x="27" y="7"/>
                  </a:cubicBezTo>
                  <a:close/>
                </a:path>
              </a:pathLst>
            </a:custGeom>
            <a:solidFill>
              <a:srgbClr val="544E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6" name="Freeform 514">
              <a:extLst>
                <a:ext uri="{FF2B5EF4-FFF2-40B4-BE49-F238E27FC236}">
                  <a16:creationId xmlns:a16="http://schemas.microsoft.com/office/drawing/2014/main" id="{7FCE3702-C49F-4834-934D-DA3A002A5C63}"/>
                </a:ext>
              </a:extLst>
            </p:cNvPr>
            <p:cNvSpPr>
              <a:spLocks/>
            </p:cNvSpPr>
            <p:nvPr/>
          </p:nvSpPr>
          <p:spPr bwMode="auto">
            <a:xfrm>
              <a:off x="5067301" y="2478088"/>
              <a:ext cx="120650" cy="74613"/>
            </a:xfrm>
            <a:custGeom>
              <a:avLst/>
              <a:gdLst>
                <a:gd name="T0" fmla="*/ 32 w 32"/>
                <a:gd name="T1" fmla="*/ 0 h 20"/>
                <a:gd name="T2" fmla="*/ 0 w 32"/>
                <a:gd name="T3" fmla="*/ 20 h 20"/>
                <a:gd name="T4" fmla="*/ 32 w 32"/>
                <a:gd name="T5" fmla="*/ 0 h 20"/>
              </a:gdLst>
              <a:ahLst/>
              <a:cxnLst>
                <a:cxn ang="0">
                  <a:pos x="T0" y="T1"/>
                </a:cxn>
                <a:cxn ang="0">
                  <a:pos x="T2" y="T3"/>
                </a:cxn>
                <a:cxn ang="0">
                  <a:pos x="T4" y="T5"/>
                </a:cxn>
              </a:cxnLst>
              <a:rect l="0" t="0" r="r" b="b"/>
              <a:pathLst>
                <a:path w="32" h="20">
                  <a:moveTo>
                    <a:pt x="32" y="0"/>
                  </a:moveTo>
                  <a:cubicBezTo>
                    <a:pt x="23" y="10"/>
                    <a:pt x="15" y="20"/>
                    <a:pt x="0" y="20"/>
                  </a:cubicBezTo>
                  <a:cubicBezTo>
                    <a:pt x="8" y="10"/>
                    <a:pt x="20" y="4"/>
                    <a:pt x="32" y="0"/>
                  </a:cubicBezTo>
                  <a:close/>
                </a:path>
              </a:pathLst>
            </a:custGeom>
            <a:solidFill>
              <a:srgbClr val="5A54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7" name="Freeform 515">
              <a:extLst>
                <a:ext uri="{FF2B5EF4-FFF2-40B4-BE49-F238E27FC236}">
                  <a16:creationId xmlns:a16="http://schemas.microsoft.com/office/drawing/2014/main" id="{94E46464-0F77-4408-8012-3622208032F3}"/>
                </a:ext>
              </a:extLst>
            </p:cNvPr>
            <p:cNvSpPr>
              <a:spLocks/>
            </p:cNvSpPr>
            <p:nvPr/>
          </p:nvSpPr>
          <p:spPr bwMode="auto">
            <a:xfrm>
              <a:off x="4343401" y="3284538"/>
              <a:ext cx="55563" cy="139700"/>
            </a:xfrm>
            <a:custGeom>
              <a:avLst/>
              <a:gdLst>
                <a:gd name="T0" fmla="*/ 0 w 15"/>
                <a:gd name="T1" fmla="*/ 6 h 37"/>
                <a:gd name="T2" fmla="*/ 2 w 15"/>
                <a:gd name="T3" fmla="*/ 0 h 37"/>
                <a:gd name="T4" fmla="*/ 15 w 15"/>
                <a:gd name="T5" fmla="*/ 37 h 37"/>
                <a:gd name="T6" fmla="*/ 0 w 15"/>
                <a:gd name="T7" fmla="*/ 6 h 37"/>
              </a:gdLst>
              <a:ahLst/>
              <a:cxnLst>
                <a:cxn ang="0">
                  <a:pos x="T0" y="T1"/>
                </a:cxn>
                <a:cxn ang="0">
                  <a:pos x="T2" y="T3"/>
                </a:cxn>
                <a:cxn ang="0">
                  <a:pos x="T4" y="T5"/>
                </a:cxn>
                <a:cxn ang="0">
                  <a:pos x="T6" y="T7"/>
                </a:cxn>
              </a:cxnLst>
              <a:rect l="0" t="0" r="r" b="b"/>
              <a:pathLst>
                <a:path w="15" h="37">
                  <a:moveTo>
                    <a:pt x="0" y="6"/>
                  </a:moveTo>
                  <a:cubicBezTo>
                    <a:pt x="1" y="4"/>
                    <a:pt x="1" y="2"/>
                    <a:pt x="2" y="0"/>
                  </a:cubicBezTo>
                  <a:cubicBezTo>
                    <a:pt x="6" y="12"/>
                    <a:pt x="11" y="25"/>
                    <a:pt x="15" y="37"/>
                  </a:cubicBezTo>
                  <a:cubicBezTo>
                    <a:pt x="3" y="30"/>
                    <a:pt x="3" y="17"/>
                    <a:pt x="0" y="6"/>
                  </a:cubicBezTo>
                  <a:close/>
                </a:path>
              </a:pathLst>
            </a:custGeom>
            <a:solidFill>
              <a:srgbClr val="8179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8" name="Freeform 516">
              <a:extLst>
                <a:ext uri="{FF2B5EF4-FFF2-40B4-BE49-F238E27FC236}">
                  <a16:creationId xmlns:a16="http://schemas.microsoft.com/office/drawing/2014/main" id="{55DF2405-77AB-46B9-A8AF-CA71295C50D4}"/>
                </a:ext>
              </a:extLst>
            </p:cNvPr>
            <p:cNvSpPr>
              <a:spLocks/>
            </p:cNvSpPr>
            <p:nvPr/>
          </p:nvSpPr>
          <p:spPr bwMode="auto">
            <a:xfrm>
              <a:off x="5840413" y="1543050"/>
              <a:ext cx="52388" cy="93663"/>
            </a:xfrm>
            <a:custGeom>
              <a:avLst/>
              <a:gdLst>
                <a:gd name="T0" fmla="*/ 14 w 14"/>
                <a:gd name="T1" fmla="*/ 25 h 25"/>
                <a:gd name="T2" fmla="*/ 0 w 14"/>
                <a:gd name="T3" fmla="*/ 0 h 25"/>
                <a:gd name="T4" fmla="*/ 14 w 14"/>
                <a:gd name="T5" fmla="*/ 25 h 25"/>
              </a:gdLst>
              <a:ahLst/>
              <a:cxnLst>
                <a:cxn ang="0">
                  <a:pos x="T0" y="T1"/>
                </a:cxn>
                <a:cxn ang="0">
                  <a:pos x="T2" y="T3"/>
                </a:cxn>
                <a:cxn ang="0">
                  <a:pos x="T4" y="T5"/>
                </a:cxn>
              </a:cxnLst>
              <a:rect l="0" t="0" r="r" b="b"/>
              <a:pathLst>
                <a:path w="14" h="25">
                  <a:moveTo>
                    <a:pt x="14" y="25"/>
                  </a:moveTo>
                  <a:cubicBezTo>
                    <a:pt x="5" y="18"/>
                    <a:pt x="4" y="8"/>
                    <a:pt x="0" y="0"/>
                  </a:cubicBezTo>
                  <a:cubicBezTo>
                    <a:pt x="9" y="5"/>
                    <a:pt x="12" y="14"/>
                    <a:pt x="14" y="25"/>
                  </a:cubicBezTo>
                  <a:close/>
                </a:path>
              </a:pathLst>
            </a:custGeom>
            <a:solidFill>
              <a:srgbClr val="6761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9" name="Freeform 517">
              <a:extLst>
                <a:ext uri="{FF2B5EF4-FFF2-40B4-BE49-F238E27FC236}">
                  <a16:creationId xmlns:a16="http://schemas.microsoft.com/office/drawing/2014/main" id="{10D4F739-C838-4243-B13D-74DB166B789E}"/>
                </a:ext>
              </a:extLst>
            </p:cNvPr>
            <p:cNvSpPr>
              <a:spLocks/>
            </p:cNvSpPr>
            <p:nvPr/>
          </p:nvSpPr>
          <p:spPr bwMode="auto">
            <a:xfrm>
              <a:off x="7454901" y="1047750"/>
              <a:ext cx="822325" cy="569913"/>
            </a:xfrm>
            <a:custGeom>
              <a:avLst/>
              <a:gdLst>
                <a:gd name="T0" fmla="*/ 44 w 219"/>
                <a:gd name="T1" fmla="*/ 152 h 152"/>
                <a:gd name="T2" fmla="*/ 39 w 219"/>
                <a:gd name="T3" fmla="*/ 152 h 152"/>
                <a:gd name="T4" fmla="*/ 0 w 219"/>
                <a:gd name="T5" fmla="*/ 144 h 152"/>
                <a:gd name="T6" fmla="*/ 0 w 219"/>
                <a:gd name="T7" fmla="*/ 142 h 152"/>
                <a:gd name="T8" fmla="*/ 112 w 219"/>
                <a:gd name="T9" fmla="*/ 72 h 152"/>
                <a:gd name="T10" fmla="*/ 144 w 219"/>
                <a:gd name="T11" fmla="*/ 53 h 152"/>
                <a:gd name="T12" fmla="*/ 144 w 219"/>
                <a:gd name="T13" fmla="*/ 53 h 152"/>
                <a:gd name="T14" fmla="*/ 193 w 219"/>
                <a:gd name="T15" fmla="*/ 11 h 152"/>
                <a:gd name="T16" fmla="*/ 214 w 219"/>
                <a:gd name="T17" fmla="*/ 6 h 152"/>
                <a:gd name="T18" fmla="*/ 215 w 219"/>
                <a:gd name="T19" fmla="*/ 29 h 152"/>
                <a:gd name="T20" fmla="*/ 199 w 219"/>
                <a:gd name="T21" fmla="*/ 44 h 152"/>
                <a:gd name="T22" fmla="*/ 162 w 219"/>
                <a:gd name="T23" fmla="*/ 65 h 152"/>
                <a:gd name="T24" fmla="*/ 132 w 219"/>
                <a:gd name="T25" fmla="*/ 88 h 152"/>
                <a:gd name="T26" fmla="*/ 119 w 219"/>
                <a:gd name="T27" fmla="*/ 96 h 152"/>
                <a:gd name="T28" fmla="*/ 44 w 219"/>
                <a:gd name="T29" fmla="*/ 152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9" h="152">
                  <a:moveTo>
                    <a:pt x="44" y="152"/>
                  </a:moveTo>
                  <a:cubicBezTo>
                    <a:pt x="42" y="152"/>
                    <a:pt x="41" y="152"/>
                    <a:pt x="39" y="152"/>
                  </a:cubicBezTo>
                  <a:cubicBezTo>
                    <a:pt x="28" y="139"/>
                    <a:pt x="13" y="148"/>
                    <a:pt x="0" y="144"/>
                  </a:cubicBezTo>
                  <a:cubicBezTo>
                    <a:pt x="0" y="144"/>
                    <a:pt x="0" y="143"/>
                    <a:pt x="0" y="142"/>
                  </a:cubicBezTo>
                  <a:cubicBezTo>
                    <a:pt x="39" y="121"/>
                    <a:pt x="77" y="99"/>
                    <a:pt x="112" y="72"/>
                  </a:cubicBezTo>
                  <a:cubicBezTo>
                    <a:pt x="122" y="65"/>
                    <a:pt x="132" y="57"/>
                    <a:pt x="144" y="53"/>
                  </a:cubicBezTo>
                  <a:cubicBezTo>
                    <a:pt x="144" y="53"/>
                    <a:pt x="144" y="53"/>
                    <a:pt x="144" y="53"/>
                  </a:cubicBezTo>
                  <a:cubicBezTo>
                    <a:pt x="157" y="35"/>
                    <a:pt x="174" y="22"/>
                    <a:pt x="193" y="11"/>
                  </a:cubicBezTo>
                  <a:cubicBezTo>
                    <a:pt x="201" y="13"/>
                    <a:pt x="205" y="0"/>
                    <a:pt x="214" y="6"/>
                  </a:cubicBezTo>
                  <a:cubicBezTo>
                    <a:pt x="219" y="13"/>
                    <a:pt x="218" y="21"/>
                    <a:pt x="215" y="29"/>
                  </a:cubicBezTo>
                  <a:cubicBezTo>
                    <a:pt x="212" y="36"/>
                    <a:pt x="209" y="43"/>
                    <a:pt x="199" y="44"/>
                  </a:cubicBezTo>
                  <a:cubicBezTo>
                    <a:pt x="184" y="46"/>
                    <a:pt x="172" y="54"/>
                    <a:pt x="162" y="65"/>
                  </a:cubicBezTo>
                  <a:cubicBezTo>
                    <a:pt x="153" y="74"/>
                    <a:pt x="143" y="82"/>
                    <a:pt x="132" y="88"/>
                  </a:cubicBezTo>
                  <a:cubicBezTo>
                    <a:pt x="127" y="90"/>
                    <a:pt x="121" y="92"/>
                    <a:pt x="119" y="96"/>
                  </a:cubicBezTo>
                  <a:cubicBezTo>
                    <a:pt x="101" y="125"/>
                    <a:pt x="72" y="137"/>
                    <a:pt x="44" y="152"/>
                  </a:cubicBezTo>
                  <a:close/>
                </a:path>
              </a:pathLst>
            </a:custGeom>
            <a:solidFill>
              <a:srgbClr val="73301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0" name="Freeform 518">
              <a:extLst>
                <a:ext uri="{FF2B5EF4-FFF2-40B4-BE49-F238E27FC236}">
                  <a16:creationId xmlns:a16="http://schemas.microsoft.com/office/drawing/2014/main" id="{93E95F84-D10E-4713-867F-C929107C7D06}"/>
                </a:ext>
              </a:extLst>
            </p:cNvPr>
            <p:cNvSpPr>
              <a:spLocks/>
            </p:cNvSpPr>
            <p:nvPr/>
          </p:nvSpPr>
          <p:spPr bwMode="auto">
            <a:xfrm>
              <a:off x="8180388" y="120650"/>
              <a:ext cx="242888" cy="993775"/>
            </a:xfrm>
            <a:custGeom>
              <a:avLst/>
              <a:gdLst>
                <a:gd name="T0" fmla="*/ 20 w 65"/>
                <a:gd name="T1" fmla="*/ 252 h 265"/>
                <a:gd name="T2" fmla="*/ 1 w 65"/>
                <a:gd name="T3" fmla="*/ 263 h 265"/>
                <a:gd name="T4" fmla="*/ 11 w 65"/>
                <a:gd name="T5" fmla="*/ 248 h 265"/>
                <a:gd name="T6" fmla="*/ 36 w 65"/>
                <a:gd name="T7" fmla="*/ 206 h 265"/>
                <a:gd name="T8" fmla="*/ 22 w 65"/>
                <a:gd name="T9" fmla="*/ 8 h 265"/>
                <a:gd name="T10" fmla="*/ 24 w 65"/>
                <a:gd name="T11" fmla="*/ 4 h 265"/>
                <a:gd name="T12" fmla="*/ 27 w 65"/>
                <a:gd name="T13" fmla="*/ 0 h 265"/>
                <a:gd name="T14" fmla="*/ 40 w 65"/>
                <a:gd name="T15" fmla="*/ 16 h 265"/>
                <a:gd name="T16" fmla="*/ 53 w 65"/>
                <a:gd name="T17" fmla="*/ 64 h 265"/>
                <a:gd name="T18" fmla="*/ 63 w 65"/>
                <a:gd name="T19" fmla="*/ 134 h 265"/>
                <a:gd name="T20" fmla="*/ 59 w 65"/>
                <a:gd name="T21" fmla="*/ 171 h 265"/>
                <a:gd name="T22" fmla="*/ 60 w 65"/>
                <a:gd name="T23" fmla="*/ 208 h 265"/>
                <a:gd name="T24" fmla="*/ 20 w 65"/>
                <a:gd name="T25" fmla="*/ 252 h 2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5" h="265">
                  <a:moveTo>
                    <a:pt x="20" y="252"/>
                  </a:moveTo>
                  <a:cubicBezTo>
                    <a:pt x="14" y="256"/>
                    <a:pt x="10" y="265"/>
                    <a:pt x="1" y="263"/>
                  </a:cubicBezTo>
                  <a:cubicBezTo>
                    <a:pt x="0" y="255"/>
                    <a:pt x="8" y="253"/>
                    <a:pt x="11" y="248"/>
                  </a:cubicBezTo>
                  <a:cubicBezTo>
                    <a:pt x="28" y="239"/>
                    <a:pt x="28" y="220"/>
                    <a:pt x="36" y="206"/>
                  </a:cubicBezTo>
                  <a:cubicBezTo>
                    <a:pt x="57" y="138"/>
                    <a:pt x="46" y="73"/>
                    <a:pt x="22" y="8"/>
                  </a:cubicBezTo>
                  <a:cubicBezTo>
                    <a:pt x="23" y="7"/>
                    <a:pt x="23" y="5"/>
                    <a:pt x="24" y="4"/>
                  </a:cubicBezTo>
                  <a:cubicBezTo>
                    <a:pt x="25" y="3"/>
                    <a:pt x="26" y="1"/>
                    <a:pt x="27" y="0"/>
                  </a:cubicBezTo>
                  <a:cubicBezTo>
                    <a:pt x="38" y="0"/>
                    <a:pt x="38" y="10"/>
                    <a:pt x="40" y="16"/>
                  </a:cubicBezTo>
                  <a:cubicBezTo>
                    <a:pt x="45" y="32"/>
                    <a:pt x="48" y="48"/>
                    <a:pt x="53" y="64"/>
                  </a:cubicBezTo>
                  <a:cubicBezTo>
                    <a:pt x="58" y="87"/>
                    <a:pt x="65" y="110"/>
                    <a:pt x="63" y="134"/>
                  </a:cubicBezTo>
                  <a:cubicBezTo>
                    <a:pt x="63" y="146"/>
                    <a:pt x="56" y="158"/>
                    <a:pt x="59" y="171"/>
                  </a:cubicBezTo>
                  <a:cubicBezTo>
                    <a:pt x="59" y="183"/>
                    <a:pt x="58" y="195"/>
                    <a:pt x="60" y="208"/>
                  </a:cubicBezTo>
                  <a:cubicBezTo>
                    <a:pt x="64" y="227"/>
                    <a:pt x="39" y="252"/>
                    <a:pt x="20" y="252"/>
                  </a:cubicBezTo>
                  <a:close/>
                </a:path>
              </a:pathLst>
            </a:custGeom>
            <a:solidFill>
              <a:srgbClr val="552C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1" name="Freeform 520">
              <a:extLst>
                <a:ext uri="{FF2B5EF4-FFF2-40B4-BE49-F238E27FC236}">
                  <a16:creationId xmlns:a16="http://schemas.microsoft.com/office/drawing/2014/main" id="{AF72DA76-CE8E-4246-80B7-C126BAE51399}"/>
                </a:ext>
              </a:extLst>
            </p:cNvPr>
            <p:cNvSpPr>
              <a:spLocks/>
            </p:cNvSpPr>
            <p:nvPr/>
          </p:nvSpPr>
          <p:spPr bwMode="auto">
            <a:xfrm>
              <a:off x="7151688" y="1039813"/>
              <a:ext cx="284163" cy="258763"/>
            </a:xfrm>
            <a:custGeom>
              <a:avLst/>
              <a:gdLst>
                <a:gd name="T0" fmla="*/ 0 w 76"/>
                <a:gd name="T1" fmla="*/ 58 h 69"/>
                <a:gd name="T2" fmla="*/ 33 w 76"/>
                <a:gd name="T3" fmla="*/ 22 h 69"/>
                <a:gd name="T4" fmla="*/ 59 w 76"/>
                <a:gd name="T5" fmla="*/ 4 h 69"/>
                <a:gd name="T6" fmla="*/ 72 w 76"/>
                <a:gd name="T7" fmla="*/ 4 h 69"/>
                <a:gd name="T8" fmla="*/ 70 w 76"/>
                <a:gd name="T9" fmla="*/ 16 h 69"/>
                <a:gd name="T10" fmla="*/ 27 w 76"/>
                <a:gd name="T11" fmla="*/ 60 h 69"/>
                <a:gd name="T12" fmla="*/ 19 w 76"/>
                <a:gd name="T13" fmla="*/ 68 h 69"/>
                <a:gd name="T14" fmla="*/ 14 w 76"/>
                <a:gd name="T15" fmla="*/ 69 h 69"/>
                <a:gd name="T16" fmla="*/ 17 w 76"/>
                <a:gd name="T17" fmla="*/ 54 h 69"/>
                <a:gd name="T18" fmla="*/ 0 w 76"/>
                <a:gd name="T19" fmla="*/ 58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6" h="69">
                  <a:moveTo>
                    <a:pt x="0" y="58"/>
                  </a:moveTo>
                  <a:cubicBezTo>
                    <a:pt x="7" y="42"/>
                    <a:pt x="25" y="37"/>
                    <a:pt x="33" y="22"/>
                  </a:cubicBezTo>
                  <a:cubicBezTo>
                    <a:pt x="41" y="15"/>
                    <a:pt x="48" y="7"/>
                    <a:pt x="59" y="4"/>
                  </a:cubicBezTo>
                  <a:cubicBezTo>
                    <a:pt x="63" y="2"/>
                    <a:pt x="68" y="0"/>
                    <a:pt x="72" y="4"/>
                  </a:cubicBezTo>
                  <a:cubicBezTo>
                    <a:pt x="76" y="8"/>
                    <a:pt x="71" y="12"/>
                    <a:pt x="70" y="16"/>
                  </a:cubicBezTo>
                  <a:cubicBezTo>
                    <a:pt x="62" y="37"/>
                    <a:pt x="42" y="45"/>
                    <a:pt x="27" y="60"/>
                  </a:cubicBezTo>
                  <a:cubicBezTo>
                    <a:pt x="25" y="62"/>
                    <a:pt x="21" y="65"/>
                    <a:pt x="19" y="68"/>
                  </a:cubicBezTo>
                  <a:cubicBezTo>
                    <a:pt x="17" y="69"/>
                    <a:pt x="15" y="69"/>
                    <a:pt x="14" y="69"/>
                  </a:cubicBezTo>
                  <a:cubicBezTo>
                    <a:pt x="8" y="61"/>
                    <a:pt x="16" y="58"/>
                    <a:pt x="17" y="54"/>
                  </a:cubicBezTo>
                  <a:cubicBezTo>
                    <a:pt x="13" y="58"/>
                    <a:pt x="9" y="67"/>
                    <a:pt x="0" y="58"/>
                  </a:cubicBezTo>
                  <a:close/>
                </a:path>
              </a:pathLst>
            </a:custGeom>
            <a:solidFill>
              <a:srgbClr val="804E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2" name="Freeform 525">
              <a:extLst>
                <a:ext uri="{FF2B5EF4-FFF2-40B4-BE49-F238E27FC236}">
                  <a16:creationId xmlns:a16="http://schemas.microsoft.com/office/drawing/2014/main" id="{A6260A67-4A85-4496-ACA4-761A7464832B}"/>
                </a:ext>
              </a:extLst>
            </p:cNvPr>
            <p:cNvSpPr>
              <a:spLocks/>
            </p:cNvSpPr>
            <p:nvPr/>
          </p:nvSpPr>
          <p:spPr bwMode="auto">
            <a:xfrm>
              <a:off x="6134101" y="1246188"/>
              <a:ext cx="165100" cy="120650"/>
            </a:xfrm>
            <a:custGeom>
              <a:avLst/>
              <a:gdLst>
                <a:gd name="T0" fmla="*/ 40 w 44"/>
                <a:gd name="T1" fmla="*/ 32 h 32"/>
                <a:gd name="T2" fmla="*/ 0 w 44"/>
                <a:gd name="T3" fmla="*/ 4 h 32"/>
                <a:gd name="T4" fmla="*/ 24 w 44"/>
                <a:gd name="T5" fmla="*/ 11 h 32"/>
                <a:gd name="T6" fmla="*/ 44 w 44"/>
                <a:gd name="T7" fmla="*/ 29 h 32"/>
                <a:gd name="T8" fmla="*/ 40 w 44"/>
                <a:gd name="T9" fmla="*/ 32 h 32"/>
              </a:gdLst>
              <a:ahLst/>
              <a:cxnLst>
                <a:cxn ang="0">
                  <a:pos x="T0" y="T1"/>
                </a:cxn>
                <a:cxn ang="0">
                  <a:pos x="T2" y="T3"/>
                </a:cxn>
                <a:cxn ang="0">
                  <a:pos x="T4" y="T5"/>
                </a:cxn>
                <a:cxn ang="0">
                  <a:pos x="T6" y="T7"/>
                </a:cxn>
                <a:cxn ang="0">
                  <a:pos x="T8" y="T9"/>
                </a:cxn>
              </a:cxnLst>
              <a:rect l="0" t="0" r="r" b="b"/>
              <a:pathLst>
                <a:path w="44" h="32">
                  <a:moveTo>
                    <a:pt x="40" y="32"/>
                  </a:moveTo>
                  <a:cubicBezTo>
                    <a:pt x="29" y="20"/>
                    <a:pt x="13" y="14"/>
                    <a:pt x="0" y="4"/>
                  </a:cubicBezTo>
                  <a:cubicBezTo>
                    <a:pt x="10" y="0"/>
                    <a:pt x="16" y="11"/>
                    <a:pt x="24" y="11"/>
                  </a:cubicBezTo>
                  <a:cubicBezTo>
                    <a:pt x="31" y="17"/>
                    <a:pt x="37" y="23"/>
                    <a:pt x="44" y="29"/>
                  </a:cubicBezTo>
                  <a:cubicBezTo>
                    <a:pt x="43" y="30"/>
                    <a:pt x="41" y="31"/>
                    <a:pt x="40" y="32"/>
                  </a:cubicBezTo>
                  <a:close/>
                </a:path>
              </a:pathLst>
            </a:custGeom>
            <a:solidFill>
              <a:srgbClr val="593A2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3" name="Freeform 526">
              <a:extLst>
                <a:ext uri="{FF2B5EF4-FFF2-40B4-BE49-F238E27FC236}">
                  <a16:creationId xmlns:a16="http://schemas.microsoft.com/office/drawing/2014/main" id="{661A60A7-506F-405A-9481-C53906D51F75}"/>
                </a:ext>
              </a:extLst>
            </p:cNvPr>
            <p:cNvSpPr>
              <a:spLocks/>
            </p:cNvSpPr>
            <p:nvPr/>
          </p:nvSpPr>
          <p:spPr bwMode="auto">
            <a:xfrm>
              <a:off x="7127876" y="1290638"/>
              <a:ext cx="95250" cy="165100"/>
            </a:xfrm>
            <a:custGeom>
              <a:avLst/>
              <a:gdLst>
                <a:gd name="T0" fmla="*/ 19 w 25"/>
                <a:gd name="T1" fmla="*/ 0 h 44"/>
                <a:gd name="T2" fmla="*/ 25 w 25"/>
                <a:gd name="T3" fmla="*/ 1 h 44"/>
                <a:gd name="T4" fmla="*/ 16 w 25"/>
                <a:gd name="T5" fmla="*/ 43 h 44"/>
                <a:gd name="T6" fmla="*/ 15 w 25"/>
                <a:gd name="T7" fmla="*/ 44 h 44"/>
                <a:gd name="T8" fmla="*/ 0 w 25"/>
                <a:gd name="T9" fmla="*/ 26 h 44"/>
                <a:gd name="T10" fmla="*/ 19 w 25"/>
                <a:gd name="T11" fmla="*/ 0 h 44"/>
              </a:gdLst>
              <a:ahLst/>
              <a:cxnLst>
                <a:cxn ang="0">
                  <a:pos x="T0" y="T1"/>
                </a:cxn>
                <a:cxn ang="0">
                  <a:pos x="T2" y="T3"/>
                </a:cxn>
                <a:cxn ang="0">
                  <a:pos x="T4" y="T5"/>
                </a:cxn>
                <a:cxn ang="0">
                  <a:pos x="T6" y="T7"/>
                </a:cxn>
                <a:cxn ang="0">
                  <a:pos x="T8" y="T9"/>
                </a:cxn>
                <a:cxn ang="0">
                  <a:pos x="T10" y="T11"/>
                </a:cxn>
              </a:cxnLst>
              <a:rect l="0" t="0" r="r" b="b"/>
              <a:pathLst>
                <a:path w="25" h="44">
                  <a:moveTo>
                    <a:pt x="19" y="0"/>
                  </a:moveTo>
                  <a:cubicBezTo>
                    <a:pt x="21" y="0"/>
                    <a:pt x="23" y="0"/>
                    <a:pt x="25" y="1"/>
                  </a:cubicBezTo>
                  <a:cubicBezTo>
                    <a:pt x="15" y="13"/>
                    <a:pt x="7" y="26"/>
                    <a:pt x="16" y="43"/>
                  </a:cubicBezTo>
                  <a:cubicBezTo>
                    <a:pt x="16" y="43"/>
                    <a:pt x="15" y="44"/>
                    <a:pt x="15" y="44"/>
                  </a:cubicBezTo>
                  <a:cubicBezTo>
                    <a:pt x="2" y="44"/>
                    <a:pt x="0" y="35"/>
                    <a:pt x="0" y="26"/>
                  </a:cubicBezTo>
                  <a:cubicBezTo>
                    <a:pt x="0" y="13"/>
                    <a:pt x="4" y="2"/>
                    <a:pt x="19" y="0"/>
                  </a:cubicBezTo>
                  <a:close/>
                </a:path>
              </a:pathLst>
            </a:custGeom>
            <a:solidFill>
              <a:srgbClr val="6F221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4" name="Freeform 529">
              <a:extLst>
                <a:ext uri="{FF2B5EF4-FFF2-40B4-BE49-F238E27FC236}">
                  <a16:creationId xmlns:a16="http://schemas.microsoft.com/office/drawing/2014/main" id="{1B6E914A-D0C8-4401-8D47-C1DAB87D7B46}"/>
                </a:ext>
              </a:extLst>
            </p:cNvPr>
            <p:cNvSpPr>
              <a:spLocks/>
            </p:cNvSpPr>
            <p:nvPr/>
          </p:nvSpPr>
          <p:spPr bwMode="auto">
            <a:xfrm>
              <a:off x="5397501" y="4684713"/>
              <a:ext cx="338138" cy="600075"/>
            </a:xfrm>
            <a:custGeom>
              <a:avLst/>
              <a:gdLst>
                <a:gd name="T0" fmla="*/ 0 w 90"/>
                <a:gd name="T1" fmla="*/ 80 h 160"/>
                <a:gd name="T2" fmla="*/ 22 w 90"/>
                <a:gd name="T3" fmla="*/ 1 h 160"/>
                <a:gd name="T4" fmla="*/ 40 w 90"/>
                <a:gd name="T5" fmla="*/ 19 h 160"/>
                <a:gd name="T6" fmla="*/ 42 w 90"/>
                <a:gd name="T7" fmla="*/ 24 h 160"/>
                <a:gd name="T8" fmla="*/ 67 w 90"/>
                <a:gd name="T9" fmla="*/ 80 h 160"/>
                <a:gd name="T10" fmla="*/ 74 w 90"/>
                <a:gd name="T11" fmla="*/ 104 h 160"/>
                <a:gd name="T12" fmla="*/ 90 w 90"/>
                <a:gd name="T13" fmla="*/ 136 h 160"/>
                <a:gd name="T14" fmla="*/ 89 w 90"/>
                <a:gd name="T15" fmla="*/ 152 h 160"/>
                <a:gd name="T16" fmla="*/ 83 w 90"/>
                <a:gd name="T17" fmla="*/ 158 h 160"/>
                <a:gd name="T18" fmla="*/ 64 w 90"/>
                <a:gd name="T19" fmla="*/ 150 h 160"/>
                <a:gd name="T20" fmla="*/ 0 w 90"/>
                <a:gd name="T21" fmla="*/ 8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0" h="160">
                  <a:moveTo>
                    <a:pt x="0" y="80"/>
                  </a:moveTo>
                  <a:cubicBezTo>
                    <a:pt x="1" y="52"/>
                    <a:pt x="8" y="25"/>
                    <a:pt x="22" y="1"/>
                  </a:cubicBezTo>
                  <a:cubicBezTo>
                    <a:pt x="36" y="0"/>
                    <a:pt x="36" y="12"/>
                    <a:pt x="40" y="19"/>
                  </a:cubicBezTo>
                  <a:cubicBezTo>
                    <a:pt x="40" y="21"/>
                    <a:pt x="41" y="22"/>
                    <a:pt x="42" y="24"/>
                  </a:cubicBezTo>
                  <a:cubicBezTo>
                    <a:pt x="51" y="42"/>
                    <a:pt x="65" y="58"/>
                    <a:pt x="67" y="80"/>
                  </a:cubicBezTo>
                  <a:cubicBezTo>
                    <a:pt x="69" y="88"/>
                    <a:pt x="71" y="96"/>
                    <a:pt x="74" y="104"/>
                  </a:cubicBezTo>
                  <a:cubicBezTo>
                    <a:pt x="84" y="112"/>
                    <a:pt x="90" y="122"/>
                    <a:pt x="90" y="136"/>
                  </a:cubicBezTo>
                  <a:cubicBezTo>
                    <a:pt x="90" y="141"/>
                    <a:pt x="90" y="147"/>
                    <a:pt x="89" y="152"/>
                  </a:cubicBezTo>
                  <a:cubicBezTo>
                    <a:pt x="87" y="155"/>
                    <a:pt x="85" y="157"/>
                    <a:pt x="83" y="158"/>
                  </a:cubicBezTo>
                  <a:cubicBezTo>
                    <a:pt x="74" y="160"/>
                    <a:pt x="67" y="156"/>
                    <a:pt x="64" y="150"/>
                  </a:cubicBezTo>
                  <a:cubicBezTo>
                    <a:pt x="52" y="118"/>
                    <a:pt x="24" y="101"/>
                    <a:pt x="0" y="80"/>
                  </a:cubicBezTo>
                  <a:close/>
                </a:path>
              </a:pathLst>
            </a:custGeom>
            <a:solidFill>
              <a:srgbClr val="66A4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5" name="Freeform 530">
              <a:extLst>
                <a:ext uri="{FF2B5EF4-FFF2-40B4-BE49-F238E27FC236}">
                  <a16:creationId xmlns:a16="http://schemas.microsoft.com/office/drawing/2014/main" id="{93527B63-30FE-404A-BE4E-6936F66E5299}"/>
                </a:ext>
              </a:extLst>
            </p:cNvPr>
            <p:cNvSpPr>
              <a:spLocks/>
            </p:cNvSpPr>
            <p:nvPr/>
          </p:nvSpPr>
          <p:spPr bwMode="auto">
            <a:xfrm>
              <a:off x="6276976" y="5113338"/>
              <a:ext cx="836613" cy="465138"/>
            </a:xfrm>
            <a:custGeom>
              <a:avLst/>
              <a:gdLst>
                <a:gd name="T0" fmla="*/ 18 w 223"/>
                <a:gd name="T1" fmla="*/ 23 h 124"/>
                <a:gd name="T2" fmla="*/ 90 w 223"/>
                <a:gd name="T3" fmla="*/ 16 h 124"/>
                <a:gd name="T4" fmla="*/ 122 w 223"/>
                <a:gd name="T5" fmla="*/ 15 h 124"/>
                <a:gd name="T6" fmla="*/ 145 w 223"/>
                <a:gd name="T7" fmla="*/ 16 h 124"/>
                <a:gd name="T8" fmla="*/ 111 w 223"/>
                <a:gd name="T9" fmla="*/ 2 h 124"/>
                <a:gd name="T10" fmla="*/ 115 w 223"/>
                <a:gd name="T11" fmla="*/ 2 h 124"/>
                <a:gd name="T12" fmla="*/ 217 w 223"/>
                <a:gd name="T13" fmla="*/ 13 h 124"/>
                <a:gd name="T14" fmla="*/ 223 w 223"/>
                <a:gd name="T15" fmla="*/ 18 h 124"/>
                <a:gd name="T16" fmla="*/ 204 w 223"/>
                <a:gd name="T17" fmla="*/ 26 h 124"/>
                <a:gd name="T18" fmla="*/ 182 w 223"/>
                <a:gd name="T19" fmla="*/ 26 h 124"/>
                <a:gd name="T20" fmla="*/ 138 w 223"/>
                <a:gd name="T21" fmla="*/ 53 h 124"/>
                <a:gd name="T22" fmla="*/ 105 w 223"/>
                <a:gd name="T23" fmla="*/ 44 h 124"/>
                <a:gd name="T24" fmla="*/ 110 w 223"/>
                <a:gd name="T25" fmla="*/ 48 h 124"/>
                <a:gd name="T26" fmla="*/ 103 w 223"/>
                <a:gd name="T27" fmla="*/ 57 h 124"/>
                <a:gd name="T28" fmla="*/ 75 w 223"/>
                <a:gd name="T29" fmla="*/ 60 h 124"/>
                <a:gd name="T30" fmla="*/ 104 w 223"/>
                <a:gd name="T31" fmla="*/ 63 h 124"/>
                <a:gd name="T32" fmla="*/ 114 w 223"/>
                <a:gd name="T33" fmla="*/ 71 h 124"/>
                <a:gd name="T34" fmla="*/ 104 w 223"/>
                <a:gd name="T35" fmla="*/ 78 h 124"/>
                <a:gd name="T36" fmla="*/ 89 w 223"/>
                <a:gd name="T37" fmla="*/ 81 h 124"/>
                <a:gd name="T38" fmla="*/ 123 w 223"/>
                <a:gd name="T39" fmla="*/ 74 h 124"/>
                <a:gd name="T40" fmla="*/ 116 w 223"/>
                <a:gd name="T41" fmla="*/ 101 h 124"/>
                <a:gd name="T42" fmla="*/ 86 w 223"/>
                <a:gd name="T43" fmla="*/ 124 h 124"/>
                <a:gd name="T44" fmla="*/ 77 w 223"/>
                <a:gd name="T45" fmla="*/ 120 h 124"/>
                <a:gd name="T46" fmla="*/ 63 w 223"/>
                <a:gd name="T47" fmla="*/ 105 h 124"/>
                <a:gd name="T48" fmla="*/ 48 w 223"/>
                <a:gd name="T49" fmla="*/ 46 h 124"/>
                <a:gd name="T50" fmla="*/ 69 w 223"/>
                <a:gd name="T51" fmla="*/ 34 h 124"/>
                <a:gd name="T52" fmla="*/ 107 w 223"/>
                <a:gd name="T53" fmla="*/ 32 h 124"/>
                <a:gd name="T54" fmla="*/ 50 w 223"/>
                <a:gd name="T55" fmla="*/ 39 h 124"/>
                <a:gd name="T56" fmla="*/ 4 w 223"/>
                <a:gd name="T57" fmla="*/ 45 h 124"/>
                <a:gd name="T58" fmla="*/ 0 w 223"/>
                <a:gd name="T59" fmla="*/ 40 h 124"/>
                <a:gd name="T60" fmla="*/ 18 w 223"/>
                <a:gd name="T61" fmla="*/ 23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23" h="124">
                  <a:moveTo>
                    <a:pt x="18" y="23"/>
                  </a:moveTo>
                  <a:cubicBezTo>
                    <a:pt x="44" y="37"/>
                    <a:pt x="68" y="25"/>
                    <a:pt x="90" y="16"/>
                  </a:cubicBezTo>
                  <a:cubicBezTo>
                    <a:pt x="102" y="10"/>
                    <a:pt x="111" y="8"/>
                    <a:pt x="122" y="15"/>
                  </a:cubicBezTo>
                  <a:cubicBezTo>
                    <a:pt x="129" y="19"/>
                    <a:pt x="136" y="18"/>
                    <a:pt x="145" y="16"/>
                  </a:cubicBezTo>
                  <a:cubicBezTo>
                    <a:pt x="135" y="5"/>
                    <a:pt x="119" y="12"/>
                    <a:pt x="111" y="2"/>
                  </a:cubicBezTo>
                  <a:cubicBezTo>
                    <a:pt x="112" y="0"/>
                    <a:pt x="113" y="0"/>
                    <a:pt x="115" y="2"/>
                  </a:cubicBezTo>
                  <a:cubicBezTo>
                    <a:pt x="148" y="9"/>
                    <a:pt x="182" y="16"/>
                    <a:pt x="217" y="13"/>
                  </a:cubicBezTo>
                  <a:cubicBezTo>
                    <a:pt x="221" y="11"/>
                    <a:pt x="223" y="14"/>
                    <a:pt x="223" y="18"/>
                  </a:cubicBezTo>
                  <a:cubicBezTo>
                    <a:pt x="219" y="25"/>
                    <a:pt x="211" y="26"/>
                    <a:pt x="204" y="26"/>
                  </a:cubicBezTo>
                  <a:cubicBezTo>
                    <a:pt x="197" y="27"/>
                    <a:pt x="189" y="27"/>
                    <a:pt x="182" y="26"/>
                  </a:cubicBezTo>
                  <a:cubicBezTo>
                    <a:pt x="160" y="23"/>
                    <a:pt x="146" y="33"/>
                    <a:pt x="138" y="53"/>
                  </a:cubicBezTo>
                  <a:cubicBezTo>
                    <a:pt x="124" y="61"/>
                    <a:pt x="116" y="42"/>
                    <a:pt x="105" y="44"/>
                  </a:cubicBezTo>
                  <a:cubicBezTo>
                    <a:pt x="106" y="44"/>
                    <a:pt x="110" y="44"/>
                    <a:pt x="110" y="48"/>
                  </a:cubicBezTo>
                  <a:cubicBezTo>
                    <a:pt x="111" y="53"/>
                    <a:pt x="107" y="55"/>
                    <a:pt x="103" y="57"/>
                  </a:cubicBezTo>
                  <a:cubicBezTo>
                    <a:pt x="95" y="60"/>
                    <a:pt x="86" y="57"/>
                    <a:pt x="75" y="60"/>
                  </a:cubicBezTo>
                  <a:cubicBezTo>
                    <a:pt x="86" y="63"/>
                    <a:pt x="95" y="61"/>
                    <a:pt x="104" y="63"/>
                  </a:cubicBezTo>
                  <a:cubicBezTo>
                    <a:pt x="108" y="65"/>
                    <a:pt x="114" y="66"/>
                    <a:pt x="114" y="71"/>
                  </a:cubicBezTo>
                  <a:cubicBezTo>
                    <a:pt x="114" y="78"/>
                    <a:pt x="108" y="77"/>
                    <a:pt x="104" y="78"/>
                  </a:cubicBezTo>
                  <a:cubicBezTo>
                    <a:pt x="99" y="80"/>
                    <a:pt x="94" y="80"/>
                    <a:pt x="89" y="81"/>
                  </a:cubicBezTo>
                  <a:cubicBezTo>
                    <a:pt x="101" y="84"/>
                    <a:pt x="111" y="74"/>
                    <a:pt x="123" y="74"/>
                  </a:cubicBezTo>
                  <a:cubicBezTo>
                    <a:pt x="129" y="85"/>
                    <a:pt x="123" y="93"/>
                    <a:pt x="116" y="101"/>
                  </a:cubicBezTo>
                  <a:cubicBezTo>
                    <a:pt x="103" y="105"/>
                    <a:pt x="99" y="121"/>
                    <a:pt x="86" y="124"/>
                  </a:cubicBezTo>
                  <a:cubicBezTo>
                    <a:pt x="82" y="124"/>
                    <a:pt x="79" y="123"/>
                    <a:pt x="77" y="120"/>
                  </a:cubicBezTo>
                  <a:cubicBezTo>
                    <a:pt x="74" y="113"/>
                    <a:pt x="67" y="111"/>
                    <a:pt x="63" y="105"/>
                  </a:cubicBezTo>
                  <a:cubicBezTo>
                    <a:pt x="49" y="87"/>
                    <a:pt x="43" y="68"/>
                    <a:pt x="48" y="46"/>
                  </a:cubicBezTo>
                  <a:cubicBezTo>
                    <a:pt x="51" y="35"/>
                    <a:pt x="61" y="36"/>
                    <a:pt x="69" y="34"/>
                  </a:cubicBezTo>
                  <a:cubicBezTo>
                    <a:pt x="82" y="32"/>
                    <a:pt x="96" y="32"/>
                    <a:pt x="107" y="32"/>
                  </a:cubicBezTo>
                  <a:cubicBezTo>
                    <a:pt x="90" y="32"/>
                    <a:pt x="69" y="32"/>
                    <a:pt x="50" y="39"/>
                  </a:cubicBezTo>
                  <a:cubicBezTo>
                    <a:pt x="35" y="46"/>
                    <a:pt x="20" y="54"/>
                    <a:pt x="4" y="45"/>
                  </a:cubicBezTo>
                  <a:cubicBezTo>
                    <a:pt x="2" y="44"/>
                    <a:pt x="1" y="42"/>
                    <a:pt x="0" y="40"/>
                  </a:cubicBezTo>
                  <a:cubicBezTo>
                    <a:pt x="2" y="30"/>
                    <a:pt x="11" y="27"/>
                    <a:pt x="18" y="23"/>
                  </a:cubicBezTo>
                  <a:close/>
                </a:path>
              </a:pathLst>
            </a:custGeom>
            <a:solidFill>
              <a:srgbClr val="563C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6" name="Freeform 531">
              <a:extLst>
                <a:ext uri="{FF2B5EF4-FFF2-40B4-BE49-F238E27FC236}">
                  <a16:creationId xmlns:a16="http://schemas.microsoft.com/office/drawing/2014/main" id="{2EF0BC87-87BA-42C9-8E0B-993D85640C5B}"/>
                </a:ext>
              </a:extLst>
            </p:cNvPr>
            <p:cNvSpPr>
              <a:spLocks/>
            </p:cNvSpPr>
            <p:nvPr/>
          </p:nvSpPr>
          <p:spPr bwMode="auto">
            <a:xfrm>
              <a:off x="6040438" y="4786313"/>
              <a:ext cx="355600" cy="280988"/>
            </a:xfrm>
            <a:custGeom>
              <a:avLst/>
              <a:gdLst>
                <a:gd name="T0" fmla="*/ 81 w 95"/>
                <a:gd name="T1" fmla="*/ 5 h 75"/>
                <a:gd name="T2" fmla="*/ 85 w 95"/>
                <a:gd name="T3" fmla="*/ 26 h 75"/>
                <a:gd name="T4" fmla="*/ 91 w 95"/>
                <a:gd name="T5" fmla="*/ 54 h 75"/>
                <a:gd name="T6" fmla="*/ 94 w 95"/>
                <a:gd name="T7" fmla="*/ 64 h 75"/>
                <a:gd name="T8" fmla="*/ 85 w 95"/>
                <a:gd name="T9" fmla="*/ 72 h 75"/>
                <a:gd name="T10" fmla="*/ 36 w 95"/>
                <a:gd name="T11" fmla="*/ 65 h 75"/>
                <a:gd name="T12" fmla="*/ 30 w 95"/>
                <a:gd name="T13" fmla="*/ 65 h 75"/>
                <a:gd name="T14" fmla="*/ 0 w 95"/>
                <a:gd name="T15" fmla="*/ 46 h 75"/>
                <a:gd name="T16" fmla="*/ 37 w 95"/>
                <a:gd name="T17" fmla="*/ 25 h 75"/>
                <a:gd name="T18" fmla="*/ 45 w 95"/>
                <a:gd name="T19" fmla="*/ 9 h 75"/>
                <a:gd name="T20" fmla="*/ 81 w 95"/>
                <a:gd name="T21" fmla="*/ 5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5" h="75">
                  <a:moveTo>
                    <a:pt x="81" y="5"/>
                  </a:moveTo>
                  <a:cubicBezTo>
                    <a:pt x="82" y="12"/>
                    <a:pt x="84" y="19"/>
                    <a:pt x="85" y="26"/>
                  </a:cubicBezTo>
                  <a:cubicBezTo>
                    <a:pt x="82" y="36"/>
                    <a:pt x="80" y="46"/>
                    <a:pt x="91" y="54"/>
                  </a:cubicBezTo>
                  <a:cubicBezTo>
                    <a:pt x="94" y="56"/>
                    <a:pt x="95" y="60"/>
                    <a:pt x="94" y="64"/>
                  </a:cubicBezTo>
                  <a:cubicBezTo>
                    <a:pt x="91" y="67"/>
                    <a:pt x="88" y="70"/>
                    <a:pt x="85" y="72"/>
                  </a:cubicBezTo>
                  <a:cubicBezTo>
                    <a:pt x="68" y="75"/>
                    <a:pt x="53" y="68"/>
                    <a:pt x="36" y="65"/>
                  </a:cubicBezTo>
                  <a:cubicBezTo>
                    <a:pt x="34" y="65"/>
                    <a:pt x="32" y="65"/>
                    <a:pt x="30" y="65"/>
                  </a:cubicBezTo>
                  <a:cubicBezTo>
                    <a:pt x="19" y="60"/>
                    <a:pt x="5" y="60"/>
                    <a:pt x="0" y="46"/>
                  </a:cubicBezTo>
                  <a:cubicBezTo>
                    <a:pt x="8" y="31"/>
                    <a:pt x="25" y="33"/>
                    <a:pt x="37" y="25"/>
                  </a:cubicBezTo>
                  <a:cubicBezTo>
                    <a:pt x="42" y="21"/>
                    <a:pt x="44" y="15"/>
                    <a:pt x="45" y="9"/>
                  </a:cubicBezTo>
                  <a:cubicBezTo>
                    <a:pt x="56" y="2"/>
                    <a:pt x="68" y="0"/>
                    <a:pt x="81" y="5"/>
                  </a:cubicBezTo>
                  <a:close/>
                </a:path>
              </a:pathLst>
            </a:custGeom>
            <a:solidFill>
              <a:srgbClr val="C9BF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7" name="Freeform 532">
              <a:extLst>
                <a:ext uri="{FF2B5EF4-FFF2-40B4-BE49-F238E27FC236}">
                  <a16:creationId xmlns:a16="http://schemas.microsoft.com/office/drawing/2014/main" id="{32C0E506-F07D-4E02-9997-2EEEC238DCD7}"/>
                </a:ext>
              </a:extLst>
            </p:cNvPr>
            <p:cNvSpPr>
              <a:spLocks/>
            </p:cNvSpPr>
            <p:nvPr/>
          </p:nvSpPr>
          <p:spPr bwMode="auto">
            <a:xfrm>
              <a:off x="5675313" y="5011738"/>
              <a:ext cx="285750" cy="266700"/>
            </a:xfrm>
            <a:custGeom>
              <a:avLst/>
              <a:gdLst>
                <a:gd name="T0" fmla="*/ 9 w 76"/>
                <a:gd name="T1" fmla="*/ 48 h 71"/>
                <a:gd name="T2" fmla="*/ 0 w 76"/>
                <a:gd name="T3" fmla="*/ 17 h 71"/>
                <a:gd name="T4" fmla="*/ 13 w 76"/>
                <a:gd name="T5" fmla="*/ 14 h 71"/>
                <a:gd name="T6" fmla="*/ 70 w 76"/>
                <a:gd name="T7" fmla="*/ 26 h 71"/>
                <a:gd name="T8" fmla="*/ 69 w 76"/>
                <a:gd name="T9" fmla="*/ 38 h 71"/>
                <a:gd name="T10" fmla="*/ 49 w 76"/>
                <a:gd name="T11" fmla="*/ 56 h 71"/>
                <a:gd name="T12" fmla="*/ 50 w 76"/>
                <a:gd name="T13" fmla="*/ 56 h 71"/>
                <a:gd name="T14" fmla="*/ 52 w 76"/>
                <a:gd name="T15" fmla="*/ 57 h 71"/>
                <a:gd name="T16" fmla="*/ 51 w 76"/>
                <a:gd name="T17" fmla="*/ 64 h 71"/>
                <a:gd name="T18" fmla="*/ 17 w 76"/>
                <a:gd name="T19" fmla="*/ 58 h 71"/>
                <a:gd name="T20" fmla="*/ 9 w 76"/>
                <a:gd name="T21" fmla="*/ 48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6" h="71">
                  <a:moveTo>
                    <a:pt x="9" y="48"/>
                  </a:moveTo>
                  <a:cubicBezTo>
                    <a:pt x="6" y="38"/>
                    <a:pt x="3" y="27"/>
                    <a:pt x="0" y="17"/>
                  </a:cubicBezTo>
                  <a:cubicBezTo>
                    <a:pt x="4" y="18"/>
                    <a:pt x="9" y="17"/>
                    <a:pt x="13" y="14"/>
                  </a:cubicBezTo>
                  <a:cubicBezTo>
                    <a:pt x="36" y="0"/>
                    <a:pt x="52" y="14"/>
                    <a:pt x="70" y="26"/>
                  </a:cubicBezTo>
                  <a:cubicBezTo>
                    <a:pt x="76" y="31"/>
                    <a:pt x="74" y="34"/>
                    <a:pt x="69" y="38"/>
                  </a:cubicBezTo>
                  <a:cubicBezTo>
                    <a:pt x="62" y="44"/>
                    <a:pt x="52" y="46"/>
                    <a:pt x="49" y="56"/>
                  </a:cubicBezTo>
                  <a:cubicBezTo>
                    <a:pt x="49" y="56"/>
                    <a:pt x="50" y="56"/>
                    <a:pt x="50" y="56"/>
                  </a:cubicBezTo>
                  <a:cubicBezTo>
                    <a:pt x="51" y="57"/>
                    <a:pt x="51" y="57"/>
                    <a:pt x="52" y="57"/>
                  </a:cubicBezTo>
                  <a:cubicBezTo>
                    <a:pt x="57" y="60"/>
                    <a:pt x="53" y="62"/>
                    <a:pt x="51" y="64"/>
                  </a:cubicBezTo>
                  <a:cubicBezTo>
                    <a:pt x="38" y="71"/>
                    <a:pt x="27" y="66"/>
                    <a:pt x="17" y="58"/>
                  </a:cubicBezTo>
                  <a:cubicBezTo>
                    <a:pt x="14" y="55"/>
                    <a:pt x="13" y="51"/>
                    <a:pt x="9" y="48"/>
                  </a:cubicBezTo>
                  <a:close/>
                </a:path>
              </a:pathLst>
            </a:custGeom>
            <a:solidFill>
              <a:srgbClr val="900B0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8" name="Freeform 533">
              <a:extLst>
                <a:ext uri="{FF2B5EF4-FFF2-40B4-BE49-F238E27FC236}">
                  <a16:creationId xmlns:a16="http://schemas.microsoft.com/office/drawing/2014/main" id="{56F4D6EF-41CC-4810-924F-5C8FA2280459}"/>
                </a:ext>
              </a:extLst>
            </p:cNvPr>
            <p:cNvSpPr>
              <a:spLocks/>
            </p:cNvSpPr>
            <p:nvPr/>
          </p:nvSpPr>
          <p:spPr bwMode="auto">
            <a:xfrm>
              <a:off x="6126163" y="4662488"/>
              <a:ext cx="292100" cy="187325"/>
            </a:xfrm>
            <a:custGeom>
              <a:avLst/>
              <a:gdLst>
                <a:gd name="T0" fmla="*/ 58 w 78"/>
                <a:gd name="T1" fmla="*/ 38 h 50"/>
                <a:gd name="T2" fmla="*/ 22 w 78"/>
                <a:gd name="T3" fmla="*/ 42 h 50"/>
                <a:gd name="T4" fmla="*/ 3 w 78"/>
                <a:gd name="T5" fmla="*/ 21 h 50"/>
                <a:gd name="T6" fmla="*/ 4 w 78"/>
                <a:gd name="T7" fmla="*/ 15 h 50"/>
                <a:gd name="T8" fmla="*/ 61 w 78"/>
                <a:gd name="T9" fmla="*/ 11 h 50"/>
                <a:gd name="T10" fmla="*/ 78 w 78"/>
                <a:gd name="T11" fmla="*/ 23 h 50"/>
                <a:gd name="T12" fmla="*/ 58 w 78"/>
                <a:gd name="T13" fmla="*/ 38 h 50"/>
              </a:gdLst>
              <a:ahLst/>
              <a:cxnLst>
                <a:cxn ang="0">
                  <a:pos x="T0" y="T1"/>
                </a:cxn>
                <a:cxn ang="0">
                  <a:pos x="T2" y="T3"/>
                </a:cxn>
                <a:cxn ang="0">
                  <a:pos x="T4" y="T5"/>
                </a:cxn>
                <a:cxn ang="0">
                  <a:pos x="T6" y="T7"/>
                </a:cxn>
                <a:cxn ang="0">
                  <a:pos x="T8" y="T9"/>
                </a:cxn>
                <a:cxn ang="0">
                  <a:pos x="T10" y="T11"/>
                </a:cxn>
                <a:cxn ang="0">
                  <a:pos x="T12" y="T13"/>
                </a:cxn>
              </a:cxnLst>
              <a:rect l="0" t="0" r="r" b="b"/>
              <a:pathLst>
                <a:path w="78" h="50">
                  <a:moveTo>
                    <a:pt x="58" y="38"/>
                  </a:moveTo>
                  <a:cubicBezTo>
                    <a:pt x="46" y="43"/>
                    <a:pt x="35" y="50"/>
                    <a:pt x="22" y="42"/>
                  </a:cubicBezTo>
                  <a:cubicBezTo>
                    <a:pt x="11" y="40"/>
                    <a:pt x="11" y="27"/>
                    <a:pt x="3" y="21"/>
                  </a:cubicBezTo>
                  <a:cubicBezTo>
                    <a:pt x="0" y="19"/>
                    <a:pt x="3" y="17"/>
                    <a:pt x="4" y="15"/>
                  </a:cubicBezTo>
                  <a:cubicBezTo>
                    <a:pt x="17" y="3"/>
                    <a:pt x="46" y="0"/>
                    <a:pt x="61" y="11"/>
                  </a:cubicBezTo>
                  <a:cubicBezTo>
                    <a:pt x="67" y="15"/>
                    <a:pt x="72" y="19"/>
                    <a:pt x="78" y="23"/>
                  </a:cubicBezTo>
                  <a:cubicBezTo>
                    <a:pt x="74" y="32"/>
                    <a:pt x="63" y="32"/>
                    <a:pt x="58" y="38"/>
                  </a:cubicBezTo>
                  <a:close/>
                </a:path>
              </a:pathLst>
            </a:custGeom>
            <a:solidFill>
              <a:srgbClr val="970D0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9" name="Freeform 534">
              <a:extLst>
                <a:ext uri="{FF2B5EF4-FFF2-40B4-BE49-F238E27FC236}">
                  <a16:creationId xmlns:a16="http://schemas.microsoft.com/office/drawing/2014/main" id="{830C55A3-047C-4AD2-8DAA-15C2DDF5B0A4}"/>
                </a:ext>
              </a:extLst>
            </p:cNvPr>
            <p:cNvSpPr>
              <a:spLocks/>
            </p:cNvSpPr>
            <p:nvPr/>
          </p:nvSpPr>
          <p:spPr bwMode="auto">
            <a:xfrm>
              <a:off x="6280151" y="4857750"/>
              <a:ext cx="277813" cy="198438"/>
            </a:xfrm>
            <a:custGeom>
              <a:avLst/>
              <a:gdLst>
                <a:gd name="T0" fmla="*/ 30 w 74"/>
                <a:gd name="T1" fmla="*/ 45 h 53"/>
                <a:gd name="T2" fmla="*/ 19 w 74"/>
                <a:gd name="T3" fmla="*/ 37 h 53"/>
                <a:gd name="T4" fmla="*/ 21 w 74"/>
                <a:gd name="T5" fmla="*/ 7 h 53"/>
                <a:gd name="T6" fmla="*/ 73 w 74"/>
                <a:gd name="T7" fmla="*/ 27 h 53"/>
                <a:gd name="T8" fmla="*/ 72 w 74"/>
                <a:gd name="T9" fmla="*/ 34 h 53"/>
                <a:gd name="T10" fmla="*/ 30 w 74"/>
                <a:gd name="T11" fmla="*/ 45 h 53"/>
              </a:gdLst>
              <a:ahLst/>
              <a:cxnLst>
                <a:cxn ang="0">
                  <a:pos x="T0" y="T1"/>
                </a:cxn>
                <a:cxn ang="0">
                  <a:pos x="T2" y="T3"/>
                </a:cxn>
                <a:cxn ang="0">
                  <a:pos x="T4" y="T5"/>
                </a:cxn>
                <a:cxn ang="0">
                  <a:pos x="T6" y="T7"/>
                </a:cxn>
                <a:cxn ang="0">
                  <a:pos x="T8" y="T9"/>
                </a:cxn>
                <a:cxn ang="0">
                  <a:pos x="T10" y="T11"/>
                </a:cxn>
              </a:cxnLst>
              <a:rect l="0" t="0" r="r" b="b"/>
              <a:pathLst>
                <a:path w="74" h="53">
                  <a:moveTo>
                    <a:pt x="30" y="45"/>
                  </a:moveTo>
                  <a:cubicBezTo>
                    <a:pt x="27" y="43"/>
                    <a:pt x="23" y="40"/>
                    <a:pt x="19" y="37"/>
                  </a:cubicBezTo>
                  <a:cubicBezTo>
                    <a:pt x="0" y="21"/>
                    <a:pt x="0" y="20"/>
                    <a:pt x="21" y="7"/>
                  </a:cubicBezTo>
                  <a:cubicBezTo>
                    <a:pt x="37" y="0"/>
                    <a:pt x="65" y="11"/>
                    <a:pt x="73" y="27"/>
                  </a:cubicBezTo>
                  <a:cubicBezTo>
                    <a:pt x="74" y="30"/>
                    <a:pt x="74" y="32"/>
                    <a:pt x="72" y="34"/>
                  </a:cubicBezTo>
                  <a:cubicBezTo>
                    <a:pt x="58" y="39"/>
                    <a:pt x="47" y="53"/>
                    <a:pt x="30" y="45"/>
                  </a:cubicBezTo>
                  <a:close/>
                </a:path>
              </a:pathLst>
            </a:custGeom>
            <a:solidFill>
              <a:srgbClr val="900F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0" name="Freeform 535">
              <a:extLst>
                <a:ext uri="{FF2B5EF4-FFF2-40B4-BE49-F238E27FC236}">
                  <a16:creationId xmlns:a16="http://schemas.microsoft.com/office/drawing/2014/main" id="{27524902-18BE-45DE-BB4E-527CC46B312E}"/>
                </a:ext>
              </a:extLst>
            </p:cNvPr>
            <p:cNvSpPr>
              <a:spLocks/>
            </p:cNvSpPr>
            <p:nvPr/>
          </p:nvSpPr>
          <p:spPr bwMode="auto">
            <a:xfrm>
              <a:off x="5757863" y="4591050"/>
              <a:ext cx="282575" cy="184150"/>
            </a:xfrm>
            <a:custGeom>
              <a:avLst/>
              <a:gdLst>
                <a:gd name="T0" fmla="*/ 75 w 75"/>
                <a:gd name="T1" fmla="*/ 31 h 49"/>
                <a:gd name="T2" fmla="*/ 46 w 75"/>
                <a:gd name="T3" fmla="*/ 41 h 49"/>
                <a:gd name="T4" fmla="*/ 4 w 75"/>
                <a:gd name="T5" fmla="*/ 23 h 49"/>
                <a:gd name="T6" fmla="*/ 7 w 75"/>
                <a:gd name="T7" fmla="*/ 11 h 49"/>
                <a:gd name="T8" fmla="*/ 62 w 75"/>
                <a:gd name="T9" fmla="*/ 17 h 49"/>
                <a:gd name="T10" fmla="*/ 75 w 75"/>
                <a:gd name="T11" fmla="*/ 31 h 49"/>
              </a:gdLst>
              <a:ahLst/>
              <a:cxnLst>
                <a:cxn ang="0">
                  <a:pos x="T0" y="T1"/>
                </a:cxn>
                <a:cxn ang="0">
                  <a:pos x="T2" y="T3"/>
                </a:cxn>
                <a:cxn ang="0">
                  <a:pos x="T4" y="T5"/>
                </a:cxn>
                <a:cxn ang="0">
                  <a:pos x="T6" y="T7"/>
                </a:cxn>
                <a:cxn ang="0">
                  <a:pos x="T8" y="T9"/>
                </a:cxn>
                <a:cxn ang="0">
                  <a:pos x="T10" y="T11"/>
                </a:cxn>
              </a:cxnLst>
              <a:rect l="0" t="0" r="r" b="b"/>
              <a:pathLst>
                <a:path w="75" h="49">
                  <a:moveTo>
                    <a:pt x="75" y="31"/>
                  </a:moveTo>
                  <a:cubicBezTo>
                    <a:pt x="64" y="35"/>
                    <a:pt x="55" y="37"/>
                    <a:pt x="46" y="41"/>
                  </a:cubicBezTo>
                  <a:cubicBezTo>
                    <a:pt x="25" y="49"/>
                    <a:pt x="15" y="36"/>
                    <a:pt x="4" y="23"/>
                  </a:cubicBezTo>
                  <a:cubicBezTo>
                    <a:pt x="0" y="18"/>
                    <a:pt x="1" y="15"/>
                    <a:pt x="7" y="11"/>
                  </a:cubicBezTo>
                  <a:cubicBezTo>
                    <a:pt x="29" y="0"/>
                    <a:pt x="42" y="1"/>
                    <a:pt x="62" y="17"/>
                  </a:cubicBezTo>
                  <a:cubicBezTo>
                    <a:pt x="67" y="21"/>
                    <a:pt x="72" y="23"/>
                    <a:pt x="75" y="31"/>
                  </a:cubicBezTo>
                  <a:close/>
                </a:path>
              </a:pathLst>
            </a:custGeom>
            <a:solidFill>
              <a:srgbClr val="C77C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1" name="Freeform 536">
              <a:extLst>
                <a:ext uri="{FF2B5EF4-FFF2-40B4-BE49-F238E27FC236}">
                  <a16:creationId xmlns:a16="http://schemas.microsoft.com/office/drawing/2014/main" id="{14DA0732-EE10-4E6E-9804-2C79BAFEAD64}"/>
                </a:ext>
              </a:extLst>
            </p:cNvPr>
            <p:cNvSpPr>
              <a:spLocks/>
            </p:cNvSpPr>
            <p:nvPr/>
          </p:nvSpPr>
          <p:spPr bwMode="auto">
            <a:xfrm>
              <a:off x="5911851" y="4781550"/>
              <a:ext cx="282575" cy="184150"/>
            </a:xfrm>
            <a:custGeom>
              <a:avLst/>
              <a:gdLst>
                <a:gd name="T0" fmla="*/ 71 w 75"/>
                <a:gd name="T1" fmla="*/ 26 h 49"/>
                <a:gd name="T2" fmla="*/ 69 w 75"/>
                <a:gd name="T3" fmla="*/ 36 h 49"/>
                <a:gd name="T4" fmla="*/ 36 w 75"/>
                <a:gd name="T5" fmla="*/ 47 h 49"/>
                <a:gd name="T6" fmla="*/ 25 w 75"/>
                <a:gd name="T7" fmla="*/ 46 h 49"/>
                <a:gd name="T8" fmla="*/ 3 w 75"/>
                <a:gd name="T9" fmla="*/ 19 h 49"/>
                <a:gd name="T10" fmla="*/ 0 w 75"/>
                <a:gd name="T11" fmla="*/ 15 h 49"/>
                <a:gd name="T12" fmla="*/ 56 w 75"/>
                <a:gd name="T13" fmla="*/ 14 h 49"/>
                <a:gd name="T14" fmla="*/ 71 w 75"/>
                <a:gd name="T15" fmla="*/ 26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5" h="49">
                  <a:moveTo>
                    <a:pt x="71" y="26"/>
                  </a:moveTo>
                  <a:cubicBezTo>
                    <a:pt x="75" y="31"/>
                    <a:pt x="74" y="34"/>
                    <a:pt x="69" y="36"/>
                  </a:cubicBezTo>
                  <a:cubicBezTo>
                    <a:pt x="58" y="41"/>
                    <a:pt x="48" y="45"/>
                    <a:pt x="36" y="47"/>
                  </a:cubicBezTo>
                  <a:cubicBezTo>
                    <a:pt x="32" y="49"/>
                    <a:pt x="29" y="48"/>
                    <a:pt x="25" y="46"/>
                  </a:cubicBezTo>
                  <a:cubicBezTo>
                    <a:pt x="16" y="39"/>
                    <a:pt x="8" y="30"/>
                    <a:pt x="3" y="19"/>
                  </a:cubicBezTo>
                  <a:cubicBezTo>
                    <a:pt x="2" y="18"/>
                    <a:pt x="0" y="15"/>
                    <a:pt x="0" y="15"/>
                  </a:cubicBezTo>
                  <a:cubicBezTo>
                    <a:pt x="16" y="0"/>
                    <a:pt x="40" y="0"/>
                    <a:pt x="56" y="14"/>
                  </a:cubicBezTo>
                  <a:cubicBezTo>
                    <a:pt x="61" y="18"/>
                    <a:pt x="64" y="25"/>
                    <a:pt x="71" y="26"/>
                  </a:cubicBezTo>
                  <a:close/>
                </a:path>
              </a:pathLst>
            </a:custGeom>
            <a:solidFill>
              <a:srgbClr val="91101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2" name="Freeform 537">
              <a:extLst>
                <a:ext uri="{FF2B5EF4-FFF2-40B4-BE49-F238E27FC236}">
                  <a16:creationId xmlns:a16="http://schemas.microsoft.com/office/drawing/2014/main" id="{63AE1F8B-07DF-4470-8C81-5F17848A8C0B}"/>
                </a:ext>
              </a:extLst>
            </p:cNvPr>
            <p:cNvSpPr>
              <a:spLocks/>
            </p:cNvSpPr>
            <p:nvPr/>
          </p:nvSpPr>
          <p:spPr bwMode="auto">
            <a:xfrm>
              <a:off x="6670676" y="4891088"/>
              <a:ext cx="288925" cy="192088"/>
            </a:xfrm>
            <a:custGeom>
              <a:avLst/>
              <a:gdLst>
                <a:gd name="T0" fmla="*/ 42 w 77"/>
                <a:gd name="T1" fmla="*/ 51 h 51"/>
                <a:gd name="T2" fmla="*/ 3 w 77"/>
                <a:gd name="T3" fmla="*/ 30 h 51"/>
                <a:gd name="T4" fmla="*/ 5 w 77"/>
                <a:gd name="T5" fmla="*/ 22 h 51"/>
                <a:gd name="T6" fmla="*/ 52 w 77"/>
                <a:gd name="T7" fmla="*/ 16 h 51"/>
                <a:gd name="T8" fmla="*/ 74 w 77"/>
                <a:gd name="T9" fmla="*/ 31 h 51"/>
                <a:gd name="T10" fmla="*/ 42 w 77"/>
                <a:gd name="T11" fmla="*/ 51 h 51"/>
              </a:gdLst>
              <a:ahLst/>
              <a:cxnLst>
                <a:cxn ang="0">
                  <a:pos x="T0" y="T1"/>
                </a:cxn>
                <a:cxn ang="0">
                  <a:pos x="T2" y="T3"/>
                </a:cxn>
                <a:cxn ang="0">
                  <a:pos x="T4" y="T5"/>
                </a:cxn>
                <a:cxn ang="0">
                  <a:pos x="T6" y="T7"/>
                </a:cxn>
                <a:cxn ang="0">
                  <a:pos x="T8" y="T9"/>
                </a:cxn>
                <a:cxn ang="0">
                  <a:pos x="T10" y="T11"/>
                </a:cxn>
              </a:cxnLst>
              <a:rect l="0" t="0" r="r" b="b"/>
              <a:pathLst>
                <a:path w="77" h="51">
                  <a:moveTo>
                    <a:pt x="42" y="51"/>
                  </a:moveTo>
                  <a:cubicBezTo>
                    <a:pt x="26" y="48"/>
                    <a:pt x="15" y="39"/>
                    <a:pt x="3" y="30"/>
                  </a:cubicBezTo>
                  <a:cubicBezTo>
                    <a:pt x="0" y="27"/>
                    <a:pt x="3" y="23"/>
                    <a:pt x="5" y="22"/>
                  </a:cubicBezTo>
                  <a:cubicBezTo>
                    <a:pt x="20" y="17"/>
                    <a:pt x="33" y="0"/>
                    <a:pt x="52" y="16"/>
                  </a:cubicBezTo>
                  <a:cubicBezTo>
                    <a:pt x="59" y="22"/>
                    <a:pt x="77" y="21"/>
                    <a:pt x="74" y="31"/>
                  </a:cubicBezTo>
                  <a:cubicBezTo>
                    <a:pt x="71" y="43"/>
                    <a:pt x="54" y="45"/>
                    <a:pt x="42" y="51"/>
                  </a:cubicBezTo>
                  <a:close/>
                </a:path>
              </a:pathLst>
            </a:custGeom>
            <a:solidFill>
              <a:srgbClr val="AC631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3" name="Freeform 538">
              <a:extLst>
                <a:ext uri="{FF2B5EF4-FFF2-40B4-BE49-F238E27FC236}">
                  <a16:creationId xmlns:a16="http://schemas.microsoft.com/office/drawing/2014/main" id="{418A9C2A-DC9F-44D1-B683-155D6BDFCB4F}"/>
                </a:ext>
              </a:extLst>
            </p:cNvPr>
            <p:cNvSpPr>
              <a:spLocks/>
            </p:cNvSpPr>
            <p:nvPr/>
          </p:nvSpPr>
          <p:spPr bwMode="auto">
            <a:xfrm>
              <a:off x="5499101" y="4533900"/>
              <a:ext cx="266700" cy="230188"/>
            </a:xfrm>
            <a:custGeom>
              <a:avLst/>
              <a:gdLst>
                <a:gd name="T0" fmla="*/ 5 w 71"/>
                <a:gd name="T1" fmla="*/ 16 h 61"/>
                <a:gd name="T2" fmla="*/ 1 w 71"/>
                <a:gd name="T3" fmla="*/ 15 h 61"/>
                <a:gd name="T4" fmla="*/ 0 w 71"/>
                <a:gd name="T5" fmla="*/ 3 h 61"/>
                <a:gd name="T6" fmla="*/ 4 w 71"/>
                <a:gd name="T7" fmla="*/ 0 h 61"/>
                <a:gd name="T8" fmla="*/ 60 w 71"/>
                <a:gd name="T9" fmla="*/ 39 h 61"/>
                <a:gd name="T10" fmla="*/ 66 w 71"/>
                <a:gd name="T11" fmla="*/ 53 h 61"/>
                <a:gd name="T12" fmla="*/ 42 w 71"/>
                <a:gd name="T13" fmla="*/ 55 h 61"/>
                <a:gd name="T14" fmla="*/ 5 w 71"/>
                <a:gd name="T15" fmla="*/ 16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1" h="61">
                  <a:moveTo>
                    <a:pt x="5" y="16"/>
                  </a:moveTo>
                  <a:cubicBezTo>
                    <a:pt x="4" y="16"/>
                    <a:pt x="2" y="16"/>
                    <a:pt x="1" y="15"/>
                  </a:cubicBezTo>
                  <a:cubicBezTo>
                    <a:pt x="1" y="11"/>
                    <a:pt x="1" y="7"/>
                    <a:pt x="0" y="3"/>
                  </a:cubicBezTo>
                  <a:cubicBezTo>
                    <a:pt x="1" y="1"/>
                    <a:pt x="2" y="0"/>
                    <a:pt x="4" y="0"/>
                  </a:cubicBezTo>
                  <a:cubicBezTo>
                    <a:pt x="28" y="4"/>
                    <a:pt x="48" y="16"/>
                    <a:pt x="60" y="39"/>
                  </a:cubicBezTo>
                  <a:cubicBezTo>
                    <a:pt x="63" y="43"/>
                    <a:pt x="71" y="50"/>
                    <a:pt x="66" y="53"/>
                  </a:cubicBezTo>
                  <a:cubicBezTo>
                    <a:pt x="60" y="57"/>
                    <a:pt x="51" y="61"/>
                    <a:pt x="42" y="55"/>
                  </a:cubicBezTo>
                  <a:cubicBezTo>
                    <a:pt x="27" y="44"/>
                    <a:pt x="16" y="30"/>
                    <a:pt x="5" y="16"/>
                  </a:cubicBezTo>
                  <a:close/>
                </a:path>
              </a:pathLst>
            </a:custGeom>
            <a:solidFill>
              <a:srgbClr val="7C0F0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4" name="Freeform 539">
              <a:extLst>
                <a:ext uri="{FF2B5EF4-FFF2-40B4-BE49-F238E27FC236}">
                  <a16:creationId xmlns:a16="http://schemas.microsoft.com/office/drawing/2014/main" id="{065D6B8A-B882-43D3-9EF7-60335B8EEAE1}"/>
                </a:ext>
              </a:extLst>
            </p:cNvPr>
            <p:cNvSpPr>
              <a:spLocks/>
            </p:cNvSpPr>
            <p:nvPr/>
          </p:nvSpPr>
          <p:spPr bwMode="auto">
            <a:xfrm>
              <a:off x="5889626" y="4940300"/>
              <a:ext cx="285750" cy="187325"/>
            </a:xfrm>
            <a:custGeom>
              <a:avLst/>
              <a:gdLst>
                <a:gd name="T0" fmla="*/ 73 w 76"/>
                <a:gd name="T1" fmla="*/ 30 h 50"/>
                <a:gd name="T2" fmla="*/ 44 w 76"/>
                <a:gd name="T3" fmla="*/ 46 h 50"/>
                <a:gd name="T4" fmla="*/ 6 w 76"/>
                <a:gd name="T5" fmla="*/ 20 h 50"/>
                <a:gd name="T6" fmla="*/ 20 w 76"/>
                <a:gd name="T7" fmla="*/ 4 h 50"/>
                <a:gd name="T8" fmla="*/ 35 w 76"/>
                <a:gd name="T9" fmla="*/ 6 h 50"/>
                <a:gd name="T10" fmla="*/ 73 w 76"/>
                <a:gd name="T11" fmla="*/ 20 h 50"/>
                <a:gd name="T12" fmla="*/ 73 w 76"/>
                <a:gd name="T13" fmla="*/ 20 h 50"/>
                <a:gd name="T14" fmla="*/ 73 w 76"/>
                <a:gd name="T15" fmla="*/ 3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50">
                  <a:moveTo>
                    <a:pt x="73" y="30"/>
                  </a:moveTo>
                  <a:cubicBezTo>
                    <a:pt x="64" y="38"/>
                    <a:pt x="55" y="50"/>
                    <a:pt x="44" y="46"/>
                  </a:cubicBezTo>
                  <a:cubicBezTo>
                    <a:pt x="30" y="41"/>
                    <a:pt x="15" y="31"/>
                    <a:pt x="6" y="20"/>
                  </a:cubicBezTo>
                  <a:cubicBezTo>
                    <a:pt x="0" y="12"/>
                    <a:pt x="16" y="10"/>
                    <a:pt x="20" y="4"/>
                  </a:cubicBezTo>
                  <a:cubicBezTo>
                    <a:pt x="26" y="0"/>
                    <a:pt x="30" y="3"/>
                    <a:pt x="35" y="6"/>
                  </a:cubicBezTo>
                  <a:cubicBezTo>
                    <a:pt x="47" y="13"/>
                    <a:pt x="60" y="17"/>
                    <a:pt x="73" y="20"/>
                  </a:cubicBezTo>
                  <a:cubicBezTo>
                    <a:pt x="73" y="20"/>
                    <a:pt x="73" y="20"/>
                    <a:pt x="73" y="20"/>
                  </a:cubicBezTo>
                  <a:cubicBezTo>
                    <a:pt x="75" y="23"/>
                    <a:pt x="76" y="27"/>
                    <a:pt x="73" y="30"/>
                  </a:cubicBezTo>
                  <a:close/>
                </a:path>
              </a:pathLst>
            </a:custGeom>
            <a:solidFill>
              <a:srgbClr val="B576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5" name="Freeform 540">
              <a:extLst>
                <a:ext uri="{FF2B5EF4-FFF2-40B4-BE49-F238E27FC236}">
                  <a16:creationId xmlns:a16="http://schemas.microsoft.com/office/drawing/2014/main" id="{CC5F66A5-23A4-4841-B9AA-D51BB3F632A2}"/>
                </a:ext>
              </a:extLst>
            </p:cNvPr>
            <p:cNvSpPr>
              <a:spLocks/>
            </p:cNvSpPr>
            <p:nvPr/>
          </p:nvSpPr>
          <p:spPr bwMode="auto">
            <a:xfrm>
              <a:off x="5708651" y="4767263"/>
              <a:ext cx="455613" cy="258763"/>
            </a:xfrm>
            <a:custGeom>
              <a:avLst/>
              <a:gdLst>
                <a:gd name="T0" fmla="*/ 121 w 121"/>
                <a:gd name="T1" fmla="*/ 66 h 69"/>
                <a:gd name="T2" fmla="*/ 68 w 121"/>
                <a:gd name="T3" fmla="*/ 50 h 69"/>
                <a:gd name="T4" fmla="*/ 37 w 121"/>
                <a:gd name="T5" fmla="*/ 37 h 69"/>
                <a:gd name="T6" fmla="*/ 1 w 121"/>
                <a:gd name="T7" fmla="*/ 11 h 69"/>
                <a:gd name="T8" fmla="*/ 2 w 121"/>
                <a:gd name="T9" fmla="*/ 4 h 69"/>
                <a:gd name="T10" fmla="*/ 10 w 121"/>
                <a:gd name="T11" fmla="*/ 6 h 69"/>
                <a:gd name="T12" fmla="*/ 53 w 121"/>
                <a:gd name="T13" fmla="*/ 30 h 69"/>
                <a:gd name="T14" fmla="*/ 83 w 121"/>
                <a:gd name="T15" fmla="*/ 46 h 69"/>
                <a:gd name="T16" fmla="*/ 90 w 121"/>
                <a:gd name="T17" fmla="*/ 51 h 69"/>
                <a:gd name="T18" fmla="*/ 121 w 121"/>
                <a:gd name="T19" fmla="*/ 66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69">
                  <a:moveTo>
                    <a:pt x="121" y="66"/>
                  </a:moveTo>
                  <a:cubicBezTo>
                    <a:pt x="101" y="69"/>
                    <a:pt x="86" y="55"/>
                    <a:pt x="68" y="50"/>
                  </a:cubicBezTo>
                  <a:cubicBezTo>
                    <a:pt x="59" y="43"/>
                    <a:pt x="52" y="36"/>
                    <a:pt x="37" y="37"/>
                  </a:cubicBezTo>
                  <a:cubicBezTo>
                    <a:pt x="22" y="38"/>
                    <a:pt x="12" y="21"/>
                    <a:pt x="1" y="11"/>
                  </a:cubicBezTo>
                  <a:cubicBezTo>
                    <a:pt x="0" y="10"/>
                    <a:pt x="0" y="5"/>
                    <a:pt x="2" y="4"/>
                  </a:cubicBezTo>
                  <a:cubicBezTo>
                    <a:pt x="5" y="0"/>
                    <a:pt x="8" y="4"/>
                    <a:pt x="10" y="6"/>
                  </a:cubicBezTo>
                  <a:cubicBezTo>
                    <a:pt x="24" y="14"/>
                    <a:pt x="38" y="24"/>
                    <a:pt x="53" y="30"/>
                  </a:cubicBezTo>
                  <a:cubicBezTo>
                    <a:pt x="66" y="30"/>
                    <a:pt x="72" y="43"/>
                    <a:pt x="83" y="46"/>
                  </a:cubicBezTo>
                  <a:cubicBezTo>
                    <a:pt x="86" y="48"/>
                    <a:pt x="88" y="49"/>
                    <a:pt x="90" y="51"/>
                  </a:cubicBezTo>
                  <a:cubicBezTo>
                    <a:pt x="99" y="58"/>
                    <a:pt x="113" y="57"/>
                    <a:pt x="121" y="66"/>
                  </a:cubicBezTo>
                  <a:close/>
                </a:path>
              </a:pathLst>
            </a:custGeom>
            <a:solidFill>
              <a:srgbClr val="6A3C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6" name="Freeform 541">
              <a:extLst>
                <a:ext uri="{FF2B5EF4-FFF2-40B4-BE49-F238E27FC236}">
                  <a16:creationId xmlns:a16="http://schemas.microsoft.com/office/drawing/2014/main" id="{81B97626-FE52-44E9-8E52-B537960E5A41}"/>
                </a:ext>
              </a:extLst>
            </p:cNvPr>
            <p:cNvSpPr>
              <a:spLocks/>
            </p:cNvSpPr>
            <p:nvPr/>
          </p:nvSpPr>
          <p:spPr bwMode="auto">
            <a:xfrm>
              <a:off x="5554663" y="4775200"/>
              <a:ext cx="192088" cy="209550"/>
            </a:xfrm>
            <a:custGeom>
              <a:avLst/>
              <a:gdLst>
                <a:gd name="T0" fmla="*/ 25 w 51"/>
                <a:gd name="T1" fmla="*/ 56 h 56"/>
                <a:gd name="T2" fmla="*/ 0 w 51"/>
                <a:gd name="T3" fmla="*/ 0 h 56"/>
                <a:gd name="T4" fmla="*/ 37 w 51"/>
                <a:gd name="T5" fmla="*/ 28 h 56"/>
                <a:gd name="T6" fmla="*/ 35 w 51"/>
                <a:gd name="T7" fmla="*/ 49 h 56"/>
                <a:gd name="T8" fmla="*/ 25 w 51"/>
                <a:gd name="T9" fmla="*/ 56 h 56"/>
              </a:gdLst>
              <a:ahLst/>
              <a:cxnLst>
                <a:cxn ang="0">
                  <a:pos x="T0" y="T1"/>
                </a:cxn>
                <a:cxn ang="0">
                  <a:pos x="T2" y="T3"/>
                </a:cxn>
                <a:cxn ang="0">
                  <a:pos x="T4" y="T5"/>
                </a:cxn>
                <a:cxn ang="0">
                  <a:pos x="T6" y="T7"/>
                </a:cxn>
                <a:cxn ang="0">
                  <a:pos x="T8" y="T9"/>
                </a:cxn>
              </a:cxnLst>
              <a:rect l="0" t="0" r="r" b="b"/>
              <a:pathLst>
                <a:path w="51" h="56">
                  <a:moveTo>
                    <a:pt x="25" y="56"/>
                  </a:moveTo>
                  <a:cubicBezTo>
                    <a:pt x="7" y="42"/>
                    <a:pt x="4" y="20"/>
                    <a:pt x="0" y="0"/>
                  </a:cubicBezTo>
                  <a:cubicBezTo>
                    <a:pt x="9" y="13"/>
                    <a:pt x="25" y="18"/>
                    <a:pt x="37" y="28"/>
                  </a:cubicBezTo>
                  <a:cubicBezTo>
                    <a:pt x="50" y="38"/>
                    <a:pt x="51" y="44"/>
                    <a:pt x="35" y="49"/>
                  </a:cubicBezTo>
                  <a:cubicBezTo>
                    <a:pt x="31" y="50"/>
                    <a:pt x="28" y="53"/>
                    <a:pt x="25" y="56"/>
                  </a:cubicBezTo>
                  <a:close/>
                </a:path>
              </a:pathLst>
            </a:custGeom>
            <a:solidFill>
              <a:srgbClr val="7B2D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7" name="Freeform 542">
              <a:extLst>
                <a:ext uri="{FF2B5EF4-FFF2-40B4-BE49-F238E27FC236}">
                  <a16:creationId xmlns:a16="http://schemas.microsoft.com/office/drawing/2014/main" id="{DCF47DAB-AFF4-45EC-87F4-60F7DE564CC2}"/>
                </a:ext>
              </a:extLst>
            </p:cNvPr>
            <p:cNvSpPr>
              <a:spLocks/>
            </p:cNvSpPr>
            <p:nvPr/>
          </p:nvSpPr>
          <p:spPr bwMode="auto">
            <a:xfrm>
              <a:off x="6122988" y="5135563"/>
              <a:ext cx="228600" cy="153988"/>
            </a:xfrm>
            <a:custGeom>
              <a:avLst/>
              <a:gdLst>
                <a:gd name="T0" fmla="*/ 59 w 61"/>
                <a:gd name="T1" fmla="*/ 17 h 41"/>
                <a:gd name="T2" fmla="*/ 43 w 61"/>
                <a:gd name="T3" fmla="*/ 32 h 41"/>
                <a:gd name="T4" fmla="*/ 11 w 61"/>
                <a:gd name="T5" fmla="*/ 37 h 41"/>
                <a:gd name="T6" fmla="*/ 3 w 61"/>
                <a:gd name="T7" fmla="*/ 24 h 41"/>
                <a:gd name="T8" fmla="*/ 59 w 61"/>
                <a:gd name="T9" fmla="*/ 17 h 41"/>
              </a:gdLst>
              <a:ahLst/>
              <a:cxnLst>
                <a:cxn ang="0">
                  <a:pos x="T0" y="T1"/>
                </a:cxn>
                <a:cxn ang="0">
                  <a:pos x="T2" y="T3"/>
                </a:cxn>
                <a:cxn ang="0">
                  <a:pos x="T4" y="T5"/>
                </a:cxn>
                <a:cxn ang="0">
                  <a:pos x="T6" y="T7"/>
                </a:cxn>
                <a:cxn ang="0">
                  <a:pos x="T8" y="T9"/>
                </a:cxn>
              </a:cxnLst>
              <a:rect l="0" t="0" r="r" b="b"/>
              <a:pathLst>
                <a:path w="61" h="41">
                  <a:moveTo>
                    <a:pt x="59" y="17"/>
                  </a:moveTo>
                  <a:cubicBezTo>
                    <a:pt x="61" y="29"/>
                    <a:pt x="54" y="33"/>
                    <a:pt x="43" y="32"/>
                  </a:cubicBezTo>
                  <a:cubicBezTo>
                    <a:pt x="33" y="41"/>
                    <a:pt x="22" y="38"/>
                    <a:pt x="11" y="37"/>
                  </a:cubicBezTo>
                  <a:cubicBezTo>
                    <a:pt x="4" y="36"/>
                    <a:pt x="0" y="32"/>
                    <a:pt x="3" y="24"/>
                  </a:cubicBezTo>
                  <a:cubicBezTo>
                    <a:pt x="31" y="0"/>
                    <a:pt x="31" y="0"/>
                    <a:pt x="59" y="17"/>
                  </a:cubicBezTo>
                  <a:close/>
                </a:path>
              </a:pathLst>
            </a:custGeom>
            <a:solidFill>
              <a:srgbClr val="94141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8" name="Freeform 543">
              <a:extLst>
                <a:ext uri="{FF2B5EF4-FFF2-40B4-BE49-F238E27FC236}">
                  <a16:creationId xmlns:a16="http://schemas.microsoft.com/office/drawing/2014/main" id="{FF8F9C0D-45A4-41BC-8973-45F696E014FF}"/>
                </a:ext>
              </a:extLst>
            </p:cNvPr>
            <p:cNvSpPr>
              <a:spLocks/>
            </p:cNvSpPr>
            <p:nvPr/>
          </p:nvSpPr>
          <p:spPr bwMode="auto">
            <a:xfrm>
              <a:off x="5289551" y="4418013"/>
              <a:ext cx="223838" cy="131763"/>
            </a:xfrm>
            <a:custGeom>
              <a:avLst/>
              <a:gdLst>
                <a:gd name="T0" fmla="*/ 60 w 60"/>
                <a:gd name="T1" fmla="*/ 31 h 35"/>
                <a:gd name="T2" fmla="*/ 56 w 60"/>
                <a:gd name="T3" fmla="*/ 34 h 35"/>
                <a:gd name="T4" fmla="*/ 40 w 60"/>
                <a:gd name="T5" fmla="*/ 30 h 35"/>
                <a:gd name="T6" fmla="*/ 21 w 60"/>
                <a:gd name="T7" fmla="*/ 32 h 35"/>
                <a:gd name="T8" fmla="*/ 5 w 60"/>
                <a:gd name="T9" fmla="*/ 14 h 35"/>
                <a:gd name="T10" fmla="*/ 37 w 60"/>
                <a:gd name="T11" fmla="*/ 5 h 35"/>
                <a:gd name="T12" fmla="*/ 55 w 60"/>
                <a:gd name="T13" fmla="*/ 15 h 35"/>
                <a:gd name="T14" fmla="*/ 59 w 60"/>
                <a:gd name="T15" fmla="*/ 20 h 35"/>
                <a:gd name="T16" fmla="*/ 60 w 60"/>
                <a:gd name="T17" fmla="*/ 31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0" h="35">
                  <a:moveTo>
                    <a:pt x="60" y="31"/>
                  </a:moveTo>
                  <a:cubicBezTo>
                    <a:pt x="59" y="32"/>
                    <a:pt x="58" y="33"/>
                    <a:pt x="56" y="34"/>
                  </a:cubicBezTo>
                  <a:cubicBezTo>
                    <a:pt x="52" y="26"/>
                    <a:pt x="46" y="29"/>
                    <a:pt x="40" y="30"/>
                  </a:cubicBezTo>
                  <a:cubicBezTo>
                    <a:pt x="33" y="32"/>
                    <a:pt x="25" y="35"/>
                    <a:pt x="21" y="32"/>
                  </a:cubicBezTo>
                  <a:cubicBezTo>
                    <a:pt x="13" y="28"/>
                    <a:pt x="0" y="21"/>
                    <a:pt x="5" y="14"/>
                  </a:cubicBezTo>
                  <a:cubicBezTo>
                    <a:pt x="11" y="6"/>
                    <a:pt x="24" y="0"/>
                    <a:pt x="37" y="5"/>
                  </a:cubicBezTo>
                  <a:cubicBezTo>
                    <a:pt x="43" y="8"/>
                    <a:pt x="47" y="16"/>
                    <a:pt x="55" y="15"/>
                  </a:cubicBezTo>
                  <a:cubicBezTo>
                    <a:pt x="57" y="16"/>
                    <a:pt x="58" y="18"/>
                    <a:pt x="59" y="20"/>
                  </a:cubicBezTo>
                  <a:cubicBezTo>
                    <a:pt x="59" y="23"/>
                    <a:pt x="59" y="27"/>
                    <a:pt x="60" y="31"/>
                  </a:cubicBezTo>
                  <a:close/>
                </a:path>
              </a:pathLst>
            </a:custGeom>
            <a:solidFill>
              <a:srgbClr val="A76C3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9" name="Freeform 544">
              <a:extLst>
                <a:ext uri="{FF2B5EF4-FFF2-40B4-BE49-F238E27FC236}">
                  <a16:creationId xmlns:a16="http://schemas.microsoft.com/office/drawing/2014/main" id="{448564C4-265A-4086-A843-2D391759BE3B}"/>
                </a:ext>
              </a:extLst>
            </p:cNvPr>
            <p:cNvSpPr>
              <a:spLocks/>
            </p:cNvSpPr>
            <p:nvPr/>
          </p:nvSpPr>
          <p:spPr bwMode="auto">
            <a:xfrm>
              <a:off x="6164263" y="5014913"/>
              <a:ext cx="544513" cy="150813"/>
            </a:xfrm>
            <a:custGeom>
              <a:avLst/>
              <a:gdLst>
                <a:gd name="T0" fmla="*/ 0 w 145"/>
                <a:gd name="T1" fmla="*/ 10 h 40"/>
                <a:gd name="T2" fmla="*/ 0 w 145"/>
                <a:gd name="T3" fmla="*/ 0 h 40"/>
                <a:gd name="T4" fmla="*/ 52 w 145"/>
                <a:gd name="T5" fmla="*/ 11 h 40"/>
                <a:gd name="T6" fmla="*/ 124 w 145"/>
                <a:gd name="T7" fmla="*/ 23 h 40"/>
                <a:gd name="T8" fmla="*/ 145 w 145"/>
                <a:gd name="T9" fmla="*/ 28 h 40"/>
                <a:gd name="T10" fmla="*/ 141 w 145"/>
                <a:gd name="T11" fmla="*/ 28 h 40"/>
                <a:gd name="T12" fmla="*/ 86 w 145"/>
                <a:gd name="T13" fmla="*/ 35 h 40"/>
                <a:gd name="T14" fmla="*/ 67 w 145"/>
                <a:gd name="T15" fmla="*/ 29 h 40"/>
                <a:gd name="T16" fmla="*/ 0 w 145"/>
                <a:gd name="T17" fmla="*/ 1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5" h="40">
                  <a:moveTo>
                    <a:pt x="0" y="10"/>
                  </a:moveTo>
                  <a:cubicBezTo>
                    <a:pt x="0" y="7"/>
                    <a:pt x="0" y="3"/>
                    <a:pt x="0" y="0"/>
                  </a:cubicBezTo>
                  <a:cubicBezTo>
                    <a:pt x="17" y="4"/>
                    <a:pt x="35" y="8"/>
                    <a:pt x="52" y="11"/>
                  </a:cubicBezTo>
                  <a:cubicBezTo>
                    <a:pt x="75" y="21"/>
                    <a:pt x="100" y="20"/>
                    <a:pt x="124" y="23"/>
                  </a:cubicBezTo>
                  <a:cubicBezTo>
                    <a:pt x="131" y="24"/>
                    <a:pt x="138" y="23"/>
                    <a:pt x="145" y="28"/>
                  </a:cubicBezTo>
                  <a:cubicBezTo>
                    <a:pt x="143" y="28"/>
                    <a:pt x="142" y="28"/>
                    <a:pt x="141" y="28"/>
                  </a:cubicBezTo>
                  <a:cubicBezTo>
                    <a:pt x="123" y="31"/>
                    <a:pt x="104" y="24"/>
                    <a:pt x="86" y="35"/>
                  </a:cubicBezTo>
                  <a:cubicBezTo>
                    <a:pt x="79" y="40"/>
                    <a:pt x="73" y="32"/>
                    <a:pt x="67" y="29"/>
                  </a:cubicBezTo>
                  <a:cubicBezTo>
                    <a:pt x="46" y="16"/>
                    <a:pt x="25" y="7"/>
                    <a:pt x="0" y="10"/>
                  </a:cubicBezTo>
                  <a:close/>
                </a:path>
              </a:pathLst>
            </a:custGeom>
            <a:solidFill>
              <a:srgbClr val="5D343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0" name="Freeform 545">
              <a:extLst>
                <a:ext uri="{FF2B5EF4-FFF2-40B4-BE49-F238E27FC236}">
                  <a16:creationId xmlns:a16="http://schemas.microsoft.com/office/drawing/2014/main" id="{92D9DFA3-B4D3-421C-B442-EEF1C7443C1A}"/>
                </a:ext>
              </a:extLst>
            </p:cNvPr>
            <p:cNvSpPr>
              <a:spLocks/>
            </p:cNvSpPr>
            <p:nvPr/>
          </p:nvSpPr>
          <p:spPr bwMode="auto">
            <a:xfrm>
              <a:off x="7091363" y="5075238"/>
              <a:ext cx="165100" cy="228600"/>
            </a:xfrm>
            <a:custGeom>
              <a:avLst/>
              <a:gdLst>
                <a:gd name="T0" fmla="*/ 5 w 44"/>
                <a:gd name="T1" fmla="*/ 27 h 61"/>
                <a:gd name="T2" fmla="*/ 0 w 44"/>
                <a:gd name="T3" fmla="*/ 23 h 61"/>
                <a:gd name="T4" fmla="*/ 29 w 44"/>
                <a:gd name="T5" fmla="*/ 7 h 61"/>
                <a:gd name="T6" fmla="*/ 42 w 44"/>
                <a:gd name="T7" fmla="*/ 0 h 61"/>
                <a:gd name="T8" fmla="*/ 34 w 44"/>
                <a:gd name="T9" fmla="*/ 16 h 61"/>
                <a:gd name="T10" fmla="*/ 24 w 44"/>
                <a:gd name="T11" fmla="*/ 42 h 61"/>
                <a:gd name="T12" fmla="*/ 8 w 44"/>
                <a:gd name="T13" fmla="*/ 44 h 61"/>
                <a:gd name="T14" fmla="*/ 5 w 44"/>
                <a:gd name="T15" fmla="*/ 27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 h="61">
                  <a:moveTo>
                    <a:pt x="5" y="27"/>
                  </a:moveTo>
                  <a:cubicBezTo>
                    <a:pt x="3" y="26"/>
                    <a:pt x="1" y="25"/>
                    <a:pt x="0" y="23"/>
                  </a:cubicBezTo>
                  <a:cubicBezTo>
                    <a:pt x="10" y="19"/>
                    <a:pt x="20" y="14"/>
                    <a:pt x="29" y="7"/>
                  </a:cubicBezTo>
                  <a:cubicBezTo>
                    <a:pt x="36" y="9"/>
                    <a:pt x="36" y="0"/>
                    <a:pt x="42" y="0"/>
                  </a:cubicBezTo>
                  <a:cubicBezTo>
                    <a:pt x="44" y="8"/>
                    <a:pt x="41" y="13"/>
                    <a:pt x="34" y="16"/>
                  </a:cubicBezTo>
                  <a:cubicBezTo>
                    <a:pt x="25" y="23"/>
                    <a:pt x="25" y="33"/>
                    <a:pt x="24" y="42"/>
                  </a:cubicBezTo>
                  <a:cubicBezTo>
                    <a:pt x="21" y="61"/>
                    <a:pt x="15" y="53"/>
                    <a:pt x="8" y="44"/>
                  </a:cubicBezTo>
                  <a:cubicBezTo>
                    <a:pt x="6" y="39"/>
                    <a:pt x="5" y="33"/>
                    <a:pt x="5" y="27"/>
                  </a:cubicBezTo>
                  <a:close/>
                </a:path>
              </a:pathLst>
            </a:custGeom>
            <a:solidFill>
              <a:srgbClr val="415F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1" name="Freeform 546">
              <a:extLst>
                <a:ext uri="{FF2B5EF4-FFF2-40B4-BE49-F238E27FC236}">
                  <a16:creationId xmlns:a16="http://schemas.microsoft.com/office/drawing/2014/main" id="{B96EEC11-AF5E-4EA7-8582-0366E23B54FC}"/>
                </a:ext>
              </a:extLst>
            </p:cNvPr>
            <p:cNvSpPr>
              <a:spLocks/>
            </p:cNvSpPr>
            <p:nvPr/>
          </p:nvSpPr>
          <p:spPr bwMode="auto">
            <a:xfrm>
              <a:off x="6797676" y="4811713"/>
              <a:ext cx="161925" cy="93663"/>
            </a:xfrm>
            <a:custGeom>
              <a:avLst/>
              <a:gdLst>
                <a:gd name="T0" fmla="*/ 31 w 43"/>
                <a:gd name="T1" fmla="*/ 6 h 25"/>
                <a:gd name="T2" fmla="*/ 43 w 43"/>
                <a:gd name="T3" fmla="*/ 11 h 25"/>
                <a:gd name="T4" fmla="*/ 0 w 43"/>
                <a:gd name="T5" fmla="*/ 0 h 25"/>
                <a:gd name="T6" fmla="*/ 31 w 43"/>
                <a:gd name="T7" fmla="*/ 6 h 25"/>
              </a:gdLst>
              <a:ahLst/>
              <a:cxnLst>
                <a:cxn ang="0">
                  <a:pos x="T0" y="T1"/>
                </a:cxn>
                <a:cxn ang="0">
                  <a:pos x="T2" y="T3"/>
                </a:cxn>
                <a:cxn ang="0">
                  <a:pos x="T4" y="T5"/>
                </a:cxn>
                <a:cxn ang="0">
                  <a:pos x="T6" y="T7"/>
                </a:cxn>
              </a:cxnLst>
              <a:rect l="0" t="0" r="r" b="b"/>
              <a:pathLst>
                <a:path w="43" h="25">
                  <a:moveTo>
                    <a:pt x="31" y="6"/>
                  </a:moveTo>
                  <a:cubicBezTo>
                    <a:pt x="35" y="8"/>
                    <a:pt x="39" y="9"/>
                    <a:pt x="43" y="11"/>
                  </a:cubicBezTo>
                  <a:cubicBezTo>
                    <a:pt x="19" y="25"/>
                    <a:pt x="8" y="22"/>
                    <a:pt x="0" y="0"/>
                  </a:cubicBezTo>
                  <a:cubicBezTo>
                    <a:pt x="11" y="5"/>
                    <a:pt x="21" y="7"/>
                    <a:pt x="31" y="6"/>
                  </a:cubicBezTo>
                  <a:close/>
                </a:path>
              </a:pathLst>
            </a:custGeom>
            <a:solidFill>
              <a:srgbClr val="DAD5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2" name="Freeform 547">
              <a:extLst>
                <a:ext uri="{FF2B5EF4-FFF2-40B4-BE49-F238E27FC236}">
                  <a16:creationId xmlns:a16="http://schemas.microsoft.com/office/drawing/2014/main" id="{17724127-08BD-456F-A59E-91C2C872546A}"/>
                </a:ext>
              </a:extLst>
            </p:cNvPr>
            <p:cNvSpPr>
              <a:spLocks/>
            </p:cNvSpPr>
            <p:nvPr/>
          </p:nvSpPr>
          <p:spPr bwMode="auto">
            <a:xfrm>
              <a:off x="5480051" y="4654550"/>
              <a:ext cx="90488" cy="101600"/>
            </a:xfrm>
            <a:custGeom>
              <a:avLst/>
              <a:gdLst>
                <a:gd name="T0" fmla="*/ 18 w 24"/>
                <a:gd name="T1" fmla="*/ 27 h 27"/>
                <a:gd name="T2" fmla="*/ 0 w 24"/>
                <a:gd name="T3" fmla="*/ 9 h 27"/>
                <a:gd name="T4" fmla="*/ 7 w 24"/>
                <a:gd name="T5" fmla="*/ 0 h 27"/>
                <a:gd name="T6" fmla="*/ 18 w 24"/>
                <a:gd name="T7" fmla="*/ 27 h 27"/>
              </a:gdLst>
              <a:ahLst/>
              <a:cxnLst>
                <a:cxn ang="0">
                  <a:pos x="T0" y="T1"/>
                </a:cxn>
                <a:cxn ang="0">
                  <a:pos x="T2" y="T3"/>
                </a:cxn>
                <a:cxn ang="0">
                  <a:pos x="T4" y="T5"/>
                </a:cxn>
                <a:cxn ang="0">
                  <a:pos x="T6" y="T7"/>
                </a:cxn>
              </a:cxnLst>
              <a:rect l="0" t="0" r="r" b="b"/>
              <a:pathLst>
                <a:path w="24" h="27">
                  <a:moveTo>
                    <a:pt x="18" y="27"/>
                  </a:moveTo>
                  <a:cubicBezTo>
                    <a:pt x="12" y="21"/>
                    <a:pt x="6" y="15"/>
                    <a:pt x="0" y="9"/>
                  </a:cubicBezTo>
                  <a:cubicBezTo>
                    <a:pt x="3" y="6"/>
                    <a:pt x="5" y="3"/>
                    <a:pt x="7" y="0"/>
                  </a:cubicBezTo>
                  <a:cubicBezTo>
                    <a:pt x="23" y="4"/>
                    <a:pt x="24" y="15"/>
                    <a:pt x="18" y="27"/>
                  </a:cubicBezTo>
                  <a:close/>
                </a:path>
              </a:pathLst>
            </a:custGeom>
            <a:solidFill>
              <a:srgbClr val="7B2D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3" name="Freeform 548">
              <a:extLst>
                <a:ext uri="{FF2B5EF4-FFF2-40B4-BE49-F238E27FC236}">
                  <a16:creationId xmlns:a16="http://schemas.microsoft.com/office/drawing/2014/main" id="{7EFC22E8-6808-431E-A278-FFD73F3CE3DB}"/>
                </a:ext>
              </a:extLst>
            </p:cNvPr>
            <p:cNvSpPr>
              <a:spLocks/>
            </p:cNvSpPr>
            <p:nvPr/>
          </p:nvSpPr>
          <p:spPr bwMode="auto">
            <a:xfrm>
              <a:off x="6024563" y="5224463"/>
              <a:ext cx="258763" cy="98425"/>
            </a:xfrm>
            <a:custGeom>
              <a:avLst/>
              <a:gdLst>
                <a:gd name="T0" fmla="*/ 29 w 69"/>
                <a:gd name="T1" fmla="*/ 0 h 26"/>
                <a:gd name="T2" fmla="*/ 69 w 69"/>
                <a:gd name="T3" fmla="*/ 8 h 26"/>
                <a:gd name="T4" fmla="*/ 69 w 69"/>
                <a:gd name="T5" fmla="*/ 11 h 26"/>
                <a:gd name="T6" fmla="*/ 2 w 69"/>
                <a:gd name="T7" fmla="*/ 15 h 26"/>
                <a:gd name="T8" fmla="*/ 1 w 69"/>
                <a:gd name="T9" fmla="*/ 8 h 26"/>
                <a:gd name="T10" fmla="*/ 29 w 69"/>
                <a:gd name="T11" fmla="*/ 0 h 26"/>
              </a:gdLst>
              <a:ahLst/>
              <a:cxnLst>
                <a:cxn ang="0">
                  <a:pos x="T0" y="T1"/>
                </a:cxn>
                <a:cxn ang="0">
                  <a:pos x="T2" y="T3"/>
                </a:cxn>
                <a:cxn ang="0">
                  <a:pos x="T4" y="T5"/>
                </a:cxn>
                <a:cxn ang="0">
                  <a:pos x="T6" y="T7"/>
                </a:cxn>
                <a:cxn ang="0">
                  <a:pos x="T8" y="T9"/>
                </a:cxn>
                <a:cxn ang="0">
                  <a:pos x="T10" y="T11"/>
                </a:cxn>
              </a:cxnLst>
              <a:rect l="0" t="0" r="r" b="b"/>
              <a:pathLst>
                <a:path w="69" h="26">
                  <a:moveTo>
                    <a:pt x="29" y="0"/>
                  </a:moveTo>
                  <a:cubicBezTo>
                    <a:pt x="39" y="16"/>
                    <a:pt x="56" y="4"/>
                    <a:pt x="69" y="8"/>
                  </a:cubicBezTo>
                  <a:cubicBezTo>
                    <a:pt x="69" y="9"/>
                    <a:pt x="69" y="10"/>
                    <a:pt x="69" y="11"/>
                  </a:cubicBezTo>
                  <a:cubicBezTo>
                    <a:pt x="47" y="26"/>
                    <a:pt x="25" y="25"/>
                    <a:pt x="2" y="15"/>
                  </a:cubicBezTo>
                  <a:cubicBezTo>
                    <a:pt x="0" y="13"/>
                    <a:pt x="0" y="11"/>
                    <a:pt x="1" y="8"/>
                  </a:cubicBezTo>
                  <a:cubicBezTo>
                    <a:pt x="12" y="9"/>
                    <a:pt x="21" y="8"/>
                    <a:pt x="29" y="0"/>
                  </a:cubicBezTo>
                  <a:close/>
                </a:path>
              </a:pathLst>
            </a:custGeom>
            <a:solidFill>
              <a:srgbClr val="4F32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4" name="Freeform 549">
              <a:extLst>
                <a:ext uri="{FF2B5EF4-FFF2-40B4-BE49-F238E27FC236}">
                  <a16:creationId xmlns:a16="http://schemas.microsoft.com/office/drawing/2014/main" id="{9CC4165A-2DCD-490C-9942-A224CE87C998}"/>
                </a:ext>
              </a:extLst>
            </p:cNvPr>
            <p:cNvSpPr>
              <a:spLocks/>
            </p:cNvSpPr>
            <p:nvPr/>
          </p:nvSpPr>
          <p:spPr bwMode="auto">
            <a:xfrm>
              <a:off x="5851526" y="5224463"/>
              <a:ext cx="176213" cy="87313"/>
            </a:xfrm>
            <a:custGeom>
              <a:avLst/>
              <a:gdLst>
                <a:gd name="T0" fmla="*/ 47 w 47"/>
                <a:gd name="T1" fmla="*/ 8 h 23"/>
                <a:gd name="T2" fmla="*/ 47 w 47"/>
                <a:gd name="T3" fmla="*/ 11 h 23"/>
                <a:gd name="T4" fmla="*/ 0 w 47"/>
                <a:gd name="T5" fmla="*/ 4 h 23"/>
                <a:gd name="T6" fmla="*/ 5 w 47"/>
                <a:gd name="T7" fmla="*/ 0 h 23"/>
                <a:gd name="T8" fmla="*/ 47 w 47"/>
                <a:gd name="T9" fmla="*/ 8 h 23"/>
              </a:gdLst>
              <a:ahLst/>
              <a:cxnLst>
                <a:cxn ang="0">
                  <a:pos x="T0" y="T1"/>
                </a:cxn>
                <a:cxn ang="0">
                  <a:pos x="T2" y="T3"/>
                </a:cxn>
                <a:cxn ang="0">
                  <a:pos x="T4" y="T5"/>
                </a:cxn>
                <a:cxn ang="0">
                  <a:pos x="T6" y="T7"/>
                </a:cxn>
                <a:cxn ang="0">
                  <a:pos x="T8" y="T9"/>
                </a:cxn>
              </a:cxnLst>
              <a:rect l="0" t="0" r="r" b="b"/>
              <a:pathLst>
                <a:path w="47" h="23">
                  <a:moveTo>
                    <a:pt x="47" y="8"/>
                  </a:moveTo>
                  <a:cubicBezTo>
                    <a:pt x="47" y="9"/>
                    <a:pt x="47" y="10"/>
                    <a:pt x="47" y="11"/>
                  </a:cubicBezTo>
                  <a:cubicBezTo>
                    <a:pt x="31" y="23"/>
                    <a:pt x="13" y="20"/>
                    <a:pt x="0" y="4"/>
                  </a:cubicBezTo>
                  <a:cubicBezTo>
                    <a:pt x="2" y="3"/>
                    <a:pt x="4" y="2"/>
                    <a:pt x="5" y="0"/>
                  </a:cubicBezTo>
                  <a:cubicBezTo>
                    <a:pt x="19" y="4"/>
                    <a:pt x="34" y="2"/>
                    <a:pt x="47" y="8"/>
                  </a:cubicBezTo>
                  <a:close/>
                </a:path>
              </a:pathLst>
            </a:custGeom>
            <a:solidFill>
              <a:srgbClr val="7F786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5" name="Freeform 550">
              <a:extLst>
                <a:ext uri="{FF2B5EF4-FFF2-40B4-BE49-F238E27FC236}">
                  <a16:creationId xmlns:a16="http://schemas.microsoft.com/office/drawing/2014/main" id="{A6F93615-CA6D-45AF-A3C1-02F09DD65917}"/>
                </a:ext>
              </a:extLst>
            </p:cNvPr>
            <p:cNvSpPr>
              <a:spLocks/>
            </p:cNvSpPr>
            <p:nvPr/>
          </p:nvSpPr>
          <p:spPr bwMode="auto">
            <a:xfrm>
              <a:off x="5908676" y="4852988"/>
              <a:ext cx="112713" cy="87313"/>
            </a:xfrm>
            <a:custGeom>
              <a:avLst/>
              <a:gdLst>
                <a:gd name="T0" fmla="*/ 30 w 30"/>
                <a:gd name="T1" fmla="*/ 23 h 23"/>
                <a:gd name="T2" fmla="*/ 0 w 30"/>
                <a:gd name="T3" fmla="*/ 7 h 23"/>
                <a:gd name="T4" fmla="*/ 4 w 30"/>
                <a:gd name="T5" fmla="*/ 0 h 23"/>
                <a:gd name="T6" fmla="*/ 30 w 30"/>
                <a:gd name="T7" fmla="*/ 23 h 23"/>
              </a:gdLst>
              <a:ahLst/>
              <a:cxnLst>
                <a:cxn ang="0">
                  <a:pos x="T0" y="T1"/>
                </a:cxn>
                <a:cxn ang="0">
                  <a:pos x="T2" y="T3"/>
                </a:cxn>
                <a:cxn ang="0">
                  <a:pos x="T4" y="T5"/>
                </a:cxn>
                <a:cxn ang="0">
                  <a:pos x="T6" y="T7"/>
                </a:cxn>
              </a:cxnLst>
              <a:rect l="0" t="0" r="r" b="b"/>
              <a:pathLst>
                <a:path w="30" h="23">
                  <a:moveTo>
                    <a:pt x="30" y="23"/>
                  </a:moveTo>
                  <a:cubicBezTo>
                    <a:pt x="18" y="23"/>
                    <a:pt x="9" y="14"/>
                    <a:pt x="0" y="7"/>
                  </a:cubicBezTo>
                  <a:cubicBezTo>
                    <a:pt x="2" y="5"/>
                    <a:pt x="3" y="2"/>
                    <a:pt x="4" y="0"/>
                  </a:cubicBezTo>
                  <a:cubicBezTo>
                    <a:pt x="14" y="6"/>
                    <a:pt x="23" y="14"/>
                    <a:pt x="30" y="23"/>
                  </a:cubicBezTo>
                  <a:close/>
                </a:path>
              </a:pathLst>
            </a:custGeom>
            <a:solidFill>
              <a:srgbClr val="C9BF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6" name="Freeform 551">
              <a:extLst>
                <a:ext uri="{FF2B5EF4-FFF2-40B4-BE49-F238E27FC236}">
                  <a16:creationId xmlns:a16="http://schemas.microsoft.com/office/drawing/2014/main" id="{EF80241E-2A59-446F-9B5A-E309D91CD833}"/>
                </a:ext>
              </a:extLst>
            </p:cNvPr>
            <p:cNvSpPr>
              <a:spLocks/>
            </p:cNvSpPr>
            <p:nvPr/>
          </p:nvSpPr>
          <p:spPr bwMode="auto">
            <a:xfrm>
              <a:off x="5999163" y="1779588"/>
              <a:ext cx="104775" cy="107950"/>
            </a:xfrm>
            <a:custGeom>
              <a:avLst/>
              <a:gdLst>
                <a:gd name="T0" fmla="*/ 24 w 28"/>
                <a:gd name="T1" fmla="*/ 14 h 29"/>
                <a:gd name="T2" fmla="*/ 28 w 28"/>
                <a:gd name="T3" fmla="*/ 14 h 29"/>
                <a:gd name="T4" fmla="*/ 14 w 28"/>
                <a:gd name="T5" fmla="*/ 29 h 29"/>
                <a:gd name="T6" fmla="*/ 12 w 28"/>
                <a:gd name="T7" fmla="*/ 0 h 29"/>
                <a:gd name="T8" fmla="*/ 24 w 28"/>
                <a:gd name="T9" fmla="*/ 14 h 29"/>
              </a:gdLst>
              <a:ahLst/>
              <a:cxnLst>
                <a:cxn ang="0">
                  <a:pos x="T0" y="T1"/>
                </a:cxn>
                <a:cxn ang="0">
                  <a:pos x="T2" y="T3"/>
                </a:cxn>
                <a:cxn ang="0">
                  <a:pos x="T4" y="T5"/>
                </a:cxn>
                <a:cxn ang="0">
                  <a:pos x="T6" y="T7"/>
                </a:cxn>
                <a:cxn ang="0">
                  <a:pos x="T8" y="T9"/>
                </a:cxn>
              </a:cxnLst>
              <a:rect l="0" t="0" r="r" b="b"/>
              <a:pathLst>
                <a:path w="28" h="29">
                  <a:moveTo>
                    <a:pt x="24" y="14"/>
                  </a:moveTo>
                  <a:cubicBezTo>
                    <a:pt x="25" y="14"/>
                    <a:pt x="27" y="14"/>
                    <a:pt x="28" y="14"/>
                  </a:cubicBezTo>
                  <a:cubicBezTo>
                    <a:pt x="22" y="18"/>
                    <a:pt x="17" y="22"/>
                    <a:pt x="14" y="29"/>
                  </a:cubicBezTo>
                  <a:cubicBezTo>
                    <a:pt x="13" y="20"/>
                    <a:pt x="0" y="12"/>
                    <a:pt x="12" y="0"/>
                  </a:cubicBezTo>
                  <a:cubicBezTo>
                    <a:pt x="15" y="5"/>
                    <a:pt x="16" y="14"/>
                    <a:pt x="24" y="14"/>
                  </a:cubicBezTo>
                  <a:close/>
                </a:path>
              </a:pathLst>
            </a:custGeom>
            <a:solidFill>
              <a:srgbClr val="9D989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7" name="Freeform 552">
              <a:extLst>
                <a:ext uri="{FF2B5EF4-FFF2-40B4-BE49-F238E27FC236}">
                  <a16:creationId xmlns:a16="http://schemas.microsoft.com/office/drawing/2014/main" id="{FF1EEF2C-4D1E-4A86-B712-736745125CD0}"/>
                </a:ext>
              </a:extLst>
            </p:cNvPr>
            <p:cNvSpPr>
              <a:spLocks/>
            </p:cNvSpPr>
            <p:nvPr/>
          </p:nvSpPr>
          <p:spPr bwMode="auto">
            <a:xfrm>
              <a:off x="6415088" y="1749425"/>
              <a:ext cx="101600" cy="96838"/>
            </a:xfrm>
            <a:custGeom>
              <a:avLst/>
              <a:gdLst>
                <a:gd name="T0" fmla="*/ 9 w 27"/>
                <a:gd name="T1" fmla="*/ 26 h 26"/>
                <a:gd name="T2" fmla="*/ 7 w 27"/>
                <a:gd name="T3" fmla="*/ 9 h 26"/>
                <a:gd name="T4" fmla="*/ 27 w 27"/>
                <a:gd name="T5" fmla="*/ 16 h 26"/>
                <a:gd name="T6" fmla="*/ 9 w 27"/>
                <a:gd name="T7" fmla="*/ 26 h 26"/>
                <a:gd name="T8" fmla="*/ 9 w 27"/>
                <a:gd name="T9" fmla="*/ 26 h 26"/>
              </a:gdLst>
              <a:ahLst/>
              <a:cxnLst>
                <a:cxn ang="0">
                  <a:pos x="T0" y="T1"/>
                </a:cxn>
                <a:cxn ang="0">
                  <a:pos x="T2" y="T3"/>
                </a:cxn>
                <a:cxn ang="0">
                  <a:pos x="T4" y="T5"/>
                </a:cxn>
                <a:cxn ang="0">
                  <a:pos x="T6" y="T7"/>
                </a:cxn>
                <a:cxn ang="0">
                  <a:pos x="T8" y="T9"/>
                </a:cxn>
              </a:cxnLst>
              <a:rect l="0" t="0" r="r" b="b"/>
              <a:pathLst>
                <a:path w="27" h="26">
                  <a:moveTo>
                    <a:pt x="9" y="26"/>
                  </a:moveTo>
                  <a:cubicBezTo>
                    <a:pt x="0" y="21"/>
                    <a:pt x="5" y="10"/>
                    <a:pt x="7" y="9"/>
                  </a:cubicBezTo>
                  <a:cubicBezTo>
                    <a:pt x="16" y="0"/>
                    <a:pt x="19" y="15"/>
                    <a:pt x="27" y="16"/>
                  </a:cubicBezTo>
                  <a:cubicBezTo>
                    <a:pt x="23" y="23"/>
                    <a:pt x="12" y="18"/>
                    <a:pt x="9" y="26"/>
                  </a:cubicBezTo>
                  <a:cubicBezTo>
                    <a:pt x="9" y="26"/>
                    <a:pt x="9" y="26"/>
                    <a:pt x="9" y="26"/>
                  </a:cubicBezTo>
                  <a:close/>
                </a:path>
              </a:pathLst>
            </a:custGeom>
            <a:solidFill>
              <a:srgbClr val="ABA69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8" name="Freeform 553">
              <a:extLst>
                <a:ext uri="{FF2B5EF4-FFF2-40B4-BE49-F238E27FC236}">
                  <a16:creationId xmlns:a16="http://schemas.microsoft.com/office/drawing/2014/main" id="{7B3CAC6C-DC59-471A-BA9D-9F7BA18E7DAA}"/>
                </a:ext>
              </a:extLst>
            </p:cNvPr>
            <p:cNvSpPr>
              <a:spLocks/>
            </p:cNvSpPr>
            <p:nvPr/>
          </p:nvSpPr>
          <p:spPr bwMode="auto">
            <a:xfrm>
              <a:off x="6230938" y="1851025"/>
              <a:ext cx="79375" cy="63500"/>
            </a:xfrm>
            <a:custGeom>
              <a:avLst/>
              <a:gdLst>
                <a:gd name="T0" fmla="*/ 21 w 21"/>
                <a:gd name="T1" fmla="*/ 13 h 17"/>
                <a:gd name="T2" fmla="*/ 12 w 21"/>
                <a:gd name="T3" fmla="*/ 17 h 17"/>
                <a:gd name="T4" fmla="*/ 0 w 21"/>
                <a:gd name="T5" fmla="*/ 5 h 17"/>
                <a:gd name="T6" fmla="*/ 6 w 21"/>
                <a:gd name="T7" fmla="*/ 1 h 17"/>
                <a:gd name="T8" fmla="*/ 21 w 21"/>
                <a:gd name="T9" fmla="*/ 13 h 17"/>
              </a:gdLst>
              <a:ahLst/>
              <a:cxnLst>
                <a:cxn ang="0">
                  <a:pos x="T0" y="T1"/>
                </a:cxn>
                <a:cxn ang="0">
                  <a:pos x="T2" y="T3"/>
                </a:cxn>
                <a:cxn ang="0">
                  <a:pos x="T4" y="T5"/>
                </a:cxn>
                <a:cxn ang="0">
                  <a:pos x="T6" y="T7"/>
                </a:cxn>
                <a:cxn ang="0">
                  <a:pos x="T8" y="T9"/>
                </a:cxn>
              </a:cxnLst>
              <a:rect l="0" t="0" r="r" b="b"/>
              <a:pathLst>
                <a:path w="21" h="17">
                  <a:moveTo>
                    <a:pt x="21" y="13"/>
                  </a:moveTo>
                  <a:cubicBezTo>
                    <a:pt x="17" y="15"/>
                    <a:pt x="14" y="17"/>
                    <a:pt x="12" y="17"/>
                  </a:cubicBezTo>
                  <a:cubicBezTo>
                    <a:pt x="6" y="15"/>
                    <a:pt x="2" y="11"/>
                    <a:pt x="0" y="5"/>
                  </a:cubicBezTo>
                  <a:cubicBezTo>
                    <a:pt x="0" y="2"/>
                    <a:pt x="3" y="0"/>
                    <a:pt x="6" y="1"/>
                  </a:cubicBezTo>
                  <a:cubicBezTo>
                    <a:pt x="10" y="4"/>
                    <a:pt x="15" y="8"/>
                    <a:pt x="21" y="13"/>
                  </a:cubicBezTo>
                  <a:close/>
                </a:path>
              </a:pathLst>
            </a:custGeom>
            <a:solidFill>
              <a:srgbClr val="9994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9" name="Freeform 554">
              <a:extLst>
                <a:ext uri="{FF2B5EF4-FFF2-40B4-BE49-F238E27FC236}">
                  <a16:creationId xmlns:a16="http://schemas.microsoft.com/office/drawing/2014/main" id="{D169C296-5E3E-4F18-9E2A-43219FE955A6}"/>
                </a:ext>
              </a:extLst>
            </p:cNvPr>
            <p:cNvSpPr>
              <a:spLocks/>
            </p:cNvSpPr>
            <p:nvPr/>
          </p:nvSpPr>
          <p:spPr bwMode="auto">
            <a:xfrm>
              <a:off x="6253163" y="1757363"/>
              <a:ext cx="68263" cy="55563"/>
            </a:xfrm>
            <a:custGeom>
              <a:avLst/>
              <a:gdLst>
                <a:gd name="T0" fmla="*/ 4 w 18"/>
                <a:gd name="T1" fmla="*/ 0 h 15"/>
                <a:gd name="T2" fmla="*/ 18 w 18"/>
                <a:gd name="T3" fmla="*/ 5 h 15"/>
                <a:gd name="T4" fmla="*/ 0 w 18"/>
                <a:gd name="T5" fmla="*/ 15 h 15"/>
                <a:gd name="T6" fmla="*/ 4 w 18"/>
                <a:gd name="T7" fmla="*/ 0 h 15"/>
                <a:gd name="T8" fmla="*/ 4 w 18"/>
                <a:gd name="T9" fmla="*/ 0 h 15"/>
              </a:gdLst>
              <a:ahLst/>
              <a:cxnLst>
                <a:cxn ang="0">
                  <a:pos x="T0" y="T1"/>
                </a:cxn>
                <a:cxn ang="0">
                  <a:pos x="T2" y="T3"/>
                </a:cxn>
                <a:cxn ang="0">
                  <a:pos x="T4" y="T5"/>
                </a:cxn>
                <a:cxn ang="0">
                  <a:pos x="T6" y="T7"/>
                </a:cxn>
                <a:cxn ang="0">
                  <a:pos x="T8" y="T9"/>
                </a:cxn>
              </a:cxnLst>
              <a:rect l="0" t="0" r="r" b="b"/>
              <a:pathLst>
                <a:path w="18" h="15">
                  <a:moveTo>
                    <a:pt x="4" y="0"/>
                  </a:moveTo>
                  <a:cubicBezTo>
                    <a:pt x="8" y="2"/>
                    <a:pt x="13" y="3"/>
                    <a:pt x="18" y="5"/>
                  </a:cubicBezTo>
                  <a:cubicBezTo>
                    <a:pt x="13" y="11"/>
                    <a:pt x="7" y="13"/>
                    <a:pt x="0" y="15"/>
                  </a:cubicBezTo>
                  <a:cubicBezTo>
                    <a:pt x="1" y="9"/>
                    <a:pt x="3" y="5"/>
                    <a:pt x="4" y="0"/>
                  </a:cubicBezTo>
                  <a:cubicBezTo>
                    <a:pt x="4" y="0"/>
                    <a:pt x="4" y="0"/>
                    <a:pt x="4" y="0"/>
                  </a:cubicBezTo>
                  <a:close/>
                </a:path>
              </a:pathLst>
            </a:custGeom>
            <a:solidFill>
              <a:srgbClr val="9995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0" name="Freeform 555">
              <a:extLst>
                <a:ext uri="{FF2B5EF4-FFF2-40B4-BE49-F238E27FC236}">
                  <a16:creationId xmlns:a16="http://schemas.microsoft.com/office/drawing/2014/main" id="{F98F7E5D-9A75-4F2B-A9E3-588B9C0524A4}"/>
                </a:ext>
              </a:extLst>
            </p:cNvPr>
            <p:cNvSpPr>
              <a:spLocks/>
            </p:cNvSpPr>
            <p:nvPr/>
          </p:nvSpPr>
          <p:spPr bwMode="auto">
            <a:xfrm>
              <a:off x="5826126" y="1816100"/>
              <a:ext cx="153988" cy="158750"/>
            </a:xfrm>
            <a:custGeom>
              <a:avLst/>
              <a:gdLst>
                <a:gd name="T0" fmla="*/ 11 w 41"/>
                <a:gd name="T1" fmla="*/ 39 h 42"/>
                <a:gd name="T2" fmla="*/ 6 w 41"/>
                <a:gd name="T3" fmla="*/ 41 h 42"/>
                <a:gd name="T4" fmla="*/ 4 w 41"/>
                <a:gd name="T5" fmla="*/ 36 h 42"/>
                <a:gd name="T6" fmla="*/ 19 w 41"/>
                <a:gd name="T7" fmla="*/ 0 h 42"/>
                <a:gd name="T8" fmla="*/ 11 w 41"/>
                <a:gd name="T9" fmla="*/ 39 h 42"/>
              </a:gdLst>
              <a:ahLst/>
              <a:cxnLst>
                <a:cxn ang="0">
                  <a:pos x="T0" y="T1"/>
                </a:cxn>
                <a:cxn ang="0">
                  <a:pos x="T2" y="T3"/>
                </a:cxn>
                <a:cxn ang="0">
                  <a:pos x="T4" y="T5"/>
                </a:cxn>
                <a:cxn ang="0">
                  <a:pos x="T6" y="T7"/>
                </a:cxn>
                <a:cxn ang="0">
                  <a:pos x="T8" y="T9"/>
                </a:cxn>
              </a:cxnLst>
              <a:rect l="0" t="0" r="r" b="b"/>
              <a:pathLst>
                <a:path w="41" h="42">
                  <a:moveTo>
                    <a:pt x="11" y="39"/>
                  </a:moveTo>
                  <a:cubicBezTo>
                    <a:pt x="10" y="40"/>
                    <a:pt x="8" y="41"/>
                    <a:pt x="6" y="41"/>
                  </a:cubicBezTo>
                  <a:cubicBezTo>
                    <a:pt x="0" y="42"/>
                    <a:pt x="4" y="38"/>
                    <a:pt x="4" y="36"/>
                  </a:cubicBezTo>
                  <a:cubicBezTo>
                    <a:pt x="9" y="24"/>
                    <a:pt x="14" y="12"/>
                    <a:pt x="19" y="0"/>
                  </a:cubicBezTo>
                  <a:cubicBezTo>
                    <a:pt x="41" y="18"/>
                    <a:pt x="16" y="26"/>
                    <a:pt x="11" y="39"/>
                  </a:cubicBezTo>
                  <a:close/>
                </a:path>
              </a:pathLst>
            </a:custGeom>
            <a:solidFill>
              <a:srgbClr val="CCC8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1" name="Freeform 556">
              <a:extLst>
                <a:ext uri="{FF2B5EF4-FFF2-40B4-BE49-F238E27FC236}">
                  <a16:creationId xmlns:a16="http://schemas.microsoft.com/office/drawing/2014/main" id="{01167C7F-B783-4C83-8F26-0A220E6160EC}"/>
                </a:ext>
              </a:extLst>
            </p:cNvPr>
            <p:cNvSpPr>
              <a:spLocks/>
            </p:cNvSpPr>
            <p:nvPr/>
          </p:nvSpPr>
          <p:spPr bwMode="auto">
            <a:xfrm>
              <a:off x="7064376" y="1171575"/>
              <a:ext cx="233363" cy="409575"/>
            </a:xfrm>
            <a:custGeom>
              <a:avLst/>
              <a:gdLst>
                <a:gd name="T0" fmla="*/ 36 w 62"/>
                <a:gd name="T1" fmla="*/ 32 h 109"/>
                <a:gd name="T2" fmla="*/ 32 w 62"/>
                <a:gd name="T3" fmla="*/ 76 h 109"/>
                <a:gd name="T4" fmla="*/ 36 w 62"/>
                <a:gd name="T5" fmla="*/ 89 h 109"/>
                <a:gd name="T6" fmla="*/ 38 w 62"/>
                <a:gd name="T7" fmla="*/ 105 h 109"/>
                <a:gd name="T8" fmla="*/ 24 w 62"/>
                <a:gd name="T9" fmla="*/ 98 h 109"/>
                <a:gd name="T10" fmla="*/ 12 w 62"/>
                <a:gd name="T11" fmla="*/ 84 h 109"/>
                <a:gd name="T12" fmla="*/ 10 w 62"/>
                <a:gd name="T13" fmla="*/ 75 h 109"/>
                <a:gd name="T14" fmla="*/ 23 w 62"/>
                <a:gd name="T15" fmla="*/ 23 h 109"/>
                <a:gd name="T16" fmla="*/ 42 w 62"/>
                <a:gd name="T17" fmla="*/ 12 h 109"/>
                <a:gd name="T18" fmla="*/ 62 w 62"/>
                <a:gd name="T19" fmla="*/ 2 h 109"/>
                <a:gd name="T20" fmla="*/ 36 w 62"/>
                <a:gd name="T21" fmla="*/ 32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2" h="109">
                  <a:moveTo>
                    <a:pt x="36" y="32"/>
                  </a:moveTo>
                  <a:cubicBezTo>
                    <a:pt x="27" y="46"/>
                    <a:pt x="15" y="60"/>
                    <a:pt x="32" y="76"/>
                  </a:cubicBezTo>
                  <a:cubicBezTo>
                    <a:pt x="33" y="81"/>
                    <a:pt x="34" y="85"/>
                    <a:pt x="36" y="89"/>
                  </a:cubicBezTo>
                  <a:cubicBezTo>
                    <a:pt x="39" y="94"/>
                    <a:pt x="44" y="100"/>
                    <a:pt x="38" y="105"/>
                  </a:cubicBezTo>
                  <a:cubicBezTo>
                    <a:pt x="31" y="109"/>
                    <a:pt x="28" y="101"/>
                    <a:pt x="24" y="98"/>
                  </a:cubicBezTo>
                  <a:cubicBezTo>
                    <a:pt x="19" y="94"/>
                    <a:pt x="16" y="89"/>
                    <a:pt x="12" y="84"/>
                  </a:cubicBezTo>
                  <a:cubicBezTo>
                    <a:pt x="11" y="81"/>
                    <a:pt x="12" y="77"/>
                    <a:pt x="10" y="75"/>
                  </a:cubicBezTo>
                  <a:cubicBezTo>
                    <a:pt x="0" y="54"/>
                    <a:pt x="3" y="41"/>
                    <a:pt x="23" y="23"/>
                  </a:cubicBezTo>
                  <a:cubicBezTo>
                    <a:pt x="32" y="24"/>
                    <a:pt x="36" y="17"/>
                    <a:pt x="42" y="12"/>
                  </a:cubicBezTo>
                  <a:cubicBezTo>
                    <a:pt x="47" y="8"/>
                    <a:pt x="50" y="0"/>
                    <a:pt x="62" y="2"/>
                  </a:cubicBezTo>
                  <a:cubicBezTo>
                    <a:pt x="53" y="13"/>
                    <a:pt x="44" y="23"/>
                    <a:pt x="36" y="32"/>
                  </a:cubicBezTo>
                  <a:close/>
                </a:path>
              </a:pathLst>
            </a:custGeom>
            <a:solidFill>
              <a:srgbClr val="9F5E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2" name="Freeform 557">
              <a:extLst>
                <a:ext uri="{FF2B5EF4-FFF2-40B4-BE49-F238E27FC236}">
                  <a16:creationId xmlns:a16="http://schemas.microsoft.com/office/drawing/2014/main" id="{EBC42B3A-81DA-4012-9BFD-B56B645C94EA}"/>
                </a:ext>
              </a:extLst>
            </p:cNvPr>
            <p:cNvSpPr>
              <a:spLocks/>
            </p:cNvSpPr>
            <p:nvPr/>
          </p:nvSpPr>
          <p:spPr bwMode="auto">
            <a:xfrm>
              <a:off x="6403976" y="2324100"/>
              <a:ext cx="150813" cy="127000"/>
            </a:xfrm>
            <a:custGeom>
              <a:avLst/>
              <a:gdLst>
                <a:gd name="T0" fmla="*/ 24 w 40"/>
                <a:gd name="T1" fmla="*/ 34 h 34"/>
                <a:gd name="T2" fmla="*/ 8 w 40"/>
                <a:gd name="T3" fmla="*/ 23 h 34"/>
                <a:gd name="T4" fmla="*/ 4 w 40"/>
                <a:gd name="T5" fmla="*/ 5 h 34"/>
                <a:gd name="T6" fmla="*/ 24 w 40"/>
                <a:gd name="T7" fmla="*/ 0 h 34"/>
                <a:gd name="T8" fmla="*/ 40 w 40"/>
                <a:gd name="T9" fmla="*/ 32 h 34"/>
                <a:gd name="T10" fmla="*/ 24 w 40"/>
                <a:gd name="T11" fmla="*/ 34 h 34"/>
              </a:gdLst>
              <a:ahLst/>
              <a:cxnLst>
                <a:cxn ang="0">
                  <a:pos x="T0" y="T1"/>
                </a:cxn>
                <a:cxn ang="0">
                  <a:pos x="T2" y="T3"/>
                </a:cxn>
                <a:cxn ang="0">
                  <a:pos x="T4" y="T5"/>
                </a:cxn>
                <a:cxn ang="0">
                  <a:pos x="T6" y="T7"/>
                </a:cxn>
                <a:cxn ang="0">
                  <a:pos x="T8" y="T9"/>
                </a:cxn>
                <a:cxn ang="0">
                  <a:pos x="T10" y="T11"/>
                </a:cxn>
              </a:cxnLst>
              <a:rect l="0" t="0" r="r" b="b"/>
              <a:pathLst>
                <a:path w="40" h="34">
                  <a:moveTo>
                    <a:pt x="24" y="34"/>
                  </a:moveTo>
                  <a:cubicBezTo>
                    <a:pt x="21" y="27"/>
                    <a:pt x="13" y="26"/>
                    <a:pt x="8" y="23"/>
                  </a:cubicBezTo>
                  <a:cubicBezTo>
                    <a:pt x="1" y="18"/>
                    <a:pt x="0" y="12"/>
                    <a:pt x="4" y="5"/>
                  </a:cubicBezTo>
                  <a:cubicBezTo>
                    <a:pt x="10" y="3"/>
                    <a:pt x="16" y="2"/>
                    <a:pt x="24" y="0"/>
                  </a:cubicBezTo>
                  <a:cubicBezTo>
                    <a:pt x="24" y="13"/>
                    <a:pt x="24" y="25"/>
                    <a:pt x="40" y="32"/>
                  </a:cubicBezTo>
                  <a:cubicBezTo>
                    <a:pt x="33" y="33"/>
                    <a:pt x="28" y="33"/>
                    <a:pt x="24" y="34"/>
                  </a:cubicBezTo>
                  <a:close/>
                </a:path>
              </a:pathLst>
            </a:custGeom>
            <a:solidFill>
              <a:srgbClr val="D1CDC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3" name="Freeform 558">
              <a:extLst>
                <a:ext uri="{FF2B5EF4-FFF2-40B4-BE49-F238E27FC236}">
                  <a16:creationId xmlns:a16="http://schemas.microsoft.com/office/drawing/2014/main" id="{388233CD-C259-46F3-9EF3-993866D73FF2}"/>
                </a:ext>
              </a:extLst>
            </p:cNvPr>
            <p:cNvSpPr>
              <a:spLocks/>
            </p:cNvSpPr>
            <p:nvPr/>
          </p:nvSpPr>
          <p:spPr bwMode="auto">
            <a:xfrm>
              <a:off x="4992688" y="2662238"/>
              <a:ext cx="160338" cy="141288"/>
            </a:xfrm>
            <a:custGeom>
              <a:avLst/>
              <a:gdLst>
                <a:gd name="T0" fmla="*/ 0 w 43"/>
                <a:gd name="T1" fmla="*/ 15 h 38"/>
                <a:gd name="T2" fmla="*/ 43 w 43"/>
                <a:gd name="T3" fmla="*/ 7 h 38"/>
                <a:gd name="T4" fmla="*/ 40 w 43"/>
                <a:gd name="T5" fmla="*/ 14 h 38"/>
                <a:gd name="T6" fmla="*/ 0 w 43"/>
                <a:gd name="T7" fmla="*/ 15 h 38"/>
              </a:gdLst>
              <a:ahLst/>
              <a:cxnLst>
                <a:cxn ang="0">
                  <a:pos x="T0" y="T1"/>
                </a:cxn>
                <a:cxn ang="0">
                  <a:pos x="T2" y="T3"/>
                </a:cxn>
                <a:cxn ang="0">
                  <a:pos x="T4" y="T5"/>
                </a:cxn>
                <a:cxn ang="0">
                  <a:pos x="T6" y="T7"/>
                </a:cxn>
              </a:cxnLst>
              <a:rect l="0" t="0" r="r" b="b"/>
              <a:pathLst>
                <a:path w="43" h="38">
                  <a:moveTo>
                    <a:pt x="0" y="15"/>
                  </a:moveTo>
                  <a:cubicBezTo>
                    <a:pt x="13" y="0"/>
                    <a:pt x="29" y="11"/>
                    <a:pt x="43" y="7"/>
                  </a:cubicBezTo>
                  <a:cubicBezTo>
                    <a:pt x="42" y="10"/>
                    <a:pt x="41" y="12"/>
                    <a:pt x="40" y="14"/>
                  </a:cubicBezTo>
                  <a:cubicBezTo>
                    <a:pt x="25" y="38"/>
                    <a:pt x="16" y="38"/>
                    <a:pt x="0" y="15"/>
                  </a:cubicBezTo>
                  <a:close/>
                </a:path>
              </a:pathLst>
            </a:custGeom>
            <a:solidFill>
              <a:srgbClr val="938E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4" name="Freeform 559">
              <a:extLst>
                <a:ext uri="{FF2B5EF4-FFF2-40B4-BE49-F238E27FC236}">
                  <a16:creationId xmlns:a16="http://schemas.microsoft.com/office/drawing/2014/main" id="{B8D9310C-3AF7-420D-93F2-AF547E59BD2F}"/>
                </a:ext>
              </a:extLst>
            </p:cNvPr>
            <p:cNvSpPr>
              <a:spLocks/>
            </p:cNvSpPr>
            <p:nvPr/>
          </p:nvSpPr>
          <p:spPr bwMode="auto">
            <a:xfrm>
              <a:off x="4962526" y="2717800"/>
              <a:ext cx="66675" cy="127000"/>
            </a:xfrm>
            <a:custGeom>
              <a:avLst/>
              <a:gdLst>
                <a:gd name="T0" fmla="*/ 0 w 18"/>
                <a:gd name="T1" fmla="*/ 0 h 34"/>
                <a:gd name="T2" fmla="*/ 4 w 18"/>
                <a:gd name="T3" fmla="*/ 4 h 34"/>
                <a:gd name="T4" fmla="*/ 13 w 18"/>
                <a:gd name="T5" fmla="*/ 19 h 34"/>
                <a:gd name="T6" fmla="*/ 13 w 18"/>
                <a:gd name="T7" fmla="*/ 31 h 34"/>
                <a:gd name="T8" fmla="*/ 4 w 18"/>
                <a:gd name="T9" fmla="*/ 24 h 34"/>
                <a:gd name="T10" fmla="*/ 0 w 18"/>
                <a:gd name="T11" fmla="*/ 0 h 34"/>
              </a:gdLst>
              <a:ahLst/>
              <a:cxnLst>
                <a:cxn ang="0">
                  <a:pos x="T0" y="T1"/>
                </a:cxn>
                <a:cxn ang="0">
                  <a:pos x="T2" y="T3"/>
                </a:cxn>
                <a:cxn ang="0">
                  <a:pos x="T4" y="T5"/>
                </a:cxn>
                <a:cxn ang="0">
                  <a:pos x="T6" y="T7"/>
                </a:cxn>
                <a:cxn ang="0">
                  <a:pos x="T8" y="T9"/>
                </a:cxn>
                <a:cxn ang="0">
                  <a:pos x="T10" y="T11"/>
                </a:cxn>
              </a:cxnLst>
              <a:rect l="0" t="0" r="r" b="b"/>
              <a:pathLst>
                <a:path w="18" h="34">
                  <a:moveTo>
                    <a:pt x="0" y="0"/>
                  </a:moveTo>
                  <a:cubicBezTo>
                    <a:pt x="1" y="2"/>
                    <a:pt x="3" y="3"/>
                    <a:pt x="4" y="4"/>
                  </a:cubicBezTo>
                  <a:cubicBezTo>
                    <a:pt x="7" y="9"/>
                    <a:pt x="10" y="14"/>
                    <a:pt x="13" y="19"/>
                  </a:cubicBezTo>
                  <a:cubicBezTo>
                    <a:pt x="16" y="23"/>
                    <a:pt x="18" y="28"/>
                    <a:pt x="13" y="31"/>
                  </a:cubicBezTo>
                  <a:cubicBezTo>
                    <a:pt x="7" y="34"/>
                    <a:pt x="5" y="28"/>
                    <a:pt x="4" y="24"/>
                  </a:cubicBezTo>
                  <a:cubicBezTo>
                    <a:pt x="3" y="16"/>
                    <a:pt x="2" y="8"/>
                    <a:pt x="0" y="0"/>
                  </a:cubicBezTo>
                  <a:close/>
                </a:path>
              </a:pathLst>
            </a:custGeom>
            <a:solidFill>
              <a:srgbClr val="C5C0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5" name="Freeform 560">
              <a:extLst>
                <a:ext uri="{FF2B5EF4-FFF2-40B4-BE49-F238E27FC236}">
                  <a16:creationId xmlns:a16="http://schemas.microsoft.com/office/drawing/2014/main" id="{C84EBDF3-9ADB-43A3-828A-1ECAA09C3F1B}"/>
                </a:ext>
              </a:extLst>
            </p:cNvPr>
            <p:cNvSpPr>
              <a:spLocks/>
            </p:cNvSpPr>
            <p:nvPr/>
          </p:nvSpPr>
          <p:spPr bwMode="auto">
            <a:xfrm>
              <a:off x="7620001" y="1152525"/>
              <a:ext cx="654050" cy="465138"/>
            </a:xfrm>
            <a:custGeom>
              <a:avLst/>
              <a:gdLst>
                <a:gd name="T0" fmla="*/ 0 w 174"/>
                <a:gd name="T1" fmla="*/ 124 h 124"/>
                <a:gd name="T2" fmla="*/ 0 w 174"/>
                <a:gd name="T3" fmla="*/ 113 h 124"/>
                <a:gd name="T4" fmla="*/ 44 w 174"/>
                <a:gd name="T5" fmla="*/ 90 h 124"/>
                <a:gd name="T6" fmla="*/ 56 w 174"/>
                <a:gd name="T7" fmla="*/ 81 h 124"/>
                <a:gd name="T8" fmla="*/ 91 w 174"/>
                <a:gd name="T9" fmla="*/ 48 h 124"/>
                <a:gd name="T10" fmla="*/ 117 w 174"/>
                <a:gd name="T11" fmla="*/ 27 h 124"/>
                <a:gd name="T12" fmla="*/ 156 w 174"/>
                <a:gd name="T13" fmla="*/ 10 h 124"/>
                <a:gd name="T14" fmla="*/ 164 w 174"/>
                <a:gd name="T15" fmla="*/ 1 h 124"/>
                <a:gd name="T16" fmla="*/ 172 w 174"/>
                <a:gd name="T17" fmla="*/ 9 h 124"/>
                <a:gd name="T18" fmla="*/ 164 w 174"/>
                <a:gd name="T19" fmla="*/ 21 h 124"/>
                <a:gd name="T20" fmla="*/ 140 w 174"/>
                <a:gd name="T21" fmla="*/ 47 h 124"/>
                <a:gd name="T22" fmla="*/ 122 w 174"/>
                <a:gd name="T23" fmla="*/ 67 h 124"/>
                <a:gd name="T24" fmla="*/ 84 w 174"/>
                <a:gd name="T25" fmla="*/ 91 h 124"/>
                <a:gd name="T26" fmla="*/ 48 w 174"/>
                <a:gd name="T27" fmla="*/ 118 h 124"/>
                <a:gd name="T28" fmla="*/ 29 w 174"/>
                <a:gd name="T29" fmla="*/ 121 h 124"/>
                <a:gd name="T30" fmla="*/ 24 w 174"/>
                <a:gd name="T31" fmla="*/ 124 h 124"/>
                <a:gd name="T32" fmla="*/ 0 w 174"/>
                <a:gd name="T33" fmla="*/ 124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74" h="124">
                  <a:moveTo>
                    <a:pt x="0" y="124"/>
                  </a:moveTo>
                  <a:cubicBezTo>
                    <a:pt x="0" y="121"/>
                    <a:pt x="0" y="117"/>
                    <a:pt x="0" y="113"/>
                  </a:cubicBezTo>
                  <a:cubicBezTo>
                    <a:pt x="21" y="117"/>
                    <a:pt x="25" y="91"/>
                    <a:pt x="44" y="90"/>
                  </a:cubicBezTo>
                  <a:cubicBezTo>
                    <a:pt x="50" y="90"/>
                    <a:pt x="54" y="86"/>
                    <a:pt x="56" y="81"/>
                  </a:cubicBezTo>
                  <a:cubicBezTo>
                    <a:pt x="62" y="64"/>
                    <a:pt x="76" y="57"/>
                    <a:pt x="91" y="48"/>
                  </a:cubicBezTo>
                  <a:cubicBezTo>
                    <a:pt x="100" y="43"/>
                    <a:pt x="109" y="35"/>
                    <a:pt x="117" y="27"/>
                  </a:cubicBezTo>
                  <a:cubicBezTo>
                    <a:pt x="127" y="15"/>
                    <a:pt x="139" y="7"/>
                    <a:pt x="156" y="10"/>
                  </a:cubicBezTo>
                  <a:cubicBezTo>
                    <a:pt x="162" y="11"/>
                    <a:pt x="163" y="5"/>
                    <a:pt x="164" y="1"/>
                  </a:cubicBezTo>
                  <a:cubicBezTo>
                    <a:pt x="171" y="0"/>
                    <a:pt x="174" y="3"/>
                    <a:pt x="172" y="9"/>
                  </a:cubicBezTo>
                  <a:cubicBezTo>
                    <a:pt x="169" y="13"/>
                    <a:pt x="167" y="17"/>
                    <a:pt x="164" y="21"/>
                  </a:cubicBezTo>
                  <a:cubicBezTo>
                    <a:pt x="155" y="29"/>
                    <a:pt x="143" y="35"/>
                    <a:pt x="140" y="47"/>
                  </a:cubicBezTo>
                  <a:cubicBezTo>
                    <a:pt x="135" y="55"/>
                    <a:pt x="130" y="63"/>
                    <a:pt x="122" y="67"/>
                  </a:cubicBezTo>
                  <a:cubicBezTo>
                    <a:pt x="108" y="73"/>
                    <a:pt x="96" y="82"/>
                    <a:pt x="84" y="91"/>
                  </a:cubicBezTo>
                  <a:cubicBezTo>
                    <a:pt x="71" y="99"/>
                    <a:pt x="57" y="106"/>
                    <a:pt x="48" y="118"/>
                  </a:cubicBezTo>
                  <a:cubicBezTo>
                    <a:pt x="42" y="122"/>
                    <a:pt x="35" y="121"/>
                    <a:pt x="29" y="121"/>
                  </a:cubicBezTo>
                  <a:cubicBezTo>
                    <a:pt x="27" y="122"/>
                    <a:pt x="26" y="123"/>
                    <a:pt x="24" y="124"/>
                  </a:cubicBezTo>
                  <a:cubicBezTo>
                    <a:pt x="16" y="124"/>
                    <a:pt x="8" y="124"/>
                    <a:pt x="0" y="124"/>
                  </a:cubicBezTo>
                  <a:close/>
                </a:path>
              </a:pathLst>
            </a:custGeom>
            <a:solidFill>
              <a:srgbClr val="95573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6" name="Freeform 562">
              <a:extLst>
                <a:ext uri="{FF2B5EF4-FFF2-40B4-BE49-F238E27FC236}">
                  <a16:creationId xmlns:a16="http://schemas.microsoft.com/office/drawing/2014/main" id="{1683E45F-C7CE-458D-9F9C-CF7281E63CCB}"/>
                </a:ext>
              </a:extLst>
            </p:cNvPr>
            <p:cNvSpPr>
              <a:spLocks/>
            </p:cNvSpPr>
            <p:nvPr/>
          </p:nvSpPr>
          <p:spPr bwMode="auto">
            <a:xfrm>
              <a:off x="8505826" y="280988"/>
              <a:ext cx="241300" cy="488950"/>
            </a:xfrm>
            <a:custGeom>
              <a:avLst/>
              <a:gdLst>
                <a:gd name="T0" fmla="*/ 0 w 64"/>
                <a:gd name="T1" fmla="*/ 125 h 130"/>
                <a:gd name="T2" fmla="*/ 59 w 64"/>
                <a:gd name="T3" fmla="*/ 0 h 130"/>
                <a:gd name="T4" fmla="*/ 64 w 64"/>
                <a:gd name="T5" fmla="*/ 5 h 130"/>
                <a:gd name="T6" fmla="*/ 40 w 64"/>
                <a:gd name="T7" fmla="*/ 77 h 130"/>
                <a:gd name="T8" fmla="*/ 37 w 64"/>
                <a:gd name="T9" fmla="*/ 89 h 130"/>
                <a:gd name="T10" fmla="*/ 24 w 64"/>
                <a:gd name="T11" fmla="*/ 101 h 130"/>
                <a:gd name="T12" fmla="*/ 19 w 64"/>
                <a:gd name="T13" fmla="*/ 108 h 130"/>
                <a:gd name="T14" fmla="*/ 0 w 64"/>
                <a:gd name="T15" fmla="*/ 125 h 1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4" h="130">
                  <a:moveTo>
                    <a:pt x="0" y="125"/>
                  </a:moveTo>
                  <a:cubicBezTo>
                    <a:pt x="28" y="87"/>
                    <a:pt x="44" y="44"/>
                    <a:pt x="59" y="0"/>
                  </a:cubicBezTo>
                  <a:cubicBezTo>
                    <a:pt x="62" y="0"/>
                    <a:pt x="62" y="3"/>
                    <a:pt x="64" y="5"/>
                  </a:cubicBezTo>
                  <a:cubicBezTo>
                    <a:pt x="56" y="29"/>
                    <a:pt x="48" y="53"/>
                    <a:pt x="40" y="77"/>
                  </a:cubicBezTo>
                  <a:cubicBezTo>
                    <a:pt x="41" y="81"/>
                    <a:pt x="39" y="85"/>
                    <a:pt x="37" y="89"/>
                  </a:cubicBezTo>
                  <a:cubicBezTo>
                    <a:pt x="35" y="96"/>
                    <a:pt x="29" y="98"/>
                    <a:pt x="24" y="101"/>
                  </a:cubicBezTo>
                  <a:cubicBezTo>
                    <a:pt x="20" y="102"/>
                    <a:pt x="20" y="105"/>
                    <a:pt x="19" y="108"/>
                  </a:cubicBezTo>
                  <a:cubicBezTo>
                    <a:pt x="16" y="117"/>
                    <a:pt x="16" y="130"/>
                    <a:pt x="0" y="125"/>
                  </a:cubicBezTo>
                  <a:close/>
                </a:path>
              </a:pathLst>
            </a:custGeom>
            <a:solidFill>
              <a:srgbClr val="542D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7" name="Freeform 563">
              <a:extLst>
                <a:ext uri="{FF2B5EF4-FFF2-40B4-BE49-F238E27FC236}">
                  <a16:creationId xmlns:a16="http://schemas.microsoft.com/office/drawing/2014/main" id="{CD735528-9370-4CF9-9E09-707E9E5709DA}"/>
                </a:ext>
              </a:extLst>
            </p:cNvPr>
            <p:cNvSpPr>
              <a:spLocks/>
            </p:cNvSpPr>
            <p:nvPr/>
          </p:nvSpPr>
          <p:spPr bwMode="auto">
            <a:xfrm>
              <a:off x="8810626" y="-434975"/>
              <a:ext cx="85725" cy="131763"/>
            </a:xfrm>
            <a:custGeom>
              <a:avLst/>
              <a:gdLst>
                <a:gd name="T0" fmla="*/ 0 w 23"/>
                <a:gd name="T1" fmla="*/ 35 h 35"/>
                <a:gd name="T2" fmla="*/ 0 w 23"/>
                <a:gd name="T3" fmla="*/ 0 h 35"/>
                <a:gd name="T4" fmla="*/ 19 w 23"/>
                <a:gd name="T5" fmla="*/ 0 h 35"/>
                <a:gd name="T6" fmla="*/ 15 w 23"/>
                <a:gd name="T7" fmla="*/ 24 h 35"/>
                <a:gd name="T8" fmla="*/ 0 w 23"/>
                <a:gd name="T9" fmla="*/ 35 h 35"/>
              </a:gdLst>
              <a:ahLst/>
              <a:cxnLst>
                <a:cxn ang="0">
                  <a:pos x="T0" y="T1"/>
                </a:cxn>
                <a:cxn ang="0">
                  <a:pos x="T2" y="T3"/>
                </a:cxn>
                <a:cxn ang="0">
                  <a:pos x="T4" y="T5"/>
                </a:cxn>
                <a:cxn ang="0">
                  <a:pos x="T6" y="T7"/>
                </a:cxn>
                <a:cxn ang="0">
                  <a:pos x="T8" y="T9"/>
                </a:cxn>
              </a:cxnLst>
              <a:rect l="0" t="0" r="r" b="b"/>
              <a:pathLst>
                <a:path w="23" h="35">
                  <a:moveTo>
                    <a:pt x="0" y="35"/>
                  </a:moveTo>
                  <a:cubicBezTo>
                    <a:pt x="0" y="24"/>
                    <a:pt x="0" y="12"/>
                    <a:pt x="0" y="0"/>
                  </a:cubicBezTo>
                  <a:cubicBezTo>
                    <a:pt x="6" y="16"/>
                    <a:pt x="13" y="13"/>
                    <a:pt x="19" y="0"/>
                  </a:cubicBezTo>
                  <a:cubicBezTo>
                    <a:pt x="23" y="9"/>
                    <a:pt x="21" y="17"/>
                    <a:pt x="15" y="24"/>
                  </a:cubicBezTo>
                  <a:cubicBezTo>
                    <a:pt x="7" y="24"/>
                    <a:pt x="7" y="35"/>
                    <a:pt x="0" y="35"/>
                  </a:cubicBezTo>
                  <a:close/>
                </a:path>
              </a:pathLst>
            </a:custGeom>
            <a:solidFill>
              <a:srgbClr val="9A58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8" name="Freeform 564">
              <a:extLst>
                <a:ext uri="{FF2B5EF4-FFF2-40B4-BE49-F238E27FC236}">
                  <a16:creationId xmlns:a16="http://schemas.microsoft.com/office/drawing/2014/main" id="{93B1E52D-FCE3-42EF-A472-D14666DE9442}"/>
                </a:ext>
              </a:extLst>
            </p:cNvPr>
            <p:cNvSpPr>
              <a:spLocks/>
            </p:cNvSpPr>
            <p:nvPr/>
          </p:nvSpPr>
          <p:spPr bwMode="auto">
            <a:xfrm>
              <a:off x="8766176" y="-115887"/>
              <a:ext cx="52388" cy="258763"/>
            </a:xfrm>
            <a:custGeom>
              <a:avLst/>
              <a:gdLst>
                <a:gd name="T0" fmla="*/ 0 w 14"/>
                <a:gd name="T1" fmla="*/ 67 h 69"/>
                <a:gd name="T2" fmla="*/ 6 w 14"/>
                <a:gd name="T3" fmla="*/ 3 h 69"/>
                <a:gd name="T4" fmla="*/ 8 w 14"/>
                <a:gd name="T5" fmla="*/ 2 h 69"/>
                <a:gd name="T6" fmla="*/ 9 w 14"/>
                <a:gd name="T7" fmla="*/ 0 h 69"/>
                <a:gd name="T8" fmla="*/ 3 w 14"/>
                <a:gd name="T9" fmla="*/ 67 h 69"/>
                <a:gd name="T10" fmla="*/ 0 w 14"/>
                <a:gd name="T11" fmla="*/ 67 h 69"/>
              </a:gdLst>
              <a:ahLst/>
              <a:cxnLst>
                <a:cxn ang="0">
                  <a:pos x="T0" y="T1"/>
                </a:cxn>
                <a:cxn ang="0">
                  <a:pos x="T2" y="T3"/>
                </a:cxn>
                <a:cxn ang="0">
                  <a:pos x="T4" y="T5"/>
                </a:cxn>
                <a:cxn ang="0">
                  <a:pos x="T6" y="T7"/>
                </a:cxn>
                <a:cxn ang="0">
                  <a:pos x="T8" y="T9"/>
                </a:cxn>
                <a:cxn ang="0">
                  <a:pos x="T10" y="T11"/>
                </a:cxn>
              </a:cxnLst>
              <a:rect l="0" t="0" r="r" b="b"/>
              <a:pathLst>
                <a:path w="14" h="69">
                  <a:moveTo>
                    <a:pt x="0" y="67"/>
                  </a:moveTo>
                  <a:cubicBezTo>
                    <a:pt x="2" y="46"/>
                    <a:pt x="8" y="25"/>
                    <a:pt x="6" y="3"/>
                  </a:cubicBezTo>
                  <a:cubicBezTo>
                    <a:pt x="7" y="3"/>
                    <a:pt x="7" y="2"/>
                    <a:pt x="8" y="2"/>
                  </a:cubicBezTo>
                  <a:cubicBezTo>
                    <a:pt x="8" y="1"/>
                    <a:pt x="9" y="1"/>
                    <a:pt x="9" y="0"/>
                  </a:cubicBezTo>
                  <a:cubicBezTo>
                    <a:pt x="12" y="23"/>
                    <a:pt x="14" y="46"/>
                    <a:pt x="3" y="67"/>
                  </a:cubicBezTo>
                  <a:cubicBezTo>
                    <a:pt x="2" y="69"/>
                    <a:pt x="1" y="69"/>
                    <a:pt x="0" y="67"/>
                  </a:cubicBezTo>
                  <a:close/>
                </a:path>
              </a:pathLst>
            </a:custGeom>
            <a:solidFill>
              <a:srgbClr val="4A180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9" name="Freeform 565">
              <a:extLst>
                <a:ext uri="{FF2B5EF4-FFF2-40B4-BE49-F238E27FC236}">
                  <a16:creationId xmlns:a16="http://schemas.microsoft.com/office/drawing/2014/main" id="{2C1099F9-CB07-4263-88CB-FD3CFB532219}"/>
                </a:ext>
              </a:extLst>
            </p:cNvPr>
            <p:cNvSpPr>
              <a:spLocks/>
            </p:cNvSpPr>
            <p:nvPr/>
          </p:nvSpPr>
          <p:spPr bwMode="auto">
            <a:xfrm>
              <a:off x="8629651" y="541338"/>
              <a:ext cx="106363" cy="100013"/>
            </a:xfrm>
            <a:custGeom>
              <a:avLst/>
              <a:gdLst>
                <a:gd name="T0" fmla="*/ 0 w 28"/>
                <a:gd name="T1" fmla="*/ 16 h 27"/>
                <a:gd name="T2" fmla="*/ 7 w 28"/>
                <a:gd name="T3" fmla="*/ 8 h 27"/>
                <a:gd name="T4" fmla="*/ 28 w 28"/>
                <a:gd name="T5" fmla="*/ 4 h 27"/>
                <a:gd name="T6" fmla="*/ 24 w 28"/>
                <a:gd name="T7" fmla="*/ 12 h 27"/>
                <a:gd name="T8" fmla="*/ 0 w 28"/>
                <a:gd name="T9" fmla="*/ 16 h 27"/>
              </a:gdLst>
              <a:ahLst/>
              <a:cxnLst>
                <a:cxn ang="0">
                  <a:pos x="T0" y="T1"/>
                </a:cxn>
                <a:cxn ang="0">
                  <a:pos x="T2" y="T3"/>
                </a:cxn>
                <a:cxn ang="0">
                  <a:pos x="T4" y="T5"/>
                </a:cxn>
                <a:cxn ang="0">
                  <a:pos x="T6" y="T7"/>
                </a:cxn>
                <a:cxn ang="0">
                  <a:pos x="T8" y="T9"/>
                </a:cxn>
              </a:cxnLst>
              <a:rect l="0" t="0" r="r" b="b"/>
              <a:pathLst>
                <a:path w="28" h="27">
                  <a:moveTo>
                    <a:pt x="0" y="16"/>
                  </a:moveTo>
                  <a:cubicBezTo>
                    <a:pt x="2" y="14"/>
                    <a:pt x="5" y="11"/>
                    <a:pt x="7" y="8"/>
                  </a:cubicBezTo>
                  <a:cubicBezTo>
                    <a:pt x="14" y="6"/>
                    <a:pt x="20" y="0"/>
                    <a:pt x="28" y="4"/>
                  </a:cubicBezTo>
                  <a:cubicBezTo>
                    <a:pt x="26" y="7"/>
                    <a:pt x="25" y="10"/>
                    <a:pt x="24" y="12"/>
                  </a:cubicBezTo>
                  <a:cubicBezTo>
                    <a:pt x="16" y="15"/>
                    <a:pt x="10" y="27"/>
                    <a:pt x="0" y="16"/>
                  </a:cubicBezTo>
                  <a:close/>
                </a:path>
              </a:pathLst>
            </a:custGeom>
            <a:solidFill>
              <a:srgbClr val="A66B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0" name="Freeform 566">
              <a:extLst>
                <a:ext uri="{FF2B5EF4-FFF2-40B4-BE49-F238E27FC236}">
                  <a16:creationId xmlns:a16="http://schemas.microsoft.com/office/drawing/2014/main" id="{1A4F6A3B-B88A-4E98-9201-776128059F0C}"/>
                </a:ext>
              </a:extLst>
            </p:cNvPr>
            <p:cNvSpPr>
              <a:spLocks/>
            </p:cNvSpPr>
            <p:nvPr/>
          </p:nvSpPr>
          <p:spPr bwMode="auto">
            <a:xfrm>
              <a:off x="8728076" y="134938"/>
              <a:ext cx="55563" cy="165100"/>
            </a:xfrm>
            <a:custGeom>
              <a:avLst/>
              <a:gdLst>
                <a:gd name="T0" fmla="*/ 10 w 15"/>
                <a:gd name="T1" fmla="*/ 0 h 44"/>
                <a:gd name="T2" fmla="*/ 13 w 15"/>
                <a:gd name="T3" fmla="*/ 0 h 44"/>
                <a:gd name="T4" fmla="*/ 5 w 15"/>
                <a:gd name="T5" fmla="*/ 44 h 44"/>
                <a:gd name="T6" fmla="*/ 0 w 15"/>
                <a:gd name="T7" fmla="*/ 39 h 44"/>
                <a:gd name="T8" fmla="*/ 10 w 15"/>
                <a:gd name="T9" fmla="*/ 0 h 44"/>
              </a:gdLst>
              <a:ahLst/>
              <a:cxnLst>
                <a:cxn ang="0">
                  <a:pos x="T0" y="T1"/>
                </a:cxn>
                <a:cxn ang="0">
                  <a:pos x="T2" y="T3"/>
                </a:cxn>
                <a:cxn ang="0">
                  <a:pos x="T4" y="T5"/>
                </a:cxn>
                <a:cxn ang="0">
                  <a:pos x="T6" y="T7"/>
                </a:cxn>
                <a:cxn ang="0">
                  <a:pos x="T8" y="T9"/>
                </a:cxn>
              </a:cxnLst>
              <a:rect l="0" t="0" r="r" b="b"/>
              <a:pathLst>
                <a:path w="15" h="44">
                  <a:moveTo>
                    <a:pt x="10" y="0"/>
                  </a:moveTo>
                  <a:cubicBezTo>
                    <a:pt x="11" y="0"/>
                    <a:pt x="12" y="0"/>
                    <a:pt x="13" y="0"/>
                  </a:cubicBezTo>
                  <a:cubicBezTo>
                    <a:pt x="15" y="15"/>
                    <a:pt x="6" y="29"/>
                    <a:pt x="5" y="44"/>
                  </a:cubicBezTo>
                  <a:cubicBezTo>
                    <a:pt x="3" y="42"/>
                    <a:pt x="2" y="40"/>
                    <a:pt x="0" y="39"/>
                  </a:cubicBezTo>
                  <a:cubicBezTo>
                    <a:pt x="3" y="26"/>
                    <a:pt x="7" y="13"/>
                    <a:pt x="10" y="0"/>
                  </a:cubicBezTo>
                  <a:close/>
                </a:path>
              </a:pathLst>
            </a:custGeom>
            <a:solidFill>
              <a:srgbClr val="3F1D0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1" name="Freeform 567">
              <a:extLst>
                <a:ext uri="{FF2B5EF4-FFF2-40B4-BE49-F238E27FC236}">
                  <a16:creationId xmlns:a16="http://schemas.microsoft.com/office/drawing/2014/main" id="{51F16A2D-E0AD-4BEA-9998-2917EDF7D47E}"/>
                </a:ext>
              </a:extLst>
            </p:cNvPr>
            <p:cNvSpPr>
              <a:spLocks/>
            </p:cNvSpPr>
            <p:nvPr/>
          </p:nvSpPr>
          <p:spPr bwMode="auto">
            <a:xfrm>
              <a:off x="8990013" y="-869950"/>
              <a:ext cx="41275" cy="179388"/>
            </a:xfrm>
            <a:custGeom>
              <a:avLst/>
              <a:gdLst>
                <a:gd name="T0" fmla="*/ 9 w 11"/>
                <a:gd name="T1" fmla="*/ 0 h 48"/>
                <a:gd name="T2" fmla="*/ 4 w 11"/>
                <a:gd name="T3" fmla="*/ 48 h 48"/>
                <a:gd name="T4" fmla="*/ 9 w 11"/>
                <a:gd name="T5" fmla="*/ 0 h 48"/>
              </a:gdLst>
              <a:ahLst/>
              <a:cxnLst>
                <a:cxn ang="0">
                  <a:pos x="T0" y="T1"/>
                </a:cxn>
                <a:cxn ang="0">
                  <a:pos x="T2" y="T3"/>
                </a:cxn>
                <a:cxn ang="0">
                  <a:pos x="T4" y="T5"/>
                </a:cxn>
              </a:cxnLst>
              <a:rect l="0" t="0" r="r" b="b"/>
              <a:pathLst>
                <a:path w="11" h="48">
                  <a:moveTo>
                    <a:pt x="9" y="0"/>
                  </a:moveTo>
                  <a:cubicBezTo>
                    <a:pt x="11" y="15"/>
                    <a:pt x="11" y="30"/>
                    <a:pt x="4" y="48"/>
                  </a:cubicBezTo>
                  <a:cubicBezTo>
                    <a:pt x="0" y="28"/>
                    <a:pt x="9" y="15"/>
                    <a:pt x="9" y="0"/>
                  </a:cubicBezTo>
                  <a:close/>
                </a:path>
              </a:pathLst>
            </a:custGeom>
            <a:solidFill>
              <a:srgbClr val="936E5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2" name="Freeform 568">
              <a:extLst>
                <a:ext uri="{FF2B5EF4-FFF2-40B4-BE49-F238E27FC236}">
                  <a16:creationId xmlns:a16="http://schemas.microsoft.com/office/drawing/2014/main" id="{4A4651E2-8E41-4E0F-B201-E59A9DCD4162}"/>
                </a:ext>
              </a:extLst>
            </p:cNvPr>
            <p:cNvSpPr>
              <a:spLocks/>
            </p:cNvSpPr>
            <p:nvPr/>
          </p:nvSpPr>
          <p:spPr bwMode="auto">
            <a:xfrm>
              <a:off x="8235951" y="679450"/>
              <a:ext cx="274638" cy="506413"/>
            </a:xfrm>
            <a:custGeom>
              <a:avLst/>
              <a:gdLst>
                <a:gd name="T0" fmla="*/ 8 w 73"/>
                <a:gd name="T1" fmla="*/ 135 h 135"/>
                <a:gd name="T2" fmla="*/ 0 w 73"/>
                <a:gd name="T3" fmla="*/ 127 h 135"/>
                <a:gd name="T4" fmla="*/ 5 w 73"/>
                <a:gd name="T5" fmla="*/ 103 h 135"/>
                <a:gd name="T6" fmla="*/ 36 w 73"/>
                <a:gd name="T7" fmla="*/ 75 h 135"/>
                <a:gd name="T8" fmla="*/ 38 w 73"/>
                <a:gd name="T9" fmla="*/ 62 h 135"/>
                <a:gd name="T10" fmla="*/ 37 w 73"/>
                <a:gd name="T11" fmla="*/ 23 h 135"/>
                <a:gd name="T12" fmla="*/ 39 w 73"/>
                <a:gd name="T13" fmla="*/ 10 h 135"/>
                <a:gd name="T14" fmla="*/ 51 w 73"/>
                <a:gd name="T15" fmla="*/ 1 h 135"/>
                <a:gd name="T16" fmla="*/ 58 w 73"/>
                <a:gd name="T17" fmla="*/ 10 h 135"/>
                <a:gd name="T18" fmla="*/ 69 w 73"/>
                <a:gd name="T19" fmla="*/ 23 h 135"/>
                <a:gd name="T20" fmla="*/ 73 w 73"/>
                <a:gd name="T21" fmla="*/ 27 h 135"/>
                <a:gd name="T22" fmla="*/ 36 w 73"/>
                <a:gd name="T23" fmla="*/ 111 h 135"/>
                <a:gd name="T24" fmla="*/ 8 w 73"/>
                <a:gd name="T25" fmla="*/ 135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3" h="135">
                  <a:moveTo>
                    <a:pt x="8" y="135"/>
                  </a:moveTo>
                  <a:cubicBezTo>
                    <a:pt x="6" y="133"/>
                    <a:pt x="3" y="130"/>
                    <a:pt x="0" y="127"/>
                  </a:cubicBezTo>
                  <a:cubicBezTo>
                    <a:pt x="2" y="119"/>
                    <a:pt x="3" y="111"/>
                    <a:pt x="5" y="103"/>
                  </a:cubicBezTo>
                  <a:cubicBezTo>
                    <a:pt x="19" y="98"/>
                    <a:pt x="21" y="80"/>
                    <a:pt x="36" y="75"/>
                  </a:cubicBezTo>
                  <a:cubicBezTo>
                    <a:pt x="40" y="73"/>
                    <a:pt x="41" y="66"/>
                    <a:pt x="38" y="62"/>
                  </a:cubicBezTo>
                  <a:cubicBezTo>
                    <a:pt x="30" y="49"/>
                    <a:pt x="35" y="36"/>
                    <a:pt x="37" y="23"/>
                  </a:cubicBezTo>
                  <a:cubicBezTo>
                    <a:pt x="39" y="19"/>
                    <a:pt x="37" y="14"/>
                    <a:pt x="39" y="10"/>
                  </a:cubicBezTo>
                  <a:cubicBezTo>
                    <a:pt x="42" y="5"/>
                    <a:pt x="45" y="0"/>
                    <a:pt x="51" y="1"/>
                  </a:cubicBezTo>
                  <a:cubicBezTo>
                    <a:pt x="57" y="1"/>
                    <a:pt x="58" y="6"/>
                    <a:pt x="58" y="10"/>
                  </a:cubicBezTo>
                  <a:cubicBezTo>
                    <a:pt x="59" y="17"/>
                    <a:pt x="63" y="21"/>
                    <a:pt x="69" y="23"/>
                  </a:cubicBezTo>
                  <a:cubicBezTo>
                    <a:pt x="71" y="24"/>
                    <a:pt x="72" y="25"/>
                    <a:pt x="73" y="27"/>
                  </a:cubicBezTo>
                  <a:cubicBezTo>
                    <a:pt x="60" y="55"/>
                    <a:pt x="41" y="80"/>
                    <a:pt x="36" y="111"/>
                  </a:cubicBezTo>
                  <a:cubicBezTo>
                    <a:pt x="29" y="122"/>
                    <a:pt x="19" y="129"/>
                    <a:pt x="8" y="135"/>
                  </a:cubicBezTo>
                  <a:close/>
                </a:path>
              </a:pathLst>
            </a:custGeom>
            <a:solidFill>
              <a:srgbClr val="B27A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3" name="Freeform 569">
              <a:extLst>
                <a:ext uri="{FF2B5EF4-FFF2-40B4-BE49-F238E27FC236}">
                  <a16:creationId xmlns:a16="http://schemas.microsoft.com/office/drawing/2014/main" id="{45AD4E3E-E6C6-4E98-9340-88BE589444D7}"/>
                </a:ext>
              </a:extLst>
            </p:cNvPr>
            <p:cNvSpPr>
              <a:spLocks/>
            </p:cNvSpPr>
            <p:nvPr/>
          </p:nvSpPr>
          <p:spPr bwMode="auto">
            <a:xfrm>
              <a:off x="8596313" y="577850"/>
              <a:ext cx="123825" cy="187325"/>
            </a:xfrm>
            <a:custGeom>
              <a:avLst/>
              <a:gdLst>
                <a:gd name="T0" fmla="*/ 9 w 33"/>
                <a:gd name="T1" fmla="*/ 6 h 50"/>
                <a:gd name="T2" fmla="*/ 33 w 33"/>
                <a:gd name="T3" fmla="*/ 2 h 50"/>
                <a:gd name="T4" fmla="*/ 12 w 33"/>
                <a:gd name="T5" fmla="*/ 50 h 50"/>
                <a:gd name="T6" fmla="*/ 0 w 33"/>
                <a:gd name="T7" fmla="*/ 22 h 50"/>
                <a:gd name="T8" fmla="*/ 9 w 33"/>
                <a:gd name="T9" fmla="*/ 6 h 50"/>
              </a:gdLst>
              <a:ahLst/>
              <a:cxnLst>
                <a:cxn ang="0">
                  <a:pos x="T0" y="T1"/>
                </a:cxn>
                <a:cxn ang="0">
                  <a:pos x="T2" y="T3"/>
                </a:cxn>
                <a:cxn ang="0">
                  <a:pos x="T4" y="T5"/>
                </a:cxn>
                <a:cxn ang="0">
                  <a:pos x="T6" y="T7"/>
                </a:cxn>
                <a:cxn ang="0">
                  <a:pos x="T8" y="T9"/>
                </a:cxn>
              </a:cxnLst>
              <a:rect l="0" t="0" r="r" b="b"/>
              <a:pathLst>
                <a:path w="33" h="50">
                  <a:moveTo>
                    <a:pt x="9" y="6"/>
                  </a:moveTo>
                  <a:cubicBezTo>
                    <a:pt x="18" y="9"/>
                    <a:pt x="24" y="0"/>
                    <a:pt x="33" y="2"/>
                  </a:cubicBezTo>
                  <a:cubicBezTo>
                    <a:pt x="24" y="18"/>
                    <a:pt x="26" y="37"/>
                    <a:pt x="12" y="50"/>
                  </a:cubicBezTo>
                  <a:cubicBezTo>
                    <a:pt x="3" y="42"/>
                    <a:pt x="13" y="27"/>
                    <a:pt x="0" y="22"/>
                  </a:cubicBezTo>
                  <a:cubicBezTo>
                    <a:pt x="3" y="17"/>
                    <a:pt x="6" y="12"/>
                    <a:pt x="9" y="6"/>
                  </a:cubicBezTo>
                  <a:close/>
                </a:path>
              </a:pathLst>
            </a:custGeom>
            <a:solidFill>
              <a:srgbClr val="BB96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4" name="Freeform 570">
              <a:extLst>
                <a:ext uri="{FF2B5EF4-FFF2-40B4-BE49-F238E27FC236}">
                  <a16:creationId xmlns:a16="http://schemas.microsoft.com/office/drawing/2014/main" id="{B7347AF6-D856-48DC-ABFE-E39E1362F46F}"/>
                </a:ext>
              </a:extLst>
            </p:cNvPr>
            <p:cNvSpPr>
              <a:spLocks/>
            </p:cNvSpPr>
            <p:nvPr/>
          </p:nvSpPr>
          <p:spPr bwMode="auto">
            <a:xfrm>
              <a:off x="8494713" y="687388"/>
              <a:ext cx="90488" cy="93663"/>
            </a:xfrm>
            <a:custGeom>
              <a:avLst/>
              <a:gdLst>
                <a:gd name="T0" fmla="*/ 3 w 24"/>
                <a:gd name="T1" fmla="*/ 17 h 25"/>
                <a:gd name="T2" fmla="*/ 22 w 24"/>
                <a:gd name="T3" fmla="*/ 0 h 25"/>
                <a:gd name="T4" fmla="*/ 4 w 24"/>
                <a:gd name="T5" fmla="*/ 25 h 25"/>
                <a:gd name="T6" fmla="*/ 1 w 24"/>
                <a:gd name="T7" fmla="*/ 25 h 25"/>
                <a:gd name="T8" fmla="*/ 3 w 24"/>
                <a:gd name="T9" fmla="*/ 17 h 25"/>
              </a:gdLst>
              <a:ahLst/>
              <a:cxnLst>
                <a:cxn ang="0">
                  <a:pos x="T0" y="T1"/>
                </a:cxn>
                <a:cxn ang="0">
                  <a:pos x="T2" y="T3"/>
                </a:cxn>
                <a:cxn ang="0">
                  <a:pos x="T4" y="T5"/>
                </a:cxn>
                <a:cxn ang="0">
                  <a:pos x="T6" y="T7"/>
                </a:cxn>
                <a:cxn ang="0">
                  <a:pos x="T8" y="T9"/>
                </a:cxn>
              </a:cxnLst>
              <a:rect l="0" t="0" r="r" b="b"/>
              <a:pathLst>
                <a:path w="24" h="25">
                  <a:moveTo>
                    <a:pt x="3" y="17"/>
                  </a:moveTo>
                  <a:cubicBezTo>
                    <a:pt x="14" y="17"/>
                    <a:pt x="17" y="7"/>
                    <a:pt x="22" y="0"/>
                  </a:cubicBezTo>
                  <a:cubicBezTo>
                    <a:pt x="24" y="14"/>
                    <a:pt x="17" y="22"/>
                    <a:pt x="4" y="25"/>
                  </a:cubicBezTo>
                  <a:cubicBezTo>
                    <a:pt x="3" y="25"/>
                    <a:pt x="2" y="25"/>
                    <a:pt x="1" y="25"/>
                  </a:cubicBezTo>
                  <a:cubicBezTo>
                    <a:pt x="0" y="22"/>
                    <a:pt x="1" y="19"/>
                    <a:pt x="3" y="17"/>
                  </a:cubicBezTo>
                  <a:close/>
                </a:path>
              </a:pathLst>
            </a:custGeom>
            <a:solidFill>
              <a:srgbClr val="BB96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5" name="Freeform 571">
              <a:extLst>
                <a:ext uri="{FF2B5EF4-FFF2-40B4-BE49-F238E27FC236}">
                  <a16:creationId xmlns:a16="http://schemas.microsoft.com/office/drawing/2014/main" id="{D1A32D2E-6DCF-409F-BD15-9D26883268B6}"/>
                </a:ext>
              </a:extLst>
            </p:cNvPr>
            <p:cNvSpPr>
              <a:spLocks/>
            </p:cNvSpPr>
            <p:nvPr/>
          </p:nvSpPr>
          <p:spPr bwMode="auto">
            <a:xfrm>
              <a:off x="6557963" y="6448425"/>
              <a:ext cx="398463" cy="566738"/>
            </a:xfrm>
            <a:custGeom>
              <a:avLst/>
              <a:gdLst>
                <a:gd name="T0" fmla="*/ 87 w 106"/>
                <a:gd name="T1" fmla="*/ 34 h 151"/>
                <a:gd name="T2" fmla="*/ 30 w 106"/>
                <a:gd name="T3" fmla="*/ 137 h 151"/>
                <a:gd name="T4" fmla="*/ 12 w 106"/>
                <a:gd name="T5" fmla="*/ 145 h 151"/>
                <a:gd name="T6" fmla="*/ 5 w 106"/>
                <a:gd name="T7" fmla="*/ 119 h 151"/>
                <a:gd name="T8" fmla="*/ 27 w 106"/>
                <a:gd name="T9" fmla="*/ 97 h 151"/>
                <a:gd name="T10" fmla="*/ 34 w 106"/>
                <a:gd name="T11" fmla="*/ 98 h 151"/>
                <a:gd name="T12" fmla="*/ 42 w 106"/>
                <a:gd name="T13" fmla="*/ 79 h 151"/>
                <a:gd name="T14" fmla="*/ 77 w 106"/>
                <a:gd name="T15" fmla="*/ 17 h 151"/>
                <a:gd name="T16" fmla="*/ 95 w 106"/>
                <a:gd name="T17" fmla="*/ 0 h 151"/>
                <a:gd name="T18" fmla="*/ 102 w 106"/>
                <a:gd name="T19" fmla="*/ 6 h 151"/>
                <a:gd name="T20" fmla="*/ 87 w 106"/>
                <a:gd name="T21" fmla="*/ 34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6" h="151">
                  <a:moveTo>
                    <a:pt x="87" y="34"/>
                  </a:moveTo>
                  <a:cubicBezTo>
                    <a:pt x="70" y="70"/>
                    <a:pt x="43" y="100"/>
                    <a:pt x="30" y="137"/>
                  </a:cubicBezTo>
                  <a:cubicBezTo>
                    <a:pt x="25" y="142"/>
                    <a:pt x="20" y="151"/>
                    <a:pt x="12" y="145"/>
                  </a:cubicBezTo>
                  <a:cubicBezTo>
                    <a:pt x="4" y="139"/>
                    <a:pt x="0" y="130"/>
                    <a:pt x="5" y="119"/>
                  </a:cubicBezTo>
                  <a:cubicBezTo>
                    <a:pt x="16" y="115"/>
                    <a:pt x="14" y="98"/>
                    <a:pt x="27" y="97"/>
                  </a:cubicBezTo>
                  <a:cubicBezTo>
                    <a:pt x="29" y="97"/>
                    <a:pt x="30" y="104"/>
                    <a:pt x="34" y="98"/>
                  </a:cubicBezTo>
                  <a:cubicBezTo>
                    <a:pt x="37" y="92"/>
                    <a:pt x="39" y="85"/>
                    <a:pt x="42" y="79"/>
                  </a:cubicBezTo>
                  <a:cubicBezTo>
                    <a:pt x="54" y="58"/>
                    <a:pt x="65" y="37"/>
                    <a:pt x="77" y="17"/>
                  </a:cubicBezTo>
                  <a:cubicBezTo>
                    <a:pt x="81" y="9"/>
                    <a:pt x="84" y="1"/>
                    <a:pt x="95" y="0"/>
                  </a:cubicBezTo>
                  <a:cubicBezTo>
                    <a:pt x="98" y="1"/>
                    <a:pt x="100" y="3"/>
                    <a:pt x="102" y="6"/>
                  </a:cubicBezTo>
                  <a:cubicBezTo>
                    <a:pt x="106" y="20"/>
                    <a:pt x="94" y="26"/>
                    <a:pt x="87" y="34"/>
                  </a:cubicBezTo>
                  <a:close/>
                </a:path>
              </a:pathLst>
            </a:custGeom>
            <a:solidFill>
              <a:srgbClr val="264F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6" name="Freeform 572">
              <a:extLst>
                <a:ext uri="{FF2B5EF4-FFF2-40B4-BE49-F238E27FC236}">
                  <a16:creationId xmlns:a16="http://schemas.microsoft.com/office/drawing/2014/main" id="{5679B254-371F-4973-8754-33A32271DDC6}"/>
                </a:ext>
              </a:extLst>
            </p:cNvPr>
            <p:cNvSpPr>
              <a:spLocks/>
            </p:cNvSpPr>
            <p:nvPr/>
          </p:nvSpPr>
          <p:spPr bwMode="auto">
            <a:xfrm>
              <a:off x="6904038" y="5792788"/>
              <a:ext cx="330200" cy="677863"/>
            </a:xfrm>
            <a:custGeom>
              <a:avLst/>
              <a:gdLst>
                <a:gd name="T0" fmla="*/ 7 w 88"/>
                <a:gd name="T1" fmla="*/ 181 h 181"/>
                <a:gd name="T2" fmla="*/ 3 w 88"/>
                <a:gd name="T3" fmla="*/ 176 h 181"/>
                <a:gd name="T4" fmla="*/ 3 w 88"/>
                <a:gd name="T5" fmla="*/ 162 h 181"/>
                <a:gd name="T6" fmla="*/ 69 w 88"/>
                <a:gd name="T7" fmla="*/ 17 h 181"/>
                <a:gd name="T8" fmla="*/ 82 w 88"/>
                <a:gd name="T9" fmla="*/ 0 h 181"/>
                <a:gd name="T10" fmla="*/ 87 w 88"/>
                <a:gd name="T11" fmla="*/ 5 h 181"/>
                <a:gd name="T12" fmla="*/ 53 w 88"/>
                <a:gd name="T13" fmla="*/ 93 h 181"/>
                <a:gd name="T14" fmla="*/ 43 w 88"/>
                <a:gd name="T15" fmla="*/ 117 h 181"/>
                <a:gd name="T16" fmla="*/ 27 w 88"/>
                <a:gd name="T17" fmla="*/ 149 h 181"/>
                <a:gd name="T18" fmla="*/ 7 w 88"/>
                <a:gd name="T19" fmla="*/ 181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8" h="181">
                  <a:moveTo>
                    <a:pt x="7" y="181"/>
                  </a:moveTo>
                  <a:cubicBezTo>
                    <a:pt x="5" y="179"/>
                    <a:pt x="4" y="178"/>
                    <a:pt x="3" y="176"/>
                  </a:cubicBezTo>
                  <a:cubicBezTo>
                    <a:pt x="0" y="171"/>
                    <a:pt x="0" y="167"/>
                    <a:pt x="3" y="162"/>
                  </a:cubicBezTo>
                  <a:cubicBezTo>
                    <a:pt x="28" y="115"/>
                    <a:pt x="49" y="66"/>
                    <a:pt x="69" y="17"/>
                  </a:cubicBezTo>
                  <a:cubicBezTo>
                    <a:pt x="71" y="10"/>
                    <a:pt x="75" y="3"/>
                    <a:pt x="82" y="0"/>
                  </a:cubicBezTo>
                  <a:cubicBezTo>
                    <a:pt x="85" y="0"/>
                    <a:pt x="88" y="0"/>
                    <a:pt x="87" y="5"/>
                  </a:cubicBezTo>
                  <a:cubicBezTo>
                    <a:pt x="79" y="36"/>
                    <a:pt x="66" y="64"/>
                    <a:pt x="53" y="93"/>
                  </a:cubicBezTo>
                  <a:cubicBezTo>
                    <a:pt x="50" y="101"/>
                    <a:pt x="47" y="109"/>
                    <a:pt x="43" y="117"/>
                  </a:cubicBezTo>
                  <a:cubicBezTo>
                    <a:pt x="38" y="128"/>
                    <a:pt x="32" y="138"/>
                    <a:pt x="27" y="149"/>
                  </a:cubicBezTo>
                  <a:cubicBezTo>
                    <a:pt x="17" y="158"/>
                    <a:pt x="23" y="176"/>
                    <a:pt x="7" y="181"/>
                  </a:cubicBezTo>
                  <a:close/>
                </a:path>
              </a:pathLst>
            </a:custGeom>
            <a:solidFill>
              <a:srgbClr val="1939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7" name="Freeform 573">
              <a:extLst>
                <a:ext uri="{FF2B5EF4-FFF2-40B4-BE49-F238E27FC236}">
                  <a16:creationId xmlns:a16="http://schemas.microsoft.com/office/drawing/2014/main" id="{C3BC4217-2B69-4703-A38C-21E07E662DFB}"/>
                </a:ext>
              </a:extLst>
            </p:cNvPr>
            <p:cNvSpPr>
              <a:spLocks/>
            </p:cNvSpPr>
            <p:nvPr/>
          </p:nvSpPr>
          <p:spPr bwMode="auto">
            <a:xfrm>
              <a:off x="6678613" y="7237413"/>
              <a:ext cx="55563" cy="285750"/>
            </a:xfrm>
            <a:custGeom>
              <a:avLst/>
              <a:gdLst>
                <a:gd name="T0" fmla="*/ 0 w 15"/>
                <a:gd name="T1" fmla="*/ 76 h 76"/>
                <a:gd name="T2" fmla="*/ 0 w 15"/>
                <a:gd name="T3" fmla="*/ 0 h 76"/>
                <a:gd name="T4" fmla="*/ 11 w 15"/>
                <a:gd name="T5" fmla="*/ 76 h 76"/>
                <a:gd name="T6" fmla="*/ 0 w 15"/>
                <a:gd name="T7" fmla="*/ 76 h 76"/>
              </a:gdLst>
              <a:ahLst/>
              <a:cxnLst>
                <a:cxn ang="0">
                  <a:pos x="T0" y="T1"/>
                </a:cxn>
                <a:cxn ang="0">
                  <a:pos x="T2" y="T3"/>
                </a:cxn>
                <a:cxn ang="0">
                  <a:pos x="T4" y="T5"/>
                </a:cxn>
                <a:cxn ang="0">
                  <a:pos x="T6" y="T7"/>
                </a:cxn>
              </a:cxnLst>
              <a:rect l="0" t="0" r="r" b="b"/>
              <a:pathLst>
                <a:path w="15" h="76">
                  <a:moveTo>
                    <a:pt x="0" y="76"/>
                  </a:moveTo>
                  <a:cubicBezTo>
                    <a:pt x="0" y="51"/>
                    <a:pt x="0" y="26"/>
                    <a:pt x="0" y="0"/>
                  </a:cubicBezTo>
                  <a:cubicBezTo>
                    <a:pt x="10" y="25"/>
                    <a:pt x="15" y="50"/>
                    <a:pt x="11" y="76"/>
                  </a:cubicBezTo>
                  <a:cubicBezTo>
                    <a:pt x="7" y="76"/>
                    <a:pt x="3" y="76"/>
                    <a:pt x="0" y="76"/>
                  </a:cubicBezTo>
                  <a:close/>
                </a:path>
              </a:pathLst>
            </a:custGeom>
            <a:solidFill>
              <a:srgbClr val="2E71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8" name="Freeform 574">
              <a:extLst>
                <a:ext uri="{FF2B5EF4-FFF2-40B4-BE49-F238E27FC236}">
                  <a16:creationId xmlns:a16="http://schemas.microsoft.com/office/drawing/2014/main" id="{AA4DC20D-B4E2-43E7-9128-E721DA78E4BF}"/>
                </a:ext>
              </a:extLst>
            </p:cNvPr>
            <p:cNvSpPr>
              <a:spLocks/>
            </p:cNvSpPr>
            <p:nvPr/>
          </p:nvSpPr>
          <p:spPr bwMode="auto">
            <a:xfrm>
              <a:off x="6527801" y="6884988"/>
              <a:ext cx="161925" cy="209550"/>
            </a:xfrm>
            <a:custGeom>
              <a:avLst/>
              <a:gdLst>
                <a:gd name="T0" fmla="*/ 15 w 43"/>
                <a:gd name="T1" fmla="*/ 2 h 56"/>
                <a:gd name="T2" fmla="*/ 15 w 43"/>
                <a:gd name="T3" fmla="*/ 7 h 56"/>
                <a:gd name="T4" fmla="*/ 38 w 43"/>
                <a:gd name="T5" fmla="*/ 21 h 56"/>
                <a:gd name="T6" fmla="*/ 31 w 43"/>
                <a:gd name="T7" fmla="*/ 34 h 56"/>
                <a:gd name="T8" fmla="*/ 27 w 43"/>
                <a:gd name="T9" fmla="*/ 50 h 56"/>
                <a:gd name="T10" fmla="*/ 5 w 43"/>
                <a:gd name="T11" fmla="*/ 30 h 56"/>
                <a:gd name="T12" fmla="*/ 0 w 43"/>
                <a:gd name="T13" fmla="*/ 16 h 56"/>
                <a:gd name="T14" fmla="*/ 8 w 43"/>
                <a:gd name="T15" fmla="*/ 1 h 56"/>
                <a:gd name="T16" fmla="*/ 13 w 43"/>
                <a:gd name="T17" fmla="*/ 0 h 56"/>
                <a:gd name="T18" fmla="*/ 15 w 43"/>
                <a:gd name="T19" fmla="*/ 2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 h="56">
                  <a:moveTo>
                    <a:pt x="15" y="2"/>
                  </a:moveTo>
                  <a:cubicBezTo>
                    <a:pt x="15" y="4"/>
                    <a:pt x="15" y="6"/>
                    <a:pt x="15" y="7"/>
                  </a:cubicBezTo>
                  <a:cubicBezTo>
                    <a:pt x="18" y="21"/>
                    <a:pt x="23" y="30"/>
                    <a:pt x="38" y="21"/>
                  </a:cubicBezTo>
                  <a:cubicBezTo>
                    <a:pt x="38" y="27"/>
                    <a:pt x="43" y="35"/>
                    <a:pt x="31" y="34"/>
                  </a:cubicBezTo>
                  <a:cubicBezTo>
                    <a:pt x="19" y="36"/>
                    <a:pt x="30" y="45"/>
                    <a:pt x="27" y="50"/>
                  </a:cubicBezTo>
                  <a:cubicBezTo>
                    <a:pt x="8" y="56"/>
                    <a:pt x="6" y="44"/>
                    <a:pt x="5" y="30"/>
                  </a:cubicBezTo>
                  <a:cubicBezTo>
                    <a:pt x="6" y="24"/>
                    <a:pt x="1" y="21"/>
                    <a:pt x="0" y="16"/>
                  </a:cubicBezTo>
                  <a:cubicBezTo>
                    <a:pt x="0" y="9"/>
                    <a:pt x="3" y="5"/>
                    <a:pt x="8" y="1"/>
                  </a:cubicBezTo>
                  <a:cubicBezTo>
                    <a:pt x="9" y="0"/>
                    <a:pt x="11" y="0"/>
                    <a:pt x="13" y="0"/>
                  </a:cubicBezTo>
                  <a:cubicBezTo>
                    <a:pt x="14" y="1"/>
                    <a:pt x="15" y="1"/>
                    <a:pt x="15" y="2"/>
                  </a:cubicBezTo>
                  <a:close/>
                </a:path>
              </a:pathLst>
            </a:custGeom>
            <a:solidFill>
              <a:srgbClr val="3F75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9" name="Freeform 575">
              <a:extLst>
                <a:ext uri="{FF2B5EF4-FFF2-40B4-BE49-F238E27FC236}">
                  <a16:creationId xmlns:a16="http://schemas.microsoft.com/office/drawing/2014/main" id="{3B5BEF3F-5458-4D88-B460-9F217DEC5510}"/>
                </a:ext>
              </a:extLst>
            </p:cNvPr>
            <p:cNvSpPr>
              <a:spLocks/>
            </p:cNvSpPr>
            <p:nvPr/>
          </p:nvSpPr>
          <p:spPr bwMode="auto">
            <a:xfrm>
              <a:off x="6884988" y="6351588"/>
              <a:ext cx="123825" cy="225425"/>
            </a:xfrm>
            <a:custGeom>
              <a:avLst/>
              <a:gdLst>
                <a:gd name="T0" fmla="*/ 12 w 33"/>
                <a:gd name="T1" fmla="*/ 32 h 60"/>
                <a:gd name="T2" fmla="*/ 32 w 33"/>
                <a:gd name="T3" fmla="*/ 0 h 60"/>
                <a:gd name="T4" fmla="*/ 22 w 33"/>
                <a:gd name="T5" fmla="*/ 35 h 60"/>
                <a:gd name="T6" fmla="*/ 0 w 33"/>
                <a:gd name="T7" fmla="*/ 60 h 60"/>
                <a:gd name="T8" fmla="*/ 12 w 33"/>
                <a:gd name="T9" fmla="*/ 32 h 60"/>
              </a:gdLst>
              <a:ahLst/>
              <a:cxnLst>
                <a:cxn ang="0">
                  <a:pos x="T0" y="T1"/>
                </a:cxn>
                <a:cxn ang="0">
                  <a:pos x="T2" y="T3"/>
                </a:cxn>
                <a:cxn ang="0">
                  <a:pos x="T4" y="T5"/>
                </a:cxn>
                <a:cxn ang="0">
                  <a:pos x="T6" y="T7"/>
                </a:cxn>
                <a:cxn ang="0">
                  <a:pos x="T8" y="T9"/>
                </a:cxn>
              </a:cxnLst>
              <a:rect l="0" t="0" r="r" b="b"/>
              <a:pathLst>
                <a:path w="33" h="60">
                  <a:moveTo>
                    <a:pt x="12" y="32"/>
                  </a:moveTo>
                  <a:cubicBezTo>
                    <a:pt x="19" y="22"/>
                    <a:pt x="21" y="8"/>
                    <a:pt x="32" y="0"/>
                  </a:cubicBezTo>
                  <a:cubicBezTo>
                    <a:pt x="33" y="13"/>
                    <a:pt x="23" y="23"/>
                    <a:pt x="22" y="35"/>
                  </a:cubicBezTo>
                  <a:cubicBezTo>
                    <a:pt x="21" y="51"/>
                    <a:pt x="13" y="57"/>
                    <a:pt x="0" y="60"/>
                  </a:cubicBezTo>
                  <a:cubicBezTo>
                    <a:pt x="3" y="50"/>
                    <a:pt x="11" y="43"/>
                    <a:pt x="12" y="32"/>
                  </a:cubicBezTo>
                  <a:close/>
                </a:path>
              </a:pathLst>
            </a:custGeom>
            <a:solidFill>
              <a:srgbClr val="3076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0" name="Freeform 576">
              <a:extLst>
                <a:ext uri="{FF2B5EF4-FFF2-40B4-BE49-F238E27FC236}">
                  <a16:creationId xmlns:a16="http://schemas.microsoft.com/office/drawing/2014/main" id="{35A28F7F-C2B3-435A-AF77-8EA6B38B2472}"/>
                </a:ext>
              </a:extLst>
            </p:cNvPr>
            <p:cNvSpPr>
              <a:spLocks/>
            </p:cNvSpPr>
            <p:nvPr/>
          </p:nvSpPr>
          <p:spPr bwMode="auto">
            <a:xfrm>
              <a:off x="6648451" y="7042150"/>
              <a:ext cx="60325" cy="134938"/>
            </a:xfrm>
            <a:custGeom>
              <a:avLst/>
              <a:gdLst>
                <a:gd name="T0" fmla="*/ 7 w 16"/>
                <a:gd name="T1" fmla="*/ 36 h 36"/>
                <a:gd name="T2" fmla="*/ 0 w 16"/>
                <a:gd name="T3" fmla="*/ 0 h 36"/>
                <a:gd name="T4" fmla="*/ 7 w 16"/>
                <a:gd name="T5" fmla="*/ 36 h 36"/>
              </a:gdLst>
              <a:ahLst/>
              <a:cxnLst>
                <a:cxn ang="0">
                  <a:pos x="T0" y="T1"/>
                </a:cxn>
                <a:cxn ang="0">
                  <a:pos x="T2" y="T3"/>
                </a:cxn>
                <a:cxn ang="0">
                  <a:pos x="T4" y="T5"/>
                </a:cxn>
              </a:cxnLst>
              <a:rect l="0" t="0" r="r" b="b"/>
              <a:pathLst>
                <a:path w="16" h="36">
                  <a:moveTo>
                    <a:pt x="7" y="36"/>
                  </a:moveTo>
                  <a:cubicBezTo>
                    <a:pt x="5" y="24"/>
                    <a:pt x="2" y="12"/>
                    <a:pt x="0" y="0"/>
                  </a:cubicBezTo>
                  <a:cubicBezTo>
                    <a:pt x="16" y="9"/>
                    <a:pt x="12" y="22"/>
                    <a:pt x="7" y="36"/>
                  </a:cubicBezTo>
                  <a:close/>
                </a:path>
              </a:pathLst>
            </a:custGeom>
            <a:solidFill>
              <a:srgbClr val="3F75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1" name="Freeform 577">
              <a:extLst>
                <a:ext uri="{FF2B5EF4-FFF2-40B4-BE49-F238E27FC236}">
                  <a16:creationId xmlns:a16="http://schemas.microsoft.com/office/drawing/2014/main" id="{B88590D8-0695-4130-AA11-487AED7DEA4A}"/>
                </a:ext>
              </a:extLst>
            </p:cNvPr>
            <p:cNvSpPr>
              <a:spLocks/>
            </p:cNvSpPr>
            <p:nvPr/>
          </p:nvSpPr>
          <p:spPr bwMode="auto">
            <a:xfrm>
              <a:off x="6865938" y="5645150"/>
              <a:ext cx="404813" cy="766763"/>
            </a:xfrm>
            <a:custGeom>
              <a:avLst/>
              <a:gdLst>
                <a:gd name="T0" fmla="*/ 94 w 108"/>
                <a:gd name="T1" fmla="*/ 40 h 204"/>
                <a:gd name="T2" fmla="*/ 17 w 108"/>
                <a:gd name="T3" fmla="*/ 204 h 204"/>
                <a:gd name="T4" fmla="*/ 4 w 108"/>
                <a:gd name="T5" fmla="*/ 183 h 204"/>
                <a:gd name="T6" fmla="*/ 28 w 108"/>
                <a:gd name="T7" fmla="*/ 104 h 204"/>
                <a:gd name="T8" fmla="*/ 42 w 108"/>
                <a:gd name="T9" fmla="*/ 65 h 204"/>
                <a:gd name="T10" fmla="*/ 45 w 108"/>
                <a:gd name="T11" fmla="*/ 64 h 204"/>
                <a:gd name="T12" fmla="*/ 68 w 108"/>
                <a:gd name="T13" fmla="*/ 20 h 204"/>
                <a:gd name="T14" fmla="*/ 85 w 108"/>
                <a:gd name="T15" fmla="*/ 0 h 204"/>
                <a:gd name="T16" fmla="*/ 104 w 108"/>
                <a:gd name="T17" fmla="*/ 4 h 204"/>
                <a:gd name="T18" fmla="*/ 94 w 108"/>
                <a:gd name="T19" fmla="*/ 40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8" h="204">
                  <a:moveTo>
                    <a:pt x="94" y="40"/>
                  </a:moveTo>
                  <a:cubicBezTo>
                    <a:pt x="70" y="96"/>
                    <a:pt x="52" y="154"/>
                    <a:pt x="17" y="204"/>
                  </a:cubicBezTo>
                  <a:cubicBezTo>
                    <a:pt x="1" y="204"/>
                    <a:pt x="0" y="192"/>
                    <a:pt x="4" y="183"/>
                  </a:cubicBezTo>
                  <a:cubicBezTo>
                    <a:pt x="16" y="157"/>
                    <a:pt x="13" y="129"/>
                    <a:pt x="28" y="104"/>
                  </a:cubicBezTo>
                  <a:cubicBezTo>
                    <a:pt x="34" y="93"/>
                    <a:pt x="29" y="75"/>
                    <a:pt x="42" y="65"/>
                  </a:cubicBezTo>
                  <a:cubicBezTo>
                    <a:pt x="43" y="65"/>
                    <a:pt x="44" y="64"/>
                    <a:pt x="45" y="64"/>
                  </a:cubicBezTo>
                  <a:cubicBezTo>
                    <a:pt x="58" y="52"/>
                    <a:pt x="64" y="36"/>
                    <a:pt x="68" y="20"/>
                  </a:cubicBezTo>
                  <a:cubicBezTo>
                    <a:pt x="71" y="10"/>
                    <a:pt x="75" y="3"/>
                    <a:pt x="85" y="0"/>
                  </a:cubicBezTo>
                  <a:cubicBezTo>
                    <a:pt x="91" y="1"/>
                    <a:pt x="98" y="3"/>
                    <a:pt x="104" y="4"/>
                  </a:cubicBezTo>
                  <a:cubicBezTo>
                    <a:pt x="108" y="18"/>
                    <a:pt x="103" y="30"/>
                    <a:pt x="94" y="40"/>
                  </a:cubicBezTo>
                  <a:close/>
                </a:path>
              </a:pathLst>
            </a:custGeom>
            <a:solidFill>
              <a:srgbClr val="C4CBC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2" name="Freeform 578">
              <a:extLst>
                <a:ext uri="{FF2B5EF4-FFF2-40B4-BE49-F238E27FC236}">
                  <a16:creationId xmlns:a16="http://schemas.microsoft.com/office/drawing/2014/main" id="{50D8E3B7-333A-4AB1-8182-25AEF2FE58BB}"/>
                </a:ext>
              </a:extLst>
            </p:cNvPr>
            <p:cNvSpPr>
              <a:spLocks/>
            </p:cNvSpPr>
            <p:nvPr/>
          </p:nvSpPr>
          <p:spPr bwMode="auto">
            <a:xfrm>
              <a:off x="7218363" y="5656263"/>
              <a:ext cx="71438" cy="153988"/>
            </a:xfrm>
            <a:custGeom>
              <a:avLst/>
              <a:gdLst>
                <a:gd name="T0" fmla="*/ 0 w 19"/>
                <a:gd name="T1" fmla="*/ 37 h 41"/>
                <a:gd name="T2" fmla="*/ 10 w 19"/>
                <a:gd name="T3" fmla="*/ 1 h 41"/>
                <a:gd name="T4" fmla="*/ 15 w 19"/>
                <a:gd name="T5" fmla="*/ 10 h 41"/>
                <a:gd name="T6" fmla="*/ 3 w 19"/>
                <a:gd name="T7" fmla="*/ 41 h 41"/>
                <a:gd name="T8" fmla="*/ 0 w 19"/>
                <a:gd name="T9" fmla="*/ 37 h 41"/>
              </a:gdLst>
              <a:ahLst/>
              <a:cxnLst>
                <a:cxn ang="0">
                  <a:pos x="T0" y="T1"/>
                </a:cxn>
                <a:cxn ang="0">
                  <a:pos x="T2" y="T3"/>
                </a:cxn>
                <a:cxn ang="0">
                  <a:pos x="T4" y="T5"/>
                </a:cxn>
                <a:cxn ang="0">
                  <a:pos x="T6" y="T7"/>
                </a:cxn>
                <a:cxn ang="0">
                  <a:pos x="T8" y="T9"/>
                </a:cxn>
              </a:cxnLst>
              <a:rect l="0" t="0" r="r" b="b"/>
              <a:pathLst>
                <a:path w="19" h="41">
                  <a:moveTo>
                    <a:pt x="0" y="37"/>
                  </a:moveTo>
                  <a:cubicBezTo>
                    <a:pt x="3" y="25"/>
                    <a:pt x="10" y="14"/>
                    <a:pt x="10" y="1"/>
                  </a:cubicBezTo>
                  <a:cubicBezTo>
                    <a:pt x="19" y="0"/>
                    <a:pt x="16" y="6"/>
                    <a:pt x="15" y="10"/>
                  </a:cubicBezTo>
                  <a:cubicBezTo>
                    <a:pt x="11" y="20"/>
                    <a:pt x="10" y="32"/>
                    <a:pt x="3" y="41"/>
                  </a:cubicBezTo>
                  <a:cubicBezTo>
                    <a:pt x="2" y="40"/>
                    <a:pt x="1" y="38"/>
                    <a:pt x="0" y="37"/>
                  </a:cubicBezTo>
                  <a:close/>
                </a:path>
              </a:pathLst>
            </a:custGeom>
            <a:solidFill>
              <a:srgbClr val="132A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3" name="Freeform 579">
              <a:extLst>
                <a:ext uri="{FF2B5EF4-FFF2-40B4-BE49-F238E27FC236}">
                  <a16:creationId xmlns:a16="http://schemas.microsoft.com/office/drawing/2014/main" id="{0EDCF514-A79A-4F75-B206-A3209FBFE837}"/>
                </a:ext>
              </a:extLst>
            </p:cNvPr>
            <p:cNvSpPr>
              <a:spLocks/>
            </p:cNvSpPr>
            <p:nvPr/>
          </p:nvSpPr>
          <p:spPr bwMode="auto">
            <a:xfrm>
              <a:off x="6956426" y="5135563"/>
              <a:ext cx="261938" cy="817563"/>
            </a:xfrm>
            <a:custGeom>
              <a:avLst/>
              <a:gdLst>
                <a:gd name="T0" fmla="*/ 48 w 70"/>
                <a:gd name="T1" fmla="*/ 24 h 218"/>
                <a:gd name="T2" fmla="*/ 53 w 70"/>
                <a:gd name="T3" fmla="*/ 32 h 218"/>
                <a:gd name="T4" fmla="*/ 57 w 70"/>
                <a:gd name="T5" fmla="*/ 26 h 218"/>
                <a:gd name="T6" fmla="*/ 70 w 70"/>
                <a:gd name="T7" fmla="*/ 0 h 218"/>
                <a:gd name="T8" fmla="*/ 40 w 70"/>
                <a:gd name="T9" fmla="*/ 91 h 218"/>
                <a:gd name="T10" fmla="*/ 39 w 70"/>
                <a:gd name="T11" fmla="*/ 112 h 218"/>
                <a:gd name="T12" fmla="*/ 27 w 70"/>
                <a:gd name="T13" fmla="*/ 156 h 218"/>
                <a:gd name="T14" fmla="*/ 21 w 70"/>
                <a:gd name="T15" fmla="*/ 200 h 218"/>
                <a:gd name="T16" fmla="*/ 21 w 70"/>
                <a:gd name="T17" fmla="*/ 200 h 218"/>
                <a:gd name="T18" fmla="*/ 5 w 70"/>
                <a:gd name="T19" fmla="*/ 213 h 218"/>
                <a:gd name="T20" fmla="*/ 6 w 70"/>
                <a:gd name="T21" fmla="*/ 167 h 218"/>
                <a:gd name="T22" fmla="*/ 28 w 70"/>
                <a:gd name="T23" fmla="*/ 87 h 218"/>
                <a:gd name="T24" fmla="*/ 35 w 70"/>
                <a:gd name="T25" fmla="*/ 43 h 218"/>
                <a:gd name="T26" fmla="*/ 48 w 70"/>
                <a:gd name="T27" fmla="*/ 24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0" h="218">
                  <a:moveTo>
                    <a:pt x="48" y="24"/>
                  </a:moveTo>
                  <a:cubicBezTo>
                    <a:pt x="49" y="28"/>
                    <a:pt x="49" y="32"/>
                    <a:pt x="53" y="32"/>
                  </a:cubicBezTo>
                  <a:cubicBezTo>
                    <a:pt x="58" y="33"/>
                    <a:pt x="57" y="29"/>
                    <a:pt x="57" y="26"/>
                  </a:cubicBezTo>
                  <a:cubicBezTo>
                    <a:pt x="58" y="15"/>
                    <a:pt x="59" y="6"/>
                    <a:pt x="70" y="0"/>
                  </a:cubicBezTo>
                  <a:cubicBezTo>
                    <a:pt x="62" y="31"/>
                    <a:pt x="62" y="64"/>
                    <a:pt x="40" y="91"/>
                  </a:cubicBezTo>
                  <a:cubicBezTo>
                    <a:pt x="35" y="97"/>
                    <a:pt x="38" y="105"/>
                    <a:pt x="39" y="112"/>
                  </a:cubicBezTo>
                  <a:cubicBezTo>
                    <a:pt x="41" y="129"/>
                    <a:pt x="37" y="143"/>
                    <a:pt x="27" y="156"/>
                  </a:cubicBezTo>
                  <a:cubicBezTo>
                    <a:pt x="17" y="170"/>
                    <a:pt x="20" y="185"/>
                    <a:pt x="21" y="200"/>
                  </a:cubicBezTo>
                  <a:cubicBezTo>
                    <a:pt x="21" y="200"/>
                    <a:pt x="21" y="200"/>
                    <a:pt x="21" y="200"/>
                  </a:cubicBezTo>
                  <a:cubicBezTo>
                    <a:pt x="15" y="203"/>
                    <a:pt x="17" y="218"/>
                    <a:pt x="5" y="213"/>
                  </a:cubicBezTo>
                  <a:cubicBezTo>
                    <a:pt x="0" y="198"/>
                    <a:pt x="1" y="181"/>
                    <a:pt x="6" y="167"/>
                  </a:cubicBezTo>
                  <a:cubicBezTo>
                    <a:pt x="17" y="141"/>
                    <a:pt x="23" y="114"/>
                    <a:pt x="28" y="87"/>
                  </a:cubicBezTo>
                  <a:cubicBezTo>
                    <a:pt x="30" y="73"/>
                    <a:pt x="38" y="59"/>
                    <a:pt x="35" y="43"/>
                  </a:cubicBezTo>
                  <a:cubicBezTo>
                    <a:pt x="37" y="35"/>
                    <a:pt x="37" y="26"/>
                    <a:pt x="48" y="24"/>
                  </a:cubicBezTo>
                  <a:close/>
                </a:path>
              </a:pathLst>
            </a:custGeom>
            <a:solidFill>
              <a:srgbClr val="6DA4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4" name="Freeform 581">
              <a:extLst>
                <a:ext uri="{FF2B5EF4-FFF2-40B4-BE49-F238E27FC236}">
                  <a16:creationId xmlns:a16="http://schemas.microsoft.com/office/drawing/2014/main" id="{156D138A-BB6B-464E-A141-1300C210CCF0}"/>
                </a:ext>
              </a:extLst>
            </p:cNvPr>
            <p:cNvSpPr>
              <a:spLocks/>
            </p:cNvSpPr>
            <p:nvPr/>
          </p:nvSpPr>
          <p:spPr bwMode="auto">
            <a:xfrm>
              <a:off x="5551488" y="-266700"/>
              <a:ext cx="109538" cy="808038"/>
            </a:xfrm>
            <a:custGeom>
              <a:avLst/>
              <a:gdLst>
                <a:gd name="T0" fmla="*/ 26 w 29"/>
                <a:gd name="T1" fmla="*/ 0 h 215"/>
                <a:gd name="T2" fmla="*/ 18 w 29"/>
                <a:gd name="T3" fmla="*/ 40 h 215"/>
                <a:gd name="T4" fmla="*/ 15 w 29"/>
                <a:gd name="T5" fmla="*/ 211 h 215"/>
                <a:gd name="T6" fmla="*/ 11 w 29"/>
                <a:gd name="T7" fmla="*/ 215 h 215"/>
                <a:gd name="T8" fmla="*/ 4 w 29"/>
                <a:gd name="T9" fmla="*/ 46 h 215"/>
                <a:gd name="T10" fmla="*/ 26 w 29"/>
                <a:gd name="T11" fmla="*/ 0 h 215"/>
              </a:gdLst>
              <a:ahLst/>
              <a:cxnLst>
                <a:cxn ang="0">
                  <a:pos x="T0" y="T1"/>
                </a:cxn>
                <a:cxn ang="0">
                  <a:pos x="T2" y="T3"/>
                </a:cxn>
                <a:cxn ang="0">
                  <a:pos x="T4" y="T5"/>
                </a:cxn>
                <a:cxn ang="0">
                  <a:pos x="T6" y="T7"/>
                </a:cxn>
                <a:cxn ang="0">
                  <a:pos x="T8" y="T9"/>
                </a:cxn>
                <a:cxn ang="0">
                  <a:pos x="T10" y="T11"/>
                </a:cxn>
              </a:cxnLst>
              <a:rect l="0" t="0" r="r" b="b"/>
              <a:pathLst>
                <a:path w="29" h="215">
                  <a:moveTo>
                    <a:pt x="26" y="0"/>
                  </a:moveTo>
                  <a:cubicBezTo>
                    <a:pt x="29" y="14"/>
                    <a:pt x="18" y="25"/>
                    <a:pt x="18" y="40"/>
                  </a:cubicBezTo>
                  <a:cubicBezTo>
                    <a:pt x="19" y="97"/>
                    <a:pt x="17" y="154"/>
                    <a:pt x="15" y="211"/>
                  </a:cubicBezTo>
                  <a:cubicBezTo>
                    <a:pt x="14" y="212"/>
                    <a:pt x="12" y="214"/>
                    <a:pt x="11" y="215"/>
                  </a:cubicBezTo>
                  <a:cubicBezTo>
                    <a:pt x="8" y="159"/>
                    <a:pt x="13" y="102"/>
                    <a:pt x="4" y="46"/>
                  </a:cubicBezTo>
                  <a:cubicBezTo>
                    <a:pt x="0" y="25"/>
                    <a:pt x="16" y="14"/>
                    <a:pt x="26" y="0"/>
                  </a:cubicBezTo>
                  <a:close/>
                </a:path>
              </a:pathLst>
            </a:custGeom>
            <a:solidFill>
              <a:srgbClr val="A37E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5" name="Freeform 582">
              <a:extLst>
                <a:ext uri="{FF2B5EF4-FFF2-40B4-BE49-F238E27FC236}">
                  <a16:creationId xmlns:a16="http://schemas.microsoft.com/office/drawing/2014/main" id="{481F7A93-1C52-4FEA-A182-847B397C4BA1}"/>
                </a:ext>
              </a:extLst>
            </p:cNvPr>
            <p:cNvSpPr>
              <a:spLocks/>
            </p:cNvSpPr>
            <p:nvPr/>
          </p:nvSpPr>
          <p:spPr bwMode="auto">
            <a:xfrm>
              <a:off x="8221663" y="-74612"/>
              <a:ext cx="171450" cy="434975"/>
            </a:xfrm>
            <a:custGeom>
              <a:avLst/>
              <a:gdLst>
                <a:gd name="T0" fmla="*/ 36 w 46"/>
                <a:gd name="T1" fmla="*/ 116 h 116"/>
                <a:gd name="T2" fmla="*/ 16 w 46"/>
                <a:gd name="T3" fmla="*/ 52 h 116"/>
                <a:gd name="T4" fmla="*/ 8 w 46"/>
                <a:gd name="T5" fmla="*/ 0 h 116"/>
                <a:gd name="T6" fmla="*/ 33 w 46"/>
                <a:gd name="T7" fmla="*/ 56 h 116"/>
                <a:gd name="T8" fmla="*/ 45 w 46"/>
                <a:gd name="T9" fmla="*/ 95 h 116"/>
                <a:gd name="T10" fmla="*/ 42 w 46"/>
                <a:gd name="T11" fmla="*/ 100 h 116"/>
                <a:gd name="T12" fmla="*/ 39 w 46"/>
                <a:gd name="T13" fmla="*/ 97 h 116"/>
                <a:gd name="T14" fmla="*/ 39 w 46"/>
                <a:gd name="T15" fmla="*/ 96 h 116"/>
                <a:gd name="T16" fmla="*/ 39 w 46"/>
                <a:gd name="T17" fmla="*/ 98 h 116"/>
                <a:gd name="T18" fmla="*/ 40 w 46"/>
                <a:gd name="T19" fmla="*/ 112 h 116"/>
                <a:gd name="T20" fmla="*/ 36 w 46"/>
                <a:gd name="T21" fmla="*/ 1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6" h="116">
                  <a:moveTo>
                    <a:pt x="36" y="116"/>
                  </a:moveTo>
                  <a:cubicBezTo>
                    <a:pt x="29" y="95"/>
                    <a:pt x="23" y="73"/>
                    <a:pt x="16" y="52"/>
                  </a:cubicBezTo>
                  <a:cubicBezTo>
                    <a:pt x="14" y="34"/>
                    <a:pt x="0" y="19"/>
                    <a:pt x="8" y="0"/>
                  </a:cubicBezTo>
                  <a:cubicBezTo>
                    <a:pt x="24" y="15"/>
                    <a:pt x="25" y="37"/>
                    <a:pt x="33" y="56"/>
                  </a:cubicBezTo>
                  <a:cubicBezTo>
                    <a:pt x="38" y="68"/>
                    <a:pt x="41" y="82"/>
                    <a:pt x="45" y="95"/>
                  </a:cubicBezTo>
                  <a:cubicBezTo>
                    <a:pt x="46" y="98"/>
                    <a:pt x="45" y="100"/>
                    <a:pt x="42" y="100"/>
                  </a:cubicBezTo>
                  <a:cubicBezTo>
                    <a:pt x="40" y="100"/>
                    <a:pt x="38" y="99"/>
                    <a:pt x="39" y="97"/>
                  </a:cubicBezTo>
                  <a:cubicBezTo>
                    <a:pt x="39" y="95"/>
                    <a:pt x="40" y="95"/>
                    <a:pt x="39" y="96"/>
                  </a:cubicBezTo>
                  <a:cubicBezTo>
                    <a:pt x="38" y="97"/>
                    <a:pt x="38" y="98"/>
                    <a:pt x="39" y="98"/>
                  </a:cubicBezTo>
                  <a:cubicBezTo>
                    <a:pt x="40" y="103"/>
                    <a:pt x="43" y="107"/>
                    <a:pt x="40" y="112"/>
                  </a:cubicBezTo>
                  <a:cubicBezTo>
                    <a:pt x="39" y="114"/>
                    <a:pt x="38" y="115"/>
                    <a:pt x="36" y="116"/>
                  </a:cubicBezTo>
                  <a:close/>
                </a:path>
              </a:pathLst>
            </a:custGeom>
            <a:solidFill>
              <a:srgbClr val="794D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6" name="Freeform 583">
              <a:extLst>
                <a:ext uri="{FF2B5EF4-FFF2-40B4-BE49-F238E27FC236}">
                  <a16:creationId xmlns:a16="http://schemas.microsoft.com/office/drawing/2014/main" id="{36B83316-1386-4FE1-BA9A-3A59DAD6925D}"/>
                </a:ext>
              </a:extLst>
            </p:cNvPr>
            <p:cNvSpPr>
              <a:spLocks/>
            </p:cNvSpPr>
            <p:nvPr/>
          </p:nvSpPr>
          <p:spPr bwMode="auto">
            <a:xfrm>
              <a:off x="8356601" y="338138"/>
              <a:ext cx="149225" cy="442913"/>
            </a:xfrm>
            <a:custGeom>
              <a:avLst/>
              <a:gdLst>
                <a:gd name="T0" fmla="*/ 0 w 40"/>
                <a:gd name="T1" fmla="*/ 6 h 118"/>
                <a:gd name="T2" fmla="*/ 0 w 40"/>
                <a:gd name="T3" fmla="*/ 2 h 118"/>
                <a:gd name="T4" fmla="*/ 11 w 40"/>
                <a:gd name="T5" fmla="*/ 14 h 118"/>
                <a:gd name="T6" fmla="*/ 19 w 40"/>
                <a:gd name="T7" fmla="*/ 38 h 118"/>
                <a:gd name="T8" fmla="*/ 29 w 40"/>
                <a:gd name="T9" fmla="*/ 94 h 118"/>
                <a:gd name="T10" fmla="*/ 40 w 40"/>
                <a:gd name="T11" fmla="*/ 110 h 118"/>
                <a:gd name="T12" fmla="*/ 38 w 40"/>
                <a:gd name="T13" fmla="*/ 118 h 118"/>
                <a:gd name="T14" fmla="*/ 27 w 40"/>
                <a:gd name="T15" fmla="*/ 112 h 118"/>
                <a:gd name="T16" fmla="*/ 5 w 40"/>
                <a:gd name="T17" fmla="*/ 114 h 118"/>
                <a:gd name="T18" fmla="*/ 8 w 40"/>
                <a:gd name="T19" fmla="*/ 73 h 118"/>
                <a:gd name="T20" fmla="*/ 0 w 40"/>
                <a:gd name="T21" fmla="*/ 6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0" h="118">
                  <a:moveTo>
                    <a:pt x="0" y="6"/>
                  </a:moveTo>
                  <a:cubicBezTo>
                    <a:pt x="0" y="5"/>
                    <a:pt x="0" y="3"/>
                    <a:pt x="0" y="2"/>
                  </a:cubicBezTo>
                  <a:cubicBezTo>
                    <a:pt x="10" y="0"/>
                    <a:pt x="9" y="9"/>
                    <a:pt x="11" y="14"/>
                  </a:cubicBezTo>
                  <a:cubicBezTo>
                    <a:pt x="14" y="22"/>
                    <a:pt x="14" y="31"/>
                    <a:pt x="19" y="38"/>
                  </a:cubicBezTo>
                  <a:cubicBezTo>
                    <a:pt x="26" y="56"/>
                    <a:pt x="25" y="76"/>
                    <a:pt x="29" y="94"/>
                  </a:cubicBezTo>
                  <a:cubicBezTo>
                    <a:pt x="30" y="102"/>
                    <a:pt x="30" y="109"/>
                    <a:pt x="40" y="110"/>
                  </a:cubicBezTo>
                  <a:cubicBezTo>
                    <a:pt x="39" y="112"/>
                    <a:pt x="39" y="115"/>
                    <a:pt x="38" y="118"/>
                  </a:cubicBezTo>
                  <a:cubicBezTo>
                    <a:pt x="34" y="118"/>
                    <a:pt x="30" y="117"/>
                    <a:pt x="27" y="112"/>
                  </a:cubicBezTo>
                  <a:cubicBezTo>
                    <a:pt x="15" y="94"/>
                    <a:pt x="15" y="94"/>
                    <a:pt x="5" y="114"/>
                  </a:cubicBezTo>
                  <a:cubicBezTo>
                    <a:pt x="6" y="101"/>
                    <a:pt x="5" y="87"/>
                    <a:pt x="8" y="73"/>
                  </a:cubicBezTo>
                  <a:cubicBezTo>
                    <a:pt x="14" y="50"/>
                    <a:pt x="3" y="29"/>
                    <a:pt x="0" y="6"/>
                  </a:cubicBezTo>
                  <a:close/>
                </a:path>
              </a:pathLst>
            </a:custGeom>
            <a:solidFill>
              <a:srgbClr val="814F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7" name="Freeform 584">
              <a:extLst>
                <a:ext uri="{FF2B5EF4-FFF2-40B4-BE49-F238E27FC236}">
                  <a16:creationId xmlns:a16="http://schemas.microsoft.com/office/drawing/2014/main" id="{54264624-824F-4BA4-A7AA-6A751768D31F}"/>
                </a:ext>
              </a:extLst>
            </p:cNvPr>
            <p:cNvSpPr>
              <a:spLocks/>
            </p:cNvSpPr>
            <p:nvPr/>
          </p:nvSpPr>
          <p:spPr bwMode="auto">
            <a:xfrm>
              <a:off x="8345488" y="255588"/>
              <a:ext cx="88900" cy="225425"/>
            </a:xfrm>
            <a:custGeom>
              <a:avLst/>
              <a:gdLst>
                <a:gd name="T0" fmla="*/ 22 w 24"/>
                <a:gd name="T1" fmla="*/ 60 h 60"/>
                <a:gd name="T2" fmla="*/ 3 w 24"/>
                <a:gd name="T3" fmla="*/ 24 h 60"/>
                <a:gd name="T4" fmla="*/ 3 w 24"/>
                <a:gd name="T5" fmla="*/ 12 h 60"/>
                <a:gd name="T6" fmla="*/ 12 w 24"/>
                <a:gd name="T7" fmla="*/ 7 h 60"/>
                <a:gd name="T8" fmla="*/ 22 w 24"/>
                <a:gd name="T9" fmla="*/ 60 h 60"/>
              </a:gdLst>
              <a:ahLst/>
              <a:cxnLst>
                <a:cxn ang="0">
                  <a:pos x="T0" y="T1"/>
                </a:cxn>
                <a:cxn ang="0">
                  <a:pos x="T2" y="T3"/>
                </a:cxn>
                <a:cxn ang="0">
                  <a:pos x="T4" y="T5"/>
                </a:cxn>
                <a:cxn ang="0">
                  <a:pos x="T6" y="T7"/>
                </a:cxn>
                <a:cxn ang="0">
                  <a:pos x="T8" y="T9"/>
                </a:cxn>
              </a:cxnLst>
              <a:rect l="0" t="0" r="r" b="b"/>
              <a:pathLst>
                <a:path w="24" h="60">
                  <a:moveTo>
                    <a:pt x="22" y="60"/>
                  </a:moveTo>
                  <a:cubicBezTo>
                    <a:pt x="6" y="54"/>
                    <a:pt x="14" y="34"/>
                    <a:pt x="3" y="24"/>
                  </a:cubicBezTo>
                  <a:cubicBezTo>
                    <a:pt x="3" y="20"/>
                    <a:pt x="3" y="16"/>
                    <a:pt x="3" y="12"/>
                  </a:cubicBezTo>
                  <a:cubicBezTo>
                    <a:pt x="0" y="0"/>
                    <a:pt x="9" y="9"/>
                    <a:pt x="12" y="7"/>
                  </a:cubicBezTo>
                  <a:cubicBezTo>
                    <a:pt x="20" y="24"/>
                    <a:pt x="24" y="42"/>
                    <a:pt x="22" y="60"/>
                  </a:cubicBezTo>
                  <a:close/>
                </a:path>
              </a:pathLst>
            </a:custGeom>
            <a:solidFill>
              <a:srgbClr val="9169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8" name="Freeform 585">
              <a:extLst>
                <a:ext uri="{FF2B5EF4-FFF2-40B4-BE49-F238E27FC236}">
                  <a16:creationId xmlns:a16="http://schemas.microsoft.com/office/drawing/2014/main" id="{4614CF6C-4270-45E6-A6D8-840709354D26}"/>
                </a:ext>
              </a:extLst>
            </p:cNvPr>
            <p:cNvSpPr>
              <a:spLocks/>
            </p:cNvSpPr>
            <p:nvPr/>
          </p:nvSpPr>
          <p:spPr bwMode="auto">
            <a:xfrm>
              <a:off x="3609976" y="307975"/>
              <a:ext cx="123825" cy="173038"/>
            </a:xfrm>
            <a:custGeom>
              <a:avLst/>
              <a:gdLst>
                <a:gd name="T0" fmla="*/ 33 w 33"/>
                <a:gd name="T1" fmla="*/ 23 h 46"/>
                <a:gd name="T2" fmla="*/ 19 w 33"/>
                <a:gd name="T3" fmla="*/ 46 h 46"/>
                <a:gd name="T4" fmla="*/ 0 w 33"/>
                <a:gd name="T5" fmla="*/ 24 h 46"/>
                <a:gd name="T6" fmla="*/ 0 w 33"/>
                <a:gd name="T7" fmla="*/ 0 h 46"/>
                <a:gd name="T8" fmla="*/ 7 w 33"/>
                <a:gd name="T9" fmla="*/ 5 h 46"/>
                <a:gd name="T10" fmla="*/ 10 w 33"/>
                <a:gd name="T11" fmla="*/ 6 h 46"/>
                <a:gd name="T12" fmla="*/ 31 w 33"/>
                <a:gd name="T13" fmla="*/ 21 h 46"/>
                <a:gd name="T14" fmla="*/ 33 w 33"/>
                <a:gd name="T15" fmla="*/ 23 h 4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3" h="46">
                  <a:moveTo>
                    <a:pt x="33" y="23"/>
                  </a:moveTo>
                  <a:cubicBezTo>
                    <a:pt x="28" y="30"/>
                    <a:pt x="24" y="38"/>
                    <a:pt x="19" y="46"/>
                  </a:cubicBezTo>
                  <a:cubicBezTo>
                    <a:pt x="8" y="41"/>
                    <a:pt x="16" y="23"/>
                    <a:pt x="0" y="24"/>
                  </a:cubicBezTo>
                  <a:cubicBezTo>
                    <a:pt x="0" y="16"/>
                    <a:pt x="0" y="8"/>
                    <a:pt x="0" y="0"/>
                  </a:cubicBezTo>
                  <a:cubicBezTo>
                    <a:pt x="3" y="2"/>
                    <a:pt x="5" y="4"/>
                    <a:pt x="7" y="5"/>
                  </a:cubicBezTo>
                  <a:cubicBezTo>
                    <a:pt x="8" y="6"/>
                    <a:pt x="9" y="6"/>
                    <a:pt x="10" y="6"/>
                  </a:cubicBezTo>
                  <a:cubicBezTo>
                    <a:pt x="18" y="10"/>
                    <a:pt x="25" y="15"/>
                    <a:pt x="31" y="21"/>
                  </a:cubicBezTo>
                  <a:lnTo>
                    <a:pt x="33" y="23"/>
                  </a:lnTo>
                  <a:close/>
                </a:path>
              </a:pathLst>
            </a:custGeom>
            <a:solidFill>
              <a:srgbClr val="8D2F2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9" name="Freeform 586">
              <a:extLst>
                <a:ext uri="{FF2B5EF4-FFF2-40B4-BE49-F238E27FC236}">
                  <a16:creationId xmlns:a16="http://schemas.microsoft.com/office/drawing/2014/main" id="{10BDBF82-EFFE-4361-A5F8-6A0767A476A9}"/>
                </a:ext>
              </a:extLst>
            </p:cNvPr>
            <p:cNvSpPr>
              <a:spLocks/>
            </p:cNvSpPr>
            <p:nvPr/>
          </p:nvSpPr>
          <p:spPr bwMode="auto">
            <a:xfrm>
              <a:off x="3636963" y="266700"/>
              <a:ext cx="93663" cy="85725"/>
            </a:xfrm>
            <a:custGeom>
              <a:avLst/>
              <a:gdLst>
                <a:gd name="T0" fmla="*/ 0 w 25"/>
                <a:gd name="T1" fmla="*/ 16 h 23"/>
                <a:gd name="T2" fmla="*/ 13 w 25"/>
                <a:gd name="T3" fmla="*/ 0 h 23"/>
                <a:gd name="T4" fmla="*/ 25 w 25"/>
                <a:gd name="T5" fmla="*/ 17 h 23"/>
                <a:gd name="T6" fmla="*/ 24 w 25"/>
                <a:gd name="T7" fmla="*/ 18 h 23"/>
                <a:gd name="T8" fmla="*/ 2 w 25"/>
                <a:gd name="T9" fmla="*/ 18 h 23"/>
                <a:gd name="T10" fmla="*/ 0 w 25"/>
                <a:gd name="T11" fmla="*/ 16 h 23"/>
              </a:gdLst>
              <a:ahLst/>
              <a:cxnLst>
                <a:cxn ang="0">
                  <a:pos x="T0" y="T1"/>
                </a:cxn>
                <a:cxn ang="0">
                  <a:pos x="T2" y="T3"/>
                </a:cxn>
                <a:cxn ang="0">
                  <a:pos x="T4" y="T5"/>
                </a:cxn>
                <a:cxn ang="0">
                  <a:pos x="T6" y="T7"/>
                </a:cxn>
                <a:cxn ang="0">
                  <a:pos x="T8" y="T9"/>
                </a:cxn>
                <a:cxn ang="0">
                  <a:pos x="T10" y="T11"/>
                </a:cxn>
              </a:cxnLst>
              <a:rect l="0" t="0" r="r" b="b"/>
              <a:pathLst>
                <a:path w="25" h="23">
                  <a:moveTo>
                    <a:pt x="0" y="16"/>
                  </a:moveTo>
                  <a:cubicBezTo>
                    <a:pt x="5" y="11"/>
                    <a:pt x="5" y="0"/>
                    <a:pt x="13" y="0"/>
                  </a:cubicBezTo>
                  <a:cubicBezTo>
                    <a:pt x="20" y="1"/>
                    <a:pt x="23" y="10"/>
                    <a:pt x="25" y="17"/>
                  </a:cubicBezTo>
                  <a:cubicBezTo>
                    <a:pt x="24" y="18"/>
                    <a:pt x="24" y="18"/>
                    <a:pt x="24" y="18"/>
                  </a:cubicBezTo>
                  <a:cubicBezTo>
                    <a:pt x="17" y="23"/>
                    <a:pt x="9" y="22"/>
                    <a:pt x="2" y="18"/>
                  </a:cubicBezTo>
                  <a:lnTo>
                    <a:pt x="0" y="16"/>
                  </a:lnTo>
                  <a:close/>
                </a:path>
              </a:pathLst>
            </a:custGeom>
            <a:solidFill>
              <a:srgbClr val="8D2F2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0" name="Freeform 587">
              <a:extLst>
                <a:ext uri="{FF2B5EF4-FFF2-40B4-BE49-F238E27FC236}">
                  <a16:creationId xmlns:a16="http://schemas.microsoft.com/office/drawing/2014/main" id="{C0E14794-8DFF-472B-BC97-BA8D1F38682F}"/>
                </a:ext>
              </a:extLst>
            </p:cNvPr>
            <p:cNvSpPr>
              <a:spLocks/>
            </p:cNvSpPr>
            <p:nvPr/>
          </p:nvSpPr>
          <p:spPr bwMode="auto">
            <a:xfrm>
              <a:off x="3644901" y="307975"/>
              <a:ext cx="96838" cy="131763"/>
            </a:xfrm>
            <a:custGeom>
              <a:avLst/>
              <a:gdLst>
                <a:gd name="T0" fmla="*/ 0 w 26"/>
                <a:gd name="T1" fmla="*/ 7 h 35"/>
                <a:gd name="T2" fmla="*/ 22 w 26"/>
                <a:gd name="T3" fmla="*/ 7 h 35"/>
                <a:gd name="T4" fmla="*/ 22 w 26"/>
                <a:gd name="T5" fmla="*/ 21 h 35"/>
                <a:gd name="T6" fmla="*/ 0 w 26"/>
                <a:gd name="T7" fmla="*/ 7 h 35"/>
              </a:gdLst>
              <a:ahLst/>
              <a:cxnLst>
                <a:cxn ang="0">
                  <a:pos x="T0" y="T1"/>
                </a:cxn>
                <a:cxn ang="0">
                  <a:pos x="T2" y="T3"/>
                </a:cxn>
                <a:cxn ang="0">
                  <a:pos x="T4" y="T5"/>
                </a:cxn>
                <a:cxn ang="0">
                  <a:pos x="T6" y="T7"/>
                </a:cxn>
              </a:cxnLst>
              <a:rect l="0" t="0" r="r" b="b"/>
              <a:pathLst>
                <a:path w="26" h="35">
                  <a:moveTo>
                    <a:pt x="0" y="7"/>
                  </a:moveTo>
                  <a:cubicBezTo>
                    <a:pt x="7" y="0"/>
                    <a:pt x="15" y="0"/>
                    <a:pt x="22" y="7"/>
                  </a:cubicBezTo>
                  <a:cubicBezTo>
                    <a:pt x="24" y="12"/>
                    <a:pt x="26" y="16"/>
                    <a:pt x="22" y="21"/>
                  </a:cubicBezTo>
                  <a:cubicBezTo>
                    <a:pt x="3" y="35"/>
                    <a:pt x="6" y="14"/>
                    <a:pt x="0" y="7"/>
                  </a:cubicBezTo>
                  <a:close/>
                </a:path>
              </a:pathLst>
            </a:custGeom>
            <a:solidFill>
              <a:srgbClr val="A5161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1" name="Freeform 590">
              <a:extLst>
                <a:ext uri="{FF2B5EF4-FFF2-40B4-BE49-F238E27FC236}">
                  <a16:creationId xmlns:a16="http://schemas.microsoft.com/office/drawing/2014/main" id="{D3217CBD-0040-4D56-8A49-D1FDD957ADD4}"/>
                </a:ext>
              </a:extLst>
            </p:cNvPr>
            <p:cNvSpPr>
              <a:spLocks/>
            </p:cNvSpPr>
            <p:nvPr/>
          </p:nvSpPr>
          <p:spPr bwMode="auto">
            <a:xfrm>
              <a:off x="4913313" y="5353050"/>
              <a:ext cx="841375" cy="1519238"/>
            </a:xfrm>
            <a:custGeom>
              <a:avLst/>
              <a:gdLst>
                <a:gd name="T0" fmla="*/ 28 w 224"/>
                <a:gd name="T1" fmla="*/ 402 h 405"/>
                <a:gd name="T2" fmla="*/ 20 w 224"/>
                <a:gd name="T3" fmla="*/ 392 h 405"/>
                <a:gd name="T4" fmla="*/ 30 w 224"/>
                <a:gd name="T5" fmla="*/ 346 h 405"/>
                <a:gd name="T6" fmla="*/ 35 w 224"/>
                <a:gd name="T7" fmla="*/ 319 h 405"/>
                <a:gd name="T8" fmla="*/ 12 w 224"/>
                <a:gd name="T9" fmla="*/ 362 h 405"/>
                <a:gd name="T10" fmla="*/ 13 w 224"/>
                <a:gd name="T11" fmla="*/ 334 h 405"/>
                <a:gd name="T12" fmla="*/ 9 w 224"/>
                <a:gd name="T13" fmla="*/ 326 h 405"/>
                <a:gd name="T14" fmla="*/ 29 w 224"/>
                <a:gd name="T15" fmla="*/ 298 h 405"/>
                <a:gd name="T16" fmla="*/ 32 w 224"/>
                <a:gd name="T17" fmla="*/ 285 h 405"/>
                <a:gd name="T18" fmla="*/ 56 w 224"/>
                <a:gd name="T19" fmla="*/ 204 h 405"/>
                <a:gd name="T20" fmla="*/ 69 w 224"/>
                <a:gd name="T21" fmla="*/ 160 h 405"/>
                <a:gd name="T22" fmla="*/ 112 w 224"/>
                <a:gd name="T23" fmla="*/ 74 h 405"/>
                <a:gd name="T24" fmla="*/ 114 w 224"/>
                <a:gd name="T25" fmla="*/ 54 h 405"/>
                <a:gd name="T26" fmla="*/ 116 w 224"/>
                <a:gd name="T27" fmla="*/ 0 h 405"/>
                <a:gd name="T28" fmla="*/ 124 w 224"/>
                <a:gd name="T29" fmla="*/ 16 h 405"/>
                <a:gd name="T30" fmla="*/ 134 w 224"/>
                <a:gd name="T31" fmla="*/ 46 h 405"/>
                <a:gd name="T32" fmla="*/ 140 w 224"/>
                <a:gd name="T33" fmla="*/ 51 h 405"/>
                <a:gd name="T34" fmla="*/ 150 w 224"/>
                <a:gd name="T35" fmla="*/ 86 h 405"/>
                <a:gd name="T36" fmla="*/ 158 w 224"/>
                <a:gd name="T37" fmla="*/ 92 h 405"/>
                <a:gd name="T38" fmla="*/ 191 w 224"/>
                <a:gd name="T39" fmla="*/ 104 h 405"/>
                <a:gd name="T40" fmla="*/ 196 w 224"/>
                <a:gd name="T41" fmla="*/ 104 h 405"/>
                <a:gd name="T42" fmla="*/ 214 w 224"/>
                <a:gd name="T43" fmla="*/ 126 h 405"/>
                <a:gd name="T44" fmla="*/ 201 w 224"/>
                <a:gd name="T45" fmla="*/ 130 h 405"/>
                <a:gd name="T46" fmla="*/ 187 w 224"/>
                <a:gd name="T47" fmla="*/ 125 h 405"/>
                <a:gd name="T48" fmla="*/ 169 w 224"/>
                <a:gd name="T49" fmla="*/ 131 h 405"/>
                <a:gd name="T50" fmla="*/ 171 w 224"/>
                <a:gd name="T51" fmla="*/ 147 h 405"/>
                <a:gd name="T52" fmla="*/ 174 w 224"/>
                <a:gd name="T53" fmla="*/ 163 h 405"/>
                <a:gd name="T54" fmla="*/ 135 w 224"/>
                <a:gd name="T55" fmla="*/ 153 h 405"/>
                <a:gd name="T56" fmla="*/ 111 w 224"/>
                <a:gd name="T57" fmla="*/ 157 h 405"/>
                <a:gd name="T58" fmla="*/ 100 w 224"/>
                <a:gd name="T59" fmla="*/ 211 h 405"/>
                <a:gd name="T60" fmla="*/ 98 w 224"/>
                <a:gd name="T61" fmla="*/ 225 h 405"/>
                <a:gd name="T62" fmla="*/ 91 w 224"/>
                <a:gd name="T63" fmla="*/ 244 h 405"/>
                <a:gd name="T64" fmla="*/ 70 w 224"/>
                <a:gd name="T65" fmla="*/ 318 h 405"/>
                <a:gd name="T66" fmla="*/ 52 w 224"/>
                <a:gd name="T67" fmla="*/ 361 h 405"/>
                <a:gd name="T68" fmla="*/ 49 w 224"/>
                <a:gd name="T69" fmla="*/ 362 h 405"/>
                <a:gd name="T70" fmla="*/ 28 w 224"/>
                <a:gd name="T71" fmla="*/ 402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24" h="405">
                  <a:moveTo>
                    <a:pt x="28" y="402"/>
                  </a:moveTo>
                  <a:cubicBezTo>
                    <a:pt x="17" y="405"/>
                    <a:pt x="20" y="397"/>
                    <a:pt x="20" y="392"/>
                  </a:cubicBezTo>
                  <a:cubicBezTo>
                    <a:pt x="22" y="376"/>
                    <a:pt x="20" y="360"/>
                    <a:pt x="30" y="346"/>
                  </a:cubicBezTo>
                  <a:cubicBezTo>
                    <a:pt x="35" y="339"/>
                    <a:pt x="37" y="330"/>
                    <a:pt x="35" y="319"/>
                  </a:cubicBezTo>
                  <a:cubicBezTo>
                    <a:pt x="19" y="330"/>
                    <a:pt x="16" y="347"/>
                    <a:pt x="12" y="362"/>
                  </a:cubicBezTo>
                  <a:cubicBezTo>
                    <a:pt x="0" y="353"/>
                    <a:pt x="16" y="343"/>
                    <a:pt x="13" y="334"/>
                  </a:cubicBezTo>
                  <a:cubicBezTo>
                    <a:pt x="10" y="332"/>
                    <a:pt x="9" y="329"/>
                    <a:pt x="9" y="326"/>
                  </a:cubicBezTo>
                  <a:cubicBezTo>
                    <a:pt x="14" y="316"/>
                    <a:pt x="21" y="306"/>
                    <a:pt x="29" y="298"/>
                  </a:cubicBezTo>
                  <a:cubicBezTo>
                    <a:pt x="33" y="293"/>
                    <a:pt x="31" y="289"/>
                    <a:pt x="32" y="285"/>
                  </a:cubicBezTo>
                  <a:cubicBezTo>
                    <a:pt x="32" y="256"/>
                    <a:pt x="35" y="228"/>
                    <a:pt x="56" y="204"/>
                  </a:cubicBezTo>
                  <a:cubicBezTo>
                    <a:pt x="66" y="192"/>
                    <a:pt x="62" y="175"/>
                    <a:pt x="69" y="160"/>
                  </a:cubicBezTo>
                  <a:cubicBezTo>
                    <a:pt x="83" y="132"/>
                    <a:pt x="101" y="105"/>
                    <a:pt x="112" y="74"/>
                  </a:cubicBezTo>
                  <a:cubicBezTo>
                    <a:pt x="113" y="67"/>
                    <a:pt x="113" y="61"/>
                    <a:pt x="114" y="54"/>
                  </a:cubicBezTo>
                  <a:cubicBezTo>
                    <a:pt x="117" y="37"/>
                    <a:pt x="114" y="19"/>
                    <a:pt x="116" y="0"/>
                  </a:cubicBezTo>
                  <a:cubicBezTo>
                    <a:pt x="126" y="5"/>
                    <a:pt x="121" y="12"/>
                    <a:pt x="124" y="16"/>
                  </a:cubicBezTo>
                  <a:cubicBezTo>
                    <a:pt x="127" y="26"/>
                    <a:pt x="126" y="38"/>
                    <a:pt x="134" y="46"/>
                  </a:cubicBezTo>
                  <a:cubicBezTo>
                    <a:pt x="137" y="46"/>
                    <a:pt x="139" y="48"/>
                    <a:pt x="140" y="51"/>
                  </a:cubicBezTo>
                  <a:cubicBezTo>
                    <a:pt x="141" y="63"/>
                    <a:pt x="139" y="76"/>
                    <a:pt x="150" y="86"/>
                  </a:cubicBezTo>
                  <a:cubicBezTo>
                    <a:pt x="153" y="88"/>
                    <a:pt x="156" y="90"/>
                    <a:pt x="158" y="92"/>
                  </a:cubicBezTo>
                  <a:cubicBezTo>
                    <a:pt x="167" y="101"/>
                    <a:pt x="179" y="104"/>
                    <a:pt x="191" y="104"/>
                  </a:cubicBezTo>
                  <a:cubicBezTo>
                    <a:pt x="192" y="104"/>
                    <a:pt x="194" y="104"/>
                    <a:pt x="196" y="104"/>
                  </a:cubicBezTo>
                  <a:cubicBezTo>
                    <a:pt x="205" y="109"/>
                    <a:pt x="224" y="105"/>
                    <a:pt x="214" y="126"/>
                  </a:cubicBezTo>
                  <a:cubicBezTo>
                    <a:pt x="211" y="130"/>
                    <a:pt x="206" y="131"/>
                    <a:pt x="201" y="130"/>
                  </a:cubicBezTo>
                  <a:cubicBezTo>
                    <a:pt x="196" y="130"/>
                    <a:pt x="192" y="125"/>
                    <a:pt x="187" y="125"/>
                  </a:cubicBezTo>
                  <a:cubicBezTo>
                    <a:pt x="180" y="124"/>
                    <a:pt x="174" y="126"/>
                    <a:pt x="169" y="131"/>
                  </a:cubicBezTo>
                  <a:cubicBezTo>
                    <a:pt x="165" y="137"/>
                    <a:pt x="167" y="142"/>
                    <a:pt x="171" y="147"/>
                  </a:cubicBezTo>
                  <a:cubicBezTo>
                    <a:pt x="175" y="152"/>
                    <a:pt x="178" y="157"/>
                    <a:pt x="174" y="163"/>
                  </a:cubicBezTo>
                  <a:cubicBezTo>
                    <a:pt x="158" y="170"/>
                    <a:pt x="146" y="164"/>
                    <a:pt x="135" y="153"/>
                  </a:cubicBezTo>
                  <a:cubicBezTo>
                    <a:pt x="123" y="140"/>
                    <a:pt x="117" y="141"/>
                    <a:pt x="111" y="157"/>
                  </a:cubicBezTo>
                  <a:cubicBezTo>
                    <a:pt x="105" y="175"/>
                    <a:pt x="103" y="193"/>
                    <a:pt x="100" y="211"/>
                  </a:cubicBezTo>
                  <a:cubicBezTo>
                    <a:pt x="100" y="216"/>
                    <a:pt x="99" y="221"/>
                    <a:pt x="98" y="225"/>
                  </a:cubicBezTo>
                  <a:cubicBezTo>
                    <a:pt x="96" y="231"/>
                    <a:pt x="95" y="238"/>
                    <a:pt x="91" y="244"/>
                  </a:cubicBezTo>
                  <a:cubicBezTo>
                    <a:pt x="80" y="267"/>
                    <a:pt x="78" y="293"/>
                    <a:pt x="70" y="318"/>
                  </a:cubicBezTo>
                  <a:cubicBezTo>
                    <a:pt x="62" y="331"/>
                    <a:pt x="61" y="348"/>
                    <a:pt x="52" y="361"/>
                  </a:cubicBezTo>
                  <a:cubicBezTo>
                    <a:pt x="51" y="361"/>
                    <a:pt x="50" y="362"/>
                    <a:pt x="49" y="362"/>
                  </a:cubicBezTo>
                  <a:cubicBezTo>
                    <a:pt x="40" y="374"/>
                    <a:pt x="35" y="389"/>
                    <a:pt x="28" y="402"/>
                  </a:cubicBezTo>
                  <a:close/>
                </a:path>
              </a:pathLst>
            </a:custGeom>
            <a:solidFill>
              <a:srgbClr val="2D766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2" name="Freeform 591">
              <a:extLst>
                <a:ext uri="{FF2B5EF4-FFF2-40B4-BE49-F238E27FC236}">
                  <a16:creationId xmlns:a16="http://schemas.microsoft.com/office/drawing/2014/main" id="{9FDC4ADC-FC2D-4755-A411-7A5AE0EC5B99}"/>
                </a:ext>
              </a:extLst>
            </p:cNvPr>
            <p:cNvSpPr>
              <a:spLocks/>
            </p:cNvSpPr>
            <p:nvPr/>
          </p:nvSpPr>
          <p:spPr bwMode="auto">
            <a:xfrm>
              <a:off x="4725988" y="5630863"/>
              <a:ext cx="608013" cy="1174750"/>
            </a:xfrm>
            <a:custGeom>
              <a:avLst/>
              <a:gdLst>
                <a:gd name="T0" fmla="*/ 63 w 162"/>
                <a:gd name="T1" fmla="*/ 252 h 313"/>
                <a:gd name="T2" fmla="*/ 63 w 162"/>
                <a:gd name="T3" fmla="*/ 260 h 313"/>
                <a:gd name="T4" fmla="*/ 31 w 162"/>
                <a:gd name="T5" fmla="*/ 269 h 313"/>
                <a:gd name="T6" fmla="*/ 43 w 162"/>
                <a:gd name="T7" fmla="*/ 296 h 313"/>
                <a:gd name="T8" fmla="*/ 3 w 162"/>
                <a:gd name="T9" fmla="*/ 308 h 313"/>
                <a:gd name="T10" fmla="*/ 12 w 162"/>
                <a:gd name="T11" fmla="*/ 299 h 313"/>
                <a:gd name="T12" fmla="*/ 18 w 162"/>
                <a:gd name="T13" fmla="*/ 278 h 313"/>
                <a:gd name="T14" fmla="*/ 22 w 162"/>
                <a:gd name="T15" fmla="*/ 258 h 313"/>
                <a:gd name="T16" fmla="*/ 53 w 162"/>
                <a:gd name="T17" fmla="*/ 234 h 313"/>
                <a:gd name="T18" fmla="*/ 56 w 162"/>
                <a:gd name="T19" fmla="*/ 191 h 313"/>
                <a:gd name="T20" fmla="*/ 53 w 162"/>
                <a:gd name="T21" fmla="*/ 176 h 313"/>
                <a:gd name="T22" fmla="*/ 74 w 162"/>
                <a:gd name="T23" fmla="*/ 134 h 313"/>
                <a:gd name="T24" fmla="*/ 73 w 162"/>
                <a:gd name="T25" fmla="*/ 101 h 313"/>
                <a:gd name="T26" fmla="*/ 76 w 162"/>
                <a:gd name="T27" fmla="*/ 86 h 313"/>
                <a:gd name="T28" fmla="*/ 95 w 162"/>
                <a:gd name="T29" fmla="*/ 72 h 313"/>
                <a:gd name="T30" fmla="*/ 99 w 162"/>
                <a:gd name="T31" fmla="*/ 64 h 313"/>
                <a:gd name="T32" fmla="*/ 124 w 162"/>
                <a:gd name="T33" fmla="*/ 33 h 313"/>
                <a:gd name="T34" fmla="*/ 135 w 162"/>
                <a:gd name="T35" fmla="*/ 20 h 313"/>
                <a:gd name="T36" fmla="*/ 162 w 162"/>
                <a:gd name="T37" fmla="*/ 0 h 313"/>
                <a:gd name="T38" fmla="*/ 144 w 162"/>
                <a:gd name="T39" fmla="*/ 57 h 313"/>
                <a:gd name="T40" fmla="*/ 119 w 162"/>
                <a:gd name="T41" fmla="*/ 124 h 313"/>
                <a:gd name="T42" fmla="*/ 101 w 162"/>
                <a:gd name="T43" fmla="*/ 150 h 313"/>
                <a:gd name="T44" fmla="*/ 91 w 162"/>
                <a:gd name="T45" fmla="*/ 200 h 313"/>
                <a:gd name="T46" fmla="*/ 87 w 162"/>
                <a:gd name="T47" fmla="*/ 212 h 313"/>
                <a:gd name="T48" fmla="*/ 63 w 162"/>
                <a:gd name="T49" fmla="*/ 252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2" h="313">
                  <a:moveTo>
                    <a:pt x="63" y="252"/>
                  </a:moveTo>
                  <a:cubicBezTo>
                    <a:pt x="63" y="255"/>
                    <a:pt x="63" y="257"/>
                    <a:pt x="63" y="260"/>
                  </a:cubicBezTo>
                  <a:cubicBezTo>
                    <a:pt x="54" y="270"/>
                    <a:pt x="39" y="258"/>
                    <a:pt x="31" y="269"/>
                  </a:cubicBezTo>
                  <a:cubicBezTo>
                    <a:pt x="35" y="278"/>
                    <a:pt x="51" y="283"/>
                    <a:pt x="43" y="296"/>
                  </a:cubicBezTo>
                  <a:cubicBezTo>
                    <a:pt x="34" y="310"/>
                    <a:pt x="19" y="313"/>
                    <a:pt x="3" y="308"/>
                  </a:cubicBezTo>
                  <a:cubicBezTo>
                    <a:pt x="0" y="299"/>
                    <a:pt x="8" y="301"/>
                    <a:pt x="12" y="299"/>
                  </a:cubicBezTo>
                  <a:cubicBezTo>
                    <a:pt x="23" y="295"/>
                    <a:pt x="34" y="291"/>
                    <a:pt x="18" y="278"/>
                  </a:cubicBezTo>
                  <a:cubicBezTo>
                    <a:pt x="9" y="270"/>
                    <a:pt x="12" y="264"/>
                    <a:pt x="22" y="258"/>
                  </a:cubicBezTo>
                  <a:cubicBezTo>
                    <a:pt x="33" y="252"/>
                    <a:pt x="44" y="244"/>
                    <a:pt x="53" y="234"/>
                  </a:cubicBezTo>
                  <a:cubicBezTo>
                    <a:pt x="66" y="220"/>
                    <a:pt x="68" y="204"/>
                    <a:pt x="56" y="191"/>
                  </a:cubicBezTo>
                  <a:cubicBezTo>
                    <a:pt x="51" y="186"/>
                    <a:pt x="49" y="183"/>
                    <a:pt x="53" y="176"/>
                  </a:cubicBezTo>
                  <a:cubicBezTo>
                    <a:pt x="61" y="163"/>
                    <a:pt x="67" y="148"/>
                    <a:pt x="74" y="134"/>
                  </a:cubicBezTo>
                  <a:cubicBezTo>
                    <a:pt x="80" y="123"/>
                    <a:pt x="88" y="112"/>
                    <a:pt x="73" y="101"/>
                  </a:cubicBezTo>
                  <a:cubicBezTo>
                    <a:pt x="67" y="96"/>
                    <a:pt x="70" y="89"/>
                    <a:pt x="76" y="86"/>
                  </a:cubicBezTo>
                  <a:cubicBezTo>
                    <a:pt x="83" y="83"/>
                    <a:pt x="89" y="78"/>
                    <a:pt x="95" y="72"/>
                  </a:cubicBezTo>
                  <a:cubicBezTo>
                    <a:pt x="96" y="69"/>
                    <a:pt x="98" y="67"/>
                    <a:pt x="99" y="64"/>
                  </a:cubicBezTo>
                  <a:cubicBezTo>
                    <a:pt x="111" y="57"/>
                    <a:pt x="125" y="52"/>
                    <a:pt x="124" y="33"/>
                  </a:cubicBezTo>
                  <a:cubicBezTo>
                    <a:pt x="123" y="27"/>
                    <a:pt x="131" y="25"/>
                    <a:pt x="135" y="20"/>
                  </a:cubicBezTo>
                  <a:cubicBezTo>
                    <a:pt x="150" y="21"/>
                    <a:pt x="150" y="2"/>
                    <a:pt x="162" y="0"/>
                  </a:cubicBezTo>
                  <a:cubicBezTo>
                    <a:pt x="160" y="20"/>
                    <a:pt x="157" y="39"/>
                    <a:pt x="144" y="57"/>
                  </a:cubicBezTo>
                  <a:cubicBezTo>
                    <a:pt x="131" y="76"/>
                    <a:pt x="114" y="97"/>
                    <a:pt x="119" y="124"/>
                  </a:cubicBezTo>
                  <a:cubicBezTo>
                    <a:pt x="122" y="138"/>
                    <a:pt x="106" y="140"/>
                    <a:pt x="101" y="150"/>
                  </a:cubicBezTo>
                  <a:cubicBezTo>
                    <a:pt x="93" y="167"/>
                    <a:pt x="87" y="183"/>
                    <a:pt x="91" y="200"/>
                  </a:cubicBezTo>
                  <a:cubicBezTo>
                    <a:pt x="93" y="207"/>
                    <a:pt x="90" y="209"/>
                    <a:pt x="87" y="212"/>
                  </a:cubicBezTo>
                  <a:cubicBezTo>
                    <a:pt x="79" y="226"/>
                    <a:pt x="71" y="239"/>
                    <a:pt x="63" y="252"/>
                  </a:cubicBezTo>
                  <a:close/>
                </a:path>
              </a:pathLst>
            </a:custGeom>
            <a:solidFill>
              <a:srgbClr val="75B2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3" name="Freeform 592">
              <a:extLst>
                <a:ext uri="{FF2B5EF4-FFF2-40B4-BE49-F238E27FC236}">
                  <a16:creationId xmlns:a16="http://schemas.microsoft.com/office/drawing/2014/main" id="{3245E8BD-40F3-4784-B0A8-1ABB669E3ADC}"/>
                </a:ext>
              </a:extLst>
            </p:cNvPr>
            <p:cNvSpPr>
              <a:spLocks/>
            </p:cNvSpPr>
            <p:nvPr/>
          </p:nvSpPr>
          <p:spPr bwMode="auto">
            <a:xfrm>
              <a:off x="5262563" y="4860925"/>
              <a:ext cx="123825" cy="695325"/>
            </a:xfrm>
            <a:custGeom>
              <a:avLst/>
              <a:gdLst>
                <a:gd name="T0" fmla="*/ 31 w 33"/>
                <a:gd name="T1" fmla="*/ 147 h 185"/>
                <a:gd name="T2" fmla="*/ 26 w 33"/>
                <a:gd name="T3" fmla="*/ 137 h 185"/>
                <a:gd name="T4" fmla="*/ 21 w 33"/>
                <a:gd name="T5" fmla="*/ 185 h 185"/>
                <a:gd name="T6" fmla="*/ 12 w 33"/>
                <a:gd name="T7" fmla="*/ 176 h 185"/>
                <a:gd name="T8" fmla="*/ 16 w 33"/>
                <a:gd name="T9" fmla="*/ 113 h 185"/>
                <a:gd name="T10" fmla="*/ 7 w 33"/>
                <a:gd name="T11" fmla="*/ 56 h 185"/>
                <a:gd name="T12" fmla="*/ 12 w 33"/>
                <a:gd name="T13" fmla="*/ 32 h 185"/>
                <a:gd name="T14" fmla="*/ 23 w 33"/>
                <a:gd name="T15" fmla="*/ 13 h 185"/>
                <a:gd name="T16" fmla="*/ 33 w 33"/>
                <a:gd name="T17" fmla="*/ 0 h 185"/>
                <a:gd name="T18" fmla="*/ 31 w 33"/>
                <a:gd name="T19" fmla="*/ 147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 h="185">
                  <a:moveTo>
                    <a:pt x="31" y="147"/>
                  </a:moveTo>
                  <a:cubicBezTo>
                    <a:pt x="29" y="144"/>
                    <a:pt x="28" y="141"/>
                    <a:pt x="26" y="137"/>
                  </a:cubicBezTo>
                  <a:cubicBezTo>
                    <a:pt x="21" y="154"/>
                    <a:pt x="31" y="171"/>
                    <a:pt x="21" y="185"/>
                  </a:cubicBezTo>
                  <a:cubicBezTo>
                    <a:pt x="19" y="181"/>
                    <a:pt x="6" y="185"/>
                    <a:pt x="12" y="176"/>
                  </a:cubicBezTo>
                  <a:cubicBezTo>
                    <a:pt x="27" y="155"/>
                    <a:pt x="20" y="134"/>
                    <a:pt x="16" y="113"/>
                  </a:cubicBezTo>
                  <a:cubicBezTo>
                    <a:pt x="13" y="94"/>
                    <a:pt x="3" y="76"/>
                    <a:pt x="7" y="56"/>
                  </a:cubicBezTo>
                  <a:cubicBezTo>
                    <a:pt x="0" y="46"/>
                    <a:pt x="8" y="39"/>
                    <a:pt x="12" y="32"/>
                  </a:cubicBezTo>
                  <a:cubicBezTo>
                    <a:pt x="16" y="25"/>
                    <a:pt x="20" y="19"/>
                    <a:pt x="23" y="13"/>
                  </a:cubicBezTo>
                  <a:cubicBezTo>
                    <a:pt x="27" y="9"/>
                    <a:pt x="30" y="5"/>
                    <a:pt x="33" y="0"/>
                  </a:cubicBezTo>
                  <a:cubicBezTo>
                    <a:pt x="22" y="50"/>
                    <a:pt x="30" y="99"/>
                    <a:pt x="31" y="147"/>
                  </a:cubicBezTo>
                  <a:close/>
                </a:path>
              </a:pathLst>
            </a:custGeom>
            <a:solidFill>
              <a:srgbClr val="7DAEA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4" name="Freeform 593">
              <a:extLst>
                <a:ext uri="{FF2B5EF4-FFF2-40B4-BE49-F238E27FC236}">
                  <a16:creationId xmlns:a16="http://schemas.microsoft.com/office/drawing/2014/main" id="{C1748D79-D896-4509-9299-226CA5204AE1}"/>
                </a:ext>
              </a:extLst>
            </p:cNvPr>
            <p:cNvSpPr>
              <a:spLocks/>
            </p:cNvSpPr>
            <p:nvPr/>
          </p:nvSpPr>
          <p:spPr bwMode="auto">
            <a:xfrm>
              <a:off x="5070476" y="5694363"/>
              <a:ext cx="161925" cy="184150"/>
            </a:xfrm>
            <a:custGeom>
              <a:avLst/>
              <a:gdLst>
                <a:gd name="T0" fmla="*/ 43 w 43"/>
                <a:gd name="T1" fmla="*/ 3 h 49"/>
                <a:gd name="T2" fmla="*/ 36 w 43"/>
                <a:gd name="T3" fmla="*/ 29 h 49"/>
                <a:gd name="T4" fmla="*/ 7 w 43"/>
                <a:gd name="T5" fmla="*/ 47 h 49"/>
                <a:gd name="T6" fmla="*/ 6 w 43"/>
                <a:gd name="T7" fmla="*/ 39 h 49"/>
                <a:gd name="T8" fmla="*/ 9 w 43"/>
                <a:gd name="T9" fmla="*/ 12 h 49"/>
                <a:gd name="T10" fmla="*/ 4 w 43"/>
                <a:gd name="T11" fmla="*/ 3 h 49"/>
                <a:gd name="T12" fmla="*/ 43 w 43"/>
                <a:gd name="T13" fmla="*/ 3 h 49"/>
              </a:gdLst>
              <a:ahLst/>
              <a:cxnLst>
                <a:cxn ang="0">
                  <a:pos x="T0" y="T1"/>
                </a:cxn>
                <a:cxn ang="0">
                  <a:pos x="T2" y="T3"/>
                </a:cxn>
                <a:cxn ang="0">
                  <a:pos x="T4" y="T5"/>
                </a:cxn>
                <a:cxn ang="0">
                  <a:pos x="T6" y="T7"/>
                </a:cxn>
                <a:cxn ang="0">
                  <a:pos x="T8" y="T9"/>
                </a:cxn>
                <a:cxn ang="0">
                  <a:pos x="T10" y="T11"/>
                </a:cxn>
                <a:cxn ang="0">
                  <a:pos x="T12" y="T13"/>
                </a:cxn>
              </a:cxnLst>
              <a:rect l="0" t="0" r="r" b="b"/>
              <a:pathLst>
                <a:path w="43" h="49">
                  <a:moveTo>
                    <a:pt x="43" y="3"/>
                  </a:moveTo>
                  <a:cubicBezTo>
                    <a:pt x="43" y="12"/>
                    <a:pt x="38" y="20"/>
                    <a:pt x="36" y="29"/>
                  </a:cubicBezTo>
                  <a:cubicBezTo>
                    <a:pt x="34" y="43"/>
                    <a:pt x="22" y="49"/>
                    <a:pt x="7" y="47"/>
                  </a:cubicBezTo>
                  <a:cubicBezTo>
                    <a:pt x="4" y="45"/>
                    <a:pt x="0" y="43"/>
                    <a:pt x="6" y="39"/>
                  </a:cubicBezTo>
                  <a:cubicBezTo>
                    <a:pt x="27" y="27"/>
                    <a:pt x="27" y="27"/>
                    <a:pt x="9" y="12"/>
                  </a:cubicBezTo>
                  <a:cubicBezTo>
                    <a:pt x="7" y="11"/>
                    <a:pt x="7" y="9"/>
                    <a:pt x="4" y="3"/>
                  </a:cubicBezTo>
                  <a:cubicBezTo>
                    <a:pt x="20" y="14"/>
                    <a:pt x="30" y="0"/>
                    <a:pt x="43" y="3"/>
                  </a:cubicBezTo>
                  <a:close/>
                </a:path>
              </a:pathLst>
            </a:custGeom>
            <a:solidFill>
              <a:srgbClr val="9DB9B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5" name="Freeform 594">
              <a:extLst>
                <a:ext uri="{FF2B5EF4-FFF2-40B4-BE49-F238E27FC236}">
                  <a16:creationId xmlns:a16="http://schemas.microsoft.com/office/drawing/2014/main" id="{FED8E6F1-5BD9-447C-8D20-D8D3F40564F5}"/>
                </a:ext>
              </a:extLst>
            </p:cNvPr>
            <p:cNvSpPr>
              <a:spLocks/>
            </p:cNvSpPr>
            <p:nvPr/>
          </p:nvSpPr>
          <p:spPr bwMode="auto">
            <a:xfrm>
              <a:off x="4662488" y="6786563"/>
              <a:ext cx="107950" cy="165100"/>
            </a:xfrm>
            <a:custGeom>
              <a:avLst/>
              <a:gdLst>
                <a:gd name="T0" fmla="*/ 20 w 29"/>
                <a:gd name="T1" fmla="*/ 0 h 44"/>
                <a:gd name="T2" fmla="*/ 0 w 29"/>
                <a:gd name="T3" fmla="*/ 44 h 44"/>
                <a:gd name="T4" fmla="*/ 16 w 29"/>
                <a:gd name="T5" fmla="*/ 0 h 44"/>
                <a:gd name="T6" fmla="*/ 20 w 29"/>
                <a:gd name="T7" fmla="*/ 0 h 44"/>
              </a:gdLst>
              <a:ahLst/>
              <a:cxnLst>
                <a:cxn ang="0">
                  <a:pos x="T0" y="T1"/>
                </a:cxn>
                <a:cxn ang="0">
                  <a:pos x="T2" y="T3"/>
                </a:cxn>
                <a:cxn ang="0">
                  <a:pos x="T4" y="T5"/>
                </a:cxn>
                <a:cxn ang="0">
                  <a:pos x="T6" y="T7"/>
                </a:cxn>
              </a:cxnLst>
              <a:rect l="0" t="0" r="r" b="b"/>
              <a:pathLst>
                <a:path w="29" h="44">
                  <a:moveTo>
                    <a:pt x="20" y="0"/>
                  </a:moveTo>
                  <a:cubicBezTo>
                    <a:pt x="29" y="15"/>
                    <a:pt x="21" y="33"/>
                    <a:pt x="0" y="44"/>
                  </a:cubicBezTo>
                  <a:cubicBezTo>
                    <a:pt x="4" y="29"/>
                    <a:pt x="20" y="18"/>
                    <a:pt x="16" y="0"/>
                  </a:cubicBezTo>
                  <a:cubicBezTo>
                    <a:pt x="17" y="0"/>
                    <a:pt x="19" y="0"/>
                    <a:pt x="20" y="0"/>
                  </a:cubicBezTo>
                  <a:close/>
                </a:path>
              </a:pathLst>
            </a:custGeom>
            <a:solidFill>
              <a:srgbClr val="75B2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6" name="Freeform 595">
              <a:extLst>
                <a:ext uri="{FF2B5EF4-FFF2-40B4-BE49-F238E27FC236}">
                  <a16:creationId xmlns:a16="http://schemas.microsoft.com/office/drawing/2014/main" id="{46799B73-0221-46B7-870C-88D282429605}"/>
                </a:ext>
              </a:extLst>
            </p:cNvPr>
            <p:cNvSpPr>
              <a:spLocks/>
            </p:cNvSpPr>
            <p:nvPr/>
          </p:nvSpPr>
          <p:spPr bwMode="auto">
            <a:xfrm>
              <a:off x="4489451" y="4076700"/>
              <a:ext cx="244475" cy="307975"/>
            </a:xfrm>
            <a:custGeom>
              <a:avLst/>
              <a:gdLst>
                <a:gd name="T0" fmla="*/ 26 w 65"/>
                <a:gd name="T1" fmla="*/ 81 h 82"/>
                <a:gd name="T2" fmla="*/ 12 w 65"/>
                <a:gd name="T3" fmla="*/ 66 h 82"/>
                <a:gd name="T4" fmla="*/ 6 w 65"/>
                <a:gd name="T5" fmla="*/ 52 h 82"/>
                <a:gd name="T6" fmla="*/ 18 w 65"/>
                <a:gd name="T7" fmla="*/ 40 h 82"/>
                <a:gd name="T8" fmla="*/ 29 w 65"/>
                <a:gd name="T9" fmla="*/ 23 h 82"/>
                <a:gd name="T10" fmla="*/ 31 w 65"/>
                <a:gd name="T11" fmla="*/ 4 h 82"/>
                <a:gd name="T12" fmla="*/ 42 w 65"/>
                <a:gd name="T13" fmla="*/ 2 h 82"/>
                <a:gd name="T14" fmla="*/ 47 w 65"/>
                <a:gd name="T15" fmla="*/ 0 h 82"/>
                <a:gd name="T16" fmla="*/ 53 w 65"/>
                <a:gd name="T17" fmla="*/ 22 h 82"/>
                <a:gd name="T18" fmla="*/ 59 w 65"/>
                <a:gd name="T19" fmla="*/ 41 h 82"/>
                <a:gd name="T20" fmla="*/ 41 w 65"/>
                <a:gd name="T21" fmla="*/ 59 h 82"/>
                <a:gd name="T22" fmla="*/ 38 w 65"/>
                <a:gd name="T23" fmla="*/ 76 h 82"/>
                <a:gd name="T24" fmla="*/ 26 w 65"/>
                <a:gd name="T25" fmla="*/ 81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5" h="82">
                  <a:moveTo>
                    <a:pt x="26" y="81"/>
                  </a:moveTo>
                  <a:cubicBezTo>
                    <a:pt x="24" y="74"/>
                    <a:pt x="20" y="69"/>
                    <a:pt x="12" y="66"/>
                  </a:cubicBezTo>
                  <a:cubicBezTo>
                    <a:pt x="8" y="62"/>
                    <a:pt x="6" y="57"/>
                    <a:pt x="6" y="52"/>
                  </a:cubicBezTo>
                  <a:cubicBezTo>
                    <a:pt x="0" y="37"/>
                    <a:pt x="11" y="40"/>
                    <a:pt x="18" y="40"/>
                  </a:cubicBezTo>
                  <a:cubicBezTo>
                    <a:pt x="37" y="39"/>
                    <a:pt x="37" y="39"/>
                    <a:pt x="29" y="23"/>
                  </a:cubicBezTo>
                  <a:cubicBezTo>
                    <a:pt x="26" y="15"/>
                    <a:pt x="24" y="9"/>
                    <a:pt x="31" y="4"/>
                  </a:cubicBezTo>
                  <a:cubicBezTo>
                    <a:pt x="35" y="3"/>
                    <a:pt x="38" y="3"/>
                    <a:pt x="42" y="2"/>
                  </a:cubicBezTo>
                  <a:cubicBezTo>
                    <a:pt x="43" y="1"/>
                    <a:pt x="45" y="0"/>
                    <a:pt x="47" y="0"/>
                  </a:cubicBezTo>
                  <a:cubicBezTo>
                    <a:pt x="62" y="3"/>
                    <a:pt x="55" y="13"/>
                    <a:pt x="53" y="22"/>
                  </a:cubicBezTo>
                  <a:cubicBezTo>
                    <a:pt x="55" y="28"/>
                    <a:pt x="57" y="34"/>
                    <a:pt x="59" y="41"/>
                  </a:cubicBezTo>
                  <a:cubicBezTo>
                    <a:pt x="65" y="58"/>
                    <a:pt x="47" y="53"/>
                    <a:pt x="41" y="59"/>
                  </a:cubicBezTo>
                  <a:cubicBezTo>
                    <a:pt x="32" y="64"/>
                    <a:pt x="37" y="70"/>
                    <a:pt x="38" y="76"/>
                  </a:cubicBezTo>
                  <a:cubicBezTo>
                    <a:pt x="36" y="81"/>
                    <a:pt x="31" y="82"/>
                    <a:pt x="26" y="81"/>
                  </a:cubicBezTo>
                  <a:close/>
                </a:path>
              </a:pathLst>
            </a:custGeom>
            <a:solidFill>
              <a:srgbClr val="B849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7" name="Freeform 596">
              <a:extLst>
                <a:ext uri="{FF2B5EF4-FFF2-40B4-BE49-F238E27FC236}">
                  <a16:creationId xmlns:a16="http://schemas.microsoft.com/office/drawing/2014/main" id="{55801FED-2876-4230-BBC4-610C87D62874}"/>
                </a:ext>
              </a:extLst>
            </p:cNvPr>
            <p:cNvSpPr>
              <a:spLocks/>
            </p:cNvSpPr>
            <p:nvPr/>
          </p:nvSpPr>
          <p:spPr bwMode="auto">
            <a:xfrm>
              <a:off x="5089526" y="4310063"/>
              <a:ext cx="206375" cy="152400"/>
            </a:xfrm>
            <a:custGeom>
              <a:avLst/>
              <a:gdLst>
                <a:gd name="T0" fmla="*/ 21 w 55"/>
                <a:gd name="T1" fmla="*/ 4 h 41"/>
                <a:gd name="T2" fmla="*/ 45 w 55"/>
                <a:gd name="T3" fmla="*/ 10 h 41"/>
                <a:gd name="T4" fmla="*/ 46 w 55"/>
                <a:gd name="T5" fmla="*/ 10 h 41"/>
                <a:gd name="T6" fmla="*/ 55 w 55"/>
                <a:gd name="T7" fmla="*/ 24 h 41"/>
                <a:gd name="T8" fmla="*/ 0 w 55"/>
                <a:gd name="T9" fmla="*/ 18 h 41"/>
                <a:gd name="T10" fmla="*/ 21 w 55"/>
                <a:gd name="T11" fmla="*/ 4 h 41"/>
              </a:gdLst>
              <a:ahLst/>
              <a:cxnLst>
                <a:cxn ang="0">
                  <a:pos x="T0" y="T1"/>
                </a:cxn>
                <a:cxn ang="0">
                  <a:pos x="T2" y="T3"/>
                </a:cxn>
                <a:cxn ang="0">
                  <a:pos x="T4" y="T5"/>
                </a:cxn>
                <a:cxn ang="0">
                  <a:pos x="T6" y="T7"/>
                </a:cxn>
                <a:cxn ang="0">
                  <a:pos x="T8" y="T9"/>
                </a:cxn>
                <a:cxn ang="0">
                  <a:pos x="T10" y="T11"/>
                </a:cxn>
              </a:cxnLst>
              <a:rect l="0" t="0" r="r" b="b"/>
              <a:pathLst>
                <a:path w="55" h="41">
                  <a:moveTo>
                    <a:pt x="21" y="4"/>
                  </a:moveTo>
                  <a:cubicBezTo>
                    <a:pt x="30" y="5"/>
                    <a:pt x="39" y="0"/>
                    <a:pt x="45" y="10"/>
                  </a:cubicBezTo>
                  <a:cubicBezTo>
                    <a:pt x="46" y="10"/>
                    <a:pt x="46" y="10"/>
                    <a:pt x="46" y="10"/>
                  </a:cubicBezTo>
                  <a:cubicBezTo>
                    <a:pt x="49" y="15"/>
                    <a:pt x="52" y="20"/>
                    <a:pt x="55" y="24"/>
                  </a:cubicBezTo>
                  <a:cubicBezTo>
                    <a:pt x="25" y="41"/>
                    <a:pt x="25" y="41"/>
                    <a:pt x="0" y="18"/>
                  </a:cubicBezTo>
                  <a:cubicBezTo>
                    <a:pt x="7" y="13"/>
                    <a:pt x="14" y="8"/>
                    <a:pt x="21" y="4"/>
                  </a:cubicBezTo>
                  <a:close/>
                </a:path>
              </a:pathLst>
            </a:custGeom>
            <a:solidFill>
              <a:srgbClr val="9520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8" name="Freeform 597">
              <a:extLst>
                <a:ext uri="{FF2B5EF4-FFF2-40B4-BE49-F238E27FC236}">
                  <a16:creationId xmlns:a16="http://schemas.microsoft.com/office/drawing/2014/main" id="{DFA9F5A2-4504-4D21-9DF4-6E8DCCC3D402}"/>
                </a:ext>
              </a:extLst>
            </p:cNvPr>
            <p:cNvSpPr>
              <a:spLocks/>
            </p:cNvSpPr>
            <p:nvPr/>
          </p:nvSpPr>
          <p:spPr bwMode="auto">
            <a:xfrm>
              <a:off x="4819651" y="4338638"/>
              <a:ext cx="225425" cy="147638"/>
            </a:xfrm>
            <a:custGeom>
              <a:avLst/>
              <a:gdLst>
                <a:gd name="T0" fmla="*/ 60 w 60"/>
                <a:gd name="T1" fmla="*/ 25 h 39"/>
                <a:gd name="T2" fmla="*/ 9 w 60"/>
                <a:gd name="T3" fmla="*/ 23 h 39"/>
                <a:gd name="T4" fmla="*/ 10 w 60"/>
                <a:gd name="T5" fmla="*/ 10 h 39"/>
                <a:gd name="T6" fmla="*/ 60 w 60"/>
                <a:gd name="T7" fmla="*/ 25 h 39"/>
              </a:gdLst>
              <a:ahLst/>
              <a:cxnLst>
                <a:cxn ang="0">
                  <a:pos x="T0" y="T1"/>
                </a:cxn>
                <a:cxn ang="0">
                  <a:pos x="T2" y="T3"/>
                </a:cxn>
                <a:cxn ang="0">
                  <a:pos x="T4" y="T5"/>
                </a:cxn>
                <a:cxn ang="0">
                  <a:pos x="T6" y="T7"/>
                </a:cxn>
              </a:cxnLst>
              <a:rect l="0" t="0" r="r" b="b"/>
              <a:pathLst>
                <a:path w="60" h="39">
                  <a:moveTo>
                    <a:pt x="60" y="25"/>
                  </a:moveTo>
                  <a:cubicBezTo>
                    <a:pt x="42" y="37"/>
                    <a:pt x="26" y="39"/>
                    <a:pt x="9" y="23"/>
                  </a:cubicBezTo>
                  <a:cubicBezTo>
                    <a:pt x="0" y="14"/>
                    <a:pt x="4" y="13"/>
                    <a:pt x="10" y="10"/>
                  </a:cubicBezTo>
                  <a:cubicBezTo>
                    <a:pt x="31" y="0"/>
                    <a:pt x="46" y="11"/>
                    <a:pt x="60" y="25"/>
                  </a:cubicBezTo>
                  <a:close/>
                </a:path>
              </a:pathLst>
            </a:custGeom>
            <a:solidFill>
              <a:srgbClr val="83221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9" name="Freeform 598">
              <a:extLst>
                <a:ext uri="{FF2B5EF4-FFF2-40B4-BE49-F238E27FC236}">
                  <a16:creationId xmlns:a16="http://schemas.microsoft.com/office/drawing/2014/main" id="{9EA3FF41-3DC8-46C0-95DD-21617ADB51A0}"/>
                </a:ext>
              </a:extLst>
            </p:cNvPr>
            <p:cNvSpPr>
              <a:spLocks/>
            </p:cNvSpPr>
            <p:nvPr/>
          </p:nvSpPr>
          <p:spPr bwMode="auto">
            <a:xfrm>
              <a:off x="4894263" y="4211638"/>
              <a:ext cx="241300" cy="112713"/>
            </a:xfrm>
            <a:custGeom>
              <a:avLst/>
              <a:gdLst>
                <a:gd name="T0" fmla="*/ 10 w 64"/>
                <a:gd name="T1" fmla="*/ 2 h 30"/>
                <a:gd name="T2" fmla="*/ 64 w 64"/>
                <a:gd name="T3" fmla="*/ 26 h 30"/>
                <a:gd name="T4" fmla="*/ 25 w 64"/>
                <a:gd name="T5" fmla="*/ 30 h 30"/>
                <a:gd name="T6" fmla="*/ 6 w 64"/>
                <a:gd name="T7" fmla="*/ 2 h 30"/>
                <a:gd name="T8" fmla="*/ 10 w 64"/>
                <a:gd name="T9" fmla="*/ 2 h 30"/>
              </a:gdLst>
              <a:ahLst/>
              <a:cxnLst>
                <a:cxn ang="0">
                  <a:pos x="T0" y="T1"/>
                </a:cxn>
                <a:cxn ang="0">
                  <a:pos x="T2" y="T3"/>
                </a:cxn>
                <a:cxn ang="0">
                  <a:pos x="T4" y="T5"/>
                </a:cxn>
                <a:cxn ang="0">
                  <a:pos x="T6" y="T7"/>
                </a:cxn>
                <a:cxn ang="0">
                  <a:pos x="T8" y="T9"/>
                </a:cxn>
              </a:cxnLst>
              <a:rect l="0" t="0" r="r" b="b"/>
              <a:pathLst>
                <a:path w="64" h="30">
                  <a:moveTo>
                    <a:pt x="10" y="2"/>
                  </a:moveTo>
                  <a:cubicBezTo>
                    <a:pt x="28" y="10"/>
                    <a:pt x="46" y="18"/>
                    <a:pt x="64" y="26"/>
                  </a:cubicBezTo>
                  <a:cubicBezTo>
                    <a:pt x="51" y="27"/>
                    <a:pt x="38" y="30"/>
                    <a:pt x="25" y="30"/>
                  </a:cubicBezTo>
                  <a:cubicBezTo>
                    <a:pt x="11" y="30"/>
                    <a:pt x="0" y="14"/>
                    <a:pt x="6" y="2"/>
                  </a:cubicBezTo>
                  <a:cubicBezTo>
                    <a:pt x="7" y="1"/>
                    <a:pt x="9" y="0"/>
                    <a:pt x="10" y="2"/>
                  </a:cubicBezTo>
                  <a:close/>
                </a:path>
              </a:pathLst>
            </a:custGeom>
            <a:solidFill>
              <a:srgbClr val="812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0" name="Freeform 599">
              <a:extLst>
                <a:ext uri="{FF2B5EF4-FFF2-40B4-BE49-F238E27FC236}">
                  <a16:creationId xmlns:a16="http://schemas.microsoft.com/office/drawing/2014/main" id="{F839F703-835A-40B6-918F-857B30CD4674}"/>
                </a:ext>
              </a:extLst>
            </p:cNvPr>
            <p:cNvSpPr>
              <a:spLocks/>
            </p:cNvSpPr>
            <p:nvPr/>
          </p:nvSpPr>
          <p:spPr bwMode="auto">
            <a:xfrm>
              <a:off x="4841876" y="4054475"/>
              <a:ext cx="222250" cy="179388"/>
            </a:xfrm>
            <a:custGeom>
              <a:avLst/>
              <a:gdLst>
                <a:gd name="T0" fmla="*/ 24 w 59"/>
                <a:gd name="T1" fmla="*/ 44 h 48"/>
                <a:gd name="T2" fmla="*/ 20 w 59"/>
                <a:gd name="T3" fmla="*/ 44 h 48"/>
                <a:gd name="T4" fmla="*/ 4 w 59"/>
                <a:gd name="T5" fmla="*/ 36 h 48"/>
                <a:gd name="T6" fmla="*/ 17 w 59"/>
                <a:gd name="T7" fmla="*/ 37 h 48"/>
                <a:gd name="T8" fmla="*/ 18 w 59"/>
                <a:gd name="T9" fmla="*/ 34 h 48"/>
                <a:gd name="T10" fmla="*/ 10 w 59"/>
                <a:gd name="T11" fmla="*/ 9 h 48"/>
                <a:gd name="T12" fmla="*/ 48 w 59"/>
                <a:gd name="T13" fmla="*/ 24 h 48"/>
                <a:gd name="T14" fmla="*/ 37 w 59"/>
                <a:gd name="T15" fmla="*/ 26 h 48"/>
                <a:gd name="T16" fmla="*/ 48 w 59"/>
                <a:gd name="T17" fmla="*/ 24 h 48"/>
                <a:gd name="T18" fmla="*/ 59 w 59"/>
                <a:gd name="T19" fmla="*/ 42 h 48"/>
                <a:gd name="T20" fmla="*/ 24 w 59"/>
                <a:gd name="T2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9" h="48">
                  <a:moveTo>
                    <a:pt x="24" y="44"/>
                  </a:moveTo>
                  <a:cubicBezTo>
                    <a:pt x="23" y="44"/>
                    <a:pt x="21" y="44"/>
                    <a:pt x="20" y="44"/>
                  </a:cubicBezTo>
                  <a:cubicBezTo>
                    <a:pt x="14" y="43"/>
                    <a:pt x="8" y="41"/>
                    <a:pt x="4" y="36"/>
                  </a:cubicBezTo>
                  <a:cubicBezTo>
                    <a:pt x="9" y="36"/>
                    <a:pt x="13" y="37"/>
                    <a:pt x="17" y="37"/>
                  </a:cubicBezTo>
                  <a:cubicBezTo>
                    <a:pt x="17" y="36"/>
                    <a:pt x="18" y="35"/>
                    <a:pt x="18" y="34"/>
                  </a:cubicBezTo>
                  <a:cubicBezTo>
                    <a:pt x="17" y="25"/>
                    <a:pt x="0" y="19"/>
                    <a:pt x="10" y="9"/>
                  </a:cubicBezTo>
                  <a:cubicBezTo>
                    <a:pt x="19" y="0"/>
                    <a:pt x="42" y="10"/>
                    <a:pt x="48" y="24"/>
                  </a:cubicBezTo>
                  <a:cubicBezTo>
                    <a:pt x="45" y="27"/>
                    <a:pt x="42" y="27"/>
                    <a:pt x="37" y="26"/>
                  </a:cubicBezTo>
                  <a:cubicBezTo>
                    <a:pt x="42" y="29"/>
                    <a:pt x="45" y="27"/>
                    <a:pt x="48" y="24"/>
                  </a:cubicBezTo>
                  <a:cubicBezTo>
                    <a:pt x="55" y="27"/>
                    <a:pt x="57" y="34"/>
                    <a:pt x="59" y="42"/>
                  </a:cubicBezTo>
                  <a:cubicBezTo>
                    <a:pt x="48" y="48"/>
                    <a:pt x="35" y="35"/>
                    <a:pt x="24" y="44"/>
                  </a:cubicBezTo>
                  <a:close/>
                </a:path>
              </a:pathLst>
            </a:custGeom>
            <a:solidFill>
              <a:srgbClr val="A078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1" name="Freeform 600">
              <a:extLst>
                <a:ext uri="{FF2B5EF4-FFF2-40B4-BE49-F238E27FC236}">
                  <a16:creationId xmlns:a16="http://schemas.microsoft.com/office/drawing/2014/main" id="{116F2CA0-F042-4C03-999C-CBC6DE68B963}"/>
                </a:ext>
              </a:extLst>
            </p:cNvPr>
            <p:cNvSpPr>
              <a:spLocks/>
            </p:cNvSpPr>
            <p:nvPr/>
          </p:nvSpPr>
          <p:spPr bwMode="auto">
            <a:xfrm>
              <a:off x="5259388" y="4275138"/>
              <a:ext cx="228600" cy="139700"/>
            </a:xfrm>
            <a:custGeom>
              <a:avLst/>
              <a:gdLst>
                <a:gd name="T0" fmla="*/ 1 w 61"/>
                <a:gd name="T1" fmla="*/ 19 h 37"/>
                <a:gd name="T2" fmla="*/ 0 w 61"/>
                <a:gd name="T3" fmla="*/ 19 h 37"/>
                <a:gd name="T4" fmla="*/ 18 w 61"/>
                <a:gd name="T5" fmla="*/ 6 h 37"/>
                <a:gd name="T6" fmla="*/ 54 w 61"/>
                <a:gd name="T7" fmla="*/ 17 h 37"/>
                <a:gd name="T8" fmla="*/ 61 w 61"/>
                <a:gd name="T9" fmla="*/ 37 h 37"/>
                <a:gd name="T10" fmla="*/ 1 w 61"/>
                <a:gd name="T11" fmla="*/ 19 h 37"/>
              </a:gdLst>
              <a:ahLst/>
              <a:cxnLst>
                <a:cxn ang="0">
                  <a:pos x="T0" y="T1"/>
                </a:cxn>
                <a:cxn ang="0">
                  <a:pos x="T2" y="T3"/>
                </a:cxn>
                <a:cxn ang="0">
                  <a:pos x="T4" y="T5"/>
                </a:cxn>
                <a:cxn ang="0">
                  <a:pos x="T6" y="T7"/>
                </a:cxn>
                <a:cxn ang="0">
                  <a:pos x="T8" y="T9"/>
                </a:cxn>
                <a:cxn ang="0">
                  <a:pos x="T10" y="T11"/>
                </a:cxn>
              </a:cxnLst>
              <a:rect l="0" t="0" r="r" b="b"/>
              <a:pathLst>
                <a:path w="61" h="37">
                  <a:moveTo>
                    <a:pt x="1" y="19"/>
                  </a:moveTo>
                  <a:cubicBezTo>
                    <a:pt x="1" y="19"/>
                    <a:pt x="0" y="19"/>
                    <a:pt x="0" y="19"/>
                  </a:cubicBezTo>
                  <a:cubicBezTo>
                    <a:pt x="9" y="18"/>
                    <a:pt x="14" y="16"/>
                    <a:pt x="18" y="6"/>
                  </a:cubicBezTo>
                  <a:cubicBezTo>
                    <a:pt x="20" y="0"/>
                    <a:pt x="49" y="9"/>
                    <a:pt x="54" y="17"/>
                  </a:cubicBezTo>
                  <a:cubicBezTo>
                    <a:pt x="57" y="24"/>
                    <a:pt x="59" y="31"/>
                    <a:pt x="61" y="37"/>
                  </a:cubicBezTo>
                  <a:cubicBezTo>
                    <a:pt x="42" y="27"/>
                    <a:pt x="21" y="23"/>
                    <a:pt x="1" y="19"/>
                  </a:cubicBezTo>
                  <a:close/>
                </a:path>
              </a:pathLst>
            </a:custGeom>
            <a:solidFill>
              <a:srgbClr val="751E1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2" name="Freeform 601">
              <a:extLst>
                <a:ext uri="{FF2B5EF4-FFF2-40B4-BE49-F238E27FC236}">
                  <a16:creationId xmlns:a16="http://schemas.microsoft.com/office/drawing/2014/main" id="{A384E651-9EA6-4209-AF21-CFFD05C80C6D}"/>
                </a:ext>
              </a:extLst>
            </p:cNvPr>
            <p:cNvSpPr>
              <a:spLocks/>
            </p:cNvSpPr>
            <p:nvPr/>
          </p:nvSpPr>
          <p:spPr bwMode="auto">
            <a:xfrm>
              <a:off x="4538663" y="3978275"/>
              <a:ext cx="273050" cy="184150"/>
            </a:xfrm>
            <a:custGeom>
              <a:avLst/>
              <a:gdLst>
                <a:gd name="T0" fmla="*/ 33 w 73"/>
                <a:gd name="T1" fmla="*/ 28 h 49"/>
                <a:gd name="T2" fmla="*/ 29 w 73"/>
                <a:gd name="T3" fmla="*/ 28 h 49"/>
                <a:gd name="T4" fmla="*/ 0 w 73"/>
                <a:gd name="T5" fmla="*/ 0 h 49"/>
                <a:gd name="T6" fmla="*/ 47 w 73"/>
                <a:gd name="T7" fmla="*/ 16 h 49"/>
                <a:gd name="T8" fmla="*/ 73 w 73"/>
                <a:gd name="T9" fmla="*/ 48 h 49"/>
                <a:gd name="T10" fmla="*/ 61 w 73"/>
                <a:gd name="T11" fmla="*/ 44 h 49"/>
                <a:gd name="T12" fmla="*/ 33 w 73"/>
                <a:gd name="T13" fmla="*/ 28 h 49"/>
              </a:gdLst>
              <a:ahLst/>
              <a:cxnLst>
                <a:cxn ang="0">
                  <a:pos x="T0" y="T1"/>
                </a:cxn>
                <a:cxn ang="0">
                  <a:pos x="T2" y="T3"/>
                </a:cxn>
                <a:cxn ang="0">
                  <a:pos x="T4" y="T5"/>
                </a:cxn>
                <a:cxn ang="0">
                  <a:pos x="T6" y="T7"/>
                </a:cxn>
                <a:cxn ang="0">
                  <a:pos x="T8" y="T9"/>
                </a:cxn>
                <a:cxn ang="0">
                  <a:pos x="T10" y="T11"/>
                </a:cxn>
                <a:cxn ang="0">
                  <a:pos x="T12" y="T13"/>
                </a:cxn>
              </a:cxnLst>
              <a:rect l="0" t="0" r="r" b="b"/>
              <a:pathLst>
                <a:path w="73" h="49">
                  <a:moveTo>
                    <a:pt x="33" y="28"/>
                  </a:moveTo>
                  <a:cubicBezTo>
                    <a:pt x="32" y="28"/>
                    <a:pt x="30" y="28"/>
                    <a:pt x="29" y="28"/>
                  </a:cubicBezTo>
                  <a:cubicBezTo>
                    <a:pt x="19" y="19"/>
                    <a:pt x="9" y="9"/>
                    <a:pt x="0" y="0"/>
                  </a:cubicBezTo>
                  <a:cubicBezTo>
                    <a:pt x="15" y="7"/>
                    <a:pt x="31" y="12"/>
                    <a:pt x="47" y="16"/>
                  </a:cubicBezTo>
                  <a:cubicBezTo>
                    <a:pt x="63" y="19"/>
                    <a:pt x="65" y="37"/>
                    <a:pt x="73" y="48"/>
                  </a:cubicBezTo>
                  <a:cubicBezTo>
                    <a:pt x="68" y="49"/>
                    <a:pt x="64" y="48"/>
                    <a:pt x="61" y="44"/>
                  </a:cubicBezTo>
                  <a:cubicBezTo>
                    <a:pt x="51" y="40"/>
                    <a:pt x="45" y="29"/>
                    <a:pt x="33" y="28"/>
                  </a:cubicBezTo>
                  <a:close/>
                </a:path>
              </a:pathLst>
            </a:custGeom>
            <a:solidFill>
              <a:srgbClr val="8844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3" name="Freeform 602">
              <a:extLst>
                <a:ext uri="{FF2B5EF4-FFF2-40B4-BE49-F238E27FC236}">
                  <a16:creationId xmlns:a16="http://schemas.microsoft.com/office/drawing/2014/main" id="{E6E1B2B6-2339-49C6-9D98-FC324661AD6C}"/>
                </a:ext>
              </a:extLst>
            </p:cNvPr>
            <p:cNvSpPr>
              <a:spLocks/>
            </p:cNvSpPr>
            <p:nvPr/>
          </p:nvSpPr>
          <p:spPr bwMode="auto">
            <a:xfrm>
              <a:off x="4654551" y="4065588"/>
              <a:ext cx="112713" cy="93663"/>
            </a:xfrm>
            <a:custGeom>
              <a:avLst/>
              <a:gdLst>
                <a:gd name="T0" fmla="*/ 2 w 30"/>
                <a:gd name="T1" fmla="*/ 5 h 25"/>
                <a:gd name="T2" fmla="*/ 30 w 30"/>
                <a:gd name="T3" fmla="*/ 21 h 25"/>
                <a:gd name="T4" fmla="*/ 9 w 30"/>
                <a:gd name="T5" fmla="*/ 25 h 25"/>
                <a:gd name="T6" fmla="*/ 2 w 30"/>
                <a:gd name="T7" fmla="*/ 5 h 25"/>
              </a:gdLst>
              <a:ahLst/>
              <a:cxnLst>
                <a:cxn ang="0">
                  <a:pos x="T0" y="T1"/>
                </a:cxn>
                <a:cxn ang="0">
                  <a:pos x="T2" y="T3"/>
                </a:cxn>
                <a:cxn ang="0">
                  <a:pos x="T4" y="T5"/>
                </a:cxn>
                <a:cxn ang="0">
                  <a:pos x="T6" y="T7"/>
                </a:cxn>
              </a:cxnLst>
              <a:rect l="0" t="0" r="r" b="b"/>
              <a:pathLst>
                <a:path w="30" h="25">
                  <a:moveTo>
                    <a:pt x="2" y="5"/>
                  </a:moveTo>
                  <a:cubicBezTo>
                    <a:pt x="17" y="0"/>
                    <a:pt x="24" y="10"/>
                    <a:pt x="30" y="21"/>
                  </a:cubicBezTo>
                  <a:cubicBezTo>
                    <a:pt x="23" y="23"/>
                    <a:pt x="15" y="19"/>
                    <a:pt x="9" y="25"/>
                  </a:cubicBezTo>
                  <a:cubicBezTo>
                    <a:pt x="0" y="21"/>
                    <a:pt x="15" y="8"/>
                    <a:pt x="2" y="5"/>
                  </a:cubicBezTo>
                  <a:close/>
                </a:path>
              </a:pathLst>
            </a:custGeom>
            <a:solidFill>
              <a:srgbClr val="64150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4" name="Freeform 603">
              <a:extLst>
                <a:ext uri="{FF2B5EF4-FFF2-40B4-BE49-F238E27FC236}">
                  <a16:creationId xmlns:a16="http://schemas.microsoft.com/office/drawing/2014/main" id="{3C30FC84-06D6-4F9C-B8F9-AE4B768AB497}"/>
                </a:ext>
              </a:extLst>
            </p:cNvPr>
            <p:cNvSpPr>
              <a:spLocks/>
            </p:cNvSpPr>
            <p:nvPr/>
          </p:nvSpPr>
          <p:spPr bwMode="auto">
            <a:xfrm>
              <a:off x="4643438" y="4230688"/>
              <a:ext cx="93663" cy="66675"/>
            </a:xfrm>
            <a:custGeom>
              <a:avLst/>
              <a:gdLst>
                <a:gd name="T0" fmla="*/ 0 w 25"/>
                <a:gd name="T1" fmla="*/ 18 h 18"/>
                <a:gd name="T2" fmla="*/ 18 w 25"/>
                <a:gd name="T3" fmla="*/ 0 h 18"/>
                <a:gd name="T4" fmla="*/ 0 w 25"/>
                <a:gd name="T5" fmla="*/ 18 h 18"/>
              </a:gdLst>
              <a:ahLst/>
              <a:cxnLst>
                <a:cxn ang="0">
                  <a:pos x="T0" y="T1"/>
                </a:cxn>
                <a:cxn ang="0">
                  <a:pos x="T2" y="T3"/>
                </a:cxn>
                <a:cxn ang="0">
                  <a:pos x="T4" y="T5"/>
                </a:cxn>
              </a:cxnLst>
              <a:rect l="0" t="0" r="r" b="b"/>
              <a:pathLst>
                <a:path w="25" h="18">
                  <a:moveTo>
                    <a:pt x="0" y="18"/>
                  </a:moveTo>
                  <a:cubicBezTo>
                    <a:pt x="6" y="12"/>
                    <a:pt x="17" y="11"/>
                    <a:pt x="18" y="0"/>
                  </a:cubicBezTo>
                  <a:cubicBezTo>
                    <a:pt x="25" y="16"/>
                    <a:pt x="25" y="16"/>
                    <a:pt x="0" y="18"/>
                  </a:cubicBezTo>
                  <a:close/>
                </a:path>
              </a:pathLst>
            </a:custGeom>
            <a:solidFill>
              <a:srgbClr val="8347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5" name="Freeform 604">
              <a:extLst>
                <a:ext uri="{FF2B5EF4-FFF2-40B4-BE49-F238E27FC236}">
                  <a16:creationId xmlns:a16="http://schemas.microsoft.com/office/drawing/2014/main" id="{C1FA845D-7F51-426F-8563-68E731729148}"/>
                </a:ext>
              </a:extLst>
            </p:cNvPr>
            <p:cNvSpPr>
              <a:spLocks/>
            </p:cNvSpPr>
            <p:nvPr/>
          </p:nvSpPr>
          <p:spPr bwMode="auto">
            <a:xfrm>
              <a:off x="5394326" y="5113338"/>
              <a:ext cx="442913" cy="685800"/>
            </a:xfrm>
            <a:custGeom>
              <a:avLst/>
              <a:gdLst>
                <a:gd name="T0" fmla="*/ 8 w 118"/>
                <a:gd name="T1" fmla="*/ 114 h 183"/>
                <a:gd name="T2" fmla="*/ 6 w 118"/>
                <a:gd name="T3" fmla="*/ 110 h 183"/>
                <a:gd name="T4" fmla="*/ 1 w 118"/>
                <a:gd name="T5" fmla="*/ 34 h 183"/>
                <a:gd name="T6" fmla="*/ 58 w 118"/>
                <a:gd name="T7" fmla="*/ 42 h 183"/>
                <a:gd name="T8" fmla="*/ 65 w 118"/>
                <a:gd name="T9" fmla="*/ 53 h 183"/>
                <a:gd name="T10" fmla="*/ 76 w 118"/>
                <a:gd name="T11" fmla="*/ 94 h 183"/>
                <a:gd name="T12" fmla="*/ 98 w 118"/>
                <a:gd name="T13" fmla="*/ 127 h 183"/>
                <a:gd name="T14" fmla="*/ 111 w 118"/>
                <a:gd name="T15" fmla="*/ 130 h 183"/>
                <a:gd name="T16" fmla="*/ 115 w 118"/>
                <a:gd name="T17" fmla="*/ 135 h 183"/>
                <a:gd name="T18" fmla="*/ 115 w 118"/>
                <a:gd name="T19" fmla="*/ 169 h 183"/>
                <a:gd name="T20" fmla="*/ 105 w 118"/>
                <a:gd name="T21" fmla="*/ 183 h 183"/>
                <a:gd name="T22" fmla="*/ 65 w 118"/>
                <a:gd name="T23" fmla="*/ 174 h 183"/>
                <a:gd name="T24" fmla="*/ 65 w 118"/>
                <a:gd name="T25" fmla="*/ 174 h 183"/>
                <a:gd name="T26" fmla="*/ 25 w 118"/>
                <a:gd name="T27" fmla="*/ 160 h 183"/>
                <a:gd name="T28" fmla="*/ 18 w 118"/>
                <a:gd name="T29" fmla="*/ 158 h 183"/>
                <a:gd name="T30" fmla="*/ 8 w 118"/>
                <a:gd name="T31" fmla="*/ 114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8" h="183">
                  <a:moveTo>
                    <a:pt x="8" y="114"/>
                  </a:moveTo>
                  <a:cubicBezTo>
                    <a:pt x="7" y="113"/>
                    <a:pt x="7" y="111"/>
                    <a:pt x="6" y="110"/>
                  </a:cubicBezTo>
                  <a:cubicBezTo>
                    <a:pt x="4" y="85"/>
                    <a:pt x="0" y="60"/>
                    <a:pt x="1" y="34"/>
                  </a:cubicBezTo>
                  <a:cubicBezTo>
                    <a:pt x="28" y="0"/>
                    <a:pt x="41" y="2"/>
                    <a:pt x="58" y="42"/>
                  </a:cubicBezTo>
                  <a:cubicBezTo>
                    <a:pt x="60" y="46"/>
                    <a:pt x="62" y="50"/>
                    <a:pt x="65" y="53"/>
                  </a:cubicBezTo>
                  <a:cubicBezTo>
                    <a:pt x="77" y="64"/>
                    <a:pt x="87" y="74"/>
                    <a:pt x="76" y="94"/>
                  </a:cubicBezTo>
                  <a:cubicBezTo>
                    <a:pt x="69" y="105"/>
                    <a:pt x="83" y="123"/>
                    <a:pt x="98" y="127"/>
                  </a:cubicBezTo>
                  <a:cubicBezTo>
                    <a:pt x="102" y="128"/>
                    <a:pt x="107" y="128"/>
                    <a:pt x="111" y="130"/>
                  </a:cubicBezTo>
                  <a:cubicBezTo>
                    <a:pt x="113" y="131"/>
                    <a:pt x="114" y="133"/>
                    <a:pt x="115" y="135"/>
                  </a:cubicBezTo>
                  <a:cubicBezTo>
                    <a:pt x="114" y="146"/>
                    <a:pt x="109" y="157"/>
                    <a:pt x="115" y="169"/>
                  </a:cubicBezTo>
                  <a:cubicBezTo>
                    <a:pt x="118" y="176"/>
                    <a:pt x="113" y="182"/>
                    <a:pt x="105" y="183"/>
                  </a:cubicBezTo>
                  <a:cubicBezTo>
                    <a:pt x="92" y="181"/>
                    <a:pt x="79" y="175"/>
                    <a:pt x="65" y="174"/>
                  </a:cubicBezTo>
                  <a:cubicBezTo>
                    <a:pt x="65" y="174"/>
                    <a:pt x="65" y="174"/>
                    <a:pt x="65" y="174"/>
                  </a:cubicBezTo>
                  <a:cubicBezTo>
                    <a:pt x="52" y="170"/>
                    <a:pt x="37" y="169"/>
                    <a:pt x="25" y="160"/>
                  </a:cubicBezTo>
                  <a:cubicBezTo>
                    <a:pt x="23" y="159"/>
                    <a:pt x="21" y="159"/>
                    <a:pt x="18" y="158"/>
                  </a:cubicBezTo>
                  <a:cubicBezTo>
                    <a:pt x="9" y="145"/>
                    <a:pt x="9" y="129"/>
                    <a:pt x="8" y="114"/>
                  </a:cubicBezTo>
                  <a:close/>
                </a:path>
              </a:pathLst>
            </a:custGeom>
            <a:solidFill>
              <a:srgbClr val="A8C8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6" name="Freeform 605">
              <a:extLst>
                <a:ext uri="{FF2B5EF4-FFF2-40B4-BE49-F238E27FC236}">
                  <a16:creationId xmlns:a16="http://schemas.microsoft.com/office/drawing/2014/main" id="{3DD0CE2F-AA75-4CAE-BDE8-C63C50C4DB51}"/>
                </a:ext>
              </a:extLst>
            </p:cNvPr>
            <p:cNvSpPr>
              <a:spLocks/>
            </p:cNvSpPr>
            <p:nvPr/>
          </p:nvSpPr>
          <p:spPr bwMode="auto">
            <a:xfrm>
              <a:off x="5372101" y="4984750"/>
              <a:ext cx="460375" cy="649288"/>
            </a:xfrm>
            <a:custGeom>
              <a:avLst/>
              <a:gdLst>
                <a:gd name="T0" fmla="*/ 119 w 123"/>
                <a:gd name="T1" fmla="*/ 168 h 173"/>
                <a:gd name="T2" fmla="*/ 86 w 123"/>
                <a:gd name="T3" fmla="*/ 164 h 173"/>
                <a:gd name="T4" fmla="*/ 77 w 123"/>
                <a:gd name="T5" fmla="*/ 144 h 173"/>
                <a:gd name="T6" fmla="*/ 72 w 123"/>
                <a:gd name="T7" fmla="*/ 134 h 173"/>
                <a:gd name="T8" fmla="*/ 74 w 123"/>
                <a:gd name="T9" fmla="*/ 120 h 173"/>
                <a:gd name="T10" fmla="*/ 73 w 123"/>
                <a:gd name="T11" fmla="*/ 100 h 173"/>
                <a:gd name="T12" fmla="*/ 54 w 123"/>
                <a:gd name="T13" fmla="*/ 70 h 173"/>
                <a:gd name="T14" fmla="*/ 21 w 123"/>
                <a:gd name="T15" fmla="*/ 62 h 173"/>
                <a:gd name="T16" fmla="*/ 7 w 123"/>
                <a:gd name="T17" fmla="*/ 68 h 173"/>
                <a:gd name="T18" fmla="*/ 7 w 123"/>
                <a:gd name="T19" fmla="*/ 0 h 173"/>
                <a:gd name="T20" fmla="*/ 69 w 123"/>
                <a:gd name="T21" fmla="*/ 51 h 173"/>
                <a:gd name="T22" fmla="*/ 87 w 123"/>
                <a:gd name="T23" fmla="*/ 76 h 173"/>
                <a:gd name="T24" fmla="*/ 100 w 123"/>
                <a:gd name="T25" fmla="*/ 122 h 173"/>
                <a:gd name="T26" fmla="*/ 115 w 123"/>
                <a:gd name="T27" fmla="*/ 153 h 173"/>
                <a:gd name="T28" fmla="*/ 119 w 123"/>
                <a:gd name="T29" fmla="*/ 168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3" h="173">
                  <a:moveTo>
                    <a:pt x="119" y="168"/>
                  </a:moveTo>
                  <a:cubicBezTo>
                    <a:pt x="108" y="167"/>
                    <a:pt x="97" y="173"/>
                    <a:pt x="86" y="164"/>
                  </a:cubicBezTo>
                  <a:cubicBezTo>
                    <a:pt x="80" y="158"/>
                    <a:pt x="68" y="157"/>
                    <a:pt x="77" y="144"/>
                  </a:cubicBezTo>
                  <a:cubicBezTo>
                    <a:pt x="80" y="140"/>
                    <a:pt x="75" y="137"/>
                    <a:pt x="72" y="134"/>
                  </a:cubicBezTo>
                  <a:cubicBezTo>
                    <a:pt x="67" y="129"/>
                    <a:pt x="66" y="124"/>
                    <a:pt x="74" y="120"/>
                  </a:cubicBezTo>
                  <a:cubicBezTo>
                    <a:pt x="89" y="113"/>
                    <a:pt x="81" y="105"/>
                    <a:pt x="73" y="100"/>
                  </a:cubicBezTo>
                  <a:cubicBezTo>
                    <a:pt x="63" y="92"/>
                    <a:pt x="56" y="83"/>
                    <a:pt x="54" y="70"/>
                  </a:cubicBezTo>
                  <a:cubicBezTo>
                    <a:pt x="50" y="50"/>
                    <a:pt x="36" y="48"/>
                    <a:pt x="21" y="62"/>
                  </a:cubicBezTo>
                  <a:cubicBezTo>
                    <a:pt x="17" y="67"/>
                    <a:pt x="13" y="68"/>
                    <a:pt x="7" y="68"/>
                  </a:cubicBezTo>
                  <a:cubicBezTo>
                    <a:pt x="4" y="45"/>
                    <a:pt x="0" y="23"/>
                    <a:pt x="7" y="0"/>
                  </a:cubicBezTo>
                  <a:cubicBezTo>
                    <a:pt x="37" y="6"/>
                    <a:pt x="55" y="26"/>
                    <a:pt x="69" y="51"/>
                  </a:cubicBezTo>
                  <a:cubicBezTo>
                    <a:pt x="74" y="60"/>
                    <a:pt x="77" y="70"/>
                    <a:pt x="87" y="76"/>
                  </a:cubicBezTo>
                  <a:cubicBezTo>
                    <a:pt x="94" y="91"/>
                    <a:pt x="106" y="103"/>
                    <a:pt x="100" y="122"/>
                  </a:cubicBezTo>
                  <a:cubicBezTo>
                    <a:pt x="97" y="133"/>
                    <a:pt x="110" y="142"/>
                    <a:pt x="115" y="153"/>
                  </a:cubicBezTo>
                  <a:cubicBezTo>
                    <a:pt x="117" y="158"/>
                    <a:pt x="123" y="161"/>
                    <a:pt x="119" y="168"/>
                  </a:cubicBezTo>
                  <a:close/>
                </a:path>
              </a:pathLst>
            </a:custGeom>
            <a:solidFill>
              <a:srgbClr val="8CBAA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7" name="Freeform 606">
              <a:extLst>
                <a:ext uri="{FF2B5EF4-FFF2-40B4-BE49-F238E27FC236}">
                  <a16:creationId xmlns:a16="http://schemas.microsoft.com/office/drawing/2014/main" id="{B98DD78E-81C7-41B2-89F1-16C524392A41}"/>
                </a:ext>
              </a:extLst>
            </p:cNvPr>
            <p:cNvSpPr>
              <a:spLocks/>
            </p:cNvSpPr>
            <p:nvPr/>
          </p:nvSpPr>
          <p:spPr bwMode="auto">
            <a:xfrm>
              <a:off x="3876676" y="1565275"/>
              <a:ext cx="431800" cy="619125"/>
            </a:xfrm>
            <a:custGeom>
              <a:avLst/>
              <a:gdLst>
                <a:gd name="T0" fmla="*/ 82 w 115"/>
                <a:gd name="T1" fmla="*/ 0 h 165"/>
                <a:gd name="T2" fmla="*/ 101 w 115"/>
                <a:gd name="T3" fmla="*/ 51 h 165"/>
                <a:gd name="T4" fmla="*/ 113 w 115"/>
                <a:gd name="T5" fmla="*/ 127 h 165"/>
                <a:gd name="T6" fmla="*/ 105 w 115"/>
                <a:gd name="T7" fmla="*/ 154 h 165"/>
                <a:gd name="T8" fmla="*/ 96 w 115"/>
                <a:gd name="T9" fmla="*/ 155 h 165"/>
                <a:gd name="T10" fmla="*/ 70 w 115"/>
                <a:gd name="T11" fmla="*/ 156 h 165"/>
                <a:gd name="T12" fmla="*/ 23 w 115"/>
                <a:gd name="T13" fmla="*/ 165 h 165"/>
                <a:gd name="T14" fmla="*/ 19 w 115"/>
                <a:gd name="T15" fmla="*/ 135 h 165"/>
                <a:gd name="T16" fmla="*/ 13 w 115"/>
                <a:gd name="T17" fmla="*/ 103 h 165"/>
                <a:gd name="T18" fmla="*/ 9 w 115"/>
                <a:gd name="T19" fmla="*/ 96 h 165"/>
                <a:gd name="T20" fmla="*/ 0 w 115"/>
                <a:gd name="T21" fmla="*/ 63 h 165"/>
                <a:gd name="T22" fmla="*/ 27 w 115"/>
                <a:gd name="T23" fmla="*/ 38 h 165"/>
                <a:gd name="T24" fmla="*/ 36 w 115"/>
                <a:gd name="T25" fmla="*/ 35 h 165"/>
                <a:gd name="T26" fmla="*/ 62 w 115"/>
                <a:gd name="T27" fmla="*/ 20 h 165"/>
                <a:gd name="T28" fmla="*/ 82 w 115"/>
                <a:gd name="T29" fmla="*/ 0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5" h="165">
                  <a:moveTo>
                    <a:pt x="82" y="0"/>
                  </a:moveTo>
                  <a:cubicBezTo>
                    <a:pt x="92" y="15"/>
                    <a:pt x="96" y="33"/>
                    <a:pt x="101" y="51"/>
                  </a:cubicBezTo>
                  <a:cubicBezTo>
                    <a:pt x="105" y="76"/>
                    <a:pt x="110" y="101"/>
                    <a:pt x="113" y="127"/>
                  </a:cubicBezTo>
                  <a:cubicBezTo>
                    <a:pt x="115" y="137"/>
                    <a:pt x="112" y="146"/>
                    <a:pt x="105" y="154"/>
                  </a:cubicBezTo>
                  <a:cubicBezTo>
                    <a:pt x="103" y="157"/>
                    <a:pt x="99" y="157"/>
                    <a:pt x="96" y="155"/>
                  </a:cubicBezTo>
                  <a:cubicBezTo>
                    <a:pt x="87" y="149"/>
                    <a:pt x="81" y="151"/>
                    <a:pt x="70" y="156"/>
                  </a:cubicBezTo>
                  <a:cubicBezTo>
                    <a:pt x="56" y="162"/>
                    <a:pt x="39" y="160"/>
                    <a:pt x="23" y="165"/>
                  </a:cubicBezTo>
                  <a:cubicBezTo>
                    <a:pt x="24" y="155"/>
                    <a:pt x="22" y="145"/>
                    <a:pt x="19" y="135"/>
                  </a:cubicBezTo>
                  <a:cubicBezTo>
                    <a:pt x="21" y="124"/>
                    <a:pt x="12" y="114"/>
                    <a:pt x="13" y="103"/>
                  </a:cubicBezTo>
                  <a:cubicBezTo>
                    <a:pt x="12" y="101"/>
                    <a:pt x="11" y="98"/>
                    <a:pt x="9" y="96"/>
                  </a:cubicBezTo>
                  <a:cubicBezTo>
                    <a:pt x="4" y="85"/>
                    <a:pt x="2" y="74"/>
                    <a:pt x="0" y="63"/>
                  </a:cubicBezTo>
                  <a:cubicBezTo>
                    <a:pt x="1" y="46"/>
                    <a:pt x="8" y="35"/>
                    <a:pt x="27" y="38"/>
                  </a:cubicBezTo>
                  <a:cubicBezTo>
                    <a:pt x="31" y="39"/>
                    <a:pt x="34" y="38"/>
                    <a:pt x="36" y="35"/>
                  </a:cubicBezTo>
                  <a:cubicBezTo>
                    <a:pt x="42" y="26"/>
                    <a:pt x="50" y="21"/>
                    <a:pt x="62" y="20"/>
                  </a:cubicBezTo>
                  <a:cubicBezTo>
                    <a:pt x="72" y="20"/>
                    <a:pt x="71" y="3"/>
                    <a:pt x="82" y="0"/>
                  </a:cubicBezTo>
                  <a:close/>
                </a:path>
              </a:pathLst>
            </a:custGeom>
            <a:solidFill>
              <a:srgbClr val="D4CE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8" name="Freeform 608">
              <a:extLst>
                <a:ext uri="{FF2B5EF4-FFF2-40B4-BE49-F238E27FC236}">
                  <a16:creationId xmlns:a16="http://schemas.microsoft.com/office/drawing/2014/main" id="{B821B085-D71F-465A-80D0-F5A324E9AE39}"/>
                </a:ext>
              </a:extLst>
            </p:cNvPr>
            <p:cNvSpPr>
              <a:spLocks/>
            </p:cNvSpPr>
            <p:nvPr/>
          </p:nvSpPr>
          <p:spPr bwMode="auto">
            <a:xfrm>
              <a:off x="3941763" y="2065337"/>
              <a:ext cx="88900" cy="773113"/>
            </a:xfrm>
            <a:custGeom>
              <a:avLst/>
              <a:gdLst>
                <a:gd name="T0" fmla="*/ 4 w 24"/>
                <a:gd name="T1" fmla="*/ 2 h 206"/>
                <a:gd name="T2" fmla="*/ 9 w 24"/>
                <a:gd name="T3" fmla="*/ 33 h 206"/>
                <a:gd name="T4" fmla="*/ 20 w 24"/>
                <a:gd name="T5" fmla="*/ 65 h 206"/>
                <a:gd name="T6" fmla="*/ 20 w 24"/>
                <a:gd name="T7" fmla="*/ 110 h 206"/>
                <a:gd name="T8" fmla="*/ 16 w 24"/>
                <a:gd name="T9" fmla="*/ 142 h 206"/>
                <a:gd name="T10" fmla="*/ 8 w 24"/>
                <a:gd name="T11" fmla="*/ 186 h 206"/>
                <a:gd name="T12" fmla="*/ 4 w 24"/>
                <a:gd name="T13" fmla="*/ 206 h 206"/>
                <a:gd name="T14" fmla="*/ 0 w 24"/>
                <a:gd name="T15" fmla="*/ 182 h 206"/>
                <a:gd name="T16" fmla="*/ 5 w 24"/>
                <a:gd name="T17" fmla="*/ 91 h 206"/>
                <a:gd name="T18" fmla="*/ 0 w 24"/>
                <a:gd name="T19" fmla="*/ 2 h 206"/>
                <a:gd name="T20" fmla="*/ 4 w 24"/>
                <a:gd name="T21" fmla="*/ 2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 h="206">
                  <a:moveTo>
                    <a:pt x="4" y="2"/>
                  </a:moveTo>
                  <a:cubicBezTo>
                    <a:pt x="10" y="11"/>
                    <a:pt x="8" y="22"/>
                    <a:pt x="9" y="33"/>
                  </a:cubicBezTo>
                  <a:cubicBezTo>
                    <a:pt x="20" y="41"/>
                    <a:pt x="11" y="56"/>
                    <a:pt x="20" y="65"/>
                  </a:cubicBezTo>
                  <a:cubicBezTo>
                    <a:pt x="24" y="80"/>
                    <a:pt x="14" y="95"/>
                    <a:pt x="20" y="110"/>
                  </a:cubicBezTo>
                  <a:cubicBezTo>
                    <a:pt x="23" y="121"/>
                    <a:pt x="16" y="131"/>
                    <a:pt x="16" y="142"/>
                  </a:cubicBezTo>
                  <a:cubicBezTo>
                    <a:pt x="7" y="156"/>
                    <a:pt x="9" y="171"/>
                    <a:pt x="8" y="186"/>
                  </a:cubicBezTo>
                  <a:cubicBezTo>
                    <a:pt x="8" y="193"/>
                    <a:pt x="9" y="200"/>
                    <a:pt x="4" y="206"/>
                  </a:cubicBezTo>
                  <a:cubicBezTo>
                    <a:pt x="3" y="198"/>
                    <a:pt x="2" y="190"/>
                    <a:pt x="0" y="182"/>
                  </a:cubicBezTo>
                  <a:cubicBezTo>
                    <a:pt x="8" y="152"/>
                    <a:pt x="5" y="121"/>
                    <a:pt x="5" y="91"/>
                  </a:cubicBezTo>
                  <a:cubicBezTo>
                    <a:pt x="5" y="62"/>
                    <a:pt x="6" y="32"/>
                    <a:pt x="0" y="2"/>
                  </a:cubicBezTo>
                  <a:cubicBezTo>
                    <a:pt x="1" y="0"/>
                    <a:pt x="2" y="0"/>
                    <a:pt x="4" y="2"/>
                  </a:cubicBezTo>
                  <a:close/>
                </a:path>
              </a:pathLst>
            </a:custGeom>
            <a:solidFill>
              <a:srgbClr val="6D5D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9" name="Freeform 609">
              <a:extLst>
                <a:ext uri="{FF2B5EF4-FFF2-40B4-BE49-F238E27FC236}">
                  <a16:creationId xmlns:a16="http://schemas.microsoft.com/office/drawing/2014/main" id="{203F8DE2-04D5-4522-9FFE-287BCB6935A5}"/>
                </a:ext>
              </a:extLst>
            </p:cNvPr>
            <p:cNvSpPr>
              <a:spLocks/>
            </p:cNvSpPr>
            <p:nvPr/>
          </p:nvSpPr>
          <p:spPr bwMode="auto">
            <a:xfrm>
              <a:off x="3705226" y="1490662"/>
              <a:ext cx="220663" cy="434975"/>
            </a:xfrm>
            <a:custGeom>
              <a:avLst/>
              <a:gdLst>
                <a:gd name="T0" fmla="*/ 51 w 59"/>
                <a:gd name="T1" fmla="*/ 80 h 116"/>
                <a:gd name="T2" fmla="*/ 55 w 59"/>
                <a:gd name="T3" fmla="*/ 116 h 116"/>
                <a:gd name="T4" fmla="*/ 0 w 59"/>
                <a:gd name="T5" fmla="*/ 3 h 116"/>
                <a:gd name="T6" fmla="*/ 6 w 59"/>
                <a:gd name="T7" fmla="*/ 0 h 116"/>
                <a:gd name="T8" fmla="*/ 26 w 59"/>
                <a:gd name="T9" fmla="*/ 17 h 116"/>
                <a:gd name="T10" fmla="*/ 40 w 59"/>
                <a:gd name="T11" fmla="*/ 55 h 116"/>
                <a:gd name="T12" fmla="*/ 51 w 59"/>
                <a:gd name="T13" fmla="*/ 80 h 116"/>
              </a:gdLst>
              <a:ahLst/>
              <a:cxnLst>
                <a:cxn ang="0">
                  <a:pos x="T0" y="T1"/>
                </a:cxn>
                <a:cxn ang="0">
                  <a:pos x="T2" y="T3"/>
                </a:cxn>
                <a:cxn ang="0">
                  <a:pos x="T4" y="T5"/>
                </a:cxn>
                <a:cxn ang="0">
                  <a:pos x="T6" y="T7"/>
                </a:cxn>
                <a:cxn ang="0">
                  <a:pos x="T8" y="T9"/>
                </a:cxn>
                <a:cxn ang="0">
                  <a:pos x="T10" y="T11"/>
                </a:cxn>
                <a:cxn ang="0">
                  <a:pos x="T12" y="T13"/>
                </a:cxn>
              </a:cxnLst>
              <a:rect l="0" t="0" r="r" b="b"/>
              <a:pathLst>
                <a:path w="59" h="116">
                  <a:moveTo>
                    <a:pt x="51" y="80"/>
                  </a:moveTo>
                  <a:cubicBezTo>
                    <a:pt x="49" y="92"/>
                    <a:pt x="54" y="104"/>
                    <a:pt x="55" y="116"/>
                  </a:cubicBezTo>
                  <a:cubicBezTo>
                    <a:pt x="37" y="78"/>
                    <a:pt x="19" y="40"/>
                    <a:pt x="0" y="3"/>
                  </a:cubicBezTo>
                  <a:cubicBezTo>
                    <a:pt x="2" y="1"/>
                    <a:pt x="4" y="0"/>
                    <a:pt x="6" y="0"/>
                  </a:cubicBezTo>
                  <a:cubicBezTo>
                    <a:pt x="16" y="2"/>
                    <a:pt x="19" y="12"/>
                    <a:pt x="26" y="17"/>
                  </a:cubicBezTo>
                  <a:cubicBezTo>
                    <a:pt x="34" y="29"/>
                    <a:pt x="29" y="45"/>
                    <a:pt x="40" y="55"/>
                  </a:cubicBezTo>
                  <a:cubicBezTo>
                    <a:pt x="40" y="65"/>
                    <a:pt x="59" y="66"/>
                    <a:pt x="51" y="80"/>
                  </a:cubicBezTo>
                  <a:close/>
                </a:path>
              </a:pathLst>
            </a:custGeom>
            <a:solidFill>
              <a:srgbClr val="5C44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0" name="Freeform 610">
              <a:extLst>
                <a:ext uri="{FF2B5EF4-FFF2-40B4-BE49-F238E27FC236}">
                  <a16:creationId xmlns:a16="http://schemas.microsoft.com/office/drawing/2014/main" id="{D3C711A4-EE98-46BF-9E2E-4D8D44FAA4DF}"/>
                </a:ext>
              </a:extLst>
            </p:cNvPr>
            <p:cNvSpPr>
              <a:spLocks/>
            </p:cNvSpPr>
            <p:nvPr/>
          </p:nvSpPr>
          <p:spPr bwMode="auto">
            <a:xfrm>
              <a:off x="3175001" y="1708150"/>
              <a:ext cx="161925" cy="153988"/>
            </a:xfrm>
            <a:custGeom>
              <a:avLst/>
              <a:gdLst>
                <a:gd name="T0" fmla="*/ 12 w 43"/>
                <a:gd name="T1" fmla="*/ 29 h 41"/>
                <a:gd name="T2" fmla="*/ 0 w 43"/>
                <a:gd name="T3" fmla="*/ 17 h 41"/>
                <a:gd name="T4" fmla="*/ 32 w 43"/>
                <a:gd name="T5" fmla="*/ 9 h 41"/>
                <a:gd name="T6" fmla="*/ 39 w 43"/>
                <a:gd name="T7" fmla="*/ 29 h 41"/>
                <a:gd name="T8" fmla="*/ 40 w 43"/>
                <a:gd name="T9" fmla="*/ 37 h 41"/>
                <a:gd name="T10" fmla="*/ 28 w 43"/>
                <a:gd name="T11" fmla="*/ 34 h 41"/>
                <a:gd name="T12" fmla="*/ 21 w 43"/>
                <a:gd name="T13" fmla="*/ 33 h 41"/>
                <a:gd name="T14" fmla="*/ 12 w 43"/>
                <a:gd name="T15" fmla="*/ 29 h 4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3" h="41">
                  <a:moveTo>
                    <a:pt x="12" y="29"/>
                  </a:moveTo>
                  <a:cubicBezTo>
                    <a:pt x="14" y="19"/>
                    <a:pt x="10" y="15"/>
                    <a:pt x="0" y="17"/>
                  </a:cubicBezTo>
                  <a:cubicBezTo>
                    <a:pt x="7" y="0"/>
                    <a:pt x="20" y="8"/>
                    <a:pt x="32" y="9"/>
                  </a:cubicBezTo>
                  <a:cubicBezTo>
                    <a:pt x="34" y="16"/>
                    <a:pt x="37" y="22"/>
                    <a:pt x="39" y="29"/>
                  </a:cubicBezTo>
                  <a:cubicBezTo>
                    <a:pt x="43" y="31"/>
                    <a:pt x="43" y="34"/>
                    <a:pt x="40" y="37"/>
                  </a:cubicBezTo>
                  <a:cubicBezTo>
                    <a:pt x="35" y="41"/>
                    <a:pt x="32" y="38"/>
                    <a:pt x="28" y="34"/>
                  </a:cubicBezTo>
                  <a:cubicBezTo>
                    <a:pt x="26" y="34"/>
                    <a:pt x="24" y="33"/>
                    <a:pt x="21" y="33"/>
                  </a:cubicBezTo>
                  <a:cubicBezTo>
                    <a:pt x="18" y="31"/>
                    <a:pt x="15" y="30"/>
                    <a:pt x="12" y="29"/>
                  </a:cubicBezTo>
                  <a:close/>
                </a:path>
              </a:pathLst>
            </a:custGeom>
            <a:solidFill>
              <a:srgbClr val="D6CC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1" name="Freeform 611">
              <a:extLst>
                <a:ext uri="{FF2B5EF4-FFF2-40B4-BE49-F238E27FC236}">
                  <a16:creationId xmlns:a16="http://schemas.microsoft.com/office/drawing/2014/main" id="{40AF528B-1304-480A-AA18-E3DDBC7CD688}"/>
                </a:ext>
              </a:extLst>
            </p:cNvPr>
            <p:cNvSpPr>
              <a:spLocks/>
            </p:cNvSpPr>
            <p:nvPr/>
          </p:nvSpPr>
          <p:spPr bwMode="auto">
            <a:xfrm>
              <a:off x="3565526" y="1163637"/>
              <a:ext cx="187325" cy="346075"/>
            </a:xfrm>
            <a:custGeom>
              <a:avLst/>
              <a:gdLst>
                <a:gd name="T0" fmla="*/ 44 w 50"/>
                <a:gd name="T1" fmla="*/ 91 h 92"/>
                <a:gd name="T2" fmla="*/ 37 w 50"/>
                <a:gd name="T3" fmla="*/ 90 h 92"/>
                <a:gd name="T4" fmla="*/ 0 w 50"/>
                <a:gd name="T5" fmla="*/ 2 h 92"/>
                <a:gd name="T6" fmla="*/ 8 w 50"/>
                <a:gd name="T7" fmla="*/ 2 h 92"/>
                <a:gd name="T8" fmla="*/ 8 w 50"/>
                <a:gd name="T9" fmla="*/ 6 h 92"/>
                <a:gd name="T10" fmla="*/ 50 w 50"/>
                <a:gd name="T11" fmla="*/ 84 h 92"/>
                <a:gd name="T12" fmla="*/ 44 w 50"/>
                <a:gd name="T13" fmla="*/ 91 h 92"/>
              </a:gdLst>
              <a:ahLst/>
              <a:cxnLst>
                <a:cxn ang="0">
                  <a:pos x="T0" y="T1"/>
                </a:cxn>
                <a:cxn ang="0">
                  <a:pos x="T2" y="T3"/>
                </a:cxn>
                <a:cxn ang="0">
                  <a:pos x="T4" y="T5"/>
                </a:cxn>
                <a:cxn ang="0">
                  <a:pos x="T6" y="T7"/>
                </a:cxn>
                <a:cxn ang="0">
                  <a:pos x="T8" y="T9"/>
                </a:cxn>
                <a:cxn ang="0">
                  <a:pos x="T10" y="T11"/>
                </a:cxn>
                <a:cxn ang="0">
                  <a:pos x="T12" y="T13"/>
                </a:cxn>
              </a:cxnLst>
              <a:rect l="0" t="0" r="r" b="b"/>
              <a:pathLst>
                <a:path w="50" h="92">
                  <a:moveTo>
                    <a:pt x="44" y="91"/>
                  </a:moveTo>
                  <a:cubicBezTo>
                    <a:pt x="42" y="90"/>
                    <a:pt x="39" y="90"/>
                    <a:pt x="37" y="90"/>
                  </a:cubicBezTo>
                  <a:cubicBezTo>
                    <a:pt x="25" y="60"/>
                    <a:pt x="13" y="31"/>
                    <a:pt x="0" y="2"/>
                  </a:cubicBezTo>
                  <a:cubicBezTo>
                    <a:pt x="3" y="0"/>
                    <a:pt x="5" y="0"/>
                    <a:pt x="8" y="2"/>
                  </a:cubicBezTo>
                  <a:cubicBezTo>
                    <a:pt x="8" y="3"/>
                    <a:pt x="8" y="5"/>
                    <a:pt x="8" y="6"/>
                  </a:cubicBezTo>
                  <a:cubicBezTo>
                    <a:pt x="28" y="29"/>
                    <a:pt x="36" y="58"/>
                    <a:pt x="50" y="84"/>
                  </a:cubicBezTo>
                  <a:cubicBezTo>
                    <a:pt x="50" y="88"/>
                    <a:pt x="49" y="92"/>
                    <a:pt x="44" y="91"/>
                  </a:cubicBezTo>
                  <a:close/>
                </a:path>
              </a:pathLst>
            </a:custGeom>
            <a:solidFill>
              <a:srgbClr val="7A6B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2" name="Freeform 612">
              <a:extLst>
                <a:ext uri="{FF2B5EF4-FFF2-40B4-BE49-F238E27FC236}">
                  <a16:creationId xmlns:a16="http://schemas.microsoft.com/office/drawing/2014/main" id="{392371B3-FC14-49E5-A0E0-D9FC3CAE639A}"/>
                </a:ext>
              </a:extLst>
            </p:cNvPr>
            <p:cNvSpPr>
              <a:spLocks/>
            </p:cNvSpPr>
            <p:nvPr/>
          </p:nvSpPr>
          <p:spPr bwMode="auto">
            <a:xfrm>
              <a:off x="3494088" y="896937"/>
              <a:ext cx="101600" cy="274638"/>
            </a:xfrm>
            <a:custGeom>
              <a:avLst/>
              <a:gdLst>
                <a:gd name="T0" fmla="*/ 27 w 27"/>
                <a:gd name="T1" fmla="*/ 73 h 73"/>
                <a:gd name="T2" fmla="*/ 19 w 27"/>
                <a:gd name="T3" fmla="*/ 73 h 73"/>
                <a:gd name="T4" fmla="*/ 0 w 27"/>
                <a:gd name="T5" fmla="*/ 0 h 73"/>
                <a:gd name="T6" fmla="*/ 7 w 27"/>
                <a:gd name="T7" fmla="*/ 6 h 73"/>
                <a:gd name="T8" fmla="*/ 23 w 27"/>
                <a:gd name="T9" fmla="*/ 61 h 73"/>
                <a:gd name="T10" fmla="*/ 27 w 27"/>
                <a:gd name="T11" fmla="*/ 73 h 73"/>
              </a:gdLst>
              <a:ahLst/>
              <a:cxnLst>
                <a:cxn ang="0">
                  <a:pos x="T0" y="T1"/>
                </a:cxn>
                <a:cxn ang="0">
                  <a:pos x="T2" y="T3"/>
                </a:cxn>
                <a:cxn ang="0">
                  <a:pos x="T4" y="T5"/>
                </a:cxn>
                <a:cxn ang="0">
                  <a:pos x="T6" y="T7"/>
                </a:cxn>
                <a:cxn ang="0">
                  <a:pos x="T8" y="T9"/>
                </a:cxn>
                <a:cxn ang="0">
                  <a:pos x="T10" y="T11"/>
                </a:cxn>
              </a:cxnLst>
              <a:rect l="0" t="0" r="r" b="b"/>
              <a:pathLst>
                <a:path w="27" h="73">
                  <a:moveTo>
                    <a:pt x="27" y="73"/>
                  </a:moveTo>
                  <a:cubicBezTo>
                    <a:pt x="24" y="73"/>
                    <a:pt x="22" y="73"/>
                    <a:pt x="19" y="73"/>
                  </a:cubicBezTo>
                  <a:cubicBezTo>
                    <a:pt x="10" y="49"/>
                    <a:pt x="4" y="25"/>
                    <a:pt x="0" y="0"/>
                  </a:cubicBezTo>
                  <a:cubicBezTo>
                    <a:pt x="3" y="1"/>
                    <a:pt x="6" y="2"/>
                    <a:pt x="7" y="6"/>
                  </a:cubicBezTo>
                  <a:cubicBezTo>
                    <a:pt x="9" y="25"/>
                    <a:pt x="15" y="43"/>
                    <a:pt x="23" y="61"/>
                  </a:cubicBezTo>
                  <a:cubicBezTo>
                    <a:pt x="24" y="65"/>
                    <a:pt x="25" y="69"/>
                    <a:pt x="27" y="73"/>
                  </a:cubicBezTo>
                  <a:close/>
                </a:path>
              </a:pathLst>
            </a:custGeom>
            <a:solidFill>
              <a:srgbClr val="7461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3" name="Freeform 613">
              <a:extLst>
                <a:ext uri="{FF2B5EF4-FFF2-40B4-BE49-F238E27FC236}">
                  <a16:creationId xmlns:a16="http://schemas.microsoft.com/office/drawing/2014/main" id="{B6D5D095-FCFD-4074-A4DA-07B1EC78B88E}"/>
                </a:ext>
              </a:extLst>
            </p:cNvPr>
            <p:cNvSpPr>
              <a:spLocks/>
            </p:cNvSpPr>
            <p:nvPr/>
          </p:nvSpPr>
          <p:spPr bwMode="auto">
            <a:xfrm>
              <a:off x="3279776" y="1816100"/>
              <a:ext cx="93663" cy="76200"/>
            </a:xfrm>
            <a:custGeom>
              <a:avLst/>
              <a:gdLst>
                <a:gd name="T0" fmla="*/ 0 w 25"/>
                <a:gd name="T1" fmla="*/ 5 h 20"/>
                <a:gd name="T2" fmla="*/ 11 w 25"/>
                <a:gd name="T3" fmla="*/ 0 h 20"/>
                <a:gd name="T4" fmla="*/ 25 w 25"/>
                <a:gd name="T5" fmla="*/ 20 h 20"/>
                <a:gd name="T6" fmla="*/ 0 w 25"/>
                <a:gd name="T7" fmla="*/ 5 h 20"/>
              </a:gdLst>
              <a:ahLst/>
              <a:cxnLst>
                <a:cxn ang="0">
                  <a:pos x="T0" y="T1"/>
                </a:cxn>
                <a:cxn ang="0">
                  <a:pos x="T2" y="T3"/>
                </a:cxn>
                <a:cxn ang="0">
                  <a:pos x="T4" y="T5"/>
                </a:cxn>
                <a:cxn ang="0">
                  <a:pos x="T6" y="T7"/>
                </a:cxn>
              </a:cxnLst>
              <a:rect l="0" t="0" r="r" b="b"/>
              <a:pathLst>
                <a:path w="25" h="20">
                  <a:moveTo>
                    <a:pt x="0" y="5"/>
                  </a:moveTo>
                  <a:cubicBezTo>
                    <a:pt x="4" y="4"/>
                    <a:pt x="13" y="13"/>
                    <a:pt x="11" y="0"/>
                  </a:cubicBezTo>
                  <a:cubicBezTo>
                    <a:pt x="21" y="3"/>
                    <a:pt x="22" y="12"/>
                    <a:pt x="25" y="20"/>
                  </a:cubicBezTo>
                  <a:cubicBezTo>
                    <a:pt x="17" y="15"/>
                    <a:pt x="6" y="14"/>
                    <a:pt x="0" y="5"/>
                  </a:cubicBezTo>
                  <a:close/>
                </a:path>
              </a:pathLst>
            </a:custGeom>
            <a:solidFill>
              <a:srgbClr val="7D45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4" name="Freeform 614">
              <a:extLst>
                <a:ext uri="{FF2B5EF4-FFF2-40B4-BE49-F238E27FC236}">
                  <a16:creationId xmlns:a16="http://schemas.microsoft.com/office/drawing/2014/main" id="{107AAAD5-BF5C-4A27-8986-F90E17F10DD7}"/>
                </a:ext>
              </a:extLst>
            </p:cNvPr>
            <p:cNvSpPr>
              <a:spLocks/>
            </p:cNvSpPr>
            <p:nvPr/>
          </p:nvSpPr>
          <p:spPr bwMode="auto">
            <a:xfrm>
              <a:off x="3906838" y="1952625"/>
              <a:ext cx="52388" cy="119063"/>
            </a:xfrm>
            <a:custGeom>
              <a:avLst/>
              <a:gdLst>
                <a:gd name="T0" fmla="*/ 13 w 14"/>
                <a:gd name="T1" fmla="*/ 32 h 32"/>
                <a:gd name="T2" fmla="*/ 11 w 14"/>
                <a:gd name="T3" fmla="*/ 32 h 32"/>
                <a:gd name="T4" fmla="*/ 9 w 14"/>
                <a:gd name="T5" fmla="*/ 32 h 32"/>
                <a:gd name="T6" fmla="*/ 5 w 14"/>
                <a:gd name="T7" fmla="*/ 0 h 32"/>
                <a:gd name="T8" fmla="*/ 13 w 14"/>
                <a:gd name="T9" fmla="*/ 32 h 32"/>
              </a:gdLst>
              <a:ahLst/>
              <a:cxnLst>
                <a:cxn ang="0">
                  <a:pos x="T0" y="T1"/>
                </a:cxn>
                <a:cxn ang="0">
                  <a:pos x="T2" y="T3"/>
                </a:cxn>
                <a:cxn ang="0">
                  <a:pos x="T4" y="T5"/>
                </a:cxn>
                <a:cxn ang="0">
                  <a:pos x="T6" y="T7"/>
                </a:cxn>
                <a:cxn ang="0">
                  <a:pos x="T8" y="T9"/>
                </a:cxn>
              </a:cxnLst>
              <a:rect l="0" t="0" r="r" b="b"/>
              <a:pathLst>
                <a:path w="14" h="32">
                  <a:moveTo>
                    <a:pt x="13" y="32"/>
                  </a:moveTo>
                  <a:cubicBezTo>
                    <a:pt x="11" y="32"/>
                    <a:pt x="11" y="32"/>
                    <a:pt x="11" y="32"/>
                  </a:cubicBezTo>
                  <a:cubicBezTo>
                    <a:pt x="11" y="32"/>
                    <a:pt x="9" y="32"/>
                    <a:pt x="9" y="32"/>
                  </a:cubicBezTo>
                  <a:cubicBezTo>
                    <a:pt x="9" y="21"/>
                    <a:pt x="0" y="11"/>
                    <a:pt x="5" y="0"/>
                  </a:cubicBezTo>
                  <a:cubicBezTo>
                    <a:pt x="10" y="10"/>
                    <a:pt x="14" y="20"/>
                    <a:pt x="13" y="32"/>
                  </a:cubicBezTo>
                  <a:close/>
                </a:path>
              </a:pathLst>
            </a:custGeom>
            <a:solidFill>
              <a:srgbClr val="6059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5" name="Freeform 615">
              <a:extLst>
                <a:ext uri="{FF2B5EF4-FFF2-40B4-BE49-F238E27FC236}">
                  <a16:creationId xmlns:a16="http://schemas.microsoft.com/office/drawing/2014/main" id="{CC971681-E0BD-4D3C-A127-86CADAC8A6F0}"/>
                </a:ext>
              </a:extLst>
            </p:cNvPr>
            <p:cNvSpPr>
              <a:spLocks/>
            </p:cNvSpPr>
            <p:nvPr/>
          </p:nvSpPr>
          <p:spPr bwMode="auto">
            <a:xfrm>
              <a:off x="4492626" y="4090988"/>
              <a:ext cx="128588" cy="180975"/>
            </a:xfrm>
            <a:custGeom>
              <a:avLst/>
              <a:gdLst>
                <a:gd name="T0" fmla="*/ 30 w 34"/>
                <a:gd name="T1" fmla="*/ 0 h 48"/>
                <a:gd name="T2" fmla="*/ 34 w 34"/>
                <a:gd name="T3" fmla="*/ 35 h 48"/>
                <a:gd name="T4" fmla="*/ 21 w 34"/>
                <a:gd name="T5" fmla="*/ 38 h 48"/>
                <a:gd name="T6" fmla="*/ 5 w 34"/>
                <a:gd name="T7" fmla="*/ 48 h 48"/>
                <a:gd name="T8" fmla="*/ 10 w 34"/>
                <a:gd name="T9" fmla="*/ 34 h 48"/>
                <a:gd name="T10" fmla="*/ 30 w 34"/>
                <a:gd name="T11" fmla="*/ 34 h 48"/>
                <a:gd name="T12" fmla="*/ 22 w 34"/>
                <a:gd name="T13" fmla="*/ 12 h 48"/>
                <a:gd name="T14" fmla="*/ 30 w 34"/>
                <a:gd name="T15" fmla="*/ 0 h 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4" h="48">
                  <a:moveTo>
                    <a:pt x="30" y="0"/>
                  </a:moveTo>
                  <a:cubicBezTo>
                    <a:pt x="31" y="11"/>
                    <a:pt x="34" y="23"/>
                    <a:pt x="34" y="35"/>
                  </a:cubicBezTo>
                  <a:cubicBezTo>
                    <a:pt x="34" y="39"/>
                    <a:pt x="26" y="38"/>
                    <a:pt x="21" y="38"/>
                  </a:cubicBezTo>
                  <a:cubicBezTo>
                    <a:pt x="14" y="38"/>
                    <a:pt x="6" y="38"/>
                    <a:pt x="5" y="48"/>
                  </a:cubicBezTo>
                  <a:cubicBezTo>
                    <a:pt x="0" y="41"/>
                    <a:pt x="0" y="35"/>
                    <a:pt x="10" y="34"/>
                  </a:cubicBezTo>
                  <a:cubicBezTo>
                    <a:pt x="16" y="34"/>
                    <a:pt x="23" y="34"/>
                    <a:pt x="30" y="34"/>
                  </a:cubicBezTo>
                  <a:cubicBezTo>
                    <a:pt x="30" y="25"/>
                    <a:pt x="25" y="19"/>
                    <a:pt x="22" y="12"/>
                  </a:cubicBezTo>
                  <a:cubicBezTo>
                    <a:pt x="18" y="3"/>
                    <a:pt x="21" y="0"/>
                    <a:pt x="30" y="0"/>
                  </a:cubicBezTo>
                  <a:close/>
                </a:path>
              </a:pathLst>
            </a:custGeom>
            <a:solidFill>
              <a:srgbClr val="8844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6" name="Freeform 616">
              <a:extLst>
                <a:ext uri="{FF2B5EF4-FFF2-40B4-BE49-F238E27FC236}">
                  <a16:creationId xmlns:a16="http://schemas.microsoft.com/office/drawing/2014/main" id="{95A8C341-6DD7-4F42-9495-913F78D4CD9F}"/>
                </a:ext>
              </a:extLst>
            </p:cNvPr>
            <p:cNvSpPr>
              <a:spLocks/>
            </p:cNvSpPr>
            <p:nvPr/>
          </p:nvSpPr>
          <p:spPr bwMode="auto">
            <a:xfrm>
              <a:off x="4083051" y="3363912"/>
              <a:ext cx="68263" cy="104775"/>
            </a:xfrm>
            <a:custGeom>
              <a:avLst/>
              <a:gdLst>
                <a:gd name="T0" fmla="*/ 18 w 18"/>
                <a:gd name="T1" fmla="*/ 28 h 28"/>
                <a:gd name="T2" fmla="*/ 9 w 18"/>
                <a:gd name="T3" fmla="*/ 27 h 28"/>
                <a:gd name="T4" fmla="*/ 2 w 18"/>
                <a:gd name="T5" fmla="*/ 0 h 28"/>
                <a:gd name="T6" fmla="*/ 18 w 18"/>
                <a:gd name="T7" fmla="*/ 28 h 28"/>
              </a:gdLst>
              <a:ahLst/>
              <a:cxnLst>
                <a:cxn ang="0">
                  <a:pos x="T0" y="T1"/>
                </a:cxn>
                <a:cxn ang="0">
                  <a:pos x="T2" y="T3"/>
                </a:cxn>
                <a:cxn ang="0">
                  <a:pos x="T4" y="T5"/>
                </a:cxn>
                <a:cxn ang="0">
                  <a:pos x="T6" y="T7"/>
                </a:cxn>
              </a:cxnLst>
              <a:rect l="0" t="0" r="r" b="b"/>
              <a:pathLst>
                <a:path w="18" h="28">
                  <a:moveTo>
                    <a:pt x="18" y="28"/>
                  </a:moveTo>
                  <a:cubicBezTo>
                    <a:pt x="15" y="28"/>
                    <a:pt x="12" y="27"/>
                    <a:pt x="9" y="27"/>
                  </a:cubicBezTo>
                  <a:cubicBezTo>
                    <a:pt x="11" y="17"/>
                    <a:pt x="0" y="10"/>
                    <a:pt x="2" y="0"/>
                  </a:cubicBezTo>
                  <a:cubicBezTo>
                    <a:pt x="9" y="9"/>
                    <a:pt x="14" y="18"/>
                    <a:pt x="18" y="28"/>
                  </a:cubicBezTo>
                  <a:close/>
                </a:path>
              </a:pathLst>
            </a:custGeom>
            <a:solidFill>
              <a:srgbClr val="7158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7" name="Freeform 617">
              <a:extLst>
                <a:ext uri="{FF2B5EF4-FFF2-40B4-BE49-F238E27FC236}">
                  <a16:creationId xmlns:a16="http://schemas.microsoft.com/office/drawing/2014/main" id="{52819E75-036D-4ED4-8594-D57F63E1E19E}"/>
                </a:ext>
              </a:extLst>
            </p:cNvPr>
            <p:cNvSpPr>
              <a:spLocks/>
            </p:cNvSpPr>
            <p:nvPr/>
          </p:nvSpPr>
          <p:spPr bwMode="auto">
            <a:xfrm>
              <a:off x="3975101" y="2346325"/>
              <a:ext cx="344488" cy="280988"/>
            </a:xfrm>
            <a:custGeom>
              <a:avLst/>
              <a:gdLst>
                <a:gd name="T0" fmla="*/ 7 w 92"/>
                <a:gd name="T1" fmla="*/ 67 h 75"/>
                <a:gd name="T2" fmla="*/ 4 w 92"/>
                <a:gd name="T3" fmla="*/ 38 h 75"/>
                <a:gd name="T4" fmla="*/ 6 w 92"/>
                <a:gd name="T5" fmla="*/ 28 h 75"/>
                <a:gd name="T6" fmla="*/ 30 w 92"/>
                <a:gd name="T7" fmla="*/ 15 h 75"/>
                <a:gd name="T8" fmla="*/ 46 w 92"/>
                <a:gd name="T9" fmla="*/ 13 h 75"/>
                <a:gd name="T10" fmla="*/ 68 w 92"/>
                <a:gd name="T11" fmla="*/ 8 h 75"/>
                <a:gd name="T12" fmla="*/ 75 w 92"/>
                <a:gd name="T13" fmla="*/ 34 h 75"/>
                <a:gd name="T14" fmla="*/ 74 w 92"/>
                <a:gd name="T15" fmla="*/ 63 h 75"/>
                <a:gd name="T16" fmla="*/ 61 w 92"/>
                <a:gd name="T17" fmla="*/ 46 h 75"/>
                <a:gd name="T18" fmla="*/ 57 w 92"/>
                <a:gd name="T19" fmla="*/ 51 h 75"/>
                <a:gd name="T20" fmla="*/ 42 w 92"/>
                <a:gd name="T21" fmla="*/ 73 h 75"/>
                <a:gd name="T22" fmla="*/ 25 w 92"/>
                <a:gd name="T23" fmla="*/ 56 h 75"/>
                <a:gd name="T24" fmla="*/ 7 w 92"/>
                <a:gd name="T25" fmla="*/ 67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75">
                  <a:moveTo>
                    <a:pt x="7" y="67"/>
                  </a:moveTo>
                  <a:cubicBezTo>
                    <a:pt x="0" y="58"/>
                    <a:pt x="7" y="47"/>
                    <a:pt x="4" y="38"/>
                  </a:cubicBezTo>
                  <a:cubicBezTo>
                    <a:pt x="5" y="35"/>
                    <a:pt x="6" y="31"/>
                    <a:pt x="6" y="28"/>
                  </a:cubicBezTo>
                  <a:cubicBezTo>
                    <a:pt x="9" y="14"/>
                    <a:pt x="16" y="8"/>
                    <a:pt x="30" y="15"/>
                  </a:cubicBezTo>
                  <a:cubicBezTo>
                    <a:pt x="36" y="18"/>
                    <a:pt x="41" y="19"/>
                    <a:pt x="46" y="13"/>
                  </a:cubicBezTo>
                  <a:cubicBezTo>
                    <a:pt x="52" y="5"/>
                    <a:pt x="59" y="0"/>
                    <a:pt x="68" y="8"/>
                  </a:cubicBezTo>
                  <a:cubicBezTo>
                    <a:pt x="76" y="14"/>
                    <a:pt x="82" y="22"/>
                    <a:pt x="75" y="34"/>
                  </a:cubicBezTo>
                  <a:cubicBezTo>
                    <a:pt x="82" y="44"/>
                    <a:pt x="92" y="54"/>
                    <a:pt x="74" y="63"/>
                  </a:cubicBezTo>
                  <a:cubicBezTo>
                    <a:pt x="69" y="59"/>
                    <a:pt x="69" y="50"/>
                    <a:pt x="61" y="46"/>
                  </a:cubicBezTo>
                  <a:cubicBezTo>
                    <a:pt x="60" y="48"/>
                    <a:pt x="58" y="49"/>
                    <a:pt x="57" y="51"/>
                  </a:cubicBezTo>
                  <a:cubicBezTo>
                    <a:pt x="52" y="58"/>
                    <a:pt x="51" y="71"/>
                    <a:pt x="42" y="73"/>
                  </a:cubicBezTo>
                  <a:cubicBezTo>
                    <a:pt x="34" y="75"/>
                    <a:pt x="32" y="61"/>
                    <a:pt x="25" y="56"/>
                  </a:cubicBezTo>
                  <a:cubicBezTo>
                    <a:pt x="10" y="44"/>
                    <a:pt x="15" y="66"/>
                    <a:pt x="7" y="67"/>
                  </a:cubicBezTo>
                  <a:close/>
                </a:path>
              </a:pathLst>
            </a:custGeom>
            <a:solidFill>
              <a:srgbClr val="AB59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8" name="Freeform 618">
              <a:extLst>
                <a:ext uri="{FF2B5EF4-FFF2-40B4-BE49-F238E27FC236}">
                  <a16:creationId xmlns:a16="http://schemas.microsoft.com/office/drawing/2014/main" id="{F5474A82-F88C-4FE2-A46C-B5F6B5F0940C}"/>
                </a:ext>
              </a:extLst>
            </p:cNvPr>
            <p:cNvSpPr>
              <a:spLocks/>
            </p:cNvSpPr>
            <p:nvPr/>
          </p:nvSpPr>
          <p:spPr bwMode="auto">
            <a:xfrm>
              <a:off x="4083051" y="3149600"/>
              <a:ext cx="142875" cy="217488"/>
            </a:xfrm>
            <a:custGeom>
              <a:avLst/>
              <a:gdLst>
                <a:gd name="T0" fmla="*/ 33 w 38"/>
                <a:gd name="T1" fmla="*/ 38 h 58"/>
                <a:gd name="T2" fmla="*/ 27 w 38"/>
                <a:gd name="T3" fmla="*/ 57 h 58"/>
                <a:gd name="T4" fmla="*/ 2 w 38"/>
                <a:gd name="T5" fmla="*/ 36 h 58"/>
                <a:gd name="T6" fmla="*/ 1 w 38"/>
                <a:gd name="T7" fmla="*/ 34 h 58"/>
                <a:gd name="T8" fmla="*/ 5 w 38"/>
                <a:gd name="T9" fmla="*/ 3 h 58"/>
                <a:gd name="T10" fmla="*/ 13 w 38"/>
                <a:gd name="T11" fmla="*/ 5 h 58"/>
                <a:gd name="T12" fmla="*/ 33 w 38"/>
                <a:gd name="T13" fmla="*/ 38 h 58"/>
              </a:gdLst>
              <a:ahLst/>
              <a:cxnLst>
                <a:cxn ang="0">
                  <a:pos x="T0" y="T1"/>
                </a:cxn>
                <a:cxn ang="0">
                  <a:pos x="T2" y="T3"/>
                </a:cxn>
                <a:cxn ang="0">
                  <a:pos x="T4" y="T5"/>
                </a:cxn>
                <a:cxn ang="0">
                  <a:pos x="T6" y="T7"/>
                </a:cxn>
                <a:cxn ang="0">
                  <a:pos x="T8" y="T9"/>
                </a:cxn>
                <a:cxn ang="0">
                  <a:pos x="T10" y="T11"/>
                </a:cxn>
                <a:cxn ang="0">
                  <a:pos x="T12" y="T13"/>
                </a:cxn>
              </a:cxnLst>
              <a:rect l="0" t="0" r="r" b="b"/>
              <a:pathLst>
                <a:path w="38" h="58">
                  <a:moveTo>
                    <a:pt x="33" y="38"/>
                  </a:moveTo>
                  <a:cubicBezTo>
                    <a:pt x="31" y="44"/>
                    <a:pt x="37" y="58"/>
                    <a:pt x="27" y="57"/>
                  </a:cubicBezTo>
                  <a:cubicBezTo>
                    <a:pt x="17" y="56"/>
                    <a:pt x="7" y="47"/>
                    <a:pt x="2" y="36"/>
                  </a:cubicBezTo>
                  <a:cubicBezTo>
                    <a:pt x="1" y="36"/>
                    <a:pt x="1" y="35"/>
                    <a:pt x="1" y="34"/>
                  </a:cubicBezTo>
                  <a:cubicBezTo>
                    <a:pt x="2" y="24"/>
                    <a:pt x="0" y="13"/>
                    <a:pt x="5" y="3"/>
                  </a:cubicBezTo>
                  <a:cubicBezTo>
                    <a:pt x="6" y="0"/>
                    <a:pt x="11" y="3"/>
                    <a:pt x="13" y="5"/>
                  </a:cubicBezTo>
                  <a:cubicBezTo>
                    <a:pt x="24" y="13"/>
                    <a:pt x="38" y="20"/>
                    <a:pt x="33" y="38"/>
                  </a:cubicBezTo>
                  <a:close/>
                </a:path>
              </a:pathLst>
            </a:custGeom>
            <a:solidFill>
              <a:srgbClr val="AF69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9" name="Freeform 619">
              <a:extLst>
                <a:ext uri="{FF2B5EF4-FFF2-40B4-BE49-F238E27FC236}">
                  <a16:creationId xmlns:a16="http://schemas.microsoft.com/office/drawing/2014/main" id="{7F39C153-ECAA-47A5-B960-C6487709D55A}"/>
                </a:ext>
              </a:extLst>
            </p:cNvPr>
            <p:cNvSpPr>
              <a:spLocks/>
            </p:cNvSpPr>
            <p:nvPr/>
          </p:nvSpPr>
          <p:spPr bwMode="auto">
            <a:xfrm>
              <a:off x="4256088" y="3386137"/>
              <a:ext cx="139700" cy="206375"/>
            </a:xfrm>
            <a:custGeom>
              <a:avLst/>
              <a:gdLst>
                <a:gd name="T0" fmla="*/ 6 w 37"/>
                <a:gd name="T1" fmla="*/ 0 h 55"/>
                <a:gd name="T2" fmla="*/ 30 w 37"/>
                <a:gd name="T3" fmla="*/ 55 h 55"/>
                <a:gd name="T4" fmla="*/ 6 w 37"/>
                <a:gd name="T5" fmla="*/ 0 h 55"/>
              </a:gdLst>
              <a:ahLst/>
              <a:cxnLst>
                <a:cxn ang="0">
                  <a:pos x="T0" y="T1"/>
                </a:cxn>
                <a:cxn ang="0">
                  <a:pos x="T2" y="T3"/>
                </a:cxn>
                <a:cxn ang="0">
                  <a:pos x="T4" y="T5"/>
                </a:cxn>
              </a:cxnLst>
              <a:rect l="0" t="0" r="r" b="b"/>
              <a:pathLst>
                <a:path w="37" h="55">
                  <a:moveTo>
                    <a:pt x="6" y="0"/>
                  </a:moveTo>
                  <a:cubicBezTo>
                    <a:pt x="33" y="10"/>
                    <a:pt x="37" y="31"/>
                    <a:pt x="30" y="55"/>
                  </a:cubicBezTo>
                  <a:cubicBezTo>
                    <a:pt x="2" y="45"/>
                    <a:pt x="0" y="42"/>
                    <a:pt x="6" y="0"/>
                  </a:cubicBezTo>
                  <a:close/>
                </a:path>
              </a:pathLst>
            </a:custGeom>
            <a:solidFill>
              <a:srgbClr val="951F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0" name="Freeform 620">
              <a:extLst>
                <a:ext uri="{FF2B5EF4-FFF2-40B4-BE49-F238E27FC236}">
                  <a16:creationId xmlns:a16="http://schemas.microsoft.com/office/drawing/2014/main" id="{AE4F25AE-FB6A-4308-959B-BF79E3BE7074}"/>
                </a:ext>
              </a:extLst>
            </p:cNvPr>
            <p:cNvSpPr>
              <a:spLocks/>
            </p:cNvSpPr>
            <p:nvPr/>
          </p:nvSpPr>
          <p:spPr bwMode="auto">
            <a:xfrm>
              <a:off x="4500563" y="3798888"/>
              <a:ext cx="161925" cy="142875"/>
            </a:xfrm>
            <a:custGeom>
              <a:avLst/>
              <a:gdLst>
                <a:gd name="T0" fmla="*/ 43 w 43"/>
                <a:gd name="T1" fmla="*/ 38 h 38"/>
                <a:gd name="T2" fmla="*/ 0 w 43"/>
                <a:gd name="T3" fmla="*/ 0 h 38"/>
                <a:gd name="T4" fmla="*/ 43 w 43"/>
                <a:gd name="T5" fmla="*/ 38 h 38"/>
              </a:gdLst>
              <a:ahLst/>
              <a:cxnLst>
                <a:cxn ang="0">
                  <a:pos x="T0" y="T1"/>
                </a:cxn>
                <a:cxn ang="0">
                  <a:pos x="T2" y="T3"/>
                </a:cxn>
                <a:cxn ang="0">
                  <a:pos x="T4" y="T5"/>
                </a:cxn>
              </a:cxnLst>
              <a:rect l="0" t="0" r="r" b="b"/>
              <a:pathLst>
                <a:path w="43" h="38">
                  <a:moveTo>
                    <a:pt x="43" y="38"/>
                  </a:moveTo>
                  <a:cubicBezTo>
                    <a:pt x="17" y="37"/>
                    <a:pt x="2" y="26"/>
                    <a:pt x="0" y="0"/>
                  </a:cubicBezTo>
                  <a:cubicBezTo>
                    <a:pt x="29" y="0"/>
                    <a:pt x="37" y="6"/>
                    <a:pt x="43" y="38"/>
                  </a:cubicBezTo>
                  <a:close/>
                </a:path>
              </a:pathLst>
            </a:custGeom>
            <a:solidFill>
              <a:srgbClr val="98312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1" name="Freeform 621">
              <a:extLst>
                <a:ext uri="{FF2B5EF4-FFF2-40B4-BE49-F238E27FC236}">
                  <a16:creationId xmlns:a16="http://schemas.microsoft.com/office/drawing/2014/main" id="{8E673B51-2244-4EC9-8BE2-BD97A9EEFC6D}"/>
                </a:ext>
              </a:extLst>
            </p:cNvPr>
            <p:cNvSpPr>
              <a:spLocks/>
            </p:cNvSpPr>
            <p:nvPr/>
          </p:nvSpPr>
          <p:spPr bwMode="auto">
            <a:xfrm>
              <a:off x="3983038" y="2665412"/>
              <a:ext cx="130175" cy="225425"/>
            </a:xfrm>
            <a:custGeom>
              <a:avLst/>
              <a:gdLst>
                <a:gd name="T0" fmla="*/ 19 w 35"/>
                <a:gd name="T1" fmla="*/ 60 h 60"/>
                <a:gd name="T2" fmla="*/ 9 w 35"/>
                <a:gd name="T3" fmla="*/ 16 h 60"/>
                <a:gd name="T4" fmla="*/ 21 w 35"/>
                <a:gd name="T5" fmla="*/ 4 h 60"/>
                <a:gd name="T6" fmla="*/ 34 w 35"/>
                <a:gd name="T7" fmla="*/ 22 h 60"/>
                <a:gd name="T8" fmla="*/ 19 w 35"/>
                <a:gd name="T9" fmla="*/ 60 h 60"/>
              </a:gdLst>
              <a:ahLst/>
              <a:cxnLst>
                <a:cxn ang="0">
                  <a:pos x="T0" y="T1"/>
                </a:cxn>
                <a:cxn ang="0">
                  <a:pos x="T2" y="T3"/>
                </a:cxn>
                <a:cxn ang="0">
                  <a:pos x="T4" y="T5"/>
                </a:cxn>
                <a:cxn ang="0">
                  <a:pos x="T6" y="T7"/>
                </a:cxn>
                <a:cxn ang="0">
                  <a:pos x="T8" y="T9"/>
                </a:cxn>
              </a:cxnLst>
              <a:rect l="0" t="0" r="r" b="b"/>
              <a:pathLst>
                <a:path w="35" h="60">
                  <a:moveTo>
                    <a:pt x="19" y="60"/>
                  </a:moveTo>
                  <a:cubicBezTo>
                    <a:pt x="14" y="44"/>
                    <a:pt x="0" y="33"/>
                    <a:pt x="9" y="16"/>
                  </a:cubicBezTo>
                  <a:cubicBezTo>
                    <a:pt x="11" y="11"/>
                    <a:pt x="12" y="0"/>
                    <a:pt x="21" y="4"/>
                  </a:cubicBezTo>
                  <a:cubicBezTo>
                    <a:pt x="27" y="7"/>
                    <a:pt x="35" y="13"/>
                    <a:pt x="34" y="22"/>
                  </a:cubicBezTo>
                  <a:cubicBezTo>
                    <a:pt x="32" y="35"/>
                    <a:pt x="30" y="48"/>
                    <a:pt x="19" y="60"/>
                  </a:cubicBezTo>
                  <a:close/>
                </a:path>
              </a:pathLst>
            </a:custGeom>
            <a:solidFill>
              <a:srgbClr val="86131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2" name="Freeform 622">
              <a:extLst>
                <a:ext uri="{FF2B5EF4-FFF2-40B4-BE49-F238E27FC236}">
                  <a16:creationId xmlns:a16="http://schemas.microsoft.com/office/drawing/2014/main" id="{877E47CA-E56F-416B-8723-999D286DB4E8}"/>
                </a:ext>
              </a:extLst>
            </p:cNvPr>
            <p:cNvSpPr>
              <a:spLocks/>
            </p:cNvSpPr>
            <p:nvPr/>
          </p:nvSpPr>
          <p:spPr bwMode="auto">
            <a:xfrm>
              <a:off x="4083051" y="2901950"/>
              <a:ext cx="142875" cy="190500"/>
            </a:xfrm>
            <a:custGeom>
              <a:avLst/>
              <a:gdLst>
                <a:gd name="T0" fmla="*/ 25 w 38"/>
                <a:gd name="T1" fmla="*/ 51 h 51"/>
                <a:gd name="T2" fmla="*/ 12 w 38"/>
                <a:gd name="T3" fmla="*/ 0 h 51"/>
                <a:gd name="T4" fmla="*/ 25 w 38"/>
                <a:gd name="T5" fmla="*/ 51 h 51"/>
              </a:gdLst>
              <a:ahLst/>
              <a:cxnLst>
                <a:cxn ang="0">
                  <a:pos x="T0" y="T1"/>
                </a:cxn>
                <a:cxn ang="0">
                  <a:pos x="T2" y="T3"/>
                </a:cxn>
                <a:cxn ang="0">
                  <a:pos x="T4" y="T5"/>
                </a:cxn>
              </a:cxnLst>
              <a:rect l="0" t="0" r="r" b="b"/>
              <a:pathLst>
                <a:path w="38" h="51">
                  <a:moveTo>
                    <a:pt x="25" y="51"/>
                  </a:moveTo>
                  <a:cubicBezTo>
                    <a:pt x="1" y="31"/>
                    <a:pt x="0" y="28"/>
                    <a:pt x="12" y="0"/>
                  </a:cubicBezTo>
                  <a:cubicBezTo>
                    <a:pt x="37" y="17"/>
                    <a:pt x="38" y="23"/>
                    <a:pt x="25" y="51"/>
                  </a:cubicBezTo>
                  <a:close/>
                </a:path>
              </a:pathLst>
            </a:custGeom>
            <a:solidFill>
              <a:srgbClr val="8D1C1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3" name="Freeform 623">
              <a:extLst>
                <a:ext uri="{FF2B5EF4-FFF2-40B4-BE49-F238E27FC236}">
                  <a16:creationId xmlns:a16="http://schemas.microsoft.com/office/drawing/2014/main" id="{630E8859-3685-4149-BC7F-8F7E48C7957A}"/>
                </a:ext>
              </a:extLst>
            </p:cNvPr>
            <p:cNvSpPr>
              <a:spLocks/>
            </p:cNvSpPr>
            <p:nvPr/>
          </p:nvSpPr>
          <p:spPr bwMode="auto">
            <a:xfrm>
              <a:off x="4135438" y="2673350"/>
              <a:ext cx="120650" cy="195263"/>
            </a:xfrm>
            <a:custGeom>
              <a:avLst/>
              <a:gdLst>
                <a:gd name="T0" fmla="*/ 32 w 32"/>
                <a:gd name="T1" fmla="*/ 15 h 52"/>
                <a:gd name="T2" fmla="*/ 32 w 32"/>
                <a:gd name="T3" fmla="*/ 29 h 52"/>
                <a:gd name="T4" fmla="*/ 19 w 32"/>
                <a:gd name="T5" fmla="*/ 52 h 52"/>
                <a:gd name="T6" fmla="*/ 18 w 32"/>
                <a:gd name="T7" fmla="*/ 0 h 52"/>
                <a:gd name="T8" fmla="*/ 32 w 32"/>
                <a:gd name="T9" fmla="*/ 15 h 52"/>
              </a:gdLst>
              <a:ahLst/>
              <a:cxnLst>
                <a:cxn ang="0">
                  <a:pos x="T0" y="T1"/>
                </a:cxn>
                <a:cxn ang="0">
                  <a:pos x="T2" y="T3"/>
                </a:cxn>
                <a:cxn ang="0">
                  <a:pos x="T4" y="T5"/>
                </a:cxn>
                <a:cxn ang="0">
                  <a:pos x="T6" y="T7"/>
                </a:cxn>
                <a:cxn ang="0">
                  <a:pos x="T8" y="T9"/>
                </a:cxn>
              </a:cxnLst>
              <a:rect l="0" t="0" r="r" b="b"/>
              <a:pathLst>
                <a:path w="32" h="52">
                  <a:moveTo>
                    <a:pt x="32" y="15"/>
                  </a:moveTo>
                  <a:cubicBezTo>
                    <a:pt x="32" y="20"/>
                    <a:pt x="32" y="24"/>
                    <a:pt x="32" y="29"/>
                  </a:cubicBezTo>
                  <a:cubicBezTo>
                    <a:pt x="29" y="37"/>
                    <a:pt x="26" y="45"/>
                    <a:pt x="19" y="52"/>
                  </a:cubicBezTo>
                  <a:cubicBezTo>
                    <a:pt x="0" y="29"/>
                    <a:pt x="0" y="25"/>
                    <a:pt x="18" y="0"/>
                  </a:cubicBezTo>
                  <a:cubicBezTo>
                    <a:pt x="24" y="3"/>
                    <a:pt x="28" y="10"/>
                    <a:pt x="32" y="15"/>
                  </a:cubicBezTo>
                  <a:close/>
                </a:path>
              </a:pathLst>
            </a:custGeom>
            <a:solidFill>
              <a:srgbClr val="8415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4" name="Freeform 624">
              <a:extLst>
                <a:ext uri="{FF2B5EF4-FFF2-40B4-BE49-F238E27FC236}">
                  <a16:creationId xmlns:a16="http://schemas.microsoft.com/office/drawing/2014/main" id="{ADE2EC28-9279-4B3D-AFC4-7654A1A09244}"/>
                </a:ext>
              </a:extLst>
            </p:cNvPr>
            <p:cNvSpPr>
              <a:spLocks/>
            </p:cNvSpPr>
            <p:nvPr/>
          </p:nvSpPr>
          <p:spPr bwMode="auto">
            <a:xfrm>
              <a:off x="3524251" y="544512"/>
              <a:ext cx="63500" cy="74613"/>
            </a:xfrm>
            <a:custGeom>
              <a:avLst/>
              <a:gdLst>
                <a:gd name="T0" fmla="*/ 10 w 17"/>
                <a:gd name="T1" fmla="*/ 0 h 20"/>
                <a:gd name="T2" fmla="*/ 17 w 17"/>
                <a:gd name="T3" fmla="*/ 11 h 20"/>
                <a:gd name="T4" fmla="*/ 9 w 17"/>
                <a:gd name="T5" fmla="*/ 20 h 20"/>
                <a:gd name="T6" fmla="*/ 0 w 17"/>
                <a:gd name="T7" fmla="*/ 11 h 20"/>
                <a:gd name="T8" fmla="*/ 10 w 17"/>
                <a:gd name="T9" fmla="*/ 0 h 20"/>
              </a:gdLst>
              <a:ahLst/>
              <a:cxnLst>
                <a:cxn ang="0">
                  <a:pos x="T0" y="T1"/>
                </a:cxn>
                <a:cxn ang="0">
                  <a:pos x="T2" y="T3"/>
                </a:cxn>
                <a:cxn ang="0">
                  <a:pos x="T4" y="T5"/>
                </a:cxn>
                <a:cxn ang="0">
                  <a:pos x="T6" y="T7"/>
                </a:cxn>
                <a:cxn ang="0">
                  <a:pos x="T8" y="T9"/>
                </a:cxn>
              </a:cxnLst>
              <a:rect l="0" t="0" r="r" b="b"/>
              <a:pathLst>
                <a:path w="17" h="20">
                  <a:moveTo>
                    <a:pt x="10" y="0"/>
                  </a:moveTo>
                  <a:cubicBezTo>
                    <a:pt x="16" y="1"/>
                    <a:pt x="17" y="6"/>
                    <a:pt x="17" y="11"/>
                  </a:cubicBezTo>
                  <a:cubicBezTo>
                    <a:pt x="17" y="15"/>
                    <a:pt x="15" y="20"/>
                    <a:pt x="9" y="20"/>
                  </a:cubicBezTo>
                  <a:cubicBezTo>
                    <a:pt x="4" y="20"/>
                    <a:pt x="1" y="16"/>
                    <a:pt x="0" y="11"/>
                  </a:cubicBezTo>
                  <a:cubicBezTo>
                    <a:pt x="0" y="5"/>
                    <a:pt x="5" y="2"/>
                    <a:pt x="10" y="0"/>
                  </a:cubicBezTo>
                  <a:close/>
                </a:path>
              </a:pathLst>
            </a:custGeom>
            <a:solidFill>
              <a:srgbClr val="8842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5" name="Freeform 625">
              <a:extLst>
                <a:ext uri="{FF2B5EF4-FFF2-40B4-BE49-F238E27FC236}">
                  <a16:creationId xmlns:a16="http://schemas.microsoft.com/office/drawing/2014/main" id="{11E2747D-7F95-46D0-8455-AC4814ADD801}"/>
                </a:ext>
              </a:extLst>
            </p:cNvPr>
            <p:cNvSpPr>
              <a:spLocks/>
            </p:cNvSpPr>
            <p:nvPr/>
          </p:nvSpPr>
          <p:spPr bwMode="auto">
            <a:xfrm>
              <a:off x="3640138" y="541337"/>
              <a:ext cx="57150" cy="74613"/>
            </a:xfrm>
            <a:custGeom>
              <a:avLst/>
              <a:gdLst>
                <a:gd name="T0" fmla="*/ 7 w 15"/>
                <a:gd name="T1" fmla="*/ 20 h 20"/>
                <a:gd name="T2" fmla="*/ 0 w 15"/>
                <a:gd name="T3" fmla="*/ 13 h 20"/>
                <a:gd name="T4" fmla="*/ 7 w 15"/>
                <a:gd name="T5" fmla="*/ 1 h 20"/>
                <a:gd name="T6" fmla="*/ 15 w 15"/>
                <a:gd name="T7" fmla="*/ 10 h 20"/>
                <a:gd name="T8" fmla="*/ 7 w 15"/>
                <a:gd name="T9" fmla="*/ 20 h 20"/>
              </a:gdLst>
              <a:ahLst/>
              <a:cxnLst>
                <a:cxn ang="0">
                  <a:pos x="T0" y="T1"/>
                </a:cxn>
                <a:cxn ang="0">
                  <a:pos x="T2" y="T3"/>
                </a:cxn>
                <a:cxn ang="0">
                  <a:pos x="T4" y="T5"/>
                </a:cxn>
                <a:cxn ang="0">
                  <a:pos x="T6" y="T7"/>
                </a:cxn>
                <a:cxn ang="0">
                  <a:pos x="T8" y="T9"/>
                </a:cxn>
              </a:cxnLst>
              <a:rect l="0" t="0" r="r" b="b"/>
              <a:pathLst>
                <a:path w="15" h="20">
                  <a:moveTo>
                    <a:pt x="7" y="20"/>
                  </a:moveTo>
                  <a:cubicBezTo>
                    <a:pt x="2" y="20"/>
                    <a:pt x="0" y="17"/>
                    <a:pt x="0" y="13"/>
                  </a:cubicBezTo>
                  <a:cubicBezTo>
                    <a:pt x="0" y="7"/>
                    <a:pt x="1" y="1"/>
                    <a:pt x="7" y="1"/>
                  </a:cubicBezTo>
                  <a:cubicBezTo>
                    <a:pt x="13" y="0"/>
                    <a:pt x="15" y="6"/>
                    <a:pt x="15" y="10"/>
                  </a:cubicBezTo>
                  <a:cubicBezTo>
                    <a:pt x="15" y="15"/>
                    <a:pt x="13" y="19"/>
                    <a:pt x="7" y="20"/>
                  </a:cubicBezTo>
                  <a:close/>
                </a:path>
              </a:pathLst>
            </a:custGeom>
            <a:solidFill>
              <a:srgbClr val="824D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6" name="Freeform 626">
              <a:extLst>
                <a:ext uri="{FF2B5EF4-FFF2-40B4-BE49-F238E27FC236}">
                  <a16:creationId xmlns:a16="http://schemas.microsoft.com/office/drawing/2014/main" id="{AFB11BA7-5D5F-45A1-AD05-A46674ECEFBA}"/>
                </a:ext>
              </a:extLst>
            </p:cNvPr>
            <p:cNvSpPr>
              <a:spLocks/>
            </p:cNvSpPr>
            <p:nvPr/>
          </p:nvSpPr>
          <p:spPr bwMode="auto">
            <a:xfrm>
              <a:off x="3746501" y="558800"/>
              <a:ext cx="58738" cy="71438"/>
            </a:xfrm>
            <a:custGeom>
              <a:avLst/>
              <a:gdLst>
                <a:gd name="T0" fmla="*/ 10 w 16"/>
                <a:gd name="T1" fmla="*/ 0 h 19"/>
                <a:gd name="T2" fmla="*/ 16 w 16"/>
                <a:gd name="T3" fmla="*/ 9 h 19"/>
                <a:gd name="T4" fmla="*/ 8 w 16"/>
                <a:gd name="T5" fmla="*/ 18 h 19"/>
                <a:gd name="T6" fmla="*/ 1 w 16"/>
                <a:gd name="T7" fmla="*/ 9 h 19"/>
                <a:gd name="T8" fmla="*/ 10 w 16"/>
                <a:gd name="T9" fmla="*/ 0 h 19"/>
              </a:gdLst>
              <a:ahLst/>
              <a:cxnLst>
                <a:cxn ang="0">
                  <a:pos x="T0" y="T1"/>
                </a:cxn>
                <a:cxn ang="0">
                  <a:pos x="T2" y="T3"/>
                </a:cxn>
                <a:cxn ang="0">
                  <a:pos x="T4" y="T5"/>
                </a:cxn>
                <a:cxn ang="0">
                  <a:pos x="T6" y="T7"/>
                </a:cxn>
                <a:cxn ang="0">
                  <a:pos x="T8" y="T9"/>
                </a:cxn>
              </a:cxnLst>
              <a:rect l="0" t="0" r="r" b="b"/>
              <a:pathLst>
                <a:path w="16" h="19">
                  <a:moveTo>
                    <a:pt x="10" y="0"/>
                  </a:moveTo>
                  <a:cubicBezTo>
                    <a:pt x="15" y="2"/>
                    <a:pt x="16" y="5"/>
                    <a:pt x="16" y="9"/>
                  </a:cubicBezTo>
                  <a:cubicBezTo>
                    <a:pt x="15" y="14"/>
                    <a:pt x="14" y="19"/>
                    <a:pt x="8" y="18"/>
                  </a:cubicBezTo>
                  <a:cubicBezTo>
                    <a:pt x="3" y="18"/>
                    <a:pt x="0" y="14"/>
                    <a:pt x="1" y="9"/>
                  </a:cubicBezTo>
                  <a:cubicBezTo>
                    <a:pt x="2" y="4"/>
                    <a:pt x="6" y="1"/>
                    <a:pt x="10" y="0"/>
                  </a:cubicBezTo>
                  <a:close/>
                </a:path>
              </a:pathLst>
            </a:custGeom>
            <a:solidFill>
              <a:srgbClr val="8C57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7" name="Freeform 627">
              <a:extLst>
                <a:ext uri="{FF2B5EF4-FFF2-40B4-BE49-F238E27FC236}">
                  <a16:creationId xmlns:a16="http://schemas.microsoft.com/office/drawing/2014/main" id="{52A79937-A687-4063-9502-593B0144CE02}"/>
                </a:ext>
              </a:extLst>
            </p:cNvPr>
            <p:cNvSpPr>
              <a:spLocks/>
            </p:cNvSpPr>
            <p:nvPr/>
          </p:nvSpPr>
          <p:spPr bwMode="auto">
            <a:xfrm>
              <a:off x="5053013" y="7432675"/>
              <a:ext cx="115888" cy="314325"/>
            </a:xfrm>
            <a:custGeom>
              <a:avLst/>
              <a:gdLst>
                <a:gd name="T0" fmla="*/ 0 w 31"/>
                <a:gd name="T1" fmla="*/ 84 h 84"/>
                <a:gd name="T2" fmla="*/ 20 w 31"/>
                <a:gd name="T3" fmla="*/ 0 h 84"/>
                <a:gd name="T4" fmla="*/ 22 w 31"/>
                <a:gd name="T5" fmla="*/ 14 h 84"/>
                <a:gd name="T6" fmla="*/ 22 w 31"/>
                <a:gd name="T7" fmla="*/ 38 h 84"/>
                <a:gd name="T8" fmla="*/ 0 w 31"/>
                <a:gd name="T9" fmla="*/ 84 h 84"/>
              </a:gdLst>
              <a:ahLst/>
              <a:cxnLst>
                <a:cxn ang="0">
                  <a:pos x="T0" y="T1"/>
                </a:cxn>
                <a:cxn ang="0">
                  <a:pos x="T2" y="T3"/>
                </a:cxn>
                <a:cxn ang="0">
                  <a:pos x="T4" y="T5"/>
                </a:cxn>
                <a:cxn ang="0">
                  <a:pos x="T6" y="T7"/>
                </a:cxn>
                <a:cxn ang="0">
                  <a:pos x="T8" y="T9"/>
                </a:cxn>
              </a:cxnLst>
              <a:rect l="0" t="0" r="r" b="b"/>
              <a:pathLst>
                <a:path w="31" h="84">
                  <a:moveTo>
                    <a:pt x="0" y="84"/>
                  </a:moveTo>
                  <a:cubicBezTo>
                    <a:pt x="0" y="54"/>
                    <a:pt x="4" y="26"/>
                    <a:pt x="20" y="0"/>
                  </a:cubicBezTo>
                  <a:cubicBezTo>
                    <a:pt x="21" y="5"/>
                    <a:pt x="20" y="11"/>
                    <a:pt x="22" y="14"/>
                  </a:cubicBezTo>
                  <a:cubicBezTo>
                    <a:pt x="29" y="22"/>
                    <a:pt x="31" y="30"/>
                    <a:pt x="22" y="38"/>
                  </a:cubicBezTo>
                  <a:cubicBezTo>
                    <a:pt x="9" y="50"/>
                    <a:pt x="15" y="72"/>
                    <a:pt x="0" y="84"/>
                  </a:cubicBezTo>
                  <a:close/>
                </a:path>
              </a:pathLst>
            </a:custGeom>
            <a:solidFill>
              <a:srgbClr val="2A71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8" name="Freeform 628">
              <a:extLst>
                <a:ext uri="{FF2B5EF4-FFF2-40B4-BE49-F238E27FC236}">
                  <a16:creationId xmlns:a16="http://schemas.microsoft.com/office/drawing/2014/main" id="{5BD1346D-1D27-4ECF-84DA-6449FD81B0BC}"/>
                </a:ext>
              </a:extLst>
            </p:cNvPr>
            <p:cNvSpPr>
              <a:spLocks/>
            </p:cNvSpPr>
            <p:nvPr/>
          </p:nvSpPr>
          <p:spPr bwMode="auto">
            <a:xfrm>
              <a:off x="5165726" y="7237413"/>
              <a:ext cx="52388" cy="120650"/>
            </a:xfrm>
            <a:custGeom>
              <a:avLst/>
              <a:gdLst>
                <a:gd name="T0" fmla="*/ 6 w 14"/>
                <a:gd name="T1" fmla="*/ 32 h 32"/>
                <a:gd name="T2" fmla="*/ 14 w 14"/>
                <a:gd name="T3" fmla="*/ 0 h 32"/>
                <a:gd name="T4" fmla="*/ 6 w 14"/>
                <a:gd name="T5" fmla="*/ 32 h 32"/>
              </a:gdLst>
              <a:ahLst/>
              <a:cxnLst>
                <a:cxn ang="0">
                  <a:pos x="T0" y="T1"/>
                </a:cxn>
                <a:cxn ang="0">
                  <a:pos x="T2" y="T3"/>
                </a:cxn>
                <a:cxn ang="0">
                  <a:pos x="T4" y="T5"/>
                </a:cxn>
              </a:cxnLst>
              <a:rect l="0" t="0" r="r" b="b"/>
              <a:pathLst>
                <a:path w="14" h="32">
                  <a:moveTo>
                    <a:pt x="6" y="32"/>
                  </a:moveTo>
                  <a:cubicBezTo>
                    <a:pt x="0" y="19"/>
                    <a:pt x="2" y="8"/>
                    <a:pt x="14" y="0"/>
                  </a:cubicBezTo>
                  <a:cubicBezTo>
                    <a:pt x="11" y="11"/>
                    <a:pt x="12" y="22"/>
                    <a:pt x="6" y="32"/>
                  </a:cubicBezTo>
                  <a:close/>
                </a:path>
              </a:pathLst>
            </a:custGeom>
            <a:solidFill>
              <a:srgbClr val="4E8E8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9" name="Freeform 629">
              <a:extLst>
                <a:ext uri="{FF2B5EF4-FFF2-40B4-BE49-F238E27FC236}">
                  <a16:creationId xmlns:a16="http://schemas.microsoft.com/office/drawing/2014/main" id="{96CB9DC6-354A-411C-9F05-EAC43206365E}"/>
                </a:ext>
              </a:extLst>
            </p:cNvPr>
            <p:cNvSpPr>
              <a:spLocks/>
            </p:cNvSpPr>
            <p:nvPr/>
          </p:nvSpPr>
          <p:spPr bwMode="auto">
            <a:xfrm>
              <a:off x="5202238" y="6411913"/>
              <a:ext cx="623888" cy="727075"/>
            </a:xfrm>
            <a:custGeom>
              <a:avLst/>
              <a:gdLst>
                <a:gd name="T0" fmla="*/ 160 w 166"/>
                <a:gd name="T1" fmla="*/ 72 h 194"/>
                <a:gd name="T2" fmla="*/ 156 w 166"/>
                <a:gd name="T3" fmla="*/ 75 h 194"/>
                <a:gd name="T4" fmla="*/ 140 w 166"/>
                <a:gd name="T5" fmla="*/ 93 h 194"/>
                <a:gd name="T6" fmla="*/ 153 w 166"/>
                <a:gd name="T7" fmla="*/ 103 h 194"/>
                <a:gd name="T8" fmla="*/ 155 w 166"/>
                <a:gd name="T9" fmla="*/ 111 h 194"/>
                <a:gd name="T10" fmla="*/ 146 w 166"/>
                <a:gd name="T11" fmla="*/ 118 h 194"/>
                <a:gd name="T12" fmla="*/ 123 w 166"/>
                <a:gd name="T13" fmla="*/ 139 h 194"/>
                <a:gd name="T14" fmla="*/ 117 w 166"/>
                <a:gd name="T15" fmla="*/ 160 h 194"/>
                <a:gd name="T16" fmla="*/ 124 w 166"/>
                <a:gd name="T17" fmla="*/ 168 h 194"/>
                <a:gd name="T18" fmla="*/ 112 w 166"/>
                <a:gd name="T19" fmla="*/ 184 h 194"/>
                <a:gd name="T20" fmla="*/ 96 w 166"/>
                <a:gd name="T21" fmla="*/ 194 h 194"/>
                <a:gd name="T22" fmla="*/ 90 w 166"/>
                <a:gd name="T23" fmla="*/ 116 h 194"/>
                <a:gd name="T24" fmla="*/ 90 w 166"/>
                <a:gd name="T25" fmla="*/ 112 h 194"/>
                <a:gd name="T26" fmla="*/ 85 w 166"/>
                <a:gd name="T27" fmla="*/ 106 h 194"/>
                <a:gd name="T28" fmla="*/ 52 w 166"/>
                <a:gd name="T29" fmla="*/ 102 h 194"/>
                <a:gd name="T30" fmla="*/ 0 w 166"/>
                <a:gd name="T31" fmla="*/ 131 h 194"/>
                <a:gd name="T32" fmla="*/ 19 w 166"/>
                <a:gd name="T33" fmla="*/ 55 h 194"/>
                <a:gd name="T34" fmla="*/ 53 w 166"/>
                <a:gd name="T35" fmla="*/ 37 h 194"/>
                <a:gd name="T36" fmla="*/ 120 w 166"/>
                <a:gd name="T37" fmla="*/ 4 h 194"/>
                <a:gd name="T38" fmla="*/ 131 w 166"/>
                <a:gd name="T39" fmla="*/ 0 h 194"/>
                <a:gd name="T40" fmla="*/ 148 w 166"/>
                <a:gd name="T41" fmla="*/ 15 h 194"/>
                <a:gd name="T42" fmla="*/ 161 w 166"/>
                <a:gd name="T43" fmla="*/ 30 h 194"/>
                <a:gd name="T44" fmla="*/ 163 w 166"/>
                <a:gd name="T45" fmla="*/ 67 h 194"/>
                <a:gd name="T46" fmla="*/ 160 w 166"/>
                <a:gd name="T47" fmla="*/ 72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66" h="194">
                  <a:moveTo>
                    <a:pt x="160" y="72"/>
                  </a:moveTo>
                  <a:cubicBezTo>
                    <a:pt x="159" y="73"/>
                    <a:pt x="156" y="75"/>
                    <a:pt x="156" y="75"/>
                  </a:cubicBezTo>
                  <a:cubicBezTo>
                    <a:pt x="166" y="93"/>
                    <a:pt x="151" y="91"/>
                    <a:pt x="140" y="93"/>
                  </a:cubicBezTo>
                  <a:cubicBezTo>
                    <a:pt x="145" y="97"/>
                    <a:pt x="149" y="101"/>
                    <a:pt x="153" y="103"/>
                  </a:cubicBezTo>
                  <a:cubicBezTo>
                    <a:pt x="156" y="105"/>
                    <a:pt x="157" y="108"/>
                    <a:pt x="155" y="111"/>
                  </a:cubicBezTo>
                  <a:cubicBezTo>
                    <a:pt x="153" y="114"/>
                    <a:pt x="150" y="120"/>
                    <a:pt x="146" y="118"/>
                  </a:cubicBezTo>
                  <a:cubicBezTo>
                    <a:pt x="120" y="105"/>
                    <a:pt x="128" y="130"/>
                    <a:pt x="123" y="139"/>
                  </a:cubicBezTo>
                  <a:cubicBezTo>
                    <a:pt x="121" y="145"/>
                    <a:pt x="123" y="153"/>
                    <a:pt x="117" y="160"/>
                  </a:cubicBezTo>
                  <a:cubicBezTo>
                    <a:pt x="109" y="170"/>
                    <a:pt x="124" y="162"/>
                    <a:pt x="124" y="168"/>
                  </a:cubicBezTo>
                  <a:cubicBezTo>
                    <a:pt x="122" y="174"/>
                    <a:pt x="107" y="172"/>
                    <a:pt x="112" y="184"/>
                  </a:cubicBezTo>
                  <a:cubicBezTo>
                    <a:pt x="107" y="187"/>
                    <a:pt x="102" y="190"/>
                    <a:pt x="96" y="194"/>
                  </a:cubicBezTo>
                  <a:cubicBezTo>
                    <a:pt x="86" y="168"/>
                    <a:pt x="82" y="142"/>
                    <a:pt x="90" y="116"/>
                  </a:cubicBezTo>
                  <a:cubicBezTo>
                    <a:pt x="90" y="114"/>
                    <a:pt x="91" y="113"/>
                    <a:pt x="90" y="112"/>
                  </a:cubicBezTo>
                  <a:cubicBezTo>
                    <a:pt x="89" y="110"/>
                    <a:pt x="86" y="106"/>
                    <a:pt x="85" y="106"/>
                  </a:cubicBezTo>
                  <a:cubicBezTo>
                    <a:pt x="73" y="115"/>
                    <a:pt x="61" y="85"/>
                    <a:pt x="52" y="102"/>
                  </a:cubicBezTo>
                  <a:cubicBezTo>
                    <a:pt x="40" y="124"/>
                    <a:pt x="18" y="122"/>
                    <a:pt x="0" y="131"/>
                  </a:cubicBezTo>
                  <a:cubicBezTo>
                    <a:pt x="21" y="110"/>
                    <a:pt x="50" y="91"/>
                    <a:pt x="19" y="55"/>
                  </a:cubicBezTo>
                  <a:cubicBezTo>
                    <a:pt x="37" y="61"/>
                    <a:pt x="45" y="54"/>
                    <a:pt x="53" y="37"/>
                  </a:cubicBezTo>
                  <a:cubicBezTo>
                    <a:pt x="66" y="12"/>
                    <a:pt x="93" y="4"/>
                    <a:pt x="120" y="4"/>
                  </a:cubicBezTo>
                  <a:cubicBezTo>
                    <a:pt x="124" y="1"/>
                    <a:pt x="127" y="0"/>
                    <a:pt x="131" y="0"/>
                  </a:cubicBezTo>
                  <a:cubicBezTo>
                    <a:pt x="140" y="2"/>
                    <a:pt x="142" y="11"/>
                    <a:pt x="148" y="15"/>
                  </a:cubicBezTo>
                  <a:cubicBezTo>
                    <a:pt x="153" y="20"/>
                    <a:pt x="158" y="24"/>
                    <a:pt x="161" y="30"/>
                  </a:cubicBezTo>
                  <a:cubicBezTo>
                    <a:pt x="163" y="43"/>
                    <a:pt x="164" y="55"/>
                    <a:pt x="163" y="67"/>
                  </a:cubicBezTo>
                  <a:cubicBezTo>
                    <a:pt x="162" y="69"/>
                    <a:pt x="161" y="71"/>
                    <a:pt x="160" y="72"/>
                  </a:cubicBezTo>
                  <a:close/>
                </a:path>
              </a:pathLst>
            </a:custGeom>
            <a:solidFill>
              <a:srgbClr val="9DB8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0" name="Freeform 630">
              <a:extLst>
                <a:ext uri="{FF2B5EF4-FFF2-40B4-BE49-F238E27FC236}">
                  <a16:creationId xmlns:a16="http://schemas.microsoft.com/office/drawing/2014/main" id="{F3081480-BB4F-4D3D-AD54-A72F7FE621FF}"/>
                </a:ext>
              </a:extLst>
            </p:cNvPr>
            <p:cNvSpPr>
              <a:spLocks/>
            </p:cNvSpPr>
            <p:nvPr/>
          </p:nvSpPr>
          <p:spPr bwMode="auto">
            <a:xfrm>
              <a:off x="5634038" y="6040438"/>
              <a:ext cx="1006475" cy="1373188"/>
            </a:xfrm>
            <a:custGeom>
              <a:avLst/>
              <a:gdLst>
                <a:gd name="T0" fmla="*/ 253 w 268"/>
                <a:gd name="T1" fmla="*/ 255 h 366"/>
                <a:gd name="T2" fmla="*/ 265 w 268"/>
                <a:gd name="T3" fmla="*/ 275 h 366"/>
                <a:gd name="T4" fmla="*/ 266 w 268"/>
                <a:gd name="T5" fmla="*/ 278 h 366"/>
                <a:gd name="T6" fmla="*/ 265 w 268"/>
                <a:gd name="T7" fmla="*/ 292 h 366"/>
                <a:gd name="T8" fmla="*/ 236 w 268"/>
                <a:gd name="T9" fmla="*/ 307 h 366"/>
                <a:gd name="T10" fmla="*/ 216 w 268"/>
                <a:gd name="T11" fmla="*/ 279 h 366"/>
                <a:gd name="T12" fmla="*/ 186 w 268"/>
                <a:gd name="T13" fmla="*/ 227 h 366"/>
                <a:gd name="T14" fmla="*/ 164 w 268"/>
                <a:gd name="T15" fmla="*/ 205 h 366"/>
                <a:gd name="T16" fmla="*/ 123 w 268"/>
                <a:gd name="T17" fmla="*/ 181 h 366"/>
                <a:gd name="T18" fmla="*/ 114 w 268"/>
                <a:gd name="T19" fmla="*/ 184 h 366"/>
                <a:gd name="T20" fmla="*/ 120 w 268"/>
                <a:gd name="T21" fmla="*/ 193 h 366"/>
                <a:gd name="T22" fmla="*/ 199 w 268"/>
                <a:gd name="T23" fmla="*/ 265 h 366"/>
                <a:gd name="T24" fmla="*/ 216 w 268"/>
                <a:gd name="T25" fmla="*/ 311 h 366"/>
                <a:gd name="T26" fmla="*/ 237 w 268"/>
                <a:gd name="T27" fmla="*/ 317 h 366"/>
                <a:gd name="T28" fmla="*/ 245 w 268"/>
                <a:gd name="T29" fmla="*/ 324 h 366"/>
                <a:gd name="T30" fmla="*/ 241 w 268"/>
                <a:gd name="T31" fmla="*/ 359 h 366"/>
                <a:gd name="T32" fmla="*/ 233 w 268"/>
                <a:gd name="T33" fmla="*/ 360 h 366"/>
                <a:gd name="T34" fmla="*/ 205 w 268"/>
                <a:gd name="T35" fmla="*/ 327 h 366"/>
                <a:gd name="T36" fmla="*/ 156 w 268"/>
                <a:gd name="T37" fmla="*/ 261 h 366"/>
                <a:gd name="T38" fmla="*/ 101 w 268"/>
                <a:gd name="T39" fmla="*/ 215 h 366"/>
                <a:gd name="T40" fmla="*/ 58 w 268"/>
                <a:gd name="T41" fmla="*/ 164 h 366"/>
                <a:gd name="T42" fmla="*/ 62 w 268"/>
                <a:gd name="T43" fmla="*/ 141 h 366"/>
                <a:gd name="T44" fmla="*/ 49 w 268"/>
                <a:gd name="T45" fmla="*/ 122 h 366"/>
                <a:gd name="T46" fmla="*/ 29 w 268"/>
                <a:gd name="T47" fmla="*/ 109 h 366"/>
                <a:gd name="T48" fmla="*/ 17 w 268"/>
                <a:gd name="T49" fmla="*/ 84 h 366"/>
                <a:gd name="T50" fmla="*/ 16 w 268"/>
                <a:gd name="T51" fmla="*/ 63 h 366"/>
                <a:gd name="T52" fmla="*/ 7 w 268"/>
                <a:gd name="T53" fmla="*/ 29 h 366"/>
                <a:gd name="T54" fmla="*/ 2 w 268"/>
                <a:gd name="T55" fmla="*/ 23 h 366"/>
                <a:gd name="T56" fmla="*/ 1 w 268"/>
                <a:gd name="T57" fmla="*/ 19 h 366"/>
                <a:gd name="T58" fmla="*/ 6 w 268"/>
                <a:gd name="T59" fmla="*/ 2 h 366"/>
                <a:gd name="T60" fmla="*/ 23 w 268"/>
                <a:gd name="T61" fmla="*/ 12 h 366"/>
                <a:gd name="T62" fmla="*/ 57 w 268"/>
                <a:gd name="T63" fmla="*/ 56 h 366"/>
                <a:gd name="T64" fmla="*/ 79 w 268"/>
                <a:gd name="T65" fmla="*/ 88 h 366"/>
                <a:gd name="T66" fmla="*/ 77 w 268"/>
                <a:gd name="T67" fmla="*/ 101 h 366"/>
                <a:gd name="T68" fmla="*/ 124 w 268"/>
                <a:gd name="T69" fmla="*/ 141 h 366"/>
                <a:gd name="T70" fmla="*/ 137 w 268"/>
                <a:gd name="T71" fmla="*/ 143 h 366"/>
                <a:gd name="T72" fmla="*/ 176 w 268"/>
                <a:gd name="T73" fmla="*/ 170 h 366"/>
                <a:gd name="T74" fmla="*/ 202 w 268"/>
                <a:gd name="T75" fmla="*/ 196 h 366"/>
                <a:gd name="T76" fmla="*/ 253 w 268"/>
                <a:gd name="T77" fmla="*/ 255 h 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68" h="366">
                  <a:moveTo>
                    <a:pt x="253" y="255"/>
                  </a:moveTo>
                  <a:cubicBezTo>
                    <a:pt x="243" y="270"/>
                    <a:pt x="256" y="271"/>
                    <a:pt x="265" y="275"/>
                  </a:cubicBezTo>
                  <a:cubicBezTo>
                    <a:pt x="265" y="276"/>
                    <a:pt x="265" y="277"/>
                    <a:pt x="266" y="278"/>
                  </a:cubicBezTo>
                  <a:cubicBezTo>
                    <a:pt x="268" y="283"/>
                    <a:pt x="268" y="288"/>
                    <a:pt x="265" y="292"/>
                  </a:cubicBezTo>
                  <a:cubicBezTo>
                    <a:pt x="256" y="298"/>
                    <a:pt x="246" y="303"/>
                    <a:pt x="236" y="307"/>
                  </a:cubicBezTo>
                  <a:cubicBezTo>
                    <a:pt x="216" y="307"/>
                    <a:pt x="213" y="289"/>
                    <a:pt x="216" y="279"/>
                  </a:cubicBezTo>
                  <a:cubicBezTo>
                    <a:pt x="226" y="249"/>
                    <a:pt x="204" y="239"/>
                    <a:pt x="186" y="227"/>
                  </a:cubicBezTo>
                  <a:cubicBezTo>
                    <a:pt x="177" y="221"/>
                    <a:pt x="169" y="215"/>
                    <a:pt x="164" y="205"/>
                  </a:cubicBezTo>
                  <a:cubicBezTo>
                    <a:pt x="156" y="188"/>
                    <a:pt x="137" y="188"/>
                    <a:pt x="123" y="181"/>
                  </a:cubicBezTo>
                  <a:cubicBezTo>
                    <a:pt x="120" y="179"/>
                    <a:pt x="116" y="181"/>
                    <a:pt x="114" y="184"/>
                  </a:cubicBezTo>
                  <a:cubicBezTo>
                    <a:pt x="112" y="190"/>
                    <a:pt x="116" y="192"/>
                    <a:pt x="120" y="193"/>
                  </a:cubicBezTo>
                  <a:cubicBezTo>
                    <a:pt x="160" y="201"/>
                    <a:pt x="176" y="238"/>
                    <a:pt x="199" y="265"/>
                  </a:cubicBezTo>
                  <a:cubicBezTo>
                    <a:pt x="210" y="277"/>
                    <a:pt x="211" y="295"/>
                    <a:pt x="216" y="311"/>
                  </a:cubicBezTo>
                  <a:cubicBezTo>
                    <a:pt x="220" y="323"/>
                    <a:pt x="226" y="328"/>
                    <a:pt x="237" y="317"/>
                  </a:cubicBezTo>
                  <a:cubicBezTo>
                    <a:pt x="241" y="317"/>
                    <a:pt x="244" y="319"/>
                    <a:pt x="245" y="324"/>
                  </a:cubicBezTo>
                  <a:cubicBezTo>
                    <a:pt x="240" y="335"/>
                    <a:pt x="237" y="347"/>
                    <a:pt x="241" y="359"/>
                  </a:cubicBezTo>
                  <a:cubicBezTo>
                    <a:pt x="239" y="366"/>
                    <a:pt x="237" y="363"/>
                    <a:pt x="233" y="360"/>
                  </a:cubicBezTo>
                  <a:cubicBezTo>
                    <a:pt x="224" y="349"/>
                    <a:pt x="214" y="338"/>
                    <a:pt x="205" y="327"/>
                  </a:cubicBezTo>
                  <a:cubicBezTo>
                    <a:pt x="188" y="305"/>
                    <a:pt x="172" y="283"/>
                    <a:pt x="156" y="261"/>
                  </a:cubicBezTo>
                  <a:cubicBezTo>
                    <a:pt x="142" y="242"/>
                    <a:pt x="123" y="226"/>
                    <a:pt x="101" y="215"/>
                  </a:cubicBezTo>
                  <a:cubicBezTo>
                    <a:pt x="80" y="204"/>
                    <a:pt x="71" y="182"/>
                    <a:pt x="58" y="164"/>
                  </a:cubicBezTo>
                  <a:cubicBezTo>
                    <a:pt x="53" y="157"/>
                    <a:pt x="60" y="149"/>
                    <a:pt x="62" y="141"/>
                  </a:cubicBezTo>
                  <a:cubicBezTo>
                    <a:pt x="66" y="129"/>
                    <a:pt x="63" y="121"/>
                    <a:pt x="49" y="122"/>
                  </a:cubicBezTo>
                  <a:cubicBezTo>
                    <a:pt x="39" y="122"/>
                    <a:pt x="33" y="116"/>
                    <a:pt x="29" y="109"/>
                  </a:cubicBezTo>
                  <a:cubicBezTo>
                    <a:pt x="25" y="100"/>
                    <a:pt x="20" y="92"/>
                    <a:pt x="17" y="84"/>
                  </a:cubicBezTo>
                  <a:cubicBezTo>
                    <a:pt x="14" y="77"/>
                    <a:pt x="10" y="69"/>
                    <a:pt x="16" y="63"/>
                  </a:cubicBezTo>
                  <a:cubicBezTo>
                    <a:pt x="33" y="46"/>
                    <a:pt x="18" y="38"/>
                    <a:pt x="7" y="29"/>
                  </a:cubicBezTo>
                  <a:cubicBezTo>
                    <a:pt x="5" y="27"/>
                    <a:pt x="3" y="25"/>
                    <a:pt x="2" y="23"/>
                  </a:cubicBezTo>
                  <a:cubicBezTo>
                    <a:pt x="1" y="21"/>
                    <a:pt x="1" y="20"/>
                    <a:pt x="1" y="19"/>
                  </a:cubicBezTo>
                  <a:cubicBezTo>
                    <a:pt x="0" y="13"/>
                    <a:pt x="0" y="6"/>
                    <a:pt x="6" y="2"/>
                  </a:cubicBezTo>
                  <a:cubicBezTo>
                    <a:pt x="15" y="0"/>
                    <a:pt x="20" y="7"/>
                    <a:pt x="23" y="12"/>
                  </a:cubicBezTo>
                  <a:cubicBezTo>
                    <a:pt x="34" y="28"/>
                    <a:pt x="46" y="41"/>
                    <a:pt x="57" y="56"/>
                  </a:cubicBezTo>
                  <a:cubicBezTo>
                    <a:pt x="61" y="69"/>
                    <a:pt x="76" y="74"/>
                    <a:pt x="79" y="88"/>
                  </a:cubicBezTo>
                  <a:cubicBezTo>
                    <a:pt x="80" y="92"/>
                    <a:pt x="68" y="93"/>
                    <a:pt x="77" y="101"/>
                  </a:cubicBezTo>
                  <a:cubicBezTo>
                    <a:pt x="92" y="115"/>
                    <a:pt x="112" y="123"/>
                    <a:pt x="124" y="141"/>
                  </a:cubicBezTo>
                  <a:cubicBezTo>
                    <a:pt x="126" y="144"/>
                    <a:pt x="132" y="141"/>
                    <a:pt x="137" y="143"/>
                  </a:cubicBezTo>
                  <a:cubicBezTo>
                    <a:pt x="150" y="151"/>
                    <a:pt x="159" y="167"/>
                    <a:pt x="176" y="170"/>
                  </a:cubicBezTo>
                  <a:cubicBezTo>
                    <a:pt x="188" y="176"/>
                    <a:pt x="196" y="185"/>
                    <a:pt x="202" y="196"/>
                  </a:cubicBezTo>
                  <a:cubicBezTo>
                    <a:pt x="216" y="218"/>
                    <a:pt x="236" y="235"/>
                    <a:pt x="253" y="255"/>
                  </a:cubicBezTo>
                  <a:close/>
                </a:path>
              </a:pathLst>
            </a:custGeom>
            <a:solidFill>
              <a:srgbClr val="408D8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1" name="Freeform 631">
              <a:extLst>
                <a:ext uri="{FF2B5EF4-FFF2-40B4-BE49-F238E27FC236}">
                  <a16:creationId xmlns:a16="http://schemas.microsoft.com/office/drawing/2014/main" id="{DF194B53-36F1-453A-81E1-0C413BA5687C}"/>
                </a:ext>
              </a:extLst>
            </p:cNvPr>
            <p:cNvSpPr>
              <a:spLocks/>
            </p:cNvSpPr>
            <p:nvPr/>
          </p:nvSpPr>
          <p:spPr bwMode="auto">
            <a:xfrm>
              <a:off x="5251451" y="5840413"/>
              <a:ext cx="363538" cy="469900"/>
            </a:xfrm>
            <a:custGeom>
              <a:avLst/>
              <a:gdLst>
                <a:gd name="T0" fmla="*/ 0 w 97"/>
                <a:gd name="T1" fmla="*/ 93 h 125"/>
                <a:gd name="T2" fmla="*/ 20 w 97"/>
                <a:gd name="T3" fmla="*/ 11 h 125"/>
                <a:gd name="T4" fmla="*/ 27 w 97"/>
                <a:gd name="T5" fmla="*/ 1 h 125"/>
                <a:gd name="T6" fmla="*/ 47 w 97"/>
                <a:gd name="T7" fmla="*/ 7 h 125"/>
                <a:gd name="T8" fmla="*/ 83 w 97"/>
                <a:gd name="T9" fmla="*/ 32 h 125"/>
                <a:gd name="T10" fmla="*/ 96 w 97"/>
                <a:gd name="T11" fmla="*/ 44 h 125"/>
                <a:gd name="T12" fmla="*/ 35 w 97"/>
                <a:gd name="T13" fmla="*/ 45 h 125"/>
                <a:gd name="T14" fmla="*/ 59 w 97"/>
                <a:gd name="T15" fmla="*/ 84 h 125"/>
                <a:gd name="T16" fmla="*/ 43 w 97"/>
                <a:gd name="T17" fmla="*/ 108 h 125"/>
                <a:gd name="T18" fmla="*/ 35 w 97"/>
                <a:gd name="T19" fmla="*/ 108 h 125"/>
                <a:gd name="T20" fmla="*/ 31 w 97"/>
                <a:gd name="T21" fmla="*/ 108 h 125"/>
                <a:gd name="T22" fmla="*/ 0 w 97"/>
                <a:gd name="T23" fmla="*/ 93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7" h="125">
                  <a:moveTo>
                    <a:pt x="0" y="93"/>
                  </a:moveTo>
                  <a:cubicBezTo>
                    <a:pt x="3" y="64"/>
                    <a:pt x="11" y="38"/>
                    <a:pt x="20" y="11"/>
                  </a:cubicBezTo>
                  <a:cubicBezTo>
                    <a:pt x="22" y="7"/>
                    <a:pt x="20" y="0"/>
                    <a:pt x="27" y="1"/>
                  </a:cubicBezTo>
                  <a:cubicBezTo>
                    <a:pt x="34" y="2"/>
                    <a:pt x="46" y="5"/>
                    <a:pt x="47" y="7"/>
                  </a:cubicBezTo>
                  <a:cubicBezTo>
                    <a:pt x="47" y="33"/>
                    <a:pt x="71" y="23"/>
                    <a:pt x="83" y="32"/>
                  </a:cubicBezTo>
                  <a:cubicBezTo>
                    <a:pt x="91" y="31"/>
                    <a:pt x="97" y="35"/>
                    <a:pt x="96" y="44"/>
                  </a:cubicBezTo>
                  <a:cubicBezTo>
                    <a:pt x="76" y="62"/>
                    <a:pt x="56" y="48"/>
                    <a:pt x="35" y="45"/>
                  </a:cubicBezTo>
                  <a:cubicBezTo>
                    <a:pt x="45" y="57"/>
                    <a:pt x="52" y="71"/>
                    <a:pt x="59" y="84"/>
                  </a:cubicBezTo>
                  <a:cubicBezTo>
                    <a:pt x="68" y="102"/>
                    <a:pt x="64" y="108"/>
                    <a:pt x="43" y="108"/>
                  </a:cubicBezTo>
                  <a:cubicBezTo>
                    <a:pt x="40" y="108"/>
                    <a:pt x="38" y="108"/>
                    <a:pt x="35" y="108"/>
                  </a:cubicBezTo>
                  <a:cubicBezTo>
                    <a:pt x="34" y="107"/>
                    <a:pt x="32" y="107"/>
                    <a:pt x="31" y="108"/>
                  </a:cubicBezTo>
                  <a:cubicBezTo>
                    <a:pt x="3" y="125"/>
                    <a:pt x="3" y="125"/>
                    <a:pt x="0" y="93"/>
                  </a:cubicBezTo>
                  <a:close/>
                </a:path>
              </a:pathLst>
            </a:custGeom>
            <a:solidFill>
              <a:srgbClr val="4D91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2" name="Freeform 632">
              <a:extLst>
                <a:ext uri="{FF2B5EF4-FFF2-40B4-BE49-F238E27FC236}">
                  <a16:creationId xmlns:a16="http://schemas.microsoft.com/office/drawing/2014/main" id="{47C20606-7E30-45EA-B5D0-6FC031F44484}"/>
                </a:ext>
              </a:extLst>
            </p:cNvPr>
            <p:cNvSpPr>
              <a:spLocks/>
            </p:cNvSpPr>
            <p:nvPr/>
          </p:nvSpPr>
          <p:spPr bwMode="auto">
            <a:xfrm>
              <a:off x="5318126" y="5919788"/>
              <a:ext cx="357188" cy="457200"/>
            </a:xfrm>
            <a:custGeom>
              <a:avLst/>
              <a:gdLst>
                <a:gd name="T0" fmla="*/ 25 w 95"/>
                <a:gd name="T1" fmla="*/ 87 h 122"/>
                <a:gd name="T2" fmla="*/ 40 w 95"/>
                <a:gd name="T3" fmla="*/ 75 h 122"/>
                <a:gd name="T4" fmla="*/ 22 w 95"/>
                <a:gd name="T5" fmla="*/ 44 h 122"/>
                <a:gd name="T6" fmla="*/ 11 w 95"/>
                <a:gd name="T7" fmla="*/ 30 h 122"/>
                <a:gd name="T8" fmla="*/ 8 w 95"/>
                <a:gd name="T9" fmla="*/ 8 h 122"/>
                <a:gd name="T10" fmla="*/ 21 w 95"/>
                <a:gd name="T11" fmla="*/ 17 h 122"/>
                <a:gd name="T12" fmla="*/ 77 w 95"/>
                <a:gd name="T13" fmla="*/ 23 h 122"/>
                <a:gd name="T14" fmla="*/ 89 w 95"/>
                <a:gd name="T15" fmla="*/ 36 h 122"/>
                <a:gd name="T16" fmla="*/ 85 w 95"/>
                <a:gd name="T17" fmla="*/ 51 h 122"/>
                <a:gd name="T18" fmla="*/ 49 w 95"/>
                <a:gd name="T19" fmla="*/ 39 h 122"/>
                <a:gd name="T20" fmla="*/ 62 w 95"/>
                <a:gd name="T21" fmla="*/ 102 h 122"/>
                <a:gd name="T22" fmla="*/ 47 w 95"/>
                <a:gd name="T23" fmla="*/ 122 h 122"/>
                <a:gd name="T24" fmla="*/ 33 w 95"/>
                <a:gd name="T25" fmla="*/ 100 h 122"/>
                <a:gd name="T26" fmla="*/ 25 w 95"/>
                <a:gd name="T27" fmla="*/ 87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5" h="122">
                  <a:moveTo>
                    <a:pt x="25" y="87"/>
                  </a:moveTo>
                  <a:cubicBezTo>
                    <a:pt x="30" y="83"/>
                    <a:pt x="41" y="77"/>
                    <a:pt x="40" y="75"/>
                  </a:cubicBezTo>
                  <a:cubicBezTo>
                    <a:pt x="36" y="64"/>
                    <a:pt x="29" y="54"/>
                    <a:pt x="22" y="44"/>
                  </a:cubicBezTo>
                  <a:cubicBezTo>
                    <a:pt x="19" y="39"/>
                    <a:pt x="15" y="34"/>
                    <a:pt x="11" y="30"/>
                  </a:cubicBezTo>
                  <a:cubicBezTo>
                    <a:pt x="5" y="23"/>
                    <a:pt x="0" y="14"/>
                    <a:pt x="8" y="8"/>
                  </a:cubicBezTo>
                  <a:cubicBezTo>
                    <a:pt x="18" y="0"/>
                    <a:pt x="16" y="15"/>
                    <a:pt x="21" y="17"/>
                  </a:cubicBezTo>
                  <a:cubicBezTo>
                    <a:pt x="39" y="22"/>
                    <a:pt x="58" y="26"/>
                    <a:pt x="77" y="23"/>
                  </a:cubicBezTo>
                  <a:cubicBezTo>
                    <a:pt x="86" y="22"/>
                    <a:pt x="91" y="25"/>
                    <a:pt x="89" y="36"/>
                  </a:cubicBezTo>
                  <a:cubicBezTo>
                    <a:pt x="89" y="41"/>
                    <a:pt x="95" y="48"/>
                    <a:pt x="85" y="51"/>
                  </a:cubicBezTo>
                  <a:cubicBezTo>
                    <a:pt x="73" y="47"/>
                    <a:pt x="60" y="49"/>
                    <a:pt x="49" y="39"/>
                  </a:cubicBezTo>
                  <a:cubicBezTo>
                    <a:pt x="43" y="64"/>
                    <a:pt x="58" y="82"/>
                    <a:pt x="62" y="102"/>
                  </a:cubicBezTo>
                  <a:cubicBezTo>
                    <a:pt x="66" y="119"/>
                    <a:pt x="62" y="122"/>
                    <a:pt x="47" y="122"/>
                  </a:cubicBezTo>
                  <a:cubicBezTo>
                    <a:pt x="47" y="112"/>
                    <a:pt x="51" y="99"/>
                    <a:pt x="33" y="100"/>
                  </a:cubicBezTo>
                  <a:cubicBezTo>
                    <a:pt x="27" y="100"/>
                    <a:pt x="26" y="92"/>
                    <a:pt x="25" y="87"/>
                  </a:cubicBezTo>
                  <a:close/>
                </a:path>
              </a:pathLst>
            </a:custGeom>
            <a:solidFill>
              <a:srgbClr val="65A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3" name="Freeform 633">
              <a:extLst>
                <a:ext uri="{FF2B5EF4-FFF2-40B4-BE49-F238E27FC236}">
                  <a16:creationId xmlns:a16="http://schemas.microsoft.com/office/drawing/2014/main" id="{509D1AF2-92C1-4F62-9406-C27F5B74E0F9}"/>
                </a:ext>
              </a:extLst>
            </p:cNvPr>
            <p:cNvSpPr>
              <a:spLocks/>
            </p:cNvSpPr>
            <p:nvPr/>
          </p:nvSpPr>
          <p:spPr bwMode="auto">
            <a:xfrm>
              <a:off x="5165726" y="6189663"/>
              <a:ext cx="217488" cy="390525"/>
            </a:xfrm>
            <a:custGeom>
              <a:avLst/>
              <a:gdLst>
                <a:gd name="T0" fmla="*/ 23 w 58"/>
                <a:gd name="T1" fmla="*/ 0 h 104"/>
                <a:gd name="T2" fmla="*/ 28 w 58"/>
                <a:gd name="T3" fmla="*/ 19 h 104"/>
                <a:gd name="T4" fmla="*/ 58 w 58"/>
                <a:gd name="T5" fmla="*/ 15 h 104"/>
                <a:gd name="T6" fmla="*/ 31 w 58"/>
                <a:gd name="T7" fmla="*/ 60 h 104"/>
                <a:gd name="T8" fmla="*/ 3 w 58"/>
                <a:gd name="T9" fmla="*/ 104 h 104"/>
                <a:gd name="T10" fmla="*/ 0 w 58"/>
                <a:gd name="T11" fmla="*/ 100 h 104"/>
                <a:gd name="T12" fmla="*/ 1 w 58"/>
                <a:gd name="T13" fmla="*/ 91 h 104"/>
                <a:gd name="T14" fmla="*/ 18 w 58"/>
                <a:gd name="T15" fmla="*/ 19 h 104"/>
                <a:gd name="T16" fmla="*/ 23 w 58"/>
                <a:gd name="T17"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104">
                  <a:moveTo>
                    <a:pt x="23" y="0"/>
                  </a:moveTo>
                  <a:cubicBezTo>
                    <a:pt x="28" y="5"/>
                    <a:pt x="25" y="13"/>
                    <a:pt x="28" y="19"/>
                  </a:cubicBezTo>
                  <a:cubicBezTo>
                    <a:pt x="38" y="21"/>
                    <a:pt x="47" y="8"/>
                    <a:pt x="58" y="15"/>
                  </a:cubicBezTo>
                  <a:cubicBezTo>
                    <a:pt x="51" y="31"/>
                    <a:pt x="34" y="38"/>
                    <a:pt x="31" y="60"/>
                  </a:cubicBezTo>
                  <a:cubicBezTo>
                    <a:pt x="29" y="73"/>
                    <a:pt x="22" y="96"/>
                    <a:pt x="3" y="104"/>
                  </a:cubicBezTo>
                  <a:cubicBezTo>
                    <a:pt x="1" y="103"/>
                    <a:pt x="0" y="102"/>
                    <a:pt x="0" y="100"/>
                  </a:cubicBezTo>
                  <a:cubicBezTo>
                    <a:pt x="0" y="97"/>
                    <a:pt x="0" y="94"/>
                    <a:pt x="1" y="91"/>
                  </a:cubicBezTo>
                  <a:cubicBezTo>
                    <a:pt x="8" y="67"/>
                    <a:pt x="11" y="43"/>
                    <a:pt x="18" y="19"/>
                  </a:cubicBezTo>
                  <a:cubicBezTo>
                    <a:pt x="24" y="14"/>
                    <a:pt x="22" y="6"/>
                    <a:pt x="23" y="0"/>
                  </a:cubicBezTo>
                  <a:close/>
                </a:path>
              </a:pathLst>
            </a:custGeom>
            <a:solidFill>
              <a:srgbClr val="65A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4" name="Freeform 634">
              <a:extLst>
                <a:ext uri="{FF2B5EF4-FFF2-40B4-BE49-F238E27FC236}">
                  <a16:creationId xmlns:a16="http://schemas.microsoft.com/office/drawing/2014/main" id="{66EFBBE3-2EDD-4482-8869-FA4F90A48E38}"/>
                </a:ext>
              </a:extLst>
            </p:cNvPr>
            <p:cNvSpPr>
              <a:spLocks/>
            </p:cNvSpPr>
            <p:nvPr/>
          </p:nvSpPr>
          <p:spPr bwMode="auto">
            <a:xfrm>
              <a:off x="5603876" y="6126163"/>
              <a:ext cx="176213" cy="327025"/>
            </a:xfrm>
            <a:custGeom>
              <a:avLst/>
              <a:gdLst>
                <a:gd name="T0" fmla="*/ 10 w 47"/>
                <a:gd name="T1" fmla="*/ 0 h 87"/>
                <a:gd name="T2" fmla="*/ 41 w 47"/>
                <a:gd name="T3" fmla="*/ 33 h 87"/>
                <a:gd name="T4" fmla="*/ 41 w 47"/>
                <a:gd name="T5" fmla="*/ 36 h 87"/>
                <a:gd name="T6" fmla="*/ 41 w 47"/>
                <a:gd name="T7" fmla="*/ 84 h 87"/>
                <a:gd name="T8" fmla="*/ 39 w 47"/>
                <a:gd name="T9" fmla="*/ 85 h 87"/>
                <a:gd name="T10" fmla="*/ 25 w 47"/>
                <a:gd name="T11" fmla="*/ 80 h 87"/>
                <a:gd name="T12" fmla="*/ 13 w 47"/>
                <a:gd name="T13" fmla="*/ 80 h 87"/>
                <a:gd name="T14" fmla="*/ 0 w 47"/>
                <a:gd name="T15" fmla="*/ 28 h 87"/>
                <a:gd name="T16" fmla="*/ 11 w 47"/>
                <a:gd name="T17" fmla="*/ 30 h 87"/>
                <a:gd name="T18" fmla="*/ 24 w 47"/>
                <a:gd name="T19" fmla="*/ 25 h 87"/>
                <a:gd name="T20" fmla="*/ 17 w 47"/>
                <a:gd name="T21" fmla="*/ 15 h 87"/>
                <a:gd name="T22" fmla="*/ 10 w 47"/>
                <a:gd name="T23"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7" h="87">
                  <a:moveTo>
                    <a:pt x="10" y="0"/>
                  </a:moveTo>
                  <a:cubicBezTo>
                    <a:pt x="21" y="2"/>
                    <a:pt x="41" y="23"/>
                    <a:pt x="41" y="33"/>
                  </a:cubicBezTo>
                  <a:cubicBezTo>
                    <a:pt x="41" y="34"/>
                    <a:pt x="42" y="36"/>
                    <a:pt x="41" y="36"/>
                  </a:cubicBezTo>
                  <a:cubicBezTo>
                    <a:pt x="9" y="52"/>
                    <a:pt x="47" y="68"/>
                    <a:pt x="41" y="84"/>
                  </a:cubicBezTo>
                  <a:cubicBezTo>
                    <a:pt x="41" y="84"/>
                    <a:pt x="40" y="85"/>
                    <a:pt x="39" y="85"/>
                  </a:cubicBezTo>
                  <a:cubicBezTo>
                    <a:pt x="33" y="87"/>
                    <a:pt x="30" y="81"/>
                    <a:pt x="25" y="80"/>
                  </a:cubicBezTo>
                  <a:cubicBezTo>
                    <a:pt x="21" y="80"/>
                    <a:pt x="17" y="80"/>
                    <a:pt x="13" y="80"/>
                  </a:cubicBezTo>
                  <a:cubicBezTo>
                    <a:pt x="6" y="63"/>
                    <a:pt x="17" y="42"/>
                    <a:pt x="0" y="28"/>
                  </a:cubicBezTo>
                  <a:cubicBezTo>
                    <a:pt x="5" y="24"/>
                    <a:pt x="8" y="29"/>
                    <a:pt x="11" y="30"/>
                  </a:cubicBezTo>
                  <a:cubicBezTo>
                    <a:pt x="17" y="32"/>
                    <a:pt x="22" y="30"/>
                    <a:pt x="24" y="25"/>
                  </a:cubicBezTo>
                  <a:cubicBezTo>
                    <a:pt x="27" y="19"/>
                    <a:pt x="21" y="18"/>
                    <a:pt x="17" y="15"/>
                  </a:cubicBezTo>
                  <a:cubicBezTo>
                    <a:pt x="12" y="11"/>
                    <a:pt x="3" y="10"/>
                    <a:pt x="10" y="0"/>
                  </a:cubicBezTo>
                  <a:close/>
                </a:path>
              </a:pathLst>
            </a:custGeom>
            <a:solidFill>
              <a:srgbClr val="65A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5" name="Freeform 635">
              <a:extLst>
                <a:ext uri="{FF2B5EF4-FFF2-40B4-BE49-F238E27FC236}">
                  <a16:creationId xmlns:a16="http://schemas.microsoft.com/office/drawing/2014/main" id="{0F938548-DD56-4768-8862-8CB8FA2E0E10}"/>
                </a:ext>
              </a:extLst>
            </p:cNvPr>
            <p:cNvSpPr>
              <a:spLocks/>
            </p:cNvSpPr>
            <p:nvPr/>
          </p:nvSpPr>
          <p:spPr bwMode="auto">
            <a:xfrm>
              <a:off x="5307013" y="6877050"/>
              <a:ext cx="150813" cy="296863"/>
            </a:xfrm>
            <a:custGeom>
              <a:avLst/>
              <a:gdLst>
                <a:gd name="T0" fmla="*/ 40 w 40"/>
                <a:gd name="T1" fmla="*/ 16 h 79"/>
                <a:gd name="T2" fmla="*/ 24 w 40"/>
                <a:gd name="T3" fmla="*/ 63 h 79"/>
                <a:gd name="T4" fmla="*/ 6 w 40"/>
                <a:gd name="T5" fmla="*/ 61 h 79"/>
                <a:gd name="T6" fmla="*/ 0 w 40"/>
                <a:gd name="T7" fmla="*/ 44 h 79"/>
                <a:gd name="T8" fmla="*/ 16 w 40"/>
                <a:gd name="T9" fmla="*/ 24 h 79"/>
                <a:gd name="T10" fmla="*/ 36 w 40"/>
                <a:gd name="T11" fmla="*/ 12 h 79"/>
                <a:gd name="T12" fmla="*/ 40 w 40"/>
                <a:gd name="T13" fmla="*/ 16 h 79"/>
              </a:gdLst>
              <a:ahLst/>
              <a:cxnLst>
                <a:cxn ang="0">
                  <a:pos x="T0" y="T1"/>
                </a:cxn>
                <a:cxn ang="0">
                  <a:pos x="T2" y="T3"/>
                </a:cxn>
                <a:cxn ang="0">
                  <a:pos x="T4" y="T5"/>
                </a:cxn>
                <a:cxn ang="0">
                  <a:pos x="T6" y="T7"/>
                </a:cxn>
                <a:cxn ang="0">
                  <a:pos x="T8" y="T9"/>
                </a:cxn>
                <a:cxn ang="0">
                  <a:pos x="T10" y="T11"/>
                </a:cxn>
                <a:cxn ang="0">
                  <a:pos x="T12" y="T13"/>
                </a:cxn>
              </a:cxnLst>
              <a:rect l="0" t="0" r="r" b="b"/>
              <a:pathLst>
                <a:path w="40" h="79">
                  <a:moveTo>
                    <a:pt x="40" y="16"/>
                  </a:moveTo>
                  <a:cubicBezTo>
                    <a:pt x="26" y="29"/>
                    <a:pt x="35" y="48"/>
                    <a:pt x="24" y="63"/>
                  </a:cubicBezTo>
                  <a:cubicBezTo>
                    <a:pt x="12" y="79"/>
                    <a:pt x="10" y="66"/>
                    <a:pt x="6" y="61"/>
                  </a:cubicBezTo>
                  <a:cubicBezTo>
                    <a:pt x="2" y="56"/>
                    <a:pt x="5" y="49"/>
                    <a:pt x="0" y="44"/>
                  </a:cubicBezTo>
                  <a:cubicBezTo>
                    <a:pt x="5" y="37"/>
                    <a:pt x="9" y="29"/>
                    <a:pt x="16" y="24"/>
                  </a:cubicBezTo>
                  <a:cubicBezTo>
                    <a:pt x="22" y="19"/>
                    <a:pt x="20" y="0"/>
                    <a:pt x="36" y="12"/>
                  </a:cubicBezTo>
                  <a:cubicBezTo>
                    <a:pt x="37" y="13"/>
                    <a:pt x="38" y="15"/>
                    <a:pt x="40" y="16"/>
                  </a:cubicBezTo>
                  <a:close/>
                </a:path>
              </a:pathLst>
            </a:custGeom>
            <a:solidFill>
              <a:srgbClr val="3D86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6" name="Freeform 636">
              <a:extLst>
                <a:ext uri="{FF2B5EF4-FFF2-40B4-BE49-F238E27FC236}">
                  <a16:creationId xmlns:a16="http://schemas.microsoft.com/office/drawing/2014/main" id="{42D6EF80-C749-414E-8F4E-A6519FC6339F}"/>
                </a:ext>
              </a:extLst>
            </p:cNvPr>
            <p:cNvSpPr>
              <a:spLocks/>
            </p:cNvSpPr>
            <p:nvPr/>
          </p:nvSpPr>
          <p:spPr bwMode="auto">
            <a:xfrm>
              <a:off x="5641976" y="7143750"/>
              <a:ext cx="142875" cy="165100"/>
            </a:xfrm>
            <a:custGeom>
              <a:avLst/>
              <a:gdLst>
                <a:gd name="T0" fmla="*/ 11 w 38"/>
                <a:gd name="T1" fmla="*/ 1 h 44"/>
                <a:gd name="T2" fmla="*/ 36 w 38"/>
                <a:gd name="T3" fmla="*/ 28 h 44"/>
                <a:gd name="T4" fmla="*/ 19 w 38"/>
                <a:gd name="T5" fmla="*/ 39 h 44"/>
                <a:gd name="T6" fmla="*/ 3 w 38"/>
                <a:gd name="T7" fmla="*/ 25 h 44"/>
                <a:gd name="T8" fmla="*/ 11 w 38"/>
                <a:gd name="T9" fmla="*/ 1 h 44"/>
              </a:gdLst>
              <a:ahLst/>
              <a:cxnLst>
                <a:cxn ang="0">
                  <a:pos x="T0" y="T1"/>
                </a:cxn>
                <a:cxn ang="0">
                  <a:pos x="T2" y="T3"/>
                </a:cxn>
                <a:cxn ang="0">
                  <a:pos x="T4" y="T5"/>
                </a:cxn>
                <a:cxn ang="0">
                  <a:pos x="T6" y="T7"/>
                </a:cxn>
                <a:cxn ang="0">
                  <a:pos x="T8" y="T9"/>
                </a:cxn>
              </a:cxnLst>
              <a:rect l="0" t="0" r="r" b="b"/>
              <a:pathLst>
                <a:path w="38" h="44">
                  <a:moveTo>
                    <a:pt x="11" y="1"/>
                  </a:moveTo>
                  <a:cubicBezTo>
                    <a:pt x="30" y="0"/>
                    <a:pt x="32" y="16"/>
                    <a:pt x="36" y="28"/>
                  </a:cubicBezTo>
                  <a:cubicBezTo>
                    <a:pt x="38" y="35"/>
                    <a:pt x="29" y="44"/>
                    <a:pt x="19" y="39"/>
                  </a:cubicBezTo>
                  <a:cubicBezTo>
                    <a:pt x="13" y="36"/>
                    <a:pt x="5" y="33"/>
                    <a:pt x="3" y="25"/>
                  </a:cubicBezTo>
                  <a:cubicBezTo>
                    <a:pt x="12" y="19"/>
                    <a:pt x="0" y="6"/>
                    <a:pt x="11" y="1"/>
                  </a:cubicBezTo>
                  <a:close/>
                </a:path>
              </a:pathLst>
            </a:custGeom>
            <a:solidFill>
              <a:srgbClr val="9DB8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7" name="Freeform 637">
              <a:extLst>
                <a:ext uri="{FF2B5EF4-FFF2-40B4-BE49-F238E27FC236}">
                  <a16:creationId xmlns:a16="http://schemas.microsoft.com/office/drawing/2014/main" id="{26FF63E0-99AC-43C4-BCDB-63860C141BAD}"/>
                </a:ext>
              </a:extLst>
            </p:cNvPr>
            <p:cNvSpPr>
              <a:spLocks/>
            </p:cNvSpPr>
            <p:nvPr/>
          </p:nvSpPr>
          <p:spPr bwMode="auto">
            <a:xfrm>
              <a:off x="5067301" y="6572250"/>
              <a:ext cx="123825" cy="293688"/>
            </a:xfrm>
            <a:custGeom>
              <a:avLst/>
              <a:gdLst>
                <a:gd name="T0" fmla="*/ 0 w 33"/>
                <a:gd name="T1" fmla="*/ 73 h 78"/>
                <a:gd name="T2" fmla="*/ 8 w 33"/>
                <a:gd name="T3" fmla="*/ 37 h 78"/>
                <a:gd name="T4" fmla="*/ 8 w 33"/>
                <a:gd name="T5" fmla="*/ 37 h 78"/>
                <a:gd name="T6" fmla="*/ 27 w 33"/>
                <a:gd name="T7" fmla="*/ 0 h 78"/>
                <a:gd name="T8" fmla="*/ 29 w 33"/>
                <a:gd name="T9" fmla="*/ 2 h 78"/>
                <a:gd name="T10" fmla="*/ 16 w 33"/>
                <a:gd name="T11" fmla="*/ 70 h 78"/>
                <a:gd name="T12" fmla="*/ 0 w 33"/>
                <a:gd name="T13" fmla="*/ 73 h 78"/>
              </a:gdLst>
              <a:ahLst/>
              <a:cxnLst>
                <a:cxn ang="0">
                  <a:pos x="T0" y="T1"/>
                </a:cxn>
                <a:cxn ang="0">
                  <a:pos x="T2" y="T3"/>
                </a:cxn>
                <a:cxn ang="0">
                  <a:pos x="T4" y="T5"/>
                </a:cxn>
                <a:cxn ang="0">
                  <a:pos x="T6" y="T7"/>
                </a:cxn>
                <a:cxn ang="0">
                  <a:pos x="T8" y="T9"/>
                </a:cxn>
                <a:cxn ang="0">
                  <a:pos x="T10" y="T11"/>
                </a:cxn>
                <a:cxn ang="0">
                  <a:pos x="T12" y="T13"/>
                </a:cxn>
              </a:cxnLst>
              <a:rect l="0" t="0" r="r" b="b"/>
              <a:pathLst>
                <a:path w="33" h="78">
                  <a:moveTo>
                    <a:pt x="0" y="73"/>
                  </a:moveTo>
                  <a:cubicBezTo>
                    <a:pt x="0" y="60"/>
                    <a:pt x="10" y="50"/>
                    <a:pt x="8" y="37"/>
                  </a:cubicBezTo>
                  <a:cubicBezTo>
                    <a:pt x="8" y="37"/>
                    <a:pt x="8" y="37"/>
                    <a:pt x="8" y="37"/>
                  </a:cubicBezTo>
                  <a:cubicBezTo>
                    <a:pt x="15" y="25"/>
                    <a:pt x="15" y="10"/>
                    <a:pt x="27" y="0"/>
                  </a:cubicBezTo>
                  <a:cubicBezTo>
                    <a:pt x="28" y="1"/>
                    <a:pt x="29" y="1"/>
                    <a:pt x="29" y="2"/>
                  </a:cubicBezTo>
                  <a:cubicBezTo>
                    <a:pt x="33" y="26"/>
                    <a:pt x="16" y="46"/>
                    <a:pt x="16" y="70"/>
                  </a:cubicBezTo>
                  <a:cubicBezTo>
                    <a:pt x="16" y="78"/>
                    <a:pt x="6" y="76"/>
                    <a:pt x="0" y="73"/>
                  </a:cubicBezTo>
                  <a:close/>
                </a:path>
              </a:pathLst>
            </a:custGeom>
            <a:solidFill>
              <a:srgbClr val="65A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8" name="Freeform 638">
              <a:extLst>
                <a:ext uri="{FF2B5EF4-FFF2-40B4-BE49-F238E27FC236}">
                  <a16:creationId xmlns:a16="http://schemas.microsoft.com/office/drawing/2014/main" id="{7D891763-2B61-4AE9-AC00-944842ADFF87}"/>
                </a:ext>
              </a:extLst>
            </p:cNvPr>
            <p:cNvSpPr>
              <a:spLocks/>
            </p:cNvSpPr>
            <p:nvPr/>
          </p:nvSpPr>
          <p:spPr bwMode="auto">
            <a:xfrm>
              <a:off x="5480051" y="7188200"/>
              <a:ext cx="187325" cy="150813"/>
            </a:xfrm>
            <a:custGeom>
              <a:avLst/>
              <a:gdLst>
                <a:gd name="T0" fmla="*/ 46 w 50"/>
                <a:gd name="T1" fmla="*/ 13 h 40"/>
                <a:gd name="T2" fmla="*/ 50 w 50"/>
                <a:gd name="T3" fmla="*/ 31 h 40"/>
                <a:gd name="T4" fmla="*/ 18 w 50"/>
                <a:gd name="T5" fmla="*/ 29 h 40"/>
                <a:gd name="T6" fmla="*/ 12 w 50"/>
                <a:gd name="T7" fmla="*/ 7 h 40"/>
                <a:gd name="T8" fmla="*/ 46 w 50"/>
                <a:gd name="T9" fmla="*/ 13 h 40"/>
              </a:gdLst>
              <a:ahLst/>
              <a:cxnLst>
                <a:cxn ang="0">
                  <a:pos x="T0" y="T1"/>
                </a:cxn>
                <a:cxn ang="0">
                  <a:pos x="T2" y="T3"/>
                </a:cxn>
                <a:cxn ang="0">
                  <a:pos x="T4" y="T5"/>
                </a:cxn>
                <a:cxn ang="0">
                  <a:pos x="T6" y="T7"/>
                </a:cxn>
                <a:cxn ang="0">
                  <a:pos x="T8" y="T9"/>
                </a:cxn>
              </a:cxnLst>
              <a:rect l="0" t="0" r="r" b="b"/>
              <a:pathLst>
                <a:path w="50" h="40">
                  <a:moveTo>
                    <a:pt x="46" y="13"/>
                  </a:moveTo>
                  <a:cubicBezTo>
                    <a:pt x="37" y="18"/>
                    <a:pt x="37" y="18"/>
                    <a:pt x="50" y="31"/>
                  </a:cubicBezTo>
                  <a:cubicBezTo>
                    <a:pt x="38" y="40"/>
                    <a:pt x="29" y="27"/>
                    <a:pt x="18" y="29"/>
                  </a:cubicBezTo>
                  <a:cubicBezTo>
                    <a:pt x="13" y="22"/>
                    <a:pt x="0" y="14"/>
                    <a:pt x="12" y="7"/>
                  </a:cubicBezTo>
                  <a:cubicBezTo>
                    <a:pt x="22" y="0"/>
                    <a:pt x="36" y="5"/>
                    <a:pt x="46" y="13"/>
                  </a:cubicBezTo>
                  <a:close/>
                </a:path>
              </a:pathLst>
            </a:custGeom>
            <a:solidFill>
              <a:srgbClr val="9DB8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9" name="Freeform 639">
              <a:extLst>
                <a:ext uri="{FF2B5EF4-FFF2-40B4-BE49-F238E27FC236}">
                  <a16:creationId xmlns:a16="http://schemas.microsoft.com/office/drawing/2014/main" id="{EE4FE103-E2EB-4AF1-BDCF-6FE9EC137F2E}"/>
                </a:ext>
              </a:extLst>
            </p:cNvPr>
            <p:cNvSpPr>
              <a:spLocks/>
            </p:cNvSpPr>
            <p:nvPr/>
          </p:nvSpPr>
          <p:spPr bwMode="auto">
            <a:xfrm>
              <a:off x="5359401" y="6838950"/>
              <a:ext cx="101600" cy="128588"/>
            </a:xfrm>
            <a:custGeom>
              <a:avLst/>
              <a:gdLst>
                <a:gd name="T0" fmla="*/ 22 w 27"/>
                <a:gd name="T1" fmla="*/ 22 h 34"/>
                <a:gd name="T2" fmla="*/ 2 w 27"/>
                <a:gd name="T3" fmla="*/ 34 h 34"/>
                <a:gd name="T4" fmla="*/ 16 w 27"/>
                <a:gd name="T5" fmla="*/ 2 h 34"/>
                <a:gd name="T6" fmla="*/ 21 w 27"/>
                <a:gd name="T7" fmla="*/ 1 h 34"/>
                <a:gd name="T8" fmla="*/ 27 w 27"/>
                <a:gd name="T9" fmla="*/ 8 h 34"/>
                <a:gd name="T10" fmla="*/ 22 w 27"/>
                <a:gd name="T11" fmla="*/ 22 h 34"/>
              </a:gdLst>
              <a:ahLst/>
              <a:cxnLst>
                <a:cxn ang="0">
                  <a:pos x="T0" y="T1"/>
                </a:cxn>
                <a:cxn ang="0">
                  <a:pos x="T2" y="T3"/>
                </a:cxn>
                <a:cxn ang="0">
                  <a:pos x="T4" y="T5"/>
                </a:cxn>
                <a:cxn ang="0">
                  <a:pos x="T6" y="T7"/>
                </a:cxn>
                <a:cxn ang="0">
                  <a:pos x="T8" y="T9"/>
                </a:cxn>
                <a:cxn ang="0">
                  <a:pos x="T10" y="T11"/>
                </a:cxn>
              </a:cxnLst>
              <a:rect l="0" t="0" r="r" b="b"/>
              <a:pathLst>
                <a:path w="27" h="34">
                  <a:moveTo>
                    <a:pt x="22" y="22"/>
                  </a:moveTo>
                  <a:cubicBezTo>
                    <a:pt x="11" y="19"/>
                    <a:pt x="9" y="31"/>
                    <a:pt x="2" y="34"/>
                  </a:cubicBezTo>
                  <a:cubicBezTo>
                    <a:pt x="0" y="20"/>
                    <a:pt x="17" y="16"/>
                    <a:pt x="16" y="2"/>
                  </a:cubicBezTo>
                  <a:cubicBezTo>
                    <a:pt x="16" y="2"/>
                    <a:pt x="20" y="0"/>
                    <a:pt x="21" y="1"/>
                  </a:cubicBezTo>
                  <a:cubicBezTo>
                    <a:pt x="23" y="3"/>
                    <a:pt x="27" y="5"/>
                    <a:pt x="27" y="8"/>
                  </a:cubicBezTo>
                  <a:cubicBezTo>
                    <a:pt x="26" y="12"/>
                    <a:pt x="24" y="17"/>
                    <a:pt x="22" y="22"/>
                  </a:cubicBezTo>
                  <a:close/>
                </a:path>
              </a:pathLst>
            </a:custGeom>
            <a:solidFill>
              <a:srgbClr val="6797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0" name="Freeform 640">
              <a:extLst>
                <a:ext uri="{FF2B5EF4-FFF2-40B4-BE49-F238E27FC236}">
                  <a16:creationId xmlns:a16="http://schemas.microsoft.com/office/drawing/2014/main" id="{67EDA03D-C0D1-469A-97D3-C13027BC2DBD}"/>
                </a:ext>
              </a:extLst>
            </p:cNvPr>
            <p:cNvSpPr>
              <a:spLocks/>
            </p:cNvSpPr>
            <p:nvPr/>
          </p:nvSpPr>
          <p:spPr bwMode="auto">
            <a:xfrm>
              <a:off x="5724526" y="6442075"/>
              <a:ext cx="679450" cy="825500"/>
            </a:xfrm>
            <a:custGeom>
              <a:avLst/>
              <a:gdLst>
                <a:gd name="T0" fmla="*/ 9 w 181"/>
                <a:gd name="T1" fmla="*/ 0 h 220"/>
                <a:gd name="T2" fmla="*/ 25 w 181"/>
                <a:gd name="T3" fmla="*/ 7 h 220"/>
                <a:gd name="T4" fmla="*/ 46 w 181"/>
                <a:gd name="T5" fmla="*/ 13 h 220"/>
                <a:gd name="T6" fmla="*/ 48 w 181"/>
                <a:gd name="T7" fmla="*/ 33 h 220"/>
                <a:gd name="T8" fmla="*/ 40 w 181"/>
                <a:gd name="T9" fmla="*/ 54 h 220"/>
                <a:gd name="T10" fmla="*/ 69 w 181"/>
                <a:gd name="T11" fmla="*/ 93 h 220"/>
                <a:gd name="T12" fmla="*/ 127 w 181"/>
                <a:gd name="T13" fmla="*/ 136 h 220"/>
                <a:gd name="T14" fmla="*/ 140 w 181"/>
                <a:gd name="T15" fmla="*/ 156 h 220"/>
                <a:gd name="T16" fmla="*/ 147 w 181"/>
                <a:gd name="T17" fmla="*/ 168 h 220"/>
                <a:gd name="T18" fmla="*/ 181 w 181"/>
                <a:gd name="T19" fmla="*/ 220 h 220"/>
                <a:gd name="T20" fmla="*/ 142 w 181"/>
                <a:gd name="T21" fmla="*/ 202 h 220"/>
                <a:gd name="T22" fmla="*/ 136 w 181"/>
                <a:gd name="T23" fmla="*/ 181 h 220"/>
                <a:gd name="T24" fmla="*/ 121 w 181"/>
                <a:gd name="T25" fmla="*/ 152 h 220"/>
                <a:gd name="T26" fmla="*/ 86 w 181"/>
                <a:gd name="T27" fmla="*/ 120 h 220"/>
                <a:gd name="T28" fmla="*/ 32 w 181"/>
                <a:gd name="T29" fmla="*/ 68 h 220"/>
                <a:gd name="T30" fmla="*/ 21 w 181"/>
                <a:gd name="T31" fmla="*/ 64 h 220"/>
                <a:gd name="T32" fmla="*/ 21 w 181"/>
                <a:gd name="T33" fmla="*/ 60 h 220"/>
                <a:gd name="T34" fmla="*/ 17 w 181"/>
                <a:gd name="T35" fmla="*/ 24 h 220"/>
                <a:gd name="T36" fmla="*/ 6 w 181"/>
                <a:gd name="T37" fmla="*/ 12 h 220"/>
                <a:gd name="T38" fmla="*/ 8 w 181"/>
                <a:gd name="T39" fmla="*/ 0 h 220"/>
                <a:gd name="T40" fmla="*/ 9 w 181"/>
                <a:gd name="T41" fmla="*/ 0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81" h="220">
                  <a:moveTo>
                    <a:pt x="9" y="0"/>
                  </a:moveTo>
                  <a:cubicBezTo>
                    <a:pt x="14" y="4"/>
                    <a:pt x="16" y="13"/>
                    <a:pt x="25" y="7"/>
                  </a:cubicBezTo>
                  <a:cubicBezTo>
                    <a:pt x="34" y="1"/>
                    <a:pt x="40" y="7"/>
                    <a:pt x="46" y="13"/>
                  </a:cubicBezTo>
                  <a:cubicBezTo>
                    <a:pt x="52" y="19"/>
                    <a:pt x="50" y="25"/>
                    <a:pt x="48" y="33"/>
                  </a:cubicBezTo>
                  <a:cubicBezTo>
                    <a:pt x="46" y="41"/>
                    <a:pt x="36" y="47"/>
                    <a:pt x="40" y="54"/>
                  </a:cubicBezTo>
                  <a:cubicBezTo>
                    <a:pt x="48" y="68"/>
                    <a:pt x="57" y="83"/>
                    <a:pt x="69" y="93"/>
                  </a:cubicBezTo>
                  <a:cubicBezTo>
                    <a:pt x="88" y="108"/>
                    <a:pt x="109" y="121"/>
                    <a:pt x="127" y="136"/>
                  </a:cubicBezTo>
                  <a:cubicBezTo>
                    <a:pt x="134" y="142"/>
                    <a:pt x="136" y="149"/>
                    <a:pt x="140" y="156"/>
                  </a:cubicBezTo>
                  <a:cubicBezTo>
                    <a:pt x="142" y="160"/>
                    <a:pt x="142" y="166"/>
                    <a:pt x="147" y="168"/>
                  </a:cubicBezTo>
                  <a:cubicBezTo>
                    <a:pt x="171" y="177"/>
                    <a:pt x="170" y="202"/>
                    <a:pt x="181" y="220"/>
                  </a:cubicBezTo>
                  <a:cubicBezTo>
                    <a:pt x="168" y="215"/>
                    <a:pt x="158" y="203"/>
                    <a:pt x="142" y="202"/>
                  </a:cubicBezTo>
                  <a:cubicBezTo>
                    <a:pt x="134" y="201"/>
                    <a:pt x="136" y="187"/>
                    <a:pt x="136" y="181"/>
                  </a:cubicBezTo>
                  <a:cubicBezTo>
                    <a:pt x="138" y="167"/>
                    <a:pt x="130" y="160"/>
                    <a:pt x="121" y="152"/>
                  </a:cubicBezTo>
                  <a:cubicBezTo>
                    <a:pt x="109" y="141"/>
                    <a:pt x="99" y="122"/>
                    <a:pt x="86" y="120"/>
                  </a:cubicBezTo>
                  <a:cubicBezTo>
                    <a:pt x="53" y="115"/>
                    <a:pt x="49" y="86"/>
                    <a:pt x="32" y="68"/>
                  </a:cubicBezTo>
                  <a:cubicBezTo>
                    <a:pt x="29" y="64"/>
                    <a:pt x="25" y="64"/>
                    <a:pt x="21" y="64"/>
                  </a:cubicBezTo>
                  <a:cubicBezTo>
                    <a:pt x="21" y="63"/>
                    <a:pt x="21" y="61"/>
                    <a:pt x="21" y="60"/>
                  </a:cubicBezTo>
                  <a:cubicBezTo>
                    <a:pt x="26" y="47"/>
                    <a:pt x="22" y="36"/>
                    <a:pt x="17" y="24"/>
                  </a:cubicBezTo>
                  <a:cubicBezTo>
                    <a:pt x="13" y="20"/>
                    <a:pt x="9" y="16"/>
                    <a:pt x="6" y="12"/>
                  </a:cubicBezTo>
                  <a:cubicBezTo>
                    <a:pt x="0" y="6"/>
                    <a:pt x="3" y="3"/>
                    <a:pt x="8" y="0"/>
                  </a:cubicBezTo>
                  <a:lnTo>
                    <a:pt x="9" y="0"/>
                  </a:lnTo>
                  <a:close/>
                </a:path>
              </a:pathLst>
            </a:custGeom>
            <a:solidFill>
              <a:srgbClr val="65A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1" name="Freeform 641">
              <a:extLst>
                <a:ext uri="{FF2B5EF4-FFF2-40B4-BE49-F238E27FC236}">
                  <a16:creationId xmlns:a16="http://schemas.microsoft.com/office/drawing/2014/main" id="{B54AB3E4-D79D-4042-BD95-77A3495C82FB}"/>
                </a:ext>
              </a:extLst>
            </p:cNvPr>
            <p:cNvSpPr>
              <a:spLocks/>
            </p:cNvSpPr>
            <p:nvPr/>
          </p:nvSpPr>
          <p:spPr bwMode="auto">
            <a:xfrm>
              <a:off x="5799138" y="7905750"/>
              <a:ext cx="79375" cy="96838"/>
            </a:xfrm>
            <a:custGeom>
              <a:avLst/>
              <a:gdLst>
                <a:gd name="T0" fmla="*/ 5 w 21"/>
                <a:gd name="T1" fmla="*/ 26 h 26"/>
                <a:gd name="T2" fmla="*/ 1 w 21"/>
                <a:gd name="T3" fmla="*/ 0 h 26"/>
                <a:gd name="T4" fmla="*/ 5 w 21"/>
                <a:gd name="T5" fmla="*/ 26 h 26"/>
              </a:gdLst>
              <a:ahLst/>
              <a:cxnLst>
                <a:cxn ang="0">
                  <a:pos x="T0" y="T1"/>
                </a:cxn>
                <a:cxn ang="0">
                  <a:pos x="T2" y="T3"/>
                </a:cxn>
                <a:cxn ang="0">
                  <a:pos x="T4" y="T5"/>
                </a:cxn>
              </a:cxnLst>
              <a:rect l="0" t="0" r="r" b="b"/>
              <a:pathLst>
                <a:path w="21" h="26">
                  <a:moveTo>
                    <a:pt x="5" y="26"/>
                  </a:moveTo>
                  <a:cubicBezTo>
                    <a:pt x="0" y="18"/>
                    <a:pt x="0" y="9"/>
                    <a:pt x="1" y="0"/>
                  </a:cubicBezTo>
                  <a:cubicBezTo>
                    <a:pt x="21" y="7"/>
                    <a:pt x="13" y="16"/>
                    <a:pt x="5" y="26"/>
                  </a:cubicBezTo>
                  <a:close/>
                </a:path>
              </a:pathLst>
            </a:custGeom>
            <a:solidFill>
              <a:srgbClr val="84999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2" name="Freeform 642">
              <a:extLst>
                <a:ext uri="{FF2B5EF4-FFF2-40B4-BE49-F238E27FC236}">
                  <a16:creationId xmlns:a16="http://schemas.microsoft.com/office/drawing/2014/main" id="{B1DEAADE-4B88-46CD-87D2-B98FCFC29529}"/>
                </a:ext>
              </a:extLst>
            </p:cNvPr>
            <p:cNvSpPr>
              <a:spLocks/>
            </p:cNvSpPr>
            <p:nvPr/>
          </p:nvSpPr>
          <p:spPr bwMode="auto">
            <a:xfrm>
              <a:off x="6194426" y="7281863"/>
              <a:ext cx="311150" cy="461963"/>
            </a:xfrm>
            <a:custGeom>
              <a:avLst/>
              <a:gdLst>
                <a:gd name="T0" fmla="*/ 80 w 83"/>
                <a:gd name="T1" fmla="*/ 52 h 123"/>
                <a:gd name="T2" fmla="*/ 71 w 83"/>
                <a:gd name="T3" fmla="*/ 72 h 123"/>
                <a:gd name="T4" fmla="*/ 58 w 83"/>
                <a:gd name="T5" fmla="*/ 93 h 123"/>
                <a:gd name="T6" fmla="*/ 48 w 83"/>
                <a:gd name="T7" fmla="*/ 114 h 123"/>
                <a:gd name="T8" fmla="*/ 30 w 83"/>
                <a:gd name="T9" fmla="*/ 120 h 123"/>
                <a:gd name="T10" fmla="*/ 23 w 83"/>
                <a:gd name="T11" fmla="*/ 105 h 123"/>
                <a:gd name="T12" fmla="*/ 16 w 83"/>
                <a:gd name="T13" fmla="*/ 88 h 123"/>
                <a:gd name="T14" fmla="*/ 4 w 83"/>
                <a:gd name="T15" fmla="*/ 16 h 123"/>
                <a:gd name="T16" fmla="*/ 25 w 83"/>
                <a:gd name="T17" fmla="*/ 3 h 123"/>
                <a:gd name="T18" fmla="*/ 56 w 83"/>
                <a:gd name="T19" fmla="*/ 11 h 123"/>
                <a:gd name="T20" fmla="*/ 62 w 83"/>
                <a:gd name="T21" fmla="*/ 19 h 123"/>
                <a:gd name="T22" fmla="*/ 81 w 83"/>
                <a:gd name="T23" fmla="*/ 44 h 123"/>
                <a:gd name="T24" fmla="*/ 80 w 83"/>
                <a:gd name="T25" fmla="*/ 52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3" h="123">
                  <a:moveTo>
                    <a:pt x="80" y="52"/>
                  </a:moveTo>
                  <a:cubicBezTo>
                    <a:pt x="71" y="56"/>
                    <a:pt x="72" y="65"/>
                    <a:pt x="71" y="72"/>
                  </a:cubicBezTo>
                  <a:cubicBezTo>
                    <a:pt x="69" y="81"/>
                    <a:pt x="64" y="87"/>
                    <a:pt x="58" y="93"/>
                  </a:cubicBezTo>
                  <a:cubicBezTo>
                    <a:pt x="53" y="99"/>
                    <a:pt x="39" y="99"/>
                    <a:pt x="48" y="114"/>
                  </a:cubicBezTo>
                  <a:cubicBezTo>
                    <a:pt x="50" y="117"/>
                    <a:pt x="38" y="123"/>
                    <a:pt x="30" y="120"/>
                  </a:cubicBezTo>
                  <a:cubicBezTo>
                    <a:pt x="23" y="117"/>
                    <a:pt x="15" y="116"/>
                    <a:pt x="23" y="105"/>
                  </a:cubicBezTo>
                  <a:cubicBezTo>
                    <a:pt x="30" y="96"/>
                    <a:pt x="25" y="91"/>
                    <a:pt x="16" y="88"/>
                  </a:cubicBezTo>
                  <a:cubicBezTo>
                    <a:pt x="19" y="63"/>
                    <a:pt x="18" y="39"/>
                    <a:pt x="4" y="16"/>
                  </a:cubicBezTo>
                  <a:cubicBezTo>
                    <a:pt x="0" y="10"/>
                    <a:pt x="16" y="0"/>
                    <a:pt x="25" y="3"/>
                  </a:cubicBezTo>
                  <a:cubicBezTo>
                    <a:pt x="36" y="6"/>
                    <a:pt x="45" y="12"/>
                    <a:pt x="56" y="11"/>
                  </a:cubicBezTo>
                  <a:cubicBezTo>
                    <a:pt x="61" y="10"/>
                    <a:pt x="62" y="14"/>
                    <a:pt x="62" y="19"/>
                  </a:cubicBezTo>
                  <a:cubicBezTo>
                    <a:pt x="62" y="32"/>
                    <a:pt x="71" y="38"/>
                    <a:pt x="81" y="44"/>
                  </a:cubicBezTo>
                  <a:cubicBezTo>
                    <a:pt x="82" y="47"/>
                    <a:pt x="83" y="50"/>
                    <a:pt x="80" y="52"/>
                  </a:cubicBezTo>
                  <a:close/>
                </a:path>
              </a:pathLst>
            </a:custGeom>
            <a:solidFill>
              <a:srgbClr val="98A8A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3" name="Freeform 643">
              <a:extLst>
                <a:ext uri="{FF2B5EF4-FFF2-40B4-BE49-F238E27FC236}">
                  <a16:creationId xmlns:a16="http://schemas.microsoft.com/office/drawing/2014/main" id="{5D3BFECE-3B45-4CAD-8A25-4CB03433C574}"/>
                </a:ext>
              </a:extLst>
            </p:cNvPr>
            <p:cNvSpPr>
              <a:spLocks/>
            </p:cNvSpPr>
            <p:nvPr/>
          </p:nvSpPr>
          <p:spPr bwMode="auto">
            <a:xfrm>
              <a:off x="5916613" y="7361238"/>
              <a:ext cx="88900" cy="96838"/>
            </a:xfrm>
            <a:custGeom>
              <a:avLst/>
              <a:gdLst>
                <a:gd name="T0" fmla="*/ 14 w 24"/>
                <a:gd name="T1" fmla="*/ 26 h 26"/>
                <a:gd name="T2" fmla="*/ 1 w 24"/>
                <a:gd name="T3" fmla="*/ 14 h 26"/>
                <a:gd name="T4" fmla="*/ 11 w 24"/>
                <a:gd name="T5" fmla="*/ 0 h 26"/>
                <a:gd name="T6" fmla="*/ 22 w 24"/>
                <a:gd name="T7" fmla="*/ 12 h 26"/>
                <a:gd name="T8" fmla="*/ 14 w 24"/>
                <a:gd name="T9" fmla="*/ 26 h 26"/>
              </a:gdLst>
              <a:ahLst/>
              <a:cxnLst>
                <a:cxn ang="0">
                  <a:pos x="T0" y="T1"/>
                </a:cxn>
                <a:cxn ang="0">
                  <a:pos x="T2" y="T3"/>
                </a:cxn>
                <a:cxn ang="0">
                  <a:pos x="T4" y="T5"/>
                </a:cxn>
                <a:cxn ang="0">
                  <a:pos x="T6" y="T7"/>
                </a:cxn>
                <a:cxn ang="0">
                  <a:pos x="T8" y="T9"/>
                </a:cxn>
              </a:cxnLst>
              <a:rect l="0" t="0" r="r" b="b"/>
              <a:pathLst>
                <a:path w="24" h="26">
                  <a:moveTo>
                    <a:pt x="14" y="26"/>
                  </a:moveTo>
                  <a:cubicBezTo>
                    <a:pt x="8" y="23"/>
                    <a:pt x="0" y="20"/>
                    <a:pt x="1" y="14"/>
                  </a:cubicBezTo>
                  <a:cubicBezTo>
                    <a:pt x="2" y="10"/>
                    <a:pt x="2" y="0"/>
                    <a:pt x="11" y="0"/>
                  </a:cubicBezTo>
                  <a:cubicBezTo>
                    <a:pt x="18" y="0"/>
                    <a:pt x="21" y="6"/>
                    <a:pt x="22" y="12"/>
                  </a:cubicBezTo>
                  <a:cubicBezTo>
                    <a:pt x="24" y="18"/>
                    <a:pt x="18" y="22"/>
                    <a:pt x="14" y="26"/>
                  </a:cubicBezTo>
                  <a:close/>
                </a:path>
              </a:pathLst>
            </a:custGeom>
            <a:solidFill>
              <a:srgbClr val="89A6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4" name="Freeform 644">
              <a:extLst>
                <a:ext uri="{FF2B5EF4-FFF2-40B4-BE49-F238E27FC236}">
                  <a16:creationId xmlns:a16="http://schemas.microsoft.com/office/drawing/2014/main" id="{EF836F1A-AE07-46A6-B3F0-0AADF19222E0}"/>
                </a:ext>
              </a:extLst>
            </p:cNvPr>
            <p:cNvSpPr>
              <a:spLocks/>
            </p:cNvSpPr>
            <p:nvPr/>
          </p:nvSpPr>
          <p:spPr bwMode="auto">
            <a:xfrm>
              <a:off x="6464301" y="7435850"/>
              <a:ext cx="104775" cy="112713"/>
            </a:xfrm>
            <a:custGeom>
              <a:avLst/>
              <a:gdLst>
                <a:gd name="T0" fmla="*/ 8 w 28"/>
                <a:gd name="T1" fmla="*/ 11 h 30"/>
                <a:gd name="T2" fmla="*/ 9 w 28"/>
                <a:gd name="T3" fmla="*/ 3 h 30"/>
                <a:gd name="T4" fmla="*/ 24 w 28"/>
                <a:gd name="T5" fmla="*/ 3 h 30"/>
                <a:gd name="T6" fmla="*/ 17 w 28"/>
                <a:gd name="T7" fmla="*/ 27 h 30"/>
                <a:gd name="T8" fmla="*/ 8 w 28"/>
                <a:gd name="T9" fmla="*/ 11 h 30"/>
              </a:gdLst>
              <a:ahLst/>
              <a:cxnLst>
                <a:cxn ang="0">
                  <a:pos x="T0" y="T1"/>
                </a:cxn>
                <a:cxn ang="0">
                  <a:pos x="T2" y="T3"/>
                </a:cxn>
                <a:cxn ang="0">
                  <a:pos x="T4" y="T5"/>
                </a:cxn>
                <a:cxn ang="0">
                  <a:pos x="T6" y="T7"/>
                </a:cxn>
                <a:cxn ang="0">
                  <a:pos x="T8" y="T9"/>
                </a:cxn>
              </a:cxnLst>
              <a:rect l="0" t="0" r="r" b="b"/>
              <a:pathLst>
                <a:path w="28" h="30">
                  <a:moveTo>
                    <a:pt x="8" y="11"/>
                  </a:moveTo>
                  <a:cubicBezTo>
                    <a:pt x="8" y="8"/>
                    <a:pt x="8" y="6"/>
                    <a:pt x="9" y="3"/>
                  </a:cubicBezTo>
                  <a:cubicBezTo>
                    <a:pt x="14" y="3"/>
                    <a:pt x="19" y="0"/>
                    <a:pt x="24" y="3"/>
                  </a:cubicBezTo>
                  <a:cubicBezTo>
                    <a:pt x="28" y="12"/>
                    <a:pt x="10" y="16"/>
                    <a:pt x="17" y="27"/>
                  </a:cubicBezTo>
                  <a:cubicBezTo>
                    <a:pt x="0" y="30"/>
                    <a:pt x="13" y="15"/>
                    <a:pt x="8" y="11"/>
                  </a:cubicBezTo>
                  <a:close/>
                </a:path>
              </a:pathLst>
            </a:custGeom>
            <a:solidFill>
              <a:srgbClr val="408D8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5" name="Freeform 645">
              <a:extLst>
                <a:ext uri="{FF2B5EF4-FFF2-40B4-BE49-F238E27FC236}">
                  <a16:creationId xmlns:a16="http://schemas.microsoft.com/office/drawing/2014/main" id="{03743FB9-4278-45B4-B742-156C494DB7CD}"/>
                </a:ext>
              </a:extLst>
            </p:cNvPr>
            <p:cNvSpPr>
              <a:spLocks/>
            </p:cNvSpPr>
            <p:nvPr/>
          </p:nvSpPr>
          <p:spPr bwMode="auto">
            <a:xfrm>
              <a:off x="5942013" y="7281863"/>
              <a:ext cx="49213" cy="41275"/>
            </a:xfrm>
            <a:custGeom>
              <a:avLst/>
              <a:gdLst>
                <a:gd name="T0" fmla="*/ 7 w 13"/>
                <a:gd name="T1" fmla="*/ 11 h 11"/>
                <a:gd name="T2" fmla="*/ 1 w 13"/>
                <a:gd name="T3" fmla="*/ 7 h 11"/>
                <a:gd name="T4" fmla="*/ 6 w 13"/>
                <a:gd name="T5" fmla="*/ 1 h 11"/>
                <a:gd name="T6" fmla="*/ 12 w 13"/>
                <a:gd name="T7" fmla="*/ 4 h 11"/>
                <a:gd name="T8" fmla="*/ 7 w 13"/>
                <a:gd name="T9" fmla="*/ 11 h 11"/>
              </a:gdLst>
              <a:ahLst/>
              <a:cxnLst>
                <a:cxn ang="0">
                  <a:pos x="T0" y="T1"/>
                </a:cxn>
                <a:cxn ang="0">
                  <a:pos x="T2" y="T3"/>
                </a:cxn>
                <a:cxn ang="0">
                  <a:pos x="T4" y="T5"/>
                </a:cxn>
                <a:cxn ang="0">
                  <a:pos x="T6" y="T7"/>
                </a:cxn>
                <a:cxn ang="0">
                  <a:pos x="T8" y="T9"/>
                </a:cxn>
              </a:cxnLst>
              <a:rect l="0" t="0" r="r" b="b"/>
              <a:pathLst>
                <a:path w="13" h="11">
                  <a:moveTo>
                    <a:pt x="7" y="11"/>
                  </a:moveTo>
                  <a:cubicBezTo>
                    <a:pt x="4" y="11"/>
                    <a:pt x="2" y="10"/>
                    <a:pt x="1" y="7"/>
                  </a:cubicBezTo>
                  <a:cubicBezTo>
                    <a:pt x="0" y="3"/>
                    <a:pt x="3" y="1"/>
                    <a:pt x="6" y="1"/>
                  </a:cubicBezTo>
                  <a:cubicBezTo>
                    <a:pt x="9" y="0"/>
                    <a:pt x="12" y="1"/>
                    <a:pt x="12" y="4"/>
                  </a:cubicBezTo>
                  <a:cubicBezTo>
                    <a:pt x="13" y="8"/>
                    <a:pt x="10" y="10"/>
                    <a:pt x="7" y="11"/>
                  </a:cubicBezTo>
                  <a:close/>
                </a:path>
              </a:pathLst>
            </a:custGeom>
            <a:solidFill>
              <a:srgbClr val="89A6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6" name="Freeform 646">
              <a:extLst>
                <a:ext uri="{FF2B5EF4-FFF2-40B4-BE49-F238E27FC236}">
                  <a16:creationId xmlns:a16="http://schemas.microsoft.com/office/drawing/2014/main" id="{47BA1072-3637-4540-B3B0-FF9D581196BC}"/>
                </a:ext>
              </a:extLst>
            </p:cNvPr>
            <p:cNvSpPr>
              <a:spLocks/>
            </p:cNvSpPr>
            <p:nvPr/>
          </p:nvSpPr>
          <p:spPr bwMode="auto">
            <a:xfrm>
              <a:off x="6494463" y="7650163"/>
              <a:ext cx="115888" cy="157163"/>
            </a:xfrm>
            <a:custGeom>
              <a:avLst/>
              <a:gdLst>
                <a:gd name="T0" fmla="*/ 31 w 31"/>
                <a:gd name="T1" fmla="*/ 10 h 42"/>
                <a:gd name="T2" fmla="*/ 30 w 31"/>
                <a:gd name="T3" fmla="*/ 22 h 42"/>
                <a:gd name="T4" fmla="*/ 11 w 31"/>
                <a:gd name="T5" fmla="*/ 37 h 42"/>
                <a:gd name="T6" fmla="*/ 7 w 31"/>
                <a:gd name="T7" fmla="*/ 16 h 42"/>
                <a:gd name="T8" fmla="*/ 31 w 31"/>
                <a:gd name="T9" fmla="*/ 10 h 42"/>
                <a:gd name="T10" fmla="*/ 31 w 31"/>
                <a:gd name="T11" fmla="*/ 10 h 42"/>
              </a:gdLst>
              <a:ahLst/>
              <a:cxnLst>
                <a:cxn ang="0">
                  <a:pos x="T0" y="T1"/>
                </a:cxn>
                <a:cxn ang="0">
                  <a:pos x="T2" y="T3"/>
                </a:cxn>
                <a:cxn ang="0">
                  <a:pos x="T4" y="T5"/>
                </a:cxn>
                <a:cxn ang="0">
                  <a:pos x="T6" y="T7"/>
                </a:cxn>
                <a:cxn ang="0">
                  <a:pos x="T8" y="T9"/>
                </a:cxn>
                <a:cxn ang="0">
                  <a:pos x="T10" y="T11"/>
                </a:cxn>
              </a:cxnLst>
              <a:rect l="0" t="0" r="r" b="b"/>
              <a:pathLst>
                <a:path w="31" h="42">
                  <a:moveTo>
                    <a:pt x="31" y="10"/>
                  </a:moveTo>
                  <a:cubicBezTo>
                    <a:pt x="31" y="14"/>
                    <a:pt x="31" y="19"/>
                    <a:pt x="30" y="22"/>
                  </a:cubicBezTo>
                  <a:cubicBezTo>
                    <a:pt x="26" y="30"/>
                    <a:pt x="23" y="42"/>
                    <a:pt x="11" y="37"/>
                  </a:cubicBezTo>
                  <a:cubicBezTo>
                    <a:pt x="0" y="33"/>
                    <a:pt x="3" y="24"/>
                    <a:pt x="7" y="16"/>
                  </a:cubicBezTo>
                  <a:cubicBezTo>
                    <a:pt x="13" y="4"/>
                    <a:pt x="21" y="0"/>
                    <a:pt x="31" y="10"/>
                  </a:cubicBezTo>
                  <a:cubicBezTo>
                    <a:pt x="31" y="10"/>
                    <a:pt x="31" y="10"/>
                    <a:pt x="31" y="10"/>
                  </a:cubicBezTo>
                  <a:close/>
                </a:path>
              </a:pathLst>
            </a:custGeom>
            <a:solidFill>
              <a:srgbClr val="4121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7" name="Freeform 647">
              <a:extLst>
                <a:ext uri="{FF2B5EF4-FFF2-40B4-BE49-F238E27FC236}">
                  <a16:creationId xmlns:a16="http://schemas.microsoft.com/office/drawing/2014/main" id="{5CAA7213-BA37-478E-AFDD-A4DED5A535AD}"/>
                </a:ext>
              </a:extLst>
            </p:cNvPr>
            <p:cNvSpPr>
              <a:spLocks/>
            </p:cNvSpPr>
            <p:nvPr/>
          </p:nvSpPr>
          <p:spPr bwMode="auto">
            <a:xfrm>
              <a:off x="6453188" y="8175625"/>
              <a:ext cx="123825" cy="123825"/>
            </a:xfrm>
            <a:custGeom>
              <a:avLst/>
              <a:gdLst>
                <a:gd name="T0" fmla="*/ 32 w 33"/>
                <a:gd name="T1" fmla="*/ 18 h 33"/>
                <a:gd name="T2" fmla="*/ 22 w 33"/>
                <a:gd name="T3" fmla="*/ 33 h 33"/>
                <a:gd name="T4" fmla="*/ 10 w 33"/>
                <a:gd name="T5" fmla="*/ 12 h 33"/>
                <a:gd name="T6" fmla="*/ 25 w 33"/>
                <a:gd name="T7" fmla="*/ 1 h 33"/>
                <a:gd name="T8" fmla="*/ 32 w 33"/>
                <a:gd name="T9" fmla="*/ 18 h 33"/>
              </a:gdLst>
              <a:ahLst/>
              <a:cxnLst>
                <a:cxn ang="0">
                  <a:pos x="T0" y="T1"/>
                </a:cxn>
                <a:cxn ang="0">
                  <a:pos x="T2" y="T3"/>
                </a:cxn>
                <a:cxn ang="0">
                  <a:pos x="T4" y="T5"/>
                </a:cxn>
                <a:cxn ang="0">
                  <a:pos x="T6" y="T7"/>
                </a:cxn>
                <a:cxn ang="0">
                  <a:pos x="T8" y="T9"/>
                </a:cxn>
              </a:cxnLst>
              <a:rect l="0" t="0" r="r" b="b"/>
              <a:pathLst>
                <a:path w="33" h="33">
                  <a:moveTo>
                    <a:pt x="32" y="18"/>
                  </a:moveTo>
                  <a:cubicBezTo>
                    <a:pt x="29" y="23"/>
                    <a:pt x="25" y="28"/>
                    <a:pt x="22" y="33"/>
                  </a:cubicBezTo>
                  <a:cubicBezTo>
                    <a:pt x="11" y="30"/>
                    <a:pt x="0" y="27"/>
                    <a:pt x="10" y="12"/>
                  </a:cubicBezTo>
                  <a:cubicBezTo>
                    <a:pt x="14" y="7"/>
                    <a:pt x="19" y="0"/>
                    <a:pt x="25" y="1"/>
                  </a:cubicBezTo>
                  <a:cubicBezTo>
                    <a:pt x="33" y="3"/>
                    <a:pt x="32" y="11"/>
                    <a:pt x="32" y="18"/>
                  </a:cubicBezTo>
                  <a:close/>
                </a:path>
              </a:pathLst>
            </a:custGeom>
            <a:solidFill>
              <a:srgbClr val="3E21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8" name="Freeform 648">
              <a:extLst>
                <a:ext uri="{FF2B5EF4-FFF2-40B4-BE49-F238E27FC236}">
                  <a16:creationId xmlns:a16="http://schemas.microsoft.com/office/drawing/2014/main" id="{C0AAB118-8B5A-4F64-8E54-7FF5CA77442D}"/>
                </a:ext>
              </a:extLst>
            </p:cNvPr>
            <p:cNvSpPr>
              <a:spLocks/>
            </p:cNvSpPr>
            <p:nvPr/>
          </p:nvSpPr>
          <p:spPr bwMode="auto">
            <a:xfrm>
              <a:off x="6486526" y="7097713"/>
              <a:ext cx="165100" cy="180975"/>
            </a:xfrm>
            <a:custGeom>
              <a:avLst/>
              <a:gdLst>
                <a:gd name="T0" fmla="*/ 9 w 44"/>
                <a:gd name="T1" fmla="*/ 21 h 48"/>
                <a:gd name="T2" fmla="*/ 34 w 44"/>
                <a:gd name="T3" fmla="*/ 9 h 48"/>
                <a:gd name="T4" fmla="*/ 34 w 44"/>
                <a:gd name="T5" fmla="*/ 36 h 48"/>
                <a:gd name="T6" fmla="*/ 18 w 44"/>
                <a:gd name="T7" fmla="*/ 42 h 48"/>
                <a:gd name="T8" fmla="*/ 10 w 44"/>
                <a:gd name="T9" fmla="*/ 38 h 48"/>
                <a:gd name="T10" fmla="*/ 9 w 44"/>
                <a:gd name="T11" fmla="*/ 21 h 48"/>
              </a:gdLst>
              <a:ahLst/>
              <a:cxnLst>
                <a:cxn ang="0">
                  <a:pos x="T0" y="T1"/>
                </a:cxn>
                <a:cxn ang="0">
                  <a:pos x="T2" y="T3"/>
                </a:cxn>
                <a:cxn ang="0">
                  <a:pos x="T4" y="T5"/>
                </a:cxn>
                <a:cxn ang="0">
                  <a:pos x="T6" y="T7"/>
                </a:cxn>
                <a:cxn ang="0">
                  <a:pos x="T8" y="T9"/>
                </a:cxn>
                <a:cxn ang="0">
                  <a:pos x="T10" y="T11"/>
                </a:cxn>
              </a:cxnLst>
              <a:rect l="0" t="0" r="r" b="b"/>
              <a:pathLst>
                <a:path w="44" h="48">
                  <a:moveTo>
                    <a:pt x="9" y="21"/>
                  </a:moveTo>
                  <a:cubicBezTo>
                    <a:pt x="16" y="14"/>
                    <a:pt x="19" y="0"/>
                    <a:pt x="34" y="9"/>
                  </a:cubicBezTo>
                  <a:cubicBezTo>
                    <a:pt x="44" y="18"/>
                    <a:pt x="42" y="27"/>
                    <a:pt x="34" y="36"/>
                  </a:cubicBezTo>
                  <a:cubicBezTo>
                    <a:pt x="28" y="35"/>
                    <a:pt x="27" y="48"/>
                    <a:pt x="18" y="42"/>
                  </a:cubicBezTo>
                  <a:cubicBezTo>
                    <a:pt x="15" y="41"/>
                    <a:pt x="13" y="39"/>
                    <a:pt x="10" y="38"/>
                  </a:cubicBezTo>
                  <a:cubicBezTo>
                    <a:pt x="0" y="33"/>
                    <a:pt x="2" y="27"/>
                    <a:pt x="9" y="21"/>
                  </a:cubicBezTo>
                  <a:close/>
                </a:path>
              </a:pathLst>
            </a:custGeom>
            <a:solidFill>
              <a:srgbClr val="4831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9" name="Freeform 649">
              <a:extLst>
                <a:ext uri="{FF2B5EF4-FFF2-40B4-BE49-F238E27FC236}">
                  <a16:creationId xmlns:a16="http://schemas.microsoft.com/office/drawing/2014/main" id="{E8EBC0DE-AD05-466E-B40B-54B1C3416FB0}"/>
                </a:ext>
              </a:extLst>
            </p:cNvPr>
            <p:cNvSpPr>
              <a:spLocks/>
            </p:cNvSpPr>
            <p:nvPr/>
          </p:nvSpPr>
          <p:spPr bwMode="auto">
            <a:xfrm>
              <a:off x="6613526" y="7083425"/>
              <a:ext cx="38100" cy="228600"/>
            </a:xfrm>
            <a:custGeom>
              <a:avLst/>
              <a:gdLst>
                <a:gd name="T0" fmla="*/ 0 w 10"/>
                <a:gd name="T1" fmla="*/ 40 h 61"/>
                <a:gd name="T2" fmla="*/ 0 w 10"/>
                <a:gd name="T3" fmla="*/ 13 h 61"/>
                <a:gd name="T4" fmla="*/ 5 w 10"/>
                <a:gd name="T5" fmla="*/ 0 h 61"/>
                <a:gd name="T6" fmla="*/ 7 w 10"/>
                <a:gd name="T7" fmla="*/ 61 h 61"/>
                <a:gd name="T8" fmla="*/ 0 w 10"/>
                <a:gd name="T9" fmla="*/ 40 h 61"/>
              </a:gdLst>
              <a:ahLst/>
              <a:cxnLst>
                <a:cxn ang="0">
                  <a:pos x="T0" y="T1"/>
                </a:cxn>
                <a:cxn ang="0">
                  <a:pos x="T2" y="T3"/>
                </a:cxn>
                <a:cxn ang="0">
                  <a:pos x="T4" y="T5"/>
                </a:cxn>
                <a:cxn ang="0">
                  <a:pos x="T6" y="T7"/>
                </a:cxn>
                <a:cxn ang="0">
                  <a:pos x="T8" y="T9"/>
                </a:cxn>
              </a:cxnLst>
              <a:rect l="0" t="0" r="r" b="b"/>
              <a:pathLst>
                <a:path w="10" h="61">
                  <a:moveTo>
                    <a:pt x="0" y="40"/>
                  </a:moveTo>
                  <a:cubicBezTo>
                    <a:pt x="2" y="31"/>
                    <a:pt x="7" y="22"/>
                    <a:pt x="0" y="13"/>
                  </a:cubicBezTo>
                  <a:cubicBezTo>
                    <a:pt x="4" y="10"/>
                    <a:pt x="4" y="5"/>
                    <a:pt x="5" y="0"/>
                  </a:cubicBezTo>
                  <a:cubicBezTo>
                    <a:pt x="10" y="21"/>
                    <a:pt x="8" y="41"/>
                    <a:pt x="7" y="61"/>
                  </a:cubicBezTo>
                  <a:cubicBezTo>
                    <a:pt x="3" y="55"/>
                    <a:pt x="0" y="48"/>
                    <a:pt x="0" y="40"/>
                  </a:cubicBezTo>
                  <a:close/>
                </a:path>
              </a:pathLst>
            </a:custGeom>
            <a:solidFill>
              <a:srgbClr val="3F75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0" name="Freeform 650">
              <a:extLst>
                <a:ext uri="{FF2B5EF4-FFF2-40B4-BE49-F238E27FC236}">
                  <a16:creationId xmlns:a16="http://schemas.microsoft.com/office/drawing/2014/main" id="{F1ED4B5B-1FFD-4FD7-9576-8138E2E027D1}"/>
                </a:ext>
              </a:extLst>
            </p:cNvPr>
            <p:cNvSpPr>
              <a:spLocks/>
            </p:cNvSpPr>
            <p:nvPr/>
          </p:nvSpPr>
          <p:spPr bwMode="auto">
            <a:xfrm>
              <a:off x="3595688" y="1073150"/>
              <a:ext cx="446088" cy="412750"/>
            </a:xfrm>
            <a:custGeom>
              <a:avLst/>
              <a:gdLst>
                <a:gd name="T0" fmla="*/ 39 w 119"/>
                <a:gd name="T1" fmla="*/ 105 h 110"/>
                <a:gd name="T2" fmla="*/ 27 w 119"/>
                <a:gd name="T3" fmla="*/ 96 h 110"/>
                <a:gd name="T4" fmla="*/ 0 w 119"/>
                <a:gd name="T5" fmla="*/ 30 h 110"/>
                <a:gd name="T6" fmla="*/ 26 w 119"/>
                <a:gd name="T7" fmla="*/ 48 h 110"/>
                <a:gd name="T8" fmla="*/ 34 w 119"/>
                <a:gd name="T9" fmla="*/ 12 h 110"/>
                <a:gd name="T10" fmla="*/ 60 w 119"/>
                <a:gd name="T11" fmla="*/ 29 h 110"/>
                <a:gd name="T12" fmla="*/ 64 w 119"/>
                <a:gd name="T13" fmla="*/ 0 h 110"/>
                <a:gd name="T14" fmla="*/ 79 w 119"/>
                <a:gd name="T15" fmla="*/ 11 h 110"/>
                <a:gd name="T16" fmla="*/ 96 w 119"/>
                <a:gd name="T17" fmla="*/ 18 h 110"/>
                <a:gd name="T18" fmla="*/ 108 w 119"/>
                <a:gd name="T19" fmla="*/ 33 h 110"/>
                <a:gd name="T20" fmla="*/ 119 w 119"/>
                <a:gd name="T21" fmla="*/ 49 h 110"/>
                <a:gd name="T22" fmla="*/ 116 w 119"/>
                <a:gd name="T23" fmla="*/ 66 h 110"/>
                <a:gd name="T24" fmla="*/ 117 w 119"/>
                <a:gd name="T25" fmla="*/ 68 h 110"/>
                <a:gd name="T26" fmla="*/ 88 w 119"/>
                <a:gd name="T27" fmla="*/ 77 h 110"/>
                <a:gd name="T28" fmla="*/ 62 w 119"/>
                <a:gd name="T29" fmla="*/ 91 h 110"/>
                <a:gd name="T30" fmla="*/ 39 w 119"/>
                <a:gd name="T31" fmla="*/ 105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9" h="110">
                  <a:moveTo>
                    <a:pt x="39" y="105"/>
                  </a:moveTo>
                  <a:cubicBezTo>
                    <a:pt x="29" y="110"/>
                    <a:pt x="29" y="100"/>
                    <a:pt x="27" y="96"/>
                  </a:cubicBezTo>
                  <a:cubicBezTo>
                    <a:pt x="18" y="74"/>
                    <a:pt x="9" y="52"/>
                    <a:pt x="0" y="30"/>
                  </a:cubicBezTo>
                  <a:cubicBezTo>
                    <a:pt x="9" y="35"/>
                    <a:pt x="14" y="45"/>
                    <a:pt x="26" y="48"/>
                  </a:cubicBezTo>
                  <a:cubicBezTo>
                    <a:pt x="28" y="36"/>
                    <a:pt x="31" y="24"/>
                    <a:pt x="34" y="12"/>
                  </a:cubicBezTo>
                  <a:cubicBezTo>
                    <a:pt x="45" y="13"/>
                    <a:pt x="47" y="28"/>
                    <a:pt x="60" y="29"/>
                  </a:cubicBezTo>
                  <a:cubicBezTo>
                    <a:pt x="61" y="20"/>
                    <a:pt x="63" y="10"/>
                    <a:pt x="64" y="0"/>
                  </a:cubicBezTo>
                  <a:cubicBezTo>
                    <a:pt x="72" y="1"/>
                    <a:pt x="73" y="9"/>
                    <a:pt x="79" y="11"/>
                  </a:cubicBezTo>
                  <a:cubicBezTo>
                    <a:pt x="84" y="15"/>
                    <a:pt x="84" y="25"/>
                    <a:pt x="96" y="18"/>
                  </a:cubicBezTo>
                  <a:cubicBezTo>
                    <a:pt x="106" y="12"/>
                    <a:pt x="104" y="28"/>
                    <a:pt x="108" y="33"/>
                  </a:cubicBezTo>
                  <a:cubicBezTo>
                    <a:pt x="110" y="40"/>
                    <a:pt x="113" y="45"/>
                    <a:pt x="119" y="49"/>
                  </a:cubicBezTo>
                  <a:cubicBezTo>
                    <a:pt x="118" y="54"/>
                    <a:pt x="117" y="60"/>
                    <a:pt x="116" y="66"/>
                  </a:cubicBezTo>
                  <a:cubicBezTo>
                    <a:pt x="116" y="66"/>
                    <a:pt x="117" y="67"/>
                    <a:pt x="117" y="68"/>
                  </a:cubicBezTo>
                  <a:cubicBezTo>
                    <a:pt x="111" y="83"/>
                    <a:pt x="95" y="67"/>
                    <a:pt x="88" y="77"/>
                  </a:cubicBezTo>
                  <a:cubicBezTo>
                    <a:pt x="82" y="87"/>
                    <a:pt x="76" y="96"/>
                    <a:pt x="62" y="91"/>
                  </a:cubicBezTo>
                  <a:cubicBezTo>
                    <a:pt x="47" y="85"/>
                    <a:pt x="49" y="104"/>
                    <a:pt x="39" y="105"/>
                  </a:cubicBezTo>
                  <a:close/>
                </a:path>
              </a:pathLst>
            </a:custGeom>
            <a:solidFill>
              <a:srgbClr val="D3C9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1" name="Freeform 651">
              <a:extLst>
                <a:ext uri="{FF2B5EF4-FFF2-40B4-BE49-F238E27FC236}">
                  <a16:creationId xmlns:a16="http://schemas.microsoft.com/office/drawing/2014/main" id="{9C0BF4C4-08F7-4678-AE32-68317743AE26}"/>
                </a:ext>
              </a:extLst>
            </p:cNvPr>
            <p:cNvSpPr>
              <a:spLocks/>
            </p:cNvSpPr>
            <p:nvPr/>
          </p:nvSpPr>
          <p:spPr bwMode="auto">
            <a:xfrm>
              <a:off x="3970338" y="2151062"/>
              <a:ext cx="368300" cy="338138"/>
            </a:xfrm>
            <a:custGeom>
              <a:avLst/>
              <a:gdLst>
                <a:gd name="T0" fmla="*/ 76 w 98"/>
                <a:gd name="T1" fmla="*/ 86 h 90"/>
                <a:gd name="T2" fmla="*/ 62 w 98"/>
                <a:gd name="T3" fmla="*/ 60 h 90"/>
                <a:gd name="T4" fmla="*/ 54 w 98"/>
                <a:gd name="T5" fmla="*/ 71 h 90"/>
                <a:gd name="T6" fmla="*/ 30 w 98"/>
                <a:gd name="T7" fmla="*/ 74 h 90"/>
                <a:gd name="T8" fmla="*/ 13 w 98"/>
                <a:gd name="T9" fmla="*/ 76 h 90"/>
                <a:gd name="T10" fmla="*/ 5 w 98"/>
                <a:gd name="T11" fmla="*/ 90 h 90"/>
                <a:gd name="T12" fmla="*/ 7 w 98"/>
                <a:gd name="T13" fmla="*/ 43 h 90"/>
                <a:gd name="T14" fmla="*/ 33 w 98"/>
                <a:gd name="T15" fmla="*/ 20 h 90"/>
                <a:gd name="T16" fmla="*/ 46 w 98"/>
                <a:gd name="T17" fmla="*/ 17 h 90"/>
                <a:gd name="T18" fmla="*/ 80 w 98"/>
                <a:gd name="T19" fmla="*/ 17 h 90"/>
                <a:gd name="T20" fmla="*/ 89 w 98"/>
                <a:gd name="T21" fmla="*/ 21 h 90"/>
                <a:gd name="T22" fmla="*/ 89 w 98"/>
                <a:gd name="T23" fmla="*/ 71 h 90"/>
                <a:gd name="T24" fmla="*/ 76 w 98"/>
                <a:gd name="T25" fmla="*/ 86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8" h="90">
                  <a:moveTo>
                    <a:pt x="76" y="86"/>
                  </a:moveTo>
                  <a:cubicBezTo>
                    <a:pt x="74" y="76"/>
                    <a:pt x="69" y="67"/>
                    <a:pt x="62" y="60"/>
                  </a:cubicBezTo>
                  <a:cubicBezTo>
                    <a:pt x="56" y="62"/>
                    <a:pt x="55" y="67"/>
                    <a:pt x="54" y="71"/>
                  </a:cubicBezTo>
                  <a:cubicBezTo>
                    <a:pt x="47" y="85"/>
                    <a:pt x="41" y="90"/>
                    <a:pt x="30" y="74"/>
                  </a:cubicBezTo>
                  <a:cubicBezTo>
                    <a:pt x="23" y="65"/>
                    <a:pt x="18" y="65"/>
                    <a:pt x="13" y="76"/>
                  </a:cubicBezTo>
                  <a:cubicBezTo>
                    <a:pt x="11" y="81"/>
                    <a:pt x="7" y="85"/>
                    <a:pt x="5" y="90"/>
                  </a:cubicBezTo>
                  <a:cubicBezTo>
                    <a:pt x="6" y="74"/>
                    <a:pt x="0" y="58"/>
                    <a:pt x="7" y="43"/>
                  </a:cubicBezTo>
                  <a:cubicBezTo>
                    <a:pt x="4" y="20"/>
                    <a:pt x="11" y="13"/>
                    <a:pt x="33" y="20"/>
                  </a:cubicBezTo>
                  <a:cubicBezTo>
                    <a:pt x="38" y="22"/>
                    <a:pt x="43" y="23"/>
                    <a:pt x="46" y="17"/>
                  </a:cubicBezTo>
                  <a:cubicBezTo>
                    <a:pt x="58" y="0"/>
                    <a:pt x="69" y="5"/>
                    <a:pt x="80" y="17"/>
                  </a:cubicBezTo>
                  <a:cubicBezTo>
                    <a:pt x="82" y="20"/>
                    <a:pt x="85" y="21"/>
                    <a:pt x="89" y="21"/>
                  </a:cubicBezTo>
                  <a:cubicBezTo>
                    <a:pt x="98" y="38"/>
                    <a:pt x="86" y="55"/>
                    <a:pt x="89" y="71"/>
                  </a:cubicBezTo>
                  <a:cubicBezTo>
                    <a:pt x="87" y="78"/>
                    <a:pt x="84" y="84"/>
                    <a:pt x="76" y="86"/>
                  </a:cubicBezTo>
                  <a:close/>
                </a:path>
              </a:pathLst>
            </a:custGeom>
            <a:solidFill>
              <a:srgbClr val="D6CE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2" name="Freeform 652">
              <a:extLst>
                <a:ext uri="{FF2B5EF4-FFF2-40B4-BE49-F238E27FC236}">
                  <a16:creationId xmlns:a16="http://schemas.microsoft.com/office/drawing/2014/main" id="{D3634AE8-C4ED-42E0-AFC6-A49DA63288C4}"/>
                </a:ext>
              </a:extLst>
            </p:cNvPr>
            <p:cNvSpPr>
              <a:spLocks/>
            </p:cNvSpPr>
            <p:nvPr/>
          </p:nvSpPr>
          <p:spPr bwMode="auto">
            <a:xfrm>
              <a:off x="3948113" y="2060575"/>
              <a:ext cx="357188" cy="269875"/>
            </a:xfrm>
            <a:custGeom>
              <a:avLst/>
              <a:gdLst>
                <a:gd name="T0" fmla="*/ 95 w 95"/>
                <a:gd name="T1" fmla="*/ 45 h 72"/>
                <a:gd name="T2" fmla="*/ 82 w 95"/>
                <a:gd name="T3" fmla="*/ 49 h 72"/>
                <a:gd name="T4" fmla="*/ 67 w 95"/>
                <a:gd name="T5" fmla="*/ 32 h 72"/>
                <a:gd name="T6" fmla="*/ 61 w 95"/>
                <a:gd name="T7" fmla="*/ 42 h 72"/>
                <a:gd name="T8" fmla="*/ 33 w 95"/>
                <a:gd name="T9" fmla="*/ 48 h 72"/>
                <a:gd name="T10" fmla="*/ 21 w 95"/>
                <a:gd name="T11" fmla="*/ 51 h 72"/>
                <a:gd name="T12" fmla="*/ 13 w 95"/>
                <a:gd name="T13" fmla="*/ 67 h 72"/>
                <a:gd name="T14" fmla="*/ 7 w 95"/>
                <a:gd name="T15" fmla="*/ 34 h 72"/>
                <a:gd name="T16" fmla="*/ 11 w 95"/>
                <a:gd name="T17" fmla="*/ 29 h 72"/>
                <a:gd name="T18" fmla="*/ 44 w 95"/>
                <a:gd name="T19" fmla="*/ 24 h 72"/>
                <a:gd name="T20" fmla="*/ 59 w 95"/>
                <a:gd name="T21" fmla="*/ 0 h 72"/>
                <a:gd name="T22" fmla="*/ 86 w 95"/>
                <a:gd name="T23" fmla="*/ 22 h 72"/>
                <a:gd name="T24" fmla="*/ 95 w 95"/>
                <a:gd name="T25" fmla="*/ 45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5" h="72">
                  <a:moveTo>
                    <a:pt x="95" y="45"/>
                  </a:moveTo>
                  <a:cubicBezTo>
                    <a:pt x="93" y="54"/>
                    <a:pt x="89" y="58"/>
                    <a:pt x="82" y="49"/>
                  </a:cubicBezTo>
                  <a:cubicBezTo>
                    <a:pt x="77" y="44"/>
                    <a:pt x="73" y="39"/>
                    <a:pt x="67" y="32"/>
                  </a:cubicBezTo>
                  <a:cubicBezTo>
                    <a:pt x="65" y="37"/>
                    <a:pt x="63" y="39"/>
                    <a:pt x="61" y="42"/>
                  </a:cubicBezTo>
                  <a:cubicBezTo>
                    <a:pt x="55" y="57"/>
                    <a:pt x="49" y="72"/>
                    <a:pt x="33" y="48"/>
                  </a:cubicBezTo>
                  <a:cubicBezTo>
                    <a:pt x="29" y="41"/>
                    <a:pt x="24" y="44"/>
                    <a:pt x="21" y="51"/>
                  </a:cubicBezTo>
                  <a:cubicBezTo>
                    <a:pt x="19" y="56"/>
                    <a:pt x="16" y="62"/>
                    <a:pt x="13" y="67"/>
                  </a:cubicBezTo>
                  <a:cubicBezTo>
                    <a:pt x="0" y="58"/>
                    <a:pt x="8" y="45"/>
                    <a:pt x="7" y="34"/>
                  </a:cubicBezTo>
                  <a:cubicBezTo>
                    <a:pt x="8" y="32"/>
                    <a:pt x="10" y="31"/>
                    <a:pt x="11" y="29"/>
                  </a:cubicBezTo>
                  <a:cubicBezTo>
                    <a:pt x="24" y="6"/>
                    <a:pt x="24" y="5"/>
                    <a:pt x="44" y="24"/>
                  </a:cubicBezTo>
                  <a:cubicBezTo>
                    <a:pt x="53" y="18"/>
                    <a:pt x="52" y="6"/>
                    <a:pt x="59" y="0"/>
                  </a:cubicBezTo>
                  <a:cubicBezTo>
                    <a:pt x="71" y="4"/>
                    <a:pt x="75" y="17"/>
                    <a:pt x="86" y="22"/>
                  </a:cubicBezTo>
                  <a:cubicBezTo>
                    <a:pt x="95" y="28"/>
                    <a:pt x="94" y="37"/>
                    <a:pt x="95" y="45"/>
                  </a:cubicBezTo>
                  <a:close/>
                </a:path>
              </a:pathLst>
            </a:custGeom>
            <a:solidFill>
              <a:srgbClr val="B041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3" name="Freeform 653">
              <a:extLst>
                <a:ext uri="{FF2B5EF4-FFF2-40B4-BE49-F238E27FC236}">
                  <a16:creationId xmlns:a16="http://schemas.microsoft.com/office/drawing/2014/main" id="{5FBB84AB-E193-4A27-AAC2-18D05BC05CF2}"/>
                </a:ext>
              </a:extLst>
            </p:cNvPr>
            <p:cNvSpPr>
              <a:spLocks/>
            </p:cNvSpPr>
            <p:nvPr/>
          </p:nvSpPr>
          <p:spPr bwMode="auto">
            <a:xfrm>
              <a:off x="3775076" y="1370012"/>
              <a:ext cx="376238" cy="352425"/>
            </a:xfrm>
            <a:custGeom>
              <a:avLst/>
              <a:gdLst>
                <a:gd name="T0" fmla="*/ 18 w 100"/>
                <a:gd name="T1" fmla="*/ 94 h 94"/>
                <a:gd name="T2" fmla="*/ 4 w 100"/>
                <a:gd name="T3" fmla="*/ 51 h 94"/>
                <a:gd name="T4" fmla="*/ 20 w 100"/>
                <a:gd name="T5" fmla="*/ 27 h 94"/>
                <a:gd name="T6" fmla="*/ 40 w 100"/>
                <a:gd name="T7" fmla="*/ 18 h 94"/>
                <a:gd name="T8" fmla="*/ 57 w 100"/>
                <a:gd name="T9" fmla="*/ 12 h 94"/>
                <a:gd name="T10" fmla="*/ 76 w 100"/>
                <a:gd name="T11" fmla="*/ 12 h 94"/>
                <a:gd name="T12" fmla="*/ 83 w 100"/>
                <a:gd name="T13" fmla="*/ 0 h 94"/>
                <a:gd name="T14" fmla="*/ 100 w 100"/>
                <a:gd name="T15" fmla="*/ 23 h 94"/>
                <a:gd name="T16" fmla="*/ 96 w 100"/>
                <a:gd name="T17" fmla="*/ 43 h 94"/>
                <a:gd name="T18" fmla="*/ 90 w 100"/>
                <a:gd name="T19" fmla="*/ 59 h 94"/>
                <a:gd name="T20" fmla="*/ 33 w 100"/>
                <a:gd name="T21" fmla="*/ 83 h 94"/>
                <a:gd name="T22" fmla="*/ 18 w 100"/>
                <a:gd name="T23" fmla="*/ 94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0" h="94">
                  <a:moveTo>
                    <a:pt x="18" y="94"/>
                  </a:moveTo>
                  <a:cubicBezTo>
                    <a:pt x="6" y="82"/>
                    <a:pt x="2" y="68"/>
                    <a:pt x="4" y="51"/>
                  </a:cubicBezTo>
                  <a:cubicBezTo>
                    <a:pt x="0" y="33"/>
                    <a:pt x="4" y="27"/>
                    <a:pt x="20" y="27"/>
                  </a:cubicBezTo>
                  <a:cubicBezTo>
                    <a:pt x="29" y="28"/>
                    <a:pt x="35" y="28"/>
                    <a:pt x="40" y="18"/>
                  </a:cubicBezTo>
                  <a:cubicBezTo>
                    <a:pt x="43" y="11"/>
                    <a:pt x="50" y="10"/>
                    <a:pt x="57" y="12"/>
                  </a:cubicBezTo>
                  <a:cubicBezTo>
                    <a:pt x="63" y="13"/>
                    <a:pt x="70" y="13"/>
                    <a:pt x="76" y="12"/>
                  </a:cubicBezTo>
                  <a:cubicBezTo>
                    <a:pt x="78" y="9"/>
                    <a:pt x="80" y="5"/>
                    <a:pt x="83" y="0"/>
                  </a:cubicBezTo>
                  <a:cubicBezTo>
                    <a:pt x="89" y="8"/>
                    <a:pt x="95" y="15"/>
                    <a:pt x="100" y="23"/>
                  </a:cubicBezTo>
                  <a:cubicBezTo>
                    <a:pt x="97" y="29"/>
                    <a:pt x="96" y="36"/>
                    <a:pt x="96" y="43"/>
                  </a:cubicBezTo>
                  <a:cubicBezTo>
                    <a:pt x="98" y="50"/>
                    <a:pt x="96" y="59"/>
                    <a:pt x="90" y="59"/>
                  </a:cubicBezTo>
                  <a:cubicBezTo>
                    <a:pt x="67" y="57"/>
                    <a:pt x="58" y="87"/>
                    <a:pt x="33" y="83"/>
                  </a:cubicBezTo>
                  <a:cubicBezTo>
                    <a:pt x="27" y="82"/>
                    <a:pt x="24" y="92"/>
                    <a:pt x="18" y="94"/>
                  </a:cubicBezTo>
                  <a:close/>
                </a:path>
              </a:pathLst>
            </a:custGeom>
            <a:solidFill>
              <a:srgbClr val="D4C8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4" name="Freeform 654">
              <a:extLst>
                <a:ext uri="{FF2B5EF4-FFF2-40B4-BE49-F238E27FC236}">
                  <a16:creationId xmlns:a16="http://schemas.microsoft.com/office/drawing/2014/main" id="{63C0A734-F18E-4163-97A6-678250D38A88}"/>
                </a:ext>
              </a:extLst>
            </p:cNvPr>
            <p:cNvSpPr>
              <a:spLocks/>
            </p:cNvSpPr>
            <p:nvPr/>
          </p:nvSpPr>
          <p:spPr bwMode="auto">
            <a:xfrm>
              <a:off x="3840163" y="1493837"/>
              <a:ext cx="349250" cy="300038"/>
            </a:xfrm>
            <a:custGeom>
              <a:avLst/>
              <a:gdLst>
                <a:gd name="T0" fmla="*/ 1 w 93"/>
                <a:gd name="T1" fmla="*/ 61 h 80"/>
                <a:gd name="T2" fmla="*/ 25 w 93"/>
                <a:gd name="T3" fmla="*/ 41 h 80"/>
                <a:gd name="T4" fmla="*/ 42 w 93"/>
                <a:gd name="T5" fmla="*/ 29 h 80"/>
                <a:gd name="T6" fmla="*/ 62 w 93"/>
                <a:gd name="T7" fmla="*/ 20 h 80"/>
                <a:gd name="T8" fmla="*/ 79 w 93"/>
                <a:gd name="T9" fmla="*/ 10 h 80"/>
                <a:gd name="T10" fmla="*/ 92 w 93"/>
                <a:gd name="T11" fmla="*/ 19 h 80"/>
                <a:gd name="T12" fmla="*/ 88 w 93"/>
                <a:gd name="T13" fmla="*/ 34 h 80"/>
                <a:gd name="T14" fmla="*/ 61 w 93"/>
                <a:gd name="T15" fmla="*/ 46 h 80"/>
                <a:gd name="T16" fmla="*/ 56 w 93"/>
                <a:gd name="T17" fmla="*/ 56 h 80"/>
                <a:gd name="T18" fmla="*/ 37 w 93"/>
                <a:gd name="T19" fmla="*/ 66 h 80"/>
                <a:gd name="T20" fmla="*/ 15 w 93"/>
                <a:gd name="T21" fmla="*/ 79 h 80"/>
                <a:gd name="T22" fmla="*/ 15 w 93"/>
                <a:gd name="T23" fmla="*/ 73 h 80"/>
                <a:gd name="T24" fmla="*/ 1 w 93"/>
                <a:gd name="T25" fmla="*/ 61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3" h="80">
                  <a:moveTo>
                    <a:pt x="1" y="61"/>
                  </a:moveTo>
                  <a:cubicBezTo>
                    <a:pt x="1" y="46"/>
                    <a:pt x="1" y="30"/>
                    <a:pt x="25" y="41"/>
                  </a:cubicBezTo>
                  <a:cubicBezTo>
                    <a:pt x="35" y="46"/>
                    <a:pt x="40" y="39"/>
                    <a:pt x="42" y="29"/>
                  </a:cubicBezTo>
                  <a:cubicBezTo>
                    <a:pt x="45" y="17"/>
                    <a:pt x="50" y="11"/>
                    <a:pt x="62" y="20"/>
                  </a:cubicBezTo>
                  <a:cubicBezTo>
                    <a:pt x="76" y="31"/>
                    <a:pt x="73" y="13"/>
                    <a:pt x="79" y="10"/>
                  </a:cubicBezTo>
                  <a:cubicBezTo>
                    <a:pt x="93" y="0"/>
                    <a:pt x="85" y="19"/>
                    <a:pt x="92" y="19"/>
                  </a:cubicBezTo>
                  <a:cubicBezTo>
                    <a:pt x="90" y="24"/>
                    <a:pt x="89" y="29"/>
                    <a:pt x="88" y="34"/>
                  </a:cubicBezTo>
                  <a:cubicBezTo>
                    <a:pt x="81" y="57"/>
                    <a:pt x="81" y="57"/>
                    <a:pt x="61" y="46"/>
                  </a:cubicBezTo>
                  <a:cubicBezTo>
                    <a:pt x="57" y="48"/>
                    <a:pt x="56" y="52"/>
                    <a:pt x="56" y="56"/>
                  </a:cubicBezTo>
                  <a:cubicBezTo>
                    <a:pt x="56" y="71"/>
                    <a:pt x="47" y="73"/>
                    <a:pt x="37" y="66"/>
                  </a:cubicBezTo>
                  <a:cubicBezTo>
                    <a:pt x="21" y="57"/>
                    <a:pt x="18" y="67"/>
                    <a:pt x="15" y="79"/>
                  </a:cubicBezTo>
                  <a:cubicBezTo>
                    <a:pt x="15" y="77"/>
                    <a:pt x="15" y="75"/>
                    <a:pt x="15" y="73"/>
                  </a:cubicBezTo>
                  <a:cubicBezTo>
                    <a:pt x="0" y="80"/>
                    <a:pt x="5" y="66"/>
                    <a:pt x="1" y="61"/>
                  </a:cubicBezTo>
                  <a:close/>
                </a:path>
              </a:pathLst>
            </a:custGeom>
            <a:solidFill>
              <a:srgbClr val="AB45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5" name="Freeform 655">
              <a:extLst>
                <a:ext uri="{FF2B5EF4-FFF2-40B4-BE49-F238E27FC236}">
                  <a16:creationId xmlns:a16="http://schemas.microsoft.com/office/drawing/2014/main" id="{3DA60A95-C800-4482-8296-EDA738775BA7}"/>
                </a:ext>
              </a:extLst>
            </p:cNvPr>
            <p:cNvSpPr>
              <a:spLocks/>
            </p:cNvSpPr>
            <p:nvPr/>
          </p:nvSpPr>
          <p:spPr bwMode="auto">
            <a:xfrm>
              <a:off x="3730626" y="1257300"/>
              <a:ext cx="360363" cy="307975"/>
            </a:xfrm>
            <a:custGeom>
              <a:avLst/>
              <a:gdLst>
                <a:gd name="T0" fmla="*/ 88 w 96"/>
                <a:gd name="T1" fmla="*/ 42 h 82"/>
                <a:gd name="T2" fmla="*/ 74 w 96"/>
                <a:gd name="T3" fmla="*/ 51 h 82"/>
                <a:gd name="T4" fmla="*/ 56 w 96"/>
                <a:gd name="T5" fmla="*/ 60 h 82"/>
                <a:gd name="T6" fmla="*/ 42 w 96"/>
                <a:gd name="T7" fmla="*/ 68 h 82"/>
                <a:gd name="T8" fmla="*/ 16 w 96"/>
                <a:gd name="T9" fmla="*/ 81 h 82"/>
                <a:gd name="T10" fmla="*/ 0 w 96"/>
                <a:gd name="T11" fmla="*/ 66 h 82"/>
                <a:gd name="T12" fmla="*/ 3 w 96"/>
                <a:gd name="T13" fmla="*/ 56 h 82"/>
                <a:gd name="T14" fmla="*/ 4 w 96"/>
                <a:gd name="T15" fmla="*/ 49 h 82"/>
                <a:gd name="T16" fmla="*/ 30 w 96"/>
                <a:gd name="T17" fmla="*/ 35 h 82"/>
                <a:gd name="T18" fmla="*/ 43 w 96"/>
                <a:gd name="T19" fmla="*/ 28 h 82"/>
                <a:gd name="T20" fmla="*/ 65 w 96"/>
                <a:gd name="T21" fmla="*/ 19 h 82"/>
                <a:gd name="T22" fmla="*/ 80 w 96"/>
                <a:gd name="T23" fmla="*/ 17 h 82"/>
                <a:gd name="T24" fmla="*/ 88 w 96"/>
                <a:gd name="T25" fmla="*/ 4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82">
                  <a:moveTo>
                    <a:pt x="88" y="42"/>
                  </a:moveTo>
                  <a:cubicBezTo>
                    <a:pt x="88" y="52"/>
                    <a:pt x="85" y="58"/>
                    <a:pt x="74" y="51"/>
                  </a:cubicBezTo>
                  <a:cubicBezTo>
                    <a:pt x="63" y="44"/>
                    <a:pt x="56" y="44"/>
                    <a:pt x="56" y="60"/>
                  </a:cubicBezTo>
                  <a:cubicBezTo>
                    <a:pt x="56" y="70"/>
                    <a:pt x="50" y="73"/>
                    <a:pt x="42" y="68"/>
                  </a:cubicBezTo>
                  <a:cubicBezTo>
                    <a:pt x="25" y="58"/>
                    <a:pt x="19" y="66"/>
                    <a:pt x="16" y="81"/>
                  </a:cubicBezTo>
                  <a:cubicBezTo>
                    <a:pt x="5" y="82"/>
                    <a:pt x="4" y="72"/>
                    <a:pt x="0" y="66"/>
                  </a:cubicBezTo>
                  <a:cubicBezTo>
                    <a:pt x="3" y="63"/>
                    <a:pt x="4" y="60"/>
                    <a:pt x="3" y="56"/>
                  </a:cubicBezTo>
                  <a:cubicBezTo>
                    <a:pt x="4" y="54"/>
                    <a:pt x="4" y="51"/>
                    <a:pt x="4" y="49"/>
                  </a:cubicBezTo>
                  <a:cubicBezTo>
                    <a:pt x="5" y="29"/>
                    <a:pt x="11" y="21"/>
                    <a:pt x="30" y="35"/>
                  </a:cubicBezTo>
                  <a:cubicBezTo>
                    <a:pt x="39" y="42"/>
                    <a:pt x="41" y="34"/>
                    <a:pt x="43" y="28"/>
                  </a:cubicBezTo>
                  <a:cubicBezTo>
                    <a:pt x="46" y="15"/>
                    <a:pt x="47" y="0"/>
                    <a:pt x="65" y="19"/>
                  </a:cubicBezTo>
                  <a:cubicBezTo>
                    <a:pt x="69" y="23"/>
                    <a:pt x="76" y="22"/>
                    <a:pt x="80" y="17"/>
                  </a:cubicBezTo>
                  <a:cubicBezTo>
                    <a:pt x="96" y="21"/>
                    <a:pt x="84" y="34"/>
                    <a:pt x="88" y="42"/>
                  </a:cubicBezTo>
                  <a:close/>
                </a:path>
              </a:pathLst>
            </a:custGeom>
            <a:solidFill>
              <a:srgbClr val="AC422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6" name="Freeform 656">
              <a:extLst>
                <a:ext uri="{FF2B5EF4-FFF2-40B4-BE49-F238E27FC236}">
                  <a16:creationId xmlns:a16="http://schemas.microsoft.com/office/drawing/2014/main" id="{1D27FB9E-CC01-4463-B8C9-C0E980D66986}"/>
                </a:ext>
              </a:extLst>
            </p:cNvPr>
            <p:cNvSpPr>
              <a:spLocks/>
            </p:cNvSpPr>
            <p:nvPr/>
          </p:nvSpPr>
          <p:spPr bwMode="auto">
            <a:xfrm>
              <a:off x="5686426" y="5248275"/>
              <a:ext cx="169863" cy="377825"/>
            </a:xfrm>
            <a:custGeom>
              <a:avLst/>
              <a:gdLst>
                <a:gd name="T0" fmla="*/ 35 w 45"/>
                <a:gd name="T1" fmla="*/ 98 h 101"/>
                <a:gd name="T2" fmla="*/ 15 w 45"/>
                <a:gd name="T3" fmla="*/ 71 h 101"/>
                <a:gd name="T4" fmla="*/ 11 w 45"/>
                <a:gd name="T5" fmla="*/ 43 h 101"/>
                <a:gd name="T6" fmla="*/ 8 w 45"/>
                <a:gd name="T7" fmla="*/ 29 h 101"/>
                <a:gd name="T8" fmla="*/ 3 w 45"/>
                <a:gd name="T9" fmla="*/ 6 h 101"/>
                <a:gd name="T10" fmla="*/ 7 w 45"/>
                <a:gd name="T11" fmla="*/ 1 h 101"/>
                <a:gd name="T12" fmla="*/ 18 w 45"/>
                <a:gd name="T13" fmla="*/ 11 h 101"/>
                <a:gd name="T14" fmla="*/ 45 w 45"/>
                <a:gd name="T15" fmla="*/ 90 h 101"/>
                <a:gd name="T16" fmla="*/ 43 w 45"/>
                <a:gd name="T17" fmla="*/ 98 h 101"/>
                <a:gd name="T18" fmla="*/ 35 w 45"/>
                <a:gd name="T19" fmla="*/ 9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5" h="101">
                  <a:moveTo>
                    <a:pt x="35" y="98"/>
                  </a:moveTo>
                  <a:cubicBezTo>
                    <a:pt x="28" y="89"/>
                    <a:pt x="23" y="78"/>
                    <a:pt x="15" y="71"/>
                  </a:cubicBezTo>
                  <a:cubicBezTo>
                    <a:pt x="4" y="62"/>
                    <a:pt x="2" y="53"/>
                    <a:pt x="11" y="43"/>
                  </a:cubicBezTo>
                  <a:cubicBezTo>
                    <a:pt x="15" y="36"/>
                    <a:pt x="12" y="32"/>
                    <a:pt x="8" y="29"/>
                  </a:cubicBezTo>
                  <a:cubicBezTo>
                    <a:pt x="0" y="22"/>
                    <a:pt x="0" y="15"/>
                    <a:pt x="3" y="6"/>
                  </a:cubicBezTo>
                  <a:cubicBezTo>
                    <a:pt x="4" y="5"/>
                    <a:pt x="6" y="3"/>
                    <a:pt x="7" y="1"/>
                  </a:cubicBezTo>
                  <a:cubicBezTo>
                    <a:pt x="14" y="0"/>
                    <a:pt x="16" y="6"/>
                    <a:pt x="18" y="11"/>
                  </a:cubicBezTo>
                  <a:cubicBezTo>
                    <a:pt x="29" y="37"/>
                    <a:pt x="37" y="63"/>
                    <a:pt x="45" y="90"/>
                  </a:cubicBezTo>
                  <a:cubicBezTo>
                    <a:pt x="45" y="93"/>
                    <a:pt x="45" y="95"/>
                    <a:pt x="43" y="98"/>
                  </a:cubicBezTo>
                  <a:cubicBezTo>
                    <a:pt x="41" y="100"/>
                    <a:pt x="38" y="101"/>
                    <a:pt x="35" y="98"/>
                  </a:cubicBezTo>
                  <a:close/>
                </a:path>
              </a:pathLst>
            </a:custGeom>
            <a:solidFill>
              <a:srgbClr val="70A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7" name="Freeform 657">
              <a:extLst>
                <a:ext uri="{FF2B5EF4-FFF2-40B4-BE49-F238E27FC236}">
                  <a16:creationId xmlns:a16="http://schemas.microsoft.com/office/drawing/2014/main" id="{76A4ACEA-8F74-493F-A5A0-0C33B6E79F99}"/>
                </a:ext>
              </a:extLst>
            </p:cNvPr>
            <p:cNvSpPr>
              <a:spLocks/>
            </p:cNvSpPr>
            <p:nvPr/>
          </p:nvSpPr>
          <p:spPr bwMode="auto">
            <a:xfrm>
              <a:off x="5708651" y="5191125"/>
              <a:ext cx="165100" cy="428625"/>
            </a:xfrm>
            <a:custGeom>
              <a:avLst/>
              <a:gdLst>
                <a:gd name="T0" fmla="*/ 37 w 44"/>
                <a:gd name="T1" fmla="*/ 113 h 114"/>
                <a:gd name="T2" fmla="*/ 1 w 44"/>
                <a:gd name="T3" fmla="*/ 16 h 114"/>
                <a:gd name="T4" fmla="*/ 0 w 44"/>
                <a:gd name="T5" fmla="*/ 0 h 114"/>
                <a:gd name="T6" fmla="*/ 10 w 44"/>
                <a:gd name="T7" fmla="*/ 6 h 114"/>
                <a:gd name="T8" fmla="*/ 44 w 44"/>
                <a:gd name="T9" fmla="*/ 110 h 114"/>
                <a:gd name="T10" fmla="*/ 40 w 44"/>
                <a:gd name="T11" fmla="*/ 114 h 114"/>
                <a:gd name="T12" fmla="*/ 37 w 44"/>
                <a:gd name="T13" fmla="*/ 113 h 114"/>
              </a:gdLst>
              <a:ahLst/>
              <a:cxnLst>
                <a:cxn ang="0">
                  <a:pos x="T0" y="T1"/>
                </a:cxn>
                <a:cxn ang="0">
                  <a:pos x="T2" y="T3"/>
                </a:cxn>
                <a:cxn ang="0">
                  <a:pos x="T4" y="T5"/>
                </a:cxn>
                <a:cxn ang="0">
                  <a:pos x="T6" y="T7"/>
                </a:cxn>
                <a:cxn ang="0">
                  <a:pos x="T8" y="T9"/>
                </a:cxn>
                <a:cxn ang="0">
                  <a:pos x="T10" y="T11"/>
                </a:cxn>
                <a:cxn ang="0">
                  <a:pos x="T12" y="T13"/>
                </a:cxn>
              </a:cxnLst>
              <a:rect l="0" t="0" r="r" b="b"/>
              <a:pathLst>
                <a:path w="44" h="114">
                  <a:moveTo>
                    <a:pt x="37" y="113"/>
                  </a:moveTo>
                  <a:cubicBezTo>
                    <a:pt x="22" y="82"/>
                    <a:pt x="17" y="47"/>
                    <a:pt x="1" y="16"/>
                  </a:cubicBezTo>
                  <a:cubicBezTo>
                    <a:pt x="1" y="11"/>
                    <a:pt x="1" y="5"/>
                    <a:pt x="0" y="0"/>
                  </a:cubicBezTo>
                  <a:cubicBezTo>
                    <a:pt x="3" y="2"/>
                    <a:pt x="7" y="4"/>
                    <a:pt x="10" y="6"/>
                  </a:cubicBezTo>
                  <a:cubicBezTo>
                    <a:pt x="29" y="38"/>
                    <a:pt x="41" y="72"/>
                    <a:pt x="44" y="110"/>
                  </a:cubicBezTo>
                  <a:cubicBezTo>
                    <a:pt x="43" y="112"/>
                    <a:pt x="41" y="113"/>
                    <a:pt x="40" y="114"/>
                  </a:cubicBezTo>
                  <a:cubicBezTo>
                    <a:pt x="39" y="114"/>
                    <a:pt x="38" y="113"/>
                    <a:pt x="37" y="113"/>
                  </a:cubicBezTo>
                  <a:close/>
                </a:path>
              </a:pathLst>
            </a:custGeom>
            <a:solidFill>
              <a:srgbClr val="3B50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8" name="Freeform 658">
              <a:extLst>
                <a:ext uri="{FF2B5EF4-FFF2-40B4-BE49-F238E27FC236}">
                  <a16:creationId xmlns:a16="http://schemas.microsoft.com/office/drawing/2014/main" id="{D9DE69F4-A2AB-41AD-96F6-6B02266D23F1}"/>
                </a:ext>
              </a:extLst>
            </p:cNvPr>
            <p:cNvSpPr>
              <a:spLocks/>
            </p:cNvSpPr>
            <p:nvPr/>
          </p:nvSpPr>
          <p:spPr bwMode="auto">
            <a:xfrm>
              <a:off x="5732463" y="5213350"/>
              <a:ext cx="814388" cy="766763"/>
            </a:xfrm>
            <a:custGeom>
              <a:avLst/>
              <a:gdLst>
                <a:gd name="T0" fmla="*/ 36 w 217"/>
                <a:gd name="T1" fmla="*/ 107 h 204"/>
                <a:gd name="T2" fmla="*/ 9 w 217"/>
                <a:gd name="T3" fmla="*/ 24 h 204"/>
                <a:gd name="T4" fmla="*/ 4 w 217"/>
                <a:gd name="T5" fmla="*/ 0 h 204"/>
                <a:gd name="T6" fmla="*/ 32 w 217"/>
                <a:gd name="T7" fmla="*/ 7 h 204"/>
                <a:gd name="T8" fmla="*/ 79 w 217"/>
                <a:gd name="T9" fmla="*/ 14 h 204"/>
                <a:gd name="T10" fmla="*/ 147 w 217"/>
                <a:gd name="T11" fmla="*/ 14 h 204"/>
                <a:gd name="T12" fmla="*/ 195 w 217"/>
                <a:gd name="T13" fmla="*/ 8 h 204"/>
                <a:gd name="T14" fmla="*/ 198 w 217"/>
                <a:gd name="T15" fmla="*/ 19 h 204"/>
                <a:gd name="T16" fmla="*/ 214 w 217"/>
                <a:gd name="T17" fmla="*/ 79 h 204"/>
                <a:gd name="T18" fmla="*/ 215 w 217"/>
                <a:gd name="T19" fmla="*/ 102 h 204"/>
                <a:gd name="T20" fmla="*/ 201 w 217"/>
                <a:gd name="T21" fmla="*/ 154 h 204"/>
                <a:gd name="T22" fmla="*/ 198 w 217"/>
                <a:gd name="T23" fmla="*/ 163 h 204"/>
                <a:gd name="T24" fmla="*/ 182 w 217"/>
                <a:gd name="T25" fmla="*/ 204 h 204"/>
                <a:gd name="T26" fmla="*/ 122 w 217"/>
                <a:gd name="T27" fmla="*/ 171 h 204"/>
                <a:gd name="T28" fmla="*/ 118 w 217"/>
                <a:gd name="T29" fmla="*/ 166 h 204"/>
                <a:gd name="T30" fmla="*/ 69 w 217"/>
                <a:gd name="T31" fmla="*/ 133 h 204"/>
                <a:gd name="T32" fmla="*/ 52 w 217"/>
                <a:gd name="T33" fmla="*/ 137 h 204"/>
                <a:gd name="T34" fmla="*/ 35 w 217"/>
                <a:gd name="T35" fmla="*/ 110 h 204"/>
                <a:gd name="T36" fmla="*/ 36 w 217"/>
                <a:gd name="T37" fmla="*/ 107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17" h="204">
                  <a:moveTo>
                    <a:pt x="36" y="107"/>
                  </a:moveTo>
                  <a:cubicBezTo>
                    <a:pt x="27" y="79"/>
                    <a:pt x="17" y="52"/>
                    <a:pt x="9" y="24"/>
                  </a:cubicBezTo>
                  <a:cubicBezTo>
                    <a:pt x="6" y="17"/>
                    <a:pt x="0" y="9"/>
                    <a:pt x="4" y="0"/>
                  </a:cubicBezTo>
                  <a:cubicBezTo>
                    <a:pt x="13" y="2"/>
                    <a:pt x="23" y="5"/>
                    <a:pt x="32" y="7"/>
                  </a:cubicBezTo>
                  <a:cubicBezTo>
                    <a:pt x="48" y="13"/>
                    <a:pt x="64" y="14"/>
                    <a:pt x="79" y="14"/>
                  </a:cubicBezTo>
                  <a:cubicBezTo>
                    <a:pt x="102" y="17"/>
                    <a:pt x="124" y="16"/>
                    <a:pt x="147" y="14"/>
                  </a:cubicBezTo>
                  <a:cubicBezTo>
                    <a:pt x="164" y="17"/>
                    <a:pt x="179" y="8"/>
                    <a:pt x="195" y="8"/>
                  </a:cubicBezTo>
                  <a:cubicBezTo>
                    <a:pt x="199" y="11"/>
                    <a:pt x="196" y="16"/>
                    <a:pt x="198" y="19"/>
                  </a:cubicBezTo>
                  <a:cubicBezTo>
                    <a:pt x="197" y="41"/>
                    <a:pt x="207" y="59"/>
                    <a:pt x="214" y="79"/>
                  </a:cubicBezTo>
                  <a:cubicBezTo>
                    <a:pt x="215" y="87"/>
                    <a:pt x="217" y="94"/>
                    <a:pt x="215" y="102"/>
                  </a:cubicBezTo>
                  <a:cubicBezTo>
                    <a:pt x="208" y="119"/>
                    <a:pt x="204" y="137"/>
                    <a:pt x="201" y="154"/>
                  </a:cubicBezTo>
                  <a:cubicBezTo>
                    <a:pt x="200" y="157"/>
                    <a:pt x="199" y="160"/>
                    <a:pt x="198" y="163"/>
                  </a:cubicBezTo>
                  <a:cubicBezTo>
                    <a:pt x="192" y="176"/>
                    <a:pt x="194" y="194"/>
                    <a:pt x="182" y="204"/>
                  </a:cubicBezTo>
                  <a:cubicBezTo>
                    <a:pt x="162" y="193"/>
                    <a:pt x="134" y="195"/>
                    <a:pt x="122" y="171"/>
                  </a:cubicBezTo>
                  <a:cubicBezTo>
                    <a:pt x="121" y="169"/>
                    <a:pt x="118" y="168"/>
                    <a:pt x="118" y="166"/>
                  </a:cubicBezTo>
                  <a:cubicBezTo>
                    <a:pt x="110" y="142"/>
                    <a:pt x="86" y="143"/>
                    <a:pt x="69" y="133"/>
                  </a:cubicBezTo>
                  <a:cubicBezTo>
                    <a:pt x="62" y="129"/>
                    <a:pt x="58" y="135"/>
                    <a:pt x="52" y="137"/>
                  </a:cubicBezTo>
                  <a:cubicBezTo>
                    <a:pt x="37" y="134"/>
                    <a:pt x="37" y="121"/>
                    <a:pt x="35" y="110"/>
                  </a:cubicBezTo>
                  <a:cubicBezTo>
                    <a:pt x="35" y="109"/>
                    <a:pt x="35" y="108"/>
                    <a:pt x="36" y="107"/>
                  </a:cubicBezTo>
                  <a:close/>
                </a:path>
              </a:pathLst>
            </a:custGeom>
            <a:solidFill>
              <a:srgbClr val="CFC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9" name="Freeform 659">
              <a:extLst>
                <a:ext uri="{FF2B5EF4-FFF2-40B4-BE49-F238E27FC236}">
                  <a16:creationId xmlns:a16="http://schemas.microsoft.com/office/drawing/2014/main" id="{5B2BA8C7-8D53-4B6B-8D2B-A41902403B74}"/>
                </a:ext>
              </a:extLst>
            </p:cNvPr>
            <p:cNvSpPr>
              <a:spLocks/>
            </p:cNvSpPr>
            <p:nvPr/>
          </p:nvSpPr>
          <p:spPr bwMode="auto">
            <a:xfrm>
              <a:off x="6643688" y="5165725"/>
              <a:ext cx="519113" cy="1211263"/>
            </a:xfrm>
            <a:custGeom>
              <a:avLst/>
              <a:gdLst>
                <a:gd name="T0" fmla="*/ 131 w 138"/>
                <a:gd name="T1" fmla="*/ 16 h 323"/>
                <a:gd name="T2" fmla="*/ 125 w 138"/>
                <a:gd name="T3" fmla="*/ 36 h 323"/>
                <a:gd name="T4" fmla="*/ 113 w 138"/>
                <a:gd name="T5" fmla="*/ 79 h 323"/>
                <a:gd name="T6" fmla="*/ 82 w 138"/>
                <a:gd name="T7" fmla="*/ 210 h 323"/>
                <a:gd name="T8" fmla="*/ 55 w 138"/>
                <a:gd name="T9" fmla="*/ 309 h 323"/>
                <a:gd name="T10" fmla="*/ 43 w 138"/>
                <a:gd name="T11" fmla="*/ 320 h 323"/>
                <a:gd name="T12" fmla="*/ 34 w 138"/>
                <a:gd name="T13" fmla="*/ 284 h 323"/>
                <a:gd name="T14" fmla="*/ 31 w 138"/>
                <a:gd name="T15" fmla="*/ 261 h 323"/>
                <a:gd name="T16" fmla="*/ 21 w 138"/>
                <a:gd name="T17" fmla="*/ 193 h 323"/>
                <a:gd name="T18" fmla="*/ 10 w 138"/>
                <a:gd name="T19" fmla="*/ 134 h 323"/>
                <a:gd name="T20" fmla="*/ 11 w 138"/>
                <a:gd name="T21" fmla="*/ 84 h 323"/>
                <a:gd name="T22" fmla="*/ 27 w 138"/>
                <a:gd name="T23" fmla="*/ 60 h 323"/>
                <a:gd name="T24" fmla="*/ 35 w 138"/>
                <a:gd name="T25" fmla="*/ 40 h 323"/>
                <a:gd name="T26" fmla="*/ 84 w 138"/>
                <a:gd name="T27" fmla="*/ 4 h 323"/>
                <a:gd name="T28" fmla="*/ 124 w 138"/>
                <a:gd name="T29" fmla="*/ 3 h 323"/>
                <a:gd name="T30" fmla="*/ 133 w 138"/>
                <a:gd name="T31" fmla="*/ 1 h 323"/>
                <a:gd name="T32" fmla="*/ 131 w 138"/>
                <a:gd name="T33" fmla="*/ 16 h 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38" h="323">
                  <a:moveTo>
                    <a:pt x="131" y="16"/>
                  </a:moveTo>
                  <a:cubicBezTo>
                    <a:pt x="129" y="23"/>
                    <a:pt x="127" y="29"/>
                    <a:pt x="125" y="36"/>
                  </a:cubicBezTo>
                  <a:cubicBezTo>
                    <a:pt x="125" y="51"/>
                    <a:pt x="116" y="65"/>
                    <a:pt x="113" y="79"/>
                  </a:cubicBezTo>
                  <a:cubicBezTo>
                    <a:pt x="103" y="123"/>
                    <a:pt x="88" y="165"/>
                    <a:pt x="82" y="210"/>
                  </a:cubicBezTo>
                  <a:cubicBezTo>
                    <a:pt x="72" y="242"/>
                    <a:pt x="71" y="277"/>
                    <a:pt x="55" y="309"/>
                  </a:cubicBezTo>
                  <a:cubicBezTo>
                    <a:pt x="53" y="314"/>
                    <a:pt x="53" y="323"/>
                    <a:pt x="43" y="320"/>
                  </a:cubicBezTo>
                  <a:cubicBezTo>
                    <a:pt x="34" y="310"/>
                    <a:pt x="34" y="297"/>
                    <a:pt x="34" y="284"/>
                  </a:cubicBezTo>
                  <a:cubicBezTo>
                    <a:pt x="34" y="276"/>
                    <a:pt x="33" y="268"/>
                    <a:pt x="31" y="261"/>
                  </a:cubicBezTo>
                  <a:cubicBezTo>
                    <a:pt x="31" y="238"/>
                    <a:pt x="23" y="216"/>
                    <a:pt x="21" y="193"/>
                  </a:cubicBezTo>
                  <a:cubicBezTo>
                    <a:pt x="16" y="173"/>
                    <a:pt x="10" y="154"/>
                    <a:pt x="10" y="134"/>
                  </a:cubicBezTo>
                  <a:cubicBezTo>
                    <a:pt x="7" y="117"/>
                    <a:pt x="0" y="100"/>
                    <a:pt x="11" y="84"/>
                  </a:cubicBezTo>
                  <a:cubicBezTo>
                    <a:pt x="18" y="77"/>
                    <a:pt x="23" y="69"/>
                    <a:pt x="27" y="60"/>
                  </a:cubicBezTo>
                  <a:cubicBezTo>
                    <a:pt x="23" y="50"/>
                    <a:pt x="26" y="44"/>
                    <a:pt x="35" y="40"/>
                  </a:cubicBezTo>
                  <a:cubicBezTo>
                    <a:pt x="45" y="3"/>
                    <a:pt x="45" y="3"/>
                    <a:pt x="84" y="4"/>
                  </a:cubicBezTo>
                  <a:cubicBezTo>
                    <a:pt x="98" y="4"/>
                    <a:pt x="111" y="4"/>
                    <a:pt x="124" y="3"/>
                  </a:cubicBezTo>
                  <a:cubicBezTo>
                    <a:pt x="127" y="2"/>
                    <a:pt x="132" y="0"/>
                    <a:pt x="133" y="1"/>
                  </a:cubicBezTo>
                  <a:cubicBezTo>
                    <a:pt x="138" y="6"/>
                    <a:pt x="130" y="11"/>
                    <a:pt x="131" y="16"/>
                  </a:cubicBezTo>
                  <a:close/>
                </a:path>
              </a:pathLst>
            </a:custGeom>
            <a:solidFill>
              <a:srgbClr val="D3CE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0" name="Freeform 660">
              <a:extLst>
                <a:ext uri="{FF2B5EF4-FFF2-40B4-BE49-F238E27FC236}">
                  <a16:creationId xmlns:a16="http://schemas.microsoft.com/office/drawing/2014/main" id="{B94D2E6E-8B08-45A3-9883-5105322F21FF}"/>
                </a:ext>
              </a:extLst>
            </p:cNvPr>
            <p:cNvSpPr>
              <a:spLocks/>
            </p:cNvSpPr>
            <p:nvPr/>
          </p:nvSpPr>
          <p:spPr bwMode="auto">
            <a:xfrm>
              <a:off x="6500813" y="5202238"/>
              <a:ext cx="274638" cy="255588"/>
            </a:xfrm>
            <a:custGeom>
              <a:avLst/>
              <a:gdLst>
                <a:gd name="T0" fmla="*/ 73 w 73"/>
                <a:gd name="T1" fmla="*/ 30 h 68"/>
                <a:gd name="T2" fmla="*/ 65 w 73"/>
                <a:gd name="T3" fmla="*/ 50 h 68"/>
                <a:gd name="T4" fmla="*/ 18 w 73"/>
                <a:gd name="T5" fmla="*/ 64 h 68"/>
                <a:gd name="T6" fmla="*/ 5 w 73"/>
                <a:gd name="T7" fmla="*/ 55 h 68"/>
                <a:gd name="T8" fmla="*/ 18 w 73"/>
                <a:gd name="T9" fmla="*/ 50 h 68"/>
                <a:gd name="T10" fmla="*/ 47 w 73"/>
                <a:gd name="T11" fmla="*/ 46 h 68"/>
                <a:gd name="T12" fmla="*/ 13 w 73"/>
                <a:gd name="T13" fmla="*/ 46 h 68"/>
                <a:gd name="T14" fmla="*/ 0 w 73"/>
                <a:gd name="T15" fmla="*/ 34 h 68"/>
                <a:gd name="T16" fmla="*/ 13 w 73"/>
                <a:gd name="T17" fmla="*/ 27 h 68"/>
                <a:gd name="T18" fmla="*/ 45 w 73"/>
                <a:gd name="T19" fmla="*/ 24 h 68"/>
                <a:gd name="T20" fmla="*/ 29 w 73"/>
                <a:gd name="T21" fmla="*/ 21 h 68"/>
                <a:gd name="T22" fmla="*/ 73 w 73"/>
                <a:gd name="T23" fmla="*/ 3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3" h="68">
                  <a:moveTo>
                    <a:pt x="73" y="30"/>
                  </a:moveTo>
                  <a:cubicBezTo>
                    <a:pt x="71" y="37"/>
                    <a:pt x="70" y="44"/>
                    <a:pt x="65" y="50"/>
                  </a:cubicBezTo>
                  <a:cubicBezTo>
                    <a:pt x="51" y="60"/>
                    <a:pt x="36" y="68"/>
                    <a:pt x="18" y="64"/>
                  </a:cubicBezTo>
                  <a:cubicBezTo>
                    <a:pt x="12" y="63"/>
                    <a:pt x="4" y="62"/>
                    <a:pt x="5" y="55"/>
                  </a:cubicBezTo>
                  <a:cubicBezTo>
                    <a:pt x="5" y="48"/>
                    <a:pt x="13" y="50"/>
                    <a:pt x="18" y="50"/>
                  </a:cubicBezTo>
                  <a:cubicBezTo>
                    <a:pt x="27" y="49"/>
                    <a:pt x="37" y="50"/>
                    <a:pt x="47" y="46"/>
                  </a:cubicBezTo>
                  <a:cubicBezTo>
                    <a:pt x="36" y="46"/>
                    <a:pt x="24" y="46"/>
                    <a:pt x="13" y="46"/>
                  </a:cubicBezTo>
                  <a:cubicBezTo>
                    <a:pt x="5" y="46"/>
                    <a:pt x="0" y="42"/>
                    <a:pt x="0" y="34"/>
                  </a:cubicBezTo>
                  <a:cubicBezTo>
                    <a:pt x="0" y="25"/>
                    <a:pt x="7" y="27"/>
                    <a:pt x="13" y="27"/>
                  </a:cubicBezTo>
                  <a:cubicBezTo>
                    <a:pt x="24" y="26"/>
                    <a:pt x="34" y="26"/>
                    <a:pt x="45" y="24"/>
                  </a:cubicBezTo>
                  <a:cubicBezTo>
                    <a:pt x="40" y="23"/>
                    <a:pt x="34" y="22"/>
                    <a:pt x="29" y="21"/>
                  </a:cubicBezTo>
                  <a:cubicBezTo>
                    <a:pt x="43" y="26"/>
                    <a:pt x="64" y="0"/>
                    <a:pt x="73" y="30"/>
                  </a:cubicBezTo>
                  <a:close/>
                </a:path>
              </a:pathLst>
            </a:custGeom>
            <a:solidFill>
              <a:srgbClr val="8A65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1" name="Freeform 661">
              <a:extLst>
                <a:ext uri="{FF2B5EF4-FFF2-40B4-BE49-F238E27FC236}">
                  <a16:creationId xmlns:a16="http://schemas.microsoft.com/office/drawing/2014/main" id="{908E1819-DF62-4046-843D-7D85D83DDE59}"/>
                </a:ext>
              </a:extLst>
            </p:cNvPr>
            <p:cNvSpPr>
              <a:spLocks/>
            </p:cNvSpPr>
            <p:nvPr/>
          </p:nvSpPr>
          <p:spPr bwMode="auto">
            <a:xfrm>
              <a:off x="6448426" y="5480050"/>
              <a:ext cx="255588" cy="368300"/>
            </a:xfrm>
            <a:custGeom>
              <a:avLst/>
              <a:gdLst>
                <a:gd name="T0" fmla="*/ 63 w 68"/>
                <a:gd name="T1" fmla="*/ 0 h 98"/>
                <a:gd name="T2" fmla="*/ 68 w 68"/>
                <a:gd name="T3" fmla="*/ 48 h 98"/>
                <a:gd name="T4" fmla="*/ 38 w 68"/>
                <a:gd name="T5" fmla="*/ 84 h 98"/>
                <a:gd name="T6" fmla="*/ 19 w 68"/>
                <a:gd name="T7" fmla="*/ 92 h 98"/>
                <a:gd name="T8" fmla="*/ 0 w 68"/>
                <a:gd name="T9" fmla="*/ 88 h 98"/>
                <a:gd name="T10" fmla="*/ 2 w 68"/>
                <a:gd name="T11" fmla="*/ 84 h 98"/>
                <a:gd name="T12" fmla="*/ 12 w 68"/>
                <a:gd name="T13" fmla="*/ 55 h 98"/>
                <a:gd name="T14" fmla="*/ 40 w 68"/>
                <a:gd name="T15" fmla="*/ 24 h 98"/>
                <a:gd name="T16" fmla="*/ 63 w 68"/>
                <a:gd name="T17" fmla="*/ 0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 h="98">
                  <a:moveTo>
                    <a:pt x="63" y="0"/>
                  </a:moveTo>
                  <a:cubicBezTo>
                    <a:pt x="65" y="16"/>
                    <a:pt x="66" y="32"/>
                    <a:pt x="68" y="48"/>
                  </a:cubicBezTo>
                  <a:cubicBezTo>
                    <a:pt x="58" y="60"/>
                    <a:pt x="49" y="73"/>
                    <a:pt x="38" y="84"/>
                  </a:cubicBezTo>
                  <a:cubicBezTo>
                    <a:pt x="31" y="86"/>
                    <a:pt x="25" y="90"/>
                    <a:pt x="19" y="92"/>
                  </a:cubicBezTo>
                  <a:cubicBezTo>
                    <a:pt x="12" y="94"/>
                    <a:pt x="5" y="98"/>
                    <a:pt x="0" y="88"/>
                  </a:cubicBezTo>
                  <a:cubicBezTo>
                    <a:pt x="1" y="87"/>
                    <a:pt x="1" y="85"/>
                    <a:pt x="2" y="84"/>
                  </a:cubicBezTo>
                  <a:cubicBezTo>
                    <a:pt x="11" y="76"/>
                    <a:pt x="10" y="65"/>
                    <a:pt x="12" y="55"/>
                  </a:cubicBezTo>
                  <a:cubicBezTo>
                    <a:pt x="16" y="39"/>
                    <a:pt x="25" y="30"/>
                    <a:pt x="40" y="24"/>
                  </a:cubicBezTo>
                  <a:cubicBezTo>
                    <a:pt x="48" y="16"/>
                    <a:pt x="51" y="4"/>
                    <a:pt x="63" y="0"/>
                  </a:cubicBezTo>
                  <a:close/>
                </a:path>
              </a:pathLst>
            </a:custGeom>
            <a:solidFill>
              <a:srgbClr val="9579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2" name="Freeform 662">
              <a:extLst>
                <a:ext uri="{FF2B5EF4-FFF2-40B4-BE49-F238E27FC236}">
                  <a16:creationId xmlns:a16="http://schemas.microsoft.com/office/drawing/2014/main" id="{1B4C5681-4729-4D22-AC05-108A266B0000}"/>
                </a:ext>
              </a:extLst>
            </p:cNvPr>
            <p:cNvSpPr>
              <a:spLocks/>
            </p:cNvSpPr>
            <p:nvPr/>
          </p:nvSpPr>
          <p:spPr bwMode="auto">
            <a:xfrm>
              <a:off x="6464301" y="5199063"/>
              <a:ext cx="314325" cy="85725"/>
            </a:xfrm>
            <a:custGeom>
              <a:avLst/>
              <a:gdLst>
                <a:gd name="T0" fmla="*/ 3 w 84"/>
                <a:gd name="T1" fmla="*/ 23 h 23"/>
                <a:gd name="T2" fmla="*/ 0 w 84"/>
                <a:gd name="T3" fmla="*/ 12 h 23"/>
                <a:gd name="T4" fmla="*/ 84 w 84"/>
                <a:gd name="T5" fmla="*/ 6 h 23"/>
                <a:gd name="T6" fmla="*/ 42 w 84"/>
                <a:gd name="T7" fmla="*/ 15 h 23"/>
                <a:gd name="T8" fmla="*/ 3 w 84"/>
                <a:gd name="T9" fmla="*/ 23 h 23"/>
              </a:gdLst>
              <a:ahLst/>
              <a:cxnLst>
                <a:cxn ang="0">
                  <a:pos x="T0" y="T1"/>
                </a:cxn>
                <a:cxn ang="0">
                  <a:pos x="T2" y="T3"/>
                </a:cxn>
                <a:cxn ang="0">
                  <a:pos x="T4" y="T5"/>
                </a:cxn>
                <a:cxn ang="0">
                  <a:pos x="T6" y="T7"/>
                </a:cxn>
                <a:cxn ang="0">
                  <a:pos x="T8" y="T9"/>
                </a:cxn>
              </a:cxnLst>
              <a:rect l="0" t="0" r="r" b="b"/>
              <a:pathLst>
                <a:path w="84" h="23">
                  <a:moveTo>
                    <a:pt x="3" y="23"/>
                  </a:moveTo>
                  <a:cubicBezTo>
                    <a:pt x="2" y="20"/>
                    <a:pt x="1" y="16"/>
                    <a:pt x="0" y="12"/>
                  </a:cubicBezTo>
                  <a:cubicBezTo>
                    <a:pt x="26" y="4"/>
                    <a:pt x="52" y="0"/>
                    <a:pt x="84" y="6"/>
                  </a:cubicBezTo>
                  <a:cubicBezTo>
                    <a:pt x="68" y="14"/>
                    <a:pt x="55" y="14"/>
                    <a:pt x="42" y="15"/>
                  </a:cubicBezTo>
                  <a:cubicBezTo>
                    <a:pt x="28" y="15"/>
                    <a:pt x="14" y="13"/>
                    <a:pt x="3" y="23"/>
                  </a:cubicBezTo>
                  <a:close/>
                </a:path>
              </a:pathLst>
            </a:custGeom>
            <a:solidFill>
              <a:srgbClr val="8B583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3" name="Freeform 663">
              <a:extLst>
                <a:ext uri="{FF2B5EF4-FFF2-40B4-BE49-F238E27FC236}">
                  <a16:creationId xmlns:a16="http://schemas.microsoft.com/office/drawing/2014/main" id="{3E8A4FCD-8F0C-482D-B5CD-6AA14FA48D3B}"/>
                </a:ext>
              </a:extLst>
            </p:cNvPr>
            <p:cNvSpPr>
              <a:spLocks/>
            </p:cNvSpPr>
            <p:nvPr/>
          </p:nvSpPr>
          <p:spPr bwMode="auto">
            <a:xfrm>
              <a:off x="6456363" y="5540375"/>
              <a:ext cx="142875" cy="255588"/>
            </a:xfrm>
            <a:custGeom>
              <a:avLst/>
              <a:gdLst>
                <a:gd name="T0" fmla="*/ 38 w 38"/>
                <a:gd name="T1" fmla="*/ 8 h 68"/>
                <a:gd name="T2" fmla="*/ 10 w 38"/>
                <a:gd name="T3" fmla="*/ 57 h 68"/>
                <a:gd name="T4" fmla="*/ 0 w 38"/>
                <a:gd name="T5" fmla="*/ 68 h 68"/>
                <a:gd name="T6" fmla="*/ 14 w 38"/>
                <a:gd name="T7" fmla="*/ 12 h 68"/>
                <a:gd name="T8" fmla="*/ 30 w 38"/>
                <a:gd name="T9" fmla="*/ 4 h 68"/>
                <a:gd name="T10" fmla="*/ 38 w 38"/>
                <a:gd name="T11" fmla="*/ 8 h 68"/>
              </a:gdLst>
              <a:ahLst/>
              <a:cxnLst>
                <a:cxn ang="0">
                  <a:pos x="T0" y="T1"/>
                </a:cxn>
                <a:cxn ang="0">
                  <a:pos x="T2" y="T3"/>
                </a:cxn>
                <a:cxn ang="0">
                  <a:pos x="T4" y="T5"/>
                </a:cxn>
                <a:cxn ang="0">
                  <a:pos x="T6" y="T7"/>
                </a:cxn>
                <a:cxn ang="0">
                  <a:pos x="T8" y="T9"/>
                </a:cxn>
                <a:cxn ang="0">
                  <a:pos x="T10" y="T11"/>
                </a:cxn>
              </a:cxnLst>
              <a:rect l="0" t="0" r="r" b="b"/>
              <a:pathLst>
                <a:path w="38" h="68">
                  <a:moveTo>
                    <a:pt x="38" y="8"/>
                  </a:moveTo>
                  <a:cubicBezTo>
                    <a:pt x="25" y="22"/>
                    <a:pt x="12" y="36"/>
                    <a:pt x="10" y="57"/>
                  </a:cubicBezTo>
                  <a:cubicBezTo>
                    <a:pt x="10" y="61"/>
                    <a:pt x="6" y="67"/>
                    <a:pt x="0" y="68"/>
                  </a:cubicBezTo>
                  <a:cubicBezTo>
                    <a:pt x="5" y="49"/>
                    <a:pt x="10" y="31"/>
                    <a:pt x="14" y="12"/>
                  </a:cubicBezTo>
                  <a:cubicBezTo>
                    <a:pt x="20" y="10"/>
                    <a:pt x="21" y="0"/>
                    <a:pt x="30" y="4"/>
                  </a:cubicBezTo>
                  <a:cubicBezTo>
                    <a:pt x="32" y="5"/>
                    <a:pt x="35" y="7"/>
                    <a:pt x="38" y="8"/>
                  </a:cubicBezTo>
                  <a:close/>
                </a:path>
              </a:pathLst>
            </a:custGeom>
            <a:solidFill>
              <a:srgbClr val="6655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4" name="Freeform 664">
              <a:extLst>
                <a:ext uri="{FF2B5EF4-FFF2-40B4-BE49-F238E27FC236}">
                  <a16:creationId xmlns:a16="http://schemas.microsoft.com/office/drawing/2014/main" id="{3D9BE856-6CA4-4440-A49C-949FDBF2B2B7}"/>
                </a:ext>
              </a:extLst>
            </p:cNvPr>
            <p:cNvSpPr>
              <a:spLocks/>
            </p:cNvSpPr>
            <p:nvPr/>
          </p:nvSpPr>
          <p:spPr bwMode="auto">
            <a:xfrm>
              <a:off x="6508751" y="5480050"/>
              <a:ext cx="93663" cy="104775"/>
            </a:xfrm>
            <a:custGeom>
              <a:avLst/>
              <a:gdLst>
                <a:gd name="T0" fmla="*/ 16 w 25"/>
                <a:gd name="T1" fmla="*/ 20 h 28"/>
                <a:gd name="T2" fmla="*/ 0 w 25"/>
                <a:gd name="T3" fmla="*/ 28 h 28"/>
                <a:gd name="T4" fmla="*/ 7 w 25"/>
                <a:gd name="T5" fmla="*/ 8 h 28"/>
                <a:gd name="T6" fmla="*/ 25 w 25"/>
                <a:gd name="T7" fmla="*/ 6 h 28"/>
                <a:gd name="T8" fmla="*/ 16 w 25"/>
                <a:gd name="T9" fmla="*/ 20 h 28"/>
              </a:gdLst>
              <a:ahLst/>
              <a:cxnLst>
                <a:cxn ang="0">
                  <a:pos x="T0" y="T1"/>
                </a:cxn>
                <a:cxn ang="0">
                  <a:pos x="T2" y="T3"/>
                </a:cxn>
                <a:cxn ang="0">
                  <a:pos x="T4" y="T5"/>
                </a:cxn>
                <a:cxn ang="0">
                  <a:pos x="T6" y="T7"/>
                </a:cxn>
                <a:cxn ang="0">
                  <a:pos x="T8" y="T9"/>
                </a:cxn>
              </a:cxnLst>
              <a:rect l="0" t="0" r="r" b="b"/>
              <a:pathLst>
                <a:path w="25" h="28">
                  <a:moveTo>
                    <a:pt x="16" y="20"/>
                  </a:moveTo>
                  <a:cubicBezTo>
                    <a:pt x="11" y="22"/>
                    <a:pt x="7" y="28"/>
                    <a:pt x="0" y="28"/>
                  </a:cubicBezTo>
                  <a:cubicBezTo>
                    <a:pt x="3" y="21"/>
                    <a:pt x="5" y="14"/>
                    <a:pt x="7" y="8"/>
                  </a:cubicBezTo>
                  <a:cubicBezTo>
                    <a:pt x="13" y="13"/>
                    <a:pt x="18" y="0"/>
                    <a:pt x="25" y="6"/>
                  </a:cubicBezTo>
                  <a:cubicBezTo>
                    <a:pt x="25" y="13"/>
                    <a:pt x="18" y="15"/>
                    <a:pt x="16" y="20"/>
                  </a:cubicBezTo>
                  <a:close/>
                </a:path>
              </a:pathLst>
            </a:custGeom>
            <a:solidFill>
              <a:srgbClr val="9579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5" name="Freeform 665">
              <a:extLst>
                <a:ext uri="{FF2B5EF4-FFF2-40B4-BE49-F238E27FC236}">
                  <a16:creationId xmlns:a16="http://schemas.microsoft.com/office/drawing/2014/main" id="{E3A8A240-EA50-4523-BA50-988E6E2132F1}"/>
                </a:ext>
              </a:extLst>
            </p:cNvPr>
            <p:cNvSpPr>
              <a:spLocks/>
            </p:cNvSpPr>
            <p:nvPr/>
          </p:nvSpPr>
          <p:spPr bwMode="auto">
            <a:xfrm>
              <a:off x="7913688" y="1381125"/>
              <a:ext cx="165100" cy="112713"/>
            </a:xfrm>
            <a:custGeom>
              <a:avLst/>
              <a:gdLst>
                <a:gd name="T0" fmla="*/ 44 w 44"/>
                <a:gd name="T1" fmla="*/ 0 h 30"/>
                <a:gd name="T2" fmla="*/ 3 w 44"/>
                <a:gd name="T3" fmla="*/ 30 h 30"/>
                <a:gd name="T4" fmla="*/ 2 w 44"/>
                <a:gd name="T5" fmla="*/ 24 h 30"/>
                <a:gd name="T6" fmla="*/ 44 w 44"/>
                <a:gd name="T7" fmla="*/ 0 h 30"/>
              </a:gdLst>
              <a:ahLst/>
              <a:cxnLst>
                <a:cxn ang="0">
                  <a:pos x="T0" y="T1"/>
                </a:cxn>
                <a:cxn ang="0">
                  <a:pos x="T2" y="T3"/>
                </a:cxn>
                <a:cxn ang="0">
                  <a:pos x="T4" y="T5"/>
                </a:cxn>
                <a:cxn ang="0">
                  <a:pos x="T6" y="T7"/>
                </a:cxn>
              </a:cxnLst>
              <a:rect l="0" t="0" r="r" b="b"/>
              <a:pathLst>
                <a:path w="44" h="30">
                  <a:moveTo>
                    <a:pt x="44" y="0"/>
                  </a:moveTo>
                  <a:cubicBezTo>
                    <a:pt x="32" y="12"/>
                    <a:pt x="18" y="23"/>
                    <a:pt x="3" y="30"/>
                  </a:cubicBezTo>
                  <a:cubicBezTo>
                    <a:pt x="1" y="28"/>
                    <a:pt x="0" y="26"/>
                    <a:pt x="2" y="24"/>
                  </a:cubicBezTo>
                  <a:cubicBezTo>
                    <a:pt x="16" y="15"/>
                    <a:pt x="27" y="3"/>
                    <a:pt x="44" y="0"/>
                  </a:cubicBezTo>
                  <a:close/>
                </a:path>
              </a:pathLst>
            </a:custGeom>
            <a:solidFill>
              <a:srgbClr val="4129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6" name="Freeform 666">
              <a:extLst>
                <a:ext uri="{FF2B5EF4-FFF2-40B4-BE49-F238E27FC236}">
                  <a16:creationId xmlns:a16="http://schemas.microsoft.com/office/drawing/2014/main" id="{0AA7155A-51C3-4A72-B8BF-A8F641DB1C7D}"/>
                </a:ext>
              </a:extLst>
            </p:cNvPr>
            <p:cNvSpPr>
              <a:spLocks/>
            </p:cNvSpPr>
            <p:nvPr/>
          </p:nvSpPr>
          <p:spPr bwMode="auto">
            <a:xfrm>
              <a:off x="7785101" y="1471612"/>
              <a:ext cx="139700" cy="112713"/>
            </a:xfrm>
            <a:custGeom>
              <a:avLst/>
              <a:gdLst>
                <a:gd name="T0" fmla="*/ 36 w 37"/>
                <a:gd name="T1" fmla="*/ 0 h 30"/>
                <a:gd name="T2" fmla="*/ 37 w 37"/>
                <a:gd name="T3" fmla="*/ 6 h 30"/>
                <a:gd name="T4" fmla="*/ 0 w 37"/>
                <a:gd name="T5" fmla="*/ 30 h 30"/>
                <a:gd name="T6" fmla="*/ 36 w 37"/>
                <a:gd name="T7" fmla="*/ 0 h 30"/>
              </a:gdLst>
              <a:ahLst/>
              <a:cxnLst>
                <a:cxn ang="0">
                  <a:pos x="T0" y="T1"/>
                </a:cxn>
                <a:cxn ang="0">
                  <a:pos x="T2" y="T3"/>
                </a:cxn>
                <a:cxn ang="0">
                  <a:pos x="T4" y="T5"/>
                </a:cxn>
                <a:cxn ang="0">
                  <a:pos x="T6" y="T7"/>
                </a:cxn>
              </a:cxnLst>
              <a:rect l="0" t="0" r="r" b="b"/>
              <a:pathLst>
                <a:path w="37" h="30">
                  <a:moveTo>
                    <a:pt x="36" y="0"/>
                  </a:moveTo>
                  <a:cubicBezTo>
                    <a:pt x="36" y="2"/>
                    <a:pt x="36" y="4"/>
                    <a:pt x="37" y="6"/>
                  </a:cubicBezTo>
                  <a:cubicBezTo>
                    <a:pt x="24" y="14"/>
                    <a:pt x="14" y="24"/>
                    <a:pt x="0" y="30"/>
                  </a:cubicBezTo>
                  <a:cubicBezTo>
                    <a:pt x="7" y="14"/>
                    <a:pt x="24" y="10"/>
                    <a:pt x="36" y="0"/>
                  </a:cubicBezTo>
                  <a:close/>
                </a:path>
              </a:pathLst>
            </a:custGeom>
            <a:solidFill>
              <a:srgbClr val="5138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7" name="Freeform 667">
              <a:extLst>
                <a:ext uri="{FF2B5EF4-FFF2-40B4-BE49-F238E27FC236}">
                  <a16:creationId xmlns:a16="http://schemas.microsoft.com/office/drawing/2014/main" id="{2CCA73C9-C6AA-426A-8EBC-49F57C7B0601}"/>
                </a:ext>
              </a:extLst>
            </p:cNvPr>
            <p:cNvSpPr>
              <a:spLocks/>
            </p:cNvSpPr>
            <p:nvPr/>
          </p:nvSpPr>
          <p:spPr bwMode="auto">
            <a:xfrm>
              <a:off x="6673851" y="5886450"/>
              <a:ext cx="360363" cy="881063"/>
            </a:xfrm>
            <a:custGeom>
              <a:avLst/>
              <a:gdLst>
                <a:gd name="T0" fmla="*/ 79 w 96"/>
                <a:gd name="T1" fmla="*/ 11 h 235"/>
                <a:gd name="T2" fmla="*/ 96 w 96"/>
                <a:gd name="T3" fmla="*/ 0 h 235"/>
                <a:gd name="T4" fmla="*/ 76 w 96"/>
                <a:gd name="T5" fmla="*/ 66 h 235"/>
                <a:gd name="T6" fmla="*/ 60 w 96"/>
                <a:gd name="T7" fmla="*/ 126 h 235"/>
                <a:gd name="T8" fmla="*/ 68 w 96"/>
                <a:gd name="T9" fmla="*/ 140 h 235"/>
                <a:gd name="T10" fmla="*/ 64 w 96"/>
                <a:gd name="T11" fmla="*/ 151 h 235"/>
                <a:gd name="T12" fmla="*/ 17 w 96"/>
                <a:gd name="T13" fmla="*/ 233 h 235"/>
                <a:gd name="T14" fmla="*/ 4 w 96"/>
                <a:gd name="T15" fmla="*/ 226 h 235"/>
                <a:gd name="T16" fmla="*/ 11 w 96"/>
                <a:gd name="T17" fmla="*/ 195 h 235"/>
                <a:gd name="T18" fmla="*/ 56 w 96"/>
                <a:gd name="T19" fmla="*/ 83 h 235"/>
                <a:gd name="T20" fmla="*/ 71 w 96"/>
                <a:gd name="T21" fmla="*/ 26 h 235"/>
                <a:gd name="T22" fmla="*/ 79 w 96"/>
                <a:gd name="T23" fmla="*/ 11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6" h="235">
                  <a:moveTo>
                    <a:pt x="79" y="11"/>
                  </a:moveTo>
                  <a:cubicBezTo>
                    <a:pt x="88" y="12"/>
                    <a:pt x="88" y="0"/>
                    <a:pt x="96" y="0"/>
                  </a:cubicBezTo>
                  <a:cubicBezTo>
                    <a:pt x="87" y="21"/>
                    <a:pt x="89" y="45"/>
                    <a:pt x="76" y="66"/>
                  </a:cubicBezTo>
                  <a:cubicBezTo>
                    <a:pt x="65" y="82"/>
                    <a:pt x="70" y="107"/>
                    <a:pt x="60" y="126"/>
                  </a:cubicBezTo>
                  <a:cubicBezTo>
                    <a:pt x="57" y="130"/>
                    <a:pt x="64" y="136"/>
                    <a:pt x="68" y="140"/>
                  </a:cubicBezTo>
                  <a:cubicBezTo>
                    <a:pt x="67" y="144"/>
                    <a:pt x="65" y="148"/>
                    <a:pt x="64" y="151"/>
                  </a:cubicBezTo>
                  <a:cubicBezTo>
                    <a:pt x="48" y="179"/>
                    <a:pt x="32" y="206"/>
                    <a:pt x="17" y="233"/>
                  </a:cubicBezTo>
                  <a:cubicBezTo>
                    <a:pt x="10" y="235"/>
                    <a:pt x="6" y="231"/>
                    <a:pt x="4" y="226"/>
                  </a:cubicBezTo>
                  <a:cubicBezTo>
                    <a:pt x="0" y="214"/>
                    <a:pt x="5" y="204"/>
                    <a:pt x="11" y="195"/>
                  </a:cubicBezTo>
                  <a:cubicBezTo>
                    <a:pt x="28" y="158"/>
                    <a:pt x="45" y="122"/>
                    <a:pt x="56" y="83"/>
                  </a:cubicBezTo>
                  <a:cubicBezTo>
                    <a:pt x="61" y="64"/>
                    <a:pt x="63" y="44"/>
                    <a:pt x="71" y="26"/>
                  </a:cubicBezTo>
                  <a:cubicBezTo>
                    <a:pt x="73" y="21"/>
                    <a:pt x="70" y="13"/>
                    <a:pt x="79" y="11"/>
                  </a:cubicBezTo>
                  <a:close/>
                </a:path>
              </a:pathLst>
            </a:custGeom>
            <a:solidFill>
              <a:srgbClr val="9EC3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8" name="Freeform 668">
              <a:extLst>
                <a:ext uri="{FF2B5EF4-FFF2-40B4-BE49-F238E27FC236}">
                  <a16:creationId xmlns:a16="http://schemas.microsoft.com/office/drawing/2014/main" id="{05BF6CC2-87B8-47B9-BC7B-D6EF4D081344}"/>
                </a:ext>
              </a:extLst>
            </p:cNvPr>
            <p:cNvSpPr>
              <a:spLocks/>
            </p:cNvSpPr>
            <p:nvPr/>
          </p:nvSpPr>
          <p:spPr bwMode="auto">
            <a:xfrm>
              <a:off x="6557963" y="6723063"/>
              <a:ext cx="153988" cy="214313"/>
            </a:xfrm>
            <a:custGeom>
              <a:avLst/>
              <a:gdLst>
                <a:gd name="T0" fmla="*/ 28 w 41"/>
                <a:gd name="T1" fmla="*/ 25 h 57"/>
                <a:gd name="T2" fmla="*/ 19 w 41"/>
                <a:gd name="T3" fmla="*/ 45 h 57"/>
                <a:gd name="T4" fmla="*/ 7 w 41"/>
                <a:gd name="T5" fmla="*/ 45 h 57"/>
                <a:gd name="T6" fmla="*/ 7 w 41"/>
                <a:gd name="T7" fmla="*/ 45 h 57"/>
                <a:gd name="T8" fmla="*/ 0 w 41"/>
                <a:gd name="T9" fmla="*/ 26 h 57"/>
                <a:gd name="T10" fmla="*/ 33 w 41"/>
                <a:gd name="T11" fmla="*/ 3 h 57"/>
                <a:gd name="T12" fmla="*/ 28 w 41"/>
                <a:gd name="T13" fmla="*/ 25 h 57"/>
              </a:gdLst>
              <a:ahLst/>
              <a:cxnLst>
                <a:cxn ang="0">
                  <a:pos x="T0" y="T1"/>
                </a:cxn>
                <a:cxn ang="0">
                  <a:pos x="T2" y="T3"/>
                </a:cxn>
                <a:cxn ang="0">
                  <a:pos x="T4" y="T5"/>
                </a:cxn>
                <a:cxn ang="0">
                  <a:pos x="T6" y="T7"/>
                </a:cxn>
                <a:cxn ang="0">
                  <a:pos x="T8" y="T9"/>
                </a:cxn>
                <a:cxn ang="0">
                  <a:pos x="T10" y="T11"/>
                </a:cxn>
                <a:cxn ang="0">
                  <a:pos x="T12" y="T13"/>
                </a:cxn>
              </a:cxnLst>
              <a:rect l="0" t="0" r="r" b="b"/>
              <a:pathLst>
                <a:path w="41" h="57">
                  <a:moveTo>
                    <a:pt x="28" y="25"/>
                  </a:moveTo>
                  <a:cubicBezTo>
                    <a:pt x="21" y="30"/>
                    <a:pt x="22" y="38"/>
                    <a:pt x="19" y="45"/>
                  </a:cubicBezTo>
                  <a:cubicBezTo>
                    <a:pt x="15" y="57"/>
                    <a:pt x="11" y="47"/>
                    <a:pt x="7" y="45"/>
                  </a:cubicBezTo>
                  <a:cubicBezTo>
                    <a:pt x="7" y="45"/>
                    <a:pt x="7" y="45"/>
                    <a:pt x="7" y="45"/>
                  </a:cubicBezTo>
                  <a:cubicBezTo>
                    <a:pt x="1" y="40"/>
                    <a:pt x="0" y="34"/>
                    <a:pt x="0" y="26"/>
                  </a:cubicBezTo>
                  <a:cubicBezTo>
                    <a:pt x="5" y="11"/>
                    <a:pt x="14" y="0"/>
                    <a:pt x="33" y="3"/>
                  </a:cubicBezTo>
                  <a:cubicBezTo>
                    <a:pt x="41" y="12"/>
                    <a:pt x="41" y="20"/>
                    <a:pt x="28" y="25"/>
                  </a:cubicBezTo>
                  <a:close/>
                </a:path>
              </a:pathLst>
            </a:custGeom>
            <a:solidFill>
              <a:srgbClr val="AEA0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9" name="Freeform 669">
              <a:extLst>
                <a:ext uri="{FF2B5EF4-FFF2-40B4-BE49-F238E27FC236}">
                  <a16:creationId xmlns:a16="http://schemas.microsoft.com/office/drawing/2014/main" id="{5336F8EF-E607-4A7A-920D-D4708613C1E7}"/>
                </a:ext>
              </a:extLst>
            </p:cNvPr>
            <p:cNvSpPr>
              <a:spLocks/>
            </p:cNvSpPr>
            <p:nvPr/>
          </p:nvSpPr>
          <p:spPr bwMode="auto">
            <a:xfrm>
              <a:off x="6648451" y="6715125"/>
              <a:ext cx="88900" cy="198438"/>
            </a:xfrm>
            <a:custGeom>
              <a:avLst/>
              <a:gdLst>
                <a:gd name="T0" fmla="*/ 4 w 24"/>
                <a:gd name="T1" fmla="*/ 27 h 53"/>
                <a:gd name="T2" fmla="*/ 7 w 24"/>
                <a:gd name="T3" fmla="*/ 7 h 53"/>
                <a:gd name="T4" fmla="*/ 15 w 24"/>
                <a:gd name="T5" fmla="*/ 1 h 53"/>
                <a:gd name="T6" fmla="*/ 24 w 24"/>
                <a:gd name="T7" fmla="*/ 12 h 53"/>
                <a:gd name="T8" fmla="*/ 0 w 24"/>
                <a:gd name="T9" fmla="*/ 53 h 53"/>
                <a:gd name="T10" fmla="*/ 4 w 24"/>
                <a:gd name="T11" fmla="*/ 27 h 53"/>
              </a:gdLst>
              <a:ahLst/>
              <a:cxnLst>
                <a:cxn ang="0">
                  <a:pos x="T0" y="T1"/>
                </a:cxn>
                <a:cxn ang="0">
                  <a:pos x="T2" y="T3"/>
                </a:cxn>
                <a:cxn ang="0">
                  <a:pos x="T4" y="T5"/>
                </a:cxn>
                <a:cxn ang="0">
                  <a:pos x="T6" y="T7"/>
                </a:cxn>
                <a:cxn ang="0">
                  <a:pos x="T8" y="T9"/>
                </a:cxn>
                <a:cxn ang="0">
                  <a:pos x="T10" y="T11"/>
                </a:cxn>
              </a:cxnLst>
              <a:rect l="0" t="0" r="r" b="b"/>
              <a:pathLst>
                <a:path w="24" h="53">
                  <a:moveTo>
                    <a:pt x="4" y="27"/>
                  </a:moveTo>
                  <a:cubicBezTo>
                    <a:pt x="6" y="20"/>
                    <a:pt x="9" y="14"/>
                    <a:pt x="7" y="7"/>
                  </a:cubicBezTo>
                  <a:cubicBezTo>
                    <a:pt x="7" y="1"/>
                    <a:pt x="10" y="0"/>
                    <a:pt x="15" y="1"/>
                  </a:cubicBezTo>
                  <a:cubicBezTo>
                    <a:pt x="16" y="6"/>
                    <a:pt x="19" y="10"/>
                    <a:pt x="24" y="12"/>
                  </a:cubicBezTo>
                  <a:cubicBezTo>
                    <a:pt x="17" y="24"/>
                    <a:pt x="10" y="36"/>
                    <a:pt x="0" y="53"/>
                  </a:cubicBezTo>
                  <a:cubicBezTo>
                    <a:pt x="2" y="40"/>
                    <a:pt x="3" y="33"/>
                    <a:pt x="4" y="27"/>
                  </a:cubicBezTo>
                  <a:close/>
                </a:path>
              </a:pathLst>
            </a:custGeom>
            <a:solidFill>
              <a:srgbClr val="6798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0" name="Freeform 670">
              <a:extLst>
                <a:ext uri="{FF2B5EF4-FFF2-40B4-BE49-F238E27FC236}">
                  <a16:creationId xmlns:a16="http://schemas.microsoft.com/office/drawing/2014/main" id="{FF234851-E118-4E8D-A26A-A099134E2B4D}"/>
                </a:ext>
              </a:extLst>
            </p:cNvPr>
            <p:cNvSpPr>
              <a:spLocks/>
            </p:cNvSpPr>
            <p:nvPr/>
          </p:nvSpPr>
          <p:spPr bwMode="auto">
            <a:xfrm>
              <a:off x="6140451" y="6384925"/>
              <a:ext cx="431800" cy="547688"/>
            </a:xfrm>
            <a:custGeom>
              <a:avLst/>
              <a:gdLst>
                <a:gd name="T0" fmla="*/ 62 w 115"/>
                <a:gd name="T1" fmla="*/ 107 h 146"/>
                <a:gd name="T2" fmla="*/ 39 w 115"/>
                <a:gd name="T3" fmla="*/ 83 h 146"/>
                <a:gd name="T4" fmla="*/ 6 w 115"/>
                <a:gd name="T5" fmla="*/ 51 h 146"/>
                <a:gd name="T6" fmla="*/ 4 w 115"/>
                <a:gd name="T7" fmla="*/ 17 h 146"/>
                <a:gd name="T8" fmla="*/ 12 w 115"/>
                <a:gd name="T9" fmla="*/ 2 h 146"/>
                <a:gd name="T10" fmla="*/ 28 w 115"/>
                <a:gd name="T11" fmla="*/ 9 h 146"/>
                <a:gd name="T12" fmla="*/ 40 w 115"/>
                <a:gd name="T13" fmla="*/ 21 h 146"/>
                <a:gd name="T14" fmla="*/ 58 w 115"/>
                <a:gd name="T15" fmla="*/ 39 h 146"/>
                <a:gd name="T16" fmla="*/ 69 w 115"/>
                <a:gd name="T17" fmla="*/ 51 h 146"/>
                <a:gd name="T18" fmla="*/ 72 w 115"/>
                <a:gd name="T19" fmla="*/ 55 h 146"/>
                <a:gd name="T20" fmla="*/ 91 w 115"/>
                <a:gd name="T21" fmla="*/ 83 h 146"/>
                <a:gd name="T22" fmla="*/ 104 w 115"/>
                <a:gd name="T23" fmla="*/ 102 h 146"/>
                <a:gd name="T24" fmla="*/ 113 w 115"/>
                <a:gd name="T25" fmla="*/ 135 h 146"/>
                <a:gd name="T26" fmla="*/ 106 w 115"/>
                <a:gd name="T27" fmla="*/ 146 h 146"/>
                <a:gd name="T28" fmla="*/ 62 w 115"/>
                <a:gd name="T29" fmla="*/ 107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5" h="146">
                  <a:moveTo>
                    <a:pt x="62" y="107"/>
                  </a:moveTo>
                  <a:cubicBezTo>
                    <a:pt x="56" y="97"/>
                    <a:pt x="47" y="90"/>
                    <a:pt x="39" y="83"/>
                  </a:cubicBezTo>
                  <a:cubicBezTo>
                    <a:pt x="25" y="75"/>
                    <a:pt x="13" y="65"/>
                    <a:pt x="6" y="51"/>
                  </a:cubicBezTo>
                  <a:cubicBezTo>
                    <a:pt x="8" y="40"/>
                    <a:pt x="0" y="29"/>
                    <a:pt x="4" y="17"/>
                  </a:cubicBezTo>
                  <a:cubicBezTo>
                    <a:pt x="6" y="11"/>
                    <a:pt x="5" y="4"/>
                    <a:pt x="12" y="2"/>
                  </a:cubicBezTo>
                  <a:cubicBezTo>
                    <a:pt x="19" y="0"/>
                    <a:pt x="24" y="5"/>
                    <a:pt x="28" y="9"/>
                  </a:cubicBezTo>
                  <a:cubicBezTo>
                    <a:pt x="33" y="12"/>
                    <a:pt x="35" y="18"/>
                    <a:pt x="40" y="21"/>
                  </a:cubicBezTo>
                  <a:cubicBezTo>
                    <a:pt x="48" y="26"/>
                    <a:pt x="54" y="31"/>
                    <a:pt x="58" y="39"/>
                  </a:cubicBezTo>
                  <a:cubicBezTo>
                    <a:pt x="61" y="43"/>
                    <a:pt x="65" y="47"/>
                    <a:pt x="69" y="51"/>
                  </a:cubicBezTo>
                  <a:cubicBezTo>
                    <a:pt x="70" y="52"/>
                    <a:pt x="71" y="53"/>
                    <a:pt x="72" y="55"/>
                  </a:cubicBezTo>
                  <a:cubicBezTo>
                    <a:pt x="76" y="66"/>
                    <a:pt x="82" y="75"/>
                    <a:pt x="91" y="83"/>
                  </a:cubicBezTo>
                  <a:cubicBezTo>
                    <a:pt x="96" y="89"/>
                    <a:pt x="101" y="94"/>
                    <a:pt x="104" y="102"/>
                  </a:cubicBezTo>
                  <a:cubicBezTo>
                    <a:pt x="106" y="113"/>
                    <a:pt x="115" y="122"/>
                    <a:pt x="113" y="135"/>
                  </a:cubicBezTo>
                  <a:cubicBezTo>
                    <a:pt x="111" y="139"/>
                    <a:pt x="109" y="143"/>
                    <a:pt x="106" y="146"/>
                  </a:cubicBezTo>
                  <a:cubicBezTo>
                    <a:pt x="86" y="139"/>
                    <a:pt x="75" y="122"/>
                    <a:pt x="62" y="107"/>
                  </a:cubicBezTo>
                  <a:close/>
                </a:path>
              </a:pathLst>
            </a:custGeom>
            <a:solidFill>
              <a:srgbClr val="A5CA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1" name="Freeform 671">
              <a:extLst>
                <a:ext uri="{FF2B5EF4-FFF2-40B4-BE49-F238E27FC236}">
                  <a16:creationId xmlns:a16="http://schemas.microsoft.com/office/drawing/2014/main" id="{2F9251B0-BB86-4125-AFDF-BAF50B1F1AEF}"/>
                </a:ext>
              </a:extLst>
            </p:cNvPr>
            <p:cNvSpPr>
              <a:spLocks/>
            </p:cNvSpPr>
            <p:nvPr/>
          </p:nvSpPr>
          <p:spPr bwMode="auto">
            <a:xfrm>
              <a:off x="6373813" y="6786563"/>
              <a:ext cx="217488" cy="211138"/>
            </a:xfrm>
            <a:custGeom>
              <a:avLst/>
              <a:gdLst>
                <a:gd name="T0" fmla="*/ 0 w 58"/>
                <a:gd name="T1" fmla="*/ 0 h 56"/>
                <a:gd name="T2" fmla="*/ 44 w 58"/>
                <a:gd name="T3" fmla="*/ 39 h 56"/>
                <a:gd name="T4" fmla="*/ 56 w 58"/>
                <a:gd name="T5" fmla="*/ 56 h 56"/>
                <a:gd name="T6" fmla="*/ 0 w 58"/>
                <a:gd name="T7" fmla="*/ 0 h 56"/>
              </a:gdLst>
              <a:ahLst/>
              <a:cxnLst>
                <a:cxn ang="0">
                  <a:pos x="T0" y="T1"/>
                </a:cxn>
                <a:cxn ang="0">
                  <a:pos x="T2" y="T3"/>
                </a:cxn>
                <a:cxn ang="0">
                  <a:pos x="T4" y="T5"/>
                </a:cxn>
                <a:cxn ang="0">
                  <a:pos x="T6" y="T7"/>
                </a:cxn>
              </a:cxnLst>
              <a:rect l="0" t="0" r="r" b="b"/>
              <a:pathLst>
                <a:path w="58" h="56">
                  <a:moveTo>
                    <a:pt x="0" y="0"/>
                  </a:moveTo>
                  <a:cubicBezTo>
                    <a:pt x="15" y="13"/>
                    <a:pt x="30" y="26"/>
                    <a:pt x="44" y="39"/>
                  </a:cubicBezTo>
                  <a:cubicBezTo>
                    <a:pt x="47" y="46"/>
                    <a:pt x="58" y="46"/>
                    <a:pt x="56" y="56"/>
                  </a:cubicBezTo>
                  <a:cubicBezTo>
                    <a:pt x="33" y="41"/>
                    <a:pt x="12" y="25"/>
                    <a:pt x="0" y="0"/>
                  </a:cubicBezTo>
                  <a:close/>
                </a:path>
              </a:pathLst>
            </a:custGeom>
            <a:solidFill>
              <a:srgbClr val="2153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2" name="Freeform 672">
              <a:extLst>
                <a:ext uri="{FF2B5EF4-FFF2-40B4-BE49-F238E27FC236}">
                  <a16:creationId xmlns:a16="http://schemas.microsoft.com/office/drawing/2014/main" id="{146C7C3D-F869-4C22-8B2F-6FDBDE6FF494}"/>
                </a:ext>
              </a:extLst>
            </p:cNvPr>
            <p:cNvSpPr>
              <a:spLocks/>
            </p:cNvSpPr>
            <p:nvPr/>
          </p:nvSpPr>
          <p:spPr bwMode="auto">
            <a:xfrm>
              <a:off x="6508751" y="6761163"/>
              <a:ext cx="93663" cy="130175"/>
            </a:xfrm>
            <a:custGeom>
              <a:avLst/>
              <a:gdLst>
                <a:gd name="T0" fmla="*/ 15 w 25"/>
                <a:gd name="T1" fmla="*/ 35 h 35"/>
                <a:gd name="T2" fmla="*/ 0 w 25"/>
                <a:gd name="T3" fmla="*/ 2 h 35"/>
                <a:gd name="T4" fmla="*/ 11 w 25"/>
                <a:gd name="T5" fmla="*/ 5 h 35"/>
                <a:gd name="T6" fmla="*/ 16 w 25"/>
                <a:gd name="T7" fmla="*/ 18 h 35"/>
                <a:gd name="T8" fmla="*/ 20 w 25"/>
                <a:gd name="T9" fmla="*/ 35 h 35"/>
                <a:gd name="T10" fmla="*/ 15 w 25"/>
                <a:gd name="T11" fmla="*/ 35 h 35"/>
              </a:gdLst>
              <a:ahLst/>
              <a:cxnLst>
                <a:cxn ang="0">
                  <a:pos x="T0" y="T1"/>
                </a:cxn>
                <a:cxn ang="0">
                  <a:pos x="T2" y="T3"/>
                </a:cxn>
                <a:cxn ang="0">
                  <a:pos x="T4" y="T5"/>
                </a:cxn>
                <a:cxn ang="0">
                  <a:pos x="T6" y="T7"/>
                </a:cxn>
                <a:cxn ang="0">
                  <a:pos x="T8" y="T9"/>
                </a:cxn>
                <a:cxn ang="0">
                  <a:pos x="T10" y="T11"/>
                </a:cxn>
              </a:cxnLst>
              <a:rect l="0" t="0" r="r" b="b"/>
              <a:pathLst>
                <a:path w="25" h="35">
                  <a:moveTo>
                    <a:pt x="15" y="35"/>
                  </a:moveTo>
                  <a:cubicBezTo>
                    <a:pt x="10" y="24"/>
                    <a:pt x="2" y="15"/>
                    <a:pt x="0" y="2"/>
                  </a:cubicBezTo>
                  <a:cubicBezTo>
                    <a:pt x="4" y="0"/>
                    <a:pt x="8" y="2"/>
                    <a:pt x="11" y="5"/>
                  </a:cubicBezTo>
                  <a:cubicBezTo>
                    <a:pt x="15" y="8"/>
                    <a:pt x="14" y="14"/>
                    <a:pt x="16" y="18"/>
                  </a:cubicBezTo>
                  <a:cubicBezTo>
                    <a:pt x="25" y="22"/>
                    <a:pt x="18" y="29"/>
                    <a:pt x="20" y="35"/>
                  </a:cubicBezTo>
                  <a:cubicBezTo>
                    <a:pt x="19" y="35"/>
                    <a:pt x="17" y="35"/>
                    <a:pt x="15" y="35"/>
                  </a:cubicBezTo>
                  <a:close/>
                </a:path>
              </a:pathLst>
            </a:custGeom>
            <a:solidFill>
              <a:srgbClr val="45493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3" name="Freeform 673">
              <a:extLst>
                <a:ext uri="{FF2B5EF4-FFF2-40B4-BE49-F238E27FC236}">
                  <a16:creationId xmlns:a16="http://schemas.microsoft.com/office/drawing/2014/main" id="{9D3C3D8B-9AA6-4ECD-9ED3-5CEF8DD4E92A}"/>
                </a:ext>
              </a:extLst>
            </p:cNvPr>
            <p:cNvSpPr>
              <a:spLocks/>
            </p:cNvSpPr>
            <p:nvPr/>
          </p:nvSpPr>
          <p:spPr bwMode="auto">
            <a:xfrm>
              <a:off x="6921501" y="5300663"/>
              <a:ext cx="219075" cy="690563"/>
            </a:xfrm>
            <a:custGeom>
              <a:avLst/>
              <a:gdLst>
                <a:gd name="T0" fmla="*/ 13 w 58"/>
                <a:gd name="T1" fmla="*/ 167 h 184"/>
                <a:gd name="T2" fmla="*/ 9 w 58"/>
                <a:gd name="T3" fmla="*/ 184 h 184"/>
                <a:gd name="T4" fmla="*/ 3 w 58"/>
                <a:gd name="T5" fmla="*/ 172 h 184"/>
                <a:gd name="T6" fmla="*/ 51 w 58"/>
                <a:gd name="T7" fmla="*/ 0 h 184"/>
                <a:gd name="T8" fmla="*/ 52 w 58"/>
                <a:gd name="T9" fmla="*/ 24 h 184"/>
                <a:gd name="T10" fmla="*/ 18 w 58"/>
                <a:gd name="T11" fmla="*/ 154 h 184"/>
                <a:gd name="T12" fmla="*/ 13 w 58"/>
                <a:gd name="T13" fmla="*/ 167 h 184"/>
              </a:gdLst>
              <a:ahLst/>
              <a:cxnLst>
                <a:cxn ang="0">
                  <a:pos x="T0" y="T1"/>
                </a:cxn>
                <a:cxn ang="0">
                  <a:pos x="T2" y="T3"/>
                </a:cxn>
                <a:cxn ang="0">
                  <a:pos x="T4" y="T5"/>
                </a:cxn>
                <a:cxn ang="0">
                  <a:pos x="T6" y="T7"/>
                </a:cxn>
                <a:cxn ang="0">
                  <a:pos x="T8" y="T9"/>
                </a:cxn>
                <a:cxn ang="0">
                  <a:pos x="T10" y="T11"/>
                </a:cxn>
                <a:cxn ang="0">
                  <a:pos x="T12" y="T13"/>
                </a:cxn>
              </a:cxnLst>
              <a:rect l="0" t="0" r="r" b="b"/>
              <a:pathLst>
                <a:path w="58" h="184">
                  <a:moveTo>
                    <a:pt x="13" y="167"/>
                  </a:moveTo>
                  <a:cubicBezTo>
                    <a:pt x="9" y="172"/>
                    <a:pt x="10" y="178"/>
                    <a:pt x="9" y="184"/>
                  </a:cubicBezTo>
                  <a:cubicBezTo>
                    <a:pt x="0" y="183"/>
                    <a:pt x="6" y="175"/>
                    <a:pt x="3" y="172"/>
                  </a:cubicBezTo>
                  <a:cubicBezTo>
                    <a:pt x="14" y="113"/>
                    <a:pt x="28" y="55"/>
                    <a:pt x="51" y="0"/>
                  </a:cubicBezTo>
                  <a:cubicBezTo>
                    <a:pt x="58" y="8"/>
                    <a:pt x="53" y="18"/>
                    <a:pt x="52" y="24"/>
                  </a:cubicBezTo>
                  <a:cubicBezTo>
                    <a:pt x="39" y="67"/>
                    <a:pt x="26" y="110"/>
                    <a:pt x="18" y="154"/>
                  </a:cubicBezTo>
                  <a:cubicBezTo>
                    <a:pt x="17" y="159"/>
                    <a:pt x="15" y="163"/>
                    <a:pt x="13" y="167"/>
                  </a:cubicBezTo>
                  <a:close/>
                </a:path>
              </a:pathLst>
            </a:custGeom>
            <a:solidFill>
              <a:srgbClr val="3154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4" name="Freeform 674">
              <a:extLst>
                <a:ext uri="{FF2B5EF4-FFF2-40B4-BE49-F238E27FC236}">
                  <a16:creationId xmlns:a16="http://schemas.microsoft.com/office/drawing/2014/main" id="{C10671E9-CC53-4907-809A-C6E7181F58A5}"/>
                </a:ext>
              </a:extLst>
            </p:cNvPr>
            <p:cNvSpPr>
              <a:spLocks/>
            </p:cNvSpPr>
            <p:nvPr/>
          </p:nvSpPr>
          <p:spPr bwMode="auto">
            <a:xfrm>
              <a:off x="5521326" y="5792788"/>
              <a:ext cx="541338" cy="633413"/>
            </a:xfrm>
            <a:custGeom>
              <a:avLst/>
              <a:gdLst>
                <a:gd name="T0" fmla="*/ 39 w 144"/>
                <a:gd name="T1" fmla="*/ 8 h 169"/>
                <a:gd name="T2" fmla="*/ 51 w 144"/>
                <a:gd name="T3" fmla="*/ 5 h 169"/>
                <a:gd name="T4" fmla="*/ 69 w 144"/>
                <a:gd name="T5" fmla="*/ 1 h 169"/>
                <a:gd name="T6" fmla="*/ 91 w 144"/>
                <a:gd name="T7" fmla="*/ 21 h 169"/>
                <a:gd name="T8" fmla="*/ 88 w 144"/>
                <a:gd name="T9" fmla="*/ 56 h 169"/>
                <a:gd name="T10" fmla="*/ 81 w 144"/>
                <a:gd name="T11" fmla="*/ 83 h 169"/>
                <a:gd name="T12" fmla="*/ 93 w 144"/>
                <a:gd name="T13" fmla="*/ 99 h 169"/>
                <a:gd name="T14" fmla="*/ 126 w 144"/>
                <a:gd name="T15" fmla="*/ 139 h 169"/>
                <a:gd name="T16" fmla="*/ 131 w 144"/>
                <a:gd name="T17" fmla="*/ 167 h 169"/>
                <a:gd name="T18" fmla="*/ 112 w 144"/>
                <a:gd name="T19" fmla="*/ 156 h 169"/>
                <a:gd name="T20" fmla="*/ 85 w 144"/>
                <a:gd name="T21" fmla="*/ 125 h 169"/>
                <a:gd name="T22" fmla="*/ 38 w 144"/>
                <a:gd name="T23" fmla="*/ 66 h 169"/>
                <a:gd name="T24" fmla="*/ 8 w 144"/>
                <a:gd name="T25" fmla="*/ 30 h 169"/>
                <a:gd name="T26" fmla="*/ 4 w 144"/>
                <a:gd name="T27" fmla="*/ 8 h 169"/>
                <a:gd name="T28" fmla="*/ 22 w 144"/>
                <a:gd name="T29" fmla="*/ 5 h 169"/>
                <a:gd name="T30" fmla="*/ 39 w 144"/>
                <a:gd name="T31" fmla="*/ 8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4" h="169">
                  <a:moveTo>
                    <a:pt x="39" y="8"/>
                  </a:moveTo>
                  <a:cubicBezTo>
                    <a:pt x="43" y="9"/>
                    <a:pt x="47" y="8"/>
                    <a:pt x="51" y="5"/>
                  </a:cubicBezTo>
                  <a:cubicBezTo>
                    <a:pt x="56" y="0"/>
                    <a:pt x="63" y="1"/>
                    <a:pt x="69" y="1"/>
                  </a:cubicBezTo>
                  <a:cubicBezTo>
                    <a:pt x="82" y="1"/>
                    <a:pt x="85" y="13"/>
                    <a:pt x="91" y="21"/>
                  </a:cubicBezTo>
                  <a:cubicBezTo>
                    <a:pt x="100" y="33"/>
                    <a:pt x="98" y="46"/>
                    <a:pt x="88" y="56"/>
                  </a:cubicBezTo>
                  <a:cubicBezTo>
                    <a:pt x="80" y="64"/>
                    <a:pt x="79" y="73"/>
                    <a:pt x="81" y="83"/>
                  </a:cubicBezTo>
                  <a:cubicBezTo>
                    <a:pt x="82" y="90"/>
                    <a:pt x="88" y="94"/>
                    <a:pt x="93" y="99"/>
                  </a:cubicBezTo>
                  <a:cubicBezTo>
                    <a:pt x="102" y="114"/>
                    <a:pt x="117" y="124"/>
                    <a:pt x="126" y="139"/>
                  </a:cubicBezTo>
                  <a:cubicBezTo>
                    <a:pt x="131" y="147"/>
                    <a:pt x="144" y="155"/>
                    <a:pt x="131" y="167"/>
                  </a:cubicBezTo>
                  <a:cubicBezTo>
                    <a:pt x="122" y="169"/>
                    <a:pt x="117" y="162"/>
                    <a:pt x="112" y="156"/>
                  </a:cubicBezTo>
                  <a:cubicBezTo>
                    <a:pt x="105" y="144"/>
                    <a:pt x="92" y="137"/>
                    <a:pt x="85" y="125"/>
                  </a:cubicBezTo>
                  <a:cubicBezTo>
                    <a:pt x="70" y="105"/>
                    <a:pt x="56" y="84"/>
                    <a:pt x="38" y="66"/>
                  </a:cubicBezTo>
                  <a:cubicBezTo>
                    <a:pt x="26" y="55"/>
                    <a:pt x="17" y="42"/>
                    <a:pt x="8" y="30"/>
                  </a:cubicBezTo>
                  <a:cubicBezTo>
                    <a:pt x="3" y="23"/>
                    <a:pt x="0" y="16"/>
                    <a:pt x="4" y="8"/>
                  </a:cubicBezTo>
                  <a:cubicBezTo>
                    <a:pt x="8" y="0"/>
                    <a:pt x="15" y="5"/>
                    <a:pt x="22" y="5"/>
                  </a:cubicBezTo>
                  <a:cubicBezTo>
                    <a:pt x="28" y="5"/>
                    <a:pt x="34" y="5"/>
                    <a:pt x="39" y="8"/>
                  </a:cubicBezTo>
                  <a:close/>
                </a:path>
              </a:pathLst>
            </a:custGeom>
            <a:solidFill>
              <a:srgbClr val="AFC4B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5" name="Freeform 675">
              <a:extLst>
                <a:ext uri="{FF2B5EF4-FFF2-40B4-BE49-F238E27FC236}">
                  <a16:creationId xmlns:a16="http://schemas.microsoft.com/office/drawing/2014/main" id="{C4BFCEAB-0ECA-4CBF-9E55-20E3115B351D}"/>
                </a:ext>
              </a:extLst>
            </p:cNvPr>
            <p:cNvSpPr>
              <a:spLocks/>
            </p:cNvSpPr>
            <p:nvPr/>
          </p:nvSpPr>
          <p:spPr bwMode="auto">
            <a:xfrm>
              <a:off x="5510213" y="5784850"/>
              <a:ext cx="338138" cy="479425"/>
            </a:xfrm>
            <a:custGeom>
              <a:avLst/>
              <a:gdLst>
                <a:gd name="T0" fmla="*/ 42 w 90"/>
                <a:gd name="T1" fmla="*/ 10 h 128"/>
                <a:gd name="T2" fmla="*/ 26 w 90"/>
                <a:gd name="T3" fmla="*/ 11 h 128"/>
                <a:gd name="T4" fmla="*/ 8 w 90"/>
                <a:gd name="T5" fmla="*/ 12 h 128"/>
                <a:gd name="T6" fmla="*/ 16 w 90"/>
                <a:gd name="T7" fmla="*/ 30 h 128"/>
                <a:gd name="T8" fmla="*/ 79 w 90"/>
                <a:gd name="T9" fmla="*/ 108 h 128"/>
                <a:gd name="T10" fmla="*/ 90 w 90"/>
                <a:gd name="T11" fmla="*/ 127 h 128"/>
                <a:gd name="T12" fmla="*/ 86 w 90"/>
                <a:gd name="T13" fmla="*/ 127 h 128"/>
                <a:gd name="T14" fmla="*/ 38 w 90"/>
                <a:gd name="T15" fmla="*/ 72 h 128"/>
                <a:gd name="T16" fmla="*/ 26 w 90"/>
                <a:gd name="T17" fmla="*/ 59 h 128"/>
                <a:gd name="T18" fmla="*/ 14 w 90"/>
                <a:gd name="T19" fmla="*/ 47 h 128"/>
                <a:gd name="T20" fmla="*/ 0 w 90"/>
                <a:gd name="T21" fmla="*/ 24 h 128"/>
                <a:gd name="T22" fmla="*/ 7 w 90"/>
                <a:gd name="T23" fmla="*/ 5 h 128"/>
                <a:gd name="T24" fmla="*/ 42 w 90"/>
                <a:gd name="T25" fmla="*/ 10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0" h="128">
                  <a:moveTo>
                    <a:pt x="42" y="10"/>
                  </a:moveTo>
                  <a:cubicBezTo>
                    <a:pt x="37" y="10"/>
                    <a:pt x="31" y="11"/>
                    <a:pt x="26" y="11"/>
                  </a:cubicBezTo>
                  <a:cubicBezTo>
                    <a:pt x="20" y="11"/>
                    <a:pt x="12" y="3"/>
                    <a:pt x="8" y="12"/>
                  </a:cubicBezTo>
                  <a:cubicBezTo>
                    <a:pt x="6" y="18"/>
                    <a:pt x="12" y="24"/>
                    <a:pt x="16" y="30"/>
                  </a:cubicBezTo>
                  <a:cubicBezTo>
                    <a:pt x="33" y="59"/>
                    <a:pt x="60" y="81"/>
                    <a:pt x="79" y="108"/>
                  </a:cubicBezTo>
                  <a:cubicBezTo>
                    <a:pt x="83" y="114"/>
                    <a:pt x="90" y="119"/>
                    <a:pt x="90" y="127"/>
                  </a:cubicBezTo>
                  <a:cubicBezTo>
                    <a:pt x="89" y="128"/>
                    <a:pt x="87" y="128"/>
                    <a:pt x="86" y="127"/>
                  </a:cubicBezTo>
                  <a:cubicBezTo>
                    <a:pt x="67" y="111"/>
                    <a:pt x="58" y="87"/>
                    <a:pt x="38" y="72"/>
                  </a:cubicBezTo>
                  <a:cubicBezTo>
                    <a:pt x="34" y="68"/>
                    <a:pt x="30" y="63"/>
                    <a:pt x="26" y="59"/>
                  </a:cubicBezTo>
                  <a:cubicBezTo>
                    <a:pt x="22" y="55"/>
                    <a:pt x="18" y="51"/>
                    <a:pt x="14" y="47"/>
                  </a:cubicBezTo>
                  <a:cubicBezTo>
                    <a:pt x="13" y="37"/>
                    <a:pt x="0" y="34"/>
                    <a:pt x="0" y="24"/>
                  </a:cubicBezTo>
                  <a:cubicBezTo>
                    <a:pt x="0" y="18"/>
                    <a:pt x="0" y="8"/>
                    <a:pt x="7" y="5"/>
                  </a:cubicBezTo>
                  <a:cubicBezTo>
                    <a:pt x="19" y="2"/>
                    <a:pt x="32" y="0"/>
                    <a:pt x="42" y="10"/>
                  </a:cubicBezTo>
                  <a:close/>
                </a:path>
              </a:pathLst>
            </a:custGeom>
            <a:solidFill>
              <a:srgbClr val="2141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6" name="Freeform 676">
              <a:extLst>
                <a:ext uri="{FF2B5EF4-FFF2-40B4-BE49-F238E27FC236}">
                  <a16:creationId xmlns:a16="http://schemas.microsoft.com/office/drawing/2014/main" id="{F9E15440-CCF6-4203-AA1F-F253E21E4424}"/>
                </a:ext>
              </a:extLst>
            </p:cNvPr>
            <p:cNvSpPr>
              <a:spLocks/>
            </p:cNvSpPr>
            <p:nvPr/>
          </p:nvSpPr>
          <p:spPr bwMode="auto">
            <a:xfrm>
              <a:off x="4962526" y="6426200"/>
              <a:ext cx="104775" cy="150813"/>
            </a:xfrm>
            <a:custGeom>
              <a:avLst/>
              <a:gdLst>
                <a:gd name="T0" fmla="*/ 0 w 28"/>
                <a:gd name="T1" fmla="*/ 40 h 40"/>
                <a:gd name="T2" fmla="*/ 24 w 28"/>
                <a:gd name="T3" fmla="*/ 0 h 40"/>
                <a:gd name="T4" fmla="*/ 0 w 28"/>
                <a:gd name="T5" fmla="*/ 40 h 40"/>
              </a:gdLst>
              <a:ahLst/>
              <a:cxnLst>
                <a:cxn ang="0">
                  <a:pos x="T0" y="T1"/>
                </a:cxn>
                <a:cxn ang="0">
                  <a:pos x="T2" y="T3"/>
                </a:cxn>
                <a:cxn ang="0">
                  <a:pos x="T4" y="T5"/>
                </a:cxn>
              </a:cxnLst>
              <a:rect l="0" t="0" r="r" b="b"/>
              <a:pathLst>
                <a:path w="28" h="40">
                  <a:moveTo>
                    <a:pt x="0" y="40"/>
                  </a:moveTo>
                  <a:cubicBezTo>
                    <a:pt x="5" y="25"/>
                    <a:pt x="7" y="8"/>
                    <a:pt x="24" y="0"/>
                  </a:cubicBezTo>
                  <a:cubicBezTo>
                    <a:pt x="28" y="21"/>
                    <a:pt x="10" y="28"/>
                    <a:pt x="0" y="40"/>
                  </a:cubicBezTo>
                  <a:close/>
                </a:path>
              </a:pathLst>
            </a:custGeom>
            <a:solidFill>
              <a:srgbClr val="4C8E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7" name="Freeform 677">
              <a:extLst>
                <a:ext uri="{FF2B5EF4-FFF2-40B4-BE49-F238E27FC236}">
                  <a16:creationId xmlns:a16="http://schemas.microsoft.com/office/drawing/2014/main" id="{94B9A7C8-94DD-4A24-BF79-92F651C1BFC4}"/>
                </a:ext>
              </a:extLst>
            </p:cNvPr>
            <p:cNvSpPr>
              <a:spLocks/>
            </p:cNvSpPr>
            <p:nvPr/>
          </p:nvSpPr>
          <p:spPr bwMode="auto">
            <a:xfrm>
              <a:off x="5157788" y="6261100"/>
              <a:ext cx="74613" cy="293688"/>
            </a:xfrm>
            <a:custGeom>
              <a:avLst/>
              <a:gdLst>
                <a:gd name="T0" fmla="*/ 20 w 20"/>
                <a:gd name="T1" fmla="*/ 0 h 78"/>
                <a:gd name="T2" fmla="*/ 4 w 20"/>
                <a:gd name="T3" fmla="*/ 76 h 78"/>
                <a:gd name="T4" fmla="*/ 0 w 20"/>
                <a:gd name="T5" fmla="*/ 76 h 78"/>
                <a:gd name="T6" fmla="*/ 20 w 20"/>
                <a:gd name="T7" fmla="*/ 0 h 78"/>
              </a:gdLst>
              <a:ahLst/>
              <a:cxnLst>
                <a:cxn ang="0">
                  <a:pos x="T0" y="T1"/>
                </a:cxn>
                <a:cxn ang="0">
                  <a:pos x="T2" y="T3"/>
                </a:cxn>
                <a:cxn ang="0">
                  <a:pos x="T4" y="T5"/>
                </a:cxn>
                <a:cxn ang="0">
                  <a:pos x="T6" y="T7"/>
                </a:cxn>
              </a:cxnLst>
              <a:rect l="0" t="0" r="r" b="b"/>
              <a:pathLst>
                <a:path w="20" h="78">
                  <a:moveTo>
                    <a:pt x="20" y="0"/>
                  </a:moveTo>
                  <a:cubicBezTo>
                    <a:pt x="16" y="26"/>
                    <a:pt x="14" y="52"/>
                    <a:pt x="4" y="76"/>
                  </a:cubicBezTo>
                  <a:cubicBezTo>
                    <a:pt x="3" y="78"/>
                    <a:pt x="1" y="78"/>
                    <a:pt x="0" y="76"/>
                  </a:cubicBezTo>
                  <a:cubicBezTo>
                    <a:pt x="5" y="50"/>
                    <a:pt x="9" y="24"/>
                    <a:pt x="20" y="0"/>
                  </a:cubicBezTo>
                  <a:close/>
                </a:path>
              </a:pathLst>
            </a:custGeom>
            <a:solidFill>
              <a:srgbClr val="0E36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8" name="Freeform 678">
              <a:extLst>
                <a:ext uri="{FF2B5EF4-FFF2-40B4-BE49-F238E27FC236}">
                  <a16:creationId xmlns:a16="http://schemas.microsoft.com/office/drawing/2014/main" id="{03F5BA66-CD8F-4EF1-8F42-DADF41FF55A1}"/>
                </a:ext>
              </a:extLst>
            </p:cNvPr>
            <p:cNvSpPr>
              <a:spLocks/>
            </p:cNvSpPr>
            <p:nvPr/>
          </p:nvSpPr>
          <p:spPr bwMode="auto">
            <a:xfrm>
              <a:off x="5637213" y="5757863"/>
              <a:ext cx="173038" cy="52388"/>
            </a:xfrm>
            <a:custGeom>
              <a:avLst/>
              <a:gdLst>
                <a:gd name="T0" fmla="*/ 40 w 46"/>
                <a:gd name="T1" fmla="*/ 14 h 14"/>
                <a:gd name="T2" fmla="*/ 20 w 46"/>
                <a:gd name="T3" fmla="*/ 14 h 14"/>
                <a:gd name="T4" fmla="*/ 0 w 46"/>
                <a:gd name="T5" fmla="*/ 2 h 14"/>
                <a:gd name="T6" fmla="*/ 43 w 46"/>
                <a:gd name="T7" fmla="*/ 6 h 14"/>
                <a:gd name="T8" fmla="*/ 40 w 46"/>
                <a:gd name="T9" fmla="*/ 14 h 14"/>
              </a:gdLst>
              <a:ahLst/>
              <a:cxnLst>
                <a:cxn ang="0">
                  <a:pos x="T0" y="T1"/>
                </a:cxn>
                <a:cxn ang="0">
                  <a:pos x="T2" y="T3"/>
                </a:cxn>
                <a:cxn ang="0">
                  <a:pos x="T4" y="T5"/>
                </a:cxn>
                <a:cxn ang="0">
                  <a:pos x="T6" y="T7"/>
                </a:cxn>
                <a:cxn ang="0">
                  <a:pos x="T8" y="T9"/>
                </a:cxn>
              </a:cxnLst>
              <a:rect l="0" t="0" r="r" b="b"/>
              <a:pathLst>
                <a:path w="46" h="14">
                  <a:moveTo>
                    <a:pt x="40" y="14"/>
                  </a:moveTo>
                  <a:cubicBezTo>
                    <a:pt x="33" y="14"/>
                    <a:pt x="27" y="14"/>
                    <a:pt x="20" y="14"/>
                  </a:cubicBezTo>
                  <a:cubicBezTo>
                    <a:pt x="18" y="2"/>
                    <a:pt x="5" y="9"/>
                    <a:pt x="0" y="2"/>
                  </a:cubicBezTo>
                  <a:cubicBezTo>
                    <a:pt x="15" y="0"/>
                    <a:pt x="29" y="4"/>
                    <a:pt x="43" y="6"/>
                  </a:cubicBezTo>
                  <a:cubicBezTo>
                    <a:pt x="46" y="11"/>
                    <a:pt x="43" y="12"/>
                    <a:pt x="40" y="14"/>
                  </a:cubicBezTo>
                  <a:close/>
                </a:path>
              </a:pathLst>
            </a:custGeom>
            <a:solidFill>
              <a:srgbClr val="2141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9" name="Freeform 679">
              <a:extLst>
                <a:ext uri="{FF2B5EF4-FFF2-40B4-BE49-F238E27FC236}">
                  <a16:creationId xmlns:a16="http://schemas.microsoft.com/office/drawing/2014/main" id="{B7815C02-8826-44FA-9213-C138CF51F4CC}"/>
                </a:ext>
              </a:extLst>
            </p:cNvPr>
            <p:cNvSpPr>
              <a:spLocks/>
            </p:cNvSpPr>
            <p:nvPr/>
          </p:nvSpPr>
          <p:spPr bwMode="auto">
            <a:xfrm>
              <a:off x="5097463" y="6546850"/>
              <a:ext cx="74613" cy="165100"/>
            </a:xfrm>
            <a:custGeom>
              <a:avLst/>
              <a:gdLst>
                <a:gd name="T0" fmla="*/ 16 w 20"/>
                <a:gd name="T1" fmla="*/ 0 h 44"/>
                <a:gd name="T2" fmla="*/ 20 w 20"/>
                <a:gd name="T3" fmla="*/ 0 h 44"/>
                <a:gd name="T4" fmla="*/ 19 w 20"/>
                <a:gd name="T5" fmla="*/ 7 h 44"/>
                <a:gd name="T6" fmla="*/ 0 w 20"/>
                <a:gd name="T7" fmla="*/ 44 h 44"/>
                <a:gd name="T8" fmla="*/ 16 w 20"/>
                <a:gd name="T9" fmla="*/ 0 h 44"/>
              </a:gdLst>
              <a:ahLst/>
              <a:cxnLst>
                <a:cxn ang="0">
                  <a:pos x="T0" y="T1"/>
                </a:cxn>
                <a:cxn ang="0">
                  <a:pos x="T2" y="T3"/>
                </a:cxn>
                <a:cxn ang="0">
                  <a:pos x="T4" y="T5"/>
                </a:cxn>
                <a:cxn ang="0">
                  <a:pos x="T6" y="T7"/>
                </a:cxn>
                <a:cxn ang="0">
                  <a:pos x="T8" y="T9"/>
                </a:cxn>
              </a:cxnLst>
              <a:rect l="0" t="0" r="r" b="b"/>
              <a:pathLst>
                <a:path w="20" h="44">
                  <a:moveTo>
                    <a:pt x="16" y="0"/>
                  </a:moveTo>
                  <a:cubicBezTo>
                    <a:pt x="17" y="0"/>
                    <a:pt x="19" y="0"/>
                    <a:pt x="20" y="0"/>
                  </a:cubicBezTo>
                  <a:cubicBezTo>
                    <a:pt x="20" y="2"/>
                    <a:pt x="20" y="5"/>
                    <a:pt x="19" y="7"/>
                  </a:cubicBezTo>
                  <a:cubicBezTo>
                    <a:pt x="12" y="19"/>
                    <a:pt x="12" y="35"/>
                    <a:pt x="0" y="44"/>
                  </a:cubicBezTo>
                  <a:cubicBezTo>
                    <a:pt x="1" y="28"/>
                    <a:pt x="8" y="14"/>
                    <a:pt x="16" y="0"/>
                  </a:cubicBezTo>
                  <a:close/>
                </a:path>
              </a:pathLst>
            </a:custGeom>
            <a:solidFill>
              <a:srgbClr val="0F40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0" name="Freeform 680">
              <a:extLst>
                <a:ext uri="{FF2B5EF4-FFF2-40B4-BE49-F238E27FC236}">
                  <a16:creationId xmlns:a16="http://schemas.microsoft.com/office/drawing/2014/main" id="{39B2951B-C476-4417-9155-3A0B817F2378}"/>
                </a:ext>
              </a:extLst>
            </p:cNvPr>
            <p:cNvSpPr>
              <a:spLocks/>
            </p:cNvSpPr>
            <p:nvPr/>
          </p:nvSpPr>
          <p:spPr bwMode="auto">
            <a:xfrm>
              <a:off x="5408613" y="5540375"/>
              <a:ext cx="52388" cy="165100"/>
            </a:xfrm>
            <a:custGeom>
              <a:avLst/>
              <a:gdLst>
                <a:gd name="T0" fmla="*/ 4 w 14"/>
                <a:gd name="T1" fmla="*/ 0 h 44"/>
                <a:gd name="T2" fmla="*/ 14 w 14"/>
                <a:gd name="T3" fmla="*/ 44 h 44"/>
                <a:gd name="T4" fmla="*/ 4 w 14"/>
                <a:gd name="T5" fmla="*/ 0 h 44"/>
              </a:gdLst>
              <a:ahLst/>
              <a:cxnLst>
                <a:cxn ang="0">
                  <a:pos x="T0" y="T1"/>
                </a:cxn>
                <a:cxn ang="0">
                  <a:pos x="T2" y="T3"/>
                </a:cxn>
                <a:cxn ang="0">
                  <a:pos x="T4" y="T5"/>
                </a:cxn>
              </a:cxnLst>
              <a:rect l="0" t="0" r="r" b="b"/>
              <a:pathLst>
                <a:path w="14" h="44">
                  <a:moveTo>
                    <a:pt x="4" y="0"/>
                  </a:moveTo>
                  <a:cubicBezTo>
                    <a:pt x="7" y="15"/>
                    <a:pt x="11" y="29"/>
                    <a:pt x="14" y="44"/>
                  </a:cubicBezTo>
                  <a:cubicBezTo>
                    <a:pt x="0" y="32"/>
                    <a:pt x="0" y="16"/>
                    <a:pt x="4" y="0"/>
                  </a:cubicBezTo>
                  <a:close/>
                </a:path>
              </a:pathLst>
            </a:custGeom>
            <a:solidFill>
              <a:srgbClr val="3A51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1" name="Freeform 681">
              <a:extLst>
                <a:ext uri="{FF2B5EF4-FFF2-40B4-BE49-F238E27FC236}">
                  <a16:creationId xmlns:a16="http://schemas.microsoft.com/office/drawing/2014/main" id="{486A034E-65E1-4E55-91F8-37927965129B}"/>
                </a:ext>
              </a:extLst>
            </p:cNvPr>
            <p:cNvSpPr>
              <a:spLocks/>
            </p:cNvSpPr>
            <p:nvPr/>
          </p:nvSpPr>
          <p:spPr bwMode="auto">
            <a:xfrm>
              <a:off x="5487988" y="5713413"/>
              <a:ext cx="149225" cy="52388"/>
            </a:xfrm>
            <a:custGeom>
              <a:avLst/>
              <a:gdLst>
                <a:gd name="T0" fmla="*/ 0 w 40"/>
                <a:gd name="T1" fmla="*/ 0 h 14"/>
                <a:gd name="T2" fmla="*/ 40 w 40"/>
                <a:gd name="T3" fmla="*/ 14 h 14"/>
                <a:gd name="T4" fmla="*/ 0 w 40"/>
                <a:gd name="T5" fmla="*/ 0 h 14"/>
              </a:gdLst>
              <a:ahLst/>
              <a:cxnLst>
                <a:cxn ang="0">
                  <a:pos x="T0" y="T1"/>
                </a:cxn>
                <a:cxn ang="0">
                  <a:pos x="T2" y="T3"/>
                </a:cxn>
                <a:cxn ang="0">
                  <a:pos x="T4" y="T5"/>
                </a:cxn>
              </a:cxnLst>
              <a:rect l="0" t="0" r="r" b="b"/>
              <a:pathLst>
                <a:path w="40" h="14">
                  <a:moveTo>
                    <a:pt x="0" y="0"/>
                  </a:moveTo>
                  <a:cubicBezTo>
                    <a:pt x="14" y="4"/>
                    <a:pt x="28" y="5"/>
                    <a:pt x="40" y="14"/>
                  </a:cubicBezTo>
                  <a:cubicBezTo>
                    <a:pt x="25" y="14"/>
                    <a:pt x="11" y="13"/>
                    <a:pt x="0" y="0"/>
                  </a:cubicBezTo>
                  <a:close/>
                </a:path>
              </a:pathLst>
            </a:custGeom>
            <a:solidFill>
              <a:srgbClr val="1B43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2" name="Freeform 682">
              <a:extLst>
                <a:ext uri="{FF2B5EF4-FFF2-40B4-BE49-F238E27FC236}">
                  <a16:creationId xmlns:a16="http://schemas.microsoft.com/office/drawing/2014/main" id="{EDA3C42D-2D0A-439E-B8F7-AD966EDF0FDF}"/>
                </a:ext>
              </a:extLst>
            </p:cNvPr>
            <p:cNvSpPr>
              <a:spLocks/>
            </p:cNvSpPr>
            <p:nvPr/>
          </p:nvSpPr>
          <p:spPr bwMode="auto">
            <a:xfrm>
              <a:off x="4905376" y="4098925"/>
              <a:ext cx="131763" cy="101600"/>
            </a:xfrm>
            <a:custGeom>
              <a:avLst/>
              <a:gdLst>
                <a:gd name="T0" fmla="*/ 31 w 35"/>
                <a:gd name="T1" fmla="*/ 12 h 27"/>
                <a:gd name="T2" fmla="*/ 22 w 35"/>
                <a:gd name="T3" fmla="*/ 22 h 27"/>
                <a:gd name="T4" fmla="*/ 1 w 35"/>
                <a:gd name="T5" fmla="*/ 6 h 27"/>
                <a:gd name="T6" fmla="*/ 10 w 35"/>
                <a:gd name="T7" fmla="*/ 2 h 27"/>
                <a:gd name="T8" fmla="*/ 31 w 35"/>
                <a:gd name="T9" fmla="*/ 12 h 27"/>
                <a:gd name="T10" fmla="*/ 31 w 35"/>
                <a:gd name="T11" fmla="*/ 12 h 27"/>
              </a:gdLst>
              <a:ahLst/>
              <a:cxnLst>
                <a:cxn ang="0">
                  <a:pos x="T0" y="T1"/>
                </a:cxn>
                <a:cxn ang="0">
                  <a:pos x="T2" y="T3"/>
                </a:cxn>
                <a:cxn ang="0">
                  <a:pos x="T4" y="T5"/>
                </a:cxn>
                <a:cxn ang="0">
                  <a:pos x="T6" y="T7"/>
                </a:cxn>
                <a:cxn ang="0">
                  <a:pos x="T8" y="T9"/>
                </a:cxn>
                <a:cxn ang="0">
                  <a:pos x="T10" y="T11"/>
                </a:cxn>
              </a:cxnLst>
              <a:rect l="0" t="0" r="r" b="b"/>
              <a:pathLst>
                <a:path w="35" h="27">
                  <a:moveTo>
                    <a:pt x="31" y="12"/>
                  </a:moveTo>
                  <a:cubicBezTo>
                    <a:pt x="30" y="16"/>
                    <a:pt x="35" y="27"/>
                    <a:pt x="22" y="22"/>
                  </a:cubicBezTo>
                  <a:cubicBezTo>
                    <a:pt x="13" y="19"/>
                    <a:pt x="2" y="18"/>
                    <a:pt x="1" y="6"/>
                  </a:cubicBezTo>
                  <a:cubicBezTo>
                    <a:pt x="0" y="1"/>
                    <a:pt x="6" y="0"/>
                    <a:pt x="10" y="2"/>
                  </a:cubicBezTo>
                  <a:cubicBezTo>
                    <a:pt x="17" y="5"/>
                    <a:pt x="24" y="8"/>
                    <a:pt x="31" y="12"/>
                  </a:cubicBezTo>
                  <a:cubicBezTo>
                    <a:pt x="31" y="12"/>
                    <a:pt x="31" y="12"/>
                    <a:pt x="31" y="12"/>
                  </a:cubicBezTo>
                  <a:close/>
                </a:path>
              </a:pathLst>
            </a:custGeom>
            <a:solidFill>
              <a:srgbClr val="D693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3" name="Freeform 683">
              <a:extLst>
                <a:ext uri="{FF2B5EF4-FFF2-40B4-BE49-F238E27FC236}">
                  <a16:creationId xmlns:a16="http://schemas.microsoft.com/office/drawing/2014/main" id="{E9AB7F3A-3DF4-4BEF-9E05-C3865443C784}"/>
                </a:ext>
              </a:extLst>
            </p:cNvPr>
            <p:cNvSpPr>
              <a:spLocks/>
            </p:cNvSpPr>
            <p:nvPr/>
          </p:nvSpPr>
          <p:spPr bwMode="auto">
            <a:xfrm>
              <a:off x="5784851" y="5614988"/>
              <a:ext cx="107950" cy="288925"/>
            </a:xfrm>
            <a:custGeom>
              <a:avLst/>
              <a:gdLst>
                <a:gd name="T0" fmla="*/ 1 w 29"/>
                <a:gd name="T1" fmla="*/ 52 h 77"/>
                <a:gd name="T2" fmla="*/ 4 w 29"/>
                <a:gd name="T3" fmla="*/ 44 h 77"/>
                <a:gd name="T4" fmla="*/ 0 w 29"/>
                <a:gd name="T5" fmla="*/ 28 h 77"/>
                <a:gd name="T6" fmla="*/ 9 w 29"/>
                <a:gd name="T7" fmla="*/ 0 h 77"/>
                <a:gd name="T8" fmla="*/ 17 w 29"/>
                <a:gd name="T9" fmla="*/ 0 h 77"/>
                <a:gd name="T10" fmla="*/ 17 w 29"/>
                <a:gd name="T11" fmla="*/ 0 h 77"/>
                <a:gd name="T12" fmla="*/ 28 w 29"/>
                <a:gd name="T13" fmla="*/ 65 h 77"/>
                <a:gd name="T14" fmla="*/ 17 w 29"/>
                <a:gd name="T15" fmla="*/ 72 h 77"/>
                <a:gd name="T16" fmla="*/ 1 w 29"/>
                <a:gd name="T17" fmla="*/ 52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77">
                  <a:moveTo>
                    <a:pt x="1" y="52"/>
                  </a:moveTo>
                  <a:cubicBezTo>
                    <a:pt x="2" y="49"/>
                    <a:pt x="3" y="47"/>
                    <a:pt x="4" y="44"/>
                  </a:cubicBezTo>
                  <a:cubicBezTo>
                    <a:pt x="12" y="37"/>
                    <a:pt x="0" y="34"/>
                    <a:pt x="0" y="28"/>
                  </a:cubicBezTo>
                  <a:cubicBezTo>
                    <a:pt x="0" y="18"/>
                    <a:pt x="2" y="8"/>
                    <a:pt x="9" y="0"/>
                  </a:cubicBezTo>
                  <a:cubicBezTo>
                    <a:pt x="11" y="0"/>
                    <a:pt x="14" y="0"/>
                    <a:pt x="17" y="0"/>
                  </a:cubicBezTo>
                  <a:cubicBezTo>
                    <a:pt x="17" y="0"/>
                    <a:pt x="17" y="0"/>
                    <a:pt x="17" y="0"/>
                  </a:cubicBezTo>
                  <a:cubicBezTo>
                    <a:pt x="28" y="21"/>
                    <a:pt x="26" y="43"/>
                    <a:pt x="28" y="65"/>
                  </a:cubicBezTo>
                  <a:cubicBezTo>
                    <a:pt x="29" y="72"/>
                    <a:pt x="25" y="77"/>
                    <a:pt x="17" y="72"/>
                  </a:cubicBezTo>
                  <a:cubicBezTo>
                    <a:pt x="12" y="65"/>
                    <a:pt x="6" y="58"/>
                    <a:pt x="1" y="52"/>
                  </a:cubicBezTo>
                  <a:close/>
                </a:path>
              </a:pathLst>
            </a:custGeom>
            <a:solidFill>
              <a:srgbClr val="8CBAA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4" name="Freeform 684">
              <a:extLst>
                <a:ext uri="{FF2B5EF4-FFF2-40B4-BE49-F238E27FC236}">
                  <a16:creationId xmlns:a16="http://schemas.microsoft.com/office/drawing/2014/main" id="{D2729952-C5E1-458E-918B-D8CCD5ADEC43}"/>
                </a:ext>
              </a:extLst>
            </p:cNvPr>
            <p:cNvSpPr>
              <a:spLocks/>
            </p:cNvSpPr>
            <p:nvPr/>
          </p:nvSpPr>
          <p:spPr bwMode="auto">
            <a:xfrm>
              <a:off x="5780088" y="6530975"/>
              <a:ext cx="79375" cy="134938"/>
            </a:xfrm>
            <a:custGeom>
              <a:avLst/>
              <a:gdLst>
                <a:gd name="T0" fmla="*/ 2 w 21"/>
                <a:gd name="T1" fmla="*/ 0 h 36"/>
                <a:gd name="T2" fmla="*/ 6 w 21"/>
                <a:gd name="T3" fmla="*/ 36 h 36"/>
                <a:gd name="T4" fmla="*/ 2 w 21"/>
                <a:gd name="T5" fmla="*/ 0 h 36"/>
              </a:gdLst>
              <a:ahLst/>
              <a:cxnLst>
                <a:cxn ang="0">
                  <a:pos x="T0" y="T1"/>
                </a:cxn>
                <a:cxn ang="0">
                  <a:pos x="T2" y="T3"/>
                </a:cxn>
                <a:cxn ang="0">
                  <a:pos x="T4" y="T5"/>
                </a:cxn>
              </a:cxnLst>
              <a:rect l="0" t="0" r="r" b="b"/>
              <a:pathLst>
                <a:path w="21" h="36">
                  <a:moveTo>
                    <a:pt x="2" y="0"/>
                  </a:moveTo>
                  <a:cubicBezTo>
                    <a:pt x="10" y="11"/>
                    <a:pt x="21" y="22"/>
                    <a:pt x="6" y="36"/>
                  </a:cubicBezTo>
                  <a:cubicBezTo>
                    <a:pt x="1" y="24"/>
                    <a:pt x="0" y="13"/>
                    <a:pt x="2" y="0"/>
                  </a:cubicBezTo>
                  <a:close/>
                </a:path>
              </a:pathLst>
            </a:custGeom>
            <a:solidFill>
              <a:srgbClr val="89A6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5" name="Freeform 685">
              <a:extLst>
                <a:ext uri="{FF2B5EF4-FFF2-40B4-BE49-F238E27FC236}">
                  <a16:creationId xmlns:a16="http://schemas.microsoft.com/office/drawing/2014/main" id="{DA881FB6-19E5-4A00-8D2F-4D3D76D45044}"/>
                </a:ext>
              </a:extLst>
            </p:cNvPr>
            <p:cNvSpPr>
              <a:spLocks/>
            </p:cNvSpPr>
            <p:nvPr/>
          </p:nvSpPr>
          <p:spPr bwMode="auto">
            <a:xfrm>
              <a:off x="5697538" y="6411913"/>
              <a:ext cx="57150" cy="74613"/>
            </a:xfrm>
            <a:custGeom>
              <a:avLst/>
              <a:gdLst>
                <a:gd name="T0" fmla="*/ 15 w 15"/>
                <a:gd name="T1" fmla="*/ 8 h 20"/>
                <a:gd name="T2" fmla="*/ 13 w 15"/>
                <a:gd name="T3" fmla="*/ 20 h 20"/>
                <a:gd name="T4" fmla="*/ 0 w 15"/>
                <a:gd name="T5" fmla="*/ 4 h 20"/>
                <a:gd name="T6" fmla="*/ 15 w 15"/>
                <a:gd name="T7" fmla="*/ 8 h 20"/>
              </a:gdLst>
              <a:ahLst/>
              <a:cxnLst>
                <a:cxn ang="0">
                  <a:pos x="T0" y="T1"/>
                </a:cxn>
                <a:cxn ang="0">
                  <a:pos x="T2" y="T3"/>
                </a:cxn>
                <a:cxn ang="0">
                  <a:pos x="T4" y="T5"/>
                </a:cxn>
                <a:cxn ang="0">
                  <a:pos x="T6" y="T7"/>
                </a:cxn>
              </a:cxnLst>
              <a:rect l="0" t="0" r="r" b="b"/>
              <a:pathLst>
                <a:path w="15" h="20">
                  <a:moveTo>
                    <a:pt x="15" y="8"/>
                  </a:moveTo>
                  <a:cubicBezTo>
                    <a:pt x="14" y="12"/>
                    <a:pt x="13" y="16"/>
                    <a:pt x="13" y="20"/>
                  </a:cubicBezTo>
                  <a:cubicBezTo>
                    <a:pt x="5" y="17"/>
                    <a:pt x="3" y="10"/>
                    <a:pt x="0" y="4"/>
                  </a:cubicBezTo>
                  <a:cubicBezTo>
                    <a:pt x="7" y="0"/>
                    <a:pt x="10" y="6"/>
                    <a:pt x="15" y="8"/>
                  </a:cubicBezTo>
                  <a:close/>
                </a:path>
              </a:pathLst>
            </a:custGeom>
            <a:solidFill>
              <a:srgbClr val="8EB6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6" name="Freeform 686">
              <a:extLst>
                <a:ext uri="{FF2B5EF4-FFF2-40B4-BE49-F238E27FC236}">
                  <a16:creationId xmlns:a16="http://schemas.microsoft.com/office/drawing/2014/main" id="{1A555FBE-CBF2-422A-BF32-FE29CB6E2DCC}"/>
                </a:ext>
              </a:extLst>
            </p:cNvPr>
            <p:cNvSpPr>
              <a:spLocks/>
            </p:cNvSpPr>
            <p:nvPr/>
          </p:nvSpPr>
          <p:spPr bwMode="auto">
            <a:xfrm>
              <a:off x="6013451" y="6678613"/>
              <a:ext cx="522288" cy="660400"/>
            </a:xfrm>
            <a:custGeom>
              <a:avLst/>
              <a:gdLst>
                <a:gd name="T0" fmla="*/ 135 w 139"/>
                <a:gd name="T1" fmla="*/ 133 h 176"/>
                <a:gd name="T2" fmla="*/ 136 w 139"/>
                <a:gd name="T3" fmla="*/ 150 h 176"/>
                <a:gd name="T4" fmla="*/ 131 w 139"/>
                <a:gd name="T5" fmla="*/ 176 h 176"/>
                <a:gd name="T6" fmla="*/ 106 w 139"/>
                <a:gd name="T7" fmla="*/ 139 h 176"/>
                <a:gd name="T8" fmla="*/ 69 w 139"/>
                <a:gd name="T9" fmla="*/ 71 h 176"/>
                <a:gd name="T10" fmla="*/ 11 w 139"/>
                <a:gd name="T11" fmla="*/ 30 h 176"/>
                <a:gd name="T12" fmla="*/ 1 w 139"/>
                <a:gd name="T13" fmla="*/ 15 h 176"/>
                <a:gd name="T14" fmla="*/ 17 w 139"/>
                <a:gd name="T15" fmla="*/ 1 h 176"/>
                <a:gd name="T16" fmla="*/ 71 w 139"/>
                <a:gd name="T17" fmla="*/ 32 h 176"/>
                <a:gd name="T18" fmla="*/ 85 w 139"/>
                <a:gd name="T19" fmla="*/ 48 h 176"/>
                <a:gd name="T20" fmla="*/ 124 w 139"/>
                <a:gd name="T21" fmla="*/ 82 h 176"/>
                <a:gd name="T22" fmla="*/ 123 w 139"/>
                <a:gd name="T23" fmla="*/ 106 h 176"/>
                <a:gd name="T24" fmla="*/ 135 w 139"/>
                <a:gd name="T25" fmla="*/ 133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9" h="176">
                  <a:moveTo>
                    <a:pt x="135" y="133"/>
                  </a:moveTo>
                  <a:cubicBezTo>
                    <a:pt x="133" y="139"/>
                    <a:pt x="133" y="145"/>
                    <a:pt x="136" y="150"/>
                  </a:cubicBezTo>
                  <a:cubicBezTo>
                    <a:pt x="131" y="157"/>
                    <a:pt x="133" y="166"/>
                    <a:pt x="131" y="176"/>
                  </a:cubicBezTo>
                  <a:cubicBezTo>
                    <a:pt x="120" y="163"/>
                    <a:pt x="108" y="155"/>
                    <a:pt x="106" y="139"/>
                  </a:cubicBezTo>
                  <a:cubicBezTo>
                    <a:pt x="103" y="111"/>
                    <a:pt x="86" y="91"/>
                    <a:pt x="69" y="71"/>
                  </a:cubicBezTo>
                  <a:cubicBezTo>
                    <a:pt x="53" y="52"/>
                    <a:pt x="39" y="32"/>
                    <a:pt x="11" y="30"/>
                  </a:cubicBezTo>
                  <a:cubicBezTo>
                    <a:pt x="4" y="29"/>
                    <a:pt x="0" y="23"/>
                    <a:pt x="1" y="15"/>
                  </a:cubicBezTo>
                  <a:cubicBezTo>
                    <a:pt x="2" y="6"/>
                    <a:pt x="8" y="2"/>
                    <a:pt x="17" y="1"/>
                  </a:cubicBezTo>
                  <a:cubicBezTo>
                    <a:pt x="32" y="0"/>
                    <a:pt x="65" y="19"/>
                    <a:pt x="71" y="32"/>
                  </a:cubicBezTo>
                  <a:cubicBezTo>
                    <a:pt x="74" y="39"/>
                    <a:pt x="77" y="46"/>
                    <a:pt x="85" y="48"/>
                  </a:cubicBezTo>
                  <a:cubicBezTo>
                    <a:pt x="103" y="53"/>
                    <a:pt x="114" y="68"/>
                    <a:pt x="124" y="82"/>
                  </a:cubicBezTo>
                  <a:cubicBezTo>
                    <a:pt x="130" y="90"/>
                    <a:pt x="139" y="97"/>
                    <a:pt x="123" y="106"/>
                  </a:cubicBezTo>
                  <a:cubicBezTo>
                    <a:pt x="119" y="108"/>
                    <a:pt x="122" y="127"/>
                    <a:pt x="135" y="133"/>
                  </a:cubicBezTo>
                  <a:close/>
                </a:path>
              </a:pathLst>
            </a:custGeom>
            <a:solidFill>
              <a:srgbClr val="1A6D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7" name="Freeform 687">
              <a:extLst>
                <a:ext uri="{FF2B5EF4-FFF2-40B4-BE49-F238E27FC236}">
                  <a16:creationId xmlns:a16="http://schemas.microsoft.com/office/drawing/2014/main" id="{50A924C5-7E84-4A1D-977A-9E23640C0CAF}"/>
                </a:ext>
              </a:extLst>
            </p:cNvPr>
            <p:cNvSpPr>
              <a:spLocks/>
            </p:cNvSpPr>
            <p:nvPr/>
          </p:nvSpPr>
          <p:spPr bwMode="auto">
            <a:xfrm>
              <a:off x="5840413" y="6340475"/>
              <a:ext cx="315913" cy="266700"/>
            </a:xfrm>
            <a:custGeom>
              <a:avLst/>
              <a:gdLst>
                <a:gd name="T0" fmla="*/ 82 w 84"/>
                <a:gd name="T1" fmla="*/ 67 h 71"/>
                <a:gd name="T2" fmla="*/ 57 w 84"/>
                <a:gd name="T3" fmla="*/ 59 h 71"/>
                <a:gd name="T4" fmla="*/ 16 w 84"/>
                <a:gd name="T5" fmla="*/ 26 h 71"/>
                <a:gd name="T6" fmla="*/ 0 w 84"/>
                <a:gd name="T7" fmla="*/ 7 h 71"/>
                <a:gd name="T8" fmla="*/ 22 w 84"/>
                <a:gd name="T9" fmla="*/ 7 h 71"/>
                <a:gd name="T10" fmla="*/ 83 w 84"/>
                <a:gd name="T11" fmla="*/ 60 h 71"/>
                <a:gd name="T12" fmla="*/ 82 w 84"/>
                <a:gd name="T13" fmla="*/ 67 h 71"/>
              </a:gdLst>
              <a:ahLst/>
              <a:cxnLst>
                <a:cxn ang="0">
                  <a:pos x="T0" y="T1"/>
                </a:cxn>
                <a:cxn ang="0">
                  <a:pos x="T2" y="T3"/>
                </a:cxn>
                <a:cxn ang="0">
                  <a:pos x="T4" y="T5"/>
                </a:cxn>
                <a:cxn ang="0">
                  <a:pos x="T6" y="T7"/>
                </a:cxn>
                <a:cxn ang="0">
                  <a:pos x="T8" y="T9"/>
                </a:cxn>
                <a:cxn ang="0">
                  <a:pos x="T10" y="T11"/>
                </a:cxn>
                <a:cxn ang="0">
                  <a:pos x="T12" y="T13"/>
                </a:cxn>
              </a:cxnLst>
              <a:rect l="0" t="0" r="r" b="b"/>
              <a:pathLst>
                <a:path w="84" h="71">
                  <a:moveTo>
                    <a:pt x="82" y="67"/>
                  </a:moveTo>
                  <a:cubicBezTo>
                    <a:pt x="72" y="70"/>
                    <a:pt x="64" y="71"/>
                    <a:pt x="57" y="59"/>
                  </a:cubicBezTo>
                  <a:cubicBezTo>
                    <a:pt x="48" y="44"/>
                    <a:pt x="28" y="41"/>
                    <a:pt x="16" y="26"/>
                  </a:cubicBezTo>
                  <a:cubicBezTo>
                    <a:pt x="11" y="20"/>
                    <a:pt x="3" y="16"/>
                    <a:pt x="0" y="7"/>
                  </a:cubicBezTo>
                  <a:cubicBezTo>
                    <a:pt x="7" y="0"/>
                    <a:pt x="14" y="14"/>
                    <a:pt x="22" y="7"/>
                  </a:cubicBezTo>
                  <a:cubicBezTo>
                    <a:pt x="46" y="20"/>
                    <a:pt x="67" y="37"/>
                    <a:pt x="83" y="60"/>
                  </a:cubicBezTo>
                  <a:cubicBezTo>
                    <a:pt x="84" y="62"/>
                    <a:pt x="83" y="65"/>
                    <a:pt x="82" y="67"/>
                  </a:cubicBezTo>
                  <a:close/>
                </a:path>
              </a:pathLst>
            </a:custGeom>
            <a:solidFill>
              <a:srgbClr val="1E6F6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8" name="Freeform 688">
              <a:extLst>
                <a:ext uri="{FF2B5EF4-FFF2-40B4-BE49-F238E27FC236}">
                  <a16:creationId xmlns:a16="http://schemas.microsoft.com/office/drawing/2014/main" id="{8D355694-04CE-4985-AC74-F6D538CA05CB}"/>
                </a:ext>
              </a:extLst>
            </p:cNvPr>
            <p:cNvSpPr>
              <a:spLocks/>
            </p:cNvSpPr>
            <p:nvPr/>
          </p:nvSpPr>
          <p:spPr bwMode="auto">
            <a:xfrm>
              <a:off x="5832476" y="6261100"/>
              <a:ext cx="455613" cy="434975"/>
            </a:xfrm>
            <a:custGeom>
              <a:avLst/>
              <a:gdLst>
                <a:gd name="T0" fmla="*/ 84 w 121"/>
                <a:gd name="T1" fmla="*/ 88 h 116"/>
                <a:gd name="T2" fmla="*/ 24 w 121"/>
                <a:gd name="T3" fmla="*/ 28 h 116"/>
                <a:gd name="T4" fmla="*/ 0 w 121"/>
                <a:gd name="T5" fmla="*/ 0 h 116"/>
                <a:gd name="T6" fmla="*/ 4 w 121"/>
                <a:gd name="T7" fmla="*/ 0 h 116"/>
                <a:gd name="T8" fmla="*/ 48 w 121"/>
                <a:gd name="T9" fmla="*/ 40 h 116"/>
                <a:gd name="T10" fmla="*/ 91 w 121"/>
                <a:gd name="T11" fmla="*/ 85 h 116"/>
                <a:gd name="T12" fmla="*/ 121 w 121"/>
                <a:gd name="T13" fmla="*/ 116 h 116"/>
                <a:gd name="T14" fmla="*/ 84 w 121"/>
                <a:gd name="T15" fmla="*/ 88 h 1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1" h="116">
                  <a:moveTo>
                    <a:pt x="84" y="88"/>
                  </a:moveTo>
                  <a:cubicBezTo>
                    <a:pt x="67" y="65"/>
                    <a:pt x="44" y="48"/>
                    <a:pt x="24" y="28"/>
                  </a:cubicBezTo>
                  <a:cubicBezTo>
                    <a:pt x="14" y="20"/>
                    <a:pt x="3" y="13"/>
                    <a:pt x="0" y="0"/>
                  </a:cubicBezTo>
                  <a:cubicBezTo>
                    <a:pt x="1" y="0"/>
                    <a:pt x="3" y="0"/>
                    <a:pt x="4" y="0"/>
                  </a:cubicBezTo>
                  <a:cubicBezTo>
                    <a:pt x="21" y="10"/>
                    <a:pt x="31" y="29"/>
                    <a:pt x="48" y="40"/>
                  </a:cubicBezTo>
                  <a:cubicBezTo>
                    <a:pt x="70" y="48"/>
                    <a:pt x="85" y="62"/>
                    <a:pt x="91" y="85"/>
                  </a:cubicBezTo>
                  <a:cubicBezTo>
                    <a:pt x="101" y="95"/>
                    <a:pt x="111" y="106"/>
                    <a:pt x="121" y="116"/>
                  </a:cubicBezTo>
                  <a:cubicBezTo>
                    <a:pt x="102" y="115"/>
                    <a:pt x="96" y="98"/>
                    <a:pt x="84" y="88"/>
                  </a:cubicBezTo>
                  <a:close/>
                </a:path>
              </a:pathLst>
            </a:custGeom>
            <a:solidFill>
              <a:srgbClr val="1849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9" name="Freeform 689">
              <a:extLst>
                <a:ext uri="{FF2B5EF4-FFF2-40B4-BE49-F238E27FC236}">
                  <a16:creationId xmlns:a16="http://schemas.microsoft.com/office/drawing/2014/main" id="{0E00C25A-F6A9-4BDC-A3D5-2C2EF9078F09}"/>
                </a:ext>
              </a:extLst>
            </p:cNvPr>
            <p:cNvSpPr>
              <a:spLocks/>
            </p:cNvSpPr>
            <p:nvPr/>
          </p:nvSpPr>
          <p:spPr bwMode="auto">
            <a:xfrm>
              <a:off x="5784851" y="5614988"/>
              <a:ext cx="149225" cy="500063"/>
            </a:xfrm>
            <a:custGeom>
              <a:avLst/>
              <a:gdLst>
                <a:gd name="T0" fmla="*/ 17 w 40"/>
                <a:gd name="T1" fmla="*/ 72 h 133"/>
                <a:gd name="T2" fmla="*/ 19 w 40"/>
                <a:gd name="T3" fmla="*/ 38 h 133"/>
                <a:gd name="T4" fmla="*/ 17 w 40"/>
                <a:gd name="T5" fmla="*/ 0 h 133"/>
                <a:gd name="T6" fmla="*/ 22 w 40"/>
                <a:gd name="T7" fmla="*/ 0 h 133"/>
                <a:gd name="T8" fmla="*/ 21 w 40"/>
                <a:gd name="T9" fmla="*/ 0 h 133"/>
                <a:gd name="T10" fmla="*/ 37 w 40"/>
                <a:gd name="T11" fmla="*/ 39 h 133"/>
                <a:gd name="T12" fmla="*/ 39 w 40"/>
                <a:gd name="T13" fmla="*/ 81 h 133"/>
                <a:gd name="T14" fmla="*/ 27 w 40"/>
                <a:gd name="T15" fmla="*/ 113 h 133"/>
                <a:gd name="T16" fmla="*/ 5 w 40"/>
                <a:gd name="T17" fmla="*/ 132 h 133"/>
                <a:gd name="T18" fmla="*/ 10 w 40"/>
                <a:gd name="T19" fmla="*/ 103 h 133"/>
                <a:gd name="T20" fmla="*/ 17 w 40"/>
                <a:gd name="T21" fmla="*/ 72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0" h="133">
                  <a:moveTo>
                    <a:pt x="17" y="72"/>
                  </a:moveTo>
                  <a:cubicBezTo>
                    <a:pt x="30" y="62"/>
                    <a:pt x="19" y="50"/>
                    <a:pt x="19" y="38"/>
                  </a:cubicBezTo>
                  <a:cubicBezTo>
                    <a:pt x="20" y="26"/>
                    <a:pt x="12" y="14"/>
                    <a:pt x="17" y="0"/>
                  </a:cubicBezTo>
                  <a:cubicBezTo>
                    <a:pt x="18" y="0"/>
                    <a:pt x="20" y="0"/>
                    <a:pt x="22" y="0"/>
                  </a:cubicBezTo>
                  <a:cubicBezTo>
                    <a:pt x="21" y="0"/>
                    <a:pt x="21" y="0"/>
                    <a:pt x="21" y="0"/>
                  </a:cubicBezTo>
                  <a:cubicBezTo>
                    <a:pt x="26" y="13"/>
                    <a:pt x="32" y="26"/>
                    <a:pt x="37" y="39"/>
                  </a:cubicBezTo>
                  <a:cubicBezTo>
                    <a:pt x="32" y="53"/>
                    <a:pt x="40" y="67"/>
                    <a:pt x="39" y="81"/>
                  </a:cubicBezTo>
                  <a:cubicBezTo>
                    <a:pt x="38" y="93"/>
                    <a:pt x="38" y="105"/>
                    <a:pt x="27" y="113"/>
                  </a:cubicBezTo>
                  <a:cubicBezTo>
                    <a:pt x="17" y="116"/>
                    <a:pt x="19" y="133"/>
                    <a:pt x="5" y="132"/>
                  </a:cubicBezTo>
                  <a:cubicBezTo>
                    <a:pt x="2" y="121"/>
                    <a:pt x="0" y="112"/>
                    <a:pt x="10" y="103"/>
                  </a:cubicBezTo>
                  <a:cubicBezTo>
                    <a:pt x="19" y="95"/>
                    <a:pt x="24" y="85"/>
                    <a:pt x="17" y="72"/>
                  </a:cubicBezTo>
                  <a:close/>
                </a:path>
              </a:pathLst>
            </a:custGeom>
            <a:solidFill>
              <a:srgbClr val="70A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0" name="Freeform 690">
              <a:extLst>
                <a:ext uri="{FF2B5EF4-FFF2-40B4-BE49-F238E27FC236}">
                  <a16:creationId xmlns:a16="http://schemas.microsoft.com/office/drawing/2014/main" id="{5318B306-3513-49ED-8990-1611E4904D4C}"/>
                </a:ext>
              </a:extLst>
            </p:cNvPr>
            <p:cNvSpPr>
              <a:spLocks/>
            </p:cNvSpPr>
            <p:nvPr/>
          </p:nvSpPr>
          <p:spPr bwMode="auto">
            <a:xfrm>
              <a:off x="5908676" y="5661025"/>
              <a:ext cx="522288" cy="866775"/>
            </a:xfrm>
            <a:custGeom>
              <a:avLst/>
              <a:gdLst>
                <a:gd name="T0" fmla="*/ 4 w 139"/>
                <a:gd name="T1" fmla="*/ 16 h 231"/>
                <a:gd name="T2" fmla="*/ 28 w 139"/>
                <a:gd name="T3" fmla="*/ 6 h 231"/>
                <a:gd name="T4" fmla="*/ 68 w 139"/>
                <a:gd name="T5" fmla="*/ 23 h 231"/>
                <a:gd name="T6" fmla="*/ 72 w 139"/>
                <a:gd name="T7" fmla="*/ 26 h 231"/>
                <a:gd name="T8" fmla="*/ 92 w 139"/>
                <a:gd name="T9" fmla="*/ 61 h 231"/>
                <a:gd name="T10" fmla="*/ 108 w 139"/>
                <a:gd name="T11" fmla="*/ 67 h 231"/>
                <a:gd name="T12" fmla="*/ 132 w 139"/>
                <a:gd name="T13" fmla="*/ 85 h 231"/>
                <a:gd name="T14" fmla="*/ 138 w 139"/>
                <a:gd name="T15" fmla="*/ 99 h 231"/>
                <a:gd name="T16" fmla="*/ 124 w 139"/>
                <a:gd name="T17" fmla="*/ 221 h 231"/>
                <a:gd name="T18" fmla="*/ 102 w 139"/>
                <a:gd name="T19" fmla="*/ 213 h 231"/>
                <a:gd name="T20" fmla="*/ 72 w 139"/>
                <a:gd name="T21" fmla="*/ 164 h 231"/>
                <a:gd name="T22" fmla="*/ 12 w 139"/>
                <a:gd name="T23" fmla="*/ 57 h 231"/>
                <a:gd name="T24" fmla="*/ 9 w 139"/>
                <a:gd name="T25" fmla="*/ 52 h 231"/>
                <a:gd name="T26" fmla="*/ 4 w 139"/>
                <a:gd name="T27" fmla="*/ 16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9" h="231">
                  <a:moveTo>
                    <a:pt x="4" y="16"/>
                  </a:moveTo>
                  <a:cubicBezTo>
                    <a:pt x="7" y="1"/>
                    <a:pt x="13" y="0"/>
                    <a:pt x="28" y="6"/>
                  </a:cubicBezTo>
                  <a:cubicBezTo>
                    <a:pt x="41" y="12"/>
                    <a:pt x="51" y="27"/>
                    <a:pt x="68" y="23"/>
                  </a:cubicBezTo>
                  <a:cubicBezTo>
                    <a:pt x="70" y="23"/>
                    <a:pt x="73" y="24"/>
                    <a:pt x="72" y="26"/>
                  </a:cubicBezTo>
                  <a:cubicBezTo>
                    <a:pt x="65" y="45"/>
                    <a:pt x="90" y="46"/>
                    <a:pt x="92" y="61"/>
                  </a:cubicBezTo>
                  <a:cubicBezTo>
                    <a:pt x="93" y="67"/>
                    <a:pt x="101" y="69"/>
                    <a:pt x="108" y="67"/>
                  </a:cubicBezTo>
                  <a:cubicBezTo>
                    <a:pt x="123" y="64"/>
                    <a:pt x="130" y="70"/>
                    <a:pt x="132" y="85"/>
                  </a:cubicBezTo>
                  <a:cubicBezTo>
                    <a:pt x="137" y="88"/>
                    <a:pt x="139" y="93"/>
                    <a:pt x="138" y="99"/>
                  </a:cubicBezTo>
                  <a:cubicBezTo>
                    <a:pt x="131" y="139"/>
                    <a:pt x="130" y="181"/>
                    <a:pt x="124" y="221"/>
                  </a:cubicBezTo>
                  <a:cubicBezTo>
                    <a:pt x="112" y="231"/>
                    <a:pt x="107" y="219"/>
                    <a:pt x="102" y="213"/>
                  </a:cubicBezTo>
                  <a:cubicBezTo>
                    <a:pt x="90" y="198"/>
                    <a:pt x="84" y="179"/>
                    <a:pt x="72" y="164"/>
                  </a:cubicBezTo>
                  <a:cubicBezTo>
                    <a:pt x="46" y="132"/>
                    <a:pt x="34" y="92"/>
                    <a:pt x="12" y="57"/>
                  </a:cubicBezTo>
                  <a:cubicBezTo>
                    <a:pt x="11" y="56"/>
                    <a:pt x="10" y="54"/>
                    <a:pt x="9" y="52"/>
                  </a:cubicBezTo>
                  <a:cubicBezTo>
                    <a:pt x="6" y="40"/>
                    <a:pt x="0" y="29"/>
                    <a:pt x="4" y="16"/>
                  </a:cubicBezTo>
                  <a:close/>
                </a:path>
              </a:pathLst>
            </a:custGeom>
            <a:solidFill>
              <a:srgbClr val="DBD5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1" name="Freeform 691">
              <a:extLst>
                <a:ext uri="{FF2B5EF4-FFF2-40B4-BE49-F238E27FC236}">
                  <a16:creationId xmlns:a16="http://schemas.microsoft.com/office/drawing/2014/main" id="{35685D62-DFEB-4A62-800A-28DF32044B88}"/>
                </a:ext>
              </a:extLst>
            </p:cNvPr>
            <p:cNvSpPr>
              <a:spLocks/>
            </p:cNvSpPr>
            <p:nvPr/>
          </p:nvSpPr>
          <p:spPr bwMode="auto">
            <a:xfrm>
              <a:off x="6329363" y="5768975"/>
              <a:ext cx="269875" cy="822325"/>
            </a:xfrm>
            <a:custGeom>
              <a:avLst/>
              <a:gdLst>
                <a:gd name="T0" fmla="*/ 7 w 72"/>
                <a:gd name="T1" fmla="*/ 194 h 219"/>
                <a:gd name="T2" fmla="*/ 20 w 72"/>
                <a:gd name="T3" fmla="*/ 56 h 219"/>
                <a:gd name="T4" fmla="*/ 32 w 72"/>
                <a:gd name="T5" fmla="*/ 11 h 219"/>
                <a:gd name="T6" fmla="*/ 68 w 72"/>
                <a:gd name="T7" fmla="*/ 3 h 219"/>
                <a:gd name="T8" fmla="*/ 51 w 72"/>
                <a:gd name="T9" fmla="*/ 29 h 219"/>
                <a:gd name="T10" fmla="*/ 46 w 72"/>
                <a:gd name="T11" fmla="*/ 62 h 219"/>
                <a:gd name="T12" fmla="*/ 30 w 72"/>
                <a:gd name="T13" fmla="*/ 107 h 219"/>
                <a:gd name="T14" fmla="*/ 29 w 72"/>
                <a:gd name="T15" fmla="*/ 112 h 219"/>
                <a:gd name="T16" fmla="*/ 23 w 72"/>
                <a:gd name="T17" fmla="*/ 149 h 219"/>
                <a:gd name="T18" fmla="*/ 25 w 72"/>
                <a:gd name="T19" fmla="*/ 156 h 219"/>
                <a:gd name="T20" fmla="*/ 22 w 72"/>
                <a:gd name="T21" fmla="*/ 187 h 219"/>
                <a:gd name="T22" fmla="*/ 23 w 72"/>
                <a:gd name="T23" fmla="*/ 193 h 219"/>
                <a:gd name="T24" fmla="*/ 16 w 72"/>
                <a:gd name="T25" fmla="*/ 219 h 219"/>
                <a:gd name="T26" fmla="*/ 4 w 72"/>
                <a:gd name="T27" fmla="*/ 207 h 219"/>
                <a:gd name="T28" fmla="*/ 7 w 72"/>
                <a:gd name="T29" fmla="*/ 194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2" h="219">
                  <a:moveTo>
                    <a:pt x="7" y="194"/>
                  </a:moveTo>
                  <a:cubicBezTo>
                    <a:pt x="8" y="148"/>
                    <a:pt x="15" y="102"/>
                    <a:pt x="20" y="56"/>
                  </a:cubicBezTo>
                  <a:cubicBezTo>
                    <a:pt x="24" y="41"/>
                    <a:pt x="28" y="26"/>
                    <a:pt x="32" y="11"/>
                  </a:cubicBezTo>
                  <a:cubicBezTo>
                    <a:pt x="47" y="18"/>
                    <a:pt x="55" y="0"/>
                    <a:pt x="68" y="3"/>
                  </a:cubicBezTo>
                  <a:cubicBezTo>
                    <a:pt x="72" y="17"/>
                    <a:pt x="59" y="22"/>
                    <a:pt x="51" y="29"/>
                  </a:cubicBezTo>
                  <a:cubicBezTo>
                    <a:pt x="40" y="39"/>
                    <a:pt x="36" y="49"/>
                    <a:pt x="46" y="62"/>
                  </a:cubicBezTo>
                  <a:cubicBezTo>
                    <a:pt x="43" y="78"/>
                    <a:pt x="25" y="88"/>
                    <a:pt x="30" y="107"/>
                  </a:cubicBezTo>
                  <a:cubicBezTo>
                    <a:pt x="30" y="108"/>
                    <a:pt x="30" y="110"/>
                    <a:pt x="29" y="112"/>
                  </a:cubicBezTo>
                  <a:cubicBezTo>
                    <a:pt x="30" y="125"/>
                    <a:pt x="20" y="136"/>
                    <a:pt x="23" y="149"/>
                  </a:cubicBezTo>
                  <a:cubicBezTo>
                    <a:pt x="24" y="151"/>
                    <a:pt x="25" y="154"/>
                    <a:pt x="25" y="156"/>
                  </a:cubicBezTo>
                  <a:cubicBezTo>
                    <a:pt x="26" y="167"/>
                    <a:pt x="16" y="176"/>
                    <a:pt x="22" y="187"/>
                  </a:cubicBezTo>
                  <a:cubicBezTo>
                    <a:pt x="23" y="189"/>
                    <a:pt x="23" y="191"/>
                    <a:pt x="23" y="193"/>
                  </a:cubicBezTo>
                  <a:cubicBezTo>
                    <a:pt x="21" y="202"/>
                    <a:pt x="24" y="212"/>
                    <a:pt x="16" y="219"/>
                  </a:cubicBezTo>
                  <a:cubicBezTo>
                    <a:pt x="9" y="218"/>
                    <a:pt x="8" y="211"/>
                    <a:pt x="4" y="207"/>
                  </a:cubicBezTo>
                  <a:cubicBezTo>
                    <a:pt x="0" y="201"/>
                    <a:pt x="3" y="198"/>
                    <a:pt x="7" y="194"/>
                  </a:cubicBezTo>
                  <a:close/>
                </a:path>
              </a:pathLst>
            </a:custGeom>
            <a:solidFill>
              <a:srgbClr val="5B4D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2" name="Freeform 692">
              <a:extLst>
                <a:ext uri="{FF2B5EF4-FFF2-40B4-BE49-F238E27FC236}">
                  <a16:creationId xmlns:a16="http://schemas.microsoft.com/office/drawing/2014/main" id="{734A8EB9-F751-4F3F-BCC7-AD52AB4A9D48}"/>
                </a:ext>
              </a:extLst>
            </p:cNvPr>
            <p:cNvSpPr>
              <a:spLocks/>
            </p:cNvSpPr>
            <p:nvPr/>
          </p:nvSpPr>
          <p:spPr bwMode="auto">
            <a:xfrm>
              <a:off x="5862638" y="5614988"/>
              <a:ext cx="109538" cy="241300"/>
            </a:xfrm>
            <a:custGeom>
              <a:avLst/>
              <a:gdLst>
                <a:gd name="T0" fmla="*/ 16 w 29"/>
                <a:gd name="T1" fmla="*/ 28 h 64"/>
                <a:gd name="T2" fmla="*/ 29 w 29"/>
                <a:gd name="T3" fmla="*/ 64 h 64"/>
                <a:gd name="T4" fmla="*/ 12 w 29"/>
                <a:gd name="T5" fmla="*/ 40 h 64"/>
                <a:gd name="T6" fmla="*/ 0 w 29"/>
                <a:gd name="T7" fmla="*/ 0 h 64"/>
                <a:gd name="T8" fmla="*/ 16 w 29"/>
                <a:gd name="T9" fmla="*/ 28 h 64"/>
              </a:gdLst>
              <a:ahLst/>
              <a:cxnLst>
                <a:cxn ang="0">
                  <a:pos x="T0" y="T1"/>
                </a:cxn>
                <a:cxn ang="0">
                  <a:pos x="T2" y="T3"/>
                </a:cxn>
                <a:cxn ang="0">
                  <a:pos x="T4" y="T5"/>
                </a:cxn>
                <a:cxn ang="0">
                  <a:pos x="T6" y="T7"/>
                </a:cxn>
                <a:cxn ang="0">
                  <a:pos x="T8" y="T9"/>
                </a:cxn>
              </a:cxnLst>
              <a:rect l="0" t="0" r="r" b="b"/>
              <a:pathLst>
                <a:path w="29" h="64">
                  <a:moveTo>
                    <a:pt x="16" y="28"/>
                  </a:moveTo>
                  <a:cubicBezTo>
                    <a:pt x="17" y="41"/>
                    <a:pt x="26" y="51"/>
                    <a:pt x="29" y="64"/>
                  </a:cubicBezTo>
                  <a:cubicBezTo>
                    <a:pt x="12" y="64"/>
                    <a:pt x="12" y="52"/>
                    <a:pt x="12" y="40"/>
                  </a:cubicBezTo>
                  <a:cubicBezTo>
                    <a:pt x="9" y="26"/>
                    <a:pt x="0" y="14"/>
                    <a:pt x="0" y="0"/>
                  </a:cubicBezTo>
                  <a:cubicBezTo>
                    <a:pt x="10" y="6"/>
                    <a:pt x="8" y="20"/>
                    <a:pt x="16" y="28"/>
                  </a:cubicBezTo>
                  <a:close/>
                </a:path>
              </a:pathLst>
            </a:custGeom>
            <a:solidFill>
              <a:srgbClr val="3B50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3" name="Freeform 693">
              <a:extLst>
                <a:ext uri="{FF2B5EF4-FFF2-40B4-BE49-F238E27FC236}">
                  <a16:creationId xmlns:a16="http://schemas.microsoft.com/office/drawing/2014/main" id="{C9F42128-25FD-4421-A0BB-271BA3B02088}"/>
                </a:ext>
              </a:extLst>
            </p:cNvPr>
            <p:cNvSpPr>
              <a:spLocks/>
            </p:cNvSpPr>
            <p:nvPr/>
          </p:nvSpPr>
          <p:spPr bwMode="auto">
            <a:xfrm>
              <a:off x="6411913" y="5661025"/>
              <a:ext cx="333375" cy="355600"/>
            </a:xfrm>
            <a:custGeom>
              <a:avLst/>
              <a:gdLst>
                <a:gd name="T0" fmla="*/ 22 w 89"/>
                <a:gd name="T1" fmla="*/ 92 h 95"/>
                <a:gd name="T2" fmla="*/ 13 w 89"/>
                <a:gd name="T3" fmla="*/ 63 h 95"/>
                <a:gd name="T4" fmla="*/ 46 w 89"/>
                <a:gd name="T5" fmla="*/ 32 h 95"/>
                <a:gd name="T6" fmla="*/ 78 w 89"/>
                <a:gd name="T7" fmla="*/ 0 h 95"/>
                <a:gd name="T8" fmla="*/ 89 w 89"/>
                <a:gd name="T9" fmla="*/ 56 h 95"/>
                <a:gd name="T10" fmla="*/ 81 w 89"/>
                <a:gd name="T11" fmla="*/ 63 h 95"/>
                <a:gd name="T12" fmla="*/ 60 w 89"/>
                <a:gd name="T13" fmla="*/ 70 h 95"/>
                <a:gd name="T14" fmla="*/ 22 w 89"/>
                <a:gd name="T15" fmla="*/ 92 h 9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9" h="95">
                  <a:moveTo>
                    <a:pt x="22" y="92"/>
                  </a:moveTo>
                  <a:cubicBezTo>
                    <a:pt x="4" y="88"/>
                    <a:pt x="0" y="77"/>
                    <a:pt x="13" y="63"/>
                  </a:cubicBezTo>
                  <a:cubicBezTo>
                    <a:pt x="24" y="52"/>
                    <a:pt x="35" y="42"/>
                    <a:pt x="46" y="32"/>
                  </a:cubicBezTo>
                  <a:cubicBezTo>
                    <a:pt x="53" y="17"/>
                    <a:pt x="60" y="3"/>
                    <a:pt x="78" y="0"/>
                  </a:cubicBezTo>
                  <a:cubicBezTo>
                    <a:pt x="82" y="19"/>
                    <a:pt x="85" y="38"/>
                    <a:pt x="89" y="56"/>
                  </a:cubicBezTo>
                  <a:cubicBezTo>
                    <a:pt x="88" y="60"/>
                    <a:pt x="85" y="63"/>
                    <a:pt x="81" y="63"/>
                  </a:cubicBezTo>
                  <a:cubicBezTo>
                    <a:pt x="72" y="60"/>
                    <a:pt x="67" y="65"/>
                    <a:pt x="60" y="70"/>
                  </a:cubicBezTo>
                  <a:cubicBezTo>
                    <a:pt x="47" y="77"/>
                    <a:pt x="41" y="95"/>
                    <a:pt x="22" y="92"/>
                  </a:cubicBezTo>
                  <a:close/>
                </a:path>
              </a:pathLst>
            </a:custGeom>
            <a:solidFill>
              <a:srgbClr val="947A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4" name="Freeform 694">
              <a:extLst>
                <a:ext uri="{FF2B5EF4-FFF2-40B4-BE49-F238E27FC236}">
                  <a16:creationId xmlns:a16="http://schemas.microsoft.com/office/drawing/2014/main" id="{81704196-4598-4AFF-97CF-F4A9E3F8E199}"/>
                </a:ext>
              </a:extLst>
            </p:cNvPr>
            <p:cNvSpPr>
              <a:spLocks/>
            </p:cNvSpPr>
            <p:nvPr/>
          </p:nvSpPr>
          <p:spPr bwMode="auto">
            <a:xfrm>
              <a:off x="6711951" y="5945188"/>
              <a:ext cx="244475" cy="687388"/>
            </a:xfrm>
            <a:custGeom>
              <a:avLst/>
              <a:gdLst>
                <a:gd name="T0" fmla="*/ 59 w 65"/>
                <a:gd name="T1" fmla="*/ 0 h 183"/>
                <a:gd name="T2" fmla="*/ 65 w 65"/>
                <a:gd name="T3" fmla="*/ 12 h 183"/>
                <a:gd name="T4" fmla="*/ 27 w 65"/>
                <a:gd name="T5" fmla="*/ 136 h 183"/>
                <a:gd name="T6" fmla="*/ 5 w 65"/>
                <a:gd name="T7" fmla="*/ 183 h 183"/>
                <a:gd name="T8" fmla="*/ 0 w 65"/>
                <a:gd name="T9" fmla="*/ 172 h 183"/>
                <a:gd name="T10" fmla="*/ 21 w 65"/>
                <a:gd name="T11" fmla="*/ 111 h 183"/>
                <a:gd name="T12" fmla="*/ 27 w 65"/>
                <a:gd name="T13" fmla="*/ 111 h 183"/>
                <a:gd name="T14" fmla="*/ 59 w 65"/>
                <a:gd name="T15" fmla="*/ 0 h 18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5" h="183">
                  <a:moveTo>
                    <a:pt x="59" y="0"/>
                  </a:moveTo>
                  <a:cubicBezTo>
                    <a:pt x="61" y="4"/>
                    <a:pt x="63" y="8"/>
                    <a:pt x="65" y="12"/>
                  </a:cubicBezTo>
                  <a:cubicBezTo>
                    <a:pt x="52" y="53"/>
                    <a:pt x="40" y="95"/>
                    <a:pt x="27" y="136"/>
                  </a:cubicBezTo>
                  <a:cubicBezTo>
                    <a:pt x="22" y="153"/>
                    <a:pt x="16" y="169"/>
                    <a:pt x="5" y="183"/>
                  </a:cubicBezTo>
                  <a:cubicBezTo>
                    <a:pt x="1" y="180"/>
                    <a:pt x="0" y="176"/>
                    <a:pt x="0" y="172"/>
                  </a:cubicBezTo>
                  <a:cubicBezTo>
                    <a:pt x="3" y="150"/>
                    <a:pt x="9" y="129"/>
                    <a:pt x="21" y="111"/>
                  </a:cubicBezTo>
                  <a:cubicBezTo>
                    <a:pt x="23" y="110"/>
                    <a:pt x="25" y="110"/>
                    <a:pt x="27" y="111"/>
                  </a:cubicBezTo>
                  <a:cubicBezTo>
                    <a:pt x="44" y="76"/>
                    <a:pt x="46" y="36"/>
                    <a:pt x="59" y="0"/>
                  </a:cubicBezTo>
                  <a:close/>
                </a:path>
              </a:pathLst>
            </a:custGeom>
            <a:solidFill>
              <a:srgbClr val="2B3C3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5" name="Freeform 695">
              <a:extLst>
                <a:ext uri="{FF2B5EF4-FFF2-40B4-BE49-F238E27FC236}">
                  <a16:creationId xmlns:a16="http://schemas.microsoft.com/office/drawing/2014/main" id="{A1786049-12B9-45F2-A5C1-BB39168EE2BE}"/>
                </a:ext>
              </a:extLst>
            </p:cNvPr>
            <p:cNvSpPr>
              <a:spLocks/>
            </p:cNvSpPr>
            <p:nvPr/>
          </p:nvSpPr>
          <p:spPr bwMode="auto">
            <a:xfrm>
              <a:off x="6621463" y="6134100"/>
              <a:ext cx="192088" cy="341313"/>
            </a:xfrm>
            <a:custGeom>
              <a:avLst/>
              <a:gdLst>
                <a:gd name="T0" fmla="*/ 51 w 51"/>
                <a:gd name="T1" fmla="*/ 61 h 91"/>
                <a:gd name="T2" fmla="*/ 47 w 51"/>
                <a:gd name="T3" fmla="*/ 63 h 91"/>
                <a:gd name="T4" fmla="*/ 27 w 51"/>
                <a:gd name="T5" fmla="*/ 81 h 91"/>
                <a:gd name="T6" fmla="*/ 8 w 51"/>
                <a:gd name="T7" fmla="*/ 85 h 91"/>
                <a:gd name="T8" fmla="*/ 11 w 51"/>
                <a:gd name="T9" fmla="*/ 67 h 91"/>
                <a:gd name="T10" fmla="*/ 14 w 51"/>
                <a:gd name="T11" fmla="*/ 62 h 91"/>
                <a:gd name="T12" fmla="*/ 31 w 51"/>
                <a:gd name="T13" fmla="*/ 39 h 91"/>
                <a:gd name="T14" fmla="*/ 17 w 51"/>
                <a:gd name="T15" fmla="*/ 48 h 91"/>
                <a:gd name="T16" fmla="*/ 4 w 51"/>
                <a:gd name="T17" fmla="*/ 37 h 91"/>
                <a:gd name="T18" fmla="*/ 36 w 51"/>
                <a:gd name="T19" fmla="*/ 0 h 91"/>
                <a:gd name="T20" fmla="*/ 43 w 51"/>
                <a:gd name="T21" fmla="*/ 1 h 91"/>
                <a:gd name="T22" fmla="*/ 51 w 51"/>
                <a:gd name="T23" fmla="*/ 61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1" h="91">
                  <a:moveTo>
                    <a:pt x="51" y="61"/>
                  </a:moveTo>
                  <a:cubicBezTo>
                    <a:pt x="50" y="62"/>
                    <a:pt x="48" y="62"/>
                    <a:pt x="47" y="63"/>
                  </a:cubicBezTo>
                  <a:cubicBezTo>
                    <a:pt x="38" y="66"/>
                    <a:pt x="35" y="77"/>
                    <a:pt x="27" y="81"/>
                  </a:cubicBezTo>
                  <a:cubicBezTo>
                    <a:pt x="21" y="85"/>
                    <a:pt x="15" y="91"/>
                    <a:pt x="8" y="85"/>
                  </a:cubicBezTo>
                  <a:cubicBezTo>
                    <a:pt x="0" y="78"/>
                    <a:pt x="6" y="72"/>
                    <a:pt x="11" y="67"/>
                  </a:cubicBezTo>
                  <a:cubicBezTo>
                    <a:pt x="12" y="65"/>
                    <a:pt x="13" y="63"/>
                    <a:pt x="14" y="62"/>
                  </a:cubicBezTo>
                  <a:cubicBezTo>
                    <a:pt x="19" y="54"/>
                    <a:pt x="27" y="49"/>
                    <a:pt x="31" y="39"/>
                  </a:cubicBezTo>
                  <a:cubicBezTo>
                    <a:pt x="25" y="42"/>
                    <a:pt x="22" y="47"/>
                    <a:pt x="17" y="48"/>
                  </a:cubicBezTo>
                  <a:cubicBezTo>
                    <a:pt x="7" y="50"/>
                    <a:pt x="0" y="46"/>
                    <a:pt x="4" y="37"/>
                  </a:cubicBezTo>
                  <a:cubicBezTo>
                    <a:pt x="12" y="23"/>
                    <a:pt x="17" y="5"/>
                    <a:pt x="36" y="0"/>
                  </a:cubicBezTo>
                  <a:cubicBezTo>
                    <a:pt x="38" y="1"/>
                    <a:pt x="40" y="3"/>
                    <a:pt x="43" y="1"/>
                  </a:cubicBezTo>
                  <a:cubicBezTo>
                    <a:pt x="51" y="21"/>
                    <a:pt x="43" y="42"/>
                    <a:pt x="51" y="61"/>
                  </a:cubicBezTo>
                  <a:close/>
                </a:path>
              </a:pathLst>
            </a:custGeom>
            <a:solidFill>
              <a:srgbClr val="82736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6" name="Freeform 696">
              <a:extLst>
                <a:ext uri="{FF2B5EF4-FFF2-40B4-BE49-F238E27FC236}">
                  <a16:creationId xmlns:a16="http://schemas.microsoft.com/office/drawing/2014/main" id="{4B1C94FE-285D-4FCB-84D1-08E71AE77F56}"/>
                </a:ext>
              </a:extLst>
            </p:cNvPr>
            <p:cNvSpPr>
              <a:spLocks/>
            </p:cNvSpPr>
            <p:nvPr/>
          </p:nvSpPr>
          <p:spPr bwMode="auto">
            <a:xfrm>
              <a:off x="6659563" y="5870575"/>
              <a:ext cx="127000" cy="296863"/>
            </a:xfrm>
            <a:custGeom>
              <a:avLst/>
              <a:gdLst>
                <a:gd name="T0" fmla="*/ 33 w 34"/>
                <a:gd name="T1" fmla="*/ 71 h 79"/>
                <a:gd name="T2" fmla="*/ 30 w 34"/>
                <a:gd name="T3" fmla="*/ 79 h 79"/>
                <a:gd name="T4" fmla="*/ 27 w 34"/>
                <a:gd name="T5" fmla="*/ 72 h 79"/>
                <a:gd name="T6" fmla="*/ 13 w 34"/>
                <a:gd name="T7" fmla="*/ 69 h 79"/>
                <a:gd name="T8" fmla="*/ 2 w 34"/>
                <a:gd name="T9" fmla="*/ 64 h 79"/>
                <a:gd name="T10" fmla="*/ 9 w 34"/>
                <a:gd name="T11" fmla="*/ 45 h 79"/>
                <a:gd name="T12" fmla="*/ 14 w 34"/>
                <a:gd name="T13" fmla="*/ 22 h 79"/>
                <a:gd name="T14" fmla="*/ 13 w 34"/>
                <a:gd name="T15" fmla="*/ 8 h 79"/>
                <a:gd name="T16" fmla="*/ 16 w 34"/>
                <a:gd name="T17" fmla="*/ 4 h 79"/>
                <a:gd name="T18" fmla="*/ 23 w 34"/>
                <a:gd name="T19" fmla="*/ 0 h 79"/>
                <a:gd name="T20" fmla="*/ 33 w 34"/>
                <a:gd name="T21" fmla="*/ 71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4" h="79">
                  <a:moveTo>
                    <a:pt x="33" y="71"/>
                  </a:moveTo>
                  <a:cubicBezTo>
                    <a:pt x="32" y="74"/>
                    <a:pt x="31" y="76"/>
                    <a:pt x="30" y="79"/>
                  </a:cubicBezTo>
                  <a:cubicBezTo>
                    <a:pt x="29" y="76"/>
                    <a:pt x="28" y="74"/>
                    <a:pt x="27" y="72"/>
                  </a:cubicBezTo>
                  <a:cubicBezTo>
                    <a:pt x="23" y="68"/>
                    <a:pt x="18" y="68"/>
                    <a:pt x="13" y="69"/>
                  </a:cubicBezTo>
                  <a:cubicBezTo>
                    <a:pt x="8" y="70"/>
                    <a:pt x="4" y="70"/>
                    <a:pt x="2" y="64"/>
                  </a:cubicBezTo>
                  <a:cubicBezTo>
                    <a:pt x="0" y="57"/>
                    <a:pt x="5" y="51"/>
                    <a:pt x="9" y="45"/>
                  </a:cubicBezTo>
                  <a:cubicBezTo>
                    <a:pt x="15" y="38"/>
                    <a:pt x="16" y="31"/>
                    <a:pt x="14" y="22"/>
                  </a:cubicBezTo>
                  <a:cubicBezTo>
                    <a:pt x="13" y="17"/>
                    <a:pt x="13" y="13"/>
                    <a:pt x="13" y="8"/>
                  </a:cubicBezTo>
                  <a:cubicBezTo>
                    <a:pt x="14" y="7"/>
                    <a:pt x="15" y="5"/>
                    <a:pt x="16" y="4"/>
                  </a:cubicBezTo>
                  <a:cubicBezTo>
                    <a:pt x="19" y="3"/>
                    <a:pt x="21" y="2"/>
                    <a:pt x="23" y="0"/>
                  </a:cubicBezTo>
                  <a:cubicBezTo>
                    <a:pt x="25" y="24"/>
                    <a:pt x="34" y="47"/>
                    <a:pt x="33" y="71"/>
                  </a:cubicBezTo>
                  <a:close/>
                </a:path>
              </a:pathLst>
            </a:custGeom>
            <a:solidFill>
              <a:srgbClr val="4439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7" name="Freeform 697">
              <a:extLst>
                <a:ext uri="{FF2B5EF4-FFF2-40B4-BE49-F238E27FC236}">
                  <a16:creationId xmlns:a16="http://schemas.microsoft.com/office/drawing/2014/main" id="{B26DCD75-5704-40FC-83FD-037DDBE641A0}"/>
                </a:ext>
              </a:extLst>
            </p:cNvPr>
            <p:cNvSpPr>
              <a:spLocks/>
            </p:cNvSpPr>
            <p:nvPr/>
          </p:nvSpPr>
          <p:spPr bwMode="auto">
            <a:xfrm>
              <a:off x="6527801" y="6577013"/>
              <a:ext cx="203200" cy="250825"/>
            </a:xfrm>
            <a:custGeom>
              <a:avLst/>
              <a:gdLst>
                <a:gd name="T0" fmla="*/ 54 w 54"/>
                <a:gd name="T1" fmla="*/ 0 h 67"/>
                <a:gd name="T2" fmla="*/ 54 w 54"/>
                <a:gd name="T3" fmla="*/ 15 h 67"/>
                <a:gd name="T4" fmla="*/ 47 w 54"/>
                <a:gd name="T5" fmla="*/ 38 h 67"/>
                <a:gd name="T6" fmla="*/ 39 w 54"/>
                <a:gd name="T7" fmla="*/ 44 h 67"/>
                <a:gd name="T8" fmla="*/ 11 w 54"/>
                <a:gd name="T9" fmla="*/ 67 h 67"/>
                <a:gd name="T10" fmla="*/ 2 w 54"/>
                <a:gd name="T11" fmla="*/ 57 h 67"/>
                <a:gd name="T12" fmla="*/ 0 w 54"/>
                <a:gd name="T13" fmla="*/ 49 h 67"/>
                <a:gd name="T14" fmla="*/ 54 w 54"/>
                <a:gd name="T15" fmla="*/ 0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67">
                  <a:moveTo>
                    <a:pt x="54" y="0"/>
                  </a:moveTo>
                  <a:cubicBezTo>
                    <a:pt x="54" y="5"/>
                    <a:pt x="54" y="10"/>
                    <a:pt x="54" y="15"/>
                  </a:cubicBezTo>
                  <a:cubicBezTo>
                    <a:pt x="52" y="23"/>
                    <a:pt x="49" y="30"/>
                    <a:pt x="47" y="38"/>
                  </a:cubicBezTo>
                  <a:cubicBezTo>
                    <a:pt x="44" y="39"/>
                    <a:pt x="40" y="39"/>
                    <a:pt x="39" y="44"/>
                  </a:cubicBezTo>
                  <a:cubicBezTo>
                    <a:pt x="27" y="49"/>
                    <a:pt x="18" y="57"/>
                    <a:pt x="11" y="67"/>
                  </a:cubicBezTo>
                  <a:cubicBezTo>
                    <a:pt x="6" y="66"/>
                    <a:pt x="4" y="61"/>
                    <a:pt x="2" y="57"/>
                  </a:cubicBezTo>
                  <a:cubicBezTo>
                    <a:pt x="1" y="54"/>
                    <a:pt x="0" y="52"/>
                    <a:pt x="0" y="49"/>
                  </a:cubicBezTo>
                  <a:cubicBezTo>
                    <a:pt x="3" y="32"/>
                    <a:pt x="36" y="2"/>
                    <a:pt x="54" y="0"/>
                  </a:cubicBezTo>
                  <a:close/>
                </a:path>
              </a:pathLst>
            </a:custGeom>
            <a:solidFill>
              <a:srgbClr val="D6C2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8" name="Freeform 698">
              <a:extLst>
                <a:ext uri="{FF2B5EF4-FFF2-40B4-BE49-F238E27FC236}">
                  <a16:creationId xmlns:a16="http://schemas.microsoft.com/office/drawing/2014/main" id="{8AAB28CB-C68C-43FD-ABAE-6317E7F00C5A}"/>
                </a:ext>
              </a:extLst>
            </p:cNvPr>
            <p:cNvSpPr>
              <a:spLocks/>
            </p:cNvSpPr>
            <p:nvPr/>
          </p:nvSpPr>
          <p:spPr bwMode="auto">
            <a:xfrm>
              <a:off x="6351588" y="6329363"/>
              <a:ext cx="446088" cy="460375"/>
            </a:xfrm>
            <a:custGeom>
              <a:avLst/>
              <a:gdLst>
                <a:gd name="T0" fmla="*/ 101 w 119"/>
                <a:gd name="T1" fmla="*/ 66 h 123"/>
                <a:gd name="T2" fmla="*/ 49 w 119"/>
                <a:gd name="T3" fmla="*/ 123 h 123"/>
                <a:gd name="T4" fmla="*/ 42 w 119"/>
                <a:gd name="T5" fmla="*/ 117 h 123"/>
                <a:gd name="T6" fmla="*/ 30 w 119"/>
                <a:gd name="T7" fmla="*/ 103 h 123"/>
                <a:gd name="T8" fmla="*/ 10 w 119"/>
                <a:gd name="T9" fmla="*/ 70 h 123"/>
                <a:gd name="T10" fmla="*/ 10 w 119"/>
                <a:gd name="T11" fmla="*/ 70 h 123"/>
                <a:gd name="T12" fmla="*/ 15 w 119"/>
                <a:gd name="T13" fmla="*/ 42 h 123"/>
                <a:gd name="T14" fmla="*/ 39 w 119"/>
                <a:gd name="T15" fmla="*/ 29 h 123"/>
                <a:gd name="T16" fmla="*/ 69 w 119"/>
                <a:gd name="T17" fmla="*/ 15 h 123"/>
                <a:gd name="T18" fmla="*/ 90 w 119"/>
                <a:gd name="T19" fmla="*/ 14 h 123"/>
                <a:gd name="T20" fmla="*/ 81 w 119"/>
                <a:gd name="T21" fmla="*/ 32 h 123"/>
                <a:gd name="T22" fmla="*/ 108 w 119"/>
                <a:gd name="T23" fmla="*/ 11 h 123"/>
                <a:gd name="T24" fmla="*/ 119 w 119"/>
                <a:gd name="T25" fmla="*/ 11 h 123"/>
                <a:gd name="T26" fmla="*/ 101 w 119"/>
                <a:gd name="T27" fmla="*/ 66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9" h="123">
                  <a:moveTo>
                    <a:pt x="101" y="66"/>
                  </a:moveTo>
                  <a:cubicBezTo>
                    <a:pt x="84" y="85"/>
                    <a:pt x="61" y="98"/>
                    <a:pt x="49" y="123"/>
                  </a:cubicBezTo>
                  <a:cubicBezTo>
                    <a:pt x="47" y="121"/>
                    <a:pt x="44" y="119"/>
                    <a:pt x="42" y="117"/>
                  </a:cubicBezTo>
                  <a:cubicBezTo>
                    <a:pt x="38" y="112"/>
                    <a:pt x="34" y="107"/>
                    <a:pt x="30" y="103"/>
                  </a:cubicBezTo>
                  <a:cubicBezTo>
                    <a:pt x="24" y="91"/>
                    <a:pt x="17" y="81"/>
                    <a:pt x="10" y="70"/>
                  </a:cubicBezTo>
                  <a:cubicBezTo>
                    <a:pt x="10" y="70"/>
                    <a:pt x="10" y="70"/>
                    <a:pt x="10" y="70"/>
                  </a:cubicBezTo>
                  <a:cubicBezTo>
                    <a:pt x="8" y="60"/>
                    <a:pt x="0" y="49"/>
                    <a:pt x="15" y="42"/>
                  </a:cubicBezTo>
                  <a:cubicBezTo>
                    <a:pt x="19" y="31"/>
                    <a:pt x="30" y="32"/>
                    <a:pt x="39" y="29"/>
                  </a:cubicBezTo>
                  <a:cubicBezTo>
                    <a:pt x="53" y="34"/>
                    <a:pt x="60" y="22"/>
                    <a:pt x="69" y="15"/>
                  </a:cubicBezTo>
                  <a:cubicBezTo>
                    <a:pt x="81" y="7"/>
                    <a:pt x="81" y="7"/>
                    <a:pt x="90" y="14"/>
                  </a:cubicBezTo>
                  <a:cubicBezTo>
                    <a:pt x="88" y="20"/>
                    <a:pt x="80" y="22"/>
                    <a:pt x="81" y="32"/>
                  </a:cubicBezTo>
                  <a:cubicBezTo>
                    <a:pt x="93" y="28"/>
                    <a:pt x="99" y="18"/>
                    <a:pt x="108" y="11"/>
                  </a:cubicBezTo>
                  <a:cubicBezTo>
                    <a:pt x="111" y="8"/>
                    <a:pt x="115" y="0"/>
                    <a:pt x="119" y="11"/>
                  </a:cubicBezTo>
                  <a:cubicBezTo>
                    <a:pt x="118" y="31"/>
                    <a:pt x="110" y="48"/>
                    <a:pt x="101" y="66"/>
                  </a:cubicBezTo>
                  <a:close/>
                </a:path>
              </a:pathLst>
            </a:custGeom>
            <a:solidFill>
              <a:srgbClr val="C6AC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9" name="Freeform 699">
              <a:extLst>
                <a:ext uri="{FF2B5EF4-FFF2-40B4-BE49-F238E27FC236}">
                  <a16:creationId xmlns:a16="http://schemas.microsoft.com/office/drawing/2014/main" id="{A9D614A0-0EB2-4F7F-8A86-488EA4913062}"/>
                </a:ext>
              </a:extLst>
            </p:cNvPr>
            <p:cNvSpPr>
              <a:spLocks/>
            </p:cNvSpPr>
            <p:nvPr/>
          </p:nvSpPr>
          <p:spPr bwMode="auto">
            <a:xfrm>
              <a:off x="5848351" y="6118225"/>
              <a:ext cx="434975" cy="461963"/>
            </a:xfrm>
            <a:custGeom>
              <a:avLst/>
              <a:gdLst>
                <a:gd name="T0" fmla="*/ 87 w 116"/>
                <a:gd name="T1" fmla="*/ 123 h 123"/>
                <a:gd name="T2" fmla="*/ 44 w 116"/>
                <a:gd name="T3" fmla="*/ 78 h 123"/>
                <a:gd name="T4" fmla="*/ 20 w 116"/>
                <a:gd name="T5" fmla="*/ 42 h 123"/>
                <a:gd name="T6" fmla="*/ 0 w 116"/>
                <a:gd name="T7" fmla="*/ 14 h 123"/>
                <a:gd name="T8" fmla="*/ 7 w 116"/>
                <a:gd name="T9" fmla="*/ 6 h 123"/>
                <a:gd name="T10" fmla="*/ 39 w 116"/>
                <a:gd name="T11" fmla="*/ 15 h 123"/>
                <a:gd name="T12" fmla="*/ 52 w 116"/>
                <a:gd name="T13" fmla="*/ 35 h 123"/>
                <a:gd name="T14" fmla="*/ 86 w 116"/>
                <a:gd name="T15" fmla="*/ 47 h 123"/>
                <a:gd name="T16" fmla="*/ 116 w 116"/>
                <a:gd name="T17" fmla="*/ 98 h 123"/>
                <a:gd name="T18" fmla="*/ 92 w 116"/>
                <a:gd name="T19" fmla="*/ 78 h 123"/>
                <a:gd name="T20" fmla="*/ 87 w 116"/>
                <a:gd name="T21" fmla="*/ 123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6" h="123">
                  <a:moveTo>
                    <a:pt x="87" y="123"/>
                  </a:moveTo>
                  <a:cubicBezTo>
                    <a:pt x="73" y="108"/>
                    <a:pt x="58" y="93"/>
                    <a:pt x="44" y="78"/>
                  </a:cubicBezTo>
                  <a:cubicBezTo>
                    <a:pt x="41" y="63"/>
                    <a:pt x="31" y="51"/>
                    <a:pt x="20" y="42"/>
                  </a:cubicBezTo>
                  <a:cubicBezTo>
                    <a:pt x="11" y="34"/>
                    <a:pt x="4" y="25"/>
                    <a:pt x="0" y="14"/>
                  </a:cubicBezTo>
                  <a:cubicBezTo>
                    <a:pt x="1" y="10"/>
                    <a:pt x="4" y="8"/>
                    <a:pt x="7" y="6"/>
                  </a:cubicBezTo>
                  <a:cubicBezTo>
                    <a:pt x="20" y="0"/>
                    <a:pt x="30" y="5"/>
                    <a:pt x="39" y="15"/>
                  </a:cubicBezTo>
                  <a:cubicBezTo>
                    <a:pt x="44" y="21"/>
                    <a:pt x="49" y="27"/>
                    <a:pt x="52" y="35"/>
                  </a:cubicBezTo>
                  <a:cubicBezTo>
                    <a:pt x="59" y="50"/>
                    <a:pt x="69" y="59"/>
                    <a:pt x="86" y="47"/>
                  </a:cubicBezTo>
                  <a:cubicBezTo>
                    <a:pt x="103" y="60"/>
                    <a:pt x="116" y="75"/>
                    <a:pt x="116" y="98"/>
                  </a:cubicBezTo>
                  <a:cubicBezTo>
                    <a:pt x="105" y="95"/>
                    <a:pt x="104" y="80"/>
                    <a:pt x="92" y="78"/>
                  </a:cubicBezTo>
                  <a:cubicBezTo>
                    <a:pt x="87" y="93"/>
                    <a:pt x="94" y="109"/>
                    <a:pt x="87" y="123"/>
                  </a:cubicBezTo>
                  <a:close/>
                </a:path>
              </a:pathLst>
            </a:custGeom>
            <a:solidFill>
              <a:srgbClr val="77B9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0" name="Freeform 700">
              <a:extLst>
                <a:ext uri="{FF2B5EF4-FFF2-40B4-BE49-F238E27FC236}">
                  <a16:creationId xmlns:a16="http://schemas.microsoft.com/office/drawing/2014/main" id="{3C58F793-5311-4A0A-902D-287116AA5A44}"/>
                </a:ext>
              </a:extLst>
            </p:cNvPr>
            <p:cNvSpPr>
              <a:spLocks/>
            </p:cNvSpPr>
            <p:nvPr/>
          </p:nvSpPr>
          <p:spPr bwMode="auto">
            <a:xfrm>
              <a:off x="6156326" y="6261100"/>
              <a:ext cx="198438" cy="285750"/>
            </a:xfrm>
            <a:custGeom>
              <a:avLst/>
              <a:gdLst>
                <a:gd name="T0" fmla="*/ 34 w 53"/>
                <a:gd name="T1" fmla="*/ 60 h 76"/>
                <a:gd name="T2" fmla="*/ 2 w 53"/>
                <a:gd name="T3" fmla="*/ 12 h 76"/>
                <a:gd name="T4" fmla="*/ 0 w 53"/>
                <a:gd name="T5" fmla="*/ 8 h 76"/>
                <a:gd name="T6" fmla="*/ 10 w 53"/>
                <a:gd name="T7" fmla="*/ 0 h 76"/>
                <a:gd name="T8" fmla="*/ 53 w 53"/>
                <a:gd name="T9" fmla="*/ 63 h 76"/>
                <a:gd name="T10" fmla="*/ 50 w 53"/>
                <a:gd name="T11" fmla="*/ 76 h 76"/>
                <a:gd name="T12" fmla="*/ 34 w 53"/>
                <a:gd name="T13" fmla="*/ 60 h 76"/>
              </a:gdLst>
              <a:ahLst/>
              <a:cxnLst>
                <a:cxn ang="0">
                  <a:pos x="T0" y="T1"/>
                </a:cxn>
                <a:cxn ang="0">
                  <a:pos x="T2" y="T3"/>
                </a:cxn>
                <a:cxn ang="0">
                  <a:pos x="T4" y="T5"/>
                </a:cxn>
                <a:cxn ang="0">
                  <a:pos x="T6" y="T7"/>
                </a:cxn>
                <a:cxn ang="0">
                  <a:pos x="T8" y="T9"/>
                </a:cxn>
                <a:cxn ang="0">
                  <a:pos x="T10" y="T11"/>
                </a:cxn>
                <a:cxn ang="0">
                  <a:pos x="T12" y="T13"/>
                </a:cxn>
              </a:cxnLst>
              <a:rect l="0" t="0" r="r" b="b"/>
              <a:pathLst>
                <a:path w="53" h="76">
                  <a:moveTo>
                    <a:pt x="34" y="60"/>
                  </a:moveTo>
                  <a:cubicBezTo>
                    <a:pt x="28" y="41"/>
                    <a:pt x="17" y="26"/>
                    <a:pt x="2" y="12"/>
                  </a:cubicBezTo>
                  <a:cubicBezTo>
                    <a:pt x="1" y="11"/>
                    <a:pt x="0" y="9"/>
                    <a:pt x="0" y="8"/>
                  </a:cubicBezTo>
                  <a:cubicBezTo>
                    <a:pt x="2" y="3"/>
                    <a:pt x="5" y="0"/>
                    <a:pt x="10" y="0"/>
                  </a:cubicBezTo>
                  <a:cubicBezTo>
                    <a:pt x="27" y="19"/>
                    <a:pt x="33" y="46"/>
                    <a:pt x="53" y="63"/>
                  </a:cubicBezTo>
                  <a:cubicBezTo>
                    <a:pt x="52" y="68"/>
                    <a:pt x="51" y="72"/>
                    <a:pt x="50" y="76"/>
                  </a:cubicBezTo>
                  <a:cubicBezTo>
                    <a:pt x="42" y="73"/>
                    <a:pt x="42" y="62"/>
                    <a:pt x="34" y="60"/>
                  </a:cubicBezTo>
                  <a:close/>
                </a:path>
              </a:pathLst>
            </a:custGeom>
            <a:solidFill>
              <a:srgbClr val="5E76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1" name="Freeform 701">
              <a:extLst>
                <a:ext uri="{FF2B5EF4-FFF2-40B4-BE49-F238E27FC236}">
                  <a16:creationId xmlns:a16="http://schemas.microsoft.com/office/drawing/2014/main" id="{B2EAC505-D5CE-438E-B935-68AA10D05DC8}"/>
                </a:ext>
              </a:extLst>
            </p:cNvPr>
            <p:cNvSpPr>
              <a:spLocks/>
            </p:cNvSpPr>
            <p:nvPr/>
          </p:nvSpPr>
          <p:spPr bwMode="auto">
            <a:xfrm>
              <a:off x="6389688" y="6591300"/>
              <a:ext cx="74613" cy="123825"/>
            </a:xfrm>
            <a:custGeom>
              <a:avLst/>
              <a:gdLst>
                <a:gd name="T0" fmla="*/ 0 w 20"/>
                <a:gd name="T1" fmla="*/ 0 h 33"/>
                <a:gd name="T2" fmla="*/ 20 w 20"/>
                <a:gd name="T3" fmla="*/ 33 h 33"/>
                <a:gd name="T4" fmla="*/ 0 w 20"/>
                <a:gd name="T5" fmla="*/ 0 h 33"/>
              </a:gdLst>
              <a:ahLst/>
              <a:cxnLst>
                <a:cxn ang="0">
                  <a:pos x="T0" y="T1"/>
                </a:cxn>
                <a:cxn ang="0">
                  <a:pos x="T2" y="T3"/>
                </a:cxn>
                <a:cxn ang="0">
                  <a:pos x="T4" y="T5"/>
                </a:cxn>
              </a:cxnLst>
              <a:rect l="0" t="0" r="r" b="b"/>
              <a:pathLst>
                <a:path w="20" h="33">
                  <a:moveTo>
                    <a:pt x="0" y="0"/>
                  </a:moveTo>
                  <a:cubicBezTo>
                    <a:pt x="11" y="8"/>
                    <a:pt x="18" y="19"/>
                    <a:pt x="20" y="33"/>
                  </a:cubicBezTo>
                  <a:cubicBezTo>
                    <a:pt x="10" y="24"/>
                    <a:pt x="2" y="14"/>
                    <a:pt x="0" y="0"/>
                  </a:cubicBezTo>
                  <a:close/>
                </a:path>
              </a:pathLst>
            </a:custGeom>
            <a:solidFill>
              <a:srgbClr val="465D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2" name="Freeform 702">
              <a:extLst>
                <a:ext uri="{FF2B5EF4-FFF2-40B4-BE49-F238E27FC236}">
                  <a16:creationId xmlns:a16="http://schemas.microsoft.com/office/drawing/2014/main" id="{20328DF6-88F8-475E-8B29-54FB37B30D74}"/>
                </a:ext>
              </a:extLst>
            </p:cNvPr>
            <p:cNvSpPr>
              <a:spLocks/>
            </p:cNvSpPr>
            <p:nvPr/>
          </p:nvSpPr>
          <p:spPr bwMode="auto">
            <a:xfrm>
              <a:off x="5803901" y="6021388"/>
              <a:ext cx="104775" cy="149225"/>
            </a:xfrm>
            <a:custGeom>
              <a:avLst/>
              <a:gdLst>
                <a:gd name="T0" fmla="*/ 20 w 28"/>
                <a:gd name="T1" fmla="*/ 36 h 40"/>
                <a:gd name="T2" fmla="*/ 12 w 28"/>
                <a:gd name="T3" fmla="*/ 40 h 40"/>
                <a:gd name="T4" fmla="*/ 0 w 28"/>
                <a:gd name="T5" fmla="*/ 24 h 40"/>
                <a:gd name="T6" fmla="*/ 17 w 28"/>
                <a:gd name="T7" fmla="*/ 0 h 40"/>
                <a:gd name="T8" fmla="*/ 20 w 28"/>
                <a:gd name="T9" fmla="*/ 36 h 40"/>
              </a:gdLst>
              <a:ahLst/>
              <a:cxnLst>
                <a:cxn ang="0">
                  <a:pos x="T0" y="T1"/>
                </a:cxn>
                <a:cxn ang="0">
                  <a:pos x="T2" y="T3"/>
                </a:cxn>
                <a:cxn ang="0">
                  <a:pos x="T4" y="T5"/>
                </a:cxn>
                <a:cxn ang="0">
                  <a:pos x="T6" y="T7"/>
                </a:cxn>
                <a:cxn ang="0">
                  <a:pos x="T8" y="T9"/>
                </a:cxn>
              </a:cxnLst>
              <a:rect l="0" t="0" r="r" b="b"/>
              <a:pathLst>
                <a:path w="28" h="40">
                  <a:moveTo>
                    <a:pt x="20" y="36"/>
                  </a:moveTo>
                  <a:cubicBezTo>
                    <a:pt x="17" y="37"/>
                    <a:pt x="14" y="39"/>
                    <a:pt x="12" y="40"/>
                  </a:cubicBezTo>
                  <a:cubicBezTo>
                    <a:pt x="6" y="36"/>
                    <a:pt x="1" y="31"/>
                    <a:pt x="0" y="24"/>
                  </a:cubicBezTo>
                  <a:cubicBezTo>
                    <a:pt x="8" y="18"/>
                    <a:pt x="6" y="5"/>
                    <a:pt x="17" y="0"/>
                  </a:cubicBezTo>
                  <a:cubicBezTo>
                    <a:pt x="28" y="11"/>
                    <a:pt x="24" y="24"/>
                    <a:pt x="20" y="36"/>
                  </a:cubicBezTo>
                  <a:close/>
                </a:path>
              </a:pathLst>
            </a:custGeom>
            <a:solidFill>
              <a:srgbClr val="63A8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3" name="Freeform 703">
              <a:extLst>
                <a:ext uri="{FF2B5EF4-FFF2-40B4-BE49-F238E27FC236}">
                  <a16:creationId xmlns:a16="http://schemas.microsoft.com/office/drawing/2014/main" id="{7D20E345-4F35-4F70-B748-FBE21B2B8719}"/>
                </a:ext>
              </a:extLst>
            </p:cNvPr>
            <p:cNvSpPr>
              <a:spLocks/>
            </p:cNvSpPr>
            <p:nvPr/>
          </p:nvSpPr>
          <p:spPr bwMode="auto">
            <a:xfrm>
              <a:off x="5840413" y="5765800"/>
              <a:ext cx="334963" cy="622300"/>
            </a:xfrm>
            <a:custGeom>
              <a:avLst/>
              <a:gdLst>
                <a:gd name="T0" fmla="*/ 10 w 89"/>
                <a:gd name="T1" fmla="*/ 104 h 166"/>
                <a:gd name="T2" fmla="*/ 7 w 89"/>
                <a:gd name="T3" fmla="*/ 68 h 166"/>
                <a:gd name="T4" fmla="*/ 13 w 89"/>
                <a:gd name="T5" fmla="*/ 13 h 166"/>
                <a:gd name="T6" fmla="*/ 18 w 89"/>
                <a:gd name="T7" fmla="*/ 0 h 166"/>
                <a:gd name="T8" fmla="*/ 35 w 89"/>
                <a:gd name="T9" fmla="*/ 24 h 166"/>
                <a:gd name="T10" fmla="*/ 34 w 89"/>
                <a:gd name="T11" fmla="*/ 24 h 166"/>
                <a:gd name="T12" fmla="*/ 83 w 89"/>
                <a:gd name="T13" fmla="*/ 125 h 166"/>
                <a:gd name="T14" fmla="*/ 86 w 89"/>
                <a:gd name="T15" fmla="*/ 140 h 166"/>
                <a:gd name="T16" fmla="*/ 86 w 89"/>
                <a:gd name="T17" fmla="*/ 144 h 166"/>
                <a:gd name="T18" fmla="*/ 75 w 89"/>
                <a:gd name="T19" fmla="*/ 166 h 166"/>
                <a:gd name="T20" fmla="*/ 46 w 89"/>
                <a:gd name="T21" fmla="*/ 130 h 166"/>
                <a:gd name="T22" fmla="*/ 10 w 89"/>
                <a:gd name="T23" fmla="*/ 104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9" h="166">
                  <a:moveTo>
                    <a:pt x="10" y="104"/>
                  </a:moveTo>
                  <a:cubicBezTo>
                    <a:pt x="0" y="93"/>
                    <a:pt x="12" y="80"/>
                    <a:pt x="7" y="68"/>
                  </a:cubicBezTo>
                  <a:cubicBezTo>
                    <a:pt x="23" y="52"/>
                    <a:pt x="14" y="32"/>
                    <a:pt x="13" y="13"/>
                  </a:cubicBezTo>
                  <a:cubicBezTo>
                    <a:pt x="12" y="7"/>
                    <a:pt x="10" y="2"/>
                    <a:pt x="18" y="0"/>
                  </a:cubicBezTo>
                  <a:cubicBezTo>
                    <a:pt x="25" y="7"/>
                    <a:pt x="23" y="20"/>
                    <a:pt x="35" y="24"/>
                  </a:cubicBezTo>
                  <a:cubicBezTo>
                    <a:pt x="34" y="24"/>
                    <a:pt x="34" y="24"/>
                    <a:pt x="34" y="24"/>
                  </a:cubicBezTo>
                  <a:cubicBezTo>
                    <a:pt x="49" y="58"/>
                    <a:pt x="64" y="93"/>
                    <a:pt x="83" y="125"/>
                  </a:cubicBezTo>
                  <a:cubicBezTo>
                    <a:pt x="86" y="130"/>
                    <a:pt x="89" y="134"/>
                    <a:pt x="86" y="140"/>
                  </a:cubicBezTo>
                  <a:cubicBezTo>
                    <a:pt x="86" y="141"/>
                    <a:pt x="86" y="143"/>
                    <a:pt x="86" y="144"/>
                  </a:cubicBezTo>
                  <a:cubicBezTo>
                    <a:pt x="79" y="150"/>
                    <a:pt x="77" y="157"/>
                    <a:pt x="75" y="166"/>
                  </a:cubicBezTo>
                  <a:cubicBezTo>
                    <a:pt x="60" y="157"/>
                    <a:pt x="54" y="142"/>
                    <a:pt x="46" y="130"/>
                  </a:cubicBezTo>
                  <a:cubicBezTo>
                    <a:pt x="37" y="117"/>
                    <a:pt x="31" y="100"/>
                    <a:pt x="10" y="104"/>
                  </a:cubicBezTo>
                  <a:close/>
                </a:path>
              </a:pathLst>
            </a:custGeom>
            <a:solidFill>
              <a:srgbClr val="4091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4" name="Freeform 704">
              <a:extLst>
                <a:ext uri="{FF2B5EF4-FFF2-40B4-BE49-F238E27FC236}">
                  <a16:creationId xmlns:a16="http://schemas.microsoft.com/office/drawing/2014/main" id="{786A6C4B-D53E-480E-B8B7-41D08D2C1B14}"/>
                </a:ext>
              </a:extLst>
            </p:cNvPr>
            <p:cNvSpPr>
              <a:spLocks/>
            </p:cNvSpPr>
            <p:nvPr/>
          </p:nvSpPr>
          <p:spPr bwMode="auto">
            <a:xfrm>
              <a:off x="5964238" y="5856288"/>
              <a:ext cx="230188" cy="434975"/>
            </a:xfrm>
            <a:custGeom>
              <a:avLst/>
              <a:gdLst>
                <a:gd name="T0" fmla="*/ 53 w 61"/>
                <a:gd name="T1" fmla="*/ 116 h 116"/>
                <a:gd name="T2" fmla="*/ 4 w 61"/>
                <a:gd name="T3" fmla="*/ 15 h 116"/>
                <a:gd name="T4" fmla="*/ 1 w 61"/>
                <a:gd name="T5" fmla="*/ 0 h 116"/>
                <a:gd name="T6" fmla="*/ 34 w 61"/>
                <a:gd name="T7" fmla="*/ 62 h 116"/>
                <a:gd name="T8" fmla="*/ 61 w 61"/>
                <a:gd name="T9" fmla="*/ 108 h 116"/>
                <a:gd name="T10" fmla="*/ 53 w 61"/>
                <a:gd name="T11" fmla="*/ 116 h 116"/>
              </a:gdLst>
              <a:ahLst/>
              <a:cxnLst>
                <a:cxn ang="0">
                  <a:pos x="T0" y="T1"/>
                </a:cxn>
                <a:cxn ang="0">
                  <a:pos x="T2" y="T3"/>
                </a:cxn>
                <a:cxn ang="0">
                  <a:pos x="T4" y="T5"/>
                </a:cxn>
                <a:cxn ang="0">
                  <a:pos x="T6" y="T7"/>
                </a:cxn>
                <a:cxn ang="0">
                  <a:pos x="T8" y="T9"/>
                </a:cxn>
                <a:cxn ang="0">
                  <a:pos x="T10" y="T11"/>
                </a:cxn>
              </a:cxnLst>
              <a:rect l="0" t="0" r="r" b="b"/>
              <a:pathLst>
                <a:path w="61" h="116">
                  <a:moveTo>
                    <a:pt x="53" y="116"/>
                  </a:moveTo>
                  <a:cubicBezTo>
                    <a:pt x="31" y="85"/>
                    <a:pt x="21" y="48"/>
                    <a:pt x="4" y="15"/>
                  </a:cubicBezTo>
                  <a:cubicBezTo>
                    <a:pt x="1" y="10"/>
                    <a:pt x="0" y="5"/>
                    <a:pt x="1" y="0"/>
                  </a:cubicBezTo>
                  <a:cubicBezTo>
                    <a:pt x="16" y="19"/>
                    <a:pt x="22" y="42"/>
                    <a:pt x="34" y="62"/>
                  </a:cubicBezTo>
                  <a:cubicBezTo>
                    <a:pt x="42" y="78"/>
                    <a:pt x="50" y="94"/>
                    <a:pt x="61" y="108"/>
                  </a:cubicBezTo>
                  <a:cubicBezTo>
                    <a:pt x="58" y="111"/>
                    <a:pt x="56" y="113"/>
                    <a:pt x="53" y="116"/>
                  </a:cubicBezTo>
                  <a:close/>
                </a:path>
              </a:pathLst>
            </a:custGeom>
            <a:solidFill>
              <a:srgbClr val="2D4C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5" name="Freeform 705">
              <a:extLst>
                <a:ext uri="{FF2B5EF4-FFF2-40B4-BE49-F238E27FC236}">
                  <a16:creationId xmlns:a16="http://schemas.microsoft.com/office/drawing/2014/main" id="{ADF7B977-3142-4DEE-BA71-2DEFE1D85147}"/>
                </a:ext>
              </a:extLst>
            </p:cNvPr>
            <p:cNvSpPr>
              <a:spLocks/>
            </p:cNvSpPr>
            <p:nvPr/>
          </p:nvSpPr>
          <p:spPr bwMode="auto">
            <a:xfrm>
              <a:off x="6351588" y="6065838"/>
              <a:ext cx="434975" cy="420688"/>
            </a:xfrm>
            <a:custGeom>
              <a:avLst/>
              <a:gdLst>
                <a:gd name="T0" fmla="*/ 90 w 116"/>
                <a:gd name="T1" fmla="*/ 84 h 112"/>
                <a:gd name="T2" fmla="*/ 60 w 116"/>
                <a:gd name="T3" fmla="*/ 102 h 112"/>
                <a:gd name="T4" fmla="*/ 38 w 116"/>
                <a:gd name="T5" fmla="*/ 104 h 112"/>
                <a:gd name="T6" fmla="*/ 52 w 116"/>
                <a:gd name="T7" fmla="*/ 79 h 112"/>
                <a:gd name="T8" fmla="*/ 10 w 116"/>
                <a:gd name="T9" fmla="*/ 112 h 112"/>
                <a:gd name="T10" fmla="*/ 16 w 116"/>
                <a:gd name="T11" fmla="*/ 76 h 112"/>
                <a:gd name="T12" fmla="*/ 24 w 116"/>
                <a:gd name="T13" fmla="*/ 64 h 112"/>
                <a:gd name="T14" fmla="*/ 93 w 116"/>
                <a:gd name="T15" fmla="*/ 11 h 112"/>
                <a:gd name="T16" fmla="*/ 105 w 116"/>
                <a:gd name="T17" fmla="*/ 2 h 112"/>
                <a:gd name="T18" fmla="*/ 109 w 116"/>
                <a:gd name="T19" fmla="*/ 20 h 112"/>
                <a:gd name="T20" fmla="*/ 79 w 116"/>
                <a:gd name="T21" fmla="*/ 60 h 112"/>
                <a:gd name="T22" fmla="*/ 110 w 116"/>
                <a:gd name="T23" fmla="*/ 38 h 112"/>
                <a:gd name="T24" fmla="*/ 90 w 116"/>
                <a:gd name="T25" fmla="*/ 84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6" h="112">
                  <a:moveTo>
                    <a:pt x="90" y="84"/>
                  </a:moveTo>
                  <a:cubicBezTo>
                    <a:pt x="75" y="81"/>
                    <a:pt x="70" y="97"/>
                    <a:pt x="60" y="102"/>
                  </a:cubicBezTo>
                  <a:cubicBezTo>
                    <a:pt x="51" y="108"/>
                    <a:pt x="46" y="109"/>
                    <a:pt x="38" y="104"/>
                  </a:cubicBezTo>
                  <a:cubicBezTo>
                    <a:pt x="34" y="90"/>
                    <a:pt x="49" y="87"/>
                    <a:pt x="52" y="79"/>
                  </a:cubicBezTo>
                  <a:cubicBezTo>
                    <a:pt x="41" y="92"/>
                    <a:pt x="28" y="106"/>
                    <a:pt x="10" y="112"/>
                  </a:cubicBezTo>
                  <a:cubicBezTo>
                    <a:pt x="0" y="98"/>
                    <a:pt x="10" y="87"/>
                    <a:pt x="16" y="76"/>
                  </a:cubicBezTo>
                  <a:cubicBezTo>
                    <a:pt x="15" y="70"/>
                    <a:pt x="19" y="67"/>
                    <a:pt x="24" y="64"/>
                  </a:cubicBezTo>
                  <a:cubicBezTo>
                    <a:pt x="48" y="48"/>
                    <a:pt x="67" y="25"/>
                    <a:pt x="93" y="11"/>
                  </a:cubicBezTo>
                  <a:cubicBezTo>
                    <a:pt x="97" y="7"/>
                    <a:pt x="100" y="0"/>
                    <a:pt x="105" y="2"/>
                  </a:cubicBezTo>
                  <a:cubicBezTo>
                    <a:pt x="111" y="5"/>
                    <a:pt x="110" y="13"/>
                    <a:pt x="109" y="20"/>
                  </a:cubicBezTo>
                  <a:cubicBezTo>
                    <a:pt x="93" y="29"/>
                    <a:pt x="96" y="51"/>
                    <a:pt x="79" y="60"/>
                  </a:cubicBezTo>
                  <a:cubicBezTo>
                    <a:pt x="94" y="59"/>
                    <a:pt x="100" y="45"/>
                    <a:pt x="110" y="38"/>
                  </a:cubicBezTo>
                  <a:cubicBezTo>
                    <a:pt x="116" y="60"/>
                    <a:pt x="114" y="65"/>
                    <a:pt x="90" y="84"/>
                  </a:cubicBezTo>
                  <a:close/>
                </a:path>
              </a:pathLst>
            </a:custGeom>
            <a:solidFill>
              <a:srgbClr val="BF9E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6" name="Freeform 706">
              <a:extLst>
                <a:ext uri="{FF2B5EF4-FFF2-40B4-BE49-F238E27FC236}">
                  <a16:creationId xmlns:a16="http://schemas.microsoft.com/office/drawing/2014/main" id="{52223AE6-6EC7-45BA-9630-29FD4EBEAE63}"/>
                </a:ext>
              </a:extLst>
            </p:cNvPr>
            <p:cNvSpPr>
              <a:spLocks/>
            </p:cNvSpPr>
            <p:nvPr/>
          </p:nvSpPr>
          <p:spPr bwMode="auto">
            <a:xfrm>
              <a:off x="6389688" y="5949950"/>
              <a:ext cx="382588" cy="385763"/>
            </a:xfrm>
            <a:custGeom>
              <a:avLst/>
              <a:gdLst>
                <a:gd name="T0" fmla="*/ 91 w 102"/>
                <a:gd name="T1" fmla="*/ 0 h 103"/>
                <a:gd name="T2" fmla="*/ 76 w 102"/>
                <a:gd name="T3" fmla="*/ 43 h 103"/>
                <a:gd name="T4" fmla="*/ 0 w 102"/>
                <a:gd name="T5" fmla="*/ 103 h 103"/>
                <a:gd name="T6" fmla="*/ 7 w 102"/>
                <a:gd name="T7" fmla="*/ 62 h 103"/>
                <a:gd name="T8" fmla="*/ 44 w 102"/>
                <a:gd name="T9" fmla="*/ 30 h 103"/>
                <a:gd name="T10" fmla="*/ 91 w 102"/>
                <a:gd name="T11" fmla="*/ 0 h 103"/>
              </a:gdLst>
              <a:ahLst/>
              <a:cxnLst>
                <a:cxn ang="0">
                  <a:pos x="T0" y="T1"/>
                </a:cxn>
                <a:cxn ang="0">
                  <a:pos x="T2" y="T3"/>
                </a:cxn>
                <a:cxn ang="0">
                  <a:pos x="T4" y="T5"/>
                </a:cxn>
                <a:cxn ang="0">
                  <a:pos x="T6" y="T7"/>
                </a:cxn>
                <a:cxn ang="0">
                  <a:pos x="T8" y="T9"/>
                </a:cxn>
                <a:cxn ang="0">
                  <a:pos x="T10" y="T11"/>
                </a:cxn>
              </a:cxnLst>
              <a:rect l="0" t="0" r="r" b="b"/>
              <a:pathLst>
                <a:path w="102" h="103">
                  <a:moveTo>
                    <a:pt x="91" y="0"/>
                  </a:moveTo>
                  <a:cubicBezTo>
                    <a:pt x="102" y="20"/>
                    <a:pt x="87" y="31"/>
                    <a:pt x="76" y="43"/>
                  </a:cubicBezTo>
                  <a:cubicBezTo>
                    <a:pt x="51" y="64"/>
                    <a:pt x="31" y="90"/>
                    <a:pt x="0" y="103"/>
                  </a:cubicBezTo>
                  <a:cubicBezTo>
                    <a:pt x="0" y="88"/>
                    <a:pt x="3" y="75"/>
                    <a:pt x="7" y="62"/>
                  </a:cubicBezTo>
                  <a:cubicBezTo>
                    <a:pt x="23" y="55"/>
                    <a:pt x="33" y="43"/>
                    <a:pt x="44" y="30"/>
                  </a:cubicBezTo>
                  <a:cubicBezTo>
                    <a:pt x="57" y="17"/>
                    <a:pt x="70" y="1"/>
                    <a:pt x="91" y="0"/>
                  </a:cubicBezTo>
                  <a:close/>
                </a:path>
              </a:pathLst>
            </a:custGeom>
            <a:solidFill>
              <a:srgbClr val="BA977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7" name="Freeform 707">
              <a:extLst>
                <a:ext uri="{FF2B5EF4-FFF2-40B4-BE49-F238E27FC236}">
                  <a16:creationId xmlns:a16="http://schemas.microsoft.com/office/drawing/2014/main" id="{72A02829-2266-4073-82A4-3F3DD1867DF5}"/>
                </a:ext>
              </a:extLst>
            </p:cNvPr>
            <p:cNvSpPr>
              <a:spLocks/>
            </p:cNvSpPr>
            <p:nvPr/>
          </p:nvSpPr>
          <p:spPr bwMode="auto">
            <a:xfrm>
              <a:off x="6400801" y="5851525"/>
              <a:ext cx="319088" cy="319088"/>
            </a:xfrm>
            <a:custGeom>
              <a:avLst/>
              <a:gdLst>
                <a:gd name="T0" fmla="*/ 85 w 85"/>
                <a:gd name="T1" fmla="*/ 9 h 85"/>
                <a:gd name="T2" fmla="*/ 84 w 85"/>
                <a:gd name="T3" fmla="*/ 13 h 85"/>
                <a:gd name="T4" fmla="*/ 78 w 85"/>
                <a:gd name="T5" fmla="*/ 25 h 85"/>
                <a:gd name="T6" fmla="*/ 27 w 85"/>
                <a:gd name="T7" fmla="*/ 74 h 85"/>
                <a:gd name="T8" fmla="*/ 5 w 85"/>
                <a:gd name="T9" fmla="*/ 85 h 85"/>
                <a:gd name="T10" fmla="*/ 25 w 85"/>
                <a:gd name="T11" fmla="*/ 41 h 85"/>
                <a:gd name="T12" fmla="*/ 62 w 85"/>
                <a:gd name="T13" fmla="*/ 9 h 85"/>
                <a:gd name="T14" fmla="*/ 85 w 85"/>
                <a:gd name="T15" fmla="*/ 9 h 8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5" h="85">
                  <a:moveTo>
                    <a:pt x="85" y="9"/>
                  </a:moveTo>
                  <a:cubicBezTo>
                    <a:pt x="85" y="10"/>
                    <a:pt x="85" y="12"/>
                    <a:pt x="84" y="13"/>
                  </a:cubicBezTo>
                  <a:cubicBezTo>
                    <a:pt x="84" y="18"/>
                    <a:pt x="82" y="22"/>
                    <a:pt x="78" y="25"/>
                  </a:cubicBezTo>
                  <a:cubicBezTo>
                    <a:pt x="60" y="40"/>
                    <a:pt x="41" y="54"/>
                    <a:pt x="27" y="74"/>
                  </a:cubicBezTo>
                  <a:cubicBezTo>
                    <a:pt x="22" y="82"/>
                    <a:pt x="14" y="84"/>
                    <a:pt x="5" y="85"/>
                  </a:cubicBezTo>
                  <a:cubicBezTo>
                    <a:pt x="0" y="65"/>
                    <a:pt x="7" y="51"/>
                    <a:pt x="25" y="41"/>
                  </a:cubicBezTo>
                  <a:cubicBezTo>
                    <a:pt x="38" y="31"/>
                    <a:pt x="51" y="21"/>
                    <a:pt x="62" y="9"/>
                  </a:cubicBezTo>
                  <a:cubicBezTo>
                    <a:pt x="71" y="0"/>
                    <a:pt x="78" y="0"/>
                    <a:pt x="85" y="9"/>
                  </a:cubicBezTo>
                  <a:close/>
                </a:path>
              </a:pathLst>
            </a:custGeom>
            <a:solidFill>
              <a:srgbClr val="B6947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8" name="Freeform 708">
              <a:extLst>
                <a:ext uri="{FF2B5EF4-FFF2-40B4-BE49-F238E27FC236}">
                  <a16:creationId xmlns:a16="http://schemas.microsoft.com/office/drawing/2014/main" id="{49CAC62D-CE1A-44E6-8F03-B88F4C1DB2A7}"/>
                </a:ext>
              </a:extLst>
            </p:cNvPr>
            <p:cNvSpPr>
              <a:spLocks/>
            </p:cNvSpPr>
            <p:nvPr/>
          </p:nvSpPr>
          <p:spPr bwMode="auto">
            <a:xfrm>
              <a:off x="6415088" y="5900738"/>
              <a:ext cx="319088" cy="307975"/>
            </a:xfrm>
            <a:custGeom>
              <a:avLst/>
              <a:gdLst>
                <a:gd name="T0" fmla="*/ 1 w 85"/>
                <a:gd name="T1" fmla="*/ 72 h 82"/>
                <a:gd name="T2" fmla="*/ 80 w 85"/>
                <a:gd name="T3" fmla="*/ 0 h 82"/>
                <a:gd name="T4" fmla="*/ 84 w 85"/>
                <a:gd name="T5" fmla="*/ 13 h 82"/>
                <a:gd name="T6" fmla="*/ 24 w 85"/>
                <a:gd name="T7" fmla="*/ 67 h 82"/>
                <a:gd name="T8" fmla="*/ 0 w 85"/>
                <a:gd name="T9" fmla="*/ 75 h 82"/>
                <a:gd name="T10" fmla="*/ 1 w 85"/>
                <a:gd name="T11" fmla="*/ 72 h 82"/>
              </a:gdLst>
              <a:ahLst/>
              <a:cxnLst>
                <a:cxn ang="0">
                  <a:pos x="T0" y="T1"/>
                </a:cxn>
                <a:cxn ang="0">
                  <a:pos x="T2" y="T3"/>
                </a:cxn>
                <a:cxn ang="0">
                  <a:pos x="T4" y="T5"/>
                </a:cxn>
                <a:cxn ang="0">
                  <a:pos x="T6" y="T7"/>
                </a:cxn>
                <a:cxn ang="0">
                  <a:pos x="T8" y="T9"/>
                </a:cxn>
                <a:cxn ang="0">
                  <a:pos x="T10" y="T11"/>
                </a:cxn>
              </a:cxnLst>
              <a:rect l="0" t="0" r="r" b="b"/>
              <a:pathLst>
                <a:path w="85" h="82">
                  <a:moveTo>
                    <a:pt x="1" y="72"/>
                  </a:moveTo>
                  <a:cubicBezTo>
                    <a:pt x="31" y="52"/>
                    <a:pt x="47" y="16"/>
                    <a:pt x="80" y="0"/>
                  </a:cubicBezTo>
                  <a:cubicBezTo>
                    <a:pt x="85" y="3"/>
                    <a:pt x="84" y="8"/>
                    <a:pt x="84" y="13"/>
                  </a:cubicBezTo>
                  <a:cubicBezTo>
                    <a:pt x="64" y="31"/>
                    <a:pt x="41" y="45"/>
                    <a:pt x="24" y="67"/>
                  </a:cubicBezTo>
                  <a:cubicBezTo>
                    <a:pt x="19" y="74"/>
                    <a:pt x="11" y="82"/>
                    <a:pt x="0" y="75"/>
                  </a:cubicBezTo>
                  <a:cubicBezTo>
                    <a:pt x="0" y="74"/>
                    <a:pt x="1" y="73"/>
                    <a:pt x="1" y="72"/>
                  </a:cubicBezTo>
                  <a:close/>
                </a:path>
              </a:pathLst>
            </a:custGeom>
            <a:solidFill>
              <a:srgbClr val="947A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9" name="Freeform 709">
              <a:extLst>
                <a:ext uri="{FF2B5EF4-FFF2-40B4-BE49-F238E27FC236}">
                  <a16:creationId xmlns:a16="http://schemas.microsoft.com/office/drawing/2014/main" id="{21EC19C8-7587-4170-AA47-F31E64A27233}"/>
                </a:ext>
              </a:extLst>
            </p:cNvPr>
            <p:cNvSpPr>
              <a:spLocks/>
            </p:cNvSpPr>
            <p:nvPr/>
          </p:nvSpPr>
          <p:spPr bwMode="auto">
            <a:xfrm>
              <a:off x="6389688" y="6107113"/>
              <a:ext cx="311150" cy="244475"/>
            </a:xfrm>
            <a:custGeom>
              <a:avLst/>
              <a:gdLst>
                <a:gd name="T0" fmla="*/ 0 w 83"/>
                <a:gd name="T1" fmla="*/ 61 h 65"/>
                <a:gd name="T2" fmla="*/ 52 w 83"/>
                <a:gd name="T3" fmla="*/ 14 h 65"/>
                <a:gd name="T4" fmla="*/ 76 w 83"/>
                <a:gd name="T5" fmla="*/ 1 h 65"/>
                <a:gd name="T6" fmla="*/ 83 w 83"/>
                <a:gd name="T7" fmla="*/ 0 h 65"/>
                <a:gd name="T8" fmla="*/ 41 w 83"/>
                <a:gd name="T9" fmla="*/ 40 h 65"/>
                <a:gd name="T10" fmla="*/ 6 w 83"/>
                <a:gd name="T11" fmla="*/ 65 h 65"/>
                <a:gd name="T12" fmla="*/ 0 w 83"/>
                <a:gd name="T13" fmla="*/ 61 h 65"/>
              </a:gdLst>
              <a:ahLst/>
              <a:cxnLst>
                <a:cxn ang="0">
                  <a:pos x="T0" y="T1"/>
                </a:cxn>
                <a:cxn ang="0">
                  <a:pos x="T2" y="T3"/>
                </a:cxn>
                <a:cxn ang="0">
                  <a:pos x="T4" y="T5"/>
                </a:cxn>
                <a:cxn ang="0">
                  <a:pos x="T6" y="T7"/>
                </a:cxn>
                <a:cxn ang="0">
                  <a:pos x="T8" y="T9"/>
                </a:cxn>
                <a:cxn ang="0">
                  <a:pos x="T10" y="T11"/>
                </a:cxn>
                <a:cxn ang="0">
                  <a:pos x="T12" y="T13"/>
                </a:cxn>
              </a:cxnLst>
              <a:rect l="0" t="0" r="r" b="b"/>
              <a:pathLst>
                <a:path w="83" h="65">
                  <a:moveTo>
                    <a:pt x="0" y="61"/>
                  </a:moveTo>
                  <a:cubicBezTo>
                    <a:pt x="18" y="45"/>
                    <a:pt x="35" y="30"/>
                    <a:pt x="52" y="14"/>
                  </a:cubicBezTo>
                  <a:cubicBezTo>
                    <a:pt x="59" y="7"/>
                    <a:pt x="66" y="2"/>
                    <a:pt x="76" y="1"/>
                  </a:cubicBezTo>
                  <a:cubicBezTo>
                    <a:pt x="78" y="4"/>
                    <a:pt x="81" y="1"/>
                    <a:pt x="83" y="0"/>
                  </a:cubicBezTo>
                  <a:cubicBezTo>
                    <a:pt x="78" y="23"/>
                    <a:pt x="53" y="24"/>
                    <a:pt x="41" y="40"/>
                  </a:cubicBezTo>
                  <a:cubicBezTo>
                    <a:pt x="32" y="51"/>
                    <a:pt x="19" y="59"/>
                    <a:pt x="6" y="65"/>
                  </a:cubicBezTo>
                  <a:cubicBezTo>
                    <a:pt x="4" y="63"/>
                    <a:pt x="2" y="62"/>
                    <a:pt x="0" y="61"/>
                  </a:cubicBezTo>
                  <a:close/>
                </a:path>
              </a:pathLst>
            </a:custGeom>
            <a:solidFill>
              <a:srgbClr val="8D78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0" name="Freeform 710">
              <a:extLst>
                <a:ext uri="{FF2B5EF4-FFF2-40B4-BE49-F238E27FC236}">
                  <a16:creationId xmlns:a16="http://schemas.microsoft.com/office/drawing/2014/main" id="{C0B68A96-BC85-47E7-B34A-4E52595A8FE5}"/>
                </a:ext>
              </a:extLst>
            </p:cNvPr>
            <p:cNvSpPr>
              <a:spLocks/>
            </p:cNvSpPr>
            <p:nvPr/>
          </p:nvSpPr>
          <p:spPr bwMode="auto">
            <a:xfrm>
              <a:off x="6389688" y="6288088"/>
              <a:ext cx="242888" cy="198438"/>
            </a:xfrm>
            <a:custGeom>
              <a:avLst/>
              <a:gdLst>
                <a:gd name="T0" fmla="*/ 0 w 65"/>
                <a:gd name="T1" fmla="*/ 53 h 53"/>
                <a:gd name="T2" fmla="*/ 46 w 65"/>
                <a:gd name="T3" fmla="*/ 9 h 53"/>
                <a:gd name="T4" fmla="*/ 59 w 65"/>
                <a:gd name="T5" fmla="*/ 7 h 53"/>
                <a:gd name="T6" fmla="*/ 55 w 65"/>
                <a:gd name="T7" fmla="*/ 19 h 53"/>
                <a:gd name="T8" fmla="*/ 28 w 65"/>
                <a:gd name="T9" fmla="*/ 45 h 53"/>
                <a:gd name="T10" fmla="*/ 5 w 65"/>
                <a:gd name="T11" fmla="*/ 53 h 53"/>
                <a:gd name="T12" fmla="*/ 0 w 65"/>
                <a:gd name="T13" fmla="*/ 53 h 53"/>
              </a:gdLst>
              <a:ahLst/>
              <a:cxnLst>
                <a:cxn ang="0">
                  <a:pos x="T0" y="T1"/>
                </a:cxn>
                <a:cxn ang="0">
                  <a:pos x="T2" y="T3"/>
                </a:cxn>
                <a:cxn ang="0">
                  <a:pos x="T4" y="T5"/>
                </a:cxn>
                <a:cxn ang="0">
                  <a:pos x="T6" y="T7"/>
                </a:cxn>
                <a:cxn ang="0">
                  <a:pos x="T8" y="T9"/>
                </a:cxn>
                <a:cxn ang="0">
                  <a:pos x="T10" y="T11"/>
                </a:cxn>
                <a:cxn ang="0">
                  <a:pos x="T12" y="T13"/>
                </a:cxn>
              </a:cxnLst>
              <a:rect l="0" t="0" r="r" b="b"/>
              <a:pathLst>
                <a:path w="65" h="53">
                  <a:moveTo>
                    <a:pt x="0" y="53"/>
                  </a:moveTo>
                  <a:cubicBezTo>
                    <a:pt x="15" y="38"/>
                    <a:pt x="31" y="24"/>
                    <a:pt x="46" y="9"/>
                  </a:cubicBezTo>
                  <a:cubicBezTo>
                    <a:pt x="50" y="6"/>
                    <a:pt x="53" y="0"/>
                    <a:pt x="59" y="7"/>
                  </a:cubicBezTo>
                  <a:cubicBezTo>
                    <a:pt x="65" y="13"/>
                    <a:pt x="59" y="16"/>
                    <a:pt x="55" y="19"/>
                  </a:cubicBezTo>
                  <a:cubicBezTo>
                    <a:pt x="44" y="26"/>
                    <a:pt x="35" y="34"/>
                    <a:pt x="28" y="45"/>
                  </a:cubicBezTo>
                  <a:cubicBezTo>
                    <a:pt x="21" y="50"/>
                    <a:pt x="13" y="51"/>
                    <a:pt x="5" y="53"/>
                  </a:cubicBezTo>
                  <a:cubicBezTo>
                    <a:pt x="4" y="53"/>
                    <a:pt x="2" y="53"/>
                    <a:pt x="0" y="53"/>
                  </a:cubicBezTo>
                  <a:close/>
                </a:path>
              </a:pathLst>
            </a:custGeom>
            <a:solidFill>
              <a:srgbClr val="95867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493" name="Group 492"/>
          <p:cNvGrpSpPr/>
          <p:nvPr/>
        </p:nvGrpSpPr>
        <p:grpSpPr>
          <a:xfrm>
            <a:off x="4005049" y="723371"/>
            <a:ext cx="8034553" cy="6091320"/>
            <a:chOff x="4425074" y="820684"/>
            <a:chExt cx="7566159" cy="5547502"/>
          </a:xfrm>
        </p:grpSpPr>
        <p:grpSp>
          <p:nvGrpSpPr>
            <p:cNvPr id="2" name="组合 1"/>
            <p:cNvGrpSpPr/>
            <p:nvPr/>
          </p:nvGrpSpPr>
          <p:grpSpPr>
            <a:xfrm>
              <a:off x="4425074" y="820684"/>
              <a:ext cx="7566159" cy="5547502"/>
              <a:chOff x="1230749" y="-561376"/>
              <a:chExt cx="6682501" cy="6266251"/>
            </a:xfrm>
          </p:grpSpPr>
          <p:pic>
            <p:nvPicPr>
              <p:cNvPr id="3" name="图片 2"/>
              <p:cNvPicPr>
                <a:picLocks noChangeAspect="1"/>
              </p:cNvPicPr>
              <p:nvPr/>
            </p:nvPicPr>
            <p:blipFill>
              <a:blip r:embed="rId6"/>
              <a:stretch>
                <a:fillRect/>
              </a:stretch>
            </p:blipFill>
            <p:spPr>
              <a:xfrm>
                <a:off x="1230749" y="-561376"/>
                <a:ext cx="6682501" cy="6266251"/>
              </a:xfrm>
              <a:prstGeom prst="rect">
                <a:avLst/>
              </a:prstGeom>
            </p:spPr>
          </p:pic>
          <p:sp>
            <p:nvSpPr>
              <p:cNvPr id="4" name="AutoShape 3"/>
              <p:cNvSpPr>
                <a:spLocks noChangeAspect="1" noChangeArrowheads="1" noTextEdit="1"/>
              </p:cNvSpPr>
              <p:nvPr/>
            </p:nvSpPr>
            <p:spPr bwMode="auto">
              <a:xfrm>
                <a:off x="1270000" y="782638"/>
                <a:ext cx="6604000" cy="3578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7" name="Rectangle 6"/>
            <p:cNvSpPr/>
            <p:nvPr/>
          </p:nvSpPr>
          <p:spPr>
            <a:xfrm>
              <a:off x="5041962" y="1797717"/>
              <a:ext cx="2494464" cy="619608"/>
            </a:xfrm>
            <a:prstGeom prst="rect">
              <a:avLst/>
            </a:prstGeom>
            <a:solidFill>
              <a:srgbClr val="F2E0F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2" name="Rectangle 491"/>
            <p:cNvSpPr/>
            <p:nvPr/>
          </p:nvSpPr>
          <p:spPr>
            <a:xfrm rot="20099425">
              <a:off x="6824864" y="1538601"/>
              <a:ext cx="2077889" cy="602926"/>
            </a:xfrm>
            <a:prstGeom prst="rect">
              <a:avLst/>
            </a:prstGeom>
            <a:solidFill>
              <a:srgbClr val="F2E0F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95" name="Rectangle 494"/>
          <p:cNvSpPr/>
          <p:nvPr/>
        </p:nvSpPr>
        <p:spPr>
          <a:xfrm rot="21007510">
            <a:off x="5771820" y="1627466"/>
            <a:ext cx="2492990" cy="923330"/>
          </a:xfrm>
          <a:prstGeom prst="rect">
            <a:avLst/>
          </a:prstGeom>
        </p:spPr>
        <p:txBody>
          <a:bodyPr wrap="none">
            <a:spAutoFit/>
          </a:bodyPr>
          <a:lstStyle/>
          <a:p>
            <a:r>
              <a:rPr lang="en-US" altLang="zh-CN" sz="5400" b="1">
                <a:solidFill>
                  <a:srgbClr val="4A180E"/>
                </a:solidFill>
                <a:latin typeface="Times New Roman" panose="02020603050405020304" pitchFamily="18" charset="0"/>
                <a:ea typeface="汉仪跳跳体简" panose="00020600040101010101" pitchFamily="18" charset="-122"/>
                <a:cs typeface="Times New Roman" panose="02020603050405020304" pitchFamily="18" charset="0"/>
              </a:rPr>
              <a:t>Đề bài: </a:t>
            </a:r>
            <a:endParaRPr lang="en-US" sz="5400" b="1">
              <a:solidFill>
                <a:srgbClr val="4A180E"/>
              </a:solidFill>
            </a:endParaRPr>
          </a:p>
        </p:txBody>
      </p:sp>
      <p:sp>
        <p:nvSpPr>
          <p:cNvPr id="496" name="Rounded Rectangle 495"/>
          <p:cNvSpPr/>
          <p:nvPr/>
        </p:nvSpPr>
        <p:spPr>
          <a:xfrm>
            <a:off x="7309013" y="3882430"/>
            <a:ext cx="2635087" cy="640473"/>
          </a:xfrm>
          <a:prstGeom prst="roundRect">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7" name="Rectangle 496"/>
          <p:cNvSpPr/>
          <p:nvPr/>
        </p:nvSpPr>
        <p:spPr>
          <a:xfrm>
            <a:off x="7228331" y="4560550"/>
            <a:ext cx="2454419" cy="505303"/>
          </a:xfrm>
          <a:prstGeom prst="rect">
            <a:avLst/>
          </a:prstGeom>
          <a:solidFill>
            <a:srgbClr val="FFF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8" name="Rectangle 497"/>
          <p:cNvSpPr/>
          <p:nvPr/>
        </p:nvSpPr>
        <p:spPr>
          <a:xfrm>
            <a:off x="5567906" y="5180051"/>
            <a:ext cx="2454419" cy="505303"/>
          </a:xfrm>
          <a:prstGeom prst="rect">
            <a:avLst/>
          </a:prstGeom>
          <a:solidFill>
            <a:srgbClr val="FFF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500" name="Straight Connector 499"/>
          <p:cNvCxnSpPr/>
          <p:nvPr/>
        </p:nvCxnSpPr>
        <p:spPr>
          <a:xfrm flipV="1">
            <a:off x="8619448" y="5636020"/>
            <a:ext cx="1008000" cy="14515"/>
          </a:xfrm>
          <a:prstGeom prst="line">
            <a:avLst/>
          </a:prstGeom>
          <a:ln w="38100"/>
        </p:spPr>
        <p:style>
          <a:lnRef idx="3">
            <a:schemeClr val="accent2"/>
          </a:lnRef>
          <a:fillRef idx="0">
            <a:schemeClr val="accent2"/>
          </a:fillRef>
          <a:effectRef idx="2">
            <a:schemeClr val="accent2"/>
          </a:effectRef>
          <a:fontRef idx="minor">
            <a:schemeClr val="tx1"/>
          </a:fontRef>
        </p:style>
      </p:cxnSp>
      <p:cxnSp>
        <p:nvCxnSpPr>
          <p:cNvPr id="501" name="Straight Connector 500"/>
          <p:cNvCxnSpPr/>
          <p:nvPr/>
        </p:nvCxnSpPr>
        <p:spPr>
          <a:xfrm>
            <a:off x="6636424" y="6227505"/>
            <a:ext cx="2160000" cy="0"/>
          </a:xfrm>
          <a:prstGeom prst="line">
            <a:avLst/>
          </a:prstGeom>
          <a:ln w="38100"/>
        </p:spPr>
        <p:style>
          <a:lnRef idx="3">
            <a:schemeClr val="accent2"/>
          </a:lnRef>
          <a:fillRef idx="0">
            <a:schemeClr val="accent2"/>
          </a:fillRef>
          <a:effectRef idx="2">
            <a:schemeClr val="accent2"/>
          </a:effectRef>
          <a:fontRef idx="minor">
            <a:schemeClr val="tx1"/>
          </a:fontRef>
        </p:style>
      </p:cxnSp>
      <p:sp>
        <p:nvSpPr>
          <p:cNvPr id="503" name="文本框 4" descr="e7d195523061f1c0c2b73831c94a3edc981f60e396d3e182073EE1468018468A7F192AE5E5CD515B6C3125F8AF6E4EE646174E8CF0B46FD19828DCE8CDA3B3A044A74F0E769C5FA8CB87AB6FC303C8BA3785FAC64AF542478695B0984F536809C3F1707B1C3268FC7520299D04CFE85DEB91723432B78EC91A49EF06019607DE5BEC6629765AAD53314DC233652B24F7">
            <a:extLst>
              <a:ext uri="{FF2B5EF4-FFF2-40B4-BE49-F238E27FC236}">
                <a16:creationId xmlns:a16="http://schemas.microsoft.com/office/drawing/2014/main" id="{86165F70-857F-4BA9-824B-C692C6FBE725}"/>
              </a:ext>
            </a:extLst>
          </p:cNvPr>
          <p:cNvSpPr txBox="1"/>
          <p:nvPr/>
        </p:nvSpPr>
        <p:spPr>
          <a:xfrm>
            <a:off x="4734132" y="3795838"/>
            <a:ext cx="6085056" cy="2554545"/>
          </a:xfrm>
          <a:prstGeom prst="rect">
            <a:avLst/>
          </a:prstGeom>
          <a:noFill/>
        </p:spPr>
        <p:txBody>
          <a:bodyPr wrap="square" rtlCol="0">
            <a:spAutoFit/>
          </a:bodyPr>
          <a:lstStyle/>
          <a:p>
            <a:pPr algn="ctr"/>
            <a:r>
              <a:rPr lang="en-US" altLang="zh-CN" sz="4000" b="1">
                <a:solidFill>
                  <a:srgbClr val="066184"/>
                </a:solidFill>
                <a:latin typeface="Times New Roman" panose="02020603050405020304" pitchFamily="18" charset="0"/>
                <a:ea typeface="汉仪跳跳体简" panose="00020600040101010101" pitchFamily="18" charset="-122"/>
                <a:cs typeface="Times New Roman" panose="02020603050405020304" pitchFamily="18" charset="0"/>
              </a:rPr>
              <a:t>Kể một câu chuyện </a:t>
            </a:r>
          </a:p>
          <a:p>
            <a:pPr algn="ctr"/>
            <a:r>
              <a:rPr lang="en-US" altLang="zh-CN" sz="4000" b="1">
                <a:solidFill>
                  <a:srgbClr val="066184"/>
                </a:solidFill>
                <a:latin typeface="Times New Roman" panose="02020603050405020304" pitchFamily="18" charset="0"/>
                <a:ea typeface="汉仪跳跳体简" panose="00020600040101010101" pitchFamily="18" charset="-122"/>
                <a:cs typeface="Times New Roman" panose="02020603050405020304" pitchFamily="18" charset="0"/>
              </a:rPr>
              <a:t>em đã được nghe, </a:t>
            </a:r>
          </a:p>
          <a:p>
            <a:pPr algn="ctr"/>
            <a:r>
              <a:rPr lang="en-US" altLang="zh-CN" sz="4000" b="1">
                <a:solidFill>
                  <a:srgbClr val="066184"/>
                </a:solidFill>
                <a:latin typeface="Times New Roman" panose="02020603050405020304" pitchFamily="18" charset="0"/>
                <a:ea typeface="汉仪跳跳体简" panose="00020600040101010101" pitchFamily="18" charset="-122"/>
                <a:cs typeface="Times New Roman" panose="02020603050405020304" pitchFamily="18" charset="0"/>
              </a:rPr>
              <a:t>được đọc về tính </a:t>
            </a:r>
          </a:p>
          <a:p>
            <a:pPr algn="ctr"/>
            <a:r>
              <a:rPr lang="en-US" altLang="zh-CN" sz="4000" b="1">
                <a:solidFill>
                  <a:srgbClr val="066184"/>
                </a:solidFill>
                <a:latin typeface="Times New Roman" panose="02020603050405020304" pitchFamily="18" charset="0"/>
                <a:ea typeface="汉仪跳跳体简" panose="00020600040101010101" pitchFamily="18" charset="-122"/>
                <a:cs typeface="Times New Roman" panose="02020603050405020304" pitchFamily="18" charset="0"/>
              </a:rPr>
              <a:t>trung thực</a:t>
            </a:r>
            <a:endParaRPr lang="zh-CN" altLang="en-US" sz="4000" b="1" dirty="0">
              <a:solidFill>
                <a:srgbClr val="066184"/>
              </a:solidFill>
              <a:latin typeface="Times New Roman" panose="02020603050405020304" pitchFamily="18" charset="0"/>
              <a:ea typeface="汉仪跳跳体简" panose="00020600040101010101" pitchFamily="18" charset="-122"/>
              <a:cs typeface="Times New Roman" panose="02020603050405020304" pitchFamily="18" charset="0"/>
            </a:endParaRPr>
          </a:p>
        </p:txBody>
      </p:sp>
    </p:spTree>
    <p:extLst>
      <p:ext uri="{BB962C8B-B14F-4D97-AF65-F5344CB8AC3E}">
        <p14:creationId xmlns:p14="http://schemas.microsoft.com/office/powerpoint/2010/main" val="1099009344"/>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ageCurlDoubl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0" presetClass="entr" presetSubtype="0" decel="100000" fill="hold" nodeType="afterEffect">
                                  <p:stCondLst>
                                    <p:cond delay="0"/>
                                  </p:stCondLst>
                                  <p:iterate type="wd">
                                    <p:tmPct val="10000"/>
                                  </p:iterate>
                                  <p:childTnLst>
                                    <p:set>
                                      <p:cBhvr>
                                        <p:cTn id="6" dur="1" fill="hold">
                                          <p:stCondLst>
                                            <p:cond delay="0"/>
                                          </p:stCondLst>
                                        </p:cTn>
                                        <p:tgtEl>
                                          <p:spTgt spid="9"/>
                                        </p:tgtEl>
                                        <p:attrNameLst>
                                          <p:attrName>style.visibility</p:attrName>
                                        </p:attrNameLst>
                                      </p:cBhvr>
                                      <p:to>
                                        <p:strVal val="visible"/>
                                      </p:to>
                                    </p:set>
                                    <p:anim calcmode="lin" valueType="num">
                                      <p:cBhvr>
                                        <p:cTn id="7" dur="500" fill="hold"/>
                                        <p:tgtEl>
                                          <p:spTgt spid="9"/>
                                        </p:tgtEl>
                                        <p:attrNameLst>
                                          <p:attrName>ppt_w</p:attrName>
                                        </p:attrNameLst>
                                      </p:cBhvr>
                                      <p:tavLst>
                                        <p:tav tm="0">
                                          <p:val>
                                            <p:strVal val="#ppt_w+.3"/>
                                          </p:val>
                                        </p:tav>
                                        <p:tav tm="100000">
                                          <p:val>
                                            <p:strVal val="#ppt_w"/>
                                          </p:val>
                                        </p:tav>
                                      </p:tavLst>
                                    </p:anim>
                                    <p:anim calcmode="lin" valueType="num">
                                      <p:cBhvr>
                                        <p:cTn id="8" dur="500" fill="hold"/>
                                        <p:tgtEl>
                                          <p:spTgt spid="9"/>
                                        </p:tgtEl>
                                        <p:attrNameLst>
                                          <p:attrName>ppt_h</p:attrName>
                                        </p:attrNameLst>
                                      </p:cBhvr>
                                      <p:tavLst>
                                        <p:tav tm="0">
                                          <p:val>
                                            <p:strVal val="#ppt_h"/>
                                          </p:val>
                                        </p:tav>
                                        <p:tav tm="100000">
                                          <p:val>
                                            <p:strVal val="#ppt_h"/>
                                          </p:val>
                                        </p:tav>
                                      </p:tavLst>
                                    </p:anim>
                                    <p:animEffect transition="in" filter="fade">
                                      <p:cBhvr>
                                        <p:cTn id="9" dur="500"/>
                                        <p:tgtEl>
                                          <p:spTgt spid="9"/>
                                        </p:tgtEl>
                                      </p:cBhvr>
                                    </p:animEffect>
                                  </p:childTnLst>
                                </p:cTn>
                              </p:par>
                            </p:childTnLst>
                          </p:cTn>
                        </p:par>
                        <p:par>
                          <p:cTn id="10" fill="hold">
                            <p:stCondLst>
                              <p:cond delay="500"/>
                            </p:stCondLst>
                            <p:childTnLst>
                              <p:par>
                                <p:cTn id="11" presetID="53" presetClass="entr" presetSubtype="16" fill="hold" nodeType="afterEffect">
                                  <p:stCondLst>
                                    <p:cond delay="0"/>
                                  </p:stCondLst>
                                  <p:iterate type="wd">
                                    <p:tmPct val="10000"/>
                                  </p:iterate>
                                  <p:childTnLst>
                                    <p:set>
                                      <p:cBhvr>
                                        <p:cTn id="12" dur="1" fill="hold">
                                          <p:stCondLst>
                                            <p:cond delay="0"/>
                                          </p:stCondLst>
                                        </p:cTn>
                                        <p:tgtEl>
                                          <p:spTgt spid="493"/>
                                        </p:tgtEl>
                                        <p:attrNameLst>
                                          <p:attrName>style.visibility</p:attrName>
                                        </p:attrNameLst>
                                      </p:cBhvr>
                                      <p:to>
                                        <p:strVal val="visible"/>
                                      </p:to>
                                    </p:set>
                                    <p:anim calcmode="lin" valueType="num">
                                      <p:cBhvr>
                                        <p:cTn id="13" dur="500" fill="hold"/>
                                        <p:tgtEl>
                                          <p:spTgt spid="493"/>
                                        </p:tgtEl>
                                        <p:attrNameLst>
                                          <p:attrName>ppt_w</p:attrName>
                                        </p:attrNameLst>
                                      </p:cBhvr>
                                      <p:tavLst>
                                        <p:tav tm="0">
                                          <p:val>
                                            <p:fltVal val="0"/>
                                          </p:val>
                                        </p:tav>
                                        <p:tav tm="100000">
                                          <p:val>
                                            <p:strVal val="#ppt_w"/>
                                          </p:val>
                                        </p:tav>
                                      </p:tavLst>
                                    </p:anim>
                                    <p:anim calcmode="lin" valueType="num">
                                      <p:cBhvr>
                                        <p:cTn id="14" dur="500" fill="hold"/>
                                        <p:tgtEl>
                                          <p:spTgt spid="493"/>
                                        </p:tgtEl>
                                        <p:attrNameLst>
                                          <p:attrName>ppt_h</p:attrName>
                                        </p:attrNameLst>
                                      </p:cBhvr>
                                      <p:tavLst>
                                        <p:tav tm="0">
                                          <p:val>
                                            <p:fltVal val="0"/>
                                          </p:val>
                                        </p:tav>
                                        <p:tav tm="100000">
                                          <p:val>
                                            <p:strVal val="#ppt_h"/>
                                          </p:val>
                                        </p:tav>
                                      </p:tavLst>
                                    </p:anim>
                                    <p:animEffect transition="in" filter="fade">
                                      <p:cBhvr>
                                        <p:cTn id="15" dur="500"/>
                                        <p:tgtEl>
                                          <p:spTgt spid="493"/>
                                        </p:tgtEl>
                                      </p:cBhvr>
                                    </p:animEffect>
                                  </p:childTnLst>
                                </p:cTn>
                              </p:par>
                            </p:childTnLst>
                          </p:cTn>
                        </p:par>
                        <p:par>
                          <p:cTn id="16" fill="hold">
                            <p:stCondLst>
                              <p:cond delay="1000"/>
                            </p:stCondLst>
                            <p:childTnLst>
                              <p:par>
                                <p:cTn id="17" presetID="16" presetClass="entr" presetSubtype="21" fill="hold" grpId="0" nodeType="afterEffect">
                                  <p:stCondLst>
                                    <p:cond delay="0"/>
                                  </p:stCondLst>
                                  <p:iterate type="wd">
                                    <p:tmPct val="10000"/>
                                  </p:iterate>
                                  <p:childTnLst>
                                    <p:set>
                                      <p:cBhvr>
                                        <p:cTn id="18" dur="1" fill="hold">
                                          <p:stCondLst>
                                            <p:cond delay="0"/>
                                          </p:stCondLst>
                                        </p:cTn>
                                        <p:tgtEl>
                                          <p:spTgt spid="495"/>
                                        </p:tgtEl>
                                        <p:attrNameLst>
                                          <p:attrName>style.visibility</p:attrName>
                                        </p:attrNameLst>
                                      </p:cBhvr>
                                      <p:to>
                                        <p:strVal val="visible"/>
                                      </p:to>
                                    </p:set>
                                    <p:animEffect transition="in" filter="barn(inVertical)">
                                      <p:cBhvr>
                                        <p:cTn id="19" dur="500"/>
                                        <p:tgtEl>
                                          <p:spTgt spid="495"/>
                                        </p:tgtEl>
                                      </p:cBhvr>
                                    </p:animEffect>
                                  </p:childTnLst>
                                </p:cTn>
                              </p:par>
                            </p:childTnLst>
                          </p:cTn>
                        </p:par>
                        <p:par>
                          <p:cTn id="20" fill="hold">
                            <p:stCondLst>
                              <p:cond delay="1600"/>
                            </p:stCondLst>
                            <p:childTnLst>
                              <p:par>
                                <p:cTn id="21" presetID="30" presetClass="entr" presetSubtype="0" fill="hold" grpId="1" nodeType="afterEffect">
                                  <p:stCondLst>
                                    <p:cond delay="0"/>
                                  </p:stCondLst>
                                  <p:iterate type="wd">
                                    <p:tmPct val="10000"/>
                                  </p:iterate>
                                  <p:childTnLst>
                                    <p:set>
                                      <p:cBhvr>
                                        <p:cTn id="22" dur="1" fill="hold">
                                          <p:stCondLst>
                                            <p:cond delay="0"/>
                                          </p:stCondLst>
                                        </p:cTn>
                                        <p:tgtEl>
                                          <p:spTgt spid="503"/>
                                        </p:tgtEl>
                                        <p:attrNameLst>
                                          <p:attrName>style.visibility</p:attrName>
                                        </p:attrNameLst>
                                      </p:cBhvr>
                                      <p:to>
                                        <p:strVal val="visible"/>
                                      </p:to>
                                    </p:set>
                                    <p:animEffect transition="in" filter="fade">
                                      <p:cBhvr>
                                        <p:cTn id="23" dur="800" decel="100000"/>
                                        <p:tgtEl>
                                          <p:spTgt spid="503"/>
                                        </p:tgtEl>
                                      </p:cBhvr>
                                    </p:animEffect>
                                    <p:anim calcmode="lin" valueType="num">
                                      <p:cBhvr>
                                        <p:cTn id="24" dur="800" decel="100000" fill="hold"/>
                                        <p:tgtEl>
                                          <p:spTgt spid="503"/>
                                        </p:tgtEl>
                                        <p:attrNameLst>
                                          <p:attrName>style.rotation</p:attrName>
                                        </p:attrNameLst>
                                      </p:cBhvr>
                                      <p:tavLst>
                                        <p:tav tm="0">
                                          <p:val>
                                            <p:fltVal val="-90"/>
                                          </p:val>
                                        </p:tav>
                                        <p:tav tm="100000">
                                          <p:val>
                                            <p:fltVal val="0"/>
                                          </p:val>
                                        </p:tav>
                                      </p:tavLst>
                                    </p:anim>
                                    <p:anim calcmode="lin" valueType="num">
                                      <p:cBhvr>
                                        <p:cTn id="25" dur="800" decel="100000" fill="hold"/>
                                        <p:tgtEl>
                                          <p:spTgt spid="503"/>
                                        </p:tgtEl>
                                        <p:attrNameLst>
                                          <p:attrName>ppt_x</p:attrName>
                                        </p:attrNameLst>
                                      </p:cBhvr>
                                      <p:tavLst>
                                        <p:tav tm="0">
                                          <p:val>
                                            <p:strVal val="#ppt_x+0.4"/>
                                          </p:val>
                                        </p:tav>
                                        <p:tav tm="100000">
                                          <p:val>
                                            <p:strVal val="#ppt_x-0.05"/>
                                          </p:val>
                                        </p:tav>
                                      </p:tavLst>
                                    </p:anim>
                                    <p:anim calcmode="lin" valueType="num">
                                      <p:cBhvr>
                                        <p:cTn id="26" dur="800" decel="100000" fill="hold"/>
                                        <p:tgtEl>
                                          <p:spTgt spid="503"/>
                                        </p:tgtEl>
                                        <p:attrNameLst>
                                          <p:attrName>ppt_y</p:attrName>
                                        </p:attrNameLst>
                                      </p:cBhvr>
                                      <p:tavLst>
                                        <p:tav tm="0">
                                          <p:val>
                                            <p:strVal val="#ppt_y-0.4"/>
                                          </p:val>
                                        </p:tav>
                                        <p:tav tm="100000">
                                          <p:val>
                                            <p:strVal val="#ppt_y+0.1"/>
                                          </p:val>
                                        </p:tav>
                                      </p:tavLst>
                                    </p:anim>
                                    <p:anim calcmode="lin" valueType="num">
                                      <p:cBhvr>
                                        <p:cTn id="27" dur="200" accel="100000" fill="hold">
                                          <p:stCondLst>
                                            <p:cond delay="800"/>
                                          </p:stCondLst>
                                        </p:cTn>
                                        <p:tgtEl>
                                          <p:spTgt spid="503"/>
                                        </p:tgtEl>
                                        <p:attrNameLst>
                                          <p:attrName>ppt_x</p:attrName>
                                        </p:attrNameLst>
                                      </p:cBhvr>
                                      <p:tavLst>
                                        <p:tav tm="0">
                                          <p:val>
                                            <p:strVal val="#ppt_x-0.05"/>
                                          </p:val>
                                        </p:tav>
                                        <p:tav tm="100000">
                                          <p:val>
                                            <p:strVal val="#ppt_x"/>
                                          </p:val>
                                        </p:tav>
                                      </p:tavLst>
                                    </p:anim>
                                    <p:anim calcmode="lin" valueType="num">
                                      <p:cBhvr>
                                        <p:cTn id="28" dur="200" accel="100000" fill="hold">
                                          <p:stCondLst>
                                            <p:cond delay="800"/>
                                          </p:stCondLst>
                                        </p:cTn>
                                        <p:tgtEl>
                                          <p:spTgt spid="503"/>
                                        </p:tgtEl>
                                        <p:attrNameLst>
                                          <p:attrName>ppt_y</p:attrName>
                                        </p:attrNameLst>
                                      </p:cBhvr>
                                      <p:tavLst>
                                        <p:tav tm="0">
                                          <p:val>
                                            <p:strVal val="#ppt_y+0.1"/>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14" presetClass="entr" presetSubtype="10" fill="hold" grpId="0" nodeType="clickEffect">
                                  <p:stCondLst>
                                    <p:cond delay="0"/>
                                  </p:stCondLst>
                                  <p:childTnLst>
                                    <p:set>
                                      <p:cBhvr>
                                        <p:cTn id="32" dur="1" fill="hold">
                                          <p:stCondLst>
                                            <p:cond delay="0"/>
                                          </p:stCondLst>
                                        </p:cTn>
                                        <p:tgtEl>
                                          <p:spTgt spid="496"/>
                                        </p:tgtEl>
                                        <p:attrNameLst>
                                          <p:attrName>style.visibility</p:attrName>
                                        </p:attrNameLst>
                                      </p:cBhvr>
                                      <p:to>
                                        <p:strVal val="visible"/>
                                      </p:to>
                                    </p:set>
                                    <p:animEffect transition="in" filter="randombar(horizontal)">
                                      <p:cBhvr>
                                        <p:cTn id="33" dur="500"/>
                                        <p:tgtEl>
                                          <p:spTgt spid="496"/>
                                        </p:tgtEl>
                                      </p:cBhvr>
                                    </p:animEffect>
                                  </p:childTnLst>
                                </p:cTn>
                              </p:par>
                            </p:childTnLst>
                          </p:cTn>
                        </p:par>
                      </p:childTnLst>
                    </p:cTn>
                  </p:par>
                  <p:par>
                    <p:cTn id="34" fill="hold">
                      <p:stCondLst>
                        <p:cond delay="indefinite"/>
                      </p:stCondLst>
                      <p:childTnLst>
                        <p:par>
                          <p:cTn id="35" fill="hold">
                            <p:stCondLst>
                              <p:cond delay="0"/>
                            </p:stCondLst>
                            <p:childTnLst>
                              <p:par>
                                <p:cTn id="36" presetID="55" presetClass="entr" presetSubtype="0" fill="hold" grpId="0" nodeType="clickEffect">
                                  <p:stCondLst>
                                    <p:cond delay="0"/>
                                  </p:stCondLst>
                                  <p:childTnLst>
                                    <p:set>
                                      <p:cBhvr>
                                        <p:cTn id="37" dur="1" fill="hold">
                                          <p:stCondLst>
                                            <p:cond delay="0"/>
                                          </p:stCondLst>
                                        </p:cTn>
                                        <p:tgtEl>
                                          <p:spTgt spid="497"/>
                                        </p:tgtEl>
                                        <p:attrNameLst>
                                          <p:attrName>style.visibility</p:attrName>
                                        </p:attrNameLst>
                                      </p:cBhvr>
                                      <p:to>
                                        <p:strVal val="visible"/>
                                      </p:to>
                                    </p:set>
                                    <p:anim calcmode="lin" valueType="num">
                                      <p:cBhvr>
                                        <p:cTn id="38" dur="500" fill="hold"/>
                                        <p:tgtEl>
                                          <p:spTgt spid="497"/>
                                        </p:tgtEl>
                                        <p:attrNameLst>
                                          <p:attrName>ppt_w</p:attrName>
                                        </p:attrNameLst>
                                      </p:cBhvr>
                                      <p:tavLst>
                                        <p:tav tm="0">
                                          <p:val>
                                            <p:strVal val="#ppt_w*0.70"/>
                                          </p:val>
                                        </p:tav>
                                        <p:tav tm="100000">
                                          <p:val>
                                            <p:strVal val="#ppt_w"/>
                                          </p:val>
                                        </p:tav>
                                      </p:tavLst>
                                    </p:anim>
                                    <p:anim calcmode="lin" valueType="num">
                                      <p:cBhvr>
                                        <p:cTn id="39" dur="500" fill="hold"/>
                                        <p:tgtEl>
                                          <p:spTgt spid="497"/>
                                        </p:tgtEl>
                                        <p:attrNameLst>
                                          <p:attrName>ppt_h</p:attrName>
                                        </p:attrNameLst>
                                      </p:cBhvr>
                                      <p:tavLst>
                                        <p:tav tm="0">
                                          <p:val>
                                            <p:strVal val="#ppt_h"/>
                                          </p:val>
                                        </p:tav>
                                        <p:tav tm="100000">
                                          <p:val>
                                            <p:strVal val="#ppt_h"/>
                                          </p:val>
                                        </p:tav>
                                      </p:tavLst>
                                    </p:anim>
                                    <p:animEffect transition="in" filter="fade">
                                      <p:cBhvr>
                                        <p:cTn id="40" dur="500"/>
                                        <p:tgtEl>
                                          <p:spTgt spid="497"/>
                                        </p:tgtEl>
                                      </p:cBhvr>
                                    </p:animEffect>
                                  </p:childTnLst>
                                </p:cTn>
                              </p:par>
                              <p:par>
                                <p:cTn id="41" presetID="55" presetClass="entr" presetSubtype="0" fill="hold" grpId="0" nodeType="withEffect">
                                  <p:stCondLst>
                                    <p:cond delay="0"/>
                                  </p:stCondLst>
                                  <p:childTnLst>
                                    <p:set>
                                      <p:cBhvr>
                                        <p:cTn id="42" dur="1" fill="hold">
                                          <p:stCondLst>
                                            <p:cond delay="0"/>
                                          </p:stCondLst>
                                        </p:cTn>
                                        <p:tgtEl>
                                          <p:spTgt spid="498"/>
                                        </p:tgtEl>
                                        <p:attrNameLst>
                                          <p:attrName>style.visibility</p:attrName>
                                        </p:attrNameLst>
                                      </p:cBhvr>
                                      <p:to>
                                        <p:strVal val="visible"/>
                                      </p:to>
                                    </p:set>
                                    <p:anim calcmode="lin" valueType="num">
                                      <p:cBhvr>
                                        <p:cTn id="43" dur="500" fill="hold"/>
                                        <p:tgtEl>
                                          <p:spTgt spid="498"/>
                                        </p:tgtEl>
                                        <p:attrNameLst>
                                          <p:attrName>ppt_w</p:attrName>
                                        </p:attrNameLst>
                                      </p:cBhvr>
                                      <p:tavLst>
                                        <p:tav tm="0">
                                          <p:val>
                                            <p:strVal val="#ppt_w*0.70"/>
                                          </p:val>
                                        </p:tav>
                                        <p:tav tm="100000">
                                          <p:val>
                                            <p:strVal val="#ppt_w"/>
                                          </p:val>
                                        </p:tav>
                                      </p:tavLst>
                                    </p:anim>
                                    <p:anim calcmode="lin" valueType="num">
                                      <p:cBhvr>
                                        <p:cTn id="44" dur="500" fill="hold"/>
                                        <p:tgtEl>
                                          <p:spTgt spid="498"/>
                                        </p:tgtEl>
                                        <p:attrNameLst>
                                          <p:attrName>ppt_h</p:attrName>
                                        </p:attrNameLst>
                                      </p:cBhvr>
                                      <p:tavLst>
                                        <p:tav tm="0">
                                          <p:val>
                                            <p:strVal val="#ppt_h"/>
                                          </p:val>
                                        </p:tav>
                                        <p:tav tm="100000">
                                          <p:val>
                                            <p:strVal val="#ppt_h"/>
                                          </p:val>
                                        </p:tav>
                                      </p:tavLst>
                                    </p:anim>
                                    <p:animEffect transition="in" filter="fade">
                                      <p:cBhvr>
                                        <p:cTn id="45" dur="500"/>
                                        <p:tgtEl>
                                          <p:spTgt spid="498"/>
                                        </p:tgtEl>
                                      </p:cBhvr>
                                    </p:animEffect>
                                  </p:childTnLst>
                                </p:cTn>
                              </p:par>
                            </p:childTnLst>
                          </p:cTn>
                        </p:par>
                      </p:childTnLst>
                    </p:cTn>
                  </p:par>
                  <p:par>
                    <p:cTn id="46" fill="hold">
                      <p:stCondLst>
                        <p:cond delay="indefinite"/>
                      </p:stCondLst>
                      <p:childTnLst>
                        <p:par>
                          <p:cTn id="47" fill="hold">
                            <p:stCondLst>
                              <p:cond delay="0"/>
                            </p:stCondLst>
                            <p:childTnLst>
                              <p:par>
                                <p:cTn id="48" presetID="53" presetClass="entr" presetSubtype="16" fill="hold" nodeType="clickEffect">
                                  <p:stCondLst>
                                    <p:cond delay="0"/>
                                  </p:stCondLst>
                                  <p:childTnLst>
                                    <p:set>
                                      <p:cBhvr>
                                        <p:cTn id="49" dur="1" fill="hold">
                                          <p:stCondLst>
                                            <p:cond delay="0"/>
                                          </p:stCondLst>
                                        </p:cTn>
                                        <p:tgtEl>
                                          <p:spTgt spid="500"/>
                                        </p:tgtEl>
                                        <p:attrNameLst>
                                          <p:attrName>style.visibility</p:attrName>
                                        </p:attrNameLst>
                                      </p:cBhvr>
                                      <p:to>
                                        <p:strVal val="visible"/>
                                      </p:to>
                                    </p:set>
                                    <p:anim calcmode="lin" valueType="num">
                                      <p:cBhvr>
                                        <p:cTn id="50" dur="500" fill="hold"/>
                                        <p:tgtEl>
                                          <p:spTgt spid="500"/>
                                        </p:tgtEl>
                                        <p:attrNameLst>
                                          <p:attrName>ppt_w</p:attrName>
                                        </p:attrNameLst>
                                      </p:cBhvr>
                                      <p:tavLst>
                                        <p:tav tm="0">
                                          <p:val>
                                            <p:fltVal val="0"/>
                                          </p:val>
                                        </p:tav>
                                        <p:tav tm="100000">
                                          <p:val>
                                            <p:strVal val="#ppt_w"/>
                                          </p:val>
                                        </p:tav>
                                      </p:tavLst>
                                    </p:anim>
                                    <p:anim calcmode="lin" valueType="num">
                                      <p:cBhvr>
                                        <p:cTn id="51" dur="500" fill="hold"/>
                                        <p:tgtEl>
                                          <p:spTgt spid="500"/>
                                        </p:tgtEl>
                                        <p:attrNameLst>
                                          <p:attrName>ppt_h</p:attrName>
                                        </p:attrNameLst>
                                      </p:cBhvr>
                                      <p:tavLst>
                                        <p:tav tm="0">
                                          <p:val>
                                            <p:fltVal val="0"/>
                                          </p:val>
                                        </p:tav>
                                        <p:tav tm="100000">
                                          <p:val>
                                            <p:strVal val="#ppt_h"/>
                                          </p:val>
                                        </p:tav>
                                      </p:tavLst>
                                    </p:anim>
                                    <p:animEffect transition="in" filter="fade">
                                      <p:cBhvr>
                                        <p:cTn id="52" dur="500"/>
                                        <p:tgtEl>
                                          <p:spTgt spid="500"/>
                                        </p:tgtEl>
                                      </p:cBhvr>
                                    </p:animEffect>
                                  </p:childTnLst>
                                </p:cTn>
                              </p:par>
                              <p:par>
                                <p:cTn id="53" presetID="53" presetClass="entr" presetSubtype="16" fill="hold" nodeType="withEffect">
                                  <p:stCondLst>
                                    <p:cond delay="0"/>
                                  </p:stCondLst>
                                  <p:childTnLst>
                                    <p:set>
                                      <p:cBhvr>
                                        <p:cTn id="54" dur="1" fill="hold">
                                          <p:stCondLst>
                                            <p:cond delay="0"/>
                                          </p:stCondLst>
                                        </p:cTn>
                                        <p:tgtEl>
                                          <p:spTgt spid="501"/>
                                        </p:tgtEl>
                                        <p:attrNameLst>
                                          <p:attrName>style.visibility</p:attrName>
                                        </p:attrNameLst>
                                      </p:cBhvr>
                                      <p:to>
                                        <p:strVal val="visible"/>
                                      </p:to>
                                    </p:set>
                                    <p:anim calcmode="lin" valueType="num">
                                      <p:cBhvr>
                                        <p:cTn id="55" dur="500" fill="hold"/>
                                        <p:tgtEl>
                                          <p:spTgt spid="501"/>
                                        </p:tgtEl>
                                        <p:attrNameLst>
                                          <p:attrName>ppt_w</p:attrName>
                                        </p:attrNameLst>
                                      </p:cBhvr>
                                      <p:tavLst>
                                        <p:tav tm="0">
                                          <p:val>
                                            <p:fltVal val="0"/>
                                          </p:val>
                                        </p:tav>
                                        <p:tav tm="100000">
                                          <p:val>
                                            <p:strVal val="#ppt_w"/>
                                          </p:val>
                                        </p:tav>
                                      </p:tavLst>
                                    </p:anim>
                                    <p:anim calcmode="lin" valueType="num">
                                      <p:cBhvr>
                                        <p:cTn id="56" dur="500" fill="hold"/>
                                        <p:tgtEl>
                                          <p:spTgt spid="501"/>
                                        </p:tgtEl>
                                        <p:attrNameLst>
                                          <p:attrName>ppt_h</p:attrName>
                                        </p:attrNameLst>
                                      </p:cBhvr>
                                      <p:tavLst>
                                        <p:tav tm="0">
                                          <p:val>
                                            <p:fltVal val="0"/>
                                          </p:val>
                                        </p:tav>
                                        <p:tav tm="100000">
                                          <p:val>
                                            <p:strVal val="#ppt_h"/>
                                          </p:val>
                                        </p:tav>
                                      </p:tavLst>
                                    </p:anim>
                                    <p:animEffect transition="in" filter="fade">
                                      <p:cBhvr>
                                        <p:cTn id="57" dur="500"/>
                                        <p:tgtEl>
                                          <p:spTgt spid="50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5" grpId="0"/>
      <p:bldP spid="496" grpId="0" animBg="1"/>
      <p:bldP spid="497" grpId="0" animBg="1"/>
      <p:bldP spid="498" grpId="0" animBg="1"/>
      <p:bldP spid="503" grpId="1"/>
    </p:bldLst>
  </p:timing>
</p:sld>
</file>

<file path=ppt/slides/slide8.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l="-1000" r="-1000"/>
          </a:stretch>
        </a:blipFill>
        <a:effectLst/>
      </p:bgPr>
    </p:bg>
    <p:spTree>
      <p:nvGrpSpPr>
        <p:cNvPr id="1" name=""/>
        <p:cNvGrpSpPr/>
        <p:nvPr/>
      </p:nvGrpSpPr>
      <p:grpSpPr>
        <a:xfrm>
          <a:off x="0" y="0"/>
          <a:ext cx="0" cy="0"/>
          <a:chOff x="0" y="0"/>
          <a:chExt cx="0" cy="0"/>
        </a:xfrm>
      </p:grpSpPr>
      <p:pic>
        <p:nvPicPr>
          <p:cNvPr id="4" name="Picture 3"/>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3057010" y="2794493"/>
            <a:ext cx="6245645" cy="4155125"/>
          </a:xfrm>
          <a:prstGeom prst="rect">
            <a:avLst/>
          </a:prstGeom>
          <a:ln>
            <a:noFill/>
          </a:ln>
          <a:effectLst>
            <a:softEdge rad="112500"/>
          </a:effectLst>
        </p:spPr>
      </p:pic>
      <p:pic>
        <p:nvPicPr>
          <p:cNvPr id="2" name="图片 1"/>
          <p:cNvPicPr>
            <a:picLocks noChangeAspect="1"/>
          </p:cNvPicPr>
          <p:nvPr/>
        </p:nvPicPr>
        <p:blipFill>
          <a:blip r:embed="rId5"/>
          <a:stretch>
            <a:fillRect/>
          </a:stretch>
        </p:blipFill>
        <p:spPr>
          <a:xfrm>
            <a:off x="342886" y="528188"/>
            <a:ext cx="5248691" cy="2601729"/>
          </a:xfrm>
          <a:prstGeom prst="rect">
            <a:avLst/>
          </a:prstGeom>
        </p:spPr>
      </p:pic>
      <p:sp>
        <p:nvSpPr>
          <p:cNvPr id="3" name="10"/>
          <p:cNvSpPr txBox="1"/>
          <p:nvPr/>
        </p:nvSpPr>
        <p:spPr>
          <a:xfrm>
            <a:off x="234499" y="1016717"/>
            <a:ext cx="3700340" cy="1384995"/>
          </a:xfrm>
          <a:prstGeom prst="rect">
            <a:avLst/>
          </a:prstGeom>
          <a:noFill/>
        </p:spPr>
        <p:txBody>
          <a:bodyPr wrap="square" rtlCol="0">
            <a:spAutoFit/>
          </a:bodyPr>
          <a:lstStyle/>
          <a:p>
            <a:pPr algn="ctr"/>
            <a:r>
              <a:rPr lang="en-US" altLang="zh-CN" sz="2800" b="1">
                <a:solidFill>
                  <a:srgbClr val="C00000"/>
                </a:solidFill>
                <a:latin typeface="Times New Roman" panose="02020603050405020304" pitchFamily="18" charset="0"/>
                <a:ea typeface="851tegakizatsu" panose="02000600000000000000" pitchFamily="2" charset="-122"/>
                <a:cs typeface="Times New Roman" panose="02020603050405020304" pitchFamily="18" charset="0"/>
              </a:rPr>
              <a:t>1. Nêu một số biểu hiện của tính</a:t>
            </a:r>
          </a:p>
          <a:p>
            <a:pPr algn="ctr"/>
            <a:r>
              <a:rPr lang="en-US" altLang="zh-CN" sz="2800" b="1">
                <a:solidFill>
                  <a:srgbClr val="C00000"/>
                </a:solidFill>
                <a:latin typeface="Times New Roman" panose="02020603050405020304" pitchFamily="18" charset="0"/>
                <a:ea typeface="851tegakizatsu" panose="02000600000000000000" pitchFamily="2" charset="-122"/>
                <a:cs typeface="Times New Roman" panose="02020603050405020304" pitchFamily="18" charset="0"/>
              </a:rPr>
              <a:t> trung thực:</a:t>
            </a:r>
            <a:endParaRPr lang="zh-CN" altLang="en-US" sz="2800" b="1" dirty="0">
              <a:solidFill>
                <a:srgbClr val="C00000"/>
              </a:solidFill>
              <a:latin typeface="Times New Roman" panose="02020603050405020304" pitchFamily="18" charset="0"/>
              <a:ea typeface="851tegakizatsu" panose="02000600000000000000" pitchFamily="2" charset="-122"/>
              <a:cs typeface="Times New Roman" panose="02020603050405020304" pitchFamily="18" charset="0"/>
            </a:endParaRPr>
          </a:p>
        </p:txBody>
      </p:sp>
      <p:pic>
        <p:nvPicPr>
          <p:cNvPr id="10" name="图片 9"/>
          <p:cNvPicPr>
            <a:picLocks noChangeAspect="1"/>
          </p:cNvPicPr>
          <p:nvPr/>
        </p:nvPicPr>
        <p:blipFill>
          <a:blip r:embed="rId6"/>
          <a:stretch>
            <a:fillRect/>
          </a:stretch>
        </p:blipFill>
        <p:spPr>
          <a:xfrm>
            <a:off x="1" y="1"/>
            <a:ext cx="12192000" cy="500912"/>
          </a:xfrm>
          <a:prstGeom prst="rect">
            <a:avLst/>
          </a:prstGeom>
        </p:spPr>
      </p:pic>
      <p:grpSp>
        <p:nvGrpSpPr>
          <p:cNvPr id="11" name="Group 4">
            <a:extLst>
              <a:ext uri="{FF2B5EF4-FFF2-40B4-BE49-F238E27FC236}">
                <a16:creationId xmlns:a16="http://schemas.microsoft.com/office/drawing/2014/main" id="{CCC9BEBF-DA6A-41E2-B0EB-3AF313D3A22C}"/>
              </a:ext>
            </a:extLst>
          </p:cNvPr>
          <p:cNvGrpSpPr>
            <a:grpSpLocks noChangeAspect="1"/>
          </p:cNvGrpSpPr>
          <p:nvPr/>
        </p:nvGrpSpPr>
        <p:grpSpPr bwMode="auto">
          <a:xfrm>
            <a:off x="9276582" y="2160377"/>
            <a:ext cx="2915418" cy="4724821"/>
            <a:chOff x="0" y="424"/>
            <a:chExt cx="2404" cy="3896"/>
          </a:xfrm>
        </p:grpSpPr>
        <p:sp>
          <p:nvSpPr>
            <p:cNvPr id="12" name="AutoShape 3">
              <a:extLst>
                <a:ext uri="{FF2B5EF4-FFF2-40B4-BE49-F238E27FC236}">
                  <a16:creationId xmlns:a16="http://schemas.microsoft.com/office/drawing/2014/main" id="{45FCBA2E-FDE8-48D4-A427-A98F4D956B9E}"/>
                </a:ext>
              </a:extLst>
            </p:cNvPr>
            <p:cNvSpPr>
              <a:spLocks noChangeAspect="1" noChangeArrowheads="1" noTextEdit="1"/>
            </p:cNvSpPr>
            <p:nvPr/>
          </p:nvSpPr>
          <p:spPr bwMode="auto">
            <a:xfrm>
              <a:off x="0" y="424"/>
              <a:ext cx="2404" cy="38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nvGrpSpPr>
            <p:cNvPr id="13" name="Group 205">
              <a:extLst>
                <a:ext uri="{FF2B5EF4-FFF2-40B4-BE49-F238E27FC236}">
                  <a16:creationId xmlns:a16="http://schemas.microsoft.com/office/drawing/2014/main" id="{C4DC1350-7E75-4F2C-AF49-F441162A5961}"/>
                </a:ext>
              </a:extLst>
            </p:cNvPr>
            <p:cNvGrpSpPr>
              <a:grpSpLocks/>
            </p:cNvGrpSpPr>
            <p:nvPr/>
          </p:nvGrpSpPr>
          <p:grpSpPr bwMode="auto">
            <a:xfrm>
              <a:off x="-2" y="421"/>
              <a:ext cx="2412" cy="3906"/>
              <a:chOff x="-2" y="421"/>
              <a:chExt cx="2412" cy="3906"/>
            </a:xfrm>
          </p:grpSpPr>
          <p:sp>
            <p:nvSpPr>
              <p:cNvPr id="728" name="Freeform 5">
                <a:extLst>
                  <a:ext uri="{FF2B5EF4-FFF2-40B4-BE49-F238E27FC236}">
                    <a16:creationId xmlns:a16="http://schemas.microsoft.com/office/drawing/2014/main" id="{5BC97828-2CD0-4D41-A30C-77E12BE84900}"/>
                  </a:ext>
                </a:extLst>
              </p:cNvPr>
              <p:cNvSpPr>
                <a:spLocks/>
              </p:cNvSpPr>
              <p:nvPr/>
            </p:nvSpPr>
            <p:spPr bwMode="auto">
              <a:xfrm>
                <a:off x="0" y="4216"/>
                <a:ext cx="2407" cy="104"/>
              </a:xfrm>
              <a:custGeom>
                <a:avLst/>
                <a:gdLst>
                  <a:gd name="T0" fmla="*/ 2137 w 2142"/>
                  <a:gd name="T1" fmla="*/ 28 h 93"/>
                  <a:gd name="T2" fmla="*/ 2135 w 2142"/>
                  <a:gd name="T3" fmla="*/ 61 h 93"/>
                  <a:gd name="T4" fmla="*/ 2076 w 2142"/>
                  <a:gd name="T5" fmla="*/ 74 h 93"/>
                  <a:gd name="T6" fmla="*/ 1877 w 2142"/>
                  <a:gd name="T7" fmla="*/ 88 h 93"/>
                  <a:gd name="T8" fmla="*/ 1792 w 2142"/>
                  <a:gd name="T9" fmla="*/ 86 h 93"/>
                  <a:gd name="T10" fmla="*/ 1760 w 2142"/>
                  <a:gd name="T11" fmla="*/ 88 h 93"/>
                  <a:gd name="T12" fmla="*/ 1605 w 2142"/>
                  <a:gd name="T13" fmla="*/ 90 h 93"/>
                  <a:gd name="T14" fmla="*/ 1596 w 2142"/>
                  <a:gd name="T15" fmla="*/ 92 h 93"/>
                  <a:gd name="T16" fmla="*/ 856 w 2142"/>
                  <a:gd name="T17" fmla="*/ 92 h 93"/>
                  <a:gd name="T18" fmla="*/ 837 w 2142"/>
                  <a:gd name="T19" fmla="*/ 90 h 93"/>
                  <a:gd name="T20" fmla="*/ 637 w 2142"/>
                  <a:gd name="T21" fmla="*/ 89 h 93"/>
                  <a:gd name="T22" fmla="*/ 478 w 2142"/>
                  <a:gd name="T23" fmla="*/ 86 h 93"/>
                  <a:gd name="T24" fmla="*/ 306 w 2142"/>
                  <a:gd name="T25" fmla="*/ 77 h 93"/>
                  <a:gd name="T26" fmla="*/ 294 w 2142"/>
                  <a:gd name="T27" fmla="*/ 76 h 93"/>
                  <a:gd name="T28" fmla="*/ 267 w 2142"/>
                  <a:gd name="T29" fmla="*/ 71 h 93"/>
                  <a:gd name="T30" fmla="*/ 170 w 2142"/>
                  <a:gd name="T31" fmla="*/ 61 h 93"/>
                  <a:gd name="T32" fmla="*/ 108 w 2142"/>
                  <a:gd name="T33" fmla="*/ 60 h 93"/>
                  <a:gd name="T34" fmla="*/ 18 w 2142"/>
                  <a:gd name="T35" fmla="*/ 47 h 93"/>
                  <a:gd name="T36" fmla="*/ 4 w 2142"/>
                  <a:gd name="T37" fmla="*/ 36 h 93"/>
                  <a:gd name="T38" fmla="*/ 7 w 2142"/>
                  <a:gd name="T39" fmla="*/ 0 h 93"/>
                  <a:gd name="T40" fmla="*/ 10 w 2142"/>
                  <a:gd name="T41" fmla="*/ 2 h 93"/>
                  <a:gd name="T42" fmla="*/ 40 w 2142"/>
                  <a:gd name="T43" fmla="*/ 17 h 93"/>
                  <a:gd name="T44" fmla="*/ 266 w 2142"/>
                  <a:gd name="T45" fmla="*/ 31 h 93"/>
                  <a:gd name="T46" fmla="*/ 379 w 2142"/>
                  <a:gd name="T47" fmla="*/ 38 h 93"/>
                  <a:gd name="T48" fmla="*/ 396 w 2142"/>
                  <a:gd name="T49" fmla="*/ 38 h 93"/>
                  <a:gd name="T50" fmla="*/ 494 w 2142"/>
                  <a:gd name="T51" fmla="*/ 45 h 93"/>
                  <a:gd name="T52" fmla="*/ 589 w 2142"/>
                  <a:gd name="T53" fmla="*/ 41 h 93"/>
                  <a:gd name="T54" fmla="*/ 814 w 2142"/>
                  <a:gd name="T55" fmla="*/ 50 h 93"/>
                  <a:gd name="T56" fmla="*/ 824 w 2142"/>
                  <a:gd name="T57" fmla="*/ 50 h 93"/>
                  <a:gd name="T58" fmla="*/ 1058 w 2142"/>
                  <a:gd name="T59" fmla="*/ 54 h 93"/>
                  <a:gd name="T60" fmla="*/ 1163 w 2142"/>
                  <a:gd name="T61" fmla="*/ 54 h 93"/>
                  <a:gd name="T62" fmla="*/ 1252 w 2142"/>
                  <a:gd name="T63" fmla="*/ 55 h 93"/>
                  <a:gd name="T64" fmla="*/ 1319 w 2142"/>
                  <a:gd name="T65" fmla="*/ 54 h 93"/>
                  <a:gd name="T66" fmla="*/ 1466 w 2142"/>
                  <a:gd name="T67" fmla="*/ 54 h 93"/>
                  <a:gd name="T68" fmla="*/ 1506 w 2142"/>
                  <a:gd name="T69" fmla="*/ 51 h 93"/>
                  <a:gd name="T70" fmla="*/ 1560 w 2142"/>
                  <a:gd name="T71" fmla="*/ 48 h 93"/>
                  <a:gd name="T72" fmla="*/ 1597 w 2142"/>
                  <a:gd name="T73" fmla="*/ 44 h 93"/>
                  <a:gd name="T74" fmla="*/ 1648 w 2142"/>
                  <a:gd name="T75" fmla="*/ 44 h 93"/>
                  <a:gd name="T76" fmla="*/ 1685 w 2142"/>
                  <a:gd name="T77" fmla="*/ 41 h 93"/>
                  <a:gd name="T78" fmla="*/ 1890 w 2142"/>
                  <a:gd name="T79" fmla="*/ 31 h 93"/>
                  <a:gd name="T80" fmla="*/ 1971 w 2142"/>
                  <a:gd name="T81" fmla="*/ 33 h 93"/>
                  <a:gd name="T82" fmla="*/ 2116 w 2142"/>
                  <a:gd name="T83" fmla="*/ 23 h 93"/>
                  <a:gd name="T84" fmla="*/ 2132 w 2142"/>
                  <a:gd name="T85" fmla="*/ 24 h 93"/>
                  <a:gd name="T86" fmla="*/ 2137 w 2142"/>
                  <a:gd name="T87" fmla="*/ 28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142" h="93">
                    <a:moveTo>
                      <a:pt x="2137" y="28"/>
                    </a:moveTo>
                    <a:cubicBezTo>
                      <a:pt x="2125" y="39"/>
                      <a:pt x="2142" y="50"/>
                      <a:pt x="2135" y="61"/>
                    </a:cubicBezTo>
                    <a:cubicBezTo>
                      <a:pt x="2117" y="73"/>
                      <a:pt x="2096" y="72"/>
                      <a:pt x="2076" y="74"/>
                    </a:cubicBezTo>
                    <a:cubicBezTo>
                      <a:pt x="2010" y="80"/>
                      <a:pt x="1943" y="84"/>
                      <a:pt x="1877" y="88"/>
                    </a:cubicBezTo>
                    <a:cubicBezTo>
                      <a:pt x="1849" y="89"/>
                      <a:pt x="1821" y="81"/>
                      <a:pt x="1792" y="86"/>
                    </a:cubicBezTo>
                    <a:cubicBezTo>
                      <a:pt x="1782" y="87"/>
                      <a:pt x="1771" y="89"/>
                      <a:pt x="1760" y="88"/>
                    </a:cubicBezTo>
                    <a:cubicBezTo>
                      <a:pt x="1709" y="87"/>
                      <a:pt x="1657" y="88"/>
                      <a:pt x="1605" y="90"/>
                    </a:cubicBezTo>
                    <a:cubicBezTo>
                      <a:pt x="1602" y="90"/>
                      <a:pt x="1599" y="90"/>
                      <a:pt x="1596" y="92"/>
                    </a:cubicBezTo>
                    <a:cubicBezTo>
                      <a:pt x="1349" y="92"/>
                      <a:pt x="1103" y="92"/>
                      <a:pt x="856" y="92"/>
                    </a:cubicBezTo>
                    <a:cubicBezTo>
                      <a:pt x="850" y="88"/>
                      <a:pt x="843" y="90"/>
                      <a:pt x="837" y="90"/>
                    </a:cubicBezTo>
                    <a:cubicBezTo>
                      <a:pt x="770" y="90"/>
                      <a:pt x="703" y="91"/>
                      <a:pt x="637" y="89"/>
                    </a:cubicBezTo>
                    <a:cubicBezTo>
                      <a:pt x="584" y="88"/>
                      <a:pt x="531" y="93"/>
                      <a:pt x="478" y="86"/>
                    </a:cubicBezTo>
                    <a:cubicBezTo>
                      <a:pt x="421" y="81"/>
                      <a:pt x="363" y="81"/>
                      <a:pt x="306" y="77"/>
                    </a:cubicBezTo>
                    <a:cubicBezTo>
                      <a:pt x="302" y="77"/>
                      <a:pt x="298" y="77"/>
                      <a:pt x="294" y="76"/>
                    </a:cubicBezTo>
                    <a:cubicBezTo>
                      <a:pt x="285" y="73"/>
                      <a:pt x="276" y="71"/>
                      <a:pt x="267" y="71"/>
                    </a:cubicBezTo>
                    <a:cubicBezTo>
                      <a:pt x="234" y="69"/>
                      <a:pt x="202" y="69"/>
                      <a:pt x="170" y="61"/>
                    </a:cubicBezTo>
                    <a:cubicBezTo>
                      <a:pt x="149" y="57"/>
                      <a:pt x="128" y="62"/>
                      <a:pt x="108" y="60"/>
                    </a:cubicBezTo>
                    <a:cubicBezTo>
                      <a:pt x="78" y="57"/>
                      <a:pt x="48" y="48"/>
                      <a:pt x="18" y="47"/>
                    </a:cubicBezTo>
                    <a:cubicBezTo>
                      <a:pt x="11" y="47"/>
                      <a:pt x="8" y="41"/>
                      <a:pt x="4" y="36"/>
                    </a:cubicBezTo>
                    <a:cubicBezTo>
                      <a:pt x="5" y="24"/>
                      <a:pt x="0" y="12"/>
                      <a:pt x="7" y="0"/>
                    </a:cubicBezTo>
                    <a:cubicBezTo>
                      <a:pt x="8" y="1"/>
                      <a:pt x="9" y="1"/>
                      <a:pt x="10" y="2"/>
                    </a:cubicBezTo>
                    <a:cubicBezTo>
                      <a:pt x="15" y="16"/>
                      <a:pt x="28" y="18"/>
                      <a:pt x="40" y="17"/>
                    </a:cubicBezTo>
                    <a:cubicBezTo>
                      <a:pt x="116" y="11"/>
                      <a:pt x="190" y="30"/>
                      <a:pt x="266" y="31"/>
                    </a:cubicBezTo>
                    <a:cubicBezTo>
                      <a:pt x="303" y="32"/>
                      <a:pt x="342" y="32"/>
                      <a:pt x="379" y="38"/>
                    </a:cubicBezTo>
                    <a:cubicBezTo>
                      <a:pt x="385" y="38"/>
                      <a:pt x="391" y="38"/>
                      <a:pt x="396" y="38"/>
                    </a:cubicBezTo>
                    <a:cubicBezTo>
                      <a:pt x="429" y="43"/>
                      <a:pt x="461" y="42"/>
                      <a:pt x="494" y="45"/>
                    </a:cubicBezTo>
                    <a:cubicBezTo>
                      <a:pt x="525" y="47"/>
                      <a:pt x="558" y="38"/>
                      <a:pt x="589" y="41"/>
                    </a:cubicBezTo>
                    <a:cubicBezTo>
                      <a:pt x="664" y="49"/>
                      <a:pt x="739" y="41"/>
                      <a:pt x="814" y="50"/>
                    </a:cubicBezTo>
                    <a:cubicBezTo>
                      <a:pt x="817" y="50"/>
                      <a:pt x="821" y="50"/>
                      <a:pt x="824" y="50"/>
                    </a:cubicBezTo>
                    <a:cubicBezTo>
                      <a:pt x="902" y="48"/>
                      <a:pt x="980" y="56"/>
                      <a:pt x="1058" y="54"/>
                    </a:cubicBezTo>
                    <a:cubicBezTo>
                      <a:pt x="1093" y="53"/>
                      <a:pt x="1128" y="54"/>
                      <a:pt x="1163" y="54"/>
                    </a:cubicBezTo>
                    <a:cubicBezTo>
                      <a:pt x="1193" y="54"/>
                      <a:pt x="1223" y="51"/>
                      <a:pt x="1252" y="55"/>
                    </a:cubicBezTo>
                    <a:cubicBezTo>
                      <a:pt x="1275" y="58"/>
                      <a:pt x="1297" y="60"/>
                      <a:pt x="1319" y="54"/>
                    </a:cubicBezTo>
                    <a:cubicBezTo>
                      <a:pt x="1368" y="54"/>
                      <a:pt x="1417" y="54"/>
                      <a:pt x="1466" y="54"/>
                    </a:cubicBezTo>
                    <a:cubicBezTo>
                      <a:pt x="1480" y="54"/>
                      <a:pt x="1493" y="54"/>
                      <a:pt x="1506" y="51"/>
                    </a:cubicBezTo>
                    <a:cubicBezTo>
                      <a:pt x="1524" y="48"/>
                      <a:pt x="1541" y="46"/>
                      <a:pt x="1560" y="48"/>
                    </a:cubicBezTo>
                    <a:cubicBezTo>
                      <a:pt x="1572" y="50"/>
                      <a:pt x="1586" y="49"/>
                      <a:pt x="1597" y="44"/>
                    </a:cubicBezTo>
                    <a:cubicBezTo>
                      <a:pt x="1615" y="37"/>
                      <a:pt x="1630" y="35"/>
                      <a:pt x="1648" y="44"/>
                    </a:cubicBezTo>
                    <a:cubicBezTo>
                      <a:pt x="1660" y="50"/>
                      <a:pt x="1673" y="42"/>
                      <a:pt x="1685" y="41"/>
                    </a:cubicBezTo>
                    <a:cubicBezTo>
                      <a:pt x="1754" y="39"/>
                      <a:pt x="1822" y="34"/>
                      <a:pt x="1890" y="31"/>
                    </a:cubicBezTo>
                    <a:cubicBezTo>
                      <a:pt x="1917" y="30"/>
                      <a:pt x="1944" y="32"/>
                      <a:pt x="1971" y="33"/>
                    </a:cubicBezTo>
                    <a:cubicBezTo>
                      <a:pt x="2019" y="28"/>
                      <a:pt x="2067" y="21"/>
                      <a:pt x="2116" y="23"/>
                    </a:cubicBezTo>
                    <a:cubicBezTo>
                      <a:pt x="2121" y="23"/>
                      <a:pt x="2127" y="22"/>
                      <a:pt x="2132" y="24"/>
                    </a:cubicBezTo>
                    <a:cubicBezTo>
                      <a:pt x="2134" y="25"/>
                      <a:pt x="2135" y="26"/>
                      <a:pt x="2137" y="28"/>
                    </a:cubicBezTo>
                    <a:close/>
                  </a:path>
                </a:pathLst>
              </a:custGeom>
              <a:solidFill>
                <a:srgbClr val="DEE7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9" name="Freeform 6">
                <a:extLst>
                  <a:ext uri="{FF2B5EF4-FFF2-40B4-BE49-F238E27FC236}">
                    <a16:creationId xmlns:a16="http://schemas.microsoft.com/office/drawing/2014/main" id="{687F72E0-CB90-4E61-894B-327BA0B33078}"/>
                  </a:ext>
                </a:extLst>
              </p:cNvPr>
              <p:cNvSpPr>
                <a:spLocks/>
              </p:cNvSpPr>
              <p:nvPr/>
            </p:nvSpPr>
            <p:spPr bwMode="auto">
              <a:xfrm>
                <a:off x="1942" y="4284"/>
                <a:ext cx="459" cy="35"/>
              </a:xfrm>
              <a:custGeom>
                <a:avLst/>
                <a:gdLst>
                  <a:gd name="T0" fmla="*/ 32 w 408"/>
                  <a:gd name="T1" fmla="*/ 23 h 31"/>
                  <a:gd name="T2" fmla="*/ 131 w 408"/>
                  <a:gd name="T3" fmla="*/ 21 h 31"/>
                  <a:gd name="T4" fmla="*/ 194 w 408"/>
                  <a:gd name="T5" fmla="*/ 18 h 31"/>
                  <a:gd name="T6" fmla="*/ 407 w 408"/>
                  <a:gd name="T7" fmla="*/ 0 h 31"/>
                  <a:gd name="T8" fmla="*/ 408 w 408"/>
                  <a:gd name="T9" fmla="*/ 31 h 31"/>
                  <a:gd name="T10" fmla="*/ 0 w 408"/>
                  <a:gd name="T11" fmla="*/ 31 h 31"/>
                  <a:gd name="T12" fmla="*/ 11 w 408"/>
                  <a:gd name="T13" fmla="*/ 25 h 31"/>
                  <a:gd name="T14" fmla="*/ 32 w 408"/>
                  <a:gd name="T15" fmla="*/ 23 h 3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08" h="31">
                    <a:moveTo>
                      <a:pt x="32" y="23"/>
                    </a:moveTo>
                    <a:cubicBezTo>
                      <a:pt x="65" y="19"/>
                      <a:pt x="97" y="15"/>
                      <a:pt x="131" y="21"/>
                    </a:cubicBezTo>
                    <a:cubicBezTo>
                      <a:pt x="151" y="25"/>
                      <a:pt x="173" y="20"/>
                      <a:pt x="194" y="18"/>
                    </a:cubicBezTo>
                    <a:cubicBezTo>
                      <a:pt x="265" y="12"/>
                      <a:pt x="336" y="6"/>
                      <a:pt x="407" y="0"/>
                    </a:cubicBezTo>
                    <a:cubicBezTo>
                      <a:pt x="408" y="10"/>
                      <a:pt x="408" y="21"/>
                      <a:pt x="408" y="31"/>
                    </a:cubicBezTo>
                    <a:cubicBezTo>
                      <a:pt x="272" y="31"/>
                      <a:pt x="136" y="31"/>
                      <a:pt x="0" y="31"/>
                    </a:cubicBezTo>
                    <a:cubicBezTo>
                      <a:pt x="0" y="22"/>
                      <a:pt x="7" y="26"/>
                      <a:pt x="11" y="25"/>
                    </a:cubicBezTo>
                    <a:cubicBezTo>
                      <a:pt x="18" y="24"/>
                      <a:pt x="25" y="27"/>
                      <a:pt x="32" y="23"/>
                    </a:cubicBezTo>
                    <a:close/>
                  </a:path>
                </a:pathLst>
              </a:custGeom>
              <a:solidFill>
                <a:srgbClr val="50A9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0" name="Freeform 7">
                <a:extLst>
                  <a:ext uri="{FF2B5EF4-FFF2-40B4-BE49-F238E27FC236}">
                    <a16:creationId xmlns:a16="http://schemas.microsoft.com/office/drawing/2014/main" id="{81835972-4399-49B3-A430-1BE1B064751D}"/>
                  </a:ext>
                </a:extLst>
              </p:cNvPr>
              <p:cNvSpPr>
                <a:spLocks/>
              </p:cNvSpPr>
              <p:nvPr/>
            </p:nvSpPr>
            <p:spPr bwMode="auto">
              <a:xfrm>
                <a:off x="318" y="4289"/>
                <a:ext cx="225" cy="30"/>
              </a:xfrm>
              <a:custGeom>
                <a:avLst/>
                <a:gdLst>
                  <a:gd name="T0" fmla="*/ 21 w 200"/>
                  <a:gd name="T1" fmla="*/ 7 h 27"/>
                  <a:gd name="T2" fmla="*/ 87 w 200"/>
                  <a:gd name="T3" fmla="*/ 11 h 27"/>
                  <a:gd name="T4" fmla="*/ 193 w 200"/>
                  <a:gd name="T5" fmla="*/ 15 h 27"/>
                  <a:gd name="T6" fmla="*/ 193 w 200"/>
                  <a:gd name="T7" fmla="*/ 27 h 27"/>
                  <a:gd name="T8" fmla="*/ 1 w 200"/>
                  <a:gd name="T9" fmla="*/ 27 h 27"/>
                  <a:gd name="T10" fmla="*/ 0 w 200"/>
                  <a:gd name="T11" fmla="*/ 24 h 27"/>
                  <a:gd name="T12" fmla="*/ 1 w 200"/>
                  <a:gd name="T13" fmla="*/ 22 h 27"/>
                  <a:gd name="T14" fmla="*/ 21 w 200"/>
                  <a:gd name="T15" fmla="*/ 7 h 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0" h="27">
                    <a:moveTo>
                      <a:pt x="21" y="7"/>
                    </a:moveTo>
                    <a:cubicBezTo>
                      <a:pt x="44" y="0"/>
                      <a:pt x="65" y="9"/>
                      <a:pt x="87" y="11"/>
                    </a:cubicBezTo>
                    <a:cubicBezTo>
                      <a:pt x="122" y="14"/>
                      <a:pt x="158" y="8"/>
                      <a:pt x="193" y="15"/>
                    </a:cubicBezTo>
                    <a:cubicBezTo>
                      <a:pt x="200" y="19"/>
                      <a:pt x="199" y="23"/>
                      <a:pt x="193" y="27"/>
                    </a:cubicBezTo>
                    <a:cubicBezTo>
                      <a:pt x="129" y="27"/>
                      <a:pt x="65" y="27"/>
                      <a:pt x="1" y="27"/>
                    </a:cubicBezTo>
                    <a:cubicBezTo>
                      <a:pt x="0" y="26"/>
                      <a:pt x="0" y="25"/>
                      <a:pt x="0" y="24"/>
                    </a:cubicBezTo>
                    <a:cubicBezTo>
                      <a:pt x="0" y="23"/>
                      <a:pt x="0" y="22"/>
                      <a:pt x="1" y="22"/>
                    </a:cubicBezTo>
                    <a:cubicBezTo>
                      <a:pt x="8" y="18"/>
                      <a:pt x="19" y="18"/>
                      <a:pt x="21" y="7"/>
                    </a:cubicBezTo>
                    <a:close/>
                  </a:path>
                </a:pathLst>
              </a:custGeom>
              <a:solidFill>
                <a:srgbClr val="90BF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1" name="Freeform 8">
                <a:extLst>
                  <a:ext uri="{FF2B5EF4-FFF2-40B4-BE49-F238E27FC236}">
                    <a16:creationId xmlns:a16="http://schemas.microsoft.com/office/drawing/2014/main" id="{99E7BF9D-8407-424A-90D8-880B5164DEE0}"/>
                  </a:ext>
                </a:extLst>
              </p:cNvPr>
              <p:cNvSpPr>
                <a:spLocks/>
              </p:cNvSpPr>
              <p:nvPr/>
            </p:nvSpPr>
            <p:spPr bwMode="auto">
              <a:xfrm>
                <a:off x="535" y="4304"/>
                <a:ext cx="427" cy="16"/>
              </a:xfrm>
              <a:custGeom>
                <a:avLst/>
                <a:gdLst>
                  <a:gd name="T0" fmla="*/ 0 w 380"/>
                  <a:gd name="T1" fmla="*/ 13 h 14"/>
                  <a:gd name="T2" fmla="*/ 0 w 380"/>
                  <a:gd name="T3" fmla="*/ 1 h 14"/>
                  <a:gd name="T4" fmla="*/ 107 w 380"/>
                  <a:gd name="T5" fmla="*/ 5 h 14"/>
                  <a:gd name="T6" fmla="*/ 178 w 380"/>
                  <a:gd name="T7" fmla="*/ 8 h 14"/>
                  <a:gd name="T8" fmla="*/ 363 w 380"/>
                  <a:gd name="T9" fmla="*/ 9 h 14"/>
                  <a:gd name="T10" fmla="*/ 380 w 380"/>
                  <a:gd name="T11" fmla="*/ 13 h 14"/>
                  <a:gd name="T12" fmla="*/ 0 w 380"/>
                  <a:gd name="T13" fmla="*/ 13 h 14"/>
                </a:gdLst>
                <a:ahLst/>
                <a:cxnLst>
                  <a:cxn ang="0">
                    <a:pos x="T0" y="T1"/>
                  </a:cxn>
                  <a:cxn ang="0">
                    <a:pos x="T2" y="T3"/>
                  </a:cxn>
                  <a:cxn ang="0">
                    <a:pos x="T4" y="T5"/>
                  </a:cxn>
                  <a:cxn ang="0">
                    <a:pos x="T6" y="T7"/>
                  </a:cxn>
                  <a:cxn ang="0">
                    <a:pos x="T8" y="T9"/>
                  </a:cxn>
                  <a:cxn ang="0">
                    <a:pos x="T10" y="T11"/>
                  </a:cxn>
                  <a:cxn ang="0">
                    <a:pos x="T12" y="T13"/>
                  </a:cxn>
                </a:cxnLst>
                <a:rect l="0" t="0" r="r" b="b"/>
                <a:pathLst>
                  <a:path w="380" h="14">
                    <a:moveTo>
                      <a:pt x="0" y="13"/>
                    </a:moveTo>
                    <a:cubicBezTo>
                      <a:pt x="2" y="9"/>
                      <a:pt x="3" y="5"/>
                      <a:pt x="0" y="1"/>
                    </a:cubicBezTo>
                    <a:cubicBezTo>
                      <a:pt x="36" y="3"/>
                      <a:pt x="71" y="14"/>
                      <a:pt x="107" y="5"/>
                    </a:cubicBezTo>
                    <a:cubicBezTo>
                      <a:pt x="131" y="0"/>
                      <a:pt x="154" y="8"/>
                      <a:pt x="178" y="8"/>
                    </a:cubicBezTo>
                    <a:cubicBezTo>
                      <a:pt x="240" y="9"/>
                      <a:pt x="302" y="8"/>
                      <a:pt x="363" y="9"/>
                    </a:cubicBezTo>
                    <a:cubicBezTo>
                      <a:pt x="369" y="9"/>
                      <a:pt x="376" y="7"/>
                      <a:pt x="380" y="13"/>
                    </a:cubicBezTo>
                    <a:cubicBezTo>
                      <a:pt x="253" y="13"/>
                      <a:pt x="127" y="13"/>
                      <a:pt x="0" y="13"/>
                    </a:cubicBezTo>
                    <a:close/>
                  </a:path>
                </a:pathLst>
              </a:custGeom>
              <a:solidFill>
                <a:srgbClr val="ACC7D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2" name="Freeform 9">
                <a:extLst>
                  <a:ext uri="{FF2B5EF4-FFF2-40B4-BE49-F238E27FC236}">
                    <a16:creationId xmlns:a16="http://schemas.microsoft.com/office/drawing/2014/main" id="{95B3087F-31ED-4921-AD1E-00C8C398DD0B}"/>
                  </a:ext>
                </a:extLst>
              </p:cNvPr>
              <p:cNvSpPr>
                <a:spLocks/>
              </p:cNvSpPr>
              <p:nvPr/>
            </p:nvSpPr>
            <p:spPr bwMode="auto">
              <a:xfrm>
                <a:off x="1794" y="4304"/>
                <a:ext cx="184" cy="17"/>
              </a:xfrm>
              <a:custGeom>
                <a:avLst/>
                <a:gdLst>
                  <a:gd name="T0" fmla="*/ 164 w 164"/>
                  <a:gd name="T1" fmla="*/ 5 h 15"/>
                  <a:gd name="T2" fmla="*/ 132 w 164"/>
                  <a:gd name="T3" fmla="*/ 13 h 15"/>
                  <a:gd name="T4" fmla="*/ 0 w 164"/>
                  <a:gd name="T5" fmla="*/ 13 h 15"/>
                  <a:gd name="T6" fmla="*/ 60 w 164"/>
                  <a:gd name="T7" fmla="*/ 6 h 15"/>
                  <a:gd name="T8" fmla="*/ 164 w 164"/>
                  <a:gd name="T9" fmla="*/ 5 h 15"/>
                </a:gdLst>
                <a:ahLst/>
                <a:cxnLst>
                  <a:cxn ang="0">
                    <a:pos x="T0" y="T1"/>
                  </a:cxn>
                  <a:cxn ang="0">
                    <a:pos x="T2" y="T3"/>
                  </a:cxn>
                  <a:cxn ang="0">
                    <a:pos x="T4" y="T5"/>
                  </a:cxn>
                  <a:cxn ang="0">
                    <a:pos x="T6" y="T7"/>
                  </a:cxn>
                  <a:cxn ang="0">
                    <a:pos x="T8" y="T9"/>
                  </a:cxn>
                </a:cxnLst>
                <a:rect l="0" t="0" r="r" b="b"/>
                <a:pathLst>
                  <a:path w="164" h="15">
                    <a:moveTo>
                      <a:pt x="164" y="5"/>
                    </a:moveTo>
                    <a:cubicBezTo>
                      <a:pt x="155" y="15"/>
                      <a:pt x="141" y="4"/>
                      <a:pt x="132" y="13"/>
                    </a:cubicBezTo>
                    <a:cubicBezTo>
                      <a:pt x="88" y="13"/>
                      <a:pt x="44" y="13"/>
                      <a:pt x="0" y="13"/>
                    </a:cubicBezTo>
                    <a:cubicBezTo>
                      <a:pt x="19" y="5"/>
                      <a:pt x="40" y="9"/>
                      <a:pt x="60" y="6"/>
                    </a:cubicBezTo>
                    <a:cubicBezTo>
                      <a:pt x="94" y="0"/>
                      <a:pt x="129" y="7"/>
                      <a:pt x="164" y="5"/>
                    </a:cubicBezTo>
                    <a:close/>
                  </a:path>
                </a:pathLst>
              </a:custGeom>
              <a:solidFill>
                <a:srgbClr val="77B7C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3" name="Freeform 10">
                <a:extLst>
                  <a:ext uri="{FF2B5EF4-FFF2-40B4-BE49-F238E27FC236}">
                    <a16:creationId xmlns:a16="http://schemas.microsoft.com/office/drawing/2014/main" id="{E1590454-B8FF-4485-BA78-91D84D2C2EF1}"/>
                  </a:ext>
                </a:extLst>
              </p:cNvPr>
              <p:cNvSpPr>
                <a:spLocks/>
              </p:cNvSpPr>
              <p:nvPr/>
            </p:nvSpPr>
            <p:spPr bwMode="auto">
              <a:xfrm>
                <a:off x="171" y="4304"/>
                <a:ext cx="148" cy="15"/>
              </a:xfrm>
              <a:custGeom>
                <a:avLst/>
                <a:gdLst>
                  <a:gd name="T0" fmla="*/ 131 w 132"/>
                  <a:gd name="T1" fmla="*/ 10 h 13"/>
                  <a:gd name="T2" fmla="*/ 132 w 132"/>
                  <a:gd name="T3" fmla="*/ 13 h 13"/>
                  <a:gd name="T4" fmla="*/ 0 w 132"/>
                  <a:gd name="T5" fmla="*/ 13 h 13"/>
                  <a:gd name="T6" fmla="*/ 0 w 132"/>
                  <a:gd name="T7" fmla="*/ 9 h 13"/>
                  <a:gd name="T8" fmla="*/ 3 w 132"/>
                  <a:gd name="T9" fmla="*/ 6 h 13"/>
                  <a:gd name="T10" fmla="*/ 129 w 132"/>
                  <a:gd name="T11" fmla="*/ 7 h 13"/>
                  <a:gd name="T12" fmla="*/ 131 w 132"/>
                  <a:gd name="T13" fmla="*/ 10 h 13"/>
                </a:gdLst>
                <a:ahLst/>
                <a:cxnLst>
                  <a:cxn ang="0">
                    <a:pos x="T0" y="T1"/>
                  </a:cxn>
                  <a:cxn ang="0">
                    <a:pos x="T2" y="T3"/>
                  </a:cxn>
                  <a:cxn ang="0">
                    <a:pos x="T4" y="T5"/>
                  </a:cxn>
                  <a:cxn ang="0">
                    <a:pos x="T6" y="T7"/>
                  </a:cxn>
                  <a:cxn ang="0">
                    <a:pos x="T8" y="T9"/>
                  </a:cxn>
                  <a:cxn ang="0">
                    <a:pos x="T10" y="T11"/>
                  </a:cxn>
                  <a:cxn ang="0">
                    <a:pos x="T12" y="T13"/>
                  </a:cxn>
                </a:cxnLst>
                <a:rect l="0" t="0" r="r" b="b"/>
                <a:pathLst>
                  <a:path w="132" h="13">
                    <a:moveTo>
                      <a:pt x="131" y="10"/>
                    </a:moveTo>
                    <a:cubicBezTo>
                      <a:pt x="132" y="11"/>
                      <a:pt x="132" y="12"/>
                      <a:pt x="132" y="13"/>
                    </a:cubicBezTo>
                    <a:cubicBezTo>
                      <a:pt x="88" y="13"/>
                      <a:pt x="44" y="13"/>
                      <a:pt x="0" y="13"/>
                    </a:cubicBezTo>
                    <a:cubicBezTo>
                      <a:pt x="0" y="12"/>
                      <a:pt x="0" y="10"/>
                      <a:pt x="0" y="9"/>
                    </a:cubicBezTo>
                    <a:cubicBezTo>
                      <a:pt x="1" y="8"/>
                      <a:pt x="2" y="7"/>
                      <a:pt x="3" y="6"/>
                    </a:cubicBezTo>
                    <a:cubicBezTo>
                      <a:pt x="45" y="0"/>
                      <a:pt x="87" y="0"/>
                      <a:pt x="129" y="7"/>
                    </a:cubicBezTo>
                    <a:cubicBezTo>
                      <a:pt x="130" y="7"/>
                      <a:pt x="130" y="9"/>
                      <a:pt x="131" y="10"/>
                    </a:cubicBezTo>
                    <a:close/>
                  </a:path>
                </a:pathLst>
              </a:custGeom>
              <a:solidFill>
                <a:srgbClr val="E1EC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4" name="Freeform 11">
                <a:extLst>
                  <a:ext uri="{FF2B5EF4-FFF2-40B4-BE49-F238E27FC236}">
                    <a16:creationId xmlns:a16="http://schemas.microsoft.com/office/drawing/2014/main" id="{4FBA9A87-A3CF-47AA-B7D5-28FA486D4BB2}"/>
                  </a:ext>
                </a:extLst>
              </p:cNvPr>
              <p:cNvSpPr>
                <a:spLocks/>
              </p:cNvSpPr>
              <p:nvPr/>
            </p:nvSpPr>
            <p:spPr bwMode="auto">
              <a:xfrm>
                <a:off x="627" y="1173"/>
                <a:ext cx="1077" cy="1550"/>
              </a:xfrm>
              <a:custGeom>
                <a:avLst/>
                <a:gdLst>
                  <a:gd name="T0" fmla="*/ 307 w 958"/>
                  <a:gd name="T1" fmla="*/ 18 h 1379"/>
                  <a:gd name="T2" fmla="*/ 372 w 958"/>
                  <a:gd name="T3" fmla="*/ 34 h 1379"/>
                  <a:gd name="T4" fmla="*/ 366 w 958"/>
                  <a:gd name="T5" fmla="*/ 54 h 1379"/>
                  <a:gd name="T6" fmla="*/ 457 w 958"/>
                  <a:gd name="T7" fmla="*/ 130 h 1379"/>
                  <a:gd name="T8" fmla="*/ 373 w 958"/>
                  <a:gd name="T9" fmla="*/ 342 h 1379"/>
                  <a:gd name="T10" fmla="*/ 323 w 958"/>
                  <a:gd name="T11" fmla="*/ 562 h 1379"/>
                  <a:gd name="T12" fmla="*/ 467 w 958"/>
                  <a:gd name="T13" fmla="*/ 107 h 1379"/>
                  <a:gd name="T14" fmla="*/ 522 w 958"/>
                  <a:gd name="T15" fmla="*/ 174 h 1379"/>
                  <a:gd name="T16" fmla="*/ 456 w 958"/>
                  <a:gd name="T17" fmla="*/ 448 h 1379"/>
                  <a:gd name="T18" fmla="*/ 563 w 958"/>
                  <a:gd name="T19" fmla="*/ 70 h 1379"/>
                  <a:gd name="T20" fmla="*/ 598 w 958"/>
                  <a:gd name="T21" fmla="*/ 132 h 1379"/>
                  <a:gd name="T22" fmla="*/ 596 w 958"/>
                  <a:gd name="T23" fmla="*/ 149 h 1379"/>
                  <a:gd name="T24" fmla="*/ 620 w 958"/>
                  <a:gd name="T25" fmla="*/ 299 h 1379"/>
                  <a:gd name="T26" fmla="*/ 645 w 958"/>
                  <a:gd name="T27" fmla="*/ 72 h 1379"/>
                  <a:gd name="T28" fmla="*/ 643 w 958"/>
                  <a:gd name="T29" fmla="*/ 240 h 1379"/>
                  <a:gd name="T30" fmla="*/ 799 w 958"/>
                  <a:gd name="T31" fmla="*/ 430 h 1379"/>
                  <a:gd name="T32" fmla="*/ 895 w 958"/>
                  <a:gd name="T33" fmla="*/ 91 h 1379"/>
                  <a:gd name="T34" fmla="*/ 945 w 958"/>
                  <a:gd name="T35" fmla="*/ 347 h 1379"/>
                  <a:gd name="T36" fmla="*/ 923 w 958"/>
                  <a:gd name="T37" fmla="*/ 503 h 1379"/>
                  <a:gd name="T38" fmla="*/ 910 w 958"/>
                  <a:gd name="T39" fmla="*/ 687 h 1379"/>
                  <a:gd name="T40" fmla="*/ 869 w 958"/>
                  <a:gd name="T41" fmla="*/ 492 h 1379"/>
                  <a:gd name="T42" fmla="*/ 922 w 958"/>
                  <a:gd name="T43" fmla="*/ 1037 h 1379"/>
                  <a:gd name="T44" fmla="*/ 872 w 958"/>
                  <a:gd name="T45" fmla="*/ 1347 h 1379"/>
                  <a:gd name="T46" fmla="*/ 767 w 958"/>
                  <a:gd name="T47" fmla="*/ 1218 h 1379"/>
                  <a:gd name="T48" fmla="*/ 695 w 958"/>
                  <a:gd name="T49" fmla="*/ 1198 h 1379"/>
                  <a:gd name="T50" fmla="*/ 662 w 958"/>
                  <a:gd name="T51" fmla="*/ 1105 h 1379"/>
                  <a:gd name="T52" fmla="*/ 632 w 958"/>
                  <a:gd name="T53" fmla="*/ 1143 h 1379"/>
                  <a:gd name="T54" fmla="*/ 686 w 958"/>
                  <a:gd name="T55" fmla="*/ 801 h 1379"/>
                  <a:gd name="T56" fmla="*/ 657 w 958"/>
                  <a:gd name="T57" fmla="*/ 976 h 1379"/>
                  <a:gd name="T58" fmla="*/ 555 w 958"/>
                  <a:gd name="T59" fmla="*/ 1314 h 1379"/>
                  <a:gd name="T60" fmla="*/ 640 w 958"/>
                  <a:gd name="T61" fmla="*/ 737 h 1379"/>
                  <a:gd name="T62" fmla="*/ 534 w 958"/>
                  <a:gd name="T63" fmla="*/ 1130 h 1379"/>
                  <a:gd name="T64" fmla="*/ 532 w 958"/>
                  <a:gd name="T65" fmla="*/ 1016 h 1379"/>
                  <a:gd name="T66" fmla="*/ 490 w 958"/>
                  <a:gd name="T67" fmla="*/ 1061 h 1379"/>
                  <a:gd name="T68" fmla="*/ 454 w 958"/>
                  <a:gd name="T69" fmla="*/ 1262 h 1379"/>
                  <a:gd name="T70" fmla="*/ 394 w 958"/>
                  <a:gd name="T71" fmla="*/ 1339 h 1379"/>
                  <a:gd name="T72" fmla="*/ 350 w 958"/>
                  <a:gd name="T73" fmla="*/ 1323 h 1379"/>
                  <a:gd name="T74" fmla="*/ 312 w 958"/>
                  <a:gd name="T75" fmla="*/ 1305 h 1379"/>
                  <a:gd name="T76" fmla="*/ 387 w 958"/>
                  <a:gd name="T77" fmla="*/ 988 h 1379"/>
                  <a:gd name="T78" fmla="*/ 294 w 958"/>
                  <a:gd name="T79" fmla="*/ 1113 h 1379"/>
                  <a:gd name="T80" fmla="*/ 271 w 958"/>
                  <a:gd name="T81" fmla="*/ 1175 h 1379"/>
                  <a:gd name="T82" fmla="*/ 287 w 958"/>
                  <a:gd name="T83" fmla="*/ 1019 h 1379"/>
                  <a:gd name="T84" fmla="*/ 171 w 958"/>
                  <a:gd name="T85" fmla="*/ 1218 h 1379"/>
                  <a:gd name="T86" fmla="*/ 93 w 958"/>
                  <a:gd name="T87" fmla="*/ 1191 h 1379"/>
                  <a:gd name="T88" fmla="*/ 210 w 958"/>
                  <a:gd name="T89" fmla="*/ 897 h 1379"/>
                  <a:gd name="T90" fmla="*/ 103 w 958"/>
                  <a:gd name="T91" fmla="*/ 1170 h 1379"/>
                  <a:gd name="T92" fmla="*/ 90 w 958"/>
                  <a:gd name="T93" fmla="*/ 1096 h 1379"/>
                  <a:gd name="T94" fmla="*/ 269 w 958"/>
                  <a:gd name="T95" fmla="*/ 684 h 1379"/>
                  <a:gd name="T96" fmla="*/ 214 w 958"/>
                  <a:gd name="T97" fmla="*/ 757 h 1379"/>
                  <a:gd name="T98" fmla="*/ 196 w 958"/>
                  <a:gd name="T99" fmla="*/ 754 h 1379"/>
                  <a:gd name="T100" fmla="*/ 189 w 958"/>
                  <a:gd name="T101" fmla="*/ 748 h 1379"/>
                  <a:gd name="T102" fmla="*/ 156 w 958"/>
                  <a:gd name="T103" fmla="*/ 746 h 1379"/>
                  <a:gd name="T104" fmla="*/ 86 w 958"/>
                  <a:gd name="T105" fmla="*/ 954 h 1379"/>
                  <a:gd name="T106" fmla="*/ 113 w 958"/>
                  <a:gd name="T107" fmla="*/ 929 h 1379"/>
                  <a:gd name="T108" fmla="*/ 149 w 958"/>
                  <a:gd name="T109" fmla="*/ 924 h 1379"/>
                  <a:gd name="T110" fmla="*/ 99 w 958"/>
                  <a:gd name="T111" fmla="*/ 1003 h 1379"/>
                  <a:gd name="T112" fmla="*/ 61 w 958"/>
                  <a:gd name="T113" fmla="*/ 946 h 1379"/>
                  <a:gd name="T114" fmla="*/ 135 w 958"/>
                  <a:gd name="T115" fmla="*/ 754 h 1379"/>
                  <a:gd name="T116" fmla="*/ 109 w 958"/>
                  <a:gd name="T117" fmla="*/ 704 h 1379"/>
                  <a:gd name="T118" fmla="*/ 95 w 958"/>
                  <a:gd name="T119" fmla="*/ 667 h 1379"/>
                  <a:gd name="T120" fmla="*/ 196 w 958"/>
                  <a:gd name="T121" fmla="*/ 396 h 1379"/>
                  <a:gd name="T122" fmla="*/ 124 w 958"/>
                  <a:gd name="T123" fmla="*/ 491 h 1379"/>
                  <a:gd name="T124" fmla="*/ 213 w 958"/>
                  <a:gd name="T125" fmla="*/ 244 h 1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58" h="1379">
                    <a:moveTo>
                      <a:pt x="231" y="176"/>
                    </a:moveTo>
                    <a:cubicBezTo>
                      <a:pt x="225" y="180"/>
                      <a:pt x="220" y="184"/>
                      <a:pt x="215" y="188"/>
                    </a:cubicBezTo>
                    <a:cubicBezTo>
                      <a:pt x="210" y="184"/>
                      <a:pt x="212" y="180"/>
                      <a:pt x="214" y="176"/>
                    </a:cubicBezTo>
                    <a:cubicBezTo>
                      <a:pt x="229" y="146"/>
                      <a:pt x="238" y="115"/>
                      <a:pt x="250" y="84"/>
                    </a:cubicBezTo>
                    <a:cubicBezTo>
                      <a:pt x="248" y="69"/>
                      <a:pt x="262" y="56"/>
                      <a:pt x="258" y="40"/>
                    </a:cubicBezTo>
                    <a:cubicBezTo>
                      <a:pt x="263" y="30"/>
                      <a:pt x="266" y="18"/>
                      <a:pt x="273" y="9"/>
                    </a:cubicBezTo>
                    <a:cubicBezTo>
                      <a:pt x="286" y="0"/>
                      <a:pt x="295" y="8"/>
                      <a:pt x="303" y="18"/>
                    </a:cubicBezTo>
                    <a:cubicBezTo>
                      <a:pt x="299" y="31"/>
                      <a:pt x="291" y="42"/>
                      <a:pt x="287" y="53"/>
                    </a:cubicBezTo>
                    <a:cubicBezTo>
                      <a:pt x="293" y="43"/>
                      <a:pt x="296" y="28"/>
                      <a:pt x="307" y="18"/>
                    </a:cubicBezTo>
                    <a:cubicBezTo>
                      <a:pt x="311" y="15"/>
                      <a:pt x="316" y="16"/>
                      <a:pt x="321" y="17"/>
                    </a:cubicBezTo>
                    <a:cubicBezTo>
                      <a:pt x="330" y="22"/>
                      <a:pt x="329" y="29"/>
                      <a:pt x="325" y="38"/>
                    </a:cubicBezTo>
                    <a:cubicBezTo>
                      <a:pt x="320" y="48"/>
                      <a:pt x="314" y="58"/>
                      <a:pt x="309" y="67"/>
                    </a:cubicBezTo>
                    <a:cubicBezTo>
                      <a:pt x="319" y="55"/>
                      <a:pt x="322" y="37"/>
                      <a:pt x="335" y="25"/>
                    </a:cubicBezTo>
                    <a:cubicBezTo>
                      <a:pt x="340" y="24"/>
                      <a:pt x="345" y="24"/>
                      <a:pt x="349" y="26"/>
                    </a:cubicBezTo>
                    <a:cubicBezTo>
                      <a:pt x="356" y="33"/>
                      <a:pt x="349" y="38"/>
                      <a:pt x="347" y="44"/>
                    </a:cubicBezTo>
                    <a:cubicBezTo>
                      <a:pt x="341" y="57"/>
                      <a:pt x="333" y="69"/>
                      <a:pt x="328" y="81"/>
                    </a:cubicBezTo>
                    <a:cubicBezTo>
                      <a:pt x="336" y="64"/>
                      <a:pt x="345" y="46"/>
                      <a:pt x="356" y="30"/>
                    </a:cubicBezTo>
                    <a:cubicBezTo>
                      <a:pt x="362" y="27"/>
                      <a:pt x="368" y="28"/>
                      <a:pt x="372" y="34"/>
                    </a:cubicBezTo>
                    <a:cubicBezTo>
                      <a:pt x="374" y="44"/>
                      <a:pt x="367" y="50"/>
                      <a:pt x="364" y="58"/>
                    </a:cubicBezTo>
                    <a:cubicBezTo>
                      <a:pt x="347" y="93"/>
                      <a:pt x="338" y="131"/>
                      <a:pt x="324" y="166"/>
                    </a:cubicBezTo>
                    <a:cubicBezTo>
                      <a:pt x="308" y="210"/>
                      <a:pt x="289" y="252"/>
                      <a:pt x="275" y="297"/>
                    </a:cubicBezTo>
                    <a:cubicBezTo>
                      <a:pt x="264" y="332"/>
                      <a:pt x="245" y="362"/>
                      <a:pt x="227" y="394"/>
                    </a:cubicBezTo>
                    <a:cubicBezTo>
                      <a:pt x="211" y="421"/>
                      <a:pt x="199" y="450"/>
                      <a:pt x="188" y="470"/>
                    </a:cubicBezTo>
                    <a:cubicBezTo>
                      <a:pt x="209" y="426"/>
                      <a:pt x="237" y="377"/>
                      <a:pt x="265" y="328"/>
                    </a:cubicBezTo>
                    <a:cubicBezTo>
                      <a:pt x="277" y="307"/>
                      <a:pt x="281" y="281"/>
                      <a:pt x="290" y="257"/>
                    </a:cubicBezTo>
                    <a:cubicBezTo>
                      <a:pt x="299" y="232"/>
                      <a:pt x="309" y="208"/>
                      <a:pt x="319" y="183"/>
                    </a:cubicBezTo>
                    <a:cubicBezTo>
                      <a:pt x="335" y="140"/>
                      <a:pt x="347" y="96"/>
                      <a:pt x="366" y="54"/>
                    </a:cubicBezTo>
                    <a:cubicBezTo>
                      <a:pt x="370" y="46"/>
                      <a:pt x="373" y="34"/>
                      <a:pt x="386" y="36"/>
                    </a:cubicBezTo>
                    <a:cubicBezTo>
                      <a:pt x="402" y="37"/>
                      <a:pt x="417" y="44"/>
                      <a:pt x="432" y="47"/>
                    </a:cubicBezTo>
                    <a:cubicBezTo>
                      <a:pt x="442" y="49"/>
                      <a:pt x="447" y="54"/>
                      <a:pt x="444" y="66"/>
                    </a:cubicBezTo>
                    <a:cubicBezTo>
                      <a:pt x="444" y="68"/>
                      <a:pt x="448" y="65"/>
                      <a:pt x="445" y="65"/>
                    </a:cubicBezTo>
                    <a:cubicBezTo>
                      <a:pt x="444" y="65"/>
                      <a:pt x="444" y="65"/>
                      <a:pt x="444" y="64"/>
                    </a:cubicBezTo>
                    <a:cubicBezTo>
                      <a:pt x="446" y="53"/>
                      <a:pt x="455" y="52"/>
                      <a:pt x="464" y="52"/>
                    </a:cubicBezTo>
                    <a:cubicBezTo>
                      <a:pt x="474" y="54"/>
                      <a:pt x="486" y="51"/>
                      <a:pt x="488" y="66"/>
                    </a:cubicBezTo>
                    <a:cubicBezTo>
                      <a:pt x="481" y="79"/>
                      <a:pt x="482" y="96"/>
                      <a:pt x="466" y="105"/>
                    </a:cubicBezTo>
                    <a:cubicBezTo>
                      <a:pt x="459" y="109"/>
                      <a:pt x="459" y="122"/>
                      <a:pt x="457" y="130"/>
                    </a:cubicBezTo>
                    <a:cubicBezTo>
                      <a:pt x="454" y="156"/>
                      <a:pt x="432" y="172"/>
                      <a:pt x="426" y="196"/>
                    </a:cubicBezTo>
                    <a:cubicBezTo>
                      <a:pt x="422" y="212"/>
                      <a:pt x="416" y="226"/>
                      <a:pt x="414" y="242"/>
                    </a:cubicBezTo>
                    <a:cubicBezTo>
                      <a:pt x="413" y="247"/>
                      <a:pt x="413" y="252"/>
                      <a:pt x="408" y="254"/>
                    </a:cubicBezTo>
                    <a:cubicBezTo>
                      <a:pt x="393" y="256"/>
                      <a:pt x="393" y="245"/>
                      <a:pt x="394" y="236"/>
                    </a:cubicBezTo>
                    <a:cubicBezTo>
                      <a:pt x="396" y="225"/>
                      <a:pt x="400" y="214"/>
                      <a:pt x="402" y="203"/>
                    </a:cubicBezTo>
                    <a:cubicBezTo>
                      <a:pt x="408" y="172"/>
                      <a:pt x="426" y="146"/>
                      <a:pt x="436" y="117"/>
                    </a:cubicBezTo>
                    <a:cubicBezTo>
                      <a:pt x="437" y="113"/>
                      <a:pt x="439" y="110"/>
                      <a:pt x="440" y="106"/>
                    </a:cubicBezTo>
                    <a:cubicBezTo>
                      <a:pt x="430" y="136"/>
                      <a:pt x="414" y="164"/>
                      <a:pt x="403" y="193"/>
                    </a:cubicBezTo>
                    <a:cubicBezTo>
                      <a:pt x="391" y="242"/>
                      <a:pt x="399" y="295"/>
                      <a:pt x="373" y="342"/>
                    </a:cubicBezTo>
                    <a:cubicBezTo>
                      <a:pt x="374" y="381"/>
                      <a:pt x="354" y="415"/>
                      <a:pt x="340" y="450"/>
                    </a:cubicBezTo>
                    <a:cubicBezTo>
                      <a:pt x="337" y="458"/>
                      <a:pt x="337" y="467"/>
                      <a:pt x="337" y="475"/>
                    </a:cubicBezTo>
                    <a:cubicBezTo>
                      <a:pt x="323" y="513"/>
                      <a:pt x="309" y="552"/>
                      <a:pt x="297" y="590"/>
                    </a:cubicBezTo>
                    <a:cubicBezTo>
                      <a:pt x="290" y="608"/>
                      <a:pt x="283" y="627"/>
                      <a:pt x="276" y="645"/>
                    </a:cubicBezTo>
                    <a:cubicBezTo>
                      <a:pt x="283" y="629"/>
                      <a:pt x="290" y="613"/>
                      <a:pt x="295" y="596"/>
                    </a:cubicBezTo>
                    <a:cubicBezTo>
                      <a:pt x="305" y="566"/>
                      <a:pt x="316" y="535"/>
                      <a:pt x="327" y="504"/>
                    </a:cubicBezTo>
                    <a:cubicBezTo>
                      <a:pt x="329" y="497"/>
                      <a:pt x="330" y="488"/>
                      <a:pt x="337" y="483"/>
                    </a:cubicBezTo>
                    <a:cubicBezTo>
                      <a:pt x="339" y="483"/>
                      <a:pt x="341" y="483"/>
                      <a:pt x="343" y="484"/>
                    </a:cubicBezTo>
                    <a:cubicBezTo>
                      <a:pt x="345" y="512"/>
                      <a:pt x="328" y="536"/>
                      <a:pt x="323" y="562"/>
                    </a:cubicBezTo>
                    <a:cubicBezTo>
                      <a:pt x="329" y="531"/>
                      <a:pt x="350" y="502"/>
                      <a:pt x="344" y="467"/>
                    </a:cubicBezTo>
                    <a:cubicBezTo>
                      <a:pt x="342" y="460"/>
                      <a:pt x="346" y="453"/>
                      <a:pt x="348" y="446"/>
                    </a:cubicBezTo>
                    <a:cubicBezTo>
                      <a:pt x="361" y="413"/>
                      <a:pt x="370" y="380"/>
                      <a:pt x="374" y="345"/>
                    </a:cubicBezTo>
                    <a:cubicBezTo>
                      <a:pt x="377" y="317"/>
                      <a:pt x="393" y="291"/>
                      <a:pt x="399" y="263"/>
                    </a:cubicBezTo>
                    <a:cubicBezTo>
                      <a:pt x="400" y="258"/>
                      <a:pt x="404" y="255"/>
                      <a:pt x="409" y="255"/>
                    </a:cubicBezTo>
                    <a:cubicBezTo>
                      <a:pt x="409" y="255"/>
                      <a:pt x="410" y="255"/>
                      <a:pt x="410" y="256"/>
                    </a:cubicBezTo>
                    <a:cubicBezTo>
                      <a:pt x="411" y="256"/>
                      <a:pt x="411" y="257"/>
                      <a:pt x="411" y="258"/>
                    </a:cubicBezTo>
                    <a:cubicBezTo>
                      <a:pt x="412" y="213"/>
                      <a:pt x="442" y="180"/>
                      <a:pt x="454" y="139"/>
                    </a:cubicBezTo>
                    <a:cubicBezTo>
                      <a:pt x="458" y="128"/>
                      <a:pt x="459" y="114"/>
                      <a:pt x="467" y="107"/>
                    </a:cubicBezTo>
                    <a:cubicBezTo>
                      <a:pt x="479" y="96"/>
                      <a:pt x="481" y="82"/>
                      <a:pt x="487" y="69"/>
                    </a:cubicBezTo>
                    <a:cubicBezTo>
                      <a:pt x="495" y="50"/>
                      <a:pt x="509" y="59"/>
                      <a:pt x="521" y="62"/>
                    </a:cubicBezTo>
                    <a:cubicBezTo>
                      <a:pt x="532" y="81"/>
                      <a:pt x="511" y="90"/>
                      <a:pt x="509" y="103"/>
                    </a:cubicBezTo>
                    <a:cubicBezTo>
                      <a:pt x="514" y="100"/>
                      <a:pt x="513" y="91"/>
                      <a:pt x="522" y="88"/>
                    </a:cubicBezTo>
                    <a:cubicBezTo>
                      <a:pt x="536" y="113"/>
                      <a:pt x="515" y="134"/>
                      <a:pt x="512" y="154"/>
                    </a:cubicBezTo>
                    <a:cubicBezTo>
                      <a:pt x="513" y="150"/>
                      <a:pt x="516" y="144"/>
                      <a:pt x="518" y="138"/>
                    </a:cubicBezTo>
                    <a:cubicBezTo>
                      <a:pt x="519" y="133"/>
                      <a:pt x="519" y="125"/>
                      <a:pt x="527" y="129"/>
                    </a:cubicBezTo>
                    <a:cubicBezTo>
                      <a:pt x="533" y="131"/>
                      <a:pt x="538" y="136"/>
                      <a:pt x="535" y="143"/>
                    </a:cubicBezTo>
                    <a:cubicBezTo>
                      <a:pt x="531" y="154"/>
                      <a:pt x="527" y="164"/>
                      <a:pt x="522" y="174"/>
                    </a:cubicBezTo>
                    <a:cubicBezTo>
                      <a:pt x="518" y="183"/>
                      <a:pt x="511" y="192"/>
                      <a:pt x="519" y="202"/>
                    </a:cubicBezTo>
                    <a:cubicBezTo>
                      <a:pt x="516" y="225"/>
                      <a:pt x="507" y="247"/>
                      <a:pt x="501" y="269"/>
                    </a:cubicBezTo>
                    <a:cubicBezTo>
                      <a:pt x="499" y="276"/>
                      <a:pt x="493" y="282"/>
                      <a:pt x="486" y="281"/>
                    </a:cubicBezTo>
                    <a:cubicBezTo>
                      <a:pt x="477" y="279"/>
                      <a:pt x="481" y="269"/>
                      <a:pt x="483" y="264"/>
                    </a:cubicBezTo>
                    <a:cubicBezTo>
                      <a:pt x="489" y="244"/>
                      <a:pt x="490" y="221"/>
                      <a:pt x="498" y="208"/>
                    </a:cubicBezTo>
                    <a:cubicBezTo>
                      <a:pt x="493" y="232"/>
                      <a:pt x="475" y="260"/>
                      <a:pt x="485" y="294"/>
                    </a:cubicBezTo>
                    <a:cubicBezTo>
                      <a:pt x="487" y="300"/>
                      <a:pt x="485" y="307"/>
                      <a:pt x="482" y="313"/>
                    </a:cubicBezTo>
                    <a:cubicBezTo>
                      <a:pt x="465" y="349"/>
                      <a:pt x="465" y="387"/>
                      <a:pt x="462" y="425"/>
                    </a:cubicBezTo>
                    <a:cubicBezTo>
                      <a:pt x="462" y="433"/>
                      <a:pt x="460" y="440"/>
                      <a:pt x="456" y="448"/>
                    </a:cubicBezTo>
                    <a:cubicBezTo>
                      <a:pt x="441" y="480"/>
                      <a:pt x="432" y="513"/>
                      <a:pt x="424" y="534"/>
                    </a:cubicBezTo>
                    <a:cubicBezTo>
                      <a:pt x="429" y="520"/>
                      <a:pt x="437" y="493"/>
                      <a:pt x="448" y="468"/>
                    </a:cubicBezTo>
                    <a:cubicBezTo>
                      <a:pt x="460" y="443"/>
                      <a:pt x="462" y="417"/>
                      <a:pt x="467" y="391"/>
                    </a:cubicBezTo>
                    <a:cubicBezTo>
                      <a:pt x="473" y="360"/>
                      <a:pt x="473" y="325"/>
                      <a:pt x="488" y="297"/>
                    </a:cubicBezTo>
                    <a:cubicBezTo>
                      <a:pt x="501" y="272"/>
                      <a:pt x="506" y="245"/>
                      <a:pt x="516" y="219"/>
                    </a:cubicBezTo>
                    <a:cubicBezTo>
                      <a:pt x="518" y="213"/>
                      <a:pt x="519" y="207"/>
                      <a:pt x="518" y="200"/>
                    </a:cubicBezTo>
                    <a:cubicBezTo>
                      <a:pt x="512" y="189"/>
                      <a:pt x="520" y="180"/>
                      <a:pt x="524" y="171"/>
                    </a:cubicBezTo>
                    <a:cubicBezTo>
                      <a:pt x="530" y="154"/>
                      <a:pt x="539" y="140"/>
                      <a:pt x="531" y="120"/>
                    </a:cubicBezTo>
                    <a:cubicBezTo>
                      <a:pt x="524" y="99"/>
                      <a:pt x="543" y="73"/>
                      <a:pt x="563" y="70"/>
                    </a:cubicBezTo>
                    <a:cubicBezTo>
                      <a:pt x="565" y="71"/>
                      <a:pt x="567" y="72"/>
                      <a:pt x="568" y="74"/>
                    </a:cubicBezTo>
                    <a:cubicBezTo>
                      <a:pt x="558" y="115"/>
                      <a:pt x="555" y="158"/>
                      <a:pt x="544" y="183"/>
                    </a:cubicBezTo>
                    <a:cubicBezTo>
                      <a:pt x="551" y="166"/>
                      <a:pt x="557" y="132"/>
                      <a:pt x="563" y="98"/>
                    </a:cubicBezTo>
                    <a:cubicBezTo>
                      <a:pt x="564" y="89"/>
                      <a:pt x="566" y="80"/>
                      <a:pt x="574" y="74"/>
                    </a:cubicBezTo>
                    <a:cubicBezTo>
                      <a:pt x="581" y="72"/>
                      <a:pt x="587" y="71"/>
                      <a:pt x="591" y="78"/>
                    </a:cubicBezTo>
                    <a:cubicBezTo>
                      <a:pt x="579" y="122"/>
                      <a:pt x="575" y="168"/>
                      <a:pt x="558" y="205"/>
                    </a:cubicBezTo>
                    <a:cubicBezTo>
                      <a:pt x="576" y="169"/>
                      <a:pt x="578" y="122"/>
                      <a:pt x="592" y="79"/>
                    </a:cubicBezTo>
                    <a:cubicBezTo>
                      <a:pt x="596" y="71"/>
                      <a:pt x="600" y="64"/>
                      <a:pt x="608" y="76"/>
                    </a:cubicBezTo>
                    <a:cubicBezTo>
                      <a:pt x="606" y="95"/>
                      <a:pt x="601" y="113"/>
                      <a:pt x="598" y="132"/>
                    </a:cubicBezTo>
                    <a:cubicBezTo>
                      <a:pt x="597" y="138"/>
                      <a:pt x="593" y="145"/>
                      <a:pt x="599" y="152"/>
                    </a:cubicBezTo>
                    <a:cubicBezTo>
                      <a:pt x="603" y="173"/>
                      <a:pt x="593" y="191"/>
                      <a:pt x="586" y="209"/>
                    </a:cubicBezTo>
                    <a:cubicBezTo>
                      <a:pt x="574" y="240"/>
                      <a:pt x="571" y="270"/>
                      <a:pt x="583" y="302"/>
                    </a:cubicBezTo>
                    <a:cubicBezTo>
                      <a:pt x="588" y="318"/>
                      <a:pt x="581" y="336"/>
                      <a:pt x="578" y="351"/>
                    </a:cubicBezTo>
                    <a:cubicBezTo>
                      <a:pt x="579" y="344"/>
                      <a:pt x="580" y="335"/>
                      <a:pt x="582" y="327"/>
                    </a:cubicBezTo>
                    <a:cubicBezTo>
                      <a:pt x="587" y="311"/>
                      <a:pt x="578" y="298"/>
                      <a:pt x="577" y="285"/>
                    </a:cubicBezTo>
                    <a:cubicBezTo>
                      <a:pt x="575" y="257"/>
                      <a:pt x="574" y="229"/>
                      <a:pt x="589" y="203"/>
                    </a:cubicBezTo>
                    <a:cubicBezTo>
                      <a:pt x="595" y="192"/>
                      <a:pt x="597" y="178"/>
                      <a:pt x="601" y="165"/>
                    </a:cubicBezTo>
                    <a:cubicBezTo>
                      <a:pt x="602" y="159"/>
                      <a:pt x="602" y="153"/>
                      <a:pt x="596" y="149"/>
                    </a:cubicBezTo>
                    <a:cubicBezTo>
                      <a:pt x="596" y="124"/>
                      <a:pt x="606" y="101"/>
                      <a:pt x="608" y="77"/>
                    </a:cubicBezTo>
                    <a:cubicBezTo>
                      <a:pt x="609" y="71"/>
                      <a:pt x="612" y="70"/>
                      <a:pt x="617" y="70"/>
                    </a:cubicBezTo>
                    <a:cubicBezTo>
                      <a:pt x="629" y="92"/>
                      <a:pt x="621" y="113"/>
                      <a:pt x="618" y="133"/>
                    </a:cubicBezTo>
                    <a:cubicBezTo>
                      <a:pt x="623" y="114"/>
                      <a:pt x="623" y="93"/>
                      <a:pt x="628" y="73"/>
                    </a:cubicBezTo>
                    <a:cubicBezTo>
                      <a:pt x="629" y="71"/>
                      <a:pt x="631" y="70"/>
                      <a:pt x="633" y="70"/>
                    </a:cubicBezTo>
                    <a:cubicBezTo>
                      <a:pt x="645" y="73"/>
                      <a:pt x="643" y="82"/>
                      <a:pt x="641" y="89"/>
                    </a:cubicBezTo>
                    <a:cubicBezTo>
                      <a:pt x="629" y="130"/>
                      <a:pt x="628" y="172"/>
                      <a:pt x="617" y="212"/>
                    </a:cubicBezTo>
                    <a:cubicBezTo>
                      <a:pt x="614" y="224"/>
                      <a:pt x="623" y="207"/>
                      <a:pt x="623" y="214"/>
                    </a:cubicBezTo>
                    <a:cubicBezTo>
                      <a:pt x="623" y="242"/>
                      <a:pt x="618" y="271"/>
                      <a:pt x="620" y="299"/>
                    </a:cubicBezTo>
                    <a:cubicBezTo>
                      <a:pt x="620" y="305"/>
                      <a:pt x="618" y="313"/>
                      <a:pt x="623" y="318"/>
                    </a:cubicBezTo>
                    <a:cubicBezTo>
                      <a:pt x="632" y="323"/>
                      <a:pt x="629" y="331"/>
                      <a:pt x="628" y="339"/>
                    </a:cubicBezTo>
                    <a:cubicBezTo>
                      <a:pt x="627" y="347"/>
                      <a:pt x="625" y="354"/>
                      <a:pt x="626" y="362"/>
                    </a:cubicBezTo>
                    <a:cubicBezTo>
                      <a:pt x="626" y="351"/>
                      <a:pt x="628" y="340"/>
                      <a:pt x="630" y="329"/>
                    </a:cubicBezTo>
                    <a:cubicBezTo>
                      <a:pt x="632" y="322"/>
                      <a:pt x="627" y="320"/>
                      <a:pt x="622" y="317"/>
                    </a:cubicBezTo>
                    <a:cubicBezTo>
                      <a:pt x="617" y="288"/>
                      <a:pt x="622" y="259"/>
                      <a:pt x="623" y="230"/>
                    </a:cubicBezTo>
                    <a:cubicBezTo>
                      <a:pt x="623" y="224"/>
                      <a:pt x="625" y="218"/>
                      <a:pt x="622" y="212"/>
                    </a:cubicBezTo>
                    <a:cubicBezTo>
                      <a:pt x="618" y="208"/>
                      <a:pt x="619" y="203"/>
                      <a:pt x="621" y="198"/>
                    </a:cubicBezTo>
                    <a:cubicBezTo>
                      <a:pt x="631" y="156"/>
                      <a:pt x="631" y="113"/>
                      <a:pt x="645" y="72"/>
                    </a:cubicBezTo>
                    <a:cubicBezTo>
                      <a:pt x="651" y="62"/>
                      <a:pt x="657" y="52"/>
                      <a:pt x="671" y="56"/>
                    </a:cubicBezTo>
                    <a:cubicBezTo>
                      <a:pt x="675" y="62"/>
                      <a:pt x="674" y="68"/>
                      <a:pt x="672" y="73"/>
                    </a:cubicBezTo>
                    <a:cubicBezTo>
                      <a:pt x="659" y="97"/>
                      <a:pt x="657" y="124"/>
                      <a:pt x="655" y="146"/>
                    </a:cubicBezTo>
                    <a:cubicBezTo>
                      <a:pt x="659" y="129"/>
                      <a:pt x="656" y="107"/>
                      <a:pt x="667" y="87"/>
                    </a:cubicBezTo>
                    <a:cubicBezTo>
                      <a:pt x="675" y="93"/>
                      <a:pt x="675" y="100"/>
                      <a:pt x="674" y="107"/>
                    </a:cubicBezTo>
                    <a:cubicBezTo>
                      <a:pt x="668" y="130"/>
                      <a:pt x="669" y="154"/>
                      <a:pt x="670" y="177"/>
                    </a:cubicBezTo>
                    <a:cubicBezTo>
                      <a:pt x="665" y="221"/>
                      <a:pt x="664" y="266"/>
                      <a:pt x="650" y="309"/>
                    </a:cubicBezTo>
                    <a:cubicBezTo>
                      <a:pt x="644" y="309"/>
                      <a:pt x="642" y="304"/>
                      <a:pt x="642" y="299"/>
                    </a:cubicBezTo>
                    <a:cubicBezTo>
                      <a:pt x="642" y="277"/>
                      <a:pt x="641" y="255"/>
                      <a:pt x="643" y="240"/>
                    </a:cubicBezTo>
                    <a:cubicBezTo>
                      <a:pt x="642" y="268"/>
                      <a:pt x="638" y="302"/>
                      <a:pt x="652" y="335"/>
                    </a:cubicBezTo>
                    <a:cubicBezTo>
                      <a:pt x="655" y="339"/>
                      <a:pt x="657" y="343"/>
                      <a:pt x="657" y="348"/>
                    </a:cubicBezTo>
                    <a:cubicBezTo>
                      <a:pt x="657" y="378"/>
                      <a:pt x="671" y="397"/>
                      <a:pt x="700" y="409"/>
                    </a:cubicBezTo>
                    <a:cubicBezTo>
                      <a:pt x="724" y="417"/>
                      <a:pt x="749" y="422"/>
                      <a:pt x="771" y="435"/>
                    </a:cubicBezTo>
                    <a:cubicBezTo>
                      <a:pt x="771" y="461"/>
                      <a:pt x="775" y="487"/>
                      <a:pt x="771" y="508"/>
                    </a:cubicBezTo>
                    <a:cubicBezTo>
                      <a:pt x="771" y="516"/>
                      <a:pt x="775" y="512"/>
                      <a:pt x="772" y="513"/>
                    </a:cubicBezTo>
                    <a:cubicBezTo>
                      <a:pt x="772" y="514"/>
                      <a:pt x="771" y="513"/>
                      <a:pt x="772" y="512"/>
                    </a:cubicBezTo>
                    <a:cubicBezTo>
                      <a:pt x="777" y="486"/>
                      <a:pt x="766" y="459"/>
                      <a:pt x="775" y="434"/>
                    </a:cubicBezTo>
                    <a:cubicBezTo>
                      <a:pt x="783" y="430"/>
                      <a:pt x="791" y="430"/>
                      <a:pt x="799" y="430"/>
                    </a:cubicBezTo>
                    <a:cubicBezTo>
                      <a:pt x="828" y="431"/>
                      <a:pt x="853" y="419"/>
                      <a:pt x="877" y="405"/>
                    </a:cubicBezTo>
                    <a:cubicBezTo>
                      <a:pt x="891" y="396"/>
                      <a:pt x="900" y="385"/>
                      <a:pt x="903" y="367"/>
                    </a:cubicBezTo>
                    <a:cubicBezTo>
                      <a:pt x="906" y="341"/>
                      <a:pt x="915" y="317"/>
                      <a:pt x="917" y="291"/>
                    </a:cubicBezTo>
                    <a:cubicBezTo>
                      <a:pt x="918" y="286"/>
                      <a:pt x="919" y="280"/>
                      <a:pt x="926" y="279"/>
                    </a:cubicBezTo>
                    <a:cubicBezTo>
                      <a:pt x="927" y="281"/>
                      <a:pt x="929" y="282"/>
                      <a:pt x="929" y="284"/>
                    </a:cubicBezTo>
                    <a:cubicBezTo>
                      <a:pt x="931" y="296"/>
                      <a:pt x="930" y="308"/>
                      <a:pt x="930" y="320"/>
                    </a:cubicBezTo>
                    <a:cubicBezTo>
                      <a:pt x="930" y="308"/>
                      <a:pt x="930" y="295"/>
                      <a:pt x="930" y="283"/>
                    </a:cubicBezTo>
                    <a:cubicBezTo>
                      <a:pt x="920" y="259"/>
                      <a:pt x="927" y="234"/>
                      <a:pt x="923" y="210"/>
                    </a:cubicBezTo>
                    <a:cubicBezTo>
                      <a:pt x="917" y="170"/>
                      <a:pt x="906" y="130"/>
                      <a:pt x="895" y="91"/>
                    </a:cubicBezTo>
                    <a:cubicBezTo>
                      <a:pt x="893" y="83"/>
                      <a:pt x="892" y="74"/>
                      <a:pt x="896" y="66"/>
                    </a:cubicBezTo>
                    <a:cubicBezTo>
                      <a:pt x="904" y="59"/>
                      <a:pt x="910" y="65"/>
                      <a:pt x="915" y="71"/>
                    </a:cubicBezTo>
                    <a:cubicBezTo>
                      <a:pt x="919" y="88"/>
                      <a:pt x="922" y="106"/>
                      <a:pt x="925" y="117"/>
                    </a:cubicBezTo>
                    <a:cubicBezTo>
                      <a:pt x="923" y="110"/>
                      <a:pt x="922" y="97"/>
                      <a:pt x="919" y="85"/>
                    </a:cubicBezTo>
                    <a:cubicBezTo>
                      <a:pt x="917" y="78"/>
                      <a:pt x="917" y="73"/>
                      <a:pt x="926" y="72"/>
                    </a:cubicBezTo>
                    <a:cubicBezTo>
                      <a:pt x="931" y="72"/>
                      <a:pt x="934" y="74"/>
                      <a:pt x="937" y="78"/>
                    </a:cubicBezTo>
                    <a:cubicBezTo>
                      <a:pt x="943" y="89"/>
                      <a:pt x="948" y="99"/>
                      <a:pt x="943" y="112"/>
                    </a:cubicBezTo>
                    <a:cubicBezTo>
                      <a:pt x="938" y="130"/>
                      <a:pt x="941" y="148"/>
                      <a:pt x="945" y="165"/>
                    </a:cubicBezTo>
                    <a:cubicBezTo>
                      <a:pt x="958" y="226"/>
                      <a:pt x="948" y="286"/>
                      <a:pt x="945" y="347"/>
                    </a:cubicBezTo>
                    <a:cubicBezTo>
                      <a:pt x="944" y="361"/>
                      <a:pt x="951" y="372"/>
                      <a:pt x="952" y="386"/>
                    </a:cubicBezTo>
                    <a:cubicBezTo>
                      <a:pt x="956" y="417"/>
                      <a:pt x="952" y="448"/>
                      <a:pt x="952" y="479"/>
                    </a:cubicBezTo>
                    <a:cubicBezTo>
                      <a:pt x="948" y="490"/>
                      <a:pt x="958" y="504"/>
                      <a:pt x="942" y="512"/>
                    </a:cubicBezTo>
                    <a:cubicBezTo>
                      <a:pt x="938" y="508"/>
                      <a:pt x="931" y="512"/>
                      <a:pt x="928" y="506"/>
                    </a:cubicBezTo>
                    <a:cubicBezTo>
                      <a:pt x="930" y="489"/>
                      <a:pt x="930" y="472"/>
                      <a:pt x="932" y="455"/>
                    </a:cubicBezTo>
                    <a:cubicBezTo>
                      <a:pt x="928" y="437"/>
                      <a:pt x="931" y="419"/>
                      <a:pt x="927" y="402"/>
                    </a:cubicBezTo>
                    <a:cubicBezTo>
                      <a:pt x="928" y="415"/>
                      <a:pt x="931" y="429"/>
                      <a:pt x="930" y="443"/>
                    </a:cubicBezTo>
                    <a:cubicBezTo>
                      <a:pt x="932" y="458"/>
                      <a:pt x="930" y="473"/>
                      <a:pt x="930" y="488"/>
                    </a:cubicBezTo>
                    <a:cubicBezTo>
                      <a:pt x="929" y="493"/>
                      <a:pt x="932" y="503"/>
                      <a:pt x="923" y="503"/>
                    </a:cubicBezTo>
                    <a:cubicBezTo>
                      <a:pt x="915" y="504"/>
                      <a:pt x="917" y="495"/>
                      <a:pt x="915" y="490"/>
                    </a:cubicBezTo>
                    <a:cubicBezTo>
                      <a:pt x="904" y="471"/>
                      <a:pt x="911" y="451"/>
                      <a:pt x="908" y="431"/>
                    </a:cubicBezTo>
                    <a:cubicBezTo>
                      <a:pt x="908" y="451"/>
                      <a:pt x="904" y="471"/>
                      <a:pt x="915" y="490"/>
                    </a:cubicBezTo>
                    <a:cubicBezTo>
                      <a:pt x="916" y="515"/>
                      <a:pt x="916" y="540"/>
                      <a:pt x="922" y="565"/>
                    </a:cubicBezTo>
                    <a:cubicBezTo>
                      <a:pt x="929" y="589"/>
                      <a:pt x="927" y="615"/>
                      <a:pt x="932" y="639"/>
                    </a:cubicBezTo>
                    <a:cubicBezTo>
                      <a:pt x="933" y="657"/>
                      <a:pt x="937" y="675"/>
                      <a:pt x="936" y="693"/>
                    </a:cubicBezTo>
                    <a:cubicBezTo>
                      <a:pt x="935" y="701"/>
                      <a:pt x="938" y="711"/>
                      <a:pt x="927" y="712"/>
                    </a:cubicBezTo>
                    <a:cubicBezTo>
                      <a:pt x="916" y="714"/>
                      <a:pt x="914" y="705"/>
                      <a:pt x="912" y="697"/>
                    </a:cubicBezTo>
                    <a:cubicBezTo>
                      <a:pt x="912" y="694"/>
                      <a:pt x="910" y="690"/>
                      <a:pt x="910" y="687"/>
                    </a:cubicBezTo>
                    <a:cubicBezTo>
                      <a:pt x="906" y="655"/>
                      <a:pt x="899" y="623"/>
                      <a:pt x="901" y="591"/>
                    </a:cubicBezTo>
                    <a:cubicBezTo>
                      <a:pt x="902" y="579"/>
                      <a:pt x="901" y="567"/>
                      <a:pt x="895" y="556"/>
                    </a:cubicBezTo>
                    <a:cubicBezTo>
                      <a:pt x="888" y="543"/>
                      <a:pt x="890" y="528"/>
                      <a:pt x="890" y="514"/>
                    </a:cubicBezTo>
                    <a:cubicBezTo>
                      <a:pt x="892" y="483"/>
                      <a:pt x="892" y="452"/>
                      <a:pt x="892" y="433"/>
                    </a:cubicBezTo>
                    <a:cubicBezTo>
                      <a:pt x="893" y="451"/>
                      <a:pt x="891" y="481"/>
                      <a:pt x="890" y="510"/>
                    </a:cubicBezTo>
                    <a:cubicBezTo>
                      <a:pt x="890" y="516"/>
                      <a:pt x="890" y="522"/>
                      <a:pt x="890" y="528"/>
                    </a:cubicBezTo>
                    <a:cubicBezTo>
                      <a:pt x="890" y="535"/>
                      <a:pt x="889" y="543"/>
                      <a:pt x="881" y="544"/>
                    </a:cubicBezTo>
                    <a:cubicBezTo>
                      <a:pt x="873" y="544"/>
                      <a:pt x="871" y="534"/>
                      <a:pt x="871" y="528"/>
                    </a:cubicBezTo>
                    <a:cubicBezTo>
                      <a:pt x="871" y="516"/>
                      <a:pt x="868" y="504"/>
                      <a:pt x="869" y="492"/>
                    </a:cubicBezTo>
                    <a:cubicBezTo>
                      <a:pt x="871" y="477"/>
                      <a:pt x="869" y="462"/>
                      <a:pt x="866" y="450"/>
                    </a:cubicBezTo>
                    <a:cubicBezTo>
                      <a:pt x="867" y="474"/>
                      <a:pt x="863" y="503"/>
                      <a:pt x="872" y="527"/>
                    </a:cubicBezTo>
                    <a:cubicBezTo>
                      <a:pt x="893" y="582"/>
                      <a:pt x="876" y="639"/>
                      <a:pt x="887" y="694"/>
                    </a:cubicBezTo>
                    <a:cubicBezTo>
                      <a:pt x="889" y="701"/>
                      <a:pt x="888" y="708"/>
                      <a:pt x="895" y="711"/>
                    </a:cubicBezTo>
                    <a:cubicBezTo>
                      <a:pt x="901" y="713"/>
                      <a:pt x="902" y="719"/>
                      <a:pt x="903" y="724"/>
                    </a:cubicBezTo>
                    <a:cubicBezTo>
                      <a:pt x="902" y="783"/>
                      <a:pt x="906" y="842"/>
                      <a:pt x="912" y="901"/>
                    </a:cubicBezTo>
                    <a:cubicBezTo>
                      <a:pt x="912" y="904"/>
                      <a:pt x="912" y="907"/>
                      <a:pt x="912" y="911"/>
                    </a:cubicBezTo>
                    <a:cubicBezTo>
                      <a:pt x="907" y="943"/>
                      <a:pt x="906" y="974"/>
                      <a:pt x="915" y="1006"/>
                    </a:cubicBezTo>
                    <a:cubicBezTo>
                      <a:pt x="921" y="1015"/>
                      <a:pt x="918" y="1027"/>
                      <a:pt x="922" y="1037"/>
                    </a:cubicBezTo>
                    <a:cubicBezTo>
                      <a:pt x="932" y="1063"/>
                      <a:pt x="920" y="1090"/>
                      <a:pt x="926" y="1116"/>
                    </a:cubicBezTo>
                    <a:cubicBezTo>
                      <a:pt x="926" y="1158"/>
                      <a:pt x="929" y="1199"/>
                      <a:pt x="936" y="1240"/>
                    </a:cubicBezTo>
                    <a:cubicBezTo>
                      <a:pt x="939" y="1262"/>
                      <a:pt x="950" y="1282"/>
                      <a:pt x="948" y="1304"/>
                    </a:cubicBezTo>
                    <a:cubicBezTo>
                      <a:pt x="947" y="1311"/>
                      <a:pt x="948" y="1319"/>
                      <a:pt x="943" y="1325"/>
                    </a:cubicBezTo>
                    <a:cubicBezTo>
                      <a:pt x="938" y="1330"/>
                      <a:pt x="932" y="1333"/>
                      <a:pt x="926" y="1334"/>
                    </a:cubicBezTo>
                    <a:cubicBezTo>
                      <a:pt x="918" y="1335"/>
                      <a:pt x="912" y="1334"/>
                      <a:pt x="912" y="1325"/>
                    </a:cubicBezTo>
                    <a:cubicBezTo>
                      <a:pt x="913" y="1287"/>
                      <a:pt x="910" y="1249"/>
                      <a:pt x="908" y="1211"/>
                    </a:cubicBezTo>
                    <a:cubicBezTo>
                      <a:pt x="909" y="1243"/>
                      <a:pt x="913" y="1275"/>
                      <a:pt x="912" y="1308"/>
                    </a:cubicBezTo>
                    <a:cubicBezTo>
                      <a:pt x="912" y="1340"/>
                      <a:pt x="907" y="1345"/>
                      <a:pt x="872" y="1347"/>
                    </a:cubicBezTo>
                    <a:cubicBezTo>
                      <a:pt x="856" y="1335"/>
                      <a:pt x="869" y="1323"/>
                      <a:pt x="869" y="1310"/>
                    </a:cubicBezTo>
                    <a:cubicBezTo>
                      <a:pt x="865" y="1322"/>
                      <a:pt x="865" y="1334"/>
                      <a:pt x="864" y="1346"/>
                    </a:cubicBezTo>
                    <a:cubicBezTo>
                      <a:pt x="837" y="1362"/>
                      <a:pt x="808" y="1364"/>
                      <a:pt x="777" y="1361"/>
                    </a:cubicBezTo>
                    <a:cubicBezTo>
                      <a:pt x="772" y="1354"/>
                      <a:pt x="773" y="1346"/>
                      <a:pt x="775" y="1338"/>
                    </a:cubicBezTo>
                    <a:cubicBezTo>
                      <a:pt x="785" y="1290"/>
                      <a:pt x="790" y="1241"/>
                      <a:pt x="788" y="1192"/>
                    </a:cubicBezTo>
                    <a:cubicBezTo>
                      <a:pt x="788" y="1178"/>
                      <a:pt x="790" y="1164"/>
                      <a:pt x="792" y="1150"/>
                    </a:cubicBezTo>
                    <a:cubicBezTo>
                      <a:pt x="800" y="1114"/>
                      <a:pt x="791" y="1077"/>
                      <a:pt x="794" y="1038"/>
                    </a:cubicBezTo>
                    <a:cubicBezTo>
                      <a:pt x="794" y="1086"/>
                      <a:pt x="779" y="1130"/>
                      <a:pt x="777" y="1176"/>
                    </a:cubicBezTo>
                    <a:cubicBezTo>
                      <a:pt x="770" y="1189"/>
                      <a:pt x="768" y="1203"/>
                      <a:pt x="767" y="1218"/>
                    </a:cubicBezTo>
                    <a:cubicBezTo>
                      <a:pt x="764" y="1258"/>
                      <a:pt x="764" y="1298"/>
                      <a:pt x="744" y="1335"/>
                    </a:cubicBezTo>
                    <a:cubicBezTo>
                      <a:pt x="739" y="1344"/>
                      <a:pt x="741" y="1355"/>
                      <a:pt x="736" y="1364"/>
                    </a:cubicBezTo>
                    <a:cubicBezTo>
                      <a:pt x="729" y="1373"/>
                      <a:pt x="718" y="1373"/>
                      <a:pt x="708" y="1373"/>
                    </a:cubicBezTo>
                    <a:cubicBezTo>
                      <a:pt x="695" y="1373"/>
                      <a:pt x="693" y="1367"/>
                      <a:pt x="693" y="1354"/>
                    </a:cubicBezTo>
                    <a:cubicBezTo>
                      <a:pt x="695" y="1320"/>
                      <a:pt x="695" y="1285"/>
                      <a:pt x="704" y="1252"/>
                    </a:cubicBezTo>
                    <a:cubicBezTo>
                      <a:pt x="707" y="1243"/>
                      <a:pt x="701" y="1249"/>
                      <a:pt x="699" y="1248"/>
                    </a:cubicBezTo>
                    <a:cubicBezTo>
                      <a:pt x="693" y="1244"/>
                      <a:pt x="694" y="1238"/>
                      <a:pt x="694" y="1231"/>
                    </a:cubicBezTo>
                    <a:cubicBezTo>
                      <a:pt x="694" y="1220"/>
                      <a:pt x="697" y="1209"/>
                      <a:pt x="696" y="1198"/>
                    </a:cubicBezTo>
                    <a:cubicBezTo>
                      <a:pt x="695" y="1196"/>
                      <a:pt x="692" y="1199"/>
                      <a:pt x="695" y="1198"/>
                    </a:cubicBezTo>
                    <a:cubicBezTo>
                      <a:pt x="696" y="1198"/>
                      <a:pt x="696" y="1198"/>
                      <a:pt x="696" y="1200"/>
                    </a:cubicBezTo>
                    <a:cubicBezTo>
                      <a:pt x="696" y="1207"/>
                      <a:pt x="695" y="1214"/>
                      <a:pt x="694" y="1221"/>
                    </a:cubicBezTo>
                    <a:cubicBezTo>
                      <a:pt x="685" y="1261"/>
                      <a:pt x="698" y="1301"/>
                      <a:pt x="694" y="1341"/>
                    </a:cubicBezTo>
                    <a:cubicBezTo>
                      <a:pt x="692" y="1368"/>
                      <a:pt x="694" y="1369"/>
                      <a:pt x="667" y="1376"/>
                    </a:cubicBezTo>
                    <a:cubicBezTo>
                      <a:pt x="657" y="1378"/>
                      <a:pt x="648" y="1379"/>
                      <a:pt x="638" y="1374"/>
                    </a:cubicBezTo>
                    <a:cubicBezTo>
                      <a:pt x="631" y="1370"/>
                      <a:pt x="631" y="1363"/>
                      <a:pt x="633" y="1357"/>
                    </a:cubicBezTo>
                    <a:cubicBezTo>
                      <a:pt x="643" y="1325"/>
                      <a:pt x="641" y="1293"/>
                      <a:pt x="642" y="1260"/>
                    </a:cubicBezTo>
                    <a:cubicBezTo>
                      <a:pt x="643" y="1238"/>
                      <a:pt x="648" y="1216"/>
                      <a:pt x="655" y="1194"/>
                    </a:cubicBezTo>
                    <a:cubicBezTo>
                      <a:pt x="664" y="1165"/>
                      <a:pt x="668" y="1135"/>
                      <a:pt x="662" y="1105"/>
                    </a:cubicBezTo>
                    <a:cubicBezTo>
                      <a:pt x="672" y="1060"/>
                      <a:pt x="683" y="1015"/>
                      <a:pt x="683" y="975"/>
                    </a:cubicBezTo>
                    <a:cubicBezTo>
                      <a:pt x="681" y="983"/>
                      <a:pt x="680" y="997"/>
                      <a:pt x="680" y="1012"/>
                    </a:cubicBezTo>
                    <a:cubicBezTo>
                      <a:pt x="678" y="1046"/>
                      <a:pt x="664" y="1078"/>
                      <a:pt x="661" y="1113"/>
                    </a:cubicBezTo>
                    <a:cubicBezTo>
                      <a:pt x="672" y="1167"/>
                      <a:pt x="640" y="1216"/>
                      <a:pt x="642" y="1269"/>
                    </a:cubicBezTo>
                    <a:cubicBezTo>
                      <a:pt x="642" y="1299"/>
                      <a:pt x="640" y="1329"/>
                      <a:pt x="633" y="1358"/>
                    </a:cubicBezTo>
                    <a:cubicBezTo>
                      <a:pt x="630" y="1368"/>
                      <a:pt x="626" y="1373"/>
                      <a:pt x="616" y="1373"/>
                    </a:cubicBezTo>
                    <a:cubicBezTo>
                      <a:pt x="614" y="1373"/>
                      <a:pt x="612" y="1373"/>
                      <a:pt x="610" y="1373"/>
                    </a:cubicBezTo>
                    <a:cubicBezTo>
                      <a:pt x="598" y="1369"/>
                      <a:pt x="598" y="1361"/>
                      <a:pt x="600" y="1351"/>
                    </a:cubicBezTo>
                    <a:cubicBezTo>
                      <a:pt x="616" y="1282"/>
                      <a:pt x="623" y="1212"/>
                      <a:pt x="632" y="1143"/>
                    </a:cubicBezTo>
                    <a:cubicBezTo>
                      <a:pt x="633" y="1136"/>
                      <a:pt x="636" y="1130"/>
                      <a:pt x="628" y="1126"/>
                    </a:cubicBezTo>
                    <a:cubicBezTo>
                      <a:pt x="627" y="1108"/>
                      <a:pt x="634" y="1092"/>
                      <a:pt x="639" y="1076"/>
                    </a:cubicBezTo>
                    <a:cubicBezTo>
                      <a:pt x="646" y="1084"/>
                      <a:pt x="643" y="1093"/>
                      <a:pt x="644" y="1102"/>
                    </a:cubicBezTo>
                    <a:cubicBezTo>
                      <a:pt x="644" y="1104"/>
                      <a:pt x="648" y="1101"/>
                      <a:pt x="645" y="1102"/>
                    </a:cubicBezTo>
                    <a:cubicBezTo>
                      <a:pt x="644" y="1102"/>
                      <a:pt x="644" y="1102"/>
                      <a:pt x="644" y="1101"/>
                    </a:cubicBezTo>
                    <a:cubicBezTo>
                      <a:pt x="641" y="1067"/>
                      <a:pt x="647" y="1034"/>
                      <a:pt x="654" y="1001"/>
                    </a:cubicBezTo>
                    <a:cubicBezTo>
                      <a:pt x="656" y="972"/>
                      <a:pt x="665" y="944"/>
                      <a:pt x="670" y="915"/>
                    </a:cubicBezTo>
                    <a:cubicBezTo>
                      <a:pt x="673" y="900"/>
                      <a:pt x="679" y="885"/>
                      <a:pt x="680" y="870"/>
                    </a:cubicBezTo>
                    <a:cubicBezTo>
                      <a:pt x="675" y="846"/>
                      <a:pt x="677" y="823"/>
                      <a:pt x="686" y="801"/>
                    </a:cubicBezTo>
                    <a:cubicBezTo>
                      <a:pt x="697" y="771"/>
                      <a:pt x="702" y="740"/>
                      <a:pt x="710" y="709"/>
                    </a:cubicBezTo>
                    <a:cubicBezTo>
                      <a:pt x="723" y="655"/>
                      <a:pt x="728" y="600"/>
                      <a:pt x="724" y="544"/>
                    </a:cubicBezTo>
                    <a:cubicBezTo>
                      <a:pt x="724" y="538"/>
                      <a:pt x="727" y="534"/>
                      <a:pt x="725" y="528"/>
                    </a:cubicBezTo>
                    <a:cubicBezTo>
                      <a:pt x="725" y="526"/>
                      <a:pt x="721" y="529"/>
                      <a:pt x="724" y="528"/>
                    </a:cubicBezTo>
                    <a:cubicBezTo>
                      <a:pt x="725" y="528"/>
                      <a:pt x="725" y="528"/>
                      <a:pt x="725" y="529"/>
                    </a:cubicBezTo>
                    <a:cubicBezTo>
                      <a:pt x="727" y="567"/>
                      <a:pt x="725" y="605"/>
                      <a:pt x="722" y="642"/>
                    </a:cubicBezTo>
                    <a:cubicBezTo>
                      <a:pt x="718" y="688"/>
                      <a:pt x="706" y="732"/>
                      <a:pt x="693" y="776"/>
                    </a:cubicBezTo>
                    <a:cubicBezTo>
                      <a:pt x="684" y="807"/>
                      <a:pt x="673" y="838"/>
                      <a:pt x="680" y="871"/>
                    </a:cubicBezTo>
                    <a:cubicBezTo>
                      <a:pt x="674" y="906"/>
                      <a:pt x="664" y="941"/>
                      <a:pt x="657" y="976"/>
                    </a:cubicBezTo>
                    <a:cubicBezTo>
                      <a:pt x="655" y="986"/>
                      <a:pt x="654" y="996"/>
                      <a:pt x="654" y="1006"/>
                    </a:cubicBezTo>
                    <a:cubicBezTo>
                      <a:pt x="648" y="1042"/>
                      <a:pt x="636" y="1076"/>
                      <a:pt x="629" y="1111"/>
                    </a:cubicBezTo>
                    <a:cubicBezTo>
                      <a:pt x="628" y="1114"/>
                      <a:pt x="627" y="1117"/>
                      <a:pt x="626" y="1119"/>
                    </a:cubicBezTo>
                    <a:cubicBezTo>
                      <a:pt x="624" y="1126"/>
                      <a:pt x="628" y="1129"/>
                      <a:pt x="633" y="1132"/>
                    </a:cubicBezTo>
                    <a:cubicBezTo>
                      <a:pt x="624" y="1211"/>
                      <a:pt x="615" y="1291"/>
                      <a:pt x="595" y="1369"/>
                    </a:cubicBezTo>
                    <a:cubicBezTo>
                      <a:pt x="576" y="1377"/>
                      <a:pt x="556" y="1376"/>
                      <a:pt x="537" y="1369"/>
                    </a:cubicBezTo>
                    <a:cubicBezTo>
                      <a:pt x="535" y="1367"/>
                      <a:pt x="533" y="1366"/>
                      <a:pt x="532" y="1364"/>
                    </a:cubicBezTo>
                    <a:cubicBezTo>
                      <a:pt x="531" y="1338"/>
                      <a:pt x="542" y="1315"/>
                      <a:pt x="550" y="1287"/>
                    </a:cubicBezTo>
                    <a:cubicBezTo>
                      <a:pt x="558" y="1299"/>
                      <a:pt x="555" y="1307"/>
                      <a:pt x="555" y="1314"/>
                    </a:cubicBezTo>
                    <a:cubicBezTo>
                      <a:pt x="561" y="1263"/>
                      <a:pt x="558" y="1212"/>
                      <a:pt x="570" y="1162"/>
                    </a:cubicBezTo>
                    <a:cubicBezTo>
                      <a:pt x="566" y="1177"/>
                      <a:pt x="563" y="1192"/>
                      <a:pt x="561" y="1207"/>
                    </a:cubicBezTo>
                    <a:cubicBezTo>
                      <a:pt x="559" y="1210"/>
                      <a:pt x="557" y="1212"/>
                      <a:pt x="554" y="1213"/>
                    </a:cubicBezTo>
                    <a:cubicBezTo>
                      <a:pt x="546" y="1212"/>
                      <a:pt x="543" y="1208"/>
                      <a:pt x="544" y="1200"/>
                    </a:cubicBezTo>
                    <a:cubicBezTo>
                      <a:pt x="552" y="1171"/>
                      <a:pt x="560" y="1141"/>
                      <a:pt x="560" y="1112"/>
                    </a:cubicBezTo>
                    <a:cubicBezTo>
                      <a:pt x="559" y="1069"/>
                      <a:pt x="573" y="1030"/>
                      <a:pt x="579" y="989"/>
                    </a:cubicBezTo>
                    <a:cubicBezTo>
                      <a:pt x="583" y="963"/>
                      <a:pt x="587" y="936"/>
                      <a:pt x="595" y="911"/>
                    </a:cubicBezTo>
                    <a:cubicBezTo>
                      <a:pt x="608" y="871"/>
                      <a:pt x="609" y="827"/>
                      <a:pt x="626" y="788"/>
                    </a:cubicBezTo>
                    <a:cubicBezTo>
                      <a:pt x="634" y="771"/>
                      <a:pt x="635" y="751"/>
                      <a:pt x="640" y="737"/>
                    </a:cubicBezTo>
                    <a:cubicBezTo>
                      <a:pt x="637" y="770"/>
                      <a:pt x="615" y="801"/>
                      <a:pt x="610" y="837"/>
                    </a:cubicBezTo>
                    <a:cubicBezTo>
                      <a:pt x="601" y="899"/>
                      <a:pt x="584" y="959"/>
                      <a:pt x="573" y="1020"/>
                    </a:cubicBezTo>
                    <a:cubicBezTo>
                      <a:pt x="568" y="1043"/>
                      <a:pt x="563" y="1067"/>
                      <a:pt x="558" y="1090"/>
                    </a:cubicBezTo>
                    <a:cubicBezTo>
                      <a:pt x="555" y="1110"/>
                      <a:pt x="559" y="1130"/>
                      <a:pt x="555" y="1151"/>
                    </a:cubicBezTo>
                    <a:cubicBezTo>
                      <a:pt x="552" y="1165"/>
                      <a:pt x="547" y="1179"/>
                      <a:pt x="548" y="1194"/>
                    </a:cubicBezTo>
                    <a:cubicBezTo>
                      <a:pt x="547" y="1195"/>
                      <a:pt x="545" y="1197"/>
                      <a:pt x="544" y="1197"/>
                    </a:cubicBezTo>
                    <a:cubicBezTo>
                      <a:pt x="535" y="1193"/>
                      <a:pt x="541" y="1180"/>
                      <a:pt x="531" y="1176"/>
                    </a:cubicBezTo>
                    <a:cubicBezTo>
                      <a:pt x="529" y="1174"/>
                      <a:pt x="528" y="1172"/>
                      <a:pt x="529" y="1169"/>
                    </a:cubicBezTo>
                    <a:cubicBezTo>
                      <a:pt x="529" y="1156"/>
                      <a:pt x="535" y="1143"/>
                      <a:pt x="534" y="1130"/>
                    </a:cubicBezTo>
                    <a:cubicBezTo>
                      <a:pt x="540" y="1087"/>
                      <a:pt x="547" y="1043"/>
                      <a:pt x="555" y="1012"/>
                    </a:cubicBezTo>
                    <a:cubicBezTo>
                      <a:pt x="550" y="1040"/>
                      <a:pt x="539" y="1080"/>
                      <a:pt x="536" y="1120"/>
                    </a:cubicBezTo>
                    <a:cubicBezTo>
                      <a:pt x="532" y="1167"/>
                      <a:pt x="513" y="1211"/>
                      <a:pt x="509" y="1258"/>
                    </a:cubicBezTo>
                    <a:cubicBezTo>
                      <a:pt x="507" y="1291"/>
                      <a:pt x="506" y="1324"/>
                      <a:pt x="493" y="1355"/>
                    </a:cubicBezTo>
                    <a:cubicBezTo>
                      <a:pt x="481" y="1363"/>
                      <a:pt x="470" y="1362"/>
                      <a:pt x="460" y="1351"/>
                    </a:cubicBezTo>
                    <a:cubicBezTo>
                      <a:pt x="462" y="1332"/>
                      <a:pt x="464" y="1313"/>
                      <a:pt x="474" y="1296"/>
                    </a:cubicBezTo>
                    <a:cubicBezTo>
                      <a:pt x="481" y="1286"/>
                      <a:pt x="477" y="1273"/>
                      <a:pt x="479" y="1261"/>
                    </a:cubicBezTo>
                    <a:cubicBezTo>
                      <a:pt x="488" y="1215"/>
                      <a:pt x="501" y="1171"/>
                      <a:pt x="506" y="1125"/>
                    </a:cubicBezTo>
                    <a:cubicBezTo>
                      <a:pt x="509" y="1087"/>
                      <a:pt x="527" y="1054"/>
                      <a:pt x="532" y="1016"/>
                    </a:cubicBezTo>
                    <a:cubicBezTo>
                      <a:pt x="535" y="991"/>
                      <a:pt x="541" y="965"/>
                      <a:pt x="546" y="940"/>
                    </a:cubicBezTo>
                    <a:cubicBezTo>
                      <a:pt x="536" y="995"/>
                      <a:pt x="526" y="1051"/>
                      <a:pt x="509" y="1105"/>
                    </a:cubicBezTo>
                    <a:cubicBezTo>
                      <a:pt x="504" y="1150"/>
                      <a:pt x="493" y="1195"/>
                      <a:pt x="484" y="1239"/>
                    </a:cubicBezTo>
                    <a:cubicBezTo>
                      <a:pt x="476" y="1278"/>
                      <a:pt x="468" y="1316"/>
                      <a:pt x="455" y="1353"/>
                    </a:cubicBezTo>
                    <a:cubicBezTo>
                      <a:pt x="448" y="1356"/>
                      <a:pt x="442" y="1354"/>
                      <a:pt x="437" y="1348"/>
                    </a:cubicBezTo>
                    <a:cubicBezTo>
                      <a:pt x="431" y="1334"/>
                      <a:pt x="439" y="1321"/>
                      <a:pt x="443" y="1308"/>
                    </a:cubicBezTo>
                    <a:cubicBezTo>
                      <a:pt x="450" y="1288"/>
                      <a:pt x="456" y="1268"/>
                      <a:pt x="456" y="1247"/>
                    </a:cubicBezTo>
                    <a:cubicBezTo>
                      <a:pt x="457" y="1201"/>
                      <a:pt x="477" y="1160"/>
                      <a:pt x="484" y="1116"/>
                    </a:cubicBezTo>
                    <a:cubicBezTo>
                      <a:pt x="486" y="1097"/>
                      <a:pt x="493" y="1080"/>
                      <a:pt x="490" y="1061"/>
                    </a:cubicBezTo>
                    <a:cubicBezTo>
                      <a:pt x="502" y="1022"/>
                      <a:pt x="512" y="983"/>
                      <a:pt x="523" y="944"/>
                    </a:cubicBezTo>
                    <a:cubicBezTo>
                      <a:pt x="526" y="933"/>
                      <a:pt x="530" y="921"/>
                      <a:pt x="525" y="913"/>
                    </a:cubicBezTo>
                    <a:cubicBezTo>
                      <a:pt x="504" y="879"/>
                      <a:pt x="534" y="854"/>
                      <a:pt x="536" y="829"/>
                    </a:cubicBezTo>
                    <a:cubicBezTo>
                      <a:pt x="531" y="845"/>
                      <a:pt x="521" y="865"/>
                      <a:pt x="518" y="888"/>
                    </a:cubicBezTo>
                    <a:cubicBezTo>
                      <a:pt x="517" y="892"/>
                      <a:pt x="514" y="898"/>
                      <a:pt x="517" y="901"/>
                    </a:cubicBezTo>
                    <a:cubicBezTo>
                      <a:pt x="538" y="928"/>
                      <a:pt x="519" y="954"/>
                      <a:pt x="513" y="979"/>
                    </a:cubicBezTo>
                    <a:cubicBezTo>
                      <a:pt x="506" y="1008"/>
                      <a:pt x="498" y="1036"/>
                      <a:pt x="490" y="1065"/>
                    </a:cubicBezTo>
                    <a:cubicBezTo>
                      <a:pt x="488" y="1098"/>
                      <a:pt x="483" y="1130"/>
                      <a:pt x="472" y="1160"/>
                    </a:cubicBezTo>
                    <a:cubicBezTo>
                      <a:pt x="460" y="1193"/>
                      <a:pt x="459" y="1228"/>
                      <a:pt x="454" y="1262"/>
                    </a:cubicBezTo>
                    <a:cubicBezTo>
                      <a:pt x="450" y="1290"/>
                      <a:pt x="441" y="1317"/>
                      <a:pt x="431" y="1344"/>
                    </a:cubicBezTo>
                    <a:cubicBezTo>
                      <a:pt x="422" y="1350"/>
                      <a:pt x="414" y="1347"/>
                      <a:pt x="406" y="1342"/>
                    </a:cubicBezTo>
                    <a:cubicBezTo>
                      <a:pt x="407" y="1317"/>
                      <a:pt x="415" y="1295"/>
                      <a:pt x="425" y="1273"/>
                    </a:cubicBezTo>
                    <a:cubicBezTo>
                      <a:pt x="435" y="1259"/>
                      <a:pt x="431" y="1242"/>
                      <a:pt x="433" y="1227"/>
                    </a:cubicBezTo>
                    <a:cubicBezTo>
                      <a:pt x="440" y="1186"/>
                      <a:pt x="449" y="1146"/>
                      <a:pt x="465" y="1107"/>
                    </a:cubicBezTo>
                    <a:cubicBezTo>
                      <a:pt x="469" y="1098"/>
                      <a:pt x="462" y="1087"/>
                      <a:pt x="468" y="1079"/>
                    </a:cubicBezTo>
                    <a:cubicBezTo>
                      <a:pt x="453" y="1142"/>
                      <a:pt x="432" y="1204"/>
                      <a:pt x="428" y="1270"/>
                    </a:cubicBezTo>
                    <a:cubicBezTo>
                      <a:pt x="416" y="1283"/>
                      <a:pt x="414" y="1301"/>
                      <a:pt x="410" y="1317"/>
                    </a:cubicBezTo>
                    <a:cubicBezTo>
                      <a:pt x="407" y="1326"/>
                      <a:pt x="408" y="1338"/>
                      <a:pt x="394" y="1339"/>
                    </a:cubicBezTo>
                    <a:cubicBezTo>
                      <a:pt x="392" y="1339"/>
                      <a:pt x="390" y="1338"/>
                      <a:pt x="389" y="1337"/>
                    </a:cubicBezTo>
                    <a:cubicBezTo>
                      <a:pt x="386" y="1336"/>
                      <a:pt x="384" y="1333"/>
                      <a:pt x="383" y="1330"/>
                    </a:cubicBezTo>
                    <a:cubicBezTo>
                      <a:pt x="382" y="1318"/>
                      <a:pt x="390" y="1308"/>
                      <a:pt x="393" y="1296"/>
                    </a:cubicBezTo>
                    <a:cubicBezTo>
                      <a:pt x="399" y="1271"/>
                      <a:pt x="396" y="1246"/>
                      <a:pt x="399" y="1224"/>
                    </a:cubicBezTo>
                    <a:cubicBezTo>
                      <a:pt x="399" y="1248"/>
                      <a:pt x="391" y="1274"/>
                      <a:pt x="390" y="1301"/>
                    </a:cubicBezTo>
                    <a:cubicBezTo>
                      <a:pt x="390" y="1313"/>
                      <a:pt x="386" y="1328"/>
                      <a:pt x="369" y="1332"/>
                    </a:cubicBezTo>
                    <a:cubicBezTo>
                      <a:pt x="364" y="1332"/>
                      <a:pt x="360" y="1329"/>
                      <a:pt x="357" y="1325"/>
                    </a:cubicBezTo>
                    <a:cubicBezTo>
                      <a:pt x="360" y="1302"/>
                      <a:pt x="370" y="1281"/>
                      <a:pt x="375" y="1262"/>
                    </a:cubicBezTo>
                    <a:cubicBezTo>
                      <a:pt x="365" y="1280"/>
                      <a:pt x="367" y="1306"/>
                      <a:pt x="350" y="1323"/>
                    </a:cubicBezTo>
                    <a:cubicBezTo>
                      <a:pt x="348" y="1324"/>
                      <a:pt x="346" y="1324"/>
                      <a:pt x="344" y="1324"/>
                    </a:cubicBezTo>
                    <a:cubicBezTo>
                      <a:pt x="335" y="1324"/>
                      <a:pt x="328" y="1319"/>
                      <a:pt x="320" y="1315"/>
                    </a:cubicBezTo>
                    <a:cubicBezTo>
                      <a:pt x="318" y="1314"/>
                      <a:pt x="317" y="1313"/>
                      <a:pt x="316" y="1311"/>
                    </a:cubicBezTo>
                    <a:cubicBezTo>
                      <a:pt x="316" y="1309"/>
                      <a:pt x="315" y="1307"/>
                      <a:pt x="316" y="1305"/>
                    </a:cubicBezTo>
                    <a:cubicBezTo>
                      <a:pt x="315" y="1296"/>
                      <a:pt x="320" y="1288"/>
                      <a:pt x="324" y="1279"/>
                    </a:cubicBezTo>
                    <a:cubicBezTo>
                      <a:pt x="335" y="1257"/>
                      <a:pt x="348" y="1235"/>
                      <a:pt x="349" y="1208"/>
                    </a:cubicBezTo>
                    <a:cubicBezTo>
                      <a:pt x="351" y="1184"/>
                      <a:pt x="365" y="1162"/>
                      <a:pt x="375" y="1140"/>
                    </a:cubicBezTo>
                    <a:cubicBezTo>
                      <a:pt x="365" y="1159"/>
                      <a:pt x="353" y="1180"/>
                      <a:pt x="351" y="1200"/>
                    </a:cubicBezTo>
                    <a:cubicBezTo>
                      <a:pt x="346" y="1239"/>
                      <a:pt x="326" y="1271"/>
                      <a:pt x="312" y="1305"/>
                    </a:cubicBezTo>
                    <a:cubicBezTo>
                      <a:pt x="307" y="1307"/>
                      <a:pt x="302" y="1305"/>
                      <a:pt x="298" y="1304"/>
                    </a:cubicBezTo>
                    <a:cubicBezTo>
                      <a:pt x="293" y="1302"/>
                      <a:pt x="289" y="1301"/>
                      <a:pt x="285" y="1297"/>
                    </a:cubicBezTo>
                    <a:cubicBezTo>
                      <a:pt x="284" y="1295"/>
                      <a:pt x="284" y="1293"/>
                      <a:pt x="284" y="1291"/>
                    </a:cubicBezTo>
                    <a:cubicBezTo>
                      <a:pt x="310" y="1240"/>
                      <a:pt x="325" y="1183"/>
                      <a:pt x="351" y="1131"/>
                    </a:cubicBezTo>
                    <a:cubicBezTo>
                      <a:pt x="364" y="1104"/>
                      <a:pt x="371" y="1075"/>
                      <a:pt x="380" y="1056"/>
                    </a:cubicBezTo>
                    <a:cubicBezTo>
                      <a:pt x="375" y="1068"/>
                      <a:pt x="369" y="1088"/>
                      <a:pt x="362" y="1107"/>
                    </a:cubicBezTo>
                    <a:cubicBezTo>
                      <a:pt x="360" y="1114"/>
                      <a:pt x="359" y="1124"/>
                      <a:pt x="347" y="1121"/>
                    </a:cubicBezTo>
                    <a:cubicBezTo>
                      <a:pt x="343" y="1117"/>
                      <a:pt x="345" y="1114"/>
                      <a:pt x="346" y="1110"/>
                    </a:cubicBezTo>
                    <a:cubicBezTo>
                      <a:pt x="358" y="1069"/>
                      <a:pt x="369" y="1028"/>
                      <a:pt x="387" y="988"/>
                    </a:cubicBezTo>
                    <a:cubicBezTo>
                      <a:pt x="369" y="1027"/>
                      <a:pt x="358" y="1068"/>
                      <a:pt x="346" y="1109"/>
                    </a:cubicBezTo>
                    <a:cubicBezTo>
                      <a:pt x="344" y="1115"/>
                      <a:pt x="343" y="1119"/>
                      <a:pt x="348" y="1123"/>
                    </a:cubicBezTo>
                    <a:cubicBezTo>
                      <a:pt x="350" y="1127"/>
                      <a:pt x="350" y="1132"/>
                      <a:pt x="348" y="1136"/>
                    </a:cubicBezTo>
                    <a:cubicBezTo>
                      <a:pt x="327" y="1176"/>
                      <a:pt x="319" y="1222"/>
                      <a:pt x="297" y="1261"/>
                    </a:cubicBezTo>
                    <a:cubicBezTo>
                      <a:pt x="291" y="1272"/>
                      <a:pt x="291" y="1288"/>
                      <a:pt x="274" y="1291"/>
                    </a:cubicBezTo>
                    <a:cubicBezTo>
                      <a:pt x="259" y="1288"/>
                      <a:pt x="242" y="1292"/>
                      <a:pt x="230" y="1278"/>
                    </a:cubicBezTo>
                    <a:cubicBezTo>
                      <a:pt x="229" y="1277"/>
                      <a:pt x="229" y="1275"/>
                      <a:pt x="230" y="1273"/>
                    </a:cubicBezTo>
                    <a:cubicBezTo>
                      <a:pt x="243" y="1241"/>
                      <a:pt x="260" y="1210"/>
                      <a:pt x="269" y="1177"/>
                    </a:cubicBezTo>
                    <a:cubicBezTo>
                      <a:pt x="279" y="1156"/>
                      <a:pt x="290" y="1136"/>
                      <a:pt x="294" y="1113"/>
                    </a:cubicBezTo>
                    <a:cubicBezTo>
                      <a:pt x="295" y="1106"/>
                      <a:pt x="299" y="1100"/>
                      <a:pt x="293" y="1094"/>
                    </a:cubicBezTo>
                    <a:cubicBezTo>
                      <a:pt x="311" y="1057"/>
                      <a:pt x="316" y="1017"/>
                      <a:pt x="329" y="978"/>
                    </a:cubicBezTo>
                    <a:cubicBezTo>
                      <a:pt x="338" y="953"/>
                      <a:pt x="339" y="925"/>
                      <a:pt x="343" y="898"/>
                    </a:cubicBezTo>
                    <a:cubicBezTo>
                      <a:pt x="347" y="868"/>
                      <a:pt x="361" y="840"/>
                      <a:pt x="365" y="814"/>
                    </a:cubicBezTo>
                    <a:cubicBezTo>
                      <a:pt x="356" y="849"/>
                      <a:pt x="343" y="887"/>
                      <a:pt x="337" y="927"/>
                    </a:cubicBezTo>
                    <a:cubicBezTo>
                      <a:pt x="332" y="960"/>
                      <a:pt x="325" y="993"/>
                      <a:pt x="315" y="1025"/>
                    </a:cubicBezTo>
                    <a:cubicBezTo>
                      <a:pt x="308" y="1047"/>
                      <a:pt x="304" y="1069"/>
                      <a:pt x="293" y="1089"/>
                    </a:cubicBezTo>
                    <a:cubicBezTo>
                      <a:pt x="291" y="1093"/>
                      <a:pt x="291" y="1095"/>
                      <a:pt x="295" y="1097"/>
                    </a:cubicBezTo>
                    <a:cubicBezTo>
                      <a:pt x="296" y="1126"/>
                      <a:pt x="280" y="1149"/>
                      <a:pt x="271" y="1175"/>
                    </a:cubicBezTo>
                    <a:cubicBezTo>
                      <a:pt x="259" y="1208"/>
                      <a:pt x="244" y="1239"/>
                      <a:pt x="230" y="1272"/>
                    </a:cubicBezTo>
                    <a:cubicBezTo>
                      <a:pt x="221" y="1278"/>
                      <a:pt x="214" y="1271"/>
                      <a:pt x="207" y="1268"/>
                    </a:cubicBezTo>
                    <a:cubicBezTo>
                      <a:pt x="195" y="1261"/>
                      <a:pt x="182" y="1256"/>
                      <a:pt x="172" y="1245"/>
                    </a:cubicBezTo>
                    <a:cubicBezTo>
                      <a:pt x="170" y="1238"/>
                      <a:pt x="171" y="1229"/>
                      <a:pt x="179" y="1230"/>
                    </a:cubicBezTo>
                    <a:cubicBezTo>
                      <a:pt x="192" y="1233"/>
                      <a:pt x="193" y="1224"/>
                      <a:pt x="196" y="1217"/>
                    </a:cubicBezTo>
                    <a:cubicBezTo>
                      <a:pt x="214" y="1182"/>
                      <a:pt x="219" y="1142"/>
                      <a:pt x="238" y="1107"/>
                    </a:cubicBezTo>
                    <a:cubicBezTo>
                      <a:pt x="242" y="1100"/>
                      <a:pt x="244" y="1091"/>
                      <a:pt x="251" y="1086"/>
                    </a:cubicBezTo>
                    <a:cubicBezTo>
                      <a:pt x="252" y="1084"/>
                      <a:pt x="254" y="1083"/>
                      <a:pt x="255" y="1083"/>
                    </a:cubicBezTo>
                    <a:cubicBezTo>
                      <a:pt x="273" y="1065"/>
                      <a:pt x="279" y="1041"/>
                      <a:pt x="287" y="1019"/>
                    </a:cubicBezTo>
                    <a:cubicBezTo>
                      <a:pt x="296" y="996"/>
                      <a:pt x="311" y="974"/>
                      <a:pt x="315" y="950"/>
                    </a:cubicBezTo>
                    <a:cubicBezTo>
                      <a:pt x="309" y="960"/>
                      <a:pt x="309" y="975"/>
                      <a:pt x="299" y="985"/>
                    </a:cubicBezTo>
                    <a:cubicBezTo>
                      <a:pt x="293" y="987"/>
                      <a:pt x="287" y="988"/>
                      <a:pt x="281" y="983"/>
                    </a:cubicBezTo>
                    <a:cubicBezTo>
                      <a:pt x="277" y="978"/>
                      <a:pt x="281" y="973"/>
                      <a:pt x="280" y="970"/>
                    </a:cubicBezTo>
                    <a:cubicBezTo>
                      <a:pt x="281" y="966"/>
                      <a:pt x="278" y="968"/>
                      <a:pt x="278" y="968"/>
                    </a:cubicBezTo>
                    <a:cubicBezTo>
                      <a:pt x="281" y="977"/>
                      <a:pt x="278" y="983"/>
                      <a:pt x="271" y="988"/>
                    </a:cubicBezTo>
                    <a:cubicBezTo>
                      <a:pt x="262" y="991"/>
                      <a:pt x="261" y="1000"/>
                      <a:pt x="259" y="1007"/>
                    </a:cubicBezTo>
                    <a:cubicBezTo>
                      <a:pt x="240" y="1071"/>
                      <a:pt x="209" y="1131"/>
                      <a:pt x="186" y="1194"/>
                    </a:cubicBezTo>
                    <a:cubicBezTo>
                      <a:pt x="183" y="1203"/>
                      <a:pt x="181" y="1213"/>
                      <a:pt x="171" y="1218"/>
                    </a:cubicBezTo>
                    <a:cubicBezTo>
                      <a:pt x="164" y="1218"/>
                      <a:pt x="158" y="1216"/>
                      <a:pt x="156" y="1209"/>
                    </a:cubicBezTo>
                    <a:cubicBezTo>
                      <a:pt x="169" y="1167"/>
                      <a:pt x="180" y="1124"/>
                      <a:pt x="206" y="1087"/>
                    </a:cubicBezTo>
                    <a:cubicBezTo>
                      <a:pt x="216" y="1053"/>
                      <a:pt x="234" y="1022"/>
                      <a:pt x="242" y="1001"/>
                    </a:cubicBezTo>
                    <a:cubicBezTo>
                      <a:pt x="236" y="1019"/>
                      <a:pt x="218" y="1047"/>
                      <a:pt x="210" y="1078"/>
                    </a:cubicBezTo>
                    <a:cubicBezTo>
                      <a:pt x="184" y="1115"/>
                      <a:pt x="174" y="1158"/>
                      <a:pt x="156" y="1199"/>
                    </a:cubicBezTo>
                    <a:cubicBezTo>
                      <a:pt x="149" y="1205"/>
                      <a:pt x="145" y="1217"/>
                      <a:pt x="132" y="1207"/>
                    </a:cubicBezTo>
                    <a:cubicBezTo>
                      <a:pt x="131" y="1207"/>
                      <a:pt x="130" y="1214"/>
                      <a:pt x="126" y="1214"/>
                    </a:cubicBezTo>
                    <a:cubicBezTo>
                      <a:pt x="124" y="1215"/>
                      <a:pt x="122" y="1214"/>
                      <a:pt x="120" y="1214"/>
                    </a:cubicBezTo>
                    <a:cubicBezTo>
                      <a:pt x="109" y="1209"/>
                      <a:pt x="95" y="1207"/>
                      <a:pt x="93" y="1191"/>
                    </a:cubicBezTo>
                    <a:cubicBezTo>
                      <a:pt x="102" y="1171"/>
                      <a:pt x="113" y="1151"/>
                      <a:pt x="119" y="1129"/>
                    </a:cubicBezTo>
                    <a:cubicBezTo>
                      <a:pt x="123" y="1116"/>
                      <a:pt x="134" y="1107"/>
                      <a:pt x="142" y="1097"/>
                    </a:cubicBezTo>
                    <a:cubicBezTo>
                      <a:pt x="150" y="1086"/>
                      <a:pt x="155" y="1073"/>
                      <a:pt x="161" y="1060"/>
                    </a:cubicBezTo>
                    <a:cubicBezTo>
                      <a:pt x="162" y="1056"/>
                      <a:pt x="164" y="1051"/>
                      <a:pt x="168" y="1052"/>
                    </a:cubicBezTo>
                    <a:cubicBezTo>
                      <a:pt x="175" y="1055"/>
                      <a:pt x="172" y="1062"/>
                      <a:pt x="171" y="1068"/>
                    </a:cubicBezTo>
                    <a:cubicBezTo>
                      <a:pt x="172" y="1059"/>
                      <a:pt x="175" y="1050"/>
                      <a:pt x="167" y="1041"/>
                    </a:cubicBezTo>
                    <a:cubicBezTo>
                      <a:pt x="161" y="1034"/>
                      <a:pt x="166" y="1025"/>
                      <a:pt x="168" y="1018"/>
                    </a:cubicBezTo>
                    <a:cubicBezTo>
                      <a:pt x="179" y="991"/>
                      <a:pt x="186" y="963"/>
                      <a:pt x="192" y="934"/>
                    </a:cubicBezTo>
                    <a:cubicBezTo>
                      <a:pt x="194" y="921"/>
                      <a:pt x="201" y="909"/>
                      <a:pt x="210" y="897"/>
                    </a:cubicBezTo>
                    <a:cubicBezTo>
                      <a:pt x="225" y="879"/>
                      <a:pt x="229" y="855"/>
                      <a:pt x="237" y="834"/>
                    </a:cubicBezTo>
                    <a:cubicBezTo>
                      <a:pt x="239" y="827"/>
                      <a:pt x="242" y="821"/>
                      <a:pt x="243" y="816"/>
                    </a:cubicBezTo>
                    <a:cubicBezTo>
                      <a:pt x="238" y="828"/>
                      <a:pt x="235" y="842"/>
                      <a:pt x="230" y="855"/>
                    </a:cubicBezTo>
                    <a:cubicBezTo>
                      <a:pt x="223" y="872"/>
                      <a:pt x="216" y="888"/>
                      <a:pt x="205" y="902"/>
                    </a:cubicBezTo>
                    <a:cubicBezTo>
                      <a:pt x="192" y="919"/>
                      <a:pt x="188" y="940"/>
                      <a:pt x="185" y="960"/>
                    </a:cubicBezTo>
                    <a:cubicBezTo>
                      <a:pt x="181" y="978"/>
                      <a:pt x="178" y="995"/>
                      <a:pt x="170" y="1011"/>
                    </a:cubicBezTo>
                    <a:cubicBezTo>
                      <a:pt x="164" y="1026"/>
                      <a:pt x="165" y="1041"/>
                      <a:pt x="161" y="1056"/>
                    </a:cubicBezTo>
                    <a:cubicBezTo>
                      <a:pt x="153" y="1076"/>
                      <a:pt x="145" y="1094"/>
                      <a:pt x="130" y="1110"/>
                    </a:cubicBezTo>
                    <a:cubicBezTo>
                      <a:pt x="114" y="1127"/>
                      <a:pt x="114" y="1151"/>
                      <a:pt x="103" y="1170"/>
                    </a:cubicBezTo>
                    <a:cubicBezTo>
                      <a:pt x="98" y="1177"/>
                      <a:pt x="97" y="1186"/>
                      <a:pt x="91" y="1192"/>
                    </a:cubicBezTo>
                    <a:cubicBezTo>
                      <a:pt x="83" y="1195"/>
                      <a:pt x="77" y="1191"/>
                      <a:pt x="72" y="1186"/>
                    </a:cubicBezTo>
                    <a:cubicBezTo>
                      <a:pt x="65" y="1174"/>
                      <a:pt x="73" y="1164"/>
                      <a:pt x="78" y="1155"/>
                    </a:cubicBezTo>
                    <a:cubicBezTo>
                      <a:pt x="88" y="1137"/>
                      <a:pt x="96" y="1118"/>
                      <a:pt x="103" y="1099"/>
                    </a:cubicBezTo>
                    <a:cubicBezTo>
                      <a:pt x="94" y="1127"/>
                      <a:pt x="80" y="1153"/>
                      <a:pt x="65" y="1178"/>
                    </a:cubicBezTo>
                    <a:cubicBezTo>
                      <a:pt x="59" y="1181"/>
                      <a:pt x="53" y="1179"/>
                      <a:pt x="49" y="1173"/>
                    </a:cubicBezTo>
                    <a:cubicBezTo>
                      <a:pt x="48" y="1159"/>
                      <a:pt x="58" y="1149"/>
                      <a:pt x="63" y="1137"/>
                    </a:cubicBezTo>
                    <a:cubicBezTo>
                      <a:pt x="69" y="1123"/>
                      <a:pt x="78" y="1110"/>
                      <a:pt x="82" y="1095"/>
                    </a:cubicBezTo>
                    <a:cubicBezTo>
                      <a:pt x="85" y="1094"/>
                      <a:pt x="88" y="1093"/>
                      <a:pt x="90" y="1096"/>
                    </a:cubicBezTo>
                    <a:cubicBezTo>
                      <a:pt x="91" y="1095"/>
                      <a:pt x="92" y="1103"/>
                      <a:pt x="91" y="1097"/>
                    </a:cubicBezTo>
                    <a:cubicBezTo>
                      <a:pt x="90" y="1084"/>
                      <a:pt x="98" y="1075"/>
                      <a:pt x="102" y="1066"/>
                    </a:cubicBezTo>
                    <a:cubicBezTo>
                      <a:pt x="112" y="1045"/>
                      <a:pt x="120" y="1023"/>
                      <a:pt x="131" y="1003"/>
                    </a:cubicBezTo>
                    <a:cubicBezTo>
                      <a:pt x="158" y="953"/>
                      <a:pt x="184" y="902"/>
                      <a:pt x="203" y="848"/>
                    </a:cubicBezTo>
                    <a:cubicBezTo>
                      <a:pt x="208" y="837"/>
                      <a:pt x="212" y="825"/>
                      <a:pt x="223" y="817"/>
                    </a:cubicBezTo>
                    <a:cubicBezTo>
                      <a:pt x="230" y="811"/>
                      <a:pt x="230" y="800"/>
                      <a:pt x="233" y="791"/>
                    </a:cubicBezTo>
                    <a:cubicBezTo>
                      <a:pt x="235" y="784"/>
                      <a:pt x="234" y="773"/>
                      <a:pt x="240" y="769"/>
                    </a:cubicBezTo>
                    <a:cubicBezTo>
                      <a:pt x="253" y="757"/>
                      <a:pt x="253" y="741"/>
                      <a:pt x="256" y="727"/>
                    </a:cubicBezTo>
                    <a:cubicBezTo>
                      <a:pt x="260" y="711"/>
                      <a:pt x="266" y="697"/>
                      <a:pt x="269" y="684"/>
                    </a:cubicBezTo>
                    <a:cubicBezTo>
                      <a:pt x="262" y="698"/>
                      <a:pt x="261" y="717"/>
                      <a:pt x="254" y="734"/>
                    </a:cubicBezTo>
                    <a:cubicBezTo>
                      <a:pt x="243" y="761"/>
                      <a:pt x="231" y="787"/>
                      <a:pt x="219" y="814"/>
                    </a:cubicBezTo>
                    <a:cubicBezTo>
                      <a:pt x="208" y="837"/>
                      <a:pt x="199" y="861"/>
                      <a:pt x="189" y="885"/>
                    </a:cubicBezTo>
                    <a:cubicBezTo>
                      <a:pt x="184" y="898"/>
                      <a:pt x="181" y="913"/>
                      <a:pt x="166" y="920"/>
                    </a:cubicBezTo>
                    <a:cubicBezTo>
                      <a:pt x="161" y="909"/>
                      <a:pt x="164" y="899"/>
                      <a:pt x="168" y="888"/>
                    </a:cubicBezTo>
                    <a:cubicBezTo>
                      <a:pt x="177" y="865"/>
                      <a:pt x="189" y="842"/>
                      <a:pt x="198" y="820"/>
                    </a:cubicBezTo>
                    <a:cubicBezTo>
                      <a:pt x="192" y="826"/>
                      <a:pt x="197" y="841"/>
                      <a:pt x="181" y="843"/>
                    </a:cubicBezTo>
                    <a:cubicBezTo>
                      <a:pt x="176" y="835"/>
                      <a:pt x="180" y="828"/>
                      <a:pt x="183" y="821"/>
                    </a:cubicBezTo>
                    <a:cubicBezTo>
                      <a:pt x="192" y="798"/>
                      <a:pt x="198" y="772"/>
                      <a:pt x="214" y="757"/>
                    </a:cubicBezTo>
                    <a:cubicBezTo>
                      <a:pt x="240" y="732"/>
                      <a:pt x="232" y="700"/>
                      <a:pt x="242" y="679"/>
                    </a:cubicBezTo>
                    <a:cubicBezTo>
                      <a:pt x="244" y="722"/>
                      <a:pt x="210" y="758"/>
                      <a:pt x="191" y="800"/>
                    </a:cubicBezTo>
                    <a:cubicBezTo>
                      <a:pt x="180" y="824"/>
                      <a:pt x="168" y="847"/>
                      <a:pt x="158" y="872"/>
                    </a:cubicBezTo>
                    <a:cubicBezTo>
                      <a:pt x="153" y="882"/>
                      <a:pt x="148" y="891"/>
                      <a:pt x="139" y="898"/>
                    </a:cubicBezTo>
                    <a:cubicBezTo>
                      <a:pt x="137" y="900"/>
                      <a:pt x="133" y="902"/>
                      <a:pt x="130" y="899"/>
                    </a:cubicBezTo>
                    <a:cubicBezTo>
                      <a:pt x="127" y="897"/>
                      <a:pt x="127" y="894"/>
                      <a:pt x="128" y="890"/>
                    </a:cubicBezTo>
                    <a:cubicBezTo>
                      <a:pt x="129" y="888"/>
                      <a:pt x="130" y="887"/>
                      <a:pt x="131" y="885"/>
                    </a:cubicBezTo>
                    <a:cubicBezTo>
                      <a:pt x="155" y="848"/>
                      <a:pt x="166" y="805"/>
                      <a:pt x="180" y="764"/>
                    </a:cubicBezTo>
                    <a:cubicBezTo>
                      <a:pt x="183" y="755"/>
                      <a:pt x="186" y="754"/>
                      <a:pt x="196" y="754"/>
                    </a:cubicBezTo>
                    <a:cubicBezTo>
                      <a:pt x="197" y="754"/>
                      <a:pt x="196" y="753"/>
                      <a:pt x="196" y="753"/>
                    </a:cubicBezTo>
                    <a:cubicBezTo>
                      <a:pt x="199" y="721"/>
                      <a:pt x="213" y="693"/>
                      <a:pt x="224" y="664"/>
                    </a:cubicBezTo>
                    <a:cubicBezTo>
                      <a:pt x="227" y="646"/>
                      <a:pt x="237" y="631"/>
                      <a:pt x="242" y="615"/>
                    </a:cubicBezTo>
                    <a:cubicBezTo>
                      <a:pt x="246" y="604"/>
                      <a:pt x="249" y="593"/>
                      <a:pt x="247" y="582"/>
                    </a:cubicBezTo>
                    <a:cubicBezTo>
                      <a:pt x="260" y="546"/>
                      <a:pt x="274" y="510"/>
                      <a:pt x="282" y="468"/>
                    </a:cubicBezTo>
                    <a:cubicBezTo>
                      <a:pt x="273" y="509"/>
                      <a:pt x="261" y="544"/>
                      <a:pt x="248" y="579"/>
                    </a:cubicBezTo>
                    <a:cubicBezTo>
                      <a:pt x="250" y="604"/>
                      <a:pt x="238" y="625"/>
                      <a:pt x="229" y="647"/>
                    </a:cubicBezTo>
                    <a:cubicBezTo>
                      <a:pt x="227" y="652"/>
                      <a:pt x="223" y="657"/>
                      <a:pt x="224" y="664"/>
                    </a:cubicBezTo>
                    <a:cubicBezTo>
                      <a:pt x="209" y="691"/>
                      <a:pt x="207" y="722"/>
                      <a:pt x="189" y="748"/>
                    </a:cubicBezTo>
                    <a:cubicBezTo>
                      <a:pt x="186" y="752"/>
                      <a:pt x="184" y="758"/>
                      <a:pt x="179" y="755"/>
                    </a:cubicBezTo>
                    <a:cubicBezTo>
                      <a:pt x="174" y="753"/>
                      <a:pt x="176" y="747"/>
                      <a:pt x="177" y="743"/>
                    </a:cubicBezTo>
                    <a:cubicBezTo>
                      <a:pt x="184" y="718"/>
                      <a:pt x="195" y="696"/>
                      <a:pt x="203" y="672"/>
                    </a:cubicBezTo>
                    <a:cubicBezTo>
                      <a:pt x="205" y="669"/>
                      <a:pt x="200" y="670"/>
                      <a:pt x="203" y="671"/>
                    </a:cubicBezTo>
                    <a:cubicBezTo>
                      <a:pt x="203" y="671"/>
                      <a:pt x="203" y="671"/>
                      <a:pt x="203" y="672"/>
                    </a:cubicBezTo>
                    <a:cubicBezTo>
                      <a:pt x="195" y="696"/>
                      <a:pt x="184" y="719"/>
                      <a:pt x="177" y="744"/>
                    </a:cubicBezTo>
                    <a:cubicBezTo>
                      <a:pt x="173" y="754"/>
                      <a:pt x="166" y="760"/>
                      <a:pt x="153" y="760"/>
                    </a:cubicBezTo>
                    <a:cubicBezTo>
                      <a:pt x="156" y="727"/>
                      <a:pt x="172" y="699"/>
                      <a:pt x="178" y="667"/>
                    </a:cubicBezTo>
                    <a:cubicBezTo>
                      <a:pt x="172" y="694"/>
                      <a:pt x="158" y="719"/>
                      <a:pt x="156" y="746"/>
                    </a:cubicBezTo>
                    <a:cubicBezTo>
                      <a:pt x="152" y="793"/>
                      <a:pt x="128" y="832"/>
                      <a:pt x="109" y="873"/>
                    </a:cubicBezTo>
                    <a:cubicBezTo>
                      <a:pt x="101" y="890"/>
                      <a:pt x="98" y="910"/>
                      <a:pt x="89" y="920"/>
                    </a:cubicBezTo>
                    <a:cubicBezTo>
                      <a:pt x="108" y="875"/>
                      <a:pt x="134" y="826"/>
                      <a:pt x="153" y="775"/>
                    </a:cubicBezTo>
                    <a:cubicBezTo>
                      <a:pt x="155" y="770"/>
                      <a:pt x="155" y="763"/>
                      <a:pt x="162" y="762"/>
                    </a:cubicBezTo>
                    <a:cubicBezTo>
                      <a:pt x="166" y="761"/>
                      <a:pt x="171" y="763"/>
                      <a:pt x="175" y="765"/>
                    </a:cubicBezTo>
                    <a:cubicBezTo>
                      <a:pt x="182" y="770"/>
                      <a:pt x="177" y="775"/>
                      <a:pt x="175" y="779"/>
                    </a:cubicBezTo>
                    <a:cubicBezTo>
                      <a:pt x="160" y="830"/>
                      <a:pt x="137" y="878"/>
                      <a:pt x="110" y="924"/>
                    </a:cubicBezTo>
                    <a:cubicBezTo>
                      <a:pt x="104" y="935"/>
                      <a:pt x="103" y="950"/>
                      <a:pt x="90" y="957"/>
                    </a:cubicBezTo>
                    <a:cubicBezTo>
                      <a:pt x="89" y="956"/>
                      <a:pt x="87" y="953"/>
                      <a:pt x="86" y="954"/>
                    </a:cubicBezTo>
                    <a:cubicBezTo>
                      <a:pt x="71" y="995"/>
                      <a:pt x="57" y="1036"/>
                      <a:pt x="44" y="1077"/>
                    </a:cubicBezTo>
                    <a:cubicBezTo>
                      <a:pt x="49" y="1085"/>
                      <a:pt x="48" y="1092"/>
                      <a:pt x="43" y="1099"/>
                    </a:cubicBezTo>
                    <a:cubicBezTo>
                      <a:pt x="38" y="1107"/>
                      <a:pt x="35" y="1116"/>
                      <a:pt x="31" y="1125"/>
                    </a:cubicBezTo>
                    <a:cubicBezTo>
                      <a:pt x="37" y="1114"/>
                      <a:pt x="40" y="1100"/>
                      <a:pt x="49" y="1092"/>
                    </a:cubicBezTo>
                    <a:cubicBezTo>
                      <a:pt x="61" y="1081"/>
                      <a:pt x="46" y="1083"/>
                      <a:pt x="44" y="1078"/>
                    </a:cubicBezTo>
                    <a:cubicBezTo>
                      <a:pt x="42" y="1068"/>
                      <a:pt x="49" y="1059"/>
                      <a:pt x="53" y="1051"/>
                    </a:cubicBezTo>
                    <a:cubicBezTo>
                      <a:pt x="65" y="1026"/>
                      <a:pt x="65" y="997"/>
                      <a:pt x="82" y="974"/>
                    </a:cubicBezTo>
                    <a:cubicBezTo>
                      <a:pt x="92" y="963"/>
                      <a:pt x="98" y="950"/>
                      <a:pt x="104" y="937"/>
                    </a:cubicBezTo>
                    <a:cubicBezTo>
                      <a:pt x="106" y="933"/>
                      <a:pt x="107" y="926"/>
                      <a:pt x="113" y="929"/>
                    </a:cubicBezTo>
                    <a:cubicBezTo>
                      <a:pt x="119" y="931"/>
                      <a:pt x="117" y="938"/>
                      <a:pt x="115" y="943"/>
                    </a:cubicBezTo>
                    <a:cubicBezTo>
                      <a:pt x="113" y="949"/>
                      <a:pt x="110" y="955"/>
                      <a:pt x="106" y="960"/>
                    </a:cubicBezTo>
                    <a:cubicBezTo>
                      <a:pt x="115" y="948"/>
                      <a:pt x="118" y="932"/>
                      <a:pt x="125" y="918"/>
                    </a:cubicBezTo>
                    <a:cubicBezTo>
                      <a:pt x="128" y="913"/>
                      <a:pt x="129" y="905"/>
                      <a:pt x="135" y="905"/>
                    </a:cubicBezTo>
                    <a:cubicBezTo>
                      <a:pt x="143" y="904"/>
                      <a:pt x="140" y="912"/>
                      <a:pt x="141" y="917"/>
                    </a:cubicBezTo>
                    <a:cubicBezTo>
                      <a:pt x="143" y="916"/>
                      <a:pt x="145" y="915"/>
                      <a:pt x="147" y="917"/>
                    </a:cubicBezTo>
                    <a:cubicBezTo>
                      <a:pt x="151" y="931"/>
                      <a:pt x="140" y="942"/>
                      <a:pt x="136" y="953"/>
                    </a:cubicBezTo>
                    <a:cubicBezTo>
                      <a:pt x="131" y="965"/>
                      <a:pt x="125" y="977"/>
                      <a:pt x="122" y="983"/>
                    </a:cubicBezTo>
                    <a:cubicBezTo>
                      <a:pt x="129" y="968"/>
                      <a:pt x="140" y="946"/>
                      <a:pt x="149" y="924"/>
                    </a:cubicBezTo>
                    <a:cubicBezTo>
                      <a:pt x="151" y="918"/>
                      <a:pt x="150" y="909"/>
                      <a:pt x="158" y="908"/>
                    </a:cubicBezTo>
                    <a:cubicBezTo>
                      <a:pt x="168" y="907"/>
                      <a:pt x="160" y="921"/>
                      <a:pt x="168" y="922"/>
                    </a:cubicBezTo>
                    <a:cubicBezTo>
                      <a:pt x="160" y="950"/>
                      <a:pt x="147" y="975"/>
                      <a:pt x="131" y="999"/>
                    </a:cubicBezTo>
                    <a:cubicBezTo>
                      <a:pt x="120" y="1022"/>
                      <a:pt x="111" y="1046"/>
                      <a:pt x="100" y="1068"/>
                    </a:cubicBezTo>
                    <a:cubicBezTo>
                      <a:pt x="95" y="1079"/>
                      <a:pt x="90" y="1090"/>
                      <a:pt x="80" y="1097"/>
                    </a:cubicBezTo>
                    <a:cubicBezTo>
                      <a:pt x="72" y="1122"/>
                      <a:pt x="57" y="1145"/>
                      <a:pt x="46" y="1169"/>
                    </a:cubicBezTo>
                    <a:cubicBezTo>
                      <a:pt x="39" y="1170"/>
                      <a:pt x="34" y="1168"/>
                      <a:pt x="33" y="1161"/>
                    </a:cubicBezTo>
                    <a:cubicBezTo>
                      <a:pt x="52" y="1133"/>
                      <a:pt x="65" y="1103"/>
                      <a:pt x="72" y="1070"/>
                    </a:cubicBezTo>
                    <a:cubicBezTo>
                      <a:pt x="77" y="1045"/>
                      <a:pt x="91" y="1022"/>
                      <a:pt x="99" y="1003"/>
                    </a:cubicBezTo>
                    <a:cubicBezTo>
                      <a:pt x="82" y="1032"/>
                      <a:pt x="73" y="1068"/>
                      <a:pt x="61" y="1104"/>
                    </a:cubicBezTo>
                    <a:cubicBezTo>
                      <a:pt x="56" y="1120"/>
                      <a:pt x="51" y="1136"/>
                      <a:pt x="40" y="1149"/>
                    </a:cubicBezTo>
                    <a:cubicBezTo>
                      <a:pt x="36" y="1156"/>
                      <a:pt x="31" y="1160"/>
                      <a:pt x="23" y="1160"/>
                    </a:cubicBezTo>
                    <a:cubicBezTo>
                      <a:pt x="13" y="1157"/>
                      <a:pt x="4" y="1153"/>
                      <a:pt x="0" y="1142"/>
                    </a:cubicBezTo>
                    <a:cubicBezTo>
                      <a:pt x="0" y="1136"/>
                      <a:pt x="4" y="1131"/>
                      <a:pt x="7" y="1126"/>
                    </a:cubicBezTo>
                    <a:cubicBezTo>
                      <a:pt x="16" y="1105"/>
                      <a:pt x="26" y="1084"/>
                      <a:pt x="35" y="1065"/>
                    </a:cubicBezTo>
                    <a:cubicBezTo>
                      <a:pt x="26" y="1073"/>
                      <a:pt x="29" y="1089"/>
                      <a:pt x="17" y="1097"/>
                    </a:cubicBezTo>
                    <a:cubicBezTo>
                      <a:pt x="7" y="1091"/>
                      <a:pt x="14" y="1083"/>
                      <a:pt x="13" y="1076"/>
                    </a:cubicBezTo>
                    <a:cubicBezTo>
                      <a:pt x="32" y="1034"/>
                      <a:pt x="44" y="989"/>
                      <a:pt x="61" y="946"/>
                    </a:cubicBezTo>
                    <a:cubicBezTo>
                      <a:pt x="61" y="945"/>
                      <a:pt x="63" y="944"/>
                      <a:pt x="62" y="942"/>
                    </a:cubicBezTo>
                    <a:cubicBezTo>
                      <a:pt x="61" y="944"/>
                      <a:pt x="59" y="945"/>
                      <a:pt x="57" y="945"/>
                    </a:cubicBezTo>
                    <a:cubicBezTo>
                      <a:pt x="42" y="934"/>
                      <a:pt x="58" y="923"/>
                      <a:pt x="58" y="912"/>
                    </a:cubicBezTo>
                    <a:cubicBezTo>
                      <a:pt x="68" y="889"/>
                      <a:pt x="77" y="862"/>
                      <a:pt x="94" y="844"/>
                    </a:cubicBezTo>
                    <a:cubicBezTo>
                      <a:pt x="113" y="822"/>
                      <a:pt x="117" y="794"/>
                      <a:pt x="132" y="773"/>
                    </a:cubicBezTo>
                    <a:cubicBezTo>
                      <a:pt x="139" y="762"/>
                      <a:pt x="135" y="755"/>
                      <a:pt x="137" y="747"/>
                    </a:cubicBezTo>
                    <a:cubicBezTo>
                      <a:pt x="139" y="736"/>
                      <a:pt x="143" y="725"/>
                      <a:pt x="145" y="714"/>
                    </a:cubicBezTo>
                    <a:cubicBezTo>
                      <a:pt x="150" y="682"/>
                      <a:pt x="160" y="651"/>
                      <a:pt x="173" y="624"/>
                    </a:cubicBezTo>
                    <a:cubicBezTo>
                      <a:pt x="151" y="663"/>
                      <a:pt x="145" y="709"/>
                      <a:pt x="135" y="754"/>
                    </a:cubicBezTo>
                    <a:cubicBezTo>
                      <a:pt x="129" y="779"/>
                      <a:pt x="124" y="809"/>
                      <a:pt x="108" y="826"/>
                    </a:cubicBezTo>
                    <a:cubicBezTo>
                      <a:pt x="83" y="851"/>
                      <a:pt x="77" y="884"/>
                      <a:pt x="58" y="911"/>
                    </a:cubicBezTo>
                    <a:cubicBezTo>
                      <a:pt x="56" y="924"/>
                      <a:pt x="50" y="922"/>
                      <a:pt x="42" y="916"/>
                    </a:cubicBezTo>
                    <a:cubicBezTo>
                      <a:pt x="42" y="906"/>
                      <a:pt x="52" y="897"/>
                      <a:pt x="42" y="887"/>
                    </a:cubicBezTo>
                    <a:cubicBezTo>
                      <a:pt x="49" y="863"/>
                      <a:pt x="65" y="842"/>
                      <a:pt x="75" y="819"/>
                    </a:cubicBezTo>
                    <a:cubicBezTo>
                      <a:pt x="76" y="816"/>
                      <a:pt x="83" y="812"/>
                      <a:pt x="75" y="809"/>
                    </a:cubicBezTo>
                    <a:cubicBezTo>
                      <a:pt x="73" y="798"/>
                      <a:pt x="73" y="788"/>
                      <a:pt x="82" y="780"/>
                    </a:cubicBezTo>
                    <a:cubicBezTo>
                      <a:pt x="95" y="765"/>
                      <a:pt x="95" y="746"/>
                      <a:pt x="101" y="729"/>
                    </a:cubicBezTo>
                    <a:cubicBezTo>
                      <a:pt x="105" y="720"/>
                      <a:pt x="107" y="710"/>
                      <a:pt x="109" y="704"/>
                    </a:cubicBezTo>
                    <a:cubicBezTo>
                      <a:pt x="111" y="698"/>
                      <a:pt x="113" y="701"/>
                      <a:pt x="111" y="700"/>
                    </a:cubicBezTo>
                    <a:cubicBezTo>
                      <a:pt x="111" y="700"/>
                      <a:pt x="110" y="700"/>
                      <a:pt x="110" y="701"/>
                    </a:cubicBezTo>
                    <a:cubicBezTo>
                      <a:pt x="104" y="718"/>
                      <a:pt x="101" y="734"/>
                      <a:pt x="94" y="750"/>
                    </a:cubicBezTo>
                    <a:cubicBezTo>
                      <a:pt x="93" y="754"/>
                      <a:pt x="94" y="762"/>
                      <a:pt x="85" y="760"/>
                    </a:cubicBezTo>
                    <a:cubicBezTo>
                      <a:pt x="84" y="760"/>
                      <a:pt x="84" y="760"/>
                      <a:pt x="84" y="760"/>
                    </a:cubicBezTo>
                    <a:cubicBezTo>
                      <a:pt x="83" y="760"/>
                      <a:pt x="83" y="760"/>
                      <a:pt x="83" y="760"/>
                    </a:cubicBezTo>
                    <a:cubicBezTo>
                      <a:pt x="74" y="747"/>
                      <a:pt x="81" y="734"/>
                      <a:pt x="84" y="721"/>
                    </a:cubicBezTo>
                    <a:cubicBezTo>
                      <a:pt x="85" y="716"/>
                      <a:pt x="90" y="711"/>
                      <a:pt x="82" y="708"/>
                    </a:cubicBezTo>
                    <a:cubicBezTo>
                      <a:pt x="82" y="693"/>
                      <a:pt x="85" y="679"/>
                      <a:pt x="95" y="667"/>
                    </a:cubicBezTo>
                    <a:cubicBezTo>
                      <a:pt x="113" y="652"/>
                      <a:pt x="116" y="628"/>
                      <a:pt x="125" y="608"/>
                    </a:cubicBezTo>
                    <a:cubicBezTo>
                      <a:pt x="142" y="571"/>
                      <a:pt x="149" y="531"/>
                      <a:pt x="163" y="493"/>
                    </a:cubicBezTo>
                    <a:cubicBezTo>
                      <a:pt x="149" y="530"/>
                      <a:pt x="141" y="569"/>
                      <a:pt x="126" y="606"/>
                    </a:cubicBezTo>
                    <a:cubicBezTo>
                      <a:pt x="120" y="620"/>
                      <a:pt x="114" y="634"/>
                      <a:pt x="108" y="648"/>
                    </a:cubicBezTo>
                    <a:cubicBezTo>
                      <a:pt x="107" y="652"/>
                      <a:pt x="105" y="657"/>
                      <a:pt x="99" y="656"/>
                    </a:cubicBezTo>
                    <a:cubicBezTo>
                      <a:pt x="90" y="648"/>
                      <a:pt x="100" y="641"/>
                      <a:pt x="101" y="634"/>
                    </a:cubicBezTo>
                    <a:cubicBezTo>
                      <a:pt x="102" y="625"/>
                      <a:pt x="110" y="617"/>
                      <a:pt x="103" y="608"/>
                    </a:cubicBezTo>
                    <a:cubicBezTo>
                      <a:pt x="100" y="604"/>
                      <a:pt x="101" y="600"/>
                      <a:pt x="102" y="597"/>
                    </a:cubicBezTo>
                    <a:cubicBezTo>
                      <a:pt x="126" y="526"/>
                      <a:pt x="153" y="457"/>
                      <a:pt x="196" y="396"/>
                    </a:cubicBezTo>
                    <a:cubicBezTo>
                      <a:pt x="231" y="347"/>
                      <a:pt x="249" y="289"/>
                      <a:pt x="269" y="233"/>
                    </a:cubicBezTo>
                    <a:cubicBezTo>
                      <a:pt x="290" y="197"/>
                      <a:pt x="303" y="158"/>
                      <a:pt x="318" y="119"/>
                    </a:cubicBezTo>
                    <a:cubicBezTo>
                      <a:pt x="303" y="157"/>
                      <a:pt x="290" y="195"/>
                      <a:pt x="270" y="231"/>
                    </a:cubicBezTo>
                    <a:cubicBezTo>
                      <a:pt x="260" y="254"/>
                      <a:pt x="253" y="278"/>
                      <a:pt x="245" y="302"/>
                    </a:cubicBezTo>
                    <a:cubicBezTo>
                      <a:pt x="231" y="341"/>
                      <a:pt x="209" y="374"/>
                      <a:pt x="188" y="409"/>
                    </a:cubicBezTo>
                    <a:cubicBezTo>
                      <a:pt x="167" y="443"/>
                      <a:pt x="148" y="479"/>
                      <a:pt x="130" y="516"/>
                    </a:cubicBezTo>
                    <a:cubicBezTo>
                      <a:pt x="121" y="533"/>
                      <a:pt x="112" y="552"/>
                      <a:pt x="95" y="564"/>
                    </a:cubicBezTo>
                    <a:cubicBezTo>
                      <a:pt x="86" y="553"/>
                      <a:pt x="98" y="545"/>
                      <a:pt x="101" y="536"/>
                    </a:cubicBezTo>
                    <a:cubicBezTo>
                      <a:pt x="106" y="520"/>
                      <a:pt x="116" y="506"/>
                      <a:pt x="124" y="491"/>
                    </a:cubicBezTo>
                    <a:cubicBezTo>
                      <a:pt x="126" y="486"/>
                      <a:pt x="133" y="482"/>
                      <a:pt x="126" y="476"/>
                    </a:cubicBezTo>
                    <a:cubicBezTo>
                      <a:pt x="125" y="473"/>
                      <a:pt x="125" y="470"/>
                      <a:pt x="127" y="468"/>
                    </a:cubicBezTo>
                    <a:cubicBezTo>
                      <a:pt x="150" y="434"/>
                      <a:pt x="166" y="396"/>
                      <a:pt x="184" y="359"/>
                    </a:cubicBezTo>
                    <a:cubicBezTo>
                      <a:pt x="214" y="313"/>
                      <a:pt x="232" y="260"/>
                      <a:pt x="254" y="210"/>
                    </a:cubicBezTo>
                    <a:cubicBezTo>
                      <a:pt x="267" y="178"/>
                      <a:pt x="284" y="148"/>
                      <a:pt x="291" y="121"/>
                    </a:cubicBezTo>
                    <a:cubicBezTo>
                      <a:pt x="274" y="167"/>
                      <a:pt x="249" y="217"/>
                      <a:pt x="229" y="268"/>
                    </a:cubicBezTo>
                    <a:cubicBezTo>
                      <a:pt x="221" y="287"/>
                      <a:pt x="213" y="306"/>
                      <a:pt x="203" y="324"/>
                    </a:cubicBezTo>
                    <a:cubicBezTo>
                      <a:pt x="201" y="327"/>
                      <a:pt x="201" y="334"/>
                      <a:pt x="194" y="332"/>
                    </a:cubicBezTo>
                    <a:cubicBezTo>
                      <a:pt x="202" y="303"/>
                      <a:pt x="198" y="271"/>
                      <a:pt x="213" y="244"/>
                    </a:cubicBezTo>
                    <a:cubicBezTo>
                      <a:pt x="229" y="220"/>
                      <a:pt x="236" y="192"/>
                      <a:pt x="242" y="165"/>
                    </a:cubicBezTo>
                    <a:cubicBezTo>
                      <a:pt x="246" y="148"/>
                      <a:pt x="254" y="134"/>
                      <a:pt x="259" y="118"/>
                    </a:cubicBezTo>
                    <a:cubicBezTo>
                      <a:pt x="262" y="111"/>
                      <a:pt x="265" y="105"/>
                      <a:pt x="266" y="99"/>
                    </a:cubicBezTo>
                    <a:cubicBezTo>
                      <a:pt x="258" y="122"/>
                      <a:pt x="248" y="145"/>
                      <a:pt x="239" y="169"/>
                    </a:cubicBezTo>
                    <a:cubicBezTo>
                      <a:pt x="238" y="173"/>
                      <a:pt x="236" y="176"/>
                      <a:pt x="231" y="176"/>
                    </a:cubicBezTo>
                    <a:close/>
                  </a:path>
                </a:pathLst>
              </a:custGeom>
              <a:solidFill>
                <a:srgbClr val="F3DAB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5" name="Freeform 12">
                <a:extLst>
                  <a:ext uri="{FF2B5EF4-FFF2-40B4-BE49-F238E27FC236}">
                    <a16:creationId xmlns:a16="http://schemas.microsoft.com/office/drawing/2014/main" id="{AADDA004-8475-478C-8357-A2BC06336CCE}"/>
                  </a:ext>
                </a:extLst>
              </p:cNvPr>
              <p:cNvSpPr>
                <a:spLocks/>
              </p:cNvSpPr>
              <p:nvPr/>
            </p:nvSpPr>
            <p:spPr bwMode="auto">
              <a:xfrm>
                <a:off x="1616" y="1259"/>
                <a:ext cx="429" cy="1401"/>
              </a:xfrm>
              <a:custGeom>
                <a:avLst/>
                <a:gdLst>
                  <a:gd name="T0" fmla="*/ 71 w 382"/>
                  <a:gd name="T1" fmla="*/ 553 h 1247"/>
                  <a:gd name="T2" fmla="*/ 90 w 382"/>
                  <a:gd name="T3" fmla="*/ 349 h 1247"/>
                  <a:gd name="T4" fmla="*/ 88 w 382"/>
                  <a:gd name="T5" fmla="*/ 256 h 1247"/>
                  <a:gd name="T6" fmla="*/ 94 w 382"/>
                  <a:gd name="T7" fmla="*/ 574 h 1247"/>
                  <a:gd name="T8" fmla="*/ 80 w 382"/>
                  <a:gd name="T9" fmla="*/ 494 h 1247"/>
                  <a:gd name="T10" fmla="*/ 70 w 382"/>
                  <a:gd name="T11" fmla="*/ 407 h 1247"/>
                  <a:gd name="T12" fmla="*/ 60 w 382"/>
                  <a:gd name="T13" fmla="*/ 42 h 1247"/>
                  <a:gd name="T14" fmla="*/ 78 w 382"/>
                  <a:gd name="T15" fmla="*/ 6 h 1247"/>
                  <a:gd name="T16" fmla="*/ 147 w 382"/>
                  <a:gd name="T17" fmla="*/ 185 h 1247"/>
                  <a:gd name="T18" fmla="*/ 145 w 382"/>
                  <a:gd name="T19" fmla="*/ 104 h 1247"/>
                  <a:gd name="T20" fmla="*/ 182 w 382"/>
                  <a:gd name="T21" fmla="*/ 252 h 1247"/>
                  <a:gd name="T22" fmla="*/ 186 w 382"/>
                  <a:gd name="T23" fmla="*/ 384 h 1247"/>
                  <a:gd name="T24" fmla="*/ 170 w 382"/>
                  <a:gd name="T25" fmla="*/ 198 h 1247"/>
                  <a:gd name="T26" fmla="*/ 169 w 382"/>
                  <a:gd name="T27" fmla="*/ 6 h 1247"/>
                  <a:gd name="T28" fmla="*/ 213 w 382"/>
                  <a:gd name="T29" fmla="*/ 368 h 1247"/>
                  <a:gd name="T30" fmla="*/ 176 w 382"/>
                  <a:gd name="T31" fmla="*/ 78 h 1247"/>
                  <a:gd name="T32" fmla="*/ 196 w 382"/>
                  <a:gd name="T33" fmla="*/ 98 h 1247"/>
                  <a:gd name="T34" fmla="*/ 234 w 382"/>
                  <a:gd name="T35" fmla="*/ 336 h 1247"/>
                  <a:gd name="T36" fmla="*/ 249 w 382"/>
                  <a:gd name="T37" fmla="*/ 448 h 1247"/>
                  <a:gd name="T38" fmla="*/ 200 w 382"/>
                  <a:gd name="T39" fmla="*/ 121 h 1247"/>
                  <a:gd name="T40" fmla="*/ 231 w 382"/>
                  <a:gd name="T41" fmla="*/ 7 h 1247"/>
                  <a:gd name="T42" fmla="*/ 256 w 382"/>
                  <a:gd name="T43" fmla="*/ 47 h 1247"/>
                  <a:gd name="T44" fmla="*/ 284 w 382"/>
                  <a:gd name="T45" fmla="*/ 250 h 1247"/>
                  <a:gd name="T46" fmla="*/ 292 w 382"/>
                  <a:gd name="T47" fmla="*/ 353 h 1247"/>
                  <a:gd name="T48" fmla="*/ 333 w 382"/>
                  <a:gd name="T49" fmla="*/ 645 h 1247"/>
                  <a:gd name="T50" fmla="*/ 335 w 382"/>
                  <a:gd name="T51" fmla="*/ 664 h 1247"/>
                  <a:gd name="T52" fmla="*/ 373 w 382"/>
                  <a:gd name="T53" fmla="*/ 915 h 1247"/>
                  <a:gd name="T54" fmla="*/ 353 w 382"/>
                  <a:gd name="T55" fmla="*/ 904 h 1247"/>
                  <a:gd name="T56" fmla="*/ 348 w 382"/>
                  <a:gd name="T57" fmla="*/ 1129 h 1247"/>
                  <a:gd name="T58" fmla="*/ 334 w 382"/>
                  <a:gd name="T59" fmla="*/ 1092 h 1247"/>
                  <a:gd name="T60" fmla="*/ 341 w 382"/>
                  <a:gd name="T61" fmla="*/ 1135 h 1247"/>
                  <a:gd name="T62" fmla="*/ 308 w 382"/>
                  <a:gd name="T63" fmla="*/ 1157 h 1247"/>
                  <a:gd name="T64" fmla="*/ 247 w 382"/>
                  <a:gd name="T65" fmla="*/ 1083 h 1247"/>
                  <a:gd name="T66" fmla="*/ 236 w 382"/>
                  <a:gd name="T67" fmla="*/ 961 h 1247"/>
                  <a:gd name="T68" fmla="*/ 212 w 382"/>
                  <a:gd name="T69" fmla="*/ 1198 h 1247"/>
                  <a:gd name="T70" fmla="*/ 165 w 382"/>
                  <a:gd name="T71" fmla="*/ 1205 h 1247"/>
                  <a:gd name="T72" fmla="*/ 147 w 382"/>
                  <a:gd name="T73" fmla="*/ 1008 h 1247"/>
                  <a:gd name="T74" fmla="*/ 168 w 382"/>
                  <a:gd name="T75" fmla="*/ 1218 h 1247"/>
                  <a:gd name="T76" fmla="*/ 64 w 382"/>
                  <a:gd name="T77" fmla="*/ 1195 h 1247"/>
                  <a:gd name="T78" fmla="*/ 39 w 382"/>
                  <a:gd name="T79" fmla="*/ 836 h 1247"/>
                  <a:gd name="T80" fmla="*/ 29 w 382"/>
                  <a:gd name="T81" fmla="*/ 932 h 1247"/>
                  <a:gd name="T82" fmla="*/ 22 w 382"/>
                  <a:gd name="T83" fmla="*/ 658 h 1247"/>
                  <a:gd name="T84" fmla="*/ 2 w 382"/>
                  <a:gd name="T85" fmla="*/ 484 h 1247"/>
                  <a:gd name="T86" fmla="*/ 22 w 382"/>
                  <a:gd name="T87" fmla="*/ 515 h 1247"/>
                  <a:gd name="T88" fmla="*/ 41 w 382"/>
                  <a:gd name="T89" fmla="*/ 734 h 1247"/>
                  <a:gd name="T90" fmla="*/ 66 w 382"/>
                  <a:gd name="T91" fmla="*/ 734 h 1247"/>
                  <a:gd name="T92" fmla="*/ 66 w 382"/>
                  <a:gd name="T93" fmla="*/ 668 h 1247"/>
                  <a:gd name="T94" fmla="*/ 38 w 382"/>
                  <a:gd name="T95" fmla="*/ 480 h 1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82" h="1247">
                    <a:moveTo>
                      <a:pt x="50" y="432"/>
                    </a:moveTo>
                    <a:cubicBezTo>
                      <a:pt x="54" y="432"/>
                      <a:pt x="55" y="420"/>
                      <a:pt x="62" y="428"/>
                    </a:cubicBezTo>
                    <a:cubicBezTo>
                      <a:pt x="61" y="454"/>
                      <a:pt x="60" y="479"/>
                      <a:pt x="68" y="504"/>
                    </a:cubicBezTo>
                    <a:cubicBezTo>
                      <a:pt x="73" y="520"/>
                      <a:pt x="69" y="537"/>
                      <a:pt x="71" y="553"/>
                    </a:cubicBezTo>
                    <a:cubicBezTo>
                      <a:pt x="71" y="566"/>
                      <a:pt x="78" y="549"/>
                      <a:pt x="79" y="555"/>
                    </a:cubicBezTo>
                    <a:cubicBezTo>
                      <a:pt x="86" y="569"/>
                      <a:pt x="79" y="586"/>
                      <a:pt x="88" y="598"/>
                    </a:cubicBezTo>
                    <a:cubicBezTo>
                      <a:pt x="107" y="548"/>
                      <a:pt x="95" y="495"/>
                      <a:pt x="96" y="443"/>
                    </a:cubicBezTo>
                    <a:cubicBezTo>
                      <a:pt x="84" y="412"/>
                      <a:pt x="92" y="380"/>
                      <a:pt x="90" y="349"/>
                    </a:cubicBezTo>
                    <a:cubicBezTo>
                      <a:pt x="91" y="325"/>
                      <a:pt x="89" y="302"/>
                      <a:pt x="87" y="278"/>
                    </a:cubicBezTo>
                    <a:cubicBezTo>
                      <a:pt x="86" y="271"/>
                      <a:pt x="85" y="264"/>
                      <a:pt x="88" y="257"/>
                    </a:cubicBezTo>
                    <a:cubicBezTo>
                      <a:pt x="89" y="236"/>
                      <a:pt x="84" y="216"/>
                      <a:pt x="86" y="200"/>
                    </a:cubicBezTo>
                    <a:cubicBezTo>
                      <a:pt x="84" y="215"/>
                      <a:pt x="88" y="235"/>
                      <a:pt x="88" y="256"/>
                    </a:cubicBezTo>
                    <a:cubicBezTo>
                      <a:pt x="84" y="276"/>
                      <a:pt x="90" y="297"/>
                      <a:pt x="90" y="317"/>
                    </a:cubicBezTo>
                    <a:cubicBezTo>
                      <a:pt x="90" y="353"/>
                      <a:pt x="92" y="389"/>
                      <a:pt x="88" y="425"/>
                    </a:cubicBezTo>
                    <a:cubicBezTo>
                      <a:pt x="87" y="434"/>
                      <a:pt x="99" y="435"/>
                      <a:pt x="96" y="443"/>
                    </a:cubicBezTo>
                    <a:cubicBezTo>
                      <a:pt x="94" y="487"/>
                      <a:pt x="104" y="531"/>
                      <a:pt x="94" y="574"/>
                    </a:cubicBezTo>
                    <a:cubicBezTo>
                      <a:pt x="93" y="579"/>
                      <a:pt x="94" y="585"/>
                      <a:pt x="88" y="588"/>
                    </a:cubicBezTo>
                    <a:cubicBezTo>
                      <a:pt x="78" y="580"/>
                      <a:pt x="84" y="569"/>
                      <a:pt x="81" y="559"/>
                    </a:cubicBezTo>
                    <a:cubicBezTo>
                      <a:pt x="79" y="554"/>
                      <a:pt x="80" y="549"/>
                      <a:pt x="82" y="543"/>
                    </a:cubicBezTo>
                    <a:cubicBezTo>
                      <a:pt x="81" y="526"/>
                      <a:pt x="80" y="509"/>
                      <a:pt x="80" y="494"/>
                    </a:cubicBezTo>
                    <a:cubicBezTo>
                      <a:pt x="77" y="510"/>
                      <a:pt x="84" y="528"/>
                      <a:pt x="79" y="547"/>
                    </a:cubicBezTo>
                    <a:cubicBezTo>
                      <a:pt x="74" y="550"/>
                      <a:pt x="71" y="546"/>
                      <a:pt x="71" y="542"/>
                    </a:cubicBezTo>
                    <a:cubicBezTo>
                      <a:pt x="73" y="517"/>
                      <a:pt x="65" y="493"/>
                      <a:pt x="62" y="468"/>
                    </a:cubicBezTo>
                    <a:cubicBezTo>
                      <a:pt x="59" y="447"/>
                      <a:pt x="75" y="428"/>
                      <a:pt x="70" y="407"/>
                    </a:cubicBezTo>
                    <a:cubicBezTo>
                      <a:pt x="68" y="376"/>
                      <a:pt x="77" y="345"/>
                      <a:pt x="70" y="314"/>
                    </a:cubicBezTo>
                    <a:cubicBezTo>
                      <a:pt x="58" y="259"/>
                      <a:pt x="72" y="204"/>
                      <a:pt x="70" y="148"/>
                    </a:cubicBezTo>
                    <a:cubicBezTo>
                      <a:pt x="69" y="118"/>
                      <a:pt x="61" y="88"/>
                      <a:pt x="60" y="58"/>
                    </a:cubicBezTo>
                    <a:cubicBezTo>
                      <a:pt x="60" y="52"/>
                      <a:pt x="57" y="47"/>
                      <a:pt x="60" y="42"/>
                    </a:cubicBezTo>
                    <a:cubicBezTo>
                      <a:pt x="74" y="38"/>
                      <a:pt x="72" y="49"/>
                      <a:pt x="74" y="56"/>
                    </a:cubicBezTo>
                    <a:cubicBezTo>
                      <a:pt x="79" y="80"/>
                      <a:pt x="76" y="105"/>
                      <a:pt x="82" y="129"/>
                    </a:cubicBezTo>
                    <a:cubicBezTo>
                      <a:pt x="73" y="92"/>
                      <a:pt x="79" y="54"/>
                      <a:pt x="74" y="17"/>
                    </a:cubicBezTo>
                    <a:cubicBezTo>
                      <a:pt x="73" y="13"/>
                      <a:pt x="75" y="10"/>
                      <a:pt x="78" y="6"/>
                    </a:cubicBezTo>
                    <a:cubicBezTo>
                      <a:pt x="96" y="3"/>
                      <a:pt x="96" y="3"/>
                      <a:pt x="97" y="17"/>
                    </a:cubicBezTo>
                    <a:cubicBezTo>
                      <a:pt x="102" y="5"/>
                      <a:pt x="110" y="0"/>
                      <a:pt x="122" y="6"/>
                    </a:cubicBezTo>
                    <a:cubicBezTo>
                      <a:pt x="133" y="33"/>
                      <a:pt x="144" y="60"/>
                      <a:pt x="139" y="90"/>
                    </a:cubicBezTo>
                    <a:cubicBezTo>
                      <a:pt x="135" y="123"/>
                      <a:pt x="143" y="155"/>
                      <a:pt x="147" y="185"/>
                    </a:cubicBezTo>
                    <a:cubicBezTo>
                      <a:pt x="148" y="189"/>
                      <a:pt x="152" y="186"/>
                      <a:pt x="149" y="187"/>
                    </a:cubicBezTo>
                    <a:cubicBezTo>
                      <a:pt x="149" y="187"/>
                      <a:pt x="149" y="187"/>
                      <a:pt x="149" y="186"/>
                    </a:cubicBezTo>
                    <a:cubicBezTo>
                      <a:pt x="143" y="163"/>
                      <a:pt x="139" y="140"/>
                      <a:pt x="138" y="116"/>
                    </a:cubicBezTo>
                    <a:cubicBezTo>
                      <a:pt x="138" y="111"/>
                      <a:pt x="138" y="104"/>
                      <a:pt x="145" y="104"/>
                    </a:cubicBezTo>
                    <a:cubicBezTo>
                      <a:pt x="151" y="105"/>
                      <a:pt x="153" y="110"/>
                      <a:pt x="154" y="116"/>
                    </a:cubicBezTo>
                    <a:cubicBezTo>
                      <a:pt x="155" y="125"/>
                      <a:pt x="153" y="135"/>
                      <a:pt x="155" y="144"/>
                    </a:cubicBezTo>
                    <a:cubicBezTo>
                      <a:pt x="158" y="163"/>
                      <a:pt x="162" y="183"/>
                      <a:pt x="171" y="200"/>
                    </a:cubicBezTo>
                    <a:cubicBezTo>
                      <a:pt x="179" y="217"/>
                      <a:pt x="180" y="234"/>
                      <a:pt x="182" y="252"/>
                    </a:cubicBezTo>
                    <a:cubicBezTo>
                      <a:pt x="185" y="278"/>
                      <a:pt x="174" y="304"/>
                      <a:pt x="182" y="330"/>
                    </a:cubicBezTo>
                    <a:cubicBezTo>
                      <a:pt x="191" y="361"/>
                      <a:pt x="184" y="392"/>
                      <a:pt x="182" y="423"/>
                    </a:cubicBezTo>
                    <a:cubicBezTo>
                      <a:pt x="181" y="434"/>
                      <a:pt x="184" y="444"/>
                      <a:pt x="184" y="452"/>
                    </a:cubicBezTo>
                    <a:cubicBezTo>
                      <a:pt x="180" y="431"/>
                      <a:pt x="184" y="408"/>
                      <a:pt x="186" y="384"/>
                    </a:cubicBezTo>
                    <a:cubicBezTo>
                      <a:pt x="187" y="367"/>
                      <a:pt x="187" y="349"/>
                      <a:pt x="182" y="333"/>
                    </a:cubicBezTo>
                    <a:cubicBezTo>
                      <a:pt x="174" y="306"/>
                      <a:pt x="189" y="280"/>
                      <a:pt x="182" y="253"/>
                    </a:cubicBezTo>
                    <a:cubicBezTo>
                      <a:pt x="181" y="250"/>
                      <a:pt x="181" y="247"/>
                      <a:pt x="181" y="243"/>
                    </a:cubicBezTo>
                    <a:cubicBezTo>
                      <a:pt x="181" y="227"/>
                      <a:pt x="177" y="212"/>
                      <a:pt x="170" y="198"/>
                    </a:cubicBezTo>
                    <a:cubicBezTo>
                      <a:pt x="160" y="178"/>
                      <a:pt x="157" y="156"/>
                      <a:pt x="154" y="134"/>
                    </a:cubicBezTo>
                    <a:cubicBezTo>
                      <a:pt x="154" y="100"/>
                      <a:pt x="154" y="65"/>
                      <a:pt x="149" y="31"/>
                    </a:cubicBezTo>
                    <a:cubicBezTo>
                      <a:pt x="148" y="23"/>
                      <a:pt x="148" y="15"/>
                      <a:pt x="153" y="8"/>
                    </a:cubicBezTo>
                    <a:cubicBezTo>
                      <a:pt x="158" y="4"/>
                      <a:pt x="163" y="3"/>
                      <a:pt x="169" y="6"/>
                    </a:cubicBezTo>
                    <a:cubicBezTo>
                      <a:pt x="174" y="30"/>
                      <a:pt x="179" y="55"/>
                      <a:pt x="175" y="78"/>
                    </a:cubicBezTo>
                    <a:cubicBezTo>
                      <a:pt x="168" y="117"/>
                      <a:pt x="177" y="153"/>
                      <a:pt x="187" y="189"/>
                    </a:cubicBezTo>
                    <a:cubicBezTo>
                      <a:pt x="195" y="225"/>
                      <a:pt x="204" y="260"/>
                      <a:pt x="203" y="297"/>
                    </a:cubicBezTo>
                    <a:cubicBezTo>
                      <a:pt x="202" y="323"/>
                      <a:pt x="212" y="348"/>
                      <a:pt x="213" y="368"/>
                    </a:cubicBezTo>
                    <a:cubicBezTo>
                      <a:pt x="211" y="353"/>
                      <a:pt x="204" y="331"/>
                      <a:pt x="204" y="310"/>
                    </a:cubicBezTo>
                    <a:cubicBezTo>
                      <a:pt x="205" y="275"/>
                      <a:pt x="199" y="242"/>
                      <a:pt x="192" y="208"/>
                    </a:cubicBezTo>
                    <a:cubicBezTo>
                      <a:pt x="186" y="181"/>
                      <a:pt x="175" y="154"/>
                      <a:pt x="174" y="125"/>
                    </a:cubicBezTo>
                    <a:cubicBezTo>
                      <a:pt x="173" y="109"/>
                      <a:pt x="171" y="94"/>
                      <a:pt x="176" y="78"/>
                    </a:cubicBezTo>
                    <a:cubicBezTo>
                      <a:pt x="180" y="67"/>
                      <a:pt x="175" y="53"/>
                      <a:pt x="173" y="41"/>
                    </a:cubicBezTo>
                    <a:cubicBezTo>
                      <a:pt x="172" y="29"/>
                      <a:pt x="173" y="19"/>
                      <a:pt x="177" y="8"/>
                    </a:cubicBezTo>
                    <a:cubicBezTo>
                      <a:pt x="180" y="6"/>
                      <a:pt x="183" y="5"/>
                      <a:pt x="186" y="7"/>
                    </a:cubicBezTo>
                    <a:cubicBezTo>
                      <a:pt x="193" y="37"/>
                      <a:pt x="202" y="67"/>
                      <a:pt x="196" y="98"/>
                    </a:cubicBezTo>
                    <a:cubicBezTo>
                      <a:pt x="195" y="106"/>
                      <a:pt x="198" y="114"/>
                      <a:pt x="200" y="122"/>
                    </a:cubicBezTo>
                    <a:cubicBezTo>
                      <a:pt x="200" y="148"/>
                      <a:pt x="203" y="175"/>
                      <a:pt x="210" y="198"/>
                    </a:cubicBezTo>
                    <a:cubicBezTo>
                      <a:pt x="217" y="220"/>
                      <a:pt x="216" y="242"/>
                      <a:pt x="222" y="264"/>
                    </a:cubicBezTo>
                    <a:cubicBezTo>
                      <a:pt x="228" y="287"/>
                      <a:pt x="231" y="312"/>
                      <a:pt x="234" y="336"/>
                    </a:cubicBezTo>
                    <a:cubicBezTo>
                      <a:pt x="236" y="371"/>
                      <a:pt x="243" y="406"/>
                      <a:pt x="250" y="439"/>
                    </a:cubicBezTo>
                    <a:cubicBezTo>
                      <a:pt x="256" y="471"/>
                      <a:pt x="257" y="503"/>
                      <a:pt x="259" y="534"/>
                    </a:cubicBezTo>
                    <a:cubicBezTo>
                      <a:pt x="257" y="522"/>
                      <a:pt x="258" y="510"/>
                      <a:pt x="258" y="498"/>
                    </a:cubicBezTo>
                    <a:cubicBezTo>
                      <a:pt x="257" y="481"/>
                      <a:pt x="261" y="463"/>
                      <a:pt x="249" y="448"/>
                    </a:cubicBezTo>
                    <a:cubicBezTo>
                      <a:pt x="248" y="446"/>
                      <a:pt x="248" y="443"/>
                      <a:pt x="248" y="440"/>
                    </a:cubicBezTo>
                    <a:cubicBezTo>
                      <a:pt x="247" y="397"/>
                      <a:pt x="236" y="355"/>
                      <a:pt x="230" y="313"/>
                    </a:cubicBezTo>
                    <a:cubicBezTo>
                      <a:pt x="222" y="256"/>
                      <a:pt x="215" y="199"/>
                      <a:pt x="202" y="142"/>
                    </a:cubicBezTo>
                    <a:cubicBezTo>
                      <a:pt x="200" y="135"/>
                      <a:pt x="200" y="128"/>
                      <a:pt x="200" y="121"/>
                    </a:cubicBezTo>
                    <a:cubicBezTo>
                      <a:pt x="195" y="95"/>
                      <a:pt x="202" y="68"/>
                      <a:pt x="194" y="43"/>
                    </a:cubicBezTo>
                    <a:cubicBezTo>
                      <a:pt x="193" y="40"/>
                      <a:pt x="194" y="37"/>
                      <a:pt x="194" y="35"/>
                    </a:cubicBezTo>
                    <a:cubicBezTo>
                      <a:pt x="189" y="3"/>
                      <a:pt x="192" y="0"/>
                      <a:pt x="226" y="4"/>
                    </a:cubicBezTo>
                    <a:cubicBezTo>
                      <a:pt x="228" y="5"/>
                      <a:pt x="230" y="6"/>
                      <a:pt x="231" y="7"/>
                    </a:cubicBezTo>
                    <a:cubicBezTo>
                      <a:pt x="234" y="10"/>
                      <a:pt x="233" y="15"/>
                      <a:pt x="236" y="18"/>
                    </a:cubicBezTo>
                    <a:cubicBezTo>
                      <a:pt x="234" y="11"/>
                      <a:pt x="236" y="7"/>
                      <a:pt x="243" y="6"/>
                    </a:cubicBezTo>
                    <a:cubicBezTo>
                      <a:pt x="250" y="5"/>
                      <a:pt x="253" y="9"/>
                      <a:pt x="254" y="15"/>
                    </a:cubicBezTo>
                    <a:cubicBezTo>
                      <a:pt x="256" y="25"/>
                      <a:pt x="255" y="36"/>
                      <a:pt x="256" y="47"/>
                    </a:cubicBezTo>
                    <a:cubicBezTo>
                      <a:pt x="261" y="84"/>
                      <a:pt x="269" y="121"/>
                      <a:pt x="258" y="158"/>
                    </a:cubicBezTo>
                    <a:cubicBezTo>
                      <a:pt x="262" y="181"/>
                      <a:pt x="268" y="203"/>
                      <a:pt x="273" y="226"/>
                    </a:cubicBezTo>
                    <a:cubicBezTo>
                      <a:pt x="274" y="230"/>
                      <a:pt x="274" y="236"/>
                      <a:pt x="276" y="239"/>
                    </a:cubicBezTo>
                    <a:cubicBezTo>
                      <a:pt x="279" y="242"/>
                      <a:pt x="269" y="254"/>
                      <a:pt x="284" y="250"/>
                    </a:cubicBezTo>
                    <a:cubicBezTo>
                      <a:pt x="287" y="249"/>
                      <a:pt x="290" y="259"/>
                      <a:pt x="292" y="265"/>
                    </a:cubicBezTo>
                    <a:cubicBezTo>
                      <a:pt x="301" y="292"/>
                      <a:pt x="298" y="320"/>
                      <a:pt x="302" y="348"/>
                    </a:cubicBezTo>
                    <a:cubicBezTo>
                      <a:pt x="303" y="352"/>
                      <a:pt x="303" y="359"/>
                      <a:pt x="295" y="359"/>
                    </a:cubicBezTo>
                    <a:cubicBezTo>
                      <a:pt x="292" y="360"/>
                      <a:pt x="292" y="356"/>
                      <a:pt x="292" y="353"/>
                    </a:cubicBezTo>
                    <a:cubicBezTo>
                      <a:pt x="301" y="398"/>
                      <a:pt x="319" y="440"/>
                      <a:pt x="325" y="485"/>
                    </a:cubicBezTo>
                    <a:cubicBezTo>
                      <a:pt x="328" y="510"/>
                      <a:pt x="336" y="535"/>
                      <a:pt x="329" y="560"/>
                    </a:cubicBezTo>
                    <a:cubicBezTo>
                      <a:pt x="327" y="583"/>
                      <a:pt x="330" y="605"/>
                      <a:pt x="332" y="627"/>
                    </a:cubicBezTo>
                    <a:cubicBezTo>
                      <a:pt x="333" y="633"/>
                      <a:pt x="334" y="639"/>
                      <a:pt x="333" y="645"/>
                    </a:cubicBezTo>
                    <a:cubicBezTo>
                      <a:pt x="326" y="666"/>
                      <a:pt x="330" y="689"/>
                      <a:pt x="332" y="711"/>
                    </a:cubicBezTo>
                    <a:cubicBezTo>
                      <a:pt x="333" y="731"/>
                      <a:pt x="334" y="751"/>
                      <a:pt x="338" y="768"/>
                    </a:cubicBezTo>
                    <a:cubicBezTo>
                      <a:pt x="337" y="740"/>
                      <a:pt x="328" y="710"/>
                      <a:pt x="331" y="678"/>
                    </a:cubicBezTo>
                    <a:cubicBezTo>
                      <a:pt x="331" y="673"/>
                      <a:pt x="329" y="668"/>
                      <a:pt x="335" y="664"/>
                    </a:cubicBezTo>
                    <a:cubicBezTo>
                      <a:pt x="339" y="694"/>
                      <a:pt x="342" y="723"/>
                      <a:pt x="346" y="753"/>
                    </a:cubicBezTo>
                    <a:cubicBezTo>
                      <a:pt x="350" y="781"/>
                      <a:pt x="352" y="808"/>
                      <a:pt x="362" y="835"/>
                    </a:cubicBezTo>
                    <a:cubicBezTo>
                      <a:pt x="360" y="857"/>
                      <a:pt x="373" y="878"/>
                      <a:pt x="373" y="900"/>
                    </a:cubicBezTo>
                    <a:cubicBezTo>
                      <a:pt x="368" y="905"/>
                      <a:pt x="372" y="910"/>
                      <a:pt x="373" y="915"/>
                    </a:cubicBezTo>
                    <a:cubicBezTo>
                      <a:pt x="375" y="922"/>
                      <a:pt x="372" y="923"/>
                      <a:pt x="366" y="920"/>
                    </a:cubicBezTo>
                    <a:cubicBezTo>
                      <a:pt x="355" y="917"/>
                      <a:pt x="358" y="906"/>
                      <a:pt x="356" y="899"/>
                    </a:cubicBezTo>
                    <a:cubicBezTo>
                      <a:pt x="345" y="870"/>
                      <a:pt x="345" y="838"/>
                      <a:pt x="344" y="810"/>
                    </a:cubicBezTo>
                    <a:cubicBezTo>
                      <a:pt x="342" y="840"/>
                      <a:pt x="350" y="872"/>
                      <a:pt x="353" y="904"/>
                    </a:cubicBezTo>
                    <a:cubicBezTo>
                      <a:pt x="351" y="934"/>
                      <a:pt x="361" y="961"/>
                      <a:pt x="370" y="988"/>
                    </a:cubicBezTo>
                    <a:cubicBezTo>
                      <a:pt x="370" y="1015"/>
                      <a:pt x="378" y="1041"/>
                      <a:pt x="382" y="1068"/>
                    </a:cubicBezTo>
                    <a:cubicBezTo>
                      <a:pt x="382" y="1076"/>
                      <a:pt x="382" y="1084"/>
                      <a:pt x="382" y="1093"/>
                    </a:cubicBezTo>
                    <a:cubicBezTo>
                      <a:pt x="379" y="1113"/>
                      <a:pt x="362" y="1120"/>
                      <a:pt x="348" y="1129"/>
                    </a:cubicBezTo>
                    <a:cubicBezTo>
                      <a:pt x="334" y="1120"/>
                      <a:pt x="329" y="1108"/>
                      <a:pt x="334" y="1092"/>
                    </a:cubicBezTo>
                    <a:cubicBezTo>
                      <a:pt x="341" y="1079"/>
                      <a:pt x="335" y="1064"/>
                      <a:pt x="335" y="1050"/>
                    </a:cubicBezTo>
                    <a:cubicBezTo>
                      <a:pt x="336" y="1044"/>
                      <a:pt x="334" y="1037"/>
                      <a:pt x="334" y="1031"/>
                    </a:cubicBezTo>
                    <a:cubicBezTo>
                      <a:pt x="333" y="1051"/>
                      <a:pt x="340" y="1071"/>
                      <a:pt x="334" y="1092"/>
                    </a:cubicBezTo>
                    <a:cubicBezTo>
                      <a:pt x="330" y="1094"/>
                      <a:pt x="328" y="1090"/>
                      <a:pt x="328" y="1087"/>
                    </a:cubicBezTo>
                    <a:cubicBezTo>
                      <a:pt x="322" y="1047"/>
                      <a:pt x="314" y="1008"/>
                      <a:pt x="310" y="971"/>
                    </a:cubicBezTo>
                    <a:cubicBezTo>
                      <a:pt x="309" y="978"/>
                      <a:pt x="312" y="988"/>
                      <a:pt x="313" y="999"/>
                    </a:cubicBezTo>
                    <a:cubicBezTo>
                      <a:pt x="322" y="1044"/>
                      <a:pt x="325" y="1091"/>
                      <a:pt x="341" y="1135"/>
                    </a:cubicBezTo>
                    <a:cubicBezTo>
                      <a:pt x="335" y="1146"/>
                      <a:pt x="326" y="1155"/>
                      <a:pt x="312" y="1154"/>
                    </a:cubicBezTo>
                    <a:cubicBezTo>
                      <a:pt x="296" y="1137"/>
                      <a:pt x="302" y="1114"/>
                      <a:pt x="298" y="1094"/>
                    </a:cubicBezTo>
                    <a:cubicBezTo>
                      <a:pt x="297" y="1088"/>
                      <a:pt x="298" y="1082"/>
                      <a:pt x="298" y="1076"/>
                    </a:cubicBezTo>
                    <a:cubicBezTo>
                      <a:pt x="298" y="1103"/>
                      <a:pt x="300" y="1131"/>
                      <a:pt x="308" y="1157"/>
                    </a:cubicBezTo>
                    <a:cubicBezTo>
                      <a:pt x="293" y="1178"/>
                      <a:pt x="270" y="1184"/>
                      <a:pt x="246" y="1190"/>
                    </a:cubicBezTo>
                    <a:cubicBezTo>
                      <a:pt x="241" y="1189"/>
                      <a:pt x="238" y="1185"/>
                      <a:pt x="238" y="1180"/>
                    </a:cubicBezTo>
                    <a:cubicBezTo>
                      <a:pt x="241" y="1159"/>
                      <a:pt x="232" y="1137"/>
                      <a:pt x="246" y="1116"/>
                    </a:cubicBezTo>
                    <a:cubicBezTo>
                      <a:pt x="253" y="1108"/>
                      <a:pt x="249" y="1094"/>
                      <a:pt x="247" y="1083"/>
                    </a:cubicBezTo>
                    <a:cubicBezTo>
                      <a:pt x="247" y="1081"/>
                      <a:pt x="246" y="1079"/>
                      <a:pt x="246" y="1077"/>
                    </a:cubicBezTo>
                    <a:cubicBezTo>
                      <a:pt x="248" y="1037"/>
                      <a:pt x="247" y="998"/>
                      <a:pt x="235" y="960"/>
                    </a:cubicBezTo>
                    <a:cubicBezTo>
                      <a:pt x="235" y="957"/>
                      <a:pt x="233" y="961"/>
                      <a:pt x="235" y="960"/>
                    </a:cubicBezTo>
                    <a:cubicBezTo>
                      <a:pt x="236" y="959"/>
                      <a:pt x="236" y="960"/>
                      <a:pt x="236" y="961"/>
                    </a:cubicBezTo>
                    <a:cubicBezTo>
                      <a:pt x="249" y="1011"/>
                      <a:pt x="245" y="1061"/>
                      <a:pt x="242" y="1111"/>
                    </a:cubicBezTo>
                    <a:cubicBezTo>
                      <a:pt x="241" y="1133"/>
                      <a:pt x="238" y="1154"/>
                      <a:pt x="238" y="1176"/>
                    </a:cubicBezTo>
                    <a:cubicBezTo>
                      <a:pt x="238" y="1192"/>
                      <a:pt x="232" y="1200"/>
                      <a:pt x="217" y="1202"/>
                    </a:cubicBezTo>
                    <a:cubicBezTo>
                      <a:pt x="214" y="1202"/>
                      <a:pt x="213" y="1200"/>
                      <a:pt x="212" y="1198"/>
                    </a:cubicBezTo>
                    <a:cubicBezTo>
                      <a:pt x="207" y="1177"/>
                      <a:pt x="212" y="1156"/>
                      <a:pt x="210" y="1138"/>
                    </a:cubicBezTo>
                    <a:cubicBezTo>
                      <a:pt x="211" y="1157"/>
                      <a:pt x="208" y="1179"/>
                      <a:pt x="212" y="1200"/>
                    </a:cubicBezTo>
                    <a:cubicBezTo>
                      <a:pt x="209" y="1214"/>
                      <a:pt x="196" y="1214"/>
                      <a:pt x="186" y="1217"/>
                    </a:cubicBezTo>
                    <a:cubicBezTo>
                      <a:pt x="176" y="1217"/>
                      <a:pt x="168" y="1215"/>
                      <a:pt x="165" y="1205"/>
                    </a:cubicBezTo>
                    <a:cubicBezTo>
                      <a:pt x="158" y="1175"/>
                      <a:pt x="155" y="1144"/>
                      <a:pt x="156" y="1111"/>
                    </a:cubicBezTo>
                    <a:cubicBezTo>
                      <a:pt x="167" y="1116"/>
                      <a:pt x="165" y="1124"/>
                      <a:pt x="167" y="1129"/>
                    </a:cubicBezTo>
                    <a:cubicBezTo>
                      <a:pt x="160" y="1090"/>
                      <a:pt x="144" y="1051"/>
                      <a:pt x="148" y="1009"/>
                    </a:cubicBezTo>
                    <a:cubicBezTo>
                      <a:pt x="149" y="1006"/>
                      <a:pt x="144" y="1009"/>
                      <a:pt x="147" y="1008"/>
                    </a:cubicBezTo>
                    <a:cubicBezTo>
                      <a:pt x="148" y="1008"/>
                      <a:pt x="148" y="1009"/>
                      <a:pt x="148" y="1010"/>
                    </a:cubicBezTo>
                    <a:cubicBezTo>
                      <a:pt x="144" y="1024"/>
                      <a:pt x="147" y="1039"/>
                      <a:pt x="150" y="1053"/>
                    </a:cubicBezTo>
                    <a:cubicBezTo>
                      <a:pt x="158" y="1091"/>
                      <a:pt x="154" y="1131"/>
                      <a:pt x="159" y="1170"/>
                    </a:cubicBezTo>
                    <a:cubicBezTo>
                      <a:pt x="161" y="1186"/>
                      <a:pt x="164" y="1202"/>
                      <a:pt x="168" y="1218"/>
                    </a:cubicBezTo>
                    <a:cubicBezTo>
                      <a:pt x="160" y="1229"/>
                      <a:pt x="146" y="1230"/>
                      <a:pt x="134" y="1234"/>
                    </a:cubicBezTo>
                    <a:cubicBezTo>
                      <a:pt x="115" y="1240"/>
                      <a:pt x="95" y="1246"/>
                      <a:pt x="74" y="1247"/>
                    </a:cubicBezTo>
                    <a:cubicBezTo>
                      <a:pt x="65" y="1244"/>
                      <a:pt x="66" y="1236"/>
                      <a:pt x="66" y="1229"/>
                    </a:cubicBezTo>
                    <a:cubicBezTo>
                      <a:pt x="66" y="1217"/>
                      <a:pt x="68" y="1206"/>
                      <a:pt x="64" y="1195"/>
                    </a:cubicBezTo>
                    <a:cubicBezTo>
                      <a:pt x="54" y="1162"/>
                      <a:pt x="48" y="1128"/>
                      <a:pt x="45" y="1093"/>
                    </a:cubicBezTo>
                    <a:cubicBezTo>
                      <a:pt x="44" y="1066"/>
                      <a:pt x="43" y="1040"/>
                      <a:pt x="42" y="1013"/>
                    </a:cubicBezTo>
                    <a:cubicBezTo>
                      <a:pt x="43" y="1010"/>
                      <a:pt x="45" y="1007"/>
                      <a:pt x="45" y="1004"/>
                    </a:cubicBezTo>
                    <a:cubicBezTo>
                      <a:pt x="37" y="948"/>
                      <a:pt x="46" y="891"/>
                      <a:pt x="39" y="836"/>
                    </a:cubicBezTo>
                    <a:cubicBezTo>
                      <a:pt x="38" y="832"/>
                      <a:pt x="35" y="835"/>
                      <a:pt x="37" y="834"/>
                    </a:cubicBezTo>
                    <a:cubicBezTo>
                      <a:pt x="38" y="834"/>
                      <a:pt x="39" y="834"/>
                      <a:pt x="39" y="835"/>
                    </a:cubicBezTo>
                    <a:cubicBezTo>
                      <a:pt x="40" y="877"/>
                      <a:pt x="48" y="918"/>
                      <a:pt x="37" y="960"/>
                    </a:cubicBezTo>
                    <a:cubicBezTo>
                      <a:pt x="30" y="952"/>
                      <a:pt x="39" y="939"/>
                      <a:pt x="29" y="932"/>
                    </a:cubicBezTo>
                    <a:cubicBezTo>
                      <a:pt x="25" y="900"/>
                      <a:pt x="27" y="868"/>
                      <a:pt x="26" y="837"/>
                    </a:cubicBezTo>
                    <a:cubicBezTo>
                      <a:pt x="26" y="834"/>
                      <a:pt x="26" y="830"/>
                      <a:pt x="26" y="827"/>
                    </a:cubicBezTo>
                    <a:cubicBezTo>
                      <a:pt x="31" y="805"/>
                      <a:pt x="27" y="782"/>
                      <a:pt x="25" y="760"/>
                    </a:cubicBezTo>
                    <a:cubicBezTo>
                      <a:pt x="22" y="726"/>
                      <a:pt x="22" y="692"/>
                      <a:pt x="22" y="658"/>
                    </a:cubicBezTo>
                    <a:cubicBezTo>
                      <a:pt x="22" y="653"/>
                      <a:pt x="23" y="648"/>
                      <a:pt x="18" y="645"/>
                    </a:cubicBezTo>
                    <a:cubicBezTo>
                      <a:pt x="17" y="643"/>
                      <a:pt x="20" y="637"/>
                      <a:pt x="14" y="640"/>
                    </a:cubicBezTo>
                    <a:cubicBezTo>
                      <a:pt x="7" y="640"/>
                      <a:pt x="8" y="634"/>
                      <a:pt x="7" y="630"/>
                    </a:cubicBezTo>
                    <a:cubicBezTo>
                      <a:pt x="0" y="582"/>
                      <a:pt x="2" y="533"/>
                      <a:pt x="2" y="484"/>
                    </a:cubicBezTo>
                    <a:cubicBezTo>
                      <a:pt x="2" y="479"/>
                      <a:pt x="2" y="473"/>
                      <a:pt x="8" y="472"/>
                    </a:cubicBezTo>
                    <a:cubicBezTo>
                      <a:pt x="12" y="472"/>
                      <a:pt x="14" y="477"/>
                      <a:pt x="16" y="480"/>
                    </a:cubicBezTo>
                    <a:cubicBezTo>
                      <a:pt x="23" y="488"/>
                      <a:pt x="22" y="498"/>
                      <a:pt x="22" y="508"/>
                    </a:cubicBezTo>
                    <a:cubicBezTo>
                      <a:pt x="22" y="511"/>
                      <a:pt x="22" y="513"/>
                      <a:pt x="22" y="515"/>
                    </a:cubicBezTo>
                    <a:cubicBezTo>
                      <a:pt x="23" y="530"/>
                      <a:pt x="19" y="545"/>
                      <a:pt x="25" y="560"/>
                    </a:cubicBezTo>
                    <a:cubicBezTo>
                      <a:pt x="26" y="578"/>
                      <a:pt x="29" y="595"/>
                      <a:pt x="32" y="613"/>
                    </a:cubicBezTo>
                    <a:cubicBezTo>
                      <a:pt x="45" y="639"/>
                      <a:pt x="48" y="668"/>
                      <a:pt x="46" y="697"/>
                    </a:cubicBezTo>
                    <a:cubicBezTo>
                      <a:pt x="46" y="709"/>
                      <a:pt x="46" y="722"/>
                      <a:pt x="41" y="734"/>
                    </a:cubicBezTo>
                    <a:cubicBezTo>
                      <a:pt x="52" y="702"/>
                      <a:pt x="40" y="668"/>
                      <a:pt x="50" y="632"/>
                    </a:cubicBezTo>
                    <a:cubicBezTo>
                      <a:pt x="59" y="644"/>
                      <a:pt x="65" y="654"/>
                      <a:pt x="66" y="665"/>
                    </a:cubicBezTo>
                    <a:cubicBezTo>
                      <a:pt x="68" y="687"/>
                      <a:pt x="61" y="709"/>
                      <a:pt x="65" y="730"/>
                    </a:cubicBezTo>
                    <a:cubicBezTo>
                      <a:pt x="66" y="731"/>
                      <a:pt x="66" y="733"/>
                      <a:pt x="66" y="734"/>
                    </a:cubicBezTo>
                    <a:cubicBezTo>
                      <a:pt x="67" y="734"/>
                      <a:pt x="67" y="735"/>
                      <a:pt x="68" y="735"/>
                    </a:cubicBezTo>
                    <a:cubicBezTo>
                      <a:pt x="68" y="735"/>
                      <a:pt x="68" y="735"/>
                      <a:pt x="68" y="735"/>
                    </a:cubicBezTo>
                    <a:cubicBezTo>
                      <a:pt x="61" y="715"/>
                      <a:pt x="68" y="694"/>
                      <a:pt x="66" y="674"/>
                    </a:cubicBezTo>
                    <a:cubicBezTo>
                      <a:pt x="66" y="672"/>
                      <a:pt x="66" y="670"/>
                      <a:pt x="66" y="668"/>
                    </a:cubicBezTo>
                    <a:cubicBezTo>
                      <a:pt x="70" y="656"/>
                      <a:pt x="61" y="648"/>
                      <a:pt x="59" y="637"/>
                    </a:cubicBezTo>
                    <a:cubicBezTo>
                      <a:pt x="54" y="620"/>
                      <a:pt x="55" y="601"/>
                      <a:pt x="56" y="582"/>
                    </a:cubicBezTo>
                    <a:cubicBezTo>
                      <a:pt x="56" y="572"/>
                      <a:pt x="53" y="564"/>
                      <a:pt x="48" y="556"/>
                    </a:cubicBezTo>
                    <a:cubicBezTo>
                      <a:pt x="45" y="531"/>
                      <a:pt x="47" y="505"/>
                      <a:pt x="38" y="480"/>
                    </a:cubicBezTo>
                    <a:cubicBezTo>
                      <a:pt x="39" y="469"/>
                      <a:pt x="34" y="458"/>
                      <a:pt x="34" y="447"/>
                    </a:cubicBezTo>
                    <a:cubicBezTo>
                      <a:pt x="35" y="437"/>
                      <a:pt x="36" y="428"/>
                      <a:pt x="50" y="432"/>
                    </a:cubicBezTo>
                    <a:close/>
                  </a:path>
                </a:pathLst>
              </a:custGeom>
              <a:solidFill>
                <a:srgbClr val="F1D6B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6" name="Freeform 13">
                <a:extLst>
                  <a:ext uri="{FF2B5EF4-FFF2-40B4-BE49-F238E27FC236}">
                    <a16:creationId xmlns:a16="http://schemas.microsoft.com/office/drawing/2014/main" id="{387A7810-DE34-410D-A69F-A83C963FBD6C}"/>
                  </a:ext>
                </a:extLst>
              </p:cNvPr>
              <p:cNvSpPr>
                <a:spLocks/>
              </p:cNvSpPr>
              <p:nvPr/>
            </p:nvSpPr>
            <p:spPr bwMode="auto">
              <a:xfrm>
                <a:off x="1206" y="619"/>
                <a:ext cx="656" cy="435"/>
              </a:xfrm>
              <a:custGeom>
                <a:avLst/>
                <a:gdLst>
                  <a:gd name="T0" fmla="*/ 61 w 584"/>
                  <a:gd name="T1" fmla="*/ 32 h 387"/>
                  <a:gd name="T2" fmla="*/ 283 w 584"/>
                  <a:gd name="T3" fmla="*/ 49 h 387"/>
                  <a:gd name="T4" fmla="*/ 475 w 584"/>
                  <a:gd name="T5" fmla="*/ 193 h 387"/>
                  <a:gd name="T6" fmla="*/ 497 w 584"/>
                  <a:gd name="T7" fmla="*/ 219 h 387"/>
                  <a:gd name="T8" fmla="*/ 530 w 584"/>
                  <a:gd name="T9" fmla="*/ 261 h 387"/>
                  <a:gd name="T10" fmla="*/ 570 w 584"/>
                  <a:gd name="T11" fmla="*/ 328 h 387"/>
                  <a:gd name="T12" fmla="*/ 564 w 584"/>
                  <a:gd name="T13" fmla="*/ 379 h 387"/>
                  <a:gd name="T14" fmla="*/ 507 w 584"/>
                  <a:gd name="T15" fmla="*/ 375 h 387"/>
                  <a:gd name="T16" fmla="*/ 486 w 584"/>
                  <a:gd name="T17" fmla="*/ 379 h 387"/>
                  <a:gd name="T18" fmla="*/ 460 w 584"/>
                  <a:gd name="T19" fmla="*/ 374 h 387"/>
                  <a:gd name="T20" fmla="*/ 424 w 584"/>
                  <a:gd name="T21" fmla="*/ 353 h 387"/>
                  <a:gd name="T22" fmla="*/ 403 w 584"/>
                  <a:gd name="T23" fmla="*/ 350 h 387"/>
                  <a:gd name="T24" fmla="*/ 386 w 584"/>
                  <a:gd name="T25" fmla="*/ 346 h 387"/>
                  <a:gd name="T26" fmla="*/ 376 w 584"/>
                  <a:gd name="T27" fmla="*/ 369 h 387"/>
                  <a:gd name="T28" fmla="*/ 360 w 584"/>
                  <a:gd name="T29" fmla="*/ 347 h 387"/>
                  <a:gd name="T30" fmla="*/ 335 w 584"/>
                  <a:gd name="T31" fmla="*/ 338 h 387"/>
                  <a:gd name="T32" fmla="*/ 300 w 584"/>
                  <a:gd name="T33" fmla="*/ 321 h 387"/>
                  <a:gd name="T34" fmla="*/ 281 w 584"/>
                  <a:gd name="T35" fmla="*/ 320 h 387"/>
                  <a:gd name="T36" fmla="*/ 272 w 584"/>
                  <a:gd name="T37" fmla="*/ 336 h 387"/>
                  <a:gd name="T38" fmla="*/ 258 w 584"/>
                  <a:gd name="T39" fmla="*/ 317 h 387"/>
                  <a:gd name="T40" fmla="*/ 223 w 584"/>
                  <a:gd name="T41" fmla="*/ 312 h 387"/>
                  <a:gd name="T42" fmla="*/ 194 w 584"/>
                  <a:gd name="T43" fmla="*/ 296 h 387"/>
                  <a:gd name="T44" fmla="*/ 180 w 584"/>
                  <a:gd name="T45" fmla="*/ 288 h 387"/>
                  <a:gd name="T46" fmla="*/ 154 w 584"/>
                  <a:gd name="T47" fmla="*/ 282 h 387"/>
                  <a:gd name="T48" fmla="*/ 138 w 584"/>
                  <a:gd name="T49" fmla="*/ 276 h 387"/>
                  <a:gd name="T50" fmla="*/ 114 w 584"/>
                  <a:gd name="T51" fmla="*/ 270 h 387"/>
                  <a:gd name="T52" fmla="*/ 95 w 584"/>
                  <a:gd name="T53" fmla="*/ 265 h 387"/>
                  <a:gd name="T54" fmla="*/ 72 w 584"/>
                  <a:gd name="T55" fmla="*/ 259 h 387"/>
                  <a:gd name="T56" fmla="*/ 47 w 584"/>
                  <a:gd name="T57" fmla="*/ 248 h 387"/>
                  <a:gd name="T58" fmla="*/ 22 w 584"/>
                  <a:gd name="T59" fmla="*/ 237 h 387"/>
                  <a:gd name="T60" fmla="*/ 3 w 584"/>
                  <a:gd name="T61" fmla="*/ 221 h 387"/>
                  <a:gd name="T62" fmla="*/ 3 w 584"/>
                  <a:gd name="T63" fmla="*/ 141 h 3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84" h="387">
                    <a:moveTo>
                      <a:pt x="3" y="141"/>
                    </a:moveTo>
                    <a:cubicBezTo>
                      <a:pt x="10" y="98"/>
                      <a:pt x="32" y="62"/>
                      <a:pt x="61" y="32"/>
                    </a:cubicBezTo>
                    <a:cubicBezTo>
                      <a:pt x="83" y="9"/>
                      <a:pt x="115" y="5"/>
                      <a:pt x="146" y="3"/>
                    </a:cubicBezTo>
                    <a:cubicBezTo>
                      <a:pt x="198" y="0"/>
                      <a:pt x="243" y="21"/>
                      <a:pt x="283" y="49"/>
                    </a:cubicBezTo>
                    <a:cubicBezTo>
                      <a:pt x="337" y="85"/>
                      <a:pt x="387" y="125"/>
                      <a:pt x="440" y="162"/>
                    </a:cubicBezTo>
                    <a:cubicBezTo>
                      <a:pt x="453" y="171"/>
                      <a:pt x="459" y="188"/>
                      <a:pt x="475" y="193"/>
                    </a:cubicBezTo>
                    <a:cubicBezTo>
                      <a:pt x="478" y="195"/>
                      <a:pt x="480" y="198"/>
                      <a:pt x="482" y="201"/>
                    </a:cubicBezTo>
                    <a:cubicBezTo>
                      <a:pt x="486" y="208"/>
                      <a:pt x="491" y="213"/>
                      <a:pt x="497" y="219"/>
                    </a:cubicBezTo>
                    <a:cubicBezTo>
                      <a:pt x="499" y="221"/>
                      <a:pt x="501" y="223"/>
                      <a:pt x="502" y="225"/>
                    </a:cubicBezTo>
                    <a:cubicBezTo>
                      <a:pt x="510" y="238"/>
                      <a:pt x="519" y="251"/>
                      <a:pt x="530" y="261"/>
                    </a:cubicBezTo>
                    <a:cubicBezTo>
                      <a:pt x="531" y="262"/>
                      <a:pt x="533" y="264"/>
                      <a:pt x="534" y="265"/>
                    </a:cubicBezTo>
                    <a:cubicBezTo>
                      <a:pt x="544" y="287"/>
                      <a:pt x="559" y="306"/>
                      <a:pt x="570" y="328"/>
                    </a:cubicBezTo>
                    <a:cubicBezTo>
                      <a:pt x="572" y="331"/>
                      <a:pt x="573" y="335"/>
                      <a:pt x="575" y="338"/>
                    </a:cubicBezTo>
                    <a:cubicBezTo>
                      <a:pt x="584" y="355"/>
                      <a:pt x="575" y="367"/>
                      <a:pt x="564" y="379"/>
                    </a:cubicBezTo>
                    <a:cubicBezTo>
                      <a:pt x="553" y="387"/>
                      <a:pt x="541" y="386"/>
                      <a:pt x="530" y="381"/>
                    </a:cubicBezTo>
                    <a:cubicBezTo>
                      <a:pt x="523" y="377"/>
                      <a:pt x="516" y="373"/>
                      <a:pt x="507" y="375"/>
                    </a:cubicBezTo>
                    <a:cubicBezTo>
                      <a:pt x="505" y="375"/>
                      <a:pt x="504" y="375"/>
                      <a:pt x="502" y="375"/>
                    </a:cubicBezTo>
                    <a:cubicBezTo>
                      <a:pt x="495" y="369"/>
                      <a:pt x="490" y="373"/>
                      <a:pt x="486" y="379"/>
                    </a:cubicBezTo>
                    <a:cubicBezTo>
                      <a:pt x="484" y="380"/>
                      <a:pt x="481" y="380"/>
                      <a:pt x="479" y="378"/>
                    </a:cubicBezTo>
                    <a:cubicBezTo>
                      <a:pt x="473" y="375"/>
                      <a:pt x="471" y="354"/>
                      <a:pt x="460" y="374"/>
                    </a:cubicBezTo>
                    <a:cubicBezTo>
                      <a:pt x="458" y="377"/>
                      <a:pt x="455" y="379"/>
                      <a:pt x="451" y="378"/>
                    </a:cubicBezTo>
                    <a:cubicBezTo>
                      <a:pt x="446" y="365"/>
                      <a:pt x="440" y="354"/>
                      <a:pt x="424" y="353"/>
                    </a:cubicBezTo>
                    <a:cubicBezTo>
                      <a:pt x="420" y="352"/>
                      <a:pt x="416" y="351"/>
                      <a:pt x="411" y="350"/>
                    </a:cubicBezTo>
                    <a:cubicBezTo>
                      <a:pt x="409" y="350"/>
                      <a:pt x="406" y="350"/>
                      <a:pt x="403" y="350"/>
                    </a:cubicBezTo>
                    <a:cubicBezTo>
                      <a:pt x="402" y="350"/>
                      <a:pt x="400" y="349"/>
                      <a:pt x="398" y="349"/>
                    </a:cubicBezTo>
                    <a:cubicBezTo>
                      <a:pt x="394" y="349"/>
                      <a:pt x="390" y="347"/>
                      <a:pt x="386" y="346"/>
                    </a:cubicBezTo>
                    <a:cubicBezTo>
                      <a:pt x="384" y="346"/>
                      <a:pt x="382" y="346"/>
                      <a:pt x="379" y="346"/>
                    </a:cubicBezTo>
                    <a:cubicBezTo>
                      <a:pt x="373" y="353"/>
                      <a:pt x="382" y="362"/>
                      <a:pt x="376" y="369"/>
                    </a:cubicBezTo>
                    <a:cubicBezTo>
                      <a:pt x="374" y="370"/>
                      <a:pt x="372" y="370"/>
                      <a:pt x="370" y="370"/>
                    </a:cubicBezTo>
                    <a:cubicBezTo>
                      <a:pt x="363" y="364"/>
                      <a:pt x="362" y="355"/>
                      <a:pt x="360" y="347"/>
                    </a:cubicBezTo>
                    <a:cubicBezTo>
                      <a:pt x="356" y="338"/>
                      <a:pt x="350" y="333"/>
                      <a:pt x="340" y="338"/>
                    </a:cubicBezTo>
                    <a:cubicBezTo>
                      <a:pt x="339" y="339"/>
                      <a:pt x="337" y="339"/>
                      <a:pt x="335" y="338"/>
                    </a:cubicBezTo>
                    <a:cubicBezTo>
                      <a:pt x="328" y="334"/>
                      <a:pt x="324" y="325"/>
                      <a:pt x="315" y="324"/>
                    </a:cubicBezTo>
                    <a:cubicBezTo>
                      <a:pt x="310" y="322"/>
                      <a:pt x="305" y="322"/>
                      <a:pt x="300" y="321"/>
                    </a:cubicBezTo>
                    <a:cubicBezTo>
                      <a:pt x="295" y="320"/>
                      <a:pt x="291" y="319"/>
                      <a:pt x="286" y="320"/>
                    </a:cubicBezTo>
                    <a:cubicBezTo>
                      <a:pt x="284" y="320"/>
                      <a:pt x="282" y="320"/>
                      <a:pt x="281" y="320"/>
                    </a:cubicBezTo>
                    <a:cubicBezTo>
                      <a:pt x="279" y="320"/>
                      <a:pt x="278" y="321"/>
                      <a:pt x="278" y="322"/>
                    </a:cubicBezTo>
                    <a:cubicBezTo>
                      <a:pt x="277" y="327"/>
                      <a:pt x="281" y="335"/>
                      <a:pt x="272" y="336"/>
                    </a:cubicBezTo>
                    <a:cubicBezTo>
                      <a:pt x="267" y="337"/>
                      <a:pt x="265" y="330"/>
                      <a:pt x="263" y="325"/>
                    </a:cubicBezTo>
                    <a:cubicBezTo>
                      <a:pt x="262" y="323"/>
                      <a:pt x="261" y="320"/>
                      <a:pt x="258" y="317"/>
                    </a:cubicBezTo>
                    <a:cubicBezTo>
                      <a:pt x="253" y="323"/>
                      <a:pt x="258" y="333"/>
                      <a:pt x="248" y="337"/>
                    </a:cubicBezTo>
                    <a:cubicBezTo>
                      <a:pt x="242" y="327"/>
                      <a:pt x="240" y="312"/>
                      <a:pt x="223" y="312"/>
                    </a:cubicBezTo>
                    <a:cubicBezTo>
                      <a:pt x="217" y="299"/>
                      <a:pt x="213" y="316"/>
                      <a:pt x="208" y="313"/>
                    </a:cubicBezTo>
                    <a:cubicBezTo>
                      <a:pt x="201" y="309"/>
                      <a:pt x="204" y="298"/>
                      <a:pt x="194" y="296"/>
                    </a:cubicBezTo>
                    <a:cubicBezTo>
                      <a:pt x="191" y="296"/>
                      <a:pt x="189" y="296"/>
                      <a:pt x="186" y="295"/>
                    </a:cubicBezTo>
                    <a:cubicBezTo>
                      <a:pt x="184" y="293"/>
                      <a:pt x="182" y="290"/>
                      <a:pt x="180" y="288"/>
                    </a:cubicBezTo>
                    <a:cubicBezTo>
                      <a:pt x="176" y="283"/>
                      <a:pt x="171" y="285"/>
                      <a:pt x="167" y="285"/>
                    </a:cubicBezTo>
                    <a:cubicBezTo>
                      <a:pt x="162" y="285"/>
                      <a:pt x="158" y="283"/>
                      <a:pt x="154" y="282"/>
                    </a:cubicBezTo>
                    <a:cubicBezTo>
                      <a:pt x="152" y="282"/>
                      <a:pt x="150" y="281"/>
                      <a:pt x="147" y="280"/>
                    </a:cubicBezTo>
                    <a:cubicBezTo>
                      <a:pt x="144" y="278"/>
                      <a:pt x="141" y="277"/>
                      <a:pt x="138" y="276"/>
                    </a:cubicBezTo>
                    <a:cubicBezTo>
                      <a:pt x="134" y="274"/>
                      <a:pt x="130" y="273"/>
                      <a:pt x="126" y="272"/>
                    </a:cubicBezTo>
                    <a:cubicBezTo>
                      <a:pt x="122" y="272"/>
                      <a:pt x="119" y="270"/>
                      <a:pt x="114" y="270"/>
                    </a:cubicBezTo>
                    <a:cubicBezTo>
                      <a:pt x="113" y="269"/>
                      <a:pt x="111" y="269"/>
                      <a:pt x="110" y="268"/>
                    </a:cubicBezTo>
                    <a:cubicBezTo>
                      <a:pt x="105" y="267"/>
                      <a:pt x="100" y="266"/>
                      <a:pt x="95" y="265"/>
                    </a:cubicBezTo>
                    <a:cubicBezTo>
                      <a:pt x="92" y="265"/>
                      <a:pt x="90" y="264"/>
                      <a:pt x="87" y="263"/>
                    </a:cubicBezTo>
                    <a:cubicBezTo>
                      <a:pt x="83" y="259"/>
                      <a:pt x="77" y="259"/>
                      <a:pt x="72" y="259"/>
                    </a:cubicBezTo>
                    <a:cubicBezTo>
                      <a:pt x="69" y="258"/>
                      <a:pt x="67" y="257"/>
                      <a:pt x="65" y="256"/>
                    </a:cubicBezTo>
                    <a:cubicBezTo>
                      <a:pt x="59" y="252"/>
                      <a:pt x="53" y="250"/>
                      <a:pt x="47" y="248"/>
                    </a:cubicBezTo>
                    <a:cubicBezTo>
                      <a:pt x="43" y="246"/>
                      <a:pt x="39" y="245"/>
                      <a:pt x="35" y="243"/>
                    </a:cubicBezTo>
                    <a:cubicBezTo>
                      <a:pt x="31" y="241"/>
                      <a:pt x="27" y="238"/>
                      <a:pt x="22" y="237"/>
                    </a:cubicBezTo>
                    <a:cubicBezTo>
                      <a:pt x="19" y="237"/>
                      <a:pt x="16" y="236"/>
                      <a:pt x="14" y="235"/>
                    </a:cubicBezTo>
                    <a:cubicBezTo>
                      <a:pt x="8" y="232"/>
                      <a:pt x="3" y="229"/>
                      <a:pt x="3" y="221"/>
                    </a:cubicBezTo>
                    <a:cubicBezTo>
                      <a:pt x="3" y="216"/>
                      <a:pt x="3" y="210"/>
                      <a:pt x="3" y="205"/>
                    </a:cubicBezTo>
                    <a:cubicBezTo>
                      <a:pt x="0" y="184"/>
                      <a:pt x="0" y="162"/>
                      <a:pt x="3" y="141"/>
                    </a:cubicBezTo>
                    <a:close/>
                  </a:path>
                </a:pathLst>
              </a:custGeom>
              <a:solidFill>
                <a:srgbClr val="BD7C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7" name="Freeform 14">
                <a:extLst>
                  <a:ext uri="{FF2B5EF4-FFF2-40B4-BE49-F238E27FC236}">
                    <a16:creationId xmlns:a16="http://schemas.microsoft.com/office/drawing/2014/main" id="{9E0831E9-96B9-44AB-8F1B-5CD0BE99C83C}"/>
                  </a:ext>
                </a:extLst>
              </p:cNvPr>
              <p:cNvSpPr>
                <a:spLocks/>
              </p:cNvSpPr>
              <p:nvPr/>
            </p:nvSpPr>
            <p:spPr bwMode="auto">
              <a:xfrm>
                <a:off x="1051" y="2487"/>
                <a:ext cx="1059" cy="364"/>
              </a:xfrm>
              <a:custGeom>
                <a:avLst/>
                <a:gdLst>
                  <a:gd name="T0" fmla="*/ 581 w 942"/>
                  <a:gd name="T1" fmla="*/ 152 h 324"/>
                  <a:gd name="T2" fmla="*/ 668 w 942"/>
                  <a:gd name="T3" fmla="*/ 126 h 324"/>
                  <a:gd name="T4" fmla="*/ 689 w 942"/>
                  <a:gd name="T5" fmla="*/ 119 h 324"/>
                  <a:gd name="T6" fmla="*/ 713 w 942"/>
                  <a:gd name="T7" fmla="*/ 107 h 324"/>
                  <a:gd name="T8" fmla="*/ 717 w 942"/>
                  <a:gd name="T9" fmla="*/ 107 h 324"/>
                  <a:gd name="T10" fmla="*/ 717 w 942"/>
                  <a:gd name="T11" fmla="*/ 107 h 324"/>
                  <a:gd name="T12" fmla="*/ 752 w 942"/>
                  <a:gd name="T13" fmla="*/ 95 h 324"/>
                  <a:gd name="T14" fmla="*/ 808 w 942"/>
                  <a:gd name="T15" fmla="*/ 66 h 324"/>
                  <a:gd name="T16" fmla="*/ 817 w 942"/>
                  <a:gd name="T17" fmla="*/ 60 h 324"/>
                  <a:gd name="T18" fmla="*/ 841 w 942"/>
                  <a:gd name="T19" fmla="*/ 43 h 324"/>
                  <a:gd name="T20" fmla="*/ 853 w 942"/>
                  <a:gd name="T21" fmla="*/ 34 h 324"/>
                  <a:gd name="T22" fmla="*/ 885 w 942"/>
                  <a:gd name="T23" fmla="*/ 0 h 324"/>
                  <a:gd name="T24" fmla="*/ 936 w 942"/>
                  <a:gd name="T25" fmla="*/ 117 h 324"/>
                  <a:gd name="T26" fmla="*/ 925 w 942"/>
                  <a:gd name="T27" fmla="*/ 135 h 324"/>
                  <a:gd name="T28" fmla="*/ 858 w 942"/>
                  <a:gd name="T29" fmla="*/ 179 h 324"/>
                  <a:gd name="T30" fmla="*/ 780 w 942"/>
                  <a:gd name="T31" fmla="*/ 223 h 324"/>
                  <a:gd name="T32" fmla="*/ 674 w 942"/>
                  <a:gd name="T33" fmla="*/ 263 h 324"/>
                  <a:gd name="T34" fmla="*/ 526 w 942"/>
                  <a:gd name="T35" fmla="*/ 298 h 324"/>
                  <a:gd name="T36" fmla="*/ 500 w 942"/>
                  <a:gd name="T37" fmla="*/ 306 h 324"/>
                  <a:gd name="T38" fmla="*/ 453 w 942"/>
                  <a:gd name="T39" fmla="*/ 310 h 324"/>
                  <a:gd name="T40" fmla="*/ 338 w 942"/>
                  <a:gd name="T41" fmla="*/ 320 h 324"/>
                  <a:gd name="T42" fmla="*/ 304 w 942"/>
                  <a:gd name="T43" fmla="*/ 321 h 324"/>
                  <a:gd name="T44" fmla="*/ 98 w 942"/>
                  <a:gd name="T45" fmla="*/ 303 h 324"/>
                  <a:gd name="T46" fmla="*/ 13 w 942"/>
                  <a:gd name="T47" fmla="*/ 275 h 324"/>
                  <a:gd name="T48" fmla="*/ 8 w 942"/>
                  <a:gd name="T49" fmla="*/ 248 h 324"/>
                  <a:gd name="T50" fmla="*/ 7 w 942"/>
                  <a:gd name="T51" fmla="*/ 230 h 324"/>
                  <a:gd name="T52" fmla="*/ 28 w 942"/>
                  <a:gd name="T53" fmla="*/ 235 h 324"/>
                  <a:gd name="T54" fmla="*/ 33 w 942"/>
                  <a:gd name="T55" fmla="*/ 243 h 324"/>
                  <a:gd name="T56" fmla="*/ 67 w 942"/>
                  <a:gd name="T57" fmla="*/ 217 h 324"/>
                  <a:gd name="T58" fmla="*/ 72 w 942"/>
                  <a:gd name="T59" fmla="*/ 203 h 324"/>
                  <a:gd name="T60" fmla="*/ 69 w 942"/>
                  <a:gd name="T61" fmla="*/ 198 h 324"/>
                  <a:gd name="T62" fmla="*/ 81 w 942"/>
                  <a:gd name="T63" fmla="*/ 185 h 324"/>
                  <a:gd name="T64" fmla="*/ 121 w 942"/>
                  <a:gd name="T65" fmla="*/ 191 h 324"/>
                  <a:gd name="T66" fmla="*/ 139 w 942"/>
                  <a:gd name="T67" fmla="*/ 203 h 324"/>
                  <a:gd name="T68" fmla="*/ 154 w 942"/>
                  <a:gd name="T69" fmla="*/ 230 h 324"/>
                  <a:gd name="T70" fmla="*/ 157 w 942"/>
                  <a:gd name="T71" fmla="*/ 195 h 324"/>
                  <a:gd name="T72" fmla="*/ 217 w 942"/>
                  <a:gd name="T73" fmla="*/ 199 h 324"/>
                  <a:gd name="T74" fmla="*/ 234 w 942"/>
                  <a:gd name="T75" fmla="*/ 200 h 324"/>
                  <a:gd name="T76" fmla="*/ 236 w 942"/>
                  <a:gd name="T77" fmla="*/ 200 h 324"/>
                  <a:gd name="T78" fmla="*/ 261 w 942"/>
                  <a:gd name="T79" fmla="*/ 202 h 324"/>
                  <a:gd name="T80" fmla="*/ 292 w 942"/>
                  <a:gd name="T81" fmla="*/ 202 h 324"/>
                  <a:gd name="T82" fmla="*/ 329 w 942"/>
                  <a:gd name="T83" fmla="*/ 199 h 324"/>
                  <a:gd name="T84" fmla="*/ 356 w 942"/>
                  <a:gd name="T85" fmla="*/ 194 h 324"/>
                  <a:gd name="T86" fmla="*/ 373 w 942"/>
                  <a:gd name="T87" fmla="*/ 191 h 324"/>
                  <a:gd name="T88" fmla="*/ 381 w 942"/>
                  <a:gd name="T89" fmla="*/ 190 h 324"/>
                  <a:gd name="T90" fmla="*/ 401 w 942"/>
                  <a:gd name="T91" fmla="*/ 191 h 324"/>
                  <a:gd name="T92" fmla="*/ 485 w 942"/>
                  <a:gd name="T93" fmla="*/ 175 h 324"/>
                  <a:gd name="T94" fmla="*/ 493 w 942"/>
                  <a:gd name="T95" fmla="*/ 174 h 324"/>
                  <a:gd name="T96" fmla="*/ 532 w 942"/>
                  <a:gd name="T97" fmla="*/ 128 h 324"/>
                  <a:gd name="T98" fmla="*/ 532 w 942"/>
                  <a:gd name="T99" fmla="*/ 41 h 324"/>
                  <a:gd name="T100" fmla="*/ 537 w 942"/>
                  <a:gd name="T101" fmla="*/ 161 h 324"/>
                  <a:gd name="T102" fmla="*/ 565 w 942"/>
                  <a:gd name="T103" fmla="*/ 155 h 324"/>
                  <a:gd name="T104" fmla="*/ 581 w 942"/>
                  <a:gd name="T105" fmla="*/ 152 h 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2" h="324">
                    <a:moveTo>
                      <a:pt x="581" y="152"/>
                    </a:moveTo>
                    <a:cubicBezTo>
                      <a:pt x="610" y="143"/>
                      <a:pt x="639" y="135"/>
                      <a:pt x="668" y="126"/>
                    </a:cubicBezTo>
                    <a:cubicBezTo>
                      <a:pt x="673" y="119"/>
                      <a:pt x="683" y="123"/>
                      <a:pt x="689" y="119"/>
                    </a:cubicBezTo>
                    <a:cubicBezTo>
                      <a:pt x="697" y="115"/>
                      <a:pt x="708" y="117"/>
                      <a:pt x="713" y="107"/>
                    </a:cubicBezTo>
                    <a:cubicBezTo>
                      <a:pt x="714" y="105"/>
                      <a:pt x="716" y="105"/>
                      <a:pt x="717" y="107"/>
                    </a:cubicBezTo>
                    <a:cubicBezTo>
                      <a:pt x="717" y="107"/>
                      <a:pt x="717" y="107"/>
                      <a:pt x="717" y="107"/>
                    </a:cubicBezTo>
                    <a:cubicBezTo>
                      <a:pt x="730" y="108"/>
                      <a:pt x="741" y="99"/>
                      <a:pt x="752" y="95"/>
                    </a:cubicBezTo>
                    <a:cubicBezTo>
                      <a:pt x="771" y="85"/>
                      <a:pt x="790" y="76"/>
                      <a:pt x="808" y="66"/>
                    </a:cubicBezTo>
                    <a:cubicBezTo>
                      <a:pt x="812" y="65"/>
                      <a:pt x="813" y="60"/>
                      <a:pt x="817" y="60"/>
                    </a:cubicBezTo>
                    <a:cubicBezTo>
                      <a:pt x="825" y="54"/>
                      <a:pt x="833" y="49"/>
                      <a:pt x="841" y="43"/>
                    </a:cubicBezTo>
                    <a:cubicBezTo>
                      <a:pt x="843" y="38"/>
                      <a:pt x="849" y="37"/>
                      <a:pt x="853" y="34"/>
                    </a:cubicBezTo>
                    <a:cubicBezTo>
                      <a:pt x="859" y="19"/>
                      <a:pt x="878" y="15"/>
                      <a:pt x="885" y="0"/>
                    </a:cubicBezTo>
                    <a:cubicBezTo>
                      <a:pt x="904" y="38"/>
                      <a:pt x="913" y="80"/>
                      <a:pt x="936" y="117"/>
                    </a:cubicBezTo>
                    <a:cubicBezTo>
                      <a:pt x="942" y="127"/>
                      <a:pt x="928" y="128"/>
                      <a:pt x="925" y="135"/>
                    </a:cubicBezTo>
                    <a:cubicBezTo>
                      <a:pt x="906" y="155"/>
                      <a:pt x="882" y="166"/>
                      <a:pt x="858" y="179"/>
                    </a:cubicBezTo>
                    <a:cubicBezTo>
                      <a:pt x="832" y="193"/>
                      <a:pt x="808" y="211"/>
                      <a:pt x="780" y="223"/>
                    </a:cubicBezTo>
                    <a:cubicBezTo>
                      <a:pt x="745" y="236"/>
                      <a:pt x="711" y="252"/>
                      <a:pt x="674" y="263"/>
                    </a:cubicBezTo>
                    <a:cubicBezTo>
                      <a:pt x="625" y="276"/>
                      <a:pt x="577" y="291"/>
                      <a:pt x="526" y="298"/>
                    </a:cubicBezTo>
                    <a:cubicBezTo>
                      <a:pt x="517" y="299"/>
                      <a:pt x="508" y="301"/>
                      <a:pt x="500" y="306"/>
                    </a:cubicBezTo>
                    <a:cubicBezTo>
                      <a:pt x="485" y="310"/>
                      <a:pt x="468" y="307"/>
                      <a:pt x="453" y="310"/>
                    </a:cubicBezTo>
                    <a:cubicBezTo>
                      <a:pt x="415" y="316"/>
                      <a:pt x="375" y="312"/>
                      <a:pt x="338" y="320"/>
                    </a:cubicBezTo>
                    <a:cubicBezTo>
                      <a:pt x="326" y="322"/>
                      <a:pt x="315" y="320"/>
                      <a:pt x="304" y="321"/>
                    </a:cubicBezTo>
                    <a:cubicBezTo>
                      <a:pt x="234" y="324"/>
                      <a:pt x="166" y="320"/>
                      <a:pt x="98" y="303"/>
                    </a:cubicBezTo>
                    <a:cubicBezTo>
                      <a:pt x="70" y="293"/>
                      <a:pt x="39" y="291"/>
                      <a:pt x="13" y="275"/>
                    </a:cubicBezTo>
                    <a:cubicBezTo>
                      <a:pt x="13" y="266"/>
                      <a:pt x="11" y="257"/>
                      <a:pt x="8" y="248"/>
                    </a:cubicBezTo>
                    <a:cubicBezTo>
                      <a:pt x="6" y="242"/>
                      <a:pt x="0" y="235"/>
                      <a:pt x="7" y="230"/>
                    </a:cubicBezTo>
                    <a:cubicBezTo>
                      <a:pt x="14" y="226"/>
                      <a:pt x="22" y="231"/>
                      <a:pt x="28" y="235"/>
                    </a:cubicBezTo>
                    <a:cubicBezTo>
                      <a:pt x="30" y="237"/>
                      <a:pt x="32" y="240"/>
                      <a:pt x="33" y="243"/>
                    </a:cubicBezTo>
                    <a:cubicBezTo>
                      <a:pt x="41" y="230"/>
                      <a:pt x="52" y="219"/>
                      <a:pt x="67" y="217"/>
                    </a:cubicBezTo>
                    <a:cubicBezTo>
                      <a:pt x="83" y="215"/>
                      <a:pt x="77" y="210"/>
                      <a:pt x="72" y="203"/>
                    </a:cubicBezTo>
                    <a:cubicBezTo>
                      <a:pt x="71" y="201"/>
                      <a:pt x="70" y="200"/>
                      <a:pt x="69" y="198"/>
                    </a:cubicBezTo>
                    <a:cubicBezTo>
                      <a:pt x="65" y="186"/>
                      <a:pt x="73" y="183"/>
                      <a:pt x="81" y="185"/>
                    </a:cubicBezTo>
                    <a:cubicBezTo>
                      <a:pt x="94" y="189"/>
                      <a:pt x="108" y="190"/>
                      <a:pt x="121" y="191"/>
                    </a:cubicBezTo>
                    <a:cubicBezTo>
                      <a:pt x="129" y="191"/>
                      <a:pt x="135" y="196"/>
                      <a:pt x="139" y="203"/>
                    </a:cubicBezTo>
                    <a:cubicBezTo>
                      <a:pt x="143" y="213"/>
                      <a:pt x="151" y="221"/>
                      <a:pt x="154" y="230"/>
                    </a:cubicBezTo>
                    <a:cubicBezTo>
                      <a:pt x="137" y="197"/>
                      <a:pt x="137" y="197"/>
                      <a:pt x="157" y="195"/>
                    </a:cubicBezTo>
                    <a:cubicBezTo>
                      <a:pt x="177" y="201"/>
                      <a:pt x="197" y="198"/>
                      <a:pt x="217" y="199"/>
                    </a:cubicBezTo>
                    <a:cubicBezTo>
                      <a:pt x="223" y="196"/>
                      <a:pt x="228" y="204"/>
                      <a:pt x="234" y="200"/>
                    </a:cubicBezTo>
                    <a:cubicBezTo>
                      <a:pt x="235" y="200"/>
                      <a:pt x="235" y="200"/>
                      <a:pt x="236" y="200"/>
                    </a:cubicBezTo>
                    <a:cubicBezTo>
                      <a:pt x="244" y="203"/>
                      <a:pt x="253" y="199"/>
                      <a:pt x="261" y="202"/>
                    </a:cubicBezTo>
                    <a:cubicBezTo>
                      <a:pt x="272" y="202"/>
                      <a:pt x="282" y="202"/>
                      <a:pt x="292" y="202"/>
                    </a:cubicBezTo>
                    <a:cubicBezTo>
                      <a:pt x="304" y="199"/>
                      <a:pt x="317" y="204"/>
                      <a:pt x="329" y="199"/>
                    </a:cubicBezTo>
                    <a:cubicBezTo>
                      <a:pt x="339" y="200"/>
                      <a:pt x="348" y="199"/>
                      <a:pt x="356" y="194"/>
                    </a:cubicBezTo>
                    <a:cubicBezTo>
                      <a:pt x="362" y="193"/>
                      <a:pt x="368" y="192"/>
                      <a:pt x="373" y="191"/>
                    </a:cubicBezTo>
                    <a:cubicBezTo>
                      <a:pt x="376" y="190"/>
                      <a:pt x="379" y="190"/>
                      <a:pt x="381" y="190"/>
                    </a:cubicBezTo>
                    <a:cubicBezTo>
                      <a:pt x="388" y="191"/>
                      <a:pt x="395" y="188"/>
                      <a:pt x="401" y="191"/>
                    </a:cubicBezTo>
                    <a:cubicBezTo>
                      <a:pt x="429" y="187"/>
                      <a:pt x="458" y="184"/>
                      <a:pt x="485" y="175"/>
                    </a:cubicBezTo>
                    <a:cubicBezTo>
                      <a:pt x="488" y="173"/>
                      <a:pt x="490" y="173"/>
                      <a:pt x="493" y="174"/>
                    </a:cubicBezTo>
                    <a:cubicBezTo>
                      <a:pt x="532" y="166"/>
                      <a:pt x="532" y="166"/>
                      <a:pt x="532" y="128"/>
                    </a:cubicBezTo>
                    <a:cubicBezTo>
                      <a:pt x="532" y="97"/>
                      <a:pt x="532" y="66"/>
                      <a:pt x="532" y="41"/>
                    </a:cubicBezTo>
                    <a:cubicBezTo>
                      <a:pt x="538" y="76"/>
                      <a:pt x="537" y="119"/>
                      <a:pt x="537" y="161"/>
                    </a:cubicBezTo>
                    <a:cubicBezTo>
                      <a:pt x="548" y="162"/>
                      <a:pt x="556" y="157"/>
                      <a:pt x="565" y="155"/>
                    </a:cubicBezTo>
                    <a:cubicBezTo>
                      <a:pt x="570" y="150"/>
                      <a:pt x="576" y="155"/>
                      <a:pt x="581" y="152"/>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8" name="Freeform 15">
                <a:extLst>
                  <a:ext uri="{FF2B5EF4-FFF2-40B4-BE49-F238E27FC236}">
                    <a16:creationId xmlns:a16="http://schemas.microsoft.com/office/drawing/2014/main" id="{3E05DC29-7E75-4A68-A09D-5220CF7C1F5A}"/>
                  </a:ext>
                </a:extLst>
              </p:cNvPr>
              <p:cNvSpPr>
                <a:spLocks/>
              </p:cNvSpPr>
              <p:nvPr/>
            </p:nvSpPr>
            <p:spPr bwMode="auto">
              <a:xfrm>
                <a:off x="105" y="3681"/>
                <a:ext cx="2287" cy="122"/>
              </a:xfrm>
              <a:custGeom>
                <a:avLst/>
                <a:gdLst>
                  <a:gd name="T0" fmla="*/ 11 w 2035"/>
                  <a:gd name="T1" fmla="*/ 0 h 109"/>
                  <a:gd name="T2" fmla="*/ 97 w 2035"/>
                  <a:gd name="T3" fmla="*/ 17 h 109"/>
                  <a:gd name="T4" fmla="*/ 183 w 2035"/>
                  <a:gd name="T5" fmla="*/ 13 h 109"/>
                  <a:gd name="T6" fmla="*/ 228 w 2035"/>
                  <a:gd name="T7" fmla="*/ 24 h 109"/>
                  <a:gd name="T8" fmla="*/ 335 w 2035"/>
                  <a:gd name="T9" fmla="*/ 29 h 109"/>
                  <a:gd name="T10" fmla="*/ 489 w 2035"/>
                  <a:gd name="T11" fmla="*/ 21 h 109"/>
                  <a:gd name="T12" fmla="*/ 552 w 2035"/>
                  <a:gd name="T13" fmla="*/ 21 h 109"/>
                  <a:gd name="T14" fmla="*/ 791 w 2035"/>
                  <a:gd name="T15" fmla="*/ 30 h 109"/>
                  <a:gd name="T16" fmla="*/ 865 w 2035"/>
                  <a:gd name="T17" fmla="*/ 34 h 109"/>
                  <a:gd name="T18" fmla="*/ 973 w 2035"/>
                  <a:gd name="T19" fmla="*/ 30 h 109"/>
                  <a:gd name="T20" fmla="*/ 1206 w 2035"/>
                  <a:gd name="T21" fmla="*/ 31 h 109"/>
                  <a:gd name="T22" fmla="*/ 1349 w 2035"/>
                  <a:gd name="T23" fmla="*/ 37 h 109"/>
                  <a:gd name="T24" fmla="*/ 1476 w 2035"/>
                  <a:gd name="T25" fmla="*/ 35 h 109"/>
                  <a:gd name="T26" fmla="*/ 1604 w 2035"/>
                  <a:gd name="T27" fmla="*/ 32 h 109"/>
                  <a:gd name="T28" fmla="*/ 1693 w 2035"/>
                  <a:gd name="T29" fmla="*/ 32 h 109"/>
                  <a:gd name="T30" fmla="*/ 1829 w 2035"/>
                  <a:gd name="T31" fmla="*/ 25 h 109"/>
                  <a:gd name="T32" fmla="*/ 2017 w 2035"/>
                  <a:gd name="T33" fmla="*/ 22 h 109"/>
                  <a:gd name="T34" fmla="*/ 2027 w 2035"/>
                  <a:gd name="T35" fmla="*/ 72 h 109"/>
                  <a:gd name="T36" fmla="*/ 1889 w 2035"/>
                  <a:gd name="T37" fmla="*/ 88 h 109"/>
                  <a:gd name="T38" fmla="*/ 1736 w 2035"/>
                  <a:gd name="T39" fmla="*/ 93 h 109"/>
                  <a:gd name="T40" fmla="*/ 1509 w 2035"/>
                  <a:gd name="T41" fmla="*/ 96 h 109"/>
                  <a:gd name="T42" fmla="*/ 1347 w 2035"/>
                  <a:gd name="T43" fmla="*/ 101 h 109"/>
                  <a:gd name="T44" fmla="*/ 1280 w 2035"/>
                  <a:gd name="T45" fmla="*/ 99 h 109"/>
                  <a:gd name="T46" fmla="*/ 1235 w 2035"/>
                  <a:gd name="T47" fmla="*/ 101 h 109"/>
                  <a:gd name="T48" fmla="*/ 1097 w 2035"/>
                  <a:gd name="T49" fmla="*/ 99 h 109"/>
                  <a:gd name="T50" fmla="*/ 996 w 2035"/>
                  <a:gd name="T51" fmla="*/ 93 h 109"/>
                  <a:gd name="T52" fmla="*/ 924 w 2035"/>
                  <a:gd name="T53" fmla="*/ 91 h 109"/>
                  <a:gd name="T54" fmla="*/ 848 w 2035"/>
                  <a:gd name="T55" fmla="*/ 87 h 109"/>
                  <a:gd name="T56" fmla="*/ 787 w 2035"/>
                  <a:gd name="T57" fmla="*/ 93 h 109"/>
                  <a:gd name="T58" fmla="*/ 733 w 2035"/>
                  <a:gd name="T59" fmla="*/ 81 h 109"/>
                  <a:gd name="T60" fmla="*/ 664 w 2035"/>
                  <a:gd name="T61" fmla="*/ 82 h 109"/>
                  <a:gd name="T62" fmla="*/ 596 w 2035"/>
                  <a:gd name="T63" fmla="*/ 86 h 109"/>
                  <a:gd name="T64" fmla="*/ 519 w 2035"/>
                  <a:gd name="T65" fmla="*/ 83 h 109"/>
                  <a:gd name="T66" fmla="*/ 444 w 2035"/>
                  <a:gd name="T67" fmla="*/ 82 h 109"/>
                  <a:gd name="T68" fmla="*/ 259 w 2035"/>
                  <a:gd name="T69" fmla="*/ 79 h 109"/>
                  <a:gd name="T70" fmla="*/ 154 w 2035"/>
                  <a:gd name="T71" fmla="*/ 70 h 109"/>
                  <a:gd name="T72" fmla="*/ 0 w 2035"/>
                  <a:gd name="T73" fmla="*/ 57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035" h="109">
                    <a:moveTo>
                      <a:pt x="0" y="57"/>
                    </a:moveTo>
                    <a:cubicBezTo>
                      <a:pt x="4" y="38"/>
                      <a:pt x="7" y="19"/>
                      <a:pt x="11" y="0"/>
                    </a:cubicBezTo>
                    <a:cubicBezTo>
                      <a:pt x="18" y="9"/>
                      <a:pt x="28" y="9"/>
                      <a:pt x="38" y="10"/>
                    </a:cubicBezTo>
                    <a:cubicBezTo>
                      <a:pt x="58" y="11"/>
                      <a:pt x="78" y="11"/>
                      <a:pt x="97" y="17"/>
                    </a:cubicBezTo>
                    <a:cubicBezTo>
                      <a:pt x="109" y="21"/>
                      <a:pt x="121" y="16"/>
                      <a:pt x="133" y="15"/>
                    </a:cubicBezTo>
                    <a:cubicBezTo>
                      <a:pt x="149" y="14"/>
                      <a:pt x="166" y="15"/>
                      <a:pt x="183" y="13"/>
                    </a:cubicBezTo>
                    <a:cubicBezTo>
                      <a:pt x="188" y="12"/>
                      <a:pt x="192" y="13"/>
                      <a:pt x="196" y="16"/>
                    </a:cubicBezTo>
                    <a:cubicBezTo>
                      <a:pt x="205" y="27"/>
                      <a:pt x="217" y="24"/>
                      <a:pt x="228" y="24"/>
                    </a:cubicBezTo>
                    <a:cubicBezTo>
                      <a:pt x="230" y="24"/>
                      <a:pt x="232" y="25"/>
                      <a:pt x="234" y="25"/>
                    </a:cubicBezTo>
                    <a:cubicBezTo>
                      <a:pt x="268" y="23"/>
                      <a:pt x="301" y="33"/>
                      <a:pt x="335" y="29"/>
                    </a:cubicBezTo>
                    <a:cubicBezTo>
                      <a:pt x="383" y="27"/>
                      <a:pt x="430" y="23"/>
                      <a:pt x="478" y="21"/>
                    </a:cubicBezTo>
                    <a:cubicBezTo>
                      <a:pt x="481" y="20"/>
                      <a:pt x="485" y="20"/>
                      <a:pt x="489" y="21"/>
                    </a:cubicBezTo>
                    <a:cubicBezTo>
                      <a:pt x="502" y="26"/>
                      <a:pt x="514" y="27"/>
                      <a:pt x="525" y="18"/>
                    </a:cubicBezTo>
                    <a:cubicBezTo>
                      <a:pt x="534" y="18"/>
                      <a:pt x="543" y="19"/>
                      <a:pt x="552" y="21"/>
                    </a:cubicBezTo>
                    <a:cubicBezTo>
                      <a:pt x="567" y="30"/>
                      <a:pt x="583" y="25"/>
                      <a:pt x="599" y="26"/>
                    </a:cubicBezTo>
                    <a:cubicBezTo>
                      <a:pt x="663" y="29"/>
                      <a:pt x="727" y="22"/>
                      <a:pt x="791" y="30"/>
                    </a:cubicBezTo>
                    <a:cubicBezTo>
                      <a:pt x="805" y="32"/>
                      <a:pt x="820" y="27"/>
                      <a:pt x="834" y="28"/>
                    </a:cubicBezTo>
                    <a:cubicBezTo>
                      <a:pt x="845" y="29"/>
                      <a:pt x="855" y="32"/>
                      <a:pt x="865" y="34"/>
                    </a:cubicBezTo>
                    <a:cubicBezTo>
                      <a:pt x="872" y="35"/>
                      <a:pt x="879" y="33"/>
                      <a:pt x="886" y="31"/>
                    </a:cubicBezTo>
                    <a:cubicBezTo>
                      <a:pt x="915" y="29"/>
                      <a:pt x="944" y="31"/>
                      <a:pt x="973" y="30"/>
                    </a:cubicBezTo>
                    <a:cubicBezTo>
                      <a:pt x="1020" y="29"/>
                      <a:pt x="1067" y="36"/>
                      <a:pt x="1114" y="34"/>
                    </a:cubicBezTo>
                    <a:cubicBezTo>
                      <a:pt x="1144" y="32"/>
                      <a:pt x="1176" y="40"/>
                      <a:pt x="1206" y="31"/>
                    </a:cubicBezTo>
                    <a:cubicBezTo>
                      <a:pt x="1239" y="30"/>
                      <a:pt x="1272" y="33"/>
                      <a:pt x="1305" y="37"/>
                    </a:cubicBezTo>
                    <a:cubicBezTo>
                      <a:pt x="1320" y="39"/>
                      <a:pt x="1335" y="39"/>
                      <a:pt x="1349" y="37"/>
                    </a:cubicBezTo>
                    <a:cubicBezTo>
                      <a:pt x="1368" y="34"/>
                      <a:pt x="1387" y="33"/>
                      <a:pt x="1406" y="36"/>
                    </a:cubicBezTo>
                    <a:cubicBezTo>
                      <a:pt x="1429" y="41"/>
                      <a:pt x="1453" y="37"/>
                      <a:pt x="1476" y="35"/>
                    </a:cubicBezTo>
                    <a:cubicBezTo>
                      <a:pt x="1495" y="33"/>
                      <a:pt x="1514" y="36"/>
                      <a:pt x="1533" y="36"/>
                    </a:cubicBezTo>
                    <a:cubicBezTo>
                      <a:pt x="1557" y="36"/>
                      <a:pt x="1580" y="35"/>
                      <a:pt x="1604" y="32"/>
                    </a:cubicBezTo>
                    <a:cubicBezTo>
                      <a:pt x="1618" y="29"/>
                      <a:pt x="1632" y="29"/>
                      <a:pt x="1646" y="32"/>
                    </a:cubicBezTo>
                    <a:cubicBezTo>
                      <a:pt x="1662" y="36"/>
                      <a:pt x="1678" y="35"/>
                      <a:pt x="1693" y="32"/>
                    </a:cubicBezTo>
                    <a:cubicBezTo>
                      <a:pt x="1712" y="28"/>
                      <a:pt x="1731" y="28"/>
                      <a:pt x="1750" y="31"/>
                    </a:cubicBezTo>
                    <a:cubicBezTo>
                      <a:pt x="1777" y="34"/>
                      <a:pt x="1803" y="26"/>
                      <a:pt x="1829" y="25"/>
                    </a:cubicBezTo>
                    <a:cubicBezTo>
                      <a:pt x="1852" y="23"/>
                      <a:pt x="1876" y="25"/>
                      <a:pt x="1899" y="25"/>
                    </a:cubicBezTo>
                    <a:cubicBezTo>
                      <a:pt x="1938" y="26"/>
                      <a:pt x="1977" y="23"/>
                      <a:pt x="2017" y="22"/>
                    </a:cubicBezTo>
                    <a:cubicBezTo>
                      <a:pt x="2022" y="22"/>
                      <a:pt x="2026" y="21"/>
                      <a:pt x="2031" y="23"/>
                    </a:cubicBezTo>
                    <a:cubicBezTo>
                      <a:pt x="2030" y="40"/>
                      <a:pt x="2035" y="57"/>
                      <a:pt x="2027" y="72"/>
                    </a:cubicBezTo>
                    <a:cubicBezTo>
                      <a:pt x="1998" y="80"/>
                      <a:pt x="1968" y="79"/>
                      <a:pt x="1938" y="81"/>
                    </a:cubicBezTo>
                    <a:cubicBezTo>
                      <a:pt x="1921" y="82"/>
                      <a:pt x="1905" y="83"/>
                      <a:pt x="1889" y="88"/>
                    </a:cubicBezTo>
                    <a:cubicBezTo>
                      <a:pt x="1873" y="92"/>
                      <a:pt x="1857" y="86"/>
                      <a:pt x="1841" y="88"/>
                    </a:cubicBezTo>
                    <a:cubicBezTo>
                      <a:pt x="1806" y="94"/>
                      <a:pt x="1771" y="93"/>
                      <a:pt x="1736" y="93"/>
                    </a:cubicBezTo>
                    <a:cubicBezTo>
                      <a:pt x="1684" y="94"/>
                      <a:pt x="1632" y="100"/>
                      <a:pt x="1580" y="98"/>
                    </a:cubicBezTo>
                    <a:cubicBezTo>
                      <a:pt x="1556" y="98"/>
                      <a:pt x="1532" y="95"/>
                      <a:pt x="1509" y="96"/>
                    </a:cubicBezTo>
                    <a:cubicBezTo>
                      <a:pt x="1475" y="98"/>
                      <a:pt x="1442" y="96"/>
                      <a:pt x="1408" y="101"/>
                    </a:cubicBezTo>
                    <a:cubicBezTo>
                      <a:pt x="1388" y="104"/>
                      <a:pt x="1367" y="100"/>
                      <a:pt x="1347" y="101"/>
                    </a:cubicBezTo>
                    <a:cubicBezTo>
                      <a:pt x="1336" y="102"/>
                      <a:pt x="1327" y="109"/>
                      <a:pt x="1316" y="104"/>
                    </a:cubicBezTo>
                    <a:cubicBezTo>
                      <a:pt x="1305" y="98"/>
                      <a:pt x="1293" y="95"/>
                      <a:pt x="1280" y="99"/>
                    </a:cubicBezTo>
                    <a:cubicBezTo>
                      <a:pt x="1278" y="99"/>
                      <a:pt x="1276" y="99"/>
                      <a:pt x="1275" y="99"/>
                    </a:cubicBezTo>
                    <a:cubicBezTo>
                      <a:pt x="1261" y="94"/>
                      <a:pt x="1249" y="104"/>
                      <a:pt x="1235" y="101"/>
                    </a:cubicBezTo>
                    <a:cubicBezTo>
                      <a:pt x="1233" y="101"/>
                      <a:pt x="1231" y="101"/>
                      <a:pt x="1230" y="101"/>
                    </a:cubicBezTo>
                    <a:cubicBezTo>
                      <a:pt x="1186" y="94"/>
                      <a:pt x="1141" y="99"/>
                      <a:pt x="1097" y="99"/>
                    </a:cubicBezTo>
                    <a:cubicBezTo>
                      <a:pt x="1067" y="100"/>
                      <a:pt x="1037" y="100"/>
                      <a:pt x="1007" y="93"/>
                    </a:cubicBezTo>
                    <a:cubicBezTo>
                      <a:pt x="1004" y="93"/>
                      <a:pt x="1000" y="93"/>
                      <a:pt x="996" y="93"/>
                    </a:cubicBezTo>
                    <a:cubicBezTo>
                      <a:pt x="985" y="93"/>
                      <a:pt x="975" y="92"/>
                      <a:pt x="964" y="94"/>
                    </a:cubicBezTo>
                    <a:cubicBezTo>
                      <a:pt x="951" y="97"/>
                      <a:pt x="937" y="100"/>
                      <a:pt x="924" y="91"/>
                    </a:cubicBezTo>
                    <a:cubicBezTo>
                      <a:pt x="919" y="88"/>
                      <a:pt x="911" y="87"/>
                      <a:pt x="905" y="89"/>
                    </a:cubicBezTo>
                    <a:cubicBezTo>
                      <a:pt x="886" y="95"/>
                      <a:pt x="867" y="94"/>
                      <a:pt x="848" y="87"/>
                    </a:cubicBezTo>
                    <a:cubicBezTo>
                      <a:pt x="847" y="88"/>
                      <a:pt x="845" y="88"/>
                      <a:pt x="843" y="88"/>
                    </a:cubicBezTo>
                    <a:cubicBezTo>
                      <a:pt x="825" y="92"/>
                      <a:pt x="805" y="80"/>
                      <a:pt x="787" y="93"/>
                    </a:cubicBezTo>
                    <a:cubicBezTo>
                      <a:pt x="785" y="94"/>
                      <a:pt x="783" y="93"/>
                      <a:pt x="782" y="93"/>
                    </a:cubicBezTo>
                    <a:cubicBezTo>
                      <a:pt x="767" y="81"/>
                      <a:pt x="750" y="84"/>
                      <a:pt x="733" y="81"/>
                    </a:cubicBezTo>
                    <a:cubicBezTo>
                      <a:pt x="730" y="81"/>
                      <a:pt x="727" y="81"/>
                      <a:pt x="724" y="81"/>
                    </a:cubicBezTo>
                    <a:cubicBezTo>
                      <a:pt x="704" y="82"/>
                      <a:pt x="684" y="81"/>
                      <a:pt x="664" y="82"/>
                    </a:cubicBezTo>
                    <a:cubicBezTo>
                      <a:pt x="662" y="83"/>
                      <a:pt x="660" y="83"/>
                      <a:pt x="658" y="84"/>
                    </a:cubicBezTo>
                    <a:cubicBezTo>
                      <a:pt x="637" y="83"/>
                      <a:pt x="617" y="77"/>
                      <a:pt x="596" y="86"/>
                    </a:cubicBezTo>
                    <a:cubicBezTo>
                      <a:pt x="586" y="90"/>
                      <a:pt x="573" y="82"/>
                      <a:pt x="562" y="78"/>
                    </a:cubicBezTo>
                    <a:cubicBezTo>
                      <a:pt x="546" y="73"/>
                      <a:pt x="532" y="73"/>
                      <a:pt x="519" y="83"/>
                    </a:cubicBezTo>
                    <a:cubicBezTo>
                      <a:pt x="507" y="84"/>
                      <a:pt x="495" y="84"/>
                      <a:pt x="483" y="82"/>
                    </a:cubicBezTo>
                    <a:cubicBezTo>
                      <a:pt x="470" y="81"/>
                      <a:pt x="457" y="81"/>
                      <a:pt x="444" y="82"/>
                    </a:cubicBezTo>
                    <a:cubicBezTo>
                      <a:pt x="397" y="79"/>
                      <a:pt x="349" y="77"/>
                      <a:pt x="302" y="84"/>
                    </a:cubicBezTo>
                    <a:cubicBezTo>
                      <a:pt x="288" y="86"/>
                      <a:pt x="273" y="82"/>
                      <a:pt x="259" y="79"/>
                    </a:cubicBezTo>
                    <a:cubicBezTo>
                      <a:pt x="251" y="78"/>
                      <a:pt x="243" y="77"/>
                      <a:pt x="235" y="79"/>
                    </a:cubicBezTo>
                    <a:cubicBezTo>
                      <a:pt x="208" y="79"/>
                      <a:pt x="182" y="71"/>
                      <a:pt x="154" y="70"/>
                    </a:cubicBezTo>
                    <a:cubicBezTo>
                      <a:pt x="110" y="69"/>
                      <a:pt x="67" y="58"/>
                      <a:pt x="22" y="62"/>
                    </a:cubicBezTo>
                    <a:cubicBezTo>
                      <a:pt x="15" y="63"/>
                      <a:pt x="6" y="63"/>
                      <a:pt x="0" y="57"/>
                    </a:cubicBezTo>
                    <a:close/>
                  </a:path>
                </a:pathLst>
              </a:custGeom>
              <a:solidFill>
                <a:srgbClr val="DFE7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9" name="Freeform 16">
                <a:extLst>
                  <a:ext uri="{FF2B5EF4-FFF2-40B4-BE49-F238E27FC236}">
                    <a16:creationId xmlns:a16="http://schemas.microsoft.com/office/drawing/2014/main" id="{D744A010-1C4A-4D9C-91F0-74FA9A3DD1C5}"/>
                  </a:ext>
                </a:extLst>
              </p:cNvPr>
              <p:cNvSpPr>
                <a:spLocks/>
              </p:cNvSpPr>
              <p:nvPr/>
            </p:nvSpPr>
            <p:spPr bwMode="auto">
              <a:xfrm>
                <a:off x="22" y="4076"/>
                <a:ext cx="2381" cy="107"/>
              </a:xfrm>
              <a:custGeom>
                <a:avLst/>
                <a:gdLst>
                  <a:gd name="T0" fmla="*/ 2112 w 2118"/>
                  <a:gd name="T1" fmla="*/ 0 h 95"/>
                  <a:gd name="T2" fmla="*/ 2116 w 2118"/>
                  <a:gd name="T3" fmla="*/ 76 h 95"/>
                  <a:gd name="T4" fmla="*/ 2058 w 2118"/>
                  <a:gd name="T5" fmla="*/ 61 h 95"/>
                  <a:gd name="T6" fmla="*/ 1936 w 2118"/>
                  <a:gd name="T7" fmla="*/ 71 h 95"/>
                  <a:gd name="T8" fmla="*/ 1922 w 2118"/>
                  <a:gd name="T9" fmla="*/ 70 h 95"/>
                  <a:gd name="T10" fmla="*/ 1911 w 2118"/>
                  <a:gd name="T11" fmla="*/ 70 h 95"/>
                  <a:gd name="T12" fmla="*/ 1816 w 2118"/>
                  <a:gd name="T13" fmla="*/ 73 h 95"/>
                  <a:gd name="T14" fmla="*/ 1781 w 2118"/>
                  <a:gd name="T15" fmla="*/ 68 h 95"/>
                  <a:gd name="T16" fmla="*/ 1705 w 2118"/>
                  <a:gd name="T17" fmla="*/ 76 h 95"/>
                  <a:gd name="T18" fmla="*/ 1684 w 2118"/>
                  <a:gd name="T19" fmla="*/ 74 h 95"/>
                  <a:gd name="T20" fmla="*/ 1617 w 2118"/>
                  <a:gd name="T21" fmla="*/ 72 h 95"/>
                  <a:gd name="T22" fmla="*/ 1569 w 2118"/>
                  <a:gd name="T23" fmla="*/ 77 h 95"/>
                  <a:gd name="T24" fmla="*/ 1446 w 2118"/>
                  <a:gd name="T25" fmla="*/ 79 h 95"/>
                  <a:gd name="T26" fmla="*/ 1360 w 2118"/>
                  <a:gd name="T27" fmla="*/ 82 h 95"/>
                  <a:gd name="T28" fmla="*/ 1340 w 2118"/>
                  <a:gd name="T29" fmla="*/ 88 h 95"/>
                  <a:gd name="T30" fmla="*/ 1200 w 2118"/>
                  <a:gd name="T31" fmla="*/ 91 h 95"/>
                  <a:gd name="T32" fmla="*/ 1133 w 2118"/>
                  <a:gd name="T33" fmla="*/ 91 h 95"/>
                  <a:gd name="T34" fmla="*/ 1022 w 2118"/>
                  <a:gd name="T35" fmla="*/ 86 h 95"/>
                  <a:gd name="T36" fmla="*/ 968 w 2118"/>
                  <a:gd name="T37" fmla="*/ 88 h 95"/>
                  <a:gd name="T38" fmla="*/ 783 w 2118"/>
                  <a:gd name="T39" fmla="*/ 86 h 95"/>
                  <a:gd name="T40" fmla="*/ 648 w 2118"/>
                  <a:gd name="T41" fmla="*/ 93 h 95"/>
                  <a:gd name="T42" fmla="*/ 638 w 2118"/>
                  <a:gd name="T43" fmla="*/ 93 h 95"/>
                  <a:gd name="T44" fmla="*/ 499 w 2118"/>
                  <a:gd name="T45" fmla="*/ 82 h 95"/>
                  <a:gd name="T46" fmla="*/ 385 w 2118"/>
                  <a:gd name="T47" fmla="*/ 73 h 95"/>
                  <a:gd name="T48" fmla="*/ 327 w 2118"/>
                  <a:gd name="T49" fmla="*/ 73 h 95"/>
                  <a:gd name="T50" fmla="*/ 228 w 2118"/>
                  <a:gd name="T51" fmla="*/ 67 h 95"/>
                  <a:gd name="T52" fmla="*/ 163 w 2118"/>
                  <a:gd name="T53" fmla="*/ 65 h 95"/>
                  <a:gd name="T54" fmla="*/ 0 w 2118"/>
                  <a:gd name="T55" fmla="*/ 56 h 95"/>
                  <a:gd name="T56" fmla="*/ 12 w 2118"/>
                  <a:gd name="T57" fmla="*/ 12 h 95"/>
                  <a:gd name="T58" fmla="*/ 55 w 2118"/>
                  <a:gd name="T59" fmla="*/ 11 h 95"/>
                  <a:gd name="T60" fmla="*/ 77 w 2118"/>
                  <a:gd name="T61" fmla="*/ 11 h 95"/>
                  <a:gd name="T62" fmla="*/ 168 w 2118"/>
                  <a:gd name="T63" fmla="*/ 16 h 95"/>
                  <a:gd name="T64" fmla="*/ 336 w 2118"/>
                  <a:gd name="T65" fmla="*/ 22 h 95"/>
                  <a:gd name="T66" fmla="*/ 609 w 2118"/>
                  <a:gd name="T67" fmla="*/ 25 h 95"/>
                  <a:gd name="T68" fmla="*/ 721 w 2118"/>
                  <a:gd name="T69" fmla="*/ 27 h 95"/>
                  <a:gd name="T70" fmla="*/ 763 w 2118"/>
                  <a:gd name="T71" fmla="*/ 19 h 95"/>
                  <a:gd name="T72" fmla="*/ 823 w 2118"/>
                  <a:gd name="T73" fmla="*/ 24 h 95"/>
                  <a:gd name="T74" fmla="*/ 909 w 2118"/>
                  <a:gd name="T75" fmla="*/ 26 h 95"/>
                  <a:gd name="T76" fmla="*/ 1010 w 2118"/>
                  <a:gd name="T77" fmla="*/ 25 h 95"/>
                  <a:gd name="T78" fmla="*/ 1068 w 2118"/>
                  <a:gd name="T79" fmla="*/ 24 h 95"/>
                  <a:gd name="T80" fmla="*/ 1141 w 2118"/>
                  <a:gd name="T81" fmla="*/ 27 h 95"/>
                  <a:gd name="T82" fmla="*/ 1310 w 2118"/>
                  <a:gd name="T83" fmla="*/ 29 h 95"/>
                  <a:gd name="T84" fmla="*/ 1367 w 2118"/>
                  <a:gd name="T85" fmla="*/ 29 h 95"/>
                  <a:gd name="T86" fmla="*/ 1413 w 2118"/>
                  <a:gd name="T87" fmla="*/ 25 h 95"/>
                  <a:gd name="T88" fmla="*/ 1450 w 2118"/>
                  <a:gd name="T89" fmla="*/ 30 h 95"/>
                  <a:gd name="T90" fmla="*/ 1549 w 2118"/>
                  <a:gd name="T91" fmla="*/ 33 h 95"/>
                  <a:gd name="T92" fmla="*/ 1630 w 2118"/>
                  <a:gd name="T93" fmla="*/ 35 h 95"/>
                  <a:gd name="T94" fmla="*/ 1658 w 2118"/>
                  <a:gd name="T95" fmla="*/ 34 h 95"/>
                  <a:gd name="T96" fmla="*/ 1664 w 2118"/>
                  <a:gd name="T97" fmla="*/ 33 h 95"/>
                  <a:gd name="T98" fmla="*/ 1720 w 2118"/>
                  <a:gd name="T99" fmla="*/ 31 h 95"/>
                  <a:gd name="T100" fmla="*/ 1772 w 2118"/>
                  <a:gd name="T101" fmla="*/ 30 h 95"/>
                  <a:gd name="T102" fmla="*/ 1878 w 2118"/>
                  <a:gd name="T103" fmla="*/ 28 h 95"/>
                  <a:gd name="T104" fmla="*/ 2003 w 2118"/>
                  <a:gd name="T105" fmla="*/ 21 h 95"/>
                  <a:gd name="T106" fmla="*/ 2088 w 2118"/>
                  <a:gd name="T107" fmla="*/ 18 h 95"/>
                  <a:gd name="T108" fmla="*/ 2109 w 2118"/>
                  <a:gd name="T109" fmla="*/ 4 h 95"/>
                  <a:gd name="T110" fmla="*/ 2112 w 2118"/>
                  <a:gd name="T111"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118" h="95">
                    <a:moveTo>
                      <a:pt x="2112" y="0"/>
                    </a:moveTo>
                    <a:cubicBezTo>
                      <a:pt x="2118" y="25"/>
                      <a:pt x="2112" y="51"/>
                      <a:pt x="2116" y="76"/>
                    </a:cubicBezTo>
                    <a:cubicBezTo>
                      <a:pt x="2101" y="54"/>
                      <a:pt x="2079" y="61"/>
                      <a:pt x="2058" y="61"/>
                    </a:cubicBezTo>
                    <a:cubicBezTo>
                      <a:pt x="2017" y="61"/>
                      <a:pt x="1976" y="60"/>
                      <a:pt x="1936" y="71"/>
                    </a:cubicBezTo>
                    <a:cubicBezTo>
                      <a:pt x="1932" y="72"/>
                      <a:pt x="1927" y="70"/>
                      <a:pt x="1922" y="70"/>
                    </a:cubicBezTo>
                    <a:cubicBezTo>
                      <a:pt x="1918" y="70"/>
                      <a:pt x="1915" y="70"/>
                      <a:pt x="1911" y="70"/>
                    </a:cubicBezTo>
                    <a:cubicBezTo>
                      <a:pt x="1879" y="67"/>
                      <a:pt x="1847" y="71"/>
                      <a:pt x="1816" y="73"/>
                    </a:cubicBezTo>
                    <a:cubicBezTo>
                      <a:pt x="1803" y="73"/>
                      <a:pt x="1793" y="69"/>
                      <a:pt x="1781" y="68"/>
                    </a:cubicBezTo>
                    <a:cubicBezTo>
                      <a:pt x="1756" y="73"/>
                      <a:pt x="1730" y="65"/>
                      <a:pt x="1705" y="76"/>
                    </a:cubicBezTo>
                    <a:cubicBezTo>
                      <a:pt x="1698" y="80"/>
                      <a:pt x="1691" y="75"/>
                      <a:pt x="1684" y="74"/>
                    </a:cubicBezTo>
                    <a:cubicBezTo>
                      <a:pt x="1662" y="67"/>
                      <a:pt x="1640" y="73"/>
                      <a:pt x="1617" y="72"/>
                    </a:cubicBezTo>
                    <a:cubicBezTo>
                      <a:pt x="1602" y="71"/>
                      <a:pt x="1585" y="75"/>
                      <a:pt x="1569" y="77"/>
                    </a:cubicBezTo>
                    <a:cubicBezTo>
                      <a:pt x="1528" y="81"/>
                      <a:pt x="1487" y="75"/>
                      <a:pt x="1446" y="79"/>
                    </a:cubicBezTo>
                    <a:cubicBezTo>
                      <a:pt x="1417" y="82"/>
                      <a:pt x="1389" y="83"/>
                      <a:pt x="1360" y="82"/>
                    </a:cubicBezTo>
                    <a:cubicBezTo>
                      <a:pt x="1353" y="81"/>
                      <a:pt x="1347" y="87"/>
                      <a:pt x="1340" y="88"/>
                    </a:cubicBezTo>
                    <a:cubicBezTo>
                      <a:pt x="1293" y="89"/>
                      <a:pt x="1247" y="93"/>
                      <a:pt x="1200" y="91"/>
                    </a:cubicBezTo>
                    <a:cubicBezTo>
                      <a:pt x="1178" y="86"/>
                      <a:pt x="1156" y="92"/>
                      <a:pt x="1133" y="91"/>
                    </a:cubicBezTo>
                    <a:cubicBezTo>
                      <a:pt x="1096" y="89"/>
                      <a:pt x="1059" y="89"/>
                      <a:pt x="1022" y="86"/>
                    </a:cubicBezTo>
                    <a:cubicBezTo>
                      <a:pt x="1004" y="85"/>
                      <a:pt x="986" y="84"/>
                      <a:pt x="968" y="88"/>
                    </a:cubicBezTo>
                    <a:cubicBezTo>
                      <a:pt x="906" y="95"/>
                      <a:pt x="845" y="85"/>
                      <a:pt x="783" y="86"/>
                    </a:cubicBezTo>
                    <a:cubicBezTo>
                      <a:pt x="738" y="86"/>
                      <a:pt x="693" y="80"/>
                      <a:pt x="648" y="93"/>
                    </a:cubicBezTo>
                    <a:cubicBezTo>
                      <a:pt x="645" y="94"/>
                      <a:pt x="641" y="94"/>
                      <a:pt x="638" y="93"/>
                    </a:cubicBezTo>
                    <a:cubicBezTo>
                      <a:pt x="593" y="81"/>
                      <a:pt x="546" y="81"/>
                      <a:pt x="499" y="82"/>
                    </a:cubicBezTo>
                    <a:cubicBezTo>
                      <a:pt x="461" y="82"/>
                      <a:pt x="423" y="76"/>
                      <a:pt x="385" y="73"/>
                    </a:cubicBezTo>
                    <a:cubicBezTo>
                      <a:pt x="366" y="71"/>
                      <a:pt x="346" y="73"/>
                      <a:pt x="327" y="73"/>
                    </a:cubicBezTo>
                    <a:cubicBezTo>
                      <a:pt x="294" y="75"/>
                      <a:pt x="261" y="72"/>
                      <a:pt x="228" y="67"/>
                    </a:cubicBezTo>
                    <a:cubicBezTo>
                      <a:pt x="207" y="64"/>
                      <a:pt x="184" y="65"/>
                      <a:pt x="163" y="65"/>
                    </a:cubicBezTo>
                    <a:cubicBezTo>
                      <a:pt x="108" y="65"/>
                      <a:pt x="55" y="55"/>
                      <a:pt x="0" y="56"/>
                    </a:cubicBezTo>
                    <a:cubicBezTo>
                      <a:pt x="4" y="41"/>
                      <a:pt x="8" y="27"/>
                      <a:pt x="12" y="12"/>
                    </a:cubicBezTo>
                    <a:cubicBezTo>
                      <a:pt x="26" y="4"/>
                      <a:pt x="41" y="10"/>
                      <a:pt x="55" y="11"/>
                    </a:cubicBezTo>
                    <a:cubicBezTo>
                      <a:pt x="62" y="11"/>
                      <a:pt x="69" y="13"/>
                      <a:pt x="77" y="11"/>
                    </a:cubicBezTo>
                    <a:cubicBezTo>
                      <a:pt x="107" y="11"/>
                      <a:pt x="138" y="11"/>
                      <a:pt x="168" y="16"/>
                    </a:cubicBezTo>
                    <a:cubicBezTo>
                      <a:pt x="224" y="24"/>
                      <a:pt x="280" y="18"/>
                      <a:pt x="336" y="22"/>
                    </a:cubicBezTo>
                    <a:cubicBezTo>
                      <a:pt x="427" y="29"/>
                      <a:pt x="518" y="25"/>
                      <a:pt x="609" y="25"/>
                    </a:cubicBezTo>
                    <a:cubicBezTo>
                      <a:pt x="646" y="25"/>
                      <a:pt x="683" y="30"/>
                      <a:pt x="721" y="27"/>
                    </a:cubicBezTo>
                    <a:cubicBezTo>
                      <a:pt x="735" y="26"/>
                      <a:pt x="748" y="15"/>
                      <a:pt x="763" y="19"/>
                    </a:cubicBezTo>
                    <a:cubicBezTo>
                      <a:pt x="782" y="31"/>
                      <a:pt x="803" y="23"/>
                      <a:pt x="823" y="24"/>
                    </a:cubicBezTo>
                    <a:cubicBezTo>
                      <a:pt x="852" y="26"/>
                      <a:pt x="881" y="26"/>
                      <a:pt x="909" y="26"/>
                    </a:cubicBezTo>
                    <a:cubicBezTo>
                      <a:pt x="943" y="25"/>
                      <a:pt x="977" y="29"/>
                      <a:pt x="1010" y="25"/>
                    </a:cubicBezTo>
                    <a:cubicBezTo>
                      <a:pt x="1029" y="22"/>
                      <a:pt x="1049" y="24"/>
                      <a:pt x="1068" y="24"/>
                    </a:cubicBezTo>
                    <a:cubicBezTo>
                      <a:pt x="1092" y="29"/>
                      <a:pt x="1117" y="25"/>
                      <a:pt x="1141" y="27"/>
                    </a:cubicBezTo>
                    <a:cubicBezTo>
                      <a:pt x="1197" y="27"/>
                      <a:pt x="1254" y="32"/>
                      <a:pt x="1310" y="29"/>
                    </a:cubicBezTo>
                    <a:cubicBezTo>
                      <a:pt x="1329" y="27"/>
                      <a:pt x="1348" y="26"/>
                      <a:pt x="1367" y="29"/>
                    </a:cubicBezTo>
                    <a:cubicBezTo>
                      <a:pt x="1382" y="32"/>
                      <a:pt x="1398" y="34"/>
                      <a:pt x="1413" y="25"/>
                    </a:cubicBezTo>
                    <a:cubicBezTo>
                      <a:pt x="1425" y="19"/>
                      <a:pt x="1439" y="27"/>
                      <a:pt x="1450" y="30"/>
                    </a:cubicBezTo>
                    <a:cubicBezTo>
                      <a:pt x="1483" y="38"/>
                      <a:pt x="1516" y="31"/>
                      <a:pt x="1549" y="33"/>
                    </a:cubicBezTo>
                    <a:cubicBezTo>
                      <a:pt x="1576" y="35"/>
                      <a:pt x="1603" y="36"/>
                      <a:pt x="1630" y="35"/>
                    </a:cubicBezTo>
                    <a:cubicBezTo>
                      <a:pt x="1640" y="35"/>
                      <a:pt x="1649" y="35"/>
                      <a:pt x="1658" y="34"/>
                    </a:cubicBezTo>
                    <a:cubicBezTo>
                      <a:pt x="1660" y="33"/>
                      <a:pt x="1662" y="33"/>
                      <a:pt x="1664" y="33"/>
                    </a:cubicBezTo>
                    <a:cubicBezTo>
                      <a:pt x="1683" y="35"/>
                      <a:pt x="1701" y="34"/>
                      <a:pt x="1720" y="31"/>
                    </a:cubicBezTo>
                    <a:cubicBezTo>
                      <a:pt x="1737" y="27"/>
                      <a:pt x="1754" y="26"/>
                      <a:pt x="1772" y="30"/>
                    </a:cubicBezTo>
                    <a:cubicBezTo>
                      <a:pt x="1807" y="37"/>
                      <a:pt x="1843" y="30"/>
                      <a:pt x="1878" y="28"/>
                    </a:cubicBezTo>
                    <a:cubicBezTo>
                      <a:pt x="1919" y="26"/>
                      <a:pt x="1961" y="25"/>
                      <a:pt x="2003" y="21"/>
                    </a:cubicBezTo>
                    <a:cubicBezTo>
                      <a:pt x="2031" y="17"/>
                      <a:pt x="2060" y="14"/>
                      <a:pt x="2088" y="18"/>
                    </a:cubicBezTo>
                    <a:cubicBezTo>
                      <a:pt x="2099" y="19"/>
                      <a:pt x="2106" y="15"/>
                      <a:pt x="2109" y="4"/>
                    </a:cubicBezTo>
                    <a:cubicBezTo>
                      <a:pt x="2110" y="2"/>
                      <a:pt x="2111" y="1"/>
                      <a:pt x="2112" y="0"/>
                    </a:cubicBezTo>
                    <a:close/>
                  </a:path>
                </a:pathLst>
              </a:custGeom>
              <a:solidFill>
                <a:srgbClr val="E0E7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0" name="Freeform 17">
                <a:extLst>
                  <a:ext uri="{FF2B5EF4-FFF2-40B4-BE49-F238E27FC236}">
                    <a16:creationId xmlns:a16="http://schemas.microsoft.com/office/drawing/2014/main" id="{70B4DAC3-BAF7-4272-9AD0-167629E2C405}"/>
                  </a:ext>
                </a:extLst>
              </p:cNvPr>
              <p:cNvSpPr>
                <a:spLocks/>
              </p:cNvSpPr>
              <p:nvPr/>
            </p:nvSpPr>
            <p:spPr bwMode="auto">
              <a:xfrm>
                <a:off x="45" y="3973"/>
                <a:ext cx="2351" cy="118"/>
              </a:xfrm>
              <a:custGeom>
                <a:avLst/>
                <a:gdLst>
                  <a:gd name="T0" fmla="*/ 2092 w 2092"/>
                  <a:gd name="T1" fmla="*/ 80 h 105"/>
                  <a:gd name="T2" fmla="*/ 2026 w 2092"/>
                  <a:gd name="T3" fmla="*/ 86 h 105"/>
                  <a:gd name="T4" fmla="*/ 1929 w 2092"/>
                  <a:gd name="T5" fmla="*/ 96 h 105"/>
                  <a:gd name="T6" fmla="*/ 1886 w 2092"/>
                  <a:gd name="T7" fmla="*/ 96 h 105"/>
                  <a:gd name="T8" fmla="*/ 1771 w 2092"/>
                  <a:gd name="T9" fmla="*/ 100 h 105"/>
                  <a:gd name="T10" fmla="*/ 1723 w 2092"/>
                  <a:gd name="T11" fmla="*/ 95 h 105"/>
                  <a:gd name="T12" fmla="*/ 1594 w 2092"/>
                  <a:gd name="T13" fmla="*/ 103 h 105"/>
                  <a:gd name="T14" fmla="*/ 1480 w 2092"/>
                  <a:gd name="T15" fmla="*/ 104 h 105"/>
                  <a:gd name="T16" fmla="*/ 1307 w 2092"/>
                  <a:gd name="T17" fmla="*/ 97 h 105"/>
                  <a:gd name="T18" fmla="*/ 1227 w 2092"/>
                  <a:gd name="T19" fmla="*/ 93 h 105"/>
                  <a:gd name="T20" fmla="*/ 1142 w 2092"/>
                  <a:gd name="T21" fmla="*/ 95 h 105"/>
                  <a:gd name="T22" fmla="*/ 1072 w 2092"/>
                  <a:gd name="T23" fmla="*/ 89 h 105"/>
                  <a:gd name="T24" fmla="*/ 1014 w 2092"/>
                  <a:gd name="T25" fmla="*/ 89 h 105"/>
                  <a:gd name="T26" fmla="*/ 980 w 2092"/>
                  <a:gd name="T27" fmla="*/ 92 h 105"/>
                  <a:gd name="T28" fmla="*/ 810 w 2092"/>
                  <a:gd name="T29" fmla="*/ 92 h 105"/>
                  <a:gd name="T30" fmla="*/ 669 w 2092"/>
                  <a:gd name="T31" fmla="*/ 92 h 105"/>
                  <a:gd name="T32" fmla="*/ 554 w 2092"/>
                  <a:gd name="T33" fmla="*/ 93 h 105"/>
                  <a:gd name="T34" fmla="*/ 377 w 2092"/>
                  <a:gd name="T35" fmla="*/ 89 h 105"/>
                  <a:gd name="T36" fmla="*/ 204 w 2092"/>
                  <a:gd name="T37" fmla="*/ 88 h 105"/>
                  <a:gd name="T38" fmla="*/ 123 w 2092"/>
                  <a:gd name="T39" fmla="*/ 79 h 105"/>
                  <a:gd name="T40" fmla="*/ 32 w 2092"/>
                  <a:gd name="T41" fmla="*/ 75 h 105"/>
                  <a:gd name="T42" fmla="*/ 11 w 2092"/>
                  <a:gd name="T43" fmla="*/ 0 h 105"/>
                  <a:gd name="T44" fmla="*/ 101 w 2092"/>
                  <a:gd name="T45" fmla="*/ 9 h 105"/>
                  <a:gd name="T46" fmla="*/ 206 w 2092"/>
                  <a:gd name="T47" fmla="*/ 22 h 105"/>
                  <a:gd name="T48" fmla="*/ 229 w 2092"/>
                  <a:gd name="T49" fmla="*/ 18 h 105"/>
                  <a:gd name="T50" fmla="*/ 346 w 2092"/>
                  <a:gd name="T51" fmla="*/ 26 h 105"/>
                  <a:gd name="T52" fmla="*/ 555 w 2092"/>
                  <a:gd name="T53" fmla="*/ 34 h 105"/>
                  <a:gd name="T54" fmla="*/ 784 w 2092"/>
                  <a:gd name="T55" fmla="*/ 41 h 105"/>
                  <a:gd name="T56" fmla="*/ 926 w 2092"/>
                  <a:gd name="T57" fmla="*/ 48 h 105"/>
                  <a:gd name="T58" fmla="*/ 1260 w 2092"/>
                  <a:gd name="T59" fmla="*/ 51 h 105"/>
                  <a:gd name="T60" fmla="*/ 1497 w 2092"/>
                  <a:gd name="T61" fmla="*/ 51 h 105"/>
                  <a:gd name="T62" fmla="*/ 1642 w 2092"/>
                  <a:gd name="T63" fmla="*/ 50 h 105"/>
                  <a:gd name="T64" fmla="*/ 1762 w 2092"/>
                  <a:gd name="T65" fmla="*/ 48 h 105"/>
                  <a:gd name="T66" fmla="*/ 2044 w 2092"/>
                  <a:gd name="T67" fmla="*/ 36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092" h="105">
                    <a:moveTo>
                      <a:pt x="2091" y="31"/>
                    </a:moveTo>
                    <a:cubicBezTo>
                      <a:pt x="2091" y="48"/>
                      <a:pt x="2092" y="64"/>
                      <a:pt x="2092" y="80"/>
                    </a:cubicBezTo>
                    <a:cubicBezTo>
                      <a:pt x="2088" y="84"/>
                      <a:pt x="2086" y="91"/>
                      <a:pt x="2079" y="89"/>
                    </a:cubicBezTo>
                    <a:cubicBezTo>
                      <a:pt x="2062" y="83"/>
                      <a:pt x="2043" y="92"/>
                      <a:pt x="2026" y="86"/>
                    </a:cubicBezTo>
                    <a:cubicBezTo>
                      <a:pt x="2024" y="85"/>
                      <a:pt x="2020" y="84"/>
                      <a:pt x="2018" y="85"/>
                    </a:cubicBezTo>
                    <a:cubicBezTo>
                      <a:pt x="1990" y="100"/>
                      <a:pt x="1958" y="81"/>
                      <a:pt x="1929" y="96"/>
                    </a:cubicBezTo>
                    <a:cubicBezTo>
                      <a:pt x="1920" y="101"/>
                      <a:pt x="1903" y="97"/>
                      <a:pt x="1890" y="96"/>
                    </a:cubicBezTo>
                    <a:cubicBezTo>
                      <a:pt x="1889" y="96"/>
                      <a:pt x="1887" y="96"/>
                      <a:pt x="1886" y="96"/>
                    </a:cubicBezTo>
                    <a:cubicBezTo>
                      <a:pt x="1862" y="102"/>
                      <a:pt x="1838" y="98"/>
                      <a:pt x="1814" y="93"/>
                    </a:cubicBezTo>
                    <a:cubicBezTo>
                      <a:pt x="1799" y="90"/>
                      <a:pt x="1786" y="99"/>
                      <a:pt x="1771" y="100"/>
                    </a:cubicBezTo>
                    <a:cubicBezTo>
                      <a:pt x="1760" y="102"/>
                      <a:pt x="1749" y="103"/>
                      <a:pt x="1739" y="98"/>
                    </a:cubicBezTo>
                    <a:cubicBezTo>
                      <a:pt x="1734" y="96"/>
                      <a:pt x="1728" y="94"/>
                      <a:pt x="1723" y="95"/>
                    </a:cubicBezTo>
                    <a:cubicBezTo>
                      <a:pt x="1682" y="102"/>
                      <a:pt x="1641" y="99"/>
                      <a:pt x="1600" y="102"/>
                    </a:cubicBezTo>
                    <a:cubicBezTo>
                      <a:pt x="1598" y="102"/>
                      <a:pt x="1596" y="103"/>
                      <a:pt x="1594" y="103"/>
                    </a:cubicBezTo>
                    <a:cubicBezTo>
                      <a:pt x="1578" y="104"/>
                      <a:pt x="1563" y="95"/>
                      <a:pt x="1546" y="100"/>
                    </a:cubicBezTo>
                    <a:cubicBezTo>
                      <a:pt x="1524" y="97"/>
                      <a:pt x="1501" y="105"/>
                      <a:pt x="1480" y="104"/>
                    </a:cubicBezTo>
                    <a:cubicBezTo>
                      <a:pt x="1455" y="104"/>
                      <a:pt x="1430" y="102"/>
                      <a:pt x="1406" y="97"/>
                    </a:cubicBezTo>
                    <a:cubicBezTo>
                      <a:pt x="1372" y="91"/>
                      <a:pt x="1340" y="96"/>
                      <a:pt x="1307" y="97"/>
                    </a:cubicBezTo>
                    <a:cubicBezTo>
                      <a:pt x="1302" y="98"/>
                      <a:pt x="1298" y="98"/>
                      <a:pt x="1293" y="97"/>
                    </a:cubicBezTo>
                    <a:cubicBezTo>
                      <a:pt x="1271" y="102"/>
                      <a:pt x="1249" y="97"/>
                      <a:pt x="1227" y="93"/>
                    </a:cubicBezTo>
                    <a:cubicBezTo>
                      <a:pt x="1207" y="89"/>
                      <a:pt x="1186" y="92"/>
                      <a:pt x="1166" y="93"/>
                    </a:cubicBezTo>
                    <a:cubicBezTo>
                      <a:pt x="1158" y="94"/>
                      <a:pt x="1150" y="95"/>
                      <a:pt x="1142" y="95"/>
                    </a:cubicBezTo>
                    <a:cubicBezTo>
                      <a:pt x="1140" y="95"/>
                      <a:pt x="1138" y="94"/>
                      <a:pt x="1136" y="94"/>
                    </a:cubicBezTo>
                    <a:cubicBezTo>
                      <a:pt x="1115" y="88"/>
                      <a:pt x="1094" y="87"/>
                      <a:pt x="1072" y="89"/>
                    </a:cubicBezTo>
                    <a:cubicBezTo>
                      <a:pt x="1069" y="89"/>
                      <a:pt x="1066" y="88"/>
                      <a:pt x="1063" y="88"/>
                    </a:cubicBezTo>
                    <a:cubicBezTo>
                      <a:pt x="1046" y="82"/>
                      <a:pt x="1030" y="90"/>
                      <a:pt x="1014" y="89"/>
                    </a:cubicBezTo>
                    <a:cubicBezTo>
                      <a:pt x="1012" y="90"/>
                      <a:pt x="1010" y="90"/>
                      <a:pt x="1007" y="89"/>
                    </a:cubicBezTo>
                    <a:cubicBezTo>
                      <a:pt x="998" y="89"/>
                      <a:pt x="989" y="88"/>
                      <a:pt x="980" y="92"/>
                    </a:cubicBezTo>
                    <a:cubicBezTo>
                      <a:pt x="967" y="97"/>
                      <a:pt x="953" y="96"/>
                      <a:pt x="939" y="96"/>
                    </a:cubicBezTo>
                    <a:cubicBezTo>
                      <a:pt x="896" y="95"/>
                      <a:pt x="853" y="87"/>
                      <a:pt x="810" y="92"/>
                    </a:cubicBezTo>
                    <a:cubicBezTo>
                      <a:pt x="769" y="89"/>
                      <a:pt x="729" y="94"/>
                      <a:pt x="688" y="96"/>
                    </a:cubicBezTo>
                    <a:cubicBezTo>
                      <a:pt x="681" y="96"/>
                      <a:pt x="675" y="97"/>
                      <a:pt x="669" y="92"/>
                    </a:cubicBezTo>
                    <a:cubicBezTo>
                      <a:pt x="656" y="84"/>
                      <a:pt x="644" y="98"/>
                      <a:pt x="631" y="96"/>
                    </a:cubicBezTo>
                    <a:cubicBezTo>
                      <a:pt x="606" y="92"/>
                      <a:pt x="581" y="88"/>
                      <a:pt x="554" y="93"/>
                    </a:cubicBezTo>
                    <a:cubicBezTo>
                      <a:pt x="534" y="97"/>
                      <a:pt x="513" y="92"/>
                      <a:pt x="492" y="93"/>
                    </a:cubicBezTo>
                    <a:cubicBezTo>
                      <a:pt x="454" y="95"/>
                      <a:pt x="416" y="92"/>
                      <a:pt x="377" y="89"/>
                    </a:cubicBezTo>
                    <a:cubicBezTo>
                      <a:pt x="348" y="86"/>
                      <a:pt x="319" y="94"/>
                      <a:pt x="290" y="89"/>
                    </a:cubicBezTo>
                    <a:cubicBezTo>
                      <a:pt x="261" y="85"/>
                      <a:pt x="233" y="84"/>
                      <a:pt x="204" y="88"/>
                    </a:cubicBezTo>
                    <a:cubicBezTo>
                      <a:pt x="195" y="89"/>
                      <a:pt x="186" y="88"/>
                      <a:pt x="177" y="85"/>
                    </a:cubicBezTo>
                    <a:cubicBezTo>
                      <a:pt x="160" y="79"/>
                      <a:pt x="142" y="76"/>
                      <a:pt x="123" y="79"/>
                    </a:cubicBezTo>
                    <a:cubicBezTo>
                      <a:pt x="102" y="82"/>
                      <a:pt x="81" y="74"/>
                      <a:pt x="60" y="71"/>
                    </a:cubicBezTo>
                    <a:cubicBezTo>
                      <a:pt x="51" y="70"/>
                      <a:pt x="42" y="69"/>
                      <a:pt x="32" y="75"/>
                    </a:cubicBezTo>
                    <a:cubicBezTo>
                      <a:pt x="19" y="83"/>
                      <a:pt x="9" y="71"/>
                      <a:pt x="0" y="64"/>
                    </a:cubicBezTo>
                    <a:cubicBezTo>
                      <a:pt x="0" y="42"/>
                      <a:pt x="7" y="21"/>
                      <a:pt x="11" y="0"/>
                    </a:cubicBezTo>
                    <a:cubicBezTo>
                      <a:pt x="31" y="4"/>
                      <a:pt x="52" y="4"/>
                      <a:pt x="71" y="10"/>
                    </a:cubicBezTo>
                    <a:cubicBezTo>
                      <a:pt x="81" y="14"/>
                      <a:pt x="91" y="10"/>
                      <a:pt x="101" y="9"/>
                    </a:cubicBezTo>
                    <a:cubicBezTo>
                      <a:pt x="102" y="9"/>
                      <a:pt x="104" y="9"/>
                      <a:pt x="106" y="10"/>
                    </a:cubicBezTo>
                    <a:cubicBezTo>
                      <a:pt x="139" y="15"/>
                      <a:pt x="173" y="14"/>
                      <a:pt x="206" y="22"/>
                    </a:cubicBezTo>
                    <a:cubicBezTo>
                      <a:pt x="212" y="23"/>
                      <a:pt x="217" y="21"/>
                      <a:pt x="223" y="18"/>
                    </a:cubicBezTo>
                    <a:cubicBezTo>
                      <a:pt x="225" y="18"/>
                      <a:pt x="227" y="18"/>
                      <a:pt x="229" y="18"/>
                    </a:cubicBezTo>
                    <a:cubicBezTo>
                      <a:pt x="261" y="31"/>
                      <a:pt x="294" y="23"/>
                      <a:pt x="327" y="26"/>
                    </a:cubicBezTo>
                    <a:cubicBezTo>
                      <a:pt x="333" y="25"/>
                      <a:pt x="340" y="25"/>
                      <a:pt x="346" y="26"/>
                    </a:cubicBezTo>
                    <a:cubicBezTo>
                      <a:pt x="391" y="31"/>
                      <a:pt x="437" y="36"/>
                      <a:pt x="483" y="34"/>
                    </a:cubicBezTo>
                    <a:cubicBezTo>
                      <a:pt x="507" y="33"/>
                      <a:pt x="531" y="35"/>
                      <a:pt x="555" y="34"/>
                    </a:cubicBezTo>
                    <a:cubicBezTo>
                      <a:pt x="594" y="35"/>
                      <a:pt x="633" y="35"/>
                      <a:pt x="672" y="35"/>
                    </a:cubicBezTo>
                    <a:cubicBezTo>
                      <a:pt x="709" y="35"/>
                      <a:pt x="746" y="39"/>
                      <a:pt x="784" y="41"/>
                    </a:cubicBezTo>
                    <a:cubicBezTo>
                      <a:pt x="811" y="42"/>
                      <a:pt x="839" y="48"/>
                      <a:pt x="867" y="45"/>
                    </a:cubicBezTo>
                    <a:cubicBezTo>
                      <a:pt x="886" y="42"/>
                      <a:pt x="906" y="47"/>
                      <a:pt x="926" y="48"/>
                    </a:cubicBezTo>
                    <a:cubicBezTo>
                      <a:pt x="998" y="51"/>
                      <a:pt x="1069" y="49"/>
                      <a:pt x="1141" y="53"/>
                    </a:cubicBezTo>
                    <a:cubicBezTo>
                      <a:pt x="1180" y="55"/>
                      <a:pt x="1220" y="54"/>
                      <a:pt x="1260" y="51"/>
                    </a:cubicBezTo>
                    <a:cubicBezTo>
                      <a:pt x="1296" y="46"/>
                      <a:pt x="1333" y="54"/>
                      <a:pt x="1369" y="51"/>
                    </a:cubicBezTo>
                    <a:cubicBezTo>
                      <a:pt x="1412" y="48"/>
                      <a:pt x="1454" y="52"/>
                      <a:pt x="1497" y="51"/>
                    </a:cubicBezTo>
                    <a:cubicBezTo>
                      <a:pt x="1531" y="50"/>
                      <a:pt x="1564" y="52"/>
                      <a:pt x="1598" y="52"/>
                    </a:cubicBezTo>
                    <a:cubicBezTo>
                      <a:pt x="1613" y="52"/>
                      <a:pt x="1628" y="52"/>
                      <a:pt x="1642" y="50"/>
                    </a:cubicBezTo>
                    <a:cubicBezTo>
                      <a:pt x="1674" y="46"/>
                      <a:pt x="1706" y="52"/>
                      <a:pt x="1738" y="51"/>
                    </a:cubicBezTo>
                    <a:cubicBezTo>
                      <a:pt x="1746" y="50"/>
                      <a:pt x="1754" y="50"/>
                      <a:pt x="1762" y="48"/>
                    </a:cubicBezTo>
                    <a:cubicBezTo>
                      <a:pt x="1806" y="43"/>
                      <a:pt x="1851" y="49"/>
                      <a:pt x="1895" y="46"/>
                    </a:cubicBezTo>
                    <a:cubicBezTo>
                      <a:pt x="1945" y="46"/>
                      <a:pt x="1994" y="41"/>
                      <a:pt x="2044" y="36"/>
                    </a:cubicBezTo>
                    <a:cubicBezTo>
                      <a:pt x="2060" y="35"/>
                      <a:pt x="2076" y="34"/>
                      <a:pt x="2091" y="31"/>
                    </a:cubicBezTo>
                    <a:close/>
                  </a:path>
                </a:pathLst>
              </a:custGeom>
              <a:solidFill>
                <a:srgbClr val="DFE7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1" name="Freeform 18">
                <a:extLst>
                  <a:ext uri="{FF2B5EF4-FFF2-40B4-BE49-F238E27FC236}">
                    <a16:creationId xmlns:a16="http://schemas.microsoft.com/office/drawing/2014/main" id="{2F722CE9-7E85-4B0B-B974-2CC5BFC66169}"/>
                  </a:ext>
                </a:extLst>
              </p:cNvPr>
              <p:cNvSpPr>
                <a:spLocks/>
              </p:cNvSpPr>
              <p:nvPr/>
            </p:nvSpPr>
            <p:spPr bwMode="auto">
              <a:xfrm>
                <a:off x="172" y="3340"/>
                <a:ext cx="2157" cy="109"/>
              </a:xfrm>
              <a:custGeom>
                <a:avLst/>
                <a:gdLst>
                  <a:gd name="T0" fmla="*/ 1911 w 1919"/>
                  <a:gd name="T1" fmla="*/ 3 h 97"/>
                  <a:gd name="T2" fmla="*/ 1919 w 1919"/>
                  <a:gd name="T3" fmla="*/ 59 h 97"/>
                  <a:gd name="T4" fmla="*/ 1878 w 1919"/>
                  <a:gd name="T5" fmla="*/ 65 h 97"/>
                  <a:gd name="T6" fmla="*/ 1825 w 1919"/>
                  <a:gd name="T7" fmla="*/ 70 h 97"/>
                  <a:gd name="T8" fmla="*/ 1683 w 1919"/>
                  <a:gd name="T9" fmla="*/ 74 h 97"/>
                  <a:gd name="T10" fmla="*/ 1556 w 1919"/>
                  <a:gd name="T11" fmla="*/ 77 h 97"/>
                  <a:gd name="T12" fmla="*/ 1459 w 1919"/>
                  <a:gd name="T13" fmla="*/ 81 h 97"/>
                  <a:gd name="T14" fmla="*/ 1399 w 1919"/>
                  <a:gd name="T15" fmla="*/ 90 h 97"/>
                  <a:gd name="T16" fmla="*/ 1379 w 1919"/>
                  <a:gd name="T17" fmla="*/ 84 h 97"/>
                  <a:gd name="T18" fmla="*/ 1273 w 1919"/>
                  <a:gd name="T19" fmla="*/ 90 h 97"/>
                  <a:gd name="T20" fmla="*/ 1242 w 1919"/>
                  <a:gd name="T21" fmla="*/ 89 h 97"/>
                  <a:gd name="T22" fmla="*/ 1230 w 1919"/>
                  <a:gd name="T23" fmla="*/ 87 h 97"/>
                  <a:gd name="T24" fmla="*/ 1143 w 1919"/>
                  <a:gd name="T25" fmla="*/ 84 h 97"/>
                  <a:gd name="T26" fmla="*/ 1079 w 1919"/>
                  <a:gd name="T27" fmla="*/ 76 h 97"/>
                  <a:gd name="T28" fmla="*/ 1035 w 1919"/>
                  <a:gd name="T29" fmla="*/ 79 h 97"/>
                  <a:gd name="T30" fmla="*/ 850 w 1919"/>
                  <a:gd name="T31" fmla="*/ 85 h 97"/>
                  <a:gd name="T32" fmla="*/ 765 w 1919"/>
                  <a:gd name="T33" fmla="*/ 84 h 97"/>
                  <a:gd name="T34" fmla="*/ 644 w 1919"/>
                  <a:gd name="T35" fmla="*/ 87 h 97"/>
                  <a:gd name="T36" fmla="*/ 573 w 1919"/>
                  <a:gd name="T37" fmla="*/ 94 h 97"/>
                  <a:gd name="T38" fmla="*/ 560 w 1919"/>
                  <a:gd name="T39" fmla="*/ 94 h 97"/>
                  <a:gd name="T40" fmla="*/ 513 w 1919"/>
                  <a:gd name="T41" fmla="*/ 90 h 97"/>
                  <a:gd name="T42" fmla="*/ 470 w 1919"/>
                  <a:gd name="T43" fmla="*/ 89 h 97"/>
                  <a:gd name="T44" fmla="*/ 464 w 1919"/>
                  <a:gd name="T45" fmla="*/ 88 h 97"/>
                  <a:gd name="T46" fmla="*/ 346 w 1919"/>
                  <a:gd name="T47" fmla="*/ 90 h 97"/>
                  <a:gd name="T48" fmla="*/ 115 w 1919"/>
                  <a:gd name="T49" fmla="*/ 80 h 97"/>
                  <a:gd name="T50" fmla="*/ 21 w 1919"/>
                  <a:gd name="T51" fmla="*/ 70 h 97"/>
                  <a:gd name="T52" fmla="*/ 0 w 1919"/>
                  <a:gd name="T53" fmla="*/ 64 h 97"/>
                  <a:gd name="T54" fmla="*/ 11 w 1919"/>
                  <a:gd name="T55" fmla="*/ 11 h 97"/>
                  <a:gd name="T56" fmla="*/ 135 w 1919"/>
                  <a:gd name="T57" fmla="*/ 22 h 97"/>
                  <a:gd name="T58" fmla="*/ 218 w 1919"/>
                  <a:gd name="T59" fmla="*/ 25 h 97"/>
                  <a:gd name="T60" fmla="*/ 312 w 1919"/>
                  <a:gd name="T61" fmla="*/ 31 h 97"/>
                  <a:gd name="T62" fmla="*/ 413 w 1919"/>
                  <a:gd name="T63" fmla="*/ 34 h 97"/>
                  <a:gd name="T64" fmla="*/ 487 w 1919"/>
                  <a:gd name="T65" fmla="*/ 28 h 97"/>
                  <a:gd name="T66" fmla="*/ 576 w 1919"/>
                  <a:gd name="T67" fmla="*/ 36 h 97"/>
                  <a:gd name="T68" fmla="*/ 624 w 1919"/>
                  <a:gd name="T69" fmla="*/ 41 h 97"/>
                  <a:gd name="T70" fmla="*/ 649 w 1919"/>
                  <a:gd name="T71" fmla="*/ 55 h 97"/>
                  <a:gd name="T72" fmla="*/ 710 w 1919"/>
                  <a:gd name="T73" fmla="*/ 54 h 97"/>
                  <a:gd name="T74" fmla="*/ 726 w 1919"/>
                  <a:gd name="T75" fmla="*/ 48 h 97"/>
                  <a:gd name="T76" fmla="*/ 789 w 1919"/>
                  <a:gd name="T77" fmla="*/ 28 h 97"/>
                  <a:gd name="T78" fmla="*/ 972 w 1919"/>
                  <a:gd name="T79" fmla="*/ 34 h 97"/>
                  <a:gd name="T80" fmla="*/ 1142 w 1919"/>
                  <a:gd name="T81" fmla="*/ 37 h 97"/>
                  <a:gd name="T82" fmla="*/ 1191 w 1919"/>
                  <a:gd name="T83" fmla="*/ 33 h 97"/>
                  <a:gd name="T84" fmla="*/ 1284 w 1919"/>
                  <a:gd name="T85" fmla="*/ 29 h 97"/>
                  <a:gd name="T86" fmla="*/ 1291 w 1919"/>
                  <a:gd name="T87" fmla="*/ 27 h 97"/>
                  <a:gd name="T88" fmla="*/ 1331 w 1919"/>
                  <a:gd name="T89" fmla="*/ 26 h 97"/>
                  <a:gd name="T90" fmla="*/ 1418 w 1919"/>
                  <a:gd name="T91" fmla="*/ 24 h 97"/>
                  <a:gd name="T92" fmla="*/ 1483 w 1919"/>
                  <a:gd name="T93" fmla="*/ 25 h 97"/>
                  <a:gd name="T94" fmla="*/ 1528 w 1919"/>
                  <a:gd name="T95" fmla="*/ 21 h 97"/>
                  <a:gd name="T96" fmla="*/ 1615 w 1919"/>
                  <a:gd name="T97" fmla="*/ 16 h 97"/>
                  <a:gd name="T98" fmla="*/ 1712 w 1919"/>
                  <a:gd name="T99" fmla="*/ 9 h 97"/>
                  <a:gd name="T100" fmla="*/ 1747 w 1919"/>
                  <a:gd name="T101" fmla="*/ 14 h 97"/>
                  <a:gd name="T102" fmla="*/ 1825 w 1919"/>
                  <a:gd name="T103" fmla="*/ 3 h 97"/>
                  <a:gd name="T104" fmla="*/ 1846 w 1919"/>
                  <a:gd name="T105" fmla="*/ 1 h 97"/>
                  <a:gd name="T106" fmla="*/ 1863 w 1919"/>
                  <a:gd name="T107" fmla="*/ 1 h 97"/>
                  <a:gd name="T108" fmla="*/ 1911 w 1919"/>
                  <a:gd name="T109" fmla="*/ 3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919" h="97">
                    <a:moveTo>
                      <a:pt x="1911" y="3"/>
                    </a:moveTo>
                    <a:cubicBezTo>
                      <a:pt x="1913" y="22"/>
                      <a:pt x="1916" y="40"/>
                      <a:pt x="1919" y="59"/>
                    </a:cubicBezTo>
                    <a:cubicBezTo>
                      <a:pt x="1906" y="68"/>
                      <a:pt x="1891" y="64"/>
                      <a:pt x="1878" y="65"/>
                    </a:cubicBezTo>
                    <a:cubicBezTo>
                      <a:pt x="1860" y="66"/>
                      <a:pt x="1843" y="71"/>
                      <a:pt x="1825" y="70"/>
                    </a:cubicBezTo>
                    <a:cubicBezTo>
                      <a:pt x="1777" y="69"/>
                      <a:pt x="1730" y="76"/>
                      <a:pt x="1683" y="74"/>
                    </a:cubicBezTo>
                    <a:cubicBezTo>
                      <a:pt x="1640" y="69"/>
                      <a:pt x="1598" y="71"/>
                      <a:pt x="1556" y="77"/>
                    </a:cubicBezTo>
                    <a:cubicBezTo>
                      <a:pt x="1524" y="75"/>
                      <a:pt x="1492" y="77"/>
                      <a:pt x="1459" y="81"/>
                    </a:cubicBezTo>
                    <a:cubicBezTo>
                      <a:pt x="1439" y="83"/>
                      <a:pt x="1419" y="81"/>
                      <a:pt x="1399" y="90"/>
                    </a:cubicBezTo>
                    <a:cubicBezTo>
                      <a:pt x="1392" y="94"/>
                      <a:pt x="1387" y="84"/>
                      <a:pt x="1379" y="84"/>
                    </a:cubicBezTo>
                    <a:cubicBezTo>
                      <a:pt x="1344" y="88"/>
                      <a:pt x="1308" y="81"/>
                      <a:pt x="1273" y="90"/>
                    </a:cubicBezTo>
                    <a:cubicBezTo>
                      <a:pt x="1263" y="92"/>
                      <a:pt x="1252" y="93"/>
                      <a:pt x="1242" y="89"/>
                    </a:cubicBezTo>
                    <a:cubicBezTo>
                      <a:pt x="1238" y="87"/>
                      <a:pt x="1234" y="86"/>
                      <a:pt x="1230" y="87"/>
                    </a:cubicBezTo>
                    <a:cubicBezTo>
                      <a:pt x="1201" y="94"/>
                      <a:pt x="1171" y="87"/>
                      <a:pt x="1143" y="84"/>
                    </a:cubicBezTo>
                    <a:cubicBezTo>
                      <a:pt x="1121" y="81"/>
                      <a:pt x="1099" y="84"/>
                      <a:pt x="1079" y="76"/>
                    </a:cubicBezTo>
                    <a:cubicBezTo>
                      <a:pt x="1064" y="71"/>
                      <a:pt x="1050" y="77"/>
                      <a:pt x="1035" y="79"/>
                    </a:cubicBezTo>
                    <a:cubicBezTo>
                      <a:pt x="974" y="83"/>
                      <a:pt x="912" y="81"/>
                      <a:pt x="850" y="85"/>
                    </a:cubicBezTo>
                    <a:cubicBezTo>
                      <a:pt x="822" y="85"/>
                      <a:pt x="793" y="84"/>
                      <a:pt x="765" y="84"/>
                    </a:cubicBezTo>
                    <a:cubicBezTo>
                      <a:pt x="725" y="85"/>
                      <a:pt x="684" y="84"/>
                      <a:pt x="644" y="87"/>
                    </a:cubicBezTo>
                    <a:cubicBezTo>
                      <a:pt x="620" y="85"/>
                      <a:pt x="595" y="78"/>
                      <a:pt x="573" y="94"/>
                    </a:cubicBezTo>
                    <a:cubicBezTo>
                      <a:pt x="568" y="97"/>
                      <a:pt x="564" y="96"/>
                      <a:pt x="560" y="94"/>
                    </a:cubicBezTo>
                    <a:cubicBezTo>
                      <a:pt x="544" y="87"/>
                      <a:pt x="528" y="87"/>
                      <a:pt x="513" y="90"/>
                    </a:cubicBezTo>
                    <a:cubicBezTo>
                      <a:pt x="498" y="94"/>
                      <a:pt x="485" y="81"/>
                      <a:pt x="470" y="89"/>
                    </a:cubicBezTo>
                    <a:cubicBezTo>
                      <a:pt x="468" y="89"/>
                      <a:pt x="466" y="89"/>
                      <a:pt x="464" y="88"/>
                    </a:cubicBezTo>
                    <a:cubicBezTo>
                      <a:pt x="424" y="89"/>
                      <a:pt x="385" y="87"/>
                      <a:pt x="346" y="90"/>
                    </a:cubicBezTo>
                    <a:cubicBezTo>
                      <a:pt x="269" y="90"/>
                      <a:pt x="192" y="84"/>
                      <a:pt x="115" y="80"/>
                    </a:cubicBezTo>
                    <a:cubicBezTo>
                      <a:pt x="84" y="78"/>
                      <a:pt x="52" y="72"/>
                      <a:pt x="21" y="70"/>
                    </a:cubicBezTo>
                    <a:cubicBezTo>
                      <a:pt x="13" y="70"/>
                      <a:pt x="6" y="67"/>
                      <a:pt x="0" y="64"/>
                    </a:cubicBezTo>
                    <a:cubicBezTo>
                      <a:pt x="3" y="46"/>
                      <a:pt x="7" y="29"/>
                      <a:pt x="11" y="11"/>
                    </a:cubicBezTo>
                    <a:cubicBezTo>
                      <a:pt x="52" y="20"/>
                      <a:pt x="94" y="18"/>
                      <a:pt x="135" y="22"/>
                    </a:cubicBezTo>
                    <a:cubicBezTo>
                      <a:pt x="162" y="24"/>
                      <a:pt x="190" y="25"/>
                      <a:pt x="218" y="25"/>
                    </a:cubicBezTo>
                    <a:cubicBezTo>
                      <a:pt x="250" y="25"/>
                      <a:pt x="280" y="29"/>
                      <a:pt x="312" y="31"/>
                    </a:cubicBezTo>
                    <a:cubicBezTo>
                      <a:pt x="345" y="33"/>
                      <a:pt x="379" y="36"/>
                      <a:pt x="413" y="34"/>
                    </a:cubicBezTo>
                    <a:cubicBezTo>
                      <a:pt x="437" y="33"/>
                      <a:pt x="462" y="27"/>
                      <a:pt x="487" y="28"/>
                    </a:cubicBezTo>
                    <a:cubicBezTo>
                      <a:pt x="517" y="30"/>
                      <a:pt x="547" y="29"/>
                      <a:pt x="576" y="36"/>
                    </a:cubicBezTo>
                    <a:cubicBezTo>
                      <a:pt x="592" y="40"/>
                      <a:pt x="609" y="33"/>
                      <a:pt x="624" y="41"/>
                    </a:cubicBezTo>
                    <a:cubicBezTo>
                      <a:pt x="629" y="52"/>
                      <a:pt x="636" y="56"/>
                      <a:pt x="649" y="55"/>
                    </a:cubicBezTo>
                    <a:cubicBezTo>
                      <a:pt x="669" y="55"/>
                      <a:pt x="690" y="55"/>
                      <a:pt x="710" y="54"/>
                    </a:cubicBezTo>
                    <a:cubicBezTo>
                      <a:pt x="716" y="54"/>
                      <a:pt x="722" y="54"/>
                      <a:pt x="726" y="48"/>
                    </a:cubicBezTo>
                    <a:cubicBezTo>
                      <a:pt x="744" y="31"/>
                      <a:pt x="767" y="27"/>
                      <a:pt x="789" y="28"/>
                    </a:cubicBezTo>
                    <a:cubicBezTo>
                      <a:pt x="850" y="31"/>
                      <a:pt x="911" y="35"/>
                      <a:pt x="972" y="34"/>
                    </a:cubicBezTo>
                    <a:cubicBezTo>
                      <a:pt x="1029" y="32"/>
                      <a:pt x="1085" y="25"/>
                      <a:pt x="1142" y="37"/>
                    </a:cubicBezTo>
                    <a:cubicBezTo>
                      <a:pt x="1159" y="41"/>
                      <a:pt x="1175" y="35"/>
                      <a:pt x="1191" y="33"/>
                    </a:cubicBezTo>
                    <a:cubicBezTo>
                      <a:pt x="1222" y="28"/>
                      <a:pt x="1253" y="29"/>
                      <a:pt x="1284" y="29"/>
                    </a:cubicBezTo>
                    <a:cubicBezTo>
                      <a:pt x="1286" y="29"/>
                      <a:pt x="1289" y="28"/>
                      <a:pt x="1291" y="27"/>
                    </a:cubicBezTo>
                    <a:cubicBezTo>
                      <a:pt x="1304" y="24"/>
                      <a:pt x="1318" y="29"/>
                      <a:pt x="1331" y="26"/>
                    </a:cubicBezTo>
                    <a:cubicBezTo>
                      <a:pt x="1360" y="27"/>
                      <a:pt x="1389" y="26"/>
                      <a:pt x="1418" y="24"/>
                    </a:cubicBezTo>
                    <a:cubicBezTo>
                      <a:pt x="1439" y="22"/>
                      <a:pt x="1461" y="22"/>
                      <a:pt x="1483" y="25"/>
                    </a:cubicBezTo>
                    <a:cubicBezTo>
                      <a:pt x="1498" y="27"/>
                      <a:pt x="1513" y="26"/>
                      <a:pt x="1528" y="21"/>
                    </a:cubicBezTo>
                    <a:cubicBezTo>
                      <a:pt x="1558" y="25"/>
                      <a:pt x="1586" y="14"/>
                      <a:pt x="1615" y="16"/>
                    </a:cubicBezTo>
                    <a:cubicBezTo>
                      <a:pt x="1648" y="19"/>
                      <a:pt x="1680" y="15"/>
                      <a:pt x="1712" y="9"/>
                    </a:cubicBezTo>
                    <a:cubicBezTo>
                      <a:pt x="1724" y="9"/>
                      <a:pt x="1736" y="12"/>
                      <a:pt x="1747" y="14"/>
                    </a:cubicBezTo>
                    <a:cubicBezTo>
                      <a:pt x="1774" y="18"/>
                      <a:pt x="1799" y="3"/>
                      <a:pt x="1825" y="3"/>
                    </a:cubicBezTo>
                    <a:cubicBezTo>
                      <a:pt x="1832" y="3"/>
                      <a:pt x="1839" y="2"/>
                      <a:pt x="1846" y="1"/>
                    </a:cubicBezTo>
                    <a:cubicBezTo>
                      <a:pt x="1852" y="1"/>
                      <a:pt x="1858" y="2"/>
                      <a:pt x="1863" y="1"/>
                    </a:cubicBezTo>
                    <a:cubicBezTo>
                      <a:pt x="1879" y="2"/>
                      <a:pt x="1895" y="0"/>
                      <a:pt x="1911" y="3"/>
                    </a:cubicBezTo>
                    <a:close/>
                  </a:path>
                </a:pathLst>
              </a:custGeom>
              <a:solidFill>
                <a:srgbClr val="DFE7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2" name="Freeform 19">
                <a:extLst>
                  <a:ext uri="{FF2B5EF4-FFF2-40B4-BE49-F238E27FC236}">
                    <a16:creationId xmlns:a16="http://schemas.microsoft.com/office/drawing/2014/main" id="{42B0620D-2288-4656-8DAE-B76D251B2228}"/>
                  </a:ext>
                </a:extLst>
              </p:cNvPr>
              <p:cNvSpPr>
                <a:spLocks/>
              </p:cNvSpPr>
              <p:nvPr/>
            </p:nvSpPr>
            <p:spPr bwMode="auto">
              <a:xfrm>
                <a:off x="90" y="3771"/>
                <a:ext cx="2302" cy="107"/>
              </a:xfrm>
              <a:custGeom>
                <a:avLst/>
                <a:gdLst>
                  <a:gd name="T0" fmla="*/ 2044 w 2048"/>
                  <a:gd name="T1" fmla="*/ 16 h 96"/>
                  <a:gd name="T2" fmla="*/ 2044 w 2048"/>
                  <a:gd name="T3" fmla="*/ 52 h 96"/>
                  <a:gd name="T4" fmla="*/ 2038 w 2048"/>
                  <a:gd name="T5" fmla="*/ 67 h 96"/>
                  <a:gd name="T6" fmla="*/ 1982 w 2048"/>
                  <a:gd name="T7" fmla="*/ 75 h 96"/>
                  <a:gd name="T8" fmla="*/ 1908 w 2048"/>
                  <a:gd name="T9" fmla="*/ 79 h 96"/>
                  <a:gd name="T10" fmla="*/ 1877 w 2048"/>
                  <a:gd name="T11" fmla="*/ 79 h 96"/>
                  <a:gd name="T12" fmla="*/ 1868 w 2048"/>
                  <a:gd name="T13" fmla="*/ 79 h 96"/>
                  <a:gd name="T14" fmla="*/ 1474 w 2048"/>
                  <a:gd name="T15" fmla="*/ 92 h 96"/>
                  <a:gd name="T16" fmla="*/ 1389 w 2048"/>
                  <a:gd name="T17" fmla="*/ 91 h 96"/>
                  <a:gd name="T18" fmla="*/ 1354 w 2048"/>
                  <a:gd name="T19" fmla="*/ 90 h 96"/>
                  <a:gd name="T20" fmla="*/ 1240 w 2048"/>
                  <a:gd name="T21" fmla="*/ 91 h 96"/>
                  <a:gd name="T22" fmla="*/ 1111 w 2048"/>
                  <a:gd name="T23" fmla="*/ 90 h 96"/>
                  <a:gd name="T24" fmla="*/ 961 w 2048"/>
                  <a:gd name="T25" fmla="*/ 90 h 96"/>
                  <a:gd name="T26" fmla="*/ 848 w 2048"/>
                  <a:gd name="T27" fmla="*/ 87 h 96"/>
                  <a:gd name="T28" fmla="*/ 752 w 2048"/>
                  <a:gd name="T29" fmla="*/ 86 h 96"/>
                  <a:gd name="T30" fmla="*/ 523 w 2048"/>
                  <a:gd name="T31" fmla="*/ 78 h 96"/>
                  <a:gd name="T32" fmla="*/ 332 w 2048"/>
                  <a:gd name="T33" fmla="*/ 74 h 96"/>
                  <a:gd name="T34" fmla="*/ 281 w 2048"/>
                  <a:gd name="T35" fmla="*/ 74 h 96"/>
                  <a:gd name="T36" fmla="*/ 169 w 2048"/>
                  <a:gd name="T37" fmla="*/ 65 h 96"/>
                  <a:gd name="T38" fmla="*/ 35 w 2048"/>
                  <a:gd name="T39" fmla="*/ 56 h 96"/>
                  <a:gd name="T40" fmla="*/ 0 w 2048"/>
                  <a:gd name="T41" fmla="*/ 37 h 96"/>
                  <a:gd name="T42" fmla="*/ 8 w 2048"/>
                  <a:gd name="T43" fmla="*/ 0 h 96"/>
                  <a:gd name="T44" fmla="*/ 159 w 2048"/>
                  <a:gd name="T45" fmla="*/ 17 h 96"/>
                  <a:gd name="T46" fmla="*/ 194 w 2048"/>
                  <a:gd name="T47" fmla="*/ 15 h 96"/>
                  <a:gd name="T48" fmla="*/ 208 w 2048"/>
                  <a:gd name="T49" fmla="*/ 14 h 96"/>
                  <a:gd name="T50" fmla="*/ 230 w 2048"/>
                  <a:gd name="T51" fmla="*/ 14 h 96"/>
                  <a:gd name="T52" fmla="*/ 266 w 2048"/>
                  <a:gd name="T53" fmla="*/ 19 h 96"/>
                  <a:gd name="T54" fmla="*/ 302 w 2048"/>
                  <a:gd name="T55" fmla="*/ 22 h 96"/>
                  <a:gd name="T56" fmla="*/ 370 w 2048"/>
                  <a:gd name="T57" fmla="*/ 20 h 96"/>
                  <a:gd name="T58" fmla="*/ 431 w 2048"/>
                  <a:gd name="T59" fmla="*/ 22 h 96"/>
                  <a:gd name="T60" fmla="*/ 491 w 2048"/>
                  <a:gd name="T61" fmla="*/ 29 h 96"/>
                  <a:gd name="T62" fmla="*/ 549 w 2048"/>
                  <a:gd name="T63" fmla="*/ 32 h 96"/>
                  <a:gd name="T64" fmla="*/ 590 w 2048"/>
                  <a:gd name="T65" fmla="*/ 28 h 96"/>
                  <a:gd name="T66" fmla="*/ 733 w 2048"/>
                  <a:gd name="T67" fmla="*/ 29 h 96"/>
                  <a:gd name="T68" fmla="*/ 771 w 2048"/>
                  <a:gd name="T69" fmla="*/ 28 h 96"/>
                  <a:gd name="T70" fmla="*/ 779 w 2048"/>
                  <a:gd name="T71" fmla="*/ 29 h 96"/>
                  <a:gd name="T72" fmla="*/ 825 w 2048"/>
                  <a:gd name="T73" fmla="*/ 33 h 96"/>
                  <a:gd name="T74" fmla="*/ 849 w 2048"/>
                  <a:gd name="T75" fmla="*/ 28 h 96"/>
                  <a:gd name="T76" fmla="*/ 934 w 2048"/>
                  <a:gd name="T77" fmla="*/ 30 h 96"/>
                  <a:gd name="T78" fmla="*/ 940 w 2048"/>
                  <a:gd name="T79" fmla="*/ 30 h 96"/>
                  <a:gd name="T80" fmla="*/ 1049 w 2048"/>
                  <a:gd name="T81" fmla="*/ 38 h 96"/>
                  <a:gd name="T82" fmla="*/ 1091 w 2048"/>
                  <a:gd name="T83" fmla="*/ 39 h 96"/>
                  <a:gd name="T84" fmla="*/ 1097 w 2048"/>
                  <a:gd name="T85" fmla="*/ 40 h 96"/>
                  <a:gd name="T86" fmla="*/ 1169 w 2048"/>
                  <a:gd name="T87" fmla="*/ 40 h 96"/>
                  <a:gd name="T88" fmla="*/ 1277 w 2048"/>
                  <a:gd name="T89" fmla="*/ 42 h 96"/>
                  <a:gd name="T90" fmla="*/ 1319 w 2048"/>
                  <a:gd name="T91" fmla="*/ 42 h 96"/>
                  <a:gd name="T92" fmla="*/ 1425 w 2048"/>
                  <a:gd name="T93" fmla="*/ 38 h 96"/>
                  <a:gd name="T94" fmla="*/ 1441 w 2048"/>
                  <a:gd name="T95" fmla="*/ 35 h 96"/>
                  <a:gd name="T96" fmla="*/ 1456 w 2048"/>
                  <a:gd name="T97" fmla="*/ 37 h 96"/>
                  <a:gd name="T98" fmla="*/ 1477 w 2048"/>
                  <a:gd name="T99" fmla="*/ 39 h 96"/>
                  <a:gd name="T100" fmla="*/ 1522 w 2048"/>
                  <a:gd name="T101" fmla="*/ 37 h 96"/>
                  <a:gd name="T102" fmla="*/ 1610 w 2048"/>
                  <a:gd name="T103" fmla="*/ 36 h 96"/>
                  <a:gd name="T104" fmla="*/ 1624 w 2048"/>
                  <a:gd name="T105" fmla="*/ 37 h 96"/>
                  <a:gd name="T106" fmla="*/ 1633 w 2048"/>
                  <a:gd name="T107" fmla="*/ 39 h 96"/>
                  <a:gd name="T108" fmla="*/ 1704 w 2048"/>
                  <a:gd name="T109" fmla="*/ 38 h 96"/>
                  <a:gd name="T110" fmla="*/ 1777 w 2048"/>
                  <a:gd name="T111" fmla="*/ 31 h 96"/>
                  <a:gd name="T112" fmla="*/ 1791 w 2048"/>
                  <a:gd name="T113" fmla="*/ 33 h 96"/>
                  <a:gd name="T114" fmla="*/ 1846 w 2048"/>
                  <a:gd name="T115" fmla="*/ 29 h 96"/>
                  <a:gd name="T116" fmla="*/ 1898 w 2048"/>
                  <a:gd name="T117" fmla="*/ 26 h 96"/>
                  <a:gd name="T118" fmla="*/ 1947 w 2048"/>
                  <a:gd name="T119" fmla="*/ 19 h 96"/>
                  <a:gd name="T120" fmla="*/ 1955 w 2048"/>
                  <a:gd name="T121" fmla="*/ 17 h 96"/>
                  <a:gd name="T122" fmla="*/ 2044 w 2048"/>
                  <a:gd name="T123" fmla="*/ 16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048" h="96">
                    <a:moveTo>
                      <a:pt x="2044" y="16"/>
                    </a:moveTo>
                    <a:cubicBezTo>
                      <a:pt x="2046" y="28"/>
                      <a:pt x="2048" y="40"/>
                      <a:pt x="2044" y="52"/>
                    </a:cubicBezTo>
                    <a:cubicBezTo>
                      <a:pt x="2042" y="57"/>
                      <a:pt x="2044" y="63"/>
                      <a:pt x="2038" y="67"/>
                    </a:cubicBezTo>
                    <a:cubicBezTo>
                      <a:pt x="2020" y="73"/>
                      <a:pt x="2001" y="72"/>
                      <a:pt x="1982" y="75"/>
                    </a:cubicBezTo>
                    <a:cubicBezTo>
                      <a:pt x="1957" y="80"/>
                      <a:pt x="1932" y="73"/>
                      <a:pt x="1908" y="79"/>
                    </a:cubicBezTo>
                    <a:cubicBezTo>
                      <a:pt x="1898" y="80"/>
                      <a:pt x="1887" y="78"/>
                      <a:pt x="1877" y="79"/>
                    </a:cubicBezTo>
                    <a:cubicBezTo>
                      <a:pt x="1874" y="80"/>
                      <a:pt x="1871" y="79"/>
                      <a:pt x="1868" y="79"/>
                    </a:cubicBezTo>
                    <a:cubicBezTo>
                      <a:pt x="1737" y="86"/>
                      <a:pt x="1605" y="89"/>
                      <a:pt x="1474" y="92"/>
                    </a:cubicBezTo>
                    <a:cubicBezTo>
                      <a:pt x="1446" y="84"/>
                      <a:pt x="1417" y="90"/>
                      <a:pt x="1389" y="91"/>
                    </a:cubicBezTo>
                    <a:cubicBezTo>
                      <a:pt x="1377" y="96"/>
                      <a:pt x="1366" y="91"/>
                      <a:pt x="1354" y="90"/>
                    </a:cubicBezTo>
                    <a:cubicBezTo>
                      <a:pt x="1316" y="89"/>
                      <a:pt x="1278" y="91"/>
                      <a:pt x="1240" y="91"/>
                    </a:cubicBezTo>
                    <a:cubicBezTo>
                      <a:pt x="1197" y="91"/>
                      <a:pt x="1154" y="91"/>
                      <a:pt x="1111" y="90"/>
                    </a:cubicBezTo>
                    <a:cubicBezTo>
                      <a:pt x="1061" y="89"/>
                      <a:pt x="1011" y="93"/>
                      <a:pt x="961" y="90"/>
                    </a:cubicBezTo>
                    <a:cubicBezTo>
                      <a:pt x="924" y="88"/>
                      <a:pt x="886" y="88"/>
                      <a:pt x="848" y="87"/>
                    </a:cubicBezTo>
                    <a:cubicBezTo>
                      <a:pt x="816" y="86"/>
                      <a:pt x="784" y="88"/>
                      <a:pt x="752" y="86"/>
                    </a:cubicBezTo>
                    <a:cubicBezTo>
                      <a:pt x="676" y="81"/>
                      <a:pt x="600" y="80"/>
                      <a:pt x="523" y="78"/>
                    </a:cubicBezTo>
                    <a:cubicBezTo>
                      <a:pt x="460" y="77"/>
                      <a:pt x="396" y="80"/>
                      <a:pt x="332" y="74"/>
                    </a:cubicBezTo>
                    <a:cubicBezTo>
                      <a:pt x="315" y="73"/>
                      <a:pt x="298" y="76"/>
                      <a:pt x="281" y="74"/>
                    </a:cubicBezTo>
                    <a:cubicBezTo>
                      <a:pt x="243" y="72"/>
                      <a:pt x="206" y="69"/>
                      <a:pt x="169" y="65"/>
                    </a:cubicBezTo>
                    <a:cubicBezTo>
                      <a:pt x="125" y="60"/>
                      <a:pt x="79" y="63"/>
                      <a:pt x="35" y="56"/>
                    </a:cubicBezTo>
                    <a:cubicBezTo>
                      <a:pt x="21" y="54"/>
                      <a:pt x="6" y="53"/>
                      <a:pt x="0" y="37"/>
                    </a:cubicBezTo>
                    <a:cubicBezTo>
                      <a:pt x="6" y="25"/>
                      <a:pt x="1" y="11"/>
                      <a:pt x="8" y="0"/>
                    </a:cubicBezTo>
                    <a:cubicBezTo>
                      <a:pt x="58" y="1"/>
                      <a:pt x="108" y="17"/>
                      <a:pt x="159" y="17"/>
                    </a:cubicBezTo>
                    <a:cubicBezTo>
                      <a:pt x="170" y="16"/>
                      <a:pt x="182" y="15"/>
                      <a:pt x="194" y="15"/>
                    </a:cubicBezTo>
                    <a:cubicBezTo>
                      <a:pt x="199" y="15"/>
                      <a:pt x="203" y="14"/>
                      <a:pt x="208" y="14"/>
                    </a:cubicBezTo>
                    <a:cubicBezTo>
                      <a:pt x="215" y="18"/>
                      <a:pt x="222" y="15"/>
                      <a:pt x="230" y="14"/>
                    </a:cubicBezTo>
                    <a:cubicBezTo>
                      <a:pt x="241" y="20"/>
                      <a:pt x="253" y="23"/>
                      <a:pt x="266" y="19"/>
                    </a:cubicBezTo>
                    <a:cubicBezTo>
                      <a:pt x="278" y="15"/>
                      <a:pt x="290" y="22"/>
                      <a:pt x="302" y="22"/>
                    </a:cubicBezTo>
                    <a:cubicBezTo>
                      <a:pt x="325" y="23"/>
                      <a:pt x="347" y="21"/>
                      <a:pt x="370" y="20"/>
                    </a:cubicBezTo>
                    <a:cubicBezTo>
                      <a:pt x="390" y="20"/>
                      <a:pt x="411" y="19"/>
                      <a:pt x="431" y="22"/>
                    </a:cubicBezTo>
                    <a:cubicBezTo>
                      <a:pt x="450" y="32"/>
                      <a:pt x="470" y="34"/>
                      <a:pt x="491" y="29"/>
                    </a:cubicBezTo>
                    <a:cubicBezTo>
                      <a:pt x="510" y="24"/>
                      <a:pt x="530" y="32"/>
                      <a:pt x="549" y="32"/>
                    </a:cubicBezTo>
                    <a:cubicBezTo>
                      <a:pt x="563" y="32"/>
                      <a:pt x="577" y="32"/>
                      <a:pt x="590" y="28"/>
                    </a:cubicBezTo>
                    <a:cubicBezTo>
                      <a:pt x="638" y="31"/>
                      <a:pt x="685" y="28"/>
                      <a:pt x="733" y="29"/>
                    </a:cubicBezTo>
                    <a:cubicBezTo>
                      <a:pt x="745" y="31"/>
                      <a:pt x="758" y="31"/>
                      <a:pt x="771" y="28"/>
                    </a:cubicBezTo>
                    <a:cubicBezTo>
                      <a:pt x="773" y="28"/>
                      <a:pt x="776" y="28"/>
                      <a:pt x="779" y="29"/>
                    </a:cubicBezTo>
                    <a:cubicBezTo>
                      <a:pt x="795" y="29"/>
                      <a:pt x="809" y="39"/>
                      <a:pt x="825" y="33"/>
                    </a:cubicBezTo>
                    <a:cubicBezTo>
                      <a:pt x="833" y="31"/>
                      <a:pt x="841" y="28"/>
                      <a:pt x="849" y="28"/>
                    </a:cubicBezTo>
                    <a:cubicBezTo>
                      <a:pt x="877" y="30"/>
                      <a:pt x="905" y="41"/>
                      <a:pt x="934" y="30"/>
                    </a:cubicBezTo>
                    <a:cubicBezTo>
                      <a:pt x="936" y="29"/>
                      <a:pt x="938" y="30"/>
                      <a:pt x="940" y="30"/>
                    </a:cubicBezTo>
                    <a:cubicBezTo>
                      <a:pt x="975" y="44"/>
                      <a:pt x="1012" y="36"/>
                      <a:pt x="1049" y="38"/>
                    </a:cubicBezTo>
                    <a:cubicBezTo>
                      <a:pt x="1063" y="39"/>
                      <a:pt x="1077" y="38"/>
                      <a:pt x="1091" y="39"/>
                    </a:cubicBezTo>
                    <a:cubicBezTo>
                      <a:pt x="1093" y="39"/>
                      <a:pt x="1095" y="40"/>
                      <a:pt x="1097" y="40"/>
                    </a:cubicBezTo>
                    <a:cubicBezTo>
                      <a:pt x="1121" y="35"/>
                      <a:pt x="1145" y="45"/>
                      <a:pt x="1169" y="40"/>
                    </a:cubicBezTo>
                    <a:cubicBezTo>
                      <a:pt x="1205" y="36"/>
                      <a:pt x="1241" y="40"/>
                      <a:pt x="1277" y="42"/>
                    </a:cubicBezTo>
                    <a:cubicBezTo>
                      <a:pt x="1291" y="42"/>
                      <a:pt x="1305" y="43"/>
                      <a:pt x="1319" y="42"/>
                    </a:cubicBezTo>
                    <a:cubicBezTo>
                      <a:pt x="1354" y="38"/>
                      <a:pt x="1390" y="41"/>
                      <a:pt x="1425" y="38"/>
                    </a:cubicBezTo>
                    <a:cubicBezTo>
                      <a:pt x="1431" y="38"/>
                      <a:pt x="1436" y="38"/>
                      <a:pt x="1441" y="35"/>
                    </a:cubicBezTo>
                    <a:cubicBezTo>
                      <a:pt x="1449" y="29"/>
                      <a:pt x="1448" y="31"/>
                      <a:pt x="1456" y="37"/>
                    </a:cubicBezTo>
                    <a:cubicBezTo>
                      <a:pt x="1459" y="40"/>
                      <a:pt x="1470" y="42"/>
                      <a:pt x="1477" y="39"/>
                    </a:cubicBezTo>
                    <a:cubicBezTo>
                      <a:pt x="1492" y="32"/>
                      <a:pt x="1507" y="37"/>
                      <a:pt x="1522" y="37"/>
                    </a:cubicBezTo>
                    <a:cubicBezTo>
                      <a:pt x="1551" y="35"/>
                      <a:pt x="1581" y="45"/>
                      <a:pt x="1610" y="36"/>
                    </a:cubicBezTo>
                    <a:cubicBezTo>
                      <a:pt x="1615" y="34"/>
                      <a:pt x="1619" y="35"/>
                      <a:pt x="1624" y="37"/>
                    </a:cubicBezTo>
                    <a:cubicBezTo>
                      <a:pt x="1627" y="38"/>
                      <a:pt x="1631" y="40"/>
                      <a:pt x="1633" y="39"/>
                    </a:cubicBezTo>
                    <a:cubicBezTo>
                      <a:pt x="1657" y="26"/>
                      <a:pt x="1681" y="46"/>
                      <a:pt x="1704" y="38"/>
                    </a:cubicBezTo>
                    <a:cubicBezTo>
                      <a:pt x="1728" y="30"/>
                      <a:pt x="1753" y="36"/>
                      <a:pt x="1777" y="31"/>
                    </a:cubicBezTo>
                    <a:cubicBezTo>
                      <a:pt x="1782" y="30"/>
                      <a:pt x="1786" y="32"/>
                      <a:pt x="1791" y="33"/>
                    </a:cubicBezTo>
                    <a:cubicBezTo>
                      <a:pt x="1809" y="36"/>
                      <a:pt x="1827" y="36"/>
                      <a:pt x="1846" y="29"/>
                    </a:cubicBezTo>
                    <a:cubicBezTo>
                      <a:pt x="1863" y="22"/>
                      <a:pt x="1881" y="27"/>
                      <a:pt x="1898" y="26"/>
                    </a:cubicBezTo>
                    <a:cubicBezTo>
                      <a:pt x="1915" y="25"/>
                      <a:pt x="1932" y="28"/>
                      <a:pt x="1947" y="19"/>
                    </a:cubicBezTo>
                    <a:cubicBezTo>
                      <a:pt x="1950" y="18"/>
                      <a:pt x="1952" y="17"/>
                      <a:pt x="1955" y="17"/>
                    </a:cubicBezTo>
                    <a:cubicBezTo>
                      <a:pt x="1985" y="18"/>
                      <a:pt x="2014" y="18"/>
                      <a:pt x="2044" y="16"/>
                    </a:cubicBezTo>
                    <a:close/>
                  </a:path>
                </a:pathLst>
              </a:custGeom>
              <a:solidFill>
                <a:srgbClr val="E0E8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3" name="Freeform 20">
                <a:extLst>
                  <a:ext uri="{FF2B5EF4-FFF2-40B4-BE49-F238E27FC236}">
                    <a16:creationId xmlns:a16="http://schemas.microsoft.com/office/drawing/2014/main" id="{A2134C7E-DE0A-4FA2-B6E1-B2BC518FD4A2}"/>
                  </a:ext>
                </a:extLst>
              </p:cNvPr>
              <p:cNvSpPr>
                <a:spLocks/>
              </p:cNvSpPr>
              <p:nvPr/>
            </p:nvSpPr>
            <p:spPr bwMode="auto">
              <a:xfrm>
                <a:off x="139" y="3498"/>
                <a:ext cx="2226" cy="124"/>
              </a:xfrm>
              <a:custGeom>
                <a:avLst/>
                <a:gdLst>
                  <a:gd name="T0" fmla="*/ 1980 w 1980"/>
                  <a:gd name="T1" fmla="*/ 79 h 111"/>
                  <a:gd name="T2" fmla="*/ 1903 w 1980"/>
                  <a:gd name="T3" fmla="*/ 87 h 111"/>
                  <a:gd name="T4" fmla="*/ 1672 w 1980"/>
                  <a:gd name="T5" fmla="*/ 96 h 111"/>
                  <a:gd name="T6" fmla="*/ 1563 w 1980"/>
                  <a:gd name="T7" fmla="*/ 96 h 111"/>
                  <a:gd name="T8" fmla="*/ 1509 w 1980"/>
                  <a:gd name="T9" fmla="*/ 94 h 111"/>
                  <a:gd name="T10" fmla="*/ 1371 w 1980"/>
                  <a:gd name="T11" fmla="*/ 98 h 111"/>
                  <a:gd name="T12" fmla="*/ 1323 w 1980"/>
                  <a:gd name="T13" fmla="*/ 104 h 111"/>
                  <a:gd name="T14" fmla="*/ 1236 w 1980"/>
                  <a:gd name="T15" fmla="*/ 100 h 111"/>
                  <a:gd name="T16" fmla="*/ 900 w 1980"/>
                  <a:gd name="T17" fmla="*/ 107 h 111"/>
                  <a:gd name="T18" fmla="*/ 782 w 1980"/>
                  <a:gd name="T19" fmla="*/ 104 h 111"/>
                  <a:gd name="T20" fmla="*/ 666 w 1980"/>
                  <a:gd name="T21" fmla="*/ 100 h 111"/>
                  <a:gd name="T22" fmla="*/ 432 w 1980"/>
                  <a:gd name="T23" fmla="*/ 94 h 111"/>
                  <a:gd name="T24" fmla="*/ 390 w 1980"/>
                  <a:gd name="T25" fmla="*/ 96 h 111"/>
                  <a:gd name="T26" fmla="*/ 349 w 1980"/>
                  <a:gd name="T27" fmla="*/ 94 h 111"/>
                  <a:gd name="T28" fmla="*/ 73 w 1980"/>
                  <a:gd name="T29" fmla="*/ 81 h 111"/>
                  <a:gd name="T30" fmla="*/ 0 w 1980"/>
                  <a:gd name="T31" fmla="*/ 71 h 111"/>
                  <a:gd name="T32" fmla="*/ 35 w 1980"/>
                  <a:gd name="T33" fmla="*/ 21 h 111"/>
                  <a:gd name="T34" fmla="*/ 126 w 1980"/>
                  <a:gd name="T35" fmla="*/ 26 h 111"/>
                  <a:gd name="T36" fmla="*/ 206 w 1980"/>
                  <a:gd name="T37" fmla="*/ 38 h 111"/>
                  <a:gd name="T38" fmla="*/ 304 w 1980"/>
                  <a:gd name="T39" fmla="*/ 39 h 111"/>
                  <a:gd name="T40" fmla="*/ 385 w 1980"/>
                  <a:gd name="T41" fmla="*/ 47 h 111"/>
                  <a:gd name="T42" fmla="*/ 505 w 1980"/>
                  <a:gd name="T43" fmla="*/ 51 h 111"/>
                  <a:gd name="T44" fmla="*/ 636 w 1980"/>
                  <a:gd name="T45" fmla="*/ 51 h 111"/>
                  <a:gd name="T46" fmla="*/ 750 w 1980"/>
                  <a:gd name="T47" fmla="*/ 52 h 111"/>
                  <a:gd name="T48" fmla="*/ 788 w 1980"/>
                  <a:gd name="T49" fmla="*/ 46 h 111"/>
                  <a:gd name="T50" fmla="*/ 827 w 1980"/>
                  <a:gd name="T51" fmla="*/ 50 h 111"/>
                  <a:gd name="T52" fmla="*/ 884 w 1980"/>
                  <a:gd name="T53" fmla="*/ 49 h 111"/>
                  <a:gd name="T54" fmla="*/ 1016 w 1980"/>
                  <a:gd name="T55" fmla="*/ 52 h 111"/>
                  <a:gd name="T56" fmla="*/ 1107 w 1980"/>
                  <a:gd name="T57" fmla="*/ 51 h 111"/>
                  <a:gd name="T58" fmla="*/ 1238 w 1980"/>
                  <a:gd name="T59" fmla="*/ 45 h 111"/>
                  <a:gd name="T60" fmla="*/ 1367 w 1980"/>
                  <a:gd name="T61" fmla="*/ 46 h 111"/>
                  <a:gd name="T62" fmla="*/ 1422 w 1980"/>
                  <a:gd name="T63" fmla="*/ 41 h 111"/>
                  <a:gd name="T64" fmla="*/ 1598 w 1980"/>
                  <a:gd name="T65" fmla="*/ 46 h 111"/>
                  <a:gd name="T66" fmla="*/ 1694 w 1980"/>
                  <a:gd name="T67" fmla="*/ 37 h 111"/>
                  <a:gd name="T68" fmla="*/ 1745 w 1980"/>
                  <a:gd name="T69" fmla="*/ 36 h 111"/>
                  <a:gd name="T70" fmla="*/ 1783 w 1980"/>
                  <a:gd name="T71" fmla="*/ 35 h 111"/>
                  <a:gd name="T72" fmla="*/ 1826 w 1980"/>
                  <a:gd name="T73" fmla="*/ 35 h 111"/>
                  <a:gd name="T74" fmla="*/ 1953 w 1980"/>
                  <a:gd name="T75" fmla="*/ 33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980" h="111">
                    <a:moveTo>
                      <a:pt x="1972" y="42"/>
                    </a:moveTo>
                    <a:cubicBezTo>
                      <a:pt x="1971" y="56"/>
                      <a:pt x="1978" y="67"/>
                      <a:pt x="1980" y="79"/>
                    </a:cubicBezTo>
                    <a:cubicBezTo>
                      <a:pt x="1958" y="89"/>
                      <a:pt x="1935" y="81"/>
                      <a:pt x="1913" y="86"/>
                    </a:cubicBezTo>
                    <a:cubicBezTo>
                      <a:pt x="1910" y="87"/>
                      <a:pt x="1906" y="87"/>
                      <a:pt x="1903" y="87"/>
                    </a:cubicBezTo>
                    <a:cubicBezTo>
                      <a:pt x="1869" y="76"/>
                      <a:pt x="1835" y="83"/>
                      <a:pt x="1802" y="87"/>
                    </a:cubicBezTo>
                    <a:cubicBezTo>
                      <a:pt x="1759" y="92"/>
                      <a:pt x="1715" y="88"/>
                      <a:pt x="1672" y="96"/>
                    </a:cubicBezTo>
                    <a:cubicBezTo>
                      <a:pt x="1670" y="96"/>
                      <a:pt x="1668" y="95"/>
                      <a:pt x="1666" y="95"/>
                    </a:cubicBezTo>
                    <a:cubicBezTo>
                      <a:pt x="1632" y="92"/>
                      <a:pt x="1597" y="89"/>
                      <a:pt x="1563" y="96"/>
                    </a:cubicBezTo>
                    <a:cubicBezTo>
                      <a:pt x="1561" y="96"/>
                      <a:pt x="1559" y="97"/>
                      <a:pt x="1557" y="96"/>
                    </a:cubicBezTo>
                    <a:cubicBezTo>
                      <a:pt x="1541" y="91"/>
                      <a:pt x="1526" y="90"/>
                      <a:pt x="1509" y="94"/>
                    </a:cubicBezTo>
                    <a:cubicBezTo>
                      <a:pt x="1484" y="100"/>
                      <a:pt x="1458" y="96"/>
                      <a:pt x="1432" y="95"/>
                    </a:cubicBezTo>
                    <a:cubicBezTo>
                      <a:pt x="1411" y="95"/>
                      <a:pt x="1391" y="98"/>
                      <a:pt x="1371" y="98"/>
                    </a:cubicBezTo>
                    <a:cubicBezTo>
                      <a:pt x="1369" y="99"/>
                      <a:pt x="1367" y="99"/>
                      <a:pt x="1365" y="99"/>
                    </a:cubicBezTo>
                    <a:cubicBezTo>
                      <a:pt x="1351" y="101"/>
                      <a:pt x="1337" y="99"/>
                      <a:pt x="1323" y="104"/>
                    </a:cubicBezTo>
                    <a:cubicBezTo>
                      <a:pt x="1315" y="105"/>
                      <a:pt x="1306" y="105"/>
                      <a:pt x="1297" y="104"/>
                    </a:cubicBezTo>
                    <a:cubicBezTo>
                      <a:pt x="1277" y="100"/>
                      <a:pt x="1257" y="100"/>
                      <a:pt x="1236" y="100"/>
                    </a:cubicBezTo>
                    <a:cubicBezTo>
                      <a:pt x="1191" y="102"/>
                      <a:pt x="1145" y="94"/>
                      <a:pt x="1100" y="101"/>
                    </a:cubicBezTo>
                    <a:cubicBezTo>
                      <a:pt x="1034" y="111"/>
                      <a:pt x="967" y="101"/>
                      <a:pt x="900" y="107"/>
                    </a:cubicBezTo>
                    <a:cubicBezTo>
                      <a:pt x="888" y="107"/>
                      <a:pt x="876" y="107"/>
                      <a:pt x="863" y="106"/>
                    </a:cubicBezTo>
                    <a:cubicBezTo>
                      <a:pt x="836" y="104"/>
                      <a:pt x="809" y="101"/>
                      <a:pt x="782" y="104"/>
                    </a:cubicBezTo>
                    <a:cubicBezTo>
                      <a:pt x="756" y="103"/>
                      <a:pt x="731" y="106"/>
                      <a:pt x="705" y="104"/>
                    </a:cubicBezTo>
                    <a:cubicBezTo>
                      <a:pt x="692" y="101"/>
                      <a:pt x="679" y="101"/>
                      <a:pt x="666" y="100"/>
                    </a:cubicBezTo>
                    <a:cubicBezTo>
                      <a:pt x="615" y="101"/>
                      <a:pt x="564" y="95"/>
                      <a:pt x="513" y="98"/>
                    </a:cubicBezTo>
                    <a:cubicBezTo>
                      <a:pt x="486" y="100"/>
                      <a:pt x="459" y="99"/>
                      <a:pt x="432" y="94"/>
                    </a:cubicBezTo>
                    <a:cubicBezTo>
                      <a:pt x="424" y="92"/>
                      <a:pt x="416" y="92"/>
                      <a:pt x="408" y="94"/>
                    </a:cubicBezTo>
                    <a:cubicBezTo>
                      <a:pt x="402" y="96"/>
                      <a:pt x="396" y="97"/>
                      <a:pt x="390" y="96"/>
                    </a:cubicBezTo>
                    <a:cubicBezTo>
                      <a:pt x="378" y="97"/>
                      <a:pt x="367" y="92"/>
                      <a:pt x="355" y="94"/>
                    </a:cubicBezTo>
                    <a:cubicBezTo>
                      <a:pt x="353" y="94"/>
                      <a:pt x="351" y="94"/>
                      <a:pt x="349" y="94"/>
                    </a:cubicBezTo>
                    <a:cubicBezTo>
                      <a:pt x="313" y="87"/>
                      <a:pt x="276" y="91"/>
                      <a:pt x="240" y="88"/>
                    </a:cubicBezTo>
                    <a:cubicBezTo>
                      <a:pt x="184" y="85"/>
                      <a:pt x="129" y="86"/>
                      <a:pt x="73" y="81"/>
                    </a:cubicBezTo>
                    <a:cubicBezTo>
                      <a:pt x="59" y="80"/>
                      <a:pt x="46" y="80"/>
                      <a:pt x="32" y="81"/>
                    </a:cubicBezTo>
                    <a:cubicBezTo>
                      <a:pt x="20" y="81"/>
                      <a:pt x="9" y="79"/>
                      <a:pt x="0" y="71"/>
                    </a:cubicBezTo>
                    <a:cubicBezTo>
                      <a:pt x="2" y="52"/>
                      <a:pt x="5" y="33"/>
                      <a:pt x="12" y="15"/>
                    </a:cubicBezTo>
                    <a:cubicBezTo>
                      <a:pt x="20" y="14"/>
                      <a:pt x="32" y="0"/>
                      <a:pt x="35" y="21"/>
                    </a:cubicBezTo>
                    <a:cubicBezTo>
                      <a:pt x="36" y="25"/>
                      <a:pt x="46" y="26"/>
                      <a:pt x="53" y="26"/>
                    </a:cubicBezTo>
                    <a:cubicBezTo>
                      <a:pt x="77" y="27"/>
                      <a:pt x="102" y="26"/>
                      <a:pt x="126" y="26"/>
                    </a:cubicBezTo>
                    <a:cubicBezTo>
                      <a:pt x="147" y="29"/>
                      <a:pt x="169" y="32"/>
                      <a:pt x="190" y="38"/>
                    </a:cubicBezTo>
                    <a:cubicBezTo>
                      <a:pt x="195" y="42"/>
                      <a:pt x="200" y="41"/>
                      <a:pt x="206" y="38"/>
                    </a:cubicBezTo>
                    <a:cubicBezTo>
                      <a:pt x="228" y="30"/>
                      <a:pt x="250" y="36"/>
                      <a:pt x="271" y="40"/>
                    </a:cubicBezTo>
                    <a:cubicBezTo>
                      <a:pt x="283" y="42"/>
                      <a:pt x="293" y="43"/>
                      <a:pt x="304" y="39"/>
                    </a:cubicBezTo>
                    <a:cubicBezTo>
                      <a:pt x="308" y="38"/>
                      <a:pt x="311" y="38"/>
                      <a:pt x="315" y="38"/>
                    </a:cubicBezTo>
                    <a:cubicBezTo>
                      <a:pt x="338" y="45"/>
                      <a:pt x="362" y="52"/>
                      <a:pt x="385" y="47"/>
                    </a:cubicBezTo>
                    <a:cubicBezTo>
                      <a:pt x="402" y="44"/>
                      <a:pt x="418" y="39"/>
                      <a:pt x="434" y="44"/>
                    </a:cubicBezTo>
                    <a:cubicBezTo>
                      <a:pt x="457" y="52"/>
                      <a:pt x="481" y="45"/>
                      <a:pt x="505" y="51"/>
                    </a:cubicBezTo>
                    <a:cubicBezTo>
                      <a:pt x="528" y="56"/>
                      <a:pt x="551" y="49"/>
                      <a:pt x="574" y="42"/>
                    </a:cubicBezTo>
                    <a:cubicBezTo>
                      <a:pt x="595" y="47"/>
                      <a:pt x="616" y="48"/>
                      <a:pt x="636" y="51"/>
                    </a:cubicBezTo>
                    <a:cubicBezTo>
                      <a:pt x="656" y="54"/>
                      <a:pt x="677" y="37"/>
                      <a:pt x="694" y="58"/>
                    </a:cubicBezTo>
                    <a:cubicBezTo>
                      <a:pt x="711" y="37"/>
                      <a:pt x="732" y="62"/>
                      <a:pt x="750" y="52"/>
                    </a:cubicBezTo>
                    <a:cubicBezTo>
                      <a:pt x="752" y="52"/>
                      <a:pt x="754" y="52"/>
                      <a:pt x="756" y="52"/>
                    </a:cubicBezTo>
                    <a:cubicBezTo>
                      <a:pt x="767" y="53"/>
                      <a:pt x="779" y="56"/>
                      <a:pt x="788" y="46"/>
                    </a:cubicBezTo>
                    <a:cubicBezTo>
                      <a:pt x="797" y="44"/>
                      <a:pt x="805" y="50"/>
                      <a:pt x="814" y="48"/>
                    </a:cubicBezTo>
                    <a:cubicBezTo>
                      <a:pt x="818" y="48"/>
                      <a:pt x="822" y="53"/>
                      <a:pt x="827" y="50"/>
                    </a:cubicBezTo>
                    <a:cubicBezTo>
                      <a:pt x="829" y="49"/>
                      <a:pt x="830" y="49"/>
                      <a:pt x="832" y="49"/>
                    </a:cubicBezTo>
                    <a:cubicBezTo>
                      <a:pt x="850" y="57"/>
                      <a:pt x="867" y="48"/>
                      <a:pt x="884" y="49"/>
                    </a:cubicBezTo>
                    <a:cubicBezTo>
                      <a:pt x="910" y="49"/>
                      <a:pt x="935" y="54"/>
                      <a:pt x="960" y="59"/>
                    </a:cubicBezTo>
                    <a:cubicBezTo>
                      <a:pt x="979" y="58"/>
                      <a:pt x="998" y="60"/>
                      <a:pt x="1016" y="52"/>
                    </a:cubicBezTo>
                    <a:cubicBezTo>
                      <a:pt x="1027" y="47"/>
                      <a:pt x="1040" y="52"/>
                      <a:pt x="1051" y="50"/>
                    </a:cubicBezTo>
                    <a:cubicBezTo>
                      <a:pt x="1070" y="46"/>
                      <a:pt x="1088" y="42"/>
                      <a:pt x="1107" y="51"/>
                    </a:cubicBezTo>
                    <a:cubicBezTo>
                      <a:pt x="1112" y="54"/>
                      <a:pt x="1119" y="49"/>
                      <a:pt x="1125" y="51"/>
                    </a:cubicBezTo>
                    <a:cubicBezTo>
                      <a:pt x="1162" y="53"/>
                      <a:pt x="1200" y="50"/>
                      <a:pt x="1238" y="45"/>
                    </a:cubicBezTo>
                    <a:cubicBezTo>
                      <a:pt x="1244" y="44"/>
                      <a:pt x="1250" y="44"/>
                      <a:pt x="1255" y="46"/>
                    </a:cubicBezTo>
                    <a:cubicBezTo>
                      <a:pt x="1293" y="58"/>
                      <a:pt x="1330" y="47"/>
                      <a:pt x="1367" y="46"/>
                    </a:cubicBezTo>
                    <a:cubicBezTo>
                      <a:pt x="1383" y="46"/>
                      <a:pt x="1401" y="49"/>
                      <a:pt x="1416" y="40"/>
                    </a:cubicBezTo>
                    <a:cubicBezTo>
                      <a:pt x="1418" y="40"/>
                      <a:pt x="1420" y="40"/>
                      <a:pt x="1422" y="41"/>
                    </a:cubicBezTo>
                    <a:cubicBezTo>
                      <a:pt x="1459" y="59"/>
                      <a:pt x="1497" y="41"/>
                      <a:pt x="1535" y="44"/>
                    </a:cubicBezTo>
                    <a:cubicBezTo>
                      <a:pt x="1556" y="46"/>
                      <a:pt x="1577" y="39"/>
                      <a:pt x="1598" y="46"/>
                    </a:cubicBezTo>
                    <a:cubicBezTo>
                      <a:pt x="1610" y="49"/>
                      <a:pt x="1623" y="49"/>
                      <a:pt x="1634" y="44"/>
                    </a:cubicBezTo>
                    <a:cubicBezTo>
                      <a:pt x="1653" y="34"/>
                      <a:pt x="1673" y="31"/>
                      <a:pt x="1694" y="37"/>
                    </a:cubicBezTo>
                    <a:cubicBezTo>
                      <a:pt x="1696" y="36"/>
                      <a:pt x="1698" y="36"/>
                      <a:pt x="1700" y="37"/>
                    </a:cubicBezTo>
                    <a:cubicBezTo>
                      <a:pt x="1715" y="35"/>
                      <a:pt x="1730" y="37"/>
                      <a:pt x="1745" y="36"/>
                    </a:cubicBezTo>
                    <a:cubicBezTo>
                      <a:pt x="1746" y="36"/>
                      <a:pt x="1748" y="37"/>
                      <a:pt x="1750" y="37"/>
                    </a:cubicBezTo>
                    <a:cubicBezTo>
                      <a:pt x="1761" y="43"/>
                      <a:pt x="1772" y="36"/>
                      <a:pt x="1783" y="35"/>
                    </a:cubicBezTo>
                    <a:cubicBezTo>
                      <a:pt x="1786" y="34"/>
                      <a:pt x="1788" y="34"/>
                      <a:pt x="1791" y="33"/>
                    </a:cubicBezTo>
                    <a:cubicBezTo>
                      <a:pt x="1803" y="29"/>
                      <a:pt x="1814" y="40"/>
                      <a:pt x="1826" y="35"/>
                    </a:cubicBezTo>
                    <a:cubicBezTo>
                      <a:pt x="1829" y="35"/>
                      <a:pt x="1832" y="34"/>
                      <a:pt x="1835" y="34"/>
                    </a:cubicBezTo>
                    <a:cubicBezTo>
                      <a:pt x="1874" y="33"/>
                      <a:pt x="1914" y="37"/>
                      <a:pt x="1953" y="33"/>
                    </a:cubicBezTo>
                    <a:cubicBezTo>
                      <a:pt x="1962" y="32"/>
                      <a:pt x="1967" y="36"/>
                      <a:pt x="1972" y="42"/>
                    </a:cubicBezTo>
                    <a:close/>
                  </a:path>
                </a:pathLst>
              </a:custGeom>
              <a:solidFill>
                <a:srgbClr val="E0E7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4" name="Freeform 21">
                <a:extLst>
                  <a:ext uri="{FF2B5EF4-FFF2-40B4-BE49-F238E27FC236}">
                    <a16:creationId xmlns:a16="http://schemas.microsoft.com/office/drawing/2014/main" id="{EE09F6CC-3DC9-4EC8-B157-5B1227A18345}"/>
                  </a:ext>
                </a:extLst>
              </p:cNvPr>
              <p:cNvSpPr>
                <a:spLocks/>
              </p:cNvSpPr>
              <p:nvPr/>
            </p:nvSpPr>
            <p:spPr bwMode="auto">
              <a:xfrm>
                <a:off x="153" y="3436"/>
                <a:ext cx="2200" cy="98"/>
              </a:xfrm>
              <a:custGeom>
                <a:avLst/>
                <a:gdLst>
                  <a:gd name="T0" fmla="*/ 0 w 1958"/>
                  <a:gd name="T1" fmla="*/ 54 h 87"/>
                  <a:gd name="T2" fmla="*/ 12 w 1958"/>
                  <a:gd name="T3" fmla="*/ 2 h 87"/>
                  <a:gd name="T4" fmla="*/ 88 w 1958"/>
                  <a:gd name="T5" fmla="*/ 12 h 87"/>
                  <a:gd name="T6" fmla="*/ 193 w 1958"/>
                  <a:gd name="T7" fmla="*/ 18 h 87"/>
                  <a:gd name="T8" fmla="*/ 284 w 1958"/>
                  <a:gd name="T9" fmla="*/ 19 h 87"/>
                  <a:gd name="T10" fmla="*/ 333 w 1958"/>
                  <a:gd name="T11" fmla="*/ 23 h 87"/>
                  <a:gd name="T12" fmla="*/ 339 w 1958"/>
                  <a:gd name="T13" fmla="*/ 24 h 87"/>
                  <a:gd name="T14" fmla="*/ 461 w 1958"/>
                  <a:gd name="T15" fmla="*/ 27 h 87"/>
                  <a:gd name="T16" fmla="*/ 519 w 1958"/>
                  <a:gd name="T17" fmla="*/ 31 h 87"/>
                  <a:gd name="T18" fmla="*/ 525 w 1958"/>
                  <a:gd name="T19" fmla="*/ 30 h 87"/>
                  <a:gd name="T20" fmla="*/ 666 w 1958"/>
                  <a:gd name="T21" fmla="*/ 21 h 87"/>
                  <a:gd name="T22" fmla="*/ 672 w 1958"/>
                  <a:gd name="T23" fmla="*/ 21 h 87"/>
                  <a:gd name="T24" fmla="*/ 695 w 1958"/>
                  <a:gd name="T25" fmla="*/ 30 h 87"/>
                  <a:gd name="T26" fmla="*/ 818 w 1958"/>
                  <a:gd name="T27" fmla="*/ 27 h 87"/>
                  <a:gd name="T28" fmla="*/ 903 w 1958"/>
                  <a:gd name="T29" fmla="*/ 19 h 87"/>
                  <a:gd name="T30" fmla="*/ 911 w 1958"/>
                  <a:gd name="T31" fmla="*/ 19 h 87"/>
                  <a:gd name="T32" fmla="*/ 937 w 1958"/>
                  <a:gd name="T33" fmla="*/ 21 h 87"/>
                  <a:gd name="T34" fmla="*/ 978 w 1958"/>
                  <a:gd name="T35" fmla="*/ 25 h 87"/>
                  <a:gd name="T36" fmla="*/ 1010 w 1958"/>
                  <a:gd name="T37" fmla="*/ 24 h 87"/>
                  <a:gd name="T38" fmla="*/ 1097 w 1958"/>
                  <a:gd name="T39" fmla="*/ 20 h 87"/>
                  <a:gd name="T40" fmla="*/ 1106 w 1958"/>
                  <a:gd name="T41" fmla="*/ 13 h 87"/>
                  <a:gd name="T42" fmla="*/ 1118 w 1958"/>
                  <a:gd name="T43" fmla="*/ 13 h 87"/>
                  <a:gd name="T44" fmla="*/ 1151 w 1958"/>
                  <a:gd name="T45" fmla="*/ 27 h 87"/>
                  <a:gd name="T46" fmla="*/ 1198 w 1958"/>
                  <a:gd name="T47" fmla="*/ 30 h 87"/>
                  <a:gd name="T48" fmla="*/ 1244 w 1958"/>
                  <a:gd name="T49" fmla="*/ 24 h 87"/>
                  <a:gd name="T50" fmla="*/ 1254 w 1958"/>
                  <a:gd name="T51" fmla="*/ 23 h 87"/>
                  <a:gd name="T52" fmla="*/ 1332 w 1958"/>
                  <a:gd name="T53" fmla="*/ 29 h 87"/>
                  <a:gd name="T54" fmla="*/ 1345 w 1958"/>
                  <a:gd name="T55" fmla="*/ 26 h 87"/>
                  <a:gd name="T56" fmla="*/ 1374 w 1958"/>
                  <a:gd name="T57" fmla="*/ 24 h 87"/>
                  <a:gd name="T58" fmla="*/ 1409 w 1958"/>
                  <a:gd name="T59" fmla="*/ 22 h 87"/>
                  <a:gd name="T60" fmla="*/ 1420 w 1958"/>
                  <a:gd name="T61" fmla="*/ 20 h 87"/>
                  <a:gd name="T62" fmla="*/ 1563 w 1958"/>
                  <a:gd name="T63" fmla="*/ 19 h 87"/>
                  <a:gd name="T64" fmla="*/ 1612 w 1958"/>
                  <a:gd name="T65" fmla="*/ 15 h 87"/>
                  <a:gd name="T66" fmla="*/ 1618 w 1958"/>
                  <a:gd name="T67" fmla="*/ 15 h 87"/>
                  <a:gd name="T68" fmla="*/ 1684 w 1958"/>
                  <a:gd name="T69" fmla="*/ 18 h 87"/>
                  <a:gd name="T70" fmla="*/ 1738 w 1958"/>
                  <a:gd name="T71" fmla="*/ 13 h 87"/>
                  <a:gd name="T72" fmla="*/ 1860 w 1958"/>
                  <a:gd name="T73" fmla="*/ 10 h 87"/>
                  <a:gd name="T74" fmla="*/ 1925 w 1958"/>
                  <a:gd name="T75" fmla="*/ 6 h 87"/>
                  <a:gd name="T76" fmla="*/ 1944 w 1958"/>
                  <a:gd name="T77" fmla="*/ 14 h 87"/>
                  <a:gd name="T78" fmla="*/ 1953 w 1958"/>
                  <a:gd name="T79" fmla="*/ 62 h 87"/>
                  <a:gd name="T80" fmla="*/ 1847 w 1958"/>
                  <a:gd name="T81" fmla="*/ 68 h 87"/>
                  <a:gd name="T82" fmla="*/ 1639 w 1958"/>
                  <a:gd name="T83" fmla="*/ 76 h 87"/>
                  <a:gd name="T84" fmla="*/ 1280 w 1958"/>
                  <a:gd name="T85" fmla="*/ 76 h 87"/>
                  <a:gd name="T86" fmla="*/ 1087 w 1958"/>
                  <a:gd name="T87" fmla="*/ 80 h 87"/>
                  <a:gd name="T88" fmla="*/ 907 w 1958"/>
                  <a:gd name="T89" fmla="*/ 85 h 87"/>
                  <a:gd name="T90" fmla="*/ 816 w 1958"/>
                  <a:gd name="T91" fmla="*/ 80 h 87"/>
                  <a:gd name="T92" fmla="*/ 796 w 1958"/>
                  <a:gd name="T93" fmla="*/ 79 h 87"/>
                  <a:gd name="T94" fmla="*/ 720 w 1958"/>
                  <a:gd name="T95" fmla="*/ 79 h 87"/>
                  <a:gd name="T96" fmla="*/ 646 w 1958"/>
                  <a:gd name="T97" fmla="*/ 82 h 87"/>
                  <a:gd name="T98" fmla="*/ 640 w 1958"/>
                  <a:gd name="T99" fmla="*/ 83 h 87"/>
                  <a:gd name="T100" fmla="*/ 565 w 1958"/>
                  <a:gd name="T101" fmla="*/ 75 h 87"/>
                  <a:gd name="T102" fmla="*/ 541 w 1958"/>
                  <a:gd name="T103" fmla="*/ 78 h 87"/>
                  <a:gd name="T104" fmla="*/ 522 w 1958"/>
                  <a:gd name="T105" fmla="*/ 78 h 87"/>
                  <a:gd name="T106" fmla="*/ 440 w 1958"/>
                  <a:gd name="T107" fmla="*/ 75 h 87"/>
                  <a:gd name="T108" fmla="*/ 412 w 1958"/>
                  <a:gd name="T109" fmla="*/ 73 h 87"/>
                  <a:gd name="T110" fmla="*/ 341 w 1958"/>
                  <a:gd name="T111" fmla="*/ 65 h 87"/>
                  <a:gd name="T112" fmla="*/ 293 w 1958"/>
                  <a:gd name="T113" fmla="*/ 68 h 87"/>
                  <a:gd name="T114" fmla="*/ 248 w 1958"/>
                  <a:gd name="T115" fmla="*/ 64 h 87"/>
                  <a:gd name="T116" fmla="*/ 126 w 1958"/>
                  <a:gd name="T117" fmla="*/ 54 h 87"/>
                  <a:gd name="T118" fmla="*/ 53 w 1958"/>
                  <a:gd name="T119" fmla="*/ 52 h 87"/>
                  <a:gd name="T120" fmla="*/ 23 w 1958"/>
                  <a:gd name="T121" fmla="*/ 55 h 87"/>
                  <a:gd name="T122" fmla="*/ 0 w 1958"/>
                  <a:gd name="T123" fmla="*/ 54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958" h="87">
                    <a:moveTo>
                      <a:pt x="0" y="54"/>
                    </a:moveTo>
                    <a:cubicBezTo>
                      <a:pt x="4" y="37"/>
                      <a:pt x="8" y="19"/>
                      <a:pt x="12" y="2"/>
                    </a:cubicBezTo>
                    <a:cubicBezTo>
                      <a:pt x="36" y="12"/>
                      <a:pt x="63" y="8"/>
                      <a:pt x="88" y="12"/>
                    </a:cubicBezTo>
                    <a:cubicBezTo>
                      <a:pt x="122" y="18"/>
                      <a:pt x="158" y="17"/>
                      <a:pt x="193" y="18"/>
                    </a:cubicBezTo>
                    <a:cubicBezTo>
                      <a:pt x="223" y="19"/>
                      <a:pt x="253" y="19"/>
                      <a:pt x="284" y="19"/>
                    </a:cubicBezTo>
                    <a:cubicBezTo>
                      <a:pt x="301" y="19"/>
                      <a:pt x="317" y="24"/>
                      <a:pt x="333" y="23"/>
                    </a:cubicBezTo>
                    <a:cubicBezTo>
                      <a:pt x="335" y="23"/>
                      <a:pt x="337" y="23"/>
                      <a:pt x="339" y="24"/>
                    </a:cubicBezTo>
                    <a:cubicBezTo>
                      <a:pt x="380" y="25"/>
                      <a:pt x="420" y="21"/>
                      <a:pt x="461" y="27"/>
                    </a:cubicBezTo>
                    <a:cubicBezTo>
                      <a:pt x="480" y="33"/>
                      <a:pt x="499" y="33"/>
                      <a:pt x="519" y="31"/>
                    </a:cubicBezTo>
                    <a:cubicBezTo>
                      <a:pt x="521" y="31"/>
                      <a:pt x="523" y="30"/>
                      <a:pt x="525" y="30"/>
                    </a:cubicBezTo>
                    <a:cubicBezTo>
                      <a:pt x="572" y="38"/>
                      <a:pt x="620" y="33"/>
                      <a:pt x="666" y="21"/>
                    </a:cubicBezTo>
                    <a:cubicBezTo>
                      <a:pt x="668" y="21"/>
                      <a:pt x="670" y="21"/>
                      <a:pt x="672" y="21"/>
                    </a:cubicBezTo>
                    <a:cubicBezTo>
                      <a:pt x="678" y="29"/>
                      <a:pt x="685" y="29"/>
                      <a:pt x="695" y="30"/>
                    </a:cubicBezTo>
                    <a:cubicBezTo>
                      <a:pt x="736" y="32"/>
                      <a:pt x="777" y="23"/>
                      <a:pt x="818" y="27"/>
                    </a:cubicBezTo>
                    <a:cubicBezTo>
                      <a:pt x="846" y="30"/>
                      <a:pt x="875" y="22"/>
                      <a:pt x="903" y="19"/>
                    </a:cubicBezTo>
                    <a:cubicBezTo>
                      <a:pt x="906" y="19"/>
                      <a:pt x="908" y="19"/>
                      <a:pt x="911" y="19"/>
                    </a:cubicBezTo>
                    <a:cubicBezTo>
                      <a:pt x="920" y="23"/>
                      <a:pt x="928" y="24"/>
                      <a:pt x="937" y="21"/>
                    </a:cubicBezTo>
                    <a:cubicBezTo>
                      <a:pt x="951" y="17"/>
                      <a:pt x="964" y="22"/>
                      <a:pt x="978" y="25"/>
                    </a:cubicBezTo>
                    <a:cubicBezTo>
                      <a:pt x="988" y="22"/>
                      <a:pt x="999" y="14"/>
                      <a:pt x="1010" y="24"/>
                    </a:cubicBezTo>
                    <a:cubicBezTo>
                      <a:pt x="1039" y="24"/>
                      <a:pt x="1068" y="21"/>
                      <a:pt x="1097" y="20"/>
                    </a:cubicBezTo>
                    <a:cubicBezTo>
                      <a:pt x="1102" y="20"/>
                      <a:pt x="1103" y="16"/>
                      <a:pt x="1106" y="13"/>
                    </a:cubicBezTo>
                    <a:cubicBezTo>
                      <a:pt x="1109" y="7"/>
                      <a:pt x="1115" y="6"/>
                      <a:pt x="1118" y="13"/>
                    </a:cubicBezTo>
                    <a:cubicBezTo>
                      <a:pt x="1123" y="31"/>
                      <a:pt x="1139" y="27"/>
                      <a:pt x="1151" y="27"/>
                    </a:cubicBezTo>
                    <a:cubicBezTo>
                      <a:pt x="1167" y="26"/>
                      <a:pt x="1182" y="27"/>
                      <a:pt x="1198" y="30"/>
                    </a:cubicBezTo>
                    <a:cubicBezTo>
                      <a:pt x="1214" y="34"/>
                      <a:pt x="1230" y="34"/>
                      <a:pt x="1244" y="24"/>
                    </a:cubicBezTo>
                    <a:cubicBezTo>
                      <a:pt x="1247" y="23"/>
                      <a:pt x="1250" y="21"/>
                      <a:pt x="1254" y="23"/>
                    </a:cubicBezTo>
                    <a:cubicBezTo>
                      <a:pt x="1278" y="37"/>
                      <a:pt x="1306" y="21"/>
                      <a:pt x="1332" y="29"/>
                    </a:cubicBezTo>
                    <a:cubicBezTo>
                      <a:pt x="1336" y="31"/>
                      <a:pt x="1340" y="26"/>
                      <a:pt x="1345" y="26"/>
                    </a:cubicBezTo>
                    <a:cubicBezTo>
                      <a:pt x="1355" y="26"/>
                      <a:pt x="1363" y="0"/>
                      <a:pt x="1374" y="24"/>
                    </a:cubicBezTo>
                    <a:cubicBezTo>
                      <a:pt x="1385" y="10"/>
                      <a:pt x="1397" y="28"/>
                      <a:pt x="1409" y="22"/>
                    </a:cubicBezTo>
                    <a:cubicBezTo>
                      <a:pt x="1412" y="20"/>
                      <a:pt x="1417" y="19"/>
                      <a:pt x="1420" y="20"/>
                    </a:cubicBezTo>
                    <a:cubicBezTo>
                      <a:pt x="1468" y="34"/>
                      <a:pt x="1515" y="11"/>
                      <a:pt x="1563" y="19"/>
                    </a:cubicBezTo>
                    <a:cubicBezTo>
                      <a:pt x="1579" y="22"/>
                      <a:pt x="1595" y="14"/>
                      <a:pt x="1612" y="15"/>
                    </a:cubicBezTo>
                    <a:cubicBezTo>
                      <a:pt x="1614" y="15"/>
                      <a:pt x="1616" y="15"/>
                      <a:pt x="1618" y="15"/>
                    </a:cubicBezTo>
                    <a:cubicBezTo>
                      <a:pt x="1640" y="17"/>
                      <a:pt x="1662" y="23"/>
                      <a:pt x="1684" y="18"/>
                    </a:cubicBezTo>
                    <a:cubicBezTo>
                      <a:pt x="1702" y="16"/>
                      <a:pt x="1720" y="17"/>
                      <a:pt x="1738" y="13"/>
                    </a:cubicBezTo>
                    <a:cubicBezTo>
                      <a:pt x="1778" y="12"/>
                      <a:pt x="1819" y="13"/>
                      <a:pt x="1860" y="10"/>
                    </a:cubicBezTo>
                    <a:cubicBezTo>
                      <a:pt x="1882" y="9"/>
                      <a:pt x="1903" y="5"/>
                      <a:pt x="1925" y="6"/>
                    </a:cubicBezTo>
                    <a:cubicBezTo>
                      <a:pt x="1932" y="7"/>
                      <a:pt x="1940" y="5"/>
                      <a:pt x="1944" y="14"/>
                    </a:cubicBezTo>
                    <a:cubicBezTo>
                      <a:pt x="1945" y="30"/>
                      <a:pt x="1958" y="44"/>
                      <a:pt x="1953" y="62"/>
                    </a:cubicBezTo>
                    <a:cubicBezTo>
                      <a:pt x="1917" y="64"/>
                      <a:pt x="1882" y="68"/>
                      <a:pt x="1847" y="68"/>
                    </a:cubicBezTo>
                    <a:cubicBezTo>
                      <a:pt x="1778" y="68"/>
                      <a:pt x="1708" y="65"/>
                      <a:pt x="1639" y="76"/>
                    </a:cubicBezTo>
                    <a:cubicBezTo>
                      <a:pt x="1519" y="76"/>
                      <a:pt x="1399" y="76"/>
                      <a:pt x="1280" y="76"/>
                    </a:cubicBezTo>
                    <a:cubicBezTo>
                      <a:pt x="1215" y="76"/>
                      <a:pt x="1151" y="75"/>
                      <a:pt x="1087" y="80"/>
                    </a:cubicBezTo>
                    <a:cubicBezTo>
                      <a:pt x="1027" y="85"/>
                      <a:pt x="967" y="81"/>
                      <a:pt x="907" y="85"/>
                    </a:cubicBezTo>
                    <a:cubicBezTo>
                      <a:pt x="878" y="87"/>
                      <a:pt x="847" y="83"/>
                      <a:pt x="816" y="80"/>
                    </a:cubicBezTo>
                    <a:cubicBezTo>
                      <a:pt x="810" y="79"/>
                      <a:pt x="803" y="77"/>
                      <a:pt x="796" y="79"/>
                    </a:cubicBezTo>
                    <a:cubicBezTo>
                      <a:pt x="771" y="87"/>
                      <a:pt x="745" y="85"/>
                      <a:pt x="720" y="79"/>
                    </a:cubicBezTo>
                    <a:cubicBezTo>
                      <a:pt x="695" y="74"/>
                      <a:pt x="670" y="80"/>
                      <a:pt x="646" y="82"/>
                    </a:cubicBezTo>
                    <a:cubicBezTo>
                      <a:pt x="644" y="82"/>
                      <a:pt x="642" y="83"/>
                      <a:pt x="640" y="83"/>
                    </a:cubicBezTo>
                    <a:cubicBezTo>
                      <a:pt x="614" y="85"/>
                      <a:pt x="591" y="72"/>
                      <a:pt x="565" y="75"/>
                    </a:cubicBezTo>
                    <a:cubicBezTo>
                      <a:pt x="557" y="76"/>
                      <a:pt x="549" y="75"/>
                      <a:pt x="541" y="78"/>
                    </a:cubicBezTo>
                    <a:cubicBezTo>
                      <a:pt x="535" y="79"/>
                      <a:pt x="528" y="79"/>
                      <a:pt x="522" y="78"/>
                    </a:cubicBezTo>
                    <a:cubicBezTo>
                      <a:pt x="495" y="80"/>
                      <a:pt x="467" y="77"/>
                      <a:pt x="440" y="75"/>
                    </a:cubicBezTo>
                    <a:cubicBezTo>
                      <a:pt x="430" y="85"/>
                      <a:pt x="422" y="76"/>
                      <a:pt x="412" y="73"/>
                    </a:cubicBezTo>
                    <a:cubicBezTo>
                      <a:pt x="389" y="66"/>
                      <a:pt x="365" y="64"/>
                      <a:pt x="341" y="65"/>
                    </a:cubicBezTo>
                    <a:cubicBezTo>
                      <a:pt x="325" y="73"/>
                      <a:pt x="310" y="75"/>
                      <a:pt x="293" y="68"/>
                    </a:cubicBezTo>
                    <a:cubicBezTo>
                      <a:pt x="279" y="62"/>
                      <a:pt x="263" y="63"/>
                      <a:pt x="248" y="64"/>
                    </a:cubicBezTo>
                    <a:cubicBezTo>
                      <a:pt x="207" y="57"/>
                      <a:pt x="166" y="57"/>
                      <a:pt x="126" y="54"/>
                    </a:cubicBezTo>
                    <a:cubicBezTo>
                      <a:pt x="102" y="52"/>
                      <a:pt x="77" y="60"/>
                      <a:pt x="53" y="52"/>
                    </a:cubicBezTo>
                    <a:cubicBezTo>
                      <a:pt x="43" y="50"/>
                      <a:pt x="32" y="51"/>
                      <a:pt x="23" y="55"/>
                    </a:cubicBezTo>
                    <a:cubicBezTo>
                      <a:pt x="15" y="59"/>
                      <a:pt x="8" y="58"/>
                      <a:pt x="0" y="54"/>
                    </a:cubicBezTo>
                    <a:close/>
                  </a:path>
                </a:pathLst>
              </a:custGeom>
              <a:solidFill>
                <a:srgbClr val="DFE7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5" name="Freeform 22">
                <a:extLst>
                  <a:ext uri="{FF2B5EF4-FFF2-40B4-BE49-F238E27FC236}">
                    <a16:creationId xmlns:a16="http://schemas.microsoft.com/office/drawing/2014/main" id="{9A16FDDB-82C5-4AEE-A984-A97287AD8058}"/>
                  </a:ext>
                </a:extLst>
              </p:cNvPr>
              <p:cNvSpPr>
                <a:spLocks/>
              </p:cNvSpPr>
              <p:nvPr/>
            </p:nvSpPr>
            <p:spPr bwMode="auto">
              <a:xfrm>
                <a:off x="76" y="3838"/>
                <a:ext cx="2321" cy="114"/>
              </a:xfrm>
              <a:custGeom>
                <a:avLst/>
                <a:gdLst>
                  <a:gd name="T0" fmla="*/ 0 w 2065"/>
                  <a:gd name="T1" fmla="*/ 48 h 101"/>
                  <a:gd name="T2" fmla="*/ 7 w 2065"/>
                  <a:gd name="T3" fmla="*/ 0 h 101"/>
                  <a:gd name="T4" fmla="*/ 120 w 2065"/>
                  <a:gd name="T5" fmla="*/ 18 h 101"/>
                  <a:gd name="T6" fmla="*/ 159 w 2065"/>
                  <a:gd name="T7" fmla="*/ 21 h 101"/>
                  <a:gd name="T8" fmla="*/ 262 w 2065"/>
                  <a:gd name="T9" fmla="*/ 27 h 101"/>
                  <a:gd name="T10" fmla="*/ 315 w 2065"/>
                  <a:gd name="T11" fmla="*/ 27 h 101"/>
                  <a:gd name="T12" fmla="*/ 356 w 2065"/>
                  <a:gd name="T13" fmla="*/ 30 h 101"/>
                  <a:gd name="T14" fmla="*/ 611 w 2065"/>
                  <a:gd name="T15" fmla="*/ 34 h 101"/>
                  <a:gd name="T16" fmla="*/ 778 w 2065"/>
                  <a:gd name="T17" fmla="*/ 41 h 101"/>
                  <a:gd name="T18" fmla="*/ 818 w 2065"/>
                  <a:gd name="T19" fmla="*/ 42 h 101"/>
                  <a:gd name="T20" fmla="*/ 958 w 2065"/>
                  <a:gd name="T21" fmla="*/ 42 h 101"/>
                  <a:gd name="T22" fmla="*/ 1112 w 2065"/>
                  <a:gd name="T23" fmla="*/ 42 h 101"/>
                  <a:gd name="T24" fmla="*/ 1296 w 2065"/>
                  <a:gd name="T25" fmla="*/ 44 h 101"/>
                  <a:gd name="T26" fmla="*/ 1369 w 2065"/>
                  <a:gd name="T27" fmla="*/ 43 h 101"/>
                  <a:gd name="T28" fmla="*/ 1485 w 2065"/>
                  <a:gd name="T29" fmla="*/ 42 h 101"/>
                  <a:gd name="T30" fmla="*/ 1640 w 2065"/>
                  <a:gd name="T31" fmla="*/ 40 h 101"/>
                  <a:gd name="T32" fmla="*/ 1764 w 2065"/>
                  <a:gd name="T33" fmla="*/ 35 h 101"/>
                  <a:gd name="T34" fmla="*/ 1821 w 2065"/>
                  <a:gd name="T35" fmla="*/ 34 h 101"/>
                  <a:gd name="T36" fmla="*/ 2011 w 2065"/>
                  <a:gd name="T37" fmla="*/ 26 h 101"/>
                  <a:gd name="T38" fmla="*/ 2046 w 2065"/>
                  <a:gd name="T39" fmla="*/ 24 h 101"/>
                  <a:gd name="T40" fmla="*/ 2060 w 2065"/>
                  <a:gd name="T41" fmla="*/ 7 h 101"/>
                  <a:gd name="T42" fmla="*/ 2064 w 2065"/>
                  <a:gd name="T43" fmla="*/ 80 h 101"/>
                  <a:gd name="T44" fmla="*/ 2061 w 2065"/>
                  <a:gd name="T45" fmla="*/ 97 h 101"/>
                  <a:gd name="T46" fmla="*/ 2058 w 2065"/>
                  <a:gd name="T47" fmla="*/ 95 h 101"/>
                  <a:gd name="T48" fmla="*/ 2013 w 2065"/>
                  <a:gd name="T49" fmla="*/ 72 h 101"/>
                  <a:gd name="T50" fmla="*/ 1905 w 2065"/>
                  <a:gd name="T51" fmla="*/ 79 h 101"/>
                  <a:gd name="T52" fmla="*/ 1836 w 2065"/>
                  <a:gd name="T53" fmla="*/ 84 h 101"/>
                  <a:gd name="T54" fmla="*/ 1770 w 2065"/>
                  <a:gd name="T55" fmla="*/ 84 h 101"/>
                  <a:gd name="T56" fmla="*/ 1642 w 2065"/>
                  <a:gd name="T57" fmla="*/ 88 h 101"/>
                  <a:gd name="T58" fmla="*/ 1635 w 2065"/>
                  <a:gd name="T59" fmla="*/ 89 h 101"/>
                  <a:gd name="T60" fmla="*/ 1585 w 2065"/>
                  <a:gd name="T61" fmla="*/ 90 h 101"/>
                  <a:gd name="T62" fmla="*/ 1352 w 2065"/>
                  <a:gd name="T63" fmla="*/ 95 h 101"/>
                  <a:gd name="T64" fmla="*/ 1233 w 2065"/>
                  <a:gd name="T65" fmla="*/ 96 h 101"/>
                  <a:gd name="T66" fmla="*/ 964 w 2065"/>
                  <a:gd name="T67" fmla="*/ 98 h 101"/>
                  <a:gd name="T68" fmla="*/ 655 w 2065"/>
                  <a:gd name="T69" fmla="*/ 89 h 101"/>
                  <a:gd name="T70" fmla="*/ 649 w 2065"/>
                  <a:gd name="T71" fmla="*/ 89 h 101"/>
                  <a:gd name="T72" fmla="*/ 580 w 2065"/>
                  <a:gd name="T73" fmla="*/ 84 h 101"/>
                  <a:gd name="T74" fmla="*/ 570 w 2065"/>
                  <a:gd name="T75" fmla="*/ 84 h 101"/>
                  <a:gd name="T76" fmla="*/ 501 w 2065"/>
                  <a:gd name="T77" fmla="*/ 83 h 101"/>
                  <a:gd name="T78" fmla="*/ 404 w 2065"/>
                  <a:gd name="T79" fmla="*/ 78 h 101"/>
                  <a:gd name="T80" fmla="*/ 215 w 2065"/>
                  <a:gd name="T81" fmla="*/ 69 h 101"/>
                  <a:gd name="T82" fmla="*/ 131 w 2065"/>
                  <a:gd name="T83" fmla="*/ 61 h 101"/>
                  <a:gd name="T84" fmla="*/ 105 w 2065"/>
                  <a:gd name="T85" fmla="*/ 61 h 101"/>
                  <a:gd name="T86" fmla="*/ 20 w 2065"/>
                  <a:gd name="T87" fmla="*/ 54 h 101"/>
                  <a:gd name="T88" fmla="*/ 0 w 2065"/>
                  <a:gd name="T89" fmla="*/ 4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065" h="101">
                    <a:moveTo>
                      <a:pt x="0" y="48"/>
                    </a:moveTo>
                    <a:cubicBezTo>
                      <a:pt x="2" y="32"/>
                      <a:pt x="5" y="16"/>
                      <a:pt x="7" y="0"/>
                    </a:cubicBezTo>
                    <a:cubicBezTo>
                      <a:pt x="43" y="20"/>
                      <a:pt x="82" y="15"/>
                      <a:pt x="120" y="18"/>
                    </a:cubicBezTo>
                    <a:cubicBezTo>
                      <a:pt x="133" y="19"/>
                      <a:pt x="146" y="19"/>
                      <a:pt x="159" y="21"/>
                    </a:cubicBezTo>
                    <a:cubicBezTo>
                      <a:pt x="193" y="26"/>
                      <a:pt x="228" y="28"/>
                      <a:pt x="262" y="27"/>
                    </a:cubicBezTo>
                    <a:cubicBezTo>
                      <a:pt x="280" y="26"/>
                      <a:pt x="297" y="25"/>
                      <a:pt x="315" y="27"/>
                    </a:cubicBezTo>
                    <a:cubicBezTo>
                      <a:pt x="328" y="31"/>
                      <a:pt x="342" y="31"/>
                      <a:pt x="356" y="30"/>
                    </a:cubicBezTo>
                    <a:cubicBezTo>
                      <a:pt x="441" y="36"/>
                      <a:pt x="526" y="36"/>
                      <a:pt x="611" y="34"/>
                    </a:cubicBezTo>
                    <a:cubicBezTo>
                      <a:pt x="667" y="32"/>
                      <a:pt x="723" y="38"/>
                      <a:pt x="778" y="41"/>
                    </a:cubicBezTo>
                    <a:cubicBezTo>
                      <a:pt x="792" y="42"/>
                      <a:pt x="805" y="43"/>
                      <a:pt x="818" y="42"/>
                    </a:cubicBezTo>
                    <a:cubicBezTo>
                      <a:pt x="865" y="38"/>
                      <a:pt x="911" y="41"/>
                      <a:pt x="958" y="42"/>
                    </a:cubicBezTo>
                    <a:cubicBezTo>
                      <a:pt x="1009" y="42"/>
                      <a:pt x="1060" y="42"/>
                      <a:pt x="1112" y="42"/>
                    </a:cubicBezTo>
                    <a:cubicBezTo>
                      <a:pt x="1173" y="43"/>
                      <a:pt x="1234" y="43"/>
                      <a:pt x="1296" y="44"/>
                    </a:cubicBezTo>
                    <a:cubicBezTo>
                      <a:pt x="1320" y="44"/>
                      <a:pt x="1345" y="40"/>
                      <a:pt x="1369" y="43"/>
                    </a:cubicBezTo>
                    <a:cubicBezTo>
                      <a:pt x="1408" y="43"/>
                      <a:pt x="1446" y="41"/>
                      <a:pt x="1485" y="42"/>
                    </a:cubicBezTo>
                    <a:cubicBezTo>
                      <a:pt x="1537" y="39"/>
                      <a:pt x="1589" y="42"/>
                      <a:pt x="1640" y="40"/>
                    </a:cubicBezTo>
                    <a:cubicBezTo>
                      <a:pt x="1681" y="38"/>
                      <a:pt x="1723" y="40"/>
                      <a:pt x="1764" y="35"/>
                    </a:cubicBezTo>
                    <a:cubicBezTo>
                      <a:pt x="1783" y="33"/>
                      <a:pt x="1802" y="34"/>
                      <a:pt x="1821" y="34"/>
                    </a:cubicBezTo>
                    <a:cubicBezTo>
                      <a:pt x="1885" y="36"/>
                      <a:pt x="1947" y="24"/>
                      <a:pt x="2011" y="26"/>
                    </a:cubicBezTo>
                    <a:cubicBezTo>
                      <a:pt x="2023" y="26"/>
                      <a:pt x="2035" y="29"/>
                      <a:pt x="2046" y="24"/>
                    </a:cubicBezTo>
                    <a:cubicBezTo>
                      <a:pt x="2053" y="21"/>
                      <a:pt x="2049" y="8"/>
                      <a:pt x="2060" y="7"/>
                    </a:cubicBezTo>
                    <a:cubicBezTo>
                      <a:pt x="2060" y="32"/>
                      <a:pt x="2058" y="56"/>
                      <a:pt x="2064" y="80"/>
                    </a:cubicBezTo>
                    <a:cubicBezTo>
                      <a:pt x="2065" y="85"/>
                      <a:pt x="2065" y="92"/>
                      <a:pt x="2061" y="97"/>
                    </a:cubicBezTo>
                    <a:cubicBezTo>
                      <a:pt x="2060" y="96"/>
                      <a:pt x="2059" y="95"/>
                      <a:pt x="2058" y="95"/>
                    </a:cubicBezTo>
                    <a:cubicBezTo>
                      <a:pt x="2048" y="71"/>
                      <a:pt x="2038" y="66"/>
                      <a:pt x="2013" y="72"/>
                    </a:cubicBezTo>
                    <a:cubicBezTo>
                      <a:pt x="1977" y="79"/>
                      <a:pt x="1941" y="77"/>
                      <a:pt x="1905" y="79"/>
                    </a:cubicBezTo>
                    <a:cubicBezTo>
                      <a:pt x="1882" y="80"/>
                      <a:pt x="1859" y="82"/>
                      <a:pt x="1836" y="84"/>
                    </a:cubicBezTo>
                    <a:cubicBezTo>
                      <a:pt x="1814" y="86"/>
                      <a:pt x="1792" y="86"/>
                      <a:pt x="1770" y="84"/>
                    </a:cubicBezTo>
                    <a:cubicBezTo>
                      <a:pt x="1727" y="88"/>
                      <a:pt x="1684" y="83"/>
                      <a:pt x="1642" y="88"/>
                    </a:cubicBezTo>
                    <a:cubicBezTo>
                      <a:pt x="1639" y="88"/>
                      <a:pt x="1637" y="89"/>
                      <a:pt x="1635" y="89"/>
                    </a:cubicBezTo>
                    <a:cubicBezTo>
                      <a:pt x="1618" y="91"/>
                      <a:pt x="1602" y="89"/>
                      <a:pt x="1585" y="90"/>
                    </a:cubicBezTo>
                    <a:cubicBezTo>
                      <a:pt x="1508" y="85"/>
                      <a:pt x="1430" y="96"/>
                      <a:pt x="1352" y="95"/>
                    </a:cubicBezTo>
                    <a:cubicBezTo>
                      <a:pt x="1312" y="94"/>
                      <a:pt x="1273" y="97"/>
                      <a:pt x="1233" y="96"/>
                    </a:cubicBezTo>
                    <a:cubicBezTo>
                      <a:pt x="1143" y="101"/>
                      <a:pt x="1054" y="95"/>
                      <a:pt x="964" y="98"/>
                    </a:cubicBezTo>
                    <a:cubicBezTo>
                      <a:pt x="861" y="89"/>
                      <a:pt x="758" y="89"/>
                      <a:pt x="655" y="89"/>
                    </a:cubicBezTo>
                    <a:cubicBezTo>
                      <a:pt x="653" y="90"/>
                      <a:pt x="651" y="90"/>
                      <a:pt x="649" y="89"/>
                    </a:cubicBezTo>
                    <a:cubicBezTo>
                      <a:pt x="626" y="83"/>
                      <a:pt x="603" y="84"/>
                      <a:pt x="580" y="84"/>
                    </a:cubicBezTo>
                    <a:cubicBezTo>
                      <a:pt x="576" y="85"/>
                      <a:pt x="573" y="84"/>
                      <a:pt x="570" y="84"/>
                    </a:cubicBezTo>
                    <a:cubicBezTo>
                      <a:pt x="547" y="81"/>
                      <a:pt x="524" y="85"/>
                      <a:pt x="501" y="83"/>
                    </a:cubicBezTo>
                    <a:cubicBezTo>
                      <a:pt x="469" y="80"/>
                      <a:pt x="436" y="73"/>
                      <a:pt x="404" y="78"/>
                    </a:cubicBezTo>
                    <a:cubicBezTo>
                      <a:pt x="341" y="76"/>
                      <a:pt x="278" y="68"/>
                      <a:pt x="215" y="69"/>
                    </a:cubicBezTo>
                    <a:cubicBezTo>
                      <a:pt x="187" y="70"/>
                      <a:pt x="158" y="68"/>
                      <a:pt x="131" y="61"/>
                    </a:cubicBezTo>
                    <a:cubicBezTo>
                      <a:pt x="122" y="59"/>
                      <a:pt x="114" y="62"/>
                      <a:pt x="105" y="61"/>
                    </a:cubicBezTo>
                    <a:cubicBezTo>
                      <a:pt x="77" y="55"/>
                      <a:pt x="48" y="57"/>
                      <a:pt x="20" y="54"/>
                    </a:cubicBezTo>
                    <a:cubicBezTo>
                      <a:pt x="13" y="53"/>
                      <a:pt x="5" y="54"/>
                      <a:pt x="0" y="48"/>
                    </a:cubicBezTo>
                    <a:close/>
                  </a:path>
                </a:pathLst>
              </a:custGeom>
              <a:solidFill>
                <a:srgbClr val="DEE7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6" name="Freeform 23">
                <a:extLst>
                  <a:ext uri="{FF2B5EF4-FFF2-40B4-BE49-F238E27FC236}">
                    <a16:creationId xmlns:a16="http://schemas.microsoft.com/office/drawing/2014/main" id="{02F094FB-88EC-463B-9A11-361BAF90FB41}"/>
                  </a:ext>
                </a:extLst>
              </p:cNvPr>
              <p:cNvSpPr>
                <a:spLocks/>
              </p:cNvSpPr>
              <p:nvPr/>
            </p:nvSpPr>
            <p:spPr bwMode="auto">
              <a:xfrm>
                <a:off x="373" y="3616"/>
                <a:ext cx="2007" cy="89"/>
              </a:xfrm>
              <a:custGeom>
                <a:avLst/>
                <a:gdLst>
                  <a:gd name="T0" fmla="*/ 1777 w 1786"/>
                  <a:gd name="T1" fmla="*/ 2 h 80"/>
                  <a:gd name="T2" fmla="*/ 1784 w 1786"/>
                  <a:gd name="T3" fmla="*/ 51 h 80"/>
                  <a:gd name="T4" fmla="*/ 1750 w 1786"/>
                  <a:gd name="T5" fmla="*/ 60 h 80"/>
                  <a:gd name="T6" fmla="*/ 1579 w 1786"/>
                  <a:gd name="T7" fmla="*/ 68 h 80"/>
                  <a:gd name="T8" fmla="*/ 1570 w 1786"/>
                  <a:gd name="T9" fmla="*/ 70 h 80"/>
                  <a:gd name="T10" fmla="*/ 1514 w 1786"/>
                  <a:gd name="T11" fmla="*/ 73 h 80"/>
                  <a:gd name="T12" fmla="*/ 1429 w 1786"/>
                  <a:gd name="T13" fmla="*/ 73 h 80"/>
                  <a:gd name="T14" fmla="*/ 1318 w 1786"/>
                  <a:gd name="T15" fmla="*/ 77 h 80"/>
                  <a:gd name="T16" fmla="*/ 1225 w 1786"/>
                  <a:gd name="T17" fmla="*/ 72 h 80"/>
                  <a:gd name="T18" fmla="*/ 1104 w 1786"/>
                  <a:gd name="T19" fmla="*/ 72 h 80"/>
                  <a:gd name="T20" fmla="*/ 935 w 1786"/>
                  <a:gd name="T21" fmla="*/ 71 h 80"/>
                  <a:gd name="T22" fmla="*/ 817 w 1786"/>
                  <a:gd name="T23" fmla="*/ 74 h 80"/>
                  <a:gd name="T24" fmla="*/ 707 w 1786"/>
                  <a:gd name="T25" fmla="*/ 73 h 80"/>
                  <a:gd name="T26" fmla="*/ 618 w 1786"/>
                  <a:gd name="T27" fmla="*/ 79 h 80"/>
                  <a:gd name="T28" fmla="*/ 612 w 1786"/>
                  <a:gd name="T29" fmla="*/ 80 h 80"/>
                  <a:gd name="T30" fmla="*/ 561 w 1786"/>
                  <a:gd name="T31" fmla="*/ 72 h 80"/>
                  <a:gd name="T32" fmla="*/ 481 w 1786"/>
                  <a:gd name="T33" fmla="*/ 65 h 80"/>
                  <a:gd name="T34" fmla="*/ 417 w 1786"/>
                  <a:gd name="T35" fmla="*/ 64 h 80"/>
                  <a:gd name="T36" fmla="*/ 356 w 1786"/>
                  <a:gd name="T37" fmla="*/ 68 h 80"/>
                  <a:gd name="T38" fmla="*/ 259 w 1786"/>
                  <a:gd name="T39" fmla="*/ 67 h 80"/>
                  <a:gd name="T40" fmla="*/ 250 w 1786"/>
                  <a:gd name="T41" fmla="*/ 66 h 80"/>
                  <a:gd name="T42" fmla="*/ 84 w 1786"/>
                  <a:gd name="T43" fmla="*/ 60 h 80"/>
                  <a:gd name="T44" fmla="*/ 7 w 1786"/>
                  <a:gd name="T45" fmla="*/ 53 h 80"/>
                  <a:gd name="T46" fmla="*/ 7 w 1786"/>
                  <a:gd name="T47" fmla="*/ 39 h 80"/>
                  <a:gd name="T48" fmla="*/ 17 w 1786"/>
                  <a:gd name="T49" fmla="*/ 34 h 80"/>
                  <a:gd name="T50" fmla="*/ 55 w 1786"/>
                  <a:gd name="T51" fmla="*/ 7 h 80"/>
                  <a:gd name="T52" fmla="*/ 117 w 1786"/>
                  <a:gd name="T53" fmla="*/ 10 h 80"/>
                  <a:gd name="T54" fmla="*/ 167 w 1786"/>
                  <a:gd name="T55" fmla="*/ 8 h 80"/>
                  <a:gd name="T56" fmla="*/ 175 w 1786"/>
                  <a:gd name="T57" fmla="*/ 8 h 80"/>
                  <a:gd name="T58" fmla="*/ 191 w 1786"/>
                  <a:gd name="T59" fmla="*/ 14 h 80"/>
                  <a:gd name="T60" fmla="*/ 234 w 1786"/>
                  <a:gd name="T61" fmla="*/ 19 h 80"/>
                  <a:gd name="T62" fmla="*/ 258 w 1786"/>
                  <a:gd name="T63" fmla="*/ 14 h 80"/>
                  <a:gd name="T64" fmla="*/ 285 w 1786"/>
                  <a:gd name="T65" fmla="*/ 18 h 80"/>
                  <a:gd name="T66" fmla="*/ 309 w 1786"/>
                  <a:gd name="T67" fmla="*/ 16 h 80"/>
                  <a:gd name="T68" fmla="*/ 338 w 1786"/>
                  <a:gd name="T69" fmla="*/ 13 h 80"/>
                  <a:gd name="T70" fmla="*/ 369 w 1786"/>
                  <a:gd name="T71" fmla="*/ 14 h 80"/>
                  <a:gd name="T72" fmla="*/ 425 w 1786"/>
                  <a:gd name="T73" fmla="*/ 21 h 80"/>
                  <a:gd name="T74" fmla="*/ 448 w 1786"/>
                  <a:gd name="T75" fmla="*/ 18 h 80"/>
                  <a:gd name="T76" fmla="*/ 622 w 1786"/>
                  <a:gd name="T77" fmla="*/ 15 h 80"/>
                  <a:gd name="T78" fmla="*/ 715 w 1786"/>
                  <a:gd name="T79" fmla="*/ 16 h 80"/>
                  <a:gd name="T80" fmla="*/ 724 w 1786"/>
                  <a:gd name="T81" fmla="*/ 15 h 80"/>
                  <a:gd name="T82" fmla="*/ 867 w 1786"/>
                  <a:gd name="T83" fmla="*/ 17 h 80"/>
                  <a:gd name="T84" fmla="*/ 928 w 1786"/>
                  <a:gd name="T85" fmla="*/ 13 h 80"/>
                  <a:gd name="T86" fmla="*/ 941 w 1786"/>
                  <a:gd name="T87" fmla="*/ 15 h 80"/>
                  <a:gd name="T88" fmla="*/ 974 w 1786"/>
                  <a:gd name="T89" fmla="*/ 17 h 80"/>
                  <a:gd name="T90" fmla="*/ 1193 w 1786"/>
                  <a:gd name="T91" fmla="*/ 16 h 80"/>
                  <a:gd name="T92" fmla="*/ 1317 w 1786"/>
                  <a:gd name="T93" fmla="*/ 19 h 80"/>
                  <a:gd name="T94" fmla="*/ 1323 w 1786"/>
                  <a:gd name="T95" fmla="*/ 18 h 80"/>
                  <a:gd name="T96" fmla="*/ 1364 w 1786"/>
                  <a:gd name="T97" fmla="*/ 18 h 80"/>
                  <a:gd name="T98" fmla="*/ 1572 w 1786"/>
                  <a:gd name="T99" fmla="*/ 13 h 80"/>
                  <a:gd name="T100" fmla="*/ 1636 w 1786"/>
                  <a:gd name="T101" fmla="*/ 13 h 80"/>
                  <a:gd name="T102" fmla="*/ 1712 w 1786"/>
                  <a:gd name="T103" fmla="*/ 4 h 80"/>
                  <a:gd name="T104" fmla="*/ 1752 w 1786"/>
                  <a:gd name="T105" fmla="*/ 5 h 80"/>
                  <a:gd name="T106" fmla="*/ 1777 w 1786"/>
                  <a:gd name="T107" fmla="*/ 2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786" h="80">
                    <a:moveTo>
                      <a:pt x="1777" y="2"/>
                    </a:moveTo>
                    <a:cubicBezTo>
                      <a:pt x="1777" y="18"/>
                      <a:pt x="1786" y="34"/>
                      <a:pt x="1784" y="51"/>
                    </a:cubicBezTo>
                    <a:cubicBezTo>
                      <a:pt x="1774" y="60"/>
                      <a:pt x="1762" y="59"/>
                      <a:pt x="1750" y="60"/>
                    </a:cubicBezTo>
                    <a:cubicBezTo>
                      <a:pt x="1693" y="65"/>
                      <a:pt x="1637" y="71"/>
                      <a:pt x="1579" y="68"/>
                    </a:cubicBezTo>
                    <a:cubicBezTo>
                      <a:pt x="1576" y="68"/>
                      <a:pt x="1573" y="69"/>
                      <a:pt x="1570" y="70"/>
                    </a:cubicBezTo>
                    <a:cubicBezTo>
                      <a:pt x="1551" y="73"/>
                      <a:pt x="1533" y="71"/>
                      <a:pt x="1514" y="73"/>
                    </a:cubicBezTo>
                    <a:cubicBezTo>
                      <a:pt x="1486" y="71"/>
                      <a:pt x="1457" y="72"/>
                      <a:pt x="1429" y="73"/>
                    </a:cubicBezTo>
                    <a:cubicBezTo>
                      <a:pt x="1392" y="75"/>
                      <a:pt x="1355" y="71"/>
                      <a:pt x="1318" y="77"/>
                    </a:cubicBezTo>
                    <a:cubicBezTo>
                      <a:pt x="1287" y="69"/>
                      <a:pt x="1256" y="74"/>
                      <a:pt x="1225" y="72"/>
                    </a:cubicBezTo>
                    <a:cubicBezTo>
                      <a:pt x="1185" y="71"/>
                      <a:pt x="1144" y="68"/>
                      <a:pt x="1104" y="72"/>
                    </a:cubicBezTo>
                    <a:cubicBezTo>
                      <a:pt x="1047" y="77"/>
                      <a:pt x="991" y="69"/>
                      <a:pt x="935" y="71"/>
                    </a:cubicBezTo>
                    <a:cubicBezTo>
                      <a:pt x="896" y="71"/>
                      <a:pt x="857" y="73"/>
                      <a:pt x="817" y="74"/>
                    </a:cubicBezTo>
                    <a:cubicBezTo>
                      <a:pt x="781" y="75"/>
                      <a:pt x="743" y="72"/>
                      <a:pt x="707" y="73"/>
                    </a:cubicBezTo>
                    <a:cubicBezTo>
                      <a:pt x="677" y="74"/>
                      <a:pt x="647" y="70"/>
                      <a:pt x="618" y="79"/>
                    </a:cubicBezTo>
                    <a:cubicBezTo>
                      <a:pt x="616" y="80"/>
                      <a:pt x="614" y="80"/>
                      <a:pt x="612" y="80"/>
                    </a:cubicBezTo>
                    <a:cubicBezTo>
                      <a:pt x="595" y="73"/>
                      <a:pt x="578" y="70"/>
                      <a:pt x="561" y="72"/>
                    </a:cubicBezTo>
                    <a:cubicBezTo>
                      <a:pt x="534" y="70"/>
                      <a:pt x="507" y="66"/>
                      <a:pt x="481" y="65"/>
                    </a:cubicBezTo>
                    <a:cubicBezTo>
                      <a:pt x="460" y="64"/>
                      <a:pt x="438" y="62"/>
                      <a:pt x="417" y="64"/>
                    </a:cubicBezTo>
                    <a:cubicBezTo>
                      <a:pt x="397" y="66"/>
                      <a:pt x="377" y="68"/>
                      <a:pt x="356" y="68"/>
                    </a:cubicBezTo>
                    <a:cubicBezTo>
                      <a:pt x="324" y="68"/>
                      <a:pt x="292" y="64"/>
                      <a:pt x="259" y="67"/>
                    </a:cubicBezTo>
                    <a:cubicBezTo>
                      <a:pt x="256" y="67"/>
                      <a:pt x="253" y="66"/>
                      <a:pt x="250" y="66"/>
                    </a:cubicBezTo>
                    <a:cubicBezTo>
                      <a:pt x="194" y="62"/>
                      <a:pt x="139" y="58"/>
                      <a:pt x="84" y="60"/>
                    </a:cubicBezTo>
                    <a:cubicBezTo>
                      <a:pt x="59" y="52"/>
                      <a:pt x="32" y="59"/>
                      <a:pt x="7" y="53"/>
                    </a:cubicBezTo>
                    <a:cubicBezTo>
                      <a:pt x="0" y="49"/>
                      <a:pt x="1" y="44"/>
                      <a:pt x="7" y="39"/>
                    </a:cubicBezTo>
                    <a:cubicBezTo>
                      <a:pt x="10" y="36"/>
                      <a:pt x="14" y="33"/>
                      <a:pt x="17" y="34"/>
                    </a:cubicBezTo>
                    <a:cubicBezTo>
                      <a:pt x="37" y="35"/>
                      <a:pt x="48" y="25"/>
                      <a:pt x="55" y="7"/>
                    </a:cubicBezTo>
                    <a:cubicBezTo>
                      <a:pt x="76" y="1"/>
                      <a:pt x="97" y="11"/>
                      <a:pt x="117" y="10"/>
                    </a:cubicBezTo>
                    <a:cubicBezTo>
                      <a:pt x="134" y="10"/>
                      <a:pt x="150" y="13"/>
                      <a:pt x="167" y="8"/>
                    </a:cubicBezTo>
                    <a:cubicBezTo>
                      <a:pt x="170" y="7"/>
                      <a:pt x="172" y="7"/>
                      <a:pt x="175" y="8"/>
                    </a:cubicBezTo>
                    <a:cubicBezTo>
                      <a:pt x="180" y="11"/>
                      <a:pt x="184" y="15"/>
                      <a:pt x="191" y="14"/>
                    </a:cubicBezTo>
                    <a:cubicBezTo>
                      <a:pt x="205" y="14"/>
                      <a:pt x="220" y="13"/>
                      <a:pt x="234" y="19"/>
                    </a:cubicBezTo>
                    <a:cubicBezTo>
                      <a:pt x="243" y="23"/>
                      <a:pt x="249" y="12"/>
                      <a:pt x="258" y="14"/>
                    </a:cubicBezTo>
                    <a:cubicBezTo>
                      <a:pt x="267" y="15"/>
                      <a:pt x="276" y="17"/>
                      <a:pt x="285" y="18"/>
                    </a:cubicBezTo>
                    <a:cubicBezTo>
                      <a:pt x="293" y="22"/>
                      <a:pt x="301" y="20"/>
                      <a:pt x="309" y="16"/>
                    </a:cubicBezTo>
                    <a:cubicBezTo>
                      <a:pt x="318" y="11"/>
                      <a:pt x="328" y="13"/>
                      <a:pt x="338" y="13"/>
                    </a:cubicBezTo>
                    <a:cubicBezTo>
                      <a:pt x="348" y="17"/>
                      <a:pt x="359" y="13"/>
                      <a:pt x="369" y="14"/>
                    </a:cubicBezTo>
                    <a:cubicBezTo>
                      <a:pt x="388" y="14"/>
                      <a:pt x="406" y="19"/>
                      <a:pt x="425" y="21"/>
                    </a:cubicBezTo>
                    <a:cubicBezTo>
                      <a:pt x="433" y="22"/>
                      <a:pt x="441" y="21"/>
                      <a:pt x="448" y="18"/>
                    </a:cubicBezTo>
                    <a:cubicBezTo>
                      <a:pt x="507" y="19"/>
                      <a:pt x="564" y="15"/>
                      <a:pt x="622" y="15"/>
                    </a:cubicBezTo>
                    <a:cubicBezTo>
                      <a:pt x="653" y="15"/>
                      <a:pt x="684" y="24"/>
                      <a:pt x="715" y="16"/>
                    </a:cubicBezTo>
                    <a:cubicBezTo>
                      <a:pt x="718" y="18"/>
                      <a:pt x="721" y="17"/>
                      <a:pt x="724" y="15"/>
                    </a:cubicBezTo>
                    <a:cubicBezTo>
                      <a:pt x="771" y="15"/>
                      <a:pt x="819" y="12"/>
                      <a:pt x="867" y="17"/>
                    </a:cubicBezTo>
                    <a:cubicBezTo>
                      <a:pt x="887" y="18"/>
                      <a:pt x="908" y="9"/>
                      <a:pt x="928" y="13"/>
                    </a:cubicBezTo>
                    <a:cubicBezTo>
                      <a:pt x="933" y="13"/>
                      <a:pt x="937" y="14"/>
                      <a:pt x="941" y="15"/>
                    </a:cubicBezTo>
                    <a:cubicBezTo>
                      <a:pt x="952" y="20"/>
                      <a:pt x="963" y="18"/>
                      <a:pt x="974" y="17"/>
                    </a:cubicBezTo>
                    <a:cubicBezTo>
                      <a:pt x="1047" y="11"/>
                      <a:pt x="1120" y="21"/>
                      <a:pt x="1193" y="16"/>
                    </a:cubicBezTo>
                    <a:cubicBezTo>
                      <a:pt x="1234" y="13"/>
                      <a:pt x="1276" y="17"/>
                      <a:pt x="1317" y="19"/>
                    </a:cubicBezTo>
                    <a:cubicBezTo>
                      <a:pt x="1319" y="19"/>
                      <a:pt x="1321" y="19"/>
                      <a:pt x="1323" y="18"/>
                    </a:cubicBezTo>
                    <a:cubicBezTo>
                      <a:pt x="1337" y="18"/>
                      <a:pt x="1350" y="19"/>
                      <a:pt x="1364" y="18"/>
                    </a:cubicBezTo>
                    <a:cubicBezTo>
                      <a:pt x="1433" y="19"/>
                      <a:pt x="1503" y="6"/>
                      <a:pt x="1572" y="13"/>
                    </a:cubicBezTo>
                    <a:cubicBezTo>
                      <a:pt x="1593" y="11"/>
                      <a:pt x="1614" y="14"/>
                      <a:pt x="1636" y="13"/>
                    </a:cubicBezTo>
                    <a:cubicBezTo>
                      <a:pt x="1661" y="12"/>
                      <a:pt x="1687" y="11"/>
                      <a:pt x="1712" y="4"/>
                    </a:cubicBezTo>
                    <a:cubicBezTo>
                      <a:pt x="1725" y="0"/>
                      <a:pt x="1738" y="3"/>
                      <a:pt x="1752" y="5"/>
                    </a:cubicBezTo>
                    <a:cubicBezTo>
                      <a:pt x="1760" y="5"/>
                      <a:pt x="1769" y="5"/>
                      <a:pt x="1777" y="2"/>
                    </a:cubicBezTo>
                    <a:close/>
                  </a:path>
                </a:pathLst>
              </a:custGeom>
              <a:solidFill>
                <a:srgbClr val="DFE7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7" name="Freeform 24">
                <a:extLst>
                  <a:ext uri="{FF2B5EF4-FFF2-40B4-BE49-F238E27FC236}">
                    <a16:creationId xmlns:a16="http://schemas.microsoft.com/office/drawing/2014/main" id="{EA8FC4AA-9E01-489A-BB3A-16E0069F4D31}"/>
                  </a:ext>
                </a:extLst>
              </p:cNvPr>
              <p:cNvSpPr>
                <a:spLocks/>
              </p:cNvSpPr>
              <p:nvPr/>
            </p:nvSpPr>
            <p:spPr bwMode="auto">
              <a:xfrm>
                <a:off x="918" y="978"/>
                <a:ext cx="581" cy="286"/>
              </a:xfrm>
              <a:custGeom>
                <a:avLst/>
                <a:gdLst>
                  <a:gd name="T0" fmla="*/ 335 w 517"/>
                  <a:gd name="T1" fmla="*/ 253 h 255"/>
                  <a:gd name="T2" fmla="*/ 315 w 517"/>
                  <a:gd name="T3" fmla="*/ 250 h 255"/>
                  <a:gd name="T4" fmla="*/ 303 w 517"/>
                  <a:gd name="T5" fmla="*/ 246 h 255"/>
                  <a:gd name="T6" fmla="*/ 275 w 517"/>
                  <a:gd name="T7" fmla="*/ 246 h 255"/>
                  <a:gd name="T8" fmla="*/ 230 w 517"/>
                  <a:gd name="T9" fmla="*/ 245 h 255"/>
                  <a:gd name="T10" fmla="*/ 227 w 517"/>
                  <a:gd name="T11" fmla="*/ 242 h 255"/>
                  <a:gd name="T12" fmla="*/ 174 w 517"/>
                  <a:gd name="T13" fmla="*/ 226 h 255"/>
                  <a:gd name="T14" fmla="*/ 111 w 517"/>
                  <a:gd name="T15" fmla="*/ 210 h 255"/>
                  <a:gd name="T16" fmla="*/ 90 w 517"/>
                  <a:gd name="T17" fmla="*/ 203 h 255"/>
                  <a:gd name="T18" fmla="*/ 63 w 517"/>
                  <a:gd name="T19" fmla="*/ 195 h 255"/>
                  <a:gd name="T20" fmla="*/ 41 w 517"/>
                  <a:gd name="T21" fmla="*/ 194 h 255"/>
                  <a:gd name="T22" fmla="*/ 10 w 517"/>
                  <a:gd name="T23" fmla="*/ 186 h 255"/>
                  <a:gd name="T24" fmla="*/ 27 w 517"/>
                  <a:gd name="T25" fmla="*/ 122 h 255"/>
                  <a:gd name="T26" fmla="*/ 46 w 517"/>
                  <a:gd name="T27" fmla="*/ 83 h 255"/>
                  <a:gd name="T28" fmla="*/ 59 w 517"/>
                  <a:gd name="T29" fmla="*/ 63 h 255"/>
                  <a:gd name="T30" fmla="*/ 68 w 517"/>
                  <a:gd name="T31" fmla="*/ 42 h 255"/>
                  <a:gd name="T32" fmla="*/ 84 w 517"/>
                  <a:gd name="T33" fmla="*/ 11 h 255"/>
                  <a:gd name="T34" fmla="*/ 108 w 517"/>
                  <a:gd name="T35" fmla="*/ 1 h 255"/>
                  <a:gd name="T36" fmla="*/ 155 w 517"/>
                  <a:gd name="T37" fmla="*/ 5 h 255"/>
                  <a:gd name="T38" fmla="*/ 205 w 517"/>
                  <a:gd name="T39" fmla="*/ 9 h 255"/>
                  <a:gd name="T40" fmla="*/ 233 w 517"/>
                  <a:gd name="T41" fmla="*/ 3 h 255"/>
                  <a:gd name="T42" fmla="*/ 291 w 517"/>
                  <a:gd name="T43" fmla="*/ 17 h 255"/>
                  <a:gd name="T44" fmla="*/ 316 w 517"/>
                  <a:gd name="T45" fmla="*/ 18 h 255"/>
                  <a:gd name="T46" fmla="*/ 342 w 517"/>
                  <a:gd name="T47" fmla="*/ 21 h 255"/>
                  <a:gd name="T48" fmla="*/ 371 w 517"/>
                  <a:gd name="T49" fmla="*/ 23 h 255"/>
                  <a:gd name="T50" fmla="*/ 388 w 517"/>
                  <a:gd name="T51" fmla="*/ 25 h 255"/>
                  <a:gd name="T52" fmla="*/ 408 w 517"/>
                  <a:gd name="T53" fmla="*/ 26 h 255"/>
                  <a:gd name="T54" fmla="*/ 446 w 517"/>
                  <a:gd name="T55" fmla="*/ 28 h 255"/>
                  <a:gd name="T56" fmla="*/ 467 w 517"/>
                  <a:gd name="T57" fmla="*/ 30 h 255"/>
                  <a:gd name="T58" fmla="*/ 502 w 517"/>
                  <a:gd name="T59" fmla="*/ 51 h 255"/>
                  <a:gd name="T60" fmla="*/ 446 w 517"/>
                  <a:gd name="T61" fmla="*/ 184 h 255"/>
                  <a:gd name="T62" fmla="*/ 432 w 517"/>
                  <a:gd name="T63" fmla="*/ 226 h 255"/>
                  <a:gd name="T64" fmla="*/ 411 w 517"/>
                  <a:gd name="T65" fmla="*/ 230 h 255"/>
                  <a:gd name="T66" fmla="*/ 371 w 517"/>
                  <a:gd name="T67" fmla="*/ 246 h 255"/>
                  <a:gd name="T68" fmla="*/ 359 w 517"/>
                  <a:gd name="T69" fmla="*/ 246 h 255"/>
                  <a:gd name="T70" fmla="*/ 347 w 517"/>
                  <a:gd name="T71" fmla="*/ 250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17" h="255">
                    <a:moveTo>
                      <a:pt x="347" y="250"/>
                    </a:moveTo>
                    <a:cubicBezTo>
                      <a:pt x="341" y="244"/>
                      <a:pt x="338" y="250"/>
                      <a:pt x="335" y="253"/>
                    </a:cubicBezTo>
                    <a:cubicBezTo>
                      <a:pt x="333" y="255"/>
                      <a:pt x="332" y="255"/>
                      <a:pt x="330" y="254"/>
                    </a:cubicBezTo>
                    <a:cubicBezTo>
                      <a:pt x="326" y="247"/>
                      <a:pt x="320" y="251"/>
                      <a:pt x="315" y="250"/>
                    </a:cubicBezTo>
                    <a:cubicBezTo>
                      <a:pt x="311" y="252"/>
                      <a:pt x="309" y="249"/>
                      <a:pt x="307" y="246"/>
                    </a:cubicBezTo>
                    <a:cubicBezTo>
                      <a:pt x="306" y="246"/>
                      <a:pt x="304" y="246"/>
                      <a:pt x="303" y="246"/>
                    </a:cubicBezTo>
                    <a:cubicBezTo>
                      <a:pt x="297" y="248"/>
                      <a:pt x="292" y="243"/>
                      <a:pt x="286" y="246"/>
                    </a:cubicBezTo>
                    <a:cubicBezTo>
                      <a:pt x="283" y="247"/>
                      <a:pt x="279" y="247"/>
                      <a:pt x="275" y="246"/>
                    </a:cubicBezTo>
                    <a:cubicBezTo>
                      <a:pt x="270" y="246"/>
                      <a:pt x="266" y="242"/>
                      <a:pt x="262" y="239"/>
                    </a:cubicBezTo>
                    <a:cubicBezTo>
                      <a:pt x="252" y="242"/>
                      <a:pt x="238" y="226"/>
                      <a:pt x="230" y="245"/>
                    </a:cubicBezTo>
                    <a:cubicBezTo>
                      <a:pt x="229" y="246"/>
                      <a:pt x="227" y="246"/>
                      <a:pt x="226" y="244"/>
                    </a:cubicBezTo>
                    <a:cubicBezTo>
                      <a:pt x="225" y="244"/>
                      <a:pt x="226" y="243"/>
                      <a:pt x="227" y="242"/>
                    </a:cubicBezTo>
                    <a:cubicBezTo>
                      <a:pt x="218" y="226"/>
                      <a:pt x="193" y="227"/>
                      <a:pt x="181" y="245"/>
                    </a:cubicBezTo>
                    <a:cubicBezTo>
                      <a:pt x="182" y="236"/>
                      <a:pt x="189" y="228"/>
                      <a:pt x="174" y="226"/>
                    </a:cubicBezTo>
                    <a:cubicBezTo>
                      <a:pt x="158" y="223"/>
                      <a:pt x="143" y="218"/>
                      <a:pt x="127" y="213"/>
                    </a:cubicBezTo>
                    <a:cubicBezTo>
                      <a:pt x="122" y="210"/>
                      <a:pt x="116" y="214"/>
                      <a:pt x="111" y="210"/>
                    </a:cubicBezTo>
                    <a:cubicBezTo>
                      <a:pt x="106" y="206"/>
                      <a:pt x="101" y="205"/>
                      <a:pt x="95" y="207"/>
                    </a:cubicBezTo>
                    <a:cubicBezTo>
                      <a:pt x="93" y="206"/>
                      <a:pt x="92" y="203"/>
                      <a:pt x="90" y="203"/>
                    </a:cubicBezTo>
                    <a:cubicBezTo>
                      <a:pt x="85" y="203"/>
                      <a:pt x="80" y="202"/>
                      <a:pt x="75" y="202"/>
                    </a:cubicBezTo>
                    <a:cubicBezTo>
                      <a:pt x="68" y="205"/>
                      <a:pt x="69" y="194"/>
                      <a:pt x="63" y="195"/>
                    </a:cubicBezTo>
                    <a:cubicBezTo>
                      <a:pt x="58" y="194"/>
                      <a:pt x="52" y="192"/>
                      <a:pt x="47" y="194"/>
                    </a:cubicBezTo>
                    <a:cubicBezTo>
                      <a:pt x="45" y="196"/>
                      <a:pt x="43" y="196"/>
                      <a:pt x="41" y="194"/>
                    </a:cubicBezTo>
                    <a:cubicBezTo>
                      <a:pt x="34" y="187"/>
                      <a:pt x="26" y="179"/>
                      <a:pt x="15" y="186"/>
                    </a:cubicBezTo>
                    <a:cubicBezTo>
                      <a:pt x="13" y="188"/>
                      <a:pt x="11" y="188"/>
                      <a:pt x="10" y="186"/>
                    </a:cubicBezTo>
                    <a:cubicBezTo>
                      <a:pt x="0" y="169"/>
                      <a:pt x="12" y="157"/>
                      <a:pt x="17" y="144"/>
                    </a:cubicBezTo>
                    <a:cubicBezTo>
                      <a:pt x="20" y="136"/>
                      <a:pt x="24" y="130"/>
                      <a:pt x="27" y="122"/>
                    </a:cubicBezTo>
                    <a:cubicBezTo>
                      <a:pt x="28" y="110"/>
                      <a:pt x="36" y="101"/>
                      <a:pt x="40" y="91"/>
                    </a:cubicBezTo>
                    <a:cubicBezTo>
                      <a:pt x="42" y="88"/>
                      <a:pt x="44" y="86"/>
                      <a:pt x="46" y="83"/>
                    </a:cubicBezTo>
                    <a:cubicBezTo>
                      <a:pt x="48" y="79"/>
                      <a:pt x="50" y="76"/>
                      <a:pt x="52" y="73"/>
                    </a:cubicBezTo>
                    <a:cubicBezTo>
                      <a:pt x="55" y="70"/>
                      <a:pt x="57" y="66"/>
                      <a:pt x="59" y="63"/>
                    </a:cubicBezTo>
                    <a:cubicBezTo>
                      <a:pt x="61" y="57"/>
                      <a:pt x="62" y="51"/>
                      <a:pt x="65" y="46"/>
                    </a:cubicBezTo>
                    <a:cubicBezTo>
                      <a:pt x="66" y="45"/>
                      <a:pt x="67" y="43"/>
                      <a:pt x="68" y="42"/>
                    </a:cubicBezTo>
                    <a:cubicBezTo>
                      <a:pt x="75" y="35"/>
                      <a:pt x="77" y="27"/>
                      <a:pt x="80" y="18"/>
                    </a:cubicBezTo>
                    <a:cubicBezTo>
                      <a:pt x="81" y="15"/>
                      <a:pt x="82" y="13"/>
                      <a:pt x="84" y="11"/>
                    </a:cubicBezTo>
                    <a:cubicBezTo>
                      <a:pt x="88" y="9"/>
                      <a:pt x="91" y="7"/>
                      <a:pt x="94" y="5"/>
                    </a:cubicBezTo>
                    <a:cubicBezTo>
                      <a:pt x="99" y="3"/>
                      <a:pt x="103" y="2"/>
                      <a:pt x="108" y="1"/>
                    </a:cubicBezTo>
                    <a:cubicBezTo>
                      <a:pt x="117" y="1"/>
                      <a:pt x="125" y="1"/>
                      <a:pt x="134" y="0"/>
                    </a:cubicBezTo>
                    <a:cubicBezTo>
                      <a:pt x="141" y="1"/>
                      <a:pt x="147" y="6"/>
                      <a:pt x="155" y="5"/>
                    </a:cubicBezTo>
                    <a:cubicBezTo>
                      <a:pt x="165" y="4"/>
                      <a:pt x="175" y="4"/>
                      <a:pt x="185" y="6"/>
                    </a:cubicBezTo>
                    <a:cubicBezTo>
                      <a:pt x="191" y="8"/>
                      <a:pt x="198" y="8"/>
                      <a:pt x="205" y="9"/>
                    </a:cubicBezTo>
                    <a:cubicBezTo>
                      <a:pt x="214" y="11"/>
                      <a:pt x="221" y="4"/>
                      <a:pt x="228" y="1"/>
                    </a:cubicBezTo>
                    <a:cubicBezTo>
                      <a:pt x="230" y="1"/>
                      <a:pt x="232" y="2"/>
                      <a:pt x="233" y="3"/>
                    </a:cubicBezTo>
                    <a:cubicBezTo>
                      <a:pt x="243" y="19"/>
                      <a:pt x="260" y="8"/>
                      <a:pt x="273" y="14"/>
                    </a:cubicBezTo>
                    <a:cubicBezTo>
                      <a:pt x="279" y="16"/>
                      <a:pt x="285" y="17"/>
                      <a:pt x="291" y="17"/>
                    </a:cubicBezTo>
                    <a:cubicBezTo>
                      <a:pt x="298" y="17"/>
                      <a:pt x="304" y="17"/>
                      <a:pt x="311" y="17"/>
                    </a:cubicBezTo>
                    <a:cubicBezTo>
                      <a:pt x="313" y="18"/>
                      <a:pt x="315" y="18"/>
                      <a:pt x="316" y="18"/>
                    </a:cubicBezTo>
                    <a:cubicBezTo>
                      <a:pt x="318" y="19"/>
                      <a:pt x="320" y="19"/>
                      <a:pt x="322" y="20"/>
                    </a:cubicBezTo>
                    <a:cubicBezTo>
                      <a:pt x="328" y="22"/>
                      <a:pt x="335" y="21"/>
                      <a:pt x="342" y="21"/>
                    </a:cubicBezTo>
                    <a:cubicBezTo>
                      <a:pt x="345" y="21"/>
                      <a:pt x="348" y="21"/>
                      <a:pt x="350" y="21"/>
                    </a:cubicBezTo>
                    <a:cubicBezTo>
                      <a:pt x="357" y="22"/>
                      <a:pt x="364" y="23"/>
                      <a:pt x="371" y="23"/>
                    </a:cubicBezTo>
                    <a:cubicBezTo>
                      <a:pt x="372" y="23"/>
                      <a:pt x="374" y="23"/>
                      <a:pt x="376" y="24"/>
                    </a:cubicBezTo>
                    <a:cubicBezTo>
                      <a:pt x="380" y="25"/>
                      <a:pt x="384" y="25"/>
                      <a:pt x="388" y="25"/>
                    </a:cubicBezTo>
                    <a:cubicBezTo>
                      <a:pt x="391" y="25"/>
                      <a:pt x="394" y="25"/>
                      <a:pt x="397" y="25"/>
                    </a:cubicBezTo>
                    <a:cubicBezTo>
                      <a:pt x="400" y="25"/>
                      <a:pt x="404" y="25"/>
                      <a:pt x="408" y="26"/>
                    </a:cubicBezTo>
                    <a:cubicBezTo>
                      <a:pt x="415" y="28"/>
                      <a:pt x="422" y="29"/>
                      <a:pt x="430" y="29"/>
                    </a:cubicBezTo>
                    <a:cubicBezTo>
                      <a:pt x="435" y="29"/>
                      <a:pt x="441" y="29"/>
                      <a:pt x="446" y="28"/>
                    </a:cubicBezTo>
                    <a:cubicBezTo>
                      <a:pt x="448" y="27"/>
                      <a:pt x="450" y="27"/>
                      <a:pt x="452" y="28"/>
                    </a:cubicBezTo>
                    <a:cubicBezTo>
                      <a:pt x="457" y="29"/>
                      <a:pt x="462" y="29"/>
                      <a:pt x="467" y="30"/>
                    </a:cubicBezTo>
                    <a:cubicBezTo>
                      <a:pt x="482" y="35"/>
                      <a:pt x="499" y="34"/>
                      <a:pt x="515" y="41"/>
                    </a:cubicBezTo>
                    <a:cubicBezTo>
                      <a:pt x="517" y="52"/>
                      <a:pt x="507" y="50"/>
                      <a:pt x="502" y="51"/>
                    </a:cubicBezTo>
                    <a:cubicBezTo>
                      <a:pt x="485" y="53"/>
                      <a:pt x="476" y="63"/>
                      <a:pt x="473" y="78"/>
                    </a:cubicBezTo>
                    <a:cubicBezTo>
                      <a:pt x="466" y="113"/>
                      <a:pt x="459" y="149"/>
                      <a:pt x="446" y="184"/>
                    </a:cubicBezTo>
                    <a:cubicBezTo>
                      <a:pt x="442" y="194"/>
                      <a:pt x="445" y="203"/>
                      <a:pt x="452" y="212"/>
                    </a:cubicBezTo>
                    <a:cubicBezTo>
                      <a:pt x="450" y="223"/>
                      <a:pt x="440" y="223"/>
                      <a:pt x="432" y="226"/>
                    </a:cubicBezTo>
                    <a:cubicBezTo>
                      <a:pt x="429" y="227"/>
                      <a:pt x="427" y="228"/>
                      <a:pt x="424" y="229"/>
                    </a:cubicBezTo>
                    <a:cubicBezTo>
                      <a:pt x="420" y="230"/>
                      <a:pt x="416" y="233"/>
                      <a:pt x="411" y="230"/>
                    </a:cubicBezTo>
                    <a:cubicBezTo>
                      <a:pt x="403" y="233"/>
                      <a:pt x="395" y="237"/>
                      <a:pt x="391" y="245"/>
                    </a:cubicBezTo>
                    <a:cubicBezTo>
                      <a:pt x="385" y="252"/>
                      <a:pt x="377" y="239"/>
                      <a:pt x="371" y="246"/>
                    </a:cubicBezTo>
                    <a:cubicBezTo>
                      <a:pt x="372" y="247"/>
                      <a:pt x="372" y="247"/>
                      <a:pt x="372" y="247"/>
                    </a:cubicBezTo>
                    <a:cubicBezTo>
                      <a:pt x="367" y="249"/>
                      <a:pt x="363" y="249"/>
                      <a:pt x="359" y="246"/>
                    </a:cubicBezTo>
                    <a:cubicBezTo>
                      <a:pt x="355" y="245"/>
                      <a:pt x="352" y="246"/>
                      <a:pt x="350" y="249"/>
                    </a:cubicBezTo>
                    <a:cubicBezTo>
                      <a:pt x="349" y="252"/>
                      <a:pt x="348" y="252"/>
                      <a:pt x="347" y="250"/>
                    </a:cubicBezTo>
                    <a:close/>
                  </a:path>
                </a:pathLst>
              </a:custGeom>
              <a:solidFill>
                <a:srgbClr val="2A48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8" name="Freeform 25">
                <a:extLst>
                  <a:ext uri="{FF2B5EF4-FFF2-40B4-BE49-F238E27FC236}">
                    <a16:creationId xmlns:a16="http://schemas.microsoft.com/office/drawing/2014/main" id="{9181B675-82FA-49F2-9C51-F2D69E36E4B4}"/>
                  </a:ext>
                </a:extLst>
              </p:cNvPr>
              <p:cNvSpPr>
                <a:spLocks/>
              </p:cNvSpPr>
              <p:nvPr/>
            </p:nvSpPr>
            <p:spPr bwMode="auto">
              <a:xfrm>
                <a:off x="13" y="4144"/>
                <a:ext cx="2397" cy="119"/>
              </a:xfrm>
              <a:custGeom>
                <a:avLst/>
                <a:gdLst>
                  <a:gd name="T0" fmla="*/ 0 w 2132"/>
                  <a:gd name="T1" fmla="*/ 48 h 106"/>
                  <a:gd name="T2" fmla="*/ 8 w 2132"/>
                  <a:gd name="T3" fmla="*/ 0 h 106"/>
                  <a:gd name="T4" fmla="*/ 54 w 2132"/>
                  <a:gd name="T5" fmla="*/ 25 h 106"/>
                  <a:gd name="T6" fmla="*/ 178 w 2132"/>
                  <a:gd name="T7" fmla="*/ 32 h 106"/>
                  <a:gd name="T8" fmla="*/ 265 w 2132"/>
                  <a:gd name="T9" fmla="*/ 33 h 106"/>
                  <a:gd name="T10" fmla="*/ 390 w 2132"/>
                  <a:gd name="T11" fmla="*/ 42 h 106"/>
                  <a:gd name="T12" fmla="*/ 563 w 2132"/>
                  <a:gd name="T13" fmla="*/ 47 h 106"/>
                  <a:gd name="T14" fmla="*/ 690 w 2132"/>
                  <a:gd name="T15" fmla="*/ 53 h 106"/>
                  <a:gd name="T16" fmla="*/ 807 w 2132"/>
                  <a:gd name="T17" fmla="*/ 45 h 106"/>
                  <a:gd name="T18" fmla="*/ 830 w 2132"/>
                  <a:gd name="T19" fmla="*/ 48 h 106"/>
                  <a:gd name="T20" fmla="*/ 876 w 2132"/>
                  <a:gd name="T21" fmla="*/ 48 h 106"/>
                  <a:gd name="T22" fmla="*/ 910 w 2132"/>
                  <a:gd name="T23" fmla="*/ 46 h 106"/>
                  <a:gd name="T24" fmla="*/ 915 w 2132"/>
                  <a:gd name="T25" fmla="*/ 49 h 106"/>
                  <a:gd name="T26" fmla="*/ 959 w 2132"/>
                  <a:gd name="T27" fmla="*/ 55 h 106"/>
                  <a:gd name="T28" fmla="*/ 1082 w 2132"/>
                  <a:gd name="T29" fmla="*/ 56 h 106"/>
                  <a:gd name="T30" fmla="*/ 1163 w 2132"/>
                  <a:gd name="T31" fmla="*/ 50 h 106"/>
                  <a:gd name="T32" fmla="*/ 1272 w 2132"/>
                  <a:gd name="T33" fmla="*/ 50 h 106"/>
                  <a:gd name="T34" fmla="*/ 1295 w 2132"/>
                  <a:gd name="T35" fmla="*/ 49 h 106"/>
                  <a:gd name="T36" fmla="*/ 1379 w 2132"/>
                  <a:gd name="T37" fmla="*/ 42 h 106"/>
                  <a:gd name="T38" fmla="*/ 1385 w 2132"/>
                  <a:gd name="T39" fmla="*/ 44 h 106"/>
                  <a:gd name="T40" fmla="*/ 1438 w 2132"/>
                  <a:gd name="T41" fmla="*/ 41 h 106"/>
                  <a:gd name="T42" fmla="*/ 1521 w 2132"/>
                  <a:gd name="T43" fmla="*/ 43 h 106"/>
                  <a:gd name="T44" fmla="*/ 1589 w 2132"/>
                  <a:gd name="T45" fmla="*/ 41 h 106"/>
                  <a:gd name="T46" fmla="*/ 1620 w 2132"/>
                  <a:gd name="T47" fmla="*/ 38 h 106"/>
                  <a:gd name="T48" fmla="*/ 1768 w 2132"/>
                  <a:gd name="T49" fmla="*/ 38 h 106"/>
                  <a:gd name="T50" fmla="*/ 1790 w 2132"/>
                  <a:gd name="T51" fmla="*/ 36 h 106"/>
                  <a:gd name="T52" fmla="*/ 1807 w 2132"/>
                  <a:gd name="T53" fmla="*/ 35 h 106"/>
                  <a:gd name="T54" fmla="*/ 1878 w 2132"/>
                  <a:gd name="T55" fmla="*/ 32 h 106"/>
                  <a:gd name="T56" fmla="*/ 1972 w 2132"/>
                  <a:gd name="T57" fmla="*/ 31 h 106"/>
                  <a:gd name="T58" fmla="*/ 2082 w 2132"/>
                  <a:gd name="T59" fmla="*/ 23 h 106"/>
                  <a:gd name="T60" fmla="*/ 2124 w 2132"/>
                  <a:gd name="T61" fmla="*/ 27 h 106"/>
                  <a:gd name="T62" fmla="*/ 2125 w 2132"/>
                  <a:gd name="T63" fmla="*/ 92 h 106"/>
                  <a:gd name="T64" fmla="*/ 2123 w 2132"/>
                  <a:gd name="T65" fmla="*/ 91 h 106"/>
                  <a:gd name="T66" fmla="*/ 2086 w 2132"/>
                  <a:gd name="T67" fmla="*/ 74 h 106"/>
                  <a:gd name="T68" fmla="*/ 1987 w 2132"/>
                  <a:gd name="T69" fmla="*/ 74 h 106"/>
                  <a:gd name="T70" fmla="*/ 1981 w 2132"/>
                  <a:gd name="T71" fmla="*/ 73 h 106"/>
                  <a:gd name="T72" fmla="*/ 1916 w 2132"/>
                  <a:gd name="T73" fmla="*/ 74 h 106"/>
                  <a:gd name="T74" fmla="*/ 1807 w 2132"/>
                  <a:gd name="T75" fmla="*/ 82 h 106"/>
                  <a:gd name="T76" fmla="*/ 1690 w 2132"/>
                  <a:gd name="T77" fmla="*/ 95 h 106"/>
                  <a:gd name="T78" fmla="*/ 1685 w 2132"/>
                  <a:gd name="T79" fmla="*/ 96 h 106"/>
                  <a:gd name="T80" fmla="*/ 1484 w 2132"/>
                  <a:gd name="T81" fmla="*/ 93 h 106"/>
                  <a:gd name="T82" fmla="*/ 1401 w 2132"/>
                  <a:gd name="T83" fmla="*/ 98 h 106"/>
                  <a:gd name="T84" fmla="*/ 1318 w 2132"/>
                  <a:gd name="T85" fmla="*/ 101 h 106"/>
                  <a:gd name="T86" fmla="*/ 1293 w 2132"/>
                  <a:gd name="T87" fmla="*/ 98 h 106"/>
                  <a:gd name="T88" fmla="*/ 1275 w 2132"/>
                  <a:gd name="T89" fmla="*/ 101 h 106"/>
                  <a:gd name="T90" fmla="*/ 1195 w 2132"/>
                  <a:gd name="T91" fmla="*/ 104 h 106"/>
                  <a:gd name="T92" fmla="*/ 1167 w 2132"/>
                  <a:gd name="T93" fmla="*/ 100 h 106"/>
                  <a:gd name="T94" fmla="*/ 1140 w 2132"/>
                  <a:gd name="T95" fmla="*/ 98 h 106"/>
                  <a:gd name="T96" fmla="*/ 983 w 2132"/>
                  <a:gd name="T97" fmla="*/ 98 h 106"/>
                  <a:gd name="T98" fmla="*/ 893 w 2132"/>
                  <a:gd name="T99" fmla="*/ 94 h 106"/>
                  <a:gd name="T100" fmla="*/ 820 w 2132"/>
                  <a:gd name="T101" fmla="*/ 90 h 106"/>
                  <a:gd name="T102" fmla="*/ 727 w 2132"/>
                  <a:gd name="T103" fmla="*/ 86 h 106"/>
                  <a:gd name="T104" fmla="*/ 717 w 2132"/>
                  <a:gd name="T105" fmla="*/ 86 h 106"/>
                  <a:gd name="T106" fmla="*/ 611 w 2132"/>
                  <a:gd name="T107" fmla="*/ 88 h 106"/>
                  <a:gd name="T108" fmla="*/ 506 w 2132"/>
                  <a:gd name="T109" fmla="*/ 81 h 106"/>
                  <a:gd name="T110" fmla="*/ 413 w 2132"/>
                  <a:gd name="T111" fmla="*/ 82 h 106"/>
                  <a:gd name="T112" fmla="*/ 363 w 2132"/>
                  <a:gd name="T113" fmla="*/ 79 h 106"/>
                  <a:gd name="T114" fmla="*/ 282 w 2132"/>
                  <a:gd name="T115" fmla="*/ 74 h 106"/>
                  <a:gd name="T116" fmla="*/ 99 w 2132"/>
                  <a:gd name="T117" fmla="*/ 59 h 106"/>
                  <a:gd name="T118" fmla="*/ 78 w 2132"/>
                  <a:gd name="T119" fmla="*/ 54 h 106"/>
                  <a:gd name="T120" fmla="*/ 27 w 2132"/>
                  <a:gd name="T121" fmla="*/ 54 h 106"/>
                  <a:gd name="T122" fmla="*/ 0 w 2132"/>
                  <a:gd name="T123" fmla="*/ 48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132" h="106">
                    <a:moveTo>
                      <a:pt x="0" y="48"/>
                    </a:moveTo>
                    <a:cubicBezTo>
                      <a:pt x="3" y="32"/>
                      <a:pt x="2" y="15"/>
                      <a:pt x="8" y="0"/>
                    </a:cubicBezTo>
                    <a:cubicBezTo>
                      <a:pt x="16" y="21"/>
                      <a:pt x="34" y="26"/>
                      <a:pt x="54" y="25"/>
                    </a:cubicBezTo>
                    <a:cubicBezTo>
                      <a:pt x="96" y="24"/>
                      <a:pt x="137" y="28"/>
                      <a:pt x="178" y="32"/>
                    </a:cubicBezTo>
                    <a:cubicBezTo>
                      <a:pt x="207" y="35"/>
                      <a:pt x="236" y="32"/>
                      <a:pt x="265" y="33"/>
                    </a:cubicBezTo>
                    <a:cubicBezTo>
                      <a:pt x="307" y="35"/>
                      <a:pt x="348" y="45"/>
                      <a:pt x="390" y="42"/>
                    </a:cubicBezTo>
                    <a:cubicBezTo>
                      <a:pt x="448" y="38"/>
                      <a:pt x="505" y="48"/>
                      <a:pt x="563" y="47"/>
                    </a:cubicBezTo>
                    <a:cubicBezTo>
                      <a:pt x="605" y="47"/>
                      <a:pt x="648" y="55"/>
                      <a:pt x="690" y="53"/>
                    </a:cubicBezTo>
                    <a:cubicBezTo>
                      <a:pt x="729" y="52"/>
                      <a:pt x="769" y="54"/>
                      <a:pt x="807" y="45"/>
                    </a:cubicBezTo>
                    <a:cubicBezTo>
                      <a:pt x="815" y="43"/>
                      <a:pt x="823" y="47"/>
                      <a:pt x="830" y="48"/>
                    </a:cubicBezTo>
                    <a:cubicBezTo>
                      <a:pt x="846" y="51"/>
                      <a:pt x="861" y="51"/>
                      <a:pt x="876" y="48"/>
                    </a:cubicBezTo>
                    <a:cubicBezTo>
                      <a:pt x="887" y="47"/>
                      <a:pt x="899" y="53"/>
                      <a:pt x="910" y="46"/>
                    </a:cubicBezTo>
                    <a:cubicBezTo>
                      <a:pt x="912" y="47"/>
                      <a:pt x="914" y="48"/>
                      <a:pt x="915" y="49"/>
                    </a:cubicBezTo>
                    <a:cubicBezTo>
                      <a:pt x="928" y="60"/>
                      <a:pt x="945" y="56"/>
                      <a:pt x="959" y="55"/>
                    </a:cubicBezTo>
                    <a:cubicBezTo>
                      <a:pt x="1000" y="51"/>
                      <a:pt x="1041" y="55"/>
                      <a:pt x="1082" y="56"/>
                    </a:cubicBezTo>
                    <a:cubicBezTo>
                      <a:pt x="1109" y="57"/>
                      <a:pt x="1136" y="54"/>
                      <a:pt x="1163" y="50"/>
                    </a:cubicBezTo>
                    <a:cubicBezTo>
                      <a:pt x="1199" y="53"/>
                      <a:pt x="1235" y="45"/>
                      <a:pt x="1272" y="50"/>
                    </a:cubicBezTo>
                    <a:cubicBezTo>
                      <a:pt x="1280" y="51"/>
                      <a:pt x="1287" y="50"/>
                      <a:pt x="1295" y="49"/>
                    </a:cubicBezTo>
                    <a:cubicBezTo>
                      <a:pt x="1323" y="46"/>
                      <a:pt x="1352" y="47"/>
                      <a:pt x="1379" y="42"/>
                    </a:cubicBezTo>
                    <a:cubicBezTo>
                      <a:pt x="1381" y="43"/>
                      <a:pt x="1383" y="43"/>
                      <a:pt x="1385" y="44"/>
                    </a:cubicBezTo>
                    <a:cubicBezTo>
                      <a:pt x="1403" y="49"/>
                      <a:pt x="1421" y="40"/>
                      <a:pt x="1438" y="41"/>
                    </a:cubicBezTo>
                    <a:cubicBezTo>
                      <a:pt x="1466" y="43"/>
                      <a:pt x="1493" y="42"/>
                      <a:pt x="1521" y="43"/>
                    </a:cubicBezTo>
                    <a:cubicBezTo>
                      <a:pt x="1544" y="44"/>
                      <a:pt x="1566" y="43"/>
                      <a:pt x="1589" y="41"/>
                    </a:cubicBezTo>
                    <a:cubicBezTo>
                      <a:pt x="1599" y="38"/>
                      <a:pt x="1609" y="38"/>
                      <a:pt x="1620" y="38"/>
                    </a:cubicBezTo>
                    <a:cubicBezTo>
                      <a:pt x="1669" y="37"/>
                      <a:pt x="1719" y="34"/>
                      <a:pt x="1768" y="38"/>
                    </a:cubicBezTo>
                    <a:cubicBezTo>
                      <a:pt x="1776" y="39"/>
                      <a:pt x="1783" y="37"/>
                      <a:pt x="1790" y="36"/>
                    </a:cubicBezTo>
                    <a:cubicBezTo>
                      <a:pt x="1796" y="35"/>
                      <a:pt x="1801" y="35"/>
                      <a:pt x="1807" y="35"/>
                    </a:cubicBezTo>
                    <a:cubicBezTo>
                      <a:pt x="1831" y="34"/>
                      <a:pt x="1854" y="28"/>
                      <a:pt x="1878" y="32"/>
                    </a:cubicBezTo>
                    <a:cubicBezTo>
                      <a:pt x="1909" y="36"/>
                      <a:pt x="1941" y="31"/>
                      <a:pt x="1972" y="31"/>
                    </a:cubicBezTo>
                    <a:cubicBezTo>
                      <a:pt x="2009" y="34"/>
                      <a:pt x="2046" y="23"/>
                      <a:pt x="2082" y="23"/>
                    </a:cubicBezTo>
                    <a:cubicBezTo>
                      <a:pt x="2096" y="23"/>
                      <a:pt x="2110" y="22"/>
                      <a:pt x="2124" y="27"/>
                    </a:cubicBezTo>
                    <a:cubicBezTo>
                      <a:pt x="2120" y="49"/>
                      <a:pt x="2132" y="71"/>
                      <a:pt x="2125" y="92"/>
                    </a:cubicBezTo>
                    <a:cubicBezTo>
                      <a:pt x="2125" y="92"/>
                      <a:pt x="2123" y="91"/>
                      <a:pt x="2123" y="91"/>
                    </a:cubicBezTo>
                    <a:cubicBezTo>
                      <a:pt x="2116" y="74"/>
                      <a:pt x="2103" y="71"/>
                      <a:pt x="2086" y="74"/>
                    </a:cubicBezTo>
                    <a:cubicBezTo>
                      <a:pt x="2053" y="56"/>
                      <a:pt x="2020" y="66"/>
                      <a:pt x="1987" y="74"/>
                    </a:cubicBezTo>
                    <a:cubicBezTo>
                      <a:pt x="1984" y="74"/>
                      <a:pt x="1982" y="74"/>
                      <a:pt x="1981" y="73"/>
                    </a:cubicBezTo>
                    <a:cubicBezTo>
                      <a:pt x="1959" y="69"/>
                      <a:pt x="1937" y="70"/>
                      <a:pt x="1916" y="74"/>
                    </a:cubicBezTo>
                    <a:cubicBezTo>
                      <a:pt x="1879" y="81"/>
                      <a:pt x="1843" y="81"/>
                      <a:pt x="1807" y="82"/>
                    </a:cubicBezTo>
                    <a:cubicBezTo>
                      <a:pt x="1767" y="82"/>
                      <a:pt x="1728" y="83"/>
                      <a:pt x="1690" y="95"/>
                    </a:cubicBezTo>
                    <a:cubicBezTo>
                      <a:pt x="1688" y="95"/>
                      <a:pt x="1687" y="96"/>
                      <a:pt x="1685" y="96"/>
                    </a:cubicBezTo>
                    <a:cubicBezTo>
                      <a:pt x="1618" y="81"/>
                      <a:pt x="1551" y="98"/>
                      <a:pt x="1484" y="93"/>
                    </a:cubicBezTo>
                    <a:cubicBezTo>
                      <a:pt x="1456" y="92"/>
                      <a:pt x="1429" y="92"/>
                      <a:pt x="1401" y="98"/>
                    </a:cubicBezTo>
                    <a:cubicBezTo>
                      <a:pt x="1374" y="104"/>
                      <a:pt x="1346" y="103"/>
                      <a:pt x="1318" y="101"/>
                    </a:cubicBezTo>
                    <a:cubicBezTo>
                      <a:pt x="1310" y="100"/>
                      <a:pt x="1302" y="97"/>
                      <a:pt x="1293" y="98"/>
                    </a:cubicBezTo>
                    <a:cubicBezTo>
                      <a:pt x="1287" y="100"/>
                      <a:pt x="1281" y="101"/>
                      <a:pt x="1275" y="101"/>
                    </a:cubicBezTo>
                    <a:cubicBezTo>
                      <a:pt x="1248" y="103"/>
                      <a:pt x="1221" y="98"/>
                      <a:pt x="1195" y="104"/>
                    </a:cubicBezTo>
                    <a:cubicBezTo>
                      <a:pt x="1185" y="106"/>
                      <a:pt x="1177" y="99"/>
                      <a:pt x="1167" y="100"/>
                    </a:cubicBezTo>
                    <a:cubicBezTo>
                      <a:pt x="1158" y="101"/>
                      <a:pt x="1149" y="101"/>
                      <a:pt x="1140" y="98"/>
                    </a:cubicBezTo>
                    <a:cubicBezTo>
                      <a:pt x="1087" y="92"/>
                      <a:pt x="1035" y="93"/>
                      <a:pt x="983" y="98"/>
                    </a:cubicBezTo>
                    <a:cubicBezTo>
                      <a:pt x="953" y="101"/>
                      <a:pt x="923" y="97"/>
                      <a:pt x="893" y="94"/>
                    </a:cubicBezTo>
                    <a:cubicBezTo>
                      <a:pt x="869" y="92"/>
                      <a:pt x="844" y="92"/>
                      <a:pt x="820" y="90"/>
                    </a:cubicBezTo>
                    <a:cubicBezTo>
                      <a:pt x="789" y="88"/>
                      <a:pt x="758" y="93"/>
                      <a:pt x="727" y="86"/>
                    </a:cubicBezTo>
                    <a:cubicBezTo>
                      <a:pt x="724" y="86"/>
                      <a:pt x="720" y="85"/>
                      <a:pt x="717" y="86"/>
                    </a:cubicBezTo>
                    <a:cubicBezTo>
                      <a:pt x="682" y="100"/>
                      <a:pt x="647" y="86"/>
                      <a:pt x="611" y="88"/>
                    </a:cubicBezTo>
                    <a:cubicBezTo>
                      <a:pt x="576" y="90"/>
                      <a:pt x="541" y="81"/>
                      <a:pt x="506" y="81"/>
                    </a:cubicBezTo>
                    <a:cubicBezTo>
                      <a:pt x="475" y="82"/>
                      <a:pt x="444" y="77"/>
                      <a:pt x="413" y="82"/>
                    </a:cubicBezTo>
                    <a:cubicBezTo>
                      <a:pt x="396" y="84"/>
                      <a:pt x="380" y="82"/>
                      <a:pt x="363" y="79"/>
                    </a:cubicBezTo>
                    <a:cubicBezTo>
                      <a:pt x="337" y="73"/>
                      <a:pt x="309" y="75"/>
                      <a:pt x="282" y="74"/>
                    </a:cubicBezTo>
                    <a:cubicBezTo>
                      <a:pt x="221" y="70"/>
                      <a:pt x="160" y="70"/>
                      <a:pt x="99" y="59"/>
                    </a:cubicBezTo>
                    <a:cubicBezTo>
                      <a:pt x="92" y="58"/>
                      <a:pt x="85" y="56"/>
                      <a:pt x="78" y="54"/>
                    </a:cubicBezTo>
                    <a:cubicBezTo>
                      <a:pt x="61" y="52"/>
                      <a:pt x="44" y="54"/>
                      <a:pt x="27" y="54"/>
                    </a:cubicBezTo>
                    <a:cubicBezTo>
                      <a:pt x="17" y="55"/>
                      <a:pt x="8" y="56"/>
                      <a:pt x="0" y="48"/>
                    </a:cubicBezTo>
                    <a:close/>
                  </a:path>
                </a:pathLst>
              </a:custGeom>
              <a:solidFill>
                <a:srgbClr val="DFE8E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9" name="Freeform 26">
                <a:extLst>
                  <a:ext uri="{FF2B5EF4-FFF2-40B4-BE49-F238E27FC236}">
                    <a16:creationId xmlns:a16="http://schemas.microsoft.com/office/drawing/2014/main" id="{1F660F7C-6178-4066-AF3F-A34BB882D3E6}"/>
                  </a:ext>
                </a:extLst>
              </p:cNvPr>
              <p:cNvSpPr>
                <a:spLocks/>
              </p:cNvSpPr>
              <p:nvPr/>
            </p:nvSpPr>
            <p:spPr bwMode="auto">
              <a:xfrm>
                <a:off x="65" y="3901"/>
                <a:ext cx="1932" cy="126"/>
              </a:xfrm>
              <a:custGeom>
                <a:avLst/>
                <a:gdLst>
                  <a:gd name="T0" fmla="*/ 2 w 1719"/>
                  <a:gd name="T1" fmla="*/ 32 h 112"/>
                  <a:gd name="T2" fmla="*/ 6 w 1719"/>
                  <a:gd name="T3" fmla="*/ 4 h 112"/>
                  <a:gd name="T4" fmla="*/ 77 w 1719"/>
                  <a:gd name="T5" fmla="*/ 8 h 112"/>
                  <a:gd name="T6" fmla="*/ 164 w 1719"/>
                  <a:gd name="T7" fmla="*/ 18 h 112"/>
                  <a:gd name="T8" fmla="*/ 206 w 1719"/>
                  <a:gd name="T9" fmla="*/ 19 h 112"/>
                  <a:gd name="T10" fmla="*/ 213 w 1719"/>
                  <a:gd name="T11" fmla="*/ 21 h 112"/>
                  <a:gd name="T12" fmla="*/ 259 w 1719"/>
                  <a:gd name="T13" fmla="*/ 22 h 112"/>
                  <a:gd name="T14" fmla="*/ 547 w 1719"/>
                  <a:gd name="T15" fmla="*/ 36 h 112"/>
                  <a:gd name="T16" fmla="*/ 586 w 1719"/>
                  <a:gd name="T17" fmla="*/ 37 h 112"/>
                  <a:gd name="T18" fmla="*/ 643 w 1719"/>
                  <a:gd name="T19" fmla="*/ 41 h 112"/>
                  <a:gd name="T20" fmla="*/ 733 w 1719"/>
                  <a:gd name="T21" fmla="*/ 43 h 112"/>
                  <a:gd name="T22" fmla="*/ 836 w 1719"/>
                  <a:gd name="T23" fmla="*/ 46 h 112"/>
                  <a:gd name="T24" fmla="*/ 937 w 1719"/>
                  <a:gd name="T25" fmla="*/ 47 h 112"/>
                  <a:gd name="T26" fmla="*/ 1102 w 1719"/>
                  <a:gd name="T27" fmla="*/ 49 h 112"/>
                  <a:gd name="T28" fmla="*/ 1152 w 1719"/>
                  <a:gd name="T29" fmla="*/ 50 h 112"/>
                  <a:gd name="T30" fmla="*/ 1261 w 1719"/>
                  <a:gd name="T31" fmla="*/ 53 h 112"/>
                  <a:gd name="T32" fmla="*/ 1341 w 1719"/>
                  <a:gd name="T33" fmla="*/ 50 h 112"/>
                  <a:gd name="T34" fmla="*/ 1505 w 1719"/>
                  <a:gd name="T35" fmla="*/ 44 h 112"/>
                  <a:gd name="T36" fmla="*/ 1553 w 1719"/>
                  <a:gd name="T37" fmla="*/ 46 h 112"/>
                  <a:gd name="T38" fmla="*/ 1607 w 1719"/>
                  <a:gd name="T39" fmla="*/ 49 h 112"/>
                  <a:gd name="T40" fmla="*/ 1635 w 1719"/>
                  <a:gd name="T41" fmla="*/ 55 h 112"/>
                  <a:gd name="T42" fmla="*/ 1676 w 1719"/>
                  <a:gd name="T43" fmla="*/ 55 h 112"/>
                  <a:gd name="T44" fmla="*/ 1694 w 1719"/>
                  <a:gd name="T45" fmla="*/ 53 h 112"/>
                  <a:gd name="T46" fmla="*/ 1714 w 1719"/>
                  <a:gd name="T47" fmla="*/ 63 h 112"/>
                  <a:gd name="T48" fmla="*/ 1711 w 1719"/>
                  <a:gd name="T49" fmla="*/ 86 h 112"/>
                  <a:gd name="T50" fmla="*/ 1705 w 1719"/>
                  <a:gd name="T51" fmla="*/ 88 h 112"/>
                  <a:gd name="T52" fmla="*/ 1668 w 1719"/>
                  <a:gd name="T53" fmla="*/ 82 h 112"/>
                  <a:gd name="T54" fmla="*/ 1675 w 1719"/>
                  <a:gd name="T55" fmla="*/ 92 h 112"/>
                  <a:gd name="T56" fmla="*/ 1648 w 1719"/>
                  <a:gd name="T57" fmla="*/ 98 h 112"/>
                  <a:gd name="T58" fmla="*/ 1511 w 1719"/>
                  <a:gd name="T59" fmla="*/ 100 h 112"/>
                  <a:gd name="T60" fmla="*/ 1258 w 1719"/>
                  <a:gd name="T61" fmla="*/ 104 h 112"/>
                  <a:gd name="T62" fmla="*/ 1218 w 1719"/>
                  <a:gd name="T63" fmla="*/ 105 h 112"/>
                  <a:gd name="T64" fmla="*/ 986 w 1719"/>
                  <a:gd name="T65" fmla="*/ 104 h 112"/>
                  <a:gd name="T66" fmla="*/ 863 w 1719"/>
                  <a:gd name="T67" fmla="*/ 97 h 112"/>
                  <a:gd name="T68" fmla="*/ 716 w 1719"/>
                  <a:gd name="T69" fmla="*/ 92 h 112"/>
                  <a:gd name="T70" fmla="*/ 593 w 1719"/>
                  <a:gd name="T71" fmla="*/ 84 h 112"/>
                  <a:gd name="T72" fmla="*/ 488 w 1719"/>
                  <a:gd name="T73" fmla="*/ 79 h 112"/>
                  <a:gd name="T74" fmla="*/ 408 w 1719"/>
                  <a:gd name="T75" fmla="*/ 75 h 112"/>
                  <a:gd name="T76" fmla="*/ 365 w 1719"/>
                  <a:gd name="T77" fmla="*/ 69 h 112"/>
                  <a:gd name="T78" fmla="*/ 359 w 1719"/>
                  <a:gd name="T79" fmla="*/ 69 h 112"/>
                  <a:gd name="T80" fmla="*/ 110 w 1719"/>
                  <a:gd name="T81" fmla="*/ 47 h 112"/>
                  <a:gd name="T82" fmla="*/ 26 w 1719"/>
                  <a:gd name="T83" fmla="*/ 41 h 112"/>
                  <a:gd name="T84" fmla="*/ 2 w 1719"/>
                  <a:gd name="T85" fmla="*/ 32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719" h="112">
                    <a:moveTo>
                      <a:pt x="2" y="32"/>
                    </a:moveTo>
                    <a:cubicBezTo>
                      <a:pt x="2" y="22"/>
                      <a:pt x="0" y="12"/>
                      <a:pt x="6" y="4"/>
                    </a:cubicBezTo>
                    <a:cubicBezTo>
                      <a:pt x="30" y="0"/>
                      <a:pt x="54" y="6"/>
                      <a:pt x="77" y="8"/>
                    </a:cubicBezTo>
                    <a:cubicBezTo>
                      <a:pt x="106" y="11"/>
                      <a:pt x="136" y="12"/>
                      <a:pt x="164" y="18"/>
                    </a:cubicBezTo>
                    <a:cubicBezTo>
                      <a:pt x="178" y="21"/>
                      <a:pt x="192" y="20"/>
                      <a:pt x="206" y="19"/>
                    </a:cubicBezTo>
                    <a:cubicBezTo>
                      <a:pt x="208" y="20"/>
                      <a:pt x="210" y="20"/>
                      <a:pt x="213" y="21"/>
                    </a:cubicBezTo>
                    <a:cubicBezTo>
                      <a:pt x="228" y="24"/>
                      <a:pt x="244" y="22"/>
                      <a:pt x="259" y="22"/>
                    </a:cubicBezTo>
                    <a:cubicBezTo>
                      <a:pt x="355" y="25"/>
                      <a:pt x="451" y="32"/>
                      <a:pt x="547" y="36"/>
                    </a:cubicBezTo>
                    <a:cubicBezTo>
                      <a:pt x="560" y="40"/>
                      <a:pt x="573" y="39"/>
                      <a:pt x="586" y="37"/>
                    </a:cubicBezTo>
                    <a:cubicBezTo>
                      <a:pt x="605" y="38"/>
                      <a:pt x="624" y="40"/>
                      <a:pt x="643" y="41"/>
                    </a:cubicBezTo>
                    <a:cubicBezTo>
                      <a:pt x="673" y="42"/>
                      <a:pt x="703" y="43"/>
                      <a:pt x="733" y="43"/>
                    </a:cubicBezTo>
                    <a:cubicBezTo>
                      <a:pt x="767" y="44"/>
                      <a:pt x="802" y="48"/>
                      <a:pt x="836" y="46"/>
                    </a:cubicBezTo>
                    <a:cubicBezTo>
                      <a:pt x="870" y="45"/>
                      <a:pt x="903" y="54"/>
                      <a:pt x="937" y="47"/>
                    </a:cubicBezTo>
                    <a:cubicBezTo>
                      <a:pt x="992" y="51"/>
                      <a:pt x="1047" y="41"/>
                      <a:pt x="1102" y="49"/>
                    </a:cubicBezTo>
                    <a:cubicBezTo>
                      <a:pt x="1119" y="51"/>
                      <a:pt x="1135" y="50"/>
                      <a:pt x="1152" y="50"/>
                    </a:cubicBezTo>
                    <a:cubicBezTo>
                      <a:pt x="1188" y="51"/>
                      <a:pt x="1225" y="50"/>
                      <a:pt x="1261" y="53"/>
                    </a:cubicBezTo>
                    <a:cubicBezTo>
                      <a:pt x="1288" y="56"/>
                      <a:pt x="1314" y="48"/>
                      <a:pt x="1341" y="50"/>
                    </a:cubicBezTo>
                    <a:cubicBezTo>
                      <a:pt x="1396" y="48"/>
                      <a:pt x="1450" y="46"/>
                      <a:pt x="1505" y="44"/>
                    </a:cubicBezTo>
                    <a:cubicBezTo>
                      <a:pt x="1521" y="43"/>
                      <a:pt x="1537" y="42"/>
                      <a:pt x="1553" y="46"/>
                    </a:cubicBezTo>
                    <a:cubicBezTo>
                      <a:pt x="1571" y="46"/>
                      <a:pt x="1589" y="47"/>
                      <a:pt x="1607" y="49"/>
                    </a:cubicBezTo>
                    <a:cubicBezTo>
                      <a:pt x="1615" y="56"/>
                      <a:pt x="1622" y="61"/>
                      <a:pt x="1635" y="55"/>
                    </a:cubicBezTo>
                    <a:cubicBezTo>
                      <a:pt x="1647" y="50"/>
                      <a:pt x="1662" y="57"/>
                      <a:pt x="1676" y="55"/>
                    </a:cubicBezTo>
                    <a:cubicBezTo>
                      <a:pt x="1682" y="55"/>
                      <a:pt x="1688" y="55"/>
                      <a:pt x="1694" y="53"/>
                    </a:cubicBezTo>
                    <a:cubicBezTo>
                      <a:pt x="1703" y="51"/>
                      <a:pt x="1710" y="56"/>
                      <a:pt x="1714" y="63"/>
                    </a:cubicBezTo>
                    <a:cubicBezTo>
                      <a:pt x="1719" y="71"/>
                      <a:pt x="1714" y="79"/>
                      <a:pt x="1711" y="86"/>
                    </a:cubicBezTo>
                    <a:cubicBezTo>
                      <a:pt x="1710" y="88"/>
                      <a:pt x="1707" y="89"/>
                      <a:pt x="1705" y="88"/>
                    </a:cubicBezTo>
                    <a:cubicBezTo>
                      <a:pt x="1692" y="79"/>
                      <a:pt x="1677" y="91"/>
                      <a:pt x="1668" y="82"/>
                    </a:cubicBezTo>
                    <a:cubicBezTo>
                      <a:pt x="1670" y="83"/>
                      <a:pt x="1678" y="82"/>
                      <a:pt x="1675" y="92"/>
                    </a:cubicBezTo>
                    <a:cubicBezTo>
                      <a:pt x="1667" y="99"/>
                      <a:pt x="1657" y="97"/>
                      <a:pt x="1648" y="98"/>
                    </a:cubicBezTo>
                    <a:cubicBezTo>
                      <a:pt x="1602" y="103"/>
                      <a:pt x="1557" y="97"/>
                      <a:pt x="1511" y="100"/>
                    </a:cubicBezTo>
                    <a:cubicBezTo>
                      <a:pt x="1427" y="104"/>
                      <a:pt x="1342" y="99"/>
                      <a:pt x="1258" y="104"/>
                    </a:cubicBezTo>
                    <a:cubicBezTo>
                      <a:pt x="1245" y="101"/>
                      <a:pt x="1232" y="106"/>
                      <a:pt x="1218" y="105"/>
                    </a:cubicBezTo>
                    <a:cubicBezTo>
                      <a:pt x="1141" y="103"/>
                      <a:pt x="1063" y="112"/>
                      <a:pt x="986" y="104"/>
                    </a:cubicBezTo>
                    <a:cubicBezTo>
                      <a:pt x="945" y="99"/>
                      <a:pt x="904" y="101"/>
                      <a:pt x="863" y="97"/>
                    </a:cubicBezTo>
                    <a:cubicBezTo>
                      <a:pt x="815" y="92"/>
                      <a:pt x="765" y="93"/>
                      <a:pt x="716" y="92"/>
                    </a:cubicBezTo>
                    <a:cubicBezTo>
                      <a:pt x="675" y="91"/>
                      <a:pt x="634" y="85"/>
                      <a:pt x="593" y="84"/>
                    </a:cubicBezTo>
                    <a:cubicBezTo>
                      <a:pt x="558" y="81"/>
                      <a:pt x="523" y="78"/>
                      <a:pt x="488" y="79"/>
                    </a:cubicBezTo>
                    <a:cubicBezTo>
                      <a:pt x="461" y="80"/>
                      <a:pt x="435" y="74"/>
                      <a:pt x="408" y="75"/>
                    </a:cubicBezTo>
                    <a:cubicBezTo>
                      <a:pt x="394" y="68"/>
                      <a:pt x="380" y="69"/>
                      <a:pt x="365" y="69"/>
                    </a:cubicBezTo>
                    <a:cubicBezTo>
                      <a:pt x="363" y="70"/>
                      <a:pt x="361" y="69"/>
                      <a:pt x="359" y="69"/>
                    </a:cubicBezTo>
                    <a:cubicBezTo>
                      <a:pt x="275" y="67"/>
                      <a:pt x="192" y="62"/>
                      <a:pt x="110" y="47"/>
                    </a:cubicBezTo>
                    <a:cubicBezTo>
                      <a:pt x="83" y="41"/>
                      <a:pt x="54" y="41"/>
                      <a:pt x="26" y="41"/>
                    </a:cubicBezTo>
                    <a:cubicBezTo>
                      <a:pt x="17" y="41"/>
                      <a:pt x="7" y="43"/>
                      <a:pt x="2" y="32"/>
                    </a:cubicBezTo>
                    <a:close/>
                  </a:path>
                </a:pathLst>
              </a:custGeom>
              <a:solidFill>
                <a:srgbClr val="DFE7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0" name="Freeform 27">
                <a:extLst>
                  <a:ext uri="{FF2B5EF4-FFF2-40B4-BE49-F238E27FC236}">
                    <a16:creationId xmlns:a16="http://schemas.microsoft.com/office/drawing/2014/main" id="{CB9F27C2-585E-41C5-83FE-9B44F2F8F7C5}"/>
                  </a:ext>
                </a:extLst>
              </p:cNvPr>
              <p:cNvSpPr>
                <a:spLocks/>
              </p:cNvSpPr>
              <p:nvPr/>
            </p:nvSpPr>
            <p:spPr bwMode="auto">
              <a:xfrm>
                <a:off x="1507" y="1021"/>
                <a:ext cx="476" cy="259"/>
              </a:xfrm>
              <a:custGeom>
                <a:avLst/>
                <a:gdLst>
                  <a:gd name="T0" fmla="*/ 238 w 423"/>
                  <a:gd name="T1" fmla="*/ 16 h 231"/>
                  <a:gd name="T2" fmla="*/ 294 w 423"/>
                  <a:gd name="T3" fmla="*/ 20 h 231"/>
                  <a:gd name="T4" fmla="*/ 312 w 423"/>
                  <a:gd name="T5" fmla="*/ 23 h 231"/>
                  <a:gd name="T6" fmla="*/ 327 w 423"/>
                  <a:gd name="T7" fmla="*/ 23 h 231"/>
                  <a:gd name="T8" fmla="*/ 356 w 423"/>
                  <a:gd name="T9" fmla="*/ 27 h 231"/>
                  <a:gd name="T10" fmla="*/ 371 w 423"/>
                  <a:gd name="T11" fmla="*/ 49 h 231"/>
                  <a:gd name="T12" fmla="*/ 403 w 423"/>
                  <a:gd name="T13" fmla="*/ 117 h 231"/>
                  <a:gd name="T14" fmla="*/ 415 w 423"/>
                  <a:gd name="T15" fmla="*/ 221 h 231"/>
                  <a:gd name="T16" fmla="*/ 396 w 423"/>
                  <a:gd name="T17" fmla="*/ 221 h 231"/>
                  <a:gd name="T18" fmla="*/ 368 w 423"/>
                  <a:gd name="T19" fmla="*/ 220 h 231"/>
                  <a:gd name="T20" fmla="*/ 327 w 423"/>
                  <a:gd name="T21" fmla="*/ 220 h 231"/>
                  <a:gd name="T22" fmla="*/ 283 w 423"/>
                  <a:gd name="T23" fmla="*/ 220 h 231"/>
                  <a:gd name="T24" fmla="*/ 266 w 423"/>
                  <a:gd name="T25" fmla="*/ 221 h 231"/>
                  <a:gd name="T26" fmla="*/ 242 w 423"/>
                  <a:gd name="T27" fmla="*/ 226 h 231"/>
                  <a:gd name="T28" fmla="*/ 219 w 423"/>
                  <a:gd name="T29" fmla="*/ 221 h 231"/>
                  <a:gd name="T30" fmla="*/ 195 w 423"/>
                  <a:gd name="T31" fmla="*/ 226 h 231"/>
                  <a:gd name="T32" fmla="*/ 168 w 423"/>
                  <a:gd name="T33" fmla="*/ 223 h 231"/>
                  <a:gd name="T34" fmla="*/ 152 w 423"/>
                  <a:gd name="T35" fmla="*/ 216 h 231"/>
                  <a:gd name="T36" fmla="*/ 131 w 423"/>
                  <a:gd name="T37" fmla="*/ 208 h 231"/>
                  <a:gd name="T38" fmla="*/ 108 w 423"/>
                  <a:gd name="T39" fmla="*/ 203 h 231"/>
                  <a:gd name="T40" fmla="*/ 93 w 423"/>
                  <a:gd name="T41" fmla="*/ 198 h 231"/>
                  <a:gd name="T42" fmla="*/ 66 w 423"/>
                  <a:gd name="T43" fmla="*/ 183 h 231"/>
                  <a:gd name="T44" fmla="*/ 19 w 423"/>
                  <a:gd name="T45" fmla="*/ 39 h 231"/>
                  <a:gd name="T46" fmla="*/ 17 w 423"/>
                  <a:gd name="T47" fmla="*/ 0 h 231"/>
                  <a:gd name="T48" fmla="*/ 44 w 423"/>
                  <a:gd name="T49" fmla="*/ 3 h 231"/>
                  <a:gd name="T50" fmla="*/ 82 w 423"/>
                  <a:gd name="T51" fmla="*/ 7 h 231"/>
                  <a:gd name="T52" fmla="*/ 103 w 423"/>
                  <a:gd name="T53" fmla="*/ 11 h 231"/>
                  <a:gd name="T54" fmla="*/ 119 w 423"/>
                  <a:gd name="T55" fmla="*/ 9 h 231"/>
                  <a:gd name="T56" fmla="*/ 136 w 423"/>
                  <a:gd name="T57" fmla="*/ 11 h 231"/>
                  <a:gd name="T58" fmla="*/ 154 w 423"/>
                  <a:gd name="T59" fmla="*/ 12 h 231"/>
                  <a:gd name="T60" fmla="*/ 184 w 423"/>
                  <a:gd name="T61" fmla="*/ 19 h 231"/>
                  <a:gd name="T62" fmla="*/ 212 w 423"/>
                  <a:gd name="T63" fmla="*/ 19 h 231"/>
                  <a:gd name="T64" fmla="*/ 236 w 423"/>
                  <a:gd name="T65" fmla="*/ 16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23" h="231">
                    <a:moveTo>
                      <a:pt x="236" y="16"/>
                    </a:moveTo>
                    <a:cubicBezTo>
                      <a:pt x="237" y="16"/>
                      <a:pt x="237" y="16"/>
                      <a:pt x="238" y="16"/>
                    </a:cubicBezTo>
                    <a:cubicBezTo>
                      <a:pt x="245" y="18"/>
                      <a:pt x="253" y="19"/>
                      <a:pt x="260" y="20"/>
                    </a:cubicBezTo>
                    <a:cubicBezTo>
                      <a:pt x="271" y="23"/>
                      <a:pt x="283" y="26"/>
                      <a:pt x="294" y="20"/>
                    </a:cubicBezTo>
                    <a:cubicBezTo>
                      <a:pt x="296" y="21"/>
                      <a:pt x="297" y="21"/>
                      <a:pt x="299" y="22"/>
                    </a:cubicBezTo>
                    <a:cubicBezTo>
                      <a:pt x="303" y="23"/>
                      <a:pt x="308" y="23"/>
                      <a:pt x="312" y="23"/>
                    </a:cubicBezTo>
                    <a:cubicBezTo>
                      <a:pt x="315" y="23"/>
                      <a:pt x="319" y="23"/>
                      <a:pt x="322" y="23"/>
                    </a:cubicBezTo>
                    <a:cubicBezTo>
                      <a:pt x="324" y="23"/>
                      <a:pt x="326" y="23"/>
                      <a:pt x="327" y="23"/>
                    </a:cubicBezTo>
                    <a:cubicBezTo>
                      <a:pt x="335" y="23"/>
                      <a:pt x="343" y="25"/>
                      <a:pt x="351" y="25"/>
                    </a:cubicBezTo>
                    <a:cubicBezTo>
                      <a:pt x="352" y="26"/>
                      <a:pt x="354" y="26"/>
                      <a:pt x="356" y="27"/>
                    </a:cubicBezTo>
                    <a:cubicBezTo>
                      <a:pt x="359" y="29"/>
                      <a:pt x="361" y="31"/>
                      <a:pt x="363" y="35"/>
                    </a:cubicBezTo>
                    <a:cubicBezTo>
                      <a:pt x="366" y="39"/>
                      <a:pt x="368" y="44"/>
                      <a:pt x="371" y="49"/>
                    </a:cubicBezTo>
                    <a:cubicBezTo>
                      <a:pt x="379" y="73"/>
                      <a:pt x="394" y="95"/>
                      <a:pt x="399" y="120"/>
                    </a:cubicBezTo>
                    <a:cubicBezTo>
                      <a:pt x="399" y="121"/>
                      <a:pt x="401" y="118"/>
                      <a:pt x="403" y="117"/>
                    </a:cubicBezTo>
                    <a:cubicBezTo>
                      <a:pt x="411" y="148"/>
                      <a:pt x="422" y="179"/>
                      <a:pt x="423" y="212"/>
                    </a:cubicBezTo>
                    <a:cubicBezTo>
                      <a:pt x="420" y="214"/>
                      <a:pt x="422" y="221"/>
                      <a:pt x="415" y="221"/>
                    </a:cubicBezTo>
                    <a:cubicBezTo>
                      <a:pt x="410" y="220"/>
                      <a:pt x="406" y="217"/>
                      <a:pt x="401" y="221"/>
                    </a:cubicBezTo>
                    <a:cubicBezTo>
                      <a:pt x="399" y="221"/>
                      <a:pt x="397" y="222"/>
                      <a:pt x="396" y="221"/>
                    </a:cubicBezTo>
                    <a:cubicBezTo>
                      <a:pt x="394" y="221"/>
                      <a:pt x="392" y="220"/>
                      <a:pt x="391" y="219"/>
                    </a:cubicBezTo>
                    <a:cubicBezTo>
                      <a:pt x="383" y="215"/>
                      <a:pt x="376" y="220"/>
                      <a:pt x="368" y="220"/>
                    </a:cubicBezTo>
                    <a:cubicBezTo>
                      <a:pt x="363" y="221"/>
                      <a:pt x="357" y="221"/>
                      <a:pt x="351" y="220"/>
                    </a:cubicBezTo>
                    <a:cubicBezTo>
                      <a:pt x="343" y="215"/>
                      <a:pt x="335" y="220"/>
                      <a:pt x="327" y="220"/>
                    </a:cubicBezTo>
                    <a:cubicBezTo>
                      <a:pt x="327" y="220"/>
                      <a:pt x="327" y="220"/>
                      <a:pt x="327" y="220"/>
                    </a:cubicBezTo>
                    <a:cubicBezTo>
                      <a:pt x="312" y="216"/>
                      <a:pt x="298" y="218"/>
                      <a:pt x="283" y="220"/>
                    </a:cubicBezTo>
                    <a:cubicBezTo>
                      <a:pt x="280" y="220"/>
                      <a:pt x="277" y="220"/>
                      <a:pt x="275" y="220"/>
                    </a:cubicBezTo>
                    <a:cubicBezTo>
                      <a:pt x="272" y="222"/>
                      <a:pt x="269" y="222"/>
                      <a:pt x="266" y="221"/>
                    </a:cubicBezTo>
                    <a:cubicBezTo>
                      <a:pt x="261" y="220"/>
                      <a:pt x="256" y="220"/>
                      <a:pt x="251" y="220"/>
                    </a:cubicBezTo>
                    <a:cubicBezTo>
                      <a:pt x="249" y="223"/>
                      <a:pt x="247" y="226"/>
                      <a:pt x="242" y="226"/>
                    </a:cubicBezTo>
                    <a:cubicBezTo>
                      <a:pt x="238" y="225"/>
                      <a:pt x="233" y="225"/>
                      <a:pt x="229" y="225"/>
                    </a:cubicBezTo>
                    <a:cubicBezTo>
                      <a:pt x="225" y="224"/>
                      <a:pt x="222" y="223"/>
                      <a:pt x="219" y="221"/>
                    </a:cubicBezTo>
                    <a:cubicBezTo>
                      <a:pt x="212" y="222"/>
                      <a:pt x="202" y="213"/>
                      <a:pt x="198" y="227"/>
                    </a:cubicBezTo>
                    <a:cubicBezTo>
                      <a:pt x="197" y="231"/>
                      <a:pt x="196" y="227"/>
                      <a:pt x="195" y="226"/>
                    </a:cubicBezTo>
                    <a:cubicBezTo>
                      <a:pt x="191" y="216"/>
                      <a:pt x="182" y="221"/>
                      <a:pt x="175" y="220"/>
                    </a:cubicBezTo>
                    <a:cubicBezTo>
                      <a:pt x="173" y="222"/>
                      <a:pt x="171" y="223"/>
                      <a:pt x="168" y="223"/>
                    </a:cubicBezTo>
                    <a:cubicBezTo>
                      <a:pt x="165" y="222"/>
                      <a:pt x="161" y="221"/>
                      <a:pt x="158" y="220"/>
                    </a:cubicBezTo>
                    <a:cubicBezTo>
                      <a:pt x="156" y="219"/>
                      <a:pt x="153" y="218"/>
                      <a:pt x="152" y="216"/>
                    </a:cubicBezTo>
                    <a:cubicBezTo>
                      <a:pt x="149" y="214"/>
                      <a:pt x="146" y="213"/>
                      <a:pt x="143" y="211"/>
                    </a:cubicBezTo>
                    <a:cubicBezTo>
                      <a:pt x="139" y="209"/>
                      <a:pt x="134" y="212"/>
                      <a:pt x="131" y="208"/>
                    </a:cubicBezTo>
                    <a:cubicBezTo>
                      <a:pt x="126" y="206"/>
                      <a:pt x="120" y="204"/>
                      <a:pt x="115" y="201"/>
                    </a:cubicBezTo>
                    <a:cubicBezTo>
                      <a:pt x="113" y="203"/>
                      <a:pt x="111" y="203"/>
                      <a:pt x="108" y="203"/>
                    </a:cubicBezTo>
                    <a:cubicBezTo>
                      <a:pt x="105" y="202"/>
                      <a:pt x="101" y="201"/>
                      <a:pt x="98" y="200"/>
                    </a:cubicBezTo>
                    <a:cubicBezTo>
                      <a:pt x="97" y="199"/>
                      <a:pt x="95" y="199"/>
                      <a:pt x="93" y="198"/>
                    </a:cubicBezTo>
                    <a:cubicBezTo>
                      <a:pt x="88" y="195"/>
                      <a:pt x="82" y="193"/>
                      <a:pt x="76" y="191"/>
                    </a:cubicBezTo>
                    <a:cubicBezTo>
                      <a:pt x="72" y="189"/>
                      <a:pt x="68" y="188"/>
                      <a:pt x="66" y="183"/>
                    </a:cubicBezTo>
                    <a:cubicBezTo>
                      <a:pt x="68" y="164"/>
                      <a:pt x="62" y="149"/>
                      <a:pt x="53" y="132"/>
                    </a:cubicBezTo>
                    <a:cubicBezTo>
                      <a:pt x="38" y="103"/>
                      <a:pt x="26" y="71"/>
                      <a:pt x="19" y="39"/>
                    </a:cubicBezTo>
                    <a:cubicBezTo>
                      <a:pt x="16" y="26"/>
                      <a:pt x="0" y="18"/>
                      <a:pt x="2" y="3"/>
                    </a:cubicBezTo>
                    <a:cubicBezTo>
                      <a:pt x="7" y="0"/>
                      <a:pt x="12" y="0"/>
                      <a:pt x="17" y="0"/>
                    </a:cubicBezTo>
                    <a:cubicBezTo>
                      <a:pt x="24" y="2"/>
                      <a:pt x="31" y="3"/>
                      <a:pt x="38" y="3"/>
                    </a:cubicBezTo>
                    <a:cubicBezTo>
                      <a:pt x="40" y="3"/>
                      <a:pt x="42" y="3"/>
                      <a:pt x="44" y="3"/>
                    </a:cubicBezTo>
                    <a:cubicBezTo>
                      <a:pt x="48" y="3"/>
                      <a:pt x="52" y="3"/>
                      <a:pt x="56" y="3"/>
                    </a:cubicBezTo>
                    <a:cubicBezTo>
                      <a:pt x="65" y="3"/>
                      <a:pt x="73" y="6"/>
                      <a:pt x="82" y="7"/>
                    </a:cubicBezTo>
                    <a:cubicBezTo>
                      <a:pt x="85" y="7"/>
                      <a:pt x="89" y="7"/>
                      <a:pt x="92" y="7"/>
                    </a:cubicBezTo>
                    <a:cubicBezTo>
                      <a:pt x="96" y="7"/>
                      <a:pt x="100" y="9"/>
                      <a:pt x="103" y="11"/>
                    </a:cubicBezTo>
                    <a:cubicBezTo>
                      <a:pt x="104" y="11"/>
                      <a:pt x="105" y="11"/>
                      <a:pt x="107" y="11"/>
                    </a:cubicBezTo>
                    <a:cubicBezTo>
                      <a:pt x="111" y="11"/>
                      <a:pt x="115" y="9"/>
                      <a:pt x="119" y="9"/>
                    </a:cubicBezTo>
                    <a:cubicBezTo>
                      <a:pt x="121" y="8"/>
                      <a:pt x="124" y="9"/>
                      <a:pt x="126" y="9"/>
                    </a:cubicBezTo>
                    <a:cubicBezTo>
                      <a:pt x="130" y="10"/>
                      <a:pt x="133" y="11"/>
                      <a:pt x="136" y="11"/>
                    </a:cubicBezTo>
                    <a:cubicBezTo>
                      <a:pt x="139" y="11"/>
                      <a:pt x="141" y="11"/>
                      <a:pt x="144" y="11"/>
                    </a:cubicBezTo>
                    <a:cubicBezTo>
                      <a:pt x="147" y="11"/>
                      <a:pt x="151" y="11"/>
                      <a:pt x="154" y="12"/>
                    </a:cubicBezTo>
                    <a:cubicBezTo>
                      <a:pt x="156" y="11"/>
                      <a:pt x="157" y="11"/>
                      <a:pt x="159" y="11"/>
                    </a:cubicBezTo>
                    <a:cubicBezTo>
                      <a:pt x="171" y="3"/>
                      <a:pt x="177" y="13"/>
                      <a:pt x="184" y="19"/>
                    </a:cubicBezTo>
                    <a:cubicBezTo>
                      <a:pt x="186" y="18"/>
                      <a:pt x="188" y="16"/>
                      <a:pt x="190" y="15"/>
                    </a:cubicBezTo>
                    <a:cubicBezTo>
                      <a:pt x="198" y="14"/>
                      <a:pt x="205" y="15"/>
                      <a:pt x="212" y="19"/>
                    </a:cubicBezTo>
                    <a:cubicBezTo>
                      <a:pt x="214" y="19"/>
                      <a:pt x="216" y="19"/>
                      <a:pt x="218" y="19"/>
                    </a:cubicBezTo>
                    <a:cubicBezTo>
                      <a:pt x="224" y="19"/>
                      <a:pt x="230" y="18"/>
                      <a:pt x="236" y="16"/>
                    </a:cubicBezTo>
                    <a:close/>
                  </a:path>
                </a:pathLst>
              </a:custGeom>
              <a:solidFill>
                <a:srgbClr val="2A494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1" name="Freeform 28">
                <a:extLst>
                  <a:ext uri="{FF2B5EF4-FFF2-40B4-BE49-F238E27FC236}">
                    <a16:creationId xmlns:a16="http://schemas.microsoft.com/office/drawing/2014/main" id="{8B8056EA-E5B5-486A-80D0-078C1FA51C0F}"/>
                  </a:ext>
                </a:extLst>
              </p:cNvPr>
              <p:cNvSpPr>
                <a:spLocks/>
              </p:cNvSpPr>
              <p:nvPr/>
            </p:nvSpPr>
            <p:spPr bwMode="auto">
              <a:xfrm>
                <a:off x="1033" y="3263"/>
                <a:ext cx="1278" cy="95"/>
              </a:xfrm>
              <a:custGeom>
                <a:avLst/>
                <a:gdLst>
                  <a:gd name="T0" fmla="*/ 1121 w 1137"/>
                  <a:gd name="T1" fmla="*/ 4 h 85"/>
                  <a:gd name="T2" fmla="*/ 1137 w 1137"/>
                  <a:gd name="T3" fmla="*/ 45 h 85"/>
                  <a:gd name="T4" fmla="*/ 1102 w 1137"/>
                  <a:gd name="T5" fmla="*/ 49 h 85"/>
                  <a:gd name="T6" fmla="*/ 1070 w 1137"/>
                  <a:gd name="T7" fmla="*/ 52 h 85"/>
                  <a:gd name="T8" fmla="*/ 1045 w 1137"/>
                  <a:gd name="T9" fmla="*/ 55 h 85"/>
                  <a:gd name="T10" fmla="*/ 969 w 1137"/>
                  <a:gd name="T11" fmla="*/ 58 h 85"/>
                  <a:gd name="T12" fmla="*/ 888 w 1137"/>
                  <a:gd name="T13" fmla="*/ 65 h 85"/>
                  <a:gd name="T14" fmla="*/ 650 w 1137"/>
                  <a:gd name="T15" fmla="*/ 72 h 85"/>
                  <a:gd name="T16" fmla="*/ 634 w 1137"/>
                  <a:gd name="T17" fmla="*/ 73 h 85"/>
                  <a:gd name="T18" fmla="*/ 628 w 1137"/>
                  <a:gd name="T19" fmla="*/ 72 h 85"/>
                  <a:gd name="T20" fmla="*/ 526 w 1137"/>
                  <a:gd name="T21" fmla="*/ 78 h 85"/>
                  <a:gd name="T22" fmla="*/ 517 w 1137"/>
                  <a:gd name="T23" fmla="*/ 77 h 85"/>
                  <a:gd name="T24" fmla="*/ 419 w 1137"/>
                  <a:gd name="T25" fmla="*/ 84 h 85"/>
                  <a:gd name="T26" fmla="*/ 376 w 1137"/>
                  <a:gd name="T27" fmla="*/ 80 h 85"/>
                  <a:gd name="T28" fmla="*/ 301 w 1137"/>
                  <a:gd name="T29" fmla="*/ 79 h 85"/>
                  <a:gd name="T30" fmla="*/ 162 w 1137"/>
                  <a:gd name="T31" fmla="*/ 82 h 85"/>
                  <a:gd name="T32" fmla="*/ 19 w 1137"/>
                  <a:gd name="T33" fmla="*/ 77 h 85"/>
                  <a:gd name="T34" fmla="*/ 0 w 1137"/>
                  <a:gd name="T35" fmla="*/ 70 h 85"/>
                  <a:gd name="T36" fmla="*/ 15 w 1137"/>
                  <a:gd name="T37" fmla="*/ 58 h 85"/>
                  <a:gd name="T38" fmla="*/ 60 w 1137"/>
                  <a:gd name="T39" fmla="*/ 44 h 85"/>
                  <a:gd name="T40" fmla="*/ 78 w 1137"/>
                  <a:gd name="T41" fmla="*/ 23 h 85"/>
                  <a:gd name="T42" fmla="*/ 119 w 1137"/>
                  <a:gd name="T43" fmla="*/ 19 h 85"/>
                  <a:gd name="T44" fmla="*/ 276 w 1137"/>
                  <a:gd name="T45" fmla="*/ 23 h 85"/>
                  <a:gd name="T46" fmla="*/ 347 w 1137"/>
                  <a:gd name="T47" fmla="*/ 25 h 85"/>
                  <a:gd name="T48" fmla="*/ 431 w 1137"/>
                  <a:gd name="T49" fmla="*/ 20 h 85"/>
                  <a:gd name="T50" fmla="*/ 439 w 1137"/>
                  <a:gd name="T51" fmla="*/ 20 h 85"/>
                  <a:gd name="T52" fmla="*/ 499 w 1137"/>
                  <a:gd name="T53" fmla="*/ 21 h 85"/>
                  <a:gd name="T54" fmla="*/ 583 w 1137"/>
                  <a:gd name="T55" fmla="*/ 16 h 85"/>
                  <a:gd name="T56" fmla="*/ 713 w 1137"/>
                  <a:gd name="T57" fmla="*/ 16 h 85"/>
                  <a:gd name="T58" fmla="*/ 797 w 1137"/>
                  <a:gd name="T59" fmla="*/ 15 h 85"/>
                  <a:gd name="T60" fmla="*/ 1013 w 1137"/>
                  <a:gd name="T61" fmla="*/ 14 h 85"/>
                  <a:gd name="T62" fmla="*/ 1112 w 1137"/>
                  <a:gd name="T63" fmla="*/ 2 h 85"/>
                  <a:gd name="T64" fmla="*/ 1121 w 1137"/>
                  <a:gd name="T65" fmla="*/ 4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37" h="85">
                    <a:moveTo>
                      <a:pt x="1121" y="4"/>
                    </a:moveTo>
                    <a:cubicBezTo>
                      <a:pt x="1130" y="16"/>
                      <a:pt x="1129" y="32"/>
                      <a:pt x="1137" y="45"/>
                    </a:cubicBezTo>
                    <a:cubicBezTo>
                      <a:pt x="1126" y="52"/>
                      <a:pt x="1114" y="49"/>
                      <a:pt x="1102" y="49"/>
                    </a:cubicBezTo>
                    <a:cubicBezTo>
                      <a:pt x="1091" y="50"/>
                      <a:pt x="1080" y="48"/>
                      <a:pt x="1070" y="52"/>
                    </a:cubicBezTo>
                    <a:cubicBezTo>
                      <a:pt x="1062" y="56"/>
                      <a:pt x="1053" y="54"/>
                      <a:pt x="1045" y="55"/>
                    </a:cubicBezTo>
                    <a:cubicBezTo>
                      <a:pt x="1020" y="59"/>
                      <a:pt x="994" y="52"/>
                      <a:pt x="969" y="58"/>
                    </a:cubicBezTo>
                    <a:cubicBezTo>
                      <a:pt x="943" y="64"/>
                      <a:pt x="915" y="65"/>
                      <a:pt x="888" y="65"/>
                    </a:cubicBezTo>
                    <a:cubicBezTo>
                      <a:pt x="809" y="67"/>
                      <a:pt x="729" y="67"/>
                      <a:pt x="650" y="72"/>
                    </a:cubicBezTo>
                    <a:cubicBezTo>
                      <a:pt x="645" y="73"/>
                      <a:pt x="639" y="73"/>
                      <a:pt x="634" y="73"/>
                    </a:cubicBezTo>
                    <a:cubicBezTo>
                      <a:pt x="632" y="73"/>
                      <a:pt x="630" y="72"/>
                      <a:pt x="628" y="72"/>
                    </a:cubicBezTo>
                    <a:cubicBezTo>
                      <a:pt x="594" y="72"/>
                      <a:pt x="560" y="77"/>
                      <a:pt x="526" y="78"/>
                    </a:cubicBezTo>
                    <a:cubicBezTo>
                      <a:pt x="523" y="78"/>
                      <a:pt x="520" y="77"/>
                      <a:pt x="517" y="77"/>
                    </a:cubicBezTo>
                    <a:cubicBezTo>
                      <a:pt x="484" y="81"/>
                      <a:pt x="452" y="81"/>
                      <a:pt x="419" y="84"/>
                    </a:cubicBezTo>
                    <a:cubicBezTo>
                      <a:pt x="405" y="85"/>
                      <a:pt x="390" y="85"/>
                      <a:pt x="376" y="80"/>
                    </a:cubicBezTo>
                    <a:cubicBezTo>
                      <a:pt x="351" y="72"/>
                      <a:pt x="326" y="80"/>
                      <a:pt x="301" y="79"/>
                    </a:cubicBezTo>
                    <a:cubicBezTo>
                      <a:pt x="255" y="78"/>
                      <a:pt x="208" y="79"/>
                      <a:pt x="162" y="82"/>
                    </a:cubicBezTo>
                    <a:cubicBezTo>
                      <a:pt x="114" y="85"/>
                      <a:pt x="67" y="73"/>
                      <a:pt x="19" y="77"/>
                    </a:cubicBezTo>
                    <a:cubicBezTo>
                      <a:pt x="12" y="78"/>
                      <a:pt x="4" y="78"/>
                      <a:pt x="0" y="70"/>
                    </a:cubicBezTo>
                    <a:cubicBezTo>
                      <a:pt x="1" y="62"/>
                      <a:pt x="9" y="61"/>
                      <a:pt x="15" y="58"/>
                    </a:cubicBezTo>
                    <a:cubicBezTo>
                      <a:pt x="29" y="52"/>
                      <a:pt x="45" y="48"/>
                      <a:pt x="60" y="44"/>
                    </a:cubicBezTo>
                    <a:cubicBezTo>
                      <a:pt x="71" y="40"/>
                      <a:pt x="78" y="35"/>
                      <a:pt x="78" y="23"/>
                    </a:cubicBezTo>
                    <a:cubicBezTo>
                      <a:pt x="91" y="10"/>
                      <a:pt x="106" y="18"/>
                      <a:pt x="119" y="19"/>
                    </a:cubicBezTo>
                    <a:cubicBezTo>
                      <a:pt x="172" y="21"/>
                      <a:pt x="224" y="25"/>
                      <a:pt x="276" y="23"/>
                    </a:cubicBezTo>
                    <a:cubicBezTo>
                      <a:pt x="300" y="22"/>
                      <a:pt x="323" y="21"/>
                      <a:pt x="347" y="25"/>
                    </a:cubicBezTo>
                    <a:cubicBezTo>
                      <a:pt x="374" y="31"/>
                      <a:pt x="403" y="29"/>
                      <a:pt x="431" y="20"/>
                    </a:cubicBezTo>
                    <a:cubicBezTo>
                      <a:pt x="433" y="19"/>
                      <a:pt x="436" y="19"/>
                      <a:pt x="439" y="20"/>
                    </a:cubicBezTo>
                    <a:cubicBezTo>
                      <a:pt x="459" y="31"/>
                      <a:pt x="479" y="24"/>
                      <a:pt x="499" y="21"/>
                    </a:cubicBezTo>
                    <a:cubicBezTo>
                      <a:pt x="527" y="19"/>
                      <a:pt x="555" y="22"/>
                      <a:pt x="583" y="16"/>
                    </a:cubicBezTo>
                    <a:cubicBezTo>
                      <a:pt x="626" y="14"/>
                      <a:pt x="670" y="20"/>
                      <a:pt x="713" y="16"/>
                    </a:cubicBezTo>
                    <a:cubicBezTo>
                      <a:pt x="741" y="13"/>
                      <a:pt x="769" y="12"/>
                      <a:pt x="797" y="15"/>
                    </a:cubicBezTo>
                    <a:cubicBezTo>
                      <a:pt x="869" y="18"/>
                      <a:pt x="941" y="16"/>
                      <a:pt x="1013" y="14"/>
                    </a:cubicBezTo>
                    <a:cubicBezTo>
                      <a:pt x="1046" y="13"/>
                      <a:pt x="1078" y="0"/>
                      <a:pt x="1112" y="2"/>
                    </a:cubicBezTo>
                    <a:cubicBezTo>
                      <a:pt x="1115" y="2"/>
                      <a:pt x="1118" y="2"/>
                      <a:pt x="1121" y="4"/>
                    </a:cubicBezTo>
                    <a:close/>
                  </a:path>
                </a:pathLst>
              </a:custGeom>
              <a:solidFill>
                <a:srgbClr val="DFE6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2" name="Freeform 29">
                <a:extLst>
                  <a:ext uri="{FF2B5EF4-FFF2-40B4-BE49-F238E27FC236}">
                    <a16:creationId xmlns:a16="http://schemas.microsoft.com/office/drawing/2014/main" id="{D8A8E5AC-9BB6-48D8-BB0C-B610BFE8F4E7}"/>
                  </a:ext>
                </a:extLst>
              </p:cNvPr>
              <p:cNvSpPr>
                <a:spLocks/>
              </p:cNvSpPr>
              <p:nvPr/>
            </p:nvSpPr>
            <p:spPr bwMode="auto">
              <a:xfrm>
                <a:off x="1042" y="3021"/>
                <a:ext cx="1188" cy="92"/>
              </a:xfrm>
              <a:custGeom>
                <a:avLst/>
                <a:gdLst>
                  <a:gd name="T0" fmla="*/ 1045 w 1057"/>
                  <a:gd name="T1" fmla="*/ 7 h 82"/>
                  <a:gd name="T2" fmla="*/ 1057 w 1057"/>
                  <a:gd name="T3" fmla="*/ 47 h 82"/>
                  <a:gd name="T4" fmla="*/ 1024 w 1057"/>
                  <a:gd name="T5" fmla="*/ 54 h 82"/>
                  <a:gd name="T6" fmla="*/ 970 w 1057"/>
                  <a:gd name="T7" fmla="*/ 53 h 82"/>
                  <a:gd name="T8" fmla="*/ 964 w 1057"/>
                  <a:gd name="T9" fmla="*/ 54 h 82"/>
                  <a:gd name="T10" fmla="*/ 911 w 1057"/>
                  <a:gd name="T11" fmla="*/ 65 h 82"/>
                  <a:gd name="T12" fmla="*/ 906 w 1057"/>
                  <a:gd name="T13" fmla="*/ 64 h 82"/>
                  <a:gd name="T14" fmla="*/ 896 w 1057"/>
                  <a:gd name="T15" fmla="*/ 56 h 82"/>
                  <a:gd name="T16" fmla="*/ 812 w 1057"/>
                  <a:gd name="T17" fmla="*/ 65 h 82"/>
                  <a:gd name="T18" fmla="*/ 802 w 1057"/>
                  <a:gd name="T19" fmla="*/ 65 h 82"/>
                  <a:gd name="T20" fmla="*/ 679 w 1057"/>
                  <a:gd name="T21" fmla="*/ 71 h 82"/>
                  <a:gd name="T22" fmla="*/ 547 w 1057"/>
                  <a:gd name="T23" fmla="*/ 73 h 82"/>
                  <a:gd name="T24" fmla="*/ 472 w 1057"/>
                  <a:gd name="T25" fmla="*/ 71 h 82"/>
                  <a:gd name="T26" fmla="*/ 454 w 1057"/>
                  <a:gd name="T27" fmla="*/ 67 h 82"/>
                  <a:gd name="T28" fmla="*/ 352 w 1057"/>
                  <a:gd name="T29" fmla="*/ 79 h 82"/>
                  <a:gd name="T30" fmla="*/ 316 w 1057"/>
                  <a:gd name="T31" fmla="*/ 82 h 82"/>
                  <a:gd name="T32" fmla="*/ 307 w 1057"/>
                  <a:gd name="T33" fmla="*/ 77 h 82"/>
                  <a:gd name="T34" fmla="*/ 294 w 1057"/>
                  <a:gd name="T35" fmla="*/ 69 h 82"/>
                  <a:gd name="T36" fmla="*/ 202 w 1057"/>
                  <a:gd name="T37" fmla="*/ 69 h 82"/>
                  <a:gd name="T38" fmla="*/ 196 w 1057"/>
                  <a:gd name="T39" fmla="*/ 70 h 82"/>
                  <a:gd name="T40" fmla="*/ 143 w 1057"/>
                  <a:gd name="T41" fmla="*/ 64 h 82"/>
                  <a:gd name="T42" fmla="*/ 126 w 1057"/>
                  <a:gd name="T43" fmla="*/ 63 h 82"/>
                  <a:gd name="T44" fmla="*/ 12 w 1057"/>
                  <a:gd name="T45" fmla="*/ 63 h 82"/>
                  <a:gd name="T46" fmla="*/ 2 w 1057"/>
                  <a:gd name="T47" fmla="*/ 36 h 82"/>
                  <a:gd name="T48" fmla="*/ 1 w 1057"/>
                  <a:gd name="T49" fmla="*/ 29 h 82"/>
                  <a:gd name="T50" fmla="*/ 3 w 1057"/>
                  <a:gd name="T51" fmla="*/ 16 h 82"/>
                  <a:gd name="T52" fmla="*/ 61 w 1057"/>
                  <a:gd name="T53" fmla="*/ 14 h 82"/>
                  <a:gd name="T54" fmla="*/ 120 w 1057"/>
                  <a:gd name="T55" fmla="*/ 17 h 82"/>
                  <a:gd name="T56" fmla="*/ 127 w 1057"/>
                  <a:gd name="T57" fmla="*/ 17 h 82"/>
                  <a:gd name="T58" fmla="*/ 412 w 1057"/>
                  <a:gd name="T59" fmla="*/ 24 h 82"/>
                  <a:gd name="T60" fmla="*/ 549 w 1057"/>
                  <a:gd name="T61" fmla="*/ 19 h 82"/>
                  <a:gd name="T62" fmla="*/ 585 w 1057"/>
                  <a:gd name="T63" fmla="*/ 19 h 82"/>
                  <a:gd name="T64" fmla="*/ 707 w 1057"/>
                  <a:gd name="T65" fmla="*/ 19 h 82"/>
                  <a:gd name="T66" fmla="*/ 862 w 1057"/>
                  <a:gd name="T67" fmla="*/ 12 h 82"/>
                  <a:gd name="T68" fmla="*/ 1012 w 1057"/>
                  <a:gd name="T69" fmla="*/ 3 h 82"/>
                  <a:gd name="T70" fmla="*/ 1045 w 1057"/>
                  <a:gd name="T71" fmla="*/ 7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57" h="82">
                    <a:moveTo>
                      <a:pt x="1045" y="7"/>
                    </a:moveTo>
                    <a:cubicBezTo>
                      <a:pt x="1049" y="20"/>
                      <a:pt x="1053" y="34"/>
                      <a:pt x="1057" y="47"/>
                    </a:cubicBezTo>
                    <a:cubicBezTo>
                      <a:pt x="1048" y="56"/>
                      <a:pt x="1037" y="56"/>
                      <a:pt x="1024" y="54"/>
                    </a:cubicBezTo>
                    <a:cubicBezTo>
                      <a:pt x="1007" y="51"/>
                      <a:pt x="988" y="43"/>
                      <a:pt x="970" y="53"/>
                    </a:cubicBezTo>
                    <a:cubicBezTo>
                      <a:pt x="968" y="54"/>
                      <a:pt x="966" y="54"/>
                      <a:pt x="964" y="54"/>
                    </a:cubicBezTo>
                    <a:cubicBezTo>
                      <a:pt x="946" y="53"/>
                      <a:pt x="928" y="57"/>
                      <a:pt x="911" y="65"/>
                    </a:cubicBezTo>
                    <a:cubicBezTo>
                      <a:pt x="909" y="65"/>
                      <a:pt x="907" y="64"/>
                      <a:pt x="906" y="64"/>
                    </a:cubicBezTo>
                    <a:cubicBezTo>
                      <a:pt x="902" y="63"/>
                      <a:pt x="909" y="53"/>
                      <a:pt x="896" y="56"/>
                    </a:cubicBezTo>
                    <a:cubicBezTo>
                      <a:pt x="869" y="63"/>
                      <a:pt x="840" y="69"/>
                      <a:pt x="812" y="65"/>
                    </a:cubicBezTo>
                    <a:cubicBezTo>
                      <a:pt x="808" y="64"/>
                      <a:pt x="805" y="64"/>
                      <a:pt x="802" y="65"/>
                    </a:cubicBezTo>
                    <a:cubicBezTo>
                      <a:pt x="762" y="82"/>
                      <a:pt x="720" y="67"/>
                      <a:pt x="679" y="71"/>
                    </a:cubicBezTo>
                    <a:cubicBezTo>
                      <a:pt x="635" y="74"/>
                      <a:pt x="591" y="69"/>
                      <a:pt x="547" y="73"/>
                    </a:cubicBezTo>
                    <a:cubicBezTo>
                      <a:pt x="522" y="76"/>
                      <a:pt x="497" y="72"/>
                      <a:pt x="472" y="71"/>
                    </a:cubicBezTo>
                    <a:cubicBezTo>
                      <a:pt x="467" y="67"/>
                      <a:pt x="460" y="65"/>
                      <a:pt x="454" y="67"/>
                    </a:cubicBezTo>
                    <a:cubicBezTo>
                      <a:pt x="421" y="79"/>
                      <a:pt x="385" y="68"/>
                      <a:pt x="352" y="79"/>
                    </a:cubicBezTo>
                    <a:cubicBezTo>
                      <a:pt x="342" y="82"/>
                      <a:pt x="328" y="73"/>
                      <a:pt x="316" y="82"/>
                    </a:cubicBezTo>
                    <a:cubicBezTo>
                      <a:pt x="312" y="82"/>
                      <a:pt x="309" y="81"/>
                      <a:pt x="307" y="77"/>
                    </a:cubicBezTo>
                    <a:cubicBezTo>
                      <a:pt x="304" y="72"/>
                      <a:pt x="300" y="68"/>
                      <a:pt x="294" y="69"/>
                    </a:cubicBezTo>
                    <a:cubicBezTo>
                      <a:pt x="263" y="74"/>
                      <a:pt x="233" y="67"/>
                      <a:pt x="202" y="69"/>
                    </a:cubicBezTo>
                    <a:cubicBezTo>
                      <a:pt x="200" y="70"/>
                      <a:pt x="198" y="70"/>
                      <a:pt x="196" y="70"/>
                    </a:cubicBezTo>
                    <a:cubicBezTo>
                      <a:pt x="179" y="61"/>
                      <a:pt x="162" y="59"/>
                      <a:pt x="143" y="64"/>
                    </a:cubicBezTo>
                    <a:cubicBezTo>
                      <a:pt x="137" y="65"/>
                      <a:pt x="132" y="64"/>
                      <a:pt x="126" y="63"/>
                    </a:cubicBezTo>
                    <a:cubicBezTo>
                      <a:pt x="88" y="57"/>
                      <a:pt x="50" y="70"/>
                      <a:pt x="12" y="63"/>
                    </a:cubicBezTo>
                    <a:cubicBezTo>
                      <a:pt x="4" y="56"/>
                      <a:pt x="5" y="45"/>
                      <a:pt x="2" y="36"/>
                    </a:cubicBezTo>
                    <a:cubicBezTo>
                      <a:pt x="1" y="33"/>
                      <a:pt x="1" y="31"/>
                      <a:pt x="1" y="29"/>
                    </a:cubicBezTo>
                    <a:cubicBezTo>
                      <a:pt x="0" y="25"/>
                      <a:pt x="1" y="20"/>
                      <a:pt x="3" y="16"/>
                    </a:cubicBezTo>
                    <a:cubicBezTo>
                      <a:pt x="23" y="10"/>
                      <a:pt x="42" y="12"/>
                      <a:pt x="61" y="14"/>
                    </a:cubicBezTo>
                    <a:cubicBezTo>
                      <a:pt x="81" y="17"/>
                      <a:pt x="101" y="18"/>
                      <a:pt x="120" y="17"/>
                    </a:cubicBezTo>
                    <a:cubicBezTo>
                      <a:pt x="123" y="17"/>
                      <a:pt x="125" y="17"/>
                      <a:pt x="127" y="17"/>
                    </a:cubicBezTo>
                    <a:cubicBezTo>
                      <a:pt x="222" y="18"/>
                      <a:pt x="317" y="29"/>
                      <a:pt x="412" y="24"/>
                    </a:cubicBezTo>
                    <a:cubicBezTo>
                      <a:pt x="458" y="22"/>
                      <a:pt x="503" y="23"/>
                      <a:pt x="549" y="19"/>
                    </a:cubicBezTo>
                    <a:cubicBezTo>
                      <a:pt x="561" y="16"/>
                      <a:pt x="573" y="17"/>
                      <a:pt x="585" y="19"/>
                    </a:cubicBezTo>
                    <a:cubicBezTo>
                      <a:pt x="626" y="24"/>
                      <a:pt x="667" y="23"/>
                      <a:pt x="707" y="19"/>
                    </a:cubicBezTo>
                    <a:cubicBezTo>
                      <a:pt x="759" y="15"/>
                      <a:pt x="811" y="14"/>
                      <a:pt x="862" y="12"/>
                    </a:cubicBezTo>
                    <a:cubicBezTo>
                      <a:pt x="912" y="11"/>
                      <a:pt x="962" y="4"/>
                      <a:pt x="1012" y="3"/>
                    </a:cubicBezTo>
                    <a:cubicBezTo>
                      <a:pt x="1023" y="2"/>
                      <a:pt x="1034" y="0"/>
                      <a:pt x="1045" y="7"/>
                    </a:cubicBezTo>
                    <a:close/>
                  </a:path>
                </a:pathLst>
              </a:custGeom>
              <a:solidFill>
                <a:srgbClr val="DEE6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3" name="Freeform 30">
                <a:extLst>
                  <a:ext uri="{FF2B5EF4-FFF2-40B4-BE49-F238E27FC236}">
                    <a16:creationId xmlns:a16="http://schemas.microsoft.com/office/drawing/2014/main" id="{0D2737B1-2585-4416-A993-C9C00859203D}"/>
                  </a:ext>
                </a:extLst>
              </p:cNvPr>
              <p:cNvSpPr>
                <a:spLocks/>
              </p:cNvSpPr>
              <p:nvPr/>
            </p:nvSpPr>
            <p:spPr bwMode="auto">
              <a:xfrm>
                <a:off x="1058" y="3110"/>
                <a:ext cx="1203" cy="80"/>
              </a:xfrm>
              <a:custGeom>
                <a:avLst/>
                <a:gdLst>
                  <a:gd name="T0" fmla="*/ 1055 w 1071"/>
                  <a:gd name="T1" fmla="*/ 0 h 71"/>
                  <a:gd name="T2" fmla="*/ 1071 w 1071"/>
                  <a:gd name="T3" fmla="*/ 48 h 71"/>
                  <a:gd name="T4" fmla="*/ 1019 w 1071"/>
                  <a:gd name="T5" fmla="*/ 58 h 71"/>
                  <a:gd name="T6" fmla="*/ 1003 w 1071"/>
                  <a:gd name="T7" fmla="*/ 60 h 71"/>
                  <a:gd name="T8" fmla="*/ 987 w 1071"/>
                  <a:gd name="T9" fmla="*/ 61 h 71"/>
                  <a:gd name="T10" fmla="*/ 931 w 1071"/>
                  <a:gd name="T11" fmla="*/ 55 h 71"/>
                  <a:gd name="T12" fmla="*/ 838 w 1071"/>
                  <a:gd name="T13" fmla="*/ 59 h 71"/>
                  <a:gd name="T14" fmla="*/ 781 w 1071"/>
                  <a:gd name="T15" fmla="*/ 63 h 71"/>
                  <a:gd name="T16" fmla="*/ 773 w 1071"/>
                  <a:gd name="T17" fmla="*/ 61 h 71"/>
                  <a:gd name="T18" fmla="*/ 626 w 1071"/>
                  <a:gd name="T19" fmla="*/ 65 h 71"/>
                  <a:gd name="T20" fmla="*/ 535 w 1071"/>
                  <a:gd name="T21" fmla="*/ 66 h 71"/>
                  <a:gd name="T22" fmla="*/ 426 w 1071"/>
                  <a:gd name="T23" fmla="*/ 64 h 71"/>
                  <a:gd name="T24" fmla="*/ 335 w 1071"/>
                  <a:gd name="T25" fmla="*/ 61 h 71"/>
                  <a:gd name="T26" fmla="*/ 238 w 1071"/>
                  <a:gd name="T27" fmla="*/ 58 h 71"/>
                  <a:gd name="T28" fmla="*/ 106 w 1071"/>
                  <a:gd name="T29" fmla="*/ 60 h 71"/>
                  <a:gd name="T30" fmla="*/ 23 w 1071"/>
                  <a:gd name="T31" fmla="*/ 60 h 71"/>
                  <a:gd name="T32" fmla="*/ 17 w 1071"/>
                  <a:gd name="T33" fmla="*/ 59 h 71"/>
                  <a:gd name="T34" fmla="*/ 13 w 1071"/>
                  <a:gd name="T35" fmla="*/ 55 h 71"/>
                  <a:gd name="T36" fmla="*/ 3 w 1071"/>
                  <a:gd name="T37" fmla="*/ 27 h 71"/>
                  <a:gd name="T38" fmla="*/ 10 w 1071"/>
                  <a:gd name="T39" fmla="*/ 9 h 71"/>
                  <a:gd name="T40" fmla="*/ 119 w 1071"/>
                  <a:gd name="T41" fmla="*/ 9 h 71"/>
                  <a:gd name="T42" fmla="*/ 315 w 1071"/>
                  <a:gd name="T43" fmla="*/ 16 h 71"/>
                  <a:gd name="T44" fmla="*/ 427 w 1071"/>
                  <a:gd name="T45" fmla="*/ 15 h 71"/>
                  <a:gd name="T46" fmla="*/ 579 w 1071"/>
                  <a:gd name="T47" fmla="*/ 17 h 71"/>
                  <a:gd name="T48" fmla="*/ 642 w 1071"/>
                  <a:gd name="T49" fmla="*/ 10 h 71"/>
                  <a:gd name="T50" fmla="*/ 653 w 1071"/>
                  <a:gd name="T51" fmla="*/ 8 h 71"/>
                  <a:gd name="T52" fmla="*/ 784 w 1071"/>
                  <a:gd name="T53" fmla="*/ 9 h 71"/>
                  <a:gd name="T54" fmla="*/ 898 w 1071"/>
                  <a:gd name="T55" fmla="*/ 11 h 71"/>
                  <a:gd name="T56" fmla="*/ 904 w 1071"/>
                  <a:gd name="T57" fmla="*/ 12 h 71"/>
                  <a:gd name="T58" fmla="*/ 989 w 1071"/>
                  <a:gd name="T59" fmla="*/ 7 h 71"/>
                  <a:gd name="T60" fmla="*/ 1040 w 1071"/>
                  <a:gd name="T61" fmla="*/ 9 h 71"/>
                  <a:gd name="T62" fmla="*/ 1055 w 1071"/>
                  <a:gd name="T63"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71" h="71">
                    <a:moveTo>
                      <a:pt x="1055" y="0"/>
                    </a:moveTo>
                    <a:cubicBezTo>
                      <a:pt x="1061" y="16"/>
                      <a:pt x="1066" y="32"/>
                      <a:pt x="1071" y="48"/>
                    </a:cubicBezTo>
                    <a:cubicBezTo>
                      <a:pt x="1054" y="57"/>
                      <a:pt x="1036" y="57"/>
                      <a:pt x="1019" y="58"/>
                    </a:cubicBezTo>
                    <a:cubicBezTo>
                      <a:pt x="1013" y="57"/>
                      <a:pt x="1008" y="59"/>
                      <a:pt x="1003" y="60"/>
                    </a:cubicBezTo>
                    <a:cubicBezTo>
                      <a:pt x="997" y="61"/>
                      <a:pt x="992" y="61"/>
                      <a:pt x="987" y="61"/>
                    </a:cubicBezTo>
                    <a:cubicBezTo>
                      <a:pt x="968" y="58"/>
                      <a:pt x="948" y="67"/>
                      <a:pt x="931" y="55"/>
                    </a:cubicBezTo>
                    <a:cubicBezTo>
                      <a:pt x="900" y="67"/>
                      <a:pt x="869" y="54"/>
                      <a:pt x="838" y="59"/>
                    </a:cubicBezTo>
                    <a:cubicBezTo>
                      <a:pt x="819" y="61"/>
                      <a:pt x="799" y="59"/>
                      <a:pt x="781" y="63"/>
                    </a:cubicBezTo>
                    <a:cubicBezTo>
                      <a:pt x="778" y="63"/>
                      <a:pt x="775" y="60"/>
                      <a:pt x="773" y="61"/>
                    </a:cubicBezTo>
                    <a:cubicBezTo>
                      <a:pt x="724" y="71"/>
                      <a:pt x="675" y="59"/>
                      <a:pt x="626" y="65"/>
                    </a:cubicBezTo>
                    <a:cubicBezTo>
                      <a:pt x="596" y="69"/>
                      <a:pt x="565" y="65"/>
                      <a:pt x="535" y="66"/>
                    </a:cubicBezTo>
                    <a:cubicBezTo>
                      <a:pt x="498" y="66"/>
                      <a:pt x="462" y="63"/>
                      <a:pt x="426" y="64"/>
                    </a:cubicBezTo>
                    <a:cubicBezTo>
                      <a:pt x="395" y="64"/>
                      <a:pt x="365" y="68"/>
                      <a:pt x="335" y="61"/>
                    </a:cubicBezTo>
                    <a:cubicBezTo>
                      <a:pt x="303" y="53"/>
                      <a:pt x="270" y="55"/>
                      <a:pt x="238" y="58"/>
                    </a:cubicBezTo>
                    <a:cubicBezTo>
                      <a:pt x="194" y="61"/>
                      <a:pt x="150" y="59"/>
                      <a:pt x="106" y="60"/>
                    </a:cubicBezTo>
                    <a:cubicBezTo>
                      <a:pt x="78" y="61"/>
                      <a:pt x="51" y="59"/>
                      <a:pt x="23" y="60"/>
                    </a:cubicBezTo>
                    <a:cubicBezTo>
                      <a:pt x="21" y="60"/>
                      <a:pt x="19" y="59"/>
                      <a:pt x="17" y="59"/>
                    </a:cubicBezTo>
                    <a:cubicBezTo>
                      <a:pt x="15" y="58"/>
                      <a:pt x="14" y="57"/>
                      <a:pt x="13" y="55"/>
                    </a:cubicBezTo>
                    <a:cubicBezTo>
                      <a:pt x="9" y="46"/>
                      <a:pt x="7" y="36"/>
                      <a:pt x="3" y="27"/>
                    </a:cubicBezTo>
                    <a:cubicBezTo>
                      <a:pt x="1" y="20"/>
                      <a:pt x="0" y="13"/>
                      <a:pt x="10" y="9"/>
                    </a:cubicBezTo>
                    <a:cubicBezTo>
                      <a:pt x="46" y="15"/>
                      <a:pt x="83" y="7"/>
                      <a:pt x="119" y="9"/>
                    </a:cubicBezTo>
                    <a:cubicBezTo>
                      <a:pt x="184" y="13"/>
                      <a:pt x="249" y="14"/>
                      <a:pt x="315" y="16"/>
                    </a:cubicBezTo>
                    <a:cubicBezTo>
                      <a:pt x="352" y="19"/>
                      <a:pt x="389" y="19"/>
                      <a:pt x="427" y="15"/>
                    </a:cubicBezTo>
                    <a:cubicBezTo>
                      <a:pt x="478" y="13"/>
                      <a:pt x="528" y="9"/>
                      <a:pt x="579" y="17"/>
                    </a:cubicBezTo>
                    <a:cubicBezTo>
                      <a:pt x="600" y="20"/>
                      <a:pt x="622" y="17"/>
                      <a:pt x="642" y="10"/>
                    </a:cubicBezTo>
                    <a:cubicBezTo>
                      <a:pt x="646" y="8"/>
                      <a:pt x="649" y="7"/>
                      <a:pt x="653" y="8"/>
                    </a:cubicBezTo>
                    <a:cubicBezTo>
                      <a:pt x="697" y="18"/>
                      <a:pt x="740" y="16"/>
                      <a:pt x="784" y="9"/>
                    </a:cubicBezTo>
                    <a:cubicBezTo>
                      <a:pt x="821" y="17"/>
                      <a:pt x="860" y="6"/>
                      <a:pt x="898" y="11"/>
                    </a:cubicBezTo>
                    <a:cubicBezTo>
                      <a:pt x="900" y="12"/>
                      <a:pt x="902" y="12"/>
                      <a:pt x="904" y="12"/>
                    </a:cubicBezTo>
                    <a:cubicBezTo>
                      <a:pt x="932" y="6"/>
                      <a:pt x="961" y="18"/>
                      <a:pt x="989" y="7"/>
                    </a:cubicBezTo>
                    <a:cubicBezTo>
                      <a:pt x="1005" y="1"/>
                      <a:pt x="1023" y="15"/>
                      <a:pt x="1040" y="9"/>
                    </a:cubicBezTo>
                    <a:cubicBezTo>
                      <a:pt x="1047" y="8"/>
                      <a:pt x="1050" y="3"/>
                      <a:pt x="1055" y="0"/>
                    </a:cubicBezTo>
                    <a:close/>
                  </a:path>
                </a:pathLst>
              </a:custGeom>
              <a:solidFill>
                <a:srgbClr val="DEE6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4" name="Freeform 31">
                <a:extLst>
                  <a:ext uri="{FF2B5EF4-FFF2-40B4-BE49-F238E27FC236}">
                    <a16:creationId xmlns:a16="http://schemas.microsoft.com/office/drawing/2014/main" id="{5144E559-427D-44B4-ABDC-AA80BA8C54BF}"/>
                  </a:ext>
                </a:extLst>
              </p:cNvPr>
              <p:cNvSpPr>
                <a:spLocks/>
              </p:cNvSpPr>
              <p:nvPr/>
            </p:nvSpPr>
            <p:spPr bwMode="auto">
              <a:xfrm>
                <a:off x="1027" y="2935"/>
                <a:ext cx="1180" cy="96"/>
              </a:xfrm>
              <a:custGeom>
                <a:avLst/>
                <a:gdLst>
                  <a:gd name="T0" fmla="*/ 1033 w 1050"/>
                  <a:gd name="T1" fmla="*/ 11 h 86"/>
                  <a:gd name="T2" fmla="*/ 1050 w 1050"/>
                  <a:gd name="T3" fmla="*/ 60 h 86"/>
                  <a:gd name="T4" fmla="*/ 984 w 1050"/>
                  <a:gd name="T5" fmla="*/ 54 h 86"/>
                  <a:gd name="T6" fmla="*/ 953 w 1050"/>
                  <a:gd name="T7" fmla="*/ 57 h 86"/>
                  <a:gd name="T8" fmla="*/ 829 w 1050"/>
                  <a:gd name="T9" fmla="*/ 61 h 86"/>
                  <a:gd name="T10" fmla="*/ 786 w 1050"/>
                  <a:gd name="T11" fmla="*/ 67 h 86"/>
                  <a:gd name="T12" fmla="*/ 781 w 1050"/>
                  <a:gd name="T13" fmla="*/ 67 h 86"/>
                  <a:gd name="T14" fmla="*/ 738 w 1050"/>
                  <a:gd name="T15" fmla="*/ 74 h 86"/>
                  <a:gd name="T16" fmla="*/ 681 w 1050"/>
                  <a:gd name="T17" fmla="*/ 75 h 86"/>
                  <a:gd name="T18" fmla="*/ 625 w 1050"/>
                  <a:gd name="T19" fmla="*/ 83 h 86"/>
                  <a:gd name="T20" fmla="*/ 612 w 1050"/>
                  <a:gd name="T21" fmla="*/ 79 h 86"/>
                  <a:gd name="T22" fmla="*/ 589 w 1050"/>
                  <a:gd name="T23" fmla="*/ 71 h 86"/>
                  <a:gd name="T24" fmla="*/ 540 w 1050"/>
                  <a:gd name="T25" fmla="*/ 73 h 86"/>
                  <a:gd name="T26" fmla="*/ 507 w 1050"/>
                  <a:gd name="T27" fmla="*/ 76 h 86"/>
                  <a:gd name="T28" fmla="*/ 455 w 1050"/>
                  <a:gd name="T29" fmla="*/ 77 h 86"/>
                  <a:gd name="T30" fmla="*/ 370 w 1050"/>
                  <a:gd name="T31" fmla="*/ 76 h 86"/>
                  <a:gd name="T32" fmla="*/ 289 w 1050"/>
                  <a:gd name="T33" fmla="*/ 74 h 86"/>
                  <a:gd name="T34" fmla="*/ 278 w 1050"/>
                  <a:gd name="T35" fmla="*/ 78 h 86"/>
                  <a:gd name="T36" fmla="*/ 264 w 1050"/>
                  <a:gd name="T37" fmla="*/ 79 h 86"/>
                  <a:gd name="T38" fmla="*/ 245 w 1050"/>
                  <a:gd name="T39" fmla="*/ 76 h 86"/>
                  <a:gd name="T40" fmla="*/ 213 w 1050"/>
                  <a:gd name="T41" fmla="*/ 76 h 86"/>
                  <a:gd name="T42" fmla="*/ 208 w 1050"/>
                  <a:gd name="T43" fmla="*/ 75 h 86"/>
                  <a:gd name="T44" fmla="*/ 184 w 1050"/>
                  <a:gd name="T45" fmla="*/ 77 h 86"/>
                  <a:gd name="T46" fmla="*/ 138 w 1050"/>
                  <a:gd name="T47" fmla="*/ 74 h 86"/>
                  <a:gd name="T48" fmla="*/ 101 w 1050"/>
                  <a:gd name="T49" fmla="*/ 71 h 86"/>
                  <a:gd name="T50" fmla="*/ 58 w 1050"/>
                  <a:gd name="T51" fmla="*/ 69 h 86"/>
                  <a:gd name="T52" fmla="*/ 33 w 1050"/>
                  <a:gd name="T53" fmla="*/ 70 h 86"/>
                  <a:gd name="T54" fmla="*/ 5 w 1050"/>
                  <a:gd name="T55" fmla="*/ 60 h 86"/>
                  <a:gd name="T56" fmla="*/ 4 w 1050"/>
                  <a:gd name="T57" fmla="*/ 38 h 86"/>
                  <a:gd name="T58" fmla="*/ 40 w 1050"/>
                  <a:gd name="T59" fmla="*/ 26 h 86"/>
                  <a:gd name="T60" fmla="*/ 171 w 1050"/>
                  <a:gd name="T61" fmla="*/ 30 h 86"/>
                  <a:gd name="T62" fmla="*/ 209 w 1050"/>
                  <a:gd name="T63" fmla="*/ 30 h 86"/>
                  <a:gd name="T64" fmla="*/ 386 w 1050"/>
                  <a:gd name="T65" fmla="*/ 31 h 86"/>
                  <a:gd name="T66" fmla="*/ 459 w 1050"/>
                  <a:gd name="T67" fmla="*/ 26 h 86"/>
                  <a:gd name="T68" fmla="*/ 640 w 1050"/>
                  <a:gd name="T69" fmla="*/ 21 h 86"/>
                  <a:gd name="T70" fmla="*/ 969 w 1050"/>
                  <a:gd name="T71" fmla="*/ 10 h 86"/>
                  <a:gd name="T72" fmla="*/ 1033 w 1050"/>
                  <a:gd name="T73" fmla="*/ 11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50" h="86">
                    <a:moveTo>
                      <a:pt x="1033" y="11"/>
                    </a:moveTo>
                    <a:cubicBezTo>
                      <a:pt x="1039" y="28"/>
                      <a:pt x="1044" y="44"/>
                      <a:pt x="1050" y="60"/>
                    </a:cubicBezTo>
                    <a:cubicBezTo>
                      <a:pt x="1028" y="58"/>
                      <a:pt x="1006" y="55"/>
                      <a:pt x="984" y="54"/>
                    </a:cubicBezTo>
                    <a:cubicBezTo>
                      <a:pt x="974" y="52"/>
                      <a:pt x="963" y="55"/>
                      <a:pt x="953" y="57"/>
                    </a:cubicBezTo>
                    <a:cubicBezTo>
                      <a:pt x="912" y="61"/>
                      <a:pt x="871" y="65"/>
                      <a:pt x="829" y="61"/>
                    </a:cubicBezTo>
                    <a:cubicBezTo>
                      <a:pt x="814" y="60"/>
                      <a:pt x="801" y="68"/>
                      <a:pt x="786" y="67"/>
                    </a:cubicBezTo>
                    <a:cubicBezTo>
                      <a:pt x="784" y="67"/>
                      <a:pt x="783" y="67"/>
                      <a:pt x="781" y="67"/>
                    </a:cubicBezTo>
                    <a:cubicBezTo>
                      <a:pt x="766" y="65"/>
                      <a:pt x="753" y="70"/>
                      <a:pt x="738" y="74"/>
                    </a:cubicBezTo>
                    <a:cubicBezTo>
                      <a:pt x="720" y="78"/>
                      <a:pt x="700" y="76"/>
                      <a:pt x="681" y="75"/>
                    </a:cubicBezTo>
                    <a:cubicBezTo>
                      <a:pt x="662" y="74"/>
                      <a:pt x="643" y="77"/>
                      <a:pt x="625" y="83"/>
                    </a:cubicBezTo>
                    <a:cubicBezTo>
                      <a:pt x="620" y="84"/>
                      <a:pt x="616" y="83"/>
                      <a:pt x="612" y="79"/>
                    </a:cubicBezTo>
                    <a:cubicBezTo>
                      <a:pt x="606" y="71"/>
                      <a:pt x="598" y="68"/>
                      <a:pt x="589" y="71"/>
                    </a:cubicBezTo>
                    <a:cubicBezTo>
                      <a:pt x="573" y="75"/>
                      <a:pt x="557" y="76"/>
                      <a:pt x="540" y="73"/>
                    </a:cubicBezTo>
                    <a:cubicBezTo>
                      <a:pt x="530" y="71"/>
                      <a:pt x="519" y="81"/>
                      <a:pt x="507" y="76"/>
                    </a:cubicBezTo>
                    <a:cubicBezTo>
                      <a:pt x="490" y="70"/>
                      <a:pt x="472" y="72"/>
                      <a:pt x="455" y="77"/>
                    </a:cubicBezTo>
                    <a:cubicBezTo>
                      <a:pt x="426" y="86"/>
                      <a:pt x="398" y="73"/>
                      <a:pt x="370" y="76"/>
                    </a:cubicBezTo>
                    <a:cubicBezTo>
                      <a:pt x="343" y="79"/>
                      <a:pt x="316" y="73"/>
                      <a:pt x="289" y="74"/>
                    </a:cubicBezTo>
                    <a:cubicBezTo>
                      <a:pt x="285" y="75"/>
                      <a:pt x="282" y="77"/>
                      <a:pt x="278" y="78"/>
                    </a:cubicBezTo>
                    <a:cubicBezTo>
                      <a:pt x="273" y="80"/>
                      <a:pt x="269" y="81"/>
                      <a:pt x="264" y="79"/>
                    </a:cubicBezTo>
                    <a:cubicBezTo>
                      <a:pt x="258" y="76"/>
                      <a:pt x="254" y="69"/>
                      <a:pt x="245" y="76"/>
                    </a:cubicBezTo>
                    <a:cubicBezTo>
                      <a:pt x="235" y="84"/>
                      <a:pt x="224" y="73"/>
                      <a:pt x="213" y="76"/>
                    </a:cubicBezTo>
                    <a:cubicBezTo>
                      <a:pt x="211" y="75"/>
                      <a:pt x="209" y="75"/>
                      <a:pt x="208" y="75"/>
                    </a:cubicBezTo>
                    <a:cubicBezTo>
                      <a:pt x="200" y="72"/>
                      <a:pt x="192" y="73"/>
                      <a:pt x="184" y="77"/>
                    </a:cubicBezTo>
                    <a:cubicBezTo>
                      <a:pt x="169" y="83"/>
                      <a:pt x="154" y="82"/>
                      <a:pt x="138" y="74"/>
                    </a:cubicBezTo>
                    <a:cubicBezTo>
                      <a:pt x="127" y="68"/>
                      <a:pt x="114" y="69"/>
                      <a:pt x="101" y="71"/>
                    </a:cubicBezTo>
                    <a:cubicBezTo>
                      <a:pt x="87" y="73"/>
                      <a:pt x="73" y="76"/>
                      <a:pt x="58" y="69"/>
                    </a:cubicBezTo>
                    <a:cubicBezTo>
                      <a:pt x="50" y="65"/>
                      <a:pt x="41" y="69"/>
                      <a:pt x="33" y="70"/>
                    </a:cubicBezTo>
                    <a:cubicBezTo>
                      <a:pt x="21" y="72"/>
                      <a:pt x="12" y="70"/>
                      <a:pt x="5" y="60"/>
                    </a:cubicBezTo>
                    <a:cubicBezTo>
                      <a:pt x="1" y="53"/>
                      <a:pt x="0" y="45"/>
                      <a:pt x="4" y="38"/>
                    </a:cubicBezTo>
                    <a:cubicBezTo>
                      <a:pt x="13" y="26"/>
                      <a:pt x="27" y="27"/>
                      <a:pt x="40" y="26"/>
                    </a:cubicBezTo>
                    <a:cubicBezTo>
                      <a:pt x="83" y="25"/>
                      <a:pt x="127" y="31"/>
                      <a:pt x="171" y="30"/>
                    </a:cubicBezTo>
                    <a:cubicBezTo>
                      <a:pt x="183" y="30"/>
                      <a:pt x="196" y="31"/>
                      <a:pt x="209" y="30"/>
                    </a:cubicBezTo>
                    <a:cubicBezTo>
                      <a:pt x="268" y="38"/>
                      <a:pt x="327" y="31"/>
                      <a:pt x="386" y="31"/>
                    </a:cubicBezTo>
                    <a:cubicBezTo>
                      <a:pt x="411" y="32"/>
                      <a:pt x="435" y="23"/>
                      <a:pt x="459" y="26"/>
                    </a:cubicBezTo>
                    <a:cubicBezTo>
                      <a:pt x="520" y="24"/>
                      <a:pt x="581" y="26"/>
                      <a:pt x="640" y="21"/>
                    </a:cubicBezTo>
                    <a:cubicBezTo>
                      <a:pt x="750" y="11"/>
                      <a:pt x="859" y="17"/>
                      <a:pt x="969" y="10"/>
                    </a:cubicBezTo>
                    <a:cubicBezTo>
                      <a:pt x="990" y="8"/>
                      <a:pt x="1012" y="0"/>
                      <a:pt x="1033" y="11"/>
                    </a:cubicBezTo>
                    <a:close/>
                  </a:path>
                </a:pathLst>
              </a:custGeom>
              <a:solidFill>
                <a:srgbClr val="DDE6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5" name="Freeform 32">
                <a:extLst>
                  <a:ext uri="{FF2B5EF4-FFF2-40B4-BE49-F238E27FC236}">
                    <a16:creationId xmlns:a16="http://schemas.microsoft.com/office/drawing/2014/main" id="{96FCF2C5-BE5A-4D02-8090-8A8A43BC7D4A}"/>
                  </a:ext>
                </a:extLst>
              </p:cNvPr>
              <p:cNvSpPr>
                <a:spLocks/>
              </p:cNvSpPr>
              <p:nvPr/>
            </p:nvSpPr>
            <p:spPr bwMode="auto">
              <a:xfrm>
                <a:off x="1088" y="3182"/>
                <a:ext cx="1196" cy="89"/>
              </a:xfrm>
              <a:custGeom>
                <a:avLst/>
                <a:gdLst>
                  <a:gd name="T0" fmla="*/ 1049 w 1064"/>
                  <a:gd name="T1" fmla="*/ 0 h 79"/>
                  <a:gd name="T2" fmla="*/ 1064 w 1064"/>
                  <a:gd name="T3" fmla="*/ 48 h 79"/>
                  <a:gd name="T4" fmla="*/ 985 w 1064"/>
                  <a:gd name="T5" fmla="*/ 62 h 79"/>
                  <a:gd name="T6" fmla="*/ 937 w 1064"/>
                  <a:gd name="T7" fmla="*/ 63 h 79"/>
                  <a:gd name="T8" fmla="*/ 909 w 1064"/>
                  <a:gd name="T9" fmla="*/ 71 h 79"/>
                  <a:gd name="T10" fmla="*/ 877 w 1064"/>
                  <a:gd name="T11" fmla="*/ 69 h 79"/>
                  <a:gd name="T12" fmla="*/ 871 w 1064"/>
                  <a:gd name="T13" fmla="*/ 64 h 79"/>
                  <a:gd name="T14" fmla="*/ 782 w 1064"/>
                  <a:gd name="T15" fmla="*/ 68 h 79"/>
                  <a:gd name="T16" fmla="*/ 621 w 1064"/>
                  <a:gd name="T17" fmla="*/ 69 h 79"/>
                  <a:gd name="T18" fmla="*/ 510 w 1064"/>
                  <a:gd name="T19" fmla="*/ 73 h 79"/>
                  <a:gd name="T20" fmla="*/ 397 w 1064"/>
                  <a:gd name="T21" fmla="*/ 74 h 79"/>
                  <a:gd name="T22" fmla="*/ 132 w 1064"/>
                  <a:gd name="T23" fmla="*/ 75 h 79"/>
                  <a:gd name="T24" fmla="*/ 19 w 1064"/>
                  <a:gd name="T25" fmla="*/ 68 h 79"/>
                  <a:gd name="T26" fmla="*/ 0 w 1064"/>
                  <a:gd name="T27" fmla="*/ 33 h 79"/>
                  <a:gd name="T28" fmla="*/ 18 w 1064"/>
                  <a:gd name="T29" fmla="*/ 23 h 79"/>
                  <a:gd name="T30" fmla="*/ 115 w 1064"/>
                  <a:gd name="T31" fmla="*/ 19 h 79"/>
                  <a:gd name="T32" fmla="*/ 199 w 1064"/>
                  <a:gd name="T33" fmla="*/ 24 h 79"/>
                  <a:gd name="T34" fmla="*/ 214 w 1064"/>
                  <a:gd name="T35" fmla="*/ 26 h 79"/>
                  <a:gd name="T36" fmla="*/ 319 w 1064"/>
                  <a:gd name="T37" fmla="*/ 26 h 79"/>
                  <a:gd name="T38" fmla="*/ 446 w 1064"/>
                  <a:gd name="T39" fmla="*/ 28 h 79"/>
                  <a:gd name="T40" fmla="*/ 654 w 1064"/>
                  <a:gd name="T41" fmla="*/ 32 h 79"/>
                  <a:gd name="T42" fmla="*/ 699 w 1064"/>
                  <a:gd name="T43" fmla="*/ 25 h 79"/>
                  <a:gd name="T44" fmla="*/ 802 w 1064"/>
                  <a:gd name="T45" fmla="*/ 19 h 79"/>
                  <a:gd name="T46" fmla="*/ 931 w 1064"/>
                  <a:gd name="T47" fmla="*/ 18 h 79"/>
                  <a:gd name="T48" fmla="*/ 1040 w 1064"/>
                  <a:gd name="T49" fmla="*/ 8 h 79"/>
                  <a:gd name="T50" fmla="*/ 1046 w 1064"/>
                  <a:gd name="T51" fmla="*/ 1 h 79"/>
                  <a:gd name="T52" fmla="*/ 1049 w 1064"/>
                  <a:gd name="T53"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064" h="79">
                    <a:moveTo>
                      <a:pt x="1049" y="0"/>
                    </a:moveTo>
                    <a:cubicBezTo>
                      <a:pt x="1058" y="15"/>
                      <a:pt x="1055" y="33"/>
                      <a:pt x="1064" y="48"/>
                    </a:cubicBezTo>
                    <a:cubicBezTo>
                      <a:pt x="1039" y="62"/>
                      <a:pt x="1011" y="58"/>
                      <a:pt x="985" y="62"/>
                    </a:cubicBezTo>
                    <a:cubicBezTo>
                      <a:pt x="969" y="64"/>
                      <a:pt x="953" y="64"/>
                      <a:pt x="937" y="63"/>
                    </a:cubicBezTo>
                    <a:cubicBezTo>
                      <a:pt x="927" y="63"/>
                      <a:pt x="918" y="64"/>
                      <a:pt x="909" y="71"/>
                    </a:cubicBezTo>
                    <a:cubicBezTo>
                      <a:pt x="900" y="79"/>
                      <a:pt x="882" y="77"/>
                      <a:pt x="877" y="69"/>
                    </a:cubicBezTo>
                    <a:cubicBezTo>
                      <a:pt x="874" y="64"/>
                      <a:pt x="874" y="63"/>
                      <a:pt x="871" y="64"/>
                    </a:cubicBezTo>
                    <a:cubicBezTo>
                      <a:pt x="841" y="72"/>
                      <a:pt x="811" y="61"/>
                      <a:pt x="782" y="68"/>
                    </a:cubicBezTo>
                    <a:cubicBezTo>
                      <a:pt x="728" y="70"/>
                      <a:pt x="674" y="65"/>
                      <a:pt x="621" y="69"/>
                    </a:cubicBezTo>
                    <a:cubicBezTo>
                      <a:pt x="584" y="71"/>
                      <a:pt x="547" y="64"/>
                      <a:pt x="510" y="73"/>
                    </a:cubicBezTo>
                    <a:cubicBezTo>
                      <a:pt x="472" y="75"/>
                      <a:pt x="434" y="74"/>
                      <a:pt x="397" y="74"/>
                    </a:cubicBezTo>
                    <a:cubicBezTo>
                      <a:pt x="309" y="76"/>
                      <a:pt x="220" y="74"/>
                      <a:pt x="132" y="75"/>
                    </a:cubicBezTo>
                    <a:cubicBezTo>
                      <a:pt x="95" y="75"/>
                      <a:pt x="57" y="71"/>
                      <a:pt x="19" y="68"/>
                    </a:cubicBezTo>
                    <a:cubicBezTo>
                      <a:pt x="5" y="60"/>
                      <a:pt x="3" y="47"/>
                      <a:pt x="0" y="33"/>
                    </a:cubicBezTo>
                    <a:cubicBezTo>
                      <a:pt x="1" y="21"/>
                      <a:pt x="10" y="21"/>
                      <a:pt x="18" y="23"/>
                    </a:cubicBezTo>
                    <a:cubicBezTo>
                      <a:pt x="51" y="28"/>
                      <a:pt x="83" y="24"/>
                      <a:pt x="115" y="19"/>
                    </a:cubicBezTo>
                    <a:cubicBezTo>
                      <a:pt x="143" y="15"/>
                      <a:pt x="171" y="23"/>
                      <a:pt x="199" y="24"/>
                    </a:cubicBezTo>
                    <a:cubicBezTo>
                      <a:pt x="204" y="25"/>
                      <a:pt x="210" y="28"/>
                      <a:pt x="214" y="26"/>
                    </a:cubicBezTo>
                    <a:cubicBezTo>
                      <a:pt x="249" y="11"/>
                      <a:pt x="284" y="28"/>
                      <a:pt x="319" y="26"/>
                    </a:cubicBezTo>
                    <a:cubicBezTo>
                      <a:pt x="361" y="24"/>
                      <a:pt x="404" y="26"/>
                      <a:pt x="446" y="28"/>
                    </a:cubicBezTo>
                    <a:cubicBezTo>
                      <a:pt x="516" y="32"/>
                      <a:pt x="585" y="22"/>
                      <a:pt x="654" y="32"/>
                    </a:cubicBezTo>
                    <a:cubicBezTo>
                      <a:pt x="670" y="34"/>
                      <a:pt x="684" y="26"/>
                      <a:pt x="699" y="25"/>
                    </a:cubicBezTo>
                    <a:cubicBezTo>
                      <a:pt x="733" y="21"/>
                      <a:pt x="768" y="26"/>
                      <a:pt x="802" y="19"/>
                    </a:cubicBezTo>
                    <a:cubicBezTo>
                      <a:pt x="845" y="17"/>
                      <a:pt x="888" y="16"/>
                      <a:pt x="931" y="18"/>
                    </a:cubicBezTo>
                    <a:cubicBezTo>
                      <a:pt x="967" y="19"/>
                      <a:pt x="1004" y="19"/>
                      <a:pt x="1040" y="8"/>
                    </a:cubicBezTo>
                    <a:cubicBezTo>
                      <a:pt x="1043" y="7"/>
                      <a:pt x="1044" y="4"/>
                      <a:pt x="1046" y="1"/>
                    </a:cubicBezTo>
                    <a:cubicBezTo>
                      <a:pt x="1047" y="1"/>
                      <a:pt x="1048" y="0"/>
                      <a:pt x="1049" y="0"/>
                    </a:cubicBezTo>
                    <a:close/>
                  </a:path>
                </a:pathLst>
              </a:custGeom>
              <a:solidFill>
                <a:srgbClr val="DFE7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6" name="Freeform 33">
                <a:extLst>
                  <a:ext uri="{FF2B5EF4-FFF2-40B4-BE49-F238E27FC236}">
                    <a16:creationId xmlns:a16="http://schemas.microsoft.com/office/drawing/2014/main" id="{CCA55F0F-F5F4-48C4-AEF8-85DB3970F360}"/>
                  </a:ext>
                </a:extLst>
              </p:cNvPr>
              <p:cNvSpPr>
                <a:spLocks/>
              </p:cNvSpPr>
              <p:nvPr/>
            </p:nvSpPr>
            <p:spPr bwMode="auto">
              <a:xfrm>
                <a:off x="1013" y="2867"/>
                <a:ext cx="1162" cy="85"/>
              </a:xfrm>
              <a:custGeom>
                <a:avLst/>
                <a:gdLst>
                  <a:gd name="T0" fmla="*/ 1023 w 1034"/>
                  <a:gd name="T1" fmla="*/ 0 h 75"/>
                  <a:gd name="T2" fmla="*/ 1034 w 1034"/>
                  <a:gd name="T3" fmla="*/ 41 h 75"/>
                  <a:gd name="T4" fmla="*/ 985 w 1034"/>
                  <a:gd name="T5" fmla="*/ 50 h 75"/>
                  <a:gd name="T6" fmla="*/ 849 w 1034"/>
                  <a:gd name="T7" fmla="*/ 57 h 75"/>
                  <a:gd name="T8" fmla="*/ 800 w 1034"/>
                  <a:gd name="T9" fmla="*/ 56 h 75"/>
                  <a:gd name="T10" fmla="*/ 795 w 1034"/>
                  <a:gd name="T11" fmla="*/ 55 h 75"/>
                  <a:gd name="T12" fmla="*/ 752 w 1034"/>
                  <a:gd name="T13" fmla="*/ 58 h 75"/>
                  <a:gd name="T14" fmla="*/ 747 w 1034"/>
                  <a:gd name="T15" fmla="*/ 58 h 75"/>
                  <a:gd name="T16" fmla="*/ 666 w 1034"/>
                  <a:gd name="T17" fmla="*/ 53 h 75"/>
                  <a:gd name="T18" fmla="*/ 626 w 1034"/>
                  <a:gd name="T19" fmla="*/ 56 h 75"/>
                  <a:gd name="T20" fmla="*/ 581 w 1034"/>
                  <a:gd name="T21" fmla="*/ 60 h 75"/>
                  <a:gd name="T22" fmla="*/ 536 w 1034"/>
                  <a:gd name="T23" fmla="*/ 65 h 75"/>
                  <a:gd name="T24" fmla="*/ 517 w 1034"/>
                  <a:gd name="T25" fmla="*/ 69 h 75"/>
                  <a:gd name="T26" fmla="*/ 492 w 1034"/>
                  <a:gd name="T27" fmla="*/ 65 h 75"/>
                  <a:gd name="T28" fmla="*/ 435 w 1034"/>
                  <a:gd name="T29" fmla="*/ 72 h 75"/>
                  <a:gd name="T30" fmla="*/ 418 w 1034"/>
                  <a:gd name="T31" fmla="*/ 70 h 75"/>
                  <a:gd name="T32" fmla="*/ 410 w 1034"/>
                  <a:gd name="T33" fmla="*/ 68 h 75"/>
                  <a:gd name="T34" fmla="*/ 319 w 1034"/>
                  <a:gd name="T35" fmla="*/ 70 h 75"/>
                  <a:gd name="T36" fmla="*/ 234 w 1034"/>
                  <a:gd name="T37" fmla="*/ 70 h 75"/>
                  <a:gd name="T38" fmla="*/ 228 w 1034"/>
                  <a:gd name="T39" fmla="*/ 69 h 75"/>
                  <a:gd name="T40" fmla="*/ 167 w 1034"/>
                  <a:gd name="T41" fmla="*/ 71 h 75"/>
                  <a:gd name="T42" fmla="*/ 76 w 1034"/>
                  <a:gd name="T43" fmla="*/ 72 h 75"/>
                  <a:gd name="T44" fmla="*/ 60 w 1034"/>
                  <a:gd name="T45" fmla="*/ 74 h 75"/>
                  <a:gd name="T46" fmla="*/ 49 w 1034"/>
                  <a:gd name="T47" fmla="*/ 72 h 75"/>
                  <a:gd name="T48" fmla="*/ 28 w 1034"/>
                  <a:gd name="T49" fmla="*/ 70 h 75"/>
                  <a:gd name="T50" fmla="*/ 8 w 1034"/>
                  <a:gd name="T51" fmla="*/ 66 h 75"/>
                  <a:gd name="T52" fmla="*/ 4 w 1034"/>
                  <a:gd name="T53" fmla="*/ 30 h 75"/>
                  <a:gd name="T54" fmla="*/ 9 w 1034"/>
                  <a:gd name="T55" fmla="*/ 26 h 75"/>
                  <a:gd name="T56" fmla="*/ 65 w 1034"/>
                  <a:gd name="T57" fmla="*/ 24 h 75"/>
                  <a:gd name="T58" fmla="*/ 89 w 1034"/>
                  <a:gd name="T59" fmla="*/ 23 h 75"/>
                  <a:gd name="T60" fmla="*/ 95 w 1034"/>
                  <a:gd name="T61" fmla="*/ 24 h 75"/>
                  <a:gd name="T62" fmla="*/ 153 w 1034"/>
                  <a:gd name="T63" fmla="*/ 22 h 75"/>
                  <a:gd name="T64" fmla="*/ 199 w 1034"/>
                  <a:gd name="T65" fmla="*/ 20 h 75"/>
                  <a:gd name="T66" fmla="*/ 304 w 1034"/>
                  <a:gd name="T67" fmla="*/ 20 h 75"/>
                  <a:gd name="T68" fmla="*/ 555 w 1034"/>
                  <a:gd name="T69" fmla="*/ 15 h 75"/>
                  <a:gd name="T70" fmla="*/ 646 w 1034"/>
                  <a:gd name="T71" fmla="*/ 19 h 75"/>
                  <a:gd name="T72" fmla="*/ 821 w 1034"/>
                  <a:gd name="T73" fmla="*/ 7 h 75"/>
                  <a:gd name="T74" fmla="*/ 923 w 1034"/>
                  <a:gd name="T75" fmla="*/ 6 h 75"/>
                  <a:gd name="T76" fmla="*/ 1023 w 1034"/>
                  <a:gd name="T77" fmla="*/ 0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034" h="75">
                    <a:moveTo>
                      <a:pt x="1023" y="0"/>
                    </a:moveTo>
                    <a:cubicBezTo>
                      <a:pt x="1027" y="13"/>
                      <a:pt x="1031" y="27"/>
                      <a:pt x="1034" y="41"/>
                    </a:cubicBezTo>
                    <a:cubicBezTo>
                      <a:pt x="1020" y="55"/>
                      <a:pt x="1002" y="49"/>
                      <a:pt x="985" y="50"/>
                    </a:cubicBezTo>
                    <a:cubicBezTo>
                      <a:pt x="940" y="52"/>
                      <a:pt x="894" y="47"/>
                      <a:pt x="849" y="57"/>
                    </a:cubicBezTo>
                    <a:cubicBezTo>
                      <a:pt x="833" y="61"/>
                      <a:pt x="817" y="55"/>
                      <a:pt x="800" y="56"/>
                    </a:cubicBezTo>
                    <a:cubicBezTo>
                      <a:pt x="798" y="56"/>
                      <a:pt x="796" y="56"/>
                      <a:pt x="795" y="55"/>
                    </a:cubicBezTo>
                    <a:cubicBezTo>
                      <a:pt x="780" y="53"/>
                      <a:pt x="767" y="60"/>
                      <a:pt x="752" y="58"/>
                    </a:cubicBezTo>
                    <a:cubicBezTo>
                      <a:pt x="750" y="58"/>
                      <a:pt x="749" y="58"/>
                      <a:pt x="747" y="58"/>
                    </a:cubicBezTo>
                    <a:cubicBezTo>
                      <a:pt x="720" y="53"/>
                      <a:pt x="693" y="56"/>
                      <a:pt x="666" y="53"/>
                    </a:cubicBezTo>
                    <a:cubicBezTo>
                      <a:pt x="652" y="52"/>
                      <a:pt x="640" y="75"/>
                      <a:pt x="626" y="56"/>
                    </a:cubicBezTo>
                    <a:cubicBezTo>
                      <a:pt x="612" y="61"/>
                      <a:pt x="596" y="59"/>
                      <a:pt x="581" y="60"/>
                    </a:cubicBezTo>
                    <a:cubicBezTo>
                      <a:pt x="566" y="62"/>
                      <a:pt x="551" y="65"/>
                      <a:pt x="536" y="65"/>
                    </a:cubicBezTo>
                    <a:cubicBezTo>
                      <a:pt x="529" y="65"/>
                      <a:pt x="523" y="65"/>
                      <a:pt x="517" y="69"/>
                    </a:cubicBezTo>
                    <a:cubicBezTo>
                      <a:pt x="507" y="74"/>
                      <a:pt x="500" y="65"/>
                      <a:pt x="492" y="65"/>
                    </a:cubicBezTo>
                    <a:cubicBezTo>
                      <a:pt x="473" y="65"/>
                      <a:pt x="453" y="62"/>
                      <a:pt x="435" y="72"/>
                    </a:cubicBezTo>
                    <a:cubicBezTo>
                      <a:pt x="429" y="75"/>
                      <a:pt x="423" y="72"/>
                      <a:pt x="418" y="70"/>
                    </a:cubicBezTo>
                    <a:cubicBezTo>
                      <a:pt x="415" y="69"/>
                      <a:pt x="412" y="69"/>
                      <a:pt x="410" y="68"/>
                    </a:cubicBezTo>
                    <a:cubicBezTo>
                      <a:pt x="379" y="66"/>
                      <a:pt x="349" y="74"/>
                      <a:pt x="319" y="70"/>
                    </a:cubicBezTo>
                    <a:cubicBezTo>
                      <a:pt x="291" y="66"/>
                      <a:pt x="262" y="71"/>
                      <a:pt x="234" y="70"/>
                    </a:cubicBezTo>
                    <a:cubicBezTo>
                      <a:pt x="232" y="70"/>
                      <a:pt x="230" y="69"/>
                      <a:pt x="228" y="69"/>
                    </a:cubicBezTo>
                    <a:cubicBezTo>
                      <a:pt x="208" y="66"/>
                      <a:pt x="188" y="71"/>
                      <a:pt x="167" y="71"/>
                    </a:cubicBezTo>
                    <a:cubicBezTo>
                      <a:pt x="137" y="71"/>
                      <a:pt x="106" y="75"/>
                      <a:pt x="76" y="72"/>
                    </a:cubicBezTo>
                    <a:cubicBezTo>
                      <a:pt x="70" y="71"/>
                      <a:pt x="65" y="73"/>
                      <a:pt x="60" y="74"/>
                    </a:cubicBezTo>
                    <a:cubicBezTo>
                      <a:pt x="56" y="75"/>
                      <a:pt x="53" y="74"/>
                      <a:pt x="49" y="72"/>
                    </a:cubicBezTo>
                    <a:cubicBezTo>
                      <a:pt x="43" y="66"/>
                      <a:pt x="35" y="70"/>
                      <a:pt x="28" y="70"/>
                    </a:cubicBezTo>
                    <a:cubicBezTo>
                      <a:pt x="21" y="70"/>
                      <a:pt x="13" y="74"/>
                      <a:pt x="8" y="66"/>
                    </a:cubicBezTo>
                    <a:cubicBezTo>
                      <a:pt x="4" y="54"/>
                      <a:pt x="0" y="43"/>
                      <a:pt x="4" y="30"/>
                    </a:cubicBezTo>
                    <a:cubicBezTo>
                      <a:pt x="5" y="28"/>
                      <a:pt x="7" y="27"/>
                      <a:pt x="9" y="26"/>
                    </a:cubicBezTo>
                    <a:cubicBezTo>
                      <a:pt x="28" y="26"/>
                      <a:pt x="46" y="24"/>
                      <a:pt x="65" y="24"/>
                    </a:cubicBezTo>
                    <a:cubicBezTo>
                      <a:pt x="73" y="23"/>
                      <a:pt x="81" y="23"/>
                      <a:pt x="89" y="23"/>
                    </a:cubicBezTo>
                    <a:cubicBezTo>
                      <a:pt x="91" y="23"/>
                      <a:pt x="93" y="24"/>
                      <a:pt x="95" y="24"/>
                    </a:cubicBezTo>
                    <a:cubicBezTo>
                      <a:pt x="114" y="26"/>
                      <a:pt x="134" y="22"/>
                      <a:pt x="153" y="22"/>
                    </a:cubicBezTo>
                    <a:cubicBezTo>
                      <a:pt x="169" y="22"/>
                      <a:pt x="184" y="24"/>
                      <a:pt x="199" y="20"/>
                    </a:cubicBezTo>
                    <a:cubicBezTo>
                      <a:pt x="234" y="17"/>
                      <a:pt x="269" y="19"/>
                      <a:pt x="304" y="20"/>
                    </a:cubicBezTo>
                    <a:cubicBezTo>
                      <a:pt x="387" y="20"/>
                      <a:pt x="471" y="20"/>
                      <a:pt x="555" y="15"/>
                    </a:cubicBezTo>
                    <a:cubicBezTo>
                      <a:pt x="586" y="13"/>
                      <a:pt x="616" y="19"/>
                      <a:pt x="646" y="19"/>
                    </a:cubicBezTo>
                    <a:cubicBezTo>
                      <a:pt x="705" y="18"/>
                      <a:pt x="763" y="10"/>
                      <a:pt x="821" y="7"/>
                    </a:cubicBezTo>
                    <a:cubicBezTo>
                      <a:pt x="855" y="6"/>
                      <a:pt x="889" y="7"/>
                      <a:pt x="923" y="6"/>
                    </a:cubicBezTo>
                    <a:cubicBezTo>
                      <a:pt x="957" y="7"/>
                      <a:pt x="990" y="2"/>
                      <a:pt x="1023" y="0"/>
                    </a:cubicBezTo>
                    <a:close/>
                  </a:path>
                </a:pathLst>
              </a:custGeom>
              <a:solidFill>
                <a:srgbClr val="DEE6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7" name="Freeform 34">
                <a:extLst>
                  <a:ext uri="{FF2B5EF4-FFF2-40B4-BE49-F238E27FC236}">
                    <a16:creationId xmlns:a16="http://schemas.microsoft.com/office/drawing/2014/main" id="{0D4B046E-F6BA-4B52-B4F0-7C5F28F8A0A4}"/>
                  </a:ext>
                </a:extLst>
              </p:cNvPr>
              <p:cNvSpPr>
                <a:spLocks/>
              </p:cNvSpPr>
              <p:nvPr/>
            </p:nvSpPr>
            <p:spPr bwMode="auto">
              <a:xfrm>
                <a:off x="1003" y="2794"/>
                <a:ext cx="1159" cy="86"/>
              </a:xfrm>
              <a:custGeom>
                <a:avLst/>
                <a:gdLst>
                  <a:gd name="T0" fmla="*/ 140 w 1032"/>
                  <a:gd name="T1" fmla="*/ 25 h 76"/>
                  <a:gd name="T2" fmla="*/ 183 w 1032"/>
                  <a:gd name="T3" fmla="*/ 32 h 76"/>
                  <a:gd name="T4" fmla="*/ 277 w 1032"/>
                  <a:gd name="T5" fmla="*/ 41 h 76"/>
                  <a:gd name="T6" fmla="*/ 394 w 1032"/>
                  <a:gd name="T7" fmla="*/ 39 h 76"/>
                  <a:gd name="T8" fmla="*/ 459 w 1032"/>
                  <a:gd name="T9" fmla="*/ 38 h 76"/>
                  <a:gd name="T10" fmla="*/ 543 w 1032"/>
                  <a:gd name="T11" fmla="*/ 28 h 76"/>
                  <a:gd name="T12" fmla="*/ 674 w 1032"/>
                  <a:gd name="T13" fmla="*/ 16 h 76"/>
                  <a:gd name="T14" fmla="*/ 721 w 1032"/>
                  <a:gd name="T15" fmla="*/ 8 h 76"/>
                  <a:gd name="T16" fmla="*/ 740 w 1032"/>
                  <a:gd name="T17" fmla="*/ 7 h 76"/>
                  <a:gd name="T18" fmla="*/ 786 w 1032"/>
                  <a:gd name="T19" fmla="*/ 12 h 76"/>
                  <a:gd name="T20" fmla="*/ 949 w 1032"/>
                  <a:gd name="T21" fmla="*/ 3 h 76"/>
                  <a:gd name="T22" fmla="*/ 993 w 1032"/>
                  <a:gd name="T23" fmla="*/ 1 h 76"/>
                  <a:gd name="T24" fmla="*/ 1012 w 1032"/>
                  <a:gd name="T25" fmla="*/ 5 h 76"/>
                  <a:gd name="T26" fmla="*/ 1032 w 1032"/>
                  <a:gd name="T27" fmla="*/ 62 h 76"/>
                  <a:gd name="T28" fmla="*/ 979 w 1032"/>
                  <a:gd name="T29" fmla="*/ 56 h 76"/>
                  <a:gd name="T30" fmla="*/ 839 w 1032"/>
                  <a:gd name="T31" fmla="*/ 61 h 76"/>
                  <a:gd name="T32" fmla="*/ 764 w 1032"/>
                  <a:gd name="T33" fmla="*/ 59 h 76"/>
                  <a:gd name="T34" fmla="*/ 724 w 1032"/>
                  <a:gd name="T35" fmla="*/ 63 h 76"/>
                  <a:gd name="T36" fmla="*/ 601 w 1032"/>
                  <a:gd name="T37" fmla="*/ 69 h 76"/>
                  <a:gd name="T38" fmla="*/ 595 w 1032"/>
                  <a:gd name="T39" fmla="*/ 70 h 76"/>
                  <a:gd name="T40" fmla="*/ 571 w 1032"/>
                  <a:gd name="T41" fmla="*/ 67 h 76"/>
                  <a:gd name="T42" fmla="*/ 523 w 1032"/>
                  <a:gd name="T43" fmla="*/ 70 h 76"/>
                  <a:gd name="T44" fmla="*/ 490 w 1032"/>
                  <a:gd name="T45" fmla="*/ 73 h 76"/>
                  <a:gd name="T46" fmla="*/ 447 w 1032"/>
                  <a:gd name="T47" fmla="*/ 73 h 76"/>
                  <a:gd name="T48" fmla="*/ 405 w 1032"/>
                  <a:gd name="T49" fmla="*/ 73 h 76"/>
                  <a:gd name="T50" fmla="*/ 376 w 1032"/>
                  <a:gd name="T51" fmla="*/ 70 h 76"/>
                  <a:gd name="T52" fmla="*/ 255 w 1032"/>
                  <a:gd name="T53" fmla="*/ 71 h 76"/>
                  <a:gd name="T54" fmla="*/ 229 w 1032"/>
                  <a:gd name="T55" fmla="*/ 74 h 76"/>
                  <a:gd name="T56" fmla="*/ 132 w 1032"/>
                  <a:gd name="T57" fmla="*/ 68 h 76"/>
                  <a:gd name="T58" fmla="*/ 12 w 1032"/>
                  <a:gd name="T59" fmla="*/ 67 h 76"/>
                  <a:gd name="T60" fmla="*/ 5 w 1032"/>
                  <a:gd name="T61" fmla="*/ 57 h 76"/>
                  <a:gd name="T62" fmla="*/ 1 w 1032"/>
                  <a:gd name="T63" fmla="*/ 38 h 76"/>
                  <a:gd name="T64" fmla="*/ 29 w 1032"/>
                  <a:gd name="T65" fmla="*/ 18 h 76"/>
                  <a:gd name="T66" fmla="*/ 140 w 1032"/>
                  <a:gd name="T67" fmla="*/ 25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32" h="76">
                    <a:moveTo>
                      <a:pt x="140" y="25"/>
                    </a:moveTo>
                    <a:cubicBezTo>
                      <a:pt x="154" y="27"/>
                      <a:pt x="169" y="29"/>
                      <a:pt x="183" y="32"/>
                    </a:cubicBezTo>
                    <a:cubicBezTo>
                      <a:pt x="214" y="39"/>
                      <a:pt x="246" y="39"/>
                      <a:pt x="277" y="41"/>
                    </a:cubicBezTo>
                    <a:cubicBezTo>
                      <a:pt x="316" y="43"/>
                      <a:pt x="355" y="41"/>
                      <a:pt x="394" y="39"/>
                    </a:cubicBezTo>
                    <a:cubicBezTo>
                      <a:pt x="415" y="38"/>
                      <a:pt x="437" y="26"/>
                      <a:pt x="459" y="38"/>
                    </a:cubicBezTo>
                    <a:cubicBezTo>
                      <a:pt x="486" y="22"/>
                      <a:pt x="516" y="33"/>
                      <a:pt x="543" y="28"/>
                    </a:cubicBezTo>
                    <a:cubicBezTo>
                      <a:pt x="587" y="22"/>
                      <a:pt x="630" y="15"/>
                      <a:pt x="674" y="16"/>
                    </a:cubicBezTo>
                    <a:cubicBezTo>
                      <a:pt x="690" y="16"/>
                      <a:pt x="706" y="16"/>
                      <a:pt x="721" y="8"/>
                    </a:cubicBezTo>
                    <a:cubicBezTo>
                      <a:pt x="727" y="5"/>
                      <a:pt x="734" y="3"/>
                      <a:pt x="740" y="7"/>
                    </a:cubicBezTo>
                    <a:cubicBezTo>
                      <a:pt x="755" y="17"/>
                      <a:pt x="771" y="11"/>
                      <a:pt x="786" y="12"/>
                    </a:cubicBezTo>
                    <a:cubicBezTo>
                      <a:pt x="841" y="14"/>
                      <a:pt x="895" y="0"/>
                      <a:pt x="949" y="3"/>
                    </a:cubicBezTo>
                    <a:cubicBezTo>
                      <a:pt x="964" y="4"/>
                      <a:pt x="979" y="4"/>
                      <a:pt x="993" y="1"/>
                    </a:cubicBezTo>
                    <a:cubicBezTo>
                      <a:pt x="1000" y="0"/>
                      <a:pt x="1006" y="0"/>
                      <a:pt x="1012" y="5"/>
                    </a:cubicBezTo>
                    <a:cubicBezTo>
                      <a:pt x="1015" y="25"/>
                      <a:pt x="1029" y="41"/>
                      <a:pt x="1032" y="62"/>
                    </a:cubicBezTo>
                    <a:cubicBezTo>
                      <a:pt x="1015" y="53"/>
                      <a:pt x="997" y="54"/>
                      <a:pt x="979" y="56"/>
                    </a:cubicBezTo>
                    <a:cubicBezTo>
                      <a:pt x="932" y="48"/>
                      <a:pt x="886" y="57"/>
                      <a:pt x="839" y="61"/>
                    </a:cubicBezTo>
                    <a:cubicBezTo>
                      <a:pt x="814" y="63"/>
                      <a:pt x="789" y="57"/>
                      <a:pt x="764" y="59"/>
                    </a:cubicBezTo>
                    <a:cubicBezTo>
                      <a:pt x="751" y="61"/>
                      <a:pt x="737" y="61"/>
                      <a:pt x="724" y="63"/>
                    </a:cubicBezTo>
                    <a:cubicBezTo>
                      <a:pt x="683" y="70"/>
                      <a:pt x="642" y="65"/>
                      <a:pt x="601" y="69"/>
                    </a:cubicBezTo>
                    <a:cubicBezTo>
                      <a:pt x="599" y="69"/>
                      <a:pt x="597" y="70"/>
                      <a:pt x="595" y="70"/>
                    </a:cubicBezTo>
                    <a:cubicBezTo>
                      <a:pt x="587" y="71"/>
                      <a:pt x="579" y="70"/>
                      <a:pt x="571" y="67"/>
                    </a:cubicBezTo>
                    <a:cubicBezTo>
                      <a:pt x="555" y="62"/>
                      <a:pt x="539" y="62"/>
                      <a:pt x="523" y="70"/>
                    </a:cubicBezTo>
                    <a:cubicBezTo>
                      <a:pt x="513" y="74"/>
                      <a:pt x="502" y="75"/>
                      <a:pt x="490" y="73"/>
                    </a:cubicBezTo>
                    <a:cubicBezTo>
                      <a:pt x="476" y="70"/>
                      <a:pt x="461" y="70"/>
                      <a:pt x="447" y="73"/>
                    </a:cubicBezTo>
                    <a:cubicBezTo>
                      <a:pt x="433" y="76"/>
                      <a:pt x="419" y="76"/>
                      <a:pt x="405" y="73"/>
                    </a:cubicBezTo>
                    <a:cubicBezTo>
                      <a:pt x="395" y="71"/>
                      <a:pt x="386" y="71"/>
                      <a:pt x="376" y="70"/>
                    </a:cubicBezTo>
                    <a:cubicBezTo>
                      <a:pt x="335" y="70"/>
                      <a:pt x="295" y="75"/>
                      <a:pt x="255" y="71"/>
                    </a:cubicBezTo>
                    <a:cubicBezTo>
                      <a:pt x="246" y="70"/>
                      <a:pt x="237" y="70"/>
                      <a:pt x="229" y="74"/>
                    </a:cubicBezTo>
                    <a:cubicBezTo>
                      <a:pt x="197" y="73"/>
                      <a:pt x="164" y="71"/>
                      <a:pt x="132" y="68"/>
                    </a:cubicBezTo>
                    <a:cubicBezTo>
                      <a:pt x="92" y="70"/>
                      <a:pt x="52" y="68"/>
                      <a:pt x="12" y="67"/>
                    </a:cubicBezTo>
                    <a:cubicBezTo>
                      <a:pt x="9" y="65"/>
                      <a:pt x="7" y="61"/>
                      <a:pt x="5" y="57"/>
                    </a:cubicBezTo>
                    <a:cubicBezTo>
                      <a:pt x="2" y="51"/>
                      <a:pt x="0" y="45"/>
                      <a:pt x="1" y="38"/>
                    </a:cubicBezTo>
                    <a:cubicBezTo>
                      <a:pt x="4" y="22"/>
                      <a:pt x="15" y="18"/>
                      <a:pt x="29" y="18"/>
                    </a:cubicBezTo>
                    <a:cubicBezTo>
                      <a:pt x="66" y="19"/>
                      <a:pt x="103" y="24"/>
                      <a:pt x="140" y="25"/>
                    </a:cubicBezTo>
                    <a:close/>
                  </a:path>
                </a:pathLst>
              </a:custGeom>
              <a:solidFill>
                <a:srgbClr val="DBE5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8" name="Freeform 35">
                <a:extLst>
                  <a:ext uri="{FF2B5EF4-FFF2-40B4-BE49-F238E27FC236}">
                    <a16:creationId xmlns:a16="http://schemas.microsoft.com/office/drawing/2014/main" id="{30EB18C3-0E9B-4E24-B14C-A5F95EF7572A}"/>
                  </a:ext>
                </a:extLst>
              </p:cNvPr>
              <p:cNvSpPr>
                <a:spLocks/>
              </p:cNvSpPr>
              <p:nvPr/>
            </p:nvSpPr>
            <p:spPr bwMode="auto">
              <a:xfrm>
                <a:off x="20" y="4130"/>
                <a:ext cx="1108" cy="92"/>
              </a:xfrm>
              <a:custGeom>
                <a:avLst/>
                <a:gdLst>
                  <a:gd name="T0" fmla="*/ 874 w 986"/>
                  <a:gd name="T1" fmla="*/ 64 h 82"/>
                  <a:gd name="T2" fmla="*/ 828 w 986"/>
                  <a:gd name="T3" fmla="*/ 66 h 82"/>
                  <a:gd name="T4" fmla="*/ 804 w 986"/>
                  <a:gd name="T5" fmla="*/ 60 h 82"/>
                  <a:gd name="T6" fmla="*/ 776 w 986"/>
                  <a:gd name="T7" fmla="*/ 65 h 82"/>
                  <a:gd name="T8" fmla="*/ 563 w 986"/>
                  <a:gd name="T9" fmla="*/ 63 h 82"/>
                  <a:gd name="T10" fmla="*/ 513 w 986"/>
                  <a:gd name="T11" fmla="*/ 64 h 82"/>
                  <a:gd name="T12" fmla="*/ 427 w 986"/>
                  <a:gd name="T13" fmla="*/ 59 h 82"/>
                  <a:gd name="T14" fmla="*/ 234 w 986"/>
                  <a:gd name="T15" fmla="*/ 51 h 82"/>
                  <a:gd name="T16" fmla="*/ 94 w 986"/>
                  <a:gd name="T17" fmla="*/ 44 h 82"/>
                  <a:gd name="T18" fmla="*/ 26 w 986"/>
                  <a:gd name="T19" fmla="*/ 41 h 82"/>
                  <a:gd name="T20" fmla="*/ 2 w 986"/>
                  <a:gd name="T21" fmla="*/ 12 h 82"/>
                  <a:gd name="T22" fmla="*/ 2 w 986"/>
                  <a:gd name="T23" fmla="*/ 8 h 82"/>
                  <a:gd name="T24" fmla="*/ 75 w 986"/>
                  <a:gd name="T25" fmla="*/ 6 h 82"/>
                  <a:gd name="T26" fmla="*/ 106 w 986"/>
                  <a:gd name="T27" fmla="*/ 8 h 82"/>
                  <a:gd name="T28" fmla="*/ 212 w 986"/>
                  <a:gd name="T29" fmla="*/ 12 h 82"/>
                  <a:gd name="T30" fmla="*/ 304 w 986"/>
                  <a:gd name="T31" fmla="*/ 22 h 82"/>
                  <a:gd name="T32" fmla="*/ 351 w 986"/>
                  <a:gd name="T33" fmla="*/ 19 h 82"/>
                  <a:gd name="T34" fmla="*/ 450 w 986"/>
                  <a:gd name="T35" fmla="*/ 31 h 82"/>
                  <a:gd name="T36" fmla="*/ 480 w 986"/>
                  <a:gd name="T37" fmla="*/ 26 h 82"/>
                  <a:gd name="T38" fmla="*/ 612 w 986"/>
                  <a:gd name="T39" fmla="*/ 34 h 82"/>
                  <a:gd name="T40" fmla="*/ 765 w 986"/>
                  <a:gd name="T41" fmla="*/ 32 h 82"/>
                  <a:gd name="T42" fmla="*/ 864 w 986"/>
                  <a:gd name="T43" fmla="*/ 36 h 82"/>
                  <a:gd name="T44" fmla="*/ 940 w 986"/>
                  <a:gd name="T45" fmla="*/ 35 h 82"/>
                  <a:gd name="T46" fmla="*/ 969 w 986"/>
                  <a:gd name="T47" fmla="*/ 36 h 82"/>
                  <a:gd name="T48" fmla="*/ 985 w 986"/>
                  <a:gd name="T49" fmla="*/ 44 h 82"/>
                  <a:gd name="T50" fmla="*/ 976 w 986"/>
                  <a:gd name="T51" fmla="*/ 61 h 82"/>
                  <a:gd name="T52" fmla="*/ 906 w 986"/>
                  <a:gd name="T53" fmla="*/ 60 h 82"/>
                  <a:gd name="T54" fmla="*/ 906 w 986"/>
                  <a:gd name="T55" fmla="*/ 60 h 82"/>
                  <a:gd name="T56" fmla="*/ 874 w 986"/>
                  <a:gd name="T57" fmla="*/ 64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986" h="82">
                    <a:moveTo>
                      <a:pt x="874" y="64"/>
                    </a:moveTo>
                    <a:cubicBezTo>
                      <a:pt x="859" y="72"/>
                      <a:pt x="842" y="71"/>
                      <a:pt x="828" y="66"/>
                    </a:cubicBezTo>
                    <a:cubicBezTo>
                      <a:pt x="820" y="64"/>
                      <a:pt x="805" y="82"/>
                      <a:pt x="804" y="60"/>
                    </a:cubicBezTo>
                    <a:cubicBezTo>
                      <a:pt x="799" y="80"/>
                      <a:pt x="785" y="64"/>
                      <a:pt x="776" y="65"/>
                    </a:cubicBezTo>
                    <a:cubicBezTo>
                      <a:pt x="705" y="73"/>
                      <a:pt x="634" y="75"/>
                      <a:pt x="563" y="63"/>
                    </a:cubicBezTo>
                    <a:cubicBezTo>
                      <a:pt x="547" y="61"/>
                      <a:pt x="530" y="63"/>
                      <a:pt x="513" y="64"/>
                    </a:cubicBezTo>
                    <a:cubicBezTo>
                      <a:pt x="484" y="66"/>
                      <a:pt x="455" y="57"/>
                      <a:pt x="427" y="59"/>
                    </a:cubicBezTo>
                    <a:cubicBezTo>
                      <a:pt x="362" y="64"/>
                      <a:pt x="299" y="48"/>
                      <a:pt x="234" y="51"/>
                    </a:cubicBezTo>
                    <a:cubicBezTo>
                      <a:pt x="187" y="52"/>
                      <a:pt x="141" y="46"/>
                      <a:pt x="94" y="44"/>
                    </a:cubicBezTo>
                    <a:cubicBezTo>
                      <a:pt x="71" y="43"/>
                      <a:pt x="48" y="44"/>
                      <a:pt x="26" y="41"/>
                    </a:cubicBezTo>
                    <a:cubicBezTo>
                      <a:pt x="7" y="38"/>
                      <a:pt x="0" y="30"/>
                      <a:pt x="2" y="12"/>
                    </a:cubicBezTo>
                    <a:cubicBezTo>
                      <a:pt x="2" y="11"/>
                      <a:pt x="2" y="9"/>
                      <a:pt x="2" y="8"/>
                    </a:cubicBezTo>
                    <a:cubicBezTo>
                      <a:pt x="26" y="0"/>
                      <a:pt x="51" y="3"/>
                      <a:pt x="75" y="6"/>
                    </a:cubicBezTo>
                    <a:cubicBezTo>
                      <a:pt x="85" y="8"/>
                      <a:pt x="96" y="7"/>
                      <a:pt x="106" y="8"/>
                    </a:cubicBezTo>
                    <a:cubicBezTo>
                      <a:pt x="141" y="13"/>
                      <a:pt x="177" y="10"/>
                      <a:pt x="212" y="12"/>
                    </a:cubicBezTo>
                    <a:cubicBezTo>
                      <a:pt x="243" y="14"/>
                      <a:pt x="274" y="19"/>
                      <a:pt x="304" y="22"/>
                    </a:cubicBezTo>
                    <a:cubicBezTo>
                      <a:pt x="320" y="23"/>
                      <a:pt x="335" y="20"/>
                      <a:pt x="351" y="19"/>
                    </a:cubicBezTo>
                    <a:cubicBezTo>
                      <a:pt x="385" y="19"/>
                      <a:pt x="418" y="18"/>
                      <a:pt x="450" y="31"/>
                    </a:cubicBezTo>
                    <a:cubicBezTo>
                      <a:pt x="460" y="35"/>
                      <a:pt x="469" y="25"/>
                      <a:pt x="480" y="26"/>
                    </a:cubicBezTo>
                    <a:cubicBezTo>
                      <a:pt x="524" y="30"/>
                      <a:pt x="568" y="30"/>
                      <a:pt x="612" y="34"/>
                    </a:cubicBezTo>
                    <a:cubicBezTo>
                      <a:pt x="663" y="40"/>
                      <a:pt x="714" y="27"/>
                      <a:pt x="765" y="32"/>
                    </a:cubicBezTo>
                    <a:cubicBezTo>
                      <a:pt x="798" y="34"/>
                      <a:pt x="831" y="30"/>
                      <a:pt x="864" y="36"/>
                    </a:cubicBezTo>
                    <a:cubicBezTo>
                      <a:pt x="889" y="40"/>
                      <a:pt x="915" y="36"/>
                      <a:pt x="940" y="35"/>
                    </a:cubicBezTo>
                    <a:cubicBezTo>
                      <a:pt x="950" y="35"/>
                      <a:pt x="960" y="37"/>
                      <a:pt x="969" y="36"/>
                    </a:cubicBezTo>
                    <a:cubicBezTo>
                      <a:pt x="978" y="33"/>
                      <a:pt x="984" y="33"/>
                      <a:pt x="985" y="44"/>
                    </a:cubicBezTo>
                    <a:cubicBezTo>
                      <a:pt x="986" y="51"/>
                      <a:pt x="982" y="63"/>
                      <a:pt x="976" y="61"/>
                    </a:cubicBezTo>
                    <a:cubicBezTo>
                      <a:pt x="952" y="53"/>
                      <a:pt x="929" y="69"/>
                      <a:pt x="906" y="60"/>
                    </a:cubicBezTo>
                    <a:cubicBezTo>
                      <a:pt x="906" y="60"/>
                      <a:pt x="906" y="60"/>
                      <a:pt x="906" y="60"/>
                    </a:cubicBezTo>
                    <a:cubicBezTo>
                      <a:pt x="894" y="53"/>
                      <a:pt x="885" y="64"/>
                      <a:pt x="874" y="64"/>
                    </a:cubicBezTo>
                    <a:close/>
                  </a:path>
                </a:pathLst>
              </a:custGeom>
              <a:solidFill>
                <a:srgbClr val="8FC1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9" name="Freeform 36">
                <a:extLst>
                  <a:ext uri="{FF2B5EF4-FFF2-40B4-BE49-F238E27FC236}">
                    <a16:creationId xmlns:a16="http://schemas.microsoft.com/office/drawing/2014/main" id="{99C541DB-A883-44EA-9D53-8869B9B91963}"/>
                  </a:ext>
                </a:extLst>
              </p:cNvPr>
              <p:cNvSpPr>
                <a:spLocks/>
              </p:cNvSpPr>
              <p:nvPr/>
            </p:nvSpPr>
            <p:spPr bwMode="auto">
              <a:xfrm>
                <a:off x="198" y="3249"/>
                <a:ext cx="676" cy="108"/>
              </a:xfrm>
              <a:custGeom>
                <a:avLst/>
                <a:gdLst>
                  <a:gd name="T0" fmla="*/ 0 w 602"/>
                  <a:gd name="T1" fmla="*/ 68 h 96"/>
                  <a:gd name="T2" fmla="*/ 32 w 602"/>
                  <a:gd name="T3" fmla="*/ 0 h 96"/>
                  <a:gd name="T4" fmla="*/ 50 w 602"/>
                  <a:gd name="T5" fmla="*/ 11 h 96"/>
                  <a:gd name="T6" fmla="*/ 146 w 602"/>
                  <a:gd name="T7" fmla="*/ 17 h 96"/>
                  <a:gd name="T8" fmla="*/ 243 w 602"/>
                  <a:gd name="T9" fmla="*/ 20 h 96"/>
                  <a:gd name="T10" fmla="*/ 287 w 602"/>
                  <a:gd name="T11" fmla="*/ 21 h 96"/>
                  <a:gd name="T12" fmla="*/ 353 w 602"/>
                  <a:gd name="T13" fmla="*/ 25 h 96"/>
                  <a:gd name="T14" fmla="*/ 372 w 602"/>
                  <a:gd name="T15" fmla="*/ 21 h 96"/>
                  <a:gd name="T16" fmla="*/ 378 w 602"/>
                  <a:gd name="T17" fmla="*/ 22 h 96"/>
                  <a:gd name="T18" fmla="*/ 444 w 602"/>
                  <a:gd name="T19" fmla="*/ 27 h 96"/>
                  <a:gd name="T20" fmla="*/ 529 w 602"/>
                  <a:gd name="T21" fmla="*/ 23 h 96"/>
                  <a:gd name="T22" fmla="*/ 578 w 602"/>
                  <a:gd name="T23" fmla="*/ 16 h 96"/>
                  <a:gd name="T24" fmla="*/ 589 w 602"/>
                  <a:gd name="T25" fmla="*/ 18 h 96"/>
                  <a:gd name="T26" fmla="*/ 574 w 602"/>
                  <a:gd name="T27" fmla="*/ 34 h 96"/>
                  <a:gd name="T28" fmla="*/ 598 w 602"/>
                  <a:gd name="T29" fmla="*/ 39 h 96"/>
                  <a:gd name="T30" fmla="*/ 600 w 602"/>
                  <a:gd name="T31" fmla="*/ 45 h 96"/>
                  <a:gd name="T32" fmla="*/ 601 w 602"/>
                  <a:gd name="T33" fmla="*/ 79 h 96"/>
                  <a:gd name="T34" fmla="*/ 587 w 602"/>
                  <a:gd name="T35" fmla="*/ 90 h 96"/>
                  <a:gd name="T36" fmla="*/ 565 w 602"/>
                  <a:gd name="T37" fmla="*/ 91 h 96"/>
                  <a:gd name="T38" fmla="*/ 411 w 602"/>
                  <a:gd name="T39" fmla="*/ 86 h 96"/>
                  <a:gd name="T40" fmla="*/ 385 w 602"/>
                  <a:gd name="T41" fmla="*/ 86 h 96"/>
                  <a:gd name="T42" fmla="*/ 256 w 602"/>
                  <a:gd name="T43" fmla="*/ 84 h 96"/>
                  <a:gd name="T44" fmla="*/ 163 w 602"/>
                  <a:gd name="T45" fmla="*/ 81 h 96"/>
                  <a:gd name="T46" fmla="*/ 120 w 602"/>
                  <a:gd name="T47" fmla="*/ 77 h 96"/>
                  <a:gd name="T48" fmla="*/ 0 w 602"/>
                  <a:gd name="T49" fmla="*/ 6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02" h="96">
                    <a:moveTo>
                      <a:pt x="0" y="68"/>
                    </a:moveTo>
                    <a:cubicBezTo>
                      <a:pt x="10" y="45"/>
                      <a:pt x="21" y="22"/>
                      <a:pt x="32" y="0"/>
                    </a:cubicBezTo>
                    <a:cubicBezTo>
                      <a:pt x="37" y="4"/>
                      <a:pt x="42" y="10"/>
                      <a:pt x="50" y="11"/>
                    </a:cubicBezTo>
                    <a:cubicBezTo>
                      <a:pt x="82" y="13"/>
                      <a:pt x="114" y="20"/>
                      <a:pt x="146" y="17"/>
                    </a:cubicBezTo>
                    <a:cubicBezTo>
                      <a:pt x="179" y="14"/>
                      <a:pt x="211" y="19"/>
                      <a:pt x="243" y="20"/>
                    </a:cubicBezTo>
                    <a:cubicBezTo>
                      <a:pt x="258" y="24"/>
                      <a:pt x="272" y="23"/>
                      <a:pt x="287" y="21"/>
                    </a:cubicBezTo>
                    <a:cubicBezTo>
                      <a:pt x="309" y="25"/>
                      <a:pt x="331" y="19"/>
                      <a:pt x="353" y="25"/>
                    </a:cubicBezTo>
                    <a:cubicBezTo>
                      <a:pt x="360" y="27"/>
                      <a:pt x="366" y="21"/>
                      <a:pt x="372" y="21"/>
                    </a:cubicBezTo>
                    <a:cubicBezTo>
                      <a:pt x="374" y="21"/>
                      <a:pt x="376" y="21"/>
                      <a:pt x="378" y="22"/>
                    </a:cubicBezTo>
                    <a:cubicBezTo>
                      <a:pt x="400" y="29"/>
                      <a:pt x="422" y="24"/>
                      <a:pt x="444" y="27"/>
                    </a:cubicBezTo>
                    <a:cubicBezTo>
                      <a:pt x="472" y="26"/>
                      <a:pt x="500" y="20"/>
                      <a:pt x="529" y="23"/>
                    </a:cubicBezTo>
                    <a:cubicBezTo>
                      <a:pt x="545" y="25"/>
                      <a:pt x="560" y="12"/>
                      <a:pt x="578" y="16"/>
                    </a:cubicBezTo>
                    <a:cubicBezTo>
                      <a:pt x="581" y="17"/>
                      <a:pt x="586" y="16"/>
                      <a:pt x="589" y="18"/>
                    </a:cubicBezTo>
                    <a:cubicBezTo>
                      <a:pt x="589" y="27"/>
                      <a:pt x="589" y="27"/>
                      <a:pt x="574" y="34"/>
                    </a:cubicBezTo>
                    <a:cubicBezTo>
                      <a:pt x="583" y="29"/>
                      <a:pt x="592" y="27"/>
                      <a:pt x="598" y="39"/>
                    </a:cubicBezTo>
                    <a:cubicBezTo>
                      <a:pt x="599" y="41"/>
                      <a:pt x="600" y="43"/>
                      <a:pt x="600" y="45"/>
                    </a:cubicBezTo>
                    <a:cubicBezTo>
                      <a:pt x="602" y="56"/>
                      <a:pt x="602" y="67"/>
                      <a:pt x="601" y="79"/>
                    </a:cubicBezTo>
                    <a:cubicBezTo>
                      <a:pt x="599" y="87"/>
                      <a:pt x="594" y="90"/>
                      <a:pt x="587" y="90"/>
                    </a:cubicBezTo>
                    <a:cubicBezTo>
                      <a:pt x="579" y="89"/>
                      <a:pt x="572" y="91"/>
                      <a:pt x="565" y="91"/>
                    </a:cubicBezTo>
                    <a:cubicBezTo>
                      <a:pt x="514" y="87"/>
                      <a:pt x="462" y="96"/>
                      <a:pt x="411" y="86"/>
                    </a:cubicBezTo>
                    <a:cubicBezTo>
                      <a:pt x="403" y="84"/>
                      <a:pt x="394" y="84"/>
                      <a:pt x="385" y="86"/>
                    </a:cubicBezTo>
                    <a:cubicBezTo>
                      <a:pt x="342" y="93"/>
                      <a:pt x="299" y="84"/>
                      <a:pt x="256" y="84"/>
                    </a:cubicBezTo>
                    <a:cubicBezTo>
                      <a:pt x="225" y="84"/>
                      <a:pt x="195" y="73"/>
                      <a:pt x="163" y="81"/>
                    </a:cubicBezTo>
                    <a:cubicBezTo>
                      <a:pt x="149" y="85"/>
                      <a:pt x="135" y="78"/>
                      <a:pt x="120" y="77"/>
                    </a:cubicBezTo>
                    <a:cubicBezTo>
                      <a:pt x="80" y="73"/>
                      <a:pt x="39" y="81"/>
                      <a:pt x="0" y="68"/>
                    </a:cubicBezTo>
                    <a:close/>
                  </a:path>
                </a:pathLst>
              </a:custGeom>
              <a:solidFill>
                <a:srgbClr val="DFE6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0" name="Freeform 37">
                <a:extLst>
                  <a:ext uri="{FF2B5EF4-FFF2-40B4-BE49-F238E27FC236}">
                    <a16:creationId xmlns:a16="http://schemas.microsoft.com/office/drawing/2014/main" id="{25465265-7523-4830-89CD-749F80B93D49}"/>
                  </a:ext>
                </a:extLst>
              </p:cNvPr>
              <p:cNvSpPr>
                <a:spLocks/>
              </p:cNvSpPr>
              <p:nvPr/>
            </p:nvSpPr>
            <p:spPr bwMode="auto">
              <a:xfrm>
                <a:off x="742" y="535"/>
                <a:ext cx="409" cy="454"/>
              </a:xfrm>
              <a:custGeom>
                <a:avLst/>
                <a:gdLst>
                  <a:gd name="T0" fmla="*/ 292 w 364"/>
                  <a:gd name="T1" fmla="*/ 397 h 404"/>
                  <a:gd name="T2" fmla="*/ 265 w 364"/>
                  <a:gd name="T3" fmla="*/ 400 h 404"/>
                  <a:gd name="T4" fmla="*/ 270 w 364"/>
                  <a:gd name="T5" fmla="*/ 383 h 404"/>
                  <a:gd name="T6" fmla="*/ 288 w 364"/>
                  <a:gd name="T7" fmla="*/ 326 h 404"/>
                  <a:gd name="T8" fmla="*/ 217 w 364"/>
                  <a:gd name="T9" fmla="*/ 239 h 404"/>
                  <a:gd name="T10" fmla="*/ 171 w 364"/>
                  <a:gd name="T11" fmla="*/ 209 h 404"/>
                  <a:gd name="T12" fmla="*/ 111 w 364"/>
                  <a:gd name="T13" fmla="*/ 153 h 404"/>
                  <a:gd name="T14" fmla="*/ 127 w 364"/>
                  <a:gd name="T15" fmla="*/ 170 h 404"/>
                  <a:gd name="T16" fmla="*/ 131 w 364"/>
                  <a:gd name="T17" fmla="*/ 180 h 404"/>
                  <a:gd name="T18" fmla="*/ 119 w 364"/>
                  <a:gd name="T19" fmla="*/ 179 h 404"/>
                  <a:gd name="T20" fmla="*/ 73 w 364"/>
                  <a:gd name="T21" fmla="*/ 137 h 404"/>
                  <a:gd name="T22" fmla="*/ 36 w 364"/>
                  <a:gd name="T23" fmla="*/ 96 h 404"/>
                  <a:gd name="T24" fmla="*/ 32 w 364"/>
                  <a:gd name="T25" fmla="*/ 88 h 404"/>
                  <a:gd name="T26" fmla="*/ 32 w 364"/>
                  <a:gd name="T27" fmla="*/ 82 h 404"/>
                  <a:gd name="T28" fmla="*/ 17 w 364"/>
                  <a:gd name="T29" fmla="*/ 59 h 404"/>
                  <a:gd name="T30" fmla="*/ 0 w 364"/>
                  <a:gd name="T31" fmla="*/ 41 h 404"/>
                  <a:gd name="T32" fmla="*/ 32 w 364"/>
                  <a:gd name="T33" fmla="*/ 32 h 404"/>
                  <a:gd name="T34" fmla="*/ 189 w 364"/>
                  <a:gd name="T35" fmla="*/ 167 h 404"/>
                  <a:gd name="T36" fmla="*/ 283 w 364"/>
                  <a:gd name="T37" fmla="*/ 272 h 404"/>
                  <a:gd name="T38" fmla="*/ 314 w 364"/>
                  <a:gd name="T39" fmla="*/ 332 h 404"/>
                  <a:gd name="T40" fmla="*/ 256 w 364"/>
                  <a:gd name="T41" fmla="*/ 241 h 404"/>
                  <a:gd name="T42" fmla="*/ 232 w 364"/>
                  <a:gd name="T43" fmla="*/ 212 h 404"/>
                  <a:gd name="T44" fmla="*/ 187 w 364"/>
                  <a:gd name="T45" fmla="*/ 165 h 404"/>
                  <a:gd name="T46" fmla="*/ 114 w 364"/>
                  <a:gd name="T47" fmla="*/ 92 h 404"/>
                  <a:gd name="T48" fmla="*/ 46 w 364"/>
                  <a:gd name="T49" fmla="*/ 19 h 404"/>
                  <a:gd name="T50" fmla="*/ 44 w 364"/>
                  <a:gd name="T51" fmla="*/ 12 h 404"/>
                  <a:gd name="T52" fmla="*/ 54 w 364"/>
                  <a:gd name="T53" fmla="*/ 0 h 404"/>
                  <a:gd name="T54" fmla="*/ 100 w 364"/>
                  <a:gd name="T55" fmla="*/ 35 h 404"/>
                  <a:gd name="T56" fmla="*/ 103 w 364"/>
                  <a:gd name="T57" fmla="*/ 41 h 404"/>
                  <a:gd name="T58" fmla="*/ 103 w 364"/>
                  <a:gd name="T59" fmla="*/ 37 h 404"/>
                  <a:gd name="T60" fmla="*/ 124 w 364"/>
                  <a:gd name="T61" fmla="*/ 28 h 404"/>
                  <a:gd name="T62" fmla="*/ 158 w 364"/>
                  <a:gd name="T63" fmla="*/ 55 h 404"/>
                  <a:gd name="T64" fmla="*/ 144 w 364"/>
                  <a:gd name="T65" fmla="*/ 36 h 404"/>
                  <a:gd name="T66" fmla="*/ 152 w 364"/>
                  <a:gd name="T67" fmla="*/ 36 h 404"/>
                  <a:gd name="T68" fmla="*/ 194 w 364"/>
                  <a:gd name="T69" fmla="*/ 77 h 404"/>
                  <a:gd name="T70" fmla="*/ 192 w 364"/>
                  <a:gd name="T71" fmla="*/ 81 h 404"/>
                  <a:gd name="T72" fmla="*/ 208 w 364"/>
                  <a:gd name="T73" fmla="*/ 115 h 404"/>
                  <a:gd name="T74" fmla="*/ 276 w 364"/>
                  <a:gd name="T75" fmla="*/ 173 h 404"/>
                  <a:gd name="T76" fmla="*/ 343 w 364"/>
                  <a:gd name="T77" fmla="*/ 259 h 404"/>
                  <a:gd name="T78" fmla="*/ 359 w 364"/>
                  <a:gd name="T79" fmla="*/ 292 h 404"/>
                  <a:gd name="T80" fmla="*/ 363 w 364"/>
                  <a:gd name="T81" fmla="*/ 303 h 404"/>
                  <a:gd name="T82" fmla="*/ 353 w 364"/>
                  <a:gd name="T83" fmla="*/ 323 h 404"/>
                  <a:gd name="T84" fmla="*/ 337 w 364"/>
                  <a:gd name="T85" fmla="*/ 313 h 404"/>
                  <a:gd name="T86" fmla="*/ 331 w 364"/>
                  <a:gd name="T87" fmla="*/ 304 h 404"/>
                  <a:gd name="T88" fmla="*/ 328 w 364"/>
                  <a:gd name="T89" fmla="*/ 300 h 404"/>
                  <a:gd name="T90" fmla="*/ 226 w 364"/>
                  <a:gd name="T91" fmla="*/ 180 h 404"/>
                  <a:gd name="T92" fmla="*/ 293 w 364"/>
                  <a:gd name="T93" fmla="*/ 254 h 404"/>
                  <a:gd name="T94" fmla="*/ 333 w 364"/>
                  <a:gd name="T95" fmla="*/ 325 h 404"/>
                  <a:gd name="T96" fmla="*/ 333 w 364"/>
                  <a:gd name="T97" fmla="*/ 348 h 404"/>
                  <a:gd name="T98" fmla="*/ 292 w 364"/>
                  <a:gd name="T99" fmla="*/ 397 h 4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64" h="404">
                    <a:moveTo>
                      <a:pt x="292" y="397"/>
                    </a:moveTo>
                    <a:cubicBezTo>
                      <a:pt x="284" y="404"/>
                      <a:pt x="274" y="398"/>
                      <a:pt x="265" y="400"/>
                    </a:cubicBezTo>
                    <a:cubicBezTo>
                      <a:pt x="259" y="391"/>
                      <a:pt x="264" y="388"/>
                      <a:pt x="270" y="383"/>
                    </a:cubicBezTo>
                    <a:cubicBezTo>
                      <a:pt x="294" y="364"/>
                      <a:pt x="297" y="351"/>
                      <a:pt x="288" y="326"/>
                    </a:cubicBezTo>
                    <a:cubicBezTo>
                      <a:pt x="275" y="288"/>
                      <a:pt x="244" y="265"/>
                      <a:pt x="217" y="239"/>
                    </a:cubicBezTo>
                    <a:cubicBezTo>
                      <a:pt x="204" y="227"/>
                      <a:pt x="186" y="219"/>
                      <a:pt x="171" y="209"/>
                    </a:cubicBezTo>
                    <a:cubicBezTo>
                      <a:pt x="148" y="193"/>
                      <a:pt x="131" y="171"/>
                      <a:pt x="111" y="153"/>
                    </a:cubicBezTo>
                    <a:cubicBezTo>
                      <a:pt x="116" y="158"/>
                      <a:pt x="122" y="163"/>
                      <a:pt x="127" y="170"/>
                    </a:cubicBezTo>
                    <a:cubicBezTo>
                      <a:pt x="130" y="172"/>
                      <a:pt x="134" y="176"/>
                      <a:pt x="131" y="180"/>
                    </a:cubicBezTo>
                    <a:cubicBezTo>
                      <a:pt x="128" y="184"/>
                      <a:pt x="123" y="181"/>
                      <a:pt x="119" y="179"/>
                    </a:cubicBezTo>
                    <a:cubicBezTo>
                      <a:pt x="102" y="166"/>
                      <a:pt x="86" y="153"/>
                      <a:pt x="73" y="137"/>
                    </a:cubicBezTo>
                    <a:cubicBezTo>
                      <a:pt x="61" y="123"/>
                      <a:pt x="47" y="110"/>
                      <a:pt x="36" y="96"/>
                    </a:cubicBezTo>
                    <a:cubicBezTo>
                      <a:pt x="35" y="93"/>
                      <a:pt x="33" y="90"/>
                      <a:pt x="32" y="88"/>
                    </a:cubicBezTo>
                    <a:cubicBezTo>
                      <a:pt x="30" y="86"/>
                      <a:pt x="30" y="84"/>
                      <a:pt x="32" y="82"/>
                    </a:cubicBezTo>
                    <a:cubicBezTo>
                      <a:pt x="34" y="69"/>
                      <a:pt x="22" y="66"/>
                      <a:pt x="17" y="59"/>
                    </a:cubicBezTo>
                    <a:cubicBezTo>
                      <a:pt x="12" y="53"/>
                      <a:pt x="7" y="49"/>
                      <a:pt x="0" y="41"/>
                    </a:cubicBezTo>
                    <a:cubicBezTo>
                      <a:pt x="13" y="41"/>
                      <a:pt x="27" y="48"/>
                      <a:pt x="32" y="32"/>
                    </a:cubicBezTo>
                    <a:cubicBezTo>
                      <a:pt x="91" y="70"/>
                      <a:pt x="142" y="116"/>
                      <a:pt x="189" y="167"/>
                    </a:cubicBezTo>
                    <a:cubicBezTo>
                      <a:pt x="225" y="197"/>
                      <a:pt x="251" y="237"/>
                      <a:pt x="283" y="272"/>
                    </a:cubicBezTo>
                    <a:cubicBezTo>
                      <a:pt x="298" y="288"/>
                      <a:pt x="308" y="313"/>
                      <a:pt x="314" y="332"/>
                    </a:cubicBezTo>
                    <a:cubicBezTo>
                      <a:pt x="300" y="302"/>
                      <a:pt x="286" y="266"/>
                      <a:pt x="256" y="241"/>
                    </a:cubicBezTo>
                    <a:cubicBezTo>
                      <a:pt x="246" y="233"/>
                      <a:pt x="239" y="222"/>
                      <a:pt x="232" y="212"/>
                    </a:cubicBezTo>
                    <a:cubicBezTo>
                      <a:pt x="219" y="195"/>
                      <a:pt x="203" y="180"/>
                      <a:pt x="187" y="165"/>
                    </a:cubicBezTo>
                    <a:cubicBezTo>
                      <a:pt x="161" y="142"/>
                      <a:pt x="142" y="111"/>
                      <a:pt x="114" y="92"/>
                    </a:cubicBezTo>
                    <a:cubicBezTo>
                      <a:pt x="85" y="72"/>
                      <a:pt x="73" y="39"/>
                      <a:pt x="46" y="19"/>
                    </a:cubicBezTo>
                    <a:cubicBezTo>
                      <a:pt x="44" y="18"/>
                      <a:pt x="43" y="15"/>
                      <a:pt x="44" y="12"/>
                    </a:cubicBezTo>
                    <a:cubicBezTo>
                      <a:pt x="50" y="11"/>
                      <a:pt x="49" y="4"/>
                      <a:pt x="54" y="0"/>
                    </a:cubicBezTo>
                    <a:cubicBezTo>
                      <a:pt x="62" y="23"/>
                      <a:pt x="88" y="20"/>
                      <a:pt x="100" y="35"/>
                    </a:cubicBezTo>
                    <a:cubicBezTo>
                      <a:pt x="101" y="37"/>
                      <a:pt x="100" y="40"/>
                      <a:pt x="103" y="41"/>
                    </a:cubicBezTo>
                    <a:cubicBezTo>
                      <a:pt x="103" y="39"/>
                      <a:pt x="103" y="38"/>
                      <a:pt x="103" y="37"/>
                    </a:cubicBezTo>
                    <a:cubicBezTo>
                      <a:pt x="110" y="34"/>
                      <a:pt x="123" y="45"/>
                      <a:pt x="124" y="28"/>
                    </a:cubicBezTo>
                    <a:cubicBezTo>
                      <a:pt x="141" y="31"/>
                      <a:pt x="146" y="49"/>
                      <a:pt x="158" y="55"/>
                    </a:cubicBezTo>
                    <a:cubicBezTo>
                      <a:pt x="154" y="49"/>
                      <a:pt x="143" y="47"/>
                      <a:pt x="144" y="36"/>
                    </a:cubicBezTo>
                    <a:cubicBezTo>
                      <a:pt x="147" y="36"/>
                      <a:pt x="149" y="36"/>
                      <a:pt x="152" y="36"/>
                    </a:cubicBezTo>
                    <a:cubicBezTo>
                      <a:pt x="169" y="47"/>
                      <a:pt x="185" y="59"/>
                      <a:pt x="194" y="77"/>
                    </a:cubicBezTo>
                    <a:cubicBezTo>
                      <a:pt x="194" y="78"/>
                      <a:pt x="193" y="80"/>
                      <a:pt x="192" y="81"/>
                    </a:cubicBezTo>
                    <a:cubicBezTo>
                      <a:pt x="195" y="103"/>
                      <a:pt x="194" y="104"/>
                      <a:pt x="208" y="115"/>
                    </a:cubicBezTo>
                    <a:cubicBezTo>
                      <a:pt x="231" y="134"/>
                      <a:pt x="252" y="155"/>
                      <a:pt x="276" y="173"/>
                    </a:cubicBezTo>
                    <a:cubicBezTo>
                      <a:pt x="304" y="196"/>
                      <a:pt x="324" y="227"/>
                      <a:pt x="343" y="259"/>
                    </a:cubicBezTo>
                    <a:cubicBezTo>
                      <a:pt x="342" y="273"/>
                      <a:pt x="353" y="281"/>
                      <a:pt x="359" y="292"/>
                    </a:cubicBezTo>
                    <a:cubicBezTo>
                      <a:pt x="361" y="296"/>
                      <a:pt x="363" y="299"/>
                      <a:pt x="363" y="303"/>
                    </a:cubicBezTo>
                    <a:cubicBezTo>
                      <a:pt x="364" y="312"/>
                      <a:pt x="360" y="320"/>
                      <a:pt x="353" y="323"/>
                    </a:cubicBezTo>
                    <a:cubicBezTo>
                      <a:pt x="344" y="328"/>
                      <a:pt x="341" y="318"/>
                      <a:pt x="337" y="313"/>
                    </a:cubicBezTo>
                    <a:cubicBezTo>
                      <a:pt x="335" y="310"/>
                      <a:pt x="333" y="307"/>
                      <a:pt x="331" y="304"/>
                    </a:cubicBezTo>
                    <a:cubicBezTo>
                      <a:pt x="330" y="303"/>
                      <a:pt x="329" y="301"/>
                      <a:pt x="328" y="300"/>
                    </a:cubicBezTo>
                    <a:cubicBezTo>
                      <a:pt x="293" y="257"/>
                      <a:pt x="264" y="208"/>
                      <a:pt x="226" y="180"/>
                    </a:cubicBezTo>
                    <a:cubicBezTo>
                      <a:pt x="245" y="200"/>
                      <a:pt x="272" y="224"/>
                      <a:pt x="293" y="254"/>
                    </a:cubicBezTo>
                    <a:cubicBezTo>
                      <a:pt x="309" y="277"/>
                      <a:pt x="318" y="303"/>
                      <a:pt x="333" y="325"/>
                    </a:cubicBezTo>
                    <a:cubicBezTo>
                      <a:pt x="338" y="332"/>
                      <a:pt x="337" y="341"/>
                      <a:pt x="333" y="348"/>
                    </a:cubicBezTo>
                    <a:cubicBezTo>
                      <a:pt x="322" y="366"/>
                      <a:pt x="310" y="384"/>
                      <a:pt x="292" y="397"/>
                    </a:cubicBezTo>
                    <a:close/>
                  </a:path>
                </a:pathLst>
              </a:custGeom>
              <a:solidFill>
                <a:srgbClr val="F2DC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1" name="Freeform 38">
                <a:extLst>
                  <a:ext uri="{FF2B5EF4-FFF2-40B4-BE49-F238E27FC236}">
                    <a16:creationId xmlns:a16="http://schemas.microsoft.com/office/drawing/2014/main" id="{AD7492D5-7AD9-4BE3-8F36-172A9FCBA643}"/>
                  </a:ext>
                </a:extLst>
              </p:cNvPr>
              <p:cNvSpPr>
                <a:spLocks/>
              </p:cNvSpPr>
              <p:nvPr/>
            </p:nvSpPr>
            <p:spPr bwMode="auto">
              <a:xfrm>
                <a:off x="1766" y="464"/>
                <a:ext cx="192" cy="526"/>
              </a:xfrm>
              <a:custGeom>
                <a:avLst/>
                <a:gdLst>
                  <a:gd name="T0" fmla="*/ 0 w 171"/>
                  <a:gd name="T1" fmla="*/ 363 h 468"/>
                  <a:gd name="T2" fmla="*/ 8 w 171"/>
                  <a:gd name="T3" fmla="*/ 312 h 468"/>
                  <a:gd name="T4" fmla="*/ 16 w 171"/>
                  <a:gd name="T5" fmla="*/ 280 h 468"/>
                  <a:gd name="T6" fmla="*/ 58 w 171"/>
                  <a:gd name="T7" fmla="*/ 138 h 468"/>
                  <a:gd name="T8" fmla="*/ 72 w 171"/>
                  <a:gd name="T9" fmla="*/ 42 h 468"/>
                  <a:gd name="T10" fmla="*/ 89 w 171"/>
                  <a:gd name="T11" fmla="*/ 55 h 468"/>
                  <a:gd name="T12" fmla="*/ 89 w 171"/>
                  <a:gd name="T13" fmla="*/ 70 h 468"/>
                  <a:gd name="T14" fmla="*/ 75 w 171"/>
                  <a:gd name="T15" fmla="*/ 152 h 468"/>
                  <a:gd name="T16" fmla="*/ 27 w 171"/>
                  <a:gd name="T17" fmla="*/ 319 h 468"/>
                  <a:gd name="T18" fmla="*/ 48 w 171"/>
                  <a:gd name="T19" fmla="*/ 242 h 468"/>
                  <a:gd name="T20" fmla="*/ 88 w 171"/>
                  <a:gd name="T21" fmla="*/ 96 h 468"/>
                  <a:gd name="T22" fmla="*/ 130 w 171"/>
                  <a:gd name="T23" fmla="*/ 0 h 468"/>
                  <a:gd name="T24" fmla="*/ 119 w 171"/>
                  <a:gd name="T25" fmla="*/ 68 h 468"/>
                  <a:gd name="T26" fmla="*/ 80 w 171"/>
                  <a:gd name="T27" fmla="*/ 196 h 468"/>
                  <a:gd name="T28" fmla="*/ 42 w 171"/>
                  <a:gd name="T29" fmla="*/ 330 h 468"/>
                  <a:gd name="T30" fmla="*/ 93 w 171"/>
                  <a:gd name="T31" fmla="*/ 157 h 468"/>
                  <a:gd name="T32" fmla="*/ 120 w 171"/>
                  <a:gd name="T33" fmla="*/ 94 h 468"/>
                  <a:gd name="T34" fmla="*/ 111 w 171"/>
                  <a:gd name="T35" fmla="*/ 148 h 468"/>
                  <a:gd name="T36" fmla="*/ 126 w 171"/>
                  <a:gd name="T37" fmla="*/ 87 h 468"/>
                  <a:gd name="T38" fmla="*/ 128 w 171"/>
                  <a:gd name="T39" fmla="*/ 114 h 468"/>
                  <a:gd name="T40" fmla="*/ 145 w 171"/>
                  <a:gd name="T41" fmla="*/ 79 h 468"/>
                  <a:gd name="T42" fmla="*/ 110 w 171"/>
                  <a:gd name="T43" fmla="*/ 221 h 468"/>
                  <a:gd name="T44" fmla="*/ 133 w 171"/>
                  <a:gd name="T45" fmla="*/ 167 h 468"/>
                  <a:gd name="T46" fmla="*/ 123 w 171"/>
                  <a:gd name="T47" fmla="*/ 228 h 468"/>
                  <a:gd name="T48" fmla="*/ 137 w 171"/>
                  <a:gd name="T49" fmla="*/ 165 h 468"/>
                  <a:gd name="T50" fmla="*/ 149 w 171"/>
                  <a:gd name="T51" fmla="*/ 71 h 468"/>
                  <a:gd name="T52" fmla="*/ 161 w 171"/>
                  <a:gd name="T53" fmla="*/ 27 h 468"/>
                  <a:gd name="T54" fmla="*/ 163 w 171"/>
                  <a:gd name="T55" fmla="*/ 90 h 468"/>
                  <a:gd name="T56" fmla="*/ 168 w 171"/>
                  <a:gd name="T57" fmla="*/ 103 h 468"/>
                  <a:gd name="T58" fmla="*/ 154 w 171"/>
                  <a:gd name="T59" fmla="*/ 197 h 468"/>
                  <a:gd name="T60" fmla="*/ 73 w 171"/>
                  <a:gd name="T61" fmla="*/ 408 h 468"/>
                  <a:gd name="T62" fmla="*/ 84 w 171"/>
                  <a:gd name="T63" fmla="*/ 363 h 468"/>
                  <a:gd name="T64" fmla="*/ 96 w 171"/>
                  <a:gd name="T65" fmla="*/ 344 h 468"/>
                  <a:gd name="T66" fmla="*/ 94 w 171"/>
                  <a:gd name="T67" fmla="*/ 377 h 468"/>
                  <a:gd name="T68" fmla="*/ 110 w 171"/>
                  <a:gd name="T69" fmla="*/ 331 h 468"/>
                  <a:gd name="T70" fmla="*/ 86 w 171"/>
                  <a:gd name="T71" fmla="*/ 453 h 468"/>
                  <a:gd name="T72" fmla="*/ 32 w 171"/>
                  <a:gd name="T73" fmla="*/ 403 h 468"/>
                  <a:gd name="T74" fmla="*/ 63 w 171"/>
                  <a:gd name="T75" fmla="*/ 367 h 468"/>
                  <a:gd name="T76" fmla="*/ 105 w 171"/>
                  <a:gd name="T77" fmla="*/ 275 h 468"/>
                  <a:gd name="T78" fmla="*/ 67 w 171"/>
                  <a:gd name="T79" fmla="*/ 334 h 468"/>
                  <a:gd name="T80" fmla="*/ 106 w 171"/>
                  <a:gd name="T81" fmla="*/ 181 h 468"/>
                  <a:gd name="T82" fmla="*/ 92 w 171"/>
                  <a:gd name="T83" fmla="*/ 216 h 468"/>
                  <a:gd name="T84" fmla="*/ 53 w 171"/>
                  <a:gd name="T85" fmla="*/ 353 h 468"/>
                  <a:gd name="T86" fmla="*/ 43 w 171"/>
                  <a:gd name="T87" fmla="*/ 358 h 4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71" h="468">
                    <a:moveTo>
                      <a:pt x="28" y="402"/>
                    </a:moveTo>
                    <a:cubicBezTo>
                      <a:pt x="18" y="390"/>
                      <a:pt x="6" y="379"/>
                      <a:pt x="0" y="363"/>
                    </a:cubicBezTo>
                    <a:cubicBezTo>
                      <a:pt x="0" y="352"/>
                      <a:pt x="5" y="342"/>
                      <a:pt x="7" y="331"/>
                    </a:cubicBezTo>
                    <a:cubicBezTo>
                      <a:pt x="9" y="325"/>
                      <a:pt x="12" y="318"/>
                      <a:pt x="8" y="312"/>
                    </a:cubicBezTo>
                    <a:cubicBezTo>
                      <a:pt x="7" y="310"/>
                      <a:pt x="6" y="308"/>
                      <a:pt x="6" y="306"/>
                    </a:cubicBezTo>
                    <a:cubicBezTo>
                      <a:pt x="7" y="297"/>
                      <a:pt x="12" y="289"/>
                      <a:pt x="16" y="280"/>
                    </a:cubicBezTo>
                    <a:cubicBezTo>
                      <a:pt x="34" y="246"/>
                      <a:pt x="36" y="206"/>
                      <a:pt x="47" y="170"/>
                    </a:cubicBezTo>
                    <a:cubicBezTo>
                      <a:pt x="50" y="159"/>
                      <a:pt x="55" y="148"/>
                      <a:pt x="58" y="138"/>
                    </a:cubicBezTo>
                    <a:cubicBezTo>
                      <a:pt x="63" y="120"/>
                      <a:pt x="70" y="103"/>
                      <a:pt x="67" y="85"/>
                    </a:cubicBezTo>
                    <a:cubicBezTo>
                      <a:pt x="67" y="70"/>
                      <a:pt x="69" y="56"/>
                      <a:pt x="72" y="42"/>
                    </a:cubicBezTo>
                    <a:cubicBezTo>
                      <a:pt x="73" y="37"/>
                      <a:pt x="74" y="31"/>
                      <a:pt x="81" y="31"/>
                    </a:cubicBezTo>
                    <a:cubicBezTo>
                      <a:pt x="93" y="36"/>
                      <a:pt x="81" y="48"/>
                      <a:pt x="89" y="55"/>
                    </a:cubicBezTo>
                    <a:cubicBezTo>
                      <a:pt x="92" y="58"/>
                      <a:pt x="92" y="61"/>
                      <a:pt x="92" y="65"/>
                    </a:cubicBezTo>
                    <a:cubicBezTo>
                      <a:pt x="91" y="67"/>
                      <a:pt x="90" y="68"/>
                      <a:pt x="89" y="70"/>
                    </a:cubicBezTo>
                    <a:cubicBezTo>
                      <a:pt x="80" y="78"/>
                      <a:pt x="82" y="87"/>
                      <a:pt x="87" y="96"/>
                    </a:cubicBezTo>
                    <a:cubicBezTo>
                      <a:pt x="87" y="116"/>
                      <a:pt x="83" y="134"/>
                      <a:pt x="75" y="152"/>
                    </a:cubicBezTo>
                    <a:cubicBezTo>
                      <a:pt x="63" y="179"/>
                      <a:pt x="52" y="206"/>
                      <a:pt x="48" y="236"/>
                    </a:cubicBezTo>
                    <a:cubicBezTo>
                      <a:pt x="46" y="265"/>
                      <a:pt x="33" y="291"/>
                      <a:pt x="27" y="319"/>
                    </a:cubicBezTo>
                    <a:cubicBezTo>
                      <a:pt x="24" y="331"/>
                      <a:pt x="29" y="344"/>
                      <a:pt x="25" y="352"/>
                    </a:cubicBezTo>
                    <a:cubicBezTo>
                      <a:pt x="22" y="316"/>
                      <a:pt x="43" y="280"/>
                      <a:pt x="48" y="242"/>
                    </a:cubicBezTo>
                    <a:cubicBezTo>
                      <a:pt x="53" y="196"/>
                      <a:pt x="80" y="157"/>
                      <a:pt x="87" y="111"/>
                    </a:cubicBezTo>
                    <a:cubicBezTo>
                      <a:pt x="87" y="106"/>
                      <a:pt x="89" y="101"/>
                      <a:pt x="88" y="96"/>
                    </a:cubicBezTo>
                    <a:cubicBezTo>
                      <a:pt x="97" y="73"/>
                      <a:pt x="98" y="46"/>
                      <a:pt x="117" y="27"/>
                    </a:cubicBezTo>
                    <a:cubicBezTo>
                      <a:pt x="126" y="21"/>
                      <a:pt x="123" y="9"/>
                      <a:pt x="130" y="0"/>
                    </a:cubicBezTo>
                    <a:cubicBezTo>
                      <a:pt x="137" y="13"/>
                      <a:pt x="127" y="24"/>
                      <a:pt x="129" y="35"/>
                    </a:cubicBezTo>
                    <a:cubicBezTo>
                      <a:pt x="119" y="44"/>
                      <a:pt x="131" y="60"/>
                      <a:pt x="119" y="68"/>
                    </a:cubicBezTo>
                    <a:cubicBezTo>
                      <a:pt x="111" y="73"/>
                      <a:pt x="110" y="81"/>
                      <a:pt x="109" y="89"/>
                    </a:cubicBezTo>
                    <a:cubicBezTo>
                      <a:pt x="103" y="126"/>
                      <a:pt x="90" y="161"/>
                      <a:pt x="80" y="196"/>
                    </a:cubicBezTo>
                    <a:cubicBezTo>
                      <a:pt x="69" y="237"/>
                      <a:pt x="55" y="276"/>
                      <a:pt x="46" y="317"/>
                    </a:cubicBezTo>
                    <a:cubicBezTo>
                      <a:pt x="45" y="321"/>
                      <a:pt x="44" y="326"/>
                      <a:pt x="42" y="330"/>
                    </a:cubicBezTo>
                    <a:cubicBezTo>
                      <a:pt x="47" y="294"/>
                      <a:pt x="66" y="261"/>
                      <a:pt x="71" y="225"/>
                    </a:cubicBezTo>
                    <a:cubicBezTo>
                      <a:pt x="75" y="201"/>
                      <a:pt x="86" y="179"/>
                      <a:pt x="93" y="157"/>
                    </a:cubicBezTo>
                    <a:cubicBezTo>
                      <a:pt x="101" y="131"/>
                      <a:pt x="105" y="104"/>
                      <a:pt x="113" y="78"/>
                    </a:cubicBezTo>
                    <a:cubicBezTo>
                      <a:pt x="123" y="80"/>
                      <a:pt x="121" y="87"/>
                      <a:pt x="120" y="94"/>
                    </a:cubicBezTo>
                    <a:cubicBezTo>
                      <a:pt x="118" y="112"/>
                      <a:pt x="113" y="130"/>
                      <a:pt x="110" y="144"/>
                    </a:cubicBezTo>
                    <a:cubicBezTo>
                      <a:pt x="109" y="151"/>
                      <a:pt x="114" y="148"/>
                      <a:pt x="111" y="148"/>
                    </a:cubicBezTo>
                    <a:cubicBezTo>
                      <a:pt x="110" y="149"/>
                      <a:pt x="109" y="148"/>
                      <a:pt x="110" y="147"/>
                    </a:cubicBezTo>
                    <a:cubicBezTo>
                      <a:pt x="117" y="127"/>
                      <a:pt x="114" y="105"/>
                      <a:pt x="126" y="87"/>
                    </a:cubicBezTo>
                    <a:cubicBezTo>
                      <a:pt x="127" y="87"/>
                      <a:pt x="127" y="87"/>
                      <a:pt x="128" y="87"/>
                    </a:cubicBezTo>
                    <a:cubicBezTo>
                      <a:pt x="137" y="96"/>
                      <a:pt x="121" y="106"/>
                      <a:pt x="128" y="114"/>
                    </a:cubicBezTo>
                    <a:cubicBezTo>
                      <a:pt x="128" y="104"/>
                      <a:pt x="128" y="92"/>
                      <a:pt x="136" y="82"/>
                    </a:cubicBezTo>
                    <a:cubicBezTo>
                      <a:pt x="142" y="87"/>
                      <a:pt x="142" y="79"/>
                      <a:pt x="145" y="79"/>
                    </a:cubicBezTo>
                    <a:cubicBezTo>
                      <a:pt x="150" y="93"/>
                      <a:pt x="147" y="106"/>
                      <a:pt x="142" y="119"/>
                    </a:cubicBezTo>
                    <a:cubicBezTo>
                      <a:pt x="132" y="153"/>
                      <a:pt x="121" y="187"/>
                      <a:pt x="110" y="221"/>
                    </a:cubicBezTo>
                    <a:cubicBezTo>
                      <a:pt x="115" y="207"/>
                      <a:pt x="120" y="192"/>
                      <a:pt x="124" y="178"/>
                    </a:cubicBezTo>
                    <a:cubicBezTo>
                      <a:pt x="125" y="173"/>
                      <a:pt x="125" y="165"/>
                      <a:pt x="133" y="167"/>
                    </a:cubicBezTo>
                    <a:cubicBezTo>
                      <a:pt x="141" y="170"/>
                      <a:pt x="139" y="177"/>
                      <a:pt x="137" y="182"/>
                    </a:cubicBezTo>
                    <a:cubicBezTo>
                      <a:pt x="132" y="198"/>
                      <a:pt x="126" y="214"/>
                      <a:pt x="123" y="228"/>
                    </a:cubicBezTo>
                    <a:cubicBezTo>
                      <a:pt x="127" y="210"/>
                      <a:pt x="135" y="191"/>
                      <a:pt x="141" y="172"/>
                    </a:cubicBezTo>
                    <a:cubicBezTo>
                      <a:pt x="142" y="169"/>
                      <a:pt x="147" y="167"/>
                      <a:pt x="137" y="165"/>
                    </a:cubicBezTo>
                    <a:cubicBezTo>
                      <a:pt x="130" y="164"/>
                      <a:pt x="132" y="152"/>
                      <a:pt x="135" y="144"/>
                    </a:cubicBezTo>
                    <a:cubicBezTo>
                      <a:pt x="143" y="121"/>
                      <a:pt x="150" y="97"/>
                      <a:pt x="149" y="71"/>
                    </a:cubicBezTo>
                    <a:cubicBezTo>
                      <a:pt x="150" y="56"/>
                      <a:pt x="153" y="41"/>
                      <a:pt x="161" y="27"/>
                    </a:cubicBezTo>
                    <a:cubicBezTo>
                      <a:pt x="161" y="27"/>
                      <a:pt x="161" y="27"/>
                      <a:pt x="161" y="27"/>
                    </a:cubicBezTo>
                    <a:cubicBezTo>
                      <a:pt x="161" y="32"/>
                      <a:pt x="161" y="37"/>
                      <a:pt x="166" y="40"/>
                    </a:cubicBezTo>
                    <a:cubicBezTo>
                      <a:pt x="171" y="57"/>
                      <a:pt x="163" y="73"/>
                      <a:pt x="163" y="90"/>
                    </a:cubicBezTo>
                    <a:cubicBezTo>
                      <a:pt x="162" y="93"/>
                      <a:pt x="155" y="98"/>
                      <a:pt x="165" y="99"/>
                    </a:cubicBezTo>
                    <a:cubicBezTo>
                      <a:pt x="166" y="100"/>
                      <a:pt x="167" y="102"/>
                      <a:pt x="168" y="103"/>
                    </a:cubicBezTo>
                    <a:cubicBezTo>
                      <a:pt x="169" y="103"/>
                      <a:pt x="170" y="104"/>
                      <a:pt x="170" y="104"/>
                    </a:cubicBezTo>
                    <a:cubicBezTo>
                      <a:pt x="165" y="135"/>
                      <a:pt x="165" y="168"/>
                      <a:pt x="154" y="197"/>
                    </a:cubicBezTo>
                    <a:cubicBezTo>
                      <a:pt x="136" y="248"/>
                      <a:pt x="113" y="297"/>
                      <a:pt x="89" y="346"/>
                    </a:cubicBezTo>
                    <a:cubicBezTo>
                      <a:pt x="80" y="366"/>
                      <a:pt x="77" y="387"/>
                      <a:pt x="73" y="408"/>
                    </a:cubicBezTo>
                    <a:cubicBezTo>
                      <a:pt x="72" y="415"/>
                      <a:pt x="70" y="422"/>
                      <a:pt x="68" y="429"/>
                    </a:cubicBezTo>
                    <a:cubicBezTo>
                      <a:pt x="75" y="408"/>
                      <a:pt x="76" y="385"/>
                      <a:pt x="84" y="363"/>
                    </a:cubicBezTo>
                    <a:cubicBezTo>
                      <a:pt x="85" y="359"/>
                      <a:pt x="85" y="355"/>
                      <a:pt x="87" y="352"/>
                    </a:cubicBezTo>
                    <a:cubicBezTo>
                      <a:pt x="90" y="348"/>
                      <a:pt x="90" y="341"/>
                      <a:pt x="96" y="344"/>
                    </a:cubicBezTo>
                    <a:cubicBezTo>
                      <a:pt x="101" y="346"/>
                      <a:pt x="101" y="352"/>
                      <a:pt x="100" y="356"/>
                    </a:cubicBezTo>
                    <a:cubicBezTo>
                      <a:pt x="97" y="364"/>
                      <a:pt x="95" y="373"/>
                      <a:pt x="94" y="377"/>
                    </a:cubicBezTo>
                    <a:cubicBezTo>
                      <a:pt x="96" y="369"/>
                      <a:pt x="101" y="357"/>
                      <a:pt x="102" y="344"/>
                    </a:cubicBezTo>
                    <a:cubicBezTo>
                      <a:pt x="103" y="339"/>
                      <a:pt x="105" y="332"/>
                      <a:pt x="110" y="331"/>
                    </a:cubicBezTo>
                    <a:cubicBezTo>
                      <a:pt x="118" y="330"/>
                      <a:pt x="120" y="337"/>
                      <a:pt x="121" y="343"/>
                    </a:cubicBezTo>
                    <a:cubicBezTo>
                      <a:pt x="116" y="382"/>
                      <a:pt x="105" y="419"/>
                      <a:pt x="86" y="453"/>
                    </a:cubicBezTo>
                    <a:cubicBezTo>
                      <a:pt x="82" y="459"/>
                      <a:pt x="80" y="468"/>
                      <a:pt x="70" y="468"/>
                    </a:cubicBezTo>
                    <a:cubicBezTo>
                      <a:pt x="56" y="447"/>
                      <a:pt x="40" y="427"/>
                      <a:pt x="32" y="403"/>
                    </a:cubicBezTo>
                    <a:cubicBezTo>
                      <a:pt x="35" y="375"/>
                      <a:pt x="49" y="353"/>
                      <a:pt x="68" y="334"/>
                    </a:cubicBezTo>
                    <a:cubicBezTo>
                      <a:pt x="76" y="347"/>
                      <a:pt x="67" y="357"/>
                      <a:pt x="63" y="367"/>
                    </a:cubicBezTo>
                    <a:cubicBezTo>
                      <a:pt x="58" y="377"/>
                      <a:pt x="53" y="386"/>
                      <a:pt x="52" y="393"/>
                    </a:cubicBezTo>
                    <a:cubicBezTo>
                      <a:pt x="69" y="353"/>
                      <a:pt x="86" y="308"/>
                      <a:pt x="105" y="275"/>
                    </a:cubicBezTo>
                    <a:cubicBezTo>
                      <a:pt x="100" y="289"/>
                      <a:pt x="86" y="308"/>
                      <a:pt x="77" y="329"/>
                    </a:cubicBezTo>
                    <a:cubicBezTo>
                      <a:pt x="76" y="333"/>
                      <a:pt x="74" y="339"/>
                      <a:pt x="67" y="334"/>
                    </a:cubicBezTo>
                    <a:cubicBezTo>
                      <a:pt x="67" y="333"/>
                      <a:pt x="67" y="332"/>
                      <a:pt x="67" y="332"/>
                    </a:cubicBezTo>
                    <a:cubicBezTo>
                      <a:pt x="78" y="281"/>
                      <a:pt x="85" y="229"/>
                      <a:pt x="106" y="181"/>
                    </a:cubicBezTo>
                    <a:cubicBezTo>
                      <a:pt x="107" y="177"/>
                      <a:pt x="108" y="173"/>
                      <a:pt x="110" y="172"/>
                    </a:cubicBezTo>
                    <a:cubicBezTo>
                      <a:pt x="101" y="184"/>
                      <a:pt x="98" y="201"/>
                      <a:pt x="92" y="216"/>
                    </a:cubicBezTo>
                    <a:cubicBezTo>
                      <a:pt x="82" y="248"/>
                      <a:pt x="79" y="282"/>
                      <a:pt x="69" y="314"/>
                    </a:cubicBezTo>
                    <a:cubicBezTo>
                      <a:pt x="65" y="328"/>
                      <a:pt x="59" y="340"/>
                      <a:pt x="53" y="353"/>
                    </a:cubicBezTo>
                    <a:cubicBezTo>
                      <a:pt x="51" y="356"/>
                      <a:pt x="48" y="364"/>
                      <a:pt x="43" y="354"/>
                    </a:cubicBezTo>
                    <a:cubicBezTo>
                      <a:pt x="42" y="355"/>
                      <a:pt x="43" y="357"/>
                      <a:pt x="43" y="358"/>
                    </a:cubicBezTo>
                    <a:cubicBezTo>
                      <a:pt x="40" y="373"/>
                      <a:pt x="37" y="389"/>
                      <a:pt x="28" y="402"/>
                    </a:cubicBezTo>
                    <a:close/>
                  </a:path>
                </a:pathLst>
              </a:custGeom>
              <a:solidFill>
                <a:srgbClr val="F0D8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2" name="Freeform 39">
                <a:extLst>
                  <a:ext uri="{FF2B5EF4-FFF2-40B4-BE49-F238E27FC236}">
                    <a16:creationId xmlns:a16="http://schemas.microsoft.com/office/drawing/2014/main" id="{9DBAFB69-6D9E-4F9C-BE30-FA7186C81607}"/>
                  </a:ext>
                </a:extLst>
              </p:cNvPr>
              <p:cNvSpPr>
                <a:spLocks/>
              </p:cNvSpPr>
              <p:nvPr/>
            </p:nvSpPr>
            <p:spPr bwMode="auto">
              <a:xfrm>
                <a:off x="1521" y="3758"/>
                <a:ext cx="867" cy="77"/>
              </a:xfrm>
              <a:custGeom>
                <a:avLst/>
                <a:gdLst>
                  <a:gd name="T0" fmla="*/ 771 w 772"/>
                  <a:gd name="T1" fmla="*/ 27 h 68"/>
                  <a:gd name="T2" fmla="*/ 693 w 772"/>
                  <a:gd name="T3" fmla="*/ 34 h 68"/>
                  <a:gd name="T4" fmla="*/ 611 w 772"/>
                  <a:gd name="T5" fmla="*/ 43 h 68"/>
                  <a:gd name="T6" fmla="*/ 521 w 772"/>
                  <a:gd name="T7" fmla="*/ 50 h 68"/>
                  <a:gd name="T8" fmla="*/ 425 w 772"/>
                  <a:gd name="T9" fmla="*/ 55 h 68"/>
                  <a:gd name="T10" fmla="*/ 385 w 772"/>
                  <a:gd name="T11" fmla="*/ 56 h 68"/>
                  <a:gd name="T12" fmla="*/ 372 w 772"/>
                  <a:gd name="T13" fmla="*/ 43 h 68"/>
                  <a:gd name="T14" fmla="*/ 356 w 772"/>
                  <a:gd name="T15" fmla="*/ 55 h 68"/>
                  <a:gd name="T16" fmla="*/ 333 w 772"/>
                  <a:gd name="T17" fmla="*/ 54 h 68"/>
                  <a:gd name="T18" fmla="*/ 238 w 772"/>
                  <a:gd name="T19" fmla="*/ 50 h 68"/>
                  <a:gd name="T20" fmla="*/ 215 w 772"/>
                  <a:gd name="T21" fmla="*/ 52 h 68"/>
                  <a:gd name="T22" fmla="*/ 182 w 772"/>
                  <a:gd name="T23" fmla="*/ 54 h 68"/>
                  <a:gd name="T24" fmla="*/ 178 w 772"/>
                  <a:gd name="T25" fmla="*/ 40 h 68"/>
                  <a:gd name="T26" fmla="*/ 133 w 772"/>
                  <a:gd name="T27" fmla="*/ 55 h 68"/>
                  <a:gd name="T28" fmla="*/ 51 w 772"/>
                  <a:gd name="T29" fmla="*/ 59 h 68"/>
                  <a:gd name="T30" fmla="*/ 16 w 772"/>
                  <a:gd name="T31" fmla="*/ 57 h 68"/>
                  <a:gd name="T32" fmla="*/ 10 w 772"/>
                  <a:gd name="T33" fmla="*/ 45 h 68"/>
                  <a:gd name="T34" fmla="*/ 15 w 772"/>
                  <a:gd name="T35" fmla="*/ 27 h 68"/>
                  <a:gd name="T36" fmla="*/ 19 w 772"/>
                  <a:gd name="T37" fmla="*/ 27 h 68"/>
                  <a:gd name="T38" fmla="*/ 55 w 772"/>
                  <a:gd name="T39" fmla="*/ 31 h 68"/>
                  <a:gd name="T40" fmla="*/ 98 w 772"/>
                  <a:gd name="T41" fmla="*/ 24 h 68"/>
                  <a:gd name="T42" fmla="*/ 124 w 772"/>
                  <a:gd name="T43" fmla="*/ 27 h 68"/>
                  <a:gd name="T44" fmla="*/ 202 w 772"/>
                  <a:gd name="T45" fmla="*/ 25 h 68"/>
                  <a:gd name="T46" fmla="*/ 261 w 772"/>
                  <a:gd name="T47" fmla="*/ 22 h 68"/>
                  <a:gd name="T48" fmla="*/ 424 w 772"/>
                  <a:gd name="T49" fmla="*/ 20 h 68"/>
                  <a:gd name="T50" fmla="*/ 502 w 772"/>
                  <a:gd name="T51" fmla="*/ 19 h 68"/>
                  <a:gd name="T52" fmla="*/ 557 w 772"/>
                  <a:gd name="T53" fmla="*/ 17 h 68"/>
                  <a:gd name="T54" fmla="*/ 600 w 772"/>
                  <a:gd name="T55" fmla="*/ 14 h 68"/>
                  <a:gd name="T56" fmla="*/ 713 w 772"/>
                  <a:gd name="T57" fmla="*/ 4 h 68"/>
                  <a:gd name="T58" fmla="*/ 767 w 772"/>
                  <a:gd name="T59" fmla="*/ 3 h 68"/>
                  <a:gd name="T60" fmla="*/ 771 w 772"/>
                  <a:gd name="T61" fmla="*/ 27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2" h="68">
                    <a:moveTo>
                      <a:pt x="771" y="27"/>
                    </a:moveTo>
                    <a:cubicBezTo>
                      <a:pt x="746" y="39"/>
                      <a:pt x="719" y="31"/>
                      <a:pt x="693" y="34"/>
                    </a:cubicBezTo>
                    <a:cubicBezTo>
                      <a:pt x="666" y="38"/>
                      <a:pt x="638" y="46"/>
                      <a:pt x="611" y="43"/>
                    </a:cubicBezTo>
                    <a:cubicBezTo>
                      <a:pt x="580" y="39"/>
                      <a:pt x="552" y="56"/>
                      <a:pt x="521" y="50"/>
                    </a:cubicBezTo>
                    <a:cubicBezTo>
                      <a:pt x="489" y="43"/>
                      <a:pt x="457" y="49"/>
                      <a:pt x="425" y="55"/>
                    </a:cubicBezTo>
                    <a:cubicBezTo>
                      <a:pt x="411" y="57"/>
                      <a:pt x="398" y="51"/>
                      <a:pt x="385" y="56"/>
                    </a:cubicBezTo>
                    <a:cubicBezTo>
                      <a:pt x="383" y="56"/>
                      <a:pt x="378" y="49"/>
                      <a:pt x="372" y="43"/>
                    </a:cubicBezTo>
                    <a:cubicBezTo>
                      <a:pt x="375" y="61"/>
                      <a:pt x="366" y="58"/>
                      <a:pt x="356" y="55"/>
                    </a:cubicBezTo>
                    <a:cubicBezTo>
                      <a:pt x="349" y="52"/>
                      <a:pt x="341" y="53"/>
                      <a:pt x="333" y="54"/>
                    </a:cubicBezTo>
                    <a:cubicBezTo>
                      <a:pt x="301" y="57"/>
                      <a:pt x="269" y="55"/>
                      <a:pt x="238" y="50"/>
                    </a:cubicBezTo>
                    <a:cubicBezTo>
                      <a:pt x="230" y="49"/>
                      <a:pt x="221" y="47"/>
                      <a:pt x="215" y="52"/>
                    </a:cubicBezTo>
                    <a:cubicBezTo>
                      <a:pt x="204" y="61"/>
                      <a:pt x="193" y="50"/>
                      <a:pt x="182" y="54"/>
                    </a:cubicBezTo>
                    <a:cubicBezTo>
                      <a:pt x="176" y="56"/>
                      <a:pt x="186" y="45"/>
                      <a:pt x="178" y="40"/>
                    </a:cubicBezTo>
                    <a:cubicBezTo>
                      <a:pt x="171" y="68"/>
                      <a:pt x="148" y="53"/>
                      <a:pt x="133" y="55"/>
                    </a:cubicBezTo>
                    <a:cubicBezTo>
                      <a:pt x="106" y="58"/>
                      <a:pt x="78" y="57"/>
                      <a:pt x="51" y="59"/>
                    </a:cubicBezTo>
                    <a:cubicBezTo>
                      <a:pt x="40" y="53"/>
                      <a:pt x="28" y="57"/>
                      <a:pt x="16" y="57"/>
                    </a:cubicBezTo>
                    <a:cubicBezTo>
                      <a:pt x="7" y="57"/>
                      <a:pt x="0" y="54"/>
                      <a:pt x="10" y="45"/>
                    </a:cubicBezTo>
                    <a:cubicBezTo>
                      <a:pt x="16" y="39"/>
                      <a:pt x="8" y="31"/>
                      <a:pt x="15" y="27"/>
                    </a:cubicBezTo>
                    <a:cubicBezTo>
                      <a:pt x="16" y="27"/>
                      <a:pt x="18" y="27"/>
                      <a:pt x="19" y="27"/>
                    </a:cubicBezTo>
                    <a:cubicBezTo>
                      <a:pt x="31" y="25"/>
                      <a:pt x="43" y="28"/>
                      <a:pt x="55" y="31"/>
                    </a:cubicBezTo>
                    <a:cubicBezTo>
                      <a:pt x="70" y="30"/>
                      <a:pt x="85" y="31"/>
                      <a:pt x="98" y="24"/>
                    </a:cubicBezTo>
                    <a:cubicBezTo>
                      <a:pt x="107" y="19"/>
                      <a:pt x="116" y="26"/>
                      <a:pt x="124" y="27"/>
                    </a:cubicBezTo>
                    <a:cubicBezTo>
                      <a:pt x="150" y="31"/>
                      <a:pt x="175" y="20"/>
                      <a:pt x="202" y="25"/>
                    </a:cubicBezTo>
                    <a:cubicBezTo>
                      <a:pt x="219" y="28"/>
                      <a:pt x="241" y="22"/>
                      <a:pt x="261" y="22"/>
                    </a:cubicBezTo>
                    <a:cubicBezTo>
                      <a:pt x="316" y="25"/>
                      <a:pt x="370" y="25"/>
                      <a:pt x="424" y="20"/>
                    </a:cubicBezTo>
                    <a:cubicBezTo>
                      <a:pt x="450" y="18"/>
                      <a:pt x="476" y="17"/>
                      <a:pt x="502" y="19"/>
                    </a:cubicBezTo>
                    <a:cubicBezTo>
                      <a:pt x="520" y="20"/>
                      <a:pt x="539" y="20"/>
                      <a:pt x="557" y="17"/>
                    </a:cubicBezTo>
                    <a:cubicBezTo>
                      <a:pt x="571" y="14"/>
                      <a:pt x="585" y="15"/>
                      <a:pt x="600" y="14"/>
                    </a:cubicBezTo>
                    <a:cubicBezTo>
                      <a:pt x="638" y="12"/>
                      <a:pt x="675" y="7"/>
                      <a:pt x="713" y="4"/>
                    </a:cubicBezTo>
                    <a:cubicBezTo>
                      <a:pt x="731" y="3"/>
                      <a:pt x="749" y="0"/>
                      <a:pt x="767" y="3"/>
                    </a:cubicBezTo>
                    <a:cubicBezTo>
                      <a:pt x="772" y="11"/>
                      <a:pt x="772" y="19"/>
                      <a:pt x="771" y="27"/>
                    </a:cubicBezTo>
                    <a:close/>
                  </a:path>
                </a:pathLst>
              </a:custGeom>
              <a:solidFill>
                <a:srgbClr val="6EAE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3" name="Freeform 40">
                <a:extLst>
                  <a:ext uri="{FF2B5EF4-FFF2-40B4-BE49-F238E27FC236}">
                    <a16:creationId xmlns:a16="http://schemas.microsoft.com/office/drawing/2014/main" id="{A9AC43F8-C2BA-4AD9-A845-387B0089A483}"/>
                  </a:ext>
                </a:extLst>
              </p:cNvPr>
              <p:cNvSpPr>
                <a:spLocks/>
              </p:cNvSpPr>
              <p:nvPr/>
            </p:nvSpPr>
            <p:spPr bwMode="auto">
              <a:xfrm>
                <a:off x="324" y="3010"/>
                <a:ext cx="548" cy="81"/>
              </a:xfrm>
              <a:custGeom>
                <a:avLst/>
                <a:gdLst>
                  <a:gd name="T0" fmla="*/ 0 w 488"/>
                  <a:gd name="T1" fmla="*/ 46 h 72"/>
                  <a:gd name="T2" fmla="*/ 20 w 488"/>
                  <a:gd name="T3" fmla="*/ 5 h 72"/>
                  <a:gd name="T4" fmla="*/ 54 w 488"/>
                  <a:gd name="T5" fmla="*/ 3 h 72"/>
                  <a:gd name="T6" fmla="*/ 368 w 488"/>
                  <a:gd name="T7" fmla="*/ 7 h 72"/>
                  <a:gd name="T8" fmla="*/ 458 w 488"/>
                  <a:gd name="T9" fmla="*/ 11 h 72"/>
                  <a:gd name="T10" fmla="*/ 480 w 488"/>
                  <a:gd name="T11" fmla="*/ 18 h 72"/>
                  <a:gd name="T12" fmla="*/ 485 w 488"/>
                  <a:gd name="T13" fmla="*/ 56 h 72"/>
                  <a:gd name="T14" fmla="*/ 470 w 488"/>
                  <a:gd name="T15" fmla="*/ 69 h 72"/>
                  <a:gd name="T16" fmla="*/ 261 w 488"/>
                  <a:gd name="T17" fmla="*/ 68 h 72"/>
                  <a:gd name="T18" fmla="*/ 198 w 488"/>
                  <a:gd name="T19" fmla="*/ 68 h 72"/>
                  <a:gd name="T20" fmla="*/ 192 w 488"/>
                  <a:gd name="T21" fmla="*/ 68 h 72"/>
                  <a:gd name="T22" fmla="*/ 153 w 488"/>
                  <a:gd name="T23" fmla="*/ 64 h 72"/>
                  <a:gd name="T24" fmla="*/ 147 w 488"/>
                  <a:gd name="T25" fmla="*/ 64 h 72"/>
                  <a:gd name="T26" fmla="*/ 101 w 488"/>
                  <a:gd name="T27" fmla="*/ 60 h 72"/>
                  <a:gd name="T28" fmla="*/ 20 w 488"/>
                  <a:gd name="T29" fmla="*/ 52 h 72"/>
                  <a:gd name="T30" fmla="*/ 0 w 488"/>
                  <a:gd name="T31" fmla="*/ 46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88" h="72">
                    <a:moveTo>
                      <a:pt x="0" y="46"/>
                    </a:moveTo>
                    <a:cubicBezTo>
                      <a:pt x="7" y="32"/>
                      <a:pt x="14" y="18"/>
                      <a:pt x="20" y="5"/>
                    </a:cubicBezTo>
                    <a:cubicBezTo>
                      <a:pt x="31" y="0"/>
                      <a:pt x="43" y="3"/>
                      <a:pt x="54" y="3"/>
                    </a:cubicBezTo>
                    <a:cubicBezTo>
                      <a:pt x="159" y="0"/>
                      <a:pt x="264" y="7"/>
                      <a:pt x="368" y="7"/>
                    </a:cubicBezTo>
                    <a:cubicBezTo>
                      <a:pt x="398" y="8"/>
                      <a:pt x="428" y="10"/>
                      <a:pt x="458" y="11"/>
                    </a:cubicBezTo>
                    <a:cubicBezTo>
                      <a:pt x="466" y="11"/>
                      <a:pt x="474" y="13"/>
                      <a:pt x="480" y="18"/>
                    </a:cubicBezTo>
                    <a:cubicBezTo>
                      <a:pt x="488" y="30"/>
                      <a:pt x="486" y="43"/>
                      <a:pt x="485" y="56"/>
                    </a:cubicBezTo>
                    <a:cubicBezTo>
                      <a:pt x="482" y="63"/>
                      <a:pt x="480" y="69"/>
                      <a:pt x="470" y="69"/>
                    </a:cubicBezTo>
                    <a:cubicBezTo>
                      <a:pt x="400" y="70"/>
                      <a:pt x="331" y="66"/>
                      <a:pt x="261" y="68"/>
                    </a:cubicBezTo>
                    <a:cubicBezTo>
                      <a:pt x="240" y="61"/>
                      <a:pt x="219" y="72"/>
                      <a:pt x="198" y="68"/>
                    </a:cubicBezTo>
                    <a:cubicBezTo>
                      <a:pt x="196" y="68"/>
                      <a:pt x="194" y="68"/>
                      <a:pt x="192" y="68"/>
                    </a:cubicBezTo>
                    <a:cubicBezTo>
                      <a:pt x="180" y="63"/>
                      <a:pt x="167" y="60"/>
                      <a:pt x="153" y="64"/>
                    </a:cubicBezTo>
                    <a:cubicBezTo>
                      <a:pt x="151" y="64"/>
                      <a:pt x="149" y="64"/>
                      <a:pt x="147" y="64"/>
                    </a:cubicBezTo>
                    <a:cubicBezTo>
                      <a:pt x="132" y="60"/>
                      <a:pt x="116" y="67"/>
                      <a:pt x="101" y="60"/>
                    </a:cubicBezTo>
                    <a:cubicBezTo>
                      <a:pt x="74" y="59"/>
                      <a:pt x="48" y="53"/>
                      <a:pt x="20" y="52"/>
                    </a:cubicBezTo>
                    <a:cubicBezTo>
                      <a:pt x="13" y="52"/>
                      <a:pt x="6" y="52"/>
                      <a:pt x="0" y="46"/>
                    </a:cubicBezTo>
                    <a:close/>
                  </a:path>
                </a:pathLst>
              </a:custGeom>
              <a:solidFill>
                <a:srgbClr val="DCE4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4" name="Freeform 41">
                <a:extLst>
                  <a:ext uri="{FF2B5EF4-FFF2-40B4-BE49-F238E27FC236}">
                    <a16:creationId xmlns:a16="http://schemas.microsoft.com/office/drawing/2014/main" id="{1B141525-F977-4698-A5A3-64CE30CE3E89}"/>
                  </a:ext>
                </a:extLst>
              </p:cNvPr>
              <p:cNvSpPr>
                <a:spLocks/>
              </p:cNvSpPr>
              <p:nvPr/>
            </p:nvSpPr>
            <p:spPr bwMode="auto">
              <a:xfrm>
                <a:off x="184" y="3320"/>
                <a:ext cx="697" cy="74"/>
              </a:xfrm>
              <a:custGeom>
                <a:avLst/>
                <a:gdLst>
                  <a:gd name="T0" fmla="*/ 12 w 620"/>
                  <a:gd name="T1" fmla="*/ 5 h 66"/>
                  <a:gd name="T2" fmla="*/ 27 w 620"/>
                  <a:gd name="T3" fmla="*/ 1 h 66"/>
                  <a:gd name="T4" fmla="*/ 176 w 620"/>
                  <a:gd name="T5" fmla="*/ 11 h 66"/>
                  <a:gd name="T6" fmla="*/ 311 w 620"/>
                  <a:gd name="T7" fmla="*/ 19 h 66"/>
                  <a:gd name="T8" fmla="*/ 477 w 620"/>
                  <a:gd name="T9" fmla="*/ 21 h 66"/>
                  <a:gd name="T10" fmla="*/ 542 w 620"/>
                  <a:gd name="T11" fmla="*/ 16 h 66"/>
                  <a:gd name="T12" fmla="*/ 600 w 620"/>
                  <a:gd name="T13" fmla="*/ 22 h 66"/>
                  <a:gd name="T14" fmla="*/ 609 w 620"/>
                  <a:gd name="T15" fmla="*/ 17 h 66"/>
                  <a:gd name="T16" fmla="*/ 614 w 620"/>
                  <a:gd name="T17" fmla="*/ 19 h 66"/>
                  <a:gd name="T18" fmla="*/ 617 w 620"/>
                  <a:gd name="T19" fmla="*/ 28 h 66"/>
                  <a:gd name="T20" fmla="*/ 612 w 620"/>
                  <a:gd name="T21" fmla="*/ 61 h 66"/>
                  <a:gd name="T22" fmla="*/ 547 w 620"/>
                  <a:gd name="T23" fmla="*/ 53 h 66"/>
                  <a:gd name="T24" fmla="*/ 406 w 620"/>
                  <a:gd name="T25" fmla="*/ 58 h 66"/>
                  <a:gd name="T26" fmla="*/ 353 w 620"/>
                  <a:gd name="T27" fmla="*/ 55 h 66"/>
                  <a:gd name="T28" fmla="*/ 203 w 620"/>
                  <a:gd name="T29" fmla="*/ 48 h 66"/>
                  <a:gd name="T30" fmla="*/ 129 w 620"/>
                  <a:gd name="T31" fmla="*/ 45 h 66"/>
                  <a:gd name="T32" fmla="*/ 8 w 620"/>
                  <a:gd name="T33" fmla="*/ 34 h 66"/>
                  <a:gd name="T34" fmla="*/ 0 w 620"/>
                  <a:gd name="T35" fmla="*/ 29 h 66"/>
                  <a:gd name="T36" fmla="*/ 12 w 620"/>
                  <a:gd name="T37" fmla="*/ 5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20" h="66">
                    <a:moveTo>
                      <a:pt x="12" y="5"/>
                    </a:moveTo>
                    <a:cubicBezTo>
                      <a:pt x="17" y="3"/>
                      <a:pt x="22" y="0"/>
                      <a:pt x="27" y="1"/>
                    </a:cubicBezTo>
                    <a:cubicBezTo>
                      <a:pt x="76" y="17"/>
                      <a:pt x="127" y="9"/>
                      <a:pt x="176" y="11"/>
                    </a:cubicBezTo>
                    <a:cubicBezTo>
                      <a:pt x="221" y="13"/>
                      <a:pt x="266" y="18"/>
                      <a:pt x="311" y="19"/>
                    </a:cubicBezTo>
                    <a:cubicBezTo>
                      <a:pt x="366" y="20"/>
                      <a:pt x="421" y="16"/>
                      <a:pt x="477" y="21"/>
                    </a:cubicBezTo>
                    <a:cubicBezTo>
                      <a:pt x="498" y="23"/>
                      <a:pt x="522" y="32"/>
                      <a:pt x="542" y="16"/>
                    </a:cubicBezTo>
                    <a:cubicBezTo>
                      <a:pt x="560" y="30"/>
                      <a:pt x="581" y="18"/>
                      <a:pt x="600" y="22"/>
                    </a:cubicBezTo>
                    <a:cubicBezTo>
                      <a:pt x="606" y="23"/>
                      <a:pt x="608" y="21"/>
                      <a:pt x="609" y="17"/>
                    </a:cubicBezTo>
                    <a:cubicBezTo>
                      <a:pt x="611" y="16"/>
                      <a:pt x="613" y="17"/>
                      <a:pt x="614" y="19"/>
                    </a:cubicBezTo>
                    <a:cubicBezTo>
                      <a:pt x="616" y="22"/>
                      <a:pt x="617" y="25"/>
                      <a:pt x="617" y="28"/>
                    </a:cubicBezTo>
                    <a:cubicBezTo>
                      <a:pt x="617" y="39"/>
                      <a:pt x="620" y="51"/>
                      <a:pt x="612" y="61"/>
                    </a:cubicBezTo>
                    <a:cubicBezTo>
                      <a:pt x="590" y="58"/>
                      <a:pt x="567" y="66"/>
                      <a:pt x="547" y="53"/>
                    </a:cubicBezTo>
                    <a:cubicBezTo>
                      <a:pt x="500" y="62"/>
                      <a:pt x="453" y="40"/>
                      <a:pt x="406" y="58"/>
                    </a:cubicBezTo>
                    <a:cubicBezTo>
                      <a:pt x="391" y="64"/>
                      <a:pt x="371" y="53"/>
                      <a:pt x="353" y="55"/>
                    </a:cubicBezTo>
                    <a:cubicBezTo>
                      <a:pt x="303" y="59"/>
                      <a:pt x="253" y="47"/>
                      <a:pt x="203" y="48"/>
                    </a:cubicBezTo>
                    <a:cubicBezTo>
                      <a:pt x="178" y="49"/>
                      <a:pt x="153" y="48"/>
                      <a:pt x="129" y="45"/>
                    </a:cubicBezTo>
                    <a:cubicBezTo>
                      <a:pt x="89" y="40"/>
                      <a:pt x="48" y="47"/>
                      <a:pt x="8" y="34"/>
                    </a:cubicBezTo>
                    <a:cubicBezTo>
                      <a:pt x="5" y="32"/>
                      <a:pt x="3" y="31"/>
                      <a:pt x="0" y="29"/>
                    </a:cubicBezTo>
                    <a:cubicBezTo>
                      <a:pt x="4" y="21"/>
                      <a:pt x="8" y="13"/>
                      <a:pt x="12" y="5"/>
                    </a:cubicBezTo>
                    <a:close/>
                  </a:path>
                </a:pathLst>
              </a:custGeom>
              <a:solidFill>
                <a:srgbClr val="A3C9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5" name="Freeform 42">
                <a:extLst>
                  <a:ext uri="{FF2B5EF4-FFF2-40B4-BE49-F238E27FC236}">
                    <a16:creationId xmlns:a16="http://schemas.microsoft.com/office/drawing/2014/main" id="{3B575E0E-7706-4AE4-8628-E9D66AD4E0E8}"/>
                  </a:ext>
                </a:extLst>
              </p:cNvPr>
              <p:cNvSpPr>
                <a:spLocks/>
              </p:cNvSpPr>
              <p:nvPr/>
            </p:nvSpPr>
            <p:spPr bwMode="auto">
              <a:xfrm>
                <a:off x="565" y="2447"/>
                <a:ext cx="210" cy="238"/>
              </a:xfrm>
              <a:custGeom>
                <a:avLst/>
                <a:gdLst>
                  <a:gd name="T0" fmla="*/ 105 w 187"/>
                  <a:gd name="T1" fmla="*/ 38 h 212"/>
                  <a:gd name="T2" fmla="*/ 121 w 187"/>
                  <a:gd name="T3" fmla="*/ 40 h 212"/>
                  <a:gd name="T4" fmla="*/ 129 w 187"/>
                  <a:gd name="T5" fmla="*/ 50 h 212"/>
                  <a:gd name="T6" fmla="*/ 144 w 187"/>
                  <a:gd name="T7" fmla="*/ 57 h 212"/>
                  <a:gd name="T8" fmla="*/ 149 w 187"/>
                  <a:gd name="T9" fmla="*/ 58 h 212"/>
                  <a:gd name="T10" fmla="*/ 177 w 187"/>
                  <a:gd name="T11" fmla="*/ 78 h 212"/>
                  <a:gd name="T12" fmla="*/ 178 w 187"/>
                  <a:gd name="T13" fmla="*/ 116 h 212"/>
                  <a:gd name="T14" fmla="*/ 163 w 187"/>
                  <a:gd name="T15" fmla="*/ 134 h 212"/>
                  <a:gd name="T16" fmla="*/ 140 w 187"/>
                  <a:gd name="T17" fmla="*/ 122 h 212"/>
                  <a:gd name="T18" fmla="*/ 138 w 187"/>
                  <a:gd name="T19" fmla="*/ 118 h 212"/>
                  <a:gd name="T20" fmla="*/ 138 w 187"/>
                  <a:gd name="T21" fmla="*/ 124 h 212"/>
                  <a:gd name="T22" fmla="*/ 158 w 187"/>
                  <a:gd name="T23" fmla="*/ 177 h 212"/>
                  <a:gd name="T24" fmla="*/ 150 w 187"/>
                  <a:gd name="T25" fmla="*/ 185 h 212"/>
                  <a:gd name="T26" fmla="*/ 170 w 187"/>
                  <a:gd name="T27" fmla="*/ 179 h 212"/>
                  <a:gd name="T28" fmla="*/ 176 w 187"/>
                  <a:gd name="T29" fmla="*/ 181 h 212"/>
                  <a:gd name="T30" fmla="*/ 176 w 187"/>
                  <a:gd name="T31" fmla="*/ 202 h 212"/>
                  <a:gd name="T32" fmla="*/ 153 w 187"/>
                  <a:gd name="T33" fmla="*/ 212 h 212"/>
                  <a:gd name="T34" fmla="*/ 96 w 187"/>
                  <a:gd name="T35" fmla="*/ 189 h 212"/>
                  <a:gd name="T36" fmla="*/ 47 w 187"/>
                  <a:gd name="T37" fmla="*/ 164 h 212"/>
                  <a:gd name="T38" fmla="*/ 29 w 187"/>
                  <a:gd name="T39" fmla="*/ 146 h 212"/>
                  <a:gd name="T40" fmla="*/ 0 w 187"/>
                  <a:gd name="T41" fmla="*/ 125 h 212"/>
                  <a:gd name="T42" fmla="*/ 21 w 187"/>
                  <a:gd name="T43" fmla="*/ 75 h 212"/>
                  <a:gd name="T44" fmla="*/ 37 w 187"/>
                  <a:gd name="T45" fmla="*/ 14 h 212"/>
                  <a:gd name="T46" fmla="*/ 44 w 187"/>
                  <a:gd name="T47" fmla="*/ 0 h 212"/>
                  <a:gd name="T48" fmla="*/ 57 w 187"/>
                  <a:gd name="T49" fmla="*/ 6 h 212"/>
                  <a:gd name="T50" fmla="*/ 77 w 187"/>
                  <a:gd name="T51" fmla="*/ 22 h 212"/>
                  <a:gd name="T52" fmla="*/ 89 w 187"/>
                  <a:gd name="T53" fmla="*/ 26 h 212"/>
                  <a:gd name="T54" fmla="*/ 101 w 187"/>
                  <a:gd name="T55" fmla="*/ 33 h 212"/>
                  <a:gd name="T56" fmla="*/ 105 w 187"/>
                  <a:gd name="T57" fmla="*/ 38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87" h="212">
                    <a:moveTo>
                      <a:pt x="105" y="38"/>
                    </a:moveTo>
                    <a:cubicBezTo>
                      <a:pt x="110" y="40"/>
                      <a:pt x="115" y="42"/>
                      <a:pt x="121" y="40"/>
                    </a:cubicBezTo>
                    <a:cubicBezTo>
                      <a:pt x="124" y="43"/>
                      <a:pt x="124" y="48"/>
                      <a:pt x="129" y="50"/>
                    </a:cubicBezTo>
                    <a:cubicBezTo>
                      <a:pt x="134" y="53"/>
                      <a:pt x="139" y="55"/>
                      <a:pt x="144" y="57"/>
                    </a:cubicBezTo>
                    <a:cubicBezTo>
                      <a:pt x="146" y="56"/>
                      <a:pt x="148" y="56"/>
                      <a:pt x="149" y="58"/>
                    </a:cubicBezTo>
                    <a:cubicBezTo>
                      <a:pt x="154" y="70"/>
                      <a:pt x="168" y="70"/>
                      <a:pt x="177" y="78"/>
                    </a:cubicBezTo>
                    <a:cubicBezTo>
                      <a:pt x="175" y="91"/>
                      <a:pt x="178" y="103"/>
                      <a:pt x="178" y="116"/>
                    </a:cubicBezTo>
                    <a:cubicBezTo>
                      <a:pt x="177" y="129"/>
                      <a:pt x="172" y="132"/>
                      <a:pt x="163" y="134"/>
                    </a:cubicBezTo>
                    <a:cubicBezTo>
                      <a:pt x="153" y="136"/>
                      <a:pt x="145" y="133"/>
                      <a:pt x="140" y="122"/>
                    </a:cubicBezTo>
                    <a:cubicBezTo>
                      <a:pt x="140" y="121"/>
                      <a:pt x="146" y="116"/>
                      <a:pt x="138" y="118"/>
                    </a:cubicBezTo>
                    <a:cubicBezTo>
                      <a:pt x="132" y="119"/>
                      <a:pt x="137" y="122"/>
                      <a:pt x="138" y="124"/>
                    </a:cubicBezTo>
                    <a:cubicBezTo>
                      <a:pt x="150" y="140"/>
                      <a:pt x="149" y="160"/>
                      <a:pt x="158" y="177"/>
                    </a:cubicBezTo>
                    <a:cubicBezTo>
                      <a:pt x="161" y="181"/>
                      <a:pt x="156" y="184"/>
                      <a:pt x="150" y="185"/>
                    </a:cubicBezTo>
                    <a:cubicBezTo>
                      <a:pt x="158" y="184"/>
                      <a:pt x="162" y="177"/>
                      <a:pt x="170" y="179"/>
                    </a:cubicBezTo>
                    <a:cubicBezTo>
                      <a:pt x="172" y="179"/>
                      <a:pt x="174" y="180"/>
                      <a:pt x="176" y="181"/>
                    </a:cubicBezTo>
                    <a:cubicBezTo>
                      <a:pt x="187" y="188"/>
                      <a:pt x="184" y="195"/>
                      <a:pt x="176" y="202"/>
                    </a:cubicBezTo>
                    <a:cubicBezTo>
                      <a:pt x="170" y="208"/>
                      <a:pt x="162" y="211"/>
                      <a:pt x="153" y="212"/>
                    </a:cubicBezTo>
                    <a:cubicBezTo>
                      <a:pt x="133" y="208"/>
                      <a:pt x="115" y="197"/>
                      <a:pt x="96" y="189"/>
                    </a:cubicBezTo>
                    <a:cubicBezTo>
                      <a:pt x="80" y="180"/>
                      <a:pt x="63" y="173"/>
                      <a:pt x="47" y="164"/>
                    </a:cubicBezTo>
                    <a:cubicBezTo>
                      <a:pt x="40" y="159"/>
                      <a:pt x="32" y="155"/>
                      <a:pt x="29" y="146"/>
                    </a:cubicBezTo>
                    <a:cubicBezTo>
                      <a:pt x="20" y="140"/>
                      <a:pt x="11" y="133"/>
                      <a:pt x="0" y="125"/>
                    </a:cubicBezTo>
                    <a:cubicBezTo>
                      <a:pt x="23" y="114"/>
                      <a:pt x="14" y="92"/>
                      <a:pt x="21" y="75"/>
                    </a:cubicBezTo>
                    <a:cubicBezTo>
                      <a:pt x="29" y="56"/>
                      <a:pt x="29" y="34"/>
                      <a:pt x="37" y="14"/>
                    </a:cubicBezTo>
                    <a:cubicBezTo>
                      <a:pt x="41" y="10"/>
                      <a:pt x="36" y="2"/>
                      <a:pt x="44" y="0"/>
                    </a:cubicBezTo>
                    <a:cubicBezTo>
                      <a:pt x="49" y="1"/>
                      <a:pt x="54" y="2"/>
                      <a:pt x="57" y="6"/>
                    </a:cubicBezTo>
                    <a:cubicBezTo>
                      <a:pt x="60" y="16"/>
                      <a:pt x="71" y="16"/>
                      <a:pt x="77" y="22"/>
                    </a:cubicBezTo>
                    <a:cubicBezTo>
                      <a:pt x="80" y="26"/>
                      <a:pt x="86" y="22"/>
                      <a:pt x="89" y="26"/>
                    </a:cubicBezTo>
                    <a:cubicBezTo>
                      <a:pt x="91" y="31"/>
                      <a:pt x="96" y="32"/>
                      <a:pt x="101" y="33"/>
                    </a:cubicBezTo>
                    <a:cubicBezTo>
                      <a:pt x="103" y="34"/>
                      <a:pt x="104" y="36"/>
                      <a:pt x="105" y="38"/>
                    </a:cubicBezTo>
                    <a:close/>
                  </a:path>
                </a:pathLst>
              </a:custGeom>
              <a:solidFill>
                <a:srgbClr val="2A3E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6" name="Freeform 43">
                <a:extLst>
                  <a:ext uri="{FF2B5EF4-FFF2-40B4-BE49-F238E27FC236}">
                    <a16:creationId xmlns:a16="http://schemas.microsoft.com/office/drawing/2014/main" id="{234B4B8E-F4E6-45D5-B877-0F368E541B30}"/>
                  </a:ext>
                </a:extLst>
              </p:cNvPr>
              <p:cNvSpPr>
                <a:spLocks/>
              </p:cNvSpPr>
              <p:nvPr/>
            </p:nvSpPr>
            <p:spPr bwMode="auto">
              <a:xfrm>
                <a:off x="247" y="3177"/>
                <a:ext cx="624" cy="85"/>
              </a:xfrm>
              <a:custGeom>
                <a:avLst/>
                <a:gdLst>
                  <a:gd name="T0" fmla="*/ 0 w 555"/>
                  <a:gd name="T1" fmla="*/ 44 h 75"/>
                  <a:gd name="T2" fmla="*/ 16 w 555"/>
                  <a:gd name="T3" fmla="*/ 8 h 75"/>
                  <a:gd name="T4" fmla="*/ 141 w 555"/>
                  <a:gd name="T5" fmla="*/ 8 h 75"/>
                  <a:gd name="T6" fmla="*/ 190 w 555"/>
                  <a:gd name="T7" fmla="*/ 7 h 75"/>
                  <a:gd name="T8" fmla="*/ 229 w 555"/>
                  <a:gd name="T9" fmla="*/ 12 h 75"/>
                  <a:gd name="T10" fmla="*/ 339 w 555"/>
                  <a:gd name="T11" fmla="*/ 16 h 75"/>
                  <a:gd name="T12" fmla="*/ 414 w 555"/>
                  <a:gd name="T13" fmla="*/ 23 h 75"/>
                  <a:gd name="T14" fmla="*/ 435 w 555"/>
                  <a:gd name="T15" fmla="*/ 21 h 75"/>
                  <a:gd name="T16" fmla="*/ 479 w 555"/>
                  <a:gd name="T17" fmla="*/ 22 h 75"/>
                  <a:gd name="T18" fmla="*/ 526 w 555"/>
                  <a:gd name="T19" fmla="*/ 21 h 75"/>
                  <a:gd name="T20" fmla="*/ 551 w 555"/>
                  <a:gd name="T21" fmla="*/ 27 h 75"/>
                  <a:gd name="T22" fmla="*/ 550 w 555"/>
                  <a:gd name="T23" fmla="*/ 64 h 75"/>
                  <a:gd name="T24" fmla="*/ 493 w 555"/>
                  <a:gd name="T25" fmla="*/ 70 h 75"/>
                  <a:gd name="T26" fmla="*/ 294 w 555"/>
                  <a:gd name="T27" fmla="*/ 58 h 75"/>
                  <a:gd name="T28" fmla="*/ 250 w 555"/>
                  <a:gd name="T29" fmla="*/ 58 h 75"/>
                  <a:gd name="T30" fmla="*/ 240 w 555"/>
                  <a:gd name="T31" fmla="*/ 58 h 75"/>
                  <a:gd name="T32" fmla="*/ 230 w 555"/>
                  <a:gd name="T33" fmla="*/ 57 h 75"/>
                  <a:gd name="T34" fmla="*/ 24 w 555"/>
                  <a:gd name="T35" fmla="*/ 50 h 75"/>
                  <a:gd name="T36" fmla="*/ 0 w 555"/>
                  <a:gd name="T37" fmla="*/ 44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55" h="75">
                    <a:moveTo>
                      <a:pt x="0" y="44"/>
                    </a:moveTo>
                    <a:cubicBezTo>
                      <a:pt x="1" y="30"/>
                      <a:pt x="11" y="20"/>
                      <a:pt x="16" y="8"/>
                    </a:cubicBezTo>
                    <a:cubicBezTo>
                      <a:pt x="58" y="6"/>
                      <a:pt x="99" y="0"/>
                      <a:pt x="141" y="8"/>
                    </a:cubicBezTo>
                    <a:cubicBezTo>
                      <a:pt x="157" y="11"/>
                      <a:pt x="173" y="12"/>
                      <a:pt x="190" y="7"/>
                    </a:cubicBezTo>
                    <a:cubicBezTo>
                      <a:pt x="203" y="4"/>
                      <a:pt x="216" y="11"/>
                      <a:pt x="229" y="12"/>
                    </a:cubicBezTo>
                    <a:cubicBezTo>
                      <a:pt x="266" y="14"/>
                      <a:pt x="302" y="14"/>
                      <a:pt x="339" y="16"/>
                    </a:cubicBezTo>
                    <a:cubicBezTo>
                      <a:pt x="364" y="17"/>
                      <a:pt x="388" y="25"/>
                      <a:pt x="414" y="23"/>
                    </a:cubicBezTo>
                    <a:cubicBezTo>
                      <a:pt x="421" y="22"/>
                      <a:pt x="428" y="23"/>
                      <a:pt x="435" y="21"/>
                    </a:cubicBezTo>
                    <a:cubicBezTo>
                      <a:pt x="450" y="20"/>
                      <a:pt x="464" y="20"/>
                      <a:pt x="479" y="22"/>
                    </a:cubicBezTo>
                    <a:cubicBezTo>
                      <a:pt x="494" y="24"/>
                      <a:pt x="510" y="25"/>
                      <a:pt x="526" y="21"/>
                    </a:cubicBezTo>
                    <a:cubicBezTo>
                      <a:pt x="534" y="20"/>
                      <a:pt x="544" y="17"/>
                      <a:pt x="551" y="27"/>
                    </a:cubicBezTo>
                    <a:cubicBezTo>
                      <a:pt x="555" y="39"/>
                      <a:pt x="555" y="52"/>
                      <a:pt x="550" y="64"/>
                    </a:cubicBezTo>
                    <a:cubicBezTo>
                      <a:pt x="532" y="75"/>
                      <a:pt x="512" y="69"/>
                      <a:pt x="493" y="70"/>
                    </a:cubicBezTo>
                    <a:cubicBezTo>
                      <a:pt x="427" y="71"/>
                      <a:pt x="360" y="65"/>
                      <a:pt x="294" y="58"/>
                    </a:cubicBezTo>
                    <a:cubicBezTo>
                      <a:pt x="280" y="57"/>
                      <a:pt x="265" y="58"/>
                      <a:pt x="250" y="58"/>
                    </a:cubicBezTo>
                    <a:cubicBezTo>
                      <a:pt x="247" y="58"/>
                      <a:pt x="244" y="58"/>
                      <a:pt x="240" y="58"/>
                    </a:cubicBezTo>
                    <a:cubicBezTo>
                      <a:pt x="237" y="58"/>
                      <a:pt x="233" y="58"/>
                      <a:pt x="230" y="57"/>
                    </a:cubicBezTo>
                    <a:cubicBezTo>
                      <a:pt x="161" y="52"/>
                      <a:pt x="92" y="57"/>
                      <a:pt x="24" y="50"/>
                    </a:cubicBezTo>
                    <a:cubicBezTo>
                      <a:pt x="16" y="49"/>
                      <a:pt x="6" y="51"/>
                      <a:pt x="0" y="44"/>
                    </a:cubicBezTo>
                    <a:close/>
                  </a:path>
                </a:pathLst>
              </a:custGeom>
              <a:solidFill>
                <a:srgbClr val="DDE6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7" name="Freeform 44">
                <a:extLst>
                  <a:ext uri="{FF2B5EF4-FFF2-40B4-BE49-F238E27FC236}">
                    <a16:creationId xmlns:a16="http://schemas.microsoft.com/office/drawing/2014/main" id="{BEC4FDEE-E6E9-42F8-ABCE-08A889358E16}"/>
                  </a:ext>
                </a:extLst>
              </p:cNvPr>
              <p:cNvSpPr>
                <a:spLocks/>
              </p:cNvSpPr>
              <p:nvPr/>
            </p:nvSpPr>
            <p:spPr bwMode="auto">
              <a:xfrm>
                <a:off x="1915" y="594"/>
                <a:ext cx="222" cy="571"/>
              </a:xfrm>
              <a:custGeom>
                <a:avLst/>
                <a:gdLst>
                  <a:gd name="T0" fmla="*/ 40 w 197"/>
                  <a:gd name="T1" fmla="*/ 497 h 509"/>
                  <a:gd name="T2" fmla="*/ 40 w 197"/>
                  <a:gd name="T3" fmla="*/ 508 h 509"/>
                  <a:gd name="T4" fmla="*/ 36 w 197"/>
                  <a:gd name="T5" fmla="*/ 509 h 509"/>
                  <a:gd name="T6" fmla="*/ 4 w 197"/>
                  <a:gd name="T7" fmla="*/ 428 h 509"/>
                  <a:gd name="T8" fmla="*/ 8 w 197"/>
                  <a:gd name="T9" fmla="*/ 404 h 509"/>
                  <a:gd name="T10" fmla="*/ 6 w 197"/>
                  <a:gd name="T11" fmla="*/ 382 h 509"/>
                  <a:gd name="T12" fmla="*/ 48 w 197"/>
                  <a:gd name="T13" fmla="*/ 310 h 509"/>
                  <a:gd name="T14" fmla="*/ 85 w 197"/>
                  <a:gd name="T15" fmla="*/ 259 h 509"/>
                  <a:gd name="T16" fmla="*/ 77 w 197"/>
                  <a:gd name="T17" fmla="*/ 268 h 509"/>
                  <a:gd name="T18" fmla="*/ 73 w 197"/>
                  <a:gd name="T19" fmla="*/ 258 h 509"/>
                  <a:gd name="T20" fmla="*/ 75 w 197"/>
                  <a:gd name="T21" fmla="*/ 247 h 509"/>
                  <a:gd name="T22" fmla="*/ 78 w 197"/>
                  <a:gd name="T23" fmla="*/ 241 h 509"/>
                  <a:gd name="T24" fmla="*/ 93 w 197"/>
                  <a:gd name="T25" fmla="*/ 193 h 509"/>
                  <a:gd name="T26" fmla="*/ 96 w 197"/>
                  <a:gd name="T27" fmla="*/ 180 h 509"/>
                  <a:gd name="T28" fmla="*/ 150 w 197"/>
                  <a:gd name="T29" fmla="*/ 49 h 509"/>
                  <a:gd name="T30" fmla="*/ 155 w 197"/>
                  <a:gd name="T31" fmla="*/ 48 h 509"/>
                  <a:gd name="T32" fmla="*/ 159 w 197"/>
                  <a:gd name="T33" fmla="*/ 47 h 509"/>
                  <a:gd name="T34" fmla="*/ 159 w 197"/>
                  <a:gd name="T35" fmla="*/ 78 h 509"/>
                  <a:gd name="T36" fmla="*/ 119 w 197"/>
                  <a:gd name="T37" fmla="*/ 199 h 509"/>
                  <a:gd name="T38" fmla="*/ 72 w 197"/>
                  <a:gd name="T39" fmla="*/ 320 h 509"/>
                  <a:gd name="T40" fmla="*/ 60 w 197"/>
                  <a:gd name="T41" fmla="*/ 326 h 509"/>
                  <a:gd name="T42" fmla="*/ 28 w 197"/>
                  <a:gd name="T43" fmla="*/ 376 h 509"/>
                  <a:gd name="T44" fmla="*/ 57 w 197"/>
                  <a:gd name="T45" fmla="*/ 333 h 509"/>
                  <a:gd name="T46" fmla="*/ 66 w 197"/>
                  <a:gd name="T47" fmla="*/ 329 h 509"/>
                  <a:gd name="T48" fmla="*/ 46 w 197"/>
                  <a:gd name="T49" fmla="*/ 378 h 509"/>
                  <a:gd name="T50" fmla="*/ 18 w 197"/>
                  <a:gd name="T51" fmla="*/ 436 h 509"/>
                  <a:gd name="T52" fmla="*/ 60 w 197"/>
                  <a:gd name="T53" fmla="*/ 351 h 509"/>
                  <a:gd name="T54" fmla="*/ 115 w 197"/>
                  <a:gd name="T55" fmla="*/ 232 h 509"/>
                  <a:gd name="T56" fmla="*/ 122 w 197"/>
                  <a:gd name="T57" fmla="*/ 179 h 509"/>
                  <a:gd name="T58" fmla="*/ 148 w 197"/>
                  <a:gd name="T59" fmla="*/ 106 h 509"/>
                  <a:gd name="T60" fmla="*/ 170 w 197"/>
                  <a:gd name="T61" fmla="*/ 40 h 509"/>
                  <a:gd name="T62" fmla="*/ 183 w 197"/>
                  <a:gd name="T63" fmla="*/ 0 h 509"/>
                  <a:gd name="T64" fmla="*/ 188 w 197"/>
                  <a:gd name="T65" fmla="*/ 12 h 509"/>
                  <a:gd name="T66" fmla="*/ 186 w 197"/>
                  <a:gd name="T67" fmla="*/ 45 h 509"/>
                  <a:gd name="T68" fmla="*/ 182 w 197"/>
                  <a:gd name="T69" fmla="*/ 65 h 509"/>
                  <a:gd name="T70" fmla="*/ 173 w 197"/>
                  <a:gd name="T71" fmla="*/ 105 h 509"/>
                  <a:gd name="T72" fmla="*/ 143 w 197"/>
                  <a:gd name="T73" fmla="*/ 223 h 509"/>
                  <a:gd name="T74" fmla="*/ 127 w 197"/>
                  <a:gd name="T75" fmla="*/ 261 h 509"/>
                  <a:gd name="T76" fmla="*/ 99 w 197"/>
                  <a:gd name="T77" fmla="*/ 313 h 509"/>
                  <a:gd name="T78" fmla="*/ 114 w 197"/>
                  <a:gd name="T79" fmla="*/ 282 h 509"/>
                  <a:gd name="T80" fmla="*/ 130 w 197"/>
                  <a:gd name="T81" fmla="*/ 271 h 509"/>
                  <a:gd name="T82" fmla="*/ 124 w 197"/>
                  <a:gd name="T83" fmla="*/ 304 h 509"/>
                  <a:gd name="T84" fmla="*/ 86 w 197"/>
                  <a:gd name="T85" fmla="*/ 357 h 509"/>
                  <a:gd name="T86" fmla="*/ 110 w 197"/>
                  <a:gd name="T87" fmla="*/ 321 h 509"/>
                  <a:gd name="T88" fmla="*/ 124 w 197"/>
                  <a:gd name="T89" fmla="*/ 321 h 509"/>
                  <a:gd name="T90" fmla="*/ 127 w 197"/>
                  <a:gd name="T91" fmla="*/ 328 h 509"/>
                  <a:gd name="T92" fmla="*/ 108 w 197"/>
                  <a:gd name="T93" fmla="*/ 369 h 509"/>
                  <a:gd name="T94" fmla="*/ 89 w 197"/>
                  <a:gd name="T95" fmla="*/ 401 h 509"/>
                  <a:gd name="T96" fmla="*/ 111 w 197"/>
                  <a:gd name="T97" fmla="*/ 372 h 509"/>
                  <a:gd name="T98" fmla="*/ 101 w 197"/>
                  <a:gd name="T99" fmla="*/ 401 h 509"/>
                  <a:gd name="T100" fmla="*/ 88 w 197"/>
                  <a:gd name="T101" fmla="*/ 414 h 509"/>
                  <a:gd name="T102" fmla="*/ 81 w 197"/>
                  <a:gd name="T103" fmla="*/ 400 h 509"/>
                  <a:gd name="T104" fmla="*/ 72 w 197"/>
                  <a:gd name="T105" fmla="*/ 410 h 509"/>
                  <a:gd name="T106" fmla="*/ 40 w 197"/>
                  <a:gd name="T107" fmla="*/ 476 h 509"/>
                  <a:gd name="T108" fmla="*/ 40 w 197"/>
                  <a:gd name="T109" fmla="*/ 497 h 5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97" h="509">
                    <a:moveTo>
                      <a:pt x="40" y="497"/>
                    </a:moveTo>
                    <a:cubicBezTo>
                      <a:pt x="40" y="501"/>
                      <a:pt x="40" y="504"/>
                      <a:pt x="40" y="508"/>
                    </a:cubicBezTo>
                    <a:cubicBezTo>
                      <a:pt x="39" y="509"/>
                      <a:pt x="38" y="509"/>
                      <a:pt x="36" y="509"/>
                    </a:cubicBezTo>
                    <a:cubicBezTo>
                      <a:pt x="25" y="482"/>
                      <a:pt x="14" y="455"/>
                      <a:pt x="4" y="428"/>
                    </a:cubicBezTo>
                    <a:cubicBezTo>
                      <a:pt x="0" y="419"/>
                      <a:pt x="5" y="412"/>
                      <a:pt x="8" y="404"/>
                    </a:cubicBezTo>
                    <a:cubicBezTo>
                      <a:pt x="10" y="396"/>
                      <a:pt x="13" y="389"/>
                      <a:pt x="6" y="382"/>
                    </a:cubicBezTo>
                    <a:cubicBezTo>
                      <a:pt x="8" y="351"/>
                      <a:pt x="26" y="329"/>
                      <a:pt x="48" y="310"/>
                    </a:cubicBezTo>
                    <a:cubicBezTo>
                      <a:pt x="57" y="290"/>
                      <a:pt x="75" y="277"/>
                      <a:pt x="85" y="259"/>
                    </a:cubicBezTo>
                    <a:cubicBezTo>
                      <a:pt x="83" y="263"/>
                      <a:pt x="83" y="268"/>
                      <a:pt x="77" y="268"/>
                    </a:cubicBezTo>
                    <a:cubicBezTo>
                      <a:pt x="73" y="267"/>
                      <a:pt x="73" y="262"/>
                      <a:pt x="73" y="258"/>
                    </a:cubicBezTo>
                    <a:cubicBezTo>
                      <a:pt x="72" y="254"/>
                      <a:pt x="74" y="250"/>
                      <a:pt x="75" y="247"/>
                    </a:cubicBezTo>
                    <a:cubicBezTo>
                      <a:pt x="76" y="245"/>
                      <a:pt x="77" y="243"/>
                      <a:pt x="78" y="241"/>
                    </a:cubicBezTo>
                    <a:cubicBezTo>
                      <a:pt x="86" y="226"/>
                      <a:pt x="96" y="212"/>
                      <a:pt x="93" y="193"/>
                    </a:cubicBezTo>
                    <a:cubicBezTo>
                      <a:pt x="93" y="189"/>
                      <a:pt x="94" y="184"/>
                      <a:pt x="96" y="180"/>
                    </a:cubicBezTo>
                    <a:cubicBezTo>
                      <a:pt x="113" y="136"/>
                      <a:pt x="129" y="91"/>
                      <a:pt x="150" y="49"/>
                    </a:cubicBezTo>
                    <a:cubicBezTo>
                      <a:pt x="151" y="47"/>
                      <a:pt x="153" y="47"/>
                      <a:pt x="155" y="48"/>
                    </a:cubicBezTo>
                    <a:cubicBezTo>
                      <a:pt x="156" y="47"/>
                      <a:pt x="158" y="47"/>
                      <a:pt x="159" y="47"/>
                    </a:cubicBezTo>
                    <a:cubicBezTo>
                      <a:pt x="165" y="58"/>
                      <a:pt x="157" y="68"/>
                      <a:pt x="159" y="78"/>
                    </a:cubicBezTo>
                    <a:cubicBezTo>
                      <a:pt x="143" y="118"/>
                      <a:pt x="122" y="156"/>
                      <a:pt x="119" y="199"/>
                    </a:cubicBezTo>
                    <a:cubicBezTo>
                      <a:pt x="115" y="245"/>
                      <a:pt x="90" y="281"/>
                      <a:pt x="72" y="320"/>
                    </a:cubicBezTo>
                    <a:cubicBezTo>
                      <a:pt x="67" y="321"/>
                      <a:pt x="63" y="321"/>
                      <a:pt x="60" y="326"/>
                    </a:cubicBezTo>
                    <a:cubicBezTo>
                      <a:pt x="50" y="343"/>
                      <a:pt x="38" y="359"/>
                      <a:pt x="28" y="376"/>
                    </a:cubicBezTo>
                    <a:cubicBezTo>
                      <a:pt x="37" y="362"/>
                      <a:pt x="47" y="347"/>
                      <a:pt x="57" y="333"/>
                    </a:cubicBezTo>
                    <a:cubicBezTo>
                      <a:pt x="59" y="330"/>
                      <a:pt x="60" y="325"/>
                      <a:pt x="66" y="329"/>
                    </a:cubicBezTo>
                    <a:cubicBezTo>
                      <a:pt x="65" y="348"/>
                      <a:pt x="54" y="362"/>
                      <a:pt x="46" y="378"/>
                    </a:cubicBezTo>
                    <a:cubicBezTo>
                      <a:pt x="36" y="397"/>
                      <a:pt x="24" y="415"/>
                      <a:pt x="18" y="436"/>
                    </a:cubicBezTo>
                    <a:cubicBezTo>
                      <a:pt x="26" y="405"/>
                      <a:pt x="48" y="380"/>
                      <a:pt x="60" y="351"/>
                    </a:cubicBezTo>
                    <a:cubicBezTo>
                      <a:pt x="76" y="310"/>
                      <a:pt x="99" y="273"/>
                      <a:pt x="115" y="232"/>
                    </a:cubicBezTo>
                    <a:cubicBezTo>
                      <a:pt x="121" y="215"/>
                      <a:pt x="117" y="197"/>
                      <a:pt x="122" y="179"/>
                    </a:cubicBezTo>
                    <a:cubicBezTo>
                      <a:pt x="130" y="155"/>
                      <a:pt x="138" y="130"/>
                      <a:pt x="148" y="106"/>
                    </a:cubicBezTo>
                    <a:cubicBezTo>
                      <a:pt x="158" y="85"/>
                      <a:pt x="165" y="63"/>
                      <a:pt x="170" y="40"/>
                    </a:cubicBezTo>
                    <a:cubicBezTo>
                      <a:pt x="173" y="26"/>
                      <a:pt x="169" y="10"/>
                      <a:pt x="183" y="0"/>
                    </a:cubicBezTo>
                    <a:cubicBezTo>
                      <a:pt x="185" y="4"/>
                      <a:pt x="183" y="9"/>
                      <a:pt x="188" y="12"/>
                    </a:cubicBezTo>
                    <a:cubicBezTo>
                      <a:pt x="197" y="23"/>
                      <a:pt x="187" y="34"/>
                      <a:pt x="186" y="45"/>
                    </a:cubicBezTo>
                    <a:cubicBezTo>
                      <a:pt x="185" y="51"/>
                      <a:pt x="180" y="57"/>
                      <a:pt x="182" y="65"/>
                    </a:cubicBezTo>
                    <a:cubicBezTo>
                      <a:pt x="182" y="79"/>
                      <a:pt x="178" y="93"/>
                      <a:pt x="173" y="105"/>
                    </a:cubicBezTo>
                    <a:cubicBezTo>
                      <a:pt x="158" y="143"/>
                      <a:pt x="150" y="183"/>
                      <a:pt x="143" y="223"/>
                    </a:cubicBezTo>
                    <a:cubicBezTo>
                      <a:pt x="141" y="237"/>
                      <a:pt x="136" y="249"/>
                      <a:pt x="127" y="261"/>
                    </a:cubicBezTo>
                    <a:cubicBezTo>
                      <a:pt x="115" y="277"/>
                      <a:pt x="105" y="295"/>
                      <a:pt x="99" y="313"/>
                    </a:cubicBezTo>
                    <a:cubicBezTo>
                      <a:pt x="103" y="304"/>
                      <a:pt x="108" y="293"/>
                      <a:pt x="114" y="282"/>
                    </a:cubicBezTo>
                    <a:cubicBezTo>
                      <a:pt x="118" y="276"/>
                      <a:pt x="121" y="269"/>
                      <a:pt x="130" y="271"/>
                    </a:cubicBezTo>
                    <a:cubicBezTo>
                      <a:pt x="141" y="284"/>
                      <a:pt x="130" y="295"/>
                      <a:pt x="124" y="304"/>
                    </a:cubicBezTo>
                    <a:cubicBezTo>
                      <a:pt x="110" y="323"/>
                      <a:pt x="95" y="340"/>
                      <a:pt x="86" y="357"/>
                    </a:cubicBezTo>
                    <a:cubicBezTo>
                      <a:pt x="92" y="347"/>
                      <a:pt x="100" y="334"/>
                      <a:pt x="110" y="321"/>
                    </a:cubicBezTo>
                    <a:cubicBezTo>
                      <a:pt x="114" y="316"/>
                      <a:pt x="119" y="310"/>
                      <a:pt x="124" y="321"/>
                    </a:cubicBezTo>
                    <a:cubicBezTo>
                      <a:pt x="125" y="323"/>
                      <a:pt x="126" y="326"/>
                      <a:pt x="127" y="328"/>
                    </a:cubicBezTo>
                    <a:cubicBezTo>
                      <a:pt x="127" y="345"/>
                      <a:pt x="115" y="356"/>
                      <a:pt x="108" y="369"/>
                    </a:cubicBezTo>
                    <a:cubicBezTo>
                      <a:pt x="102" y="380"/>
                      <a:pt x="97" y="391"/>
                      <a:pt x="89" y="401"/>
                    </a:cubicBezTo>
                    <a:cubicBezTo>
                      <a:pt x="99" y="393"/>
                      <a:pt x="98" y="377"/>
                      <a:pt x="111" y="372"/>
                    </a:cubicBezTo>
                    <a:cubicBezTo>
                      <a:pt x="113" y="383"/>
                      <a:pt x="105" y="392"/>
                      <a:pt x="101" y="401"/>
                    </a:cubicBezTo>
                    <a:cubicBezTo>
                      <a:pt x="99" y="407"/>
                      <a:pt x="96" y="415"/>
                      <a:pt x="88" y="414"/>
                    </a:cubicBezTo>
                    <a:cubicBezTo>
                      <a:pt x="80" y="414"/>
                      <a:pt x="86" y="403"/>
                      <a:pt x="81" y="400"/>
                    </a:cubicBezTo>
                    <a:cubicBezTo>
                      <a:pt x="72" y="399"/>
                      <a:pt x="74" y="406"/>
                      <a:pt x="72" y="410"/>
                    </a:cubicBezTo>
                    <a:cubicBezTo>
                      <a:pt x="63" y="433"/>
                      <a:pt x="56" y="456"/>
                      <a:pt x="40" y="476"/>
                    </a:cubicBezTo>
                    <a:cubicBezTo>
                      <a:pt x="40" y="483"/>
                      <a:pt x="40" y="490"/>
                      <a:pt x="40" y="497"/>
                    </a:cubicBezTo>
                    <a:close/>
                  </a:path>
                </a:pathLst>
              </a:custGeom>
              <a:solidFill>
                <a:srgbClr val="F0D9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8" name="Freeform 45">
                <a:extLst>
                  <a:ext uri="{FF2B5EF4-FFF2-40B4-BE49-F238E27FC236}">
                    <a16:creationId xmlns:a16="http://schemas.microsoft.com/office/drawing/2014/main" id="{379E9154-C570-4626-BC72-0AC821D066A7}"/>
                  </a:ext>
                </a:extLst>
              </p:cNvPr>
              <p:cNvSpPr>
                <a:spLocks/>
              </p:cNvSpPr>
              <p:nvPr/>
            </p:nvSpPr>
            <p:spPr bwMode="auto">
              <a:xfrm>
                <a:off x="265" y="3135"/>
                <a:ext cx="578" cy="78"/>
              </a:xfrm>
              <a:custGeom>
                <a:avLst/>
                <a:gdLst>
                  <a:gd name="T0" fmla="*/ 420 w 514"/>
                  <a:gd name="T1" fmla="*/ 62 h 70"/>
                  <a:gd name="T2" fmla="*/ 354 w 514"/>
                  <a:gd name="T3" fmla="*/ 64 h 70"/>
                  <a:gd name="T4" fmla="*/ 248 w 514"/>
                  <a:gd name="T5" fmla="*/ 57 h 70"/>
                  <a:gd name="T6" fmla="*/ 198 w 514"/>
                  <a:gd name="T7" fmla="*/ 52 h 70"/>
                  <a:gd name="T8" fmla="*/ 129 w 514"/>
                  <a:gd name="T9" fmla="*/ 52 h 70"/>
                  <a:gd name="T10" fmla="*/ 97 w 514"/>
                  <a:gd name="T11" fmla="*/ 48 h 70"/>
                  <a:gd name="T12" fmla="*/ 19 w 514"/>
                  <a:gd name="T13" fmla="*/ 50 h 70"/>
                  <a:gd name="T14" fmla="*/ 0 w 514"/>
                  <a:gd name="T15" fmla="*/ 46 h 70"/>
                  <a:gd name="T16" fmla="*/ 20 w 514"/>
                  <a:gd name="T17" fmla="*/ 6 h 70"/>
                  <a:gd name="T18" fmla="*/ 42 w 514"/>
                  <a:gd name="T19" fmla="*/ 0 h 70"/>
                  <a:gd name="T20" fmla="*/ 177 w 514"/>
                  <a:gd name="T21" fmla="*/ 9 h 70"/>
                  <a:gd name="T22" fmla="*/ 315 w 514"/>
                  <a:gd name="T23" fmla="*/ 21 h 70"/>
                  <a:gd name="T24" fmla="*/ 321 w 514"/>
                  <a:gd name="T25" fmla="*/ 21 h 70"/>
                  <a:gd name="T26" fmla="*/ 477 w 514"/>
                  <a:gd name="T27" fmla="*/ 17 h 70"/>
                  <a:gd name="T28" fmla="*/ 514 w 514"/>
                  <a:gd name="T29" fmla="*/ 28 h 70"/>
                  <a:gd name="T30" fmla="*/ 488 w 514"/>
                  <a:gd name="T31" fmla="*/ 45 h 70"/>
                  <a:gd name="T32" fmla="*/ 463 w 514"/>
                  <a:gd name="T33" fmla="*/ 42 h 70"/>
                  <a:gd name="T34" fmla="*/ 445 w 514"/>
                  <a:gd name="T35" fmla="*/ 38 h 70"/>
                  <a:gd name="T36" fmla="*/ 423 w 514"/>
                  <a:gd name="T37" fmla="*/ 38 h 70"/>
                  <a:gd name="T38" fmla="*/ 420 w 514"/>
                  <a:gd name="T39" fmla="*/ 6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14" h="70">
                    <a:moveTo>
                      <a:pt x="420" y="62"/>
                    </a:moveTo>
                    <a:cubicBezTo>
                      <a:pt x="398" y="70"/>
                      <a:pt x="375" y="68"/>
                      <a:pt x="354" y="64"/>
                    </a:cubicBezTo>
                    <a:cubicBezTo>
                      <a:pt x="319" y="57"/>
                      <a:pt x="283" y="59"/>
                      <a:pt x="248" y="57"/>
                    </a:cubicBezTo>
                    <a:cubicBezTo>
                      <a:pt x="231" y="56"/>
                      <a:pt x="215" y="58"/>
                      <a:pt x="198" y="52"/>
                    </a:cubicBezTo>
                    <a:cubicBezTo>
                      <a:pt x="176" y="45"/>
                      <a:pt x="152" y="59"/>
                      <a:pt x="129" y="52"/>
                    </a:cubicBezTo>
                    <a:cubicBezTo>
                      <a:pt x="119" y="49"/>
                      <a:pt x="108" y="50"/>
                      <a:pt x="97" y="48"/>
                    </a:cubicBezTo>
                    <a:cubicBezTo>
                      <a:pt x="71" y="44"/>
                      <a:pt x="45" y="51"/>
                      <a:pt x="19" y="50"/>
                    </a:cubicBezTo>
                    <a:cubicBezTo>
                      <a:pt x="12" y="50"/>
                      <a:pt x="5" y="53"/>
                      <a:pt x="0" y="46"/>
                    </a:cubicBezTo>
                    <a:cubicBezTo>
                      <a:pt x="4" y="31"/>
                      <a:pt x="12" y="19"/>
                      <a:pt x="20" y="6"/>
                    </a:cubicBezTo>
                    <a:cubicBezTo>
                      <a:pt x="26" y="0"/>
                      <a:pt x="34" y="0"/>
                      <a:pt x="42" y="0"/>
                    </a:cubicBezTo>
                    <a:cubicBezTo>
                      <a:pt x="87" y="5"/>
                      <a:pt x="132" y="5"/>
                      <a:pt x="177" y="9"/>
                    </a:cubicBezTo>
                    <a:cubicBezTo>
                      <a:pt x="223" y="14"/>
                      <a:pt x="269" y="21"/>
                      <a:pt x="315" y="21"/>
                    </a:cubicBezTo>
                    <a:cubicBezTo>
                      <a:pt x="317" y="21"/>
                      <a:pt x="319" y="21"/>
                      <a:pt x="321" y="21"/>
                    </a:cubicBezTo>
                    <a:cubicBezTo>
                      <a:pt x="373" y="16"/>
                      <a:pt x="425" y="16"/>
                      <a:pt x="477" y="17"/>
                    </a:cubicBezTo>
                    <a:cubicBezTo>
                      <a:pt x="491" y="17"/>
                      <a:pt x="503" y="20"/>
                      <a:pt x="514" y="28"/>
                    </a:cubicBezTo>
                    <a:cubicBezTo>
                      <a:pt x="510" y="44"/>
                      <a:pt x="502" y="50"/>
                      <a:pt x="488" y="45"/>
                    </a:cubicBezTo>
                    <a:cubicBezTo>
                      <a:pt x="480" y="41"/>
                      <a:pt x="472" y="40"/>
                      <a:pt x="463" y="42"/>
                    </a:cubicBezTo>
                    <a:cubicBezTo>
                      <a:pt x="457" y="44"/>
                      <a:pt x="450" y="44"/>
                      <a:pt x="445" y="38"/>
                    </a:cubicBezTo>
                    <a:cubicBezTo>
                      <a:pt x="437" y="29"/>
                      <a:pt x="430" y="33"/>
                      <a:pt x="423" y="38"/>
                    </a:cubicBezTo>
                    <a:cubicBezTo>
                      <a:pt x="414" y="45"/>
                      <a:pt x="411" y="53"/>
                      <a:pt x="420" y="62"/>
                    </a:cubicBezTo>
                    <a:close/>
                  </a:path>
                </a:pathLst>
              </a:custGeom>
              <a:solidFill>
                <a:srgbClr val="A3CAD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9" name="Freeform 46">
                <a:extLst>
                  <a:ext uri="{FF2B5EF4-FFF2-40B4-BE49-F238E27FC236}">
                    <a16:creationId xmlns:a16="http://schemas.microsoft.com/office/drawing/2014/main" id="{1D1ADE40-6938-4B7D-92A8-67A8F72A6832}"/>
                  </a:ext>
                </a:extLst>
              </p:cNvPr>
              <p:cNvSpPr>
                <a:spLocks/>
              </p:cNvSpPr>
              <p:nvPr/>
            </p:nvSpPr>
            <p:spPr bwMode="auto">
              <a:xfrm>
                <a:off x="288" y="3099"/>
                <a:ext cx="583" cy="76"/>
              </a:xfrm>
              <a:custGeom>
                <a:avLst/>
                <a:gdLst>
                  <a:gd name="T0" fmla="*/ 492 w 519"/>
                  <a:gd name="T1" fmla="*/ 62 h 68"/>
                  <a:gd name="T2" fmla="*/ 380 w 519"/>
                  <a:gd name="T3" fmla="*/ 56 h 68"/>
                  <a:gd name="T4" fmla="*/ 321 w 519"/>
                  <a:gd name="T5" fmla="*/ 57 h 68"/>
                  <a:gd name="T6" fmla="*/ 224 w 519"/>
                  <a:gd name="T7" fmla="*/ 57 h 68"/>
                  <a:gd name="T8" fmla="*/ 185 w 519"/>
                  <a:gd name="T9" fmla="*/ 47 h 68"/>
                  <a:gd name="T10" fmla="*/ 101 w 519"/>
                  <a:gd name="T11" fmla="*/ 40 h 68"/>
                  <a:gd name="T12" fmla="*/ 0 w 519"/>
                  <a:gd name="T13" fmla="*/ 38 h 68"/>
                  <a:gd name="T14" fmla="*/ 16 w 519"/>
                  <a:gd name="T15" fmla="*/ 2 h 68"/>
                  <a:gd name="T16" fmla="*/ 67 w 519"/>
                  <a:gd name="T17" fmla="*/ 0 h 68"/>
                  <a:gd name="T18" fmla="*/ 205 w 519"/>
                  <a:gd name="T19" fmla="*/ 15 h 68"/>
                  <a:gd name="T20" fmla="*/ 249 w 519"/>
                  <a:gd name="T21" fmla="*/ 13 h 68"/>
                  <a:gd name="T22" fmla="*/ 263 w 519"/>
                  <a:gd name="T23" fmla="*/ 12 h 68"/>
                  <a:gd name="T24" fmla="*/ 432 w 519"/>
                  <a:gd name="T25" fmla="*/ 17 h 68"/>
                  <a:gd name="T26" fmla="*/ 480 w 519"/>
                  <a:gd name="T27" fmla="*/ 12 h 68"/>
                  <a:gd name="T28" fmla="*/ 512 w 519"/>
                  <a:gd name="T29" fmla="*/ 19 h 68"/>
                  <a:gd name="T30" fmla="*/ 515 w 519"/>
                  <a:gd name="T31" fmla="*/ 38 h 68"/>
                  <a:gd name="T32" fmla="*/ 512 w 519"/>
                  <a:gd name="T33" fmla="*/ 64 h 68"/>
                  <a:gd name="T34" fmla="*/ 492 w 519"/>
                  <a:gd name="T35" fmla="*/ 6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19" h="68">
                    <a:moveTo>
                      <a:pt x="492" y="62"/>
                    </a:moveTo>
                    <a:cubicBezTo>
                      <a:pt x="455" y="51"/>
                      <a:pt x="418" y="52"/>
                      <a:pt x="380" y="56"/>
                    </a:cubicBezTo>
                    <a:cubicBezTo>
                      <a:pt x="361" y="58"/>
                      <a:pt x="340" y="53"/>
                      <a:pt x="321" y="57"/>
                    </a:cubicBezTo>
                    <a:cubicBezTo>
                      <a:pt x="289" y="63"/>
                      <a:pt x="257" y="49"/>
                      <a:pt x="224" y="57"/>
                    </a:cubicBezTo>
                    <a:cubicBezTo>
                      <a:pt x="211" y="60"/>
                      <a:pt x="201" y="47"/>
                      <a:pt x="185" y="47"/>
                    </a:cubicBezTo>
                    <a:cubicBezTo>
                      <a:pt x="157" y="49"/>
                      <a:pt x="129" y="42"/>
                      <a:pt x="101" y="40"/>
                    </a:cubicBezTo>
                    <a:cubicBezTo>
                      <a:pt x="67" y="38"/>
                      <a:pt x="34" y="39"/>
                      <a:pt x="0" y="38"/>
                    </a:cubicBezTo>
                    <a:cubicBezTo>
                      <a:pt x="5" y="26"/>
                      <a:pt x="11" y="14"/>
                      <a:pt x="16" y="2"/>
                    </a:cubicBezTo>
                    <a:cubicBezTo>
                      <a:pt x="33" y="0"/>
                      <a:pt x="50" y="0"/>
                      <a:pt x="67" y="0"/>
                    </a:cubicBezTo>
                    <a:cubicBezTo>
                      <a:pt x="112" y="10"/>
                      <a:pt x="159" y="11"/>
                      <a:pt x="205" y="15"/>
                    </a:cubicBezTo>
                    <a:cubicBezTo>
                      <a:pt x="220" y="17"/>
                      <a:pt x="235" y="18"/>
                      <a:pt x="249" y="13"/>
                    </a:cubicBezTo>
                    <a:cubicBezTo>
                      <a:pt x="254" y="12"/>
                      <a:pt x="258" y="12"/>
                      <a:pt x="263" y="12"/>
                    </a:cubicBezTo>
                    <a:cubicBezTo>
                      <a:pt x="319" y="19"/>
                      <a:pt x="376" y="14"/>
                      <a:pt x="432" y="17"/>
                    </a:cubicBezTo>
                    <a:cubicBezTo>
                      <a:pt x="448" y="17"/>
                      <a:pt x="464" y="16"/>
                      <a:pt x="480" y="12"/>
                    </a:cubicBezTo>
                    <a:cubicBezTo>
                      <a:pt x="491" y="10"/>
                      <a:pt x="502" y="11"/>
                      <a:pt x="512" y="19"/>
                    </a:cubicBezTo>
                    <a:cubicBezTo>
                      <a:pt x="517" y="25"/>
                      <a:pt x="514" y="32"/>
                      <a:pt x="515" y="38"/>
                    </a:cubicBezTo>
                    <a:cubicBezTo>
                      <a:pt x="516" y="47"/>
                      <a:pt x="519" y="56"/>
                      <a:pt x="512" y="64"/>
                    </a:cubicBezTo>
                    <a:cubicBezTo>
                      <a:pt x="505" y="68"/>
                      <a:pt x="498" y="67"/>
                      <a:pt x="492" y="62"/>
                    </a:cubicBezTo>
                    <a:close/>
                  </a:path>
                </a:pathLst>
              </a:custGeom>
              <a:solidFill>
                <a:srgbClr val="DBE4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0" name="Freeform 47">
                <a:extLst>
                  <a:ext uri="{FF2B5EF4-FFF2-40B4-BE49-F238E27FC236}">
                    <a16:creationId xmlns:a16="http://schemas.microsoft.com/office/drawing/2014/main" id="{F8F4D35A-B184-468F-A804-B17285A18E48}"/>
                  </a:ext>
                </a:extLst>
              </p:cNvPr>
              <p:cNvSpPr>
                <a:spLocks/>
              </p:cNvSpPr>
              <p:nvPr/>
            </p:nvSpPr>
            <p:spPr bwMode="auto">
              <a:xfrm>
                <a:off x="1839" y="4057"/>
                <a:ext cx="557" cy="68"/>
              </a:xfrm>
              <a:custGeom>
                <a:avLst/>
                <a:gdLst>
                  <a:gd name="T0" fmla="*/ 0 w 496"/>
                  <a:gd name="T1" fmla="*/ 25 h 60"/>
                  <a:gd name="T2" fmla="*/ 54 w 496"/>
                  <a:gd name="T3" fmla="*/ 20 h 60"/>
                  <a:gd name="T4" fmla="*/ 125 w 496"/>
                  <a:gd name="T5" fmla="*/ 15 h 60"/>
                  <a:gd name="T6" fmla="*/ 138 w 496"/>
                  <a:gd name="T7" fmla="*/ 16 h 60"/>
                  <a:gd name="T8" fmla="*/ 200 w 496"/>
                  <a:gd name="T9" fmla="*/ 14 h 60"/>
                  <a:gd name="T10" fmla="*/ 249 w 496"/>
                  <a:gd name="T11" fmla="*/ 19 h 60"/>
                  <a:gd name="T12" fmla="*/ 259 w 496"/>
                  <a:gd name="T13" fmla="*/ 21 h 60"/>
                  <a:gd name="T14" fmla="*/ 330 w 496"/>
                  <a:gd name="T15" fmla="*/ 17 h 60"/>
                  <a:gd name="T16" fmla="*/ 366 w 496"/>
                  <a:gd name="T17" fmla="*/ 9 h 60"/>
                  <a:gd name="T18" fmla="*/ 483 w 496"/>
                  <a:gd name="T19" fmla="*/ 10 h 60"/>
                  <a:gd name="T20" fmla="*/ 496 w 496"/>
                  <a:gd name="T21" fmla="*/ 5 h 60"/>
                  <a:gd name="T22" fmla="*/ 496 w 496"/>
                  <a:gd name="T23" fmla="*/ 17 h 60"/>
                  <a:gd name="T24" fmla="*/ 496 w 496"/>
                  <a:gd name="T25" fmla="*/ 21 h 60"/>
                  <a:gd name="T26" fmla="*/ 467 w 496"/>
                  <a:gd name="T27" fmla="*/ 36 h 60"/>
                  <a:gd name="T28" fmla="*/ 476 w 496"/>
                  <a:gd name="T29" fmla="*/ 41 h 60"/>
                  <a:gd name="T30" fmla="*/ 371 w 496"/>
                  <a:gd name="T31" fmla="*/ 43 h 60"/>
                  <a:gd name="T32" fmla="*/ 183 w 496"/>
                  <a:gd name="T33" fmla="*/ 55 h 60"/>
                  <a:gd name="T34" fmla="*/ 140 w 496"/>
                  <a:gd name="T35" fmla="*/ 49 h 60"/>
                  <a:gd name="T36" fmla="*/ 99 w 496"/>
                  <a:gd name="T37" fmla="*/ 54 h 60"/>
                  <a:gd name="T38" fmla="*/ 44 w 496"/>
                  <a:gd name="T39" fmla="*/ 53 h 60"/>
                  <a:gd name="T40" fmla="*/ 65 w 496"/>
                  <a:gd name="T41" fmla="*/ 41 h 60"/>
                  <a:gd name="T42" fmla="*/ 18 w 496"/>
                  <a:gd name="T43" fmla="*/ 39 h 60"/>
                  <a:gd name="T44" fmla="*/ 0 w 496"/>
                  <a:gd name="T45" fmla="*/ 25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96" h="60">
                    <a:moveTo>
                      <a:pt x="0" y="25"/>
                    </a:moveTo>
                    <a:cubicBezTo>
                      <a:pt x="17" y="16"/>
                      <a:pt x="37" y="21"/>
                      <a:pt x="54" y="20"/>
                    </a:cubicBezTo>
                    <a:cubicBezTo>
                      <a:pt x="78" y="20"/>
                      <a:pt x="101" y="18"/>
                      <a:pt x="125" y="15"/>
                    </a:cubicBezTo>
                    <a:cubicBezTo>
                      <a:pt x="129" y="14"/>
                      <a:pt x="135" y="14"/>
                      <a:pt x="138" y="16"/>
                    </a:cubicBezTo>
                    <a:cubicBezTo>
                      <a:pt x="159" y="27"/>
                      <a:pt x="179" y="20"/>
                      <a:pt x="200" y="14"/>
                    </a:cubicBezTo>
                    <a:cubicBezTo>
                      <a:pt x="216" y="9"/>
                      <a:pt x="233" y="12"/>
                      <a:pt x="249" y="19"/>
                    </a:cubicBezTo>
                    <a:cubicBezTo>
                      <a:pt x="253" y="21"/>
                      <a:pt x="255" y="23"/>
                      <a:pt x="259" y="21"/>
                    </a:cubicBezTo>
                    <a:cubicBezTo>
                      <a:pt x="282" y="11"/>
                      <a:pt x="306" y="19"/>
                      <a:pt x="330" y="17"/>
                    </a:cubicBezTo>
                    <a:cubicBezTo>
                      <a:pt x="341" y="16"/>
                      <a:pt x="353" y="8"/>
                      <a:pt x="366" y="9"/>
                    </a:cubicBezTo>
                    <a:cubicBezTo>
                      <a:pt x="405" y="12"/>
                      <a:pt x="444" y="0"/>
                      <a:pt x="483" y="10"/>
                    </a:cubicBezTo>
                    <a:cubicBezTo>
                      <a:pt x="487" y="11"/>
                      <a:pt x="492" y="7"/>
                      <a:pt x="496" y="5"/>
                    </a:cubicBezTo>
                    <a:cubicBezTo>
                      <a:pt x="496" y="9"/>
                      <a:pt x="496" y="13"/>
                      <a:pt x="496" y="17"/>
                    </a:cubicBezTo>
                    <a:cubicBezTo>
                      <a:pt x="496" y="18"/>
                      <a:pt x="496" y="20"/>
                      <a:pt x="496" y="21"/>
                    </a:cubicBezTo>
                    <a:cubicBezTo>
                      <a:pt x="487" y="31"/>
                      <a:pt x="477" y="38"/>
                      <a:pt x="467" y="36"/>
                    </a:cubicBezTo>
                    <a:cubicBezTo>
                      <a:pt x="469" y="36"/>
                      <a:pt x="475" y="31"/>
                      <a:pt x="476" y="41"/>
                    </a:cubicBezTo>
                    <a:cubicBezTo>
                      <a:pt x="441" y="33"/>
                      <a:pt x="406" y="39"/>
                      <a:pt x="371" y="43"/>
                    </a:cubicBezTo>
                    <a:cubicBezTo>
                      <a:pt x="309" y="51"/>
                      <a:pt x="246" y="48"/>
                      <a:pt x="183" y="55"/>
                    </a:cubicBezTo>
                    <a:cubicBezTo>
                      <a:pt x="170" y="57"/>
                      <a:pt x="155" y="54"/>
                      <a:pt x="140" y="49"/>
                    </a:cubicBezTo>
                    <a:cubicBezTo>
                      <a:pt x="130" y="46"/>
                      <a:pt x="113" y="50"/>
                      <a:pt x="99" y="54"/>
                    </a:cubicBezTo>
                    <a:cubicBezTo>
                      <a:pt x="81" y="59"/>
                      <a:pt x="62" y="60"/>
                      <a:pt x="44" y="53"/>
                    </a:cubicBezTo>
                    <a:cubicBezTo>
                      <a:pt x="50" y="44"/>
                      <a:pt x="50" y="44"/>
                      <a:pt x="65" y="41"/>
                    </a:cubicBezTo>
                    <a:cubicBezTo>
                      <a:pt x="48" y="42"/>
                      <a:pt x="33" y="38"/>
                      <a:pt x="18" y="39"/>
                    </a:cubicBezTo>
                    <a:cubicBezTo>
                      <a:pt x="10" y="40"/>
                      <a:pt x="1" y="36"/>
                      <a:pt x="0" y="25"/>
                    </a:cubicBezTo>
                    <a:close/>
                  </a:path>
                </a:pathLst>
              </a:custGeom>
              <a:solidFill>
                <a:srgbClr val="AED1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1" name="Freeform 48">
                <a:extLst>
                  <a:ext uri="{FF2B5EF4-FFF2-40B4-BE49-F238E27FC236}">
                    <a16:creationId xmlns:a16="http://schemas.microsoft.com/office/drawing/2014/main" id="{943F4A62-7211-4921-84B9-1960F5D167DE}"/>
                  </a:ext>
                </a:extLst>
              </p:cNvPr>
              <p:cNvSpPr>
                <a:spLocks/>
              </p:cNvSpPr>
              <p:nvPr/>
            </p:nvSpPr>
            <p:spPr bwMode="auto">
              <a:xfrm>
                <a:off x="432" y="2802"/>
                <a:ext cx="451" cy="74"/>
              </a:xfrm>
              <a:custGeom>
                <a:avLst/>
                <a:gdLst>
                  <a:gd name="T0" fmla="*/ 0 w 402"/>
                  <a:gd name="T1" fmla="*/ 38 h 66"/>
                  <a:gd name="T2" fmla="*/ 19 w 402"/>
                  <a:gd name="T3" fmla="*/ 2 h 66"/>
                  <a:gd name="T4" fmla="*/ 73 w 402"/>
                  <a:gd name="T5" fmla="*/ 5 h 66"/>
                  <a:gd name="T6" fmla="*/ 184 w 402"/>
                  <a:gd name="T7" fmla="*/ 4 h 66"/>
                  <a:gd name="T8" fmla="*/ 311 w 402"/>
                  <a:gd name="T9" fmla="*/ 8 h 66"/>
                  <a:gd name="T10" fmla="*/ 371 w 402"/>
                  <a:gd name="T11" fmla="*/ 7 h 66"/>
                  <a:gd name="T12" fmla="*/ 397 w 402"/>
                  <a:gd name="T13" fmla="*/ 16 h 66"/>
                  <a:gd name="T14" fmla="*/ 398 w 402"/>
                  <a:gd name="T15" fmla="*/ 38 h 66"/>
                  <a:gd name="T16" fmla="*/ 397 w 402"/>
                  <a:gd name="T17" fmla="*/ 44 h 66"/>
                  <a:gd name="T18" fmla="*/ 392 w 402"/>
                  <a:gd name="T19" fmla="*/ 53 h 66"/>
                  <a:gd name="T20" fmla="*/ 381 w 402"/>
                  <a:gd name="T21" fmla="*/ 57 h 66"/>
                  <a:gd name="T22" fmla="*/ 215 w 402"/>
                  <a:gd name="T23" fmla="*/ 52 h 66"/>
                  <a:gd name="T24" fmla="*/ 175 w 402"/>
                  <a:gd name="T25" fmla="*/ 56 h 66"/>
                  <a:gd name="T26" fmla="*/ 72 w 402"/>
                  <a:gd name="T27" fmla="*/ 46 h 66"/>
                  <a:gd name="T28" fmla="*/ 22 w 402"/>
                  <a:gd name="T29" fmla="*/ 45 h 66"/>
                  <a:gd name="T30" fmla="*/ 0 w 402"/>
                  <a:gd name="T31" fmla="*/ 38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02" h="66">
                    <a:moveTo>
                      <a:pt x="0" y="38"/>
                    </a:moveTo>
                    <a:cubicBezTo>
                      <a:pt x="2" y="24"/>
                      <a:pt x="13" y="14"/>
                      <a:pt x="19" y="2"/>
                    </a:cubicBezTo>
                    <a:cubicBezTo>
                      <a:pt x="37" y="0"/>
                      <a:pt x="55" y="3"/>
                      <a:pt x="73" y="5"/>
                    </a:cubicBezTo>
                    <a:cubicBezTo>
                      <a:pt x="110" y="9"/>
                      <a:pt x="147" y="3"/>
                      <a:pt x="184" y="4"/>
                    </a:cubicBezTo>
                    <a:cubicBezTo>
                      <a:pt x="226" y="4"/>
                      <a:pt x="269" y="8"/>
                      <a:pt x="311" y="8"/>
                    </a:cubicBezTo>
                    <a:cubicBezTo>
                      <a:pt x="331" y="7"/>
                      <a:pt x="351" y="5"/>
                      <a:pt x="371" y="7"/>
                    </a:cubicBezTo>
                    <a:cubicBezTo>
                      <a:pt x="381" y="7"/>
                      <a:pt x="390" y="8"/>
                      <a:pt x="397" y="16"/>
                    </a:cubicBezTo>
                    <a:cubicBezTo>
                      <a:pt x="402" y="23"/>
                      <a:pt x="399" y="30"/>
                      <a:pt x="398" y="38"/>
                    </a:cubicBezTo>
                    <a:cubicBezTo>
                      <a:pt x="397" y="40"/>
                      <a:pt x="397" y="42"/>
                      <a:pt x="397" y="44"/>
                    </a:cubicBezTo>
                    <a:cubicBezTo>
                      <a:pt x="396" y="47"/>
                      <a:pt x="394" y="50"/>
                      <a:pt x="392" y="53"/>
                    </a:cubicBezTo>
                    <a:cubicBezTo>
                      <a:pt x="389" y="56"/>
                      <a:pt x="385" y="57"/>
                      <a:pt x="381" y="57"/>
                    </a:cubicBezTo>
                    <a:cubicBezTo>
                      <a:pt x="326" y="56"/>
                      <a:pt x="270" y="66"/>
                      <a:pt x="215" y="52"/>
                    </a:cubicBezTo>
                    <a:cubicBezTo>
                      <a:pt x="201" y="49"/>
                      <a:pt x="188" y="55"/>
                      <a:pt x="175" y="56"/>
                    </a:cubicBezTo>
                    <a:cubicBezTo>
                      <a:pt x="140" y="57"/>
                      <a:pt x="106" y="55"/>
                      <a:pt x="72" y="46"/>
                    </a:cubicBezTo>
                    <a:cubicBezTo>
                      <a:pt x="55" y="41"/>
                      <a:pt x="39" y="49"/>
                      <a:pt x="22" y="45"/>
                    </a:cubicBezTo>
                    <a:cubicBezTo>
                      <a:pt x="15" y="44"/>
                      <a:pt x="6" y="45"/>
                      <a:pt x="0" y="38"/>
                    </a:cubicBezTo>
                    <a:close/>
                  </a:path>
                </a:pathLst>
              </a:custGeom>
              <a:solidFill>
                <a:srgbClr val="DDE5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2" name="Freeform 49">
                <a:extLst>
                  <a:ext uri="{FF2B5EF4-FFF2-40B4-BE49-F238E27FC236}">
                    <a16:creationId xmlns:a16="http://schemas.microsoft.com/office/drawing/2014/main" id="{F50ABA6B-6C6E-4F60-A1AA-CC83EBD30133}"/>
                  </a:ext>
                </a:extLst>
              </p:cNvPr>
              <p:cNvSpPr>
                <a:spLocks/>
              </p:cNvSpPr>
              <p:nvPr/>
            </p:nvSpPr>
            <p:spPr bwMode="auto">
              <a:xfrm>
                <a:off x="1987" y="3938"/>
                <a:ext cx="411" cy="76"/>
              </a:xfrm>
              <a:custGeom>
                <a:avLst/>
                <a:gdLst>
                  <a:gd name="T0" fmla="*/ 361 w 366"/>
                  <a:gd name="T1" fmla="*/ 8 h 68"/>
                  <a:gd name="T2" fmla="*/ 363 w 366"/>
                  <a:gd name="T3" fmla="*/ 48 h 68"/>
                  <a:gd name="T4" fmla="*/ 319 w 366"/>
                  <a:gd name="T5" fmla="*/ 53 h 68"/>
                  <a:gd name="T6" fmla="*/ 212 w 366"/>
                  <a:gd name="T7" fmla="*/ 56 h 68"/>
                  <a:gd name="T8" fmla="*/ 192 w 366"/>
                  <a:gd name="T9" fmla="*/ 63 h 68"/>
                  <a:gd name="T10" fmla="*/ 133 w 366"/>
                  <a:gd name="T11" fmla="*/ 65 h 68"/>
                  <a:gd name="T12" fmla="*/ 70 w 366"/>
                  <a:gd name="T13" fmla="*/ 66 h 68"/>
                  <a:gd name="T14" fmla="*/ 54 w 366"/>
                  <a:gd name="T15" fmla="*/ 66 h 68"/>
                  <a:gd name="T16" fmla="*/ 12 w 366"/>
                  <a:gd name="T17" fmla="*/ 38 h 68"/>
                  <a:gd name="T18" fmla="*/ 13 w 366"/>
                  <a:gd name="T19" fmla="*/ 15 h 68"/>
                  <a:gd name="T20" fmla="*/ 100 w 366"/>
                  <a:gd name="T21" fmla="*/ 9 h 68"/>
                  <a:gd name="T22" fmla="*/ 210 w 366"/>
                  <a:gd name="T23" fmla="*/ 5 h 68"/>
                  <a:gd name="T24" fmla="*/ 335 w 366"/>
                  <a:gd name="T25" fmla="*/ 1 h 68"/>
                  <a:gd name="T26" fmla="*/ 359 w 366"/>
                  <a:gd name="T27" fmla="*/ 6 h 68"/>
                  <a:gd name="T28" fmla="*/ 361 w 366"/>
                  <a:gd name="T29" fmla="*/ 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66" h="68">
                    <a:moveTo>
                      <a:pt x="361" y="8"/>
                    </a:moveTo>
                    <a:cubicBezTo>
                      <a:pt x="357" y="21"/>
                      <a:pt x="366" y="34"/>
                      <a:pt x="363" y="48"/>
                    </a:cubicBezTo>
                    <a:cubicBezTo>
                      <a:pt x="349" y="56"/>
                      <a:pt x="333" y="52"/>
                      <a:pt x="319" y="53"/>
                    </a:cubicBezTo>
                    <a:cubicBezTo>
                      <a:pt x="283" y="53"/>
                      <a:pt x="248" y="53"/>
                      <a:pt x="212" y="56"/>
                    </a:cubicBezTo>
                    <a:cubicBezTo>
                      <a:pt x="205" y="57"/>
                      <a:pt x="198" y="59"/>
                      <a:pt x="192" y="63"/>
                    </a:cubicBezTo>
                    <a:cubicBezTo>
                      <a:pt x="172" y="67"/>
                      <a:pt x="153" y="64"/>
                      <a:pt x="133" y="65"/>
                    </a:cubicBezTo>
                    <a:cubicBezTo>
                      <a:pt x="112" y="65"/>
                      <a:pt x="91" y="63"/>
                      <a:pt x="70" y="66"/>
                    </a:cubicBezTo>
                    <a:cubicBezTo>
                      <a:pt x="65" y="68"/>
                      <a:pt x="59" y="68"/>
                      <a:pt x="54" y="66"/>
                    </a:cubicBezTo>
                    <a:cubicBezTo>
                      <a:pt x="38" y="60"/>
                      <a:pt x="30" y="43"/>
                      <a:pt x="12" y="38"/>
                    </a:cubicBezTo>
                    <a:cubicBezTo>
                      <a:pt x="5" y="36"/>
                      <a:pt x="0" y="22"/>
                      <a:pt x="13" y="15"/>
                    </a:cubicBezTo>
                    <a:cubicBezTo>
                      <a:pt x="42" y="3"/>
                      <a:pt x="71" y="11"/>
                      <a:pt x="100" y="9"/>
                    </a:cubicBezTo>
                    <a:cubicBezTo>
                      <a:pt x="137" y="8"/>
                      <a:pt x="173" y="4"/>
                      <a:pt x="210" y="5"/>
                    </a:cubicBezTo>
                    <a:cubicBezTo>
                      <a:pt x="251" y="7"/>
                      <a:pt x="293" y="2"/>
                      <a:pt x="335" y="1"/>
                    </a:cubicBezTo>
                    <a:cubicBezTo>
                      <a:pt x="343" y="1"/>
                      <a:pt x="352" y="0"/>
                      <a:pt x="359" y="6"/>
                    </a:cubicBezTo>
                    <a:lnTo>
                      <a:pt x="361" y="8"/>
                    </a:lnTo>
                    <a:close/>
                  </a:path>
                </a:pathLst>
              </a:custGeom>
              <a:solidFill>
                <a:srgbClr val="DFE7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3" name="Freeform 50">
                <a:extLst>
                  <a:ext uri="{FF2B5EF4-FFF2-40B4-BE49-F238E27FC236}">
                    <a16:creationId xmlns:a16="http://schemas.microsoft.com/office/drawing/2014/main" id="{64A924B5-F236-4856-808D-8DD7D1E458C2}"/>
                  </a:ext>
                </a:extLst>
              </p:cNvPr>
              <p:cNvSpPr>
                <a:spLocks/>
              </p:cNvSpPr>
              <p:nvPr/>
            </p:nvSpPr>
            <p:spPr bwMode="auto">
              <a:xfrm>
                <a:off x="1716" y="3312"/>
                <a:ext cx="599" cy="62"/>
              </a:xfrm>
              <a:custGeom>
                <a:avLst/>
                <a:gdLst>
                  <a:gd name="T0" fmla="*/ 21 w 533"/>
                  <a:gd name="T1" fmla="*/ 24 h 55"/>
                  <a:gd name="T2" fmla="*/ 25 w 533"/>
                  <a:gd name="T3" fmla="*/ 24 h 55"/>
                  <a:gd name="T4" fmla="*/ 41 w 533"/>
                  <a:gd name="T5" fmla="*/ 24 h 55"/>
                  <a:gd name="T6" fmla="*/ 96 w 533"/>
                  <a:gd name="T7" fmla="*/ 20 h 55"/>
                  <a:gd name="T8" fmla="*/ 291 w 533"/>
                  <a:gd name="T9" fmla="*/ 16 h 55"/>
                  <a:gd name="T10" fmla="*/ 369 w 533"/>
                  <a:gd name="T11" fmla="*/ 6 h 55"/>
                  <a:gd name="T12" fmla="*/ 393 w 533"/>
                  <a:gd name="T13" fmla="*/ 6 h 55"/>
                  <a:gd name="T14" fmla="*/ 413 w 533"/>
                  <a:gd name="T15" fmla="*/ 7 h 55"/>
                  <a:gd name="T16" fmla="*/ 445 w 533"/>
                  <a:gd name="T17" fmla="*/ 8 h 55"/>
                  <a:gd name="T18" fmla="*/ 457 w 533"/>
                  <a:gd name="T19" fmla="*/ 4 h 55"/>
                  <a:gd name="T20" fmla="*/ 519 w 533"/>
                  <a:gd name="T21" fmla="*/ 2 h 55"/>
                  <a:gd name="T22" fmla="*/ 529 w 533"/>
                  <a:gd name="T23" fmla="*/ 8 h 55"/>
                  <a:gd name="T24" fmla="*/ 533 w 533"/>
                  <a:gd name="T25" fmla="*/ 24 h 55"/>
                  <a:gd name="T26" fmla="*/ 489 w 533"/>
                  <a:gd name="T27" fmla="*/ 32 h 55"/>
                  <a:gd name="T28" fmla="*/ 473 w 533"/>
                  <a:gd name="T29" fmla="*/ 32 h 55"/>
                  <a:gd name="T30" fmla="*/ 377 w 533"/>
                  <a:gd name="T31" fmla="*/ 40 h 55"/>
                  <a:gd name="T32" fmla="*/ 337 w 533"/>
                  <a:gd name="T33" fmla="*/ 40 h 55"/>
                  <a:gd name="T34" fmla="*/ 180 w 533"/>
                  <a:gd name="T35" fmla="*/ 52 h 55"/>
                  <a:gd name="T36" fmla="*/ 154 w 533"/>
                  <a:gd name="T37" fmla="*/ 48 h 55"/>
                  <a:gd name="T38" fmla="*/ 56 w 533"/>
                  <a:gd name="T39" fmla="*/ 49 h 55"/>
                  <a:gd name="T40" fmla="*/ 35 w 533"/>
                  <a:gd name="T41" fmla="*/ 52 h 55"/>
                  <a:gd name="T42" fmla="*/ 23 w 533"/>
                  <a:gd name="T43" fmla="*/ 53 h 55"/>
                  <a:gd name="T44" fmla="*/ 0 w 533"/>
                  <a:gd name="T45" fmla="*/ 38 h 55"/>
                  <a:gd name="T46" fmla="*/ 21 w 533"/>
                  <a:gd name="T47" fmla="*/ 24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33" h="55">
                    <a:moveTo>
                      <a:pt x="21" y="24"/>
                    </a:moveTo>
                    <a:cubicBezTo>
                      <a:pt x="23" y="24"/>
                      <a:pt x="24" y="24"/>
                      <a:pt x="25" y="24"/>
                    </a:cubicBezTo>
                    <a:cubicBezTo>
                      <a:pt x="30" y="25"/>
                      <a:pt x="36" y="33"/>
                      <a:pt x="41" y="24"/>
                    </a:cubicBezTo>
                    <a:cubicBezTo>
                      <a:pt x="59" y="18"/>
                      <a:pt x="78" y="21"/>
                      <a:pt x="96" y="20"/>
                    </a:cubicBezTo>
                    <a:cubicBezTo>
                      <a:pt x="161" y="18"/>
                      <a:pt x="226" y="18"/>
                      <a:pt x="291" y="16"/>
                    </a:cubicBezTo>
                    <a:cubicBezTo>
                      <a:pt x="316" y="15"/>
                      <a:pt x="344" y="18"/>
                      <a:pt x="369" y="6"/>
                    </a:cubicBezTo>
                    <a:cubicBezTo>
                      <a:pt x="376" y="2"/>
                      <a:pt x="385" y="3"/>
                      <a:pt x="393" y="6"/>
                    </a:cubicBezTo>
                    <a:cubicBezTo>
                      <a:pt x="400" y="10"/>
                      <a:pt x="407" y="10"/>
                      <a:pt x="413" y="7"/>
                    </a:cubicBezTo>
                    <a:cubicBezTo>
                      <a:pt x="424" y="3"/>
                      <a:pt x="434" y="0"/>
                      <a:pt x="445" y="8"/>
                    </a:cubicBezTo>
                    <a:cubicBezTo>
                      <a:pt x="450" y="12"/>
                      <a:pt x="452" y="4"/>
                      <a:pt x="457" y="4"/>
                    </a:cubicBezTo>
                    <a:cubicBezTo>
                      <a:pt x="478" y="3"/>
                      <a:pt x="499" y="2"/>
                      <a:pt x="519" y="2"/>
                    </a:cubicBezTo>
                    <a:cubicBezTo>
                      <a:pt x="524" y="2"/>
                      <a:pt x="527" y="4"/>
                      <a:pt x="529" y="8"/>
                    </a:cubicBezTo>
                    <a:cubicBezTo>
                      <a:pt x="530" y="13"/>
                      <a:pt x="532" y="19"/>
                      <a:pt x="533" y="24"/>
                    </a:cubicBezTo>
                    <a:cubicBezTo>
                      <a:pt x="517" y="22"/>
                      <a:pt x="502" y="23"/>
                      <a:pt x="489" y="32"/>
                    </a:cubicBezTo>
                    <a:cubicBezTo>
                      <a:pt x="483" y="32"/>
                      <a:pt x="478" y="32"/>
                      <a:pt x="473" y="32"/>
                    </a:cubicBezTo>
                    <a:cubicBezTo>
                      <a:pt x="441" y="27"/>
                      <a:pt x="409" y="35"/>
                      <a:pt x="377" y="40"/>
                    </a:cubicBezTo>
                    <a:cubicBezTo>
                      <a:pt x="363" y="42"/>
                      <a:pt x="350" y="32"/>
                      <a:pt x="337" y="40"/>
                    </a:cubicBezTo>
                    <a:cubicBezTo>
                      <a:pt x="285" y="52"/>
                      <a:pt x="232" y="41"/>
                      <a:pt x="180" y="52"/>
                    </a:cubicBezTo>
                    <a:cubicBezTo>
                      <a:pt x="170" y="54"/>
                      <a:pt x="162" y="53"/>
                      <a:pt x="154" y="48"/>
                    </a:cubicBezTo>
                    <a:cubicBezTo>
                      <a:pt x="121" y="52"/>
                      <a:pt x="88" y="50"/>
                      <a:pt x="56" y="49"/>
                    </a:cubicBezTo>
                    <a:cubicBezTo>
                      <a:pt x="48" y="49"/>
                      <a:pt x="41" y="50"/>
                      <a:pt x="35" y="52"/>
                    </a:cubicBezTo>
                    <a:cubicBezTo>
                      <a:pt x="31" y="53"/>
                      <a:pt x="27" y="55"/>
                      <a:pt x="23" y="53"/>
                    </a:cubicBezTo>
                    <a:cubicBezTo>
                      <a:pt x="14" y="50"/>
                      <a:pt x="1" y="50"/>
                      <a:pt x="0" y="38"/>
                    </a:cubicBezTo>
                    <a:cubicBezTo>
                      <a:pt x="0" y="27"/>
                      <a:pt x="11" y="24"/>
                      <a:pt x="21" y="24"/>
                    </a:cubicBezTo>
                    <a:close/>
                  </a:path>
                </a:pathLst>
              </a:custGeom>
              <a:solidFill>
                <a:srgbClr val="5CA7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4" name="Freeform 51">
                <a:extLst>
                  <a:ext uri="{FF2B5EF4-FFF2-40B4-BE49-F238E27FC236}">
                    <a16:creationId xmlns:a16="http://schemas.microsoft.com/office/drawing/2014/main" id="{996AE5E8-11E8-45AF-A625-BAE1E926E92D}"/>
                  </a:ext>
                </a:extLst>
              </p:cNvPr>
              <p:cNvSpPr>
                <a:spLocks/>
              </p:cNvSpPr>
              <p:nvPr/>
            </p:nvSpPr>
            <p:spPr bwMode="auto">
              <a:xfrm>
                <a:off x="391" y="2874"/>
                <a:ext cx="483" cy="78"/>
              </a:xfrm>
              <a:custGeom>
                <a:avLst/>
                <a:gdLst>
                  <a:gd name="T0" fmla="*/ 0 w 430"/>
                  <a:gd name="T1" fmla="*/ 46 h 69"/>
                  <a:gd name="T2" fmla="*/ 21 w 430"/>
                  <a:gd name="T3" fmla="*/ 5 h 69"/>
                  <a:gd name="T4" fmla="*/ 38 w 430"/>
                  <a:gd name="T5" fmla="*/ 1 h 69"/>
                  <a:gd name="T6" fmla="*/ 117 w 430"/>
                  <a:gd name="T7" fmla="*/ 6 h 69"/>
                  <a:gd name="T8" fmla="*/ 176 w 430"/>
                  <a:gd name="T9" fmla="*/ 9 h 69"/>
                  <a:gd name="T10" fmla="*/ 307 w 430"/>
                  <a:gd name="T11" fmla="*/ 12 h 69"/>
                  <a:gd name="T12" fmla="*/ 357 w 430"/>
                  <a:gd name="T13" fmla="*/ 9 h 69"/>
                  <a:gd name="T14" fmla="*/ 425 w 430"/>
                  <a:gd name="T15" fmla="*/ 18 h 69"/>
                  <a:gd name="T16" fmla="*/ 428 w 430"/>
                  <a:gd name="T17" fmla="*/ 39 h 69"/>
                  <a:gd name="T18" fmla="*/ 374 w 430"/>
                  <a:gd name="T19" fmla="*/ 62 h 69"/>
                  <a:gd name="T20" fmla="*/ 308 w 430"/>
                  <a:gd name="T21" fmla="*/ 54 h 69"/>
                  <a:gd name="T22" fmla="*/ 207 w 430"/>
                  <a:gd name="T23" fmla="*/ 47 h 69"/>
                  <a:gd name="T24" fmla="*/ 193 w 430"/>
                  <a:gd name="T25" fmla="*/ 46 h 69"/>
                  <a:gd name="T26" fmla="*/ 111 w 430"/>
                  <a:gd name="T27" fmla="*/ 51 h 69"/>
                  <a:gd name="T28" fmla="*/ 15 w 430"/>
                  <a:gd name="T29" fmla="*/ 45 h 69"/>
                  <a:gd name="T30" fmla="*/ 0 w 430"/>
                  <a:gd name="T31" fmla="*/ 46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30" h="69">
                    <a:moveTo>
                      <a:pt x="0" y="46"/>
                    </a:moveTo>
                    <a:cubicBezTo>
                      <a:pt x="2" y="30"/>
                      <a:pt x="17" y="21"/>
                      <a:pt x="21" y="5"/>
                    </a:cubicBezTo>
                    <a:cubicBezTo>
                      <a:pt x="26" y="1"/>
                      <a:pt x="32" y="0"/>
                      <a:pt x="38" y="1"/>
                    </a:cubicBezTo>
                    <a:cubicBezTo>
                      <a:pt x="64" y="5"/>
                      <a:pt x="91" y="2"/>
                      <a:pt x="117" y="6"/>
                    </a:cubicBezTo>
                    <a:cubicBezTo>
                      <a:pt x="137" y="10"/>
                      <a:pt x="157" y="8"/>
                      <a:pt x="176" y="9"/>
                    </a:cubicBezTo>
                    <a:cubicBezTo>
                      <a:pt x="220" y="10"/>
                      <a:pt x="264" y="9"/>
                      <a:pt x="307" y="12"/>
                    </a:cubicBezTo>
                    <a:cubicBezTo>
                      <a:pt x="324" y="13"/>
                      <a:pt x="340" y="8"/>
                      <a:pt x="357" y="9"/>
                    </a:cubicBezTo>
                    <a:cubicBezTo>
                      <a:pt x="380" y="11"/>
                      <a:pt x="402" y="17"/>
                      <a:pt x="425" y="18"/>
                    </a:cubicBezTo>
                    <a:cubicBezTo>
                      <a:pt x="430" y="25"/>
                      <a:pt x="429" y="32"/>
                      <a:pt x="428" y="39"/>
                    </a:cubicBezTo>
                    <a:cubicBezTo>
                      <a:pt x="416" y="65"/>
                      <a:pt x="407" y="69"/>
                      <a:pt x="374" y="62"/>
                    </a:cubicBezTo>
                    <a:cubicBezTo>
                      <a:pt x="353" y="52"/>
                      <a:pt x="331" y="52"/>
                      <a:pt x="308" y="54"/>
                    </a:cubicBezTo>
                    <a:cubicBezTo>
                      <a:pt x="274" y="57"/>
                      <a:pt x="240" y="51"/>
                      <a:pt x="207" y="47"/>
                    </a:cubicBezTo>
                    <a:cubicBezTo>
                      <a:pt x="202" y="46"/>
                      <a:pt x="197" y="44"/>
                      <a:pt x="193" y="46"/>
                    </a:cubicBezTo>
                    <a:cubicBezTo>
                      <a:pt x="166" y="60"/>
                      <a:pt x="138" y="49"/>
                      <a:pt x="111" y="51"/>
                    </a:cubicBezTo>
                    <a:cubicBezTo>
                      <a:pt x="79" y="44"/>
                      <a:pt x="48" y="38"/>
                      <a:pt x="15" y="45"/>
                    </a:cubicBezTo>
                    <a:cubicBezTo>
                      <a:pt x="10" y="46"/>
                      <a:pt x="5" y="49"/>
                      <a:pt x="0" y="46"/>
                    </a:cubicBezTo>
                    <a:close/>
                  </a:path>
                </a:pathLst>
              </a:custGeom>
              <a:solidFill>
                <a:srgbClr val="DAE4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5" name="Freeform 52">
                <a:extLst>
                  <a:ext uri="{FF2B5EF4-FFF2-40B4-BE49-F238E27FC236}">
                    <a16:creationId xmlns:a16="http://schemas.microsoft.com/office/drawing/2014/main" id="{5BAFDA0A-42B0-449F-A030-EE71E53EE451}"/>
                  </a:ext>
                </a:extLst>
              </p:cNvPr>
              <p:cNvSpPr>
                <a:spLocks/>
              </p:cNvSpPr>
              <p:nvPr/>
            </p:nvSpPr>
            <p:spPr bwMode="auto">
              <a:xfrm>
                <a:off x="1899" y="1262"/>
                <a:ext cx="116" cy="639"/>
              </a:xfrm>
              <a:custGeom>
                <a:avLst/>
                <a:gdLst>
                  <a:gd name="T0" fmla="*/ 2 w 103"/>
                  <a:gd name="T1" fmla="*/ 2 h 569"/>
                  <a:gd name="T2" fmla="*/ 22 w 103"/>
                  <a:gd name="T3" fmla="*/ 1 h 569"/>
                  <a:gd name="T4" fmla="*/ 30 w 103"/>
                  <a:gd name="T5" fmla="*/ 18 h 569"/>
                  <a:gd name="T6" fmla="*/ 39 w 103"/>
                  <a:gd name="T7" fmla="*/ 109 h 569"/>
                  <a:gd name="T8" fmla="*/ 40 w 103"/>
                  <a:gd name="T9" fmla="*/ 107 h 569"/>
                  <a:gd name="T10" fmla="*/ 50 w 103"/>
                  <a:gd name="T11" fmla="*/ 104 h 569"/>
                  <a:gd name="T12" fmla="*/ 58 w 103"/>
                  <a:gd name="T13" fmla="*/ 155 h 569"/>
                  <a:gd name="T14" fmla="*/ 57 w 103"/>
                  <a:gd name="T15" fmla="*/ 185 h 569"/>
                  <a:gd name="T16" fmla="*/ 48 w 103"/>
                  <a:gd name="T17" fmla="*/ 172 h 569"/>
                  <a:gd name="T18" fmla="*/ 72 w 103"/>
                  <a:gd name="T19" fmla="*/ 250 h 569"/>
                  <a:gd name="T20" fmla="*/ 85 w 103"/>
                  <a:gd name="T21" fmla="*/ 316 h 569"/>
                  <a:gd name="T22" fmla="*/ 95 w 103"/>
                  <a:gd name="T23" fmla="*/ 337 h 569"/>
                  <a:gd name="T24" fmla="*/ 97 w 103"/>
                  <a:gd name="T25" fmla="*/ 397 h 569"/>
                  <a:gd name="T26" fmla="*/ 89 w 103"/>
                  <a:gd name="T27" fmla="*/ 422 h 569"/>
                  <a:gd name="T28" fmla="*/ 83 w 103"/>
                  <a:gd name="T29" fmla="*/ 415 h 569"/>
                  <a:gd name="T30" fmla="*/ 60 w 103"/>
                  <a:gd name="T31" fmla="*/ 280 h 569"/>
                  <a:gd name="T32" fmla="*/ 58 w 103"/>
                  <a:gd name="T33" fmla="*/ 251 h 569"/>
                  <a:gd name="T34" fmla="*/ 70 w 103"/>
                  <a:gd name="T35" fmla="*/ 356 h 569"/>
                  <a:gd name="T36" fmla="*/ 85 w 103"/>
                  <a:gd name="T37" fmla="*/ 433 h 569"/>
                  <a:gd name="T38" fmla="*/ 88 w 103"/>
                  <a:gd name="T39" fmla="*/ 512 h 569"/>
                  <a:gd name="T40" fmla="*/ 89 w 103"/>
                  <a:gd name="T41" fmla="*/ 569 h 569"/>
                  <a:gd name="T42" fmla="*/ 79 w 103"/>
                  <a:gd name="T43" fmla="*/ 540 h 569"/>
                  <a:gd name="T44" fmla="*/ 61 w 103"/>
                  <a:gd name="T45" fmla="*/ 428 h 569"/>
                  <a:gd name="T46" fmla="*/ 50 w 103"/>
                  <a:gd name="T47" fmla="*/ 400 h 569"/>
                  <a:gd name="T48" fmla="*/ 46 w 103"/>
                  <a:gd name="T49" fmla="*/ 319 h 569"/>
                  <a:gd name="T50" fmla="*/ 34 w 103"/>
                  <a:gd name="T51" fmla="*/ 253 h 569"/>
                  <a:gd name="T52" fmla="*/ 9 w 103"/>
                  <a:gd name="T53" fmla="*/ 177 h 569"/>
                  <a:gd name="T54" fmla="*/ 6 w 103"/>
                  <a:gd name="T55" fmla="*/ 153 h 569"/>
                  <a:gd name="T56" fmla="*/ 15 w 103"/>
                  <a:gd name="T57" fmla="*/ 141 h 569"/>
                  <a:gd name="T58" fmla="*/ 23 w 103"/>
                  <a:gd name="T59" fmla="*/ 148 h 569"/>
                  <a:gd name="T60" fmla="*/ 39 w 103"/>
                  <a:gd name="T61" fmla="*/ 226 h 569"/>
                  <a:gd name="T62" fmla="*/ 15 w 103"/>
                  <a:gd name="T63" fmla="*/ 136 h 569"/>
                  <a:gd name="T64" fmla="*/ 11 w 103"/>
                  <a:gd name="T65" fmla="*/ 127 h 569"/>
                  <a:gd name="T66" fmla="*/ 0 w 103"/>
                  <a:gd name="T67" fmla="*/ 5 h 569"/>
                  <a:gd name="T68" fmla="*/ 2 w 103"/>
                  <a:gd name="T69" fmla="*/ 2 h 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3" h="569">
                    <a:moveTo>
                      <a:pt x="2" y="2"/>
                    </a:moveTo>
                    <a:cubicBezTo>
                      <a:pt x="9" y="0"/>
                      <a:pt x="15" y="0"/>
                      <a:pt x="22" y="1"/>
                    </a:cubicBezTo>
                    <a:cubicBezTo>
                      <a:pt x="27" y="5"/>
                      <a:pt x="30" y="12"/>
                      <a:pt x="30" y="18"/>
                    </a:cubicBezTo>
                    <a:cubicBezTo>
                      <a:pt x="33" y="48"/>
                      <a:pt x="42" y="77"/>
                      <a:pt x="39" y="109"/>
                    </a:cubicBezTo>
                    <a:cubicBezTo>
                      <a:pt x="39" y="107"/>
                      <a:pt x="40" y="107"/>
                      <a:pt x="40" y="107"/>
                    </a:cubicBezTo>
                    <a:cubicBezTo>
                      <a:pt x="41" y="97"/>
                      <a:pt x="44" y="90"/>
                      <a:pt x="50" y="104"/>
                    </a:cubicBezTo>
                    <a:cubicBezTo>
                      <a:pt x="56" y="120"/>
                      <a:pt x="59" y="138"/>
                      <a:pt x="58" y="155"/>
                    </a:cubicBezTo>
                    <a:cubicBezTo>
                      <a:pt x="57" y="165"/>
                      <a:pt x="66" y="175"/>
                      <a:pt x="57" y="185"/>
                    </a:cubicBezTo>
                    <a:cubicBezTo>
                      <a:pt x="49" y="181"/>
                      <a:pt x="48" y="174"/>
                      <a:pt x="48" y="172"/>
                    </a:cubicBezTo>
                    <a:cubicBezTo>
                      <a:pt x="60" y="193"/>
                      <a:pt x="61" y="223"/>
                      <a:pt x="72" y="250"/>
                    </a:cubicBezTo>
                    <a:cubicBezTo>
                      <a:pt x="80" y="271"/>
                      <a:pt x="81" y="294"/>
                      <a:pt x="85" y="316"/>
                    </a:cubicBezTo>
                    <a:cubicBezTo>
                      <a:pt x="87" y="324"/>
                      <a:pt x="87" y="332"/>
                      <a:pt x="95" y="337"/>
                    </a:cubicBezTo>
                    <a:cubicBezTo>
                      <a:pt x="87" y="357"/>
                      <a:pt x="93" y="377"/>
                      <a:pt x="97" y="397"/>
                    </a:cubicBezTo>
                    <a:cubicBezTo>
                      <a:pt x="99" y="406"/>
                      <a:pt x="103" y="417"/>
                      <a:pt x="89" y="422"/>
                    </a:cubicBezTo>
                    <a:cubicBezTo>
                      <a:pt x="85" y="421"/>
                      <a:pt x="84" y="418"/>
                      <a:pt x="83" y="415"/>
                    </a:cubicBezTo>
                    <a:cubicBezTo>
                      <a:pt x="79" y="369"/>
                      <a:pt x="61" y="326"/>
                      <a:pt x="60" y="280"/>
                    </a:cubicBezTo>
                    <a:cubicBezTo>
                      <a:pt x="59" y="270"/>
                      <a:pt x="57" y="261"/>
                      <a:pt x="58" y="251"/>
                    </a:cubicBezTo>
                    <a:cubicBezTo>
                      <a:pt x="60" y="286"/>
                      <a:pt x="64" y="321"/>
                      <a:pt x="70" y="356"/>
                    </a:cubicBezTo>
                    <a:cubicBezTo>
                      <a:pt x="75" y="382"/>
                      <a:pt x="84" y="407"/>
                      <a:pt x="85" y="433"/>
                    </a:cubicBezTo>
                    <a:cubicBezTo>
                      <a:pt x="76" y="459"/>
                      <a:pt x="86" y="486"/>
                      <a:pt x="88" y="512"/>
                    </a:cubicBezTo>
                    <a:cubicBezTo>
                      <a:pt x="89" y="531"/>
                      <a:pt x="90" y="550"/>
                      <a:pt x="89" y="569"/>
                    </a:cubicBezTo>
                    <a:cubicBezTo>
                      <a:pt x="78" y="562"/>
                      <a:pt x="80" y="550"/>
                      <a:pt x="79" y="540"/>
                    </a:cubicBezTo>
                    <a:cubicBezTo>
                      <a:pt x="74" y="502"/>
                      <a:pt x="69" y="465"/>
                      <a:pt x="61" y="428"/>
                    </a:cubicBezTo>
                    <a:cubicBezTo>
                      <a:pt x="59" y="417"/>
                      <a:pt x="53" y="410"/>
                      <a:pt x="50" y="400"/>
                    </a:cubicBezTo>
                    <a:cubicBezTo>
                      <a:pt x="41" y="373"/>
                      <a:pt x="50" y="346"/>
                      <a:pt x="46" y="319"/>
                    </a:cubicBezTo>
                    <a:cubicBezTo>
                      <a:pt x="43" y="297"/>
                      <a:pt x="45" y="272"/>
                      <a:pt x="34" y="253"/>
                    </a:cubicBezTo>
                    <a:cubicBezTo>
                      <a:pt x="18" y="229"/>
                      <a:pt x="16" y="203"/>
                      <a:pt x="9" y="177"/>
                    </a:cubicBezTo>
                    <a:cubicBezTo>
                      <a:pt x="6" y="169"/>
                      <a:pt x="6" y="161"/>
                      <a:pt x="6" y="153"/>
                    </a:cubicBezTo>
                    <a:cubicBezTo>
                      <a:pt x="7" y="147"/>
                      <a:pt x="9" y="142"/>
                      <a:pt x="15" y="141"/>
                    </a:cubicBezTo>
                    <a:cubicBezTo>
                      <a:pt x="20" y="140"/>
                      <a:pt x="22" y="144"/>
                      <a:pt x="23" y="148"/>
                    </a:cubicBezTo>
                    <a:cubicBezTo>
                      <a:pt x="32" y="176"/>
                      <a:pt x="35" y="205"/>
                      <a:pt x="39" y="226"/>
                    </a:cubicBezTo>
                    <a:cubicBezTo>
                      <a:pt x="31" y="201"/>
                      <a:pt x="36" y="166"/>
                      <a:pt x="15" y="136"/>
                    </a:cubicBezTo>
                    <a:cubicBezTo>
                      <a:pt x="13" y="133"/>
                      <a:pt x="11" y="131"/>
                      <a:pt x="11" y="127"/>
                    </a:cubicBezTo>
                    <a:cubicBezTo>
                      <a:pt x="11" y="86"/>
                      <a:pt x="0" y="46"/>
                      <a:pt x="0" y="5"/>
                    </a:cubicBezTo>
                    <a:cubicBezTo>
                      <a:pt x="0" y="4"/>
                      <a:pt x="1" y="3"/>
                      <a:pt x="2" y="2"/>
                    </a:cubicBezTo>
                    <a:close/>
                  </a:path>
                </a:pathLst>
              </a:custGeom>
              <a:solidFill>
                <a:srgbClr val="F2D9B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6" name="Freeform 53">
                <a:extLst>
                  <a:ext uri="{FF2B5EF4-FFF2-40B4-BE49-F238E27FC236}">
                    <a16:creationId xmlns:a16="http://schemas.microsoft.com/office/drawing/2014/main" id="{7571CB57-D7CD-46C0-9AD0-9F0D36A66115}"/>
                  </a:ext>
                </a:extLst>
              </p:cNvPr>
              <p:cNvSpPr>
                <a:spLocks/>
              </p:cNvSpPr>
              <p:nvPr/>
            </p:nvSpPr>
            <p:spPr bwMode="auto">
              <a:xfrm>
                <a:off x="453" y="2763"/>
                <a:ext cx="436" cy="58"/>
              </a:xfrm>
              <a:custGeom>
                <a:avLst/>
                <a:gdLst>
                  <a:gd name="T0" fmla="*/ 377 w 388"/>
                  <a:gd name="T1" fmla="*/ 52 h 52"/>
                  <a:gd name="T2" fmla="*/ 323 w 388"/>
                  <a:gd name="T3" fmla="*/ 48 h 52"/>
                  <a:gd name="T4" fmla="*/ 231 w 388"/>
                  <a:gd name="T5" fmla="*/ 48 h 52"/>
                  <a:gd name="T6" fmla="*/ 129 w 388"/>
                  <a:gd name="T7" fmla="*/ 46 h 52"/>
                  <a:gd name="T8" fmla="*/ 18 w 388"/>
                  <a:gd name="T9" fmla="*/ 43 h 52"/>
                  <a:gd name="T10" fmla="*/ 0 w 388"/>
                  <a:gd name="T11" fmla="*/ 37 h 52"/>
                  <a:gd name="T12" fmla="*/ 21 w 388"/>
                  <a:gd name="T13" fmla="*/ 5 h 52"/>
                  <a:gd name="T14" fmla="*/ 44 w 388"/>
                  <a:gd name="T15" fmla="*/ 1 h 52"/>
                  <a:gd name="T16" fmla="*/ 151 w 388"/>
                  <a:gd name="T17" fmla="*/ 7 h 52"/>
                  <a:gd name="T18" fmla="*/ 195 w 388"/>
                  <a:gd name="T19" fmla="*/ 16 h 52"/>
                  <a:gd name="T20" fmla="*/ 210 w 388"/>
                  <a:gd name="T21" fmla="*/ 15 h 52"/>
                  <a:gd name="T22" fmla="*/ 219 w 388"/>
                  <a:gd name="T23" fmla="*/ 12 h 52"/>
                  <a:gd name="T24" fmla="*/ 287 w 388"/>
                  <a:gd name="T25" fmla="*/ 13 h 52"/>
                  <a:gd name="T26" fmla="*/ 309 w 388"/>
                  <a:gd name="T27" fmla="*/ 13 h 52"/>
                  <a:gd name="T28" fmla="*/ 375 w 388"/>
                  <a:gd name="T29" fmla="*/ 10 h 52"/>
                  <a:gd name="T30" fmla="*/ 384 w 388"/>
                  <a:gd name="T31" fmla="*/ 15 h 52"/>
                  <a:gd name="T32" fmla="*/ 377 w 388"/>
                  <a:gd name="T33" fmla="*/ 5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88" h="52">
                    <a:moveTo>
                      <a:pt x="377" y="52"/>
                    </a:moveTo>
                    <a:cubicBezTo>
                      <a:pt x="360" y="44"/>
                      <a:pt x="341" y="48"/>
                      <a:pt x="323" y="48"/>
                    </a:cubicBezTo>
                    <a:cubicBezTo>
                      <a:pt x="292" y="47"/>
                      <a:pt x="261" y="51"/>
                      <a:pt x="231" y="48"/>
                    </a:cubicBezTo>
                    <a:cubicBezTo>
                      <a:pt x="197" y="45"/>
                      <a:pt x="162" y="42"/>
                      <a:pt x="129" y="46"/>
                    </a:cubicBezTo>
                    <a:cubicBezTo>
                      <a:pt x="91" y="50"/>
                      <a:pt x="55" y="42"/>
                      <a:pt x="18" y="43"/>
                    </a:cubicBezTo>
                    <a:cubicBezTo>
                      <a:pt x="13" y="43"/>
                      <a:pt x="5" y="43"/>
                      <a:pt x="0" y="37"/>
                    </a:cubicBezTo>
                    <a:cubicBezTo>
                      <a:pt x="7" y="26"/>
                      <a:pt x="14" y="15"/>
                      <a:pt x="21" y="5"/>
                    </a:cubicBezTo>
                    <a:cubicBezTo>
                      <a:pt x="28" y="0"/>
                      <a:pt x="37" y="0"/>
                      <a:pt x="44" y="1"/>
                    </a:cubicBezTo>
                    <a:cubicBezTo>
                      <a:pt x="80" y="6"/>
                      <a:pt x="116" y="2"/>
                      <a:pt x="151" y="7"/>
                    </a:cubicBezTo>
                    <a:cubicBezTo>
                      <a:pt x="166" y="9"/>
                      <a:pt x="181" y="7"/>
                      <a:pt x="195" y="16"/>
                    </a:cubicBezTo>
                    <a:cubicBezTo>
                      <a:pt x="199" y="18"/>
                      <a:pt x="205" y="18"/>
                      <a:pt x="210" y="15"/>
                    </a:cubicBezTo>
                    <a:cubicBezTo>
                      <a:pt x="213" y="14"/>
                      <a:pt x="217" y="11"/>
                      <a:pt x="219" y="12"/>
                    </a:cubicBezTo>
                    <a:cubicBezTo>
                      <a:pt x="242" y="17"/>
                      <a:pt x="265" y="8"/>
                      <a:pt x="287" y="13"/>
                    </a:cubicBezTo>
                    <a:cubicBezTo>
                      <a:pt x="295" y="15"/>
                      <a:pt x="302" y="16"/>
                      <a:pt x="309" y="13"/>
                    </a:cubicBezTo>
                    <a:cubicBezTo>
                      <a:pt x="331" y="4"/>
                      <a:pt x="353" y="14"/>
                      <a:pt x="375" y="10"/>
                    </a:cubicBezTo>
                    <a:cubicBezTo>
                      <a:pt x="379" y="10"/>
                      <a:pt x="382" y="12"/>
                      <a:pt x="384" y="15"/>
                    </a:cubicBezTo>
                    <a:cubicBezTo>
                      <a:pt x="388" y="29"/>
                      <a:pt x="386" y="41"/>
                      <a:pt x="377" y="52"/>
                    </a:cubicBezTo>
                    <a:close/>
                  </a:path>
                </a:pathLst>
              </a:custGeom>
              <a:solidFill>
                <a:srgbClr val="8FC0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7" name="Freeform 54">
                <a:extLst>
                  <a:ext uri="{FF2B5EF4-FFF2-40B4-BE49-F238E27FC236}">
                    <a16:creationId xmlns:a16="http://schemas.microsoft.com/office/drawing/2014/main" id="{916BB91C-8A4A-4736-9EF1-CA43B084BD31}"/>
                  </a:ext>
                </a:extLst>
              </p:cNvPr>
              <p:cNvSpPr>
                <a:spLocks/>
              </p:cNvSpPr>
              <p:nvPr/>
            </p:nvSpPr>
            <p:spPr bwMode="auto">
              <a:xfrm>
                <a:off x="415" y="2844"/>
                <a:ext cx="466" cy="57"/>
              </a:xfrm>
              <a:custGeom>
                <a:avLst/>
                <a:gdLst>
                  <a:gd name="T0" fmla="*/ 403 w 415"/>
                  <a:gd name="T1" fmla="*/ 45 h 51"/>
                  <a:gd name="T2" fmla="*/ 355 w 415"/>
                  <a:gd name="T3" fmla="*/ 42 h 51"/>
                  <a:gd name="T4" fmla="*/ 320 w 415"/>
                  <a:gd name="T5" fmla="*/ 41 h 51"/>
                  <a:gd name="T6" fmla="*/ 222 w 415"/>
                  <a:gd name="T7" fmla="*/ 42 h 51"/>
                  <a:gd name="T8" fmla="*/ 138 w 415"/>
                  <a:gd name="T9" fmla="*/ 40 h 51"/>
                  <a:gd name="T10" fmla="*/ 83 w 415"/>
                  <a:gd name="T11" fmla="*/ 37 h 51"/>
                  <a:gd name="T12" fmla="*/ 0 w 415"/>
                  <a:gd name="T13" fmla="*/ 32 h 51"/>
                  <a:gd name="T14" fmla="*/ 15 w 415"/>
                  <a:gd name="T15" fmla="*/ 1 h 51"/>
                  <a:gd name="T16" fmla="*/ 157 w 415"/>
                  <a:gd name="T17" fmla="*/ 13 h 51"/>
                  <a:gd name="T18" fmla="*/ 256 w 415"/>
                  <a:gd name="T19" fmla="*/ 13 h 51"/>
                  <a:gd name="T20" fmla="*/ 337 w 415"/>
                  <a:gd name="T21" fmla="*/ 16 h 51"/>
                  <a:gd name="T22" fmla="*/ 407 w 415"/>
                  <a:gd name="T23" fmla="*/ 14 h 51"/>
                  <a:gd name="T24" fmla="*/ 403 w 415"/>
                  <a:gd name="T25" fmla="*/ 4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15" h="51">
                    <a:moveTo>
                      <a:pt x="403" y="45"/>
                    </a:moveTo>
                    <a:cubicBezTo>
                      <a:pt x="386" y="48"/>
                      <a:pt x="371" y="51"/>
                      <a:pt x="355" y="42"/>
                    </a:cubicBezTo>
                    <a:cubicBezTo>
                      <a:pt x="345" y="36"/>
                      <a:pt x="329" y="38"/>
                      <a:pt x="320" y="41"/>
                    </a:cubicBezTo>
                    <a:cubicBezTo>
                      <a:pt x="287" y="50"/>
                      <a:pt x="254" y="41"/>
                      <a:pt x="222" y="42"/>
                    </a:cubicBezTo>
                    <a:cubicBezTo>
                      <a:pt x="194" y="43"/>
                      <a:pt x="166" y="42"/>
                      <a:pt x="138" y="40"/>
                    </a:cubicBezTo>
                    <a:cubicBezTo>
                      <a:pt x="120" y="39"/>
                      <a:pt x="101" y="36"/>
                      <a:pt x="83" y="37"/>
                    </a:cubicBezTo>
                    <a:cubicBezTo>
                      <a:pt x="55" y="38"/>
                      <a:pt x="27" y="32"/>
                      <a:pt x="0" y="32"/>
                    </a:cubicBezTo>
                    <a:cubicBezTo>
                      <a:pt x="1" y="20"/>
                      <a:pt x="8" y="11"/>
                      <a:pt x="15" y="1"/>
                    </a:cubicBezTo>
                    <a:cubicBezTo>
                      <a:pt x="63" y="0"/>
                      <a:pt x="110" y="8"/>
                      <a:pt x="157" y="13"/>
                    </a:cubicBezTo>
                    <a:cubicBezTo>
                      <a:pt x="190" y="16"/>
                      <a:pt x="223" y="6"/>
                      <a:pt x="256" y="13"/>
                    </a:cubicBezTo>
                    <a:cubicBezTo>
                      <a:pt x="283" y="19"/>
                      <a:pt x="310" y="19"/>
                      <a:pt x="337" y="16"/>
                    </a:cubicBezTo>
                    <a:cubicBezTo>
                      <a:pt x="360" y="13"/>
                      <a:pt x="384" y="14"/>
                      <a:pt x="407" y="14"/>
                    </a:cubicBezTo>
                    <a:cubicBezTo>
                      <a:pt x="415" y="25"/>
                      <a:pt x="414" y="36"/>
                      <a:pt x="403" y="45"/>
                    </a:cubicBezTo>
                    <a:close/>
                  </a:path>
                </a:pathLst>
              </a:custGeom>
              <a:solidFill>
                <a:srgbClr val="75B3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8" name="Freeform 55">
                <a:extLst>
                  <a:ext uri="{FF2B5EF4-FFF2-40B4-BE49-F238E27FC236}">
                    <a16:creationId xmlns:a16="http://schemas.microsoft.com/office/drawing/2014/main" id="{A1F0167B-B24C-4E08-9777-2389CFF91576}"/>
                  </a:ext>
                </a:extLst>
              </p:cNvPr>
              <p:cNvSpPr>
                <a:spLocks/>
              </p:cNvSpPr>
              <p:nvPr/>
            </p:nvSpPr>
            <p:spPr bwMode="auto">
              <a:xfrm>
                <a:off x="131" y="3577"/>
                <a:ext cx="435" cy="66"/>
              </a:xfrm>
              <a:custGeom>
                <a:avLst/>
                <a:gdLst>
                  <a:gd name="T0" fmla="*/ 383 w 387"/>
                  <a:gd name="T1" fmla="*/ 44 h 58"/>
                  <a:gd name="T2" fmla="*/ 339 w 387"/>
                  <a:gd name="T3" fmla="*/ 50 h 58"/>
                  <a:gd name="T4" fmla="*/ 278 w 387"/>
                  <a:gd name="T5" fmla="*/ 42 h 58"/>
                  <a:gd name="T6" fmla="*/ 271 w 387"/>
                  <a:gd name="T7" fmla="*/ 44 h 58"/>
                  <a:gd name="T8" fmla="*/ 229 w 387"/>
                  <a:gd name="T9" fmla="*/ 47 h 58"/>
                  <a:gd name="T10" fmla="*/ 220 w 387"/>
                  <a:gd name="T11" fmla="*/ 47 h 58"/>
                  <a:gd name="T12" fmla="*/ 143 w 387"/>
                  <a:gd name="T13" fmla="*/ 47 h 58"/>
                  <a:gd name="T14" fmla="*/ 104 w 387"/>
                  <a:gd name="T15" fmla="*/ 46 h 58"/>
                  <a:gd name="T16" fmla="*/ 73 w 387"/>
                  <a:gd name="T17" fmla="*/ 41 h 58"/>
                  <a:gd name="T18" fmla="*/ 17 w 387"/>
                  <a:gd name="T19" fmla="*/ 35 h 58"/>
                  <a:gd name="T20" fmla="*/ 3 w 387"/>
                  <a:gd name="T21" fmla="*/ 24 h 58"/>
                  <a:gd name="T22" fmla="*/ 7 w 387"/>
                  <a:gd name="T23" fmla="*/ 0 h 58"/>
                  <a:gd name="T24" fmla="*/ 192 w 387"/>
                  <a:gd name="T25" fmla="*/ 10 h 58"/>
                  <a:gd name="T26" fmla="*/ 313 w 387"/>
                  <a:gd name="T27" fmla="*/ 13 h 58"/>
                  <a:gd name="T28" fmla="*/ 360 w 387"/>
                  <a:gd name="T29" fmla="*/ 20 h 58"/>
                  <a:gd name="T30" fmla="*/ 344 w 387"/>
                  <a:gd name="T31" fmla="*/ 28 h 58"/>
                  <a:gd name="T32" fmla="*/ 371 w 387"/>
                  <a:gd name="T33" fmla="*/ 27 h 58"/>
                  <a:gd name="T34" fmla="*/ 383 w 387"/>
                  <a:gd name="T35" fmla="*/ 44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87" h="58">
                    <a:moveTo>
                      <a:pt x="383" y="44"/>
                    </a:moveTo>
                    <a:cubicBezTo>
                      <a:pt x="370" y="58"/>
                      <a:pt x="353" y="51"/>
                      <a:pt x="339" y="50"/>
                    </a:cubicBezTo>
                    <a:cubicBezTo>
                      <a:pt x="319" y="49"/>
                      <a:pt x="298" y="49"/>
                      <a:pt x="278" y="42"/>
                    </a:cubicBezTo>
                    <a:cubicBezTo>
                      <a:pt x="276" y="42"/>
                      <a:pt x="273" y="43"/>
                      <a:pt x="271" y="44"/>
                    </a:cubicBezTo>
                    <a:cubicBezTo>
                      <a:pt x="257" y="54"/>
                      <a:pt x="243" y="46"/>
                      <a:pt x="229" y="47"/>
                    </a:cubicBezTo>
                    <a:cubicBezTo>
                      <a:pt x="226" y="48"/>
                      <a:pt x="223" y="48"/>
                      <a:pt x="220" y="47"/>
                    </a:cubicBezTo>
                    <a:cubicBezTo>
                      <a:pt x="194" y="38"/>
                      <a:pt x="169" y="44"/>
                      <a:pt x="143" y="47"/>
                    </a:cubicBezTo>
                    <a:cubicBezTo>
                      <a:pt x="130" y="46"/>
                      <a:pt x="117" y="49"/>
                      <a:pt x="104" y="46"/>
                    </a:cubicBezTo>
                    <a:cubicBezTo>
                      <a:pt x="94" y="41"/>
                      <a:pt x="84" y="40"/>
                      <a:pt x="73" y="41"/>
                    </a:cubicBezTo>
                    <a:cubicBezTo>
                      <a:pt x="54" y="43"/>
                      <a:pt x="35" y="41"/>
                      <a:pt x="17" y="35"/>
                    </a:cubicBezTo>
                    <a:cubicBezTo>
                      <a:pt x="11" y="33"/>
                      <a:pt x="3" y="33"/>
                      <a:pt x="3" y="24"/>
                    </a:cubicBezTo>
                    <a:cubicBezTo>
                      <a:pt x="0" y="15"/>
                      <a:pt x="4" y="8"/>
                      <a:pt x="7" y="0"/>
                    </a:cubicBezTo>
                    <a:cubicBezTo>
                      <a:pt x="68" y="8"/>
                      <a:pt x="131" y="7"/>
                      <a:pt x="192" y="10"/>
                    </a:cubicBezTo>
                    <a:cubicBezTo>
                      <a:pt x="232" y="12"/>
                      <a:pt x="273" y="15"/>
                      <a:pt x="313" y="13"/>
                    </a:cubicBezTo>
                    <a:cubicBezTo>
                      <a:pt x="328" y="12"/>
                      <a:pt x="345" y="14"/>
                      <a:pt x="360" y="20"/>
                    </a:cubicBezTo>
                    <a:cubicBezTo>
                      <a:pt x="356" y="26"/>
                      <a:pt x="349" y="26"/>
                      <a:pt x="344" y="28"/>
                    </a:cubicBezTo>
                    <a:cubicBezTo>
                      <a:pt x="352" y="27"/>
                      <a:pt x="362" y="27"/>
                      <a:pt x="371" y="27"/>
                    </a:cubicBezTo>
                    <a:cubicBezTo>
                      <a:pt x="382" y="28"/>
                      <a:pt x="387" y="34"/>
                      <a:pt x="383" y="44"/>
                    </a:cubicBezTo>
                    <a:close/>
                  </a:path>
                </a:pathLst>
              </a:custGeom>
              <a:solidFill>
                <a:srgbClr val="88BBD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9" name="Freeform 56">
                <a:extLst>
                  <a:ext uri="{FF2B5EF4-FFF2-40B4-BE49-F238E27FC236}">
                    <a16:creationId xmlns:a16="http://schemas.microsoft.com/office/drawing/2014/main" id="{2D933527-E404-4C3A-8644-2D596CFCD380}"/>
                  </a:ext>
                </a:extLst>
              </p:cNvPr>
              <p:cNvSpPr>
                <a:spLocks/>
              </p:cNvSpPr>
              <p:nvPr/>
            </p:nvSpPr>
            <p:spPr bwMode="auto">
              <a:xfrm>
                <a:off x="1613" y="2760"/>
                <a:ext cx="527" cy="70"/>
              </a:xfrm>
              <a:custGeom>
                <a:avLst/>
                <a:gdLst>
                  <a:gd name="T0" fmla="*/ 469 w 469"/>
                  <a:gd name="T1" fmla="*/ 36 h 63"/>
                  <a:gd name="T2" fmla="*/ 366 w 469"/>
                  <a:gd name="T3" fmla="*/ 41 h 63"/>
                  <a:gd name="T4" fmla="*/ 225 w 469"/>
                  <a:gd name="T5" fmla="*/ 51 h 63"/>
                  <a:gd name="T6" fmla="*/ 221 w 469"/>
                  <a:gd name="T7" fmla="*/ 51 h 63"/>
                  <a:gd name="T8" fmla="*/ 119 w 469"/>
                  <a:gd name="T9" fmla="*/ 54 h 63"/>
                  <a:gd name="T10" fmla="*/ 10 w 469"/>
                  <a:gd name="T11" fmla="*/ 60 h 63"/>
                  <a:gd name="T12" fmla="*/ 0 w 469"/>
                  <a:gd name="T13" fmla="*/ 59 h 63"/>
                  <a:gd name="T14" fmla="*/ 12 w 469"/>
                  <a:gd name="T15" fmla="*/ 52 h 63"/>
                  <a:gd name="T16" fmla="*/ 151 w 469"/>
                  <a:gd name="T17" fmla="*/ 20 h 63"/>
                  <a:gd name="T18" fmla="*/ 172 w 469"/>
                  <a:gd name="T19" fmla="*/ 16 h 63"/>
                  <a:gd name="T20" fmla="*/ 290 w 469"/>
                  <a:gd name="T21" fmla="*/ 13 h 63"/>
                  <a:gd name="T22" fmla="*/ 420 w 469"/>
                  <a:gd name="T23" fmla="*/ 7 h 63"/>
                  <a:gd name="T24" fmla="*/ 457 w 469"/>
                  <a:gd name="T25" fmla="*/ 8 h 63"/>
                  <a:gd name="T26" fmla="*/ 469 w 469"/>
                  <a:gd name="T27" fmla="*/ 36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69" h="63">
                    <a:moveTo>
                      <a:pt x="469" y="36"/>
                    </a:moveTo>
                    <a:cubicBezTo>
                      <a:pt x="435" y="42"/>
                      <a:pt x="400" y="37"/>
                      <a:pt x="366" y="41"/>
                    </a:cubicBezTo>
                    <a:cubicBezTo>
                      <a:pt x="319" y="46"/>
                      <a:pt x="271" y="44"/>
                      <a:pt x="225" y="51"/>
                    </a:cubicBezTo>
                    <a:cubicBezTo>
                      <a:pt x="223" y="51"/>
                      <a:pt x="222" y="52"/>
                      <a:pt x="221" y="51"/>
                    </a:cubicBezTo>
                    <a:cubicBezTo>
                      <a:pt x="186" y="34"/>
                      <a:pt x="153" y="58"/>
                      <a:pt x="119" y="54"/>
                    </a:cubicBezTo>
                    <a:cubicBezTo>
                      <a:pt x="82" y="50"/>
                      <a:pt x="47" y="63"/>
                      <a:pt x="10" y="60"/>
                    </a:cubicBezTo>
                    <a:cubicBezTo>
                      <a:pt x="7" y="60"/>
                      <a:pt x="4" y="59"/>
                      <a:pt x="0" y="59"/>
                    </a:cubicBezTo>
                    <a:cubicBezTo>
                      <a:pt x="3" y="55"/>
                      <a:pt x="7" y="53"/>
                      <a:pt x="12" y="52"/>
                    </a:cubicBezTo>
                    <a:cubicBezTo>
                      <a:pt x="59" y="46"/>
                      <a:pt x="106" y="35"/>
                      <a:pt x="151" y="20"/>
                    </a:cubicBezTo>
                    <a:cubicBezTo>
                      <a:pt x="158" y="18"/>
                      <a:pt x="166" y="21"/>
                      <a:pt x="172" y="16"/>
                    </a:cubicBezTo>
                    <a:cubicBezTo>
                      <a:pt x="211" y="11"/>
                      <a:pt x="251" y="20"/>
                      <a:pt x="290" y="13"/>
                    </a:cubicBezTo>
                    <a:cubicBezTo>
                      <a:pt x="333" y="4"/>
                      <a:pt x="377" y="7"/>
                      <a:pt x="420" y="7"/>
                    </a:cubicBezTo>
                    <a:cubicBezTo>
                      <a:pt x="432" y="7"/>
                      <a:pt x="445" y="0"/>
                      <a:pt x="457" y="8"/>
                    </a:cubicBezTo>
                    <a:cubicBezTo>
                      <a:pt x="464" y="16"/>
                      <a:pt x="467" y="26"/>
                      <a:pt x="469" y="36"/>
                    </a:cubicBezTo>
                    <a:close/>
                  </a:path>
                </a:pathLst>
              </a:custGeom>
              <a:solidFill>
                <a:srgbClr val="7BB2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0" name="Freeform 57">
                <a:extLst>
                  <a:ext uri="{FF2B5EF4-FFF2-40B4-BE49-F238E27FC236}">
                    <a16:creationId xmlns:a16="http://schemas.microsoft.com/office/drawing/2014/main" id="{62622AE3-6DBB-4BCE-B77E-4985192E793D}"/>
                  </a:ext>
                </a:extLst>
              </p:cNvPr>
              <p:cNvSpPr>
                <a:spLocks/>
              </p:cNvSpPr>
              <p:nvPr/>
            </p:nvSpPr>
            <p:spPr bwMode="auto">
              <a:xfrm>
                <a:off x="360" y="2935"/>
                <a:ext cx="510" cy="74"/>
              </a:xfrm>
              <a:custGeom>
                <a:avLst/>
                <a:gdLst>
                  <a:gd name="T0" fmla="*/ 0 w 454"/>
                  <a:gd name="T1" fmla="*/ 48 h 66"/>
                  <a:gd name="T2" fmla="*/ 24 w 454"/>
                  <a:gd name="T3" fmla="*/ 0 h 66"/>
                  <a:gd name="T4" fmla="*/ 133 w 454"/>
                  <a:gd name="T5" fmla="*/ 12 h 66"/>
                  <a:gd name="T6" fmla="*/ 211 w 454"/>
                  <a:gd name="T7" fmla="*/ 14 h 66"/>
                  <a:gd name="T8" fmla="*/ 382 w 454"/>
                  <a:gd name="T9" fmla="*/ 21 h 66"/>
                  <a:gd name="T10" fmla="*/ 428 w 454"/>
                  <a:gd name="T11" fmla="*/ 18 h 66"/>
                  <a:gd name="T12" fmla="*/ 453 w 454"/>
                  <a:gd name="T13" fmla="*/ 44 h 66"/>
                  <a:gd name="T14" fmla="*/ 451 w 454"/>
                  <a:gd name="T15" fmla="*/ 58 h 66"/>
                  <a:gd name="T16" fmla="*/ 432 w 454"/>
                  <a:gd name="T17" fmla="*/ 57 h 66"/>
                  <a:gd name="T18" fmla="*/ 391 w 454"/>
                  <a:gd name="T19" fmla="*/ 58 h 66"/>
                  <a:gd name="T20" fmla="*/ 387 w 454"/>
                  <a:gd name="T21" fmla="*/ 56 h 66"/>
                  <a:gd name="T22" fmla="*/ 381 w 454"/>
                  <a:gd name="T23" fmla="*/ 51 h 66"/>
                  <a:gd name="T24" fmla="*/ 305 w 454"/>
                  <a:gd name="T25" fmla="*/ 44 h 66"/>
                  <a:gd name="T26" fmla="*/ 207 w 454"/>
                  <a:gd name="T27" fmla="*/ 51 h 66"/>
                  <a:gd name="T28" fmla="*/ 202 w 454"/>
                  <a:gd name="T29" fmla="*/ 50 h 66"/>
                  <a:gd name="T30" fmla="*/ 142 w 454"/>
                  <a:gd name="T31" fmla="*/ 44 h 66"/>
                  <a:gd name="T32" fmla="*/ 96 w 454"/>
                  <a:gd name="T33" fmla="*/ 50 h 66"/>
                  <a:gd name="T34" fmla="*/ 40 w 454"/>
                  <a:gd name="T35" fmla="*/ 54 h 66"/>
                  <a:gd name="T36" fmla="*/ 0 w 454"/>
                  <a:gd name="T37" fmla="*/ 48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54" h="66">
                    <a:moveTo>
                      <a:pt x="0" y="48"/>
                    </a:moveTo>
                    <a:cubicBezTo>
                      <a:pt x="8" y="32"/>
                      <a:pt x="16" y="16"/>
                      <a:pt x="24" y="0"/>
                    </a:cubicBezTo>
                    <a:cubicBezTo>
                      <a:pt x="60" y="2"/>
                      <a:pt x="96" y="10"/>
                      <a:pt x="133" y="12"/>
                    </a:cubicBezTo>
                    <a:cubicBezTo>
                      <a:pt x="159" y="14"/>
                      <a:pt x="185" y="13"/>
                      <a:pt x="211" y="14"/>
                    </a:cubicBezTo>
                    <a:cubicBezTo>
                      <a:pt x="268" y="16"/>
                      <a:pt x="325" y="17"/>
                      <a:pt x="382" y="21"/>
                    </a:cubicBezTo>
                    <a:cubicBezTo>
                      <a:pt x="397" y="22"/>
                      <a:pt x="412" y="18"/>
                      <a:pt x="428" y="18"/>
                    </a:cubicBezTo>
                    <a:cubicBezTo>
                      <a:pt x="451" y="18"/>
                      <a:pt x="454" y="21"/>
                      <a:pt x="453" y="44"/>
                    </a:cubicBezTo>
                    <a:cubicBezTo>
                      <a:pt x="453" y="49"/>
                      <a:pt x="453" y="53"/>
                      <a:pt x="451" y="58"/>
                    </a:cubicBezTo>
                    <a:cubicBezTo>
                      <a:pt x="444" y="66"/>
                      <a:pt x="438" y="61"/>
                      <a:pt x="432" y="57"/>
                    </a:cubicBezTo>
                    <a:cubicBezTo>
                      <a:pt x="418" y="47"/>
                      <a:pt x="405" y="53"/>
                      <a:pt x="391" y="58"/>
                    </a:cubicBezTo>
                    <a:cubicBezTo>
                      <a:pt x="390" y="58"/>
                      <a:pt x="388" y="57"/>
                      <a:pt x="387" y="56"/>
                    </a:cubicBezTo>
                    <a:cubicBezTo>
                      <a:pt x="385" y="54"/>
                      <a:pt x="382" y="50"/>
                      <a:pt x="381" y="51"/>
                    </a:cubicBezTo>
                    <a:cubicBezTo>
                      <a:pt x="354" y="61"/>
                      <a:pt x="331" y="42"/>
                      <a:pt x="305" y="44"/>
                    </a:cubicBezTo>
                    <a:cubicBezTo>
                      <a:pt x="272" y="47"/>
                      <a:pt x="239" y="47"/>
                      <a:pt x="207" y="51"/>
                    </a:cubicBezTo>
                    <a:cubicBezTo>
                      <a:pt x="205" y="51"/>
                      <a:pt x="203" y="50"/>
                      <a:pt x="202" y="50"/>
                    </a:cubicBezTo>
                    <a:cubicBezTo>
                      <a:pt x="183" y="39"/>
                      <a:pt x="161" y="44"/>
                      <a:pt x="142" y="44"/>
                    </a:cubicBezTo>
                    <a:cubicBezTo>
                      <a:pt x="127" y="45"/>
                      <a:pt x="110" y="44"/>
                      <a:pt x="96" y="50"/>
                    </a:cubicBezTo>
                    <a:cubicBezTo>
                      <a:pt x="77" y="48"/>
                      <a:pt x="59" y="52"/>
                      <a:pt x="40" y="54"/>
                    </a:cubicBezTo>
                    <a:cubicBezTo>
                      <a:pt x="27" y="54"/>
                      <a:pt x="12" y="56"/>
                      <a:pt x="0" y="48"/>
                    </a:cubicBezTo>
                    <a:close/>
                  </a:path>
                </a:pathLst>
              </a:custGeom>
              <a:solidFill>
                <a:srgbClr val="D6E2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1" name="Freeform 58">
                <a:extLst>
                  <a:ext uri="{FF2B5EF4-FFF2-40B4-BE49-F238E27FC236}">
                    <a16:creationId xmlns:a16="http://schemas.microsoft.com/office/drawing/2014/main" id="{B2F9EC24-AB5A-426E-BF51-A3C9086028E9}"/>
                  </a:ext>
                </a:extLst>
              </p:cNvPr>
              <p:cNvSpPr>
                <a:spLocks/>
              </p:cNvSpPr>
              <p:nvPr/>
            </p:nvSpPr>
            <p:spPr bwMode="auto">
              <a:xfrm>
                <a:off x="346" y="2981"/>
                <a:ext cx="523" cy="53"/>
              </a:xfrm>
              <a:custGeom>
                <a:avLst/>
                <a:gdLst>
                  <a:gd name="T0" fmla="*/ 400 w 465"/>
                  <a:gd name="T1" fmla="*/ 15 h 47"/>
                  <a:gd name="T2" fmla="*/ 404 w 465"/>
                  <a:gd name="T3" fmla="*/ 15 h 47"/>
                  <a:gd name="T4" fmla="*/ 426 w 465"/>
                  <a:gd name="T5" fmla="*/ 22 h 47"/>
                  <a:gd name="T6" fmla="*/ 444 w 465"/>
                  <a:gd name="T7" fmla="*/ 11 h 47"/>
                  <a:gd name="T8" fmla="*/ 460 w 465"/>
                  <a:gd name="T9" fmla="*/ 19 h 47"/>
                  <a:gd name="T10" fmla="*/ 465 w 465"/>
                  <a:gd name="T11" fmla="*/ 35 h 47"/>
                  <a:gd name="T12" fmla="*/ 460 w 465"/>
                  <a:gd name="T13" fmla="*/ 47 h 47"/>
                  <a:gd name="T14" fmla="*/ 406 w 465"/>
                  <a:gd name="T15" fmla="*/ 42 h 47"/>
                  <a:gd name="T16" fmla="*/ 299 w 465"/>
                  <a:gd name="T17" fmla="*/ 38 h 47"/>
                  <a:gd name="T18" fmla="*/ 22 w 465"/>
                  <a:gd name="T19" fmla="*/ 35 h 47"/>
                  <a:gd name="T20" fmla="*/ 0 w 465"/>
                  <a:gd name="T21" fmla="*/ 31 h 47"/>
                  <a:gd name="T22" fmla="*/ 12 w 465"/>
                  <a:gd name="T23" fmla="*/ 7 h 47"/>
                  <a:gd name="T24" fmla="*/ 85 w 465"/>
                  <a:gd name="T25" fmla="*/ 2 h 47"/>
                  <a:gd name="T26" fmla="*/ 108 w 465"/>
                  <a:gd name="T27" fmla="*/ 7 h 47"/>
                  <a:gd name="T28" fmla="*/ 152 w 465"/>
                  <a:gd name="T29" fmla="*/ 1 h 47"/>
                  <a:gd name="T30" fmla="*/ 160 w 465"/>
                  <a:gd name="T31" fmla="*/ 2 h 47"/>
                  <a:gd name="T32" fmla="*/ 211 w 465"/>
                  <a:gd name="T33" fmla="*/ 5 h 47"/>
                  <a:gd name="T34" fmla="*/ 216 w 465"/>
                  <a:gd name="T35" fmla="*/ 7 h 47"/>
                  <a:gd name="T36" fmla="*/ 216 w 465"/>
                  <a:gd name="T37" fmla="*/ 7 h 47"/>
                  <a:gd name="T38" fmla="*/ 237 w 465"/>
                  <a:gd name="T39" fmla="*/ 11 h 47"/>
                  <a:gd name="T40" fmla="*/ 297 w 465"/>
                  <a:gd name="T41" fmla="*/ 17 h 47"/>
                  <a:gd name="T42" fmla="*/ 339 w 465"/>
                  <a:gd name="T43" fmla="*/ 17 h 47"/>
                  <a:gd name="T44" fmla="*/ 382 w 465"/>
                  <a:gd name="T45" fmla="*/ 21 h 47"/>
                  <a:gd name="T46" fmla="*/ 400 w 465"/>
                  <a:gd name="T47" fmla="*/ 15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65" h="47">
                    <a:moveTo>
                      <a:pt x="400" y="15"/>
                    </a:moveTo>
                    <a:cubicBezTo>
                      <a:pt x="401" y="15"/>
                      <a:pt x="403" y="15"/>
                      <a:pt x="404" y="15"/>
                    </a:cubicBezTo>
                    <a:cubicBezTo>
                      <a:pt x="413" y="12"/>
                      <a:pt x="423" y="10"/>
                      <a:pt x="426" y="22"/>
                    </a:cubicBezTo>
                    <a:cubicBezTo>
                      <a:pt x="435" y="20"/>
                      <a:pt x="435" y="9"/>
                      <a:pt x="444" y="11"/>
                    </a:cubicBezTo>
                    <a:cubicBezTo>
                      <a:pt x="450" y="13"/>
                      <a:pt x="453" y="20"/>
                      <a:pt x="460" y="19"/>
                    </a:cubicBezTo>
                    <a:cubicBezTo>
                      <a:pt x="465" y="23"/>
                      <a:pt x="465" y="29"/>
                      <a:pt x="465" y="35"/>
                    </a:cubicBezTo>
                    <a:cubicBezTo>
                      <a:pt x="465" y="39"/>
                      <a:pt x="464" y="44"/>
                      <a:pt x="460" y="47"/>
                    </a:cubicBezTo>
                    <a:cubicBezTo>
                      <a:pt x="442" y="41"/>
                      <a:pt x="424" y="42"/>
                      <a:pt x="406" y="42"/>
                    </a:cubicBezTo>
                    <a:cubicBezTo>
                      <a:pt x="370" y="43"/>
                      <a:pt x="335" y="39"/>
                      <a:pt x="299" y="38"/>
                    </a:cubicBezTo>
                    <a:cubicBezTo>
                      <a:pt x="207" y="38"/>
                      <a:pt x="114" y="34"/>
                      <a:pt x="22" y="35"/>
                    </a:cubicBezTo>
                    <a:cubicBezTo>
                      <a:pt x="14" y="35"/>
                      <a:pt x="7" y="35"/>
                      <a:pt x="0" y="31"/>
                    </a:cubicBezTo>
                    <a:cubicBezTo>
                      <a:pt x="4" y="23"/>
                      <a:pt x="8" y="15"/>
                      <a:pt x="12" y="7"/>
                    </a:cubicBezTo>
                    <a:cubicBezTo>
                      <a:pt x="36" y="7"/>
                      <a:pt x="61" y="10"/>
                      <a:pt x="85" y="2"/>
                    </a:cubicBezTo>
                    <a:cubicBezTo>
                      <a:pt x="92" y="0"/>
                      <a:pt x="100" y="5"/>
                      <a:pt x="108" y="7"/>
                    </a:cubicBezTo>
                    <a:cubicBezTo>
                      <a:pt x="123" y="4"/>
                      <a:pt x="138" y="6"/>
                      <a:pt x="152" y="1"/>
                    </a:cubicBezTo>
                    <a:cubicBezTo>
                      <a:pt x="155" y="0"/>
                      <a:pt x="158" y="0"/>
                      <a:pt x="160" y="2"/>
                    </a:cubicBezTo>
                    <a:cubicBezTo>
                      <a:pt x="176" y="12"/>
                      <a:pt x="193" y="11"/>
                      <a:pt x="211" y="5"/>
                    </a:cubicBezTo>
                    <a:cubicBezTo>
                      <a:pt x="212" y="4"/>
                      <a:pt x="214" y="6"/>
                      <a:pt x="216" y="7"/>
                    </a:cubicBezTo>
                    <a:cubicBezTo>
                      <a:pt x="216" y="7"/>
                      <a:pt x="216" y="7"/>
                      <a:pt x="216" y="7"/>
                    </a:cubicBezTo>
                    <a:cubicBezTo>
                      <a:pt x="222" y="12"/>
                      <a:pt x="230" y="11"/>
                      <a:pt x="237" y="11"/>
                    </a:cubicBezTo>
                    <a:cubicBezTo>
                      <a:pt x="257" y="9"/>
                      <a:pt x="277" y="3"/>
                      <a:pt x="297" y="17"/>
                    </a:cubicBezTo>
                    <a:cubicBezTo>
                      <a:pt x="307" y="23"/>
                      <a:pt x="324" y="15"/>
                      <a:pt x="339" y="17"/>
                    </a:cubicBezTo>
                    <a:cubicBezTo>
                      <a:pt x="353" y="19"/>
                      <a:pt x="368" y="13"/>
                      <a:pt x="382" y="21"/>
                    </a:cubicBezTo>
                    <a:cubicBezTo>
                      <a:pt x="388" y="24"/>
                      <a:pt x="393" y="16"/>
                      <a:pt x="400" y="15"/>
                    </a:cubicBezTo>
                    <a:close/>
                  </a:path>
                </a:pathLst>
              </a:custGeom>
              <a:solidFill>
                <a:srgbClr val="8BBED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2" name="Freeform 59">
                <a:extLst>
                  <a:ext uri="{FF2B5EF4-FFF2-40B4-BE49-F238E27FC236}">
                    <a16:creationId xmlns:a16="http://schemas.microsoft.com/office/drawing/2014/main" id="{6ECB98D2-76E4-4862-B4B0-11E6F6363E64}"/>
                  </a:ext>
                </a:extLst>
              </p:cNvPr>
              <p:cNvSpPr>
                <a:spLocks/>
              </p:cNvSpPr>
              <p:nvPr/>
            </p:nvSpPr>
            <p:spPr bwMode="auto">
              <a:xfrm>
                <a:off x="1539" y="2919"/>
                <a:ext cx="649" cy="53"/>
              </a:xfrm>
              <a:custGeom>
                <a:avLst/>
                <a:gdLst>
                  <a:gd name="T0" fmla="*/ 578 w 578"/>
                  <a:gd name="T1" fmla="*/ 25 h 47"/>
                  <a:gd name="T2" fmla="*/ 261 w 578"/>
                  <a:gd name="T3" fmla="*/ 35 h 47"/>
                  <a:gd name="T4" fmla="*/ 74 w 578"/>
                  <a:gd name="T5" fmla="*/ 43 h 47"/>
                  <a:gd name="T6" fmla="*/ 3 w 578"/>
                  <a:gd name="T7" fmla="*/ 45 h 47"/>
                  <a:gd name="T8" fmla="*/ 1 w 578"/>
                  <a:gd name="T9" fmla="*/ 37 h 47"/>
                  <a:gd name="T10" fmla="*/ 21 w 578"/>
                  <a:gd name="T11" fmla="*/ 26 h 47"/>
                  <a:gd name="T12" fmla="*/ 70 w 578"/>
                  <a:gd name="T13" fmla="*/ 19 h 47"/>
                  <a:gd name="T14" fmla="*/ 114 w 578"/>
                  <a:gd name="T15" fmla="*/ 20 h 47"/>
                  <a:gd name="T16" fmla="*/ 135 w 578"/>
                  <a:gd name="T17" fmla="*/ 20 h 47"/>
                  <a:gd name="T18" fmla="*/ 158 w 578"/>
                  <a:gd name="T19" fmla="*/ 21 h 47"/>
                  <a:gd name="T20" fmla="*/ 180 w 578"/>
                  <a:gd name="T21" fmla="*/ 23 h 47"/>
                  <a:gd name="T22" fmla="*/ 246 w 578"/>
                  <a:gd name="T23" fmla="*/ 16 h 47"/>
                  <a:gd name="T24" fmla="*/ 268 w 578"/>
                  <a:gd name="T25" fmla="*/ 9 h 47"/>
                  <a:gd name="T26" fmla="*/ 283 w 578"/>
                  <a:gd name="T27" fmla="*/ 10 h 47"/>
                  <a:gd name="T28" fmla="*/ 283 w 578"/>
                  <a:gd name="T29" fmla="*/ 10 h 47"/>
                  <a:gd name="T30" fmla="*/ 327 w 578"/>
                  <a:gd name="T31" fmla="*/ 6 h 47"/>
                  <a:gd name="T32" fmla="*/ 327 w 578"/>
                  <a:gd name="T33" fmla="*/ 7 h 47"/>
                  <a:gd name="T34" fmla="*/ 381 w 578"/>
                  <a:gd name="T35" fmla="*/ 11 h 47"/>
                  <a:gd name="T36" fmla="*/ 471 w 578"/>
                  <a:gd name="T37" fmla="*/ 6 h 47"/>
                  <a:gd name="T38" fmla="*/ 546 w 578"/>
                  <a:gd name="T39" fmla="*/ 1 h 47"/>
                  <a:gd name="T40" fmla="*/ 570 w 578"/>
                  <a:gd name="T41" fmla="*/ 7 h 47"/>
                  <a:gd name="T42" fmla="*/ 578 w 578"/>
                  <a:gd name="T43" fmla="*/ 25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78" h="47">
                    <a:moveTo>
                      <a:pt x="578" y="25"/>
                    </a:moveTo>
                    <a:cubicBezTo>
                      <a:pt x="473" y="34"/>
                      <a:pt x="367" y="31"/>
                      <a:pt x="261" y="35"/>
                    </a:cubicBezTo>
                    <a:cubicBezTo>
                      <a:pt x="199" y="38"/>
                      <a:pt x="137" y="41"/>
                      <a:pt x="74" y="43"/>
                    </a:cubicBezTo>
                    <a:cubicBezTo>
                      <a:pt x="51" y="43"/>
                      <a:pt x="27" y="47"/>
                      <a:pt x="3" y="45"/>
                    </a:cubicBezTo>
                    <a:cubicBezTo>
                      <a:pt x="1" y="42"/>
                      <a:pt x="0" y="40"/>
                      <a:pt x="1" y="37"/>
                    </a:cubicBezTo>
                    <a:cubicBezTo>
                      <a:pt x="5" y="29"/>
                      <a:pt x="14" y="26"/>
                      <a:pt x="21" y="26"/>
                    </a:cubicBezTo>
                    <a:cubicBezTo>
                      <a:pt x="38" y="28"/>
                      <a:pt x="54" y="21"/>
                      <a:pt x="70" y="19"/>
                    </a:cubicBezTo>
                    <a:cubicBezTo>
                      <a:pt x="85" y="17"/>
                      <a:pt x="99" y="16"/>
                      <a:pt x="114" y="20"/>
                    </a:cubicBezTo>
                    <a:cubicBezTo>
                      <a:pt x="121" y="22"/>
                      <a:pt x="128" y="22"/>
                      <a:pt x="135" y="20"/>
                    </a:cubicBezTo>
                    <a:cubicBezTo>
                      <a:pt x="143" y="17"/>
                      <a:pt x="151" y="17"/>
                      <a:pt x="158" y="21"/>
                    </a:cubicBezTo>
                    <a:cubicBezTo>
                      <a:pt x="165" y="24"/>
                      <a:pt x="173" y="25"/>
                      <a:pt x="180" y="23"/>
                    </a:cubicBezTo>
                    <a:cubicBezTo>
                      <a:pt x="202" y="17"/>
                      <a:pt x="224" y="22"/>
                      <a:pt x="246" y="16"/>
                    </a:cubicBezTo>
                    <a:cubicBezTo>
                      <a:pt x="253" y="14"/>
                      <a:pt x="264" y="23"/>
                      <a:pt x="268" y="9"/>
                    </a:cubicBezTo>
                    <a:cubicBezTo>
                      <a:pt x="269" y="6"/>
                      <a:pt x="278" y="7"/>
                      <a:pt x="283" y="10"/>
                    </a:cubicBezTo>
                    <a:cubicBezTo>
                      <a:pt x="283" y="10"/>
                      <a:pt x="283" y="10"/>
                      <a:pt x="283" y="10"/>
                    </a:cubicBezTo>
                    <a:cubicBezTo>
                      <a:pt x="298" y="18"/>
                      <a:pt x="312" y="6"/>
                      <a:pt x="327" y="6"/>
                    </a:cubicBezTo>
                    <a:cubicBezTo>
                      <a:pt x="327" y="7"/>
                      <a:pt x="327" y="7"/>
                      <a:pt x="327" y="7"/>
                    </a:cubicBezTo>
                    <a:cubicBezTo>
                      <a:pt x="345" y="10"/>
                      <a:pt x="363" y="9"/>
                      <a:pt x="381" y="11"/>
                    </a:cubicBezTo>
                    <a:cubicBezTo>
                      <a:pt x="411" y="15"/>
                      <a:pt x="441" y="6"/>
                      <a:pt x="471" y="6"/>
                    </a:cubicBezTo>
                    <a:cubicBezTo>
                      <a:pt x="496" y="6"/>
                      <a:pt x="521" y="3"/>
                      <a:pt x="546" y="1"/>
                    </a:cubicBezTo>
                    <a:cubicBezTo>
                      <a:pt x="555" y="0"/>
                      <a:pt x="563" y="1"/>
                      <a:pt x="570" y="7"/>
                    </a:cubicBezTo>
                    <a:cubicBezTo>
                      <a:pt x="573" y="13"/>
                      <a:pt x="576" y="19"/>
                      <a:pt x="578" y="25"/>
                    </a:cubicBezTo>
                    <a:close/>
                  </a:path>
                </a:pathLst>
              </a:custGeom>
              <a:solidFill>
                <a:srgbClr val="62A6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3" name="Freeform 60">
                <a:extLst>
                  <a:ext uri="{FF2B5EF4-FFF2-40B4-BE49-F238E27FC236}">
                    <a16:creationId xmlns:a16="http://schemas.microsoft.com/office/drawing/2014/main" id="{3E33EE7A-446F-4F97-A157-5D9212176B67}"/>
                  </a:ext>
                </a:extLst>
              </p:cNvPr>
              <p:cNvSpPr>
                <a:spLocks/>
              </p:cNvSpPr>
              <p:nvPr/>
            </p:nvSpPr>
            <p:spPr bwMode="auto">
              <a:xfrm>
                <a:off x="169" y="3406"/>
                <a:ext cx="576" cy="65"/>
              </a:xfrm>
              <a:custGeom>
                <a:avLst/>
                <a:gdLst>
                  <a:gd name="T0" fmla="*/ 3 w 513"/>
                  <a:gd name="T1" fmla="*/ 6 h 58"/>
                  <a:gd name="T2" fmla="*/ 41 w 513"/>
                  <a:gd name="T3" fmla="*/ 8 h 58"/>
                  <a:gd name="T4" fmla="*/ 226 w 513"/>
                  <a:gd name="T5" fmla="*/ 23 h 58"/>
                  <a:gd name="T6" fmla="*/ 346 w 513"/>
                  <a:gd name="T7" fmla="*/ 29 h 58"/>
                  <a:gd name="T8" fmla="*/ 424 w 513"/>
                  <a:gd name="T9" fmla="*/ 28 h 58"/>
                  <a:gd name="T10" fmla="*/ 470 w 513"/>
                  <a:gd name="T11" fmla="*/ 29 h 58"/>
                  <a:gd name="T12" fmla="*/ 470 w 513"/>
                  <a:gd name="T13" fmla="*/ 29 h 58"/>
                  <a:gd name="T14" fmla="*/ 503 w 513"/>
                  <a:gd name="T15" fmla="*/ 31 h 58"/>
                  <a:gd name="T16" fmla="*/ 507 w 513"/>
                  <a:gd name="T17" fmla="*/ 42 h 58"/>
                  <a:gd name="T18" fmla="*/ 485 w 513"/>
                  <a:gd name="T19" fmla="*/ 54 h 58"/>
                  <a:gd name="T20" fmla="*/ 458 w 513"/>
                  <a:gd name="T21" fmla="*/ 58 h 58"/>
                  <a:gd name="T22" fmla="*/ 448 w 513"/>
                  <a:gd name="T23" fmla="*/ 55 h 58"/>
                  <a:gd name="T24" fmla="*/ 386 w 513"/>
                  <a:gd name="T25" fmla="*/ 51 h 58"/>
                  <a:gd name="T26" fmla="*/ 341 w 513"/>
                  <a:gd name="T27" fmla="*/ 54 h 58"/>
                  <a:gd name="T28" fmla="*/ 323 w 513"/>
                  <a:gd name="T29" fmla="*/ 52 h 58"/>
                  <a:gd name="T30" fmla="*/ 322 w 513"/>
                  <a:gd name="T31" fmla="*/ 52 h 58"/>
                  <a:gd name="T32" fmla="*/ 148 w 513"/>
                  <a:gd name="T33" fmla="*/ 45 h 58"/>
                  <a:gd name="T34" fmla="*/ 74 w 513"/>
                  <a:gd name="T35" fmla="*/ 41 h 58"/>
                  <a:gd name="T36" fmla="*/ 22 w 513"/>
                  <a:gd name="T37" fmla="*/ 29 h 58"/>
                  <a:gd name="T38" fmla="*/ 19 w 513"/>
                  <a:gd name="T39" fmla="*/ 31 h 58"/>
                  <a:gd name="T40" fmla="*/ 2 w 513"/>
                  <a:gd name="T41" fmla="*/ 17 h 58"/>
                  <a:gd name="T42" fmla="*/ 3 w 513"/>
                  <a:gd name="T43" fmla="*/ 6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13" h="58">
                    <a:moveTo>
                      <a:pt x="3" y="6"/>
                    </a:moveTo>
                    <a:cubicBezTo>
                      <a:pt x="16" y="0"/>
                      <a:pt x="29" y="6"/>
                      <a:pt x="41" y="8"/>
                    </a:cubicBezTo>
                    <a:cubicBezTo>
                      <a:pt x="103" y="18"/>
                      <a:pt x="164" y="19"/>
                      <a:pt x="226" y="23"/>
                    </a:cubicBezTo>
                    <a:cubicBezTo>
                      <a:pt x="266" y="25"/>
                      <a:pt x="306" y="27"/>
                      <a:pt x="346" y="29"/>
                    </a:cubicBezTo>
                    <a:cubicBezTo>
                      <a:pt x="372" y="26"/>
                      <a:pt x="398" y="26"/>
                      <a:pt x="424" y="28"/>
                    </a:cubicBezTo>
                    <a:cubicBezTo>
                      <a:pt x="439" y="29"/>
                      <a:pt x="455" y="21"/>
                      <a:pt x="470" y="29"/>
                    </a:cubicBezTo>
                    <a:cubicBezTo>
                      <a:pt x="470" y="29"/>
                      <a:pt x="470" y="29"/>
                      <a:pt x="470" y="29"/>
                    </a:cubicBezTo>
                    <a:cubicBezTo>
                      <a:pt x="481" y="30"/>
                      <a:pt x="492" y="28"/>
                      <a:pt x="503" y="31"/>
                    </a:cubicBezTo>
                    <a:cubicBezTo>
                      <a:pt x="513" y="33"/>
                      <a:pt x="512" y="37"/>
                      <a:pt x="507" y="42"/>
                    </a:cubicBezTo>
                    <a:cubicBezTo>
                      <a:pt x="500" y="48"/>
                      <a:pt x="494" y="55"/>
                      <a:pt x="485" y="54"/>
                    </a:cubicBezTo>
                    <a:cubicBezTo>
                      <a:pt x="475" y="53"/>
                      <a:pt x="467" y="58"/>
                      <a:pt x="458" y="58"/>
                    </a:cubicBezTo>
                    <a:cubicBezTo>
                      <a:pt x="454" y="57"/>
                      <a:pt x="451" y="56"/>
                      <a:pt x="448" y="55"/>
                    </a:cubicBezTo>
                    <a:cubicBezTo>
                      <a:pt x="428" y="51"/>
                      <a:pt x="407" y="54"/>
                      <a:pt x="386" y="51"/>
                    </a:cubicBezTo>
                    <a:cubicBezTo>
                      <a:pt x="372" y="49"/>
                      <a:pt x="356" y="53"/>
                      <a:pt x="341" y="54"/>
                    </a:cubicBezTo>
                    <a:cubicBezTo>
                      <a:pt x="335" y="55"/>
                      <a:pt x="328" y="57"/>
                      <a:pt x="323" y="52"/>
                    </a:cubicBezTo>
                    <a:cubicBezTo>
                      <a:pt x="322" y="52"/>
                      <a:pt x="322" y="52"/>
                      <a:pt x="322" y="52"/>
                    </a:cubicBezTo>
                    <a:cubicBezTo>
                      <a:pt x="264" y="44"/>
                      <a:pt x="206" y="47"/>
                      <a:pt x="148" y="45"/>
                    </a:cubicBezTo>
                    <a:cubicBezTo>
                      <a:pt x="123" y="43"/>
                      <a:pt x="97" y="48"/>
                      <a:pt x="74" y="41"/>
                    </a:cubicBezTo>
                    <a:cubicBezTo>
                      <a:pt x="57" y="36"/>
                      <a:pt x="36" y="45"/>
                      <a:pt x="22" y="29"/>
                    </a:cubicBezTo>
                    <a:cubicBezTo>
                      <a:pt x="19" y="25"/>
                      <a:pt x="21" y="31"/>
                      <a:pt x="19" y="31"/>
                    </a:cubicBezTo>
                    <a:cubicBezTo>
                      <a:pt x="7" y="34"/>
                      <a:pt x="0" y="31"/>
                      <a:pt x="2" y="17"/>
                    </a:cubicBezTo>
                    <a:cubicBezTo>
                      <a:pt x="2" y="13"/>
                      <a:pt x="2" y="10"/>
                      <a:pt x="3" y="6"/>
                    </a:cubicBezTo>
                    <a:close/>
                  </a:path>
                </a:pathLst>
              </a:custGeom>
              <a:solidFill>
                <a:srgbClr val="419A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4" name="Freeform 61">
                <a:extLst>
                  <a:ext uri="{FF2B5EF4-FFF2-40B4-BE49-F238E27FC236}">
                    <a16:creationId xmlns:a16="http://schemas.microsoft.com/office/drawing/2014/main" id="{7EF6DCE4-49C2-4F16-B827-0D1BB8BD91F8}"/>
                  </a:ext>
                </a:extLst>
              </p:cNvPr>
              <p:cNvSpPr>
                <a:spLocks/>
              </p:cNvSpPr>
              <p:nvPr/>
            </p:nvSpPr>
            <p:spPr bwMode="auto">
              <a:xfrm>
                <a:off x="495" y="2700"/>
                <a:ext cx="381" cy="61"/>
              </a:xfrm>
              <a:custGeom>
                <a:avLst/>
                <a:gdLst>
                  <a:gd name="T0" fmla="*/ 4 w 339"/>
                  <a:gd name="T1" fmla="*/ 25 h 54"/>
                  <a:gd name="T2" fmla="*/ 20 w 339"/>
                  <a:gd name="T3" fmla="*/ 0 h 54"/>
                  <a:gd name="T4" fmla="*/ 134 w 339"/>
                  <a:gd name="T5" fmla="*/ 3 h 54"/>
                  <a:gd name="T6" fmla="*/ 256 w 339"/>
                  <a:gd name="T7" fmla="*/ 2 h 54"/>
                  <a:gd name="T8" fmla="*/ 270 w 339"/>
                  <a:gd name="T9" fmla="*/ 5 h 54"/>
                  <a:gd name="T10" fmla="*/ 326 w 339"/>
                  <a:gd name="T11" fmla="*/ 31 h 54"/>
                  <a:gd name="T12" fmla="*/ 336 w 339"/>
                  <a:gd name="T13" fmla="*/ 44 h 54"/>
                  <a:gd name="T14" fmla="*/ 315 w 339"/>
                  <a:gd name="T15" fmla="*/ 52 h 54"/>
                  <a:gd name="T16" fmla="*/ 191 w 339"/>
                  <a:gd name="T17" fmla="*/ 51 h 54"/>
                  <a:gd name="T18" fmla="*/ 135 w 339"/>
                  <a:gd name="T19" fmla="*/ 45 h 54"/>
                  <a:gd name="T20" fmla="*/ 72 w 339"/>
                  <a:gd name="T21" fmla="*/ 46 h 54"/>
                  <a:gd name="T22" fmla="*/ 15 w 339"/>
                  <a:gd name="T23" fmla="*/ 39 h 54"/>
                  <a:gd name="T24" fmla="*/ 4 w 339"/>
                  <a:gd name="T25" fmla="*/ 25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39" h="54">
                    <a:moveTo>
                      <a:pt x="4" y="25"/>
                    </a:moveTo>
                    <a:cubicBezTo>
                      <a:pt x="13" y="19"/>
                      <a:pt x="10" y="6"/>
                      <a:pt x="20" y="0"/>
                    </a:cubicBezTo>
                    <a:cubicBezTo>
                      <a:pt x="58" y="0"/>
                      <a:pt x="97" y="4"/>
                      <a:pt x="134" y="3"/>
                    </a:cubicBezTo>
                    <a:cubicBezTo>
                      <a:pt x="175" y="3"/>
                      <a:pt x="216" y="17"/>
                      <a:pt x="256" y="2"/>
                    </a:cubicBezTo>
                    <a:cubicBezTo>
                      <a:pt x="261" y="2"/>
                      <a:pt x="266" y="3"/>
                      <a:pt x="270" y="5"/>
                    </a:cubicBezTo>
                    <a:cubicBezTo>
                      <a:pt x="289" y="13"/>
                      <a:pt x="307" y="23"/>
                      <a:pt x="326" y="31"/>
                    </a:cubicBezTo>
                    <a:cubicBezTo>
                      <a:pt x="331" y="33"/>
                      <a:pt x="339" y="34"/>
                      <a:pt x="336" y="44"/>
                    </a:cubicBezTo>
                    <a:cubicBezTo>
                      <a:pt x="331" y="51"/>
                      <a:pt x="323" y="53"/>
                      <a:pt x="315" y="52"/>
                    </a:cubicBezTo>
                    <a:cubicBezTo>
                      <a:pt x="274" y="50"/>
                      <a:pt x="232" y="54"/>
                      <a:pt x="191" y="51"/>
                    </a:cubicBezTo>
                    <a:cubicBezTo>
                      <a:pt x="172" y="49"/>
                      <a:pt x="153" y="45"/>
                      <a:pt x="135" y="45"/>
                    </a:cubicBezTo>
                    <a:cubicBezTo>
                      <a:pt x="115" y="44"/>
                      <a:pt x="93" y="44"/>
                      <a:pt x="72" y="46"/>
                    </a:cubicBezTo>
                    <a:cubicBezTo>
                      <a:pt x="53" y="48"/>
                      <a:pt x="34" y="45"/>
                      <a:pt x="15" y="39"/>
                    </a:cubicBezTo>
                    <a:cubicBezTo>
                      <a:pt x="9" y="37"/>
                      <a:pt x="0" y="36"/>
                      <a:pt x="4" y="25"/>
                    </a:cubicBezTo>
                    <a:close/>
                  </a:path>
                </a:pathLst>
              </a:custGeom>
              <a:solidFill>
                <a:srgbClr val="85BDD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5" name="Freeform 62">
                <a:extLst>
                  <a:ext uri="{FF2B5EF4-FFF2-40B4-BE49-F238E27FC236}">
                    <a16:creationId xmlns:a16="http://schemas.microsoft.com/office/drawing/2014/main" id="{05931B4B-96B5-4FE1-927C-1C19BCAF6EA1}"/>
                  </a:ext>
                </a:extLst>
              </p:cNvPr>
              <p:cNvSpPr>
                <a:spLocks/>
              </p:cNvSpPr>
              <p:nvPr/>
            </p:nvSpPr>
            <p:spPr bwMode="auto">
              <a:xfrm>
                <a:off x="958" y="598"/>
                <a:ext cx="229" cy="394"/>
              </a:xfrm>
              <a:custGeom>
                <a:avLst/>
                <a:gdLst>
                  <a:gd name="T0" fmla="*/ 151 w 204"/>
                  <a:gd name="T1" fmla="*/ 347 h 351"/>
                  <a:gd name="T2" fmla="*/ 120 w 204"/>
                  <a:gd name="T3" fmla="*/ 347 h 351"/>
                  <a:gd name="T4" fmla="*/ 124 w 204"/>
                  <a:gd name="T5" fmla="*/ 329 h 351"/>
                  <a:gd name="T6" fmla="*/ 172 w 204"/>
                  <a:gd name="T7" fmla="*/ 257 h 351"/>
                  <a:gd name="T8" fmla="*/ 172 w 204"/>
                  <a:gd name="T9" fmla="*/ 249 h 351"/>
                  <a:gd name="T10" fmla="*/ 150 w 204"/>
                  <a:gd name="T11" fmla="*/ 201 h 351"/>
                  <a:gd name="T12" fmla="*/ 100 w 204"/>
                  <a:gd name="T13" fmla="*/ 135 h 351"/>
                  <a:gd name="T14" fmla="*/ 80 w 204"/>
                  <a:gd name="T15" fmla="*/ 116 h 351"/>
                  <a:gd name="T16" fmla="*/ 19 w 204"/>
                  <a:gd name="T17" fmla="*/ 62 h 351"/>
                  <a:gd name="T18" fmla="*/ 0 w 204"/>
                  <a:gd name="T19" fmla="*/ 24 h 351"/>
                  <a:gd name="T20" fmla="*/ 1 w 204"/>
                  <a:gd name="T21" fmla="*/ 23 h 351"/>
                  <a:gd name="T22" fmla="*/ 27 w 204"/>
                  <a:gd name="T23" fmla="*/ 40 h 351"/>
                  <a:gd name="T24" fmla="*/ 12 w 204"/>
                  <a:gd name="T25" fmla="*/ 20 h 351"/>
                  <a:gd name="T26" fmla="*/ 20 w 204"/>
                  <a:gd name="T27" fmla="*/ 5 h 351"/>
                  <a:gd name="T28" fmla="*/ 26 w 204"/>
                  <a:gd name="T29" fmla="*/ 7 h 351"/>
                  <a:gd name="T30" fmla="*/ 93 w 204"/>
                  <a:gd name="T31" fmla="*/ 81 h 351"/>
                  <a:gd name="T32" fmla="*/ 127 w 204"/>
                  <a:gd name="T33" fmla="*/ 105 h 351"/>
                  <a:gd name="T34" fmla="*/ 175 w 204"/>
                  <a:gd name="T35" fmla="*/ 151 h 351"/>
                  <a:gd name="T36" fmla="*/ 203 w 204"/>
                  <a:gd name="T37" fmla="*/ 200 h 351"/>
                  <a:gd name="T38" fmla="*/ 200 w 204"/>
                  <a:gd name="T39" fmla="*/ 213 h 351"/>
                  <a:gd name="T40" fmla="*/ 189 w 204"/>
                  <a:gd name="T41" fmla="*/ 203 h 351"/>
                  <a:gd name="T42" fmla="*/ 187 w 204"/>
                  <a:gd name="T43" fmla="*/ 198 h 351"/>
                  <a:gd name="T44" fmla="*/ 184 w 204"/>
                  <a:gd name="T45" fmla="*/ 205 h 351"/>
                  <a:gd name="T46" fmla="*/ 169 w 204"/>
                  <a:gd name="T47" fmla="*/ 194 h 351"/>
                  <a:gd name="T48" fmla="*/ 126 w 204"/>
                  <a:gd name="T49" fmla="*/ 142 h 351"/>
                  <a:gd name="T50" fmla="*/ 192 w 204"/>
                  <a:gd name="T51" fmla="*/ 241 h 351"/>
                  <a:gd name="T52" fmla="*/ 189 w 204"/>
                  <a:gd name="T53" fmla="*/ 264 h 351"/>
                  <a:gd name="T54" fmla="*/ 163 w 204"/>
                  <a:gd name="T55" fmla="*/ 332 h 351"/>
                  <a:gd name="T56" fmla="*/ 151 w 204"/>
                  <a:gd name="T57" fmla="*/ 347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04" h="351">
                    <a:moveTo>
                      <a:pt x="151" y="347"/>
                    </a:moveTo>
                    <a:cubicBezTo>
                      <a:pt x="141" y="351"/>
                      <a:pt x="131" y="341"/>
                      <a:pt x="120" y="347"/>
                    </a:cubicBezTo>
                    <a:cubicBezTo>
                      <a:pt x="113" y="340"/>
                      <a:pt x="120" y="334"/>
                      <a:pt x="124" y="329"/>
                    </a:cubicBezTo>
                    <a:cubicBezTo>
                      <a:pt x="141" y="305"/>
                      <a:pt x="152" y="278"/>
                      <a:pt x="172" y="257"/>
                    </a:cubicBezTo>
                    <a:cubicBezTo>
                      <a:pt x="173" y="255"/>
                      <a:pt x="172" y="251"/>
                      <a:pt x="172" y="249"/>
                    </a:cubicBezTo>
                    <a:cubicBezTo>
                      <a:pt x="175" y="229"/>
                      <a:pt x="158" y="217"/>
                      <a:pt x="150" y="201"/>
                    </a:cubicBezTo>
                    <a:cubicBezTo>
                      <a:pt x="134" y="179"/>
                      <a:pt x="117" y="157"/>
                      <a:pt x="100" y="135"/>
                    </a:cubicBezTo>
                    <a:cubicBezTo>
                      <a:pt x="95" y="127"/>
                      <a:pt x="88" y="121"/>
                      <a:pt x="80" y="116"/>
                    </a:cubicBezTo>
                    <a:cubicBezTo>
                      <a:pt x="57" y="100"/>
                      <a:pt x="38" y="81"/>
                      <a:pt x="19" y="62"/>
                    </a:cubicBezTo>
                    <a:cubicBezTo>
                      <a:pt x="9" y="52"/>
                      <a:pt x="5" y="37"/>
                      <a:pt x="0" y="24"/>
                    </a:cubicBezTo>
                    <a:cubicBezTo>
                      <a:pt x="1" y="23"/>
                      <a:pt x="1" y="23"/>
                      <a:pt x="1" y="23"/>
                    </a:cubicBezTo>
                    <a:cubicBezTo>
                      <a:pt x="16" y="20"/>
                      <a:pt x="17" y="38"/>
                      <a:pt x="27" y="40"/>
                    </a:cubicBezTo>
                    <a:cubicBezTo>
                      <a:pt x="23" y="34"/>
                      <a:pt x="11" y="32"/>
                      <a:pt x="12" y="20"/>
                    </a:cubicBezTo>
                    <a:cubicBezTo>
                      <a:pt x="15" y="15"/>
                      <a:pt x="17" y="10"/>
                      <a:pt x="20" y="5"/>
                    </a:cubicBezTo>
                    <a:cubicBezTo>
                      <a:pt x="24" y="0"/>
                      <a:pt x="25" y="5"/>
                      <a:pt x="26" y="7"/>
                    </a:cubicBezTo>
                    <a:cubicBezTo>
                      <a:pt x="49" y="32"/>
                      <a:pt x="73" y="55"/>
                      <a:pt x="93" y="81"/>
                    </a:cubicBezTo>
                    <a:cubicBezTo>
                      <a:pt x="102" y="92"/>
                      <a:pt x="116" y="96"/>
                      <a:pt x="127" y="105"/>
                    </a:cubicBezTo>
                    <a:cubicBezTo>
                      <a:pt x="144" y="120"/>
                      <a:pt x="159" y="136"/>
                      <a:pt x="175" y="151"/>
                    </a:cubicBezTo>
                    <a:cubicBezTo>
                      <a:pt x="181" y="170"/>
                      <a:pt x="196" y="183"/>
                      <a:pt x="203" y="200"/>
                    </a:cubicBezTo>
                    <a:cubicBezTo>
                      <a:pt x="202" y="204"/>
                      <a:pt x="204" y="210"/>
                      <a:pt x="200" y="213"/>
                    </a:cubicBezTo>
                    <a:cubicBezTo>
                      <a:pt x="193" y="213"/>
                      <a:pt x="192" y="208"/>
                      <a:pt x="189" y="203"/>
                    </a:cubicBezTo>
                    <a:cubicBezTo>
                      <a:pt x="188" y="202"/>
                      <a:pt x="189" y="199"/>
                      <a:pt x="187" y="198"/>
                    </a:cubicBezTo>
                    <a:cubicBezTo>
                      <a:pt x="187" y="201"/>
                      <a:pt x="186" y="203"/>
                      <a:pt x="184" y="205"/>
                    </a:cubicBezTo>
                    <a:cubicBezTo>
                      <a:pt x="176" y="206"/>
                      <a:pt x="172" y="200"/>
                      <a:pt x="169" y="194"/>
                    </a:cubicBezTo>
                    <a:cubicBezTo>
                      <a:pt x="156" y="172"/>
                      <a:pt x="137" y="154"/>
                      <a:pt x="126" y="142"/>
                    </a:cubicBezTo>
                    <a:cubicBezTo>
                      <a:pt x="152" y="165"/>
                      <a:pt x="175" y="201"/>
                      <a:pt x="192" y="241"/>
                    </a:cubicBezTo>
                    <a:cubicBezTo>
                      <a:pt x="194" y="249"/>
                      <a:pt x="191" y="257"/>
                      <a:pt x="189" y="264"/>
                    </a:cubicBezTo>
                    <a:cubicBezTo>
                      <a:pt x="180" y="287"/>
                      <a:pt x="165" y="307"/>
                      <a:pt x="163" y="332"/>
                    </a:cubicBezTo>
                    <a:cubicBezTo>
                      <a:pt x="162" y="338"/>
                      <a:pt x="158" y="344"/>
                      <a:pt x="151" y="347"/>
                    </a:cubicBezTo>
                    <a:close/>
                  </a:path>
                </a:pathLst>
              </a:custGeom>
              <a:solidFill>
                <a:srgbClr val="F2DC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6" name="Freeform 63">
                <a:extLst>
                  <a:ext uri="{FF2B5EF4-FFF2-40B4-BE49-F238E27FC236}">
                    <a16:creationId xmlns:a16="http://schemas.microsoft.com/office/drawing/2014/main" id="{92427A3F-ABBF-43B4-A3D1-21C54A74D6BA}"/>
                  </a:ext>
                </a:extLst>
              </p:cNvPr>
              <p:cNvSpPr>
                <a:spLocks/>
              </p:cNvSpPr>
              <p:nvPr/>
            </p:nvSpPr>
            <p:spPr bwMode="auto">
              <a:xfrm>
                <a:off x="1698" y="2985"/>
                <a:ext cx="518" cy="71"/>
              </a:xfrm>
              <a:custGeom>
                <a:avLst/>
                <a:gdLst>
                  <a:gd name="T0" fmla="*/ 389 w 461"/>
                  <a:gd name="T1" fmla="*/ 3 h 63"/>
                  <a:gd name="T2" fmla="*/ 453 w 461"/>
                  <a:gd name="T3" fmla="*/ 15 h 63"/>
                  <a:gd name="T4" fmla="*/ 461 w 461"/>
                  <a:gd name="T5" fmla="*/ 39 h 63"/>
                  <a:gd name="T6" fmla="*/ 229 w 461"/>
                  <a:gd name="T7" fmla="*/ 52 h 63"/>
                  <a:gd name="T8" fmla="*/ 20 w 461"/>
                  <a:gd name="T9" fmla="*/ 59 h 63"/>
                  <a:gd name="T10" fmla="*/ 0 w 461"/>
                  <a:gd name="T11" fmla="*/ 55 h 63"/>
                  <a:gd name="T12" fmla="*/ 50 w 461"/>
                  <a:gd name="T13" fmla="*/ 51 h 63"/>
                  <a:gd name="T14" fmla="*/ 73 w 461"/>
                  <a:gd name="T15" fmla="*/ 53 h 63"/>
                  <a:gd name="T16" fmla="*/ 40 w 461"/>
                  <a:gd name="T17" fmla="*/ 42 h 63"/>
                  <a:gd name="T18" fmla="*/ 54 w 461"/>
                  <a:gd name="T19" fmla="*/ 35 h 63"/>
                  <a:gd name="T20" fmla="*/ 150 w 461"/>
                  <a:gd name="T21" fmla="*/ 29 h 63"/>
                  <a:gd name="T22" fmla="*/ 185 w 461"/>
                  <a:gd name="T23" fmla="*/ 19 h 63"/>
                  <a:gd name="T24" fmla="*/ 189 w 461"/>
                  <a:gd name="T25" fmla="*/ 19 h 63"/>
                  <a:gd name="T26" fmla="*/ 253 w 461"/>
                  <a:gd name="T27" fmla="*/ 24 h 63"/>
                  <a:gd name="T28" fmla="*/ 300 w 461"/>
                  <a:gd name="T29" fmla="*/ 17 h 63"/>
                  <a:gd name="T30" fmla="*/ 319 w 461"/>
                  <a:gd name="T31" fmla="*/ 19 h 63"/>
                  <a:gd name="T32" fmla="*/ 389 w 461"/>
                  <a:gd name="T33" fmla="*/ 3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61" h="63">
                    <a:moveTo>
                      <a:pt x="389" y="3"/>
                    </a:moveTo>
                    <a:cubicBezTo>
                      <a:pt x="410" y="10"/>
                      <a:pt x="434" y="0"/>
                      <a:pt x="453" y="15"/>
                    </a:cubicBezTo>
                    <a:cubicBezTo>
                      <a:pt x="455" y="23"/>
                      <a:pt x="458" y="31"/>
                      <a:pt x="461" y="39"/>
                    </a:cubicBezTo>
                    <a:cubicBezTo>
                      <a:pt x="383" y="43"/>
                      <a:pt x="306" y="51"/>
                      <a:pt x="229" y="52"/>
                    </a:cubicBezTo>
                    <a:cubicBezTo>
                      <a:pt x="159" y="53"/>
                      <a:pt x="89" y="63"/>
                      <a:pt x="20" y="59"/>
                    </a:cubicBezTo>
                    <a:cubicBezTo>
                      <a:pt x="13" y="58"/>
                      <a:pt x="6" y="61"/>
                      <a:pt x="0" y="55"/>
                    </a:cubicBezTo>
                    <a:cubicBezTo>
                      <a:pt x="16" y="45"/>
                      <a:pt x="33" y="50"/>
                      <a:pt x="50" y="51"/>
                    </a:cubicBezTo>
                    <a:cubicBezTo>
                      <a:pt x="58" y="51"/>
                      <a:pt x="66" y="52"/>
                      <a:pt x="73" y="53"/>
                    </a:cubicBezTo>
                    <a:cubicBezTo>
                      <a:pt x="63" y="50"/>
                      <a:pt x="49" y="53"/>
                      <a:pt x="40" y="42"/>
                    </a:cubicBezTo>
                    <a:cubicBezTo>
                      <a:pt x="42" y="33"/>
                      <a:pt x="49" y="34"/>
                      <a:pt x="54" y="35"/>
                    </a:cubicBezTo>
                    <a:cubicBezTo>
                      <a:pt x="87" y="38"/>
                      <a:pt x="118" y="28"/>
                      <a:pt x="150" y="29"/>
                    </a:cubicBezTo>
                    <a:cubicBezTo>
                      <a:pt x="163" y="29"/>
                      <a:pt x="175" y="29"/>
                      <a:pt x="185" y="19"/>
                    </a:cubicBezTo>
                    <a:cubicBezTo>
                      <a:pt x="186" y="19"/>
                      <a:pt x="188" y="19"/>
                      <a:pt x="189" y="19"/>
                    </a:cubicBezTo>
                    <a:cubicBezTo>
                      <a:pt x="207" y="37"/>
                      <a:pt x="229" y="36"/>
                      <a:pt x="253" y="24"/>
                    </a:cubicBezTo>
                    <a:cubicBezTo>
                      <a:pt x="267" y="18"/>
                      <a:pt x="283" y="12"/>
                      <a:pt x="300" y="17"/>
                    </a:cubicBezTo>
                    <a:cubicBezTo>
                      <a:pt x="306" y="19"/>
                      <a:pt x="312" y="19"/>
                      <a:pt x="319" y="19"/>
                    </a:cubicBezTo>
                    <a:cubicBezTo>
                      <a:pt x="343" y="18"/>
                      <a:pt x="365" y="5"/>
                      <a:pt x="389" y="3"/>
                    </a:cubicBezTo>
                    <a:close/>
                  </a:path>
                </a:pathLst>
              </a:custGeom>
              <a:solidFill>
                <a:srgbClr val="7AB6C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7" name="Freeform 64">
                <a:extLst>
                  <a:ext uri="{FF2B5EF4-FFF2-40B4-BE49-F238E27FC236}">
                    <a16:creationId xmlns:a16="http://schemas.microsoft.com/office/drawing/2014/main" id="{2418B21B-FF10-4A2B-8021-EFC1CACA2DCF}"/>
                  </a:ext>
                </a:extLst>
              </p:cNvPr>
              <p:cNvSpPr>
                <a:spLocks/>
              </p:cNvSpPr>
              <p:nvPr/>
            </p:nvSpPr>
            <p:spPr bwMode="auto">
              <a:xfrm>
                <a:off x="477" y="2728"/>
                <a:ext cx="419" cy="64"/>
              </a:xfrm>
              <a:custGeom>
                <a:avLst/>
                <a:gdLst>
                  <a:gd name="T0" fmla="*/ 20 w 373"/>
                  <a:gd name="T1" fmla="*/ 0 h 57"/>
                  <a:gd name="T2" fmla="*/ 70 w 373"/>
                  <a:gd name="T3" fmla="*/ 15 h 57"/>
                  <a:gd name="T4" fmla="*/ 153 w 373"/>
                  <a:gd name="T5" fmla="*/ 14 h 57"/>
                  <a:gd name="T6" fmla="*/ 235 w 373"/>
                  <a:gd name="T7" fmla="*/ 21 h 57"/>
                  <a:gd name="T8" fmla="*/ 319 w 373"/>
                  <a:gd name="T9" fmla="*/ 20 h 57"/>
                  <a:gd name="T10" fmla="*/ 352 w 373"/>
                  <a:gd name="T11" fmla="*/ 15 h 57"/>
                  <a:gd name="T12" fmla="*/ 362 w 373"/>
                  <a:gd name="T13" fmla="*/ 15 h 57"/>
                  <a:gd name="T14" fmla="*/ 360 w 373"/>
                  <a:gd name="T15" fmla="*/ 44 h 57"/>
                  <a:gd name="T16" fmla="*/ 278 w 373"/>
                  <a:gd name="T17" fmla="*/ 54 h 57"/>
                  <a:gd name="T18" fmla="*/ 212 w 373"/>
                  <a:gd name="T19" fmla="*/ 47 h 57"/>
                  <a:gd name="T20" fmla="*/ 195 w 373"/>
                  <a:gd name="T21" fmla="*/ 49 h 57"/>
                  <a:gd name="T22" fmla="*/ 174 w 373"/>
                  <a:gd name="T23" fmla="*/ 52 h 57"/>
                  <a:gd name="T24" fmla="*/ 140 w 373"/>
                  <a:gd name="T25" fmla="*/ 50 h 57"/>
                  <a:gd name="T26" fmla="*/ 116 w 373"/>
                  <a:gd name="T27" fmla="*/ 42 h 57"/>
                  <a:gd name="T28" fmla="*/ 11 w 373"/>
                  <a:gd name="T29" fmla="*/ 39 h 57"/>
                  <a:gd name="T30" fmla="*/ 0 w 373"/>
                  <a:gd name="T31" fmla="*/ 36 h 57"/>
                  <a:gd name="T32" fmla="*/ 20 w 373"/>
                  <a:gd name="T33" fmla="*/ 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73" h="57">
                    <a:moveTo>
                      <a:pt x="20" y="0"/>
                    </a:moveTo>
                    <a:cubicBezTo>
                      <a:pt x="34" y="15"/>
                      <a:pt x="53" y="15"/>
                      <a:pt x="70" y="15"/>
                    </a:cubicBezTo>
                    <a:cubicBezTo>
                      <a:pt x="98" y="15"/>
                      <a:pt x="128" y="11"/>
                      <a:pt x="153" y="14"/>
                    </a:cubicBezTo>
                    <a:cubicBezTo>
                      <a:pt x="181" y="18"/>
                      <a:pt x="208" y="16"/>
                      <a:pt x="235" y="21"/>
                    </a:cubicBezTo>
                    <a:cubicBezTo>
                      <a:pt x="263" y="25"/>
                      <a:pt x="291" y="19"/>
                      <a:pt x="319" y="20"/>
                    </a:cubicBezTo>
                    <a:cubicBezTo>
                      <a:pt x="330" y="21"/>
                      <a:pt x="342" y="25"/>
                      <a:pt x="352" y="15"/>
                    </a:cubicBezTo>
                    <a:cubicBezTo>
                      <a:pt x="355" y="13"/>
                      <a:pt x="359" y="13"/>
                      <a:pt x="362" y="15"/>
                    </a:cubicBezTo>
                    <a:cubicBezTo>
                      <a:pt x="371" y="26"/>
                      <a:pt x="373" y="36"/>
                      <a:pt x="360" y="44"/>
                    </a:cubicBezTo>
                    <a:cubicBezTo>
                      <a:pt x="333" y="54"/>
                      <a:pt x="303" y="35"/>
                      <a:pt x="278" y="54"/>
                    </a:cubicBezTo>
                    <a:cubicBezTo>
                      <a:pt x="257" y="39"/>
                      <a:pt x="233" y="56"/>
                      <a:pt x="212" y="47"/>
                    </a:cubicBezTo>
                    <a:cubicBezTo>
                      <a:pt x="206" y="45"/>
                      <a:pt x="199" y="44"/>
                      <a:pt x="195" y="49"/>
                    </a:cubicBezTo>
                    <a:cubicBezTo>
                      <a:pt x="189" y="57"/>
                      <a:pt x="182" y="52"/>
                      <a:pt x="174" y="52"/>
                    </a:cubicBezTo>
                    <a:cubicBezTo>
                      <a:pt x="163" y="53"/>
                      <a:pt x="152" y="31"/>
                      <a:pt x="140" y="50"/>
                    </a:cubicBezTo>
                    <a:cubicBezTo>
                      <a:pt x="134" y="41"/>
                      <a:pt x="125" y="43"/>
                      <a:pt x="116" y="42"/>
                    </a:cubicBezTo>
                    <a:cubicBezTo>
                      <a:pt x="81" y="39"/>
                      <a:pt x="46" y="39"/>
                      <a:pt x="11" y="39"/>
                    </a:cubicBezTo>
                    <a:cubicBezTo>
                      <a:pt x="8" y="39"/>
                      <a:pt x="4" y="37"/>
                      <a:pt x="0" y="36"/>
                    </a:cubicBezTo>
                    <a:cubicBezTo>
                      <a:pt x="7" y="24"/>
                      <a:pt x="14" y="12"/>
                      <a:pt x="20" y="0"/>
                    </a:cubicBezTo>
                    <a:close/>
                  </a:path>
                </a:pathLst>
              </a:custGeom>
              <a:solidFill>
                <a:srgbClr val="D9E4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8" name="Freeform 65">
                <a:extLst>
                  <a:ext uri="{FF2B5EF4-FFF2-40B4-BE49-F238E27FC236}">
                    <a16:creationId xmlns:a16="http://schemas.microsoft.com/office/drawing/2014/main" id="{278BCF39-D9D6-4401-8406-65E1AA7D4155}"/>
                  </a:ext>
                </a:extLst>
              </p:cNvPr>
              <p:cNvSpPr>
                <a:spLocks/>
              </p:cNvSpPr>
              <p:nvPr/>
            </p:nvSpPr>
            <p:spPr bwMode="auto">
              <a:xfrm>
                <a:off x="1929" y="3235"/>
                <a:ext cx="364" cy="55"/>
              </a:xfrm>
              <a:custGeom>
                <a:avLst/>
                <a:gdLst>
                  <a:gd name="T0" fmla="*/ 32 w 324"/>
                  <a:gd name="T1" fmla="*/ 17 h 49"/>
                  <a:gd name="T2" fmla="*/ 41 w 324"/>
                  <a:gd name="T3" fmla="*/ 13 h 49"/>
                  <a:gd name="T4" fmla="*/ 124 w 324"/>
                  <a:gd name="T5" fmla="*/ 13 h 49"/>
                  <a:gd name="T6" fmla="*/ 133 w 324"/>
                  <a:gd name="T7" fmla="*/ 21 h 49"/>
                  <a:gd name="T8" fmla="*/ 157 w 324"/>
                  <a:gd name="T9" fmla="*/ 22 h 49"/>
                  <a:gd name="T10" fmla="*/ 191 w 324"/>
                  <a:gd name="T11" fmla="*/ 11 h 49"/>
                  <a:gd name="T12" fmla="*/ 281 w 324"/>
                  <a:gd name="T13" fmla="*/ 7 h 49"/>
                  <a:gd name="T14" fmla="*/ 316 w 324"/>
                  <a:gd name="T15" fmla="*/ 1 h 49"/>
                  <a:gd name="T16" fmla="*/ 324 w 324"/>
                  <a:gd name="T17" fmla="*/ 29 h 49"/>
                  <a:gd name="T18" fmla="*/ 280 w 324"/>
                  <a:gd name="T19" fmla="*/ 33 h 49"/>
                  <a:gd name="T20" fmla="*/ 227 w 324"/>
                  <a:gd name="T21" fmla="*/ 44 h 49"/>
                  <a:gd name="T22" fmla="*/ 71 w 324"/>
                  <a:gd name="T23" fmla="*/ 48 h 49"/>
                  <a:gd name="T24" fmla="*/ 0 w 324"/>
                  <a:gd name="T25" fmla="*/ 45 h 49"/>
                  <a:gd name="T26" fmla="*/ 32 w 324"/>
                  <a:gd name="T27" fmla="*/ 17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24" h="49">
                    <a:moveTo>
                      <a:pt x="32" y="17"/>
                    </a:moveTo>
                    <a:cubicBezTo>
                      <a:pt x="35" y="16"/>
                      <a:pt x="38" y="14"/>
                      <a:pt x="41" y="13"/>
                    </a:cubicBezTo>
                    <a:cubicBezTo>
                      <a:pt x="69" y="12"/>
                      <a:pt x="97" y="16"/>
                      <a:pt x="124" y="13"/>
                    </a:cubicBezTo>
                    <a:cubicBezTo>
                      <a:pt x="128" y="13"/>
                      <a:pt x="138" y="9"/>
                      <a:pt x="133" y="21"/>
                    </a:cubicBezTo>
                    <a:cubicBezTo>
                      <a:pt x="141" y="23"/>
                      <a:pt x="153" y="30"/>
                      <a:pt x="157" y="22"/>
                    </a:cubicBezTo>
                    <a:cubicBezTo>
                      <a:pt x="165" y="6"/>
                      <a:pt x="181" y="9"/>
                      <a:pt x="191" y="11"/>
                    </a:cubicBezTo>
                    <a:cubicBezTo>
                      <a:pt x="221" y="14"/>
                      <a:pt x="251" y="4"/>
                      <a:pt x="281" y="7"/>
                    </a:cubicBezTo>
                    <a:cubicBezTo>
                      <a:pt x="292" y="8"/>
                      <a:pt x="304" y="0"/>
                      <a:pt x="316" y="1"/>
                    </a:cubicBezTo>
                    <a:cubicBezTo>
                      <a:pt x="323" y="9"/>
                      <a:pt x="318" y="21"/>
                      <a:pt x="324" y="29"/>
                    </a:cubicBezTo>
                    <a:cubicBezTo>
                      <a:pt x="310" y="34"/>
                      <a:pt x="295" y="34"/>
                      <a:pt x="280" y="33"/>
                    </a:cubicBezTo>
                    <a:cubicBezTo>
                      <a:pt x="262" y="32"/>
                      <a:pt x="246" y="43"/>
                      <a:pt x="227" y="44"/>
                    </a:cubicBezTo>
                    <a:cubicBezTo>
                      <a:pt x="175" y="47"/>
                      <a:pt x="123" y="45"/>
                      <a:pt x="71" y="48"/>
                    </a:cubicBezTo>
                    <a:cubicBezTo>
                      <a:pt x="48" y="49"/>
                      <a:pt x="24" y="46"/>
                      <a:pt x="0" y="45"/>
                    </a:cubicBezTo>
                    <a:cubicBezTo>
                      <a:pt x="9" y="33"/>
                      <a:pt x="22" y="27"/>
                      <a:pt x="32" y="17"/>
                    </a:cubicBezTo>
                    <a:close/>
                  </a:path>
                </a:pathLst>
              </a:custGeom>
              <a:solidFill>
                <a:srgbClr val="B8D4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9" name="Freeform 66">
                <a:extLst>
                  <a:ext uri="{FF2B5EF4-FFF2-40B4-BE49-F238E27FC236}">
                    <a16:creationId xmlns:a16="http://schemas.microsoft.com/office/drawing/2014/main" id="{512B25DF-E821-4DD3-8E1A-1D2858D825BE}"/>
                  </a:ext>
                </a:extLst>
              </p:cNvPr>
              <p:cNvSpPr>
                <a:spLocks/>
              </p:cNvSpPr>
              <p:nvPr/>
            </p:nvSpPr>
            <p:spPr bwMode="auto">
              <a:xfrm>
                <a:off x="232" y="3227"/>
                <a:ext cx="305" cy="53"/>
              </a:xfrm>
              <a:custGeom>
                <a:avLst/>
                <a:gdLst>
                  <a:gd name="T0" fmla="*/ 254 w 272"/>
                  <a:gd name="T1" fmla="*/ 8 h 47"/>
                  <a:gd name="T2" fmla="*/ 262 w 272"/>
                  <a:gd name="T3" fmla="*/ 8 h 47"/>
                  <a:gd name="T4" fmla="*/ 260 w 272"/>
                  <a:gd name="T5" fmla="*/ 34 h 47"/>
                  <a:gd name="T6" fmla="*/ 258 w 272"/>
                  <a:gd name="T7" fmla="*/ 42 h 47"/>
                  <a:gd name="T8" fmla="*/ 230 w 272"/>
                  <a:gd name="T9" fmla="*/ 33 h 47"/>
                  <a:gd name="T10" fmla="*/ 228 w 272"/>
                  <a:gd name="T11" fmla="*/ 46 h 47"/>
                  <a:gd name="T12" fmla="*/ 214 w 272"/>
                  <a:gd name="T13" fmla="*/ 44 h 47"/>
                  <a:gd name="T14" fmla="*/ 101 w 272"/>
                  <a:gd name="T15" fmla="*/ 43 h 47"/>
                  <a:gd name="T16" fmla="*/ 11 w 272"/>
                  <a:gd name="T17" fmla="*/ 36 h 47"/>
                  <a:gd name="T18" fmla="*/ 2 w 272"/>
                  <a:gd name="T19" fmla="*/ 20 h 47"/>
                  <a:gd name="T20" fmla="*/ 14 w 272"/>
                  <a:gd name="T21" fmla="*/ 0 h 47"/>
                  <a:gd name="T22" fmla="*/ 246 w 272"/>
                  <a:gd name="T23" fmla="*/ 8 h 47"/>
                  <a:gd name="T24" fmla="*/ 245 w 272"/>
                  <a:gd name="T25" fmla="*/ 13 h 47"/>
                  <a:gd name="T26" fmla="*/ 238 w 272"/>
                  <a:gd name="T27" fmla="*/ 17 h 47"/>
                  <a:gd name="T28" fmla="*/ 245 w 272"/>
                  <a:gd name="T29" fmla="*/ 15 h 47"/>
                  <a:gd name="T30" fmla="*/ 254 w 272"/>
                  <a:gd name="T31" fmla="*/ 8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72" h="47">
                    <a:moveTo>
                      <a:pt x="254" y="8"/>
                    </a:moveTo>
                    <a:cubicBezTo>
                      <a:pt x="257" y="8"/>
                      <a:pt x="259" y="8"/>
                      <a:pt x="262" y="8"/>
                    </a:cubicBezTo>
                    <a:cubicBezTo>
                      <a:pt x="272" y="18"/>
                      <a:pt x="267" y="26"/>
                      <a:pt x="260" y="34"/>
                    </a:cubicBezTo>
                    <a:cubicBezTo>
                      <a:pt x="261" y="37"/>
                      <a:pt x="260" y="40"/>
                      <a:pt x="258" y="42"/>
                    </a:cubicBezTo>
                    <a:cubicBezTo>
                      <a:pt x="246" y="47"/>
                      <a:pt x="238" y="41"/>
                      <a:pt x="230" y="33"/>
                    </a:cubicBezTo>
                    <a:cubicBezTo>
                      <a:pt x="231" y="38"/>
                      <a:pt x="235" y="43"/>
                      <a:pt x="228" y="46"/>
                    </a:cubicBezTo>
                    <a:cubicBezTo>
                      <a:pt x="223" y="46"/>
                      <a:pt x="218" y="47"/>
                      <a:pt x="214" y="44"/>
                    </a:cubicBezTo>
                    <a:cubicBezTo>
                      <a:pt x="176" y="46"/>
                      <a:pt x="139" y="41"/>
                      <a:pt x="101" y="43"/>
                    </a:cubicBezTo>
                    <a:cubicBezTo>
                      <a:pt x="72" y="45"/>
                      <a:pt x="41" y="38"/>
                      <a:pt x="11" y="36"/>
                    </a:cubicBezTo>
                    <a:cubicBezTo>
                      <a:pt x="0" y="35"/>
                      <a:pt x="3" y="26"/>
                      <a:pt x="2" y="20"/>
                    </a:cubicBezTo>
                    <a:cubicBezTo>
                      <a:pt x="6" y="13"/>
                      <a:pt x="10" y="6"/>
                      <a:pt x="14" y="0"/>
                    </a:cubicBezTo>
                    <a:cubicBezTo>
                      <a:pt x="91" y="2"/>
                      <a:pt x="169" y="5"/>
                      <a:pt x="246" y="8"/>
                    </a:cubicBezTo>
                    <a:cubicBezTo>
                      <a:pt x="247" y="10"/>
                      <a:pt x="246" y="12"/>
                      <a:pt x="245" y="13"/>
                    </a:cubicBezTo>
                    <a:cubicBezTo>
                      <a:pt x="243" y="15"/>
                      <a:pt x="240" y="15"/>
                      <a:pt x="238" y="17"/>
                    </a:cubicBezTo>
                    <a:cubicBezTo>
                      <a:pt x="240" y="16"/>
                      <a:pt x="243" y="15"/>
                      <a:pt x="245" y="15"/>
                    </a:cubicBezTo>
                    <a:cubicBezTo>
                      <a:pt x="250" y="15"/>
                      <a:pt x="251" y="11"/>
                      <a:pt x="254" y="8"/>
                    </a:cubicBezTo>
                    <a:close/>
                  </a:path>
                </a:pathLst>
              </a:custGeom>
              <a:solidFill>
                <a:srgbClr val="A4CB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0" name="Freeform 67">
                <a:extLst>
                  <a:ext uri="{FF2B5EF4-FFF2-40B4-BE49-F238E27FC236}">
                    <a16:creationId xmlns:a16="http://schemas.microsoft.com/office/drawing/2014/main" id="{B61E1C36-613A-4C16-8086-F8EA8637BFC3}"/>
                  </a:ext>
                </a:extLst>
              </p:cNvPr>
              <p:cNvSpPr>
                <a:spLocks/>
              </p:cNvSpPr>
              <p:nvPr/>
            </p:nvSpPr>
            <p:spPr bwMode="auto">
              <a:xfrm>
                <a:off x="1806" y="2719"/>
                <a:ext cx="320" cy="70"/>
              </a:xfrm>
              <a:custGeom>
                <a:avLst/>
                <a:gdLst>
                  <a:gd name="T0" fmla="*/ 285 w 285"/>
                  <a:gd name="T1" fmla="*/ 44 h 62"/>
                  <a:gd name="T2" fmla="*/ 168 w 285"/>
                  <a:gd name="T3" fmla="*/ 49 h 62"/>
                  <a:gd name="T4" fmla="*/ 92 w 285"/>
                  <a:gd name="T5" fmla="*/ 59 h 62"/>
                  <a:gd name="T6" fmla="*/ 54 w 285"/>
                  <a:gd name="T7" fmla="*/ 56 h 62"/>
                  <a:gd name="T8" fmla="*/ 10 w 285"/>
                  <a:gd name="T9" fmla="*/ 58 h 62"/>
                  <a:gd name="T10" fmla="*/ 0 w 285"/>
                  <a:gd name="T11" fmla="*/ 52 h 62"/>
                  <a:gd name="T12" fmla="*/ 109 w 285"/>
                  <a:gd name="T13" fmla="*/ 11 h 62"/>
                  <a:gd name="T14" fmla="*/ 213 w 285"/>
                  <a:gd name="T15" fmla="*/ 7 h 62"/>
                  <a:gd name="T16" fmla="*/ 274 w 285"/>
                  <a:gd name="T17" fmla="*/ 4 h 62"/>
                  <a:gd name="T18" fmla="*/ 285 w 285"/>
                  <a:gd name="T19" fmla="*/ 44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5" h="62">
                    <a:moveTo>
                      <a:pt x="285" y="44"/>
                    </a:moveTo>
                    <a:cubicBezTo>
                      <a:pt x="246" y="52"/>
                      <a:pt x="207" y="45"/>
                      <a:pt x="168" y="49"/>
                    </a:cubicBezTo>
                    <a:cubicBezTo>
                      <a:pt x="143" y="51"/>
                      <a:pt x="117" y="53"/>
                      <a:pt x="92" y="59"/>
                    </a:cubicBezTo>
                    <a:cubicBezTo>
                      <a:pt x="81" y="62"/>
                      <a:pt x="67" y="56"/>
                      <a:pt x="54" y="56"/>
                    </a:cubicBezTo>
                    <a:cubicBezTo>
                      <a:pt x="39" y="57"/>
                      <a:pt x="25" y="52"/>
                      <a:pt x="10" y="58"/>
                    </a:cubicBezTo>
                    <a:cubicBezTo>
                      <a:pt x="6" y="60"/>
                      <a:pt x="2" y="56"/>
                      <a:pt x="0" y="52"/>
                    </a:cubicBezTo>
                    <a:cubicBezTo>
                      <a:pt x="37" y="42"/>
                      <a:pt x="71" y="22"/>
                      <a:pt x="109" y="11"/>
                    </a:cubicBezTo>
                    <a:cubicBezTo>
                      <a:pt x="143" y="2"/>
                      <a:pt x="178" y="13"/>
                      <a:pt x="213" y="7"/>
                    </a:cubicBezTo>
                    <a:cubicBezTo>
                      <a:pt x="233" y="4"/>
                      <a:pt x="253" y="0"/>
                      <a:pt x="274" y="4"/>
                    </a:cubicBezTo>
                    <a:cubicBezTo>
                      <a:pt x="280" y="17"/>
                      <a:pt x="285" y="29"/>
                      <a:pt x="285" y="44"/>
                    </a:cubicBezTo>
                    <a:close/>
                  </a:path>
                </a:pathLst>
              </a:custGeom>
              <a:solidFill>
                <a:srgbClr val="DDE5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1" name="Freeform 68">
                <a:extLst>
                  <a:ext uri="{FF2B5EF4-FFF2-40B4-BE49-F238E27FC236}">
                    <a16:creationId xmlns:a16="http://schemas.microsoft.com/office/drawing/2014/main" id="{5BA3E081-CA86-44CD-B66E-35A56C256A08}"/>
                  </a:ext>
                </a:extLst>
              </p:cNvPr>
              <p:cNvSpPr>
                <a:spLocks/>
              </p:cNvSpPr>
              <p:nvPr/>
            </p:nvSpPr>
            <p:spPr bwMode="auto">
              <a:xfrm>
                <a:off x="517" y="2642"/>
                <a:ext cx="265" cy="82"/>
              </a:xfrm>
              <a:custGeom>
                <a:avLst/>
                <a:gdLst>
                  <a:gd name="T0" fmla="*/ 236 w 236"/>
                  <a:gd name="T1" fmla="*/ 57 h 73"/>
                  <a:gd name="T2" fmla="*/ 147 w 236"/>
                  <a:gd name="T3" fmla="*/ 60 h 73"/>
                  <a:gd name="T4" fmla="*/ 137 w 236"/>
                  <a:gd name="T5" fmla="*/ 58 h 73"/>
                  <a:gd name="T6" fmla="*/ 52 w 236"/>
                  <a:gd name="T7" fmla="*/ 55 h 73"/>
                  <a:gd name="T8" fmla="*/ 31 w 236"/>
                  <a:gd name="T9" fmla="*/ 57 h 73"/>
                  <a:gd name="T10" fmla="*/ 0 w 236"/>
                  <a:gd name="T11" fmla="*/ 52 h 73"/>
                  <a:gd name="T12" fmla="*/ 27 w 236"/>
                  <a:gd name="T13" fmla="*/ 9 h 73"/>
                  <a:gd name="T14" fmla="*/ 140 w 236"/>
                  <a:gd name="T15" fmla="*/ 13 h 73"/>
                  <a:gd name="T16" fmla="*/ 196 w 236"/>
                  <a:gd name="T17" fmla="*/ 37 h 73"/>
                  <a:gd name="T18" fmla="*/ 199 w 236"/>
                  <a:gd name="T19" fmla="*/ 37 h 73"/>
                  <a:gd name="T20" fmla="*/ 236 w 236"/>
                  <a:gd name="T21" fmla="*/ 57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6" h="73">
                    <a:moveTo>
                      <a:pt x="236" y="57"/>
                    </a:moveTo>
                    <a:cubicBezTo>
                      <a:pt x="207" y="73"/>
                      <a:pt x="177" y="62"/>
                      <a:pt x="147" y="60"/>
                    </a:cubicBezTo>
                    <a:cubicBezTo>
                      <a:pt x="144" y="60"/>
                      <a:pt x="140" y="57"/>
                      <a:pt x="137" y="58"/>
                    </a:cubicBezTo>
                    <a:cubicBezTo>
                      <a:pt x="109" y="68"/>
                      <a:pt x="81" y="55"/>
                      <a:pt x="52" y="55"/>
                    </a:cubicBezTo>
                    <a:cubicBezTo>
                      <a:pt x="45" y="55"/>
                      <a:pt x="37" y="54"/>
                      <a:pt x="31" y="57"/>
                    </a:cubicBezTo>
                    <a:cubicBezTo>
                      <a:pt x="19" y="62"/>
                      <a:pt x="10" y="59"/>
                      <a:pt x="0" y="52"/>
                    </a:cubicBezTo>
                    <a:cubicBezTo>
                      <a:pt x="9" y="38"/>
                      <a:pt x="18" y="23"/>
                      <a:pt x="27" y="9"/>
                    </a:cubicBezTo>
                    <a:cubicBezTo>
                      <a:pt x="65" y="7"/>
                      <a:pt x="103" y="0"/>
                      <a:pt x="140" y="13"/>
                    </a:cubicBezTo>
                    <a:cubicBezTo>
                      <a:pt x="158" y="21"/>
                      <a:pt x="177" y="29"/>
                      <a:pt x="196" y="37"/>
                    </a:cubicBezTo>
                    <a:cubicBezTo>
                      <a:pt x="197" y="37"/>
                      <a:pt x="198" y="37"/>
                      <a:pt x="199" y="37"/>
                    </a:cubicBezTo>
                    <a:cubicBezTo>
                      <a:pt x="214" y="39"/>
                      <a:pt x="226" y="46"/>
                      <a:pt x="236" y="57"/>
                    </a:cubicBezTo>
                    <a:close/>
                  </a:path>
                </a:pathLst>
              </a:custGeom>
              <a:solidFill>
                <a:srgbClr val="DDE5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2" name="Freeform 69">
                <a:extLst>
                  <a:ext uri="{FF2B5EF4-FFF2-40B4-BE49-F238E27FC236}">
                    <a16:creationId xmlns:a16="http://schemas.microsoft.com/office/drawing/2014/main" id="{54D4D928-4591-4F26-956F-6BC22CD91E1F}"/>
                  </a:ext>
                </a:extLst>
              </p:cNvPr>
              <p:cNvSpPr>
                <a:spLocks/>
              </p:cNvSpPr>
              <p:nvPr/>
            </p:nvSpPr>
            <p:spPr bwMode="auto">
              <a:xfrm>
                <a:off x="387" y="2916"/>
                <a:ext cx="492" cy="104"/>
              </a:xfrm>
              <a:custGeom>
                <a:avLst/>
                <a:gdLst>
                  <a:gd name="T0" fmla="*/ 424 w 438"/>
                  <a:gd name="T1" fmla="*/ 93 h 93"/>
                  <a:gd name="T2" fmla="*/ 424 w 438"/>
                  <a:gd name="T3" fmla="*/ 77 h 93"/>
                  <a:gd name="T4" fmla="*/ 388 w 438"/>
                  <a:gd name="T5" fmla="*/ 41 h 93"/>
                  <a:gd name="T6" fmla="*/ 164 w 438"/>
                  <a:gd name="T7" fmla="*/ 36 h 93"/>
                  <a:gd name="T8" fmla="*/ 93 w 438"/>
                  <a:gd name="T9" fmla="*/ 33 h 93"/>
                  <a:gd name="T10" fmla="*/ 5 w 438"/>
                  <a:gd name="T11" fmla="*/ 24 h 93"/>
                  <a:gd name="T12" fmla="*/ 0 w 438"/>
                  <a:gd name="T13" fmla="*/ 17 h 93"/>
                  <a:gd name="T14" fmla="*/ 4 w 438"/>
                  <a:gd name="T15" fmla="*/ 9 h 93"/>
                  <a:gd name="T16" fmla="*/ 16 w 438"/>
                  <a:gd name="T17" fmla="*/ 5 h 93"/>
                  <a:gd name="T18" fmla="*/ 119 w 438"/>
                  <a:gd name="T19" fmla="*/ 11 h 93"/>
                  <a:gd name="T20" fmla="*/ 156 w 438"/>
                  <a:gd name="T21" fmla="*/ 14 h 93"/>
                  <a:gd name="T22" fmla="*/ 191 w 438"/>
                  <a:gd name="T23" fmla="*/ 10 h 93"/>
                  <a:gd name="T24" fmla="*/ 208 w 438"/>
                  <a:gd name="T25" fmla="*/ 10 h 93"/>
                  <a:gd name="T26" fmla="*/ 308 w 438"/>
                  <a:gd name="T27" fmla="*/ 17 h 93"/>
                  <a:gd name="T28" fmla="*/ 380 w 438"/>
                  <a:gd name="T29" fmla="*/ 21 h 93"/>
                  <a:gd name="T30" fmla="*/ 427 w 438"/>
                  <a:gd name="T31" fmla="*/ 6 h 93"/>
                  <a:gd name="T32" fmla="*/ 434 w 438"/>
                  <a:gd name="T33" fmla="*/ 41 h 93"/>
                  <a:gd name="T34" fmla="*/ 434 w 438"/>
                  <a:gd name="T35" fmla="*/ 76 h 93"/>
                  <a:gd name="T36" fmla="*/ 424 w 438"/>
                  <a:gd name="T37" fmla="*/ 93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38" h="93">
                    <a:moveTo>
                      <a:pt x="424" y="93"/>
                    </a:moveTo>
                    <a:cubicBezTo>
                      <a:pt x="424" y="88"/>
                      <a:pt x="424" y="82"/>
                      <a:pt x="424" y="77"/>
                    </a:cubicBezTo>
                    <a:cubicBezTo>
                      <a:pt x="425" y="40"/>
                      <a:pt x="425" y="41"/>
                      <a:pt x="388" y="41"/>
                    </a:cubicBezTo>
                    <a:cubicBezTo>
                      <a:pt x="313" y="43"/>
                      <a:pt x="239" y="37"/>
                      <a:pt x="164" y="36"/>
                    </a:cubicBezTo>
                    <a:cubicBezTo>
                      <a:pt x="140" y="35"/>
                      <a:pt x="117" y="33"/>
                      <a:pt x="93" y="33"/>
                    </a:cubicBezTo>
                    <a:cubicBezTo>
                      <a:pt x="63" y="34"/>
                      <a:pt x="35" y="23"/>
                      <a:pt x="5" y="24"/>
                    </a:cubicBezTo>
                    <a:cubicBezTo>
                      <a:pt x="1" y="24"/>
                      <a:pt x="1" y="20"/>
                      <a:pt x="0" y="17"/>
                    </a:cubicBezTo>
                    <a:cubicBezTo>
                      <a:pt x="1" y="14"/>
                      <a:pt x="3" y="12"/>
                      <a:pt x="4" y="9"/>
                    </a:cubicBezTo>
                    <a:cubicBezTo>
                      <a:pt x="8" y="8"/>
                      <a:pt x="12" y="6"/>
                      <a:pt x="16" y="5"/>
                    </a:cubicBezTo>
                    <a:cubicBezTo>
                      <a:pt x="51" y="0"/>
                      <a:pt x="84" y="12"/>
                      <a:pt x="119" y="11"/>
                    </a:cubicBezTo>
                    <a:cubicBezTo>
                      <a:pt x="131" y="10"/>
                      <a:pt x="144" y="11"/>
                      <a:pt x="156" y="14"/>
                    </a:cubicBezTo>
                    <a:cubicBezTo>
                      <a:pt x="168" y="16"/>
                      <a:pt x="179" y="19"/>
                      <a:pt x="191" y="10"/>
                    </a:cubicBezTo>
                    <a:cubicBezTo>
                      <a:pt x="195" y="7"/>
                      <a:pt x="202" y="9"/>
                      <a:pt x="208" y="10"/>
                    </a:cubicBezTo>
                    <a:cubicBezTo>
                      <a:pt x="242" y="11"/>
                      <a:pt x="275" y="23"/>
                      <a:pt x="308" y="17"/>
                    </a:cubicBezTo>
                    <a:cubicBezTo>
                      <a:pt x="333" y="13"/>
                      <a:pt x="356" y="19"/>
                      <a:pt x="380" y="21"/>
                    </a:cubicBezTo>
                    <a:cubicBezTo>
                      <a:pt x="398" y="23"/>
                      <a:pt x="418" y="29"/>
                      <a:pt x="427" y="6"/>
                    </a:cubicBezTo>
                    <a:cubicBezTo>
                      <a:pt x="438" y="16"/>
                      <a:pt x="434" y="29"/>
                      <a:pt x="434" y="41"/>
                    </a:cubicBezTo>
                    <a:cubicBezTo>
                      <a:pt x="435" y="53"/>
                      <a:pt x="435" y="65"/>
                      <a:pt x="434" y="76"/>
                    </a:cubicBezTo>
                    <a:cubicBezTo>
                      <a:pt x="433" y="83"/>
                      <a:pt x="434" y="92"/>
                      <a:pt x="424" y="93"/>
                    </a:cubicBezTo>
                    <a:close/>
                  </a:path>
                </a:pathLst>
              </a:custGeom>
              <a:solidFill>
                <a:srgbClr val="66A9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3" name="Freeform 70">
                <a:extLst>
                  <a:ext uri="{FF2B5EF4-FFF2-40B4-BE49-F238E27FC236}">
                    <a16:creationId xmlns:a16="http://schemas.microsoft.com/office/drawing/2014/main" id="{4EB9A3BD-F8D8-4D55-8274-242E96EA95C9}"/>
                  </a:ext>
                </a:extLst>
              </p:cNvPr>
              <p:cNvSpPr>
                <a:spLocks/>
              </p:cNvSpPr>
              <p:nvPr/>
            </p:nvSpPr>
            <p:spPr bwMode="auto">
              <a:xfrm>
                <a:off x="99" y="3743"/>
                <a:ext cx="301" cy="59"/>
              </a:xfrm>
              <a:custGeom>
                <a:avLst/>
                <a:gdLst>
                  <a:gd name="T0" fmla="*/ 188 w 268"/>
                  <a:gd name="T1" fmla="*/ 45 h 53"/>
                  <a:gd name="T2" fmla="*/ 130 w 268"/>
                  <a:gd name="T3" fmla="*/ 47 h 53"/>
                  <a:gd name="T4" fmla="*/ 49 w 268"/>
                  <a:gd name="T5" fmla="*/ 35 h 53"/>
                  <a:gd name="T6" fmla="*/ 13 w 268"/>
                  <a:gd name="T7" fmla="*/ 32 h 53"/>
                  <a:gd name="T8" fmla="*/ 0 w 268"/>
                  <a:gd name="T9" fmla="*/ 25 h 53"/>
                  <a:gd name="T10" fmla="*/ 5 w 268"/>
                  <a:gd name="T11" fmla="*/ 2 h 53"/>
                  <a:gd name="T12" fmla="*/ 239 w 268"/>
                  <a:gd name="T13" fmla="*/ 21 h 53"/>
                  <a:gd name="T14" fmla="*/ 245 w 268"/>
                  <a:gd name="T15" fmla="*/ 19 h 53"/>
                  <a:gd name="T16" fmla="*/ 268 w 268"/>
                  <a:gd name="T17" fmla="*/ 37 h 53"/>
                  <a:gd name="T18" fmla="*/ 236 w 268"/>
                  <a:gd name="T19" fmla="*/ 46 h 53"/>
                  <a:gd name="T20" fmla="*/ 223 w 268"/>
                  <a:gd name="T21" fmla="*/ 37 h 53"/>
                  <a:gd name="T22" fmla="*/ 220 w 268"/>
                  <a:gd name="T23" fmla="*/ 42 h 53"/>
                  <a:gd name="T24" fmla="*/ 200 w 268"/>
                  <a:gd name="T25" fmla="*/ 42 h 53"/>
                  <a:gd name="T26" fmla="*/ 188 w 268"/>
                  <a:gd name="T27" fmla="*/ 45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68" h="53">
                    <a:moveTo>
                      <a:pt x="188" y="45"/>
                    </a:moveTo>
                    <a:cubicBezTo>
                      <a:pt x="169" y="46"/>
                      <a:pt x="149" y="48"/>
                      <a:pt x="130" y="47"/>
                    </a:cubicBezTo>
                    <a:cubicBezTo>
                      <a:pt x="103" y="45"/>
                      <a:pt x="76" y="41"/>
                      <a:pt x="49" y="35"/>
                    </a:cubicBezTo>
                    <a:cubicBezTo>
                      <a:pt x="37" y="32"/>
                      <a:pt x="25" y="31"/>
                      <a:pt x="13" y="32"/>
                    </a:cubicBezTo>
                    <a:cubicBezTo>
                      <a:pt x="6" y="32"/>
                      <a:pt x="1" y="33"/>
                      <a:pt x="0" y="25"/>
                    </a:cubicBezTo>
                    <a:cubicBezTo>
                      <a:pt x="1" y="17"/>
                      <a:pt x="3" y="10"/>
                      <a:pt x="5" y="2"/>
                    </a:cubicBezTo>
                    <a:cubicBezTo>
                      <a:pt x="84" y="0"/>
                      <a:pt x="162" y="8"/>
                      <a:pt x="239" y="21"/>
                    </a:cubicBezTo>
                    <a:cubicBezTo>
                      <a:pt x="241" y="20"/>
                      <a:pt x="243" y="19"/>
                      <a:pt x="245" y="19"/>
                    </a:cubicBezTo>
                    <a:cubicBezTo>
                      <a:pt x="254" y="23"/>
                      <a:pt x="267" y="24"/>
                      <a:pt x="268" y="37"/>
                    </a:cubicBezTo>
                    <a:cubicBezTo>
                      <a:pt x="268" y="45"/>
                      <a:pt x="248" y="49"/>
                      <a:pt x="236" y="46"/>
                    </a:cubicBezTo>
                    <a:cubicBezTo>
                      <a:pt x="231" y="44"/>
                      <a:pt x="227" y="40"/>
                      <a:pt x="223" y="37"/>
                    </a:cubicBezTo>
                    <a:cubicBezTo>
                      <a:pt x="219" y="35"/>
                      <a:pt x="223" y="41"/>
                      <a:pt x="220" y="42"/>
                    </a:cubicBezTo>
                    <a:cubicBezTo>
                      <a:pt x="214" y="50"/>
                      <a:pt x="207" y="53"/>
                      <a:pt x="200" y="42"/>
                    </a:cubicBezTo>
                    <a:cubicBezTo>
                      <a:pt x="194" y="37"/>
                      <a:pt x="190" y="35"/>
                      <a:pt x="188" y="45"/>
                    </a:cubicBezTo>
                    <a:close/>
                  </a:path>
                </a:pathLst>
              </a:custGeom>
              <a:solidFill>
                <a:srgbClr val="73B0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4" name="Freeform 71">
                <a:extLst>
                  <a:ext uri="{FF2B5EF4-FFF2-40B4-BE49-F238E27FC236}">
                    <a16:creationId xmlns:a16="http://schemas.microsoft.com/office/drawing/2014/main" id="{32453F0C-030F-4FAC-9590-07C71F2E0A59}"/>
                  </a:ext>
                </a:extLst>
              </p:cNvPr>
              <p:cNvSpPr>
                <a:spLocks/>
              </p:cNvSpPr>
              <p:nvPr/>
            </p:nvSpPr>
            <p:spPr bwMode="auto">
              <a:xfrm>
                <a:off x="1838" y="526"/>
                <a:ext cx="185" cy="528"/>
              </a:xfrm>
              <a:custGeom>
                <a:avLst/>
                <a:gdLst>
                  <a:gd name="T0" fmla="*/ 1 w 165"/>
                  <a:gd name="T1" fmla="*/ 464 h 470"/>
                  <a:gd name="T2" fmla="*/ 0 w 165"/>
                  <a:gd name="T3" fmla="*/ 460 h 470"/>
                  <a:gd name="T4" fmla="*/ 8 w 165"/>
                  <a:gd name="T5" fmla="*/ 420 h 470"/>
                  <a:gd name="T6" fmla="*/ 19 w 165"/>
                  <a:gd name="T7" fmla="*/ 399 h 470"/>
                  <a:gd name="T8" fmla="*/ 60 w 165"/>
                  <a:gd name="T9" fmla="*/ 272 h 470"/>
                  <a:gd name="T10" fmla="*/ 62 w 165"/>
                  <a:gd name="T11" fmla="*/ 256 h 470"/>
                  <a:gd name="T12" fmla="*/ 81 w 165"/>
                  <a:gd name="T13" fmla="*/ 197 h 470"/>
                  <a:gd name="T14" fmla="*/ 56 w 165"/>
                  <a:gd name="T15" fmla="*/ 258 h 470"/>
                  <a:gd name="T16" fmla="*/ 48 w 165"/>
                  <a:gd name="T17" fmla="*/ 243 h 470"/>
                  <a:gd name="T18" fmla="*/ 70 w 165"/>
                  <a:gd name="T19" fmla="*/ 189 h 470"/>
                  <a:gd name="T20" fmla="*/ 89 w 165"/>
                  <a:gd name="T21" fmla="*/ 145 h 470"/>
                  <a:gd name="T22" fmla="*/ 106 w 165"/>
                  <a:gd name="T23" fmla="*/ 107 h 470"/>
                  <a:gd name="T24" fmla="*/ 105 w 165"/>
                  <a:gd name="T25" fmla="*/ 107 h 470"/>
                  <a:gd name="T26" fmla="*/ 105 w 165"/>
                  <a:gd name="T27" fmla="*/ 109 h 470"/>
                  <a:gd name="T28" fmla="*/ 95 w 165"/>
                  <a:gd name="T29" fmla="*/ 117 h 470"/>
                  <a:gd name="T30" fmla="*/ 94 w 165"/>
                  <a:gd name="T31" fmla="*/ 106 h 470"/>
                  <a:gd name="T32" fmla="*/ 124 w 165"/>
                  <a:gd name="T33" fmla="*/ 32 h 470"/>
                  <a:gd name="T34" fmla="*/ 128 w 165"/>
                  <a:gd name="T35" fmla="*/ 44 h 470"/>
                  <a:gd name="T36" fmla="*/ 121 w 165"/>
                  <a:gd name="T37" fmla="*/ 81 h 470"/>
                  <a:gd name="T38" fmla="*/ 137 w 165"/>
                  <a:gd name="T39" fmla="*/ 20 h 470"/>
                  <a:gd name="T40" fmla="*/ 144 w 165"/>
                  <a:gd name="T41" fmla="*/ 4 h 470"/>
                  <a:gd name="T42" fmla="*/ 156 w 165"/>
                  <a:gd name="T43" fmla="*/ 0 h 470"/>
                  <a:gd name="T44" fmla="*/ 151 w 165"/>
                  <a:gd name="T45" fmla="*/ 43 h 470"/>
                  <a:gd name="T46" fmla="*/ 83 w 165"/>
                  <a:gd name="T47" fmla="*/ 260 h 470"/>
                  <a:gd name="T48" fmla="*/ 76 w 165"/>
                  <a:gd name="T49" fmla="*/ 313 h 470"/>
                  <a:gd name="T50" fmla="*/ 56 w 165"/>
                  <a:gd name="T51" fmla="*/ 380 h 470"/>
                  <a:gd name="T52" fmla="*/ 21 w 165"/>
                  <a:gd name="T53" fmla="*/ 450 h 470"/>
                  <a:gd name="T54" fmla="*/ 1 w 165"/>
                  <a:gd name="T55" fmla="*/ 464 h 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65" h="470">
                    <a:moveTo>
                      <a:pt x="1" y="464"/>
                    </a:moveTo>
                    <a:cubicBezTo>
                      <a:pt x="1" y="463"/>
                      <a:pt x="1" y="462"/>
                      <a:pt x="0" y="460"/>
                    </a:cubicBezTo>
                    <a:cubicBezTo>
                      <a:pt x="7" y="448"/>
                      <a:pt x="19" y="436"/>
                      <a:pt x="8" y="420"/>
                    </a:cubicBezTo>
                    <a:cubicBezTo>
                      <a:pt x="9" y="411"/>
                      <a:pt x="15" y="405"/>
                      <a:pt x="19" y="399"/>
                    </a:cubicBezTo>
                    <a:cubicBezTo>
                      <a:pt x="43" y="360"/>
                      <a:pt x="52" y="316"/>
                      <a:pt x="60" y="272"/>
                    </a:cubicBezTo>
                    <a:cubicBezTo>
                      <a:pt x="61" y="267"/>
                      <a:pt x="72" y="262"/>
                      <a:pt x="62" y="256"/>
                    </a:cubicBezTo>
                    <a:cubicBezTo>
                      <a:pt x="67" y="235"/>
                      <a:pt x="76" y="215"/>
                      <a:pt x="81" y="197"/>
                    </a:cubicBezTo>
                    <a:cubicBezTo>
                      <a:pt x="72" y="215"/>
                      <a:pt x="72" y="240"/>
                      <a:pt x="56" y="258"/>
                    </a:cubicBezTo>
                    <a:cubicBezTo>
                      <a:pt x="45" y="258"/>
                      <a:pt x="45" y="251"/>
                      <a:pt x="48" y="243"/>
                    </a:cubicBezTo>
                    <a:cubicBezTo>
                      <a:pt x="54" y="224"/>
                      <a:pt x="59" y="205"/>
                      <a:pt x="70" y="189"/>
                    </a:cubicBezTo>
                    <a:cubicBezTo>
                      <a:pt x="80" y="176"/>
                      <a:pt x="82" y="159"/>
                      <a:pt x="89" y="145"/>
                    </a:cubicBezTo>
                    <a:cubicBezTo>
                      <a:pt x="95" y="133"/>
                      <a:pt x="99" y="119"/>
                      <a:pt x="106" y="107"/>
                    </a:cubicBezTo>
                    <a:cubicBezTo>
                      <a:pt x="107" y="105"/>
                      <a:pt x="103" y="107"/>
                      <a:pt x="105" y="107"/>
                    </a:cubicBezTo>
                    <a:cubicBezTo>
                      <a:pt x="106" y="107"/>
                      <a:pt x="106" y="108"/>
                      <a:pt x="105" y="109"/>
                    </a:cubicBezTo>
                    <a:cubicBezTo>
                      <a:pt x="103" y="113"/>
                      <a:pt x="101" y="119"/>
                      <a:pt x="95" y="117"/>
                    </a:cubicBezTo>
                    <a:cubicBezTo>
                      <a:pt x="91" y="115"/>
                      <a:pt x="93" y="110"/>
                      <a:pt x="94" y="106"/>
                    </a:cubicBezTo>
                    <a:cubicBezTo>
                      <a:pt x="97" y="78"/>
                      <a:pt x="109" y="54"/>
                      <a:pt x="124" y="32"/>
                    </a:cubicBezTo>
                    <a:cubicBezTo>
                      <a:pt x="126" y="36"/>
                      <a:pt x="124" y="41"/>
                      <a:pt x="128" y="44"/>
                    </a:cubicBezTo>
                    <a:cubicBezTo>
                      <a:pt x="133" y="56"/>
                      <a:pt x="127" y="66"/>
                      <a:pt x="121" y="81"/>
                    </a:cubicBezTo>
                    <a:cubicBezTo>
                      <a:pt x="131" y="59"/>
                      <a:pt x="132" y="39"/>
                      <a:pt x="137" y="20"/>
                    </a:cubicBezTo>
                    <a:cubicBezTo>
                      <a:pt x="139" y="14"/>
                      <a:pt x="136" y="6"/>
                      <a:pt x="144" y="4"/>
                    </a:cubicBezTo>
                    <a:cubicBezTo>
                      <a:pt x="153" y="17"/>
                      <a:pt x="152" y="0"/>
                      <a:pt x="156" y="0"/>
                    </a:cubicBezTo>
                    <a:cubicBezTo>
                      <a:pt x="165" y="15"/>
                      <a:pt x="158" y="29"/>
                      <a:pt x="151" y="43"/>
                    </a:cubicBezTo>
                    <a:cubicBezTo>
                      <a:pt x="131" y="116"/>
                      <a:pt x="100" y="186"/>
                      <a:pt x="83" y="260"/>
                    </a:cubicBezTo>
                    <a:cubicBezTo>
                      <a:pt x="79" y="278"/>
                      <a:pt x="79" y="296"/>
                      <a:pt x="76" y="313"/>
                    </a:cubicBezTo>
                    <a:cubicBezTo>
                      <a:pt x="72" y="337"/>
                      <a:pt x="65" y="358"/>
                      <a:pt x="56" y="380"/>
                    </a:cubicBezTo>
                    <a:cubicBezTo>
                      <a:pt x="42" y="402"/>
                      <a:pt x="30" y="425"/>
                      <a:pt x="21" y="450"/>
                    </a:cubicBezTo>
                    <a:cubicBezTo>
                      <a:pt x="18" y="459"/>
                      <a:pt x="15" y="470"/>
                      <a:pt x="1" y="464"/>
                    </a:cubicBezTo>
                    <a:close/>
                  </a:path>
                </a:pathLst>
              </a:custGeom>
              <a:solidFill>
                <a:srgbClr val="F1D6B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5" name="Freeform 72">
                <a:extLst>
                  <a:ext uri="{FF2B5EF4-FFF2-40B4-BE49-F238E27FC236}">
                    <a16:creationId xmlns:a16="http://schemas.microsoft.com/office/drawing/2014/main" id="{85F1E93E-F6F2-45B3-928E-59C44D0B722B}"/>
                  </a:ext>
                </a:extLst>
              </p:cNvPr>
              <p:cNvSpPr>
                <a:spLocks/>
              </p:cNvSpPr>
              <p:nvPr/>
            </p:nvSpPr>
            <p:spPr bwMode="auto">
              <a:xfrm>
                <a:off x="2052" y="3404"/>
                <a:ext cx="286" cy="54"/>
              </a:xfrm>
              <a:custGeom>
                <a:avLst/>
                <a:gdLst>
                  <a:gd name="T0" fmla="*/ 254 w 254"/>
                  <a:gd name="T1" fmla="*/ 42 h 48"/>
                  <a:gd name="T2" fmla="*/ 180 w 254"/>
                  <a:gd name="T3" fmla="*/ 43 h 48"/>
                  <a:gd name="T4" fmla="*/ 113 w 254"/>
                  <a:gd name="T5" fmla="*/ 46 h 48"/>
                  <a:gd name="T6" fmla="*/ 50 w 254"/>
                  <a:gd name="T7" fmla="*/ 46 h 48"/>
                  <a:gd name="T8" fmla="*/ 35 w 254"/>
                  <a:gd name="T9" fmla="*/ 33 h 48"/>
                  <a:gd name="T10" fmla="*/ 0 w 254"/>
                  <a:gd name="T11" fmla="*/ 16 h 48"/>
                  <a:gd name="T12" fmla="*/ 10 w 254"/>
                  <a:gd name="T13" fmla="*/ 14 h 48"/>
                  <a:gd name="T14" fmla="*/ 128 w 254"/>
                  <a:gd name="T15" fmla="*/ 12 h 48"/>
                  <a:gd name="T16" fmla="*/ 160 w 254"/>
                  <a:gd name="T17" fmla="*/ 7 h 48"/>
                  <a:gd name="T18" fmla="*/ 246 w 254"/>
                  <a:gd name="T19" fmla="*/ 2 h 48"/>
                  <a:gd name="T20" fmla="*/ 254 w 254"/>
                  <a:gd name="T21" fmla="*/ 42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4" h="48">
                    <a:moveTo>
                      <a:pt x="254" y="42"/>
                    </a:moveTo>
                    <a:cubicBezTo>
                      <a:pt x="229" y="39"/>
                      <a:pt x="205" y="38"/>
                      <a:pt x="180" y="43"/>
                    </a:cubicBezTo>
                    <a:cubicBezTo>
                      <a:pt x="158" y="48"/>
                      <a:pt x="135" y="46"/>
                      <a:pt x="113" y="46"/>
                    </a:cubicBezTo>
                    <a:cubicBezTo>
                      <a:pt x="92" y="45"/>
                      <a:pt x="71" y="44"/>
                      <a:pt x="50" y="46"/>
                    </a:cubicBezTo>
                    <a:cubicBezTo>
                      <a:pt x="47" y="39"/>
                      <a:pt x="47" y="33"/>
                      <a:pt x="35" y="33"/>
                    </a:cubicBezTo>
                    <a:cubicBezTo>
                      <a:pt x="23" y="33"/>
                      <a:pt x="5" y="35"/>
                      <a:pt x="0" y="16"/>
                    </a:cubicBezTo>
                    <a:cubicBezTo>
                      <a:pt x="3" y="12"/>
                      <a:pt x="6" y="11"/>
                      <a:pt x="10" y="14"/>
                    </a:cubicBezTo>
                    <a:cubicBezTo>
                      <a:pt x="50" y="17"/>
                      <a:pt x="88" y="0"/>
                      <a:pt x="128" y="12"/>
                    </a:cubicBezTo>
                    <a:cubicBezTo>
                      <a:pt x="138" y="15"/>
                      <a:pt x="150" y="10"/>
                      <a:pt x="160" y="7"/>
                    </a:cubicBezTo>
                    <a:cubicBezTo>
                      <a:pt x="189" y="1"/>
                      <a:pt x="217" y="1"/>
                      <a:pt x="246" y="2"/>
                    </a:cubicBezTo>
                    <a:cubicBezTo>
                      <a:pt x="252" y="15"/>
                      <a:pt x="253" y="28"/>
                      <a:pt x="254" y="42"/>
                    </a:cubicBezTo>
                    <a:close/>
                  </a:path>
                </a:pathLst>
              </a:custGeom>
              <a:solidFill>
                <a:srgbClr val="8BC1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6" name="Freeform 73">
                <a:extLst>
                  <a:ext uri="{FF2B5EF4-FFF2-40B4-BE49-F238E27FC236}">
                    <a16:creationId xmlns:a16="http://schemas.microsoft.com/office/drawing/2014/main" id="{150E0B85-2020-4B72-897B-BE97868A58D0}"/>
                  </a:ext>
                </a:extLst>
              </p:cNvPr>
              <p:cNvSpPr>
                <a:spLocks/>
              </p:cNvSpPr>
              <p:nvPr/>
            </p:nvSpPr>
            <p:spPr bwMode="auto">
              <a:xfrm>
                <a:off x="84" y="3812"/>
                <a:ext cx="325" cy="64"/>
              </a:xfrm>
              <a:custGeom>
                <a:avLst/>
                <a:gdLst>
                  <a:gd name="T0" fmla="*/ 253 w 289"/>
                  <a:gd name="T1" fmla="*/ 55 h 57"/>
                  <a:gd name="T2" fmla="*/ 146 w 289"/>
                  <a:gd name="T3" fmla="*/ 50 h 57"/>
                  <a:gd name="T4" fmla="*/ 54 w 289"/>
                  <a:gd name="T5" fmla="*/ 43 h 57"/>
                  <a:gd name="T6" fmla="*/ 10 w 289"/>
                  <a:gd name="T7" fmla="*/ 36 h 57"/>
                  <a:gd name="T8" fmla="*/ 0 w 289"/>
                  <a:gd name="T9" fmla="*/ 23 h 57"/>
                  <a:gd name="T10" fmla="*/ 5 w 289"/>
                  <a:gd name="T11" fmla="*/ 0 h 57"/>
                  <a:gd name="T12" fmla="*/ 81 w 289"/>
                  <a:gd name="T13" fmla="*/ 18 h 57"/>
                  <a:gd name="T14" fmla="*/ 203 w 289"/>
                  <a:gd name="T15" fmla="*/ 24 h 57"/>
                  <a:gd name="T16" fmla="*/ 285 w 289"/>
                  <a:gd name="T17" fmla="*/ 31 h 57"/>
                  <a:gd name="T18" fmla="*/ 273 w 289"/>
                  <a:gd name="T19" fmla="*/ 42 h 57"/>
                  <a:gd name="T20" fmla="*/ 253 w 289"/>
                  <a:gd name="T21" fmla="*/ 5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9" h="57">
                    <a:moveTo>
                      <a:pt x="253" y="55"/>
                    </a:moveTo>
                    <a:cubicBezTo>
                      <a:pt x="217" y="57"/>
                      <a:pt x="181" y="54"/>
                      <a:pt x="146" y="50"/>
                    </a:cubicBezTo>
                    <a:cubicBezTo>
                      <a:pt x="115" y="45"/>
                      <a:pt x="84" y="49"/>
                      <a:pt x="54" y="43"/>
                    </a:cubicBezTo>
                    <a:cubicBezTo>
                      <a:pt x="39" y="40"/>
                      <a:pt x="24" y="40"/>
                      <a:pt x="10" y="36"/>
                    </a:cubicBezTo>
                    <a:cubicBezTo>
                      <a:pt x="2" y="33"/>
                      <a:pt x="1" y="29"/>
                      <a:pt x="0" y="23"/>
                    </a:cubicBezTo>
                    <a:cubicBezTo>
                      <a:pt x="2" y="15"/>
                      <a:pt x="1" y="7"/>
                      <a:pt x="5" y="0"/>
                    </a:cubicBezTo>
                    <a:cubicBezTo>
                      <a:pt x="27" y="18"/>
                      <a:pt x="55" y="18"/>
                      <a:pt x="81" y="18"/>
                    </a:cubicBezTo>
                    <a:cubicBezTo>
                      <a:pt x="122" y="16"/>
                      <a:pt x="162" y="23"/>
                      <a:pt x="203" y="24"/>
                    </a:cubicBezTo>
                    <a:cubicBezTo>
                      <a:pt x="230" y="25"/>
                      <a:pt x="258" y="29"/>
                      <a:pt x="285" y="31"/>
                    </a:cubicBezTo>
                    <a:cubicBezTo>
                      <a:pt x="289" y="44"/>
                      <a:pt x="279" y="43"/>
                      <a:pt x="273" y="42"/>
                    </a:cubicBezTo>
                    <a:cubicBezTo>
                      <a:pt x="263" y="42"/>
                      <a:pt x="257" y="47"/>
                      <a:pt x="253" y="55"/>
                    </a:cubicBezTo>
                    <a:close/>
                  </a:path>
                </a:pathLst>
              </a:custGeom>
              <a:solidFill>
                <a:srgbClr val="7FB6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7" name="Freeform 74">
                <a:extLst>
                  <a:ext uri="{FF2B5EF4-FFF2-40B4-BE49-F238E27FC236}">
                    <a16:creationId xmlns:a16="http://schemas.microsoft.com/office/drawing/2014/main" id="{098B3587-641F-495C-A10B-5DCB72D6DE55}"/>
                  </a:ext>
                </a:extLst>
              </p:cNvPr>
              <p:cNvSpPr>
                <a:spLocks/>
              </p:cNvSpPr>
              <p:nvPr/>
            </p:nvSpPr>
            <p:spPr bwMode="auto">
              <a:xfrm>
                <a:off x="1136" y="815"/>
                <a:ext cx="125" cy="183"/>
              </a:xfrm>
              <a:custGeom>
                <a:avLst/>
                <a:gdLst>
                  <a:gd name="T0" fmla="*/ 24 w 111"/>
                  <a:gd name="T1" fmla="*/ 13 h 163"/>
                  <a:gd name="T2" fmla="*/ 26 w 111"/>
                  <a:gd name="T3" fmla="*/ 3 h 163"/>
                  <a:gd name="T4" fmla="*/ 34 w 111"/>
                  <a:gd name="T5" fmla="*/ 9 h 163"/>
                  <a:gd name="T6" fmla="*/ 42 w 111"/>
                  <a:gd name="T7" fmla="*/ 19 h 163"/>
                  <a:gd name="T8" fmla="*/ 56 w 111"/>
                  <a:gd name="T9" fmla="*/ 84 h 163"/>
                  <a:gd name="T10" fmla="*/ 39 w 111"/>
                  <a:gd name="T11" fmla="*/ 119 h 163"/>
                  <a:gd name="T12" fmla="*/ 62 w 111"/>
                  <a:gd name="T13" fmla="*/ 47 h 163"/>
                  <a:gd name="T14" fmla="*/ 65 w 111"/>
                  <a:gd name="T15" fmla="*/ 47 h 163"/>
                  <a:gd name="T16" fmla="*/ 80 w 111"/>
                  <a:gd name="T17" fmla="*/ 59 h 163"/>
                  <a:gd name="T18" fmla="*/ 63 w 111"/>
                  <a:gd name="T19" fmla="*/ 141 h 163"/>
                  <a:gd name="T20" fmla="*/ 77 w 111"/>
                  <a:gd name="T21" fmla="*/ 85 h 163"/>
                  <a:gd name="T22" fmla="*/ 86 w 111"/>
                  <a:gd name="T23" fmla="*/ 60 h 163"/>
                  <a:gd name="T24" fmla="*/ 98 w 111"/>
                  <a:gd name="T25" fmla="*/ 67 h 163"/>
                  <a:gd name="T26" fmla="*/ 104 w 111"/>
                  <a:gd name="T27" fmla="*/ 77 h 163"/>
                  <a:gd name="T28" fmla="*/ 77 w 111"/>
                  <a:gd name="T29" fmla="*/ 163 h 163"/>
                  <a:gd name="T30" fmla="*/ 43 w 111"/>
                  <a:gd name="T31" fmla="*/ 160 h 163"/>
                  <a:gd name="T32" fmla="*/ 38 w 111"/>
                  <a:gd name="T33" fmla="*/ 148 h 163"/>
                  <a:gd name="T34" fmla="*/ 51 w 111"/>
                  <a:gd name="T35" fmla="*/ 127 h 163"/>
                  <a:gd name="T36" fmla="*/ 36 w 111"/>
                  <a:gd name="T37" fmla="*/ 146 h 163"/>
                  <a:gd name="T38" fmla="*/ 9 w 111"/>
                  <a:gd name="T39" fmla="*/ 158 h 163"/>
                  <a:gd name="T40" fmla="*/ 7 w 111"/>
                  <a:gd name="T41" fmla="*/ 127 h 163"/>
                  <a:gd name="T42" fmla="*/ 31 w 111"/>
                  <a:gd name="T43" fmla="*/ 60 h 163"/>
                  <a:gd name="T44" fmla="*/ 26 w 111"/>
                  <a:gd name="T45" fmla="*/ 36 h 163"/>
                  <a:gd name="T46" fmla="*/ 24 w 111"/>
                  <a:gd name="T47" fmla="*/ 13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1" h="163">
                    <a:moveTo>
                      <a:pt x="24" y="13"/>
                    </a:moveTo>
                    <a:cubicBezTo>
                      <a:pt x="25" y="9"/>
                      <a:pt x="24" y="5"/>
                      <a:pt x="26" y="3"/>
                    </a:cubicBezTo>
                    <a:cubicBezTo>
                      <a:pt x="31" y="0"/>
                      <a:pt x="32" y="6"/>
                      <a:pt x="34" y="9"/>
                    </a:cubicBezTo>
                    <a:cubicBezTo>
                      <a:pt x="36" y="12"/>
                      <a:pt x="37" y="17"/>
                      <a:pt x="42" y="19"/>
                    </a:cubicBezTo>
                    <a:cubicBezTo>
                      <a:pt x="56" y="39"/>
                      <a:pt x="68" y="58"/>
                      <a:pt x="56" y="84"/>
                    </a:cubicBezTo>
                    <a:cubicBezTo>
                      <a:pt x="51" y="96"/>
                      <a:pt x="46" y="108"/>
                      <a:pt x="39" y="119"/>
                    </a:cubicBezTo>
                    <a:cubicBezTo>
                      <a:pt x="52" y="97"/>
                      <a:pt x="64" y="74"/>
                      <a:pt x="62" y="47"/>
                    </a:cubicBezTo>
                    <a:cubicBezTo>
                      <a:pt x="63" y="46"/>
                      <a:pt x="64" y="47"/>
                      <a:pt x="65" y="47"/>
                    </a:cubicBezTo>
                    <a:cubicBezTo>
                      <a:pt x="70" y="51"/>
                      <a:pt x="75" y="55"/>
                      <a:pt x="80" y="59"/>
                    </a:cubicBezTo>
                    <a:cubicBezTo>
                      <a:pt x="78" y="86"/>
                      <a:pt x="72" y="112"/>
                      <a:pt x="63" y="141"/>
                    </a:cubicBezTo>
                    <a:cubicBezTo>
                      <a:pt x="70" y="121"/>
                      <a:pt x="74" y="103"/>
                      <a:pt x="77" y="85"/>
                    </a:cubicBezTo>
                    <a:cubicBezTo>
                      <a:pt x="79" y="76"/>
                      <a:pt x="78" y="66"/>
                      <a:pt x="86" y="60"/>
                    </a:cubicBezTo>
                    <a:cubicBezTo>
                      <a:pt x="92" y="60"/>
                      <a:pt x="95" y="63"/>
                      <a:pt x="98" y="67"/>
                    </a:cubicBezTo>
                    <a:cubicBezTo>
                      <a:pt x="100" y="70"/>
                      <a:pt x="103" y="73"/>
                      <a:pt x="104" y="77"/>
                    </a:cubicBezTo>
                    <a:cubicBezTo>
                      <a:pt x="111" y="97"/>
                      <a:pt x="95" y="148"/>
                      <a:pt x="77" y="163"/>
                    </a:cubicBezTo>
                    <a:cubicBezTo>
                      <a:pt x="66" y="162"/>
                      <a:pt x="54" y="160"/>
                      <a:pt x="43" y="160"/>
                    </a:cubicBezTo>
                    <a:cubicBezTo>
                      <a:pt x="29" y="160"/>
                      <a:pt x="37" y="153"/>
                      <a:pt x="38" y="148"/>
                    </a:cubicBezTo>
                    <a:cubicBezTo>
                      <a:pt x="41" y="140"/>
                      <a:pt x="47" y="134"/>
                      <a:pt x="51" y="127"/>
                    </a:cubicBezTo>
                    <a:cubicBezTo>
                      <a:pt x="46" y="133"/>
                      <a:pt x="43" y="141"/>
                      <a:pt x="36" y="146"/>
                    </a:cubicBezTo>
                    <a:cubicBezTo>
                      <a:pt x="30" y="156"/>
                      <a:pt x="21" y="162"/>
                      <a:pt x="9" y="158"/>
                    </a:cubicBezTo>
                    <a:cubicBezTo>
                      <a:pt x="0" y="148"/>
                      <a:pt x="4" y="138"/>
                      <a:pt x="7" y="127"/>
                    </a:cubicBezTo>
                    <a:cubicBezTo>
                      <a:pt x="12" y="104"/>
                      <a:pt x="25" y="83"/>
                      <a:pt x="31" y="60"/>
                    </a:cubicBezTo>
                    <a:cubicBezTo>
                      <a:pt x="36" y="51"/>
                      <a:pt x="31" y="43"/>
                      <a:pt x="26" y="36"/>
                    </a:cubicBezTo>
                    <a:cubicBezTo>
                      <a:pt x="21" y="29"/>
                      <a:pt x="13" y="21"/>
                      <a:pt x="24" y="13"/>
                    </a:cubicBezTo>
                    <a:close/>
                  </a:path>
                </a:pathLst>
              </a:custGeom>
              <a:solidFill>
                <a:srgbClr val="F1D9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8" name="Freeform 75">
                <a:extLst>
                  <a:ext uri="{FF2B5EF4-FFF2-40B4-BE49-F238E27FC236}">
                    <a16:creationId xmlns:a16="http://schemas.microsoft.com/office/drawing/2014/main" id="{39EF888E-0EB0-4B6F-BB9B-A604951AF84B}"/>
                  </a:ext>
                </a:extLst>
              </p:cNvPr>
              <p:cNvSpPr>
                <a:spLocks/>
              </p:cNvSpPr>
              <p:nvPr/>
            </p:nvSpPr>
            <p:spPr bwMode="auto">
              <a:xfrm>
                <a:off x="1661" y="2839"/>
                <a:ext cx="501" cy="54"/>
              </a:xfrm>
              <a:custGeom>
                <a:avLst/>
                <a:gdLst>
                  <a:gd name="T0" fmla="*/ 394 w 446"/>
                  <a:gd name="T1" fmla="*/ 13 h 48"/>
                  <a:gd name="T2" fmla="*/ 446 w 446"/>
                  <a:gd name="T3" fmla="*/ 22 h 48"/>
                  <a:gd name="T4" fmla="*/ 446 w 446"/>
                  <a:gd name="T5" fmla="*/ 25 h 48"/>
                  <a:gd name="T6" fmla="*/ 437 w 446"/>
                  <a:gd name="T7" fmla="*/ 34 h 48"/>
                  <a:gd name="T8" fmla="*/ 346 w 446"/>
                  <a:gd name="T9" fmla="*/ 36 h 48"/>
                  <a:gd name="T10" fmla="*/ 230 w 446"/>
                  <a:gd name="T11" fmla="*/ 38 h 48"/>
                  <a:gd name="T12" fmla="*/ 148 w 446"/>
                  <a:gd name="T13" fmla="*/ 42 h 48"/>
                  <a:gd name="T14" fmla="*/ 55 w 446"/>
                  <a:gd name="T15" fmla="*/ 47 h 48"/>
                  <a:gd name="T16" fmla="*/ 14 w 446"/>
                  <a:gd name="T17" fmla="*/ 42 h 48"/>
                  <a:gd name="T18" fmla="*/ 10 w 446"/>
                  <a:gd name="T19" fmla="*/ 25 h 48"/>
                  <a:gd name="T20" fmla="*/ 13 w 446"/>
                  <a:gd name="T21" fmla="*/ 24 h 48"/>
                  <a:gd name="T22" fmla="*/ 109 w 446"/>
                  <a:gd name="T23" fmla="*/ 24 h 48"/>
                  <a:gd name="T24" fmla="*/ 220 w 446"/>
                  <a:gd name="T25" fmla="*/ 16 h 48"/>
                  <a:gd name="T26" fmla="*/ 348 w 446"/>
                  <a:gd name="T27" fmla="*/ 11 h 48"/>
                  <a:gd name="T28" fmla="*/ 394 w 446"/>
                  <a:gd name="T29" fmla="*/ 13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46" h="48">
                    <a:moveTo>
                      <a:pt x="394" y="13"/>
                    </a:moveTo>
                    <a:cubicBezTo>
                      <a:pt x="412" y="10"/>
                      <a:pt x="432" y="0"/>
                      <a:pt x="446" y="22"/>
                    </a:cubicBezTo>
                    <a:cubicBezTo>
                      <a:pt x="445" y="23"/>
                      <a:pt x="446" y="24"/>
                      <a:pt x="446" y="25"/>
                    </a:cubicBezTo>
                    <a:cubicBezTo>
                      <a:pt x="446" y="31"/>
                      <a:pt x="443" y="34"/>
                      <a:pt x="437" y="34"/>
                    </a:cubicBezTo>
                    <a:cubicBezTo>
                      <a:pt x="406" y="34"/>
                      <a:pt x="376" y="35"/>
                      <a:pt x="346" y="36"/>
                    </a:cubicBezTo>
                    <a:cubicBezTo>
                      <a:pt x="308" y="34"/>
                      <a:pt x="269" y="33"/>
                      <a:pt x="230" y="38"/>
                    </a:cubicBezTo>
                    <a:cubicBezTo>
                      <a:pt x="203" y="42"/>
                      <a:pt x="175" y="37"/>
                      <a:pt x="148" y="42"/>
                    </a:cubicBezTo>
                    <a:cubicBezTo>
                      <a:pt x="117" y="47"/>
                      <a:pt x="86" y="47"/>
                      <a:pt x="55" y="47"/>
                    </a:cubicBezTo>
                    <a:cubicBezTo>
                      <a:pt x="40" y="48"/>
                      <a:pt x="28" y="42"/>
                      <a:pt x="14" y="42"/>
                    </a:cubicBezTo>
                    <a:cubicBezTo>
                      <a:pt x="5" y="42"/>
                      <a:pt x="0" y="34"/>
                      <a:pt x="10" y="25"/>
                    </a:cubicBezTo>
                    <a:cubicBezTo>
                      <a:pt x="11" y="25"/>
                      <a:pt x="12" y="24"/>
                      <a:pt x="13" y="24"/>
                    </a:cubicBezTo>
                    <a:cubicBezTo>
                      <a:pt x="45" y="29"/>
                      <a:pt x="77" y="30"/>
                      <a:pt x="109" y="24"/>
                    </a:cubicBezTo>
                    <a:cubicBezTo>
                      <a:pt x="146" y="17"/>
                      <a:pt x="184" y="14"/>
                      <a:pt x="220" y="16"/>
                    </a:cubicBezTo>
                    <a:cubicBezTo>
                      <a:pt x="263" y="19"/>
                      <a:pt x="305" y="13"/>
                      <a:pt x="348" y="11"/>
                    </a:cubicBezTo>
                    <a:cubicBezTo>
                      <a:pt x="363" y="10"/>
                      <a:pt x="379" y="13"/>
                      <a:pt x="394" y="13"/>
                    </a:cubicBezTo>
                    <a:close/>
                  </a:path>
                </a:pathLst>
              </a:custGeom>
              <a:solidFill>
                <a:srgbClr val="3B96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9" name="Freeform 76">
                <a:extLst>
                  <a:ext uri="{FF2B5EF4-FFF2-40B4-BE49-F238E27FC236}">
                    <a16:creationId xmlns:a16="http://schemas.microsoft.com/office/drawing/2014/main" id="{1D4F4EBC-607A-4803-821F-EF6CBDAF121C}"/>
                  </a:ext>
                </a:extLst>
              </p:cNvPr>
              <p:cNvSpPr>
                <a:spLocks/>
              </p:cNvSpPr>
              <p:nvPr/>
            </p:nvSpPr>
            <p:spPr bwMode="auto">
              <a:xfrm>
                <a:off x="762" y="670"/>
                <a:ext cx="272" cy="324"/>
              </a:xfrm>
              <a:custGeom>
                <a:avLst/>
                <a:gdLst>
                  <a:gd name="T0" fmla="*/ 232 w 242"/>
                  <a:gd name="T1" fmla="*/ 283 h 288"/>
                  <a:gd name="T2" fmla="*/ 227 w 242"/>
                  <a:gd name="T3" fmla="*/ 288 h 288"/>
                  <a:gd name="T4" fmla="*/ 189 w 242"/>
                  <a:gd name="T5" fmla="*/ 223 h 288"/>
                  <a:gd name="T6" fmla="*/ 137 w 242"/>
                  <a:gd name="T7" fmla="*/ 164 h 288"/>
                  <a:gd name="T8" fmla="*/ 107 w 242"/>
                  <a:gd name="T9" fmla="*/ 127 h 288"/>
                  <a:gd name="T10" fmla="*/ 105 w 242"/>
                  <a:gd name="T11" fmla="*/ 122 h 288"/>
                  <a:gd name="T12" fmla="*/ 85 w 242"/>
                  <a:gd name="T13" fmla="*/ 102 h 288"/>
                  <a:gd name="T14" fmla="*/ 75 w 242"/>
                  <a:gd name="T15" fmla="*/ 93 h 288"/>
                  <a:gd name="T16" fmla="*/ 13 w 242"/>
                  <a:gd name="T17" fmla="*/ 33 h 288"/>
                  <a:gd name="T18" fmla="*/ 10 w 242"/>
                  <a:gd name="T19" fmla="*/ 26 h 288"/>
                  <a:gd name="T20" fmla="*/ 5 w 242"/>
                  <a:gd name="T21" fmla="*/ 7 h 288"/>
                  <a:gd name="T22" fmla="*/ 31 w 242"/>
                  <a:gd name="T23" fmla="*/ 11 h 288"/>
                  <a:gd name="T24" fmla="*/ 31 w 242"/>
                  <a:gd name="T25" fmla="*/ 15 h 288"/>
                  <a:gd name="T26" fmla="*/ 66 w 242"/>
                  <a:gd name="T27" fmla="*/ 44 h 288"/>
                  <a:gd name="T28" fmla="*/ 70 w 242"/>
                  <a:gd name="T29" fmla="*/ 48 h 288"/>
                  <a:gd name="T30" fmla="*/ 170 w 242"/>
                  <a:gd name="T31" fmla="*/ 150 h 288"/>
                  <a:gd name="T32" fmla="*/ 173 w 242"/>
                  <a:gd name="T33" fmla="*/ 171 h 288"/>
                  <a:gd name="T34" fmla="*/ 175 w 242"/>
                  <a:gd name="T35" fmla="*/ 174 h 288"/>
                  <a:gd name="T36" fmla="*/ 231 w 242"/>
                  <a:gd name="T37" fmla="*/ 261 h 288"/>
                  <a:gd name="T38" fmla="*/ 232 w 242"/>
                  <a:gd name="T39" fmla="*/ 283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42" h="288">
                    <a:moveTo>
                      <a:pt x="232" y="283"/>
                    </a:moveTo>
                    <a:cubicBezTo>
                      <a:pt x="230" y="285"/>
                      <a:pt x="228" y="286"/>
                      <a:pt x="227" y="288"/>
                    </a:cubicBezTo>
                    <a:cubicBezTo>
                      <a:pt x="203" y="272"/>
                      <a:pt x="193" y="249"/>
                      <a:pt x="189" y="223"/>
                    </a:cubicBezTo>
                    <a:cubicBezTo>
                      <a:pt x="173" y="202"/>
                      <a:pt x="155" y="183"/>
                      <a:pt x="137" y="164"/>
                    </a:cubicBezTo>
                    <a:cubicBezTo>
                      <a:pt x="126" y="152"/>
                      <a:pt x="116" y="141"/>
                      <a:pt x="107" y="127"/>
                    </a:cubicBezTo>
                    <a:cubicBezTo>
                      <a:pt x="106" y="126"/>
                      <a:pt x="106" y="124"/>
                      <a:pt x="105" y="122"/>
                    </a:cubicBezTo>
                    <a:cubicBezTo>
                      <a:pt x="101" y="113"/>
                      <a:pt x="93" y="108"/>
                      <a:pt x="85" y="102"/>
                    </a:cubicBezTo>
                    <a:cubicBezTo>
                      <a:pt x="81" y="100"/>
                      <a:pt x="78" y="97"/>
                      <a:pt x="75" y="93"/>
                    </a:cubicBezTo>
                    <a:cubicBezTo>
                      <a:pt x="56" y="71"/>
                      <a:pt x="30" y="57"/>
                      <a:pt x="13" y="33"/>
                    </a:cubicBezTo>
                    <a:cubicBezTo>
                      <a:pt x="12" y="31"/>
                      <a:pt x="10" y="29"/>
                      <a:pt x="10" y="26"/>
                    </a:cubicBezTo>
                    <a:cubicBezTo>
                      <a:pt x="12" y="19"/>
                      <a:pt x="0" y="11"/>
                      <a:pt x="5" y="7"/>
                    </a:cubicBezTo>
                    <a:cubicBezTo>
                      <a:pt x="13" y="0"/>
                      <a:pt x="23" y="7"/>
                      <a:pt x="31" y="11"/>
                    </a:cubicBezTo>
                    <a:cubicBezTo>
                      <a:pt x="31" y="12"/>
                      <a:pt x="31" y="14"/>
                      <a:pt x="31" y="15"/>
                    </a:cubicBezTo>
                    <a:cubicBezTo>
                      <a:pt x="44" y="24"/>
                      <a:pt x="53" y="36"/>
                      <a:pt x="66" y="44"/>
                    </a:cubicBezTo>
                    <a:cubicBezTo>
                      <a:pt x="67" y="45"/>
                      <a:pt x="69" y="46"/>
                      <a:pt x="70" y="48"/>
                    </a:cubicBezTo>
                    <a:cubicBezTo>
                      <a:pt x="105" y="81"/>
                      <a:pt x="142" y="111"/>
                      <a:pt x="170" y="150"/>
                    </a:cubicBezTo>
                    <a:cubicBezTo>
                      <a:pt x="176" y="158"/>
                      <a:pt x="177" y="158"/>
                      <a:pt x="173" y="171"/>
                    </a:cubicBezTo>
                    <a:cubicBezTo>
                      <a:pt x="173" y="174"/>
                      <a:pt x="174" y="174"/>
                      <a:pt x="175" y="174"/>
                    </a:cubicBezTo>
                    <a:cubicBezTo>
                      <a:pt x="197" y="201"/>
                      <a:pt x="213" y="232"/>
                      <a:pt x="231" y="261"/>
                    </a:cubicBezTo>
                    <a:cubicBezTo>
                      <a:pt x="235" y="267"/>
                      <a:pt x="242" y="276"/>
                      <a:pt x="232" y="283"/>
                    </a:cubicBezTo>
                    <a:close/>
                  </a:path>
                </a:pathLst>
              </a:custGeom>
              <a:solidFill>
                <a:srgbClr val="F0D9B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0" name="Freeform 77">
                <a:extLst>
                  <a:ext uri="{FF2B5EF4-FFF2-40B4-BE49-F238E27FC236}">
                    <a16:creationId xmlns:a16="http://schemas.microsoft.com/office/drawing/2014/main" id="{974A589A-741B-4078-905B-A5321C02F786}"/>
                  </a:ext>
                </a:extLst>
              </p:cNvPr>
              <p:cNvSpPr>
                <a:spLocks/>
              </p:cNvSpPr>
              <p:nvPr/>
            </p:nvSpPr>
            <p:spPr bwMode="auto">
              <a:xfrm>
                <a:off x="1935" y="3075"/>
                <a:ext cx="309" cy="55"/>
              </a:xfrm>
              <a:custGeom>
                <a:avLst/>
                <a:gdLst>
                  <a:gd name="T0" fmla="*/ 274 w 275"/>
                  <a:gd name="T1" fmla="*/ 31 h 49"/>
                  <a:gd name="T2" fmla="*/ 262 w 275"/>
                  <a:gd name="T3" fmla="*/ 43 h 49"/>
                  <a:gd name="T4" fmla="*/ 258 w 275"/>
                  <a:gd name="T5" fmla="*/ 39 h 49"/>
                  <a:gd name="T6" fmla="*/ 165 w 275"/>
                  <a:gd name="T7" fmla="*/ 40 h 49"/>
                  <a:gd name="T8" fmla="*/ 164 w 275"/>
                  <a:gd name="T9" fmla="*/ 41 h 49"/>
                  <a:gd name="T10" fmla="*/ 122 w 275"/>
                  <a:gd name="T11" fmla="*/ 47 h 49"/>
                  <a:gd name="T12" fmla="*/ 35 w 275"/>
                  <a:gd name="T13" fmla="*/ 49 h 49"/>
                  <a:gd name="T14" fmla="*/ 6 w 275"/>
                  <a:gd name="T15" fmla="*/ 44 h 49"/>
                  <a:gd name="T16" fmla="*/ 10 w 275"/>
                  <a:gd name="T17" fmla="*/ 27 h 49"/>
                  <a:gd name="T18" fmla="*/ 19 w 275"/>
                  <a:gd name="T19" fmla="*/ 23 h 49"/>
                  <a:gd name="T20" fmla="*/ 114 w 275"/>
                  <a:gd name="T21" fmla="*/ 15 h 49"/>
                  <a:gd name="T22" fmla="*/ 114 w 275"/>
                  <a:gd name="T23" fmla="*/ 15 h 49"/>
                  <a:gd name="T24" fmla="*/ 170 w 275"/>
                  <a:gd name="T25" fmla="*/ 3 h 49"/>
                  <a:gd name="T26" fmla="*/ 174 w 275"/>
                  <a:gd name="T27" fmla="*/ 3 h 49"/>
                  <a:gd name="T28" fmla="*/ 184 w 275"/>
                  <a:gd name="T29" fmla="*/ 2 h 49"/>
                  <a:gd name="T30" fmla="*/ 190 w 275"/>
                  <a:gd name="T31" fmla="*/ 7 h 49"/>
                  <a:gd name="T32" fmla="*/ 260 w 275"/>
                  <a:gd name="T33" fmla="*/ 11 h 49"/>
                  <a:gd name="T34" fmla="*/ 266 w 275"/>
                  <a:gd name="T35" fmla="*/ 15 h 49"/>
                  <a:gd name="T36" fmla="*/ 274 w 275"/>
                  <a:gd name="T37" fmla="*/ 3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75" h="49">
                    <a:moveTo>
                      <a:pt x="274" y="31"/>
                    </a:moveTo>
                    <a:cubicBezTo>
                      <a:pt x="275" y="40"/>
                      <a:pt x="271" y="44"/>
                      <a:pt x="262" y="43"/>
                    </a:cubicBezTo>
                    <a:cubicBezTo>
                      <a:pt x="260" y="42"/>
                      <a:pt x="259" y="39"/>
                      <a:pt x="258" y="39"/>
                    </a:cubicBezTo>
                    <a:cubicBezTo>
                      <a:pt x="227" y="45"/>
                      <a:pt x="196" y="29"/>
                      <a:pt x="165" y="40"/>
                    </a:cubicBezTo>
                    <a:cubicBezTo>
                      <a:pt x="163" y="41"/>
                      <a:pt x="166" y="41"/>
                      <a:pt x="164" y="41"/>
                    </a:cubicBezTo>
                    <a:cubicBezTo>
                      <a:pt x="149" y="40"/>
                      <a:pt x="135" y="39"/>
                      <a:pt x="122" y="47"/>
                    </a:cubicBezTo>
                    <a:cubicBezTo>
                      <a:pt x="93" y="42"/>
                      <a:pt x="64" y="49"/>
                      <a:pt x="35" y="49"/>
                    </a:cubicBezTo>
                    <a:cubicBezTo>
                      <a:pt x="25" y="49"/>
                      <a:pt x="15" y="45"/>
                      <a:pt x="6" y="44"/>
                    </a:cubicBezTo>
                    <a:cubicBezTo>
                      <a:pt x="0" y="36"/>
                      <a:pt x="4" y="31"/>
                      <a:pt x="10" y="27"/>
                    </a:cubicBezTo>
                    <a:cubicBezTo>
                      <a:pt x="13" y="25"/>
                      <a:pt x="16" y="23"/>
                      <a:pt x="19" y="23"/>
                    </a:cubicBezTo>
                    <a:cubicBezTo>
                      <a:pt x="50" y="20"/>
                      <a:pt x="82" y="13"/>
                      <a:pt x="114" y="15"/>
                    </a:cubicBezTo>
                    <a:cubicBezTo>
                      <a:pt x="114" y="15"/>
                      <a:pt x="114" y="15"/>
                      <a:pt x="114" y="15"/>
                    </a:cubicBezTo>
                    <a:cubicBezTo>
                      <a:pt x="131" y="6"/>
                      <a:pt x="152" y="10"/>
                      <a:pt x="170" y="3"/>
                    </a:cubicBezTo>
                    <a:cubicBezTo>
                      <a:pt x="171" y="3"/>
                      <a:pt x="172" y="3"/>
                      <a:pt x="174" y="3"/>
                    </a:cubicBezTo>
                    <a:cubicBezTo>
                      <a:pt x="177" y="1"/>
                      <a:pt x="184" y="0"/>
                      <a:pt x="184" y="2"/>
                    </a:cubicBezTo>
                    <a:cubicBezTo>
                      <a:pt x="185" y="7"/>
                      <a:pt x="185" y="8"/>
                      <a:pt x="190" y="7"/>
                    </a:cubicBezTo>
                    <a:cubicBezTo>
                      <a:pt x="213" y="3"/>
                      <a:pt x="236" y="9"/>
                      <a:pt x="260" y="11"/>
                    </a:cubicBezTo>
                    <a:cubicBezTo>
                      <a:pt x="262" y="11"/>
                      <a:pt x="264" y="13"/>
                      <a:pt x="266" y="15"/>
                    </a:cubicBezTo>
                    <a:cubicBezTo>
                      <a:pt x="269" y="20"/>
                      <a:pt x="272" y="26"/>
                      <a:pt x="274" y="31"/>
                    </a:cubicBezTo>
                    <a:close/>
                  </a:path>
                </a:pathLst>
              </a:custGeom>
              <a:solidFill>
                <a:srgbClr val="7AB6C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1" name="Freeform 78">
                <a:extLst>
                  <a:ext uri="{FF2B5EF4-FFF2-40B4-BE49-F238E27FC236}">
                    <a16:creationId xmlns:a16="http://schemas.microsoft.com/office/drawing/2014/main" id="{5C8942D4-B465-44FC-B220-8A93D0332CBA}"/>
                  </a:ext>
                </a:extLst>
              </p:cNvPr>
              <p:cNvSpPr>
                <a:spLocks/>
              </p:cNvSpPr>
              <p:nvPr/>
            </p:nvSpPr>
            <p:spPr bwMode="auto">
              <a:xfrm>
                <a:off x="2176" y="4136"/>
                <a:ext cx="225" cy="53"/>
              </a:xfrm>
              <a:custGeom>
                <a:avLst/>
                <a:gdLst>
                  <a:gd name="T0" fmla="*/ 200 w 200"/>
                  <a:gd name="T1" fmla="*/ 34 h 47"/>
                  <a:gd name="T2" fmla="*/ 159 w 200"/>
                  <a:gd name="T3" fmla="*/ 35 h 47"/>
                  <a:gd name="T4" fmla="*/ 107 w 200"/>
                  <a:gd name="T5" fmla="*/ 41 h 47"/>
                  <a:gd name="T6" fmla="*/ 48 w 200"/>
                  <a:gd name="T7" fmla="*/ 42 h 47"/>
                  <a:gd name="T8" fmla="*/ 13 w 200"/>
                  <a:gd name="T9" fmla="*/ 30 h 47"/>
                  <a:gd name="T10" fmla="*/ 4 w 200"/>
                  <a:gd name="T11" fmla="*/ 11 h 47"/>
                  <a:gd name="T12" fmla="*/ 80 w 200"/>
                  <a:gd name="T13" fmla="*/ 4 h 47"/>
                  <a:gd name="T14" fmla="*/ 116 w 200"/>
                  <a:gd name="T15" fmla="*/ 3 h 47"/>
                  <a:gd name="T16" fmla="*/ 180 w 200"/>
                  <a:gd name="T17" fmla="*/ 2 h 47"/>
                  <a:gd name="T18" fmla="*/ 197 w 200"/>
                  <a:gd name="T19" fmla="*/ 16 h 47"/>
                  <a:gd name="T20" fmla="*/ 200 w 200"/>
                  <a:gd name="T21" fmla="*/ 23 h 47"/>
                  <a:gd name="T22" fmla="*/ 200 w 200"/>
                  <a:gd name="T23" fmla="*/ 34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0" h="47">
                    <a:moveTo>
                      <a:pt x="200" y="34"/>
                    </a:moveTo>
                    <a:cubicBezTo>
                      <a:pt x="186" y="41"/>
                      <a:pt x="173" y="34"/>
                      <a:pt x="159" y="35"/>
                    </a:cubicBezTo>
                    <a:cubicBezTo>
                      <a:pt x="141" y="36"/>
                      <a:pt x="124" y="36"/>
                      <a:pt x="107" y="41"/>
                    </a:cubicBezTo>
                    <a:cubicBezTo>
                      <a:pt x="87" y="47"/>
                      <a:pt x="67" y="40"/>
                      <a:pt x="48" y="42"/>
                    </a:cubicBezTo>
                    <a:cubicBezTo>
                      <a:pt x="38" y="33"/>
                      <a:pt x="26" y="31"/>
                      <a:pt x="13" y="30"/>
                    </a:cubicBezTo>
                    <a:cubicBezTo>
                      <a:pt x="0" y="30"/>
                      <a:pt x="1" y="21"/>
                      <a:pt x="4" y="11"/>
                    </a:cubicBezTo>
                    <a:cubicBezTo>
                      <a:pt x="30" y="15"/>
                      <a:pt x="54" y="5"/>
                      <a:pt x="80" y="4"/>
                    </a:cubicBezTo>
                    <a:cubicBezTo>
                      <a:pt x="92" y="3"/>
                      <a:pt x="104" y="4"/>
                      <a:pt x="116" y="3"/>
                    </a:cubicBezTo>
                    <a:cubicBezTo>
                      <a:pt x="137" y="2"/>
                      <a:pt x="159" y="5"/>
                      <a:pt x="180" y="2"/>
                    </a:cubicBezTo>
                    <a:cubicBezTo>
                      <a:pt x="194" y="0"/>
                      <a:pt x="197" y="4"/>
                      <a:pt x="197" y="16"/>
                    </a:cubicBezTo>
                    <a:cubicBezTo>
                      <a:pt x="196" y="19"/>
                      <a:pt x="199" y="21"/>
                      <a:pt x="200" y="23"/>
                    </a:cubicBezTo>
                    <a:cubicBezTo>
                      <a:pt x="200" y="27"/>
                      <a:pt x="200" y="31"/>
                      <a:pt x="200" y="34"/>
                    </a:cubicBezTo>
                    <a:close/>
                  </a:path>
                </a:pathLst>
              </a:custGeom>
              <a:solidFill>
                <a:srgbClr val="90C2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2" name="Freeform 79">
                <a:extLst>
                  <a:ext uri="{FF2B5EF4-FFF2-40B4-BE49-F238E27FC236}">
                    <a16:creationId xmlns:a16="http://schemas.microsoft.com/office/drawing/2014/main" id="{A17ACFCA-5209-4A93-95FA-E5B8D41E6ECD}"/>
                  </a:ext>
                </a:extLst>
              </p:cNvPr>
              <p:cNvSpPr>
                <a:spLocks/>
              </p:cNvSpPr>
              <p:nvPr/>
            </p:nvSpPr>
            <p:spPr bwMode="auto">
              <a:xfrm>
                <a:off x="2135" y="3673"/>
                <a:ext cx="252" cy="47"/>
              </a:xfrm>
              <a:custGeom>
                <a:avLst/>
                <a:gdLst>
                  <a:gd name="T0" fmla="*/ 0 w 224"/>
                  <a:gd name="T1" fmla="*/ 15 h 42"/>
                  <a:gd name="T2" fmla="*/ 63 w 224"/>
                  <a:gd name="T3" fmla="*/ 11 h 42"/>
                  <a:gd name="T4" fmla="*/ 216 w 224"/>
                  <a:gd name="T5" fmla="*/ 0 h 42"/>
                  <a:gd name="T6" fmla="*/ 224 w 224"/>
                  <a:gd name="T7" fmla="*/ 30 h 42"/>
                  <a:gd name="T8" fmla="*/ 141 w 224"/>
                  <a:gd name="T9" fmla="*/ 38 h 42"/>
                  <a:gd name="T10" fmla="*/ 59 w 224"/>
                  <a:gd name="T11" fmla="*/ 38 h 42"/>
                  <a:gd name="T12" fmla="*/ 24 w 224"/>
                  <a:gd name="T13" fmla="*/ 35 h 42"/>
                  <a:gd name="T14" fmla="*/ 13 w 224"/>
                  <a:gd name="T15" fmla="*/ 37 h 42"/>
                  <a:gd name="T16" fmla="*/ 22 w 224"/>
                  <a:gd name="T17" fmla="*/ 25 h 42"/>
                  <a:gd name="T18" fmla="*/ 46 w 224"/>
                  <a:gd name="T19" fmla="*/ 28 h 42"/>
                  <a:gd name="T20" fmla="*/ 0 w 224"/>
                  <a:gd name="T21" fmla="*/ 15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4" h="42">
                    <a:moveTo>
                      <a:pt x="0" y="15"/>
                    </a:moveTo>
                    <a:cubicBezTo>
                      <a:pt x="21" y="9"/>
                      <a:pt x="42" y="11"/>
                      <a:pt x="63" y="11"/>
                    </a:cubicBezTo>
                    <a:cubicBezTo>
                      <a:pt x="114" y="10"/>
                      <a:pt x="165" y="2"/>
                      <a:pt x="216" y="0"/>
                    </a:cubicBezTo>
                    <a:cubicBezTo>
                      <a:pt x="218" y="10"/>
                      <a:pt x="221" y="20"/>
                      <a:pt x="224" y="30"/>
                    </a:cubicBezTo>
                    <a:cubicBezTo>
                      <a:pt x="197" y="42"/>
                      <a:pt x="168" y="35"/>
                      <a:pt x="141" y="38"/>
                    </a:cubicBezTo>
                    <a:cubicBezTo>
                      <a:pt x="114" y="41"/>
                      <a:pt x="87" y="37"/>
                      <a:pt x="59" y="38"/>
                    </a:cubicBezTo>
                    <a:cubicBezTo>
                      <a:pt x="47" y="39"/>
                      <a:pt x="36" y="34"/>
                      <a:pt x="24" y="35"/>
                    </a:cubicBezTo>
                    <a:cubicBezTo>
                      <a:pt x="21" y="38"/>
                      <a:pt x="17" y="37"/>
                      <a:pt x="13" y="37"/>
                    </a:cubicBezTo>
                    <a:cubicBezTo>
                      <a:pt x="7" y="25"/>
                      <a:pt x="14" y="25"/>
                      <a:pt x="22" y="25"/>
                    </a:cubicBezTo>
                    <a:cubicBezTo>
                      <a:pt x="31" y="25"/>
                      <a:pt x="39" y="32"/>
                      <a:pt x="46" y="28"/>
                    </a:cubicBezTo>
                    <a:cubicBezTo>
                      <a:pt x="32" y="24"/>
                      <a:pt x="14" y="25"/>
                      <a:pt x="0" y="15"/>
                    </a:cubicBezTo>
                    <a:close/>
                  </a:path>
                </a:pathLst>
              </a:custGeom>
              <a:solidFill>
                <a:srgbClr val="459C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3" name="Freeform 80">
                <a:extLst>
                  <a:ext uri="{FF2B5EF4-FFF2-40B4-BE49-F238E27FC236}">
                    <a16:creationId xmlns:a16="http://schemas.microsoft.com/office/drawing/2014/main" id="{AA31E448-8E71-4BAC-A003-C245CD532658}"/>
                  </a:ext>
                </a:extLst>
              </p:cNvPr>
              <p:cNvSpPr>
                <a:spLocks/>
              </p:cNvSpPr>
              <p:nvPr/>
            </p:nvSpPr>
            <p:spPr bwMode="auto">
              <a:xfrm>
                <a:off x="118" y="3604"/>
                <a:ext cx="179" cy="76"/>
              </a:xfrm>
              <a:custGeom>
                <a:avLst/>
                <a:gdLst>
                  <a:gd name="T0" fmla="*/ 15 w 159"/>
                  <a:gd name="T1" fmla="*/ 0 h 67"/>
                  <a:gd name="T2" fmla="*/ 87 w 159"/>
                  <a:gd name="T3" fmla="*/ 11 h 67"/>
                  <a:gd name="T4" fmla="*/ 120 w 159"/>
                  <a:gd name="T5" fmla="*/ 19 h 67"/>
                  <a:gd name="T6" fmla="*/ 137 w 159"/>
                  <a:gd name="T7" fmla="*/ 33 h 67"/>
                  <a:gd name="T8" fmla="*/ 159 w 159"/>
                  <a:gd name="T9" fmla="*/ 59 h 67"/>
                  <a:gd name="T10" fmla="*/ 136 w 159"/>
                  <a:gd name="T11" fmla="*/ 65 h 67"/>
                  <a:gd name="T12" fmla="*/ 81 w 159"/>
                  <a:gd name="T13" fmla="*/ 63 h 67"/>
                  <a:gd name="T14" fmla="*/ 22 w 159"/>
                  <a:gd name="T15" fmla="*/ 66 h 67"/>
                  <a:gd name="T16" fmla="*/ 0 w 159"/>
                  <a:gd name="T17" fmla="*/ 61 h 67"/>
                  <a:gd name="T18" fmla="*/ 15 w 159"/>
                  <a:gd name="T19"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9" h="67">
                    <a:moveTo>
                      <a:pt x="15" y="0"/>
                    </a:moveTo>
                    <a:cubicBezTo>
                      <a:pt x="38" y="12"/>
                      <a:pt x="63" y="14"/>
                      <a:pt x="87" y="11"/>
                    </a:cubicBezTo>
                    <a:cubicBezTo>
                      <a:pt x="100" y="10"/>
                      <a:pt x="110" y="12"/>
                      <a:pt x="120" y="19"/>
                    </a:cubicBezTo>
                    <a:cubicBezTo>
                      <a:pt x="118" y="41"/>
                      <a:pt x="118" y="41"/>
                      <a:pt x="137" y="33"/>
                    </a:cubicBezTo>
                    <a:cubicBezTo>
                      <a:pt x="149" y="29"/>
                      <a:pt x="159" y="40"/>
                      <a:pt x="159" y="59"/>
                    </a:cubicBezTo>
                    <a:cubicBezTo>
                      <a:pt x="152" y="65"/>
                      <a:pt x="144" y="65"/>
                      <a:pt x="136" y="65"/>
                    </a:cubicBezTo>
                    <a:cubicBezTo>
                      <a:pt x="117" y="65"/>
                      <a:pt x="99" y="65"/>
                      <a:pt x="81" y="63"/>
                    </a:cubicBezTo>
                    <a:cubicBezTo>
                      <a:pt x="61" y="60"/>
                      <a:pt x="42" y="65"/>
                      <a:pt x="22" y="66"/>
                    </a:cubicBezTo>
                    <a:cubicBezTo>
                      <a:pt x="14" y="66"/>
                      <a:pt x="6" y="67"/>
                      <a:pt x="0" y="61"/>
                    </a:cubicBezTo>
                    <a:cubicBezTo>
                      <a:pt x="10" y="42"/>
                      <a:pt x="4" y="19"/>
                      <a:pt x="15" y="0"/>
                    </a:cubicBezTo>
                    <a:close/>
                  </a:path>
                </a:pathLst>
              </a:custGeom>
              <a:solidFill>
                <a:srgbClr val="DFE7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4" name="Freeform 81">
                <a:extLst>
                  <a:ext uri="{FF2B5EF4-FFF2-40B4-BE49-F238E27FC236}">
                    <a16:creationId xmlns:a16="http://schemas.microsoft.com/office/drawing/2014/main" id="{5B3E28C7-FE40-40DF-81B0-3AF4DBE632D2}"/>
                  </a:ext>
                </a:extLst>
              </p:cNvPr>
              <p:cNvSpPr>
                <a:spLocks/>
              </p:cNvSpPr>
              <p:nvPr/>
            </p:nvSpPr>
            <p:spPr bwMode="auto">
              <a:xfrm>
                <a:off x="1978" y="421"/>
                <a:ext cx="101" cy="393"/>
              </a:xfrm>
              <a:custGeom>
                <a:avLst/>
                <a:gdLst>
                  <a:gd name="T0" fmla="*/ 65 w 90"/>
                  <a:gd name="T1" fmla="*/ 6 h 350"/>
                  <a:gd name="T2" fmla="*/ 72 w 90"/>
                  <a:gd name="T3" fmla="*/ 10 h 350"/>
                  <a:gd name="T4" fmla="*/ 72 w 90"/>
                  <a:gd name="T5" fmla="*/ 42 h 350"/>
                  <a:gd name="T6" fmla="*/ 88 w 90"/>
                  <a:gd name="T7" fmla="*/ 38 h 350"/>
                  <a:gd name="T8" fmla="*/ 90 w 90"/>
                  <a:gd name="T9" fmla="*/ 44 h 350"/>
                  <a:gd name="T10" fmla="*/ 89 w 90"/>
                  <a:gd name="T11" fmla="*/ 108 h 350"/>
                  <a:gd name="T12" fmla="*/ 65 w 90"/>
                  <a:gd name="T13" fmla="*/ 194 h 350"/>
                  <a:gd name="T14" fmla="*/ 34 w 90"/>
                  <a:gd name="T15" fmla="*/ 290 h 350"/>
                  <a:gd name="T16" fmla="*/ 17 w 90"/>
                  <a:gd name="T17" fmla="*/ 336 h 350"/>
                  <a:gd name="T18" fmla="*/ 2 w 90"/>
                  <a:gd name="T19" fmla="*/ 344 h 350"/>
                  <a:gd name="T20" fmla="*/ 14 w 90"/>
                  <a:gd name="T21" fmla="*/ 283 h 350"/>
                  <a:gd name="T22" fmla="*/ 40 w 90"/>
                  <a:gd name="T23" fmla="*/ 219 h 350"/>
                  <a:gd name="T24" fmla="*/ 30 w 90"/>
                  <a:gd name="T25" fmla="*/ 235 h 350"/>
                  <a:gd name="T26" fmla="*/ 22 w 90"/>
                  <a:gd name="T27" fmla="*/ 219 h 350"/>
                  <a:gd name="T28" fmla="*/ 30 w 90"/>
                  <a:gd name="T29" fmla="*/ 175 h 350"/>
                  <a:gd name="T30" fmla="*/ 44 w 90"/>
                  <a:gd name="T31" fmla="*/ 127 h 350"/>
                  <a:gd name="T32" fmla="*/ 52 w 90"/>
                  <a:gd name="T33" fmla="*/ 105 h 350"/>
                  <a:gd name="T34" fmla="*/ 61 w 90"/>
                  <a:gd name="T35" fmla="*/ 123 h 350"/>
                  <a:gd name="T36" fmla="*/ 56 w 90"/>
                  <a:gd name="T37" fmla="*/ 148 h 350"/>
                  <a:gd name="T38" fmla="*/ 69 w 90"/>
                  <a:gd name="T39" fmla="*/ 91 h 350"/>
                  <a:gd name="T40" fmla="*/ 65 w 90"/>
                  <a:gd name="T41" fmla="*/ 91 h 350"/>
                  <a:gd name="T42" fmla="*/ 61 w 90"/>
                  <a:gd name="T43" fmla="*/ 87 h 350"/>
                  <a:gd name="T44" fmla="*/ 66 w 90"/>
                  <a:gd name="T45" fmla="*/ 30 h 350"/>
                  <a:gd name="T46" fmla="*/ 65 w 90"/>
                  <a:gd name="T47" fmla="*/ 6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0" h="350">
                    <a:moveTo>
                      <a:pt x="65" y="6"/>
                    </a:moveTo>
                    <a:cubicBezTo>
                      <a:pt x="70" y="0"/>
                      <a:pt x="72" y="5"/>
                      <a:pt x="72" y="10"/>
                    </a:cubicBezTo>
                    <a:cubicBezTo>
                      <a:pt x="72" y="20"/>
                      <a:pt x="72" y="30"/>
                      <a:pt x="72" y="42"/>
                    </a:cubicBezTo>
                    <a:cubicBezTo>
                      <a:pt x="78" y="42"/>
                      <a:pt x="81" y="32"/>
                      <a:pt x="88" y="38"/>
                    </a:cubicBezTo>
                    <a:cubicBezTo>
                      <a:pt x="89" y="40"/>
                      <a:pt x="90" y="42"/>
                      <a:pt x="90" y="44"/>
                    </a:cubicBezTo>
                    <a:cubicBezTo>
                      <a:pt x="89" y="66"/>
                      <a:pt x="90" y="87"/>
                      <a:pt x="89" y="108"/>
                    </a:cubicBezTo>
                    <a:cubicBezTo>
                      <a:pt x="76" y="135"/>
                      <a:pt x="67" y="163"/>
                      <a:pt x="65" y="194"/>
                    </a:cubicBezTo>
                    <a:cubicBezTo>
                      <a:pt x="59" y="227"/>
                      <a:pt x="43" y="257"/>
                      <a:pt x="34" y="290"/>
                    </a:cubicBezTo>
                    <a:cubicBezTo>
                      <a:pt x="30" y="306"/>
                      <a:pt x="26" y="322"/>
                      <a:pt x="17" y="336"/>
                    </a:cubicBezTo>
                    <a:cubicBezTo>
                      <a:pt x="13" y="341"/>
                      <a:pt x="12" y="350"/>
                      <a:pt x="2" y="344"/>
                    </a:cubicBezTo>
                    <a:cubicBezTo>
                      <a:pt x="0" y="322"/>
                      <a:pt x="7" y="302"/>
                      <a:pt x="14" y="283"/>
                    </a:cubicBezTo>
                    <a:cubicBezTo>
                      <a:pt x="22" y="261"/>
                      <a:pt x="29" y="239"/>
                      <a:pt x="40" y="219"/>
                    </a:cubicBezTo>
                    <a:cubicBezTo>
                      <a:pt x="36" y="224"/>
                      <a:pt x="38" y="232"/>
                      <a:pt x="30" y="235"/>
                    </a:cubicBezTo>
                    <a:cubicBezTo>
                      <a:pt x="23" y="232"/>
                      <a:pt x="23" y="225"/>
                      <a:pt x="22" y="219"/>
                    </a:cubicBezTo>
                    <a:cubicBezTo>
                      <a:pt x="19" y="203"/>
                      <a:pt x="22" y="189"/>
                      <a:pt x="30" y="175"/>
                    </a:cubicBezTo>
                    <a:cubicBezTo>
                      <a:pt x="37" y="160"/>
                      <a:pt x="42" y="144"/>
                      <a:pt x="44" y="127"/>
                    </a:cubicBezTo>
                    <a:cubicBezTo>
                      <a:pt x="45" y="120"/>
                      <a:pt x="46" y="111"/>
                      <a:pt x="52" y="105"/>
                    </a:cubicBezTo>
                    <a:cubicBezTo>
                      <a:pt x="62" y="107"/>
                      <a:pt x="60" y="116"/>
                      <a:pt x="61" y="123"/>
                    </a:cubicBezTo>
                    <a:cubicBezTo>
                      <a:pt x="60" y="131"/>
                      <a:pt x="58" y="139"/>
                      <a:pt x="56" y="148"/>
                    </a:cubicBezTo>
                    <a:cubicBezTo>
                      <a:pt x="63" y="129"/>
                      <a:pt x="61" y="109"/>
                      <a:pt x="69" y="91"/>
                    </a:cubicBezTo>
                    <a:cubicBezTo>
                      <a:pt x="69" y="90"/>
                      <a:pt x="66" y="92"/>
                      <a:pt x="65" y="91"/>
                    </a:cubicBezTo>
                    <a:cubicBezTo>
                      <a:pt x="63" y="90"/>
                      <a:pt x="62" y="89"/>
                      <a:pt x="61" y="87"/>
                    </a:cubicBezTo>
                    <a:cubicBezTo>
                      <a:pt x="59" y="67"/>
                      <a:pt x="65" y="49"/>
                      <a:pt x="66" y="30"/>
                    </a:cubicBezTo>
                    <a:cubicBezTo>
                      <a:pt x="66" y="22"/>
                      <a:pt x="68" y="14"/>
                      <a:pt x="65" y="6"/>
                    </a:cubicBezTo>
                    <a:close/>
                  </a:path>
                </a:pathLst>
              </a:custGeom>
              <a:solidFill>
                <a:srgbClr val="F1D8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5" name="Freeform 82">
                <a:extLst>
                  <a:ext uri="{FF2B5EF4-FFF2-40B4-BE49-F238E27FC236}">
                    <a16:creationId xmlns:a16="http://schemas.microsoft.com/office/drawing/2014/main" id="{7CB8C12E-85B6-49EB-B4E8-708A238B832C}"/>
                  </a:ext>
                </a:extLst>
              </p:cNvPr>
              <p:cNvSpPr>
                <a:spLocks/>
              </p:cNvSpPr>
              <p:nvPr/>
            </p:nvSpPr>
            <p:spPr bwMode="auto">
              <a:xfrm>
                <a:off x="111" y="4269"/>
                <a:ext cx="242" cy="58"/>
              </a:xfrm>
              <a:custGeom>
                <a:avLst/>
                <a:gdLst>
                  <a:gd name="T0" fmla="*/ 184 w 215"/>
                  <a:gd name="T1" fmla="*/ 41 h 51"/>
                  <a:gd name="T2" fmla="*/ 53 w 215"/>
                  <a:gd name="T3" fmla="*/ 40 h 51"/>
                  <a:gd name="T4" fmla="*/ 51 w 215"/>
                  <a:gd name="T5" fmla="*/ 40 h 51"/>
                  <a:gd name="T6" fmla="*/ 49 w 215"/>
                  <a:gd name="T7" fmla="*/ 40 h 51"/>
                  <a:gd name="T8" fmla="*/ 24 w 215"/>
                  <a:gd name="T9" fmla="*/ 31 h 51"/>
                  <a:gd name="T10" fmla="*/ 8 w 215"/>
                  <a:gd name="T11" fmla="*/ 25 h 51"/>
                  <a:gd name="T12" fmla="*/ 9 w 215"/>
                  <a:gd name="T13" fmla="*/ 8 h 51"/>
                  <a:gd name="T14" fmla="*/ 147 w 215"/>
                  <a:gd name="T15" fmla="*/ 18 h 51"/>
                  <a:gd name="T16" fmla="*/ 169 w 215"/>
                  <a:gd name="T17" fmla="*/ 19 h 51"/>
                  <a:gd name="T18" fmla="*/ 193 w 215"/>
                  <a:gd name="T19" fmla="*/ 24 h 51"/>
                  <a:gd name="T20" fmla="*/ 205 w 215"/>
                  <a:gd name="T21" fmla="*/ 24 h 51"/>
                  <a:gd name="T22" fmla="*/ 184 w 215"/>
                  <a:gd name="T23" fmla="*/ 4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5" h="51">
                    <a:moveTo>
                      <a:pt x="184" y="41"/>
                    </a:moveTo>
                    <a:cubicBezTo>
                      <a:pt x="141" y="40"/>
                      <a:pt x="97" y="40"/>
                      <a:pt x="53" y="40"/>
                    </a:cubicBezTo>
                    <a:cubicBezTo>
                      <a:pt x="53" y="40"/>
                      <a:pt x="51" y="40"/>
                      <a:pt x="51" y="40"/>
                    </a:cubicBezTo>
                    <a:cubicBezTo>
                      <a:pt x="49" y="40"/>
                      <a:pt x="49" y="40"/>
                      <a:pt x="49" y="40"/>
                    </a:cubicBezTo>
                    <a:cubicBezTo>
                      <a:pt x="41" y="36"/>
                      <a:pt x="31" y="39"/>
                      <a:pt x="24" y="31"/>
                    </a:cubicBezTo>
                    <a:cubicBezTo>
                      <a:pt x="19" y="29"/>
                      <a:pt x="13" y="29"/>
                      <a:pt x="8" y="25"/>
                    </a:cubicBezTo>
                    <a:cubicBezTo>
                      <a:pt x="2" y="19"/>
                      <a:pt x="0" y="13"/>
                      <a:pt x="9" y="8"/>
                    </a:cubicBezTo>
                    <a:cubicBezTo>
                      <a:pt x="56" y="0"/>
                      <a:pt x="101" y="16"/>
                      <a:pt x="147" y="18"/>
                    </a:cubicBezTo>
                    <a:cubicBezTo>
                      <a:pt x="155" y="18"/>
                      <a:pt x="163" y="11"/>
                      <a:pt x="169" y="19"/>
                    </a:cubicBezTo>
                    <a:cubicBezTo>
                      <a:pt x="176" y="27"/>
                      <a:pt x="186" y="19"/>
                      <a:pt x="193" y="24"/>
                    </a:cubicBezTo>
                    <a:cubicBezTo>
                      <a:pt x="197" y="24"/>
                      <a:pt x="201" y="24"/>
                      <a:pt x="205" y="24"/>
                    </a:cubicBezTo>
                    <a:cubicBezTo>
                      <a:pt x="215" y="51"/>
                      <a:pt x="191" y="35"/>
                      <a:pt x="184" y="41"/>
                    </a:cubicBezTo>
                    <a:close/>
                  </a:path>
                </a:pathLst>
              </a:custGeom>
              <a:solidFill>
                <a:srgbClr val="79B3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6" name="Freeform 83">
                <a:extLst>
                  <a:ext uri="{FF2B5EF4-FFF2-40B4-BE49-F238E27FC236}">
                    <a16:creationId xmlns:a16="http://schemas.microsoft.com/office/drawing/2014/main" id="{2D14B37F-CF76-44B9-8492-C62B46E2FF87}"/>
                  </a:ext>
                </a:extLst>
              </p:cNvPr>
              <p:cNvSpPr>
                <a:spLocks/>
              </p:cNvSpPr>
              <p:nvPr/>
            </p:nvSpPr>
            <p:spPr bwMode="auto">
              <a:xfrm>
                <a:off x="1836" y="512"/>
                <a:ext cx="151" cy="451"/>
              </a:xfrm>
              <a:custGeom>
                <a:avLst/>
                <a:gdLst>
                  <a:gd name="T0" fmla="*/ 65 w 134"/>
                  <a:gd name="T1" fmla="*/ 269 h 402"/>
                  <a:gd name="T2" fmla="*/ 66 w 134"/>
                  <a:gd name="T3" fmla="*/ 285 h 402"/>
                  <a:gd name="T4" fmla="*/ 55 w 134"/>
                  <a:gd name="T5" fmla="*/ 301 h 402"/>
                  <a:gd name="T6" fmla="*/ 51 w 134"/>
                  <a:gd name="T7" fmla="*/ 293 h 402"/>
                  <a:gd name="T8" fmla="*/ 45 w 134"/>
                  <a:gd name="T9" fmla="*/ 299 h 402"/>
                  <a:gd name="T10" fmla="*/ 35 w 134"/>
                  <a:gd name="T11" fmla="*/ 339 h 402"/>
                  <a:gd name="T12" fmla="*/ 24 w 134"/>
                  <a:gd name="T13" fmla="*/ 355 h 402"/>
                  <a:gd name="T14" fmla="*/ 34 w 134"/>
                  <a:gd name="T15" fmla="*/ 300 h 402"/>
                  <a:gd name="T16" fmla="*/ 0 w 134"/>
                  <a:gd name="T17" fmla="*/ 402 h 402"/>
                  <a:gd name="T18" fmla="*/ 34 w 134"/>
                  <a:gd name="T19" fmla="*/ 276 h 402"/>
                  <a:gd name="T20" fmla="*/ 48 w 134"/>
                  <a:gd name="T21" fmla="*/ 245 h 402"/>
                  <a:gd name="T22" fmla="*/ 72 w 134"/>
                  <a:gd name="T23" fmla="*/ 191 h 402"/>
                  <a:gd name="T24" fmla="*/ 92 w 134"/>
                  <a:gd name="T25" fmla="*/ 120 h 402"/>
                  <a:gd name="T26" fmla="*/ 105 w 134"/>
                  <a:gd name="T27" fmla="*/ 61 h 402"/>
                  <a:gd name="T28" fmla="*/ 123 w 134"/>
                  <a:gd name="T29" fmla="*/ 9 h 402"/>
                  <a:gd name="T30" fmla="*/ 129 w 134"/>
                  <a:gd name="T31" fmla="*/ 2 h 402"/>
                  <a:gd name="T32" fmla="*/ 131 w 134"/>
                  <a:gd name="T33" fmla="*/ 13 h 402"/>
                  <a:gd name="T34" fmla="*/ 125 w 134"/>
                  <a:gd name="T35" fmla="*/ 45 h 402"/>
                  <a:gd name="T36" fmla="*/ 100 w 134"/>
                  <a:gd name="T37" fmla="*/ 106 h 402"/>
                  <a:gd name="T38" fmla="*/ 99 w 134"/>
                  <a:gd name="T39" fmla="*/ 128 h 402"/>
                  <a:gd name="T40" fmla="*/ 110 w 134"/>
                  <a:gd name="T41" fmla="*/ 110 h 402"/>
                  <a:gd name="T42" fmla="*/ 104 w 134"/>
                  <a:gd name="T43" fmla="*/ 135 h 402"/>
                  <a:gd name="T44" fmla="*/ 54 w 134"/>
                  <a:gd name="T45" fmla="*/ 253 h 402"/>
                  <a:gd name="T46" fmla="*/ 59 w 134"/>
                  <a:gd name="T47" fmla="*/ 269 h 402"/>
                  <a:gd name="T48" fmla="*/ 65 w 134"/>
                  <a:gd name="T49" fmla="*/ 269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34" h="402">
                    <a:moveTo>
                      <a:pt x="65" y="269"/>
                    </a:moveTo>
                    <a:cubicBezTo>
                      <a:pt x="78" y="273"/>
                      <a:pt x="66" y="280"/>
                      <a:pt x="66" y="285"/>
                    </a:cubicBezTo>
                    <a:cubicBezTo>
                      <a:pt x="61" y="289"/>
                      <a:pt x="65" y="300"/>
                      <a:pt x="55" y="301"/>
                    </a:cubicBezTo>
                    <a:cubicBezTo>
                      <a:pt x="55" y="297"/>
                      <a:pt x="54" y="294"/>
                      <a:pt x="51" y="293"/>
                    </a:cubicBezTo>
                    <a:cubicBezTo>
                      <a:pt x="46" y="291"/>
                      <a:pt x="46" y="296"/>
                      <a:pt x="45" y="299"/>
                    </a:cubicBezTo>
                    <a:cubicBezTo>
                      <a:pt x="42" y="312"/>
                      <a:pt x="38" y="325"/>
                      <a:pt x="35" y="339"/>
                    </a:cubicBezTo>
                    <a:cubicBezTo>
                      <a:pt x="33" y="346"/>
                      <a:pt x="31" y="351"/>
                      <a:pt x="24" y="355"/>
                    </a:cubicBezTo>
                    <a:cubicBezTo>
                      <a:pt x="24" y="338"/>
                      <a:pt x="32" y="322"/>
                      <a:pt x="34" y="300"/>
                    </a:cubicBezTo>
                    <a:cubicBezTo>
                      <a:pt x="14" y="335"/>
                      <a:pt x="19" y="372"/>
                      <a:pt x="0" y="402"/>
                    </a:cubicBezTo>
                    <a:cubicBezTo>
                      <a:pt x="10" y="360"/>
                      <a:pt x="12" y="315"/>
                      <a:pt x="34" y="276"/>
                    </a:cubicBezTo>
                    <a:cubicBezTo>
                      <a:pt x="40" y="266"/>
                      <a:pt x="44" y="256"/>
                      <a:pt x="48" y="245"/>
                    </a:cubicBezTo>
                    <a:cubicBezTo>
                      <a:pt x="56" y="227"/>
                      <a:pt x="63" y="208"/>
                      <a:pt x="72" y="191"/>
                    </a:cubicBezTo>
                    <a:cubicBezTo>
                      <a:pt x="83" y="170"/>
                      <a:pt x="96" y="148"/>
                      <a:pt x="92" y="120"/>
                    </a:cubicBezTo>
                    <a:cubicBezTo>
                      <a:pt x="89" y="101"/>
                      <a:pt x="99" y="80"/>
                      <a:pt x="105" y="61"/>
                    </a:cubicBezTo>
                    <a:cubicBezTo>
                      <a:pt x="114" y="45"/>
                      <a:pt x="122" y="28"/>
                      <a:pt x="123" y="9"/>
                    </a:cubicBezTo>
                    <a:cubicBezTo>
                      <a:pt x="125" y="7"/>
                      <a:pt x="123" y="0"/>
                      <a:pt x="129" y="2"/>
                    </a:cubicBezTo>
                    <a:cubicBezTo>
                      <a:pt x="134" y="3"/>
                      <a:pt x="132" y="9"/>
                      <a:pt x="131" y="13"/>
                    </a:cubicBezTo>
                    <a:cubicBezTo>
                      <a:pt x="127" y="23"/>
                      <a:pt x="125" y="34"/>
                      <a:pt x="125" y="45"/>
                    </a:cubicBezTo>
                    <a:cubicBezTo>
                      <a:pt x="123" y="68"/>
                      <a:pt x="105" y="84"/>
                      <a:pt x="100" y="106"/>
                    </a:cubicBezTo>
                    <a:cubicBezTo>
                      <a:pt x="99" y="113"/>
                      <a:pt x="98" y="120"/>
                      <a:pt x="99" y="128"/>
                    </a:cubicBezTo>
                    <a:cubicBezTo>
                      <a:pt x="102" y="123"/>
                      <a:pt x="105" y="118"/>
                      <a:pt x="110" y="110"/>
                    </a:cubicBezTo>
                    <a:cubicBezTo>
                      <a:pt x="111" y="122"/>
                      <a:pt x="106" y="128"/>
                      <a:pt x="104" y="135"/>
                    </a:cubicBezTo>
                    <a:cubicBezTo>
                      <a:pt x="87" y="174"/>
                      <a:pt x="67" y="212"/>
                      <a:pt x="54" y="253"/>
                    </a:cubicBezTo>
                    <a:cubicBezTo>
                      <a:pt x="52" y="260"/>
                      <a:pt x="46" y="267"/>
                      <a:pt x="59" y="269"/>
                    </a:cubicBezTo>
                    <a:cubicBezTo>
                      <a:pt x="61" y="267"/>
                      <a:pt x="63" y="267"/>
                      <a:pt x="65" y="269"/>
                    </a:cubicBezTo>
                    <a:close/>
                  </a:path>
                </a:pathLst>
              </a:custGeom>
              <a:solidFill>
                <a:srgbClr val="7253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7" name="Freeform 84">
                <a:extLst>
                  <a:ext uri="{FF2B5EF4-FFF2-40B4-BE49-F238E27FC236}">
                    <a16:creationId xmlns:a16="http://schemas.microsoft.com/office/drawing/2014/main" id="{E91FDC2A-955B-474D-A9F3-04E934629899}"/>
                  </a:ext>
                </a:extLst>
              </p:cNvPr>
              <p:cNvSpPr>
                <a:spLocks/>
              </p:cNvSpPr>
              <p:nvPr/>
            </p:nvSpPr>
            <p:spPr bwMode="auto">
              <a:xfrm>
                <a:off x="1929" y="2683"/>
                <a:ext cx="185" cy="52"/>
              </a:xfrm>
              <a:custGeom>
                <a:avLst/>
                <a:gdLst>
                  <a:gd name="T0" fmla="*/ 165 w 165"/>
                  <a:gd name="T1" fmla="*/ 36 h 46"/>
                  <a:gd name="T2" fmla="*/ 161 w 165"/>
                  <a:gd name="T3" fmla="*/ 41 h 46"/>
                  <a:gd name="T4" fmla="*/ 82 w 165"/>
                  <a:gd name="T5" fmla="*/ 46 h 46"/>
                  <a:gd name="T6" fmla="*/ 0 w 165"/>
                  <a:gd name="T7" fmla="*/ 43 h 46"/>
                  <a:gd name="T8" fmla="*/ 75 w 165"/>
                  <a:gd name="T9" fmla="*/ 0 h 46"/>
                  <a:gd name="T10" fmla="*/ 156 w 165"/>
                  <a:gd name="T11" fmla="*/ 12 h 46"/>
                  <a:gd name="T12" fmla="*/ 165 w 165"/>
                  <a:gd name="T13" fmla="*/ 36 h 46"/>
                </a:gdLst>
                <a:ahLst/>
                <a:cxnLst>
                  <a:cxn ang="0">
                    <a:pos x="T0" y="T1"/>
                  </a:cxn>
                  <a:cxn ang="0">
                    <a:pos x="T2" y="T3"/>
                  </a:cxn>
                  <a:cxn ang="0">
                    <a:pos x="T4" y="T5"/>
                  </a:cxn>
                  <a:cxn ang="0">
                    <a:pos x="T6" y="T7"/>
                  </a:cxn>
                  <a:cxn ang="0">
                    <a:pos x="T8" y="T9"/>
                  </a:cxn>
                  <a:cxn ang="0">
                    <a:pos x="T10" y="T11"/>
                  </a:cxn>
                  <a:cxn ang="0">
                    <a:pos x="T12" y="T13"/>
                  </a:cxn>
                </a:cxnLst>
                <a:rect l="0" t="0" r="r" b="b"/>
                <a:pathLst>
                  <a:path w="165" h="46">
                    <a:moveTo>
                      <a:pt x="165" y="36"/>
                    </a:moveTo>
                    <a:cubicBezTo>
                      <a:pt x="164" y="38"/>
                      <a:pt x="165" y="41"/>
                      <a:pt x="161" y="41"/>
                    </a:cubicBezTo>
                    <a:cubicBezTo>
                      <a:pt x="134" y="38"/>
                      <a:pt x="108" y="46"/>
                      <a:pt x="82" y="46"/>
                    </a:cubicBezTo>
                    <a:cubicBezTo>
                      <a:pt x="55" y="46"/>
                      <a:pt x="27" y="44"/>
                      <a:pt x="0" y="43"/>
                    </a:cubicBezTo>
                    <a:cubicBezTo>
                      <a:pt x="25" y="29"/>
                      <a:pt x="50" y="15"/>
                      <a:pt x="75" y="0"/>
                    </a:cubicBezTo>
                    <a:cubicBezTo>
                      <a:pt x="102" y="6"/>
                      <a:pt x="129" y="8"/>
                      <a:pt x="156" y="12"/>
                    </a:cubicBezTo>
                    <a:cubicBezTo>
                      <a:pt x="160" y="19"/>
                      <a:pt x="165" y="27"/>
                      <a:pt x="165" y="36"/>
                    </a:cubicBezTo>
                    <a:close/>
                  </a:path>
                </a:pathLst>
              </a:custGeom>
              <a:solidFill>
                <a:srgbClr val="83B9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8" name="Freeform 85">
                <a:extLst>
                  <a:ext uri="{FF2B5EF4-FFF2-40B4-BE49-F238E27FC236}">
                    <a16:creationId xmlns:a16="http://schemas.microsoft.com/office/drawing/2014/main" id="{466047B0-A1B3-49AD-B5EA-C87DA19EA7B7}"/>
                  </a:ext>
                </a:extLst>
              </p:cNvPr>
              <p:cNvSpPr>
                <a:spLocks/>
              </p:cNvSpPr>
              <p:nvPr/>
            </p:nvSpPr>
            <p:spPr bwMode="auto">
              <a:xfrm>
                <a:off x="2176" y="3989"/>
                <a:ext cx="219" cy="42"/>
              </a:xfrm>
              <a:custGeom>
                <a:avLst/>
                <a:gdLst>
                  <a:gd name="T0" fmla="*/ 23 w 195"/>
                  <a:gd name="T1" fmla="*/ 13 h 38"/>
                  <a:gd name="T2" fmla="*/ 69 w 195"/>
                  <a:gd name="T3" fmla="*/ 5 h 38"/>
                  <a:gd name="T4" fmla="*/ 195 w 195"/>
                  <a:gd name="T5" fmla="*/ 3 h 38"/>
                  <a:gd name="T6" fmla="*/ 195 w 195"/>
                  <a:gd name="T7" fmla="*/ 17 h 38"/>
                  <a:gd name="T8" fmla="*/ 183 w 195"/>
                  <a:gd name="T9" fmla="*/ 26 h 38"/>
                  <a:gd name="T10" fmla="*/ 0 w 195"/>
                  <a:gd name="T11" fmla="*/ 38 h 38"/>
                  <a:gd name="T12" fmla="*/ 17 w 195"/>
                  <a:gd name="T13" fmla="*/ 29 h 38"/>
                  <a:gd name="T14" fmla="*/ 47 w 195"/>
                  <a:gd name="T15" fmla="*/ 21 h 38"/>
                  <a:gd name="T16" fmla="*/ 23 w 195"/>
                  <a:gd name="T17" fmla="*/ 13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5" h="38">
                    <a:moveTo>
                      <a:pt x="23" y="13"/>
                    </a:moveTo>
                    <a:cubicBezTo>
                      <a:pt x="36" y="0"/>
                      <a:pt x="54" y="6"/>
                      <a:pt x="69" y="5"/>
                    </a:cubicBezTo>
                    <a:cubicBezTo>
                      <a:pt x="111" y="1"/>
                      <a:pt x="153" y="0"/>
                      <a:pt x="195" y="3"/>
                    </a:cubicBezTo>
                    <a:cubicBezTo>
                      <a:pt x="195" y="8"/>
                      <a:pt x="195" y="12"/>
                      <a:pt x="195" y="17"/>
                    </a:cubicBezTo>
                    <a:cubicBezTo>
                      <a:pt x="192" y="21"/>
                      <a:pt x="189" y="25"/>
                      <a:pt x="183" y="26"/>
                    </a:cubicBezTo>
                    <a:cubicBezTo>
                      <a:pt x="122" y="29"/>
                      <a:pt x="61" y="38"/>
                      <a:pt x="0" y="38"/>
                    </a:cubicBezTo>
                    <a:cubicBezTo>
                      <a:pt x="1" y="27"/>
                      <a:pt x="10" y="30"/>
                      <a:pt x="17" y="29"/>
                    </a:cubicBezTo>
                    <a:cubicBezTo>
                      <a:pt x="27" y="29"/>
                      <a:pt x="38" y="29"/>
                      <a:pt x="47" y="21"/>
                    </a:cubicBezTo>
                    <a:cubicBezTo>
                      <a:pt x="39" y="19"/>
                      <a:pt x="28" y="25"/>
                      <a:pt x="23" y="13"/>
                    </a:cubicBezTo>
                    <a:close/>
                  </a:path>
                </a:pathLst>
              </a:custGeom>
              <a:solidFill>
                <a:srgbClr val="5FAB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9" name="Freeform 86">
                <a:extLst>
                  <a:ext uri="{FF2B5EF4-FFF2-40B4-BE49-F238E27FC236}">
                    <a16:creationId xmlns:a16="http://schemas.microsoft.com/office/drawing/2014/main" id="{F3E9612A-4FDE-4A97-B9F8-A98A73E8022E}"/>
                  </a:ext>
                </a:extLst>
              </p:cNvPr>
              <p:cNvSpPr>
                <a:spLocks/>
              </p:cNvSpPr>
              <p:nvPr/>
            </p:nvSpPr>
            <p:spPr bwMode="auto">
              <a:xfrm>
                <a:off x="117" y="3666"/>
                <a:ext cx="195" cy="47"/>
              </a:xfrm>
              <a:custGeom>
                <a:avLst/>
                <a:gdLst>
                  <a:gd name="T0" fmla="*/ 1 w 174"/>
                  <a:gd name="T1" fmla="*/ 6 h 42"/>
                  <a:gd name="T2" fmla="*/ 63 w 174"/>
                  <a:gd name="T3" fmla="*/ 2 h 42"/>
                  <a:gd name="T4" fmla="*/ 136 w 174"/>
                  <a:gd name="T5" fmla="*/ 5 h 42"/>
                  <a:gd name="T6" fmla="*/ 174 w 174"/>
                  <a:gd name="T7" fmla="*/ 29 h 42"/>
                  <a:gd name="T8" fmla="*/ 150 w 174"/>
                  <a:gd name="T9" fmla="*/ 31 h 42"/>
                  <a:gd name="T10" fmla="*/ 103 w 174"/>
                  <a:gd name="T11" fmla="*/ 37 h 42"/>
                  <a:gd name="T12" fmla="*/ 54 w 174"/>
                  <a:gd name="T13" fmla="*/ 30 h 42"/>
                  <a:gd name="T14" fmla="*/ 16 w 174"/>
                  <a:gd name="T15" fmla="*/ 28 h 42"/>
                  <a:gd name="T16" fmla="*/ 0 w 174"/>
                  <a:gd name="T17" fmla="*/ 13 h 42"/>
                  <a:gd name="T18" fmla="*/ 1 w 174"/>
                  <a:gd name="T19" fmla="*/ 6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4" h="42">
                    <a:moveTo>
                      <a:pt x="1" y="6"/>
                    </a:moveTo>
                    <a:cubicBezTo>
                      <a:pt x="21" y="4"/>
                      <a:pt x="42" y="4"/>
                      <a:pt x="63" y="2"/>
                    </a:cubicBezTo>
                    <a:cubicBezTo>
                      <a:pt x="87" y="0"/>
                      <a:pt x="112" y="4"/>
                      <a:pt x="136" y="5"/>
                    </a:cubicBezTo>
                    <a:cubicBezTo>
                      <a:pt x="149" y="12"/>
                      <a:pt x="165" y="15"/>
                      <a:pt x="174" y="29"/>
                    </a:cubicBezTo>
                    <a:cubicBezTo>
                      <a:pt x="167" y="39"/>
                      <a:pt x="158" y="30"/>
                      <a:pt x="150" y="31"/>
                    </a:cubicBezTo>
                    <a:cubicBezTo>
                      <a:pt x="134" y="34"/>
                      <a:pt x="118" y="31"/>
                      <a:pt x="103" y="37"/>
                    </a:cubicBezTo>
                    <a:cubicBezTo>
                      <a:pt x="86" y="42"/>
                      <a:pt x="71" y="31"/>
                      <a:pt x="54" y="30"/>
                    </a:cubicBezTo>
                    <a:cubicBezTo>
                      <a:pt x="42" y="30"/>
                      <a:pt x="27" y="27"/>
                      <a:pt x="16" y="28"/>
                    </a:cubicBezTo>
                    <a:cubicBezTo>
                      <a:pt x="1" y="29"/>
                      <a:pt x="0" y="23"/>
                      <a:pt x="0" y="13"/>
                    </a:cubicBezTo>
                    <a:cubicBezTo>
                      <a:pt x="0" y="11"/>
                      <a:pt x="1" y="8"/>
                      <a:pt x="1" y="6"/>
                    </a:cubicBezTo>
                    <a:close/>
                  </a:path>
                </a:pathLst>
              </a:custGeom>
              <a:solidFill>
                <a:srgbClr val="4F9D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0" name="Freeform 87">
                <a:extLst>
                  <a:ext uri="{FF2B5EF4-FFF2-40B4-BE49-F238E27FC236}">
                    <a16:creationId xmlns:a16="http://schemas.microsoft.com/office/drawing/2014/main" id="{FCA814B6-EAF8-4875-9E0C-328CA191E5B0}"/>
                  </a:ext>
                </a:extLst>
              </p:cNvPr>
              <p:cNvSpPr>
                <a:spLocks/>
              </p:cNvSpPr>
              <p:nvPr/>
            </p:nvSpPr>
            <p:spPr bwMode="auto">
              <a:xfrm>
                <a:off x="715" y="1434"/>
                <a:ext cx="216" cy="466"/>
              </a:xfrm>
              <a:custGeom>
                <a:avLst/>
                <a:gdLst>
                  <a:gd name="T0" fmla="*/ 17 w 192"/>
                  <a:gd name="T1" fmla="*/ 332 h 415"/>
                  <a:gd name="T2" fmla="*/ 98 w 192"/>
                  <a:gd name="T3" fmla="*/ 188 h 415"/>
                  <a:gd name="T4" fmla="*/ 152 w 192"/>
                  <a:gd name="T5" fmla="*/ 98 h 415"/>
                  <a:gd name="T6" fmla="*/ 184 w 192"/>
                  <a:gd name="T7" fmla="*/ 13 h 415"/>
                  <a:gd name="T8" fmla="*/ 192 w 192"/>
                  <a:gd name="T9" fmla="*/ 0 h 415"/>
                  <a:gd name="T10" fmla="*/ 192 w 192"/>
                  <a:gd name="T11" fmla="*/ 0 h 415"/>
                  <a:gd name="T12" fmla="*/ 145 w 192"/>
                  <a:gd name="T13" fmla="*/ 126 h 415"/>
                  <a:gd name="T14" fmla="*/ 67 w 192"/>
                  <a:gd name="T15" fmla="*/ 264 h 415"/>
                  <a:gd name="T16" fmla="*/ 47 w 192"/>
                  <a:gd name="T17" fmla="*/ 330 h 415"/>
                  <a:gd name="T18" fmla="*/ 25 w 192"/>
                  <a:gd name="T19" fmla="*/ 376 h 415"/>
                  <a:gd name="T20" fmla="*/ 4 w 192"/>
                  <a:gd name="T21" fmla="*/ 415 h 415"/>
                  <a:gd name="T22" fmla="*/ 14 w 192"/>
                  <a:gd name="T23" fmla="*/ 380 h 415"/>
                  <a:gd name="T24" fmla="*/ 33 w 192"/>
                  <a:gd name="T25" fmla="*/ 324 h 415"/>
                  <a:gd name="T26" fmla="*/ 16 w 192"/>
                  <a:gd name="T27" fmla="*/ 369 h 415"/>
                  <a:gd name="T28" fmla="*/ 6 w 192"/>
                  <a:gd name="T29" fmla="*/ 377 h 415"/>
                  <a:gd name="T30" fmla="*/ 4 w 192"/>
                  <a:gd name="T31" fmla="*/ 364 h 415"/>
                  <a:gd name="T32" fmla="*/ 17 w 192"/>
                  <a:gd name="T33" fmla="*/ 332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92" h="415">
                    <a:moveTo>
                      <a:pt x="17" y="332"/>
                    </a:moveTo>
                    <a:cubicBezTo>
                      <a:pt x="47" y="286"/>
                      <a:pt x="72" y="237"/>
                      <a:pt x="98" y="188"/>
                    </a:cubicBezTo>
                    <a:cubicBezTo>
                      <a:pt x="114" y="157"/>
                      <a:pt x="136" y="130"/>
                      <a:pt x="152" y="98"/>
                    </a:cubicBezTo>
                    <a:cubicBezTo>
                      <a:pt x="165" y="70"/>
                      <a:pt x="169" y="40"/>
                      <a:pt x="184" y="13"/>
                    </a:cubicBezTo>
                    <a:cubicBezTo>
                      <a:pt x="186" y="8"/>
                      <a:pt x="187" y="3"/>
                      <a:pt x="192" y="0"/>
                    </a:cubicBezTo>
                    <a:cubicBezTo>
                      <a:pt x="192" y="0"/>
                      <a:pt x="192" y="0"/>
                      <a:pt x="192" y="0"/>
                    </a:cubicBezTo>
                    <a:cubicBezTo>
                      <a:pt x="181" y="43"/>
                      <a:pt x="167" y="86"/>
                      <a:pt x="145" y="126"/>
                    </a:cubicBezTo>
                    <a:cubicBezTo>
                      <a:pt x="120" y="172"/>
                      <a:pt x="89" y="215"/>
                      <a:pt x="67" y="264"/>
                    </a:cubicBezTo>
                    <a:cubicBezTo>
                      <a:pt x="58" y="285"/>
                      <a:pt x="47" y="305"/>
                      <a:pt x="47" y="330"/>
                    </a:cubicBezTo>
                    <a:cubicBezTo>
                      <a:pt x="47" y="345"/>
                      <a:pt x="32" y="361"/>
                      <a:pt x="25" y="376"/>
                    </a:cubicBezTo>
                    <a:cubicBezTo>
                      <a:pt x="18" y="388"/>
                      <a:pt x="12" y="400"/>
                      <a:pt x="4" y="415"/>
                    </a:cubicBezTo>
                    <a:cubicBezTo>
                      <a:pt x="3" y="399"/>
                      <a:pt x="9" y="390"/>
                      <a:pt x="14" y="380"/>
                    </a:cubicBezTo>
                    <a:cubicBezTo>
                      <a:pt x="17" y="359"/>
                      <a:pt x="31" y="342"/>
                      <a:pt x="33" y="324"/>
                    </a:cubicBezTo>
                    <a:cubicBezTo>
                      <a:pt x="29" y="338"/>
                      <a:pt x="23" y="354"/>
                      <a:pt x="16" y="369"/>
                    </a:cubicBezTo>
                    <a:cubicBezTo>
                      <a:pt x="14" y="373"/>
                      <a:pt x="13" y="379"/>
                      <a:pt x="6" y="377"/>
                    </a:cubicBezTo>
                    <a:cubicBezTo>
                      <a:pt x="0" y="375"/>
                      <a:pt x="1" y="369"/>
                      <a:pt x="4" y="364"/>
                    </a:cubicBezTo>
                    <a:cubicBezTo>
                      <a:pt x="10" y="354"/>
                      <a:pt x="6" y="340"/>
                      <a:pt x="17" y="332"/>
                    </a:cubicBezTo>
                    <a:close/>
                  </a:path>
                </a:pathLst>
              </a:custGeom>
              <a:solidFill>
                <a:srgbClr val="936A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1" name="Freeform 88">
                <a:extLst>
                  <a:ext uri="{FF2B5EF4-FFF2-40B4-BE49-F238E27FC236}">
                    <a16:creationId xmlns:a16="http://schemas.microsoft.com/office/drawing/2014/main" id="{ABC94D8C-A3B7-4047-A097-BF1B789133AD}"/>
                  </a:ext>
                </a:extLst>
              </p:cNvPr>
              <p:cNvSpPr>
                <a:spLocks/>
              </p:cNvSpPr>
              <p:nvPr/>
            </p:nvSpPr>
            <p:spPr bwMode="auto">
              <a:xfrm>
                <a:off x="62" y="3937"/>
                <a:ext cx="413" cy="55"/>
              </a:xfrm>
              <a:custGeom>
                <a:avLst/>
                <a:gdLst>
                  <a:gd name="T0" fmla="*/ 5 w 368"/>
                  <a:gd name="T1" fmla="*/ 0 h 49"/>
                  <a:gd name="T2" fmla="*/ 72 w 368"/>
                  <a:gd name="T3" fmla="*/ 5 h 49"/>
                  <a:gd name="T4" fmla="*/ 232 w 368"/>
                  <a:gd name="T5" fmla="*/ 26 h 49"/>
                  <a:gd name="T6" fmla="*/ 332 w 368"/>
                  <a:gd name="T7" fmla="*/ 30 h 49"/>
                  <a:gd name="T8" fmla="*/ 365 w 368"/>
                  <a:gd name="T9" fmla="*/ 32 h 49"/>
                  <a:gd name="T10" fmla="*/ 349 w 368"/>
                  <a:gd name="T11" fmla="*/ 45 h 49"/>
                  <a:gd name="T12" fmla="*/ 321 w 368"/>
                  <a:gd name="T13" fmla="*/ 44 h 49"/>
                  <a:gd name="T14" fmla="*/ 295 w 368"/>
                  <a:gd name="T15" fmla="*/ 43 h 49"/>
                  <a:gd name="T16" fmla="*/ 273 w 368"/>
                  <a:gd name="T17" fmla="*/ 49 h 49"/>
                  <a:gd name="T18" fmla="*/ 210 w 368"/>
                  <a:gd name="T19" fmla="*/ 44 h 49"/>
                  <a:gd name="T20" fmla="*/ 156 w 368"/>
                  <a:gd name="T21" fmla="*/ 32 h 49"/>
                  <a:gd name="T22" fmla="*/ 113 w 368"/>
                  <a:gd name="T23" fmla="*/ 30 h 49"/>
                  <a:gd name="T24" fmla="*/ 57 w 368"/>
                  <a:gd name="T25" fmla="*/ 27 h 49"/>
                  <a:gd name="T26" fmla="*/ 39 w 368"/>
                  <a:gd name="T27" fmla="*/ 24 h 49"/>
                  <a:gd name="T28" fmla="*/ 17 w 368"/>
                  <a:gd name="T29" fmla="*/ 17 h 49"/>
                  <a:gd name="T30" fmla="*/ 1 w 368"/>
                  <a:gd name="T31" fmla="*/ 12 h 49"/>
                  <a:gd name="T32" fmla="*/ 5 w 368"/>
                  <a:gd name="T33"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68" h="49">
                    <a:moveTo>
                      <a:pt x="5" y="0"/>
                    </a:moveTo>
                    <a:cubicBezTo>
                      <a:pt x="27" y="9"/>
                      <a:pt x="50" y="3"/>
                      <a:pt x="72" y="5"/>
                    </a:cubicBezTo>
                    <a:cubicBezTo>
                      <a:pt x="126" y="10"/>
                      <a:pt x="178" y="22"/>
                      <a:pt x="232" y="26"/>
                    </a:cubicBezTo>
                    <a:cubicBezTo>
                      <a:pt x="265" y="29"/>
                      <a:pt x="298" y="32"/>
                      <a:pt x="332" y="30"/>
                    </a:cubicBezTo>
                    <a:cubicBezTo>
                      <a:pt x="343" y="29"/>
                      <a:pt x="354" y="31"/>
                      <a:pt x="365" y="32"/>
                    </a:cubicBezTo>
                    <a:cubicBezTo>
                      <a:pt x="368" y="47"/>
                      <a:pt x="358" y="47"/>
                      <a:pt x="349" y="45"/>
                    </a:cubicBezTo>
                    <a:cubicBezTo>
                      <a:pt x="340" y="44"/>
                      <a:pt x="331" y="41"/>
                      <a:pt x="321" y="44"/>
                    </a:cubicBezTo>
                    <a:cubicBezTo>
                      <a:pt x="312" y="47"/>
                      <a:pt x="303" y="47"/>
                      <a:pt x="295" y="43"/>
                    </a:cubicBezTo>
                    <a:cubicBezTo>
                      <a:pt x="285" y="38"/>
                      <a:pt x="279" y="41"/>
                      <a:pt x="273" y="49"/>
                    </a:cubicBezTo>
                    <a:cubicBezTo>
                      <a:pt x="253" y="41"/>
                      <a:pt x="232" y="43"/>
                      <a:pt x="210" y="44"/>
                    </a:cubicBezTo>
                    <a:cubicBezTo>
                      <a:pt x="192" y="44"/>
                      <a:pt x="174" y="33"/>
                      <a:pt x="156" y="32"/>
                    </a:cubicBezTo>
                    <a:cubicBezTo>
                      <a:pt x="142" y="32"/>
                      <a:pt x="128" y="26"/>
                      <a:pt x="113" y="30"/>
                    </a:cubicBezTo>
                    <a:cubicBezTo>
                      <a:pt x="95" y="23"/>
                      <a:pt x="76" y="24"/>
                      <a:pt x="57" y="27"/>
                    </a:cubicBezTo>
                    <a:cubicBezTo>
                      <a:pt x="49" y="29"/>
                      <a:pt x="45" y="29"/>
                      <a:pt x="39" y="24"/>
                    </a:cubicBezTo>
                    <a:cubicBezTo>
                      <a:pt x="34" y="18"/>
                      <a:pt x="26" y="15"/>
                      <a:pt x="17" y="17"/>
                    </a:cubicBezTo>
                    <a:cubicBezTo>
                      <a:pt x="11" y="19"/>
                      <a:pt x="6" y="16"/>
                      <a:pt x="1" y="12"/>
                    </a:cubicBezTo>
                    <a:cubicBezTo>
                      <a:pt x="0" y="7"/>
                      <a:pt x="3" y="4"/>
                      <a:pt x="5" y="0"/>
                    </a:cubicBezTo>
                    <a:close/>
                  </a:path>
                </a:pathLst>
              </a:custGeom>
              <a:solidFill>
                <a:srgbClr val="82BB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2" name="Freeform 89">
                <a:extLst>
                  <a:ext uri="{FF2B5EF4-FFF2-40B4-BE49-F238E27FC236}">
                    <a16:creationId xmlns:a16="http://schemas.microsoft.com/office/drawing/2014/main" id="{10644986-6EEF-4EDA-A543-CB6B3F646075}"/>
                  </a:ext>
                </a:extLst>
              </p:cNvPr>
              <p:cNvSpPr>
                <a:spLocks/>
              </p:cNvSpPr>
              <p:nvPr/>
            </p:nvSpPr>
            <p:spPr bwMode="auto">
              <a:xfrm>
                <a:off x="36" y="4040"/>
                <a:ext cx="238" cy="54"/>
              </a:xfrm>
              <a:custGeom>
                <a:avLst/>
                <a:gdLst>
                  <a:gd name="T0" fmla="*/ 8 w 212"/>
                  <a:gd name="T1" fmla="*/ 4 h 48"/>
                  <a:gd name="T2" fmla="*/ 26 w 212"/>
                  <a:gd name="T3" fmla="*/ 11 h 48"/>
                  <a:gd name="T4" fmla="*/ 40 w 212"/>
                  <a:gd name="T5" fmla="*/ 8 h 48"/>
                  <a:gd name="T6" fmla="*/ 65 w 212"/>
                  <a:gd name="T7" fmla="*/ 5 h 48"/>
                  <a:gd name="T8" fmla="*/ 144 w 212"/>
                  <a:gd name="T9" fmla="*/ 13 h 48"/>
                  <a:gd name="T10" fmla="*/ 212 w 212"/>
                  <a:gd name="T11" fmla="*/ 24 h 48"/>
                  <a:gd name="T12" fmla="*/ 184 w 212"/>
                  <a:gd name="T13" fmla="*/ 32 h 48"/>
                  <a:gd name="T14" fmla="*/ 131 w 212"/>
                  <a:gd name="T15" fmla="*/ 33 h 48"/>
                  <a:gd name="T16" fmla="*/ 113 w 212"/>
                  <a:gd name="T17" fmla="*/ 32 h 48"/>
                  <a:gd name="T18" fmla="*/ 100 w 212"/>
                  <a:gd name="T19" fmla="*/ 31 h 48"/>
                  <a:gd name="T20" fmla="*/ 85 w 212"/>
                  <a:gd name="T21" fmla="*/ 28 h 48"/>
                  <a:gd name="T22" fmla="*/ 71 w 212"/>
                  <a:gd name="T23" fmla="*/ 23 h 48"/>
                  <a:gd name="T24" fmla="*/ 65 w 212"/>
                  <a:gd name="T25" fmla="*/ 38 h 48"/>
                  <a:gd name="T26" fmla="*/ 60 w 212"/>
                  <a:gd name="T27" fmla="*/ 48 h 48"/>
                  <a:gd name="T28" fmla="*/ 0 w 212"/>
                  <a:gd name="T29" fmla="*/ 44 h 48"/>
                  <a:gd name="T30" fmla="*/ 8 w 212"/>
                  <a:gd name="T31" fmla="*/ 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12" h="48">
                    <a:moveTo>
                      <a:pt x="8" y="4"/>
                    </a:moveTo>
                    <a:cubicBezTo>
                      <a:pt x="14" y="7"/>
                      <a:pt x="21" y="6"/>
                      <a:pt x="26" y="11"/>
                    </a:cubicBezTo>
                    <a:cubicBezTo>
                      <a:pt x="31" y="15"/>
                      <a:pt x="35" y="18"/>
                      <a:pt x="40" y="8"/>
                    </a:cubicBezTo>
                    <a:cubicBezTo>
                      <a:pt x="44" y="0"/>
                      <a:pt x="56" y="4"/>
                      <a:pt x="65" y="5"/>
                    </a:cubicBezTo>
                    <a:cubicBezTo>
                      <a:pt x="91" y="9"/>
                      <a:pt x="117" y="17"/>
                      <a:pt x="144" y="13"/>
                    </a:cubicBezTo>
                    <a:cubicBezTo>
                      <a:pt x="167" y="9"/>
                      <a:pt x="189" y="24"/>
                      <a:pt x="212" y="24"/>
                    </a:cubicBezTo>
                    <a:cubicBezTo>
                      <a:pt x="206" y="39"/>
                      <a:pt x="193" y="35"/>
                      <a:pt x="184" y="32"/>
                    </a:cubicBezTo>
                    <a:cubicBezTo>
                      <a:pt x="166" y="27"/>
                      <a:pt x="149" y="28"/>
                      <a:pt x="131" y="33"/>
                    </a:cubicBezTo>
                    <a:cubicBezTo>
                      <a:pt x="125" y="36"/>
                      <a:pt x="118" y="38"/>
                      <a:pt x="113" y="32"/>
                    </a:cubicBezTo>
                    <a:cubicBezTo>
                      <a:pt x="108" y="26"/>
                      <a:pt x="105" y="28"/>
                      <a:pt x="100" y="31"/>
                    </a:cubicBezTo>
                    <a:cubicBezTo>
                      <a:pt x="95" y="35"/>
                      <a:pt x="89" y="36"/>
                      <a:pt x="85" y="28"/>
                    </a:cubicBezTo>
                    <a:cubicBezTo>
                      <a:pt x="82" y="22"/>
                      <a:pt x="77" y="19"/>
                      <a:pt x="71" y="23"/>
                    </a:cubicBezTo>
                    <a:cubicBezTo>
                      <a:pt x="66" y="27"/>
                      <a:pt x="59" y="29"/>
                      <a:pt x="65" y="38"/>
                    </a:cubicBezTo>
                    <a:cubicBezTo>
                      <a:pt x="67" y="42"/>
                      <a:pt x="63" y="45"/>
                      <a:pt x="60" y="48"/>
                    </a:cubicBezTo>
                    <a:cubicBezTo>
                      <a:pt x="40" y="47"/>
                      <a:pt x="20" y="45"/>
                      <a:pt x="0" y="44"/>
                    </a:cubicBezTo>
                    <a:cubicBezTo>
                      <a:pt x="2" y="30"/>
                      <a:pt x="2" y="17"/>
                      <a:pt x="8" y="4"/>
                    </a:cubicBezTo>
                    <a:close/>
                  </a:path>
                </a:pathLst>
              </a:custGeom>
              <a:solidFill>
                <a:srgbClr val="ADCF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3" name="Freeform 90">
                <a:extLst>
                  <a:ext uri="{FF2B5EF4-FFF2-40B4-BE49-F238E27FC236}">
                    <a16:creationId xmlns:a16="http://schemas.microsoft.com/office/drawing/2014/main" id="{24F6DA94-4E99-48DA-8BBA-BE5BB68A587D}"/>
                  </a:ext>
                </a:extLst>
              </p:cNvPr>
              <p:cNvSpPr>
                <a:spLocks/>
              </p:cNvSpPr>
              <p:nvPr/>
            </p:nvSpPr>
            <p:spPr bwMode="auto">
              <a:xfrm>
                <a:off x="720" y="715"/>
                <a:ext cx="172" cy="155"/>
              </a:xfrm>
              <a:custGeom>
                <a:avLst/>
                <a:gdLst>
                  <a:gd name="T0" fmla="*/ 3 w 153"/>
                  <a:gd name="T1" fmla="*/ 36 h 138"/>
                  <a:gd name="T2" fmla="*/ 11 w 153"/>
                  <a:gd name="T3" fmla="*/ 28 h 138"/>
                  <a:gd name="T4" fmla="*/ 24 w 153"/>
                  <a:gd name="T5" fmla="*/ 32 h 138"/>
                  <a:gd name="T6" fmla="*/ 11 w 153"/>
                  <a:gd name="T7" fmla="*/ 0 h 138"/>
                  <a:gd name="T8" fmla="*/ 67 w 153"/>
                  <a:gd name="T9" fmla="*/ 41 h 138"/>
                  <a:gd name="T10" fmla="*/ 140 w 153"/>
                  <a:gd name="T11" fmla="*/ 103 h 138"/>
                  <a:gd name="T12" fmla="*/ 148 w 153"/>
                  <a:gd name="T13" fmla="*/ 114 h 138"/>
                  <a:gd name="T14" fmla="*/ 150 w 153"/>
                  <a:gd name="T15" fmla="*/ 129 h 138"/>
                  <a:gd name="T16" fmla="*/ 145 w 153"/>
                  <a:gd name="T17" fmla="*/ 138 h 138"/>
                  <a:gd name="T18" fmla="*/ 140 w 153"/>
                  <a:gd name="T19" fmla="*/ 136 h 138"/>
                  <a:gd name="T20" fmla="*/ 80 w 153"/>
                  <a:gd name="T21" fmla="*/ 92 h 138"/>
                  <a:gd name="T22" fmla="*/ 47 w 153"/>
                  <a:gd name="T23" fmla="*/ 59 h 138"/>
                  <a:gd name="T24" fmla="*/ 59 w 153"/>
                  <a:gd name="T25" fmla="*/ 76 h 138"/>
                  <a:gd name="T26" fmla="*/ 43 w 153"/>
                  <a:gd name="T27" fmla="*/ 79 h 138"/>
                  <a:gd name="T28" fmla="*/ 32 w 153"/>
                  <a:gd name="T29" fmla="*/ 71 h 138"/>
                  <a:gd name="T30" fmla="*/ 9 w 153"/>
                  <a:gd name="T31" fmla="*/ 46 h 138"/>
                  <a:gd name="T32" fmla="*/ 3 w 153"/>
                  <a:gd name="T33" fmla="*/ 36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3" h="138">
                    <a:moveTo>
                      <a:pt x="3" y="36"/>
                    </a:moveTo>
                    <a:cubicBezTo>
                      <a:pt x="7" y="35"/>
                      <a:pt x="10" y="32"/>
                      <a:pt x="11" y="28"/>
                    </a:cubicBezTo>
                    <a:cubicBezTo>
                      <a:pt x="17" y="22"/>
                      <a:pt x="18" y="37"/>
                      <a:pt x="24" y="32"/>
                    </a:cubicBezTo>
                    <a:cubicBezTo>
                      <a:pt x="28" y="18"/>
                      <a:pt x="9" y="13"/>
                      <a:pt x="11" y="0"/>
                    </a:cubicBezTo>
                    <a:cubicBezTo>
                      <a:pt x="36" y="5"/>
                      <a:pt x="50" y="26"/>
                      <a:pt x="67" y="41"/>
                    </a:cubicBezTo>
                    <a:cubicBezTo>
                      <a:pt x="91" y="62"/>
                      <a:pt x="118" y="80"/>
                      <a:pt x="140" y="103"/>
                    </a:cubicBezTo>
                    <a:cubicBezTo>
                      <a:pt x="143" y="106"/>
                      <a:pt x="147" y="109"/>
                      <a:pt x="148" y="114"/>
                    </a:cubicBezTo>
                    <a:cubicBezTo>
                      <a:pt x="148" y="119"/>
                      <a:pt x="147" y="124"/>
                      <a:pt x="150" y="129"/>
                    </a:cubicBezTo>
                    <a:cubicBezTo>
                      <a:pt x="153" y="134"/>
                      <a:pt x="151" y="138"/>
                      <a:pt x="145" y="138"/>
                    </a:cubicBezTo>
                    <a:cubicBezTo>
                      <a:pt x="143" y="138"/>
                      <a:pt x="142" y="137"/>
                      <a:pt x="140" y="136"/>
                    </a:cubicBezTo>
                    <a:cubicBezTo>
                      <a:pt x="121" y="121"/>
                      <a:pt x="103" y="104"/>
                      <a:pt x="80" y="92"/>
                    </a:cubicBezTo>
                    <a:cubicBezTo>
                      <a:pt x="67" y="85"/>
                      <a:pt x="58" y="69"/>
                      <a:pt x="47" y="59"/>
                    </a:cubicBezTo>
                    <a:cubicBezTo>
                      <a:pt x="49" y="65"/>
                      <a:pt x="62" y="67"/>
                      <a:pt x="59" y="76"/>
                    </a:cubicBezTo>
                    <a:cubicBezTo>
                      <a:pt x="56" y="84"/>
                      <a:pt x="49" y="81"/>
                      <a:pt x="43" y="79"/>
                    </a:cubicBezTo>
                    <a:cubicBezTo>
                      <a:pt x="39" y="77"/>
                      <a:pt x="35" y="75"/>
                      <a:pt x="32" y="71"/>
                    </a:cubicBezTo>
                    <a:cubicBezTo>
                      <a:pt x="25" y="62"/>
                      <a:pt x="17" y="54"/>
                      <a:pt x="9" y="46"/>
                    </a:cubicBezTo>
                    <a:cubicBezTo>
                      <a:pt x="6" y="43"/>
                      <a:pt x="0" y="42"/>
                      <a:pt x="3" y="36"/>
                    </a:cubicBezTo>
                    <a:close/>
                  </a:path>
                </a:pathLst>
              </a:custGeom>
              <a:solidFill>
                <a:srgbClr val="EDD4B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4" name="Freeform 91">
                <a:extLst>
                  <a:ext uri="{FF2B5EF4-FFF2-40B4-BE49-F238E27FC236}">
                    <a16:creationId xmlns:a16="http://schemas.microsoft.com/office/drawing/2014/main" id="{E1EF5083-9D95-44C6-B2BB-F0D6901DB81D}"/>
                  </a:ext>
                </a:extLst>
              </p:cNvPr>
              <p:cNvSpPr>
                <a:spLocks/>
              </p:cNvSpPr>
              <p:nvPr/>
            </p:nvSpPr>
            <p:spPr bwMode="auto">
              <a:xfrm>
                <a:off x="1924" y="1253"/>
                <a:ext cx="93" cy="394"/>
              </a:xfrm>
              <a:custGeom>
                <a:avLst/>
                <a:gdLst>
                  <a:gd name="T0" fmla="*/ 73 w 83"/>
                  <a:gd name="T1" fmla="*/ 345 h 351"/>
                  <a:gd name="T2" fmla="*/ 65 w 83"/>
                  <a:gd name="T3" fmla="*/ 340 h 351"/>
                  <a:gd name="T4" fmla="*/ 35 w 83"/>
                  <a:gd name="T5" fmla="*/ 224 h 351"/>
                  <a:gd name="T6" fmla="*/ 14 w 83"/>
                  <a:gd name="T7" fmla="*/ 156 h 351"/>
                  <a:gd name="T8" fmla="*/ 35 w 83"/>
                  <a:gd name="T9" fmla="*/ 191 h 351"/>
                  <a:gd name="T10" fmla="*/ 22 w 83"/>
                  <a:gd name="T11" fmla="*/ 103 h 351"/>
                  <a:gd name="T12" fmla="*/ 19 w 83"/>
                  <a:gd name="T13" fmla="*/ 126 h 351"/>
                  <a:gd name="T14" fmla="*/ 17 w 83"/>
                  <a:gd name="T15" fmla="*/ 126 h 351"/>
                  <a:gd name="T16" fmla="*/ 0 w 83"/>
                  <a:gd name="T17" fmla="*/ 9 h 351"/>
                  <a:gd name="T18" fmla="*/ 24 w 83"/>
                  <a:gd name="T19" fmla="*/ 10 h 351"/>
                  <a:gd name="T20" fmla="*/ 16 w 83"/>
                  <a:gd name="T21" fmla="*/ 19 h 351"/>
                  <a:gd name="T22" fmla="*/ 27 w 83"/>
                  <a:gd name="T23" fmla="*/ 88 h 351"/>
                  <a:gd name="T24" fmla="*/ 38 w 83"/>
                  <a:gd name="T25" fmla="*/ 100 h 351"/>
                  <a:gd name="T26" fmla="*/ 39 w 83"/>
                  <a:gd name="T27" fmla="*/ 157 h 351"/>
                  <a:gd name="T28" fmla="*/ 41 w 83"/>
                  <a:gd name="T29" fmla="*/ 173 h 351"/>
                  <a:gd name="T30" fmla="*/ 56 w 83"/>
                  <a:gd name="T31" fmla="*/ 205 h 351"/>
                  <a:gd name="T32" fmla="*/ 83 w 83"/>
                  <a:gd name="T33" fmla="*/ 305 h 351"/>
                  <a:gd name="T34" fmla="*/ 70 w 83"/>
                  <a:gd name="T35" fmla="*/ 292 h 351"/>
                  <a:gd name="T36" fmla="*/ 57 w 83"/>
                  <a:gd name="T37" fmla="*/ 242 h 351"/>
                  <a:gd name="T38" fmla="*/ 45 w 83"/>
                  <a:gd name="T39" fmla="*/ 223 h 351"/>
                  <a:gd name="T40" fmla="*/ 64 w 83"/>
                  <a:gd name="T41" fmla="*/ 305 h 351"/>
                  <a:gd name="T42" fmla="*/ 73 w 83"/>
                  <a:gd name="T43" fmla="*/ 345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3" h="351">
                    <a:moveTo>
                      <a:pt x="73" y="345"/>
                    </a:moveTo>
                    <a:cubicBezTo>
                      <a:pt x="66" y="351"/>
                      <a:pt x="65" y="344"/>
                      <a:pt x="65" y="340"/>
                    </a:cubicBezTo>
                    <a:cubicBezTo>
                      <a:pt x="54" y="302"/>
                      <a:pt x="43" y="263"/>
                      <a:pt x="35" y="224"/>
                    </a:cubicBezTo>
                    <a:cubicBezTo>
                      <a:pt x="30" y="202"/>
                      <a:pt x="22" y="181"/>
                      <a:pt x="14" y="156"/>
                    </a:cubicBezTo>
                    <a:cubicBezTo>
                      <a:pt x="29" y="166"/>
                      <a:pt x="25" y="181"/>
                      <a:pt x="35" y="191"/>
                    </a:cubicBezTo>
                    <a:cubicBezTo>
                      <a:pt x="31" y="162"/>
                      <a:pt x="27" y="135"/>
                      <a:pt x="22" y="103"/>
                    </a:cubicBezTo>
                    <a:cubicBezTo>
                      <a:pt x="20" y="114"/>
                      <a:pt x="19" y="120"/>
                      <a:pt x="19" y="126"/>
                    </a:cubicBezTo>
                    <a:cubicBezTo>
                      <a:pt x="18" y="126"/>
                      <a:pt x="17" y="126"/>
                      <a:pt x="17" y="126"/>
                    </a:cubicBezTo>
                    <a:cubicBezTo>
                      <a:pt x="11" y="87"/>
                      <a:pt x="5" y="48"/>
                      <a:pt x="0" y="9"/>
                    </a:cubicBezTo>
                    <a:cubicBezTo>
                      <a:pt x="8" y="7"/>
                      <a:pt x="16" y="0"/>
                      <a:pt x="24" y="10"/>
                    </a:cubicBezTo>
                    <a:cubicBezTo>
                      <a:pt x="21" y="12"/>
                      <a:pt x="16" y="15"/>
                      <a:pt x="16" y="19"/>
                    </a:cubicBezTo>
                    <a:cubicBezTo>
                      <a:pt x="18" y="42"/>
                      <a:pt x="17" y="66"/>
                      <a:pt x="27" y="88"/>
                    </a:cubicBezTo>
                    <a:cubicBezTo>
                      <a:pt x="32" y="91"/>
                      <a:pt x="40" y="93"/>
                      <a:pt x="38" y="100"/>
                    </a:cubicBezTo>
                    <a:cubicBezTo>
                      <a:pt x="35" y="120"/>
                      <a:pt x="42" y="138"/>
                      <a:pt x="39" y="157"/>
                    </a:cubicBezTo>
                    <a:cubicBezTo>
                      <a:pt x="40" y="163"/>
                      <a:pt x="40" y="168"/>
                      <a:pt x="41" y="173"/>
                    </a:cubicBezTo>
                    <a:cubicBezTo>
                      <a:pt x="45" y="184"/>
                      <a:pt x="40" y="199"/>
                      <a:pt x="56" y="205"/>
                    </a:cubicBezTo>
                    <a:cubicBezTo>
                      <a:pt x="71" y="236"/>
                      <a:pt x="76" y="271"/>
                      <a:pt x="83" y="305"/>
                    </a:cubicBezTo>
                    <a:cubicBezTo>
                      <a:pt x="70" y="310"/>
                      <a:pt x="71" y="298"/>
                      <a:pt x="70" y="292"/>
                    </a:cubicBezTo>
                    <a:cubicBezTo>
                      <a:pt x="66" y="275"/>
                      <a:pt x="61" y="259"/>
                      <a:pt x="57" y="242"/>
                    </a:cubicBezTo>
                    <a:cubicBezTo>
                      <a:pt x="55" y="236"/>
                      <a:pt x="55" y="229"/>
                      <a:pt x="45" y="223"/>
                    </a:cubicBezTo>
                    <a:cubicBezTo>
                      <a:pt x="54" y="252"/>
                      <a:pt x="67" y="277"/>
                      <a:pt x="64" y="305"/>
                    </a:cubicBezTo>
                    <a:cubicBezTo>
                      <a:pt x="65" y="319"/>
                      <a:pt x="68" y="332"/>
                      <a:pt x="73" y="345"/>
                    </a:cubicBezTo>
                    <a:close/>
                  </a:path>
                </a:pathLst>
              </a:custGeom>
              <a:solidFill>
                <a:srgbClr val="977A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5" name="Freeform 92">
                <a:extLst>
                  <a:ext uri="{FF2B5EF4-FFF2-40B4-BE49-F238E27FC236}">
                    <a16:creationId xmlns:a16="http://schemas.microsoft.com/office/drawing/2014/main" id="{7F4ED4BC-46DB-4FB6-81F4-CB98DDB8C0AD}"/>
                  </a:ext>
                </a:extLst>
              </p:cNvPr>
              <p:cNvSpPr>
                <a:spLocks/>
              </p:cNvSpPr>
              <p:nvPr/>
            </p:nvSpPr>
            <p:spPr bwMode="auto">
              <a:xfrm>
                <a:off x="824" y="958"/>
                <a:ext cx="143" cy="157"/>
              </a:xfrm>
              <a:custGeom>
                <a:avLst/>
                <a:gdLst>
                  <a:gd name="T0" fmla="*/ 126 w 127"/>
                  <a:gd name="T1" fmla="*/ 109 h 140"/>
                  <a:gd name="T2" fmla="*/ 111 w 127"/>
                  <a:gd name="T3" fmla="*/ 140 h 140"/>
                  <a:gd name="T4" fmla="*/ 95 w 127"/>
                  <a:gd name="T5" fmla="*/ 116 h 140"/>
                  <a:gd name="T6" fmla="*/ 73 w 127"/>
                  <a:gd name="T7" fmla="*/ 77 h 140"/>
                  <a:gd name="T8" fmla="*/ 0 w 127"/>
                  <a:gd name="T9" fmla="*/ 17 h 140"/>
                  <a:gd name="T10" fmla="*/ 27 w 127"/>
                  <a:gd name="T11" fmla="*/ 5 h 140"/>
                  <a:gd name="T12" fmla="*/ 47 w 127"/>
                  <a:gd name="T13" fmla="*/ 16 h 140"/>
                  <a:gd name="T14" fmla="*/ 61 w 127"/>
                  <a:gd name="T15" fmla="*/ 32 h 140"/>
                  <a:gd name="T16" fmla="*/ 78 w 127"/>
                  <a:gd name="T17" fmla="*/ 41 h 140"/>
                  <a:gd name="T18" fmla="*/ 126 w 127"/>
                  <a:gd name="T19" fmla="*/ 109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7" h="140">
                    <a:moveTo>
                      <a:pt x="126" y="109"/>
                    </a:moveTo>
                    <a:cubicBezTo>
                      <a:pt x="127" y="122"/>
                      <a:pt x="118" y="131"/>
                      <a:pt x="111" y="140"/>
                    </a:cubicBezTo>
                    <a:cubicBezTo>
                      <a:pt x="104" y="134"/>
                      <a:pt x="101" y="124"/>
                      <a:pt x="95" y="116"/>
                    </a:cubicBezTo>
                    <a:cubicBezTo>
                      <a:pt x="96" y="99"/>
                      <a:pt x="83" y="88"/>
                      <a:pt x="73" y="77"/>
                    </a:cubicBezTo>
                    <a:cubicBezTo>
                      <a:pt x="51" y="54"/>
                      <a:pt x="24" y="37"/>
                      <a:pt x="0" y="17"/>
                    </a:cubicBezTo>
                    <a:cubicBezTo>
                      <a:pt x="3" y="0"/>
                      <a:pt x="20" y="13"/>
                      <a:pt x="27" y="5"/>
                    </a:cubicBezTo>
                    <a:cubicBezTo>
                      <a:pt x="37" y="1"/>
                      <a:pt x="41" y="11"/>
                      <a:pt x="47" y="16"/>
                    </a:cubicBezTo>
                    <a:cubicBezTo>
                      <a:pt x="52" y="20"/>
                      <a:pt x="55" y="27"/>
                      <a:pt x="61" y="32"/>
                    </a:cubicBezTo>
                    <a:cubicBezTo>
                      <a:pt x="66" y="36"/>
                      <a:pt x="72" y="39"/>
                      <a:pt x="78" y="41"/>
                    </a:cubicBezTo>
                    <a:cubicBezTo>
                      <a:pt x="100" y="59"/>
                      <a:pt x="119" y="80"/>
                      <a:pt x="126" y="109"/>
                    </a:cubicBezTo>
                    <a:close/>
                  </a:path>
                </a:pathLst>
              </a:custGeom>
              <a:solidFill>
                <a:srgbClr val="EED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6" name="Freeform 93">
                <a:extLst>
                  <a:ext uri="{FF2B5EF4-FFF2-40B4-BE49-F238E27FC236}">
                    <a16:creationId xmlns:a16="http://schemas.microsoft.com/office/drawing/2014/main" id="{35D26530-EF43-4D25-88C9-51E2FACC45C2}"/>
                  </a:ext>
                </a:extLst>
              </p:cNvPr>
              <p:cNvSpPr>
                <a:spLocks/>
              </p:cNvSpPr>
              <p:nvPr/>
            </p:nvSpPr>
            <p:spPr bwMode="auto">
              <a:xfrm>
                <a:off x="782" y="643"/>
                <a:ext cx="287" cy="261"/>
              </a:xfrm>
              <a:custGeom>
                <a:avLst/>
                <a:gdLst>
                  <a:gd name="T0" fmla="*/ 0 w 255"/>
                  <a:gd name="T1" fmla="*/ 0 h 232"/>
                  <a:gd name="T2" fmla="*/ 46 w 255"/>
                  <a:gd name="T3" fmla="*/ 43 h 232"/>
                  <a:gd name="T4" fmla="*/ 93 w 255"/>
                  <a:gd name="T5" fmla="*/ 83 h 232"/>
                  <a:gd name="T6" fmla="*/ 62 w 255"/>
                  <a:gd name="T7" fmla="*/ 40 h 232"/>
                  <a:gd name="T8" fmla="*/ 111 w 255"/>
                  <a:gd name="T9" fmla="*/ 86 h 232"/>
                  <a:gd name="T10" fmla="*/ 166 w 255"/>
                  <a:gd name="T11" fmla="*/ 130 h 232"/>
                  <a:gd name="T12" fmla="*/ 230 w 255"/>
                  <a:gd name="T13" fmla="*/ 184 h 232"/>
                  <a:gd name="T14" fmla="*/ 255 w 255"/>
                  <a:gd name="T15" fmla="*/ 228 h 232"/>
                  <a:gd name="T16" fmla="*/ 244 w 255"/>
                  <a:gd name="T17" fmla="*/ 231 h 232"/>
                  <a:gd name="T18" fmla="*/ 219 w 255"/>
                  <a:gd name="T19" fmla="*/ 197 h 232"/>
                  <a:gd name="T20" fmla="*/ 166 w 255"/>
                  <a:gd name="T21" fmla="*/ 152 h 232"/>
                  <a:gd name="T22" fmla="*/ 161 w 255"/>
                  <a:gd name="T23" fmla="*/ 153 h 232"/>
                  <a:gd name="T24" fmla="*/ 142 w 255"/>
                  <a:gd name="T25" fmla="*/ 134 h 232"/>
                  <a:gd name="T26" fmla="*/ 64 w 255"/>
                  <a:gd name="T27" fmla="*/ 75 h 232"/>
                  <a:gd name="T28" fmla="*/ 30 w 255"/>
                  <a:gd name="T29" fmla="*/ 36 h 232"/>
                  <a:gd name="T30" fmla="*/ 0 w 255"/>
                  <a:gd name="T31" fmla="*/ 0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55" h="232">
                    <a:moveTo>
                      <a:pt x="0" y="0"/>
                    </a:moveTo>
                    <a:cubicBezTo>
                      <a:pt x="19" y="11"/>
                      <a:pt x="30" y="29"/>
                      <a:pt x="46" y="43"/>
                    </a:cubicBezTo>
                    <a:cubicBezTo>
                      <a:pt x="61" y="57"/>
                      <a:pt x="76" y="71"/>
                      <a:pt x="93" y="83"/>
                    </a:cubicBezTo>
                    <a:cubicBezTo>
                      <a:pt x="86" y="66"/>
                      <a:pt x="68" y="59"/>
                      <a:pt x="62" y="40"/>
                    </a:cubicBezTo>
                    <a:cubicBezTo>
                      <a:pt x="78" y="56"/>
                      <a:pt x="95" y="71"/>
                      <a:pt x="111" y="86"/>
                    </a:cubicBezTo>
                    <a:cubicBezTo>
                      <a:pt x="128" y="103"/>
                      <a:pt x="146" y="122"/>
                      <a:pt x="166" y="130"/>
                    </a:cubicBezTo>
                    <a:cubicBezTo>
                      <a:pt x="195" y="142"/>
                      <a:pt x="206" y="169"/>
                      <a:pt x="230" y="184"/>
                    </a:cubicBezTo>
                    <a:cubicBezTo>
                      <a:pt x="245" y="193"/>
                      <a:pt x="248" y="212"/>
                      <a:pt x="255" y="228"/>
                    </a:cubicBezTo>
                    <a:cubicBezTo>
                      <a:pt x="252" y="232"/>
                      <a:pt x="248" y="232"/>
                      <a:pt x="244" y="231"/>
                    </a:cubicBezTo>
                    <a:cubicBezTo>
                      <a:pt x="230" y="224"/>
                      <a:pt x="226" y="209"/>
                      <a:pt x="219" y="197"/>
                    </a:cubicBezTo>
                    <a:cubicBezTo>
                      <a:pt x="207" y="175"/>
                      <a:pt x="188" y="162"/>
                      <a:pt x="166" y="152"/>
                    </a:cubicBezTo>
                    <a:cubicBezTo>
                      <a:pt x="165" y="153"/>
                      <a:pt x="163" y="153"/>
                      <a:pt x="161" y="153"/>
                    </a:cubicBezTo>
                    <a:cubicBezTo>
                      <a:pt x="152" y="150"/>
                      <a:pt x="147" y="141"/>
                      <a:pt x="142" y="134"/>
                    </a:cubicBezTo>
                    <a:cubicBezTo>
                      <a:pt x="122" y="106"/>
                      <a:pt x="87" y="98"/>
                      <a:pt x="64" y="75"/>
                    </a:cubicBezTo>
                    <a:cubicBezTo>
                      <a:pt x="52" y="63"/>
                      <a:pt x="36" y="54"/>
                      <a:pt x="30" y="36"/>
                    </a:cubicBezTo>
                    <a:cubicBezTo>
                      <a:pt x="22" y="22"/>
                      <a:pt x="2" y="18"/>
                      <a:pt x="0" y="0"/>
                    </a:cubicBezTo>
                    <a:close/>
                  </a:path>
                </a:pathLst>
              </a:custGeom>
              <a:solidFill>
                <a:srgbClr val="7154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7" name="Freeform 94">
                <a:extLst>
                  <a:ext uri="{FF2B5EF4-FFF2-40B4-BE49-F238E27FC236}">
                    <a16:creationId xmlns:a16="http://schemas.microsoft.com/office/drawing/2014/main" id="{E8F2C96A-C562-440C-9ACB-45306070780A}"/>
                  </a:ext>
                </a:extLst>
              </p:cNvPr>
              <p:cNvSpPr>
                <a:spLocks/>
              </p:cNvSpPr>
              <p:nvPr/>
            </p:nvSpPr>
            <p:spPr bwMode="auto">
              <a:xfrm>
                <a:off x="1901" y="1428"/>
                <a:ext cx="106" cy="517"/>
              </a:xfrm>
              <a:custGeom>
                <a:avLst/>
                <a:gdLst>
                  <a:gd name="T0" fmla="*/ 8 w 95"/>
                  <a:gd name="T1" fmla="*/ 5 h 460"/>
                  <a:gd name="T2" fmla="*/ 34 w 95"/>
                  <a:gd name="T3" fmla="*/ 100 h 460"/>
                  <a:gd name="T4" fmla="*/ 49 w 95"/>
                  <a:gd name="T5" fmla="*/ 213 h 460"/>
                  <a:gd name="T6" fmla="*/ 54 w 95"/>
                  <a:gd name="T7" fmla="*/ 254 h 460"/>
                  <a:gd name="T8" fmla="*/ 75 w 95"/>
                  <a:gd name="T9" fmla="*/ 343 h 460"/>
                  <a:gd name="T10" fmla="*/ 88 w 95"/>
                  <a:gd name="T11" fmla="*/ 421 h 460"/>
                  <a:gd name="T12" fmla="*/ 95 w 95"/>
                  <a:gd name="T13" fmla="*/ 460 h 460"/>
                  <a:gd name="T14" fmla="*/ 76 w 95"/>
                  <a:gd name="T15" fmla="*/ 409 h 460"/>
                  <a:gd name="T16" fmla="*/ 36 w 95"/>
                  <a:gd name="T17" fmla="*/ 187 h 460"/>
                  <a:gd name="T18" fmla="*/ 43 w 95"/>
                  <a:gd name="T19" fmla="*/ 205 h 460"/>
                  <a:gd name="T20" fmla="*/ 28 w 95"/>
                  <a:gd name="T21" fmla="*/ 99 h 460"/>
                  <a:gd name="T22" fmla="*/ 24 w 95"/>
                  <a:gd name="T23" fmla="*/ 116 h 460"/>
                  <a:gd name="T24" fmla="*/ 1 w 95"/>
                  <a:gd name="T25" fmla="*/ 5 h 460"/>
                  <a:gd name="T26" fmla="*/ 2 w 95"/>
                  <a:gd name="T27" fmla="*/ 1 h 460"/>
                  <a:gd name="T28" fmla="*/ 8 w 95"/>
                  <a:gd name="T29" fmla="*/ 5 h 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5" h="460">
                    <a:moveTo>
                      <a:pt x="8" y="5"/>
                    </a:moveTo>
                    <a:cubicBezTo>
                      <a:pt x="14" y="37"/>
                      <a:pt x="17" y="69"/>
                      <a:pt x="34" y="100"/>
                    </a:cubicBezTo>
                    <a:cubicBezTo>
                      <a:pt x="52" y="134"/>
                      <a:pt x="50" y="175"/>
                      <a:pt x="49" y="213"/>
                    </a:cubicBezTo>
                    <a:cubicBezTo>
                      <a:pt x="48" y="227"/>
                      <a:pt x="46" y="244"/>
                      <a:pt x="54" y="254"/>
                    </a:cubicBezTo>
                    <a:cubicBezTo>
                      <a:pt x="74" y="281"/>
                      <a:pt x="67" y="314"/>
                      <a:pt x="75" y="343"/>
                    </a:cubicBezTo>
                    <a:cubicBezTo>
                      <a:pt x="82" y="368"/>
                      <a:pt x="80" y="396"/>
                      <a:pt x="88" y="421"/>
                    </a:cubicBezTo>
                    <a:cubicBezTo>
                      <a:pt x="89" y="434"/>
                      <a:pt x="93" y="447"/>
                      <a:pt x="95" y="460"/>
                    </a:cubicBezTo>
                    <a:cubicBezTo>
                      <a:pt x="82" y="445"/>
                      <a:pt x="83" y="426"/>
                      <a:pt x="76" y="409"/>
                    </a:cubicBezTo>
                    <a:cubicBezTo>
                      <a:pt x="72" y="334"/>
                      <a:pt x="47" y="262"/>
                      <a:pt x="36" y="187"/>
                    </a:cubicBezTo>
                    <a:cubicBezTo>
                      <a:pt x="38" y="193"/>
                      <a:pt x="40" y="199"/>
                      <a:pt x="43" y="205"/>
                    </a:cubicBezTo>
                    <a:cubicBezTo>
                      <a:pt x="40" y="169"/>
                      <a:pt x="42" y="133"/>
                      <a:pt x="28" y="99"/>
                    </a:cubicBezTo>
                    <a:cubicBezTo>
                      <a:pt x="20" y="103"/>
                      <a:pt x="31" y="110"/>
                      <a:pt x="24" y="116"/>
                    </a:cubicBezTo>
                    <a:cubicBezTo>
                      <a:pt x="17" y="78"/>
                      <a:pt x="5" y="43"/>
                      <a:pt x="1" y="5"/>
                    </a:cubicBezTo>
                    <a:cubicBezTo>
                      <a:pt x="0" y="3"/>
                      <a:pt x="0" y="2"/>
                      <a:pt x="2" y="1"/>
                    </a:cubicBezTo>
                    <a:cubicBezTo>
                      <a:pt x="5" y="0"/>
                      <a:pt x="7" y="2"/>
                      <a:pt x="8" y="5"/>
                    </a:cubicBezTo>
                    <a:close/>
                  </a:path>
                </a:pathLst>
              </a:custGeom>
              <a:solidFill>
                <a:srgbClr val="9776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8" name="Freeform 95">
                <a:extLst>
                  <a:ext uri="{FF2B5EF4-FFF2-40B4-BE49-F238E27FC236}">
                    <a16:creationId xmlns:a16="http://schemas.microsoft.com/office/drawing/2014/main" id="{C920D0F6-41BC-499F-9C28-61352A1D0366}"/>
                  </a:ext>
                </a:extLst>
              </p:cNvPr>
              <p:cNvSpPr>
                <a:spLocks/>
              </p:cNvSpPr>
              <p:nvPr/>
            </p:nvSpPr>
            <p:spPr bwMode="auto">
              <a:xfrm>
                <a:off x="832" y="876"/>
                <a:ext cx="164" cy="183"/>
              </a:xfrm>
              <a:custGeom>
                <a:avLst/>
                <a:gdLst>
                  <a:gd name="T0" fmla="*/ 143 w 146"/>
                  <a:gd name="T1" fmla="*/ 137 h 163"/>
                  <a:gd name="T2" fmla="*/ 139 w 146"/>
                  <a:gd name="T3" fmla="*/ 156 h 163"/>
                  <a:gd name="T4" fmla="*/ 121 w 146"/>
                  <a:gd name="T5" fmla="*/ 148 h 163"/>
                  <a:gd name="T6" fmla="*/ 66 w 146"/>
                  <a:gd name="T7" fmla="*/ 80 h 163"/>
                  <a:gd name="T8" fmla="*/ 0 w 146"/>
                  <a:gd name="T9" fmla="*/ 13 h 163"/>
                  <a:gd name="T10" fmla="*/ 0 w 146"/>
                  <a:gd name="T11" fmla="*/ 6 h 163"/>
                  <a:gd name="T12" fmla="*/ 5 w 146"/>
                  <a:gd name="T13" fmla="*/ 0 h 163"/>
                  <a:gd name="T14" fmla="*/ 40 w 146"/>
                  <a:gd name="T15" fmla="*/ 23 h 163"/>
                  <a:gd name="T16" fmla="*/ 61 w 146"/>
                  <a:gd name="T17" fmla="*/ 38 h 163"/>
                  <a:gd name="T18" fmla="*/ 68 w 146"/>
                  <a:gd name="T19" fmla="*/ 43 h 163"/>
                  <a:gd name="T20" fmla="*/ 135 w 146"/>
                  <a:gd name="T21" fmla="*/ 118 h 163"/>
                  <a:gd name="T22" fmla="*/ 143 w 146"/>
                  <a:gd name="T23" fmla="*/ 137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6" h="163">
                    <a:moveTo>
                      <a:pt x="143" y="137"/>
                    </a:moveTo>
                    <a:cubicBezTo>
                      <a:pt x="146" y="145"/>
                      <a:pt x="140" y="150"/>
                      <a:pt x="139" y="156"/>
                    </a:cubicBezTo>
                    <a:cubicBezTo>
                      <a:pt x="129" y="163"/>
                      <a:pt x="126" y="153"/>
                      <a:pt x="121" y="148"/>
                    </a:cubicBezTo>
                    <a:cubicBezTo>
                      <a:pt x="103" y="125"/>
                      <a:pt x="89" y="99"/>
                      <a:pt x="66" y="80"/>
                    </a:cubicBezTo>
                    <a:cubicBezTo>
                      <a:pt x="45" y="57"/>
                      <a:pt x="19" y="38"/>
                      <a:pt x="0" y="13"/>
                    </a:cubicBezTo>
                    <a:cubicBezTo>
                      <a:pt x="4" y="11"/>
                      <a:pt x="0" y="8"/>
                      <a:pt x="0" y="6"/>
                    </a:cubicBezTo>
                    <a:cubicBezTo>
                      <a:pt x="0" y="3"/>
                      <a:pt x="2" y="1"/>
                      <a:pt x="5" y="0"/>
                    </a:cubicBezTo>
                    <a:cubicBezTo>
                      <a:pt x="20" y="2"/>
                      <a:pt x="29" y="15"/>
                      <a:pt x="40" y="23"/>
                    </a:cubicBezTo>
                    <a:cubicBezTo>
                      <a:pt x="47" y="28"/>
                      <a:pt x="53" y="34"/>
                      <a:pt x="61" y="38"/>
                    </a:cubicBezTo>
                    <a:cubicBezTo>
                      <a:pt x="64" y="39"/>
                      <a:pt x="66" y="41"/>
                      <a:pt x="68" y="43"/>
                    </a:cubicBezTo>
                    <a:cubicBezTo>
                      <a:pt x="93" y="65"/>
                      <a:pt x="118" y="88"/>
                      <a:pt x="135" y="118"/>
                    </a:cubicBezTo>
                    <a:cubicBezTo>
                      <a:pt x="139" y="124"/>
                      <a:pt x="145" y="129"/>
                      <a:pt x="143" y="137"/>
                    </a:cubicBezTo>
                    <a:close/>
                  </a:path>
                </a:pathLst>
              </a:custGeom>
              <a:solidFill>
                <a:srgbClr val="F1DB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9" name="Freeform 96">
                <a:extLst>
                  <a:ext uri="{FF2B5EF4-FFF2-40B4-BE49-F238E27FC236}">
                    <a16:creationId xmlns:a16="http://schemas.microsoft.com/office/drawing/2014/main" id="{F4C6A297-5FF9-46FA-B3A0-FCD70841F8D6}"/>
                  </a:ext>
                </a:extLst>
              </p:cNvPr>
              <p:cNvSpPr>
                <a:spLocks/>
              </p:cNvSpPr>
              <p:nvPr/>
            </p:nvSpPr>
            <p:spPr bwMode="auto">
              <a:xfrm>
                <a:off x="-1" y="4256"/>
                <a:ext cx="148" cy="56"/>
              </a:xfrm>
              <a:custGeom>
                <a:avLst/>
                <a:gdLst>
                  <a:gd name="T0" fmla="*/ 109 w 132"/>
                  <a:gd name="T1" fmla="*/ 20 h 50"/>
                  <a:gd name="T2" fmla="*/ 115 w 132"/>
                  <a:gd name="T3" fmla="*/ 36 h 50"/>
                  <a:gd name="T4" fmla="*/ 129 w 132"/>
                  <a:gd name="T5" fmla="*/ 41 h 50"/>
                  <a:gd name="T6" fmla="*/ 123 w 132"/>
                  <a:gd name="T7" fmla="*/ 50 h 50"/>
                  <a:gd name="T8" fmla="*/ 11 w 132"/>
                  <a:gd name="T9" fmla="*/ 39 h 50"/>
                  <a:gd name="T10" fmla="*/ 1 w 132"/>
                  <a:gd name="T11" fmla="*/ 32 h 50"/>
                  <a:gd name="T12" fmla="*/ 5 w 132"/>
                  <a:gd name="T13" fmla="*/ 0 h 50"/>
                  <a:gd name="T14" fmla="*/ 59 w 132"/>
                  <a:gd name="T15" fmla="*/ 10 h 50"/>
                  <a:gd name="T16" fmla="*/ 109 w 132"/>
                  <a:gd name="T17" fmla="*/ 2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2" h="50">
                    <a:moveTo>
                      <a:pt x="109" y="20"/>
                    </a:moveTo>
                    <a:cubicBezTo>
                      <a:pt x="105" y="28"/>
                      <a:pt x="105" y="34"/>
                      <a:pt x="115" y="36"/>
                    </a:cubicBezTo>
                    <a:cubicBezTo>
                      <a:pt x="120" y="37"/>
                      <a:pt x="126" y="35"/>
                      <a:pt x="129" y="41"/>
                    </a:cubicBezTo>
                    <a:cubicBezTo>
                      <a:pt x="132" y="47"/>
                      <a:pt x="129" y="50"/>
                      <a:pt x="123" y="50"/>
                    </a:cubicBezTo>
                    <a:cubicBezTo>
                      <a:pt x="86" y="48"/>
                      <a:pt x="48" y="46"/>
                      <a:pt x="11" y="39"/>
                    </a:cubicBezTo>
                    <a:cubicBezTo>
                      <a:pt x="7" y="38"/>
                      <a:pt x="4" y="34"/>
                      <a:pt x="1" y="32"/>
                    </a:cubicBezTo>
                    <a:cubicBezTo>
                      <a:pt x="0" y="21"/>
                      <a:pt x="4" y="11"/>
                      <a:pt x="5" y="0"/>
                    </a:cubicBezTo>
                    <a:cubicBezTo>
                      <a:pt x="22" y="8"/>
                      <a:pt x="40" y="9"/>
                      <a:pt x="59" y="10"/>
                    </a:cubicBezTo>
                    <a:cubicBezTo>
                      <a:pt x="76" y="10"/>
                      <a:pt x="91" y="20"/>
                      <a:pt x="109" y="20"/>
                    </a:cubicBezTo>
                    <a:close/>
                  </a:path>
                </a:pathLst>
              </a:custGeom>
              <a:solidFill>
                <a:srgbClr val="91C0D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0" name="Freeform 97">
                <a:extLst>
                  <a:ext uri="{FF2B5EF4-FFF2-40B4-BE49-F238E27FC236}">
                    <a16:creationId xmlns:a16="http://schemas.microsoft.com/office/drawing/2014/main" id="{98FEB6BA-7776-4923-82A2-ABFD362C0992}"/>
                  </a:ext>
                </a:extLst>
              </p:cNvPr>
              <p:cNvSpPr>
                <a:spLocks/>
              </p:cNvSpPr>
              <p:nvPr/>
            </p:nvSpPr>
            <p:spPr bwMode="auto">
              <a:xfrm>
                <a:off x="1948" y="1255"/>
                <a:ext cx="49" cy="200"/>
              </a:xfrm>
              <a:custGeom>
                <a:avLst/>
                <a:gdLst>
                  <a:gd name="T0" fmla="*/ 18 w 44"/>
                  <a:gd name="T1" fmla="*/ 155 h 178"/>
                  <a:gd name="T2" fmla="*/ 12 w 44"/>
                  <a:gd name="T3" fmla="*/ 104 h 178"/>
                  <a:gd name="T4" fmla="*/ 3 w 44"/>
                  <a:gd name="T5" fmla="*/ 91 h 178"/>
                  <a:gd name="T6" fmla="*/ 13 w 44"/>
                  <a:gd name="T7" fmla="*/ 77 h 178"/>
                  <a:gd name="T8" fmla="*/ 23 w 44"/>
                  <a:gd name="T9" fmla="*/ 97 h 178"/>
                  <a:gd name="T10" fmla="*/ 29 w 44"/>
                  <a:gd name="T11" fmla="*/ 130 h 178"/>
                  <a:gd name="T12" fmla="*/ 10 w 44"/>
                  <a:gd name="T13" fmla="*/ 65 h 178"/>
                  <a:gd name="T14" fmla="*/ 7 w 44"/>
                  <a:gd name="T15" fmla="*/ 11 h 178"/>
                  <a:gd name="T16" fmla="*/ 23 w 44"/>
                  <a:gd name="T17" fmla="*/ 10 h 178"/>
                  <a:gd name="T18" fmla="*/ 35 w 44"/>
                  <a:gd name="T19" fmla="*/ 83 h 178"/>
                  <a:gd name="T20" fmla="*/ 36 w 44"/>
                  <a:gd name="T21" fmla="*/ 47 h 178"/>
                  <a:gd name="T22" fmla="*/ 40 w 44"/>
                  <a:gd name="T23" fmla="*/ 161 h 178"/>
                  <a:gd name="T24" fmla="*/ 40 w 44"/>
                  <a:gd name="T25" fmla="*/ 178 h 178"/>
                  <a:gd name="T26" fmla="*/ 29 w 44"/>
                  <a:gd name="T27" fmla="*/ 160 h 178"/>
                  <a:gd name="T28" fmla="*/ 18 w 44"/>
                  <a:gd name="T29" fmla="*/ 155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4" h="178">
                    <a:moveTo>
                      <a:pt x="18" y="155"/>
                    </a:moveTo>
                    <a:cubicBezTo>
                      <a:pt x="12" y="139"/>
                      <a:pt x="8" y="121"/>
                      <a:pt x="12" y="104"/>
                    </a:cubicBezTo>
                    <a:cubicBezTo>
                      <a:pt x="15" y="93"/>
                      <a:pt x="6" y="95"/>
                      <a:pt x="3" y="91"/>
                    </a:cubicBezTo>
                    <a:cubicBezTo>
                      <a:pt x="1" y="82"/>
                      <a:pt x="3" y="77"/>
                      <a:pt x="13" y="77"/>
                    </a:cubicBezTo>
                    <a:cubicBezTo>
                      <a:pt x="23" y="80"/>
                      <a:pt x="22" y="90"/>
                      <a:pt x="23" y="97"/>
                    </a:cubicBezTo>
                    <a:cubicBezTo>
                      <a:pt x="24" y="109"/>
                      <a:pt x="28" y="121"/>
                      <a:pt x="29" y="130"/>
                    </a:cubicBezTo>
                    <a:cubicBezTo>
                      <a:pt x="23" y="111"/>
                      <a:pt x="24" y="87"/>
                      <a:pt x="10" y="65"/>
                    </a:cubicBezTo>
                    <a:cubicBezTo>
                      <a:pt x="0" y="50"/>
                      <a:pt x="5" y="29"/>
                      <a:pt x="7" y="11"/>
                    </a:cubicBezTo>
                    <a:cubicBezTo>
                      <a:pt x="12" y="0"/>
                      <a:pt x="18" y="0"/>
                      <a:pt x="23" y="10"/>
                    </a:cubicBezTo>
                    <a:cubicBezTo>
                      <a:pt x="37" y="32"/>
                      <a:pt x="30" y="58"/>
                      <a:pt x="35" y="83"/>
                    </a:cubicBezTo>
                    <a:cubicBezTo>
                      <a:pt x="33" y="70"/>
                      <a:pt x="30" y="58"/>
                      <a:pt x="36" y="47"/>
                    </a:cubicBezTo>
                    <a:cubicBezTo>
                      <a:pt x="39" y="85"/>
                      <a:pt x="44" y="122"/>
                      <a:pt x="40" y="161"/>
                    </a:cubicBezTo>
                    <a:cubicBezTo>
                      <a:pt x="40" y="166"/>
                      <a:pt x="40" y="171"/>
                      <a:pt x="40" y="178"/>
                    </a:cubicBezTo>
                    <a:cubicBezTo>
                      <a:pt x="32" y="174"/>
                      <a:pt x="32" y="166"/>
                      <a:pt x="29" y="160"/>
                    </a:cubicBezTo>
                    <a:cubicBezTo>
                      <a:pt x="27" y="156"/>
                      <a:pt x="26" y="148"/>
                      <a:pt x="18" y="155"/>
                    </a:cubicBezTo>
                    <a:close/>
                  </a:path>
                </a:pathLst>
              </a:custGeom>
              <a:solidFill>
                <a:srgbClr val="E9D0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1" name="Freeform 98">
                <a:extLst>
                  <a:ext uri="{FF2B5EF4-FFF2-40B4-BE49-F238E27FC236}">
                    <a16:creationId xmlns:a16="http://schemas.microsoft.com/office/drawing/2014/main" id="{2762797B-F773-48B7-9021-34C0E65C0987}"/>
                  </a:ext>
                </a:extLst>
              </p:cNvPr>
              <p:cNvSpPr>
                <a:spLocks/>
              </p:cNvSpPr>
              <p:nvPr/>
            </p:nvSpPr>
            <p:spPr bwMode="auto">
              <a:xfrm>
                <a:off x="2003" y="741"/>
                <a:ext cx="152" cy="268"/>
              </a:xfrm>
              <a:custGeom>
                <a:avLst/>
                <a:gdLst>
                  <a:gd name="T0" fmla="*/ 46 w 135"/>
                  <a:gd name="T1" fmla="*/ 190 h 239"/>
                  <a:gd name="T2" fmla="*/ 36 w 135"/>
                  <a:gd name="T3" fmla="*/ 190 h 239"/>
                  <a:gd name="T4" fmla="*/ 0 w 135"/>
                  <a:gd name="T5" fmla="*/ 239 h 239"/>
                  <a:gd name="T6" fmla="*/ 35 w 135"/>
                  <a:gd name="T7" fmla="*/ 181 h 239"/>
                  <a:gd name="T8" fmla="*/ 54 w 135"/>
                  <a:gd name="T9" fmla="*/ 141 h 239"/>
                  <a:gd name="T10" fmla="*/ 54 w 135"/>
                  <a:gd name="T11" fmla="*/ 138 h 239"/>
                  <a:gd name="T12" fmla="*/ 63 w 135"/>
                  <a:gd name="T13" fmla="*/ 118 h 239"/>
                  <a:gd name="T14" fmla="*/ 104 w 135"/>
                  <a:gd name="T15" fmla="*/ 31 h 239"/>
                  <a:gd name="T16" fmla="*/ 121 w 135"/>
                  <a:gd name="T17" fmla="*/ 0 h 239"/>
                  <a:gd name="T18" fmla="*/ 126 w 135"/>
                  <a:gd name="T19" fmla="*/ 0 h 239"/>
                  <a:gd name="T20" fmla="*/ 115 w 135"/>
                  <a:gd name="T21" fmla="*/ 46 h 239"/>
                  <a:gd name="T22" fmla="*/ 108 w 135"/>
                  <a:gd name="T23" fmla="*/ 67 h 239"/>
                  <a:gd name="T24" fmla="*/ 135 w 135"/>
                  <a:gd name="T25" fmla="*/ 29 h 239"/>
                  <a:gd name="T26" fmla="*/ 103 w 135"/>
                  <a:gd name="T27" fmla="*/ 110 h 239"/>
                  <a:gd name="T28" fmla="*/ 99 w 135"/>
                  <a:gd name="T29" fmla="*/ 90 h 239"/>
                  <a:gd name="T30" fmla="*/ 78 w 135"/>
                  <a:gd name="T31" fmla="*/ 154 h 239"/>
                  <a:gd name="T32" fmla="*/ 72 w 135"/>
                  <a:gd name="T33" fmla="*/ 163 h 239"/>
                  <a:gd name="T34" fmla="*/ 69 w 135"/>
                  <a:gd name="T35" fmla="*/ 152 h 239"/>
                  <a:gd name="T36" fmla="*/ 78 w 135"/>
                  <a:gd name="T37" fmla="*/ 117 h 239"/>
                  <a:gd name="T38" fmla="*/ 46 w 135"/>
                  <a:gd name="T39" fmla="*/ 190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35" h="239">
                    <a:moveTo>
                      <a:pt x="46" y="190"/>
                    </a:moveTo>
                    <a:cubicBezTo>
                      <a:pt x="43" y="190"/>
                      <a:pt x="41" y="182"/>
                      <a:pt x="36" y="190"/>
                    </a:cubicBezTo>
                    <a:cubicBezTo>
                      <a:pt x="25" y="207"/>
                      <a:pt x="13" y="223"/>
                      <a:pt x="0" y="239"/>
                    </a:cubicBezTo>
                    <a:cubicBezTo>
                      <a:pt x="7" y="217"/>
                      <a:pt x="21" y="199"/>
                      <a:pt x="35" y="181"/>
                    </a:cubicBezTo>
                    <a:cubicBezTo>
                      <a:pt x="44" y="169"/>
                      <a:pt x="54" y="157"/>
                      <a:pt x="54" y="141"/>
                    </a:cubicBezTo>
                    <a:cubicBezTo>
                      <a:pt x="54" y="140"/>
                      <a:pt x="54" y="139"/>
                      <a:pt x="54" y="138"/>
                    </a:cubicBezTo>
                    <a:cubicBezTo>
                      <a:pt x="56" y="131"/>
                      <a:pt x="59" y="124"/>
                      <a:pt x="63" y="118"/>
                    </a:cubicBezTo>
                    <a:cubicBezTo>
                      <a:pt x="83" y="92"/>
                      <a:pt x="93" y="61"/>
                      <a:pt x="104" y="31"/>
                    </a:cubicBezTo>
                    <a:cubicBezTo>
                      <a:pt x="108" y="19"/>
                      <a:pt x="110" y="8"/>
                      <a:pt x="121" y="0"/>
                    </a:cubicBezTo>
                    <a:cubicBezTo>
                      <a:pt x="123" y="0"/>
                      <a:pt x="125" y="0"/>
                      <a:pt x="126" y="0"/>
                    </a:cubicBezTo>
                    <a:cubicBezTo>
                      <a:pt x="131" y="17"/>
                      <a:pt x="118" y="30"/>
                      <a:pt x="115" y="46"/>
                    </a:cubicBezTo>
                    <a:cubicBezTo>
                      <a:pt x="114" y="53"/>
                      <a:pt x="110" y="60"/>
                      <a:pt x="108" y="67"/>
                    </a:cubicBezTo>
                    <a:cubicBezTo>
                      <a:pt x="115" y="53"/>
                      <a:pt x="117" y="36"/>
                      <a:pt x="135" y="29"/>
                    </a:cubicBezTo>
                    <a:cubicBezTo>
                      <a:pt x="128" y="57"/>
                      <a:pt x="115" y="82"/>
                      <a:pt x="103" y="110"/>
                    </a:cubicBezTo>
                    <a:cubicBezTo>
                      <a:pt x="95" y="102"/>
                      <a:pt x="106" y="96"/>
                      <a:pt x="99" y="90"/>
                    </a:cubicBezTo>
                    <a:cubicBezTo>
                      <a:pt x="90" y="111"/>
                      <a:pt x="83" y="132"/>
                      <a:pt x="78" y="154"/>
                    </a:cubicBezTo>
                    <a:cubicBezTo>
                      <a:pt x="77" y="158"/>
                      <a:pt x="80" y="165"/>
                      <a:pt x="72" y="163"/>
                    </a:cubicBezTo>
                    <a:cubicBezTo>
                      <a:pt x="65" y="162"/>
                      <a:pt x="68" y="156"/>
                      <a:pt x="69" y="152"/>
                    </a:cubicBezTo>
                    <a:cubicBezTo>
                      <a:pt x="72" y="142"/>
                      <a:pt x="75" y="132"/>
                      <a:pt x="78" y="117"/>
                    </a:cubicBezTo>
                    <a:cubicBezTo>
                      <a:pt x="61" y="141"/>
                      <a:pt x="57" y="167"/>
                      <a:pt x="46" y="190"/>
                    </a:cubicBezTo>
                    <a:close/>
                  </a:path>
                </a:pathLst>
              </a:custGeom>
              <a:solidFill>
                <a:srgbClr val="60473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2" name="Freeform 99">
                <a:extLst>
                  <a:ext uri="{FF2B5EF4-FFF2-40B4-BE49-F238E27FC236}">
                    <a16:creationId xmlns:a16="http://schemas.microsoft.com/office/drawing/2014/main" id="{A865E5EE-DBA9-42A8-8A4A-0E4E96DF8029}"/>
                  </a:ext>
                </a:extLst>
              </p:cNvPr>
              <p:cNvSpPr>
                <a:spLocks/>
              </p:cNvSpPr>
              <p:nvPr/>
            </p:nvSpPr>
            <p:spPr bwMode="auto">
              <a:xfrm>
                <a:off x="2140" y="3583"/>
                <a:ext cx="230" cy="58"/>
              </a:xfrm>
              <a:custGeom>
                <a:avLst/>
                <a:gdLst>
                  <a:gd name="T0" fmla="*/ 205 w 205"/>
                  <a:gd name="T1" fmla="*/ 31 h 52"/>
                  <a:gd name="T2" fmla="*/ 194 w 205"/>
                  <a:gd name="T3" fmla="*/ 42 h 52"/>
                  <a:gd name="T4" fmla="*/ 122 w 205"/>
                  <a:gd name="T5" fmla="*/ 42 h 52"/>
                  <a:gd name="T6" fmla="*/ 0 w 205"/>
                  <a:gd name="T7" fmla="*/ 47 h 52"/>
                  <a:gd name="T8" fmla="*/ 22 w 205"/>
                  <a:gd name="T9" fmla="*/ 41 h 52"/>
                  <a:gd name="T10" fmla="*/ 12 w 205"/>
                  <a:gd name="T11" fmla="*/ 37 h 52"/>
                  <a:gd name="T12" fmla="*/ 21 w 205"/>
                  <a:gd name="T13" fmla="*/ 31 h 52"/>
                  <a:gd name="T14" fmla="*/ 54 w 205"/>
                  <a:gd name="T15" fmla="*/ 31 h 52"/>
                  <a:gd name="T16" fmla="*/ 120 w 205"/>
                  <a:gd name="T17" fmla="*/ 26 h 52"/>
                  <a:gd name="T18" fmla="*/ 180 w 205"/>
                  <a:gd name="T19" fmla="*/ 20 h 52"/>
                  <a:gd name="T20" fmla="*/ 132 w 205"/>
                  <a:gd name="T21" fmla="*/ 7 h 52"/>
                  <a:gd name="T22" fmla="*/ 200 w 205"/>
                  <a:gd name="T23" fmla="*/ 3 h 52"/>
                  <a:gd name="T24" fmla="*/ 205 w 205"/>
                  <a:gd name="T25" fmla="*/ 31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5" h="52">
                    <a:moveTo>
                      <a:pt x="205" y="31"/>
                    </a:moveTo>
                    <a:cubicBezTo>
                      <a:pt x="204" y="38"/>
                      <a:pt x="204" y="44"/>
                      <a:pt x="194" y="42"/>
                    </a:cubicBezTo>
                    <a:cubicBezTo>
                      <a:pt x="170" y="36"/>
                      <a:pt x="147" y="37"/>
                      <a:pt x="122" y="42"/>
                    </a:cubicBezTo>
                    <a:cubicBezTo>
                      <a:pt x="82" y="52"/>
                      <a:pt x="41" y="47"/>
                      <a:pt x="0" y="47"/>
                    </a:cubicBezTo>
                    <a:cubicBezTo>
                      <a:pt x="4" y="32"/>
                      <a:pt x="16" y="46"/>
                      <a:pt x="22" y="41"/>
                    </a:cubicBezTo>
                    <a:cubicBezTo>
                      <a:pt x="19" y="40"/>
                      <a:pt x="13" y="43"/>
                      <a:pt x="12" y="37"/>
                    </a:cubicBezTo>
                    <a:cubicBezTo>
                      <a:pt x="11" y="33"/>
                      <a:pt x="17" y="31"/>
                      <a:pt x="21" y="31"/>
                    </a:cubicBezTo>
                    <a:cubicBezTo>
                      <a:pt x="32" y="30"/>
                      <a:pt x="43" y="32"/>
                      <a:pt x="54" y="31"/>
                    </a:cubicBezTo>
                    <a:cubicBezTo>
                      <a:pt x="76" y="29"/>
                      <a:pt x="98" y="34"/>
                      <a:pt x="120" y="26"/>
                    </a:cubicBezTo>
                    <a:cubicBezTo>
                      <a:pt x="139" y="18"/>
                      <a:pt x="160" y="23"/>
                      <a:pt x="180" y="20"/>
                    </a:cubicBezTo>
                    <a:cubicBezTo>
                      <a:pt x="163" y="21"/>
                      <a:pt x="147" y="15"/>
                      <a:pt x="132" y="7"/>
                    </a:cubicBezTo>
                    <a:cubicBezTo>
                      <a:pt x="154" y="0"/>
                      <a:pt x="177" y="3"/>
                      <a:pt x="200" y="3"/>
                    </a:cubicBezTo>
                    <a:cubicBezTo>
                      <a:pt x="201" y="13"/>
                      <a:pt x="203" y="22"/>
                      <a:pt x="205" y="31"/>
                    </a:cubicBezTo>
                    <a:close/>
                  </a:path>
                </a:pathLst>
              </a:custGeom>
              <a:solidFill>
                <a:srgbClr val="66AF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3" name="Freeform 100">
                <a:extLst>
                  <a:ext uri="{FF2B5EF4-FFF2-40B4-BE49-F238E27FC236}">
                    <a16:creationId xmlns:a16="http://schemas.microsoft.com/office/drawing/2014/main" id="{BF0FB4F4-BF4E-47A6-B4D3-9867D6B83FBD}"/>
                  </a:ext>
                </a:extLst>
              </p:cNvPr>
              <p:cNvSpPr>
                <a:spLocks/>
              </p:cNvSpPr>
              <p:nvPr/>
            </p:nvSpPr>
            <p:spPr bwMode="auto">
              <a:xfrm>
                <a:off x="2020" y="661"/>
                <a:ext cx="122" cy="300"/>
              </a:xfrm>
              <a:custGeom>
                <a:avLst/>
                <a:gdLst>
                  <a:gd name="T0" fmla="*/ 39 w 109"/>
                  <a:gd name="T1" fmla="*/ 212 h 267"/>
                  <a:gd name="T2" fmla="*/ 23 w 109"/>
                  <a:gd name="T3" fmla="*/ 226 h 267"/>
                  <a:gd name="T4" fmla="*/ 0 w 109"/>
                  <a:gd name="T5" fmla="*/ 267 h 267"/>
                  <a:gd name="T6" fmla="*/ 28 w 109"/>
                  <a:gd name="T7" fmla="*/ 201 h 267"/>
                  <a:gd name="T8" fmla="*/ 52 w 109"/>
                  <a:gd name="T9" fmla="*/ 125 h 267"/>
                  <a:gd name="T10" fmla="*/ 63 w 109"/>
                  <a:gd name="T11" fmla="*/ 80 h 267"/>
                  <a:gd name="T12" fmla="*/ 87 w 109"/>
                  <a:gd name="T13" fmla="*/ 4 h 267"/>
                  <a:gd name="T14" fmla="*/ 90 w 109"/>
                  <a:gd name="T15" fmla="*/ 4 h 267"/>
                  <a:gd name="T16" fmla="*/ 87 w 109"/>
                  <a:gd name="T17" fmla="*/ 36 h 267"/>
                  <a:gd name="T18" fmla="*/ 65 w 109"/>
                  <a:gd name="T19" fmla="*/ 108 h 267"/>
                  <a:gd name="T20" fmla="*/ 90 w 109"/>
                  <a:gd name="T21" fmla="*/ 44 h 267"/>
                  <a:gd name="T22" fmla="*/ 109 w 109"/>
                  <a:gd name="T23" fmla="*/ 0 h 267"/>
                  <a:gd name="T24" fmla="*/ 94 w 109"/>
                  <a:gd name="T25" fmla="*/ 64 h 267"/>
                  <a:gd name="T26" fmla="*/ 92 w 109"/>
                  <a:gd name="T27" fmla="*/ 87 h 267"/>
                  <a:gd name="T28" fmla="*/ 42 w 109"/>
                  <a:gd name="T29" fmla="*/ 207 h 267"/>
                  <a:gd name="T30" fmla="*/ 39 w 109"/>
                  <a:gd name="T31" fmla="*/ 212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9" h="267">
                    <a:moveTo>
                      <a:pt x="39" y="212"/>
                    </a:moveTo>
                    <a:cubicBezTo>
                      <a:pt x="28" y="210"/>
                      <a:pt x="27" y="220"/>
                      <a:pt x="23" y="226"/>
                    </a:cubicBezTo>
                    <a:cubicBezTo>
                      <a:pt x="14" y="239"/>
                      <a:pt x="12" y="256"/>
                      <a:pt x="0" y="267"/>
                    </a:cubicBezTo>
                    <a:cubicBezTo>
                      <a:pt x="4" y="243"/>
                      <a:pt x="15" y="220"/>
                      <a:pt x="28" y="201"/>
                    </a:cubicBezTo>
                    <a:cubicBezTo>
                      <a:pt x="46" y="178"/>
                      <a:pt x="47" y="151"/>
                      <a:pt x="52" y="125"/>
                    </a:cubicBezTo>
                    <a:cubicBezTo>
                      <a:pt x="55" y="110"/>
                      <a:pt x="58" y="94"/>
                      <a:pt x="63" y="80"/>
                    </a:cubicBezTo>
                    <a:cubicBezTo>
                      <a:pt x="72" y="55"/>
                      <a:pt x="83" y="31"/>
                      <a:pt x="87" y="4"/>
                    </a:cubicBezTo>
                    <a:cubicBezTo>
                      <a:pt x="88" y="3"/>
                      <a:pt x="89" y="3"/>
                      <a:pt x="90" y="4"/>
                    </a:cubicBezTo>
                    <a:cubicBezTo>
                      <a:pt x="94" y="15"/>
                      <a:pt x="89" y="25"/>
                      <a:pt x="87" y="36"/>
                    </a:cubicBezTo>
                    <a:cubicBezTo>
                      <a:pt x="84" y="62"/>
                      <a:pt x="72" y="86"/>
                      <a:pt x="65" y="108"/>
                    </a:cubicBezTo>
                    <a:cubicBezTo>
                      <a:pt x="74" y="89"/>
                      <a:pt x="77" y="64"/>
                      <a:pt x="90" y="44"/>
                    </a:cubicBezTo>
                    <a:cubicBezTo>
                      <a:pt x="96" y="29"/>
                      <a:pt x="98" y="13"/>
                      <a:pt x="109" y="0"/>
                    </a:cubicBezTo>
                    <a:cubicBezTo>
                      <a:pt x="104" y="22"/>
                      <a:pt x="99" y="43"/>
                      <a:pt x="94" y="64"/>
                    </a:cubicBezTo>
                    <a:cubicBezTo>
                      <a:pt x="97" y="72"/>
                      <a:pt x="96" y="81"/>
                      <a:pt x="92" y="87"/>
                    </a:cubicBezTo>
                    <a:cubicBezTo>
                      <a:pt x="68" y="124"/>
                      <a:pt x="57" y="166"/>
                      <a:pt x="42" y="207"/>
                    </a:cubicBezTo>
                    <a:cubicBezTo>
                      <a:pt x="41" y="209"/>
                      <a:pt x="40" y="211"/>
                      <a:pt x="39" y="212"/>
                    </a:cubicBezTo>
                    <a:close/>
                  </a:path>
                </a:pathLst>
              </a:custGeom>
              <a:solidFill>
                <a:srgbClr val="7457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4" name="Freeform 101">
                <a:extLst>
                  <a:ext uri="{FF2B5EF4-FFF2-40B4-BE49-F238E27FC236}">
                    <a16:creationId xmlns:a16="http://schemas.microsoft.com/office/drawing/2014/main" id="{88D0CCC9-048F-4215-A596-366C7251EA0C}"/>
                  </a:ext>
                </a:extLst>
              </p:cNvPr>
              <p:cNvSpPr>
                <a:spLocks/>
              </p:cNvSpPr>
              <p:nvPr/>
            </p:nvSpPr>
            <p:spPr bwMode="auto">
              <a:xfrm>
                <a:off x="165" y="3425"/>
                <a:ext cx="365" cy="49"/>
              </a:xfrm>
              <a:custGeom>
                <a:avLst/>
                <a:gdLst>
                  <a:gd name="T0" fmla="*/ 5 w 325"/>
                  <a:gd name="T1" fmla="*/ 0 h 44"/>
                  <a:gd name="T2" fmla="*/ 20 w 325"/>
                  <a:gd name="T3" fmla="*/ 13 h 44"/>
                  <a:gd name="T4" fmla="*/ 22 w 325"/>
                  <a:gd name="T5" fmla="*/ 1 h 44"/>
                  <a:gd name="T6" fmla="*/ 61 w 325"/>
                  <a:gd name="T7" fmla="*/ 11 h 44"/>
                  <a:gd name="T8" fmla="*/ 69 w 325"/>
                  <a:gd name="T9" fmla="*/ 16 h 44"/>
                  <a:gd name="T10" fmla="*/ 94 w 325"/>
                  <a:gd name="T11" fmla="*/ 21 h 44"/>
                  <a:gd name="T12" fmla="*/ 137 w 325"/>
                  <a:gd name="T13" fmla="*/ 17 h 44"/>
                  <a:gd name="T14" fmla="*/ 203 w 325"/>
                  <a:gd name="T15" fmla="*/ 24 h 44"/>
                  <a:gd name="T16" fmla="*/ 263 w 325"/>
                  <a:gd name="T17" fmla="*/ 26 h 44"/>
                  <a:gd name="T18" fmla="*/ 325 w 325"/>
                  <a:gd name="T19" fmla="*/ 35 h 44"/>
                  <a:gd name="T20" fmla="*/ 316 w 325"/>
                  <a:gd name="T21" fmla="*/ 42 h 44"/>
                  <a:gd name="T22" fmla="*/ 237 w 325"/>
                  <a:gd name="T23" fmla="*/ 33 h 44"/>
                  <a:gd name="T24" fmla="*/ 10 w 325"/>
                  <a:gd name="T25" fmla="*/ 23 h 44"/>
                  <a:gd name="T26" fmla="*/ 1 w 325"/>
                  <a:gd name="T27" fmla="*/ 12 h 44"/>
                  <a:gd name="T28" fmla="*/ 5 w 325"/>
                  <a:gd name="T29"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25" h="44">
                    <a:moveTo>
                      <a:pt x="5" y="0"/>
                    </a:moveTo>
                    <a:cubicBezTo>
                      <a:pt x="7" y="8"/>
                      <a:pt x="12" y="13"/>
                      <a:pt x="20" y="13"/>
                    </a:cubicBezTo>
                    <a:cubicBezTo>
                      <a:pt x="24" y="12"/>
                      <a:pt x="18" y="6"/>
                      <a:pt x="22" y="1"/>
                    </a:cubicBezTo>
                    <a:cubicBezTo>
                      <a:pt x="31" y="21"/>
                      <a:pt x="46" y="17"/>
                      <a:pt x="61" y="11"/>
                    </a:cubicBezTo>
                    <a:cubicBezTo>
                      <a:pt x="66" y="9"/>
                      <a:pt x="66" y="9"/>
                      <a:pt x="69" y="16"/>
                    </a:cubicBezTo>
                    <a:cubicBezTo>
                      <a:pt x="74" y="30"/>
                      <a:pt x="89" y="23"/>
                      <a:pt x="94" y="21"/>
                    </a:cubicBezTo>
                    <a:cubicBezTo>
                      <a:pt x="109" y="17"/>
                      <a:pt x="124" y="30"/>
                      <a:pt x="137" y="17"/>
                    </a:cubicBezTo>
                    <a:cubicBezTo>
                      <a:pt x="157" y="34"/>
                      <a:pt x="181" y="21"/>
                      <a:pt x="203" y="24"/>
                    </a:cubicBezTo>
                    <a:cubicBezTo>
                      <a:pt x="222" y="27"/>
                      <a:pt x="242" y="27"/>
                      <a:pt x="263" y="26"/>
                    </a:cubicBezTo>
                    <a:cubicBezTo>
                      <a:pt x="283" y="24"/>
                      <a:pt x="304" y="32"/>
                      <a:pt x="325" y="35"/>
                    </a:cubicBezTo>
                    <a:cubicBezTo>
                      <a:pt x="322" y="37"/>
                      <a:pt x="320" y="44"/>
                      <a:pt x="316" y="42"/>
                    </a:cubicBezTo>
                    <a:cubicBezTo>
                      <a:pt x="291" y="28"/>
                      <a:pt x="263" y="33"/>
                      <a:pt x="237" y="33"/>
                    </a:cubicBezTo>
                    <a:cubicBezTo>
                      <a:pt x="161" y="34"/>
                      <a:pt x="86" y="27"/>
                      <a:pt x="10" y="23"/>
                    </a:cubicBezTo>
                    <a:cubicBezTo>
                      <a:pt x="1" y="23"/>
                      <a:pt x="1" y="18"/>
                      <a:pt x="1" y="12"/>
                    </a:cubicBezTo>
                    <a:cubicBezTo>
                      <a:pt x="2" y="8"/>
                      <a:pt x="0" y="3"/>
                      <a:pt x="5" y="0"/>
                    </a:cubicBezTo>
                    <a:close/>
                  </a:path>
                </a:pathLst>
              </a:custGeom>
              <a:solidFill>
                <a:srgbClr val="8EBF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5" name="Freeform 102">
                <a:extLst>
                  <a:ext uri="{FF2B5EF4-FFF2-40B4-BE49-F238E27FC236}">
                    <a16:creationId xmlns:a16="http://schemas.microsoft.com/office/drawing/2014/main" id="{A0795BD0-6733-4C61-A329-EA7A8349788E}"/>
                  </a:ext>
                </a:extLst>
              </p:cNvPr>
              <p:cNvSpPr>
                <a:spLocks/>
              </p:cNvSpPr>
              <p:nvPr/>
            </p:nvSpPr>
            <p:spPr bwMode="auto">
              <a:xfrm>
                <a:off x="716" y="700"/>
                <a:ext cx="263" cy="224"/>
              </a:xfrm>
              <a:custGeom>
                <a:avLst/>
                <a:gdLst>
                  <a:gd name="T0" fmla="*/ 152 w 234"/>
                  <a:gd name="T1" fmla="*/ 130 h 199"/>
                  <a:gd name="T2" fmla="*/ 33 w 234"/>
                  <a:gd name="T3" fmla="*/ 25 h 199"/>
                  <a:gd name="T4" fmla="*/ 15 w 234"/>
                  <a:gd name="T5" fmla="*/ 13 h 199"/>
                  <a:gd name="T6" fmla="*/ 0 w 234"/>
                  <a:gd name="T7" fmla="*/ 4 h 199"/>
                  <a:gd name="T8" fmla="*/ 34 w 234"/>
                  <a:gd name="T9" fmla="*/ 17 h 199"/>
                  <a:gd name="T10" fmla="*/ 152 w 234"/>
                  <a:gd name="T11" fmla="*/ 114 h 199"/>
                  <a:gd name="T12" fmla="*/ 151 w 234"/>
                  <a:gd name="T13" fmla="*/ 95 h 199"/>
                  <a:gd name="T14" fmla="*/ 215 w 234"/>
                  <a:gd name="T15" fmla="*/ 170 h 199"/>
                  <a:gd name="T16" fmla="*/ 234 w 234"/>
                  <a:gd name="T17" fmla="*/ 193 h 199"/>
                  <a:gd name="T18" fmla="*/ 225 w 234"/>
                  <a:gd name="T19" fmla="*/ 197 h 199"/>
                  <a:gd name="T20" fmla="*/ 187 w 234"/>
                  <a:gd name="T21" fmla="*/ 155 h 199"/>
                  <a:gd name="T22" fmla="*/ 159 w 234"/>
                  <a:gd name="T23" fmla="*/ 141 h 199"/>
                  <a:gd name="T24" fmla="*/ 152 w 234"/>
                  <a:gd name="T25" fmla="*/ 130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4" h="199">
                    <a:moveTo>
                      <a:pt x="152" y="130"/>
                    </a:moveTo>
                    <a:cubicBezTo>
                      <a:pt x="113" y="95"/>
                      <a:pt x="73" y="60"/>
                      <a:pt x="33" y="25"/>
                    </a:cubicBezTo>
                    <a:cubicBezTo>
                      <a:pt x="27" y="21"/>
                      <a:pt x="21" y="17"/>
                      <a:pt x="15" y="13"/>
                    </a:cubicBezTo>
                    <a:cubicBezTo>
                      <a:pt x="11" y="10"/>
                      <a:pt x="7" y="8"/>
                      <a:pt x="0" y="4"/>
                    </a:cubicBezTo>
                    <a:cubicBezTo>
                      <a:pt x="18" y="0"/>
                      <a:pt x="24" y="13"/>
                      <a:pt x="34" y="17"/>
                    </a:cubicBezTo>
                    <a:cubicBezTo>
                      <a:pt x="87" y="37"/>
                      <a:pt x="119" y="80"/>
                      <a:pt x="152" y="114"/>
                    </a:cubicBezTo>
                    <a:cubicBezTo>
                      <a:pt x="144" y="105"/>
                      <a:pt x="144" y="105"/>
                      <a:pt x="151" y="95"/>
                    </a:cubicBezTo>
                    <a:cubicBezTo>
                      <a:pt x="168" y="124"/>
                      <a:pt x="194" y="145"/>
                      <a:pt x="215" y="170"/>
                    </a:cubicBezTo>
                    <a:cubicBezTo>
                      <a:pt x="221" y="178"/>
                      <a:pt x="228" y="186"/>
                      <a:pt x="234" y="193"/>
                    </a:cubicBezTo>
                    <a:cubicBezTo>
                      <a:pt x="233" y="198"/>
                      <a:pt x="230" y="199"/>
                      <a:pt x="225" y="197"/>
                    </a:cubicBezTo>
                    <a:cubicBezTo>
                      <a:pt x="213" y="183"/>
                      <a:pt x="197" y="171"/>
                      <a:pt x="187" y="155"/>
                    </a:cubicBezTo>
                    <a:cubicBezTo>
                      <a:pt x="180" y="144"/>
                      <a:pt x="167" y="147"/>
                      <a:pt x="159" y="141"/>
                    </a:cubicBezTo>
                    <a:cubicBezTo>
                      <a:pt x="155" y="138"/>
                      <a:pt x="152" y="135"/>
                      <a:pt x="152" y="130"/>
                    </a:cubicBezTo>
                    <a:close/>
                  </a:path>
                </a:pathLst>
              </a:custGeom>
              <a:solidFill>
                <a:srgbClr val="7652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6" name="Freeform 103">
                <a:extLst>
                  <a:ext uri="{FF2B5EF4-FFF2-40B4-BE49-F238E27FC236}">
                    <a16:creationId xmlns:a16="http://schemas.microsoft.com/office/drawing/2014/main" id="{2666734A-1A4A-4BA5-9198-93BF51301DBD}"/>
                  </a:ext>
                </a:extLst>
              </p:cNvPr>
              <p:cNvSpPr>
                <a:spLocks/>
              </p:cNvSpPr>
              <p:nvPr/>
            </p:nvSpPr>
            <p:spPr bwMode="auto">
              <a:xfrm>
                <a:off x="796" y="682"/>
                <a:ext cx="195" cy="181"/>
              </a:xfrm>
              <a:custGeom>
                <a:avLst/>
                <a:gdLst>
                  <a:gd name="T0" fmla="*/ 18 w 174"/>
                  <a:gd name="T1" fmla="*/ 1 h 161"/>
                  <a:gd name="T2" fmla="*/ 82 w 174"/>
                  <a:gd name="T3" fmla="*/ 56 h 161"/>
                  <a:gd name="T4" fmla="*/ 133 w 174"/>
                  <a:gd name="T5" fmla="*/ 95 h 161"/>
                  <a:gd name="T6" fmla="*/ 152 w 174"/>
                  <a:gd name="T7" fmla="*/ 117 h 161"/>
                  <a:gd name="T8" fmla="*/ 161 w 174"/>
                  <a:gd name="T9" fmla="*/ 127 h 161"/>
                  <a:gd name="T10" fmla="*/ 163 w 174"/>
                  <a:gd name="T11" fmla="*/ 139 h 161"/>
                  <a:gd name="T12" fmla="*/ 167 w 174"/>
                  <a:gd name="T13" fmla="*/ 156 h 161"/>
                  <a:gd name="T14" fmla="*/ 153 w 174"/>
                  <a:gd name="T15" fmla="*/ 150 h 161"/>
                  <a:gd name="T16" fmla="*/ 104 w 174"/>
                  <a:gd name="T17" fmla="*/ 97 h 161"/>
                  <a:gd name="T18" fmla="*/ 36 w 174"/>
                  <a:gd name="T19" fmla="*/ 37 h 161"/>
                  <a:gd name="T20" fmla="*/ 36 w 174"/>
                  <a:gd name="T21" fmla="*/ 37 h 161"/>
                  <a:gd name="T22" fmla="*/ 0 w 174"/>
                  <a:gd name="T23" fmla="*/ 1 h 161"/>
                  <a:gd name="T24" fmla="*/ 1 w 174"/>
                  <a:gd name="T25" fmla="*/ 0 h 161"/>
                  <a:gd name="T26" fmla="*/ 18 w 174"/>
                  <a:gd name="T27" fmla="*/ 1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4" h="161">
                    <a:moveTo>
                      <a:pt x="18" y="1"/>
                    </a:moveTo>
                    <a:cubicBezTo>
                      <a:pt x="39" y="20"/>
                      <a:pt x="56" y="45"/>
                      <a:pt x="82" y="56"/>
                    </a:cubicBezTo>
                    <a:cubicBezTo>
                      <a:pt x="103" y="66"/>
                      <a:pt x="117" y="80"/>
                      <a:pt x="133" y="95"/>
                    </a:cubicBezTo>
                    <a:cubicBezTo>
                      <a:pt x="140" y="102"/>
                      <a:pt x="145" y="110"/>
                      <a:pt x="152" y="117"/>
                    </a:cubicBezTo>
                    <a:cubicBezTo>
                      <a:pt x="158" y="118"/>
                      <a:pt x="164" y="125"/>
                      <a:pt x="161" y="127"/>
                    </a:cubicBezTo>
                    <a:cubicBezTo>
                      <a:pt x="154" y="134"/>
                      <a:pt x="159" y="136"/>
                      <a:pt x="163" y="139"/>
                    </a:cubicBezTo>
                    <a:cubicBezTo>
                      <a:pt x="167" y="144"/>
                      <a:pt x="174" y="150"/>
                      <a:pt x="167" y="156"/>
                    </a:cubicBezTo>
                    <a:cubicBezTo>
                      <a:pt x="162" y="161"/>
                      <a:pt x="156" y="154"/>
                      <a:pt x="153" y="150"/>
                    </a:cubicBezTo>
                    <a:cubicBezTo>
                      <a:pt x="136" y="133"/>
                      <a:pt x="122" y="114"/>
                      <a:pt x="104" y="97"/>
                    </a:cubicBezTo>
                    <a:cubicBezTo>
                      <a:pt x="82" y="76"/>
                      <a:pt x="58" y="57"/>
                      <a:pt x="36" y="37"/>
                    </a:cubicBezTo>
                    <a:cubicBezTo>
                      <a:pt x="36" y="37"/>
                      <a:pt x="36" y="37"/>
                      <a:pt x="36" y="37"/>
                    </a:cubicBezTo>
                    <a:cubicBezTo>
                      <a:pt x="23" y="26"/>
                      <a:pt x="10" y="15"/>
                      <a:pt x="0" y="1"/>
                    </a:cubicBezTo>
                    <a:cubicBezTo>
                      <a:pt x="0" y="1"/>
                      <a:pt x="1" y="0"/>
                      <a:pt x="1" y="0"/>
                    </a:cubicBezTo>
                    <a:cubicBezTo>
                      <a:pt x="7" y="0"/>
                      <a:pt x="12" y="0"/>
                      <a:pt x="18" y="1"/>
                    </a:cubicBezTo>
                    <a:close/>
                  </a:path>
                </a:pathLst>
              </a:custGeom>
              <a:solidFill>
                <a:srgbClr val="EFD6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7" name="Freeform 104">
                <a:extLst>
                  <a:ext uri="{FF2B5EF4-FFF2-40B4-BE49-F238E27FC236}">
                    <a16:creationId xmlns:a16="http://schemas.microsoft.com/office/drawing/2014/main" id="{BD190EE9-9C79-48FC-AF62-DA6FD84DC4E5}"/>
                  </a:ext>
                </a:extLst>
              </p:cNvPr>
              <p:cNvSpPr>
                <a:spLocks/>
              </p:cNvSpPr>
              <p:nvPr/>
            </p:nvSpPr>
            <p:spPr bwMode="auto">
              <a:xfrm>
                <a:off x="2110" y="571"/>
                <a:ext cx="78" cy="261"/>
              </a:xfrm>
              <a:custGeom>
                <a:avLst/>
                <a:gdLst>
                  <a:gd name="T0" fmla="*/ 40 w 70"/>
                  <a:gd name="T1" fmla="*/ 180 h 232"/>
                  <a:gd name="T2" fmla="*/ 20 w 70"/>
                  <a:gd name="T3" fmla="*/ 212 h 232"/>
                  <a:gd name="T4" fmla="*/ 9 w 70"/>
                  <a:gd name="T5" fmla="*/ 228 h 232"/>
                  <a:gd name="T6" fmla="*/ 11 w 70"/>
                  <a:gd name="T7" fmla="*/ 208 h 232"/>
                  <a:gd name="T8" fmla="*/ 31 w 70"/>
                  <a:gd name="T9" fmla="*/ 152 h 232"/>
                  <a:gd name="T10" fmla="*/ 35 w 70"/>
                  <a:gd name="T11" fmla="*/ 105 h 232"/>
                  <a:gd name="T12" fmla="*/ 53 w 70"/>
                  <a:gd name="T13" fmla="*/ 18 h 232"/>
                  <a:gd name="T14" fmla="*/ 70 w 70"/>
                  <a:gd name="T15" fmla="*/ 3 h 232"/>
                  <a:gd name="T16" fmla="*/ 56 w 70"/>
                  <a:gd name="T17" fmla="*/ 81 h 232"/>
                  <a:gd name="T18" fmla="*/ 37 w 70"/>
                  <a:gd name="T19" fmla="*/ 172 h 232"/>
                  <a:gd name="T20" fmla="*/ 40 w 70"/>
                  <a:gd name="T21" fmla="*/ 180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0" h="232">
                    <a:moveTo>
                      <a:pt x="40" y="180"/>
                    </a:moveTo>
                    <a:cubicBezTo>
                      <a:pt x="31" y="190"/>
                      <a:pt x="26" y="201"/>
                      <a:pt x="20" y="212"/>
                    </a:cubicBezTo>
                    <a:cubicBezTo>
                      <a:pt x="17" y="218"/>
                      <a:pt x="20" y="232"/>
                      <a:pt x="9" y="228"/>
                    </a:cubicBezTo>
                    <a:cubicBezTo>
                      <a:pt x="0" y="225"/>
                      <a:pt x="9" y="215"/>
                      <a:pt x="11" y="208"/>
                    </a:cubicBezTo>
                    <a:cubicBezTo>
                      <a:pt x="17" y="189"/>
                      <a:pt x="24" y="171"/>
                      <a:pt x="31" y="152"/>
                    </a:cubicBezTo>
                    <a:cubicBezTo>
                      <a:pt x="26" y="136"/>
                      <a:pt x="32" y="120"/>
                      <a:pt x="35" y="105"/>
                    </a:cubicBezTo>
                    <a:cubicBezTo>
                      <a:pt x="42" y="76"/>
                      <a:pt x="41" y="46"/>
                      <a:pt x="53" y="18"/>
                    </a:cubicBezTo>
                    <a:cubicBezTo>
                      <a:pt x="57" y="10"/>
                      <a:pt x="58" y="0"/>
                      <a:pt x="70" y="3"/>
                    </a:cubicBezTo>
                    <a:cubicBezTo>
                      <a:pt x="59" y="28"/>
                      <a:pt x="60" y="55"/>
                      <a:pt x="56" y="81"/>
                    </a:cubicBezTo>
                    <a:cubicBezTo>
                      <a:pt x="51" y="111"/>
                      <a:pt x="47" y="142"/>
                      <a:pt x="37" y="172"/>
                    </a:cubicBezTo>
                    <a:cubicBezTo>
                      <a:pt x="36" y="176"/>
                      <a:pt x="37" y="178"/>
                      <a:pt x="40" y="180"/>
                    </a:cubicBezTo>
                    <a:close/>
                  </a:path>
                </a:pathLst>
              </a:custGeom>
              <a:solidFill>
                <a:srgbClr val="EADF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8" name="Freeform 105">
                <a:extLst>
                  <a:ext uri="{FF2B5EF4-FFF2-40B4-BE49-F238E27FC236}">
                    <a16:creationId xmlns:a16="http://schemas.microsoft.com/office/drawing/2014/main" id="{AEAF161C-A22F-4123-9E73-5E1FBEA4D9C3}"/>
                  </a:ext>
                </a:extLst>
              </p:cNvPr>
              <p:cNvSpPr>
                <a:spLocks/>
              </p:cNvSpPr>
              <p:nvPr/>
            </p:nvSpPr>
            <p:spPr bwMode="auto">
              <a:xfrm>
                <a:off x="852" y="921"/>
                <a:ext cx="127" cy="161"/>
              </a:xfrm>
              <a:custGeom>
                <a:avLst/>
                <a:gdLst>
                  <a:gd name="T0" fmla="*/ 51 w 113"/>
                  <a:gd name="T1" fmla="*/ 77 h 144"/>
                  <a:gd name="T2" fmla="*/ 33 w 113"/>
                  <a:gd name="T3" fmla="*/ 68 h 144"/>
                  <a:gd name="T4" fmla="*/ 9 w 113"/>
                  <a:gd name="T5" fmla="*/ 33 h 144"/>
                  <a:gd name="T6" fmla="*/ 2 w 113"/>
                  <a:gd name="T7" fmla="*/ 0 h 144"/>
                  <a:gd name="T8" fmla="*/ 48 w 113"/>
                  <a:gd name="T9" fmla="*/ 39 h 144"/>
                  <a:gd name="T10" fmla="*/ 113 w 113"/>
                  <a:gd name="T11" fmla="*/ 125 h 144"/>
                  <a:gd name="T12" fmla="*/ 110 w 113"/>
                  <a:gd name="T13" fmla="*/ 136 h 144"/>
                  <a:gd name="T14" fmla="*/ 96 w 113"/>
                  <a:gd name="T15" fmla="*/ 127 h 144"/>
                  <a:gd name="T16" fmla="*/ 61 w 113"/>
                  <a:gd name="T17" fmla="*/ 82 h 144"/>
                  <a:gd name="T18" fmla="*/ 51 w 113"/>
                  <a:gd name="T19" fmla="*/ 77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3" h="144">
                    <a:moveTo>
                      <a:pt x="51" y="77"/>
                    </a:moveTo>
                    <a:cubicBezTo>
                      <a:pt x="43" y="78"/>
                      <a:pt x="39" y="71"/>
                      <a:pt x="33" y="68"/>
                    </a:cubicBezTo>
                    <a:cubicBezTo>
                      <a:pt x="30" y="53"/>
                      <a:pt x="13" y="48"/>
                      <a:pt x="9" y="33"/>
                    </a:cubicBezTo>
                    <a:cubicBezTo>
                      <a:pt x="22" y="19"/>
                      <a:pt x="0" y="13"/>
                      <a:pt x="2" y="0"/>
                    </a:cubicBezTo>
                    <a:cubicBezTo>
                      <a:pt x="22" y="8"/>
                      <a:pt x="35" y="24"/>
                      <a:pt x="48" y="39"/>
                    </a:cubicBezTo>
                    <a:cubicBezTo>
                      <a:pt x="75" y="64"/>
                      <a:pt x="97" y="92"/>
                      <a:pt x="113" y="125"/>
                    </a:cubicBezTo>
                    <a:cubicBezTo>
                      <a:pt x="112" y="129"/>
                      <a:pt x="111" y="132"/>
                      <a:pt x="110" y="136"/>
                    </a:cubicBezTo>
                    <a:cubicBezTo>
                      <a:pt x="98" y="144"/>
                      <a:pt x="98" y="131"/>
                      <a:pt x="96" y="127"/>
                    </a:cubicBezTo>
                    <a:cubicBezTo>
                      <a:pt x="86" y="110"/>
                      <a:pt x="75" y="95"/>
                      <a:pt x="61" y="82"/>
                    </a:cubicBezTo>
                    <a:cubicBezTo>
                      <a:pt x="58" y="80"/>
                      <a:pt x="56" y="76"/>
                      <a:pt x="51" y="77"/>
                    </a:cubicBezTo>
                    <a:close/>
                  </a:path>
                </a:pathLst>
              </a:custGeom>
              <a:solidFill>
                <a:srgbClr val="F0DCC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9" name="Freeform 106">
                <a:extLst>
                  <a:ext uri="{FF2B5EF4-FFF2-40B4-BE49-F238E27FC236}">
                    <a16:creationId xmlns:a16="http://schemas.microsoft.com/office/drawing/2014/main" id="{DC5ED283-7E1C-4551-BFED-F030176D4E84}"/>
                  </a:ext>
                </a:extLst>
              </p:cNvPr>
              <p:cNvSpPr>
                <a:spLocks/>
              </p:cNvSpPr>
              <p:nvPr/>
            </p:nvSpPr>
            <p:spPr bwMode="auto">
              <a:xfrm>
                <a:off x="547" y="2607"/>
                <a:ext cx="127" cy="50"/>
              </a:xfrm>
              <a:custGeom>
                <a:avLst/>
                <a:gdLst>
                  <a:gd name="T0" fmla="*/ 113 w 113"/>
                  <a:gd name="T1" fmla="*/ 44 h 45"/>
                  <a:gd name="T2" fmla="*/ 17 w 113"/>
                  <a:gd name="T3" fmla="*/ 44 h 45"/>
                  <a:gd name="T4" fmla="*/ 0 w 113"/>
                  <a:gd name="T5" fmla="*/ 40 h 45"/>
                  <a:gd name="T6" fmla="*/ 7 w 113"/>
                  <a:gd name="T7" fmla="*/ 30 h 45"/>
                  <a:gd name="T8" fmla="*/ 45 w 113"/>
                  <a:gd name="T9" fmla="*/ 4 h 45"/>
                  <a:gd name="T10" fmla="*/ 113 w 113"/>
                  <a:gd name="T11" fmla="*/ 44 h 45"/>
                </a:gdLst>
                <a:ahLst/>
                <a:cxnLst>
                  <a:cxn ang="0">
                    <a:pos x="T0" y="T1"/>
                  </a:cxn>
                  <a:cxn ang="0">
                    <a:pos x="T2" y="T3"/>
                  </a:cxn>
                  <a:cxn ang="0">
                    <a:pos x="T4" y="T5"/>
                  </a:cxn>
                  <a:cxn ang="0">
                    <a:pos x="T6" y="T7"/>
                  </a:cxn>
                  <a:cxn ang="0">
                    <a:pos x="T8" y="T9"/>
                  </a:cxn>
                  <a:cxn ang="0">
                    <a:pos x="T10" y="T11"/>
                  </a:cxn>
                </a:cxnLst>
                <a:rect l="0" t="0" r="r" b="b"/>
                <a:pathLst>
                  <a:path w="113" h="45">
                    <a:moveTo>
                      <a:pt x="113" y="44"/>
                    </a:moveTo>
                    <a:cubicBezTo>
                      <a:pt x="81" y="44"/>
                      <a:pt x="49" y="44"/>
                      <a:pt x="17" y="44"/>
                    </a:cubicBezTo>
                    <a:cubicBezTo>
                      <a:pt x="11" y="44"/>
                      <a:pt x="5" y="45"/>
                      <a:pt x="0" y="40"/>
                    </a:cubicBezTo>
                    <a:cubicBezTo>
                      <a:pt x="3" y="37"/>
                      <a:pt x="6" y="34"/>
                      <a:pt x="7" y="30"/>
                    </a:cubicBezTo>
                    <a:cubicBezTo>
                      <a:pt x="13" y="12"/>
                      <a:pt x="24" y="0"/>
                      <a:pt x="45" y="4"/>
                    </a:cubicBezTo>
                    <a:cubicBezTo>
                      <a:pt x="67" y="18"/>
                      <a:pt x="90" y="31"/>
                      <a:pt x="113" y="44"/>
                    </a:cubicBezTo>
                    <a:close/>
                  </a:path>
                </a:pathLst>
              </a:custGeom>
              <a:solidFill>
                <a:srgbClr val="87B9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0" name="Freeform 107">
                <a:extLst>
                  <a:ext uri="{FF2B5EF4-FFF2-40B4-BE49-F238E27FC236}">
                    <a16:creationId xmlns:a16="http://schemas.microsoft.com/office/drawing/2014/main" id="{15C8B998-1E78-4798-B914-2F0F79B5C1FB}"/>
                  </a:ext>
                </a:extLst>
              </p:cNvPr>
              <p:cNvSpPr>
                <a:spLocks/>
              </p:cNvSpPr>
              <p:nvPr/>
            </p:nvSpPr>
            <p:spPr bwMode="auto">
              <a:xfrm>
                <a:off x="72" y="3892"/>
                <a:ext cx="235" cy="39"/>
              </a:xfrm>
              <a:custGeom>
                <a:avLst/>
                <a:gdLst>
                  <a:gd name="T0" fmla="*/ 204 w 209"/>
                  <a:gd name="T1" fmla="*/ 32 h 35"/>
                  <a:gd name="T2" fmla="*/ 77 w 209"/>
                  <a:gd name="T3" fmla="*/ 22 h 35"/>
                  <a:gd name="T4" fmla="*/ 0 w 209"/>
                  <a:gd name="T5" fmla="*/ 12 h 35"/>
                  <a:gd name="T6" fmla="*/ 4 w 209"/>
                  <a:gd name="T7" fmla="*/ 0 h 35"/>
                  <a:gd name="T8" fmla="*/ 108 w 209"/>
                  <a:gd name="T9" fmla="*/ 8 h 35"/>
                  <a:gd name="T10" fmla="*/ 190 w 209"/>
                  <a:gd name="T11" fmla="*/ 21 h 35"/>
                  <a:gd name="T12" fmla="*/ 204 w 209"/>
                  <a:gd name="T13" fmla="*/ 32 h 35"/>
                </a:gdLst>
                <a:ahLst/>
                <a:cxnLst>
                  <a:cxn ang="0">
                    <a:pos x="T0" y="T1"/>
                  </a:cxn>
                  <a:cxn ang="0">
                    <a:pos x="T2" y="T3"/>
                  </a:cxn>
                  <a:cxn ang="0">
                    <a:pos x="T4" y="T5"/>
                  </a:cxn>
                  <a:cxn ang="0">
                    <a:pos x="T6" y="T7"/>
                  </a:cxn>
                  <a:cxn ang="0">
                    <a:pos x="T8" y="T9"/>
                  </a:cxn>
                  <a:cxn ang="0">
                    <a:pos x="T10" y="T11"/>
                  </a:cxn>
                  <a:cxn ang="0">
                    <a:pos x="T12" y="T13"/>
                  </a:cxn>
                </a:cxnLst>
                <a:rect l="0" t="0" r="r" b="b"/>
                <a:pathLst>
                  <a:path w="209" h="35">
                    <a:moveTo>
                      <a:pt x="204" y="32"/>
                    </a:moveTo>
                    <a:cubicBezTo>
                      <a:pt x="161" y="35"/>
                      <a:pt x="119" y="26"/>
                      <a:pt x="77" y="22"/>
                    </a:cubicBezTo>
                    <a:cubicBezTo>
                      <a:pt x="51" y="19"/>
                      <a:pt x="25" y="22"/>
                      <a:pt x="0" y="12"/>
                    </a:cubicBezTo>
                    <a:cubicBezTo>
                      <a:pt x="1" y="8"/>
                      <a:pt x="3" y="4"/>
                      <a:pt x="4" y="0"/>
                    </a:cubicBezTo>
                    <a:cubicBezTo>
                      <a:pt x="39" y="2"/>
                      <a:pt x="74" y="0"/>
                      <a:pt x="108" y="8"/>
                    </a:cubicBezTo>
                    <a:cubicBezTo>
                      <a:pt x="135" y="16"/>
                      <a:pt x="162" y="25"/>
                      <a:pt x="190" y="21"/>
                    </a:cubicBezTo>
                    <a:cubicBezTo>
                      <a:pt x="197" y="21"/>
                      <a:pt x="209" y="17"/>
                      <a:pt x="204" y="32"/>
                    </a:cubicBezTo>
                    <a:close/>
                  </a:path>
                </a:pathLst>
              </a:custGeom>
              <a:solidFill>
                <a:srgbClr val="6CAB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1" name="Freeform 108">
                <a:extLst>
                  <a:ext uri="{FF2B5EF4-FFF2-40B4-BE49-F238E27FC236}">
                    <a16:creationId xmlns:a16="http://schemas.microsoft.com/office/drawing/2014/main" id="{49379F8C-BA2A-4A64-B093-152E3B5C82ED}"/>
                  </a:ext>
                </a:extLst>
              </p:cNvPr>
              <p:cNvSpPr>
                <a:spLocks/>
              </p:cNvSpPr>
              <p:nvPr/>
            </p:nvSpPr>
            <p:spPr bwMode="auto">
              <a:xfrm>
                <a:off x="625" y="2194"/>
                <a:ext cx="73" cy="176"/>
              </a:xfrm>
              <a:custGeom>
                <a:avLst/>
                <a:gdLst>
                  <a:gd name="T0" fmla="*/ 63 w 65"/>
                  <a:gd name="T1" fmla="*/ 2 h 156"/>
                  <a:gd name="T2" fmla="*/ 59 w 65"/>
                  <a:gd name="T3" fmla="*/ 35 h 156"/>
                  <a:gd name="T4" fmla="*/ 55 w 65"/>
                  <a:gd name="T5" fmla="*/ 59 h 156"/>
                  <a:gd name="T6" fmla="*/ 21 w 65"/>
                  <a:gd name="T7" fmla="*/ 149 h 156"/>
                  <a:gd name="T8" fmla="*/ 12 w 65"/>
                  <a:gd name="T9" fmla="*/ 155 h 156"/>
                  <a:gd name="T10" fmla="*/ 4 w 65"/>
                  <a:gd name="T11" fmla="*/ 139 h 156"/>
                  <a:gd name="T12" fmla="*/ 14 w 65"/>
                  <a:gd name="T13" fmla="*/ 107 h 156"/>
                  <a:gd name="T14" fmla="*/ 40 w 65"/>
                  <a:gd name="T15" fmla="*/ 31 h 156"/>
                  <a:gd name="T16" fmla="*/ 44 w 65"/>
                  <a:gd name="T17" fmla="*/ 7 h 156"/>
                  <a:gd name="T18" fmla="*/ 56 w 65"/>
                  <a:gd name="T19" fmla="*/ 2 h 156"/>
                  <a:gd name="T20" fmla="*/ 63 w 65"/>
                  <a:gd name="T21" fmla="*/ 2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5" h="156">
                    <a:moveTo>
                      <a:pt x="63" y="2"/>
                    </a:moveTo>
                    <a:cubicBezTo>
                      <a:pt x="65" y="13"/>
                      <a:pt x="51" y="23"/>
                      <a:pt x="59" y="35"/>
                    </a:cubicBezTo>
                    <a:cubicBezTo>
                      <a:pt x="65" y="44"/>
                      <a:pt x="58" y="51"/>
                      <a:pt x="55" y="59"/>
                    </a:cubicBezTo>
                    <a:cubicBezTo>
                      <a:pt x="44" y="89"/>
                      <a:pt x="41" y="122"/>
                      <a:pt x="21" y="149"/>
                    </a:cubicBezTo>
                    <a:cubicBezTo>
                      <a:pt x="19" y="152"/>
                      <a:pt x="18" y="156"/>
                      <a:pt x="12" y="155"/>
                    </a:cubicBezTo>
                    <a:cubicBezTo>
                      <a:pt x="0" y="155"/>
                      <a:pt x="11" y="143"/>
                      <a:pt x="4" y="139"/>
                    </a:cubicBezTo>
                    <a:cubicBezTo>
                      <a:pt x="0" y="126"/>
                      <a:pt x="10" y="117"/>
                      <a:pt x="14" y="107"/>
                    </a:cubicBezTo>
                    <a:cubicBezTo>
                      <a:pt x="24" y="82"/>
                      <a:pt x="38" y="58"/>
                      <a:pt x="40" y="31"/>
                    </a:cubicBezTo>
                    <a:cubicBezTo>
                      <a:pt x="40" y="22"/>
                      <a:pt x="40" y="14"/>
                      <a:pt x="44" y="7"/>
                    </a:cubicBezTo>
                    <a:cubicBezTo>
                      <a:pt x="46" y="0"/>
                      <a:pt x="56" y="14"/>
                      <a:pt x="56" y="2"/>
                    </a:cubicBezTo>
                    <a:cubicBezTo>
                      <a:pt x="59" y="1"/>
                      <a:pt x="61" y="1"/>
                      <a:pt x="63" y="2"/>
                    </a:cubicBezTo>
                    <a:close/>
                  </a:path>
                </a:pathLst>
              </a:custGeom>
              <a:solidFill>
                <a:srgbClr val="DEBD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2" name="Freeform 109">
                <a:extLst>
                  <a:ext uri="{FF2B5EF4-FFF2-40B4-BE49-F238E27FC236}">
                    <a16:creationId xmlns:a16="http://schemas.microsoft.com/office/drawing/2014/main" id="{796B9739-7985-42A0-978E-8D1EC11AF17D}"/>
                  </a:ext>
                </a:extLst>
              </p:cNvPr>
              <p:cNvSpPr>
                <a:spLocks/>
              </p:cNvSpPr>
              <p:nvPr/>
            </p:nvSpPr>
            <p:spPr bwMode="auto">
              <a:xfrm>
                <a:off x="2012" y="2638"/>
                <a:ext cx="92" cy="64"/>
              </a:xfrm>
              <a:custGeom>
                <a:avLst/>
                <a:gdLst>
                  <a:gd name="T0" fmla="*/ 82 w 82"/>
                  <a:gd name="T1" fmla="*/ 52 h 57"/>
                  <a:gd name="T2" fmla="*/ 76 w 82"/>
                  <a:gd name="T3" fmla="*/ 57 h 57"/>
                  <a:gd name="T4" fmla="*/ 0 w 82"/>
                  <a:gd name="T5" fmla="*/ 46 h 57"/>
                  <a:gd name="T6" fmla="*/ 1 w 82"/>
                  <a:gd name="T7" fmla="*/ 40 h 57"/>
                  <a:gd name="T8" fmla="*/ 70 w 82"/>
                  <a:gd name="T9" fmla="*/ 0 h 57"/>
                  <a:gd name="T10" fmla="*/ 82 w 82"/>
                  <a:gd name="T11" fmla="*/ 52 h 57"/>
                </a:gdLst>
                <a:ahLst/>
                <a:cxnLst>
                  <a:cxn ang="0">
                    <a:pos x="T0" y="T1"/>
                  </a:cxn>
                  <a:cxn ang="0">
                    <a:pos x="T2" y="T3"/>
                  </a:cxn>
                  <a:cxn ang="0">
                    <a:pos x="T4" y="T5"/>
                  </a:cxn>
                  <a:cxn ang="0">
                    <a:pos x="T6" y="T7"/>
                  </a:cxn>
                  <a:cxn ang="0">
                    <a:pos x="T8" y="T9"/>
                  </a:cxn>
                  <a:cxn ang="0">
                    <a:pos x="T10" y="T11"/>
                  </a:cxn>
                </a:cxnLst>
                <a:rect l="0" t="0" r="r" b="b"/>
                <a:pathLst>
                  <a:path w="82" h="57">
                    <a:moveTo>
                      <a:pt x="82" y="52"/>
                    </a:moveTo>
                    <a:cubicBezTo>
                      <a:pt x="80" y="54"/>
                      <a:pt x="78" y="57"/>
                      <a:pt x="76" y="57"/>
                    </a:cubicBezTo>
                    <a:cubicBezTo>
                      <a:pt x="51" y="53"/>
                      <a:pt x="25" y="50"/>
                      <a:pt x="0" y="46"/>
                    </a:cubicBezTo>
                    <a:cubicBezTo>
                      <a:pt x="0" y="46"/>
                      <a:pt x="1" y="42"/>
                      <a:pt x="1" y="40"/>
                    </a:cubicBezTo>
                    <a:cubicBezTo>
                      <a:pt x="24" y="27"/>
                      <a:pt x="47" y="13"/>
                      <a:pt x="70" y="0"/>
                    </a:cubicBezTo>
                    <a:cubicBezTo>
                      <a:pt x="74" y="17"/>
                      <a:pt x="78" y="35"/>
                      <a:pt x="82" y="52"/>
                    </a:cubicBezTo>
                    <a:close/>
                  </a:path>
                </a:pathLst>
              </a:custGeom>
              <a:solidFill>
                <a:srgbClr val="D4E0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3" name="Freeform 110">
                <a:extLst>
                  <a:ext uri="{FF2B5EF4-FFF2-40B4-BE49-F238E27FC236}">
                    <a16:creationId xmlns:a16="http://schemas.microsoft.com/office/drawing/2014/main" id="{C09C58D6-C833-4ACC-B6A6-311F047E08A3}"/>
                  </a:ext>
                </a:extLst>
              </p:cNvPr>
              <p:cNvSpPr>
                <a:spLocks/>
              </p:cNvSpPr>
              <p:nvPr/>
            </p:nvSpPr>
            <p:spPr bwMode="auto">
              <a:xfrm>
                <a:off x="306" y="3062"/>
                <a:ext cx="136" cy="49"/>
              </a:xfrm>
              <a:custGeom>
                <a:avLst/>
                <a:gdLst>
                  <a:gd name="T0" fmla="*/ 48 w 121"/>
                  <a:gd name="T1" fmla="*/ 39 h 44"/>
                  <a:gd name="T2" fmla="*/ 0 w 121"/>
                  <a:gd name="T3" fmla="*/ 35 h 44"/>
                  <a:gd name="T4" fmla="*/ 16 w 121"/>
                  <a:gd name="T5" fmla="*/ 0 h 44"/>
                  <a:gd name="T6" fmla="*/ 63 w 121"/>
                  <a:gd name="T7" fmla="*/ 4 h 44"/>
                  <a:gd name="T8" fmla="*/ 120 w 121"/>
                  <a:gd name="T9" fmla="*/ 11 h 44"/>
                  <a:gd name="T10" fmla="*/ 121 w 121"/>
                  <a:gd name="T11" fmla="*/ 14 h 44"/>
                  <a:gd name="T12" fmla="*/ 120 w 121"/>
                  <a:gd name="T13" fmla="*/ 16 h 44"/>
                  <a:gd name="T14" fmla="*/ 72 w 121"/>
                  <a:gd name="T15" fmla="*/ 24 h 44"/>
                  <a:gd name="T16" fmla="*/ 48 w 121"/>
                  <a:gd name="T17" fmla="*/ 39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1" h="44">
                    <a:moveTo>
                      <a:pt x="48" y="39"/>
                    </a:moveTo>
                    <a:cubicBezTo>
                      <a:pt x="32" y="35"/>
                      <a:pt x="16" y="44"/>
                      <a:pt x="0" y="35"/>
                    </a:cubicBezTo>
                    <a:cubicBezTo>
                      <a:pt x="6" y="23"/>
                      <a:pt x="11" y="11"/>
                      <a:pt x="16" y="0"/>
                    </a:cubicBezTo>
                    <a:cubicBezTo>
                      <a:pt x="32" y="1"/>
                      <a:pt x="48" y="1"/>
                      <a:pt x="63" y="4"/>
                    </a:cubicBezTo>
                    <a:cubicBezTo>
                      <a:pt x="82" y="7"/>
                      <a:pt x="102" y="4"/>
                      <a:pt x="120" y="11"/>
                    </a:cubicBezTo>
                    <a:cubicBezTo>
                      <a:pt x="121" y="12"/>
                      <a:pt x="121" y="13"/>
                      <a:pt x="121" y="14"/>
                    </a:cubicBezTo>
                    <a:cubicBezTo>
                      <a:pt x="121" y="15"/>
                      <a:pt x="121" y="16"/>
                      <a:pt x="120" y="16"/>
                    </a:cubicBezTo>
                    <a:cubicBezTo>
                      <a:pt x="104" y="19"/>
                      <a:pt x="91" y="30"/>
                      <a:pt x="72" y="24"/>
                    </a:cubicBezTo>
                    <a:cubicBezTo>
                      <a:pt x="66" y="23"/>
                      <a:pt x="53" y="29"/>
                      <a:pt x="48" y="39"/>
                    </a:cubicBezTo>
                    <a:close/>
                  </a:path>
                </a:pathLst>
              </a:custGeom>
              <a:solidFill>
                <a:srgbClr val="A1C7D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4" name="Freeform 111">
                <a:extLst>
                  <a:ext uri="{FF2B5EF4-FFF2-40B4-BE49-F238E27FC236}">
                    <a16:creationId xmlns:a16="http://schemas.microsoft.com/office/drawing/2014/main" id="{4E21159F-E214-406B-8339-17D41125F242}"/>
                  </a:ext>
                </a:extLst>
              </p:cNvPr>
              <p:cNvSpPr>
                <a:spLocks/>
              </p:cNvSpPr>
              <p:nvPr/>
            </p:nvSpPr>
            <p:spPr bwMode="auto">
              <a:xfrm>
                <a:off x="1906" y="2913"/>
                <a:ext cx="273" cy="30"/>
              </a:xfrm>
              <a:custGeom>
                <a:avLst/>
                <a:gdLst>
                  <a:gd name="T0" fmla="*/ 243 w 243"/>
                  <a:gd name="T1" fmla="*/ 12 h 26"/>
                  <a:gd name="T2" fmla="*/ 177 w 243"/>
                  <a:gd name="T3" fmla="*/ 13 h 26"/>
                  <a:gd name="T4" fmla="*/ 93 w 243"/>
                  <a:gd name="T5" fmla="*/ 21 h 26"/>
                  <a:gd name="T6" fmla="*/ 31 w 243"/>
                  <a:gd name="T7" fmla="*/ 18 h 26"/>
                  <a:gd name="T8" fmla="*/ 0 w 243"/>
                  <a:gd name="T9" fmla="*/ 12 h 26"/>
                  <a:gd name="T10" fmla="*/ 93 w 243"/>
                  <a:gd name="T11" fmla="*/ 5 h 26"/>
                  <a:gd name="T12" fmla="*/ 154 w 243"/>
                  <a:gd name="T13" fmla="*/ 4 h 26"/>
                  <a:gd name="T14" fmla="*/ 239 w 243"/>
                  <a:gd name="T15" fmla="*/ 0 h 26"/>
                  <a:gd name="T16" fmla="*/ 243 w 243"/>
                  <a:gd name="T17" fmla="*/ 12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3" h="26">
                    <a:moveTo>
                      <a:pt x="243" y="12"/>
                    </a:moveTo>
                    <a:cubicBezTo>
                      <a:pt x="221" y="5"/>
                      <a:pt x="198" y="9"/>
                      <a:pt x="177" y="13"/>
                    </a:cubicBezTo>
                    <a:cubicBezTo>
                      <a:pt x="149" y="18"/>
                      <a:pt x="121" y="13"/>
                      <a:pt x="93" y="21"/>
                    </a:cubicBezTo>
                    <a:cubicBezTo>
                      <a:pt x="74" y="26"/>
                      <a:pt x="52" y="21"/>
                      <a:pt x="31" y="18"/>
                    </a:cubicBezTo>
                    <a:cubicBezTo>
                      <a:pt x="21" y="16"/>
                      <a:pt x="8" y="25"/>
                      <a:pt x="0" y="12"/>
                    </a:cubicBezTo>
                    <a:cubicBezTo>
                      <a:pt x="31" y="9"/>
                      <a:pt x="62" y="11"/>
                      <a:pt x="93" y="5"/>
                    </a:cubicBezTo>
                    <a:cubicBezTo>
                      <a:pt x="111" y="2"/>
                      <a:pt x="133" y="1"/>
                      <a:pt x="154" y="4"/>
                    </a:cubicBezTo>
                    <a:cubicBezTo>
                      <a:pt x="181" y="9"/>
                      <a:pt x="211" y="6"/>
                      <a:pt x="239" y="0"/>
                    </a:cubicBezTo>
                    <a:cubicBezTo>
                      <a:pt x="241" y="4"/>
                      <a:pt x="242" y="8"/>
                      <a:pt x="243" y="12"/>
                    </a:cubicBezTo>
                    <a:close/>
                  </a:path>
                </a:pathLst>
              </a:custGeom>
              <a:solidFill>
                <a:srgbClr val="9AC7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5" name="Freeform 112">
                <a:extLst>
                  <a:ext uri="{FF2B5EF4-FFF2-40B4-BE49-F238E27FC236}">
                    <a16:creationId xmlns:a16="http://schemas.microsoft.com/office/drawing/2014/main" id="{83992FB9-9DCC-4CBF-BB89-B7F52E65627B}"/>
                  </a:ext>
                </a:extLst>
              </p:cNvPr>
              <p:cNvSpPr>
                <a:spLocks/>
              </p:cNvSpPr>
              <p:nvPr/>
            </p:nvSpPr>
            <p:spPr bwMode="auto">
              <a:xfrm>
                <a:off x="2063" y="719"/>
                <a:ext cx="84" cy="180"/>
              </a:xfrm>
              <a:custGeom>
                <a:avLst/>
                <a:gdLst>
                  <a:gd name="T0" fmla="*/ 0 w 74"/>
                  <a:gd name="T1" fmla="*/ 160 h 160"/>
                  <a:gd name="T2" fmla="*/ 49 w 74"/>
                  <a:gd name="T3" fmla="*/ 35 h 160"/>
                  <a:gd name="T4" fmla="*/ 55 w 74"/>
                  <a:gd name="T5" fmla="*/ 12 h 160"/>
                  <a:gd name="T6" fmla="*/ 68 w 74"/>
                  <a:gd name="T7" fmla="*/ 0 h 160"/>
                  <a:gd name="T8" fmla="*/ 68 w 74"/>
                  <a:gd name="T9" fmla="*/ 20 h 160"/>
                  <a:gd name="T10" fmla="*/ 52 w 74"/>
                  <a:gd name="T11" fmla="*/ 58 h 160"/>
                  <a:gd name="T12" fmla="*/ 0 w 74"/>
                  <a:gd name="T13" fmla="*/ 160 h 160"/>
                </a:gdLst>
                <a:ahLst/>
                <a:cxnLst>
                  <a:cxn ang="0">
                    <a:pos x="T0" y="T1"/>
                  </a:cxn>
                  <a:cxn ang="0">
                    <a:pos x="T2" y="T3"/>
                  </a:cxn>
                  <a:cxn ang="0">
                    <a:pos x="T4" y="T5"/>
                  </a:cxn>
                  <a:cxn ang="0">
                    <a:pos x="T6" y="T7"/>
                  </a:cxn>
                  <a:cxn ang="0">
                    <a:pos x="T8" y="T9"/>
                  </a:cxn>
                  <a:cxn ang="0">
                    <a:pos x="T10" y="T11"/>
                  </a:cxn>
                  <a:cxn ang="0">
                    <a:pos x="T12" y="T13"/>
                  </a:cxn>
                </a:cxnLst>
                <a:rect l="0" t="0" r="r" b="b"/>
                <a:pathLst>
                  <a:path w="74" h="160">
                    <a:moveTo>
                      <a:pt x="0" y="160"/>
                    </a:moveTo>
                    <a:cubicBezTo>
                      <a:pt x="11" y="116"/>
                      <a:pt x="21" y="72"/>
                      <a:pt x="49" y="35"/>
                    </a:cubicBezTo>
                    <a:cubicBezTo>
                      <a:pt x="53" y="29"/>
                      <a:pt x="50" y="19"/>
                      <a:pt x="55" y="12"/>
                    </a:cubicBezTo>
                    <a:cubicBezTo>
                      <a:pt x="62" y="11"/>
                      <a:pt x="63" y="4"/>
                      <a:pt x="68" y="0"/>
                    </a:cubicBezTo>
                    <a:cubicBezTo>
                      <a:pt x="74" y="6"/>
                      <a:pt x="72" y="13"/>
                      <a:pt x="68" y="20"/>
                    </a:cubicBezTo>
                    <a:cubicBezTo>
                      <a:pt x="60" y="32"/>
                      <a:pt x="56" y="45"/>
                      <a:pt x="52" y="58"/>
                    </a:cubicBezTo>
                    <a:cubicBezTo>
                      <a:pt x="41" y="95"/>
                      <a:pt x="23" y="129"/>
                      <a:pt x="0" y="160"/>
                    </a:cubicBezTo>
                    <a:close/>
                  </a:path>
                </a:pathLst>
              </a:custGeom>
              <a:solidFill>
                <a:srgbClr val="F0D9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6" name="Freeform 113">
                <a:extLst>
                  <a:ext uri="{FF2B5EF4-FFF2-40B4-BE49-F238E27FC236}">
                    <a16:creationId xmlns:a16="http://schemas.microsoft.com/office/drawing/2014/main" id="{6417B811-9CC1-4BBD-8BBB-D7021412E1C4}"/>
                  </a:ext>
                </a:extLst>
              </p:cNvPr>
              <p:cNvSpPr>
                <a:spLocks/>
              </p:cNvSpPr>
              <p:nvPr/>
            </p:nvSpPr>
            <p:spPr bwMode="auto">
              <a:xfrm>
                <a:off x="2213" y="3497"/>
                <a:ext cx="137" cy="41"/>
              </a:xfrm>
              <a:custGeom>
                <a:avLst/>
                <a:gdLst>
                  <a:gd name="T0" fmla="*/ 15 w 122"/>
                  <a:gd name="T1" fmla="*/ 8 h 37"/>
                  <a:gd name="T2" fmla="*/ 100 w 122"/>
                  <a:gd name="T3" fmla="*/ 4 h 37"/>
                  <a:gd name="T4" fmla="*/ 120 w 122"/>
                  <a:gd name="T5" fmla="*/ 8 h 37"/>
                  <a:gd name="T6" fmla="*/ 122 w 122"/>
                  <a:gd name="T7" fmla="*/ 20 h 37"/>
                  <a:gd name="T8" fmla="*/ 81 w 122"/>
                  <a:gd name="T9" fmla="*/ 32 h 37"/>
                  <a:gd name="T10" fmla="*/ 38 w 122"/>
                  <a:gd name="T11" fmla="*/ 36 h 37"/>
                  <a:gd name="T12" fmla="*/ 11 w 122"/>
                  <a:gd name="T13" fmla="*/ 28 h 37"/>
                  <a:gd name="T14" fmla="*/ 1 w 122"/>
                  <a:gd name="T15" fmla="*/ 21 h 37"/>
                  <a:gd name="T16" fmla="*/ 15 w 122"/>
                  <a:gd name="T17" fmla="*/ 8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2" h="37">
                    <a:moveTo>
                      <a:pt x="15" y="8"/>
                    </a:moveTo>
                    <a:cubicBezTo>
                      <a:pt x="43" y="10"/>
                      <a:pt x="71" y="3"/>
                      <a:pt x="100" y="4"/>
                    </a:cubicBezTo>
                    <a:cubicBezTo>
                      <a:pt x="106" y="4"/>
                      <a:pt x="114" y="0"/>
                      <a:pt x="120" y="8"/>
                    </a:cubicBezTo>
                    <a:cubicBezTo>
                      <a:pt x="121" y="12"/>
                      <a:pt x="122" y="16"/>
                      <a:pt x="122" y="20"/>
                    </a:cubicBezTo>
                    <a:cubicBezTo>
                      <a:pt x="111" y="31"/>
                      <a:pt x="98" y="36"/>
                      <a:pt x="81" y="32"/>
                    </a:cubicBezTo>
                    <a:cubicBezTo>
                      <a:pt x="67" y="29"/>
                      <a:pt x="52" y="37"/>
                      <a:pt x="38" y="36"/>
                    </a:cubicBezTo>
                    <a:cubicBezTo>
                      <a:pt x="29" y="33"/>
                      <a:pt x="24" y="20"/>
                      <a:pt x="11" y="28"/>
                    </a:cubicBezTo>
                    <a:cubicBezTo>
                      <a:pt x="7" y="31"/>
                      <a:pt x="2" y="26"/>
                      <a:pt x="1" y="21"/>
                    </a:cubicBezTo>
                    <a:cubicBezTo>
                      <a:pt x="0" y="11"/>
                      <a:pt x="10" y="12"/>
                      <a:pt x="15" y="8"/>
                    </a:cubicBezTo>
                    <a:close/>
                  </a:path>
                </a:pathLst>
              </a:custGeom>
              <a:solidFill>
                <a:srgbClr val="2F8C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7" name="Freeform 114">
                <a:extLst>
                  <a:ext uri="{FF2B5EF4-FFF2-40B4-BE49-F238E27FC236}">
                    <a16:creationId xmlns:a16="http://schemas.microsoft.com/office/drawing/2014/main" id="{B0D9A370-8225-46E2-A768-4EE939ED4FEF}"/>
                  </a:ext>
                </a:extLst>
              </p:cNvPr>
              <p:cNvSpPr>
                <a:spLocks/>
              </p:cNvSpPr>
              <p:nvPr/>
            </p:nvSpPr>
            <p:spPr bwMode="auto">
              <a:xfrm>
                <a:off x="831" y="1282"/>
                <a:ext cx="131" cy="296"/>
              </a:xfrm>
              <a:custGeom>
                <a:avLst/>
                <a:gdLst>
                  <a:gd name="T0" fmla="*/ 13 w 117"/>
                  <a:gd name="T1" fmla="*/ 235 h 263"/>
                  <a:gd name="T2" fmla="*/ 65 w 117"/>
                  <a:gd name="T3" fmla="*/ 119 h 263"/>
                  <a:gd name="T4" fmla="*/ 117 w 117"/>
                  <a:gd name="T5" fmla="*/ 0 h 263"/>
                  <a:gd name="T6" fmla="*/ 98 w 117"/>
                  <a:gd name="T7" fmla="*/ 66 h 263"/>
                  <a:gd name="T8" fmla="*/ 49 w 117"/>
                  <a:gd name="T9" fmla="*/ 179 h 263"/>
                  <a:gd name="T10" fmla="*/ 5 w 117"/>
                  <a:gd name="T11" fmla="*/ 263 h 263"/>
                  <a:gd name="T12" fmla="*/ 3 w 117"/>
                  <a:gd name="T13" fmla="*/ 261 h 263"/>
                  <a:gd name="T14" fmla="*/ 12 w 117"/>
                  <a:gd name="T15" fmla="*/ 238 h 263"/>
                  <a:gd name="T16" fmla="*/ 13 w 117"/>
                  <a:gd name="T17" fmla="*/ 235 h 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7" h="263">
                    <a:moveTo>
                      <a:pt x="13" y="235"/>
                    </a:moveTo>
                    <a:cubicBezTo>
                      <a:pt x="34" y="198"/>
                      <a:pt x="50" y="159"/>
                      <a:pt x="65" y="119"/>
                    </a:cubicBezTo>
                    <a:cubicBezTo>
                      <a:pt x="81" y="79"/>
                      <a:pt x="103" y="41"/>
                      <a:pt x="117" y="0"/>
                    </a:cubicBezTo>
                    <a:cubicBezTo>
                      <a:pt x="114" y="23"/>
                      <a:pt x="107" y="45"/>
                      <a:pt x="98" y="66"/>
                    </a:cubicBezTo>
                    <a:cubicBezTo>
                      <a:pt x="81" y="104"/>
                      <a:pt x="62" y="140"/>
                      <a:pt x="49" y="179"/>
                    </a:cubicBezTo>
                    <a:cubicBezTo>
                      <a:pt x="38" y="210"/>
                      <a:pt x="20" y="236"/>
                      <a:pt x="5" y="263"/>
                    </a:cubicBezTo>
                    <a:cubicBezTo>
                      <a:pt x="5" y="263"/>
                      <a:pt x="4" y="262"/>
                      <a:pt x="3" y="261"/>
                    </a:cubicBezTo>
                    <a:cubicBezTo>
                      <a:pt x="0" y="251"/>
                      <a:pt x="6" y="245"/>
                      <a:pt x="12" y="238"/>
                    </a:cubicBezTo>
                    <a:cubicBezTo>
                      <a:pt x="13" y="237"/>
                      <a:pt x="13" y="236"/>
                      <a:pt x="13" y="235"/>
                    </a:cubicBezTo>
                    <a:close/>
                  </a:path>
                </a:pathLst>
              </a:custGeom>
              <a:solidFill>
                <a:srgbClr val="956C5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8" name="Freeform 115">
                <a:extLst>
                  <a:ext uri="{FF2B5EF4-FFF2-40B4-BE49-F238E27FC236}">
                    <a16:creationId xmlns:a16="http://schemas.microsoft.com/office/drawing/2014/main" id="{2177C3EB-EFF9-4486-A35F-445DF68886C3}"/>
                  </a:ext>
                </a:extLst>
              </p:cNvPr>
              <p:cNvSpPr>
                <a:spLocks/>
              </p:cNvSpPr>
              <p:nvPr/>
            </p:nvSpPr>
            <p:spPr bwMode="auto">
              <a:xfrm>
                <a:off x="777" y="544"/>
                <a:ext cx="177" cy="180"/>
              </a:xfrm>
              <a:custGeom>
                <a:avLst/>
                <a:gdLst>
                  <a:gd name="T0" fmla="*/ 157 w 158"/>
                  <a:gd name="T1" fmla="*/ 160 h 160"/>
                  <a:gd name="T2" fmla="*/ 142 w 158"/>
                  <a:gd name="T3" fmla="*/ 146 h 160"/>
                  <a:gd name="T4" fmla="*/ 2 w 158"/>
                  <a:gd name="T5" fmla="*/ 28 h 160"/>
                  <a:gd name="T6" fmla="*/ 1 w 158"/>
                  <a:gd name="T7" fmla="*/ 24 h 160"/>
                  <a:gd name="T8" fmla="*/ 49 w 158"/>
                  <a:gd name="T9" fmla="*/ 49 h 160"/>
                  <a:gd name="T10" fmla="*/ 6 w 158"/>
                  <a:gd name="T11" fmla="*/ 9 h 160"/>
                  <a:gd name="T12" fmla="*/ 4 w 158"/>
                  <a:gd name="T13" fmla="*/ 1 h 160"/>
                  <a:gd name="T14" fmla="*/ 13 w 158"/>
                  <a:gd name="T15" fmla="*/ 4 h 160"/>
                  <a:gd name="T16" fmla="*/ 63 w 158"/>
                  <a:gd name="T17" fmla="*/ 64 h 160"/>
                  <a:gd name="T18" fmla="*/ 93 w 158"/>
                  <a:gd name="T19" fmla="*/ 86 h 160"/>
                  <a:gd name="T20" fmla="*/ 157 w 158"/>
                  <a:gd name="T21" fmla="*/ 154 h 160"/>
                  <a:gd name="T22" fmla="*/ 157 w 158"/>
                  <a:gd name="T23" fmla="*/ 16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8" h="160">
                    <a:moveTo>
                      <a:pt x="157" y="160"/>
                    </a:moveTo>
                    <a:cubicBezTo>
                      <a:pt x="152" y="155"/>
                      <a:pt x="147" y="151"/>
                      <a:pt x="142" y="146"/>
                    </a:cubicBezTo>
                    <a:cubicBezTo>
                      <a:pt x="100" y="101"/>
                      <a:pt x="52" y="64"/>
                      <a:pt x="2" y="28"/>
                    </a:cubicBezTo>
                    <a:cubicBezTo>
                      <a:pt x="1" y="28"/>
                      <a:pt x="1" y="26"/>
                      <a:pt x="1" y="24"/>
                    </a:cubicBezTo>
                    <a:cubicBezTo>
                      <a:pt x="21" y="24"/>
                      <a:pt x="30" y="44"/>
                      <a:pt x="49" y="49"/>
                    </a:cubicBezTo>
                    <a:cubicBezTo>
                      <a:pt x="35" y="36"/>
                      <a:pt x="20" y="22"/>
                      <a:pt x="6" y="9"/>
                    </a:cubicBezTo>
                    <a:cubicBezTo>
                      <a:pt x="3" y="7"/>
                      <a:pt x="0" y="4"/>
                      <a:pt x="4" y="1"/>
                    </a:cubicBezTo>
                    <a:cubicBezTo>
                      <a:pt x="6" y="0"/>
                      <a:pt x="10" y="3"/>
                      <a:pt x="13" y="4"/>
                    </a:cubicBezTo>
                    <a:cubicBezTo>
                      <a:pt x="29" y="25"/>
                      <a:pt x="52" y="39"/>
                      <a:pt x="63" y="64"/>
                    </a:cubicBezTo>
                    <a:cubicBezTo>
                      <a:pt x="67" y="73"/>
                      <a:pt x="84" y="76"/>
                      <a:pt x="93" y="86"/>
                    </a:cubicBezTo>
                    <a:cubicBezTo>
                      <a:pt x="114" y="109"/>
                      <a:pt x="136" y="131"/>
                      <a:pt x="157" y="154"/>
                    </a:cubicBezTo>
                    <a:cubicBezTo>
                      <a:pt x="158" y="156"/>
                      <a:pt x="158" y="158"/>
                      <a:pt x="157" y="160"/>
                    </a:cubicBezTo>
                    <a:close/>
                  </a:path>
                </a:pathLst>
              </a:custGeom>
              <a:solidFill>
                <a:srgbClr val="7157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9" name="Freeform 116">
                <a:extLst>
                  <a:ext uri="{FF2B5EF4-FFF2-40B4-BE49-F238E27FC236}">
                    <a16:creationId xmlns:a16="http://schemas.microsoft.com/office/drawing/2014/main" id="{761AA0C2-B4D9-4859-8078-87EC5209A4BD}"/>
                  </a:ext>
                </a:extLst>
              </p:cNvPr>
              <p:cNvSpPr>
                <a:spLocks/>
              </p:cNvSpPr>
              <p:nvPr/>
            </p:nvSpPr>
            <p:spPr bwMode="auto">
              <a:xfrm>
                <a:off x="1888" y="544"/>
                <a:ext cx="53" cy="196"/>
              </a:xfrm>
              <a:custGeom>
                <a:avLst/>
                <a:gdLst>
                  <a:gd name="T0" fmla="*/ 40 w 47"/>
                  <a:gd name="T1" fmla="*/ 0 h 174"/>
                  <a:gd name="T2" fmla="*/ 46 w 47"/>
                  <a:gd name="T3" fmla="*/ 8 h 174"/>
                  <a:gd name="T4" fmla="*/ 32 w 47"/>
                  <a:gd name="T5" fmla="*/ 66 h 174"/>
                  <a:gd name="T6" fmla="*/ 28 w 47"/>
                  <a:gd name="T7" fmla="*/ 92 h 174"/>
                  <a:gd name="T8" fmla="*/ 41 w 47"/>
                  <a:gd name="T9" fmla="*/ 83 h 174"/>
                  <a:gd name="T10" fmla="*/ 12 w 47"/>
                  <a:gd name="T11" fmla="*/ 174 h 174"/>
                  <a:gd name="T12" fmla="*/ 22 w 47"/>
                  <a:gd name="T13" fmla="*/ 98 h 174"/>
                  <a:gd name="T14" fmla="*/ 0 w 47"/>
                  <a:gd name="T15" fmla="*/ 163 h 174"/>
                  <a:gd name="T16" fmla="*/ 36 w 47"/>
                  <a:gd name="T17" fmla="*/ 8 h 174"/>
                  <a:gd name="T18" fmla="*/ 40 w 47"/>
                  <a:gd name="T19" fmla="*/ 0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 h="174">
                    <a:moveTo>
                      <a:pt x="40" y="0"/>
                    </a:moveTo>
                    <a:cubicBezTo>
                      <a:pt x="45" y="0"/>
                      <a:pt x="47" y="3"/>
                      <a:pt x="46" y="8"/>
                    </a:cubicBezTo>
                    <a:cubicBezTo>
                      <a:pt x="40" y="27"/>
                      <a:pt x="44" y="48"/>
                      <a:pt x="32" y="66"/>
                    </a:cubicBezTo>
                    <a:cubicBezTo>
                      <a:pt x="27" y="73"/>
                      <a:pt x="28" y="83"/>
                      <a:pt x="28" y="92"/>
                    </a:cubicBezTo>
                    <a:cubicBezTo>
                      <a:pt x="35" y="93"/>
                      <a:pt x="33" y="83"/>
                      <a:pt x="41" y="83"/>
                    </a:cubicBezTo>
                    <a:cubicBezTo>
                      <a:pt x="31" y="114"/>
                      <a:pt x="21" y="144"/>
                      <a:pt x="12" y="174"/>
                    </a:cubicBezTo>
                    <a:cubicBezTo>
                      <a:pt x="9" y="147"/>
                      <a:pt x="25" y="124"/>
                      <a:pt x="22" y="98"/>
                    </a:cubicBezTo>
                    <a:cubicBezTo>
                      <a:pt x="15" y="119"/>
                      <a:pt x="7" y="141"/>
                      <a:pt x="0" y="163"/>
                    </a:cubicBezTo>
                    <a:cubicBezTo>
                      <a:pt x="6" y="109"/>
                      <a:pt x="30" y="61"/>
                      <a:pt x="36" y="8"/>
                    </a:cubicBezTo>
                    <a:cubicBezTo>
                      <a:pt x="37" y="5"/>
                      <a:pt x="39" y="3"/>
                      <a:pt x="40" y="0"/>
                    </a:cubicBezTo>
                    <a:close/>
                  </a:path>
                </a:pathLst>
              </a:custGeom>
              <a:solidFill>
                <a:srgbClr val="7F5E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0" name="Freeform 117">
                <a:extLst>
                  <a:ext uri="{FF2B5EF4-FFF2-40B4-BE49-F238E27FC236}">
                    <a16:creationId xmlns:a16="http://schemas.microsoft.com/office/drawing/2014/main" id="{1FACF16F-B37E-430A-9598-E3C8FF64E0B0}"/>
                  </a:ext>
                </a:extLst>
              </p:cNvPr>
              <p:cNvSpPr>
                <a:spLocks/>
              </p:cNvSpPr>
              <p:nvPr/>
            </p:nvSpPr>
            <p:spPr bwMode="auto">
              <a:xfrm>
                <a:off x="754" y="715"/>
                <a:ext cx="146" cy="131"/>
              </a:xfrm>
              <a:custGeom>
                <a:avLst/>
                <a:gdLst>
                  <a:gd name="T0" fmla="*/ 117 w 130"/>
                  <a:gd name="T1" fmla="*/ 82 h 117"/>
                  <a:gd name="T2" fmla="*/ 118 w 130"/>
                  <a:gd name="T3" fmla="*/ 97 h 117"/>
                  <a:gd name="T4" fmla="*/ 130 w 130"/>
                  <a:gd name="T5" fmla="*/ 117 h 117"/>
                  <a:gd name="T6" fmla="*/ 110 w 130"/>
                  <a:gd name="T7" fmla="*/ 99 h 117"/>
                  <a:gd name="T8" fmla="*/ 32 w 130"/>
                  <a:gd name="T9" fmla="*/ 24 h 117"/>
                  <a:gd name="T10" fmla="*/ 0 w 130"/>
                  <a:gd name="T11" fmla="*/ 4 h 117"/>
                  <a:gd name="T12" fmla="*/ 21 w 130"/>
                  <a:gd name="T13" fmla="*/ 0 h 117"/>
                  <a:gd name="T14" fmla="*/ 66 w 130"/>
                  <a:gd name="T15" fmla="*/ 35 h 117"/>
                  <a:gd name="T16" fmla="*/ 87 w 130"/>
                  <a:gd name="T17" fmla="*/ 52 h 117"/>
                  <a:gd name="T18" fmla="*/ 93 w 130"/>
                  <a:gd name="T19" fmla="*/ 58 h 117"/>
                  <a:gd name="T20" fmla="*/ 117 w 130"/>
                  <a:gd name="T21" fmla="*/ 82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0" h="117">
                    <a:moveTo>
                      <a:pt x="117" y="82"/>
                    </a:moveTo>
                    <a:cubicBezTo>
                      <a:pt x="109" y="88"/>
                      <a:pt x="115" y="92"/>
                      <a:pt x="118" y="97"/>
                    </a:cubicBezTo>
                    <a:cubicBezTo>
                      <a:pt x="123" y="103"/>
                      <a:pt x="128" y="108"/>
                      <a:pt x="130" y="117"/>
                    </a:cubicBezTo>
                    <a:cubicBezTo>
                      <a:pt x="123" y="111"/>
                      <a:pt x="116" y="106"/>
                      <a:pt x="110" y="99"/>
                    </a:cubicBezTo>
                    <a:cubicBezTo>
                      <a:pt x="87" y="70"/>
                      <a:pt x="58" y="49"/>
                      <a:pt x="32" y="24"/>
                    </a:cubicBezTo>
                    <a:cubicBezTo>
                      <a:pt x="22" y="15"/>
                      <a:pt x="6" y="19"/>
                      <a:pt x="0" y="4"/>
                    </a:cubicBezTo>
                    <a:cubicBezTo>
                      <a:pt x="7" y="2"/>
                      <a:pt x="16" y="7"/>
                      <a:pt x="21" y="0"/>
                    </a:cubicBezTo>
                    <a:cubicBezTo>
                      <a:pt x="38" y="9"/>
                      <a:pt x="51" y="23"/>
                      <a:pt x="66" y="35"/>
                    </a:cubicBezTo>
                    <a:cubicBezTo>
                      <a:pt x="73" y="41"/>
                      <a:pt x="78" y="49"/>
                      <a:pt x="87" y="52"/>
                    </a:cubicBezTo>
                    <a:cubicBezTo>
                      <a:pt x="89" y="54"/>
                      <a:pt x="91" y="56"/>
                      <a:pt x="93" y="58"/>
                    </a:cubicBezTo>
                    <a:cubicBezTo>
                      <a:pt x="100" y="67"/>
                      <a:pt x="110" y="73"/>
                      <a:pt x="117" y="82"/>
                    </a:cubicBezTo>
                    <a:close/>
                  </a:path>
                </a:pathLst>
              </a:custGeom>
              <a:solidFill>
                <a:srgbClr val="F1D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1" name="Freeform 118">
                <a:extLst>
                  <a:ext uri="{FF2B5EF4-FFF2-40B4-BE49-F238E27FC236}">
                    <a16:creationId xmlns:a16="http://schemas.microsoft.com/office/drawing/2014/main" id="{83835D8E-FCFD-4A58-A0D6-4C902A110749}"/>
                  </a:ext>
                </a:extLst>
              </p:cNvPr>
              <p:cNvSpPr>
                <a:spLocks/>
              </p:cNvSpPr>
              <p:nvPr/>
            </p:nvSpPr>
            <p:spPr bwMode="auto">
              <a:xfrm>
                <a:off x="58" y="3943"/>
                <a:ext cx="134" cy="47"/>
              </a:xfrm>
              <a:custGeom>
                <a:avLst/>
                <a:gdLst>
                  <a:gd name="T0" fmla="*/ 4 w 119"/>
                  <a:gd name="T1" fmla="*/ 7 h 42"/>
                  <a:gd name="T2" fmla="*/ 50 w 119"/>
                  <a:gd name="T3" fmla="*/ 21 h 42"/>
                  <a:gd name="T4" fmla="*/ 72 w 119"/>
                  <a:gd name="T5" fmla="*/ 16 h 42"/>
                  <a:gd name="T6" fmla="*/ 109 w 119"/>
                  <a:gd name="T7" fmla="*/ 15 h 42"/>
                  <a:gd name="T8" fmla="*/ 116 w 119"/>
                  <a:gd name="T9" fmla="*/ 23 h 42"/>
                  <a:gd name="T10" fmla="*/ 119 w 119"/>
                  <a:gd name="T11" fmla="*/ 28 h 42"/>
                  <a:gd name="T12" fmla="*/ 92 w 119"/>
                  <a:gd name="T13" fmla="*/ 39 h 42"/>
                  <a:gd name="T14" fmla="*/ 90 w 119"/>
                  <a:gd name="T15" fmla="*/ 39 h 42"/>
                  <a:gd name="T16" fmla="*/ 88 w 119"/>
                  <a:gd name="T17" fmla="*/ 39 h 42"/>
                  <a:gd name="T18" fmla="*/ 33 w 119"/>
                  <a:gd name="T19" fmla="*/ 34 h 42"/>
                  <a:gd name="T20" fmla="*/ 22 w 119"/>
                  <a:gd name="T21" fmla="*/ 25 h 42"/>
                  <a:gd name="T22" fmla="*/ 18 w 119"/>
                  <a:gd name="T23" fmla="*/ 24 h 42"/>
                  <a:gd name="T24" fmla="*/ 3 w 119"/>
                  <a:gd name="T25" fmla="*/ 10 h 42"/>
                  <a:gd name="T26" fmla="*/ 4 w 119"/>
                  <a:gd name="T27" fmla="*/ 7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9" h="42">
                    <a:moveTo>
                      <a:pt x="4" y="7"/>
                    </a:moveTo>
                    <a:cubicBezTo>
                      <a:pt x="20" y="8"/>
                      <a:pt x="40" y="0"/>
                      <a:pt x="50" y="21"/>
                    </a:cubicBezTo>
                    <a:cubicBezTo>
                      <a:pt x="56" y="12"/>
                      <a:pt x="64" y="17"/>
                      <a:pt x="72" y="16"/>
                    </a:cubicBezTo>
                    <a:cubicBezTo>
                      <a:pt x="84" y="15"/>
                      <a:pt x="96" y="15"/>
                      <a:pt x="109" y="15"/>
                    </a:cubicBezTo>
                    <a:cubicBezTo>
                      <a:pt x="114" y="15"/>
                      <a:pt x="116" y="19"/>
                      <a:pt x="116" y="23"/>
                    </a:cubicBezTo>
                    <a:cubicBezTo>
                      <a:pt x="117" y="25"/>
                      <a:pt x="118" y="26"/>
                      <a:pt x="119" y="28"/>
                    </a:cubicBezTo>
                    <a:cubicBezTo>
                      <a:pt x="114" y="42"/>
                      <a:pt x="102" y="38"/>
                      <a:pt x="92" y="39"/>
                    </a:cubicBezTo>
                    <a:cubicBezTo>
                      <a:pt x="90" y="39"/>
                      <a:pt x="90" y="39"/>
                      <a:pt x="90" y="39"/>
                    </a:cubicBezTo>
                    <a:cubicBezTo>
                      <a:pt x="88" y="39"/>
                      <a:pt x="88" y="39"/>
                      <a:pt x="88" y="39"/>
                    </a:cubicBezTo>
                    <a:cubicBezTo>
                      <a:pt x="70" y="36"/>
                      <a:pt x="52" y="34"/>
                      <a:pt x="33" y="34"/>
                    </a:cubicBezTo>
                    <a:cubicBezTo>
                      <a:pt x="30" y="34"/>
                      <a:pt x="19" y="38"/>
                      <a:pt x="22" y="25"/>
                    </a:cubicBezTo>
                    <a:cubicBezTo>
                      <a:pt x="23" y="20"/>
                      <a:pt x="19" y="24"/>
                      <a:pt x="18" y="24"/>
                    </a:cubicBezTo>
                    <a:cubicBezTo>
                      <a:pt x="1" y="32"/>
                      <a:pt x="0" y="24"/>
                      <a:pt x="3" y="10"/>
                    </a:cubicBezTo>
                    <a:cubicBezTo>
                      <a:pt x="3" y="9"/>
                      <a:pt x="4" y="8"/>
                      <a:pt x="4" y="7"/>
                    </a:cubicBezTo>
                    <a:close/>
                  </a:path>
                </a:pathLst>
              </a:custGeom>
              <a:solidFill>
                <a:srgbClr val="54A3B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2" name="Freeform 119">
                <a:extLst>
                  <a:ext uri="{FF2B5EF4-FFF2-40B4-BE49-F238E27FC236}">
                    <a16:creationId xmlns:a16="http://schemas.microsoft.com/office/drawing/2014/main" id="{3E7E345C-5DE2-45EB-BC6F-A034493C60A9}"/>
                  </a:ext>
                </a:extLst>
              </p:cNvPr>
              <p:cNvSpPr>
                <a:spLocks/>
              </p:cNvSpPr>
              <p:nvPr/>
            </p:nvSpPr>
            <p:spPr bwMode="auto">
              <a:xfrm>
                <a:off x="1957" y="1534"/>
                <a:ext cx="54" cy="240"/>
              </a:xfrm>
              <a:custGeom>
                <a:avLst/>
                <a:gdLst>
                  <a:gd name="T0" fmla="*/ 34 w 48"/>
                  <a:gd name="T1" fmla="*/ 191 h 214"/>
                  <a:gd name="T2" fmla="*/ 0 w 48"/>
                  <a:gd name="T3" fmla="*/ 0 h 214"/>
                  <a:gd name="T4" fmla="*/ 12 w 48"/>
                  <a:gd name="T5" fmla="*/ 19 h 214"/>
                  <a:gd name="T6" fmla="*/ 35 w 48"/>
                  <a:gd name="T7" fmla="*/ 142 h 214"/>
                  <a:gd name="T8" fmla="*/ 38 w 48"/>
                  <a:gd name="T9" fmla="*/ 180 h 214"/>
                  <a:gd name="T10" fmla="*/ 48 w 48"/>
                  <a:gd name="T11" fmla="*/ 214 h 214"/>
                  <a:gd name="T12" fmla="*/ 34 w 48"/>
                  <a:gd name="T13" fmla="*/ 191 h 214"/>
                </a:gdLst>
                <a:ahLst/>
                <a:cxnLst>
                  <a:cxn ang="0">
                    <a:pos x="T0" y="T1"/>
                  </a:cxn>
                  <a:cxn ang="0">
                    <a:pos x="T2" y="T3"/>
                  </a:cxn>
                  <a:cxn ang="0">
                    <a:pos x="T4" y="T5"/>
                  </a:cxn>
                  <a:cxn ang="0">
                    <a:pos x="T6" y="T7"/>
                  </a:cxn>
                  <a:cxn ang="0">
                    <a:pos x="T8" y="T9"/>
                  </a:cxn>
                  <a:cxn ang="0">
                    <a:pos x="T10" y="T11"/>
                  </a:cxn>
                  <a:cxn ang="0">
                    <a:pos x="T12" y="T13"/>
                  </a:cxn>
                </a:cxnLst>
                <a:rect l="0" t="0" r="r" b="b"/>
                <a:pathLst>
                  <a:path w="48" h="214">
                    <a:moveTo>
                      <a:pt x="34" y="191"/>
                    </a:moveTo>
                    <a:cubicBezTo>
                      <a:pt x="10" y="130"/>
                      <a:pt x="12" y="64"/>
                      <a:pt x="0" y="0"/>
                    </a:cubicBezTo>
                    <a:cubicBezTo>
                      <a:pt x="10" y="4"/>
                      <a:pt x="12" y="11"/>
                      <a:pt x="12" y="19"/>
                    </a:cubicBezTo>
                    <a:cubicBezTo>
                      <a:pt x="14" y="61"/>
                      <a:pt x="17" y="103"/>
                      <a:pt x="35" y="142"/>
                    </a:cubicBezTo>
                    <a:cubicBezTo>
                      <a:pt x="41" y="154"/>
                      <a:pt x="34" y="167"/>
                      <a:pt x="38" y="180"/>
                    </a:cubicBezTo>
                    <a:cubicBezTo>
                      <a:pt x="41" y="190"/>
                      <a:pt x="44" y="200"/>
                      <a:pt x="48" y="214"/>
                    </a:cubicBezTo>
                    <a:cubicBezTo>
                      <a:pt x="37" y="207"/>
                      <a:pt x="38" y="198"/>
                      <a:pt x="34" y="191"/>
                    </a:cubicBezTo>
                    <a:close/>
                  </a:path>
                </a:pathLst>
              </a:custGeom>
              <a:solidFill>
                <a:srgbClr val="8E6F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3" name="Freeform 120">
                <a:extLst>
                  <a:ext uri="{FF2B5EF4-FFF2-40B4-BE49-F238E27FC236}">
                    <a16:creationId xmlns:a16="http://schemas.microsoft.com/office/drawing/2014/main" id="{B0455D3C-9ECB-4336-B0F5-1E26657657AD}"/>
                  </a:ext>
                </a:extLst>
              </p:cNvPr>
              <p:cNvSpPr>
                <a:spLocks/>
              </p:cNvSpPr>
              <p:nvPr/>
            </p:nvSpPr>
            <p:spPr bwMode="auto">
              <a:xfrm>
                <a:off x="153" y="3483"/>
                <a:ext cx="127" cy="53"/>
              </a:xfrm>
              <a:custGeom>
                <a:avLst/>
                <a:gdLst>
                  <a:gd name="T0" fmla="*/ 0 w 113"/>
                  <a:gd name="T1" fmla="*/ 12 h 47"/>
                  <a:gd name="T2" fmla="*/ 52 w 113"/>
                  <a:gd name="T3" fmla="*/ 4 h 47"/>
                  <a:gd name="T4" fmla="*/ 44 w 113"/>
                  <a:gd name="T5" fmla="*/ 14 h 47"/>
                  <a:gd name="T6" fmla="*/ 41 w 113"/>
                  <a:gd name="T7" fmla="*/ 31 h 47"/>
                  <a:gd name="T8" fmla="*/ 54 w 113"/>
                  <a:gd name="T9" fmla="*/ 31 h 47"/>
                  <a:gd name="T10" fmla="*/ 103 w 113"/>
                  <a:gd name="T11" fmla="*/ 33 h 47"/>
                  <a:gd name="T12" fmla="*/ 112 w 113"/>
                  <a:gd name="T13" fmla="*/ 43 h 47"/>
                  <a:gd name="T14" fmla="*/ 33 w 113"/>
                  <a:gd name="T15" fmla="*/ 45 h 47"/>
                  <a:gd name="T16" fmla="*/ 17 w 113"/>
                  <a:gd name="T17" fmla="*/ 27 h 47"/>
                  <a:gd name="T18" fmla="*/ 0 w 113"/>
                  <a:gd name="T19" fmla="*/ 28 h 47"/>
                  <a:gd name="T20" fmla="*/ 0 w 113"/>
                  <a:gd name="T21" fmla="*/ 12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3" h="47">
                    <a:moveTo>
                      <a:pt x="0" y="12"/>
                    </a:moveTo>
                    <a:cubicBezTo>
                      <a:pt x="18" y="12"/>
                      <a:pt x="34" y="0"/>
                      <a:pt x="52" y="4"/>
                    </a:cubicBezTo>
                    <a:cubicBezTo>
                      <a:pt x="53" y="11"/>
                      <a:pt x="46" y="11"/>
                      <a:pt x="44" y="14"/>
                    </a:cubicBezTo>
                    <a:cubicBezTo>
                      <a:pt x="42" y="19"/>
                      <a:pt x="37" y="25"/>
                      <a:pt x="41" y="31"/>
                    </a:cubicBezTo>
                    <a:cubicBezTo>
                      <a:pt x="44" y="35"/>
                      <a:pt x="49" y="31"/>
                      <a:pt x="54" y="31"/>
                    </a:cubicBezTo>
                    <a:cubicBezTo>
                      <a:pt x="70" y="28"/>
                      <a:pt x="87" y="28"/>
                      <a:pt x="103" y="33"/>
                    </a:cubicBezTo>
                    <a:cubicBezTo>
                      <a:pt x="108" y="35"/>
                      <a:pt x="113" y="36"/>
                      <a:pt x="112" y="43"/>
                    </a:cubicBezTo>
                    <a:cubicBezTo>
                      <a:pt x="86" y="44"/>
                      <a:pt x="59" y="46"/>
                      <a:pt x="33" y="45"/>
                    </a:cubicBezTo>
                    <a:cubicBezTo>
                      <a:pt x="27" y="44"/>
                      <a:pt x="12" y="43"/>
                      <a:pt x="17" y="27"/>
                    </a:cubicBezTo>
                    <a:cubicBezTo>
                      <a:pt x="11" y="17"/>
                      <a:pt x="6" y="47"/>
                      <a:pt x="0" y="28"/>
                    </a:cubicBezTo>
                    <a:cubicBezTo>
                      <a:pt x="0" y="23"/>
                      <a:pt x="0" y="17"/>
                      <a:pt x="0" y="12"/>
                    </a:cubicBezTo>
                    <a:close/>
                  </a:path>
                </a:pathLst>
              </a:custGeom>
              <a:solidFill>
                <a:srgbClr val="A9CB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4" name="Freeform 121">
                <a:extLst>
                  <a:ext uri="{FF2B5EF4-FFF2-40B4-BE49-F238E27FC236}">
                    <a16:creationId xmlns:a16="http://schemas.microsoft.com/office/drawing/2014/main" id="{7F24FFA1-E6B2-471D-92C4-F0DBA733192F}"/>
                  </a:ext>
                </a:extLst>
              </p:cNvPr>
              <p:cNvSpPr>
                <a:spLocks/>
              </p:cNvSpPr>
              <p:nvPr/>
            </p:nvSpPr>
            <p:spPr bwMode="auto">
              <a:xfrm>
                <a:off x="971" y="587"/>
                <a:ext cx="183" cy="181"/>
              </a:xfrm>
              <a:custGeom>
                <a:avLst/>
                <a:gdLst>
                  <a:gd name="T0" fmla="*/ 163 w 163"/>
                  <a:gd name="T1" fmla="*/ 161 h 161"/>
                  <a:gd name="T2" fmla="*/ 112 w 163"/>
                  <a:gd name="T3" fmla="*/ 120 h 161"/>
                  <a:gd name="T4" fmla="*/ 8 w 163"/>
                  <a:gd name="T5" fmla="*/ 15 h 161"/>
                  <a:gd name="T6" fmla="*/ 0 w 163"/>
                  <a:gd name="T7" fmla="*/ 0 h 161"/>
                  <a:gd name="T8" fmla="*/ 48 w 163"/>
                  <a:gd name="T9" fmla="*/ 47 h 161"/>
                  <a:gd name="T10" fmla="*/ 156 w 163"/>
                  <a:gd name="T11" fmla="*/ 150 h 161"/>
                  <a:gd name="T12" fmla="*/ 163 w 163"/>
                  <a:gd name="T13" fmla="*/ 161 h 161"/>
                </a:gdLst>
                <a:ahLst/>
                <a:cxnLst>
                  <a:cxn ang="0">
                    <a:pos x="T0" y="T1"/>
                  </a:cxn>
                  <a:cxn ang="0">
                    <a:pos x="T2" y="T3"/>
                  </a:cxn>
                  <a:cxn ang="0">
                    <a:pos x="T4" y="T5"/>
                  </a:cxn>
                  <a:cxn ang="0">
                    <a:pos x="T6" y="T7"/>
                  </a:cxn>
                  <a:cxn ang="0">
                    <a:pos x="T8" y="T9"/>
                  </a:cxn>
                  <a:cxn ang="0">
                    <a:pos x="T10" y="T11"/>
                  </a:cxn>
                  <a:cxn ang="0">
                    <a:pos x="T12" y="T13"/>
                  </a:cxn>
                </a:cxnLst>
                <a:rect l="0" t="0" r="r" b="b"/>
                <a:pathLst>
                  <a:path w="163" h="161">
                    <a:moveTo>
                      <a:pt x="163" y="161"/>
                    </a:moveTo>
                    <a:cubicBezTo>
                      <a:pt x="142" y="152"/>
                      <a:pt x="131" y="131"/>
                      <a:pt x="112" y="120"/>
                    </a:cubicBezTo>
                    <a:cubicBezTo>
                      <a:pt x="68" y="93"/>
                      <a:pt x="44" y="49"/>
                      <a:pt x="8" y="15"/>
                    </a:cubicBezTo>
                    <a:cubicBezTo>
                      <a:pt x="6" y="10"/>
                      <a:pt x="0" y="8"/>
                      <a:pt x="0" y="0"/>
                    </a:cubicBezTo>
                    <a:cubicBezTo>
                      <a:pt x="20" y="13"/>
                      <a:pt x="31" y="33"/>
                      <a:pt x="48" y="47"/>
                    </a:cubicBezTo>
                    <a:cubicBezTo>
                      <a:pt x="87" y="78"/>
                      <a:pt x="122" y="114"/>
                      <a:pt x="156" y="150"/>
                    </a:cubicBezTo>
                    <a:cubicBezTo>
                      <a:pt x="158" y="154"/>
                      <a:pt x="161" y="158"/>
                      <a:pt x="163" y="161"/>
                    </a:cubicBezTo>
                    <a:close/>
                  </a:path>
                </a:pathLst>
              </a:custGeom>
              <a:solidFill>
                <a:srgbClr val="7E65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5" name="Freeform 122">
                <a:extLst>
                  <a:ext uri="{FF2B5EF4-FFF2-40B4-BE49-F238E27FC236}">
                    <a16:creationId xmlns:a16="http://schemas.microsoft.com/office/drawing/2014/main" id="{8D8D3F15-A419-468D-8791-707843C8DA10}"/>
                  </a:ext>
                </a:extLst>
              </p:cNvPr>
              <p:cNvSpPr>
                <a:spLocks/>
              </p:cNvSpPr>
              <p:nvPr/>
            </p:nvSpPr>
            <p:spPr bwMode="auto">
              <a:xfrm>
                <a:off x="607" y="2215"/>
                <a:ext cx="102" cy="248"/>
              </a:xfrm>
              <a:custGeom>
                <a:avLst/>
                <a:gdLst>
                  <a:gd name="T0" fmla="*/ 28 w 91"/>
                  <a:gd name="T1" fmla="*/ 137 h 221"/>
                  <a:gd name="T2" fmla="*/ 75 w 91"/>
                  <a:gd name="T3" fmla="*/ 17 h 221"/>
                  <a:gd name="T4" fmla="*/ 91 w 91"/>
                  <a:gd name="T5" fmla="*/ 0 h 221"/>
                  <a:gd name="T6" fmla="*/ 41 w 91"/>
                  <a:gd name="T7" fmla="*/ 132 h 221"/>
                  <a:gd name="T8" fmla="*/ 35 w 91"/>
                  <a:gd name="T9" fmla="*/ 148 h 221"/>
                  <a:gd name="T10" fmla="*/ 16 w 91"/>
                  <a:gd name="T11" fmla="*/ 200 h 221"/>
                  <a:gd name="T12" fmla="*/ 8 w 91"/>
                  <a:gd name="T13" fmla="*/ 209 h 221"/>
                  <a:gd name="T14" fmla="*/ 0 w 91"/>
                  <a:gd name="T15" fmla="*/ 221 h 221"/>
                  <a:gd name="T16" fmla="*/ 28 w 91"/>
                  <a:gd name="T17" fmla="*/ 137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1" h="221">
                    <a:moveTo>
                      <a:pt x="28" y="137"/>
                    </a:moveTo>
                    <a:cubicBezTo>
                      <a:pt x="57" y="102"/>
                      <a:pt x="60" y="57"/>
                      <a:pt x="75" y="17"/>
                    </a:cubicBezTo>
                    <a:cubicBezTo>
                      <a:pt x="79" y="12"/>
                      <a:pt x="81" y="5"/>
                      <a:pt x="91" y="0"/>
                    </a:cubicBezTo>
                    <a:cubicBezTo>
                      <a:pt x="69" y="45"/>
                      <a:pt x="65" y="92"/>
                      <a:pt x="41" y="132"/>
                    </a:cubicBezTo>
                    <a:cubicBezTo>
                      <a:pt x="38" y="137"/>
                      <a:pt x="37" y="143"/>
                      <a:pt x="35" y="148"/>
                    </a:cubicBezTo>
                    <a:cubicBezTo>
                      <a:pt x="29" y="166"/>
                      <a:pt x="20" y="182"/>
                      <a:pt x="16" y="200"/>
                    </a:cubicBezTo>
                    <a:cubicBezTo>
                      <a:pt x="15" y="204"/>
                      <a:pt x="12" y="208"/>
                      <a:pt x="8" y="209"/>
                    </a:cubicBezTo>
                    <a:cubicBezTo>
                      <a:pt x="6" y="213"/>
                      <a:pt x="3" y="217"/>
                      <a:pt x="0" y="221"/>
                    </a:cubicBezTo>
                    <a:cubicBezTo>
                      <a:pt x="0" y="190"/>
                      <a:pt x="17" y="165"/>
                      <a:pt x="28" y="137"/>
                    </a:cubicBezTo>
                    <a:close/>
                  </a:path>
                </a:pathLst>
              </a:custGeom>
              <a:solidFill>
                <a:srgbClr val="644A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6" name="Freeform 123">
                <a:extLst>
                  <a:ext uri="{FF2B5EF4-FFF2-40B4-BE49-F238E27FC236}">
                    <a16:creationId xmlns:a16="http://schemas.microsoft.com/office/drawing/2014/main" id="{E6812767-D0B6-4198-87E8-E489765953B1}"/>
                  </a:ext>
                </a:extLst>
              </p:cNvPr>
              <p:cNvSpPr>
                <a:spLocks/>
              </p:cNvSpPr>
              <p:nvPr/>
            </p:nvSpPr>
            <p:spPr bwMode="auto">
              <a:xfrm>
                <a:off x="867" y="1263"/>
                <a:ext cx="71" cy="184"/>
              </a:xfrm>
              <a:custGeom>
                <a:avLst/>
                <a:gdLst>
                  <a:gd name="T0" fmla="*/ 18 w 64"/>
                  <a:gd name="T1" fmla="*/ 96 h 164"/>
                  <a:gd name="T2" fmla="*/ 57 w 64"/>
                  <a:gd name="T3" fmla="*/ 0 h 164"/>
                  <a:gd name="T4" fmla="*/ 58 w 64"/>
                  <a:gd name="T5" fmla="*/ 19 h 164"/>
                  <a:gd name="T6" fmla="*/ 36 w 64"/>
                  <a:gd name="T7" fmla="*/ 78 h 164"/>
                  <a:gd name="T8" fmla="*/ 13 w 64"/>
                  <a:gd name="T9" fmla="*/ 148 h 164"/>
                  <a:gd name="T10" fmla="*/ 0 w 64"/>
                  <a:gd name="T11" fmla="*/ 164 h 164"/>
                  <a:gd name="T12" fmla="*/ 18 w 64"/>
                  <a:gd name="T13" fmla="*/ 96 h 164"/>
                </a:gdLst>
                <a:ahLst/>
                <a:cxnLst>
                  <a:cxn ang="0">
                    <a:pos x="T0" y="T1"/>
                  </a:cxn>
                  <a:cxn ang="0">
                    <a:pos x="T2" y="T3"/>
                  </a:cxn>
                  <a:cxn ang="0">
                    <a:pos x="T4" y="T5"/>
                  </a:cxn>
                  <a:cxn ang="0">
                    <a:pos x="T6" y="T7"/>
                  </a:cxn>
                  <a:cxn ang="0">
                    <a:pos x="T8" y="T9"/>
                  </a:cxn>
                  <a:cxn ang="0">
                    <a:pos x="T10" y="T11"/>
                  </a:cxn>
                  <a:cxn ang="0">
                    <a:pos x="T12" y="T13"/>
                  </a:cxn>
                </a:cxnLst>
                <a:rect l="0" t="0" r="r" b="b"/>
                <a:pathLst>
                  <a:path w="64" h="164">
                    <a:moveTo>
                      <a:pt x="18" y="96"/>
                    </a:moveTo>
                    <a:cubicBezTo>
                      <a:pt x="30" y="64"/>
                      <a:pt x="43" y="33"/>
                      <a:pt x="57" y="0"/>
                    </a:cubicBezTo>
                    <a:cubicBezTo>
                      <a:pt x="64" y="7"/>
                      <a:pt x="60" y="13"/>
                      <a:pt x="58" y="19"/>
                    </a:cubicBezTo>
                    <a:cubicBezTo>
                      <a:pt x="50" y="38"/>
                      <a:pt x="37" y="58"/>
                      <a:pt x="36" y="78"/>
                    </a:cubicBezTo>
                    <a:cubicBezTo>
                      <a:pt x="34" y="104"/>
                      <a:pt x="20" y="124"/>
                      <a:pt x="13" y="148"/>
                    </a:cubicBezTo>
                    <a:cubicBezTo>
                      <a:pt x="11" y="154"/>
                      <a:pt x="10" y="164"/>
                      <a:pt x="0" y="164"/>
                    </a:cubicBezTo>
                    <a:cubicBezTo>
                      <a:pt x="11" y="142"/>
                      <a:pt x="13" y="119"/>
                      <a:pt x="18" y="96"/>
                    </a:cubicBezTo>
                    <a:close/>
                  </a:path>
                </a:pathLst>
              </a:custGeom>
              <a:solidFill>
                <a:srgbClr val="996B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7" name="Freeform 124">
                <a:extLst>
                  <a:ext uri="{FF2B5EF4-FFF2-40B4-BE49-F238E27FC236}">
                    <a16:creationId xmlns:a16="http://schemas.microsoft.com/office/drawing/2014/main" id="{F6F3A8AB-5FAA-4374-B6A4-980390061329}"/>
                  </a:ext>
                </a:extLst>
              </p:cNvPr>
              <p:cNvSpPr>
                <a:spLocks/>
              </p:cNvSpPr>
              <p:nvPr/>
            </p:nvSpPr>
            <p:spPr bwMode="auto">
              <a:xfrm>
                <a:off x="1756" y="636"/>
                <a:ext cx="65" cy="160"/>
              </a:xfrm>
              <a:custGeom>
                <a:avLst/>
                <a:gdLst>
                  <a:gd name="T0" fmla="*/ 1 w 58"/>
                  <a:gd name="T1" fmla="*/ 133 h 142"/>
                  <a:gd name="T2" fmla="*/ 3 w 58"/>
                  <a:gd name="T3" fmla="*/ 126 h 142"/>
                  <a:gd name="T4" fmla="*/ 14 w 58"/>
                  <a:gd name="T5" fmla="*/ 93 h 142"/>
                  <a:gd name="T6" fmla="*/ 46 w 58"/>
                  <a:gd name="T7" fmla="*/ 2 h 142"/>
                  <a:gd name="T8" fmla="*/ 56 w 58"/>
                  <a:gd name="T9" fmla="*/ 7 h 142"/>
                  <a:gd name="T10" fmla="*/ 52 w 58"/>
                  <a:gd name="T11" fmla="*/ 28 h 142"/>
                  <a:gd name="T12" fmla="*/ 38 w 58"/>
                  <a:gd name="T13" fmla="*/ 82 h 142"/>
                  <a:gd name="T14" fmla="*/ 26 w 58"/>
                  <a:gd name="T15" fmla="*/ 122 h 142"/>
                  <a:gd name="T16" fmla="*/ 24 w 58"/>
                  <a:gd name="T17" fmla="*/ 127 h 142"/>
                  <a:gd name="T18" fmla="*/ 18 w 58"/>
                  <a:gd name="T19" fmla="*/ 134 h 142"/>
                  <a:gd name="T20" fmla="*/ 5 w 58"/>
                  <a:gd name="T21" fmla="*/ 139 h 142"/>
                  <a:gd name="T22" fmla="*/ 1 w 58"/>
                  <a:gd name="T23" fmla="*/ 133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8" h="142">
                    <a:moveTo>
                      <a:pt x="1" y="133"/>
                    </a:moveTo>
                    <a:cubicBezTo>
                      <a:pt x="2" y="130"/>
                      <a:pt x="2" y="128"/>
                      <a:pt x="3" y="126"/>
                    </a:cubicBezTo>
                    <a:cubicBezTo>
                      <a:pt x="6" y="115"/>
                      <a:pt x="5" y="102"/>
                      <a:pt x="14" y="93"/>
                    </a:cubicBezTo>
                    <a:cubicBezTo>
                      <a:pt x="28" y="64"/>
                      <a:pt x="34" y="32"/>
                      <a:pt x="46" y="2"/>
                    </a:cubicBezTo>
                    <a:cubicBezTo>
                      <a:pt x="51" y="0"/>
                      <a:pt x="54" y="3"/>
                      <a:pt x="56" y="7"/>
                    </a:cubicBezTo>
                    <a:cubicBezTo>
                      <a:pt x="58" y="15"/>
                      <a:pt x="54" y="21"/>
                      <a:pt x="52" y="28"/>
                    </a:cubicBezTo>
                    <a:cubicBezTo>
                      <a:pt x="44" y="45"/>
                      <a:pt x="42" y="64"/>
                      <a:pt x="38" y="82"/>
                    </a:cubicBezTo>
                    <a:cubicBezTo>
                      <a:pt x="35" y="96"/>
                      <a:pt x="32" y="109"/>
                      <a:pt x="26" y="122"/>
                    </a:cubicBezTo>
                    <a:cubicBezTo>
                      <a:pt x="26" y="124"/>
                      <a:pt x="25" y="126"/>
                      <a:pt x="24" y="127"/>
                    </a:cubicBezTo>
                    <a:cubicBezTo>
                      <a:pt x="23" y="130"/>
                      <a:pt x="18" y="135"/>
                      <a:pt x="18" y="134"/>
                    </a:cubicBezTo>
                    <a:cubicBezTo>
                      <a:pt x="7" y="121"/>
                      <a:pt x="11" y="142"/>
                      <a:pt x="5" y="139"/>
                    </a:cubicBezTo>
                    <a:cubicBezTo>
                      <a:pt x="1" y="138"/>
                      <a:pt x="0" y="136"/>
                      <a:pt x="1" y="133"/>
                    </a:cubicBezTo>
                    <a:close/>
                  </a:path>
                </a:pathLst>
              </a:custGeom>
              <a:solidFill>
                <a:srgbClr val="6854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8" name="Freeform 125">
                <a:extLst>
                  <a:ext uri="{FF2B5EF4-FFF2-40B4-BE49-F238E27FC236}">
                    <a16:creationId xmlns:a16="http://schemas.microsoft.com/office/drawing/2014/main" id="{97BEF9E7-0571-4789-B3C9-C02CC79988F1}"/>
                  </a:ext>
                </a:extLst>
              </p:cNvPr>
              <p:cNvSpPr>
                <a:spLocks/>
              </p:cNvSpPr>
              <p:nvPr/>
            </p:nvSpPr>
            <p:spPr bwMode="auto">
              <a:xfrm>
                <a:off x="1977" y="463"/>
                <a:ext cx="60" cy="217"/>
              </a:xfrm>
              <a:custGeom>
                <a:avLst/>
                <a:gdLst>
                  <a:gd name="T0" fmla="*/ 44 w 53"/>
                  <a:gd name="T1" fmla="*/ 0 h 193"/>
                  <a:gd name="T2" fmla="*/ 48 w 53"/>
                  <a:gd name="T3" fmla="*/ 40 h 193"/>
                  <a:gd name="T4" fmla="*/ 53 w 53"/>
                  <a:gd name="T5" fmla="*/ 48 h 193"/>
                  <a:gd name="T6" fmla="*/ 34 w 53"/>
                  <a:gd name="T7" fmla="*/ 130 h 193"/>
                  <a:gd name="T8" fmla="*/ 13 w 53"/>
                  <a:gd name="T9" fmla="*/ 192 h 193"/>
                  <a:gd name="T10" fmla="*/ 7 w 53"/>
                  <a:gd name="T11" fmla="*/ 192 h 193"/>
                  <a:gd name="T12" fmla="*/ 3 w 53"/>
                  <a:gd name="T13" fmla="*/ 176 h 193"/>
                  <a:gd name="T14" fmla="*/ 28 w 53"/>
                  <a:gd name="T15" fmla="*/ 94 h 193"/>
                  <a:gd name="T16" fmla="*/ 37 w 53"/>
                  <a:gd name="T17" fmla="*/ 34 h 193"/>
                  <a:gd name="T18" fmla="*/ 44 w 53"/>
                  <a:gd name="T19" fmla="*/ 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3" h="193">
                    <a:moveTo>
                      <a:pt x="44" y="0"/>
                    </a:moveTo>
                    <a:cubicBezTo>
                      <a:pt x="48" y="13"/>
                      <a:pt x="41" y="27"/>
                      <a:pt x="48" y="40"/>
                    </a:cubicBezTo>
                    <a:cubicBezTo>
                      <a:pt x="51" y="42"/>
                      <a:pt x="53" y="45"/>
                      <a:pt x="53" y="48"/>
                    </a:cubicBezTo>
                    <a:cubicBezTo>
                      <a:pt x="52" y="77"/>
                      <a:pt x="45" y="104"/>
                      <a:pt x="34" y="130"/>
                    </a:cubicBezTo>
                    <a:cubicBezTo>
                      <a:pt x="25" y="151"/>
                      <a:pt x="26" y="174"/>
                      <a:pt x="13" y="192"/>
                    </a:cubicBezTo>
                    <a:cubicBezTo>
                      <a:pt x="11" y="193"/>
                      <a:pt x="9" y="193"/>
                      <a:pt x="7" y="192"/>
                    </a:cubicBezTo>
                    <a:cubicBezTo>
                      <a:pt x="2" y="188"/>
                      <a:pt x="0" y="182"/>
                      <a:pt x="3" y="176"/>
                    </a:cubicBezTo>
                    <a:cubicBezTo>
                      <a:pt x="13" y="149"/>
                      <a:pt x="16" y="120"/>
                      <a:pt x="28" y="94"/>
                    </a:cubicBezTo>
                    <a:cubicBezTo>
                      <a:pt x="36" y="75"/>
                      <a:pt x="37" y="55"/>
                      <a:pt x="37" y="34"/>
                    </a:cubicBezTo>
                    <a:cubicBezTo>
                      <a:pt x="37" y="22"/>
                      <a:pt x="35" y="10"/>
                      <a:pt x="44" y="0"/>
                    </a:cubicBezTo>
                    <a:close/>
                  </a:path>
                </a:pathLst>
              </a:custGeom>
              <a:solidFill>
                <a:srgbClr val="F0D8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9" name="Freeform 126">
                <a:extLst>
                  <a:ext uri="{FF2B5EF4-FFF2-40B4-BE49-F238E27FC236}">
                    <a16:creationId xmlns:a16="http://schemas.microsoft.com/office/drawing/2014/main" id="{594A65D7-548D-49A0-83CD-AFE020B2F039}"/>
                  </a:ext>
                </a:extLst>
              </p:cNvPr>
              <p:cNvSpPr>
                <a:spLocks/>
              </p:cNvSpPr>
              <p:nvPr/>
            </p:nvSpPr>
            <p:spPr bwMode="auto">
              <a:xfrm>
                <a:off x="-2" y="4292"/>
                <a:ext cx="168" cy="25"/>
              </a:xfrm>
              <a:custGeom>
                <a:avLst/>
                <a:gdLst>
                  <a:gd name="T0" fmla="*/ 2 w 150"/>
                  <a:gd name="T1" fmla="*/ 0 h 22"/>
                  <a:gd name="T2" fmla="*/ 108 w 150"/>
                  <a:gd name="T3" fmla="*/ 15 h 22"/>
                  <a:gd name="T4" fmla="*/ 130 w 150"/>
                  <a:gd name="T5" fmla="*/ 9 h 22"/>
                  <a:gd name="T6" fmla="*/ 150 w 150"/>
                  <a:gd name="T7" fmla="*/ 20 h 22"/>
                  <a:gd name="T8" fmla="*/ 21 w 150"/>
                  <a:gd name="T9" fmla="*/ 20 h 22"/>
                  <a:gd name="T10" fmla="*/ 2 w 150"/>
                  <a:gd name="T11" fmla="*/ 0 h 22"/>
                </a:gdLst>
                <a:ahLst/>
                <a:cxnLst>
                  <a:cxn ang="0">
                    <a:pos x="T0" y="T1"/>
                  </a:cxn>
                  <a:cxn ang="0">
                    <a:pos x="T2" y="T3"/>
                  </a:cxn>
                  <a:cxn ang="0">
                    <a:pos x="T4" y="T5"/>
                  </a:cxn>
                  <a:cxn ang="0">
                    <a:pos x="T6" y="T7"/>
                  </a:cxn>
                  <a:cxn ang="0">
                    <a:pos x="T8" y="T9"/>
                  </a:cxn>
                  <a:cxn ang="0">
                    <a:pos x="T10" y="T11"/>
                  </a:cxn>
                </a:cxnLst>
                <a:rect l="0" t="0" r="r" b="b"/>
                <a:pathLst>
                  <a:path w="150" h="22">
                    <a:moveTo>
                      <a:pt x="2" y="0"/>
                    </a:moveTo>
                    <a:cubicBezTo>
                      <a:pt x="38" y="5"/>
                      <a:pt x="73" y="11"/>
                      <a:pt x="108" y="15"/>
                    </a:cubicBezTo>
                    <a:cubicBezTo>
                      <a:pt x="115" y="16"/>
                      <a:pt x="126" y="22"/>
                      <a:pt x="130" y="9"/>
                    </a:cubicBezTo>
                    <a:cubicBezTo>
                      <a:pt x="134" y="18"/>
                      <a:pt x="146" y="11"/>
                      <a:pt x="150" y="20"/>
                    </a:cubicBezTo>
                    <a:cubicBezTo>
                      <a:pt x="107" y="20"/>
                      <a:pt x="64" y="19"/>
                      <a:pt x="21" y="20"/>
                    </a:cubicBezTo>
                    <a:cubicBezTo>
                      <a:pt x="4" y="21"/>
                      <a:pt x="0" y="15"/>
                      <a:pt x="2" y="0"/>
                    </a:cubicBezTo>
                    <a:close/>
                  </a:path>
                </a:pathLst>
              </a:custGeom>
              <a:solidFill>
                <a:srgbClr val="E1EC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0" name="Freeform 127">
                <a:extLst>
                  <a:ext uri="{FF2B5EF4-FFF2-40B4-BE49-F238E27FC236}">
                    <a16:creationId xmlns:a16="http://schemas.microsoft.com/office/drawing/2014/main" id="{DEB80D55-D8F7-4DD9-851D-B43CA23CC385}"/>
                  </a:ext>
                </a:extLst>
              </p:cNvPr>
              <p:cNvSpPr>
                <a:spLocks/>
              </p:cNvSpPr>
              <p:nvPr/>
            </p:nvSpPr>
            <p:spPr bwMode="auto">
              <a:xfrm>
                <a:off x="1967" y="1490"/>
                <a:ext cx="50" cy="118"/>
              </a:xfrm>
              <a:custGeom>
                <a:avLst/>
                <a:gdLst>
                  <a:gd name="T0" fmla="*/ 26 w 45"/>
                  <a:gd name="T1" fmla="*/ 94 h 105"/>
                  <a:gd name="T2" fmla="*/ 3 w 45"/>
                  <a:gd name="T3" fmla="*/ 16 h 105"/>
                  <a:gd name="T4" fmla="*/ 7 w 45"/>
                  <a:gd name="T5" fmla="*/ 3 h 105"/>
                  <a:gd name="T6" fmla="*/ 19 w 45"/>
                  <a:gd name="T7" fmla="*/ 12 h 105"/>
                  <a:gd name="T8" fmla="*/ 37 w 45"/>
                  <a:gd name="T9" fmla="*/ 85 h 105"/>
                  <a:gd name="T10" fmla="*/ 45 w 45"/>
                  <a:gd name="T11" fmla="*/ 94 h 105"/>
                  <a:gd name="T12" fmla="*/ 26 w 45"/>
                  <a:gd name="T13" fmla="*/ 94 h 105"/>
                </a:gdLst>
                <a:ahLst/>
                <a:cxnLst>
                  <a:cxn ang="0">
                    <a:pos x="T0" y="T1"/>
                  </a:cxn>
                  <a:cxn ang="0">
                    <a:pos x="T2" y="T3"/>
                  </a:cxn>
                  <a:cxn ang="0">
                    <a:pos x="T4" y="T5"/>
                  </a:cxn>
                  <a:cxn ang="0">
                    <a:pos x="T6" y="T7"/>
                  </a:cxn>
                  <a:cxn ang="0">
                    <a:pos x="T8" y="T9"/>
                  </a:cxn>
                  <a:cxn ang="0">
                    <a:pos x="T10" y="T11"/>
                  </a:cxn>
                  <a:cxn ang="0">
                    <a:pos x="T12" y="T13"/>
                  </a:cxn>
                </a:cxnLst>
                <a:rect l="0" t="0" r="r" b="b"/>
                <a:pathLst>
                  <a:path w="45" h="105">
                    <a:moveTo>
                      <a:pt x="26" y="94"/>
                    </a:moveTo>
                    <a:cubicBezTo>
                      <a:pt x="18" y="68"/>
                      <a:pt x="16" y="41"/>
                      <a:pt x="3" y="16"/>
                    </a:cubicBezTo>
                    <a:cubicBezTo>
                      <a:pt x="0" y="12"/>
                      <a:pt x="0" y="5"/>
                      <a:pt x="7" y="3"/>
                    </a:cubicBezTo>
                    <a:cubicBezTo>
                      <a:pt x="15" y="0"/>
                      <a:pt x="17" y="6"/>
                      <a:pt x="19" y="12"/>
                    </a:cubicBezTo>
                    <a:cubicBezTo>
                      <a:pt x="25" y="36"/>
                      <a:pt x="32" y="61"/>
                      <a:pt x="37" y="85"/>
                    </a:cubicBezTo>
                    <a:cubicBezTo>
                      <a:pt x="39" y="90"/>
                      <a:pt x="39" y="95"/>
                      <a:pt x="45" y="94"/>
                    </a:cubicBezTo>
                    <a:cubicBezTo>
                      <a:pt x="39" y="105"/>
                      <a:pt x="33" y="98"/>
                      <a:pt x="26" y="94"/>
                    </a:cubicBezTo>
                    <a:close/>
                  </a:path>
                </a:pathLst>
              </a:custGeom>
              <a:solidFill>
                <a:srgbClr val="EDDB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1" name="Freeform 128">
                <a:extLst>
                  <a:ext uri="{FF2B5EF4-FFF2-40B4-BE49-F238E27FC236}">
                    <a16:creationId xmlns:a16="http://schemas.microsoft.com/office/drawing/2014/main" id="{C5330122-49BA-4A29-9A43-20B053E44C4D}"/>
                  </a:ext>
                </a:extLst>
              </p:cNvPr>
              <p:cNvSpPr>
                <a:spLocks/>
              </p:cNvSpPr>
              <p:nvPr/>
            </p:nvSpPr>
            <p:spPr bwMode="auto">
              <a:xfrm>
                <a:off x="7" y="4198"/>
                <a:ext cx="96" cy="38"/>
              </a:xfrm>
              <a:custGeom>
                <a:avLst/>
                <a:gdLst>
                  <a:gd name="T0" fmla="*/ 6 w 86"/>
                  <a:gd name="T1" fmla="*/ 0 h 34"/>
                  <a:gd name="T2" fmla="*/ 86 w 86"/>
                  <a:gd name="T3" fmla="*/ 0 h 34"/>
                  <a:gd name="T4" fmla="*/ 72 w 86"/>
                  <a:gd name="T5" fmla="*/ 15 h 34"/>
                  <a:gd name="T6" fmla="*/ 32 w 86"/>
                  <a:gd name="T7" fmla="*/ 30 h 34"/>
                  <a:gd name="T8" fmla="*/ 3 w 86"/>
                  <a:gd name="T9" fmla="*/ 16 h 34"/>
                  <a:gd name="T10" fmla="*/ 1 w 86"/>
                  <a:gd name="T11" fmla="*/ 16 h 34"/>
                  <a:gd name="T12" fmla="*/ 6 w 86"/>
                  <a:gd name="T13" fmla="*/ 0 h 34"/>
                </a:gdLst>
                <a:ahLst/>
                <a:cxnLst>
                  <a:cxn ang="0">
                    <a:pos x="T0" y="T1"/>
                  </a:cxn>
                  <a:cxn ang="0">
                    <a:pos x="T2" y="T3"/>
                  </a:cxn>
                  <a:cxn ang="0">
                    <a:pos x="T4" y="T5"/>
                  </a:cxn>
                  <a:cxn ang="0">
                    <a:pos x="T6" y="T7"/>
                  </a:cxn>
                  <a:cxn ang="0">
                    <a:pos x="T8" y="T9"/>
                  </a:cxn>
                  <a:cxn ang="0">
                    <a:pos x="T10" y="T11"/>
                  </a:cxn>
                  <a:cxn ang="0">
                    <a:pos x="T12" y="T13"/>
                  </a:cxn>
                </a:cxnLst>
                <a:rect l="0" t="0" r="r" b="b"/>
                <a:pathLst>
                  <a:path w="86" h="34">
                    <a:moveTo>
                      <a:pt x="6" y="0"/>
                    </a:moveTo>
                    <a:cubicBezTo>
                      <a:pt x="33" y="0"/>
                      <a:pt x="59" y="0"/>
                      <a:pt x="86" y="0"/>
                    </a:cubicBezTo>
                    <a:cubicBezTo>
                      <a:pt x="86" y="10"/>
                      <a:pt x="78" y="12"/>
                      <a:pt x="72" y="15"/>
                    </a:cubicBezTo>
                    <a:cubicBezTo>
                      <a:pt x="60" y="22"/>
                      <a:pt x="46" y="25"/>
                      <a:pt x="32" y="30"/>
                    </a:cubicBezTo>
                    <a:cubicBezTo>
                      <a:pt x="19" y="34"/>
                      <a:pt x="9" y="28"/>
                      <a:pt x="3" y="16"/>
                    </a:cubicBezTo>
                    <a:cubicBezTo>
                      <a:pt x="3" y="16"/>
                      <a:pt x="1" y="16"/>
                      <a:pt x="1" y="16"/>
                    </a:cubicBezTo>
                    <a:cubicBezTo>
                      <a:pt x="2" y="10"/>
                      <a:pt x="0" y="4"/>
                      <a:pt x="6" y="0"/>
                    </a:cubicBezTo>
                    <a:close/>
                  </a:path>
                </a:pathLst>
              </a:custGeom>
              <a:solidFill>
                <a:srgbClr val="B4D3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2" name="Freeform 129">
                <a:extLst>
                  <a:ext uri="{FF2B5EF4-FFF2-40B4-BE49-F238E27FC236}">
                    <a16:creationId xmlns:a16="http://schemas.microsoft.com/office/drawing/2014/main" id="{07623939-27B2-470B-AFEC-E5CFD39BCF71}"/>
                  </a:ext>
                </a:extLst>
              </p:cNvPr>
              <p:cNvSpPr>
                <a:spLocks/>
              </p:cNvSpPr>
              <p:nvPr/>
            </p:nvSpPr>
            <p:spPr bwMode="auto">
              <a:xfrm>
                <a:off x="2140" y="539"/>
                <a:ext cx="48" cy="203"/>
              </a:xfrm>
              <a:custGeom>
                <a:avLst/>
                <a:gdLst>
                  <a:gd name="T0" fmla="*/ 0 w 43"/>
                  <a:gd name="T1" fmla="*/ 181 h 181"/>
                  <a:gd name="T2" fmla="*/ 0 w 43"/>
                  <a:gd name="T3" fmla="*/ 161 h 181"/>
                  <a:gd name="T4" fmla="*/ 38 w 43"/>
                  <a:gd name="T5" fmla="*/ 0 h 181"/>
                  <a:gd name="T6" fmla="*/ 43 w 43"/>
                  <a:gd name="T7" fmla="*/ 32 h 181"/>
                  <a:gd name="T8" fmla="*/ 21 w 43"/>
                  <a:gd name="T9" fmla="*/ 85 h 181"/>
                  <a:gd name="T10" fmla="*/ 21 w 43"/>
                  <a:gd name="T11" fmla="*/ 94 h 181"/>
                  <a:gd name="T12" fmla="*/ 4 w 43"/>
                  <a:gd name="T13" fmla="*/ 181 h 181"/>
                  <a:gd name="T14" fmla="*/ 0 w 43"/>
                  <a:gd name="T15" fmla="*/ 181 h 18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3" h="181">
                    <a:moveTo>
                      <a:pt x="0" y="181"/>
                    </a:moveTo>
                    <a:cubicBezTo>
                      <a:pt x="0" y="174"/>
                      <a:pt x="0" y="168"/>
                      <a:pt x="0" y="161"/>
                    </a:cubicBezTo>
                    <a:cubicBezTo>
                      <a:pt x="7" y="108"/>
                      <a:pt x="16" y="55"/>
                      <a:pt x="38" y="0"/>
                    </a:cubicBezTo>
                    <a:cubicBezTo>
                      <a:pt x="41" y="14"/>
                      <a:pt x="42" y="23"/>
                      <a:pt x="43" y="32"/>
                    </a:cubicBezTo>
                    <a:cubicBezTo>
                      <a:pt x="32" y="39"/>
                      <a:pt x="16" y="73"/>
                      <a:pt x="21" y="85"/>
                    </a:cubicBezTo>
                    <a:cubicBezTo>
                      <a:pt x="22" y="88"/>
                      <a:pt x="22" y="90"/>
                      <a:pt x="21" y="94"/>
                    </a:cubicBezTo>
                    <a:cubicBezTo>
                      <a:pt x="11" y="122"/>
                      <a:pt x="12" y="152"/>
                      <a:pt x="4" y="181"/>
                    </a:cubicBezTo>
                    <a:cubicBezTo>
                      <a:pt x="3" y="181"/>
                      <a:pt x="2" y="181"/>
                      <a:pt x="0" y="181"/>
                    </a:cubicBezTo>
                    <a:close/>
                  </a:path>
                </a:pathLst>
              </a:custGeom>
              <a:solidFill>
                <a:srgbClr val="92737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3" name="Freeform 130">
                <a:extLst>
                  <a:ext uri="{FF2B5EF4-FFF2-40B4-BE49-F238E27FC236}">
                    <a16:creationId xmlns:a16="http://schemas.microsoft.com/office/drawing/2014/main" id="{04CF771B-15D4-4CB1-B2E3-9824B7A8CDE8}"/>
                  </a:ext>
                </a:extLst>
              </p:cNvPr>
              <p:cNvSpPr>
                <a:spLocks/>
              </p:cNvSpPr>
              <p:nvPr/>
            </p:nvSpPr>
            <p:spPr bwMode="auto">
              <a:xfrm>
                <a:off x="2194" y="3519"/>
                <a:ext cx="162" cy="31"/>
              </a:xfrm>
              <a:custGeom>
                <a:avLst/>
                <a:gdLst>
                  <a:gd name="T0" fmla="*/ 52 w 144"/>
                  <a:gd name="T1" fmla="*/ 12 h 28"/>
                  <a:gd name="T2" fmla="*/ 139 w 144"/>
                  <a:gd name="T3" fmla="*/ 0 h 28"/>
                  <a:gd name="T4" fmla="*/ 144 w 144"/>
                  <a:gd name="T5" fmla="*/ 23 h 28"/>
                  <a:gd name="T6" fmla="*/ 133 w 144"/>
                  <a:gd name="T7" fmla="*/ 19 h 28"/>
                  <a:gd name="T8" fmla="*/ 45 w 144"/>
                  <a:gd name="T9" fmla="*/ 21 h 28"/>
                  <a:gd name="T10" fmla="*/ 4 w 144"/>
                  <a:gd name="T11" fmla="*/ 20 h 28"/>
                  <a:gd name="T12" fmla="*/ 15 w 144"/>
                  <a:gd name="T13" fmla="*/ 10 h 28"/>
                  <a:gd name="T14" fmla="*/ 52 w 144"/>
                  <a:gd name="T15" fmla="*/ 12 h 2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28">
                    <a:moveTo>
                      <a:pt x="52" y="12"/>
                    </a:moveTo>
                    <a:cubicBezTo>
                      <a:pt x="81" y="5"/>
                      <a:pt x="112" y="13"/>
                      <a:pt x="139" y="0"/>
                    </a:cubicBezTo>
                    <a:cubicBezTo>
                      <a:pt x="141" y="8"/>
                      <a:pt x="142" y="15"/>
                      <a:pt x="144" y="23"/>
                    </a:cubicBezTo>
                    <a:cubicBezTo>
                      <a:pt x="140" y="22"/>
                      <a:pt x="136" y="18"/>
                      <a:pt x="133" y="19"/>
                    </a:cubicBezTo>
                    <a:cubicBezTo>
                      <a:pt x="104" y="28"/>
                      <a:pt x="74" y="16"/>
                      <a:pt x="45" y="21"/>
                    </a:cubicBezTo>
                    <a:cubicBezTo>
                      <a:pt x="32" y="24"/>
                      <a:pt x="18" y="20"/>
                      <a:pt x="4" y="20"/>
                    </a:cubicBezTo>
                    <a:cubicBezTo>
                      <a:pt x="0" y="8"/>
                      <a:pt x="10" y="10"/>
                      <a:pt x="15" y="10"/>
                    </a:cubicBezTo>
                    <a:cubicBezTo>
                      <a:pt x="27" y="11"/>
                      <a:pt x="40" y="10"/>
                      <a:pt x="52" y="12"/>
                    </a:cubicBezTo>
                    <a:close/>
                  </a:path>
                </a:pathLst>
              </a:custGeom>
              <a:solidFill>
                <a:srgbClr val="9BC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4" name="Freeform 131">
                <a:extLst>
                  <a:ext uri="{FF2B5EF4-FFF2-40B4-BE49-F238E27FC236}">
                    <a16:creationId xmlns:a16="http://schemas.microsoft.com/office/drawing/2014/main" id="{A1ACCCE3-B3F8-488B-87F4-A9399EB17737}"/>
                  </a:ext>
                </a:extLst>
              </p:cNvPr>
              <p:cNvSpPr>
                <a:spLocks/>
              </p:cNvSpPr>
              <p:nvPr/>
            </p:nvSpPr>
            <p:spPr bwMode="auto">
              <a:xfrm>
                <a:off x="734" y="1707"/>
                <a:ext cx="84" cy="218"/>
              </a:xfrm>
              <a:custGeom>
                <a:avLst/>
                <a:gdLst>
                  <a:gd name="T0" fmla="*/ 4 w 75"/>
                  <a:gd name="T1" fmla="*/ 181 h 194"/>
                  <a:gd name="T2" fmla="*/ 59 w 75"/>
                  <a:gd name="T3" fmla="*/ 35 h 194"/>
                  <a:gd name="T4" fmla="*/ 70 w 75"/>
                  <a:gd name="T5" fmla="*/ 0 h 194"/>
                  <a:gd name="T6" fmla="*/ 74 w 75"/>
                  <a:gd name="T7" fmla="*/ 6 h 194"/>
                  <a:gd name="T8" fmla="*/ 12 w 75"/>
                  <a:gd name="T9" fmla="*/ 182 h 194"/>
                  <a:gd name="T10" fmla="*/ 0 w 75"/>
                  <a:gd name="T11" fmla="*/ 192 h 194"/>
                  <a:gd name="T12" fmla="*/ 4 w 75"/>
                  <a:gd name="T13" fmla="*/ 181 h 194"/>
                </a:gdLst>
                <a:ahLst/>
                <a:cxnLst>
                  <a:cxn ang="0">
                    <a:pos x="T0" y="T1"/>
                  </a:cxn>
                  <a:cxn ang="0">
                    <a:pos x="T2" y="T3"/>
                  </a:cxn>
                  <a:cxn ang="0">
                    <a:pos x="T4" y="T5"/>
                  </a:cxn>
                  <a:cxn ang="0">
                    <a:pos x="T6" y="T7"/>
                  </a:cxn>
                  <a:cxn ang="0">
                    <a:pos x="T8" y="T9"/>
                  </a:cxn>
                  <a:cxn ang="0">
                    <a:pos x="T10" y="T11"/>
                  </a:cxn>
                  <a:cxn ang="0">
                    <a:pos x="T12" y="T13"/>
                  </a:cxn>
                </a:cxnLst>
                <a:rect l="0" t="0" r="r" b="b"/>
                <a:pathLst>
                  <a:path w="75" h="194">
                    <a:moveTo>
                      <a:pt x="4" y="181"/>
                    </a:moveTo>
                    <a:cubicBezTo>
                      <a:pt x="30" y="135"/>
                      <a:pt x="43" y="84"/>
                      <a:pt x="59" y="35"/>
                    </a:cubicBezTo>
                    <a:cubicBezTo>
                      <a:pt x="62" y="24"/>
                      <a:pt x="66" y="13"/>
                      <a:pt x="70" y="0"/>
                    </a:cubicBezTo>
                    <a:cubicBezTo>
                      <a:pt x="73" y="4"/>
                      <a:pt x="75" y="5"/>
                      <a:pt x="74" y="6"/>
                    </a:cubicBezTo>
                    <a:cubicBezTo>
                      <a:pt x="56" y="66"/>
                      <a:pt x="41" y="126"/>
                      <a:pt x="12" y="182"/>
                    </a:cubicBezTo>
                    <a:cubicBezTo>
                      <a:pt x="9" y="187"/>
                      <a:pt x="8" y="194"/>
                      <a:pt x="0" y="192"/>
                    </a:cubicBezTo>
                    <a:cubicBezTo>
                      <a:pt x="1" y="189"/>
                      <a:pt x="3" y="185"/>
                      <a:pt x="4" y="181"/>
                    </a:cubicBezTo>
                    <a:close/>
                  </a:path>
                </a:pathLst>
              </a:custGeom>
              <a:solidFill>
                <a:srgbClr val="825D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5" name="Freeform 132">
                <a:extLst>
                  <a:ext uri="{FF2B5EF4-FFF2-40B4-BE49-F238E27FC236}">
                    <a16:creationId xmlns:a16="http://schemas.microsoft.com/office/drawing/2014/main" id="{FDCCEBC7-858D-4AE1-80AE-D697EA549A52}"/>
                  </a:ext>
                </a:extLst>
              </p:cNvPr>
              <p:cNvSpPr>
                <a:spLocks/>
              </p:cNvSpPr>
              <p:nvPr/>
            </p:nvSpPr>
            <p:spPr bwMode="auto">
              <a:xfrm>
                <a:off x="1741" y="652"/>
                <a:ext cx="49" cy="126"/>
              </a:xfrm>
              <a:custGeom>
                <a:avLst/>
                <a:gdLst>
                  <a:gd name="T0" fmla="*/ 27 w 44"/>
                  <a:gd name="T1" fmla="*/ 79 h 112"/>
                  <a:gd name="T2" fmla="*/ 16 w 44"/>
                  <a:gd name="T3" fmla="*/ 112 h 112"/>
                  <a:gd name="T4" fmla="*/ 20 w 44"/>
                  <a:gd name="T5" fmla="*/ 46 h 112"/>
                  <a:gd name="T6" fmla="*/ 0 w 44"/>
                  <a:gd name="T7" fmla="*/ 100 h 112"/>
                  <a:gd name="T8" fmla="*/ 9 w 44"/>
                  <a:gd name="T9" fmla="*/ 32 h 112"/>
                  <a:gd name="T10" fmla="*/ 25 w 44"/>
                  <a:gd name="T11" fmla="*/ 33 h 112"/>
                  <a:gd name="T12" fmla="*/ 44 w 44"/>
                  <a:gd name="T13" fmla="*/ 0 h 112"/>
                  <a:gd name="T14" fmla="*/ 26 w 44"/>
                  <a:gd name="T15" fmla="*/ 57 h 112"/>
                  <a:gd name="T16" fmla="*/ 27 w 44"/>
                  <a:gd name="T17" fmla="*/ 79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 h="112">
                    <a:moveTo>
                      <a:pt x="27" y="79"/>
                    </a:moveTo>
                    <a:cubicBezTo>
                      <a:pt x="28" y="92"/>
                      <a:pt x="19" y="101"/>
                      <a:pt x="16" y="112"/>
                    </a:cubicBezTo>
                    <a:cubicBezTo>
                      <a:pt x="12" y="91"/>
                      <a:pt x="16" y="71"/>
                      <a:pt x="20" y="46"/>
                    </a:cubicBezTo>
                    <a:cubicBezTo>
                      <a:pt x="7" y="66"/>
                      <a:pt x="13" y="86"/>
                      <a:pt x="0" y="100"/>
                    </a:cubicBezTo>
                    <a:cubicBezTo>
                      <a:pt x="3" y="78"/>
                      <a:pt x="6" y="56"/>
                      <a:pt x="9" y="32"/>
                    </a:cubicBezTo>
                    <a:cubicBezTo>
                      <a:pt x="15" y="40"/>
                      <a:pt x="20" y="43"/>
                      <a:pt x="25" y="33"/>
                    </a:cubicBezTo>
                    <a:cubicBezTo>
                      <a:pt x="31" y="22"/>
                      <a:pt x="32" y="8"/>
                      <a:pt x="44" y="0"/>
                    </a:cubicBezTo>
                    <a:cubicBezTo>
                      <a:pt x="38" y="19"/>
                      <a:pt x="32" y="38"/>
                      <a:pt x="26" y="57"/>
                    </a:cubicBezTo>
                    <a:cubicBezTo>
                      <a:pt x="25" y="64"/>
                      <a:pt x="19" y="72"/>
                      <a:pt x="27" y="79"/>
                    </a:cubicBezTo>
                    <a:close/>
                  </a:path>
                </a:pathLst>
              </a:custGeom>
              <a:solidFill>
                <a:srgbClr val="7466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6" name="Freeform 133">
                <a:extLst>
                  <a:ext uri="{FF2B5EF4-FFF2-40B4-BE49-F238E27FC236}">
                    <a16:creationId xmlns:a16="http://schemas.microsoft.com/office/drawing/2014/main" id="{2EEB26A4-D293-42FD-9DF8-4C59E1F7BC8A}"/>
                  </a:ext>
                </a:extLst>
              </p:cNvPr>
              <p:cNvSpPr>
                <a:spLocks/>
              </p:cNvSpPr>
              <p:nvPr/>
            </p:nvSpPr>
            <p:spPr bwMode="auto">
              <a:xfrm>
                <a:off x="720" y="764"/>
                <a:ext cx="121" cy="118"/>
              </a:xfrm>
              <a:custGeom>
                <a:avLst/>
                <a:gdLst>
                  <a:gd name="T0" fmla="*/ 103 w 107"/>
                  <a:gd name="T1" fmla="*/ 102 h 105"/>
                  <a:gd name="T2" fmla="*/ 99 w 107"/>
                  <a:gd name="T3" fmla="*/ 105 h 105"/>
                  <a:gd name="T4" fmla="*/ 7 w 107"/>
                  <a:gd name="T5" fmla="*/ 16 h 105"/>
                  <a:gd name="T6" fmla="*/ 7 w 107"/>
                  <a:gd name="T7" fmla="*/ 4 h 105"/>
                  <a:gd name="T8" fmla="*/ 11 w 107"/>
                  <a:gd name="T9" fmla="*/ 0 h 105"/>
                  <a:gd name="T10" fmla="*/ 37 w 107"/>
                  <a:gd name="T11" fmla="*/ 26 h 105"/>
                  <a:gd name="T12" fmla="*/ 53 w 107"/>
                  <a:gd name="T13" fmla="*/ 42 h 105"/>
                  <a:gd name="T14" fmla="*/ 66 w 107"/>
                  <a:gd name="T15" fmla="*/ 54 h 105"/>
                  <a:gd name="T16" fmla="*/ 102 w 107"/>
                  <a:gd name="T17" fmla="*/ 91 h 105"/>
                  <a:gd name="T18" fmla="*/ 103 w 107"/>
                  <a:gd name="T19" fmla="*/ 102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7" h="105">
                    <a:moveTo>
                      <a:pt x="103" y="102"/>
                    </a:moveTo>
                    <a:cubicBezTo>
                      <a:pt x="102" y="103"/>
                      <a:pt x="100" y="104"/>
                      <a:pt x="99" y="105"/>
                    </a:cubicBezTo>
                    <a:cubicBezTo>
                      <a:pt x="68" y="75"/>
                      <a:pt x="40" y="43"/>
                      <a:pt x="7" y="16"/>
                    </a:cubicBezTo>
                    <a:cubicBezTo>
                      <a:pt x="0" y="11"/>
                      <a:pt x="3" y="8"/>
                      <a:pt x="7" y="4"/>
                    </a:cubicBezTo>
                    <a:cubicBezTo>
                      <a:pt x="8" y="2"/>
                      <a:pt x="9" y="1"/>
                      <a:pt x="11" y="0"/>
                    </a:cubicBezTo>
                    <a:cubicBezTo>
                      <a:pt x="21" y="8"/>
                      <a:pt x="32" y="14"/>
                      <a:pt x="37" y="26"/>
                    </a:cubicBezTo>
                    <a:cubicBezTo>
                      <a:pt x="37" y="36"/>
                      <a:pt x="46" y="38"/>
                      <a:pt x="53" y="42"/>
                    </a:cubicBezTo>
                    <a:cubicBezTo>
                      <a:pt x="59" y="45"/>
                      <a:pt x="62" y="50"/>
                      <a:pt x="66" y="54"/>
                    </a:cubicBezTo>
                    <a:cubicBezTo>
                      <a:pt x="78" y="67"/>
                      <a:pt x="91" y="79"/>
                      <a:pt x="102" y="91"/>
                    </a:cubicBezTo>
                    <a:cubicBezTo>
                      <a:pt x="104" y="95"/>
                      <a:pt x="107" y="98"/>
                      <a:pt x="103" y="102"/>
                    </a:cubicBezTo>
                    <a:close/>
                  </a:path>
                </a:pathLst>
              </a:custGeom>
              <a:solidFill>
                <a:srgbClr val="896C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7" name="Freeform 134">
                <a:extLst>
                  <a:ext uri="{FF2B5EF4-FFF2-40B4-BE49-F238E27FC236}">
                    <a16:creationId xmlns:a16="http://schemas.microsoft.com/office/drawing/2014/main" id="{F79816C4-DB50-4299-BF8D-A22AC209E127}"/>
                  </a:ext>
                </a:extLst>
              </p:cNvPr>
              <p:cNvSpPr>
                <a:spLocks/>
              </p:cNvSpPr>
              <p:nvPr/>
            </p:nvSpPr>
            <p:spPr bwMode="auto">
              <a:xfrm>
                <a:off x="2131" y="3063"/>
                <a:ext cx="104" cy="29"/>
              </a:xfrm>
              <a:custGeom>
                <a:avLst/>
                <a:gdLst>
                  <a:gd name="T0" fmla="*/ 92 w 93"/>
                  <a:gd name="T1" fmla="*/ 26 h 26"/>
                  <a:gd name="T2" fmla="*/ 14 w 93"/>
                  <a:gd name="T3" fmla="*/ 22 h 26"/>
                  <a:gd name="T4" fmla="*/ 0 w 93"/>
                  <a:gd name="T5" fmla="*/ 14 h 26"/>
                  <a:gd name="T6" fmla="*/ 50 w 93"/>
                  <a:gd name="T7" fmla="*/ 11 h 26"/>
                  <a:gd name="T8" fmla="*/ 88 w 93"/>
                  <a:gd name="T9" fmla="*/ 10 h 26"/>
                  <a:gd name="T10" fmla="*/ 92 w 93"/>
                  <a:gd name="T11" fmla="*/ 26 h 26"/>
                </a:gdLst>
                <a:ahLst/>
                <a:cxnLst>
                  <a:cxn ang="0">
                    <a:pos x="T0" y="T1"/>
                  </a:cxn>
                  <a:cxn ang="0">
                    <a:pos x="T2" y="T3"/>
                  </a:cxn>
                  <a:cxn ang="0">
                    <a:pos x="T4" y="T5"/>
                  </a:cxn>
                  <a:cxn ang="0">
                    <a:pos x="T6" y="T7"/>
                  </a:cxn>
                  <a:cxn ang="0">
                    <a:pos x="T8" y="T9"/>
                  </a:cxn>
                  <a:cxn ang="0">
                    <a:pos x="T10" y="T11"/>
                  </a:cxn>
                </a:cxnLst>
                <a:rect l="0" t="0" r="r" b="b"/>
                <a:pathLst>
                  <a:path w="93" h="26">
                    <a:moveTo>
                      <a:pt x="92" y="26"/>
                    </a:moveTo>
                    <a:cubicBezTo>
                      <a:pt x="66" y="25"/>
                      <a:pt x="40" y="23"/>
                      <a:pt x="14" y="22"/>
                    </a:cubicBezTo>
                    <a:cubicBezTo>
                      <a:pt x="6" y="22"/>
                      <a:pt x="9" y="9"/>
                      <a:pt x="0" y="14"/>
                    </a:cubicBezTo>
                    <a:cubicBezTo>
                      <a:pt x="16" y="0"/>
                      <a:pt x="34" y="8"/>
                      <a:pt x="50" y="11"/>
                    </a:cubicBezTo>
                    <a:cubicBezTo>
                      <a:pt x="64" y="13"/>
                      <a:pt x="76" y="12"/>
                      <a:pt x="88" y="10"/>
                    </a:cubicBezTo>
                    <a:cubicBezTo>
                      <a:pt x="91" y="15"/>
                      <a:pt x="93" y="20"/>
                      <a:pt x="92" y="26"/>
                    </a:cubicBezTo>
                    <a:close/>
                  </a:path>
                </a:pathLst>
              </a:custGeom>
              <a:solidFill>
                <a:srgbClr val="98C5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8" name="Freeform 135">
                <a:extLst>
                  <a:ext uri="{FF2B5EF4-FFF2-40B4-BE49-F238E27FC236}">
                    <a16:creationId xmlns:a16="http://schemas.microsoft.com/office/drawing/2014/main" id="{1CA72425-6FFA-4169-A698-16E1888A19BA}"/>
                  </a:ext>
                </a:extLst>
              </p:cNvPr>
              <p:cNvSpPr>
                <a:spLocks/>
              </p:cNvSpPr>
              <p:nvPr/>
            </p:nvSpPr>
            <p:spPr bwMode="auto">
              <a:xfrm>
                <a:off x="678" y="1959"/>
                <a:ext cx="55" cy="156"/>
              </a:xfrm>
              <a:custGeom>
                <a:avLst/>
                <a:gdLst>
                  <a:gd name="T0" fmla="*/ 37 w 49"/>
                  <a:gd name="T1" fmla="*/ 9 h 139"/>
                  <a:gd name="T2" fmla="*/ 44 w 49"/>
                  <a:gd name="T3" fmla="*/ 2 h 139"/>
                  <a:gd name="T4" fmla="*/ 46 w 49"/>
                  <a:gd name="T5" fmla="*/ 10 h 139"/>
                  <a:gd name="T6" fmla="*/ 38 w 49"/>
                  <a:gd name="T7" fmla="*/ 61 h 139"/>
                  <a:gd name="T8" fmla="*/ 0 w 49"/>
                  <a:gd name="T9" fmla="*/ 139 h 139"/>
                  <a:gd name="T10" fmla="*/ 37 w 49"/>
                  <a:gd name="T11" fmla="*/ 9 h 139"/>
                </a:gdLst>
                <a:ahLst/>
                <a:cxnLst>
                  <a:cxn ang="0">
                    <a:pos x="T0" y="T1"/>
                  </a:cxn>
                  <a:cxn ang="0">
                    <a:pos x="T2" y="T3"/>
                  </a:cxn>
                  <a:cxn ang="0">
                    <a:pos x="T4" y="T5"/>
                  </a:cxn>
                  <a:cxn ang="0">
                    <a:pos x="T6" y="T7"/>
                  </a:cxn>
                  <a:cxn ang="0">
                    <a:pos x="T8" y="T9"/>
                  </a:cxn>
                  <a:cxn ang="0">
                    <a:pos x="T10" y="T11"/>
                  </a:cxn>
                </a:cxnLst>
                <a:rect l="0" t="0" r="r" b="b"/>
                <a:pathLst>
                  <a:path w="49" h="139">
                    <a:moveTo>
                      <a:pt x="37" y="9"/>
                    </a:moveTo>
                    <a:cubicBezTo>
                      <a:pt x="40" y="8"/>
                      <a:pt x="39" y="0"/>
                      <a:pt x="44" y="2"/>
                    </a:cubicBezTo>
                    <a:cubicBezTo>
                      <a:pt x="49" y="3"/>
                      <a:pt x="47" y="7"/>
                      <a:pt x="46" y="10"/>
                    </a:cubicBezTo>
                    <a:cubicBezTo>
                      <a:pt x="41" y="27"/>
                      <a:pt x="35" y="43"/>
                      <a:pt x="38" y="61"/>
                    </a:cubicBezTo>
                    <a:cubicBezTo>
                      <a:pt x="24" y="87"/>
                      <a:pt x="18" y="116"/>
                      <a:pt x="0" y="139"/>
                    </a:cubicBezTo>
                    <a:cubicBezTo>
                      <a:pt x="15" y="97"/>
                      <a:pt x="29" y="54"/>
                      <a:pt x="37" y="9"/>
                    </a:cubicBezTo>
                    <a:close/>
                  </a:path>
                </a:pathLst>
              </a:custGeom>
              <a:solidFill>
                <a:srgbClr val="7F5B4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9" name="Freeform 136">
                <a:extLst>
                  <a:ext uri="{FF2B5EF4-FFF2-40B4-BE49-F238E27FC236}">
                    <a16:creationId xmlns:a16="http://schemas.microsoft.com/office/drawing/2014/main" id="{002E99CF-2E88-40EF-B6E2-55084CCCD057}"/>
                  </a:ext>
                </a:extLst>
              </p:cNvPr>
              <p:cNvSpPr>
                <a:spLocks/>
              </p:cNvSpPr>
              <p:nvPr/>
            </p:nvSpPr>
            <p:spPr bwMode="auto">
              <a:xfrm>
                <a:off x="605" y="2229"/>
                <a:ext cx="74" cy="159"/>
              </a:xfrm>
              <a:custGeom>
                <a:avLst/>
                <a:gdLst>
                  <a:gd name="T0" fmla="*/ 58 w 66"/>
                  <a:gd name="T1" fmla="*/ 0 h 141"/>
                  <a:gd name="T2" fmla="*/ 59 w 66"/>
                  <a:gd name="T3" fmla="*/ 19 h 141"/>
                  <a:gd name="T4" fmla="*/ 22 w 66"/>
                  <a:gd name="T5" fmla="*/ 108 h 141"/>
                  <a:gd name="T6" fmla="*/ 6 w 66"/>
                  <a:gd name="T7" fmla="*/ 140 h 141"/>
                  <a:gd name="T8" fmla="*/ 1 w 66"/>
                  <a:gd name="T9" fmla="*/ 135 h 141"/>
                  <a:gd name="T10" fmla="*/ 58 w 66"/>
                  <a:gd name="T11" fmla="*/ 0 h 141"/>
                </a:gdLst>
                <a:ahLst/>
                <a:cxnLst>
                  <a:cxn ang="0">
                    <a:pos x="T0" y="T1"/>
                  </a:cxn>
                  <a:cxn ang="0">
                    <a:pos x="T2" y="T3"/>
                  </a:cxn>
                  <a:cxn ang="0">
                    <a:pos x="T4" y="T5"/>
                  </a:cxn>
                  <a:cxn ang="0">
                    <a:pos x="T6" y="T7"/>
                  </a:cxn>
                  <a:cxn ang="0">
                    <a:pos x="T8" y="T9"/>
                  </a:cxn>
                  <a:cxn ang="0">
                    <a:pos x="T10" y="T11"/>
                  </a:cxn>
                </a:cxnLst>
                <a:rect l="0" t="0" r="r" b="b"/>
                <a:pathLst>
                  <a:path w="66" h="141">
                    <a:moveTo>
                      <a:pt x="58" y="0"/>
                    </a:moveTo>
                    <a:cubicBezTo>
                      <a:pt x="66" y="5"/>
                      <a:pt x="61" y="12"/>
                      <a:pt x="59" y="19"/>
                    </a:cubicBezTo>
                    <a:cubicBezTo>
                      <a:pt x="47" y="49"/>
                      <a:pt x="34" y="78"/>
                      <a:pt x="22" y="108"/>
                    </a:cubicBezTo>
                    <a:cubicBezTo>
                      <a:pt x="17" y="119"/>
                      <a:pt x="11" y="129"/>
                      <a:pt x="6" y="140"/>
                    </a:cubicBezTo>
                    <a:cubicBezTo>
                      <a:pt x="2" y="141"/>
                      <a:pt x="0" y="139"/>
                      <a:pt x="1" y="135"/>
                    </a:cubicBezTo>
                    <a:cubicBezTo>
                      <a:pt x="21" y="90"/>
                      <a:pt x="43" y="47"/>
                      <a:pt x="58" y="0"/>
                    </a:cubicBezTo>
                    <a:close/>
                  </a:path>
                </a:pathLst>
              </a:custGeom>
              <a:solidFill>
                <a:srgbClr val="5845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0" name="Freeform 137">
                <a:extLst>
                  <a:ext uri="{FF2B5EF4-FFF2-40B4-BE49-F238E27FC236}">
                    <a16:creationId xmlns:a16="http://schemas.microsoft.com/office/drawing/2014/main" id="{090D7EC4-A8E4-434F-8EC5-2D887513E992}"/>
                  </a:ext>
                </a:extLst>
              </p:cNvPr>
              <p:cNvSpPr>
                <a:spLocks/>
              </p:cNvSpPr>
              <p:nvPr/>
            </p:nvSpPr>
            <p:spPr bwMode="auto">
              <a:xfrm>
                <a:off x="2045" y="543"/>
                <a:ext cx="49" cy="96"/>
              </a:xfrm>
              <a:custGeom>
                <a:avLst/>
                <a:gdLst>
                  <a:gd name="T0" fmla="*/ 0 w 43"/>
                  <a:gd name="T1" fmla="*/ 85 h 85"/>
                  <a:gd name="T2" fmla="*/ 25 w 43"/>
                  <a:gd name="T3" fmla="*/ 1 h 85"/>
                  <a:gd name="T4" fmla="*/ 29 w 43"/>
                  <a:gd name="T5" fmla="*/ 0 h 85"/>
                  <a:gd name="T6" fmla="*/ 33 w 43"/>
                  <a:gd name="T7" fmla="*/ 5 h 85"/>
                  <a:gd name="T8" fmla="*/ 40 w 43"/>
                  <a:gd name="T9" fmla="*/ 5 h 85"/>
                  <a:gd name="T10" fmla="*/ 41 w 43"/>
                  <a:gd name="T11" fmla="*/ 12 h 85"/>
                  <a:gd name="T12" fmla="*/ 37 w 43"/>
                  <a:gd name="T13" fmla="*/ 26 h 85"/>
                  <a:gd name="T14" fmla="*/ 17 w 43"/>
                  <a:gd name="T15" fmla="*/ 75 h 85"/>
                  <a:gd name="T16" fmla="*/ 12 w 43"/>
                  <a:gd name="T17" fmla="*/ 74 h 85"/>
                  <a:gd name="T18" fmla="*/ 22 w 43"/>
                  <a:gd name="T19" fmla="*/ 24 h 85"/>
                  <a:gd name="T20" fmla="*/ 10 w 43"/>
                  <a:gd name="T21" fmla="*/ 72 h 85"/>
                  <a:gd name="T22" fmla="*/ 0 w 43"/>
                  <a:gd name="T23" fmla="*/ 85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3" h="85">
                    <a:moveTo>
                      <a:pt x="0" y="85"/>
                    </a:moveTo>
                    <a:cubicBezTo>
                      <a:pt x="2" y="55"/>
                      <a:pt x="7" y="26"/>
                      <a:pt x="25" y="1"/>
                    </a:cubicBezTo>
                    <a:cubicBezTo>
                      <a:pt x="26" y="0"/>
                      <a:pt x="27" y="0"/>
                      <a:pt x="29" y="0"/>
                    </a:cubicBezTo>
                    <a:cubicBezTo>
                      <a:pt x="30" y="2"/>
                      <a:pt x="32" y="4"/>
                      <a:pt x="33" y="5"/>
                    </a:cubicBezTo>
                    <a:cubicBezTo>
                      <a:pt x="36" y="5"/>
                      <a:pt x="38" y="4"/>
                      <a:pt x="40" y="5"/>
                    </a:cubicBezTo>
                    <a:cubicBezTo>
                      <a:pt x="40" y="7"/>
                      <a:pt x="40" y="10"/>
                      <a:pt x="41" y="12"/>
                    </a:cubicBezTo>
                    <a:cubicBezTo>
                      <a:pt x="43" y="18"/>
                      <a:pt x="38" y="21"/>
                      <a:pt x="37" y="26"/>
                    </a:cubicBezTo>
                    <a:cubicBezTo>
                      <a:pt x="30" y="42"/>
                      <a:pt x="35" y="63"/>
                      <a:pt x="17" y="75"/>
                    </a:cubicBezTo>
                    <a:cubicBezTo>
                      <a:pt x="15" y="75"/>
                      <a:pt x="13" y="75"/>
                      <a:pt x="12" y="74"/>
                    </a:cubicBezTo>
                    <a:cubicBezTo>
                      <a:pt x="13" y="56"/>
                      <a:pt x="19" y="40"/>
                      <a:pt x="22" y="24"/>
                    </a:cubicBezTo>
                    <a:cubicBezTo>
                      <a:pt x="18" y="40"/>
                      <a:pt x="14" y="56"/>
                      <a:pt x="10" y="72"/>
                    </a:cubicBezTo>
                    <a:cubicBezTo>
                      <a:pt x="10" y="79"/>
                      <a:pt x="9" y="85"/>
                      <a:pt x="0" y="85"/>
                    </a:cubicBezTo>
                    <a:close/>
                  </a:path>
                </a:pathLst>
              </a:custGeom>
              <a:solidFill>
                <a:srgbClr val="96715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1" name="Freeform 138">
                <a:extLst>
                  <a:ext uri="{FF2B5EF4-FFF2-40B4-BE49-F238E27FC236}">
                    <a16:creationId xmlns:a16="http://schemas.microsoft.com/office/drawing/2014/main" id="{B0C1EBE0-0B58-4829-90FE-680AF1FCE89E}"/>
                  </a:ext>
                </a:extLst>
              </p:cNvPr>
              <p:cNvSpPr>
                <a:spLocks/>
              </p:cNvSpPr>
              <p:nvPr/>
            </p:nvSpPr>
            <p:spPr bwMode="auto">
              <a:xfrm>
                <a:off x="2083" y="544"/>
                <a:ext cx="47" cy="135"/>
              </a:xfrm>
              <a:custGeom>
                <a:avLst/>
                <a:gdLst>
                  <a:gd name="T0" fmla="*/ 34 w 42"/>
                  <a:gd name="T1" fmla="*/ 44 h 120"/>
                  <a:gd name="T2" fmla="*/ 27 w 42"/>
                  <a:gd name="T3" fmla="*/ 84 h 120"/>
                  <a:gd name="T4" fmla="*/ 8 w 42"/>
                  <a:gd name="T5" fmla="*/ 120 h 120"/>
                  <a:gd name="T6" fmla="*/ 10 w 42"/>
                  <a:gd name="T7" fmla="*/ 91 h 120"/>
                  <a:gd name="T8" fmla="*/ 36 w 42"/>
                  <a:gd name="T9" fmla="*/ 0 h 120"/>
                  <a:gd name="T10" fmla="*/ 34 w 42"/>
                  <a:gd name="T11" fmla="*/ 44 h 120"/>
                </a:gdLst>
                <a:ahLst/>
                <a:cxnLst>
                  <a:cxn ang="0">
                    <a:pos x="T0" y="T1"/>
                  </a:cxn>
                  <a:cxn ang="0">
                    <a:pos x="T2" y="T3"/>
                  </a:cxn>
                  <a:cxn ang="0">
                    <a:pos x="T4" y="T5"/>
                  </a:cxn>
                  <a:cxn ang="0">
                    <a:pos x="T6" y="T7"/>
                  </a:cxn>
                  <a:cxn ang="0">
                    <a:pos x="T8" y="T9"/>
                  </a:cxn>
                  <a:cxn ang="0">
                    <a:pos x="T10" y="T11"/>
                  </a:cxn>
                </a:cxnLst>
                <a:rect l="0" t="0" r="r" b="b"/>
                <a:pathLst>
                  <a:path w="42" h="120">
                    <a:moveTo>
                      <a:pt x="34" y="44"/>
                    </a:moveTo>
                    <a:cubicBezTo>
                      <a:pt x="30" y="57"/>
                      <a:pt x="24" y="70"/>
                      <a:pt x="27" y="84"/>
                    </a:cubicBezTo>
                    <a:cubicBezTo>
                      <a:pt x="17" y="94"/>
                      <a:pt x="22" y="112"/>
                      <a:pt x="8" y="120"/>
                    </a:cubicBezTo>
                    <a:cubicBezTo>
                      <a:pt x="0" y="110"/>
                      <a:pt x="9" y="101"/>
                      <a:pt x="10" y="91"/>
                    </a:cubicBezTo>
                    <a:cubicBezTo>
                      <a:pt x="18" y="62"/>
                      <a:pt x="27" y="33"/>
                      <a:pt x="36" y="0"/>
                    </a:cubicBezTo>
                    <a:cubicBezTo>
                      <a:pt x="42" y="18"/>
                      <a:pt x="34" y="30"/>
                      <a:pt x="34" y="44"/>
                    </a:cubicBezTo>
                    <a:close/>
                  </a:path>
                </a:pathLst>
              </a:custGeom>
              <a:solidFill>
                <a:srgbClr val="AC887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2" name="Freeform 139">
                <a:extLst>
                  <a:ext uri="{FF2B5EF4-FFF2-40B4-BE49-F238E27FC236}">
                    <a16:creationId xmlns:a16="http://schemas.microsoft.com/office/drawing/2014/main" id="{829F6AEA-5189-42F0-9F43-4784D891D44D}"/>
                  </a:ext>
                </a:extLst>
              </p:cNvPr>
              <p:cNvSpPr>
                <a:spLocks/>
              </p:cNvSpPr>
              <p:nvPr/>
            </p:nvSpPr>
            <p:spPr bwMode="auto">
              <a:xfrm>
                <a:off x="852" y="1268"/>
                <a:ext cx="56" cy="152"/>
              </a:xfrm>
              <a:custGeom>
                <a:avLst/>
                <a:gdLst>
                  <a:gd name="T0" fmla="*/ 50 w 50"/>
                  <a:gd name="T1" fmla="*/ 0 h 136"/>
                  <a:gd name="T2" fmla="*/ 25 w 50"/>
                  <a:gd name="T3" fmla="*/ 79 h 136"/>
                  <a:gd name="T4" fmla="*/ 15 w 50"/>
                  <a:gd name="T5" fmla="*/ 104 h 136"/>
                  <a:gd name="T6" fmla="*/ 2 w 50"/>
                  <a:gd name="T7" fmla="*/ 136 h 136"/>
                  <a:gd name="T8" fmla="*/ 6 w 50"/>
                  <a:gd name="T9" fmla="*/ 103 h 136"/>
                  <a:gd name="T10" fmla="*/ 42 w 50"/>
                  <a:gd name="T11" fmla="*/ 11 h 136"/>
                  <a:gd name="T12" fmla="*/ 50 w 50"/>
                  <a:gd name="T13" fmla="*/ 0 h 136"/>
                </a:gdLst>
                <a:ahLst/>
                <a:cxnLst>
                  <a:cxn ang="0">
                    <a:pos x="T0" y="T1"/>
                  </a:cxn>
                  <a:cxn ang="0">
                    <a:pos x="T2" y="T3"/>
                  </a:cxn>
                  <a:cxn ang="0">
                    <a:pos x="T4" y="T5"/>
                  </a:cxn>
                  <a:cxn ang="0">
                    <a:pos x="T6" y="T7"/>
                  </a:cxn>
                  <a:cxn ang="0">
                    <a:pos x="T8" y="T9"/>
                  </a:cxn>
                  <a:cxn ang="0">
                    <a:pos x="T10" y="T11"/>
                  </a:cxn>
                  <a:cxn ang="0">
                    <a:pos x="T12" y="T13"/>
                  </a:cxn>
                </a:cxnLst>
                <a:rect l="0" t="0" r="r" b="b"/>
                <a:pathLst>
                  <a:path w="50" h="136">
                    <a:moveTo>
                      <a:pt x="50" y="0"/>
                    </a:moveTo>
                    <a:cubicBezTo>
                      <a:pt x="47" y="28"/>
                      <a:pt x="34" y="53"/>
                      <a:pt x="25" y="79"/>
                    </a:cubicBezTo>
                    <a:cubicBezTo>
                      <a:pt x="22" y="87"/>
                      <a:pt x="14" y="94"/>
                      <a:pt x="15" y="104"/>
                    </a:cubicBezTo>
                    <a:cubicBezTo>
                      <a:pt x="11" y="114"/>
                      <a:pt x="7" y="124"/>
                      <a:pt x="2" y="136"/>
                    </a:cubicBezTo>
                    <a:cubicBezTo>
                      <a:pt x="0" y="123"/>
                      <a:pt x="1" y="113"/>
                      <a:pt x="6" y="103"/>
                    </a:cubicBezTo>
                    <a:cubicBezTo>
                      <a:pt x="19" y="73"/>
                      <a:pt x="32" y="42"/>
                      <a:pt x="42" y="11"/>
                    </a:cubicBezTo>
                    <a:cubicBezTo>
                      <a:pt x="43" y="6"/>
                      <a:pt x="44" y="2"/>
                      <a:pt x="50" y="0"/>
                    </a:cubicBezTo>
                    <a:close/>
                  </a:path>
                </a:pathLst>
              </a:custGeom>
              <a:solidFill>
                <a:srgbClr val="906D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3" name="Freeform 140">
                <a:extLst>
                  <a:ext uri="{FF2B5EF4-FFF2-40B4-BE49-F238E27FC236}">
                    <a16:creationId xmlns:a16="http://schemas.microsoft.com/office/drawing/2014/main" id="{C3E1FFF7-EEED-453D-AB92-B3B28C63E0A9}"/>
                  </a:ext>
                </a:extLst>
              </p:cNvPr>
              <p:cNvSpPr>
                <a:spLocks/>
              </p:cNvSpPr>
              <p:nvPr/>
            </p:nvSpPr>
            <p:spPr bwMode="auto">
              <a:xfrm>
                <a:off x="824" y="977"/>
                <a:ext cx="117" cy="111"/>
              </a:xfrm>
              <a:custGeom>
                <a:avLst/>
                <a:gdLst>
                  <a:gd name="T0" fmla="*/ 0 w 104"/>
                  <a:gd name="T1" fmla="*/ 0 h 99"/>
                  <a:gd name="T2" fmla="*/ 96 w 104"/>
                  <a:gd name="T3" fmla="*/ 85 h 99"/>
                  <a:gd name="T4" fmla="*/ 95 w 104"/>
                  <a:gd name="T5" fmla="*/ 99 h 99"/>
                  <a:gd name="T6" fmla="*/ 25 w 104"/>
                  <a:gd name="T7" fmla="*/ 24 h 99"/>
                  <a:gd name="T8" fmla="*/ 0 w 104"/>
                  <a:gd name="T9" fmla="*/ 0 h 99"/>
                </a:gdLst>
                <a:ahLst/>
                <a:cxnLst>
                  <a:cxn ang="0">
                    <a:pos x="T0" y="T1"/>
                  </a:cxn>
                  <a:cxn ang="0">
                    <a:pos x="T2" y="T3"/>
                  </a:cxn>
                  <a:cxn ang="0">
                    <a:pos x="T4" y="T5"/>
                  </a:cxn>
                  <a:cxn ang="0">
                    <a:pos x="T6" y="T7"/>
                  </a:cxn>
                  <a:cxn ang="0">
                    <a:pos x="T8" y="T9"/>
                  </a:cxn>
                </a:cxnLst>
                <a:rect l="0" t="0" r="r" b="b"/>
                <a:pathLst>
                  <a:path w="104" h="99">
                    <a:moveTo>
                      <a:pt x="0" y="0"/>
                    </a:moveTo>
                    <a:cubicBezTo>
                      <a:pt x="37" y="22"/>
                      <a:pt x="73" y="47"/>
                      <a:pt x="96" y="85"/>
                    </a:cubicBezTo>
                    <a:cubicBezTo>
                      <a:pt x="99" y="89"/>
                      <a:pt x="104" y="95"/>
                      <a:pt x="95" y="99"/>
                    </a:cubicBezTo>
                    <a:cubicBezTo>
                      <a:pt x="82" y="64"/>
                      <a:pt x="50" y="48"/>
                      <a:pt x="25" y="24"/>
                    </a:cubicBezTo>
                    <a:cubicBezTo>
                      <a:pt x="17" y="16"/>
                      <a:pt x="7" y="10"/>
                      <a:pt x="0" y="0"/>
                    </a:cubicBezTo>
                    <a:close/>
                  </a:path>
                </a:pathLst>
              </a:custGeom>
              <a:solidFill>
                <a:srgbClr val="604B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4" name="Freeform 141">
                <a:extLst>
                  <a:ext uri="{FF2B5EF4-FFF2-40B4-BE49-F238E27FC236}">
                    <a16:creationId xmlns:a16="http://schemas.microsoft.com/office/drawing/2014/main" id="{491FA74F-0B68-480A-BC01-6E4F558CE1E0}"/>
                  </a:ext>
                </a:extLst>
              </p:cNvPr>
              <p:cNvSpPr>
                <a:spLocks/>
              </p:cNvSpPr>
              <p:nvPr/>
            </p:nvSpPr>
            <p:spPr bwMode="auto">
              <a:xfrm>
                <a:off x="57" y="3954"/>
                <a:ext cx="100" cy="41"/>
              </a:xfrm>
              <a:custGeom>
                <a:avLst/>
                <a:gdLst>
                  <a:gd name="T0" fmla="*/ 4 w 89"/>
                  <a:gd name="T1" fmla="*/ 0 h 37"/>
                  <a:gd name="T2" fmla="*/ 6 w 89"/>
                  <a:gd name="T3" fmla="*/ 14 h 37"/>
                  <a:gd name="T4" fmla="*/ 21 w 89"/>
                  <a:gd name="T5" fmla="*/ 9 h 37"/>
                  <a:gd name="T6" fmla="*/ 37 w 89"/>
                  <a:gd name="T7" fmla="*/ 9 h 37"/>
                  <a:gd name="T8" fmla="*/ 25 w 89"/>
                  <a:gd name="T9" fmla="*/ 20 h 37"/>
                  <a:gd name="T10" fmla="*/ 89 w 89"/>
                  <a:gd name="T11" fmla="*/ 29 h 37"/>
                  <a:gd name="T12" fmla="*/ 0 w 89"/>
                  <a:gd name="T13" fmla="*/ 17 h 37"/>
                  <a:gd name="T14" fmla="*/ 4 w 89"/>
                  <a:gd name="T15" fmla="*/ 0 h 3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9" h="37">
                    <a:moveTo>
                      <a:pt x="4" y="0"/>
                    </a:moveTo>
                    <a:cubicBezTo>
                      <a:pt x="5" y="5"/>
                      <a:pt x="6" y="9"/>
                      <a:pt x="6" y="14"/>
                    </a:cubicBezTo>
                    <a:cubicBezTo>
                      <a:pt x="12" y="12"/>
                      <a:pt x="16" y="10"/>
                      <a:pt x="21" y="9"/>
                    </a:cubicBezTo>
                    <a:cubicBezTo>
                      <a:pt x="27" y="9"/>
                      <a:pt x="34" y="2"/>
                      <a:pt x="37" y="9"/>
                    </a:cubicBezTo>
                    <a:cubicBezTo>
                      <a:pt x="42" y="20"/>
                      <a:pt x="28" y="14"/>
                      <a:pt x="25" y="20"/>
                    </a:cubicBezTo>
                    <a:cubicBezTo>
                      <a:pt x="46" y="25"/>
                      <a:pt x="70" y="13"/>
                      <a:pt x="89" y="29"/>
                    </a:cubicBezTo>
                    <a:cubicBezTo>
                      <a:pt x="58" y="37"/>
                      <a:pt x="29" y="28"/>
                      <a:pt x="0" y="17"/>
                    </a:cubicBezTo>
                    <a:cubicBezTo>
                      <a:pt x="1" y="11"/>
                      <a:pt x="0" y="5"/>
                      <a:pt x="4" y="0"/>
                    </a:cubicBezTo>
                    <a:close/>
                  </a:path>
                </a:pathLst>
              </a:custGeom>
              <a:solidFill>
                <a:srgbClr val="82BB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5" name="Freeform 142">
                <a:extLst>
                  <a:ext uri="{FF2B5EF4-FFF2-40B4-BE49-F238E27FC236}">
                    <a16:creationId xmlns:a16="http://schemas.microsoft.com/office/drawing/2014/main" id="{434C088E-2580-49A3-9B55-E1F7395D81AD}"/>
                  </a:ext>
                </a:extLst>
              </p:cNvPr>
              <p:cNvSpPr>
                <a:spLocks/>
              </p:cNvSpPr>
              <p:nvPr/>
            </p:nvSpPr>
            <p:spPr bwMode="auto">
              <a:xfrm>
                <a:off x="1025" y="633"/>
                <a:ext cx="121" cy="122"/>
              </a:xfrm>
              <a:custGeom>
                <a:avLst/>
                <a:gdLst>
                  <a:gd name="T0" fmla="*/ 108 w 108"/>
                  <a:gd name="T1" fmla="*/ 109 h 109"/>
                  <a:gd name="T2" fmla="*/ 38 w 108"/>
                  <a:gd name="T3" fmla="*/ 42 h 109"/>
                  <a:gd name="T4" fmla="*/ 0 w 108"/>
                  <a:gd name="T5" fmla="*/ 6 h 109"/>
                  <a:gd name="T6" fmla="*/ 0 w 108"/>
                  <a:gd name="T7" fmla="*/ 1 h 109"/>
                  <a:gd name="T8" fmla="*/ 19 w 108"/>
                  <a:gd name="T9" fmla="*/ 14 h 109"/>
                  <a:gd name="T10" fmla="*/ 82 w 108"/>
                  <a:gd name="T11" fmla="*/ 73 h 109"/>
                  <a:gd name="T12" fmla="*/ 108 w 108"/>
                  <a:gd name="T13" fmla="*/ 109 h 109"/>
                </a:gdLst>
                <a:ahLst/>
                <a:cxnLst>
                  <a:cxn ang="0">
                    <a:pos x="T0" y="T1"/>
                  </a:cxn>
                  <a:cxn ang="0">
                    <a:pos x="T2" y="T3"/>
                  </a:cxn>
                  <a:cxn ang="0">
                    <a:pos x="T4" y="T5"/>
                  </a:cxn>
                  <a:cxn ang="0">
                    <a:pos x="T6" y="T7"/>
                  </a:cxn>
                  <a:cxn ang="0">
                    <a:pos x="T8" y="T9"/>
                  </a:cxn>
                  <a:cxn ang="0">
                    <a:pos x="T10" y="T11"/>
                  </a:cxn>
                  <a:cxn ang="0">
                    <a:pos x="T12" y="T13"/>
                  </a:cxn>
                </a:cxnLst>
                <a:rect l="0" t="0" r="r" b="b"/>
                <a:pathLst>
                  <a:path w="108" h="109">
                    <a:moveTo>
                      <a:pt x="108" y="109"/>
                    </a:moveTo>
                    <a:cubicBezTo>
                      <a:pt x="82" y="90"/>
                      <a:pt x="59" y="66"/>
                      <a:pt x="38" y="42"/>
                    </a:cubicBezTo>
                    <a:cubicBezTo>
                      <a:pt x="26" y="29"/>
                      <a:pt x="6" y="25"/>
                      <a:pt x="0" y="6"/>
                    </a:cubicBezTo>
                    <a:cubicBezTo>
                      <a:pt x="0" y="5"/>
                      <a:pt x="0" y="3"/>
                      <a:pt x="0" y="1"/>
                    </a:cubicBezTo>
                    <a:cubicBezTo>
                      <a:pt x="10" y="0"/>
                      <a:pt x="13" y="9"/>
                      <a:pt x="19" y="14"/>
                    </a:cubicBezTo>
                    <a:cubicBezTo>
                      <a:pt x="41" y="33"/>
                      <a:pt x="57" y="57"/>
                      <a:pt x="82" y="73"/>
                    </a:cubicBezTo>
                    <a:cubicBezTo>
                      <a:pt x="91" y="85"/>
                      <a:pt x="106" y="92"/>
                      <a:pt x="108" y="109"/>
                    </a:cubicBezTo>
                    <a:close/>
                  </a:path>
                </a:pathLst>
              </a:custGeom>
              <a:solidFill>
                <a:srgbClr val="E1D0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6" name="Freeform 143">
                <a:extLst>
                  <a:ext uri="{FF2B5EF4-FFF2-40B4-BE49-F238E27FC236}">
                    <a16:creationId xmlns:a16="http://schemas.microsoft.com/office/drawing/2014/main" id="{A462EE43-E7A9-4378-A01A-6C3BB50D3BD9}"/>
                  </a:ext>
                </a:extLst>
              </p:cNvPr>
              <p:cNvSpPr>
                <a:spLocks/>
              </p:cNvSpPr>
              <p:nvPr/>
            </p:nvSpPr>
            <p:spPr bwMode="auto">
              <a:xfrm>
                <a:off x="2116" y="527"/>
                <a:ext cx="35" cy="139"/>
              </a:xfrm>
              <a:custGeom>
                <a:avLst/>
                <a:gdLst>
                  <a:gd name="T0" fmla="*/ 4 w 31"/>
                  <a:gd name="T1" fmla="*/ 123 h 123"/>
                  <a:gd name="T2" fmla="*/ 1 w 31"/>
                  <a:gd name="T3" fmla="*/ 123 h 123"/>
                  <a:gd name="T4" fmla="*/ 9 w 31"/>
                  <a:gd name="T5" fmla="*/ 71 h 123"/>
                  <a:gd name="T6" fmla="*/ 26 w 31"/>
                  <a:gd name="T7" fmla="*/ 0 h 123"/>
                  <a:gd name="T8" fmla="*/ 31 w 31"/>
                  <a:gd name="T9" fmla="*/ 2 h 123"/>
                  <a:gd name="T10" fmla="*/ 4 w 31"/>
                  <a:gd name="T11" fmla="*/ 123 h 123"/>
                </a:gdLst>
                <a:ahLst/>
                <a:cxnLst>
                  <a:cxn ang="0">
                    <a:pos x="T0" y="T1"/>
                  </a:cxn>
                  <a:cxn ang="0">
                    <a:pos x="T2" y="T3"/>
                  </a:cxn>
                  <a:cxn ang="0">
                    <a:pos x="T4" y="T5"/>
                  </a:cxn>
                  <a:cxn ang="0">
                    <a:pos x="T6" y="T7"/>
                  </a:cxn>
                  <a:cxn ang="0">
                    <a:pos x="T8" y="T9"/>
                  </a:cxn>
                  <a:cxn ang="0">
                    <a:pos x="T10" y="T11"/>
                  </a:cxn>
                </a:cxnLst>
                <a:rect l="0" t="0" r="r" b="b"/>
                <a:pathLst>
                  <a:path w="31" h="123">
                    <a:moveTo>
                      <a:pt x="4" y="123"/>
                    </a:moveTo>
                    <a:cubicBezTo>
                      <a:pt x="3" y="123"/>
                      <a:pt x="2" y="123"/>
                      <a:pt x="1" y="123"/>
                    </a:cubicBezTo>
                    <a:cubicBezTo>
                      <a:pt x="0" y="105"/>
                      <a:pt x="11" y="89"/>
                      <a:pt x="9" y="71"/>
                    </a:cubicBezTo>
                    <a:cubicBezTo>
                      <a:pt x="14" y="47"/>
                      <a:pt x="20" y="24"/>
                      <a:pt x="26" y="0"/>
                    </a:cubicBezTo>
                    <a:cubicBezTo>
                      <a:pt x="27" y="1"/>
                      <a:pt x="29" y="1"/>
                      <a:pt x="31" y="2"/>
                    </a:cubicBezTo>
                    <a:cubicBezTo>
                      <a:pt x="27" y="43"/>
                      <a:pt x="17" y="83"/>
                      <a:pt x="4" y="123"/>
                    </a:cubicBezTo>
                    <a:close/>
                  </a:path>
                </a:pathLst>
              </a:custGeom>
              <a:solidFill>
                <a:srgbClr val="8E6B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7" name="Freeform 144">
                <a:extLst>
                  <a:ext uri="{FF2B5EF4-FFF2-40B4-BE49-F238E27FC236}">
                    <a16:creationId xmlns:a16="http://schemas.microsoft.com/office/drawing/2014/main" id="{558CCAE3-A50E-4299-A33A-229EB87ECE37}"/>
                  </a:ext>
                </a:extLst>
              </p:cNvPr>
              <p:cNvSpPr>
                <a:spLocks/>
              </p:cNvSpPr>
              <p:nvPr/>
            </p:nvSpPr>
            <p:spPr bwMode="auto">
              <a:xfrm>
                <a:off x="752" y="1578"/>
                <a:ext cx="84" cy="139"/>
              </a:xfrm>
              <a:custGeom>
                <a:avLst/>
                <a:gdLst>
                  <a:gd name="T0" fmla="*/ 75 w 75"/>
                  <a:gd name="T1" fmla="*/ 0 h 124"/>
                  <a:gd name="T2" fmla="*/ 15 w 75"/>
                  <a:gd name="T3" fmla="*/ 116 h 124"/>
                  <a:gd name="T4" fmla="*/ 6 w 75"/>
                  <a:gd name="T5" fmla="*/ 122 h 124"/>
                  <a:gd name="T6" fmla="*/ 8 w 75"/>
                  <a:gd name="T7" fmla="*/ 114 h 124"/>
                  <a:gd name="T8" fmla="*/ 52 w 75"/>
                  <a:gd name="T9" fmla="*/ 32 h 124"/>
                  <a:gd name="T10" fmla="*/ 75 w 75"/>
                  <a:gd name="T11" fmla="*/ 0 h 124"/>
                </a:gdLst>
                <a:ahLst/>
                <a:cxnLst>
                  <a:cxn ang="0">
                    <a:pos x="T0" y="T1"/>
                  </a:cxn>
                  <a:cxn ang="0">
                    <a:pos x="T2" y="T3"/>
                  </a:cxn>
                  <a:cxn ang="0">
                    <a:pos x="T4" y="T5"/>
                  </a:cxn>
                  <a:cxn ang="0">
                    <a:pos x="T6" y="T7"/>
                  </a:cxn>
                  <a:cxn ang="0">
                    <a:pos x="T8" y="T9"/>
                  </a:cxn>
                  <a:cxn ang="0">
                    <a:pos x="T10" y="T11"/>
                  </a:cxn>
                </a:cxnLst>
                <a:rect l="0" t="0" r="r" b="b"/>
                <a:pathLst>
                  <a:path w="75" h="124">
                    <a:moveTo>
                      <a:pt x="75" y="0"/>
                    </a:moveTo>
                    <a:cubicBezTo>
                      <a:pt x="61" y="42"/>
                      <a:pt x="37" y="78"/>
                      <a:pt x="15" y="116"/>
                    </a:cubicBezTo>
                    <a:cubicBezTo>
                      <a:pt x="11" y="116"/>
                      <a:pt x="11" y="124"/>
                      <a:pt x="6" y="122"/>
                    </a:cubicBezTo>
                    <a:cubicBezTo>
                      <a:pt x="0" y="119"/>
                      <a:pt x="7" y="116"/>
                      <a:pt x="8" y="114"/>
                    </a:cubicBezTo>
                    <a:cubicBezTo>
                      <a:pt x="24" y="87"/>
                      <a:pt x="40" y="61"/>
                      <a:pt x="52" y="32"/>
                    </a:cubicBezTo>
                    <a:cubicBezTo>
                      <a:pt x="57" y="19"/>
                      <a:pt x="57" y="3"/>
                      <a:pt x="75" y="0"/>
                    </a:cubicBezTo>
                    <a:close/>
                  </a:path>
                </a:pathLst>
              </a:custGeom>
              <a:solidFill>
                <a:srgbClr val="956C5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8" name="Freeform 145">
                <a:extLst>
                  <a:ext uri="{FF2B5EF4-FFF2-40B4-BE49-F238E27FC236}">
                    <a16:creationId xmlns:a16="http://schemas.microsoft.com/office/drawing/2014/main" id="{01DC68DB-FAF6-472B-8B1B-CE7BB172EDBC}"/>
                  </a:ext>
                </a:extLst>
              </p:cNvPr>
              <p:cNvSpPr>
                <a:spLocks/>
              </p:cNvSpPr>
              <p:nvPr/>
            </p:nvSpPr>
            <p:spPr bwMode="auto">
              <a:xfrm>
                <a:off x="1981" y="1979"/>
                <a:ext cx="17" cy="159"/>
              </a:xfrm>
              <a:custGeom>
                <a:avLst/>
                <a:gdLst>
                  <a:gd name="T0" fmla="*/ 10 w 15"/>
                  <a:gd name="T1" fmla="*/ 23 h 142"/>
                  <a:gd name="T2" fmla="*/ 15 w 15"/>
                  <a:gd name="T3" fmla="*/ 142 h 142"/>
                  <a:gd name="T4" fmla="*/ 3 w 15"/>
                  <a:gd name="T5" fmla="*/ 45 h 142"/>
                  <a:gd name="T6" fmla="*/ 1 w 15"/>
                  <a:gd name="T7" fmla="*/ 9 h 142"/>
                  <a:gd name="T8" fmla="*/ 8 w 15"/>
                  <a:gd name="T9" fmla="*/ 4 h 142"/>
                  <a:gd name="T10" fmla="*/ 10 w 15"/>
                  <a:gd name="T11" fmla="*/ 23 h 142"/>
                </a:gdLst>
                <a:ahLst/>
                <a:cxnLst>
                  <a:cxn ang="0">
                    <a:pos x="T0" y="T1"/>
                  </a:cxn>
                  <a:cxn ang="0">
                    <a:pos x="T2" y="T3"/>
                  </a:cxn>
                  <a:cxn ang="0">
                    <a:pos x="T4" y="T5"/>
                  </a:cxn>
                  <a:cxn ang="0">
                    <a:pos x="T6" y="T7"/>
                  </a:cxn>
                  <a:cxn ang="0">
                    <a:pos x="T8" y="T9"/>
                  </a:cxn>
                  <a:cxn ang="0">
                    <a:pos x="T10" y="T11"/>
                  </a:cxn>
                </a:cxnLst>
                <a:rect l="0" t="0" r="r" b="b"/>
                <a:pathLst>
                  <a:path w="15" h="142">
                    <a:moveTo>
                      <a:pt x="10" y="23"/>
                    </a:moveTo>
                    <a:cubicBezTo>
                      <a:pt x="6" y="63"/>
                      <a:pt x="15" y="102"/>
                      <a:pt x="15" y="142"/>
                    </a:cubicBezTo>
                    <a:cubicBezTo>
                      <a:pt x="10" y="110"/>
                      <a:pt x="0" y="79"/>
                      <a:pt x="3" y="45"/>
                    </a:cubicBezTo>
                    <a:cubicBezTo>
                      <a:pt x="4" y="33"/>
                      <a:pt x="1" y="21"/>
                      <a:pt x="1" y="9"/>
                    </a:cubicBezTo>
                    <a:cubicBezTo>
                      <a:pt x="0" y="4"/>
                      <a:pt x="1" y="0"/>
                      <a:pt x="8" y="4"/>
                    </a:cubicBezTo>
                    <a:cubicBezTo>
                      <a:pt x="9" y="10"/>
                      <a:pt x="9" y="16"/>
                      <a:pt x="10" y="23"/>
                    </a:cubicBezTo>
                    <a:close/>
                  </a:path>
                </a:pathLst>
              </a:custGeom>
              <a:solidFill>
                <a:srgbClr val="9675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9" name="Freeform 146">
                <a:extLst>
                  <a:ext uri="{FF2B5EF4-FFF2-40B4-BE49-F238E27FC236}">
                    <a16:creationId xmlns:a16="http://schemas.microsoft.com/office/drawing/2014/main" id="{9270DFCD-E2F9-4473-8853-EACB72F34C80}"/>
                  </a:ext>
                </a:extLst>
              </p:cNvPr>
              <p:cNvSpPr>
                <a:spLocks/>
              </p:cNvSpPr>
              <p:nvPr/>
            </p:nvSpPr>
            <p:spPr bwMode="auto">
              <a:xfrm>
                <a:off x="1807" y="486"/>
                <a:ext cx="46" cy="157"/>
              </a:xfrm>
              <a:custGeom>
                <a:avLst/>
                <a:gdLst>
                  <a:gd name="T0" fmla="*/ 8 w 41"/>
                  <a:gd name="T1" fmla="*/ 140 h 140"/>
                  <a:gd name="T2" fmla="*/ 0 w 41"/>
                  <a:gd name="T3" fmla="*/ 136 h 140"/>
                  <a:gd name="T4" fmla="*/ 27 w 41"/>
                  <a:gd name="T5" fmla="*/ 5 h 140"/>
                  <a:gd name="T6" fmla="*/ 32 w 41"/>
                  <a:gd name="T7" fmla="*/ 0 h 140"/>
                  <a:gd name="T8" fmla="*/ 32 w 41"/>
                  <a:gd name="T9" fmla="*/ 32 h 140"/>
                  <a:gd name="T10" fmla="*/ 16 w 41"/>
                  <a:gd name="T11" fmla="*/ 110 h 140"/>
                  <a:gd name="T12" fmla="*/ 10 w 41"/>
                  <a:gd name="T13" fmla="*/ 138 h 140"/>
                  <a:gd name="T14" fmla="*/ 8 w 41"/>
                  <a:gd name="T15" fmla="*/ 140 h 14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1" h="140">
                    <a:moveTo>
                      <a:pt x="8" y="140"/>
                    </a:moveTo>
                    <a:cubicBezTo>
                      <a:pt x="5" y="139"/>
                      <a:pt x="3" y="138"/>
                      <a:pt x="0" y="136"/>
                    </a:cubicBezTo>
                    <a:cubicBezTo>
                      <a:pt x="3" y="91"/>
                      <a:pt x="16" y="48"/>
                      <a:pt x="27" y="5"/>
                    </a:cubicBezTo>
                    <a:cubicBezTo>
                      <a:pt x="28" y="2"/>
                      <a:pt x="29" y="0"/>
                      <a:pt x="32" y="0"/>
                    </a:cubicBezTo>
                    <a:cubicBezTo>
                      <a:pt x="41" y="11"/>
                      <a:pt x="35" y="22"/>
                      <a:pt x="32" y="32"/>
                    </a:cubicBezTo>
                    <a:cubicBezTo>
                      <a:pt x="27" y="58"/>
                      <a:pt x="18" y="83"/>
                      <a:pt x="16" y="110"/>
                    </a:cubicBezTo>
                    <a:cubicBezTo>
                      <a:pt x="12" y="119"/>
                      <a:pt x="15" y="129"/>
                      <a:pt x="10" y="138"/>
                    </a:cubicBezTo>
                    <a:cubicBezTo>
                      <a:pt x="10" y="139"/>
                      <a:pt x="9" y="140"/>
                      <a:pt x="8" y="140"/>
                    </a:cubicBezTo>
                    <a:close/>
                  </a:path>
                </a:pathLst>
              </a:custGeom>
              <a:solidFill>
                <a:srgbClr val="745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0" name="Freeform 147">
                <a:extLst>
                  <a:ext uri="{FF2B5EF4-FFF2-40B4-BE49-F238E27FC236}">
                    <a16:creationId xmlns:a16="http://schemas.microsoft.com/office/drawing/2014/main" id="{B3B63742-BEE2-46B0-BEE6-D54F5A55F229}"/>
                  </a:ext>
                </a:extLst>
              </p:cNvPr>
              <p:cNvSpPr>
                <a:spLocks/>
              </p:cNvSpPr>
              <p:nvPr/>
            </p:nvSpPr>
            <p:spPr bwMode="auto">
              <a:xfrm>
                <a:off x="1885" y="500"/>
                <a:ext cx="26" cy="142"/>
              </a:xfrm>
              <a:custGeom>
                <a:avLst/>
                <a:gdLst>
                  <a:gd name="T0" fmla="*/ 11 w 23"/>
                  <a:gd name="T1" fmla="*/ 35 h 126"/>
                  <a:gd name="T2" fmla="*/ 15 w 23"/>
                  <a:gd name="T3" fmla="*/ 7 h 126"/>
                  <a:gd name="T4" fmla="*/ 23 w 23"/>
                  <a:gd name="T5" fmla="*/ 3 h 126"/>
                  <a:gd name="T6" fmla="*/ 20 w 23"/>
                  <a:gd name="T7" fmla="*/ 55 h 126"/>
                  <a:gd name="T8" fmla="*/ 0 w 23"/>
                  <a:gd name="T9" fmla="*/ 126 h 126"/>
                  <a:gd name="T10" fmla="*/ 8 w 23"/>
                  <a:gd name="T11" fmla="*/ 48 h 126"/>
                  <a:gd name="T12" fmla="*/ 11 w 23"/>
                  <a:gd name="T13" fmla="*/ 35 h 126"/>
                </a:gdLst>
                <a:ahLst/>
                <a:cxnLst>
                  <a:cxn ang="0">
                    <a:pos x="T0" y="T1"/>
                  </a:cxn>
                  <a:cxn ang="0">
                    <a:pos x="T2" y="T3"/>
                  </a:cxn>
                  <a:cxn ang="0">
                    <a:pos x="T4" y="T5"/>
                  </a:cxn>
                  <a:cxn ang="0">
                    <a:pos x="T6" y="T7"/>
                  </a:cxn>
                  <a:cxn ang="0">
                    <a:pos x="T8" y="T9"/>
                  </a:cxn>
                  <a:cxn ang="0">
                    <a:pos x="T10" y="T11"/>
                  </a:cxn>
                  <a:cxn ang="0">
                    <a:pos x="T12" y="T13"/>
                  </a:cxn>
                </a:cxnLst>
                <a:rect l="0" t="0" r="r" b="b"/>
                <a:pathLst>
                  <a:path w="23" h="126">
                    <a:moveTo>
                      <a:pt x="11" y="35"/>
                    </a:moveTo>
                    <a:cubicBezTo>
                      <a:pt x="16" y="26"/>
                      <a:pt x="13" y="16"/>
                      <a:pt x="15" y="7"/>
                    </a:cubicBezTo>
                    <a:cubicBezTo>
                      <a:pt x="17" y="0"/>
                      <a:pt x="19" y="1"/>
                      <a:pt x="23" y="3"/>
                    </a:cubicBezTo>
                    <a:cubicBezTo>
                      <a:pt x="22" y="20"/>
                      <a:pt x="21" y="38"/>
                      <a:pt x="20" y="55"/>
                    </a:cubicBezTo>
                    <a:cubicBezTo>
                      <a:pt x="13" y="78"/>
                      <a:pt x="14" y="102"/>
                      <a:pt x="0" y="126"/>
                    </a:cubicBezTo>
                    <a:cubicBezTo>
                      <a:pt x="0" y="98"/>
                      <a:pt x="16" y="74"/>
                      <a:pt x="8" y="48"/>
                    </a:cubicBezTo>
                    <a:cubicBezTo>
                      <a:pt x="5" y="43"/>
                      <a:pt x="1" y="37"/>
                      <a:pt x="11" y="35"/>
                    </a:cubicBezTo>
                    <a:close/>
                  </a:path>
                </a:pathLst>
              </a:custGeom>
              <a:solidFill>
                <a:srgbClr val="8C76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1" name="Freeform 148">
                <a:extLst>
                  <a:ext uri="{FF2B5EF4-FFF2-40B4-BE49-F238E27FC236}">
                    <a16:creationId xmlns:a16="http://schemas.microsoft.com/office/drawing/2014/main" id="{5214A2E4-B1BE-4548-A791-BB3818D09429}"/>
                  </a:ext>
                </a:extLst>
              </p:cNvPr>
              <p:cNvSpPr>
                <a:spLocks/>
              </p:cNvSpPr>
              <p:nvPr/>
            </p:nvSpPr>
            <p:spPr bwMode="auto">
              <a:xfrm>
                <a:off x="1996" y="2156"/>
                <a:ext cx="32" cy="149"/>
              </a:xfrm>
              <a:custGeom>
                <a:avLst/>
                <a:gdLst>
                  <a:gd name="T0" fmla="*/ 15 w 28"/>
                  <a:gd name="T1" fmla="*/ 105 h 132"/>
                  <a:gd name="T2" fmla="*/ 6 w 28"/>
                  <a:gd name="T3" fmla="*/ 0 h 132"/>
                  <a:gd name="T4" fmla="*/ 28 w 28"/>
                  <a:gd name="T5" fmla="*/ 121 h 132"/>
                  <a:gd name="T6" fmla="*/ 27 w 28"/>
                  <a:gd name="T7" fmla="*/ 132 h 132"/>
                  <a:gd name="T8" fmla="*/ 15 w 28"/>
                  <a:gd name="T9" fmla="*/ 105 h 132"/>
                </a:gdLst>
                <a:ahLst/>
                <a:cxnLst>
                  <a:cxn ang="0">
                    <a:pos x="T0" y="T1"/>
                  </a:cxn>
                  <a:cxn ang="0">
                    <a:pos x="T2" y="T3"/>
                  </a:cxn>
                  <a:cxn ang="0">
                    <a:pos x="T4" y="T5"/>
                  </a:cxn>
                  <a:cxn ang="0">
                    <a:pos x="T6" y="T7"/>
                  </a:cxn>
                  <a:cxn ang="0">
                    <a:pos x="T8" y="T9"/>
                  </a:cxn>
                </a:cxnLst>
                <a:rect l="0" t="0" r="r" b="b"/>
                <a:pathLst>
                  <a:path w="28" h="132">
                    <a:moveTo>
                      <a:pt x="15" y="105"/>
                    </a:moveTo>
                    <a:cubicBezTo>
                      <a:pt x="4" y="71"/>
                      <a:pt x="0" y="36"/>
                      <a:pt x="6" y="0"/>
                    </a:cubicBezTo>
                    <a:cubicBezTo>
                      <a:pt x="14" y="40"/>
                      <a:pt x="9" y="83"/>
                      <a:pt x="28" y="121"/>
                    </a:cubicBezTo>
                    <a:cubicBezTo>
                      <a:pt x="28" y="124"/>
                      <a:pt x="28" y="127"/>
                      <a:pt x="27" y="132"/>
                    </a:cubicBezTo>
                    <a:cubicBezTo>
                      <a:pt x="19" y="123"/>
                      <a:pt x="19" y="114"/>
                      <a:pt x="15" y="105"/>
                    </a:cubicBezTo>
                    <a:close/>
                  </a:path>
                </a:pathLst>
              </a:custGeom>
              <a:solidFill>
                <a:srgbClr val="8E735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2" name="Freeform 149">
                <a:extLst>
                  <a:ext uri="{FF2B5EF4-FFF2-40B4-BE49-F238E27FC236}">
                    <a16:creationId xmlns:a16="http://schemas.microsoft.com/office/drawing/2014/main" id="{C8BBCB5E-BFC4-4A49-9504-74D582D90BC0}"/>
                  </a:ext>
                </a:extLst>
              </p:cNvPr>
              <p:cNvSpPr>
                <a:spLocks/>
              </p:cNvSpPr>
              <p:nvPr/>
            </p:nvSpPr>
            <p:spPr bwMode="auto">
              <a:xfrm>
                <a:off x="2028" y="2369"/>
                <a:ext cx="35" cy="90"/>
              </a:xfrm>
              <a:custGeom>
                <a:avLst/>
                <a:gdLst>
                  <a:gd name="T0" fmla="*/ 16 w 32"/>
                  <a:gd name="T1" fmla="*/ 80 h 80"/>
                  <a:gd name="T2" fmla="*/ 4 w 32"/>
                  <a:gd name="T3" fmla="*/ 0 h 80"/>
                  <a:gd name="T4" fmla="*/ 19 w 32"/>
                  <a:gd name="T5" fmla="*/ 12 h 80"/>
                  <a:gd name="T6" fmla="*/ 32 w 32"/>
                  <a:gd name="T7" fmla="*/ 55 h 80"/>
                  <a:gd name="T8" fmla="*/ 9 w 32"/>
                  <a:gd name="T9" fmla="*/ 10 h 80"/>
                  <a:gd name="T10" fmla="*/ 16 w 32"/>
                  <a:gd name="T11" fmla="*/ 80 h 80"/>
                </a:gdLst>
                <a:ahLst/>
                <a:cxnLst>
                  <a:cxn ang="0">
                    <a:pos x="T0" y="T1"/>
                  </a:cxn>
                  <a:cxn ang="0">
                    <a:pos x="T2" y="T3"/>
                  </a:cxn>
                  <a:cxn ang="0">
                    <a:pos x="T4" y="T5"/>
                  </a:cxn>
                  <a:cxn ang="0">
                    <a:pos x="T6" y="T7"/>
                  </a:cxn>
                  <a:cxn ang="0">
                    <a:pos x="T8" y="T9"/>
                  </a:cxn>
                  <a:cxn ang="0">
                    <a:pos x="T10" y="T11"/>
                  </a:cxn>
                </a:cxnLst>
                <a:rect l="0" t="0" r="r" b="b"/>
                <a:pathLst>
                  <a:path w="32" h="80">
                    <a:moveTo>
                      <a:pt x="16" y="80"/>
                    </a:moveTo>
                    <a:cubicBezTo>
                      <a:pt x="6" y="54"/>
                      <a:pt x="0" y="27"/>
                      <a:pt x="4" y="0"/>
                    </a:cubicBezTo>
                    <a:cubicBezTo>
                      <a:pt x="11" y="1"/>
                      <a:pt x="17" y="2"/>
                      <a:pt x="19" y="12"/>
                    </a:cubicBezTo>
                    <a:cubicBezTo>
                      <a:pt x="21" y="25"/>
                      <a:pt x="26" y="37"/>
                      <a:pt x="32" y="55"/>
                    </a:cubicBezTo>
                    <a:cubicBezTo>
                      <a:pt x="16" y="40"/>
                      <a:pt x="16" y="24"/>
                      <a:pt x="9" y="10"/>
                    </a:cubicBezTo>
                    <a:cubicBezTo>
                      <a:pt x="8" y="34"/>
                      <a:pt x="19" y="56"/>
                      <a:pt x="16" y="80"/>
                    </a:cubicBezTo>
                    <a:close/>
                  </a:path>
                </a:pathLst>
              </a:custGeom>
              <a:solidFill>
                <a:srgbClr val="8E818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3" name="Freeform 150">
                <a:extLst>
                  <a:ext uri="{FF2B5EF4-FFF2-40B4-BE49-F238E27FC236}">
                    <a16:creationId xmlns:a16="http://schemas.microsoft.com/office/drawing/2014/main" id="{3CBE4BB2-DE09-4648-AF9D-57C2AAF3B1E5}"/>
                  </a:ext>
                </a:extLst>
              </p:cNvPr>
              <p:cNvSpPr>
                <a:spLocks/>
              </p:cNvSpPr>
              <p:nvPr/>
            </p:nvSpPr>
            <p:spPr bwMode="auto">
              <a:xfrm>
                <a:off x="2002" y="439"/>
                <a:ext cx="28" cy="134"/>
              </a:xfrm>
              <a:custGeom>
                <a:avLst/>
                <a:gdLst>
                  <a:gd name="T0" fmla="*/ 22 w 25"/>
                  <a:gd name="T1" fmla="*/ 22 h 120"/>
                  <a:gd name="T2" fmla="*/ 15 w 25"/>
                  <a:gd name="T3" fmla="*/ 96 h 120"/>
                  <a:gd name="T4" fmla="*/ 8 w 25"/>
                  <a:gd name="T5" fmla="*/ 118 h 120"/>
                  <a:gd name="T6" fmla="*/ 0 w 25"/>
                  <a:gd name="T7" fmla="*/ 118 h 120"/>
                  <a:gd name="T8" fmla="*/ 10 w 25"/>
                  <a:gd name="T9" fmla="*/ 78 h 120"/>
                  <a:gd name="T10" fmla="*/ 16 w 25"/>
                  <a:gd name="T11" fmla="*/ 0 h 120"/>
                  <a:gd name="T12" fmla="*/ 22 w 25"/>
                  <a:gd name="T13" fmla="*/ 22 h 120"/>
                </a:gdLst>
                <a:ahLst/>
                <a:cxnLst>
                  <a:cxn ang="0">
                    <a:pos x="T0" y="T1"/>
                  </a:cxn>
                  <a:cxn ang="0">
                    <a:pos x="T2" y="T3"/>
                  </a:cxn>
                  <a:cxn ang="0">
                    <a:pos x="T4" y="T5"/>
                  </a:cxn>
                  <a:cxn ang="0">
                    <a:pos x="T6" y="T7"/>
                  </a:cxn>
                  <a:cxn ang="0">
                    <a:pos x="T8" y="T9"/>
                  </a:cxn>
                  <a:cxn ang="0">
                    <a:pos x="T10" y="T11"/>
                  </a:cxn>
                  <a:cxn ang="0">
                    <a:pos x="T12" y="T13"/>
                  </a:cxn>
                </a:cxnLst>
                <a:rect l="0" t="0" r="r" b="b"/>
                <a:pathLst>
                  <a:path w="25" h="120">
                    <a:moveTo>
                      <a:pt x="22" y="22"/>
                    </a:moveTo>
                    <a:cubicBezTo>
                      <a:pt x="16" y="46"/>
                      <a:pt x="22" y="72"/>
                      <a:pt x="15" y="96"/>
                    </a:cubicBezTo>
                    <a:cubicBezTo>
                      <a:pt x="13" y="104"/>
                      <a:pt x="14" y="112"/>
                      <a:pt x="8" y="118"/>
                    </a:cubicBezTo>
                    <a:cubicBezTo>
                      <a:pt x="5" y="120"/>
                      <a:pt x="2" y="120"/>
                      <a:pt x="0" y="118"/>
                    </a:cubicBezTo>
                    <a:cubicBezTo>
                      <a:pt x="10" y="107"/>
                      <a:pt x="7" y="91"/>
                      <a:pt x="10" y="78"/>
                    </a:cubicBezTo>
                    <a:cubicBezTo>
                      <a:pt x="12" y="53"/>
                      <a:pt x="14" y="29"/>
                      <a:pt x="16" y="0"/>
                    </a:cubicBezTo>
                    <a:cubicBezTo>
                      <a:pt x="25" y="9"/>
                      <a:pt x="22" y="16"/>
                      <a:pt x="22" y="22"/>
                    </a:cubicBezTo>
                    <a:close/>
                  </a:path>
                </a:pathLst>
              </a:custGeom>
              <a:solidFill>
                <a:srgbClr val="93817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4" name="Freeform 151">
                <a:extLst>
                  <a:ext uri="{FF2B5EF4-FFF2-40B4-BE49-F238E27FC236}">
                    <a16:creationId xmlns:a16="http://schemas.microsoft.com/office/drawing/2014/main" id="{4BF1D1EC-F40F-4F7B-B612-9A8DA7F16A93}"/>
                  </a:ext>
                </a:extLst>
              </p:cNvPr>
              <p:cNvSpPr>
                <a:spLocks/>
              </p:cNvSpPr>
              <p:nvPr/>
            </p:nvSpPr>
            <p:spPr bwMode="auto">
              <a:xfrm>
                <a:off x="1179" y="823"/>
                <a:ext cx="38" cy="132"/>
              </a:xfrm>
              <a:custGeom>
                <a:avLst/>
                <a:gdLst>
                  <a:gd name="T0" fmla="*/ 24 w 34"/>
                  <a:gd name="T1" fmla="*/ 40 h 118"/>
                  <a:gd name="T2" fmla="*/ 0 w 34"/>
                  <a:gd name="T3" fmla="*/ 118 h 118"/>
                  <a:gd name="T4" fmla="*/ 4 w 34"/>
                  <a:gd name="T5" fmla="*/ 12 h 118"/>
                  <a:gd name="T6" fmla="*/ 6 w 34"/>
                  <a:gd name="T7" fmla="*/ 0 h 118"/>
                  <a:gd name="T8" fmla="*/ 24 w 34"/>
                  <a:gd name="T9" fmla="*/ 40 h 118"/>
                </a:gdLst>
                <a:ahLst/>
                <a:cxnLst>
                  <a:cxn ang="0">
                    <a:pos x="T0" y="T1"/>
                  </a:cxn>
                  <a:cxn ang="0">
                    <a:pos x="T2" y="T3"/>
                  </a:cxn>
                  <a:cxn ang="0">
                    <a:pos x="T4" y="T5"/>
                  </a:cxn>
                  <a:cxn ang="0">
                    <a:pos x="T6" y="T7"/>
                  </a:cxn>
                  <a:cxn ang="0">
                    <a:pos x="T8" y="T9"/>
                  </a:cxn>
                </a:cxnLst>
                <a:rect l="0" t="0" r="r" b="b"/>
                <a:pathLst>
                  <a:path w="34" h="118">
                    <a:moveTo>
                      <a:pt x="24" y="40"/>
                    </a:moveTo>
                    <a:cubicBezTo>
                      <a:pt x="34" y="71"/>
                      <a:pt x="12" y="93"/>
                      <a:pt x="0" y="118"/>
                    </a:cubicBezTo>
                    <a:cubicBezTo>
                      <a:pt x="19" y="83"/>
                      <a:pt x="26" y="48"/>
                      <a:pt x="4" y="12"/>
                    </a:cubicBezTo>
                    <a:cubicBezTo>
                      <a:pt x="4" y="8"/>
                      <a:pt x="1" y="3"/>
                      <a:pt x="6" y="0"/>
                    </a:cubicBezTo>
                    <a:cubicBezTo>
                      <a:pt x="12" y="14"/>
                      <a:pt x="18" y="27"/>
                      <a:pt x="24" y="40"/>
                    </a:cubicBezTo>
                    <a:close/>
                  </a:path>
                </a:pathLst>
              </a:custGeom>
              <a:solidFill>
                <a:srgbClr val="826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5" name="Freeform 152">
                <a:extLst>
                  <a:ext uri="{FF2B5EF4-FFF2-40B4-BE49-F238E27FC236}">
                    <a16:creationId xmlns:a16="http://schemas.microsoft.com/office/drawing/2014/main" id="{89F88DCF-4B3F-4E79-8B49-F35616A8FAD1}"/>
                  </a:ext>
                </a:extLst>
              </p:cNvPr>
              <p:cNvSpPr>
                <a:spLocks/>
              </p:cNvSpPr>
              <p:nvPr/>
            </p:nvSpPr>
            <p:spPr bwMode="auto">
              <a:xfrm>
                <a:off x="1852" y="480"/>
                <a:ext cx="46" cy="91"/>
              </a:xfrm>
              <a:custGeom>
                <a:avLst/>
                <a:gdLst>
                  <a:gd name="T0" fmla="*/ 40 w 41"/>
                  <a:gd name="T1" fmla="*/ 13 h 81"/>
                  <a:gd name="T2" fmla="*/ 16 w 41"/>
                  <a:gd name="T3" fmla="*/ 81 h 81"/>
                  <a:gd name="T4" fmla="*/ 14 w 41"/>
                  <a:gd name="T5" fmla="*/ 53 h 81"/>
                  <a:gd name="T6" fmla="*/ 25 w 41"/>
                  <a:gd name="T7" fmla="*/ 8 h 81"/>
                  <a:gd name="T8" fmla="*/ 32 w 41"/>
                  <a:gd name="T9" fmla="*/ 1 h 81"/>
                  <a:gd name="T10" fmla="*/ 40 w 41"/>
                  <a:gd name="T11" fmla="*/ 13 h 81"/>
                </a:gdLst>
                <a:ahLst/>
                <a:cxnLst>
                  <a:cxn ang="0">
                    <a:pos x="T0" y="T1"/>
                  </a:cxn>
                  <a:cxn ang="0">
                    <a:pos x="T2" y="T3"/>
                  </a:cxn>
                  <a:cxn ang="0">
                    <a:pos x="T4" y="T5"/>
                  </a:cxn>
                  <a:cxn ang="0">
                    <a:pos x="T6" y="T7"/>
                  </a:cxn>
                  <a:cxn ang="0">
                    <a:pos x="T8" y="T9"/>
                  </a:cxn>
                  <a:cxn ang="0">
                    <a:pos x="T10" y="T11"/>
                  </a:cxn>
                </a:cxnLst>
                <a:rect l="0" t="0" r="r" b="b"/>
                <a:pathLst>
                  <a:path w="41" h="81">
                    <a:moveTo>
                      <a:pt x="40" y="13"/>
                    </a:moveTo>
                    <a:cubicBezTo>
                      <a:pt x="32" y="36"/>
                      <a:pt x="24" y="59"/>
                      <a:pt x="16" y="81"/>
                    </a:cubicBezTo>
                    <a:cubicBezTo>
                      <a:pt x="0" y="73"/>
                      <a:pt x="11" y="63"/>
                      <a:pt x="14" y="53"/>
                    </a:cubicBezTo>
                    <a:cubicBezTo>
                      <a:pt x="17" y="38"/>
                      <a:pt x="19" y="22"/>
                      <a:pt x="25" y="8"/>
                    </a:cubicBezTo>
                    <a:cubicBezTo>
                      <a:pt x="26" y="5"/>
                      <a:pt x="26" y="0"/>
                      <a:pt x="32" y="1"/>
                    </a:cubicBezTo>
                    <a:cubicBezTo>
                      <a:pt x="41" y="1"/>
                      <a:pt x="40" y="7"/>
                      <a:pt x="40" y="13"/>
                    </a:cubicBezTo>
                    <a:close/>
                  </a:path>
                </a:pathLst>
              </a:custGeom>
              <a:solidFill>
                <a:srgbClr val="C9A9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6" name="Freeform 153">
                <a:extLst>
                  <a:ext uri="{FF2B5EF4-FFF2-40B4-BE49-F238E27FC236}">
                    <a16:creationId xmlns:a16="http://schemas.microsoft.com/office/drawing/2014/main" id="{00D2C3AD-6195-43F7-9B81-BB58EAF2EFED}"/>
                  </a:ext>
                </a:extLst>
              </p:cNvPr>
              <p:cNvSpPr>
                <a:spLocks/>
              </p:cNvSpPr>
              <p:nvPr/>
            </p:nvSpPr>
            <p:spPr bwMode="auto">
              <a:xfrm>
                <a:off x="2083" y="493"/>
                <a:ext cx="40" cy="89"/>
              </a:xfrm>
              <a:custGeom>
                <a:avLst/>
                <a:gdLst>
                  <a:gd name="T0" fmla="*/ 0 w 36"/>
                  <a:gd name="T1" fmla="*/ 67 h 80"/>
                  <a:gd name="T2" fmla="*/ 8 w 36"/>
                  <a:gd name="T3" fmla="*/ 57 h 80"/>
                  <a:gd name="T4" fmla="*/ 31 w 36"/>
                  <a:gd name="T5" fmla="*/ 0 h 80"/>
                  <a:gd name="T6" fmla="*/ 36 w 36"/>
                  <a:gd name="T7" fmla="*/ 1 h 80"/>
                  <a:gd name="T8" fmla="*/ 19 w 36"/>
                  <a:gd name="T9" fmla="*/ 74 h 80"/>
                  <a:gd name="T10" fmla="*/ 17 w 36"/>
                  <a:gd name="T11" fmla="*/ 67 h 80"/>
                  <a:gd name="T12" fmla="*/ 12 w 36"/>
                  <a:gd name="T13" fmla="*/ 79 h 80"/>
                  <a:gd name="T14" fmla="*/ 0 w 36"/>
                  <a:gd name="T15" fmla="*/ 67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6" h="80">
                    <a:moveTo>
                      <a:pt x="0" y="67"/>
                    </a:moveTo>
                    <a:cubicBezTo>
                      <a:pt x="2" y="64"/>
                      <a:pt x="5" y="60"/>
                      <a:pt x="8" y="57"/>
                    </a:cubicBezTo>
                    <a:cubicBezTo>
                      <a:pt x="15" y="38"/>
                      <a:pt x="23" y="19"/>
                      <a:pt x="31" y="0"/>
                    </a:cubicBezTo>
                    <a:cubicBezTo>
                      <a:pt x="33" y="0"/>
                      <a:pt x="35" y="1"/>
                      <a:pt x="36" y="1"/>
                    </a:cubicBezTo>
                    <a:cubicBezTo>
                      <a:pt x="23" y="24"/>
                      <a:pt x="29" y="51"/>
                      <a:pt x="19" y="74"/>
                    </a:cubicBezTo>
                    <a:cubicBezTo>
                      <a:pt x="17" y="73"/>
                      <a:pt x="17" y="70"/>
                      <a:pt x="17" y="67"/>
                    </a:cubicBezTo>
                    <a:cubicBezTo>
                      <a:pt x="17" y="72"/>
                      <a:pt x="16" y="76"/>
                      <a:pt x="12" y="79"/>
                    </a:cubicBezTo>
                    <a:cubicBezTo>
                      <a:pt x="2" y="80"/>
                      <a:pt x="2" y="72"/>
                      <a:pt x="0" y="67"/>
                    </a:cubicBezTo>
                    <a:close/>
                  </a:path>
                </a:pathLst>
              </a:custGeom>
              <a:solidFill>
                <a:srgbClr val="C9AB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7" name="Freeform 154">
                <a:extLst>
                  <a:ext uri="{FF2B5EF4-FFF2-40B4-BE49-F238E27FC236}">
                    <a16:creationId xmlns:a16="http://schemas.microsoft.com/office/drawing/2014/main" id="{2579A8DB-5984-4904-A9CF-2F7C087E3CAD}"/>
                  </a:ext>
                </a:extLst>
              </p:cNvPr>
              <p:cNvSpPr>
                <a:spLocks/>
              </p:cNvSpPr>
              <p:nvPr/>
            </p:nvSpPr>
            <p:spPr bwMode="auto">
              <a:xfrm>
                <a:off x="1903" y="458"/>
                <a:ext cx="28" cy="137"/>
              </a:xfrm>
              <a:custGeom>
                <a:avLst/>
                <a:gdLst>
                  <a:gd name="T0" fmla="*/ 14 w 25"/>
                  <a:gd name="T1" fmla="*/ 88 h 122"/>
                  <a:gd name="T2" fmla="*/ 5 w 25"/>
                  <a:gd name="T3" fmla="*/ 122 h 122"/>
                  <a:gd name="T4" fmla="*/ 6 w 25"/>
                  <a:gd name="T5" fmla="*/ 93 h 122"/>
                  <a:gd name="T6" fmla="*/ 18 w 25"/>
                  <a:gd name="T7" fmla="*/ 0 h 122"/>
                  <a:gd name="T8" fmla="*/ 14 w 25"/>
                  <a:gd name="T9" fmla="*/ 88 h 122"/>
                </a:gdLst>
                <a:ahLst/>
                <a:cxnLst>
                  <a:cxn ang="0">
                    <a:pos x="T0" y="T1"/>
                  </a:cxn>
                  <a:cxn ang="0">
                    <a:pos x="T2" y="T3"/>
                  </a:cxn>
                  <a:cxn ang="0">
                    <a:pos x="T4" y="T5"/>
                  </a:cxn>
                  <a:cxn ang="0">
                    <a:pos x="T6" y="T7"/>
                  </a:cxn>
                  <a:cxn ang="0">
                    <a:pos x="T8" y="T9"/>
                  </a:cxn>
                </a:cxnLst>
                <a:rect l="0" t="0" r="r" b="b"/>
                <a:pathLst>
                  <a:path w="25" h="122">
                    <a:moveTo>
                      <a:pt x="14" y="88"/>
                    </a:moveTo>
                    <a:cubicBezTo>
                      <a:pt x="11" y="99"/>
                      <a:pt x="8" y="110"/>
                      <a:pt x="5" y="122"/>
                    </a:cubicBezTo>
                    <a:cubicBezTo>
                      <a:pt x="0" y="112"/>
                      <a:pt x="8" y="102"/>
                      <a:pt x="6" y="93"/>
                    </a:cubicBezTo>
                    <a:cubicBezTo>
                      <a:pt x="10" y="62"/>
                      <a:pt x="14" y="31"/>
                      <a:pt x="18" y="0"/>
                    </a:cubicBezTo>
                    <a:cubicBezTo>
                      <a:pt x="25" y="30"/>
                      <a:pt x="17" y="59"/>
                      <a:pt x="14" y="88"/>
                    </a:cubicBezTo>
                    <a:close/>
                  </a:path>
                </a:pathLst>
              </a:custGeom>
              <a:solidFill>
                <a:srgbClr val="8C76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8" name="Freeform 155">
                <a:extLst>
                  <a:ext uri="{FF2B5EF4-FFF2-40B4-BE49-F238E27FC236}">
                    <a16:creationId xmlns:a16="http://schemas.microsoft.com/office/drawing/2014/main" id="{FEF985F1-F0D2-4E0B-89E5-46F92988B4BE}"/>
                  </a:ext>
                </a:extLst>
              </p:cNvPr>
              <p:cNvSpPr>
                <a:spLocks/>
              </p:cNvSpPr>
              <p:nvPr/>
            </p:nvSpPr>
            <p:spPr bwMode="auto">
              <a:xfrm>
                <a:off x="705" y="1784"/>
                <a:ext cx="51" cy="86"/>
              </a:xfrm>
              <a:custGeom>
                <a:avLst/>
                <a:gdLst>
                  <a:gd name="T0" fmla="*/ 13 w 46"/>
                  <a:gd name="T1" fmla="*/ 52 h 76"/>
                  <a:gd name="T2" fmla="*/ 13 w 46"/>
                  <a:gd name="T3" fmla="*/ 68 h 76"/>
                  <a:gd name="T4" fmla="*/ 46 w 46"/>
                  <a:gd name="T5" fmla="*/ 0 h 76"/>
                  <a:gd name="T6" fmla="*/ 23 w 46"/>
                  <a:gd name="T7" fmla="*/ 68 h 76"/>
                  <a:gd name="T8" fmla="*/ 0 w 46"/>
                  <a:gd name="T9" fmla="*/ 76 h 76"/>
                  <a:gd name="T10" fmla="*/ 13 w 46"/>
                  <a:gd name="T11" fmla="*/ 52 h 76"/>
                </a:gdLst>
                <a:ahLst/>
                <a:cxnLst>
                  <a:cxn ang="0">
                    <a:pos x="T0" y="T1"/>
                  </a:cxn>
                  <a:cxn ang="0">
                    <a:pos x="T2" y="T3"/>
                  </a:cxn>
                  <a:cxn ang="0">
                    <a:pos x="T4" y="T5"/>
                  </a:cxn>
                  <a:cxn ang="0">
                    <a:pos x="T6" y="T7"/>
                  </a:cxn>
                  <a:cxn ang="0">
                    <a:pos x="T8" y="T9"/>
                  </a:cxn>
                  <a:cxn ang="0">
                    <a:pos x="T10" y="T11"/>
                  </a:cxn>
                </a:cxnLst>
                <a:rect l="0" t="0" r="r" b="b"/>
                <a:pathLst>
                  <a:path w="46" h="76">
                    <a:moveTo>
                      <a:pt x="13" y="52"/>
                    </a:moveTo>
                    <a:cubicBezTo>
                      <a:pt x="13" y="56"/>
                      <a:pt x="13" y="60"/>
                      <a:pt x="13" y="68"/>
                    </a:cubicBezTo>
                    <a:cubicBezTo>
                      <a:pt x="30" y="44"/>
                      <a:pt x="34" y="20"/>
                      <a:pt x="46" y="0"/>
                    </a:cubicBezTo>
                    <a:cubicBezTo>
                      <a:pt x="44" y="24"/>
                      <a:pt x="37" y="47"/>
                      <a:pt x="23" y="68"/>
                    </a:cubicBezTo>
                    <a:cubicBezTo>
                      <a:pt x="17" y="70"/>
                      <a:pt x="10" y="72"/>
                      <a:pt x="0" y="76"/>
                    </a:cubicBezTo>
                    <a:cubicBezTo>
                      <a:pt x="5" y="66"/>
                      <a:pt x="9" y="59"/>
                      <a:pt x="13" y="52"/>
                    </a:cubicBezTo>
                    <a:close/>
                  </a:path>
                </a:pathLst>
              </a:custGeom>
              <a:solidFill>
                <a:srgbClr val="EED3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9" name="Freeform 156">
                <a:extLst>
                  <a:ext uri="{FF2B5EF4-FFF2-40B4-BE49-F238E27FC236}">
                    <a16:creationId xmlns:a16="http://schemas.microsoft.com/office/drawing/2014/main" id="{A0CBB430-B768-4E98-8465-71AC1F8473E3}"/>
                  </a:ext>
                </a:extLst>
              </p:cNvPr>
              <p:cNvSpPr>
                <a:spLocks/>
              </p:cNvSpPr>
              <p:nvPr/>
            </p:nvSpPr>
            <p:spPr bwMode="auto">
              <a:xfrm>
                <a:off x="2074" y="452"/>
                <a:ext cx="30" cy="109"/>
              </a:xfrm>
              <a:custGeom>
                <a:avLst/>
                <a:gdLst>
                  <a:gd name="T0" fmla="*/ 15 w 27"/>
                  <a:gd name="T1" fmla="*/ 86 h 97"/>
                  <a:gd name="T2" fmla="*/ 6 w 27"/>
                  <a:gd name="T3" fmla="*/ 88 h 97"/>
                  <a:gd name="T4" fmla="*/ 11 w 27"/>
                  <a:gd name="T5" fmla="*/ 10 h 97"/>
                  <a:gd name="T6" fmla="*/ 27 w 27"/>
                  <a:gd name="T7" fmla="*/ 0 h 97"/>
                  <a:gd name="T8" fmla="*/ 15 w 27"/>
                  <a:gd name="T9" fmla="*/ 86 h 97"/>
                </a:gdLst>
                <a:ahLst/>
                <a:cxnLst>
                  <a:cxn ang="0">
                    <a:pos x="T0" y="T1"/>
                  </a:cxn>
                  <a:cxn ang="0">
                    <a:pos x="T2" y="T3"/>
                  </a:cxn>
                  <a:cxn ang="0">
                    <a:pos x="T4" y="T5"/>
                  </a:cxn>
                  <a:cxn ang="0">
                    <a:pos x="T6" y="T7"/>
                  </a:cxn>
                  <a:cxn ang="0">
                    <a:pos x="T8" y="T9"/>
                  </a:cxn>
                </a:cxnLst>
                <a:rect l="0" t="0" r="r" b="b"/>
                <a:pathLst>
                  <a:path w="27" h="97">
                    <a:moveTo>
                      <a:pt x="15" y="86"/>
                    </a:moveTo>
                    <a:cubicBezTo>
                      <a:pt x="11" y="85"/>
                      <a:pt x="12" y="97"/>
                      <a:pt x="6" y="88"/>
                    </a:cubicBezTo>
                    <a:cubicBezTo>
                      <a:pt x="7" y="62"/>
                      <a:pt x="0" y="35"/>
                      <a:pt x="11" y="10"/>
                    </a:cubicBezTo>
                    <a:cubicBezTo>
                      <a:pt x="21" y="17"/>
                      <a:pt x="21" y="4"/>
                      <a:pt x="27" y="0"/>
                    </a:cubicBezTo>
                    <a:cubicBezTo>
                      <a:pt x="22" y="30"/>
                      <a:pt x="15" y="57"/>
                      <a:pt x="15" y="86"/>
                    </a:cubicBezTo>
                    <a:close/>
                  </a:path>
                </a:pathLst>
              </a:custGeom>
              <a:solidFill>
                <a:srgbClr val="5950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0" name="Freeform 157">
                <a:extLst>
                  <a:ext uri="{FF2B5EF4-FFF2-40B4-BE49-F238E27FC236}">
                    <a16:creationId xmlns:a16="http://schemas.microsoft.com/office/drawing/2014/main" id="{99EF3682-B933-4A7E-9B41-C84A70F4E76C}"/>
                  </a:ext>
                </a:extLst>
              </p:cNvPr>
              <p:cNvSpPr>
                <a:spLocks/>
              </p:cNvSpPr>
              <p:nvPr/>
            </p:nvSpPr>
            <p:spPr bwMode="auto">
              <a:xfrm>
                <a:off x="719" y="1946"/>
                <a:ext cx="41" cy="113"/>
              </a:xfrm>
              <a:custGeom>
                <a:avLst/>
                <a:gdLst>
                  <a:gd name="T0" fmla="*/ 3 w 36"/>
                  <a:gd name="T1" fmla="*/ 72 h 100"/>
                  <a:gd name="T2" fmla="*/ 21 w 36"/>
                  <a:gd name="T3" fmla="*/ 22 h 100"/>
                  <a:gd name="T4" fmla="*/ 29 w 36"/>
                  <a:gd name="T5" fmla="*/ 0 h 100"/>
                  <a:gd name="T6" fmla="*/ 32 w 36"/>
                  <a:gd name="T7" fmla="*/ 10 h 100"/>
                  <a:gd name="T8" fmla="*/ 8 w 36"/>
                  <a:gd name="T9" fmla="*/ 92 h 100"/>
                  <a:gd name="T10" fmla="*/ 3 w 36"/>
                  <a:gd name="T11" fmla="*/ 99 h 100"/>
                  <a:gd name="T12" fmla="*/ 0 w 36"/>
                  <a:gd name="T13" fmla="*/ 92 h 100"/>
                  <a:gd name="T14" fmla="*/ 3 w 36"/>
                  <a:gd name="T15" fmla="*/ 72 h 10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6" h="100">
                    <a:moveTo>
                      <a:pt x="3" y="72"/>
                    </a:moveTo>
                    <a:cubicBezTo>
                      <a:pt x="15" y="57"/>
                      <a:pt x="14" y="39"/>
                      <a:pt x="21" y="22"/>
                    </a:cubicBezTo>
                    <a:cubicBezTo>
                      <a:pt x="24" y="15"/>
                      <a:pt x="26" y="8"/>
                      <a:pt x="29" y="0"/>
                    </a:cubicBezTo>
                    <a:cubicBezTo>
                      <a:pt x="36" y="3"/>
                      <a:pt x="33" y="7"/>
                      <a:pt x="32" y="10"/>
                    </a:cubicBezTo>
                    <a:cubicBezTo>
                      <a:pt x="24" y="38"/>
                      <a:pt x="16" y="65"/>
                      <a:pt x="8" y="92"/>
                    </a:cubicBezTo>
                    <a:cubicBezTo>
                      <a:pt x="7" y="95"/>
                      <a:pt x="7" y="100"/>
                      <a:pt x="3" y="99"/>
                    </a:cubicBezTo>
                    <a:cubicBezTo>
                      <a:pt x="1" y="98"/>
                      <a:pt x="1" y="94"/>
                      <a:pt x="0" y="92"/>
                    </a:cubicBezTo>
                    <a:cubicBezTo>
                      <a:pt x="1" y="85"/>
                      <a:pt x="5" y="79"/>
                      <a:pt x="3" y="72"/>
                    </a:cubicBezTo>
                    <a:close/>
                  </a:path>
                </a:pathLst>
              </a:custGeom>
              <a:solidFill>
                <a:srgbClr val="8768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1" name="Freeform 158">
                <a:extLst>
                  <a:ext uri="{FF2B5EF4-FFF2-40B4-BE49-F238E27FC236}">
                    <a16:creationId xmlns:a16="http://schemas.microsoft.com/office/drawing/2014/main" id="{C2B2EEF1-74EC-456C-8B2B-A587F9B8ADF0}"/>
                  </a:ext>
                </a:extLst>
              </p:cNvPr>
              <p:cNvSpPr>
                <a:spLocks/>
              </p:cNvSpPr>
              <p:nvPr/>
            </p:nvSpPr>
            <p:spPr bwMode="auto">
              <a:xfrm>
                <a:off x="804" y="1546"/>
                <a:ext cx="41" cy="68"/>
              </a:xfrm>
              <a:custGeom>
                <a:avLst/>
                <a:gdLst>
                  <a:gd name="T0" fmla="*/ 29 w 37"/>
                  <a:gd name="T1" fmla="*/ 28 h 60"/>
                  <a:gd name="T2" fmla="*/ 6 w 37"/>
                  <a:gd name="T3" fmla="*/ 60 h 60"/>
                  <a:gd name="T4" fmla="*/ 4 w 37"/>
                  <a:gd name="T5" fmla="*/ 44 h 60"/>
                  <a:gd name="T6" fmla="*/ 23 w 37"/>
                  <a:gd name="T7" fmla="*/ 8 h 60"/>
                  <a:gd name="T8" fmla="*/ 36 w 37"/>
                  <a:gd name="T9" fmla="*/ 3 h 60"/>
                  <a:gd name="T10" fmla="*/ 29 w 37"/>
                  <a:gd name="T11" fmla="*/ 28 h 60"/>
                </a:gdLst>
                <a:ahLst/>
                <a:cxnLst>
                  <a:cxn ang="0">
                    <a:pos x="T0" y="T1"/>
                  </a:cxn>
                  <a:cxn ang="0">
                    <a:pos x="T2" y="T3"/>
                  </a:cxn>
                  <a:cxn ang="0">
                    <a:pos x="T4" y="T5"/>
                  </a:cxn>
                  <a:cxn ang="0">
                    <a:pos x="T6" y="T7"/>
                  </a:cxn>
                  <a:cxn ang="0">
                    <a:pos x="T8" y="T9"/>
                  </a:cxn>
                  <a:cxn ang="0">
                    <a:pos x="T10" y="T11"/>
                  </a:cxn>
                </a:cxnLst>
                <a:rect l="0" t="0" r="r" b="b"/>
                <a:pathLst>
                  <a:path w="37" h="60">
                    <a:moveTo>
                      <a:pt x="29" y="28"/>
                    </a:moveTo>
                    <a:cubicBezTo>
                      <a:pt x="17" y="36"/>
                      <a:pt x="17" y="52"/>
                      <a:pt x="6" y="60"/>
                    </a:cubicBezTo>
                    <a:cubicBezTo>
                      <a:pt x="4" y="55"/>
                      <a:pt x="0" y="51"/>
                      <a:pt x="4" y="44"/>
                    </a:cubicBezTo>
                    <a:cubicBezTo>
                      <a:pt x="11" y="33"/>
                      <a:pt x="17" y="21"/>
                      <a:pt x="23" y="8"/>
                    </a:cubicBezTo>
                    <a:cubicBezTo>
                      <a:pt x="26" y="1"/>
                      <a:pt x="30" y="0"/>
                      <a:pt x="36" y="3"/>
                    </a:cubicBezTo>
                    <a:cubicBezTo>
                      <a:pt x="37" y="12"/>
                      <a:pt x="27" y="18"/>
                      <a:pt x="29" y="28"/>
                    </a:cubicBezTo>
                    <a:close/>
                  </a:path>
                </a:pathLst>
              </a:custGeom>
              <a:solidFill>
                <a:srgbClr val="BC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2" name="Freeform 159">
                <a:extLst>
                  <a:ext uri="{FF2B5EF4-FFF2-40B4-BE49-F238E27FC236}">
                    <a16:creationId xmlns:a16="http://schemas.microsoft.com/office/drawing/2014/main" id="{AFB24A84-034E-43F8-BE6E-0A33ABD684C3}"/>
                  </a:ext>
                </a:extLst>
              </p:cNvPr>
              <p:cNvSpPr>
                <a:spLocks/>
              </p:cNvSpPr>
              <p:nvPr/>
            </p:nvSpPr>
            <p:spPr bwMode="auto">
              <a:xfrm>
                <a:off x="2012" y="950"/>
                <a:ext cx="64" cy="100"/>
              </a:xfrm>
              <a:custGeom>
                <a:avLst/>
                <a:gdLst>
                  <a:gd name="T0" fmla="*/ 25 w 57"/>
                  <a:gd name="T1" fmla="*/ 55 h 89"/>
                  <a:gd name="T2" fmla="*/ 5 w 57"/>
                  <a:gd name="T3" fmla="*/ 89 h 89"/>
                  <a:gd name="T4" fmla="*/ 0 w 57"/>
                  <a:gd name="T5" fmla="*/ 86 h 89"/>
                  <a:gd name="T6" fmla="*/ 41 w 57"/>
                  <a:gd name="T7" fmla="*/ 11 h 89"/>
                  <a:gd name="T8" fmla="*/ 57 w 57"/>
                  <a:gd name="T9" fmla="*/ 0 h 89"/>
                  <a:gd name="T10" fmla="*/ 25 w 57"/>
                  <a:gd name="T11" fmla="*/ 55 h 89"/>
                </a:gdLst>
                <a:ahLst/>
                <a:cxnLst>
                  <a:cxn ang="0">
                    <a:pos x="T0" y="T1"/>
                  </a:cxn>
                  <a:cxn ang="0">
                    <a:pos x="T2" y="T3"/>
                  </a:cxn>
                  <a:cxn ang="0">
                    <a:pos x="T4" y="T5"/>
                  </a:cxn>
                  <a:cxn ang="0">
                    <a:pos x="T6" y="T7"/>
                  </a:cxn>
                  <a:cxn ang="0">
                    <a:pos x="T8" y="T9"/>
                  </a:cxn>
                  <a:cxn ang="0">
                    <a:pos x="T10" y="T11"/>
                  </a:cxn>
                </a:cxnLst>
                <a:rect l="0" t="0" r="r" b="b"/>
                <a:pathLst>
                  <a:path w="57" h="89">
                    <a:moveTo>
                      <a:pt x="25" y="55"/>
                    </a:moveTo>
                    <a:cubicBezTo>
                      <a:pt x="19" y="66"/>
                      <a:pt x="12" y="77"/>
                      <a:pt x="5" y="89"/>
                    </a:cubicBezTo>
                    <a:cubicBezTo>
                      <a:pt x="3" y="88"/>
                      <a:pt x="2" y="87"/>
                      <a:pt x="0" y="86"/>
                    </a:cubicBezTo>
                    <a:cubicBezTo>
                      <a:pt x="14" y="61"/>
                      <a:pt x="27" y="36"/>
                      <a:pt x="41" y="11"/>
                    </a:cubicBezTo>
                    <a:cubicBezTo>
                      <a:pt x="45" y="7"/>
                      <a:pt x="48" y="1"/>
                      <a:pt x="57" y="0"/>
                    </a:cubicBezTo>
                    <a:cubicBezTo>
                      <a:pt x="46" y="19"/>
                      <a:pt x="33" y="36"/>
                      <a:pt x="25" y="55"/>
                    </a:cubicBezTo>
                    <a:close/>
                  </a:path>
                </a:pathLst>
              </a:custGeom>
              <a:solidFill>
                <a:srgbClr val="6351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3" name="Freeform 160">
                <a:extLst>
                  <a:ext uri="{FF2B5EF4-FFF2-40B4-BE49-F238E27FC236}">
                    <a16:creationId xmlns:a16="http://schemas.microsoft.com/office/drawing/2014/main" id="{8C31E98D-AD35-44C6-B84E-8340E7B569A9}"/>
                  </a:ext>
                </a:extLst>
              </p:cNvPr>
              <p:cNvSpPr>
                <a:spLocks/>
              </p:cNvSpPr>
              <p:nvPr/>
            </p:nvSpPr>
            <p:spPr bwMode="auto">
              <a:xfrm>
                <a:off x="913" y="576"/>
                <a:ext cx="92" cy="88"/>
              </a:xfrm>
              <a:custGeom>
                <a:avLst/>
                <a:gdLst>
                  <a:gd name="T0" fmla="*/ 52 w 82"/>
                  <a:gd name="T1" fmla="*/ 40 h 79"/>
                  <a:gd name="T2" fmla="*/ 82 w 82"/>
                  <a:gd name="T3" fmla="*/ 79 h 79"/>
                  <a:gd name="T4" fmla="*/ 41 w 82"/>
                  <a:gd name="T5" fmla="*/ 43 h 79"/>
                  <a:gd name="T6" fmla="*/ 0 w 82"/>
                  <a:gd name="T7" fmla="*/ 0 h 79"/>
                  <a:gd name="T8" fmla="*/ 36 w 82"/>
                  <a:gd name="T9" fmla="*/ 26 h 79"/>
                  <a:gd name="T10" fmla="*/ 52 w 82"/>
                  <a:gd name="T11" fmla="*/ 40 h 79"/>
                </a:gdLst>
                <a:ahLst/>
                <a:cxnLst>
                  <a:cxn ang="0">
                    <a:pos x="T0" y="T1"/>
                  </a:cxn>
                  <a:cxn ang="0">
                    <a:pos x="T2" y="T3"/>
                  </a:cxn>
                  <a:cxn ang="0">
                    <a:pos x="T4" y="T5"/>
                  </a:cxn>
                  <a:cxn ang="0">
                    <a:pos x="T6" y="T7"/>
                  </a:cxn>
                  <a:cxn ang="0">
                    <a:pos x="T8" y="T9"/>
                  </a:cxn>
                  <a:cxn ang="0">
                    <a:pos x="T10" y="T11"/>
                  </a:cxn>
                </a:cxnLst>
                <a:rect l="0" t="0" r="r" b="b"/>
                <a:pathLst>
                  <a:path w="82" h="79">
                    <a:moveTo>
                      <a:pt x="52" y="40"/>
                    </a:moveTo>
                    <a:cubicBezTo>
                      <a:pt x="59" y="53"/>
                      <a:pt x="78" y="57"/>
                      <a:pt x="82" y="79"/>
                    </a:cubicBezTo>
                    <a:cubicBezTo>
                      <a:pt x="66" y="65"/>
                      <a:pt x="53" y="54"/>
                      <a:pt x="41" y="43"/>
                    </a:cubicBezTo>
                    <a:cubicBezTo>
                      <a:pt x="33" y="23"/>
                      <a:pt x="12" y="16"/>
                      <a:pt x="0" y="0"/>
                    </a:cubicBezTo>
                    <a:cubicBezTo>
                      <a:pt x="17" y="1"/>
                      <a:pt x="24" y="17"/>
                      <a:pt x="36" y="26"/>
                    </a:cubicBezTo>
                    <a:cubicBezTo>
                      <a:pt x="42" y="30"/>
                      <a:pt x="47" y="35"/>
                      <a:pt x="52" y="40"/>
                    </a:cubicBezTo>
                    <a:close/>
                  </a:path>
                </a:pathLst>
              </a:custGeom>
              <a:solidFill>
                <a:srgbClr val="6B4F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4" name="Freeform 161">
                <a:extLst>
                  <a:ext uri="{FF2B5EF4-FFF2-40B4-BE49-F238E27FC236}">
                    <a16:creationId xmlns:a16="http://schemas.microsoft.com/office/drawing/2014/main" id="{06548832-E547-49C4-9F56-BE8FD5FE4D37}"/>
                  </a:ext>
                </a:extLst>
              </p:cNvPr>
              <p:cNvSpPr>
                <a:spLocks/>
              </p:cNvSpPr>
              <p:nvPr/>
            </p:nvSpPr>
            <p:spPr bwMode="auto">
              <a:xfrm>
                <a:off x="751" y="689"/>
                <a:ext cx="101" cy="84"/>
              </a:xfrm>
              <a:custGeom>
                <a:avLst/>
                <a:gdLst>
                  <a:gd name="T0" fmla="*/ 90 w 90"/>
                  <a:gd name="T1" fmla="*/ 75 h 75"/>
                  <a:gd name="T2" fmla="*/ 36 w 90"/>
                  <a:gd name="T3" fmla="*/ 33 h 75"/>
                  <a:gd name="T4" fmla="*/ 24 w 90"/>
                  <a:gd name="T5" fmla="*/ 23 h 75"/>
                  <a:gd name="T6" fmla="*/ 0 w 90"/>
                  <a:gd name="T7" fmla="*/ 1 h 75"/>
                  <a:gd name="T8" fmla="*/ 20 w 90"/>
                  <a:gd name="T9" fmla="*/ 9 h 75"/>
                  <a:gd name="T10" fmla="*/ 90 w 90"/>
                  <a:gd name="T11" fmla="*/ 75 h 75"/>
                </a:gdLst>
                <a:ahLst/>
                <a:cxnLst>
                  <a:cxn ang="0">
                    <a:pos x="T0" y="T1"/>
                  </a:cxn>
                  <a:cxn ang="0">
                    <a:pos x="T2" y="T3"/>
                  </a:cxn>
                  <a:cxn ang="0">
                    <a:pos x="T4" y="T5"/>
                  </a:cxn>
                  <a:cxn ang="0">
                    <a:pos x="T6" y="T7"/>
                  </a:cxn>
                  <a:cxn ang="0">
                    <a:pos x="T8" y="T9"/>
                  </a:cxn>
                  <a:cxn ang="0">
                    <a:pos x="T10" y="T11"/>
                  </a:cxn>
                </a:cxnLst>
                <a:rect l="0" t="0" r="r" b="b"/>
                <a:pathLst>
                  <a:path w="90" h="75">
                    <a:moveTo>
                      <a:pt x="90" y="75"/>
                    </a:moveTo>
                    <a:cubicBezTo>
                      <a:pt x="67" y="67"/>
                      <a:pt x="54" y="47"/>
                      <a:pt x="36" y="33"/>
                    </a:cubicBezTo>
                    <a:cubicBezTo>
                      <a:pt x="32" y="30"/>
                      <a:pt x="28" y="26"/>
                      <a:pt x="24" y="23"/>
                    </a:cubicBezTo>
                    <a:cubicBezTo>
                      <a:pt x="17" y="16"/>
                      <a:pt x="10" y="10"/>
                      <a:pt x="0" y="1"/>
                    </a:cubicBezTo>
                    <a:cubicBezTo>
                      <a:pt x="11" y="0"/>
                      <a:pt x="14" y="9"/>
                      <a:pt x="20" y="9"/>
                    </a:cubicBezTo>
                    <a:cubicBezTo>
                      <a:pt x="43" y="31"/>
                      <a:pt x="67" y="53"/>
                      <a:pt x="90" y="75"/>
                    </a:cubicBezTo>
                    <a:close/>
                  </a:path>
                </a:pathLst>
              </a:custGeom>
              <a:solidFill>
                <a:srgbClr val="7652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5" name="Freeform 162">
                <a:extLst>
                  <a:ext uri="{FF2B5EF4-FFF2-40B4-BE49-F238E27FC236}">
                    <a16:creationId xmlns:a16="http://schemas.microsoft.com/office/drawing/2014/main" id="{5523B867-CBD2-401D-950C-0E5D556213F1}"/>
                  </a:ext>
                </a:extLst>
              </p:cNvPr>
              <p:cNvSpPr>
                <a:spLocks/>
              </p:cNvSpPr>
              <p:nvPr/>
            </p:nvSpPr>
            <p:spPr bwMode="auto">
              <a:xfrm>
                <a:off x="1818" y="486"/>
                <a:ext cx="38" cy="126"/>
              </a:xfrm>
              <a:custGeom>
                <a:avLst/>
                <a:gdLst>
                  <a:gd name="T0" fmla="*/ 3 w 33"/>
                  <a:gd name="T1" fmla="*/ 112 h 112"/>
                  <a:gd name="T2" fmla="*/ 20 w 33"/>
                  <a:gd name="T3" fmla="*/ 21 h 112"/>
                  <a:gd name="T4" fmla="*/ 22 w 33"/>
                  <a:gd name="T5" fmla="*/ 0 h 112"/>
                  <a:gd name="T6" fmla="*/ 26 w 33"/>
                  <a:gd name="T7" fmla="*/ 0 h 112"/>
                  <a:gd name="T8" fmla="*/ 26 w 33"/>
                  <a:gd name="T9" fmla="*/ 28 h 112"/>
                  <a:gd name="T10" fmla="*/ 24 w 33"/>
                  <a:gd name="T11" fmla="*/ 49 h 112"/>
                  <a:gd name="T12" fmla="*/ 11 w 33"/>
                  <a:gd name="T13" fmla="*/ 101 h 112"/>
                  <a:gd name="T14" fmla="*/ 3 w 33"/>
                  <a:gd name="T15" fmla="*/ 112 h 1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3" h="112">
                    <a:moveTo>
                      <a:pt x="3" y="112"/>
                    </a:moveTo>
                    <a:cubicBezTo>
                      <a:pt x="0" y="80"/>
                      <a:pt x="13" y="51"/>
                      <a:pt x="20" y="21"/>
                    </a:cubicBezTo>
                    <a:cubicBezTo>
                      <a:pt x="21" y="14"/>
                      <a:pt x="23" y="7"/>
                      <a:pt x="22" y="0"/>
                    </a:cubicBezTo>
                    <a:cubicBezTo>
                      <a:pt x="23" y="0"/>
                      <a:pt x="24" y="0"/>
                      <a:pt x="26" y="0"/>
                    </a:cubicBezTo>
                    <a:cubicBezTo>
                      <a:pt x="33" y="9"/>
                      <a:pt x="27" y="19"/>
                      <a:pt x="26" y="28"/>
                    </a:cubicBezTo>
                    <a:cubicBezTo>
                      <a:pt x="25" y="35"/>
                      <a:pt x="23" y="42"/>
                      <a:pt x="24" y="49"/>
                    </a:cubicBezTo>
                    <a:cubicBezTo>
                      <a:pt x="23" y="67"/>
                      <a:pt x="16" y="84"/>
                      <a:pt x="11" y="101"/>
                    </a:cubicBezTo>
                    <a:cubicBezTo>
                      <a:pt x="10" y="105"/>
                      <a:pt x="10" y="112"/>
                      <a:pt x="3" y="112"/>
                    </a:cubicBezTo>
                    <a:close/>
                  </a:path>
                </a:pathLst>
              </a:custGeom>
              <a:solidFill>
                <a:srgbClr val="E4CAB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6" name="Freeform 163">
                <a:extLst>
                  <a:ext uri="{FF2B5EF4-FFF2-40B4-BE49-F238E27FC236}">
                    <a16:creationId xmlns:a16="http://schemas.microsoft.com/office/drawing/2014/main" id="{D32812EA-81DD-4240-8AAC-BA5DF71D549D}"/>
                  </a:ext>
                </a:extLst>
              </p:cNvPr>
              <p:cNvSpPr>
                <a:spLocks/>
              </p:cNvSpPr>
              <p:nvPr/>
            </p:nvSpPr>
            <p:spPr bwMode="auto">
              <a:xfrm>
                <a:off x="2186" y="3161"/>
                <a:ext cx="81" cy="31"/>
              </a:xfrm>
              <a:custGeom>
                <a:avLst/>
                <a:gdLst>
                  <a:gd name="T0" fmla="*/ 11 w 72"/>
                  <a:gd name="T1" fmla="*/ 7 h 28"/>
                  <a:gd name="T2" fmla="*/ 67 w 72"/>
                  <a:gd name="T3" fmla="*/ 3 h 28"/>
                  <a:gd name="T4" fmla="*/ 72 w 72"/>
                  <a:gd name="T5" fmla="*/ 19 h 28"/>
                  <a:gd name="T6" fmla="*/ 69 w 72"/>
                  <a:gd name="T7" fmla="*/ 19 h 28"/>
                  <a:gd name="T8" fmla="*/ 65 w 72"/>
                  <a:gd name="T9" fmla="*/ 22 h 28"/>
                  <a:gd name="T10" fmla="*/ 8 w 72"/>
                  <a:gd name="T11" fmla="*/ 28 h 28"/>
                  <a:gd name="T12" fmla="*/ 11 w 72"/>
                  <a:gd name="T13" fmla="*/ 7 h 28"/>
                </a:gdLst>
                <a:ahLst/>
                <a:cxnLst>
                  <a:cxn ang="0">
                    <a:pos x="T0" y="T1"/>
                  </a:cxn>
                  <a:cxn ang="0">
                    <a:pos x="T2" y="T3"/>
                  </a:cxn>
                  <a:cxn ang="0">
                    <a:pos x="T4" y="T5"/>
                  </a:cxn>
                  <a:cxn ang="0">
                    <a:pos x="T6" y="T7"/>
                  </a:cxn>
                  <a:cxn ang="0">
                    <a:pos x="T8" y="T9"/>
                  </a:cxn>
                  <a:cxn ang="0">
                    <a:pos x="T10" y="T11"/>
                  </a:cxn>
                  <a:cxn ang="0">
                    <a:pos x="T12" y="T13"/>
                  </a:cxn>
                </a:cxnLst>
                <a:rect l="0" t="0" r="r" b="b"/>
                <a:pathLst>
                  <a:path w="72" h="28">
                    <a:moveTo>
                      <a:pt x="11" y="7"/>
                    </a:moveTo>
                    <a:cubicBezTo>
                      <a:pt x="30" y="10"/>
                      <a:pt x="48" y="0"/>
                      <a:pt x="67" y="3"/>
                    </a:cubicBezTo>
                    <a:cubicBezTo>
                      <a:pt x="68" y="9"/>
                      <a:pt x="70" y="14"/>
                      <a:pt x="72" y="19"/>
                    </a:cubicBezTo>
                    <a:cubicBezTo>
                      <a:pt x="71" y="19"/>
                      <a:pt x="70" y="19"/>
                      <a:pt x="69" y="19"/>
                    </a:cubicBezTo>
                    <a:cubicBezTo>
                      <a:pt x="68" y="21"/>
                      <a:pt x="66" y="23"/>
                      <a:pt x="65" y="22"/>
                    </a:cubicBezTo>
                    <a:cubicBezTo>
                      <a:pt x="45" y="14"/>
                      <a:pt x="26" y="19"/>
                      <a:pt x="8" y="28"/>
                    </a:cubicBezTo>
                    <a:cubicBezTo>
                      <a:pt x="0" y="20"/>
                      <a:pt x="7" y="14"/>
                      <a:pt x="11" y="7"/>
                    </a:cubicBezTo>
                    <a:close/>
                  </a:path>
                </a:pathLst>
              </a:custGeom>
              <a:solidFill>
                <a:srgbClr val="99C6D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7" name="Freeform 164">
                <a:extLst>
                  <a:ext uri="{FF2B5EF4-FFF2-40B4-BE49-F238E27FC236}">
                    <a16:creationId xmlns:a16="http://schemas.microsoft.com/office/drawing/2014/main" id="{5D55C42B-E092-4F07-928D-2472F9439C68}"/>
                  </a:ext>
                </a:extLst>
              </p:cNvPr>
              <p:cNvSpPr>
                <a:spLocks/>
              </p:cNvSpPr>
              <p:nvPr/>
            </p:nvSpPr>
            <p:spPr bwMode="auto">
              <a:xfrm>
                <a:off x="665" y="2072"/>
                <a:ext cx="60" cy="98"/>
              </a:xfrm>
              <a:custGeom>
                <a:avLst/>
                <a:gdLst>
                  <a:gd name="T0" fmla="*/ 41 w 53"/>
                  <a:gd name="T1" fmla="*/ 9 h 87"/>
                  <a:gd name="T2" fmla="*/ 53 w 53"/>
                  <a:gd name="T3" fmla="*/ 2 h 87"/>
                  <a:gd name="T4" fmla="*/ 8 w 53"/>
                  <a:gd name="T5" fmla="*/ 87 h 87"/>
                  <a:gd name="T6" fmla="*/ 10 w 53"/>
                  <a:gd name="T7" fmla="*/ 72 h 87"/>
                  <a:gd name="T8" fmla="*/ 41 w 53"/>
                  <a:gd name="T9" fmla="*/ 9 h 87"/>
                </a:gdLst>
                <a:ahLst/>
                <a:cxnLst>
                  <a:cxn ang="0">
                    <a:pos x="T0" y="T1"/>
                  </a:cxn>
                  <a:cxn ang="0">
                    <a:pos x="T2" y="T3"/>
                  </a:cxn>
                  <a:cxn ang="0">
                    <a:pos x="T4" y="T5"/>
                  </a:cxn>
                  <a:cxn ang="0">
                    <a:pos x="T6" y="T7"/>
                  </a:cxn>
                  <a:cxn ang="0">
                    <a:pos x="T8" y="T9"/>
                  </a:cxn>
                </a:cxnLst>
                <a:rect l="0" t="0" r="r" b="b"/>
                <a:pathLst>
                  <a:path w="53" h="87">
                    <a:moveTo>
                      <a:pt x="41" y="9"/>
                    </a:moveTo>
                    <a:cubicBezTo>
                      <a:pt x="45" y="7"/>
                      <a:pt x="45" y="0"/>
                      <a:pt x="53" y="2"/>
                    </a:cubicBezTo>
                    <a:cubicBezTo>
                      <a:pt x="40" y="32"/>
                      <a:pt x="24" y="60"/>
                      <a:pt x="8" y="87"/>
                    </a:cubicBezTo>
                    <a:cubicBezTo>
                      <a:pt x="0" y="81"/>
                      <a:pt x="8" y="77"/>
                      <a:pt x="10" y="72"/>
                    </a:cubicBezTo>
                    <a:cubicBezTo>
                      <a:pt x="20" y="51"/>
                      <a:pt x="30" y="30"/>
                      <a:pt x="41" y="9"/>
                    </a:cubicBezTo>
                    <a:close/>
                  </a:path>
                </a:pathLst>
              </a:custGeom>
              <a:solidFill>
                <a:srgbClr val="7E5E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8" name="Freeform 165">
                <a:extLst>
                  <a:ext uri="{FF2B5EF4-FFF2-40B4-BE49-F238E27FC236}">
                    <a16:creationId xmlns:a16="http://schemas.microsoft.com/office/drawing/2014/main" id="{2B5C6DD1-276B-4C32-AE03-4A2BC5721173}"/>
                  </a:ext>
                </a:extLst>
              </p:cNvPr>
              <p:cNvSpPr>
                <a:spLocks/>
              </p:cNvSpPr>
              <p:nvPr/>
            </p:nvSpPr>
            <p:spPr bwMode="auto">
              <a:xfrm>
                <a:off x="1960" y="1025"/>
                <a:ext cx="53" cy="103"/>
              </a:xfrm>
              <a:custGeom>
                <a:avLst/>
                <a:gdLst>
                  <a:gd name="T0" fmla="*/ 0 w 47"/>
                  <a:gd name="T1" fmla="*/ 92 h 92"/>
                  <a:gd name="T2" fmla="*/ 40 w 47"/>
                  <a:gd name="T3" fmla="*/ 0 h 92"/>
                  <a:gd name="T4" fmla="*/ 41 w 47"/>
                  <a:gd name="T5" fmla="*/ 16 h 92"/>
                  <a:gd name="T6" fmla="*/ 14 w 47"/>
                  <a:gd name="T7" fmla="*/ 76 h 92"/>
                  <a:gd name="T8" fmla="*/ 0 w 47"/>
                  <a:gd name="T9" fmla="*/ 92 h 92"/>
                </a:gdLst>
                <a:ahLst/>
                <a:cxnLst>
                  <a:cxn ang="0">
                    <a:pos x="T0" y="T1"/>
                  </a:cxn>
                  <a:cxn ang="0">
                    <a:pos x="T2" y="T3"/>
                  </a:cxn>
                  <a:cxn ang="0">
                    <a:pos x="T4" y="T5"/>
                  </a:cxn>
                  <a:cxn ang="0">
                    <a:pos x="T6" y="T7"/>
                  </a:cxn>
                  <a:cxn ang="0">
                    <a:pos x="T8" y="T9"/>
                  </a:cxn>
                </a:cxnLst>
                <a:rect l="0" t="0" r="r" b="b"/>
                <a:pathLst>
                  <a:path w="47" h="92">
                    <a:moveTo>
                      <a:pt x="0" y="92"/>
                    </a:moveTo>
                    <a:cubicBezTo>
                      <a:pt x="13" y="61"/>
                      <a:pt x="26" y="31"/>
                      <a:pt x="40" y="0"/>
                    </a:cubicBezTo>
                    <a:cubicBezTo>
                      <a:pt x="47" y="7"/>
                      <a:pt x="40" y="11"/>
                      <a:pt x="41" y="16"/>
                    </a:cubicBezTo>
                    <a:cubicBezTo>
                      <a:pt x="32" y="36"/>
                      <a:pt x="24" y="56"/>
                      <a:pt x="14" y="76"/>
                    </a:cubicBezTo>
                    <a:cubicBezTo>
                      <a:pt x="11" y="83"/>
                      <a:pt x="7" y="89"/>
                      <a:pt x="0" y="92"/>
                    </a:cubicBezTo>
                    <a:close/>
                  </a:path>
                </a:pathLst>
              </a:custGeom>
              <a:solidFill>
                <a:srgbClr val="7B65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9" name="Freeform 166">
                <a:extLst>
                  <a:ext uri="{FF2B5EF4-FFF2-40B4-BE49-F238E27FC236}">
                    <a16:creationId xmlns:a16="http://schemas.microsoft.com/office/drawing/2014/main" id="{A9D01B46-3B83-4A7B-BCD8-388F5401FE66}"/>
                  </a:ext>
                </a:extLst>
              </p:cNvPr>
              <p:cNvSpPr>
                <a:spLocks/>
              </p:cNvSpPr>
              <p:nvPr/>
            </p:nvSpPr>
            <p:spPr bwMode="auto">
              <a:xfrm>
                <a:off x="1972" y="504"/>
                <a:ext cx="32" cy="115"/>
              </a:xfrm>
              <a:custGeom>
                <a:avLst/>
                <a:gdLst>
                  <a:gd name="T0" fmla="*/ 24 w 28"/>
                  <a:gd name="T1" fmla="*/ 24 h 103"/>
                  <a:gd name="T2" fmla="*/ 0 w 28"/>
                  <a:gd name="T3" fmla="*/ 103 h 103"/>
                  <a:gd name="T4" fmla="*/ 8 w 28"/>
                  <a:gd name="T5" fmla="*/ 64 h 103"/>
                  <a:gd name="T6" fmla="*/ 22 w 28"/>
                  <a:gd name="T7" fmla="*/ 0 h 103"/>
                  <a:gd name="T8" fmla="*/ 24 w 28"/>
                  <a:gd name="T9" fmla="*/ 24 h 103"/>
                </a:gdLst>
                <a:ahLst/>
                <a:cxnLst>
                  <a:cxn ang="0">
                    <a:pos x="T0" y="T1"/>
                  </a:cxn>
                  <a:cxn ang="0">
                    <a:pos x="T2" y="T3"/>
                  </a:cxn>
                  <a:cxn ang="0">
                    <a:pos x="T4" y="T5"/>
                  </a:cxn>
                  <a:cxn ang="0">
                    <a:pos x="T6" y="T7"/>
                  </a:cxn>
                  <a:cxn ang="0">
                    <a:pos x="T8" y="T9"/>
                  </a:cxn>
                </a:cxnLst>
                <a:rect l="0" t="0" r="r" b="b"/>
                <a:pathLst>
                  <a:path w="28" h="103">
                    <a:moveTo>
                      <a:pt x="24" y="24"/>
                    </a:moveTo>
                    <a:cubicBezTo>
                      <a:pt x="15" y="50"/>
                      <a:pt x="17" y="79"/>
                      <a:pt x="0" y="103"/>
                    </a:cubicBezTo>
                    <a:cubicBezTo>
                      <a:pt x="3" y="90"/>
                      <a:pt x="5" y="77"/>
                      <a:pt x="8" y="64"/>
                    </a:cubicBezTo>
                    <a:cubicBezTo>
                      <a:pt x="13" y="43"/>
                      <a:pt x="17" y="23"/>
                      <a:pt x="22" y="0"/>
                    </a:cubicBezTo>
                    <a:cubicBezTo>
                      <a:pt x="28" y="10"/>
                      <a:pt x="24" y="17"/>
                      <a:pt x="24" y="24"/>
                    </a:cubicBezTo>
                    <a:close/>
                  </a:path>
                </a:pathLst>
              </a:custGeom>
              <a:solidFill>
                <a:srgbClr val="83716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0" name="Freeform 167">
                <a:extLst>
                  <a:ext uri="{FF2B5EF4-FFF2-40B4-BE49-F238E27FC236}">
                    <a16:creationId xmlns:a16="http://schemas.microsoft.com/office/drawing/2014/main" id="{390E92BA-4495-412F-B366-5A48B4009C3F}"/>
                  </a:ext>
                </a:extLst>
              </p:cNvPr>
              <p:cNvSpPr>
                <a:spLocks/>
              </p:cNvSpPr>
              <p:nvPr/>
            </p:nvSpPr>
            <p:spPr bwMode="auto">
              <a:xfrm>
                <a:off x="1025" y="626"/>
                <a:ext cx="92" cy="90"/>
              </a:xfrm>
              <a:custGeom>
                <a:avLst/>
                <a:gdLst>
                  <a:gd name="T0" fmla="*/ 82 w 82"/>
                  <a:gd name="T1" fmla="*/ 79 h 80"/>
                  <a:gd name="T2" fmla="*/ 64 w 82"/>
                  <a:gd name="T3" fmla="*/ 69 h 80"/>
                  <a:gd name="T4" fmla="*/ 0 w 82"/>
                  <a:gd name="T5" fmla="*/ 7 h 80"/>
                  <a:gd name="T6" fmla="*/ 15 w 82"/>
                  <a:gd name="T7" fmla="*/ 13 h 80"/>
                  <a:gd name="T8" fmla="*/ 82 w 82"/>
                  <a:gd name="T9" fmla="*/ 79 h 80"/>
                </a:gdLst>
                <a:ahLst/>
                <a:cxnLst>
                  <a:cxn ang="0">
                    <a:pos x="T0" y="T1"/>
                  </a:cxn>
                  <a:cxn ang="0">
                    <a:pos x="T2" y="T3"/>
                  </a:cxn>
                  <a:cxn ang="0">
                    <a:pos x="T4" y="T5"/>
                  </a:cxn>
                  <a:cxn ang="0">
                    <a:pos x="T6" y="T7"/>
                  </a:cxn>
                  <a:cxn ang="0">
                    <a:pos x="T8" y="T9"/>
                  </a:cxn>
                </a:cxnLst>
                <a:rect l="0" t="0" r="r" b="b"/>
                <a:pathLst>
                  <a:path w="82" h="80">
                    <a:moveTo>
                      <a:pt x="82" y="79"/>
                    </a:moveTo>
                    <a:cubicBezTo>
                      <a:pt x="73" y="80"/>
                      <a:pt x="69" y="73"/>
                      <a:pt x="64" y="69"/>
                    </a:cubicBezTo>
                    <a:cubicBezTo>
                      <a:pt x="43" y="48"/>
                      <a:pt x="21" y="27"/>
                      <a:pt x="0" y="7"/>
                    </a:cubicBezTo>
                    <a:cubicBezTo>
                      <a:pt x="8" y="0"/>
                      <a:pt x="11" y="9"/>
                      <a:pt x="15" y="13"/>
                    </a:cubicBezTo>
                    <a:cubicBezTo>
                      <a:pt x="38" y="34"/>
                      <a:pt x="60" y="57"/>
                      <a:pt x="82" y="79"/>
                    </a:cubicBezTo>
                    <a:close/>
                  </a:path>
                </a:pathLst>
              </a:custGeom>
              <a:solidFill>
                <a:srgbClr val="6F605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1" name="Freeform 168">
                <a:extLst>
                  <a:ext uri="{FF2B5EF4-FFF2-40B4-BE49-F238E27FC236}">
                    <a16:creationId xmlns:a16="http://schemas.microsoft.com/office/drawing/2014/main" id="{36258F3B-5EF9-4569-9338-B8928D668371}"/>
                  </a:ext>
                </a:extLst>
              </p:cNvPr>
              <p:cNvSpPr>
                <a:spLocks/>
              </p:cNvSpPr>
              <p:nvPr/>
            </p:nvSpPr>
            <p:spPr bwMode="auto">
              <a:xfrm>
                <a:off x="819" y="888"/>
                <a:ext cx="90" cy="77"/>
              </a:xfrm>
              <a:custGeom>
                <a:avLst/>
                <a:gdLst>
                  <a:gd name="T0" fmla="*/ 75 w 80"/>
                  <a:gd name="T1" fmla="*/ 69 h 69"/>
                  <a:gd name="T2" fmla="*/ 31 w 80"/>
                  <a:gd name="T3" fmla="*/ 29 h 69"/>
                  <a:gd name="T4" fmla="*/ 7 w 80"/>
                  <a:gd name="T5" fmla="*/ 7 h 69"/>
                  <a:gd name="T6" fmla="*/ 11 w 80"/>
                  <a:gd name="T7" fmla="*/ 2 h 69"/>
                  <a:gd name="T8" fmla="*/ 80 w 80"/>
                  <a:gd name="T9" fmla="*/ 65 h 69"/>
                  <a:gd name="T10" fmla="*/ 75 w 80"/>
                  <a:gd name="T11" fmla="*/ 69 h 69"/>
                </a:gdLst>
                <a:ahLst/>
                <a:cxnLst>
                  <a:cxn ang="0">
                    <a:pos x="T0" y="T1"/>
                  </a:cxn>
                  <a:cxn ang="0">
                    <a:pos x="T2" y="T3"/>
                  </a:cxn>
                  <a:cxn ang="0">
                    <a:pos x="T4" y="T5"/>
                  </a:cxn>
                  <a:cxn ang="0">
                    <a:pos x="T6" y="T7"/>
                  </a:cxn>
                  <a:cxn ang="0">
                    <a:pos x="T8" y="T9"/>
                  </a:cxn>
                  <a:cxn ang="0">
                    <a:pos x="T10" y="T11"/>
                  </a:cxn>
                </a:cxnLst>
                <a:rect l="0" t="0" r="r" b="b"/>
                <a:pathLst>
                  <a:path w="80" h="69">
                    <a:moveTo>
                      <a:pt x="75" y="69"/>
                    </a:moveTo>
                    <a:cubicBezTo>
                      <a:pt x="61" y="56"/>
                      <a:pt x="46" y="43"/>
                      <a:pt x="31" y="29"/>
                    </a:cubicBezTo>
                    <a:cubicBezTo>
                      <a:pt x="25" y="20"/>
                      <a:pt x="15" y="15"/>
                      <a:pt x="7" y="7"/>
                    </a:cubicBezTo>
                    <a:cubicBezTo>
                      <a:pt x="0" y="0"/>
                      <a:pt x="9" y="3"/>
                      <a:pt x="11" y="2"/>
                    </a:cubicBezTo>
                    <a:cubicBezTo>
                      <a:pt x="35" y="22"/>
                      <a:pt x="58" y="43"/>
                      <a:pt x="80" y="65"/>
                    </a:cubicBezTo>
                    <a:cubicBezTo>
                      <a:pt x="80" y="68"/>
                      <a:pt x="77" y="68"/>
                      <a:pt x="75" y="69"/>
                    </a:cubicBezTo>
                    <a:close/>
                  </a:path>
                </a:pathLst>
              </a:custGeom>
              <a:solidFill>
                <a:srgbClr val="8666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2" name="Freeform 169">
                <a:extLst>
                  <a:ext uri="{FF2B5EF4-FFF2-40B4-BE49-F238E27FC236}">
                    <a16:creationId xmlns:a16="http://schemas.microsoft.com/office/drawing/2014/main" id="{B88F3B3E-A33A-485F-8C93-D89CCAEAF3B8}"/>
                  </a:ext>
                </a:extLst>
              </p:cNvPr>
              <p:cNvSpPr>
                <a:spLocks/>
              </p:cNvSpPr>
              <p:nvPr/>
            </p:nvSpPr>
            <p:spPr bwMode="auto">
              <a:xfrm>
                <a:off x="2031" y="481"/>
                <a:ext cx="26" cy="81"/>
              </a:xfrm>
              <a:custGeom>
                <a:avLst/>
                <a:gdLst>
                  <a:gd name="T0" fmla="*/ 2 w 23"/>
                  <a:gd name="T1" fmla="*/ 33 h 72"/>
                  <a:gd name="T2" fmla="*/ 0 w 23"/>
                  <a:gd name="T3" fmla="*/ 24 h 72"/>
                  <a:gd name="T4" fmla="*/ 9 w 23"/>
                  <a:gd name="T5" fmla="*/ 0 h 72"/>
                  <a:gd name="T6" fmla="*/ 17 w 23"/>
                  <a:gd name="T7" fmla="*/ 36 h 72"/>
                  <a:gd name="T8" fmla="*/ 20 w 23"/>
                  <a:gd name="T9" fmla="*/ 35 h 72"/>
                  <a:gd name="T10" fmla="*/ 10 w 23"/>
                  <a:gd name="T11" fmla="*/ 72 h 72"/>
                  <a:gd name="T12" fmla="*/ 6 w 23"/>
                  <a:gd name="T13" fmla="*/ 52 h 72"/>
                  <a:gd name="T14" fmla="*/ 2 w 23"/>
                  <a:gd name="T15" fmla="*/ 33 h 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72">
                    <a:moveTo>
                      <a:pt x="2" y="33"/>
                    </a:moveTo>
                    <a:cubicBezTo>
                      <a:pt x="1" y="30"/>
                      <a:pt x="1" y="27"/>
                      <a:pt x="0" y="24"/>
                    </a:cubicBezTo>
                    <a:cubicBezTo>
                      <a:pt x="3" y="16"/>
                      <a:pt x="6" y="8"/>
                      <a:pt x="9" y="0"/>
                    </a:cubicBezTo>
                    <a:cubicBezTo>
                      <a:pt x="23" y="9"/>
                      <a:pt x="10" y="25"/>
                      <a:pt x="17" y="36"/>
                    </a:cubicBezTo>
                    <a:cubicBezTo>
                      <a:pt x="18" y="36"/>
                      <a:pt x="19" y="36"/>
                      <a:pt x="20" y="35"/>
                    </a:cubicBezTo>
                    <a:cubicBezTo>
                      <a:pt x="21" y="49"/>
                      <a:pt x="20" y="62"/>
                      <a:pt x="10" y="72"/>
                    </a:cubicBezTo>
                    <a:cubicBezTo>
                      <a:pt x="8" y="66"/>
                      <a:pt x="11" y="58"/>
                      <a:pt x="6" y="52"/>
                    </a:cubicBezTo>
                    <a:cubicBezTo>
                      <a:pt x="0" y="47"/>
                      <a:pt x="6" y="39"/>
                      <a:pt x="2" y="33"/>
                    </a:cubicBezTo>
                    <a:close/>
                  </a:path>
                </a:pathLst>
              </a:custGeom>
              <a:solidFill>
                <a:srgbClr val="AF8E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3" name="Freeform 170">
                <a:extLst>
                  <a:ext uri="{FF2B5EF4-FFF2-40B4-BE49-F238E27FC236}">
                    <a16:creationId xmlns:a16="http://schemas.microsoft.com/office/drawing/2014/main" id="{818B720A-B715-4429-B5C2-F6B85F63A3EE}"/>
                  </a:ext>
                </a:extLst>
              </p:cNvPr>
              <p:cNvSpPr>
                <a:spLocks/>
              </p:cNvSpPr>
              <p:nvPr/>
            </p:nvSpPr>
            <p:spPr bwMode="auto">
              <a:xfrm>
                <a:off x="2089" y="701"/>
                <a:ext cx="32" cy="90"/>
              </a:xfrm>
              <a:custGeom>
                <a:avLst/>
                <a:gdLst>
                  <a:gd name="T0" fmla="*/ 28 w 28"/>
                  <a:gd name="T1" fmla="*/ 8 h 80"/>
                  <a:gd name="T2" fmla="*/ 0 w 28"/>
                  <a:gd name="T3" fmla="*/ 80 h 80"/>
                  <a:gd name="T4" fmla="*/ 25 w 28"/>
                  <a:gd name="T5" fmla="*/ 0 h 80"/>
                  <a:gd name="T6" fmla="*/ 28 w 28"/>
                  <a:gd name="T7" fmla="*/ 8 h 80"/>
                </a:gdLst>
                <a:ahLst/>
                <a:cxnLst>
                  <a:cxn ang="0">
                    <a:pos x="T0" y="T1"/>
                  </a:cxn>
                  <a:cxn ang="0">
                    <a:pos x="T2" y="T3"/>
                  </a:cxn>
                  <a:cxn ang="0">
                    <a:pos x="T4" y="T5"/>
                  </a:cxn>
                  <a:cxn ang="0">
                    <a:pos x="T6" y="T7"/>
                  </a:cxn>
                </a:cxnLst>
                <a:rect l="0" t="0" r="r" b="b"/>
                <a:pathLst>
                  <a:path w="28" h="80">
                    <a:moveTo>
                      <a:pt x="28" y="8"/>
                    </a:moveTo>
                    <a:cubicBezTo>
                      <a:pt x="24" y="34"/>
                      <a:pt x="11" y="56"/>
                      <a:pt x="0" y="80"/>
                    </a:cubicBezTo>
                    <a:cubicBezTo>
                      <a:pt x="6" y="53"/>
                      <a:pt x="13" y="25"/>
                      <a:pt x="25" y="0"/>
                    </a:cubicBezTo>
                    <a:cubicBezTo>
                      <a:pt x="26" y="2"/>
                      <a:pt x="27" y="5"/>
                      <a:pt x="28" y="8"/>
                    </a:cubicBezTo>
                    <a:close/>
                  </a:path>
                </a:pathLst>
              </a:custGeom>
              <a:solidFill>
                <a:srgbClr val="EDDEC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4" name="Freeform 171">
                <a:extLst>
                  <a:ext uri="{FF2B5EF4-FFF2-40B4-BE49-F238E27FC236}">
                    <a16:creationId xmlns:a16="http://schemas.microsoft.com/office/drawing/2014/main" id="{1EA9627A-05AC-4660-A30F-B3A6C9A39FB8}"/>
                  </a:ext>
                </a:extLst>
              </p:cNvPr>
              <p:cNvSpPr>
                <a:spLocks/>
              </p:cNvSpPr>
              <p:nvPr/>
            </p:nvSpPr>
            <p:spPr bwMode="auto">
              <a:xfrm>
                <a:off x="1836" y="452"/>
                <a:ext cx="30" cy="109"/>
              </a:xfrm>
              <a:custGeom>
                <a:avLst/>
                <a:gdLst>
                  <a:gd name="T0" fmla="*/ 5 w 26"/>
                  <a:gd name="T1" fmla="*/ 81 h 97"/>
                  <a:gd name="T2" fmla="*/ 10 w 26"/>
                  <a:gd name="T3" fmla="*/ 30 h 97"/>
                  <a:gd name="T4" fmla="*/ 20 w 26"/>
                  <a:gd name="T5" fmla="*/ 0 h 97"/>
                  <a:gd name="T6" fmla="*/ 18 w 26"/>
                  <a:gd name="T7" fmla="*/ 42 h 97"/>
                  <a:gd name="T8" fmla="*/ 9 w 26"/>
                  <a:gd name="T9" fmla="*/ 97 h 97"/>
                  <a:gd name="T10" fmla="*/ 5 w 26"/>
                  <a:gd name="T11" fmla="*/ 81 h 97"/>
                </a:gdLst>
                <a:ahLst/>
                <a:cxnLst>
                  <a:cxn ang="0">
                    <a:pos x="T0" y="T1"/>
                  </a:cxn>
                  <a:cxn ang="0">
                    <a:pos x="T2" y="T3"/>
                  </a:cxn>
                  <a:cxn ang="0">
                    <a:pos x="T4" y="T5"/>
                  </a:cxn>
                  <a:cxn ang="0">
                    <a:pos x="T6" y="T7"/>
                  </a:cxn>
                  <a:cxn ang="0">
                    <a:pos x="T8" y="T9"/>
                  </a:cxn>
                  <a:cxn ang="0">
                    <a:pos x="T10" y="T11"/>
                  </a:cxn>
                </a:cxnLst>
                <a:rect l="0" t="0" r="r" b="b"/>
                <a:pathLst>
                  <a:path w="26" h="97">
                    <a:moveTo>
                      <a:pt x="5" y="81"/>
                    </a:moveTo>
                    <a:cubicBezTo>
                      <a:pt x="7" y="64"/>
                      <a:pt x="8" y="47"/>
                      <a:pt x="10" y="30"/>
                    </a:cubicBezTo>
                    <a:cubicBezTo>
                      <a:pt x="9" y="19"/>
                      <a:pt x="16" y="12"/>
                      <a:pt x="20" y="0"/>
                    </a:cubicBezTo>
                    <a:cubicBezTo>
                      <a:pt x="26" y="17"/>
                      <a:pt x="16" y="29"/>
                      <a:pt x="18" y="42"/>
                    </a:cubicBezTo>
                    <a:cubicBezTo>
                      <a:pt x="11" y="60"/>
                      <a:pt x="11" y="79"/>
                      <a:pt x="9" y="97"/>
                    </a:cubicBezTo>
                    <a:cubicBezTo>
                      <a:pt x="0" y="94"/>
                      <a:pt x="5" y="87"/>
                      <a:pt x="5" y="81"/>
                    </a:cubicBezTo>
                    <a:close/>
                  </a:path>
                </a:pathLst>
              </a:custGeom>
              <a:solidFill>
                <a:srgbClr val="6A4F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5" name="Freeform 172">
                <a:extLst>
                  <a:ext uri="{FF2B5EF4-FFF2-40B4-BE49-F238E27FC236}">
                    <a16:creationId xmlns:a16="http://schemas.microsoft.com/office/drawing/2014/main" id="{DEF035B6-46B7-45B8-BD5D-2C66EAAB7891}"/>
                  </a:ext>
                </a:extLst>
              </p:cNvPr>
              <p:cNvSpPr>
                <a:spLocks/>
              </p:cNvSpPr>
              <p:nvPr/>
            </p:nvSpPr>
            <p:spPr bwMode="auto">
              <a:xfrm>
                <a:off x="705" y="560"/>
                <a:ext cx="73" cy="74"/>
              </a:xfrm>
              <a:custGeom>
                <a:avLst/>
                <a:gdLst>
                  <a:gd name="T0" fmla="*/ 65 w 65"/>
                  <a:gd name="T1" fmla="*/ 60 h 66"/>
                  <a:gd name="T2" fmla="*/ 65 w 65"/>
                  <a:gd name="T3" fmla="*/ 66 h 66"/>
                  <a:gd name="T4" fmla="*/ 0 w 65"/>
                  <a:gd name="T5" fmla="*/ 0 h 66"/>
                  <a:gd name="T6" fmla="*/ 65 w 65"/>
                  <a:gd name="T7" fmla="*/ 60 h 66"/>
                </a:gdLst>
                <a:ahLst/>
                <a:cxnLst>
                  <a:cxn ang="0">
                    <a:pos x="T0" y="T1"/>
                  </a:cxn>
                  <a:cxn ang="0">
                    <a:pos x="T2" y="T3"/>
                  </a:cxn>
                  <a:cxn ang="0">
                    <a:pos x="T4" y="T5"/>
                  </a:cxn>
                  <a:cxn ang="0">
                    <a:pos x="T6" y="T7"/>
                  </a:cxn>
                </a:cxnLst>
                <a:rect l="0" t="0" r="r" b="b"/>
                <a:pathLst>
                  <a:path w="65" h="66">
                    <a:moveTo>
                      <a:pt x="65" y="60"/>
                    </a:moveTo>
                    <a:cubicBezTo>
                      <a:pt x="65" y="62"/>
                      <a:pt x="65" y="64"/>
                      <a:pt x="65" y="66"/>
                    </a:cubicBezTo>
                    <a:cubicBezTo>
                      <a:pt x="42" y="45"/>
                      <a:pt x="15" y="28"/>
                      <a:pt x="0" y="0"/>
                    </a:cubicBezTo>
                    <a:cubicBezTo>
                      <a:pt x="21" y="20"/>
                      <a:pt x="43" y="40"/>
                      <a:pt x="65" y="60"/>
                    </a:cubicBezTo>
                    <a:close/>
                  </a:path>
                </a:pathLst>
              </a:custGeom>
              <a:solidFill>
                <a:srgbClr val="7B68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6" name="Freeform 173">
                <a:extLst>
                  <a:ext uri="{FF2B5EF4-FFF2-40B4-BE49-F238E27FC236}">
                    <a16:creationId xmlns:a16="http://schemas.microsoft.com/office/drawing/2014/main" id="{A7F7B789-6837-46B2-9AA6-EF7F054A63F0}"/>
                  </a:ext>
                </a:extLst>
              </p:cNvPr>
              <p:cNvSpPr>
                <a:spLocks/>
              </p:cNvSpPr>
              <p:nvPr/>
            </p:nvSpPr>
            <p:spPr bwMode="auto">
              <a:xfrm>
                <a:off x="1941" y="489"/>
                <a:ext cx="22" cy="102"/>
              </a:xfrm>
              <a:custGeom>
                <a:avLst/>
                <a:gdLst>
                  <a:gd name="T0" fmla="*/ 9 w 20"/>
                  <a:gd name="T1" fmla="*/ 77 h 91"/>
                  <a:gd name="T2" fmla="*/ 0 w 20"/>
                  <a:gd name="T3" fmla="*/ 91 h 91"/>
                  <a:gd name="T4" fmla="*/ 10 w 20"/>
                  <a:gd name="T5" fmla="*/ 18 h 91"/>
                  <a:gd name="T6" fmla="*/ 20 w 20"/>
                  <a:gd name="T7" fmla="*/ 0 h 91"/>
                  <a:gd name="T8" fmla="*/ 9 w 20"/>
                  <a:gd name="T9" fmla="*/ 77 h 91"/>
                </a:gdLst>
                <a:ahLst/>
                <a:cxnLst>
                  <a:cxn ang="0">
                    <a:pos x="T0" y="T1"/>
                  </a:cxn>
                  <a:cxn ang="0">
                    <a:pos x="T2" y="T3"/>
                  </a:cxn>
                  <a:cxn ang="0">
                    <a:pos x="T4" y="T5"/>
                  </a:cxn>
                  <a:cxn ang="0">
                    <a:pos x="T6" y="T7"/>
                  </a:cxn>
                  <a:cxn ang="0">
                    <a:pos x="T8" y="T9"/>
                  </a:cxn>
                </a:cxnLst>
                <a:rect l="0" t="0" r="r" b="b"/>
                <a:pathLst>
                  <a:path w="20" h="91">
                    <a:moveTo>
                      <a:pt x="9" y="77"/>
                    </a:moveTo>
                    <a:cubicBezTo>
                      <a:pt x="7" y="80"/>
                      <a:pt x="5" y="83"/>
                      <a:pt x="0" y="91"/>
                    </a:cubicBezTo>
                    <a:cubicBezTo>
                      <a:pt x="4" y="63"/>
                      <a:pt x="7" y="40"/>
                      <a:pt x="10" y="18"/>
                    </a:cubicBezTo>
                    <a:cubicBezTo>
                      <a:pt x="10" y="11"/>
                      <a:pt x="10" y="5"/>
                      <a:pt x="20" y="0"/>
                    </a:cubicBezTo>
                    <a:cubicBezTo>
                      <a:pt x="16" y="27"/>
                      <a:pt x="12" y="52"/>
                      <a:pt x="9" y="77"/>
                    </a:cubicBezTo>
                    <a:close/>
                  </a:path>
                </a:pathLst>
              </a:custGeom>
              <a:solidFill>
                <a:srgbClr val="84736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7" name="Freeform 174">
                <a:extLst>
                  <a:ext uri="{FF2B5EF4-FFF2-40B4-BE49-F238E27FC236}">
                    <a16:creationId xmlns:a16="http://schemas.microsoft.com/office/drawing/2014/main" id="{9820A95A-8393-4E66-A7A2-6AD20E1EF6CF}"/>
                  </a:ext>
                </a:extLst>
              </p:cNvPr>
              <p:cNvSpPr>
                <a:spLocks/>
              </p:cNvSpPr>
              <p:nvPr/>
            </p:nvSpPr>
            <p:spPr bwMode="auto">
              <a:xfrm>
                <a:off x="2257" y="3322"/>
                <a:ext cx="63" cy="31"/>
              </a:xfrm>
              <a:custGeom>
                <a:avLst/>
                <a:gdLst>
                  <a:gd name="T0" fmla="*/ 8 w 56"/>
                  <a:gd name="T1" fmla="*/ 23 h 27"/>
                  <a:gd name="T2" fmla="*/ 4 w 56"/>
                  <a:gd name="T3" fmla="*/ 15 h 27"/>
                  <a:gd name="T4" fmla="*/ 52 w 56"/>
                  <a:gd name="T5" fmla="*/ 15 h 27"/>
                  <a:gd name="T6" fmla="*/ 56 w 56"/>
                  <a:gd name="T7" fmla="*/ 19 h 27"/>
                  <a:gd name="T8" fmla="*/ 8 w 56"/>
                  <a:gd name="T9" fmla="*/ 23 h 27"/>
                </a:gdLst>
                <a:ahLst/>
                <a:cxnLst>
                  <a:cxn ang="0">
                    <a:pos x="T0" y="T1"/>
                  </a:cxn>
                  <a:cxn ang="0">
                    <a:pos x="T2" y="T3"/>
                  </a:cxn>
                  <a:cxn ang="0">
                    <a:pos x="T4" y="T5"/>
                  </a:cxn>
                  <a:cxn ang="0">
                    <a:pos x="T6" y="T7"/>
                  </a:cxn>
                  <a:cxn ang="0">
                    <a:pos x="T8" y="T9"/>
                  </a:cxn>
                </a:cxnLst>
                <a:rect l="0" t="0" r="r" b="b"/>
                <a:pathLst>
                  <a:path w="56" h="27">
                    <a:moveTo>
                      <a:pt x="8" y="23"/>
                    </a:moveTo>
                    <a:cubicBezTo>
                      <a:pt x="7" y="19"/>
                      <a:pt x="0" y="14"/>
                      <a:pt x="4" y="15"/>
                    </a:cubicBezTo>
                    <a:cubicBezTo>
                      <a:pt x="20" y="17"/>
                      <a:pt x="36" y="0"/>
                      <a:pt x="52" y="15"/>
                    </a:cubicBezTo>
                    <a:cubicBezTo>
                      <a:pt x="53" y="16"/>
                      <a:pt x="55" y="17"/>
                      <a:pt x="56" y="19"/>
                    </a:cubicBezTo>
                    <a:cubicBezTo>
                      <a:pt x="40" y="27"/>
                      <a:pt x="24" y="22"/>
                      <a:pt x="8" y="23"/>
                    </a:cubicBezTo>
                    <a:close/>
                  </a:path>
                </a:pathLst>
              </a:custGeom>
              <a:solidFill>
                <a:srgbClr val="84BC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8" name="Freeform 175">
                <a:extLst>
                  <a:ext uri="{FF2B5EF4-FFF2-40B4-BE49-F238E27FC236}">
                    <a16:creationId xmlns:a16="http://schemas.microsoft.com/office/drawing/2014/main" id="{5D292AFA-F710-483B-AF26-3AEF14AE047D}"/>
                  </a:ext>
                </a:extLst>
              </p:cNvPr>
              <p:cNvSpPr>
                <a:spLocks/>
              </p:cNvSpPr>
              <p:nvPr/>
            </p:nvSpPr>
            <p:spPr bwMode="auto">
              <a:xfrm>
                <a:off x="2041" y="427"/>
                <a:ext cx="18" cy="95"/>
              </a:xfrm>
              <a:custGeom>
                <a:avLst/>
                <a:gdLst>
                  <a:gd name="T0" fmla="*/ 8 w 16"/>
                  <a:gd name="T1" fmla="*/ 84 h 84"/>
                  <a:gd name="T2" fmla="*/ 0 w 16"/>
                  <a:gd name="T3" fmla="*/ 48 h 84"/>
                  <a:gd name="T4" fmla="*/ 9 w 16"/>
                  <a:gd name="T5" fmla="*/ 0 h 84"/>
                  <a:gd name="T6" fmla="*/ 10 w 16"/>
                  <a:gd name="T7" fmla="*/ 64 h 84"/>
                  <a:gd name="T8" fmla="*/ 8 w 16"/>
                  <a:gd name="T9" fmla="*/ 84 h 84"/>
                </a:gdLst>
                <a:ahLst/>
                <a:cxnLst>
                  <a:cxn ang="0">
                    <a:pos x="T0" y="T1"/>
                  </a:cxn>
                  <a:cxn ang="0">
                    <a:pos x="T2" y="T3"/>
                  </a:cxn>
                  <a:cxn ang="0">
                    <a:pos x="T4" y="T5"/>
                  </a:cxn>
                  <a:cxn ang="0">
                    <a:pos x="T6" y="T7"/>
                  </a:cxn>
                  <a:cxn ang="0">
                    <a:pos x="T8" y="T9"/>
                  </a:cxn>
                </a:cxnLst>
                <a:rect l="0" t="0" r="r" b="b"/>
                <a:pathLst>
                  <a:path w="16" h="84">
                    <a:moveTo>
                      <a:pt x="8" y="84"/>
                    </a:moveTo>
                    <a:cubicBezTo>
                      <a:pt x="1" y="73"/>
                      <a:pt x="4" y="60"/>
                      <a:pt x="0" y="48"/>
                    </a:cubicBezTo>
                    <a:cubicBezTo>
                      <a:pt x="8" y="33"/>
                      <a:pt x="9" y="17"/>
                      <a:pt x="9" y="0"/>
                    </a:cubicBezTo>
                    <a:cubicBezTo>
                      <a:pt x="16" y="22"/>
                      <a:pt x="12" y="43"/>
                      <a:pt x="10" y="64"/>
                    </a:cubicBezTo>
                    <a:cubicBezTo>
                      <a:pt x="10" y="71"/>
                      <a:pt x="9" y="77"/>
                      <a:pt x="8" y="84"/>
                    </a:cubicBezTo>
                    <a:close/>
                  </a:path>
                </a:pathLst>
              </a:custGeom>
              <a:solidFill>
                <a:srgbClr val="735F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9" name="Freeform 176">
                <a:extLst>
                  <a:ext uri="{FF2B5EF4-FFF2-40B4-BE49-F238E27FC236}">
                    <a16:creationId xmlns:a16="http://schemas.microsoft.com/office/drawing/2014/main" id="{C9B76D5E-3555-41BF-9EE3-B0B61200AC6C}"/>
                  </a:ext>
                </a:extLst>
              </p:cNvPr>
              <p:cNvSpPr>
                <a:spLocks/>
              </p:cNvSpPr>
              <p:nvPr/>
            </p:nvSpPr>
            <p:spPr bwMode="auto">
              <a:xfrm>
                <a:off x="1974" y="1259"/>
                <a:ext cx="14" cy="90"/>
              </a:xfrm>
              <a:custGeom>
                <a:avLst/>
                <a:gdLst>
                  <a:gd name="T0" fmla="*/ 13 w 13"/>
                  <a:gd name="T1" fmla="*/ 44 h 80"/>
                  <a:gd name="T2" fmla="*/ 13 w 13"/>
                  <a:gd name="T3" fmla="*/ 79 h 80"/>
                  <a:gd name="T4" fmla="*/ 10 w 13"/>
                  <a:gd name="T5" fmla="*/ 80 h 80"/>
                  <a:gd name="T6" fmla="*/ 0 w 13"/>
                  <a:gd name="T7" fmla="*/ 7 h 80"/>
                  <a:gd name="T8" fmla="*/ 8 w 13"/>
                  <a:gd name="T9" fmla="*/ 0 h 80"/>
                  <a:gd name="T10" fmla="*/ 13 w 13"/>
                  <a:gd name="T11" fmla="*/ 44 h 80"/>
                </a:gdLst>
                <a:ahLst/>
                <a:cxnLst>
                  <a:cxn ang="0">
                    <a:pos x="T0" y="T1"/>
                  </a:cxn>
                  <a:cxn ang="0">
                    <a:pos x="T2" y="T3"/>
                  </a:cxn>
                  <a:cxn ang="0">
                    <a:pos x="T4" y="T5"/>
                  </a:cxn>
                  <a:cxn ang="0">
                    <a:pos x="T6" y="T7"/>
                  </a:cxn>
                  <a:cxn ang="0">
                    <a:pos x="T8" y="T9"/>
                  </a:cxn>
                  <a:cxn ang="0">
                    <a:pos x="T10" y="T11"/>
                  </a:cxn>
                </a:cxnLst>
                <a:rect l="0" t="0" r="r" b="b"/>
                <a:pathLst>
                  <a:path w="13" h="80">
                    <a:moveTo>
                      <a:pt x="13" y="44"/>
                    </a:moveTo>
                    <a:cubicBezTo>
                      <a:pt x="13" y="56"/>
                      <a:pt x="13" y="68"/>
                      <a:pt x="13" y="79"/>
                    </a:cubicBezTo>
                    <a:cubicBezTo>
                      <a:pt x="12" y="79"/>
                      <a:pt x="11" y="79"/>
                      <a:pt x="10" y="80"/>
                    </a:cubicBezTo>
                    <a:cubicBezTo>
                      <a:pt x="7" y="55"/>
                      <a:pt x="3" y="31"/>
                      <a:pt x="0" y="7"/>
                    </a:cubicBezTo>
                    <a:cubicBezTo>
                      <a:pt x="3" y="5"/>
                      <a:pt x="5" y="2"/>
                      <a:pt x="8" y="0"/>
                    </a:cubicBezTo>
                    <a:cubicBezTo>
                      <a:pt x="10" y="14"/>
                      <a:pt x="11" y="29"/>
                      <a:pt x="13" y="44"/>
                    </a:cubicBezTo>
                    <a:close/>
                  </a:path>
                </a:pathLst>
              </a:custGeom>
              <a:solidFill>
                <a:srgbClr val="8A71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0" name="Freeform 177">
                <a:extLst>
                  <a:ext uri="{FF2B5EF4-FFF2-40B4-BE49-F238E27FC236}">
                    <a16:creationId xmlns:a16="http://schemas.microsoft.com/office/drawing/2014/main" id="{9C28EAC8-6FD6-472B-9D55-37C4EC8A369C}"/>
                  </a:ext>
                </a:extLst>
              </p:cNvPr>
              <p:cNvSpPr>
                <a:spLocks/>
              </p:cNvSpPr>
              <p:nvPr/>
            </p:nvSpPr>
            <p:spPr bwMode="auto">
              <a:xfrm>
                <a:off x="1975" y="450"/>
                <a:ext cx="28" cy="76"/>
              </a:xfrm>
              <a:custGeom>
                <a:avLst/>
                <a:gdLst>
                  <a:gd name="T0" fmla="*/ 8 w 25"/>
                  <a:gd name="T1" fmla="*/ 68 h 68"/>
                  <a:gd name="T2" fmla="*/ 6 w 25"/>
                  <a:gd name="T3" fmla="*/ 59 h 68"/>
                  <a:gd name="T4" fmla="*/ 0 w 25"/>
                  <a:gd name="T5" fmla="*/ 64 h 68"/>
                  <a:gd name="T6" fmla="*/ 25 w 25"/>
                  <a:gd name="T7" fmla="*/ 0 h 68"/>
                  <a:gd name="T8" fmla="*/ 8 w 25"/>
                  <a:gd name="T9" fmla="*/ 68 h 68"/>
                </a:gdLst>
                <a:ahLst/>
                <a:cxnLst>
                  <a:cxn ang="0">
                    <a:pos x="T0" y="T1"/>
                  </a:cxn>
                  <a:cxn ang="0">
                    <a:pos x="T2" y="T3"/>
                  </a:cxn>
                  <a:cxn ang="0">
                    <a:pos x="T4" y="T5"/>
                  </a:cxn>
                  <a:cxn ang="0">
                    <a:pos x="T6" y="T7"/>
                  </a:cxn>
                  <a:cxn ang="0">
                    <a:pos x="T8" y="T9"/>
                  </a:cxn>
                </a:cxnLst>
                <a:rect l="0" t="0" r="r" b="b"/>
                <a:pathLst>
                  <a:path w="25" h="68">
                    <a:moveTo>
                      <a:pt x="8" y="68"/>
                    </a:moveTo>
                    <a:cubicBezTo>
                      <a:pt x="7" y="65"/>
                      <a:pt x="8" y="60"/>
                      <a:pt x="6" y="59"/>
                    </a:cubicBezTo>
                    <a:cubicBezTo>
                      <a:pt x="2" y="57"/>
                      <a:pt x="3" y="63"/>
                      <a:pt x="0" y="64"/>
                    </a:cubicBezTo>
                    <a:cubicBezTo>
                      <a:pt x="8" y="43"/>
                      <a:pt x="17" y="22"/>
                      <a:pt x="25" y="0"/>
                    </a:cubicBezTo>
                    <a:cubicBezTo>
                      <a:pt x="21" y="24"/>
                      <a:pt x="18" y="47"/>
                      <a:pt x="8" y="68"/>
                    </a:cubicBezTo>
                    <a:close/>
                  </a:path>
                </a:pathLst>
              </a:custGeom>
              <a:solidFill>
                <a:srgbClr val="B5A6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1" name="Freeform 178">
                <a:extLst>
                  <a:ext uri="{FF2B5EF4-FFF2-40B4-BE49-F238E27FC236}">
                    <a16:creationId xmlns:a16="http://schemas.microsoft.com/office/drawing/2014/main" id="{8EFA59C9-59CD-45F3-AFCB-A33D324698E0}"/>
                  </a:ext>
                </a:extLst>
              </p:cNvPr>
              <p:cNvSpPr>
                <a:spLocks/>
              </p:cNvSpPr>
              <p:nvPr/>
            </p:nvSpPr>
            <p:spPr bwMode="auto">
              <a:xfrm>
                <a:off x="2078" y="564"/>
                <a:ext cx="26" cy="85"/>
              </a:xfrm>
              <a:custGeom>
                <a:avLst/>
                <a:gdLst>
                  <a:gd name="T0" fmla="*/ 14 w 23"/>
                  <a:gd name="T1" fmla="*/ 14 h 75"/>
                  <a:gd name="T2" fmla="*/ 22 w 23"/>
                  <a:gd name="T3" fmla="*/ 0 h 75"/>
                  <a:gd name="T4" fmla="*/ 23 w 23"/>
                  <a:gd name="T5" fmla="*/ 10 h 75"/>
                  <a:gd name="T6" fmla="*/ 10 w 23"/>
                  <a:gd name="T7" fmla="*/ 74 h 75"/>
                  <a:gd name="T8" fmla="*/ 7 w 23"/>
                  <a:gd name="T9" fmla="*/ 75 h 75"/>
                  <a:gd name="T10" fmla="*/ 0 w 23"/>
                  <a:gd name="T11" fmla="*/ 65 h 75"/>
                  <a:gd name="T12" fmla="*/ 14 w 23"/>
                  <a:gd name="T13" fmla="*/ 14 h 75"/>
                </a:gdLst>
                <a:ahLst/>
                <a:cxnLst>
                  <a:cxn ang="0">
                    <a:pos x="T0" y="T1"/>
                  </a:cxn>
                  <a:cxn ang="0">
                    <a:pos x="T2" y="T3"/>
                  </a:cxn>
                  <a:cxn ang="0">
                    <a:pos x="T4" y="T5"/>
                  </a:cxn>
                  <a:cxn ang="0">
                    <a:pos x="T6" y="T7"/>
                  </a:cxn>
                  <a:cxn ang="0">
                    <a:pos x="T8" y="T9"/>
                  </a:cxn>
                  <a:cxn ang="0">
                    <a:pos x="T10" y="T11"/>
                  </a:cxn>
                  <a:cxn ang="0">
                    <a:pos x="T12" y="T13"/>
                  </a:cxn>
                </a:cxnLst>
                <a:rect l="0" t="0" r="r" b="b"/>
                <a:pathLst>
                  <a:path w="23" h="75">
                    <a:moveTo>
                      <a:pt x="14" y="14"/>
                    </a:moveTo>
                    <a:cubicBezTo>
                      <a:pt x="16" y="10"/>
                      <a:pt x="19" y="6"/>
                      <a:pt x="22" y="0"/>
                    </a:cubicBezTo>
                    <a:cubicBezTo>
                      <a:pt x="22" y="4"/>
                      <a:pt x="23" y="7"/>
                      <a:pt x="23" y="10"/>
                    </a:cubicBezTo>
                    <a:cubicBezTo>
                      <a:pt x="22" y="32"/>
                      <a:pt x="10" y="52"/>
                      <a:pt x="10" y="74"/>
                    </a:cubicBezTo>
                    <a:cubicBezTo>
                      <a:pt x="9" y="74"/>
                      <a:pt x="8" y="74"/>
                      <a:pt x="7" y="75"/>
                    </a:cubicBezTo>
                    <a:cubicBezTo>
                      <a:pt x="3" y="73"/>
                      <a:pt x="1" y="69"/>
                      <a:pt x="0" y="65"/>
                    </a:cubicBezTo>
                    <a:cubicBezTo>
                      <a:pt x="3" y="47"/>
                      <a:pt x="3" y="29"/>
                      <a:pt x="14" y="14"/>
                    </a:cubicBezTo>
                    <a:close/>
                  </a:path>
                </a:pathLst>
              </a:custGeom>
              <a:solidFill>
                <a:srgbClr val="9675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2" name="Freeform 179">
                <a:extLst>
                  <a:ext uri="{FF2B5EF4-FFF2-40B4-BE49-F238E27FC236}">
                    <a16:creationId xmlns:a16="http://schemas.microsoft.com/office/drawing/2014/main" id="{E753BED5-9EE0-4377-9B70-D2B89DFEEA26}"/>
                  </a:ext>
                </a:extLst>
              </p:cNvPr>
              <p:cNvSpPr>
                <a:spLocks/>
              </p:cNvSpPr>
              <p:nvPr/>
            </p:nvSpPr>
            <p:spPr bwMode="auto">
              <a:xfrm>
                <a:off x="824" y="934"/>
                <a:ext cx="68" cy="63"/>
              </a:xfrm>
              <a:custGeom>
                <a:avLst/>
                <a:gdLst>
                  <a:gd name="T0" fmla="*/ 34 w 61"/>
                  <a:gd name="T1" fmla="*/ 21 h 56"/>
                  <a:gd name="T2" fmla="*/ 58 w 61"/>
                  <a:gd name="T3" fmla="*/ 56 h 56"/>
                  <a:gd name="T4" fmla="*/ 27 w 61"/>
                  <a:gd name="T5" fmla="*/ 26 h 56"/>
                  <a:gd name="T6" fmla="*/ 0 w 61"/>
                  <a:gd name="T7" fmla="*/ 0 h 56"/>
                  <a:gd name="T8" fmla="*/ 34 w 61"/>
                  <a:gd name="T9" fmla="*/ 21 h 56"/>
                </a:gdLst>
                <a:ahLst/>
                <a:cxnLst>
                  <a:cxn ang="0">
                    <a:pos x="T0" y="T1"/>
                  </a:cxn>
                  <a:cxn ang="0">
                    <a:pos x="T2" y="T3"/>
                  </a:cxn>
                  <a:cxn ang="0">
                    <a:pos x="T4" y="T5"/>
                  </a:cxn>
                  <a:cxn ang="0">
                    <a:pos x="T6" y="T7"/>
                  </a:cxn>
                  <a:cxn ang="0">
                    <a:pos x="T8" y="T9"/>
                  </a:cxn>
                </a:cxnLst>
                <a:rect l="0" t="0" r="r" b="b"/>
                <a:pathLst>
                  <a:path w="61" h="56">
                    <a:moveTo>
                      <a:pt x="34" y="21"/>
                    </a:moveTo>
                    <a:cubicBezTo>
                      <a:pt x="40" y="35"/>
                      <a:pt x="61" y="38"/>
                      <a:pt x="58" y="56"/>
                    </a:cubicBezTo>
                    <a:cubicBezTo>
                      <a:pt x="48" y="45"/>
                      <a:pt x="39" y="34"/>
                      <a:pt x="27" y="26"/>
                    </a:cubicBezTo>
                    <a:cubicBezTo>
                      <a:pt x="19" y="19"/>
                      <a:pt x="12" y="11"/>
                      <a:pt x="0" y="0"/>
                    </a:cubicBezTo>
                    <a:cubicBezTo>
                      <a:pt x="18" y="5"/>
                      <a:pt x="25" y="15"/>
                      <a:pt x="34" y="21"/>
                    </a:cubicBezTo>
                    <a:close/>
                  </a:path>
                </a:pathLst>
              </a:custGeom>
              <a:solidFill>
                <a:srgbClr val="715A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3" name="Freeform 180">
                <a:extLst>
                  <a:ext uri="{FF2B5EF4-FFF2-40B4-BE49-F238E27FC236}">
                    <a16:creationId xmlns:a16="http://schemas.microsoft.com/office/drawing/2014/main" id="{32E5EE08-227C-4B00-A5D2-9FC68B5BF045}"/>
                  </a:ext>
                </a:extLst>
              </p:cNvPr>
              <p:cNvSpPr>
                <a:spLocks/>
              </p:cNvSpPr>
              <p:nvPr/>
            </p:nvSpPr>
            <p:spPr bwMode="auto">
              <a:xfrm>
                <a:off x="867" y="548"/>
                <a:ext cx="68" cy="61"/>
              </a:xfrm>
              <a:custGeom>
                <a:avLst/>
                <a:gdLst>
                  <a:gd name="T0" fmla="*/ 33 w 61"/>
                  <a:gd name="T1" fmla="*/ 25 h 55"/>
                  <a:gd name="T2" fmla="*/ 61 w 61"/>
                  <a:gd name="T3" fmla="*/ 55 h 55"/>
                  <a:gd name="T4" fmla="*/ 13 w 61"/>
                  <a:gd name="T5" fmla="*/ 17 h 55"/>
                  <a:gd name="T6" fmla="*/ 1 w 61"/>
                  <a:gd name="T7" fmla="*/ 5 h 55"/>
                  <a:gd name="T8" fmla="*/ 5 w 61"/>
                  <a:gd name="T9" fmla="*/ 1 h 55"/>
                  <a:gd name="T10" fmla="*/ 33 w 61"/>
                  <a:gd name="T11" fmla="*/ 25 h 55"/>
                </a:gdLst>
                <a:ahLst/>
                <a:cxnLst>
                  <a:cxn ang="0">
                    <a:pos x="T0" y="T1"/>
                  </a:cxn>
                  <a:cxn ang="0">
                    <a:pos x="T2" y="T3"/>
                  </a:cxn>
                  <a:cxn ang="0">
                    <a:pos x="T4" y="T5"/>
                  </a:cxn>
                  <a:cxn ang="0">
                    <a:pos x="T6" y="T7"/>
                  </a:cxn>
                  <a:cxn ang="0">
                    <a:pos x="T8" y="T9"/>
                  </a:cxn>
                  <a:cxn ang="0">
                    <a:pos x="T10" y="T11"/>
                  </a:cxn>
                </a:cxnLst>
                <a:rect l="0" t="0" r="r" b="b"/>
                <a:pathLst>
                  <a:path w="61" h="55">
                    <a:moveTo>
                      <a:pt x="33" y="25"/>
                    </a:moveTo>
                    <a:cubicBezTo>
                      <a:pt x="42" y="35"/>
                      <a:pt x="52" y="45"/>
                      <a:pt x="61" y="55"/>
                    </a:cubicBezTo>
                    <a:cubicBezTo>
                      <a:pt x="41" y="48"/>
                      <a:pt x="30" y="28"/>
                      <a:pt x="13" y="17"/>
                    </a:cubicBezTo>
                    <a:cubicBezTo>
                      <a:pt x="9" y="13"/>
                      <a:pt x="5" y="9"/>
                      <a:pt x="1" y="5"/>
                    </a:cubicBezTo>
                    <a:cubicBezTo>
                      <a:pt x="0" y="1"/>
                      <a:pt x="1" y="0"/>
                      <a:pt x="5" y="1"/>
                    </a:cubicBezTo>
                    <a:cubicBezTo>
                      <a:pt x="14" y="9"/>
                      <a:pt x="24" y="17"/>
                      <a:pt x="33" y="25"/>
                    </a:cubicBezTo>
                    <a:close/>
                  </a:path>
                </a:pathLst>
              </a:custGeom>
              <a:solidFill>
                <a:srgbClr val="5F4A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4" name="Freeform 181">
                <a:extLst>
                  <a:ext uri="{FF2B5EF4-FFF2-40B4-BE49-F238E27FC236}">
                    <a16:creationId xmlns:a16="http://schemas.microsoft.com/office/drawing/2014/main" id="{3377DDE3-1206-470C-9CDD-ED04D77F2A41}"/>
                  </a:ext>
                </a:extLst>
              </p:cNvPr>
              <p:cNvSpPr>
                <a:spLocks/>
              </p:cNvSpPr>
              <p:nvPr/>
            </p:nvSpPr>
            <p:spPr bwMode="auto">
              <a:xfrm>
                <a:off x="591" y="2381"/>
                <a:ext cx="20" cy="55"/>
              </a:xfrm>
              <a:custGeom>
                <a:avLst/>
                <a:gdLst>
                  <a:gd name="T0" fmla="*/ 13 w 18"/>
                  <a:gd name="T1" fmla="*/ 0 h 49"/>
                  <a:gd name="T2" fmla="*/ 18 w 18"/>
                  <a:gd name="T3" fmla="*/ 5 h 49"/>
                  <a:gd name="T4" fmla="*/ 6 w 18"/>
                  <a:gd name="T5" fmla="*/ 49 h 49"/>
                  <a:gd name="T6" fmla="*/ 13 w 18"/>
                  <a:gd name="T7" fmla="*/ 0 h 49"/>
                </a:gdLst>
                <a:ahLst/>
                <a:cxnLst>
                  <a:cxn ang="0">
                    <a:pos x="T0" y="T1"/>
                  </a:cxn>
                  <a:cxn ang="0">
                    <a:pos x="T2" y="T3"/>
                  </a:cxn>
                  <a:cxn ang="0">
                    <a:pos x="T4" y="T5"/>
                  </a:cxn>
                  <a:cxn ang="0">
                    <a:pos x="T6" y="T7"/>
                  </a:cxn>
                </a:cxnLst>
                <a:rect l="0" t="0" r="r" b="b"/>
                <a:pathLst>
                  <a:path w="18" h="49">
                    <a:moveTo>
                      <a:pt x="13" y="0"/>
                    </a:moveTo>
                    <a:cubicBezTo>
                      <a:pt x="14" y="2"/>
                      <a:pt x="16" y="3"/>
                      <a:pt x="18" y="5"/>
                    </a:cubicBezTo>
                    <a:cubicBezTo>
                      <a:pt x="14" y="19"/>
                      <a:pt x="17" y="35"/>
                      <a:pt x="6" y="49"/>
                    </a:cubicBezTo>
                    <a:cubicBezTo>
                      <a:pt x="0" y="30"/>
                      <a:pt x="4" y="15"/>
                      <a:pt x="13" y="0"/>
                    </a:cubicBezTo>
                    <a:close/>
                  </a:path>
                </a:pathLst>
              </a:custGeom>
              <a:solidFill>
                <a:srgbClr val="A5969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5" name="Freeform 182">
                <a:extLst>
                  <a:ext uri="{FF2B5EF4-FFF2-40B4-BE49-F238E27FC236}">
                    <a16:creationId xmlns:a16="http://schemas.microsoft.com/office/drawing/2014/main" id="{34F10DBA-E80E-429A-B7FD-F5855F588FFA}"/>
                  </a:ext>
                </a:extLst>
              </p:cNvPr>
              <p:cNvSpPr>
                <a:spLocks/>
              </p:cNvSpPr>
              <p:nvPr/>
            </p:nvSpPr>
            <p:spPr bwMode="auto">
              <a:xfrm>
                <a:off x="2015" y="2197"/>
                <a:ext cx="26" cy="75"/>
              </a:xfrm>
              <a:custGeom>
                <a:avLst/>
                <a:gdLst>
                  <a:gd name="T0" fmla="*/ 18 w 23"/>
                  <a:gd name="T1" fmla="*/ 65 h 67"/>
                  <a:gd name="T2" fmla="*/ 5 w 23"/>
                  <a:gd name="T3" fmla="*/ 16 h 67"/>
                  <a:gd name="T4" fmla="*/ 7 w 23"/>
                  <a:gd name="T5" fmla="*/ 0 h 67"/>
                  <a:gd name="T6" fmla="*/ 23 w 23"/>
                  <a:gd name="T7" fmla="*/ 64 h 67"/>
                  <a:gd name="T8" fmla="*/ 21 w 23"/>
                  <a:gd name="T9" fmla="*/ 67 h 67"/>
                  <a:gd name="T10" fmla="*/ 18 w 23"/>
                  <a:gd name="T11" fmla="*/ 65 h 67"/>
                </a:gdLst>
                <a:ahLst/>
                <a:cxnLst>
                  <a:cxn ang="0">
                    <a:pos x="T0" y="T1"/>
                  </a:cxn>
                  <a:cxn ang="0">
                    <a:pos x="T2" y="T3"/>
                  </a:cxn>
                  <a:cxn ang="0">
                    <a:pos x="T4" y="T5"/>
                  </a:cxn>
                  <a:cxn ang="0">
                    <a:pos x="T6" y="T7"/>
                  </a:cxn>
                  <a:cxn ang="0">
                    <a:pos x="T8" y="T9"/>
                  </a:cxn>
                  <a:cxn ang="0">
                    <a:pos x="T10" y="T11"/>
                  </a:cxn>
                </a:cxnLst>
                <a:rect l="0" t="0" r="r" b="b"/>
                <a:pathLst>
                  <a:path w="23" h="67">
                    <a:moveTo>
                      <a:pt x="18" y="65"/>
                    </a:moveTo>
                    <a:cubicBezTo>
                      <a:pt x="14" y="49"/>
                      <a:pt x="9" y="32"/>
                      <a:pt x="5" y="16"/>
                    </a:cubicBezTo>
                    <a:cubicBezTo>
                      <a:pt x="4" y="10"/>
                      <a:pt x="0" y="4"/>
                      <a:pt x="7" y="0"/>
                    </a:cubicBezTo>
                    <a:cubicBezTo>
                      <a:pt x="13" y="21"/>
                      <a:pt x="18" y="43"/>
                      <a:pt x="23" y="64"/>
                    </a:cubicBezTo>
                    <a:cubicBezTo>
                      <a:pt x="23" y="65"/>
                      <a:pt x="22" y="67"/>
                      <a:pt x="21" y="67"/>
                    </a:cubicBezTo>
                    <a:cubicBezTo>
                      <a:pt x="20" y="67"/>
                      <a:pt x="19" y="66"/>
                      <a:pt x="18" y="65"/>
                    </a:cubicBezTo>
                    <a:close/>
                  </a:path>
                </a:pathLst>
              </a:custGeom>
              <a:solidFill>
                <a:srgbClr val="8273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6" name="Freeform 183">
                <a:extLst>
                  <a:ext uri="{FF2B5EF4-FFF2-40B4-BE49-F238E27FC236}">
                    <a16:creationId xmlns:a16="http://schemas.microsoft.com/office/drawing/2014/main" id="{D2B155D2-7C5E-4C6C-8DBF-C5E73100E691}"/>
                  </a:ext>
                </a:extLst>
              </p:cNvPr>
              <p:cNvSpPr>
                <a:spLocks/>
              </p:cNvSpPr>
              <p:nvPr/>
            </p:nvSpPr>
            <p:spPr bwMode="auto">
              <a:xfrm>
                <a:off x="2074" y="458"/>
                <a:ext cx="14" cy="93"/>
              </a:xfrm>
              <a:custGeom>
                <a:avLst/>
                <a:gdLst>
                  <a:gd name="T0" fmla="*/ 11 w 13"/>
                  <a:gd name="T1" fmla="*/ 5 h 83"/>
                  <a:gd name="T2" fmla="*/ 6 w 13"/>
                  <a:gd name="T3" fmla="*/ 83 h 83"/>
                  <a:gd name="T4" fmla="*/ 2 w 13"/>
                  <a:gd name="T5" fmla="*/ 77 h 83"/>
                  <a:gd name="T6" fmla="*/ 1 w 13"/>
                  <a:gd name="T7" fmla="*/ 55 h 83"/>
                  <a:gd name="T8" fmla="*/ 3 w 13"/>
                  <a:gd name="T9" fmla="*/ 12 h 83"/>
                  <a:gd name="T10" fmla="*/ 3 w 13"/>
                  <a:gd name="T11" fmla="*/ 8 h 83"/>
                  <a:gd name="T12" fmla="*/ 3 w 13"/>
                  <a:gd name="T13" fmla="*/ 5 h 83"/>
                  <a:gd name="T14" fmla="*/ 11 w 13"/>
                  <a:gd name="T15" fmla="*/ 5 h 8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83">
                    <a:moveTo>
                      <a:pt x="11" y="5"/>
                    </a:moveTo>
                    <a:cubicBezTo>
                      <a:pt x="12" y="31"/>
                      <a:pt x="13" y="57"/>
                      <a:pt x="6" y="83"/>
                    </a:cubicBezTo>
                    <a:cubicBezTo>
                      <a:pt x="5" y="81"/>
                      <a:pt x="3" y="79"/>
                      <a:pt x="2" y="77"/>
                    </a:cubicBezTo>
                    <a:cubicBezTo>
                      <a:pt x="0" y="69"/>
                      <a:pt x="1" y="62"/>
                      <a:pt x="1" y="55"/>
                    </a:cubicBezTo>
                    <a:cubicBezTo>
                      <a:pt x="5" y="40"/>
                      <a:pt x="2" y="26"/>
                      <a:pt x="3" y="12"/>
                    </a:cubicBezTo>
                    <a:cubicBezTo>
                      <a:pt x="3" y="11"/>
                      <a:pt x="3" y="10"/>
                      <a:pt x="3" y="8"/>
                    </a:cubicBezTo>
                    <a:cubicBezTo>
                      <a:pt x="3" y="7"/>
                      <a:pt x="3" y="6"/>
                      <a:pt x="3" y="5"/>
                    </a:cubicBezTo>
                    <a:cubicBezTo>
                      <a:pt x="6" y="5"/>
                      <a:pt x="8" y="0"/>
                      <a:pt x="11" y="5"/>
                    </a:cubicBezTo>
                    <a:close/>
                  </a:path>
                </a:pathLst>
              </a:custGeom>
              <a:solidFill>
                <a:srgbClr val="E1DBD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7" name="Freeform 184">
                <a:extLst>
                  <a:ext uri="{FF2B5EF4-FFF2-40B4-BE49-F238E27FC236}">
                    <a16:creationId xmlns:a16="http://schemas.microsoft.com/office/drawing/2014/main" id="{8E15D589-3045-4C27-B574-F6F7F5741400}"/>
                  </a:ext>
                </a:extLst>
              </p:cNvPr>
              <p:cNvSpPr>
                <a:spLocks/>
              </p:cNvSpPr>
              <p:nvPr/>
            </p:nvSpPr>
            <p:spPr bwMode="auto">
              <a:xfrm>
                <a:off x="2357" y="3829"/>
                <a:ext cx="37" cy="42"/>
              </a:xfrm>
              <a:custGeom>
                <a:avLst/>
                <a:gdLst>
                  <a:gd name="T0" fmla="*/ 31 w 33"/>
                  <a:gd name="T1" fmla="*/ 15 h 37"/>
                  <a:gd name="T2" fmla="*/ 23 w 33"/>
                  <a:gd name="T3" fmla="*/ 37 h 37"/>
                  <a:gd name="T4" fmla="*/ 12 w 33"/>
                  <a:gd name="T5" fmla="*/ 32 h 37"/>
                  <a:gd name="T6" fmla="*/ 2 w 33"/>
                  <a:gd name="T7" fmla="*/ 19 h 37"/>
                  <a:gd name="T8" fmla="*/ 16 w 33"/>
                  <a:gd name="T9" fmla="*/ 15 h 37"/>
                  <a:gd name="T10" fmla="*/ 22 w 33"/>
                  <a:gd name="T11" fmla="*/ 10 h 37"/>
                  <a:gd name="T12" fmla="*/ 27 w 33"/>
                  <a:gd name="T13" fmla="*/ 0 h 37"/>
                  <a:gd name="T14" fmla="*/ 31 w 33"/>
                  <a:gd name="T15" fmla="*/ 15 h 3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3" h="37">
                    <a:moveTo>
                      <a:pt x="31" y="15"/>
                    </a:moveTo>
                    <a:cubicBezTo>
                      <a:pt x="24" y="21"/>
                      <a:pt x="33" y="32"/>
                      <a:pt x="23" y="37"/>
                    </a:cubicBezTo>
                    <a:cubicBezTo>
                      <a:pt x="19" y="36"/>
                      <a:pt x="16" y="34"/>
                      <a:pt x="12" y="32"/>
                    </a:cubicBezTo>
                    <a:cubicBezTo>
                      <a:pt x="7" y="29"/>
                      <a:pt x="0" y="26"/>
                      <a:pt x="2" y="19"/>
                    </a:cubicBezTo>
                    <a:cubicBezTo>
                      <a:pt x="3" y="10"/>
                      <a:pt x="11" y="17"/>
                      <a:pt x="16" y="15"/>
                    </a:cubicBezTo>
                    <a:cubicBezTo>
                      <a:pt x="19" y="14"/>
                      <a:pt x="22" y="14"/>
                      <a:pt x="22" y="10"/>
                    </a:cubicBezTo>
                    <a:cubicBezTo>
                      <a:pt x="22" y="6"/>
                      <a:pt x="21" y="2"/>
                      <a:pt x="27" y="0"/>
                    </a:cubicBezTo>
                    <a:cubicBezTo>
                      <a:pt x="28" y="5"/>
                      <a:pt x="29" y="10"/>
                      <a:pt x="31" y="15"/>
                    </a:cubicBezTo>
                    <a:close/>
                  </a:path>
                </a:pathLst>
              </a:custGeom>
              <a:solidFill>
                <a:srgbClr val="3490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8" name="Freeform 185">
                <a:extLst>
                  <a:ext uri="{FF2B5EF4-FFF2-40B4-BE49-F238E27FC236}">
                    <a16:creationId xmlns:a16="http://schemas.microsoft.com/office/drawing/2014/main" id="{2A6AA7BE-5012-43BE-A18C-BA604E162CC6}"/>
                  </a:ext>
                </a:extLst>
              </p:cNvPr>
              <p:cNvSpPr>
                <a:spLocks/>
              </p:cNvSpPr>
              <p:nvPr/>
            </p:nvSpPr>
            <p:spPr bwMode="auto">
              <a:xfrm>
                <a:off x="1865" y="467"/>
                <a:ext cx="30" cy="74"/>
              </a:xfrm>
              <a:custGeom>
                <a:avLst/>
                <a:gdLst>
                  <a:gd name="T0" fmla="*/ 21 w 27"/>
                  <a:gd name="T1" fmla="*/ 13 h 66"/>
                  <a:gd name="T2" fmla="*/ 4 w 27"/>
                  <a:gd name="T3" fmla="*/ 65 h 66"/>
                  <a:gd name="T4" fmla="*/ 0 w 27"/>
                  <a:gd name="T5" fmla="*/ 64 h 66"/>
                  <a:gd name="T6" fmla="*/ 1 w 27"/>
                  <a:gd name="T7" fmla="*/ 53 h 66"/>
                  <a:gd name="T8" fmla="*/ 20 w 27"/>
                  <a:gd name="T9" fmla="*/ 0 h 66"/>
                  <a:gd name="T10" fmla="*/ 21 w 27"/>
                  <a:gd name="T11" fmla="*/ 13 h 66"/>
                </a:gdLst>
                <a:ahLst/>
                <a:cxnLst>
                  <a:cxn ang="0">
                    <a:pos x="T0" y="T1"/>
                  </a:cxn>
                  <a:cxn ang="0">
                    <a:pos x="T2" y="T3"/>
                  </a:cxn>
                  <a:cxn ang="0">
                    <a:pos x="T4" y="T5"/>
                  </a:cxn>
                  <a:cxn ang="0">
                    <a:pos x="T6" y="T7"/>
                  </a:cxn>
                  <a:cxn ang="0">
                    <a:pos x="T8" y="T9"/>
                  </a:cxn>
                  <a:cxn ang="0">
                    <a:pos x="T10" y="T11"/>
                  </a:cxn>
                </a:cxnLst>
                <a:rect l="0" t="0" r="r" b="b"/>
                <a:pathLst>
                  <a:path w="27" h="66">
                    <a:moveTo>
                      <a:pt x="21" y="13"/>
                    </a:moveTo>
                    <a:cubicBezTo>
                      <a:pt x="10" y="28"/>
                      <a:pt x="11" y="48"/>
                      <a:pt x="4" y="65"/>
                    </a:cubicBezTo>
                    <a:cubicBezTo>
                      <a:pt x="3" y="66"/>
                      <a:pt x="1" y="66"/>
                      <a:pt x="0" y="64"/>
                    </a:cubicBezTo>
                    <a:cubicBezTo>
                      <a:pt x="0" y="61"/>
                      <a:pt x="0" y="57"/>
                      <a:pt x="1" y="53"/>
                    </a:cubicBezTo>
                    <a:cubicBezTo>
                      <a:pt x="8" y="36"/>
                      <a:pt x="7" y="15"/>
                      <a:pt x="20" y="0"/>
                    </a:cubicBezTo>
                    <a:cubicBezTo>
                      <a:pt x="27" y="5"/>
                      <a:pt x="20" y="9"/>
                      <a:pt x="21" y="13"/>
                    </a:cubicBezTo>
                    <a:close/>
                  </a:path>
                </a:pathLst>
              </a:custGeom>
              <a:solidFill>
                <a:srgbClr val="674E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9" name="Freeform 186">
                <a:extLst>
                  <a:ext uri="{FF2B5EF4-FFF2-40B4-BE49-F238E27FC236}">
                    <a16:creationId xmlns:a16="http://schemas.microsoft.com/office/drawing/2014/main" id="{FADCCD85-50A3-478C-BF40-9490E9266640}"/>
                  </a:ext>
                </a:extLst>
              </p:cNvPr>
              <p:cNvSpPr>
                <a:spLocks/>
              </p:cNvSpPr>
              <p:nvPr/>
            </p:nvSpPr>
            <p:spPr bwMode="auto">
              <a:xfrm>
                <a:off x="1740" y="786"/>
                <a:ext cx="27" cy="59"/>
              </a:xfrm>
              <a:custGeom>
                <a:avLst/>
                <a:gdLst>
                  <a:gd name="T0" fmla="*/ 15 w 24"/>
                  <a:gd name="T1" fmla="*/ 0 h 53"/>
                  <a:gd name="T2" fmla="*/ 20 w 24"/>
                  <a:gd name="T3" fmla="*/ 5 h 53"/>
                  <a:gd name="T4" fmla="*/ 3 w 24"/>
                  <a:gd name="T5" fmla="*/ 53 h 53"/>
                  <a:gd name="T6" fmla="*/ 0 w 24"/>
                  <a:gd name="T7" fmla="*/ 45 h 53"/>
                  <a:gd name="T8" fmla="*/ 15 w 24"/>
                  <a:gd name="T9" fmla="*/ 0 h 53"/>
                </a:gdLst>
                <a:ahLst/>
                <a:cxnLst>
                  <a:cxn ang="0">
                    <a:pos x="T0" y="T1"/>
                  </a:cxn>
                  <a:cxn ang="0">
                    <a:pos x="T2" y="T3"/>
                  </a:cxn>
                  <a:cxn ang="0">
                    <a:pos x="T4" y="T5"/>
                  </a:cxn>
                  <a:cxn ang="0">
                    <a:pos x="T6" y="T7"/>
                  </a:cxn>
                  <a:cxn ang="0">
                    <a:pos x="T8" y="T9"/>
                  </a:cxn>
                </a:cxnLst>
                <a:rect l="0" t="0" r="r" b="b"/>
                <a:pathLst>
                  <a:path w="24" h="53">
                    <a:moveTo>
                      <a:pt x="15" y="0"/>
                    </a:moveTo>
                    <a:cubicBezTo>
                      <a:pt x="17" y="1"/>
                      <a:pt x="18" y="3"/>
                      <a:pt x="20" y="5"/>
                    </a:cubicBezTo>
                    <a:cubicBezTo>
                      <a:pt x="24" y="24"/>
                      <a:pt x="17" y="40"/>
                      <a:pt x="3" y="53"/>
                    </a:cubicBezTo>
                    <a:cubicBezTo>
                      <a:pt x="2" y="50"/>
                      <a:pt x="1" y="48"/>
                      <a:pt x="0" y="45"/>
                    </a:cubicBezTo>
                    <a:cubicBezTo>
                      <a:pt x="6" y="30"/>
                      <a:pt x="6" y="13"/>
                      <a:pt x="15" y="0"/>
                    </a:cubicBezTo>
                    <a:close/>
                  </a:path>
                </a:pathLst>
              </a:custGeom>
              <a:solidFill>
                <a:srgbClr val="7466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0" name="Freeform 187">
                <a:extLst>
                  <a:ext uri="{FF2B5EF4-FFF2-40B4-BE49-F238E27FC236}">
                    <a16:creationId xmlns:a16="http://schemas.microsoft.com/office/drawing/2014/main" id="{0318E988-546C-48AB-8CEC-19A3D36BD809}"/>
                  </a:ext>
                </a:extLst>
              </p:cNvPr>
              <p:cNvSpPr>
                <a:spLocks/>
              </p:cNvSpPr>
              <p:nvPr/>
            </p:nvSpPr>
            <p:spPr bwMode="auto">
              <a:xfrm>
                <a:off x="2230" y="3309"/>
                <a:ext cx="81" cy="12"/>
              </a:xfrm>
              <a:custGeom>
                <a:avLst/>
                <a:gdLst>
                  <a:gd name="T0" fmla="*/ 72 w 72"/>
                  <a:gd name="T1" fmla="*/ 11 h 11"/>
                  <a:gd name="T2" fmla="*/ 43 w 72"/>
                  <a:gd name="T3" fmla="*/ 7 h 11"/>
                  <a:gd name="T4" fmla="*/ 0 w 72"/>
                  <a:gd name="T5" fmla="*/ 7 h 11"/>
                  <a:gd name="T6" fmla="*/ 72 w 72"/>
                  <a:gd name="T7" fmla="*/ 4 h 11"/>
                  <a:gd name="T8" fmla="*/ 72 w 72"/>
                  <a:gd name="T9" fmla="*/ 11 h 11"/>
                </a:gdLst>
                <a:ahLst/>
                <a:cxnLst>
                  <a:cxn ang="0">
                    <a:pos x="T0" y="T1"/>
                  </a:cxn>
                  <a:cxn ang="0">
                    <a:pos x="T2" y="T3"/>
                  </a:cxn>
                  <a:cxn ang="0">
                    <a:pos x="T4" y="T5"/>
                  </a:cxn>
                  <a:cxn ang="0">
                    <a:pos x="T6" y="T7"/>
                  </a:cxn>
                  <a:cxn ang="0">
                    <a:pos x="T8" y="T9"/>
                  </a:cxn>
                </a:cxnLst>
                <a:rect l="0" t="0" r="r" b="b"/>
                <a:pathLst>
                  <a:path w="72" h="11">
                    <a:moveTo>
                      <a:pt x="72" y="11"/>
                    </a:moveTo>
                    <a:cubicBezTo>
                      <a:pt x="63" y="5"/>
                      <a:pt x="52" y="6"/>
                      <a:pt x="43" y="7"/>
                    </a:cubicBezTo>
                    <a:cubicBezTo>
                      <a:pt x="28" y="10"/>
                      <a:pt x="14" y="9"/>
                      <a:pt x="0" y="7"/>
                    </a:cubicBezTo>
                    <a:cubicBezTo>
                      <a:pt x="24" y="0"/>
                      <a:pt x="48" y="4"/>
                      <a:pt x="72" y="4"/>
                    </a:cubicBezTo>
                    <a:cubicBezTo>
                      <a:pt x="72" y="6"/>
                      <a:pt x="72" y="9"/>
                      <a:pt x="72" y="11"/>
                    </a:cubicBezTo>
                    <a:close/>
                  </a:path>
                </a:pathLst>
              </a:custGeom>
              <a:solidFill>
                <a:srgbClr val="84BC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1" name="Freeform 188">
                <a:extLst>
                  <a:ext uri="{FF2B5EF4-FFF2-40B4-BE49-F238E27FC236}">
                    <a16:creationId xmlns:a16="http://schemas.microsoft.com/office/drawing/2014/main" id="{8292F720-CE0B-4338-AB40-3FDA363787E9}"/>
                  </a:ext>
                </a:extLst>
              </p:cNvPr>
              <p:cNvSpPr>
                <a:spLocks/>
              </p:cNvSpPr>
              <p:nvPr/>
            </p:nvSpPr>
            <p:spPr bwMode="auto">
              <a:xfrm>
                <a:off x="692" y="739"/>
                <a:ext cx="41" cy="30"/>
              </a:xfrm>
              <a:custGeom>
                <a:avLst/>
                <a:gdLst>
                  <a:gd name="T0" fmla="*/ 36 w 36"/>
                  <a:gd name="T1" fmla="*/ 23 h 27"/>
                  <a:gd name="T2" fmla="*/ 32 w 36"/>
                  <a:gd name="T3" fmla="*/ 27 h 27"/>
                  <a:gd name="T4" fmla="*/ 14 w 36"/>
                  <a:gd name="T5" fmla="*/ 15 h 27"/>
                  <a:gd name="T6" fmla="*/ 5 w 36"/>
                  <a:gd name="T7" fmla="*/ 7 h 27"/>
                  <a:gd name="T8" fmla="*/ 18 w 36"/>
                  <a:gd name="T9" fmla="*/ 9 h 27"/>
                  <a:gd name="T10" fmla="*/ 28 w 36"/>
                  <a:gd name="T11" fmla="*/ 15 h 27"/>
                  <a:gd name="T12" fmla="*/ 36 w 36"/>
                  <a:gd name="T13" fmla="*/ 23 h 27"/>
                </a:gdLst>
                <a:ahLst/>
                <a:cxnLst>
                  <a:cxn ang="0">
                    <a:pos x="T0" y="T1"/>
                  </a:cxn>
                  <a:cxn ang="0">
                    <a:pos x="T2" y="T3"/>
                  </a:cxn>
                  <a:cxn ang="0">
                    <a:pos x="T4" y="T5"/>
                  </a:cxn>
                  <a:cxn ang="0">
                    <a:pos x="T6" y="T7"/>
                  </a:cxn>
                  <a:cxn ang="0">
                    <a:pos x="T8" y="T9"/>
                  </a:cxn>
                  <a:cxn ang="0">
                    <a:pos x="T10" y="T11"/>
                  </a:cxn>
                  <a:cxn ang="0">
                    <a:pos x="T12" y="T13"/>
                  </a:cxn>
                </a:cxnLst>
                <a:rect l="0" t="0" r="r" b="b"/>
                <a:pathLst>
                  <a:path w="36" h="27">
                    <a:moveTo>
                      <a:pt x="36" y="23"/>
                    </a:moveTo>
                    <a:cubicBezTo>
                      <a:pt x="35" y="25"/>
                      <a:pt x="33" y="26"/>
                      <a:pt x="32" y="27"/>
                    </a:cubicBezTo>
                    <a:cubicBezTo>
                      <a:pt x="26" y="23"/>
                      <a:pt x="19" y="20"/>
                      <a:pt x="14" y="15"/>
                    </a:cubicBezTo>
                    <a:cubicBezTo>
                      <a:pt x="11" y="12"/>
                      <a:pt x="0" y="16"/>
                      <a:pt x="5" y="7"/>
                    </a:cubicBezTo>
                    <a:cubicBezTo>
                      <a:pt x="8" y="0"/>
                      <a:pt x="14" y="7"/>
                      <a:pt x="18" y="9"/>
                    </a:cubicBezTo>
                    <a:cubicBezTo>
                      <a:pt x="22" y="10"/>
                      <a:pt x="25" y="13"/>
                      <a:pt x="28" y="15"/>
                    </a:cubicBezTo>
                    <a:cubicBezTo>
                      <a:pt x="31" y="18"/>
                      <a:pt x="33" y="21"/>
                      <a:pt x="36" y="23"/>
                    </a:cubicBezTo>
                    <a:close/>
                  </a:path>
                </a:pathLst>
              </a:custGeom>
              <a:solidFill>
                <a:srgbClr val="7A5D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2" name="Freeform 189">
                <a:extLst>
                  <a:ext uri="{FF2B5EF4-FFF2-40B4-BE49-F238E27FC236}">
                    <a16:creationId xmlns:a16="http://schemas.microsoft.com/office/drawing/2014/main" id="{56CDFE13-23B9-4332-A116-90CFF788B4CE}"/>
                  </a:ext>
                </a:extLst>
              </p:cNvPr>
              <p:cNvSpPr>
                <a:spLocks/>
              </p:cNvSpPr>
              <p:nvPr/>
            </p:nvSpPr>
            <p:spPr bwMode="auto">
              <a:xfrm>
                <a:off x="1201" y="778"/>
                <a:ext cx="8" cy="72"/>
              </a:xfrm>
              <a:custGeom>
                <a:avLst/>
                <a:gdLst>
                  <a:gd name="T0" fmla="*/ 7 w 7"/>
                  <a:gd name="T1" fmla="*/ 0 h 64"/>
                  <a:gd name="T2" fmla="*/ 7 w 7"/>
                  <a:gd name="T3" fmla="*/ 64 h 64"/>
                  <a:gd name="T4" fmla="*/ 7 w 7"/>
                  <a:gd name="T5" fmla="*/ 0 h 64"/>
                </a:gdLst>
                <a:ahLst/>
                <a:cxnLst>
                  <a:cxn ang="0">
                    <a:pos x="T0" y="T1"/>
                  </a:cxn>
                  <a:cxn ang="0">
                    <a:pos x="T2" y="T3"/>
                  </a:cxn>
                  <a:cxn ang="0">
                    <a:pos x="T4" y="T5"/>
                  </a:cxn>
                </a:cxnLst>
                <a:rect l="0" t="0" r="r" b="b"/>
                <a:pathLst>
                  <a:path w="7" h="64">
                    <a:moveTo>
                      <a:pt x="7" y="0"/>
                    </a:moveTo>
                    <a:cubicBezTo>
                      <a:pt x="7" y="21"/>
                      <a:pt x="7" y="43"/>
                      <a:pt x="7" y="64"/>
                    </a:cubicBezTo>
                    <a:cubicBezTo>
                      <a:pt x="0" y="43"/>
                      <a:pt x="1" y="21"/>
                      <a:pt x="7" y="0"/>
                    </a:cubicBezTo>
                    <a:close/>
                  </a:path>
                </a:pathLst>
              </a:custGeom>
              <a:solidFill>
                <a:srgbClr val="F1D9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3" name="Freeform 190">
                <a:extLst>
                  <a:ext uri="{FF2B5EF4-FFF2-40B4-BE49-F238E27FC236}">
                    <a16:creationId xmlns:a16="http://schemas.microsoft.com/office/drawing/2014/main" id="{A85B3F67-6C91-424F-942E-7474B58EEE5E}"/>
                  </a:ext>
                </a:extLst>
              </p:cNvPr>
              <p:cNvSpPr>
                <a:spLocks/>
              </p:cNvSpPr>
              <p:nvPr/>
            </p:nvSpPr>
            <p:spPr bwMode="auto">
              <a:xfrm>
                <a:off x="915" y="1187"/>
                <a:ext cx="20" cy="31"/>
              </a:xfrm>
              <a:custGeom>
                <a:avLst/>
                <a:gdLst>
                  <a:gd name="T0" fmla="*/ 13 w 18"/>
                  <a:gd name="T1" fmla="*/ 0 h 28"/>
                  <a:gd name="T2" fmla="*/ 18 w 18"/>
                  <a:gd name="T3" fmla="*/ 0 h 28"/>
                  <a:gd name="T4" fmla="*/ 2 w 18"/>
                  <a:gd name="T5" fmla="*/ 28 h 28"/>
                  <a:gd name="T6" fmla="*/ 13 w 18"/>
                  <a:gd name="T7" fmla="*/ 0 h 28"/>
                </a:gdLst>
                <a:ahLst/>
                <a:cxnLst>
                  <a:cxn ang="0">
                    <a:pos x="T0" y="T1"/>
                  </a:cxn>
                  <a:cxn ang="0">
                    <a:pos x="T2" y="T3"/>
                  </a:cxn>
                  <a:cxn ang="0">
                    <a:pos x="T4" y="T5"/>
                  </a:cxn>
                  <a:cxn ang="0">
                    <a:pos x="T6" y="T7"/>
                  </a:cxn>
                </a:cxnLst>
                <a:rect l="0" t="0" r="r" b="b"/>
                <a:pathLst>
                  <a:path w="18" h="28">
                    <a:moveTo>
                      <a:pt x="13" y="0"/>
                    </a:moveTo>
                    <a:cubicBezTo>
                      <a:pt x="14" y="0"/>
                      <a:pt x="16" y="0"/>
                      <a:pt x="18" y="0"/>
                    </a:cubicBezTo>
                    <a:cubicBezTo>
                      <a:pt x="12" y="9"/>
                      <a:pt x="13" y="22"/>
                      <a:pt x="2" y="28"/>
                    </a:cubicBezTo>
                    <a:cubicBezTo>
                      <a:pt x="0" y="16"/>
                      <a:pt x="5" y="8"/>
                      <a:pt x="13" y="0"/>
                    </a:cubicBezTo>
                    <a:close/>
                  </a:path>
                </a:pathLst>
              </a:custGeom>
              <a:solidFill>
                <a:srgbClr val="816D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4" name="Freeform 191">
                <a:extLst>
                  <a:ext uri="{FF2B5EF4-FFF2-40B4-BE49-F238E27FC236}">
                    <a16:creationId xmlns:a16="http://schemas.microsoft.com/office/drawing/2014/main" id="{A7F48C4E-07DB-48A6-89C7-78CB2C5E7318}"/>
                  </a:ext>
                </a:extLst>
              </p:cNvPr>
              <p:cNvSpPr>
                <a:spLocks/>
              </p:cNvSpPr>
              <p:nvPr/>
            </p:nvSpPr>
            <p:spPr bwMode="auto">
              <a:xfrm>
                <a:off x="1961" y="1447"/>
                <a:ext cx="26" cy="36"/>
              </a:xfrm>
              <a:custGeom>
                <a:avLst/>
                <a:gdLst>
                  <a:gd name="T0" fmla="*/ 23 w 23"/>
                  <a:gd name="T1" fmla="*/ 32 h 32"/>
                  <a:gd name="T2" fmla="*/ 8 w 23"/>
                  <a:gd name="T3" fmla="*/ 0 h 32"/>
                  <a:gd name="T4" fmla="*/ 23 w 23"/>
                  <a:gd name="T5" fmla="*/ 32 h 32"/>
                </a:gdLst>
                <a:ahLst/>
                <a:cxnLst>
                  <a:cxn ang="0">
                    <a:pos x="T0" y="T1"/>
                  </a:cxn>
                  <a:cxn ang="0">
                    <a:pos x="T2" y="T3"/>
                  </a:cxn>
                  <a:cxn ang="0">
                    <a:pos x="T4" y="T5"/>
                  </a:cxn>
                </a:cxnLst>
                <a:rect l="0" t="0" r="r" b="b"/>
                <a:pathLst>
                  <a:path w="23" h="32">
                    <a:moveTo>
                      <a:pt x="23" y="32"/>
                    </a:moveTo>
                    <a:cubicBezTo>
                      <a:pt x="0" y="30"/>
                      <a:pt x="10" y="11"/>
                      <a:pt x="8" y="0"/>
                    </a:cubicBezTo>
                    <a:cubicBezTo>
                      <a:pt x="15" y="9"/>
                      <a:pt x="14" y="23"/>
                      <a:pt x="23" y="32"/>
                    </a:cubicBezTo>
                    <a:close/>
                  </a:path>
                </a:pathLst>
              </a:custGeom>
              <a:solidFill>
                <a:srgbClr val="E9D0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5" name="Freeform 192">
                <a:extLst>
                  <a:ext uri="{FF2B5EF4-FFF2-40B4-BE49-F238E27FC236}">
                    <a16:creationId xmlns:a16="http://schemas.microsoft.com/office/drawing/2014/main" id="{7367C455-8476-45F0-9DD1-3966B1D8304A}"/>
                  </a:ext>
                </a:extLst>
              </p:cNvPr>
              <p:cNvSpPr>
                <a:spLocks/>
              </p:cNvSpPr>
              <p:nvPr/>
            </p:nvSpPr>
            <p:spPr bwMode="auto">
              <a:xfrm>
                <a:off x="850" y="531"/>
                <a:ext cx="22" cy="22"/>
              </a:xfrm>
              <a:custGeom>
                <a:avLst/>
                <a:gdLst>
                  <a:gd name="T0" fmla="*/ 20 w 20"/>
                  <a:gd name="T1" fmla="*/ 16 h 20"/>
                  <a:gd name="T2" fmla="*/ 16 w 20"/>
                  <a:gd name="T3" fmla="*/ 20 h 20"/>
                  <a:gd name="T4" fmla="*/ 0 w 20"/>
                  <a:gd name="T5" fmla="*/ 0 h 20"/>
                  <a:gd name="T6" fmla="*/ 20 w 20"/>
                  <a:gd name="T7" fmla="*/ 16 h 20"/>
                </a:gdLst>
                <a:ahLst/>
                <a:cxnLst>
                  <a:cxn ang="0">
                    <a:pos x="T0" y="T1"/>
                  </a:cxn>
                  <a:cxn ang="0">
                    <a:pos x="T2" y="T3"/>
                  </a:cxn>
                  <a:cxn ang="0">
                    <a:pos x="T4" y="T5"/>
                  </a:cxn>
                  <a:cxn ang="0">
                    <a:pos x="T6" y="T7"/>
                  </a:cxn>
                </a:cxnLst>
                <a:rect l="0" t="0" r="r" b="b"/>
                <a:pathLst>
                  <a:path w="20" h="20">
                    <a:moveTo>
                      <a:pt x="20" y="16"/>
                    </a:moveTo>
                    <a:cubicBezTo>
                      <a:pt x="19" y="17"/>
                      <a:pt x="17" y="19"/>
                      <a:pt x="16" y="20"/>
                    </a:cubicBezTo>
                    <a:cubicBezTo>
                      <a:pt x="9" y="16"/>
                      <a:pt x="4" y="10"/>
                      <a:pt x="0" y="0"/>
                    </a:cubicBezTo>
                    <a:cubicBezTo>
                      <a:pt x="11" y="2"/>
                      <a:pt x="15" y="10"/>
                      <a:pt x="20" y="16"/>
                    </a:cubicBezTo>
                    <a:close/>
                  </a:path>
                </a:pathLst>
              </a:custGeom>
              <a:solidFill>
                <a:srgbClr val="9087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6" name="Freeform 193">
                <a:extLst>
                  <a:ext uri="{FF2B5EF4-FFF2-40B4-BE49-F238E27FC236}">
                    <a16:creationId xmlns:a16="http://schemas.microsoft.com/office/drawing/2014/main" id="{7C526D9D-10E6-483F-9B7E-84B758A21C07}"/>
                  </a:ext>
                </a:extLst>
              </p:cNvPr>
              <p:cNvSpPr>
                <a:spLocks/>
              </p:cNvSpPr>
              <p:nvPr/>
            </p:nvSpPr>
            <p:spPr bwMode="auto">
              <a:xfrm>
                <a:off x="733" y="739"/>
                <a:ext cx="18" cy="24"/>
              </a:xfrm>
              <a:custGeom>
                <a:avLst/>
                <a:gdLst>
                  <a:gd name="T0" fmla="*/ 13 w 16"/>
                  <a:gd name="T1" fmla="*/ 11 h 22"/>
                  <a:gd name="T2" fmla="*/ 15 w 16"/>
                  <a:gd name="T3" fmla="*/ 19 h 22"/>
                  <a:gd name="T4" fmla="*/ 8 w 16"/>
                  <a:gd name="T5" fmla="*/ 16 h 22"/>
                  <a:gd name="T6" fmla="*/ 0 w 16"/>
                  <a:gd name="T7" fmla="*/ 7 h 22"/>
                  <a:gd name="T8" fmla="*/ 0 w 16"/>
                  <a:gd name="T9" fmla="*/ 0 h 22"/>
                  <a:gd name="T10" fmla="*/ 5 w 16"/>
                  <a:gd name="T11" fmla="*/ 2 h 22"/>
                  <a:gd name="T12" fmla="*/ 13 w 16"/>
                  <a:gd name="T13" fmla="*/ 11 h 22"/>
                </a:gdLst>
                <a:ahLst/>
                <a:cxnLst>
                  <a:cxn ang="0">
                    <a:pos x="T0" y="T1"/>
                  </a:cxn>
                  <a:cxn ang="0">
                    <a:pos x="T2" y="T3"/>
                  </a:cxn>
                  <a:cxn ang="0">
                    <a:pos x="T4" y="T5"/>
                  </a:cxn>
                  <a:cxn ang="0">
                    <a:pos x="T6" y="T7"/>
                  </a:cxn>
                  <a:cxn ang="0">
                    <a:pos x="T8" y="T9"/>
                  </a:cxn>
                  <a:cxn ang="0">
                    <a:pos x="T10" y="T11"/>
                  </a:cxn>
                  <a:cxn ang="0">
                    <a:pos x="T12" y="T13"/>
                  </a:cxn>
                </a:cxnLst>
                <a:rect l="0" t="0" r="r" b="b"/>
                <a:pathLst>
                  <a:path w="16" h="22">
                    <a:moveTo>
                      <a:pt x="13" y="11"/>
                    </a:moveTo>
                    <a:cubicBezTo>
                      <a:pt x="14" y="14"/>
                      <a:pt x="16" y="18"/>
                      <a:pt x="15" y="19"/>
                    </a:cubicBezTo>
                    <a:cubicBezTo>
                      <a:pt x="12" y="22"/>
                      <a:pt x="10" y="17"/>
                      <a:pt x="8" y="16"/>
                    </a:cubicBezTo>
                    <a:cubicBezTo>
                      <a:pt x="5" y="13"/>
                      <a:pt x="3" y="10"/>
                      <a:pt x="0" y="7"/>
                    </a:cubicBezTo>
                    <a:cubicBezTo>
                      <a:pt x="0" y="5"/>
                      <a:pt x="0" y="3"/>
                      <a:pt x="0" y="0"/>
                    </a:cubicBezTo>
                    <a:cubicBezTo>
                      <a:pt x="1" y="1"/>
                      <a:pt x="3" y="1"/>
                      <a:pt x="5" y="2"/>
                    </a:cubicBezTo>
                    <a:cubicBezTo>
                      <a:pt x="8" y="5"/>
                      <a:pt x="10" y="8"/>
                      <a:pt x="13" y="11"/>
                    </a:cubicBezTo>
                    <a:close/>
                  </a:path>
                </a:pathLst>
              </a:custGeom>
              <a:solidFill>
                <a:srgbClr val="927C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7" name="Freeform 194">
                <a:extLst>
                  <a:ext uri="{FF2B5EF4-FFF2-40B4-BE49-F238E27FC236}">
                    <a16:creationId xmlns:a16="http://schemas.microsoft.com/office/drawing/2014/main" id="{99BBFEDF-FC9C-4C0C-8984-9CA649E030FA}"/>
                  </a:ext>
                </a:extLst>
              </p:cNvPr>
              <p:cNvSpPr>
                <a:spLocks/>
              </p:cNvSpPr>
              <p:nvPr/>
            </p:nvSpPr>
            <p:spPr bwMode="auto">
              <a:xfrm>
                <a:off x="1945" y="461"/>
                <a:ext cx="13" cy="34"/>
              </a:xfrm>
              <a:custGeom>
                <a:avLst/>
                <a:gdLst>
                  <a:gd name="T0" fmla="*/ 1 w 11"/>
                  <a:gd name="T1" fmla="*/ 30 h 30"/>
                  <a:gd name="T2" fmla="*/ 8 w 11"/>
                  <a:gd name="T3" fmla="*/ 0 h 30"/>
                  <a:gd name="T4" fmla="*/ 1 w 11"/>
                  <a:gd name="T5" fmla="*/ 30 h 30"/>
                </a:gdLst>
                <a:ahLst/>
                <a:cxnLst>
                  <a:cxn ang="0">
                    <a:pos x="T0" y="T1"/>
                  </a:cxn>
                  <a:cxn ang="0">
                    <a:pos x="T2" y="T3"/>
                  </a:cxn>
                  <a:cxn ang="0">
                    <a:pos x="T4" y="T5"/>
                  </a:cxn>
                </a:cxnLst>
                <a:rect l="0" t="0" r="r" b="b"/>
                <a:pathLst>
                  <a:path w="11" h="30">
                    <a:moveTo>
                      <a:pt x="1" y="30"/>
                    </a:moveTo>
                    <a:cubicBezTo>
                      <a:pt x="0" y="20"/>
                      <a:pt x="1" y="10"/>
                      <a:pt x="8" y="0"/>
                    </a:cubicBezTo>
                    <a:cubicBezTo>
                      <a:pt x="11" y="12"/>
                      <a:pt x="7" y="21"/>
                      <a:pt x="1" y="30"/>
                    </a:cubicBezTo>
                    <a:close/>
                  </a:path>
                </a:pathLst>
              </a:custGeom>
              <a:solidFill>
                <a:srgbClr val="F0D8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8" name="Freeform 195">
                <a:extLst>
                  <a:ext uri="{FF2B5EF4-FFF2-40B4-BE49-F238E27FC236}">
                    <a16:creationId xmlns:a16="http://schemas.microsoft.com/office/drawing/2014/main" id="{F33A87BF-7704-4B56-B5F6-AB7B0FE2114B}"/>
                  </a:ext>
                </a:extLst>
              </p:cNvPr>
              <p:cNvSpPr>
                <a:spLocks/>
              </p:cNvSpPr>
              <p:nvPr/>
            </p:nvSpPr>
            <p:spPr bwMode="auto">
              <a:xfrm>
                <a:off x="853" y="575"/>
                <a:ext cx="15" cy="18"/>
              </a:xfrm>
              <a:custGeom>
                <a:avLst/>
                <a:gdLst>
                  <a:gd name="T0" fmla="*/ 4 w 13"/>
                  <a:gd name="T1" fmla="*/ 2 h 16"/>
                  <a:gd name="T2" fmla="*/ 12 w 13"/>
                  <a:gd name="T3" fmla="*/ 16 h 16"/>
                  <a:gd name="T4" fmla="*/ 1 w 13"/>
                  <a:gd name="T5" fmla="*/ 0 h 16"/>
                  <a:gd name="T6" fmla="*/ 4 w 13"/>
                  <a:gd name="T7" fmla="*/ 2 h 16"/>
                </a:gdLst>
                <a:ahLst/>
                <a:cxnLst>
                  <a:cxn ang="0">
                    <a:pos x="T0" y="T1"/>
                  </a:cxn>
                  <a:cxn ang="0">
                    <a:pos x="T2" y="T3"/>
                  </a:cxn>
                  <a:cxn ang="0">
                    <a:pos x="T4" y="T5"/>
                  </a:cxn>
                  <a:cxn ang="0">
                    <a:pos x="T6" y="T7"/>
                  </a:cxn>
                </a:cxnLst>
                <a:rect l="0" t="0" r="r" b="b"/>
                <a:pathLst>
                  <a:path w="13" h="16">
                    <a:moveTo>
                      <a:pt x="4" y="2"/>
                    </a:moveTo>
                    <a:cubicBezTo>
                      <a:pt x="6" y="7"/>
                      <a:pt x="13" y="9"/>
                      <a:pt x="12" y="16"/>
                    </a:cubicBezTo>
                    <a:cubicBezTo>
                      <a:pt x="0" y="11"/>
                      <a:pt x="0" y="11"/>
                      <a:pt x="1" y="0"/>
                    </a:cubicBezTo>
                    <a:cubicBezTo>
                      <a:pt x="2" y="1"/>
                      <a:pt x="3" y="2"/>
                      <a:pt x="4" y="2"/>
                    </a:cubicBezTo>
                    <a:close/>
                  </a:path>
                </a:pathLst>
              </a:custGeom>
              <a:solidFill>
                <a:srgbClr val="9881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9" name="Freeform 196">
                <a:extLst>
                  <a:ext uri="{FF2B5EF4-FFF2-40B4-BE49-F238E27FC236}">
                    <a16:creationId xmlns:a16="http://schemas.microsoft.com/office/drawing/2014/main" id="{892EEEA7-3949-4E17-AAE7-CB8A4C0034B8}"/>
                  </a:ext>
                </a:extLst>
              </p:cNvPr>
              <p:cNvSpPr>
                <a:spLocks/>
              </p:cNvSpPr>
              <p:nvPr/>
            </p:nvSpPr>
            <p:spPr bwMode="auto">
              <a:xfrm>
                <a:off x="8" y="4198"/>
                <a:ext cx="1301" cy="86"/>
              </a:xfrm>
              <a:custGeom>
                <a:avLst/>
                <a:gdLst>
                  <a:gd name="T0" fmla="*/ 2 w 1158"/>
                  <a:gd name="T1" fmla="*/ 16 h 77"/>
                  <a:gd name="T2" fmla="*/ 69 w 1158"/>
                  <a:gd name="T3" fmla="*/ 11 h 77"/>
                  <a:gd name="T4" fmla="*/ 85 w 1158"/>
                  <a:gd name="T5" fmla="*/ 0 h 77"/>
                  <a:gd name="T6" fmla="*/ 182 w 1158"/>
                  <a:gd name="T7" fmla="*/ 16 h 77"/>
                  <a:gd name="T8" fmla="*/ 229 w 1158"/>
                  <a:gd name="T9" fmla="*/ 21 h 77"/>
                  <a:gd name="T10" fmla="*/ 243 w 1158"/>
                  <a:gd name="T11" fmla="*/ 15 h 77"/>
                  <a:gd name="T12" fmla="*/ 252 w 1158"/>
                  <a:gd name="T13" fmla="*/ 14 h 77"/>
                  <a:gd name="T14" fmla="*/ 357 w 1158"/>
                  <a:gd name="T15" fmla="*/ 24 h 77"/>
                  <a:gd name="T16" fmla="*/ 483 w 1158"/>
                  <a:gd name="T17" fmla="*/ 27 h 77"/>
                  <a:gd name="T18" fmla="*/ 557 w 1158"/>
                  <a:gd name="T19" fmla="*/ 34 h 77"/>
                  <a:gd name="T20" fmla="*/ 671 w 1158"/>
                  <a:gd name="T21" fmla="*/ 37 h 77"/>
                  <a:gd name="T22" fmla="*/ 726 w 1158"/>
                  <a:gd name="T23" fmla="*/ 33 h 77"/>
                  <a:gd name="T24" fmla="*/ 807 w 1158"/>
                  <a:gd name="T25" fmla="*/ 37 h 77"/>
                  <a:gd name="T26" fmla="*/ 873 w 1158"/>
                  <a:gd name="T27" fmla="*/ 38 h 77"/>
                  <a:gd name="T28" fmla="*/ 931 w 1158"/>
                  <a:gd name="T29" fmla="*/ 43 h 77"/>
                  <a:gd name="T30" fmla="*/ 1016 w 1158"/>
                  <a:gd name="T31" fmla="*/ 42 h 77"/>
                  <a:gd name="T32" fmla="*/ 1111 w 1158"/>
                  <a:gd name="T33" fmla="*/ 43 h 77"/>
                  <a:gd name="T34" fmla="*/ 1145 w 1158"/>
                  <a:gd name="T35" fmla="*/ 45 h 77"/>
                  <a:gd name="T36" fmla="*/ 1126 w 1158"/>
                  <a:gd name="T37" fmla="*/ 54 h 77"/>
                  <a:gd name="T38" fmla="*/ 1093 w 1158"/>
                  <a:gd name="T39" fmla="*/ 55 h 77"/>
                  <a:gd name="T40" fmla="*/ 1147 w 1158"/>
                  <a:gd name="T41" fmla="*/ 63 h 77"/>
                  <a:gd name="T42" fmla="*/ 1157 w 1158"/>
                  <a:gd name="T43" fmla="*/ 75 h 77"/>
                  <a:gd name="T44" fmla="*/ 1108 w 1158"/>
                  <a:gd name="T45" fmla="*/ 74 h 77"/>
                  <a:gd name="T46" fmla="*/ 1010 w 1158"/>
                  <a:gd name="T47" fmla="*/ 76 h 77"/>
                  <a:gd name="T48" fmla="*/ 739 w 1158"/>
                  <a:gd name="T49" fmla="*/ 68 h 77"/>
                  <a:gd name="T50" fmla="*/ 666 w 1158"/>
                  <a:gd name="T51" fmla="*/ 67 h 77"/>
                  <a:gd name="T52" fmla="*/ 568 w 1158"/>
                  <a:gd name="T53" fmla="*/ 63 h 77"/>
                  <a:gd name="T54" fmla="*/ 510 w 1158"/>
                  <a:gd name="T55" fmla="*/ 66 h 77"/>
                  <a:gd name="T56" fmla="*/ 415 w 1158"/>
                  <a:gd name="T57" fmla="*/ 62 h 77"/>
                  <a:gd name="T58" fmla="*/ 389 w 1158"/>
                  <a:gd name="T59" fmla="*/ 60 h 77"/>
                  <a:gd name="T60" fmla="*/ 406 w 1158"/>
                  <a:gd name="T61" fmla="*/ 42 h 77"/>
                  <a:gd name="T62" fmla="*/ 373 w 1158"/>
                  <a:gd name="T63" fmla="*/ 59 h 77"/>
                  <a:gd name="T64" fmla="*/ 205 w 1158"/>
                  <a:gd name="T65" fmla="*/ 49 h 77"/>
                  <a:gd name="T66" fmla="*/ 81 w 1158"/>
                  <a:gd name="T67" fmla="*/ 37 h 77"/>
                  <a:gd name="T68" fmla="*/ 16 w 1158"/>
                  <a:gd name="T69" fmla="*/ 37 h 77"/>
                  <a:gd name="T70" fmla="*/ 2 w 1158"/>
                  <a:gd name="T71" fmla="*/ 16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158" h="77">
                    <a:moveTo>
                      <a:pt x="2" y="16"/>
                    </a:moveTo>
                    <a:cubicBezTo>
                      <a:pt x="26" y="38"/>
                      <a:pt x="47" y="17"/>
                      <a:pt x="69" y="11"/>
                    </a:cubicBezTo>
                    <a:cubicBezTo>
                      <a:pt x="75" y="10"/>
                      <a:pt x="80" y="4"/>
                      <a:pt x="85" y="0"/>
                    </a:cubicBezTo>
                    <a:cubicBezTo>
                      <a:pt x="117" y="11"/>
                      <a:pt x="150" y="12"/>
                      <a:pt x="182" y="16"/>
                    </a:cubicBezTo>
                    <a:cubicBezTo>
                      <a:pt x="198" y="17"/>
                      <a:pt x="214" y="16"/>
                      <a:pt x="229" y="21"/>
                    </a:cubicBezTo>
                    <a:cubicBezTo>
                      <a:pt x="233" y="23"/>
                      <a:pt x="243" y="28"/>
                      <a:pt x="243" y="15"/>
                    </a:cubicBezTo>
                    <a:cubicBezTo>
                      <a:pt x="243" y="11"/>
                      <a:pt x="248" y="13"/>
                      <a:pt x="252" y="14"/>
                    </a:cubicBezTo>
                    <a:cubicBezTo>
                      <a:pt x="286" y="23"/>
                      <a:pt x="323" y="18"/>
                      <a:pt x="357" y="24"/>
                    </a:cubicBezTo>
                    <a:cubicBezTo>
                      <a:pt x="399" y="32"/>
                      <a:pt x="441" y="24"/>
                      <a:pt x="483" y="27"/>
                    </a:cubicBezTo>
                    <a:cubicBezTo>
                      <a:pt x="508" y="30"/>
                      <a:pt x="533" y="33"/>
                      <a:pt x="557" y="34"/>
                    </a:cubicBezTo>
                    <a:cubicBezTo>
                      <a:pt x="595" y="35"/>
                      <a:pt x="634" y="34"/>
                      <a:pt x="671" y="37"/>
                    </a:cubicBezTo>
                    <a:cubicBezTo>
                      <a:pt x="691" y="39"/>
                      <a:pt x="709" y="28"/>
                      <a:pt x="726" y="33"/>
                    </a:cubicBezTo>
                    <a:cubicBezTo>
                      <a:pt x="753" y="40"/>
                      <a:pt x="780" y="31"/>
                      <a:pt x="807" y="37"/>
                    </a:cubicBezTo>
                    <a:cubicBezTo>
                      <a:pt x="828" y="41"/>
                      <a:pt x="851" y="39"/>
                      <a:pt x="873" y="38"/>
                    </a:cubicBezTo>
                    <a:cubicBezTo>
                      <a:pt x="893" y="37"/>
                      <a:pt x="912" y="41"/>
                      <a:pt x="931" y="43"/>
                    </a:cubicBezTo>
                    <a:cubicBezTo>
                      <a:pt x="960" y="46"/>
                      <a:pt x="988" y="44"/>
                      <a:pt x="1016" y="42"/>
                    </a:cubicBezTo>
                    <a:cubicBezTo>
                      <a:pt x="1048" y="41"/>
                      <a:pt x="1079" y="37"/>
                      <a:pt x="1111" y="43"/>
                    </a:cubicBezTo>
                    <a:cubicBezTo>
                      <a:pt x="1122" y="45"/>
                      <a:pt x="1134" y="44"/>
                      <a:pt x="1145" y="45"/>
                    </a:cubicBezTo>
                    <a:cubicBezTo>
                      <a:pt x="1142" y="55"/>
                      <a:pt x="1133" y="53"/>
                      <a:pt x="1126" y="54"/>
                    </a:cubicBezTo>
                    <a:cubicBezTo>
                      <a:pt x="1115" y="55"/>
                      <a:pt x="1104" y="54"/>
                      <a:pt x="1093" y="55"/>
                    </a:cubicBezTo>
                    <a:cubicBezTo>
                      <a:pt x="1112" y="53"/>
                      <a:pt x="1126" y="75"/>
                      <a:pt x="1147" y="63"/>
                    </a:cubicBezTo>
                    <a:cubicBezTo>
                      <a:pt x="1155" y="59"/>
                      <a:pt x="1158" y="67"/>
                      <a:pt x="1157" y="75"/>
                    </a:cubicBezTo>
                    <a:cubicBezTo>
                      <a:pt x="1141" y="76"/>
                      <a:pt x="1124" y="74"/>
                      <a:pt x="1108" y="74"/>
                    </a:cubicBezTo>
                    <a:cubicBezTo>
                      <a:pt x="1075" y="74"/>
                      <a:pt x="1043" y="77"/>
                      <a:pt x="1010" y="76"/>
                    </a:cubicBezTo>
                    <a:cubicBezTo>
                      <a:pt x="920" y="73"/>
                      <a:pt x="829" y="70"/>
                      <a:pt x="739" y="68"/>
                    </a:cubicBezTo>
                    <a:cubicBezTo>
                      <a:pt x="714" y="67"/>
                      <a:pt x="690" y="65"/>
                      <a:pt x="666" y="67"/>
                    </a:cubicBezTo>
                    <a:cubicBezTo>
                      <a:pt x="633" y="71"/>
                      <a:pt x="600" y="57"/>
                      <a:pt x="568" y="63"/>
                    </a:cubicBezTo>
                    <a:cubicBezTo>
                      <a:pt x="548" y="66"/>
                      <a:pt x="529" y="65"/>
                      <a:pt x="510" y="66"/>
                    </a:cubicBezTo>
                    <a:cubicBezTo>
                      <a:pt x="478" y="68"/>
                      <a:pt x="446" y="64"/>
                      <a:pt x="415" y="62"/>
                    </a:cubicBezTo>
                    <a:cubicBezTo>
                      <a:pt x="406" y="62"/>
                      <a:pt x="398" y="61"/>
                      <a:pt x="389" y="60"/>
                    </a:cubicBezTo>
                    <a:cubicBezTo>
                      <a:pt x="394" y="50"/>
                      <a:pt x="398" y="39"/>
                      <a:pt x="406" y="42"/>
                    </a:cubicBezTo>
                    <a:cubicBezTo>
                      <a:pt x="389" y="39"/>
                      <a:pt x="381" y="41"/>
                      <a:pt x="373" y="59"/>
                    </a:cubicBezTo>
                    <a:cubicBezTo>
                      <a:pt x="317" y="56"/>
                      <a:pt x="261" y="52"/>
                      <a:pt x="205" y="49"/>
                    </a:cubicBezTo>
                    <a:cubicBezTo>
                      <a:pt x="163" y="48"/>
                      <a:pt x="122" y="39"/>
                      <a:pt x="81" y="37"/>
                    </a:cubicBezTo>
                    <a:cubicBezTo>
                      <a:pt x="59" y="37"/>
                      <a:pt x="38" y="41"/>
                      <a:pt x="16" y="37"/>
                    </a:cubicBezTo>
                    <a:cubicBezTo>
                      <a:pt x="3" y="34"/>
                      <a:pt x="0" y="28"/>
                      <a:pt x="2" y="16"/>
                    </a:cubicBezTo>
                    <a:close/>
                  </a:path>
                </a:pathLst>
              </a:custGeom>
              <a:solidFill>
                <a:srgbClr val="95C3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0" name="Freeform 197">
                <a:extLst>
                  <a:ext uri="{FF2B5EF4-FFF2-40B4-BE49-F238E27FC236}">
                    <a16:creationId xmlns:a16="http://schemas.microsoft.com/office/drawing/2014/main" id="{1BAAE529-6AEF-4B01-B1EF-1078192B1215}"/>
                  </a:ext>
                </a:extLst>
              </p:cNvPr>
              <p:cNvSpPr>
                <a:spLocks/>
              </p:cNvSpPr>
              <p:nvPr/>
            </p:nvSpPr>
            <p:spPr bwMode="auto">
              <a:xfrm>
                <a:off x="1480" y="4214"/>
                <a:ext cx="763" cy="72"/>
              </a:xfrm>
              <a:custGeom>
                <a:avLst/>
                <a:gdLst>
                  <a:gd name="T0" fmla="*/ 11 w 679"/>
                  <a:gd name="T1" fmla="*/ 33 h 64"/>
                  <a:gd name="T2" fmla="*/ 135 w 679"/>
                  <a:gd name="T3" fmla="*/ 24 h 64"/>
                  <a:gd name="T4" fmla="*/ 222 w 679"/>
                  <a:gd name="T5" fmla="*/ 25 h 64"/>
                  <a:gd name="T6" fmla="*/ 365 w 679"/>
                  <a:gd name="T7" fmla="*/ 23 h 64"/>
                  <a:gd name="T8" fmla="*/ 430 w 679"/>
                  <a:gd name="T9" fmla="*/ 16 h 64"/>
                  <a:gd name="T10" fmla="*/ 501 w 679"/>
                  <a:gd name="T11" fmla="*/ 13 h 64"/>
                  <a:gd name="T12" fmla="*/ 615 w 679"/>
                  <a:gd name="T13" fmla="*/ 4 h 64"/>
                  <a:gd name="T14" fmla="*/ 670 w 679"/>
                  <a:gd name="T15" fmla="*/ 1 h 64"/>
                  <a:gd name="T16" fmla="*/ 679 w 679"/>
                  <a:gd name="T17" fmla="*/ 9 h 64"/>
                  <a:gd name="T18" fmla="*/ 656 w 679"/>
                  <a:gd name="T19" fmla="*/ 24 h 64"/>
                  <a:gd name="T20" fmla="*/ 637 w 679"/>
                  <a:gd name="T21" fmla="*/ 27 h 64"/>
                  <a:gd name="T22" fmla="*/ 656 w 679"/>
                  <a:gd name="T23" fmla="*/ 38 h 64"/>
                  <a:gd name="T24" fmla="*/ 600 w 679"/>
                  <a:gd name="T25" fmla="*/ 39 h 64"/>
                  <a:gd name="T26" fmla="*/ 440 w 679"/>
                  <a:gd name="T27" fmla="*/ 45 h 64"/>
                  <a:gd name="T28" fmla="*/ 341 w 679"/>
                  <a:gd name="T29" fmla="*/ 53 h 64"/>
                  <a:gd name="T30" fmla="*/ 244 w 679"/>
                  <a:gd name="T31" fmla="*/ 55 h 64"/>
                  <a:gd name="T32" fmla="*/ 28 w 679"/>
                  <a:gd name="T33" fmla="*/ 61 h 64"/>
                  <a:gd name="T34" fmla="*/ 3 w 679"/>
                  <a:gd name="T35" fmla="*/ 61 h 64"/>
                  <a:gd name="T36" fmla="*/ 11 w 679"/>
                  <a:gd name="T37" fmla="*/ 33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79" h="64">
                    <a:moveTo>
                      <a:pt x="11" y="33"/>
                    </a:moveTo>
                    <a:cubicBezTo>
                      <a:pt x="53" y="36"/>
                      <a:pt x="94" y="30"/>
                      <a:pt x="135" y="24"/>
                    </a:cubicBezTo>
                    <a:cubicBezTo>
                      <a:pt x="163" y="20"/>
                      <a:pt x="193" y="26"/>
                      <a:pt x="222" y="25"/>
                    </a:cubicBezTo>
                    <a:cubicBezTo>
                      <a:pt x="270" y="23"/>
                      <a:pt x="317" y="18"/>
                      <a:pt x="365" y="23"/>
                    </a:cubicBezTo>
                    <a:cubicBezTo>
                      <a:pt x="388" y="25"/>
                      <a:pt x="408" y="18"/>
                      <a:pt x="430" y="16"/>
                    </a:cubicBezTo>
                    <a:cubicBezTo>
                      <a:pt x="454" y="14"/>
                      <a:pt x="478" y="14"/>
                      <a:pt x="501" y="13"/>
                    </a:cubicBezTo>
                    <a:cubicBezTo>
                      <a:pt x="539" y="11"/>
                      <a:pt x="577" y="13"/>
                      <a:pt x="615" y="4"/>
                    </a:cubicBezTo>
                    <a:cubicBezTo>
                      <a:pt x="632" y="0"/>
                      <a:pt x="652" y="2"/>
                      <a:pt x="670" y="1"/>
                    </a:cubicBezTo>
                    <a:cubicBezTo>
                      <a:pt x="675" y="1"/>
                      <a:pt x="679" y="3"/>
                      <a:pt x="679" y="9"/>
                    </a:cubicBezTo>
                    <a:cubicBezTo>
                      <a:pt x="677" y="21"/>
                      <a:pt x="669" y="26"/>
                      <a:pt x="656" y="24"/>
                    </a:cubicBezTo>
                    <a:cubicBezTo>
                      <a:pt x="650" y="23"/>
                      <a:pt x="643" y="22"/>
                      <a:pt x="637" y="27"/>
                    </a:cubicBezTo>
                    <a:cubicBezTo>
                      <a:pt x="642" y="33"/>
                      <a:pt x="652" y="30"/>
                      <a:pt x="656" y="38"/>
                    </a:cubicBezTo>
                    <a:cubicBezTo>
                      <a:pt x="637" y="46"/>
                      <a:pt x="619" y="37"/>
                      <a:pt x="600" y="39"/>
                    </a:cubicBezTo>
                    <a:cubicBezTo>
                      <a:pt x="547" y="44"/>
                      <a:pt x="492" y="38"/>
                      <a:pt x="440" y="45"/>
                    </a:cubicBezTo>
                    <a:cubicBezTo>
                      <a:pt x="407" y="49"/>
                      <a:pt x="373" y="42"/>
                      <a:pt x="341" y="53"/>
                    </a:cubicBezTo>
                    <a:cubicBezTo>
                      <a:pt x="308" y="33"/>
                      <a:pt x="276" y="55"/>
                      <a:pt x="244" y="55"/>
                    </a:cubicBezTo>
                    <a:cubicBezTo>
                      <a:pt x="172" y="57"/>
                      <a:pt x="100" y="64"/>
                      <a:pt x="28" y="61"/>
                    </a:cubicBezTo>
                    <a:cubicBezTo>
                      <a:pt x="19" y="60"/>
                      <a:pt x="11" y="61"/>
                      <a:pt x="3" y="61"/>
                    </a:cubicBezTo>
                    <a:cubicBezTo>
                      <a:pt x="0" y="50"/>
                      <a:pt x="0" y="40"/>
                      <a:pt x="11" y="33"/>
                    </a:cubicBezTo>
                    <a:close/>
                  </a:path>
                </a:pathLst>
              </a:custGeom>
              <a:solidFill>
                <a:srgbClr val="76B3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1" name="Freeform 198">
                <a:extLst>
                  <a:ext uri="{FF2B5EF4-FFF2-40B4-BE49-F238E27FC236}">
                    <a16:creationId xmlns:a16="http://schemas.microsoft.com/office/drawing/2014/main" id="{96D35441-8DB0-48C7-856E-2F31507B0346}"/>
                  </a:ext>
                </a:extLst>
              </p:cNvPr>
              <p:cNvSpPr>
                <a:spLocks/>
              </p:cNvSpPr>
              <p:nvPr/>
            </p:nvSpPr>
            <p:spPr bwMode="auto">
              <a:xfrm>
                <a:off x="2186" y="4216"/>
                <a:ext cx="214" cy="42"/>
              </a:xfrm>
              <a:custGeom>
                <a:avLst/>
                <a:gdLst>
                  <a:gd name="T0" fmla="*/ 28 w 190"/>
                  <a:gd name="T1" fmla="*/ 37 h 38"/>
                  <a:gd name="T2" fmla="*/ 16 w 190"/>
                  <a:gd name="T3" fmla="*/ 35 h 38"/>
                  <a:gd name="T4" fmla="*/ 0 w 190"/>
                  <a:gd name="T5" fmla="*/ 25 h 38"/>
                  <a:gd name="T6" fmla="*/ 21 w 190"/>
                  <a:gd name="T7" fmla="*/ 17 h 38"/>
                  <a:gd name="T8" fmla="*/ 51 w 190"/>
                  <a:gd name="T9" fmla="*/ 8 h 38"/>
                  <a:gd name="T10" fmla="*/ 51 w 190"/>
                  <a:gd name="T11" fmla="*/ 8 h 38"/>
                  <a:gd name="T12" fmla="*/ 71 w 190"/>
                  <a:gd name="T13" fmla="*/ 3 h 38"/>
                  <a:gd name="T14" fmla="*/ 108 w 190"/>
                  <a:gd name="T15" fmla="*/ 8 h 38"/>
                  <a:gd name="T16" fmla="*/ 155 w 190"/>
                  <a:gd name="T17" fmla="*/ 8 h 38"/>
                  <a:gd name="T18" fmla="*/ 190 w 190"/>
                  <a:gd name="T19" fmla="*/ 27 h 38"/>
                  <a:gd name="T20" fmla="*/ 43 w 190"/>
                  <a:gd name="T21" fmla="*/ 37 h 38"/>
                  <a:gd name="T22" fmla="*/ 28 w 190"/>
                  <a:gd name="T23" fmla="*/ 37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0" h="38">
                    <a:moveTo>
                      <a:pt x="28" y="37"/>
                    </a:moveTo>
                    <a:cubicBezTo>
                      <a:pt x="24" y="36"/>
                      <a:pt x="20" y="36"/>
                      <a:pt x="16" y="35"/>
                    </a:cubicBezTo>
                    <a:cubicBezTo>
                      <a:pt x="10" y="34"/>
                      <a:pt x="3" y="32"/>
                      <a:pt x="0" y="25"/>
                    </a:cubicBezTo>
                    <a:cubicBezTo>
                      <a:pt x="8" y="24"/>
                      <a:pt x="12" y="12"/>
                      <a:pt x="21" y="17"/>
                    </a:cubicBezTo>
                    <a:cubicBezTo>
                      <a:pt x="34" y="23"/>
                      <a:pt x="43" y="18"/>
                      <a:pt x="51" y="8"/>
                    </a:cubicBezTo>
                    <a:cubicBezTo>
                      <a:pt x="51" y="8"/>
                      <a:pt x="51" y="8"/>
                      <a:pt x="51" y="8"/>
                    </a:cubicBezTo>
                    <a:cubicBezTo>
                      <a:pt x="60" y="17"/>
                      <a:pt x="62" y="1"/>
                      <a:pt x="71" y="3"/>
                    </a:cubicBezTo>
                    <a:cubicBezTo>
                      <a:pt x="83" y="4"/>
                      <a:pt x="96" y="4"/>
                      <a:pt x="108" y="8"/>
                    </a:cubicBezTo>
                    <a:cubicBezTo>
                      <a:pt x="123" y="14"/>
                      <a:pt x="139" y="4"/>
                      <a:pt x="155" y="8"/>
                    </a:cubicBezTo>
                    <a:cubicBezTo>
                      <a:pt x="179" y="0"/>
                      <a:pt x="189" y="5"/>
                      <a:pt x="190" y="27"/>
                    </a:cubicBezTo>
                    <a:cubicBezTo>
                      <a:pt x="141" y="28"/>
                      <a:pt x="92" y="29"/>
                      <a:pt x="43" y="37"/>
                    </a:cubicBezTo>
                    <a:cubicBezTo>
                      <a:pt x="38" y="38"/>
                      <a:pt x="33" y="36"/>
                      <a:pt x="28" y="37"/>
                    </a:cubicBezTo>
                    <a:close/>
                  </a:path>
                </a:pathLst>
              </a:custGeom>
              <a:solidFill>
                <a:srgbClr val="4B9B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2" name="Freeform 199">
                <a:extLst>
                  <a:ext uri="{FF2B5EF4-FFF2-40B4-BE49-F238E27FC236}">
                    <a16:creationId xmlns:a16="http://schemas.microsoft.com/office/drawing/2014/main" id="{312F3A3F-5E8F-45BE-8392-F9DD9BA48325}"/>
                  </a:ext>
                </a:extLst>
              </p:cNvPr>
              <p:cNvSpPr>
                <a:spLocks/>
              </p:cNvSpPr>
              <p:nvPr/>
            </p:nvSpPr>
            <p:spPr bwMode="auto">
              <a:xfrm>
                <a:off x="1226" y="4247"/>
                <a:ext cx="200" cy="37"/>
              </a:xfrm>
              <a:custGeom>
                <a:avLst/>
                <a:gdLst>
                  <a:gd name="T0" fmla="*/ 73 w 178"/>
                  <a:gd name="T1" fmla="*/ 31 h 33"/>
                  <a:gd name="T2" fmla="*/ 60 w 178"/>
                  <a:gd name="T3" fmla="*/ 27 h 33"/>
                  <a:gd name="T4" fmla="*/ 41 w 178"/>
                  <a:gd name="T5" fmla="*/ 27 h 33"/>
                  <a:gd name="T6" fmla="*/ 8 w 178"/>
                  <a:gd name="T7" fmla="*/ 18 h 33"/>
                  <a:gd name="T8" fmla="*/ 3 w 178"/>
                  <a:gd name="T9" fmla="*/ 8 h 33"/>
                  <a:gd name="T10" fmla="*/ 12 w 178"/>
                  <a:gd name="T11" fmla="*/ 2 h 33"/>
                  <a:gd name="T12" fmla="*/ 61 w 178"/>
                  <a:gd name="T13" fmla="*/ 1 h 33"/>
                  <a:gd name="T14" fmla="*/ 89 w 178"/>
                  <a:gd name="T15" fmla="*/ 4 h 33"/>
                  <a:gd name="T16" fmla="*/ 150 w 178"/>
                  <a:gd name="T17" fmla="*/ 8 h 33"/>
                  <a:gd name="T18" fmla="*/ 164 w 178"/>
                  <a:gd name="T19" fmla="*/ 10 h 33"/>
                  <a:gd name="T20" fmla="*/ 177 w 178"/>
                  <a:gd name="T21" fmla="*/ 17 h 33"/>
                  <a:gd name="T22" fmla="*/ 166 w 178"/>
                  <a:gd name="T23" fmla="*/ 28 h 33"/>
                  <a:gd name="T24" fmla="*/ 161 w 178"/>
                  <a:gd name="T25" fmla="*/ 32 h 33"/>
                  <a:gd name="T26" fmla="*/ 73 w 178"/>
                  <a:gd name="T27" fmla="*/ 31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8" h="33">
                    <a:moveTo>
                      <a:pt x="73" y="31"/>
                    </a:moveTo>
                    <a:cubicBezTo>
                      <a:pt x="69" y="29"/>
                      <a:pt x="70" y="14"/>
                      <a:pt x="60" y="27"/>
                    </a:cubicBezTo>
                    <a:cubicBezTo>
                      <a:pt x="57" y="30"/>
                      <a:pt x="45" y="30"/>
                      <a:pt x="41" y="27"/>
                    </a:cubicBezTo>
                    <a:cubicBezTo>
                      <a:pt x="31" y="19"/>
                      <a:pt x="20" y="19"/>
                      <a:pt x="8" y="18"/>
                    </a:cubicBezTo>
                    <a:cubicBezTo>
                      <a:pt x="0" y="18"/>
                      <a:pt x="2" y="14"/>
                      <a:pt x="3" y="8"/>
                    </a:cubicBezTo>
                    <a:cubicBezTo>
                      <a:pt x="4" y="1"/>
                      <a:pt x="5" y="0"/>
                      <a:pt x="12" y="2"/>
                    </a:cubicBezTo>
                    <a:cubicBezTo>
                      <a:pt x="28" y="7"/>
                      <a:pt x="45" y="9"/>
                      <a:pt x="61" y="1"/>
                    </a:cubicBezTo>
                    <a:cubicBezTo>
                      <a:pt x="70" y="6"/>
                      <a:pt x="79" y="4"/>
                      <a:pt x="89" y="4"/>
                    </a:cubicBezTo>
                    <a:cubicBezTo>
                      <a:pt x="109" y="9"/>
                      <a:pt x="129" y="17"/>
                      <a:pt x="150" y="8"/>
                    </a:cubicBezTo>
                    <a:cubicBezTo>
                      <a:pt x="154" y="6"/>
                      <a:pt x="159" y="8"/>
                      <a:pt x="164" y="10"/>
                    </a:cubicBezTo>
                    <a:cubicBezTo>
                      <a:pt x="169" y="11"/>
                      <a:pt x="175" y="11"/>
                      <a:pt x="177" y="17"/>
                    </a:cubicBezTo>
                    <a:cubicBezTo>
                      <a:pt x="178" y="25"/>
                      <a:pt x="170" y="26"/>
                      <a:pt x="166" y="28"/>
                    </a:cubicBezTo>
                    <a:cubicBezTo>
                      <a:pt x="164" y="29"/>
                      <a:pt x="162" y="31"/>
                      <a:pt x="161" y="32"/>
                    </a:cubicBezTo>
                    <a:cubicBezTo>
                      <a:pt x="132" y="28"/>
                      <a:pt x="102" y="33"/>
                      <a:pt x="73" y="31"/>
                    </a:cubicBezTo>
                    <a:close/>
                  </a:path>
                </a:pathLst>
              </a:custGeom>
              <a:solidFill>
                <a:srgbClr val="71B1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3" name="Freeform 200">
                <a:extLst>
                  <a:ext uri="{FF2B5EF4-FFF2-40B4-BE49-F238E27FC236}">
                    <a16:creationId xmlns:a16="http://schemas.microsoft.com/office/drawing/2014/main" id="{918F5723-1A52-45ED-9B8C-BCF9EA7ECE1E}"/>
                  </a:ext>
                </a:extLst>
              </p:cNvPr>
              <p:cNvSpPr>
                <a:spLocks/>
              </p:cNvSpPr>
              <p:nvPr/>
            </p:nvSpPr>
            <p:spPr bwMode="auto">
              <a:xfrm>
                <a:off x="1326" y="4245"/>
                <a:ext cx="167" cy="45"/>
              </a:xfrm>
              <a:custGeom>
                <a:avLst/>
                <a:gdLst>
                  <a:gd name="T0" fmla="*/ 72 w 148"/>
                  <a:gd name="T1" fmla="*/ 34 h 40"/>
                  <a:gd name="T2" fmla="*/ 85 w 148"/>
                  <a:gd name="T3" fmla="*/ 20 h 40"/>
                  <a:gd name="T4" fmla="*/ 52 w 148"/>
                  <a:gd name="T5" fmla="*/ 22 h 40"/>
                  <a:gd name="T6" fmla="*/ 49 w 148"/>
                  <a:gd name="T7" fmla="*/ 23 h 40"/>
                  <a:gd name="T8" fmla="*/ 0 w 148"/>
                  <a:gd name="T9" fmla="*/ 6 h 40"/>
                  <a:gd name="T10" fmla="*/ 108 w 148"/>
                  <a:gd name="T11" fmla="*/ 6 h 40"/>
                  <a:gd name="T12" fmla="*/ 114 w 148"/>
                  <a:gd name="T13" fmla="*/ 14 h 40"/>
                  <a:gd name="T14" fmla="*/ 129 w 148"/>
                  <a:gd name="T15" fmla="*/ 21 h 40"/>
                  <a:gd name="T16" fmla="*/ 124 w 148"/>
                  <a:gd name="T17" fmla="*/ 3 h 40"/>
                  <a:gd name="T18" fmla="*/ 148 w 148"/>
                  <a:gd name="T19" fmla="*/ 6 h 40"/>
                  <a:gd name="T20" fmla="*/ 140 w 148"/>
                  <a:gd name="T21" fmla="*/ 34 h 40"/>
                  <a:gd name="T22" fmla="*/ 72 w 148"/>
                  <a:gd name="T23" fmla="*/ 3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8" h="40">
                    <a:moveTo>
                      <a:pt x="72" y="34"/>
                    </a:moveTo>
                    <a:cubicBezTo>
                      <a:pt x="70" y="24"/>
                      <a:pt x="81" y="25"/>
                      <a:pt x="85" y="20"/>
                    </a:cubicBezTo>
                    <a:cubicBezTo>
                      <a:pt x="74" y="22"/>
                      <a:pt x="62" y="2"/>
                      <a:pt x="52" y="22"/>
                    </a:cubicBezTo>
                    <a:cubicBezTo>
                      <a:pt x="51" y="22"/>
                      <a:pt x="49" y="23"/>
                      <a:pt x="49" y="23"/>
                    </a:cubicBezTo>
                    <a:cubicBezTo>
                      <a:pt x="36" y="8"/>
                      <a:pt x="13" y="21"/>
                      <a:pt x="0" y="6"/>
                    </a:cubicBezTo>
                    <a:cubicBezTo>
                      <a:pt x="36" y="6"/>
                      <a:pt x="72" y="6"/>
                      <a:pt x="108" y="6"/>
                    </a:cubicBezTo>
                    <a:cubicBezTo>
                      <a:pt x="114" y="5"/>
                      <a:pt x="93" y="25"/>
                      <a:pt x="114" y="14"/>
                    </a:cubicBezTo>
                    <a:cubicBezTo>
                      <a:pt x="119" y="12"/>
                      <a:pt x="124" y="17"/>
                      <a:pt x="129" y="21"/>
                    </a:cubicBezTo>
                    <a:cubicBezTo>
                      <a:pt x="125" y="15"/>
                      <a:pt x="121" y="9"/>
                      <a:pt x="124" y="3"/>
                    </a:cubicBezTo>
                    <a:cubicBezTo>
                      <a:pt x="132" y="0"/>
                      <a:pt x="140" y="4"/>
                      <a:pt x="148" y="6"/>
                    </a:cubicBezTo>
                    <a:cubicBezTo>
                      <a:pt x="145" y="15"/>
                      <a:pt x="142" y="25"/>
                      <a:pt x="140" y="34"/>
                    </a:cubicBezTo>
                    <a:cubicBezTo>
                      <a:pt x="117" y="40"/>
                      <a:pt x="95" y="38"/>
                      <a:pt x="72" y="34"/>
                    </a:cubicBezTo>
                    <a:close/>
                  </a:path>
                </a:pathLst>
              </a:custGeom>
              <a:solidFill>
                <a:srgbClr val="96C7D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4" name="Freeform 201">
                <a:extLst>
                  <a:ext uri="{FF2B5EF4-FFF2-40B4-BE49-F238E27FC236}">
                    <a16:creationId xmlns:a16="http://schemas.microsoft.com/office/drawing/2014/main" id="{48E2925D-124D-4FA1-9038-760C400CAD1B}"/>
                  </a:ext>
                </a:extLst>
              </p:cNvPr>
              <p:cNvSpPr>
                <a:spLocks/>
              </p:cNvSpPr>
              <p:nvPr/>
            </p:nvSpPr>
            <p:spPr bwMode="auto">
              <a:xfrm>
                <a:off x="423" y="4233"/>
                <a:ext cx="60" cy="32"/>
              </a:xfrm>
              <a:custGeom>
                <a:avLst/>
                <a:gdLst>
                  <a:gd name="T0" fmla="*/ 4 w 54"/>
                  <a:gd name="T1" fmla="*/ 27 h 28"/>
                  <a:gd name="T2" fmla="*/ 8 w 54"/>
                  <a:gd name="T3" fmla="*/ 7 h 28"/>
                  <a:gd name="T4" fmla="*/ 50 w 54"/>
                  <a:gd name="T5" fmla="*/ 6 h 28"/>
                  <a:gd name="T6" fmla="*/ 53 w 54"/>
                  <a:gd name="T7" fmla="*/ 13 h 28"/>
                  <a:gd name="T8" fmla="*/ 46 w 54"/>
                  <a:gd name="T9" fmla="*/ 19 h 28"/>
                  <a:gd name="T10" fmla="*/ 20 w 54"/>
                  <a:gd name="T11" fmla="*/ 28 h 28"/>
                  <a:gd name="T12" fmla="*/ 4 w 54"/>
                  <a:gd name="T13" fmla="*/ 27 h 28"/>
                </a:gdLst>
                <a:ahLst/>
                <a:cxnLst>
                  <a:cxn ang="0">
                    <a:pos x="T0" y="T1"/>
                  </a:cxn>
                  <a:cxn ang="0">
                    <a:pos x="T2" y="T3"/>
                  </a:cxn>
                  <a:cxn ang="0">
                    <a:pos x="T4" y="T5"/>
                  </a:cxn>
                  <a:cxn ang="0">
                    <a:pos x="T6" y="T7"/>
                  </a:cxn>
                  <a:cxn ang="0">
                    <a:pos x="T8" y="T9"/>
                  </a:cxn>
                  <a:cxn ang="0">
                    <a:pos x="T10" y="T11"/>
                  </a:cxn>
                  <a:cxn ang="0">
                    <a:pos x="T12" y="T13"/>
                  </a:cxn>
                </a:cxnLst>
                <a:rect l="0" t="0" r="r" b="b"/>
                <a:pathLst>
                  <a:path w="54" h="28">
                    <a:moveTo>
                      <a:pt x="4" y="27"/>
                    </a:moveTo>
                    <a:cubicBezTo>
                      <a:pt x="5" y="20"/>
                      <a:pt x="0" y="7"/>
                      <a:pt x="8" y="7"/>
                    </a:cubicBezTo>
                    <a:cubicBezTo>
                      <a:pt x="22" y="7"/>
                      <a:pt x="36" y="0"/>
                      <a:pt x="50" y="6"/>
                    </a:cubicBezTo>
                    <a:cubicBezTo>
                      <a:pt x="52" y="7"/>
                      <a:pt x="54" y="12"/>
                      <a:pt x="53" y="13"/>
                    </a:cubicBezTo>
                    <a:cubicBezTo>
                      <a:pt x="52" y="16"/>
                      <a:pt x="47" y="19"/>
                      <a:pt x="46" y="19"/>
                    </a:cubicBezTo>
                    <a:cubicBezTo>
                      <a:pt x="33" y="9"/>
                      <a:pt x="28" y="23"/>
                      <a:pt x="20" y="28"/>
                    </a:cubicBezTo>
                    <a:cubicBezTo>
                      <a:pt x="15" y="28"/>
                      <a:pt x="10" y="28"/>
                      <a:pt x="4" y="27"/>
                    </a:cubicBezTo>
                    <a:close/>
                  </a:path>
                </a:pathLst>
              </a:custGeom>
              <a:solidFill>
                <a:srgbClr val="58A2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5" name="Freeform 202">
                <a:extLst>
                  <a:ext uri="{FF2B5EF4-FFF2-40B4-BE49-F238E27FC236}">
                    <a16:creationId xmlns:a16="http://schemas.microsoft.com/office/drawing/2014/main" id="{CAF04F00-E295-4019-8C28-037B08EDFC91}"/>
                  </a:ext>
                </a:extLst>
              </p:cNvPr>
              <p:cNvSpPr>
                <a:spLocks/>
              </p:cNvSpPr>
              <p:nvPr/>
            </p:nvSpPr>
            <p:spPr bwMode="auto">
              <a:xfrm>
                <a:off x="297" y="4290"/>
                <a:ext cx="31" cy="17"/>
              </a:xfrm>
              <a:custGeom>
                <a:avLst/>
                <a:gdLst>
                  <a:gd name="T0" fmla="*/ 28 w 28"/>
                  <a:gd name="T1" fmla="*/ 6 h 15"/>
                  <a:gd name="T2" fmla="*/ 11 w 28"/>
                  <a:gd name="T3" fmla="*/ 9 h 15"/>
                  <a:gd name="T4" fmla="*/ 4 w 28"/>
                  <a:gd name="T5" fmla="*/ 1 h 15"/>
                  <a:gd name="T6" fmla="*/ 28 w 28"/>
                  <a:gd name="T7" fmla="*/ 6 h 15"/>
                </a:gdLst>
                <a:ahLst/>
                <a:cxnLst>
                  <a:cxn ang="0">
                    <a:pos x="T0" y="T1"/>
                  </a:cxn>
                  <a:cxn ang="0">
                    <a:pos x="T2" y="T3"/>
                  </a:cxn>
                  <a:cxn ang="0">
                    <a:pos x="T4" y="T5"/>
                  </a:cxn>
                  <a:cxn ang="0">
                    <a:pos x="T6" y="T7"/>
                  </a:cxn>
                </a:cxnLst>
                <a:rect l="0" t="0" r="r" b="b"/>
                <a:pathLst>
                  <a:path w="28" h="15">
                    <a:moveTo>
                      <a:pt x="28" y="6"/>
                    </a:moveTo>
                    <a:cubicBezTo>
                      <a:pt x="22" y="6"/>
                      <a:pt x="17" y="6"/>
                      <a:pt x="11" y="9"/>
                    </a:cubicBezTo>
                    <a:cubicBezTo>
                      <a:pt x="0" y="15"/>
                      <a:pt x="6" y="5"/>
                      <a:pt x="4" y="1"/>
                    </a:cubicBezTo>
                    <a:cubicBezTo>
                      <a:pt x="13" y="0"/>
                      <a:pt x="21" y="1"/>
                      <a:pt x="28" y="6"/>
                    </a:cubicBezTo>
                    <a:close/>
                  </a:path>
                </a:pathLst>
              </a:custGeom>
              <a:solidFill>
                <a:srgbClr val="90BF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6" name="Freeform 203">
                <a:extLst>
                  <a:ext uri="{FF2B5EF4-FFF2-40B4-BE49-F238E27FC236}">
                    <a16:creationId xmlns:a16="http://schemas.microsoft.com/office/drawing/2014/main" id="{468C07FD-CB20-4F09-AB84-5A5728C61AF0}"/>
                  </a:ext>
                </a:extLst>
              </p:cNvPr>
              <p:cNvSpPr>
                <a:spLocks/>
              </p:cNvSpPr>
              <p:nvPr/>
            </p:nvSpPr>
            <p:spPr bwMode="auto">
              <a:xfrm>
                <a:off x="1351" y="1203"/>
                <a:ext cx="324" cy="462"/>
              </a:xfrm>
              <a:custGeom>
                <a:avLst/>
                <a:gdLst>
                  <a:gd name="T0" fmla="*/ 206 w 288"/>
                  <a:gd name="T1" fmla="*/ 21 h 412"/>
                  <a:gd name="T2" fmla="*/ 218 w 288"/>
                  <a:gd name="T3" fmla="*/ 27 h 412"/>
                  <a:gd name="T4" fmla="*/ 236 w 288"/>
                  <a:gd name="T5" fmla="*/ 75 h 412"/>
                  <a:gd name="T6" fmla="*/ 274 w 288"/>
                  <a:gd name="T7" fmla="*/ 199 h 412"/>
                  <a:gd name="T8" fmla="*/ 281 w 288"/>
                  <a:gd name="T9" fmla="*/ 215 h 412"/>
                  <a:gd name="T10" fmla="*/ 282 w 288"/>
                  <a:gd name="T11" fmla="*/ 254 h 412"/>
                  <a:gd name="T12" fmla="*/ 264 w 288"/>
                  <a:gd name="T13" fmla="*/ 343 h 412"/>
                  <a:gd name="T14" fmla="*/ 225 w 288"/>
                  <a:gd name="T15" fmla="*/ 390 h 412"/>
                  <a:gd name="T16" fmla="*/ 130 w 288"/>
                  <a:gd name="T17" fmla="*/ 410 h 412"/>
                  <a:gd name="T18" fmla="*/ 126 w 288"/>
                  <a:gd name="T19" fmla="*/ 410 h 412"/>
                  <a:gd name="T20" fmla="*/ 47 w 288"/>
                  <a:gd name="T21" fmla="*/ 383 h 412"/>
                  <a:gd name="T22" fmla="*/ 9 w 288"/>
                  <a:gd name="T23" fmla="*/ 321 h 412"/>
                  <a:gd name="T24" fmla="*/ 6 w 288"/>
                  <a:gd name="T25" fmla="*/ 314 h 412"/>
                  <a:gd name="T26" fmla="*/ 5 w 288"/>
                  <a:gd name="T27" fmla="*/ 283 h 412"/>
                  <a:gd name="T28" fmla="*/ 21 w 288"/>
                  <a:gd name="T29" fmla="*/ 174 h 412"/>
                  <a:gd name="T30" fmla="*/ 22 w 288"/>
                  <a:gd name="T31" fmla="*/ 150 h 412"/>
                  <a:gd name="T32" fmla="*/ 26 w 288"/>
                  <a:gd name="T33" fmla="*/ 92 h 412"/>
                  <a:gd name="T34" fmla="*/ 31 w 288"/>
                  <a:gd name="T35" fmla="*/ 71 h 412"/>
                  <a:gd name="T36" fmla="*/ 42 w 288"/>
                  <a:gd name="T37" fmla="*/ 23 h 412"/>
                  <a:gd name="T38" fmla="*/ 66 w 288"/>
                  <a:gd name="T39" fmla="*/ 14 h 412"/>
                  <a:gd name="T40" fmla="*/ 132 w 288"/>
                  <a:gd name="T41" fmla="*/ 6 h 412"/>
                  <a:gd name="T42" fmla="*/ 163 w 288"/>
                  <a:gd name="T43" fmla="*/ 9 h 412"/>
                  <a:gd name="T44" fmla="*/ 177 w 288"/>
                  <a:gd name="T45" fmla="*/ 73 h 412"/>
                  <a:gd name="T46" fmla="*/ 170 w 288"/>
                  <a:gd name="T47" fmla="*/ 9 h 412"/>
                  <a:gd name="T48" fmla="*/ 183 w 288"/>
                  <a:gd name="T49" fmla="*/ 13 h 412"/>
                  <a:gd name="T50" fmla="*/ 189 w 288"/>
                  <a:gd name="T51" fmla="*/ 33 h 412"/>
                  <a:gd name="T52" fmla="*/ 193 w 288"/>
                  <a:gd name="T53" fmla="*/ 15 h 412"/>
                  <a:gd name="T54" fmla="*/ 206 w 288"/>
                  <a:gd name="T55" fmla="*/ 21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88" h="412">
                    <a:moveTo>
                      <a:pt x="206" y="21"/>
                    </a:moveTo>
                    <a:cubicBezTo>
                      <a:pt x="210" y="23"/>
                      <a:pt x="214" y="25"/>
                      <a:pt x="218" y="27"/>
                    </a:cubicBezTo>
                    <a:cubicBezTo>
                      <a:pt x="228" y="41"/>
                      <a:pt x="232" y="58"/>
                      <a:pt x="236" y="75"/>
                    </a:cubicBezTo>
                    <a:cubicBezTo>
                      <a:pt x="247" y="117"/>
                      <a:pt x="266" y="156"/>
                      <a:pt x="274" y="199"/>
                    </a:cubicBezTo>
                    <a:cubicBezTo>
                      <a:pt x="275" y="205"/>
                      <a:pt x="279" y="209"/>
                      <a:pt x="281" y="215"/>
                    </a:cubicBezTo>
                    <a:cubicBezTo>
                      <a:pt x="281" y="228"/>
                      <a:pt x="288" y="241"/>
                      <a:pt x="282" y="254"/>
                    </a:cubicBezTo>
                    <a:cubicBezTo>
                      <a:pt x="275" y="283"/>
                      <a:pt x="268" y="313"/>
                      <a:pt x="264" y="343"/>
                    </a:cubicBezTo>
                    <a:cubicBezTo>
                      <a:pt x="260" y="369"/>
                      <a:pt x="243" y="379"/>
                      <a:pt x="225" y="390"/>
                    </a:cubicBezTo>
                    <a:cubicBezTo>
                      <a:pt x="196" y="408"/>
                      <a:pt x="163" y="411"/>
                      <a:pt x="130" y="410"/>
                    </a:cubicBezTo>
                    <a:cubicBezTo>
                      <a:pt x="128" y="412"/>
                      <a:pt x="127" y="412"/>
                      <a:pt x="126" y="410"/>
                    </a:cubicBezTo>
                    <a:cubicBezTo>
                      <a:pt x="99" y="403"/>
                      <a:pt x="73" y="395"/>
                      <a:pt x="47" y="383"/>
                    </a:cubicBezTo>
                    <a:cubicBezTo>
                      <a:pt x="21" y="371"/>
                      <a:pt x="7" y="351"/>
                      <a:pt x="9" y="321"/>
                    </a:cubicBezTo>
                    <a:cubicBezTo>
                      <a:pt x="9" y="318"/>
                      <a:pt x="8" y="315"/>
                      <a:pt x="6" y="314"/>
                    </a:cubicBezTo>
                    <a:cubicBezTo>
                      <a:pt x="0" y="304"/>
                      <a:pt x="0" y="293"/>
                      <a:pt x="5" y="283"/>
                    </a:cubicBezTo>
                    <a:cubicBezTo>
                      <a:pt x="12" y="246"/>
                      <a:pt x="10" y="209"/>
                      <a:pt x="21" y="174"/>
                    </a:cubicBezTo>
                    <a:cubicBezTo>
                      <a:pt x="23" y="166"/>
                      <a:pt x="22" y="158"/>
                      <a:pt x="22" y="150"/>
                    </a:cubicBezTo>
                    <a:cubicBezTo>
                      <a:pt x="26" y="131"/>
                      <a:pt x="25" y="111"/>
                      <a:pt x="26" y="92"/>
                    </a:cubicBezTo>
                    <a:cubicBezTo>
                      <a:pt x="27" y="84"/>
                      <a:pt x="28" y="77"/>
                      <a:pt x="31" y="71"/>
                    </a:cubicBezTo>
                    <a:cubicBezTo>
                      <a:pt x="46" y="58"/>
                      <a:pt x="43" y="40"/>
                      <a:pt x="42" y="23"/>
                    </a:cubicBezTo>
                    <a:cubicBezTo>
                      <a:pt x="50" y="20"/>
                      <a:pt x="58" y="17"/>
                      <a:pt x="66" y="14"/>
                    </a:cubicBezTo>
                    <a:cubicBezTo>
                      <a:pt x="87" y="6"/>
                      <a:pt x="108" y="0"/>
                      <a:pt x="132" y="6"/>
                    </a:cubicBezTo>
                    <a:cubicBezTo>
                      <a:pt x="140" y="8"/>
                      <a:pt x="152" y="11"/>
                      <a:pt x="163" y="9"/>
                    </a:cubicBezTo>
                    <a:cubicBezTo>
                      <a:pt x="163" y="33"/>
                      <a:pt x="166" y="56"/>
                      <a:pt x="177" y="73"/>
                    </a:cubicBezTo>
                    <a:cubicBezTo>
                      <a:pt x="172" y="55"/>
                      <a:pt x="155" y="34"/>
                      <a:pt x="170" y="9"/>
                    </a:cubicBezTo>
                    <a:cubicBezTo>
                      <a:pt x="175" y="8"/>
                      <a:pt x="179" y="10"/>
                      <a:pt x="183" y="13"/>
                    </a:cubicBezTo>
                    <a:cubicBezTo>
                      <a:pt x="188" y="19"/>
                      <a:pt x="185" y="27"/>
                      <a:pt x="189" y="33"/>
                    </a:cubicBezTo>
                    <a:cubicBezTo>
                      <a:pt x="187" y="26"/>
                      <a:pt x="185" y="19"/>
                      <a:pt x="193" y="15"/>
                    </a:cubicBezTo>
                    <a:cubicBezTo>
                      <a:pt x="199" y="14"/>
                      <a:pt x="203" y="16"/>
                      <a:pt x="206" y="21"/>
                    </a:cubicBezTo>
                    <a:close/>
                  </a:path>
                </a:pathLst>
              </a:custGeom>
              <a:solidFill>
                <a:srgbClr val="FAF5E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7" name="Freeform 204">
                <a:extLst>
                  <a:ext uri="{FF2B5EF4-FFF2-40B4-BE49-F238E27FC236}">
                    <a16:creationId xmlns:a16="http://schemas.microsoft.com/office/drawing/2014/main" id="{044C894C-AA31-44E3-9D1D-72A330A330D5}"/>
                  </a:ext>
                </a:extLst>
              </p:cNvPr>
              <p:cNvSpPr>
                <a:spLocks/>
              </p:cNvSpPr>
              <p:nvPr/>
            </p:nvSpPr>
            <p:spPr bwMode="auto">
              <a:xfrm>
                <a:off x="698" y="2535"/>
                <a:ext cx="537" cy="813"/>
              </a:xfrm>
              <a:custGeom>
                <a:avLst/>
                <a:gdLst>
                  <a:gd name="T0" fmla="*/ 91 w 478"/>
                  <a:gd name="T1" fmla="*/ 146 h 724"/>
                  <a:gd name="T2" fmla="*/ 76 w 478"/>
                  <a:gd name="T3" fmla="*/ 120 h 724"/>
                  <a:gd name="T4" fmla="*/ 55 w 478"/>
                  <a:gd name="T5" fmla="*/ 104 h 724"/>
                  <a:gd name="T6" fmla="*/ 28 w 478"/>
                  <a:gd name="T7" fmla="*/ 79 h 724"/>
                  <a:gd name="T8" fmla="*/ 52 w 478"/>
                  <a:gd name="T9" fmla="*/ 49 h 724"/>
                  <a:gd name="T10" fmla="*/ 60 w 478"/>
                  <a:gd name="T11" fmla="*/ 0 h 724"/>
                  <a:gd name="T12" fmla="*/ 81 w 478"/>
                  <a:gd name="T13" fmla="*/ 54 h 724"/>
                  <a:gd name="T14" fmla="*/ 107 w 478"/>
                  <a:gd name="T15" fmla="*/ 96 h 724"/>
                  <a:gd name="T16" fmla="*/ 107 w 478"/>
                  <a:gd name="T17" fmla="*/ 95 h 724"/>
                  <a:gd name="T18" fmla="*/ 142 w 478"/>
                  <a:gd name="T19" fmla="*/ 117 h 724"/>
                  <a:gd name="T20" fmla="*/ 161 w 478"/>
                  <a:gd name="T21" fmla="*/ 77 h 724"/>
                  <a:gd name="T22" fmla="*/ 224 w 478"/>
                  <a:gd name="T23" fmla="*/ 84 h 724"/>
                  <a:gd name="T24" fmla="*/ 247 w 478"/>
                  <a:gd name="T25" fmla="*/ 92 h 724"/>
                  <a:gd name="T26" fmla="*/ 246 w 478"/>
                  <a:gd name="T27" fmla="*/ 137 h 724"/>
                  <a:gd name="T28" fmla="*/ 295 w 478"/>
                  <a:gd name="T29" fmla="*/ 148 h 724"/>
                  <a:gd name="T30" fmla="*/ 295 w 478"/>
                  <a:gd name="T31" fmla="*/ 148 h 724"/>
                  <a:gd name="T32" fmla="*/ 324 w 478"/>
                  <a:gd name="T33" fmla="*/ 149 h 724"/>
                  <a:gd name="T34" fmla="*/ 344 w 478"/>
                  <a:gd name="T35" fmla="*/ 127 h 724"/>
                  <a:gd name="T36" fmla="*/ 399 w 478"/>
                  <a:gd name="T37" fmla="*/ 139 h 724"/>
                  <a:gd name="T38" fmla="*/ 454 w 478"/>
                  <a:gd name="T39" fmla="*/ 146 h 724"/>
                  <a:gd name="T40" fmla="*/ 473 w 478"/>
                  <a:gd name="T41" fmla="*/ 186 h 724"/>
                  <a:gd name="T42" fmla="*/ 420 w 478"/>
                  <a:gd name="T43" fmla="*/ 151 h 724"/>
                  <a:gd name="T44" fmla="*/ 341 w 478"/>
                  <a:gd name="T45" fmla="*/ 140 h 724"/>
                  <a:gd name="T46" fmla="*/ 354 w 478"/>
                  <a:gd name="T47" fmla="*/ 214 h 724"/>
                  <a:gd name="T48" fmla="*/ 322 w 478"/>
                  <a:gd name="T49" fmla="*/ 227 h 724"/>
                  <a:gd name="T50" fmla="*/ 279 w 478"/>
                  <a:gd name="T51" fmla="*/ 218 h 724"/>
                  <a:gd name="T52" fmla="*/ 279 w 478"/>
                  <a:gd name="T53" fmla="*/ 288 h 724"/>
                  <a:gd name="T54" fmla="*/ 257 w 478"/>
                  <a:gd name="T55" fmla="*/ 220 h 724"/>
                  <a:gd name="T56" fmla="*/ 246 w 478"/>
                  <a:gd name="T57" fmla="*/ 237 h 724"/>
                  <a:gd name="T58" fmla="*/ 244 w 478"/>
                  <a:gd name="T59" fmla="*/ 275 h 724"/>
                  <a:gd name="T60" fmla="*/ 269 w 478"/>
                  <a:gd name="T61" fmla="*/ 316 h 724"/>
                  <a:gd name="T62" fmla="*/ 279 w 478"/>
                  <a:gd name="T63" fmla="*/ 350 h 724"/>
                  <a:gd name="T64" fmla="*/ 228 w 478"/>
                  <a:gd name="T65" fmla="*/ 313 h 724"/>
                  <a:gd name="T66" fmla="*/ 245 w 478"/>
                  <a:gd name="T67" fmla="*/ 429 h 724"/>
                  <a:gd name="T68" fmla="*/ 281 w 478"/>
                  <a:gd name="T69" fmla="*/ 507 h 724"/>
                  <a:gd name="T70" fmla="*/ 311 w 478"/>
                  <a:gd name="T71" fmla="*/ 467 h 724"/>
                  <a:gd name="T72" fmla="*/ 322 w 478"/>
                  <a:gd name="T73" fmla="*/ 508 h 724"/>
                  <a:gd name="T74" fmla="*/ 328 w 478"/>
                  <a:gd name="T75" fmla="*/ 539 h 724"/>
                  <a:gd name="T76" fmla="*/ 306 w 478"/>
                  <a:gd name="T77" fmla="*/ 602 h 724"/>
                  <a:gd name="T78" fmla="*/ 307 w 478"/>
                  <a:gd name="T79" fmla="*/ 600 h 724"/>
                  <a:gd name="T80" fmla="*/ 318 w 478"/>
                  <a:gd name="T81" fmla="*/ 630 h 724"/>
                  <a:gd name="T82" fmla="*/ 246 w 478"/>
                  <a:gd name="T83" fmla="*/ 575 h 724"/>
                  <a:gd name="T84" fmla="*/ 220 w 478"/>
                  <a:gd name="T85" fmla="*/ 516 h 724"/>
                  <a:gd name="T86" fmla="*/ 225 w 478"/>
                  <a:gd name="T87" fmla="*/ 445 h 724"/>
                  <a:gd name="T88" fmla="*/ 203 w 478"/>
                  <a:gd name="T89" fmla="*/ 517 h 724"/>
                  <a:gd name="T90" fmla="*/ 186 w 478"/>
                  <a:gd name="T91" fmla="*/ 529 h 724"/>
                  <a:gd name="T92" fmla="*/ 197 w 478"/>
                  <a:gd name="T93" fmla="*/ 637 h 724"/>
                  <a:gd name="T94" fmla="*/ 155 w 478"/>
                  <a:gd name="T95" fmla="*/ 724 h 724"/>
                  <a:gd name="T96" fmla="*/ 169 w 478"/>
                  <a:gd name="T97" fmla="*/ 663 h 724"/>
                  <a:gd name="T98" fmla="*/ 150 w 478"/>
                  <a:gd name="T99" fmla="*/ 676 h 724"/>
                  <a:gd name="T100" fmla="*/ 168 w 478"/>
                  <a:gd name="T101" fmla="*/ 604 h 724"/>
                  <a:gd name="T102" fmla="*/ 150 w 478"/>
                  <a:gd name="T103" fmla="*/ 572 h 724"/>
                  <a:gd name="T104" fmla="*/ 147 w 478"/>
                  <a:gd name="T105" fmla="*/ 521 h 724"/>
                  <a:gd name="T106" fmla="*/ 159 w 478"/>
                  <a:gd name="T107" fmla="*/ 443 h 724"/>
                  <a:gd name="T108" fmla="*/ 156 w 478"/>
                  <a:gd name="T109" fmla="*/ 280 h 724"/>
                  <a:gd name="T110" fmla="*/ 162 w 478"/>
                  <a:gd name="T111" fmla="*/ 189 h 7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78" h="724">
                    <a:moveTo>
                      <a:pt x="162" y="189"/>
                    </a:moveTo>
                    <a:cubicBezTo>
                      <a:pt x="160" y="188"/>
                      <a:pt x="157" y="188"/>
                      <a:pt x="155" y="187"/>
                    </a:cubicBezTo>
                    <a:cubicBezTo>
                      <a:pt x="132" y="177"/>
                      <a:pt x="110" y="167"/>
                      <a:pt x="87" y="156"/>
                    </a:cubicBezTo>
                    <a:cubicBezTo>
                      <a:pt x="85" y="152"/>
                      <a:pt x="87" y="148"/>
                      <a:pt x="91" y="146"/>
                    </a:cubicBezTo>
                    <a:cubicBezTo>
                      <a:pt x="99" y="141"/>
                      <a:pt x="100" y="137"/>
                      <a:pt x="91" y="130"/>
                    </a:cubicBezTo>
                    <a:cubicBezTo>
                      <a:pt x="78" y="120"/>
                      <a:pt x="83" y="100"/>
                      <a:pt x="70" y="88"/>
                    </a:cubicBezTo>
                    <a:cubicBezTo>
                      <a:pt x="67" y="90"/>
                      <a:pt x="70" y="92"/>
                      <a:pt x="70" y="94"/>
                    </a:cubicBezTo>
                    <a:cubicBezTo>
                      <a:pt x="71" y="103"/>
                      <a:pt x="86" y="109"/>
                      <a:pt x="76" y="120"/>
                    </a:cubicBezTo>
                    <a:cubicBezTo>
                      <a:pt x="65" y="132"/>
                      <a:pt x="52" y="139"/>
                      <a:pt x="35" y="132"/>
                    </a:cubicBezTo>
                    <a:cubicBezTo>
                      <a:pt x="35" y="132"/>
                      <a:pt x="35" y="132"/>
                      <a:pt x="35" y="132"/>
                    </a:cubicBezTo>
                    <a:cubicBezTo>
                      <a:pt x="41" y="129"/>
                      <a:pt x="48" y="126"/>
                      <a:pt x="54" y="122"/>
                    </a:cubicBezTo>
                    <a:cubicBezTo>
                      <a:pt x="63" y="117"/>
                      <a:pt x="64" y="111"/>
                      <a:pt x="55" y="104"/>
                    </a:cubicBezTo>
                    <a:cubicBezTo>
                      <a:pt x="54" y="91"/>
                      <a:pt x="48" y="81"/>
                      <a:pt x="42" y="70"/>
                    </a:cubicBezTo>
                    <a:cubicBezTo>
                      <a:pt x="37" y="86"/>
                      <a:pt x="55" y="91"/>
                      <a:pt x="55" y="104"/>
                    </a:cubicBezTo>
                    <a:cubicBezTo>
                      <a:pt x="42" y="102"/>
                      <a:pt x="34" y="115"/>
                      <a:pt x="21" y="115"/>
                    </a:cubicBezTo>
                    <a:cubicBezTo>
                      <a:pt x="43" y="105"/>
                      <a:pt x="32" y="91"/>
                      <a:pt x="28" y="79"/>
                    </a:cubicBezTo>
                    <a:cubicBezTo>
                      <a:pt x="22" y="65"/>
                      <a:pt x="25" y="46"/>
                      <a:pt x="0" y="39"/>
                    </a:cubicBezTo>
                    <a:cubicBezTo>
                      <a:pt x="16" y="36"/>
                      <a:pt x="26" y="34"/>
                      <a:pt x="35" y="33"/>
                    </a:cubicBezTo>
                    <a:cubicBezTo>
                      <a:pt x="43" y="43"/>
                      <a:pt x="18" y="36"/>
                      <a:pt x="28" y="47"/>
                    </a:cubicBezTo>
                    <a:cubicBezTo>
                      <a:pt x="35" y="54"/>
                      <a:pt x="44" y="53"/>
                      <a:pt x="52" y="49"/>
                    </a:cubicBezTo>
                    <a:cubicBezTo>
                      <a:pt x="54" y="48"/>
                      <a:pt x="57" y="45"/>
                      <a:pt x="57" y="44"/>
                    </a:cubicBezTo>
                    <a:cubicBezTo>
                      <a:pt x="51" y="32"/>
                      <a:pt x="59" y="19"/>
                      <a:pt x="54" y="7"/>
                    </a:cubicBezTo>
                    <a:cubicBezTo>
                      <a:pt x="52" y="2"/>
                      <a:pt x="55" y="1"/>
                      <a:pt x="59" y="0"/>
                    </a:cubicBezTo>
                    <a:cubicBezTo>
                      <a:pt x="59" y="0"/>
                      <a:pt x="60" y="0"/>
                      <a:pt x="60" y="0"/>
                    </a:cubicBezTo>
                    <a:cubicBezTo>
                      <a:pt x="61" y="2"/>
                      <a:pt x="64" y="3"/>
                      <a:pt x="65" y="6"/>
                    </a:cubicBezTo>
                    <a:cubicBezTo>
                      <a:pt x="66" y="12"/>
                      <a:pt x="66" y="19"/>
                      <a:pt x="68" y="26"/>
                    </a:cubicBezTo>
                    <a:cubicBezTo>
                      <a:pt x="73" y="39"/>
                      <a:pt x="76" y="52"/>
                      <a:pt x="58" y="58"/>
                    </a:cubicBezTo>
                    <a:cubicBezTo>
                      <a:pt x="69" y="67"/>
                      <a:pt x="75" y="62"/>
                      <a:pt x="81" y="54"/>
                    </a:cubicBezTo>
                    <a:cubicBezTo>
                      <a:pt x="84" y="51"/>
                      <a:pt x="87" y="49"/>
                      <a:pt x="91" y="52"/>
                    </a:cubicBezTo>
                    <a:cubicBezTo>
                      <a:pt x="95" y="54"/>
                      <a:pt x="97" y="58"/>
                      <a:pt x="95" y="62"/>
                    </a:cubicBezTo>
                    <a:cubicBezTo>
                      <a:pt x="84" y="75"/>
                      <a:pt x="93" y="80"/>
                      <a:pt x="103" y="86"/>
                    </a:cubicBezTo>
                    <a:cubicBezTo>
                      <a:pt x="106" y="88"/>
                      <a:pt x="109" y="92"/>
                      <a:pt x="107" y="96"/>
                    </a:cubicBezTo>
                    <a:cubicBezTo>
                      <a:pt x="103" y="100"/>
                      <a:pt x="98" y="97"/>
                      <a:pt x="93" y="98"/>
                    </a:cubicBezTo>
                    <a:cubicBezTo>
                      <a:pt x="96" y="107"/>
                      <a:pt x="99" y="116"/>
                      <a:pt x="109" y="122"/>
                    </a:cubicBezTo>
                    <a:cubicBezTo>
                      <a:pt x="109" y="113"/>
                      <a:pt x="103" y="105"/>
                      <a:pt x="106" y="97"/>
                    </a:cubicBezTo>
                    <a:cubicBezTo>
                      <a:pt x="107" y="96"/>
                      <a:pt x="107" y="95"/>
                      <a:pt x="107" y="95"/>
                    </a:cubicBezTo>
                    <a:cubicBezTo>
                      <a:pt x="124" y="95"/>
                      <a:pt x="141" y="98"/>
                      <a:pt x="156" y="86"/>
                    </a:cubicBezTo>
                    <a:cubicBezTo>
                      <a:pt x="158" y="85"/>
                      <a:pt x="161" y="88"/>
                      <a:pt x="162" y="90"/>
                    </a:cubicBezTo>
                    <a:cubicBezTo>
                      <a:pt x="164" y="94"/>
                      <a:pt x="163" y="97"/>
                      <a:pt x="160" y="99"/>
                    </a:cubicBezTo>
                    <a:cubicBezTo>
                      <a:pt x="153" y="104"/>
                      <a:pt x="146" y="109"/>
                      <a:pt x="142" y="117"/>
                    </a:cubicBezTo>
                    <a:cubicBezTo>
                      <a:pt x="138" y="121"/>
                      <a:pt x="132" y="118"/>
                      <a:pt x="127" y="118"/>
                    </a:cubicBezTo>
                    <a:cubicBezTo>
                      <a:pt x="133" y="131"/>
                      <a:pt x="133" y="131"/>
                      <a:pt x="145" y="137"/>
                    </a:cubicBezTo>
                    <a:cubicBezTo>
                      <a:pt x="149" y="129"/>
                      <a:pt x="138" y="123"/>
                      <a:pt x="144" y="115"/>
                    </a:cubicBezTo>
                    <a:cubicBezTo>
                      <a:pt x="158" y="106"/>
                      <a:pt x="171" y="98"/>
                      <a:pt x="161" y="77"/>
                    </a:cubicBezTo>
                    <a:cubicBezTo>
                      <a:pt x="158" y="72"/>
                      <a:pt x="157" y="64"/>
                      <a:pt x="168" y="64"/>
                    </a:cubicBezTo>
                    <a:cubicBezTo>
                      <a:pt x="180" y="76"/>
                      <a:pt x="198" y="67"/>
                      <a:pt x="211" y="77"/>
                    </a:cubicBezTo>
                    <a:cubicBezTo>
                      <a:pt x="216" y="78"/>
                      <a:pt x="220" y="80"/>
                      <a:pt x="224" y="83"/>
                    </a:cubicBezTo>
                    <a:cubicBezTo>
                      <a:pt x="224" y="84"/>
                      <a:pt x="224" y="84"/>
                      <a:pt x="224" y="84"/>
                    </a:cubicBezTo>
                    <a:cubicBezTo>
                      <a:pt x="227" y="91"/>
                      <a:pt x="227" y="99"/>
                      <a:pt x="223" y="106"/>
                    </a:cubicBezTo>
                    <a:cubicBezTo>
                      <a:pt x="219" y="114"/>
                      <a:pt x="222" y="120"/>
                      <a:pt x="228" y="126"/>
                    </a:cubicBezTo>
                    <a:cubicBezTo>
                      <a:pt x="221" y="112"/>
                      <a:pt x="235" y="101"/>
                      <a:pt x="235" y="88"/>
                    </a:cubicBezTo>
                    <a:cubicBezTo>
                      <a:pt x="240" y="86"/>
                      <a:pt x="243" y="91"/>
                      <a:pt x="247" y="92"/>
                    </a:cubicBezTo>
                    <a:cubicBezTo>
                      <a:pt x="249" y="94"/>
                      <a:pt x="253" y="93"/>
                      <a:pt x="255" y="96"/>
                    </a:cubicBezTo>
                    <a:cubicBezTo>
                      <a:pt x="256" y="97"/>
                      <a:pt x="256" y="98"/>
                      <a:pt x="256" y="100"/>
                    </a:cubicBezTo>
                    <a:cubicBezTo>
                      <a:pt x="254" y="102"/>
                      <a:pt x="250" y="107"/>
                      <a:pt x="251" y="108"/>
                    </a:cubicBezTo>
                    <a:cubicBezTo>
                      <a:pt x="269" y="121"/>
                      <a:pt x="252" y="128"/>
                      <a:pt x="246" y="137"/>
                    </a:cubicBezTo>
                    <a:cubicBezTo>
                      <a:pt x="245" y="139"/>
                      <a:pt x="245" y="141"/>
                      <a:pt x="245" y="143"/>
                    </a:cubicBezTo>
                    <a:cubicBezTo>
                      <a:pt x="262" y="132"/>
                      <a:pt x="263" y="117"/>
                      <a:pt x="256" y="100"/>
                    </a:cubicBezTo>
                    <a:cubicBezTo>
                      <a:pt x="267" y="95"/>
                      <a:pt x="270" y="109"/>
                      <a:pt x="279" y="108"/>
                    </a:cubicBezTo>
                    <a:cubicBezTo>
                      <a:pt x="278" y="124"/>
                      <a:pt x="292" y="134"/>
                      <a:pt x="295" y="148"/>
                    </a:cubicBezTo>
                    <a:cubicBezTo>
                      <a:pt x="293" y="150"/>
                      <a:pt x="295" y="147"/>
                      <a:pt x="294" y="149"/>
                    </a:cubicBezTo>
                    <a:cubicBezTo>
                      <a:pt x="291" y="153"/>
                      <a:pt x="284" y="154"/>
                      <a:pt x="286" y="161"/>
                    </a:cubicBezTo>
                    <a:cubicBezTo>
                      <a:pt x="286" y="163"/>
                      <a:pt x="289" y="163"/>
                      <a:pt x="291" y="162"/>
                    </a:cubicBezTo>
                    <a:cubicBezTo>
                      <a:pt x="300" y="160"/>
                      <a:pt x="293" y="152"/>
                      <a:pt x="295" y="148"/>
                    </a:cubicBezTo>
                    <a:cubicBezTo>
                      <a:pt x="298" y="144"/>
                      <a:pt x="296" y="140"/>
                      <a:pt x="296" y="137"/>
                    </a:cubicBezTo>
                    <a:cubicBezTo>
                      <a:pt x="296" y="133"/>
                      <a:pt x="296" y="129"/>
                      <a:pt x="300" y="128"/>
                    </a:cubicBezTo>
                    <a:cubicBezTo>
                      <a:pt x="304" y="127"/>
                      <a:pt x="307" y="130"/>
                      <a:pt x="309" y="133"/>
                    </a:cubicBezTo>
                    <a:cubicBezTo>
                      <a:pt x="313" y="139"/>
                      <a:pt x="313" y="148"/>
                      <a:pt x="324" y="149"/>
                    </a:cubicBezTo>
                    <a:cubicBezTo>
                      <a:pt x="327" y="141"/>
                      <a:pt x="320" y="137"/>
                      <a:pt x="318" y="132"/>
                    </a:cubicBezTo>
                    <a:cubicBezTo>
                      <a:pt x="310" y="118"/>
                      <a:pt x="319" y="122"/>
                      <a:pt x="327" y="124"/>
                    </a:cubicBezTo>
                    <a:cubicBezTo>
                      <a:pt x="328" y="123"/>
                      <a:pt x="328" y="123"/>
                      <a:pt x="328" y="123"/>
                    </a:cubicBezTo>
                    <a:cubicBezTo>
                      <a:pt x="332" y="130"/>
                      <a:pt x="339" y="123"/>
                      <a:pt x="344" y="127"/>
                    </a:cubicBezTo>
                    <a:cubicBezTo>
                      <a:pt x="351" y="129"/>
                      <a:pt x="359" y="130"/>
                      <a:pt x="367" y="132"/>
                    </a:cubicBezTo>
                    <a:cubicBezTo>
                      <a:pt x="370" y="132"/>
                      <a:pt x="373" y="134"/>
                      <a:pt x="375" y="135"/>
                    </a:cubicBezTo>
                    <a:cubicBezTo>
                      <a:pt x="381" y="134"/>
                      <a:pt x="385" y="142"/>
                      <a:pt x="391" y="139"/>
                    </a:cubicBezTo>
                    <a:cubicBezTo>
                      <a:pt x="394" y="138"/>
                      <a:pt x="396" y="137"/>
                      <a:pt x="399" y="139"/>
                    </a:cubicBezTo>
                    <a:cubicBezTo>
                      <a:pt x="409" y="141"/>
                      <a:pt x="418" y="142"/>
                      <a:pt x="427" y="144"/>
                    </a:cubicBezTo>
                    <a:cubicBezTo>
                      <a:pt x="429" y="144"/>
                      <a:pt x="432" y="143"/>
                      <a:pt x="434" y="144"/>
                    </a:cubicBezTo>
                    <a:cubicBezTo>
                      <a:pt x="439" y="144"/>
                      <a:pt x="444" y="144"/>
                      <a:pt x="449" y="145"/>
                    </a:cubicBezTo>
                    <a:cubicBezTo>
                      <a:pt x="451" y="145"/>
                      <a:pt x="453" y="145"/>
                      <a:pt x="454" y="146"/>
                    </a:cubicBezTo>
                    <a:cubicBezTo>
                      <a:pt x="460" y="148"/>
                      <a:pt x="466" y="147"/>
                      <a:pt x="472" y="151"/>
                    </a:cubicBezTo>
                    <a:cubicBezTo>
                      <a:pt x="471" y="152"/>
                      <a:pt x="471" y="152"/>
                      <a:pt x="471" y="152"/>
                    </a:cubicBezTo>
                    <a:cubicBezTo>
                      <a:pt x="457" y="156"/>
                      <a:pt x="456" y="164"/>
                      <a:pt x="465" y="175"/>
                    </a:cubicBezTo>
                    <a:cubicBezTo>
                      <a:pt x="467" y="178"/>
                      <a:pt x="470" y="183"/>
                      <a:pt x="473" y="186"/>
                    </a:cubicBezTo>
                    <a:cubicBezTo>
                      <a:pt x="476" y="189"/>
                      <a:pt x="478" y="192"/>
                      <a:pt x="473" y="195"/>
                    </a:cubicBezTo>
                    <a:cubicBezTo>
                      <a:pt x="471" y="197"/>
                      <a:pt x="468" y="199"/>
                      <a:pt x="466" y="198"/>
                    </a:cubicBezTo>
                    <a:cubicBezTo>
                      <a:pt x="463" y="198"/>
                      <a:pt x="462" y="194"/>
                      <a:pt x="462" y="190"/>
                    </a:cubicBezTo>
                    <a:cubicBezTo>
                      <a:pt x="458" y="163"/>
                      <a:pt x="447" y="152"/>
                      <a:pt x="420" y="151"/>
                    </a:cubicBezTo>
                    <a:cubicBezTo>
                      <a:pt x="412" y="151"/>
                      <a:pt x="405" y="147"/>
                      <a:pt x="397" y="145"/>
                    </a:cubicBezTo>
                    <a:cubicBezTo>
                      <a:pt x="386" y="142"/>
                      <a:pt x="385" y="147"/>
                      <a:pt x="387" y="156"/>
                    </a:cubicBezTo>
                    <a:cubicBezTo>
                      <a:pt x="380" y="160"/>
                      <a:pt x="373" y="145"/>
                      <a:pt x="367" y="156"/>
                    </a:cubicBezTo>
                    <a:cubicBezTo>
                      <a:pt x="354" y="158"/>
                      <a:pt x="353" y="141"/>
                      <a:pt x="341" y="140"/>
                    </a:cubicBezTo>
                    <a:cubicBezTo>
                      <a:pt x="349" y="148"/>
                      <a:pt x="349" y="165"/>
                      <a:pt x="367" y="156"/>
                    </a:cubicBezTo>
                    <a:cubicBezTo>
                      <a:pt x="373" y="153"/>
                      <a:pt x="380" y="168"/>
                      <a:pt x="387" y="156"/>
                    </a:cubicBezTo>
                    <a:cubicBezTo>
                      <a:pt x="396" y="161"/>
                      <a:pt x="398" y="170"/>
                      <a:pt x="401" y="179"/>
                    </a:cubicBezTo>
                    <a:cubicBezTo>
                      <a:pt x="368" y="178"/>
                      <a:pt x="352" y="190"/>
                      <a:pt x="354" y="214"/>
                    </a:cubicBezTo>
                    <a:cubicBezTo>
                      <a:pt x="343" y="206"/>
                      <a:pt x="341" y="187"/>
                      <a:pt x="322" y="191"/>
                    </a:cubicBezTo>
                    <a:cubicBezTo>
                      <a:pt x="325" y="199"/>
                      <a:pt x="328" y="209"/>
                      <a:pt x="331" y="219"/>
                    </a:cubicBezTo>
                    <a:cubicBezTo>
                      <a:pt x="333" y="223"/>
                      <a:pt x="334" y="228"/>
                      <a:pt x="327" y="228"/>
                    </a:cubicBezTo>
                    <a:cubicBezTo>
                      <a:pt x="325" y="229"/>
                      <a:pt x="323" y="229"/>
                      <a:pt x="322" y="227"/>
                    </a:cubicBezTo>
                    <a:cubicBezTo>
                      <a:pt x="317" y="211"/>
                      <a:pt x="314" y="193"/>
                      <a:pt x="293" y="185"/>
                    </a:cubicBezTo>
                    <a:cubicBezTo>
                      <a:pt x="294" y="196"/>
                      <a:pt x="298" y="203"/>
                      <a:pt x="303" y="210"/>
                    </a:cubicBezTo>
                    <a:cubicBezTo>
                      <a:pt x="307" y="216"/>
                      <a:pt x="310" y="221"/>
                      <a:pt x="301" y="224"/>
                    </a:cubicBezTo>
                    <a:cubicBezTo>
                      <a:pt x="293" y="225"/>
                      <a:pt x="285" y="225"/>
                      <a:pt x="279" y="218"/>
                    </a:cubicBezTo>
                    <a:cubicBezTo>
                      <a:pt x="278" y="209"/>
                      <a:pt x="285" y="199"/>
                      <a:pt x="275" y="193"/>
                    </a:cubicBezTo>
                    <a:cubicBezTo>
                      <a:pt x="277" y="200"/>
                      <a:pt x="275" y="209"/>
                      <a:pt x="276" y="217"/>
                    </a:cubicBezTo>
                    <a:cubicBezTo>
                      <a:pt x="277" y="235"/>
                      <a:pt x="277" y="253"/>
                      <a:pt x="276" y="272"/>
                    </a:cubicBezTo>
                    <a:cubicBezTo>
                      <a:pt x="272" y="278"/>
                      <a:pt x="282" y="282"/>
                      <a:pt x="279" y="288"/>
                    </a:cubicBezTo>
                    <a:cubicBezTo>
                      <a:pt x="272" y="294"/>
                      <a:pt x="270" y="295"/>
                      <a:pt x="268" y="285"/>
                    </a:cubicBezTo>
                    <a:cubicBezTo>
                      <a:pt x="265" y="273"/>
                      <a:pt x="259" y="276"/>
                      <a:pt x="252" y="277"/>
                    </a:cubicBezTo>
                    <a:cubicBezTo>
                      <a:pt x="250" y="275"/>
                      <a:pt x="248" y="271"/>
                      <a:pt x="249" y="270"/>
                    </a:cubicBezTo>
                    <a:cubicBezTo>
                      <a:pt x="267" y="256"/>
                      <a:pt x="252" y="236"/>
                      <a:pt x="257" y="220"/>
                    </a:cubicBezTo>
                    <a:cubicBezTo>
                      <a:pt x="259" y="215"/>
                      <a:pt x="254" y="211"/>
                      <a:pt x="251" y="208"/>
                    </a:cubicBezTo>
                    <a:cubicBezTo>
                      <a:pt x="247" y="205"/>
                      <a:pt x="250" y="199"/>
                      <a:pt x="246" y="196"/>
                    </a:cubicBezTo>
                    <a:cubicBezTo>
                      <a:pt x="242" y="204"/>
                      <a:pt x="249" y="205"/>
                      <a:pt x="252" y="209"/>
                    </a:cubicBezTo>
                    <a:cubicBezTo>
                      <a:pt x="256" y="220"/>
                      <a:pt x="240" y="228"/>
                      <a:pt x="246" y="237"/>
                    </a:cubicBezTo>
                    <a:cubicBezTo>
                      <a:pt x="257" y="251"/>
                      <a:pt x="248" y="262"/>
                      <a:pt x="244" y="275"/>
                    </a:cubicBezTo>
                    <a:cubicBezTo>
                      <a:pt x="238" y="279"/>
                      <a:pt x="236" y="273"/>
                      <a:pt x="235" y="270"/>
                    </a:cubicBezTo>
                    <a:cubicBezTo>
                      <a:pt x="232" y="262"/>
                      <a:pt x="228" y="256"/>
                      <a:pt x="223" y="250"/>
                    </a:cubicBezTo>
                    <a:cubicBezTo>
                      <a:pt x="227" y="261"/>
                      <a:pt x="229" y="273"/>
                      <a:pt x="244" y="275"/>
                    </a:cubicBezTo>
                    <a:cubicBezTo>
                      <a:pt x="246" y="274"/>
                      <a:pt x="249" y="274"/>
                      <a:pt x="251" y="276"/>
                    </a:cubicBezTo>
                    <a:cubicBezTo>
                      <a:pt x="254" y="285"/>
                      <a:pt x="249" y="297"/>
                      <a:pt x="263" y="302"/>
                    </a:cubicBezTo>
                    <a:cubicBezTo>
                      <a:pt x="269" y="304"/>
                      <a:pt x="260" y="313"/>
                      <a:pt x="260" y="320"/>
                    </a:cubicBezTo>
                    <a:cubicBezTo>
                      <a:pt x="264" y="320"/>
                      <a:pt x="266" y="317"/>
                      <a:pt x="269" y="316"/>
                    </a:cubicBezTo>
                    <a:cubicBezTo>
                      <a:pt x="272" y="315"/>
                      <a:pt x="275" y="313"/>
                      <a:pt x="278" y="316"/>
                    </a:cubicBezTo>
                    <a:cubicBezTo>
                      <a:pt x="281" y="320"/>
                      <a:pt x="278" y="323"/>
                      <a:pt x="276" y="327"/>
                    </a:cubicBezTo>
                    <a:cubicBezTo>
                      <a:pt x="272" y="334"/>
                      <a:pt x="263" y="337"/>
                      <a:pt x="261" y="347"/>
                    </a:cubicBezTo>
                    <a:cubicBezTo>
                      <a:pt x="267" y="352"/>
                      <a:pt x="277" y="341"/>
                      <a:pt x="279" y="350"/>
                    </a:cubicBezTo>
                    <a:cubicBezTo>
                      <a:pt x="281" y="360"/>
                      <a:pt x="271" y="366"/>
                      <a:pt x="263" y="371"/>
                    </a:cubicBezTo>
                    <a:cubicBezTo>
                      <a:pt x="255" y="376"/>
                      <a:pt x="251" y="369"/>
                      <a:pt x="248" y="364"/>
                    </a:cubicBezTo>
                    <a:cubicBezTo>
                      <a:pt x="244" y="358"/>
                      <a:pt x="237" y="353"/>
                      <a:pt x="239" y="345"/>
                    </a:cubicBezTo>
                    <a:cubicBezTo>
                      <a:pt x="245" y="331"/>
                      <a:pt x="239" y="321"/>
                      <a:pt x="228" y="313"/>
                    </a:cubicBezTo>
                    <a:cubicBezTo>
                      <a:pt x="223" y="327"/>
                      <a:pt x="241" y="332"/>
                      <a:pt x="239" y="344"/>
                    </a:cubicBezTo>
                    <a:cubicBezTo>
                      <a:pt x="236" y="347"/>
                      <a:pt x="229" y="349"/>
                      <a:pt x="231" y="352"/>
                    </a:cubicBezTo>
                    <a:cubicBezTo>
                      <a:pt x="239" y="363"/>
                      <a:pt x="231" y="377"/>
                      <a:pt x="234" y="385"/>
                    </a:cubicBezTo>
                    <a:cubicBezTo>
                      <a:pt x="242" y="399"/>
                      <a:pt x="230" y="417"/>
                      <a:pt x="245" y="429"/>
                    </a:cubicBezTo>
                    <a:cubicBezTo>
                      <a:pt x="236" y="449"/>
                      <a:pt x="249" y="460"/>
                      <a:pt x="262" y="472"/>
                    </a:cubicBezTo>
                    <a:cubicBezTo>
                      <a:pt x="266" y="475"/>
                      <a:pt x="260" y="478"/>
                      <a:pt x="256" y="479"/>
                    </a:cubicBezTo>
                    <a:cubicBezTo>
                      <a:pt x="240" y="480"/>
                      <a:pt x="249" y="488"/>
                      <a:pt x="253" y="492"/>
                    </a:cubicBezTo>
                    <a:cubicBezTo>
                      <a:pt x="261" y="498"/>
                      <a:pt x="270" y="502"/>
                      <a:pt x="281" y="507"/>
                    </a:cubicBezTo>
                    <a:cubicBezTo>
                      <a:pt x="282" y="501"/>
                      <a:pt x="279" y="497"/>
                      <a:pt x="277" y="492"/>
                    </a:cubicBezTo>
                    <a:cubicBezTo>
                      <a:pt x="275" y="489"/>
                      <a:pt x="273" y="483"/>
                      <a:pt x="278" y="483"/>
                    </a:cubicBezTo>
                    <a:cubicBezTo>
                      <a:pt x="293" y="483"/>
                      <a:pt x="299" y="469"/>
                      <a:pt x="311" y="464"/>
                    </a:cubicBezTo>
                    <a:cubicBezTo>
                      <a:pt x="312" y="465"/>
                      <a:pt x="312" y="466"/>
                      <a:pt x="311" y="467"/>
                    </a:cubicBezTo>
                    <a:cubicBezTo>
                      <a:pt x="316" y="477"/>
                      <a:pt x="311" y="484"/>
                      <a:pt x="306" y="491"/>
                    </a:cubicBezTo>
                    <a:cubicBezTo>
                      <a:pt x="302" y="497"/>
                      <a:pt x="297" y="502"/>
                      <a:pt x="300" y="511"/>
                    </a:cubicBezTo>
                    <a:cubicBezTo>
                      <a:pt x="308" y="510"/>
                      <a:pt x="309" y="495"/>
                      <a:pt x="320" y="500"/>
                    </a:cubicBezTo>
                    <a:cubicBezTo>
                      <a:pt x="322" y="502"/>
                      <a:pt x="322" y="505"/>
                      <a:pt x="322" y="508"/>
                    </a:cubicBezTo>
                    <a:cubicBezTo>
                      <a:pt x="318" y="522"/>
                      <a:pt x="305" y="533"/>
                      <a:pt x="310" y="549"/>
                    </a:cubicBezTo>
                    <a:cubicBezTo>
                      <a:pt x="313" y="541"/>
                      <a:pt x="311" y="529"/>
                      <a:pt x="322" y="522"/>
                    </a:cubicBezTo>
                    <a:cubicBezTo>
                      <a:pt x="323" y="522"/>
                      <a:pt x="325" y="523"/>
                      <a:pt x="327" y="524"/>
                    </a:cubicBezTo>
                    <a:cubicBezTo>
                      <a:pt x="321" y="529"/>
                      <a:pt x="329" y="534"/>
                      <a:pt x="328" y="539"/>
                    </a:cubicBezTo>
                    <a:cubicBezTo>
                      <a:pt x="330" y="544"/>
                      <a:pt x="328" y="549"/>
                      <a:pt x="325" y="554"/>
                    </a:cubicBezTo>
                    <a:cubicBezTo>
                      <a:pt x="316" y="568"/>
                      <a:pt x="326" y="568"/>
                      <a:pt x="336" y="567"/>
                    </a:cubicBezTo>
                    <a:cubicBezTo>
                      <a:pt x="339" y="582"/>
                      <a:pt x="331" y="596"/>
                      <a:pt x="327" y="608"/>
                    </a:cubicBezTo>
                    <a:cubicBezTo>
                      <a:pt x="324" y="619"/>
                      <a:pt x="311" y="612"/>
                      <a:pt x="306" y="602"/>
                    </a:cubicBezTo>
                    <a:cubicBezTo>
                      <a:pt x="314" y="578"/>
                      <a:pt x="298" y="556"/>
                      <a:pt x="274" y="559"/>
                    </a:cubicBezTo>
                    <a:cubicBezTo>
                      <a:pt x="265" y="561"/>
                      <a:pt x="268" y="567"/>
                      <a:pt x="271" y="571"/>
                    </a:cubicBezTo>
                    <a:cubicBezTo>
                      <a:pt x="276" y="577"/>
                      <a:pt x="284" y="578"/>
                      <a:pt x="289" y="582"/>
                    </a:cubicBezTo>
                    <a:cubicBezTo>
                      <a:pt x="297" y="587"/>
                      <a:pt x="308" y="587"/>
                      <a:pt x="307" y="600"/>
                    </a:cubicBezTo>
                    <a:cubicBezTo>
                      <a:pt x="298" y="609"/>
                      <a:pt x="290" y="596"/>
                      <a:pt x="281" y="599"/>
                    </a:cubicBezTo>
                    <a:cubicBezTo>
                      <a:pt x="279" y="607"/>
                      <a:pt x="285" y="611"/>
                      <a:pt x="291" y="614"/>
                    </a:cubicBezTo>
                    <a:cubicBezTo>
                      <a:pt x="295" y="616"/>
                      <a:pt x="300" y="617"/>
                      <a:pt x="304" y="619"/>
                    </a:cubicBezTo>
                    <a:cubicBezTo>
                      <a:pt x="310" y="621"/>
                      <a:pt x="320" y="623"/>
                      <a:pt x="318" y="630"/>
                    </a:cubicBezTo>
                    <a:cubicBezTo>
                      <a:pt x="316" y="638"/>
                      <a:pt x="307" y="636"/>
                      <a:pt x="301" y="634"/>
                    </a:cubicBezTo>
                    <a:cubicBezTo>
                      <a:pt x="293" y="631"/>
                      <a:pt x="285" y="635"/>
                      <a:pt x="278" y="638"/>
                    </a:cubicBezTo>
                    <a:cubicBezTo>
                      <a:pt x="267" y="642"/>
                      <a:pt x="264" y="639"/>
                      <a:pt x="264" y="628"/>
                    </a:cubicBezTo>
                    <a:cubicBezTo>
                      <a:pt x="265" y="608"/>
                      <a:pt x="261" y="589"/>
                      <a:pt x="246" y="575"/>
                    </a:cubicBezTo>
                    <a:cubicBezTo>
                      <a:pt x="245" y="573"/>
                      <a:pt x="244" y="571"/>
                      <a:pt x="244" y="569"/>
                    </a:cubicBezTo>
                    <a:cubicBezTo>
                      <a:pt x="249" y="553"/>
                      <a:pt x="239" y="538"/>
                      <a:pt x="239" y="522"/>
                    </a:cubicBezTo>
                    <a:cubicBezTo>
                      <a:pt x="234" y="518"/>
                      <a:pt x="232" y="524"/>
                      <a:pt x="229" y="525"/>
                    </a:cubicBezTo>
                    <a:cubicBezTo>
                      <a:pt x="220" y="527"/>
                      <a:pt x="217" y="524"/>
                      <a:pt x="220" y="516"/>
                    </a:cubicBezTo>
                    <a:cubicBezTo>
                      <a:pt x="223" y="509"/>
                      <a:pt x="228" y="503"/>
                      <a:pt x="229" y="496"/>
                    </a:cubicBezTo>
                    <a:cubicBezTo>
                      <a:pt x="231" y="490"/>
                      <a:pt x="237" y="481"/>
                      <a:pt x="222" y="484"/>
                    </a:cubicBezTo>
                    <a:cubicBezTo>
                      <a:pt x="215" y="485"/>
                      <a:pt x="217" y="477"/>
                      <a:pt x="218" y="473"/>
                    </a:cubicBezTo>
                    <a:cubicBezTo>
                      <a:pt x="220" y="464"/>
                      <a:pt x="227" y="456"/>
                      <a:pt x="225" y="445"/>
                    </a:cubicBezTo>
                    <a:cubicBezTo>
                      <a:pt x="213" y="459"/>
                      <a:pt x="213" y="475"/>
                      <a:pt x="210" y="490"/>
                    </a:cubicBezTo>
                    <a:cubicBezTo>
                      <a:pt x="208" y="497"/>
                      <a:pt x="213" y="507"/>
                      <a:pt x="204" y="509"/>
                    </a:cubicBezTo>
                    <a:cubicBezTo>
                      <a:pt x="195" y="511"/>
                      <a:pt x="192" y="503"/>
                      <a:pt x="186" y="495"/>
                    </a:cubicBezTo>
                    <a:cubicBezTo>
                      <a:pt x="189" y="506"/>
                      <a:pt x="194" y="513"/>
                      <a:pt x="203" y="517"/>
                    </a:cubicBezTo>
                    <a:cubicBezTo>
                      <a:pt x="207" y="519"/>
                      <a:pt x="211" y="521"/>
                      <a:pt x="214" y="525"/>
                    </a:cubicBezTo>
                    <a:cubicBezTo>
                      <a:pt x="218" y="534"/>
                      <a:pt x="215" y="542"/>
                      <a:pt x="209" y="547"/>
                    </a:cubicBezTo>
                    <a:cubicBezTo>
                      <a:pt x="202" y="552"/>
                      <a:pt x="198" y="545"/>
                      <a:pt x="194" y="541"/>
                    </a:cubicBezTo>
                    <a:cubicBezTo>
                      <a:pt x="190" y="537"/>
                      <a:pt x="189" y="532"/>
                      <a:pt x="186" y="529"/>
                    </a:cubicBezTo>
                    <a:cubicBezTo>
                      <a:pt x="189" y="538"/>
                      <a:pt x="189" y="549"/>
                      <a:pt x="195" y="558"/>
                    </a:cubicBezTo>
                    <a:cubicBezTo>
                      <a:pt x="196" y="561"/>
                      <a:pt x="198" y="565"/>
                      <a:pt x="197" y="566"/>
                    </a:cubicBezTo>
                    <a:cubicBezTo>
                      <a:pt x="180" y="578"/>
                      <a:pt x="197" y="595"/>
                      <a:pt x="189" y="609"/>
                    </a:cubicBezTo>
                    <a:cubicBezTo>
                      <a:pt x="184" y="619"/>
                      <a:pt x="193" y="628"/>
                      <a:pt x="197" y="637"/>
                    </a:cubicBezTo>
                    <a:cubicBezTo>
                      <a:pt x="200" y="643"/>
                      <a:pt x="207" y="651"/>
                      <a:pt x="193" y="652"/>
                    </a:cubicBezTo>
                    <a:cubicBezTo>
                      <a:pt x="186" y="653"/>
                      <a:pt x="188" y="658"/>
                      <a:pt x="189" y="661"/>
                    </a:cubicBezTo>
                    <a:cubicBezTo>
                      <a:pt x="197" y="680"/>
                      <a:pt x="189" y="694"/>
                      <a:pt x="176" y="705"/>
                    </a:cubicBezTo>
                    <a:cubicBezTo>
                      <a:pt x="168" y="711"/>
                      <a:pt x="166" y="723"/>
                      <a:pt x="155" y="724"/>
                    </a:cubicBezTo>
                    <a:cubicBezTo>
                      <a:pt x="155" y="722"/>
                      <a:pt x="155" y="719"/>
                      <a:pt x="154" y="717"/>
                    </a:cubicBezTo>
                    <a:cubicBezTo>
                      <a:pt x="152" y="710"/>
                      <a:pt x="153" y="702"/>
                      <a:pt x="153" y="695"/>
                    </a:cubicBezTo>
                    <a:cubicBezTo>
                      <a:pt x="153" y="692"/>
                      <a:pt x="153" y="689"/>
                      <a:pt x="157" y="688"/>
                    </a:cubicBezTo>
                    <a:cubicBezTo>
                      <a:pt x="175" y="683"/>
                      <a:pt x="179" y="677"/>
                      <a:pt x="169" y="663"/>
                    </a:cubicBezTo>
                    <a:cubicBezTo>
                      <a:pt x="163" y="654"/>
                      <a:pt x="169" y="649"/>
                      <a:pt x="172" y="640"/>
                    </a:cubicBezTo>
                    <a:cubicBezTo>
                      <a:pt x="163" y="646"/>
                      <a:pt x="161" y="654"/>
                      <a:pt x="160" y="662"/>
                    </a:cubicBezTo>
                    <a:cubicBezTo>
                      <a:pt x="160" y="668"/>
                      <a:pt x="162" y="676"/>
                      <a:pt x="151" y="676"/>
                    </a:cubicBezTo>
                    <a:cubicBezTo>
                      <a:pt x="150" y="676"/>
                      <a:pt x="150" y="676"/>
                      <a:pt x="150" y="676"/>
                    </a:cubicBezTo>
                    <a:cubicBezTo>
                      <a:pt x="149" y="670"/>
                      <a:pt x="147" y="664"/>
                      <a:pt x="148" y="658"/>
                    </a:cubicBezTo>
                    <a:cubicBezTo>
                      <a:pt x="143" y="647"/>
                      <a:pt x="150" y="636"/>
                      <a:pt x="149" y="625"/>
                    </a:cubicBezTo>
                    <a:cubicBezTo>
                      <a:pt x="149" y="623"/>
                      <a:pt x="150" y="620"/>
                      <a:pt x="154" y="620"/>
                    </a:cubicBezTo>
                    <a:cubicBezTo>
                      <a:pt x="168" y="619"/>
                      <a:pt x="171" y="617"/>
                      <a:pt x="168" y="604"/>
                    </a:cubicBezTo>
                    <a:cubicBezTo>
                      <a:pt x="166" y="595"/>
                      <a:pt x="167" y="586"/>
                      <a:pt x="171" y="577"/>
                    </a:cubicBezTo>
                    <a:cubicBezTo>
                      <a:pt x="161" y="579"/>
                      <a:pt x="158" y="595"/>
                      <a:pt x="147" y="586"/>
                    </a:cubicBezTo>
                    <a:cubicBezTo>
                      <a:pt x="146" y="584"/>
                      <a:pt x="145" y="582"/>
                      <a:pt x="145" y="580"/>
                    </a:cubicBezTo>
                    <a:cubicBezTo>
                      <a:pt x="146" y="577"/>
                      <a:pt x="147" y="573"/>
                      <a:pt x="150" y="572"/>
                    </a:cubicBezTo>
                    <a:cubicBezTo>
                      <a:pt x="168" y="559"/>
                      <a:pt x="173" y="542"/>
                      <a:pt x="169" y="521"/>
                    </a:cubicBezTo>
                    <a:cubicBezTo>
                      <a:pt x="157" y="523"/>
                      <a:pt x="160" y="544"/>
                      <a:pt x="144" y="540"/>
                    </a:cubicBezTo>
                    <a:cubicBezTo>
                      <a:pt x="141" y="534"/>
                      <a:pt x="149" y="530"/>
                      <a:pt x="146" y="524"/>
                    </a:cubicBezTo>
                    <a:cubicBezTo>
                      <a:pt x="146" y="523"/>
                      <a:pt x="147" y="522"/>
                      <a:pt x="147" y="521"/>
                    </a:cubicBezTo>
                    <a:cubicBezTo>
                      <a:pt x="151" y="513"/>
                      <a:pt x="159" y="508"/>
                      <a:pt x="164" y="501"/>
                    </a:cubicBezTo>
                    <a:cubicBezTo>
                      <a:pt x="169" y="495"/>
                      <a:pt x="172" y="486"/>
                      <a:pt x="170" y="479"/>
                    </a:cubicBezTo>
                    <a:cubicBezTo>
                      <a:pt x="164" y="466"/>
                      <a:pt x="168" y="454"/>
                      <a:pt x="174" y="442"/>
                    </a:cubicBezTo>
                    <a:cubicBezTo>
                      <a:pt x="168" y="439"/>
                      <a:pt x="163" y="448"/>
                      <a:pt x="159" y="443"/>
                    </a:cubicBezTo>
                    <a:cubicBezTo>
                      <a:pt x="155" y="438"/>
                      <a:pt x="157" y="432"/>
                      <a:pt x="161" y="428"/>
                    </a:cubicBezTo>
                    <a:cubicBezTo>
                      <a:pt x="177" y="411"/>
                      <a:pt x="174" y="392"/>
                      <a:pt x="171" y="372"/>
                    </a:cubicBezTo>
                    <a:cubicBezTo>
                      <a:pt x="168" y="350"/>
                      <a:pt x="173" y="329"/>
                      <a:pt x="171" y="307"/>
                    </a:cubicBezTo>
                    <a:cubicBezTo>
                      <a:pt x="170" y="293"/>
                      <a:pt x="166" y="286"/>
                      <a:pt x="156" y="280"/>
                    </a:cubicBezTo>
                    <a:cubicBezTo>
                      <a:pt x="156" y="279"/>
                      <a:pt x="156" y="277"/>
                      <a:pt x="156" y="276"/>
                    </a:cubicBezTo>
                    <a:cubicBezTo>
                      <a:pt x="169" y="263"/>
                      <a:pt x="175" y="250"/>
                      <a:pt x="168" y="231"/>
                    </a:cubicBezTo>
                    <a:cubicBezTo>
                      <a:pt x="165" y="222"/>
                      <a:pt x="169" y="213"/>
                      <a:pt x="170" y="204"/>
                    </a:cubicBezTo>
                    <a:cubicBezTo>
                      <a:pt x="171" y="196"/>
                      <a:pt x="170" y="190"/>
                      <a:pt x="162" y="189"/>
                    </a:cubicBezTo>
                    <a:close/>
                  </a:path>
                </a:pathLst>
              </a:custGeom>
              <a:solidFill>
                <a:srgbClr val="2333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14" name="Group 406">
              <a:extLst>
                <a:ext uri="{FF2B5EF4-FFF2-40B4-BE49-F238E27FC236}">
                  <a16:creationId xmlns:a16="http://schemas.microsoft.com/office/drawing/2014/main" id="{F690B8D8-FA4C-4F3C-9681-7E336C928ABB}"/>
                </a:ext>
              </a:extLst>
            </p:cNvPr>
            <p:cNvGrpSpPr>
              <a:grpSpLocks/>
            </p:cNvGrpSpPr>
            <p:nvPr/>
          </p:nvGrpSpPr>
          <p:grpSpPr bwMode="auto">
            <a:xfrm>
              <a:off x="616" y="1212"/>
              <a:ext cx="1097" cy="1506"/>
              <a:chOff x="616" y="1212"/>
              <a:chExt cx="1097" cy="1506"/>
            </a:xfrm>
          </p:grpSpPr>
          <p:sp>
            <p:nvSpPr>
              <p:cNvPr id="528" name="Freeform 206">
                <a:extLst>
                  <a:ext uri="{FF2B5EF4-FFF2-40B4-BE49-F238E27FC236}">
                    <a16:creationId xmlns:a16="http://schemas.microsoft.com/office/drawing/2014/main" id="{2FE61684-87B7-46AF-A1B2-40F1D1127C13}"/>
                  </a:ext>
                </a:extLst>
              </p:cNvPr>
              <p:cNvSpPr>
                <a:spLocks/>
              </p:cNvSpPr>
              <p:nvPr/>
            </p:nvSpPr>
            <p:spPr bwMode="auto">
              <a:xfrm>
                <a:off x="710" y="1902"/>
                <a:ext cx="197" cy="368"/>
              </a:xfrm>
              <a:custGeom>
                <a:avLst/>
                <a:gdLst>
                  <a:gd name="T0" fmla="*/ 15 w 175"/>
                  <a:gd name="T1" fmla="*/ 309 h 327"/>
                  <a:gd name="T2" fmla="*/ 19 w 175"/>
                  <a:gd name="T3" fmla="*/ 305 h 327"/>
                  <a:gd name="T4" fmla="*/ 97 w 175"/>
                  <a:gd name="T5" fmla="*/ 134 h 327"/>
                  <a:gd name="T6" fmla="*/ 94 w 175"/>
                  <a:gd name="T7" fmla="*/ 118 h 327"/>
                  <a:gd name="T8" fmla="*/ 82 w 175"/>
                  <a:gd name="T9" fmla="*/ 128 h 327"/>
                  <a:gd name="T10" fmla="*/ 21 w 175"/>
                  <a:gd name="T11" fmla="*/ 266 h 327"/>
                  <a:gd name="T12" fmla="*/ 3 w 175"/>
                  <a:gd name="T13" fmla="*/ 289 h 327"/>
                  <a:gd name="T14" fmla="*/ 44 w 175"/>
                  <a:gd name="T15" fmla="*/ 197 h 327"/>
                  <a:gd name="T16" fmla="*/ 80 w 175"/>
                  <a:gd name="T17" fmla="*/ 88 h 327"/>
                  <a:gd name="T18" fmla="*/ 109 w 175"/>
                  <a:gd name="T19" fmla="*/ 0 h 327"/>
                  <a:gd name="T20" fmla="*/ 81 w 175"/>
                  <a:gd name="T21" fmla="*/ 106 h 327"/>
                  <a:gd name="T22" fmla="*/ 101 w 175"/>
                  <a:gd name="T23" fmla="*/ 86 h 327"/>
                  <a:gd name="T24" fmla="*/ 136 w 175"/>
                  <a:gd name="T25" fmla="*/ 10 h 327"/>
                  <a:gd name="T26" fmla="*/ 103 w 175"/>
                  <a:gd name="T27" fmla="*/ 104 h 327"/>
                  <a:gd name="T28" fmla="*/ 148 w 175"/>
                  <a:gd name="T29" fmla="*/ 15 h 327"/>
                  <a:gd name="T30" fmla="*/ 152 w 175"/>
                  <a:gd name="T31" fmla="*/ 15 h 327"/>
                  <a:gd name="T32" fmla="*/ 122 w 175"/>
                  <a:gd name="T33" fmla="*/ 122 h 327"/>
                  <a:gd name="T34" fmla="*/ 117 w 175"/>
                  <a:gd name="T35" fmla="*/ 102 h 327"/>
                  <a:gd name="T36" fmla="*/ 55 w 175"/>
                  <a:gd name="T37" fmla="*/ 247 h 327"/>
                  <a:gd name="T38" fmla="*/ 87 w 175"/>
                  <a:gd name="T39" fmla="*/ 199 h 327"/>
                  <a:gd name="T40" fmla="*/ 154 w 175"/>
                  <a:gd name="T41" fmla="*/ 75 h 327"/>
                  <a:gd name="T42" fmla="*/ 164 w 175"/>
                  <a:gd name="T43" fmla="*/ 35 h 327"/>
                  <a:gd name="T44" fmla="*/ 175 w 175"/>
                  <a:gd name="T45" fmla="*/ 8 h 327"/>
                  <a:gd name="T46" fmla="*/ 152 w 175"/>
                  <a:gd name="T47" fmla="*/ 112 h 327"/>
                  <a:gd name="T48" fmla="*/ 145 w 175"/>
                  <a:gd name="T49" fmla="*/ 101 h 327"/>
                  <a:gd name="T50" fmla="*/ 108 w 175"/>
                  <a:gd name="T51" fmla="*/ 195 h 327"/>
                  <a:gd name="T52" fmla="*/ 105 w 175"/>
                  <a:gd name="T53" fmla="*/ 196 h 327"/>
                  <a:gd name="T54" fmla="*/ 95 w 175"/>
                  <a:gd name="T55" fmla="*/ 209 h 327"/>
                  <a:gd name="T56" fmla="*/ 74 w 175"/>
                  <a:gd name="T57" fmla="*/ 265 h 327"/>
                  <a:gd name="T58" fmla="*/ 72 w 175"/>
                  <a:gd name="T59" fmla="*/ 267 h 327"/>
                  <a:gd name="T60" fmla="*/ 62 w 175"/>
                  <a:gd name="T61" fmla="*/ 259 h 327"/>
                  <a:gd name="T62" fmla="*/ 29 w 175"/>
                  <a:gd name="T63" fmla="*/ 326 h 327"/>
                  <a:gd name="T64" fmla="*/ 41 w 175"/>
                  <a:gd name="T65" fmla="*/ 278 h 327"/>
                  <a:gd name="T66" fmla="*/ 12 w 175"/>
                  <a:gd name="T67" fmla="*/ 327 h 327"/>
                  <a:gd name="T68" fmla="*/ 15 w 175"/>
                  <a:gd name="T69" fmla="*/ 309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75" h="327">
                    <a:moveTo>
                      <a:pt x="15" y="309"/>
                    </a:moveTo>
                    <a:cubicBezTo>
                      <a:pt x="16" y="308"/>
                      <a:pt x="18" y="307"/>
                      <a:pt x="19" y="305"/>
                    </a:cubicBezTo>
                    <a:cubicBezTo>
                      <a:pt x="42" y="247"/>
                      <a:pt x="82" y="196"/>
                      <a:pt x="97" y="134"/>
                    </a:cubicBezTo>
                    <a:cubicBezTo>
                      <a:pt x="99" y="128"/>
                      <a:pt x="106" y="122"/>
                      <a:pt x="94" y="118"/>
                    </a:cubicBezTo>
                    <a:cubicBezTo>
                      <a:pt x="82" y="113"/>
                      <a:pt x="84" y="124"/>
                      <a:pt x="82" y="128"/>
                    </a:cubicBezTo>
                    <a:cubicBezTo>
                      <a:pt x="64" y="175"/>
                      <a:pt x="42" y="220"/>
                      <a:pt x="21" y="266"/>
                    </a:cubicBezTo>
                    <a:cubicBezTo>
                      <a:pt x="17" y="275"/>
                      <a:pt x="12" y="284"/>
                      <a:pt x="3" y="289"/>
                    </a:cubicBezTo>
                    <a:cubicBezTo>
                      <a:pt x="19" y="259"/>
                      <a:pt x="28" y="226"/>
                      <a:pt x="44" y="197"/>
                    </a:cubicBezTo>
                    <a:cubicBezTo>
                      <a:pt x="62" y="162"/>
                      <a:pt x="76" y="127"/>
                      <a:pt x="80" y="88"/>
                    </a:cubicBezTo>
                    <a:cubicBezTo>
                      <a:pt x="84" y="57"/>
                      <a:pt x="96" y="28"/>
                      <a:pt x="109" y="0"/>
                    </a:cubicBezTo>
                    <a:cubicBezTo>
                      <a:pt x="110" y="38"/>
                      <a:pt x="90" y="71"/>
                      <a:pt x="81" y="106"/>
                    </a:cubicBezTo>
                    <a:cubicBezTo>
                      <a:pt x="96" y="100"/>
                      <a:pt x="96" y="99"/>
                      <a:pt x="101" y="86"/>
                    </a:cubicBezTo>
                    <a:cubicBezTo>
                      <a:pt x="111" y="60"/>
                      <a:pt x="122" y="34"/>
                      <a:pt x="136" y="10"/>
                    </a:cubicBezTo>
                    <a:cubicBezTo>
                      <a:pt x="125" y="41"/>
                      <a:pt x="114" y="72"/>
                      <a:pt x="103" y="104"/>
                    </a:cubicBezTo>
                    <a:cubicBezTo>
                      <a:pt x="127" y="78"/>
                      <a:pt x="131" y="43"/>
                      <a:pt x="148" y="15"/>
                    </a:cubicBezTo>
                    <a:cubicBezTo>
                      <a:pt x="149" y="13"/>
                      <a:pt x="151" y="13"/>
                      <a:pt x="152" y="15"/>
                    </a:cubicBezTo>
                    <a:cubicBezTo>
                      <a:pt x="140" y="50"/>
                      <a:pt x="126" y="84"/>
                      <a:pt x="122" y="122"/>
                    </a:cubicBezTo>
                    <a:cubicBezTo>
                      <a:pt x="112" y="116"/>
                      <a:pt x="123" y="108"/>
                      <a:pt x="117" y="102"/>
                    </a:cubicBezTo>
                    <a:cubicBezTo>
                      <a:pt x="93" y="149"/>
                      <a:pt x="87" y="204"/>
                      <a:pt x="55" y="247"/>
                    </a:cubicBezTo>
                    <a:cubicBezTo>
                      <a:pt x="78" y="239"/>
                      <a:pt x="79" y="216"/>
                      <a:pt x="87" y="199"/>
                    </a:cubicBezTo>
                    <a:cubicBezTo>
                      <a:pt x="107" y="156"/>
                      <a:pt x="131" y="116"/>
                      <a:pt x="154" y="75"/>
                    </a:cubicBezTo>
                    <a:cubicBezTo>
                      <a:pt x="161" y="64"/>
                      <a:pt x="160" y="48"/>
                      <a:pt x="164" y="35"/>
                    </a:cubicBezTo>
                    <a:cubicBezTo>
                      <a:pt x="167" y="26"/>
                      <a:pt x="165" y="15"/>
                      <a:pt x="175" y="8"/>
                    </a:cubicBezTo>
                    <a:cubicBezTo>
                      <a:pt x="175" y="25"/>
                      <a:pt x="158" y="101"/>
                      <a:pt x="152" y="112"/>
                    </a:cubicBezTo>
                    <a:cubicBezTo>
                      <a:pt x="145" y="111"/>
                      <a:pt x="152" y="103"/>
                      <a:pt x="145" y="101"/>
                    </a:cubicBezTo>
                    <a:cubicBezTo>
                      <a:pt x="131" y="131"/>
                      <a:pt x="114" y="161"/>
                      <a:pt x="108" y="195"/>
                    </a:cubicBezTo>
                    <a:cubicBezTo>
                      <a:pt x="107" y="195"/>
                      <a:pt x="106" y="196"/>
                      <a:pt x="105" y="196"/>
                    </a:cubicBezTo>
                    <a:cubicBezTo>
                      <a:pt x="95" y="195"/>
                      <a:pt x="97" y="204"/>
                      <a:pt x="95" y="209"/>
                    </a:cubicBezTo>
                    <a:cubicBezTo>
                      <a:pt x="87" y="227"/>
                      <a:pt x="83" y="247"/>
                      <a:pt x="74" y="265"/>
                    </a:cubicBezTo>
                    <a:cubicBezTo>
                      <a:pt x="74" y="266"/>
                      <a:pt x="73" y="266"/>
                      <a:pt x="72" y="267"/>
                    </a:cubicBezTo>
                    <a:cubicBezTo>
                      <a:pt x="59" y="276"/>
                      <a:pt x="67" y="260"/>
                      <a:pt x="62" y="259"/>
                    </a:cubicBezTo>
                    <a:cubicBezTo>
                      <a:pt x="51" y="281"/>
                      <a:pt x="40" y="304"/>
                      <a:pt x="29" y="326"/>
                    </a:cubicBezTo>
                    <a:cubicBezTo>
                      <a:pt x="25" y="309"/>
                      <a:pt x="40" y="298"/>
                      <a:pt x="41" y="278"/>
                    </a:cubicBezTo>
                    <a:cubicBezTo>
                      <a:pt x="28" y="296"/>
                      <a:pt x="25" y="314"/>
                      <a:pt x="12" y="327"/>
                    </a:cubicBezTo>
                    <a:cubicBezTo>
                      <a:pt x="3" y="320"/>
                      <a:pt x="0" y="313"/>
                      <a:pt x="15" y="309"/>
                    </a:cubicBezTo>
                    <a:close/>
                  </a:path>
                </a:pathLst>
              </a:custGeom>
              <a:solidFill>
                <a:srgbClr val="956D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9" name="Freeform 207">
                <a:extLst>
                  <a:ext uri="{FF2B5EF4-FFF2-40B4-BE49-F238E27FC236}">
                    <a16:creationId xmlns:a16="http://schemas.microsoft.com/office/drawing/2014/main" id="{A25BA62B-155B-444C-92A2-7D5B916BA64E}"/>
                  </a:ext>
                </a:extLst>
              </p:cNvPr>
              <p:cNvSpPr>
                <a:spLocks/>
              </p:cNvSpPr>
              <p:nvPr/>
            </p:nvSpPr>
            <p:spPr bwMode="auto">
              <a:xfrm>
                <a:off x="751" y="2537"/>
                <a:ext cx="140" cy="128"/>
              </a:xfrm>
              <a:custGeom>
                <a:avLst/>
                <a:gdLst>
                  <a:gd name="T0" fmla="*/ 60 w 125"/>
                  <a:gd name="T1" fmla="*/ 94 h 114"/>
                  <a:gd name="T2" fmla="*/ 50 w 125"/>
                  <a:gd name="T3" fmla="*/ 85 h 114"/>
                  <a:gd name="T4" fmla="*/ 44 w 125"/>
                  <a:gd name="T5" fmla="*/ 60 h 114"/>
                  <a:gd name="T6" fmla="*/ 43 w 125"/>
                  <a:gd name="T7" fmla="*/ 52 h 114"/>
                  <a:gd name="T8" fmla="*/ 38 w 125"/>
                  <a:gd name="T9" fmla="*/ 55 h 114"/>
                  <a:gd name="T10" fmla="*/ 0 w 125"/>
                  <a:gd name="T11" fmla="*/ 57 h 114"/>
                  <a:gd name="T12" fmla="*/ 15 w 125"/>
                  <a:gd name="T13" fmla="*/ 17 h 114"/>
                  <a:gd name="T14" fmla="*/ 16 w 125"/>
                  <a:gd name="T15" fmla="*/ 3 h 114"/>
                  <a:gd name="T16" fmla="*/ 57 w 125"/>
                  <a:gd name="T17" fmla="*/ 22 h 114"/>
                  <a:gd name="T18" fmla="*/ 65 w 125"/>
                  <a:gd name="T19" fmla="*/ 30 h 114"/>
                  <a:gd name="T20" fmla="*/ 120 w 125"/>
                  <a:gd name="T21" fmla="*/ 58 h 114"/>
                  <a:gd name="T22" fmla="*/ 120 w 125"/>
                  <a:gd name="T23" fmla="*/ 58 h 114"/>
                  <a:gd name="T24" fmla="*/ 121 w 125"/>
                  <a:gd name="T25" fmla="*/ 62 h 114"/>
                  <a:gd name="T26" fmla="*/ 120 w 125"/>
                  <a:gd name="T27" fmla="*/ 79 h 114"/>
                  <a:gd name="T28" fmla="*/ 96 w 125"/>
                  <a:gd name="T29" fmla="*/ 114 h 114"/>
                  <a:gd name="T30" fmla="*/ 96 w 125"/>
                  <a:gd name="T31" fmla="*/ 114 h 114"/>
                  <a:gd name="T32" fmla="*/ 113 w 125"/>
                  <a:gd name="T33" fmla="*/ 91 h 114"/>
                  <a:gd name="T34" fmla="*/ 99 w 125"/>
                  <a:gd name="T35" fmla="*/ 93 h 114"/>
                  <a:gd name="T36" fmla="*/ 71 w 125"/>
                  <a:gd name="T37" fmla="*/ 95 h 114"/>
                  <a:gd name="T38" fmla="*/ 60 w 125"/>
                  <a:gd name="T39" fmla="*/ 9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5" h="114">
                    <a:moveTo>
                      <a:pt x="60" y="94"/>
                    </a:moveTo>
                    <a:cubicBezTo>
                      <a:pt x="58" y="89"/>
                      <a:pt x="54" y="87"/>
                      <a:pt x="50" y="85"/>
                    </a:cubicBezTo>
                    <a:cubicBezTo>
                      <a:pt x="36" y="80"/>
                      <a:pt x="26" y="74"/>
                      <a:pt x="44" y="60"/>
                    </a:cubicBezTo>
                    <a:cubicBezTo>
                      <a:pt x="47" y="58"/>
                      <a:pt x="47" y="54"/>
                      <a:pt x="43" y="52"/>
                    </a:cubicBezTo>
                    <a:cubicBezTo>
                      <a:pt x="40" y="50"/>
                      <a:pt x="39" y="52"/>
                      <a:pt x="38" y="55"/>
                    </a:cubicBezTo>
                    <a:cubicBezTo>
                      <a:pt x="28" y="75"/>
                      <a:pt x="16" y="67"/>
                      <a:pt x="0" y="57"/>
                    </a:cubicBezTo>
                    <a:cubicBezTo>
                      <a:pt x="26" y="50"/>
                      <a:pt x="21" y="34"/>
                      <a:pt x="15" y="17"/>
                    </a:cubicBezTo>
                    <a:cubicBezTo>
                      <a:pt x="13" y="12"/>
                      <a:pt x="13" y="7"/>
                      <a:pt x="16" y="3"/>
                    </a:cubicBezTo>
                    <a:cubicBezTo>
                      <a:pt x="34" y="0"/>
                      <a:pt x="44" y="15"/>
                      <a:pt x="57" y="22"/>
                    </a:cubicBezTo>
                    <a:cubicBezTo>
                      <a:pt x="60" y="24"/>
                      <a:pt x="61" y="28"/>
                      <a:pt x="65" y="30"/>
                    </a:cubicBezTo>
                    <a:cubicBezTo>
                      <a:pt x="83" y="39"/>
                      <a:pt x="99" y="53"/>
                      <a:pt x="120" y="58"/>
                    </a:cubicBezTo>
                    <a:cubicBezTo>
                      <a:pt x="120" y="58"/>
                      <a:pt x="120" y="58"/>
                      <a:pt x="120" y="58"/>
                    </a:cubicBezTo>
                    <a:cubicBezTo>
                      <a:pt x="120" y="59"/>
                      <a:pt x="120" y="60"/>
                      <a:pt x="121" y="62"/>
                    </a:cubicBezTo>
                    <a:cubicBezTo>
                      <a:pt x="112" y="67"/>
                      <a:pt x="118" y="73"/>
                      <a:pt x="120" y="79"/>
                    </a:cubicBezTo>
                    <a:cubicBezTo>
                      <a:pt x="125" y="98"/>
                      <a:pt x="116" y="112"/>
                      <a:pt x="96" y="114"/>
                    </a:cubicBezTo>
                    <a:cubicBezTo>
                      <a:pt x="96" y="114"/>
                      <a:pt x="96" y="114"/>
                      <a:pt x="96" y="114"/>
                    </a:cubicBezTo>
                    <a:cubicBezTo>
                      <a:pt x="90" y="98"/>
                      <a:pt x="107" y="98"/>
                      <a:pt x="113" y="91"/>
                    </a:cubicBezTo>
                    <a:cubicBezTo>
                      <a:pt x="107" y="83"/>
                      <a:pt x="102" y="89"/>
                      <a:pt x="99" y="93"/>
                    </a:cubicBezTo>
                    <a:cubicBezTo>
                      <a:pt x="90" y="105"/>
                      <a:pt x="81" y="107"/>
                      <a:pt x="71" y="95"/>
                    </a:cubicBezTo>
                    <a:cubicBezTo>
                      <a:pt x="67" y="91"/>
                      <a:pt x="64" y="93"/>
                      <a:pt x="60" y="94"/>
                    </a:cubicBezTo>
                    <a:close/>
                  </a:path>
                </a:pathLst>
              </a:custGeom>
              <a:solidFill>
                <a:srgbClr val="2A3E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0" name="Freeform 208">
                <a:extLst>
                  <a:ext uri="{FF2B5EF4-FFF2-40B4-BE49-F238E27FC236}">
                    <a16:creationId xmlns:a16="http://schemas.microsoft.com/office/drawing/2014/main" id="{7042E909-166A-45B6-B7D1-AB1065D819B8}"/>
                  </a:ext>
                </a:extLst>
              </p:cNvPr>
              <p:cNvSpPr>
                <a:spLocks/>
              </p:cNvSpPr>
              <p:nvPr/>
            </p:nvSpPr>
            <p:spPr bwMode="auto">
              <a:xfrm>
                <a:off x="1458" y="1762"/>
                <a:ext cx="53" cy="353"/>
              </a:xfrm>
              <a:custGeom>
                <a:avLst/>
                <a:gdLst>
                  <a:gd name="T0" fmla="*/ 9 w 47"/>
                  <a:gd name="T1" fmla="*/ 278 h 314"/>
                  <a:gd name="T2" fmla="*/ 0 w 47"/>
                  <a:gd name="T3" fmla="*/ 314 h 314"/>
                  <a:gd name="T4" fmla="*/ 3 w 47"/>
                  <a:gd name="T5" fmla="*/ 282 h 314"/>
                  <a:gd name="T6" fmla="*/ 8 w 47"/>
                  <a:gd name="T7" fmla="*/ 252 h 314"/>
                  <a:gd name="T8" fmla="*/ 15 w 47"/>
                  <a:gd name="T9" fmla="*/ 268 h 314"/>
                  <a:gd name="T10" fmla="*/ 41 w 47"/>
                  <a:gd name="T11" fmla="*/ 0 h 314"/>
                  <a:gd name="T12" fmla="*/ 39 w 47"/>
                  <a:gd name="T13" fmla="*/ 107 h 314"/>
                  <a:gd name="T14" fmla="*/ 47 w 47"/>
                  <a:gd name="T15" fmla="*/ 95 h 314"/>
                  <a:gd name="T16" fmla="*/ 47 w 47"/>
                  <a:gd name="T17" fmla="*/ 196 h 314"/>
                  <a:gd name="T18" fmla="*/ 41 w 47"/>
                  <a:gd name="T19" fmla="*/ 196 h 314"/>
                  <a:gd name="T20" fmla="*/ 36 w 47"/>
                  <a:gd name="T21" fmla="*/ 128 h 314"/>
                  <a:gd name="T22" fmla="*/ 34 w 47"/>
                  <a:gd name="T23" fmla="*/ 170 h 314"/>
                  <a:gd name="T24" fmla="*/ 36 w 47"/>
                  <a:gd name="T25" fmla="*/ 217 h 314"/>
                  <a:gd name="T26" fmla="*/ 26 w 47"/>
                  <a:gd name="T27" fmla="*/ 238 h 314"/>
                  <a:gd name="T28" fmla="*/ 19 w 47"/>
                  <a:gd name="T29" fmla="*/ 279 h 314"/>
                  <a:gd name="T30" fmla="*/ 14 w 47"/>
                  <a:gd name="T31" fmla="*/ 286 h 314"/>
                  <a:gd name="T32" fmla="*/ 9 w 47"/>
                  <a:gd name="T33" fmla="*/ 278 h 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7" h="314">
                    <a:moveTo>
                      <a:pt x="9" y="278"/>
                    </a:moveTo>
                    <a:cubicBezTo>
                      <a:pt x="4" y="289"/>
                      <a:pt x="11" y="303"/>
                      <a:pt x="0" y="314"/>
                    </a:cubicBezTo>
                    <a:cubicBezTo>
                      <a:pt x="1" y="302"/>
                      <a:pt x="2" y="292"/>
                      <a:pt x="3" y="282"/>
                    </a:cubicBezTo>
                    <a:cubicBezTo>
                      <a:pt x="4" y="272"/>
                      <a:pt x="6" y="263"/>
                      <a:pt x="8" y="252"/>
                    </a:cubicBezTo>
                    <a:cubicBezTo>
                      <a:pt x="14" y="256"/>
                      <a:pt x="9" y="263"/>
                      <a:pt x="15" y="268"/>
                    </a:cubicBezTo>
                    <a:cubicBezTo>
                      <a:pt x="15" y="177"/>
                      <a:pt x="27" y="89"/>
                      <a:pt x="41" y="0"/>
                    </a:cubicBezTo>
                    <a:cubicBezTo>
                      <a:pt x="41" y="35"/>
                      <a:pt x="38" y="71"/>
                      <a:pt x="39" y="107"/>
                    </a:cubicBezTo>
                    <a:cubicBezTo>
                      <a:pt x="46" y="106"/>
                      <a:pt x="40" y="96"/>
                      <a:pt x="47" y="95"/>
                    </a:cubicBezTo>
                    <a:cubicBezTo>
                      <a:pt x="47" y="129"/>
                      <a:pt x="47" y="162"/>
                      <a:pt x="47" y="196"/>
                    </a:cubicBezTo>
                    <a:cubicBezTo>
                      <a:pt x="45" y="196"/>
                      <a:pt x="43" y="196"/>
                      <a:pt x="41" y="196"/>
                    </a:cubicBezTo>
                    <a:cubicBezTo>
                      <a:pt x="35" y="175"/>
                      <a:pt x="42" y="152"/>
                      <a:pt x="36" y="128"/>
                    </a:cubicBezTo>
                    <a:cubicBezTo>
                      <a:pt x="22" y="144"/>
                      <a:pt x="34" y="157"/>
                      <a:pt x="34" y="170"/>
                    </a:cubicBezTo>
                    <a:cubicBezTo>
                      <a:pt x="34" y="186"/>
                      <a:pt x="39" y="202"/>
                      <a:pt x="36" y="217"/>
                    </a:cubicBezTo>
                    <a:cubicBezTo>
                      <a:pt x="35" y="222"/>
                      <a:pt x="27" y="229"/>
                      <a:pt x="26" y="238"/>
                    </a:cubicBezTo>
                    <a:cubicBezTo>
                      <a:pt x="25" y="252"/>
                      <a:pt x="22" y="265"/>
                      <a:pt x="19" y="279"/>
                    </a:cubicBezTo>
                    <a:cubicBezTo>
                      <a:pt x="18" y="282"/>
                      <a:pt x="19" y="286"/>
                      <a:pt x="14" y="286"/>
                    </a:cubicBezTo>
                    <a:cubicBezTo>
                      <a:pt x="9" y="286"/>
                      <a:pt x="15" y="278"/>
                      <a:pt x="9" y="278"/>
                    </a:cubicBezTo>
                    <a:close/>
                  </a:path>
                </a:pathLst>
              </a:custGeom>
              <a:solidFill>
                <a:srgbClr val="B78C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1" name="Freeform 209">
                <a:extLst>
                  <a:ext uri="{FF2B5EF4-FFF2-40B4-BE49-F238E27FC236}">
                    <a16:creationId xmlns:a16="http://schemas.microsoft.com/office/drawing/2014/main" id="{DF290BC2-D158-4A02-810C-28499E9CE359}"/>
                  </a:ext>
                </a:extLst>
              </p:cNvPr>
              <p:cNvSpPr>
                <a:spLocks/>
              </p:cNvSpPr>
              <p:nvPr/>
            </p:nvSpPr>
            <p:spPr bwMode="auto">
              <a:xfrm>
                <a:off x="1089" y="1378"/>
                <a:ext cx="127" cy="426"/>
              </a:xfrm>
              <a:custGeom>
                <a:avLst/>
                <a:gdLst>
                  <a:gd name="T0" fmla="*/ 107 w 113"/>
                  <a:gd name="T1" fmla="*/ 18 h 379"/>
                  <a:gd name="T2" fmla="*/ 110 w 113"/>
                  <a:gd name="T3" fmla="*/ 32 h 379"/>
                  <a:gd name="T4" fmla="*/ 90 w 113"/>
                  <a:gd name="T5" fmla="*/ 101 h 379"/>
                  <a:gd name="T6" fmla="*/ 72 w 113"/>
                  <a:gd name="T7" fmla="*/ 145 h 379"/>
                  <a:gd name="T8" fmla="*/ 57 w 113"/>
                  <a:gd name="T9" fmla="*/ 228 h 379"/>
                  <a:gd name="T10" fmla="*/ 29 w 113"/>
                  <a:gd name="T11" fmla="*/ 316 h 379"/>
                  <a:gd name="T12" fmla="*/ 12 w 113"/>
                  <a:gd name="T13" fmla="*/ 365 h 379"/>
                  <a:gd name="T14" fmla="*/ 0 w 113"/>
                  <a:gd name="T15" fmla="*/ 377 h 379"/>
                  <a:gd name="T16" fmla="*/ 48 w 113"/>
                  <a:gd name="T17" fmla="*/ 223 h 379"/>
                  <a:gd name="T18" fmla="*/ 69 w 113"/>
                  <a:gd name="T19" fmla="*/ 125 h 379"/>
                  <a:gd name="T20" fmla="*/ 69 w 113"/>
                  <a:gd name="T21" fmla="*/ 108 h 379"/>
                  <a:gd name="T22" fmla="*/ 97 w 113"/>
                  <a:gd name="T23" fmla="*/ 0 h 379"/>
                  <a:gd name="T24" fmla="*/ 75 w 113"/>
                  <a:gd name="T25" fmla="*/ 98 h 379"/>
                  <a:gd name="T26" fmla="*/ 107 w 113"/>
                  <a:gd name="T27" fmla="*/ 18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3" h="379">
                    <a:moveTo>
                      <a:pt x="107" y="18"/>
                    </a:moveTo>
                    <a:cubicBezTo>
                      <a:pt x="113" y="22"/>
                      <a:pt x="112" y="27"/>
                      <a:pt x="110" y="32"/>
                    </a:cubicBezTo>
                    <a:cubicBezTo>
                      <a:pt x="104" y="55"/>
                      <a:pt x="101" y="80"/>
                      <a:pt x="90" y="101"/>
                    </a:cubicBezTo>
                    <a:cubicBezTo>
                      <a:pt x="83" y="115"/>
                      <a:pt x="72" y="130"/>
                      <a:pt x="72" y="145"/>
                    </a:cubicBezTo>
                    <a:cubicBezTo>
                      <a:pt x="73" y="174"/>
                      <a:pt x="57" y="200"/>
                      <a:pt x="57" y="228"/>
                    </a:cubicBezTo>
                    <a:cubicBezTo>
                      <a:pt x="56" y="260"/>
                      <a:pt x="38" y="287"/>
                      <a:pt x="29" y="316"/>
                    </a:cubicBezTo>
                    <a:cubicBezTo>
                      <a:pt x="25" y="333"/>
                      <a:pt x="18" y="349"/>
                      <a:pt x="12" y="365"/>
                    </a:cubicBezTo>
                    <a:cubicBezTo>
                      <a:pt x="10" y="371"/>
                      <a:pt x="8" y="379"/>
                      <a:pt x="0" y="377"/>
                    </a:cubicBezTo>
                    <a:cubicBezTo>
                      <a:pt x="16" y="326"/>
                      <a:pt x="49" y="278"/>
                      <a:pt x="48" y="223"/>
                    </a:cubicBezTo>
                    <a:cubicBezTo>
                      <a:pt x="48" y="187"/>
                      <a:pt x="58" y="157"/>
                      <a:pt x="69" y="125"/>
                    </a:cubicBezTo>
                    <a:cubicBezTo>
                      <a:pt x="71" y="120"/>
                      <a:pt x="70" y="114"/>
                      <a:pt x="69" y="108"/>
                    </a:cubicBezTo>
                    <a:cubicBezTo>
                      <a:pt x="64" y="85"/>
                      <a:pt x="80" y="22"/>
                      <a:pt x="97" y="0"/>
                    </a:cubicBezTo>
                    <a:cubicBezTo>
                      <a:pt x="93" y="35"/>
                      <a:pt x="73" y="63"/>
                      <a:pt x="75" y="98"/>
                    </a:cubicBezTo>
                    <a:cubicBezTo>
                      <a:pt x="99" y="75"/>
                      <a:pt x="93" y="43"/>
                      <a:pt x="107" y="18"/>
                    </a:cubicBezTo>
                    <a:close/>
                  </a:path>
                </a:pathLst>
              </a:custGeom>
              <a:solidFill>
                <a:srgbClr val="A980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2" name="Freeform 210">
                <a:extLst>
                  <a:ext uri="{FF2B5EF4-FFF2-40B4-BE49-F238E27FC236}">
                    <a16:creationId xmlns:a16="http://schemas.microsoft.com/office/drawing/2014/main" id="{831C428F-D492-44A8-8AF4-25436346A5FD}"/>
                  </a:ext>
                </a:extLst>
              </p:cNvPr>
              <p:cNvSpPr>
                <a:spLocks/>
              </p:cNvSpPr>
              <p:nvPr/>
            </p:nvSpPr>
            <p:spPr bwMode="auto">
              <a:xfrm>
                <a:off x="1436" y="2133"/>
                <a:ext cx="64" cy="551"/>
              </a:xfrm>
              <a:custGeom>
                <a:avLst/>
                <a:gdLst>
                  <a:gd name="T0" fmla="*/ 57 w 57"/>
                  <a:gd name="T1" fmla="*/ 1 h 491"/>
                  <a:gd name="T2" fmla="*/ 47 w 57"/>
                  <a:gd name="T3" fmla="*/ 63 h 491"/>
                  <a:gd name="T4" fmla="*/ 43 w 57"/>
                  <a:gd name="T5" fmla="*/ 177 h 491"/>
                  <a:gd name="T6" fmla="*/ 39 w 57"/>
                  <a:gd name="T7" fmla="*/ 320 h 491"/>
                  <a:gd name="T8" fmla="*/ 23 w 57"/>
                  <a:gd name="T9" fmla="*/ 413 h 491"/>
                  <a:gd name="T10" fmla="*/ 0 w 57"/>
                  <a:gd name="T11" fmla="*/ 491 h 491"/>
                  <a:gd name="T12" fmla="*/ 17 w 57"/>
                  <a:gd name="T13" fmla="*/ 391 h 491"/>
                  <a:gd name="T14" fmla="*/ 20 w 57"/>
                  <a:gd name="T15" fmla="*/ 371 h 491"/>
                  <a:gd name="T16" fmla="*/ 41 w 57"/>
                  <a:gd name="T17" fmla="*/ 225 h 491"/>
                  <a:gd name="T18" fmla="*/ 34 w 57"/>
                  <a:gd name="T19" fmla="*/ 164 h 491"/>
                  <a:gd name="T20" fmla="*/ 47 w 57"/>
                  <a:gd name="T21" fmla="*/ 18 h 491"/>
                  <a:gd name="T22" fmla="*/ 52 w 57"/>
                  <a:gd name="T23" fmla="*/ 0 h 491"/>
                  <a:gd name="T24" fmla="*/ 57 w 57"/>
                  <a:gd name="T25" fmla="*/ 1 h 4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7" h="491">
                    <a:moveTo>
                      <a:pt x="57" y="1"/>
                    </a:moveTo>
                    <a:cubicBezTo>
                      <a:pt x="54" y="22"/>
                      <a:pt x="49" y="42"/>
                      <a:pt x="47" y="63"/>
                    </a:cubicBezTo>
                    <a:cubicBezTo>
                      <a:pt x="44" y="101"/>
                      <a:pt x="36" y="141"/>
                      <a:pt x="43" y="177"/>
                    </a:cubicBezTo>
                    <a:cubicBezTo>
                      <a:pt x="53" y="226"/>
                      <a:pt x="46" y="274"/>
                      <a:pt x="39" y="320"/>
                    </a:cubicBezTo>
                    <a:cubicBezTo>
                      <a:pt x="35" y="351"/>
                      <a:pt x="34" y="385"/>
                      <a:pt x="23" y="413"/>
                    </a:cubicBezTo>
                    <a:cubicBezTo>
                      <a:pt x="13" y="439"/>
                      <a:pt x="15" y="467"/>
                      <a:pt x="0" y="491"/>
                    </a:cubicBezTo>
                    <a:cubicBezTo>
                      <a:pt x="7" y="458"/>
                      <a:pt x="2" y="423"/>
                      <a:pt x="17" y="391"/>
                    </a:cubicBezTo>
                    <a:cubicBezTo>
                      <a:pt x="20" y="385"/>
                      <a:pt x="19" y="378"/>
                      <a:pt x="20" y="371"/>
                    </a:cubicBezTo>
                    <a:cubicBezTo>
                      <a:pt x="27" y="322"/>
                      <a:pt x="40" y="275"/>
                      <a:pt x="41" y="225"/>
                    </a:cubicBezTo>
                    <a:cubicBezTo>
                      <a:pt x="41" y="204"/>
                      <a:pt x="32" y="185"/>
                      <a:pt x="34" y="164"/>
                    </a:cubicBezTo>
                    <a:cubicBezTo>
                      <a:pt x="38" y="115"/>
                      <a:pt x="38" y="66"/>
                      <a:pt x="47" y="18"/>
                    </a:cubicBezTo>
                    <a:cubicBezTo>
                      <a:pt x="48" y="12"/>
                      <a:pt x="50" y="6"/>
                      <a:pt x="52" y="0"/>
                    </a:cubicBezTo>
                    <a:cubicBezTo>
                      <a:pt x="54" y="0"/>
                      <a:pt x="55" y="1"/>
                      <a:pt x="57" y="1"/>
                    </a:cubicBezTo>
                    <a:close/>
                  </a:path>
                </a:pathLst>
              </a:custGeom>
              <a:solidFill>
                <a:srgbClr val="A780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3" name="Freeform 211">
                <a:extLst>
                  <a:ext uri="{FF2B5EF4-FFF2-40B4-BE49-F238E27FC236}">
                    <a16:creationId xmlns:a16="http://schemas.microsoft.com/office/drawing/2014/main" id="{04136502-4657-4E2A-AF7B-E54A821F6EBB}"/>
                  </a:ext>
                </a:extLst>
              </p:cNvPr>
              <p:cNvSpPr>
                <a:spLocks/>
              </p:cNvSpPr>
              <p:nvPr/>
            </p:nvSpPr>
            <p:spPr bwMode="auto">
              <a:xfrm>
                <a:off x="1235" y="1975"/>
                <a:ext cx="118" cy="548"/>
              </a:xfrm>
              <a:custGeom>
                <a:avLst/>
                <a:gdLst>
                  <a:gd name="T0" fmla="*/ 1 w 105"/>
                  <a:gd name="T1" fmla="*/ 482 h 487"/>
                  <a:gd name="T2" fmla="*/ 11 w 105"/>
                  <a:gd name="T3" fmla="*/ 394 h 487"/>
                  <a:gd name="T4" fmla="*/ 21 w 105"/>
                  <a:gd name="T5" fmla="*/ 340 h 487"/>
                  <a:gd name="T6" fmla="*/ 51 w 105"/>
                  <a:gd name="T7" fmla="*/ 194 h 487"/>
                  <a:gd name="T8" fmla="*/ 72 w 105"/>
                  <a:gd name="T9" fmla="*/ 90 h 487"/>
                  <a:gd name="T10" fmla="*/ 105 w 105"/>
                  <a:gd name="T11" fmla="*/ 0 h 487"/>
                  <a:gd name="T12" fmla="*/ 78 w 105"/>
                  <a:gd name="T13" fmla="*/ 113 h 487"/>
                  <a:gd name="T14" fmla="*/ 71 w 105"/>
                  <a:gd name="T15" fmla="*/ 137 h 487"/>
                  <a:gd name="T16" fmla="*/ 48 w 105"/>
                  <a:gd name="T17" fmla="*/ 244 h 487"/>
                  <a:gd name="T18" fmla="*/ 25 w 105"/>
                  <a:gd name="T19" fmla="*/ 357 h 487"/>
                  <a:gd name="T20" fmla="*/ 18 w 105"/>
                  <a:gd name="T21" fmla="*/ 440 h 487"/>
                  <a:gd name="T22" fmla="*/ 5 w 105"/>
                  <a:gd name="T23" fmla="*/ 486 h 487"/>
                  <a:gd name="T24" fmla="*/ 1 w 105"/>
                  <a:gd name="T25" fmla="*/ 482 h 4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5" h="487">
                    <a:moveTo>
                      <a:pt x="1" y="482"/>
                    </a:moveTo>
                    <a:cubicBezTo>
                      <a:pt x="5" y="453"/>
                      <a:pt x="14" y="425"/>
                      <a:pt x="11" y="394"/>
                    </a:cubicBezTo>
                    <a:cubicBezTo>
                      <a:pt x="10" y="377"/>
                      <a:pt x="18" y="358"/>
                      <a:pt x="21" y="340"/>
                    </a:cubicBezTo>
                    <a:cubicBezTo>
                      <a:pt x="31" y="291"/>
                      <a:pt x="37" y="242"/>
                      <a:pt x="51" y="194"/>
                    </a:cubicBezTo>
                    <a:cubicBezTo>
                      <a:pt x="60" y="159"/>
                      <a:pt x="61" y="123"/>
                      <a:pt x="72" y="90"/>
                    </a:cubicBezTo>
                    <a:cubicBezTo>
                      <a:pt x="82" y="60"/>
                      <a:pt x="93" y="30"/>
                      <a:pt x="105" y="0"/>
                    </a:cubicBezTo>
                    <a:cubicBezTo>
                      <a:pt x="99" y="38"/>
                      <a:pt x="91" y="76"/>
                      <a:pt x="78" y="113"/>
                    </a:cubicBezTo>
                    <a:cubicBezTo>
                      <a:pt x="75" y="121"/>
                      <a:pt x="71" y="129"/>
                      <a:pt x="71" y="137"/>
                    </a:cubicBezTo>
                    <a:cubicBezTo>
                      <a:pt x="72" y="175"/>
                      <a:pt x="52" y="208"/>
                      <a:pt x="48" y="244"/>
                    </a:cubicBezTo>
                    <a:cubicBezTo>
                      <a:pt x="43" y="282"/>
                      <a:pt x="33" y="320"/>
                      <a:pt x="25" y="357"/>
                    </a:cubicBezTo>
                    <a:cubicBezTo>
                      <a:pt x="19" y="384"/>
                      <a:pt x="24" y="412"/>
                      <a:pt x="18" y="440"/>
                    </a:cubicBezTo>
                    <a:cubicBezTo>
                      <a:pt x="14" y="455"/>
                      <a:pt x="10" y="471"/>
                      <a:pt x="5" y="486"/>
                    </a:cubicBezTo>
                    <a:cubicBezTo>
                      <a:pt x="1" y="487"/>
                      <a:pt x="0" y="485"/>
                      <a:pt x="1" y="482"/>
                    </a:cubicBezTo>
                    <a:close/>
                  </a:path>
                </a:pathLst>
              </a:custGeom>
              <a:solidFill>
                <a:srgbClr val="A47B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4" name="Freeform 212">
                <a:extLst>
                  <a:ext uri="{FF2B5EF4-FFF2-40B4-BE49-F238E27FC236}">
                    <a16:creationId xmlns:a16="http://schemas.microsoft.com/office/drawing/2014/main" id="{44BFC5C2-1577-48FA-A944-4B68ABDFBA78}"/>
                  </a:ext>
                </a:extLst>
              </p:cNvPr>
              <p:cNvSpPr>
                <a:spLocks/>
              </p:cNvSpPr>
              <p:nvPr/>
            </p:nvSpPr>
            <p:spPr bwMode="auto">
              <a:xfrm>
                <a:off x="1112" y="1416"/>
                <a:ext cx="125" cy="441"/>
              </a:xfrm>
              <a:custGeom>
                <a:avLst/>
                <a:gdLst>
                  <a:gd name="T0" fmla="*/ 0 w 112"/>
                  <a:gd name="T1" fmla="*/ 392 h 393"/>
                  <a:gd name="T2" fmla="*/ 10 w 112"/>
                  <a:gd name="T3" fmla="*/ 334 h 393"/>
                  <a:gd name="T4" fmla="*/ 46 w 112"/>
                  <a:gd name="T5" fmla="*/ 233 h 393"/>
                  <a:gd name="T6" fmla="*/ 64 w 112"/>
                  <a:gd name="T7" fmla="*/ 141 h 393"/>
                  <a:gd name="T8" fmla="*/ 86 w 112"/>
                  <a:gd name="T9" fmla="*/ 69 h 393"/>
                  <a:gd name="T10" fmla="*/ 102 w 112"/>
                  <a:gd name="T11" fmla="*/ 18 h 393"/>
                  <a:gd name="T12" fmla="*/ 111 w 112"/>
                  <a:gd name="T13" fmla="*/ 0 h 393"/>
                  <a:gd name="T14" fmla="*/ 96 w 112"/>
                  <a:gd name="T15" fmla="*/ 113 h 393"/>
                  <a:gd name="T16" fmla="*/ 101 w 112"/>
                  <a:gd name="T17" fmla="*/ 55 h 393"/>
                  <a:gd name="T18" fmla="*/ 79 w 112"/>
                  <a:gd name="T19" fmla="*/ 116 h 393"/>
                  <a:gd name="T20" fmla="*/ 60 w 112"/>
                  <a:gd name="T21" fmla="*/ 224 h 393"/>
                  <a:gd name="T22" fmla="*/ 44 w 112"/>
                  <a:gd name="T23" fmla="*/ 256 h 393"/>
                  <a:gd name="T24" fmla="*/ 22 w 112"/>
                  <a:gd name="T25" fmla="*/ 324 h 393"/>
                  <a:gd name="T26" fmla="*/ 5 w 112"/>
                  <a:gd name="T27" fmla="*/ 393 h 393"/>
                  <a:gd name="T28" fmla="*/ 0 w 112"/>
                  <a:gd name="T29" fmla="*/ 392 h 3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2" h="393">
                    <a:moveTo>
                      <a:pt x="0" y="392"/>
                    </a:moveTo>
                    <a:cubicBezTo>
                      <a:pt x="3" y="373"/>
                      <a:pt x="5" y="353"/>
                      <a:pt x="10" y="334"/>
                    </a:cubicBezTo>
                    <a:cubicBezTo>
                      <a:pt x="20" y="300"/>
                      <a:pt x="32" y="266"/>
                      <a:pt x="46" y="233"/>
                    </a:cubicBezTo>
                    <a:cubicBezTo>
                      <a:pt x="58" y="203"/>
                      <a:pt x="60" y="172"/>
                      <a:pt x="64" y="141"/>
                    </a:cubicBezTo>
                    <a:cubicBezTo>
                      <a:pt x="68" y="116"/>
                      <a:pt x="72" y="91"/>
                      <a:pt x="86" y="69"/>
                    </a:cubicBezTo>
                    <a:cubicBezTo>
                      <a:pt x="96" y="53"/>
                      <a:pt x="97" y="35"/>
                      <a:pt x="102" y="18"/>
                    </a:cubicBezTo>
                    <a:cubicBezTo>
                      <a:pt x="104" y="13"/>
                      <a:pt x="103" y="6"/>
                      <a:pt x="111" y="0"/>
                    </a:cubicBezTo>
                    <a:cubicBezTo>
                      <a:pt x="109" y="38"/>
                      <a:pt x="112" y="75"/>
                      <a:pt x="96" y="113"/>
                    </a:cubicBezTo>
                    <a:cubicBezTo>
                      <a:pt x="89" y="91"/>
                      <a:pt x="104" y="74"/>
                      <a:pt x="101" y="55"/>
                    </a:cubicBezTo>
                    <a:cubicBezTo>
                      <a:pt x="96" y="77"/>
                      <a:pt x="78" y="96"/>
                      <a:pt x="79" y="116"/>
                    </a:cubicBezTo>
                    <a:cubicBezTo>
                      <a:pt x="79" y="154"/>
                      <a:pt x="58" y="187"/>
                      <a:pt x="60" y="224"/>
                    </a:cubicBezTo>
                    <a:cubicBezTo>
                      <a:pt x="60" y="238"/>
                      <a:pt x="47" y="244"/>
                      <a:pt x="44" y="256"/>
                    </a:cubicBezTo>
                    <a:cubicBezTo>
                      <a:pt x="39" y="279"/>
                      <a:pt x="32" y="302"/>
                      <a:pt x="22" y="324"/>
                    </a:cubicBezTo>
                    <a:cubicBezTo>
                      <a:pt x="12" y="346"/>
                      <a:pt x="12" y="370"/>
                      <a:pt x="5" y="393"/>
                    </a:cubicBezTo>
                    <a:cubicBezTo>
                      <a:pt x="3" y="392"/>
                      <a:pt x="2" y="392"/>
                      <a:pt x="0" y="392"/>
                    </a:cubicBezTo>
                    <a:close/>
                  </a:path>
                </a:pathLst>
              </a:custGeom>
              <a:solidFill>
                <a:srgbClr val="A77C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5" name="Freeform 213">
                <a:extLst>
                  <a:ext uri="{FF2B5EF4-FFF2-40B4-BE49-F238E27FC236}">
                    <a16:creationId xmlns:a16="http://schemas.microsoft.com/office/drawing/2014/main" id="{A637B6BE-8A4A-431D-9141-1D11A1C01780}"/>
                  </a:ext>
                </a:extLst>
              </p:cNvPr>
              <p:cNvSpPr>
                <a:spLocks/>
              </p:cNvSpPr>
              <p:nvPr/>
            </p:nvSpPr>
            <p:spPr bwMode="auto">
              <a:xfrm>
                <a:off x="1155" y="1493"/>
                <a:ext cx="113" cy="511"/>
              </a:xfrm>
              <a:custGeom>
                <a:avLst/>
                <a:gdLst>
                  <a:gd name="T0" fmla="*/ 12 w 100"/>
                  <a:gd name="T1" fmla="*/ 439 h 454"/>
                  <a:gd name="T2" fmla="*/ 0 w 100"/>
                  <a:gd name="T3" fmla="*/ 454 h 454"/>
                  <a:gd name="T4" fmla="*/ 29 w 100"/>
                  <a:gd name="T5" fmla="*/ 348 h 454"/>
                  <a:gd name="T6" fmla="*/ 43 w 100"/>
                  <a:gd name="T7" fmla="*/ 266 h 454"/>
                  <a:gd name="T8" fmla="*/ 52 w 100"/>
                  <a:gd name="T9" fmla="*/ 225 h 454"/>
                  <a:gd name="T10" fmla="*/ 75 w 100"/>
                  <a:gd name="T11" fmla="*/ 94 h 454"/>
                  <a:gd name="T12" fmla="*/ 95 w 100"/>
                  <a:gd name="T13" fmla="*/ 0 h 454"/>
                  <a:gd name="T14" fmla="*/ 92 w 100"/>
                  <a:gd name="T15" fmla="*/ 46 h 454"/>
                  <a:gd name="T16" fmla="*/ 70 w 100"/>
                  <a:gd name="T17" fmla="*/ 165 h 454"/>
                  <a:gd name="T18" fmla="*/ 60 w 100"/>
                  <a:gd name="T19" fmla="*/ 213 h 454"/>
                  <a:gd name="T20" fmla="*/ 49 w 100"/>
                  <a:gd name="T21" fmla="*/ 297 h 454"/>
                  <a:gd name="T22" fmla="*/ 23 w 100"/>
                  <a:gd name="T23" fmla="*/ 393 h 454"/>
                  <a:gd name="T24" fmla="*/ 12 w 100"/>
                  <a:gd name="T25" fmla="*/ 439 h 4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0" h="454">
                    <a:moveTo>
                      <a:pt x="12" y="439"/>
                    </a:moveTo>
                    <a:cubicBezTo>
                      <a:pt x="9" y="443"/>
                      <a:pt x="6" y="447"/>
                      <a:pt x="0" y="454"/>
                    </a:cubicBezTo>
                    <a:cubicBezTo>
                      <a:pt x="7" y="415"/>
                      <a:pt x="16" y="380"/>
                      <a:pt x="29" y="348"/>
                    </a:cubicBezTo>
                    <a:cubicBezTo>
                      <a:pt x="40" y="321"/>
                      <a:pt x="39" y="293"/>
                      <a:pt x="43" y="266"/>
                    </a:cubicBezTo>
                    <a:cubicBezTo>
                      <a:pt x="45" y="252"/>
                      <a:pt x="47" y="239"/>
                      <a:pt x="52" y="225"/>
                    </a:cubicBezTo>
                    <a:cubicBezTo>
                      <a:pt x="66" y="183"/>
                      <a:pt x="66" y="137"/>
                      <a:pt x="75" y="94"/>
                    </a:cubicBezTo>
                    <a:cubicBezTo>
                      <a:pt x="81" y="63"/>
                      <a:pt x="92" y="32"/>
                      <a:pt x="95" y="0"/>
                    </a:cubicBezTo>
                    <a:cubicBezTo>
                      <a:pt x="100" y="16"/>
                      <a:pt x="93" y="31"/>
                      <a:pt x="92" y="46"/>
                    </a:cubicBezTo>
                    <a:cubicBezTo>
                      <a:pt x="91" y="87"/>
                      <a:pt x="70" y="125"/>
                      <a:pt x="70" y="165"/>
                    </a:cubicBezTo>
                    <a:cubicBezTo>
                      <a:pt x="70" y="183"/>
                      <a:pt x="62" y="197"/>
                      <a:pt x="60" y="213"/>
                    </a:cubicBezTo>
                    <a:cubicBezTo>
                      <a:pt x="57" y="241"/>
                      <a:pt x="53" y="269"/>
                      <a:pt x="49" y="297"/>
                    </a:cubicBezTo>
                    <a:cubicBezTo>
                      <a:pt x="45" y="331"/>
                      <a:pt x="34" y="361"/>
                      <a:pt x="23" y="393"/>
                    </a:cubicBezTo>
                    <a:cubicBezTo>
                      <a:pt x="18" y="408"/>
                      <a:pt x="12" y="423"/>
                      <a:pt x="12" y="439"/>
                    </a:cubicBezTo>
                    <a:close/>
                  </a:path>
                </a:pathLst>
              </a:custGeom>
              <a:solidFill>
                <a:srgbClr val="AA7F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6" name="Freeform 214">
                <a:extLst>
                  <a:ext uri="{FF2B5EF4-FFF2-40B4-BE49-F238E27FC236}">
                    <a16:creationId xmlns:a16="http://schemas.microsoft.com/office/drawing/2014/main" id="{23E4D97D-C562-439D-A2A5-3D833D7ED523}"/>
                  </a:ext>
                </a:extLst>
              </p:cNvPr>
              <p:cNvSpPr>
                <a:spLocks/>
              </p:cNvSpPr>
              <p:nvPr/>
            </p:nvSpPr>
            <p:spPr bwMode="auto">
              <a:xfrm>
                <a:off x="1479" y="2323"/>
                <a:ext cx="50" cy="384"/>
              </a:xfrm>
              <a:custGeom>
                <a:avLst/>
                <a:gdLst>
                  <a:gd name="T0" fmla="*/ 20 w 44"/>
                  <a:gd name="T1" fmla="*/ 337 h 342"/>
                  <a:gd name="T2" fmla="*/ 0 w 44"/>
                  <a:gd name="T3" fmla="*/ 340 h 342"/>
                  <a:gd name="T4" fmla="*/ 18 w 44"/>
                  <a:gd name="T5" fmla="*/ 252 h 342"/>
                  <a:gd name="T6" fmla="*/ 26 w 44"/>
                  <a:gd name="T7" fmla="*/ 134 h 342"/>
                  <a:gd name="T8" fmla="*/ 22 w 44"/>
                  <a:gd name="T9" fmla="*/ 152 h 342"/>
                  <a:gd name="T10" fmla="*/ 16 w 44"/>
                  <a:gd name="T11" fmla="*/ 153 h 342"/>
                  <a:gd name="T12" fmla="*/ 27 w 44"/>
                  <a:gd name="T13" fmla="*/ 64 h 342"/>
                  <a:gd name="T14" fmla="*/ 36 w 44"/>
                  <a:gd name="T15" fmla="*/ 0 h 342"/>
                  <a:gd name="T16" fmla="*/ 41 w 44"/>
                  <a:gd name="T17" fmla="*/ 5 h 342"/>
                  <a:gd name="T18" fmla="*/ 36 w 44"/>
                  <a:gd name="T19" fmla="*/ 191 h 342"/>
                  <a:gd name="T20" fmla="*/ 20 w 44"/>
                  <a:gd name="T21" fmla="*/ 337 h 3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4" h="342">
                    <a:moveTo>
                      <a:pt x="20" y="337"/>
                    </a:moveTo>
                    <a:cubicBezTo>
                      <a:pt x="14" y="340"/>
                      <a:pt x="7" y="342"/>
                      <a:pt x="0" y="340"/>
                    </a:cubicBezTo>
                    <a:cubicBezTo>
                      <a:pt x="15" y="313"/>
                      <a:pt x="15" y="282"/>
                      <a:pt x="18" y="252"/>
                    </a:cubicBezTo>
                    <a:cubicBezTo>
                      <a:pt x="22" y="213"/>
                      <a:pt x="21" y="173"/>
                      <a:pt x="26" y="134"/>
                    </a:cubicBezTo>
                    <a:cubicBezTo>
                      <a:pt x="25" y="140"/>
                      <a:pt x="25" y="146"/>
                      <a:pt x="22" y="152"/>
                    </a:cubicBezTo>
                    <a:cubicBezTo>
                      <a:pt x="20" y="154"/>
                      <a:pt x="18" y="154"/>
                      <a:pt x="16" y="153"/>
                    </a:cubicBezTo>
                    <a:cubicBezTo>
                      <a:pt x="17" y="123"/>
                      <a:pt x="16" y="93"/>
                      <a:pt x="27" y="64"/>
                    </a:cubicBezTo>
                    <a:cubicBezTo>
                      <a:pt x="35" y="44"/>
                      <a:pt x="30" y="21"/>
                      <a:pt x="36" y="0"/>
                    </a:cubicBezTo>
                    <a:cubicBezTo>
                      <a:pt x="41" y="0"/>
                      <a:pt x="41" y="3"/>
                      <a:pt x="41" y="5"/>
                    </a:cubicBezTo>
                    <a:cubicBezTo>
                      <a:pt x="44" y="68"/>
                      <a:pt x="38" y="129"/>
                      <a:pt x="36" y="191"/>
                    </a:cubicBezTo>
                    <a:cubicBezTo>
                      <a:pt x="34" y="240"/>
                      <a:pt x="25" y="288"/>
                      <a:pt x="20" y="337"/>
                    </a:cubicBezTo>
                    <a:close/>
                  </a:path>
                </a:pathLst>
              </a:custGeom>
              <a:solidFill>
                <a:srgbClr val="9770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7" name="Freeform 215">
                <a:extLst>
                  <a:ext uri="{FF2B5EF4-FFF2-40B4-BE49-F238E27FC236}">
                    <a16:creationId xmlns:a16="http://schemas.microsoft.com/office/drawing/2014/main" id="{BE18B569-D788-4A57-B82F-FEBAA7579B21}"/>
                  </a:ext>
                </a:extLst>
              </p:cNvPr>
              <p:cNvSpPr>
                <a:spLocks/>
              </p:cNvSpPr>
              <p:nvPr/>
            </p:nvSpPr>
            <p:spPr bwMode="auto">
              <a:xfrm>
                <a:off x="795" y="2019"/>
                <a:ext cx="147" cy="448"/>
              </a:xfrm>
              <a:custGeom>
                <a:avLst/>
                <a:gdLst>
                  <a:gd name="T0" fmla="*/ 85 w 131"/>
                  <a:gd name="T1" fmla="*/ 215 h 399"/>
                  <a:gd name="T2" fmla="*/ 51 w 131"/>
                  <a:gd name="T3" fmla="*/ 318 h 399"/>
                  <a:gd name="T4" fmla="*/ 39 w 131"/>
                  <a:gd name="T5" fmla="*/ 327 h 399"/>
                  <a:gd name="T6" fmla="*/ 34 w 131"/>
                  <a:gd name="T7" fmla="*/ 336 h 399"/>
                  <a:gd name="T8" fmla="*/ 3 w 131"/>
                  <a:gd name="T9" fmla="*/ 399 h 399"/>
                  <a:gd name="T10" fmla="*/ 8 w 131"/>
                  <a:gd name="T11" fmla="*/ 378 h 399"/>
                  <a:gd name="T12" fmla="*/ 51 w 131"/>
                  <a:gd name="T13" fmla="*/ 222 h 399"/>
                  <a:gd name="T14" fmla="*/ 88 w 131"/>
                  <a:gd name="T15" fmla="*/ 130 h 399"/>
                  <a:gd name="T16" fmla="*/ 101 w 131"/>
                  <a:gd name="T17" fmla="*/ 95 h 399"/>
                  <a:gd name="T18" fmla="*/ 121 w 131"/>
                  <a:gd name="T19" fmla="*/ 21 h 399"/>
                  <a:gd name="T20" fmla="*/ 131 w 131"/>
                  <a:gd name="T21" fmla="*/ 0 h 399"/>
                  <a:gd name="T22" fmla="*/ 42 w 131"/>
                  <a:gd name="T23" fmla="*/ 302 h 399"/>
                  <a:gd name="T24" fmla="*/ 68 w 131"/>
                  <a:gd name="T25" fmla="*/ 241 h 399"/>
                  <a:gd name="T26" fmla="*/ 76 w 131"/>
                  <a:gd name="T27" fmla="*/ 216 h 399"/>
                  <a:gd name="T28" fmla="*/ 85 w 131"/>
                  <a:gd name="T29" fmla="*/ 215 h 3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1" h="399">
                    <a:moveTo>
                      <a:pt x="85" y="215"/>
                    </a:moveTo>
                    <a:cubicBezTo>
                      <a:pt x="73" y="249"/>
                      <a:pt x="58" y="282"/>
                      <a:pt x="51" y="318"/>
                    </a:cubicBezTo>
                    <a:cubicBezTo>
                      <a:pt x="49" y="325"/>
                      <a:pt x="49" y="331"/>
                      <a:pt x="39" y="327"/>
                    </a:cubicBezTo>
                    <a:cubicBezTo>
                      <a:pt x="39" y="327"/>
                      <a:pt x="35" y="333"/>
                      <a:pt x="34" y="336"/>
                    </a:cubicBezTo>
                    <a:cubicBezTo>
                      <a:pt x="25" y="357"/>
                      <a:pt x="15" y="377"/>
                      <a:pt x="3" y="399"/>
                    </a:cubicBezTo>
                    <a:cubicBezTo>
                      <a:pt x="0" y="389"/>
                      <a:pt x="5" y="383"/>
                      <a:pt x="8" y="378"/>
                    </a:cubicBezTo>
                    <a:cubicBezTo>
                      <a:pt x="36" y="330"/>
                      <a:pt x="38" y="275"/>
                      <a:pt x="51" y="222"/>
                    </a:cubicBezTo>
                    <a:cubicBezTo>
                      <a:pt x="59" y="190"/>
                      <a:pt x="76" y="161"/>
                      <a:pt x="88" y="130"/>
                    </a:cubicBezTo>
                    <a:cubicBezTo>
                      <a:pt x="93" y="119"/>
                      <a:pt x="102" y="106"/>
                      <a:pt x="101" y="95"/>
                    </a:cubicBezTo>
                    <a:cubicBezTo>
                      <a:pt x="98" y="67"/>
                      <a:pt x="116" y="46"/>
                      <a:pt x="121" y="21"/>
                    </a:cubicBezTo>
                    <a:cubicBezTo>
                      <a:pt x="122" y="13"/>
                      <a:pt x="123" y="5"/>
                      <a:pt x="131" y="0"/>
                    </a:cubicBezTo>
                    <a:cubicBezTo>
                      <a:pt x="113" y="105"/>
                      <a:pt x="60" y="198"/>
                      <a:pt x="42" y="302"/>
                    </a:cubicBezTo>
                    <a:cubicBezTo>
                      <a:pt x="54" y="284"/>
                      <a:pt x="61" y="262"/>
                      <a:pt x="68" y="241"/>
                    </a:cubicBezTo>
                    <a:cubicBezTo>
                      <a:pt x="71" y="233"/>
                      <a:pt x="73" y="224"/>
                      <a:pt x="76" y="216"/>
                    </a:cubicBezTo>
                    <a:cubicBezTo>
                      <a:pt x="78" y="211"/>
                      <a:pt x="82" y="212"/>
                      <a:pt x="85" y="215"/>
                    </a:cubicBezTo>
                    <a:close/>
                  </a:path>
                </a:pathLst>
              </a:custGeom>
              <a:solidFill>
                <a:srgbClr val="8E6B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8" name="Freeform 216">
                <a:extLst>
                  <a:ext uri="{FF2B5EF4-FFF2-40B4-BE49-F238E27FC236}">
                    <a16:creationId xmlns:a16="http://schemas.microsoft.com/office/drawing/2014/main" id="{9258685A-E61A-462D-945F-63C7DC2A01CE}"/>
                  </a:ext>
                </a:extLst>
              </p:cNvPr>
              <p:cNvSpPr>
                <a:spLocks/>
              </p:cNvSpPr>
              <p:nvPr/>
            </p:nvSpPr>
            <p:spPr bwMode="auto">
              <a:xfrm>
                <a:off x="820" y="1212"/>
                <a:ext cx="241" cy="517"/>
              </a:xfrm>
              <a:custGeom>
                <a:avLst/>
                <a:gdLst>
                  <a:gd name="T0" fmla="*/ 198 w 214"/>
                  <a:gd name="T1" fmla="*/ 2 h 461"/>
                  <a:gd name="T2" fmla="*/ 214 w 214"/>
                  <a:gd name="T3" fmla="*/ 5 h 461"/>
                  <a:gd name="T4" fmla="*/ 199 w 214"/>
                  <a:gd name="T5" fmla="*/ 18 h 461"/>
                  <a:gd name="T6" fmla="*/ 171 w 214"/>
                  <a:gd name="T7" fmla="*/ 93 h 461"/>
                  <a:gd name="T8" fmla="*/ 131 w 214"/>
                  <a:gd name="T9" fmla="*/ 199 h 461"/>
                  <a:gd name="T10" fmla="*/ 100 w 214"/>
                  <a:gd name="T11" fmla="*/ 283 h 461"/>
                  <a:gd name="T12" fmla="*/ 70 w 214"/>
                  <a:gd name="T13" fmla="*/ 340 h 461"/>
                  <a:gd name="T14" fmla="*/ 17 w 214"/>
                  <a:gd name="T15" fmla="*/ 443 h 461"/>
                  <a:gd name="T16" fmla="*/ 5 w 214"/>
                  <a:gd name="T17" fmla="*/ 461 h 461"/>
                  <a:gd name="T18" fmla="*/ 3 w 214"/>
                  <a:gd name="T19" fmla="*/ 452 h 461"/>
                  <a:gd name="T20" fmla="*/ 91 w 214"/>
                  <a:gd name="T21" fmla="*/ 293 h 461"/>
                  <a:gd name="T22" fmla="*/ 94 w 214"/>
                  <a:gd name="T23" fmla="*/ 285 h 461"/>
                  <a:gd name="T24" fmla="*/ 132 w 214"/>
                  <a:gd name="T25" fmla="*/ 179 h 461"/>
                  <a:gd name="T26" fmla="*/ 177 w 214"/>
                  <a:gd name="T27" fmla="*/ 52 h 461"/>
                  <a:gd name="T28" fmla="*/ 198 w 214"/>
                  <a:gd name="T29" fmla="*/ 2 h 4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4" h="461">
                    <a:moveTo>
                      <a:pt x="198" y="2"/>
                    </a:moveTo>
                    <a:cubicBezTo>
                      <a:pt x="203" y="2"/>
                      <a:pt x="209" y="0"/>
                      <a:pt x="214" y="5"/>
                    </a:cubicBezTo>
                    <a:cubicBezTo>
                      <a:pt x="204" y="4"/>
                      <a:pt x="202" y="11"/>
                      <a:pt x="199" y="18"/>
                    </a:cubicBezTo>
                    <a:cubicBezTo>
                      <a:pt x="187" y="42"/>
                      <a:pt x="179" y="67"/>
                      <a:pt x="171" y="93"/>
                    </a:cubicBezTo>
                    <a:cubicBezTo>
                      <a:pt x="160" y="129"/>
                      <a:pt x="144" y="163"/>
                      <a:pt x="131" y="199"/>
                    </a:cubicBezTo>
                    <a:cubicBezTo>
                      <a:pt x="121" y="227"/>
                      <a:pt x="108" y="254"/>
                      <a:pt x="100" y="283"/>
                    </a:cubicBezTo>
                    <a:cubicBezTo>
                      <a:pt x="95" y="304"/>
                      <a:pt x="80" y="321"/>
                      <a:pt x="70" y="340"/>
                    </a:cubicBezTo>
                    <a:cubicBezTo>
                      <a:pt x="52" y="374"/>
                      <a:pt x="33" y="408"/>
                      <a:pt x="17" y="443"/>
                    </a:cubicBezTo>
                    <a:cubicBezTo>
                      <a:pt x="14" y="449"/>
                      <a:pt x="9" y="455"/>
                      <a:pt x="5" y="461"/>
                    </a:cubicBezTo>
                    <a:cubicBezTo>
                      <a:pt x="0" y="458"/>
                      <a:pt x="2" y="455"/>
                      <a:pt x="3" y="452"/>
                    </a:cubicBezTo>
                    <a:cubicBezTo>
                      <a:pt x="30" y="398"/>
                      <a:pt x="57" y="343"/>
                      <a:pt x="91" y="293"/>
                    </a:cubicBezTo>
                    <a:cubicBezTo>
                      <a:pt x="93" y="291"/>
                      <a:pt x="93" y="288"/>
                      <a:pt x="94" y="285"/>
                    </a:cubicBezTo>
                    <a:cubicBezTo>
                      <a:pt x="102" y="248"/>
                      <a:pt x="120" y="215"/>
                      <a:pt x="132" y="179"/>
                    </a:cubicBezTo>
                    <a:cubicBezTo>
                      <a:pt x="146" y="136"/>
                      <a:pt x="165" y="95"/>
                      <a:pt x="177" y="52"/>
                    </a:cubicBezTo>
                    <a:cubicBezTo>
                      <a:pt x="182" y="34"/>
                      <a:pt x="193" y="19"/>
                      <a:pt x="198" y="2"/>
                    </a:cubicBezTo>
                    <a:close/>
                  </a:path>
                </a:pathLst>
              </a:custGeom>
              <a:solidFill>
                <a:srgbClr val="9F775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9" name="Freeform 217">
                <a:extLst>
                  <a:ext uri="{FF2B5EF4-FFF2-40B4-BE49-F238E27FC236}">
                    <a16:creationId xmlns:a16="http://schemas.microsoft.com/office/drawing/2014/main" id="{5268BE09-D8ED-4ABD-A485-8141A2BB58CE}"/>
                  </a:ext>
                </a:extLst>
              </p:cNvPr>
              <p:cNvSpPr>
                <a:spLocks/>
              </p:cNvSpPr>
              <p:nvPr/>
            </p:nvSpPr>
            <p:spPr bwMode="auto">
              <a:xfrm>
                <a:off x="1535" y="1665"/>
                <a:ext cx="36" cy="441"/>
              </a:xfrm>
              <a:custGeom>
                <a:avLst/>
                <a:gdLst>
                  <a:gd name="T0" fmla="*/ 0 w 32"/>
                  <a:gd name="T1" fmla="*/ 392 h 392"/>
                  <a:gd name="T2" fmla="*/ 6 w 32"/>
                  <a:gd name="T3" fmla="*/ 333 h 392"/>
                  <a:gd name="T4" fmla="*/ 6 w 32"/>
                  <a:gd name="T5" fmla="*/ 202 h 392"/>
                  <a:gd name="T6" fmla="*/ 13 w 32"/>
                  <a:gd name="T7" fmla="*/ 181 h 392"/>
                  <a:gd name="T8" fmla="*/ 17 w 32"/>
                  <a:gd name="T9" fmla="*/ 170 h 392"/>
                  <a:gd name="T10" fmla="*/ 8 w 32"/>
                  <a:gd name="T11" fmla="*/ 47 h 392"/>
                  <a:gd name="T12" fmla="*/ 11 w 32"/>
                  <a:gd name="T13" fmla="*/ 0 h 392"/>
                  <a:gd name="T14" fmla="*/ 21 w 32"/>
                  <a:gd name="T15" fmla="*/ 201 h 392"/>
                  <a:gd name="T16" fmla="*/ 0 w 32"/>
                  <a:gd name="T17" fmla="*/ 392 h 3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392">
                    <a:moveTo>
                      <a:pt x="0" y="392"/>
                    </a:moveTo>
                    <a:cubicBezTo>
                      <a:pt x="2" y="372"/>
                      <a:pt x="3" y="353"/>
                      <a:pt x="6" y="333"/>
                    </a:cubicBezTo>
                    <a:cubicBezTo>
                      <a:pt x="12" y="289"/>
                      <a:pt x="5" y="246"/>
                      <a:pt x="6" y="202"/>
                    </a:cubicBezTo>
                    <a:cubicBezTo>
                      <a:pt x="6" y="194"/>
                      <a:pt x="3" y="186"/>
                      <a:pt x="13" y="181"/>
                    </a:cubicBezTo>
                    <a:cubicBezTo>
                      <a:pt x="16" y="179"/>
                      <a:pt x="18" y="174"/>
                      <a:pt x="17" y="170"/>
                    </a:cubicBezTo>
                    <a:cubicBezTo>
                      <a:pt x="11" y="129"/>
                      <a:pt x="23" y="88"/>
                      <a:pt x="8" y="47"/>
                    </a:cubicBezTo>
                    <a:cubicBezTo>
                      <a:pt x="4" y="35"/>
                      <a:pt x="9" y="20"/>
                      <a:pt x="11" y="0"/>
                    </a:cubicBezTo>
                    <a:cubicBezTo>
                      <a:pt x="25" y="71"/>
                      <a:pt x="32" y="136"/>
                      <a:pt x="21" y="201"/>
                    </a:cubicBezTo>
                    <a:cubicBezTo>
                      <a:pt x="11" y="264"/>
                      <a:pt x="25" y="330"/>
                      <a:pt x="0" y="392"/>
                    </a:cubicBezTo>
                    <a:close/>
                  </a:path>
                </a:pathLst>
              </a:custGeom>
              <a:solidFill>
                <a:srgbClr val="B8917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0" name="Freeform 218">
                <a:extLst>
                  <a:ext uri="{FF2B5EF4-FFF2-40B4-BE49-F238E27FC236}">
                    <a16:creationId xmlns:a16="http://schemas.microsoft.com/office/drawing/2014/main" id="{6453B0C3-8C05-4AC6-B01C-30950F242B72}"/>
                  </a:ext>
                </a:extLst>
              </p:cNvPr>
              <p:cNvSpPr>
                <a:spLocks/>
              </p:cNvSpPr>
              <p:nvPr/>
            </p:nvSpPr>
            <p:spPr bwMode="auto">
              <a:xfrm>
                <a:off x="1173" y="1590"/>
                <a:ext cx="113" cy="514"/>
              </a:xfrm>
              <a:custGeom>
                <a:avLst/>
                <a:gdLst>
                  <a:gd name="T0" fmla="*/ 16 w 100"/>
                  <a:gd name="T1" fmla="*/ 421 h 457"/>
                  <a:gd name="T2" fmla="*/ 0 w 100"/>
                  <a:gd name="T3" fmla="*/ 457 h 457"/>
                  <a:gd name="T4" fmla="*/ 12 w 100"/>
                  <a:gd name="T5" fmla="*/ 402 h 457"/>
                  <a:gd name="T6" fmla="*/ 52 w 100"/>
                  <a:gd name="T7" fmla="*/ 186 h 457"/>
                  <a:gd name="T8" fmla="*/ 74 w 100"/>
                  <a:gd name="T9" fmla="*/ 97 h 457"/>
                  <a:gd name="T10" fmla="*/ 79 w 100"/>
                  <a:gd name="T11" fmla="*/ 52 h 457"/>
                  <a:gd name="T12" fmla="*/ 99 w 100"/>
                  <a:gd name="T13" fmla="*/ 0 h 457"/>
                  <a:gd name="T14" fmla="*/ 93 w 100"/>
                  <a:gd name="T15" fmla="*/ 35 h 457"/>
                  <a:gd name="T16" fmla="*/ 84 w 100"/>
                  <a:gd name="T17" fmla="*/ 85 h 457"/>
                  <a:gd name="T18" fmla="*/ 67 w 100"/>
                  <a:gd name="T19" fmla="*/ 153 h 457"/>
                  <a:gd name="T20" fmla="*/ 27 w 100"/>
                  <a:gd name="T21" fmla="*/ 348 h 457"/>
                  <a:gd name="T22" fmla="*/ 16 w 100"/>
                  <a:gd name="T23" fmla="*/ 421 h 4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0" h="457">
                    <a:moveTo>
                      <a:pt x="16" y="421"/>
                    </a:moveTo>
                    <a:cubicBezTo>
                      <a:pt x="8" y="430"/>
                      <a:pt x="11" y="444"/>
                      <a:pt x="0" y="457"/>
                    </a:cubicBezTo>
                    <a:cubicBezTo>
                      <a:pt x="1" y="435"/>
                      <a:pt x="11" y="419"/>
                      <a:pt x="12" y="402"/>
                    </a:cubicBezTo>
                    <a:cubicBezTo>
                      <a:pt x="17" y="328"/>
                      <a:pt x="41" y="258"/>
                      <a:pt x="52" y="186"/>
                    </a:cubicBezTo>
                    <a:cubicBezTo>
                      <a:pt x="57" y="156"/>
                      <a:pt x="65" y="126"/>
                      <a:pt x="74" y="97"/>
                    </a:cubicBezTo>
                    <a:cubicBezTo>
                      <a:pt x="78" y="82"/>
                      <a:pt x="74" y="67"/>
                      <a:pt x="79" y="52"/>
                    </a:cubicBezTo>
                    <a:cubicBezTo>
                      <a:pt x="84" y="35"/>
                      <a:pt x="90" y="20"/>
                      <a:pt x="99" y="0"/>
                    </a:cubicBezTo>
                    <a:cubicBezTo>
                      <a:pt x="100" y="15"/>
                      <a:pt x="97" y="25"/>
                      <a:pt x="93" y="35"/>
                    </a:cubicBezTo>
                    <a:cubicBezTo>
                      <a:pt x="86" y="51"/>
                      <a:pt x="86" y="68"/>
                      <a:pt x="84" y="85"/>
                    </a:cubicBezTo>
                    <a:cubicBezTo>
                      <a:pt x="81" y="108"/>
                      <a:pt x="74" y="131"/>
                      <a:pt x="67" y="153"/>
                    </a:cubicBezTo>
                    <a:cubicBezTo>
                      <a:pt x="49" y="217"/>
                      <a:pt x="44" y="284"/>
                      <a:pt x="27" y="348"/>
                    </a:cubicBezTo>
                    <a:cubicBezTo>
                      <a:pt x="21" y="371"/>
                      <a:pt x="16" y="396"/>
                      <a:pt x="16" y="421"/>
                    </a:cubicBezTo>
                    <a:close/>
                  </a:path>
                </a:pathLst>
              </a:custGeom>
              <a:solidFill>
                <a:srgbClr val="AD85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1" name="Freeform 219">
                <a:extLst>
                  <a:ext uri="{FF2B5EF4-FFF2-40B4-BE49-F238E27FC236}">
                    <a16:creationId xmlns:a16="http://schemas.microsoft.com/office/drawing/2014/main" id="{E12CEF43-799C-4865-86E5-4B59242BFD9B}"/>
                  </a:ext>
                </a:extLst>
              </p:cNvPr>
              <p:cNvSpPr>
                <a:spLocks/>
              </p:cNvSpPr>
              <p:nvPr/>
            </p:nvSpPr>
            <p:spPr bwMode="auto">
              <a:xfrm>
                <a:off x="822" y="2284"/>
                <a:ext cx="121" cy="273"/>
              </a:xfrm>
              <a:custGeom>
                <a:avLst/>
                <a:gdLst>
                  <a:gd name="T0" fmla="*/ 86 w 108"/>
                  <a:gd name="T1" fmla="*/ 98 h 243"/>
                  <a:gd name="T2" fmla="*/ 80 w 108"/>
                  <a:gd name="T3" fmla="*/ 99 h 243"/>
                  <a:gd name="T4" fmla="*/ 74 w 108"/>
                  <a:gd name="T5" fmla="*/ 101 h 243"/>
                  <a:gd name="T6" fmla="*/ 39 w 108"/>
                  <a:gd name="T7" fmla="*/ 188 h 243"/>
                  <a:gd name="T8" fmla="*/ 25 w 108"/>
                  <a:gd name="T9" fmla="*/ 227 h 243"/>
                  <a:gd name="T10" fmla="*/ 10 w 108"/>
                  <a:gd name="T11" fmla="*/ 240 h 243"/>
                  <a:gd name="T12" fmla="*/ 5 w 108"/>
                  <a:gd name="T13" fmla="*/ 220 h 243"/>
                  <a:gd name="T14" fmla="*/ 44 w 108"/>
                  <a:gd name="T15" fmla="*/ 124 h 243"/>
                  <a:gd name="T16" fmla="*/ 86 w 108"/>
                  <a:gd name="T17" fmla="*/ 13 h 243"/>
                  <a:gd name="T18" fmla="*/ 96 w 108"/>
                  <a:gd name="T19" fmla="*/ 1 h 243"/>
                  <a:gd name="T20" fmla="*/ 97 w 108"/>
                  <a:gd name="T21" fmla="*/ 19 h 243"/>
                  <a:gd name="T22" fmla="*/ 103 w 108"/>
                  <a:gd name="T23" fmla="*/ 35 h 243"/>
                  <a:gd name="T24" fmla="*/ 92 w 108"/>
                  <a:gd name="T25" fmla="*/ 83 h 243"/>
                  <a:gd name="T26" fmla="*/ 86 w 108"/>
                  <a:gd name="T27" fmla="*/ 98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8" h="243">
                    <a:moveTo>
                      <a:pt x="86" y="98"/>
                    </a:moveTo>
                    <a:cubicBezTo>
                      <a:pt x="84" y="99"/>
                      <a:pt x="82" y="99"/>
                      <a:pt x="80" y="99"/>
                    </a:cubicBezTo>
                    <a:cubicBezTo>
                      <a:pt x="77" y="97"/>
                      <a:pt x="75" y="99"/>
                      <a:pt x="74" y="101"/>
                    </a:cubicBezTo>
                    <a:cubicBezTo>
                      <a:pt x="64" y="131"/>
                      <a:pt x="45" y="157"/>
                      <a:pt x="39" y="188"/>
                    </a:cubicBezTo>
                    <a:cubicBezTo>
                      <a:pt x="36" y="202"/>
                      <a:pt x="30" y="214"/>
                      <a:pt x="25" y="227"/>
                    </a:cubicBezTo>
                    <a:cubicBezTo>
                      <a:pt x="22" y="234"/>
                      <a:pt x="21" y="243"/>
                      <a:pt x="10" y="240"/>
                    </a:cubicBezTo>
                    <a:cubicBezTo>
                      <a:pt x="0" y="237"/>
                      <a:pt x="1" y="228"/>
                      <a:pt x="5" y="220"/>
                    </a:cubicBezTo>
                    <a:cubicBezTo>
                      <a:pt x="20" y="189"/>
                      <a:pt x="28" y="155"/>
                      <a:pt x="44" y="124"/>
                    </a:cubicBezTo>
                    <a:cubicBezTo>
                      <a:pt x="62" y="89"/>
                      <a:pt x="71" y="50"/>
                      <a:pt x="86" y="13"/>
                    </a:cubicBezTo>
                    <a:cubicBezTo>
                      <a:pt x="88" y="8"/>
                      <a:pt x="86" y="0"/>
                      <a:pt x="96" y="1"/>
                    </a:cubicBezTo>
                    <a:cubicBezTo>
                      <a:pt x="103" y="7"/>
                      <a:pt x="100" y="14"/>
                      <a:pt x="97" y="19"/>
                    </a:cubicBezTo>
                    <a:cubicBezTo>
                      <a:pt x="91" y="28"/>
                      <a:pt x="96" y="32"/>
                      <a:pt x="103" y="35"/>
                    </a:cubicBezTo>
                    <a:cubicBezTo>
                      <a:pt x="108" y="53"/>
                      <a:pt x="92" y="66"/>
                      <a:pt x="92" y="83"/>
                    </a:cubicBezTo>
                    <a:cubicBezTo>
                      <a:pt x="90" y="88"/>
                      <a:pt x="88" y="93"/>
                      <a:pt x="86" y="98"/>
                    </a:cubicBezTo>
                    <a:close/>
                  </a:path>
                </a:pathLst>
              </a:custGeom>
              <a:solidFill>
                <a:srgbClr val="E9CEB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2" name="Freeform 220">
                <a:extLst>
                  <a:ext uri="{FF2B5EF4-FFF2-40B4-BE49-F238E27FC236}">
                    <a16:creationId xmlns:a16="http://schemas.microsoft.com/office/drawing/2014/main" id="{F90A69A6-E8A4-41CA-AF98-0771C28422E8}"/>
                  </a:ext>
                </a:extLst>
              </p:cNvPr>
              <p:cNvSpPr>
                <a:spLocks/>
              </p:cNvSpPr>
              <p:nvPr/>
            </p:nvSpPr>
            <p:spPr bwMode="auto">
              <a:xfrm>
                <a:off x="1568" y="1666"/>
                <a:ext cx="46" cy="443"/>
              </a:xfrm>
              <a:custGeom>
                <a:avLst/>
                <a:gdLst>
                  <a:gd name="T0" fmla="*/ 6 w 41"/>
                  <a:gd name="T1" fmla="*/ 0 h 394"/>
                  <a:gd name="T2" fmla="*/ 17 w 41"/>
                  <a:gd name="T3" fmla="*/ 74 h 394"/>
                  <a:gd name="T4" fmla="*/ 23 w 41"/>
                  <a:gd name="T5" fmla="*/ 183 h 394"/>
                  <a:gd name="T6" fmla="*/ 40 w 41"/>
                  <a:gd name="T7" fmla="*/ 337 h 394"/>
                  <a:gd name="T8" fmla="*/ 34 w 41"/>
                  <a:gd name="T9" fmla="*/ 394 h 394"/>
                  <a:gd name="T10" fmla="*/ 31 w 41"/>
                  <a:gd name="T11" fmla="*/ 358 h 394"/>
                  <a:gd name="T12" fmla="*/ 16 w 41"/>
                  <a:gd name="T13" fmla="*/ 213 h 394"/>
                  <a:gd name="T14" fmla="*/ 13 w 41"/>
                  <a:gd name="T15" fmla="*/ 155 h 394"/>
                  <a:gd name="T16" fmla="*/ 3 w 41"/>
                  <a:gd name="T17" fmla="*/ 47 h 394"/>
                  <a:gd name="T18" fmla="*/ 6 w 41"/>
                  <a:gd name="T19" fmla="*/ 0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394">
                    <a:moveTo>
                      <a:pt x="6" y="0"/>
                    </a:moveTo>
                    <a:cubicBezTo>
                      <a:pt x="7" y="25"/>
                      <a:pt x="17" y="49"/>
                      <a:pt x="17" y="74"/>
                    </a:cubicBezTo>
                    <a:cubicBezTo>
                      <a:pt x="18" y="110"/>
                      <a:pt x="18" y="147"/>
                      <a:pt x="23" y="183"/>
                    </a:cubicBezTo>
                    <a:cubicBezTo>
                      <a:pt x="31" y="234"/>
                      <a:pt x="40" y="285"/>
                      <a:pt x="40" y="337"/>
                    </a:cubicBezTo>
                    <a:cubicBezTo>
                      <a:pt x="41" y="356"/>
                      <a:pt x="37" y="375"/>
                      <a:pt x="34" y="394"/>
                    </a:cubicBezTo>
                    <a:cubicBezTo>
                      <a:pt x="28" y="381"/>
                      <a:pt x="28" y="376"/>
                      <a:pt x="31" y="358"/>
                    </a:cubicBezTo>
                    <a:cubicBezTo>
                      <a:pt x="37" y="309"/>
                      <a:pt x="28" y="261"/>
                      <a:pt x="16" y="213"/>
                    </a:cubicBezTo>
                    <a:cubicBezTo>
                      <a:pt x="11" y="195"/>
                      <a:pt x="14" y="174"/>
                      <a:pt x="13" y="155"/>
                    </a:cubicBezTo>
                    <a:cubicBezTo>
                      <a:pt x="13" y="119"/>
                      <a:pt x="10" y="83"/>
                      <a:pt x="3" y="47"/>
                    </a:cubicBezTo>
                    <a:cubicBezTo>
                      <a:pt x="0" y="32"/>
                      <a:pt x="5" y="16"/>
                      <a:pt x="6" y="0"/>
                    </a:cubicBezTo>
                    <a:close/>
                  </a:path>
                </a:pathLst>
              </a:custGeom>
              <a:solidFill>
                <a:srgbClr val="B0866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3" name="Freeform 221">
                <a:extLst>
                  <a:ext uri="{FF2B5EF4-FFF2-40B4-BE49-F238E27FC236}">
                    <a16:creationId xmlns:a16="http://schemas.microsoft.com/office/drawing/2014/main" id="{82A3C569-23D7-42BD-8C10-1AEEC41E0F88}"/>
                  </a:ext>
                </a:extLst>
              </p:cNvPr>
              <p:cNvSpPr>
                <a:spLocks/>
              </p:cNvSpPr>
              <p:nvPr/>
            </p:nvSpPr>
            <p:spPr bwMode="auto">
              <a:xfrm>
                <a:off x="1595" y="1655"/>
                <a:ext cx="55" cy="331"/>
              </a:xfrm>
              <a:custGeom>
                <a:avLst/>
                <a:gdLst>
                  <a:gd name="T0" fmla="*/ 38 w 49"/>
                  <a:gd name="T1" fmla="*/ 159 h 294"/>
                  <a:gd name="T2" fmla="*/ 25 w 49"/>
                  <a:gd name="T3" fmla="*/ 119 h 294"/>
                  <a:gd name="T4" fmla="*/ 25 w 49"/>
                  <a:gd name="T5" fmla="*/ 159 h 294"/>
                  <a:gd name="T6" fmla="*/ 29 w 49"/>
                  <a:gd name="T7" fmla="*/ 272 h 294"/>
                  <a:gd name="T8" fmla="*/ 33 w 49"/>
                  <a:gd name="T9" fmla="*/ 287 h 294"/>
                  <a:gd name="T10" fmla="*/ 30 w 49"/>
                  <a:gd name="T11" fmla="*/ 294 h 294"/>
                  <a:gd name="T12" fmla="*/ 25 w 49"/>
                  <a:gd name="T13" fmla="*/ 287 h 294"/>
                  <a:gd name="T14" fmla="*/ 17 w 49"/>
                  <a:gd name="T15" fmla="*/ 230 h 294"/>
                  <a:gd name="T16" fmla="*/ 17 w 49"/>
                  <a:gd name="T17" fmla="*/ 176 h 294"/>
                  <a:gd name="T18" fmla="*/ 3 w 49"/>
                  <a:gd name="T19" fmla="*/ 76 h 294"/>
                  <a:gd name="T20" fmla="*/ 3 w 49"/>
                  <a:gd name="T21" fmla="*/ 0 h 294"/>
                  <a:gd name="T22" fmla="*/ 17 w 49"/>
                  <a:gd name="T23" fmla="*/ 116 h 294"/>
                  <a:gd name="T24" fmla="*/ 26 w 49"/>
                  <a:gd name="T25" fmla="*/ 83 h 294"/>
                  <a:gd name="T26" fmla="*/ 33 w 49"/>
                  <a:gd name="T27" fmla="*/ 87 h 294"/>
                  <a:gd name="T28" fmla="*/ 43 w 49"/>
                  <a:gd name="T29" fmla="*/ 133 h 294"/>
                  <a:gd name="T30" fmla="*/ 44 w 49"/>
                  <a:gd name="T31" fmla="*/ 159 h 294"/>
                  <a:gd name="T32" fmla="*/ 38 w 49"/>
                  <a:gd name="T33" fmla="*/ 159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9" h="294">
                    <a:moveTo>
                      <a:pt x="38" y="159"/>
                    </a:moveTo>
                    <a:cubicBezTo>
                      <a:pt x="36" y="147"/>
                      <a:pt x="38" y="133"/>
                      <a:pt x="25" y="119"/>
                    </a:cubicBezTo>
                    <a:cubicBezTo>
                      <a:pt x="25" y="135"/>
                      <a:pt x="25" y="147"/>
                      <a:pt x="25" y="159"/>
                    </a:cubicBezTo>
                    <a:cubicBezTo>
                      <a:pt x="25" y="197"/>
                      <a:pt x="24" y="235"/>
                      <a:pt x="29" y="272"/>
                    </a:cubicBezTo>
                    <a:cubicBezTo>
                      <a:pt x="30" y="277"/>
                      <a:pt x="29" y="283"/>
                      <a:pt x="33" y="287"/>
                    </a:cubicBezTo>
                    <a:cubicBezTo>
                      <a:pt x="32" y="290"/>
                      <a:pt x="33" y="293"/>
                      <a:pt x="30" y="294"/>
                    </a:cubicBezTo>
                    <a:cubicBezTo>
                      <a:pt x="25" y="294"/>
                      <a:pt x="25" y="290"/>
                      <a:pt x="25" y="287"/>
                    </a:cubicBezTo>
                    <a:cubicBezTo>
                      <a:pt x="22" y="268"/>
                      <a:pt x="19" y="249"/>
                      <a:pt x="17" y="230"/>
                    </a:cubicBezTo>
                    <a:cubicBezTo>
                      <a:pt x="16" y="212"/>
                      <a:pt x="15" y="194"/>
                      <a:pt x="17" y="176"/>
                    </a:cubicBezTo>
                    <a:cubicBezTo>
                      <a:pt x="21" y="141"/>
                      <a:pt x="8" y="109"/>
                      <a:pt x="3" y="76"/>
                    </a:cubicBezTo>
                    <a:cubicBezTo>
                      <a:pt x="0" y="51"/>
                      <a:pt x="2" y="26"/>
                      <a:pt x="3" y="0"/>
                    </a:cubicBezTo>
                    <a:cubicBezTo>
                      <a:pt x="22" y="36"/>
                      <a:pt x="8" y="76"/>
                      <a:pt x="17" y="116"/>
                    </a:cubicBezTo>
                    <a:cubicBezTo>
                      <a:pt x="29" y="104"/>
                      <a:pt x="23" y="92"/>
                      <a:pt x="26" y="83"/>
                    </a:cubicBezTo>
                    <a:cubicBezTo>
                      <a:pt x="30" y="81"/>
                      <a:pt x="31" y="85"/>
                      <a:pt x="33" y="87"/>
                    </a:cubicBezTo>
                    <a:cubicBezTo>
                      <a:pt x="34" y="103"/>
                      <a:pt x="34" y="118"/>
                      <a:pt x="43" y="133"/>
                    </a:cubicBezTo>
                    <a:cubicBezTo>
                      <a:pt x="47" y="140"/>
                      <a:pt x="49" y="150"/>
                      <a:pt x="44" y="159"/>
                    </a:cubicBezTo>
                    <a:cubicBezTo>
                      <a:pt x="42" y="161"/>
                      <a:pt x="40" y="161"/>
                      <a:pt x="38" y="159"/>
                    </a:cubicBezTo>
                    <a:close/>
                  </a:path>
                </a:pathLst>
              </a:custGeom>
              <a:solidFill>
                <a:srgbClr val="B187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4" name="Freeform 222">
                <a:extLst>
                  <a:ext uri="{FF2B5EF4-FFF2-40B4-BE49-F238E27FC236}">
                    <a16:creationId xmlns:a16="http://schemas.microsoft.com/office/drawing/2014/main" id="{DBEDCBAF-2EBE-4FF6-AA4B-C0C50C2809E7}"/>
                  </a:ext>
                </a:extLst>
              </p:cNvPr>
              <p:cNvSpPr>
                <a:spLocks/>
              </p:cNvSpPr>
              <p:nvPr/>
            </p:nvSpPr>
            <p:spPr bwMode="auto">
              <a:xfrm>
                <a:off x="770" y="1920"/>
                <a:ext cx="170" cy="383"/>
              </a:xfrm>
              <a:custGeom>
                <a:avLst/>
                <a:gdLst>
                  <a:gd name="T0" fmla="*/ 39 w 151"/>
                  <a:gd name="T1" fmla="*/ 255 h 341"/>
                  <a:gd name="T2" fmla="*/ 99 w 151"/>
                  <a:gd name="T3" fmla="*/ 119 h 341"/>
                  <a:gd name="T4" fmla="*/ 147 w 151"/>
                  <a:gd name="T5" fmla="*/ 0 h 341"/>
                  <a:gd name="T6" fmla="*/ 145 w 151"/>
                  <a:gd name="T7" fmla="*/ 19 h 341"/>
                  <a:gd name="T8" fmla="*/ 126 w 151"/>
                  <a:gd name="T9" fmla="*/ 90 h 341"/>
                  <a:gd name="T10" fmla="*/ 99 w 151"/>
                  <a:gd name="T11" fmla="*/ 156 h 341"/>
                  <a:gd name="T12" fmla="*/ 61 w 151"/>
                  <a:gd name="T13" fmla="*/ 241 h 341"/>
                  <a:gd name="T14" fmla="*/ 43 w 151"/>
                  <a:gd name="T15" fmla="*/ 266 h 341"/>
                  <a:gd name="T16" fmla="*/ 7 w 151"/>
                  <a:gd name="T17" fmla="*/ 339 h 341"/>
                  <a:gd name="T18" fmla="*/ 0 w 151"/>
                  <a:gd name="T19" fmla="*/ 331 h 341"/>
                  <a:gd name="T20" fmla="*/ 39 w 151"/>
                  <a:gd name="T21" fmla="*/ 255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1" h="341">
                    <a:moveTo>
                      <a:pt x="39" y="255"/>
                    </a:moveTo>
                    <a:cubicBezTo>
                      <a:pt x="67" y="213"/>
                      <a:pt x="77" y="164"/>
                      <a:pt x="99" y="119"/>
                    </a:cubicBezTo>
                    <a:cubicBezTo>
                      <a:pt x="118" y="81"/>
                      <a:pt x="132" y="40"/>
                      <a:pt x="147" y="0"/>
                    </a:cubicBezTo>
                    <a:cubicBezTo>
                      <a:pt x="151" y="7"/>
                      <a:pt x="147" y="13"/>
                      <a:pt x="145" y="19"/>
                    </a:cubicBezTo>
                    <a:cubicBezTo>
                      <a:pt x="137" y="43"/>
                      <a:pt x="136" y="69"/>
                      <a:pt x="126" y="90"/>
                    </a:cubicBezTo>
                    <a:cubicBezTo>
                      <a:pt x="116" y="112"/>
                      <a:pt x="116" y="140"/>
                      <a:pt x="99" y="156"/>
                    </a:cubicBezTo>
                    <a:cubicBezTo>
                      <a:pt x="75" y="181"/>
                      <a:pt x="71" y="212"/>
                      <a:pt x="61" y="241"/>
                    </a:cubicBezTo>
                    <a:cubicBezTo>
                      <a:pt x="57" y="251"/>
                      <a:pt x="48" y="256"/>
                      <a:pt x="43" y="266"/>
                    </a:cubicBezTo>
                    <a:cubicBezTo>
                      <a:pt x="31" y="290"/>
                      <a:pt x="23" y="317"/>
                      <a:pt x="7" y="339"/>
                    </a:cubicBezTo>
                    <a:cubicBezTo>
                      <a:pt x="0" y="341"/>
                      <a:pt x="4" y="333"/>
                      <a:pt x="0" y="331"/>
                    </a:cubicBezTo>
                    <a:cubicBezTo>
                      <a:pt x="19" y="309"/>
                      <a:pt x="30" y="282"/>
                      <a:pt x="39" y="255"/>
                    </a:cubicBezTo>
                    <a:close/>
                  </a:path>
                </a:pathLst>
              </a:custGeom>
              <a:solidFill>
                <a:srgbClr val="956E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5" name="Freeform 223">
                <a:extLst>
                  <a:ext uri="{FF2B5EF4-FFF2-40B4-BE49-F238E27FC236}">
                    <a16:creationId xmlns:a16="http://schemas.microsoft.com/office/drawing/2014/main" id="{40C05182-1D1C-49AE-B4BA-976F3B74799A}"/>
                  </a:ext>
                </a:extLst>
              </p:cNvPr>
              <p:cNvSpPr>
                <a:spLocks/>
              </p:cNvSpPr>
              <p:nvPr/>
            </p:nvSpPr>
            <p:spPr bwMode="auto">
              <a:xfrm>
                <a:off x="808" y="2275"/>
                <a:ext cx="125" cy="296"/>
              </a:xfrm>
              <a:custGeom>
                <a:avLst/>
                <a:gdLst>
                  <a:gd name="T0" fmla="*/ 109 w 111"/>
                  <a:gd name="T1" fmla="*/ 11 h 263"/>
                  <a:gd name="T2" fmla="*/ 102 w 111"/>
                  <a:gd name="T3" fmla="*/ 14 h 263"/>
                  <a:gd name="T4" fmla="*/ 71 w 111"/>
                  <a:gd name="T5" fmla="*/ 117 h 263"/>
                  <a:gd name="T6" fmla="*/ 59 w 111"/>
                  <a:gd name="T7" fmla="*/ 132 h 263"/>
                  <a:gd name="T8" fmla="*/ 19 w 111"/>
                  <a:gd name="T9" fmla="*/ 231 h 263"/>
                  <a:gd name="T10" fmla="*/ 23 w 111"/>
                  <a:gd name="T11" fmla="*/ 246 h 263"/>
                  <a:gd name="T12" fmla="*/ 33 w 111"/>
                  <a:gd name="T13" fmla="*/ 236 h 263"/>
                  <a:gd name="T14" fmla="*/ 80 w 111"/>
                  <a:gd name="T15" fmla="*/ 115 h 263"/>
                  <a:gd name="T16" fmla="*/ 91 w 111"/>
                  <a:gd name="T17" fmla="*/ 96 h 263"/>
                  <a:gd name="T18" fmla="*/ 92 w 111"/>
                  <a:gd name="T19" fmla="*/ 107 h 263"/>
                  <a:gd name="T20" fmla="*/ 46 w 111"/>
                  <a:gd name="T21" fmla="*/ 223 h 263"/>
                  <a:gd name="T22" fmla="*/ 36 w 111"/>
                  <a:gd name="T23" fmla="*/ 246 h 263"/>
                  <a:gd name="T24" fmla="*/ 22 w 111"/>
                  <a:gd name="T25" fmla="*/ 252 h 263"/>
                  <a:gd name="T26" fmla="*/ 14 w 111"/>
                  <a:gd name="T27" fmla="*/ 263 h 263"/>
                  <a:gd name="T28" fmla="*/ 4 w 111"/>
                  <a:gd name="T29" fmla="*/ 258 h 263"/>
                  <a:gd name="T30" fmla="*/ 9 w 111"/>
                  <a:gd name="T31" fmla="*/ 235 h 263"/>
                  <a:gd name="T32" fmla="*/ 96 w 111"/>
                  <a:gd name="T33" fmla="*/ 16 h 263"/>
                  <a:gd name="T34" fmla="*/ 109 w 111"/>
                  <a:gd name="T35" fmla="*/ 4 h 263"/>
                  <a:gd name="T36" fmla="*/ 109 w 111"/>
                  <a:gd name="T37" fmla="*/ 11 h 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1" h="263">
                    <a:moveTo>
                      <a:pt x="109" y="11"/>
                    </a:moveTo>
                    <a:cubicBezTo>
                      <a:pt x="106" y="11"/>
                      <a:pt x="103" y="11"/>
                      <a:pt x="102" y="14"/>
                    </a:cubicBezTo>
                    <a:cubicBezTo>
                      <a:pt x="93" y="49"/>
                      <a:pt x="75" y="81"/>
                      <a:pt x="71" y="117"/>
                    </a:cubicBezTo>
                    <a:cubicBezTo>
                      <a:pt x="70" y="126"/>
                      <a:pt x="62" y="125"/>
                      <a:pt x="59" y="132"/>
                    </a:cubicBezTo>
                    <a:cubicBezTo>
                      <a:pt x="47" y="166"/>
                      <a:pt x="33" y="198"/>
                      <a:pt x="19" y="231"/>
                    </a:cubicBezTo>
                    <a:cubicBezTo>
                      <a:pt x="16" y="238"/>
                      <a:pt x="16" y="244"/>
                      <a:pt x="23" y="246"/>
                    </a:cubicBezTo>
                    <a:cubicBezTo>
                      <a:pt x="31" y="248"/>
                      <a:pt x="32" y="241"/>
                      <a:pt x="33" y="236"/>
                    </a:cubicBezTo>
                    <a:cubicBezTo>
                      <a:pt x="46" y="195"/>
                      <a:pt x="61" y="154"/>
                      <a:pt x="80" y="115"/>
                    </a:cubicBezTo>
                    <a:cubicBezTo>
                      <a:pt x="84" y="109"/>
                      <a:pt x="84" y="101"/>
                      <a:pt x="91" y="96"/>
                    </a:cubicBezTo>
                    <a:cubicBezTo>
                      <a:pt x="95" y="99"/>
                      <a:pt x="93" y="103"/>
                      <a:pt x="92" y="107"/>
                    </a:cubicBezTo>
                    <a:cubicBezTo>
                      <a:pt x="69" y="142"/>
                      <a:pt x="62" y="184"/>
                      <a:pt x="46" y="223"/>
                    </a:cubicBezTo>
                    <a:cubicBezTo>
                      <a:pt x="43" y="231"/>
                      <a:pt x="39" y="238"/>
                      <a:pt x="36" y="246"/>
                    </a:cubicBezTo>
                    <a:cubicBezTo>
                      <a:pt x="32" y="255"/>
                      <a:pt x="32" y="254"/>
                      <a:pt x="22" y="252"/>
                    </a:cubicBezTo>
                    <a:cubicBezTo>
                      <a:pt x="13" y="249"/>
                      <a:pt x="13" y="256"/>
                      <a:pt x="14" y="263"/>
                    </a:cubicBezTo>
                    <a:cubicBezTo>
                      <a:pt x="11" y="261"/>
                      <a:pt x="7" y="260"/>
                      <a:pt x="4" y="258"/>
                    </a:cubicBezTo>
                    <a:cubicBezTo>
                      <a:pt x="0" y="249"/>
                      <a:pt x="2" y="242"/>
                      <a:pt x="9" y="235"/>
                    </a:cubicBezTo>
                    <a:cubicBezTo>
                      <a:pt x="40" y="163"/>
                      <a:pt x="72" y="91"/>
                      <a:pt x="96" y="16"/>
                    </a:cubicBezTo>
                    <a:cubicBezTo>
                      <a:pt x="98" y="10"/>
                      <a:pt x="97" y="0"/>
                      <a:pt x="109" y="4"/>
                    </a:cubicBezTo>
                    <a:cubicBezTo>
                      <a:pt x="111" y="6"/>
                      <a:pt x="111" y="9"/>
                      <a:pt x="109" y="11"/>
                    </a:cubicBezTo>
                    <a:close/>
                  </a:path>
                </a:pathLst>
              </a:custGeom>
              <a:solidFill>
                <a:srgbClr val="8B66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6" name="Freeform 224">
                <a:extLst>
                  <a:ext uri="{FF2B5EF4-FFF2-40B4-BE49-F238E27FC236}">
                    <a16:creationId xmlns:a16="http://schemas.microsoft.com/office/drawing/2014/main" id="{EBB4F90D-AFCF-43AE-B6D5-560734DC189A}"/>
                  </a:ext>
                </a:extLst>
              </p:cNvPr>
              <p:cNvSpPr>
                <a:spLocks/>
              </p:cNvSpPr>
              <p:nvPr/>
            </p:nvSpPr>
            <p:spPr bwMode="auto">
              <a:xfrm>
                <a:off x="992" y="1389"/>
                <a:ext cx="98" cy="329"/>
              </a:xfrm>
              <a:custGeom>
                <a:avLst/>
                <a:gdLst>
                  <a:gd name="T0" fmla="*/ 9 w 87"/>
                  <a:gd name="T1" fmla="*/ 284 h 293"/>
                  <a:gd name="T2" fmla="*/ 16 w 87"/>
                  <a:gd name="T3" fmla="*/ 241 h 293"/>
                  <a:gd name="T4" fmla="*/ 41 w 87"/>
                  <a:gd name="T5" fmla="*/ 179 h 293"/>
                  <a:gd name="T6" fmla="*/ 65 w 87"/>
                  <a:gd name="T7" fmla="*/ 57 h 293"/>
                  <a:gd name="T8" fmla="*/ 77 w 87"/>
                  <a:gd name="T9" fmla="*/ 0 h 293"/>
                  <a:gd name="T10" fmla="*/ 81 w 87"/>
                  <a:gd name="T11" fmla="*/ 8 h 293"/>
                  <a:gd name="T12" fmla="*/ 73 w 87"/>
                  <a:gd name="T13" fmla="*/ 46 h 293"/>
                  <a:gd name="T14" fmla="*/ 85 w 87"/>
                  <a:gd name="T15" fmla="*/ 59 h 293"/>
                  <a:gd name="T16" fmla="*/ 85 w 87"/>
                  <a:gd name="T17" fmla="*/ 64 h 293"/>
                  <a:gd name="T18" fmla="*/ 73 w 87"/>
                  <a:gd name="T19" fmla="*/ 86 h 293"/>
                  <a:gd name="T20" fmla="*/ 58 w 87"/>
                  <a:gd name="T21" fmla="*/ 134 h 293"/>
                  <a:gd name="T22" fmla="*/ 46 w 87"/>
                  <a:gd name="T23" fmla="*/ 206 h 293"/>
                  <a:gd name="T24" fmla="*/ 26 w 87"/>
                  <a:gd name="T25" fmla="*/ 264 h 293"/>
                  <a:gd name="T26" fmla="*/ 21 w 87"/>
                  <a:gd name="T27" fmla="*/ 277 h 293"/>
                  <a:gd name="T28" fmla="*/ 16 w 87"/>
                  <a:gd name="T29" fmla="*/ 293 h 293"/>
                  <a:gd name="T30" fmla="*/ 13 w 87"/>
                  <a:gd name="T31" fmla="*/ 292 h 293"/>
                  <a:gd name="T32" fmla="*/ 9 w 87"/>
                  <a:gd name="T33" fmla="*/ 284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7" h="293">
                    <a:moveTo>
                      <a:pt x="9" y="284"/>
                    </a:moveTo>
                    <a:cubicBezTo>
                      <a:pt x="0" y="268"/>
                      <a:pt x="11" y="255"/>
                      <a:pt x="16" y="241"/>
                    </a:cubicBezTo>
                    <a:cubicBezTo>
                      <a:pt x="23" y="220"/>
                      <a:pt x="40" y="200"/>
                      <a:pt x="41" y="179"/>
                    </a:cubicBezTo>
                    <a:cubicBezTo>
                      <a:pt x="42" y="137"/>
                      <a:pt x="72" y="101"/>
                      <a:pt x="65" y="57"/>
                    </a:cubicBezTo>
                    <a:cubicBezTo>
                      <a:pt x="62" y="38"/>
                      <a:pt x="72" y="19"/>
                      <a:pt x="77" y="0"/>
                    </a:cubicBezTo>
                    <a:cubicBezTo>
                      <a:pt x="80" y="1"/>
                      <a:pt x="78" y="6"/>
                      <a:pt x="81" y="8"/>
                    </a:cubicBezTo>
                    <a:cubicBezTo>
                      <a:pt x="78" y="21"/>
                      <a:pt x="75" y="33"/>
                      <a:pt x="73" y="46"/>
                    </a:cubicBezTo>
                    <a:cubicBezTo>
                      <a:pt x="71" y="55"/>
                      <a:pt x="72" y="62"/>
                      <a:pt x="85" y="59"/>
                    </a:cubicBezTo>
                    <a:cubicBezTo>
                      <a:pt x="86" y="61"/>
                      <a:pt x="87" y="63"/>
                      <a:pt x="85" y="64"/>
                    </a:cubicBezTo>
                    <a:cubicBezTo>
                      <a:pt x="76" y="69"/>
                      <a:pt x="76" y="79"/>
                      <a:pt x="73" y="86"/>
                    </a:cubicBezTo>
                    <a:cubicBezTo>
                      <a:pt x="68" y="102"/>
                      <a:pt x="63" y="118"/>
                      <a:pt x="58" y="134"/>
                    </a:cubicBezTo>
                    <a:cubicBezTo>
                      <a:pt x="51" y="157"/>
                      <a:pt x="51" y="182"/>
                      <a:pt x="46" y="206"/>
                    </a:cubicBezTo>
                    <a:cubicBezTo>
                      <a:pt x="41" y="226"/>
                      <a:pt x="32" y="245"/>
                      <a:pt x="26" y="264"/>
                    </a:cubicBezTo>
                    <a:cubicBezTo>
                      <a:pt x="24" y="268"/>
                      <a:pt x="23" y="272"/>
                      <a:pt x="21" y="277"/>
                    </a:cubicBezTo>
                    <a:cubicBezTo>
                      <a:pt x="26" y="284"/>
                      <a:pt x="23" y="289"/>
                      <a:pt x="16" y="293"/>
                    </a:cubicBezTo>
                    <a:cubicBezTo>
                      <a:pt x="15" y="292"/>
                      <a:pt x="14" y="292"/>
                      <a:pt x="13" y="292"/>
                    </a:cubicBezTo>
                    <a:cubicBezTo>
                      <a:pt x="10" y="290"/>
                      <a:pt x="11" y="287"/>
                      <a:pt x="9" y="284"/>
                    </a:cubicBezTo>
                    <a:close/>
                  </a:path>
                </a:pathLst>
              </a:custGeom>
              <a:solidFill>
                <a:srgbClr val="AA7D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7" name="Freeform 225">
                <a:extLst>
                  <a:ext uri="{FF2B5EF4-FFF2-40B4-BE49-F238E27FC236}">
                    <a16:creationId xmlns:a16="http://schemas.microsoft.com/office/drawing/2014/main" id="{059C5B2E-D380-49C6-B984-E77E55CB63E1}"/>
                  </a:ext>
                </a:extLst>
              </p:cNvPr>
              <p:cNvSpPr>
                <a:spLocks/>
              </p:cNvSpPr>
              <p:nvPr/>
            </p:nvSpPr>
            <p:spPr bwMode="auto">
              <a:xfrm>
                <a:off x="949" y="1444"/>
                <a:ext cx="113" cy="283"/>
              </a:xfrm>
              <a:custGeom>
                <a:avLst/>
                <a:gdLst>
                  <a:gd name="T0" fmla="*/ 13 w 101"/>
                  <a:gd name="T1" fmla="*/ 247 h 252"/>
                  <a:gd name="T2" fmla="*/ 5 w 101"/>
                  <a:gd name="T3" fmla="*/ 240 h 252"/>
                  <a:gd name="T4" fmla="*/ 47 w 101"/>
                  <a:gd name="T5" fmla="*/ 85 h 252"/>
                  <a:gd name="T6" fmla="*/ 68 w 101"/>
                  <a:gd name="T7" fmla="*/ 58 h 252"/>
                  <a:gd name="T8" fmla="*/ 88 w 101"/>
                  <a:gd name="T9" fmla="*/ 14 h 252"/>
                  <a:gd name="T10" fmla="*/ 101 w 101"/>
                  <a:gd name="T11" fmla="*/ 0 h 252"/>
                  <a:gd name="T12" fmla="*/ 81 w 101"/>
                  <a:gd name="T13" fmla="*/ 46 h 252"/>
                  <a:gd name="T14" fmla="*/ 65 w 101"/>
                  <a:gd name="T15" fmla="*/ 120 h 252"/>
                  <a:gd name="T16" fmla="*/ 41 w 101"/>
                  <a:gd name="T17" fmla="*/ 187 h 252"/>
                  <a:gd name="T18" fmla="*/ 21 w 101"/>
                  <a:gd name="T19" fmla="*/ 217 h 252"/>
                  <a:gd name="T20" fmla="*/ 16 w 101"/>
                  <a:gd name="T21" fmla="*/ 236 h 252"/>
                  <a:gd name="T22" fmla="*/ 13 w 101"/>
                  <a:gd name="T23" fmla="*/ 247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1" h="252">
                    <a:moveTo>
                      <a:pt x="13" y="247"/>
                    </a:moveTo>
                    <a:cubicBezTo>
                      <a:pt x="11" y="244"/>
                      <a:pt x="0" y="252"/>
                      <a:pt x="5" y="240"/>
                    </a:cubicBezTo>
                    <a:cubicBezTo>
                      <a:pt x="29" y="191"/>
                      <a:pt x="35" y="137"/>
                      <a:pt x="47" y="85"/>
                    </a:cubicBezTo>
                    <a:cubicBezTo>
                      <a:pt x="51" y="72"/>
                      <a:pt x="62" y="67"/>
                      <a:pt x="68" y="58"/>
                    </a:cubicBezTo>
                    <a:cubicBezTo>
                      <a:pt x="77" y="45"/>
                      <a:pt x="82" y="29"/>
                      <a:pt x="88" y="14"/>
                    </a:cubicBezTo>
                    <a:cubicBezTo>
                      <a:pt x="90" y="10"/>
                      <a:pt x="91" y="4"/>
                      <a:pt x="101" y="0"/>
                    </a:cubicBezTo>
                    <a:cubicBezTo>
                      <a:pt x="93" y="17"/>
                      <a:pt x="88" y="32"/>
                      <a:pt x="81" y="46"/>
                    </a:cubicBezTo>
                    <a:cubicBezTo>
                      <a:pt x="67" y="69"/>
                      <a:pt x="75" y="96"/>
                      <a:pt x="65" y="120"/>
                    </a:cubicBezTo>
                    <a:cubicBezTo>
                      <a:pt x="55" y="142"/>
                      <a:pt x="52" y="167"/>
                      <a:pt x="41" y="187"/>
                    </a:cubicBezTo>
                    <a:cubicBezTo>
                      <a:pt x="35" y="197"/>
                      <a:pt x="26" y="206"/>
                      <a:pt x="21" y="217"/>
                    </a:cubicBezTo>
                    <a:cubicBezTo>
                      <a:pt x="19" y="224"/>
                      <a:pt x="16" y="229"/>
                      <a:pt x="16" y="236"/>
                    </a:cubicBezTo>
                    <a:cubicBezTo>
                      <a:pt x="18" y="241"/>
                      <a:pt x="21" y="245"/>
                      <a:pt x="13" y="247"/>
                    </a:cubicBezTo>
                    <a:close/>
                  </a:path>
                </a:pathLst>
              </a:custGeom>
              <a:solidFill>
                <a:srgbClr val="9B6C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8" name="Freeform 226">
                <a:extLst>
                  <a:ext uri="{FF2B5EF4-FFF2-40B4-BE49-F238E27FC236}">
                    <a16:creationId xmlns:a16="http://schemas.microsoft.com/office/drawing/2014/main" id="{810D5D9F-1590-4413-A218-3DF5EC9DF6B2}"/>
                  </a:ext>
                </a:extLst>
              </p:cNvPr>
              <p:cNvSpPr>
                <a:spLocks/>
              </p:cNvSpPr>
              <p:nvPr/>
            </p:nvSpPr>
            <p:spPr bwMode="auto">
              <a:xfrm>
                <a:off x="1673" y="1292"/>
                <a:ext cx="32" cy="426"/>
              </a:xfrm>
              <a:custGeom>
                <a:avLst/>
                <a:gdLst>
                  <a:gd name="T0" fmla="*/ 11 w 28"/>
                  <a:gd name="T1" fmla="*/ 8 h 379"/>
                  <a:gd name="T2" fmla="*/ 22 w 28"/>
                  <a:gd name="T3" fmla="*/ 166 h 379"/>
                  <a:gd name="T4" fmla="*/ 19 w 28"/>
                  <a:gd name="T5" fmla="*/ 199 h 379"/>
                  <a:gd name="T6" fmla="*/ 24 w 28"/>
                  <a:gd name="T7" fmla="*/ 290 h 379"/>
                  <a:gd name="T8" fmla="*/ 22 w 28"/>
                  <a:gd name="T9" fmla="*/ 377 h 379"/>
                  <a:gd name="T10" fmla="*/ 16 w 28"/>
                  <a:gd name="T11" fmla="*/ 374 h 379"/>
                  <a:gd name="T12" fmla="*/ 15 w 28"/>
                  <a:gd name="T13" fmla="*/ 277 h 379"/>
                  <a:gd name="T14" fmla="*/ 12 w 28"/>
                  <a:gd name="T15" fmla="*/ 182 h 379"/>
                  <a:gd name="T16" fmla="*/ 7 w 28"/>
                  <a:gd name="T17" fmla="*/ 36 h 379"/>
                  <a:gd name="T18" fmla="*/ 0 w 28"/>
                  <a:gd name="T19" fmla="*/ 1 h 379"/>
                  <a:gd name="T20" fmla="*/ 11 w 28"/>
                  <a:gd name="T21" fmla="*/ 8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 h="379">
                    <a:moveTo>
                      <a:pt x="11" y="8"/>
                    </a:moveTo>
                    <a:cubicBezTo>
                      <a:pt x="13" y="61"/>
                      <a:pt x="28" y="113"/>
                      <a:pt x="22" y="166"/>
                    </a:cubicBezTo>
                    <a:cubicBezTo>
                      <a:pt x="21" y="177"/>
                      <a:pt x="21" y="188"/>
                      <a:pt x="19" y="199"/>
                    </a:cubicBezTo>
                    <a:cubicBezTo>
                      <a:pt x="12" y="230"/>
                      <a:pt x="20" y="260"/>
                      <a:pt x="24" y="290"/>
                    </a:cubicBezTo>
                    <a:cubicBezTo>
                      <a:pt x="27" y="319"/>
                      <a:pt x="21" y="348"/>
                      <a:pt x="22" y="377"/>
                    </a:cubicBezTo>
                    <a:cubicBezTo>
                      <a:pt x="19" y="379"/>
                      <a:pt x="17" y="377"/>
                      <a:pt x="16" y="374"/>
                    </a:cubicBezTo>
                    <a:cubicBezTo>
                      <a:pt x="13" y="342"/>
                      <a:pt x="24" y="309"/>
                      <a:pt x="15" y="277"/>
                    </a:cubicBezTo>
                    <a:cubicBezTo>
                      <a:pt x="6" y="245"/>
                      <a:pt x="8" y="213"/>
                      <a:pt x="12" y="182"/>
                    </a:cubicBezTo>
                    <a:cubicBezTo>
                      <a:pt x="20" y="132"/>
                      <a:pt x="10" y="84"/>
                      <a:pt x="7" y="36"/>
                    </a:cubicBezTo>
                    <a:cubicBezTo>
                      <a:pt x="6" y="24"/>
                      <a:pt x="2" y="13"/>
                      <a:pt x="0" y="1"/>
                    </a:cubicBezTo>
                    <a:cubicBezTo>
                      <a:pt x="6" y="0"/>
                      <a:pt x="7" y="6"/>
                      <a:pt x="11" y="8"/>
                    </a:cubicBezTo>
                    <a:close/>
                  </a:path>
                </a:pathLst>
              </a:custGeom>
              <a:solidFill>
                <a:srgbClr val="9A76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9" name="Freeform 227">
                <a:extLst>
                  <a:ext uri="{FF2B5EF4-FFF2-40B4-BE49-F238E27FC236}">
                    <a16:creationId xmlns:a16="http://schemas.microsoft.com/office/drawing/2014/main" id="{308B802A-A33A-47C7-AA53-F25352E73985}"/>
                  </a:ext>
                </a:extLst>
              </p:cNvPr>
              <p:cNvSpPr>
                <a:spLocks/>
              </p:cNvSpPr>
              <p:nvPr/>
            </p:nvSpPr>
            <p:spPr bwMode="auto">
              <a:xfrm>
                <a:off x="1379" y="1760"/>
                <a:ext cx="72" cy="394"/>
              </a:xfrm>
              <a:custGeom>
                <a:avLst/>
                <a:gdLst>
                  <a:gd name="T0" fmla="*/ 9 w 64"/>
                  <a:gd name="T1" fmla="*/ 350 h 351"/>
                  <a:gd name="T2" fmla="*/ 22 w 64"/>
                  <a:gd name="T3" fmla="*/ 248 h 351"/>
                  <a:gd name="T4" fmla="*/ 26 w 64"/>
                  <a:gd name="T5" fmla="*/ 239 h 351"/>
                  <a:gd name="T6" fmla="*/ 53 w 64"/>
                  <a:gd name="T7" fmla="*/ 41 h 351"/>
                  <a:gd name="T8" fmla="*/ 58 w 64"/>
                  <a:gd name="T9" fmla="*/ 0 h 351"/>
                  <a:gd name="T10" fmla="*/ 50 w 64"/>
                  <a:gd name="T11" fmla="*/ 166 h 351"/>
                  <a:gd name="T12" fmla="*/ 19 w 64"/>
                  <a:gd name="T13" fmla="*/ 285 h 351"/>
                  <a:gd name="T14" fmla="*/ 12 w 64"/>
                  <a:gd name="T15" fmla="*/ 350 h 351"/>
                  <a:gd name="T16" fmla="*/ 9 w 64"/>
                  <a:gd name="T17" fmla="*/ 350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351">
                    <a:moveTo>
                      <a:pt x="9" y="350"/>
                    </a:moveTo>
                    <a:cubicBezTo>
                      <a:pt x="0" y="314"/>
                      <a:pt x="7" y="281"/>
                      <a:pt x="22" y="248"/>
                    </a:cubicBezTo>
                    <a:cubicBezTo>
                      <a:pt x="23" y="245"/>
                      <a:pt x="25" y="242"/>
                      <a:pt x="26" y="239"/>
                    </a:cubicBezTo>
                    <a:cubicBezTo>
                      <a:pt x="41" y="174"/>
                      <a:pt x="54" y="108"/>
                      <a:pt x="53" y="41"/>
                    </a:cubicBezTo>
                    <a:cubicBezTo>
                      <a:pt x="52" y="28"/>
                      <a:pt x="51" y="14"/>
                      <a:pt x="58" y="0"/>
                    </a:cubicBezTo>
                    <a:cubicBezTo>
                      <a:pt x="64" y="57"/>
                      <a:pt x="63" y="113"/>
                      <a:pt x="50" y="166"/>
                    </a:cubicBezTo>
                    <a:cubicBezTo>
                      <a:pt x="41" y="206"/>
                      <a:pt x="37" y="247"/>
                      <a:pt x="19" y="285"/>
                    </a:cubicBezTo>
                    <a:cubicBezTo>
                      <a:pt x="10" y="305"/>
                      <a:pt x="13" y="328"/>
                      <a:pt x="12" y="350"/>
                    </a:cubicBezTo>
                    <a:cubicBezTo>
                      <a:pt x="11" y="351"/>
                      <a:pt x="10" y="351"/>
                      <a:pt x="9" y="350"/>
                    </a:cubicBezTo>
                    <a:close/>
                  </a:path>
                </a:pathLst>
              </a:custGeom>
              <a:solidFill>
                <a:srgbClr val="9B6F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0" name="Freeform 228">
                <a:extLst>
                  <a:ext uri="{FF2B5EF4-FFF2-40B4-BE49-F238E27FC236}">
                    <a16:creationId xmlns:a16="http://schemas.microsoft.com/office/drawing/2014/main" id="{A38757D5-8CD3-4A1C-B64A-BD24D7082739}"/>
                  </a:ext>
                </a:extLst>
              </p:cNvPr>
              <p:cNvSpPr>
                <a:spLocks/>
              </p:cNvSpPr>
              <p:nvPr/>
            </p:nvSpPr>
            <p:spPr bwMode="auto">
              <a:xfrm>
                <a:off x="888" y="1907"/>
                <a:ext cx="121" cy="370"/>
              </a:xfrm>
              <a:custGeom>
                <a:avLst/>
                <a:gdLst>
                  <a:gd name="T0" fmla="*/ 2 w 108"/>
                  <a:gd name="T1" fmla="*/ 315 h 329"/>
                  <a:gd name="T2" fmla="*/ 26 w 108"/>
                  <a:gd name="T3" fmla="*/ 247 h 329"/>
                  <a:gd name="T4" fmla="*/ 52 w 108"/>
                  <a:gd name="T5" fmla="*/ 165 h 329"/>
                  <a:gd name="T6" fmla="*/ 70 w 108"/>
                  <a:gd name="T7" fmla="*/ 84 h 329"/>
                  <a:gd name="T8" fmla="*/ 104 w 108"/>
                  <a:gd name="T9" fmla="*/ 0 h 329"/>
                  <a:gd name="T10" fmla="*/ 104 w 108"/>
                  <a:gd name="T11" fmla="*/ 15 h 329"/>
                  <a:gd name="T12" fmla="*/ 86 w 108"/>
                  <a:gd name="T13" fmla="*/ 82 h 329"/>
                  <a:gd name="T14" fmla="*/ 79 w 108"/>
                  <a:gd name="T15" fmla="*/ 91 h 329"/>
                  <a:gd name="T16" fmla="*/ 72 w 108"/>
                  <a:gd name="T17" fmla="*/ 103 h 329"/>
                  <a:gd name="T18" fmla="*/ 60 w 108"/>
                  <a:gd name="T19" fmla="*/ 162 h 329"/>
                  <a:gd name="T20" fmla="*/ 27 w 108"/>
                  <a:gd name="T21" fmla="*/ 270 h 329"/>
                  <a:gd name="T22" fmla="*/ 4 w 108"/>
                  <a:gd name="T23" fmla="*/ 329 h 329"/>
                  <a:gd name="T24" fmla="*/ 2 w 108"/>
                  <a:gd name="T25" fmla="*/ 315 h 329"/>
                  <a:gd name="T26" fmla="*/ 2 w 108"/>
                  <a:gd name="T27" fmla="*/ 315 h 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8" h="329">
                    <a:moveTo>
                      <a:pt x="2" y="315"/>
                    </a:moveTo>
                    <a:cubicBezTo>
                      <a:pt x="14" y="294"/>
                      <a:pt x="19" y="270"/>
                      <a:pt x="26" y="247"/>
                    </a:cubicBezTo>
                    <a:cubicBezTo>
                      <a:pt x="34" y="219"/>
                      <a:pt x="44" y="193"/>
                      <a:pt x="52" y="165"/>
                    </a:cubicBezTo>
                    <a:cubicBezTo>
                      <a:pt x="60" y="139"/>
                      <a:pt x="56" y="110"/>
                      <a:pt x="70" y="84"/>
                    </a:cubicBezTo>
                    <a:cubicBezTo>
                      <a:pt x="84" y="58"/>
                      <a:pt x="92" y="29"/>
                      <a:pt x="104" y="0"/>
                    </a:cubicBezTo>
                    <a:cubicBezTo>
                      <a:pt x="108" y="6"/>
                      <a:pt x="106" y="10"/>
                      <a:pt x="104" y="15"/>
                    </a:cubicBezTo>
                    <a:cubicBezTo>
                      <a:pt x="97" y="37"/>
                      <a:pt x="88" y="59"/>
                      <a:pt x="86" y="82"/>
                    </a:cubicBezTo>
                    <a:cubicBezTo>
                      <a:pt x="85" y="86"/>
                      <a:pt x="84" y="89"/>
                      <a:pt x="79" y="91"/>
                    </a:cubicBezTo>
                    <a:cubicBezTo>
                      <a:pt x="73" y="93"/>
                      <a:pt x="70" y="100"/>
                      <a:pt x="72" y="103"/>
                    </a:cubicBezTo>
                    <a:cubicBezTo>
                      <a:pt x="80" y="126"/>
                      <a:pt x="68" y="145"/>
                      <a:pt x="60" y="162"/>
                    </a:cubicBezTo>
                    <a:cubicBezTo>
                      <a:pt x="46" y="197"/>
                      <a:pt x="40" y="235"/>
                      <a:pt x="27" y="270"/>
                    </a:cubicBezTo>
                    <a:cubicBezTo>
                      <a:pt x="19" y="290"/>
                      <a:pt x="12" y="309"/>
                      <a:pt x="4" y="329"/>
                    </a:cubicBezTo>
                    <a:cubicBezTo>
                      <a:pt x="0" y="324"/>
                      <a:pt x="3" y="319"/>
                      <a:pt x="2" y="315"/>
                    </a:cubicBezTo>
                    <a:cubicBezTo>
                      <a:pt x="2" y="315"/>
                      <a:pt x="2" y="315"/>
                      <a:pt x="2" y="315"/>
                    </a:cubicBezTo>
                    <a:close/>
                  </a:path>
                </a:pathLst>
              </a:custGeom>
              <a:solidFill>
                <a:srgbClr val="9A73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1" name="Freeform 229">
                <a:extLst>
                  <a:ext uri="{FF2B5EF4-FFF2-40B4-BE49-F238E27FC236}">
                    <a16:creationId xmlns:a16="http://schemas.microsoft.com/office/drawing/2014/main" id="{575D82B5-E382-4C63-B533-AE086965DD25}"/>
                  </a:ext>
                </a:extLst>
              </p:cNvPr>
              <p:cNvSpPr>
                <a:spLocks/>
              </p:cNvSpPr>
              <p:nvPr/>
            </p:nvSpPr>
            <p:spPr bwMode="auto">
              <a:xfrm>
                <a:off x="1218" y="1606"/>
                <a:ext cx="99" cy="409"/>
              </a:xfrm>
              <a:custGeom>
                <a:avLst/>
                <a:gdLst>
                  <a:gd name="T0" fmla="*/ 4 w 88"/>
                  <a:gd name="T1" fmla="*/ 351 h 364"/>
                  <a:gd name="T2" fmla="*/ 33 w 88"/>
                  <a:gd name="T3" fmla="*/ 193 h 364"/>
                  <a:gd name="T4" fmla="*/ 66 w 88"/>
                  <a:gd name="T5" fmla="*/ 70 h 364"/>
                  <a:gd name="T6" fmla="*/ 79 w 88"/>
                  <a:gd name="T7" fmla="*/ 8 h 364"/>
                  <a:gd name="T8" fmla="*/ 82 w 88"/>
                  <a:gd name="T9" fmla="*/ 0 h 364"/>
                  <a:gd name="T10" fmla="*/ 87 w 88"/>
                  <a:gd name="T11" fmla="*/ 5 h 364"/>
                  <a:gd name="T12" fmla="*/ 63 w 88"/>
                  <a:gd name="T13" fmla="*/ 99 h 364"/>
                  <a:gd name="T14" fmla="*/ 54 w 88"/>
                  <a:gd name="T15" fmla="*/ 134 h 364"/>
                  <a:gd name="T16" fmla="*/ 32 w 88"/>
                  <a:gd name="T17" fmla="*/ 242 h 364"/>
                  <a:gd name="T18" fmla="*/ 16 w 88"/>
                  <a:gd name="T19" fmla="*/ 343 h 364"/>
                  <a:gd name="T20" fmla="*/ 14 w 88"/>
                  <a:gd name="T21" fmla="*/ 352 h 364"/>
                  <a:gd name="T22" fmla="*/ 9 w 88"/>
                  <a:gd name="T23" fmla="*/ 363 h 364"/>
                  <a:gd name="T24" fmla="*/ 4 w 88"/>
                  <a:gd name="T25" fmla="*/ 351 h 3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8" h="364">
                    <a:moveTo>
                      <a:pt x="4" y="351"/>
                    </a:moveTo>
                    <a:cubicBezTo>
                      <a:pt x="20" y="299"/>
                      <a:pt x="20" y="245"/>
                      <a:pt x="33" y="193"/>
                    </a:cubicBezTo>
                    <a:cubicBezTo>
                      <a:pt x="43" y="152"/>
                      <a:pt x="48" y="110"/>
                      <a:pt x="66" y="70"/>
                    </a:cubicBezTo>
                    <a:cubicBezTo>
                      <a:pt x="74" y="52"/>
                      <a:pt x="71" y="28"/>
                      <a:pt x="79" y="8"/>
                    </a:cubicBezTo>
                    <a:cubicBezTo>
                      <a:pt x="80" y="5"/>
                      <a:pt x="81" y="2"/>
                      <a:pt x="82" y="0"/>
                    </a:cubicBezTo>
                    <a:cubicBezTo>
                      <a:pt x="87" y="0"/>
                      <a:pt x="88" y="3"/>
                      <a:pt x="87" y="5"/>
                    </a:cubicBezTo>
                    <a:cubicBezTo>
                      <a:pt x="78" y="36"/>
                      <a:pt x="77" y="69"/>
                      <a:pt x="63" y="99"/>
                    </a:cubicBezTo>
                    <a:cubicBezTo>
                      <a:pt x="58" y="109"/>
                      <a:pt x="56" y="122"/>
                      <a:pt x="54" y="134"/>
                    </a:cubicBezTo>
                    <a:cubicBezTo>
                      <a:pt x="49" y="170"/>
                      <a:pt x="30" y="205"/>
                      <a:pt x="32" y="242"/>
                    </a:cubicBezTo>
                    <a:cubicBezTo>
                      <a:pt x="33" y="277"/>
                      <a:pt x="17" y="309"/>
                      <a:pt x="16" y="343"/>
                    </a:cubicBezTo>
                    <a:cubicBezTo>
                      <a:pt x="14" y="346"/>
                      <a:pt x="14" y="349"/>
                      <a:pt x="14" y="352"/>
                    </a:cubicBezTo>
                    <a:cubicBezTo>
                      <a:pt x="13" y="356"/>
                      <a:pt x="16" y="364"/>
                      <a:pt x="9" y="363"/>
                    </a:cubicBezTo>
                    <a:cubicBezTo>
                      <a:pt x="3" y="362"/>
                      <a:pt x="0" y="357"/>
                      <a:pt x="4" y="351"/>
                    </a:cubicBezTo>
                    <a:close/>
                  </a:path>
                </a:pathLst>
              </a:custGeom>
              <a:solidFill>
                <a:srgbClr val="A57B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2" name="Freeform 230">
                <a:extLst>
                  <a:ext uri="{FF2B5EF4-FFF2-40B4-BE49-F238E27FC236}">
                    <a16:creationId xmlns:a16="http://schemas.microsoft.com/office/drawing/2014/main" id="{6770DFDC-0179-47FC-9FCA-A974E6008DC3}"/>
                  </a:ext>
                </a:extLst>
              </p:cNvPr>
              <p:cNvSpPr>
                <a:spLocks/>
              </p:cNvSpPr>
              <p:nvPr/>
            </p:nvSpPr>
            <p:spPr bwMode="auto">
              <a:xfrm>
                <a:off x="688" y="1854"/>
                <a:ext cx="147" cy="343"/>
              </a:xfrm>
              <a:custGeom>
                <a:avLst/>
                <a:gdLst>
                  <a:gd name="T0" fmla="*/ 7 w 131"/>
                  <a:gd name="T1" fmla="*/ 305 h 305"/>
                  <a:gd name="T2" fmla="*/ 0 w 131"/>
                  <a:gd name="T3" fmla="*/ 305 h 305"/>
                  <a:gd name="T4" fmla="*/ 42 w 131"/>
                  <a:gd name="T5" fmla="*/ 225 h 305"/>
                  <a:gd name="T6" fmla="*/ 70 w 131"/>
                  <a:gd name="T7" fmla="*/ 172 h 305"/>
                  <a:gd name="T8" fmla="*/ 87 w 131"/>
                  <a:gd name="T9" fmla="*/ 107 h 305"/>
                  <a:gd name="T10" fmla="*/ 121 w 131"/>
                  <a:gd name="T11" fmla="*/ 0 h 305"/>
                  <a:gd name="T12" fmla="*/ 125 w 131"/>
                  <a:gd name="T13" fmla="*/ 13 h 305"/>
                  <a:gd name="T14" fmla="*/ 87 w 131"/>
                  <a:gd name="T15" fmla="*/ 136 h 305"/>
                  <a:gd name="T16" fmla="*/ 85 w 131"/>
                  <a:gd name="T17" fmla="*/ 142 h 305"/>
                  <a:gd name="T18" fmla="*/ 77 w 131"/>
                  <a:gd name="T19" fmla="*/ 176 h 305"/>
                  <a:gd name="T20" fmla="*/ 55 w 131"/>
                  <a:gd name="T21" fmla="*/ 225 h 305"/>
                  <a:gd name="T22" fmla="*/ 7 w 131"/>
                  <a:gd name="T23" fmla="*/ 305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1" h="305">
                    <a:moveTo>
                      <a:pt x="7" y="305"/>
                    </a:moveTo>
                    <a:cubicBezTo>
                      <a:pt x="5" y="305"/>
                      <a:pt x="3" y="305"/>
                      <a:pt x="0" y="305"/>
                    </a:cubicBezTo>
                    <a:cubicBezTo>
                      <a:pt x="14" y="278"/>
                      <a:pt x="21" y="245"/>
                      <a:pt x="42" y="225"/>
                    </a:cubicBezTo>
                    <a:cubicBezTo>
                      <a:pt x="58" y="208"/>
                      <a:pt x="63" y="190"/>
                      <a:pt x="70" y="172"/>
                    </a:cubicBezTo>
                    <a:cubicBezTo>
                      <a:pt x="78" y="151"/>
                      <a:pt x="85" y="129"/>
                      <a:pt x="87" y="107"/>
                    </a:cubicBezTo>
                    <a:cubicBezTo>
                      <a:pt x="90" y="68"/>
                      <a:pt x="111" y="36"/>
                      <a:pt x="121" y="0"/>
                    </a:cubicBezTo>
                    <a:cubicBezTo>
                      <a:pt x="131" y="4"/>
                      <a:pt x="127" y="9"/>
                      <a:pt x="125" y="13"/>
                    </a:cubicBezTo>
                    <a:cubicBezTo>
                      <a:pt x="106" y="52"/>
                      <a:pt x="99" y="95"/>
                      <a:pt x="87" y="136"/>
                    </a:cubicBezTo>
                    <a:cubicBezTo>
                      <a:pt x="87" y="138"/>
                      <a:pt x="84" y="141"/>
                      <a:pt x="85" y="142"/>
                    </a:cubicBezTo>
                    <a:cubicBezTo>
                      <a:pt x="96" y="156"/>
                      <a:pt x="84" y="165"/>
                      <a:pt x="77" y="176"/>
                    </a:cubicBezTo>
                    <a:cubicBezTo>
                      <a:pt x="69" y="192"/>
                      <a:pt x="67" y="213"/>
                      <a:pt x="55" y="225"/>
                    </a:cubicBezTo>
                    <a:cubicBezTo>
                      <a:pt x="32" y="248"/>
                      <a:pt x="26" y="280"/>
                      <a:pt x="7" y="305"/>
                    </a:cubicBezTo>
                    <a:close/>
                  </a:path>
                </a:pathLst>
              </a:custGeom>
              <a:solidFill>
                <a:srgbClr val="805D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3" name="Freeform 231">
                <a:extLst>
                  <a:ext uri="{FF2B5EF4-FFF2-40B4-BE49-F238E27FC236}">
                    <a16:creationId xmlns:a16="http://schemas.microsoft.com/office/drawing/2014/main" id="{F2001FAD-8E75-4EDA-9847-93A8BB9D6715}"/>
                  </a:ext>
                </a:extLst>
              </p:cNvPr>
              <p:cNvSpPr>
                <a:spLocks/>
              </p:cNvSpPr>
              <p:nvPr/>
            </p:nvSpPr>
            <p:spPr bwMode="auto">
              <a:xfrm>
                <a:off x="943" y="2063"/>
                <a:ext cx="102" cy="353"/>
              </a:xfrm>
              <a:custGeom>
                <a:avLst/>
                <a:gdLst>
                  <a:gd name="T0" fmla="*/ 13 w 91"/>
                  <a:gd name="T1" fmla="*/ 304 h 314"/>
                  <a:gd name="T2" fmla="*/ 0 w 91"/>
                  <a:gd name="T3" fmla="*/ 313 h 314"/>
                  <a:gd name="T4" fmla="*/ 15 w 91"/>
                  <a:gd name="T5" fmla="*/ 286 h 314"/>
                  <a:gd name="T6" fmla="*/ 45 w 91"/>
                  <a:gd name="T7" fmla="*/ 175 h 314"/>
                  <a:gd name="T8" fmla="*/ 76 w 91"/>
                  <a:gd name="T9" fmla="*/ 43 h 314"/>
                  <a:gd name="T10" fmla="*/ 89 w 91"/>
                  <a:gd name="T11" fmla="*/ 0 h 314"/>
                  <a:gd name="T12" fmla="*/ 82 w 91"/>
                  <a:gd name="T13" fmla="*/ 43 h 314"/>
                  <a:gd name="T14" fmla="*/ 57 w 91"/>
                  <a:gd name="T15" fmla="*/ 162 h 314"/>
                  <a:gd name="T16" fmla="*/ 13 w 91"/>
                  <a:gd name="T17" fmla="*/ 304 h 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1" h="314">
                    <a:moveTo>
                      <a:pt x="13" y="304"/>
                    </a:moveTo>
                    <a:cubicBezTo>
                      <a:pt x="9" y="306"/>
                      <a:pt x="9" y="314"/>
                      <a:pt x="0" y="313"/>
                    </a:cubicBezTo>
                    <a:cubicBezTo>
                      <a:pt x="1" y="302"/>
                      <a:pt x="11" y="295"/>
                      <a:pt x="15" y="286"/>
                    </a:cubicBezTo>
                    <a:cubicBezTo>
                      <a:pt x="30" y="250"/>
                      <a:pt x="39" y="212"/>
                      <a:pt x="45" y="175"/>
                    </a:cubicBezTo>
                    <a:cubicBezTo>
                      <a:pt x="51" y="130"/>
                      <a:pt x="63" y="87"/>
                      <a:pt x="76" y="43"/>
                    </a:cubicBezTo>
                    <a:cubicBezTo>
                      <a:pt x="80" y="30"/>
                      <a:pt x="78" y="14"/>
                      <a:pt x="89" y="0"/>
                    </a:cubicBezTo>
                    <a:cubicBezTo>
                      <a:pt x="91" y="17"/>
                      <a:pt x="87" y="31"/>
                      <a:pt x="82" y="43"/>
                    </a:cubicBezTo>
                    <a:cubicBezTo>
                      <a:pt x="66" y="82"/>
                      <a:pt x="67" y="123"/>
                      <a:pt x="57" y="162"/>
                    </a:cubicBezTo>
                    <a:cubicBezTo>
                      <a:pt x="45" y="210"/>
                      <a:pt x="35" y="259"/>
                      <a:pt x="13" y="304"/>
                    </a:cubicBezTo>
                    <a:close/>
                  </a:path>
                </a:pathLst>
              </a:custGeom>
              <a:solidFill>
                <a:srgbClr val="8364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4" name="Freeform 232">
                <a:extLst>
                  <a:ext uri="{FF2B5EF4-FFF2-40B4-BE49-F238E27FC236}">
                    <a16:creationId xmlns:a16="http://schemas.microsoft.com/office/drawing/2014/main" id="{40C9DBD3-1505-43CB-B302-EEA9F5AB1A11}"/>
                  </a:ext>
                </a:extLst>
              </p:cNvPr>
              <p:cNvSpPr>
                <a:spLocks/>
              </p:cNvSpPr>
              <p:nvPr/>
            </p:nvSpPr>
            <p:spPr bwMode="auto">
              <a:xfrm>
                <a:off x="1110" y="2362"/>
                <a:ext cx="84" cy="326"/>
              </a:xfrm>
              <a:custGeom>
                <a:avLst/>
                <a:gdLst>
                  <a:gd name="T0" fmla="*/ 8 w 74"/>
                  <a:gd name="T1" fmla="*/ 289 h 290"/>
                  <a:gd name="T2" fmla="*/ 0 w 74"/>
                  <a:gd name="T3" fmla="*/ 286 h 290"/>
                  <a:gd name="T4" fmla="*/ 56 w 74"/>
                  <a:gd name="T5" fmla="*/ 6 h 290"/>
                  <a:gd name="T6" fmla="*/ 63 w 74"/>
                  <a:gd name="T7" fmla="*/ 2 h 290"/>
                  <a:gd name="T8" fmla="*/ 58 w 74"/>
                  <a:gd name="T9" fmla="*/ 51 h 290"/>
                  <a:gd name="T10" fmla="*/ 42 w 74"/>
                  <a:gd name="T11" fmla="*/ 123 h 290"/>
                  <a:gd name="T12" fmla="*/ 29 w 74"/>
                  <a:gd name="T13" fmla="*/ 209 h 290"/>
                  <a:gd name="T14" fmla="*/ 11 w 74"/>
                  <a:gd name="T15" fmla="*/ 274 h 290"/>
                  <a:gd name="T16" fmla="*/ 8 w 74"/>
                  <a:gd name="T17" fmla="*/ 289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4" h="290">
                    <a:moveTo>
                      <a:pt x="8" y="289"/>
                    </a:moveTo>
                    <a:cubicBezTo>
                      <a:pt x="5" y="290"/>
                      <a:pt x="2" y="290"/>
                      <a:pt x="0" y="286"/>
                    </a:cubicBezTo>
                    <a:cubicBezTo>
                      <a:pt x="21" y="193"/>
                      <a:pt x="40" y="100"/>
                      <a:pt x="56" y="6"/>
                    </a:cubicBezTo>
                    <a:cubicBezTo>
                      <a:pt x="59" y="6"/>
                      <a:pt x="59" y="0"/>
                      <a:pt x="63" y="2"/>
                    </a:cubicBezTo>
                    <a:cubicBezTo>
                      <a:pt x="74" y="19"/>
                      <a:pt x="59" y="35"/>
                      <a:pt x="58" y="51"/>
                    </a:cubicBezTo>
                    <a:cubicBezTo>
                      <a:pt x="56" y="76"/>
                      <a:pt x="50" y="100"/>
                      <a:pt x="42" y="123"/>
                    </a:cubicBezTo>
                    <a:cubicBezTo>
                      <a:pt x="33" y="151"/>
                      <a:pt x="31" y="180"/>
                      <a:pt x="29" y="209"/>
                    </a:cubicBezTo>
                    <a:cubicBezTo>
                      <a:pt x="27" y="232"/>
                      <a:pt x="13" y="251"/>
                      <a:pt x="11" y="274"/>
                    </a:cubicBezTo>
                    <a:cubicBezTo>
                      <a:pt x="11" y="279"/>
                      <a:pt x="9" y="284"/>
                      <a:pt x="8" y="289"/>
                    </a:cubicBezTo>
                    <a:close/>
                  </a:path>
                </a:pathLst>
              </a:custGeom>
              <a:solidFill>
                <a:srgbClr val="AD83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5" name="Freeform 233">
                <a:extLst>
                  <a:ext uri="{FF2B5EF4-FFF2-40B4-BE49-F238E27FC236}">
                    <a16:creationId xmlns:a16="http://schemas.microsoft.com/office/drawing/2014/main" id="{2E9AB8F8-44AB-4B4F-880F-7B92B24D028F}"/>
                  </a:ext>
                </a:extLst>
              </p:cNvPr>
              <p:cNvSpPr>
                <a:spLocks/>
              </p:cNvSpPr>
              <p:nvPr/>
            </p:nvSpPr>
            <p:spPr bwMode="auto">
              <a:xfrm>
                <a:off x="1294" y="2053"/>
                <a:ext cx="84" cy="379"/>
              </a:xfrm>
              <a:custGeom>
                <a:avLst/>
                <a:gdLst>
                  <a:gd name="T0" fmla="*/ 9 w 75"/>
                  <a:gd name="T1" fmla="*/ 337 h 337"/>
                  <a:gd name="T2" fmla="*/ 11 w 75"/>
                  <a:gd name="T3" fmla="*/ 302 h 337"/>
                  <a:gd name="T4" fmla="*/ 46 w 75"/>
                  <a:gd name="T5" fmla="*/ 136 h 337"/>
                  <a:gd name="T6" fmla="*/ 69 w 75"/>
                  <a:gd name="T7" fmla="*/ 3 h 337"/>
                  <a:gd name="T8" fmla="*/ 75 w 75"/>
                  <a:gd name="T9" fmla="*/ 0 h 337"/>
                  <a:gd name="T10" fmla="*/ 9 w 75"/>
                  <a:gd name="T11" fmla="*/ 337 h 337"/>
                </a:gdLst>
                <a:ahLst/>
                <a:cxnLst>
                  <a:cxn ang="0">
                    <a:pos x="T0" y="T1"/>
                  </a:cxn>
                  <a:cxn ang="0">
                    <a:pos x="T2" y="T3"/>
                  </a:cxn>
                  <a:cxn ang="0">
                    <a:pos x="T4" y="T5"/>
                  </a:cxn>
                  <a:cxn ang="0">
                    <a:pos x="T6" y="T7"/>
                  </a:cxn>
                  <a:cxn ang="0">
                    <a:pos x="T8" y="T9"/>
                  </a:cxn>
                  <a:cxn ang="0">
                    <a:pos x="T10" y="T11"/>
                  </a:cxn>
                </a:cxnLst>
                <a:rect l="0" t="0" r="r" b="b"/>
                <a:pathLst>
                  <a:path w="75" h="337">
                    <a:moveTo>
                      <a:pt x="9" y="337"/>
                    </a:moveTo>
                    <a:cubicBezTo>
                      <a:pt x="0" y="325"/>
                      <a:pt x="8" y="312"/>
                      <a:pt x="11" y="302"/>
                    </a:cubicBezTo>
                    <a:cubicBezTo>
                      <a:pt x="28" y="247"/>
                      <a:pt x="33" y="191"/>
                      <a:pt x="46" y="136"/>
                    </a:cubicBezTo>
                    <a:cubicBezTo>
                      <a:pt x="57" y="92"/>
                      <a:pt x="59" y="47"/>
                      <a:pt x="69" y="3"/>
                    </a:cubicBezTo>
                    <a:cubicBezTo>
                      <a:pt x="69" y="2"/>
                      <a:pt x="71" y="0"/>
                      <a:pt x="75" y="0"/>
                    </a:cubicBezTo>
                    <a:cubicBezTo>
                      <a:pt x="59" y="113"/>
                      <a:pt x="41" y="227"/>
                      <a:pt x="9" y="337"/>
                    </a:cubicBezTo>
                    <a:close/>
                  </a:path>
                </a:pathLst>
              </a:custGeom>
              <a:solidFill>
                <a:srgbClr val="A57C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6" name="Freeform 234">
                <a:extLst>
                  <a:ext uri="{FF2B5EF4-FFF2-40B4-BE49-F238E27FC236}">
                    <a16:creationId xmlns:a16="http://schemas.microsoft.com/office/drawing/2014/main" id="{0FA0A3CC-57BC-4311-B3CE-2FA8D8A3C0CB}"/>
                  </a:ext>
                </a:extLst>
              </p:cNvPr>
              <p:cNvSpPr>
                <a:spLocks/>
              </p:cNvSpPr>
              <p:nvPr/>
            </p:nvSpPr>
            <p:spPr bwMode="auto">
              <a:xfrm>
                <a:off x="1287" y="1622"/>
                <a:ext cx="68" cy="375"/>
              </a:xfrm>
              <a:custGeom>
                <a:avLst/>
                <a:gdLst>
                  <a:gd name="T0" fmla="*/ 59 w 61"/>
                  <a:gd name="T1" fmla="*/ 0 h 334"/>
                  <a:gd name="T2" fmla="*/ 58 w 61"/>
                  <a:gd name="T3" fmla="*/ 49 h 334"/>
                  <a:gd name="T4" fmla="*/ 0 w 61"/>
                  <a:gd name="T5" fmla="*/ 334 h 334"/>
                  <a:gd name="T6" fmla="*/ 59 w 61"/>
                  <a:gd name="T7" fmla="*/ 0 h 334"/>
                </a:gdLst>
                <a:ahLst/>
                <a:cxnLst>
                  <a:cxn ang="0">
                    <a:pos x="T0" y="T1"/>
                  </a:cxn>
                  <a:cxn ang="0">
                    <a:pos x="T2" y="T3"/>
                  </a:cxn>
                  <a:cxn ang="0">
                    <a:pos x="T4" y="T5"/>
                  </a:cxn>
                  <a:cxn ang="0">
                    <a:pos x="T6" y="T7"/>
                  </a:cxn>
                </a:cxnLst>
                <a:rect l="0" t="0" r="r" b="b"/>
                <a:pathLst>
                  <a:path w="61" h="334">
                    <a:moveTo>
                      <a:pt x="59" y="0"/>
                    </a:moveTo>
                    <a:cubicBezTo>
                      <a:pt x="59" y="17"/>
                      <a:pt x="61" y="33"/>
                      <a:pt x="58" y="49"/>
                    </a:cubicBezTo>
                    <a:cubicBezTo>
                      <a:pt x="40" y="144"/>
                      <a:pt x="21" y="239"/>
                      <a:pt x="0" y="334"/>
                    </a:cubicBezTo>
                    <a:cubicBezTo>
                      <a:pt x="10" y="221"/>
                      <a:pt x="48" y="113"/>
                      <a:pt x="59" y="0"/>
                    </a:cubicBezTo>
                    <a:close/>
                  </a:path>
                </a:pathLst>
              </a:custGeom>
              <a:solidFill>
                <a:srgbClr val="A177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7" name="Freeform 235">
                <a:extLst>
                  <a:ext uri="{FF2B5EF4-FFF2-40B4-BE49-F238E27FC236}">
                    <a16:creationId xmlns:a16="http://schemas.microsoft.com/office/drawing/2014/main" id="{0DB99D86-8A75-4DB0-BB13-CE01C71BEE4E}"/>
                  </a:ext>
                </a:extLst>
              </p:cNvPr>
              <p:cNvSpPr>
                <a:spLocks/>
              </p:cNvSpPr>
              <p:nvPr/>
            </p:nvSpPr>
            <p:spPr bwMode="auto">
              <a:xfrm>
                <a:off x="920" y="1402"/>
                <a:ext cx="127" cy="302"/>
              </a:xfrm>
              <a:custGeom>
                <a:avLst/>
                <a:gdLst>
                  <a:gd name="T0" fmla="*/ 1 w 113"/>
                  <a:gd name="T1" fmla="*/ 268 h 268"/>
                  <a:gd name="T2" fmla="*/ 1 w 113"/>
                  <a:gd name="T3" fmla="*/ 262 h 268"/>
                  <a:gd name="T4" fmla="*/ 65 w 113"/>
                  <a:gd name="T5" fmla="*/ 87 h 268"/>
                  <a:gd name="T6" fmla="*/ 105 w 113"/>
                  <a:gd name="T7" fmla="*/ 0 h 268"/>
                  <a:gd name="T8" fmla="*/ 113 w 113"/>
                  <a:gd name="T9" fmla="*/ 4 h 268"/>
                  <a:gd name="T10" fmla="*/ 103 w 113"/>
                  <a:gd name="T11" fmla="*/ 48 h 268"/>
                  <a:gd name="T12" fmla="*/ 99 w 113"/>
                  <a:gd name="T13" fmla="*/ 35 h 268"/>
                  <a:gd name="T14" fmla="*/ 87 w 113"/>
                  <a:gd name="T15" fmla="*/ 75 h 268"/>
                  <a:gd name="T16" fmla="*/ 83 w 113"/>
                  <a:gd name="T17" fmla="*/ 84 h 268"/>
                  <a:gd name="T18" fmla="*/ 75 w 113"/>
                  <a:gd name="T19" fmla="*/ 74 h 268"/>
                  <a:gd name="T20" fmla="*/ 48 w 113"/>
                  <a:gd name="T21" fmla="*/ 169 h 268"/>
                  <a:gd name="T22" fmla="*/ 1 w 113"/>
                  <a:gd name="T23" fmla="*/ 268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3" h="268">
                    <a:moveTo>
                      <a:pt x="1" y="268"/>
                    </a:moveTo>
                    <a:cubicBezTo>
                      <a:pt x="1" y="266"/>
                      <a:pt x="0" y="264"/>
                      <a:pt x="1" y="262"/>
                    </a:cubicBezTo>
                    <a:cubicBezTo>
                      <a:pt x="36" y="208"/>
                      <a:pt x="36" y="142"/>
                      <a:pt x="65" y="87"/>
                    </a:cubicBezTo>
                    <a:cubicBezTo>
                      <a:pt x="79" y="59"/>
                      <a:pt x="89" y="28"/>
                      <a:pt x="105" y="0"/>
                    </a:cubicBezTo>
                    <a:cubicBezTo>
                      <a:pt x="107" y="2"/>
                      <a:pt x="110" y="3"/>
                      <a:pt x="113" y="4"/>
                    </a:cubicBezTo>
                    <a:cubicBezTo>
                      <a:pt x="111" y="19"/>
                      <a:pt x="103" y="33"/>
                      <a:pt x="103" y="48"/>
                    </a:cubicBezTo>
                    <a:cubicBezTo>
                      <a:pt x="102" y="44"/>
                      <a:pt x="101" y="40"/>
                      <a:pt x="99" y="35"/>
                    </a:cubicBezTo>
                    <a:cubicBezTo>
                      <a:pt x="93" y="48"/>
                      <a:pt x="88" y="61"/>
                      <a:pt x="87" y="75"/>
                    </a:cubicBezTo>
                    <a:cubicBezTo>
                      <a:pt x="86" y="79"/>
                      <a:pt x="89" y="83"/>
                      <a:pt x="83" y="84"/>
                    </a:cubicBezTo>
                    <a:cubicBezTo>
                      <a:pt x="78" y="84"/>
                      <a:pt x="78" y="78"/>
                      <a:pt x="75" y="74"/>
                    </a:cubicBezTo>
                    <a:cubicBezTo>
                      <a:pt x="64" y="106"/>
                      <a:pt x="54" y="137"/>
                      <a:pt x="48" y="169"/>
                    </a:cubicBezTo>
                    <a:cubicBezTo>
                      <a:pt x="41" y="205"/>
                      <a:pt x="24" y="238"/>
                      <a:pt x="1" y="268"/>
                    </a:cubicBezTo>
                    <a:close/>
                  </a:path>
                </a:pathLst>
              </a:custGeom>
              <a:solidFill>
                <a:srgbClr val="AC82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8" name="Freeform 236">
                <a:extLst>
                  <a:ext uri="{FF2B5EF4-FFF2-40B4-BE49-F238E27FC236}">
                    <a16:creationId xmlns:a16="http://schemas.microsoft.com/office/drawing/2014/main" id="{5C70B032-D476-4F04-BC92-FF7F54B506B7}"/>
                  </a:ext>
                </a:extLst>
              </p:cNvPr>
              <p:cNvSpPr>
                <a:spLocks/>
              </p:cNvSpPr>
              <p:nvPr/>
            </p:nvSpPr>
            <p:spPr bwMode="auto">
              <a:xfrm>
                <a:off x="1249" y="1691"/>
                <a:ext cx="72" cy="319"/>
              </a:xfrm>
              <a:custGeom>
                <a:avLst/>
                <a:gdLst>
                  <a:gd name="T0" fmla="*/ 0 w 64"/>
                  <a:gd name="T1" fmla="*/ 284 h 284"/>
                  <a:gd name="T2" fmla="*/ 64 w 64"/>
                  <a:gd name="T3" fmla="*/ 0 h 284"/>
                  <a:gd name="T4" fmla="*/ 52 w 64"/>
                  <a:gd name="T5" fmla="*/ 62 h 284"/>
                  <a:gd name="T6" fmla="*/ 30 w 64"/>
                  <a:gd name="T7" fmla="*/ 162 h 284"/>
                  <a:gd name="T8" fmla="*/ 0 w 64"/>
                  <a:gd name="T9" fmla="*/ 284 h 284"/>
                </a:gdLst>
                <a:ahLst/>
                <a:cxnLst>
                  <a:cxn ang="0">
                    <a:pos x="T0" y="T1"/>
                  </a:cxn>
                  <a:cxn ang="0">
                    <a:pos x="T2" y="T3"/>
                  </a:cxn>
                  <a:cxn ang="0">
                    <a:pos x="T4" y="T5"/>
                  </a:cxn>
                  <a:cxn ang="0">
                    <a:pos x="T6" y="T7"/>
                  </a:cxn>
                  <a:cxn ang="0">
                    <a:pos x="T8" y="T9"/>
                  </a:cxn>
                </a:cxnLst>
                <a:rect l="0" t="0" r="r" b="b"/>
                <a:pathLst>
                  <a:path w="64" h="284">
                    <a:moveTo>
                      <a:pt x="0" y="284"/>
                    </a:moveTo>
                    <a:cubicBezTo>
                      <a:pt x="24" y="190"/>
                      <a:pt x="26" y="92"/>
                      <a:pt x="64" y="0"/>
                    </a:cubicBezTo>
                    <a:cubicBezTo>
                      <a:pt x="59" y="21"/>
                      <a:pt x="54" y="41"/>
                      <a:pt x="52" y="62"/>
                    </a:cubicBezTo>
                    <a:cubicBezTo>
                      <a:pt x="47" y="96"/>
                      <a:pt x="28" y="127"/>
                      <a:pt x="30" y="162"/>
                    </a:cubicBezTo>
                    <a:cubicBezTo>
                      <a:pt x="32" y="206"/>
                      <a:pt x="12" y="243"/>
                      <a:pt x="0" y="284"/>
                    </a:cubicBezTo>
                    <a:close/>
                  </a:path>
                </a:pathLst>
              </a:custGeom>
              <a:solidFill>
                <a:srgbClr val="A97F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9" name="Freeform 237">
                <a:extLst>
                  <a:ext uri="{FF2B5EF4-FFF2-40B4-BE49-F238E27FC236}">
                    <a16:creationId xmlns:a16="http://schemas.microsoft.com/office/drawing/2014/main" id="{F7257AB4-76A9-4136-90B8-761464A5324D}"/>
                  </a:ext>
                </a:extLst>
              </p:cNvPr>
              <p:cNvSpPr>
                <a:spLocks/>
              </p:cNvSpPr>
              <p:nvPr/>
            </p:nvSpPr>
            <p:spPr bwMode="auto">
              <a:xfrm>
                <a:off x="806" y="2072"/>
                <a:ext cx="104" cy="309"/>
              </a:xfrm>
              <a:custGeom>
                <a:avLst/>
                <a:gdLst>
                  <a:gd name="T0" fmla="*/ 0 w 93"/>
                  <a:gd name="T1" fmla="*/ 256 h 275"/>
                  <a:gd name="T2" fmla="*/ 1 w 93"/>
                  <a:gd name="T3" fmla="*/ 239 h 275"/>
                  <a:gd name="T4" fmla="*/ 36 w 93"/>
                  <a:gd name="T5" fmla="*/ 117 h 275"/>
                  <a:gd name="T6" fmla="*/ 85 w 93"/>
                  <a:gd name="T7" fmla="*/ 6 h 275"/>
                  <a:gd name="T8" fmla="*/ 93 w 93"/>
                  <a:gd name="T9" fmla="*/ 1 h 275"/>
                  <a:gd name="T10" fmla="*/ 60 w 93"/>
                  <a:gd name="T11" fmla="*/ 94 h 275"/>
                  <a:gd name="T12" fmla="*/ 38 w 93"/>
                  <a:gd name="T13" fmla="*/ 128 h 275"/>
                  <a:gd name="T14" fmla="*/ 11 w 93"/>
                  <a:gd name="T15" fmla="*/ 228 h 275"/>
                  <a:gd name="T16" fmla="*/ 15 w 93"/>
                  <a:gd name="T17" fmla="*/ 266 h 275"/>
                  <a:gd name="T18" fmla="*/ 13 w 93"/>
                  <a:gd name="T19" fmla="*/ 275 h 275"/>
                  <a:gd name="T20" fmla="*/ 3 w 93"/>
                  <a:gd name="T21" fmla="*/ 261 h 275"/>
                  <a:gd name="T22" fmla="*/ 0 w 93"/>
                  <a:gd name="T23" fmla="*/ 256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3" h="275">
                    <a:moveTo>
                      <a:pt x="0" y="256"/>
                    </a:moveTo>
                    <a:cubicBezTo>
                      <a:pt x="0" y="250"/>
                      <a:pt x="0" y="244"/>
                      <a:pt x="1" y="239"/>
                    </a:cubicBezTo>
                    <a:cubicBezTo>
                      <a:pt x="15" y="199"/>
                      <a:pt x="17" y="155"/>
                      <a:pt x="36" y="117"/>
                    </a:cubicBezTo>
                    <a:cubicBezTo>
                      <a:pt x="53" y="81"/>
                      <a:pt x="73" y="45"/>
                      <a:pt x="85" y="6"/>
                    </a:cubicBezTo>
                    <a:cubicBezTo>
                      <a:pt x="85" y="4"/>
                      <a:pt x="87" y="0"/>
                      <a:pt x="93" y="1"/>
                    </a:cubicBezTo>
                    <a:cubicBezTo>
                      <a:pt x="82" y="32"/>
                      <a:pt x="73" y="64"/>
                      <a:pt x="60" y="94"/>
                    </a:cubicBezTo>
                    <a:cubicBezTo>
                      <a:pt x="55" y="105"/>
                      <a:pt x="38" y="113"/>
                      <a:pt x="38" y="128"/>
                    </a:cubicBezTo>
                    <a:cubicBezTo>
                      <a:pt x="38" y="164"/>
                      <a:pt x="17" y="194"/>
                      <a:pt x="11" y="228"/>
                    </a:cubicBezTo>
                    <a:cubicBezTo>
                      <a:pt x="9" y="240"/>
                      <a:pt x="22" y="252"/>
                      <a:pt x="15" y="266"/>
                    </a:cubicBezTo>
                    <a:cubicBezTo>
                      <a:pt x="14" y="268"/>
                      <a:pt x="14" y="270"/>
                      <a:pt x="13" y="275"/>
                    </a:cubicBezTo>
                    <a:cubicBezTo>
                      <a:pt x="10" y="258"/>
                      <a:pt x="10" y="258"/>
                      <a:pt x="3" y="261"/>
                    </a:cubicBezTo>
                    <a:cubicBezTo>
                      <a:pt x="1" y="260"/>
                      <a:pt x="1" y="258"/>
                      <a:pt x="0" y="256"/>
                    </a:cubicBezTo>
                    <a:close/>
                  </a:path>
                </a:pathLst>
              </a:custGeom>
              <a:solidFill>
                <a:srgbClr val="936F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0" name="Freeform 238">
                <a:extLst>
                  <a:ext uri="{FF2B5EF4-FFF2-40B4-BE49-F238E27FC236}">
                    <a16:creationId xmlns:a16="http://schemas.microsoft.com/office/drawing/2014/main" id="{1EB0A925-BC99-4811-B4D8-050CC78324D1}"/>
                  </a:ext>
                </a:extLst>
              </p:cNvPr>
              <p:cNvSpPr>
                <a:spLocks/>
              </p:cNvSpPr>
              <p:nvPr/>
            </p:nvSpPr>
            <p:spPr bwMode="auto">
              <a:xfrm>
                <a:off x="1645" y="1887"/>
                <a:ext cx="59" cy="200"/>
              </a:xfrm>
              <a:custGeom>
                <a:avLst/>
                <a:gdLst>
                  <a:gd name="T0" fmla="*/ 37 w 52"/>
                  <a:gd name="T1" fmla="*/ 109 h 178"/>
                  <a:gd name="T2" fmla="*/ 26 w 52"/>
                  <a:gd name="T3" fmla="*/ 78 h 178"/>
                  <a:gd name="T4" fmla="*/ 19 w 52"/>
                  <a:gd name="T5" fmla="*/ 178 h 178"/>
                  <a:gd name="T6" fmla="*/ 14 w 52"/>
                  <a:gd name="T7" fmla="*/ 165 h 178"/>
                  <a:gd name="T8" fmla="*/ 16 w 52"/>
                  <a:gd name="T9" fmla="*/ 93 h 178"/>
                  <a:gd name="T10" fmla="*/ 4 w 52"/>
                  <a:gd name="T11" fmla="*/ 53 h 178"/>
                  <a:gd name="T12" fmla="*/ 8 w 52"/>
                  <a:gd name="T13" fmla="*/ 53 h 178"/>
                  <a:gd name="T14" fmla="*/ 20 w 52"/>
                  <a:gd name="T15" fmla="*/ 73 h 178"/>
                  <a:gd name="T16" fmla="*/ 24 w 52"/>
                  <a:gd name="T17" fmla="*/ 48 h 178"/>
                  <a:gd name="T18" fmla="*/ 20 w 52"/>
                  <a:gd name="T19" fmla="*/ 5 h 178"/>
                  <a:gd name="T20" fmla="*/ 25 w 52"/>
                  <a:gd name="T21" fmla="*/ 0 h 178"/>
                  <a:gd name="T22" fmla="*/ 36 w 52"/>
                  <a:gd name="T23" fmla="*/ 15 h 178"/>
                  <a:gd name="T24" fmla="*/ 36 w 52"/>
                  <a:gd name="T25" fmla="*/ 85 h 178"/>
                  <a:gd name="T26" fmla="*/ 45 w 52"/>
                  <a:gd name="T27" fmla="*/ 74 h 178"/>
                  <a:gd name="T28" fmla="*/ 43 w 52"/>
                  <a:gd name="T29" fmla="*/ 109 h 178"/>
                  <a:gd name="T30" fmla="*/ 37 w 52"/>
                  <a:gd name="T31" fmla="*/ 109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2" h="178">
                    <a:moveTo>
                      <a:pt x="37" y="109"/>
                    </a:moveTo>
                    <a:cubicBezTo>
                      <a:pt x="33" y="100"/>
                      <a:pt x="30" y="91"/>
                      <a:pt x="26" y="78"/>
                    </a:cubicBezTo>
                    <a:cubicBezTo>
                      <a:pt x="23" y="114"/>
                      <a:pt x="28" y="146"/>
                      <a:pt x="19" y="178"/>
                    </a:cubicBezTo>
                    <a:cubicBezTo>
                      <a:pt x="13" y="175"/>
                      <a:pt x="14" y="170"/>
                      <a:pt x="14" y="165"/>
                    </a:cubicBezTo>
                    <a:cubicBezTo>
                      <a:pt x="15" y="141"/>
                      <a:pt x="16" y="117"/>
                      <a:pt x="16" y="93"/>
                    </a:cubicBezTo>
                    <a:cubicBezTo>
                      <a:pt x="16" y="79"/>
                      <a:pt x="0" y="69"/>
                      <a:pt x="4" y="53"/>
                    </a:cubicBezTo>
                    <a:cubicBezTo>
                      <a:pt x="6" y="51"/>
                      <a:pt x="7" y="51"/>
                      <a:pt x="8" y="53"/>
                    </a:cubicBezTo>
                    <a:cubicBezTo>
                      <a:pt x="17" y="57"/>
                      <a:pt x="7" y="76"/>
                      <a:pt x="20" y="73"/>
                    </a:cubicBezTo>
                    <a:cubicBezTo>
                      <a:pt x="32" y="71"/>
                      <a:pt x="23" y="56"/>
                      <a:pt x="24" y="48"/>
                    </a:cubicBezTo>
                    <a:cubicBezTo>
                      <a:pt x="25" y="33"/>
                      <a:pt x="22" y="19"/>
                      <a:pt x="20" y="5"/>
                    </a:cubicBezTo>
                    <a:cubicBezTo>
                      <a:pt x="22" y="3"/>
                      <a:pt x="22" y="1"/>
                      <a:pt x="25" y="0"/>
                    </a:cubicBezTo>
                    <a:cubicBezTo>
                      <a:pt x="31" y="3"/>
                      <a:pt x="37" y="4"/>
                      <a:pt x="36" y="15"/>
                    </a:cubicBezTo>
                    <a:cubicBezTo>
                      <a:pt x="35" y="38"/>
                      <a:pt x="36" y="61"/>
                      <a:pt x="36" y="85"/>
                    </a:cubicBezTo>
                    <a:cubicBezTo>
                      <a:pt x="43" y="84"/>
                      <a:pt x="38" y="76"/>
                      <a:pt x="45" y="74"/>
                    </a:cubicBezTo>
                    <a:cubicBezTo>
                      <a:pt x="52" y="86"/>
                      <a:pt x="44" y="98"/>
                      <a:pt x="43" y="109"/>
                    </a:cubicBezTo>
                    <a:cubicBezTo>
                      <a:pt x="41" y="111"/>
                      <a:pt x="39" y="111"/>
                      <a:pt x="37" y="109"/>
                    </a:cubicBezTo>
                    <a:close/>
                  </a:path>
                </a:pathLst>
              </a:custGeom>
              <a:solidFill>
                <a:srgbClr val="BB93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1" name="Freeform 239">
                <a:extLst>
                  <a:ext uri="{FF2B5EF4-FFF2-40B4-BE49-F238E27FC236}">
                    <a16:creationId xmlns:a16="http://schemas.microsoft.com/office/drawing/2014/main" id="{384B77AF-D04A-431A-9D93-41D43DDC2773}"/>
                  </a:ext>
                </a:extLst>
              </p:cNvPr>
              <p:cNvSpPr>
                <a:spLocks/>
              </p:cNvSpPr>
              <p:nvPr/>
            </p:nvSpPr>
            <p:spPr bwMode="auto">
              <a:xfrm>
                <a:off x="1203" y="2517"/>
                <a:ext cx="58" cy="191"/>
              </a:xfrm>
              <a:custGeom>
                <a:avLst/>
                <a:gdLst>
                  <a:gd name="T0" fmla="*/ 30 w 52"/>
                  <a:gd name="T1" fmla="*/ 0 h 170"/>
                  <a:gd name="T2" fmla="*/ 34 w 52"/>
                  <a:gd name="T3" fmla="*/ 4 h 170"/>
                  <a:gd name="T4" fmla="*/ 42 w 52"/>
                  <a:gd name="T5" fmla="*/ 16 h 170"/>
                  <a:gd name="T6" fmla="*/ 47 w 52"/>
                  <a:gd name="T7" fmla="*/ 66 h 170"/>
                  <a:gd name="T8" fmla="*/ 20 w 52"/>
                  <a:gd name="T9" fmla="*/ 157 h 170"/>
                  <a:gd name="T10" fmla="*/ 2 w 52"/>
                  <a:gd name="T11" fmla="*/ 164 h 170"/>
                  <a:gd name="T12" fmla="*/ 2 w 52"/>
                  <a:gd name="T13" fmla="*/ 163 h 170"/>
                  <a:gd name="T14" fmla="*/ 1 w 52"/>
                  <a:gd name="T15" fmla="*/ 158 h 170"/>
                  <a:gd name="T16" fmla="*/ 18 w 52"/>
                  <a:gd name="T17" fmla="*/ 90 h 170"/>
                  <a:gd name="T18" fmla="*/ 12 w 52"/>
                  <a:gd name="T19" fmla="*/ 86 h 170"/>
                  <a:gd name="T20" fmla="*/ 25 w 52"/>
                  <a:gd name="T21" fmla="*/ 2 h 170"/>
                  <a:gd name="T22" fmla="*/ 30 w 52"/>
                  <a:gd name="T2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2" h="170">
                    <a:moveTo>
                      <a:pt x="30" y="0"/>
                    </a:moveTo>
                    <a:cubicBezTo>
                      <a:pt x="31" y="1"/>
                      <a:pt x="33" y="3"/>
                      <a:pt x="34" y="4"/>
                    </a:cubicBezTo>
                    <a:cubicBezTo>
                      <a:pt x="34" y="10"/>
                      <a:pt x="37" y="14"/>
                      <a:pt x="42" y="16"/>
                    </a:cubicBezTo>
                    <a:cubicBezTo>
                      <a:pt x="52" y="32"/>
                      <a:pt x="46" y="49"/>
                      <a:pt x="47" y="66"/>
                    </a:cubicBezTo>
                    <a:cubicBezTo>
                      <a:pt x="38" y="96"/>
                      <a:pt x="26" y="126"/>
                      <a:pt x="20" y="157"/>
                    </a:cubicBezTo>
                    <a:cubicBezTo>
                      <a:pt x="18" y="170"/>
                      <a:pt x="10" y="166"/>
                      <a:pt x="2" y="164"/>
                    </a:cubicBezTo>
                    <a:cubicBezTo>
                      <a:pt x="2" y="163"/>
                      <a:pt x="2" y="163"/>
                      <a:pt x="2" y="163"/>
                    </a:cubicBezTo>
                    <a:cubicBezTo>
                      <a:pt x="1" y="162"/>
                      <a:pt x="0" y="160"/>
                      <a:pt x="1" y="158"/>
                    </a:cubicBezTo>
                    <a:cubicBezTo>
                      <a:pt x="12" y="137"/>
                      <a:pt x="11" y="112"/>
                      <a:pt x="18" y="90"/>
                    </a:cubicBezTo>
                    <a:cubicBezTo>
                      <a:pt x="19" y="87"/>
                      <a:pt x="13" y="89"/>
                      <a:pt x="12" y="86"/>
                    </a:cubicBezTo>
                    <a:cubicBezTo>
                      <a:pt x="9" y="57"/>
                      <a:pt x="17" y="29"/>
                      <a:pt x="25" y="2"/>
                    </a:cubicBezTo>
                    <a:cubicBezTo>
                      <a:pt x="25" y="0"/>
                      <a:pt x="28" y="0"/>
                      <a:pt x="30" y="0"/>
                    </a:cubicBezTo>
                    <a:close/>
                  </a:path>
                </a:pathLst>
              </a:custGeom>
              <a:solidFill>
                <a:srgbClr val="F5DA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2" name="Freeform 240">
                <a:extLst>
                  <a:ext uri="{FF2B5EF4-FFF2-40B4-BE49-F238E27FC236}">
                    <a16:creationId xmlns:a16="http://schemas.microsoft.com/office/drawing/2014/main" id="{5ECD9BB4-0BC6-4F71-8BF9-A214B627C3D1}"/>
                  </a:ext>
                </a:extLst>
              </p:cNvPr>
              <p:cNvSpPr>
                <a:spLocks/>
              </p:cNvSpPr>
              <p:nvPr/>
            </p:nvSpPr>
            <p:spPr bwMode="auto">
              <a:xfrm>
                <a:off x="1379" y="2506"/>
                <a:ext cx="48" cy="212"/>
              </a:xfrm>
              <a:custGeom>
                <a:avLst/>
                <a:gdLst>
                  <a:gd name="T0" fmla="*/ 37 w 43"/>
                  <a:gd name="T1" fmla="*/ 182 h 189"/>
                  <a:gd name="T2" fmla="*/ 0 w 43"/>
                  <a:gd name="T3" fmla="*/ 185 h 189"/>
                  <a:gd name="T4" fmla="*/ 20 w 43"/>
                  <a:gd name="T5" fmla="*/ 152 h 189"/>
                  <a:gd name="T6" fmla="*/ 20 w 43"/>
                  <a:gd name="T7" fmla="*/ 150 h 189"/>
                  <a:gd name="T8" fmla="*/ 25 w 43"/>
                  <a:gd name="T9" fmla="*/ 9 h 189"/>
                  <a:gd name="T10" fmla="*/ 31 w 43"/>
                  <a:gd name="T11" fmla="*/ 0 h 189"/>
                  <a:gd name="T12" fmla="*/ 31 w 43"/>
                  <a:gd name="T13" fmla="*/ 58 h 189"/>
                  <a:gd name="T14" fmla="*/ 43 w 43"/>
                  <a:gd name="T15" fmla="*/ 48 h 189"/>
                  <a:gd name="T16" fmla="*/ 38 w 43"/>
                  <a:gd name="T17" fmla="*/ 75 h 189"/>
                  <a:gd name="T18" fmla="*/ 27 w 43"/>
                  <a:gd name="T19" fmla="*/ 173 h 189"/>
                  <a:gd name="T20" fmla="*/ 37 w 43"/>
                  <a:gd name="T21" fmla="*/ 182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3" h="189">
                    <a:moveTo>
                      <a:pt x="37" y="182"/>
                    </a:moveTo>
                    <a:cubicBezTo>
                      <a:pt x="25" y="189"/>
                      <a:pt x="13" y="185"/>
                      <a:pt x="0" y="185"/>
                    </a:cubicBezTo>
                    <a:cubicBezTo>
                      <a:pt x="23" y="184"/>
                      <a:pt x="23" y="169"/>
                      <a:pt x="20" y="152"/>
                    </a:cubicBezTo>
                    <a:cubicBezTo>
                      <a:pt x="20" y="152"/>
                      <a:pt x="20" y="151"/>
                      <a:pt x="20" y="150"/>
                    </a:cubicBezTo>
                    <a:cubicBezTo>
                      <a:pt x="24" y="104"/>
                      <a:pt x="8" y="56"/>
                      <a:pt x="25" y="9"/>
                    </a:cubicBezTo>
                    <a:cubicBezTo>
                      <a:pt x="26" y="6"/>
                      <a:pt x="26" y="3"/>
                      <a:pt x="31" y="0"/>
                    </a:cubicBezTo>
                    <a:cubicBezTo>
                      <a:pt x="31" y="20"/>
                      <a:pt x="31" y="39"/>
                      <a:pt x="31" y="58"/>
                    </a:cubicBezTo>
                    <a:cubicBezTo>
                      <a:pt x="37" y="58"/>
                      <a:pt x="34" y="48"/>
                      <a:pt x="43" y="48"/>
                    </a:cubicBezTo>
                    <a:cubicBezTo>
                      <a:pt x="41" y="57"/>
                      <a:pt x="40" y="66"/>
                      <a:pt x="38" y="75"/>
                    </a:cubicBezTo>
                    <a:cubicBezTo>
                      <a:pt x="30" y="107"/>
                      <a:pt x="33" y="140"/>
                      <a:pt x="27" y="173"/>
                    </a:cubicBezTo>
                    <a:cubicBezTo>
                      <a:pt x="26" y="183"/>
                      <a:pt x="31" y="182"/>
                      <a:pt x="37" y="182"/>
                    </a:cubicBezTo>
                    <a:close/>
                  </a:path>
                </a:pathLst>
              </a:custGeom>
              <a:solidFill>
                <a:srgbClr val="AB7F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3" name="Freeform 241">
                <a:extLst>
                  <a:ext uri="{FF2B5EF4-FFF2-40B4-BE49-F238E27FC236}">
                    <a16:creationId xmlns:a16="http://schemas.microsoft.com/office/drawing/2014/main" id="{11BABA2D-C2CE-4B41-BBAC-F067B9087CCA}"/>
                  </a:ext>
                </a:extLst>
              </p:cNvPr>
              <p:cNvSpPr>
                <a:spLocks/>
              </p:cNvSpPr>
              <p:nvPr/>
            </p:nvSpPr>
            <p:spPr bwMode="auto">
              <a:xfrm>
                <a:off x="1167" y="1570"/>
                <a:ext cx="57" cy="310"/>
              </a:xfrm>
              <a:custGeom>
                <a:avLst/>
                <a:gdLst>
                  <a:gd name="T0" fmla="*/ 2 w 51"/>
                  <a:gd name="T1" fmla="*/ 275 h 276"/>
                  <a:gd name="T2" fmla="*/ 8 w 51"/>
                  <a:gd name="T3" fmla="*/ 212 h 276"/>
                  <a:gd name="T4" fmla="*/ 28 w 51"/>
                  <a:gd name="T5" fmla="*/ 73 h 276"/>
                  <a:gd name="T6" fmla="*/ 51 w 51"/>
                  <a:gd name="T7" fmla="*/ 0 h 276"/>
                  <a:gd name="T8" fmla="*/ 41 w 51"/>
                  <a:gd name="T9" fmla="*/ 44 h 276"/>
                  <a:gd name="T10" fmla="*/ 37 w 51"/>
                  <a:gd name="T11" fmla="*/ 98 h 276"/>
                  <a:gd name="T12" fmla="*/ 37 w 51"/>
                  <a:gd name="T13" fmla="*/ 102 h 276"/>
                  <a:gd name="T14" fmla="*/ 6 w 51"/>
                  <a:gd name="T15" fmla="*/ 275 h 276"/>
                  <a:gd name="T16" fmla="*/ 2 w 51"/>
                  <a:gd name="T17" fmla="*/ 275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1" h="276">
                    <a:moveTo>
                      <a:pt x="2" y="275"/>
                    </a:moveTo>
                    <a:cubicBezTo>
                      <a:pt x="0" y="254"/>
                      <a:pt x="8" y="233"/>
                      <a:pt x="8" y="212"/>
                    </a:cubicBezTo>
                    <a:cubicBezTo>
                      <a:pt x="5" y="164"/>
                      <a:pt x="31" y="121"/>
                      <a:pt x="28" y="73"/>
                    </a:cubicBezTo>
                    <a:cubicBezTo>
                      <a:pt x="26" y="48"/>
                      <a:pt x="36" y="23"/>
                      <a:pt x="51" y="0"/>
                    </a:cubicBezTo>
                    <a:cubicBezTo>
                      <a:pt x="48" y="15"/>
                      <a:pt x="44" y="30"/>
                      <a:pt x="41" y="44"/>
                    </a:cubicBezTo>
                    <a:cubicBezTo>
                      <a:pt x="37" y="62"/>
                      <a:pt x="29" y="80"/>
                      <a:pt x="37" y="98"/>
                    </a:cubicBezTo>
                    <a:cubicBezTo>
                      <a:pt x="38" y="100"/>
                      <a:pt x="37" y="101"/>
                      <a:pt x="37" y="102"/>
                    </a:cubicBezTo>
                    <a:cubicBezTo>
                      <a:pt x="21" y="159"/>
                      <a:pt x="18" y="218"/>
                      <a:pt x="6" y="275"/>
                    </a:cubicBezTo>
                    <a:cubicBezTo>
                      <a:pt x="5" y="276"/>
                      <a:pt x="3" y="276"/>
                      <a:pt x="2" y="275"/>
                    </a:cubicBezTo>
                    <a:close/>
                  </a:path>
                </a:pathLst>
              </a:custGeom>
              <a:solidFill>
                <a:srgbClr val="A67A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4" name="Freeform 242">
                <a:extLst>
                  <a:ext uri="{FF2B5EF4-FFF2-40B4-BE49-F238E27FC236}">
                    <a16:creationId xmlns:a16="http://schemas.microsoft.com/office/drawing/2014/main" id="{EFA3B8BF-826F-4BC8-94DB-09CA59A5B9AE}"/>
                  </a:ext>
                </a:extLst>
              </p:cNvPr>
              <p:cNvSpPr>
                <a:spLocks/>
              </p:cNvSpPr>
              <p:nvPr/>
            </p:nvSpPr>
            <p:spPr bwMode="auto">
              <a:xfrm>
                <a:off x="1536" y="2092"/>
                <a:ext cx="40" cy="219"/>
              </a:xfrm>
              <a:custGeom>
                <a:avLst/>
                <a:gdLst>
                  <a:gd name="T0" fmla="*/ 17 w 35"/>
                  <a:gd name="T1" fmla="*/ 194 h 195"/>
                  <a:gd name="T2" fmla="*/ 19 w 35"/>
                  <a:gd name="T3" fmla="*/ 105 h 195"/>
                  <a:gd name="T4" fmla="*/ 0 w 35"/>
                  <a:gd name="T5" fmla="*/ 167 h 195"/>
                  <a:gd name="T6" fmla="*/ 8 w 35"/>
                  <a:gd name="T7" fmla="*/ 102 h 195"/>
                  <a:gd name="T8" fmla="*/ 13 w 35"/>
                  <a:gd name="T9" fmla="*/ 30 h 195"/>
                  <a:gd name="T10" fmla="*/ 16 w 35"/>
                  <a:gd name="T11" fmla="*/ 0 h 195"/>
                  <a:gd name="T12" fmla="*/ 21 w 35"/>
                  <a:gd name="T13" fmla="*/ 38 h 195"/>
                  <a:gd name="T14" fmla="*/ 29 w 35"/>
                  <a:gd name="T15" fmla="*/ 156 h 195"/>
                  <a:gd name="T16" fmla="*/ 20 w 35"/>
                  <a:gd name="T17" fmla="*/ 194 h 195"/>
                  <a:gd name="T18" fmla="*/ 19 w 35"/>
                  <a:gd name="T19" fmla="*/ 195 h 195"/>
                  <a:gd name="T20" fmla="*/ 17 w 35"/>
                  <a:gd name="T21" fmla="*/ 194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5" h="195">
                    <a:moveTo>
                      <a:pt x="17" y="194"/>
                    </a:moveTo>
                    <a:cubicBezTo>
                      <a:pt x="24" y="165"/>
                      <a:pt x="21" y="135"/>
                      <a:pt x="19" y="105"/>
                    </a:cubicBezTo>
                    <a:cubicBezTo>
                      <a:pt x="10" y="125"/>
                      <a:pt x="14" y="148"/>
                      <a:pt x="0" y="167"/>
                    </a:cubicBezTo>
                    <a:cubicBezTo>
                      <a:pt x="2" y="145"/>
                      <a:pt x="1" y="122"/>
                      <a:pt x="8" y="102"/>
                    </a:cubicBezTo>
                    <a:cubicBezTo>
                      <a:pt x="17" y="77"/>
                      <a:pt x="12" y="54"/>
                      <a:pt x="13" y="30"/>
                    </a:cubicBezTo>
                    <a:cubicBezTo>
                      <a:pt x="13" y="20"/>
                      <a:pt x="13" y="10"/>
                      <a:pt x="16" y="0"/>
                    </a:cubicBezTo>
                    <a:cubicBezTo>
                      <a:pt x="23" y="12"/>
                      <a:pt x="21" y="25"/>
                      <a:pt x="21" y="38"/>
                    </a:cubicBezTo>
                    <a:cubicBezTo>
                      <a:pt x="18" y="78"/>
                      <a:pt x="35" y="116"/>
                      <a:pt x="29" y="156"/>
                    </a:cubicBezTo>
                    <a:cubicBezTo>
                      <a:pt x="27" y="169"/>
                      <a:pt x="28" y="182"/>
                      <a:pt x="20" y="194"/>
                    </a:cubicBezTo>
                    <a:cubicBezTo>
                      <a:pt x="19" y="195"/>
                      <a:pt x="19" y="195"/>
                      <a:pt x="19" y="195"/>
                    </a:cubicBezTo>
                    <a:lnTo>
                      <a:pt x="17" y="194"/>
                    </a:lnTo>
                    <a:close/>
                  </a:path>
                </a:pathLst>
              </a:custGeom>
              <a:solidFill>
                <a:srgbClr val="A67D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5" name="Freeform 243">
                <a:extLst>
                  <a:ext uri="{FF2B5EF4-FFF2-40B4-BE49-F238E27FC236}">
                    <a16:creationId xmlns:a16="http://schemas.microsoft.com/office/drawing/2014/main" id="{10B6C94F-C4FA-4844-9C2A-8047FE304BFC}"/>
                  </a:ext>
                </a:extLst>
              </p:cNvPr>
              <p:cNvSpPr>
                <a:spLocks/>
              </p:cNvSpPr>
              <p:nvPr/>
            </p:nvSpPr>
            <p:spPr bwMode="auto">
              <a:xfrm>
                <a:off x="1316" y="2414"/>
                <a:ext cx="74" cy="302"/>
              </a:xfrm>
              <a:custGeom>
                <a:avLst/>
                <a:gdLst>
                  <a:gd name="T0" fmla="*/ 25 w 66"/>
                  <a:gd name="T1" fmla="*/ 267 h 269"/>
                  <a:gd name="T2" fmla="*/ 0 w 66"/>
                  <a:gd name="T3" fmla="*/ 265 h 269"/>
                  <a:gd name="T4" fmla="*/ 18 w 66"/>
                  <a:gd name="T5" fmla="*/ 250 h 269"/>
                  <a:gd name="T6" fmla="*/ 28 w 66"/>
                  <a:gd name="T7" fmla="*/ 129 h 269"/>
                  <a:gd name="T8" fmla="*/ 47 w 66"/>
                  <a:gd name="T9" fmla="*/ 46 h 269"/>
                  <a:gd name="T10" fmla="*/ 44 w 66"/>
                  <a:gd name="T11" fmla="*/ 7 h 269"/>
                  <a:gd name="T12" fmla="*/ 47 w 66"/>
                  <a:gd name="T13" fmla="*/ 10 h 269"/>
                  <a:gd name="T14" fmla="*/ 47 w 66"/>
                  <a:gd name="T15" fmla="*/ 10 h 269"/>
                  <a:gd name="T16" fmla="*/ 52 w 66"/>
                  <a:gd name="T17" fmla="*/ 0 h 269"/>
                  <a:gd name="T18" fmla="*/ 38 w 66"/>
                  <a:gd name="T19" fmla="*/ 121 h 269"/>
                  <a:gd name="T20" fmla="*/ 33 w 66"/>
                  <a:gd name="T21" fmla="*/ 188 h 269"/>
                  <a:gd name="T22" fmla="*/ 24 w 66"/>
                  <a:gd name="T23" fmla="*/ 249 h 269"/>
                  <a:gd name="T24" fmla="*/ 25 w 66"/>
                  <a:gd name="T25" fmla="*/ 267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6" h="269">
                    <a:moveTo>
                      <a:pt x="25" y="267"/>
                    </a:moveTo>
                    <a:cubicBezTo>
                      <a:pt x="17" y="268"/>
                      <a:pt x="8" y="269"/>
                      <a:pt x="0" y="265"/>
                    </a:cubicBezTo>
                    <a:cubicBezTo>
                      <a:pt x="11" y="265"/>
                      <a:pt x="15" y="262"/>
                      <a:pt x="18" y="250"/>
                    </a:cubicBezTo>
                    <a:cubicBezTo>
                      <a:pt x="27" y="210"/>
                      <a:pt x="24" y="169"/>
                      <a:pt x="28" y="129"/>
                    </a:cubicBezTo>
                    <a:cubicBezTo>
                      <a:pt x="32" y="100"/>
                      <a:pt x="47" y="76"/>
                      <a:pt x="47" y="46"/>
                    </a:cubicBezTo>
                    <a:cubicBezTo>
                      <a:pt x="47" y="33"/>
                      <a:pt x="34" y="21"/>
                      <a:pt x="44" y="7"/>
                    </a:cubicBezTo>
                    <a:cubicBezTo>
                      <a:pt x="46" y="8"/>
                      <a:pt x="46" y="9"/>
                      <a:pt x="47" y="10"/>
                    </a:cubicBezTo>
                    <a:cubicBezTo>
                      <a:pt x="48" y="11"/>
                      <a:pt x="47" y="10"/>
                      <a:pt x="47" y="10"/>
                    </a:cubicBezTo>
                    <a:cubicBezTo>
                      <a:pt x="48" y="6"/>
                      <a:pt x="45" y="0"/>
                      <a:pt x="52" y="0"/>
                    </a:cubicBezTo>
                    <a:cubicBezTo>
                      <a:pt x="66" y="42"/>
                      <a:pt x="45" y="81"/>
                      <a:pt x="38" y="121"/>
                    </a:cubicBezTo>
                    <a:cubicBezTo>
                      <a:pt x="34" y="143"/>
                      <a:pt x="30" y="165"/>
                      <a:pt x="33" y="188"/>
                    </a:cubicBezTo>
                    <a:cubicBezTo>
                      <a:pt x="35" y="208"/>
                      <a:pt x="29" y="228"/>
                      <a:pt x="24" y="249"/>
                    </a:cubicBezTo>
                    <a:cubicBezTo>
                      <a:pt x="23" y="255"/>
                      <a:pt x="19" y="261"/>
                      <a:pt x="25" y="267"/>
                    </a:cubicBezTo>
                    <a:close/>
                  </a:path>
                </a:pathLst>
              </a:custGeom>
              <a:solidFill>
                <a:srgbClr val="BB957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6" name="Freeform 244">
                <a:extLst>
                  <a:ext uri="{FF2B5EF4-FFF2-40B4-BE49-F238E27FC236}">
                    <a16:creationId xmlns:a16="http://schemas.microsoft.com/office/drawing/2014/main" id="{6CA4F2FD-3F59-42FE-89B3-76B63D519915}"/>
                  </a:ext>
                </a:extLst>
              </p:cNvPr>
              <p:cNvSpPr>
                <a:spLocks/>
              </p:cNvSpPr>
              <p:nvPr/>
            </p:nvSpPr>
            <p:spPr bwMode="auto">
              <a:xfrm>
                <a:off x="1178" y="2490"/>
                <a:ext cx="59" cy="210"/>
              </a:xfrm>
              <a:custGeom>
                <a:avLst/>
                <a:gdLst>
                  <a:gd name="T0" fmla="*/ 24 w 53"/>
                  <a:gd name="T1" fmla="*/ 184 h 187"/>
                  <a:gd name="T2" fmla="*/ 24 w 53"/>
                  <a:gd name="T3" fmla="*/ 187 h 187"/>
                  <a:gd name="T4" fmla="*/ 4 w 53"/>
                  <a:gd name="T5" fmla="*/ 187 h 187"/>
                  <a:gd name="T6" fmla="*/ 8 w 53"/>
                  <a:gd name="T7" fmla="*/ 161 h 187"/>
                  <a:gd name="T8" fmla="*/ 24 w 53"/>
                  <a:gd name="T9" fmla="*/ 50 h 187"/>
                  <a:gd name="T10" fmla="*/ 41 w 53"/>
                  <a:gd name="T11" fmla="*/ 0 h 187"/>
                  <a:gd name="T12" fmla="*/ 44 w 53"/>
                  <a:gd name="T13" fmla="*/ 4 h 187"/>
                  <a:gd name="T14" fmla="*/ 42 w 53"/>
                  <a:gd name="T15" fmla="*/ 46 h 187"/>
                  <a:gd name="T16" fmla="*/ 33 w 53"/>
                  <a:gd name="T17" fmla="*/ 100 h 187"/>
                  <a:gd name="T18" fmla="*/ 36 w 53"/>
                  <a:gd name="T19" fmla="*/ 118 h 187"/>
                  <a:gd name="T20" fmla="*/ 24 w 53"/>
                  <a:gd name="T21" fmla="*/ 184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 h="187">
                    <a:moveTo>
                      <a:pt x="24" y="184"/>
                    </a:moveTo>
                    <a:cubicBezTo>
                      <a:pt x="24" y="185"/>
                      <a:pt x="24" y="186"/>
                      <a:pt x="24" y="187"/>
                    </a:cubicBezTo>
                    <a:cubicBezTo>
                      <a:pt x="18" y="187"/>
                      <a:pt x="11" y="187"/>
                      <a:pt x="4" y="187"/>
                    </a:cubicBezTo>
                    <a:cubicBezTo>
                      <a:pt x="0" y="178"/>
                      <a:pt x="6" y="169"/>
                      <a:pt x="8" y="161"/>
                    </a:cubicBezTo>
                    <a:cubicBezTo>
                      <a:pt x="20" y="125"/>
                      <a:pt x="15" y="86"/>
                      <a:pt x="24" y="50"/>
                    </a:cubicBezTo>
                    <a:cubicBezTo>
                      <a:pt x="28" y="32"/>
                      <a:pt x="29" y="15"/>
                      <a:pt x="41" y="0"/>
                    </a:cubicBezTo>
                    <a:cubicBezTo>
                      <a:pt x="42" y="1"/>
                      <a:pt x="43" y="3"/>
                      <a:pt x="44" y="4"/>
                    </a:cubicBezTo>
                    <a:cubicBezTo>
                      <a:pt x="53" y="19"/>
                      <a:pt x="43" y="32"/>
                      <a:pt x="42" y="46"/>
                    </a:cubicBezTo>
                    <a:cubicBezTo>
                      <a:pt x="40" y="64"/>
                      <a:pt x="38" y="83"/>
                      <a:pt x="33" y="100"/>
                    </a:cubicBezTo>
                    <a:cubicBezTo>
                      <a:pt x="31" y="107"/>
                      <a:pt x="34" y="112"/>
                      <a:pt x="36" y="118"/>
                    </a:cubicBezTo>
                    <a:cubicBezTo>
                      <a:pt x="37" y="141"/>
                      <a:pt x="33" y="163"/>
                      <a:pt x="24" y="184"/>
                    </a:cubicBezTo>
                    <a:close/>
                  </a:path>
                </a:pathLst>
              </a:custGeom>
              <a:solidFill>
                <a:srgbClr val="F6DB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7" name="Freeform 245">
                <a:extLst>
                  <a:ext uri="{FF2B5EF4-FFF2-40B4-BE49-F238E27FC236}">
                    <a16:creationId xmlns:a16="http://schemas.microsoft.com/office/drawing/2014/main" id="{869243FB-741B-4DCE-B9AF-B322F25408FF}"/>
                  </a:ext>
                </a:extLst>
              </p:cNvPr>
              <p:cNvSpPr>
                <a:spLocks/>
              </p:cNvSpPr>
              <p:nvPr/>
            </p:nvSpPr>
            <p:spPr bwMode="auto">
              <a:xfrm>
                <a:off x="1187" y="1246"/>
                <a:ext cx="72" cy="152"/>
              </a:xfrm>
              <a:custGeom>
                <a:avLst/>
                <a:gdLst>
                  <a:gd name="T0" fmla="*/ 47 w 64"/>
                  <a:gd name="T1" fmla="*/ 4 h 135"/>
                  <a:gd name="T2" fmla="*/ 64 w 64"/>
                  <a:gd name="T3" fmla="*/ 7 h 135"/>
                  <a:gd name="T4" fmla="*/ 39 w 64"/>
                  <a:gd name="T5" fmla="*/ 46 h 135"/>
                  <a:gd name="T6" fmla="*/ 20 w 64"/>
                  <a:gd name="T7" fmla="*/ 135 h 135"/>
                  <a:gd name="T8" fmla="*/ 20 w 64"/>
                  <a:gd name="T9" fmla="*/ 135 h 135"/>
                  <a:gd name="T10" fmla="*/ 16 w 64"/>
                  <a:gd name="T11" fmla="*/ 123 h 135"/>
                  <a:gd name="T12" fmla="*/ 31 w 64"/>
                  <a:gd name="T13" fmla="*/ 85 h 135"/>
                  <a:gd name="T14" fmla="*/ 25 w 64"/>
                  <a:gd name="T15" fmla="*/ 66 h 135"/>
                  <a:gd name="T16" fmla="*/ 10 w 64"/>
                  <a:gd name="T17" fmla="*/ 108 h 135"/>
                  <a:gd name="T18" fmla="*/ 4 w 64"/>
                  <a:gd name="T19" fmla="*/ 106 h 135"/>
                  <a:gd name="T20" fmla="*/ 22 w 64"/>
                  <a:gd name="T21" fmla="*/ 27 h 135"/>
                  <a:gd name="T22" fmla="*/ 0 w 64"/>
                  <a:gd name="T23" fmla="*/ 54 h 135"/>
                  <a:gd name="T24" fmla="*/ 23 w 64"/>
                  <a:gd name="T25" fmla="*/ 0 h 135"/>
                  <a:gd name="T26" fmla="*/ 37 w 64"/>
                  <a:gd name="T27" fmla="*/ 4 h 135"/>
                  <a:gd name="T28" fmla="*/ 32 w 64"/>
                  <a:gd name="T29" fmla="*/ 31 h 135"/>
                  <a:gd name="T30" fmla="*/ 47 w 64"/>
                  <a:gd name="T31" fmla="*/ 4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4" h="135">
                    <a:moveTo>
                      <a:pt x="47" y="4"/>
                    </a:moveTo>
                    <a:cubicBezTo>
                      <a:pt x="53" y="2"/>
                      <a:pt x="58" y="4"/>
                      <a:pt x="64" y="7"/>
                    </a:cubicBezTo>
                    <a:cubicBezTo>
                      <a:pt x="44" y="13"/>
                      <a:pt x="36" y="32"/>
                      <a:pt x="39" y="46"/>
                    </a:cubicBezTo>
                    <a:cubicBezTo>
                      <a:pt x="48" y="80"/>
                      <a:pt x="24" y="105"/>
                      <a:pt x="20" y="135"/>
                    </a:cubicBezTo>
                    <a:cubicBezTo>
                      <a:pt x="20" y="135"/>
                      <a:pt x="20" y="135"/>
                      <a:pt x="20" y="135"/>
                    </a:cubicBezTo>
                    <a:cubicBezTo>
                      <a:pt x="11" y="134"/>
                      <a:pt x="14" y="128"/>
                      <a:pt x="16" y="123"/>
                    </a:cubicBezTo>
                    <a:cubicBezTo>
                      <a:pt x="21" y="110"/>
                      <a:pt x="26" y="97"/>
                      <a:pt x="31" y="85"/>
                    </a:cubicBezTo>
                    <a:cubicBezTo>
                      <a:pt x="35" y="76"/>
                      <a:pt x="35" y="70"/>
                      <a:pt x="25" y="66"/>
                    </a:cubicBezTo>
                    <a:cubicBezTo>
                      <a:pt x="20" y="80"/>
                      <a:pt x="15" y="94"/>
                      <a:pt x="10" y="108"/>
                    </a:cubicBezTo>
                    <a:cubicBezTo>
                      <a:pt x="8" y="107"/>
                      <a:pt x="6" y="107"/>
                      <a:pt x="4" y="106"/>
                    </a:cubicBezTo>
                    <a:cubicBezTo>
                      <a:pt x="10" y="80"/>
                      <a:pt x="30" y="56"/>
                      <a:pt x="22" y="27"/>
                    </a:cubicBezTo>
                    <a:cubicBezTo>
                      <a:pt x="14" y="34"/>
                      <a:pt x="13" y="47"/>
                      <a:pt x="0" y="54"/>
                    </a:cubicBezTo>
                    <a:cubicBezTo>
                      <a:pt x="7" y="34"/>
                      <a:pt x="21" y="20"/>
                      <a:pt x="23" y="0"/>
                    </a:cubicBezTo>
                    <a:cubicBezTo>
                      <a:pt x="28" y="2"/>
                      <a:pt x="32" y="3"/>
                      <a:pt x="37" y="4"/>
                    </a:cubicBezTo>
                    <a:cubicBezTo>
                      <a:pt x="43" y="15"/>
                      <a:pt x="32" y="22"/>
                      <a:pt x="32" y="31"/>
                    </a:cubicBezTo>
                    <a:cubicBezTo>
                      <a:pt x="36" y="22"/>
                      <a:pt x="36" y="10"/>
                      <a:pt x="47" y="4"/>
                    </a:cubicBezTo>
                    <a:close/>
                  </a:path>
                </a:pathLst>
              </a:custGeom>
              <a:solidFill>
                <a:srgbClr val="A980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8" name="Freeform 246">
                <a:extLst>
                  <a:ext uri="{FF2B5EF4-FFF2-40B4-BE49-F238E27FC236}">
                    <a16:creationId xmlns:a16="http://schemas.microsoft.com/office/drawing/2014/main" id="{3CAEAF82-73E8-4F8B-A5A3-E3D19018FC28}"/>
                  </a:ext>
                </a:extLst>
              </p:cNvPr>
              <p:cNvSpPr>
                <a:spLocks/>
              </p:cNvSpPr>
              <p:nvPr/>
            </p:nvSpPr>
            <p:spPr bwMode="auto">
              <a:xfrm>
                <a:off x="1205" y="2466"/>
                <a:ext cx="66" cy="242"/>
              </a:xfrm>
              <a:custGeom>
                <a:avLst/>
                <a:gdLst>
                  <a:gd name="T0" fmla="*/ 0 w 59"/>
                  <a:gd name="T1" fmla="*/ 209 h 215"/>
                  <a:gd name="T2" fmla="*/ 16 w 59"/>
                  <a:gd name="T3" fmla="*/ 196 h 215"/>
                  <a:gd name="T4" fmla="*/ 40 w 59"/>
                  <a:gd name="T5" fmla="*/ 113 h 215"/>
                  <a:gd name="T6" fmla="*/ 44 w 59"/>
                  <a:gd name="T7" fmla="*/ 57 h 215"/>
                  <a:gd name="T8" fmla="*/ 59 w 59"/>
                  <a:gd name="T9" fmla="*/ 0 h 215"/>
                  <a:gd name="T10" fmla="*/ 52 w 59"/>
                  <a:gd name="T11" fmla="*/ 86 h 215"/>
                  <a:gd name="T12" fmla="*/ 40 w 59"/>
                  <a:gd name="T13" fmla="*/ 170 h 215"/>
                  <a:gd name="T14" fmla="*/ 40 w 59"/>
                  <a:gd name="T15" fmla="*/ 146 h 215"/>
                  <a:gd name="T16" fmla="*/ 37 w 59"/>
                  <a:gd name="T17" fmla="*/ 145 h 215"/>
                  <a:gd name="T18" fmla="*/ 21 w 59"/>
                  <a:gd name="T19" fmla="*/ 212 h 215"/>
                  <a:gd name="T20" fmla="*/ 0 w 59"/>
                  <a:gd name="T21" fmla="*/ 209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9" h="215">
                    <a:moveTo>
                      <a:pt x="0" y="209"/>
                    </a:moveTo>
                    <a:cubicBezTo>
                      <a:pt x="11" y="211"/>
                      <a:pt x="15" y="206"/>
                      <a:pt x="16" y="196"/>
                    </a:cubicBezTo>
                    <a:cubicBezTo>
                      <a:pt x="21" y="167"/>
                      <a:pt x="30" y="140"/>
                      <a:pt x="40" y="113"/>
                    </a:cubicBezTo>
                    <a:cubicBezTo>
                      <a:pt x="45" y="95"/>
                      <a:pt x="39" y="75"/>
                      <a:pt x="44" y="57"/>
                    </a:cubicBezTo>
                    <a:cubicBezTo>
                      <a:pt x="45" y="37"/>
                      <a:pt x="48" y="18"/>
                      <a:pt x="59" y="0"/>
                    </a:cubicBezTo>
                    <a:cubicBezTo>
                      <a:pt x="56" y="29"/>
                      <a:pt x="53" y="57"/>
                      <a:pt x="52" y="86"/>
                    </a:cubicBezTo>
                    <a:cubicBezTo>
                      <a:pt x="51" y="114"/>
                      <a:pt x="46" y="142"/>
                      <a:pt x="40" y="170"/>
                    </a:cubicBezTo>
                    <a:cubicBezTo>
                      <a:pt x="40" y="162"/>
                      <a:pt x="40" y="154"/>
                      <a:pt x="40" y="146"/>
                    </a:cubicBezTo>
                    <a:cubicBezTo>
                      <a:pt x="39" y="145"/>
                      <a:pt x="38" y="145"/>
                      <a:pt x="37" y="145"/>
                    </a:cubicBezTo>
                    <a:cubicBezTo>
                      <a:pt x="32" y="167"/>
                      <a:pt x="26" y="190"/>
                      <a:pt x="21" y="212"/>
                    </a:cubicBezTo>
                    <a:cubicBezTo>
                      <a:pt x="14" y="213"/>
                      <a:pt x="6" y="215"/>
                      <a:pt x="0" y="209"/>
                    </a:cubicBezTo>
                    <a:close/>
                  </a:path>
                </a:pathLst>
              </a:custGeom>
              <a:solidFill>
                <a:srgbClr val="B389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9" name="Freeform 247">
                <a:extLst>
                  <a:ext uri="{FF2B5EF4-FFF2-40B4-BE49-F238E27FC236}">
                    <a16:creationId xmlns:a16="http://schemas.microsoft.com/office/drawing/2014/main" id="{075C2A8B-F524-44AA-9947-73BC39188096}"/>
                  </a:ext>
                </a:extLst>
              </p:cNvPr>
              <p:cNvSpPr>
                <a:spLocks/>
              </p:cNvSpPr>
              <p:nvPr/>
            </p:nvSpPr>
            <p:spPr bwMode="auto">
              <a:xfrm>
                <a:off x="1503" y="2109"/>
                <a:ext cx="34" cy="254"/>
              </a:xfrm>
              <a:custGeom>
                <a:avLst/>
                <a:gdLst>
                  <a:gd name="T0" fmla="*/ 25 w 31"/>
                  <a:gd name="T1" fmla="*/ 111 h 226"/>
                  <a:gd name="T2" fmla="*/ 7 w 31"/>
                  <a:gd name="T3" fmla="*/ 226 h 226"/>
                  <a:gd name="T4" fmla="*/ 1 w 31"/>
                  <a:gd name="T5" fmla="*/ 225 h 226"/>
                  <a:gd name="T6" fmla="*/ 12 w 31"/>
                  <a:gd name="T7" fmla="*/ 0 h 226"/>
                  <a:gd name="T8" fmla="*/ 14 w 31"/>
                  <a:gd name="T9" fmla="*/ 135 h 226"/>
                  <a:gd name="T10" fmla="*/ 25 w 31"/>
                  <a:gd name="T11" fmla="*/ 111 h 226"/>
                </a:gdLst>
                <a:ahLst/>
                <a:cxnLst>
                  <a:cxn ang="0">
                    <a:pos x="T0" y="T1"/>
                  </a:cxn>
                  <a:cxn ang="0">
                    <a:pos x="T2" y="T3"/>
                  </a:cxn>
                  <a:cxn ang="0">
                    <a:pos x="T4" y="T5"/>
                  </a:cxn>
                  <a:cxn ang="0">
                    <a:pos x="T6" y="T7"/>
                  </a:cxn>
                  <a:cxn ang="0">
                    <a:pos x="T8" y="T9"/>
                  </a:cxn>
                  <a:cxn ang="0">
                    <a:pos x="T10" y="T11"/>
                  </a:cxn>
                </a:cxnLst>
                <a:rect l="0" t="0" r="r" b="b"/>
                <a:pathLst>
                  <a:path w="31" h="226">
                    <a:moveTo>
                      <a:pt x="25" y="111"/>
                    </a:moveTo>
                    <a:cubicBezTo>
                      <a:pt x="31" y="153"/>
                      <a:pt x="0" y="186"/>
                      <a:pt x="7" y="226"/>
                    </a:cubicBezTo>
                    <a:cubicBezTo>
                      <a:pt x="5" y="226"/>
                      <a:pt x="3" y="225"/>
                      <a:pt x="1" y="225"/>
                    </a:cubicBezTo>
                    <a:cubicBezTo>
                      <a:pt x="4" y="152"/>
                      <a:pt x="8" y="79"/>
                      <a:pt x="12" y="0"/>
                    </a:cubicBezTo>
                    <a:cubicBezTo>
                      <a:pt x="22" y="49"/>
                      <a:pt x="15" y="92"/>
                      <a:pt x="14" y="135"/>
                    </a:cubicBezTo>
                    <a:cubicBezTo>
                      <a:pt x="22" y="129"/>
                      <a:pt x="16" y="119"/>
                      <a:pt x="25" y="111"/>
                    </a:cubicBezTo>
                    <a:close/>
                  </a:path>
                </a:pathLst>
              </a:custGeom>
              <a:solidFill>
                <a:srgbClr val="9770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0" name="Freeform 248">
                <a:extLst>
                  <a:ext uri="{FF2B5EF4-FFF2-40B4-BE49-F238E27FC236}">
                    <a16:creationId xmlns:a16="http://schemas.microsoft.com/office/drawing/2014/main" id="{368A91B9-2919-4076-90A0-F73994CDF66C}"/>
                  </a:ext>
                </a:extLst>
              </p:cNvPr>
              <p:cNvSpPr>
                <a:spLocks/>
              </p:cNvSpPr>
              <p:nvPr/>
            </p:nvSpPr>
            <p:spPr bwMode="auto">
              <a:xfrm>
                <a:off x="1287" y="1784"/>
                <a:ext cx="67" cy="282"/>
              </a:xfrm>
              <a:custGeom>
                <a:avLst/>
                <a:gdLst>
                  <a:gd name="T0" fmla="*/ 60 w 60"/>
                  <a:gd name="T1" fmla="*/ 1 h 251"/>
                  <a:gd name="T2" fmla="*/ 42 w 60"/>
                  <a:gd name="T3" fmla="*/ 133 h 251"/>
                  <a:gd name="T4" fmla="*/ 6 w 60"/>
                  <a:gd name="T5" fmla="*/ 251 h 251"/>
                  <a:gd name="T6" fmla="*/ 0 w 60"/>
                  <a:gd name="T7" fmla="*/ 249 h 251"/>
                  <a:gd name="T8" fmla="*/ 14 w 60"/>
                  <a:gd name="T9" fmla="*/ 183 h 251"/>
                  <a:gd name="T10" fmla="*/ 43 w 60"/>
                  <a:gd name="T11" fmla="*/ 45 h 251"/>
                  <a:gd name="T12" fmla="*/ 53 w 60"/>
                  <a:gd name="T13" fmla="*/ 0 h 251"/>
                  <a:gd name="T14" fmla="*/ 60 w 60"/>
                  <a:gd name="T15" fmla="*/ 1 h 2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0" h="251">
                    <a:moveTo>
                      <a:pt x="60" y="1"/>
                    </a:moveTo>
                    <a:cubicBezTo>
                      <a:pt x="47" y="45"/>
                      <a:pt x="48" y="89"/>
                      <a:pt x="42" y="133"/>
                    </a:cubicBezTo>
                    <a:cubicBezTo>
                      <a:pt x="37" y="174"/>
                      <a:pt x="10" y="209"/>
                      <a:pt x="6" y="251"/>
                    </a:cubicBezTo>
                    <a:cubicBezTo>
                      <a:pt x="4" y="250"/>
                      <a:pt x="2" y="250"/>
                      <a:pt x="0" y="249"/>
                    </a:cubicBezTo>
                    <a:cubicBezTo>
                      <a:pt x="4" y="227"/>
                      <a:pt x="3" y="201"/>
                      <a:pt x="14" y="183"/>
                    </a:cubicBezTo>
                    <a:cubicBezTo>
                      <a:pt x="41" y="140"/>
                      <a:pt x="34" y="91"/>
                      <a:pt x="43" y="45"/>
                    </a:cubicBezTo>
                    <a:cubicBezTo>
                      <a:pt x="46" y="30"/>
                      <a:pt x="50" y="15"/>
                      <a:pt x="53" y="0"/>
                    </a:cubicBezTo>
                    <a:cubicBezTo>
                      <a:pt x="55" y="1"/>
                      <a:pt x="58" y="1"/>
                      <a:pt x="60" y="1"/>
                    </a:cubicBezTo>
                    <a:close/>
                  </a:path>
                </a:pathLst>
              </a:custGeom>
              <a:solidFill>
                <a:srgbClr val="AA7F6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1" name="Freeform 249">
                <a:extLst>
                  <a:ext uri="{FF2B5EF4-FFF2-40B4-BE49-F238E27FC236}">
                    <a16:creationId xmlns:a16="http://schemas.microsoft.com/office/drawing/2014/main" id="{E781A3F8-5478-4AAA-8989-D36FBFA0DCC3}"/>
                  </a:ext>
                </a:extLst>
              </p:cNvPr>
              <p:cNvSpPr>
                <a:spLocks/>
              </p:cNvSpPr>
              <p:nvPr/>
            </p:nvSpPr>
            <p:spPr bwMode="auto">
              <a:xfrm>
                <a:off x="1137" y="2414"/>
                <a:ext cx="68" cy="277"/>
              </a:xfrm>
              <a:custGeom>
                <a:avLst/>
                <a:gdLst>
                  <a:gd name="T0" fmla="*/ 8 w 60"/>
                  <a:gd name="T1" fmla="*/ 247 h 247"/>
                  <a:gd name="T2" fmla="*/ 0 w 60"/>
                  <a:gd name="T3" fmla="*/ 247 h 247"/>
                  <a:gd name="T4" fmla="*/ 49 w 60"/>
                  <a:gd name="T5" fmla="*/ 7 h 247"/>
                  <a:gd name="T6" fmla="*/ 52 w 60"/>
                  <a:gd name="T7" fmla="*/ 0 h 247"/>
                  <a:gd name="T8" fmla="*/ 56 w 60"/>
                  <a:gd name="T9" fmla="*/ 20 h 247"/>
                  <a:gd name="T10" fmla="*/ 38 w 60"/>
                  <a:gd name="T11" fmla="*/ 112 h 247"/>
                  <a:gd name="T12" fmla="*/ 28 w 60"/>
                  <a:gd name="T13" fmla="*/ 181 h 247"/>
                  <a:gd name="T14" fmla="*/ 10 w 60"/>
                  <a:gd name="T15" fmla="*/ 235 h 247"/>
                  <a:gd name="T16" fmla="*/ 8 w 60"/>
                  <a:gd name="T17" fmla="*/ 247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0" h="247">
                    <a:moveTo>
                      <a:pt x="8" y="247"/>
                    </a:moveTo>
                    <a:cubicBezTo>
                      <a:pt x="5" y="247"/>
                      <a:pt x="3" y="247"/>
                      <a:pt x="0" y="247"/>
                    </a:cubicBezTo>
                    <a:cubicBezTo>
                      <a:pt x="17" y="167"/>
                      <a:pt x="40" y="89"/>
                      <a:pt x="49" y="7"/>
                    </a:cubicBezTo>
                    <a:cubicBezTo>
                      <a:pt x="49" y="4"/>
                      <a:pt x="51" y="2"/>
                      <a:pt x="52" y="0"/>
                    </a:cubicBezTo>
                    <a:cubicBezTo>
                      <a:pt x="60" y="5"/>
                      <a:pt x="50" y="14"/>
                      <a:pt x="56" y="20"/>
                    </a:cubicBezTo>
                    <a:cubicBezTo>
                      <a:pt x="54" y="52"/>
                      <a:pt x="45" y="82"/>
                      <a:pt x="38" y="112"/>
                    </a:cubicBezTo>
                    <a:cubicBezTo>
                      <a:pt x="33" y="135"/>
                      <a:pt x="29" y="158"/>
                      <a:pt x="28" y="181"/>
                    </a:cubicBezTo>
                    <a:cubicBezTo>
                      <a:pt x="27" y="200"/>
                      <a:pt x="10" y="215"/>
                      <a:pt x="10" y="235"/>
                    </a:cubicBezTo>
                    <a:cubicBezTo>
                      <a:pt x="10" y="239"/>
                      <a:pt x="9" y="243"/>
                      <a:pt x="8" y="247"/>
                    </a:cubicBezTo>
                    <a:close/>
                  </a:path>
                </a:pathLst>
              </a:custGeom>
              <a:solidFill>
                <a:srgbClr val="B289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2" name="Freeform 250">
                <a:extLst>
                  <a:ext uri="{FF2B5EF4-FFF2-40B4-BE49-F238E27FC236}">
                    <a16:creationId xmlns:a16="http://schemas.microsoft.com/office/drawing/2014/main" id="{D122FC81-1D54-48AC-AE5C-D5AA018D277E}"/>
                  </a:ext>
                </a:extLst>
              </p:cNvPr>
              <p:cNvSpPr>
                <a:spLocks/>
              </p:cNvSpPr>
              <p:nvPr/>
            </p:nvSpPr>
            <p:spPr bwMode="auto">
              <a:xfrm>
                <a:off x="1295" y="2428"/>
                <a:ext cx="54" cy="288"/>
              </a:xfrm>
              <a:custGeom>
                <a:avLst/>
                <a:gdLst>
                  <a:gd name="T0" fmla="*/ 17 w 48"/>
                  <a:gd name="T1" fmla="*/ 252 h 256"/>
                  <a:gd name="T2" fmla="*/ 0 w 48"/>
                  <a:gd name="T3" fmla="*/ 251 h 256"/>
                  <a:gd name="T4" fmla="*/ 18 w 48"/>
                  <a:gd name="T5" fmla="*/ 164 h 256"/>
                  <a:gd name="T6" fmla="*/ 22 w 48"/>
                  <a:gd name="T7" fmla="*/ 127 h 256"/>
                  <a:gd name="T8" fmla="*/ 36 w 48"/>
                  <a:gd name="T9" fmla="*/ 11 h 256"/>
                  <a:gd name="T10" fmla="*/ 36 w 48"/>
                  <a:gd name="T11" fmla="*/ 11 h 256"/>
                  <a:gd name="T12" fmla="*/ 45 w 48"/>
                  <a:gd name="T13" fmla="*/ 0 h 256"/>
                  <a:gd name="T14" fmla="*/ 41 w 48"/>
                  <a:gd name="T15" fmla="*/ 30 h 256"/>
                  <a:gd name="T16" fmla="*/ 23 w 48"/>
                  <a:gd name="T17" fmla="*/ 174 h 256"/>
                  <a:gd name="T18" fmla="*/ 10 w 48"/>
                  <a:gd name="T19" fmla="*/ 235 h 256"/>
                  <a:gd name="T20" fmla="*/ 17 w 48"/>
                  <a:gd name="T21" fmla="*/ 252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8" h="256">
                    <a:moveTo>
                      <a:pt x="17" y="252"/>
                    </a:moveTo>
                    <a:cubicBezTo>
                      <a:pt x="11" y="256"/>
                      <a:pt x="6" y="254"/>
                      <a:pt x="0" y="251"/>
                    </a:cubicBezTo>
                    <a:cubicBezTo>
                      <a:pt x="6" y="222"/>
                      <a:pt x="5" y="192"/>
                      <a:pt x="18" y="164"/>
                    </a:cubicBezTo>
                    <a:cubicBezTo>
                      <a:pt x="23" y="154"/>
                      <a:pt x="22" y="139"/>
                      <a:pt x="22" y="127"/>
                    </a:cubicBezTo>
                    <a:cubicBezTo>
                      <a:pt x="22" y="88"/>
                      <a:pt x="36" y="50"/>
                      <a:pt x="36" y="11"/>
                    </a:cubicBezTo>
                    <a:cubicBezTo>
                      <a:pt x="36" y="11"/>
                      <a:pt x="36" y="11"/>
                      <a:pt x="36" y="11"/>
                    </a:cubicBezTo>
                    <a:cubicBezTo>
                      <a:pt x="40" y="9"/>
                      <a:pt x="38" y="2"/>
                      <a:pt x="45" y="0"/>
                    </a:cubicBezTo>
                    <a:cubicBezTo>
                      <a:pt x="48" y="11"/>
                      <a:pt x="42" y="20"/>
                      <a:pt x="41" y="30"/>
                    </a:cubicBezTo>
                    <a:cubicBezTo>
                      <a:pt x="35" y="78"/>
                      <a:pt x="31" y="126"/>
                      <a:pt x="23" y="174"/>
                    </a:cubicBezTo>
                    <a:cubicBezTo>
                      <a:pt x="20" y="194"/>
                      <a:pt x="13" y="214"/>
                      <a:pt x="10" y="235"/>
                    </a:cubicBezTo>
                    <a:cubicBezTo>
                      <a:pt x="9" y="242"/>
                      <a:pt x="5" y="250"/>
                      <a:pt x="17" y="252"/>
                    </a:cubicBezTo>
                    <a:close/>
                  </a:path>
                </a:pathLst>
              </a:custGeom>
              <a:solidFill>
                <a:srgbClr val="BB957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3" name="Freeform 251">
                <a:extLst>
                  <a:ext uri="{FF2B5EF4-FFF2-40B4-BE49-F238E27FC236}">
                    <a16:creationId xmlns:a16="http://schemas.microsoft.com/office/drawing/2014/main" id="{767957E2-8F17-4A6A-AAE9-69F947968BBF}"/>
                  </a:ext>
                </a:extLst>
              </p:cNvPr>
              <p:cNvSpPr>
                <a:spLocks/>
              </p:cNvSpPr>
              <p:nvPr/>
            </p:nvSpPr>
            <p:spPr bwMode="auto">
              <a:xfrm>
                <a:off x="1597" y="2079"/>
                <a:ext cx="34" cy="328"/>
              </a:xfrm>
              <a:custGeom>
                <a:avLst/>
                <a:gdLst>
                  <a:gd name="T0" fmla="*/ 22 w 30"/>
                  <a:gd name="T1" fmla="*/ 292 h 292"/>
                  <a:gd name="T2" fmla="*/ 20 w 30"/>
                  <a:gd name="T3" fmla="*/ 145 h 292"/>
                  <a:gd name="T4" fmla="*/ 18 w 30"/>
                  <a:gd name="T5" fmla="*/ 0 h 292"/>
                  <a:gd name="T6" fmla="*/ 22 w 30"/>
                  <a:gd name="T7" fmla="*/ 292 h 292"/>
                </a:gdLst>
                <a:ahLst/>
                <a:cxnLst>
                  <a:cxn ang="0">
                    <a:pos x="T0" y="T1"/>
                  </a:cxn>
                  <a:cxn ang="0">
                    <a:pos x="T2" y="T3"/>
                  </a:cxn>
                  <a:cxn ang="0">
                    <a:pos x="T4" y="T5"/>
                  </a:cxn>
                  <a:cxn ang="0">
                    <a:pos x="T6" y="T7"/>
                  </a:cxn>
                </a:cxnLst>
                <a:rect l="0" t="0" r="r" b="b"/>
                <a:pathLst>
                  <a:path w="30" h="292">
                    <a:moveTo>
                      <a:pt x="22" y="292"/>
                    </a:moveTo>
                    <a:cubicBezTo>
                      <a:pt x="0" y="241"/>
                      <a:pt x="21" y="193"/>
                      <a:pt x="20" y="145"/>
                    </a:cubicBezTo>
                    <a:cubicBezTo>
                      <a:pt x="19" y="97"/>
                      <a:pt x="9" y="48"/>
                      <a:pt x="18" y="0"/>
                    </a:cubicBezTo>
                    <a:cubicBezTo>
                      <a:pt x="30" y="96"/>
                      <a:pt x="20" y="193"/>
                      <a:pt x="22" y="292"/>
                    </a:cubicBezTo>
                    <a:close/>
                  </a:path>
                </a:pathLst>
              </a:custGeom>
              <a:solidFill>
                <a:srgbClr val="9B745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4" name="Freeform 252">
                <a:extLst>
                  <a:ext uri="{FF2B5EF4-FFF2-40B4-BE49-F238E27FC236}">
                    <a16:creationId xmlns:a16="http://schemas.microsoft.com/office/drawing/2014/main" id="{77655A07-9E85-48C3-9373-E77649EA13F3}"/>
                  </a:ext>
                </a:extLst>
              </p:cNvPr>
              <p:cNvSpPr>
                <a:spLocks/>
              </p:cNvSpPr>
              <p:nvPr/>
            </p:nvSpPr>
            <p:spPr bwMode="auto">
              <a:xfrm>
                <a:off x="1178" y="2432"/>
                <a:ext cx="55" cy="269"/>
              </a:xfrm>
              <a:custGeom>
                <a:avLst/>
                <a:gdLst>
                  <a:gd name="T0" fmla="*/ 41 w 49"/>
                  <a:gd name="T1" fmla="*/ 52 h 240"/>
                  <a:gd name="T2" fmla="*/ 20 w 49"/>
                  <a:gd name="T3" fmla="*/ 176 h 240"/>
                  <a:gd name="T4" fmla="*/ 4 w 49"/>
                  <a:gd name="T5" fmla="*/ 239 h 240"/>
                  <a:gd name="T6" fmla="*/ 0 w 49"/>
                  <a:gd name="T7" fmla="*/ 236 h 240"/>
                  <a:gd name="T8" fmla="*/ 25 w 49"/>
                  <a:gd name="T9" fmla="*/ 76 h 240"/>
                  <a:gd name="T10" fmla="*/ 44 w 49"/>
                  <a:gd name="T11" fmla="*/ 0 h 240"/>
                  <a:gd name="T12" fmla="*/ 48 w 49"/>
                  <a:gd name="T13" fmla="*/ 12 h 240"/>
                  <a:gd name="T14" fmla="*/ 41 w 49"/>
                  <a:gd name="T15" fmla="*/ 52 h 24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9" h="240">
                    <a:moveTo>
                      <a:pt x="41" y="52"/>
                    </a:moveTo>
                    <a:cubicBezTo>
                      <a:pt x="29" y="93"/>
                      <a:pt x="21" y="133"/>
                      <a:pt x="20" y="176"/>
                    </a:cubicBezTo>
                    <a:cubicBezTo>
                      <a:pt x="19" y="197"/>
                      <a:pt x="10" y="218"/>
                      <a:pt x="4" y="239"/>
                    </a:cubicBezTo>
                    <a:cubicBezTo>
                      <a:pt x="2" y="240"/>
                      <a:pt x="0" y="238"/>
                      <a:pt x="0" y="236"/>
                    </a:cubicBezTo>
                    <a:cubicBezTo>
                      <a:pt x="15" y="184"/>
                      <a:pt x="8" y="127"/>
                      <a:pt x="25" y="76"/>
                    </a:cubicBezTo>
                    <a:cubicBezTo>
                      <a:pt x="34" y="51"/>
                      <a:pt x="35" y="24"/>
                      <a:pt x="44" y="0"/>
                    </a:cubicBezTo>
                    <a:cubicBezTo>
                      <a:pt x="48" y="3"/>
                      <a:pt x="44" y="8"/>
                      <a:pt x="48" y="12"/>
                    </a:cubicBezTo>
                    <a:cubicBezTo>
                      <a:pt x="49" y="26"/>
                      <a:pt x="43" y="38"/>
                      <a:pt x="41" y="52"/>
                    </a:cubicBezTo>
                    <a:close/>
                  </a:path>
                </a:pathLst>
              </a:custGeom>
              <a:solidFill>
                <a:srgbClr val="B58E7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5" name="Freeform 253">
                <a:extLst>
                  <a:ext uri="{FF2B5EF4-FFF2-40B4-BE49-F238E27FC236}">
                    <a16:creationId xmlns:a16="http://schemas.microsoft.com/office/drawing/2014/main" id="{FECBC565-3E7D-4631-8F69-D18F6794F794}"/>
                  </a:ext>
                </a:extLst>
              </p:cNvPr>
              <p:cNvSpPr>
                <a:spLocks/>
              </p:cNvSpPr>
              <p:nvPr/>
            </p:nvSpPr>
            <p:spPr bwMode="auto">
              <a:xfrm>
                <a:off x="1086" y="1250"/>
                <a:ext cx="91" cy="228"/>
              </a:xfrm>
              <a:custGeom>
                <a:avLst/>
                <a:gdLst>
                  <a:gd name="T0" fmla="*/ 2 w 81"/>
                  <a:gd name="T1" fmla="*/ 188 h 203"/>
                  <a:gd name="T2" fmla="*/ 2 w 81"/>
                  <a:gd name="T3" fmla="*/ 183 h 203"/>
                  <a:gd name="T4" fmla="*/ 23 w 81"/>
                  <a:gd name="T5" fmla="*/ 102 h 203"/>
                  <a:gd name="T6" fmla="*/ 47 w 81"/>
                  <a:gd name="T7" fmla="*/ 56 h 203"/>
                  <a:gd name="T8" fmla="*/ 55 w 81"/>
                  <a:gd name="T9" fmla="*/ 32 h 203"/>
                  <a:gd name="T10" fmla="*/ 78 w 81"/>
                  <a:gd name="T11" fmla="*/ 0 h 203"/>
                  <a:gd name="T12" fmla="*/ 81 w 81"/>
                  <a:gd name="T13" fmla="*/ 3 h 203"/>
                  <a:gd name="T14" fmla="*/ 30 w 81"/>
                  <a:gd name="T15" fmla="*/ 119 h 203"/>
                  <a:gd name="T16" fmla="*/ 7 w 81"/>
                  <a:gd name="T17" fmla="*/ 203 h 203"/>
                  <a:gd name="T18" fmla="*/ 2 w 81"/>
                  <a:gd name="T19" fmla="*/ 188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1" h="203">
                    <a:moveTo>
                      <a:pt x="2" y="188"/>
                    </a:moveTo>
                    <a:cubicBezTo>
                      <a:pt x="2" y="187"/>
                      <a:pt x="2" y="185"/>
                      <a:pt x="2" y="183"/>
                    </a:cubicBezTo>
                    <a:cubicBezTo>
                      <a:pt x="2" y="154"/>
                      <a:pt x="9" y="125"/>
                      <a:pt x="23" y="102"/>
                    </a:cubicBezTo>
                    <a:cubicBezTo>
                      <a:pt x="31" y="87"/>
                      <a:pt x="40" y="71"/>
                      <a:pt x="47" y="56"/>
                    </a:cubicBezTo>
                    <a:cubicBezTo>
                      <a:pt x="51" y="48"/>
                      <a:pt x="50" y="34"/>
                      <a:pt x="55" y="32"/>
                    </a:cubicBezTo>
                    <a:cubicBezTo>
                      <a:pt x="72" y="26"/>
                      <a:pt x="69" y="9"/>
                      <a:pt x="78" y="0"/>
                    </a:cubicBezTo>
                    <a:cubicBezTo>
                      <a:pt x="79" y="1"/>
                      <a:pt x="80" y="2"/>
                      <a:pt x="81" y="3"/>
                    </a:cubicBezTo>
                    <a:cubicBezTo>
                      <a:pt x="61" y="41"/>
                      <a:pt x="50" y="82"/>
                      <a:pt x="30" y="119"/>
                    </a:cubicBezTo>
                    <a:cubicBezTo>
                      <a:pt x="15" y="146"/>
                      <a:pt x="9" y="173"/>
                      <a:pt x="7" y="203"/>
                    </a:cubicBezTo>
                    <a:cubicBezTo>
                      <a:pt x="0" y="199"/>
                      <a:pt x="2" y="193"/>
                      <a:pt x="2" y="188"/>
                    </a:cubicBezTo>
                    <a:close/>
                  </a:path>
                </a:pathLst>
              </a:custGeom>
              <a:solidFill>
                <a:srgbClr val="A97E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6" name="Freeform 254">
                <a:extLst>
                  <a:ext uri="{FF2B5EF4-FFF2-40B4-BE49-F238E27FC236}">
                    <a16:creationId xmlns:a16="http://schemas.microsoft.com/office/drawing/2014/main" id="{2536F979-EF53-4790-830B-6E4DD4897CD5}"/>
                  </a:ext>
                </a:extLst>
              </p:cNvPr>
              <p:cNvSpPr>
                <a:spLocks/>
              </p:cNvSpPr>
              <p:nvPr/>
            </p:nvSpPr>
            <p:spPr bwMode="auto">
              <a:xfrm>
                <a:off x="1173" y="2079"/>
                <a:ext cx="67" cy="295"/>
              </a:xfrm>
              <a:custGeom>
                <a:avLst/>
                <a:gdLst>
                  <a:gd name="T0" fmla="*/ 7 w 59"/>
                  <a:gd name="T1" fmla="*/ 254 h 263"/>
                  <a:gd name="T2" fmla="*/ 0 w 59"/>
                  <a:gd name="T3" fmla="*/ 258 h 263"/>
                  <a:gd name="T4" fmla="*/ 33 w 59"/>
                  <a:gd name="T5" fmla="*/ 135 h 263"/>
                  <a:gd name="T6" fmla="*/ 30 w 59"/>
                  <a:gd name="T7" fmla="*/ 102 h 263"/>
                  <a:gd name="T8" fmla="*/ 30 w 59"/>
                  <a:gd name="T9" fmla="*/ 73 h 263"/>
                  <a:gd name="T10" fmla="*/ 53 w 59"/>
                  <a:gd name="T11" fmla="*/ 0 h 263"/>
                  <a:gd name="T12" fmla="*/ 34 w 59"/>
                  <a:gd name="T13" fmla="*/ 96 h 263"/>
                  <a:gd name="T14" fmla="*/ 44 w 59"/>
                  <a:gd name="T15" fmla="*/ 89 h 263"/>
                  <a:gd name="T16" fmla="*/ 7 w 59"/>
                  <a:gd name="T17" fmla="*/ 254 h 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263">
                    <a:moveTo>
                      <a:pt x="7" y="254"/>
                    </a:moveTo>
                    <a:cubicBezTo>
                      <a:pt x="4" y="253"/>
                      <a:pt x="6" y="263"/>
                      <a:pt x="0" y="258"/>
                    </a:cubicBezTo>
                    <a:cubicBezTo>
                      <a:pt x="11" y="217"/>
                      <a:pt x="23" y="176"/>
                      <a:pt x="33" y="135"/>
                    </a:cubicBezTo>
                    <a:cubicBezTo>
                      <a:pt x="36" y="124"/>
                      <a:pt x="40" y="113"/>
                      <a:pt x="30" y="102"/>
                    </a:cubicBezTo>
                    <a:cubicBezTo>
                      <a:pt x="23" y="94"/>
                      <a:pt x="28" y="83"/>
                      <a:pt x="30" y="73"/>
                    </a:cubicBezTo>
                    <a:cubicBezTo>
                      <a:pt x="33" y="48"/>
                      <a:pt x="51" y="27"/>
                      <a:pt x="53" y="0"/>
                    </a:cubicBezTo>
                    <a:cubicBezTo>
                      <a:pt x="59" y="35"/>
                      <a:pt x="31" y="62"/>
                      <a:pt x="34" y="96"/>
                    </a:cubicBezTo>
                    <a:cubicBezTo>
                      <a:pt x="39" y="98"/>
                      <a:pt x="38" y="90"/>
                      <a:pt x="44" y="89"/>
                    </a:cubicBezTo>
                    <a:cubicBezTo>
                      <a:pt x="45" y="148"/>
                      <a:pt x="21" y="200"/>
                      <a:pt x="7" y="254"/>
                    </a:cubicBezTo>
                    <a:close/>
                  </a:path>
                </a:pathLst>
              </a:custGeom>
              <a:solidFill>
                <a:srgbClr val="7E60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7" name="Freeform 255">
                <a:extLst>
                  <a:ext uri="{FF2B5EF4-FFF2-40B4-BE49-F238E27FC236}">
                    <a16:creationId xmlns:a16="http://schemas.microsoft.com/office/drawing/2014/main" id="{79608CFE-4300-4613-9D4E-CAAF75182A42}"/>
                  </a:ext>
                </a:extLst>
              </p:cNvPr>
              <p:cNvSpPr>
                <a:spLocks/>
              </p:cNvSpPr>
              <p:nvPr/>
            </p:nvSpPr>
            <p:spPr bwMode="auto">
              <a:xfrm>
                <a:off x="1451" y="2494"/>
                <a:ext cx="54" cy="216"/>
              </a:xfrm>
              <a:custGeom>
                <a:avLst/>
                <a:gdLst>
                  <a:gd name="T0" fmla="*/ 41 w 48"/>
                  <a:gd name="T1" fmla="*/ 0 h 192"/>
                  <a:gd name="T2" fmla="*/ 45 w 48"/>
                  <a:gd name="T3" fmla="*/ 0 h 192"/>
                  <a:gd name="T4" fmla="*/ 40 w 48"/>
                  <a:gd name="T5" fmla="*/ 84 h 192"/>
                  <a:gd name="T6" fmla="*/ 27 w 48"/>
                  <a:gd name="T7" fmla="*/ 162 h 192"/>
                  <a:gd name="T8" fmla="*/ 17 w 48"/>
                  <a:gd name="T9" fmla="*/ 188 h 192"/>
                  <a:gd name="T10" fmla="*/ 0 w 48"/>
                  <a:gd name="T11" fmla="*/ 187 h 192"/>
                  <a:gd name="T12" fmla="*/ 13 w 48"/>
                  <a:gd name="T13" fmla="*/ 145 h 192"/>
                  <a:gd name="T14" fmla="*/ 17 w 48"/>
                  <a:gd name="T15" fmla="*/ 134 h 192"/>
                  <a:gd name="T16" fmla="*/ 29 w 48"/>
                  <a:gd name="T17" fmla="*/ 38 h 192"/>
                  <a:gd name="T18" fmla="*/ 41 w 48"/>
                  <a:gd name="T19" fmla="*/ 0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8" h="192">
                    <a:moveTo>
                      <a:pt x="41" y="0"/>
                    </a:moveTo>
                    <a:cubicBezTo>
                      <a:pt x="42" y="0"/>
                      <a:pt x="44" y="0"/>
                      <a:pt x="45" y="0"/>
                    </a:cubicBezTo>
                    <a:cubicBezTo>
                      <a:pt x="48" y="28"/>
                      <a:pt x="45" y="57"/>
                      <a:pt x="40" y="84"/>
                    </a:cubicBezTo>
                    <a:cubicBezTo>
                      <a:pt x="35" y="110"/>
                      <a:pt x="29" y="136"/>
                      <a:pt x="27" y="162"/>
                    </a:cubicBezTo>
                    <a:cubicBezTo>
                      <a:pt x="26" y="171"/>
                      <a:pt x="24" y="180"/>
                      <a:pt x="17" y="188"/>
                    </a:cubicBezTo>
                    <a:cubicBezTo>
                      <a:pt x="12" y="190"/>
                      <a:pt x="6" y="192"/>
                      <a:pt x="0" y="187"/>
                    </a:cubicBezTo>
                    <a:cubicBezTo>
                      <a:pt x="1" y="172"/>
                      <a:pt x="0" y="157"/>
                      <a:pt x="13" y="145"/>
                    </a:cubicBezTo>
                    <a:cubicBezTo>
                      <a:pt x="16" y="143"/>
                      <a:pt x="16" y="138"/>
                      <a:pt x="17" y="134"/>
                    </a:cubicBezTo>
                    <a:cubicBezTo>
                      <a:pt x="20" y="102"/>
                      <a:pt x="30" y="71"/>
                      <a:pt x="29" y="38"/>
                    </a:cubicBezTo>
                    <a:cubicBezTo>
                      <a:pt x="29" y="25"/>
                      <a:pt x="28" y="10"/>
                      <a:pt x="41" y="0"/>
                    </a:cubicBezTo>
                    <a:close/>
                  </a:path>
                </a:pathLst>
              </a:custGeom>
              <a:solidFill>
                <a:srgbClr val="B891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8" name="Freeform 256">
                <a:extLst>
                  <a:ext uri="{FF2B5EF4-FFF2-40B4-BE49-F238E27FC236}">
                    <a16:creationId xmlns:a16="http://schemas.microsoft.com/office/drawing/2014/main" id="{662541ED-6751-4473-B738-442576BA7F41}"/>
                  </a:ext>
                </a:extLst>
              </p:cNvPr>
              <p:cNvSpPr>
                <a:spLocks/>
              </p:cNvSpPr>
              <p:nvPr/>
            </p:nvSpPr>
            <p:spPr bwMode="auto">
              <a:xfrm>
                <a:off x="1259" y="2427"/>
                <a:ext cx="56" cy="272"/>
              </a:xfrm>
              <a:custGeom>
                <a:avLst/>
                <a:gdLst>
                  <a:gd name="T0" fmla="*/ 40 w 50"/>
                  <a:gd name="T1" fmla="*/ 4 h 242"/>
                  <a:gd name="T2" fmla="*/ 48 w 50"/>
                  <a:gd name="T3" fmla="*/ 10 h 242"/>
                  <a:gd name="T4" fmla="*/ 27 w 50"/>
                  <a:gd name="T5" fmla="*/ 168 h 242"/>
                  <a:gd name="T6" fmla="*/ 0 w 50"/>
                  <a:gd name="T7" fmla="*/ 242 h 242"/>
                  <a:gd name="T8" fmla="*/ 21 w 50"/>
                  <a:gd name="T9" fmla="*/ 159 h 242"/>
                  <a:gd name="T10" fmla="*/ 27 w 50"/>
                  <a:gd name="T11" fmla="*/ 128 h 242"/>
                  <a:gd name="T12" fmla="*/ 40 w 50"/>
                  <a:gd name="T13" fmla="*/ 4 h 242"/>
                </a:gdLst>
                <a:ahLst/>
                <a:cxnLst>
                  <a:cxn ang="0">
                    <a:pos x="T0" y="T1"/>
                  </a:cxn>
                  <a:cxn ang="0">
                    <a:pos x="T2" y="T3"/>
                  </a:cxn>
                  <a:cxn ang="0">
                    <a:pos x="T4" y="T5"/>
                  </a:cxn>
                  <a:cxn ang="0">
                    <a:pos x="T6" y="T7"/>
                  </a:cxn>
                  <a:cxn ang="0">
                    <a:pos x="T8" y="T9"/>
                  </a:cxn>
                  <a:cxn ang="0">
                    <a:pos x="T10" y="T11"/>
                  </a:cxn>
                  <a:cxn ang="0">
                    <a:pos x="T12" y="T13"/>
                  </a:cxn>
                </a:cxnLst>
                <a:rect l="0" t="0" r="r" b="b"/>
                <a:pathLst>
                  <a:path w="50" h="242">
                    <a:moveTo>
                      <a:pt x="40" y="4"/>
                    </a:moveTo>
                    <a:cubicBezTo>
                      <a:pt x="47" y="0"/>
                      <a:pt x="50" y="2"/>
                      <a:pt x="48" y="10"/>
                    </a:cubicBezTo>
                    <a:cubicBezTo>
                      <a:pt x="34" y="62"/>
                      <a:pt x="42" y="117"/>
                      <a:pt x="27" y="168"/>
                    </a:cubicBezTo>
                    <a:cubicBezTo>
                      <a:pt x="20" y="193"/>
                      <a:pt x="14" y="219"/>
                      <a:pt x="0" y="242"/>
                    </a:cubicBezTo>
                    <a:cubicBezTo>
                      <a:pt x="8" y="215"/>
                      <a:pt x="7" y="185"/>
                      <a:pt x="21" y="159"/>
                    </a:cubicBezTo>
                    <a:cubicBezTo>
                      <a:pt x="26" y="150"/>
                      <a:pt x="27" y="138"/>
                      <a:pt x="27" y="128"/>
                    </a:cubicBezTo>
                    <a:cubicBezTo>
                      <a:pt x="25" y="86"/>
                      <a:pt x="37" y="45"/>
                      <a:pt x="40" y="4"/>
                    </a:cubicBezTo>
                    <a:close/>
                  </a:path>
                </a:pathLst>
              </a:custGeom>
              <a:solidFill>
                <a:srgbClr val="A57C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9" name="Freeform 257">
                <a:extLst>
                  <a:ext uri="{FF2B5EF4-FFF2-40B4-BE49-F238E27FC236}">
                    <a16:creationId xmlns:a16="http://schemas.microsoft.com/office/drawing/2014/main" id="{4BDA345F-818F-45B0-BC6E-A5AEC8830CED}"/>
                  </a:ext>
                </a:extLst>
              </p:cNvPr>
              <p:cNvSpPr>
                <a:spLocks/>
              </p:cNvSpPr>
              <p:nvPr/>
            </p:nvSpPr>
            <p:spPr bwMode="auto">
              <a:xfrm>
                <a:off x="835" y="1581"/>
                <a:ext cx="102" cy="245"/>
              </a:xfrm>
              <a:custGeom>
                <a:avLst/>
                <a:gdLst>
                  <a:gd name="T0" fmla="*/ 89 w 91"/>
                  <a:gd name="T1" fmla="*/ 5 h 218"/>
                  <a:gd name="T2" fmla="*/ 21 w 91"/>
                  <a:gd name="T3" fmla="*/ 156 h 218"/>
                  <a:gd name="T4" fmla="*/ 0 w 91"/>
                  <a:gd name="T5" fmla="*/ 218 h 218"/>
                  <a:gd name="T6" fmla="*/ 23 w 91"/>
                  <a:gd name="T7" fmla="*/ 132 h 218"/>
                  <a:gd name="T8" fmla="*/ 52 w 91"/>
                  <a:gd name="T9" fmla="*/ 69 h 218"/>
                  <a:gd name="T10" fmla="*/ 85 w 91"/>
                  <a:gd name="T11" fmla="*/ 1 h 218"/>
                  <a:gd name="T12" fmla="*/ 89 w 91"/>
                  <a:gd name="T13" fmla="*/ 5 h 218"/>
                </a:gdLst>
                <a:ahLst/>
                <a:cxnLst>
                  <a:cxn ang="0">
                    <a:pos x="T0" y="T1"/>
                  </a:cxn>
                  <a:cxn ang="0">
                    <a:pos x="T2" y="T3"/>
                  </a:cxn>
                  <a:cxn ang="0">
                    <a:pos x="T4" y="T5"/>
                  </a:cxn>
                  <a:cxn ang="0">
                    <a:pos x="T6" y="T7"/>
                  </a:cxn>
                  <a:cxn ang="0">
                    <a:pos x="T8" y="T9"/>
                  </a:cxn>
                  <a:cxn ang="0">
                    <a:pos x="T10" y="T11"/>
                  </a:cxn>
                  <a:cxn ang="0">
                    <a:pos x="T12" y="T13"/>
                  </a:cxn>
                </a:cxnLst>
                <a:rect l="0" t="0" r="r" b="b"/>
                <a:pathLst>
                  <a:path w="91" h="218">
                    <a:moveTo>
                      <a:pt x="89" y="5"/>
                    </a:moveTo>
                    <a:cubicBezTo>
                      <a:pt x="67" y="55"/>
                      <a:pt x="45" y="106"/>
                      <a:pt x="21" y="156"/>
                    </a:cubicBezTo>
                    <a:cubicBezTo>
                      <a:pt x="11" y="176"/>
                      <a:pt x="11" y="199"/>
                      <a:pt x="0" y="218"/>
                    </a:cubicBezTo>
                    <a:cubicBezTo>
                      <a:pt x="3" y="188"/>
                      <a:pt x="4" y="158"/>
                      <a:pt x="23" y="132"/>
                    </a:cubicBezTo>
                    <a:cubicBezTo>
                      <a:pt x="37" y="113"/>
                      <a:pt x="40" y="89"/>
                      <a:pt x="52" y="69"/>
                    </a:cubicBezTo>
                    <a:cubicBezTo>
                      <a:pt x="65" y="48"/>
                      <a:pt x="74" y="24"/>
                      <a:pt x="85" y="1"/>
                    </a:cubicBezTo>
                    <a:cubicBezTo>
                      <a:pt x="89" y="0"/>
                      <a:pt x="91" y="1"/>
                      <a:pt x="89" y="5"/>
                    </a:cubicBezTo>
                    <a:close/>
                  </a:path>
                </a:pathLst>
              </a:custGeom>
              <a:solidFill>
                <a:srgbClr val="966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0" name="Freeform 258">
                <a:extLst>
                  <a:ext uri="{FF2B5EF4-FFF2-40B4-BE49-F238E27FC236}">
                    <a16:creationId xmlns:a16="http://schemas.microsoft.com/office/drawing/2014/main" id="{E9CF3AA8-BAFF-46C2-968B-80407157C3CE}"/>
                  </a:ext>
                </a:extLst>
              </p:cNvPr>
              <p:cNvSpPr>
                <a:spLocks/>
              </p:cNvSpPr>
              <p:nvPr/>
            </p:nvSpPr>
            <p:spPr bwMode="auto">
              <a:xfrm>
                <a:off x="935" y="2339"/>
                <a:ext cx="126" cy="289"/>
              </a:xfrm>
              <a:custGeom>
                <a:avLst/>
                <a:gdLst>
                  <a:gd name="T0" fmla="*/ 13 w 112"/>
                  <a:gd name="T1" fmla="*/ 257 h 257"/>
                  <a:gd name="T2" fmla="*/ 0 w 112"/>
                  <a:gd name="T3" fmla="*/ 251 h 257"/>
                  <a:gd name="T4" fmla="*/ 23 w 112"/>
                  <a:gd name="T5" fmla="*/ 215 h 257"/>
                  <a:gd name="T6" fmla="*/ 72 w 112"/>
                  <a:gd name="T7" fmla="*/ 82 h 257"/>
                  <a:gd name="T8" fmla="*/ 72 w 112"/>
                  <a:gd name="T9" fmla="*/ 82 h 257"/>
                  <a:gd name="T10" fmla="*/ 85 w 112"/>
                  <a:gd name="T11" fmla="*/ 67 h 257"/>
                  <a:gd name="T12" fmla="*/ 112 w 112"/>
                  <a:gd name="T13" fmla="*/ 0 h 257"/>
                  <a:gd name="T14" fmla="*/ 75 w 112"/>
                  <a:gd name="T15" fmla="*/ 105 h 257"/>
                  <a:gd name="T16" fmla="*/ 48 w 112"/>
                  <a:gd name="T17" fmla="*/ 173 h 257"/>
                  <a:gd name="T18" fmla="*/ 20 w 112"/>
                  <a:gd name="T19" fmla="*/ 239 h 257"/>
                  <a:gd name="T20" fmla="*/ 13 w 112"/>
                  <a:gd name="T21" fmla="*/ 257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2" h="257">
                    <a:moveTo>
                      <a:pt x="13" y="257"/>
                    </a:moveTo>
                    <a:cubicBezTo>
                      <a:pt x="8" y="256"/>
                      <a:pt x="3" y="255"/>
                      <a:pt x="0" y="251"/>
                    </a:cubicBezTo>
                    <a:cubicBezTo>
                      <a:pt x="14" y="243"/>
                      <a:pt x="17" y="228"/>
                      <a:pt x="23" y="215"/>
                    </a:cubicBezTo>
                    <a:cubicBezTo>
                      <a:pt x="43" y="172"/>
                      <a:pt x="59" y="128"/>
                      <a:pt x="72" y="82"/>
                    </a:cubicBezTo>
                    <a:cubicBezTo>
                      <a:pt x="72" y="82"/>
                      <a:pt x="72" y="82"/>
                      <a:pt x="72" y="82"/>
                    </a:cubicBezTo>
                    <a:cubicBezTo>
                      <a:pt x="81" y="82"/>
                      <a:pt x="83" y="75"/>
                      <a:pt x="85" y="67"/>
                    </a:cubicBezTo>
                    <a:cubicBezTo>
                      <a:pt x="93" y="44"/>
                      <a:pt x="102" y="22"/>
                      <a:pt x="112" y="0"/>
                    </a:cubicBezTo>
                    <a:cubicBezTo>
                      <a:pt x="102" y="36"/>
                      <a:pt x="93" y="72"/>
                      <a:pt x="75" y="105"/>
                    </a:cubicBezTo>
                    <a:cubicBezTo>
                      <a:pt x="64" y="127"/>
                      <a:pt x="56" y="150"/>
                      <a:pt x="48" y="173"/>
                    </a:cubicBezTo>
                    <a:cubicBezTo>
                      <a:pt x="41" y="196"/>
                      <a:pt x="30" y="217"/>
                      <a:pt x="20" y="239"/>
                    </a:cubicBezTo>
                    <a:cubicBezTo>
                      <a:pt x="17" y="245"/>
                      <a:pt x="13" y="250"/>
                      <a:pt x="13" y="257"/>
                    </a:cubicBezTo>
                    <a:close/>
                  </a:path>
                </a:pathLst>
              </a:custGeom>
              <a:solidFill>
                <a:srgbClr val="85644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1" name="Freeform 259">
                <a:extLst>
                  <a:ext uri="{FF2B5EF4-FFF2-40B4-BE49-F238E27FC236}">
                    <a16:creationId xmlns:a16="http://schemas.microsoft.com/office/drawing/2014/main" id="{C0AC1C17-ED33-4847-BEC6-A2C97D6CAB3D}"/>
                  </a:ext>
                </a:extLst>
              </p:cNvPr>
              <p:cNvSpPr>
                <a:spLocks/>
              </p:cNvSpPr>
              <p:nvPr/>
            </p:nvSpPr>
            <p:spPr bwMode="auto">
              <a:xfrm>
                <a:off x="1654" y="2397"/>
                <a:ext cx="50" cy="266"/>
              </a:xfrm>
              <a:custGeom>
                <a:avLst/>
                <a:gdLst>
                  <a:gd name="T0" fmla="*/ 44 w 44"/>
                  <a:gd name="T1" fmla="*/ 232 h 237"/>
                  <a:gd name="T2" fmla="*/ 28 w 44"/>
                  <a:gd name="T3" fmla="*/ 235 h 237"/>
                  <a:gd name="T4" fmla="*/ 16 w 44"/>
                  <a:gd name="T5" fmla="*/ 153 h 237"/>
                  <a:gd name="T6" fmla="*/ 7 w 44"/>
                  <a:gd name="T7" fmla="*/ 28 h 237"/>
                  <a:gd name="T8" fmla="*/ 11 w 44"/>
                  <a:gd name="T9" fmla="*/ 0 h 237"/>
                  <a:gd name="T10" fmla="*/ 20 w 44"/>
                  <a:gd name="T11" fmla="*/ 132 h 237"/>
                  <a:gd name="T12" fmla="*/ 23 w 44"/>
                  <a:gd name="T13" fmla="*/ 149 h 237"/>
                  <a:gd name="T14" fmla="*/ 36 w 44"/>
                  <a:gd name="T15" fmla="*/ 222 h 237"/>
                  <a:gd name="T16" fmla="*/ 44 w 44"/>
                  <a:gd name="T17" fmla="*/ 232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 h="237">
                    <a:moveTo>
                      <a:pt x="44" y="232"/>
                    </a:moveTo>
                    <a:cubicBezTo>
                      <a:pt x="39" y="237"/>
                      <a:pt x="34" y="235"/>
                      <a:pt x="28" y="235"/>
                    </a:cubicBezTo>
                    <a:cubicBezTo>
                      <a:pt x="33" y="206"/>
                      <a:pt x="21" y="180"/>
                      <a:pt x="16" y="153"/>
                    </a:cubicBezTo>
                    <a:cubicBezTo>
                      <a:pt x="9" y="112"/>
                      <a:pt x="4" y="70"/>
                      <a:pt x="7" y="28"/>
                    </a:cubicBezTo>
                    <a:cubicBezTo>
                      <a:pt x="8" y="18"/>
                      <a:pt x="0" y="8"/>
                      <a:pt x="11" y="0"/>
                    </a:cubicBezTo>
                    <a:cubicBezTo>
                      <a:pt x="11" y="44"/>
                      <a:pt x="16" y="88"/>
                      <a:pt x="20" y="132"/>
                    </a:cubicBezTo>
                    <a:cubicBezTo>
                      <a:pt x="21" y="138"/>
                      <a:pt x="20" y="145"/>
                      <a:pt x="23" y="149"/>
                    </a:cubicBezTo>
                    <a:cubicBezTo>
                      <a:pt x="42" y="171"/>
                      <a:pt x="34" y="197"/>
                      <a:pt x="36" y="222"/>
                    </a:cubicBezTo>
                    <a:cubicBezTo>
                      <a:pt x="36" y="228"/>
                      <a:pt x="37" y="232"/>
                      <a:pt x="44" y="232"/>
                    </a:cubicBezTo>
                    <a:close/>
                  </a:path>
                </a:pathLst>
              </a:custGeom>
              <a:solidFill>
                <a:srgbClr val="8766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2" name="Freeform 260">
                <a:extLst>
                  <a:ext uri="{FF2B5EF4-FFF2-40B4-BE49-F238E27FC236}">
                    <a16:creationId xmlns:a16="http://schemas.microsoft.com/office/drawing/2014/main" id="{192FFE78-96F1-4E75-B004-7AE2B0409BB2}"/>
                  </a:ext>
                </a:extLst>
              </p:cNvPr>
              <p:cNvSpPr>
                <a:spLocks/>
              </p:cNvSpPr>
              <p:nvPr/>
            </p:nvSpPr>
            <p:spPr bwMode="auto">
              <a:xfrm>
                <a:off x="1516" y="1719"/>
                <a:ext cx="28" cy="256"/>
              </a:xfrm>
              <a:custGeom>
                <a:avLst/>
                <a:gdLst>
                  <a:gd name="T0" fmla="*/ 10 w 25"/>
                  <a:gd name="T1" fmla="*/ 10 h 228"/>
                  <a:gd name="T2" fmla="*/ 11 w 25"/>
                  <a:gd name="T3" fmla="*/ 228 h 228"/>
                  <a:gd name="T4" fmla="*/ 4 w 25"/>
                  <a:gd name="T5" fmla="*/ 3 h 228"/>
                  <a:gd name="T6" fmla="*/ 10 w 25"/>
                  <a:gd name="T7" fmla="*/ 10 h 228"/>
                </a:gdLst>
                <a:ahLst/>
                <a:cxnLst>
                  <a:cxn ang="0">
                    <a:pos x="T0" y="T1"/>
                  </a:cxn>
                  <a:cxn ang="0">
                    <a:pos x="T2" y="T3"/>
                  </a:cxn>
                  <a:cxn ang="0">
                    <a:pos x="T4" y="T5"/>
                  </a:cxn>
                  <a:cxn ang="0">
                    <a:pos x="T6" y="T7"/>
                  </a:cxn>
                </a:cxnLst>
                <a:rect l="0" t="0" r="r" b="b"/>
                <a:pathLst>
                  <a:path w="25" h="228">
                    <a:moveTo>
                      <a:pt x="10" y="10"/>
                    </a:moveTo>
                    <a:cubicBezTo>
                      <a:pt x="25" y="83"/>
                      <a:pt x="5" y="155"/>
                      <a:pt x="11" y="228"/>
                    </a:cubicBezTo>
                    <a:cubicBezTo>
                      <a:pt x="0" y="153"/>
                      <a:pt x="12" y="77"/>
                      <a:pt x="4" y="3"/>
                    </a:cubicBezTo>
                    <a:cubicBezTo>
                      <a:pt x="12" y="0"/>
                      <a:pt x="7" y="8"/>
                      <a:pt x="10" y="10"/>
                    </a:cubicBezTo>
                    <a:close/>
                  </a:path>
                </a:pathLst>
              </a:custGeom>
              <a:solidFill>
                <a:srgbClr val="AD826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3" name="Freeform 261">
                <a:extLst>
                  <a:ext uri="{FF2B5EF4-FFF2-40B4-BE49-F238E27FC236}">
                    <a16:creationId xmlns:a16="http://schemas.microsoft.com/office/drawing/2014/main" id="{451B9ED9-370F-4C92-9D4D-AB937D4F7E80}"/>
                  </a:ext>
                </a:extLst>
              </p:cNvPr>
              <p:cNvSpPr>
                <a:spLocks/>
              </p:cNvSpPr>
              <p:nvPr/>
            </p:nvSpPr>
            <p:spPr bwMode="auto">
              <a:xfrm>
                <a:off x="1298" y="2065"/>
                <a:ext cx="52" cy="241"/>
              </a:xfrm>
              <a:custGeom>
                <a:avLst/>
                <a:gdLst>
                  <a:gd name="T0" fmla="*/ 46 w 46"/>
                  <a:gd name="T1" fmla="*/ 0 h 214"/>
                  <a:gd name="T2" fmla="*/ 0 w 46"/>
                  <a:gd name="T3" fmla="*/ 214 h 214"/>
                  <a:gd name="T4" fmla="*/ 46 w 46"/>
                  <a:gd name="T5" fmla="*/ 0 h 214"/>
                </a:gdLst>
                <a:ahLst/>
                <a:cxnLst>
                  <a:cxn ang="0">
                    <a:pos x="T0" y="T1"/>
                  </a:cxn>
                  <a:cxn ang="0">
                    <a:pos x="T2" y="T3"/>
                  </a:cxn>
                  <a:cxn ang="0">
                    <a:pos x="T4" y="T5"/>
                  </a:cxn>
                </a:cxnLst>
                <a:rect l="0" t="0" r="r" b="b"/>
                <a:pathLst>
                  <a:path w="46" h="214">
                    <a:moveTo>
                      <a:pt x="46" y="0"/>
                    </a:moveTo>
                    <a:cubicBezTo>
                      <a:pt x="41" y="74"/>
                      <a:pt x="19" y="144"/>
                      <a:pt x="0" y="214"/>
                    </a:cubicBezTo>
                    <a:cubicBezTo>
                      <a:pt x="9" y="142"/>
                      <a:pt x="33" y="72"/>
                      <a:pt x="46" y="0"/>
                    </a:cubicBezTo>
                    <a:close/>
                  </a:path>
                </a:pathLst>
              </a:custGeom>
              <a:solidFill>
                <a:srgbClr val="B188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4" name="Freeform 262">
                <a:extLst>
                  <a:ext uri="{FF2B5EF4-FFF2-40B4-BE49-F238E27FC236}">
                    <a16:creationId xmlns:a16="http://schemas.microsoft.com/office/drawing/2014/main" id="{BA17E978-2FCA-4369-B0D6-D05EA8F88226}"/>
                  </a:ext>
                </a:extLst>
              </p:cNvPr>
              <p:cNvSpPr>
                <a:spLocks/>
              </p:cNvSpPr>
              <p:nvPr/>
            </p:nvSpPr>
            <p:spPr bwMode="auto">
              <a:xfrm>
                <a:off x="1578" y="2080"/>
                <a:ext cx="43" cy="239"/>
              </a:xfrm>
              <a:custGeom>
                <a:avLst/>
                <a:gdLst>
                  <a:gd name="T0" fmla="*/ 20 w 38"/>
                  <a:gd name="T1" fmla="*/ 213 h 213"/>
                  <a:gd name="T2" fmla="*/ 14 w 38"/>
                  <a:gd name="T3" fmla="*/ 205 h 213"/>
                  <a:gd name="T4" fmla="*/ 16 w 38"/>
                  <a:gd name="T5" fmla="*/ 155 h 213"/>
                  <a:gd name="T6" fmla="*/ 11 w 38"/>
                  <a:gd name="T7" fmla="*/ 101 h 213"/>
                  <a:gd name="T8" fmla="*/ 5 w 38"/>
                  <a:gd name="T9" fmla="*/ 8 h 213"/>
                  <a:gd name="T10" fmla="*/ 13 w 38"/>
                  <a:gd name="T11" fmla="*/ 0 h 213"/>
                  <a:gd name="T12" fmla="*/ 20 w 38"/>
                  <a:gd name="T13" fmla="*/ 213 h 213"/>
                </a:gdLst>
                <a:ahLst/>
                <a:cxnLst>
                  <a:cxn ang="0">
                    <a:pos x="T0" y="T1"/>
                  </a:cxn>
                  <a:cxn ang="0">
                    <a:pos x="T2" y="T3"/>
                  </a:cxn>
                  <a:cxn ang="0">
                    <a:pos x="T4" y="T5"/>
                  </a:cxn>
                  <a:cxn ang="0">
                    <a:pos x="T6" y="T7"/>
                  </a:cxn>
                  <a:cxn ang="0">
                    <a:pos x="T8" y="T9"/>
                  </a:cxn>
                  <a:cxn ang="0">
                    <a:pos x="T10" y="T11"/>
                  </a:cxn>
                  <a:cxn ang="0">
                    <a:pos x="T12" y="T13"/>
                  </a:cxn>
                </a:cxnLst>
                <a:rect l="0" t="0" r="r" b="b"/>
                <a:pathLst>
                  <a:path w="38" h="213">
                    <a:moveTo>
                      <a:pt x="20" y="213"/>
                    </a:moveTo>
                    <a:cubicBezTo>
                      <a:pt x="16" y="212"/>
                      <a:pt x="14" y="210"/>
                      <a:pt x="14" y="205"/>
                    </a:cubicBezTo>
                    <a:cubicBezTo>
                      <a:pt x="15" y="188"/>
                      <a:pt x="17" y="172"/>
                      <a:pt x="16" y="155"/>
                    </a:cubicBezTo>
                    <a:cubicBezTo>
                      <a:pt x="15" y="137"/>
                      <a:pt x="17" y="120"/>
                      <a:pt x="11" y="101"/>
                    </a:cubicBezTo>
                    <a:cubicBezTo>
                      <a:pt x="0" y="72"/>
                      <a:pt x="1" y="40"/>
                      <a:pt x="5" y="8"/>
                    </a:cubicBezTo>
                    <a:cubicBezTo>
                      <a:pt x="5" y="7"/>
                      <a:pt x="8" y="6"/>
                      <a:pt x="13" y="0"/>
                    </a:cubicBezTo>
                    <a:cubicBezTo>
                      <a:pt x="5" y="74"/>
                      <a:pt x="38" y="142"/>
                      <a:pt x="20" y="213"/>
                    </a:cubicBezTo>
                    <a:close/>
                  </a:path>
                </a:pathLst>
              </a:custGeom>
              <a:solidFill>
                <a:srgbClr val="A77C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5" name="Freeform 263">
                <a:extLst>
                  <a:ext uri="{FF2B5EF4-FFF2-40B4-BE49-F238E27FC236}">
                    <a16:creationId xmlns:a16="http://schemas.microsoft.com/office/drawing/2014/main" id="{FADC56A7-D107-439B-A169-0E4327644412}"/>
                  </a:ext>
                </a:extLst>
              </p:cNvPr>
              <p:cNvSpPr>
                <a:spLocks/>
              </p:cNvSpPr>
              <p:nvPr/>
            </p:nvSpPr>
            <p:spPr bwMode="auto">
              <a:xfrm>
                <a:off x="1012" y="1766"/>
                <a:ext cx="84" cy="216"/>
              </a:xfrm>
              <a:custGeom>
                <a:avLst/>
                <a:gdLst>
                  <a:gd name="T0" fmla="*/ 1 w 75"/>
                  <a:gd name="T1" fmla="*/ 192 h 192"/>
                  <a:gd name="T2" fmla="*/ 20 w 75"/>
                  <a:gd name="T3" fmla="*/ 116 h 192"/>
                  <a:gd name="T4" fmla="*/ 22 w 75"/>
                  <a:gd name="T5" fmla="*/ 132 h 192"/>
                  <a:gd name="T6" fmla="*/ 24 w 75"/>
                  <a:gd name="T7" fmla="*/ 131 h 192"/>
                  <a:gd name="T8" fmla="*/ 44 w 75"/>
                  <a:gd name="T9" fmla="*/ 67 h 192"/>
                  <a:gd name="T10" fmla="*/ 62 w 75"/>
                  <a:gd name="T11" fmla="*/ 9 h 192"/>
                  <a:gd name="T12" fmla="*/ 69 w 75"/>
                  <a:gd name="T13" fmla="*/ 0 h 192"/>
                  <a:gd name="T14" fmla="*/ 67 w 75"/>
                  <a:gd name="T15" fmla="*/ 12 h 192"/>
                  <a:gd name="T16" fmla="*/ 49 w 75"/>
                  <a:gd name="T17" fmla="*/ 83 h 192"/>
                  <a:gd name="T18" fmla="*/ 7 w 75"/>
                  <a:gd name="T19" fmla="*/ 180 h 192"/>
                  <a:gd name="T20" fmla="*/ 1 w 75"/>
                  <a:gd name="T21" fmla="*/ 192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5" h="192">
                    <a:moveTo>
                      <a:pt x="1" y="192"/>
                    </a:moveTo>
                    <a:cubicBezTo>
                      <a:pt x="0" y="172"/>
                      <a:pt x="10" y="136"/>
                      <a:pt x="20" y="116"/>
                    </a:cubicBezTo>
                    <a:cubicBezTo>
                      <a:pt x="28" y="121"/>
                      <a:pt x="17" y="127"/>
                      <a:pt x="22" y="132"/>
                    </a:cubicBezTo>
                    <a:cubicBezTo>
                      <a:pt x="23" y="132"/>
                      <a:pt x="24" y="131"/>
                      <a:pt x="24" y="131"/>
                    </a:cubicBezTo>
                    <a:cubicBezTo>
                      <a:pt x="31" y="109"/>
                      <a:pt x="46" y="88"/>
                      <a:pt x="44" y="67"/>
                    </a:cubicBezTo>
                    <a:cubicBezTo>
                      <a:pt x="42" y="43"/>
                      <a:pt x="55" y="28"/>
                      <a:pt x="62" y="9"/>
                    </a:cubicBezTo>
                    <a:cubicBezTo>
                      <a:pt x="63" y="6"/>
                      <a:pt x="66" y="3"/>
                      <a:pt x="69" y="0"/>
                    </a:cubicBezTo>
                    <a:cubicBezTo>
                      <a:pt x="75" y="6"/>
                      <a:pt x="69" y="10"/>
                      <a:pt x="67" y="12"/>
                    </a:cubicBezTo>
                    <a:cubicBezTo>
                      <a:pt x="50" y="33"/>
                      <a:pt x="57" y="60"/>
                      <a:pt x="49" y="83"/>
                    </a:cubicBezTo>
                    <a:cubicBezTo>
                      <a:pt x="37" y="117"/>
                      <a:pt x="15" y="146"/>
                      <a:pt x="7" y="180"/>
                    </a:cubicBezTo>
                    <a:cubicBezTo>
                      <a:pt x="4" y="184"/>
                      <a:pt x="10" y="192"/>
                      <a:pt x="1" y="192"/>
                    </a:cubicBezTo>
                    <a:close/>
                  </a:path>
                </a:pathLst>
              </a:custGeom>
              <a:solidFill>
                <a:srgbClr val="A0796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6" name="Freeform 264">
                <a:extLst>
                  <a:ext uri="{FF2B5EF4-FFF2-40B4-BE49-F238E27FC236}">
                    <a16:creationId xmlns:a16="http://schemas.microsoft.com/office/drawing/2014/main" id="{8C95AAA4-CA37-42D1-B7CF-D5E2B02E51F9}"/>
                  </a:ext>
                </a:extLst>
              </p:cNvPr>
              <p:cNvSpPr>
                <a:spLocks/>
              </p:cNvSpPr>
              <p:nvPr/>
            </p:nvSpPr>
            <p:spPr bwMode="auto">
              <a:xfrm>
                <a:off x="1679" y="1713"/>
                <a:ext cx="34" cy="194"/>
              </a:xfrm>
              <a:custGeom>
                <a:avLst/>
                <a:gdLst>
                  <a:gd name="T0" fmla="*/ 11 w 30"/>
                  <a:gd name="T1" fmla="*/ 0 h 173"/>
                  <a:gd name="T2" fmla="*/ 17 w 30"/>
                  <a:gd name="T3" fmla="*/ 3 h 173"/>
                  <a:gd name="T4" fmla="*/ 10 w 30"/>
                  <a:gd name="T5" fmla="*/ 62 h 173"/>
                  <a:gd name="T6" fmla="*/ 19 w 30"/>
                  <a:gd name="T7" fmla="*/ 140 h 173"/>
                  <a:gd name="T8" fmla="*/ 21 w 30"/>
                  <a:gd name="T9" fmla="*/ 141 h 173"/>
                  <a:gd name="T10" fmla="*/ 23 w 30"/>
                  <a:gd name="T11" fmla="*/ 140 h 173"/>
                  <a:gd name="T12" fmla="*/ 30 w 30"/>
                  <a:gd name="T13" fmla="*/ 140 h 173"/>
                  <a:gd name="T14" fmla="*/ 27 w 30"/>
                  <a:gd name="T15" fmla="*/ 151 h 173"/>
                  <a:gd name="T16" fmla="*/ 22 w 30"/>
                  <a:gd name="T17" fmla="*/ 152 h 173"/>
                  <a:gd name="T18" fmla="*/ 15 w 30"/>
                  <a:gd name="T19" fmla="*/ 173 h 173"/>
                  <a:gd name="T20" fmla="*/ 12 w 30"/>
                  <a:gd name="T21" fmla="*/ 173 h 173"/>
                  <a:gd name="T22" fmla="*/ 2 w 30"/>
                  <a:gd name="T23" fmla="*/ 37 h 173"/>
                  <a:gd name="T24" fmla="*/ 6 w 30"/>
                  <a:gd name="T25" fmla="*/ 24 h 173"/>
                  <a:gd name="T26" fmla="*/ 6 w 30"/>
                  <a:gd name="T27" fmla="*/ 26 h 173"/>
                  <a:gd name="T28" fmla="*/ 9 w 30"/>
                  <a:gd name="T29" fmla="*/ 28 h 173"/>
                  <a:gd name="T30" fmla="*/ 11 w 30"/>
                  <a:gd name="T31" fmla="*/ 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0" h="173">
                    <a:moveTo>
                      <a:pt x="11" y="0"/>
                    </a:moveTo>
                    <a:cubicBezTo>
                      <a:pt x="13" y="1"/>
                      <a:pt x="15" y="2"/>
                      <a:pt x="17" y="3"/>
                    </a:cubicBezTo>
                    <a:cubicBezTo>
                      <a:pt x="24" y="24"/>
                      <a:pt x="5" y="42"/>
                      <a:pt x="10" y="62"/>
                    </a:cubicBezTo>
                    <a:cubicBezTo>
                      <a:pt x="17" y="88"/>
                      <a:pt x="18" y="114"/>
                      <a:pt x="19" y="140"/>
                    </a:cubicBezTo>
                    <a:cubicBezTo>
                      <a:pt x="19" y="140"/>
                      <a:pt x="20" y="141"/>
                      <a:pt x="21" y="141"/>
                    </a:cubicBezTo>
                    <a:cubicBezTo>
                      <a:pt x="21" y="141"/>
                      <a:pt x="22" y="140"/>
                      <a:pt x="23" y="140"/>
                    </a:cubicBezTo>
                    <a:cubicBezTo>
                      <a:pt x="25" y="138"/>
                      <a:pt x="28" y="138"/>
                      <a:pt x="30" y="140"/>
                    </a:cubicBezTo>
                    <a:cubicBezTo>
                      <a:pt x="29" y="144"/>
                      <a:pt x="28" y="148"/>
                      <a:pt x="27" y="151"/>
                    </a:cubicBezTo>
                    <a:cubicBezTo>
                      <a:pt x="25" y="153"/>
                      <a:pt x="24" y="153"/>
                      <a:pt x="22" y="152"/>
                    </a:cubicBezTo>
                    <a:cubicBezTo>
                      <a:pt x="13" y="157"/>
                      <a:pt x="21" y="167"/>
                      <a:pt x="15" y="173"/>
                    </a:cubicBezTo>
                    <a:cubicBezTo>
                      <a:pt x="14" y="173"/>
                      <a:pt x="12" y="173"/>
                      <a:pt x="12" y="173"/>
                    </a:cubicBezTo>
                    <a:cubicBezTo>
                      <a:pt x="12" y="127"/>
                      <a:pt x="0" y="82"/>
                      <a:pt x="2" y="37"/>
                    </a:cubicBezTo>
                    <a:cubicBezTo>
                      <a:pt x="2" y="32"/>
                      <a:pt x="1" y="27"/>
                      <a:pt x="6" y="24"/>
                    </a:cubicBezTo>
                    <a:cubicBezTo>
                      <a:pt x="6" y="25"/>
                      <a:pt x="6" y="26"/>
                      <a:pt x="6" y="26"/>
                    </a:cubicBezTo>
                    <a:cubicBezTo>
                      <a:pt x="7" y="27"/>
                      <a:pt x="8" y="27"/>
                      <a:pt x="9" y="28"/>
                    </a:cubicBezTo>
                    <a:cubicBezTo>
                      <a:pt x="9" y="19"/>
                      <a:pt x="10" y="9"/>
                      <a:pt x="11" y="0"/>
                    </a:cubicBezTo>
                    <a:close/>
                  </a:path>
                </a:pathLst>
              </a:custGeom>
              <a:solidFill>
                <a:srgbClr val="B9927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7" name="Freeform 265">
                <a:extLst>
                  <a:ext uri="{FF2B5EF4-FFF2-40B4-BE49-F238E27FC236}">
                    <a16:creationId xmlns:a16="http://schemas.microsoft.com/office/drawing/2014/main" id="{F0B18FDA-B200-4F96-90A3-EEDBB40A5D8A}"/>
                  </a:ext>
                </a:extLst>
              </p:cNvPr>
              <p:cNvSpPr>
                <a:spLocks/>
              </p:cNvSpPr>
              <p:nvPr/>
            </p:nvSpPr>
            <p:spPr bwMode="auto">
              <a:xfrm>
                <a:off x="1368" y="1833"/>
                <a:ext cx="25" cy="195"/>
              </a:xfrm>
              <a:custGeom>
                <a:avLst/>
                <a:gdLst>
                  <a:gd name="T0" fmla="*/ 5 w 22"/>
                  <a:gd name="T1" fmla="*/ 174 h 174"/>
                  <a:gd name="T2" fmla="*/ 14 w 22"/>
                  <a:gd name="T3" fmla="*/ 3 h 174"/>
                  <a:gd name="T4" fmla="*/ 19 w 22"/>
                  <a:gd name="T5" fmla="*/ 9 h 174"/>
                  <a:gd name="T6" fmla="*/ 12 w 22"/>
                  <a:gd name="T7" fmla="*/ 80 h 174"/>
                  <a:gd name="T8" fmla="*/ 21 w 22"/>
                  <a:gd name="T9" fmla="*/ 107 h 174"/>
                  <a:gd name="T10" fmla="*/ 21 w 22"/>
                  <a:gd name="T11" fmla="*/ 112 h 174"/>
                  <a:gd name="T12" fmla="*/ 5 w 22"/>
                  <a:gd name="T13" fmla="*/ 174 h 174"/>
                </a:gdLst>
                <a:ahLst/>
                <a:cxnLst>
                  <a:cxn ang="0">
                    <a:pos x="T0" y="T1"/>
                  </a:cxn>
                  <a:cxn ang="0">
                    <a:pos x="T2" y="T3"/>
                  </a:cxn>
                  <a:cxn ang="0">
                    <a:pos x="T4" y="T5"/>
                  </a:cxn>
                  <a:cxn ang="0">
                    <a:pos x="T6" y="T7"/>
                  </a:cxn>
                  <a:cxn ang="0">
                    <a:pos x="T8" y="T9"/>
                  </a:cxn>
                  <a:cxn ang="0">
                    <a:pos x="T10" y="T11"/>
                  </a:cxn>
                  <a:cxn ang="0">
                    <a:pos x="T12" y="T13"/>
                  </a:cxn>
                </a:cxnLst>
                <a:rect l="0" t="0" r="r" b="b"/>
                <a:pathLst>
                  <a:path w="22" h="174">
                    <a:moveTo>
                      <a:pt x="5" y="174"/>
                    </a:moveTo>
                    <a:cubicBezTo>
                      <a:pt x="0" y="116"/>
                      <a:pt x="0" y="59"/>
                      <a:pt x="14" y="3"/>
                    </a:cubicBezTo>
                    <a:cubicBezTo>
                      <a:pt x="20" y="0"/>
                      <a:pt x="20" y="5"/>
                      <a:pt x="19" y="9"/>
                    </a:cubicBezTo>
                    <a:cubicBezTo>
                      <a:pt x="13" y="32"/>
                      <a:pt x="15" y="56"/>
                      <a:pt x="12" y="80"/>
                    </a:cubicBezTo>
                    <a:cubicBezTo>
                      <a:pt x="11" y="88"/>
                      <a:pt x="0" y="104"/>
                      <a:pt x="21" y="107"/>
                    </a:cubicBezTo>
                    <a:cubicBezTo>
                      <a:pt x="21" y="107"/>
                      <a:pt x="22" y="110"/>
                      <a:pt x="21" y="112"/>
                    </a:cubicBezTo>
                    <a:cubicBezTo>
                      <a:pt x="12" y="131"/>
                      <a:pt x="16" y="154"/>
                      <a:pt x="5" y="174"/>
                    </a:cubicBezTo>
                    <a:close/>
                  </a:path>
                </a:pathLst>
              </a:custGeom>
              <a:solidFill>
                <a:srgbClr val="A77E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8" name="Freeform 266">
                <a:extLst>
                  <a:ext uri="{FF2B5EF4-FFF2-40B4-BE49-F238E27FC236}">
                    <a16:creationId xmlns:a16="http://schemas.microsoft.com/office/drawing/2014/main" id="{D3FF8836-14BC-4769-907A-8BACC4B365F1}"/>
                  </a:ext>
                </a:extLst>
              </p:cNvPr>
              <p:cNvSpPr>
                <a:spLocks/>
              </p:cNvSpPr>
              <p:nvPr/>
            </p:nvSpPr>
            <p:spPr bwMode="auto">
              <a:xfrm>
                <a:off x="1105" y="2366"/>
                <a:ext cx="60" cy="237"/>
              </a:xfrm>
              <a:custGeom>
                <a:avLst/>
                <a:gdLst>
                  <a:gd name="T0" fmla="*/ 0 w 54"/>
                  <a:gd name="T1" fmla="*/ 209 h 211"/>
                  <a:gd name="T2" fmla="*/ 45 w 54"/>
                  <a:gd name="T3" fmla="*/ 0 h 211"/>
                  <a:gd name="T4" fmla="*/ 52 w 54"/>
                  <a:gd name="T5" fmla="*/ 40 h 211"/>
                  <a:gd name="T6" fmla="*/ 51 w 54"/>
                  <a:gd name="T7" fmla="*/ 46 h 211"/>
                  <a:gd name="T8" fmla="*/ 26 w 54"/>
                  <a:gd name="T9" fmla="*/ 97 h 211"/>
                  <a:gd name="T10" fmla="*/ 9 w 54"/>
                  <a:gd name="T11" fmla="*/ 200 h 211"/>
                  <a:gd name="T12" fmla="*/ 2 w 54"/>
                  <a:gd name="T13" fmla="*/ 211 h 211"/>
                  <a:gd name="T14" fmla="*/ 0 w 54"/>
                  <a:gd name="T15" fmla="*/ 209 h 2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211">
                    <a:moveTo>
                      <a:pt x="0" y="209"/>
                    </a:moveTo>
                    <a:cubicBezTo>
                      <a:pt x="2" y="136"/>
                      <a:pt x="30" y="70"/>
                      <a:pt x="45" y="0"/>
                    </a:cubicBezTo>
                    <a:cubicBezTo>
                      <a:pt x="49" y="13"/>
                      <a:pt x="36" y="29"/>
                      <a:pt x="52" y="40"/>
                    </a:cubicBezTo>
                    <a:cubicBezTo>
                      <a:pt x="54" y="41"/>
                      <a:pt x="54" y="45"/>
                      <a:pt x="51" y="46"/>
                    </a:cubicBezTo>
                    <a:cubicBezTo>
                      <a:pt x="23" y="54"/>
                      <a:pt x="32" y="80"/>
                      <a:pt x="26" y="97"/>
                    </a:cubicBezTo>
                    <a:cubicBezTo>
                      <a:pt x="15" y="130"/>
                      <a:pt x="10" y="165"/>
                      <a:pt x="9" y="200"/>
                    </a:cubicBezTo>
                    <a:cubicBezTo>
                      <a:pt x="9" y="205"/>
                      <a:pt x="8" y="210"/>
                      <a:pt x="2" y="211"/>
                    </a:cubicBezTo>
                    <a:cubicBezTo>
                      <a:pt x="1" y="210"/>
                      <a:pt x="1" y="209"/>
                      <a:pt x="0" y="209"/>
                    </a:cubicBezTo>
                    <a:close/>
                  </a:path>
                </a:pathLst>
              </a:custGeom>
              <a:solidFill>
                <a:srgbClr val="B38C7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9" name="Freeform 267">
                <a:extLst>
                  <a:ext uri="{FF2B5EF4-FFF2-40B4-BE49-F238E27FC236}">
                    <a16:creationId xmlns:a16="http://schemas.microsoft.com/office/drawing/2014/main" id="{8A01D4AD-DFD4-4C6B-B63A-8779BBEEBC19}"/>
                  </a:ext>
                </a:extLst>
              </p:cNvPr>
              <p:cNvSpPr>
                <a:spLocks/>
              </p:cNvSpPr>
              <p:nvPr/>
            </p:nvSpPr>
            <p:spPr bwMode="auto">
              <a:xfrm>
                <a:off x="1119" y="1377"/>
                <a:ext cx="53" cy="121"/>
              </a:xfrm>
              <a:custGeom>
                <a:avLst/>
                <a:gdLst>
                  <a:gd name="T0" fmla="*/ 13 w 47"/>
                  <a:gd name="T1" fmla="*/ 103 h 108"/>
                  <a:gd name="T2" fmla="*/ 0 w 47"/>
                  <a:gd name="T3" fmla="*/ 108 h 108"/>
                  <a:gd name="T4" fmla="*/ 32 w 47"/>
                  <a:gd name="T5" fmla="*/ 0 h 108"/>
                  <a:gd name="T6" fmla="*/ 25 w 47"/>
                  <a:gd name="T7" fmla="*/ 46 h 108"/>
                  <a:gd name="T8" fmla="*/ 47 w 47"/>
                  <a:gd name="T9" fmla="*/ 11 h 108"/>
                  <a:gd name="T10" fmla="*/ 24 w 47"/>
                  <a:gd name="T11" fmla="*/ 83 h 108"/>
                  <a:gd name="T12" fmla="*/ 13 w 47"/>
                  <a:gd name="T13" fmla="*/ 103 h 108"/>
                </a:gdLst>
                <a:ahLst/>
                <a:cxnLst>
                  <a:cxn ang="0">
                    <a:pos x="T0" y="T1"/>
                  </a:cxn>
                  <a:cxn ang="0">
                    <a:pos x="T2" y="T3"/>
                  </a:cxn>
                  <a:cxn ang="0">
                    <a:pos x="T4" y="T5"/>
                  </a:cxn>
                  <a:cxn ang="0">
                    <a:pos x="T6" y="T7"/>
                  </a:cxn>
                  <a:cxn ang="0">
                    <a:pos x="T8" y="T9"/>
                  </a:cxn>
                  <a:cxn ang="0">
                    <a:pos x="T10" y="T11"/>
                  </a:cxn>
                  <a:cxn ang="0">
                    <a:pos x="T12" y="T13"/>
                  </a:cxn>
                </a:cxnLst>
                <a:rect l="0" t="0" r="r" b="b"/>
                <a:pathLst>
                  <a:path w="47" h="108">
                    <a:moveTo>
                      <a:pt x="13" y="103"/>
                    </a:moveTo>
                    <a:cubicBezTo>
                      <a:pt x="9" y="104"/>
                      <a:pt x="6" y="106"/>
                      <a:pt x="0" y="108"/>
                    </a:cubicBezTo>
                    <a:cubicBezTo>
                      <a:pt x="7" y="71"/>
                      <a:pt x="18" y="35"/>
                      <a:pt x="32" y="0"/>
                    </a:cubicBezTo>
                    <a:cubicBezTo>
                      <a:pt x="35" y="15"/>
                      <a:pt x="26" y="29"/>
                      <a:pt x="25" y="46"/>
                    </a:cubicBezTo>
                    <a:cubicBezTo>
                      <a:pt x="33" y="34"/>
                      <a:pt x="35" y="20"/>
                      <a:pt x="47" y="11"/>
                    </a:cubicBezTo>
                    <a:cubicBezTo>
                      <a:pt x="43" y="37"/>
                      <a:pt x="27" y="58"/>
                      <a:pt x="24" y="83"/>
                    </a:cubicBezTo>
                    <a:cubicBezTo>
                      <a:pt x="20" y="89"/>
                      <a:pt x="22" y="100"/>
                      <a:pt x="13" y="103"/>
                    </a:cubicBezTo>
                    <a:close/>
                  </a:path>
                </a:pathLst>
              </a:custGeom>
              <a:solidFill>
                <a:srgbClr val="BC91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0" name="Freeform 268">
                <a:extLst>
                  <a:ext uri="{FF2B5EF4-FFF2-40B4-BE49-F238E27FC236}">
                    <a16:creationId xmlns:a16="http://schemas.microsoft.com/office/drawing/2014/main" id="{8954AC0D-D761-44E7-853F-BDAF0D3C4ADA}"/>
                  </a:ext>
                </a:extLst>
              </p:cNvPr>
              <p:cNvSpPr>
                <a:spLocks/>
              </p:cNvSpPr>
              <p:nvPr/>
            </p:nvSpPr>
            <p:spPr bwMode="auto">
              <a:xfrm>
                <a:off x="1088" y="2097"/>
                <a:ext cx="73" cy="240"/>
              </a:xfrm>
              <a:custGeom>
                <a:avLst/>
                <a:gdLst>
                  <a:gd name="T0" fmla="*/ 0 w 65"/>
                  <a:gd name="T1" fmla="*/ 214 h 214"/>
                  <a:gd name="T2" fmla="*/ 63 w 65"/>
                  <a:gd name="T3" fmla="*/ 0 h 214"/>
                  <a:gd name="T4" fmla="*/ 0 w 65"/>
                  <a:gd name="T5" fmla="*/ 214 h 214"/>
                </a:gdLst>
                <a:ahLst/>
                <a:cxnLst>
                  <a:cxn ang="0">
                    <a:pos x="T0" y="T1"/>
                  </a:cxn>
                  <a:cxn ang="0">
                    <a:pos x="T2" y="T3"/>
                  </a:cxn>
                  <a:cxn ang="0">
                    <a:pos x="T4" y="T5"/>
                  </a:cxn>
                </a:cxnLst>
                <a:rect l="0" t="0" r="r" b="b"/>
                <a:pathLst>
                  <a:path w="65" h="214">
                    <a:moveTo>
                      <a:pt x="0" y="214"/>
                    </a:moveTo>
                    <a:cubicBezTo>
                      <a:pt x="24" y="140"/>
                      <a:pt x="29" y="65"/>
                      <a:pt x="63" y="0"/>
                    </a:cubicBezTo>
                    <a:cubicBezTo>
                      <a:pt x="65" y="12"/>
                      <a:pt x="14" y="196"/>
                      <a:pt x="0" y="214"/>
                    </a:cubicBezTo>
                    <a:close/>
                  </a:path>
                </a:pathLst>
              </a:custGeom>
              <a:solidFill>
                <a:srgbClr val="8767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1" name="Freeform 269">
                <a:extLst>
                  <a:ext uri="{FF2B5EF4-FFF2-40B4-BE49-F238E27FC236}">
                    <a16:creationId xmlns:a16="http://schemas.microsoft.com/office/drawing/2014/main" id="{6B1C3EFE-86CC-468D-A26B-2050B7BBEB8F}"/>
                  </a:ext>
                </a:extLst>
              </p:cNvPr>
              <p:cNvSpPr>
                <a:spLocks/>
              </p:cNvSpPr>
              <p:nvPr/>
            </p:nvSpPr>
            <p:spPr bwMode="auto">
              <a:xfrm>
                <a:off x="1104" y="1879"/>
                <a:ext cx="69" cy="221"/>
              </a:xfrm>
              <a:custGeom>
                <a:avLst/>
                <a:gdLst>
                  <a:gd name="T0" fmla="*/ 58 w 62"/>
                  <a:gd name="T1" fmla="*/ 0 h 197"/>
                  <a:gd name="T2" fmla="*/ 62 w 62"/>
                  <a:gd name="T3" fmla="*/ 0 h 197"/>
                  <a:gd name="T4" fmla="*/ 42 w 62"/>
                  <a:gd name="T5" fmla="*/ 55 h 197"/>
                  <a:gd name="T6" fmla="*/ 10 w 62"/>
                  <a:gd name="T7" fmla="*/ 185 h 197"/>
                  <a:gd name="T8" fmla="*/ 3 w 62"/>
                  <a:gd name="T9" fmla="*/ 197 h 197"/>
                  <a:gd name="T10" fmla="*/ 11 w 62"/>
                  <a:gd name="T11" fmla="*/ 151 h 197"/>
                  <a:gd name="T12" fmla="*/ 45 w 62"/>
                  <a:gd name="T13" fmla="*/ 18 h 197"/>
                  <a:gd name="T14" fmla="*/ 58 w 62"/>
                  <a:gd name="T15" fmla="*/ 0 h 19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2" h="197">
                    <a:moveTo>
                      <a:pt x="58" y="0"/>
                    </a:moveTo>
                    <a:cubicBezTo>
                      <a:pt x="59" y="0"/>
                      <a:pt x="61" y="0"/>
                      <a:pt x="62" y="0"/>
                    </a:cubicBezTo>
                    <a:cubicBezTo>
                      <a:pt x="53" y="17"/>
                      <a:pt x="46" y="36"/>
                      <a:pt x="42" y="55"/>
                    </a:cubicBezTo>
                    <a:cubicBezTo>
                      <a:pt x="33" y="99"/>
                      <a:pt x="22" y="142"/>
                      <a:pt x="10" y="185"/>
                    </a:cubicBezTo>
                    <a:cubicBezTo>
                      <a:pt x="9" y="189"/>
                      <a:pt x="8" y="194"/>
                      <a:pt x="3" y="197"/>
                    </a:cubicBezTo>
                    <a:cubicBezTo>
                      <a:pt x="0" y="181"/>
                      <a:pt x="7" y="165"/>
                      <a:pt x="11" y="151"/>
                    </a:cubicBezTo>
                    <a:cubicBezTo>
                      <a:pt x="24" y="107"/>
                      <a:pt x="29" y="61"/>
                      <a:pt x="45" y="18"/>
                    </a:cubicBezTo>
                    <a:cubicBezTo>
                      <a:pt x="48" y="10"/>
                      <a:pt x="48" y="2"/>
                      <a:pt x="58" y="0"/>
                    </a:cubicBezTo>
                    <a:close/>
                  </a:path>
                </a:pathLst>
              </a:custGeom>
              <a:solidFill>
                <a:srgbClr val="B0866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2" name="Freeform 270">
                <a:extLst>
                  <a:ext uri="{FF2B5EF4-FFF2-40B4-BE49-F238E27FC236}">
                    <a16:creationId xmlns:a16="http://schemas.microsoft.com/office/drawing/2014/main" id="{914E0087-9008-40D0-B66D-640AFD4FF6A2}"/>
                  </a:ext>
                </a:extLst>
              </p:cNvPr>
              <p:cNvSpPr>
                <a:spLocks/>
              </p:cNvSpPr>
              <p:nvPr/>
            </p:nvSpPr>
            <p:spPr bwMode="auto">
              <a:xfrm>
                <a:off x="755" y="2078"/>
                <a:ext cx="108" cy="221"/>
              </a:xfrm>
              <a:custGeom>
                <a:avLst/>
                <a:gdLst>
                  <a:gd name="T0" fmla="*/ 52 w 96"/>
                  <a:gd name="T1" fmla="*/ 115 h 197"/>
                  <a:gd name="T2" fmla="*/ 44 w 96"/>
                  <a:gd name="T3" fmla="*/ 105 h 197"/>
                  <a:gd name="T4" fmla="*/ 0 w 96"/>
                  <a:gd name="T5" fmla="*/ 197 h 197"/>
                  <a:gd name="T6" fmla="*/ 32 w 96"/>
                  <a:gd name="T7" fmla="*/ 111 h 197"/>
                  <a:gd name="T8" fmla="*/ 32 w 96"/>
                  <a:gd name="T9" fmla="*/ 111 h 197"/>
                  <a:gd name="T10" fmla="*/ 68 w 96"/>
                  <a:gd name="T11" fmla="*/ 39 h 197"/>
                  <a:gd name="T12" fmla="*/ 68 w 96"/>
                  <a:gd name="T13" fmla="*/ 39 h 197"/>
                  <a:gd name="T14" fmla="*/ 89 w 96"/>
                  <a:gd name="T15" fmla="*/ 0 h 197"/>
                  <a:gd name="T16" fmla="*/ 88 w 96"/>
                  <a:gd name="T17" fmla="*/ 14 h 197"/>
                  <a:gd name="T18" fmla="*/ 56 w 96"/>
                  <a:gd name="T19" fmla="*/ 92 h 197"/>
                  <a:gd name="T20" fmla="*/ 52 w 96"/>
                  <a:gd name="T21" fmla="*/ 115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6" h="197">
                    <a:moveTo>
                      <a:pt x="52" y="115"/>
                    </a:moveTo>
                    <a:cubicBezTo>
                      <a:pt x="41" y="119"/>
                      <a:pt x="48" y="109"/>
                      <a:pt x="44" y="105"/>
                    </a:cubicBezTo>
                    <a:cubicBezTo>
                      <a:pt x="31" y="137"/>
                      <a:pt x="17" y="167"/>
                      <a:pt x="0" y="197"/>
                    </a:cubicBezTo>
                    <a:cubicBezTo>
                      <a:pt x="5" y="166"/>
                      <a:pt x="26" y="141"/>
                      <a:pt x="32" y="111"/>
                    </a:cubicBezTo>
                    <a:cubicBezTo>
                      <a:pt x="32" y="111"/>
                      <a:pt x="32" y="111"/>
                      <a:pt x="32" y="111"/>
                    </a:cubicBezTo>
                    <a:cubicBezTo>
                      <a:pt x="45" y="87"/>
                      <a:pt x="53" y="62"/>
                      <a:pt x="68" y="39"/>
                    </a:cubicBezTo>
                    <a:cubicBezTo>
                      <a:pt x="68" y="39"/>
                      <a:pt x="68" y="39"/>
                      <a:pt x="68" y="39"/>
                    </a:cubicBezTo>
                    <a:cubicBezTo>
                      <a:pt x="79" y="29"/>
                      <a:pt x="79" y="12"/>
                      <a:pt x="89" y="0"/>
                    </a:cubicBezTo>
                    <a:cubicBezTo>
                      <a:pt x="96" y="5"/>
                      <a:pt x="90" y="10"/>
                      <a:pt x="88" y="14"/>
                    </a:cubicBezTo>
                    <a:cubicBezTo>
                      <a:pt x="78" y="40"/>
                      <a:pt x="67" y="66"/>
                      <a:pt x="56" y="92"/>
                    </a:cubicBezTo>
                    <a:cubicBezTo>
                      <a:pt x="53" y="100"/>
                      <a:pt x="51" y="107"/>
                      <a:pt x="52" y="115"/>
                    </a:cubicBezTo>
                    <a:close/>
                  </a:path>
                </a:pathLst>
              </a:custGeom>
              <a:solidFill>
                <a:srgbClr val="956D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3" name="Freeform 271">
                <a:extLst>
                  <a:ext uri="{FF2B5EF4-FFF2-40B4-BE49-F238E27FC236}">
                    <a16:creationId xmlns:a16="http://schemas.microsoft.com/office/drawing/2014/main" id="{B6BC7557-80C9-45D9-8C37-09F9EB90CFA0}"/>
                  </a:ext>
                </a:extLst>
              </p:cNvPr>
              <p:cNvSpPr>
                <a:spLocks/>
              </p:cNvSpPr>
              <p:nvPr/>
            </p:nvSpPr>
            <p:spPr bwMode="auto">
              <a:xfrm>
                <a:off x="1268" y="1334"/>
                <a:ext cx="44" cy="250"/>
              </a:xfrm>
              <a:custGeom>
                <a:avLst/>
                <a:gdLst>
                  <a:gd name="T0" fmla="*/ 28 w 39"/>
                  <a:gd name="T1" fmla="*/ 9 h 223"/>
                  <a:gd name="T2" fmla="*/ 39 w 39"/>
                  <a:gd name="T3" fmla="*/ 2 h 223"/>
                  <a:gd name="T4" fmla="*/ 23 w 39"/>
                  <a:gd name="T5" fmla="*/ 57 h 223"/>
                  <a:gd name="T6" fmla="*/ 10 w 39"/>
                  <a:gd name="T7" fmla="*/ 134 h 223"/>
                  <a:gd name="T8" fmla="*/ 18 w 39"/>
                  <a:gd name="T9" fmla="*/ 148 h 223"/>
                  <a:gd name="T10" fmla="*/ 19 w 39"/>
                  <a:gd name="T11" fmla="*/ 152 h 223"/>
                  <a:gd name="T12" fmla="*/ 6 w 39"/>
                  <a:gd name="T13" fmla="*/ 223 h 223"/>
                  <a:gd name="T14" fmla="*/ 4 w 39"/>
                  <a:gd name="T15" fmla="*/ 218 h 223"/>
                  <a:gd name="T16" fmla="*/ 3 w 39"/>
                  <a:gd name="T17" fmla="*/ 106 h 223"/>
                  <a:gd name="T18" fmla="*/ 14 w 39"/>
                  <a:gd name="T19" fmla="*/ 60 h 223"/>
                  <a:gd name="T20" fmla="*/ 28 w 39"/>
                  <a:gd name="T21" fmla="*/ 9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9" h="223">
                    <a:moveTo>
                      <a:pt x="28" y="9"/>
                    </a:moveTo>
                    <a:cubicBezTo>
                      <a:pt x="31" y="7"/>
                      <a:pt x="31" y="0"/>
                      <a:pt x="39" y="2"/>
                    </a:cubicBezTo>
                    <a:cubicBezTo>
                      <a:pt x="34" y="20"/>
                      <a:pt x="30" y="39"/>
                      <a:pt x="23" y="57"/>
                    </a:cubicBezTo>
                    <a:cubicBezTo>
                      <a:pt x="14" y="82"/>
                      <a:pt x="6" y="107"/>
                      <a:pt x="10" y="134"/>
                    </a:cubicBezTo>
                    <a:cubicBezTo>
                      <a:pt x="10" y="139"/>
                      <a:pt x="0" y="153"/>
                      <a:pt x="18" y="148"/>
                    </a:cubicBezTo>
                    <a:cubicBezTo>
                      <a:pt x="18" y="148"/>
                      <a:pt x="20" y="151"/>
                      <a:pt x="19" y="152"/>
                    </a:cubicBezTo>
                    <a:cubicBezTo>
                      <a:pt x="15" y="175"/>
                      <a:pt x="16" y="199"/>
                      <a:pt x="6" y="223"/>
                    </a:cubicBezTo>
                    <a:cubicBezTo>
                      <a:pt x="5" y="220"/>
                      <a:pt x="4" y="219"/>
                      <a:pt x="4" y="218"/>
                    </a:cubicBezTo>
                    <a:cubicBezTo>
                      <a:pt x="15" y="181"/>
                      <a:pt x="2" y="143"/>
                      <a:pt x="3" y="106"/>
                    </a:cubicBezTo>
                    <a:cubicBezTo>
                      <a:pt x="4" y="90"/>
                      <a:pt x="3" y="75"/>
                      <a:pt x="14" y="60"/>
                    </a:cubicBezTo>
                    <a:cubicBezTo>
                      <a:pt x="24" y="47"/>
                      <a:pt x="27" y="27"/>
                      <a:pt x="28" y="9"/>
                    </a:cubicBezTo>
                    <a:close/>
                  </a:path>
                </a:pathLst>
              </a:custGeom>
              <a:solidFill>
                <a:srgbClr val="9071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4" name="Freeform 272">
                <a:extLst>
                  <a:ext uri="{FF2B5EF4-FFF2-40B4-BE49-F238E27FC236}">
                    <a16:creationId xmlns:a16="http://schemas.microsoft.com/office/drawing/2014/main" id="{72F3E331-3B0A-4879-A23C-3102F851677F}"/>
                  </a:ext>
                </a:extLst>
              </p:cNvPr>
              <p:cNvSpPr>
                <a:spLocks/>
              </p:cNvSpPr>
              <p:nvPr/>
            </p:nvSpPr>
            <p:spPr bwMode="auto">
              <a:xfrm>
                <a:off x="1004" y="2656"/>
                <a:ext cx="69" cy="55"/>
              </a:xfrm>
              <a:custGeom>
                <a:avLst/>
                <a:gdLst>
                  <a:gd name="T0" fmla="*/ 23 w 62"/>
                  <a:gd name="T1" fmla="*/ 40 h 49"/>
                  <a:gd name="T2" fmla="*/ 3 w 62"/>
                  <a:gd name="T3" fmla="*/ 11 h 49"/>
                  <a:gd name="T4" fmla="*/ 7 w 62"/>
                  <a:gd name="T5" fmla="*/ 0 h 49"/>
                  <a:gd name="T6" fmla="*/ 11 w 62"/>
                  <a:gd name="T7" fmla="*/ 1 h 49"/>
                  <a:gd name="T8" fmla="*/ 23 w 62"/>
                  <a:gd name="T9" fmla="*/ 4 h 49"/>
                  <a:gd name="T10" fmla="*/ 35 w 62"/>
                  <a:gd name="T11" fmla="*/ 9 h 49"/>
                  <a:gd name="T12" fmla="*/ 51 w 62"/>
                  <a:gd name="T13" fmla="*/ 12 h 49"/>
                  <a:gd name="T14" fmla="*/ 55 w 62"/>
                  <a:gd name="T15" fmla="*/ 16 h 49"/>
                  <a:gd name="T16" fmla="*/ 49 w 62"/>
                  <a:gd name="T17" fmla="*/ 21 h 49"/>
                  <a:gd name="T18" fmla="*/ 53 w 62"/>
                  <a:gd name="T19" fmla="*/ 25 h 49"/>
                  <a:gd name="T20" fmla="*/ 61 w 62"/>
                  <a:gd name="T21" fmla="*/ 45 h 49"/>
                  <a:gd name="T22" fmla="*/ 51 w 62"/>
                  <a:gd name="T23" fmla="*/ 48 h 49"/>
                  <a:gd name="T24" fmla="*/ 35 w 62"/>
                  <a:gd name="T25" fmla="*/ 31 h 49"/>
                  <a:gd name="T26" fmla="*/ 30 w 62"/>
                  <a:gd name="T27" fmla="*/ 23 h 49"/>
                  <a:gd name="T28" fmla="*/ 23 w 62"/>
                  <a:gd name="T29" fmla="*/ 4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2" h="49">
                    <a:moveTo>
                      <a:pt x="23" y="40"/>
                    </a:moveTo>
                    <a:cubicBezTo>
                      <a:pt x="14" y="32"/>
                      <a:pt x="8" y="22"/>
                      <a:pt x="3" y="11"/>
                    </a:cubicBezTo>
                    <a:cubicBezTo>
                      <a:pt x="0" y="4"/>
                      <a:pt x="6" y="4"/>
                      <a:pt x="7" y="0"/>
                    </a:cubicBezTo>
                    <a:cubicBezTo>
                      <a:pt x="8" y="1"/>
                      <a:pt x="10" y="1"/>
                      <a:pt x="11" y="1"/>
                    </a:cubicBezTo>
                    <a:cubicBezTo>
                      <a:pt x="15" y="3"/>
                      <a:pt x="20" y="0"/>
                      <a:pt x="23" y="4"/>
                    </a:cubicBezTo>
                    <a:cubicBezTo>
                      <a:pt x="27" y="5"/>
                      <a:pt x="31" y="7"/>
                      <a:pt x="35" y="9"/>
                    </a:cubicBezTo>
                    <a:cubicBezTo>
                      <a:pt x="40" y="12"/>
                      <a:pt x="47" y="6"/>
                      <a:pt x="51" y="12"/>
                    </a:cubicBezTo>
                    <a:cubicBezTo>
                      <a:pt x="52" y="13"/>
                      <a:pt x="54" y="15"/>
                      <a:pt x="55" y="16"/>
                    </a:cubicBezTo>
                    <a:cubicBezTo>
                      <a:pt x="53" y="18"/>
                      <a:pt x="44" y="12"/>
                      <a:pt x="49" y="21"/>
                    </a:cubicBezTo>
                    <a:cubicBezTo>
                      <a:pt x="50" y="23"/>
                      <a:pt x="52" y="23"/>
                      <a:pt x="53" y="25"/>
                    </a:cubicBezTo>
                    <a:cubicBezTo>
                      <a:pt x="56" y="32"/>
                      <a:pt x="62" y="37"/>
                      <a:pt x="61" y="45"/>
                    </a:cubicBezTo>
                    <a:cubicBezTo>
                      <a:pt x="60" y="49"/>
                      <a:pt x="54" y="48"/>
                      <a:pt x="51" y="48"/>
                    </a:cubicBezTo>
                    <a:cubicBezTo>
                      <a:pt x="41" y="47"/>
                      <a:pt x="36" y="41"/>
                      <a:pt x="35" y="31"/>
                    </a:cubicBezTo>
                    <a:cubicBezTo>
                      <a:pt x="35" y="28"/>
                      <a:pt x="34" y="24"/>
                      <a:pt x="30" y="23"/>
                    </a:cubicBezTo>
                    <a:cubicBezTo>
                      <a:pt x="22" y="26"/>
                      <a:pt x="38" y="39"/>
                      <a:pt x="23" y="40"/>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5" name="Freeform 273">
                <a:extLst>
                  <a:ext uri="{FF2B5EF4-FFF2-40B4-BE49-F238E27FC236}">
                    <a16:creationId xmlns:a16="http://schemas.microsoft.com/office/drawing/2014/main" id="{0F77423A-B15D-4866-99C6-3DE331689A7B}"/>
                  </a:ext>
                </a:extLst>
              </p:cNvPr>
              <p:cNvSpPr>
                <a:spLocks/>
              </p:cNvSpPr>
              <p:nvPr/>
            </p:nvSpPr>
            <p:spPr bwMode="auto">
              <a:xfrm>
                <a:off x="1069" y="1374"/>
                <a:ext cx="73" cy="215"/>
              </a:xfrm>
              <a:custGeom>
                <a:avLst/>
                <a:gdLst>
                  <a:gd name="T0" fmla="*/ 65 w 65"/>
                  <a:gd name="T1" fmla="*/ 5 h 191"/>
                  <a:gd name="T2" fmla="*/ 35 w 65"/>
                  <a:gd name="T3" fmla="*/ 99 h 191"/>
                  <a:gd name="T4" fmla="*/ 0 w 65"/>
                  <a:gd name="T5" fmla="*/ 191 h 191"/>
                  <a:gd name="T6" fmla="*/ 60 w 65"/>
                  <a:gd name="T7" fmla="*/ 0 h 191"/>
                  <a:gd name="T8" fmla="*/ 65 w 65"/>
                  <a:gd name="T9" fmla="*/ 5 h 191"/>
                </a:gdLst>
                <a:ahLst/>
                <a:cxnLst>
                  <a:cxn ang="0">
                    <a:pos x="T0" y="T1"/>
                  </a:cxn>
                  <a:cxn ang="0">
                    <a:pos x="T2" y="T3"/>
                  </a:cxn>
                  <a:cxn ang="0">
                    <a:pos x="T4" y="T5"/>
                  </a:cxn>
                  <a:cxn ang="0">
                    <a:pos x="T6" y="T7"/>
                  </a:cxn>
                  <a:cxn ang="0">
                    <a:pos x="T8" y="T9"/>
                  </a:cxn>
                </a:cxnLst>
                <a:rect l="0" t="0" r="r" b="b"/>
                <a:pathLst>
                  <a:path w="65" h="191">
                    <a:moveTo>
                      <a:pt x="65" y="5"/>
                    </a:moveTo>
                    <a:cubicBezTo>
                      <a:pt x="57" y="37"/>
                      <a:pt x="43" y="67"/>
                      <a:pt x="35" y="99"/>
                    </a:cubicBezTo>
                    <a:cubicBezTo>
                      <a:pt x="27" y="131"/>
                      <a:pt x="14" y="161"/>
                      <a:pt x="0" y="191"/>
                    </a:cubicBezTo>
                    <a:cubicBezTo>
                      <a:pt x="19" y="127"/>
                      <a:pt x="36" y="63"/>
                      <a:pt x="60" y="0"/>
                    </a:cubicBezTo>
                    <a:cubicBezTo>
                      <a:pt x="63" y="1"/>
                      <a:pt x="63" y="3"/>
                      <a:pt x="65" y="5"/>
                    </a:cubicBezTo>
                    <a:close/>
                  </a:path>
                </a:pathLst>
              </a:custGeom>
              <a:solidFill>
                <a:srgbClr val="A97E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6" name="Freeform 274">
                <a:extLst>
                  <a:ext uri="{FF2B5EF4-FFF2-40B4-BE49-F238E27FC236}">
                    <a16:creationId xmlns:a16="http://schemas.microsoft.com/office/drawing/2014/main" id="{70B3FA22-7957-48B9-95C3-49519285D6AD}"/>
                  </a:ext>
                </a:extLst>
              </p:cNvPr>
              <p:cNvSpPr>
                <a:spLocks/>
              </p:cNvSpPr>
              <p:nvPr/>
            </p:nvSpPr>
            <p:spPr bwMode="auto">
              <a:xfrm>
                <a:off x="1535" y="2310"/>
                <a:ext cx="24" cy="211"/>
              </a:xfrm>
              <a:custGeom>
                <a:avLst/>
                <a:gdLst>
                  <a:gd name="T0" fmla="*/ 18 w 21"/>
                  <a:gd name="T1" fmla="*/ 0 h 188"/>
                  <a:gd name="T2" fmla="*/ 21 w 21"/>
                  <a:gd name="T3" fmla="*/ 0 h 188"/>
                  <a:gd name="T4" fmla="*/ 16 w 21"/>
                  <a:gd name="T5" fmla="*/ 122 h 188"/>
                  <a:gd name="T6" fmla="*/ 9 w 21"/>
                  <a:gd name="T7" fmla="*/ 188 h 188"/>
                  <a:gd name="T8" fmla="*/ 5 w 21"/>
                  <a:gd name="T9" fmla="*/ 171 h 188"/>
                  <a:gd name="T10" fmla="*/ 9 w 21"/>
                  <a:gd name="T11" fmla="*/ 100 h 188"/>
                  <a:gd name="T12" fmla="*/ 13 w 21"/>
                  <a:gd name="T13" fmla="*/ 10 h 188"/>
                  <a:gd name="T14" fmla="*/ 18 w 21"/>
                  <a:gd name="T15" fmla="*/ 0 h 1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188">
                    <a:moveTo>
                      <a:pt x="18" y="0"/>
                    </a:moveTo>
                    <a:cubicBezTo>
                      <a:pt x="19" y="0"/>
                      <a:pt x="20" y="0"/>
                      <a:pt x="21" y="0"/>
                    </a:cubicBezTo>
                    <a:cubicBezTo>
                      <a:pt x="20" y="41"/>
                      <a:pt x="19" y="82"/>
                      <a:pt x="16" y="122"/>
                    </a:cubicBezTo>
                    <a:cubicBezTo>
                      <a:pt x="15" y="144"/>
                      <a:pt x="12" y="166"/>
                      <a:pt x="9" y="188"/>
                    </a:cubicBezTo>
                    <a:cubicBezTo>
                      <a:pt x="0" y="184"/>
                      <a:pt x="5" y="177"/>
                      <a:pt x="5" y="171"/>
                    </a:cubicBezTo>
                    <a:cubicBezTo>
                      <a:pt x="10" y="148"/>
                      <a:pt x="14" y="122"/>
                      <a:pt x="9" y="100"/>
                    </a:cubicBezTo>
                    <a:cubicBezTo>
                      <a:pt x="2" y="69"/>
                      <a:pt x="14" y="40"/>
                      <a:pt x="13" y="10"/>
                    </a:cubicBezTo>
                    <a:cubicBezTo>
                      <a:pt x="13" y="6"/>
                      <a:pt x="14" y="2"/>
                      <a:pt x="18" y="0"/>
                    </a:cubicBezTo>
                    <a:close/>
                  </a:path>
                </a:pathLst>
              </a:custGeom>
              <a:solidFill>
                <a:srgbClr val="9A746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7" name="Freeform 275">
                <a:extLst>
                  <a:ext uri="{FF2B5EF4-FFF2-40B4-BE49-F238E27FC236}">
                    <a16:creationId xmlns:a16="http://schemas.microsoft.com/office/drawing/2014/main" id="{362D7906-5CAC-4CF9-8C16-AC074E2F2714}"/>
                  </a:ext>
                </a:extLst>
              </p:cNvPr>
              <p:cNvSpPr>
                <a:spLocks/>
              </p:cNvSpPr>
              <p:nvPr/>
            </p:nvSpPr>
            <p:spPr bwMode="auto">
              <a:xfrm>
                <a:off x="1633" y="1975"/>
                <a:ext cx="21" cy="213"/>
              </a:xfrm>
              <a:custGeom>
                <a:avLst/>
                <a:gdLst>
                  <a:gd name="T0" fmla="*/ 3 w 19"/>
                  <a:gd name="T1" fmla="*/ 7 h 189"/>
                  <a:gd name="T2" fmla="*/ 13 w 19"/>
                  <a:gd name="T3" fmla="*/ 8 h 189"/>
                  <a:gd name="T4" fmla="*/ 11 w 19"/>
                  <a:gd name="T5" fmla="*/ 28 h 189"/>
                  <a:gd name="T6" fmla="*/ 15 w 19"/>
                  <a:gd name="T7" fmla="*/ 171 h 189"/>
                  <a:gd name="T8" fmla="*/ 11 w 19"/>
                  <a:gd name="T9" fmla="*/ 189 h 189"/>
                  <a:gd name="T10" fmla="*/ 3 w 19"/>
                  <a:gd name="T11" fmla="*/ 7 h 189"/>
                </a:gdLst>
                <a:ahLst/>
                <a:cxnLst>
                  <a:cxn ang="0">
                    <a:pos x="T0" y="T1"/>
                  </a:cxn>
                  <a:cxn ang="0">
                    <a:pos x="T2" y="T3"/>
                  </a:cxn>
                  <a:cxn ang="0">
                    <a:pos x="T4" y="T5"/>
                  </a:cxn>
                  <a:cxn ang="0">
                    <a:pos x="T6" y="T7"/>
                  </a:cxn>
                  <a:cxn ang="0">
                    <a:pos x="T8" y="T9"/>
                  </a:cxn>
                  <a:cxn ang="0">
                    <a:pos x="T10" y="T11"/>
                  </a:cxn>
                </a:cxnLst>
                <a:rect l="0" t="0" r="r" b="b"/>
                <a:pathLst>
                  <a:path w="19" h="189">
                    <a:moveTo>
                      <a:pt x="3" y="7"/>
                    </a:moveTo>
                    <a:cubicBezTo>
                      <a:pt x="7" y="4"/>
                      <a:pt x="12" y="0"/>
                      <a:pt x="13" y="8"/>
                    </a:cubicBezTo>
                    <a:cubicBezTo>
                      <a:pt x="13" y="15"/>
                      <a:pt x="12" y="21"/>
                      <a:pt x="11" y="28"/>
                    </a:cubicBezTo>
                    <a:cubicBezTo>
                      <a:pt x="7" y="76"/>
                      <a:pt x="19" y="123"/>
                      <a:pt x="15" y="171"/>
                    </a:cubicBezTo>
                    <a:cubicBezTo>
                      <a:pt x="15" y="177"/>
                      <a:pt x="18" y="184"/>
                      <a:pt x="11" y="189"/>
                    </a:cubicBezTo>
                    <a:cubicBezTo>
                      <a:pt x="6" y="129"/>
                      <a:pt x="0" y="68"/>
                      <a:pt x="3" y="7"/>
                    </a:cubicBezTo>
                    <a:close/>
                  </a:path>
                </a:pathLst>
              </a:custGeom>
              <a:solidFill>
                <a:srgbClr val="AE83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8" name="Freeform 276">
                <a:extLst>
                  <a:ext uri="{FF2B5EF4-FFF2-40B4-BE49-F238E27FC236}">
                    <a16:creationId xmlns:a16="http://schemas.microsoft.com/office/drawing/2014/main" id="{714F8B60-235E-4F8E-924D-58AA1C6D4BBB}"/>
                  </a:ext>
                </a:extLst>
              </p:cNvPr>
              <p:cNvSpPr>
                <a:spLocks/>
              </p:cNvSpPr>
              <p:nvPr/>
            </p:nvSpPr>
            <p:spPr bwMode="auto">
              <a:xfrm>
                <a:off x="1623" y="1245"/>
                <a:ext cx="53" cy="250"/>
              </a:xfrm>
              <a:custGeom>
                <a:avLst/>
                <a:gdLst>
                  <a:gd name="T0" fmla="*/ 40 w 47"/>
                  <a:gd name="T1" fmla="*/ 216 h 222"/>
                  <a:gd name="T2" fmla="*/ 36 w 47"/>
                  <a:gd name="T3" fmla="*/ 176 h 222"/>
                  <a:gd name="T4" fmla="*/ 28 w 47"/>
                  <a:gd name="T5" fmla="*/ 135 h 222"/>
                  <a:gd name="T6" fmla="*/ 5 w 47"/>
                  <a:gd name="T7" fmla="*/ 33 h 222"/>
                  <a:gd name="T8" fmla="*/ 5 w 47"/>
                  <a:gd name="T9" fmla="*/ 0 h 222"/>
                  <a:gd name="T10" fmla="*/ 12 w 47"/>
                  <a:gd name="T11" fmla="*/ 1 h 222"/>
                  <a:gd name="T12" fmla="*/ 25 w 47"/>
                  <a:gd name="T13" fmla="*/ 63 h 222"/>
                  <a:gd name="T14" fmla="*/ 44 w 47"/>
                  <a:gd name="T15" fmla="*/ 168 h 222"/>
                  <a:gd name="T16" fmla="*/ 47 w 47"/>
                  <a:gd name="T17" fmla="*/ 219 h 222"/>
                  <a:gd name="T18" fmla="*/ 41 w 47"/>
                  <a:gd name="T19" fmla="*/ 220 h 222"/>
                  <a:gd name="T20" fmla="*/ 40 w 47"/>
                  <a:gd name="T21" fmla="*/ 216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7" h="222">
                    <a:moveTo>
                      <a:pt x="40" y="216"/>
                    </a:moveTo>
                    <a:cubicBezTo>
                      <a:pt x="38" y="203"/>
                      <a:pt x="37" y="189"/>
                      <a:pt x="36" y="176"/>
                    </a:cubicBezTo>
                    <a:cubicBezTo>
                      <a:pt x="29" y="163"/>
                      <a:pt x="30" y="149"/>
                      <a:pt x="28" y="135"/>
                    </a:cubicBezTo>
                    <a:cubicBezTo>
                      <a:pt x="23" y="100"/>
                      <a:pt x="12" y="67"/>
                      <a:pt x="5" y="33"/>
                    </a:cubicBezTo>
                    <a:cubicBezTo>
                      <a:pt x="2" y="22"/>
                      <a:pt x="0" y="11"/>
                      <a:pt x="5" y="0"/>
                    </a:cubicBezTo>
                    <a:cubicBezTo>
                      <a:pt x="7" y="0"/>
                      <a:pt x="10" y="1"/>
                      <a:pt x="12" y="1"/>
                    </a:cubicBezTo>
                    <a:cubicBezTo>
                      <a:pt x="12" y="23"/>
                      <a:pt x="19" y="42"/>
                      <a:pt x="25" y="63"/>
                    </a:cubicBezTo>
                    <a:cubicBezTo>
                      <a:pt x="36" y="97"/>
                      <a:pt x="42" y="132"/>
                      <a:pt x="44" y="168"/>
                    </a:cubicBezTo>
                    <a:cubicBezTo>
                      <a:pt x="46" y="185"/>
                      <a:pt x="46" y="202"/>
                      <a:pt x="47" y="219"/>
                    </a:cubicBezTo>
                    <a:cubicBezTo>
                      <a:pt x="45" y="222"/>
                      <a:pt x="43" y="222"/>
                      <a:pt x="41" y="220"/>
                    </a:cubicBezTo>
                    <a:cubicBezTo>
                      <a:pt x="41" y="218"/>
                      <a:pt x="40" y="217"/>
                      <a:pt x="40" y="216"/>
                    </a:cubicBezTo>
                    <a:close/>
                  </a:path>
                </a:pathLst>
              </a:custGeom>
              <a:solidFill>
                <a:srgbClr val="7A60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9" name="Freeform 277">
                <a:extLst>
                  <a:ext uri="{FF2B5EF4-FFF2-40B4-BE49-F238E27FC236}">
                    <a16:creationId xmlns:a16="http://schemas.microsoft.com/office/drawing/2014/main" id="{635A4516-CC13-4EB1-8690-9AC243ACAEDD}"/>
                  </a:ext>
                </a:extLst>
              </p:cNvPr>
              <p:cNvSpPr>
                <a:spLocks/>
              </p:cNvSpPr>
              <p:nvPr/>
            </p:nvSpPr>
            <p:spPr bwMode="auto">
              <a:xfrm>
                <a:off x="976" y="2435"/>
                <a:ext cx="83" cy="208"/>
              </a:xfrm>
              <a:custGeom>
                <a:avLst/>
                <a:gdLst>
                  <a:gd name="T0" fmla="*/ 8 w 74"/>
                  <a:gd name="T1" fmla="*/ 185 h 185"/>
                  <a:gd name="T2" fmla="*/ 0 w 74"/>
                  <a:gd name="T3" fmla="*/ 181 h 185"/>
                  <a:gd name="T4" fmla="*/ 8 w 74"/>
                  <a:gd name="T5" fmla="*/ 163 h 185"/>
                  <a:gd name="T6" fmla="*/ 48 w 74"/>
                  <a:gd name="T7" fmla="*/ 46 h 185"/>
                  <a:gd name="T8" fmla="*/ 71 w 74"/>
                  <a:gd name="T9" fmla="*/ 0 h 185"/>
                  <a:gd name="T10" fmla="*/ 60 w 74"/>
                  <a:gd name="T11" fmla="*/ 37 h 185"/>
                  <a:gd name="T12" fmla="*/ 42 w 74"/>
                  <a:gd name="T13" fmla="*/ 99 h 185"/>
                  <a:gd name="T14" fmla="*/ 21 w 74"/>
                  <a:gd name="T15" fmla="*/ 150 h 185"/>
                  <a:gd name="T16" fmla="*/ 8 w 74"/>
                  <a:gd name="T17" fmla="*/ 185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4" h="185">
                    <a:moveTo>
                      <a:pt x="8" y="185"/>
                    </a:moveTo>
                    <a:cubicBezTo>
                      <a:pt x="5" y="185"/>
                      <a:pt x="2" y="185"/>
                      <a:pt x="0" y="181"/>
                    </a:cubicBezTo>
                    <a:cubicBezTo>
                      <a:pt x="2" y="175"/>
                      <a:pt x="4" y="168"/>
                      <a:pt x="8" y="163"/>
                    </a:cubicBezTo>
                    <a:cubicBezTo>
                      <a:pt x="33" y="128"/>
                      <a:pt x="29" y="83"/>
                      <a:pt x="48" y="46"/>
                    </a:cubicBezTo>
                    <a:cubicBezTo>
                      <a:pt x="56" y="31"/>
                      <a:pt x="59" y="15"/>
                      <a:pt x="71" y="0"/>
                    </a:cubicBezTo>
                    <a:cubicBezTo>
                      <a:pt x="74" y="16"/>
                      <a:pt x="64" y="25"/>
                      <a:pt x="60" y="37"/>
                    </a:cubicBezTo>
                    <a:cubicBezTo>
                      <a:pt x="54" y="58"/>
                      <a:pt x="41" y="75"/>
                      <a:pt x="42" y="99"/>
                    </a:cubicBezTo>
                    <a:cubicBezTo>
                      <a:pt x="43" y="117"/>
                      <a:pt x="29" y="134"/>
                      <a:pt x="21" y="150"/>
                    </a:cubicBezTo>
                    <a:cubicBezTo>
                      <a:pt x="15" y="161"/>
                      <a:pt x="6" y="171"/>
                      <a:pt x="8" y="185"/>
                    </a:cubicBezTo>
                    <a:close/>
                  </a:path>
                </a:pathLst>
              </a:custGeom>
              <a:solidFill>
                <a:srgbClr val="916E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0" name="Freeform 278">
                <a:extLst>
                  <a:ext uri="{FF2B5EF4-FFF2-40B4-BE49-F238E27FC236}">
                    <a16:creationId xmlns:a16="http://schemas.microsoft.com/office/drawing/2014/main" id="{260B14BE-9571-42A4-B10A-0336A504CB61}"/>
                  </a:ext>
                </a:extLst>
              </p:cNvPr>
              <p:cNvSpPr>
                <a:spLocks/>
              </p:cNvSpPr>
              <p:nvPr/>
            </p:nvSpPr>
            <p:spPr bwMode="auto">
              <a:xfrm>
                <a:off x="1191" y="2208"/>
                <a:ext cx="60" cy="228"/>
              </a:xfrm>
              <a:custGeom>
                <a:avLst/>
                <a:gdLst>
                  <a:gd name="T0" fmla="*/ 8 w 53"/>
                  <a:gd name="T1" fmla="*/ 203 h 203"/>
                  <a:gd name="T2" fmla="*/ 4 w 53"/>
                  <a:gd name="T3" fmla="*/ 183 h 203"/>
                  <a:gd name="T4" fmla="*/ 48 w 53"/>
                  <a:gd name="T5" fmla="*/ 0 h 203"/>
                  <a:gd name="T6" fmla="*/ 53 w 53"/>
                  <a:gd name="T7" fmla="*/ 1 h 203"/>
                  <a:gd name="T8" fmla="*/ 8 w 53"/>
                  <a:gd name="T9" fmla="*/ 203 h 203"/>
                </a:gdLst>
                <a:ahLst/>
                <a:cxnLst>
                  <a:cxn ang="0">
                    <a:pos x="T0" y="T1"/>
                  </a:cxn>
                  <a:cxn ang="0">
                    <a:pos x="T2" y="T3"/>
                  </a:cxn>
                  <a:cxn ang="0">
                    <a:pos x="T4" y="T5"/>
                  </a:cxn>
                  <a:cxn ang="0">
                    <a:pos x="T6" y="T7"/>
                  </a:cxn>
                  <a:cxn ang="0">
                    <a:pos x="T8" y="T9"/>
                  </a:cxn>
                </a:cxnLst>
                <a:rect l="0" t="0" r="r" b="b"/>
                <a:pathLst>
                  <a:path w="53" h="203">
                    <a:moveTo>
                      <a:pt x="8" y="203"/>
                    </a:moveTo>
                    <a:cubicBezTo>
                      <a:pt x="0" y="198"/>
                      <a:pt x="6" y="190"/>
                      <a:pt x="4" y="183"/>
                    </a:cubicBezTo>
                    <a:cubicBezTo>
                      <a:pt x="25" y="123"/>
                      <a:pt x="29" y="60"/>
                      <a:pt x="48" y="0"/>
                    </a:cubicBezTo>
                    <a:cubicBezTo>
                      <a:pt x="49" y="0"/>
                      <a:pt x="51" y="1"/>
                      <a:pt x="53" y="1"/>
                    </a:cubicBezTo>
                    <a:cubicBezTo>
                      <a:pt x="38" y="69"/>
                      <a:pt x="23" y="136"/>
                      <a:pt x="8" y="203"/>
                    </a:cubicBezTo>
                    <a:close/>
                  </a:path>
                </a:pathLst>
              </a:custGeom>
              <a:solidFill>
                <a:srgbClr val="7C5F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1" name="Freeform 279">
                <a:extLst>
                  <a:ext uri="{FF2B5EF4-FFF2-40B4-BE49-F238E27FC236}">
                    <a16:creationId xmlns:a16="http://schemas.microsoft.com/office/drawing/2014/main" id="{6CC14E6E-61B1-4DE6-9D09-7162155765C6}"/>
                  </a:ext>
                </a:extLst>
              </p:cNvPr>
              <p:cNvSpPr>
                <a:spLocks/>
              </p:cNvSpPr>
              <p:nvPr/>
            </p:nvSpPr>
            <p:spPr bwMode="auto">
              <a:xfrm>
                <a:off x="1010" y="2446"/>
                <a:ext cx="77" cy="165"/>
              </a:xfrm>
              <a:custGeom>
                <a:avLst/>
                <a:gdLst>
                  <a:gd name="T0" fmla="*/ 0 w 68"/>
                  <a:gd name="T1" fmla="*/ 144 h 147"/>
                  <a:gd name="T2" fmla="*/ 36 w 68"/>
                  <a:gd name="T3" fmla="*/ 69 h 147"/>
                  <a:gd name="T4" fmla="*/ 68 w 68"/>
                  <a:gd name="T5" fmla="*/ 0 h 147"/>
                  <a:gd name="T6" fmla="*/ 56 w 68"/>
                  <a:gd name="T7" fmla="*/ 44 h 147"/>
                  <a:gd name="T8" fmla="*/ 5 w 68"/>
                  <a:gd name="T9" fmla="*/ 147 h 147"/>
                  <a:gd name="T10" fmla="*/ 0 w 68"/>
                  <a:gd name="T11" fmla="*/ 144 h 147"/>
                </a:gdLst>
                <a:ahLst/>
                <a:cxnLst>
                  <a:cxn ang="0">
                    <a:pos x="T0" y="T1"/>
                  </a:cxn>
                  <a:cxn ang="0">
                    <a:pos x="T2" y="T3"/>
                  </a:cxn>
                  <a:cxn ang="0">
                    <a:pos x="T4" y="T5"/>
                  </a:cxn>
                  <a:cxn ang="0">
                    <a:pos x="T6" y="T7"/>
                  </a:cxn>
                  <a:cxn ang="0">
                    <a:pos x="T8" y="T9"/>
                  </a:cxn>
                  <a:cxn ang="0">
                    <a:pos x="T10" y="T11"/>
                  </a:cxn>
                </a:cxnLst>
                <a:rect l="0" t="0" r="r" b="b"/>
                <a:pathLst>
                  <a:path w="68" h="147">
                    <a:moveTo>
                      <a:pt x="0" y="144"/>
                    </a:moveTo>
                    <a:cubicBezTo>
                      <a:pt x="12" y="119"/>
                      <a:pt x="29" y="96"/>
                      <a:pt x="36" y="69"/>
                    </a:cubicBezTo>
                    <a:cubicBezTo>
                      <a:pt x="44" y="44"/>
                      <a:pt x="56" y="23"/>
                      <a:pt x="68" y="0"/>
                    </a:cubicBezTo>
                    <a:cubicBezTo>
                      <a:pt x="64" y="14"/>
                      <a:pt x="58" y="29"/>
                      <a:pt x="56" y="44"/>
                    </a:cubicBezTo>
                    <a:cubicBezTo>
                      <a:pt x="50" y="85"/>
                      <a:pt x="20" y="112"/>
                      <a:pt x="5" y="147"/>
                    </a:cubicBezTo>
                    <a:cubicBezTo>
                      <a:pt x="4" y="146"/>
                      <a:pt x="2" y="145"/>
                      <a:pt x="0" y="144"/>
                    </a:cubicBezTo>
                    <a:close/>
                  </a:path>
                </a:pathLst>
              </a:custGeom>
              <a:solidFill>
                <a:srgbClr val="835D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2" name="Freeform 280">
                <a:extLst>
                  <a:ext uri="{FF2B5EF4-FFF2-40B4-BE49-F238E27FC236}">
                    <a16:creationId xmlns:a16="http://schemas.microsoft.com/office/drawing/2014/main" id="{F541793E-BE48-4964-84AE-A5163EC6BAE4}"/>
                  </a:ext>
                </a:extLst>
              </p:cNvPr>
              <p:cNvSpPr>
                <a:spLocks/>
              </p:cNvSpPr>
              <p:nvPr/>
            </p:nvSpPr>
            <p:spPr bwMode="auto">
              <a:xfrm>
                <a:off x="1658" y="2189"/>
                <a:ext cx="14" cy="239"/>
              </a:xfrm>
              <a:custGeom>
                <a:avLst/>
                <a:gdLst>
                  <a:gd name="T0" fmla="*/ 8 w 13"/>
                  <a:gd name="T1" fmla="*/ 185 h 213"/>
                  <a:gd name="T2" fmla="*/ 4 w 13"/>
                  <a:gd name="T3" fmla="*/ 213 h 213"/>
                  <a:gd name="T4" fmla="*/ 2 w 13"/>
                  <a:gd name="T5" fmla="*/ 194 h 213"/>
                  <a:gd name="T6" fmla="*/ 0 w 13"/>
                  <a:gd name="T7" fmla="*/ 132 h 213"/>
                  <a:gd name="T8" fmla="*/ 0 w 13"/>
                  <a:gd name="T9" fmla="*/ 0 h 213"/>
                  <a:gd name="T10" fmla="*/ 8 w 13"/>
                  <a:gd name="T11" fmla="*/ 113 h 213"/>
                  <a:gd name="T12" fmla="*/ 11 w 13"/>
                  <a:gd name="T13" fmla="*/ 170 h 213"/>
                  <a:gd name="T14" fmla="*/ 8 w 13"/>
                  <a:gd name="T15" fmla="*/ 185 h 2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213">
                    <a:moveTo>
                      <a:pt x="8" y="185"/>
                    </a:moveTo>
                    <a:cubicBezTo>
                      <a:pt x="2" y="193"/>
                      <a:pt x="7" y="204"/>
                      <a:pt x="4" y="213"/>
                    </a:cubicBezTo>
                    <a:cubicBezTo>
                      <a:pt x="0" y="207"/>
                      <a:pt x="0" y="199"/>
                      <a:pt x="2" y="194"/>
                    </a:cubicBezTo>
                    <a:cubicBezTo>
                      <a:pt x="8" y="173"/>
                      <a:pt x="2" y="153"/>
                      <a:pt x="0" y="132"/>
                    </a:cubicBezTo>
                    <a:cubicBezTo>
                      <a:pt x="0" y="88"/>
                      <a:pt x="0" y="44"/>
                      <a:pt x="0" y="0"/>
                    </a:cubicBezTo>
                    <a:cubicBezTo>
                      <a:pt x="5" y="37"/>
                      <a:pt x="13" y="74"/>
                      <a:pt x="8" y="113"/>
                    </a:cubicBezTo>
                    <a:cubicBezTo>
                      <a:pt x="5" y="131"/>
                      <a:pt x="8" y="151"/>
                      <a:pt x="11" y="170"/>
                    </a:cubicBezTo>
                    <a:cubicBezTo>
                      <a:pt x="11" y="175"/>
                      <a:pt x="10" y="180"/>
                      <a:pt x="8" y="185"/>
                    </a:cubicBezTo>
                    <a:close/>
                  </a:path>
                </a:pathLst>
              </a:custGeom>
              <a:solidFill>
                <a:srgbClr val="B7917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3" name="Freeform 281">
                <a:extLst>
                  <a:ext uri="{FF2B5EF4-FFF2-40B4-BE49-F238E27FC236}">
                    <a16:creationId xmlns:a16="http://schemas.microsoft.com/office/drawing/2014/main" id="{A9EF92DA-141E-4D54-9469-63D9F18763A0}"/>
                  </a:ext>
                </a:extLst>
              </p:cNvPr>
              <p:cNvSpPr>
                <a:spLocks/>
              </p:cNvSpPr>
              <p:nvPr/>
            </p:nvSpPr>
            <p:spPr bwMode="auto">
              <a:xfrm>
                <a:off x="1065" y="1891"/>
                <a:ext cx="66" cy="183"/>
              </a:xfrm>
              <a:custGeom>
                <a:avLst/>
                <a:gdLst>
                  <a:gd name="T0" fmla="*/ 0 w 58"/>
                  <a:gd name="T1" fmla="*/ 161 h 163"/>
                  <a:gd name="T2" fmla="*/ 53 w 58"/>
                  <a:gd name="T3" fmla="*/ 0 h 163"/>
                  <a:gd name="T4" fmla="*/ 58 w 58"/>
                  <a:gd name="T5" fmla="*/ 1 h 163"/>
                  <a:gd name="T6" fmla="*/ 7 w 58"/>
                  <a:gd name="T7" fmla="*/ 161 h 163"/>
                  <a:gd name="T8" fmla="*/ 0 w 58"/>
                  <a:gd name="T9" fmla="*/ 161 h 163"/>
                </a:gdLst>
                <a:ahLst/>
                <a:cxnLst>
                  <a:cxn ang="0">
                    <a:pos x="T0" y="T1"/>
                  </a:cxn>
                  <a:cxn ang="0">
                    <a:pos x="T2" y="T3"/>
                  </a:cxn>
                  <a:cxn ang="0">
                    <a:pos x="T4" y="T5"/>
                  </a:cxn>
                  <a:cxn ang="0">
                    <a:pos x="T6" y="T7"/>
                  </a:cxn>
                  <a:cxn ang="0">
                    <a:pos x="T8" y="T9"/>
                  </a:cxn>
                </a:cxnLst>
                <a:rect l="0" t="0" r="r" b="b"/>
                <a:pathLst>
                  <a:path w="58" h="163">
                    <a:moveTo>
                      <a:pt x="0" y="161"/>
                    </a:moveTo>
                    <a:cubicBezTo>
                      <a:pt x="18" y="107"/>
                      <a:pt x="35" y="54"/>
                      <a:pt x="53" y="0"/>
                    </a:cubicBezTo>
                    <a:cubicBezTo>
                      <a:pt x="55" y="0"/>
                      <a:pt x="56" y="1"/>
                      <a:pt x="58" y="1"/>
                    </a:cubicBezTo>
                    <a:cubicBezTo>
                      <a:pt x="45" y="56"/>
                      <a:pt x="28" y="109"/>
                      <a:pt x="7" y="161"/>
                    </a:cubicBezTo>
                    <a:cubicBezTo>
                      <a:pt x="5" y="163"/>
                      <a:pt x="3" y="163"/>
                      <a:pt x="0" y="161"/>
                    </a:cubicBezTo>
                    <a:close/>
                  </a:path>
                </a:pathLst>
              </a:custGeom>
              <a:solidFill>
                <a:srgbClr val="BD988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4" name="Freeform 282">
                <a:extLst>
                  <a:ext uri="{FF2B5EF4-FFF2-40B4-BE49-F238E27FC236}">
                    <a16:creationId xmlns:a16="http://schemas.microsoft.com/office/drawing/2014/main" id="{352FF398-A996-4B22-8D39-8F1C9CA9F85E}"/>
                  </a:ext>
                </a:extLst>
              </p:cNvPr>
              <p:cNvSpPr>
                <a:spLocks/>
              </p:cNvSpPr>
              <p:nvPr/>
            </p:nvSpPr>
            <p:spPr bwMode="auto">
              <a:xfrm>
                <a:off x="1571" y="2319"/>
                <a:ext cx="44" cy="219"/>
              </a:xfrm>
              <a:custGeom>
                <a:avLst/>
                <a:gdLst>
                  <a:gd name="T0" fmla="*/ 9 w 39"/>
                  <a:gd name="T1" fmla="*/ 0 h 195"/>
                  <a:gd name="T2" fmla="*/ 14 w 39"/>
                  <a:gd name="T3" fmla="*/ 195 h 195"/>
                  <a:gd name="T4" fmla="*/ 9 w 39"/>
                  <a:gd name="T5" fmla="*/ 0 h 195"/>
                </a:gdLst>
                <a:ahLst/>
                <a:cxnLst>
                  <a:cxn ang="0">
                    <a:pos x="T0" y="T1"/>
                  </a:cxn>
                  <a:cxn ang="0">
                    <a:pos x="T2" y="T3"/>
                  </a:cxn>
                  <a:cxn ang="0">
                    <a:pos x="T4" y="T5"/>
                  </a:cxn>
                </a:cxnLst>
                <a:rect l="0" t="0" r="r" b="b"/>
                <a:pathLst>
                  <a:path w="39" h="195">
                    <a:moveTo>
                      <a:pt x="9" y="0"/>
                    </a:moveTo>
                    <a:cubicBezTo>
                      <a:pt x="10" y="65"/>
                      <a:pt x="39" y="129"/>
                      <a:pt x="14" y="195"/>
                    </a:cubicBezTo>
                    <a:cubicBezTo>
                      <a:pt x="31" y="129"/>
                      <a:pt x="0" y="66"/>
                      <a:pt x="9" y="0"/>
                    </a:cubicBezTo>
                    <a:close/>
                  </a:path>
                </a:pathLst>
              </a:custGeom>
              <a:solidFill>
                <a:srgbClr val="AE876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5" name="Freeform 283">
                <a:extLst>
                  <a:ext uri="{FF2B5EF4-FFF2-40B4-BE49-F238E27FC236}">
                    <a16:creationId xmlns:a16="http://schemas.microsoft.com/office/drawing/2014/main" id="{606DF974-A118-48C0-9831-666E3F89D09D}"/>
                  </a:ext>
                </a:extLst>
              </p:cNvPr>
              <p:cNvSpPr>
                <a:spLocks/>
              </p:cNvSpPr>
              <p:nvPr/>
            </p:nvSpPr>
            <p:spPr bwMode="auto">
              <a:xfrm>
                <a:off x="922" y="1808"/>
                <a:ext cx="86" cy="218"/>
              </a:xfrm>
              <a:custGeom>
                <a:avLst/>
                <a:gdLst>
                  <a:gd name="T0" fmla="*/ 0 w 77"/>
                  <a:gd name="T1" fmla="*/ 194 h 194"/>
                  <a:gd name="T2" fmla="*/ 77 w 77"/>
                  <a:gd name="T3" fmla="*/ 0 h 194"/>
                  <a:gd name="T4" fmla="*/ 0 w 77"/>
                  <a:gd name="T5" fmla="*/ 194 h 194"/>
                </a:gdLst>
                <a:ahLst/>
                <a:cxnLst>
                  <a:cxn ang="0">
                    <a:pos x="T0" y="T1"/>
                  </a:cxn>
                  <a:cxn ang="0">
                    <a:pos x="T2" y="T3"/>
                  </a:cxn>
                  <a:cxn ang="0">
                    <a:pos x="T4" y="T5"/>
                  </a:cxn>
                </a:cxnLst>
                <a:rect l="0" t="0" r="r" b="b"/>
                <a:pathLst>
                  <a:path w="77" h="194">
                    <a:moveTo>
                      <a:pt x="0" y="194"/>
                    </a:moveTo>
                    <a:cubicBezTo>
                      <a:pt x="18" y="127"/>
                      <a:pt x="40" y="61"/>
                      <a:pt x="77" y="0"/>
                    </a:cubicBezTo>
                    <a:cubicBezTo>
                      <a:pt x="50" y="65"/>
                      <a:pt x="22" y="129"/>
                      <a:pt x="0" y="194"/>
                    </a:cubicBezTo>
                    <a:close/>
                  </a:path>
                </a:pathLst>
              </a:custGeom>
              <a:solidFill>
                <a:srgbClr val="9571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6" name="Freeform 284">
                <a:extLst>
                  <a:ext uri="{FF2B5EF4-FFF2-40B4-BE49-F238E27FC236}">
                    <a16:creationId xmlns:a16="http://schemas.microsoft.com/office/drawing/2014/main" id="{D648D1C8-EFF9-4EB8-AEBA-CEAABF5D51B8}"/>
                  </a:ext>
                </a:extLst>
              </p:cNvPr>
              <p:cNvSpPr>
                <a:spLocks/>
              </p:cNvSpPr>
              <p:nvPr/>
            </p:nvSpPr>
            <p:spPr bwMode="auto">
              <a:xfrm>
                <a:off x="764" y="1733"/>
                <a:ext cx="71" cy="197"/>
              </a:xfrm>
              <a:custGeom>
                <a:avLst/>
                <a:gdLst>
                  <a:gd name="T0" fmla="*/ 0 w 63"/>
                  <a:gd name="T1" fmla="*/ 176 h 176"/>
                  <a:gd name="T2" fmla="*/ 63 w 63"/>
                  <a:gd name="T3" fmla="*/ 0 h 176"/>
                  <a:gd name="T4" fmla="*/ 0 w 63"/>
                  <a:gd name="T5" fmla="*/ 176 h 176"/>
                </a:gdLst>
                <a:ahLst/>
                <a:cxnLst>
                  <a:cxn ang="0">
                    <a:pos x="T0" y="T1"/>
                  </a:cxn>
                  <a:cxn ang="0">
                    <a:pos x="T2" y="T3"/>
                  </a:cxn>
                  <a:cxn ang="0">
                    <a:pos x="T4" y="T5"/>
                  </a:cxn>
                </a:cxnLst>
                <a:rect l="0" t="0" r="r" b="b"/>
                <a:pathLst>
                  <a:path w="63" h="176">
                    <a:moveTo>
                      <a:pt x="0" y="176"/>
                    </a:moveTo>
                    <a:cubicBezTo>
                      <a:pt x="25" y="119"/>
                      <a:pt x="32" y="55"/>
                      <a:pt x="63" y="0"/>
                    </a:cubicBezTo>
                    <a:cubicBezTo>
                      <a:pt x="39" y="58"/>
                      <a:pt x="35" y="122"/>
                      <a:pt x="0" y="176"/>
                    </a:cubicBezTo>
                    <a:close/>
                  </a:path>
                </a:pathLst>
              </a:custGeom>
              <a:solidFill>
                <a:srgbClr val="875F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7" name="Freeform 285">
                <a:extLst>
                  <a:ext uri="{FF2B5EF4-FFF2-40B4-BE49-F238E27FC236}">
                    <a16:creationId xmlns:a16="http://schemas.microsoft.com/office/drawing/2014/main" id="{529DA007-4CDF-4DF6-9467-854DEC53D44E}"/>
                  </a:ext>
                </a:extLst>
              </p:cNvPr>
              <p:cNvSpPr>
                <a:spLocks/>
              </p:cNvSpPr>
              <p:nvPr/>
            </p:nvSpPr>
            <p:spPr bwMode="auto">
              <a:xfrm>
                <a:off x="1043" y="2527"/>
                <a:ext cx="43" cy="144"/>
              </a:xfrm>
              <a:custGeom>
                <a:avLst/>
                <a:gdLst>
                  <a:gd name="T0" fmla="*/ 16 w 38"/>
                  <a:gd name="T1" fmla="*/ 127 h 128"/>
                  <a:gd name="T2" fmla="*/ 0 w 38"/>
                  <a:gd name="T3" fmla="*/ 124 h 128"/>
                  <a:gd name="T4" fmla="*/ 15 w 38"/>
                  <a:gd name="T5" fmla="*/ 95 h 128"/>
                  <a:gd name="T6" fmla="*/ 26 w 38"/>
                  <a:gd name="T7" fmla="*/ 13 h 128"/>
                  <a:gd name="T8" fmla="*/ 33 w 38"/>
                  <a:gd name="T9" fmla="*/ 0 h 128"/>
                  <a:gd name="T10" fmla="*/ 34 w 38"/>
                  <a:gd name="T11" fmla="*/ 10 h 128"/>
                  <a:gd name="T12" fmla="*/ 16 w 38"/>
                  <a:gd name="T13" fmla="*/ 127 h 128"/>
                </a:gdLst>
                <a:ahLst/>
                <a:cxnLst>
                  <a:cxn ang="0">
                    <a:pos x="T0" y="T1"/>
                  </a:cxn>
                  <a:cxn ang="0">
                    <a:pos x="T2" y="T3"/>
                  </a:cxn>
                  <a:cxn ang="0">
                    <a:pos x="T4" y="T5"/>
                  </a:cxn>
                  <a:cxn ang="0">
                    <a:pos x="T6" y="T7"/>
                  </a:cxn>
                  <a:cxn ang="0">
                    <a:pos x="T8" y="T9"/>
                  </a:cxn>
                  <a:cxn ang="0">
                    <a:pos x="T10" y="T11"/>
                  </a:cxn>
                  <a:cxn ang="0">
                    <a:pos x="T12" y="T13"/>
                  </a:cxn>
                </a:cxnLst>
                <a:rect l="0" t="0" r="r" b="b"/>
                <a:pathLst>
                  <a:path w="38" h="128">
                    <a:moveTo>
                      <a:pt x="16" y="127"/>
                    </a:moveTo>
                    <a:cubicBezTo>
                      <a:pt x="10" y="128"/>
                      <a:pt x="5" y="128"/>
                      <a:pt x="0" y="124"/>
                    </a:cubicBezTo>
                    <a:cubicBezTo>
                      <a:pt x="14" y="119"/>
                      <a:pt x="16" y="106"/>
                      <a:pt x="15" y="95"/>
                    </a:cubicBezTo>
                    <a:cubicBezTo>
                      <a:pt x="14" y="67"/>
                      <a:pt x="25" y="41"/>
                      <a:pt x="26" y="13"/>
                    </a:cubicBezTo>
                    <a:cubicBezTo>
                      <a:pt x="26" y="9"/>
                      <a:pt x="27" y="2"/>
                      <a:pt x="33" y="0"/>
                    </a:cubicBezTo>
                    <a:cubicBezTo>
                      <a:pt x="38" y="3"/>
                      <a:pt x="35" y="7"/>
                      <a:pt x="34" y="10"/>
                    </a:cubicBezTo>
                    <a:cubicBezTo>
                      <a:pt x="32" y="50"/>
                      <a:pt x="33" y="90"/>
                      <a:pt x="16" y="127"/>
                    </a:cubicBezTo>
                    <a:close/>
                  </a:path>
                </a:pathLst>
              </a:custGeom>
              <a:solidFill>
                <a:srgbClr val="B384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8" name="Freeform 286">
                <a:extLst>
                  <a:ext uri="{FF2B5EF4-FFF2-40B4-BE49-F238E27FC236}">
                    <a16:creationId xmlns:a16="http://schemas.microsoft.com/office/drawing/2014/main" id="{887546F1-7B4D-4263-AFAE-62B51211EE50}"/>
                  </a:ext>
                </a:extLst>
              </p:cNvPr>
              <p:cNvSpPr>
                <a:spLocks/>
              </p:cNvSpPr>
              <p:nvPr/>
            </p:nvSpPr>
            <p:spPr bwMode="auto">
              <a:xfrm>
                <a:off x="1533" y="2502"/>
                <a:ext cx="25" cy="177"/>
              </a:xfrm>
              <a:custGeom>
                <a:avLst/>
                <a:gdLst>
                  <a:gd name="T0" fmla="*/ 7 w 22"/>
                  <a:gd name="T1" fmla="*/ 0 h 157"/>
                  <a:gd name="T2" fmla="*/ 11 w 22"/>
                  <a:gd name="T3" fmla="*/ 17 h 157"/>
                  <a:gd name="T4" fmla="*/ 17 w 22"/>
                  <a:gd name="T5" fmla="*/ 125 h 157"/>
                  <a:gd name="T6" fmla="*/ 8 w 22"/>
                  <a:gd name="T7" fmla="*/ 157 h 157"/>
                  <a:gd name="T8" fmla="*/ 8 w 22"/>
                  <a:gd name="T9" fmla="*/ 117 h 157"/>
                  <a:gd name="T10" fmla="*/ 3 w 22"/>
                  <a:gd name="T11" fmla="*/ 43 h 157"/>
                  <a:gd name="T12" fmla="*/ 7 w 22"/>
                  <a:gd name="T13" fmla="*/ 0 h 157"/>
                </a:gdLst>
                <a:ahLst/>
                <a:cxnLst>
                  <a:cxn ang="0">
                    <a:pos x="T0" y="T1"/>
                  </a:cxn>
                  <a:cxn ang="0">
                    <a:pos x="T2" y="T3"/>
                  </a:cxn>
                  <a:cxn ang="0">
                    <a:pos x="T4" y="T5"/>
                  </a:cxn>
                  <a:cxn ang="0">
                    <a:pos x="T6" y="T7"/>
                  </a:cxn>
                  <a:cxn ang="0">
                    <a:pos x="T8" y="T9"/>
                  </a:cxn>
                  <a:cxn ang="0">
                    <a:pos x="T10" y="T11"/>
                  </a:cxn>
                  <a:cxn ang="0">
                    <a:pos x="T12" y="T13"/>
                  </a:cxn>
                </a:cxnLst>
                <a:rect l="0" t="0" r="r" b="b"/>
                <a:pathLst>
                  <a:path w="22" h="157">
                    <a:moveTo>
                      <a:pt x="7" y="0"/>
                    </a:moveTo>
                    <a:cubicBezTo>
                      <a:pt x="9" y="6"/>
                      <a:pt x="6" y="12"/>
                      <a:pt x="11" y="17"/>
                    </a:cubicBezTo>
                    <a:cubicBezTo>
                      <a:pt x="10" y="53"/>
                      <a:pt x="22" y="88"/>
                      <a:pt x="17" y="125"/>
                    </a:cubicBezTo>
                    <a:cubicBezTo>
                      <a:pt x="15" y="136"/>
                      <a:pt x="13" y="146"/>
                      <a:pt x="8" y="157"/>
                    </a:cubicBezTo>
                    <a:cubicBezTo>
                      <a:pt x="0" y="142"/>
                      <a:pt x="6" y="129"/>
                      <a:pt x="8" y="117"/>
                    </a:cubicBezTo>
                    <a:cubicBezTo>
                      <a:pt x="13" y="92"/>
                      <a:pt x="2" y="68"/>
                      <a:pt x="3" y="43"/>
                    </a:cubicBezTo>
                    <a:cubicBezTo>
                      <a:pt x="4" y="29"/>
                      <a:pt x="1" y="14"/>
                      <a:pt x="7" y="0"/>
                    </a:cubicBezTo>
                    <a:close/>
                  </a:path>
                </a:pathLst>
              </a:custGeom>
              <a:solidFill>
                <a:srgbClr val="AB84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9" name="Freeform 287">
                <a:extLst>
                  <a:ext uri="{FF2B5EF4-FFF2-40B4-BE49-F238E27FC236}">
                    <a16:creationId xmlns:a16="http://schemas.microsoft.com/office/drawing/2014/main" id="{2869E8C3-0CE6-4874-A2B7-2B18AA31412B}"/>
                  </a:ext>
                </a:extLst>
              </p:cNvPr>
              <p:cNvSpPr>
                <a:spLocks/>
              </p:cNvSpPr>
              <p:nvPr/>
            </p:nvSpPr>
            <p:spPr bwMode="auto">
              <a:xfrm>
                <a:off x="1678" y="1263"/>
                <a:ext cx="35" cy="154"/>
              </a:xfrm>
              <a:custGeom>
                <a:avLst/>
                <a:gdLst>
                  <a:gd name="T0" fmla="*/ 7 w 31"/>
                  <a:gd name="T1" fmla="*/ 34 h 137"/>
                  <a:gd name="T2" fmla="*/ 7 w 31"/>
                  <a:gd name="T3" fmla="*/ 34 h 137"/>
                  <a:gd name="T4" fmla="*/ 0 w 31"/>
                  <a:gd name="T5" fmla="*/ 0 h 137"/>
                  <a:gd name="T6" fmla="*/ 8 w 31"/>
                  <a:gd name="T7" fmla="*/ 1 h 137"/>
                  <a:gd name="T8" fmla="*/ 21 w 31"/>
                  <a:gd name="T9" fmla="*/ 34 h 137"/>
                  <a:gd name="T10" fmla="*/ 22 w 31"/>
                  <a:gd name="T11" fmla="*/ 33 h 137"/>
                  <a:gd name="T12" fmla="*/ 15 w 31"/>
                  <a:gd name="T13" fmla="*/ 4 h 137"/>
                  <a:gd name="T14" fmla="*/ 23 w 31"/>
                  <a:gd name="T15" fmla="*/ 4 h 137"/>
                  <a:gd name="T16" fmla="*/ 31 w 31"/>
                  <a:gd name="T17" fmla="*/ 137 h 137"/>
                  <a:gd name="T18" fmla="*/ 7 w 31"/>
                  <a:gd name="T19" fmla="*/ 34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137">
                    <a:moveTo>
                      <a:pt x="7" y="34"/>
                    </a:moveTo>
                    <a:cubicBezTo>
                      <a:pt x="7" y="34"/>
                      <a:pt x="7" y="34"/>
                      <a:pt x="7" y="34"/>
                    </a:cubicBezTo>
                    <a:cubicBezTo>
                      <a:pt x="5" y="22"/>
                      <a:pt x="2" y="11"/>
                      <a:pt x="0" y="0"/>
                    </a:cubicBezTo>
                    <a:cubicBezTo>
                      <a:pt x="3" y="0"/>
                      <a:pt x="5" y="1"/>
                      <a:pt x="8" y="1"/>
                    </a:cubicBezTo>
                    <a:cubicBezTo>
                      <a:pt x="17" y="10"/>
                      <a:pt x="12" y="24"/>
                      <a:pt x="21" y="34"/>
                    </a:cubicBezTo>
                    <a:cubicBezTo>
                      <a:pt x="22" y="35"/>
                      <a:pt x="23" y="30"/>
                      <a:pt x="22" y="33"/>
                    </a:cubicBezTo>
                    <a:cubicBezTo>
                      <a:pt x="13" y="25"/>
                      <a:pt x="14" y="14"/>
                      <a:pt x="15" y="4"/>
                    </a:cubicBezTo>
                    <a:cubicBezTo>
                      <a:pt x="18" y="4"/>
                      <a:pt x="21" y="4"/>
                      <a:pt x="23" y="4"/>
                    </a:cubicBezTo>
                    <a:cubicBezTo>
                      <a:pt x="31" y="48"/>
                      <a:pt x="19" y="93"/>
                      <a:pt x="31" y="137"/>
                    </a:cubicBezTo>
                    <a:cubicBezTo>
                      <a:pt x="14" y="104"/>
                      <a:pt x="25" y="66"/>
                      <a:pt x="7" y="34"/>
                    </a:cubicBezTo>
                    <a:close/>
                  </a:path>
                </a:pathLst>
              </a:custGeom>
              <a:solidFill>
                <a:srgbClr val="9C79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0" name="Freeform 288">
                <a:extLst>
                  <a:ext uri="{FF2B5EF4-FFF2-40B4-BE49-F238E27FC236}">
                    <a16:creationId xmlns:a16="http://schemas.microsoft.com/office/drawing/2014/main" id="{FA2D3B08-9178-4ABB-B154-FAA28619CA92}"/>
                  </a:ext>
                </a:extLst>
              </p:cNvPr>
              <p:cNvSpPr>
                <a:spLocks/>
              </p:cNvSpPr>
              <p:nvPr/>
            </p:nvSpPr>
            <p:spPr bwMode="auto">
              <a:xfrm>
                <a:off x="1319" y="2294"/>
                <a:ext cx="48" cy="153"/>
              </a:xfrm>
              <a:custGeom>
                <a:avLst/>
                <a:gdLst>
                  <a:gd name="T0" fmla="*/ 42 w 42"/>
                  <a:gd name="T1" fmla="*/ 2 h 136"/>
                  <a:gd name="T2" fmla="*/ 29 w 42"/>
                  <a:gd name="T3" fmla="*/ 113 h 136"/>
                  <a:gd name="T4" fmla="*/ 24 w 42"/>
                  <a:gd name="T5" fmla="*/ 80 h 136"/>
                  <a:gd name="T6" fmla="*/ 14 w 42"/>
                  <a:gd name="T7" fmla="*/ 130 h 136"/>
                  <a:gd name="T8" fmla="*/ 14 w 42"/>
                  <a:gd name="T9" fmla="*/ 130 h 136"/>
                  <a:gd name="T10" fmla="*/ 7 w 42"/>
                  <a:gd name="T11" fmla="*/ 135 h 136"/>
                  <a:gd name="T12" fmla="*/ 6 w 42"/>
                  <a:gd name="T13" fmla="*/ 126 h 136"/>
                  <a:gd name="T14" fmla="*/ 34 w 42"/>
                  <a:gd name="T15" fmla="*/ 10 h 136"/>
                  <a:gd name="T16" fmla="*/ 42 w 42"/>
                  <a:gd name="T17" fmla="*/ 2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2" h="136">
                    <a:moveTo>
                      <a:pt x="42" y="2"/>
                    </a:moveTo>
                    <a:cubicBezTo>
                      <a:pt x="37" y="38"/>
                      <a:pt x="30" y="74"/>
                      <a:pt x="29" y="113"/>
                    </a:cubicBezTo>
                    <a:cubicBezTo>
                      <a:pt x="24" y="102"/>
                      <a:pt x="27" y="92"/>
                      <a:pt x="24" y="80"/>
                    </a:cubicBezTo>
                    <a:cubicBezTo>
                      <a:pt x="20" y="99"/>
                      <a:pt x="17" y="114"/>
                      <a:pt x="14" y="130"/>
                    </a:cubicBezTo>
                    <a:cubicBezTo>
                      <a:pt x="14" y="130"/>
                      <a:pt x="14" y="130"/>
                      <a:pt x="14" y="130"/>
                    </a:cubicBezTo>
                    <a:cubicBezTo>
                      <a:pt x="12" y="132"/>
                      <a:pt x="9" y="136"/>
                      <a:pt x="7" y="135"/>
                    </a:cubicBezTo>
                    <a:cubicBezTo>
                      <a:pt x="0" y="134"/>
                      <a:pt x="5" y="129"/>
                      <a:pt x="6" y="126"/>
                    </a:cubicBezTo>
                    <a:cubicBezTo>
                      <a:pt x="15" y="87"/>
                      <a:pt x="25" y="49"/>
                      <a:pt x="34" y="10"/>
                    </a:cubicBezTo>
                    <a:cubicBezTo>
                      <a:pt x="38" y="8"/>
                      <a:pt x="34" y="0"/>
                      <a:pt x="42" y="2"/>
                    </a:cubicBezTo>
                    <a:close/>
                  </a:path>
                </a:pathLst>
              </a:custGeom>
              <a:solidFill>
                <a:srgbClr val="8E6E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1" name="Freeform 289">
                <a:extLst>
                  <a:ext uri="{FF2B5EF4-FFF2-40B4-BE49-F238E27FC236}">
                    <a16:creationId xmlns:a16="http://schemas.microsoft.com/office/drawing/2014/main" id="{1A24A54E-0D3E-4BA9-9698-FD9C5207ECBE}"/>
                  </a:ext>
                </a:extLst>
              </p:cNvPr>
              <p:cNvSpPr>
                <a:spLocks/>
              </p:cNvSpPr>
              <p:nvPr/>
            </p:nvSpPr>
            <p:spPr bwMode="auto">
              <a:xfrm>
                <a:off x="911" y="1708"/>
                <a:ext cx="66" cy="190"/>
              </a:xfrm>
              <a:custGeom>
                <a:avLst/>
                <a:gdLst>
                  <a:gd name="T0" fmla="*/ 46 w 58"/>
                  <a:gd name="T1" fmla="*/ 12 h 169"/>
                  <a:gd name="T2" fmla="*/ 49 w 58"/>
                  <a:gd name="T3" fmla="*/ 1 h 169"/>
                  <a:gd name="T4" fmla="*/ 53 w 58"/>
                  <a:gd name="T5" fmla="*/ 9 h 169"/>
                  <a:gd name="T6" fmla="*/ 41 w 58"/>
                  <a:gd name="T7" fmla="*/ 51 h 169"/>
                  <a:gd name="T8" fmla="*/ 0 w 58"/>
                  <a:gd name="T9" fmla="*/ 169 h 169"/>
                  <a:gd name="T10" fmla="*/ 46 w 58"/>
                  <a:gd name="T11" fmla="*/ 12 h 169"/>
                </a:gdLst>
                <a:ahLst/>
                <a:cxnLst>
                  <a:cxn ang="0">
                    <a:pos x="T0" y="T1"/>
                  </a:cxn>
                  <a:cxn ang="0">
                    <a:pos x="T2" y="T3"/>
                  </a:cxn>
                  <a:cxn ang="0">
                    <a:pos x="T4" y="T5"/>
                  </a:cxn>
                  <a:cxn ang="0">
                    <a:pos x="T6" y="T7"/>
                  </a:cxn>
                  <a:cxn ang="0">
                    <a:pos x="T8" y="T9"/>
                  </a:cxn>
                  <a:cxn ang="0">
                    <a:pos x="T10" y="T11"/>
                  </a:cxn>
                </a:cxnLst>
                <a:rect l="0" t="0" r="r" b="b"/>
                <a:pathLst>
                  <a:path w="58" h="169">
                    <a:moveTo>
                      <a:pt x="46" y="12"/>
                    </a:moveTo>
                    <a:cubicBezTo>
                      <a:pt x="49" y="9"/>
                      <a:pt x="49" y="5"/>
                      <a:pt x="49" y="1"/>
                    </a:cubicBezTo>
                    <a:cubicBezTo>
                      <a:pt x="58" y="0"/>
                      <a:pt x="54" y="6"/>
                      <a:pt x="53" y="9"/>
                    </a:cubicBezTo>
                    <a:cubicBezTo>
                      <a:pt x="49" y="23"/>
                      <a:pt x="45" y="37"/>
                      <a:pt x="41" y="51"/>
                    </a:cubicBezTo>
                    <a:cubicBezTo>
                      <a:pt x="28" y="91"/>
                      <a:pt x="15" y="130"/>
                      <a:pt x="0" y="169"/>
                    </a:cubicBezTo>
                    <a:cubicBezTo>
                      <a:pt x="8" y="114"/>
                      <a:pt x="29" y="64"/>
                      <a:pt x="46" y="12"/>
                    </a:cubicBezTo>
                    <a:close/>
                  </a:path>
                </a:pathLst>
              </a:custGeom>
              <a:solidFill>
                <a:srgbClr val="956E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2" name="Freeform 290">
                <a:extLst>
                  <a:ext uri="{FF2B5EF4-FFF2-40B4-BE49-F238E27FC236}">
                    <a16:creationId xmlns:a16="http://schemas.microsoft.com/office/drawing/2014/main" id="{23CB6D1D-D6FA-4DBF-8EC7-ED1CC9DF2C97}"/>
                  </a:ext>
                </a:extLst>
              </p:cNvPr>
              <p:cNvSpPr>
                <a:spLocks/>
              </p:cNvSpPr>
              <p:nvPr/>
            </p:nvSpPr>
            <p:spPr bwMode="auto">
              <a:xfrm>
                <a:off x="1440" y="1857"/>
                <a:ext cx="38" cy="198"/>
              </a:xfrm>
              <a:custGeom>
                <a:avLst/>
                <a:gdLst>
                  <a:gd name="T0" fmla="*/ 3 w 34"/>
                  <a:gd name="T1" fmla="*/ 167 h 176"/>
                  <a:gd name="T2" fmla="*/ 17 w 34"/>
                  <a:gd name="T3" fmla="*/ 75 h 176"/>
                  <a:gd name="T4" fmla="*/ 24 w 34"/>
                  <a:gd name="T5" fmla="*/ 0 h 176"/>
                  <a:gd name="T6" fmla="*/ 29 w 34"/>
                  <a:gd name="T7" fmla="*/ 15 h 176"/>
                  <a:gd name="T8" fmla="*/ 28 w 34"/>
                  <a:gd name="T9" fmla="*/ 36 h 176"/>
                  <a:gd name="T10" fmla="*/ 7 w 34"/>
                  <a:gd name="T11" fmla="*/ 171 h 176"/>
                  <a:gd name="T12" fmla="*/ 4 w 34"/>
                  <a:gd name="T13" fmla="*/ 175 h 176"/>
                  <a:gd name="T14" fmla="*/ 3 w 34"/>
                  <a:gd name="T15" fmla="*/ 167 h 1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4" h="176">
                    <a:moveTo>
                      <a:pt x="3" y="167"/>
                    </a:moveTo>
                    <a:cubicBezTo>
                      <a:pt x="2" y="136"/>
                      <a:pt x="15" y="106"/>
                      <a:pt x="17" y="75"/>
                    </a:cubicBezTo>
                    <a:cubicBezTo>
                      <a:pt x="18" y="50"/>
                      <a:pt x="21" y="25"/>
                      <a:pt x="24" y="0"/>
                    </a:cubicBezTo>
                    <a:cubicBezTo>
                      <a:pt x="34" y="2"/>
                      <a:pt x="29" y="9"/>
                      <a:pt x="29" y="15"/>
                    </a:cubicBezTo>
                    <a:cubicBezTo>
                      <a:pt x="29" y="22"/>
                      <a:pt x="30" y="29"/>
                      <a:pt x="28" y="36"/>
                    </a:cubicBezTo>
                    <a:cubicBezTo>
                      <a:pt x="28" y="82"/>
                      <a:pt x="15" y="126"/>
                      <a:pt x="7" y="171"/>
                    </a:cubicBezTo>
                    <a:cubicBezTo>
                      <a:pt x="7" y="173"/>
                      <a:pt x="6" y="176"/>
                      <a:pt x="4" y="175"/>
                    </a:cubicBezTo>
                    <a:cubicBezTo>
                      <a:pt x="0" y="173"/>
                      <a:pt x="1" y="170"/>
                      <a:pt x="3" y="167"/>
                    </a:cubicBezTo>
                    <a:close/>
                  </a:path>
                </a:pathLst>
              </a:custGeom>
              <a:solidFill>
                <a:srgbClr val="8E63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3" name="Freeform 291">
                <a:extLst>
                  <a:ext uri="{FF2B5EF4-FFF2-40B4-BE49-F238E27FC236}">
                    <a16:creationId xmlns:a16="http://schemas.microsoft.com/office/drawing/2014/main" id="{728F2D64-B97A-4115-B274-AD2308D7E790}"/>
                  </a:ext>
                </a:extLst>
              </p:cNvPr>
              <p:cNvSpPr>
                <a:spLocks/>
              </p:cNvSpPr>
              <p:nvPr/>
            </p:nvSpPr>
            <p:spPr bwMode="auto">
              <a:xfrm>
                <a:off x="1044" y="2092"/>
                <a:ext cx="44" cy="174"/>
              </a:xfrm>
              <a:custGeom>
                <a:avLst/>
                <a:gdLst>
                  <a:gd name="T0" fmla="*/ 39 w 39"/>
                  <a:gd name="T1" fmla="*/ 0 h 155"/>
                  <a:gd name="T2" fmla="*/ 6 w 39"/>
                  <a:gd name="T3" fmla="*/ 155 h 155"/>
                  <a:gd name="T4" fmla="*/ 9 w 39"/>
                  <a:gd name="T5" fmla="*/ 94 h 155"/>
                  <a:gd name="T6" fmla="*/ 9 w 39"/>
                  <a:gd name="T7" fmla="*/ 63 h 155"/>
                  <a:gd name="T8" fmla="*/ 17 w 39"/>
                  <a:gd name="T9" fmla="*/ 54 h 155"/>
                  <a:gd name="T10" fmla="*/ 24 w 39"/>
                  <a:gd name="T11" fmla="*/ 41 h 155"/>
                  <a:gd name="T12" fmla="*/ 34 w 39"/>
                  <a:gd name="T13" fmla="*/ 0 h 155"/>
                  <a:gd name="T14" fmla="*/ 39 w 39"/>
                  <a:gd name="T15" fmla="*/ 0 h 1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 h="155">
                    <a:moveTo>
                      <a:pt x="39" y="0"/>
                    </a:moveTo>
                    <a:cubicBezTo>
                      <a:pt x="34" y="53"/>
                      <a:pt x="7" y="101"/>
                      <a:pt x="6" y="155"/>
                    </a:cubicBezTo>
                    <a:cubicBezTo>
                      <a:pt x="0" y="134"/>
                      <a:pt x="7" y="114"/>
                      <a:pt x="9" y="94"/>
                    </a:cubicBezTo>
                    <a:cubicBezTo>
                      <a:pt x="11" y="84"/>
                      <a:pt x="19" y="73"/>
                      <a:pt x="9" y="63"/>
                    </a:cubicBezTo>
                    <a:cubicBezTo>
                      <a:pt x="8" y="62"/>
                      <a:pt x="6" y="51"/>
                      <a:pt x="17" y="54"/>
                    </a:cubicBezTo>
                    <a:cubicBezTo>
                      <a:pt x="20" y="54"/>
                      <a:pt x="23" y="46"/>
                      <a:pt x="24" y="41"/>
                    </a:cubicBezTo>
                    <a:cubicBezTo>
                      <a:pt x="27" y="27"/>
                      <a:pt x="31" y="13"/>
                      <a:pt x="34" y="0"/>
                    </a:cubicBezTo>
                    <a:cubicBezTo>
                      <a:pt x="36" y="0"/>
                      <a:pt x="37" y="0"/>
                      <a:pt x="39" y="0"/>
                    </a:cubicBezTo>
                    <a:close/>
                  </a:path>
                </a:pathLst>
              </a:custGeom>
              <a:solidFill>
                <a:srgbClr val="9172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4" name="Freeform 292">
                <a:extLst>
                  <a:ext uri="{FF2B5EF4-FFF2-40B4-BE49-F238E27FC236}">
                    <a16:creationId xmlns:a16="http://schemas.microsoft.com/office/drawing/2014/main" id="{0E1F86A2-2D13-4646-86A3-7F093490D3C2}"/>
                  </a:ext>
                </a:extLst>
              </p:cNvPr>
              <p:cNvSpPr>
                <a:spLocks/>
              </p:cNvSpPr>
              <p:nvPr/>
            </p:nvSpPr>
            <p:spPr bwMode="auto">
              <a:xfrm>
                <a:off x="652" y="2279"/>
                <a:ext cx="94" cy="199"/>
              </a:xfrm>
              <a:custGeom>
                <a:avLst/>
                <a:gdLst>
                  <a:gd name="T0" fmla="*/ 12 w 84"/>
                  <a:gd name="T1" fmla="*/ 176 h 177"/>
                  <a:gd name="T2" fmla="*/ 0 w 84"/>
                  <a:gd name="T3" fmla="*/ 172 h 177"/>
                  <a:gd name="T4" fmla="*/ 15 w 84"/>
                  <a:gd name="T5" fmla="*/ 166 h 177"/>
                  <a:gd name="T6" fmla="*/ 44 w 84"/>
                  <a:gd name="T7" fmla="*/ 94 h 177"/>
                  <a:gd name="T8" fmla="*/ 80 w 84"/>
                  <a:gd name="T9" fmla="*/ 0 h 177"/>
                  <a:gd name="T10" fmla="*/ 84 w 84"/>
                  <a:gd name="T11" fmla="*/ 5 h 177"/>
                  <a:gd name="T12" fmla="*/ 24 w 84"/>
                  <a:gd name="T13" fmla="*/ 161 h 177"/>
                  <a:gd name="T14" fmla="*/ 12 w 84"/>
                  <a:gd name="T15" fmla="*/ 176 h 17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4" h="177">
                    <a:moveTo>
                      <a:pt x="12" y="176"/>
                    </a:moveTo>
                    <a:cubicBezTo>
                      <a:pt x="8" y="176"/>
                      <a:pt x="3" y="177"/>
                      <a:pt x="0" y="172"/>
                    </a:cubicBezTo>
                    <a:cubicBezTo>
                      <a:pt x="7" y="174"/>
                      <a:pt x="12" y="172"/>
                      <a:pt x="15" y="166"/>
                    </a:cubicBezTo>
                    <a:cubicBezTo>
                      <a:pt x="27" y="143"/>
                      <a:pt x="40" y="121"/>
                      <a:pt x="44" y="94"/>
                    </a:cubicBezTo>
                    <a:cubicBezTo>
                      <a:pt x="50" y="61"/>
                      <a:pt x="70" y="33"/>
                      <a:pt x="80" y="0"/>
                    </a:cubicBezTo>
                    <a:cubicBezTo>
                      <a:pt x="83" y="4"/>
                      <a:pt x="84" y="4"/>
                      <a:pt x="84" y="5"/>
                    </a:cubicBezTo>
                    <a:cubicBezTo>
                      <a:pt x="61" y="55"/>
                      <a:pt x="52" y="112"/>
                      <a:pt x="24" y="161"/>
                    </a:cubicBezTo>
                    <a:cubicBezTo>
                      <a:pt x="21" y="167"/>
                      <a:pt x="18" y="173"/>
                      <a:pt x="12" y="176"/>
                    </a:cubicBezTo>
                    <a:close/>
                  </a:path>
                </a:pathLst>
              </a:custGeom>
              <a:solidFill>
                <a:srgbClr val="7259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5" name="Freeform 293">
                <a:extLst>
                  <a:ext uri="{FF2B5EF4-FFF2-40B4-BE49-F238E27FC236}">
                    <a16:creationId xmlns:a16="http://schemas.microsoft.com/office/drawing/2014/main" id="{589E6A86-5629-41DE-8A35-6EC3AFD08293}"/>
                  </a:ext>
                </a:extLst>
              </p:cNvPr>
              <p:cNvSpPr>
                <a:spLocks/>
              </p:cNvSpPr>
              <p:nvPr/>
            </p:nvSpPr>
            <p:spPr bwMode="auto">
              <a:xfrm>
                <a:off x="1362" y="2515"/>
                <a:ext cx="23" cy="188"/>
              </a:xfrm>
              <a:custGeom>
                <a:avLst/>
                <a:gdLst>
                  <a:gd name="T0" fmla="*/ 20 w 20"/>
                  <a:gd name="T1" fmla="*/ 0 h 168"/>
                  <a:gd name="T2" fmla="*/ 0 w 20"/>
                  <a:gd name="T3" fmla="*/ 168 h 168"/>
                  <a:gd name="T4" fmla="*/ 20 w 20"/>
                  <a:gd name="T5" fmla="*/ 0 h 168"/>
                </a:gdLst>
                <a:ahLst/>
                <a:cxnLst>
                  <a:cxn ang="0">
                    <a:pos x="T0" y="T1"/>
                  </a:cxn>
                  <a:cxn ang="0">
                    <a:pos x="T2" y="T3"/>
                  </a:cxn>
                  <a:cxn ang="0">
                    <a:pos x="T4" y="T5"/>
                  </a:cxn>
                </a:cxnLst>
                <a:rect l="0" t="0" r="r" b="b"/>
                <a:pathLst>
                  <a:path w="20" h="168">
                    <a:moveTo>
                      <a:pt x="20" y="0"/>
                    </a:moveTo>
                    <a:cubicBezTo>
                      <a:pt x="11" y="56"/>
                      <a:pt x="15" y="113"/>
                      <a:pt x="0" y="168"/>
                    </a:cubicBezTo>
                    <a:cubicBezTo>
                      <a:pt x="8" y="112"/>
                      <a:pt x="2" y="55"/>
                      <a:pt x="20" y="0"/>
                    </a:cubicBezTo>
                    <a:close/>
                  </a:path>
                </a:pathLst>
              </a:custGeom>
              <a:solidFill>
                <a:srgbClr val="BB957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6" name="Freeform 294">
                <a:extLst>
                  <a:ext uri="{FF2B5EF4-FFF2-40B4-BE49-F238E27FC236}">
                    <a16:creationId xmlns:a16="http://schemas.microsoft.com/office/drawing/2014/main" id="{4D9A170A-82B8-400F-8662-4EB0CD5F08C8}"/>
                  </a:ext>
                </a:extLst>
              </p:cNvPr>
              <p:cNvSpPr>
                <a:spLocks/>
              </p:cNvSpPr>
              <p:nvPr/>
            </p:nvSpPr>
            <p:spPr bwMode="auto">
              <a:xfrm>
                <a:off x="953" y="1815"/>
                <a:ext cx="69" cy="195"/>
              </a:xfrm>
              <a:custGeom>
                <a:avLst/>
                <a:gdLst>
                  <a:gd name="T0" fmla="*/ 61 w 61"/>
                  <a:gd name="T1" fmla="*/ 9 h 174"/>
                  <a:gd name="T2" fmla="*/ 13 w 61"/>
                  <a:gd name="T3" fmla="*/ 142 h 174"/>
                  <a:gd name="T4" fmla="*/ 0 w 61"/>
                  <a:gd name="T5" fmla="*/ 174 h 174"/>
                  <a:gd name="T6" fmla="*/ 55 w 61"/>
                  <a:gd name="T7" fmla="*/ 0 h 174"/>
                  <a:gd name="T8" fmla="*/ 61 w 61"/>
                  <a:gd name="T9" fmla="*/ 9 h 174"/>
                </a:gdLst>
                <a:ahLst/>
                <a:cxnLst>
                  <a:cxn ang="0">
                    <a:pos x="T0" y="T1"/>
                  </a:cxn>
                  <a:cxn ang="0">
                    <a:pos x="T2" y="T3"/>
                  </a:cxn>
                  <a:cxn ang="0">
                    <a:pos x="T4" y="T5"/>
                  </a:cxn>
                  <a:cxn ang="0">
                    <a:pos x="T6" y="T7"/>
                  </a:cxn>
                  <a:cxn ang="0">
                    <a:pos x="T8" y="T9"/>
                  </a:cxn>
                </a:cxnLst>
                <a:rect l="0" t="0" r="r" b="b"/>
                <a:pathLst>
                  <a:path w="61" h="174">
                    <a:moveTo>
                      <a:pt x="61" y="9"/>
                    </a:moveTo>
                    <a:cubicBezTo>
                      <a:pt x="48" y="55"/>
                      <a:pt x="29" y="98"/>
                      <a:pt x="13" y="142"/>
                    </a:cubicBezTo>
                    <a:cubicBezTo>
                      <a:pt x="9" y="153"/>
                      <a:pt x="11" y="166"/>
                      <a:pt x="0" y="174"/>
                    </a:cubicBezTo>
                    <a:cubicBezTo>
                      <a:pt x="12" y="114"/>
                      <a:pt x="41" y="59"/>
                      <a:pt x="55" y="0"/>
                    </a:cubicBezTo>
                    <a:cubicBezTo>
                      <a:pt x="60" y="2"/>
                      <a:pt x="60" y="6"/>
                      <a:pt x="61" y="9"/>
                    </a:cubicBezTo>
                    <a:close/>
                  </a:path>
                </a:pathLst>
              </a:custGeom>
              <a:solidFill>
                <a:srgbClr val="9970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7" name="Freeform 295">
                <a:extLst>
                  <a:ext uri="{FF2B5EF4-FFF2-40B4-BE49-F238E27FC236}">
                    <a16:creationId xmlns:a16="http://schemas.microsoft.com/office/drawing/2014/main" id="{424D3740-EA6A-4A66-AAE4-D0BE4CB89D25}"/>
                  </a:ext>
                </a:extLst>
              </p:cNvPr>
              <p:cNvSpPr>
                <a:spLocks/>
              </p:cNvSpPr>
              <p:nvPr/>
            </p:nvSpPr>
            <p:spPr bwMode="auto">
              <a:xfrm>
                <a:off x="1062" y="1881"/>
                <a:ext cx="46" cy="175"/>
              </a:xfrm>
              <a:custGeom>
                <a:avLst/>
                <a:gdLst>
                  <a:gd name="T0" fmla="*/ 41 w 41"/>
                  <a:gd name="T1" fmla="*/ 0 h 156"/>
                  <a:gd name="T2" fmla="*/ 0 w 41"/>
                  <a:gd name="T3" fmla="*/ 156 h 156"/>
                  <a:gd name="T4" fmla="*/ 41 w 41"/>
                  <a:gd name="T5" fmla="*/ 0 h 156"/>
                </a:gdLst>
                <a:ahLst/>
                <a:cxnLst>
                  <a:cxn ang="0">
                    <a:pos x="T0" y="T1"/>
                  </a:cxn>
                  <a:cxn ang="0">
                    <a:pos x="T2" y="T3"/>
                  </a:cxn>
                  <a:cxn ang="0">
                    <a:pos x="T4" y="T5"/>
                  </a:cxn>
                </a:cxnLst>
                <a:rect l="0" t="0" r="r" b="b"/>
                <a:pathLst>
                  <a:path w="41" h="156">
                    <a:moveTo>
                      <a:pt x="41" y="0"/>
                    </a:moveTo>
                    <a:cubicBezTo>
                      <a:pt x="23" y="51"/>
                      <a:pt x="12" y="104"/>
                      <a:pt x="0" y="156"/>
                    </a:cubicBezTo>
                    <a:cubicBezTo>
                      <a:pt x="2" y="101"/>
                      <a:pt x="15" y="49"/>
                      <a:pt x="41" y="0"/>
                    </a:cubicBezTo>
                    <a:close/>
                  </a:path>
                </a:pathLst>
              </a:custGeom>
              <a:solidFill>
                <a:srgbClr val="A179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8" name="Freeform 296">
                <a:extLst>
                  <a:ext uri="{FF2B5EF4-FFF2-40B4-BE49-F238E27FC236}">
                    <a16:creationId xmlns:a16="http://schemas.microsoft.com/office/drawing/2014/main" id="{E8CEBE1A-8687-4D05-B884-C3DCB0D118A7}"/>
                  </a:ext>
                </a:extLst>
              </p:cNvPr>
              <p:cNvSpPr>
                <a:spLocks/>
              </p:cNvSpPr>
              <p:nvPr/>
            </p:nvSpPr>
            <p:spPr bwMode="auto">
              <a:xfrm>
                <a:off x="1294" y="1415"/>
                <a:ext cx="27" cy="184"/>
              </a:xfrm>
              <a:custGeom>
                <a:avLst/>
                <a:gdLst>
                  <a:gd name="T0" fmla="*/ 6 w 24"/>
                  <a:gd name="T1" fmla="*/ 164 h 164"/>
                  <a:gd name="T2" fmla="*/ 10 w 24"/>
                  <a:gd name="T3" fmla="*/ 132 h 164"/>
                  <a:gd name="T4" fmla="*/ 8 w 24"/>
                  <a:gd name="T5" fmla="*/ 78 h 164"/>
                  <a:gd name="T6" fmla="*/ 12 w 24"/>
                  <a:gd name="T7" fmla="*/ 0 h 164"/>
                  <a:gd name="T8" fmla="*/ 12 w 24"/>
                  <a:gd name="T9" fmla="*/ 56 h 164"/>
                  <a:gd name="T10" fmla="*/ 20 w 24"/>
                  <a:gd name="T11" fmla="*/ 88 h 164"/>
                  <a:gd name="T12" fmla="*/ 6 w 24"/>
                  <a:gd name="T13" fmla="*/ 164 h 164"/>
                </a:gdLst>
                <a:ahLst/>
                <a:cxnLst>
                  <a:cxn ang="0">
                    <a:pos x="T0" y="T1"/>
                  </a:cxn>
                  <a:cxn ang="0">
                    <a:pos x="T2" y="T3"/>
                  </a:cxn>
                  <a:cxn ang="0">
                    <a:pos x="T4" y="T5"/>
                  </a:cxn>
                  <a:cxn ang="0">
                    <a:pos x="T6" y="T7"/>
                  </a:cxn>
                  <a:cxn ang="0">
                    <a:pos x="T8" y="T9"/>
                  </a:cxn>
                  <a:cxn ang="0">
                    <a:pos x="T10" y="T11"/>
                  </a:cxn>
                  <a:cxn ang="0">
                    <a:pos x="T12" y="T13"/>
                  </a:cxn>
                </a:cxnLst>
                <a:rect l="0" t="0" r="r" b="b"/>
                <a:pathLst>
                  <a:path w="24" h="164">
                    <a:moveTo>
                      <a:pt x="6" y="164"/>
                    </a:moveTo>
                    <a:cubicBezTo>
                      <a:pt x="7" y="153"/>
                      <a:pt x="9" y="142"/>
                      <a:pt x="10" y="132"/>
                    </a:cubicBezTo>
                    <a:cubicBezTo>
                      <a:pt x="12" y="114"/>
                      <a:pt x="13" y="97"/>
                      <a:pt x="8" y="78"/>
                    </a:cubicBezTo>
                    <a:cubicBezTo>
                      <a:pt x="0" y="54"/>
                      <a:pt x="3" y="26"/>
                      <a:pt x="12" y="0"/>
                    </a:cubicBezTo>
                    <a:cubicBezTo>
                      <a:pt x="12" y="19"/>
                      <a:pt x="12" y="37"/>
                      <a:pt x="12" y="56"/>
                    </a:cubicBezTo>
                    <a:cubicBezTo>
                      <a:pt x="12" y="67"/>
                      <a:pt x="18" y="78"/>
                      <a:pt x="20" y="88"/>
                    </a:cubicBezTo>
                    <a:cubicBezTo>
                      <a:pt x="24" y="114"/>
                      <a:pt x="17" y="140"/>
                      <a:pt x="6" y="164"/>
                    </a:cubicBezTo>
                    <a:close/>
                  </a:path>
                </a:pathLst>
              </a:custGeom>
              <a:solidFill>
                <a:srgbClr val="8870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9" name="Freeform 297">
                <a:extLst>
                  <a:ext uri="{FF2B5EF4-FFF2-40B4-BE49-F238E27FC236}">
                    <a16:creationId xmlns:a16="http://schemas.microsoft.com/office/drawing/2014/main" id="{F6E44F67-970F-457F-9004-8D9635F2D49B}"/>
                  </a:ext>
                </a:extLst>
              </p:cNvPr>
              <p:cNvSpPr>
                <a:spLocks/>
              </p:cNvSpPr>
              <p:nvPr/>
            </p:nvSpPr>
            <p:spPr bwMode="auto">
              <a:xfrm>
                <a:off x="1354" y="1232"/>
                <a:ext cx="46" cy="139"/>
              </a:xfrm>
              <a:custGeom>
                <a:avLst/>
                <a:gdLst>
                  <a:gd name="T0" fmla="*/ 31 w 41"/>
                  <a:gd name="T1" fmla="*/ 44 h 124"/>
                  <a:gd name="T2" fmla="*/ 27 w 41"/>
                  <a:gd name="T3" fmla="*/ 64 h 124"/>
                  <a:gd name="T4" fmla="*/ 22 w 41"/>
                  <a:gd name="T5" fmla="*/ 55 h 124"/>
                  <a:gd name="T6" fmla="*/ 22 w 41"/>
                  <a:gd name="T7" fmla="*/ 40 h 124"/>
                  <a:gd name="T8" fmla="*/ 11 w 41"/>
                  <a:gd name="T9" fmla="*/ 124 h 124"/>
                  <a:gd name="T10" fmla="*/ 4 w 41"/>
                  <a:gd name="T11" fmla="*/ 101 h 124"/>
                  <a:gd name="T12" fmla="*/ 21 w 41"/>
                  <a:gd name="T13" fmla="*/ 18 h 124"/>
                  <a:gd name="T14" fmla="*/ 23 w 41"/>
                  <a:gd name="T15" fmla="*/ 4 h 124"/>
                  <a:gd name="T16" fmla="*/ 34 w 41"/>
                  <a:gd name="T17" fmla="*/ 0 h 124"/>
                  <a:gd name="T18" fmla="*/ 31 w 41"/>
                  <a:gd name="T19" fmla="*/ 44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124">
                    <a:moveTo>
                      <a:pt x="31" y="44"/>
                    </a:moveTo>
                    <a:cubicBezTo>
                      <a:pt x="30" y="51"/>
                      <a:pt x="28" y="57"/>
                      <a:pt x="27" y="64"/>
                    </a:cubicBezTo>
                    <a:cubicBezTo>
                      <a:pt x="19" y="64"/>
                      <a:pt x="22" y="59"/>
                      <a:pt x="22" y="55"/>
                    </a:cubicBezTo>
                    <a:cubicBezTo>
                      <a:pt x="22" y="50"/>
                      <a:pt x="22" y="45"/>
                      <a:pt x="22" y="40"/>
                    </a:cubicBezTo>
                    <a:cubicBezTo>
                      <a:pt x="13" y="66"/>
                      <a:pt x="9" y="94"/>
                      <a:pt x="11" y="124"/>
                    </a:cubicBezTo>
                    <a:cubicBezTo>
                      <a:pt x="0" y="116"/>
                      <a:pt x="3" y="108"/>
                      <a:pt x="4" y="101"/>
                    </a:cubicBezTo>
                    <a:cubicBezTo>
                      <a:pt x="7" y="73"/>
                      <a:pt x="8" y="44"/>
                      <a:pt x="21" y="18"/>
                    </a:cubicBezTo>
                    <a:cubicBezTo>
                      <a:pt x="22" y="14"/>
                      <a:pt x="22" y="9"/>
                      <a:pt x="23" y="4"/>
                    </a:cubicBezTo>
                    <a:cubicBezTo>
                      <a:pt x="27" y="3"/>
                      <a:pt x="30" y="1"/>
                      <a:pt x="34" y="0"/>
                    </a:cubicBezTo>
                    <a:cubicBezTo>
                      <a:pt x="39" y="15"/>
                      <a:pt x="41" y="30"/>
                      <a:pt x="31" y="44"/>
                    </a:cubicBezTo>
                    <a:close/>
                  </a:path>
                </a:pathLst>
              </a:custGeom>
              <a:solidFill>
                <a:srgbClr val="946D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0" name="Freeform 298">
                <a:extLst>
                  <a:ext uri="{FF2B5EF4-FFF2-40B4-BE49-F238E27FC236}">
                    <a16:creationId xmlns:a16="http://schemas.microsoft.com/office/drawing/2014/main" id="{2B75A99D-FF78-464F-B269-6D523459D509}"/>
                  </a:ext>
                </a:extLst>
              </p:cNvPr>
              <p:cNvSpPr>
                <a:spLocks/>
              </p:cNvSpPr>
              <p:nvPr/>
            </p:nvSpPr>
            <p:spPr bwMode="auto">
              <a:xfrm>
                <a:off x="1316" y="1245"/>
                <a:ext cx="42" cy="180"/>
              </a:xfrm>
              <a:custGeom>
                <a:avLst/>
                <a:gdLst>
                  <a:gd name="T0" fmla="*/ 17 w 37"/>
                  <a:gd name="T1" fmla="*/ 8 h 160"/>
                  <a:gd name="T2" fmla="*/ 37 w 37"/>
                  <a:gd name="T3" fmla="*/ 7 h 160"/>
                  <a:gd name="T4" fmla="*/ 11 w 37"/>
                  <a:gd name="T5" fmla="*/ 134 h 160"/>
                  <a:gd name="T6" fmla="*/ 9 w 37"/>
                  <a:gd name="T7" fmla="*/ 148 h 160"/>
                  <a:gd name="T8" fmla="*/ 9 w 37"/>
                  <a:gd name="T9" fmla="*/ 148 h 160"/>
                  <a:gd name="T10" fmla="*/ 0 w 37"/>
                  <a:gd name="T11" fmla="*/ 160 h 160"/>
                  <a:gd name="T12" fmla="*/ 19 w 37"/>
                  <a:gd name="T13" fmla="*/ 47 h 160"/>
                  <a:gd name="T14" fmla="*/ 24 w 37"/>
                  <a:gd name="T15" fmla="*/ 18 h 160"/>
                  <a:gd name="T16" fmla="*/ 17 w 37"/>
                  <a:gd name="T17" fmla="*/ 8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 h="160">
                    <a:moveTo>
                      <a:pt x="17" y="8"/>
                    </a:moveTo>
                    <a:cubicBezTo>
                      <a:pt x="23" y="0"/>
                      <a:pt x="30" y="4"/>
                      <a:pt x="37" y="7"/>
                    </a:cubicBezTo>
                    <a:cubicBezTo>
                      <a:pt x="21" y="48"/>
                      <a:pt x="23" y="93"/>
                      <a:pt x="11" y="134"/>
                    </a:cubicBezTo>
                    <a:cubicBezTo>
                      <a:pt x="9" y="139"/>
                      <a:pt x="10" y="143"/>
                      <a:pt x="9" y="148"/>
                    </a:cubicBezTo>
                    <a:cubicBezTo>
                      <a:pt x="9" y="148"/>
                      <a:pt x="9" y="148"/>
                      <a:pt x="9" y="148"/>
                    </a:cubicBezTo>
                    <a:cubicBezTo>
                      <a:pt x="7" y="151"/>
                      <a:pt x="5" y="153"/>
                      <a:pt x="0" y="160"/>
                    </a:cubicBezTo>
                    <a:cubicBezTo>
                      <a:pt x="7" y="120"/>
                      <a:pt x="13" y="84"/>
                      <a:pt x="19" y="47"/>
                    </a:cubicBezTo>
                    <a:cubicBezTo>
                      <a:pt x="21" y="38"/>
                      <a:pt x="23" y="28"/>
                      <a:pt x="24" y="18"/>
                    </a:cubicBezTo>
                    <a:cubicBezTo>
                      <a:pt x="25" y="13"/>
                      <a:pt x="26" y="7"/>
                      <a:pt x="17" y="8"/>
                    </a:cubicBezTo>
                    <a:close/>
                  </a:path>
                </a:pathLst>
              </a:custGeom>
              <a:solidFill>
                <a:srgbClr val="9674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1" name="Freeform 299">
                <a:extLst>
                  <a:ext uri="{FF2B5EF4-FFF2-40B4-BE49-F238E27FC236}">
                    <a16:creationId xmlns:a16="http://schemas.microsoft.com/office/drawing/2014/main" id="{6F4BE15B-BADA-491C-B0B3-CB6C050600BA}"/>
                  </a:ext>
                </a:extLst>
              </p:cNvPr>
              <p:cNvSpPr>
                <a:spLocks/>
              </p:cNvSpPr>
              <p:nvPr/>
            </p:nvSpPr>
            <p:spPr bwMode="auto">
              <a:xfrm>
                <a:off x="1262" y="2088"/>
                <a:ext cx="32" cy="173"/>
              </a:xfrm>
              <a:custGeom>
                <a:avLst/>
                <a:gdLst>
                  <a:gd name="T0" fmla="*/ 28 w 28"/>
                  <a:gd name="T1" fmla="*/ 0 h 154"/>
                  <a:gd name="T2" fmla="*/ 4 w 28"/>
                  <a:gd name="T3" fmla="*/ 154 h 154"/>
                  <a:gd name="T4" fmla="*/ 28 w 28"/>
                  <a:gd name="T5" fmla="*/ 0 h 154"/>
                </a:gdLst>
                <a:ahLst/>
                <a:cxnLst>
                  <a:cxn ang="0">
                    <a:pos x="T0" y="T1"/>
                  </a:cxn>
                  <a:cxn ang="0">
                    <a:pos x="T2" y="T3"/>
                  </a:cxn>
                  <a:cxn ang="0">
                    <a:pos x="T4" y="T5"/>
                  </a:cxn>
                </a:cxnLst>
                <a:rect l="0" t="0" r="r" b="b"/>
                <a:pathLst>
                  <a:path w="28" h="154">
                    <a:moveTo>
                      <a:pt x="28" y="0"/>
                    </a:moveTo>
                    <a:cubicBezTo>
                      <a:pt x="19" y="50"/>
                      <a:pt x="18" y="101"/>
                      <a:pt x="4" y="154"/>
                    </a:cubicBezTo>
                    <a:cubicBezTo>
                      <a:pt x="0" y="128"/>
                      <a:pt x="15" y="18"/>
                      <a:pt x="28" y="0"/>
                    </a:cubicBezTo>
                    <a:close/>
                  </a:path>
                </a:pathLst>
              </a:custGeom>
              <a:solidFill>
                <a:srgbClr val="A276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2" name="Freeform 300">
                <a:extLst>
                  <a:ext uri="{FF2B5EF4-FFF2-40B4-BE49-F238E27FC236}">
                    <a16:creationId xmlns:a16="http://schemas.microsoft.com/office/drawing/2014/main" id="{D65ACA62-E956-4AA1-80A2-B7EED919ABE0}"/>
                  </a:ext>
                </a:extLst>
              </p:cNvPr>
              <p:cNvSpPr>
                <a:spLocks/>
              </p:cNvSpPr>
              <p:nvPr/>
            </p:nvSpPr>
            <p:spPr bwMode="auto">
              <a:xfrm>
                <a:off x="1399" y="1753"/>
                <a:ext cx="19" cy="210"/>
              </a:xfrm>
              <a:custGeom>
                <a:avLst/>
                <a:gdLst>
                  <a:gd name="T0" fmla="*/ 15 w 17"/>
                  <a:gd name="T1" fmla="*/ 0 h 187"/>
                  <a:gd name="T2" fmla="*/ 5 w 17"/>
                  <a:gd name="T3" fmla="*/ 187 h 187"/>
                  <a:gd name="T4" fmla="*/ 15 w 17"/>
                  <a:gd name="T5" fmla="*/ 0 h 187"/>
                </a:gdLst>
                <a:ahLst/>
                <a:cxnLst>
                  <a:cxn ang="0">
                    <a:pos x="T0" y="T1"/>
                  </a:cxn>
                  <a:cxn ang="0">
                    <a:pos x="T2" y="T3"/>
                  </a:cxn>
                  <a:cxn ang="0">
                    <a:pos x="T4" y="T5"/>
                  </a:cxn>
                </a:cxnLst>
                <a:rect l="0" t="0" r="r" b="b"/>
                <a:pathLst>
                  <a:path w="17" h="187">
                    <a:moveTo>
                      <a:pt x="15" y="0"/>
                    </a:moveTo>
                    <a:cubicBezTo>
                      <a:pt x="9" y="62"/>
                      <a:pt x="17" y="124"/>
                      <a:pt x="5" y="187"/>
                    </a:cubicBezTo>
                    <a:cubicBezTo>
                      <a:pt x="0" y="166"/>
                      <a:pt x="6" y="32"/>
                      <a:pt x="15" y="0"/>
                    </a:cubicBezTo>
                    <a:close/>
                  </a:path>
                </a:pathLst>
              </a:custGeom>
              <a:solidFill>
                <a:srgbClr val="9B70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3" name="Freeform 301">
                <a:extLst>
                  <a:ext uri="{FF2B5EF4-FFF2-40B4-BE49-F238E27FC236}">
                    <a16:creationId xmlns:a16="http://schemas.microsoft.com/office/drawing/2014/main" id="{6524BDBC-3AC1-4E08-A78F-4EC44F17DC4B}"/>
                  </a:ext>
                </a:extLst>
              </p:cNvPr>
              <p:cNvSpPr>
                <a:spLocks/>
              </p:cNvSpPr>
              <p:nvPr/>
            </p:nvSpPr>
            <p:spPr bwMode="auto">
              <a:xfrm>
                <a:off x="1366" y="2256"/>
                <a:ext cx="33" cy="178"/>
              </a:xfrm>
              <a:custGeom>
                <a:avLst/>
                <a:gdLst>
                  <a:gd name="T0" fmla="*/ 8 w 30"/>
                  <a:gd name="T1" fmla="*/ 140 h 158"/>
                  <a:gd name="T2" fmla="*/ 2 w 30"/>
                  <a:gd name="T3" fmla="*/ 158 h 158"/>
                  <a:gd name="T4" fmla="*/ 0 w 30"/>
                  <a:gd name="T5" fmla="*/ 147 h 158"/>
                  <a:gd name="T6" fmla="*/ 27 w 30"/>
                  <a:gd name="T7" fmla="*/ 0 h 158"/>
                  <a:gd name="T8" fmla="*/ 18 w 30"/>
                  <a:gd name="T9" fmla="*/ 102 h 158"/>
                  <a:gd name="T10" fmla="*/ 8 w 30"/>
                  <a:gd name="T11" fmla="*/ 140 h 158"/>
                </a:gdLst>
                <a:ahLst/>
                <a:cxnLst>
                  <a:cxn ang="0">
                    <a:pos x="T0" y="T1"/>
                  </a:cxn>
                  <a:cxn ang="0">
                    <a:pos x="T2" y="T3"/>
                  </a:cxn>
                  <a:cxn ang="0">
                    <a:pos x="T4" y="T5"/>
                  </a:cxn>
                  <a:cxn ang="0">
                    <a:pos x="T6" y="T7"/>
                  </a:cxn>
                  <a:cxn ang="0">
                    <a:pos x="T8" y="T9"/>
                  </a:cxn>
                  <a:cxn ang="0">
                    <a:pos x="T10" y="T11"/>
                  </a:cxn>
                </a:cxnLst>
                <a:rect l="0" t="0" r="r" b="b"/>
                <a:pathLst>
                  <a:path w="30" h="158">
                    <a:moveTo>
                      <a:pt x="8" y="140"/>
                    </a:moveTo>
                    <a:cubicBezTo>
                      <a:pt x="3" y="144"/>
                      <a:pt x="7" y="151"/>
                      <a:pt x="2" y="158"/>
                    </a:cubicBezTo>
                    <a:cubicBezTo>
                      <a:pt x="2" y="153"/>
                      <a:pt x="1" y="150"/>
                      <a:pt x="0" y="147"/>
                    </a:cubicBezTo>
                    <a:cubicBezTo>
                      <a:pt x="9" y="98"/>
                      <a:pt x="21" y="50"/>
                      <a:pt x="27" y="0"/>
                    </a:cubicBezTo>
                    <a:cubicBezTo>
                      <a:pt x="25" y="34"/>
                      <a:pt x="30" y="68"/>
                      <a:pt x="18" y="102"/>
                    </a:cubicBezTo>
                    <a:cubicBezTo>
                      <a:pt x="13" y="114"/>
                      <a:pt x="11" y="127"/>
                      <a:pt x="8" y="140"/>
                    </a:cubicBezTo>
                    <a:close/>
                  </a:path>
                </a:pathLst>
              </a:custGeom>
              <a:solidFill>
                <a:srgbClr val="9E72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4" name="Freeform 302">
                <a:extLst>
                  <a:ext uri="{FF2B5EF4-FFF2-40B4-BE49-F238E27FC236}">
                    <a16:creationId xmlns:a16="http://schemas.microsoft.com/office/drawing/2014/main" id="{CF901319-2081-4610-AB16-61797FF44759}"/>
                  </a:ext>
                </a:extLst>
              </p:cNvPr>
              <p:cNvSpPr>
                <a:spLocks/>
              </p:cNvSpPr>
              <p:nvPr/>
            </p:nvSpPr>
            <p:spPr bwMode="auto">
              <a:xfrm>
                <a:off x="863" y="2401"/>
                <a:ext cx="72" cy="182"/>
              </a:xfrm>
              <a:custGeom>
                <a:avLst/>
                <a:gdLst>
                  <a:gd name="T0" fmla="*/ 0 w 64"/>
                  <a:gd name="T1" fmla="*/ 162 h 162"/>
                  <a:gd name="T2" fmla="*/ 64 w 64"/>
                  <a:gd name="T3" fmla="*/ 0 h 162"/>
                  <a:gd name="T4" fmla="*/ 0 w 64"/>
                  <a:gd name="T5" fmla="*/ 162 h 162"/>
                </a:gdLst>
                <a:ahLst/>
                <a:cxnLst>
                  <a:cxn ang="0">
                    <a:pos x="T0" y="T1"/>
                  </a:cxn>
                  <a:cxn ang="0">
                    <a:pos x="T2" y="T3"/>
                  </a:cxn>
                  <a:cxn ang="0">
                    <a:pos x="T4" y="T5"/>
                  </a:cxn>
                </a:cxnLst>
                <a:rect l="0" t="0" r="r" b="b"/>
                <a:pathLst>
                  <a:path w="64" h="162">
                    <a:moveTo>
                      <a:pt x="0" y="162"/>
                    </a:moveTo>
                    <a:cubicBezTo>
                      <a:pt x="13" y="105"/>
                      <a:pt x="44" y="54"/>
                      <a:pt x="64" y="0"/>
                    </a:cubicBezTo>
                    <a:cubicBezTo>
                      <a:pt x="49" y="56"/>
                      <a:pt x="22" y="108"/>
                      <a:pt x="0" y="162"/>
                    </a:cubicBezTo>
                    <a:close/>
                  </a:path>
                </a:pathLst>
              </a:custGeom>
              <a:solidFill>
                <a:srgbClr val="8B66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5" name="Freeform 303">
                <a:extLst>
                  <a:ext uri="{FF2B5EF4-FFF2-40B4-BE49-F238E27FC236}">
                    <a16:creationId xmlns:a16="http://schemas.microsoft.com/office/drawing/2014/main" id="{63277C00-7E29-4599-BE01-C33B2CE5A0F0}"/>
                  </a:ext>
                </a:extLst>
              </p:cNvPr>
              <p:cNvSpPr>
                <a:spLocks/>
              </p:cNvSpPr>
              <p:nvPr/>
            </p:nvSpPr>
            <p:spPr bwMode="auto">
              <a:xfrm>
                <a:off x="1152" y="2182"/>
                <a:ext cx="36" cy="175"/>
              </a:xfrm>
              <a:custGeom>
                <a:avLst/>
                <a:gdLst>
                  <a:gd name="T0" fmla="*/ 32 w 32"/>
                  <a:gd name="T1" fmla="*/ 0 h 156"/>
                  <a:gd name="T2" fmla="*/ 0 w 32"/>
                  <a:gd name="T3" fmla="*/ 156 h 156"/>
                  <a:gd name="T4" fmla="*/ 18 w 32"/>
                  <a:gd name="T5" fmla="*/ 79 h 156"/>
                  <a:gd name="T6" fmla="*/ 32 w 32"/>
                  <a:gd name="T7" fmla="*/ 0 h 156"/>
                </a:gdLst>
                <a:ahLst/>
                <a:cxnLst>
                  <a:cxn ang="0">
                    <a:pos x="T0" y="T1"/>
                  </a:cxn>
                  <a:cxn ang="0">
                    <a:pos x="T2" y="T3"/>
                  </a:cxn>
                  <a:cxn ang="0">
                    <a:pos x="T4" y="T5"/>
                  </a:cxn>
                  <a:cxn ang="0">
                    <a:pos x="T6" y="T7"/>
                  </a:cxn>
                </a:cxnLst>
                <a:rect l="0" t="0" r="r" b="b"/>
                <a:pathLst>
                  <a:path w="32" h="156">
                    <a:moveTo>
                      <a:pt x="32" y="0"/>
                    </a:moveTo>
                    <a:cubicBezTo>
                      <a:pt x="29" y="54"/>
                      <a:pt x="25" y="107"/>
                      <a:pt x="0" y="156"/>
                    </a:cubicBezTo>
                    <a:cubicBezTo>
                      <a:pt x="3" y="129"/>
                      <a:pt x="19" y="105"/>
                      <a:pt x="18" y="79"/>
                    </a:cubicBezTo>
                    <a:cubicBezTo>
                      <a:pt x="18" y="51"/>
                      <a:pt x="31" y="27"/>
                      <a:pt x="32" y="0"/>
                    </a:cubicBezTo>
                    <a:close/>
                  </a:path>
                </a:pathLst>
              </a:custGeom>
              <a:solidFill>
                <a:srgbClr val="8166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6" name="Freeform 304">
                <a:extLst>
                  <a:ext uri="{FF2B5EF4-FFF2-40B4-BE49-F238E27FC236}">
                    <a16:creationId xmlns:a16="http://schemas.microsoft.com/office/drawing/2014/main" id="{04D99448-07FD-45DA-A662-A64F405C4756}"/>
                  </a:ext>
                </a:extLst>
              </p:cNvPr>
              <p:cNvSpPr>
                <a:spLocks/>
              </p:cNvSpPr>
              <p:nvPr/>
            </p:nvSpPr>
            <p:spPr bwMode="auto">
              <a:xfrm>
                <a:off x="960" y="1969"/>
                <a:ext cx="62" cy="175"/>
              </a:xfrm>
              <a:custGeom>
                <a:avLst/>
                <a:gdLst>
                  <a:gd name="T0" fmla="*/ 47 w 55"/>
                  <a:gd name="T1" fmla="*/ 12 h 156"/>
                  <a:gd name="T2" fmla="*/ 53 w 55"/>
                  <a:gd name="T3" fmla="*/ 0 h 156"/>
                  <a:gd name="T4" fmla="*/ 53 w 55"/>
                  <a:gd name="T5" fmla="*/ 16 h 156"/>
                  <a:gd name="T6" fmla="*/ 5 w 55"/>
                  <a:gd name="T7" fmla="*/ 156 h 156"/>
                  <a:gd name="T8" fmla="*/ 2 w 55"/>
                  <a:gd name="T9" fmla="*/ 151 h 156"/>
                  <a:gd name="T10" fmla="*/ 47 w 55"/>
                  <a:gd name="T11" fmla="*/ 12 h 156"/>
                </a:gdLst>
                <a:ahLst/>
                <a:cxnLst>
                  <a:cxn ang="0">
                    <a:pos x="T0" y="T1"/>
                  </a:cxn>
                  <a:cxn ang="0">
                    <a:pos x="T2" y="T3"/>
                  </a:cxn>
                  <a:cxn ang="0">
                    <a:pos x="T4" y="T5"/>
                  </a:cxn>
                  <a:cxn ang="0">
                    <a:pos x="T6" y="T7"/>
                  </a:cxn>
                  <a:cxn ang="0">
                    <a:pos x="T8" y="T9"/>
                  </a:cxn>
                  <a:cxn ang="0">
                    <a:pos x="T10" y="T11"/>
                  </a:cxn>
                </a:cxnLst>
                <a:rect l="0" t="0" r="r" b="b"/>
                <a:pathLst>
                  <a:path w="55" h="156">
                    <a:moveTo>
                      <a:pt x="47" y="12"/>
                    </a:moveTo>
                    <a:cubicBezTo>
                      <a:pt x="49" y="8"/>
                      <a:pt x="51" y="4"/>
                      <a:pt x="53" y="0"/>
                    </a:cubicBezTo>
                    <a:cubicBezTo>
                      <a:pt x="53" y="6"/>
                      <a:pt x="55" y="12"/>
                      <a:pt x="53" y="16"/>
                    </a:cubicBezTo>
                    <a:cubicBezTo>
                      <a:pt x="33" y="61"/>
                      <a:pt x="31" y="113"/>
                      <a:pt x="5" y="156"/>
                    </a:cubicBezTo>
                    <a:cubicBezTo>
                      <a:pt x="1" y="156"/>
                      <a:pt x="0" y="155"/>
                      <a:pt x="2" y="151"/>
                    </a:cubicBezTo>
                    <a:cubicBezTo>
                      <a:pt x="23" y="107"/>
                      <a:pt x="25" y="56"/>
                      <a:pt x="47" y="12"/>
                    </a:cubicBezTo>
                    <a:close/>
                  </a:path>
                </a:pathLst>
              </a:custGeom>
              <a:solidFill>
                <a:srgbClr val="7C56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7" name="Freeform 305">
                <a:extLst>
                  <a:ext uri="{FF2B5EF4-FFF2-40B4-BE49-F238E27FC236}">
                    <a16:creationId xmlns:a16="http://schemas.microsoft.com/office/drawing/2014/main" id="{EDD490B1-CCBE-4C3C-8A31-496CA702A00E}"/>
                  </a:ext>
                </a:extLst>
              </p:cNvPr>
              <p:cNvSpPr>
                <a:spLocks/>
              </p:cNvSpPr>
              <p:nvPr/>
            </p:nvSpPr>
            <p:spPr bwMode="auto">
              <a:xfrm>
                <a:off x="931" y="1426"/>
                <a:ext cx="73" cy="161"/>
              </a:xfrm>
              <a:custGeom>
                <a:avLst/>
                <a:gdLst>
                  <a:gd name="T0" fmla="*/ 4 w 65"/>
                  <a:gd name="T1" fmla="*/ 143 h 143"/>
                  <a:gd name="T2" fmla="*/ 0 w 65"/>
                  <a:gd name="T3" fmla="*/ 139 h 143"/>
                  <a:gd name="T4" fmla="*/ 59 w 65"/>
                  <a:gd name="T5" fmla="*/ 0 h 143"/>
                  <a:gd name="T6" fmla="*/ 65 w 65"/>
                  <a:gd name="T7" fmla="*/ 2 h 143"/>
                  <a:gd name="T8" fmla="*/ 4 w 65"/>
                  <a:gd name="T9" fmla="*/ 143 h 143"/>
                </a:gdLst>
                <a:ahLst/>
                <a:cxnLst>
                  <a:cxn ang="0">
                    <a:pos x="T0" y="T1"/>
                  </a:cxn>
                  <a:cxn ang="0">
                    <a:pos x="T2" y="T3"/>
                  </a:cxn>
                  <a:cxn ang="0">
                    <a:pos x="T4" y="T5"/>
                  </a:cxn>
                  <a:cxn ang="0">
                    <a:pos x="T6" y="T7"/>
                  </a:cxn>
                  <a:cxn ang="0">
                    <a:pos x="T8" y="T9"/>
                  </a:cxn>
                </a:cxnLst>
                <a:rect l="0" t="0" r="r" b="b"/>
                <a:pathLst>
                  <a:path w="65" h="143">
                    <a:moveTo>
                      <a:pt x="4" y="143"/>
                    </a:moveTo>
                    <a:cubicBezTo>
                      <a:pt x="3" y="142"/>
                      <a:pt x="2" y="141"/>
                      <a:pt x="0" y="139"/>
                    </a:cubicBezTo>
                    <a:cubicBezTo>
                      <a:pt x="20" y="93"/>
                      <a:pt x="40" y="46"/>
                      <a:pt x="59" y="0"/>
                    </a:cubicBezTo>
                    <a:cubicBezTo>
                      <a:pt x="61" y="0"/>
                      <a:pt x="63" y="1"/>
                      <a:pt x="65" y="2"/>
                    </a:cubicBezTo>
                    <a:cubicBezTo>
                      <a:pt x="44" y="49"/>
                      <a:pt x="31" y="99"/>
                      <a:pt x="4" y="143"/>
                    </a:cubicBezTo>
                    <a:close/>
                  </a:path>
                </a:pathLst>
              </a:custGeom>
              <a:solidFill>
                <a:srgbClr val="B38A7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8" name="Freeform 306">
                <a:extLst>
                  <a:ext uri="{FF2B5EF4-FFF2-40B4-BE49-F238E27FC236}">
                    <a16:creationId xmlns:a16="http://schemas.microsoft.com/office/drawing/2014/main" id="{1F25C82A-75E4-43FA-83DA-844646138031}"/>
                  </a:ext>
                </a:extLst>
              </p:cNvPr>
              <p:cNvSpPr>
                <a:spLocks/>
              </p:cNvSpPr>
              <p:nvPr/>
            </p:nvSpPr>
            <p:spPr bwMode="auto">
              <a:xfrm>
                <a:off x="1038" y="1832"/>
                <a:ext cx="57" cy="173"/>
              </a:xfrm>
              <a:custGeom>
                <a:avLst/>
                <a:gdLst>
                  <a:gd name="T0" fmla="*/ 0 w 50"/>
                  <a:gd name="T1" fmla="*/ 154 h 154"/>
                  <a:gd name="T2" fmla="*/ 25 w 50"/>
                  <a:gd name="T3" fmla="*/ 63 h 154"/>
                  <a:gd name="T4" fmla="*/ 40 w 50"/>
                  <a:gd name="T5" fmla="*/ 18 h 154"/>
                  <a:gd name="T6" fmla="*/ 50 w 50"/>
                  <a:gd name="T7" fmla="*/ 0 h 154"/>
                  <a:gd name="T8" fmla="*/ 31 w 50"/>
                  <a:gd name="T9" fmla="*/ 68 h 154"/>
                  <a:gd name="T10" fmla="*/ 7 w 50"/>
                  <a:gd name="T11" fmla="*/ 143 h 154"/>
                  <a:gd name="T12" fmla="*/ 1 w 50"/>
                  <a:gd name="T13" fmla="*/ 154 h 154"/>
                  <a:gd name="T14" fmla="*/ 0 w 50"/>
                  <a:gd name="T15" fmla="*/ 154 h 15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 h="154">
                    <a:moveTo>
                      <a:pt x="0" y="154"/>
                    </a:moveTo>
                    <a:cubicBezTo>
                      <a:pt x="5" y="123"/>
                      <a:pt x="6" y="91"/>
                      <a:pt x="25" y="63"/>
                    </a:cubicBezTo>
                    <a:cubicBezTo>
                      <a:pt x="34" y="50"/>
                      <a:pt x="35" y="33"/>
                      <a:pt x="40" y="18"/>
                    </a:cubicBezTo>
                    <a:cubicBezTo>
                      <a:pt x="41" y="13"/>
                      <a:pt x="42" y="8"/>
                      <a:pt x="50" y="0"/>
                    </a:cubicBezTo>
                    <a:cubicBezTo>
                      <a:pt x="48" y="27"/>
                      <a:pt x="41" y="49"/>
                      <a:pt x="31" y="68"/>
                    </a:cubicBezTo>
                    <a:cubicBezTo>
                      <a:pt x="19" y="92"/>
                      <a:pt x="11" y="116"/>
                      <a:pt x="7" y="143"/>
                    </a:cubicBezTo>
                    <a:cubicBezTo>
                      <a:pt x="6" y="147"/>
                      <a:pt x="5" y="152"/>
                      <a:pt x="1" y="154"/>
                    </a:cubicBezTo>
                    <a:lnTo>
                      <a:pt x="0" y="154"/>
                    </a:lnTo>
                    <a:close/>
                  </a:path>
                </a:pathLst>
              </a:custGeom>
              <a:solidFill>
                <a:srgbClr val="936D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9" name="Freeform 307">
                <a:extLst>
                  <a:ext uri="{FF2B5EF4-FFF2-40B4-BE49-F238E27FC236}">
                    <a16:creationId xmlns:a16="http://schemas.microsoft.com/office/drawing/2014/main" id="{04327B22-BA5C-4FD4-A246-CD5DA44D4386}"/>
                  </a:ext>
                </a:extLst>
              </p:cNvPr>
              <p:cNvSpPr>
                <a:spLocks/>
              </p:cNvSpPr>
              <p:nvPr/>
            </p:nvSpPr>
            <p:spPr bwMode="auto">
              <a:xfrm>
                <a:off x="758" y="2257"/>
                <a:ext cx="55" cy="145"/>
              </a:xfrm>
              <a:custGeom>
                <a:avLst/>
                <a:gdLst>
                  <a:gd name="T0" fmla="*/ 37 w 49"/>
                  <a:gd name="T1" fmla="*/ 91 h 129"/>
                  <a:gd name="T2" fmla="*/ 31 w 49"/>
                  <a:gd name="T3" fmla="*/ 69 h 129"/>
                  <a:gd name="T4" fmla="*/ 0 w 49"/>
                  <a:gd name="T5" fmla="*/ 129 h 129"/>
                  <a:gd name="T6" fmla="*/ 49 w 49"/>
                  <a:gd name="T7" fmla="*/ 0 h 129"/>
                  <a:gd name="T8" fmla="*/ 37 w 49"/>
                  <a:gd name="T9" fmla="*/ 91 h 129"/>
                </a:gdLst>
                <a:ahLst/>
                <a:cxnLst>
                  <a:cxn ang="0">
                    <a:pos x="T0" y="T1"/>
                  </a:cxn>
                  <a:cxn ang="0">
                    <a:pos x="T2" y="T3"/>
                  </a:cxn>
                  <a:cxn ang="0">
                    <a:pos x="T4" y="T5"/>
                  </a:cxn>
                  <a:cxn ang="0">
                    <a:pos x="T6" y="T7"/>
                  </a:cxn>
                  <a:cxn ang="0">
                    <a:pos x="T8" y="T9"/>
                  </a:cxn>
                </a:cxnLst>
                <a:rect l="0" t="0" r="r" b="b"/>
                <a:pathLst>
                  <a:path w="49" h="129">
                    <a:moveTo>
                      <a:pt x="37" y="91"/>
                    </a:moveTo>
                    <a:cubicBezTo>
                      <a:pt x="28" y="82"/>
                      <a:pt x="34" y="76"/>
                      <a:pt x="31" y="69"/>
                    </a:cubicBezTo>
                    <a:cubicBezTo>
                      <a:pt x="20" y="89"/>
                      <a:pt x="9" y="108"/>
                      <a:pt x="0" y="129"/>
                    </a:cubicBezTo>
                    <a:cubicBezTo>
                      <a:pt x="9" y="83"/>
                      <a:pt x="39" y="46"/>
                      <a:pt x="49" y="0"/>
                    </a:cubicBezTo>
                    <a:cubicBezTo>
                      <a:pt x="43" y="29"/>
                      <a:pt x="36" y="58"/>
                      <a:pt x="37" y="91"/>
                    </a:cubicBezTo>
                    <a:close/>
                  </a:path>
                </a:pathLst>
              </a:custGeom>
              <a:solidFill>
                <a:srgbClr val="7E5F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0" name="Freeform 308">
                <a:extLst>
                  <a:ext uri="{FF2B5EF4-FFF2-40B4-BE49-F238E27FC236}">
                    <a16:creationId xmlns:a16="http://schemas.microsoft.com/office/drawing/2014/main" id="{8BB7C806-034A-4248-8C11-29D6E271C92F}"/>
                  </a:ext>
                </a:extLst>
              </p:cNvPr>
              <p:cNvSpPr>
                <a:spLocks/>
              </p:cNvSpPr>
              <p:nvPr/>
            </p:nvSpPr>
            <p:spPr bwMode="auto">
              <a:xfrm>
                <a:off x="914" y="2218"/>
                <a:ext cx="76" cy="176"/>
              </a:xfrm>
              <a:custGeom>
                <a:avLst/>
                <a:gdLst>
                  <a:gd name="T0" fmla="*/ 4 w 68"/>
                  <a:gd name="T1" fmla="*/ 157 h 157"/>
                  <a:gd name="T2" fmla="*/ 6 w 68"/>
                  <a:gd name="T3" fmla="*/ 142 h 157"/>
                  <a:gd name="T4" fmla="*/ 36 w 68"/>
                  <a:gd name="T5" fmla="*/ 60 h 157"/>
                  <a:gd name="T6" fmla="*/ 42 w 68"/>
                  <a:gd name="T7" fmla="*/ 54 h 157"/>
                  <a:gd name="T8" fmla="*/ 63 w 68"/>
                  <a:gd name="T9" fmla="*/ 0 h 157"/>
                  <a:gd name="T10" fmla="*/ 59 w 68"/>
                  <a:gd name="T11" fmla="*/ 31 h 157"/>
                  <a:gd name="T12" fmla="*/ 15 w 68"/>
                  <a:gd name="T13" fmla="*/ 141 h 157"/>
                  <a:gd name="T14" fmla="*/ 4 w 68"/>
                  <a:gd name="T15" fmla="*/ 157 h 15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8" h="157">
                    <a:moveTo>
                      <a:pt x="4" y="157"/>
                    </a:moveTo>
                    <a:cubicBezTo>
                      <a:pt x="0" y="151"/>
                      <a:pt x="6" y="147"/>
                      <a:pt x="6" y="142"/>
                    </a:cubicBezTo>
                    <a:cubicBezTo>
                      <a:pt x="17" y="115"/>
                      <a:pt x="26" y="87"/>
                      <a:pt x="36" y="60"/>
                    </a:cubicBezTo>
                    <a:cubicBezTo>
                      <a:pt x="37" y="57"/>
                      <a:pt x="40" y="55"/>
                      <a:pt x="42" y="54"/>
                    </a:cubicBezTo>
                    <a:cubicBezTo>
                      <a:pt x="53" y="38"/>
                      <a:pt x="56" y="20"/>
                      <a:pt x="63" y="0"/>
                    </a:cubicBezTo>
                    <a:cubicBezTo>
                      <a:pt x="68" y="14"/>
                      <a:pt x="63" y="22"/>
                      <a:pt x="59" y="31"/>
                    </a:cubicBezTo>
                    <a:cubicBezTo>
                      <a:pt x="45" y="68"/>
                      <a:pt x="30" y="104"/>
                      <a:pt x="15" y="141"/>
                    </a:cubicBezTo>
                    <a:cubicBezTo>
                      <a:pt x="12" y="147"/>
                      <a:pt x="10" y="154"/>
                      <a:pt x="4" y="157"/>
                    </a:cubicBezTo>
                    <a:close/>
                  </a:path>
                </a:pathLst>
              </a:custGeom>
              <a:solidFill>
                <a:srgbClr val="7C60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1" name="Freeform 309">
                <a:extLst>
                  <a:ext uri="{FF2B5EF4-FFF2-40B4-BE49-F238E27FC236}">
                    <a16:creationId xmlns:a16="http://schemas.microsoft.com/office/drawing/2014/main" id="{FA197964-55CF-4108-9DDC-4C6DB8CBB4A3}"/>
                  </a:ext>
                </a:extLst>
              </p:cNvPr>
              <p:cNvSpPr>
                <a:spLocks/>
              </p:cNvSpPr>
              <p:nvPr/>
            </p:nvSpPr>
            <p:spPr bwMode="auto">
              <a:xfrm>
                <a:off x="979" y="2264"/>
                <a:ext cx="56" cy="162"/>
              </a:xfrm>
              <a:custGeom>
                <a:avLst/>
                <a:gdLst>
                  <a:gd name="T0" fmla="*/ 50 w 50"/>
                  <a:gd name="T1" fmla="*/ 0 h 144"/>
                  <a:gd name="T2" fmla="*/ 0 w 50"/>
                  <a:gd name="T3" fmla="*/ 144 h 144"/>
                  <a:gd name="T4" fmla="*/ 50 w 50"/>
                  <a:gd name="T5" fmla="*/ 0 h 144"/>
                </a:gdLst>
                <a:ahLst/>
                <a:cxnLst>
                  <a:cxn ang="0">
                    <a:pos x="T0" y="T1"/>
                  </a:cxn>
                  <a:cxn ang="0">
                    <a:pos x="T2" y="T3"/>
                  </a:cxn>
                  <a:cxn ang="0">
                    <a:pos x="T4" y="T5"/>
                  </a:cxn>
                </a:cxnLst>
                <a:rect l="0" t="0" r="r" b="b"/>
                <a:pathLst>
                  <a:path w="50" h="144">
                    <a:moveTo>
                      <a:pt x="50" y="0"/>
                    </a:moveTo>
                    <a:cubicBezTo>
                      <a:pt x="35" y="48"/>
                      <a:pt x="32" y="101"/>
                      <a:pt x="0" y="144"/>
                    </a:cubicBezTo>
                    <a:cubicBezTo>
                      <a:pt x="23" y="98"/>
                      <a:pt x="28" y="46"/>
                      <a:pt x="50" y="0"/>
                    </a:cubicBezTo>
                    <a:close/>
                  </a:path>
                </a:pathLst>
              </a:custGeom>
              <a:solidFill>
                <a:srgbClr val="795F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2" name="Freeform 310">
                <a:extLst>
                  <a:ext uri="{FF2B5EF4-FFF2-40B4-BE49-F238E27FC236}">
                    <a16:creationId xmlns:a16="http://schemas.microsoft.com/office/drawing/2014/main" id="{0C81B37C-AA82-4BE7-ACD2-7572CA8C78EC}"/>
                  </a:ext>
                </a:extLst>
              </p:cNvPr>
              <p:cNvSpPr>
                <a:spLocks/>
              </p:cNvSpPr>
              <p:nvPr/>
            </p:nvSpPr>
            <p:spPr bwMode="auto">
              <a:xfrm>
                <a:off x="864" y="1704"/>
                <a:ext cx="58" cy="171"/>
              </a:xfrm>
              <a:custGeom>
                <a:avLst/>
                <a:gdLst>
                  <a:gd name="T0" fmla="*/ 51 w 51"/>
                  <a:gd name="T1" fmla="*/ 0 h 153"/>
                  <a:gd name="T2" fmla="*/ 0 w 51"/>
                  <a:gd name="T3" fmla="*/ 153 h 153"/>
                  <a:gd name="T4" fmla="*/ 12 w 51"/>
                  <a:gd name="T5" fmla="*/ 100 h 153"/>
                  <a:gd name="T6" fmla="*/ 37 w 51"/>
                  <a:gd name="T7" fmla="*/ 19 h 153"/>
                  <a:gd name="T8" fmla="*/ 51 w 51"/>
                  <a:gd name="T9" fmla="*/ 0 h 153"/>
                </a:gdLst>
                <a:ahLst/>
                <a:cxnLst>
                  <a:cxn ang="0">
                    <a:pos x="T0" y="T1"/>
                  </a:cxn>
                  <a:cxn ang="0">
                    <a:pos x="T2" y="T3"/>
                  </a:cxn>
                  <a:cxn ang="0">
                    <a:pos x="T4" y="T5"/>
                  </a:cxn>
                  <a:cxn ang="0">
                    <a:pos x="T6" y="T7"/>
                  </a:cxn>
                  <a:cxn ang="0">
                    <a:pos x="T8" y="T9"/>
                  </a:cxn>
                </a:cxnLst>
                <a:rect l="0" t="0" r="r" b="b"/>
                <a:pathLst>
                  <a:path w="51" h="153">
                    <a:moveTo>
                      <a:pt x="51" y="0"/>
                    </a:moveTo>
                    <a:cubicBezTo>
                      <a:pt x="37" y="50"/>
                      <a:pt x="22" y="100"/>
                      <a:pt x="0" y="153"/>
                    </a:cubicBezTo>
                    <a:cubicBezTo>
                      <a:pt x="0" y="131"/>
                      <a:pt x="6" y="115"/>
                      <a:pt x="12" y="100"/>
                    </a:cubicBezTo>
                    <a:cubicBezTo>
                      <a:pt x="21" y="73"/>
                      <a:pt x="29" y="46"/>
                      <a:pt x="37" y="19"/>
                    </a:cubicBezTo>
                    <a:cubicBezTo>
                      <a:pt x="40" y="11"/>
                      <a:pt x="43" y="4"/>
                      <a:pt x="51" y="0"/>
                    </a:cubicBezTo>
                    <a:close/>
                  </a:path>
                </a:pathLst>
              </a:custGeom>
              <a:solidFill>
                <a:srgbClr val="9169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3" name="Freeform 311">
                <a:extLst>
                  <a:ext uri="{FF2B5EF4-FFF2-40B4-BE49-F238E27FC236}">
                    <a16:creationId xmlns:a16="http://schemas.microsoft.com/office/drawing/2014/main" id="{A5AC12FE-368F-4BD5-ACBB-D97134A29F2F}"/>
                  </a:ext>
                </a:extLst>
              </p:cNvPr>
              <p:cNvSpPr>
                <a:spLocks/>
              </p:cNvSpPr>
              <p:nvPr/>
            </p:nvSpPr>
            <p:spPr bwMode="auto">
              <a:xfrm>
                <a:off x="1005" y="1247"/>
                <a:ext cx="65" cy="166"/>
              </a:xfrm>
              <a:custGeom>
                <a:avLst/>
                <a:gdLst>
                  <a:gd name="T0" fmla="*/ 0 w 58"/>
                  <a:gd name="T1" fmla="*/ 147 h 147"/>
                  <a:gd name="T2" fmla="*/ 58 w 58"/>
                  <a:gd name="T3" fmla="*/ 0 h 147"/>
                  <a:gd name="T4" fmla="*/ 0 w 58"/>
                  <a:gd name="T5" fmla="*/ 147 h 147"/>
                </a:gdLst>
                <a:ahLst/>
                <a:cxnLst>
                  <a:cxn ang="0">
                    <a:pos x="T0" y="T1"/>
                  </a:cxn>
                  <a:cxn ang="0">
                    <a:pos x="T2" y="T3"/>
                  </a:cxn>
                  <a:cxn ang="0">
                    <a:pos x="T4" y="T5"/>
                  </a:cxn>
                </a:cxnLst>
                <a:rect l="0" t="0" r="r" b="b"/>
                <a:pathLst>
                  <a:path w="58" h="147">
                    <a:moveTo>
                      <a:pt x="0" y="147"/>
                    </a:moveTo>
                    <a:cubicBezTo>
                      <a:pt x="10" y="93"/>
                      <a:pt x="31" y="46"/>
                      <a:pt x="58" y="0"/>
                    </a:cubicBezTo>
                    <a:cubicBezTo>
                      <a:pt x="39" y="49"/>
                      <a:pt x="19" y="98"/>
                      <a:pt x="0" y="147"/>
                    </a:cubicBezTo>
                    <a:close/>
                  </a:path>
                </a:pathLst>
              </a:custGeom>
              <a:solidFill>
                <a:srgbClr val="87634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4" name="Freeform 312">
                <a:extLst>
                  <a:ext uri="{FF2B5EF4-FFF2-40B4-BE49-F238E27FC236}">
                    <a16:creationId xmlns:a16="http://schemas.microsoft.com/office/drawing/2014/main" id="{65A1E09B-F6FD-4CAD-952C-0BEE1A714524}"/>
                  </a:ext>
                </a:extLst>
              </p:cNvPr>
              <p:cNvSpPr>
                <a:spLocks/>
              </p:cNvSpPr>
              <p:nvPr/>
            </p:nvSpPr>
            <p:spPr bwMode="auto">
              <a:xfrm>
                <a:off x="1649" y="1668"/>
                <a:ext cx="33" cy="140"/>
              </a:xfrm>
              <a:custGeom>
                <a:avLst/>
                <a:gdLst>
                  <a:gd name="T0" fmla="*/ 21 w 30"/>
                  <a:gd name="T1" fmla="*/ 68 h 125"/>
                  <a:gd name="T2" fmla="*/ 10 w 30"/>
                  <a:gd name="T3" fmla="*/ 83 h 125"/>
                  <a:gd name="T4" fmla="*/ 13 w 30"/>
                  <a:gd name="T5" fmla="*/ 116 h 125"/>
                  <a:gd name="T6" fmla="*/ 8 w 30"/>
                  <a:gd name="T7" fmla="*/ 125 h 125"/>
                  <a:gd name="T8" fmla="*/ 5 w 30"/>
                  <a:gd name="T9" fmla="*/ 48 h 125"/>
                  <a:gd name="T10" fmla="*/ 5 w 30"/>
                  <a:gd name="T11" fmla="*/ 48 h 125"/>
                  <a:gd name="T12" fmla="*/ 18 w 30"/>
                  <a:gd name="T13" fmla="*/ 63 h 125"/>
                  <a:gd name="T14" fmla="*/ 18 w 30"/>
                  <a:gd name="T15" fmla="*/ 0 h 125"/>
                  <a:gd name="T16" fmla="*/ 30 w 30"/>
                  <a:gd name="T17" fmla="*/ 15 h 125"/>
                  <a:gd name="T18" fmla="*/ 21 w 30"/>
                  <a:gd name="T19" fmla="*/ 68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 h="125">
                    <a:moveTo>
                      <a:pt x="21" y="68"/>
                    </a:moveTo>
                    <a:cubicBezTo>
                      <a:pt x="11" y="69"/>
                      <a:pt x="9" y="75"/>
                      <a:pt x="10" y="83"/>
                    </a:cubicBezTo>
                    <a:cubicBezTo>
                      <a:pt x="11" y="94"/>
                      <a:pt x="12" y="105"/>
                      <a:pt x="13" y="116"/>
                    </a:cubicBezTo>
                    <a:cubicBezTo>
                      <a:pt x="11" y="119"/>
                      <a:pt x="12" y="124"/>
                      <a:pt x="8" y="125"/>
                    </a:cubicBezTo>
                    <a:cubicBezTo>
                      <a:pt x="0" y="99"/>
                      <a:pt x="0" y="74"/>
                      <a:pt x="5" y="48"/>
                    </a:cubicBezTo>
                    <a:cubicBezTo>
                      <a:pt x="5" y="48"/>
                      <a:pt x="5" y="48"/>
                      <a:pt x="5" y="48"/>
                    </a:cubicBezTo>
                    <a:cubicBezTo>
                      <a:pt x="11" y="50"/>
                      <a:pt x="8" y="58"/>
                      <a:pt x="18" y="63"/>
                    </a:cubicBezTo>
                    <a:cubicBezTo>
                      <a:pt x="18" y="40"/>
                      <a:pt x="18" y="20"/>
                      <a:pt x="18" y="0"/>
                    </a:cubicBezTo>
                    <a:cubicBezTo>
                      <a:pt x="28" y="0"/>
                      <a:pt x="18" y="16"/>
                      <a:pt x="30" y="15"/>
                    </a:cubicBezTo>
                    <a:cubicBezTo>
                      <a:pt x="27" y="33"/>
                      <a:pt x="24" y="50"/>
                      <a:pt x="21" y="68"/>
                    </a:cubicBezTo>
                    <a:close/>
                  </a:path>
                </a:pathLst>
              </a:custGeom>
              <a:solidFill>
                <a:srgbClr val="BB967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5" name="Freeform 313">
                <a:extLst>
                  <a:ext uri="{FF2B5EF4-FFF2-40B4-BE49-F238E27FC236}">
                    <a16:creationId xmlns:a16="http://schemas.microsoft.com/office/drawing/2014/main" id="{B5244F90-8576-4F6F-93D0-8B1411837E80}"/>
                  </a:ext>
                </a:extLst>
              </p:cNvPr>
              <p:cNvSpPr>
                <a:spLocks/>
              </p:cNvSpPr>
              <p:nvPr/>
            </p:nvSpPr>
            <p:spPr bwMode="auto">
              <a:xfrm>
                <a:off x="1345" y="1805"/>
                <a:ext cx="32" cy="151"/>
              </a:xfrm>
              <a:custGeom>
                <a:avLst/>
                <a:gdLst>
                  <a:gd name="T0" fmla="*/ 2 w 28"/>
                  <a:gd name="T1" fmla="*/ 135 h 135"/>
                  <a:gd name="T2" fmla="*/ 26 w 28"/>
                  <a:gd name="T3" fmla="*/ 0 h 135"/>
                  <a:gd name="T4" fmla="*/ 2 w 28"/>
                  <a:gd name="T5" fmla="*/ 135 h 135"/>
                </a:gdLst>
                <a:ahLst/>
                <a:cxnLst>
                  <a:cxn ang="0">
                    <a:pos x="T0" y="T1"/>
                  </a:cxn>
                  <a:cxn ang="0">
                    <a:pos x="T2" y="T3"/>
                  </a:cxn>
                  <a:cxn ang="0">
                    <a:pos x="T4" y="T5"/>
                  </a:cxn>
                </a:cxnLst>
                <a:rect l="0" t="0" r="r" b="b"/>
                <a:pathLst>
                  <a:path w="28" h="135">
                    <a:moveTo>
                      <a:pt x="2" y="135"/>
                    </a:moveTo>
                    <a:cubicBezTo>
                      <a:pt x="0" y="88"/>
                      <a:pt x="17" y="45"/>
                      <a:pt x="26" y="0"/>
                    </a:cubicBezTo>
                    <a:cubicBezTo>
                      <a:pt x="28" y="47"/>
                      <a:pt x="8" y="89"/>
                      <a:pt x="2" y="135"/>
                    </a:cubicBezTo>
                    <a:close/>
                  </a:path>
                </a:pathLst>
              </a:custGeom>
              <a:solidFill>
                <a:srgbClr val="AF86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6" name="Freeform 314">
                <a:extLst>
                  <a:ext uri="{FF2B5EF4-FFF2-40B4-BE49-F238E27FC236}">
                    <a16:creationId xmlns:a16="http://schemas.microsoft.com/office/drawing/2014/main" id="{6FA41BC0-AFBC-44F9-BDD2-046C2DEE6241}"/>
                  </a:ext>
                </a:extLst>
              </p:cNvPr>
              <p:cNvSpPr>
                <a:spLocks/>
              </p:cNvSpPr>
              <p:nvPr/>
            </p:nvSpPr>
            <p:spPr bwMode="auto">
              <a:xfrm>
                <a:off x="1224" y="1254"/>
                <a:ext cx="48" cy="155"/>
              </a:xfrm>
              <a:custGeom>
                <a:avLst/>
                <a:gdLst>
                  <a:gd name="T0" fmla="*/ 35 w 43"/>
                  <a:gd name="T1" fmla="*/ 0 h 138"/>
                  <a:gd name="T2" fmla="*/ 43 w 43"/>
                  <a:gd name="T3" fmla="*/ 4 h 138"/>
                  <a:gd name="T4" fmla="*/ 12 w 43"/>
                  <a:gd name="T5" fmla="*/ 120 h 138"/>
                  <a:gd name="T6" fmla="*/ 0 w 43"/>
                  <a:gd name="T7" fmla="*/ 138 h 138"/>
                  <a:gd name="T8" fmla="*/ 35 w 43"/>
                  <a:gd name="T9" fmla="*/ 0 h 138"/>
                </a:gdLst>
                <a:ahLst/>
                <a:cxnLst>
                  <a:cxn ang="0">
                    <a:pos x="T0" y="T1"/>
                  </a:cxn>
                  <a:cxn ang="0">
                    <a:pos x="T2" y="T3"/>
                  </a:cxn>
                  <a:cxn ang="0">
                    <a:pos x="T4" y="T5"/>
                  </a:cxn>
                  <a:cxn ang="0">
                    <a:pos x="T6" y="T7"/>
                  </a:cxn>
                  <a:cxn ang="0">
                    <a:pos x="T8" y="T9"/>
                  </a:cxn>
                </a:cxnLst>
                <a:rect l="0" t="0" r="r" b="b"/>
                <a:pathLst>
                  <a:path w="43" h="138">
                    <a:moveTo>
                      <a:pt x="35" y="0"/>
                    </a:moveTo>
                    <a:cubicBezTo>
                      <a:pt x="38" y="1"/>
                      <a:pt x="41" y="3"/>
                      <a:pt x="43" y="4"/>
                    </a:cubicBezTo>
                    <a:cubicBezTo>
                      <a:pt x="30" y="42"/>
                      <a:pt x="28" y="83"/>
                      <a:pt x="12" y="120"/>
                    </a:cubicBezTo>
                    <a:cubicBezTo>
                      <a:pt x="9" y="127"/>
                      <a:pt x="9" y="134"/>
                      <a:pt x="0" y="138"/>
                    </a:cubicBezTo>
                    <a:cubicBezTo>
                      <a:pt x="20" y="94"/>
                      <a:pt x="20" y="45"/>
                      <a:pt x="35" y="0"/>
                    </a:cubicBezTo>
                    <a:close/>
                  </a:path>
                </a:pathLst>
              </a:custGeom>
              <a:solidFill>
                <a:srgbClr val="A980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7" name="Freeform 315">
                <a:extLst>
                  <a:ext uri="{FF2B5EF4-FFF2-40B4-BE49-F238E27FC236}">
                    <a16:creationId xmlns:a16="http://schemas.microsoft.com/office/drawing/2014/main" id="{2F49F3CA-8448-482D-8C17-01512C038EC3}"/>
                  </a:ext>
                </a:extLst>
              </p:cNvPr>
              <p:cNvSpPr>
                <a:spLocks/>
              </p:cNvSpPr>
              <p:nvPr/>
            </p:nvSpPr>
            <p:spPr bwMode="auto">
              <a:xfrm>
                <a:off x="992" y="2005"/>
                <a:ext cx="48" cy="146"/>
              </a:xfrm>
              <a:custGeom>
                <a:avLst/>
                <a:gdLst>
                  <a:gd name="T0" fmla="*/ 42 w 42"/>
                  <a:gd name="T1" fmla="*/ 0 h 130"/>
                  <a:gd name="T2" fmla="*/ 0 w 42"/>
                  <a:gd name="T3" fmla="*/ 130 h 130"/>
                  <a:gd name="T4" fmla="*/ 29 w 42"/>
                  <a:gd name="T5" fmla="*/ 18 h 130"/>
                  <a:gd name="T6" fmla="*/ 41 w 42"/>
                  <a:gd name="T7" fmla="*/ 0 h 130"/>
                  <a:gd name="T8" fmla="*/ 42 w 42"/>
                  <a:gd name="T9" fmla="*/ 0 h 130"/>
                </a:gdLst>
                <a:ahLst/>
                <a:cxnLst>
                  <a:cxn ang="0">
                    <a:pos x="T0" y="T1"/>
                  </a:cxn>
                  <a:cxn ang="0">
                    <a:pos x="T2" y="T3"/>
                  </a:cxn>
                  <a:cxn ang="0">
                    <a:pos x="T4" y="T5"/>
                  </a:cxn>
                  <a:cxn ang="0">
                    <a:pos x="T6" y="T7"/>
                  </a:cxn>
                  <a:cxn ang="0">
                    <a:pos x="T8" y="T9"/>
                  </a:cxn>
                </a:cxnLst>
                <a:rect l="0" t="0" r="r" b="b"/>
                <a:pathLst>
                  <a:path w="42" h="130">
                    <a:moveTo>
                      <a:pt x="42" y="0"/>
                    </a:moveTo>
                    <a:cubicBezTo>
                      <a:pt x="28" y="44"/>
                      <a:pt x="28" y="91"/>
                      <a:pt x="0" y="130"/>
                    </a:cubicBezTo>
                    <a:cubicBezTo>
                      <a:pt x="13" y="93"/>
                      <a:pt x="18" y="55"/>
                      <a:pt x="29" y="18"/>
                    </a:cubicBezTo>
                    <a:cubicBezTo>
                      <a:pt x="31" y="11"/>
                      <a:pt x="33" y="3"/>
                      <a:pt x="41" y="0"/>
                    </a:cubicBezTo>
                    <a:cubicBezTo>
                      <a:pt x="41" y="0"/>
                      <a:pt x="42" y="0"/>
                      <a:pt x="42" y="0"/>
                    </a:cubicBezTo>
                    <a:close/>
                  </a:path>
                </a:pathLst>
              </a:custGeom>
              <a:solidFill>
                <a:srgbClr val="936D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8" name="Freeform 316">
                <a:extLst>
                  <a:ext uri="{FF2B5EF4-FFF2-40B4-BE49-F238E27FC236}">
                    <a16:creationId xmlns:a16="http://schemas.microsoft.com/office/drawing/2014/main" id="{6430B27F-B832-4F39-81F1-C052B5C1BAA3}"/>
                  </a:ext>
                </a:extLst>
              </p:cNvPr>
              <p:cNvSpPr>
                <a:spLocks/>
              </p:cNvSpPr>
              <p:nvPr/>
            </p:nvSpPr>
            <p:spPr bwMode="auto">
              <a:xfrm>
                <a:off x="1004" y="2272"/>
                <a:ext cx="64" cy="163"/>
              </a:xfrm>
              <a:custGeom>
                <a:avLst/>
                <a:gdLst>
                  <a:gd name="T0" fmla="*/ 11 w 57"/>
                  <a:gd name="T1" fmla="*/ 142 h 145"/>
                  <a:gd name="T2" fmla="*/ 4 w 57"/>
                  <a:gd name="T3" fmla="*/ 145 h 145"/>
                  <a:gd name="T4" fmla="*/ 2 w 57"/>
                  <a:gd name="T5" fmla="*/ 140 h 145"/>
                  <a:gd name="T6" fmla="*/ 43 w 57"/>
                  <a:gd name="T7" fmla="*/ 22 h 145"/>
                  <a:gd name="T8" fmla="*/ 57 w 57"/>
                  <a:gd name="T9" fmla="*/ 0 h 145"/>
                  <a:gd name="T10" fmla="*/ 11 w 57"/>
                  <a:gd name="T11" fmla="*/ 142 h 145"/>
                </a:gdLst>
                <a:ahLst/>
                <a:cxnLst>
                  <a:cxn ang="0">
                    <a:pos x="T0" y="T1"/>
                  </a:cxn>
                  <a:cxn ang="0">
                    <a:pos x="T2" y="T3"/>
                  </a:cxn>
                  <a:cxn ang="0">
                    <a:pos x="T4" y="T5"/>
                  </a:cxn>
                  <a:cxn ang="0">
                    <a:pos x="T6" y="T7"/>
                  </a:cxn>
                  <a:cxn ang="0">
                    <a:pos x="T8" y="T9"/>
                  </a:cxn>
                  <a:cxn ang="0">
                    <a:pos x="T10" y="T11"/>
                  </a:cxn>
                </a:cxnLst>
                <a:rect l="0" t="0" r="r" b="b"/>
                <a:pathLst>
                  <a:path w="57" h="145">
                    <a:moveTo>
                      <a:pt x="11" y="142"/>
                    </a:moveTo>
                    <a:cubicBezTo>
                      <a:pt x="9" y="143"/>
                      <a:pt x="7" y="145"/>
                      <a:pt x="4" y="145"/>
                    </a:cubicBezTo>
                    <a:cubicBezTo>
                      <a:pt x="0" y="145"/>
                      <a:pt x="1" y="142"/>
                      <a:pt x="2" y="140"/>
                    </a:cubicBezTo>
                    <a:cubicBezTo>
                      <a:pt x="20" y="102"/>
                      <a:pt x="25" y="59"/>
                      <a:pt x="43" y="22"/>
                    </a:cubicBezTo>
                    <a:cubicBezTo>
                      <a:pt x="47" y="14"/>
                      <a:pt x="48" y="5"/>
                      <a:pt x="57" y="0"/>
                    </a:cubicBezTo>
                    <a:cubicBezTo>
                      <a:pt x="38" y="47"/>
                      <a:pt x="26" y="95"/>
                      <a:pt x="11" y="142"/>
                    </a:cubicBezTo>
                    <a:close/>
                  </a:path>
                </a:pathLst>
              </a:custGeom>
              <a:solidFill>
                <a:srgbClr val="8468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9" name="Freeform 317">
                <a:extLst>
                  <a:ext uri="{FF2B5EF4-FFF2-40B4-BE49-F238E27FC236}">
                    <a16:creationId xmlns:a16="http://schemas.microsoft.com/office/drawing/2014/main" id="{6C9874C7-B38D-4190-9E07-1B4422435880}"/>
                  </a:ext>
                </a:extLst>
              </p:cNvPr>
              <p:cNvSpPr>
                <a:spLocks/>
              </p:cNvSpPr>
              <p:nvPr/>
            </p:nvSpPr>
            <p:spPr bwMode="auto">
              <a:xfrm>
                <a:off x="928" y="1291"/>
                <a:ext cx="64" cy="143"/>
              </a:xfrm>
              <a:custGeom>
                <a:avLst/>
                <a:gdLst>
                  <a:gd name="T0" fmla="*/ 2 w 57"/>
                  <a:gd name="T1" fmla="*/ 127 h 127"/>
                  <a:gd name="T2" fmla="*/ 16 w 57"/>
                  <a:gd name="T3" fmla="*/ 91 h 127"/>
                  <a:gd name="T4" fmla="*/ 46 w 57"/>
                  <a:gd name="T5" fmla="*/ 13 h 127"/>
                  <a:gd name="T6" fmla="*/ 57 w 57"/>
                  <a:gd name="T7" fmla="*/ 0 h 127"/>
                  <a:gd name="T8" fmla="*/ 2 w 57"/>
                  <a:gd name="T9" fmla="*/ 127 h 127"/>
                </a:gdLst>
                <a:ahLst/>
                <a:cxnLst>
                  <a:cxn ang="0">
                    <a:pos x="T0" y="T1"/>
                  </a:cxn>
                  <a:cxn ang="0">
                    <a:pos x="T2" y="T3"/>
                  </a:cxn>
                  <a:cxn ang="0">
                    <a:pos x="T4" y="T5"/>
                  </a:cxn>
                  <a:cxn ang="0">
                    <a:pos x="T6" y="T7"/>
                  </a:cxn>
                  <a:cxn ang="0">
                    <a:pos x="T8" y="T9"/>
                  </a:cxn>
                </a:cxnLst>
                <a:rect l="0" t="0" r="r" b="b"/>
                <a:pathLst>
                  <a:path w="57" h="127">
                    <a:moveTo>
                      <a:pt x="2" y="127"/>
                    </a:moveTo>
                    <a:cubicBezTo>
                      <a:pt x="0" y="113"/>
                      <a:pt x="11" y="103"/>
                      <a:pt x="16" y="91"/>
                    </a:cubicBezTo>
                    <a:cubicBezTo>
                      <a:pt x="25" y="65"/>
                      <a:pt x="36" y="39"/>
                      <a:pt x="46" y="13"/>
                    </a:cubicBezTo>
                    <a:cubicBezTo>
                      <a:pt x="48" y="8"/>
                      <a:pt x="48" y="2"/>
                      <a:pt x="57" y="0"/>
                    </a:cubicBezTo>
                    <a:cubicBezTo>
                      <a:pt x="40" y="43"/>
                      <a:pt x="32" y="90"/>
                      <a:pt x="2" y="127"/>
                    </a:cubicBezTo>
                    <a:close/>
                  </a:path>
                </a:pathLst>
              </a:custGeom>
              <a:solidFill>
                <a:srgbClr val="936A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0" name="Freeform 318">
                <a:extLst>
                  <a:ext uri="{FF2B5EF4-FFF2-40B4-BE49-F238E27FC236}">
                    <a16:creationId xmlns:a16="http://schemas.microsoft.com/office/drawing/2014/main" id="{5B71BC84-8B42-4784-AD77-EA18DE413496}"/>
                  </a:ext>
                </a:extLst>
              </p:cNvPr>
              <p:cNvSpPr>
                <a:spLocks/>
              </p:cNvSpPr>
              <p:nvPr/>
            </p:nvSpPr>
            <p:spPr bwMode="auto">
              <a:xfrm>
                <a:off x="1552" y="2364"/>
                <a:ext cx="23" cy="153"/>
              </a:xfrm>
              <a:custGeom>
                <a:avLst/>
                <a:gdLst>
                  <a:gd name="T0" fmla="*/ 5 w 20"/>
                  <a:gd name="T1" fmla="*/ 136 h 136"/>
                  <a:gd name="T2" fmla="*/ 9 w 20"/>
                  <a:gd name="T3" fmla="*/ 0 h 136"/>
                  <a:gd name="T4" fmla="*/ 5 w 20"/>
                  <a:gd name="T5" fmla="*/ 136 h 136"/>
                </a:gdLst>
                <a:ahLst/>
                <a:cxnLst>
                  <a:cxn ang="0">
                    <a:pos x="T0" y="T1"/>
                  </a:cxn>
                  <a:cxn ang="0">
                    <a:pos x="T2" y="T3"/>
                  </a:cxn>
                  <a:cxn ang="0">
                    <a:pos x="T4" y="T5"/>
                  </a:cxn>
                </a:cxnLst>
                <a:rect l="0" t="0" r="r" b="b"/>
                <a:pathLst>
                  <a:path w="20" h="136">
                    <a:moveTo>
                      <a:pt x="5" y="136"/>
                    </a:moveTo>
                    <a:cubicBezTo>
                      <a:pt x="0" y="91"/>
                      <a:pt x="12" y="45"/>
                      <a:pt x="9" y="0"/>
                    </a:cubicBezTo>
                    <a:cubicBezTo>
                      <a:pt x="20" y="45"/>
                      <a:pt x="11" y="90"/>
                      <a:pt x="5" y="136"/>
                    </a:cubicBezTo>
                    <a:close/>
                  </a:path>
                </a:pathLst>
              </a:custGeom>
              <a:solidFill>
                <a:srgbClr val="9D75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1" name="Freeform 319">
                <a:extLst>
                  <a:ext uri="{FF2B5EF4-FFF2-40B4-BE49-F238E27FC236}">
                    <a16:creationId xmlns:a16="http://schemas.microsoft.com/office/drawing/2014/main" id="{AD9F9EEC-3774-450E-90EE-DFBA3611D54D}"/>
                  </a:ext>
                </a:extLst>
              </p:cNvPr>
              <p:cNvSpPr>
                <a:spLocks/>
              </p:cNvSpPr>
              <p:nvPr/>
            </p:nvSpPr>
            <p:spPr bwMode="auto">
              <a:xfrm>
                <a:off x="674" y="2230"/>
                <a:ext cx="58" cy="159"/>
              </a:xfrm>
              <a:custGeom>
                <a:avLst/>
                <a:gdLst>
                  <a:gd name="T0" fmla="*/ 47 w 51"/>
                  <a:gd name="T1" fmla="*/ 17 h 141"/>
                  <a:gd name="T2" fmla="*/ 44 w 51"/>
                  <a:gd name="T3" fmla="*/ 35 h 141"/>
                  <a:gd name="T4" fmla="*/ 38 w 51"/>
                  <a:gd name="T5" fmla="*/ 40 h 141"/>
                  <a:gd name="T6" fmla="*/ 5 w 51"/>
                  <a:gd name="T7" fmla="*/ 139 h 141"/>
                  <a:gd name="T8" fmla="*/ 0 w 51"/>
                  <a:gd name="T9" fmla="*/ 139 h 141"/>
                  <a:gd name="T10" fmla="*/ 44 w 51"/>
                  <a:gd name="T11" fmla="*/ 0 h 141"/>
                  <a:gd name="T12" fmla="*/ 47 w 51"/>
                  <a:gd name="T13" fmla="*/ 17 h 141"/>
                </a:gdLst>
                <a:ahLst/>
                <a:cxnLst>
                  <a:cxn ang="0">
                    <a:pos x="T0" y="T1"/>
                  </a:cxn>
                  <a:cxn ang="0">
                    <a:pos x="T2" y="T3"/>
                  </a:cxn>
                  <a:cxn ang="0">
                    <a:pos x="T4" y="T5"/>
                  </a:cxn>
                  <a:cxn ang="0">
                    <a:pos x="T6" y="T7"/>
                  </a:cxn>
                  <a:cxn ang="0">
                    <a:pos x="T8" y="T9"/>
                  </a:cxn>
                  <a:cxn ang="0">
                    <a:pos x="T10" y="T11"/>
                  </a:cxn>
                  <a:cxn ang="0">
                    <a:pos x="T12" y="T13"/>
                  </a:cxn>
                </a:cxnLst>
                <a:rect l="0" t="0" r="r" b="b"/>
                <a:pathLst>
                  <a:path w="51" h="141">
                    <a:moveTo>
                      <a:pt x="47" y="17"/>
                    </a:moveTo>
                    <a:cubicBezTo>
                      <a:pt x="38" y="22"/>
                      <a:pt x="39" y="28"/>
                      <a:pt x="44" y="35"/>
                    </a:cubicBezTo>
                    <a:cubicBezTo>
                      <a:pt x="42" y="37"/>
                      <a:pt x="39" y="38"/>
                      <a:pt x="38" y="40"/>
                    </a:cubicBezTo>
                    <a:cubicBezTo>
                      <a:pt x="27" y="73"/>
                      <a:pt x="16" y="106"/>
                      <a:pt x="5" y="139"/>
                    </a:cubicBezTo>
                    <a:cubicBezTo>
                      <a:pt x="3" y="141"/>
                      <a:pt x="2" y="141"/>
                      <a:pt x="0" y="139"/>
                    </a:cubicBezTo>
                    <a:cubicBezTo>
                      <a:pt x="11" y="92"/>
                      <a:pt x="27" y="47"/>
                      <a:pt x="44" y="0"/>
                    </a:cubicBezTo>
                    <a:cubicBezTo>
                      <a:pt x="51" y="7"/>
                      <a:pt x="46" y="12"/>
                      <a:pt x="47" y="17"/>
                    </a:cubicBezTo>
                    <a:close/>
                  </a:path>
                </a:pathLst>
              </a:custGeom>
              <a:solidFill>
                <a:srgbClr val="6C52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2" name="Freeform 320">
                <a:extLst>
                  <a:ext uri="{FF2B5EF4-FFF2-40B4-BE49-F238E27FC236}">
                    <a16:creationId xmlns:a16="http://schemas.microsoft.com/office/drawing/2014/main" id="{023A626B-3506-4B11-B207-5CFF6B67B0A2}"/>
                  </a:ext>
                </a:extLst>
              </p:cNvPr>
              <p:cNvSpPr>
                <a:spLocks/>
              </p:cNvSpPr>
              <p:nvPr/>
            </p:nvSpPr>
            <p:spPr bwMode="auto">
              <a:xfrm>
                <a:off x="1226" y="2291"/>
                <a:ext cx="29" cy="154"/>
              </a:xfrm>
              <a:custGeom>
                <a:avLst/>
                <a:gdLst>
                  <a:gd name="T0" fmla="*/ 5 w 26"/>
                  <a:gd name="T1" fmla="*/ 137 h 137"/>
                  <a:gd name="T2" fmla="*/ 1 w 26"/>
                  <a:gd name="T3" fmla="*/ 125 h 137"/>
                  <a:gd name="T4" fmla="*/ 21 w 26"/>
                  <a:gd name="T5" fmla="*/ 0 h 137"/>
                  <a:gd name="T6" fmla="*/ 26 w 26"/>
                  <a:gd name="T7" fmla="*/ 1 h 137"/>
                  <a:gd name="T8" fmla="*/ 5 w 26"/>
                  <a:gd name="T9" fmla="*/ 137 h 137"/>
                </a:gdLst>
                <a:ahLst/>
                <a:cxnLst>
                  <a:cxn ang="0">
                    <a:pos x="T0" y="T1"/>
                  </a:cxn>
                  <a:cxn ang="0">
                    <a:pos x="T2" y="T3"/>
                  </a:cxn>
                  <a:cxn ang="0">
                    <a:pos x="T4" y="T5"/>
                  </a:cxn>
                  <a:cxn ang="0">
                    <a:pos x="T6" y="T7"/>
                  </a:cxn>
                  <a:cxn ang="0">
                    <a:pos x="T8" y="T9"/>
                  </a:cxn>
                </a:cxnLst>
                <a:rect l="0" t="0" r="r" b="b"/>
                <a:pathLst>
                  <a:path w="26" h="137">
                    <a:moveTo>
                      <a:pt x="5" y="137"/>
                    </a:moveTo>
                    <a:cubicBezTo>
                      <a:pt x="0" y="134"/>
                      <a:pt x="2" y="129"/>
                      <a:pt x="1" y="125"/>
                    </a:cubicBezTo>
                    <a:cubicBezTo>
                      <a:pt x="0" y="82"/>
                      <a:pt x="16" y="42"/>
                      <a:pt x="21" y="0"/>
                    </a:cubicBezTo>
                    <a:cubicBezTo>
                      <a:pt x="23" y="0"/>
                      <a:pt x="24" y="0"/>
                      <a:pt x="26" y="1"/>
                    </a:cubicBezTo>
                    <a:cubicBezTo>
                      <a:pt x="19" y="46"/>
                      <a:pt x="12" y="91"/>
                      <a:pt x="5" y="137"/>
                    </a:cubicBezTo>
                    <a:close/>
                  </a:path>
                </a:pathLst>
              </a:custGeom>
              <a:solidFill>
                <a:srgbClr val="8666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3" name="Freeform 321">
                <a:extLst>
                  <a:ext uri="{FF2B5EF4-FFF2-40B4-BE49-F238E27FC236}">
                    <a16:creationId xmlns:a16="http://schemas.microsoft.com/office/drawing/2014/main" id="{135683BA-59F5-438F-9BBF-C6A1F3A8D62B}"/>
                  </a:ext>
                </a:extLst>
              </p:cNvPr>
              <p:cNvSpPr>
                <a:spLocks/>
              </p:cNvSpPr>
              <p:nvPr/>
            </p:nvSpPr>
            <p:spPr bwMode="auto">
              <a:xfrm>
                <a:off x="797" y="2382"/>
                <a:ext cx="73" cy="147"/>
              </a:xfrm>
              <a:custGeom>
                <a:avLst/>
                <a:gdLst>
                  <a:gd name="T0" fmla="*/ 59 w 65"/>
                  <a:gd name="T1" fmla="*/ 12 h 131"/>
                  <a:gd name="T2" fmla="*/ 6 w 65"/>
                  <a:gd name="T3" fmla="*/ 131 h 131"/>
                  <a:gd name="T4" fmla="*/ 2 w 65"/>
                  <a:gd name="T5" fmla="*/ 124 h 131"/>
                  <a:gd name="T6" fmla="*/ 55 w 65"/>
                  <a:gd name="T7" fmla="*/ 0 h 131"/>
                  <a:gd name="T8" fmla="*/ 59 w 65"/>
                  <a:gd name="T9" fmla="*/ 12 h 131"/>
                </a:gdLst>
                <a:ahLst/>
                <a:cxnLst>
                  <a:cxn ang="0">
                    <a:pos x="T0" y="T1"/>
                  </a:cxn>
                  <a:cxn ang="0">
                    <a:pos x="T2" y="T3"/>
                  </a:cxn>
                  <a:cxn ang="0">
                    <a:pos x="T4" y="T5"/>
                  </a:cxn>
                  <a:cxn ang="0">
                    <a:pos x="T6" y="T7"/>
                  </a:cxn>
                  <a:cxn ang="0">
                    <a:pos x="T8" y="T9"/>
                  </a:cxn>
                </a:cxnLst>
                <a:rect l="0" t="0" r="r" b="b"/>
                <a:pathLst>
                  <a:path w="65" h="131">
                    <a:moveTo>
                      <a:pt x="59" y="12"/>
                    </a:moveTo>
                    <a:cubicBezTo>
                      <a:pt x="29" y="46"/>
                      <a:pt x="26" y="92"/>
                      <a:pt x="6" y="131"/>
                    </a:cubicBezTo>
                    <a:cubicBezTo>
                      <a:pt x="0" y="131"/>
                      <a:pt x="1" y="128"/>
                      <a:pt x="2" y="124"/>
                    </a:cubicBezTo>
                    <a:cubicBezTo>
                      <a:pt x="17" y="81"/>
                      <a:pt x="30" y="38"/>
                      <a:pt x="55" y="0"/>
                    </a:cubicBezTo>
                    <a:cubicBezTo>
                      <a:pt x="65" y="1"/>
                      <a:pt x="60" y="7"/>
                      <a:pt x="59" y="12"/>
                    </a:cubicBezTo>
                    <a:close/>
                  </a:path>
                </a:pathLst>
              </a:custGeom>
              <a:solidFill>
                <a:srgbClr val="795B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4" name="Freeform 322">
                <a:extLst>
                  <a:ext uri="{FF2B5EF4-FFF2-40B4-BE49-F238E27FC236}">
                    <a16:creationId xmlns:a16="http://schemas.microsoft.com/office/drawing/2014/main" id="{635D9F9C-29D7-40BC-8DEF-57BCCAF7FCE2}"/>
                  </a:ext>
                </a:extLst>
              </p:cNvPr>
              <p:cNvSpPr>
                <a:spLocks/>
              </p:cNvSpPr>
              <p:nvPr/>
            </p:nvSpPr>
            <p:spPr bwMode="auto">
              <a:xfrm>
                <a:off x="727" y="2360"/>
                <a:ext cx="82" cy="152"/>
              </a:xfrm>
              <a:custGeom>
                <a:avLst/>
                <a:gdLst>
                  <a:gd name="T0" fmla="*/ 70 w 73"/>
                  <a:gd name="T1" fmla="*/ 0 h 136"/>
                  <a:gd name="T2" fmla="*/ 73 w 73"/>
                  <a:gd name="T3" fmla="*/ 5 h 136"/>
                  <a:gd name="T4" fmla="*/ 39 w 73"/>
                  <a:gd name="T5" fmla="*/ 64 h 136"/>
                  <a:gd name="T6" fmla="*/ 19 w 73"/>
                  <a:gd name="T7" fmla="*/ 110 h 136"/>
                  <a:gd name="T8" fmla="*/ 5 w 73"/>
                  <a:gd name="T9" fmla="*/ 136 h 136"/>
                  <a:gd name="T10" fmla="*/ 0 w 73"/>
                  <a:gd name="T11" fmla="*/ 135 h 136"/>
                  <a:gd name="T12" fmla="*/ 70 w 73"/>
                  <a:gd name="T13" fmla="*/ 0 h 136"/>
                </a:gdLst>
                <a:ahLst/>
                <a:cxnLst>
                  <a:cxn ang="0">
                    <a:pos x="T0" y="T1"/>
                  </a:cxn>
                  <a:cxn ang="0">
                    <a:pos x="T2" y="T3"/>
                  </a:cxn>
                  <a:cxn ang="0">
                    <a:pos x="T4" y="T5"/>
                  </a:cxn>
                  <a:cxn ang="0">
                    <a:pos x="T6" y="T7"/>
                  </a:cxn>
                  <a:cxn ang="0">
                    <a:pos x="T8" y="T9"/>
                  </a:cxn>
                  <a:cxn ang="0">
                    <a:pos x="T10" y="T11"/>
                  </a:cxn>
                  <a:cxn ang="0">
                    <a:pos x="T12" y="T13"/>
                  </a:cxn>
                </a:cxnLst>
                <a:rect l="0" t="0" r="r" b="b"/>
                <a:pathLst>
                  <a:path w="73" h="136">
                    <a:moveTo>
                      <a:pt x="70" y="0"/>
                    </a:moveTo>
                    <a:cubicBezTo>
                      <a:pt x="71" y="2"/>
                      <a:pt x="72" y="3"/>
                      <a:pt x="73" y="5"/>
                    </a:cubicBezTo>
                    <a:cubicBezTo>
                      <a:pt x="65" y="26"/>
                      <a:pt x="54" y="46"/>
                      <a:pt x="39" y="64"/>
                    </a:cubicBezTo>
                    <a:cubicBezTo>
                      <a:pt x="29" y="76"/>
                      <a:pt x="26" y="95"/>
                      <a:pt x="19" y="110"/>
                    </a:cubicBezTo>
                    <a:cubicBezTo>
                      <a:pt x="15" y="119"/>
                      <a:pt x="10" y="127"/>
                      <a:pt x="5" y="136"/>
                    </a:cubicBezTo>
                    <a:cubicBezTo>
                      <a:pt x="3" y="136"/>
                      <a:pt x="2" y="136"/>
                      <a:pt x="0" y="135"/>
                    </a:cubicBezTo>
                    <a:cubicBezTo>
                      <a:pt x="17" y="87"/>
                      <a:pt x="45" y="45"/>
                      <a:pt x="70" y="0"/>
                    </a:cubicBezTo>
                    <a:close/>
                  </a:path>
                </a:pathLst>
              </a:custGeom>
              <a:solidFill>
                <a:srgbClr val="7B5F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5" name="Freeform 323">
                <a:extLst>
                  <a:ext uri="{FF2B5EF4-FFF2-40B4-BE49-F238E27FC236}">
                    <a16:creationId xmlns:a16="http://schemas.microsoft.com/office/drawing/2014/main" id="{E09CB835-4603-4D63-A040-A7F2735E4565}"/>
                  </a:ext>
                </a:extLst>
              </p:cNvPr>
              <p:cNvSpPr>
                <a:spLocks/>
              </p:cNvSpPr>
              <p:nvPr/>
            </p:nvSpPr>
            <p:spPr bwMode="auto">
              <a:xfrm>
                <a:off x="765" y="2518"/>
                <a:ext cx="53" cy="47"/>
              </a:xfrm>
              <a:custGeom>
                <a:avLst/>
                <a:gdLst>
                  <a:gd name="T0" fmla="*/ 30 w 47"/>
                  <a:gd name="T1" fmla="*/ 3 h 42"/>
                  <a:gd name="T2" fmla="*/ 34 w 47"/>
                  <a:gd name="T3" fmla="*/ 10 h 42"/>
                  <a:gd name="T4" fmla="*/ 47 w 47"/>
                  <a:gd name="T5" fmla="*/ 19 h 42"/>
                  <a:gd name="T6" fmla="*/ 42 w 47"/>
                  <a:gd name="T7" fmla="*/ 42 h 42"/>
                  <a:gd name="T8" fmla="*/ 3 w 47"/>
                  <a:gd name="T9" fmla="*/ 20 h 42"/>
                  <a:gd name="T10" fmla="*/ 0 w 47"/>
                  <a:gd name="T11" fmla="*/ 15 h 42"/>
                  <a:gd name="T12" fmla="*/ 16 w 47"/>
                  <a:gd name="T13" fmla="*/ 9 h 42"/>
                  <a:gd name="T14" fmla="*/ 21 w 47"/>
                  <a:gd name="T15" fmla="*/ 4 h 42"/>
                  <a:gd name="T16" fmla="*/ 30 w 47"/>
                  <a:gd name="T17" fmla="*/ 3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7" h="42">
                    <a:moveTo>
                      <a:pt x="30" y="3"/>
                    </a:moveTo>
                    <a:cubicBezTo>
                      <a:pt x="32" y="5"/>
                      <a:pt x="33" y="8"/>
                      <a:pt x="34" y="10"/>
                    </a:cubicBezTo>
                    <a:cubicBezTo>
                      <a:pt x="37" y="15"/>
                      <a:pt x="42" y="16"/>
                      <a:pt x="47" y="19"/>
                    </a:cubicBezTo>
                    <a:cubicBezTo>
                      <a:pt x="45" y="27"/>
                      <a:pt x="44" y="34"/>
                      <a:pt x="42" y="42"/>
                    </a:cubicBezTo>
                    <a:cubicBezTo>
                      <a:pt x="29" y="35"/>
                      <a:pt x="16" y="27"/>
                      <a:pt x="3" y="20"/>
                    </a:cubicBezTo>
                    <a:cubicBezTo>
                      <a:pt x="2" y="18"/>
                      <a:pt x="1" y="16"/>
                      <a:pt x="0" y="15"/>
                    </a:cubicBezTo>
                    <a:cubicBezTo>
                      <a:pt x="3" y="6"/>
                      <a:pt x="7" y="3"/>
                      <a:pt x="16" y="9"/>
                    </a:cubicBezTo>
                    <a:cubicBezTo>
                      <a:pt x="21" y="13"/>
                      <a:pt x="25" y="13"/>
                      <a:pt x="21" y="4"/>
                    </a:cubicBezTo>
                    <a:cubicBezTo>
                      <a:pt x="20" y="0"/>
                      <a:pt x="27" y="4"/>
                      <a:pt x="30" y="3"/>
                    </a:cubicBezTo>
                    <a:close/>
                  </a:path>
                </a:pathLst>
              </a:custGeom>
              <a:solidFill>
                <a:srgbClr val="D4AE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6" name="Freeform 324">
                <a:extLst>
                  <a:ext uri="{FF2B5EF4-FFF2-40B4-BE49-F238E27FC236}">
                    <a16:creationId xmlns:a16="http://schemas.microsoft.com/office/drawing/2014/main" id="{B5BA1041-A52D-4B86-992A-62E48D5A3CC6}"/>
                  </a:ext>
                </a:extLst>
              </p:cNvPr>
              <p:cNvSpPr>
                <a:spLocks/>
              </p:cNvSpPr>
              <p:nvPr/>
            </p:nvSpPr>
            <p:spPr bwMode="auto">
              <a:xfrm>
                <a:off x="1358" y="2153"/>
                <a:ext cx="39" cy="153"/>
              </a:xfrm>
              <a:custGeom>
                <a:avLst/>
                <a:gdLst>
                  <a:gd name="T0" fmla="*/ 8 w 35"/>
                  <a:gd name="T1" fmla="*/ 128 h 136"/>
                  <a:gd name="T2" fmla="*/ 0 w 35"/>
                  <a:gd name="T3" fmla="*/ 136 h 136"/>
                  <a:gd name="T4" fmla="*/ 17 w 35"/>
                  <a:gd name="T5" fmla="*/ 43 h 136"/>
                  <a:gd name="T6" fmla="*/ 28 w 35"/>
                  <a:gd name="T7" fmla="*/ 0 h 136"/>
                  <a:gd name="T8" fmla="*/ 31 w 35"/>
                  <a:gd name="T9" fmla="*/ 0 h 136"/>
                  <a:gd name="T10" fmla="*/ 24 w 35"/>
                  <a:gd name="T11" fmla="*/ 45 h 136"/>
                  <a:gd name="T12" fmla="*/ 8 w 35"/>
                  <a:gd name="T13" fmla="*/ 128 h 136"/>
                </a:gdLst>
                <a:ahLst/>
                <a:cxnLst>
                  <a:cxn ang="0">
                    <a:pos x="T0" y="T1"/>
                  </a:cxn>
                  <a:cxn ang="0">
                    <a:pos x="T2" y="T3"/>
                  </a:cxn>
                  <a:cxn ang="0">
                    <a:pos x="T4" y="T5"/>
                  </a:cxn>
                  <a:cxn ang="0">
                    <a:pos x="T6" y="T7"/>
                  </a:cxn>
                  <a:cxn ang="0">
                    <a:pos x="T8" y="T9"/>
                  </a:cxn>
                  <a:cxn ang="0">
                    <a:pos x="T10" y="T11"/>
                  </a:cxn>
                  <a:cxn ang="0">
                    <a:pos x="T12" y="T13"/>
                  </a:cxn>
                </a:cxnLst>
                <a:rect l="0" t="0" r="r" b="b"/>
                <a:pathLst>
                  <a:path w="35" h="136">
                    <a:moveTo>
                      <a:pt x="8" y="128"/>
                    </a:moveTo>
                    <a:cubicBezTo>
                      <a:pt x="5" y="131"/>
                      <a:pt x="3" y="134"/>
                      <a:pt x="0" y="136"/>
                    </a:cubicBezTo>
                    <a:cubicBezTo>
                      <a:pt x="0" y="104"/>
                      <a:pt x="11" y="74"/>
                      <a:pt x="17" y="43"/>
                    </a:cubicBezTo>
                    <a:cubicBezTo>
                      <a:pt x="19" y="28"/>
                      <a:pt x="22" y="13"/>
                      <a:pt x="28" y="0"/>
                    </a:cubicBezTo>
                    <a:cubicBezTo>
                      <a:pt x="29" y="0"/>
                      <a:pt x="30" y="0"/>
                      <a:pt x="31" y="0"/>
                    </a:cubicBezTo>
                    <a:cubicBezTo>
                      <a:pt x="35" y="16"/>
                      <a:pt x="27" y="30"/>
                      <a:pt x="24" y="45"/>
                    </a:cubicBezTo>
                    <a:cubicBezTo>
                      <a:pt x="18" y="73"/>
                      <a:pt x="9" y="100"/>
                      <a:pt x="8" y="128"/>
                    </a:cubicBezTo>
                    <a:close/>
                  </a:path>
                </a:pathLst>
              </a:custGeom>
              <a:solidFill>
                <a:srgbClr val="B790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7" name="Freeform 325">
                <a:extLst>
                  <a:ext uri="{FF2B5EF4-FFF2-40B4-BE49-F238E27FC236}">
                    <a16:creationId xmlns:a16="http://schemas.microsoft.com/office/drawing/2014/main" id="{64E008B0-E098-405E-9346-2F496FF65994}"/>
                  </a:ext>
                </a:extLst>
              </p:cNvPr>
              <p:cNvSpPr>
                <a:spLocks/>
              </p:cNvSpPr>
              <p:nvPr/>
            </p:nvSpPr>
            <p:spPr bwMode="auto">
              <a:xfrm>
                <a:off x="1417" y="2379"/>
                <a:ext cx="22" cy="140"/>
              </a:xfrm>
              <a:custGeom>
                <a:avLst/>
                <a:gdLst>
                  <a:gd name="T0" fmla="*/ 7 w 19"/>
                  <a:gd name="T1" fmla="*/ 125 h 125"/>
                  <a:gd name="T2" fmla="*/ 19 w 19"/>
                  <a:gd name="T3" fmla="*/ 0 h 125"/>
                  <a:gd name="T4" fmla="*/ 7 w 19"/>
                  <a:gd name="T5" fmla="*/ 125 h 125"/>
                </a:gdLst>
                <a:ahLst/>
                <a:cxnLst>
                  <a:cxn ang="0">
                    <a:pos x="T0" y="T1"/>
                  </a:cxn>
                  <a:cxn ang="0">
                    <a:pos x="T2" y="T3"/>
                  </a:cxn>
                  <a:cxn ang="0">
                    <a:pos x="T4" y="T5"/>
                  </a:cxn>
                </a:cxnLst>
                <a:rect l="0" t="0" r="r" b="b"/>
                <a:pathLst>
                  <a:path w="19" h="125">
                    <a:moveTo>
                      <a:pt x="7" y="125"/>
                    </a:moveTo>
                    <a:cubicBezTo>
                      <a:pt x="0" y="82"/>
                      <a:pt x="7" y="41"/>
                      <a:pt x="19" y="0"/>
                    </a:cubicBezTo>
                    <a:cubicBezTo>
                      <a:pt x="15" y="42"/>
                      <a:pt x="7" y="83"/>
                      <a:pt x="7" y="125"/>
                    </a:cubicBezTo>
                    <a:close/>
                  </a:path>
                </a:pathLst>
              </a:custGeom>
              <a:solidFill>
                <a:srgbClr val="A17B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8" name="Freeform 326">
                <a:extLst>
                  <a:ext uri="{FF2B5EF4-FFF2-40B4-BE49-F238E27FC236}">
                    <a16:creationId xmlns:a16="http://schemas.microsoft.com/office/drawing/2014/main" id="{3336D4FC-1B74-44BC-8B02-87D2515ED7DA}"/>
                  </a:ext>
                </a:extLst>
              </p:cNvPr>
              <p:cNvSpPr>
                <a:spLocks/>
              </p:cNvSpPr>
              <p:nvPr/>
            </p:nvSpPr>
            <p:spPr bwMode="auto">
              <a:xfrm>
                <a:off x="1467" y="1753"/>
                <a:ext cx="21" cy="145"/>
              </a:xfrm>
              <a:custGeom>
                <a:avLst/>
                <a:gdLst>
                  <a:gd name="T0" fmla="*/ 4 w 19"/>
                  <a:gd name="T1" fmla="*/ 129 h 129"/>
                  <a:gd name="T2" fmla="*/ 0 w 19"/>
                  <a:gd name="T3" fmla="*/ 93 h 129"/>
                  <a:gd name="T4" fmla="*/ 2 w 19"/>
                  <a:gd name="T5" fmla="*/ 54 h 129"/>
                  <a:gd name="T6" fmla="*/ 14 w 19"/>
                  <a:gd name="T7" fmla="*/ 0 h 129"/>
                  <a:gd name="T8" fmla="*/ 4 w 19"/>
                  <a:gd name="T9" fmla="*/ 129 h 129"/>
                </a:gdLst>
                <a:ahLst/>
                <a:cxnLst>
                  <a:cxn ang="0">
                    <a:pos x="T0" y="T1"/>
                  </a:cxn>
                  <a:cxn ang="0">
                    <a:pos x="T2" y="T3"/>
                  </a:cxn>
                  <a:cxn ang="0">
                    <a:pos x="T4" y="T5"/>
                  </a:cxn>
                  <a:cxn ang="0">
                    <a:pos x="T6" y="T7"/>
                  </a:cxn>
                  <a:cxn ang="0">
                    <a:pos x="T8" y="T9"/>
                  </a:cxn>
                </a:cxnLst>
                <a:rect l="0" t="0" r="r" b="b"/>
                <a:pathLst>
                  <a:path w="19" h="129">
                    <a:moveTo>
                      <a:pt x="4" y="129"/>
                    </a:moveTo>
                    <a:cubicBezTo>
                      <a:pt x="1" y="117"/>
                      <a:pt x="7" y="104"/>
                      <a:pt x="0" y="93"/>
                    </a:cubicBezTo>
                    <a:cubicBezTo>
                      <a:pt x="5" y="80"/>
                      <a:pt x="2" y="67"/>
                      <a:pt x="2" y="54"/>
                    </a:cubicBezTo>
                    <a:cubicBezTo>
                      <a:pt x="2" y="35"/>
                      <a:pt x="3" y="17"/>
                      <a:pt x="14" y="0"/>
                    </a:cubicBezTo>
                    <a:cubicBezTo>
                      <a:pt x="5" y="43"/>
                      <a:pt x="19" y="87"/>
                      <a:pt x="4" y="129"/>
                    </a:cubicBezTo>
                    <a:close/>
                  </a:path>
                </a:pathLst>
              </a:custGeom>
              <a:solidFill>
                <a:srgbClr val="BC96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9" name="Freeform 327">
                <a:extLst>
                  <a:ext uri="{FF2B5EF4-FFF2-40B4-BE49-F238E27FC236}">
                    <a16:creationId xmlns:a16="http://schemas.microsoft.com/office/drawing/2014/main" id="{29FADF1A-D724-45E1-9577-5DE1801E5D84}"/>
                  </a:ext>
                </a:extLst>
              </p:cNvPr>
              <p:cNvSpPr>
                <a:spLocks/>
              </p:cNvSpPr>
              <p:nvPr/>
            </p:nvSpPr>
            <p:spPr bwMode="auto">
              <a:xfrm>
                <a:off x="1340" y="1425"/>
                <a:ext cx="18" cy="130"/>
              </a:xfrm>
              <a:custGeom>
                <a:avLst/>
                <a:gdLst>
                  <a:gd name="T0" fmla="*/ 15 w 16"/>
                  <a:gd name="T1" fmla="*/ 85 h 116"/>
                  <a:gd name="T2" fmla="*/ 16 w 16"/>
                  <a:gd name="T3" fmla="*/ 116 h 116"/>
                  <a:gd name="T4" fmla="*/ 6 w 16"/>
                  <a:gd name="T5" fmla="*/ 83 h 116"/>
                  <a:gd name="T6" fmla="*/ 10 w 16"/>
                  <a:gd name="T7" fmla="*/ 0 h 116"/>
                  <a:gd name="T8" fmla="*/ 15 w 16"/>
                  <a:gd name="T9" fmla="*/ 85 h 116"/>
                </a:gdLst>
                <a:ahLst/>
                <a:cxnLst>
                  <a:cxn ang="0">
                    <a:pos x="T0" y="T1"/>
                  </a:cxn>
                  <a:cxn ang="0">
                    <a:pos x="T2" y="T3"/>
                  </a:cxn>
                  <a:cxn ang="0">
                    <a:pos x="T4" y="T5"/>
                  </a:cxn>
                  <a:cxn ang="0">
                    <a:pos x="T6" y="T7"/>
                  </a:cxn>
                  <a:cxn ang="0">
                    <a:pos x="T8" y="T9"/>
                  </a:cxn>
                </a:cxnLst>
                <a:rect l="0" t="0" r="r" b="b"/>
                <a:pathLst>
                  <a:path w="16" h="116">
                    <a:moveTo>
                      <a:pt x="15" y="85"/>
                    </a:moveTo>
                    <a:cubicBezTo>
                      <a:pt x="16" y="95"/>
                      <a:pt x="16" y="106"/>
                      <a:pt x="16" y="116"/>
                    </a:cubicBezTo>
                    <a:cubicBezTo>
                      <a:pt x="0" y="109"/>
                      <a:pt x="8" y="94"/>
                      <a:pt x="6" y="83"/>
                    </a:cubicBezTo>
                    <a:cubicBezTo>
                      <a:pt x="2" y="55"/>
                      <a:pt x="3" y="27"/>
                      <a:pt x="10" y="0"/>
                    </a:cubicBezTo>
                    <a:cubicBezTo>
                      <a:pt x="15" y="28"/>
                      <a:pt x="7" y="57"/>
                      <a:pt x="15" y="85"/>
                    </a:cubicBezTo>
                    <a:close/>
                  </a:path>
                </a:pathLst>
              </a:custGeom>
              <a:solidFill>
                <a:srgbClr val="9F7C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0" name="Freeform 328">
                <a:extLst>
                  <a:ext uri="{FF2B5EF4-FFF2-40B4-BE49-F238E27FC236}">
                    <a16:creationId xmlns:a16="http://schemas.microsoft.com/office/drawing/2014/main" id="{EEDAEF12-5B58-48A8-A35C-9DBE5E8E4F61}"/>
                  </a:ext>
                </a:extLst>
              </p:cNvPr>
              <p:cNvSpPr>
                <a:spLocks/>
              </p:cNvSpPr>
              <p:nvPr/>
            </p:nvSpPr>
            <p:spPr bwMode="auto">
              <a:xfrm>
                <a:off x="1391" y="2348"/>
                <a:ext cx="22" cy="137"/>
              </a:xfrm>
              <a:custGeom>
                <a:avLst/>
                <a:gdLst>
                  <a:gd name="T0" fmla="*/ 15 w 19"/>
                  <a:gd name="T1" fmla="*/ 0 h 122"/>
                  <a:gd name="T2" fmla="*/ 0 w 19"/>
                  <a:gd name="T3" fmla="*/ 122 h 122"/>
                  <a:gd name="T4" fmla="*/ 15 w 19"/>
                  <a:gd name="T5" fmla="*/ 0 h 122"/>
                </a:gdLst>
                <a:ahLst/>
                <a:cxnLst>
                  <a:cxn ang="0">
                    <a:pos x="T0" y="T1"/>
                  </a:cxn>
                  <a:cxn ang="0">
                    <a:pos x="T2" y="T3"/>
                  </a:cxn>
                  <a:cxn ang="0">
                    <a:pos x="T4" y="T5"/>
                  </a:cxn>
                </a:cxnLst>
                <a:rect l="0" t="0" r="r" b="b"/>
                <a:pathLst>
                  <a:path w="19" h="122">
                    <a:moveTo>
                      <a:pt x="15" y="0"/>
                    </a:moveTo>
                    <a:cubicBezTo>
                      <a:pt x="19" y="42"/>
                      <a:pt x="9" y="82"/>
                      <a:pt x="0" y="122"/>
                    </a:cubicBezTo>
                    <a:cubicBezTo>
                      <a:pt x="0" y="81"/>
                      <a:pt x="12" y="41"/>
                      <a:pt x="15" y="0"/>
                    </a:cubicBezTo>
                    <a:close/>
                  </a:path>
                </a:pathLst>
              </a:custGeom>
              <a:solidFill>
                <a:srgbClr val="A47C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1" name="Freeform 329">
                <a:extLst>
                  <a:ext uri="{FF2B5EF4-FFF2-40B4-BE49-F238E27FC236}">
                    <a16:creationId xmlns:a16="http://schemas.microsoft.com/office/drawing/2014/main" id="{D32EA33E-FBF6-4B37-847D-05B690F59539}"/>
                  </a:ext>
                </a:extLst>
              </p:cNvPr>
              <p:cNvSpPr>
                <a:spLocks/>
              </p:cNvSpPr>
              <p:nvPr/>
            </p:nvSpPr>
            <p:spPr bwMode="auto">
              <a:xfrm>
                <a:off x="1439" y="2133"/>
                <a:ext cx="34" cy="131"/>
              </a:xfrm>
              <a:custGeom>
                <a:avLst/>
                <a:gdLst>
                  <a:gd name="T0" fmla="*/ 12 w 31"/>
                  <a:gd name="T1" fmla="*/ 98 h 117"/>
                  <a:gd name="T2" fmla="*/ 0 w 31"/>
                  <a:gd name="T3" fmla="*/ 117 h 117"/>
                  <a:gd name="T4" fmla="*/ 27 w 31"/>
                  <a:gd name="T5" fmla="*/ 0 h 117"/>
                  <a:gd name="T6" fmla="*/ 24 w 31"/>
                  <a:gd name="T7" fmla="*/ 29 h 117"/>
                  <a:gd name="T8" fmla="*/ 17 w 31"/>
                  <a:gd name="T9" fmla="*/ 60 h 117"/>
                  <a:gd name="T10" fmla="*/ 16 w 31"/>
                  <a:gd name="T11" fmla="*/ 98 h 117"/>
                  <a:gd name="T12" fmla="*/ 12 w 31"/>
                  <a:gd name="T13" fmla="*/ 98 h 117"/>
                </a:gdLst>
                <a:ahLst/>
                <a:cxnLst>
                  <a:cxn ang="0">
                    <a:pos x="T0" y="T1"/>
                  </a:cxn>
                  <a:cxn ang="0">
                    <a:pos x="T2" y="T3"/>
                  </a:cxn>
                  <a:cxn ang="0">
                    <a:pos x="T4" y="T5"/>
                  </a:cxn>
                  <a:cxn ang="0">
                    <a:pos x="T6" y="T7"/>
                  </a:cxn>
                  <a:cxn ang="0">
                    <a:pos x="T8" y="T9"/>
                  </a:cxn>
                  <a:cxn ang="0">
                    <a:pos x="T10" y="T11"/>
                  </a:cxn>
                  <a:cxn ang="0">
                    <a:pos x="T12" y="T13"/>
                  </a:cxn>
                </a:cxnLst>
                <a:rect l="0" t="0" r="r" b="b"/>
                <a:pathLst>
                  <a:path w="31" h="117">
                    <a:moveTo>
                      <a:pt x="12" y="98"/>
                    </a:moveTo>
                    <a:cubicBezTo>
                      <a:pt x="6" y="101"/>
                      <a:pt x="6" y="109"/>
                      <a:pt x="0" y="117"/>
                    </a:cubicBezTo>
                    <a:cubicBezTo>
                      <a:pt x="5" y="75"/>
                      <a:pt x="14" y="37"/>
                      <a:pt x="27" y="0"/>
                    </a:cubicBezTo>
                    <a:cubicBezTo>
                      <a:pt x="31" y="10"/>
                      <a:pt x="26" y="19"/>
                      <a:pt x="24" y="29"/>
                    </a:cubicBezTo>
                    <a:cubicBezTo>
                      <a:pt x="23" y="39"/>
                      <a:pt x="19" y="49"/>
                      <a:pt x="17" y="60"/>
                    </a:cubicBezTo>
                    <a:cubicBezTo>
                      <a:pt x="15" y="72"/>
                      <a:pt x="7" y="85"/>
                      <a:pt x="16" y="98"/>
                    </a:cubicBezTo>
                    <a:cubicBezTo>
                      <a:pt x="15" y="99"/>
                      <a:pt x="13" y="99"/>
                      <a:pt x="12" y="98"/>
                    </a:cubicBezTo>
                    <a:close/>
                  </a:path>
                </a:pathLst>
              </a:custGeom>
              <a:solidFill>
                <a:srgbClr val="BC967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2" name="Freeform 330">
                <a:extLst>
                  <a:ext uri="{FF2B5EF4-FFF2-40B4-BE49-F238E27FC236}">
                    <a16:creationId xmlns:a16="http://schemas.microsoft.com/office/drawing/2014/main" id="{694ED438-792D-4A98-AB5C-DC6E32CD7A5D}"/>
                  </a:ext>
                </a:extLst>
              </p:cNvPr>
              <p:cNvSpPr>
                <a:spLocks/>
              </p:cNvSpPr>
              <p:nvPr/>
            </p:nvSpPr>
            <p:spPr bwMode="auto">
              <a:xfrm>
                <a:off x="953" y="1708"/>
                <a:ext cx="54" cy="139"/>
              </a:xfrm>
              <a:custGeom>
                <a:avLst/>
                <a:gdLst>
                  <a:gd name="T0" fmla="*/ 44 w 48"/>
                  <a:gd name="T1" fmla="*/ 0 h 124"/>
                  <a:gd name="T2" fmla="*/ 48 w 48"/>
                  <a:gd name="T3" fmla="*/ 8 h 124"/>
                  <a:gd name="T4" fmla="*/ 7 w 48"/>
                  <a:gd name="T5" fmla="*/ 123 h 124"/>
                  <a:gd name="T6" fmla="*/ 3 w 48"/>
                  <a:gd name="T7" fmla="*/ 115 h 124"/>
                  <a:gd name="T8" fmla="*/ 44 w 48"/>
                  <a:gd name="T9" fmla="*/ 0 h 124"/>
                </a:gdLst>
                <a:ahLst/>
                <a:cxnLst>
                  <a:cxn ang="0">
                    <a:pos x="T0" y="T1"/>
                  </a:cxn>
                  <a:cxn ang="0">
                    <a:pos x="T2" y="T3"/>
                  </a:cxn>
                  <a:cxn ang="0">
                    <a:pos x="T4" y="T5"/>
                  </a:cxn>
                  <a:cxn ang="0">
                    <a:pos x="T6" y="T7"/>
                  </a:cxn>
                  <a:cxn ang="0">
                    <a:pos x="T8" y="T9"/>
                  </a:cxn>
                </a:cxnLst>
                <a:rect l="0" t="0" r="r" b="b"/>
                <a:pathLst>
                  <a:path w="48" h="124">
                    <a:moveTo>
                      <a:pt x="44" y="0"/>
                    </a:moveTo>
                    <a:cubicBezTo>
                      <a:pt x="48" y="2"/>
                      <a:pt x="48" y="5"/>
                      <a:pt x="48" y="8"/>
                    </a:cubicBezTo>
                    <a:cubicBezTo>
                      <a:pt x="34" y="46"/>
                      <a:pt x="21" y="85"/>
                      <a:pt x="7" y="123"/>
                    </a:cubicBezTo>
                    <a:cubicBezTo>
                      <a:pt x="0" y="124"/>
                      <a:pt x="3" y="119"/>
                      <a:pt x="3" y="115"/>
                    </a:cubicBezTo>
                    <a:cubicBezTo>
                      <a:pt x="15" y="76"/>
                      <a:pt x="28" y="38"/>
                      <a:pt x="44" y="0"/>
                    </a:cubicBezTo>
                    <a:close/>
                  </a:path>
                </a:pathLst>
              </a:custGeom>
              <a:solidFill>
                <a:srgbClr val="8158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3" name="Freeform 331">
                <a:extLst>
                  <a:ext uri="{FF2B5EF4-FFF2-40B4-BE49-F238E27FC236}">
                    <a16:creationId xmlns:a16="http://schemas.microsoft.com/office/drawing/2014/main" id="{1F33EEF9-CBA5-4A8B-BD01-32463483858C}"/>
                  </a:ext>
                </a:extLst>
              </p:cNvPr>
              <p:cNvSpPr>
                <a:spLocks/>
              </p:cNvSpPr>
              <p:nvPr/>
            </p:nvSpPr>
            <p:spPr bwMode="auto">
              <a:xfrm>
                <a:off x="1038" y="1276"/>
                <a:ext cx="58" cy="134"/>
              </a:xfrm>
              <a:custGeom>
                <a:avLst/>
                <a:gdLst>
                  <a:gd name="T0" fmla="*/ 8 w 51"/>
                  <a:gd name="T1" fmla="*/ 117 h 120"/>
                  <a:gd name="T2" fmla="*/ 0 w 51"/>
                  <a:gd name="T3" fmla="*/ 113 h 120"/>
                  <a:gd name="T4" fmla="*/ 46 w 51"/>
                  <a:gd name="T5" fmla="*/ 0 h 120"/>
                  <a:gd name="T6" fmla="*/ 51 w 51"/>
                  <a:gd name="T7" fmla="*/ 2 h 120"/>
                  <a:gd name="T8" fmla="*/ 8 w 51"/>
                  <a:gd name="T9" fmla="*/ 117 h 120"/>
                </a:gdLst>
                <a:ahLst/>
                <a:cxnLst>
                  <a:cxn ang="0">
                    <a:pos x="T0" y="T1"/>
                  </a:cxn>
                  <a:cxn ang="0">
                    <a:pos x="T2" y="T3"/>
                  </a:cxn>
                  <a:cxn ang="0">
                    <a:pos x="T4" y="T5"/>
                  </a:cxn>
                  <a:cxn ang="0">
                    <a:pos x="T6" y="T7"/>
                  </a:cxn>
                  <a:cxn ang="0">
                    <a:pos x="T8" y="T9"/>
                  </a:cxn>
                </a:cxnLst>
                <a:rect l="0" t="0" r="r" b="b"/>
                <a:pathLst>
                  <a:path w="51" h="120">
                    <a:moveTo>
                      <a:pt x="8" y="117"/>
                    </a:moveTo>
                    <a:cubicBezTo>
                      <a:pt x="3" y="120"/>
                      <a:pt x="0" y="120"/>
                      <a:pt x="0" y="113"/>
                    </a:cubicBezTo>
                    <a:cubicBezTo>
                      <a:pt x="15" y="75"/>
                      <a:pt x="30" y="38"/>
                      <a:pt x="46" y="0"/>
                    </a:cubicBezTo>
                    <a:cubicBezTo>
                      <a:pt x="47" y="0"/>
                      <a:pt x="49" y="1"/>
                      <a:pt x="51" y="2"/>
                    </a:cubicBezTo>
                    <a:cubicBezTo>
                      <a:pt x="41" y="42"/>
                      <a:pt x="18" y="77"/>
                      <a:pt x="8" y="117"/>
                    </a:cubicBezTo>
                    <a:close/>
                  </a:path>
                </a:pathLst>
              </a:custGeom>
              <a:solidFill>
                <a:srgbClr val="724E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4" name="Freeform 332">
                <a:extLst>
                  <a:ext uri="{FF2B5EF4-FFF2-40B4-BE49-F238E27FC236}">
                    <a16:creationId xmlns:a16="http://schemas.microsoft.com/office/drawing/2014/main" id="{620B8FA5-53D9-4449-A6E8-FBDD05591D26}"/>
                  </a:ext>
                </a:extLst>
              </p:cNvPr>
              <p:cNvSpPr>
                <a:spLocks/>
              </p:cNvSpPr>
              <p:nvPr/>
            </p:nvSpPr>
            <p:spPr bwMode="auto">
              <a:xfrm>
                <a:off x="1249" y="1262"/>
                <a:ext cx="46" cy="151"/>
              </a:xfrm>
              <a:custGeom>
                <a:avLst/>
                <a:gdLst>
                  <a:gd name="T0" fmla="*/ 36 w 41"/>
                  <a:gd name="T1" fmla="*/ 1 h 134"/>
                  <a:gd name="T2" fmla="*/ 41 w 41"/>
                  <a:gd name="T3" fmla="*/ 0 h 134"/>
                  <a:gd name="T4" fmla="*/ 0 w 41"/>
                  <a:gd name="T5" fmla="*/ 134 h 134"/>
                  <a:gd name="T6" fmla="*/ 15 w 41"/>
                  <a:gd name="T7" fmla="*/ 83 h 134"/>
                  <a:gd name="T8" fmla="*/ 36 w 41"/>
                  <a:gd name="T9" fmla="*/ 1 h 134"/>
                </a:gdLst>
                <a:ahLst/>
                <a:cxnLst>
                  <a:cxn ang="0">
                    <a:pos x="T0" y="T1"/>
                  </a:cxn>
                  <a:cxn ang="0">
                    <a:pos x="T2" y="T3"/>
                  </a:cxn>
                  <a:cxn ang="0">
                    <a:pos x="T4" y="T5"/>
                  </a:cxn>
                  <a:cxn ang="0">
                    <a:pos x="T6" y="T7"/>
                  </a:cxn>
                  <a:cxn ang="0">
                    <a:pos x="T8" y="T9"/>
                  </a:cxn>
                </a:cxnLst>
                <a:rect l="0" t="0" r="r" b="b"/>
                <a:pathLst>
                  <a:path w="41" h="134">
                    <a:moveTo>
                      <a:pt x="36" y="1"/>
                    </a:moveTo>
                    <a:cubicBezTo>
                      <a:pt x="38" y="1"/>
                      <a:pt x="39" y="1"/>
                      <a:pt x="41" y="0"/>
                    </a:cubicBezTo>
                    <a:cubicBezTo>
                      <a:pt x="29" y="46"/>
                      <a:pt x="25" y="93"/>
                      <a:pt x="0" y="134"/>
                    </a:cubicBezTo>
                    <a:cubicBezTo>
                      <a:pt x="5" y="117"/>
                      <a:pt x="9" y="100"/>
                      <a:pt x="15" y="83"/>
                    </a:cubicBezTo>
                    <a:cubicBezTo>
                      <a:pt x="25" y="56"/>
                      <a:pt x="23" y="26"/>
                      <a:pt x="36" y="1"/>
                    </a:cubicBezTo>
                    <a:close/>
                  </a:path>
                </a:pathLst>
              </a:custGeom>
              <a:solidFill>
                <a:srgbClr val="8D6E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5" name="Freeform 333">
                <a:extLst>
                  <a:ext uri="{FF2B5EF4-FFF2-40B4-BE49-F238E27FC236}">
                    <a16:creationId xmlns:a16="http://schemas.microsoft.com/office/drawing/2014/main" id="{79612B1A-21FD-47E7-853C-B4D747BE6F4E}"/>
                  </a:ext>
                </a:extLst>
              </p:cNvPr>
              <p:cNvSpPr>
                <a:spLocks/>
              </p:cNvSpPr>
              <p:nvPr/>
            </p:nvSpPr>
            <p:spPr bwMode="auto">
              <a:xfrm>
                <a:off x="1436" y="2042"/>
                <a:ext cx="25" cy="115"/>
              </a:xfrm>
              <a:custGeom>
                <a:avLst/>
                <a:gdLst>
                  <a:gd name="T0" fmla="*/ 6 w 22"/>
                  <a:gd name="T1" fmla="*/ 3 h 103"/>
                  <a:gd name="T2" fmla="*/ 10 w 22"/>
                  <a:gd name="T3" fmla="*/ 7 h 103"/>
                  <a:gd name="T4" fmla="*/ 22 w 22"/>
                  <a:gd name="T5" fmla="*/ 0 h 103"/>
                  <a:gd name="T6" fmla="*/ 7 w 22"/>
                  <a:gd name="T7" fmla="*/ 103 h 103"/>
                  <a:gd name="T8" fmla="*/ 5 w 22"/>
                  <a:gd name="T9" fmla="*/ 76 h 103"/>
                  <a:gd name="T10" fmla="*/ 2 w 22"/>
                  <a:gd name="T11" fmla="*/ 24 h 103"/>
                  <a:gd name="T12" fmla="*/ 6 w 22"/>
                  <a:gd name="T13" fmla="*/ 3 h 103"/>
                </a:gdLst>
                <a:ahLst/>
                <a:cxnLst>
                  <a:cxn ang="0">
                    <a:pos x="T0" y="T1"/>
                  </a:cxn>
                  <a:cxn ang="0">
                    <a:pos x="T2" y="T3"/>
                  </a:cxn>
                  <a:cxn ang="0">
                    <a:pos x="T4" y="T5"/>
                  </a:cxn>
                  <a:cxn ang="0">
                    <a:pos x="T6" y="T7"/>
                  </a:cxn>
                  <a:cxn ang="0">
                    <a:pos x="T8" y="T9"/>
                  </a:cxn>
                  <a:cxn ang="0">
                    <a:pos x="T10" y="T11"/>
                  </a:cxn>
                  <a:cxn ang="0">
                    <a:pos x="T12" y="T13"/>
                  </a:cxn>
                </a:cxnLst>
                <a:rect l="0" t="0" r="r" b="b"/>
                <a:pathLst>
                  <a:path w="22" h="103">
                    <a:moveTo>
                      <a:pt x="6" y="3"/>
                    </a:moveTo>
                    <a:cubicBezTo>
                      <a:pt x="8" y="4"/>
                      <a:pt x="4" y="10"/>
                      <a:pt x="10" y="7"/>
                    </a:cubicBezTo>
                    <a:cubicBezTo>
                      <a:pt x="13" y="5"/>
                      <a:pt x="17" y="3"/>
                      <a:pt x="22" y="0"/>
                    </a:cubicBezTo>
                    <a:cubicBezTo>
                      <a:pt x="14" y="36"/>
                      <a:pt x="10" y="69"/>
                      <a:pt x="7" y="103"/>
                    </a:cubicBezTo>
                    <a:cubicBezTo>
                      <a:pt x="6" y="94"/>
                      <a:pt x="4" y="85"/>
                      <a:pt x="5" y="76"/>
                    </a:cubicBezTo>
                    <a:cubicBezTo>
                      <a:pt x="5" y="58"/>
                      <a:pt x="7" y="41"/>
                      <a:pt x="2" y="24"/>
                    </a:cubicBezTo>
                    <a:cubicBezTo>
                      <a:pt x="1" y="17"/>
                      <a:pt x="0" y="9"/>
                      <a:pt x="6" y="3"/>
                    </a:cubicBezTo>
                    <a:close/>
                  </a:path>
                </a:pathLst>
              </a:custGeom>
              <a:solidFill>
                <a:srgbClr val="B790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6" name="Freeform 334">
                <a:extLst>
                  <a:ext uri="{FF2B5EF4-FFF2-40B4-BE49-F238E27FC236}">
                    <a16:creationId xmlns:a16="http://schemas.microsoft.com/office/drawing/2014/main" id="{D3F75C1A-1473-4EC6-B883-3A9837E70D04}"/>
                  </a:ext>
                </a:extLst>
              </p:cNvPr>
              <p:cNvSpPr>
                <a:spLocks/>
              </p:cNvSpPr>
              <p:nvPr/>
            </p:nvSpPr>
            <p:spPr bwMode="auto">
              <a:xfrm>
                <a:off x="1449" y="2371"/>
                <a:ext cx="18" cy="145"/>
              </a:xfrm>
              <a:custGeom>
                <a:avLst/>
                <a:gdLst>
                  <a:gd name="T0" fmla="*/ 13 w 16"/>
                  <a:gd name="T1" fmla="*/ 0 h 129"/>
                  <a:gd name="T2" fmla="*/ 5 w 16"/>
                  <a:gd name="T3" fmla="*/ 129 h 129"/>
                  <a:gd name="T4" fmla="*/ 13 w 16"/>
                  <a:gd name="T5" fmla="*/ 0 h 129"/>
                </a:gdLst>
                <a:ahLst/>
                <a:cxnLst>
                  <a:cxn ang="0">
                    <a:pos x="T0" y="T1"/>
                  </a:cxn>
                  <a:cxn ang="0">
                    <a:pos x="T2" y="T3"/>
                  </a:cxn>
                  <a:cxn ang="0">
                    <a:pos x="T4" y="T5"/>
                  </a:cxn>
                </a:cxnLst>
                <a:rect l="0" t="0" r="r" b="b"/>
                <a:pathLst>
                  <a:path w="16" h="129">
                    <a:moveTo>
                      <a:pt x="13" y="0"/>
                    </a:moveTo>
                    <a:cubicBezTo>
                      <a:pt x="16" y="43"/>
                      <a:pt x="9" y="86"/>
                      <a:pt x="5" y="129"/>
                    </a:cubicBezTo>
                    <a:cubicBezTo>
                      <a:pt x="0" y="86"/>
                      <a:pt x="6" y="43"/>
                      <a:pt x="13" y="0"/>
                    </a:cubicBezTo>
                    <a:close/>
                  </a:path>
                </a:pathLst>
              </a:custGeom>
              <a:solidFill>
                <a:srgbClr val="926B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7" name="Freeform 335">
                <a:extLst>
                  <a:ext uri="{FF2B5EF4-FFF2-40B4-BE49-F238E27FC236}">
                    <a16:creationId xmlns:a16="http://schemas.microsoft.com/office/drawing/2014/main" id="{20EE4FFE-2957-43EB-A727-6191B3E00DA5}"/>
                  </a:ext>
                </a:extLst>
              </p:cNvPr>
              <p:cNvSpPr>
                <a:spLocks/>
              </p:cNvSpPr>
              <p:nvPr/>
            </p:nvSpPr>
            <p:spPr bwMode="auto">
              <a:xfrm>
                <a:off x="1508" y="1978"/>
                <a:ext cx="19" cy="118"/>
              </a:xfrm>
              <a:custGeom>
                <a:avLst/>
                <a:gdLst>
                  <a:gd name="T0" fmla="*/ 0 w 17"/>
                  <a:gd name="T1" fmla="*/ 105 h 105"/>
                  <a:gd name="T2" fmla="*/ 7 w 17"/>
                  <a:gd name="T3" fmla="*/ 0 h 105"/>
                  <a:gd name="T4" fmla="*/ 5 w 17"/>
                  <a:gd name="T5" fmla="*/ 105 h 105"/>
                  <a:gd name="T6" fmla="*/ 0 w 17"/>
                  <a:gd name="T7" fmla="*/ 105 h 105"/>
                </a:gdLst>
                <a:ahLst/>
                <a:cxnLst>
                  <a:cxn ang="0">
                    <a:pos x="T0" y="T1"/>
                  </a:cxn>
                  <a:cxn ang="0">
                    <a:pos x="T2" y="T3"/>
                  </a:cxn>
                  <a:cxn ang="0">
                    <a:pos x="T4" y="T5"/>
                  </a:cxn>
                  <a:cxn ang="0">
                    <a:pos x="T6" y="T7"/>
                  </a:cxn>
                </a:cxnLst>
                <a:rect l="0" t="0" r="r" b="b"/>
                <a:pathLst>
                  <a:path w="17" h="105">
                    <a:moveTo>
                      <a:pt x="0" y="105"/>
                    </a:moveTo>
                    <a:cubicBezTo>
                      <a:pt x="2" y="70"/>
                      <a:pt x="5" y="35"/>
                      <a:pt x="7" y="0"/>
                    </a:cubicBezTo>
                    <a:cubicBezTo>
                      <a:pt x="17" y="36"/>
                      <a:pt x="12" y="70"/>
                      <a:pt x="5" y="105"/>
                    </a:cubicBezTo>
                    <a:cubicBezTo>
                      <a:pt x="3" y="105"/>
                      <a:pt x="1" y="105"/>
                      <a:pt x="0" y="105"/>
                    </a:cubicBezTo>
                    <a:close/>
                  </a:path>
                </a:pathLst>
              </a:custGeom>
              <a:solidFill>
                <a:srgbClr val="AF88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8" name="Freeform 336">
                <a:extLst>
                  <a:ext uri="{FF2B5EF4-FFF2-40B4-BE49-F238E27FC236}">
                    <a16:creationId xmlns:a16="http://schemas.microsoft.com/office/drawing/2014/main" id="{79B8B37B-717B-44D9-BB37-C4AC60A8A8DB}"/>
                  </a:ext>
                </a:extLst>
              </p:cNvPr>
              <p:cNvSpPr>
                <a:spLocks/>
              </p:cNvSpPr>
              <p:nvPr/>
            </p:nvSpPr>
            <p:spPr bwMode="auto">
              <a:xfrm>
                <a:off x="1205" y="2494"/>
                <a:ext cx="41" cy="130"/>
              </a:xfrm>
              <a:custGeom>
                <a:avLst/>
                <a:gdLst>
                  <a:gd name="T0" fmla="*/ 8 w 37"/>
                  <a:gd name="T1" fmla="*/ 112 h 115"/>
                  <a:gd name="T2" fmla="*/ 11 w 37"/>
                  <a:gd name="T3" fmla="*/ 67 h 115"/>
                  <a:gd name="T4" fmla="*/ 20 w 37"/>
                  <a:gd name="T5" fmla="*/ 0 h 115"/>
                  <a:gd name="T6" fmla="*/ 28 w 37"/>
                  <a:gd name="T7" fmla="*/ 20 h 115"/>
                  <a:gd name="T8" fmla="*/ 16 w 37"/>
                  <a:gd name="T9" fmla="*/ 108 h 115"/>
                  <a:gd name="T10" fmla="*/ 8 w 37"/>
                  <a:gd name="T11" fmla="*/ 112 h 115"/>
                </a:gdLst>
                <a:ahLst/>
                <a:cxnLst>
                  <a:cxn ang="0">
                    <a:pos x="T0" y="T1"/>
                  </a:cxn>
                  <a:cxn ang="0">
                    <a:pos x="T2" y="T3"/>
                  </a:cxn>
                  <a:cxn ang="0">
                    <a:pos x="T4" y="T5"/>
                  </a:cxn>
                  <a:cxn ang="0">
                    <a:pos x="T6" y="T7"/>
                  </a:cxn>
                  <a:cxn ang="0">
                    <a:pos x="T8" y="T9"/>
                  </a:cxn>
                  <a:cxn ang="0">
                    <a:pos x="T10" y="T11"/>
                  </a:cxn>
                </a:cxnLst>
                <a:rect l="0" t="0" r="r" b="b"/>
                <a:pathLst>
                  <a:path w="37" h="115">
                    <a:moveTo>
                      <a:pt x="8" y="112"/>
                    </a:moveTo>
                    <a:cubicBezTo>
                      <a:pt x="0" y="96"/>
                      <a:pt x="10" y="82"/>
                      <a:pt x="11" y="67"/>
                    </a:cubicBezTo>
                    <a:cubicBezTo>
                      <a:pt x="12" y="44"/>
                      <a:pt x="17" y="22"/>
                      <a:pt x="20" y="0"/>
                    </a:cubicBezTo>
                    <a:cubicBezTo>
                      <a:pt x="37" y="1"/>
                      <a:pt x="24" y="14"/>
                      <a:pt x="28" y="20"/>
                    </a:cubicBezTo>
                    <a:cubicBezTo>
                      <a:pt x="21" y="49"/>
                      <a:pt x="12" y="77"/>
                      <a:pt x="16" y="108"/>
                    </a:cubicBezTo>
                    <a:cubicBezTo>
                      <a:pt x="17" y="115"/>
                      <a:pt x="13" y="115"/>
                      <a:pt x="8" y="112"/>
                    </a:cubicBezTo>
                    <a:close/>
                  </a:path>
                </a:pathLst>
              </a:custGeom>
              <a:solidFill>
                <a:srgbClr val="CBA7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9" name="Freeform 337">
                <a:extLst>
                  <a:ext uri="{FF2B5EF4-FFF2-40B4-BE49-F238E27FC236}">
                    <a16:creationId xmlns:a16="http://schemas.microsoft.com/office/drawing/2014/main" id="{278286D3-8646-4983-9140-F203E6622729}"/>
                  </a:ext>
                </a:extLst>
              </p:cNvPr>
              <p:cNvSpPr>
                <a:spLocks/>
              </p:cNvSpPr>
              <p:nvPr/>
            </p:nvSpPr>
            <p:spPr bwMode="auto">
              <a:xfrm>
                <a:off x="1088" y="2361"/>
                <a:ext cx="38" cy="128"/>
              </a:xfrm>
              <a:custGeom>
                <a:avLst/>
                <a:gdLst>
                  <a:gd name="T0" fmla="*/ 34 w 34"/>
                  <a:gd name="T1" fmla="*/ 0 h 114"/>
                  <a:gd name="T2" fmla="*/ 6 w 34"/>
                  <a:gd name="T3" fmla="*/ 114 h 114"/>
                  <a:gd name="T4" fmla="*/ 0 w 34"/>
                  <a:gd name="T5" fmla="*/ 112 h 114"/>
                  <a:gd name="T6" fmla="*/ 34 w 34"/>
                  <a:gd name="T7" fmla="*/ 0 h 114"/>
                </a:gdLst>
                <a:ahLst/>
                <a:cxnLst>
                  <a:cxn ang="0">
                    <a:pos x="T0" y="T1"/>
                  </a:cxn>
                  <a:cxn ang="0">
                    <a:pos x="T2" y="T3"/>
                  </a:cxn>
                  <a:cxn ang="0">
                    <a:pos x="T4" y="T5"/>
                  </a:cxn>
                  <a:cxn ang="0">
                    <a:pos x="T6" y="T7"/>
                  </a:cxn>
                </a:cxnLst>
                <a:rect l="0" t="0" r="r" b="b"/>
                <a:pathLst>
                  <a:path w="34" h="114">
                    <a:moveTo>
                      <a:pt x="34" y="0"/>
                    </a:moveTo>
                    <a:cubicBezTo>
                      <a:pt x="31" y="40"/>
                      <a:pt x="19" y="77"/>
                      <a:pt x="6" y="114"/>
                    </a:cubicBezTo>
                    <a:cubicBezTo>
                      <a:pt x="4" y="113"/>
                      <a:pt x="2" y="113"/>
                      <a:pt x="0" y="112"/>
                    </a:cubicBezTo>
                    <a:cubicBezTo>
                      <a:pt x="11" y="75"/>
                      <a:pt x="23" y="37"/>
                      <a:pt x="34" y="0"/>
                    </a:cubicBezTo>
                    <a:close/>
                  </a:path>
                </a:pathLst>
              </a:custGeom>
              <a:solidFill>
                <a:srgbClr val="BA92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0" name="Freeform 338">
                <a:extLst>
                  <a:ext uri="{FF2B5EF4-FFF2-40B4-BE49-F238E27FC236}">
                    <a16:creationId xmlns:a16="http://schemas.microsoft.com/office/drawing/2014/main" id="{02E3FB39-B024-4C48-97E1-B350EC6EE365}"/>
                  </a:ext>
                </a:extLst>
              </p:cNvPr>
              <p:cNvSpPr>
                <a:spLocks/>
              </p:cNvSpPr>
              <p:nvPr/>
            </p:nvSpPr>
            <p:spPr bwMode="auto">
              <a:xfrm>
                <a:off x="1101" y="1541"/>
                <a:ext cx="39" cy="121"/>
              </a:xfrm>
              <a:custGeom>
                <a:avLst/>
                <a:gdLst>
                  <a:gd name="T0" fmla="*/ 0 w 34"/>
                  <a:gd name="T1" fmla="*/ 105 h 108"/>
                  <a:gd name="T2" fmla="*/ 32 w 34"/>
                  <a:gd name="T3" fmla="*/ 0 h 108"/>
                  <a:gd name="T4" fmla="*/ 24 w 34"/>
                  <a:gd name="T5" fmla="*/ 31 h 108"/>
                  <a:gd name="T6" fmla="*/ 11 w 34"/>
                  <a:gd name="T7" fmla="*/ 97 h 108"/>
                  <a:gd name="T8" fmla="*/ 0 w 34"/>
                  <a:gd name="T9" fmla="*/ 105 h 108"/>
                </a:gdLst>
                <a:ahLst/>
                <a:cxnLst>
                  <a:cxn ang="0">
                    <a:pos x="T0" y="T1"/>
                  </a:cxn>
                  <a:cxn ang="0">
                    <a:pos x="T2" y="T3"/>
                  </a:cxn>
                  <a:cxn ang="0">
                    <a:pos x="T4" y="T5"/>
                  </a:cxn>
                  <a:cxn ang="0">
                    <a:pos x="T6" y="T7"/>
                  </a:cxn>
                  <a:cxn ang="0">
                    <a:pos x="T8" y="T9"/>
                  </a:cxn>
                </a:cxnLst>
                <a:rect l="0" t="0" r="r" b="b"/>
                <a:pathLst>
                  <a:path w="34" h="108">
                    <a:moveTo>
                      <a:pt x="0" y="105"/>
                    </a:moveTo>
                    <a:cubicBezTo>
                      <a:pt x="6" y="71"/>
                      <a:pt x="8" y="35"/>
                      <a:pt x="32" y="0"/>
                    </a:cubicBezTo>
                    <a:cubicBezTo>
                      <a:pt x="34" y="16"/>
                      <a:pt x="27" y="23"/>
                      <a:pt x="24" y="31"/>
                    </a:cubicBezTo>
                    <a:cubicBezTo>
                      <a:pt x="17" y="52"/>
                      <a:pt x="10" y="74"/>
                      <a:pt x="11" y="97"/>
                    </a:cubicBezTo>
                    <a:cubicBezTo>
                      <a:pt x="12" y="107"/>
                      <a:pt x="8" y="108"/>
                      <a:pt x="0" y="105"/>
                    </a:cubicBezTo>
                    <a:close/>
                  </a:path>
                </a:pathLst>
              </a:custGeom>
              <a:solidFill>
                <a:srgbClr val="AB81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1" name="Freeform 339">
                <a:extLst>
                  <a:ext uri="{FF2B5EF4-FFF2-40B4-BE49-F238E27FC236}">
                    <a16:creationId xmlns:a16="http://schemas.microsoft.com/office/drawing/2014/main" id="{85A74BFE-439E-4A7D-881D-CDF0C1F8F03E}"/>
                  </a:ext>
                </a:extLst>
              </p:cNvPr>
              <p:cNvSpPr>
                <a:spLocks/>
              </p:cNvSpPr>
              <p:nvPr/>
            </p:nvSpPr>
            <p:spPr bwMode="auto">
              <a:xfrm>
                <a:off x="1015" y="1713"/>
                <a:ext cx="40" cy="112"/>
              </a:xfrm>
              <a:custGeom>
                <a:avLst/>
                <a:gdLst>
                  <a:gd name="T0" fmla="*/ 6 w 36"/>
                  <a:gd name="T1" fmla="*/ 100 h 100"/>
                  <a:gd name="T2" fmla="*/ 0 w 36"/>
                  <a:gd name="T3" fmla="*/ 91 h 100"/>
                  <a:gd name="T4" fmla="*/ 31 w 36"/>
                  <a:gd name="T5" fmla="*/ 0 h 100"/>
                  <a:gd name="T6" fmla="*/ 27 w 36"/>
                  <a:gd name="T7" fmla="*/ 24 h 100"/>
                  <a:gd name="T8" fmla="*/ 6 w 36"/>
                  <a:gd name="T9" fmla="*/ 100 h 100"/>
                </a:gdLst>
                <a:ahLst/>
                <a:cxnLst>
                  <a:cxn ang="0">
                    <a:pos x="T0" y="T1"/>
                  </a:cxn>
                  <a:cxn ang="0">
                    <a:pos x="T2" y="T3"/>
                  </a:cxn>
                  <a:cxn ang="0">
                    <a:pos x="T4" y="T5"/>
                  </a:cxn>
                  <a:cxn ang="0">
                    <a:pos x="T6" y="T7"/>
                  </a:cxn>
                  <a:cxn ang="0">
                    <a:pos x="T8" y="T9"/>
                  </a:cxn>
                </a:cxnLst>
                <a:rect l="0" t="0" r="r" b="b"/>
                <a:pathLst>
                  <a:path w="36" h="100">
                    <a:moveTo>
                      <a:pt x="6" y="100"/>
                    </a:moveTo>
                    <a:cubicBezTo>
                      <a:pt x="1" y="99"/>
                      <a:pt x="1" y="95"/>
                      <a:pt x="0" y="91"/>
                    </a:cubicBezTo>
                    <a:cubicBezTo>
                      <a:pt x="7" y="60"/>
                      <a:pt x="18" y="30"/>
                      <a:pt x="31" y="0"/>
                    </a:cubicBezTo>
                    <a:cubicBezTo>
                      <a:pt x="36" y="10"/>
                      <a:pt x="30" y="17"/>
                      <a:pt x="27" y="24"/>
                    </a:cubicBezTo>
                    <a:cubicBezTo>
                      <a:pt x="19" y="49"/>
                      <a:pt x="13" y="75"/>
                      <a:pt x="6" y="100"/>
                    </a:cubicBezTo>
                    <a:close/>
                  </a:path>
                </a:pathLst>
              </a:custGeom>
              <a:solidFill>
                <a:srgbClr val="6B49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2" name="Freeform 340">
                <a:extLst>
                  <a:ext uri="{FF2B5EF4-FFF2-40B4-BE49-F238E27FC236}">
                    <a16:creationId xmlns:a16="http://schemas.microsoft.com/office/drawing/2014/main" id="{43B30275-4A4C-4BCC-BA90-3849C82D2694}"/>
                  </a:ext>
                </a:extLst>
              </p:cNvPr>
              <p:cNvSpPr>
                <a:spLocks/>
              </p:cNvSpPr>
              <p:nvPr/>
            </p:nvSpPr>
            <p:spPr bwMode="auto">
              <a:xfrm>
                <a:off x="1142" y="1756"/>
                <a:ext cx="22" cy="124"/>
              </a:xfrm>
              <a:custGeom>
                <a:avLst/>
                <a:gdLst>
                  <a:gd name="T0" fmla="*/ 20 w 20"/>
                  <a:gd name="T1" fmla="*/ 0 h 110"/>
                  <a:gd name="T2" fmla="*/ 3 w 20"/>
                  <a:gd name="T3" fmla="*/ 110 h 110"/>
                  <a:gd name="T4" fmla="*/ 14 w 20"/>
                  <a:gd name="T5" fmla="*/ 0 h 110"/>
                  <a:gd name="T6" fmla="*/ 20 w 20"/>
                  <a:gd name="T7" fmla="*/ 0 h 110"/>
                </a:gdLst>
                <a:ahLst/>
                <a:cxnLst>
                  <a:cxn ang="0">
                    <a:pos x="T0" y="T1"/>
                  </a:cxn>
                  <a:cxn ang="0">
                    <a:pos x="T2" y="T3"/>
                  </a:cxn>
                  <a:cxn ang="0">
                    <a:pos x="T4" y="T5"/>
                  </a:cxn>
                  <a:cxn ang="0">
                    <a:pos x="T6" y="T7"/>
                  </a:cxn>
                </a:cxnLst>
                <a:rect l="0" t="0" r="r" b="b"/>
                <a:pathLst>
                  <a:path w="20" h="110">
                    <a:moveTo>
                      <a:pt x="20" y="0"/>
                    </a:moveTo>
                    <a:cubicBezTo>
                      <a:pt x="14" y="37"/>
                      <a:pt x="8" y="73"/>
                      <a:pt x="3" y="110"/>
                    </a:cubicBezTo>
                    <a:cubicBezTo>
                      <a:pt x="0" y="72"/>
                      <a:pt x="4" y="35"/>
                      <a:pt x="14" y="0"/>
                    </a:cubicBezTo>
                    <a:cubicBezTo>
                      <a:pt x="16" y="0"/>
                      <a:pt x="18" y="0"/>
                      <a:pt x="20" y="0"/>
                    </a:cubicBezTo>
                    <a:close/>
                  </a:path>
                </a:pathLst>
              </a:custGeom>
              <a:solidFill>
                <a:srgbClr val="B48B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3" name="Freeform 341">
                <a:extLst>
                  <a:ext uri="{FF2B5EF4-FFF2-40B4-BE49-F238E27FC236}">
                    <a16:creationId xmlns:a16="http://schemas.microsoft.com/office/drawing/2014/main" id="{DEABDBF3-B071-4769-A301-7201E1F9E976}"/>
                  </a:ext>
                </a:extLst>
              </p:cNvPr>
              <p:cNvSpPr>
                <a:spLocks/>
              </p:cNvSpPr>
              <p:nvPr/>
            </p:nvSpPr>
            <p:spPr bwMode="auto">
              <a:xfrm>
                <a:off x="1200" y="1991"/>
                <a:ext cx="36" cy="121"/>
              </a:xfrm>
              <a:custGeom>
                <a:avLst/>
                <a:gdLst>
                  <a:gd name="T0" fmla="*/ 20 w 32"/>
                  <a:gd name="T1" fmla="*/ 8 h 108"/>
                  <a:gd name="T2" fmla="*/ 24 w 32"/>
                  <a:gd name="T3" fmla="*/ 16 h 108"/>
                  <a:gd name="T4" fmla="*/ 28 w 32"/>
                  <a:gd name="T5" fmla="*/ 8 h 108"/>
                  <a:gd name="T6" fmla="*/ 32 w 32"/>
                  <a:gd name="T7" fmla="*/ 0 h 108"/>
                  <a:gd name="T8" fmla="*/ 0 w 32"/>
                  <a:gd name="T9" fmla="*/ 108 h 108"/>
                  <a:gd name="T10" fmla="*/ 7 w 32"/>
                  <a:gd name="T11" fmla="*/ 79 h 108"/>
                  <a:gd name="T12" fmla="*/ 20 w 32"/>
                  <a:gd name="T13" fmla="*/ 8 h 108"/>
                </a:gdLst>
                <a:ahLst/>
                <a:cxnLst>
                  <a:cxn ang="0">
                    <a:pos x="T0" y="T1"/>
                  </a:cxn>
                  <a:cxn ang="0">
                    <a:pos x="T2" y="T3"/>
                  </a:cxn>
                  <a:cxn ang="0">
                    <a:pos x="T4" y="T5"/>
                  </a:cxn>
                  <a:cxn ang="0">
                    <a:pos x="T6" y="T7"/>
                  </a:cxn>
                  <a:cxn ang="0">
                    <a:pos x="T8" y="T9"/>
                  </a:cxn>
                  <a:cxn ang="0">
                    <a:pos x="T10" y="T11"/>
                  </a:cxn>
                  <a:cxn ang="0">
                    <a:pos x="T12" y="T13"/>
                  </a:cxn>
                </a:cxnLst>
                <a:rect l="0" t="0" r="r" b="b"/>
                <a:pathLst>
                  <a:path w="32" h="108">
                    <a:moveTo>
                      <a:pt x="20" y="8"/>
                    </a:moveTo>
                    <a:cubicBezTo>
                      <a:pt x="21" y="11"/>
                      <a:pt x="22" y="16"/>
                      <a:pt x="24" y="16"/>
                    </a:cubicBezTo>
                    <a:cubicBezTo>
                      <a:pt x="30" y="17"/>
                      <a:pt x="27" y="11"/>
                      <a:pt x="28" y="8"/>
                    </a:cubicBezTo>
                    <a:cubicBezTo>
                      <a:pt x="29" y="6"/>
                      <a:pt x="31" y="3"/>
                      <a:pt x="32" y="0"/>
                    </a:cubicBezTo>
                    <a:cubicBezTo>
                      <a:pt x="30" y="38"/>
                      <a:pt x="16" y="73"/>
                      <a:pt x="0" y="108"/>
                    </a:cubicBezTo>
                    <a:cubicBezTo>
                      <a:pt x="3" y="98"/>
                      <a:pt x="4" y="88"/>
                      <a:pt x="7" y="79"/>
                    </a:cubicBezTo>
                    <a:cubicBezTo>
                      <a:pt x="14" y="55"/>
                      <a:pt x="20" y="32"/>
                      <a:pt x="20" y="8"/>
                    </a:cubicBezTo>
                    <a:close/>
                  </a:path>
                </a:pathLst>
              </a:custGeom>
              <a:solidFill>
                <a:srgbClr val="C0998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4" name="Freeform 342">
                <a:extLst>
                  <a:ext uri="{FF2B5EF4-FFF2-40B4-BE49-F238E27FC236}">
                    <a16:creationId xmlns:a16="http://schemas.microsoft.com/office/drawing/2014/main" id="{1211958D-5C4A-4D81-94BA-E8A4B67693A5}"/>
                  </a:ext>
                </a:extLst>
              </p:cNvPr>
              <p:cNvSpPr>
                <a:spLocks/>
              </p:cNvSpPr>
              <p:nvPr/>
            </p:nvSpPr>
            <p:spPr bwMode="auto">
              <a:xfrm>
                <a:off x="716" y="2291"/>
                <a:ext cx="62" cy="129"/>
              </a:xfrm>
              <a:custGeom>
                <a:avLst/>
                <a:gdLst>
                  <a:gd name="T0" fmla="*/ 48 w 55"/>
                  <a:gd name="T1" fmla="*/ 1 h 115"/>
                  <a:gd name="T2" fmla="*/ 55 w 55"/>
                  <a:gd name="T3" fmla="*/ 9 h 115"/>
                  <a:gd name="T4" fmla="*/ 15 w 55"/>
                  <a:gd name="T5" fmla="*/ 102 h 115"/>
                  <a:gd name="T6" fmla="*/ 5 w 55"/>
                  <a:gd name="T7" fmla="*/ 102 h 115"/>
                  <a:gd name="T8" fmla="*/ 0 w 55"/>
                  <a:gd name="T9" fmla="*/ 101 h 115"/>
                  <a:gd name="T10" fmla="*/ 48 w 55"/>
                  <a:gd name="T11" fmla="*/ 1 h 115"/>
                </a:gdLst>
                <a:ahLst/>
                <a:cxnLst>
                  <a:cxn ang="0">
                    <a:pos x="T0" y="T1"/>
                  </a:cxn>
                  <a:cxn ang="0">
                    <a:pos x="T2" y="T3"/>
                  </a:cxn>
                  <a:cxn ang="0">
                    <a:pos x="T4" y="T5"/>
                  </a:cxn>
                  <a:cxn ang="0">
                    <a:pos x="T6" y="T7"/>
                  </a:cxn>
                  <a:cxn ang="0">
                    <a:pos x="T8" y="T9"/>
                  </a:cxn>
                  <a:cxn ang="0">
                    <a:pos x="T10" y="T11"/>
                  </a:cxn>
                </a:cxnLst>
                <a:rect l="0" t="0" r="r" b="b"/>
                <a:pathLst>
                  <a:path w="55" h="115">
                    <a:moveTo>
                      <a:pt x="48" y="1"/>
                    </a:moveTo>
                    <a:cubicBezTo>
                      <a:pt x="55" y="0"/>
                      <a:pt x="51" y="8"/>
                      <a:pt x="55" y="9"/>
                    </a:cubicBezTo>
                    <a:cubicBezTo>
                      <a:pt x="41" y="40"/>
                      <a:pt x="24" y="69"/>
                      <a:pt x="15" y="102"/>
                    </a:cubicBezTo>
                    <a:cubicBezTo>
                      <a:pt x="11" y="115"/>
                      <a:pt x="8" y="98"/>
                      <a:pt x="5" y="102"/>
                    </a:cubicBezTo>
                    <a:cubicBezTo>
                      <a:pt x="3" y="103"/>
                      <a:pt x="2" y="103"/>
                      <a:pt x="0" y="101"/>
                    </a:cubicBezTo>
                    <a:cubicBezTo>
                      <a:pt x="22" y="71"/>
                      <a:pt x="36" y="36"/>
                      <a:pt x="48" y="1"/>
                    </a:cubicBezTo>
                    <a:close/>
                  </a:path>
                </a:pathLst>
              </a:custGeom>
              <a:solidFill>
                <a:srgbClr val="7054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5" name="Freeform 343">
                <a:extLst>
                  <a:ext uri="{FF2B5EF4-FFF2-40B4-BE49-F238E27FC236}">
                    <a16:creationId xmlns:a16="http://schemas.microsoft.com/office/drawing/2014/main" id="{1FBEE364-AD14-4A5B-BCF1-17C85F543FE1}"/>
                  </a:ext>
                </a:extLst>
              </p:cNvPr>
              <p:cNvSpPr>
                <a:spLocks/>
              </p:cNvSpPr>
              <p:nvPr/>
            </p:nvSpPr>
            <p:spPr bwMode="auto">
              <a:xfrm>
                <a:off x="929" y="2628"/>
                <a:ext cx="39" cy="62"/>
              </a:xfrm>
              <a:custGeom>
                <a:avLst/>
                <a:gdLst>
                  <a:gd name="T0" fmla="*/ 29 w 34"/>
                  <a:gd name="T1" fmla="*/ 5 h 55"/>
                  <a:gd name="T2" fmla="*/ 32 w 34"/>
                  <a:gd name="T3" fmla="*/ 24 h 55"/>
                  <a:gd name="T4" fmla="*/ 27 w 34"/>
                  <a:gd name="T5" fmla="*/ 55 h 55"/>
                  <a:gd name="T6" fmla="*/ 15 w 34"/>
                  <a:gd name="T7" fmla="*/ 19 h 55"/>
                  <a:gd name="T8" fmla="*/ 18 w 34"/>
                  <a:gd name="T9" fmla="*/ 1 h 55"/>
                  <a:gd name="T10" fmla="*/ 29 w 34"/>
                  <a:gd name="T11" fmla="*/ 5 h 55"/>
                </a:gdLst>
                <a:ahLst/>
                <a:cxnLst>
                  <a:cxn ang="0">
                    <a:pos x="T0" y="T1"/>
                  </a:cxn>
                  <a:cxn ang="0">
                    <a:pos x="T2" y="T3"/>
                  </a:cxn>
                  <a:cxn ang="0">
                    <a:pos x="T4" y="T5"/>
                  </a:cxn>
                  <a:cxn ang="0">
                    <a:pos x="T6" y="T7"/>
                  </a:cxn>
                  <a:cxn ang="0">
                    <a:pos x="T8" y="T9"/>
                  </a:cxn>
                  <a:cxn ang="0">
                    <a:pos x="T10" y="T11"/>
                  </a:cxn>
                </a:cxnLst>
                <a:rect l="0" t="0" r="r" b="b"/>
                <a:pathLst>
                  <a:path w="34" h="55">
                    <a:moveTo>
                      <a:pt x="29" y="5"/>
                    </a:moveTo>
                    <a:cubicBezTo>
                      <a:pt x="30" y="12"/>
                      <a:pt x="34" y="23"/>
                      <a:pt x="32" y="24"/>
                    </a:cubicBezTo>
                    <a:cubicBezTo>
                      <a:pt x="17" y="32"/>
                      <a:pt x="34" y="45"/>
                      <a:pt x="27" y="55"/>
                    </a:cubicBezTo>
                    <a:cubicBezTo>
                      <a:pt x="16" y="45"/>
                      <a:pt x="0" y="38"/>
                      <a:pt x="15" y="19"/>
                    </a:cubicBezTo>
                    <a:cubicBezTo>
                      <a:pt x="18" y="14"/>
                      <a:pt x="12" y="6"/>
                      <a:pt x="18" y="1"/>
                    </a:cubicBezTo>
                    <a:cubicBezTo>
                      <a:pt x="22" y="0"/>
                      <a:pt x="25" y="3"/>
                      <a:pt x="29" y="5"/>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6" name="Freeform 344">
                <a:extLst>
                  <a:ext uri="{FF2B5EF4-FFF2-40B4-BE49-F238E27FC236}">
                    <a16:creationId xmlns:a16="http://schemas.microsoft.com/office/drawing/2014/main" id="{EB31E4D4-E050-4B56-A91D-4122AD8FEA40}"/>
                  </a:ext>
                </a:extLst>
              </p:cNvPr>
              <p:cNvSpPr>
                <a:spLocks/>
              </p:cNvSpPr>
              <p:nvPr/>
            </p:nvSpPr>
            <p:spPr bwMode="auto">
              <a:xfrm>
                <a:off x="1635" y="1634"/>
                <a:ext cx="19" cy="88"/>
              </a:xfrm>
              <a:custGeom>
                <a:avLst/>
                <a:gdLst>
                  <a:gd name="T0" fmla="*/ 17 w 17"/>
                  <a:gd name="T1" fmla="*/ 78 h 78"/>
                  <a:gd name="T2" fmla="*/ 17 w 17"/>
                  <a:gd name="T3" fmla="*/ 0 h 78"/>
                  <a:gd name="T4" fmla="*/ 17 w 17"/>
                  <a:gd name="T5" fmla="*/ 78 h 78"/>
                  <a:gd name="T6" fmla="*/ 17 w 17"/>
                  <a:gd name="T7" fmla="*/ 78 h 78"/>
                </a:gdLst>
                <a:ahLst/>
                <a:cxnLst>
                  <a:cxn ang="0">
                    <a:pos x="T0" y="T1"/>
                  </a:cxn>
                  <a:cxn ang="0">
                    <a:pos x="T2" y="T3"/>
                  </a:cxn>
                  <a:cxn ang="0">
                    <a:pos x="T4" y="T5"/>
                  </a:cxn>
                  <a:cxn ang="0">
                    <a:pos x="T6" y="T7"/>
                  </a:cxn>
                </a:cxnLst>
                <a:rect l="0" t="0" r="r" b="b"/>
                <a:pathLst>
                  <a:path w="17" h="78">
                    <a:moveTo>
                      <a:pt x="17" y="78"/>
                    </a:moveTo>
                    <a:cubicBezTo>
                      <a:pt x="2" y="62"/>
                      <a:pt x="0" y="25"/>
                      <a:pt x="17" y="0"/>
                    </a:cubicBezTo>
                    <a:cubicBezTo>
                      <a:pt x="17" y="29"/>
                      <a:pt x="17" y="54"/>
                      <a:pt x="17" y="78"/>
                    </a:cubicBezTo>
                    <a:cubicBezTo>
                      <a:pt x="17" y="78"/>
                      <a:pt x="17" y="78"/>
                      <a:pt x="17" y="78"/>
                    </a:cubicBezTo>
                    <a:close/>
                  </a:path>
                </a:pathLst>
              </a:custGeom>
              <a:solidFill>
                <a:srgbClr val="AD84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7" name="Freeform 345">
                <a:extLst>
                  <a:ext uri="{FF2B5EF4-FFF2-40B4-BE49-F238E27FC236}">
                    <a16:creationId xmlns:a16="http://schemas.microsoft.com/office/drawing/2014/main" id="{D43CE2B6-02FA-4E03-8007-36059A5737AF}"/>
                  </a:ext>
                </a:extLst>
              </p:cNvPr>
              <p:cNvSpPr>
                <a:spLocks/>
              </p:cNvSpPr>
              <p:nvPr/>
            </p:nvSpPr>
            <p:spPr bwMode="auto">
              <a:xfrm>
                <a:off x="1409" y="2241"/>
                <a:ext cx="21" cy="114"/>
              </a:xfrm>
              <a:custGeom>
                <a:avLst/>
                <a:gdLst>
                  <a:gd name="T0" fmla="*/ 15 w 18"/>
                  <a:gd name="T1" fmla="*/ 0 h 102"/>
                  <a:gd name="T2" fmla="*/ 12 w 18"/>
                  <a:gd name="T3" fmla="*/ 102 h 102"/>
                  <a:gd name="T4" fmla="*/ 15 w 18"/>
                  <a:gd name="T5" fmla="*/ 0 h 102"/>
                </a:gdLst>
                <a:ahLst/>
                <a:cxnLst>
                  <a:cxn ang="0">
                    <a:pos x="T0" y="T1"/>
                  </a:cxn>
                  <a:cxn ang="0">
                    <a:pos x="T2" y="T3"/>
                  </a:cxn>
                  <a:cxn ang="0">
                    <a:pos x="T4" y="T5"/>
                  </a:cxn>
                </a:cxnLst>
                <a:rect l="0" t="0" r="r" b="b"/>
                <a:pathLst>
                  <a:path w="18" h="102">
                    <a:moveTo>
                      <a:pt x="15" y="0"/>
                    </a:moveTo>
                    <a:cubicBezTo>
                      <a:pt x="18" y="34"/>
                      <a:pt x="9" y="68"/>
                      <a:pt x="12" y="102"/>
                    </a:cubicBezTo>
                    <a:cubicBezTo>
                      <a:pt x="0" y="68"/>
                      <a:pt x="7" y="34"/>
                      <a:pt x="15" y="0"/>
                    </a:cubicBezTo>
                    <a:close/>
                  </a:path>
                </a:pathLst>
              </a:custGeom>
              <a:solidFill>
                <a:srgbClr val="9B74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8" name="Freeform 346">
                <a:extLst>
                  <a:ext uri="{FF2B5EF4-FFF2-40B4-BE49-F238E27FC236}">
                    <a16:creationId xmlns:a16="http://schemas.microsoft.com/office/drawing/2014/main" id="{888A7225-4D9B-41ED-AA45-4D405C391BFA}"/>
                  </a:ext>
                </a:extLst>
              </p:cNvPr>
              <p:cNvSpPr>
                <a:spLocks/>
              </p:cNvSpPr>
              <p:nvPr/>
            </p:nvSpPr>
            <p:spPr bwMode="auto">
              <a:xfrm>
                <a:off x="616" y="2381"/>
                <a:ext cx="36" cy="74"/>
              </a:xfrm>
              <a:custGeom>
                <a:avLst/>
                <a:gdLst>
                  <a:gd name="T0" fmla="*/ 0 w 32"/>
                  <a:gd name="T1" fmla="*/ 61 h 66"/>
                  <a:gd name="T2" fmla="*/ 27 w 32"/>
                  <a:gd name="T3" fmla="*/ 0 h 66"/>
                  <a:gd name="T4" fmla="*/ 27 w 32"/>
                  <a:gd name="T5" fmla="*/ 21 h 66"/>
                  <a:gd name="T6" fmla="*/ 20 w 32"/>
                  <a:gd name="T7" fmla="*/ 53 h 66"/>
                  <a:gd name="T8" fmla="*/ 12 w 32"/>
                  <a:gd name="T9" fmla="*/ 65 h 66"/>
                  <a:gd name="T10" fmla="*/ 0 w 32"/>
                  <a:gd name="T11" fmla="*/ 61 h 66"/>
                </a:gdLst>
                <a:ahLst/>
                <a:cxnLst>
                  <a:cxn ang="0">
                    <a:pos x="T0" y="T1"/>
                  </a:cxn>
                  <a:cxn ang="0">
                    <a:pos x="T2" y="T3"/>
                  </a:cxn>
                  <a:cxn ang="0">
                    <a:pos x="T4" y="T5"/>
                  </a:cxn>
                  <a:cxn ang="0">
                    <a:pos x="T6" y="T7"/>
                  </a:cxn>
                  <a:cxn ang="0">
                    <a:pos x="T8" y="T9"/>
                  </a:cxn>
                  <a:cxn ang="0">
                    <a:pos x="T10" y="T11"/>
                  </a:cxn>
                </a:cxnLst>
                <a:rect l="0" t="0" r="r" b="b"/>
                <a:pathLst>
                  <a:path w="32" h="66">
                    <a:moveTo>
                      <a:pt x="0" y="61"/>
                    </a:moveTo>
                    <a:cubicBezTo>
                      <a:pt x="7" y="40"/>
                      <a:pt x="10" y="17"/>
                      <a:pt x="27" y="0"/>
                    </a:cubicBezTo>
                    <a:cubicBezTo>
                      <a:pt x="31" y="7"/>
                      <a:pt x="22" y="14"/>
                      <a:pt x="27" y="21"/>
                    </a:cubicBezTo>
                    <a:cubicBezTo>
                      <a:pt x="32" y="33"/>
                      <a:pt x="19" y="42"/>
                      <a:pt x="20" y="53"/>
                    </a:cubicBezTo>
                    <a:cubicBezTo>
                      <a:pt x="17" y="57"/>
                      <a:pt x="15" y="61"/>
                      <a:pt x="12" y="65"/>
                    </a:cubicBezTo>
                    <a:cubicBezTo>
                      <a:pt x="8" y="64"/>
                      <a:pt x="3" y="66"/>
                      <a:pt x="0" y="61"/>
                    </a:cubicBezTo>
                    <a:close/>
                  </a:path>
                </a:pathLst>
              </a:custGeom>
              <a:solidFill>
                <a:srgbClr val="CBAB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9" name="Freeform 347">
                <a:extLst>
                  <a:ext uri="{FF2B5EF4-FFF2-40B4-BE49-F238E27FC236}">
                    <a16:creationId xmlns:a16="http://schemas.microsoft.com/office/drawing/2014/main" id="{0A480110-C125-4F0F-9FBA-6D10AE28D2D7}"/>
                  </a:ext>
                </a:extLst>
              </p:cNvPr>
              <p:cNvSpPr>
                <a:spLocks/>
              </p:cNvSpPr>
              <p:nvPr/>
            </p:nvSpPr>
            <p:spPr bwMode="auto">
              <a:xfrm>
                <a:off x="1566" y="1962"/>
                <a:ext cx="23" cy="144"/>
              </a:xfrm>
              <a:custGeom>
                <a:avLst/>
                <a:gdLst>
                  <a:gd name="T0" fmla="*/ 10 w 21"/>
                  <a:gd name="T1" fmla="*/ 2 h 128"/>
                  <a:gd name="T2" fmla="*/ 4 w 21"/>
                  <a:gd name="T3" fmla="*/ 128 h 128"/>
                  <a:gd name="T4" fmla="*/ 7 w 21"/>
                  <a:gd name="T5" fmla="*/ 2 h 128"/>
                  <a:gd name="T6" fmla="*/ 10 w 21"/>
                  <a:gd name="T7" fmla="*/ 2 h 128"/>
                </a:gdLst>
                <a:ahLst/>
                <a:cxnLst>
                  <a:cxn ang="0">
                    <a:pos x="T0" y="T1"/>
                  </a:cxn>
                  <a:cxn ang="0">
                    <a:pos x="T2" y="T3"/>
                  </a:cxn>
                  <a:cxn ang="0">
                    <a:pos x="T4" y="T5"/>
                  </a:cxn>
                  <a:cxn ang="0">
                    <a:pos x="T6" y="T7"/>
                  </a:cxn>
                </a:cxnLst>
                <a:rect l="0" t="0" r="r" b="b"/>
                <a:pathLst>
                  <a:path w="21" h="128">
                    <a:moveTo>
                      <a:pt x="10" y="2"/>
                    </a:moveTo>
                    <a:cubicBezTo>
                      <a:pt x="21" y="45"/>
                      <a:pt x="10" y="86"/>
                      <a:pt x="4" y="128"/>
                    </a:cubicBezTo>
                    <a:cubicBezTo>
                      <a:pt x="0" y="86"/>
                      <a:pt x="14" y="44"/>
                      <a:pt x="7" y="2"/>
                    </a:cubicBezTo>
                    <a:cubicBezTo>
                      <a:pt x="8" y="0"/>
                      <a:pt x="9" y="0"/>
                      <a:pt x="10" y="2"/>
                    </a:cubicBezTo>
                    <a:close/>
                  </a:path>
                </a:pathLst>
              </a:custGeom>
              <a:solidFill>
                <a:srgbClr val="AA81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0" name="Freeform 348">
                <a:extLst>
                  <a:ext uri="{FF2B5EF4-FFF2-40B4-BE49-F238E27FC236}">
                    <a16:creationId xmlns:a16="http://schemas.microsoft.com/office/drawing/2014/main" id="{B296149F-3979-42C0-8144-DE37F0B90B45}"/>
                  </a:ext>
                </a:extLst>
              </p:cNvPr>
              <p:cNvSpPr>
                <a:spLocks/>
              </p:cNvSpPr>
              <p:nvPr/>
            </p:nvSpPr>
            <p:spPr bwMode="auto">
              <a:xfrm>
                <a:off x="1064" y="2346"/>
                <a:ext cx="37" cy="109"/>
              </a:xfrm>
              <a:custGeom>
                <a:avLst/>
                <a:gdLst>
                  <a:gd name="T0" fmla="*/ 33 w 33"/>
                  <a:gd name="T1" fmla="*/ 0 h 97"/>
                  <a:gd name="T2" fmla="*/ 7 w 33"/>
                  <a:gd name="T3" fmla="*/ 97 h 97"/>
                  <a:gd name="T4" fmla="*/ 33 w 33"/>
                  <a:gd name="T5" fmla="*/ 0 h 97"/>
                </a:gdLst>
                <a:ahLst/>
                <a:cxnLst>
                  <a:cxn ang="0">
                    <a:pos x="T0" y="T1"/>
                  </a:cxn>
                  <a:cxn ang="0">
                    <a:pos x="T2" y="T3"/>
                  </a:cxn>
                  <a:cxn ang="0">
                    <a:pos x="T4" y="T5"/>
                  </a:cxn>
                </a:cxnLst>
                <a:rect l="0" t="0" r="r" b="b"/>
                <a:pathLst>
                  <a:path w="33" h="97">
                    <a:moveTo>
                      <a:pt x="33" y="0"/>
                    </a:moveTo>
                    <a:cubicBezTo>
                      <a:pt x="31" y="36"/>
                      <a:pt x="12" y="63"/>
                      <a:pt x="7" y="97"/>
                    </a:cubicBezTo>
                    <a:cubicBezTo>
                      <a:pt x="0" y="82"/>
                      <a:pt x="14" y="29"/>
                      <a:pt x="33" y="0"/>
                    </a:cubicBezTo>
                    <a:close/>
                  </a:path>
                </a:pathLst>
              </a:custGeom>
              <a:solidFill>
                <a:srgbClr val="BC93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1" name="Freeform 349">
                <a:extLst>
                  <a:ext uri="{FF2B5EF4-FFF2-40B4-BE49-F238E27FC236}">
                    <a16:creationId xmlns:a16="http://schemas.microsoft.com/office/drawing/2014/main" id="{7D61FAEF-50A8-43BC-BBF3-F61DBDB1B4CC}"/>
                  </a:ext>
                </a:extLst>
              </p:cNvPr>
              <p:cNvSpPr>
                <a:spLocks/>
              </p:cNvSpPr>
              <p:nvPr/>
            </p:nvSpPr>
            <p:spPr bwMode="auto">
              <a:xfrm>
                <a:off x="1106" y="1470"/>
                <a:ext cx="46" cy="108"/>
              </a:xfrm>
              <a:custGeom>
                <a:avLst/>
                <a:gdLst>
                  <a:gd name="T0" fmla="*/ 25 w 41"/>
                  <a:gd name="T1" fmla="*/ 20 h 96"/>
                  <a:gd name="T2" fmla="*/ 36 w 41"/>
                  <a:gd name="T3" fmla="*/ 0 h 96"/>
                  <a:gd name="T4" fmla="*/ 31 w 41"/>
                  <a:gd name="T5" fmla="*/ 27 h 96"/>
                  <a:gd name="T6" fmla="*/ 1 w 41"/>
                  <a:gd name="T7" fmla="*/ 96 h 96"/>
                  <a:gd name="T8" fmla="*/ 25 w 41"/>
                  <a:gd name="T9" fmla="*/ 20 h 96"/>
                </a:gdLst>
                <a:ahLst/>
                <a:cxnLst>
                  <a:cxn ang="0">
                    <a:pos x="T0" y="T1"/>
                  </a:cxn>
                  <a:cxn ang="0">
                    <a:pos x="T2" y="T3"/>
                  </a:cxn>
                  <a:cxn ang="0">
                    <a:pos x="T4" y="T5"/>
                  </a:cxn>
                  <a:cxn ang="0">
                    <a:pos x="T6" y="T7"/>
                  </a:cxn>
                  <a:cxn ang="0">
                    <a:pos x="T8" y="T9"/>
                  </a:cxn>
                </a:cxnLst>
                <a:rect l="0" t="0" r="r" b="b"/>
                <a:pathLst>
                  <a:path w="41" h="96">
                    <a:moveTo>
                      <a:pt x="25" y="20"/>
                    </a:moveTo>
                    <a:cubicBezTo>
                      <a:pt x="31" y="14"/>
                      <a:pt x="26" y="3"/>
                      <a:pt x="36" y="0"/>
                    </a:cubicBezTo>
                    <a:cubicBezTo>
                      <a:pt x="41" y="10"/>
                      <a:pt x="34" y="20"/>
                      <a:pt x="31" y="27"/>
                    </a:cubicBezTo>
                    <a:cubicBezTo>
                      <a:pt x="19" y="50"/>
                      <a:pt x="12" y="73"/>
                      <a:pt x="1" y="96"/>
                    </a:cubicBezTo>
                    <a:cubicBezTo>
                      <a:pt x="0" y="68"/>
                      <a:pt x="15" y="45"/>
                      <a:pt x="25" y="20"/>
                    </a:cubicBezTo>
                    <a:close/>
                  </a:path>
                </a:pathLst>
              </a:custGeom>
              <a:solidFill>
                <a:srgbClr val="9A6B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2" name="Freeform 350">
                <a:extLst>
                  <a:ext uri="{FF2B5EF4-FFF2-40B4-BE49-F238E27FC236}">
                    <a16:creationId xmlns:a16="http://schemas.microsoft.com/office/drawing/2014/main" id="{352FC0DF-A74D-402F-8D09-BAA0700C4F30}"/>
                  </a:ext>
                </a:extLst>
              </p:cNvPr>
              <p:cNvSpPr>
                <a:spLocks/>
              </p:cNvSpPr>
              <p:nvPr/>
            </p:nvSpPr>
            <p:spPr bwMode="auto">
              <a:xfrm>
                <a:off x="1141" y="1979"/>
                <a:ext cx="41" cy="130"/>
              </a:xfrm>
              <a:custGeom>
                <a:avLst/>
                <a:gdLst>
                  <a:gd name="T0" fmla="*/ 25 w 37"/>
                  <a:gd name="T1" fmla="*/ 7 h 116"/>
                  <a:gd name="T2" fmla="*/ 33 w 37"/>
                  <a:gd name="T3" fmla="*/ 13 h 116"/>
                  <a:gd name="T4" fmla="*/ 2 w 37"/>
                  <a:gd name="T5" fmla="*/ 116 h 116"/>
                  <a:gd name="T6" fmla="*/ 9 w 37"/>
                  <a:gd name="T7" fmla="*/ 66 h 116"/>
                  <a:gd name="T8" fmla="*/ 25 w 37"/>
                  <a:gd name="T9" fmla="*/ 7 h 116"/>
                </a:gdLst>
                <a:ahLst/>
                <a:cxnLst>
                  <a:cxn ang="0">
                    <a:pos x="T0" y="T1"/>
                  </a:cxn>
                  <a:cxn ang="0">
                    <a:pos x="T2" y="T3"/>
                  </a:cxn>
                  <a:cxn ang="0">
                    <a:pos x="T4" y="T5"/>
                  </a:cxn>
                  <a:cxn ang="0">
                    <a:pos x="T6" y="T7"/>
                  </a:cxn>
                  <a:cxn ang="0">
                    <a:pos x="T8" y="T9"/>
                  </a:cxn>
                </a:cxnLst>
                <a:rect l="0" t="0" r="r" b="b"/>
                <a:pathLst>
                  <a:path w="37" h="116">
                    <a:moveTo>
                      <a:pt x="25" y="7"/>
                    </a:moveTo>
                    <a:cubicBezTo>
                      <a:pt x="30" y="5"/>
                      <a:pt x="37" y="0"/>
                      <a:pt x="33" y="13"/>
                    </a:cubicBezTo>
                    <a:cubicBezTo>
                      <a:pt x="23" y="45"/>
                      <a:pt x="13" y="78"/>
                      <a:pt x="2" y="116"/>
                    </a:cubicBezTo>
                    <a:cubicBezTo>
                      <a:pt x="0" y="96"/>
                      <a:pt x="4" y="81"/>
                      <a:pt x="9" y="66"/>
                    </a:cubicBezTo>
                    <a:cubicBezTo>
                      <a:pt x="15" y="46"/>
                      <a:pt x="24" y="28"/>
                      <a:pt x="25" y="7"/>
                    </a:cubicBezTo>
                    <a:close/>
                  </a:path>
                </a:pathLst>
              </a:custGeom>
              <a:solidFill>
                <a:srgbClr val="AA7F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3" name="Freeform 351">
                <a:extLst>
                  <a:ext uri="{FF2B5EF4-FFF2-40B4-BE49-F238E27FC236}">
                    <a16:creationId xmlns:a16="http://schemas.microsoft.com/office/drawing/2014/main" id="{51E3A773-17A1-45F9-9342-AA15194C2171}"/>
                  </a:ext>
                </a:extLst>
              </p:cNvPr>
              <p:cNvSpPr>
                <a:spLocks/>
              </p:cNvSpPr>
              <p:nvPr/>
            </p:nvSpPr>
            <p:spPr bwMode="auto">
              <a:xfrm>
                <a:off x="986" y="1698"/>
                <a:ext cx="39" cy="116"/>
              </a:xfrm>
              <a:custGeom>
                <a:avLst/>
                <a:gdLst>
                  <a:gd name="T0" fmla="*/ 22 w 35"/>
                  <a:gd name="T1" fmla="*/ 18 h 103"/>
                  <a:gd name="T2" fmla="*/ 27 w 35"/>
                  <a:gd name="T3" fmla="*/ 2 h 103"/>
                  <a:gd name="T4" fmla="*/ 34 w 35"/>
                  <a:gd name="T5" fmla="*/ 5 h 103"/>
                  <a:gd name="T6" fmla="*/ 0 w 35"/>
                  <a:gd name="T7" fmla="*/ 103 h 103"/>
                  <a:gd name="T8" fmla="*/ 22 w 35"/>
                  <a:gd name="T9" fmla="*/ 18 h 103"/>
                </a:gdLst>
                <a:ahLst/>
                <a:cxnLst>
                  <a:cxn ang="0">
                    <a:pos x="T0" y="T1"/>
                  </a:cxn>
                  <a:cxn ang="0">
                    <a:pos x="T2" y="T3"/>
                  </a:cxn>
                  <a:cxn ang="0">
                    <a:pos x="T4" y="T5"/>
                  </a:cxn>
                  <a:cxn ang="0">
                    <a:pos x="T6" y="T7"/>
                  </a:cxn>
                  <a:cxn ang="0">
                    <a:pos x="T8" y="T9"/>
                  </a:cxn>
                </a:cxnLst>
                <a:rect l="0" t="0" r="r" b="b"/>
                <a:pathLst>
                  <a:path w="35" h="103">
                    <a:moveTo>
                      <a:pt x="22" y="18"/>
                    </a:moveTo>
                    <a:cubicBezTo>
                      <a:pt x="25" y="13"/>
                      <a:pt x="28" y="8"/>
                      <a:pt x="27" y="2"/>
                    </a:cubicBezTo>
                    <a:cubicBezTo>
                      <a:pt x="30" y="1"/>
                      <a:pt x="35" y="0"/>
                      <a:pt x="34" y="5"/>
                    </a:cubicBezTo>
                    <a:cubicBezTo>
                      <a:pt x="24" y="38"/>
                      <a:pt x="18" y="73"/>
                      <a:pt x="0" y="103"/>
                    </a:cubicBezTo>
                    <a:cubicBezTo>
                      <a:pt x="4" y="74"/>
                      <a:pt x="18" y="47"/>
                      <a:pt x="22" y="18"/>
                    </a:cubicBezTo>
                    <a:close/>
                  </a:path>
                </a:pathLst>
              </a:custGeom>
              <a:solidFill>
                <a:srgbClr val="7D59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4" name="Freeform 352">
                <a:extLst>
                  <a:ext uri="{FF2B5EF4-FFF2-40B4-BE49-F238E27FC236}">
                    <a16:creationId xmlns:a16="http://schemas.microsoft.com/office/drawing/2014/main" id="{182E9016-FD94-45E2-BF69-5716DA30CF96}"/>
                  </a:ext>
                </a:extLst>
              </p:cNvPr>
              <p:cNvSpPr>
                <a:spLocks/>
              </p:cNvSpPr>
              <p:nvPr/>
            </p:nvSpPr>
            <p:spPr bwMode="auto">
              <a:xfrm>
                <a:off x="1079" y="1283"/>
                <a:ext cx="47" cy="115"/>
              </a:xfrm>
              <a:custGeom>
                <a:avLst/>
                <a:gdLst>
                  <a:gd name="T0" fmla="*/ 4 w 42"/>
                  <a:gd name="T1" fmla="*/ 102 h 102"/>
                  <a:gd name="T2" fmla="*/ 0 w 42"/>
                  <a:gd name="T3" fmla="*/ 94 h 102"/>
                  <a:gd name="T4" fmla="*/ 37 w 42"/>
                  <a:gd name="T5" fmla="*/ 0 h 102"/>
                  <a:gd name="T6" fmla="*/ 42 w 42"/>
                  <a:gd name="T7" fmla="*/ 2 h 102"/>
                  <a:gd name="T8" fmla="*/ 17 w 42"/>
                  <a:gd name="T9" fmla="*/ 69 h 102"/>
                  <a:gd name="T10" fmla="*/ 4 w 42"/>
                  <a:gd name="T11" fmla="*/ 102 h 102"/>
                </a:gdLst>
                <a:ahLst/>
                <a:cxnLst>
                  <a:cxn ang="0">
                    <a:pos x="T0" y="T1"/>
                  </a:cxn>
                  <a:cxn ang="0">
                    <a:pos x="T2" y="T3"/>
                  </a:cxn>
                  <a:cxn ang="0">
                    <a:pos x="T4" y="T5"/>
                  </a:cxn>
                  <a:cxn ang="0">
                    <a:pos x="T6" y="T7"/>
                  </a:cxn>
                  <a:cxn ang="0">
                    <a:pos x="T8" y="T9"/>
                  </a:cxn>
                  <a:cxn ang="0">
                    <a:pos x="T10" y="T11"/>
                  </a:cxn>
                </a:cxnLst>
                <a:rect l="0" t="0" r="r" b="b"/>
                <a:pathLst>
                  <a:path w="42" h="102">
                    <a:moveTo>
                      <a:pt x="4" y="102"/>
                    </a:moveTo>
                    <a:cubicBezTo>
                      <a:pt x="2" y="99"/>
                      <a:pt x="1" y="96"/>
                      <a:pt x="0" y="94"/>
                    </a:cubicBezTo>
                    <a:cubicBezTo>
                      <a:pt x="12" y="63"/>
                      <a:pt x="24" y="31"/>
                      <a:pt x="37" y="0"/>
                    </a:cubicBezTo>
                    <a:cubicBezTo>
                      <a:pt x="39" y="1"/>
                      <a:pt x="40" y="2"/>
                      <a:pt x="42" y="2"/>
                    </a:cubicBezTo>
                    <a:cubicBezTo>
                      <a:pt x="37" y="26"/>
                      <a:pt x="26" y="47"/>
                      <a:pt x="17" y="69"/>
                    </a:cubicBezTo>
                    <a:cubicBezTo>
                      <a:pt x="12" y="80"/>
                      <a:pt x="4" y="89"/>
                      <a:pt x="4" y="102"/>
                    </a:cubicBezTo>
                    <a:close/>
                  </a:path>
                </a:pathLst>
              </a:custGeom>
              <a:solidFill>
                <a:srgbClr val="714A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5" name="Freeform 353">
                <a:extLst>
                  <a:ext uri="{FF2B5EF4-FFF2-40B4-BE49-F238E27FC236}">
                    <a16:creationId xmlns:a16="http://schemas.microsoft.com/office/drawing/2014/main" id="{4FB0D7B5-463E-40CE-9203-24FCA8698A08}"/>
                  </a:ext>
                </a:extLst>
              </p:cNvPr>
              <p:cNvSpPr>
                <a:spLocks/>
              </p:cNvSpPr>
              <p:nvPr/>
            </p:nvSpPr>
            <p:spPr bwMode="auto">
              <a:xfrm>
                <a:off x="751" y="1937"/>
                <a:ext cx="31" cy="119"/>
              </a:xfrm>
              <a:custGeom>
                <a:avLst/>
                <a:gdLst>
                  <a:gd name="T0" fmla="*/ 0 w 28"/>
                  <a:gd name="T1" fmla="*/ 106 h 106"/>
                  <a:gd name="T2" fmla="*/ 23 w 28"/>
                  <a:gd name="T3" fmla="*/ 0 h 106"/>
                  <a:gd name="T4" fmla="*/ 28 w 28"/>
                  <a:gd name="T5" fmla="*/ 2 h 106"/>
                  <a:gd name="T6" fmla="*/ 0 w 28"/>
                  <a:gd name="T7" fmla="*/ 106 h 106"/>
                </a:gdLst>
                <a:ahLst/>
                <a:cxnLst>
                  <a:cxn ang="0">
                    <a:pos x="T0" y="T1"/>
                  </a:cxn>
                  <a:cxn ang="0">
                    <a:pos x="T2" y="T3"/>
                  </a:cxn>
                  <a:cxn ang="0">
                    <a:pos x="T4" y="T5"/>
                  </a:cxn>
                  <a:cxn ang="0">
                    <a:pos x="T6" y="T7"/>
                  </a:cxn>
                </a:cxnLst>
                <a:rect l="0" t="0" r="r" b="b"/>
                <a:pathLst>
                  <a:path w="28" h="106">
                    <a:moveTo>
                      <a:pt x="0" y="106"/>
                    </a:moveTo>
                    <a:cubicBezTo>
                      <a:pt x="3" y="69"/>
                      <a:pt x="10" y="34"/>
                      <a:pt x="23" y="0"/>
                    </a:cubicBezTo>
                    <a:cubicBezTo>
                      <a:pt x="25" y="1"/>
                      <a:pt x="27" y="1"/>
                      <a:pt x="28" y="2"/>
                    </a:cubicBezTo>
                    <a:cubicBezTo>
                      <a:pt x="19" y="36"/>
                      <a:pt x="9" y="71"/>
                      <a:pt x="0" y="106"/>
                    </a:cubicBezTo>
                    <a:close/>
                  </a:path>
                </a:pathLst>
              </a:custGeom>
              <a:solidFill>
                <a:srgbClr val="805D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6" name="Freeform 354">
                <a:extLst>
                  <a:ext uri="{FF2B5EF4-FFF2-40B4-BE49-F238E27FC236}">
                    <a16:creationId xmlns:a16="http://schemas.microsoft.com/office/drawing/2014/main" id="{6953D1F0-483C-44EA-B953-60FF15A971C1}"/>
                  </a:ext>
                </a:extLst>
              </p:cNvPr>
              <p:cNvSpPr>
                <a:spLocks/>
              </p:cNvSpPr>
              <p:nvPr/>
            </p:nvSpPr>
            <p:spPr bwMode="auto">
              <a:xfrm>
                <a:off x="1316" y="1254"/>
                <a:ext cx="20" cy="92"/>
              </a:xfrm>
              <a:custGeom>
                <a:avLst/>
                <a:gdLst>
                  <a:gd name="T0" fmla="*/ 5 w 18"/>
                  <a:gd name="T1" fmla="*/ 0 h 82"/>
                  <a:gd name="T2" fmla="*/ 18 w 18"/>
                  <a:gd name="T3" fmla="*/ 1 h 82"/>
                  <a:gd name="T4" fmla="*/ 6 w 18"/>
                  <a:gd name="T5" fmla="*/ 82 h 82"/>
                  <a:gd name="T6" fmla="*/ 2 w 18"/>
                  <a:gd name="T7" fmla="*/ 82 h 82"/>
                  <a:gd name="T8" fmla="*/ 1 w 18"/>
                  <a:gd name="T9" fmla="*/ 68 h 82"/>
                  <a:gd name="T10" fmla="*/ 5 w 18"/>
                  <a:gd name="T11" fmla="*/ 0 h 82"/>
                </a:gdLst>
                <a:ahLst/>
                <a:cxnLst>
                  <a:cxn ang="0">
                    <a:pos x="T0" y="T1"/>
                  </a:cxn>
                  <a:cxn ang="0">
                    <a:pos x="T2" y="T3"/>
                  </a:cxn>
                  <a:cxn ang="0">
                    <a:pos x="T4" y="T5"/>
                  </a:cxn>
                  <a:cxn ang="0">
                    <a:pos x="T6" y="T7"/>
                  </a:cxn>
                  <a:cxn ang="0">
                    <a:pos x="T8" y="T9"/>
                  </a:cxn>
                  <a:cxn ang="0">
                    <a:pos x="T10" y="T11"/>
                  </a:cxn>
                </a:cxnLst>
                <a:rect l="0" t="0" r="r" b="b"/>
                <a:pathLst>
                  <a:path w="18" h="82">
                    <a:moveTo>
                      <a:pt x="5" y="0"/>
                    </a:moveTo>
                    <a:cubicBezTo>
                      <a:pt x="9" y="0"/>
                      <a:pt x="13" y="0"/>
                      <a:pt x="18" y="1"/>
                    </a:cubicBezTo>
                    <a:cubicBezTo>
                      <a:pt x="14" y="28"/>
                      <a:pt x="10" y="55"/>
                      <a:pt x="6" y="82"/>
                    </a:cubicBezTo>
                    <a:cubicBezTo>
                      <a:pt x="5" y="82"/>
                      <a:pt x="3" y="82"/>
                      <a:pt x="2" y="82"/>
                    </a:cubicBezTo>
                    <a:cubicBezTo>
                      <a:pt x="2" y="77"/>
                      <a:pt x="0" y="72"/>
                      <a:pt x="1" y="68"/>
                    </a:cubicBezTo>
                    <a:cubicBezTo>
                      <a:pt x="7" y="46"/>
                      <a:pt x="6" y="23"/>
                      <a:pt x="5" y="0"/>
                    </a:cubicBezTo>
                    <a:close/>
                  </a:path>
                </a:pathLst>
              </a:custGeom>
              <a:solidFill>
                <a:srgbClr val="A281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7" name="Freeform 355">
                <a:extLst>
                  <a:ext uri="{FF2B5EF4-FFF2-40B4-BE49-F238E27FC236}">
                    <a16:creationId xmlns:a16="http://schemas.microsoft.com/office/drawing/2014/main" id="{4D3E7262-DC20-4996-B6FE-25E95F9BF071}"/>
                  </a:ext>
                </a:extLst>
              </p:cNvPr>
              <p:cNvSpPr>
                <a:spLocks/>
              </p:cNvSpPr>
              <p:nvPr/>
            </p:nvSpPr>
            <p:spPr bwMode="auto">
              <a:xfrm>
                <a:off x="1569" y="2565"/>
                <a:ext cx="21" cy="101"/>
              </a:xfrm>
              <a:custGeom>
                <a:avLst/>
                <a:gdLst>
                  <a:gd name="T0" fmla="*/ 15 w 19"/>
                  <a:gd name="T1" fmla="*/ 0 h 90"/>
                  <a:gd name="T2" fmla="*/ 0 w 19"/>
                  <a:gd name="T3" fmla="*/ 90 h 90"/>
                  <a:gd name="T4" fmla="*/ 10 w 19"/>
                  <a:gd name="T5" fmla="*/ 0 h 90"/>
                  <a:gd name="T6" fmla="*/ 15 w 19"/>
                  <a:gd name="T7" fmla="*/ 0 h 90"/>
                </a:gdLst>
                <a:ahLst/>
                <a:cxnLst>
                  <a:cxn ang="0">
                    <a:pos x="T0" y="T1"/>
                  </a:cxn>
                  <a:cxn ang="0">
                    <a:pos x="T2" y="T3"/>
                  </a:cxn>
                  <a:cxn ang="0">
                    <a:pos x="T4" y="T5"/>
                  </a:cxn>
                  <a:cxn ang="0">
                    <a:pos x="T6" y="T7"/>
                  </a:cxn>
                </a:cxnLst>
                <a:rect l="0" t="0" r="r" b="b"/>
                <a:pathLst>
                  <a:path w="19" h="90">
                    <a:moveTo>
                      <a:pt x="15" y="0"/>
                    </a:moveTo>
                    <a:cubicBezTo>
                      <a:pt x="19" y="31"/>
                      <a:pt x="13" y="61"/>
                      <a:pt x="0" y="90"/>
                    </a:cubicBezTo>
                    <a:cubicBezTo>
                      <a:pt x="4" y="60"/>
                      <a:pt x="7" y="30"/>
                      <a:pt x="10" y="0"/>
                    </a:cubicBezTo>
                    <a:cubicBezTo>
                      <a:pt x="12" y="0"/>
                      <a:pt x="13" y="0"/>
                      <a:pt x="15" y="0"/>
                    </a:cubicBezTo>
                    <a:close/>
                  </a:path>
                </a:pathLst>
              </a:custGeom>
              <a:solidFill>
                <a:srgbClr val="956C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8" name="Freeform 356">
                <a:extLst>
                  <a:ext uri="{FF2B5EF4-FFF2-40B4-BE49-F238E27FC236}">
                    <a16:creationId xmlns:a16="http://schemas.microsoft.com/office/drawing/2014/main" id="{1EB68D88-A309-4382-8EE3-C1B39DE67525}"/>
                  </a:ext>
                </a:extLst>
              </p:cNvPr>
              <p:cNvSpPr>
                <a:spLocks/>
              </p:cNvSpPr>
              <p:nvPr/>
            </p:nvSpPr>
            <p:spPr bwMode="auto">
              <a:xfrm>
                <a:off x="901" y="1704"/>
                <a:ext cx="41" cy="127"/>
              </a:xfrm>
              <a:custGeom>
                <a:avLst/>
                <a:gdLst>
                  <a:gd name="T0" fmla="*/ 2 w 36"/>
                  <a:gd name="T1" fmla="*/ 108 h 113"/>
                  <a:gd name="T2" fmla="*/ 36 w 36"/>
                  <a:gd name="T3" fmla="*/ 0 h 113"/>
                  <a:gd name="T4" fmla="*/ 6 w 36"/>
                  <a:gd name="T5" fmla="*/ 112 h 113"/>
                  <a:gd name="T6" fmla="*/ 2 w 36"/>
                  <a:gd name="T7" fmla="*/ 108 h 113"/>
                </a:gdLst>
                <a:ahLst/>
                <a:cxnLst>
                  <a:cxn ang="0">
                    <a:pos x="T0" y="T1"/>
                  </a:cxn>
                  <a:cxn ang="0">
                    <a:pos x="T2" y="T3"/>
                  </a:cxn>
                  <a:cxn ang="0">
                    <a:pos x="T4" y="T5"/>
                  </a:cxn>
                  <a:cxn ang="0">
                    <a:pos x="T6" y="T7"/>
                  </a:cxn>
                </a:cxnLst>
                <a:rect l="0" t="0" r="r" b="b"/>
                <a:pathLst>
                  <a:path w="36" h="113">
                    <a:moveTo>
                      <a:pt x="2" y="108"/>
                    </a:moveTo>
                    <a:cubicBezTo>
                      <a:pt x="11" y="71"/>
                      <a:pt x="27" y="37"/>
                      <a:pt x="36" y="0"/>
                    </a:cubicBezTo>
                    <a:cubicBezTo>
                      <a:pt x="35" y="40"/>
                      <a:pt x="18" y="75"/>
                      <a:pt x="6" y="112"/>
                    </a:cubicBezTo>
                    <a:cubicBezTo>
                      <a:pt x="2" y="113"/>
                      <a:pt x="0" y="112"/>
                      <a:pt x="2" y="108"/>
                    </a:cubicBezTo>
                    <a:close/>
                  </a:path>
                </a:pathLst>
              </a:custGeom>
              <a:solidFill>
                <a:srgbClr val="8962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9" name="Freeform 357">
                <a:extLst>
                  <a:ext uri="{FF2B5EF4-FFF2-40B4-BE49-F238E27FC236}">
                    <a16:creationId xmlns:a16="http://schemas.microsoft.com/office/drawing/2014/main" id="{EA3D8A8E-B9E3-48D2-A51E-2F726F6FF782}"/>
                  </a:ext>
                </a:extLst>
              </p:cNvPr>
              <p:cNvSpPr>
                <a:spLocks/>
              </p:cNvSpPr>
              <p:nvPr/>
            </p:nvSpPr>
            <p:spPr bwMode="auto">
              <a:xfrm>
                <a:off x="1381" y="1718"/>
                <a:ext cx="18" cy="107"/>
              </a:xfrm>
              <a:custGeom>
                <a:avLst/>
                <a:gdLst>
                  <a:gd name="T0" fmla="*/ 13 w 16"/>
                  <a:gd name="T1" fmla="*/ 0 h 95"/>
                  <a:gd name="T2" fmla="*/ 6 w 16"/>
                  <a:gd name="T3" fmla="*/ 95 h 95"/>
                  <a:gd name="T4" fmla="*/ 13 w 16"/>
                  <a:gd name="T5" fmla="*/ 0 h 95"/>
                </a:gdLst>
                <a:ahLst/>
                <a:cxnLst>
                  <a:cxn ang="0">
                    <a:pos x="T0" y="T1"/>
                  </a:cxn>
                  <a:cxn ang="0">
                    <a:pos x="T2" y="T3"/>
                  </a:cxn>
                  <a:cxn ang="0">
                    <a:pos x="T4" y="T5"/>
                  </a:cxn>
                </a:cxnLst>
                <a:rect l="0" t="0" r="r" b="b"/>
                <a:pathLst>
                  <a:path w="16" h="95">
                    <a:moveTo>
                      <a:pt x="13" y="0"/>
                    </a:moveTo>
                    <a:cubicBezTo>
                      <a:pt x="16" y="32"/>
                      <a:pt x="13" y="64"/>
                      <a:pt x="6" y="95"/>
                    </a:cubicBezTo>
                    <a:cubicBezTo>
                      <a:pt x="0" y="63"/>
                      <a:pt x="9" y="32"/>
                      <a:pt x="13" y="0"/>
                    </a:cubicBezTo>
                    <a:close/>
                  </a:path>
                </a:pathLst>
              </a:custGeom>
              <a:solidFill>
                <a:srgbClr val="C5A0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0" name="Freeform 358">
                <a:extLst>
                  <a:ext uri="{FF2B5EF4-FFF2-40B4-BE49-F238E27FC236}">
                    <a16:creationId xmlns:a16="http://schemas.microsoft.com/office/drawing/2014/main" id="{C154A0B7-E699-4343-B083-597F67C0CC66}"/>
                  </a:ext>
                </a:extLst>
              </p:cNvPr>
              <p:cNvSpPr>
                <a:spLocks/>
              </p:cNvSpPr>
              <p:nvPr/>
            </p:nvSpPr>
            <p:spPr bwMode="auto">
              <a:xfrm>
                <a:off x="1230" y="2084"/>
                <a:ext cx="27" cy="114"/>
              </a:xfrm>
              <a:custGeom>
                <a:avLst/>
                <a:gdLst>
                  <a:gd name="T0" fmla="*/ 0 w 24"/>
                  <a:gd name="T1" fmla="*/ 101 h 101"/>
                  <a:gd name="T2" fmla="*/ 17 w 24"/>
                  <a:gd name="T3" fmla="*/ 0 h 101"/>
                  <a:gd name="T4" fmla="*/ 0 w 24"/>
                  <a:gd name="T5" fmla="*/ 101 h 101"/>
                </a:gdLst>
                <a:ahLst/>
                <a:cxnLst>
                  <a:cxn ang="0">
                    <a:pos x="T0" y="T1"/>
                  </a:cxn>
                  <a:cxn ang="0">
                    <a:pos x="T2" y="T3"/>
                  </a:cxn>
                  <a:cxn ang="0">
                    <a:pos x="T4" y="T5"/>
                  </a:cxn>
                </a:cxnLst>
                <a:rect l="0" t="0" r="r" b="b"/>
                <a:pathLst>
                  <a:path w="24" h="101">
                    <a:moveTo>
                      <a:pt x="0" y="101"/>
                    </a:moveTo>
                    <a:cubicBezTo>
                      <a:pt x="0" y="66"/>
                      <a:pt x="18" y="35"/>
                      <a:pt x="17" y="0"/>
                    </a:cubicBezTo>
                    <a:cubicBezTo>
                      <a:pt x="24" y="36"/>
                      <a:pt x="9" y="68"/>
                      <a:pt x="0" y="101"/>
                    </a:cubicBezTo>
                    <a:close/>
                  </a:path>
                </a:pathLst>
              </a:custGeom>
              <a:solidFill>
                <a:srgbClr val="8263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1" name="Freeform 359">
                <a:extLst>
                  <a:ext uri="{FF2B5EF4-FFF2-40B4-BE49-F238E27FC236}">
                    <a16:creationId xmlns:a16="http://schemas.microsoft.com/office/drawing/2014/main" id="{DF6D4153-4D10-4AC4-B0A6-57B3E432C192}"/>
                  </a:ext>
                </a:extLst>
              </p:cNvPr>
              <p:cNvSpPr>
                <a:spLocks/>
              </p:cNvSpPr>
              <p:nvPr/>
            </p:nvSpPr>
            <p:spPr bwMode="auto">
              <a:xfrm>
                <a:off x="1626" y="2403"/>
                <a:ext cx="14" cy="115"/>
              </a:xfrm>
              <a:custGeom>
                <a:avLst/>
                <a:gdLst>
                  <a:gd name="T0" fmla="*/ 8 w 12"/>
                  <a:gd name="T1" fmla="*/ 0 h 102"/>
                  <a:gd name="T2" fmla="*/ 2 w 12"/>
                  <a:gd name="T3" fmla="*/ 102 h 102"/>
                  <a:gd name="T4" fmla="*/ 8 w 12"/>
                  <a:gd name="T5" fmla="*/ 0 h 102"/>
                </a:gdLst>
                <a:ahLst/>
                <a:cxnLst>
                  <a:cxn ang="0">
                    <a:pos x="T0" y="T1"/>
                  </a:cxn>
                  <a:cxn ang="0">
                    <a:pos x="T2" y="T3"/>
                  </a:cxn>
                  <a:cxn ang="0">
                    <a:pos x="T4" y="T5"/>
                  </a:cxn>
                </a:cxnLst>
                <a:rect l="0" t="0" r="r" b="b"/>
                <a:pathLst>
                  <a:path w="12" h="102">
                    <a:moveTo>
                      <a:pt x="8" y="0"/>
                    </a:moveTo>
                    <a:cubicBezTo>
                      <a:pt x="9" y="34"/>
                      <a:pt x="12" y="69"/>
                      <a:pt x="2" y="102"/>
                    </a:cubicBezTo>
                    <a:cubicBezTo>
                      <a:pt x="0" y="68"/>
                      <a:pt x="1" y="34"/>
                      <a:pt x="8" y="0"/>
                    </a:cubicBezTo>
                    <a:close/>
                  </a:path>
                </a:pathLst>
              </a:custGeom>
              <a:solidFill>
                <a:srgbClr val="A1796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2" name="Freeform 360">
                <a:extLst>
                  <a:ext uri="{FF2B5EF4-FFF2-40B4-BE49-F238E27FC236}">
                    <a16:creationId xmlns:a16="http://schemas.microsoft.com/office/drawing/2014/main" id="{5556AF32-AE6A-4CC0-BADA-8274971F9F7A}"/>
                  </a:ext>
                </a:extLst>
              </p:cNvPr>
              <p:cNvSpPr>
                <a:spLocks/>
              </p:cNvSpPr>
              <p:nvPr/>
            </p:nvSpPr>
            <p:spPr bwMode="auto">
              <a:xfrm>
                <a:off x="1409" y="2136"/>
                <a:ext cx="21" cy="103"/>
              </a:xfrm>
              <a:custGeom>
                <a:avLst/>
                <a:gdLst>
                  <a:gd name="T0" fmla="*/ 0 w 18"/>
                  <a:gd name="T1" fmla="*/ 92 h 92"/>
                  <a:gd name="T2" fmla="*/ 18 w 18"/>
                  <a:gd name="T3" fmla="*/ 0 h 92"/>
                  <a:gd name="T4" fmla="*/ 0 w 18"/>
                  <a:gd name="T5" fmla="*/ 92 h 92"/>
                </a:gdLst>
                <a:ahLst/>
                <a:cxnLst>
                  <a:cxn ang="0">
                    <a:pos x="T0" y="T1"/>
                  </a:cxn>
                  <a:cxn ang="0">
                    <a:pos x="T2" y="T3"/>
                  </a:cxn>
                  <a:cxn ang="0">
                    <a:pos x="T4" y="T5"/>
                  </a:cxn>
                </a:cxnLst>
                <a:rect l="0" t="0" r="r" b="b"/>
                <a:pathLst>
                  <a:path w="18" h="92">
                    <a:moveTo>
                      <a:pt x="0" y="92"/>
                    </a:moveTo>
                    <a:cubicBezTo>
                      <a:pt x="1" y="60"/>
                      <a:pt x="7" y="30"/>
                      <a:pt x="18" y="0"/>
                    </a:cubicBezTo>
                    <a:cubicBezTo>
                      <a:pt x="17" y="32"/>
                      <a:pt x="9" y="62"/>
                      <a:pt x="0" y="92"/>
                    </a:cubicBezTo>
                    <a:close/>
                  </a:path>
                </a:pathLst>
              </a:custGeom>
              <a:solidFill>
                <a:srgbClr val="A479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3" name="Freeform 361">
                <a:extLst>
                  <a:ext uri="{FF2B5EF4-FFF2-40B4-BE49-F238E27FC236}">
                    <a16:creationId xmlns:a16="http://schemas.microsoft.com/office/drawing/2014/main" id="{913C9F8E-4E22-4696-ADFC-A55948F660AD}"/>
                  </a:ext>
                </a:extLst>
              </p:cNvPr>
              <p:cNvSpPr>
                <a:spLocks/>
              </p:cNvSpPr>
              <p:nvPr/>
            </p:nvSpPr>
            <p:spPr bwMode="auto">
              <a:xfrm>
                <a:off x="1053" y="1606"/>
                <a:ext cx="41" cy="98"/>
              </a:xfrm>
              <a:custGeom>
                <a:avLst/>
                <a:gdLst>
                  <a:gd name="T0" fmla="*/ 3 w 36"/>
                  <a:gd name="T1" fmla="*/ 87 h 87"/>
                  <a:gd name="T2" fmla="*/ 36 w 36"/>
                  <a:gd name="T3" fmla="*/ 0 h 87"/>
                  <a:gd name="T4" fmla="*/ 3 w 36"/>
                  <a:gd name="T5" fmla="*/ 87 h 87"/>
                </a:gdLst>
                <a:ahLst/>
                <a:cxnLst>
                  <a:cxn ang="0">
                    <a:pos x="T0" y="T1"/>
                  </a:cxn>
                  <a:cxn ang="0">
                    <a:pos x="T2" y="T3"/>
                  </a:cxn>
                  <a:cxn ang="0">
                    <a:pos x="T4" y="T5"/>
                  </a:cxn>
                </a:cxnLst>
                <a:rect l="0" t="0" r="r" b="b"/>
                <a:pathLst>
                  <a:path w="36" h="87">
                    <a:moveTo>
                      <a:pt x="3" y="87"/>
                    </a:moveTo>
                    <a:cubicBezTo>
                      <a:pt x="0" y="53"/>
                      <a:pt x="20" y="28"/>
                      <a:pt x="36" y="0"/>
                    </a:cubicBezTo>
                    <a:cubicBezTo>
                      <a:pt x="28" y="30"/>
                      <a:pt x="8" y="56"/>
                      <a:pt x="3" y="87"/>
                    </a:cubicBezTo>
                    <a:close/>
                  </a:path>
                </a:pathLst>
              </a:custGeom>
              <a:solidFill>
                <a:srgbClr val="AE866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4" name="Freeform 362">
                <a:extLst>
                  <a:ext uri="{FF2B5EF4-FFF2-40B4-BE49-F238E27FC236}">
                    <a16:creationId xmlns:a16="http://schemas.microsoft.com/office/drawing/2014/main" id="{7FE8D36D-9605-45B8-81BD-1855F0884848}"/>
                  </a:ext>
                </a:extLst>
              </p:cNvPr>
              <p:cNvSpPr>
                <a:spLocks/>
              </p:cNvSpPr>
              <p:nvPr/>
            </p:nvSpPr>
            <p:spPr bwMode="auto">
              <a:xfrm>
                <a:off x="859" y="2274"/>
                <a:ext cx="46" cy="122"/>
              </a:xfrm>
              <a:custGeom>
                <a:avLst/>
                <a:gdLst>
                  <a:gd name="T0" fmla="*/ 4 w 41"/>
                  <a:gd name="T1" fmla="*/ 108 h 108"/>
                  <a:gd name="T2" fmla="*/ 0 w 41"/>
                  <a:gd name="T3" fmla="*/ 96 h 108"/>
                  <a:gd name="T4" fmla="*/ 41 w 41"/>
                  <a:gd name="T5" fmla="*/ 0 h 108"/>
                  <a:gd name="T6" fmla="*/ 4 w 41"/>
                  <a:gd name="T7" fmla="*/ 108 h 108"/>
                </a:gdLst>
                <a:ahLst/>
                <a:cxnLst>
                  <a:cxn ang="0">
                    <a:pos x="T0" y="T1"/>
                  </a:cxn>
                  <a:cxn ang="0">
                    <a:pos x="T2" y="T3"/>
                  </a:cxn>
                  <a:cxn ang="0">
                    <a:pos x="T4" y="T5"/>
                  </a:cxn>
                  <a:cxn ang="0">
                    <a:pos x="T6" y="T7"/>
                  </a:cxn>
                </a:cxnLst>
                <a:rect l="0" t="0" r="r" b="b"/>
                <a:pathLst>
                  <a:path w="41" h="108">
                    <a:moveTo>
                      <a:pt x="4" y="108"/>
                    </a:moveTo>
                    <a:cubicBezTo>
                      <a:pt x="4" y="104"/>
                      <a:pt x="6" y="99"/>
                      <a:pt x="0" y="96"/>
                    </a:cubicBezTo>
                    <a:cubicBezTo>
                      <a:pt x="14" y="64"/>
                      <a:pt x="27" y="32"/>
                      <a:pt x="41" y="0"/>
                    </a:cubicBezTo>
                    <a:cubicBezTo>
                      <a:pt x="36" y="39"/>
                      <a:pt x="12" y="70"/>
                      <a:pt x="4" y="108"/>
                    </a:cubicBezTo>
                    <a:close/>
                  </a:path>
                </a:pathLst>
              </a:custGeom>
              <a:solidFill>
                <a:srgbClr val="A37F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5" name="Freeform 363">
                <a:extLst>
                  <a:ext uri="{FF2B5EF4-FFF2-40B4-BE49-F238E27FC236}">
                    <a16:creationId xmlns:a16="http://schemas.microsoft.com/office/drawing/2014/main" id="{66BCFE05-9548-49BD-853E-71F6FF02DCC8}"/>
                  </a:ext>
                </a:extLst>
              </p:cNvPr>
              <p:cNvSpPr>
                <a:spLocks/>
              </p:cNvSpPr>
              <p:nvPr/>
            </p:nvSpPr>
            <p:spPr bwMode="auto">
              <a:xfrm>
                <a:off x="1038" y="1728"/>
                <a:ext cx="40" cy="101"/>
              </a:xfrm>
              <a:custGeom>
                <a:avLst/>
                <a:gdLst>
                  <a:gd name="T0" fmla="*/ 3 w 35"/>
                  <a:gd name="T1" fmla="*/ 81 h 90"/>
                  <a:gd name="T2" fmla="*/ 28 w 35"/>
                  <a:gd name="T3" fmla="*/ 2 h 90"/>
                  <a:gd name="T4" fmla="*/ 35 w 35"/>
                  <a:gd name="T5" fmla="*/ 3 h 90"/>
                  <a:gd name="T6" fmla="*/ 8 w 35"/>
                  <a:gd name="T7" fmla="*/ 90 h 90"/>
                  <a:gd name="T8" fmla="*/ 3 w 35"/>
                  <a:gd name="T9" fmla="*/ 81 h 90"/>
                </a:gdLst>
                <a:ahLst/>
                <a:cxnLst>
                  <a:cxn ang="0">
                    <a:pos x="T0" y="T1"/>
                  </a:cxn>
                  <a:cxn ang="0">
                    <a:pos x="T2" y="T3"/>
                  </a:cxn>
                  <a:cxn ang="0">
                    <a:pos x="T4" y="T5"/>
                  </a:cxn>
                  <a:cxn ang="0">
                    <a:pos x="T6" y="T7"/>
                  </a:cxn>
                  <a:cxn ang="0">
                    <a:pos x="T8" y="T9"/>
                  </a:cxn>
                </a:cxnLst>
                <a:rect l="0" t="0" r="r" b="b"/>
                <a:pathLst>
                  <a:path w="35" h="90">
                    <a:moveTo>
                      <a:pt x="3" y="81"/>
                    </a:moveTo>
                    <a:cubicBezTo>
                      <a:pt x="11" y="54"/>
                      <a:pt x="17" y="28"/>
                      <a:pt x="28" y="2"/>
                    </a:cubicBezTo>
                    <a:cubicBezTo>
                      <a:pt x="30" y="0"/>
                      <a:pt x="33" y="0"/>
                      <a:pt x="35" y="3"/>
                    </a:cubicBezTo>
                    <a:cubicBezTo>
                      <a:pt x="26" y="32"/>
                      <a:pt x="17" y="61"/>
                      <a:pt x="8" y="90"/>
                    </a:cubicBezTo>
                    <a:cubicBezTo>
                      <a:pt x="0" y="90"/>
                      <a:pt x="2" y="85"/>
                      <a:pt x="3" y="81"/>
                    </a:cubicBezTo>
                    <a:close/>
                  </a:path>
                </a:pathLst>
              </a:custGeom>
              <a:solidFill>
                <a:srgbClr val="714F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6" name="Freeform 364">
                <a:extLst>
                  <a:ext uri="{FF2B5EF4-FFF2-40B4-BE49-F238E27FC236}">
                    <a16:creationId xmlns:a16="http://schemas.microsoft.com/office/drawing/2014/main" id="{2752C9ED-12FA-456C-AE50-C8A389176B00}"/>
                  </a:ext>
                </a:extLst>
              </p:cNvPr>
              <p:cNvSpPr>
                <a:spLocks/>
              </p:cNvSpPr>
              <p:nvPr/>
            </p:nvSpPr>
            <p:spPr bwMode="auto">
              <a:xfrm>
                <a:off x="886" y="2494"/>
                <a:ext cx="45" cy="108"/>
              </a:xfrm>
              <a:custGeom>
                <a:avLst/>
                <a:gdLst>
                  <a:gd name="T0" fmla="*/ 0 w 40"/>
                  <a:gd name="T1" fmla="*/ 96 h 96"/>
                  <a:gd name="T2" fmla="*/ 40 w 40"/>
                  <a:gd name="T3" fmla="*/ 0 h 96"/>
                  <a:gd name="T4" fmla="*/ 40 w 40"/>
                  <a:gd name="T5" fmla="*/ 0 h 96"/>
                  <a:gd name="T6" fmla="*/ 0 w 40"/>
                  <a:gd name="T7" fmla="*/ 96 h 96"/>
                  <a:gd name="T8" fmla="*/ 0 w 40"/>
                  <a:gd name="T9" fmla="*/ 96 h 96"/>
                </a:gdLst>
                <a:ahLst/>
                <a:cxnLst>
                  <a:cxn ang="0">
                    <a:pos x="T0" y="T1"/>
                  </a:cxn>
                  <a:cxn ang="0">
                    <a:pos x="T2" y="T3"/>
                  </a:cxn>
                  <a:cxn ang="0">
                    <a:pos x="T4" y="T5"/>
                  </a:cxn>
                  <a:cxn ang="0">
                    <a:pos x="T6" y="T7"/>
                  </a:cxn>
                  <a:cxn ang="0">
                    <a:pos x="T8" y="T9"/>
                  </a:cxn>
                </a:cxnLst>
                <a:rect l="0" t="0" r="r" b="b"/>
                <a:pathLst>
                  <a:path w="40" h="96">
                    <a:moveTo>
                      <a:pt x="0" y="96"/>
                    </a:moveTo>
                    <a:cubicBezTo>
                      <a:pt x="8" y="62"/>
                      <a:pt x="25" y="32"/>
                      <a:pt x="40" y="0"/>
                    </a:cubicBezTo>
                    <a:cubicBezTo>
                      <a:pt x="40" y="0"/>
                      <a:pt x="40" y="0"/>
                      <a:pt x="40" y="0"/>
                    </a:cubicBezTo>
                    <a:cubicBezTo>
                      <a:pt x="35" y="35"/>
                      <a:pt x="18" y="66"/>
                      <a:pt x="0" y="96"/>
                    </a:cubicBezTo>
                    <a:cubicBezTo>
                      <a:pt x="0" y="96"/>
                      <a:pt x="0" y="96"/>
                      <a:pt x="0" y="96"/>
                    </a:cubicBezTo>
                    <a:close/>
                  </a:path>
                </a:pathLst>
              </a:custGeom>
              <a:solidFill>
                <a:srgbClr val="8364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7" name="Freeform 365">
                <a:extLst>
                  <a:ext uri="{FF2B5EF4-FFF2-40B4-BE49-F238E27FC236}">
                    <a16:creationId xmlns:a16="http://schemas.microsoft.com/office/drawing/2014/main" id="{4A2ED52C-C4C9-4631-B40A-5135C71D1FCD}"/>
                  </a:ext>
                </a:extLst>
              </p:cNvPr>
              <p:cNvSpPr>
                <a:spLocks/>
              </p:cNvSpPr>
              <p:nvPr/>
            </p:nvSpPr>
            <p:spPr bwMode="auto">
              <a:xfrm>
                <a:off x="1431" y="2503"/>
                <a:ext cx="13" cy="100"/>
              </a:xfrm>
              <a:custGeom>
                <a:avLst/>
                <a:gdLst>
                  <a:gd name="T0" fmla="*/ 10 w 12"/>
                  <a:gd name="T1" fmla="*/ 0 h 89"/>
                  <a:gd name="T2" fmla="*/ 5 w 12"/>
                  <a:gd name="T3" fmla="*/ 89 h 89"/>
                  <a:gd name="T4" fmla="*/ 10 w 12"/>
                  <a:gd name="T5" fmla="*/ 0 h 89"/>
                </a:gdLst>
                <a:ahLst/>
                <a:cxnLst>
                  <a:cxn ang="0">
                    <a:pos x="T0" y="T1"/>
                  </a:cxn>
                  <a:cxn ang="0">
                    <a:pos x="T2" y="T3"/>
                  </a:cxn>
                  <a:cxn ang="0">
                    <a:pos x="T4" y="T5"/>
                  </a:cxn>
                </a:cxnLst>
                <a:rect l="0" t="0" r="r" b="b"/>
                <a:pathLst>
                  <a:path w="12" h="89">
                    <a:moveTo>
                      <a:pt x="10" y="0"/>
                    </a:moveTo>
                    <a:cubicBezTo>
                      <a:pt x="11" y="30"/>
                      <a:pt x="12" y="59"/>
                      <a:pt x="5" y="89"/>
                    </a:cubicBezTo>
                    <a:cubicBezTo>
                      <a:pt x="4" y="59"/>
                      <a:pt x="0" y="29"/>
                      <a:pt x="10" y="0"/>
                    </a:cubicBezTo>
                    <a:close/>
                  </a:path>
                </a:pathLst>
              </a:custGeom>
              <a:solidFill>
                <a:srgbClr val="A780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8" name="Freeform 366">
                <a:extLst>
                  <a:ext uri="{FF2B5EF4-FFF2-40B4-BE49-F238E27FC236}">
                    <a16:creationId xmlns:a16="http://schemas.microsoft.com/office/drawing/2014/main" id="{DCD95E91-2240-4D92-B4B0-5D55B12D089D}"/>
                  </a:ext>
                </a:extLst>
              </p:cNvPr>
              <p:cNvSpPr>
                <a:spLocks/>
              </p:cNvSpPr>
              <p:nvPr/>
            </p:nvSpPr>
            <p:spPr bwMode="auto">
              <a:xfrm>
                <a:off x="918" y="2255"/>
                <a:ext cx="29" cy="75"/>
              </a:xfrm>
              <a:custGeom>
                <a:avLst/>
                <a:gdLst>
                  <a:gd name="T0" fmla="*/ 11 w 26"/>
                  <a:gd name="T1" fmla="*/ 29 h 67"/>
                  <a:gd name="T2" fmla="*/ 11 w 26"/>
                  <a:gd name="T3" fmla="*/ 22 h 67"/>
                  <a:gd name="T4" fmla="*/ 22 w 26"/>
                  <a:gd name="T5" fmla="*/ 0 h 67"/>
                  <a:gd name="T6" fmla="*/ 23 w 26"/>
                  <a:gd name="T7" fmla="*/ 21 h 67"/>
                  <a:gd name="T8" fmla="*/ 26 w 26"/>
                  <a:gd name="T9" fmla="*/ 39 h 67"/>
                  <a:gd name="T10" fmla="*/ 14 w 26"/>
                  <a:gd name="T11" fmla="*/ 60 h 67"/>
                  <a:gd name="T12" fmla="*/ 0 w 26"/>
                  <a:gd name="T13" fmla="*/ 66 h 67"/>
                  <a:gd name="T14" fmla="*/ 11 w 26"/>
                  <a:gd name="T15" fmla="*/ 29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 h="67">
                    <a:moveTo>
                      <a:pt x="11" y="29"/>
                    </a:moveTo>
                    <a:cubicBezTo>
                      <a:pt x="11" y="27"/>
                      <a:pt x="11" y="24"/>
                      <a:pt x="11" y="22"/>
                    </a:cubicBezTo>
                    <a:cubicBezTo>
                      <a:pt x="19" y="17"/>
                      <a:pt x="16" y="7"/>
                      <a:pt x="22" y="0"/>
                    </a:cubicBezTo>
                    <a:cubicBezTo>
                      <a:pt x="26" y="7"/>
                      <a:pt x="22" y="14"/>
                      <a:pt x="23" y="21"/>
                    </a:cubicBezTo>
                    <a:cubicBezTo>
                      <a:pt x="26" y="27"/>
                      <a:pt x="26" y="33"/>
                      <a:pt x="26" y="39"/>
                    </a:cubicBezTo>
                    <a:cubicBezTo>
                      <a:pt x="23" y="46"/>
                      <a:pt x="22" y="55"/>
                      <a:pt x="14" y="60"/>
                    </a:cubicBezTo>
                    <a:cubicBezTo>
                      <a:pt x="7" y="55"/>
                      <a:pt x="7" y="67"/>
                      <a:pt x="0" y="66"/>
                    </a:cubicBezTo>
                    <a:cubicBezTo>
                      <a:pt x="3" y="54"/>
                      <a:pt x="7" y="42"/>
                      <a:pt x="11" y="29"/>
                    </a:cubicBezTo>
                    <a:close/>
                  </a:path>
                </a:pathLst>
              </a:custGeom>
              <a:solidFill>
                <a:srgbClr val="9270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9" name="Freeform 367">
                <a:extLst>
                  <a:ext uri="{FF2B5EF4-FFF2-40B4-BE49-F238E27FC236}">
                    <a16:creationId xmlns:a16="http://schemas.microsoft.com/office/drawing/2014/main" id="{F113E441-41FC-4C61-A0D4-CE67ABDAF5CA}"/>
                  </a:ext>
                </a:extLst>
              </p:cNvPr>
              <p:cNvSpPr>
                <a:spLocks/>
              </p:cNvSpPr>
              <p:nvPr/>
            </p:nvSpPr>
            <p:spPr bwMode="auto">
              <a:xfrm>
                <a:off x="1590" y="2319"/>
                <a:ext cx="19" cy="99"/>
              </a:xfrm>
              <a:custGeom>
                <a:avLst/>
                <a:gdLst>
                  <a:gd name="T0" fmla="*/ 9 w 17"/>
                  <a:gd name="T1" fmla="*/ 0 h 88"/>
                  <a:gd name="T2" fmla="*/ 11 w 17"/>
                  <a:gd name="T3" fmla="*/ 88 h 88"/>
                  <a:gd name="T4" fmla="*/ 9 w 17"/>
                  <a:gd name="T5" fmla="*/ 0 h 88"/>
                  <a:gd name="T6" fmla="*/ 9 w 17"/>
                  <a:gd name="T7" fmla="*/ 0 h 88"/>
                </a:gdLst>
                <a:ahLst/>
                <a:cxnLst>
                  <a:cxn ang="0">
                    <a:pos x="T0" y="T1"/>
                  </a:cxn>
                  <a:cxn ang="0">
                    <a:pos x="T2" y="T3"/>
                  </a:cxn>
                  <a:cxn ang="0">
                    <a:pos x="T4" y="T5"/>
                  </a:cxn>
                  <a:cxn ang="0">
                    <a:pos x="T6" y="T7"/>
                  </a:cxn>
                </a:cxnLst>
                <a:rect l="0" t="0" r="r" b="b"/>
                <a:pathLst>
                  <a:path w="17" h="88">
                    <a:moveTo>
                      <a:pt x="9" y="0"/>
                    </a:moveTo>
                    <a:cubicBezTo>
                      <a:pt x="17" y="29"/>
                      <a:pt x="11" y="59"/>
                      <a:pt x="11" y="88"/>
                    </a:cubicBezTo>
                    <a:cubicBezTo>
                      <a:pt x="5" y="59"/>
                      <a:pt x="0" y="30"/>
                      <a:pt x="9" y="0"/>
                    </a:cubicBezTo>
                    <a:cubicBezTo>
                      <a:pt x="9" y="0"/>
                      <a:pt x="9" y="0"/>
                      <a:pt x="9" y="0"/>
                    </a:cubicBezTo>
                    <a:close/>
                  </a:path>
                </a:pathLst>
              </a:custGeom>
              <a:solidFill>
                <a:srgbClr val="B38D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0" name="Freeform 368">
                <a:extLst>
                  <a:ext uri="{FF2B5EF4-FFF2-40B4-BE49-F238E27FC236}">
                    <a16:creationId xmlns:a16="http://schemas.microsoft.com/office/drawing/2014/main" id="{230DD059-F2B5-46CE-8B57-2D9324DB8F5E}"/>
                  </a:ext>
                </a:extLst>
              </p:cNvPr>
              <p:cNvSpPr>
                <a:spLocks/>
              </p:cNvSpPr>
              <p:nvPr/>
            </p:nvSpPr>
            <p:spPr bwMode="auto">
              <a:xfrm>
                <a:off x="1408" y="2051"/>
                <a:ext cx="18" cy="110"/>
              </a:xfrm>
              <a:custGeom>
                <a:avLst/>
                <a:gdLst>
                  <a:gd name="T0" fmla="*/ 5 w 16"/>
                  <a:gd name="T1" fmla="*/ 98 h 98"/>
                  <a:gd name="T2" fmla="*/ 16 w 16"/>
                  <a:gd name="T3" fmla="*/ 0 h 98"/>
                  <a:gd name="T4" fmla="*/ 5 w 16"/>
                  <a:gd name="T5" fmla="*/ 98 h 98"/>
                </a:gdLst>
                <a:ahLst/>
                <a:cxnLst>
                  <a:cxn ang="0">
                    <a:pos x="T0" y="T1"/>
                  </a:cxn>
                  <a:cxn ang="0">
                    <a:pos x="T2" y="T3"/>
                  </a:cxn>
                  <a:cxn ang="0">
                    <a:pos x="T4" y="T5"/>
                  </a:cxn>
                </a:cxnLst>
                <a:rect l="0" t="0" r="r" b="b"/>
                <a:pathLst>
                  <a:path w="16" h="98">
                    <a:moveTo>
                      <a:pt x="5" y="98"/>
                    </a:moveTo>
                    <a:cubicBezTo>
                      <a:pt x="0" y="64"/>
                      <a:pt x="5" y="32"/>
                      <a:pt x="16" y="0"/>
                    </a:cubicBezTo>
                    <a:cubicBezTo>
                      <a:pt x="15" y="33"/>
                      <a:pt x="7" y="66"/>
                      <a:pt x="5" y="98"/>
                    </a:cubicBezTo>
                    <a:close/>
                  </a:path>
                </a:pathLst>
              </a:custGeom>
              <a:solidFill>
                <a:srgbClr val="936B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1" name="Freeform 369">
                <a:extLst>
                  <a:ext uri="{FF2B5EF4-FFF2-40B4-BE49-F238E27FC236}">
                    <a16:creationId xmlns:a16="http://schemas.microsoft.com/office/drawing/2014/main" id="{E739684B-8A6B-4466-8428-C9294E9DBCF4}"/>
                  </a:ext>
                </a:extLst>
              </p:cNvPr>
              <p:cNvSpPr>
                <a:spLocks/>
              </p:cNvSpPr>
              <p:nvPr/>
            </p:nvSpPr>
            <p:spPr bwMode="auto">
              <a:xfrm>
                <a:off x="1062" y="2242"/>
                <a:ext cx="29" cy="97"/>
              </a:xfrm>
              <a:custGeom>
                <a:avLst/>
                <a:gdLst>
                  <a:gd name="T0" fmla="*/ 24 w 26"/>
                  <a:gd name="T1" fmla="*/ 0 h 87"/>
                  <a:gd name="T2" fmla="*/ 9 w 26"/>
                  <a:gd name="T3" fmla="*/ 87 h 87"/>
                  <a:gd name="T4" fmla="*/ 24 w 26"/>
                  <a:gd name="T5" fmla="*/ 0 h 87"/>
                </a:gdLst>
                <a:ahLst/>
                <a:cxnLst>
                  <a:cxn ang="0">
                    <a:pos x="T0" y="T1"/>
                  </a:cxn>
                  <a:cxn ang="0">
                    <a:pos x="T2" y="T3"/>
                  </a:cxn>
                  <a:cxn ang="0">
                    <a:pos x="T4" y="T5"/>
                  </a:cxn>
                </a:cxnLst>
                <a:rect l="0" t="0" r="r" b="b"/>
                <a:pathLst>
                  <a:path w="26" h="87">
                    <a:moveTo>
                      <a:pt x="24" y="0"/>
                    </a:moveTo>
                    <a:cubicBezTo>
                      <a:pt x="26" y="28"/>
                      <a:pt x="15" y="55"/>
                      <a:pt x="9" y="87"/>
                    </a:cubicBezTo>
                    <a:cubicBezTo>
                      <a:pt x="0" y="52"/>
                      <a:pt x="22" y="28"/>
                      <a:pt x="24" y="0"/>
                    </a:cubicBezTo>
                    <a:close/>
                  </a:path>
                </a:pathLst>
              </a:custGeom>
              <a:solidFill>
                <a:srgbClr val="8163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2" name="Freeform 370">
                <a:extLst>
                  <a:ext uri="{FF2B5EF4-FFF2-40B4-BE49-F238E27FC236}">
                    <a16:creationId xmlns:a16="http://schemas.microsoft.com/office/drawing/2014/main" id="{40332693-E2BD-4CA4-9F4C-1538D65B1D63}"/>
                  </a:ext>
                </a:extLst>
              </p:cNvPr>
              <p:cNvSpPr>
                <a:spLocks/>
              </p:cNvSpPr>
              <p:nvPr/>
            </p:nvSpPr>
            <p:spPr bwMode="auto">
              <a:xfrm>
                <a:off x="1279" y="2310"/>
                <a:ext cx="30" cy="116"/>
              </a:xfrm>
              <a:custGeom>
                <a:avLst/>
                <a:gdLst>
                  <a:gd name="T0" fmla="*/ 0 w 27"/>
                  <a:gd name="T1" fmla="*/ 102 h 103"/>
                  <a:gd name="T2" fmla="*/ 22 w 27"/>
                  <a:gd name="T3" fmla="*/ 0 h 103"/>
                  <a:gd name="T4" fmla="*/ 27 w 27"/>
                  <a:gd name="T5" fmla="*/ 2 h 103"/>
                  <a:gd name="T6" fmla="*/ 5 w 27"/>
                  <a:gd name="T7" fmla="*/ 103 h 103"/>
                  <a:gd name="T8" fmla="*/ 0 w 27"/>
                  <a:gd name="T9" fmla="*/ 102 h 103"/>
                </a:gdLst>
                <a:ahLst/>
                <a:cxnLst>
                  <a:cxn ang="0">
                    <a:pos x="T0" y="T1"/>
                  </a:cxn>
                  <a:cxn ang="0">
                    <a:pos x="T2" y="T3"/>
                  </a:cxn>
                  <a:cxn ang="0">
                    <a:pos x="T4" y="T5"/>
                  </a:cxn>
                  <a:cxn ang="0">
                    <a:pos x="T6" y="T7"/>
                  </a:cxn>
                  <a:cxn ang="0">
                    <a:pos x="T8" y="T9"/>
                  </a:cxn>
                </a:cxnLst>
                <a:rect l="0" t="0" r="r" b="b"/>
                <a:pathLst>
                  <a:path w="27" h="103">
                    <a:moveTo>
                      <a:pt x="0" y="102"/>
                    </a:moveTo>
                    <a:cubicBezTo>
                      <a:pt x="6" y="68"/>
                      <a:pt x="13" y="34"/>
                      <a:pt x="22" y="0"/>
                    </a:cubicBezTo>
                    <a:cubicBezTo>
                      <a:pt x="23" y="1"/>
                      <a:pt x="25" y="1"/>
                      <a:pt x="27" y="2"/>
                    </a:cubicBezTo>
                    <a:cubicBezTo>
                      <a:pt x="20" y="35"/>
                      <a:pt x="12" y="69"/>
                      <a:pt x="5" y="103"/>
                    </a:cubicBezTo>
                    <a:cubicBezTo>
                      <a:pt x="4" y="103"/>
                      <a:pt x="2" y="102"/>
                      <a:pt x="0" y="102"/>
                    </a:cubicBezTo>
                    <a:close/>
                  </a:path>
                </a:pathLst>
              </a:custGeom>
              <a:solidFill>
                <a:srgbClr val="89735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3" name="Freeform 371">
                <a:extLst>
                  <a:ext uri="{FF2B5EF4-FFF2-40B4-BE49-F238E27FC236}">
                    <a16:creationId xmlns:a16="http://schemas.microsoft.com/office/drawing/2014/main" id="{61364CC1-92D5-4EE1-91F5-56D2266FF756}"/>
                  </a:ext>
                </a:extLst>
              </p:cNvPr>
              <p:cNvSpPr>
                <a:spLocks/>
              </p:cNvSpPr>
              <p:nvPr/>
            </p:nvSpPr>
            <p:spPr bwMode="auto">
              <a:xfrm>
                <a:off x="701" y="2401"/>
                <a:ext cx="43" cy="102"/>
              </a:xfrm>
              <a:custGeom>
                <a:avLst/>
                <a:gdLst>
                  <a:gd name="T0" fmla="*/ 8 w 38"/>
                  <a:gd name="T1" fmla="*/ 91 h 91"/>
                  <a:gd name="T2" fmla="*/ 0 w 38"/>
                  <a:gd name="T3" fmla="*/ 81 h 91"/>
                  <a:gd name="T4" fmla="*/ 38 w 38"/>
                  <a:gd name="T5" fmla="*/ 0 h 91"/>
                  <a:gd name="T6" fmla="*/ 15 w 38"/>
                  <a:gd name="T7" fmla="*/ 64 h 91"/>
                  <a:gd name="T8" fmla="*/ 8 w 38"/>
                  <a:gd name="T9" fmla="*/ 91 h 91"/>
                </a:gdLst>
                <a:ahLst/>
                <a:cxnLst>
                  <a:cxn ang="0">
                    <a:pos x="T0" y="T1"/>
                  </a:cxn>
                  <a:cxn ang="0">
                    <a:pos x="T2" y="T3"/>
                  </a:cxn>
                  <a:cxn ang="0">
                    <a:pos x="T4" y="T5"/>
                  </a:cxn>
                  <a:cxn ang="0">
                    <a:pos x="T6" y="T7"/>
                  </a:cxn>
                  <a:cxn ang="0">
                    <a:pos x="T8" y="T9"/>
                  </a:cxn>
                </a:cxnLst>
                <a:rect l="0" t="0" r="r" b="b"/>
                <a:pathLst>
                  <a:path w="38" h="91">
                    <a:moveTo>
                      <a:pt x="8" y="91"/>
                    </a:moveTo>
                    <a:cubicBezTo>
                      <a:pt x="1" y="91"/>
                      <a:pt x="0" y="87"/>
                      <a:pt x="0" y="81"/>
                    </a:cubicBezTo>
                    <a:cubicBezTo>
                      <a:pt x="12" y="54"/>
                      <a:pt x="25" y="27"/>
                      <a:pt x="38" y="0"/>
                    </a:cubicBezTo>
                    <a:cubicBezTo>
                      <a:pt x="36" y="24"/>
                      <a:pt x="24" y="43"/>
                      <a:pt x="15" y="64"/>
                    </a:cubicBezTo>
                    <a:cubicBezTo>
                      <a:pt x="11" y="72"/>
                      <a:pt x="1" y="80"/>
                      <a:pt x="8" y="91"/>
                    </a:cubicBezTo>
                    <a:close/>
                  </a:path>
                </a:pathLst>
              </a:custGeom>
              <a:solidFill>
                <a:srgbClr val="7960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4" name="Freeform 372">
                <a:extLst>
                  <a:ext uri="{FF2B5EF4-FFF2-40B4-BE49-F238E27FC236}">
                    <a16:creationId xmlns:a16="http://schemas.microsoft.com/office/drawing/2014/main" id="{342AE5C4-AF44-4074-B303-EDEAAFC27008}"/>
                  </a:ext>
                </a:extLst>
              </p:cNvPr>
              <p:cNvSpPr>
                <a:spLocks/>
              </p:cNvSpPr>
              <p:nvPr/>
            </p:nvSpPr>
            <p:spPr bwMode="auto">
              <a:xfrm>
                <a:off x="1621" y="2565"/>
                <a:ext cx="12" cy="102"/>
              </a:xfrm>
              <a:custGeom>
                <a:avLst/>
                <a:gdLst>
                  <a:gd name="T0" fmla="*/ 8 w 11"/>
                  <a:gd name="T1" fmla="*/ 0 h 91"/>
                  <a:gd name="T2" fmla="*/ 1 w 11"/>
                  <a:gd name="T3" fmla="*/ 91 h 91"/>
                  <a:gd name="T4" fmla="*/ 8 w 11"/>
                  <a:gd name="T5" fmla="*/ 0 h 91"/>
                </a:gdLst>
                <a:ahLst/>
                <a:cxnLst>
                  <a:cxn ang="0">
                    <a:pos x="T0" y="T1"/>
                  </a:cxn>
                  <a:cxn ang="0">
                    <a:pos x="T2" y="T3"/>
                  </a:cxn>
                  <a:cxn ang="0">
                    <a:pos x="T4" y="T5"/>
                  </a:cxn>
                </a:cxnLst>
                <a:rect l="0" t="0" r="r" b="b"/>
                <a:pathLst>
                  <a:path w="11" h="91">
                    <a:moveTo>
                      <a:pt x="8" y="0"/>
                    </a:moveTo>
                    <a:cubicBezTo>
                      <a:pt x="11" y="31"/>
                      <a:pt x="7" y="61"/>
                      <a:pt x="1" y="91"/>
                    </a:cubicBezTo>
                    <a:cubicBezTo>
                      <a:pt x="0" y="60"/>
                      <a:pt x="1" y="30"/>
                      <a:pt x="8" y="0"/>
                    </a:cubicBezTo>
                    <a:close/>
                  </a:path>
                </a:pathLst>
              </a:custGeom>
              <a:solidFill>
                <a:srgbClr val="8260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5" name="Freeform 373">
                <a:extLst>
                  <a:ext uri="{FF2B5EF4-FFF2-40B4-BE49-F238E27FC236}">
                    <a16:creationId xmlns:a16="http://schemas.microsoft.com/office/drawing/2014/main" id="{2A47729D-5E05-4910-A4CD-0DEEE2948DAA}"/>
                  </a:ext>
                </a:extLst>
              </p:cNvPr>
              <p:cNvSpPr>
                <a:spLocks/>
              </p:cNvSpPr>
              <p:nvPr/>
            </p:nvSpPr>
            <p:spPr bwMode="auto">
              <a:xfrm>
                <a:off x="1237" y="1426"/>
                <a:ext cx="18" cy="103"/>
              </a:xfrm>
              <a:custGeom>
                <a:avLst/>
                <a:gdLst>
                  <a:gd name="T0" fmla="*/ 8 w 16"/>
                  <a:gd name="T1" fmla="*/ 92 h 92"/>
                  <a:gd name="T2" fmla="*/ 12 w 16"/>
                  <a:gd name="T3" fmla="*/ 0 h 92"/>
                  <a:gd name="T4" fmla="*/ 8 w 16"/>
                  <a:gd name="T5" fmla="*/ 92 h 92"/>
                </a:gdLst>
                <a:ahLst/>
                <a:cxnLst>
                  <a:cxn ang="0">
                    <a:pos x="T0" y="T1"/>
                  </a:cxn>
                  <a:cxn ang="0">
                    <a:pos x="T2" y="T3"/>
                  </a:cxn>
                  <a:cxn ang="0">
                    <a:pos x="T4" y="T5"/>
                  </a:cxn>
                </a:cxnLst>
                <a:rect l="0" t="0" r="r" b="b"/>
                <a:pathLst>
                  <a:path w="16" h="92">
                    <a:moveTo>
                      <a:pt x="8" y="92"/>
                    </a:moveTo>
                    <a:cubicBezTo>
                      <a:pt x="0" y="61"/>
                      <a:pt x="9" y="31"/>
                      <a:pt x="12" y="0"/>
                    </a:cubicBezTo>
                    <a:cubicBezTo>
                      <a:pt x="16" y="31"/>
                      <a:pt x="8" y="61"/>
                      <a:pt x="8" y="92"/>
                    </a:cubicBezTo>
                    <a:close/>
                  </a:path>
                </a:pathLst>
              </a:custGeom>
              <a:solidFill>
                <a:srgbClr val="9474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6" name="Freeform 374">
                <a:extLst>
                  <a:ext uri="{FF2B5EF4-FFF2-40B4-BE49-F238E27FC236}">
                    <a16:creationId xmlns:a16="http://schemas.microsoft.com/office/drawing/2014/main" id="{CD840E2E-4E89-4FE5-A810-66B5B0A1DFD5}"/>
                  </a:ext>
                </a:extLst>
              </p:cNvPr>
              <p:cNvSpPr>
                <a:spLocks/>
              </p:cNvSpPr>
              <p:nvPr/>
            </p:nvSpPr>
            <p:spPr bwMode="auto">
              <a:xfrm>
                <a:off x="1636" y="1834"/>
                <a:ext cx="18" cy="112"/>
              </a:xfrm>
              <a:custGeom>
                <a:avLst/>
                <a:gdLst>
                  <a:gd name="T0" fmla="*/ 16 w 16"/>
                  <a:gd name="T1" fmla="*/ 100 h 100"/>
                  <a:gd name="T2" fmla="*/ 12 w 16"/>
                  <a:gd name="T3" fmla="*/ 100 h 100"/>
                  <a:gd name="T4" fmla="*/ 3 w 16"/>
                  <a:gd name="T5" fmla="*/ 49 h 100"/>
                  <a:gd name="T6" fmla="*/ 1 w 16"/>
                  <a:gd name="T7" fmla="*/ 4 h 100"/>
                  <a:gd name="T8" fmla="*/ 1 w 16"/>
                  <a:gd name="T9" fmla="*/ 0 h 100"/>
                  <a:gd name="T10" fmla="*/ 7 w 16"/>
                  <a:gd name="T11" fmla="*/ 0 h 100"/>
                  <a:gd name="T12" fmla="*/ 16 w 16"/>
                  <a:gd name="T13" fmla="*/ 100 h 100"/>
                </a:gdLst>
                <a:ahLst/>
                <a:cxnLst>
                  <a:cxn ang="0">
                    <a:pos x="T0" y="T1"/>
                  </a:cxn>
                  <a:cxn ang="0">
                    <a:pos x="T2" y="T3"/>
                  </a:cxn>
                  <a:cxn ang="0">
                    <a:pos x="T4" y="T5"/>
                  </a:cxn>
                  <a:cxn ang="0">
                    <a:pos x="T6" y="T7"/>
                  </a:cxn>
                  <a:cxn ang="0">
                    <a:pos x="T8" y="T9"/>
                  </a:cxn>
                  <a:cxn ang="0">
                    <a:pos x="T10" y="T11"/>
                  </a:cxn>
                  <a:cxn ang="0">
                    <a:pos x="T12" y="T13"/>
                  </a:cxn>
                </a:cxnLst>
                <a:rect l="0" t="0" r="r" b="b"/>
                <a:pathLst>
                  <a:path w="16" h="100">
                    <a:moveTo>
                      <a:pt x="16" y="100"/>
                    </a:moveTo>
                    <a:cubicBezTo>
                      <a:pt x="15" y="100"/>
                      <a:pt x="14" y="100"/>
                      <a:pt x="12" y="100"/>
                    </a:cubicBezTo>
                    <a:cubicBezTo>
                      <a:pt x="6" y="83"/>
                      <a:pt x="3" y="66"/>
                      <a:pt x="3" y="49"/>
                    </a:cubicBezTo>
                    <a:cubicBezTo>
                      <a:pt x="0" y="34"/>
                      <a:pt x="4" y="19"/>
                      <a:pt x="1" y="4"/>
                    </a:cubicBezTo>
                    <a:cubicBezTo>
                      <a:pt x="0" y="3"/>
                      <a:pt x="0" y="2"/>
                      <a:pt x="1" y="0"/>
                    </a:cubicBezTo>
                    <a:cubicBezTo>
                      <a:pt x="3" y="0"/>
                      <a:pt x="5" y="0"/>
                      <a:pt x="7" y="0"/>
                    </a:cubicBezTo>
                    <a:cubicBezTo>
                      <a:pt x="10" y="34"/>
                      <a:pt x="13" y="67"/>
                      <a:pt x="16" y="100"/>
                    </a:cubicBezTo>
                    <a:close/>
                  </a:path>
                </a:pathLst>
              </a:custGeom>
              <a:solidFill>
                <a:srgbClr val="8C5A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7" name="Freeform 375">
                <a:extLst>
                  <a:ext uri="{FF2B5EF4-FFF2-40B4-BE49-F238E27FC236}">
                    <a16:creationId xmlns:a16="http://schemas.microsoft.com/office/drawing/2014/main" id="{3A146031-9233-45F5-A7CA-63096F1C06B9}"/>
                  </a:ext>
                </a:extLst>
              </p:cNvPr>
              <p:cNvSpPr>
                <a:spLocks/>
              </p:cNvSpPr>
              <p:nvPr/>
            </p:nvSpPr>
            <p:spPr bwMode="auto">
              <a:xfrm>
                <a:off x="1067" y="2598"/>
                <a:ext cx="40" cy="84"/>
              </a:xfrm>
              <a:custGeom>
                <a:avLst/>
                <a:gdLst>
                  <a:gd name="T0" fmla="*/ 16 w 36"/>
                  <a:gd name="T1" fmla="*/ 71 h 75"/>
                  <a:gd name="T2" fmla="*/ 0 w 36"/>
                  <a:gd name="T3" fmla="*/ 67 h 75"/>
                  <a:gd name="T4" fmla="*/ 13 w 36"/>
                  <a:gd name="T5" fmla="*/ 55 h 75"/>
                  <a:gd name="T6" fmla="*/ 25 w 36"/>
                  <a:gd name="T7" fmla="*/ 13 h 75"/>
                  <a:gd name="T8" fmla="*/ 34 w 36"/>
                  <a:gd name="T9" fmla="*/ 3 h 75"/>
                  <a:gd name="T10" fmla="*/ 36 w 36"/>
                  <a:gd name="T11" fmla="*/ 5 h 75"/>
                  <a:gd name="T12" fmla="*/ 16 w 36"/>
                  <a:gd name="T13" fmla="*/ 71 h 75"/>
                </a:gdLst>
                <a:ahLst/>
                <a:cxnLst>
                  <a:cxn ang="0">
                    <a:pos x="T0" y="T1"/>
                  </a:cxn>
                  <a:cxn ang="0">
                    <a:pos x="T2" y="T3"/>
                  </a:cxn>
                  <a:cxn ang="0">
                    <a:pos x="T4" y="T5"/>
                  </a:cxn>
                  <a:cxn ang="0">
                    <a:pos x="T6" y="T7"/>
                  </a:cxn>
                  <a:cxn ang="0">
                    <a:pos x="T8" y="T9"/>
                  </a:cxn>
                  <a:cxn ang="0">
                    <a:pos x="T10" y="T11"/>
                  </a:cxn>
                  <a:cxn ang="0">
                    <a:pos x="T12" y="T13"/>
                  </a:cxn>
                </a:cxnLst>
                <a:rect l="0" t="0" r="r" b="b"/>
                <a:pathLst>
                  <a:path w="36" h="75">
                    <a:moveTo>
                      <a:pt x="16" y="71"/>
                    </a:moveTo>
                    <a:cubicBezTo>
                      <a:pt x="10" y="70"/>
                      <a:pt x="4" y="75"/>
                      <a:pt x="0" y="67"/>
                    </a:cubicBezTo>
                    <a:cubicBezTo>
                      <a:pt x="11" y="70"/>
                      <a:pt x="11" y="61"/>
                      <a:pt x="13" y="55"/>
                    </a:cubicBezTo>
                    <a:cubicBezTo>
                      <a:pt x="17" y="41"/>
                      <a:pt x="20" y="27"/>
                      <a:pt x="25" y="13"/>
                    </a:cubicBezTo>
                    <a:cubicBezTo>
                      <a:pt x="26" y="9"/>
                      <a:pt x="24" y="0"/>
                      <a:pt x="34" y="3"/>
                    </a:cubicBezTo>
                    <a:cubicBezTo>
                      <a:pt x="35" y="4"/>
                      <a:pt x="35" y="4"/>
                      <a:pt x="36" y="5"/>
                    </a:cubicBezTo>
                    <a:cubicBezTo>
                      <a:pt x="29" y="27"/>
                      <a:pt x="22" y="49"/>
                      <a:pt x="16" y="71"/>
                    </a:cubicBezTo>
                    <a:close/>
                  </a:path>
                </a:pathLst>
              </a:custGeom>
              <a:solidFill>
                <a:srgbClr val="B38C7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8" name="Freeform 376">
                <a:extLst>
                  <a:ext uri="{FF2B5EF4-FFF2-40B4-BE49-F238E27FC236}">
                    <a16:creationId xmlns:a16="http://schemas.microsoft.com/office/drawing/2014/main" id="{4A429301-6871-453D-A837-1E4C6D9CAFA1}"/>
                  </a:ext>
                </a:extLst>
              </p:cNvPr>
              <p:cNvSpPr>
                <a:spLocks/>
              </p:cNvSpPr>
              <p:nvPr/>
            </p:nvSpPr>
            <p:spPr bwMode="auto">
              <a:xfrm>
                <a:off x="950" y="2426"/>
                <a:ext cx="46" cy="100"/>
              </a:xfrm>
              <a:custGeom>
                <a:avLst/>
                <a:gdLst>
                  <a:gd name="T0" fmla="*/ 3 w 41"/>
                  <a:gd name="T1" fmla="*/ 89 h 89"/>
                  <a:gd name="T2" fmla="*/ 12 w 41"/>
                  <a:gd name="T3" fmla="*/ 58 h 89"/>
                  <a:gd name="T4" fmla="*/ 41 w 41"/>
                  <a:gd name="T5" fmla="*/ 0 h 89"/>
                  <a:gd name="T6" fmla="*/ 3 w 41"/>
                  <a:gd name="T7" fmla="*/ 89 h 89"/>
                </a:gdLst>
                <a:ahLst/>
                <a:cxnLst>
                  <a:cxn ang="0">
                    <a:pos x="T0" y="T1"/>
                  </a:cxn>
                  <a:cxn ang="0">
                    <a:pos x="T2" y="T3"/>
                  </a:cxn>
                  <a:cxn ang="0">
                    <a:pos x="T4" y="T5"/>
                  </a:cxn>
                  <a:cxn ang="0">
                    <a:pos x="T6" y="T7"/>
                  </a:cxn>
                </a:cxnLst>
                <a:rect l="0" t="0" r="r" b="b"/>
                <a:pathLst>
                  <a:path w="41" h="89">
                    <a:moveTo>
                      <a:pt x="3" y="89"/>
                    </a:moveTo>
                    <a:cubicBezTo>
                      <a:pt x="0" y="77"/>
                      <a:pt x="8" y="68"/>
                      <a:pt x="12" y="58"/>
                    </a:cubicBezTo>
                    <a:cubicBezTo>
                      <a:pt x="21" y="38"/>
                      <a:pt x="30" y="18"/>
                      <a:pt x="41" y="0"/>
                    </a:cubicBezTo>
                    <a:cubicBezTo>
                      <a:pt x="31" y="31"/>
                      <a:pt x="20" y="61"/>
                      <a:pt x="3" y="89"/>
                    </a:cubicBezTo>
                    <a:close/>
                  </a:path>
                </a:pathLst>
              </a:custGeom>
              <a:solidFill>
                <a:srgbClr val="906E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9" name="Freeform 377">
                <a:extLst>
                  <a:ext uri="{FF2B5EF4-FFF2-40B4-BE49-F238E27FC236}">
                    <a16:creationId xmlns:a16="http://schemas.microsoft.com/office/drawing/2014/main" id="{E03F1F0D-47BB-4827-8C0E-92A1F6C11F80}"/>
                  </a:ext>
                </a:extLst>
              </p:cNvPr>
              <p:cNvSpPr>
                <a:spLocks/>
              </p:cNvSpPr>
              <p:nvPr/>
            </p:nvSpPr>
            <p:spPr bwMode="auto">
              <a:xfrm>
                <a:off x="1631" y="2305"/>
                <a:ext cx="16" cy="91"/>
              </a:xfrm>
              <a:custGeom>
                <a:avLst/>
                <a:gdLst>
                  <a:gd name="T0" fmla="*/ 14 w 14"/>
                  <a:gd name="T1" fmla="*/ 81 h 81"/>
                  <a:gd name="T2" fmla="*/ 2 w 14"/>
                  <a:gd name="T3" fmla="*/ 1 h 81"/>
                  <a:gd name="T4" fmla="*/ 7 w 14"/>
                  <a:gd name="T5" fmla="*/ 0 h 81"/>
                  <a:gd name="T6" fmla="*/ 14 w 14"/>
                  <a:gd name="T7" fmla="*/ 81 h 81"/>
                </a:gdLst>
                <a:ahLst/>
                <a:cxnLst>
                  <a:cxn ang="0">
                    <a:pos x="T0" y="T1"/>
                  </a:cxn>
                  <a:cxn ang="0">
                    <a:pos x="T2" y="T3"/>
                  </a:cxn>
                  <a:cxn ang="0">
                    <a:pos x="T4" y="T5"/>
                  </a:cxn>
                  <a:cxn ang="0">
                    <a:pos x="T6" y="T7"/>
                  </a:cxn>
                </a:cxnLst>
                <a:rect l="0" t="0" r="r" b="b"/>
                <a:pathLst>
                  <a:path w="14" h="81">
                    <a:moveTo>
                      <a:pt x="14" y="81"/>
                    </a:moveTo>
                    <a:cubicBezTo>
                      <a:pt x="4" y="55"/>
                      <a:pt x="0" y="28"/>
                      <a:pt x="2" y="1"/>
                    </a:cubicBezTo>
                    <a:cubicBezTo>
                      <a:pt x="4" y="0"/>
                      <a:pt x="5" y="0"/>
                      <a:pt x="7" y="0"/>
                    </a:cubicBezTo>
                    <a:cubicBezTo>
                      <a:pt x="10" y="27"/>
                      <a:pt x="12" y="54"/>
                      <a:pt x="14" y="81"/>
                    </a:cubicBezTo>
                    <a:close/>
                  </a:path>
                </a:pathLst>
              </a:custGeom>
              <a:solidFill>
                <a:srgbClr val="B591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0" name="Freeform 378">
                <a:extLst>
                  <a:ext uri="{FF2B5EF4-FFF2-40B4-BE49-F238E27FC236}">
                    <a16:creationId xmlns:a16="http://schemas.microsoft.com/office/drawing/2014/main" id="{4BF28A33-4683-450D-BB0F-63FCE149B217}"/>
                  </a:ext>
                </a:extLst>
              </p:cNvPr>
              <p:cNvSpPr>
                <a:spLocks/>
              </p:cNvSpPr>
              <p:nvPr/>
            </p:nvSpPr>
            <p:spPr bwMode="auto">
              <a:xfrm>
                <a:off x="1443" y="2243"/>
                <a:ext cx="18" cy="121"/>
              </a:xfrm>
              <a:custGeom>
                <a:avLst/>
                <a:gdLst>
                  <a:gd name="T0" fmla="*/ 8 w 16"/>
                  <a:gd name="T1" fmla="*/ 0 h 108"/>
                  <a:gd name="T2" fmla="*/ 12 w 16"/>
                  <a:gd name="T3" fmla="*/ 0 h 108"/>
                  <a:gd name="T4" fmla="*/ 7 w 16"/>
                  <a:gd name="T5" fmla="*/ 108 h 108"/>
                  <a:gd name="T6" fmla="*/ 8 w 16"/>
                  <a:gd name="T7" fmla="*/ 0 h 108"/>
                </a:gdLst>
                <a:ahLst/>
                <a:cxnLst>
                  <a:cxn ang="0">
                    <a:pos x="T0" y="T1"/>
                  </a:cxn>
                  <a:cxn ang="0">
                    <a:pos x="T2" y="T3"/>
                  </a:cxn>
                  <a:cxn ang="0">
                    <a:pos x="T4" y="T5"/>
                  </a:cxn>
                  <a:cxn ang="0">
                    <a:pos x="T6" y="T7"/>
                  </a:cxn>
                </a:cxnLst>
                <a:rect l="0" t="0" r="r" b="b"/>
                <a:pathLst>
                  <a:path w="16" h="108">
                    <a:moveTo>
                      <a:pt x="8" y="0"/>
                    </a:moveTo>
                    <a:cubicBezTo>
                      <a:pt x="9" y="0"/>
                      <a:pt x="11" y="0"/>
                      <a:pt x="12" y="0"/>
                    </a:cubicBezTo>
                    <a:cubicBezTo>
                      <a:pt x="16" y="36"/>
                      <a:pt x="5" y="72"/>
                      <a:pt x="7" y="108"/>
                    </a:cubicBezTo>
                    <a:cubicBezTo>
                      <a:pt x="0" y="72"/>
                      <a:pt x="5" y="36"/>
                      <a:pt x="8" y="0"/>
                    </a:cubicBezTo>
                    <a:close/>
                  </a:path>
                </a:pathLst>
              </a:custGeom>
              <a:solidFill>
                <a:srgbClr val="926A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1" name="Freeform 379">
                <a:extLst>
                  <a:ext uri="{FF2B5EF4-FFF2-40B4-BE49-F238E27FC236}">
                    <a16:creationId xmlns:a16="http://schemas.microsoft.com/office/drawing/2014/main" id="{D01AAE1A-7801-4CA1-8106-C3779ADBDB5D}"/>
                  </a:ext>
                </a:extLst>
              </p:cNvPr>
              <p:cNvSpPr>
                <a:spLocks/>
              </p:cNvSpPr>
              <p:nvPr/>
            </p:nvSpPr>
            <p:spPr bwMode="auto">
              <a:xfrm>
                <a:off x="752" y="2432"/>
                <a:ext cx="44" cy="92"/>
              </a:xfrm>
              <a:custGeom>
                <a:avLst/>
                <a:gdLst>
                  <a:gd name="T0" fmla="*/ 19 w 39"/>
                  <a:gd name="T1" fmla="*/ 52 h 82"/>
                  <a:gd name="T2" fmla="*/ 5 w 39"/>
                  <a:gd name="T3" fmla="*/ 82 h 82"/>
                  <a:gd name="T4" fmla="*/ 39 w 39"/>
                  <a:gd name="T5" fmla="*/ 0 h 82"/>
                  <a:gd name="T6" fmla="*/ 19 w 39"/>
                  <a:gd name="T7" fmla="*/ 52 h 82"/>
                </a:gdLst>
                <a:ahLst/>
                <a:cxnLst>
                  <a:cxn ang="0">
                    <a:pos x="T0" y="T1"/>
                  </a:cxn>
                  <a:cxn ang="0">
                    <a:pos x="T2" y="T3"/>
                  </a:cxn>
                  <a:cxn ang="0">
                    <a:pos x="T4" y="T5"/>
                  </a:cxn>
                  <a:cxn ang="0">
                    <a:pos x="T6" y="T7"/>
                  </a:cxn>
                </a:cxnLst>
                <a:rect l="0" t="0" r="r" b="b"/>
                <a:pathLst>
                  <a:path w="39" h="82">
                    <a:moveTo>
                      <a:pt x="19" y="52"/>
                    </a:moveTo>
                    <a:cubicBezTo>
                      <a:pt x="11" y="60"/>
                      <a:pt x="12" y="73"/>
                      <a:pt x="5" y="82"/>
                    </a:cubicBezTo>
                    <a:cubicBezTo>
                      <a:pt x="0" y="65"/>
                      <a:pt x="20" y="16"/>
                      <a:pt x="39" y="0"/>
                    </a:cubicBezTo>
                    <a:cubicBezTo>
                      <a:pt x="35" y="20"/>
                      <a:pt x="19" y="33"/>
                      <a:pt x="19" y="52"/>
                    </a:cubicBezTo>
                    <a:close/>
                  </a:path>
                </a:pathLst>
              </a:custGeom>
              <a:solidFill>
                <a:srgbClr val="8E6B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2" name="Freeform 380">
                <a:extLst>
                  <a:ext uri="{FF2B5EF4-FFF2-40B4-BE49-F238E27FC236}">
                    <a16:creationId xmlns:a16="http://schemas.microsoft.com/office/drawing/2014/main" id="{F63C1214-9456-4AB7-B498-EF29B48348FD}"/>
                  </a:ext>
                </a:extLst>
              </p:cNvPr>
              <p:cNvSpPr>
                <a:spLocks/>
              </p:cNvSpPr>
              <p:nvPr/>
            </p:nvSpPr>
            <p:spPr bwMode="auto">
              <a:xfrm>
                <a:off x="1464" y="1666"/>
                <a:ext cx="14" cy="87"/>
              </a:xfrm>
              <a:custGeom>
                <a:avLst/>
                <a:gdLst>
                  <a:gd name="T0" fmla="*/ 0 w 12"/>
                  <a:gd name="T1" fmla="*/ 77 h 77"/>
                  <a:gd name="T2" fmla="*/ 0 w 12"/>
                  <a:gd name="T3" fmla="*/ 0 h 77"/>
                  <a:gd name="T4" fmla="*/ 0 w 12"/>
                  <a:gd name="T5" fmla="*/ 77 h 77"/>
                </a:gdLst>
                <a:ahLst/>
                <a:cxnLst>
                  <a:cxn ang="0">
                    <a:pos x="T0" y="T1"/>
                  </a:cxn>
                  <a:cxn ang="0">
                    <a:pos x="T2" y="T3"/>
                  </a:cxn>
                  <a:cxn ang="0">
                    <a:pos x="T4" y="T5"/>
                  </a:cxn>
                </a:cxnLst>
                <a:rect l="0" t="0" r="r" b="b"/>
                <a:pathLst>
                  <a:path w="12" h="77">
                    <a:moveTo>
                      <a:pt x="0" y="77"/>
                    </a:moveTo>
                    <a:cubicBezTo>
                      <a:pt x="0" y="51"/>
                      <a:pt x="0" y="25"/>
                      <a:pt x="0" y="0"/>
                    </a:cubicBezTo>
                    <a:cubicBezTo>
                      <a:pt x="9" y="25"/>
                      <a:pt x="12" y="51"/>
                      <a:pt x="0" y="77"/>
                    </a:cubicBezTo>
                    <a:close/>
                  </a:path>
                </a:pathLst>
              </a:custGeom>
              <a:solidFill>
                <a:srgbClr val="BC96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3" name="Freeform 381">
                <a:extLst>
                  <a:ext uri="{FF2B5EF4-FFF2-40B4-BE49-F238E27FC236}">
                    <a16:creationId xmlns:a16="http://schemas.microsoft.com/office/drawing/2014/main" id="{5A1C8FEC-04B8-4D7D-8083-C16352295C50}"/>
                  </a:ext>
                </a:extLst>
              </p:cNvPr>
              <p:cNvSpPr>
                <a:spLocks/>
              </p:cNvSpPr>
              <p:nvPr/>
            </p:nvSpPr>
            <p:spPr bwMode="auto">
              <a:xfrm>
                <a:off x="1123" y="2238"/>
                <a:ext cx="30" cy="101"/>
              </a:xfrm>
              <a:custGeom>
                <a:avLst/>
                <a:gdLst>
                  <a:gd name="T0" fmla="*/ 21 w 27"/>
                  <a:gd name="T1" fmla="*/ 0 h 90"/>
                  <a:gd name="T2" fmla="*/ 25 w 27"/>
                  <a:gd name="T3" fmla="*/ 14 h 90"/>
                  <a:gd name="T4" fmla="*/ 0 w 27"/>
                  <a:gd name="T5" fmla="*/ 90 h 90"/>
                  <a:gd name="T6" fmla="*/ 21 w 27"/>
                  <a:gd name="T7" fmla="*/ 0 h 90"/>
                </a:gdLst>
                <a:ahLst/>
                <a:cxnLst>
                  <a:cxn ang="0">
                    <a:pos x="T0" y="T1"/>
                  </a:cxn>
                  <a:cxn ang="0">
                    <a:pos x="T2" y="T3"/>
                  </a:cxn>
                  <a:cxn ang="0">
                    <a:pos x="T4" y="T5"/>
                  </a:cxn>
                  <a:cxn ang="0">
                    <a:pos x="T6" y="T7"/>
                  </a:cxn>
                </a:cxnLst>
                <a:rect l="0" t="0" r="r" b="b"/>
                <a:pathLst>
                  <a:path w="27" h="90">
                    <a:moveTo>
                      <a:pt x="21" y="0"/>
                    </a:moveTo>
                    <a:cubicBezTo>
                      <a:pt x="27" y="3"/>
                      <a:pt x="26" y="9"/>
                      <a:pt x="25" y="14"/>
                    </a:cubicBezTo>
                    <a:cubicBezTo>
                      <a:pt x="22" y="41"/>
                      <a:pt x="14" y="66"/>
                      <a:pt x="0" y="90"/>
                    </a:cubicBezTo>
                    <a:cubicBezTo>
                      <a:pt x="6" y="60"/>
                      <a:pt x="19" y="31"/>
                      <a:pt x="21" y="0"/>
                    </a:cubicBezTo>
                    <a:close/>
                  </a:path>
                </a:pathLst>
              </a:custGeom>
              <a:solidFill>
                <a:srgbClr val="8569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4" name="Freeform 382">
                <a:extLst>
                  <a:ext uri="{FF2B5EF4-FFF2-40B4-BE49-F238E27FC236}">
                    <a16:creationId xmlns:a16="http://schemas.microsoft.com/office/drawing/2014/main" id="{500E8383-3125-43CD-AD63-1423589AEA8F}"/>
                  </a:ext>
                </a:extLst>
              </p:cNvPr>
              <p:cNvSpPr>
                <a:spLocks/>
              </p:cNvSpPr>
              <p:nvPr/>
            </p:nvSpPr>
            <p:spPr bwMode="auto">
              <a:xfrm>
                <a:off x="1319" y="1411"/>
                <a:ext cx="17" cy="122"/>
              </a:xfrm>
              <a:custGeom>
                <a:avLst/>
                <a:gdLst>
                  <a:gd name="T0" fmla="*/ 6 w 15"/>
                  <a:gd name="T1" fmla="*/ 0 h 108"/>
                  <a:gd name="T2" fmla="*/ 8 w 15"/>
                  <a:gd name="T3" fmla="*/ 46 h 108"/>
                  <a:gd name="T4" fmla="*/ 10 w 15"/>
                  <a:gd name="T5" fmla="*/ 108 h 108"/>
                  <a:gd name="T6" fmla="*/ 10 w 15"/>
                  <a:gd name="T7" fmla="*/ 108 h 108"/>
                  <a:gd name="T8" fmla="*/ 2 w 15"/>
                  <a:gd name="T9" fmla="*/ 94 h 108"/>
                  <a:gd name="T10" fmla="*/ 6 w 15"/>
                  <a:gd name="T11" fmla="*/ 0 h 108"/>
                  <a:gd name="T12" fmla="*/ 6 w 15"/>
                  <a:gd name="T13" fmla="*/ 0 h 108"/>
                </a:gdLst>
                <a:ahLst/>
                <a:cxnLst>
                  <a:cxn ang="0">
                    <a:pos x="T0" y="T1"/>
                  </a:cxn>
                  <a:cxn ang="0">
                    <a:pos x="T2" y="T3"/>
                  </a:cxn>
                  <a:cxn ang="0">
                    <a:pos x="T4" y="T5"/>
                  </a:cxn>
                  <a:cxn ang="0">
                    <a:pos x="T6" y="T7"/>
                  </a:cxn>
                  <a:cxn ang="0">
                    <a:pos x="T8" y="T9"/>
                  </a:cxn>
                  <a:cxn ang="0">
                    <a:pos x="T10" y="T11"/>
                  </a:cxn>
                  <a:cxn ang="0">
                    <a:pos x="T12" y="T13"/>
                  </a:cxn>
                </a:cxnLst>
                <a:rect l="0" t="0" r="r" b="b"/>
                <a:pathLst>
                  <a:path w="15" h="108">
                    <a:moveTo>
                      <a:pt x="6" y="0"/>
                    </a:moveTo>
                    <a:cubicBezTo>
                      <a:pt x="15" y="15"/>
                      <a:pt x="9" y="31"/>
                      <a:pt x="8" y="46"/>
                    </a:cubicBezTo>
                    <a:cubicBezTo>
                      <a:pt x="8" y="67"/>
                      <a:pt x="3" y="88"/>
                      <a:pt x="10" y="108"/>
                    </a:cubicBezTo>
                    <a:cubicBezTo>
                      <a:pt x="10" y="108"/>
                      <a:pt x="10" y="108"/>
                      <a:pt x="10" y="108"/>
                    </a:cubicBezTo>
                    <a:cubicBezTo>
                      <a:pt x="0" y="108"/>
                      <a:pt x="2" y="100"/>
                      <a:pt x="2" y="94"/>
                    </a:cubicBezTo>
                    <a:cubicBezTo>
                      <a:pt x="1" y="62"/>
                      <a:pt x="1" y="31"/>
                      <a:pt x="6" y="0"/>
                    </a:cubicBezTo>
                    <a:cubicBezTo>
                      <a:pt x="6" y="0"/>
                      <a:pt x="6" y="0"/>
                      <a:pt x="6" y="0"/>
                    </a:cubicBezTo>
                    <a:close/>
                  </a:path>
                </a:pathLst>
              </a:custGeom>
              <a:solidFill>
                <a:srgbClr val="8066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5" name="Freeform 383">
                <a:extLst>
                  <a:ext uri="{FF2B5EF4-FFF2-40B4-BE49-F238E27FC236}">
                    <a16:creationId xmlns:a16="http://schemas.microsoft.com/office/drawing/2014/main" id="{8252381F-0415-476A-AE80-45B927C92A9F}"/>
                  </a:ext>
                </a:extLst>
              </p:cNvPr>
              <p:cNvSpPr>
                <a:spLocks/>
              </p:cNvSpPr>
              <p:nvPr/>
            </p:nvSpPr>
            <p:spPr bwMode="auto">
              <a:xfrm>
                <a:off x="1012" y="1819"/>
                <a:ext cx="35" cy="103"/>
              </a:xfrm>
              <a:custGeom>
                <a:avLst/>
                <a:gdLst>
                  <a:gd name="T0" fmla="*/ 27 w 32"/>
                  <a:gd name="T1" fmla="*/ 0 h 91"/>
                  <a:gd name="T2" fmla="*/ 32 w 32"/>
                  <a:gd name="T3" fmla="*/ 9 h 91"/>
                  <a:gd name="T4" fmla="*/ 5 w 32"/>
                  <a:gd name="T5" fmla="*/ 91 h 91"/>
                  <a:gd name="T6" fmla="*/ 0 w 32"/>
                  <a:gd name="T7" fmla="*/ 90 h 91"/>
                  <a:gd name="T8" fmla="*/ 27 w 32"/>
                  <a:gd name="T9" fmla="*/ 0 h 91"/>
                </a:gdLst>
                <a:ahLst/>
                <a:cxnLst>
                  <a:cxn ang="0">
                    <a:pos x="T0" y="T1"/>
                  </a:cxn>
                  <a:cxn ang="0">
                    <a:pos x="T2" y="T3"/>
                  </a:cxn>
                  <a:cxn ang="0">
                    <a:pos x="T4" y="T5"/>
                  </a:cxn>
                  <a:cxn ang="0">
                    <a:pos x="T6" y="T7"/>
                  </a:cxn>
                  <a:cxn ang="0">
                    <a:pos x="T8" y="T9"/>
                  </a:cxn>
                </a:cxnLst>
                <a:rect l="0" t="0" r="r" b="b"/>
                <a:pathLst>
                  <a:path w="32" h="91">
                    <a:moveTo>
                      <a:pt x="27" y="0"/>
                    </a:moveTo>
                    <a:cubicBezTo>
                      <a:pt x="28" y="3"/>
                      <a:pt x="28" y="7"/>
                      <a:pt x="32" y="9"/>
                    </a:cubicBezTo>
                    <a:cubicBezTo>
                      <a:pt x="23" y="36"/>
                      <a:pt x="14" y="64"/>
                      <a:pt x="5" y="91"/>
                    </a:cubicBezTo>
                    <a:cubicBezTo>
                      <a:pt x="4" y="91"/>
                      <a:pt x="2" y="90"/>
                      <a:pt x="0" y="90"/>
                    </a:cubicBezTo>
                    <a:cubicBezTo>
                      <a:pt x="9" y="60"/>
                      <a:pt x="18" y="30"/>
                      <a:pt x="27" y="0"/>
                    </a:cubicBezTo>
                    <a:close/>
                  </a:path>
                </a:pathLst>
              </a:custGeom>
              <a:solidFill>
                <a:srgbClr val="9C77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6" name="Freeform 384">
                <a:extLst>
                  <a:ext uri="{FF2B5EF4-FFF2-40B4-BE49-F238E27FC236}">
                    <a16:creationId xmlns:a16="http://schemas.microsoft.com/office/drawing/2014/main" id="{B3E2ACBA-1166-4BB5-8CA6-6AFAF9EC5556}"/>
                  </a:ext>
                </a:extLst>
              </p:cNvPr>
              <p:cNvSpPr>
                <a:spLocks/>
              </p:cNvSpPr>
              <p:nvPr/>
            </p:nvSpPr>
            <p:spPr bwMode="auto">
              <a:xfrm>
                <a:off x="1658" y="1798"/>
                <a:ext cx="17" cy="94"/>
              </a:xfrm>
              <a:custGeom>
                <a:avLst/>
                <a:gdLst>
                  <a:gd name="T0" fmla="*/ 0 w 15"/>
                  <a:gd name="T1" fmla="*/ 9 h 84"/>
                  <a:gd name="T2" fmla="*/ 5 w 15"/>
                  <a:gd name="T3" fmla="*/ 0 h 84"/>
                  <a:gd name="T4" fmla="*/ 14 w 15"/>
                  <a:gd name="T5" fmla="*/ 79 h 84"/>
                  <a:gd name="T6" fmla="*/ 9 w 15"/>
                  <a:gd name="T7" fmla="*/ 84 h 84"/>
                  <a:gd name="T8" fmla="*/ 0 w 15"/>
                  <a:gd name="T9" fmla="*/ 9 h 84"/>
                </a:gdLst>
                <a:ahLst/>
                <a:cxnLst>
                  <a:cxn ang="0">
                    <a:pos x="T0" y="T1"/>
                  </a:cxn>
                  <a:cxn ang="0">
                    <a:pos x="T2" y="T3"/>
                  </a:cxn>
                  <a:cxn ang="0">
                    <a:pos x="T4" y="T5"/>
                  </a:cxn>
                  <a:cxn ang="0">
                    <a:pos x="T6" y="T7"/>
                  </a:cxn>
                  <a:cxn ang="0">
                    <a:pos x="T8" y="T9"/>
                  </a:cxn>
                </a:cxnLst>
                <a:rect l="0" t="0" r="r" b="b"/>
                <a:pathLst>
                  <a:path w="15" h="84">
                    <a:moveTo>
                      <a:pt x="0" y="9"/>
                    </a:moveTo>
                    <a:cubicBezTo>
                      <a:pt x="1" y="6"/>
                      <a:pt x="1" y="2"/>
                      <a:pt x="5" y="0"/>
                    </a:cubicBezTo>
                    <a:cubicBezTo>
                      <a:pt x="15" y="26"/>
                      <a:pt x="12" y="53"/>
                      <a:pt x="14" y="79"/>
                    </a:cubicBezTo>
                    <a:cubicBezTo>
                      <a:pt x="12" y="81"/>
                      <a:pt x="11" y="82"/>
                      <a:pt x="9" y="84"/>
                    </a:cubicBezTo>
                    <a:cubicBezTo>
                      <a:pt x="6" y="59"/>
                      <a:pt x="3" y="34"/>
                      <a:pt x="0" y="9"/>
                    </a:cubicBezTo>
                    <a:close/>
                  </a:path>
                </a:pathLst>
              </a:custGeom>
              <a:solidFill>
                <a:srgbClr val="966E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7" name="Freeform 385">
                <a:extLst>
                  <a:ext uri="{FF2B5EF4-FFF2-40B4-BE49-F238E27FC236}">
                    <a16:creationId xmlns:a16="http://schemas.microsoft.com/office/drawing/2014/main" id="{C02BC164-EDE4-464A-9754-D5EF982ECA7B}"/>
                  </a:ext>
                </a:extLst>
              </p:cNvPr>
              <p:cNvSpPr>
                <a:spLocks/>
              </p:cNvSpPr>
              <p:nvPr/>
            </p:nvSpPr>
            <p:spPr bwMode="auto">
              <a:xfrm>
                <a:off x="651" y="2375"/>
                <a:ext cx="48" cy="77"/>
              </a:xfrm>
              <a:custGeom>
                <a:avLst/>
                <a:gdLst>
                  <a:gd name="T0" fmla="*/ 21 w 43"/>
                  <a:gd name="T1" fmla="*/ 10 h 68"/>
                  <a:gd name="T2" fmla="*/ 26 w 43"/>
                  <a:gd name="T3" fmla="*/ 10 h 68"/>
                  <a:gd name="T4" fmla="*/ 39 w 43"/>
                  <a:gd name="T5" fmla="*/ 5 h 68"/>
                  <a:gd name="T6" fmla="*/ 38 w 43"/>
                  <a:gd name="T7" fmla="*/ 17 h 68"/>
                  <a:gd name="T8" fmla="*/ 0 w 43"/>
                  <a:gd name="T9" fmla="*/ 68 h 68"/>
                  <a:gd name="T10" fmla="*/ 19 w 43"/>
                  <a:gd name="T11" fmla="*/ 28 h 68"/>
                  <a:gd name="T12" fmla="*/ 21 w 43"/>
                  <a:gd name="T13" fmla="*/ 10 h 68"/>
                </a:gdLst>
                <a:ahLst/>
                <a:cxnLst>
                  <a:cxn ang="0">
                    <a:pos x="T0" y="T1"/>
                  </a:cxn>
                  <a:cxn ang="0">
                    <a:pos x="T2" y="T3"/>
                  </a:cxn>
                  <a:cxn ang="0">
                    <a:pos x="T4" y="T5"/>
                  </a:cxn>
                  <a:cxn ang="0">
                    <a:pos x="T6" y="T7"/>
                  </a:cxn>
                  <a:cxn ang="0">
                    <a:pos x="T8" y="T9"/>
                  </a:cxn>
                  <a:cxn ang="0">
                    <a:pos x="T10" y="T11"/>
                  </a:cxn>
                  <a:cxn ang="0">
                    <a:pos x="T12" y="T13"/>
                  </a:cxn>
                </a:cxnLst>
                <a:rect l="0" t="0" r="r" b="b"/>
                <a:pathLst>
                  <a:path w="43" h="68">
                    <a:moveTo>
                      <a:pt x="21" y="10"/>
                    </a:moveTo>
                    <a:cubicBezTo>
                      <a:pt x="23" y="10"/>
                      <a:pt x="24" y="10"/>
                      <a:pt x="26" y="10"/>
                    </a:cubicBezTo>
                    <a:cubicBezTo>
                      <a:pt x="30" y="8"/>
                      <a:pt x="33" y="0"/>
                      <a:pt x="39" y="5"/>
                    </a:cubicBezTo>
                    <a:cubicBezTo>
                      <a:pt x="43" y="8"/>
                      <a:pt x="41" y="15"/>
                      <a:pt x="38" y="17"/>
                    </a:cubicBezTo>
                    <a:cubicBezTo>
                      <a:pt x="21" y="31"/>
                      <a:pt x="18" y="54"/>
                      <a:pt x="0" y="68"/>
                    </a:cubicBezTo>
                    <a:cubicBezTo>
                      <a:pt x="7" y="55"/>
                      <a:pt x="13" y="41"/>
                      <a:pt x="19" y="28"/>
                    </a:cubicBezTo>
                    <a:cubicBezTo>
                      <a:pt x="22" y="22"/>
                      <a:pt x="28" y="17"/>
                      <a:pt x="21" y="10"/>
                    </a:cubicBezTo>
                    <a:close/>
                  </a:path>
                </a:pathLst>
              </a:custGeom>
              <a:solidFill>
                <a:srgbClr val="967A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8" name="Freeform 386">
                <a:extLst>
                  <a:ext uri="{FF2B5EF4-FFF2-40B4-BE49-F238E27FC236}">
                    <a16:creationId xmlns:a16="http://schemas.microsoft.com/office/drawing/2014/main" id="{17430741-8F93-4BBA-8F9E-A6A1BBFAC695}"/>
                  </a:ext>
                </a:extLst>
              </p:cNvPr>
              <p:cNvSpPr>
                <a:spLocks/>
              </p:cNvSpPr>
              <p:nvPr/>
            </p:nvSpPr>
            <p:spPr bwMode="auto">
              <a:xfrm>
                <a:off x="1488" y="1663"/>
                <a:ext cx="16" cy="100"/>
              </a:xfrm>
              <a:custGeom>
                <a:avLst/>
                <a:gdLst>
                  <a:gd name="T0" fmla="*/ 4 w 14"/>
                  <a:gd name="T1" fmla="*/ 0 h 89"/>
                  <a:gd name="T2" fmla="*/ 8 w 14"/>
                  <a:gd name="T3" fmla="*/ 0 h 89"/>
                  <a:gd name="T4" fmla="*/ 4 w 14"/>
                  <a:gd name="T5" fmla="*/ 89 h 89"/>
                  <a:gd name="T6" fmla="*/ 4 w 14"/>
                  <a:gd name="T7" fmla="*/ 0 h 89"/>
                </a:gdLst>
                <a:ahLst/>
                <a:cxnLst>
                  <a:cxn ang="0">
                    <a:pos x="T0" y="T1"/>
                  </a:cxn>
                  <a:cxn ang="0">
                    <a:pos x="T2" y="T3"/>
                  </a:cxn>
                  <a:cxn ang="0">
                    <a:pos x="T4" y="T5"/>
                  </a:cxn>
                  <a:cxn ang="0">
                    <a:pos x="T6" y="T7"/>
                  </a:cxn>
                </a:cxnLst>
                <a:rect l="0" t="0" r="r" b="b"/>
                <a:pathLst>
                  <a:path w="14" h="89">
                    <a:moveTo>
                      <a:pt x="4" y="0"/>
                    </a:moveTo>
                    <a:cubicBezTo>
                      <a:pt x="5" y="0"/>
                      <a:pt x="7" y="0"/>
                      <a:pt x="8" y="0"/>
                    </a:cubicBezTo>
                    <a:cubicBezTo>
                      <a:pt x="8" y="30"/>
                      <a:pt x="14" y="60"/>
                      <a:pt x="4" y="89"/>
                    </a:cubicBezTo>
                    <a:cubicBezTo>
                      <a:pt x="4" y="59"/>
                      <a:pt x="0" y="30"/>
                      <a:pt x="4" y="0"/>
                    </a:cubicBezTo>
                    <a:close/>
                  </a:path>
                </a:pathLst>
              </a:custGeom>
              <a:solidFill>
                <a:srgbClr val="B78C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9" name="Freeform 387">
                <a:extLst>
                  <a:ext uri="{FF2B5EF4-FFF2-40B4-BE49-F238E27FC236}">
                    <a16:creationId xmlns:a16="http://schemas.microsoft.com/office/drawing/2014/main" id="{86775C0A-152E-4071-A1C5-B93C3A60B7CA}"/>
                  </a:ext>
                </a:extLst>
              </p:cNvPr>
              <p:cNvSpPr>
                <a:spLocks/>
              </p:cNvSpPr>
              <p:nvPr/>
            </p:nvSpPr>
            <p:spPr bwMode="auto">
              <a:xfrm>
                <a:off x="913" y="2512"/>
                <a:ext cx="40" cy="91"/>
              </a:xfrm>
              <a:custGeom>
                <a:avLst/>
                <a:gdLst>
                  <a:gd name="T0" fmla="*/ 36 w 36"/>
                  <a:gd name="T1" fmla="*/ 12 h 81"/>
                  <a:gd name="T2" fmla="*/ 0 w 36"/>
                  <a:gd name="T3" fmla="*/ 81 h 81"/>
                  <a:gd name="T4" fmla="*/ 25 w 36"/>
                  <a:gd name="T5" fmla="*/ 10 h 81"/>
                  <a:gd name="T6" fmla="*/ 36 w 36"/>
                  <a:gd name="T7" fmla="*/ 12 h 81"/>
                </a:gdLst>
                <a:ahLst/>
                <a:cxnLst>
                  <a:cxn ang="0">
                    <a:pos x="T0" y="T1"/>
                  </a:cxn>
                  <a:cxn ang="0">
                    <a:pos x="T2" y="T3"/>
                  </a:cxn>
                  <a:cxn ang="0">
                    <a:pos x="T4" y="T5"/>
                  </a:cxn>
                  <a:cxn ang="0">
                    <a:pos x="T6" y="T7"/>
                  </a:cxn>
                </a:cxnLst>
                <a:rect l="0" t="0" r="r" b="b"/>
                <a:pathLst>
                  <a:path w="36" h="81">
                    <a:moveTo>
                      <a:pt x="36" y="12"/>
                    </a:moveTo>
                    <a:cubicBezTo>
                      <a:pt x="22" y="34"/>
                      <a:pt x="16" y="60"/>
                      <a:pt x="0" y="81"/>
                    </a:cubicBezTo>
                    <a:cubicBezTo>
                      <a:pt x="8" y="57"/>
                      <a:pt x="16" y="33"/>
                      <a:pt x="25" y="10"/>
                    </a:cubicBezTo>
                    <a:cubicBezTo>
                      <a:pt x="29" y="0"/>
                      <a:pt x="33" y="10"/>
                      <a:pt x="36" y="12"/>
                    </a:cubicBezTo>
                    <a:close/>
                  </a:path>
                </a:pathLst>
              </a:custGeom>
              <a:solidFill>
                <a:srgbClr val="906E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0" name="Freeform 388">
                <a:extLst>
                  <a:ext uri="{FF2B5EF4-FFF2-40B4-BE49-F238E27FC236}">
                    <a16:creationId xmlns:a16="http://schemas.microsoft.com/office/drawing/2014/main" id="{570A9C2E-AE3F-4026-826C-164A14C0C3DE}"/>
                  </a:ext>
                </a:extLst>
              </p:cNvPr>
              <p:cNvSpPr>
                <a:spLocks/>
              </p:cNvSpPr>
              <p:nvPr/>
            </p:nvSpPr>
            <p:spPr bwMode="auto">
              <a:xfrm>
                <a:off x="1136" y="1286"/>
                <a:ext cx="46" cy="94"/>
              </a:xfrm>
              <a:custGeom>
                <a:avLst/>
                <a:gdLst>
                  <a:gd name="T0" fmla="*/ 5 w 41"/>
                  <a:gd name="T1" fmla="*/ 84 h 84"/>
                  <a:gd name="T2" fmla="*/ 0 w 41"/>
                  <a:gd name="T3" fmla="*/ 79 h 84"/>
                  <a:gd name="T4" fmla="*/ 35 w 41"/>
                  <a:gd name="T5" fmla="*/ 0 h 84"/>
                  <a:gd name="T6" fmla="*/ 41 w 41"/>
                  <a:gd name="T7" fmla="*/ 2 h 84"/>
                  <a:gd name="T8" fmla="*/ 5 w 41"/>
                  <a:gd name="T9" fmla="*/ 84 h 84"/>
                </a:gdLst>
                <a:ahLst/>
                <a:cxnLst>
                  <a:cxn ang="0">
                    <a:pos x="T0" y="T1"/>
                  </a:cxn>
                  <a:cxn ang="0">
                    <a:pos x="T2" y="T3"/>
                  </a:cxn>
                  <a:cxn ang="0">
                    <a:pos x="T4" y="T5"/>
                  </a:cxn>
                  <a:cxn ang="0">
                    <a:pos x="T6" y="T7"/>
                  </a:cxn>
                  <a:cxn ang="0">
                    <a:pos x="T8" y="T9"/>
                  </a:cxn>
                </a:cxnLst>
                <a:rect l="0" t="0" r="r" b="b"/>
                <a:pathLst>
                  <a:path w="41" h="84">
                    <a:moveTo>
                      <a:pt x="5" y="84"/>
                    </a:moveTo>
                    <a:cubicBezTo>
                      <a:pt x="3" y="82"/>
                      <a:pt x="2" y="81"/>
                      <a:pt x="0" y="79"/>
                    </a:cubicBezTo>
                    <a:cubicBezTo>
                      <a:pt x="12" y="53"/>
                      <a:pt x="21" y="25"/>
                      <a:pt x="35" y="0"/>
                    </a:cubicBezTo>
                    <a:cubicBezTo>
                      <a:pt x="37" y="0"/>
                      <a:pt x="39" y="1"/>
                      <a:pt x="41" y="2"/>
                    </a:cubicBezTo>
                    <a:cubicBezTo>
                      <a:pt x="29" y="29"/>
                      <a:pt x="17" y="56"/>
                      <a:pt x="5" y="84"/>
                    </a:cubicBezTo>
                    <a:close/>
                  </a:path>
                </a:pathLst>
              </a:custGeom>
              <a:solidFill>
                <a:srgbClr val="7452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1" name="Freeform 389">
                <a:extLst>
                  <a:ext uri="{FF2B5EF4-FFF2-40B4-BE49-F238E27FC236}">
                    <a16:creationId xmlns:a16="http://schemas.microsoft.com/office/drawing/2014/main" id="{360D2C29-A66A-465B-ACA7-0BA0254CEB9A}"/>
                  </a:ext>
                </a:extLst>
              </p:cNvPr>
              <p:cNvSpPr>
                <a:spLocks/>
              </p:cNvSpPr>
              <p:nvPr/>
            </p:nvSpPr>
            <p:spPr bwMode="auto">
              <a:xfrm>
                <a:off x="947" y="2173"/>
                <a:ext cx="30" cy="91"/>
              </a:xfrm>
              <a:custGeom>
                <a:avLst/>
                <a:gdLst>
                  <a:gd name="T0" fmla="*/ 25 w 26"/>
                  <a:gd name="T1" fmla="*/ 0 h 81"/>
                  <a:gd name="T2" fmla="*/ 6 w 26"/>
                  <a:gd name="T3" fmla="*/ 81 h 81"/>
                  <a:gd name="T4" fmla="*/ 0 w 26"/>
                  <a:gd name="T5" fmla="*/ 79 h 81"/>
                  <a:gd name="T6" fmla="*/ 25 w 26"/>
                  <a:gd name="T7" fmla="*/ 0 h 81"/>
                </a:gdLst>
                <a:ahLst/>
                <a:cxnLst>
                  <a:cxn ang="0">
                    <a:pos x="T0" y="T1"/>
                  </a:cxn>
                  <a:cxn ang="0">
                    <a:pos x="T2" y="T3"/>
                  </a:cxn>
                  <a:cxn ang="0">
                    <a:pos x="T4" y="T5"/>
                  </a:cxn>
                  <a:cxn ang="0">
                    <a:pos x="T6" y="T7"/>
                  </a:cxn>
                </a:cxnLst>
                <a:rect l="0" t="0" r="r" b="b"/>
                <a:pathLst>
                  <a:path w="26" h="81">
                    <a:moveTo>
                      <a:pt x="25" y="0"/>
                    </a:moveTo>
                    <a:cubicBezTo>
                      <a:pt x="26" y="30"/>
                      <a:pt x="15" y="55"/>
                      <a:pt x="6" y="81"/>
                    </a:cubicBezTo>
                    <a:cubicBezTo>
                      <a:pt x="4" y="80"/>
                      <a:pt x="2" y="80"/>
                      <a:pt x="0" y="79"/>
                    </a:cubicBezTo>
                    <a:cubicBezTo>
                      <a:pt x="8" y="53"/>
                      <a:pt x="17" y="27"/>
                      <a:pt x="25" y="0"/>
                    </a:cubicBezTo>
                    <a:close/>
                  </a:path>
                </a:pathLst>
              </a:custGeom>
              <a:solidFill>
                <a:srgbClr val="9270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2" name="Freeform 390">
                <a:extLst>
                  <a:ext uri="{FF2B5EF4-FFF2-40B4-BE49-F238E27FC236}">
                    <a16:creationId xmlns:a16="http://schemas.microsoft.com/office/drawing/2014/main" id="{826ABAC2-2D27-4F46-9F31-7ADA0F25BC3D}"/>
                  </a:ext>
                </a:extLst>
              </p:cNvPr>
              <p:cNvSpPr>
                <a:spLocks/>
              </p:cNvSpPr>
              <p:nvPr/>
            </p:nvSpPr>
            <p:spPr bwMode="auto">
              <a:xfrm>
                <a:off x="929" y="2138"/>
                <a:ext cx="36" cy="99"/>
              </a:xfrm>
              <a:custGeom>
                <a:avLst/>
                <a:gdLst>
                  <a:gd name="T0" fmla="*/ 29 w 32"/>
                  <a:gd name="T1" fmla="*/ 0 h 88"/>
                  <a:gd name="T2" fmla="*/ 32 w 32"/>
                  <a:gd name="T3" fmla="*/ 5 h 88"/>
                  <a:gd name="T4" fmla="*/ 5 w 32"/>
                  <a:gd name="T5" fmla="*/ 88 h 88"/>
                  <a:gd name="T6" fmla="*/ 0 w 32"/>
                  <a:gd name="T7" fmla="*/ 86 h 88"/>
                  <a:gd name="T8" fmla="*/ 29 w 32"/>
                  <a:gd name="T9" fmla="*/ 0 h 88"/>
                </a:gdLst>
                <a:ahLst/>
                <a:cxnLst>
                  <a:cxn ang="0">
                    <a:pos x="T0" y="T1"/>
                  </a:cxn>
                  <a:cxn ang="0">
                    <a:pos x="T2" y="T3"/>
                  </a:cxn>
                  <a:cxn ang="0">
                    <a:pos x="T4" y="T5"/>
                  </a:cxn>
                  <a:cxn ang="0">
                    <a:pos x="T6" y="T7"/>
                  </a:cxn>
                  <a:cxn ang="0">
                    <a:pos x="T8" y="T9"/>
                  </a:cxn>
                </a:cxnLst>
                <a:rect l="0" t="0" r="r" b="b"/>
                <a:pathLst>
                  <a:path w="32" h="88">
                    <a:moveTo>
                      <a:pt x="29" y="0"/>
                    </a:moveTo>
                    <a:cubicBezTo>
                      <a:pt x="30" y="2"/>
                      <a:pt x="31" y="3"/>
                      <a:pt x="32" y="5"/>
                    </a:cubicBezTo>
                    <a:cubicBezTo>
                      <a:pt x="24" y="33"/>
                      <a:pt x="17" y="61"/>
                      <a:pt x="5" y="88"/>
                    </a:cubicBezTo>
                    <a:cubicBezTo>
                      <a:pt x="4" y="87"/>
                      <a:pt x="2" y="87"/>
                      <a:pt x="0" y="86"/>
                    </a:cubicBezTo>
                    <a:cubicBezTo>
                      <a:pt x="10" y="57"/>
                      <a:pt x="19" y="29"/>
                      <a:pt x="29" y="0"/>
                    </a:cubicBezTo>
                    <a:close/>
                  </a:path>
                </a:pathLst>
              </a:custGeom>
              <a:solidFill>
                <a:srgbClr val="8462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3" name="Freeform 391">
                <a:extLst>
                  <a:ext uri="{FF2B5EF4-FFF2-40B4-BE49-F238E27FC236}">
                    <a16:creationId xmlns:a16="http://schemas.microsoft.com/office/drawing/2014/main" id="{A4182EDA-1540-425F-8257-77DE278713BC}"/>
                  </a:ext>
                </a:extLst>
              </p:cNvPr>
              <p:cNvSpPr>
                <a:spLocks/>
              </p:cNvSpPr>
              <p:nvPr/>
            </p:nvSpPr>
            <p:spPr bwMode="auto">
              <a:xfrm>
                <a:off x="1179" y="2063"/>
                <a:ext cx="20" cy="99"/>
              </a:xfrm>
              <a:custGeom>
                <a:avLst/>
                <a:gdLst>
                  <a:gd name="T0" fmla="*/ 11 w 18"/>
                  <a:gd name="T1" fmla="*/ 0 h 88"/>
                  <a:gd name="T2" fmla="*/ 17 w 18"/>
                  <a:gd name="T3" fmla="*/ 13 h 88"/>
                  <a:gd name="T4" fmla="*/ 0 w 18"/>
                  <a:gd name="T5" fmla="*/ 88 h 88"/>
                  <a:gd name="T6" fmla="*/ 11 w 18"/>
                  <a:gd name="T7" fmla="*/ 0 h 88"/>
                  <a:gd name="T8" fmla="*/ 11 w 18"/>
                  <a:gd name="T9" fmla="*/ 0 h 88"/>
                </a:gdLst>
                <a:ahLst/>
                <a:cxnLst>
                  <a:cxn ang="0">
                    <a:pos x="T0" y="T1"/>
                  </a:cxn>
                  <a:cxn ang="0">
                    <a:pos x="T2" y="T3"/>
                  </a:cxn>
                  <a:cxn ang="0">
                    <a:pos x="T4" y="T5"/>
                  </a:cxn>
                  <a:cxn ang="0">
                    <a:pos x="T6" y="T7"/>
                  </a:cxn>
                  <a:cxn ang="0">
                    <a:pos x="T8" y="T9"/>
                  </a:cxn>
                </a:cxnLst>
                <a:rect l="0" t="0" r="r" b="b"/>
                <a:pathLst>
                  <a:path w="18" h="88">
                    <a:moveTo>
                      <a:pt x="11" y="0"/>
                    </a:moveTo>
                    <a:cubicBezTo>
                      <a:pt x="18" y="2"/>
                      <a:pt x="18" y="8"/>
                      <a:pt x="17" y="13"/>
                    </a:cubicBezTo>
                    <a:cubicBezTo>
                      <a:pt x="15" y="39"/>
                      <a:pt x="10" y="64"/>
                      <a:pt x="0" y="88"/>
                    </a:cubicBezTo>
                    <a:cubicBezTo>
                      <a:pt x="1" y="58"/>
                      <a:pt x="11" y="30"/>
                      <a:pt x="11" y="0"/>
                    </a:cubicBezTo>
                    <a:cubicBezTo>
                      <a:pt x="11" y="0"/>
                      <a:pt x="11" y="0"/>
                      <a:pt x="11" y="0"/>
                    </a:cubicBezTo>
                    <a:close/>
                  </a:path>
                </a:pathLst>
              </a:custGeom>
              <a:solidFill>
                <a:srgbClr val="8260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4" name="Freeform 392">
                <a:extLst>
                  <a:ext uri="{FF2B5EF4-FFF2-40B4-BE49-F238E27FC236}">
                    <a16:creationId xmlns:a16="http://schemas.microsoft.com/office/drawing/2014/main" id="{F1BEA83C-967A-41B8-98FA-A2A20FB93B25}"/>
                  </a:ext>
                </a:extLst>
              </p:cNvPr>
              <p:cNvSpPr>
                <a:spLocks/>
              </p:cNvSpPr>
              <p:nvPr/>
            </p:nvSpPr>
            <p:spPr bwMode="auto">
              <a:xfrm>
                <a:off x="1244" y="1981"/>
                <a:ext cx="27" cy="91"/>
              </a:xfrm>
              <a:custGeom>
                <a:avLst/>
                <a:gdLst>
                  <a:gd name="T0" fmla="*/ 0 w 24"/>
                  <a:gd name="T1" fmla="*/ 80 h 81"/>
                  <a:gd name="T2" fmla="*/ 19 w 24"/>
                  <a:gd name="T3" fmla="*/ 0 h 81"/>
                  <a:gd name="T4" fmla="*/ 24 w 24"/>
                  <a:gd name="T5" fmla="*/ 1 h 81"/>
                  <a:gd name="T6" fmla="*/ 5 w 24"/>
                  <a:gd name="T7" fmla="*/ 81 h 81"/>
                  <a:gd name="T8" fmla="*/ 0 w 24"/>
                  <a:gd name="T9" fmla="*/ 80 h 81"/>
                </a:gdLst>
                <a:ahLst/>
                <a:cxnLst>
                  <a:cxn ang="0">
                    <a:pos x="T0" y="T1"/>
                  </a:cxn>
                  <a:cxn ang="0">
                    <a:pos x="T2" y="T3"/>
                  </a:cxn>
                  <a:cxn ang="0">
                    <a:pos x="T4" y="T5"/>
                  </a:cxn>
                  <a:cxn ang="0">
                    <a:pos x="T6" y="T7"/>
                  </a:cxn>
                  <a:cxn ang="0">
                    <a:pos x="T8" y="T9"/>
                  </a:cxn>
                </a:cxnLst>
                <a:rect l="0" t="0" r="r" b="b"/>
                <a:pathLst>
                  <a:path w="24" h="81">
                    <a:moveTo>
                      <a:pt x="0" y="80"/>
                    </a:moveTo>
                    <a:cubicBezTo>
                      <a:pt x="6" y="54"/>
                      <a:pt x="13" y="27"/>
                      <a:pt x="19" y="0"/>
                    </a:cubicBezTo>
                    <a:cubicBezTo>
                      <a:pt x="21" y="0"/>
                      <a:pt x="22" y="0"/>
                      <a:pt x="24" y="1"/>
                    </a:cubicBezTo>
                    <a:cubicBezTo>
                      <a:pt x="20" y="28"/>
                      <a:pt x="13" y="55"/>
                      <a:pt x="5" y="81"/>
                    </a:cubicBezTo>
                    <a:cubicBezTo>
                      <a:pt x="3" y="81"/>
                      <a:pt x="2" y="81"/>
                      <a:pt x="0" y="80"/>
                    </a:cubicBezTo>
                    <a:close/>
                  </a:path>
                </a:pathLst>
              </a:custGeom>
              <a:solidFill>
                <a:srgbClr val="BD9C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5" name="Freeform 393">
                <a:extLst>
                  <a:ext uri="{FF2B5EF4-FFF2-40B4-BE49-F238E27FC236}">
                    <a16:creationId xmlns:a16="http://schemas.microsoft.com/office/drawing/2014/main" id="{67495D45-60E7-4895-B252-CB1EE650BCC7}"/>
                  </a:ext>
                </a:extLst>
              </p:cNvPr>
              <p:cNvSpPr>
                <a:spLocks/>
              </p:cNvSpPr>
              <p:nvPr/>
            </p:nvSpPr>
            <p:spPr bwMode="auto">
              <a:xfrm>
                <a:off x="1335" y="1341"/>
                <a:ext cx="15" cy="94"/>
              </a:xfrm>
              <a:custGeom>
                <a:avLst/>
                <a:gdLst>
                  <a:gd name="T0" fmla="*/ 13 w 13"/>
                  <a:gd name="T1" fmla="*/ 0 h 84"/>
                  <a:gd name="T2" fmla="*/ 3 w 13"/>
                  <a:gd name="T3" fmla="*/ 84 h 84"/>
                  <a:gd name="T4" fmla="*/ 13 w 13"/>
                  <a:gd name="T5" fmla="*/ 0 h 84"/>
                </a:gdLst>
                <a:ahLst/>
                <a:cxnLst>
                  <a:cxn ang="0">
                    <a:pos x="T0" y="T1"/>
                  </a:cxn>
                  <a:cxn ang="0">
                    <a:pos x="T2" y="T3"/>
                  </a:cxn>
                  <a:cxn ang="0">
                    <a:pos x="T4" y="T5"/>
                  </a:cxn>
                </a:cxnLst>
                <a:rect l="0" t="0" r="r" b="b"/>
                <a:pathLst>
                  <a:path w="13" h="84">
                    <a:moveTo>
                      <a:pt x="13" y="0"/>
                    </a:moveTo>
                    <a:cubicBezTo>
                      <a:pt x="13" y="27"/>
                      <a:pt x="11" y="54"/>
                      <a:pt x="3" y="84"/>
                    </a:cubicBezTo>
                    <a:cubicBezTo>
                      <a:pt x="0" y="70"/>
                      <a:pt x="6" y="15"/>
                      <a:pt x="13" y="0"/>
                    </a:cubicBezTo>
                    <a:close/>
                  </a:path>
                </a:pathLst>
              </a:custGeom>
              <a:solidFill>
                <a:srgbClr val="8968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6" name="Freeform 394">
                <a:extLst>
                  <a:ext uri="{FF2B5EF4-FFF2-40B4-BE49-F238E27FC236}">
                    <a16:creationId xmlns:a16="http://schemas.microsoft.com/office/drawing/2014/main" id="{FEC9AA1B-2D0D-4857-A9C9-3D9F1C552F59}"/>
                  </a:ext>
                </a:extLst>
              </p:cNvPr>
              <p:cNvSpPr>
                <a:spLocks/>
              </p:cNvSpPr>
              <p:nvPr/>
            </p:nvSpPr>
            <p:spPr bwMode="auto">
              <a:xfrm>
                <a:off x="1139" y="2152"/>
                <a:ext cx="29" cy="86"/>
              </a:xfrm>
              <a:custGeom>
                <a:avLst/>
                <a:gdLst>
                  <a:gd name="T0" fmla="*/ 7 w 26"/>
                  <a:gd name="T1" fmla="*/ 77 h 77"/>
                  <a:gd name="T2" fmla="*/ 6 w 26"/>
                  <a:gd name="T3" fmla="*/ 65 h 77"/>
                  <a:gd name="T4" fmla="*/ 25 w 26"/>
                  <a:gd name="T5" fmla="*/ 0 h 77"/>
                  <a:gd name="T6" fmla="*/ 7 w 26"/>
                  <a:gd name="T7" fmla="*/ 77 h 77"/>
                  <a:gd name="T8" fmla="*/ 7 w 26"/>
                  <a:gd name="T9" fmla="*/ 77 h 77"/>
                </a:gdLst>
                <a:ahLst/>
                <a:cxnLst>
                  <a:cxn ang="0">
                    <a:pos x="T0" y="T1"/>
                  </a:cxn>
                  <a:cxn ang="0">
                    <a:pos x="T2" y="T3"/>
                  </a:cxn>
                  <a:cxn ang="0">
                    <a:pos x="T4" y="T5"/>
                  </a:cxn>
                  <a:cxn ang="0">
                    <a:pos x="T6" y="T7"/>
                  </a:cxn>
                  <a:cxn ang="0">
                    <a:pos x="T8" y="T9"/>
                  </a:cxn>
                </a:cxnLst>
                <a:rect l="0" t="0" r="r" b="b"/>
                <a:pathLst>
                  <a:path w="26" h="77">
                    <a:moveTo>
                      <a:pt x="7" y="77"/>
                    </a:moveTo>
                    <a:cubicBezTo>
                      <a:pt x="0" y="74"/>
                      <a:pt x="5" y="69"/>
                      <a:pt x="6" y="65"/>
                    </a:cubicBezTo>
                    <a:cubicBezTo>
                      <a:pt x="12" y="43"/>
                      <a:pt x="18" y="21"/>
                      <a:pt x="25" y="0"/>
                    </a:cubicBezTo>
                    <a:cubicBezTo>
                      <a:pt x="26" y="27"/>
                      <a:pt x="19" y="53"/>
                      <a:pt x="7" y="77"/>
                    </a:cubicBezTo>
                    <a:cubicBezTo>
                      <a:pt x="7" y="77"/>
                      <a:pt x="7" y="77"/>
                      <a:pt x="7" y="77"/>
                    </a:cubicBezTo>
                    <a:close/>
                  </a:path>
                </a:pathLst>
              </a:custGeom>
              <a:solidFill>
                <a:srgbClr val="8569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7" name="Freeform 395">
                <a:extLst>
                  <a:ext uri="{FF2B5EF4-FFF2-40B4-BE49-F238E27FC236}">
                    <a16:creationId xmlns:a16="http://schemas.microsoft.com/office/drawing/2014/main" id="{BCE40C85-BE3E-4090-8837-D84AA0C2F4F7}"/>
                  </a:ext>
                </a:extLst>
              </p:cNvPr>
              <p:cNvSpPr>
                <a:spLocks/>
              </p:cNvSpPr>
              <p:nvPr/>
            </p:nvSpPr>
            <p:spPr bwMode="auto">
              <a:xfrm>
                <a:off x="1624" y="1640"/>
                <a:ext cx="8" cy="113"/>
              </a:xfrm>
              <a:custGeom>
                <a:avLst/>
                <a:gdLst>
                  <a:gd name="T0" fmla="*/ 7 w 7"/>
                  <a:gd name="T1" fmla="*/ 101 h 101"/>
                  <a:gd name="T2" fmla="*/ 0 w 7"/>
                  <a:gd name="T3" fmla="*/ 97 h 101"/>
                  <a:gd name="T4" fmla="*/ 4 w 7"/>
                  <a:gd name="T5" fmla="*/ 0 h 101"/>
                  <a:gd name="T6" fmla="*/ 7 w 7"/>
                  <a:gd name="T7" fmla="*/ 0 h 101"/>
                  <a:gd name="T8" fmla="*/ 7 w 7"/>
                  <a:gd name="T9" fmla="*/ 101 h 101"/>
                </a:gdLst>
                <a:ahLst/>
                <a:cxnLst>
                  <a:cxn ang="0">
                    <a:pos x="T0" y="T1"/>
                  </a:cxn>
                  <a:cxn ang="0">
                    <a:pos x="T2" y="T3"/>
                  </a:cxn>
                  <a:cxn ang="0">
                    <a:pos x="T4" y="T5"/>
                  </a:cxn>
                  <a:cxn ang="0">
                    <a:pos x="T6" y="T7"/>
                  </a:cxn>
                  <a:cxn ang="0">
                    <a:pos x="T8" y="T9"/>
                  </a:cxn>
                </a:cxnLst>
                <a:rect l="0" t="0" r="r" b="b"/>
                <a:pathLst>
                  <a:path w="7" h="101">
                    <a:moveTo>
                      <a:pt x="7" y="101"/>
                    </a:moveTo>
                    <a:cubicBezTo>
                      <a:pt x="5" y="100"/>
                      <a:pt x="2" y="98"/>
                      <a:pt x="0" y="97"/>
                    </a:cubicBezTo>
                    <a:cubicBezTo>
                      <a:pt x="1" y="65"/>
                      <a:pt x="2" y="32"/>
                      <a:pt x="4" y="0"/>
                    </a:cubicBezTo>
                    <a:cubicBezTo>
                      <a:pt x="5" y="0"/>
                      <a:pt x="6" y="0"/>
                      <a:pt x="7" y="0"/>
                    </a:cubicBezTo>
                    <a:cubicBezTo>
                      <a:pt x="7" y="34"/>
                      <a:pt x="7" y="67"/>
                      <a:pt x="7" y="101"/>
                    </a:cubicBezTo>
                    <a:close/>
                  </a:path>
                </a:pathLst>
              </a:custGeom>
              <a:solidFill>
                <a:srgbClr val="8C64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8" name="Freeform 396">
                <a:extLst>
                  <a:ext uri="{FF2B5EF4-FFF2-40B4-BE49-F238E27FC236}">
                    <a16:creationId xmlns:a16="http://schemas.microsoft.com/office/drawing/2014/main" id="{7D65CF37-003F-47E5-BBBE-80D29E140AE6}"/>
                  </a:ext>
                </a:extLst>
              </p:cNvPr>
              <p:cNvSpPr>
                <a:spLocks/>
              </p:cNvSpPr>
              <p:nvPr/>
            </p:nvSpPr>
            <p:spPr bwMode="auto">
              <a:xfrm>
                <a:off x="1640" y="2199"/>
                <a:ext cx="16" cy="107"/>
              </a:xfrm>
              <a:custGeom>
                <a:avLst/>
                <a:gdLst>
                  <a:gd name="T0" fmla="*/ 5 w 14"/>
                  <a:gd name="T1" fmla="*/ 0 h 95"/>
                  <a:gd name="T2" fmla="*/ 9 w 14"/>
                  <a:gd name="T3" fmla="*/ 61 h 95"/>
                  <a:gd name="T4" fmla="*/ 8 w 14"/>
                  <a:gd name="T5" fmla="*/ 95 h 95"/>
                  <a:gd name="T6" fmla="*/ 5 w 14"/>
                  <a:gd name="T7" fmla="*/ 0 h 95"/>
                </a:gdLst>
                <a:ahLst/>
                <a:cxnLst>
                  <a:cxn ang="0">
                    <a:pos x="T0" y="T1"/>
                  </a:cxn>
                  <a:cxn ang="0">
                    <a:pos x="T2" y="T3"/>
                  </a:cxn>
                  <a:cxn ang="0">
                    <a:pos x="T4" y="T5"/>
                  </a:cxn>
                  <a:cxn ang="0">
                    <a:pos x="T6" y="T7"/>
                  </a:cxn>
                </a:cxnLst>
                <a:rect l="0" t="0" r="r" b="b"/>
                <a:pathLst>
                  <a:path w="14" h="95">
                    <a:moveTo>
                      <a:pt x="5" y="0"/>
                    </a:moveTo>
                    <a:cubicBezTo>
                      <a:pt x="14" y="20"/>
                      <a:pt x="8" y="41"/>
                      <a:pt x="9" y="61"/>
                    </a:cubicBezTo>
                    <a:cubicBezTo>
                      <a:pt x="10" y="72"/>
                      <a:pt x="9" y="83"/>
                      <a:pt x="8" y="95"/>
                    </a:cubicBezTo>
                    <a:cubicBezTo>
                      <a:pt x="1" y="63"/>
                      <a:pt x="0" y="32"/>
                      <a:pt x="5" y="0"/>
                    </a:cubicBezTo>
                    <a:close/>
                  </a:path>
                </a:pathLst>
              </a:custGeom>
              <a:solidFill>
                <a:srgbClr val="B18C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9" name="Freeform 397">
                <a:extLst>
                  <a:ext uri="{FF2B5EF4-FFF2-40B4-BE49-F238E27FC236}">
                    <a16:creationId xmlns:a16="http://schemas.microsoft.com/office/drawing/2014/main" id="{D7EC920E-F354-4E43-A39C-6ADE94E1C947}"/>
                  </a:ext>
                </a:extLst>
              </p:cNvPr>
              <p:cNvSpPr>
                <a:spLocks/>
              </p:cNvSpPr>
              <p:nvPr/>
            </p:nvSpPr>
            <p:spPr bwMode="auto">
              <a:xfrm>
                <a:off x="1099" y="2129"/>
                <a:ext cx="24" cy="80"/>
              </a:xfrm>
              <a:custGeom>
                <a:avLst/>
                <a:gdLst>
                  <a:gd name="T0" fmla="*/ 0 w 21"/>
                  <a:gd name="T1" fmla="*/ 71 h 71"/>
                  <a:gd name="T2" fmla="*/ 16 w 21"/>
                  <a:gd name="T3" fmla="*/ 0 h 71"/>
                  <a:gd name="T4" fmla="*/ 21 w 21"/>
                  <a:gd name="T5" fmla="*/ 1 h 71"/>
                  <a:gd name="T6" fmla="*/ 0 w 21"/>
                  <a:gd name="T7" fmla="*/ 71 h 71"/>
                </a:gdLst>
                <a:ahLst/>
                <a:cxnLst>
                  <a:cxn ang="0">
                    <a:pos x="T0" y="T1"/>
                  </a:cxn>
                  <a:cxn ang="0">
                    <a:pos x="T2" y="T3"/>
                  </a:cxn>
                  <a:cxn ang="0">
                    <a:pos x="T4" y="T5"/>
                  </a:cxn>
                  <a:cxn ang="0">
                    <a:pos x="T6" y="T7"/>
                  </a:cxn>
                </a:cxnLst>
                <a:rect l="0" t="0" r="r" b="b"/>
                <a:pathLst>
                  <a:path w="21" h="71">
                    <a:moveTo>
                      <a:pt x="0" y="71"/>
                    </a:moveTo>
                    <a:cubicBezTo>
                      <a:pt x="5" y="47"/>
                      <a:pt x="10" y="23"/>
                      <a:pt x="16" y="0"/>
                    </a:cubicBezTo>
                    <a:cubicBezTo>
                      <a:pt x="17" y="0"/>
                      <a:pt x="19" y="1"/>
                      <a:pt x="21" y="1"/>
                    </a:cubicBezTo>
                    <a:cubicBezTo>
                      <a:pt x="17" y="25"/>
                      <a:pt x="15" y="49"/>
                      <a:pt x="0" y="71"/>
                    </a:cubicBezTo>
                    <a:close/>
                  </a:path>
                </a:pathLst>
              </a:custGeom>
              <a:solidFill>
                <a:srgbClr val="9271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0" name="Freeform 398">
                <a:extLst>
                  <a:ext uri="{FF2B5EF4-FFF2-40B4-BE49-F238E27FC236}">
                    <a16:creationId xmlns:a16="http://schemas.microsoft.com/office/drawing/2014/main" id="{0ABD8B60-444B-433E-9EE6-380C59E692D6}"/>
                  </a:ext>
                </a:extLst>
              </p:cNvPr>
              <p:cNvSpPr>
                <a:spLocks/>
              </p:cNvSpPr>
              <p:nvPr/>
            </p:nvSpPr>
            <p:spPr bwMode="auto">
              <a:xfrm>
                <a:off x="1370" y="1294"/>
                <a:ext cx="16" cy="77"/>
              </a:xfrm>
              <a:custGeom>
                <a:avLst/>
                <a:gdLst>
                  <a:gd name="T0" fmla="*/ 8 w 14"/>
                  <a:gd name="T1" fmla="*/ 0 h 69"/>
                  <a:gd name="T2" fmla="*/ 13 w 14"/>
                  <a:gd name="T3" fmla="*/ 9 h 69"/>
                  <a:gd name="T4" fmla="*/ 5 w 14"/>
                  <a:gd name="T5" fmla="*/ 69 h 69"/>
                  <a:gd name="T6" fmla="*/ 8 w 14"/>
                  <a:gd name="T7" fmla="*/ 0 h 69"/>
                </a:gdLst>
                <a:ahLst/>
                <a:cxnLst>
                  <a:cxn ang="0">
                    <a:pos x="T0" y="T1"/>
                  </a:cxn>
                  <a:cxn ang="0">
                    <a:pos x="T2" y="T3"/>
                  </a:cxn>
                  <a:cxn ang="0">
                    <a:pos x="T4" y="T5"/>
                  </a:cxn>
                  <a:cxn ang="0">
                    <a:pos x="T6" y="T7"/>
                  </a:cxn>
                </a:cxnLst>
                <a:rect l="0" t="0" r="r" b="b"/>
                <a:pathLst>
                  <a:path w="14" h="69">
                    <a:moveTo>
                      <a:pt x="8" y="0"/>
                    </a:moveTo>
                    <a:cubicBezTo>
                      <a:pt x="10" y="3"/>
                      <a:pt x="11" y="6"/>
                      <a:pt x="13" y="9"/>
                    </a:cubicBezTo>
                    <a:cubicBezTo>
                      <a:pt x="13" y="29"/>
                      <a:pt x="14" y="50"/>
                      <a:pt x="5" y="69"/>
                    </a:cubicBezTo>
                    <a:cubicBezTo>
                      <a:pt x="3" y="46"/>
                      <a:pt x="0" y="23"/>
                      <a:pt x="8" y="0"/>
                    </a:cubicBezTo>
                    <a:close/>
                  </a:path>
                </a:pathLst>
              </a:custGeom>
              <a:solidFill>
                <a:srgbClr val="BC9A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1" name="Freeform 399">
                <a:extLst>
                  <a:ext uri="{FF2B5EF4-FFF2-40B4-BE49-F238E27FC236}">
                    <a16:creationId xmlns:a16="http://schemas.microsoft.com/office/drawing/2014/main" id="{A35A4265-99CD-4358-BFD9-0337B09C0AAD}"/>
                  </a:ext>
                </a:extLst>
              </p:cNvPr>
              <p:cNvSpPr>
                <a:spLocks/>
              </p:cNvSpPr>
              <p:nvPr/>
            </p:nvSpPr>
            <p:spPr bwMode="auto">
              <a:xfrm>
                <a:off x="1566" y="1882"/>
                <a:ext cx="13" cy="82"/>
              </a:xfrm>
              <a:custGeom>
                <a:avLst/>
                <a:gdLst>
                  <a:gd name="T0" fmla="*/ 10 w 12"/>
                  <a:gd name="T1" fmla="*/ 73 h 73"/>
                  <a:gd name="T2" fmla="*/ 7 w 12"/>
                  <a:gd name="T3" fmla="*/ 73 h 73"/>
                  <a:gd name="T4" fmla="*/ 5 w 12"/>
                  <a:gd name="T5" fmla="*/ 0 h 73"/>
                  <a:gd name="T6" fmla="*/ 10 w 12"/>
                  <a:gd name="T7" fmla="*/ 73 h 73"/>
                </a:gdLst>
                <a:ahLst/>
                <a:cxnLst>
                  <a:cxn ang="0">
                    <a:pos x="T0" y="T1"/>
                  </a:cxn>
                  <a:cxn ang="0">
                    <a:pos x="T2" y="T3"/>
                  </a:cxn>
                  <a:cxn ang="0">
                    <a:pos x="T4" y="T5"/>
                  </a:cxn>
                  <a:cxn ang="0">
                    <a:pos x="T6" y="T7"/>
                  </a:cxn>
                </a:cxnLst>
                <a:rect l="0" t="0" r="r" b="b"/>
                <a:pathLst>
                  <a:path w="12" h="73">
                    <a:moveTo>
                      <a:pt x="10" y="73"/>
                    </a:moveTo>
                    <a:cubicBezTo>
                      <a:pt x="9" y="73"/>
                      <a:pt x="8" y="73"/>
                      <a:pt x="7" y="73"/>
                    </a:cubicBezTo>
                    <a:cubicBezTo>
                      <a:pt x="0" y="49"/>
                      <a:pt x="1" y="25"/>
                      <a:pt x="5" y="0"/>
                    </a:cubicBezTo>
                    <a:cubicBezTo>
                      <a:pt x="11" y="24"/>
                      <a:pt x="12" y="49"/>
                      <a:pt x="10" y="73"/>
                    </a:cubicBezTo>
                    <a:close/>
                  </a:path>
                </a:pathLst>
              </a:custGeom>
              <a:solidFill>
                <a:srgbClr val="B8917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2" name="Freeform 400">
                <a:extLst>
                  <a:ext uri="{FF2B5EF4-FFF2-40B4-BE49-F238E27FC236}">
                    <a16:creationId xmlns:a16="http://schemas.microsoft.com/office/drawing/2014/main" id="{D0D52AF6-E8C2-4B0F-A08D-3055DB99886F}"/>
                  </a:ext>
                </a:extLst>
              </p:cNvPr>
              <p:cNvSpPr>
                <a:spLocks/>
              </p:cNvSpPr>
              <p:nvPr/>
            </p:nvSpPr>
            <p:spPr bwMode="auto">
              <a:xfrm>
                <a:off x="1363" y="1698"/>
                <a:ext cx="13" cy="82"/>
              </a:xfrm>
              <a:custGeom>
                <a:avLst/>
                <a:gdLst>
                  <a:gd name="T0" fmla="*/ 5 w 11"/>
                  <a:gd name="T1" fmla="*/ 1 h 73"/>
                  <a:gd name="T2" fmla="*/ 0 w 11"/>
                  <a:gd name="T3" fmla="*/ 73 h 73"/>
                  <a:gd name="T4" fmla="*/ 0 w 11"/>
                  <a:gd name="T5" fmla="*/ 0 h 73"/>
                  <a:gd name="T6" fmla="*/ 5 w 11"/>
                  <a:gd name="T7" fmla="*/ 1 h 73"/>
                </a:gdLst>
                <a:ahLst/>
                <a:cxnLst>
                  <a:cxn ang="0">
                    <a:pos x="T0" y="T1"/>
                  </a:cxn>
                  <a:cxn ang="0">
                    <a:pos x="T2" y="T3"/>
                  </a:cxn>
                  <a:cxn ang="0">
                    <a:pos x="T4" y="T5"/>
                  </a:cxn>
                  <a:cxn ang="0">
                    <a:pos x="T6" y="T7"/>
                  </a:cxn>
                </a:cxnLst>
                <a:rect l="0" t="0" r="r" b="b"/>
                <a:pathLst>
                  <a:path w="11" h="73">
                    <a:moveTo>
                      <a:pt x="5" y="1"/>
                    </a:moveTo>
                    <a:cubicBezTo>
                      <a:pt x="11" y="25"/>
                      <a:pt x="2" y="49"/>
                      <a:pt x="0" y="73"/>
                    </a:cubicBezTo>
                    <a:cubicBezTo>
                      <a:pt x="0" y="49"/>
                      <a:pt x="0" y="25"/>
                      <a:pt x="0" y="0"/>
                    </a:cubicBezTo>
                    <a:cubicBezTo>
                      <a:pt x="2" y="1"/>
                      <a:pt x="4" y="1"/>
                      <a:pt x="5" y="1"/>
                    </a:cubicBezTo>
                    <a:close/>
                  </a:path>
                </a:pathLst>
              </a:custGeom>
              <a:solidFill>
                <a:srgbClr val="C19E8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3" name="Freeform 401">
                <a:extLst>
                  <a:ext uri="{FF2B5EF4-FFF2-40B4-BE49-F238E27FC236}">
                    <a16:creationId xmlns:a16="http://schemas.microsoft.com/office/drawing/2014/main" id="{9C8C16CE-2773-4747-B174-E21AC395BF01}"/>
                  </a:ext>
                </a:extLst>
              </p:cNvPr>
              <p:cNvSpPr>
                <a:spLocks/>
              </p:cNvSpPr>
              <p:nvPr/>
            </p:nvSpPr>
            <p:spPr bwMode="auto">
              <a:xfrm>
                <a:off x="1663" y="1602"/>
                <a:ext cx="19" cy="84"/>
              </a:xfrm>
              <a:custGeom>
                <a:avLst/>
                <a:gdLst>
                  <a:gd name="T0" fmla="*/ 17 w 17"/>
                  <a:gd name="T1" fmla="*/ 73 h 74"/>
                  <a:gd name="T2" fmla="*/ 5 w 17"/>
                  <a:gd name="T3" fmla="*/ 58 h 74"/>
                  <a:gd name="T4" fmla="*/ 0 w 17"/>
                  <a:gd name="T5" fmla="*/ 1 h 74"/>
                  <a:gd name="T6" fmla="*/ 6 w 17"/>
                  <a:gd name="T7" fmla="*/ 0 h 74"/>
                  <a:gd name="T8" fmla="*/ 17 w 17"/>
                  <a:gd name="T9" fmla="*/ 73 h 74"/>
                </a:gdLst>
                <a:ahLst/>
                <a:cxnLst>
                  <a:cxn ang="0">
                    <a:pos x="T0" y="T1"/>
                  </a:cxn>
                  <a:cxn ang="0">
                    <a:pos x="T2" y="T3"/>
                  </a:cxn>
                  <a:cxn ang="0">
                    <a:pos x="T4" y="T5"/>
                  </a:cxn>
                  <a:cxn ang="0">
                    <a:pos x="T6" y="T7"/>
                  </a:cxn>
                  <a:cxn ang="0">
                    <a:pos x="T8" y="T9"/>
                  </a:cxn>
                </a:cxnLst>
                <a:rect l="0" t="0" r="r" b="b"/>
                <a:pathLst>
                  <a:path w="17" h="74">
                    <a:moveTo>
                      <a:pt x="17" y="73"/>
                    </a:moveTo>
                    <a:cubicBezTo>
                      <a:pt x="11" y="74"/>
                      <a:pt x="11" y="74"/>
                      <a:pt x="5" y="58"/>
                    </a:cubicBezTo>
                    <a:cubicBezTo>
                      <a:pt x="3" y="39"/>
                      <a:pt x="2" y="20"/>
                      <a:pt x="0" y="1"/>
                    </a:cubicBezTo>
                    <a:cubicBezTo>
                      <a:pt x="2" y="1"/>
                      <a:pt x="4" y="1"/>
                      <a:pt x="6" y="0"/>
                    </a:cubicBezTo>
                    <a:cubicBezTo>
                      <a:pt x="11" y="25"/>
                      <a:pt x="8" y="50"/>
                      <a:pt x="17" y="73"/>
                    </a:cubicBezTo>
                    <a:close/>
                  </a:path>
                </a:pathLst>
              </a:custGeom>
              <a:solidFill>
                <a:srgbClr val="8C69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4" name="Freeform 402">
                <a:extLst>
                  <a:ext uri="{FF2B5EF4-FFF2-40B4-BE49-F238E27FC236}">
                    <a16:creationId xmlns:a16="http://schemas.microsoft.com/office/drawing/2014/main" id="{6F78CEFD-3BE3-43FC-8E20-A7D927FE430F}"/>
                  </a:ext>
                </a:extLst>
              </p:cNvPr>
              <p:cNvSpPr>
                <a:spLocks/>
              </p:cNvSpPr>
              <p:nvPr/>
            </p:nvSpPr>
            <p:spPr bwMode="auto">
              <a:xfrm>
                <a:off x="1322" y="1526"/>
                <a:ext cx="19" cy="76"/>
              </a:xfrm>
              <a:custGeom>
                <a:avLst/>
                <a:gdLst>
                  <a:gd name="T0" fmla="*/ 8 w 17"/>
                  <a:gd name="T1" fmla="*/ 6 h 68"/>
                  <a:gd name="T2" fmla="*/ 13 w 17"/>
                  <a:gd name="T3" fmla="*/ 1 h 68"/>
                  <a:gd name="T4" fmla="*/ 16 w 17"/>
                  <a:gd name="T5" fmla="*/ 6 h 68"/>
                  <a:gd name="T6" fmla="*/ 7 w 17"/>
                  <a:gd name="T7" fmla="*/ 68 h 68"/>
                  <a:gd name="T8" fmla="*/ 8 w 17"/>
                  <a:gd name="T9" fmla="*/ 6 h 68"/>
                  <a:gd name="T10" fmla="*/ 8 w 17"/>
                  <a:gd name="T11" fmla="*/ 6 h 68"/>
                </a:gdLst>
                <a:ahLst/>
                <a:cxnLst>
                  <a:cxn ang="0">
                    <a:pos x="T0" y="T1"/>
                  </a:cxn>
                  <a:cxn ang="0">
                    <a:pos x="T2" y="T3"/>
                  </a:cxn>
                  <a:cxn ang="0">
                    <a:pos x="T4" y="T5"/>
                  </a:cxn>
                  <a:cxn ang="0">
                    <a:pos x="T6" y="T7"/>
                  </a:cxn>
                  <a:cxn ang="0">
                    <a:pos x="T8" y="T9"/>
                  </a:cxn>
                  <a:cxn ang="0">
                    <a:pos x="T10" y="T11"/>
                  </a:cxn>
                </a:cxnLst>
                <a:rect l="0" t="0" r="r" b="b"/>
                <a:pathLst>
                  <a:path w="17" h="68">
                    <a:moveTo>
                      <a:pt x="8" y="6"/>
                    </a:moveTo>
                    <a:cubicBezTo>
                      <a:pt x="10" y="4"/>
                      <a:pt x="11" y="1"/>
                      <a:pt x="13" y="1"/>
                    </a:cubicBezTo>
                    <a:cubicBezTo>
                      <a:pt x="17" y="0"/>
                      <a:pt x="17" y="3"/>
                      <a:pt x="16" y="6"/>
                    </a:cubicBezTo>
                    <a:cubicBezTo>
                      <a:pt x="14" y="27"/>
                      <a:pt x="12" y="47"/>
                      <a:pt x="7" y="68"/>
                    </a:cubicBezTo>
                    <a:cubicBezTo>
                      <a:pt x="0" y="47"/>
                      <a:pt x="8" y="27"/>
                      <a:pt x="8" y="6"/>
                    </a:cubicBezTo>
                    <a:cubicBezTo>
                      <a:pt x="8" y="6"/>
                      <a:pt x="8" y="6"/>
                      <a:pt x="8" y="6"/>
                    </a:cubicBezTo>
                    <a:close/>
                  </a:path>
                </a:pathLst>
              </a:custGeom>
              <a:solidFill>
                <a:srgbClr val="8870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5" name="Freeform 403">
                <a:extLst>
                  <a:ext uri="{FF2B5EF4-FFF2-40B4-BE49-F238E27FC236}">
                    <a16:creationId xmlns:a16="http://schemas.microsoft.com/office/drawing/2014/main" id="{E1B799EA-EAB4-4146-955D-8CDF6634218D}"/>
                  </a:ext>
                </a:extLst>
              </p:cNvPr>
              <p:cNvSpPr>
                <a:spLocks/>
              </p:cNvSpPr>
              <p:nvPr/>
            </p:nvSpPr>
            <p:spPr bwMode="auto">
              <a:xfrm>
                <a:off x="1081" y="2141"/>
                <a:ext cx="17" cy="79"/>
              </a:xfrm>
              <a:custGeom>
                <a:avLst/>
                <a:gdLst>
                  <a:gd name="T0" fmla="*/ 15 w 15"/>
                  <a:gd name="T1" fmla="*/ 0 h 71"/>
                  <a:gd name="T2" fmla="*/ 0 w 15"/>
                  <a:gd name="T3" fmla="*/ 71 h 71"/>
                  <a:gd name="T4" fmla="*/ 15 w 15"/>
                  <a:gd name="T5" fmla="*/ 0 h 71"/>
                </a:gdLst>
                <a:ahLst/>
                <a:cxnLst>
                  <a:cxn ang="0">
                    <a:pos x="T0" y="T1"/>
                  </a:cxn>
                  <a:cxn ang="0">
                    <a:pos x="T2" y="T3"/>
                  </a:cxn>
                  <a:cxn ang="0">
                    <a:pos x="T4" y="T5"/>
                  </a:cxn>
                </a:cxnLst>
                <a:rect l="0" t="0" r="r" b="b"/>
                <a:pathLst>
                  <a:path w="15" h="71">
                    <a:moveTo>
                      <a:pt x="15" y="0"/>
                    </a:moveTo>
                    <a:cubicBezTo>
                      <a:pt x="14" y="25"/>
                      <a:pt x="11" y="48"/>
                      <a:pt x="0" y="71"/>
                    </a:cubicBezTo>
                    <a:cubicBezTo>
                      <a:pt x="1" y="46"/>
                      <a:pt x="5" y="23"/>
                      <a:pt x="15" y="0"/>
                    </a:cubicBezTo>
                    <a:close/>
                  </a:path>
                </a:pathLst>
              </a:custGeom>
              <a:solidFill>
                <a:srgbClr val="9377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6" name="Freeform 404">
                <a:extLst>
                  <a:ext uri="{FF2B5EF4-FFF2-40B4-BE49-F238E27FC236}">
                    <a16:creationId xmlns:a16="http://schemas.microsoft.com/office/drawing/2014/main" id="{760FF79D-2B93-4576-A549-D728F04E0507}"/>
                  </a:ext>
                </a:extLst>
              </p:cNvPr>
              <p:cNvSpPr>
                <a:spLocks/>
              </p:cNvSpPr>
              <p:nvPr/>
            </p:nvSpPr>
            <p:spPr bwMode="auto">
              <a:xfrm>
                <a:off x="876" y="1825"/>
                <a:ext cx="38" cy="94"/>
              </a:xfrm>
              <a:custGeom>
                <a:avLst/>
                <a:gdLst>
                  <a:gd name="T0" fmla="*/ 25 w 34"/>
                  <a:gd name="T1" fmla="*/ 0 h 84"/>
                  <a:gd name="T2" fmla="*/ 29 w 34"/>
                  <a:gd name="T3" fmla="*/ 4 h 84"/>
                  <a:gd name="T4" fmla="*/ 13 w 34"/>
                  <a:gd name="T5" fmla="*/ 64 h 84"/>
                  <a:gd name="T6" fmla="*/ 5 w 34"/>
                  <a:gd name="T7" fmla="*/ 84 h 84"/>
                  <a:gd name="T8" fmla="*/ 1 w 34"/>
                  <a:gd name="T9" fmla="*/ 84 h 84"/>
                  <a:gd name="T10" fmla="*/ 10 w 34"/>
                  <a:gd name="T11" fmla="*/ 54 h 84"/>
                  <a:gd name="T12" fmla="*/ 25 w 34"/>
                  <a:gd name="T13" fmla="*/ 0 h 84"/>
                </a:gdLst>
                <a:ahLst/>
                <a:cxnLst>
                  <a:cxn ang="0">
                    <a:pos x="T0" y="T1"/>
                  </a:cxn>
                  <a:cxn ang="0">
                    <a:pos x="T2" y="T3"/>
                  </a:cxn>
                  <a:cxn ang="0">
                    <a:pos x="T4" y="T5"/>
                  </a:cxn>
                  <a:cxn ang="0">
                    <a:pos x="T6" y="T7"/>
                  </a:cxn>
                  <a:cxn ang="0">
                    <a:pos x="T8" y="T9"/>
                  </a:cxn>
                  <a:cxn ang="0">
                    <a:pos x="T10" y="T11"/>
                  </a:cxn>
                  <a:cxn ang="0">
                    <a:pos x="T12" y="T13"/>
                  </a:cxn>
                </a:cxnLst>
                <a:rect l="0" t="0" r="r" b="b"/>
                <a:pathLst>
                  <a:path w="34" h="84">
                    <a:moveTo>
                      <a:pt x="25" y="0"/>
                    </a:moveTo>
                    <a:cubicBezTo>
                      <a:pt x="26" y="1"/>
                      <a:pt x="27" y="2"/>
                      <a:pt x="29" y="4"/>
                    </a:cubicBezTo>
                    <a:cubicBezTo>
                      <a:pt x="34" y="26"/>
                      <a:pt x="19" y="44"/>
                      <a:pt x="13" y="64"/>
                    </a:cubicBezTo>
                    <a:cubicBezTo>
                      <a:pt x="11" y="71"/>
                      <a:pt x="5" y="76"/>
                      <a:pt x="5" y="84"/>
                    </a:cubicBezTo>
                    <a:cubicBezTo>
                      <a:pt x="4" y="84"/>
                      <a:pt x="2" y="84"/>
                      <a:pt x="1" y="84"/>
                    </a:cubicBezTo>
                    <a:cubicBezTo>
                      <a:pt x="0" y="73"/>
                      <a:pt x="6" y="63"/>
                      <a:pt x="10" y="54"/>
                    </a:cubicBezTo>
                    <a:cubicBezTo>
                      <a:pt x="18" y="36"/>
                      <a:pt x="23" y="18"/>
                      <a:pt x="25" y="0"/>
                    </a:cubicBezTo>
                    <a:close/>
                  </a:path>
                </a:pathLst>
              </a:custGeom>
              <a:solidFill>
                <a:srgbClr val="B7907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7" name="Freeform 405">
                <a:extLst>
                  <a:ext uri="{FF2B5EF4-FFF2-40B4-BE49-F238E27FC236}">
                    <a16:creationId xmlns:a16="http://schemas.microsoft.com/office/drawing/2014/main" id="{08326699-025D-490C-AC50-73BDF83CF11A}"/>
                  </a:ext>
                </a:extLst>
              </p:cNvPr>
              <p:cNvSpPr>
                <a:spLocks/>
              </p:cNvSpPr>
              <p:nvPr/>
            </p:nvSpPr>
            <p:spPr bwMode="auto">
              <a:xfrm>
                <a:off x="931" y="2405"/>
                <a:ext cx="34" cy="89"/>
              </a:xfrm>
              <a:custGeom>
                <a:avLst/>
                <a:gdLst>
                  <a:gd name="T0" fmla="*/ 24 w 31"/>
                  <a:gd name="T1" fmla="*/ 0 h 80"/>
                  <a:gd name="T2" fmla="*/ 30 w 31"/>
                  <a:gd name="T3" fmla="*/ 7 h 80"/>
                  <a:gd name="T4" fmla="*/ 0 w 31"/>
                  <a:gd name="T5" fmla="*/ 80 h 80"/>
                  <a:gd name="T6" fmla="*/ 0 w 31"/>
                  <a:gd name="T7" fmla="*/ 80 h 80"/>
                  <a:gd name="T8" fmla="*/ 21 w 31"/>
                  <a:gd name="T9" fmla="*/ 15 h 80"/>
                  <a:gd name="T10" fmla="*/ 24 w 31"/>
                  <a:gd name="T11" fmla="*/ 0 h 80"/>
                </a:gdLst>
                <a:ahLst/>
                <a:cxnLst>
                  <a:cxn ang="0">
                    <a:pos x="T0" y="T1"/>
                  </a:cxn>
                  <a:cxn ang="0">
                    <a:pos x="T2" y="T3"/>
                  </a:cxn>
                  <a:cxn ang="0">
                    <a:pos x="T4" y="T5"/>
                  </a:cxn>
                  <a:cxn ang="0">
                    <a:pos x="T6" y="T7"/>
                  </a:cxn>
                  <a:cxn ang="0">
                    <a:pos x="T8" y="T9"/>
                  </a:cxn>
                  <a:cxn ang="0">
                    <a:pos x="T10" y="T11"/>
                  </a:cxn>
                </a:cxnLst>
                <a:rect l="0" t="0" r="r" b="b"/>
                <a:pathLst>
                  <a:path w="31" h="80">
                    <a:moveTo>
                      <a:pt x="24" y="0"/>
                    </a:moveTo>
                    <a:cubicBezTo>
                      <a:pt x="29" y="0"/>
                      <a:pt x="31" y="1"/>
                      <a:pt x="30" y="7"/>
                    </a:cubicBezTo>
                    <a:cubicBezTo>
                      <a:pt x="24" y="33"/>
                      <a:pt x="17" y="58"/>
                      <a:pt x="0" y="80"/>
                    </a:cubicBezTo>
                    <a:cubicBezTo>
                      <a:pt x="0" y="80"/>
                      <a:pt x="0" y="80"/>
                      <a:pt x="0" y="80"/>
                    </a:cubicBezTo>
                    <a:cubicBezTo>
                      <a:pt x="4" y="57"/>
                      <a:pt x="19" y="38"/>
                      <a:pt x="21" y="15"/>
                    </a:cubicBezTo>
                    <a:cubicBezTo>
                      <a:pt x="22" y="10"/>
                      <a:pt x="23" y="5"/>
                      <a:pt x="24" y="0"/>
                    </a:cubicBezTo>
                    <a:close/>
                  </a:path>
                </a:pathLst>
              </a:custGeom>
              <a:solidFill>
                <a:srgbClr val="8364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15" name="Group 607">
              <a:extLst>
                <a:ext uri="{FF2B5EF4-FFF2-40B4-BE49-F238E27FC236}">
                  <a16:creationId xmlns:a16="http://schemas.microsoft.com/office/drawing/2014/main" id="{CFBE597B-B97E-4A35-9A91-20158393FEB4}"/>
                </a:ext>
              </a:extLst>
            </p:cNvPr>
            <p:cNvGrpSpPr>
              <a:grpSpLocks/>
            </p:cNvGrpSpPr>
            <p:nvPr/>
          </p:nvGrpSpPr>
          <p:grpSpPr bwMode="auto">
            <a:xfrm>
              <a:off x="85" y="650"/>
              <a:ext cx="2316" cy="3563"/>
              <a:chOff x="85" y="650"/>
              <a:chExt cx="2316" cy="3563"/>
            </a:xfrm>
          </p:grpSpPr>
          <p:sp>
            <p:nvSpPr>
              <p:cNvPr id="328" name="Freeform 407">
                <a:extLst>
                  <a:ext uri="{FF2B5EF4-FFF2-40B4-BE49-F238E27FC236}">
                    <a16:creationId xmlns:a16="http://schemas.microsoft.com/office/drawing/2014/main" id="{C585B667-B770-4655-A772-3C96EB6F19B5}"/>
                  </a:ext>
                </a:extLst>
              </p:cNvPr>
              <p:cNvSpPr>
                <a:spLocks/>
              </p:cNvSpPr>
              <p:nvPr/>
            </p:nvSpPr>
            <p:spPr bwMode="auto">
              <a:xfrm>
                <a:off x="929" y="1837"/>
                <a:ext cx="32" cy="72"/>
              </a:xfrm>
              <a:custGeom>
                <a:avLst/>
                <a:gdLst>
                  <a:gd name="T0" fmla="*/ 24 w 28"/>
                  <a:gd name="T1" fmla="*/ 0 h 64"/>
                  <a:gd name="T2" fmla="*/ 28 w 28"/>
                  <a:gd name="T3" fmla="*/ 8 h 64"/>
                  <a:gd name="T4" fmla="*/ 0 w 28"/>
                  <a:gd name="T5" fmla="*/ 64 h 64"/>
                  <a:gd name="T6" fmla="*/ 24 w 28"/>
                  <a:gd name="T7" fmla="*/ 0 h 64"/>
                </a:gdLst>
                <a:ahLst/>
                <a:cxnLst>
                  <a:cxn ang="0">
                    <a:pos x="T0" y="T1"/>
                  </a:cxn>
                  <a:cxn ang="0">
                    <a:pos x="T2" y="T3"/>
                  </a:cxn>
                  <a:cxn ang="0">
                    <a:pos x="T4" y="T5"/>
                  </a:cxn>
                  <a:cxn ang="0">
                    <a:pos x="T6" y="T7"/>
                  </a:cxn>
                </a:cxnLst>
                <a:rect l="0" t="0" r="r" b="b"/>
                <a:pathLst>
                  <a:path w="28" h="64">
                    <a:moveTo>
                      <a:pt x="24" y="0"/>
                    </a:moveTo>
                    <a:cubicBezTo>
                      <a:pt x="26" y="3"/>
                      <a:pt x="27" y="6"/>
                      <a:pt x="28" y="8"/>
                    </a:cubicBezTo>
                    <a:cubicBezTo>
                      <a:pt x="25" y="30"/>
                      <a:pt x="14" y="47"/>
                      <a:pt x="0" y="64"/>
                    </a:cubicBezTo>
                    <a:cubicBezTo>
                      <a:pt x="8" y="43"/>
                      <a:pt x="16" y="22"/>
                      <a:pt x="24" y="0"/>
                    </a:cubicBezTo>
                    <a:close/>
                  </a:path>
                </a:pathLst>
              </a:custGeom>
              <a:solidFill>
                <a:srgbClr val="A985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9" name="Freeform 408">
                <a:extLst>
                  <a:ext uri="{FF2B5EF4-FFF2-40B4-BE49-F238E27FC236}">
                    <a16:creationId xmlns:a16="http://schemas.microsoft.com/office/drawing/2014/main" id="{AF40F5A1-1A4E-463E-9D90-76527F5A3185}"/>
                  </a:ext>
                </a:extLst>
              </p:cNvPr>
              <p:cNvSpPr>
                <a:spLocks/>
              </p:cNvSpPr>
              <p:nvPr/>
            </p:nvSpPr>
            <p:spPr bwMode="auto">
              <a:xfrm>
                <a:off x="629" y="2359"/>
                <a:ext cx="45" cy="82"/>
              </a:xfrm>
              <a:custGeom>
                <a:avLst/>
                <a:gdLst>
                  <a:gd name="T0" fmla="*/ 8 w 40"/>
                  <a:gd name="T1" fmla="*/ 73 h 73"/>
                  <a:gd name="T2" fmla="*/ 15 w 40"/>
                  <a:gd name="T3" fmla="*/ 41 h 73"/>
                  <a:gd name="T4" fmla="*/ 40 w 40"/>
                  <a:gd name="T5" fmla="*/ 0 h 73"/>
                  <a:gd name="T6" fmla="*/ 8 w 40"/>
                  <a:gd name="T7" fmla="*/ 73 h 73"/>
                </a:gdLst>
                <a:ahLst/>
                <a:cxnLst>
                  <a:cxn ang="0">
                    <a:pos x="T0" y="T1"/>
                  </a:cxn>
                  <a:cxn ang="0">
                    <a:pos x="T2" y="T3"/>
                  </a:cxn>
                  <a:cxn ang="0">
                    <a:pos x="T4" y="T5"/>
                  </a:cxn>
                  <a:cxn ang="0">
                    <a:pos x="T6" y="T7"/>
                  </a:cxn>
                </a:cxnLst>
                <a:rect l="0" t="0" r="r" b="b"/>
                <a:pathLst>
                  <a:path w="40" h="73">
                    <a:moveTo>
                      <a:pt x="8" y="73"/>
                    </a:moveTo>
                    <a:cubicBezTo>
                      <a:pt x="0" y="60"/>
                      <a:pt x="16" y="52"/>
                      <a:pt x="15" y="41"/>
                    </a:cubicBezTo>
                    <a:cubicBezTo>
                      <a:pt x="22" y="27"/>
                      <a:pt x="25" y="10"/>
                      <a:pt x="40" y="0"/>
                    </a:cubicBezTo>
                    <a:cubicBezTo>
                      <a:pt x="30" y="25"/>
                      <a:pt x="19" y="49"/>
                      <a:pt x="8" y="73"/>
                    </a:cubicBezTo>
                    <a:close/>
                  </a:path>
                </a:pathLst>
              </a:custGeom>
              <a:solidFill>
                <a:srgbClr val="6146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0" name="Freeform 409">
                <a:extLst>
                  <a:ext uri="{FF2B5EF4-FFF2-40B4-BE49-F238E27FC236}">
                    <a16:creationId xmlns:a16="http://schemas.microsoft.com/office/drawing/2014/main" id="{05DADC13-9B6B-4312-803A-844E750838F6}"/>
                  </a:ext>
                </a:extLst>
              </p:cNvPr>
              <p:cNvSpPr>
                <a:spLocks/>
              </p:cNvSpPr>
              <p:nvPr/>
            </p:nvSpPr>
            <p:spPr bwMode="auto">
              <a:xfrm>
                <a:off x="862" y="1733"/>
                <a:ext cx="26" cy="71"/>
              </a:xfrm>
              <a:custGeom>
                <a:avLst/>
                <a:gdLst>
                  <a:gd name="T0" fmla="*/ 23 w 23"/>
                  <a:gd name="T1" fmla="*/ 0 h 63"/>
                  <a:gd name="T2" fmla="*/ 0 w 23"/>
                  <a:gd name="T3" fmla="*/ 63 h 63"/>
                  <a:gd name="T4" fmla="*/ 23 w 23"/>
                  <a:gd name="T5" fmla="*/ 0 h 63"/>
                </a:gdLst>
                <a:ahLst/>
                <a:cxnLst>
                  <a:cxn ang="0">
                    <a:pos x="T0" y="T1"/>
                  </a:cxn>
                  <a:cxn ang="0">
                    <a:pos x="T2" y="T3"/>
                  </a:cxn>
                  <a:cxn ang="0">
                    <a:pos x="T4" y="T5"/>
                  </a:cxn>
                </a:cxnLst>
                <a:rect l="0" t="0" r="r" b="b"/>
                <a:pathLst>
                  <a:path w="23" h="63">
                    <a:moveTo>
                      <a:pt x="23" y="0"/>
                    </a:moveTo>
                    <a:cubicBezTo>
                      <a:pt x="20" y="23"/>
                      <a:pt x="12" y="44"/>
                      <a:pt x="0" y="63"/>
                    </a:cubicBezTo>
                    <a:cubicBezTo>
                      <a:pt x="7" y="41"/>
                      <a:pt x="9" y="18"/>
                      <a:pt x="23" y="0"/>
                    </a:cubicBezTo>
                    <a:close/>
                  </a:path>
                </a:pathLst>
              </a:custGeom>
              <a:solidFill>
                <a:srgbClr val="B8937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1" name="Freeform 410">
                <a:extLst>
                  <a:ext uri="{FF2B5EF4-FFF2-40B4-BE49-F238E27FC236}">
                    <a16:creationId xmlns:a16="http://schemas.microsoft.com/office/drawing/2014/main" id="{50F0187C-478B-4621-B1E0-1C8B04E694FE}"/>
                  </a:ext>
                </a:extLst>
              </p:cNvPr>
              <p:cNvSpPr>
                <a:spLocks/>
              </p:cNvSpPr>
              <p:nvPr/>
            </p:nvSpPr>
            <p:spPr bwMode="auto">
              <a:xfrm>
                <a:off x="970" y="1195"/>
                <a:ext cx="33" cy="70"/>
              </a:xfrm>
              <a:custGeom>
                <a:avLst/>
                <a:gdLst>
                  <a:gd name="T0" fmla="*/ 17 w 29"/>
                  <a:gd name="T1" fmla="*/ 2 h 63"/>
                  <a:gd name="T2" fmla="*/ 29 w 29"/>
                  <a:gd name="T3" fmla="*/ 9 h 63"/>
                  <a:gd name="T4" fmla="*/ 1 w 29"/>
                  <a:gd name="T5" fmla="*/ 63 h 63"/>
                  <a:gd name="T6" fmla="*/ 11 w 29"/>
                  <a:gd name="T7" fmla="*/ 28 h 63"/>
                  <a:gd name="T8" fmla="*/ 17 w 29"/>
                  <a:gd name="T9" fmla="*/ 2 h 63"/>
                </a:gdLst>
                <a:ahLst/>
                <a:cxnLst>
                  <a:cxn ang="0">
                    <a:pos x="T0" y="T1"/>
                  </a:cxn>
                  <a:cxn ang="0">
                    <a:pos x="T2" y="T3"/>
                  </a:cxn>
                  <a:cxn ang="0">
                    <a:pos x="T4" y="T5"/>
                  </a:cxn>
                  <a:cxn ang="0">
                    <a:pos x="T6" y="T7"/>
                  </a:cxn>
                  <a:cxn ang="0">
                    <a:pos x="T8" y="T9"/>
                  </a:cxn>
                </a:cxnLst>
                <a:rect l="0" t="0" r="r" b="b"/>
                <a:pathLst>
                  <a:path w="29" h="63">
                    <a:moveTo>
                      <a:pt x="17" y="2"/>
                    </a:moveTo>
                    <a:cubicBezTo>
                      <a:pt x="23" y="0"/>
                      <a:pt x="25" y="7"/>
                      <a:pt x="29" y="9"/>
                    </a:cubicBezTo>
                    <a:cubicBezTo>
                      <a:pt x="20" y="27"/>
                      <a:pt x="10" y="45"/>
                      <a:pt x="1" y="63"/>
                    </a:cubicBezTo>
                    <a:cubicBezTo>
                      <a:pt x="0" y="50"/>
                      <a:pt x="6" y="39"/>
                      <a:pt x="11" y="28"/>
                    </a:cubicBezTo>
                    <a:cubicBezTo>
                      <a:pt x="15" y="20"/>
                      <a:pt x="26" y="13"/>
                      <a:pt x="17" y="2"/>
                    </a:cubicBezTo>
                    <a:close/>
                  </a:path>
                </a:pathLst>
              </a:custGeom>
              <a:solidFill>
                <a:srgbClr val="866E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2" name="Freeform 411">
                <a:extLst>
                  <a:ext uri="{FF2B5EF4-FFF2-40B4-BE49-F238E27FC236}">
                    <a16:creationId xmlns:a16="http://schemas.microsoft.com/office/drawing/2014/main" id="{B0D74EE0-39BD-46E0-B425-79CD5E23ED9D}"/>
                  </a:ext>
                </a:extLst>
              </p:cNvPr>
              <p:cNvSpPr>
                <a:spLocks/>
              </p:cNvSpPr>
              <p:nvPr/>
            </p:nvSpPr>
            <p:spPr bwMode="auto">
              <a:xfrm>
                <a:off x="1016" y="2578"/>
                <a:ext cx="37" cy="85"/>
              </a:xfrm>
              <a:custGeom>
                <a:avLst/>
                <a:gdLst>
                  <a:gd name="T0" fmla="*/ 12 w 33"/>
                  <a:gd name="T1" fmla="*/ 74 h 76"/>
                  <a:gd name="T2" fmla="*/ 0 w 33"/>
                  <a:gd name="T3" fmla="*/ 71 h 76"/>
                  <a:gd name="T4" fmla="*/ 16 w 33"/>
                  <a:gd name="T5" fmla="*/ 41 h 76"/>
                  <a:gd name="T6" fmla="*/ 33 w 33"/>
                  <a:gd name="T7" fmla="*/ 0 h 76"/>
                  <a:gd name="T8" fmla="*/ 12 w 33"/>
                  <a:gd name="T9" fmla="*/ 74 h 76"/>
                </a:gdLst>
                <a:ahLst/>
                <a:cxnLst>
                  <a:cxn ang="0">
                    <a:pos x="T0" y="T1"/>
                  </a:cxn>
                  <a:cxn ang="0">
                    <a:pos x="T2" y="T3"/>
                  </a:cxn>
                  <a:cxn ang="0">
                    <a:pos x="T4" y="T5"/>
                  </a:cxn>
                  <a:cxn ang="0">
                    <a:pos x="T6" y="T7"/>
                  </a:cxn>
                  <a:cxn ang="0">
                    <a:pos x="T8" y="T9"/>
                  </a:cxn>
                </a:cxnLst>
                <a:rect l="0" t="0" r="r" b="b"/>
                <a:pathLst>
                  <a:path w="33" h="76">
                    <a:moveTo>
                      <a:pt x="12" y="74"/>
                    </a:moveTo>
                    <a:cubicBezTo>
                      <a:pt x="8" y="73"/>
                      <a:pt x="3" y="76"/>
                      <a:pt x="0" y="71"/>
                    </a:cubicBezTo>
                    <a:cubicBezTo>
                      <a:pt x="13" y="65"/>
                      <a:pt x="11" y="52"/>
                      <a:pt x="16" y="41"/>
                    </a:cubicBezTo>
                    <a:cubicBezTo>
                      <a:pt x="22" y="29"/>
                      <a:pt x="22" y="15"/>
                      <a:pt x="33" y="0"/>
                    </a:cubicBezTo>
                    <a:cubicBezTo>
                      <a:pt x="30" y="29"/>
                      <a:pt x="18" y="51"/>
                      <a:pt x="12" y="74"/>
                    </a:cubicBezTo>
                    <a:close/>
                  </a:path>
                </a:pathLst>
              </a:custGeom>
              <a:solidFill>
                <a:srgbClr val="8163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3" name="Freeform 412">
                <a:extLst>
                  <a:ext uri="{FF2B5EF4-FFF2-40B4-BE49-F238E27FC236}">
                    <a16:creationId xmlns:a16="http://schemas.microsoft.com/office/drawing/2014/main" id="{4161F0BB-C013-4380-A8F5-2F0CF4EAAAF2}"/>
                  </a:ext>
                </a:extLst>
              </p:cNvPr>
              <p:cNvSpPr>
                <a:spLocks/>
              </p:cNvSpPr>
              <p:nvPr/>
            </p:nvSpPr>
            <p:spPr bwMode="auto">
              <a:xfrm>
                <a:off x="1290" y="1258"/>
                <a:ext cx="24" cy="86"/>
              </a:xfrm>
              <a:custGeom>
                <a:avLst/>
                <a:gdLst>
                  <a:gd name="T0" fmla="*/ 16 w 21"/>
                  <a:gd name="T1" fmla="*/ 1 h 77"/>
                  <a:gd name="T2" fmla="*/ 19 w 21"/>
                  <a:gd name="T3" fmla="*/ 0 h 77"/>
                  <a:gd name="T4" fmla="*/ 8 w 21"/>
                  <a:gd name="T5" fmla="*/ 77 h 77"/>
                  <a:gd name="T6" fmla="*/ 8 w 21"/>
                  <a:gd name="T7" fmla="*/ 77 h 77"/>
                  <a:gd name="T8" fmla="*/ 6 w 21"/>
                  <a:gd name="T9" fmla="*/ 49 h 77"/>
                  <a:gd name="T10" fmla="*/ 16 w 21"/>
                  <a:gd name="T11" fmla="*/ 1 h 77"/>
                </a:gdLst>
                <a:ahLst/>
                <a:cxnLst>
                  <a:cxn ang="0">
                    <a:pos x="T0" y="T1"/>
                  </a:cxn>
                  <a:cxn ang="0">
                    <a:pos x="T2" y="T3"/>
                  </a:cxn>
                  <a:cxn ang="0">
                    <a:pos x="T4" y="T5"/>
                  </a:cxn>
                  <a:cxn ang="0">
                    <a:pos x="T6" y="T7"/>
                  </a:cxn>
                  <a:cxn ang="0">
                    <a:pos x="T8" y="T9"/>
                  </a:cxn>
                  <a:cxn ang="0">
                    <a:pos x="T10" y="T11"/>
                  </a:cxn>
                </a:cxnLst>
                <a:rect l="0" t="0" r="r" b="b"/>
                <a:pathLst>
                  <a:path w="21" h="77">
                    <a:moveTo>
                      <a:pt x="16" y="1"/>
                    </a:moveTo>
                    <a:cubicBezTo>
                      <a:pt x="17" y="1"/>
                      <a:pt x="18" y="0"/>
                      <a:pt x="19" y="0"/>
                    </a:cubicBezTo>
                    <a:cubicBezTo>
                      <a:pt x="21" y="27"/>
                      <a:pt x="10" y="51"/>
                      <a:pt x="8" y="77"/>
                    </a:cubicBezTo>
                    <a:cubicBezTo>
                      <a:pt x="8" y="77"/>
                      <a:pt x="8" y="77"/>
                      <a:pt x="8" y="77"/>
                    </a:cubicBezTo>
                    <a:cubicBezTo>
                      <a:pt x="0" y="68"/>
                      <a:pt x="5" y="58"/>
                      <a:pt x="6" y="49"/>
                    </a:cubicBezTo>
                    <a:cubicBezTo>
                      <a:pt x="10" y="33"/>
                      <a:pt x="13" y="17"/>
                      <a:pt x="16" y="1"/>
                    </a:cubicBezTo>
                    <a:close/>
                  </a:path>
                </a:pathLst>
              </a:custGeom>
              <a:solidFill>
                <a:srgbClr val="9071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4" name="Freeform 413">
                <a:extLst>
                  <a:ext uri="{FF2B5EF4-FFF2-40B4-BE49-F238E27FC236}">
                    <a16:creationId xmlns:a16="http://schemas.microsoft.com/office/drawing/2014/main" id="{CEC986DA-307C-4FA3-94F6-FFC1D380C920}"/>
                  </a:ext>
                </a:extLst>
              </p:cNvPr>
              <p:cNvSpPr>
                <a:spLocks/>
              </p:cNvSpPr>
              <p:nvPr/>
            </p:nvSpPr>
            <p:spPr bwMode="auto">
              <a:xfrm>
                <a:off x="1070" y="1659"/>
                <a:ext cx="31" cy="73"/>
              </a:xfrm>
              <a:custGeom>
                <a:avLst/>
                <a:gdLst>
                  <a:gd name="T0" fmla="*/ 7 w 28"/>
                  <a:gd name="T1" fmla="*/ 65 h 65"/>
                  <a:gd name="T2" fmla="*/ 0 w 28"/>
                  <a:gd name="T3" fmla="*/ 64 h 65"/>
                  <a:gd name="T4" fmla="*/ 28 w 28"/>
                  <a:gd name="T5" fmla="*/ 0 h 65"/>
                  <a:gd name="T6" fmla="*/ 28 w 28"/>
                  <a:gd name="T7" fmla="*/ 0 h 65"/>
                  <a:gd name="T8" fmla="*/ 7 w 28"/>
                  <a:gd name="T9" fmla="*/ 65 h 65"/>
                </a:gdLst>
                <a:ahLst/>
                <a:cxnLst>
                  <a:cxn ang="0">
                    <a:pos x="T0" y="T1"/>
                  </a:cxn>
                  <a:cxn ang="0">
                    <a:pos x="T2" y="T3"/>
                  </a:cxn>
                  <a:cxn ang="0">
                    <a:pos x="T4" y="T5"/>
                  </a:cxn>
                  <a:cxn ang="0">
                    <a:pos x="T6" y="T7"/>
                  </a:cxn>
                  <a:cxn ang="0">
                    <a:pos x="T8" y="T9"/>
                  </a:cxn>
                </a:cxnLst>
                <a:rect l="0" t="0" r="r" b="b"/>
                <a:pathLst>
                  <a:path w="28" h="65">
                    <a:moveTo>
                      <a:pt x="7" y="65"/>
                    </a:moveTo>
                    <a:cubicBezTo>
                      <a:pt x="4" y="64"/>
                      <a:pt x="2" y="64"/>
                      <a:pt x="0" y="64"/>
                    </a:cubicBezTo>
                    <a:cubicBezTo>
                      <a:pt x="9" y="42"/>
                      <a:pt x="16" y="20"/>
                      <a:pt x="28" y="0"/>
                    </a:cubicBezTo>
                    <a:cubicBezTo>
                      <a:pt x="28" y="0"/>
                      <a:pt x="28" y="0"/>
                      <a:pt x="28" y="0"/>
                    </a:cubicBezTo>
                    <a:cubicBezTo>
                      <a:pt x="28" y="24"/>
                      <a:pt x="15" y="43"/>
                      <a:pt x="7" y="65"/>
                    </a:cubicBezTo>
                    <a:close/>
                  </a:path>
                </a:pathLst>
              </a:custGeom>
              <a:solidFill>
                <a:srgbClr val="AB81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5" name="Freeform 414">
                <a:extLst>
                  <a:ext uri="{FF2B5EF4-FFF2-40B4-BE49-F238E27FC236}">
                    <a16:creationId xmlns:a16="http://schemas.microsoft.com/office/drawing/2014/main" id="{857C7306-3548-462A-8C33-6D9C5AFA641F}"/>
                  </a:ext>
                </a:extLst>
              </p:cNvPr>
              <p:cNvSpPr>
                <a:spLocks/>
              </p:cNvSpPr>
              <p:nvPr/>
            </p:nvSpPr>
            <p:spPr bwMode="auto">
              <a:xfrm>
                <a:off x="679" y="2405"/>
                <a:ext cx="43" cy="85"/>
              </a:xfrm>
              <a:custGeom>
                <a:avLst/>
                <a:gdLst>
                  <a:gd name="T0" fmla="*/ 33 w 38"/>
                  <a:gd name="T1" fmla="*/ 0 h 76"/>
                  <a:gd name="T2" fmla="*/ 38 w 38"/>
                  <a:gd name="T3" fmla="*/ 1 h 76"/>
                  <a:gd name="T4" fmla="*/ 4 w 38"/>
                  <a:gd name="T5" fmla="*/ 76 h 76"/>
                  <a:gd name="T6" fmla="*/ 0 w 38"/>
                  <a:gd name="T7" fmla="*/ 71 h 76"/>
                  <a:gd name="T8" fmla="*/ 33 w 38"/>
                  <a:gd name="T9" fmla="*/ 0 h 76"/>
                </a:gdLst>
                <a:ahLst/>
                <a:cxnLst>
                  <a:cxn ang="0">
                    <a:pos x="T0" y="T1"/>
                  </a:cxn>
                  <a:cxn ang="0">
                    <a:pos x="T2" y="T3"/>
                  </a:cxn>
                  <a:cxn ang="0">
                    <a:pos x="T4" y="T5"/>
                  </a:cxn>
                  <a:cxn ang="0">
                    <a:pos x="T6" y="T7"/>
                  </a:cxn>
                  <a:cxn ang="0">
                    <a:pos x="T8" y="T9"/>
                  </a:cxn>
                </a:cxnLst>
                <a:rect l="0" t="0" r="r" b="b"/>
                <a:pathLst>
                  <a:path w="38" h="76">
                    <a:moveTo>
                      <a:pt x="33" y="0"/>
                    </a:moveTo>
                    <a:cubicBezTo>
                      <a:pt x="35" y="0"/>
                      <a:pt x="36" y="0"/>
                      <a:pt x="38" y="1"/>
                    </a:cubicBezTo>
                    <a:cubicBezTo>
                      <a:pt x="31" y="27"/>
                      <a:pt x="12" y="49"/>
                      <a:pt x="4" y="76"/>
                    </a:cubicBezTo>
                    <a:cubicBezTo>
                      <a:pt x="3" y="74"/>
                      <a:pt x="1" y="73"/>
                      <a:pt x="0" y="71"/>
                    </a:cubicBezTo>
                    <a:cubicBezTo>
                      <a:pt x="11" y="47"/>
                      <a:pt x="22" y="24"/>
                      <a:pt x="33" y="0"/>
                    </a:cubicBezTo>
                    <a:close/>
                  </a:path>
                </a:pathLst>
              </a:custGeom>
              <a:solidFill>
                <a:srgbClr val="6E54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6" name="Freeform 415">
                <a:extLst>
                  <a:ext uri="{FF2B5EF4-FFF2-40B4-BE49-F238E27FC236}">
                    <a16:creationId xmlns:a16="http://schemas.microsoft.com/office/drawing/2014/main" id="{5AE22FCD-5074-4EA4-9685-0E64972D157B}"/>
                  </a:ext>
                </a:extLst>
              </p:cNvPr>
              <p:cNvSpPr>
                <a:spLocks/>
              </p:cNvSpPr>
              <p:nvPr/>
            </p:nvSpPr>
            <p:spPr bwMode="auto">
              <a:xfrm>
                <a:off x="1406" y="1647"/>
                <a:ext cx="15" cy="75"/>
              </a:xfrm>
              <a:custGeom>
                <a:avLst/>
                <a:gdLst>
                  <a:gd name="T0" fmla="*/ 9 w 13"/>
                  <a:gd name="T1" fmla="*/ 0 h 66"/>
                  <a:gd name="T2" fmla="*/ 3 w 13"/>
                  <a:gd name="T3" fmla="*/ 66 h 66"/>
                  <a:gd name="T4" fmla="*/ 9 w 13"/>
                  <a:gd name="T5" fmla="*/ 0 h 66"/>
                </a:gdLst>
                <a:ahLst/>
                <a:cxnLst>
                  <a:cxn ang="0">
                    <a:pos x="T0" y="T1"/>
                  </a:cxn>
                  <a:cxn ang="0">
                    <a:pos x="T2" y="T3"/>
                  </a:cxn>
                  <a:cxn ang="0">
                    <a:pos x="T4" y="T5"/>
                  </a:cxn>
                </a:cxnLst>
                <a:rect l="0" t="0" r="r" b="b"/>
                <a:pathLst>
                  <a:path w="13" h="66">
                    <a:moveTo>
                      <a:pt x="9" y="0"/>
                    </a:moveTo>
                    <a:cubicBezTo>
                      <a:pt x="6" y="22"/>
                      <a:pt x="13" y="45"/>
                      <a:pt x="3" y="66"/>
                    </a:cubicBezTo>
                    <a:cubicBezTo>
                      <a:pt x="0" y="44"/>
                      <a:pt x="8" y="23"/>
                      <a:pt x="9" y="0"/>
                    </a:cubicBezTo>
                    <a:close/>
                  </a:path>
                </a:pathLst>
              </a:custGeom>
              <a:solidFill>
                <a:srgbClr val="C6A28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7" name="Freeform 416">
                <a:extLst>
                  <a:ext uri="{FF2B5EF4-FFF2-40B4-BE49-F238E27FC236}">
                    <a16:creationId xmlns:a16="http://schemas.microsoft.com/office/drawing/2014/main" id="{7A5D19DB-2EA7-4C0C-9A63-5EBA98F65798}"/>
                  </a:ext>
                </a:extLst>
              </p:cNvPr>
              <p:cNvSpPr>
                <a:spLocks/>
              </p:cNvSpPr>
              <p:nvPr/>
            </p:nvSpPr>
            <p:spPr bwMode="auto">
              <a:xfrm>
                <a:off x="1377" y="1641"/>
                <a:ext cx="14" cy="85"/>
              </a:xfrm>
              <a:custGeom>
                <a:avLst/>
                <a:gdLst>
                  <a:gd name="T0" fmla="*/ 8 w 13"/>
                  <a:gd name="T1" fmla="*/ 0 h 76"/>
                  <a:gd name="T2" fmla="*/ 4 w 13"/>
                  <a:gd name="T3" fmla="*/ 76 h 76"/>
                  <a:gd name="T4" fmla="*/ 8 w 13"/>
                  <a:gd name="T5" fmla="*/ 0 h 76"/>
                </a:gdLst>
                <a:ahLst/>
                <a:cxnLst>
                  <a:cxn ang="0">
                    <a:pos x="T0" y="T1"/>
                  </a:cxn>
                  <a:cxn ang="0">
                    <a:pos x="T2" y="T3"/>
                  </a:cxn>
                  <a:cxn ang="0">
                    <a:pos x="T4" y="T5"/>
                  </a:cxn>
                </a:cxnLst>
                <a:rect l="0" t="0" r="r" b="b"/>
                <a:pathLst>
                  <a:path w="13" h="76">
                    <a:moveTo>
                      <a:pt x="8" y="0"/>
                    </a:moveTo>
                    <a:cubicBezTo>
                      <a:pt x="13" y="25"/>
                      <a:pt x="11" y="49"/>
                      <a:pt x="4" y="76"/>
                    </a:cubicBezTo>
                    <a:cubicBezTo>
                      <a:pt x="0" y="48"/>
                      <a:pt x="9" y="24"/>
                      <a:pt x="8" y="0"/>
                    </a:cubicBezTo>
                    <a:close/>
                  </a:path>
                </a:pathLst>
              </a:custGeom>
              <a:solidFill>
                <a:srgbClr val="BE9E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8" name="Freeform 417">
                <a:extLst>
                  <a:ext uri="{FF2B5EF4-FFF2-40B4-BE49-F238E27FC236}">
                    <a16:creationId xmlns:a16="http://schemas.microsoft.com/office/drawing/2014/main" id="{BB5F9E28-397B-453C-8B4E-68A57E3944A0}"/>
                  </a:ext>
                </a:extLst>
              </p:cNvPr>
              <p:cNvSpPr>
                <a:spLocks/>
              </p:cNvSpPr>
              <p:nvPr/>
            </p:nvSpPr>
            <p:spPr bwMode="auto">
              <a:xfrm>
                <a:off x="1517" y="1671"/>
                <a:ext cx="14" cy="60"/>
              </a:xfrm>
              <a:custGeom>
                <a:avLst/>
                <a:gdLst>
                  <a:gd name="T0" fmla="*/ 9 w 12"/>
                  <a:gd name="T1" fmla="*/ 53 h 53"/>
                  <a:gd name="T2" fmla="*/ 3 w 12"/>
                  <a:gd name="T3" fmla="*/ 46 h 53"/>
                  <a:gd name="T4" fmla="*/ 6 w 12"/>
                  <a:gd name="T5" fmla="*/ 0 h 53"/>
                  <a:gd name="T6" fmla="*/ 9 w 12"/>
                  <a:gd name="T7" fmla="*/ 53 h 53"/>
                </a:gdLst>
                <a:ahLst/>
                <a:cxnLst>
                  <a:cxn ang="0">
                    <a:pos x="T0" y="T1"/>
                  </a:cxn>
                  <a:cxn ang="0">
                    <a:pos x="T2" y="T3"/>
                  </a:cxn>
                  <a:cxn ang="0">
                    <a:pos x="T4" y="T5"/>
                  </a:cxn>
                  <a:cxn ang="0">
                    <a:pos x="T6" y="T7"/>
                  </a:cxn>
                </a:cxnLst>
                <a:rect l="0" t="0" r="r" b="b"/>
                <a:pathLst>
                  <a:path w="12" h="53">
                    <a:moveTo>
                      <a:pt x="9" y="53"/>
                    </a:moveTo>
                    <a:cubicBezTo>
                      <a:pt x="7" y="51"/>
                      <a:pt x="5" y="48"/>
                      <a:pt x="3" y="46"/>
                    </a:cubicBezTo>
                    <a:cubicBezTo>
                      <a:pt x="2" y="30"/>
                      <a:pt x="0" y="15"/>
                      <a:pt x="6" y="0"/>
                    </a:cubicBezTo>
                    <a:cubicBezTo>
                      <a:pt x="12" y="17"/>
                      <a:pt x="10" y="35"/>
                      <a:pt x="9" y="53"/>
                    </a:cubicBezTo>
                    <a:close/>
                  </a:path>
                </a:pathLst>
              </a:custGeom>
              <a:solidFill>
                <a:srgbClr val="CEAA9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9" name="Freeform 418">
                <a:extLst>
                  <a:ext uri="{FF2B5EF4-FFF2-40B4-BE49-F238E27FC236}">
                    <a16:creationId xmlns:a16="http://schemas.microsoft.com/office/drawing/2014/main" id="{225F8BF0-63CD-40A6-A67E-45C3726F85A3}"/>
                  </a:ext>
                </a:extLst>
              </p:cNvPr>
              <p:cNvSpPr>
                <a:spLocks/>
              </p:cNvSpPr>
              <p:nvPr/>
            </p:nvSpPr>
            <p:spPr bwMode="auto">
              <a:xfrm>
                <a:off x="1571" y="2483"/>
                <a:ext cx="16" cy="68"/>
              </a:xfrm>
              <a:custGeom>
                <a:avLst/>
                <a:gdLst>
                  <a:gd name="T0" fmla="*/ 9 w 14"/>
                  <a:gd name="T1" fmla="*/ 0 h 60"/>
                  <a:gd name="T2" fmla="*/ 8 w 14"/>
                  <a:gd name="T3" fmla="*/ 60 h 60"/>
                  <a:gd name="T4" fmla="*/ 9 w 14"/>
                  <a:gd name="T5" fmla="*/ 0 h 60"/>
                </a:gdLst>
                <a:ahLst/>
                <a:cxnLst>
                  <a:cxn ang="0">
                    <a:pos x="T0" y="T1"/>
                  </a:cxn>
                  <a:cxn ang="0">
                    <a:pos x="T2" y="T3"/>
                  </a:cxn>
                  <a:cxn ang="0">
                    <a:pos x="T4" y="T5"/>
                  </a:cxn>
                </a:cxnLst>
                <a:rect l="0" t="0" r="r" b="b"/>
                <a:pathLst>
                  <a:path w="14" h="60">
                    <a:moveTo>
                      <a:pt x="9" y="0"/>
                    </a:moveTo>
                    <a:cubicBezTo>
                      <a:pt x="14" y="21"/>
                      <a:pt x="6" y="40"/>
                      <a:pt x="8" y="60"/>
                    </a:cubicBezTo>
                    <a:cubicBezTo>
                      <a:pt x="0" y="46"/>
                      <a:pt x="0" y="24"/>
                      <a:pt x="9" y="0"/>
                    </a:cubicBezTo>
                    <a:close/>
                  </a:path>
                </a:pathLst>
              </a:custGeom>
              <a:solidFill>
                <a:srgbClr val="956C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0" name="Freeform 419">
                <a:extLst>
                  <a:ext uri="{FF2B5EF4-FFF2-40B4-BE49-F238E27FC236}">
                    <a16:creationId xmlns:a16="http://schemas.microsoft.com/office/drawing/2014/main" id="{4697E1D0-E7E8-4FE7-AF09-577E6BFC2444}"/>
                  </a:ext>
                </a:extLst>
              </p:cNvPr>
              <p:cNvSpPr>
                <a:spLocks/>
              </p:cNvSpPr>
              <p:nvPr/>
            </p:nvSpPr>
            <p:spPr bwMode="auto">
              <a:xfrm>
                <a:off x="994" y="1206"/>
                <a:ext cx="31" cy="65"/>
              </a:xfrm>
              <a:custGeom>
                <a:avLst/>
                <a:gdLst>
                  <a:gd name="T0" fmla="*/ 23 w 28"/>
                  <a:gd name="T1" fmla="*/ 0 h 58"/>
                  <a:gd name="T2" fmla="*/ 28 w 28"/>
                  <a:gd name="T3" fmla="*/ 4 h 58"/>
                  <a:gd name="T4" fmla="*/ 1 w 28"/>
                  <a:gd name="T5" fmla="*/ 58 h 58"/>
                  <a:gd name="T6" fmla="*/ 23 w 28"/>
                  <a:gd name="T7" fmla="*/ 0 h 58"/>
                </a:gdLst>
                <a:ahLst/>
                <a:cxnLst>
                  <a:cxn ang="0">
                    <a:pos x="T0" y="T1"/>
                  </a:cxn>
                  <a:cxn ang="0">
                    <a:pos x="T2" y="T3"/>
                  </a:cxn>
                  <a:cxn ang="0">
                    <a:pos x="T4" y="T5"/>
                  </a:cxn>
                  <a:cxn ang="0">
                    <a:pos x="T6" y="T7"/>
                  </a:cxn>
                </a:cxnLst>
                <a:rect l="0" t="0" r="r" b="b"/>
                <a:pathLst>
                  <a:path w="28" h="58">
                    <a:moveTo>
                      <a:pt x="23" y="0"/>
                    </a:moveTo>
                    <a:cubicBezTo>
                      <a:pt x="25" y="1"/>
                      <a:pt x="27" y="3"/>
                      <a:pt x="28" y="4"/>
                    </a:cubicBezTo>
                    <a:cubicBezTo>
                      <a:pt x="22" y="23"/>
                      <a:pt x="10" y="40"/>
                      <a:pt x="1" y="58"/>
                    </a:cubicBezTo>
                    <a:cubicBezTo>
                      <a:pt x="0" y="35"/>
                      <a:pt x="19" y="21"/>
                      <a:pt x="23" y="0"/>
                    </a:cubicBezTo>
                    <a:close/>
                  </a:path>
                </a:pathLst>
              </a:custGeom>
              <a:solidFill>
                <a:srgbClr val="8B6F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1" name="Freeform 420">
                <a:extLst>
                  <a:ext uri="{FF2B5EF4-FFF2-40B4-BE49-F238E27FC236}">
                    <a16:creationId xmlns:a16="http://schemas.microsoft.com/office/drawing/2014/main" id="{9B702880-B32D-4E53-9720-489EA071C23C}"/>
                  </a:ext>
                </a:extLst>
              </p:cNvPr>
              <p:cNvSpPr>
                <a:spLocks/>
              </p:cNvSpPr>
              <p:nvPr/>
            </p:nvSpPr>
            <p:spPr bwMode="auto">
              <a:xfrm>
                <a:off x="1666" y="1491"/>
                <a:ext cx="14" cy="62"/>
              </a:xfrm>
              <a:custGeom>
                <a:avLst/>
                <a:gdLst>
                  <a:gd name="T0" fmla="*/ 3 w 13"/>
                  <a:gd name="T1" fmla="*/ 1 h 55"/>
                  <a:gd name="T2" fmla="*/ 9 w 13"/>
                  <a:gd name="T3" fmla="*/ 0 h 55"/>
                  <a:gd name="T4" fmla="*/ 5 w 13"/>
                  <a:gd name="T5" fmla="*/ 55 h 55"/>
                  <a:gd name="T6" fmla="*/ 3 w 13"/>
                  <a:gd name="T7" fmla="*/ 1 h 55"/>
                </a:gdLst>
                <a:ahLst/>
                <a:cxnLst>
                  <a:cxn ang="0">
                    <a:pos x="T0" y="T1"/>
                  </a:cxn>
                  <a:cxn ang="0">
                    <a:pos x="T2" y="T3"/>
                  </a:cxn>
                  <a:cxn ang="0">
                    <a:pos x="T4" y="T5"/>
                  </a:cxn>
                  <a:cxn ang="0">
                    <a:pos x="T6" y="T7"/>
                  </a:cxn>
                </a:cxnLst>
                <a:rect l="0" t="0" r="r" b="b"/>
                <a:pathLst>
                  <a:path w="13" h="55">
                    <a:moveTo>
                      <a:pt x="3" y="1"/>
                    </a:moveTo>
                    <a:cubicBezTo>
                      <a:pt x="5" y="0"/>
                      <a:pt x="7" y="0"/>
                      <a:pt x="9" y="0"/>
                    </a:cubicBezTo>
                    <a:cubicBezTo>
                      <a:pt x="9" y="17"/>
                      <a:pt x="13" y="33"/>
                      <a:pt x="5" y="55"/>
                    </a:cubicBezTo>
                    <a:cubicBezTo>
                      <a:pt x="0" y="33"/>
                      <a:pt x="3" y="17"/>
                      <a:pt x="3" y="1"/>
                    </a:cubicBezTo>
                    <a:close/>
                  </a:path>
                </a:pathLst>
              </a:custGeom>
              <a:solidFill>
                <a:srgbClr val="B4967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2" name="Freeform 421">
                <a:extLst>
                  <a:ext uri="{FF2B5EF4-FFF2-40B4-BE49-F238E27FC236}">
                    <a16:creationId xmlns:a16="http://schemas.microsoft.com/office/drawing/2014/main" id="{DE10F06C-C74E-46AE-A41C-871F109AD8C0}"/>
                  </a:ext>
                </a:extLst>
              </p:cNvPr>
              <p:cNvSpPr>
                <a:spLocks/>
              </p:cNvSpPr>
              <p:nvPr/>
            </p:nvSpPr>
            <p:spPr bwMode="auto">
              <a:xfrm>
                <a:off x="1654" y="1253"/>
                <a:ext cx="16" cy="66"/>
              </a:xfrm>
              <a:custGeom>
                <a:avLst/>
                <a:gdLst>
                  <a:gd name="T0" fmla="*/ 0 w 14"/>
                  <a:gd name="T1" fmla="*/ 1 h 59"/>
                  <a:gd name="T2" fmla="*/ 12 w 14"/>
                  <a:gd name="T3" fmla="*/ 4 h 59"/>
                  <a:gd name="T4" fmla="*/ 9 w 14"/>
                  <a:gd name="T5" fmla="*/ 21 h 59"/>
                  <a:gd name="T6" fmla="*/ 14 w 14"/>
                  <a:gd name="T7" fmla="*/ 59 h 59"/>
                  <a:gd name="T8" fmla="*/ 0 w 14"/>
                  <a:gd name="T9" fmla="*/ 1 h 59"/>
                </a:gdLst>
                <a:ahLst/>
                <a:cxnLst>
                  <a:cxn ang="0">
                    <a:pos x="T0" y="T1"/>
                  </a:cxn>
                  <a:cxn ang="0">
                    <a:pos x="T2" y="T3"/>
                  </a:cxn>
                  <a:cxn ang="0">
                    <a:pos x="T4" y="T5"/>
                  </a:cxn>
                  <a:cxn ang="0">
                    <a:pos x="T6" y="T7"/>
                  </a:cxn>
                  <a:cxn ang="0">
                    <a:pos x="T8" y="T9"/>
                  </a:cxn>
                </a:cxnLst>
                <a:rect l="0" t="0" r="r" b="b"/>
                <a:pathLst>
                  <a:path w="14" h="59">
                    <a:moveTo>
                      <a:pt x="0" y="1"/>
                    </a:moveTo>
                    <a:cubicBezTo>
                      <a:pt x="4" y="2"/>
                      <a:pt x="9" y="0"/>
                      <a:pt x="12" y="4"/>
                    </a:cubicBezTo>
                    <a:cubicBezTo>
                      <a:pt x="1" y="8"/>
                      <a:pt x="9" y="16"/>
                      <a:pt x="9" y="21"/>
                    </a:cubicBezTo>
                    <a:cubicBezTo>
                      <a:pt x="11" y="34"/>
                      <a:pt x="14" y="46"/>
                      <a:pt x="14" y="59"/>
                    </a:cubicBezTo>
                    <a:cubicBezTo>
                      <a:pt x="5" y="41"/>
                      <a:pt x="3" y="21"/>
                      <a:pt x="0" y="1"/>
                    </a:cubicBezTo>
                    <a:close/>
                  </a:path>
                </a:pathLst>
              </a:custGeom>
              <a:solidFill>
                <a:srgbClr val="9376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3" name="Freeform 422">
                <a:extLst>
                  <a:ext uri="{FF2B5EF4-FFF2-40B4-BE49-F238E27FC236}">
                    <a16:creationId xmlns:a16="http://schemas.microsoft.com/office/drawing/2014/main" id="{5DE89E0C-AB27-4F0D-90D1-33C364426AC0}"/>
                  </a:ext>
                </a:extLst>
              </p:cNvPr>
              <p:cNvSpPr>
                <a:spLocks/>
              </p:cNvSpPr>
              <p:nvPr/>
            </p:nvSpPr>
            <p:spPr bwMode="auto">
              <a:xfrm>
                <a:off x="1029" y="2178"/>
                <a:ext cx="22" cy="70"/>
              </a:xfrm>
              <a:custGeom>
                <a:avLst/>
                <a:gdLst>
                  <a:gd name="T0" fmla="*/ 2 w 19"/>
                  <a:gd name="T1" fmla="*/ 63 h 63"/>
                  <a:gd name="T2" fmla="*/ 19 w 19"/>
                  <a:gd name="T3" fmla="*/ 0 h 63"/>
                  <a:gd name="T4" fmla="*/ 2 w 19"/>
                  <a:gd name="T5" fmla="*/ 63 h 63"/>
                </a:gdLst>
                <a:ahLst/>
                <a:cxnLst>
                  <a:cxn ang="0">
                    <a:pos x="T0" y="T1"/>
                  </a:cxn>
                  <a:cxn ang="0">
                    <a:pos x="T2" y="T3"/>
                  </a:cxn>
                  <a:cxn ang="0">
                    <a:pos x="T4" y="T5"/>
                  </a:cxn>
                </a:cxnLst>
                <a:rect l="0" t="0" r="r" b="b"/>
                <a:pathLst>
                  <a:path w="19" h="63">
                    <a:moveTo>
                      <a:pt x="2" y="63"/>
                    </a:moveTo>
                    <a:cubicBezTo>
                      <a:pt x="0" y="40"/>
                      <a:pt x="11" y="21"/>
                      <a:pt x="19" y="0"/>
                    </a:cubicBezTo>
                    <a:cubicBezTo>
                      <a:pt x="19" y="23"/>
                      <a:pt x="7" y="42"/>
                      <a:pt x="2" y="63"/>
                    </a:cubicBezTo>
                    <a:close/>
                  </a:path>
                </a:pathLst>
              </a:custGeom>
              <a:solidFill>
                <a:srgbClr val="9172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4" name="Freeform 423">
                <a:extLst>
                  <a:ext uri="{FF2B5EF4-FFF2-40B4-BE49-F238E27FC236}">
                    <a16:creationId xmlns:a16="http://schemas.microsoft.com/office/drawing/2014/main" id="{AAE2E21B-D7B1-4C21-85BE-732D3FACA811}"/>
                  </a:ext>
                </a:extLst>
              </p:cNvPr>
              <p:cNvSpPr>
                <a:spLocks/>
              </p:cNvSpPr>
              <p:nvPr/>
            </p:nvSpPr>
            <p:spPr bwMode="auto">
              <a:xfrm>
                <a:off x="1431" y="1688"/>
                <a:ext cx="11" cy="62"/>
              </a:xfrm>
              <a:custGeom>
                <a:avLst/>
                <a:gdLst>
                  <a:gd name="T0" fmla="*/ 0 w 10"/>
                  <a:gd name="T1" fmla="*/ 55 h 55"/>
                  <a:gd name="T2" fmla="*/ 0 w 10"/>
                  <a:gd name="T3" fmla="*/ 0 h 55"/>
                  <a:gd name="T4" fmla="*/ 0 w 10"/>
                  <a:gd name="T5" fmla="*/ 55 h 55"/>
                </a:gdLst>
                <a:ahLst/>
                <a:cxnLst>
                  <a:cxn ang="0">
                    <a:pos x="T0" y="T1"/>
                  </a:cxn>
                  <a:cxn ang="0">
                    <a:pos x="T2" y="T3"/>
                  </a:cxn>
                  <a:cxn ang="0">
                    <a:pos x="T4" y="T5"/>
                  </a:cxn>
                </a:cxnLst>
                <a:rect l="0" t="0" r="r" b="b"/>
                <a:pathLst>
                  <a:path w="10" h="55">
                    <a:moveTo>
                      <a:pt x="0" y="55"/>
                    </a:moveTo>
                    <a:cubicBezTo>
                      <a:pt x="0" y="35"/>
                      <a:pt x="0" y="21"/>
                      <a:pt x="0" y="0"/>
                    </a:cubicBezTo>
                    <a:cubicBezTo>
                      <a:pt x="10" y="21"/>
                      <a:pt x="9" y="35"/>
                      <a:pt x="0" y="55"/>
                    </a:cubicBezTo>
                    <a:close/>
                  </a:path>
                </a:pathLst>
              </a:custGeom>
              <a:solidFill>
                <a:srgbClr val="CBA8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5" name="Freeform 424">
                <a:extLst>
                  <a:ext uri="{FF2B5EF4-FFF2-40B4-BE49-F238E27FC236}">
                    <a16:creationId xmlns:a16="http://schemas.microsoft.com/office/drawing/2014/main" id="{9BDBD9CD-A0B7-402D-ADAD-47B3A7DD331A}"/>
                  </a:ext>
                </a:extLst>
              </p:cNvPr>
              <p:cNvSpPr>
                <a:spLocks/>
              </p:cNvSpPr>
              <p:nvPr/>
            </p:nvSpPr>
            <p:spPr bwMode="auto">
              <a:xfrm>
                <a:off x="942" y="1196"/>
                <a:ext cx="29" cy="51"/>
              </a:xfrm>
              <a:custGeom>
                <a:avLst/>
                <a:gdLst>
                  <a:gd name="T0" fmla="*/ 20 w 26"/>
                  <a:gd name="T1" fmla="*/ 0 h 46"/>
                  <a:gd name="T2" fmla="*/ 26 w 26"/>
                  <a:gd name="T3" fmla="*/ 0 h 46"/>
                  <a:gd name="T4" fmla="*/ 6 w 26"/>
                  <a:gd name="T5" fmla="*/ 46 h 46"/>
                  <a:gd name="T6" fmla="*/ 20 w 26"/>
                  <a:gd name="T7" fmla="*/ 0 h 46"/>
                </a:gdLst>
                <a:ahLst/>
                <a:cxnLst>
                  <a:cxn ang="0">
                    <a:pos x="T0" y="T1"/>
                  </a:cxn>
                  <a:cxn ang="0">
                    <a:pos x="T2" y="T3"/>
                  </a:cxn>
                  <a:cxn ang="0">
                    <a:pos x="T4" y="T5"/>
                  </a:cxn>
                  <a:cxn ang="0">
                    <a:pos x="T6" y="T7"/>
                  </a:cxn>
                </a:cxnLst>
                <a:rect l="0" t="0" r="r" b="b"/>
                <a:pathLst>
                  <a:path w="26" h="46">
                    <a:moveTo>
                      <a:pt x="20" y="0"/>
                    </a:moveTo>
                    <a:cubicBezTo>
                      <a:pt x="22" y="0"/>
                      <a:pt x="24" y="0"/>
                      <a:pt x="26" y="0"/>
                    </a:cubicBezTo>
                    <a:cubicBezTo>
                      <a:pt x="19" y="15"/>
                      <a:pt x="12" y="31"/>
                      <a:pt x="6" y="46"/>
                    </a:cubicBezTo>
                    <a:cubicBezTo>
                      <a:pt x="0" y="27"/>
                      <a:pt x="14" y="15"/>
                      <a:pt x="20" y="0"/>
                    </a:cubicBezTo>
                    <a:close/>
                  </a:path>
                </a:pathLst>
              </a:custGeom>
              <a:solidFill>
                <a:srgbClr val="7955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6" name="Freeform 425">
                <a:extLst>
                  <a:ext uri="{FF2B5EF4-FFF2-40B4-BE49-F238E27FC236}">
                    <a16:creationId xmlns:a16="http://schemas.microsoft.com/office/drawing/2014/main" id="{FBB35B14-0999-4F14-A514-51A87AE912AB}"/>
                  </a:ext>
                </a:extLst>
              </p:cNvPr>
              <p:cNvSpPr>
                <a:spLocks/>
              </p:cNvSpPr>
              <p:nvPr/>
            </p:nvSpPr>
            <p:spPr bwMode="auto">
              <a:xfrm>
                <a:off x="1052" y="2072"/>
                <a:ext cx="21" cy="61"/>
              </a:xfrm>
              <a:custGeom>
                <a:avLst/>
                <a:gdLst>
                  <a:gd name="T0" fmla="*/ 12 w 19"/>
                  <a:gd name="T1" fmla="*/ 0 h 54"/>
                  <a:gd name="T2" fmla="*/ 19 w 19"/>
                  <a:gd name="T3" fmla="*/ 0 h 54"/>
                  <a:gd name="T4" fmla="*/ 0 w 19"/>
                  <a:gd name="T5" fmla="*/ 54 h 54"/>
                  <a:gd name="T6" fmla="*/ 12 w 19"/>
                  <a:gd name="T7" fmla="*/ 0 h 54"/>
                </a:gdLst>
                <a:ahLst/>
                <a:cxnLst>
                  <a:cxn ang="0">
                    <a:pos x="T0" y="T1"/>
                  </a:cxn>
                  <a:cxn ang="0">
                    <a:pos x="T2" y="T3"/>
                  </a:cxn>
                  <a:cxn ang="0">
                    <a:pos x="T4" y="T5"/>
                  </a:cxn>
                  <a:cxn ang="0">
                    <a:pos x="T6" y="T7"/>
                  </a:cxn>
                </a:cxnLst>
                <a:rect l="0" t="0" r="r" b="b"/>
                <a:pathLst>
                  <a:path w="19" h="54">
                    <a:moveTo>
                      <a:pt x="12" y="0"/>
                    </a:moveTo>
                    <a:cubicBezTo>
                      <a:pt x="15" y="0"/>
                      <a:pt x="17" y="0"/>
                      <a:pt x="19" y="0"/>
                    </a:cubicBezTo>
                    <a:cubicBezTo>
                      <a:pt x="14" y="19"/>
                      <a:pt x="12" y="38"/>
                      <a:pt x="0" y="54"/>
                    </a:cubicBezTo>
                    <a:cubicBezTo>
                      <a:pt x="4" y="36"/>
                      <a:pt x="8" y="18"/>
                      <a:pt x="12" y="0"/>
                    </a:cubicBezTo>
                    <a:close/>
                  </a:path>
                </a:pathLst>
              </a:custGeom>
              <a:solidFill>
                <a:srgbClr val="7C5F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7" name="Freeform 426">
                <a:extLst>
                  <a:ext uri="{FF2B5EF4-FFF2-40B4-BE49-F238E27FC236}">
                    <a16:creationId xmlns:a16="http://schemas.microsoft.com/office/drawing/2014/main" id="{CFFA6192-7A05-4A7B-963F-20E6604FA299}"/>
                  </a:ext>
                </a:extLst>
              </p:cNvPr>
              <p:cNvSpPr>
                <a:spLocks/>
              </p:cNvSpPr>
              <p:nvPr/>
            </p:nvSpPr>
            <p:spPr bwMode="auto">
              <a:xfrm>
                <a:off x="1594" y="2643"/>
                <a:ext cx="18" cy="40"/>
              </a:xfrm>
              <a:custGeom>
                <a:avLst/>
                <a:gdLst>
                  <a:gd name="T0" fmla="*/ 10 w 16"/>
                  <a:gd name="T1" fmla="*/ 35 h 36"/>
                  <a:gd name="T2" fmla="*/ 2 w 16"/>
                  <a:gd name="T3" fmla="*/ 36 h 36"/>
                  <a:gd name="T4" fmla="*/ 8 w 16"/>
                  <a:gd name="T5" fmla="*/ 0 h 36"/>
                  <a:gd name="T6" fmla="*/ 10 w 16"/>
                  <a:gd name="T7" fmla="*/ 35 h 36"/>
                </a:gdLst>
                <a:ahLst/>
                <a:cxnLst>
                  <a:cxn ang="0">
                    <a:pos x="T0" y="T1"/>
                  </a:cxn>
                  <a:cxn ang="0">
                    <a:pos x="T2" y="T3"/>
                  </a:cxn>
                  <a:cxn ang="0">
                    <a:pos x="T4" y="T5"/>
                  </a:cxn>
                  <a:cxn ang="0">
                    <a:pos x="T6" y="T7"/>
                  </a:cxn>
                </a:cxnLst>
                <a:rect l="0" t="0" r="r" b="b"/>
                <a:pathLst>
                  <a:path w="16" h="36">
                    <a:moveTo>
                      <a:pt x="10" y="35"/>
                    </a:moveTo>
                    <a:cubicBezTo>
                      <a:pt x="8" y="36"/>
                      <a:pt x="5" y="36"/>
                      <a:pt x="2" y="36"/>
                    </a:cubicBezTo>
                    <a:cubicBezTo>
                      <a:pt x="2" y="24"/>
                      <a:pt x="0" y="11"/>
                      <a:pt x="8" y="0"/>
                    </a:cubicBezTo>
                    <a:cubicBezTo>
                      <a:pt x="16" y="11"/>
                      <a:pt x="2" y="24"/>
                      <a:pt x="10" y="35"/>
                    </a:cubicBezTo>
                    <a:close/>
                  </a:path>
                </a:pathLst>
              </a:custGeom>
              <a:solidFill>
                <a:srgbClr val="AF8C7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8" name="Freeform 427">
                <a:extLst>
                  <a:ext uri="{FF2B5EF4-FFF2-40B4-BE49-F238E27FC236}">
                    <a16:creationId xmlns:a16="http://schemas.microsoft.com/office/drawing/2014/main" id="{2FC6F506-2C37-4C92-B93A-0A9C79FD5F16}"/>
                  </a:ext>
                </a:extLst>
              </p:cNvPr>
              <p:cNvSpPr>
                <a:spLocks/>
              </p:cNvSpPr>
              <p:nvPr/>
            </p:nvSpPr>
            <p:spPr bwMode="auto">
              <a:xfrm>
                <a:off x="1250" y="2530"/>
                <a:ext cx="9" cy="63"/>
              </a:xfrm>
              <a:custGeom>
                <a:avLst/>
                <a:gdLst>
                  <a:gd name="T0" fmla="*/ 4 w 8"/>
                  <a:gd name="T1" fmla="*/ 0 h 56"/>
                  <a:gd name="T2" fmla="*/ 0 w 8"/>
                  <a:gd name="T3" fmla="*/ 56 h 56"/>
                  <a:gd name="T4" fmla="*/ 0 w 8"/>
                  <a:gd name="T5" fmla="*/ 4 h 56"/>
                  <a:gd name="T6" fmla="*/ 4 w 8"/>
                  <a:gd name="T7" fmla="*/ 0 h 56"/>
                </a:gdLst>
                <a:ahLst/>
                <a:cxnLst>
                  <a:cxn ang="0">
                    <a:pos x="T0" y="T1"/>
                  </a:cxn>
                  <a:cxn ang="0">
                    <a:pos x="T2" y="T3"/>
                  </a:cxn>
                  <a:cxn ang="0">
                    <a:pos x="T4" y="T5"/>
                  </a:cxn>
                  <a:cxn ang="0">
                    <a:pos x="T6" y="T7"/>
                  </a:cxn>
                </a:cxnLst>
                <a:rect l="0" t="0" r="r" b="b"/>
                <a:pathLst>
                  <a:path w="8" h="56">
                    <a:moveTo>
                      <a:pt x="4" y="0"/>
                    </a:moveTo>
                    <a:cubicBezTo>
                      <a:pt x="3" y="18"/>
                      <a:pt x="8" y="38"/>
                      <a:pt x="0" y="56"/>
                    </a:cubicBezTo>
                    <a:cubicBezTo>
                      <a:pt x="0" y="39"/>
                      <a:pt x="0" y="21"/>
                      <a:pt x="0" y="4"/>
                    </a:cubicBezTo>
                    <a:cubicBezTo>
                      <a:pt x="1" y="3"/>
                      <a:pt x="2" y="1"/>
                      <a:pt x="4" y="0"/>
                    </a:cubicBezTo>
                    <a:close/>
                  </a:path>
                </a:pathLst>
              </a:custGeom>
              <a:solidFill>
                <a:srgbClr val="CBA7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9" name="Freeform 428">
                <a:extLst>
                  <a:ext uri="{FF2B5EF4-FFF2-40B4-BE49-F238E27FC236}">
                    <a16:creationId xmlns:a16="http://schemas.microsoft.com/office/drawing/2014/main" id="{DCF01ABA-21A4-4937-84C3-EAF06E17A21C}"/>
                  </a:ext>
                </a:extLst>
              </p:cNvPr>
              <p:cNvSpPr>
                <a:spLocks/>
              </p:cNvSpPr>
              <p:nvPr/>
            </p:nvSpPr>
            <p:spPr bwMode="auto">
              <a:xfrm>
                <a:off x="773" y="2474"/>
                <a:ext cx="13" cy="35"/>
              </a:xfrm>
              <a:custGeom>
                <a:avLst/>
                <a:gdLst>
                  <a:gd name="T0" fmla="*/ 0 w 11"/>
                  <a:gd name="T1" fmla="*/ 14 h 31"/>
                  <a:gd name="T2" fmla="*/ 11 w 11"/>
                  <a:gd name="T3" fmla="*/ 0 h 31"/>
                  <a:gd name="T4" fmla="*/ 1 w 11"/>
                  <a:gd name="T5" fmla="*/ 31 h 31"/>
                  <a:gd name="T6" fmla="*/ 0 w 11"/>
                  <a:gd name="T7" fmla="*/ 14 h 31"/>
                </a:gdLst>
                <a:ahLst/>
                <a:cxnLst>
                  <a:cxn ang="0">
                    <a:pos x="T0" y="T1"/>
                  </a:cxn>
                  <a:cxn ang="0">
                    <a:pos x="T2" y="T3"/>
                  </a:cxn>
                  <a:cxn ang="0">
                    <a:pos x="T4" y="T5"/>
                  </a:cxn>
                  <a:cxn ang="0">
                    <a:pos x="T6" y="T7"/>
                  </a:cxn>
                </a:cxnLst>
                <a:rect l="0" t="0" r="r" b="b"/>
                <a:pathLst>
                  <a:path w="11" h="31">
                    <a:moveTo>
                      <a:pt x="0" y="14"/>
                    </a:moveTo>
                    <a:cubicBezTo>
                      <a:pt x="7" y="13"/>
                      <a:pt x="4" y="3"/>
                      <a:pt x="11" y="0"/>
                    </a:cubicBezTo>
                    <a:cubicBezTo>
                      <a:pt x="10" y="10"/>
                      <a:pt x="8" y="20"/>
                      <a:pt x="1" y="31"/>
                    </a:cubicBezTo>
                    <a:cubicBezTo>
                      <a:pt x="1" y="23"/>
                      <a:pt x="0" y="18"/>
                      <a:pt x="0" y="14"/>
                    </a:cubicBezTo>
                    <a:close/>
                  </a:path>
                </a:pathLst>
              </a:custGeom>
              <a:solidFill>
                <a:srgbClr val="8E6B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0" name="Freeform 429">
                <a:extLst>
                  <a:ext uri="{FF2B5EF4-FFF2-40B4-BE49-F238E27FC236}">
                    <a16:creationId xmlns:a16="http://schemas.microsoft.com/office/drawing/2014/main" id="{810B7310-E68D-42E4-B4A2-5534810CA575}"/>
                  </a:ext>
                </a:extLst>
              </p:cNvPr>
              <p:cNvSpPr>
                <a:spLocks/>
              </p:cNvSpPr>
              <p:nvPr/>
            </p:nvSpPr>
            <p:spPr bwMode="auto">
              <a:xfrm>
                <a:off x="941" y="2274"/>
                <a:ext cx="20" cy="26"/>
              </a:xfrm>
              <a:custGeom>
                <a:avLst/>
                <a:gdLst>
                  <a:gd name="T0" fmla="*/ 3 w 18"/>
                  <a:gd name="T1" fmla="*/ 20 h 23"/>
                  <a:gd name="T2" fmla="*/ 3 w 18"/>
                  <a:gd name="T3" fmla="*/ 4 h 23"/>
                  <a:gd name="T4" fmla="*/ 18 w 18"/>
                  <a:gd name="T5" fmla="*/ 4 h 23"/>
                  <a:gd name="T6" fmla="*/ 17 w 18"/>
                  <a:gd name="T7" fmla="*/ 8 h 23"/>
                  <a:gd name="T8" fmla="*/ 3 w 18"/>
                  <a:gd name="T9" fmla="*/ 20 h 23"/>
                </a:gdLst>
                <a:ahLst/>
                <a:cxnLst>
                  <a:cxn ang="0">
                    <a:pos x="T0" y="T1"/>
                  </a:cxn>
                  <a:cxn ang="0">
                    <a:pos x="T2" y="T3"/>
                  </a:cxn>
                  <a:cxn ang="0">
                    <a:pos x="T4" y="T5"/>
                  </a:cxn>
                  <a:cxn ang="0">
                    <a:pos x="T6" y="T7"/>
                  </a:cxn>
                  <a:cxn ang="0">
                    <a:pos x="T8" y="T9"/>
                  </a:cxn>
                </a:cxnLst>
                <a:rect l="0" t="0" r="r" b="b"/>
                <a:pathLst>
                  <a:path w="18" h="23">
                    <a:moveTo>
                      <a:pt x="3" y="20"/>
                    </a:moveTo>
                    <a:cubicBezTo>
                      <a:pt x="2" y="15"/>
                      <a:pt x="0" y="9"/>
                      <a:pt x="3" y="4"/>
                    </a:cubicBezTo>
                    <a:cubicBezTo>
                      <a:pt x="8" y="1"/>
                      <a:pt x="13" y="0"/>
                      <a:pt x="18" y="4"/>
                    </a:cubicBezTo>
                    <a:cubicBezTo>
                      <a:pt x="18" y="5"/>
                      <a:pt x="17" y="7"/>
                      <a:pt x="17" y="8"/>
                    </a:cubicBezTo>
                    <a:cubicBezTo>
                      <a:pt x="9" y="9"/>
                      <a:pt x="13" y="23"/>
                      <a:pt x="3" y="20"/>
                    </a:cubicBezTo>
                    <a:close/>
                  </a:path>
                </a:pathLst>
              </a:custGeom>
              <a:solidFill>
                <a:srgbClr val="E9CEB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1" name="Freeform 430">
                <a:extLst>
                  <a:ext uri="{FF2B5EF4-FFF2-40B4-BE49-F238E27FC236}">
                    <a16:creationId xmlns:a16="http://schemas.microsoft.com/office/drawing/2014/main" id="{706EA443-497D-44FA-83BA-CB2A04DCBB2B}"/>
                  </a:ext>
                </a:extLst>
              </p:cNvPr>
              <p:cNvSpPr>
                <a:spLocks/>
              </p:cNvSpPr>
              <p:nvPr/>
            </p:nvSpPr>
            <p:spPr bwMode="auto">
              <a:xfrm>
                <a:off x="1876" y="1455"/>
                <a:ext cx="107" cy="766"/>
              </a:xfrm>
              <a:custGeom>
                <a:avLst/>
                <a:gdLst>
                  <a:gd name="T0" fmla="*/ 90 w 95"/>
                  <a:gd name="T1" fmla="*/ 682 h 682"/>
                  <a:gd name="T2" fmla="*/ 74 w 95"/>
                  <a:gd name="T3" fmla="*/ 542 h 682"/>
                  <a:gd name="T4" fmla="*/ 61 w 95"/>
                  <a:gd name="T5" fmla="*/ 360 h 682"/>
                  <a:gd name="T6" fmla="*/ 58 w 95"/>
                  <a:gd name="T7" fmla="*/ 306 h 682"/>
                  <a:gd name="T8" fmla="*/ 43 w 95"/>
                  <a:gd name="T9" fmla="*/ 362 h 682"/>
                  <a:gd name="T10" fmla="*/ 49 w 95"/>
                  <a:gd name="T11" fmla="*/ 315 h 682"/>
                  <a:gd name="T12" fmla="*/ 51 w 95"/>
                  <a:gd name="T13" fmla="*/ 241 h 682"/>
                  <a:gd name="T14" fmla="*/ 36 w 95"/>
                  <a:gd name="T15" fmla="*/ 135 h 682"/>
                  <a:gd name="T16" fmla="*/ 0 w 95"/>
                  <a:gd name="T17" fmla="*/ 5 h 682"/>
                  <a:gd name="T18" fmla="*/ 6 w 95"/>
                  <a:gd name="T19" fmla="*/ 2 h 682"/>
                  <a:gd name="T20" fmla="*/ 60 w 95"/>
                  <a:gd name="T21" fmla="*/ 245 h 682"/>
                  <a:gd name="T22" fmla="*/ 78 w 95"/>
                  <a:gd name="T23" fmla="*/ 341 h 682"/>
                  <a:gd name="T24" fmla="*/ 77 w 95"/>
                  <a:gd name="T25" fmla="*/ 351 h 682"/>
                  <a:gd name="T26" fmla="*/ 66 w 95"/>
                  <a:gd name="T27" fmla="*/ 345 h 682"/>
                  <a:gd name="T28" fmla="*/ 94 w 95"/>
                  <a:gd name="T29" fmla="*/ 670 h 682"/>
                  <a:gd name="T30" fmla="*/ 90 w 95"/>
                  <a:gd name="T31" fmla="*/ 682 h 6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5" h="682">
                    <a:moveTo>
                      <a:pt x="90" y="682"/>
                    </a:moveTo>
                    <a:cubicBezTo>
                      <a:pt x="84" y="635"/>
                      <a:pt x="74" y="589"/>
                      <a:pt x="74" y="542"/>
                    </a:cubicBezTo>
                    <a:cubicBezTo>
                      <a:pt x="75" y="480"/>
                      <a:pt x="67" y="420"/>
                      <a:pt x="61" y="360"/>
                    </a:cubicBezTo>
                    <a:cubicBezTo>
                      <a:pt x="60" y="343"/>
                      <a:pt x="59" y="327"/>
                      <a:pt x="58" y="306"/>
                    </a:cubicBezTo>
                    <a:cubicBezTo>
                      <a:pt x="52" y="325"/>
                      <a:pt x="53" y="342"/>
                      <a:pt x="43" y="362"/>
                    </a:cubicBezTo>
                    <a:cubicBezTo>
                      <a:pt x="45" y="343"/>
                      <a:pt x="44" y="328"/>
                      <a:pt x="49" y="315"/>
                    </a:cubicBezTo>
                    <a:cubicBezTo>
                      <a:pt x="57" y="290"/>
                      <a:pt x="56" y="266"/>
                      <a:pt x="51" y="241"/>
                    </a:cubicBezTo>
                    <a:cubicBezTo>
                      <a:pt x="45" y="206"/>
                      <a:pt x="45" y="170"/>
                      <a:pt x="36" y="135"/>
                    </a:cubicBezTo>
                    <a:cubicBezTo>
                      <a:pt x="25" y="91"/>
                      <a:pt x="12" y="48"/>
                      <a:pt x="0" y="5"/>
                    </a:cubicBezTo>
                    <a:cubicBezTo>
                      <a:pt x="1" y="2"/>
                      <a:pt x="3" y="0"/>
                      <a:pt x="6" y="2"/>
                    </a:cubicBezTo>
                    <a:cubicBezTo>
                      <a:pt x="32" y="81"/>
                      <a:pt x="49" y="162"/>
                      <a:pt x="60" y="245"/>
                    </a:cubicBezTo>
                    <a:cubicBezTo>
                      <a:pt x="64" y="277"/>
                      <a:pt x="68" y="309"/>
                      <a:pt x="78" y="341"/>
                    </a:cubicBezTo>
                    <a:cubicBezTo>
                      <a:pt x="79" y="344"/>
                      <a:pt x="82" y="348"/>
                      <a:pt x="77" y="351"/>
                    </a:cubicBezTo>
                    <a:cubicBezTo>
                      <a:pt x="72" y="353"/>
                      <a:pt x="73" y="344"/>
                      <a:pt x="66" y="345"/>
                    </a:cubicBezTo>
                    <a:cubicBezTo>
                      <a:pt x="84" y="453"/>
                      <a:pt x="77" y="562"/>
                      <a:pt x="94" y="670"/>
                    </a:cubicBezTo>
                    <a:cubicBezTo>
                      <a:pt x="92" y="673"/>
                      <a:pt x="95" y="679"/>
                      <a:pt x="90" y="682"/>
                    </a:cubicBezTo>
                    <a:close/>
                  </a:path>
                </a:pathLst>
              </a:custGeom>
              <a:solidFill>
                <a:srgbClr val="9776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2" name="Freeform 431">
                <a:extLst>
                  <a:ext uri="{FF2B5EF4-FFF2-40B4-BE49-F238E27FC236}">
                    <a16:creationId xmlns:a16="http://schemas.microsoft.com/office/drawing/2014/main" id="{380FB8AD-80C1-4D75-8165-977E3A041E4D}"/>
                  </a:ext>
                </a:extLst>
              </p:cNvPr>
              <p:cNvSpPr>
                <a:spLocks/>
              </p:cNvSpPr>
              <p:nvPr/>
            </p:nvSpPr>
            <p:spPr bwMode="auto">
              <a:xfrm>
                <a:off x="1745" y="1318"/>
                <a:ext cx="66" cy="508"/>
              </a:xfrm>
              <a:custGeom>
                <a:avLst/>
                <a:gdLst>
                  <a:gd name="T0" fmla="*/ 11 w 58"/>
                  <a:gd name="T1" fmla="*/ 0 h 452"/>
                  <a:gd name="T2" fmla="*/ 10 w 58"/>
                  <a:gd name="T3" fmla="*/ 67 h 452"/>
                  <a:gd name="T4" fmla="*/ 40 w 58"/>
                  <a:gd name="T5" fmla="*/ 191 h 452"/>
                  <a:gd name="T6" fmla="*/ 58 w 58"/>
                  <a:gd name="T7" fmla="*/ 273 h 452"/>
                  <a:gd name="T8" fmla="*/ 30 w 58"/>
                  <a:gd name="T9" fmla="*/ 174 h 452"/>
                  <a:gd name="T10" fmla="*/ 27 w 58"/>
                  <a:gd name="T11" fmla="*/ 261 h 452"/>
                  <a:gd name="T12" fmla="*/ 39 w 58"/>
                  <a:gd name="T13" fmla="*/ 266 h 452"/>
                  <a:gd name="T14" fmla="*/ 45 w 58"/>
                  <a:gd name="T15" fmla="*/ 273 h 452"/>
                  <a:gd name="T16" fmla="*/ 57 w 58"/>
                  <a:gd name="T17" fmla="*/ 452 h 452"/>
                  <a:gd name="T18" fmla="*/ 33 w 58"/>
                  <a:gd name="T19" fmla="*/ 282 h 452"/>
                  <a:gd name="T20" fmla="*/ 21 w 58"/>
                  <a:gd name="T21" fmla="*/ 364 h 452"/>
                  <a:gd name="T22" fmla="*/ 20 w 58"/>
                  <a:gd name="T23" fmla="*/ 315 h 452"/>
                  <a:gd name="T24" fmla="*/ 14 w 58"/>
                  <a:gd name="T25" fmla="*/ 218 h 452"/>
                  <a:gd name="T26" fmla="*/ 21 w 58"/>
                  <a:gd name="T27" fmla="*/ 199 h 452"/>
                  <a:gd name="T28" fmla="*/ 21 w 58"/>
                  <a:gd name="T29" fmla="*/ 170 h 452"/>
                  <a:gd name="T30" fmla="*/ 5 w 58"/>
                  <a:gd name="T31" fmla="*/ 107 h 452"/>
                  <a:gd name="T32" fmla="*/ 3 w 58"/>
                  <a:gd name="T33" fmla="*/ 9 h 452"/>
                  <a:gd name="T34" fmla="*/ 11 w 58"/>
                  <a:gd name="T35" fmla="*/ 0 h 4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8" h="452">
                    <a:moveTo>
                      <a:pt x="11" y="0"/>
                    </a:moveTo>
                    <a:cubicBezTo>
                      <a:pt x="11" y="22"/>
                      <a:pt x="13" y="45"/>
                      <a:pt x="10" y="67"/>
                    </a:cubicBezTo>
                    <a:cubicBezTo>
                      <a:pt x="5" y="112"/>
                      <a:pt x="25" y="151"/>
                      <a:pt x="40" y="191"/>
                    </a:cubicBezTo>
                    <a:cubicBezTo>
                      <a:pt x="51" y="218"/>
                      <a:pt x="49" y="246"/>
                      <a:pt x="58" y="273"/>
                    </a:cubicBezTo>
                    <a:cubicBezTo>
                      <a:pt x="45" y="241"/>
                      <a:pt x="34" y="209"/>
                      <a:pt x="30" y="174"/>
                    </a:cubicBezTo>
                    <a:cubicBezTo>
                      <a:pt x="24" y="204"/>
                      <a:pt x="17" y="232"/>
                      <a:pt x="27" y="261"/>
                    </a:cubicBezTo>
                    <a:cubicBezTo>
                      <a:pt x="29" y="264"/>
                      <a:pt x="26" y="281"/>
                      <a:pt x="39" y="266"/>
                    </a:cubicBezTo>
                    <a:cubicBezTo>
                      <a:pt x="43" y="261"/>
                      <a:pt x="46" y="268"/>
                      <a:pt x="45" y="273"/>
                    </a:cubicBezTo>
                    <a:cubicBezTo>
                      <a:pt x="38" y="334"/>
                      <a:pt x="58" y="392"/>
                      <a:pt x="57" y="452"/>
                    </a:cubicBezTo>
                    <a:cubicBezTo>
                      <a:pt x="44" y="396"/>
                      <a:pt x="39" y="339"/>
                      <a:pt x="33" y="282"/>
                    </a:cubicBezTo>
                    <a:cubicBezTo>
                      <a:pt x="25" y="307"/>
                      <a:pt x="26" y="333"/>
                      <a:pt x="21" y="364"/>
                    </a:cubicBezTo>
                    <a:cubicBezTo>
                      <a:pt x="17" y="344"/>
                      <a:pt x="17" y="329"/>
                      <a:pt x="20" y="315"/>
                    </a:cubicBezTo>
                    <a:cubicBezTo>
                      <a:pt x="27" y="281"/>
                      <a:pt x="17" y="250"/>
                      <a:pt x="14" y="218"/>
                    </a:cubicBezTo>
                    <a:cubicBezTo>
                      <a:pt x="13" y="211"/>
                      <a:pt x="5" y="203"/>
                      <a:pt x="21" y="199"/>
                    </a:cubicBezTo>
                    <a:cubicBezTo>
                      <a:pt x="27" y="197"/>
                      <a:pt x="26" y="176"/>
                      <a:pt x="21" y="170"/>
                    </a:cubicBezTo>
                    <a:cubicBezTo>
                      <a:pt x="5" y="151"/>
                      <a:pt x="8" y="128"/>
                      <a:pt x="5" y="107"/>
                    </a:cubicBezTo>
                    <a:cubicBezTo>
                      <a:pt x="0" y="75"/>
                      <a:pt x="4" y="42"/>
                      <a:pt x="3" y="9"/>
                    </a:cubicBezTo>
                    <a:cubicBezTo>
                      <a:pt x="3" y="6"/>
                      <a:pt x="4" y="1"/>
                      <a:pt x="11" y="0"/>
                    </a:cubicBezTo>
                    <a:close/>
                  </a:path>
                </a:pathLst>
              </a:custGeom>
              <a:solidFill>
                <a:srgbClr val="A982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3" name="Freeform 432">
                <a:extLst>
                  <a:ext uri="{FF2B5EF4-FFF2-40B4-BE49-F238E27FC236}">
                    <a16:creationId xmlns:a16="http://schemas.microsoft.com/office/drawing/2014/main" id="{35D7E36F-5BBF-4D8F-892E-893B21BBC777}"/>
                  </a:ext>
                </a:extLst>
              </p:cNvPr>
              <p:cNvSpPr>
                <a:spLocks/>
              </p:cNvSpPr>
              <p:nvPr/>
            </p:nvSpPr>
            <p:spPr bwMode="auto">
              <a:xfrm>
                <a:off x="1831" y="1729"/>
                <a:ext cx="47" cy="363"/>
              </a:xfrm>
              <a:custGeom>
                <a:avLst/>
                <a:gdLst>
                  <a:gd name="T0" fmla="*/ 15 w 42"/>
                  <a:gd name="T1" fmla="*/ 0 h 323"/>
                  <a:gd name="T2" fmla="*/ 25 w 42"/>
                  <a:gd name="T3" fmla="*/ 116 h 323"/>
                  <a:gd name="T4" fmla="*/ 11 w 42"/>
                  <a:gd name="T5" fmla="*/ 110 h 323"/>
                  <a:gd name="T6" fmla="*/ 8 w 42"/>
                  <a:gd name="T7" fmla="*/ 124 h 323"/>
                  <a:gd name="T8" fmla="*/ 27 w 42"/>
                  <a:gd name="T9" fmla="*/ 234 h 323"/>
                  <a:gd name="T10" fmla="*/ 36 w 42"/>
                  <a:gd name="T11" fmla="*/ 212 h 323"/>
                  <a:gd name="T12" fmla="*/ 42 w 42"/>
                  <a:gd name="T13" fmla="*/ 322 h 323"/>
                  <a:gd name="T14" fmla="*/ 37 w 42"/>
                  <a:gd name="T15" fmla="*/ 323 h 323"/>
                  <a:gd name="T16" fmla="*/ 32 w 42"/>
                  <a:gd name="T17" fmla="*/ 270 h 323"/>
                  <a:gd name="T18" fmla="*/ 6 w 42"/>
                  <a:gd name="T19" fmla="*/ 173 h 323"/>
                  <a:gd name="T20" fmla="*/ 2 w 42"/>
                  <a:gd name="T21" fmla="*/ 120 h 323"/>
                  <a:gd name="T22" fmla="*/ 15 w 42"/>
                  <a:gd name="T23" fmla="*/ 0 h 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2" h="323">
                    <a:moveTo>
                      <a:pt x="15" y="0"/>
                    </a:moveTo>
                    <a:cubicBezTo>
                      <a:pt x="26" y="39"/>
                      <a:pt x="21" y="77"/>
                      <a:pt x="25" y="116"/>
                    </a:cubicBezTo>
                    <a:cubicBezTo>
                      <a:pt x="19" y="116"/>
                      <a:pt x="18" y="106"/>
                      <a:pt x="11" y="110"/>
                    </a:cubicBezTo>
                    <a:cubicBezTo>
                      <a:pt x="3" y="113"/>
                      <a:pt x="7" y="120"/>
                      <a:pt x="8" y="124"/>
                    </a:cubicBezTo>
                    <a:cubicBezTo>
                      <a:pt x="14" y="160"/>
                      <a:pt x="21" y="196"/>
                      <a:pt x="27" y="234"/>
                    </a:cubicBezTo>
                    <a:cubicBezTo>
                      <a:pt x="33" y="227"/>
                      <a:pt x="27" y="220"/>
                      <a:pt x="36" y="212"/>
                    </a:cubicBezTo>
                    <a:cubicBezTo>
                      <a:pt x="38" y="251"/>
                      <a:pt x="40" y="286"/>
                      <a:pt x="42" y="322"/>
                    </a:cubicBezTo>
                    <a:cubicBezTo>
                      <a:pt x="41" y="322"/>
                      <a:pt x="39" y="322"/>
                      <a:pt x="37" y="323"/>
                    </a:cubicBezTo>
                    <a:cubicBezTo>
                      <a:pt x="36" y="305"/>
                      <a:pt x="36" y="287"/>
                      <a:pt x="32" y="270"/>
                    </a:cubicBezTo>
                    <a:cubicBezTo>
                      <a:pt x="24" y="237"/>
                      <a:pt x="14" y="206"/>
                      <a:pt x="6" y="173"/>
                    </a:cubicBezTo>
                    <a:cubicBezTo>
                      <a:pt x="1" y="156"/>
                      <a:pt x="0" y="139"/>
                      <a:pt x="2" y="120"/>
                    </a:cubicBezTo>
                    <a:cubicBezTo>
                      <a:pt x="7" y="81"/>
                      <a:pt x="11" y="40"/>
                      <a:pt x="15" y="0"/>
                    </a:cubicBezTo>
                    <a:close/>
                  </a:path>
                </a:pathLst>
              </a:custGeom>
              <a:solidFill>
                <a:srgbClr val="A782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4" name="Freeform 433">
                <a:extLst>
                  <a:ext uri="{FF2B5EF4-FFF2-40B4-BE49-F238E27FC236}">
                    <a16:creationId xmlns:a16="http://schemas.microsoft.com/office/drawing/2014/main" id="{196876E6-E4A0-45F8-8673-811530F5A0FE}"/>
                  </a:ext>
                </a:extLst>
              </p:cNvPr>
              <p:cNvSpPr>
                <a:spLocks/>
              </p:cNvSpPr>
              <p:nvPr/>
            </p:nvSpPr>
            <p:spPr bwMode="auto">
              <a:xfrm>
                <a:off x="1839" y="1392"/>
                <a:ext cx="74" cy="483"/>
              </a:xfrm>
              <a:custGeom>
                <a:avLst/>
                <a:gdLst>
                  <a:gd name="T0" fmla="*/ 4 w 66"/>
                  <a:gd name="T1" fmla="*/ 1 h 430"/>
                  <a:gd name="T2" fmla="*/ 35 w 66"/>
                  <a:gd name="T3" fmla="*/ 183 h 430"/>
                  <a:gd name="T4" fmla="*/ 41 w 66"/>
                  <a:gd name="T5" fmla="*/ 236 h 430"/>
                  <a:gd name="T6" fmla="*/ 62 w 66"/>
                  <a:gd name="T7" fmla="*/ 339 h 430"/>
                  <a:gd name="T8" fmla="*/ 64 w 66"/>
                  <a:gd name="T9" fmla="*/ 351 h 430"/>
                  <a:gd name="T10" fmla="*/ 66 w 66"/>
                  <a:gd name="T11" fmla="*/ 430 h 430"/>
                  <a:gd name="T12" fmla="*/ 57 w 66"/>
                  <a:gd name="T13" fmla="*/ 403 h 430"/>
                  <a:gd name="T14" fmla="*/ 48 w 66"/>
                  <a:gd name="T15" fmla="*/ 320 h 430"/>
                  <a:gd name="T16" fmla="*/ 13 w 66"/>
                  <a:gd name="T17" fmla="*/ 93 h 430"/>
                  <a:gd name="T18" fmla="*/ 0 w 66"/>
                  <a:gd name="T19" fmla="*/ 1 h 430"/>
                  <a:gd name="T20" fmla="*/ 4 w 66"/>
                  <a:gd name="T21" fmla="*/ 1 h 4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430">
                    <a:moveTo>
                      <a:pt x="4" y="1"/>
                    </a:moveTo>
                    <a:cubicBezTo>
                      <a:pt x="18" y="61"/>
                      <a:pt x="24" y="123"/>
                      <a:pt x="35" y="183"/>
                    </a:cubicBezTo>
                    <a:cubicBezTo>
                      <a:pt x="38" y="201"/>
                      <a:pt x="34" y="221"/>
                      <a:pt x="41" y="236"/>
                    </a:cubicBezTo>
                    <a:cubicBezTo>
                      <a:pt x="56" y="270"/>
                      <a:pt x="42" y="308"/>
                      <a:pt x="62" y="339"/>
                    </a:cubicBezTo>
                    <a:cubicBezTo>
                      <a:pt x="64" y="342"/>
                      <a:pt x="63" y="347"/>
                      <a:pt x="64" y="351"/>
                    </a:cubicBezTo>
                    <a:cubicBezTo>
                      <a:pt x="64" y="377"/>
                      <a:pt x="61" y="404"/>
                      <a:pt x="66" y="430"/>
                    </a:cubicBezTo>
                    <a:cubicBezTo>
                      <a:pt x="58" y="423"/>
                      <a:pt x="57" y="413"/>
                      <a:pt x="57" y="403"/>
                    </a:cubicBezTo>
                    <a:cubicBezTo>
                      <a:pt x="55" y="375"/>
                      <a:pt x="53" y="348"/>
                      <a:pt x="48" y="320"/>
                    </a:cubicBezTo>
                    <a:cubicBezTo>
                      <a:pt x="37" y="244"/>
                      <a:pt x="26" y="168"/>
                      <a:pt x="13" y="93"/>
                    </a:cubicBezTo>
                    <a:cubicBezTo>
                      <a:pt x="8" y="62"/>
                      <a:pt x="5" y="31"/>
                      <a:pt x="0" y="1"/>
                    </a:cubicBezTo>
                    <a:cubicBezTo>
                      <a:pt x="1" y="0"/>
                      <a:pt x="2" y="0"/>
                      <a:pt x="4" y="1"/>
                    </a:cubicBezTo>
                    <a:close/>
                  </a:path>
                </a:pathLst>
              </a:custGeom>
              <a:solidFill>
                <a:srgbClr val="9A76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5" name="Freeform 434">
                <a:extLst>
                  <a:ext uri="{FF2B5EF4-FFF2-40B4-BE49-F238E27FC236}">
                    <a16:creationId xmlns:a16="http://schemas.microsoft.com/office/drawing/2014/main" id="{2240D6ED-BE2B-4D94-92A5-4AA9CAD6B723}"/>
                  </a:ext>
                </a:extLst>
              </p:cNvPr>
              <p:cNvSpPr>
                <a:spLocks/>
              </p:cNvSpPr>
              <p:nvPr/>
            </p:nvSpPr>
            <p:spPr bwMode="auto">
              <a:xfrm>
                <a:off x="1857" y="2311"/>
                <a:ext cx="53" cy="300"/>
              </a:xfrm>
              <a:custGeom>
                <a:avLst/>
                <a:gdLst>
                  <a:gd name="T0" fmla="*/ 35 w 47"/>
                  <a:gd name="T1" fmla="*/ 251 h 267"/>
                  <a:gd name="T2" fmla="*/ 0 w 47"/>
                  <a:gd name="T3" fmla="*/ 263 h 267"/>
                  <a:gd name="T4" fmla="*/ 21 w 47"/>
                  <a:gd name="T5" fmla="*/ 231 h 267"/>
                  <a:gd name="T6" fmla="*/ 26 w 47"/>
                  <a:gd name="T7" fmla="*/ 72 h 267"/>
                  <a:gd name="T8" fmla="*/ 18 w 47"/>
                  <a:gd name="T9" fmla="*/ 25 h 267"/>
                  <a:gd name="T10" fmla="*/ 19 w 47"/>
                  <a:gd name="T11" fmla="*/ 0 h 267"/>
                  <a:gd name="T12" fmla="*/ 36 w 47"/>
                  <a:gd name="T13" fmla="*/ 143 h 267"/>
                  <a:gd name="T14" fmla="*/ 34 w 47"/>
                  <a:gd name="T15" fmla="*/ 170 h 267"/>
                  <a:gd name="T16" fmla="*/ 36 w 47"/>
                  <a:gd name="T17" fmla="*/ 143 h 267"/>
                  <a:gd name="T18" fmla="*/ 30 w 47"/>
                  <a:gd name="T19" fmla="*/ 192 h 267"/>
                  <a:gd name="T20" fmla="*/ 28 w 47"/>
                  <a:gd name="T21" fmla="*/ 246 h 267"/>
                  <a:gd name="T22" fmla="*/ 35 w 47"/>
                  <a:gd name="T23" fmla="*/ 251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7" h="267">
                    <a:moveTo>
                      <a:pt x="35" y="251"/>
                    </a:moveTo>
                    <a:cubicBezTo>
                      <a:pt x="31" y="261"/>
                      <a:pt x="14" y="267"/>
                      <a:pt x="0" y="263"/>
                    </a:cubicBezTo>
                    <a:cubicBezTo>
                      <a:pt x="17" y="259"/>
                      <a:pt x="21" y="248"/>
                      <a:pt x="21" y="231"/>
                    </a:cubicBezTo>
                    <a:cubicBezTo>
                      <a:pt x="22" y="178"/>
                      <a:pt x="26" y="125"/>
                      <a:pt x="26" y="72"/>
                    </a:cubicBezTo>
                    <a:cubicBezTo>
                      <a:pt x="27" y="56"/>
                      <a:pt x="21" y="40"/>
                      <a:pt x="18" y="25"/>
                    </a:cubicBezTo>
                    <a:cubicBezTo>
                      <a:pt x="16" y="16"/>
                      <a:pt x="16" y="8"/>
                      <a:pt x="19" y="0"/>
                    </a:cubicBezTo>
                    <a:cubicBezTo>
                      <a:pt x="28" y="47"/>
                      <a:pt x="47" y="93"/>
                      <a:pt x="36" y="143"/>
                    </a:cubicBezTo>
                    <a:cubicBezTo>
                      <a:pt x="31" y="153"/>
                      <a:pt x="36" y="164"/>
                      <a:pt x="34" y="170"/>
                    </a:cubicBezTo>
                    <a:cubicBezTo>
                      <a:pt x="35" y="164"/>
                      <a:pt x="32" y="153"/>
                      <a:pt x="36" y="143"/>
                    </a:cubicBezTo>
                    <a:cubicBezTo>
                      <a:pt x="37" y="159"/>
                      <a:pt x="45" y="174"/>
                      <a:pt x="30" y="192"/>
                    </a:cubicBezTo>
                    <a:cubicBezTo>
                      <a:pt x="21" y="203"/>
                      <a:pt x="28" y="228"/>
                      <a:pt x="28" y="246"/>
                    </a:cubicBezTo>
                    <a:cubicBezTo>
                      <a:pt x="28" y="251"/>
                      <a:pt x="32" y="251"/>
                      <a:pt x="35" y="251"/>
                    </a:cubicBezTo>
                    <a:close/>
                  </a:path>
                </a:pathLst>
              </a:custGeom>
              <a:solidFill>
                <a:srgbClr val="987A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6" name="Freeform 435">
                <a:extLst>
                  <a:ext uri="{FF2B5EF4-FFF2-40B4-BE49-F238E27FC236}">
                    <a16:creationId xmlns:a16="http://schemas.microsoft.com/office/drawing/2014/main" id="{B9C653EF-198E-4D7E-BC25-51EA80A609CF}"/>
                  </a:ext>
                </a:extLst>
              </p:cNvPr>
              <p:cNvSpPr>
                <a:spLocks/>
              </p:cNvSpPr>
              <p:nvPr/>
            </p:nvSpPr>
            <p:spPr bwMode="auto">
              <a:xfrm>
                <a:off x="1802" y="1268"/>
                <a:ext cx="59" cy="430"/>
              </a:xfrm>
              <a:custGeom>
                <a:avLst/>
                <a:gdLst>
                  <a:gd name="T0" fmla="*/ 4 w 53"/>
                  <a:gd name="T1" fmla="*/ 1 h 383"/>
                  <a:gd name="T2" fmla="*/ 13 w 53"/>
                  <a:gd name="T3" fmla="*/ 0 h 383"/>
                  <a:gd name="T4" fmla="*/ 16 w 53"/>
                  <a:gd name="T5" fmla="*/ 67 h 383"/>
                  <a:gd name="T6" fmla="*/ 9 w 53"/>
                  <a:gd name="T7" fmla="*/ 89 h 383"/>
                  <a:gd name="T8" fmla="*/ 30 w 53"/>
                  <a:gd name="T9" fmla="*/ 187 h 383"/>
                  <a:gd name="T10" fmla="*/ 35 w 53"/>
                  <a:gd name="T11" fmla="*/ 219 h 383"/>
                  <a:gd name="T12" fmla="*/ 46 w 53"/>
                  <a:gd name="T13" fmla="*/ 284 h 383"/>
                  <a:gd name="T14" fmla="*/ 49 w 53"/>
                  <a:gd name="T15" fmla="*/ 345 h 383"/>
                  <a:gd name="T16" fmla="*/ 52 w 53"/>
                  <a:gd name="T17" fmla="*/ 363 h 383"/>
                  <a:gd name="T18" fmla="*/ 45 w 53"/>
                  <a:gd name="T19" fmla="*/ 383 h 383"/>
                  <a:gd name="T20" fmla="*/ 27 w 53"/>
                  <a:gd name="T21" fmla="*/ 222 h 383"/>
                  <a:gd name="T22" fmla="*/ 5 w 53"/>
                  <a:gd name="T23" fmla="*/ 89 h 383"/>
                  <a:gd name="T24" fmla="*/ 4 w 53"/>
                  <a:gd name="T25" fmla="*/ 1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3" h="383">
                    <a:moveTo>
                      <a:pt x="4" y="1"/>
                    </a:moveTo>
                    <a:cubicBezTo>
                      <a:pt x="7" y="0"/>
                      <a:pt x="10" y="0"/>
                      <a:pt x="13" y="0"/>
                    </a:cubicBezTo>
                    <a:cubicBezTo>
                      <a:pt x="10" y="22"/>
                      <a:pt x="10" y="45"/>
                      <a:pt x="16" y="67"/>
                    </a:cubicBezTo>
                    <a:cubicBezTo>
                      <a:pt x="19" y="77"/>
                      <a:pt x="7" y="79"/>
                      <a:pt x="9" y="89"/>
                    </a:cubicBezTo>
                    <a:cubicBezTo>
                      <a:pt x="14" y="122"/>
                      <a:pt x="14" y="156"/>
                      <a:pt x="30" y="187"/>
                    </a:cubicBezTo>
                    <a:cubicBezTo>
                      <a:pt x="34" y="196"/>
                      <a:pt x="32" y="208"/>
                      <a:pt x="35" y="219"/>
                    </a:cubicBezTo>
                    <a:cubicBezTo>
                      <a:pt x="40" y="240"/>
                      <a:pt x="49" y="265"/>
                      <a:pt x="46" y="284"/>
                    </a:cubicBezTo>
                    <a:cubicBezTo>
                      <a:pt x="43" y="306"/>
                      <a:pt x="50" y="325"/>
                      <a:pt x="49" y="345"/>
                    </a:cubicBezTo>
                    <a:cubicBezTo>
                      <a:pt x="49" y="351"/>
                      <a:pt x="51" y="357"/>
                      <a:pt x="52" y="363"/>
                    </a:cubicBezTo>
                    <a:cubicBezTo>
                      <a:pt x="53" y="371"/>
                      <a:pt x="52" y="377"/>
                      <a:pt x="45" y="383"/>
                    </a:cubicBezTo>
                    <a:cubicBezTo>
                      <a:pt x="39" y="329"/>
                      <a:pt x="36" y="275"/>
                      <a:pt x="27" y="222"/>
                    </a:cubicBezTo>
                    <a:cubicBezTo>
                      <a:pt x="20" y="178"/>
                      <a:pt x="0" y="135"/>
                      <a:pt x="5" y="89"/>
                    </a:cubicBezTo>
                    <a:cubicBezTo>
                      <a:pt x="9" y="59"/>
                      <a:pt x="3" y="30"/>
                      <a:pt x="4" y="1"/>
                    </a:cubicBezTo>
                    <a:close/>
                  </a:path>
                </a:pathLst>
              </a:custGeom>
              <a:solidFill>
                <a:srgbClr val="A17C6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7" name="Freeform 436">
                <a:extLst>
                  <a:ext uri="{FF2B5EF4-FFF2-40B4-BE49-F238E27FC236}">
                    <a16:creationId xmlns:a16="http://schemas.microsoft.com/office/drawing/2014/main" id="{85D03502-43F8-435D-92A5-688C8346CECE}"/>
                  </a:ext>
                </a:extLst>
              </p:cNvPr>
              <p:cNvSpPr>
                <a:spLocks/>
              </p:cNvSpPr>
              <p:nvPr/>
            </p:nvSpPr>
            <p:spPr bwMode="auto">
              <a:xfrm>
                <a:off x="1753" y="1268"/>
                <a:ext cx="44" cy="219"/>
              </a:xfrm>
              <a:custGeom>
                <a:avLst/>
                <a:gdLst>
                  <a:gd name="T0" fmla="*/ 24 w 39"/>
                  <a:gd name="T1" fmla="*/ 3 h 195"/>
                  <a:gd name="T2" fmla="*/ 32 w 39"/>
                  <a:gd name="T3" fmla="*/ 0 h 195"/>
                  <a:gd name="T4" fmla="*/ 37 w 39"/>
                  <a:gd name="T5" fmla="*/ 83 h 195"/>
                  <a:gd name="T6" fmla="*/ 35 w 39"/>
                  <a:gd name="T7" fmla="*/ 128 h 195"/>
                  <a:gd name="T8" fmla="*/ 31 w 39"/>
                  <a:gd name="T9" fmla="*/ 137 h 195"/>
                  <a:gd name="T10" fmla="*/ 21 w 39"/>
                  <a:gd name="T11" fmla="*/ 96 h 195"/>
                  <a:gd name="T12" fmla="*/ 29 w 39"/>
                  <a:gd name="T13" fmla="*/ 195 h 195"/>
                  <a:gd name="T14" fmla="*/ 0 w 39"/>
                  <a:gd name="T15" fmla="*/ 1 h 195"/>
                  <a:gd name="T16" fmla="*/ 13 w 39"/>
                  <a:gd name="T17" fmla="*/ 1 h 195"/>
                  <a:gd name="T18" fmla="*/ 21 w 39"/>
                  <a:gd name="T19" fmla="*/ 36 h 195"/>
                  <a:gd name="T20" fmla="*/ 25 w 39"/>
                  <a:gd name="T21" fmla="*/ 87 h 195"/>
                  <a:gd name="T22" fmla="*/ 21 w 39"/>
                  <a:gd name="T23" fmla="*/ 28 h 195"/>
                  <a:gd name="T24" fmla="*/ 24 w 39"/>
                  <a:gd name="T25" fmla="*/ 3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9" h="195">
                    <a:moveTo>
                      <a:pt x="24" y="3"/>
                    </a:moveTo>
                    <a:cubicBezTo>
                      <a:pt x="27" y="2"/>
                      <a:pt x="29" y="1"/>
                      <a:pt x="32" y="0"/>
                    </a:cubicBezTo>
                    <a:cubicBezTo>
                      <a:pt x="34" y="28"/>
                      <a:pt x="34" y="56"/>
                      <a:pt x="37" y="83"/>
                    </a:cubicBezTo>
                    <a:cubicBezTo>
                      <a:pt x="39" y="99"/>
                      <a:pt x="33" y="113"/>
                      <a:pt x="35" y="128"/>
                    </a:cubicBezTo>
                    <a:cubicBezTo>
                      <a:pt x="33" y="131"/>
                      <a:pt x="35" y="135"/>
                      <a:pt x="31" y="137"/>
                    </a:cubicBezTo>
                    <a:cubicBezTo>
                      <a:pt x="23" y="125"/>
                      <a:pt x="34" y="109"/>
                      <a:pt x="21" y="96"/>
                    </a:cubicBezTo>
                    <a:cubicBezTo>
                      <a:pt x="17" y="131"/>
                      <a:pt x="28" y="163"/>
                      <a:pt x="29" y="195"/>
                    </a:cubicBezTo>
                    <a:cubicBezTo>
                      <a:pt x="7" y="132"/>
                      <a:pt x="18" y="64"/>
                      <a:pt x="0" y="1"/>
                    </a:cubicBezTo>
                    <a:cubicBezTo>
                      <a:pt x="4" y="1"/>
                      <a:pt x="8" y="1"/>
                      <a:pt x="13" y="1"/>
                    </a:cubicBezTo>
                    <a:cubicBezTo>
                      <a:pt x="24" y="10"/>
                      <a:pt x="19" y="24"/>
                      <a:pt x="21" y="36"/>
                    </a:cubicBezTo>
                    <a:cubicBezTo>
                      <a:pt x="25" y="53"/>
                      <a:pt x="25" y="70"/>
                      <a:pt x="25" y="87"/>
                    </a:cubicBezTo>
                    <a:cubicBezTo>
                      <a:pt x="25" y="68"/>
                      <a:pt x="23" y="48"/>
                      <a:pt x="21" y="28"/>
                    </a:cubicBezTo>
                    <a:cubicBezTo>
                      <a:pt x="20" y="20"/>
                      <a:pt x="17" y="11"/>
                      <a:pt x="24" y="3"/>
                    </a:cubicBezTo>
                    <a:close/>
                  </a:path>
                </a:pathLst>
              </a:custGeom>
              <a:solidFill>
                <a:srgbClr val="A9816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8" name="Freeform 437">
                <a:extLst>
                  <a:ext uri="{FF2B5EF4-FFF2-40B4-BE49-F238E27FC236}">
                    <a16:creationId xmlns:a16="http://schemas.microsoft.com/office/drawing/2014/main" id="{0CA39DF9-596F-4385-99C9-1FFA8E819C82}"/>
                  </a:ext>
                </a:extLst>
              </p:cNvPr>
              <p:cNvSpPr>
                <a:spLocks/>
              </p:cNvSpPr>
              <p:nvPr/>
            </p:nvSpPr>
            <p:spPr bwMode="auto">
              <a:xfrm>
                <a:off x="1739" y="1753"/>
                <a:ext cx="51" cy="379"/>
              </a:xfrm>
              <a:custGeom>
                <a:avLst/>
                <a:gdLst>
                  <a:gd name="T0" fmla="*/ 5 w 46"/>
                  <a:gd name="T1" fmla="*/ 0 h 337"/>
                  <a:gd name="T2" fmla="*/ 12 w 46"/>
                  <a:gd name="T3" fmla="*/ 15 h 337"/>
                  <a:gd name="T4" fmla="*/ 16 w 46"/>
                  <a:gd name="T5" fmla="*/ 137 h 337"/>
                  <a:gd name="T6" fmla="*/ 23 w 46"/>
                  <a:gd name="T7" fmla="*/ 199 h 337"/>
                  <a:gd name="T8" fmla="*/ 43 w 46"/>
                  <a:gd name="T9" fmla="*/ 305 h 337"/>
                  <a:gd name="T10" fmla="*/ 45 w 46"/>
                  <a:gd name="T11" fmla="*/ 337 h 337"/>
                  <a:gd name="T12" fmla="*/ 36 w 46"/>
                  <a:gd name="T13" fmla="*/ 292 h 337"/>
                  <a:gd name="T14" fmla="*/ 13 w 46"/>
                  <a:gd name="T15" fmla="*/ 186 h 337"/>
                  <a:gd name="T16" fmla="*/ 9 w 46"/>
                  <a:gd name="T17" fmla="*/ 126 h 337"/>
                  <a:gd name="T18" fmla="*/ 5 w 46"/>
                  <a:gd name="T19" fmla="*/ 0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 h="337">
                    <a:moveTo>
                      <a:pt x="5" y="0"/>
                    </a:moveTo>
                    <a:cubicBezTo>
                      <a:pt x="12" y="3"/>
                      <a:pt x="12" y="11"/>
                      <a:pt x="12" y="15"/>
                    </a:cubicBezTo>
                    <a:cubicBezTo>
                      <a:pt x="11" y="56"/>
                      <a:pt x="22" y="96"/>
                      <a:pt x="16" y="137"/>
                    </a:cubicBezTo>
                    <a:cubicBezTo>
                      <a:pt x="12" y="157"/>
                      <a:pt x="21" y="179"/>
                      <a:pt x="23" y="199"/>
                    </a:cubicBezTo>
                    <a:cubicBezTo>
                      <a:pt x="27" y="235"/>
                      <a:pt x="46" y="268"/>
                      <a:pt x="43" y="305"/>
                    </a:cubicBezTo>
                    <a:cubicBezTo>
                      <a:pt x="43" y="314"/>
                      <a:pt x="44" y="323"/>
                      <a:pt x="45" y="337"/>
                    </a:cubicBezTo>
                    <a:cubicBezTo>
                      <a:pt x="36" y="320"/>
                      <a:pt x="37" y="306"/>
                      <a:pt x="36" y="292"/>
                    </a:cubicBezTo>
                    <a:cubicBezTo>
                      <a:pt x="34" y="256"/>
                      <a:pt x="20" y="222"/>
                      <a:pt x="13" y="186"/>
                    </a:cubicBezTo>
                    <a:cubicBezTo>
                      <a:pt x="9" y="166"/>
                      <a:pt x="6" y="146"/>
                      <a:pt x="9" y="126"/>
                    </a:cubicBezTo>
                    <a:cubicBezTo>
                      <a:pt x="15" y="84"/>
                      <a:pt x="0" y="42"/>
                      <a:pt x="5" y="0"/>
                    </a:cubicBezTo>
                    <a:close/>
                  </a:path>
                </a:pathLst>
              </a:custGeom>
              <a:solidFill>
                <a:srgbClr val="A07C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9" name="Freeform 438">
                <a:extLst>
                  <a:ext uri="{FF2B5EF4-FFF2-40B4-BE49-F238E27FC236}">
                    <a16:creationId xmlns:a16="http://schemas.microsoft.com/office/drawing/2014/main" id="{2458EB54-4D7B-44E2-A42D-FDCDD5DDD92E}"/>
                  </a:ext>
                </a:extLst>
              </p:cNvPr>
              <p:cNvSpPr>
                <a:spLocks/>
              </p:cNvSpPr>
              <p:nvPr/>
            </p:nvSpPr>
            <p:spPr bwMode="auto">
              <a:xfrm>
                <a:off x="1875" y="1262"/>
                <a:ext cx="73" cy="272"/>
              </a:xfrm>
              <a:custGeom>
                <a:avLst/>
                <a:gdLst>
                  <a:gd name="T0" fmla="*/ 31 w 65"/>
                  <a:gd name="T1" fmla="*/ 153 h 242"/>
                  <a:gd name="T2" fmla="*/ 24 w 65"/>
                  <a:gd name="T3" fmla="*/ 153 h 242"/>
                  <a:gd name="T4" fmla="*/ 29 w 65"/>
                  <a:gd name="T5" fmla="*/ 121 h 242"/>
                  <a:gd name="T6" fmla="*/ 19 w 65"/>
                  <a:gd name="T7" fmla="*/ 13 h 242"/>
                  <a:gd name="T8" fmla="*/ 14 w 65"/>
                  <a:gd name="T9" fmla="*/ 5 h 242"/>
                  <a:gd name="T10" fmla="*/ 9 w 65"/>
                  <a:gd name="T11" fmla="*/ 14 h 242"/>
                  <a:gd name="T12" fmla="*/ 8 w 65"/>
                  <a:gd name="T13" fmla="*/ 32 h 242"/>
                  <a:gd name="T14" fmla="*/ 0 w 65"/>
                  <a:gd name="T15" fmla="*/ 5 h 242"/>
                  <a:gd name="T16" fmla="*/ 24 w 65"/>
                  <a:gd name="T17" fmla="*/ 2 h 242"/>
                  <a:gd name="T18" fmla="*/ 38 w 65"/>
                  <a:gd name="T19" fmla="*/ 125 h 242"/>
                  <a:gd name="T20" fmla="*/ 62 w 65"/>
                  <a:gd name="T21" fmla="*/ 210 h 242"/>
                  <a:gd name="T22" fmla="*/ 61 w 65"/>
                  <a:gd name="T23" fmla="*/ 242 h 242"/>
                  <a:gd name="T24" fmla="*/ 43 w 65"/>
                  <a:gd name="T25" fmla="*/ 152 h 242"/>
                  <a:gd name="T26" fmla="*/ 37 w 65"/>
                  <a:gd name="T27" fmla="*/ 144 h 242"/>
                  <a:gd name="T28" fmla="*/ 31 w 65"/>
                  <a:gd name="T29" fmla="*/ 153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5" h="242">
                    <a:moveTo>
                      <a:pt x="31" y="153"/>
                    </a:moveTo>
                    <a:cubicBezTo>
                      <a:pt x="29" y="152"/>
                      <a:pt x="26" y="148"/>
                      <a:pt x="24" y="153"/>
                    </a:cubicBezTo>
                    <a:cubicBezTo>
                      <a:pt x="22" y="142"/>
                      <a:pt x="29" y="132"/>
                      <a:pt x="29" y="121"/>
                    </a:cubicBezTo>
                    <a:cubicBezTo>
                      <a:pt x="29" y="84"/>
                      <a:pt x="19" y="49"/>
                      <a:pt x="19" y="13"/>
                    </a:cubicBezTo>
                    <a:cubicBezTo>
                      <a:pt x="19" y="9"/>
                      <a:pt x="18" y="6"/>
                      <a:pt x="14" y="5"/>
                    </a:cubicBezTo>
                    <a:cubicBezTo>
                      <a:pt x="8" y="5"/>
                      <a:pt x="9" y="10"/>
                      <a:pt x="9" y="14"/>
                    </a:cubicBezTo>
                    <a:cubicBezTo>
                      <a:pt x="8" y="19"/>
                      <a:pt x="14" y="25"/>
                      <a:pt x="8" y="32"/>
                    </a:cubicBezTo>
                    <a:cubicBezTo>
                      <a:pt x="3" y="23"/>
                      <a:pt x="0" y="14"/>
                      <a:pt x="0" y="5"/>
                    </a:cubicBezTo>
                    <a:cubicBezTo>
                      <a:pt x="8" y="0"/>
                      <a:pt x="16" y="0"/>
                      <a:pt x="24" y="2"/>
                    </a:cubicBezTo>
                    <a:cubicBezTo>
                      <a:pt x="28" y="43"/>
                      <a:pt x="26" y="87"/>
                      <a:pt x="38" y="125"/>
                    </a:cubicBezTo>
                    <a:cubicBezTo>
                      <a:pt x="48" y="154"/>
                      <a:pt x="56" y="181"/>
                      <a:pt x="62" y="210"/>
                    </a:cubicBezTo>
                    <a:cubicBezTo>
                      <a:pt x="64" y="219"/>
                      <a:pt x="65" y="228"/>
                      <a:pt x="61" y="242"/>
                    </a:cubicBezTo>
                    <a:cubicBezTo>
                      <a:pt x="55" y="209"/>
                      <a:pt x="49" y="181"/>
                      <a:pt x="43" y="152"/>
                    </a:cubicBezTo>
                    <a:cubicBezTo>
                      <a:pt x="42" y="149"/>
                      <a:pt x="42" y="143"/>
                      <a:pt x="37" y="144"/>
                    </a:cubicBezTo>
                    <a:cubicBezTo>
                      <a:pt x="32" y="144"/>
                      <a:pt x="32" y="149"/>
                      <a:pt x="31" y="153"/>
                    </a:cubicBezTo>
                    <a:close/>
                  </a:path>
                </a:pathLst>
              </a:custGeom>
              <a:solidFill>
                <a:srgbClr val="B18F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0" name="Freeform 439">
                <a:extLst>
                  <a:ext uri="{FF2B5EF4-FFF2-40B4-BE49-F238E27FC236}">
                    <a16:creationId xmlns:a16="http://schemas.microsoft.com/office/drawing/2014/main" id="{9A239362-0BD4-4A77-9171-FDC47E9D64BE}"/>
                  </a:ext>
                </a:extLst>
              </p:cNvPr>
              <p:cNvSpPr>
                <a:spLocks/>
              </p:cNvSpPr>
              <p:nvPr/>
            </p:nvSpPr>
            <p:spPr bwMode="auto">
              <a:xfrm>
                <a:off x="1727" y="1453"/>
                <a:ext cx="31" cy="300"/>
              </a:xfrm>
              <a:custGeom>
                <a:avLst/>
                <a:gdLst>
                  <a:gd name="T0" fmla="*/ 15 w 27"/>
                  <a:gd name="T1" fmla="*/ 267 h 267"/>
                  <a:gd name="T2" fmla="*/ 9 w 27"/>
                  <a:gd name="T3" fmla="*/ 259 h 267"/>
                  <a:gd name="T4" fmla="*/ 4 w 27"/>
                  <a:gd name="T5" fmla="*/ 105 h 267"/>
                  <a:gd name="T6" fmla="*/ 3 w 27"/>
                  <a:gd name="T7" fmla="*/ 16 h 267"/>
                  <a:gd name="T8" fmla="*/ 16 w 27"/>
                  <a:gd name="T9" fmla="*/ 0 h 267"/>
                  <a:gd name="T10" fmla="*/ 15 w 27"/>
                  <a:gd name="T11" fmla="*/ 267 h 267"/>
                </a:gdLst>
                <a:ahLst/>
                <a:cxnLst>
                  <a:cxn ang="0">
                    <a:pos x="T0" y="T1"/>
                  </a:cxn>
                  <a:cxn ang="0">
                    <a:pos x="T2" y="T3"/>
                  </a:cxn>
                  <a:cxn ang="0">
                    <a:pos x="T4" y="T5"/>
                  </a:cxn>
                  <a:cxn ang="0">
                    <a:pos x="T6" y="T7"/>
                  </a:cxn>
                  <a:cxn ang="0">
                    <a:pos x="T8" y="T9"/>
                  </a:cxn>
                  <a:cxn ang="0">
                    <a:pos x="T10" y="T11"/>
                  </a:cxn>
                </a:cxnLst>
                <a:rect l="0" t="0" r="r" b="b"/>
                <a:pathLst>
                  <a:path w="27" h="267">
                    <a:moveTo>
                      <a:pt x="15" y="267"/>
                    </a:moveTo>
                    <a:cubicBezTo>
                      <a:pt x="11" y="266"/>
                      <a:pt x="8" y="265"/>
                      <a:pt x="9" y="259"/>
                    </a:cubicBezTo>
                    <a:cubicBezTo>
                      <a:pt x="14" y="207"/>
                      <a:pt x="11" y="156"/>
                      <a:pt x="4" y="105"/>
                    </a:cubicBezTo>
                    <a:cubicBezTo>
                      <a:pt x="0" y="75"/>
                      <a:pt x="14" y="45"/>
                      <a:pt x="3" y="16"/>
                    </a:cubicBezTo>
                    <a:cubicBezTo>
                      <a:pt x="2" y="11"/>
                      <a:pt x="5" y="7"/>
                      <a:pt x="16" y="0"/>
                    </a:cubicBezTo>
                    <a:cubicBezTo>
                      <a:pt x="7" y="92"/>
                      <a:pt x="27" y="179"/>
                      <a:pt x="15" y="267"/>
                    </a:cubicBezTo>
                    <a:close/>
                  </a:path>
                </a:pathLst>
              </a:custGeom>
              <a:solidFill>
                <a:srgbClr val="9E785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1" name="Freeform 440">
                <a:extLst>
                  <a:ext uri="{FF2B5EF4-FFF2-40B4-BE49-F238E27FC236}">
                    <a16:creationId xmlns:a16="http://schemas.microsoft.com/office/drawing/2014/main" id="{5584D90E-E4CE-4D2A-98DF-42EF7A8E2D31}"/>
                  </a:ext>
                </a:extLst>
              </p:cNvPr>
              <p:cNvSpPr>
                <a:spLocks/>
              </p:cNvSpPr>
              <p:nvPr/>
            </p:nvSpPr>
            <p:spPr bwMode="auto">
              <a:xfrm>
                <a:off x="1779" y="2381"/>
                <a:ext cx="46" cy="247"/>
              </a:xfrm>
              <a:custGeom>
                <a:avLst/>
                <a:gdLst>
                  <a:gd name="T0" fmla="*/ 41 w 41"/>
                  <a:gd name="T1" fmla="*/ 213 h 220"/>
                  <a:gd name="T2" fmla="*/ 20 w 41"/>
                  <a:gd name="T3" fmla="*/ 220 h 220"/>
                  <a:gd name="T4" fmla="*/ 2 w 41"/>
                  <a:gd name="T5" fmla="*/ 0 h 220"/>
                  <a:gd name="T6" fmla="*/ 22 w 41"/>
                  <a:gd name="T7" fmla="*/ 142 h 220"/>
                  <a:gd name="T8" fmla="*/ 13 w 41"/>
                  <a:gd name="T9" fmla="*/ 114 h 220"/>
                  <a:gd name="T10" fmla="*/ 22 w 41"/>
                  <a:gd name="T11" fmla="*/ 201 h 220"/>
                  <a:gd name="T12" fmla="*/ 41 w 41"/>
                  <a:gd name="T13" fmla="*/ 213 h 220"/>
                </a:gdLst>
                <a:ahLst/>
                <a:cxnLst>
                  <a:cxn ang="0">
                    <a:pos x="T0" y="T1"/>
                  </a:cxn>
                  <a:cxn ang="0">
                    <a:pos x="T2" y="T3"/>
                  </a:cxn>
                  <a:cxn ang="0">
                    <a:pos x="T4" y="T5"/>
                  </a:cxn>
                  <a:cxn ang="0">
                    <a:pos x="T6" y="T7"/>
                  </a:cxn>
                  <a:cxn ang="0">
                    <a:pos x="T8" y="T9"/>
                  </a:cxn>
                  <a:cxn ang="0">
                    <a:pos x="T10" y="T11"/>
                  </a:cxn>
                  <a:cxn ang="0">
                    <a:pos x="T12" y="T13"/>
                  </a:cxn>
                </a:cxnLst>
                <a:rect l="0" t="0" r="r" b="b"/>
                <a:pathLst>
                  <a:path w="41" h="220">
                    <a:moveTo>
                      <a:pt x="41" y="213"/>
                    </a:moveTo>
                    <a:cubicBezTo>
                      <a:pt x="35" y="219"/>
                      <a:pt x="27" y="217"/>
                      <a:pt x="20" y="220"/>
                    </a:cubicBezTo>
                    <a:cubicBezTo>
                      <a:pt x="5" y="148"/>
                      <a:pt x="2" y="74"/>
                      <a:pt x="2" y="0"/>
                    </a:cubicBezTo>
                    <a:cubicBezTo>
                      <a:pt x="0" y="49"/>
                      <a:pt x="27" y="93"/>
                      <a:pt x="22" y="142"/>
                    </a:cubicBezTo>
                    <a:cubicBezTo>
                      <a:pt x="20" y="134"/>
                      <a:pt x="17" y="126"/>
                      <a:pt x="13" y="114"/>
                    </a:cubicBezTo>
                    <a:cubicBezTo>
                      <a:pt x="13" y="146"/>
                      <a:pt x="18" y="174"/>
                      <a:pt x="22" y="201"/>
                    </a:cubicBezTo>
                    <a:cubicBezTo>
                      <a:pt x="23" y="213"/>
                      <a:pt x="31" y="215"/>
                      <a:pt x="41" y="213"/>
                    </a:cubicBezTo>
                    <a:close/>
                  </a:path>
                </a:pathLst>
              </a:custGeom>
              <a:solidFill>
                <a:srgbClr val="A37D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2" name="Freeform 441">
                <a:extLst>
                  <a:ext uri="{FF2B5EF4-FFF2-40B4-BE49-F238E27FC236}">
                    <a16:creationId xmlns:a16="http://schemas.microsoft.com/office/drawing/2014/main" id="{FC594F4C-68AC-44D1-B3C8-6928202172C7}"/>
                  </a:ext>
                </a:extLst>
              </p:cNvPr>
              <p:cNvSpPr>
                <a:spLocks/>
              </p:cNvSpPr>
              <p:nvPr/>
            </p:nvSpPr>
            <p:spPr bwMode="auto">
              <a:xfrm>
                <a:off x="1899" y="2092"/>
                <a:ext cx="62" cy="310"/>
              </a:xfrm>
              <a:custGeom>
                <a:avLst/>
                <a:gdLst>
                  <a:gd name="T0" fmla="*/ 52 w 55"/>
                  <a:gd name="T1" fmla="*/ 276 h 276"/>
                  <a:gd name="T2" fmla="*/ 7 w 55"/>
                  <a:gd name="T3" fmla="*/ 0 h 276"/>
                  <a:gd name="T4" fmla="*/ 14 w 55"/>
                  <a:gd name="T5" fmla="*/ 48 h 276"/>
                  <a:gd name="T6" fmla="*/ 27 w 55"/>
                  <a:gd name="T7" fmla="*/ 92 h 276"/>
                  <a:gd name="T8" fmla="*/ 30 w 55"/>
                  <a:gd name="T9" fmla="*/ 108 h 276"/>
                  <a:gd name="T10" fmla="*/ 51 w 55"/>
                  <a:gd name="T11" fmla="*/ 261 h 276"/>
                  <a:gd name="T12" fmla="*/ 52 w 55"/>
                  <a:gd name="T13" fmla="*/ 276 h 276"/>
                </a:gdLst>
                <a:ahLst/>
                <a:cxnLst>
                  <a:cxn ang="0">
                    <a:pos x="T0" y="T1"/>
                  </a:cxn>
                  <a:cxn ang="0">
                    <a:pos x="T2" y="T3"/>
                  </a:cxn>
                  <a:cxn ang="0">
                    <a:pos x="T4" y="T5"/>
                  </a:cxn>
                  <a:cxn ang="0">
                    <a:pos x="T6" y="T7"/>
                  </a:cxn>
                  <a:cxn ang="0">
                    <a:pos x="T8" y="T9"/>
                  </a:cxn>
                  <a:cxn ang="0">
                    <a:pos x="T10" y="T11"/>
                  </a:cxn>
                  <a:cxn ang="0">
                    <a:pos x="T12" y="T13"/>
                  </a:cxn>
                </a:cxnLst>
                <a:rect l="0" t="0" r="r" b="b"/>
                <a:pathLst>
                  <a:path w="55" h="276">
                    <a:moveTo>
                      <a:pt x="52" y="276"/>
                    </a:moveTo>
                    <a:cubicBezTo>
                      <a:pt x="41" y="257"/>
                      <a:pt x="0" y="26"/>
                      <a:pt x="7" y="0"/>
                    </a:cubicBezTo>
                    <a:cubicBezTo>
                      <a:pt x="10" y="16"/>
                      <a:pt x="12" y="32"/>
                      <a:pt x="14" y="48"/>
                    </a:cubicBezTo>
                    <a:cubicBezTo>
                      <a:pt x="17" y="63"/>
                      <a:pt x="15" y="79"/>
                      <a:pt x="27" y="92"/>
                    </a:cubicBezTo>
                    <a:cubicBezTo>
                      <a:pt x="30" y="96"/>
                      <a:pt x="30" y="103"/>
                      <a:pt x="30" y="108"/>
                    </a:cubicBezTo>
                    <a:cubicBezTo>
                      <a:pt x="28" y="160"/>
                      <a:pt x="41" y="210"/>
                      <a:pt x="51" y="261"/>
                    </a:cubicBezTo>
                    <a:cubicBezTo>
                      <a:pt x="52" y="266"/>
                      <a:pt x="55" y="271"/>
                      <a:pt x="52" y="276"/>
                    </a:cubicBezTo>
                    <a:close/>
                  </a:path>
                </a:pathLst>
              </a:custGeom>
              <a:solidFill>
                <a:srgbClr val="9B81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3" name="Freeform 442">
                <a:extLst>
                  <a:ext uri="{FF2B5EF4-FFF2-40B4-BE49-F238E27FC236}">
                    <a16:creationId xmlns:a16="http://schemas.microsoft.com/office/drawing/2014/main" id="{FB9AAF19-846E-4BD4-83B1-A74FB7ABCC2B}"/>
                  </a:ext>
                </a:extLst>
              </p:cNvPr>
              <p:cNvSpPr>
                <a:spLocks/>
              </p:cNvSpPr>
              <p:nvPr/>
            </p:nvSpPr>
            <p:spPr bwMode="auto">
              <a:xfrm>
                <a:off x="1813" y="1533"/>
                <a:ext cx="22" cy="256"/>
              </a:xfrm>
              <a:custGeom>
                <a:avLst/>
                <a:gdLst>
                  <a:gd name="T0" fmla="*/ 7 w 20"/>
                  <a:gd name="T1" fmla="*/ 0 h 228"/>
                  <a:gd name="T2" fmla="*/ 14 w 20"/>
                  <a:gd name="T3" fmla="*/ 45 h 228"/>
                  <a:gd name="T4" fmla="*/ 15 w 20"/>
                  <a:gd name="T5" fmla="*/ 109 h 228"/>
                  <a:gd name="T6" fmla="*/ 11 w 20"/>
                  <a:gd name="T7" fmla="*/ 186 h 228"/>
                  <a:gd name="T8" fmla="*/ 13 w 20"/>
                  <a:gd name="T9" fmla="*/ 228 h 228"/>
                  <a:gd name="T10" fmla="*/ 4 w 20"/>
                  <a:gd name="T11" fmla="*/ 193 h 228"/>
                  <a:gd name="T12" fmla="*/ 6 w 20"/>
                  <a:gd name="T13" fmla="*/ 142 h 228"/>
                  <a:gd name="T14" fmla="*/ 6 w 20"/>
                  <a:gd name="T15" fmla="*/ 112 h 228"/>
                  <a:gd name="T16" fmla="*/ 4 w 20"/>
                  <a:gd name="T17" fmla="*/ 7 h 228"/>
                  <a:gd name="T18" fmla="*/ 7 w 20"/>
                  <a:gd name="T19" fmla="*/ 0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28">
                    <a:moveTo>
                      <a:pt x="7" y="0"/>
                    </a:moveTo>
                    <a:cubicBezTo>
                      <a:pt x="10" y="15"/>
                      <a:pt x="20" y="34"/>
                      <a:pt x="14" y="45"/>
                    </a:cubicBezTo>
                    <a:cubicBezTo>
                      <a:pt x="1" y="69"/>
                      <a:pt x="15" y="88"/>
                      <a:pt x="15" y="109"/>
                    </a:cubicBezTo>
                    <a:cubicBezTo>
                      <a:pt x="14" y="135"/>
                      <a:pt x="15" y="161"/>
                      <a:pt x="11" y="186"/>
                    </a:cubicBezTo>
                    <a:cubicBezTo>
                      <a:pt x="9" y="200"/>
                      <a:pt x="12" y="214"/>
                      <a:pt x="13" y="228"/>
                    </a:cubicBezTo>
                    <a:cubicBezTo>
                      <a:pt x="4" y="218"/>
                      <a:pt x="6" y="205"/>
                      <a:pt x="4" y="193"/>
                    </a:cubicBezTo>
                    <a:cubicBezTo>
                      <a:pt x="3" y="176"/>
                      <a:pt x="0" y="159"/>
                      <a:pt x="6" y="142"/>
                    </a:cubicBezTo>
                    <a:cubicBezTo>
                      <a:pt x="8" y="133"/>
                      <a:pt x="8" y="122"/>
                      <a:pt x="6" y="112"/>
                    </a:cubicBezTo>
                    <a:cubicBezTo>
                      <a:pt x="0" y="77"/>
                      <a:pt x="0" y="43"/>
                      <a:pt x="4" y="7"/>
                    </a:cubicBezTo>
                    <a:cubicBezTo>
                      <a:pt x="6" y="5"/>
                      <a:pt x="4" y="1"/>
                      <a:pt x="7" y="0"/>
                    </a:cubicBezTo>
                    <a:close/>
                  </a:path>
                </a:pathLst>
              </a:custGeom>
              <a:solidFill>
                <a:srgbClr val="A982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4" name="Freeform 443">
                <a:extLst>
                  <a:ext uri="{FF2B5EF4-FFF2-40B4-BE49-F238E27FC236}">
                    <a16:creationId xmlns:a16="http://schemas.microsoft.com/office/drawing/2014/main" id="{AFECDE6F-A6F3-4AEF-A2CC-7BEB9E22D755}"/>
                  </a:ext>
                </a:extLst>
              </p:cNvPr>
              <p:cNvSpPr>
                <a:spLocks/>
              </p:cNvSpPr>
              <p:nvPr/>
            </p:nvSpPr>
            <p:spPr bwMode="auto">
              <a:xfrm>
                <a:off x="1897" y="1884"/>
                <a:ext cx="42" cy="290"/>
              </a:xfrm>
              <a:custGeom>
                <a:avLst/>
                <a:gdLst>
                  <a:gd name="T0" fmla="*/ 36 w 37"/>
                  <a:gd name="T1" fmla="*/ 258 h 258"/>
                  <a:gd name="T2" fmla="*/ 0 w 37"/>
                  <a:gd name="T3" fmla="*/ 1 h 258"/>
                  <a:gd name="T4" fmla="*/ 6 w 37"/>
                  <a:gd name="T5" fmla="*/ 0 h 258"/>
                  <a:gd name="T6" fmla="*/ 23 w 37"/>
                  <a:gd name="T7" fmla="*/ 88 h 258"/>
                  <a:gd name="T8" fmla="*/ 19 w 37"/>
                  <a:gd name="T9" fmla="*/ 106 h 258"/>
                  <a:gd name="T10" fmla="*/ 35 w 37"/>
                  <a:gd name="T11" fmla="*/ 226 h 258"/>
                  <a:gd name="T12" fmla="*/ 36 w 37"/>
                  <a:gd name="T13" fmla="*/ 258 h 258"/>
                </a:gdLst>
                <a:ahLst/>
                <a:cxnLst>
                  <a:cxn ang="0">
                    <a:pos x="T0" y="T1"/>
                  </a:cxn>
                  <a:cxn ang="0">
                    <a:pos x="T2" y="T3"/>
                  </a:cxn>
                  <a:cxn ang="0">
                    <a:pos x="T4" y="T5"/>
                  </a:cxn>
                  <a:cxn ang="0">
                    <a:pos x="T6" y="T7"/>
                  </a:cxn>
                  <a:cxn ang="0">
                    <a:pos x="T8" y="T9"/>
                  </a:cxn>
                  <a:cxn ang="0">
                    <a:pos x="T10" y="T11"/>
                  </a:cxn>
                  <a:cxn ang="0">
                    <a:pos x="T12" y="T13"/>
                  </a:cxn>
                </a:cxnLst>
                <a:rect l="0" t="0" r="r" b="b"/>
                <a:pathLst>
                  <a:path w="37" h="258">
                    <a:moveTo>
                      <a:pt x="36" y="258"/>
                    </a:moveTo>
                    <a:cubicBezTo>
                      <a:pt x="6" y="175"/>
                      <a:pt x="19" y="86"/>
                      <a:pt x="0" y="1"/>
                    </a:cubicBezTo>
                    <a:cubicBezTo>
                      <a:pt x="2" y="0"/>
                      <a:pt x="4" y="0"/>
                      <a:pt x="6" y="0"/>
                    </a:cubicBezTo>
                    <a:cubicBezTo>
                      <a:pt x="12" y="29"/>
                      <a:pt x="18" y="58"/>
                      <a:pt x="23" y="88"/>
                    </a:cubicBezTo>
                    <a:cubicBezTo>
                      <a:pt x="24" y="93"/>
                      <a:pt x="19" y="99"/>
                      <a:pt x="19" y="106"/>
                    </a:cubicBezTo>
                    <a:cubicBezTo>
                      <a:pt x="16" y="147"/>
                      <a:pt x="30" y="186"/>
                      <a:pt x="35" y="226"/>
                    </a:cubicBezTo>
                    <a:cubicBezTo>
                      <a:pt x="36" y="237"/>
                      <a:pt x="37" y="249"/>
                      <a:pt x="36" y="258"/>
                    </a:cubicBezTo>
                    <a:close/>
                  </a:path>
                </a:pathLst>
              </a:custGeom>
              <a:solidFill>
                <a:srgbClr val="9C7F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5" name="Freeform 444">
                <a:extLst>
                  <a:ext uri="{FF2B5EF4-FFF2-40B4-BE49-F238E27FC236}">
                    <a16:creationId xmlns:a16="http://schemas.microsoft.com/office/drawing/2014/main" id="{A60DFB50-E072-4AF3-BC5A-774FCCD91F04}"/>
                  </a:ext>
                </a:extLst>
              </p:cNvPr>
              <p:cNvSpPr>
                <a:spLocks/>
              </p:cNvSpPr>
              <p:nvPr/>
            </p:nvSpPr>
            <p:spPr bwMode="auto">
              <a:xfrm>
                <a:off x="1922" y="1875"/>
                <a:ext cx="36" cy="298"/>
              </a:xfrm>
              <a:custGeom>
                <a:avLst/>
                <a:gdLst>
                  <a:gd name="T0" fmla="*/ 6 w 32"/>
                  <a:gd name="T1" fmla="*/ 0 h 265"/>
                  <a:gd name="T2" fmla="*/ 18 w 32"/>
                  <a:gd name="T3" fmla="*/ 63 h 265"/>
                  <a:gd name="T4" fmla="*/ 30 w 32"/>
                  <a:gd name="T5" fmla="*/ 235 h 265"/>
                  <a:gd name="T6" fmla="*/ 32 w 32"/>
                  <a:gd name="T7" fmla="*/ 265 h 265"/>
                  <a:gd name="T8" fmla="*/ 0 w 32"/>
                  <a:gd name="T9" fmla="*/ 1 h 265"/>
                  <a:gd name="T10" fmla="*/ 6 w 32"/>
                  <a:gd name="T11" fmla="*/ 0 h 265"/>
                </a:gdLst>
                <a:ahLst/>
                <a:cxnLst>
                  <a:cxn ang="0">
                    <a:pos x="T0" y="T1"/>
                  </a:cxn>
                  <a:cxn ang="0">
                    <a:pos x="T2" y="T3"/>
                  </a:cxn>
                  <a:cxn ang="0">
                    <a:pos x="T4" y="T5"/>
                  </a:cxn>
                  <a:cxn ang="0">
                    <a:pos x="T6" y="T7"/>
                  </a:cxn>
                  <a:cxn ang="0">
                    <a:pos x="T8" y="T9"/>
                  </a:cxn>
                  <a:cxn ang="0">
                    <a:pos x="T10" y="T11"/>
                  </a:cxn>
                </a:cxnLst>
                <a:rect l="0" t="0" r="r" b="b"/>
                <a:pathLst>
                  <a:path w="32" h="265">
                    <a:moveTo>
                      <a:pt x="6" y="0"/>
                    </a:moveTo>
                    <a:cubicBezTo>
                      <a:pt x="10" y="21"/>
                      <a:pt x="16" y="42"/>
                      <a:pt x="18" y="63"/>
                    </a:cubicBezTo>
                    <a:cubicBezTo>
                      <a:pt x="23" y="121"/>
                      <a:pt x="21" y="178"/>
                      <a:pt x="30" y="235"/>
                    </a:cubicBezTo>
                    <a:cubicBezTo>
                      <a:pt x="31" y="245"/>
                      <a:pt x="32" y="255"/>
                      <a:pt x="32" y="265"/>
                    </a:cubicBezTo>
                    <a:cubicBezTo>
                      <a:pt x="11" y="178"/>
                      <a:pt x="17" y="88"/>
                      <a:pt x="0" y="1"/>
                    </a:cubicBezTo>
                    <a:cubicBezTo>
                      <a:pt x="2" y="1"/>
                      <a:pt x="4" y="0"/>
                      <a:pt x="6" y="0"/>
                    </a:cubicBezTo>
                    <a:close/>
                  </a:path>
                </a:pathLst>
              </a:custGeom>
              <a:solidFill>
                <a:srgbClr val="8C6E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6" name="Freeform 445">
                <a:extLst>
                  <a:ext uri="{FF2B5EF4-FFF2-40B4-BE49-F238E27FC236}">
                    <a16:creationId xmlns:a16="http://schemas.microsoft.com/office/drawing/2014/main" id="{1F6820C7-FF9B-40D8-82D1-8708793A71E6}"/>
                  </a:ext>
                </a:extLst>
              </p:cNvPr>
              <p:cNvSpPr>
                <a:spLocks/>
              </p:cNvSpPr>
              <p:nvPr/>
            </p:nvSpPr>
            <p:spPr bwMode="auto">
              <a:xfrm>
                <a:off x="1712" y="2179"/>
                <a:ext cx="35" cy="177"/>
              </a:xfrm>
              <a:custGeom>
                <a:avLst/>
                <a:gdLst>
                  <a:gd name="T0" fmla="*/ 31 w 31"/>
                  <a:gd name="T1" fmla="*/ 158 h 158"/>
                  <a:gd name="T2" fmla="*/ 17 w 31"/>
                  <a:gd name="T3" fmla="*/ 0 h 158"/>
                  <a:gd name="T4" fmla="*/ 31 w 31"/>
                  <a:gd name="T5" fmla="*/ 158 h 158"/>
                </a:gdLst>
                <a:ahLst/>
                <a:cxnLst>
                  <a:cxn ang="0">
                    <a:pos x="T0" y="T1"/>
                  </a:cxn>
                  <a:cxn ang="0">
                    <a:pos x="T2" y="T3"/>
                  </a:cxn>
                  <a:cxn ang="0">
                    <a:pos x="T4" y="T5"/>
                  </a:cxn>
                </a:cxnLst>
                <a:rect l="0" t="0" r="r" b="b"/>
                <a:pathLst>
                  <a:path w="31" h="158">
                    <a:moveTo>
                      <a:pt x="31" y="158"/>
                    </a:moveTo>
                    <a:cubicBezTo>
                      <a:pt x="14" y="110"/>
                      <a:pt x="0" y="58"/>
                      <a:pt x="17" y="0"/>
                    </a:cubicBezTo>
                    <a:cubicBezTo>
                      <a:pt x="23" y="52"/>
                      <a:pt x="23" y="105"/>
                      <a:pt x="31" y="158"/>
                    </a:cubicBezTo>
                    <a:close/>
                  </a:path>
                </a:pathLst>
              </a:custGeom>
              <a:solidFill>
                <a:srgbClr val="A980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7" name="Freeform 446">
                <a:extLst>
                  <a:ext uri="{FF2B5EF4-FFF2-40B4-BE49-F238E27FC236}">
                    <a16:creationId xmlns:a16="http://schemas.microsoft.com/office/drawing/2014/main" id="{E8A7608A-3A70-457B-8148-01D0F9DF1945}"/>
                  </a:ext>
                </a:extLst>
              </p:cNvPr>
              <p:cNvSpPr>
                <a:spLocks/>
              </p:cNvSpPr>
              <p:nvPr/>
            </p:nvSpPr>
            <p:spPr bwMode="auto">
              <a:xfrm>
                <a:off x="1745" y="2365"/>
                <a:ext cx="40" cy="245"/>
              </a:xfrm>
              <a:custGeom>
                <a:avLst/>
                <a:gdLst>
                  <a:gd name="T0" fmla="*/ 0 w 35"/>
                  <a:gd name="T1" fmla="*/ 0 h 218"/>
                  <a:gd name="T2" fmla="*/ 11 w 35"/>
                  <a:gd name="T3" fmla="*/ 22 h 218"/>
                  <a:gd name="T4" fmla="*/ 29 w 35"/>
                  <a:gd name="T5" fmla="*/ 186 h 218"/>
                  <a:gd name="T6" fmla="*/ 35 w 35"/>
                  <a:gd name="T7" fmla="*/ 218 h 218"/>
                  <a:gd name="T8" fmla="*/ 0 w 35"/>
                  <a:gd name="T9" fmla="*/ 0 h 218"/>
                </a:gdLst>
                <a:ahLst/>
                <a:cxnLst>
                  <a:cxn ang="0">
                    <a:pos x="T0" y="T1"/>
                  </a:cxn>
                  <a:cxn ang="0">
                    <a:pos x="T2" y="T3"/>
                  </a:cxn>
                  <a:cxn ang="0">
                    <a:pos x="T4" y="T5"/>
                  </a:cxn>
                  <a:cxn ang="0">
                    <a:pos x="T6" y="T7"/>
                  </a:cxn>
                  <a:cxn ang="0">
                    <a:pos x="T8" y="T9"/>
                  </a:cxn>
                </a:cxnLst>
                <a:rect l="0" t="0" r="r" b="b"/>
                <a:pathLst>
                  <a:path w="35" h="218">
                    <a:moveTo>
                      <a:pt x="0" y="0"/>
                    </a:moveTo>
                    <a:cubicBezTo>
                      <a:pt x="13" y="3"/>
                      <a:pt x="11" y="13"/>
                      <a:pt x="11" y="22"/>
                    </a:cubicBezTo>
                    <a:cubicBezTo>
                      <a:pt x="9" y="78"/>
                      <a:pt x="25" y="131"/>
                      <a:pt x="29" y="186"/>
                    </a:cubicBezTo>
                    <a:cubicBezTo>
                      <a:pt x="30" y="196"/>
                      <a:pt x="35" y="207"/>
                      <a:pt x="35" y="218"/>
                    </a:cubicBezTo>
                    <a:cubicBezTo>
                      <a:pt x="11" y="148"/>
                      <a:pt x="6" y="74"/>
                      <a:pt x="0" y="0"/>
                    </a:cubicBezTo>
                    <a:close/>
                  </a:path>
                </a:pathLst>
              </a:custGeom>
              <a:solidFill>
                <a:srgbClr val="A980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8" name="Freeform 447">
                <a:extLst>
                  <a:ext uri="{FF2B5EF4-FFF2-40B4-BE49-F238E27FC236}">
                    <a16:creationId xmlns:a16="http://schemas.microsoft.com/office/drawing/2014/main" id="{001D6AF3-5B80-4EAB-B439-6F5B202E1A0E}"/>
                  </a:ext>
                </a:extLst>
              </p:cNvPr>
              <p:cNvSpPr>
                <a:spLocks/>
              </p:cNvSpPr>
              <p:nvPr/>
            </p:nvSpPr>
            <p:spPr bwMode="auto">
              <a:xfrm>
                <a:off x="1838" y="1977"/>
                <a:ext cx="42" cy="265"/>
              </a:xfrm>
              <a:custGeom>
                <a:avLst/>
                <a:gdLst>
                  <a:gd name="T0" fmla="*/ 29 w 38"/>
                  <a:gd name="T1" fmla="*/ 213 h 236"/>
                  <a:gd name="T2" fmla="*/ 7 w 38"/>
                  <a:gd name="T3" fmla="*/ 80 h 236"/>
                  <a:gd name="T4" fmla="*/ 3 w 38"/>
                  <a:gd name="T5" fmla="*/ 0 h 236"/>
                  <a:gd name="T6" fmla="*/ 20 w 38"/>
                  <a:gd name="T7" fmla="*/ 114 h 236"/>
                  <a:gd name="T8" fmla="*/ 38 w 38"/>
                  <a:gd name="T9" fmla="*/ 229 h 236"/>
                  <a:gd name="T10" fmla="*/ 31 w 38"/>
                  <a:gd name="T11" fmla="*/ 230 h 236"/>
                  <a:gd name="T12" fmla="*/ 29 w 38"/>
                  <a:gd name="T13" fmla="*/ 213 h 236"/>
                </a:gdLst>
                <a:ahLst/>
                <a:cxnLst>
                  <a:cxn ang="0">
                    <a:pos x="T0" y="T1"/>
                  </a:cxn>
                  <a:cxn ang="0">
                    <a:pos x="T2" y="T3"/>
                  </a:cxn>
                  <a:cxn ang="0">
                    <a:pos x="T4" y="T5"/>
                  </a:cxn>
                  <a:cxn ang="0">
                    <a:pos x="T6" y="T7"/>
                  </a:cxn>
                  <a:cxn ang="0">
                    <a:pos x="T8" y="T9"/>
                  </a:cxn>
                  <a:cxn ang="0">
                    <a:pos x="T10" y="T11"/>
                  </a:cxn>
                  <a:cxn ang="0">
                    <a:pos x="T12" y="T13"/>
                  </a:cxn>
                </a:cxnLst>
                <a:rect l="0" t="0" r="r" b="b"/>
                <a:pathLst>
                  <a:path w="38" h="236">
                    <a:moveTo>
                      <a:pt x="29" y="213"/>
                    </a:moveTo>
                    <a:cubicBezTo>
                      <a:pt x="22" y="168"/>
                      <a:pt x="14" y="124"/>
                      <a:pt x="7" y="80"/>
                    </a:cubicBezTo>
                    <a:cubicBezTo>
                      <a:pt x="3" y="53"/>
                      <a:pt x="0" y="27"/>
                      <a:pt x="3" y="0"/>
                    </a:cubicBezTo>
                    <a:cubicBezTo>
                      <a:pt x="11" y="38"/>
                      <a:pt x="11" y="76"/>
                      <a:pt x="20" y="114"/>
                    </a:cubicBezTo>
                    <a:cubicBezTo>
                      <a:pt x="29" y="151"/>
                      <a:pt x="36" y="190"/>
                      <a:pt x="38" y="229"/>
                    </a:cubicBezTo>
                    <a:cubicBezTo>
                      <a:pt x="37" y="236"/>
                      <a:pt x="34" y="233"/>
                      <a:pt x="31" y="230"/>
                    </a:cubicBezTo>
                    <a:cubicBezTo>
                      <a:pt x="27" y="225"/>
                      <a:pt x="31" y="218"/>
                      <a:pt x="29" y="213"/>
                    </a:cubicBezTo>
                    <a:close/>
                  </a:path>
                </a:pathLst>
              </a:custGeom>
              <a:solidFill>
                <a:srgbClr val="9A7A5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9" name="Freeform 448">
                <a:extLst>
                  <a:ext uri="{FF2B5EF4-FFF2-40B4-BE49-F238E27FC236}">
                    <a16:creationId xmlns:a16="http://schemas.microsoft.com/office/drawing/2014/main" id="{7B6B9783-9C75-412E-888A-27F80DEEDA83}"/>
                  </a:ext>
                </a:extLst>
              </p:cNvPr>
              <p:cNvSpPr>
                <a:spLocks/>
              </p:cNvSpPr>
              <p:nvPr/>
            </p:nvSpPr>
            <p:spPr bwMode="auto">
              <a:xfrm>
                <a:off x="1750" y="2161"/>
                <a:ext cx="38" cy="193"/>
              </a:xfrm>
              <a:custGeom>
                <a:avLst/>
                <a:gdLst>
                  <a:gd name="T0" fmla="*/ 27 w 34"/>
                  <a:gd name="T1" fmla="*/ 81 h 172"/>
                  <a:gd name="T2" fmla="*/ 27 w 34"/>
                  <a:gd name="T3" fmla="*/ 172 h 172"/>
                  <a:gd name="T4" fmla="*/ 6 w 34"/>
                  <a:gd name="T5" fmla="*/ 0 h 172"/>
                  <a:gd name="T6" fmla="*/ 17 w 34"/>
                  <a:gd name="T7" fmla="*/ 77 h 172"/>
                  <a:gd name="T8" fmla="*/ 28 w 34"/>
                  <a:gd name="T9" fmla="*/ 68 h 172"/>
                  <a:gd name="T10" fmla="*/ 27 w 34"/>
                  <a:gd name="T11" fmla="*/ 81 h 172"/>
                </a:gdLst>
                <a:ahLst/>
                <a:cxnLst>
                  <a:cxn ang="0">
                    <a:pos x="T0" y="T1"/>
                  </a:cxn>
                  <a:cxn ang="0">
                    <a:pos x="T2" y="T3"/>
                  </a:cxn>
                  <a:cxn ang="0">
                    <a:pos x="T4" y="T5"/>
                  </a:cxn>
                  <a:cxn ang="0">
                    <a:pos x="T6" y="T7"/>
                  </a:cxn>
                  <a:cxn ang="0">
                    <a:pos x="T8" y="T9"/>
                  </a:cxn>
                  <a:cxn ang="0">
                    <a:pos x="T10" y="T11"/>
                  </a:cxn>
                </a:cxnLst>
                <a:rect l="0" t="0" r="r" b="b"/>
                <a:pathLst>
                  <a:path w="34" h="172">
                    <a:moveTo>
                      <a:pt x="27" y="81"/>
                    </a:moveTo>
                    <a:cubicBezTo>
                      <a:pt x="27" y="111"/>
                      <a:pt x="27" y="142"/>
                      <a:pt x="27" y="172"/>
                    </a:cubicBezTo>
                    <a:cubicBezTo>
                      <a:pt x="25" y="114"/>
                      <a:pt x="0" y="59"/>
                      <a:pt x="6" y="0"/>
                    </a:cubicBezTo>
                    <a:cubicBezTo>
                      <a:pt x="12" y="25"/>
                      <a:pt x="9" y="51"/>
                      <a:pt x="17" y="77"/>
                    </a:cubicBezTo>
                    <a:cubicBezTo>
                      <a:pt x="23" y="79"/>
                      <a:pt x="16" y="59"/>
                      <a:pt x="28" y="68"/>
                    </a:cubicBezTo>
                    <a:cubicBezTo>
                      <a:pt x="33" y="73"/>
                      <a:pt x="34" y="77"/>
                      <a:pt x="27" y="81"/>
                    </a:cubicBezTo>
                    <a:close/>
                  </a:path>
                </a:pathLst>
              </a:custGeom>
              <a:solidFill>
                <a:srgbClr val="9C7A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0" name="Freeform 449">
                <a:extLst>
                  <a:ext uri="{FF2B5EF4-FFF2-40B4-BE49-F238E27FC236}">
                    <a16:creationId xmlns:a16="http://schemas.microsoft.com/office/drawing/2014/main" id="{F0434B5F-04B4-4B80-B50F-D81BF0051CC4}"/>
                  </a:ext>
                </a:extLst>
              </p:cNvPr>
              <p:cNvSpPr>
                <a:spLocks/>
              </p:cNvSpPr>
              <p:nvPr/>
            </p:nvSpPr>
            <p:spPr bwMode="auto">
              <a:xfrm>
                <a:off x="1657" y="2090"/>
                <a:ext cx="42" cy="182"/>
              </a:xfrm>
              <a:custGeom>
                <a:avLst/>
                <a:gdLst>
                  <a:gd name="T0" fmla="*/ 25 w 38"/>
                  <a:gd name="T1" fmla="*/ 162 h 162"/>
                  <a:gd name="T2" fmla="*/ 15 w 38"/>
                  <a:gd name="T3" fmla="*/ 0 h 162"/>
                  <a:gd name="T4" fmla="*/ 22 w 38"/>
                  <a:gd name="T5" fmla="*/ 60 h 162"/>
                  <a:gd name="T6" fmla="*/ 32 w 38"/>
                  <a:gd name="T7" fmla="*/ 75 h 162"/>
                  <a:gd name="T8" fmla="*/ 34 w 38"/>
                  <a:gd name="T9" fmla="*/ 82 h 162"/>
                  <a:gd name="T10" fmla="*/ 34 w 38"/>
                  <a:gd name="T11" fmla="*/ 162 h 162"/>
                  <a:gd name="T12" fmla="*/ 25 w 38"/>
                  <a:gd name="T13" fmla="*/ 162 h 162"/>
                </a:gdLst>
                <a:ahLst/>
                <a:cxnLst>
                  <a:cxn ang="0">
                    <a:pos x="T0" y="T1"/>
                  </a:cxn>
                  <a:cxn ang="0">
                    <a:pos x="T2" y="T3"/>
                  </a:cxn>
                  <a:cxn ang="0">
                    <a:pos x="T4" y="T5"/>
                  </a:cxn>
                  <a:cxn ang="0">
                    <a:pos x="T6" y="T7"/>
                  </a:cxn>
                  <a:cxn ang="0">
                    <a:pos x="T8" y="T9"/>
                  </a:cxn>
                  <a:cxn ang="0">
                    <a:pos x="T10" y="T11"/>
                  </a:cxn>
                  <a:cxn ang="0">
                    <a:pos x="T12" y="T13"/>
                  </a:cxn>
                </a:cxnLst>
                <a:rect l="0" t="0" r="r" b="b"/>
                <a:pathLst>
                  <a:path w="38" h="162">
                    <a:moveTo>
                      <a:pt x="25" y="162"/>
                    </a:moveTo>
                    <a:cubicBezTo>
                      <a:pt x="38" y="107"/>
                      <a:pt x="0" y="55"/>
                      <a:pt x="15" y="0"/>
                    </a:cubicBezTo>
                    <a:cubicBezTo>
                      <a:pt x="20" y="20"/>
                      <a:pt x="17" y="40"/>
                      <a:pt x="22" y="60"/>
                    </a:cubicBezTo>
                    <a:cubicBezTo>
                      <a:pt x="24" y="66"/>
                      <a:pt x="16" y="79"/>
                      <a:pt x="32" y="75"/>
                    </a:cubicBezTo>
                    <a:cubicBezTo>
                      <a:pt x="33" y="77"/>
                      <a:pt x="34" y="80"/>
                      <a:pt x="34" y="82"/>
                    </a:cubicBezTo>
                    <a:cubicBezTo>
                      <a:pt x="34" y="109"/>
                      <a:pt x="34" y="135"/>
                      <a:pt x="34" y="162"/>
                    </a:cubicBezTo>
                    <a:cubicBezTo>
                      <a:pt x="31" y="162"/>
                      <a:pt x="28" y="162"/>
                      <a:pt x="25" y="162"/>
                    </a:cubicBezTo>
                    <a:close/>
                  </a:path>
                </a:pathLst>
              </a:custGeom>
              <a:solidFill>
                <a:srgbClr val="BB93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1" name="Freeform 450">
                <a:extLst>
                  <a:ext uri="{FF2B5EF4-FFF2-40B4-BE49-F238E27FC236}">
                    <a16:creationId xmlns:a16="http://schemas.microsoft.com/office/drawing/2014/main" id="{0925760A-272E-4DEE-84EB-4ECE307E6A0F}"/>
                  </a:ext>
                </a:extLst>
              </p:cNvPr>
              <p:cNvSpPr>
                <a:spLocks/>
              </p:cNvSpPr>
              <p:nvPr/>
            </p:nvSpPr>
            <p:spPr bwMode="auto">
              <a:xfrm>
                <a:off x="1800" y="1937"/>
                <a:ext cx="45" cy="195"/>
              </a:xfrm>
              <a:custGeom>
                <a:avLst/>
                <a:gdLst>
                  <a:gd name="T0" fmla="*/ 9 w 40"/>
                  <a:gd name="T1" fmla="*/ 0 h 173"/>
                  <a:gd name="T2" fmla="*/ 19 w 40"/>
                  <a:gd name="T3" fmla="*/ 84 h 173"/>
                  <a:gd name="T4" fmla="*/ 27 w 40"/>
                  <a:gd name="T5" fmla="*/ 69 h 173"/>
                  <a:gd name="T6" fmla="*/ 40 w 40"/>
                  <a:gd name="T7" fmla="*/ 172 h 173"/>
                  <a:gd name="T8" fmla="*/ 36 w 40"/>
                  <a:gd name="T9" fmla="*/ 173 h 173"/>
                  <a:gd name="T10" fmla="*/ 32 w 40"/>
                  <a:gd name="T11" fmla="*/ 141 h 173"/>
                  <a:gd name="T12" fmla="*/ 11 w 40"/>
                  <a:gd name="T13" fmla="*/ 73 h 173"/>
                  <a:gd name="T14" fmla="*/ 3 w 40"/>
                  <a:gd name="T15" fmla="*/ 12 h 173"/>
                  <a:gd name="T16" fmla="*/ 9 w 40"/>
                  <a:gd name="T17" fmla="*/ 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173">
                    <a:moveTo>
                      <a:pt x="9" y="0"/>
                    </a:moveTo>
                    <a:cubicBezTo>
                      <a:pt x="17" y="27"/>
                      <a:pt x="15" y="56"/>
                      <a:pt x="19" y="84"/>
                    </a:cubicBezTo>
                    <a:cubicBezTo>
                      <a:pt x="25" y="80"/>
                      <a:pt x="19" y="73"/>
                      <a:pt x="27" y="69"/>
                    </a:cubicBezTo>
                    <a:cubicBezTo>
                      <a:pt x="34" y="103"/>
                      <a:pt x="38" y="138"/>
                      <a:pt x="40" y="172"/>
                    </a:cubicBezTo>
                    <a:cubicBezTo>
                      <a:pt x="39" y="172"/>
                      <a:pt x="37" y="173"/>
                      <a:pt x="36" y="173"/>
                    </a:cubicBezTo>
                    <a:cubicBezTo>
                      <a:pt x="34" y="162"/>
                      <a:pt x="32" y="152"/>
                      <a:pt x="32" y="141"/>
                    </a:cubicBezTo>
                    <a:cubicBezTo>
                      <a:pt x="32" y="116"/>
                      <a:pt x="13" y="97"/>
                      <a:pt x="11" y="73"/>
                    </a:cubicBezTo>
                    <a:cubicBezTo>
                      <a:pt x="9" y="52"/>
                      <a:pt x="9" y="31"/>
                      <a:pt x="3" y="12"/>
                    </a:cubicBezTo>
                    <a:cubicBezTo>
                      <a:pt x="6" y="8"/>
                      <a:pt x="0" y="0"/>
                      <a:pt x="9" y="0"/>
                    </a:cubicBezTo>
                    <a:close/>
                  </a:path>
                </a:pathLst>
              </a:custGeom>
              <a:solidFill>
                <a:srgbClr val="A886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2" name="Freeform 451">
                <a:extLst>
                  <a:ext uri="{FF2B5EF4-FFF2-40B4-BE49-F238E27FC236}">
                    <a16:creationId xmlns:a16="http://schemas.microsoft.com/office/drawing/2014/main" id="{D03EC56D-B8CB-493A-B8EF-5D41E44804C5}"/>
                  </a:ext>
                </a:extLst>
              </p:cNvPr>
              <p:cNvSpPr>
                <a:spLocks/>
              </p:cNvSpPr>
              <p:nvPr/>
            </p:nvSpPr>
            <p:spPr bwMode="auto">
              <a:xfrm>
                <a:off x="1703" y="1755"/>
                <a:ext cx="30" cy="202"/>
              </a:xfrm>
              <a:custGeom>
                <a:avLst/>
                <a:gdLst>
                  <a:gd name="T0" fmla="*/ 1 w 27"/>
                  <a:gd name="T1" fmla="*/ 114 h 180"/>
                  <a:gd name="T2" fmla="*/ 6 w 27"/>
                  <a:gd name="T3" fmla="*/ 113 h 180"/>
                  <a:gd name="T4" fmla="*/ 10 w 27"/>
                  <a:gd name="T5" fmla="*/ 143 h 180"/>
                  <a:gd name="T6" fmla="*/ 17 w 27"/>
                  <a:gd name="T7" fmla="*/ 2 h 180"/>
                  <a:gd name="T8" fmla="*/ 21 w 27"/>
                  <a:gd name="T9" fmla="*/ 2 h 180"/>
                  <a:gd name="T10" fmla="*/ 27 w 27"/>
                  <a:gd name="T11" fmla="*/ 83 h 180"/>
                  <a:gd name="T12" fmla="*/ 17 w 27"/>
                  <a:gd name="T13" fmla="*/ 153 h 180"/>
                  <a:gd name="T14" fmla="*/ 8 w 27"/>
                  <a:gd name="T15" fmla="*/ 180 h 180"/>
                  <a:gd name="T16" fmla="*/ 1 w 27"/>
                  <a:gd name="T17" fmla="*/ 114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180">
                    <a:moveTo>
                      <a:pt x="1" y="114"/>
                    </a:moveTo>
                    <a:cubicBezTo>
                      <a:pt x="3" y="114"/>
                      <a:pt x="4" y="114"/>
                      <a:pt x="6" y="113"/>
                    </a:cubicBezTo>
                    <a:cubicBezTo>
                      <a:pt x="7" y="123"/>
                      <a:pt x="9" y="133"/>
                      <a:pt x="10" y="143"/>
                    </a:cubicBezTo>
                    <a:cubicBezTo>
                      <a:pt x="24" y="96"/>
                      <a:pt x="15" y="49"/>
                      <a:pt x="17" y="2"/>
                    </a:cubicBezTo>
                    <a:cubicBezTo>
                      <a:pt x="18" y="0"/>
                      <a:pt x="20" y="0"/>
                      <a:pt x="21" y="2"/>
                    </a:cubicBezTo>
                    <a:cubicBezTo>
                      <a:pt x="22" y="29"/>
                      <a:pt x="26" y="56"/>
                      <a:pt x="27" y="83"/>
                    </a:cubicBezTo>
                    <a:cubicBezTo>
                      <a:pt x="27" y="105"/>
                      <a:pt x="24" y="130"/>
                      <a:pt x="17" y="153"/>
                    </a:cubicBezTo>
                    <a:cubicBezTo>
                      <a:pt x="14" y="160"/>
                      <a:pt x="15" y="169"/>
                      <a:pt x="8" y="180"/>
                    </a:cubicBezTo>
                    <a:cubicBezTo>
                      <a:pt x="5" y="155"/>
                      <a:pt x="0" y="135"/>
                      <a:pt x="1" y="114"/>
                    </a:cubicBezTo>
                    <a:close/>
                  </a:path>
                </a:pathLst>
              </a:custGeom>
              <a:solidFill>
                <a:srgbClr val="906B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3" name="Freeform 452">
                <a:extLst>
                  <a:ext uri="{FF2B5EF4-FFF2-40B4-BE49-F238E27FC236}">
                    <a16:creationId xmlns:a16="http://schemas.microsoft.com/office/drawing/2014/main" id="{316ADE28-85E4-4B48-A074-7740412EA31D}"/>
                  </a:ext>
                </a:extLst>
              </p:cNvPr>
              <p:cNvSpPr>
                <a:spLocks/>
              </p:cNvSpPr>
              <p:nvPr/>
            </p:nvSpPr>
            <p:spPr bwMode="auto">
              <a:xfrm>
                <a:off x="1826" y="2224"/>
                <a:ext cx="28" cy="263"/>
              </a:xfrm>
              <a:custGeom>
                <a:avLst/>
                <a:gdLst>
                  <a:gd name="T0" fmla="*/ 11 w 25"/>
                  <a:gd name="T1" fmla="*/ 1 h 234"/>
                  <a:gd name="T2" fmla="*/ 9 w 25"/>
                  <a:gd name="T3" fmla="*/ 96 h 234"/>
                  <a:gd name="T4" fmla="*/ 25 w 25"/>
                  <a:gd name="T5" fmla="*/ 234 h 234"/>
                  <a:gd name="T6" fmla="*/ 12 w 25"/>
                  <a:gd name="T7" fmla="*/ 205 h 234"/>
                  <a:gd name="T8" fmla="*/ 2 w 25"/>
                  <a:gd name="T9" fmla="*/ 14 h 234"/>
                  <a:gd name="T10" fmla="*/ 11 w 25"/>
                  <a:gd name="T11" fmla="*/ 1 h 234"/>
                </a:gdLst>
                <a:ahLst/>
                <a:cxnLst>
                  <a:cxn ang="0">
                    <a:pos x="T0" y="T1"/>
                  </a:cxn>
                  <a:cxn ang="0">
                    <a:pos x="T2" y="T3"/>
                  </a:cxn>
                  <a:cxn ang="0">
                    <a:pos x="T4" y="T5"/>
                  </a:cxn>
                  <a:cxn ang="0">
                    <a:pos x="T6" y="T7"/>
                  </a:cxn>
                  <a:cxn ang="0">
                    <a:pos x="T8" y="T9"/>
                  </a:cxn>
                  <a:cxn ang="0">
                    <a:pos x="T10" y="T11"/>
                  </a:cxn>
                </a:cxnLst>
                <a:rect l="0" t="0" r="r" b="b"/>
                <a:pathLst>
                  <a:path w="25" h="234">
                    <a:moveTo>
                      <a:pt x="11" y="1"/>
                    </a:moveTo>
                    <a:cubicBezTo>
                      <a:pt x="4" y="33"/>
                      <a:pt x="9" y="65"/>
                      <a:pt x="9" y="96"/>
                    </a:cubicBezTo>
                    <a:cubicBezTo>
                      <a:pt x="8" y="142"/>
                      <a:pt x="17" y="186"/>
                      <a:pt x="25" y="234"/>
                    </a:cubicBezTo>
                    <a:cubicBezTo>
                      <a:pt x="14" y="225"/>
                      <a:pt x="14" y="214"/>
                      <a:pt x="12" y="205"/>
                    </a:cubicBezTo>
                    <a:cubicBezTo>
                      <a:pt x="1" y="142"/>
                      <a:pt x="2" y="78"/>
                      <a:pt x="2" y="14"/>
                    </a:cubicBezTo>
                    <a:cubicBezTo>
                      <a:pt x="2" y="8"/>
                      <a:pt x="0" y="0"/>
                      <a:pt x="11" y="1"/>
                    </a:cubicBezTo>
                    <a:close/>
                  </a:path>
                </a:pathLst>
              </a:custGeom>
              <a:solidFill>
                <a:srgbClr val="8E70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4" name="Freeform 453">
                <a:extLst>
                  <a:ext uri="{FF2B5EF4-FFF2-40B4-BE49-F238E27FC236}">
                    <a16:creationId xmlns:a16="http://schemas.microsoft.com/office/drawing/2014/main" id="{D0EEEB90-04E3-4DB4-B25B-3E67A1FA6CCF}"/>
                  </a:ext>
                </a:extLst>
              </p:cNvPr>
              <p:cNvSpPr>
                <a:spLocks/>
              </p:cNvSpPr>
              <p:nvPr/>
            </p:nvSpPr>
            <p:spPr bwMode="auto">
              <a:xfrm>
                <a:off x="1714" y="1276"/>
                <a:ext cx="26" cy="202"/>
              </a:xfrm>
              <a:custGeom>
                <a:avLst/>
                <a:gdLst>
                  <a:gd name="T0" fmla="*/ 9 w 23"/>
                  <a:gd name="T1" fmla="*/ 180 h 180"/>
                  <a:gd name="T2" fmla="*/ 0 w 23"/>
                  <a:gd name="T3" fmla="*/ 0 h 180"/>
                  <a:gd name="T4" fmla="*/ 23 w 23"/>
                  <a:gd name="T5" fmla="*/ 101 h 180"/>
                  <a:gd name="T6" fmla="*/ 12 w 23"/>
                  <a:gd name="T7" fmla="*/ 94 h 180"/>
                  <a:gd name="T8" fmla="*/ 9 w 23"/>
                  <a:gd name="T9" fmla="*/ 180 h 180"/>
                </a:gdLst>
                <a:ahLst/>
                <a:cxnLst>
                  <a:cxn ang="0">
                    <a:pos x="T0" y="T1"/>
                  </a:cxn>
                  <a:cxn ang="0">
                    <a:pos x="T2" y="T3"/>
                  </a:cxn>
                  <a:cxn ang="0">
                    <a:pos x="T4" y="T5"/>
                  </a:cxn>
                  <a:cxn ang="0">
                    <a:pos x="T6" y="T7"/>
                  </a:cxn>
                  <a:cxn ang="0">
                    <a:pos x="T8" y="T9"/>
                  </a:cxn>
                </a:cxnLst>
                <a:rect l="0" t="0" r="r" b="b"/>
                <a:pathLst>
                  <a:path w="23" h="180">
                    <a:moveTo>
                      <a:pt x="9" y="180"/>
                    </a:moveTo>
                    <a:cubicBezTo>
                      <a:pt x="5" y="120"/>
                      <a:pt x="14" y="60"/>
                      <a:pt x="0" y="0"/>
                    </a:cubicBezTo>
                    <a:cubicBezTo>
                      <a:pt x="13" y="33"/>
                      <a:pt x="12" y="68"/>
                      <a:pt x="23" y="101"/>
                    </a:cubicBezTo>
                    <a:cubicBezTo>
                      <a:pt x="16" y="102"/>
                      <a:pt x="18" y="94"/>
                      <a:pt x="12" y="94"/>
                    </a:cubicBezTo>
                    <a:cubicBezTo>
                      <a:pt x="18" y="123"/>
                      <a:pt x="14" y="151"/>
                      <a:pt x="9" y="180"/>
                    </a:cubicBezTo>
                    <a:close/>
                  </a:path>
                </a:pathLst>
              </a:custGeom>
              <a:solidFill>
                <a:srgbClr val="B4917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5" name="Freeform 454">
                <a:extLst>
                  <a:ext uri="{FF2B5EF4-FFF2-40B4-BE49-F238E27FC236}">
                    <a16:creationId xmlns:a16="http://schemas.microsoft.com/office/drawing/2014/main" id="{FAE6470D-91C7-4CB1-9ABD-FA58AC98A261}"/>
                  </a:ext>
                </a:extLst>
              </p:cNvPr>
              <p:cNvSpPr>
                <a:spLocks/>
              </p:cNvSpPr>
              <p:nvPr/>
            </p:nvSpPr>
            <p:spPr bwMode="auto">
              <a:xfrm>
                <a:off x="1849" y="2329"/>
                <a:ext cx="31" cy="199"/>
              </a:xfrm>
              <a:custGeom>
                <a:avLst/>
                <a:gdLst>
                  <a:gd name="T0" fmla="*/ 14 w 28"/>
                  <a:gd name="T1" fmla="*/ 177 h 177"/>
                  <a:gd name="T2" fmla="*/ 0 w 28"/>
                  <a:gd name="T3" fmla="*/ 1 h 177"/>
                  <a:gd name="T4" fmla="*/ 5 w 28"/>
                  <a:gd name="T5" fmla="*/ 0 h 177"/>
                  <a:gd name="T6" fmla="*/ 17 w 28"/>
                  <a:gd name="T7" fmla="*/ 71 h 177"/>
                  <a:gd name="T8" fmla="*/ 27 w 28"/>
                  <a:gd name="T9" fmla="*/ 63 h 177"/>
                  <a:gd name="T10" fmla="*/ 22 w 28"/>
                  <a:gd name="T11" fmla="*/ 177 h 177"/>
                  <a:gd name="T12" fmla="*/ 14 w 28"/>
                  <a:gd name="T13" fmla="*/ 177 h 177"/>
                </a:gdLst>
                <a:ahLst/>
                <a:cxnLst>
                  <a:cxn ang="0">
                    <a:pos x="T0" y="T1"/>
                  </a:cxn>
                  <a:cxn ang="0">
                    <a:pos x="T2" y="T3"/>
                  </a:cxn>
                  <a:cxn ang="0">
                    <a:pos x="T4" y="T5"/>
                  </a:cxn>
                  <a:cxn ang="0">
                    <a:pos x="T6" y="T7"/>
                  </a:cxn>
                  <a:cxn ang="0">
                    <a:pos x="T8" y="T9"/>
                  </a:cxn>
                  <a:cxn ang="0">
                    <a:pos x="T10" y="T11"/>
                  </a:cxn>
                  <a:cxn ang="0">
                    <a:pos x="T12" y="T13"/>
                  </a:cxn>
                </a:cxnLst>
                <a:rect l="0" t="0" r="r" b="b"/>
                <a:pathLst>
                  <a:path w="28" h="177">
                    <a:moveTo>
                      <a:pt x="14" y="177"/>
                    </a:moveTo>
                    <a:cubicBezTo>
                      <a:pt x="28" y="117"/>
                      <a:pt x="4" y="60"/>
                      <a:pt x="0" y="1"/>
                    </a:cubicBezTo>
                    <a:cubicBezTo>
                      <a:pt x="2" y="1"/>
                      <a:pt x="4" y="1"/>
                      <a:pt x="5" y="0"/>
                    </a:cubicBezTo>
                    <a:cubicBezTo>
                      <a:pt x="9" y="24"/>
                      <a:pt x="13" y="48"/>
                      <a:pt x="17" y="71"/>
                    </a:cubicBezTo>
                    <a:cubicBezTo>
                      <a:pt x="22" y="73"/>
                      <a:pt x="21" y="66"/>
                      <a:pt x="27" y="63"/>
                    </a:cubicBezTo>
                    <a:cubicBezTo>
                      <a:pt x="25" y="102"/>
                      <a:pt x="24" y="139"/>
                      <a:pt x="22" y="177"/>
                    </a:cubicBezTo>
                    <a:cubicBezTo>
                      <a:pt x="20" y="177"/>
                      <a:pt x="17" y="177"/>
                      <a:pt x="14" y="177"/>
                    </a:cubicBezTo>
                    <a:close/>
                  </a:path>
                </a:pathLst>
              </a:custGeom>
              <a:solidFill>
                <a:srgbClr val="8C6F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6" name="Freeform 455">
                <a:extLst>
                  <a:ext uri="{FF2B5EF4-FFF2-40B4-BE49-F238E27FC236}">
                    <a16:creationId xmlns:a16="http://schemas.microsoft.com/office/drawing/2014/main" id="{91BB6C97-EDF1-41D7-BF83-715DF445F01A}"/>
                  </a:ext>
                </a:extLst>
              </p:cNvPr>
              <p:cNvSpPr>
                <a:spLocks/>
              </p:cNvSpPr>
              <p:nvPr/>
            </p:nvSpPr>
            <p:spPr bwMode="auto">
              <a:xfrm>
                <a:off x="1725" y="2390"/>
                <a:ext cx="40" cy="195"/>
              </a:xfrm>
              <a:custGeom>
                <a:avLst/>
                <a:gdLst>
                  <a:gd name="T0" fmla="*/ 28 w 35"/>
                  <a:gd name="T1" fmla="*/ 174 h 174"/>
                  <a:gd name="T2" fmla="*/ 17 w 35"/>
                  <a:gd name="T3" fmla="*/ 160 h 174"/>
                  <a:gd name="T4" fmla="*/ 0 w 35"/>
                  <a:gd name="T5" fmla="*/ 1 h 174"/>
                  <a:gd name="T6" fmla="*/ 5 w 35"/>
                  <a:gd name="T7" fmla="*/ 1 h 174"/>
                  <a:gd name="T8" fmla="*/ 20 w 35"/>
                  <a:gd name="T9" fmla="*/ 122 h 174"/>
                  <a:gd name="T10" fmla="*/ 28 w 35"/>
                  <a:gd name="T11" fmla="*/ 141 h 174"/>
                  <a:gd name="T12" fmla="*/ 28 w 35"/>
                  <a:gd name="T13" fmla="*/ 174 h 174"/>
                </a:gdLst>
                <a:ahLst/>
                <a:cxnLst>
                  <a:cxn ang="0">
                    <a:pos x="T0" y="T1"/>
                  </a:cxn>
                  <a:cxn ang="0">
                    <a:pos x="T2" y="T3"/>
                  </a:cxn>
                  <a:cxn ang="0">
                    <a:pos x="T4" y="T5"/>
                  </a:cxn>
                  <a:cxn ang="0">
                    <a:pos x="T6" y="T7"/>
                  </a:cxn>
                  <a:cxn ang="0">
                    <a:pos x="T8" y="T9"/>
                  </a:cxn>
                  <a:cxn ang="0">
                    <a:pos x="T10" y="T11"/>
                  </a:cxn>
                  <a:cxn ang="0">
                    <a:pos x="T12" y="T13"/>
                  </a:cxn>
                </a:cxnLst>
                <a:rect l="0" t="0" r="r" b="b"/>
                <a:pathLst>
                  <a:path w="35" h="174">
                    <a:moveTo>
                      <a:pt x="28" y="174"/>
                    </a:moveTo>
                    <a:cubicBezTo>
                      <a:pt x="20" y="173"/>
                      <a:pt x="18" y="167"/>
                      <a:pt x="17" y="160"/>
                    </a:cubicBezTo>
                    <a:cubicBezTo>
                      <a:pt x="12" y="107"/>
                      <a:pt x="6" y="54"/>
                      <a:pt x="0" y="1"/>
                    </a:cubicBezTo>
                    <a:cubicBezTo>
                      <a:pt x="2" y="0"/>
                      <a:pt x="3" y="0"/>
                      <a:pt x="5" y="1"/>
                    </a:cubicBezTo>
                    <a:cubicBezTo>
                      <a:pt x="10" y="41"/>
                      <a:pt x="15" y="82"/>
                      <a:pt x="20" y="122"/>
                    </a:cubicBezTo>
                    <a:cubicBezTo>
                      <a:pt x="21" y="130"/>
                      <a:pt x="23" y="136"/>
                      <a:pt x="28" y="141"/>
                    </a:cubicBezTo>
                    <a:cubicBezTo>
                      <a:pt x="29" y="152"/>
                      <a:pt x="35" y="163"/>
                      <a:pt x="28" y="174"/>
                    </a:cubicBezTo>
                    <a:close/>
                  </a:path>
                </a:pathLst>
              </a:custGeom>
              <a:solidFill>
                <a:srgbClr val="8A62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7" name="Freeform 456">
                <a:extLst>
                  <a:ext uri="{FF2B5EF4-FFF2-40B4-BE49-F238E27FC236}">
                    <a16:creationId xmlns:a16="http://schemas.microsoft.com/office/drawing/2014/main" id="{013E5E73-2B08-4FCE-A7F7-8BB3EE578CBA}"/>
                  </a:ext>
                </a:extLst>
              </p:cNvPr>
              <p:cNvSpPr>
                <a:spLocks/>
              </p:cNvSpPr>
              <p:nvPr/>
            </p:nvSpPr>
            <p:spPr bwMode="auto">
              <a:xfrm>
                <a:off x="1954" y="2327"/>
                <a:ext cx="56" cy="208"/>
              </a:xfrm>
              <a:custGeom>
                <a:avLst/>
                <a:gdLst>
                  <a:gd name="T0" fmla="*/ 49 w 49"/>
                  <a:gd name="T1" fmla="*/ 176 h 185"/>
                  <a:gd name="T2" fmla="*/ 37 w 49"/>
                  <a:gd name="T3" fmla="*/ 185 h 185"/>
                  <a:gd name="T4" fmla="*/ 3 w 49"/>
                  <a:gd name="T5" fmla="*/ 12 h 185"/>
                  <a:gd name="T6" fmla="*/ 7 w 49"/>
                  <a:gd name="T7" fmla="*/ 0 h 185"/>
                  <a:gd name="T8" fmla="*/ 33 w 49"/>
                  <a:gd name="T9" fmla="*/ 141 h 185"/>
                  <a:gd name="T10" fmla="*/ 33 w 49"/>
                  <a:gd name="T11" fmla="*/ 141 h 185"/>
                  <a:gd name="T12" fmla="*/ 49 w 49"/>
                  <a:gd name="T13" fmla="*/ 176 h 185"/>
                </a:gdLst>
                <a:ahLst/>
                <a:cxnLst>
                  <a:cxn ang="0">
                    <a:pos x="T0" y="T1"/>
                  </a:cxn>
                  <a:cxn ang="0">
                    <a:pos x="T2" y="T3"/>
                  </a:cxn>
                  <a:cxn ang="0">
                    <a:pos x="T4" y="T5"/>
                  </a:cxn>
                  <a:cxn ang="0">
                    <a:pos x="T6" y="T7"/>
                  </a:cxn>
                  <a:cxn ang="0">
                    <a:pos x="T8" y="T9"/>
                  </a:cxn>
                  <a:cxn ang="0">
                    <a:pos x="T10" y="T11"/>
                  </a:cxn>
                  <a:cxn ang="0">
                    <a:pos x="T12" y="T13"/>
                  </a:cxn>
                </a:cxnLst>
                <a:rect l="0" t="0" r="r" b="b"/>
                <a:pathLst>
                  <a:path w="49" h="185">
                    <a:moveTo>
                      <a:pt x="49" y="176"/>
                    </a:moveTo>
                    <a:cubicBezTo>
                      <a:pt x="47" y="182"/>
                      <a:pt x="42" y="183"/>
                      <a:pt x="37" y="185"/>
                    </a:cubicBezTo>
                    <a:cubicBezTo>
                      <a:pt x="17" y="129"/>
                      <a:pt x="15" y="70"/>
                      <a:pt x="3" y="12"/>
                    </a:cubicBezTo>
                    <a:cubicBezTo>
                      <a:pt x="2" y="9"/>
                      <a:pt x="0" y="5"/>
                      <a:pt x="7" y="0"/>
                    </a:cubicBezTo>
                    <a:cubicBezTo>
                      <a:pt x="16" y="48"/>
                      <a:pt x="24" y="94"/>
                      <a:pt x="33" y="141"/>
                    </a:cubicBezTo>
                    <a:cubicBezTo>
                      <a:pt x="33" y="141"/>
                      <a:pt x="33" y="141"/>
                      <a:pt x="33" y="141"/>
                    </a:cubicBezTo>
                    <a:cubicBezTo>
                      <a:pt x="36" y="154"/>
                      <a:pt x="33" y="169"/>
                      <a:pt x="49" y="176"/>
                    </a:cubicBezTo>
                    <a:close/>
                  </a:path>
                </a:pathLst>
              </a:custGeom>
              <a:solidFill>
                <a:srgbClr val="8A6D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8" name="Freeform 457">
                <a:extLst>
                  <a:ext uri="{FF2B5EF4-FFF2-40B4-BE49-F238E27FC236}">
                    <a16:creationId xmlns:a16="http://schemas.microsoft.com/office/drawing/2014/main" id="{7CF99FB8-E63A-4B7F-9CBC-1E672CCF4DD5}"/>
                  </a:ext>
                </a:extLst>
              </p:cNvPr>
              <p:cNvSpPr>
                <a:spLocks/>
              </p:cNvSpPr>
              <p:nvPr/>
            </p:nvSpPr>
            <p:spPr bwMode="auto">
              <a:xfrm>
                <a:off x="1889" y="2259"/>
                <a:ext cx="60" cy="182"/>
              </a:xfrm>
              <a:custGeom>
                <a:avLst/>
                <a:gdLst>
                  <a:gd name="T0" fmla="*/ 10 w 53"/>
                  <a:gd name="T1" fmla="*/ 2 h 162"/>
                  <a:gd name="T2" fmla="*/ 53 w 53"/>
                  <a:gd name="T3" fmla="*/ 162 h 162"/>
                  <a:gd name="T4" fmla="*/ 42 w 53"/>
                  <a:gd name="T5" fmla="*/ 152 h 162"/>
                  <a:gd name="T6" fmla="*/ 3 w 53"/>
                  <a:gd name="T7" fmla="*/ 20 h 162"/>
                  <a:gd name="T8" fmla="*/ 6 w 53"/>
                  <a:gd name="T9" fmla="*/ 1 h 162"/>
                  <a:gd name="T10" fmla="*/ 10 w 53"/>
                  <a:gd name="T11" fmla="*/ 2 h 162"/>
                </a:gdLst>
                <a:ahLst/>
                <a:cxnLst>
                  <a:cxn ang="0">
                    <a:pos x="T0" y="T1"/>
                  </a:cxn>
                  <a:cxn ang="0">
                    <a:pos x="T2" y="T3"/>
                  </a:cxn>
                  <a:cxn ang="0">
                    <a:pos x="T4" y="T5"/>
                  </a:cxn>
                  <a:cxn ang="0">
                    <a:pos x="T6" y="T7"/>
                  </a:cxn>
                  <a:cxn ang="0">
                    <a:pos x="T8" y="T9"/>
                  </a:cxn>
                  <a:cxn ang="0">
                    <a:pos x="T10" y="T11"/>
                  </a:cxn>
                </a:cxnLst>
                <a:rect l="0" t="0" r="r" b="b"/>
                <a:pathLst>
                  <a:path w="53" h="162">
                    <a:moveTo>
                      <a:pt x="10" y="2"/>
                    </a:moveTo>
                    <a:cubicBezTo>
                      <a:pt x="13" y="58"/>
                      <a:pt x="26" y="111"/>
                      <a:pt x="53" y="162"/>
                    </a:cubicBezTo>
                    <a:cubicBezTo>
                      <a:pt x="45" y="159"/>
                      <a:pt x="44" y="155"/>
                      <a:pt x="42" y="152"/>
                    </a:cubicBezTo>
                    <a:cubicBezTo>
                      <a:pt x="15" y="112"/>
                      <a:pt x="9" y="66"/>
                      <a:pt x="3" y="20"/>
                    </a:cubicBezTo>
                    <a:cubicBezTo>
                      <a:pt x="2" y="14"/>
                      <a:pt x="0" y="7"/>
                      <a:pt x="6" y="1"/>
                    </a:cubicBezTo>
                    <a:cubicBezTo>
                      <a:pt x="8" y="0"/>
                      <a:pt x="10" y="0"/>
                      <a:pt x="10" y="2"/>
                    </a:cubicBezTo>
                    <a:close/>
                  </a:path>
                </a:pathLst>
              </a:custGeom>
              <a:solidFill>
                <a:srgbClr val="815E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9" name="Freeform 458">
                <a:extLst>
                  <a:ext uri="{FF2B5EF4-FFF2-40B4-BE49-F238E27FC236}">
                    <a16:creationId xmlns:a16="http://schemas.microsoft.com/office/drawing/2014/main" id="{D26CECC1-5EAF-4539-86C3-AC1268C64B3F}"/>
                  </a:ext>
                </a:extLst>
              </p:cNvPr>
              <p:cNvSpPr>
                <a:spLocks/>
              </p:cNvSpPr>
              <p:nvPr/>
            </p:nvSpPr>
            <p:spPr bwMode="auto">
              <a:xfrm>
                <a:off x="1712" y="1944"/>
                <a:ext cx="27" cy="189"/>
              </a:xfrm>
              <a:custGeom>
                <a:avLst/>
                <a:gdLst>
                  <a:gd name="T0" fmla="*/ 18 w 24"/>
                  <a:gd name="T1" fmla="*/ 0 h 168"/>
                  <a:gd name="T2" fmla="*/ 15 w 24"/>
                  <a:gd name="T3" fmla="*/ 168 h 168"/>
                  <a:gd name="T4" fmla="*/ 18 w 24"/>
                  <a:gd name="T5" fmla="*/ 0 h 168"/>
                </a:gdLst>
                <a:ahLst/>
                <a:cxnLst>
                  <a:cxn ang="0">
                    <a:pos x="T0" y="T1"/>
                  </a:cxn>
                  <a:cxn ang="0">
                    <a:pos x="T2" y="T3"/>
                  </a:cxn>
                  <a:cxn ang="0">
                    <a:pos x="T4" y="T5"/>
                  </a:cxn>
                </a:cxnLst>
                <a:rect l="0" t="0" r="r" b="b"/>
                <a:pathLst>
                  <a:path w="24" h="168">
                    <a:moveTo>
                      <a:pt x="18" y="0"/>
                    </a:moveTo>
                    <a:cubicBezTo>
                      <a:pt x="24" y="56"/>
                      <a:pt x="15" y="112"/>
                      <a:pt x="15" y="168"/>
                    </a:cubicBezTo>
                    <a:cubicBezTo>
                      <a:pt x="0" y="112"/>
                      <a:pt x="20" y="56"/>
                      <a:pt x="18" y="0"/>
                    </a:cubicBezTo>
                    <a:close/>
                  </a:path>
                </a:pathLst>
              </a:custGeom>
              <a:solidFill>
                <a:srgbClr val="A980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0" name="Freeform 459">
                <a:extLst>
                  <a:ext uri="{FF2B5EF4-FFF2-40B4-BE49-F238E27FC236}">
                    <a16:creationId xmlns:a16="http://schemas.microsoft.com/office/drawing/2014/main" id="{9343D0C7-C9E6-4E5F-951C-6F420D5476B3}"/>
                  </a:ext>
                </a:extLst>
              </p:cNvPr>
              <p:cNvSpPr>
                <a:spLocks/>
              </p:cNvSpPr>
              <p:nvPr/>
            </p:nvSpPr>
            <p:spPr bwMode="auto">
              <a:xfrm>
                <a:off x="1702" y="2459"/>
                <a:ext cx="39" cy="174"/>
              </a:xfrm>
              <a:custGeom>
                <a:avLst/>
                <a:gdLst>
                  <a:gd name="T0" fmla="*/ 10 w 35"/>
                  <a:gd name="T1" fmla="*/ 0 h 155"/>
                  <a:gd name="T2" fmla="*/ 25 w 35"/>
                  <a:gd name="T3" fmla="*/ 155 h 155"/>
                  <a:gd name="T4" fmla="*/ 5 w 35"/>
                  <a:gd name="T5" fmla="*/ 12 h 155"/>
                  <a:gd name="T6" fmla="*/ 10 w 35"/>
                  <a:gd name="T7" fmla="*/ 0 h 155"/>
                </a:gdLst>
                <a:ahLst/>
                <a:cxnLst>
                  <a:cxn ang="0">
                    <a:pos x="T0" y="T1"/>
                  </a:cxn>
                  <a:cxn ang="0">
                    <a:pos x="T2" y="T3"/>
                  </a:cxn>
                  <a:cxn ang="0">
                    <a:pos x="T4" y="T5"/>
                  </a:cxn>
                  <a:cxn ang="0">
                    <a:pos x="T6" y="T7"/>
                  </a:cxn>
                </a:cxnLst>
                <a:rect l="0" t="0" r="r" b="b"/>
                <a:pathLst>
                  <a:path w="35" h="155">
                    <a:moveTo>
                      <a:pt x="10" y="0"/>
                    </a:moveTo>
                    <a:cubicBezTo>
                      <a:pt x="15" y="52"/>
                      <a:pt x="35" y="102"/>
                      <a:pt x="25" y="155"/>
                    </a:cubicBezTo>
                    <a:cubicBezTo>
                      <a:pt x="26" y="107"/>
                      <a:pt x="8" y="61"/>
                      <a:pt x="5" y="12"/>
                    </a:cubicBezTo>
                    <a:cubicBezTo>
                      <a:pt x="5" y="8"/>
                      <a:pt x="0" y="1"/>
                      <a:pt x="10" y="0"/>
                    </a:cubicBezTo>
                    <a:close/>
                  </a:path>
                </a:pathLst>
              </a:custGeom>
              <a:solidFill>
                <a:srgbClr val="8865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1" name="Freeform 460">
                <a:extLst>
                  <a:ext uri="{FF2B5EF4-FFF2-40B4-BE49-F238E27FC236}">
                    <a16:creationId xmlns:a16="http://schemas.microsoft.com/office/drawing/2014/main" id="{DFFC9468-A6C7-4756-9C34-683CCBC57CCB}"/>
                  </a:ext>
                </a:extLst>
              </p:cNvPr>
              <p:cNvSpPr>
                <a:spLocks/>
              </p:cNvSpPr>
              <p:nvPr/>
            </p:nvSpPr>
            <p:spPr bwMode="auto">
              <a:xfrm>
                <a:off x="1870" y="1881"/>
                <a:ext cx="34" cy="200"/>
              </a:xfrm>
              <a:custGeom>
                <a:avLst/>
                <a:gdLst>
                  <a:gd name="T0" fmla="*/ 6 w 30"/>
                  <a:gd name="T1" fmla="*/ 0 h 178"/>
                  <a:gd name="T2" fmla="*/ 30 w 30"/>
                  <a:gd name="T3" fmla="*/ 178 h 178"/>
                  <a:gd name="T4" fmla="*/ 0 w 30"/>
                  <a:gd name="T5" fmla="*/ 1 h 178"/>
                  <a:gd name="T6" fmla="*/ 6 w 30"/>
                  <a:gd name="T7" fmla="*/ 0 h 178"/>
                </a:gdLst>
                <a:ahLst/>
                <a:cxnLst>
                  <a:cxn ang="0">
                    <a:pos x="T0" y="T1"/>
                  </a:cxn>
                  <a:cxn ang="0">
                    <a:pos x="T2" y="T3"/>
                  </a:cxn>
                  <a:cxn ang="0">
                    <a:pos x="T4" y="T5"/>
                  </a:cxn>
                  <a:cxn ang="0">
                    <a:pos x="T6" y="T7"/>
                  </a:cxn>
                </a:cxnLst>
                <a:rect l="0" t="0" r="r" b="b"/>
                <a:pathLst>
                  <a:path w="30" h="178">
                    <a:moveTo>
                      <a:pt x="6" y="0"/>
                    </a:moveTo>
                    <a:cubicBezTo>
                      <a:pt x="14" y="60"/>
                      <a:pt x="22" y="119"/>
                      <a:pt x="30" y="178"/>
                    </a:cubicBezTo>
                    <a:cubicBezTo>
                      <a:pt x="14" y="120"/>
                      <a:pt x="7" y="60"/>
                      <a:pt x="0" y="1"/>
                    </a:cubicBezTo>
                    <a:cubicBezTo>
                      <a:pt x="2" y="1"/>
                      <a:pt x="4" y="1"/>
                      <a:pt x="6" y="0"/>
                    </a:cubicBezTo>
                    <a:close/>
                  </a:path>
                </a:pathLst>
              </a:custGeom>
              <a:solidFill>
                <a:srgbClr val="8A6D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2" name="Freeform 461">
                <a:extLst>
                  <a:ext uri="{FF2B5EF4-FFF2-40B4-BE49-F238E27FC236}">
                    <a16:creationId xmlns:a16="http://schemas.microsoft.com/office/drawing/2014/main" id="{A1C79BDE-C2A0-49E8-A42B-21B4CB14BB3E}"/>
                  </a:ext>
                </a:extLst>
              </p:cNvPr>
              <p:cNvSpPr>
                <a:spLocks/>
              </p:cNvSpPr>
              <p:nvPr/>
            </p:nvSpPr>
            <p:spPr bwMode="auto">
              <a:xfrm>
                <a:off x="1804" y="2408"/>
                <a:ext cx="23" cy="177"/>
              </a:xfrm>
              <a:custGeom>
                <a:avLst/>
                <a:gdLst>
                  <a:gd name="T0" fmla="*/ 0 w 21"/>
                  <a:gd name="T1" fmla="*/ 0 h 158"/>
                  <a:gd name="T2" fmla="*/ 17 w 21"/>
                  <a:gd name="T3" fmla="*/ 158 h 158"/>
                  <a:gd name="T4" fmla="*/ 0 w 21"/>
                  <a:gd name="T5" fmla="*/ 0 h 158"/>
                </a:gdLst>
                <a:ahLst/>
                <a:cxnLst>
                  <a:cxn ang="0">
                    <a:pos x="T0" y="T1"/>
                  </a:cxn>
                  <a:cxn ang="0">
                    <a:pos x="T2" y="T3"/>
                  </a:cxn>
                  <a:cxn ang="0">
                    <a:pos x="T4" y="T5"/>
                  </a:cxn>
                </a:cxnLst>
                <a:rect l="0" t="0" r="r" b="b"/>
                <a:pathLst>
                  <a:path w="21" h="158">
                    <a:moveTo>
                      <a:pt x="0" y="0"/>
                    </a:moveTo>
                    <a:cubicBezTo>
                      <a:pt x="21" y="51"/>
                      <a:pt x="17" y="105"/>
                      <a:pt x="17" y="158"/>
                    </a:cubicBezTo>
                    <a:cubicBezTo>
                      <a:pt x="7" y="106"/>
                      <a:pt x="13" y="52"/>
                      <a:pt x="0" y="0"/>
                    </a:cubicBezTo>
                    <a:close/>
                  </a:path>
                </a:pathLst>
              </a:custGeom>
              <a:solidFill>
                <a:srgbClr val="896F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3" name="Freeform 462">
                <a:extLst>
                  <a:ext uri="{FF2B5EF4-FFF2-40B4-BE49-F238E27FC236}">
                    <a16:creationId xmlns:a16="http://schemas.microsoft.com/office/drawing/2014/main" id="{37876362-F9C1-4CB8-A8DB-2C429028105D}"/>
                  </a:ext>
                </a:extLst>
              </p:cNvPr>
              <p:cNvSpPr>
                <a:spLocks/>
              </p:cNvSpPr>
              <p:nvPr/>
            </p:nvSpPr>
            <p:spPr bwMode="auto">
              <a:xfrm>
                <a:off x="1879" y="2107"/>
                <a:ext cx="27" cy="154"/>
              </a:xfrm>
              <a:custGeom>
                <a:avLst/>
                <a:gdLst>
                  <a:gd name="T0" fmla="*/ 19 w 24"/>
                  <a:gd name="T1" fmla="*/ 137 h 137"/>
                  <a:gd name="T2" fmla="*/ 15 w 24"/>
                  <a:gd name="T3" fmla="*/ 136 h 137"/>
                  <a:gd name="T4" fmla="*/ 0 w 24"/>
                  <a:gd name="T5" fmla="*/ 1 h 137"/>
                  <a:gd name="T6" fmla="*/ 5 w 24"/>
                  <a:gd name="T7" fmla="*/ 0 h 137"/>
                  <a:gd name="T8" fmla="*/ 19 w 24"/>
                  <a:gd name="T9" fmla="*/ 137 h 137"/>
                </a:gdLst>
                <a:ahLst/>
                <a:cxnLst>
                  <a:cxn ang="0">
                    <a:pos x="T0" y="T1"/>
                  </a:cxn>
                  <a:cxn ang="0">
                    <a:pos x="T2" y="T3"/>
                  </a:cxn>
                  <a:cxn ang="0">
                    <a:pos x="T4" y="T5"/>
                  </a:cxn>
                  <a:cxn ang="0">
                    <a:pos x="T6" y="T7"/>
                  </a:cxn>
                  <a:cxn ang="0">
                    <a:pos x="T8" y="T9"/>
                  </a:cxn>
                </a:cxnLst>
                <a:rect l="0" t="0" r="r" b="b"/>
                <a:pathLst>
                  <a:path w="24" h="137">
                    <a:moveTo>
                      <a:pt x="19" y="137"/>
                    </a:moveTo>
                    <a:cubicBezTo>
                      <a:pt x="18" y="137"/>
                      <a:pt x="17" y="137"/>
                      <a:pt x="15" y="136"/>
                    </a:cubicBezTo>
                    <a:cubicBezTo>
                      <a:pt x="10" y="91"/>
                      <a:pt x="5" y="46"/>
                      <a:pt x="0" y="1"/>
                    </a:cubicBezTo>
                    <a:cubicBezTo>
                      <a:pt x="1" y="0"/>
                      <a:pt x="3" y="0"/>
                      <a:pt x="5" y="0"/>
                    </a:cubicBezTo>
                    <a:cubicBezTo>
                      <a:pt x="12" y="45"/>
                      <a:pt x="24" y="90"/>
                      <a:pt x="19" y="137"/>
                    </a:cubicBezTo>
                    <a:close/>
                  </a:path>
                </a:pathLst>
              </a:custGeom>
              <a:solidFill>
                <a:srgbClr val="AE8F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4" name="Freeform 463">
                <a:extLst>
                  <a:ext uri="{FF2B5EF4-FFF2-40B4-BE49-F238E27FC236}">
                    <a16:creationId xmlns:a16="http://schemas.microsoft.com/office/drawing/2014/main" id="{C4628E58-4E6D-4600-A39D-31F5746694E5}"/>
                  </a:ext>
                </a:extLst>
              </p:cNvPr>
              <p:cNvSpPr>
                <a:spLocks/>
              </p:cNvSpPr>
              <p:nvPr/>
            </p:nvSpPr>
            <p:spPr bwMode="auto">
              <a:xfrm>
                <a:off x="1848" y="1276"/>
                <a:ext cx="35" cy="185"/>
              </a:xfrm>
              <a:custGeom>
                <a:avLst/>
                <a:gdLst>
                  <a:gd name="T0" fmla="*/ 31 w 31"/>
                  <a:gd name="T1" fmla="*/ 162 h 165"/>
                  <a:gd name="T2" fmla="*/ 25 w 31"/>
                  <a:gd name="T3" fmla="*/ 165 h 165"/>
                  <a:gd name="T4" fmla="*/ 2 w 31"/>
                  <a:gd name="T5" fmla="*/ 38 h 165"/>
                  <a:gd name="T6" fmla="*/ 1 w 31"/>
                  <a:gd name="T7" fmla="*/ 0 h 165"/>
                  <a:gd name="T8" fmla="*/ 31 w 31"/>
                  <a:gd name="T9" fmla="*/ 162 h 165"/>
                </a:gdLst>
                <a:ahLst/>
                <a:cxnLst>
                  <a:cxn ang="0">
                    <a:pos x="T0" y="T1"/>
                  </a:cxn>
                  <a:cxn ang="0">
                    <a:pos x="T2" y="T3"/>
                  </a:cxn>
                  <a:cxn ang="0">
                    <a:pos x="T4" y="T5"/>
                  </a:cxn>
                  <a:cxn ang="0">
                    <a:pos x="T6" y="T7"/>
                  </a:cxn>
                  <a:cxn ang="0">
                    <a:pos x="T8" y="T9"/>
                  </a:cxn>
                </a:cxnLst>
                <a:rect l="0" t="0" r="r" b="b"/>
                <a:pathLst>
                  <a:path w="31" h="165">
                    <a:moveTo>
                      <a:pt x="31" y="162"/>
                    </a:moveTo>
                    <a:cubicBezTo>
                      <a:pt x="29" y="163"/>
                      <a:pt x="27" y="164"/>
                      <a:pt x="25" y="165"/>
                    </a:cubicBezTo>
                    <a:cubicBezTo>
                      <a:pt x="17" y="123"/>
                      <a:pt x="6" y="81"/>
                      <a:pt x="2" y="38"/>
                    </a:cubicBezTo>
                    <a:cubicBezTo>
                      <a:pt x="1" y="26"/>
                      <a:pt x="0" y="13"/>
                      <a:pt x="1" y="0"/>
                    </a:cubicBezTo>
                    <a:cubicBezTo>
                      <a:pt x="14" y="54"/>
                      <a:pt x="15" y="109"/>
                      <a:pt x="31" y="162"/>
                    </a:cubicBezTo>
                    <a:close/>
                  </a:path>
                </a:pathLst>
              </a:custGeom>
              <a:solidFill>
                <a:srgbClr val="B28E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5" name="Freeform 464">
                <a:extLst>
                  <a:ext uri="{FF2B5EF4-FFF2-40B4-BE49-F238E27FC236}">
                    <a16:creationId xmlns:a16="http://schemas.microsoft.com/office/drawing/2014/main" id="{25E1259B-985E-45A8-90AE-672E4C0CE958}"/>
                  </a:ext>
                </a:extLst>
              </p:cNvPr>
              <p:cNvSpPr>
                <a:spLocks/>
              </p:cNvSpPr>
              <p:nvPr/>
            </p:nvSpPr>
            <p:spPr bwMode="auto">
              <a:xfrm>
                <a:off x="1768" y="1766"/>
                <a:ext cx="26" cy="187"/>
              </a:xfrm>
              <a:custGeom>
                <a:avLst/>
                <a:gdLst>
                  <a:gd name="T0" fmla="*/ 10 w 23"/>
                  <a:gd name="T1" fmla="*/ 0 h 166"/>
                  <a:gd name="T2" fmla="*/ 18 w 23"/>
                  <a:gd name="T3" fmla="*/ 68 h 166"/>
                  <a:gd name="T4" fmla="*/ 9 w 23"/>
                  <a:gd name="T5" fmla="*/ 166 h 166"/>
                  <a:gd name="T6" fmla="*/ 12 w 23"/>
                  <a:gd name="T7" fmla="*/ 104 h 166"/>
                  <a:gd name="T8" fmla="*/ 5 w 23"/>
                  <a:gd name="T9" fmla="*/ 26 h 166"/>
                  <a:gd name="T10" fmla="*/ 6 w 23"/>
                  <a:gd name="T11" fmla="*/ 17 h 166"/>
                  <a:gd name="T12" fmla="*/ 10 w 23"/>
                  <a:gd name="T13" fmla="*/ 0 h 166"/>
                </a:gdLst>
                <a:ahLst/>
                <a:cxnLst>
                  <a:cxn ang="0">
                    <a:pos x="T0" y="T1"/>
                  </a:cxn>
                  <a:cxn ang="0">
                    <a:pos x="T2" y="T3"/>
                  </a:cxn>
                  <a:cxn ang="0">
                    <a:pos x="T4" y="T5"/>
                  </a:cxn>
                  <a:cxn ang="0">
                    <a:pos x="T6" y="T7"/>
                  </a:cxn>
                  <a:cxn ang="0">
                    <a:pos x="T8" y="T9"/>
                  </a:cxn>
                  <a:cxn ang="0">
                    <a:pos x="T10" y="T11"/>
                  </a:cxn>
                  <a:cxn ang="0">
                    <a:pos x="T12" y="T13"/>
                  </a:cxn>
                </a:cxnLst>
                <a:rect l="0" t="0" r="r" b="b"/>
                <a:pathLst>
                  <a:path w="23" h="166">
                    <a:moveTo>
                      <a:pt x="10" y="0"/>
                    </a:moveTo>
                    <a:cubicBezTo>
                      <a:pt x="12" y="23"/>
                      <a:pt x="15" y="45"/>
                      <a:pt x="18" y="68"/>
                    </a:cubicBezTo>
                    <a:cubicBezTo>
                      <a:pt x="23" y="101"/>
                      <a:pt x="15" y="133"/>
                      <a:pt x="9" y="166"/>
                    </a:cubicBezTo>
                    <a:cubicBezTo>
                      <a:pt x="3" y="145"/>
                      <a:pt x="8" y="124"/>
                      <a:pt x="12" y="104"/>
                    </a:cubicBezTo>
                    <a:cubicBezTo>
                      <a:pt x="16" y="77"/>
                      <a:pt x="10" y="51"/>
                      <a:pt x="5" y="26"/>
                    </a:cubicBezTo>
                    <a:cubicBezTo>
                      <a:pt x="4" y="22"/>
                      <a:pt x="4" y="19"/>
                      <a:pt x="6" y="17"/>
                    </a:cubicBezTo>
                    <a:cubicBezTo>
                      <a:pt x="6" y="11"/>
                      <a:pt x="0" y="4"/>
                      <a:pt x="10" y="0"/>
                    </a:cubicBezTo>
                    <a:close/>
                  </a:path>
                </a:pathLst>
              </a:custGeom>
              <a:solidFill>
                <a:srgbClr val="8666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6" name="Freeform 465">
                <a:extLst>
                  <a:ext uri="{FF2B5EF4-FFF2-40B4-BE49-F238E27FC236}">
                    <a16:creationId xmlns:a16="http://schemas.microsoft.com/office/drawing/2014/main" id="{47DD6D0F-526A-4D1A-9308-14E5F127A2F7}"/>
                  </a:ext>
                </a:extLst>
              </p:cNvPr>
              <p:cNvSpPr>
                <a:spLocks/>
              </p:cNvSpPr>
              <p:nvPr/>
            </p:nvSpPr>
            <p:spPr bwMode="auto">
              <a:xfrm>
                <a:off x="1825" y="1260"/>
                <a:ext cx="50" cy="134"/>
              </a:xfrm>
              <a:custGeom>
                <a:avLst/>
                <a:gdLst>
                  <a:gd name="T0" fmla="*/ 16 w 44"/>
                  <a:gd name="T1" fmla="*/ 119 h 119"/>
                  <a:gd name="T2" fmla="*/ 12 w 44"/>
                  <a:gd name="T3" fmla="*/ 119 h 119"/>
                  <a:gd name="T4" fmla="*/ 9 w 44"/>
                  <a:gd name="T5" fmla="*/ 72 h 119"/>
                  <a:gd name="T6" fmla="*/ 0 w 44"/>
                  <a:gd name="T7" fmla="*/ 7 h 119"/>
                  <a:gd name="T8" fmla="*/ 44 w 44"/>
                  <a:gd name="T9" fmla="*/ 7 h 119"/>
                  <a:gd name="T10" fmla="*/ 12 w 44"/>
                  <a:gd name="T11" fmla="*/ 43 h 119"/>
                  <a:gd name="T12" fmla="*/ 16 w 44"/>
                  <a:gd name="T13" fmla="*/ 119 h 119"/>
                </a:gdLst>
                <a:ahLst/>
                <a:cxnLst>
                  <a:cxn ang="0">
                    <a:pos x="T0" y="T1"/>
                  </a:cxn>
                  <a:cxn ang="0">
                    <a:pos x="T2" y="T3"/>
                  </a:cxn>
                  <a:cxn ang="0">
                    <a:pos x="T4" y="T5"/>
                  </a:cxn>
                  <a:cxn ang="0">
                    <a:pos x="T6" y="T7"/>
                  </a:cxn>
                  <a:cxn ang="0">
                    <a:pos x="T8" y="T9"/>
                  </a:cxn>
                  <a:cxn ang="0">
                    <a:pos x="T10" y="T11"/>
                  </a:cxn>
                  <a:cxn ang="0">
                    <a:pos x="T12" y="T13"/>
                  </a:cxn>
                </a:cxnLst>
                <a:rect l="0" t="0" r="r" b="b"/>
                <a:pathLst>
                  <a:path w="44" h="119">
                    <a:moveTo>
                      <a:pt x="16" y="119"/>
                    </a:moveTo>
                    <a:cubicBezTo>
                      <a:pt x="14" y="119"/>
                      <a:pt x="13" y="119"/>
                      <a:pt x="12" y="119"/>
                    </a:cubicBezTo>
                    <a:cubicBezTo>
                      <a:pt x="0" y="104"/>
                      <a:pt x="13" y="88"/>
                      <a:pt x="9" y="72"/>
                    </a:cubicBezTo>
                    <a:cubicBezTo>
                      <a:pt x="3" y="51"/>
                      <a:pt x="3" y="29"/>
                      <a:pt x="0" y="7"/>
                    </a:cubicBezTo>
                    <a:cubicBezTo>
                      <a:pt x="15" y="3"/>
                      <a:pt x="29" y="0"/>
                      <a:pt x="44" y="7"/>
                    </a:cubicBezTo>
                    <a:cubicBezTo>
                      <a:pt x="8" y="7"/>
                      <a:pt x="7" y="7"/>
                      <a:pt x="12" y="43"/>
                    </a:cubicBezTo>
                    <a:cubicBezTo>
                      <a:pt x="16" y="68"/>
                      <a:pt x="15" y="94"/>
                      <a:pt x="16" y="119"/>
                    </a:cubicBezTo>
                    <a:close/>
                  </a:path>
                </a:pathLst>
              </a:custGeom>
              <a:solidFill>
                <a:srgbClr val="AF937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7" name="Freeform 466">
                <a:extLst>
                  <a:ext uri="{FF2B5EF4-FFF2-40B4-BE49-F238E27FC236}">
                    <a16:creationId xmlns:a16="http://schemas.microsoft.com/office/drawing/2014/main" id="{B01843FF-6C2F-46CA-8E2D-4D3BB513442B}"/>
                  </a:ext>
                </a:extLst>
              </p:cNvPr>
              <p:cNvSpPr>
                <a:spLocks/>
              </p:cNvSpPr>
              <p:nvPr/>
            </p:nvSpPr>
            <p:spPr bwMode="auto">
              <a:xfrm>
                <a:off x="1914" y="2438"/>
                <a:ext cx="22" cy="111"/>
              </a:xfrm>
              <a:custGeom>
                <a:avLst/>
                <a:gdLst>
                  <a:gd name="T0" fmla="*/ 10 w 20"/>
                  <a:gd name="T1" fmla="*/ 90 h 99"/>
                  <a:gd name="T2" fmla="*/ 0 w 20"/>
                  <a:gd name="T3" fmla="*/ 0 h 99"/>
                  <a:gd name="T4" fmla="*/ 16 w 20"/>
                  <a:gd name="T5" fmla="*/ 20 h 99"/>
                  <a:gd name="T6" fmla="*/ 18 w 20"/>
                  <a:gd name="T7" fmla="*/ 90 h 99"/>
                  <a:gd name="T8" fmla="*/ 16 w 20"/>
                  <a:gd name="T9" fmla="*/ 98 h 99"/>
                  <a:gd name="T10" fmla="*/ 10 w 20"/>
                  <a:gd name="T11" fmla="*/ 90 h 99"/>
                </a:gdLst>
                <a:ahLst/>
                <a:cxnLst>
                  <a:cxn ang="0">
                    <a:pos x="T0" y="T1"/>
                  </a:cxn>
                  <a:cxn ang="0">
                    <a:pos x="T2" y="T3"/>
                  </a:cxn>
                  <a:cxn ang="0">
                    <a:pos x="T4" y="T5"/>
                  </a:cxn>
                  <a:cxn ang="0">
                    <a:pos x="T6" y="T7"/>
                  </a:cxn>
                  <a:cxn ang="0">
                    <a:pos x="T8" y="T9"/>
                  </a:cxn>
                  <a:cxn ang="0">
                    <a:pos x="T10" y="T11"/>
                  </a:cxn>
                </a:cxnLst>
                <a:rect l="0" t="0" r="r" b="b"/>
                <a:pathLst>
                  <a:path w="20" h="99">
                    <a:moveTo>
                      <a:pt x="10" y="90"/>
                    </a:moveTo>
                    <a:cubicBezTo>
                      <a:pt x="7" y="60"/>
                      <a:pt x="4" y="30"/>
                      <a:pt x="0" y="0"/>
                    </a:cubicBezTo>
                    <a:cubicBezTo>
                      <a:pt x="14" y="1"/>
                      <a:pt x="17" y="10"/>
                      <a:pt x="16" y="20"/>
                    </a:cubicBezTo>
                    <a:cubicBezTo>
                      <a:pt x="13" y="43"/>
                      <a:pt x="17" y="66"/>
                      <a:pt x="18" y="90"/>
                    </a:cubicBezTo>
                    <a:cubicBezTo>
                      <a:pt x="19" y="93"/>
                      <a:pt x="20" y="97"/>
                      <a:pt x="16" y="98"/>
                    </a:cubicBezTo>
                    <a:cubicBezTo>
                      <a:pt x="10" y="99"/>
                      <a:pt x="12" y="93"/>
                      <a:pt x="10" y="90"/>
                    </a:cubicBezTo>
                    <a:close/>
                  </a:path>
                </a:pathLst>
              </a:custGeom>
              <a:solidFill>
                <a:srgbClr val="7B59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8" name="Freeform 467">
                <a:extLst>
                  <a:ext uri="{FF2B5EF4-FFF2-40B4-BE49-F238E27FC236}">
                    <a16:creationId xmlns:a16="http://schemas.microsoft.com/office/drawing/2014/main" id="{EE2F4B37-F74B-465A-8516-F2019C6ED84E}"/>
                  </a:ext>
                </a:extLst>
              </p:cNvPr>
              <p:cNvSpPr>
                <a:spLocks/>
              </p:cNvSpPr>
              <p:nvPr/>
            </p:nvSpPr>
            <p:spPr bwMode="auto">
              <a:xfrm>
                <a:off x="1712" y="1614"/>
                <a:ext cx="14" cy="143"/>
              </a:xfrm>
              <a:custGeom>
                <a:avLst/>
                <a:gdLst>
                  <a:gd name="T0" fmla="*/ 13 w 13"/>
                  <a:gd name="T1" fmla="*/ 128 h 128"/>
                  <a:gd name="T2" fmla="*/ 9 w 13"/>
                  <a:gd name="T3" fmla="*/ 128 h 128"/>
                  <a:gd name="T4" fmla="*/ 0 w 13"/>
                  <a:gd name="T5" fmla="*/ 99 h 128"/>
                  <a:gd name="T6" fmla="*/ 2 w 13"/>
                  <a:gd name="T7" fmla="*/ 0 h 128"/>
                  <a:gd name="T8" fmla="*/ 9 w 13"/>
                  <a:gd name="T9" fmla="*/ 32 h 128"/>
                  <a:gd name="T10" fmla="*/ 13 w 13"/>
                  <a:gd name="T11" fmla="*/ 128 h 128"/>
                </a:gdLst>
                <a:ahLst/>
                <a:cxnLst>
                  <a:cxn ang="0">
                    <a:pos x="T0" y="T1"/>
                  </a:cxn>
                  <a:cxn ang="0">
                    <a:pos x="T2" y="T3"/>
                  </a:cxn>
                  <a:cxn ang="0">
                    <a:pos x="T4" y="T5"/>
                  </a:cxn>
                  <a:cxn ang="0">
                    <a:pos x="T6" y="T7"/>
                  </a:cxn>
                  <a:cxn ang="0">
                    <a:pos x="T8" y="T9"/>
                  </a:cxn>
                  <a:cxn ang="0">
                    <a:pos x="T10" y="T11"/>
                  </a:cxn>
                </a:cxnLst>
                <a:rect l="0" t="0" r="r" b="b"/>
                <a:pathLst>
                  <a:path w="13" h="128">
                    <a:moveTo>
                      <a:pt x="13" y="128"/>
                    </a:moveTo>
                    <a:cubicBezTo>
                      <a:pt x="11" y="128"/>
                      <a:pt x="10" y="128"/>
                      <a:pt x="9" y="128"/>
                    </a:cubicBezTo>
                    <a:cubicBezTo>
                      <a:pt x="1" y="120"/>
                      <a:pt x="0" y="110"/>
                      <a:pt x="0" y="99"/>
                    </a:cubicBezTo>
                    <a:cubicBezTo>
                      <a:pt x="2" y="66"/>
                      <a:pt x="2" y="33"/>
                      <a:pt x="2" y="0"/>
                    </a:cubicBezTo>
                    <a:cubicBezTo>
                      <a:pt x="11" y="9"/>
                      <a:pt x="6" y="21"/>
                      <a:pt x="9" y="32"/>
                    </a:cubicBezTo>
                    <a:cubicBezTo>
                      <a:pt x="11" y="64"/>
                      <a:pt x="5" y="96"/>
                      <a:pt x="13" y="128"/>
                    </a:cubicBezTo>
                    <a:close/>
                  </a:path>
                </a:pathLst>
              </a:custGeom>
              <a:solidFill>
                <a:srgbClr val="B08A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9" name="Freeform 468">
                <a:extLst>
                  <a:ext uri="{FF2B5EF4-FFF2-40B4-BE49-F238E27FC236}">
                    <a16:creationId xmlns:a16="http://schemas.microsoft.com/office/drawing/2014/main" id="{B42661DF-D181-4339-A0CB-87D615694B66}"/>
                  </a:ext>
                </a:extLst>
              </p:cNvPr>
              <p:cNvSpPr>
                <a:spLocks/>
              </p:cNvSpPr>
              <p:nvPr/>
            </p:nvSpPr>
            <p:spPr bwMode="auto">
              <a:xfrm>
                <a:off x="1852" y="2220"/>
                <a:ext cx="20" cy="141"/>
              </a:xfrm>
              <a:custGeom>
                <a:avLst/>
                <a:gdLst>
                  <a:gd name="T0" fmla="*/ 13 w 18"/>
                  <a:gd name="T1" fmla="*/ 25 h 125"/>
                  <a:gd name="T2" fmla="*/ 16 w 18"/>
                  <a:gd name="T3" fmla="*/ 125 h 125"/>
                  <a:gd name="T4" fmla="*/ 9 w 18"/>
                  <a:gd name="T5" fmla="*/ 113 h 125"/>
                  <a:gd name="T6" fmla="*/ 5 w 18"/>
                  <a:gd name="T7" fmla="*/ 15 h 125"/>
                  <a:gd name="T8" fmla="*/ 12 w 18"/>
                  <a:gd name="T9" fmla="*/ 0 h 125"/>
                  <a:gd name="T10" fmla="*/ 13 w 18"/>
                  <a:gd name="T11" fmla="*/ 25 h 125"/>
                </a:gdLst>
                <a:ahLst/>
                <a:cxnLst>
                  <a:cxn ang="0">
                    <a:pos x="T0" y="T1"/>
                  </a:cxn>
                  <a:cxn ang="0">
                    <a:pos x="T2" y="T3"/>
                  </a:cxn>
                  <a:cxn ang="0">
                    <a:pos x="T4" y="T5"/>
                  </a:cxn>
                  <a:cxn ang="0">
                    <a:pos x="T6" y="T7"/>
                  </a:cxn>
                  <a:cxn ang="0">
                    <a:pos x="T8" y="T9"/>
                  </a:cxn>
                  <a:cxn ang="0">
                    <a:pos x="T10" y="T11"/>
                  </a:cxn>
                </a:cxnLst>
                <a:rect l="0" t="0" r="r" b="b"/>
                <a:pathLst>
                  <a:path w="18" h="125">
                    <a:moveTo>
                      <a:pt x="13" y="25"/>
                    </a:moveTo>
                    <a:cubicBezTo>
                      <a:pt x="11" y="58"/>
                      <a:pt x="14" y="91"/>
                      <a:pt x="16" y="125"/>
                    </a:cubicBezTo>
                    <a:cubicBezTo>
                      <a:pt x="9" y="123"/>
                      <a:pt x="9" y="117"/>
                      <a:pt x="9" y="113"/>
                    </a:cubicBezTo>
                    <a:cubicBezTo>
                      <a:pt x="7" y="80"/>
                      <a:pt x="6" y="48"/>
                      <a:pt x="5" y="15"/>
                    </a:cubicBezTo>
                    <a:cubicBezTo>
                      <a:pt x="5" y="10"/>
                      <a:pt x="0" y="0"/>
                      <a:pt x="12" y="0"/>
                    </a:cubicBezTo>
                    <a:cubicBezTo>
                      <a:pt x="17" y="8"/>
                      <a:pt x="18" y="16"/>
                      <a:pt x="13" y="25"/>
                    </a:cubicBezTo>
                    <a:close/>
                  </a:path>
                </a:pathLst>
              </a:custGeom>
              <a:solidFill>
                <a:srgbClr val="8868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0" name="Freeform 469">
                <a:extLst>
                  <a:ext uri="{FF2B5EF4-FFF2-40B4-BE49-F238E27FC236}">
                    <a16:creationId xmlns:a16="http://schemas.microsoft.com/office/drawing/2014/main" id="{6534AC5C-B592-4EFA-952D-11B1C69FB591}"/>
                  </a:ext>
                </a:extLst>
              </p:cNvPr>
              <p:cNvSpPr>
                <a:spLocks/>
              </p:cNvSpPr>
              <p:nvPr/>
            </p:nvSpPr>
            <p:spPr bwMode="auto">
              <a:xfrm>
                <a:off x="1745" y="2007"/>
                <a:ext cx="18" cy="126"/>
              </a:xfrm>
              <a:custGeom>
                <a:avLst/>
                <a:gdLst>
                  <a:gd name="T0" fmla="*/ 6 w 16"/>
                  <a:gd name="T1" fmla="*/ 0 h 112"/>
                  <a:gd name="T2" fmla="*/ 16 w 16"/>
                  <a:gd name="T3" fmla="*/ 111 h 112"/>
                  <a:gd name="T4" fmla="*/ 10 w 16"/>
                  <a:gd name="T5" fmla="*/ 112 h 112"/>
                  <a:gd name="T6" fmla="*/ 0 w 16"/>
                  <a:gd name="T7" fmla="*/ 0 h 112"/>
                  <a:gd name="T8" fmla="*/ 6 w 16"/>
                  <a:gd name="T9" fmla="*/ 0 h 112"/>
                </a:gdLst>
                <a:ahLst/>
                <a:cxnLst>
                  <a:cxn ang="0">
                    <a:pos x="T0" y="T1"/>
                  </a:cxn>
                  <a:cxn ang="0">
                    <a:pos x="T2" y="T3"/>
                  </a:cxn>
                  <a:cxn ang="0">
                    <a:pos x="T4" y="T5"/>
                  </a:cxn>
                  <a:cxn ang="0">
                    <a:pos x="T6" y="T7"/>
                  </a:cxn>
                  <a:cxn ang="0">
                    <a:pos x="T8" y="T9"/>
                  </a:cxn>
                </a:cxnLst>
                <a:rect l="0" t="0" r="r" b="b"/>
                <a:pathLst>
                  <a:path w="16" h="112">
                    <a:moveTo>
                      <a:pt x="6" y="0"/>
                    </a:moveTo>
                    <a:cubicBezTo>
                      <a:pt x="9" y="37"/>
                      <a:pt x="12" y="74"/>
                      <a:pt x="16" y="111"/>
                    </a:cubicBezTo>
                    <a:cubicBezTo>
                      <a:pt x="14" y="111"/>
                      <a:pt x="12" y="111"/>
                      <a:pt x="10" y="112"/>
                    </a:cubicBezTo>
                    <a:cubicBezTo>
                      <a:pt x="1" y="75"/>
                      <a:pt x="4" y="37"/>
                      <a:pt x="0" y="0"/>
                    </a:cubicBezTo>
                    <a:cubicBezTo>
                      <a:pt x="2" y="0"/>
                      <a:pt x="4" y="0"/>
                      <a:pt x="6" y="0"/>
                    </a:cubicBezTo>
                    <a:close/>
                  </a:path>
                </a:pathLst>
              </a:custGeom>
              <a:solidFill>
                <a:srgbClr val="BE9C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1" name="Freeform 470">
                <a:extLst>
                  <a:ext uri="{FF2B5EF4-FFF2-40B4-BE49-F238E27FC236}">
                    <a16:creationId xmlns:a16="http://schemas.microsoft.com/office/drawing/2014/main" id="{9776A69D-01AF-4E99-8E7F-4AE7C386A3B3}"/>
                  </a:ext>
                </a:extLst>
              </p:cNvPr>
              <p:cNvSpPr>
                <a:spLocks/>
              </p:cNvSpPr>
              <p:nvPr/>
            </p:nvSpPr>
            <p:spPr bwMode="auto">
              <a:xfrm>
                <a:off x="1776" y="2137"/>
                <a:ext cx="32" cy="126"/>
              </a:xfrm>
              <a:custGeom>
                <a:avLst/>
                <a:gdLst>
                  <a:gd name="T0" fmla="*/ 9 w 29"/>
                  <a:gd name="T1" fmla="*/ 86 h 112"/>
                  <a:gd name="T2" fmla="*/ 0 w 29"/>
                  <a:gd name="T3" fmla="*/ 0 h 112"/>
                  <a:gd name="T4" fmla="*/ 9 w 29"/>
                  <a:gd name="T5" fmla="*/ 27 h 112"/>
                  <a:gd name="T6" fmla="*/ 27 w 29"/>
                  <a:gd name="T7" fmla="*/ 95 h 112"/>
                  <a:gd name="T8" fmla="*/ 27 w 29"/>
                  <a:gd name="T9" fmla="*/ 106 h 112"/>
                  <a:gd name="T10" fmla="*/ 17 w 29"/>
                  <a:gd name="T11" fmla="*/ 111 h 112"/>
                  <a:gd name="T12" fmla="*/ 9 w 29"/>
                  <a:gd name="T13" fmla="*/ 86 h 112"/>
                </a:gdLst>
                <a:ahLst/>
                <a:cxnLst>
                  <a:cxn ang="0">
                    <a:pos x="T0" y="T1"/>
                  </a:cxn>
                  <a:cxn ang="0">
                    <a:pos x="T2" y="T3"/>
                  </a:cxn>
                  <a:cxn ang="0">
                    <a:pos x="T4" y="T5"/>
                  </a:cxn>
                  <a:cxn ang="0">
                    <a:pos x="T6" y="T7"/>
                  </a:cxn>
                  <a:cxn ang="0">
                    <a:pos x="T8" y="T9"/>
                  </a:cxn>
                  <a:cxn ang="0">
                    <a:pos x="T10" y="T11"/>
                  </a:cxn>
                  <a:cxn ang="0">
                    <a:pos x="T12" y="T13"/>
                  </a:cxn>
                </a:cxnLst>
                <a:rect l="0" t="0" r="r" b="b"/>
                <a:pathLst>
                  <a:path w="29" h="112">
                    <a:moveTo>
                      <a:pt x="9" y="86"/>
                    </a:moveTo>
                    <a:cubicBezTo>
                      <a:pt x="4" y="59"/>
                      <a:pt x="2" y="31"/>
                      <a:pt x="0" y="0"/>
                    </a:cubicBezTo>
                    <a:cubicBezTo>
                      <a:pt x="12" y="10"/>
                      <a:pt x="7" y="19"/>
                      <a:pt x="9" y="27"/>
                    </a:cubicBezTo>
                    <a:cubicBezTo>
                      <a:pt x="13" y="50"/>
                      <a:pt x="4" y="77"/>
                      <a:pt x="27" y="95"/>
                    </a:cubicBezTo>
                    <a:cubicBezTo>
                      <a:pt x="29" y="96"/>
                      <a:pt x="27" y="102"/>
                      <a:pt x="27" y="106"/>
                    </a:cubicBezTo>
                    <a:cubicBezTo>
                      <a:pt x="25" y="109"/>
                      <a:pt x="22" y="112"/>
                      <a:pt x="17" y="111"/>
                    </a:cubicBezTo>
                    <a:cubicBezTo>
                      <a:pt x="7" y="105"/>
                      <a:pt x="10" y="95"/>
                      <a:pt x="9" y="86"/>
                    </a:cubicBezTo>
                    <a:close/>
                  </a:path>
                </a:pathLst>
              </a:custGeom>
              <a:solidFill>
                <a:srgbClr val="9979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2" name="Freeform 471">
                <a:extLst>
                  <a:ext uri="{FF2B5EF4-FFF2-40B4-BE49-F238E27FC236}">
                    <a16:creationId xmlns:a16="http://schemas.microsoft.com/office/drawing/2014/main" id="{5ED6FA42-CA83-47D3-8C1D-9675B506EA2C}"/>
                  </a:ext>
                </a:extLst>
              </p:cNvPr>
              <p:cNvSpPr>
                <a:spLocks/>
              </p:cNvSpPr>
              <p:nvPr/>
            </p:nvSpPr>
            <p:spPr bwMode="auto">
              <a:xfrm>
                <a:off x="1999" y="2335"/>
                <a:ext cx="32" cy="132"/>
              </a:xfrm>
              <a:custGeom>
                <a:avLst/>
                <a:gdLst>
                  <a:gd name="T0" fmla="*/ 2 w 28"/>
                  <a:gd name="T1" fmla="*/ 1 h 118"/>
                  <a:gd name="T2" fmla="*/ 12 w 28"/>
                  <a:gd name="T3" fmla="*/ 14 h 118"/>
                  <a:gd name="T4" fmla="*/ 28 w 28"/>
                  <a:gd name="T5" fmla="*/ 118 h 118"/>
                  <a:gd name="T6" fmla="*/ 9 w 28"/>
                  <a:gd name="T7" fmla="*/ 43 h 118"/>
                  <a:gd name="T8" fmla="*/ 0 w 28"/>
                  <a:gd name="T9" fmla="*/ 3 h 118"/>
                  <a:gd name="T10" fmla="*/ 2 w 28"/>
                  <a:gd name="T11" fmla="*/ 1 h 118"/>
                </a:gdLst>
                <a:ahLst/>
                <a:cxnLst>
                  <a:cxn ang="0">
                    <a:pos x="T0" y="T1"/>
                  </a:cxn>
                  <a:cxn ang="0">
                    <a:pos x="T2" y="T3"/>
                  </a:cxn>
                  <a:cxn ang="0">
                    <a:pos x="T4" y="T5"/>
                  </a:cxn>
                  <a:cxn ang="0">
                    <a:pos x="T6" y="T7"/>
                  </a:cxn>
                  <a:cxn ang="0">
                    <a:pos x="T8" y="T9"/>
                  </a:cxn>
                  <a:cxn ang="0">
                    <a:pos x="T10" y="T11"/>
                  </a:cxn>
                </a:cxnLst>
                <a:rect l="0" t="0" r="r" b="b"/>
                <a:pathLst>
                  <a:path w="28" h="118">
                    <a:moveTo>
                      <a:pt x="2" y="1"/>
                    </a:moveTo>
                    <a:cubicBezTo>
                      <a:pt x="10" y="1"/>
                      <a:pt x="11" y="8"/>
                      <a:pt x="12" y="14"/>
                    </a:cubicBezTo>
                    <a:cubicBezTo>
                      <a:pt x="18" y="48"/>
                      <a:pt x="23" y="83"/>
                      <a:pt x="28" y="118"/>
                    </a:cubicBezTo>
                    <a:cubicBezTo>
                      <a:pt x="16" y="94"/>
                      <a:pt x="13" y="68"/>
                      <a:pt x="9" y="43"/>
                    </a:cubicBezTo>
                    <a:cubicBezTo>
                      <a:pt x="8" y="29"/>
                      <a:pt x="6" y="16"/>
                      <a:pt x="0" y="3"/>
                    </a:cubicBezTo>
                    <a:cubicBezTo>
                      <a:pt x="0" y="1"/>
                      <a:pt x="0" y="0"/>
                      <a:pt x="2" y="1"/>
                    </a:cubicBezTo>
                    <a:close/>
                  </a:path>
                </a:pathLst>
              </a:custGeom>
              <a:solidFill>
                <a:srgbClr val="8265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3" name="Freeform 472">
                <a:extLst>
                  <a:ext uri="{FF2B5EF4-FFF2-40B4-BE49-F238E27FC236}">
                    <a16:creationId xmlns:a16="http://schemas.microsoft.com/office/drawing/2014/main" id="{FD797926-001B-4EF9-8765-A70A984E8076}"/>
                  </a:ext>
                </a:extLst>
              </p:cNvPr>
              <p:cNvSpPr>
                <a:spLocks/>
              </p:cNvSpPr>
              <p:nvPr/>
            </p:nvSpPr>
            <p:spPr bwMode="auto">
              <a:xfrm>
                <a:off x="1796" y="2256"/>
                <a:ext cx="10" cy="117"/>
              </a:xfrm>
              <a:custGeom>
                <a:avLst/>
                <a:gdLst>
                  <a:gd name="T0" fmla="*/ 2 w 9"/>
                  <a:gd name="T1" fmla="*/ 4 h 104"/>
                  <a:gd name="T2" fmla="*/ 9 w 9"/>
                  <a:gd name="T3" fmla="*/ 0 h 104"/>
                  <a:gd name="T4" fmla="*/ 9 w 9"/>
                  <a:gd name="T5" fmla="*/ 104 h 104"/>
                  <a:gd name="T6" fmla="*/ 2 w 9"/>
                  <a:gd name="T7" fmla="*/ 8 h 104"/>
                  <a:gd name="T8" fmla="*/ 1 w 9"/>
                  <a:gd name="T9" fmla="*/ 5 h 104"/>
                  <a:gd name="T10" fmla="*/ 2 w 9"/>
                  <a:gd name="T11" fmla="*/ 4 h 104"/>
                </a:gdLst>
                <a:ahLst/>
                <a:cxnLst>
                  <a:cxn ang="0">
                    <a:pos x="T0" y="T1"/>
                  </a:cxn>
                  <a:cxn ang="0">
                    <a:pos x="T2" y="T3"/>
                  </a:cxn>
                  <a:cxn ang="0">
                    <a:pos x="T4" y="T5"/>
                  </a:cxn>
                  <a:cxn ang="0">
                    <a:pos x="T6" y="T7"/>
                  </a:cxn>
                  <a:cxn ang="0">
                    <a:pos x="T8" y="T9"/>
                  </a:cxn>
                  <a:cxn ang="0">
                    <a:pos x="T10" y="T11"/>
                  </a:cxn>
                </a:cxnLst>
                <a:rect l="0" t="0" r="r" b="b"/>
                <a:pathLst>
                  <a:path w="9" h="104">
                    <a:moveTo>
                      <a:pt x="2" y="4"/>
                    </a:moveTo>
                    <a:cubicBezTo>
                      <a:pt x="3" y="1"/>
                      <a:pt x="6" y="0"/>
                      <a:pt x="9" y="0"/>
                    </a:cubicBezTo>
                    <a:cubicBezTo>
                      <a:pt x="9" y="35"/>
                      <a:pt x="9" y="70"/>
                      <a:pt x="9" y="104"/>
                    </a:cubicBezTo>
                    <a:cubicBezTo>
                      <a:pt x="0" y="73"/>
                      <a:pt x="6" y="40"/>
                      <a:pt x="2" y="8"/>
                    </a:cubicBezTo>
                    <a:cubicBezTo>
                      <a:pt x="1" y="7"/>
                      <a:pt x="0" y="6"/>
                      <a:pt x="1" y="5"/>
                    </a:cubicBezTo>
                    <a:cubicBezTo>
                      <a:pt x="1" y="5"/>
                      <a:pt x="1" y="4"/>
                      <a:pt x="2" y="4"/>
                    </a:cubicBezTo>
                    <a:close/>
                  </a:path>
                </a:pathLst>
              </a:custGeom>
              <a:solidFill>
                <a:srgbClr val="7758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4" name="Freeform 473">
                <a:extLst>
                  <a:ext uri="{FF2B5EF4-FFF2-40B4-BE49-F238E27FC236}">
                    <a16:creationId xmlns:a16="http://schemas.microsoft.com/office/drawing/2014/main" id="{91E9CE77-15D7-43E8-85EF-6DEAB47B022B}"/>
                  </a:ext>
                </a:extLst>
              </p:cNvPr>
              <p:cNvSpPr>
                <a:spLocks/>
              </p:cNvSpPr>
              <p:nvPr/>
            </p:nvSpPr>
            <p:spPr bwMode="auto">
              <a:xfrm>
                <a:off x="1796" y="2011"/>
                <a:ext cx="15" cy="119"/>
              </a:xfrm>
              <a:custGeom>
                <a:avLst/>
                <a:gdLst>
                  <a:gd name="T0" fmla="*/ 10 w 13"/>
                  <a:gd name="T1" fmla="*/ 106 h 106"/>
                  <a:gd name="T2" fmla="*/ 2 w 13"/>
                  <a:gd name="T3" fmla="*/ 0 h 106"/>
                  <a:gd name="T4" fmla="*/ 8 w 13"/>
                  <a:gd name="T5" fmla="*/ 0 h 106"/>
                  <a:gd name="T6" fmla="*/ 13 w 13"/>
                  <a:gd name="T7" fmla="*/ 101 h 106"/>
                  <a:gd name="T8" fmla="*/ 10 w 13"/>
                  <a:gd name="T9" fmla="*/ 106 h 106"/>
                </a:gdLst>
                <a:ahLst/>
                <a:cxnLst>
                  <a:cxn ang="0">
                    <a:pos x="T0" y="T1"/>
                  </a:cxn>
                  <a:cxn ang="0">
                    <a:pos x="T2" y="T3"/>
                  </a:cxn>
                  <a:cxn ang="0">
                    <a:pos x="T4" y="T5"/>
                  </a:cxn>
                  <a:cxn ang="0">
                    <a:pos x="T6" y="T7"/>
                  </a:cxn>
                  <a:cxn ang="0">
                    <a:pos x="T8" y="T9"/>
                  </a:cxn>
                </a:cxnLst>
                <a:rect l="0" t="0" r="r" b="b"/>
                <a:pathLst>
                  <a:path w="13" h="106">
                    <a:moveTo>
                      <a:pt x="10" y="106"/>
                    </a:moveTo>
                    <a:cubicBezTo>
                      <a:pt x="6" y="71"/>
                      <a:pt x="0" y="36"/>
                      <a:pt x="2" y="0"/>
                    </a:cubicBezTo>
                    <a:cubicBezTo>
                      <a:pt x="5" y="0"/>
                      <a:pt x="8" y="0"/>
                      <a:pt x="8" y="0"/>
                    </a:cubicBezTo>
                    <a:cubicBezTo>
                      <a:pt x="10" y="34"/>
                      <a:pt x="11" y="67"/>
                      <a:pt x="13" y="101"/>
                    </a:cubicBezTo>
                    <a:cubicBezTo>
                      <a:pt x="13" y="103"/>
                      <a:pt x="11" y="104"/>
                      <a:pt x="10" y="106"/>
                    </a:cubicBezTo>
                    <a:close/>
                  </a:path>
                </a:pathLst>
              </a:custGeom>
              <a:solidFill>
                <a:srgbClr val="9A74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5" name="Freeform 474">
                <a:extLst>
                  <a:ext uri="{FF2B5EF4-FFF2-40B4-BE49-F238E27FC236}">
                    <a16:creationId xmlns:a16="http://schemas.microsoft.com/office/drawing/2014/main" id="{3121E80F-1695-4BAD-94D6-FB93E6547EB5}"/>
                  </a:ext>
                </a:extLst>
              </p:cNvPr>
              <p:cNvSpPr>
                <a:spLocks/>
              </p:cNvSpPr>
              <p:nvPr/>
            </p:nvSpPr>
            <p:spPr bwMode="auto">
              <a:xfrm>
                <a:off x="1890" y="1562"/>
                <a:ext cx="20" cy="120"/>
              </a:xfrm>
              <a:custGeom>
                <a:avLst/>
                <a:gdLst>
                  <a:gd name="T0" fmla="*/ 16 w 17"/>
                  <a:gd name="T1" fmla="*/ 107 h 107"/>
                  <a:gd name="T2" fmla="*/ 1 w 17"/>
                  <a:gd name="T3" fmla="*/ 0 h 107"/>
                  <a:gd name="T4" fmla="*/ 16 w 17"/>
                  <a:gd name="T5" fmla="*/ 107 h 107"/>
                </a:gdLst>
                <a:ahLst/>
                <a:cxnLst>
                  <a:cxn ang="0">
                    <a:pos x="T0" y="T1"/>
                  </a:cxn>
                  <a:cxn ang="0">
                    <a:pos x="T2" y="T3"/>
                  </a:cxn>
                  <a:cxn ang="0">
                    <a:pos x="T4" y="T5"/>
                  </a:cxn>
                </a:cxnLst>
                <a:rect l="0" t="0" r="r" b="b"/>
                <a:pathLst>
                  <a:path w="17" h="107">
                    <a:moveTo>
                      <a:pt x="16" y="107"/>
                    </a:moveTo>
                    <a:cubicBezTo>
                      <a:pt x="10" y="71"/>
                      <a:pt x="0" y="36"/>
                      <a:pt x="1" y="0"/>
                    </a:cubicBezTo>
                    <a:cubicBezTo>
                      <a:pt x="10" y="35"/>
                      <a:pt x="17" y="70"/>
                      <a:pt x="16" y="107"/>
                    </a:cubicBezTo>
                    <a:close/>
                  </a:path>
                </a:pathLst>
              </a:custGeom>
              <a:solidFill>
                <a:srgbClr val="9E80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6" name="Freeform 475">
                <a:extLst>
                  <a:ext uri="{FF2B5EF4-FFF2-40B4-BE49-F238E27FC236}">
                    <a16:creationId xmlns:a16="http://schemas.microsoft.com/office/drawing/2014/main" id="{106BC71B-1997-40AE-8697-142000045CEC}"/>
                  </a:ext>
                </a:extLst>
              </p:cNvPr>
              <p:cNvSpPr>
                <a:spLocks/>
              </p:cNvSpPr>
              <p:nvPr/>
            </p:nvSpPr>
            <p:spPr bwMode="auto">
              <a:xfrm>
                <a:off x="1705" y="2290"/>
                <a:ext cx="26" cy="101"/>
              </a:xfrm>
              <a:custGeom>
                <a:avLst/>
                <a:gdLst>
                  <a:gd name="T0" fmla="*/ 23 w 23"/>
                  <a:gd name="T1" fmla="*/ 90 h 90"/>
                  <a:gd name="T2" fmla="*/ 18 w 23"/>
                  <a:gd name="T3" fmla="*/ 90 h 90"/>
                  <a:gd name="T4" fmla="*/ 7 w 23"/>
                  <a:gd name="T5" fmla="*/ 0 h 90"/>
                  <a:gd name="T6" fmla="*/ 23 w 23"/>
                  <a:gd name="T7" fmla="*/ 90 h 90"/>
                </a:gdLst>
                <a:ahLst/>
                <a:cxnLst>
                  <a:cxn ang="0">
                    <a:pos x="T0" y="T1"/>
                  </a:cxn>
                  <a:cxn ang="0">
                    <a:pos x="T2" y="T3"/>
                  </a:cxn>
                  <a:cxn ang="0">
                    <a:pos x="T4" y="T5"/>
                  </a:cxn>
                  <a:cxn ang="0">
                    <a:pos x="T6" y="T7"/>
                  </a:cxn>
                </a:cxnLst>
                <a:rect l="0" t="0" r="r" b="b"/>
                <a:pathLst>
                  <a:path w="23" h="90">
                    <a:moveTo>
                      <a:pt x="23" y="90"/>
                    </a:moveTo>
                    <a:cubicBezTo>
                      <a:pt x="21" y="90"/>
                      <a:pt x="20" y="90"/>
                      <a:pt x="18" y="90"/>
                    </a:cubicBezTo>
                    <a:cubicBezTo>
                      <a:pt x="0" y="62"/>
                      <a:pt x="3" y="31"/>
                      <a:pt x="7" y="0"/>
                    </a:cubicBezTo>
                    <a:cubicBezTo>
                      <a:pt x="12" y="30"/>
                      <a:pt x="8" y="62"/>
                      <a:pt x="23" y="90"/>
                    </a:cubicBezTo>
                    <a:close/>
                  </a:path>
                </a:pathLst>
              </a:custGeom>
              <a:solidFill>
                <a:srgbClr val="BA94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7" name="Freeform 476">
                <a:extLst>
                  <a:ext uri="{FF2B5EF4-FFF2-40B4-BE49-F238E27FC236}">
                    <a16:creationId xmlns:a16="http://schemas.microsoft.com/office/drawing/2014/main" id="{276AB0F9-3FB1-4E36-846C-6F9218813ACE}"/>
                  </a:ext>
                </a:extLst>
              </p:cNvPr>
              <p:cNvSpPr>
                <a:spLocks/>
              </p:cNvSpPr>
              <p:nvPr/>
            </p:nvSpPr>
            <p:spPr bwMode="auto">
              <a:xfrm>
                <a:off x="1698" y="2090"/>
                <a:ext cx="13" cy="103"/>
              </a:xfrm>
              <a:custGeom>
                <a:avLst/>
                <a:gdLst>
                  <a:gd name="T0" fmla="*/ 8 w 11"/>
                  <a:gd name="T1" fmla="*/ 92 h 92"/>
                  <a:gd name="T2" fmla="*/ 10 w 11"/>
                  <a:gd name="T3" fmla="*/ 0 h 92"/>
                  <a:gd name="T4" fmla="*/ 8 w 11"/>
                  <a:gd name="T5" fmla="*/ 92 h 92"/>
                </a:gdLst>
                <a:ahLst/>
                <a:cxnLst>
                  <a:cxn ang="0">
                    <a:pos x="T0" y="T1"/>
                  </a:cxn>
                  <a:cxn ang="0">
                    <a:pos x="T2" y="T3"/>
                  </a:cxn>
                  <a:cxn ang="0">
                    <a:pos x="T4" y="T5"/>
                  </a:cxn>
                </a:cxnLst>
                <a:rect l="0" t="0" r="r" b="b"/>
                <a:pathLst>
                  <a:path w="11" h="92">
                    <a:moveTo>
                      <a:pt x="8" y="92"/>
                    </a:moveTo>
                    <a:cubicBezTo>
                      <a:pt x="0" y="61"/>
                      <a:pt x="0" y="30"/>
                      <a:pt x="10" y="0"/>
                    </a:cubicBezTo>
                    <a:cubicBezTo>
                      <a:pt x="11" y="31"/>
                      <a:pt x="8" y="61"/>
                      <a:pt x="8" y="92"/>
                    </a:cubicBezTo>
                    <a:close/>
                  </a:path>
                </a:pathLst>
              </a:custGeom>
              <a:solidFill>
                <a:srgbClr val="B1886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8" name="Freeform 477">
                <a:extLst>
                  <a:ext uri="{FF2B5EF4-FFF2-40B4-BE49-F238E27FC236}">
                    <a16:creationId xmlns:a16="http://schemas.microsoft.com/office/drawing/2014/main" id="{BB580BB4-0A5D-456E-9979-1647DF3A47B7}"/>
                  </a:ext>
                </a:extLst>
              </p:cNvPr>
              <p:cNvSpPr>
                <a:spLocks/>
              </p:cNvSpPr>
              <p:nvPr/>
            </p:nvSpPr>
            <p:spPr bwMode="auto">
              <a:xfrm>
                <a:off x="1845" y="2512"/>
                <a:ext cx="12" cy="95"/>
              </a:xfrm>
              <a:custGeom>
                <a:avLst/>
                <a:gdLst>
                  <a:gd name="T0" fmla="*/ 10 w 10"/>
                  <a:gd name="T1" fmla="*/ 84 h 84"/>
                  <a:gd name="T2" fmla="*/ 6 w 10"/>
                  <a:gd name="T3" fmla="*/ 84 h 84"/>
                  <a:gd name="T4" fmla="*/ 4 w 10"/>
                  <a:gd name="T5" fmla="*/ 0 h 84"/>
                  <a:gd name="T6" fmla="*/ 10 w 10"/>
                  <a:gd name="T7" fmla="*/ 0 h 84"/>
                  <a:gd name="T8" fmla="*/ 10 w 10"/>
                  <a:gd name="T9" fmla="*/ 84 h 84"/>
                </a:gdLst>
                <a:ahLst/>
                <a:cxnLst>
                  <a:cxn ang="0">
                    <a:pos x="T0" y="T1"/>
                  </a:cxn>
                  <a:cxn ang="0">
                    <a:pos x="T2" y="T3"/>
                  </a:cxn>
                  <a:cxn ang="0">
                    <a:pos x="T4" y="T5"/>
                  </a:cxn>
                  <a:cxn ang="0">
                    <a:pos x="T6" y="T7"/>
                  </a:cxn>
                  <a:cxn ang="0">
                    <a:pos x="T8" y="T9"/>
                  </a:cxn>
                </a:cxnLst>
                <a:rect l="0" t="0" r="r" b="b"/>
                <a:pathLst>
                  <a:path w="10" h="84">
                    <a:moveTo>
                      <a:pt x="10" y="84"/>
                    </a:moveTo>
                    <a:cubicBezTo>
                      <a:pt x="9" y="84"/>
                      <a:pt x="7" y="84"/>
                      <a:pt x="6" y="84"/>
                    </a:cubicBezTo>
                    <a:cubicBezTo>
                      <a:pt x="0" y="56"/>
                      <a:pt x="1" y="28"/>
                      <a:pt x="4" y="0"/>
                    </a:cubicBezTo>
                    <a:cubicBezTo>
                      <a:pt x="6" y="0"/>
                      <a:pt x="8" y="0"/>
                      <a:pt x="10" y="0"/>
                    </a:cubicBezTo>
                    <a:cubicBezTo>
                      <a:pt x="10" y="28"/>
                      <a:pt x="10" y="56"/>
                      <a:pt x="10" y="84"/>
                    </a:cubicBezTo>
                    <a:close/>
                  </a:path>
                </a:pathLst>
              </a:custGeom>
              <a:solidFill>
                <a:srgbClr val="977C6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9" name="Freeform 478">
                <a:extLst>
                  <a:ext uri="{FF2B5EF4-FFF2-40B4-BE49-F238E27FC236}">
                    <a16:creationId xmlns:a16="http://schemas.microsoft.com/office/drawing/2014/main" id="{A8F40A40-FC04-481F-AA18-9560E98D33AC}"/>
                  </a:ext>
                </a:extLst>
              </p:cNvPr>
              <p:cNvSpPr>
                <a:spLocks/>
              </p:cNvSpPr>
              <p:nvPr/>
            </p:nvSpPr>
            <p:spPr bwMode="auto">
              <a:xfrm>
                <a:off x="1797" y="2126"/>
                <a:ext cx="21" cy="118"/>
              </a:xfrm>
              <a:custGeom>
                <a:avLst/>
                <a:gdLst>
                  <a:gd name="T0" fmla="*/ 9 w 19"/>
                  <a:gd name="T1" fmla="*/ 4 h 105"/>
                  <a:gd name="T2" fmla="*/ 19 w 19"/>
                  <a:gd name="T3" fmla="*/ 105 h 105"/>
                  <a:gd name="T4" fmla="*/ 6 w 19"/>
                  <a:gd name="T5" fmla="*/ 47 h 105"/>
                  <a:gd name="T6" fmla="*/ 1 w 19"/>
                  <a:gd name="T7" fmla="*/ 11 h 105"/>
                  <a:gd name="T8" fmla="*/ 9 w 19"/>
                  <a:gd name="T9" fmla="*/ 4 h 105"/>
                </a:gdLst>
                <a:ahLst/>
                <a:cxnLst>
                  <a:cxn ang="0">
                    <a:pos x="T0" y="T1"/>
                  </a:cxn>
                  <a:cxn ang="0">
                    <a:pos x="T2" y="T3"/>
                  </a:cxn>
                  <a:cxn ang="0">
                    <a:pos x="T4" y="T5"/>
                  </a:cxn>
                  <a:cxn ang="0">
                    <a:pos x="T6" y="T7"/>
                  </a:cxn>
                  <a:cxn ang="0">
                    <a:pos x="T8" y="T9"/>
                  </a:cxn>
                </a:cxnLst>
                <a:rect l="0" t="0" r="r" b="b"/>
                <a:pathLst>
                  <a:path w="19" h="105">
                    <a:moveTo>
                      <a:pt x="9" y="4"/>
                    </a:moveTo>
                    <a:cubicBezTo>
                      <a:pt x="12" y="38"/>
                      <a:pt x="16" y="71"/>
                      <a:pt x="19" y="105"/>
                    </a:cubicBezTo>
                    <a:cubicBezTo>
                      <a:pt x="10" y="87"/>
                      <a:pt x="10" y="66"/>
                      <a:pt x="6" y="47"/>
                    </a:cubicBezTo>
                    <a:cubicBezTo>
                      <a:pt x="3" y="35"/>
                      <a:pt x="2" y="23"/>
                      <a:pt x="1" y="11"/>
                    </a:cubicBezTo>
                    <a:cubicBezTo>
                      <a:pt x="0" y="4"/>
                      <a:pt x="1" y="0"/>
                      <a:pt x="9" y="4"/>
                    </a:cubicBezTo>
                    <a:close/>
                  </a:path>
                </a:pathLst>
              </a:custGeom>
              <a:solidFill>
                <a:srgbClr val="A9876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0" name="Freeform 479">
                <a:extLst>
                  <a:ext uri="{FF2B5EF4-FFF2-40B4-BE49-F238E27FC236}">
                    <a16:creationId xmlns:a16="http://schemas.microsoft.com/office/drawing/2014/main" id="{B04ACE80-A89A-48BD-AC70-DCE0199219A6}"/>
                  </a:ext>
                </a:extLst>
              </p:cNvPr>
              <p:cNvSpPr>
                <a:spLocks/>
              </p:cNvSpPr>
              <p:nvPr/>
            </p:nvSpPr>
            <p:spPr bwMode="auto">
              <a:xfrm>
                <a:off x="1947" y="2450"/>
                <a:ext cx="22" cy="111"/>
              </a:xfrm>
              <a:custGeom>
                <a:avLst/>
                <a:gdLst>
                  <a:gd name="T0" fmla="*/ 20 w 20"/>
                  <a:gd name="T1" fmla="*/ 93 h 99"/>
                  <a:gd name="T2" fmla="*/ 11 w 20"/>
                  <a:gd name="T3" fmla="*/ 99 h 99"/>
                  <a:gd name="T4" fmla="*/ 0 w 20"/>
                  <a:gd name="T5" fmla="*/ 0 h 99"/>
                  <a:gd name="T6" fmla="*/ 7 w 20"/>
                  <a:gd name="T7" fmla="*/ 24 h 99"/>
                  <a:gd name="T8" fmla="*/ 20 w 20"/>
                  <a:gd name="T9" fmla="*/ 93 h 99"/>
                </a:gdLst>
                <a:ahLst/>
                <a:cxnLst>
                  <a:cxn ang="0">
                    <a:pos x="T0" y="T1"/>
                  </a:cxn>
                  <a:cxn ang="0">
                    <a:pos x="T2" y="T3"/>
                  </a:cxn>
                  <a:cxn ang="0">
                    <a:pos x="T4" y="T5"/>
                  </a:cxn>
                  <a:cxn ang="0">
                    <a:pos x="T6" y="T7"/>
                  </a:cxn>
                  <a:cxn ang="0">
                    <a:pos x="T8" y="T9"/>
                  </a:cxn>
                </a:cxnLst>
                <a:rect l="0" t="0" r="r" b="b"/>
                <a:pathLst>
                  <a:path w="20" h="99">
                    <a:moveTo>
                      <a:pt x="20" y="93"/>
                    </a:moveTo>
                    <a:cubicBezTo>
                      <a:pt x="18" y="96"/>
                      <a:pt x="15" y="99"/>
                      <a:pt x="11" y="99"/>
                    </a:cubicBezTo>
                    <a:cubicBezTo>
                      <a:pt x="3" y="67"/>
                      <a:pt x="0" y="35"/>
                      <a:pt x="0" y="0"/>
                    </a:cubicBezTo>
                    <a:cubicBezTo>
                      <a:pt x="10" y="7"/>
                      <a:pt x="7" y="17"/>
                      <a:pt x="7" y="24"/>
                    </a:cubicBezTo>
                    <a:cubicBezTo>
                      <a:pt x="10" y="47"/>
                      <a:pt x="6" y="72"/>
                      <a:pt x="20" y="93"/>
                    </a:cubicBezTo>
                    <a:close/>
                  </a:path>
                </a:pathLst>
              </a:custGeom>
              <a:solidFill>
                <a:srgbClr val="8466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1" name="Freeform 480">
                <a:extLst>
                  <a:ext uri="{FF2B5EF4-FFF2-40B4-BE49-F238E27FC236}">
                    <a16:creationId xmlns:a16="http://schemas.microsoft.com/office/drawing/2014/main" id="{78F060F4-54EB-4D68-8F68-C1A11A6544B8}"/>
                  </a:ext>
                </a:extLst>
              </p:cNvPr>
              <p:cNvSpPr>
                <a:spLocks/>
              </p:cNvSpPr>
              <p:nvPr/>
            </p:nvSpPr>
            <p:spPr bwMode="auto">
              <a:xfrm>
                <a:off x="1690" y="2472"/>
                <a:ext cx="21" cy="112"/>
              </a:xfrm>
              <a:custGeom>
                <a:avLst/>
                <a:gdLst>
                  <a:gd name="T0" fmla="*/ 0 w 18"/>
                  <a:gd name="T1" fmla="*/ 0 h 100"/>
                  <a:gd name="T2" fmla="*/ 9 w 18"/>
                  <a:gd name="T3" fmla="*/ 29 h 100"/>
                  <a:gd name="T4" fmla="*/ 15 w 18"/>
                  <a:gd name="T5" fmla="*/ 100 h 100"/>
                  <a:gd name="T6" fmla="*/ 0 w 18"/>
                  <a:gd name="T7" fmla="*/ 0 h 100"/>
                </a:gdLst>
                <a:ahLst/>
                <a:cxnLst>
                  <a:cxn ang="0">
                    <a:pos x="T0" y="T1"/>
                  </a:cxn>
                  <a:cxn ang="0">
                    <a:pos x="T2" y="T3"/>
                  </a:cxn>
                  <a:cxn ang="0">
                    <a:pos x="T4" y="T5"/>
                  </a:cxn>
                  <a:cxn ang="0">
                    <a:pos x="T6" y="T7"/>
                  </a:cxn>
                </a:cxnLst>
                <a:rect l="0" t="0" r="r" b="b"/>
                <a:pathLst>
                  <a:path w="18" h="100">
                    <a:moveTo>
                      <a:pt x="0" y="0"/>
                    </a:moveTo>
                    <a:cubicBezTo>
                      <a:pt x="11" y="7"/>
                      <a:pt x="8" y="19"/>
                      <a:pt x="9" y="29"/>
                    </a:cubicBezTo>
                    <a:cubicBezTo>
                      <a:pt x="13" y="52"/>
                      <a:pt x="18" y="76"/>
                      <a:pt x="15" y="100"/>
                    </a:cubicBezTo>
                    <a:cubicBezTo>
                      <a:pt x="6" y="67"/>
                      <a:pt x="3" y="34"/>
                      <a:pt x="0" y="0"/>
                    </a:cubicBezTo>
                    <a:close/>
                  </a:path>
                </a:pathLst>
              </a:custGeom>
              <a:solidFill>
                <a:srgbClr val="A582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2" name="Freeform 481">
                <a:extLst>
                  <a:ext uri="{FF2B5EF4-FFF2-40B4-BE49-F238E27FC236}">
                    <a16:creationId xmlns:a16="http://schemas.microsoft.com/office/drawing/2014/main" id="{FDD4AE81-EFC1-4F9B-ACE3-77395B4A82C7}"/>
                  </a:ext>
                </a:extLst>
              </p:cNvPr>
              <p:cNvSpPr>
                <a:spLocks/>
              </p:cNvSpPr>
              <p:nvPr/>
            </p:nvSpPr>
            <p:spPr bwMode="auto">
              <a:xfrm>
                <a:off x="1961" y="2261"/>
                <a:ext cx="29" cy="109"/>
              </a:xfrm>
              <a:custGeom>
                <a:avLst/>
                <a:gdLst>
                  <a:gd name="T0" fmla="*/ 3 w 26"/>
                  <a:gd name="T1" fmla="*/ 24 h 97"/>
                  <a:gd name="T2" fmla="*/ 10 w 26"/>
                  <a:gd name="T3" fmla="*/ 0 h 97"/>
                  <a:gd name="T4" fmla="*/ 26 w 26"/>
                  <a:gd name="T5" fmla="*/ 97 h 97"/>
                  <a:gd name="T6" fmla="*/ 0 w 26"/>
                  <a:gd name="T7" fmla="*/ 24 h 97"/>
                  <a:gd name="T8" fmla="*/ 3 w 26"/>
                  <a:gd name="T9" fmla="*/ 24 h 97"/>
                </a:gdLst>
                <a:ahLst/>
                <a:cxnLst>
                  <a:cxn ang="0">
                    <a:pos x="T0" y="T1"/>
                  </a:cxn>
                  <a:cxn ang="0">
                    <a:pos x="T2" y="T3"/>
                  </a:cxn>
                  <a:cxn ang="0">
                    <a:pos x="T4" y="T5"/>
                  </a:cxn>
                  <a:cxn ang="0">
                    <a:pos x="T6" y="T7"/>
                  </a:cxn>
                  <a:cxn ang="0">
                    <a:pos x="T8" y="T9"/>
                  </a:cxn>
                </a:cxnLst>
                <a:rect l="0" t="0" r="r" b="b"/>
                <a:pathLst>
                  <a:path w="26" h="97">
                    <a:moveTo>
                      <a:pt x="3" y="24"/>
                    </a:moveTo>
                    <a:cubicBezTo>
                      <a:pt x="10" y="18"/>
                      <a:pt x="3" y="8"/>
                      <a:pt x="10" y="0"/>
                    </a:cubicBezTo>
                    <a:cubicBezTo>
                      <a:pt x="15" y="33"/>
                      <a:pt x="19" y="65"/>
                      <a:pt x="26" y="97"/>
                    </a:cubicBezTo>
                    <a:cubicBezTo>
                      <a:pt x="11" y="75"/>
                      <a:pt x="16" y="45"/>
                      <a:pt x="0" y="24"/>
                    </a:cubicBezTo>
                    <a:cubicBezTo>
                      <a:pt x="1" y="22"/>
                      <a:pt x="2" y="22"/>
                      <a:pt x="3" y="24"/>
                    </a:cubicBezTo>
                    <a:close/>
                  </a:path>
                </a:pathLst>
              </a:custGeom>
              <a:solidFill>
                <a:srgbClr val="8F76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3" name="Freeform 482">
                <a:extLst>
                  <a:ext uri="{FF2B5EF4-FFF2-40B4-BE49-F238E27FC236}">
                    <a16:creationId xmlns:a16="http://schemas.microsoft.com/office/drawing/2014/main" id="{1B7961B1-3BD4-4ECE-A9CB-91A41BC388C3}"/>
                  </a:ext>
                </a:extLst>
              </p:cNvPr>
              <p:cNvSpPr>
                <a:spLocks/>
              </p:cNvSpPr>
              <p:nvPr/>
            </p:nvSpPr>
            <p:spPr bwMode="auto">
              <a:xfrm>
                <a:off x="1977" y="2208"/>
                <a:ext cx="25" cy="130"/>
              </a:xfrm>
              <a:custGeom>
                <a:avLst/>
                <a:gdLst>
                  <a:gd name="T0" fmla="*/ 0 w 22"/>
                  <a:gd name="T1" fmla="*/ 12 h 116"/>
                  <a:gd name="T2" fmla="*/ 4 w 22"/>
                  <a:gd name="T3" fmla="*/ 0 h 116"/>
                  <a:gd name="T4" fmla="*/ 22 w 22"/>
                  <a:gd name="T5" fmla="*/ 114 h 116"/>
                  <a:gd name="T6" fmla="*/ 20 w 22"/>
                  <a:gd name="T7" fmla="*/ 116 h 116"/>
                  <a:gd name="T8" fmla="*/ 0 w 22"/>
                  <a:gd name="T9" fmla="*/ 12 h 116"/>
                </a:gdLst>
                <a:ahLst/>
                <a:cxnLst>
                  <a:cxn ang="0">
                    <a:pos x="T0" y="T1"/>
                  </a:cxn>
                  <a:cxn ang="0">
                    <a:pos x="T2" y="T3"/>
                  </a:cxn>
                  <a:cxn ang="0">
                    <a:pos x="T4" y="T5"/>
                  </a:cxn>
                  <a:cxn ang="0">
                    <a:pos x="T6" y="T7"/>
                  </a:cxn>
                  <a:cxn ang="0">
                    <a:pos x="T8" y="T9"/>
                  </a:cxn>
                </a:cxnLst>
                <a:rect l="0" t="0" r="r" b="b"/>
                <a:pathLst>
                  <a:path w="22" h="116">
                    <a:moveTo>
                      <a:pt x="0" y="12"/>
                    </a:moveTo>
                    <a:cubicBezTo>
                      <a:pt x="2" y="8"/>
                      <a:pt x="3" y="4"/>
                      <a:pt x="4" y="0"/>
                    </a:cubicBezTo>
                    <a:cubicBezTo>
                      <a:pt x="10" y="38"/>
                      <a:pt x="16" y="76"/>
                      <a:pt x="22" y="114"/>
                    </a:cubicBezTo>
                    <a:cubicBezTo>
                      <a:pt x="21" y="115"/>
                      <a:pt x="21" y="115"/>
                      <a:pt x="20" y="116"/>
                    </a:cubicBezTo>
                    <a:cubicBezTo>
                      <a:pt x="6" y="83"/>
                      <a:pt x="3" y="47"/>
                      <a:pt x="0" y="12"/>
                    </a:cubicBezTo>
                    <a:close/>
                  </a:path>
                </a:pathLst>
              </a:custGeom>
              <a:solidFill>
                <a:srgbClr val="8266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4" name="Freeform 483">
                <a:extLst>
                  <a:ext uri="{FF2B5EF4-FFF2-40B4-BE49-F238E27FC236}">
                    <a16:creationId xmlns:a16="http://schemas.microsoft.com/office/drawing/2014/main" id="{046FF7E3-55F1-4EE3-BB79-0A636FEA32FC}"/>
                  </a:ext>
                </a:extLst>
              </p:cNvPr>
              <p:cNvSpPr>
                <a:spLocks/>
              </p:cNvSpPr>
              <p:nvPr/>
            </p:nvSpPr>
            <p:spPr bwMode="auto">
              <a:xfrm>
                <a:off x="1788" y="1411"/>
                <a:ext cx="35" cy="130"/>
              </a:xfrm>
              <a:custGeom>
                <a:avLst/>
                <a:gdLst>
                  <a:gd name="T0" fmla="*/ 29 w 31"/>
                  <a:gd name="T1" fmla="*/ 108 h 115"/>
                  <a:gd name="T2" fmla="*/ 26 w 31"/>
                  <a:gd name="T3" fmla="*/ 115 h 115"/>
                  <a:gd name="T4" fmla="*/ 10 w 31"/>
                  <a:gd name="T5" fmla="*/ 53 h 115"/>
                  <a:gd name="T6" fmla="*/ 0 w 31"/>
                  <a:gd name="T7" fmla="*/ 9 h 115"/>
                  <a:gd name="T8" fmla="*/ 4 w 31"/>
                  <a:gd name="T9" fmla="*/ 0 h 115"/>
                  <a:gd name="T10" fmla="*/ 23 w 31"/>
                  <a:gd name="T11" fmla="*/ 67 h 115"/>
                  <a:gd name="T12" fmla="*/ 29 w 31"/>
                  <a:gd name="T13" fmla="*/ 108 h 115"/>
                </a:gdLst>
                <a:ahLst/>
                <a:cxnLst>
                  <a:cxn ang="0">
                    <a:pos x="T0" y="T1"/>
                  </a:cxn>
                  <a:cxn ang="0">
                    <a:pos x="T2" y="T3"/>
                  </a:cxn>
                  <a:cxn ang="0">
                    <a:pos x="T4" y="T5"/>
                  </a:cxn>
                  <a:cxn ang="0">
                    <a:pos x="T6" y="T7"/>
                  </a:cxn>
                  <a:cxn ang="0">
                    <a:pos x="T8" y="T9"/>
                  </a:cxn>
                  <a:cxn ang="0">
                    <a:pos x="T10" y="T11"/>
                  </a:cxn>
                  <a:cxn ang="0">
                    <a:pos x="T12" y="T13"/>
                  </a:cxn>
                </a:cxnLst>
                <a:rect l="0" t="0" r="r" b="b"/>
                <a:pathLst>
                  <a:path w="31" h="115">
                    <a:moveTo>
                      <a:pt x="29" y="108"/>
                    </a:moveTo>
                    <a:cubicBezTo>
                      <a:pt x="28" y="110"/>
                      <a:pt x="27" y="113"/>
                      <a:pt x="26" y="115"/>
                    </a:cubicBezTo>
                    <a:cubicBezTo>
                      <a:pt x="27" y="93"/>
                      <a:pt x="18" y="73"/>
                      <a:pt x="10" y="53"/>
                    </a:cubicBezTo>
                    <a:cubicBezTo>
                      <a:pt x="4" y="39"/>
                      <a:pt x="1" y="24"/>
                      <a:pt x="0" y="9"/>
                    </a:cubicBezTo>
                    <a:cubicBezTo>
                      <a:pt x="2" y="6"/>
                      <a:pt x="3" y="3"/>
                      <a:pt x="4" y="0"/>
                    </a:cubicBezTo>
                    <a:cubicBezTo>
                      <a:pt x="8" y="23"/>
                      <a:pt x="11" y="46"/>
                      <a:pt x="23" y="67"/>
                    </a:cubicBezTo>
                    <a:cubicBezTo>
                      <a:pt x="31" y="79"/>
                      <a:pt x="30" y="94"/>
                      <a:pt x="29" y="108"/>
                    </a:cubicBezTo>
                    <a:close/>
                  </a:path>
                </a:pathLst>
              </a:custGeom>
              <a:solidFill>
                <a:srgbClr val="855F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5" name="Freeform 484">
                <a:extLst>
                  <a:ext uri="{FF2B5EF4-FFF2-40B4-BE49-F238E27FC236}">
                    <a16:creationId xmlns:a16="http://schemas.microsoft.com/office/drawing/2014/main" id="{6BA8CF48-94EE-4278-AEC3-4C2F86F39F47}"/>
                  </a:ext>
                </a:extLst>
              </p:cNvPr>
              <p:cNvSpPr>
                <a:spLocks/>
              </p:cNvSpPr>
              <p:nvPr/>
            </p:nvSpPr>
            <p:spPr bwMode="auto">
              <a:xfrm>
                <a:off x="1676" y="2387"/>
                <a:ext cx="14" cy="100"/>
              </a:xfrm>
              <a:custGeom>
                <a:avLst/>
                <a:gdLst>
                  <a:gd name="T0" fmla="*/ 13 w 13"/>
                  <a:gd name="T1" fmla="*/ 76 h 89"/>
                  <a:gd name="T2" fmla="*/ 6 w 13"/>
                  <a:gd name="T3" fmla="*/ 89 h 89"/>
                  <a:gd name="T4" fmla="*/ 4 w 13"/>
                  <a:gd name="T5" fmla="*/ 0 h 89"/>
                  <a:gd name="T6" fmla="*/ 13 w 13"/>
                  <a:gd name="T7" fmla="*/ 76 h 89"/>
                  <a:gd name="T8" fmla="*/ 13 w 13"/>
                  <a:gd name="T9" fmla="*/ 76 h 89"/>
                </a:gdLst>
                <a:ahLst/>
                <a:cxnLst>
                  <a:cxn ang="0">
                    <a:pos x="T0" y="T1"/>
                  </a:cxn>
                  <a:cxn ang="0">
                    <a:pos x="T2" y="T3"/>
                  </a:cxn>
                  <a:cxn ang="0">
                    <a:pos x="T4" y="T5"/>
                  </a:cxn>
                  <a:cxn ang="0">
                    <a:pos x="T6" y="T7"/>
                  </a:cxn>
                  <a:cxn ang="0">
                    <a:pos x="T8" y="T9"/>
                  </a:cxn>
                </a:cxnLst>
                <a:rect l="0" t="0" r="r" b="b"/>
                <a:pathLst>
                  <a:path w="13" h="89">
                    <a:moveTo>
                      <a:pt x="13" y="76"/>
                    </a:moveTo>
                    <a:cubicBezTo>
                      <a:pt x="11" y="80"/>
                      <a:pt x="9" y="84"/>
                      <a:pt x="6" y="89"/>
                    </a:cubicBezTo>
                    <a:cubicBezTo>
                      <a:pt x="3" y="58"/>
                      <a:pt x="0" y="29"/>
                      <a:pt x="4" y="0"/>
                    </a:cubicBezTo>
                    <a:cubicBezTo>
                      <a:pt x="13" y="24"/>
                      <a:pt x="5" y="51"/>
                      <a:pt x="13" y="76"/>
                    </a:cubicBezTo>
                    <a:cubicBezTo>
                      <a:pt x="13" y="76"/>
                      <a:pt x="13" y="76"/>
                      <a:pt x="13" y="76"/>
                    </a:cubicBezTo>
                    <a:close/>
                  </a:path>
                </a:pathLst>
              </a:custGeom>
              <a:solidFill>
                <a:srgbClr val="A582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6" name="Freeform 485">
                <a:extLst>
                  <a:ext uri="{FF2B5EF4-FFF2-40B4-BE49-F238E27FC236}">
                    <a16:creationId xmlns:a16="http://schemas.microsoft.com/office/drawing/2014/main" id="{06D79BD1-B944-4D18-8E3B-12AE9B98C470}"/>
                  </a:ext>
                </a:extLst>
              </p:cNvPr>
              <p:cNvSpPr>
                <a:spLocks/>
              </p:cNvSpPr>
              <p:nvPr/>
            </p:nvSpPr>
            <p:spPr bwMode="auto">
              <a:xfrm>
                <a:off x="1945" y="2174"/>
                <a:ext cx="20" cy="114"/>
              </a:xfrm>
              <a:custGeom>
                <a:avLst/>
                <a:gdLst>
                  <a:gd name="T0" fmla="*/ 17 w 17"/>
                  <a:gd name="T1" fmla="*/ 101 h 101"/>
                  <a:gd name="T2" fmla="*/ 14 w 17"/>
                  <a:gd name="T3" fmla="*/ 101 h 101"/>
                  <a:gd name="T4" fmla="*/ 4 w 17"/>
                  <a:gd name="T5" fmla="*/ 0 h 101"/>
                  <a:gd name="T6" fmla="*/ 17 w 17"/>
                  <a:gd name="T7" fmla="*/ 101 h 101"/>
                </a:gdLst>
                <a:ahLst/>
                <a:cxnLst>
                  <a:cxn ang="0">
                    <a:pos x="T0" y="T1"/>
                  </a:cxn>
                  <a:cxn ang="0">
                    <a:pos x="T2" y="T3"/>
                  </a:cxn>
                  <a:cxn ang="0">
                    <a:pos x="T4" y="T5"/>
                  </a:cxn>
                  <a:cxn ang="0">
                    <a:pos x="T6" y="T7"/>
                  </a:cxn>
                </a:cxnLst>
                <a:rect l="0" t="0" r="r" b="b"/>
                <a:pathLst>
                  <a:path w="17" h="101">
                    <a:moveTo>
                      <a:pt x="17" y="101"/>
                    </a:moveTo>
                    <a:cubicBezTo>
                      <a:pt x="16" y="101"/>
                      <a:pt x="15" y="101"/>
                      <a:pt x="14" y="101"/>
                    </a:cubicBezTo>
                    <a:cubicBezTo>
                      <a:pt x="4" y="68"/>
                      <a:pt x="0" y="35"/>
                      <a:pt x="4" y="0"/>
                    </a:cubicBezTo>
                    <a:cubicBezTo>
                      <a:pt x="8" y="34"/>
                      <a:pt x="13" y="67"/>
                      <a:pt x="17" y="101"/>
                    </a:cubicBezTo>
                    <a:close/>
                  </a:path>
                </a:pathLst>
              </a:custGeom>
              <a:solidFill>
                <a:srgbClr val="8A6F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7" name="Freeform 486">
                <a:extLst>
                  <a:ext uri="{FF2B5EF4-FFF2-40B4-BE49-F238E27FC236}">
                    <a16:creationId xmlns:a16="http://schemas.microsoft.com/office/drawing/2014/main" id="{EF68D882-E4E9-4B13-82E2-B73C5414EED0}"/>
                  </a:ext>
                </a:extLst>
              </p:cNvPr>
              <p:cNvSpPr>
                <a:spLocks/>
              </p:cNvSpPr>
              <p:nvPr/>
            </p:nvSpPr>
            <p:spPr bwMode="auto">
              <a:xfrm>
                <a:off x="1821" y="2114"/>
                <a:ext cx="18" cy="111"/>
              </a:xfrm>
              <a:custGeom>
                <a:avLst/>
                <a:gdLst>
                  <a:gd name="T0" fmla="*/ 16 w 16"/>
                  <a:gd name="T1" fmla="*/ 99 h 99"/>
                  <a:gd name="T2" fmla="*/ 0 w 16"/>
                  <a:gd name="T3" fmla="*/ 1 h 99"/>
                  <a:gd name="T4" fmla="*/ 7 w 16"/>
                  <a:gd name="T5" fmla="*/ 0 h 99"/>
                  <a:gd name="T6" fmla="*/ 16 w 16"/>
                  <a:gd name="T7" fmla="*/ 99 h 99"/>
                  <a:gd name="T8" fmla="*/ 16 w 16"/>
                  <a:gd name="T9" fmla="*/ 99 h 99"/>
                </a:gdLst>
                <a:ahLst/>
                <a:cxnLst>
                  <a:cxn ang="0">
                    <a:pos x="T0" y="T1"/>
                  </a:cxn>
                  <a:cxn ang="0">
                    <a:pos x="T2" y="T3"/>
                  </a:cxn>
                  <a:cxn ang="0">
                    <a:pos x="T4" y="T5"/>
                  </a:cxn>
                  <a:cxn ang="0">
                    <a:pos x="T6" y="T7"/>
                  </a:cxn>
                  <a:cxn ang="0">
                    <a:pos x="T8" y="T9"/>
                  </a:cxn>
                </a:cxnLst>
                <a:rect l="0" t="0" r="r" b="b"/>
                <a:pathLst>
                  <a:path w="16" h="99">
                    <a:moveTo>
                      <a:pt x="16" y="99"/>
                    </a:moveTo>
                    <a:cubicBezTo>
                      <a:pt x="3" y="67"/>
                      <a:pt x="4" y="34"/>
                      <a:pt x="0" y="1"/>
                    </a:cubicBezTo>
                    <a:cubicBezTo>
                      <a:pt x="2" y="0"/>
                      <a:pt x="5" y="0"/>
                      <a:pt x="7" y="0"/>
                    </a:cubicBezTo>
                    <a:cubicBezTo>
                      <a:pt x="10" y="33"/>
                      <a:pt x="13" y="66"/>
                      <a:pt x="16" y="99"/>
                    </a:cubicBezTo>
                    <a:cubicBezTo>
                      <a:pt x="16" y="99"/>
                      <a:pt x="16" y="99"/>
                      <a:pt x="16" y="99"/>
                    </a:cubicBezTo>
                    <a:close/>
                  </a:path>
                </a:pathLst>
              </a:custGeom>
              <a:solidFill>
                <a:srgbClr val="8E70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8" name="Freeform 487">
                <a:extLst>
                  <a:ext uri="{FF2B5EF4-FFF2-40B4-BE49-F238E27FC236}">
                    <a16:creationId xmlns:a16="http://schemas.microsoft.com/office/drawing/2014/main" id="{285B06FC-F82E-464F-AFF5-D1AC326FD6DC}"/>
                  </a:ext>
                </a:extLst>
              </p:cNvPr>
              <p:cNvSpPr>
                <a:spLocks/>
              </p:cNvSpPr>
              <p:nvPr/>
            </p:nvSpPr>
            <p:spPr bwMode="auto">
              <a:xfrm>
                <a:off x="1907" y="1697"/>
                <a:ext cx="18" cy="96"/>
              </a:xfrm>
              <a:custGeom>
                <a:avLst/>
                <a:gdLst>
                  <a:gd name="T0" fmla="*/ 16 w 16"/>
                  <a:gd name="T1" fmla="*/ 86 h 86"/>
                  <a:gd name="T2" fmla="*/ 0 w 16"/>
                  <a:gd name="T3" fmla="*/ 0 h 86"/>
                  <a:gd name="T4" fmla="*/ 5 w 16"/>
                  <a:gd name="T5" fmla="*/ 0 h 86"/>
                  <a:gd name="T6" fmla="*/ 16 w 16"/>
                  <a:gd name="T7" fmla="*/ 86 h 86"/>
                </a:gdLst>
                <a:ahLst/>
                <a:cxnLst>
                  <a:cxn ang="0">
                    <a:pos x="T0" y="T1"/>
                  </a:cxn>
                  <a:cxn ang="0">
                    <a:pos x="T2" y="T3"/>
                  </a:cxn>
                  <a:cxn ang="0">
                    <a:pos x="T4" y="T5"/>
                  </a:cxn>
                  <a:cxn ang="0">
                    <a:pos x="T6" y="T7"/>
                  </a:cxn>
                </a:cxnLst>
                <a:rect l="0" t="0" r="r" b="b"/>
                <a:pathLst>
                  <a:path w="16" h="86">
                    <a:moveTo>
                      <a:pt x="16" y="86"/>
                    </a:moveTo>
                    <a:cubicBezTo>
                      <a:pt x="1" y="59"/>
                      <a:pt x="4" y="29"/>
                      <a:pt x="0" y="0"/>
                    </a:cubicBezTo>
                    <a:cubicBezTo>
                      <a:pt x="2" y="0"/>
                      <a:pt x="3" y="0"/>
                      <a:pt x="5" y="0"/>
                    </a:cubicBezTo>
                    <a:cubicBezTo>
                      <a:pt x="9" y="28"/>
                      <a:pt x="13" y="57"/>
                      <a:pt x="16" y="86"/>
                    </a:cubicBezTo>
                    <a:close/>
                  </a:path>
                </a:pathLst>
              </a:custGeom>
              <a:solidFill>
                <a:srgbClr val="9471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9" name="Freeform 488">
                <a:extLst>
                  <a:ext uri="{FF2B5EF4-FFF2-40B4-BE49-F238E27FC236}">
                    <a16:creationId xmlns:a16="http://schemas.microsoft.com/office/drawing/2014/main" id="{2EAC67D1-567B-4FF2-8E75-804690F4D5A1}"/>
                  </a:ext>
                </a:extLst>
              </p:cNvPr>
              <p:cNvSpPr>
                <a:spLocks/>
              </p:cNvSpPr>
              <p:nvPr/>
            </p:nvSpPr>
            <p:spPr bwMode="auto">
              <a:xfrm>
                <a:off x="1858" y="1684"/>
                <a:ext cx="13" cy="102"/>
              </a:xfrm>
              <a:custGeom>
                <a:avLst/>
                <a:gdLst>
                  <a:gd name="T0" fmla="*/ 4 w 12"/>
                  <a:gd name="T1" fmla="*/ 90 h 90"/>
                  <a:gd name="T2" fmla="*/ 9 w 12"/>
                  <a:gd name="T3" fmla="*/ 0 h 90"/>
                  <a:gd name="T4" fmla="*/ 4 w 12"/>
                  <a:gd name="T5" fmla="*/ 90 h 90"/>
                </a:gdLst>
                <a:ahLst/>
                <a:cxnLst>
                  <a:cxn ang="0">
                    <a:pos x="T0" y="T1"/>
                  </a:cxn>
                  <a:cxn ang="0">
                    <a:pos x="T2" y="T3"/>
                  </a:cxn>
                  <a:cxn ang="0">
                    <a:pos x="T4" y="T5"/>
                  </a:cxn>
                </a:cxnLst>
                <a:rect l="0" t="0" r="r" b="b"/>
                <a:pathLst>
                  <a:path w="12" h="90">
                    <a:moveTo>
                      <a:pt x="4" y="90"/>
                    </a:moveTo>
                    <a:cubicBezTo>
                      <a:pt x="4" y="60"/>
                      <a:pt x="0" y="30"/>
                      <a:pt x="9" y="0"/>
                    </a:cubicBezTo>
                    <a:cubicBezTo>
                      <a:pt x="12" y="30"/>
                      <a:pt x="10" y="60"/>
                      <a:pt x="4" y="90"/>
                    </a:cubicBezTo>
                    <a:close/>
                  </a:path>
                </a:pathLst>
              </a:custGeom>
              <a:solidFill>
                <a:srgbClr val="A17C6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0" name="Freeform 489">
                <a:extLst>
                  <a:ext uri="{FF2B5EF4-FFF2-40B4-BE49-F238E27FC236}">
                    <a16:creationId xmlns:a16="http://schemas.microsoft.com/office/drawing/2014/main" id="{06F80340-6346-49FC-9DCC-8C34FA091D16}"/>
                  </a:ext>
                </a:extLst>
              </p:cNvPr>
              <p:cNvSpPr>
                <a:spLocks/>
              </p:cNvSpPr>
              <p:nvPr/>
            </p:nvSpPr>
            <p:spPr bwMode="auto">
              <a:xfrm>
                <a:off x="1678" y="2278"/>
                <a:ext cx="19" cy="100"/>
              </a:xfrm>
              <a:custGeom>
                <a:avLst/>
                <a:gdLst>
                  <a:gd name="T0" fmla="*/ 16 w 17"/>
                  <a:gd name="T1" fmla="*/ 0 h 89"/>
                  <a:gd name="T2" fmla="*/ 17 w 17"/>
                  <a:gd name="T3" fmla="*/ 89 h 89"/>
                  <a:gd name="T4" fmla="*/ 16 w 17"/>
                  <a:gd name="T5" fmla="*/ 0 h 89"/>
                </a:gdLst>
                <a:ahLst/>
                <a:cxnLst>
                  <a:cxn ang="0">
                    <a:pos x="T0" y="T1"/>
                  </a:cxn>
                  <a:cxn ang="0">
                    <a:pos x="T2" y="T3"/>
                  </a:cxn>
                  <a:cxn ang="0">
                    <a:pos x="T4" y="T5"/>
                  </a:cxn>
                </a:cxnLst>
                <a:rect l="0" t="0" r="r" b="b"/>
                <a:pathLst>
                  <a:path w="17" h="89">
                    <a:moveTo>
                      <a:pt x="16" y="0"/>
                    </a:moveTo>
                    <a:cubicBezTo>
                      <a:pt x="8" y="31"/>
                      <a:pt x="13" y="58"/>
                      <a:pt x="17" y="89"/>
                    </a:cubicBezTo>
                    <a:cubicBezTo>
                      <a:pt x="2" y="63"/>
                      <a:pt x="0" y="14"/>
                      <a:pt x="16" y="0"/>
                    </a:cubicBezTo>
                    <a:close/>
                  </a:path>
                </a:pathLst>
              </a:custGeom>
              <a:solidFill>
                <a:srgbClr val="BB93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1" name="Freeform 490">
                <a:extLst>
                  <a:ext uri="{FF2B5EF4-FFF2-40B4-BE49-F238E27FC236}">
                    <a16:creationId xmlns:a16="http://schemas.microsoft.com/office/drawing/2014/main" id="{AC87CF5A-D039-43B8-9257-0CCD8AA964E7}"/>
                  </a:ext>
                </a:extLst>
              </p:cNvPr>
              <p:cNvSpPr>
                <a:spLocks/>
              </p:cNvSpPr>
              <p:nvPr/>
            </p:nvSpPr>
            <p:spPr bwMode="auto">
              <a:xfrm>
                <a:off x="1866" y="2216"/>
                <a:ext cx="26" cy="65"/>
              </a:xfrm>
              <a:custGeom>
                <a:avLst/>
                <a:gdLst>
                  <a:gd name="T0" fmla="*/ 1 w 23"/>
                  <a:gd name="T1" fmla="*/ 29 h 58"/>
                  <a:gd name="T2" fmla="*/ 0 w 23"/>
                  <a:gd name="T3" fmla="*/ 4 h 58"/>
                  <a:gd name="T4" fmla="*/ 4 w 23"/>
                  <a:gd name="T5" fmla="*/ 0 h 58"/>
                  <a:gd name="T6" fmla="*/ 13 w 23"/>
                  <a:gd name="T7" fmla="*/ 16 h 58"/>
                  <a:gd name="T8" fmla="*/ 11 w 23"/>
                  <a:gd name="T9" fmla="*/ 58 h 58"/>
                  <a:gd name="T10" fmla="*/ 1 w 23"/>
                  <a:gd name="T11" fmla="*/ 29 h 58"/>
                </a:gdLst>
                <a:ahLst/>
                <a:cxnLst>
                  <a:cxn ang="0">
                    <a:pos x="T0" y="T1"/>
                  </a:cxn>
                  <a:cxn ang="0">
                    <a:pos x="T2" y="T3"/>
                  </a:cxn>
                  <a:cxn ang="0">
                    <a:pos x="T4" y="T5"/>
                  </a:cxn>
                  <a:cxn ang="0">
                    <a:pos x="T6" y="T7"/>
                  </a:cxn>
                  <a:cxn ang="0">
                    <a:pos x="T8" y="T9"/>
                  </a:cxn>
                  <a:cxn ang="0">
                    <a:pos x="T10" y="T11"/>
                  </a:cxn>
                </a:cxnLst>
                <a:rect l="0" t="0" r="r" b="b"/>
                <a:pathLst>
                  <a:path w="23" h="58">
                    <a:moveTo>
                      <a:pt x="1" y="29"/>
                    </a:moveTo>
                    <a:cubicBezTo>
                      <a:pt x="1" y="20"/>
                      <a:pt x="1" y="12"/>
                      <a:pt x="0" y="4"/>
                    </a:cubicBezTo>
                    <a:cubicBezTo>
                      <a:pt x="2" y="2"/>
                      <a:pt x="3" y="1"/>
                      <a:pt x="4" y="0"/>
                    </a:cubicBezTo>
                    <a:cubicBezTo>
                      <a:pt x="12" y="3"/>
                      <a:pt x="4" y="14"/>
                      <a:pt x="13" y="16"/>
                    </a:cubicBezTo>
                    <a:cubicBezTo>
                      <a:pt x="23" y="30"/>
                      <a:pt x="4" y="44"/>
                      <a:pt x="11" y="58"/>
                    </a:cubicBezTo>
                    <a:cubicBezTo>
                      <a:pt x="8" y="48"/>
                      <a:pt x="4" y="39"/>
                      <a:pt x="1" y="29"/>
                    </a:cubicBezTo>
                    <a:close/>
                  </a:path>
                </a:pathLst>
              </a:custGeom>
              <a:solidFill>
                <a:srgbClr val="C6A8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2" name="Freeform 491">
                <a:extLst>
                  <a:ext uri="{FF2B5EF4-FFF2-40B4-BE49-F238E27FC236}">
                    <a16:creationId xmlns:a16="http://schemas.microsoft.com/office/drawing/2014/main" id="{BE6E1C03-BC76-4821-A334-0CB3076CD9FB}"/>
                  </a:ext>
                </a:extLst>
              </p:cNvPr>
              <p:cNvSpPr>
                <a:spLocks/>
              </p:cNvSpPr>
              <p:nvPr/>
            </p:nvSpPr>
            <p:spPr bwMode="auto">
              <a:xfrm>
                <a:off x="1702" y="1544"/>
                <a:ext cx="24" cy="106"/>
              </a:xfrm>
              <a:custGeom>
                <a:avLst/>
                <a:gdLst>
                  <a:gd name="T0" fmla="*/ 18 w 22"/>
                  <a:gd name="T1" fmla="*/ 94 h 94"/>
                  <a:gd name="T2" fmla="*/ 11 w 22"/>
                  <a:gd name="T3" fmla="*/ 62 h 94"/>
                  <a:gd name="T4" fmla="*/ 9 w 22"/>
                  <a:gd name="T5" fmla="*/ 1 h 94"/>
                  <a:gd name="T6" fmla="*/ 13 w 22"/>
                  <a:gd name="T7" fmla="*/ 2 h 94"/>
                  <a:gd name="T8" fmla="*/ 22 w 22"/>
                  <a:gd name="T9" fmla="*/ 88 h 94"/>
                  <a:gd name="T10" fmla="*/ 18 w 22"/>
                  <a:gd name="T11" fmla="*/ 94 h 94"/>
                </a:gdLst>
                <a:ahLst/>
                <a:cxnLst>
                  <a:cxn ang="0">
                    <a:pos x="T0" y="T1"/>
                  </a:cxn>
                  <a:cxn ang="0">
                    <a:pos x="T2" y="T3"/>
                  </a:cxn>
                  <a:cxn ang="0">
                    <a:pos x="T4" y="T5"/>
                  </a:cxn>
                  <a:cxn ang="0">
                    <a:pos x="T6" y="T7"/>
                  </a:cxn>
                  <a:cxn ang="0">
                    <a:pos x="T8" y="T9"/>
                  </a:cxn>
                  <a:cxn ang="0">
                    <a:pos x="T10" y="T11"/>
                  </a:cxn>
                </a:cxnLst>
                <a:rect l="0" t="0" r="r" b="b"/>
                <a:pathLst>
                  <a:path w="22" h="94">
                    <a:moveTo>
                      <a:pt x="18" y="94"/>
                    </a:moveTo>
                    <a:cubicBezTo>
                      <a:pt x="10" y="84"/>
                      <a:pt x="18" y="71"/>
                      <a:pt x="11" y="62"/>
                    </a:cubicBezTo>
                    <a:cubicBezTo>
                      <a:pt x="14" y="42"/>
                      <a:pt x="0" y="22"/>
                      <a:pt x="9" y="1"/>
                    </a:cubicBezTo>
                    <a:cubicBezTo>
                      <a:pt x="11" y="0"/>
                      <a:pt x="12" y="0"/>
                      <a:pt x="13" y="2"/>
                    </a:cubicBezTo>
                    <a:cubicBezTo>
                      <a:pt x="16" y="31"/>
                      <a:pt x="14" y="60"/>
                      <a:pt x="22" y="88"/>
                    </a:cubicBezTo>
                    <a:cubicBezTo>
                      <a:pt x="22" y="91"/>
                      <a:pt x="21" y="93"/>
                      <a:pt x="18" y="94"/>
                    </a:cubicBezTo>
                    <a:close/>
                  </a:path>
                </a:pathLst>
              </a:custGeom>
              <a:solidFill>
                <a:srgbClr val="7B54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3" name="Freeform 492">
                <a:extLst>
                  <a:ext uri="{FF2B5EF4-FFF2-40B4-BE49-F238E27FC236}">
                    <a16:creationId xmlns:a16="http://schemas.microsoft.com/office/drawing/2014/main" id="{1C7811B0-4988-48EA-802D-73CBAA205B66}"/>
                  </a:ext>
                </a:extLst>
              </p:cNvPr>
              <p:cNvSpPr>
                <a:spLocks/>
              </p:cNvSpPr>
              <p:nvPr/>
            </p:nvSpPr>
            <p:spPr bwMode="auto">
              <a:xfrm>
                <a:off x="1707" y="1460"/>
                <a:ext cx="14" cy="86"/>
              </a:xfrm>
              <a:custGeom>
                <a:avLst/>
                <a:gdLst>
                  <a:gd name="T0" fmla="*/ 8 w 12"/>
                  <a:gd name="T1" fmla="*/ 77 h 77"/>
                  <a:gd name="T2" fmla="*/ 4 w 12"/>
                  <a:gd name="T3" fmla="*/ 76 h 77"/>
                  <a:gd name="T4" fmla="*/ 0 w 12"/>
                  <a:gd name="T5" fmla="*/ 1 h 77"/>
                  <a:gd name="T6" fmla="*/ 7 w 12"/>
                  <a:gd name="T7" fmla="*/ 0 h 77"/>
                  <a:gd name="T8" fmla="*/ 8 w 12"/>
                  <a:gd name="T9" fmla="*/ 77 h 77"/>
                </a:gdLst>
                <a:ahLst/>
                <a:cxnLst>
                  <a:cxn ang="0">
                    <a:pos x="T0" y="T1"/>
                  </a:cxn>
                  <a:cxn ang="0">
                    <a:pos x="T2" y="T3"/>
                  </a:cxn>
                  <a:cxn ang="0">
                    <a:pos x="T4" y="T5"/>
                  </a:cxn>
                  <a:cxn ang="0">
                    <a:pos x="T6" y="T7"/>
                  </a:cxn>
                  <a:cxn ang="0">
                    <a:pos x="T8" y="T9"/>
                  </a:cxn>
                </a:cxnLst>
                <a:rect l="0" t="0" r="r" b="b"/>
                <a:pathLst>
                  <a:path w="12" h="77">
                    <a:moveTo>
                      <a:pt x="8" y="77"/>
                    </a:moveTo>
                    <a:cubicBezTo>
                      <a:pt x="7" y="77"/>
                      <a:pt x="6" y="77"/>
                      <a:pt x="4" y="76"/>
                    </a:cubicBezTo>
                    <a:cubicBezTo>
                      <a:pt x="3" y="51"/>
                      <a:pt x="2" y="26"/>
                      <a:pt x="0" y="1"/>
                    </a:cubicBezTo>
                    <a:cubicBezTo>
                      <a:pt x="2" y="0"/>
                      <a:pt x="4" y="0"/>
                      <a:pt x="7" y="0"/>
                    </a:cubicBezTo>
                    <a:cubicBezTo>
                      <a:pt x="12" y="26"/>
                      <a:pt x="9" y="52"/>
                      <a:pt x="8" y="77"/>
                    </a:cubicBezTo>
                    <a:close/>
                  </a:path>
                </a:pathLst>
              </a:custGeom>
              <a:solidFill>
                <a:srgbClr val="AC86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4" name="Freeform 493">
                <a:extLst>
                  <a:ext uri="{FF2B5EF4-FFF2-40B4-BE49-F238E27FC236}">
                    <a16:creationId xmlns:a16="http://schemas.microsoft.com/office/drawing/2014/main" id="{665F144E-CB85-4B72-9C83-2EC69E613F38}"/>
                  </a:ext>
                </a:extLst>
              </p:cNvPr>
              <p:cNvSpPr>
                <a:spLocks/>
              </p:cNvSpPr>
              <p:nvPr/>
            </p:nvSpPr>
            <p:spPr bwMode="auto">
              <a:xfrm>
                <a:off x="1981" y="2394"/>
                <a:ext cx="17" cy="91"/>
              </a:xfrm>
              <a:custGeom>
                <a:avLst/>
                <a:gdLst>
                  <a:gd name="T0" fmla="*/ 9 w 15"/>
                  <a:gd name="T1" fmla="*/ 81 h 81"/>
                  <a:gd name="T2" fmla="*/ 12 w 15"/>
                  <a:gd name="T3" fmla="*/ 0 h 81"/>
                  <a:gd name="T4" fmla="*/ 15 w 15"/>
                  <a:gd name="T5" fmla="*/ 77 h 81"/>
                  <a:gd name="T6" fmla="*/ 9 w 15"/>
                  <a:gd name="T7" fmla="*/ 81 h 81"/>
                </a:gdLst>
                <a:ahLst/>
                <a:cxnLst>
                  <a:cxn ang="0">
                    <a:pos x="T0" y="T1"/>
                  </a:cxn>
                  <a:cxn ang="0">
                    <a:pos x="T2" y="T3"/>
                  </a:cxn>
                  <a:cxn ang="0">
                    <a:pos x="T4" y="T5"/>
                  </a:cxn>
                  <a:cxn ang="0">
                    <a:pos x="T6" y="T7"/>
                  </a:cxn>
                </a:cxnLst>
                <a:rect l="0" t="0" r="r" b="b"/>
                <a:pathLst>
                  <a:path w="15" h="81">
                    <a:moveTo>
                      <a:pt x="9" y="81"/>
                    </a:moveTo>
                    <a:cubicBezTo>
                      <a:pt x="13" y="54"/>
                      <a:pt x="0" y="27"/>
                      <a:pt x="12" y="0"/>
                    </a:cubicBezTo>
                    <a:cubicBezTo>
                      <a:pt x="13" y="25"/>
                      <a:pt x="14" y="51"/>
                      <a:pt x="15" y="77"/>
                    </a:cubicBezTo>
                    <a:cubicBezTo>
                      <a:pt x="15" y="80"/>
                      <a:pt x="11" y="80"/>
                      <a:pt x="9" y="81"/>
                    </a:cubicBezTo>
                    <a:close/>
                  </a:path>
                </a:pathLst>
              </a:custGeom>
              <a:solidFill>
                <a:srgbClr val="8A6D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5" name="Freeform 494">
                <a:extLst>
                  <a:ext uri="{FF2B5EF4-FFF2-40B4-BE49-F238E27FC236}">
                    <a16:creationId xmlns:a16="http://schemas.microsoft.com/office/drawing/2014/main" id="{25ECE612-13AC-4F4D-8262-F935A5DC5F0D}"/>
                  </a:ext>
                </a:extLst>
              </p:cNvPr>
              <p:cNvSpPr>
                <a:spLocks/>
              </p:cNvSpPr>
              <p:nvPr/>
            </p:nvSpPr>
            <p:spPr bwMode="auto">
              <a:xfrm>
                <a:off x="1869" y="1759"/>
                <a:ext cx="14" cy="113"/>
              </a:xfrm>
              <a:custGeom>
                <a:avLst/>
                <a:gdLst>
                  <a:gd name="T0" fmla="*/ 7 w 12"/>
                  <a:gd name="T1" fmla="*/ 0 h 101"/>
                  <a:gd name="T2" fmla="*/ 11 w 12"/>
                  <a:gd name="T3" fmla="*/ 101 h 101"/>
                  <a:gd name="T4" fmla="*/ 7 w 12"/>
                  <a:gd name="T5" fmla="*/ 0 h 101"/>
                </a:gdLst>
                <a:ahLst/>
                <a:cxnLst>
                  <a:cxn ang="0">
                    <a:pos x="T0" y="T1"/>
                  </a:cxn>
                  <a:cxn ang="0">
                    <a:pos x="T2" y="T3"/>
                  </a:cxn>
                  <a:cxn ang="0">
                    <a:pos x="T4" y="T5"/>
                  </a:cxn>
                </a:cxnLst>
                <a:rect l="0" t="0" r="r" b="b"/>
                <a:pathLst>
                  <a:path w="12" h="101">
                    <a:moveTo>
                      <a:pt x="7" y="0"/>
                    </a:moveTo>
                    <a:cubicBezTo>
                      <a:pt x="12" y="33"/>
                      <a:pt x="6" y="67"/>
                      <a:pt x="11" y="101"/>
                    </a:cubicBezTo>
                    <a:cubicBezTo>
                      <a:pt x="0" y="67"/>
                      <a:pt x="6" y="33"/>
                      <a:pt x="7" y="0"/>
                    </a:cubicBezTo>
                    <a:close/>
                  </a:path>
                </a:pathLst>
              </a:custGeom>
              <a:solidFill>
                <a:srgbClr val="8B69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6" name="Freeform 495">
                <a:extLst>
                  <a:ext uri="{FF2B5EF4-FFF2-40B4-BE49-F238E27FC236}">
                    <a16:creationId xmlns:a16="http://schemas.microsoft.com/office/drawing/2014/main" id="{E5286601-EE6E-4AD4-8D29-0FA0B58BF0E0}"/>
                  </a:ext>
                </a:extLst>
              </p:cNvPr>
              <p:cNvSpPr>
                <a:spLocks/>
              </p:cNvSpPr>
              <p:nvPr/>
            </p:nvSpPr>
            <p:spPr bwMode="auto">
              <a:xfrm>
                <a:off x="1700" y="2393"/>
                <a:ext cx="14" cy="79"/>
              </a:xfrm>
              <a:custGeom>
                <a:avLst/>
                <a:gdLst>
                  <a:gd name="T0" fmla="*/ 11 w 12"/>
                  <a:gd name="T1" fmla="*/ 58 h 70"/>
                  <a:gd name="T2" fmla="*/ 6 w 12"/>
                  <a:gd name="T3" fmla="*/ 70 h 70"/>
                  <a:gd name="T4" fmla="*/ 3 w 12"/>
                  <a:gd name="T5" fmla="*/ 0 h 70"/>
                  <a:gd name="T6" fmla="*/ 11 w 12"/>
                  <a:gd name="T7" fmla="*/ 58 h 70"/>
                </a:gdLst>
                <a:ahLst/>
                <a:cxnLst>
                  <a:cxn ang="0">
                    <a:pos x="T0" y="T1"/>
                  </a:cxn>
                  <a:cxn ang="0">
                    <a:pos x="T2" y="T3"/>
                  </a:cxn>
                  <a:cxn ang="0">
                    <a:pos x="T4" y="T5"/>
                  </a:cxn>
                  <a:cxn ang="0">
                    <a:pos x="T6" y="T7"/>
                  </a:cxn>
                </a:cxnLst>
                <a:rect l="0" t="0" r="r" b="b"/>
                <a:pathLst>
                  <a:path w="12" h="70">
                    <a:moveTo>
                      <a:pt x="11" y="58"/>
                    </a:moveTo>
                    <a:cubicBezTo>
                      <a:pt x="6" y="61"/>
                      <a:pt x="8" y="66"/>
                      <a:pt x="6" y="70"/>
                    </a:cubicBezTo>
                    <a:cubicBezTo>
                      <a:pt x="0" y="47"/>
                      <a:pt x="2" y="24"/>
                      <a:pt x="3" y="0"/>
                    </a:cubicBezTo>
                    <a:cubicBezTo>
                      <a:pt x="7" y="19"/>
                      <a:pt x="12" y="38"/>
                      <a:pt x="11" y="58"/>
                    </a:cubicBezTo>
                    <a:close/>
                  </a:path>
                </a:pathLst>
              </a:custGeom>
              <a:solidFill>
                <a:srgbClr val="BB93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7" name="Freeform 496">
                <a:extLst>
                  <a:ext uri="{FF2B5EF4-FFF2-40B4-BE49-F238E27FC236}">
                    <a16:creationId xmlns:a16="http://schemas.microsoft.com/office/drawing/2014/main" id="{3113B503-DEFA-4922-97AA-13B01E859722}"/>
                  </a:ext>
                </a:extLst>
              </p:cNvPr>
              <p:cNvSpPr>
                <a:spLocks/>
              </p:cNvSpPr>
              <p:nvPr/>
            </p:nvSpPr>
            <p:spPr bwMode="auto">
              <a:xfrm>
                <a:off x="1804" y="1856"/>
                <a:ext cx="7" cy="95"/>
              </a:xfrm>
              <a:custGeom>
                <a:avLst/>
                <a:gdLst>
                  <a:gd name="T0" fmla="*/ 6 w 6"/>
                  <a:gd name="T1" fmla="*/ 72 h 84"/>
                  <a:gd name="T2" fmla="*/ 0 w 6"/>
                  <a:gd name="T3" fmla="*/ 84 h 84"/>
                  <a:gd name="T4" fmla="*/ 0 w 6"/>
                  <a:gd name="T5" fmla="*/ 0 h 84"/>
                  <a:gd name="T6" fmla="*/ 6 w 6"/>
                  <a:gd name="T7" fmla="*/ 0 h 84"/>
                  <a:gd name="T8" fmla="*/ 6 w 6"/>
                  <a:gd name="T9" fmla="*/ 72 h 84"/>
                </a:gdLst>
                <a:ahLst/>
                <a:cxnLst>
                  <a:cxn ang="0">
                    <a:pos x="T0" y="T1"/>
                  </a:cxn>
                  <a:cxn ang="0">
                    <a:pos x="T2" y="T3"/>
                  </a:cxn>
                  <a:cxn ang="0">
                    <a:pos x="T4" y="T5"/>
                  </a:cxn>
                  <a:cxn ang="0">
                    <a:pos x="T6" y="T7"/>
                  </a:cxn>
                  <a:cxn ang="0">
                    <a:pos x="T8" y="T9"/>
                  </a:cxn>
                </a:cxnLst>
                <a:rect l="0" t="0" r="r" b="b"/>
                <a:pathLst>
                  <a:path w="6" h="84">
                    <a:moveTo>
                      <a:pt x="6" y="72"/>
                    </a:moveTo>
                    <a:cubicBezTo>
                      <a:pt x="4" y="76"/>
                      <a:pt x="2" y="80"/>
                      <a:pt x="0" y="84"/>
                    </a:cubicBezTo>
                    <a:cubicBezTo>
                      <a:pt x="0" y="56"/>
                      <a:pt x="0" y="28"/>
                      <a:pt x="0" y="0"/>
                    </a:cubicBezTo>
                    <a:cubicBezTo>
                      <a:pt x="2" y="0"/>
                      <a:pt x="4" y="0"/>
                      <a:pt x="6" y="0"/>
                    </a:cubicBezTo>
                    <a:cubicBezTo>
                      <a:pt x="6" y="24"/>
                      <a:pt x="6" y="48"/>
                      <a:pt x="6" y="72"/>
                    </a:cubicBezTo>
                    <a:close/>
                  </a:path>
                </a:pathLst>
              </a:custGeom>
              <a:solidFill>
                <a:srgbClr val="8667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8" name="Freeform 497">
                <a:extLst>
                  <a:ext uri="{FF2B5EF4-FFF2-40B4-BE49-F238E27FC236}">
                    <a16:creationId xmlns:a16="http://schemas.microsoft.com/office/drawing/2014/main" id="{CC3F4830-6352-4A13-9BB2-7BA3BCA81723}"/>
                  </a:ext>
                </a:extLst>
              </p:cNvPr>
              <p:cNvSpPr>
                <a:spLocks/>
              </p:cNvSpPr>
              <p:nvPr/>
            </p:nvSpPr>
            <p:spPr bwMode="auto">
              <a:xfrm>
                <a:off x="1749" y="2548"/>
                <a:ext cx="19" cy="81"/>
              </a:xfrm>
              <a:custGeom>
                <a:avLst/>
                <a:gdLst>
                  <a:gd name="T0" fmla="*/ 7 w 17"/>
                  <a:gd name="T1" fmla="*/ 33 h 72"/>
                  <a:gd name="T2" fmla="*/ 7 w 17"/>
                  <a:gd name="T3" fmla="*/ 0 h 72"/>
                  <a:gd name="T4" fmla="*/ 14 w 17"/>
                  <a:gd name="T5" fmla="*/ 72 h 72"/>
                  <a:gd name="T6" fmla="*/ 7 w 17"/>
                  <a:gd name="T7" fmla="*/ 33 h 72"/>
                </a:gdLst>
                <a:ahLst/>
                <a:cxnLst>
                  <a:cxn ang="0">
                    <a:pos x="T0" y="T1"/>
                  </a:cxn>
                  <a:cxn ang="0">
                    <a:pos x="T2" y="T3"/>
                  </a:cxn>
                  <a:cxn ang="0">
                    <a:pos x="T4" y="T5"/>
                  </a:cxn>
                  <a:cxn ang="0">
                    <a:pos x="T6" y="T7"/>
                  </a:cxn>
                </a:cxnLst>
                <a:rect l="0" t="0" r="r" b="b"/>
                <a:pathLst>
                  <a:path w="17" h="72">
                    <a:moveTo>
                      <a:pt x="7" y="33"/>
                    </a:moveTo>
                    <a:cubicBezTo>
                      <a:pt x="13" y="22"/>
                      <a:pt x="0" y="11"/>
                      <a:pt x="7" y="0"/>
                    </a:cubicBezTo>
                    <a:cubicBezTo>
                      <a:pt x="17" y="24"/>
                      <a:pt x="14" y="48"/>
                      <a:pt x="14" y="72"/>
                    </a:cubicBezTo>
                    <a:cubicBezTo>
                      <a:pt x="7" y="60"/>
                      <a:pt x="8" y="46"/>
                      <a:pt x="7" y="33"/>
                    </a:cubicBezTo>
                    <a:close/>
                  </a:path>
                </a:pathLst>
              </a:custGeom>
              <a:solidFill>
                <a:srgbClr val="6B51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9" name="Freeform 498">
                <a:extLst>
                  <a:ext uri="{FF2B5EF4-FFF2-40B4-BE49-F238E27FC236}">
                    <a16:creationId xmlns:a16="http://schemas.microsoft.com/office/drawing/2014/main" id="{E7BBFEEF-9EDB-4688-B5F5-42E67FFD74CB}"/>
                  </a:ext>
                </a:extLst>
              </p:cNvPr>
              <p:cNvSpPr>
                <a:spLocks/>
              </p:cNvSpPr>
              <p:nvPr/>
            </p:nvSpPr>
            <p:spPr bwMode="auto">
              <a:xfrm>
                <a:off x="1751" y="2268"/>
                <a:ext cx="14" cy="74"/>
              </a:xfrm>
              <a:custGeom>
                <a:avLst/>
                <a:gdLst>
                  <a:gd name="T0" fmla="*/ 6 w 12"/>
                  <a:gd name="T1" fmla="*/ 0 h 66"/>
                  <a:gd name="T2" fmla="*/ 9 w 12"/>
                  <a:gd name="T3" fmla="*/ 66 h 66"/>
                  <a:gd name="T4" fmla="*/ 6 w 12"/>
                  <a:gd name="T5" fmla="*/ 0 h 66"/>
                </a:gdLst>
                <a:ahLst/>
                <a:cxnLst>
                  <a:cxn ang="0">
                    <a:pos x="T0" y="T1"/>
                  </a:cxn>
                  <a:cxn ang="0">
                    <a:pos x="T2" y="T3"/>
                  </a:cxn>
                  <a:cxn ang="0">
                    <a:pos x="T4" y="T5"/>
                  </a:cxn>
                </a:cxnLst>
                <a:rect l="0" t="0" r="r" b="b"/>
                <a:pathLst>
                  <a:path w="12" h="66">
                    <a:moveTo>
                      <a:pt x="6" y="0"/>
                    </a:moveTo>
                    <a:cubicBezTo>
                      <a:pt x="12" y="22"/>
                      <a:pt x="10" y="44"/>
                      <a:pt x="9" y="66"/>
                    </a:cubicBezTo>
                    <a:cubicBezTo>
                      <a:pt x="5" y="44"/>
                      <a:pt x="0" y="22"/>
                      <a:pt x="6" y="0"/>
                    </a:cubicBezTo>
                    <a:close/>
                  </a:path>
                </a:pathLst>
              </a:custGeom>
              <a:solidFill>
                <a:srgbClr val="AD896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0" name="Freeform 499">
                <a:extLst>
                  <a:ext uri="{FF2B5EF4-FFF2-40B4-BE49-F238E27FC236}">
                    <a16:creationId xmlns:a16="http://schemas.microsoft.com/office/drawing/2014/main" id="{4E60BB27-48A4-4704-80EB-9704380BBE16}"/>
                  </a:ext>
                </a:extLst>
              </p:cNvPr>
              <p:cNvSpPr>
                <a:spLocks/>
              </p:cNvSpPr>
              <p:nvPr/>
            </p:nvSpPr>
            <p:spPr bwMode="auto">
              <a:xfrm>
                <a:off x="1702" y="1791"/>
                <a:ext cx="11" cy="79"/>
              </a:xfrm>
              <a:custGeom>
                <a:avLst/>
                <a:gdLst>
                  <a:gd name="T0" fmla="*/ 10 w 10"/>
                  <a:gd name="T1" fmla="*/ 70 h 70"/>
                  <a:gd name="T2" fmla="*/ 3 w 10"/>
                  <a:gd name="T3" fmla="*/ 70 h 70"/>
                  <a:gd name="T4" fmla="*/ 6 w 10"/>
                  <a:gd name="T5" fmla="*/ 0 h 70"/>
                  <a:gd name="T6" fmla="*/ 10 w 10"/>
                  <a:gd name="T7" fmla="*/ 70 h 70"/>
                </a:gdLst>
                <a:ahLst/>
                <a:cxnLst>
                  <a:cxn ang="0">
                    <a:pos x="T0" y="T1"/>
                  </a:cxn>
                  <a:cxn ang="0">
                    <a:pos x="T2" y="T3"/>
                  </a:cxn>
                  <a:cxn ang="0">
                    <a:pos x="T4" y="T5"/>
                  </a:cxn>
                  <a:cxn ang="0">
                    <a:pos x="T6" y="T7"/>
                  </a:cxn>
                </a:cxnLst>
                <a:rect l="0" t="0" r="r" b="b"/>
                <a:pathLst>
                  <a:path w="10" h="70">
                    <a:moveTo>
                      <a:pt x="10" y="70"/>
                    </a:moveTo>
                    <a:cubicBezTo>
                      <a:pt x="8" y="70"/>
                      <a:pt x="5" y="70"/>
                      <a:pt x="3" y="70"/>
                    </a:cubicBezTo>
                    <a:cubicBezTo>
                      <a:pt x="2" y="46"/>
                      <a:pt x="0" y="23"/>
                      <a:pt x="6" y="0"/>
                    </a:cubicBezTo>
                    <a:cubicBezTo>
                      <a:pt x="8" y="23"/>
                      <a:pt x="5" y="47"/>
                      <a:pt x="10" y="70"/>
                    </a:cubicBezTo>
                    <a:close/>
                  </a:path>
                </a:pathLst>
              </a:custGeom>
              <a:solidFill>
                <a:srgbClr val="906B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1" name="Freeform 500">
                <a:extLst>
                  <a:ext uri="{FF2B5EF4-FFF2-40B4-BE49-F238E27FC236}">
                    <a16:creationId xmlns:a16="http://schemas.microsoft.com/office/drawing/2014/main" id="{8D66FC71-50A9-46A6-BA84-7C90D8F92631}"/>
                  </a:ext>
                </a:extLst>
              </p:cNvPr>
              <p:cNvSpPr>
                <a:spLocks/>
              </p:cNvSpPr>
              <p:nvPr/>
            </p:nvSpPr>
            <p:spPr bwMode="auto">
              <a:xfrm>
                <a:off x="1675" y="2009"/>
                <a:ext cx="21" cy="73"/>
              </a:xfrm>
              <a:custGeom>
                <a:avLst/>
                <a:gdLst>
                  <a:gd name="T0" fmla="*/ 11 w 19"/>
                  <a:gd name="T1" fmla="*/ 0 h 65"/>
                  <a:gd name="T2" fmla="*/ 17 w 19"/>
                  <a:gd name="T3" fmla="*/ 0 h 65"/>
                  <a:gd name="T4" fmla="*/ 17 w 19"/>
                  <a:gd name="T5" fmla="*/ 4 h 65"/>
                  <a:gd name="T6" fmla="*/ 16 w 19"/>
                  <a:gd name="T7" fmla="*/ 51 h 65"/>
                  <a:gd name="T8" fmla="*/ 10 w 19"/>
                  <a:gd name="T9" fmla="*/ 65 h 65"/>
                  <a:gd name="T10" fmla="*/ 11 w 19"/>
                  <a:gd name="T11" fmla="*/ 0 h 65"/>
                </a:gdLst>
                <a:ahLst/>
                <a:cxnLst>
                  <a:cxn ang="0">
                    <a:pos x="T0" y="T1"/>
                  </a:cxn>
                  <a:cxn ang="0">
                    <a:pos x="T2" y="T3"/>
                  </a:cxn>
                  <a:cxn ang="0">
                    <a:pos x="T4" y="T5"/>
                  </a:cxn>
                  <a:cxn ang="0">
                    <a:pos x="T6" y="T7"/>
                  </a:cxn>
                  <a:cxn ang="0">
                    <a:pos x="T8" y="T9"/>
                  </a:cxn>
                  <a:cxn ang="0">
                    <a:pos x="T10" y="T11"/>
                  </a:cxn>
                </a:cxnLst>
                <a:rect l="0" t="0" r="r" b="b"/>
                <a:pathLst>
                  <a:path w="19" h="65">
                    <a:moveTo>
                      <a:pt x="11" y="0"/>
                    </a:moveTo>
                    <a:cubicBezTo>
                      <a:pt x="13" y="0"/>
                      <a:pt x="15" y="0"/>
                      <a:pt x="17" y="0"/>
                    </a:cubicBezTo>
                    <a:cubicBezTo>
                      <a:pt x="18" y="2"/>
                      <a:pt x="18" y="3"/>
                      <a:pt x="17" y="4"/>
                    </a:cubicBezTo>
                    <a:cubicBezTo>
                      <a:pt x="14" y="19"/>
                      <a:pt x="17" y="35"/>
                      <a:pt x="16" y="51"/>
                    </a:cubicBezTo>
                    <a:cubicBezTo>
                      <a:pt x="15" y="56"/>
                      <a:pt x="19" y="64"/>
                      <a:pt x="10" y="65"/>
                    </a:cubicBezTo>
                    <a:cubicBezTo>
                      <a:pt x="0" y="43"/>
                      <a:pt x="14" y="22"/>
                      <a:pt x="11" y="0"/>
                    </a:cubicBezTo>
                    <a:close/>
                  </a:path>
                </a:pathLst>
              </a:custGeom>
              <a:solidFill>
                <a:srgbClr val="8456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2" name="Freeform 501">
                <a:extLst>
                  <a:ext uri="{FF2B5EF4-FFF2-40B4-BE49-F238E27FC236}">
                    <a16:creationId xmlns:a16="http://schemas.microsoft.com/office/drawing/2014/main" id="{5159B5FA-659E-471B-B57F-3DE405AEC08E}"/>
                  </a:ext>
                </a:extLst>
              </p:cNvPr>
              <p:cNvSpPr>
                <a:spLocks/>
              </p:cNvSpPr>
              <p:nvPr/>
            </p:nvSpPr>
            <p:spPr bwMode="auto">
              <a:xfrm>
                <a:off x="1686" y="2014"/>
                <a:ext cx="9" cy="88"/>
              </a:xfrm>
              <a:custGeom>
                <a:avLst/>
                <a:gdLst>
                  <a:gd name="T0" fmla="*/ 0 w 8"/>
                  <a:gd name="T1" fmla="*/ 61 h 79"/>
                  <a:gd name="T2" fmla="*/ 4 w 8"/>
                  <a:gd name="T3" fmla="*/ 23 h 79"/>
                  <a:gd name="T4" fmla="*/ 7 w 8"/>
                  <a:gd name="T5" fmla="*/ 0 h 79"/>
                  <a:gd name="T6" fmla="*/ 7 w 8"/>
                  <a:gd name="T7" fmla="*/ 79 h 79"/>
                  <a:gd name="T8" fmla="*/ 0 w 8"/>
                  <a:gd name="T9" fmla="*/ 61 h 79"/>
                </a:gdLst>
                <a:ahLst/>
                <a:cxnLst>
                  <a:cxn ang="0">
                    <a:pos x="T0" y="T1"/>
                  </a:cxn>
                  <a:cxn ang="0">
                    <a:pos x="T2" y="T3"/>
                  </a:cxn>
                  <a:cxn ang="0">
                    <a:pos x="T4" y="T5"/>
                  </a:cxn>
                  <a:cxn ang="0">
                    <a:pos x="T6" y="T7"/>
                  </a:cxn>
                  <a:cxn ang="0">
                    <a:pos x="T8" y="T9"/>
                  </a:cxn>
                </a:cxnLst>
                <a:rect l="0" t="0" r="r" b="b"/>
                <a:pathLst>
                  <a:path w="8" h="79">
                    <a:moveTo>
                      <a:pt x="0" y="61"/>
                    </a:moveTo>
                    <a:cubicBezTo>
                      <a:pt x="8" y="49"/>
                      <a:pt x="2" y="35"/>
                      <a:pt x="4" y="23"/>
                    </a:cubicBezTo>
                    <a:cubicBezTo>
                      <a:pt x="5" y="15"/>
                      <a:pt x="1" y="7"/>
                      <a:pt x="7" y="0"/>
                    </a:cubicBezTo>
                    <a:cubicBezTo>
                      <a:pt x="7" y="25"/>
                      <a:pt x="7" y="50"/>
                      <a:pt x="7" y="79"/>
                    </a:cubicBezTo>
                    <a:cubicBezTo>
                      <a:pt x="4" y="71"/>
                      <a:pt x="2" y="66"/>
                      <a:pt x="0" y="61"/>
                    </a:cubicBezTo>
                    <a:close/>
                  </a:path>
                </a:pathLst>
              </a:custGeom>
              <a:solidFill>
                <a:srgbClr val="BB93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3" name="Freeform 502">
                <a:extLst>
                  <a:ext uri="{FF2B5EF4-FFF2-40B4-BE49-F238E27FC236}">
                    <a16:creationId xmlns:a16="http://schemas.microsoft.com/office/drawing/2014/main" id="{D040C262-FF8B-41C6-BE1F-861D162752EF}"/>
                  </a:ext>
                </a:extLst>
              </p:cNvPr>
              <p:cNvSpPr>
                <a:spLocks/>
              </p:cNvSpPr>
              <p:nvPr/>
            </p:nvSpPr>
            <p:spPr bwMode="auto">
              <a:xfrm>
                <a:off x="1885" y="1316"/>
                <a:ext cx="12" cy="73"/>
              </a:xfrm>
              <a:custGeom>
                <a:avLst/>
                <a:gdLst>
                  <a:gd name="T0" fmla="*/ 7 w 11"/>
                  <a:gd name="T1" fmla="*/ 65 h 65"/>
                  <a:gd name="T2" fmla="*/ 2 w 11"/>
                  <a:gd name="T3" fmla="*/ 0 h 65"/>
                  <a:gd name="T4" fmla="*/ 7 w 11"/>
                  <a:gd name="T5" fmla="*/ 65 h 65"/>
                </a:gdLst>
                <a:ahLst/>
                <a:cxnLst>
                  <a:cxn ang="0">
                    <a:pos x="T0" y="T1"/>
                  </a:cxn>
                  <a:cxn ang="0">
                    <a:pos x="T2" y="T3"/>
                  </a:cxn>
                  <a:cxn ang="0">
                    <a:pos x="T4" y="T5"/>
                  </a:cxn>
                </a:cxnLst>
                <a:rect l="0" t="0" r="r" b="b"/>
                <a:pathLst>
                  <a:path w="11" h="65">
                    <a:moveTo>
                      <a:pt x="7" y="65"/>
                    </a:moveTo>
                    <a:cubicBezTo>
                      <a:pt x="0" y="44"/>
                      <a:pt x="6" y="21"/>
                      <a:pt x="2" y="0"/>
                    </a:cubicBezTo>
                    <a:cubicBezTo>
                      <a:pt x="11" y="21"/>
                      <a:pt x="5" y="44"/>
                      <a:pt x="7" y="65"/>
                    </a:cubicBezTo>
                    <a:close/>
                  </a:path>
                </a:pathLst>
              </a:custGeom>
              <a:solidFill>
                <a:srgbClr val="AF8A6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4" name="Freeform 503">
                <a:extLst>
                  <a:ext uri="{FF2B5EF4-FFF2-40B4-BE49-F238E27FC236}">
                    <a16:creationId xmlns:a16="http://schemas.microsoft.com/office/drawing/2014/main" id="{27860432-4DAF-4E7D-94A3-176CC68BA672}"/>
                  </a:ext>
                </a:extLst>
              </p:cNvPr>
              <p:cNvSpPr>
                <a:spLocks/>
              </p:cNvSpPr>
              <p:nvPr/>
            </p:nvSpPr>
            <p:spPr bwMode="auto">
              <a:xfrm>
                <a:off x="1767" y="1728"/>
                <a:ext cx="14" cy="58"/>
              </a:xfrm>
              <a:custGeom>
                <a:avLst/>
                <a:gdLst>
                  <a:gd name="T0" fmla="*/ 11 w 13"/>
                  <a:gd name="T1" fmla="*/ 34 h 51"/>
                  <a:gd name="T2" fmla="*/ 7 w 13"/>
                  <a:gd name="T3" fmla="*/ 51 h 51"/>
                  <a:gd name="T4" fmla="*/ 0 w 13"/>
                  <a:gd name="T5" fmla="*/ 0 h 51"/>
                  <a:gd name="T6" fmla="*/ 11 w 13"/>
                  <a:gd name="T7" fmla="*/ 34 h 51"/>
                </a:gdLst>
                <a:ahLst/>
                <a:cxnLst>
                  <a:cxn ang="0">
                    <a:pos x="T0" y="T1"/>
                  </a:cxn>
                  <a:cxn ang="0">
                    <a:pos x="T2" y="T3"/>
                  </a:cxn>
                  <a:cxn ang="0">
                    <a:pos x="T4" y="T5"/>
                  </a:cxn>
                  <a:cxn ang="0">
                    <a:pos x="T6" y="T7"/>
                  </a:cxn>
                </a:cxnLst>
                <a:rect l="0" t="0" r="r" b="b"/>
                <a:pathLst>
                  <a:path w="13" h="51">
                    <a:moveTo>
                      <a:pt x="11" y="34"/>
                    </a:moveTo>
                    <a:cubicBezTo>
                      <a:pt x="6" y="39"/>
                      <a:pt x="9" y="45"/>
                      <a:pt x="7" y="51"/>
                    </a:cubicBezTo>
                    <a:cubicBezTo>
                      <a:pt x="1" y="36"/>
                      <a:pt x="7" y="20"/>
                      <a:pt x="0" y="0"/>
                    </a:cubicBezTo>
                    <a:cubicBezTo>
                      <a:pt x="12" y="13"/>
                      <a:pt x="13" y="23"/>
                      <a:pt x="11" y="34"/>
                    </a:cubicBezTo>
                    <a:close/>
                  </a:path>
                </a:pathLst>
              </a:custGeom>
              <a:solidFill>
                <a:srgbClr val="A982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5" name="Freeform 504">
                <a:extLst>
                  <a:ext uri="{FF2B5EF4-FFF2-40B4-BE49-F238E27FC236}">
                    <a16:creationId xmlns:a16="http://schemas.microsoft.com/office/drawing/2014/main" id="{615565AD-0FFF-489D-85C6-3968447D7313}"/>
                  </a:ext>
                </a:extLst>
              </p:cNvPr>
              <p:cNvSpPr>
                <a:spLocks/>
              </p:cNvSpPr>
              <p:nvPr/>
            </p:nvSpPr>
            <p:spPr bwMode="auto">
              <a:xfrm>
                <a:off x="1780" y="2234"/>
                <a:ext cx="18" cy="48"/>
              </a:xfrm>
              <a:custGeom>
                <a:avLst/>
                <a:gdLst>
                  <a:gd name="T0" fmla="*/ 16 w 16"/>
                  <a:gd name="T1" fmla="*/ 24 h 43"/>
                  <a:gd name="T2" fmla="*/ 16 w 16"/>
                  <a:gd name="T3" fmla="*/ 28 h 43"/>
                  <a:gd name="T4" fmla="*/ 4 w 16"/>
                  <a:gd name="T5" fmla="*/ 26 h 43"/>
                  <a:gd name="T6" fmla="*/ 0 w 16"/>
                  <a:gd name="T7" fmla="*/ 16 h 43"/>
                  <a:gd name="T8" fmla="*/ 1 w 16"/>
                  <a:gd name="T9" fmla="*/ 3 h 43"/>
                  <a:gd name="T10" fmla="*/ 5 w 16"/>
                  <a:gd name="T11" fmla="*/ 0 h 43"/>
                  <a:gd name="T12" fmla="*/ 16 w 16"/>
                  <a:gd name="T13" fmla="*/ 24 h 43"/>
                </a:gdLst>
                <a:ahLst/>
                <a:cxnLst>
                  <a:cxn ang="0">
                    <a:pos x="T0" y="T1"/>
                  </a:cxn>
                  <a:cxn ang="0">
                    <a:pos x="T2" y="T3"/>
                  </a:cxn>
                  <a:cxn ang="0">
                    <a:pos x="T4" y="T5"/>
                  </a:cxn>
                  <a:cxn ang="0">
                    <a:pos x="T6" y="T7"/>
                  </a:cxn>
                  <a:cxn ang="0">
                    <a:pos x="T8" y="T9"/>
                  </a:cxn>
                  <a:cxn ang="0">
                    <a:pos x="T10" y="T11"/>
                  </a:cxn>
                  <a:cxn ang="0">
                    <a:pos x="T12" y="T13"/>
                  </a:cxn>
                </a:cxnLst>
                <a:rect l="0" t="0" r="r" b="b"/>
                <a:pathLst>
                  <a:path w="16" h="43">
                    <a:moveTo>
                      <a:pt x="16" y="24"/>
                    </a:moveTo>
                    <a:cubicBezTo>
                      <a:pt x="16" y="25"/>
                      <a:pt x="16" y="27"/>
                      <a:pt x="16" y="28"/>
                    </a:cubicBezTo>
                    <a:cubicBezTo>
                      <a:pt x="11" y="30"/>
                      <a:pt x="5" y="43"/>
                      <a:pt x="4" y="26"/>
                    </a:cubicBezTo>
                    <a:cubicBezTo>
                      <a:pt x="4" y="22"/>
                      <a:pt x="4" y="18"/>
                      <a:pt x="0" y="16"/>
                    </a:cubicBezTo>
                    <a:cubicBezTo>
                      <a:pt x="2" y="12"/>
                      <a:pt x="2" y="8"/>
                      <a:pt x="1" y="3"/>
                    </a:cubicBezTo>
                    <a:cubicBezTo>
                      <a:pt x="2" y="2"/>
                      <a:pt x="4" y="1"/>
                      <a:pt x="5" y="0"/>
                    </a:cubicBezTo>
                    <a:cubicBezTo>
                      <a:pt x="10" y="7"/>
                      <a:pt x="8" y="18"/>
                      <a:pt x="16" y="24"/>
                    </a:cubicBezTo>
                    <a:close/>
                  </a:path>
                </a:pathLst>
              </a:custGeom>
              <a:solidFill>
                <a:srgbClr val="CCA6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6" name="Freeform 505">
                <a:extLst>
                  <a:ext uri="{FF2B5EF4-FFF2-40B4-BE49-F238E27FC236}">
                    <a16:creationId xmlns:a16="http://schemas.microsoft.com/office/drawing/2014/main" id="{01A45CCF-FC64-4D0F-ACC4-F3EC4BDC7107}"/>
                  </a:ext>
                </a:extLst>
              </p:cNvPr>
              <p:cNvSpPr>
                <a:spLocks/>
              </p:cNvSpPr>
              <p:nvPr/>
            </p:nvSpPr>
            <p:spPr bwMode="auto">
              <a:xfrm>
                <a:off x="1925" y="2539"/>
                <a:ext cx="17" cy="25"/>
              </a:xfrm>
              <a:custGeom>
                <a:avLst/>
                <a:gdLst>
                  <a:gd name="T0" fmla="*/ 0 w 15"/>
                  <a:gd name="T1" fmla="*/ 0 h 22"/>
                  <a:gd name="T2" fmla="*/ 8 w 15"/>
                  <a:gd name="T3" fmla="*/ 0 h 22"/>
                  <a:gd name="T4" fmla="*/ 0 w 15"/>
                  <a:gd name="T5" fmla="*/ 22 h 22"/>
                  <a:gd name="T6" fmla="*/ 0 w 15"/>
                  <a:gd name="T7" fmla="*/ 0 h 22"/>
                </a:gdLst>
                <a:ahLst/>
                <a:cxnLst>
                  <a:cxn ang="0">
                    <a:pos x="T0" y="T1"/>
                  </a:cxn>
                  <a:cxn ang="0">
                    <a:pos x="T2" y="T3"/>
                  </a:cxn>
                  <a:cxn ang="0">
                    <a:pos x="T4" y="T5"/>
                  </a:cxn>
                  <a:cxn ang="0">
                    <a:pos x="T6" y="T7"/>
                  </a:cxn>
                </a:cxnLst>
                <a:rect l="0" t="0" r="r" b="b"/>
                <a:pathLst>
                  <a:path w="15" h="22">
                    <a:moveTo>
                      <a:pt x="0" y="0"/>
                    </a:moveTo>
                    <a:cubicBezTo>
                      <a:pt x="3" y="1"/>
                      <a:pt x="5" y="10"/>
                      <a:pt x="8" y="0"/>
                    </a:cubicBezTo>
                    <a:cubicBezTo>
                      <a:pt x="14" y="9"/>
                      <a:pt x="15" y="17"/>
                      <a:pt x="0" y="22"/>
                    </a:cubicBezTo>
                    <a:cubicBezTo>
                      <a:pt x="0" y="14"/>
                      <a:pt x="0" y="7"/>
                      <a:pt x="0" y="0"/>
                    </a:cubicBezTo>
                    <a:close/>
                  </a:path>
                </a:pathLst>
              </a:custGeom>
              <a:solidFill>
                <a:srgbClr val="B58F7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7" name="Freeform 506">
                <a:extLst>
                  <a:ext uri="{FF2B5EF4-FFF2-40B4-BE49-F238E27FC236}">
                    <a16:creationId xmlns:a16="http://schemas.microsoft.com/office/drawing/2014/main" id="{B4D71E5B-517B-475C-AB09-CCD633A7C469}"/>
                  </a:ext>
                </a:extLst>
              </p:cNvPr>
              <p:cNvSpPr>
                <a:spLocks/>
              </p:cNvSpPr>
              <p:nvPr/>
            </p:nvSpPr>
            <p:spPr bwMode="auto">
              <a:xfrm>
                <a:off x="1633" y="1838"/>
                <a:ext cx="11" cy="51"/>
              </a:xfrm>
              <a:custGeom>
                <a:avLst/>
                <a:gdLst>
                  <a:gd name="T0" fmla="*/ 4 w 10"/>
                  <a:gd name="T1" fmla="*/ 0 h 45"/>
                  <a:gd name="T2" fmla="*/ 6 w 10"/>
                  <a:gd name="T3" fmla="*/ 45 h 45"/>
                  <a:gd name="T4" fmla="*/ 4 w 10"/>
                  <a:gd name="T5" fmla="*/ 0 h 45"/>
                </a:gdLst>
                <a:ahLst/>
                <a:cxnLst>
                  <a:cxn ang="0">
                    <a:pos x="T0" y="T1"/>
                  </a:cxn>
                  <a:cxn ang="0">
                    <a:pos x="T2" y="T3"/>
                  </a:cxn>
                  <a:cxn ang="0">
                    <a:pos x="T4" y="T5"/>
                  </a:cxn>
                </a:cxnLst>
                <a:rect l="0" t="0" r="r" b="b"/>
                <a:pathLst>
                  <a:path w="10" h="45">
                    <a:moveTo>
                      <a:pt x="4" y="0"/>
                    </a:moveTo>
                    <a:cubicBezTo>
                      <a:pt x="10" y="14"/>
                      <a:pt x="6" y="30"/>
                      <a:pt x="6" y="45"/>
                    </a:cubicBezTo>
                    <a:cubicBezTo>
                      <a:pt x="0" y="30"/>
                      <a:pt x="3" y="15"/>
                      <a:pt x="4" y="0"/>
                    </a:cubicBezTo>
                    <a:close/>
                  </a:path>
                </a:pathLst>
              </a:custGeom>
              <a:solidFill>
                <a:srgbClr val="B187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8" name="Freeform 507">
                <a:extLst>
                  <a:ext uri="{FF2B5EF4-FFF2-40B4-BE49-F238E27FC236}">
                    <a16:creationId xmlns:a16="http://schemas.microsoft.com/office/drawing/2014/main" id="{1ABFF106-4B9B-40EE-B0AB-E446144465B1}"/>
                  </a:ext>
                </a:extLst>
              </p:cNvPr>
              <p:cNvSpPr>
                <a:spLocks/>
              </p:cNvSpPr>
              <p:nvPr/>
            </p:nvSpPr>
            <p:spPr bwMode="auto">
              <a:xfrm>
                <a:off x="1432" y="961"/>
                <a:ext cx="108" cy="69"/>
              </a:xfrm>
              <a:custGeom>
                <a:avLst/>
                <a:gdLst>
                  <a:gd name="T0" fmla="*/ 86 w 96"/>
                  <a:gd name="T1" fmla="*/ 58 h 61"/>
                  <a:gd name="T2" fmla="*/ 70 w 96"/>
                  <a:gd name="T3" fmla="*/ 58 h 61"/>
                  <a:gd name="T4" fmla="*/ 58 w 96"/>
                  <a:gd name="T5" fmla="*/ 57 h 61"/>
                  <a:gd name="T6" fmla="*/ 6 w 96"/>
                  <a:gd name="T7" fmla="*/ 48 h 61"/>
                  <a:gd name="T8" fmla="*/ 16 w 96"/>
                  <a:gd name="T9" fmla="*/ 25 h 61"/>
                  <a:gd name="T10" fmla="*/ 16 w 96"/>
                  <a:gd name="T11" fmla="*/ 20 h 61"/>
                  <a:gd name="T12" fmla="*/ 26 w 96"/>
                  <a:gd name="T13" fmla="*/ 5 h 61"/>
                  <a:gd name="T14" fmla="*/ 26 w 96"/>
                  <a:gd name="T15" fmla="*/ 9 h 61"/>
                  <a:gd name="T16" fmla="*/ 46 w 96"/>
                  <a:gd name="T17" fmla="*/ 22 h 61"/>
                  <a:gd name="T18" fmla="*/ 47 w 96"/>
                  <a:gd name="T19" fmla="*/ 31 h 61"/>
                  <a:gd name="T20" fmla="*/ 54 w 96"/>
                  <a:gd name="T21" fmla="*/ 3 h 61"/>
                  <a:gd name="T22" fmla="*/ 68 w 96"/>
                  <a:gd name="T23" fmla="*/ 25 h 61"/>
                  <a:gd name="T24" fmla="*/ 72 w 96"/>
                  <a:gd name="T25" fmla="*/ 30 h 61"/>
                  <a:gd name="T26" fmla="*/ 73 w 96"/>
                  <a:gd name="T27" fmla="*/ 8 h 61"/>
                  <a:gd name="T28" fmla="*/ 81 w 96"/>
                  <a:gd name="T29" fmla="*/ 13 h 61"/>
                  <a:gd name="T30" fmla="*/ 95 w 96"/>
                  <a:gd name="T31" fmla="*/ 51 h 61"/>
                  <a:gd name="T32" fmla="*/ 86 w 96"/>
                  <a:gd name="T33" fmla="*/ 58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6" h="61">
                    <a:moveTo>
                      <a:pt x="86" y="58"/>
                    </a:moveTo>
                    <a:cubicBezTo>
                      <a:pt x="81" y="58"/>
                      <a:pt x="75" y="58"/>
                      <a:pt x="70" y="58"/>
                    </a:cubicBezTo>
                    <a:cubicBezTo>
                      <a:pt x="66" y="61"/>
                      <a:pt x="62" y="61"/>
                      <a:pt x="58" y="57"/>
                    </a:cubicBezTo>
                    <a:cubicBezTo>
                      <a:pt x="40" y="57"/>
                      <a:pt x="23" y="55"/>
                      <a:pt x="6" y="48"/>
                    </a:cubicBezTo>
                    <a:cubicBezTo>
                      <a:pt x="0" y="32"/>
                      <a:pt x="0" y="32"/>
                      <a:pt x="16" y="25"/>
                    </a:cubicBezTo>
                    <a:cubicBezTo>
                      <a:pt x="17" y="24"/>
                      <a:pt x="16" y="21"/>
                      <a:pt x="16" y="20"/>
                    </a:cubicBezTo>
                    <a:cubicBezTo>
                      <a:pt x="17" y="14"/>
                      <a:pt x="16" y="6"/>
                      <a:pt x="26" y="5"/>
                    </a:cubicBezTo>
                    <a:cubicBezTo>
                      <a:pt x="26" y="6"/>
                      <a:pt x="26" y="8"/>
                      <a:pt x="26" y="9"/>
                    </a:cubicBezTo>
                    <a:cubicBezTo>
                      <a:pt x="42" y="1"/>
                      <a:pt x="42" y="0"/>
                      <a:pt x="46" y="22"/>
                    </a:cubicBezTo>
                    <a:cubicBezTo>
                      <a:pt x="47" y="24"/>
                      <a:pt x="47" y="27"/>
                      <a:pt x="47" y="31"/>
                    </a:cubicBezTo>
                    <a:cubicBezTo>
                      <a:pt x="53" y="20"/>
                      <a:pt x="43" y="5"/>
                      <a:pt x="54" y="3"/>
                    </a:cubicBezTo>
                    <a:cubicBezTo>
                      <a:pt x="68" y="1"/>
                      <a:pt x="63" y="18"/>
                      <a:pt x="68" y="25"/>
                    </a:cubicBezTo>
                    <a:cubicBezTo>
                      <a:pt x="69" y="27"/>
                      <a:pt x="70" y="28"/>
                      <a:pt x="72" y="30"/>
                    </a:cubicBezTo>
                    <a:cubicBezTo>
                      <a:pt x="77" y="23"/>
                      <a:pt x="63" y="14"/>
                      <a:pt x="73" y="8"/>
                    </a:cubicBezTo>
                    <a:cubicBezTo>
                      <a:pt x="74" y="7"/>
                      <a:pt x="78" y="11"/>
                      <a:pt x="81" y="13"/>
                    </a:cubicBezTo>
                    <a:cubicBezTo>
                      <a:pt x="91" y="23"/>
                      <a:pt x="92" y="37"/>
                      <a:pt x="95" y="51"/>
                    </a:cubicBezTo>
                    <a:cubicBezTo>
                      <a:pt x="96" y="57"/>
                      <a:pt x="93" y="60"/>
                      <a:pt x="86" y="58"/>
                    </a:cubicBezTo>
                    <a:close/>
                  </a:path>
                </a:pathLst>
              </a:custGeom>
              <a:solidFill>
                <a:srgbClr val="DFC7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9" name="Freeform 508">
                <a:extLst>
                  <a:ext uri="{FF2B5EF4-FFF2-40B4-BE49-F238E27FC236}">
                    <a16:creationId xmlns:a16="http://schemas.microsoft.com/office/drawing/2014/main" id="{F158D0F0-9665-4891-BE2D-09D8D5D61C4E}"/>
                  </a:ext>
                </a:extLst>
              </p:cNvPr>
              <p:cNvSpPr>
                <a:spLocks/>
              </p:cNvSpPr>
              <p:nvPr/>
            </p:nvSpPr>
            <p:spPr bwMode="auto">
              <a:xfrm>
                <a:off x="1225" y="894"/>
                <a:ext cx="85" cy="107"/>
              </a:xfrm>
              <a:custGeom>
                <a:avLst/>
                <a:gdLst>
                  <a:gd name="T0" fmla="*/ 41 w 76"/>
                  <a:gd name="T1" fmla="*/ 96 h 96"/>
                  <a:gd name="T2" fmla="*/ 18 w 76"/>
                  <a:gd name="T3" fmla="*/ 96 h 96"/>
                  <a:gd name="T4" fmla="*/ 8 w 76"/>
                  <a:gd name="T5" fmla="*/ 79 h 96"/>
                  <a:gd name="T6" fmla="*/ 26 w 76"/>
                  <a:gd name="T7" fmla="*/ 14 h 96"/>
                  <a:gd name="T8" fmla="*/ 31 w 76"/>
                  <a:gd name="T9" fmla="*/ 2 h 96"/>
                  <a:gd name="T10" fmla="*/ 50 w 76"/>
                  <a:gd name="T11" fmla="*/ 9 h 96"/>
                  <a:gd name="T12" fmla="*/ 42 w 76"/>
                  <a:gd name="T13" fmla="*/ 63 h 96"/>
                  <a:gd name="T14" fmla="*/ 55 w 76"/>
                  <a:gd name="T15" fmla="*/ 14 h 96"/>
                  <a:gd name="T16" fmla="*/ 70 w 76"/>
                  <a:gd name="T17" fmla="*/ 17 h 96"/>
                  <a:gd name="T18" fmla="*/ 67 w 76"/>
                  <a:gd name="T19" fmla="*/ 57 h 96"/>
                  <a:gd name="T20" fmla="*/ 41 w 76"/>
                  <a:gd name="T21" fmla="*/ 96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6" h="96">
                    <a:moveTo>
                      <a:pt x="41" y="96"/>
                    </a:moveTo>
                    <a:cubicBezTo>
                      <a:pt x="34" y="96"/>
                      <a:pt x="26" y="96"/>
                      <a:pt x="18" y="96"/>
                    </a:cubicBezTo>
                    <a:cubicBezTo>
                      <a:pt x="7" y="95"/>
                      <a:pt x="0" y="93"/>
                      <a:pt x="8" y="79"/>
                    </a:cubicBezTo>
                    <a:cubicBezTo>
                      <a:pt x="20" y="59"/>
                      <a:pt x="22" y="36"/>
                      <a:pt x="26" y="14"/>
                    </a:cubicBezTo>
                    <a:cubicBezTo>
                      <a:pt x="27" y="10"/>
                      <a:pt x="26" y="5"/>
                      <a:pt x="31" y="2"/>
                    </a:cubicBezTo>
                    <a:cubicBezTo>
                      <a:pt x="39" y="0"/>
                      <a:pt x="45" y="3"/>
                      <a:pt x="50" y="9"/>
                    </a:cubicBezTo>
                    <a:cubicBezTo>
                      <a:pt x="55" y="29"/>
                      <a:pt x="46" y="46"/>
                      <a:pt x="42" y="63"/>
                    </a:cubicBezTo>
                    <a:cubicBezTo>
                      <a:pt x="49" y="48"/>
                      <a:pt x="48" y="30"/>
                      <a:pt x="55" y="14"/>
                    </a:cubicBezTo>
                    <a:cubicBezTo>
                      <a:pt x="61" y="12"/>
                      <a:pt x="67" y="6"/>
                      <a:pt x="70" y="17"/>
                    </a:cubicBezTo>
                    <a:cubicBezTo>
                      <a:pt x="76" y="31"/>
                      <a:pt x="73" y="45"/>
                      <a:pt x="67" y="57"/>
                    </a:cubicBezTo>
                    <a:cubicBezTo>
                      <a:pt x="60" y="71"/>
                      <a:pt x="53" y="85"/>
                      <a:pt x="41" y="96"/>
                    </a:cubicBezTo>
                    <a:close/>
                  </a:path>
                </a:pathLst>
              </a:custGeom>
              <a:solidFill>
                <a:srgbClr val="EFD6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0" name="Freeform 509">
                <a:extLst>
                  <a:ext uri="{FF2B5EF4-FFF2-40B4-BE49-F238E27FC236}">
                    <a16:creationId xmlns:a16="http://schemas.microsoft.com/office/drawing/2014/main" id="{522ADA59-86EF-41AD-ADC4-7AAB32BA84AE}"/>
                  </a:ext>
                </a:extLst>
              </p:cNvPr>
              <p:cNvSpPr>
                <a:spLocks/>
              </p:cNvSpPr>
              <p:nvPr/>
            </p:nvSpPr>
            <p:spPr bwMode="auto">
              <a:xfrm>
                <a:off x="1797" y="650"/>
                <a:ext cx="96" cy="267"/>
              </a:xfrm>
              <a:custGeom>
                <a:avLst/>
                <a:gdLst>
                  <a:gd name="T0" fmla="*/ 41 w 85"/>
                  <a:gd name="T1" fmla="*/ 170 h 238"/>
                  <a:gd name="T2" fmla="*/ 4 w 85"/>
                  <a:gd name="T3" fmla="*/ 238 h 238"/>
                  <a:gd name="T4" fmla="*/ 0 w 85"/>
                  <a:gd name="T5" fmla="*/ 237 h 238"/>
                  <a:gd name="T6" fmla="*/ 11 w 85"/>
                  <a:gd name="T7" fmla="*/ 197 h 238"/>
                  <a:gd name="T8" fmla="*/ 19 w 85"/>
                  <a:gd name="T9" fmla="*/ 191 h 238"/>
                  <a:gd name="T10" fmla="*/ 25 w 85"/>
                  <a:gd name="T11" fmla="*/ 183 h 238"/>
                  <a:gd name="T12" fmla="*/ 49 w 85"/>
                  <a:gd name="T13" fmla="*/ 101 h 238"/>
                  <a:gd name="T14" fmla="*/ 85 w 85"/>
                  <a:gd name="T15" fmla="*/ 0 h 238"/>
                  <a:gd name="T16" fmla="*/ 41 w 85"/>
                  <a:gd name="T17" fmla="*/ 171 h 238"/>
                  <a:gd name="T18" fmla="*/ 41 w 85"/>
                  <a:gd name="T19" fmla="*/ 170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5" h="238">
                    <a:moveTo>
                      <a:pt x="41" y="170"/>
                    </a:moveTo>
                    <a:cubicBezTo>
                      <a:pt x="23" y="189"/>
                      <a:pt x="13" y="213"/>
                      <a:pt x="4" y="238"/>
                    </a:cubicBezTo>
                    <a:cubicBezTo>
                      <a:pt x="3" y="238"/>
                      <a:pt x="1" y="238"/>
                      <a:pt x="0" y="237"/>
                    </a:cubicBezTo>
                    <a:cubicBezTo>
                      <a:pt x="3" y="224"/>
                      <a:pt x="7" y="210"/>
                      <a:pt x="11" y="197"/>
                    </a:cubicBezTo>
                    <a:cubicBezTo>
                      <a:pt x="12" y="193"/>
                      <a:pt x="12" y="193"/>
                      <a:pt x="19" y="191"/>
                    </a:cubicBezTo>
                    <a:cubicBezTo>
                      <a:pt x="22" y="190"/>
                      <a:pt x="23" y="186"/>
                      <a:pt x="25" y="183"/>
                    </a:cubicBezTo>
                    <a:cubicBezTo>
                      <a:pt x="38" y="157"/>
                      <a:pt x="44" y="129"/>
                      <a:pt x="49" y="101"/>
                    </a:cubicBezTo>
                    <a:cubicBezTo>
                      <a:pt x="55" y="66"/>
                      <a:pt x="65" y="31"/>
                      <a:pt x="85" y="0"/>
                    </a:cubicBezTo>
                    <a:cubicBezTo>
                      <a:pt x="62" y="55"/>
                      <a:pt x="55" y="114"/>
                      <a:pt x="41" y="171"/>
                    </a:cubicBezTo>
                    <a:lnTo>
                      <a:pt x="41" y="170"/>
                    </a:lnTo>
                    <a:close/>
                  </a:path>
                </a:pathLst>
              </a:custGeom>
              <a:solidFill>
                <a:srgbClr val="7257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1" name="Freeform 510">
                <a:extLst>
                  <a:ext uri="{FF2B5EF4-FFF2-40B4-BE49-F238E27FC236}">
                    <a16:creationId xmlns:a16="http://schemas.microsoft.com/office/drawing/2014/main" id="{FD33BA83-AAA8-4FA6-87EB-954C713047AF}"/>
                  </a:ext>
                </a:extLst>
              </p:cNvPr>
              <p:cNvSpPr>
                <a:spLocks/>
              </p:cNvSpPr>
              <p:nvPr/>
            </p:nvSpPr>
            <p:spPr bwMode="auto">
              <a:xfrm>
                <a:off x="1743" y="778"/>
                <a:ext cx="43" cy="90"/>
              </a:xfrm>
              <a:custGeom>
                <a:avLst/>
                <a:gdLst>
                  <a:gd name="T0" fmla="*/ 0 w 38"/>
                  <a:gd name="T1" fmla="*/ 60 h 80"/>
                  <a:gd name="T2" fmla="*/ 17 w 38"/>
                  <a:gd name="T3" fmla="*/ 12 h 80"/>
                  <a:gd name="T4" fmla="*/ 27 w 38"/>
                  <a:gd name="T5" fmla="*/ 7 h 80"/>
                  <a:gd name="T6" fmla="*/ 33 w 38"/>
                  <a:gd name="T7" fmla="*/ 0 h 80"/>
                  <a:gd name="T8" fmla="*/ 32 w 38"/>
                  <a:gd name="T9" fmla="*/ 16 h 80"/>
                  <a:gd name="T10" fmla="*/ 29 w 38"/>
                  <a:gd name="T11" fmla="*/ 32 h 80"/>
                  <a:gd name="T12" fmla="*/ 29 w 38"/>
                  <a:gd name="T13" fmla="*/ 32 h 80"/>
                  <a:gd name="T14" fmla="*/ 17 w 38"/>
                  <a:gd name="T15" fmla="*/ 80 h 80"/>
                  <a:gd name="T16" fmla="*/ 0 w 38"/>
                  <a:gd name="T17" fmla="*/ 6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80">
                    <a:moveTo>
                      <a:pt x="0" y="60"/>
                    </a:moveTo>
                    <a:cubicBezTo>
                      <a:pt x="7" y="44"/>
                      <a:pt x="13" y="29"/>
                      <a:pt x="17" y="12"/>
                    </a:cubicBezTo>
                    <a:cubicBezTo>
                      <a:pt x="20" y="5"/>
                      <a:pt x="20" y="5"/>
                      <a:pt x="27" y="7"/>
                    </a:cubicBezTo>
                    <a:cubicBezTo>
                      <a:pt x="28" y="7"/>
                      <a:pt x="31" y="2"/>
                      <a:pt x="33" y="0"/>
                    </a:cubicBezTo>
                    <a:cubicBezTo>
                      <a:pt x="38" y="6"/>
                      <a:pt x="34" y="11"/>
                      <a:pt x="32" y="16"/>
                    </a:cubicBezTo>
                    <a:cubicBezTo>
                      <a:pt x="30" y="21"/>
                      <a:pt x="23" y="25"/>
                      <a:pt x="29" y="32"/>
                    </a:cubicBezTo>
                    <a:cubicBezTo>
                      <a:pt x="29" y="32"/>
                      <a:pt x="29" y="32"/>
                      <a:pt x="29" y="32"/>
                    </a:cubicBezTo>
                    <a:cubicBezTo>
                      <a:pt x="34" y="50"/>
                      <a:pt x="27" y="66"/>
                      <a:pt x="17" y="80"/>
                    </a:cubicBezTo>
                    <a:cubicBezTo>
                      <a:pt x="8" y="76"/>
                      <a:pt x="3" y="69"/>
                      <a:pt x="0" y="60"/>
                    </a:cubicBezTo>
                    <a:close/>
                  </a:path>
                </a:pathLst>
              </a:custGeom>
              <a:solidFill>
                <a:srgbClr val="EFD7B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2" name="Freeform 511">
                <a:extLst>
                  <a:ext uri="{FF2B5EF4-FFF2-40B4-BE49-F238E27FC236}">
                    <a16:creationId xmlns:a16="http://schemas.microsoft.com/office/drawing/2014/main" id="{4F051C3A-2669-4657-9D2B-85BC9549DE80}"/>
                  </a:ext>
                </a:extLst>
              </p:cNvPr>
              <p:cNvSpPr>
                <a:spLocks/>
              </p:cNvSpPr>
              <p:nvPr/>
            </p:nvSpPr>
            <p:spPr bwMode="auto">
              <a:xfrm>
                <a:off x="1307" y="918"/>
                <a:ext cx="45" cy="95"/>
              </a:xfrm>
              <a:custGeom>
                <a:avLst/>
                <a:gdLst>
                  <a:gd name="T0" fmla="*/ 25 w 40"/>
                  <a:gd name="T1" fmla="*/ 79 h 84"/>
                  <a:gd name="T2" fmla="*/ 5 w 40"/>
                  <a:gd name="T3" fmla="*/ 78 h 84"/>
                  <a:gd name="T4" fmla="*/ 6 w 40"/>
                  <a:gd name="T5" fmla="*/ 61 h 84"/>
                  <a:gd name="T6" fmla="*/ 17 w 40"/>
                  <a:gd name="T7" fmla="*/ 16 h 84"/>
                  <a:gd name="T8" fmla="*/ 26 w 40"/>
                  <a:gd name="T9" fmla="*/ 0 h 84"/>
                  <a:gd name="T10" fmla="*/ 37 w 40"/>
                  <a:gd name="T11" fmla="*/ 3 h 84"/>
                  <a:gd name="T12" fmla="*/ 25 w 40"/>
                  <a:gd name="T13" fmla="*/ 79 h 84"/>
                </a:gdLst>
                <a:ahLst/>
                <a:cxnLst>
                  <a:cxn ang="0">
                    <a:pos x="T0" y="T1"/>
                  </a:cxn>
                  <a:cxn ang="0">
                    <a:pos x="T2" y="T3"/>
                  </a:cxn>
                  <a:cxn ang="0">
                    <a:pos x="T4" y="T5"/>
                  </a:cxn>
                  <a:cxn ang="0">
                    <a:pos x="T6" y="T7"/>
                  </a:cxn>
                  <a:cxn ang="0">
                    <a:pos x="T8" y="T9"/>
                  </a:cxn>
                  <a:cxn ang="0">
                    <a:pos x="T10" y="T11"/>
                  </a:cxn>
                  <a:cxn ang="0">
                    <a:pos x="T12" y="T13"/>
                  </a:cxn>
                </a:cxnLst>
                <a:rect l="0" t="0" r="r" b="b"/>
                <a:pathLst>
                  <a:path w="40" h="84">
                    <a:moveTo>
                      <a:pt x="25" y="79"/>
                    </a:moveTo>
                    <a:cubicBezTo>
                      <a:pt x="18" y="84"/>
                      <a:pt x="12" y="78"/>
                      <a:pt x="5" y="78"/>
                    </a:cubicBezTo>
                    <a:cubicBezTo>
                      <a:pt x="0" y="72"/>
                      <a:pt x="4" y="66"/>
                      <a:pt x="6" y="61"/>
                    </a:cubicBezTo>
                    <a:cubicBezTo>
                      <a:pt x="10" y="46"/>
                      <a:pt x="15" y="32"/>
                      <a:pt x="17" y="16"/>
                    </a:cubicBezTo>
                    <a:cubicBezTo>
                      <a:pt x="17" y="10"/>
                      <a:pt x="20" y="3"/>
                      <a:pt x="26" y="0"/>
                    </a:cubicBezTo>
                    <a:cubicBezTo>
                      <a:pt x="30" y="1"/>
                      <a:pt x="34" y="2"/>
                      <a:pt x="37" y="3"/>
                    </a:cubicBezTo>
                    <a:cubicBezTo>
                      <a:pt x="40" y="30"/>
                      <a:pt x="34" y="55"/>
                      <a:pt x="25" y="79"/>
                    </a:cubicBezTo>
                    <a:close/>
                  </a:path>
                </a:pathLst>
              </a:custGeom>
              <a:solidFill>
                <a:srgbClr val="F2D6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3" name="Freeform 512">
                <a:extLst>
                  <a:ext uri="{FF2B5EF4-FFF2-40B4-BE49-F238E27FC236}">
                    <a16:creationId xmlns:a16="http://schemas.microsoft.com/office/drawing/2014/main" id="{DCEA2881-A45C-4C36-AD00-8219EF96D501}"/>
                  </a:ext>
                </a:extLst>
              </p:cNvPr>
              <p:cNvSpPr>
                <a:spLocks/>
              </p:cNvSpPr>
              <p:nvPr/>
            </p:nvSpPr>
            <p:spPr bwMode="auto">
              <a:xfrm>
                <a:off x="1371" y="923"/>
                <a:ext cx="55" cy="94"/>
              </a:xfrm>
              <a:custGeom>
                <a:avLst/>
                <a:gdLst>
                  <a:gd name="T0" fmla="*/ 28 w 49"/>
                  <a:gd name="T1" fmla="*/ 82 h 84"/>
                  <a:gd name="T2" fmla="*/ 4 w 49"/>
                  <a:gd name="T3" fmla="*/ 79 h 84"/>
                  <a:gd name="T4" fmla="*/ 20 w 49"/>
                  <a:gd name="T5" fmla="*/ 11 h 84"/>
                  <a:gd name="T6" fmla="*/ 36 w 49"/>
                  <a:gd name="T7" fmla="*/ 16 h 84"/>
                  <a:gd name="T8" fmla="*/ 21 w 49"/>
                  <a:gd name="T9" fmla="*/ 65 h 84"/>
                  <a:gd name="T10" fmla="*/ 40 w 49"/>
                  <a:gd name="T11" fmla="*/ 23 h 84"/>
                  <a:gd name="T12" fmla="*/ 47 w 49"/>
                  <a:gd name="T13" fmla="*/ 23 h 84"/>
                  <a:gd name="T14" fmla="*/ 28 w 49"/>
                  <a:gd name="T15" fmla="*/ 82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9" h="84">
                    <a:moveTo>
                      <a:pt x="28" y="82"/>
                    </a:moveTo>
                    <a:cubicBezTo>
                      <a:pt x="20" y="83"/>
                      <a:pt x="12" y="84"/>
                      <a:pt x="4" y="79"/>
                    </a:cubicBezTo>
                    <a:cubicBezTo>
                      <a:pt x="0" y="54"/>
                      <a:pt x="10" y="32"/>
                      <a:pt x="20" y="11"/>
                    </a:cubicBezTo>
                    <a:cubicBezTo>
                      <a:pt x="25" y="13"/>
                      <a:pt x="34" y="0"/>
                      <a:pt x="36" y="16"/>
                    </a:cubicBezTo>
                    <a:cubicBezTo>
                      <a:pt x="27" y="31"/>
                      <a:pt x="25" y="49"/>
                      <a:pt x="21" y="65"/>
                    </a:cubicBezTo>
                    <a:cubicBezTo>
                      <a:pt x="28" y="52"/>
                      <a:pt x="26" y="33"/>
                      <a:pt x="40" y="23"/>
                    </a:cubicBezTo>
                    <a:cubicBezTo>
                      <a:pt x="42" y="23"/>
                      <a:pt x="45" y="23"/>
                      <a:pt x="47" y="23"/>
                    </a:cubicBezTo>
                    <a:cubicBezTo>
                      <a:pt x="49" y="45"/>
                      <a:pt x="41" y="64"/>
                      <a:pt x="28" y="82"/>
                    </a:cubicBezTo>
                    <a:close/>
                  </a:path>
                </a:pathLst>
              </a:custGeom>
              <a:solidFill>
                <a:srgbClr val="9572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4" name="Freeform 513">
                <a:extLst>
                  <a:ext uri="{FF2B5EF4-FFF2-40B4-BE49-F238E27FC236}">
                    <a16:creationId xmlns:a16="http://schemas.microsoft.com/office/drawing/2014/main" id="{64228CB6-C007-4AF7-9ED5-9552998AC131}"/>
                  </a:ext>
                </a:extLst>
              </p:cNvPr>
              <p:cNvSpPr>
                <a:spLocks/>
              </p:cNvSpPr>
              <p:nvPr/>
            </p:nvSpPr>
            <p:spPr bwMode="auto">
              <a:xfrm>
                <a:off x="1843" y="832"/>
                <a:ext cx="68" cy="166"/>
              </a:xfrm>
              <a:custGeom>
                <a:avLst/>
                <a:gdLst>
                  <a:gd name="T0" fmla="*/ 49 w 60"/>
                  <a:gd name="T1" fmla="*/ 16 h 148"/>
                  <a:gd name="T2" fmla="*/ 60 w 60"/>
                  <a:gd name="T3" fmla="*/ 0 h 148"/>
                  <a:gd name="T4" fmla="*/ 3 w 60"/>
                  <a:gd name="T5" fmla="*/ 148 h 148"/>
                  <a:gd name="T6" fmla="*/ 1 w 60"/>
                  <a:gd name="T7" fmla="*/ 141 h 148"/>
                  <a:gd name="T8" fmla="*/ 40 w 60"/>
                  <a:gd name="T9" fmla="*/ 49 h 148"/>
                  <a:gd name="T10" fmla="*/ 49 w 60"/>
                  <a:gd name="T11" fmla="*/ 16 h 148"/>
                </a:gdLst>
                <a:ahLst/>
                <a:cxnLst>
                  <a:cxn ang="0">
                    <a:pos x="T0" y="T1"/>
                  </a:cxn>
                  <a:cxn ang="0">
                    <a:pos x="T2" y="T3"/>
                  </a:cxn>
                  <a:cxn ang="0">
                    <a:pos x="T4" y="T5"/>
                  </a:cxn>
                  <a:cxn ang="0">
                    <a:pos x="T6" y="T7"/>
                  </a:cxn>
                  <a:cxn ang="0">
                    <a:pos x="T8" y="T9"/>
                  </a:cxn>
                  <a:cxn ang="0">
                    <a:pos x="T10" y="T11"/>
                  </a:cxn>
                </a:cxnLst>
                <a:rect l="0" t="0" r="r" b="b"/>
                <a:pathLst>
                  <a:path w="60" h="148">
                    <a:moveTo>
                      <a:pt x="49" y="16"/>
                    </a:moveTo>
                    <a:cubicBezTo>
                      <a:pt x="53" y="11"/>
                      <a:pt x="57" y="5"/>
                      <a:pt x="60" y="0"/>
                    </a:cubicBezTo>
                    <a:cubicBezTo>
                      <a:pt x="50" y="52"/>
                      <a:pt x="36" y="104"/>
                      <a:pt x="3" y="148"/>
                    </a:cubicBezTo>
                    <a:cubicBezTo>
                      <a:pt x="1" y="146"/>
                      <a:pt x="0" y="144"/>
                      <a:pt x="1" y="141"/>
                    </a:cubicBezTo>
                    <a:cubicBezTo>
                      <a:pt x="19" y="112"/>
                      <a:pt x="35" y="83"/>
                      <a:pt x="40" y="49"/>
                    </a:cubicBezTo>
                    <a:cubicBezTo>
                      <a:pt x="42" y="37"/>
                      <a:pt x="46" y="27"/>
                      <a:pt x="49" y="16"/>
                    </a:cubicBezTo>
                    <a:close/>
                  </a:path>
                </a:pathLst>
              </a:custGeom>
              <a:solidFill>
                <a:srgbClr val="6E4D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5" name="Freeform 514">
                <a:extLst>
                  <a:ext uri="{FF2B5EF4-FFF2-40B4-BE49-F238E27FC236}">
                    <a16:creationId xmlns:a16="http://schemas.microsoft.com/office/drawing/2014/main" id="{6EBED765-B6E4-400A-8935-6B52198AA88E}"/>
                  </a:ext>
                </a:extLst>
              </p:cNvPr>
              <p:cNvSpPr>
                <a:spLocks/>
              </p:cNvSpPr>
              <p:nvPr/>
            </p:nvSpPr>
            <p:spPr bwMode="auto">
              <a:xfrm>
                <a:off x="1271" y="913"/>
                <a:ext cx="47" cy="97"/>
              </a:xfrm>
              <a:custGeom>
                <a:avLst/>
                <a:gdLst>
                  <a:gd name="T0" fmla="*/ 0 w 42"/>
                  <a:gd name="T1" fmla="*/ 79 h 87"/>
                  <a:gd name="T2" fmla="*/ 19 w 42"/>
                  <a:gd name="T3" fmla="*/ 44 h 87"/>
                  <a:gd name="T4" fmla="*/ 29 w 42"/>
                  <a:gd name="T5" fmla="*/ 0 h 87"/>
                  <a:gd name="T6" fmla="*/ 37 w 42"/>
                  <a:gd name="T7" fmla="*/ 0 h 87"/>
                  <a:gd name="T8" fmla="*/ 29 w 42"/>
                  <a:gd name="T9" fmla="*/ 84 h 87"/>
                  <a:gd name="T10" fmla="*/ 6 w 42"/>
                  <a:gd name="T11" fmla="*/ 79 h 87"/>
                  <a:gd name="T12" fmla="*/ 18 w 42"/>
                  <a:gd name="T13" fmla="*/ 67 h 87"/>
                  <a:gd name="T14" fmla="*/ 6 w 42"/>
                  <a:gd name="T15" fmla="*/ 79 h 87"/>
                  <a:gd name="T16" fmla="*/ 0 w 42"/>
                  <a:gd name="T17" fmla="*/ 79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2" h="87">
                    <a:moveTo>
                      <a:pt x="0" y="79"/>
                    </a:moveTo>
                    <a:cubicBezTo>
                      <a:pt x="6" y="67"/>
                      <a:pt x="8" y="55"/>
                      <a:pt x="19" y="44"/>
                    </a:cubicBezTo>
                    <a:cubicBezTo>
                      <a:pt x="29" y="34"/>
                      <a:pt x="25" y="15"/>
                      <a:pt x="29" y="0"/>
                    </a:cubicBezTo>
                    <a:cubicBezTo>
                      <a:pt x="32" y="0"/>
                      <a:pt x="34" y="0"/>
                      <a:pt x="37" y="0"/>
                    </a:cubicBezTo>
                    <a:cubicBezTo>
                      <a:pt x="38" y="28"/>
                      <a:pt x="42" y="57"/>
                      <a:pt x="29" y="84"/>
                    </a:cubicBezTo>
                    <a:cubicBezTo>
                      <a:pt x="21" y="82"/>
                      <a:pt x="12" y="87"/>
                      <a:pt x="6" y="79"/>
                    </a:cubicBezTo>
                    <a:cubicBezTo>
                      <a:pt x="11" y="77"/>
                      <a:pt x="16" y="74"/>
                      <a:pt x="18" y="67"/>
                    </a:cubicBezTo>
                    <a:cubicBezTo>
                      <a:pt x="13" y="71"/>
                      <a:pt x="12" y="78"/>
                      <a:pt x="6" y="79"/>
                    </a:cubicBezTo>
                    <a:cubicBezTo>
                      <a:pt x="4" y="79"/>
                      <a:pt x="2" y="79"/>
                      <a:pt x="0" y="79"/>
                    </a:cubicBezTo>
                    <a:close/>
                  </a:path>
                </a:pathLst>
              </a:custGeom>
              <a:solidFill>
                <a:srgbClr val="9E7E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6" name="Freeform 515">
                <a:extLst>
                  <a:ext uri="{FF2B5EF4-FFF2-40B4-BE49-F238E27FC236}">
                    <a16:creationId xmlns:a16="http://schemas.microsoft.com/office/drawing/2014/main" id="{7828FC4F-B5AD-496C-8F97-C9319F9BFF83}"/>
                  </a:ext>
                </a:extLst>
              </p:cNvPr>
              <p:cNvSpPr>
                <a:spLocks/>
              </p:cNvSpPr>
              <p:nvPr/>
            </p:nvSpPr>
            <p:spPr bwMode="auto">
              <a:xfrm>
                <a:off x="1303" y="912"/>
                <a:ext cx="28" cy="95"/>
              </a:xfrm>
              <a:custGeom>
                <a:avLst/>
                <a:gdLst>
                  <a:gd name="T0" fmla="*/ 1 w 25"/>
                  <a:gd name="T1" fmla="*/ 85 h 85"/>
                  <a:gd name="T2" fmla="*/ 0 w 25"/>
                  <a:gd name="T3" fmla="*/ 83 h 85"/>
                  <a:gd name="T4" fmla="*/ 9 w 25"/>
                  <a:gd name="T5" fmla="*/ 1 h 85"/>
                  <a:gd name="T6" fmla="*/ 24 w 25"/>
                  <a:gd name="T7" fmla="*/ 5 h 85"/>
                  <a:gd name="T8" fmla="*/ 13 w 25"/>
                  <a:gd name="T9" fmla="*/ 71 h 85"/>
                  <a:gd name="T10" fmla="*/ 9 w 25"/>
                  <a:gd name="T11" fmla="*/ 84 h 85"/>
                  <a:gd name="T12" fmla="*/ 1 w 25"/>
                  <a:gd name="T13" fmla="*/ 85 h 85"/>
                </a:gdLst>
                <a:ahLst/>
                <a:cxnLst>
                  <a:cxn ang="0">
                    <a:pos x="T0" y="T1"/>
                  </a:cxn>
                  <a:cxn ang="0">
                    <a:pos x="T2" y="T3"/>
                  </a:cxn>
                  <a:cxn ang="0">
                    <a:pos x="T4" y="T5"/>
                  </a:cxn>
                  <a:cxn ang="0">
                    <a:pos x="T6" y="T7"/>
                  </a:cxn>
                  <a:cxn ang="0">
                    <a:pos x="T8" y="T9"/>
                  </a:cxn>
                  <a:cxn ang="0">
                    <a:pos x="T10" y="T11"/>
                  </a:cxn>
                  <a:cxn ang="0">
                    <a:pos x="T12" y="T13"/>
                  </a:cxn>
                </a:cxnLst>
                <a:rect l="0" t="0" r="r" b="b"/>
                <a:pathLst>
                  <a:path w="25" h="85">
                    <a:moveTo>
                      <a:pt x="1" y="85"/>
                    </a:moveTo>
                    <a:cubicBezTo>
                      <a:pt x="1" y="84"/>
                      <a:pt x="0" y="83"/>
                      <a:pt x="0" y="83"/>
                    </a:cubicBezTo>
                    <a:cubicBezTo>
                      <a:pt x="8" y="56"/>
                      <a:pt x="1" y="28"/>
                      <a:pt x="9" y="1"/>
                    </a:cubicBezTo>
                    <a:cubicBezTo>
                      <a:pt x="14" y="0"/>
                      <a:pt x="20" y="1"/>
                      <a:pt x="24" y="5"/>
                    </a:cubicBezTo>
                    <a:cubicBezTo>
                      <a:pt x="25" y="28"/>
                      <a:pt x="15" y="49"/>
                      <a:pt x="13" y="71"/>
                    </a:cubicBezTo>
                    <a:cubicBezTo>
                      <a:pt x="12" y="76"/>
                      <a:pt x="10" y="80"/>
                      <a:pt x="9" y="84"/>
                    </a:cubicBezTo>
                    <a:cubicBezTo>
                      <a:pt x="6" y="84"/>
                      <a:pt x="4" y="84"/>
                      <a:pt x="1" y="85"/>
                    </a:cubicBezTo>
                    <a:close/>
                  </a:path>
                </a:pathLst>
              </a:custGeom>
              <a:solidFill>
                <a:srgbClr val="EBCE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7" name="Freeform 516">
                <a:extLst>
                  <a:ext uri="{FF2B5EF4-FFF2-40B4-BE49-F238E27FC236}">
                    <a16:creationId xmlns:a16="http://schemas.microsoft.com/office/drawing/2014/main" id="{3C38AFB4-14CD-435F-8B45-7D8DFCAE1EFF}"/>
                  </a:ext>
                </a:extLst>
              </p:cNvPr>
              <p:cNvSpPr>
                <a:spLocks/>
              </p:cNvSpPr>
              <p:nvPr/>
            </p:nvSpPr>
            <p:spPr bwMode="auto">
              <a:xfrm>
                <a:off x="1359" y="932"/>
                <a:ext cx="35" cy="80"/>
              </a:xfrm>
              <a:custGeom>
                <a:avLst/>
                <a:gdLst>
                  <a:gd name="T0" fmla="*/ 31 w 31"/>
                  <a:gd name="T1" fmla="*/ 3 h 71"/>
                  <a:gd name="T2" fmla="*/ 15 w 31"/>
                  <a:gd name="T3" fmla="*/ 71 h 71"/>
                  <a:gd name="T4" fmla="*/ 3 w 31"/>
                  <a:gd name="T5" fmla="*/ 70 h 71"/>
                  <a:gd name="T6" fmla="*/ 20 w 31"/>
                  <a:gd name="T7" fmla="*/ 0 h 71"/>
                  <a:gd name="T8" fmla="*/ 31 w 31"/>
                  <a:gd name="T9" fmla="*/ 3 h 71"/>
                </a:gdLst>
                <a:ahLst/>
                <a:cxnLst>
                  <a:cxn ang="0">
                    <a:pos x="T0" y="T1"/>
                  </a:cxn>
                  <a:cxn ang="0">
                    <a:pos x="T2" y="T3"/>
                  </a:cxn>
                  <a:cxn ang="0">
                    <a:pos x="T4" y="T5"/>
                  </a:cxn>
                  <a:cxn ang="0">
                    <a:pos x="T6" y="T7"/>
                  </a:cxn>
                  <a:cxn ang="0">
                    <a:pos x="T8" y="T9"/>
                  </a:cxn>
                </a:cxnLst>
                <a:rect l="0" t="0" r="r" b="b"/>
                <a:pathLst>
                  <a:path w="31" h="71">
                    <a:moveTo>
                      <a:pt x="31" y="3"/>
                    </a:moveTo>
                    <a:cubicBezTo>
                      <a:pt x="30" y="27"/>
                      <a:pt x="18" y="48"/>
                      <a:pt x="15" y="71"/>
                    </a:cubicBezTo>
                    <a:cubicBezTo>
                      <a:pt x="11" y="71"/>
                      <a:pt x="7" y="71"/>
                      <a:pt x="3" y="70"/>
                    </a:cubicBezTo>
                    <a:cubicBezTo>
                      <a:pt x="0" y="45"/>
                      <a:pt x="3" y="20"/>
                      <a:pt x="20" y="0"/>
                    </a:cubicBezTo>
                    <a:cubicBezTo>
                      <a:pt x="24" y="1"/>
                      <a:pt x="27" y="2"/>
                      <a:pt x="31" y="3"/>
                    </a:cubicBezTo>
                    <a:close/>
                  </a:path>
                </a:pathLst>
              </a:custGeom>
              <a:solidFill>
                <a:srgbClr val="F3D8B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8" name="Freeform 517">
                <a:extLst>
                  <a:ext uri="{FF2B5EF4-FFF2-40B4-BE49-F238E27FC236}">
                    <a16:creationId xmlns:a16="http://schemas.microsoft.com/office/drawing/2014/main" id="{F535B9E9-C37E-4BB0-8DD2-8B8F1576935C}"/>
                  </a:ext>
                </a:extLst>
              </p:cNvPr>
              <p:cNvSpPr>
                <a:spLocks/>
              </p:cNvSpPr>
              <p:nvPr/>
            </p:nvSpPr>
            <p:spPr bwMode="auto">
              <a:xfrm>
                <a:off x="1545" y="979"/>
                <a:ext cx="62" cy="56"/>
              </a:xfrm>
              <a:custGeom>
                <a:avLst/>
                <a:gdLst>
                  <a:gd name="T0" fmla="*/ 48 w 55"/>
                  <a:gd name="T1" fmla="*/ 48 h 50"/>
                  <a:gd name="T2" fmla="*/ 22 w 55"/>
                  <a:gd name="T3" fmla="*/ 44 h 50"/>
                  <a:gd name="T4" fmla="*/ 12 w 55"/>
                  <a:gd name="T5" fmla="*/ 0 h 50"/>
                  <a:gd name="T6" fmla="*/ 33 w 55"/>
                  <a:gd name="T7" fmla="*/ 17 h 50"/>
                  <a:gd name="T8" fmla="*/ 48 w 55"/>
                  <a:gd name="T9" fmla="*/ 48 h 50"/>
                </a:gdLst>
                <a:ahLst/>
                <a:cxnLst>
                  <a:cxn ang="0">
                    <a:pos x="T0" y="T1"/>
                  </a:cxn>
                  <a:cxn ang="0">
                    <a:pos x="T2" y="T3"/>
                  </a:cxn>
                  <a:cxn ang="0">
                    <a:pos x="T4" y="T5"/>
                  </a:cxn>
                  <a:cxn ang="0">
                    <a:pos x="T6" y="T7"/>
                  </a:cxn>
                  <a:cxn ang="0">
                    <a:pos x="T8" y="T9"/>
                  </a:cxn>
                </a:cxnLst>
                <a:rect l="0" t="0" r="r" b="b"/>
                <a:pathLst>
                  <a:path w="55" h="50">
                    <a:moveTo>
                      <a:pt x="48" y="48"/>
                    </a:moveTo>
                    <a:cubicBezTo>
                      <a:pt x="39" y="50"/>
                      <a:pt x="31" y="44"/>
                      <a:pt x="22" y="44"/>
                    </a:cubicBezTo>
                    <a:cubicBezTo>
                      <a:pt x="12" y="31"/>
                      <a:pt x="0" y="18"/>
                      <a:pt x="12" y="0"/>
                    </a:cubicBezTo>
                    <a:cubicBezTo>
                      <a:pt x="22" y="2"/>
                      <a:pt x="31" y="5"/>
                      <a:pt x="33" y="17"/>
                    </a:cubicBezTo>
                    <a:cubicBezTo>
                      <a:pt x="38" y="27"/>
                      <a:pt x="55" y="31"/>
                      <a:pt x="48" y="48"/>
                    </a:cubicBezTo>
                    <a:close/>
                  </a:path>
                </a:pathLst>
              </a:custGeom>
              <a:solidFill>
                <a:srgbClr val="EFD4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9" name="Freeform 518">
                <a:extLst>
                  <a:ext uri="{FF2B5EF4-FFF2-40B4-BE49-F238E27FC236}">
                    <a16:creationId xmlns:a16="http://schemas.microsoft.com/office/drawing/2014/main" id="{33D54450-5395-4FA2-A670-AC9ABBE51FD7}"/>
                  </a:ext>
                </a:extLst>
              </p:cNvPr>
              <p:cNvSpPr>
                <a:spLocks/>
              </p:cNvSpPr>
              <p:nvPr/>
            </p:nvSpPr>
            <p:spPr bwMode="auto">
              <a:xfrm>
                <a:off x="1339" y="925"/>
                <a:ext cx="32" cy="88"/>
              </a:xfrm>
              <a:custGeom>
                <a:avLst/>
                <a:gdLst>
                  <a:gd name="T0" fmla="*/ 12 w 29"/>
                  <a:gd name="T1" fmla="*/ 76 h 78"/>
                  <a:gd name="T2" fmla="*/ 0 w 29"/>
                  <a:gd name="T3" fmla="*/ 73 h 78"/>
                  <a:gd name="T4" fmla="*/ 7 w 29"/>
                  <a:gd name="T5" fmla="*/ 29 h 78"/>
                  <a:gd name="T6" fmla="*/ 21 w 29"/>
                  <a:gd name="T7" fmla="*/ 0 h 78"/>
                  <a:gd name="T8" fmla="*/ 29 w 29"/>
                  <a:gd name="T9" fmla="*/ 5 h 78"/>
                  <a:gd name="T10" fmla="*/ 12 w 29"/>
                  <a:gd name="T11" fmla="*/ 76 h 78"/>
                </a:gdLst>
                <a:ahLst/>
                <a:cxnLst>
                  <a:cxn ang="0">
                    <a:pos x="T0" y="T1"/>
                  </a:cxn>
                  <a:cxn ang="0">
                    <a:pos x="T2" y="T3"/>
                  </a:cxn>
                  <a:cxn ang="0">
                    <a:pos x="T4" y="T5"/>
                  </a:cxn>
                  <a:cxn ang="0">
                    <a:pos x="T6" y="T7"/>
                  </a:cxn>
                  <a:cxn ang="0">
                    <a:pos x="T8" y="T9"/>
                  </a:cxn>
                  <a:cxn ang="0">
                    <a:pos x="T10" y="T11"/>
                  </a:cxn>
                </a:cxnLst>
                <a:rect l="0" t="0" r="r" b="b"/>
                <a:pathLst>
                  <a:path w="29" h="78">
                    <a:moveTo>
                      <a:pt x="12" y="76"/>
                    </a:moveTo>
                    <a:cubicBezTo>
                      <a:pt x="8" y="76"/>
                      <a:pt x="4" y="78"/>
                      <a:pt x="0" y="73"/>
                    </a:cubicBezTo>
                    <a:cubicBezTo>
                      <a:pt x="4" y="59"/>
                      <a:pt x="4" y="43"/>
                      <a:pt x="7" y="29"/>
                    </a:cubicBezTo>
                    <a:cubicBezTo>
                      <a:pt x="9" y="18"/>
                      <a:pt x="8" y="6"/>
                      <a:pt x="21" y="0"/>
                    </a:cubicBezTo>
                    <a:cubicBezTo>
                      <a:pt x="23" y="2"/>
                      <a:pt x="26" y="3"/>
                      <a:pt x="29" y="5"/>
                    </a:cubicBezTo>
                    <a:cubicBezTo>
                      <a:pt x="29" y="30"/>
                      <a:pt x="25" y="54"/>
                      <a:pt x="12" y="76"/>
                    </a:cubicBezTo>
                    <a:close/>
                  </a:path>
                </a:pathLst>
              </a:custGeom>
              <a:solidFill>
                <a:srgbClr val="F1D6B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0" name="Freeform 519">
                <a:extLst>
                  <a:ext uri="{FF2B5EF4-FFF2-40B4-BE49-F238E27FC236}">
                    <a16:creationId xmlns:a16="http://schemas.microsoft.com/office/drawing/2014/main" id="{176E1B37-131F-4F87-BAEB-C3FDF5D72495}"/>
                  </a:ext>
                </a:extLst>
              </p:cNvPr>
              <p:cNvSpPr>
                <a:spLocks/>
              </p:cNvSpPr>
              <p:nvPr/>
            </p:nvSpPr>
            <p:spPr bwMode="auto">
              <a:xfrm>
                <a:off x="1403" y="944"/>
                <a:ext cx="45" cy="74"/>
              </a:xfrm>
              <a:custGeom>
                <a:avLst/>
                <a:gdLst>
                  <a:gd name="T0" fmla="*/ 0 w 40"/>
                  <a:gd name="T1" fmla="*/ 63 h 66"/>
                  <a:gd name="T2" fmla="*/ 19 w 40"/>
                  <a:gd name="T3" fmla="*/ 4 h 66"/>
                  <a:gd name="T4" fmla="*/ 32 w 40"/>
                  <a:gd name="T5" fmla="*/ 24 h 66"/>
                  <a:gd name="T6" fmla="*/ 32 w 40"/>
                  <a:gd name="T7" fmla="*/ 27 h 66"/>
                  <a:gd name="T8" fmla="*/ 16 w 40"/>
                  <a:gd name="T9" fmla="*/ 61 h 66"/>
                  <a:gd name="T10" fmla="*/ 0 w 40"/>
                  <a:gd name="T11" fmla="*/ 63 h 66"/>
                </a:gdLst>
                <a:ahLst/>
                <a:cxnLst>
                  <a:cxn ang="0">
                    <a:pos x="T0" y="T1"/>
                  </a:cxn>
                  <a:cxn ang="0">
                    <a:pos x="T2" y="T3"/>
                  </a:cxn>
                  <a:cxn ang="0">
                    <a:pos x="T4" y="T5"/>
                  </a:cxn>
                  <a:cxn ang="0">
                    <a:pos x="T6" y="T7"/>
                  </a:cxn>
                  <a:cxn ang="0">
                    <a:pos x="T8" y="T9"/>
                  </a:cxn>
                  <a:cxn ang="0">
                    <a:pos x="T10" y="T11"/>
                  </a:cxn>
                </a:cxnLst>
                <a:rect l="0" t="0" r="r" b="b"/>
                <a:pathLst>
                  <a:path w="40" h="66">
                    <a:moveTo>
                      <a:pt x="0" y="63"/>
                    </a:moveTo>
                    <a:cubicBezTo>
                      <a:pt x="7" y="43"/>
                      <a:pt x="13" y="24"/>
                      <a:pt x="19" y="4"/>
                    </a:cubicBezTo>
                    <a:cubicBezTo>
                      <a:pt x="40" y="0"/>
                      <a:pt x="29" y="17"/>
                      <a:pt x="32" y="24"/>
                    </a:cubicBezTo>
                    <a:cubicBezTo>
                      <a:pt x="32" y="25"/>
                      <a:pt x="32" y="26"/>
                      <a:pt x="32" y="27"/>
                    </a:cubicBezTo>
                    <a:cubicBezTo>
                      <a:pt x="27" y="38"/>
                      <a:pt x="25" y="51"/>
                      <a:pt x="16" y="61"/>
                    </a:cubicBezTo>
                    <a:cubicBezTo>
                      <a:pt x="12" y="66"/>
                      <a:pt x="6" y="63"/>
                      <a:pt x="0" y="63"/>
                    </a:cubicBezTo>
                    <a:close/>
                  </a:path>
                </a:pathLst>
              </a:custGeom>
              <a:solidFill>
                <a:srgbClr val="F3D8B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1" name="Freeform 520">
                <a:extLst>
                  <a:ext uri="{FF2B5EF4-FFF2-40B4-BE49-F238E27FC236}">
                    <a16:creationId xmlns:a16="http://schemas.microsoft.com/office/drawing/2014/main" id="{E6D43810-E239-4F75-9F03-F2ACE2FBDBA8}"/>
                  </a:ext>
                </a:extLst>
              </p:cNvPr>
              <p:cNvSpPr>
                <a:spLocks/>
              </p:cNvSpPr>
              <p:nvPr/>
            </p:nvSpPr>
            <p:spPr bwMode="auto">
              <a:xfrm>
                <a:off x="1381" y="940"/>
                <a:ext cx="35" cy="73"/>
              </a:xfrm>
              <a:custGeom>
                <a:avLst/>
                <a:gdLst>
                  <a:gd name="T0" fmla="*/ 31 w 31"/>
                  <a:gd name="T1" fmla="*/ 8 h 65"/>
                  <a:gd name="T2" fmla="*/ 16 w 31"/>
                  <a:gd name="T3" fmla="*/ 55 h 65"/>
                  <a:gd name="T4" fmla="*/ 8 w 31"/>
                  <a:gd name="T5" fmla="*/ 64 h 65"/>
                  <a:gd name="T6" fmla="*/ 6 w 31"/>
                  <a:gd name="T7" fmla="*/ 53 h 65"/>
                  <a:gd name="T8" fmla="*/ 15 w 31"/>
                  <a:gd name="T9" fmla="*/ 14 h 65"/>
                  <a:gd name="T10" fmla="*/ 27 w 31"/>
                  <a:gd name="T11" fmla="*/ 1 h 65"/>
                  <a:gd name="T12" fmla="*/ 31 w 31"/>
                  <a:gd name="T13" fmla="*/ 8 h 65"/>
                </a:gdLst>
                <a:ahLst/>
                <a:cxnLst>
                  <a:cxn ang="0">
                    <a:pos x="T0" y="T1"/>
                  </a:cxn>
                  <a:cxn ang="0">
                    <a:pos x="T2" y="T3"/>
                  </a:cxn>
                  <a:cxn ang="0">
                    <a:pos x="T4" y="T5"/>
                  </a:cxn>
                  <a:cxn ang="0">
                    <a:pos x="T6" y="T7"/>
                  </a:cxn>
                  <a:cxn ang="0">
                    <a:pos x="T8" y="T9"/>
                  </a:cxn>
                  <a:cxn ang="0">
                    <a:pos x="T10" y="T11"/>
                  </a:cxn>
                  <a:cxn ang="0">
                    <a:pos x="T12" y="T13"/>
                  </a:cxn>
                </a:cxnLst>
                <a:rect l="0" t="0" r="r" b="b"/>
                <a:pathLst>
                  <a:path w="31" h="65">
                    <a:moveTo>
                      <a:pt x="31" y="8"/>
                    </a:moveTo>
                    <a:cubicBezTo>
                      <a:pt x="26" y="23"/>
                      <a:pt x="21" y="39"/>
                      <a:pt x="16" y="55"/>
                    </a:cubicBezTo>
                    <a:cubicBezTo>
                      <a:pt x="15" y="59"/>
                      <a:pt x="14" y="65"/>
                      <a:pt x="8" y="64"/>
                    </a:cubicBezTo>
                    <a:cubicBezTo>
                      <a:pt x="0" y="62"/>
                      <a:pt x="5" y="57"/>
                      <a:pt x="6" y="53"/>
                    </a:cubicBezTo>
                    <a:cubicBezTo>
                      <a:pt x="9" y="40"/>
                      <a:pt x="11" y="27"/>
                      <a:pt x="15" y="14"/>
                    </a:cubicBezTo>
                    <a:cubicBezTo>
                      <a:pt x="17" y="9"/>
                      <a:pt x="17" y="0"/>
                      <a:pt x="27" y="1"/>
                    </a:cubicBezTo>
                    <a:cubicBezTo>
                      <a:pt x="28" y="3"/>
                      <a:pt x="30" y="5"/>
                      <a:pt x="31" y="8"/>
                    </a:cubicBezTo>
                    <a:close/>
                  </a:path>
                </a:pathLst>
              </a:custGeom>
              <a:solidFill>
                <a:srgbClr val="F3D8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2" name="Freeform 521">
                <a:extLst>
                  <a:ext uri="{FF2B5EF4-FFF2-40B4-BE49-F238E27FC236}">
                    <a16:creationId xmlns:a16="http://schemas.microsoft.com/office/drawing/2014/main" id="{D8DD6F94-10C8-40C4-A2D6-45BD26F64498}"/>
                  </a:ext>
                </a:extLst>
              </p:cNvPr>
              <p:cNvSpPr>
                <a:spLocks/>
              </p:cNvSpPr>
              <p:nvPr/>
            </p:nvSpPr>
            <p:spPr bwMode="auto">
              <a:xfrm>
                <a:off x="1223" y="890"/>
                <a:ext cx="37" cy="114"/>
              </a:xfrm>
              <a:custGeom>
                <a:avLst/>
                <a:gdLst>
                  <a:gd name="T0" fmla="*/ 33 w 33"/>
                  <a:gd name="T1" fmla="*/ 5 h 101"/>
                  <a:gd name="T2" fmla="*/ 12 w 33"/>
                  <a:gd name="T3" fmla="*/ 84 h 101"/>
                  <a:gd name="T4" fmla="*/ 20 w 33"/>
                  <a:gd name="T5" fmla="*/ 99 h 101"/>
                  <a:gd name="T6" fmla="*/ 0 w 33"/>
                  <a:gd name="T7" fmla="*/ 96 h 101"/>
                  <a:gd name="T8" fmla="*/ 23 w 33"/>
                  <a:gd name="T9" fmla="*/ 27 h 101"/>
                  <a:gd name="T10" fmla="*/ 21 w 33"/>
                  <a:gd name="T11" fmla="*/ 0 h 101"/>
                  <a:gd name="T12" fmla="*/ 33 w 33"/>
                  <a:gd name="T13" fmla="*/ 5 h 101"/>
                </a:gdLst>
                <a:ahLst/>
                <a:cxnLst>
                  <a:cxn ang="0">
                    <a:pos x="T0" y="T1"/>
                  </a:cxn>
                  <a:cxn ang="0">
                    <a:pos x="T2" y="T3"/>
                  </a:cxn>
                  <a:cxn ang="0">
                    <a:pos x="T4" y="T5"/>
                  </a:cxn>
                  <a:cxn ang="0">
                    <a:pos x="T6" y="T7"/>
                  </a:cxn>
                  <a:cxn ang="0">
                    <a:pos x="T8" y="T9"/>
                  </a:cxn>
                  <a:cxn ang="0">
                    <a:pos x="T10" y="T11"/>
                  </a:cxn>
                  <a:cxn ang="0">
                    <a:pos x="T12" y="T13"/>
                  </a:cxn>
                </a:cxnLst>
                <a:rect l="0" t="0" r="r" b="b"/>
                <a:pathLst>
                  <a:path w="33" h="101">
                    <a:moveTo>
                      <a:pt x="33" y="5"/>
                    </a:moveTo>
                    <a:cubicBezTo>
                      <a:pt x="29" y="32"/>
                      <a:pt x="26" y="60"/>
                      <a:pt x="12" y="84"/>
                    </a:cubicBezTo>
                    <a:cubicBezTo>
                      <a:pt x="4" y="98"/>
                      <a:pt x="15" y="96"/>
                      <a:pt x="20" y="99"/>
                    </a:cubicBezTo>
                    <a:cubicBezTo>
                      <a:pt x="13" y="101"/>
                      <a:pt x="6" y="99"/>
                      <a:pt x="0" y="96"/>
                    </a:cubicBezTo>
                    <a:cubicBezTo>
                      <a:pt x="13" y="75"/>
                      <a:pt x="18" y="51"/>
                      <a:pt x="23" y="27"/>
                    </a:cubicBezTo>
                    <a:cubicBezTo>
                      <a:pt x="25" y="18"/>
                      <a:pt x="23" y="9"/>
                      <a:pt x="21" y="0"/>
                    </a:cubicBezTo>
                    <a:cubicBezTo>
                      <a:pt x="25" y="0"/>
                      <a:pt x="30" y="0"/>
                      <a:pt x="33" y="5"/>
                    </a:cubicBezTo>
                    <a:close/>
                  </a:path>
                </a:pathLst>
              </a:custGeom>
              <a:solidFill>
                <a:srgbClr val="8E70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3" name="Freeform 522">
                <a:extLst>
                  <a:ext uri="{FF2B5EF4-FFF2-40B4-BE49-F238E27FC236}">
                    <a16:creationId xmlns:a16="http://schemas.microsoft.com/office/drawing/2014/main" id="{CAED7EAA-ABDF-4A24-BAE6-1D74D069AC92}"/>
                  </a:ext>
                </a:extLst>
              </p:cNvPr>
              <p:cNvSpPr>
                <a:spLocks/>
              </p:cNvSpPr>
              <p:nvPr/>
            </p:nvSpPr>
            <p:spPr bwMode="auto">
              <a:xfrm>
                <a:off x="1425" y="954"/>
                <a:ext cx="37" cy="65"/>
              </a:xfrm>
              <a:custGeom>
                <a:avLst/>
                <a:gdLst>
                  <a:gd name="T0" fmla="*/ 32 w 33"/>
                  <a:gd name="T1" fmla="*/ 11 h 58"/>
                  <a:gd name="T2" fmla="*/ 26 w 33"/>
                  <a:gd name="T3" fmla="*/ 25 h 58"/>
                  <a:gd name="T4" fmla="*/ 17 w 33"/>
                  <a:gd name="T5" fmla="*/ 31 h 58"/>
                  <a:gd name="T6" fmla="*/ 12 w 33"/>
                  <a:gd name="T7" fmla="*/ 54 h 58"/>
                  <a:gd name="T8" fmla="*/ 0 w 33"/>
                  <a:gd name="T9" fmla="*/ 51 h 58"/>
                  <a:gd name="T10" fmla="*/ 12 w 33"/>
                  <a:gd name="T11" fmla="*/ 15 h 58"/>
                  <a:gd name="T12" fmla="*/ 12 w 33"/>
                  <a:gd name="T13" fmla="*/ 15 h 58"/>
                  <a:gd name="T14" fmla="*/ 24 w 33"/>
                  <a:gd name="T15" fmla="*/ 0 h 58"/>
                  <a:gd name="T16" fmla="*/ 32 w 33"/>
                  <a:gd name="T17" fmla="*/ 11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58">
                    <a:moveTo>
                      <a:pt x="32" y="11"/>
                    </a:moveTo>
                    <a:cubicBezTo>
                      <a:pt x="27" y="15"/>
                      <a:pt x="29" y="21"/>
                      <a:pt x="26" y="25"/>
                    </a:cubicBezTo>
                    <a:cubicBezTo>
                      <a:pt x="25" y="28"/>
                      <a:pt x="28" y="37"/>
                      <a:pt x="17" y="31"/>
                    </a:cubicBezTo>
                    <a:cubicBezTo>
                      <a:pt x="12" y="29"/>
                      <a:pt x="14" y="46"/>
                      <a:pt x="12" y="54"/>
                    </a:cubicBezTo>
                    <a:cubicBezTo>
                      <a:pt x="7" y="57"/>
                      <a:pt x="2" y="58"/>
                      <a:pt x="0" y="51"/>
                    </a:cubicBezTo>
                    <a:cubicBezTo>
                      <a:pt x="2" y="38"/>
                      <a:pt x="7" y="27"/>
                      <a:pt x="12" y="15"/>
                    </a:cubicBezTo>
                    <a:cubicBezTo>
                      <a:pt x="12" y="15"/>
                      <a:pt x="12" y="15"/>
                      <a:pt x="12" y="15"/>
                    </a:cubicBezTo>
                    <a:cubicBezTo>
                      <a:pt x="19" y="12"/>
                      <a:pt x="14" y="0"/>
                      <a:pt x="24" y="0"/>
                    </a:cubicBezTo>
                    <a:cubicBezTo>
                      <a:pt x="30" y="0"/>
                      <a:pt x="33" y="5"/>
                      <a:pt x="32" y="11"/>
                    </a:cubicBezTo>
                    <a:close/>
                  </a:path>
                </a:pathLst>
              </a:custGeom>
              <a:solidFill>
                <a:srgbClr val="EFD2B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4" name="Freeform 523">
                <a:extLst>
                  <a:ext uri="{FF2B5EF4-FFF2-40B4-BE49-F238E27FC236}">
                    <a16:creationId xmlns:a16="http://schemas.microsoft.com/office/drawing/2014/main" id="{DF6A6D3A-890C-4DCA-A8B6-F5E260221831}"/>
                  </a:ext>
                </a:extLst>
              </p:cNvPr>
              <p:cNvSpPr>
                <a:spLocks/>
              </p:cNvSpPr>
              <p:nvPr/>
            </p:nvSpPr>
            <p:spPr bwMode="auto">
              <a:xfrm>
                <a:off x="1335" y="921"/>
                <a:ext cx="27" cy="87"/>
              </a:xfrm>
              <a:custGeom>
                <a:avLst/>
                <a:gdLst>
                  <a:gd name="T0" fmla="*/ 24 w 24"/>
                  <a:gd name="T1" fmla="*/ 4 h 78"/>
                  <a:gd name="T2" fmla="*/ 12 w 24"/>
                  <a:gd name="T3" fmla="*/ 50 h 78"/>
                  <a:gd name="T4" fmla="*/ 3 w 24"/>
                  <a:gd name="T5" fmla="*/ 77 h 78"/>
                  <a:gd name="T6" fmla="*/ 2 w 24"/>
                  <a:gd name="T7" fmla="*/ 78 h 78"/>
                  <a:gd name="T8" fmla="*/ 0 w 24"/>
                  <a:gd name="T9" fmla="*/ 77 h 78"/>
                  <a:gd name="T10" fmla="*/ 12 w 24"/>
                  <a:gd name="T11" fmla="*/ 1 h 78"/>
                  <a:gd name="T12" fmla="*/ 24 w 24"/>
                  <a:gd name="T13" fmla="*/ 4 h 78"/>
                </a:gdLst>
                <a:ahLst/>
                <a:cxnLst>
                  <a:cxn ang="0">
                    <a:pos x="T0" y="T1"/>
                  </a:cxn>
                  <a:cxn ang="0">
                    <a:pos x="T2" y="T3"/>
                  </a:cxn>
                  <a:cxn ang="0">
                    <a:pos x="T4" y="T5"/>
                  </a:cxn>
                  <a:cxn ang="0">
                    <a:pos x="T6" y="T7"/>
                  </a:cxn>
                  <a:cxn ang="0">
                    <a:pos x="T8" y="T9"/>
                  </a:cxn>
                  <a:cxn ang="0">
                    <a:pos x="T10" y="T11"/>
                  </a:cxn>
                  <a:cxn ang="0">
                    <a:pos x="T12" y="T13"/>
                  </a:cxn>
                </a:cxnLst>
                <a:rect l="0" t="0" r="r" b="b"/>
                <a:pathLst>
                  <a:path w="24" h="78">
                    <a:moveTo>
                      <a:pt x="24" y="4"/>
                    </a:moveTo>
                    <a:cubicBezTo>
                      <a:pt x="11" y="17"/>
                      <a:pt x="15" y="35"/>
                      <a:pt x="12" y="50"/>
                    </a:cubicBezTo>
                    <a:cubicBezTo>
                      <a:pt x="11" y="60"/>
                      <a:pt x="8" y="69"/>
                      <a:pt x="3" y="77"/>
                    </a:cubicBezTo>
                    <a:cubicBezTo>
                      <a:pt x="2" y="78"/>
                      <a:pt x="2" y="78"/>
                      <a:pt x="2" y="78"/>
                    </a:cubicBezTo>
                    <a:cubicBezTo>
                      <a:pt x="0" y="77"/>
                      <a:pt x="0" y="77"/>
                      <a:pt x="0" y="77"/>
                    </a:cubicBezTo>
                    <a:cubicBezTo>
                      <a:pt x="0" y="51"/>
                      <a:pt x="7" y="26"/>
                      <a:pt x="12" y="1"/>
                    </a:cubicBezTo>
                    <a:cubicBezTo>
                      <a:pt x="16" y="1"/>
                      <a:pt x="21" y="0"/>
                      <a:pt x="24" y="4"/>
                    </a:cubicBezTo>
                    <a:close/>
                  </a:path>
                </a:pathLst>
              </a:custGeom>
              <a:solidFill>
                <a:srgbClr val="9D7A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5" name="Freeform 524">
                <a:extLst>
                  <a:ext uri="{FF2B5EF4-FFF2-40B4-BE49-F238E27FC236}">
                    <a16:creationId xmlns:a16="http://schemas.microsoft.com/office/drawing/2014/main" id="{35CCA651-6047-4464-BA48-1468184F348F}"/>
                  </a:ext>
                </a:extLst>
              </p:cNvPr>
              <p:cNvSpPr>
                <a:spLocks/>
              </p:cNvSpPr>
              <p:nvPr/>
            </p:nvSpPr>
            <p:spPr bwMode="auto">
              <a:xfrm>
                <a:off x="1587" y="988"/>
                <a:ext cx="36" cy="47"/>
              </a:xfrm>
              <a:custGeom>
                <a:avLst/>
                <a:gdLst>
                  <a:gd name="T0" fmla="*/ 32 w 32"/>
                  <a:gd name="T1" fmla="*/ 40 h 42"/>
                  <a:gd name="T2" fmla="*/ 21 w 32"/>
                  <a:gd name="T3" fmla="*/ 40 h 42"/>
                  <a:gd name="T4" fmla="*/ 11 w 32"/>
                  <a:gd name="T5" fmla="*/ 22 h 42"/>
                  <a:gd name="T6" fmla="*/ 10 w 32"/>
                  <a:gd name="T7" fmla="*/ 17 h 42"/>
                  <a:gd name="T8" fmla="*/ 1 w 32"/>
                  <a:gd name="T9" fmla="*/ 9 h 42"/>
                  <a:gd name="T10" fmla="*/ 8 w 32"/>
                  <a:gd name="T11" fmla="*/ 2 h 42"/>
                  <a:gd name="T12" fmla="*/ 24 w 32"/>
                  <a:gd name="T13" fmla="*/ 14 h 42"/>
                  <a:gd name="T14" fmla="*/ 32 w 32"/>
                  <a:gd name="T15" fmla="*/ 40 h 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 h="42">
                    <a:moveTo>
                      <a:pt x="32" y="40"/>
                    </a:moveTo>
                    <a:cubicBezTo>
                      <a:pt x="28" y="42"/>
                      <a:pt x="24" y="41"/>
                      <a:pt x="21" y="40"/>
                    </a:cubicBezTo>
                    <a:cubicBezTo>
                      <a:pt x="14" y="36"/>
                      <a:pt x="13" y="28"/>
                      <a:pt x="11" y="22"/>
                    </a:cubicBezTo>
                    <a:cubicBezTo>
                      <a:pt x="10" y="20"/>
                      <a:pt x="10" y="17"/>
                      <a:pt x="10" y="17"/>
                    </a:cubicBezTo>
                    <a:cubicBezTo>
                      <a:pt x="4" y="20"/>
                      <a:pt x="4" y="21"/>
                      <a:pt x="1" y="9"/>
                    </a:cubicBezTo>
                    <a:cubicBezTo>
                      <a:pt x="0" y="2"/>
                      <a:pt x="3" y="0"/>
                      <a:pt x="8" y="2"/>
                    </a:cubicBezTo>
                    <a:cubicBezTo>
                      <a:pt x="15" y="4"/>
                      <a:pt x="23" y="4"/>
                      <a:pt x="24" y="14"/>
                    </a:cubicBezTo>
                    <a:cubicBezTo>
                      <a:pt x="26" y="22"/>
                      <a:pt x="30" y="31"/>
                      <a:pt x="32" y="40"/>
                    </a:cubicBezTo>
                    <a:close/>
                  </a:path>
                </a:pathLst>
              </a:custGeom>
              <a:solidFill>
                <a:srgbClr val="EDD0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6" name="Freeform 525">
                <a:extLst>
                  <a:ext uri="{FF2B5EF4-FFF2-40B4-BE49-F238E27FC236}">
                    <a16:creationId xmlns:a16="http://schemas.microsoft.com/office/drawing/2014/main" id="{F8306F95-27CD-48D6-A05F-9A76686B1384}"/>
                  </a:ext>
                </a:extLst>
              </p:cNvPr>
              <p:cNvSpPr>
                <a:spLocks/>
              </p:cNvSpPr>
              <p:nvPr/>
            </p:nvSpPr>
            <p:spPr bwMode="auto">
              <a:xfrm>
                <a:off x="1205" y="881"/>
                <a:ext cx="28" cy="96"/>
              </a:xfrm>
              <a:custGeom>
                <a:avLst/>
                <a:gdLst>
                  <a:gd name="T0" fmla="*/ 25 w 25"/>
                  <a:gd name="T1" fmla="*/ 1 h 85"/>
                  <a:gd name="T2" fmla="*/ 0 w 25"/>
                  <a:gd name="T3" fmla="*/ 85 h 85"/>
                  <a:gd name="T4" fmla="*/ 19 w 25"/>
                  <a:gd name="T5" fmla="*/ 0 h 85"/>
                  <a:gd name="T6" fmla="*/ 25 w 25"/>
                  <a:gd name="T7" fmla="*/ 1 h 85"/>
                </a:gdLst>
                <a:ahLst/>
                <a:cxnLst>
                  <a:cxn ang="0">
                    <a:pos x="T0" y="T1"/>
                  </a:cxn>
                  <a:cxn ang="0">
                    <a:pos x="T2" y="T3"/>
                  </a:cxn>
                  <a:cxn ang="0">
                    <a:pos x="T4" y="T5"/>
                  </a:cxn>
                  <a:cxn ang="0">
                    <a:pos x="T6" y="T7"/>
                  </a:cxn>
                </a:cxnLst>
                <a:rect l="0" t="0" r="r" b="b"/>
                <a:pathLst>
                  <a:path w="25" h="85">
                    <a:moveTo>
                      <a:pt x="25" y="1"/>
                    </a:moveTo>
                    <a:cubicBezTo>
                      <a:pt x="17" y="29"/>
                      <a:pt x="15" y="58"/>
                      <a:pt x="0" y="85"/>
                    </a:cubicBezTo>
                    <a:cubicBezTo>
                      <a:pt x="6" y="56"/>
                      <a:pt x="12" y="28"/>
                      <a:pt x="19" y="0"/>
                    </a:cubicBezTo>
                    <a:cubicBezTo>
                      <a:pt x="21" y="0"/>
                      <a:pt x="23" y="1"/>
                      <a:pt x="25" y="1"/>
                    </a:cubicBezTo>
                    <a:close/>
                  </a:path>
                </a:pathLst>
              </a:custGeom>
              <a:solidFill>
                <a:srgbClr val="9270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7" name="Freeform 526">
                <a:extLst>
                  <a:ext uri="{FF2B5EF4-FFF2-40B4-BE49-F238E27FC236}">
                    <a16:creationId xmlns:a16="http://schemas.microsoft.com/office/drawing/2014/main" id="{18F2494D-0FDC-426C-83BF-92B35079B812}"/>
                  </a:ext>
                </a:extLst>
              </p:cNvPr>
              <p:cNvSpPr>
                <a:spLocks/>
              </p:cNvSpPr>
              <p:nvPr/>
            </p:nvSpPr>
            <p:spPr bwMode="auto">
              <a:xfrm>
                <a:off x="1530" y="969"/>
                <a:ext cx="32" cy="59"/>
              </a:xfrm>
              <a:custGeom>
                <a:avLst/>
                <a:gdLst>
                  <a:gd name="T0" fmla="*/ 23 w 29"/>
                  <a:gd name="T1" fmla="*/ 53 h 53"/>
                  <a:gd name="T2" fmla="*/ 21 w 29"/>
                  <a:gd name="T3" fmla="*/ 53 h 53"/>
                  <a:gd name="T4" fmla="*/ 19 w 29"/>
                  <a:gd name="T5" fmla="*/ 53 h 53"/>
                  <a:gd name="T6" fmla="*/ 0 w 29"/>
                  <a:gd name="T7" fmla="*/ 6 h 53"/>
                  <a:gd name="T8" fmla="*/ 12 w 29"/>
                  <a:gd name="T9" fmla="*/ 6 h 53"/>
                  <a:gd name="T10" fmla="*/ 23 w 29"/>
                  <a:gd name="T11" fmla="*/ 53 h 53"/>
                </a:gdLst>
                <a:ahLst/>
                <a:cxnLst>
                  <a:cxn ang="0">
                    <a:pos x="T0" y="T1"/>
                  </a:cxn>
                  <a:cxn ang="0">
                    <a:pos x="T2" y="T3"/>
                  </a:cxn>
                  <a:cxn ang="0">
                    <a:pos x="T4" y="T5"/>
                  </a:cxn>
                  <a:cxn ang="0">
                    <a:pos x="T6" y="T7"/>
                  </a:cxn>
                  <a:cxn ang="0">
                    <a:pos x="T8" y="T9"/>
                  </a:cxn>
                  <a:cxn ang="0">
                    <a:pos x="T10" y="T11"/>
                  </a:cxn>
                </a:cxnLst>
                <a:rect l="0" t="0" r="r" b="b"/>
                <a:pathLst>
                  <a:path w="29" h="53">
                    <a:moveTo>
                      <a:pt x="23" y="53"/>
                    </a:moveTo>
                    <a:cubicBezTo>
                      <a:pt x="21" y="53"/>
                      <a:pt x="21" y="53"/>
                      <a:pt x="21" y="53"/>
                    </a:cubicBezTo>
                    <a:cubicBezTo>
                      <a:pt x="19" y="53"/>
                      <a:pt x="19" y="53"/>
                      <a:pt x="19" y="53"/>
                    </a:cubicBezTo>
                    <a:cubicBezTo>
                      <a:pt x="3" y="41"/>
                      <a:pt x="1" y="24"/>
                      <a:pt x="0" y="6"/>
                    </a:cubicBezTo>
                    <a:cubicBezTo>
                      <a:pt x="4" y="0"/>
                      <a:pt x="8" y="6"/>
                      <a:pt x="12" y="6"/>
                    </a:cubicBezTo>
                    <a:cubicBezTo>
                      <a:pt x="25" y="21"/>
                      <a:pt x="29" y="41"/>
                      <a:pt x="23" y="53"/>
                    </a:cubicBezTo>
                    <a:close/>
                  </a:path>
                </a:pathLst>
              </a:custGeom>
              <a:solidFill>
                <a:srgbClr val="F1D5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8" name="Freeform 527">
                <a:extLst>
                  <a:ext uri="{FF2B5EF4-FFF2-40B4-BE49-F238E27FC236}">
                    <a16:creationId xmlns:a16="http://schemas.microsoft.com/office/drawing/2014/main" id="{14CD0DA9-46B4-4512-AA0D-ADC308915F5A}"/>
                  </a:ext>
                </a:extLst>
              </p:cNvPr>
              <p:cNvSpPr>
                <a:spLocks/>
              </p:cNvSpPr>
              <p:nvPr/>
            </p:nvSpPr>
            <p:spPr bwMode="auto">
              <a:xfrm>
                <a:off x="1675" y="1013"/>
                <a:ext cx="41" cy="32"/>
              </a:xfrm>
              <a:custGeom>
                <a:avLst/>
                <a:gdLst>
                  <a:gd name="T0" fmla="*/ 35 w 37"/>
                  <a:gd name="T1" fmla="*/ 26 h 29"/>
                  <a:gd name="T2" fmla="*/ 11 w 37"/>
                  <a:gd name="T3" fmla="*/ 23 h 29"/>
                  <a:gd name="T4" fmla="*/ 7 w 37"/>
                  <a:gd name="T5" fmla="*/ 0 h 29"/>
                  <a:gd name="T6" fmla="*/ 35 w 37"/>
                  <a:gd name="T7" fmla="*/ 26 h 29"/>
                </a:gdLst>
                <a:ahLst/>
                <a:cxnLst>
                  <a:cxn ang="0">
                    <a:pos x="T0" y="T1"/>
                  </a:cxn>
                  <a:cxn ang="0">
                    <a:pos x="T2" y="T3"/>
                  </a:cxn>
                  <a:cxn ang="0">
                    <a:pos x="T4" y="T5"/>
                  </a:cxn>
                  <a:cxn ang="0">
                    <a:pos x="T6" y="T7"/>
                  </a:cxn>
                </a:cxnLst>
                <a:rect l="0" t="0" r="r" b="b"/>
                <a:pathLst>
                  <a:path w="37" h="29">
                    <a:moveTo>
                      <a:pt x="35" y="26"/>
                    </a:moveTo>
                    <a:cubicBezTo>
                      <a:pt x="26" y="29"/>
                      <a:pt x="20" y="17"/>
                      <a:pt x="11" y="23"/>
                    </a:cubicBezTo>
                    <a:cubicBezTo>
                      <a:pt x="5" y="16"/>
                      <a:pt x="0" y="9"/>
                      <a:pt x="7" y="0"/>
                    </a:cubicBezTo>
                    <a:cubicBezTo>
                      <a:pt x="24" y="0"/>
                      <a:pt x="37" y="5"/>
                      <a:pt x="35" y="26"/>
                    </a:cubicBezTo>
                    <a:close/>
                  </a:path>
                </a:pathLst>
              </a:custGeom>
              <a:solidFill>
                <a:srgbClr val="E5C9A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9" name="Freeform 528">
                <a:extLst>
                  <a:ext uri="{FF2B5EF4-FFF2-40B4-BE49-F238E27FC236}">
                    <a16:creationId xmlns:a16="http://schemas.microsoft.com/office/drawing/2014/main" id="{74610850-10D5-4D95-BFF3-B6611EBBB4DB}"/>
                  </a:ext>
                </a:extLst>
              </p:cNvPr>
              <p:cNvSpPr>
                <a:spLocks/>
              </p:cNvSpPr>
              <p:nvPr/>
            </p:nvSpPr>
            <p:spPr bwMode="auto">
              <a:xfrm>
                <a:off x="1352" y="931"/>
                <a:ext cx="29" cy="79"/>
              </a:xfrm>
              <a:custGeom>
                <a:avLst/>
                <a:gdLst>
                  <a:gd name="T0" fmla="*/ 0 w 26"/>
                  <a:gd name="T1" fmla="*/ 71 h 71"/>
                  <a:gd name="T2" fmla="*/ 17 w 26"/>
                  <a:gd name="T3" fmla="*/ 0 h 71"/>
                  <a:gd name="T4" fmla="*/ 26 w 26"/>
                  <a:gd name="T5" fmla="*/ 1 h 71"/>
                  <a:gd name="T6" fmla="*/ 9 w 26"/>
                  <a:gd name="T7" fmla="*/ 71 h 71"/>
                  <a:gd name="T8" fmla="*/ 0 w 26"/>
                  <a:gd name="T9" fmla="*/ 71 h 71"/>
                </a:gdLst>
                <a:ahLst/>
                <a:cxnLst>
                  <a:cxn ang="0">
                    <a:pos x="T0" y="T1"/>
                  </a:cxn>
                  <a:cxn ang="0">
                    <a:pos x="T2" y="T3"/>
                  </a:cxn>
                  <a:cxn ang="0">
                    <a:pos x="T4" y="T5"/>
                  </a:cxn>
                  <a:cxn ang="0">
                    <a:pos x="T6" y="T7"/>
                  </a:cxn>
                  <a:cxn ang="0">
                    <a:pos x="T8" y="T9"/>
                  </a:cxn>
                </a:cxnLst>
                <a:rect l="0" t="0" r="r" b="b"/>
                <a:pathLst>
                  <a:path w="26" h="71">
                    <a:moveTo>
                      <a:pt x="0" y="71"/>
                    </a:moveTo>
                    <a:cubicBezTo>
                      <a:pt x="6" y="47"/>
                      <a:pt x="12" y="24"/>
                      <a:pt x="17" y="0"/>
                    </a:cubicBezTo>
                    <a:cubicBezTo>
                      <a:pt x="20" y="0"/>
                      <a:pt x="23" y="0"/>
                      <a:pt x="26" y="1"/>
                    </a:cubicBezTo>
                    <a:cubicBezTo>
                      <a:pt x="17" y="23"/>
                      <a:pt x="14" y="48"/>
                      <a:pt x="9" y="71"/>
                    </a:cubicBezTo>
                    <a:cubicBezTo>
                      <a:pt x="6" y="71"/>
                      <a:pt x="3" y="71"/>
                      <a:pt x="0" y="71"/>
                    </a:cubicBezTo>
                    <a:close/>
                  </a:path>
                </a:pathLst>
              </a:custGeom>
              <a:solidFill>
                <a:srgbClr val="9572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0" name="Freeform 529">
                <a:extLst>
                  <a:ext uri="{FF2B5EF4-FFF2-40B4-BE49-F238E27FC236}">
                    <a16:creationId xmlns:a16="http://schemas.microsoft.com/office/drawing/2014/main" id="{C368664F-0DE3-40C3-9EA2-078B8477CCC5}"/>
                  </a:ext>
                </a:extLst>
              </p:cNvPr>
              <p:cNvSpPr>
                <a:spLocks/>
              </p:cNvSpPr>
              <p:nvPr/>
            </p:nvSpPr>
            <p:spPr bwMode="auto">
              <a:xfrm>
                <a:off x="1543" y="974"/>
                <a:ext cx="27" cy="54"/>
              </a:xfrm>
              <a:custGeom>
                <a:avLst/>
                <a:gdLst>
                  <a:gd name="T0" fmla="*/ 11 w 24"/>
                  <a:gd name="T1" fmla="*/ 48 h 48"/>
                  <a:gd name="T2" fmla="*/ 0 w 24"/>
                  <a:gd name="T3" fmla="*/ 1 h 48"/>
                  <a:gd name="T4" fmla="*/ 14 w 24"/>
                  <a:gd name="T5" fmla="*/ 4 h 48"/>
                  <a:gd name="T6" fmla="*/ 24 w 24"/>
                  <a:gd name="T7" fmla="*/ 48 h 48"/>
                  <a:gd name="T8" fmla="*/ 11 w 24"/>
                  <a:gd name="T9" fmla="*/ 48 h 48"/>
                </a:gdLst>
                <a:ahLst/>
                <a:cxnLst>
                  <a:cxn ang="0">
                    <a:pos x="T0" y="T1"/>
                  </a:cxn>
                  <a:cxn ang="0">
                    <a:pos x="T2" y="T3"/>
                  </a:cxn>
                  <a:cxn ang="0">
                    <a:pos x="T4" y="T5"/>
                  </a:cxn>
                  <a:cxn ang="0">
                    <a:pos x="T6" y="T7"/>
                  </a:cxn>
                  <a:cxn ang="0">
                    <a:pos x="T8" y="T9"/>
                  </a:cxn>
                </a:cxnLst>
                <a:rect l="0" t="0" r="r" b="b"/>
                <a:pathLst>
                  <a:path w="24" h="48">
                    <a:moveTo>
                      <a:pt x="11" y="48"/>
                    </a:moveTo>
                    <a:cubicBezTo>
                      <a:pt x="14" y="31"/>
                      <a:pt x="4" y="17"/>
                      <a:pt x="0" y="1"/>
                    </a:cubicBezTo>
                    <a:cubicBezTo>
                      <a:pt x="5" y="2"/>
                      <a:pt x="10" y="0"/>
                      <a:pt x="14" y="4"/>
                    </a:cubicBezTo>
                    <a:cubicBezTo>
                      <a:pt x="9" y="20"/>
                      <a:pt x="22" y="33"/>
                      <a:pt x="24" y="48"/>
                    </a:cubicBezTo>
                    <a:cubicBezTo>
                      <a:pt x="19" y="48"/>
                      <a:pt x="15" y="48"/>
                      <a:pt x="11" y="48"/>
                    </a:cubicBezTo>
                    <a:close/>
                  </a:path>
                </a:pathLst>
              </a:custGeom>
              <a:solidFill>
                <a:srgbClr val="9A75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1" name="Freeform 530">
                <a:extLst>
                  <a:ext uri="{FF2B5EF4-FFF2-40B4-BE49-F238E27FC236}">
                    <a16:creationId xmlns:a16="http://schemas.microsoft.com/office/drawing/2014/main" id="{5732924E-D5E4-4956-98C0-C949533C459D}"/>
                  </a:ext>
                </a:extLst>
              </p:cNvPr>
              <p:cNvSpPr>
                <a:spLocks/>
              </p:cNvSpPr>
              <p:nvPr/>
            </p:nvSpPr>
            <p:spPr bwMode="auto">
              <a:xfrm>
                <a:off x="1523" y="976"/>
                <a:ext cx="28" cy="56"/>
              </a:xfrm>
              <a:custGeom>
                <a:avLst/>
                <a:gdLst>
                  <a:gd name="T0" fmla="*/ 6 w 25"/>
                  <a:gd name="T1" fmla="*/ 0 h 50"/>
                  <a:gd name="T2" fmla="*/ 25 w 25"/>
                  <a:gd name="T3" fmla="*/ 47 h 50"/>
                  <a:gd name="T4" fmla="*/ 5 w 25"/>
                  <a:gd name="T5" fmla="*/ 45 h 50"/>
                  <a:gd name="T6" fmla="*/ 10 w 25"/>
                  <a:gd name="T7" fmla="*/ 38 h 50"/>
                  <a:gd name="T8" fmla="*/ 0 w 25"/>
                  <a:gd name="T9" fmla="*/ 0 h 50"/>
                  <a:gd name="T10" fmla="*/ 6 w 25"/>
                  <a:gd name="T11" fmla="*/ 0 h 50"/>
                </a:gdLst>
                <a:ahLst/>
                <a:cxnLst>
                  <a:cxn ang="0">
                    <a:pos x="T0" y="T1"/>
                  </a:cxn>
                  <a:cxn ang="0">
                    <a:pos x="T2" y="T3"/>
                  </a:cxn>
                  <a:cxn ang="0">
                    <a:pos x="T4" y="T5"/>
                  </a:cxn>
                  <a:cxn ang="0">
                    <a:pos x="T6" y="T7"/>
                  </a:cxn>
                  <a:cxn ang="0">
                    <a:pos x="T8" y="T9"/>
                  </a:cxn>
                  <a:cxn ang="0">
                    <a:pos x="T10" y="T11"/>
                  </a:cxn>
                </a:cxnLst>
                <a:rect l="0" t="0" r="r" b="b"/>
                <a:pathLst>
                  <a:path w="25" h="50">
                    <a:moveTo>
                      <a:pt x="6" y="0"/>
                    </a:moveTo>
                    <a:cubicBezTo>
                      <a:pt x="13" y="15"/>
                      <a:pt x="14" y="33"/>
                      <a:pt x="25" y="47"/>
                    </a:cubicBezTo>
                    <a:cubicBezTo>
                      <a:pt x="18" y="47"/>
                      <a:pt x="11" y="50"/>
                      <a:pt x="5" y="45"/>
                    </a:cubicBezTo>
                    <a:cubicBezTo>
                      <a:pt x="9" y="44"/>
                      <a:pt x="12" y="44"/>
                      <a:pt x="10" y="38"/>
                    </a:cubicBezTo>
                    <a:cubicBezTo>
                      <a:pt x="6" y="25"/>
                      <a:pt x="3" y="13"/>
                      <a:pt x="0" y="0"/>
                    </a:cubicBezTo>
                    <a:cubicBezTo>
                      <a:pt x="2" y="0"/>
                      <a:pt x="4" y="0"/>
                      <a:pt x="6" y="0"/>
                    </a:cubicBezTo>
                    <a:close/>
                  </a:path>
                </a:pathLst>
              </a:custGeom>
              <a:solidFill>
                <a:srgbClr val="9A75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2" name="Freeform 531">
                <a:extLst>
                  <a:ext uri="{FF2B5EF4-FFF2-40B4-BE49-F238E27FC236}">
                    <a16:creationId xmlns:a16="http://schemas.microsoft.com/office/drawing/2014/main" id="{600F11E2-5ECA-4110-A4D0-7916DD32FA1E}"/>
                  </a:ext>
                </a:extLst>
              </p:cNvPr>
              <p:cNvSpPr>
                <a:spLocks/>
              </p:cNvSpPr>
              <p:nvPr/>
            </p:nvSpPr>
            <p:spPr bwMode="auto">
              <a:xfrm>
                <a:off x="1314" y="917"/>
                <a:ext cx="22" cy="74"/>
              </a:xfrm>
              <a:custGeom>
                <a:avLst/>
                <a:gdLst>
                  <a:gd name="T0" fmla="*/ 3 w 20"/>
                  <a:gd name="T1" fmla="*/ 66 h 66"/>
                  <a:gd name="T2" fmla="*/ 14 w 20"/>
                  <a:gd name="T3" fmla="*/ 0 h 66"/>
                  <a:gd name="T4" fmla="*/ 20 w 20"/>
                  <a:gd name="T5" fmla="*/ 1 h 66"/>
                  <a:gd name="T6" fmla="*/ 3 w 20"/>
                  <a:gd name="T7" fmla="*/ 66 h 66"/>
                </a:gdLst>
                <a:ahLst/>
                <a:cxnLst>
                  <a:cxn ang="0">
                    <a:pos x="T0" y="T1"/>
                  </a:cxn>
                  <a:cxn ang="0">
                    <a:pos x="T2" y="T3"/>
                  </a:cxn>
                  <a:cxn ang="0">
                    <a:pos x="T4" y="T5"/>
                  </a:cxn>
                  <a:cxn ang="0">
                    <a:pos x="T6" y="T7"/>
                  </a:cxn>
                </a:cxnLst>
                <a:rect l="0" t="0" r="r" b="b"/>
                <a:pathLst>
                  <a:path w="20" h="66">
                    <a:moveTo>
                      <a:pt x="3" y="66"/>
                    </a:moveTo>
                    <a:cubicBezTo>
                      <a:pt x="0" y="43"/>
                      <a:pt x="9" y="22"/>
                      <a:pt x="14" y="0"/>
                    </a:cubicBezTo>
                    <a:cubicBezTo>
                      <a:pt x="16" y="0"/>
                      <a:pt x="18" y="1"/>
                      <a:pt x="20" y="1"/>
                    </a:cubicBezTo>
                    <a:cubicBezTo>
                      <a:pt x="14" y="22"/>
                      <a:pt x="14" y="46"/>
                      <a:pt x="3" y="66"/>
                    </a:cubicBezTo>
                    <a:close/>
                  </a:path>
                </a:pathLst>
              </a:custGeom>
              <a:solidFill>
                <a:srgbClr val="8D6E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3" name="Freeform 532">
                <a:extLst>
                  <a:ext uri="{FF2B5EF4-FFF2-40B4-BE49-F238E27FC236}">
                    <a16:creationId xmlns:a16="http://schemas.microsoft.com/office/drawing/2014/main" id="{402EE690-01D7-4221-B0C2-C067371FD730}"/>
                  </a:ext>
                </a:extLst>
              </p:cNvPr>
              <p:cNvSpPr>
                <a:spLocks/>
              </p:cNvSpPr>
              <p:nvPr/>
            </p:nvSpPr>
            <p:spPr bwMode="auto">
              <a:xfrm>
                <a:off x="1269" y="904"/>
                <a:ext cx="18" cy="69"/>
              </a:xfrm>
              <a:custGeom>
                <a:avLst/>
                <a:gdLst>
                  <a:gd name="T0" fmla="*/ 16 w 16"/>
                  <a:gd name="T1" fmla="*/ 5 h 62"/>
                  <a:gd name="T2" fmla="*/ 0 w 16"/>
                  <a:gd name="T3" fmla="*/ 62 h 62"/>
                  <a:gd name="T4" fmla="*/ 11 w 16"/>
                  <a:gd name="T5" fmla="*/ 0 h 62"/>
                  <a:gd name="T6" fmla="*/ 16 w 16"/>
                  <a:gd name="T7" fmla="*/ 5 h 62"/>
                </a:gdLst>
                <a:ahLst/>
                <a:cxnLst>
                  <a:cxn ang="0">
                    <a:pos x="T0" y="T1"/>
                  </a:cxn>
                  <a:cxn ang="0">
                    <a:pos x="T2" y="T3"/>
                  </a:cxn>
                  <a:cxn ang="0">
                    <a:pos x="T4" y="T5"/>
                  </a:cxn>
                  <a:cxn ang="0">
                    <a:pos x="T6" y="T7"/>
                  </a:cxn>
                </a:cxnLst>
                <a:rect l="0" t="0" r="r" b="b"/>
                <a:pathLst>
                  <a:path w="16" h="62">
                    <a:moveTo>
                      <a:pt x="16" y="5"/>
                    </a:moveTo>
                    <a:cubicBezTo>
                      <a:pt x="15" y="25"/>
                      <a:pt x="11" y="45"/>
                      <a:pt x="0" y="62"/>
                    </a:cubicBezTo>
                    <a:cubicBezTo>
                      <a:pt x="3" y="42"/>
                      <a:pt x="7" y="21"/>
                      <a:pt x="11" y="0"/>
                    </a:cubicBezTo>
                    <a:cubicBezTo>
                      <a:pt x="13" y="2"/>
                      <a:pt x="14" y="3"/>
                      <a:pt x="16" y="5"/>
                    </a:cubicBezTo>
                    <a:close/>
                  </a:path>
                </a:pathLst>
              </a:custGeom>
              <a:solidFill>
                <a:srgbClr val="83674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4" name="Freeform 533">
                <a:extLst>
                  <a:ext uri="{FF2B5EF4-FFF2-40B4-BE49-F238E27FC236}">
                    <a16:creationId xmlns:a16="http://schemas.microsoft.com/office/drawing/2014/main" id="{E71AE69F-E12F-4DCD-9851-4065B0E5586D}"/>
                  </a:ext>
                </a:extLst>
              </p:cNvPr>
              <p:cNvSpPr>
                <a:spLocks/>
              </p:cNvSpPr>
              <p:nvPr/>
            </p:nvSpPr>
            <p:spPr bwMode="auto">
              <a:xfrm>
                <a:off x="1622" y="997"/>
                <a:ext cx="27" cy="47"/>
              </a:xfrm>
              <a:custGeom>
                <a:avLst/>
                <a:gdLst>
                  <a:gd name="T0" fmla="*/ 17 w 24"/>
                  <a:gd name="T1" fmla="*/ 33 h 42"/>
                  <a:gd name="T2" fmla="*/ 5 w 24"/>
                  <a:gd name="T3" fmla="*/ 32 h 42"/>
                  <a:gd name="T4" fmla="*/ 1 w 24"/>
                  <a:gd name="T5" fmla="*/ 9 h 42"/>
                  <a:gd name="T6" fmla="*/ 10 w 24"/>
                  <a:gd name="T7" fmla="*/ 5 h 42"/>
                  <a:gd name="T8" fmla="*/ 17 w 24"/>
                  <a:gd name="T9" fmla="*/ 33 h 42"/>
                </a:gdLst>
                <a:ahLst/>
                <a:cxnLst>
                  <a:cxn ang="0">
                    <a:pos x="T0" y="T1"/>
                  </a:cxn>
                  <a:cxn ang="0">
                    <a:pos x="T2" y="T3"/>
                  </a:cxn>
                  <a:cxn ang="0">
                    <a:pos x="T4" y="T5"/>
                  </a:cxn>
                  <a:cxn ang="0">
                    <a:pos x="T6" y="T7"/>
                  </a:cxn>
                  <a:cxn ang="0">
                    <a:pos x="T8" y="T9"/>
                  </a:cxn>
                </a:cxnLst>
                <a:rect l="0" t="0" r="r" b="b"/>
                <a:pathLst>
                  <a:path w="24" h="42">
                    <a:moveTo>
                      <a:pt x="17" y="33"/>
                    </a:moveTo>
                    <a:cubicBezTo>
                      <a:pt x="13" y="34"/>
                      <a:pt x="8" y="42"/>
                      <a:pt x="5" y="32"/>
                    </a:cubicBezTo>
                    <a:cubicBezTo>
                      <a:pt x="3" y="25"/>
                      <a:pt x="2" y="17"/>
                      <a:pt x="1" y="9"/>
                    </a:cubicBezTo>
                    <a:cubicBezTo>
                      <a:pt x="0" y="0"/>
                      <a:pt x="6" y="3"/>
                      <a:pt x="10" y="5"/>
                    </a:cubicBezTo>
                    <a:cubicBezTo>
                      <a:pt x="18" y="13"/>
                      <a:pt x="24" y="21"/>
                      <a:pt x="17" y="33"/>
                    </a:cubicBezTo>
                    <a:close/>
                  </a:path>
                </a:pathLst>
              </a:custGeom>
              <a:solidFill>
                <a:srgbClr val="EACC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5" name="Freeform 534">
                <a:extLst>
                  <a:ext uri="{FF2B5EF4-FFF2-40B4-BE49-F238E27FC236}">
                    <a16:creationId xmlns:a16="http://schemas.microsoft.com/office/drawing/2014/main" id="{0A27F5EA-6057-4536-B157-00049D741757}"/>
                  </a:ext>
                </a:extLst>
              </p:cNvPr>
              <p:cNvSpPr>
                <a:spLocks/>
              </p:cNvSpPr>
              <p:nvPr/>
            </p:nvSpPr>
            <p:spPr bwMode="auto">
              <a:xfrm>
                <a:off x="1714" y="1022"/>
                <a:ext cx="34" cy="25"/>
              </a:xfrm>
              <a:custGeom>
                <a:avLst/>
                <a:gdLst>
                  <a:gd name="T0" fmla="*/ 28 w 30"/>
                  <a:gd name="T1" fmla="*/ 18 h 23"/>
                  <a:gd name="T2" fmla="*/ 6 w 30"/>
                  <a:gd name="T3" fmla="*/ 14 h 23"/>
                  <a:gd name="T4" fmla="*/ 9 w 30"/>
                  <a:gd name="T5" fmla="*/ 1 h 23"/>
                  <a:gd name="T6" fmla="*/ 28 w 30"/>
                  <a:gd name="T7" fmla="*/ 18 h 23"/>
                </a:gdLst>
                <a:ahLst/>
                <a:cxnLst>
                  <a:cxn ang="0">
                    <a:pos x="T0" y="T1"/>
                  </a:cxn>
                  <a:cxn ang="0">
                    <a:pos x="T2" y="T3"/>
                  </a:cxn>
                  <a:cxn ang="0">
                    <a:pos x="T4" y="T5"/>
                  </a:cxn>
                  <a:cxn ang="0">
                    <a:pos x="T6" y="T7"/>
                  </a:cxn>
                </a:cxnLst>
                <a:rect l="0" t="0" r="r" b="b"/>
                <a:pathLst>
                  <a:path w="30" h="23">
                    <a:moveTo>
                      <a:pt x="28" y="18"/>
                    </a:moveTo>
                    <a:cubicBezTo>
                      <a:pt x="20" y="19"/>
                      <a:pt x="12" y="23"/>
                      <a:pt x="6" y="14"/>
                    </a:cubicBezTo>
                    <a:cubicBezTo>
                      <a:pt x="9" y="10"/>
                      <a:pt x="0" y="1"/>
                      <a:pt x="9" y="1"/>
                    </a:cubicBezTo>
                    <a:cubicBezTo>
                      <a:pt x="20" y="0"/>
                      <a:pt x="30" y="4"/>
                      <a:pt x="28" y="18"/>
                    </a:cubicBezTo>
                    <a:close/>
                  </a:path>
                </a:pathLst>
              </a:custGeom>
              <a:solidFill>
                <a:srgbClr val="EDD7B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6" name="Freeform 535">
                <a:extLst>
                  <a:ext uri="{FF2B5EF4-FFF2-40B4-BE49-F238E27FC236}">
                    <a16:creationId xmlns:a16="http://schemas.microsoft.com/office/drawing/2014/main" id="{6DD488A5-DCD0-4656-8397-65BFBB677897}"/>
                  </a:ext>
                </a:extLst>
              </p:cNvPr>
              <p:cNvSpPr>
                <a:spLocks/>
              </p:cNvSpPr>
              <p:nvPr/>
            </p:nvSpPr>
            <p:spPr bwMode="auto">
              <a:xfrm>
                <a:off x="1762" y="814"/>
                <a:ext cx="24" cy="58"/>
              </a:xfrm>
              <a:custGeom>
                <a:avLst/>
                <a:gdLst>
                  <a:gd name="T0" fmla="*/ 0 w 21"/>
                  <a:gd name="T1" fmla="*/ 48 h 52"/>
                  <a:gd name="T2" fmla="*/ 12 w 21"/>
                  <a:gd name="T3" fmla="*/ 0 h 52"/>
                  <a:gd name="T4" fmla="*/ 19 w 21"/>
                  <a:gd name="T5" fmla="*/ 6 h 52"/>
                  <a:gd name="T6" fmla="*/ 3 w 21"/>
                  <a:gd name="T7" fmla="*/ 52 h 52"/>
                  <a:gd name="T8" fmla="*/ 0 w 21"/>
                  <a:gd name="T9" fmla="*/ 48 h 52"/>
                </a:gdLst>
                <a:ahLst/>
                <a:cxnLst>
                  <a:cxn ang="0">
                    <a:pos x="T0" y="T1"/>
                  </a:cxn>
                  <a:cxn ang="0">
                    <a:pos x="T2" y="T3"/>
                  </a:cxn>
                  <a:cxn ang="0">
                    <a:pos x="T4" y="T5"/>
                  </a:cxn>
                  <a:cxn ang="0">
                    <a:pos x="T6" y="T7"/>
                  </a:cxn>
                  <a:cxn ang="0">
                    <a:pos x="T8" y="T9"/>
                  </a:cxn>
                </a:cxnLst>
                <a:rect l="0" t="0" r="r" b="b"/>
                <a:pathLst>
                  <a:path w="21" h="52">
                    <a:moveTo>
                      <a:pt x="0" y="48"/>
                    </a:moveTo>
                    <a:cubicBezTo>
                      <a:pt x="6" y="33"/>
                      <a:pt x="12" y="17"/>
                      <a:pt x="12" y="0"/>
                    </a:cubicBezTo>
                    <a:cubicBezTo>
                      <a:pt x="16" y="0"/>
                      <a:pt x="21" y="1"/>
                      <a:pt x="19" y="6"/>
                    </a:cubicBezTo>
                    <a:cubicBezTo>
                      <a:pt x="14" y="22"/>
                      <a:pt x="14" y="39"/>
                      <a:pt x="3" y="52"/>
                    </a:cubicBezTo>
                    <a:cubicBezTo>
                      <a:pt x="2" y="51"/>
                      <a:pt x="1" y="49"/>
                      <a:pt x="0" y="48"/>
                    </a:cubicBezTo>
                    <a:close/>
                  </a:path>
                </a:pathLst>
              </a:custGeom>
              <a:solidFill>
                <a:srgbClr val="8E70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7" name="Freeform 536">
                <a:extLst>
                  <a:ext uri="{FF2B5EF4-FFF2-40B4-BE49-F238E27FC236}">
                    <a16:creationId xmlns:a16="http://schemas.microsoft.com/office/drawing/2014/main" id="{4B333317-8E26-4C93-ACAE-A53DBA9A17B1}"/>
                  </a:ext>
                </a:extLst>
              </p:cNvPr>
              <p:cNvSpPr>
                <a:spLocks/>
              </p:cNvSpPr>
              <p:nvPr/>
            </p:nvSpPr>
            <p:spPr bwMode="auto">
              <a:xfrm>
                <a:off x="1579" y="994"/>
                <a:ext cx="32" cy="39"/>
              </a:xfrm>
              <a:custGeom>
                <a:avLst/>
                <a:gdLst>
                  <a:gd name="T0" fmla="*/ 8 w 28"/>
                  <a:gd name="T1" fmla="*/ 4 h 35"/>
                  <a:gd name="T2" fmla="*/ 16 w 28"/>
                  <a:gd name="T3" fmla="*/ 7 h 35"/>
                  <a:gd name="T4" fmla="*/ 20 w 28"/>
                  <a:gd name="T5" fmla="*/ 11 h 35"/>
                  <a:gd name="T6" fmla="*/ 28 w 28"/>
                  <a:gd name="T7" fmla="*/ 35 h 35"/>
                  <a:gd name="T8" fmla="*/ 18 w 28"/>
                  <a:gd name="T9" fmla="*/ 35 h 35"/>
                  <a:gd name="T10" fmla="*/ 3 w 28"/>
                  <a:gd name="T11" fmla="*/ 4 h 35"/>
                  <a:gd name="T12" fmla="*/ 8 w 28"/>
                  <a:gd name="T13" fmla="*/ 4 h 35"/>
                </a:gdLst>
                <a:ahLst/>
                <a:cxnLst>
                  <a:cxn ang="0">
                    <a:pos x="T0" y="T1"/>
                  </a:cxn>
                  <a:cxn ang="0">
                    <a:pos x="T2" y="T3"/>
                  </a:cxn>
                  <a:cxn ang="0">
                    <a:pos x="T4" y="T5"/>
                  </a:cxn>
                  <a:cxn ang="0">
                    <a:pos x="T6" y="T7"/>
                  </a:cxn>
                  <a:cxn ang="0">
                    <a:pos x="T8" y="T9"/>
                  </a:cxn>
                  <a:cxn ang="0">
                    <a:pos x="T10" y="T11"/>
                  </a:cxn>
                  <a:cxn ang="0">
                    <a:pos x="T12" y="T13"/>
                  </a:cxn>
                </a:cxnLst>
                <a:rect l="0" t="0" r="r" b="b"/>
                <a:pathLst>
                  <a:path w="28" h="35">
                    <a:moveTo>
                      <a:pt x="8" y="4"/>
                    </a:moveTo>
                    <a:cubicBezTo>
                      <a:pt x="12" y="0"/>
                      <a:pt x="7" y="22"/>
                      <a:pt x="16" y="7"/>
                    </a:cubicBezTo>
                    <a:cubicBezTo>
                      <a:pt x="18" y="4"/>
                      <a:pt x="19" y="9"/>
                      <a:pt x="20" y="11"/>
                    </a:cubicBezTo>
                    <a:cubicBezTo>
                      <a:pt x="23" y="19"/>
                      <a:pt x="25" y="27"/>
                      <a:pt x="28" y="35"/>
                    </a:cubicBezTo>
                    <a:cubicBezTo>
                      <a:pt x="24" y="35"/>
                      <a:pt x="21" y="35"/>
                      <a:pt x="18" y="35"/>
                    </a:cubicBezTo>
                    <a:cubicBezTo>
                      <a:pt x="19" y="22"/>
                      <a:pt x="0" y="18"/>
                      <a:pt x="3" y="4"/>
                    </a:cubicBezTo>
                    <a:cubicBezTo>
                      <a:pt x="5" y="4"/>
                      <a:pt x="6" y="4"/>
                      <a:pt x="8" y="4"/>
                    </a:cubicBezTo>
                    <a:close/>
                  </a:path>
                </a:pathLst>
              </a:custGeom>
              <a:solidFill>
                <a:srgbClr val="9D7D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8" name="Freeform 537">
                <a:extLst>
                  <a:ext uri="{FF2B5EF4-FFF2-40B4-BE49-F238E27FC236}">
                    <a16:creationId xmlns:a16="http://schemas.microsoft.com/office/drawing/2014/main" id="{1798BDCC-D858-4F33-83A9-D0C2317D0771}"/>
                  </a:ext>
                </a:extLst>
              </p:cNvPr>
              <p:cNvSpPr>
                <a:spLocks/>
              </p:cNvSpPr>
              <p:nvPr/>
            </p:nvSpPr>
            <p:spPr bwMode="auto">
              <a:xfrm>
                <a:off x="1635" y="1004"/>
                <a:ext cx="33" cy="35"/>
              </a:xfrm>
              <a:custGeom>
                <a:avLst/>
                <a:gdLst>
                  <a:gd name="T0" fmla="*/ 21 w 29"/>
                  <a:gd name="T1" fmla="*/ 30 h 31"/>
                  <a:gd name="T2" fmla="*/ 12 w 29"/>
                  <a:gd name="T3" fmla="*/ 28 h 31"/>
                  <a:gd name="T4" fmla="*/ 6 w 29"/>
                  <a:gd name="T5" fmla="*/ 0 h 31"/>
                  <a:gd name="T6" fmla="*/ 17 w 29"/>
                  <a:gd name="T7" fmla="*/ 3 h 31"/>
                  <a:gd name="T8" fmla="*/ 21 w 29"/>
                  <a:gd name="T9" fmla="*/ 30 h 31"/>
                </a:gdLst>
                <a:ahLst/>
                <a:cxnLst>
                  <a:cxn ang="0">
                    <a:pos x="T0" y="T1"/>
                  </a:cxn>
                  <a:cxn ang="0">
                    <a:pos x="T2" y="T3"/>
                  </a:cxn>
                  <a:cxn ang="0">
                    <a:pos x="T4" y="T5"/>
                  </a:cxn>
                  <a:cxn ang="0">
                    <a:pos x="T6" y="T7"/>
                  </a:cxn>
                  <a:cxn ang="0">
                    <a:pos x="T8" y="T9"/>
                  </a:cxn>
                </a:cxnLst>
                <a:rect l="0" t="0" r="r" b="b"/>
                <a:pathLst>
                  <a:path w="29" h="31">
                    <a:moveTo>
                      <a:pt x="21" y="30"/>
                    </a:moveTo>
                    <a:cubicBezTo>
                      <a:pt x="18" y="31"/>
                      <a:pt x="15" y="30"/>
                      <a:pt x="12" y="28"/>
                    </a:cubicBezTo>
                    <a:cubicBezTo>
                      <a:pt x="9" y="19"/>
                      <a:pt x="0" y="11"/>
                      <a:pt x="6" y="0"/>
                    </a:cubicBezTo>
                    <a:cubicBezTo>
                      <a:pt x="10" y="1"/>
                      <a:pt x="14" y="2"/>
                      <a:pt x="17" y="3"/>
                    </a:cubicBezTo>
                    <a:cubicBezTo>
                      <a:pt x="24" y="11"/>
                      <a:pt x="29" y="20"/>
                      <a:pt x="21" y="30"/>
                    </a:cubicBezTo>
                    <a:close/>
                  </a:path>
                </a:pathLst>
              </a:custGeom>
              <a:solidFill>
                <a:srgbClr val="EFD2B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9" name="Freeform 538">
                <a:extLst>
                  <a:ext uri="{FF2B5EF4-FFF2-40B4-BE49-F238E27FC236}">
                    <a16:creationId xmlns:a16="http://schemas.microsoft.com/office/drawing/2014/main" id="{47C52B27-744E-4C06-B7B9-EF585B201262}"/>
                  </a:ext>
                </a:extLst>
              </p:cNvPr>
              <p:cNvSpPr>
                <a:spLocks/>
              </p:cNvSpPr>
              <p:nvPr/>
            </p:nvSpPr>
            <p:spPr bwMode="auto">
              <a:xfrm>
                <a:off x="1658" y="1008"/>
                <a:ext cx="24" cy="31"/>
              </a:xfrm>
              <a:custGeom>
                <a:avLst/>
                <a:gdLst>
                  <a:gd name="T0" fmla="*/ 20 w 22"/>
                  <a:gd name="T1" fmla="*/ 27 h 27"/>
                  <a:gd name="T2" fmla="*/ 9 w 22"/>
                  <a:gd name="T3" fmla="*/ 26 h 27"/>
                  <a:gd name="T4" fmla="*/ 2 w 22"/>
                  <a:gd name="T5" fmla="*/ 0 h 27"/>
                  <a:gd name="T6" fmla="*/ 8 w 22"/>
                  <a:gd name="T7" fmla="*/ 0 h 27"/>
                  <a:gd name="T8" fmla="*/ 20 w 22"/>
                  <a:gd name="T9" fmla="*/ 27 h 27"/>
                </a:gdLst>
                <a:ahLst/>
                <a:cxnLst>
                  <a:cxn ang="0">
                    <a:pos x="T0" y="T1"/>
                  </a:cxn>
                  <a:cxn ang="0">
                    <a:pos x="T2" y="T3"/>
                  </a:cxn>
                  <a:cxn ang="0">
                    <a:pos x="T4" y="T5"/>
                  </a:cxn>
                  <a:cxn ang="0">
                    <a:pos x="T6" y="T7"/>
                  </a:cxn>
                  <a:cxn ang="0">
                    <a:pos x="T8" y="T9"/>
                  </a:cxn>
                </a:cxnLst>
                <a:rect l="0" t="0" r="r" b="b"/>
                <a:pathLst>
                  <a:path w="22" h="27">
                    <a:moveTo>
                      <a:pt x="20" y="27"/>
                    </a:moveTo>
                    <a:cubicBezTo>
                      <a:pt x="17" y="26"/>
                      <a:pt x="13" y="26"/>
                      <a:pt x="9" y="26"/>
                    </a:cubicBezTo>
                    <a:cubicBezTo>
                      <a:pt x="4" y="18"/>
                      <a:pt x="0" y="10"/>
                      <a:pt x="2" y="0"/>
                    </a:cubicBezTo>
                    <a:cubicBezTo>
                      <a:pt x="4" y="0"/>
                      <a:pt x="6" y="0"/>
                      <a:pt x="8" y="0"/>
                    </a:cubicBezTo>
                    <a:cubicBezTo>
                      <a:pt x="19" y="5"/>
                      <a:pt x="22" y="15"/>
                      <a:pt x="20" y="27"/>
                    </a:cubicBezTo>
                    <a:close/>
                  </a:path>
                </a:pathLst>
              </a:custGeom>
              <a:solidFill>
                <a:srgbClr val="F1D7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0" name="Freeform 539">
                <a:extLst>
                  <a:ext uri="{FF2B5EF4-FFF2-40B4-BE49-F238E27FC236}">
                    <a16:creationId xmlns:a16="http://schemas.microsoft.com/office/drawing/2014/main" id="{4C4C0609-4DF5-4D65-AB44-F0C25D9FFAA6}"/>
                  </a:ext>
                </a:extLst>
              </p:cNvPr>
              <p:cNvSpPr>
                <a:spLocks/>
              </p:cNvSpPr>
              <p:nvPr/>
            </p:nvSpPr>
            <p:spPr bwMode="auto">
              <a:xfrm>
                <a:off x="1750" y="1027"/>
                <a:ext cx="22" cy="24"/>
              </a:xfrm>
              <a:custGeom>
                <a:avLst/>
                <a:gdLst>
                  <a:gd name="T0" fmla="*/ 20 w 20"/>
                  <a:gd name="T1" fmla="*/ 10 h 21"/>
                  <a:gd name="T2" fmla="*/ 2 w 20"/>
                  <a:gd name="T3" fmla="*/ 13 h 21"/>
                  <a:gd name="T4" fmla="*/ 5 w 20"/>
                  <a:gd name="T5" fmla="*/ 1 h 21"/>
                  <a:gd name="T6" fmla="*/ 20 w 20"/>
                  <a:gd name="T7" fmla="*/ 10 h 21"/>
                </a:gdLst>
                <a:ahLst/>
                <a:cxnLst>
                  <a:cxn ang="0">
                    <a:pos x="T0" y="T1"/>
                  </a:cxn>
                  <a:cxn ang="0">
                    <a:pos x="T2" y="T3"/>
                  </a:cxn>
                  <a:cxn ang="0">
                    <a:pos x="T4" y="T5"/>
                  </a:cxn>
                  <a:cxn ang="0">
                    <a:pos x="T6" y="T7"/>
                  </a:cxn>
                </a:cxnLst>
                <a:rect l="0" t="0" r="r" b="b"/>
                <a:pathLst>
                  <a:path w="20" h="21">
                    <a:moveTo>
                      <a:pt x="20" y="10"/>
                    </a:moveTo>
                    <a:cubicBezTo>
                      <a:pt x="15" y="21"/>
                      <a:pt x="9" y="17"/>
                      <a:pt x="2" y="13"/>
                    </a:cubicBezTo>
                    <a:cubicBezTo>
                      <a:pt x="3" y="9"/>
                      <a:pt x="0" y="2"/>
                      <a:pt x="5" y="1"/>
                    </a:cubicBezTo>
                    <a:cubicBezTo>
                      <a:pt x="11" y="0"/>
                      <a:pt x="17" y="4"/>
                      <a:pt x="20" y="10"/>
                    </a:cubicBezTo>
                    <a:close/>
                  </a:path>
                </a:pathLst>
              </a:custGeom>
              <a:solidFill>
                <a:srgbClr val="D9C7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1" name="Freeform 540">
                <a:extLst>
                  <a:ext uri="{FF2B5EF4-FFF2-40B4-BE49-F238E27FC236}">
                    <a16:creationId xmlns:a16="http://schemas.microsoft.com/office/drawing/2014/main" id="{1566B391-1374-4AB7-94B2-B61DD922101C}"/>
                  </a:ext>
                </a:extLst>
              </p:cNvPr>
              <p:cNvSpPr>
                <a:spLocks/>
              </p:cNvSpPr>
              <p:nvPr/>
            </p:nvSpPr>
            <p:spPr bwMode="auto">
              <a:xfrm>
                <a:off x="1775" y="1030"/>
                <a:ext cx="24" cy="22"/>
              </a:xfrm>
              <a:custGeom>
                <a:avLst/>
                <a:gdLst>
                  <a:gd name="T0" fmla="*/ 22 w 22"/>
                  <a:gd name="T1" fmla="*/ 12 h 20"/>
                  <a:gd name="T2" fmla="*/ 0 w 22"/>
                  <a:gd name="T3" fmla="*/ 8 h 20"/>
                  <a:gd name="T4" fmla="*/ 22 w 22"/>
                  <a:gd name="T5" fmla="*/ 12 h 20"/>
                </a:gdLst>
                <a:ahLst/>
                <a:cxnLst>
                  <a:cxn ang="0">
                    <a:pos x="T0" y="T1"/>
                  </a:cxn>
                  <a:cxn ang="0">
                    <a:pos x="T2" y="T3"/>
                  </a:cxn>
                  <a:cxn ang="0">
                    <a:pos x="T4" y="T5"/>
                  </a:cxn>
                </a:cxnLst>
                <a:rect l="0" t="0" r="r" b="b"/>
                <a:pathLst>
                  <a:path w="22" h="20">
                    <a:moveTo>
                      <a:pt x="22" y="12"/>
                    </a:moveTo>
                    <a:cubicBezTo>
                      <a:pt x="14" y="18"/>
                      <a:pt x="6" y="20"/>
                      <a:pt x="0" y="8"/>
                    </a:cubicBezTo>
                    <a:cubicBezTo>
                      <a:pt x="9" y="0"/>
                      <a:pt x="16" y="4"/>
                      <a:pt x="22" y="12"/>
                    </a:cubicBezTo>
                    <a:close/>
                  </a:path>
                </a:pathLst>
              </a:custGeom>
              <a:solidFill>
                <a:srgbClr val="DDCA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2" name="Freeform 541">
                <a:extLst>
                  <a:ext uri="{FF2B5EF4-FFF2-40B4-BE49-F238E27FC236}">
                    <a16:creationId xmlns:a16="http://schemas.microsoft.com/office/drawing/2014/main" id="{D721E196-4988-4BD9-9635-747FE2494852}"/>
                  </a:ext>
                </a:extLst>
              </p:cNvPr>
              <p:cNvSpPr>
                <a:spLocks/>
              </p:cNvSpPr>
              <p:nvPr/>
            </p:nvSpPr>
            <p:spPr bwMode="auto">
              <a:xfrm>
                <a:off x="1667" y="1007"/>
                <a:ext cx="20" cy="32"/>
              </a:xfrm>
              <a:custGeom>
                <a:avLst/>
                <a:gdLst>
                  <a:gd name="T0" fmla="*/ 12 w 18"/>
                  <a:gd name="T1" fmla="*/ 28 h 28"/>
                  <a:gd name="T2" fmla="*/ 0 w 18"/>
                  <a:gd name="T3" fmla="*/ 1 h 28"/>
                  <a:gd name="T4" fmla="*/ 14 w 18"/>
                  <a:gd name="T5" fmla="*/ 5 h 28"/>
                  <a:gd name="T6" fmla="*/ 18 w 18"/>
                  <a:gd name="T7" fmla="*/ 28 h 28"/>
                  <a:gd name="T8" fmla="*/ 12 w 18"/>
                  <a:gd name="T9" fmla="*/ 28 h 28"/>
                </a:gdLst>
                <a:ahLst/>
                <a:cxnLst>
                  <a:cxn ang="0">
                    <a:pos x="T0" y="T1"/>
                  </a:cxn>
                  <a:cxn ang="0">
                    <a:pos x="T2" y="T3"/>
                  </a:cxn>
                  <a:cxn ang="0">
                    <a:pos x="T4" y="T5"/>
                  </a:cxn>
                  <a:cxn ang="0">
                    <a:pos x="T6" y="T7"/>
                  </a:cxn>
                  <a:cxn ang="0">
                    <a:pos x="T8" y="T9"/>
                  </a:cxn>
                </a:cxnLst>
                <a:rect l="0" t="0" r="r" b="b"/>
                <a:pathLst>
                  <a:path w="18" h="28">
                    <a:moveTo>
                      <a:pt x="12" y="28"/>
                    </a:moveTo>
                    <a:cubicBezTo>
                      <a:pt x="8" y="19"/>
                      <a:pt x="8" y="8"/>
                      <a:pt x="0" y="1"/>
                    </a:cubicBezTo>
                    <a:cubicBezTo>
                      <a:pt x="5" y="0"/>
                      <a:pt x="10" y="3"/>
                      <a:pt x="14" y="5"/>
                    </a:cubicBezTo>
                    <a:cubicBezTo>
                      <a:pt x="15" y="12"/>
                      <a:pt x="16" y="20"/>
                      <a:pt x="18" y="28"/>
                    </a:cubicBezTo>
                    <a:cubicBezTo>
                      <a:pt x="16" y="28"/>
                      <a:pt x="14" y="28"/>
                      <a:pt x="12" y="28"/>
                    </a:cubicBezTo>
                    <a:close/>
                  </a:path>
                </a:pathLst>
              </a:custGeom>
              <a:solidFill>
                <a:srgbClr val="9B7B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3" name="Freeform 542">
                <a:extLst>
                  <a:ext uri="{FF2B5EF4-FFF2-40B4-BE49-F238E27FC236}">
                    <a16:creationId xmlns:a16="http://schemas.microsoft.com/office/drawing/2014/main" id="{0FD265A5-F097-4C4E-9500-1A81D0657AD8}"/>
                  </a:ext>
                </a:extLst>
              </p:cNvPr>
              <p:cNvSpPr>
                <a:spLocks/>
              </p:cNvSpPr>
              <p:nvPr/>
            </p:nvSpPr>
            <p:spPr bwMode="auto">
              <a:xfrm>
                <a:off x="1633" y="1003"/>
                <a:ext cx="16" cy="32"/>
              </a:xfrm>
              <a:custGeom>
                <a:avLst/>
                <a:gdLst>
                  <a:gd name="T0" fmla="*/ 8 w 14"/>
                  <a:gd name="T1" fmla="*/ 1 h 29"/>
                  <a:gd name="T2" fmla="*/ 14 w 14"/>
                  <a:gd name="T3" fmla="*/ 29 h 29"/>
                  <a:gd name="T4" fmla="*/ 7 w 14"/>
                  <a:gd name="T5" fmla="*/ 28 h 29"/>
                  <a:gd name="T6" fmla="*/ 0 w 14"/>
                  <a:gd name="T7" fmla="*/ 0 h 29"/>
                  <a:gd name="T8" fmla="*/ 8 w 14"/>
                  <a:gd name="T9" fmla="*/ 1 h 29"/>
                </a:gdLst>
                <a:ahLst/>
                <a:cxnLst>
                  <a:cxn ang="0">
                    <a:pos x="T0" y="T1"/>
                  </a:cxn>
                  <a:cxn ang="0">
                    <a:pos x="T2" y="T3"/>
                  </a:cxn>
                  <a:cxn ang="0">
                    <a:pos x="T4" y="T5"/>
                  </a:cxn>
                  <a:cxn ang="0">
                    <a:pos x="T6" y="T7"/>
                  </a:cxn>
                  <a:cxn ang="0">
                    <a:pos x="T8" y="T9"/>
                  </a:cxn>
                </a:cxnLst>
                <a:rect l="0" t="0" r="r" b="b"/>
                <a:pathLst>
                  <a:path w="14" h="29">
                    <a:moveTo>
                      <a:pt x="8" y="1"/>
                    </a:moveTo>
                    <a:cubicBezTo>
                      <a:pt x="10" y="10"/>
                      <a:pt x="12" y="19"/>
                      <a:pt x="14" y="29"/>
                    </a:cubicBezTo>
                    <a:cubicBezTo>
                      <a:pt x="12" y="28"/>
                      <a:pt x="9" y="28"/>
                      <a:pt x="7" y="28"/>
                    </a:cubicBezTo>
                    <a:cubicBezTo>
                      <a:pt x="5" y="18"/>
                      <a:pt x="2" y="9"/>
                      <a:pt x="0" y="0"/>
                    </a:cubicBezTo>
                    <a:cubicBezTo>
                      <a:pt x="3" y="0"/>
                      <a:pt x="6" y="1"/>
                      <a:pt x="8" y="1"/>
                    </a:cubicBezTo>
                    <a:close/>
                  </a:path>
                </a:pathLst>
              </a:custGeom>
              <a:solidFill>
                <a:srgbClr val="9B7B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4" name="Freeform 543">
                <a:extLst>
                  <a:ext uri="{FF2B5EF4-FFF2-40B4-BE49-F238E27FC236}">
                    <a16:creationId xmlns:a16="http://schemas.microsoft.com/office/drawing/2014/main" id="{5B47889F-D52C-4563-804C-FF41C90D01FD}"/>
                  </a:ext>
                </a:extLst>
              </p:cNvPr>
              <p:cNvSpPr>
                <a:spLocks/>
              </p:cNvSpPr>
              <p:nvPr/>
            </p:nvSpPr>
            <p:spPr bwMode="auto">
              <a:xfrm>
                <a:off x="1654" y="1007"/>
                <a:ext cx="14" cy="30"/>
              </a:xfrm>
              <a:custGeom>
                <a:avLst/>
                <a:gdLst>
                  <a:gd name="T0" fmla="*/ 5 w 12"/>
                  <a:gd name="T1" fmla="*/ 1 h 27"/>
                  <a:gd name="T2" fmla="*/ 12 w 12"/>
                  <a:gd name="T3" fmla="*/ 27 h 27"/>
                  <a:gd name="T4" fmla="*/ 4 w 12"/>
                  <a:gd name="T5" fmla="*/ 27 h 27"/>
                  <a:gd name="T6" fmla="*/ 0 w 12"/>
                  <a:gd name="T7" fmla="*/ 0 h 27"/>
                  <a:gd name="T8" fmla="*/ 5 w 12"/>
                  <a:gd name="T9" fmla="*/ 1 h 27"/>
                </a:gdLst>
                <a:ahLst/>
                <a:cxnLst>
                  <a:cxn ang="0">
                    <a:pos x="T0" y="T1"/>
                  </a:cxn>
                  <a:cxn ang="0">
                    <a:pos x="T2" y="T3"/>
                  </a:cxn>
                  <a:cxn ang="0">
                    <a:pos x="T4" y="T5"/>
                  </a:cxn>
                  <a:cxn ang="0">
                    <a:pos x="T6" y="T7"/>
                  </a:cxn>
                  <a:cxn ang="0">
                    <a:pos x="T8" y="T9"/>
                  </a:cxn>
                </a:cxnLst>
                <a:rect l="0" t="0" r="r" b="b"/>
                <a:pathLst>
                  <a:path w="12" h="27">
                    <a:moveTo>
                      <a:pt x="5" y="1"/>
                    </a:moveTo>
                    <a:cubicBezTo>
                      <a:pt x="7" y="10"/>
                      <a:pt x="10" y="18"/>
                      <a:pt x="12" y="27"/>
                    </a:cubicBezTo>
                    <a:cubicBezTo>
                      <a:pt x="10" y="27"/>
                      <a:pt x="7" y="27"/>
                      <a:pt x="4" y="27"/>
                    </a:cubicBezTo>
                    <a:cubicBezTo>
                      <a:pt x="3" y="18"/>
                      <a:pt x="2" y="9"/>
                      <a:pt x="0" y="0"/>
                    </a:cubicBezTo>
                    <a:cubicBezTo>
                      <a:pt x="2" y="0"/>
                      <a:pt x="3" y="0"/>
                      <a:pt x="5" y="1"/>
                    </a:cubicBezTo>
                    <a:close/>
                  </a:path>
                </a:pathLst>
              </a:custGeom>
              <a:solidFill>
                <a:srgbClr val="9B7B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5" name="Freeform 544">
                <a:extLst>
                  <a:ext uri="{FF2B5EF4-FFF2-40B4-BE49-F238E27FC236}">
                    <a16:creationId xmlns:a16="http://schemas.microsoft.com/office/drawing/2014/main" id="{9057A98B-6970-419F-ADBE-827511E7FD62}"/>
                  </a:ext>
                </a:extLst>
              </p:cNvPr>
              <p:cNvSpPr>
                <a:spLocks/>
              </p:cNvSpPr>
              <p:nvPr/>
            </p:nvSpPr>
            <p:spPr bwMode="auto">
              <a:xfrm>
                <a:off x="1470" y="2455"/>
                <a:ext cx="43" cy="251"/>
              </a:xfrm>
              <a:custGeom>
                <a:avLst/>
                <a:gdLst>
                  <a:gd name="T0" fmla="*/ 0 w 38"/>
                  <a:gd name="T1" fmla="*/ 223 h 223"/>
                  <a:gd name="T2" fmla="*/ 13 w 38"/>
                  <a:gd name="T3" fmla="*/ 135 h 223"/>
                  <a:gd name="T4" fmla="*/ 28 w 38"/>
                  <a:gd name="T5" fmla="*/ 35 h 223"/>
                  <a:gd name="T6" fmla="*/ 34 w 38"/>
                  <a:gd name="T7" fmla="*/ 0 h 223"/>
                  <a:gd name="T8" fmla="*/ 24 w 38"/>
                  <a:gd name="T9" fmla="*/ 205 h 223"/>
                  <a:gd name="T10" fmla="*/ 8 w 38"/>
                  <a:gd name="T11" fmla="*/ 222 h 223"/>
                  <a:gd name="T12" fmla="*/ 0 w 38"/>
                  <a:gd name="T13" fmla="*/ 223 h 223"/>
                </a:gdLst>
                <a:ahLst/>
                <a:cxnLst>
                  <a:cxn ang="0">
                    <a:pos x="T0" y="T1"/>
                  </a:cxn>
                  <a:cxn ang="0">
                    <a:pos x="T2" y="T3"/>
                  </a:cxn>
                  <a:cxn ang="0">
                    <a:pos x="T4" y="T5"/>
                  </a:cxn>
                  <a:cxn ang="0">
                    <a:pos x="T6" y="T7"/>
                  </a:cxn>
                  <a:cxn ang="0">
                    <a:pos x="T8" y="T9"/>
                  </a:cxn>
                  <a:cxn ang="0">
                    <a:pos x="T10" y="T11"/>
                  </a:cxn>
                  <a:cxn ang="0">
                    <a:pos x="T12" y="T13"/>
                  </a:cxn>
                </a:cxnLst>
                <a:rect l="0" t="0" r="r" b="b"/>
                <a:pathLst>
                  <a:path w="38" h="223">
                    <a:moveTo>
                      <a:pt x="0" y="223"/>
                    </a:moveTo>
                    <a:cubicBezTo>
                      <a:pt x="4" y="193"/>
                      <a:pt x="4" y="163"/>
                      <a:pt x="13" y="135"/>
                    </a:cubicBezTo>
                    <a:cubicBezTo>
                      <a:pt x="23" y="102"/>
                      <a:pt x="15" y="67"/>
                      <a:pt x="28" y="35"/>
                    </a:cubicBezTo>
                    <a:cubicBezTo>
                      <a:pt x="29" y="23"/>
                      <a:pt x="35" y="12"/>
                      <a:pt x="34" y="0"/>
                    </a:cubicBezTo>
                    <a:cubicBezTo>
                      <a:pt x="38" y="69"/>
                      <a:pt x="34" y="137"/>
                      <a:pt x="24" y="205"/>
                    </a:cubicBezTo>
                    <a:cubicBezTo>
                      <a:pt x="22" y="215"/>
                      <a:pt x="17" y="220"/>
                      <a:pt x="8" y="222"/>
                    </a:cubicBezTo>
                    <a:cubicBezTo>
                      <a:pt x="5" y="222"/>
                      <a:pt x="3" y="223"/>
                      <a:pt x="0" y="223"/>
                    </a:cubicBezTo>
                    <a:close/>
                  </a:path>
                </a:pathLst>
              </a:custGeom>
              <a:solidFill>
                <a:srgbClr val="F4DAB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6" name="Freeform 545">
                <a:extLst>
                  <a:ext uri="{FF2B5EF4-FFF2-40B4-BE49-F238E27FC236}">
                    <a16:creationId xmlns:a16="http://schemas.microsoft.com/office/drawing/2014/main" id="{CF589F1F-A7DB-4846-9BE5-4C78702B1825}"/>
                  </a:ext>
                </a:extLst>
              </p:cNvPr>
              <p:cNvSpPr>
                <a:spLocks/>
              </p:cNvSpPr>
              <p:nvPr/>
            </p:nvSpPr>
            <p:spPr bwMode="auto">
              <a:xfrm>
                <a:off x="1001" y="2774"/>
                <a:ext cx="159" cy="66"/>
              </a:xfrm>
              <a:custGeom>
                <a:avLst/>
                <a:gdLst>
                  <a:gd name="T0" fmla="*/ 9 w 141"/>
                  <a:gd name="T1" fmla="*/ 3 h 59"/>
                  <a:gd name="T2" fmla="*/ 32 w 141"/>
                  <a:gd name="T3" fmla="*/ 8 h 59"/>
                  <a:gd name="T4" fmla="*/ 53 w 141"/>
                  <a:gd name="T5" fmla="*/ 15 h 59"/>
                  <a:gd name="T6" fmla="*/ 57 w 141"/>
                  <a:gd name="T7" fmla="*/ 15 h 59"/>
                  <a:gd name="T8" fmla="*/ 141 w 141"/>
                  <a:gd name="T9" fmla="*/ 43 h 59"/>
                  <a:gd name="T10" fmla="*/ 31 w 141"/>
                  <a:gd name="T11" fmla="*/ 42 h 59"/>
                  <a:gd name="T12" fmla="*/ 6 w 141"/>
                  <a:gd name="T13" fmla="*/ 59 h 59"/>
                  <a:gd name="T14" fmla="*/ 2 w 141"/>
                  <a:gd name="T15" fmla="*/ 4 h 59"/>
                  <a:gd name="T16" fmla="*/ 9 w 141"/>
                  <a:gd name="T17" fmla="*/ 3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1" h="59">
                    <a:moveTo>
                      <a:pt x="9" y="3"/>
                    </a:moveTo>
                    <a:cubicBezTo>
                      <a:pt x="16" y="9"/>
                      <a:pt x="25" y="6"/>
                      <a:pt x="32" y="8"/>
                    </a:cubicBezTo>
                    <a:cubicBezTo>
                      <a:pt x="40" y="9"/>
                      <a:pt x="48" y="7"/>
                      <a:pt x="53" y="15"/>
                    </a:cubicBezTo>
                    <a:cubicBezTo>
                      <a:pt x="54" y="15"/>
                      <a:pt x="55" y="15"/>
                      <a:pt x="57" y="15"/>
                    </a:cubicBezTo>
                    <a:cubicBezTo>
                      <a:pt x="84" y="28"/>
                      <a:pt x="113" y="32"/>
                      <a:pt x="141" y="43"/>
                    </a:cubicBezTo>
                    <a:cubicBezTo>
                      <a:pt x="104" y="53"/>
                      <a:pt x="67" y="42"/>
                      <a:pt x="31" y="42"/>
                    </a:cubicBezTo>
                    <a:cubicBezTo>
                      <a:pt x="16" y="42"/>
                      <a:pt x="9" y="45"/>
                      <a:pt x="6" y="59"/>
                    </a:cubicBezTo>
                    <a:cubicBezTo>
                      <a:pt x="1" y="41"/>
                      <a:pt x="0" y="23"/>
                      <a:pt x="2" y="4"/>
                    </a:cubicBezTo>
                    <a:cubicBezTo>
                      <a:pt x="3" y="0"/>
                      <a:pt x="6" y="1"/>
                      <a:pt x="9" y="3"/>
                    </a:cubicBezTo>
                    <a:close/>
                  </a:path>
                </a:pathLst>
              </a:custGeom>
              <a:solidFill>
                <a:srgbClr val="8ABC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7" name="Freeform 546">
                <a:extLst>
                  <a:ext uri="{FF2B5EF4-FFF2-40B4-BE49-F238E27FC236}">
                    <a16:creationId xmlns:a16="http://schemas.microsoft.com/office/drawing/2014/main" id="{7E0C017B-7110-40FE-B4B1-B80705C21083}"/>
                  </a:ext>
                </a:extLst>
              </p:cNvPr>
              <p:cNvSpPr>
                <a:spLocks/>
              </p:cNvSpPr>
              <p:nvPr/>
            </p:nvSpPr>
            <p:spPr bwMode="auto">
              <a:xfrm>
                <a:off x="1366" y="3686"/>
                <a:ext cx="796" cy="48"/>
              </a:xfrm>
              <a:custGeom>
                <a:avLst/>
                <a:gdLst>
                  <a:gd name="T0" fmla="*/ 697 w 709"/>
                  <a:gd name="T1" fmla="*/ 22 h 42"/>
                  <a:gd name="T2" fmla="*/ 709 w 709"/>
                  <a:gd name="T3" fmla="*/ 23 h 42"/>
                  <a:gd name="T4" fmla="*/ 615 w 709"/>
                  <a:gd name="T5" fmla="*/ 30 h 42"/>
                  <a:gd name="T6" fmla="*/ 578 w 709"/>
                  <a:gd name="T7" fmla="*/ 31 h 42"/>
                  <a:gd name="T8" fmla="*/ 524 w 709"/>
                  <a:gd name="T9" fmla="*/ 32 h 42"/>
                  <a:gd name="T10" fmla="*/ 441 w 709"/>
                  <a:gd name="T11" fmla="*/ 37 h 42"/>
                  <a:gd name="T12" fmla="*/ 376 w 709"/>
                  <a:gd name="T13" fmla="*/ 34 h 42"/>
                  <a:gd name="T14" fmla="*/ 304 w 709"/>
                  <a:gd name="T15" fmla="*/ 38 h 42"/>
                  <a:gd name="T16" fmla="*/ 279 w 709"/>
                  <a:gd name="T17" fmla="*/ 37 h 42"/>
                  <a:gd name="T18" fmla="*/ 250 w 709"/>
                  <a:gd name="T19" fmla="*/ 35 h 42"/>
                  <a:gd name="T20" fmla="*/ 138 w 709"/>
                  <a:gd name="T21" fmla="*/ 32 h 42"/>
                  <a:gd name="T22" fmla="*/ 85 w 709"/>
                  <a:gd name="T23" fmla="*/ 31 h 42"/>
                  <a:gd name="T24" fmla="*/ 17 w 709"/>
                  <a:gd name="T25" fmla="*/ 29 h 42"/>
                  <a:gd name="T26" fmla="*/ 1 w 709"/>
                  <a:gd name="T27" fmla="*/ 19 h 42"/>
                  <a:gd name="T28" fmla="*/ 16 w 709"/>
                  <a:gd name="T29" fmla="*/ 5 h 42"/>
                  <a:gd name="T30" fmla="*/ 53 w 709"/>
                  <a:gd name="T31" fmla="*/ 3 h 42"/>
                  <a:gd name="T32" fmla="*/ 165 w 709"/>
                  <a:gd name="T33" fmla="*/ 4 h 42"/>
                  <a:gd name="T34" fmla="*/ 254 w 709"/>
                  <a:gd name="T35" fmla="*/ 2 h 42"/>
                  <a:gd name="T36" fmla="*/ 340 w 709"/>
                  <a:gd name="T37" fmla="*/ 3 h 42"/>
                  <a:gd name="T38" fmla="*/ 431 w 709"/>
                  <a:gd name="T39" fmla="*/ 6 h 42"/>
                  <a:gd name="T40" fmla="*/ 433 w 709"/>
                  <a:gd name="T41" fmla="*/ 11 h 42"/>
                  <a:gd name="T42" fmla="*/ 404 w 709"/>
                  <a:gd name="T43" fmla="*/ 18 h 42"/>
                  <a:gd name="T44" fmla="*/ 302 w 709"/>
                  <a:gd name="T45" fmla="*/ 13 h 42"/>
                  <a:gd name="T46" fmla="*/ 405 w 709"/>
                  <a:gd name="T47" fmla="*/ 19 h 42"/>
                  <a:gd name="T48" fmla="*/ 538 w 709"/>
                  <a:gd name="T49" fmla="*/ 23 h 42"/>
                  <a:gd name="T50" fmla="*/ 562 w 709"/>
                  <a:gd name="T51" fmla="*/ 21 h 42"/>
                  <a:gd name="T52" fmla="*/ 648 w 709"/>
                  <a:gd name="T53" fmla="*/ 16 h 42"/>
                  <a:gd name="T54" fmla="*/ 697 w 709"/>
                  <a:gd name="T55" fmla="*/ 2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09" h="42">
                    <a:moveTo>
                      <a:pt x="697" y="22"/>
                    </a:moveTo>
                    <a:cubicBezTo>
                      <a:pt x="701" y="23"/>
                      <a:pt x="705" y="23"/>
                      <a:pt x="709" y="23"/>
                    </a:cubicBezTo>
                    <a:cubicBezTo>
                      <a:pt x="678" y="30"/>
                      <a:pt x="647" y="34"/>
                      <a:pt x="615" y="30"/>
                    </a:cubicBezTo>
                    <a:cubicBezTo>
                      <a:pt x="602" y="28"/>
                      <a:pt x="591" y="29"/>
                      <a:pt x="578" y="31"/>
                    </a:cubicBezTo>
                    <a:cubicBezTo>
                      <a:pt x="560" y="35"/>
                      <a:pt x="542" y="35"/>
                      <a:pt x="524" y="32"/>
                    </a:cubicBezTo>
                    <a:cubicBezTo>
                      <a:pt x="496" y="27"/>
                      <a:pt x="469" y="37"/>
                      <a:pt x="441" y="37"/>
                    </a:cubicBezTo>
                    <a:cubicBezTo>
                      <a:pt x="419" y="36"/>
                      <a:pt x="397" y="35"/>
                      <a:pt x="376" y="34"/>
                    </a:cubicBezTo>
                    <a:cubicBezTo>
                      <a:pt x="352" y="34"/>
                      <a:pt x="328" y="33"/>
                      <a:pt x="304" y="38"/>
                    </a:cubicBezTo>
                    <a:cubicBezTo>
                      <a:pt x="295" y="39"/>
                      <a:pt x="286" y="42"/>
                      <a:pt x="279" y="37"/>
                    </a:cubicBezTo>
                    <a:cubicBezTo>
                      <a:pt x="269" y="32"/>
                      <a:pt x="260" y="33"/>
                      <a:pt x="250" y="35"/>
                    </a:cubicBezTo>
                    <a:cubicBezTo>
                      <a:pt x="213" y="41"/>
                      <a:pt x="175" y="40"/>
                      <a:pt x="138" y="32"/>
                    </a:cubicBezTo>
                    <a:cubicBezTo>
                      <a:pt x="121" y="27"/>
                      <a:pt x="103" y="36"/>
                      <a:pt x="85" y="31"/>
                    </a:cubicBezTo>
                    <a:cubicBezTo>
                      <a:pt x="62" y="34"/>
                      <a:pt x="40" y="26"/>
                      <a:pt x="17" y="29"/>
                    </a:cubicBezTo>
                    <a:cubicBezTo>
                      <a:pt x="10" y="30"/>
                      <a:pt x="1" y="29"/>
                      <a:pt x="1" y="19"/>
                    </a:cubicBezTo>
                    <a:cubicBezTo>
                      <a:pt x="0" y="10"/>
                      <a:pt x="7" y="6"/>
                      <a:pt x="16" y="5"/>
                    </a:cubicBezTo>
                    <a:cubicBezTo>
                      <a:pt x="28" y="4"/>
                      <a:pt x="41" y="11"/>
                      <a:pt x="53" y="3"/>
                    </a:cubicBezTo>
                    <a:cubicBezTo>
                      <a:pt x="90" y="3"/>
                      <a:pt x="128" y="0"/>
                      <a:pt x="165" y="4"/>
                    </a:cubicBezTo>
                    <a:cubicBezTo>
                      <a:pt x="195" y="8"/>
                      <a:pt x="224" y="0"/>
                      <a:pt x="254" y="2"/>
                    </a:cubicBezTo>
                    <a:cubicBezTo>
                      <a:pt x="283" y="3"/>
                      <a:pt x="312" y="3"/>
                      <a:pt x="340" y="3"/>
                    </a:cubicBezTo>
                    <a:cubicBezTo>
                      <a:pt x="370" y="4"/>
                      <a:pt x="401" y="4"/>
                      <a:pt x="431" y="6"/>
                    </a:cubicBezTo>
                    <a:cubicBezTo>
                      <a:pt x="432" y="6"/>
                      <a:pt x="432" y="9"/>
                      <a:pt x="433" y="11"/>
                    </a:cubicBezTo>
                    <a:cubicBezTo>
                      <a:pt x="425" y="19"/>
                      <a:pt x="414" y="15"/>
                      <a:pt x="404" y="18"/>
                    </a:cubicBezTo>
                    <a:cubicBezTo>
                      <a:pt x="371" y="15"/>
                      <a:pt x="336" y="22"/>
                      <a:pt x="302" y="13"/>
                    </a:cubicBezTo>
                    <a:cubicBezTo>
                      <a:pt x="336" y="30"/>
                      <a:pt x="371" y="12"/>
                      <a:pt x="405" y="19"/>
                    </a:cubicBezTo>
                    <a:cubicBezTo>
                      <a:pt x="449" y="25"/>
                      <a:pt x="494" y="17"/>
                      <a:pt x="538" y="23"/>
                    </a:cubicBezTo>
                    <a:cubicBezTo>
                      <a:pt x="546" y="24"/>
                      <a:pt x="554" y="23"/>
                      <a:pt x="562" y="21"/>
                    </a:cubicBezTo>
                    <a:cubicBezTo>
                      <a:pt x="590" y="15"/>
                      <a:pt x="619" y="19"/>
                      <a:pt x="648" y="16"/>
                    </a:cubicBezTo>
                    <a:cubicBezTo>
                      <a:pt x="665" y="14"/>
                      <a:pt x="681" y="12"/>
                      <a:pt x="697" y="22"/>
                    </a:cubicBezTo>
                    <a:close/>
                  </a:path>
                </a:pathLst>
              </a:custGeom>
              <a:solidFill>
                <a:srgbClr val="62A9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8" name="Freeform 547">
                <a:extLst>
                  <a:ext uri="{FF2B5EF4-FFF2-40B4-BE49-F238E27FC236}">
                    <a16:creationId xmlns:a16="http://schemas.microsoft.com/office/drawing/2014/main" id="{30DBA3BC-0838-4FDD-9C69-FD468B6934AD}"/>
                  </a:ext>
                </a:extLst>
              </p:cNvPr>
              <p:cNvSpPr>
                <a:spLocks/>
              </p:cNvSpPr>
              <p:nvPr/>
            </p:nvSpPr>
            <p:spPr bwMode="auto">
              <a:xfrm>
                <a:off x="333" y="3756"/>
                <a:ext cx="419" cy="61"/>
              </a:xfrm>
              <a:custGeom>
                <a:avLst/>
                <a:gdLst>
                  <a:gd name="T0" fmla="*/ 12 w 373"/>
                  <a:gd name="T1" fmla="*/ 30 h 54"/>
                  <a:gd name="T2" fmla="*/ 11 w 373"/>
                  <a:gd name="T3" fmla="*/ 16 h 54"/>
                  <a:gd name="T4" fmla="*/ 17 w 373"/>
                  <a:gd name="T5" fmla="*/ 24 h 54"/>
                  <a:gd name="T6" fmla="*/ 58 w 373"/>
                  <a:gd name="T7" fmla="*/ 22 h 54"/>
                  <a:gd name="T8" fmla="*/ 31 w 373"/>
                  <a:gd name="T9" fmla="*/ 9 h 54"/>
                  <a:gd name="T10" fmla="*/ 72 w 373"/>
                  <a:gd name="T11" fmla="*/ 9 h 54"/>
                  <a:gd name="T12" fmla="*/ 133 w 373"/>
                  <a:gd name="T13" fmla="*/ 8 h 54"/>
                  <a:gd name="T14" fmla="*/ 240 w 373"/>
                  <a:gd name="T15" fmla="*/ 9 h 54"/>
                  <a:gd name="T16" fmla="*/ 284 w 373"/>
                  <a:gd name="T17" fmla="*/ 9 h 54"/>
                  <a:gd name="T18" fmla="*/ 316 w 373"/>
                  <a:gd name="T19" fmla="*/ 13 h 54"/>
                  <a:gd name="T20" fmla="*/ 365 w 373"/>
                  <a:gd name="T21" fmla="*/ 13 h 54"/>
                  <a:gd name="T22" fmla="*/ 364 w 373"/>
                  <a:gd name="T23" fmla="*/ 36 h 54"/>
                  <a:gd name="T24" fmla="*/ 357 w 373"/>
                  <a:gd name="T25" fmla="*/ 42 h 54"/>
                  <a:gd name="T26" fmla="*/ 344 w 373"/>
                  <a:gd name="T27" fmla="*/ 45 h 54"/>
                  <a:gd name="T28" fmla="*/ 346 w 373"/>
                  <a:gd name="T29" fmla="*/ 32 h 54"/>
                  <a:gd name="T30" fmla="*/ 293 w 373"/>
                  <a:gd name="T31" fmla="*/ 39 h 54"/>
                  <a:gd name="T32" fmla="*/ 272 w 373"/>
                  <a:gd name="T33" fmla="*/ 39 h 54"/>
                  <a:gd name="T34" fmla="*/ 241 w 373"/>
                  <a:gd name="T35" fmla="*/ 37 h 54"/>
                  <a:gd name="T36" fmla="*/ 212 w 373"/>
                  <a:gd name="T37" fmla="*/ 38 h 54"/>
                  <a:gd name="T38" fmla="*/ 96 w 373"/>
                  <a:gd name="T39" fmla="*/ 42 h 54"/>
                  <a:gd name="T40" fmla="*/ 59 w 373"/>
                  <a:gd name="T41" fmla="*/ 34 h 54"/>
                  <a:gd name="T42" fmla="*/ 30 w 373"/>
                  <a:gd name="T43" fmla="*/ 38 h 54"/>
                  <a:gd name="T44" fmla="*/ 12 w 373"/>
                  <a:gd name="T45" fmla="*/ 3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73" h="54">
                    <a:moveTo>
                      <a:pt x="12" y="30"/>
                    </a:moveTo>
                    <a:cubicBezTo>
                      <a:pt x="13" y="25"/>
                      <a:pt x="0" y="21"/>
                      <a:pt x="11" y="16"/>
                    </a:cubicBezTo>
                    <a:cubicBezTo>
                      <a:pt x="23" y="10"/>
                      <a:pt x="15" y="21"/>
                      <a:pt x="17" y="24"/>
                    </a:cubicBezTo>
                    <a:cubicBezTo>
                      <a:pt x="27" y="36"/>
                      <a:pt x="43" y="35"/>
                      <a:pt x="58" y="22"/>
                    </a:cubicBezTo>
                    <a:cubicBezTo>
                      <a:pt x="49" y="18"/>
                      <a:pt x="42" y="10"/>
                      <a:pt x="31" y="9"/>
                    </a:cubicBezTo>
                    <a:cubicBezTo>
                      <a:pt x="45" y="0"/>
                      <a:pt x="59" y="7"/>
                      <a:pt x="72" y="9"/>
                    </a:cubicBezTo>
                    <a:cubicBezTo>
                      <a:pt x="93" y="13"/>
                      <a:pt x="113" y="10"/>
                      <a:pt x="133" y="8"/>
                    </a:cubicBezTo>
                    <a:cubicBezTo>
                      <a:pt x="169" y="4"/>
                      <a:pt x="204" y="9"/>
                      <a:pt x="240" y="9"/>
                    </a:cubicBezTo>
                    <a:cubicBezTo>
                      <a:pt x="255" y="12"/>
                      <a:pt x="269" y="12"/>
                      <a:pt x="284" y="9"/>
                    </a:cubicBezTo>
                    <a:cubicBezTo>
                      <a:pt x="294" y="16"/>
                      <a:pt x="306" y="7"/>
                      <a:pt x="316" y="13"/>
                    </a:cubicBezTo>
                    <a:cubicBezTo>
                      <a:pt x="332" y="8"/>
                      <a:pt x="348" y="7"/>
                      <a:pt x="365" y="13"/>
                    </a:cubicBezTo>
                    <a:cubicBezTo>
                      <a:pt x="373" y="21"/>
                      <a:pt x="372" y="28"/>
                      <a:pt x="364" y="36"/>
                    </a:cubicBezTo>
                    <a:cubicBezTo>
                      <a:pt x="362" y="38"/>
                      <a:pt x="359" y="40"/>
                      <a:pt x="357" y="42"/>
                    </a:cubicBezTo>
                    <a:cubicBezTo>
                      <a:pt x="353" y="45"/>
                      <a:pt x="349" y="49"/>
                      <a:pt x="344" y="45"/>
                    </a:cubicBezTo>
                    <a:cubicBezTo>
                      <a:pt x="339" y="41"/>
                      <a:pt x="343" y="36"/>
                      <a:pt x="346" y="32"/>
                    </a:cubicBezTo>
                    <a:cubicBezTo>
                      <a:pt x="326" y="50"/>
                      <a:pt x="318" y="51"/>
                      <a:pt x="293" y="39"/>
                    </a:cubicBezTo>
                    <a:cubicBezTo>
                      <a:pt x="286" y="36"/>
                      <a:pt x="276" y="36"/>
                      <a:pt x="272" y="39"/>
                    </a:cubicBezTo>
                    <a:cubicBezTo>
                      <a:pt x="260" y="50"/>
                      <a:pt x="249" y="42"/>
                      <a:pt x="241" y="37"/>
                    </a:cubicBezTo>
                    <a:cubicBezTo>
                      <a:pt x="230" y="29"/>
                      <a:pt x="222" y="32"/>
                      <a:pt x="212" y="38"/>
                    </a:cubicBezTo>
                    <a:cubicBezTo>
                      <a:pt x="174" y="40"/>
                      <a:pt x="135" y="40"/>
                      <a:pt x="96" y="42"/>
                    </a:cubicBezTo>
                    <a:cubicBezTo>
                      <a:pt x="87" y="42"/>
                      <a:pt x="67" y="54"/>
                      <a:pt x="59" y="34"/>
                    </a:cubicBezTo>
                    <a:cubicBezTo>
                      <a:pt x="50" y="41"/>
                      <a:pt x="40" y="37"/>
                      <a:pt x="30" y="38"/>
                    </a:cubicBezTo>
                    <a:cubicBezTo>
                      <a:pt x="21" y="39"/>
                      <a:pt x="17" y="34"/>
                      <a:pt x="12" y="30"/>
                    </a:cubicBezTo>
                    <a:close/>
                  </a:path>
                </a:pathLst>
              </a:custGeom>
              <a:solidFill>
                <a:srgbClr val="78B2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9" name="Freeform 548">
                <a:extLst>
                  <a:ext uri="{FF2B5EF4-FFF2-40B4-BE49-F238E27FC236}">
                    <a16:creationId xmlns:a16="http://schemas.microsoft.com/office/drawing/2014/main" id="{DBD9800A-6E9E-4D82-A519-E02CB25A06E5}"/>
                  </a:ext>
                </a:extLst>
              </p:cNvPr>
              <p:cNvSpPr>
                <a:spLocks/>
              </p:cNvSpPr>
              <p:nvPr/>
            </p:nvSpPr>
            <p:spPr bwMode="auto">
              <a:xfrm>
                <a:off x="660" y="3680"/>
                <a:ext cx="437" cy="47"/>
              </a:xfrm>
              <a:custGeom>
                <a:avLst/>
                <a:gdLst>
                  <a:gd name="T0" fmla="*/ 358 w 389"/>
                  <a:gd name="T1" fmla="*/ 21 h 42"/>
                  <a:gd name="T2" fmla="*/ 360 w 389"/>
                  <a:gd name="T3" fmla="*/ 21 h 42"/>
                  <a:gd name="T4" fmla="*/ 368 w 389"/>
                  <a:gd name="T5" fmla="*/ 18 h 42"/>
                  <a:gd name="T6" fmla="*/ 389 w 389"/>
                  <a:gd name="T7" fmla="*/ 37 h 42"/>
                  <a:gd name="T8" fmla="*/ 369 w 389"/>
                  <a:gd name="T9" fmla="*/ 40 h 42"/>
                  <a:gd name="T10" fmla="*/ 341 w 389"/>
                  <a:gd name="T11" fmla="*/ 34 h 42"/>
                  <a:gd name="T12" fmla="*/ 105 w 389"/>
                  <a:gd name="T13" fmla="*/ 33 h 42"/>
                  <a:gd name="T14" fmla="*/ 56 w 389"/>
                  <a:gd name="T15" fmla="*/ 26 h 42"/>
                  <a:gd name="T16" fmla="*/ 19 w 389"/>
                  <a:gd name="T17" fmla="*/ 17 h 42"/>
                  <a:gd name="T18" fmla="*/ 5 w 389"/>
                  <a:gd name="T19" fmla="*/ 5 h 42"/>
                  <a:gd name="T20" fmla="*/ 134 w 389"/>
                  <a:gd name="T21" fmla="*/ 4 h 42"/>
                  <a:gd name="T22" fmla="*/ 217 w 389"/>
                  <a:gd name="T23" fmla="*/ 3 h 42"/>
                  <a:gd name="T24" fmla="*/ 282 w 389"/>
                  <a:gd name="T25" fmla="*/ 8 h 42"/>
                  <a:gd name="T26" fmla="*/ 305 w 389"/>
                  <a:gd name="T27" fmla="*/ 8 h 42"/>
                  <a:gd name="T28" fmla="*/ 358 w 389"/>
                  <a:gd name="T29" fmla="*/ 2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89" h="42">
                    <a:moveTo>
                      <a:pt x="358" y="21"/>
                    </a:moveTo>
                    <a:cubicBezTo>
                      <a:pt x="359" y="20"/>
                      <a:pt x="360" y="20"/>
                      <a:pt x="360" y="21"/>
                    </a:cubicBezTo>
                    <a:cubicBezTo>
                      <a:pt x="363" y="19"/>
                      <a:pt x="365" y="19"/>
                      <a:pt x="368" y="18"/>
                    </a:cubicBezTo>
                    <a:cubicBezTo>
                      <a:pt x="388" y="14"/>
                      <a:pt x="388" y="14"/>
                      <a:pt x="389" y="37"/>
                    </a:cubicBezTo>
                    <a:cubicBezTo>
                      <a:pt x="383" y="42"/>
                      <a:pt x="376" y="42"/>
                      <a:pt x="369" y="40"/>
                    </a:cubicBezTo>
                    <a:cubicBezTo>
                      <a:pt x="361" y="32"/>
                      <a:pt x="351" y="32"/>
                      <a:pt x="341" y="34"/>
                    </a:cubicBezTo>
                    <a:cubicBezTo>
                      <a:pt x="262" y="33"/>
                      <a:pt x="184" y="33"/>
                      <a:pt x="105" y="33"/>
                    </a:cubicBezTo>
                    <a:cubicBezTo>
                      <a:pt x="88" y="33"/>
                      <a:pt x="71" y="39"/>
                      <a:pt x="56" y="26"/>
                    </a:cubicBezTo>
                    <a:cubicBezTo>
                      <a:pt x="47" y="7"/>
                      <a:pt x="32" y="16"/>
                      <a:pt x="19" y="17"/>
                    </a:cubicBezTo>
                    <a:cubicBezTo>
                      <a:pt x="8" y="19"/>
                      <a:pt x="0" y="21"/>
                      <a:pt x="5" y="5"/>
                    </a:cubicBezTo>
                    <a:cubicBezTo>
                      <a:pt x="48" y="0"/>
                      <a:pt x="91" y="11"/>
                      <a:pt x="134" y="4"/>
                    </a:cubicBezTo>
                    <a:cubicBezTo>
                      <a:pt x="162" y="0"/>
                      <a:pt x="190" y="2"/>
                      <a:pt x="217" y="3"/>
                    </a:cubicBezTo>
                    <a:cubicBezTo>
                      <a:pt x="238" y="3"/>
                      <a:pt x="261" y="1"/>
                      <a:pt x="282" y="8"/>
                    </a:cubicBezTo>
                    <a:cubicBezTo>
                      <a:pt x="289" y="11"/>
                      <a:pt x="297" y="12"/>
                      <a:pt x="305" y="8"/>
                    </a:cubicBezTo>
                    <a:cubicBezTo>
                      <a:pt x="323" y="12"/>
                      <a:pt x="341" y="13"/>
                      <a:pt x="358" y="21"/>
                    </a:cubicBezTo>
                    <a:close/>
                  </a:path>
                </a:pathLst>
              </a:custGeom>
              <a:solidFill>
                <a:srgbClr val="69ADC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0" name="Freeform 549">
                <a:extLst>
                  <a:ext uri="{FF2B5EF4-FFF2-40B4-BE49-F238E27FC236}">
                    <a16:creationId xmlns:a16="http://schemas.microsoft.com/office/drawing/2014/main" id="{8034D246-2D08-4F55-8485-9C922F7597C7}"/>
                  </a:ext>
                </a:extLst>
              </p:cNvPr>
              <p:cNvSpPr>
                <a:spLocks/>
              </p:cNvSpPr>
              <p:nvPr/>
            </p:nvSpPr>
            <p:spPr bwMode="auto">
              <a:xfrm>
                <a:off x="1064" y="3688"/>
                <a:ext cx="397" cy="40"/>
              </a:xfrm>
              <a:custGeom>
                <a:avLst/>
                <a:gdLst>
                  <a:gd name="T0" fmla="*/ 29 w 353"/>
                  <a:gd name="T1" fmla="*/ 30 h 36"/>
                  <a:gd name="T2" fmla="*/ 25 w 353"/>
                  <a:gd name="T3" fmla="*/ 25 h 36"/>
                  <a:gd name="T4" fmla="*/ 10 w 353"/>
                  <a:gd name="T5" fmla="*/ 16 h 36"/>
                  <a:gd name="T6" fmla="*/ 0 w 353"/>
                  <a:gd name="T7" fmla="*/ 14 h 36"/>
                  <a:gd name="T8" fmla="*/ 42 w 353"/>
                  <a:gd name="T9" fmla="*/ 5 h 36"/>
                  <a:gd name="T10" fmla="*/ 154 w 353"/>
                  <a:gd name="T11" fmla="*/ 2 h 36"/>
                  <a:gd name="T12" fmla="*/ 204 w 353"/>
                  <a:gd name="T13" fmla="*/ 5 h 36"/>
                  <a:gd name="T14" fmla="*/ 321 w 353"/>
                  <a:gd name="T15" fmla="*/ 2 h 36"/>
                  <a:gd name="T16" fmla="*/ 308 w 353"/>
                  <a:gd name="T17" fmla="*/ 10 h 36"/>
                  <a:gd name="T18" fmla="*/ 295 w 353"/>
                  <a:gd name="T19" fmla="*/ 7 h 36"/>
                  <a:gd name="T20" fmla="*/ 273 w 353"/>
                  <a:gd name="T21" fmla="*/ 14 h 36"/>
                  <a:gd name="T22" fmla="*/ 273 w 353"/>
                  <a:gd name="T23" fmla="*/ 22 h 36"/>
                  <a:gd name="T24" fmla="*/ 296 w 353"/>
                  <a:gd name="T25" fmla="*/ 20 h 36"/>
                  <a:gd name="T26" fmla="*/ 300 w 353"/>
                  <a:gd name="T27" fmla="*/ 20 h 36"/>
                  <a:gd name="T28" fmla="*/ 353 w 353"/>
                  <a:gd name="T29" fmla="*/ 30 h 36"/>
                  <a:gd name="T30" fmla="*/ 294 w 353"/>
                  <a:gd name="T31" fmla="*/ 31 h 36"/>
                  <a:gd name="T32" fmla="*/ 246 w 353"/>
                  <a:gd name="T33" fmla="*/ 33 h 36"/>
                  <a:gd name="T34" fmla="*/ 156 w 353"/>
                  <a:gd name="T35" fmla="*/ 29 h 36"/>
                  <a:gd name="T36" fmla="*/ 41 w 353"/>
                  <a:gd name="T37" fmla="*/ 30 h 36"/>
                  <a:gd name="T38" fmla="*/ 29 w 353"/>
                  <a:gd name="T39" fmla="*/ 3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53" h="36">
                    <a:moveTo>
                      <a:pt x="29" y="30"/>
                    </a:moveTo>
                    <a:cubicBezTo>
                      <a:pt x="27" y="28"/>
                      <a:pt x="25" y="27"/>
                      <a:pt x="25" y="25"/>
                    </a:cubicBezTo>
                    <a:cubicBezTo>
                      <a:pt x="25" y="14"/>
                      <a:pt x="22" y="8"/>
                      <a:pt x="10" y="16"/>
                    </a:cubicBezTo>
                    <a:cubicBezTo>
                      <a:pt x="8" y="17"/>
                      <a:pt x="4" y="14"/>
                      <a:pt x="0" y="14"/>
                    </a:cubicBezTo>
                    <a:cubicBezTo>
                      <a:pt x="12" y="0"/>
                      <a:pt x="28" y="6"/>
                      <a:pt x="42" y="5"/>
                    </a:cubicBezTo>
                    <a:cubicBezTo>
                      <a:pt x="79" y="3"/>
                      <a:pt x="117" y="5"/>
                      <a:pt x="154" y="2"/>
                    </a:cubicBezTo>
                    <a:cubicBezTo>
                      <a:pt x="171" y="0"/>
                      <a:pt x="187" y="7"/>
                      <a:pt x="204" y="5"/>
                    </a:cubicBezTo>
                    <a:cubicBezTo>
                      <a:pt x="243" y="0"/>
                      <a:pt x="282" y="1"/>
                      <a:pt x="321" y="2"/>
                    </a:cubicBezTo>
                    <a:cubicBezTo>
                      <a:pt x="318" y="7"/>
                      <a:pt x="317" y="15"/>
                      <a:pt x="308" y="10"/>
                    </a:cubicBezTo>
                    <a:cubicBezTo>
                      <a:pt x="304" y="7"/>
                      <a:pt x="300" y="5"/>
                      <a:pt x="295" y="7"/>
                    </a:cubicBezTo>
                    <a:cubicBezTo>
                      <a:pt x="288" y="9"/>
                      <a:pt x="277" y="2"/>
                      <a:pt x="273" y="14"/>
                    </a:cubicBezTo>
                    <a:cubicBezTo>
                      <a:pt x="272" y="17"/>
                      <a:pt x="271" y="19"/>
                      <a:pt x="273" y="22"/>
                    </a:cubicBezTo>
                    <a:cubicBezTo>
                      <a:pt x="281" y="28"/>
                      <a:pt x="289" y="26"/>
                      <a:pt x="296" y="20"/>
                    </a:cubicBezTo>
                    <a:cubicBezTo>
                      <a:pt x="297" y="20"/>
                      <a:pt x="299" y="20"/>
                      <a:pt x="300" y="20"/>
                    </a:cubicBezTo>
                    <a:cubicBezTo>
                      <a:pt x="317" y="31"/>
                      <a:pt x="336" y="23"/>
                      <a:pt x="353" y="30"/>
                    </a:cubicBezTo>
                    <a:cubicBezTo>
                      <a:pt x="333" y="35"/>
                      <a:pt x="314" y="36"/>
                      <a:pt x="294" y="31"/>
                    </a:cubicBezTo>
                    <a:cubicBezTo>
                      <a:pt x="278" y="27"/>
                      <a:pt x="263" y="36"/>
                      <a:pt x="246" y="33"/>
                    </a:cubicBezTo>
                    <a:cubicBezTo>
                      <a:pt x="217" y="28"/>
                      <a:pt x="186" y="28"/>
                      <a:pt x="156" y="29"/>
                    </a:cubicBezTo>
                    <a:cubicBezTo>
                      <a:pt x="118" y="30"/>
                      <a:pt x="79" y="27"/>
                      <a:pt x="41" y="30"/>
                    </a:cubicBezTo>
                    <a:cubicBezTo>
                      <a:pt x="37" y="30"/>
                      <a:pt x="33" y="30"/>
                      <a:pt x="29" y="30"/>
                    </a:cubicBezTo>
                    <a:close/>
                  </a:path>
                </a:pathLst>
              </a:custGeom>
              <a:solidFill>
                <a:srgbClr val="73B2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1" name="Freeform 550">
                <a:extLst>
                  <a:ext uri="{FF2B5EF4-FFF2-40B4-BE49-F238E27FC236}">
                    <a16:creationId xmlns:a16="http://schemas.microsoft.com/office/drawing/2014/main" id="{22F6BECA-C4DC-41E7-B132-109710F2C066}"/>
                  </a:ext>
                </a:extLst>
              </p:cNvPr>
              <p:cNvSpPr>
                <a:spLocks/>
              </p:cNvSpPr>
              <p:nvPr/>
            </p:nvSpPr>
            <p:spPr bwMode="auto">
              <a:xfrm>
                <a:off x="737" y="3766"/>
                <a:ext cx="312" cy="48"/>
              </a:xfrm>
              <a:custGeom>
                <a:avLst/>
                <a:gdLst>
                  <a:gd name="T0" fmla="*/ 0 w 277"/>
                  <a:gd name="T1" fmla="*/ 24 h 43"/>
                  <a:gd name="T2" fmla="*/ 4 w 277"/>
                  <a:gd name="T3" fmla="*/ 4 h 43"/>
                  <a:gd name="T4" fmla="*/ 13 w 277"/>
                  <a:gd name="T5" fmla="*/ 3 h 43"/>
                  <a:gd name="T6" fmla="*/ 61 w 277"/>
                  <a:gd name="T7" fmla="*/ 8 h 43"/>
                  <a:gd name="T8" fmla="*/ 96 w 277"/>
                  <a:gd name="T9" fmla="*/ 4 h 43"/>
                  <a:gd name="T10" fmla="*/ 96 w 277"/>
                  <a:gd name="T11" fmla="*/ 4 h 43"/>
                  <a:gd name="T12" fmla="*/ 136 w 277"/>
                  <a:gd name="T13" fmla="*/ 6 h 43"/>
                  <a:gd name="T14" fmla="*/ 164 w 277"/>
                  <a:gd name="T15" fmla="*/ 0 h 43"/>
                  <a:gd name="T16" fmla="*/ 172 w 277"/>
                  <a:gd name="T17" fmla="*/ 1 h 43"/>
                  <a:gd name="T18" fmla="*/ 204 w 277"/>
                  <a:gd name="T19" fmla="*/ 11 h 43"/>
                  <a:gd name="T20" fmla="*/ 221 w 277"/>
                  <a:gd name="T21" fmla="*/ 15 h 43"/>
                  <a:gd name="T22" fmla="*/ 224 w 277"/>
                  <a:gd name="T23" fmla="*/ 16 h 43"/>
                  <a:gd name="T24" fmla="*/ 253 w 277"/>
                  <a:gd name="T25" fmla="*/ 23 h 43"/>
                  <a:gd name="T26" fmla="*/ 272 w 277"/>
                  <a:gd name="T27" fmla="*/ 36 h 43"/>
                  <a:gd name="T28" fmla="*/ 248 w 277"/>
                  <a:gd name="T29" fmla="*/ 41 h 43"/>
                  <a:gd name="T30" fmla="*/ 204 w 277"/>
                  <a:gd name="T31" fmla="*/ 37 h 43"/>
                  <a:gd name="T32" fmla="*/ 196 w 277"/>
                  <a:gd name="T33" fmla="*/ 36 h 43"/>
                  <a:gd name="T34" fmla="*/ 156 w 277"/>
                  <a:gd name="T35" fmla="*/ 36 h 43"/>
                  <a:gd name="T36" fmla="*/ 87 w 277"/>
                  <a:gd name="T37" fmla="*/ 36 h 43"/>
                  <a:gd name="T38" fmla="*/ 79 w 277"/>
                  <a:gd name="T39" fmla="*/ 36 h 43"/>
                  <a:gd name="T40" fmla="*/ 16 w 277"/>
                  <a:gd name="T41" fmla="*/ 36 h 43"/>
                  <a:gd name="T42" fmla="*/ 0 w 277"/>
                  <a:gd name="T43" fmla="*/ 24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77" h="43">
                    <a:moveTo>
                      <a:pt x="0" y="24"/>
                    </a:moveTo>
                    <a:cubicBezTo>
                      <a:pt x="11" y="20"/>
                      <a:pt x="5" y="11"/>
                      <a:pt x="4" y="4"/>
                    </a:cubicBezTo>
                    <a:cubicBezTo>
                      <a:pt x="7" y="1"/>
                      <a:pt x="12" y="1"/>
                      <a:pt x="13" y="3"/>
                    </a:cubicBezTo>
                    <a:cubicBezTo>
                      <a:pt x="27" y="20"/>
                      <a:pt x="45" y="8"/>
                      <a:pt x="61" y="8"/>
                    </a:cubicBezTo>
                    <a:cubicBezTo>
                      <a:pt x="73" y="8"/>
                      <a:pt x="85" y="6"/>
                      <a:pt x="96" y="4"/>
                    </a:cubicBezTo>
                    <a:cubicBezTo>
                      <a:pt x="96" y="4"/>
                      <a:pt x="96" y="4"/>
                      <a:pt x="96" y="4"/>
                    </a:cubicBezTo>
                    <a:cubicBezTo>
                      <a:pt x="110" y="3"/>
                      <a:pt x="123" y="6"/>
                      <a:pt x="136" y="6"/>
                    </a:cubicBezTo>
                    <a:cubicBezTo>
                      <a:pt x="146" y="6"/>
                      <a:pt x="155" y="5"/>
                      <a:pt x="164" y="0"/>
                    </a:cubicBezTo>
                    <a:cubicBezTo>
                      <a:pt x="167" y="0"/>
                      <a:pt x="169" y="0"/>
                      <a:pt x="172" y="1"/>
                    </a:cubicBezTo>
                    <a:cubicBezTo>
                      <a:pt x="181" y="9"/>
                      <a:pt x="191" y="16"/>
                      <a:pt x="204" y="11"/>
                    </a:cubicBezTo>
                    <a:cubicBezTo>
                      <a:pt x="211" y="9"/>
                      <a:pt x="216" y="12"/>
                      <a:pt x="221" y="15"/>
                    </a:cubicBezTo>
                    <a:cubicBezTo>
                      <a:pt x="222" y="16"/>
                      <a:pt x="223" y="16"/>
                      <a:pt x="224" y="16"/>
                    </a:cubicBezTo>
                    <a:cubicBezTo>
                      <a:pt x="235" y="14"/>
                      <a:pt x="244" y="17"/>
                      <a:pt x="253" y="23"/>
                    </a:cubicBezTo>
                    <a:cubicBezTo>
                      <a:pt x="259" y="28"/>
                      <a:pt x="277" y="15"/>
                      <a:pt x="272" y="36"/>
                    </a:cubicBezTo>
                    <a:cubicBezTo>
                      <a:pt x="264" y="38"/>
                      <a:pt x="256" y="39"/>
                      <a:pt x="248" y="41"/>
                    </a:cubicBezTo>
                    <a:cubicBezTo>
                      <a:pt x="233" y="42"/>
                      <a:pt x="219" y="36"/>
                      <a:pt x="204" y="37"/>
                    </a:cubicBezTo>
                    <a:cubicBezTo>
                      <a:pt x="201" y="36"/>
                      <a:pt x="199" y="36"/>
                      <a:pt x="196" y="36"/>
                    </a:cubicBezTo>
                    <a:cubicBezTo>
                      <a:pt x="183" y="32"/>
                      <a:pt x="169" y="40"/>
                      <a:pt x="156" y="36"/>
                    </a:cubicBezTo>
                    <a:cubicBezTo>
                      <a:pt x="133" y="38"/>
                      <a:pt x="110" y="43"/>
                      <a:pt x="87" y="36"/>
                    </a:cubicBezTo>
                    <a:cubicBezTo>
                      <a:pt x="84" y="35"/>
                      <a:pt x="81" y="35"/>
                      <a:pt x="79" y="36"/>
                    </a:cubicBezTo>
                    <a:cubicBezTo>
                      <a:pt x="58" y="43"/>
                      <a:pt x="37" y="41"/>
                      <a:pt x="16" y="36"/>
                    </a:cubicBezTo>
                    <a:cubicBezTo>
                      <a:pt x="6" y="39"/>
                      <a:pt x="0" y="35"/>
                      <a:pt x="0" y="24"/>
                    </a:cubicBezTo>
                    <a:close/>
                  </a:path>
                </a:pathLst>
              </a:custGeom>
              <a:solidFill>
                <a:srgbClr val="6BAC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2" name="Freeform 551">
                <a:extLst>
                  <a:ext uri="{FF2B5EF4-FFF2-40B4-BE49-F238E27FC236}">
                    <a16:creationId xmlns:a16="http://schemas.microsoft.com/office/drawing/2014/main" id="{D33ED7A7-BAA3-467F-AC8F-300BA9BA3717}"/>
                  </a:ext>
                </a:extLst>
              </p:cNvPr>
              <p:cNvSpPr>
                <a:spLocks/>
              </p:cNvSpPr>
              <p:nvPr/>
            </p:nvSpPr>
            <p:spPr bwMode="auto">
              <a:xfrm>
                <a:off x="1015" y="3775"/>
                <a:ext cx="255" cy="53"/>
              </a:xfrm>
              <a:custGeom>
                <a:avLst/>
                <a:gdLst>
                  <a:gd name="T0" fmla="*/ 25 w 227"/>
                  <a:gd name="T1" fmla="*/ 28 h 47"/>
                  <a:gd name="T2" fmla="*/ 13 w 227"/>
                  <a:gd name="T3" fmla="*/ 21 h 47"/>
                  <a:gd name="T4" fmla="*/ 5 w 227"/>
                  <a:gd name="T5" fmla="*/ 20 h 47"/>
                  <a:gd name="T6" fmla="*/ 13 w 227"/>
                  <a:gd name="T7" fmla="*/ 6 h 47"/>
                  <a:gd name="T8" fmla="*/ 33 w 227"/>
                  <a:gd name="T9" fmla="*/ 0 h 47"/>
                  <a:gd name="T10" fmla="*/ 37 w 227"/>
                  <a:gd name="T11" fmla="*/ 0 h 47"/>
                  <a:gd name="T12" fmla="*/ 91 w 227"/>
                  <a:gd name="T13" fmla="*/ 14 h 47"/>
                  <a:gd name="T14" fmla="*/ 114 w 227"/>
                  <a:gd name="T15" fmla="*/ 15 h 47"/>
                  <a:gd name="T16" fmla="*/ 121 w 227"/>
                  <a:gd name="T17" fmla="*/ 13 h 47"/>
                  <a:gd name="T18" fmla="*/ 185 w 227"/>
                  <a:gd name="T19" fmla="*/ 5 h 47"/>
                  <a:gd name="T20" fmla="*/ 197 w 227"/>
                  <a:gd name="T21" fmla="*/ 4 h 47"/>
                  <a:gd name="T22" fmla="*/ 225 w 227"/>
                  <a:gd name="T23" fmla="*/ 39 h 47"/>
                  <a:gd name="T24" fmla="*/ 114 w 227"/>
                  <a:gd name="T25" fmla="*/ 30 h 47"/>
                  <a:gd name="T26" fmla="*/ 97 w 227"/>
                  <a:gd name="T27" fmla="*/ 38 h 47"/>
                  <a:gd name="T28" fmla="*/ 25 w 227"/>
                  <a:gd name="T29" fmla="*/ 28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27" h="47">
                    <a:moveTo>
                      <a:pt x="25" y="28"/>
                    </a:moveTo>
                    <a:cubicBezTo>
                      <a:pt x="24" y="21"/>
                      <a:pt x="22" y="14"/>
                      <a:pt x="13" y="21"/>
                    </a:cubicBezTo>
                    <a:cubicBezTo>
                      <a:pt x="10" y="24"/>
                      <a:pt x="7" y="23"/>
                      <a:pt x="5" y="20"/>
                    </a:cubicBezTo>
                    <a:cubicBezTo>
                      <a:pt x="0" y="11"/>
                      <a:pt x="7" y="8"/>
                      <a:pt x="13" y="6"/>
                    </a:cubicBezTo>
                    <a:cubicBezTo>
                      <a:pt x="19" y="4"/>
                      <a:pt x="27" y="4"/>
                      <a:pt x="33" y="0"/>
                    </a:cubicBezTo>
                    <a:cubicBezTo>
                      <a:pt x="34" y="0"/>
                      <a:pt x="36" y="0"/>
                      <a:pt x="37" y="0"/>
                    </a:cubicBezTo>
                    <a:cubicBezTo>
                      <a:pt x="54" y="7"/>
                      <a:pt x="73" y="10"/>
                      <a:pt x="91" y="14"/>
                    </a:cubicBezTo>
                    <a:cubicBezTo>
                      <a:pt x="99" y="15"/>
                      <a:pt x="106" y="19"/>
                      <a:pt x="114" y="15"/>
                    </a:cubicBezTo>
                    <a:cubicBezTo>
                      <a:pt x="116" y="13"/>
                      <a:pt x="119" y="12"/>
                      <a:pt x="121" y="13"/>
                    </a:cubicBezTo>
                    <a:cubicBezTo>
                      <a:pt x="144" y="18"/>
                      <a:pt x="164" y="8"/>
                      <a:pt x="185" y="5"/>
                    </a:cubicBezTo>
                    <a:cubicBezTo>
                      <a:pt x="189" y="4"/>
                      <a:pt x="193" y="4"/>
                      <a:pt x="197" y="4"/>
                    </a:cubicBezTo>
                    <a:cubicBezTo>
                      <a:pt x="217" y="13"/>
                      <a:pt x="227" y="26"/>
                      <a:pt x="225" y="39"/>
                    </a:cubicBezTo>
                    <a:cubicBezTo>
                      <a:pt x="188" y="37"/>
                      <a:pt x="150" y="47"/>
                      <a:pt x="114" y="30"/>
                    </a:cubicBezTo>
                    <a:cubicBezTo>
                      <a:pt x="107" y="27"/>
                      <a:pt x="105" y="39"/>
                      <a:pt x="97" y="38"/>
                    </a:cubicBezTo>
                    <a:cubicBezTo>
                      <a:pt x="73" y="33"/>
                      <a:pt x="49" y="35"/>
                      <a:pt x="25" y="28"/>
                    </a:cubicBezTo>
                    <a:close/>
                  </a:path>
                </a:pathLst>
              </a:custGeom>
              <a:solidFill>
                <a:srgbClr val="7EB6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3" name="Freeform 552">
                <a:extLst>
                  <a:ext uri="{FF2B5EF4-FFF2-40B4-BE49-F238E27FC236}">
                    <a16:creationId xmlns:a16="http://schemas.microsoft.com/office/drawing/2014/main" id="{95595EC4-5DFB-478D-B911-86D3649063C0}"/>
                  </a:ext>
                </a:extLst>
              </p:cNvPr>
              <p:cNvSpPr>
                <a:spLocks/>
              </p:cNvSpPr>
              <p:nvPr/>
            </p:nvSpPr>
            <p:spPr bwMode="auto">
              <a:xfrm>
                <a:off x="1236" y="3777"/>
                <a:ext cx="252" cy="50"/>
              </a:xfrm>
              <a:custGeom>
                <a:avLst/>
                <a:gdLst>
                  <a:gd name="T0" fmla="*/ 28 w 224"/>
                  <a:gd name="T1" fmla="*/ 37 h 44"/>
                  <a:gd name="T2" fmla="*/ 0 w 224"/>
                  <a:gd name="T3" fmla="*/ 2 h 44"/>
                  <a:gd name="T4" fmla="*/ 14 w 224"/>
                  <a:gd name="T5" fmla="*/ 2 h 44"/>
                  <a:gd name="T6" fmla="*/ 72 w 224"/>
                  <a:gd name="T7" fmla="*/ 8 h 44"/>
                  <a:gd name="T8" fmla="*/ 121 w 224"/>
                  <a:gd name="T9" fmla="*/ 8 h 44"/>
                  <a:gd name="T10" fmla="*/ 224 w 224"/>
                  <a:gd name="T11" fmla="*/ 11 h 44"/>
                  <a:gd name="T12" fmla="*/ 188 w 224"/>
                  <a:gd name="T13" fmla="*/ 28 h 44"/>
                  <a:gd name="T14" fmla="*/ 145 w 224"/>
                  <a:gd name="T15" fmla="*/ 35 h 44"/>
                  <a:gd name="T16" fmla="*/ 149 w 224"/>
                  <a:gd name="T17" fmla="*/ 39 h 44"/>
                  <a:gd name="T18" fmla="*/ 120 w 224"/>
                  <a:gd name="T19" fmla="*/ 40 h 44"/>
                  <a:gd name="T20" fmla="*/ 76 w 224"/>
                  <a:gd name="T21" fmla="*/ 38 h 44"/>
                  <a:gd name="T22" fmla="*/ 59 w 224"/>
                  <a:gd name="T23" fmla="*/ 20 h 44"/>
                  <a:gd name="T24" fmla="*/ 76 w 224"/>
                  <a:gd name="T25" fmla="*/ 38 h 44"/>
                  <a:gd name="T26" fmla="*/ 28 w 224"/>
                  <a:gd name="T27" fmla="*/ 37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24" h="44">
                    <a:moveTo>
                      <a:pt x="28" y="37"/>
                    </a:moveTo>
                    <a:cubicBezTo>
                      <a:pt x="24" y="21"/>
                      <a:pt x="8" y="15"/>
                      <a:pt x="0" y="2"/>
                    </a:cubicBezTo>
                    <a:cubicBezTo>
                      <a:pt x="5" y="2"/>
                      <a:pt x="10" y="0"/>
                      <a:pt x="14" y="2"/>
                    </a:cubicBezTo>
                    <a:cubicBezTo>
                      <a:pt x="32" y="14"/>
                      <a:pt x="53" y="12"/>
                      <a:pt x="72" y="8"/>
                    </a:cubicBezTo>
                    <a:cubicBezTo>
                      <a:pt x="89" y="5"/>
                      <a:pt x="105" y="7"/>
                      <a:pt x="121" y="8"/>
                    </a:cubicBezTo>
                    <a:cubicBezTo>
                      <a:pt x="155" y="8"/>
                      <a:pt x="190" y="3"/>
                      <a:pt x="224" y="11"/>
                    </a:cubicBezTo>
                    <a:cubicBezTo>
                      <a:pt x="216" y="24"/>
                      <a:pt x="208" y="34"/>
                      <a:pt x="188" y="28"/>
                    </a:cubicBezTo>
                    <a:cubicBezTo>
                      <a:pt x="175" y="24"/>
                      <a:pt x="159" y="31"/>
                      <a:pt x="145" y="35"/>
                    </a:cubicBezTo>
                    <a:cubicBezTo>
                      <a:pt x="144" y="35"/>
                      <a:pt x="149" y="36"/>
                      <a:pt x="149" y="39"/>
                    </a:cubicBezTo>
                    <a:cubicBezTo>
                      <a:pt x="139" y="44"/>
                      <a:pt x="129" y="43"/>
                      <a:pt x="120" y="40"/>
                    </a:cubicBezTo>
                    <a:cubicBezTo>
                      <a:pt x="105" y="35"/>
                      <a:pt x="91" y="42"/>
                      <a:pt x="76" y="38"/>
                    </a:cubicBezTo>
                    <a:cubicBezTo>
                      <a:pt x="89" y="15"/>
                      <a:pt x="68" y="26"/>
                      <a:pt x="59" y="20"/>
                    </a:cubicBezTo>
                    <a:cubicBezTo>
                      <a:pt x="64" y="30"/>
                      <a:pt x="81" y="22"/>
                      <a:pt x="76" y="38"/>
                    </a:cubicBezTo>
                    <a:cubicBezTo>
                      <a:pt x="60" y="38"/>
                      <a:pt x="44" y="38"/>
                      <a:pt x="28" y="37"/>
                    </a:cubicBezTo>
                    <a:close/>
                  </a:path>
                </a:pathLst>
              </a:custGeom>
              <a:solidFill>
                <a:srgbClr val="9BC6D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4" name="Freeform 553">
                <a:extLst>
                  <a:ext uri="{FF2B5EF4-FFF2-40B4-BE49-F238E27FC236}">
                    <a16:creationId xmlns:a16="http://schemas.microsoft.com/office/drawing/2014/main" id="{74C459AA-4B95-4977-81B7-23CC775B4F50}"/>
                  </a:ext>
                </a:extLst>
              </p:cNvPr>
              <p:cNvSpPr>
                <a:spLocks/>
              </p:cNvSpPr>
              <p:nvPr/>
            </p:nvSpPr>
            <p:spPr bwMode="auto">
              <a:xfrm>
                <a:off x="464" y="3673"/>
                <a:ext cx="192" cy="49"/>
              </a:xfrm>
              <a:custGeom>
                <a:avLst/>
                <a:gdLst>
                  <a:gd name="T0" fmla="*/ 2 w 171"/>
                  <a:gd name="T1" fmla="*/ 6 h 44"/>
                  <a:gd name="T2" fmla="*/ 95 w 171"/>
                  <a:gd name="T3" fmla="*/ 4 h 44"/>
                  <a:gd name="T4" fmla="*/ 164 w 171"/>
                  <a:gd name="T5" fmla="*/ 7 h 44"/>
                  <a:gd name="T6" fmla="*/ 171 w 171"/>
                  <a:gd name="T7" fmla="*/ 11 h 44"/>
                  <a:gd name="T8" fmla="*/ 138 w 171"/>
                  <a:gd name="T9" fmla="*/ 20 h 44"/>
                  <a:gd name="T10" fmla="*/ 159 w 171"/>
                  <a:gd name="T11" fmla="*/ 31 h 44"/>
                  <a:gd name="T12" fmla="*/ 139 w 171"/>
                  <a:gd name="T13" fmla="*/ 35 h 44"/>
                  <a:gd name="T14" fmla="*/ 15 w 171"/>
                  <a:gd name="T15" fmla="*/ 40 h 44"/>
                  <a:gd name="T16" fmla="*/ 14 w 171"/>
                  <a:gd name="T17" fmla="*/ 37 h 44"/>
                  <a:gd name="T18" fmla="*/ 37 w 171"/>
                  <a:gd name="T19" fmla="*/ 29 h 44"/>
                  <a:gd name="T20" fmla="*/ 85 w 171"/>
                  <a:gd name="T21" fmla="*/ 19 h 44"/>
                  <a:gd name="T22" fmla="*/ 102 w 171"/>
                  <a:gd name="T23" fmla="*/ 19 h 44"/>
                  <a:gd name="T24" fmla="*/ 86 w 171"/>
                  <a:gd name="T25" fmla="*/ 19 h 44"/>
                  <a:gd name="T26" fmla="*/ 53 w 171"/>
                  <a:gd name="T27" fmla="*/ 22 h 44"/>
                  <a:gd name="T28" fmla="*/ 14 w 171"/>
                  <a:gd name="T29" fmla="*/ 21 h 44"/>
                  <a:gd name="T30" fmla="*/ 2 w 171"/>
                  <a:gd name="T31" fmla="*/ 9 h 44"/>
                  <a:gd name="T32" fmla="*/ 2 w 171"/>
                  <a:gd name="T33" fmla="*/ 6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71" h="44">
                    <a:moveTo>
                      <a:pt x="2" y="6"/>
                    </a:moveTo>
                    <a:cubicBezTo>
                      <a:pt x="33" y="0"/>
                      <a:pt x="65" y="2"/>
                      <a:pt x="95" y="4"/>
                    </a:cubicBezTo>
                    <a:cubicBezTo>
                      <a:pt x="118" y="5"/>
                      <a:pt x="141" y="8"/>
                      <a:pt x="164" y="7"/>
                    </a:cubicBezTo>
                    <a:cubicBezTo>
                      <a:pt x="167" y="7"/>
                      <a:pt x="169" y="10"/>
                      <a:pt x="171" y="11"/>
                    </a:cubicBezTo>
                    <a:cubicBezTo>
                      <a:pt x="163" y="21"/>
                      <a:pt x="151" y="19"/>
                      <a:pt x="138" y="20"/>
                    </a:cubicBezTo>
                    <a:cubicBezTo>
                      <a:pt x="144" y="29"/>
                      <a:pt x="155" y="24"/>
                      <a:pt x="159" y="31"/>
                    </a:cubicBezTo>
                    <a:cubicBezTo>
                      <a:pt x="154" y="38"/>
                      <a:pt x="145" y="36"/>
                      <a:pt x="139" y="35"/>
                    </a:cubicBezTo>
                    <a:cubicBezTo>
                      <a:pt x="97" y="33"/>
                      <a:pt x="57" y="44"/>
                      <a:pt x="15" y="40"/>
                    </a:cubicBezTo>
                    <a:cubicBezTo>
                      <a:pt x="15" y="39"/>
                      <a:pt x="15" y="38"/>
                      <a:pt x="14" y="37"/>
                    </a:cubicBezTo>
                    <a:cubicBezTo>
                      <a:pt x="20" y="28"/>
                      <a:pt x="29" y="29"/>
                      <a:pt x="37" y="29"/>
                    </a:cubicBezTo>
                    <a:cubicBezTo>
                      <a:pt x="54" y="29"/>
                      <a:pt x="70" y="29"/>
                      <a:pt x="85" y="19"/>
                    </a:cubicBezTo>
                    <a:cubicBezTo>
                      <a:pt x="90" y="16"/>
                      <a:pt x="96" y="18"/>
                      <a:pt x="102" y="19"/>
                    </a:cubicBezTo>
                    <a:cubicBezTo>
                      <a:pt x="96" y="16"/>
                      <a:pt x="91" y="16"/>
                      <a:pt x="86" y="19"/>
                    </a:cubicBezTo>
                    <a:cubicBezTo>
                      <a:pt x="76" y="24"/>
                      <a:pt x="65" y="24"/>
                      <a:pt x="53" y="22"/>
                    </a:cubicBezTo>
                    <a:cubicBezTo>
                      <a:pt x="40" y="20"/>
                      <a:pt x="27" y="17"/>
                      <a:pt x="14" y="21"/>
                    </a:cubicBezTo>
                    <a:cubicBezTo>
                      <a:pt x="5" y="24"/>
                      <a:pt x="0" y="19"/>
                      <a:pt x="2" y="9"/>
                    </a:cubicBezTo>
                    <a:cubicBezTo>
                      <a:pt x="2" y="8"/>
                      <a:pt x="2" y="7"/>
                      <a:pt x="2" y="6"/>
                    </a:cubicBezTo>
                    <a:close/>
                  </a:path>
                </a:pathLst>
              </a:custGeom>
              <a:solidFill>
                <a:srgbClr val="80BA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5" name="Freeform 554">
                <a:extLst>
                  <a:ext uri="{FF2B5EF4-FFF2-40B4-BE49-F238E27FC236}">
                    <a16:creationId xmlns:a16="http://schemas.microsoft.com/office/drawing/2014/main" id="{984FFB78-FE57-4C8D-9469-570F2B8B5E4D}"/>
                  </a:ext>
                </a:extLst>
              </p:cNvPr>
              <p:cNvSpPr>
                <a:spLocks/>
              </p:cNvSpPr>
              <p:nvPr/>
            </p:nvSpPr>
            <p:spPr bwMode="auto">
              <a:xfrm>
                <a:off x="270" y="3661"/>
                <a:ext cx="198" cy="46"/>
              </a:xfrm>
              <a:custGeom>
                <a:avLst/>
                <a:gdLst>
                  <a:gd name="T0" fmla="*/ 38 w 176"/>
                  <a:gd name="T1" fmla="*/ 34 h 41"/>
                  <a:gd name="T2" fmla="*/ 0 w 176"/>
                  <a:gd name="T3" fmla="*/ 10 h 41"/>
                  <a:gd name="T4" fmla="*/ 24 w 176"/>
                  <a:gd name="T5" fmla="*/ 5 h 41"/>
                  <a:gd name="T6" fmla="*/ 32 w 176"/>
                  <a:gd name="T7" fmla="*/ 2 h 41"/>
                  <a:gd name="T8" fmla="*/ 96 w 176"/>
                  <a:gd name="T9" fmla="*/ 11 h 41"/>
                  <a:gd name="T10" fmla="*/ 151 w 176"/>
                  <a:gd name="T11" fmla="*/ 10 h 41"/>
                  <a:gd name="T12" fmla="*/ 175 w 176"/>
                  <a:gd name="T13" fmla="*/ 17 h 41"/>
                  <a:gd name="T14" fmla="*/ 176 w 176"/>
                  <a:gd name="T15" fmla="*/ 19 h 41"/>
                  <a:gd name="T16" fmla="*/ 160 w 176"/>
                  <a:gd name="T17" fmla="*/ 32 h 41"/>
                  <a:gd name="T18" fmla="*/ 113 w 176"/>
                  <a:gd name="T19" fmla="*/ 27 h 41"/>
                  <a:gd name="T20" fmla="*/ 73 w 176"/>
                  <a:gd name="T21" fmla="*/ 26 h 41"/>
                  <a:gd name="T22" fmla="*/ 58 w 176"/>
                  <a:gd name="T23" fmla="*/ 20 h 41"/>
                  <a:gd name="T24" fmla="*/ 48 w 176"/>
                  <a:gd name="T25" fmla="*/ 38 h 41"/>
                  <a:gd name="T26" fmla="*/ 38 w 176"/>
                  <a:gd name="T27" fmla="*/ 34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6" h="41">
                    <a:moveTo>
                      <a:pt x="38" y="34"/>
                    </a:moveTo>
                    <a:cubicBezTo>
                      <a:pt x="25" y="26"/>
                      <a:pt x="10" y="22"/>
                      <a:pt x="0" y="10"/>
                    </a:cubicBezTo>
                    <a:cubicBezTo>
                      <a:pt x="8" y="10"/>
                      <a:pt x="17" y="11"/>
                      <a:pt x="24" y="5"/>
                    </a:cubicBezTo>
                    <a:cubicBezTo>
                      <a:pt x="26" y="3"/>
                      <a:pt x="29" y="2"/>
                      <a:pt x="32" y="2"/>
                    </a:cubicBezTo>
                    <a:cubicBezTo>
                      <a:pt x="54" y="4"/>
                      <a:pt x="76" y="0"/>
                      <a:pt x="96" y="11"/>
                    </a:cubicBezTo>
                    <a:cubicBezTo>
                      <a:pt x="115" y="11"/>
                      <a:pt x="133" y="11"/>
                      <a:pt x="151" y="10"/>
                    </a:cubicBezTo>
                    <a:cubicBezTo>
                      <a:pt x="161" y="10"/>
                      <a:pt x="168" y="12"/>
                      <a:pt x="175" y="17"/>
                    </a:cubicBezTo>
                    <a:cubicBezTo>
                      <a:pt x="175" y="17"/>
                      <a:pt x="176" y="19"/>
                      <a:pt x="176" y="19"/>
                    </a:cubicBezTo>
                    <a:cubicBezTo>
                      <a:pt x="176" y="29"/>
                      <a:pt x="171" y="31"/>
                      <a:pt x="160" y="32"/>
                    </a:cubicBezTo>
                    <a:cubicBezTo>
                      <a:pt x="144" y="33"/>
                      <a:pt x="129" y="26"/>
                      <a:pt x="113" y="27"/>
                    </a:cubicBezTo>
                    <a:cubicBezTo>
                      <a:pt x="99" y="41"/>
                      <a:pt x="86" y="29"/>
                      <a:pt x="73" y="26"/>
                    </a:cubicBezTo>
                    <a:cubicBezTo>
                      <a:pt x="68" y="24"/>
                      <a:pt x="63" y="22"/>
                      <a:pt x="58" y="20"/>
                    </a:cubicBezTo>
                    <a:cubicBezTo>
                      <a:pt x="57" y="28"/>
                      <a:pt x="62" y="38"/>
                      <a:pt x="48" y="38"/>
                    </a:cubicBezTo>
                    <a:cubicBezTo>
                      <a:pt x="46" y="34"/>
                      <a:pt x="41" y="35"/>
                      <a:pt x="38" y="34"/>
                    </a:cubicBezTo>
                    <a:close/>
                  </a:path>
                </a:pathLst>
              </a:custGeom>
              <a:solidFill>
                <a:srgbClr val="80BA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6" name="Freeform 555">
                <a:extLst>
                  <a:ext uri="{FF2B5EF4-FFF2-40B4-BE49-F238E27FC236}">
                    <a16:creationId xmlns:a16="http://schemas.microsoft.com/office/drawing/2014/main" id="{17FE8D7A-BDD9-48EB-B89F-F1B8A2246AE6}"/>
                  </a:ext>
                </a:extLst>
              </p:cNvPr>
              <p:cNvSpPr>
                <a:spLocks/>
              </p:cNvSpPr>
              <p:nvPr/>
            </p:nvSpPr>
            <p:spPr bwMode="auto">
              <a:xfrm>
                <a:off x="1386" y="3789"/>
                <a:ext cx="147" cy="38"/>
              </a:xfrm>
              <a:custGeom>
                <a:avLst/>
                <a:gdLst>
                  <a:gd name="T0" fmla="*/ 16 w 131"/>
                  <a:gd name="T1" fmla="*/ 29 h 34"/>
                  <a:gd name="T2" fmla="*/ 0 w 131"/>
                  <a:gd name="T3" fmla="*/ 26 h 34"/>
                  <a:gd name="T4" fmla="*/ 68 w 131"/>
                  <a:gd name="T5" fmla="*/ 16 h 34"/>
                  <a:gd name="T6" fmla="*/ 77 w 131"/>
                  <a:gd name="T7" fmla="*/ 13 h 34"/>
                  <a:gd name="T8" fmla="*/ 91 w 131"/>
                  <a:gd name="T9" fmla="*/ 1 h 34"/>
                  <a:gd name="T10" fmla="*/ 95 w 131"/>
                  <a:gd name="T11" fmla="*/ 0 h 34"/>
                  <a:gd name="T12" fmla="*/ 121 w 131"/>
                  <a:gd name="T13" fmla="*/ 8 h 34"/>
                  <a:gd name="T14" fmla="*/ 123 w 131"/>
                  <a:gd name="T15" fmla="*/ 32 h 34"/>
                  <a:gd name="T16" fmla="*/ 78 w 131"/>
                  <a:gd name="T17" fmla="*/ 28 h 34"/>
                  <a:gd name="T18" fmla="*/ 16 w 131"/>
                  <a:gd name="T19" fmla="*/ 29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1" h="34">
                    <a:moveTo>
                      <a:pt x="16" y="29"/>
                    </a:moveTo>
                    <a:cubicBezTo>
                      <a:pt x="12" y="28"/>
                      <a:pt x="9" y="28"/>
                      <a:pt x="0" y="26"/>
                    </a:cubicBezTo>
                    <a:cubicBezTo>
                      <a:pt x="26" y="18"/>
                      <a:pt x="45" y="6"/>
                      <a:pt x="68" y="16"/>
                    </a:cubicBezTo>
                    <a:cubicBezTo>
                      <a:pt x="73" y="18"/>
                      <a:pt x="78" y="17"/>
                      <a:pt x="77" y="13"/>
                    </a:cubicBezTo>
                    <a:cubicBezTo>
                      <a:pt x="75" y="1"/>
                      <a:pt x="88" y="6"/>
                      <a:pt x="91" y="1"/>
                    </a:cubicBezTo>
                    <a:cubicBezTo>
                      <a:pt x="92" y="0"/>
                      <a:pt x="94" y="0"/>
                      <a:pt x="95" y="0"/>
                    </a:cubicBezTo>
                    <a:cubicBezTo>
                      <a:pt x="104" y="1"/>
                      <a:pt x="112" y="7"/>
                      <a:pt x="121" y="8"/>
                    </a:cubicBezTo>
                    <a:cubicBezTo>
                      <a:pt x="131" y="10"/>
                      <a:pt x="125" y="23"/>
                      <a:pt x="123" y="32"/>
                    </a:cubicBezTo>
                    <a:cubicBezTo>
                      <a:pt x="107" y="34"/>
                      <a:pt x="93" y="30"/>
                      <a:pt x="78" y="28"/>
                    </a:cubicBezTo>
                    <a:cubicBezTo>
                      <a:pt x="57" y="24"/>
                      <a:pt x="36" y="33"/>
                      <a:pt x="16" y="29"/>
                    </a:cubicBezTo>
                    <a:close/>
                  </a:path>
                </a:pathLst>
              </a:custGeom>
              <a:solidFill>
                <a:srgbClr val="77AE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7" name="Freeform 556">
                <a:extLst>
                  <a:ext uri="{FF2B5EF4-FFF2-40B4-BE49-F238E27FC236}">
                    <a16:creationId xmlns:a16="http://schemas.microsoft.com/office/drawing/2014/main" id="{1A64BBE9-D34B-4A13-8DDF-0335E20C2449}"/>
                  </a:ext>
                </a:extLst>
              </p:cNvPr>
              <p:cNvSpPr>
                <a:spLocks/>
              </p:cNvSpPr>
              <p:nvPr/>
            </p:nvSpPr>
            <p:spPr bwMode="auto">
              <a:xfrm>
                <a:off x="1056" y="3762"/>
                <a:ext cx="167" cy="46"/>
              </a:xfrm>
              <a:custGeom>
                <a:avLst/>
                <a:gdLst>
                  <a:gd name="T0" fmla="*/ 148 w 148"/>
                  <a:gd name="T1" fmla="*/ 17 h 41"/>
                  <a:gd name="T2" fmla="*/ 90 w 148"/>
                  <a:gd name="T3" fmla="*/ 29 h 41"/>
                  <a:gd name="T4" fmla="*/ 60 w 148"/>
                  <a:gd name="T5" fmla="*/ 41 h 41"/>
                  <a:gd name="T6" fmla="*/ 34 w 148"/>
                  <a:gd name="T7" fmla="*/ 30 h 41"/>
                  <a:gd name="T8" fmla="*/ 14 w 148"/>
                  <a:gd name="T9" fmla="*/ 23 h 41"/>
                  <a:gd name="T10" fmla="*/ 0 w 148"/>
                  <a:gd name="T11" fmla="*/ 12 h 41"/>
                  <a:gd name="T12" fmla="*/ 9 w 148"/>
                  <a:gd name="T13" fmla="*/ 9 h 41"/>
                  <a:gd name="T14" fmla="*/ 98 w 148"/>
                  <a:gd name="T15" fmla="*/ 20 h 41"/>
                  <a:gd name="T16" fmla="*/ 148 w 148"/>
                  <a:gd name="T17" fmla="*/ 17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8" h="41">
                    <a:moveTo>
                      <a:pt x="148" y="17"/>
                    </a:moveTo>
                    <a:cubicBezTo>
                      <a:pt x="130" y="24"/>
                      <a:pt x="113" y="36"/>
                      <a:pt x="90" y="29"/>
                    </a:cubicBezTo>
                    <a:cubicBezTo>
                      <a:pt x="80" y="25"/>
                      <a:pt x="70" y="36"/>
                      <a:pt x="60" y="41"/>
                    </a:cubicBezTo>
                    <a:cubicBezTo>
                      <a:pt x="55" y="29"/>
                      <a:pt x="51" y="17"/>
                      <a:pt x="34" y="30"/>
                    </a:cubicBezTo>
                    <a:cubicBezTo>
                      <a:pt x="26" y="36"/>
                      <a:pt x="18" y="30"/>
                      <a:pt x="14" y="23"/>
                    </a:cubicBezTo>
                    <a:cubicBezTo>
                      <a:pt x="11" y="16"/>
                      <a:pt x="8" y="11"/>
                      <a:pt x="0" y="12"/>
                    </a:cubicBezTo>
                    <a:cubicBezTo>
                      <a:pt x="2" y="9"/>
                      <a:pt x="6" y="7"/>
                      <a:pt x="9" y="9"/>
                    </a:cubicBezTo>
                    <a:cubicBezTo>
                      <a:pt x="36" y="29"/>
                      <a:pt x="69" y="0"/>
                      <a:pt x="98" y="20"/>
                    </a:cubicBezTo>
                    <a:cubicBezTo>
                      <a:pt x="108" y="26"/>
                      <a:pt x="131" y="15"/>
                      <a:pt x="148" y="17"/>
                    </a:cubicBezTo>
                    <a:close/>
                  </a:path>
                </a:pathLst>
              </a:custGeom>
              <a:solidFill>
                <a:srgbClr val="A4CEE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8" name="Freeform 557">
                <a:extLst>
                  <a:ext uri="{FF2B5EF4-FFF2-40B4-BE49-F238E27FC236}">
                    <a16:creationId xmlns:a16="http://schemas.microsoft.com/office/drawing/2014/main" id="{D7C0EFDD-9946-464A-B7A3-E523FD92985A}"/>
                  </a:ext>
                </a:extLst>
              </p:cNvPr>
              <p:cNvSpPr>
                <a:spLocks/>
              </p:cNvSpPr>
              <p:nvPr/>
            </p:nvSpPr>
            <p:spPr bwMode="auto">
              <a:xfrm>
                <a:off x="611" y="3682"/>
                <a:ext cx="125" cy="30"/>
              </a:xfrm>
              <a:custGeom>
                <a:avLst/>
                <a:gdLst>
                  <a:gd name="T0" fmla="*/ 28 w 111"/>
                  <a:gd name="T1" fmla="*/ 23 h 27"/>
                  <a:gd name="T2" fmla="*/ 11 w 111"/>
                  <a:gd name="T3" fmla="*/ 22 h 27"/>
                  <a:gd name="T4" fmla="*/ 2 w 111"/>
                  <a:gd name="T5" fmla="*/ 7 h 27"/>
                  <a:gd name="T6" fmla="*/ 14 w 111"/>
                  <a:gd name="T7" fmla="*/ 6 h 27"/>
                  <a:gd name="T8" fmla="*/ 40 w 111"/>
                  <a:gd name="T9" fmla="*/ 3 h 27"/>
                  <a:gd name="T10" fmla="*/ 48 w 111"/>
                  <a:gd name="T11" fmla="*/ 3 h 27"/>
                  <a:gd name="T12" fmla="*/ 57 w 111"/>
                  <a:gd name="T13" fmla="*/ 12 h 27"/>
                  <a:gd name="T14" fmla="*/ 97 w 111"/>
                  <a:gd name="T15" fmla="*/ 10 h 27"/>
                  <a:gd name="T16" fmla="*/ 99 w 111"/>
                  <a:gd name="T17" fmla="*/ 23 h 27"/>
                  <a:gd name="T18" fmla="*/ 73 w 111"/>
                  <a:gd name="T19" fmla="*/ 20 h 27"/>
                  <a:gd name="T20" fmla="*/ 40 w 111"/>
                  <a:gd name="T21" fmla="*/ 23 h 27"/>
                  <a:gd name="T22" fmla="*/ 28 w 111"/>
                  <a:gd name="T23" fmla="*/ 2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1" h="27">
                    <a:moveTo>
                      <a:pt x="28" y="23"/>
                    </a:moveTo>
                    <a:cubicBezTo>
                      <a:pt x="23" y="23"/>
                      <a:pt x="17" y="23"/>
                      <a:pt x="11" y="22"/>
                    </a:cubicBezTo>
                    <a:cubicBezTo>
                      <a:pt x="3" y="21"/>
                      <a:pt x="0" y="14"/>
                      <a:pt x="2" y="7"/>
                    </a:cubicBezTo>
                    <a:cubicBezTo>
                      <a:pt x="4" y="0"/>
                      <a:pt x="10" y="2"/>
                      <a:pt x="14" y="6"/>
                    </a:cubicBezTo>
                    <a:cubicBezTo>
                      <a:pt x="24" y="12"/>
                      <a:pt x="31" y="0"/>
                      <a:pt x="40" y="3"/>
                    </a:cubicBezTo>
                    <a:cubicBezTo>
                      <a:pt x="43" y="3"/>
                      <a:pt x="45" y="3"/>
                      <a:pt x="48" y="3"/>
                    </a:cubicBezTo>
                    <a:cubicBezTo>
                      <a:pt x="52" y="5"/>
                      <a:pt x="46" y="19"/>
                      <a:pt x="57" y="12"/>
                    </a:cubicBezTo>
                    <a:cubicBezTo>
                      <a:pt x="70" y="4"/>
                      <a:pt x="84" y="10"/>
                      <a:pt x="97" y="10"/>
                    </a:cubicBezTo>
                    <a:cubicBezTo>
                      <a:pt x="109" y="10"/>
                      <a:pt x="111" y="17"/>
                      <a:pt x="99" y="23"/>
                    </a:cubicBezTo>
                    <a:cubicBezTo>
                      <a:pt x="91" y="23"/>
                      <a:pt x="81" y="27"/>
                      <a:pt x="73" y="20"/>
                    </a:cubicBezTo>
                    <a:cubicBezTo>
                      <a:pt x="63" y="27"/>
                      <a:pt x="51" y="26"/>
                      <a:pt x="40" y="23"/>
                    </a:cubicBezTo>
                    <a:cubicBezTo>
                      <a:pt x="36" y="23"/>
                      <a:pt x="32" y="23"/>
                      <a:pt x="28" y="23"/>
                    </a:cubicBezTo>
                    <a:close/>
                  </a:path>
                </a:pathLst>
              </a:custGeom>
              <a:solidFill>
                <a:srgbClr val="5BA7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9" name="Freeform 558">
                <a:extLst>
                  <a:ext uri="{FF2B5EF4-FFF2-40B4-BE49-F238E27FC236}">
                    <a16:creationId xmlns:a16="http://schemas.microsoft.com/office/drawing/2014/main" id="{E021F4B5-196C-40A1-BAB5-51C4412164BD}"/>
                  </a:ext>
                </a:extLst>
              </p:cNvPr>
              <p:cNvSpPr>
                <a:spLocks/>
              </p:cNvSpPr>
              <p:nvPr/>
            </p:nvSpPr>
            <p:spPr bwMode="auto">
              <a:xfrm>
                <a:off x="688" y="3755"/>
                <a:ext cx="157" cy="36"/>
              </a:xfrm>
              <a:custGeom>
                <a:avLst/>
                <a:gdLst>
                  <a:gd name="T0" fmla="*/ 140 w 140"/>
                  <a:gd name="T1" fmla="*/ 14 h 32"/>
                  <a:gd name="T2" fmla="*/ 82 w 140"/>
                  <a:gd name="T3" fmla="*/ 27 h 32"/>
                  <a:gd name="T4" fmla="*/ 48 w 140"/>
                  <a:gd name="T5" fmla="*/ 14 h 32"/>
                  <a:gd name="T6" fmla="*/ 0 w 140"/>
                  <a:gd name="T7" fmla="*/ 14 h 32"/>
                  <a:gd name="T8" fmla="*/ 38 w 140"/>
                  <a:gd name="T9" fmla="*/ 5 h 32"/>
                  <a:gd name="T10" fmla="*/ 96 w 140"/>
                  <a:gd name="T11" fmla="*/ 9 h 32"/>
                  <a:gd name="T12" fmla="*/ 140 w 140"/>
                  <a:gd name="T13" fmla="*/ 14 h 32"/>
                </a:gdLst>
                <a:ahLst/>
                <a:cxnLst>
                  <a:cxn ang="0">
                    <a:pos x="T0" y="T1"/>
                  </a:cxn>
                  <a:cxn ang="0">
                    <a:pos x="T2" y="T3"/>
                  </a:cxn>
                  <a:cxn ang="0">
                    <a:pos x="T4" y="T5"/>
                  </a:cxn>
                  <a:cxn ang="0">
                    <a:pos x="T6" y="T7"/>
                  </a:cxn>
                  <a:cxn ang="0">
                    <a:pos x="T8" y="T9"/>
                  </a:cxn>
                  <a:cxn ang="0">
                    <a:pos x="T10" y="T11"/>
                  </a:cxn>
                  <a:cxn ang="0">
                    <a:pos x="T12" y="T13"/>
                  </a:cxn>
                </a:cxnLst>
                <a:rect l="0" t="0" r="r" b="b"/>
                <a:pathLst>
                  <a:path w="140" h="32">
                    <a:moveTo>
                      <a:pt x="140" y="14"/>
                    </a:moveTo>
                    <a:cubicBezTo>
                      <a:pt x="122" y="24"/>
                      <a:pt x="101" y="21"/>
                      <a:pt x="82" y="27"/>
                    </a:cubicBezTo>
                    <a:cubicBezTo>
                      <a:pt x="65" y="32"/>
                      <a:pt x="61" y="12"/>
                      <a:pt x="48" y="14"/>
                    </a:cubicBezTo>
                    <a:cubicBezTo>
                      <a:pt x="32" y="14"/>
                      <a:pt x="16" y="14"/>
                      <a:pt x="0" y="14"/>
                    </a:cubicBezTo>
                    <a:cubicBezTo>
                      <a:pt x="10" y="0"/>
                      <a:pt x="24" y="1"/>
                      <a:pt x="38" y="5"/>
                    </a:cubicBezTo>
                    <a:cubicBezTo>
                      <a:pt x="57" y="10"/>
                      <a:pt x="75" y="19"/>
                      <a:pt x="96" y="9"/>
                    </a:cubicBezTo>
                    <a:cubicBezTo>
                      <a:pt x="109" y="3"/>
                      <a:pt x="125" y="12"/>
                      <a:pt x="140" y="14"/>
                    </a:cubicBezTo>
                    <a:close/>
                  </a:path>
                </a:pathLst>
              </a:custGeom>
              <a:solidFill>
                <a:srgbClr val="9CC8D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0" name="Freeform 559">
                <a:extLst>
                  <a:ext uri="{FF2B5EF4-FFF2-40B4-BE49-F238E27FC236}">
                    <a16:creationId xmlns:a16="http://schemas.microsoft.com/office/drawing/2014/main" id="{5DE12E7C-9DD4-4CA1-BD1F-25AA3C525A33}"/>
                  </a:ext>
                </a:extLst>
              </p:cNvPr>
              <p:cNvSpPr>
                <a:spLocks/>
              </p:cNvSpPr>
              <p:nvPr/>
            </p:nvSpPr>
            <p:spPr bwMode="auto">
              <a:xfrm>
                <a:off x="1493" y="3780"/>
                <a:ext cx="85" cy="45"/>
              </a:xfrm>
              <a:custGeom>
                <a:avLst/>
                <a:gdLst>
                  <a:gd name="T0" fmla="*/ 28 w 76"/>
                  <a:gd name="T1" fmla="*/ 40 h 40"/>
                  <a:gd name="T2" fmla="*/ 24 w 76"/>
                  <a:gd name="T3" fmla="*/ 18 h 40"/>
                  <a:gd name="T4" fmla="*/ 20 w 76"/>
                  <a:gd name="T5" fmla="*/ 30 h 40"/>
                  <a:gd name="T6" fmla="*/ 0 w 76"/>
                  <a:gd name="T7" fmla="*/ 8 h 40"/>
                  <a:gd name="T8" fmla="*/ 40 w 76"/>
                  <a:gd name="T9" fmla="*/ 8 h 40"/>
                  <a:gd name="T10" fmla="*/ 27 w 76"/>
                  <a:gd name="T11" fmla="*/ 31 h 40"/>
                  <a:gd name="T12" fmla="*/ 62 w 76"/>
                  <a:gd name="T13" fmla="*/ 20 h 40"/>
                  <a:gd name="T14" fmla="*/ 76 w 76"/>
                  <a:gd name="T15" fmla="*/ 40 h 40"/>
                  <a:gd name="T16" fmla="*/ 28 w 76"/>
                  <a:gd name="T17"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6" h="40">
                    <a:moveTo>
                      <a:pt x="28" y="40"/>
                    </a:moveTo>
                    <a:cubicBezTo>
                      <a:pt x="27" y="32"/>
                      <a:pt x="31" y="24"/>
                      <a:pt x="24" y="18"/>
                    </a:cubicBezTo>
                    <a:cubicBezTo>
                      <a:pt x="17" y="20"/>
                      <a:pt x="26" y="26"/>
                      <a:pt x="20" y="30"/>
                    </a:cubicBezTo>
                    <a:cubicBezTo>
                      <a:pt x="17" y="19"/>
                      <a:pt x="9" y="14"/>
                      <a:pt x="0" y="8"/>
                    </a:cubicBezTo>
                    <a:cubicBezTo>
                      <a:pt x="13" y="12"/>
                      <a:pt x="27" y="0"/>
                      <a:pt x="40" y="8"/>
                    </a:cubicBezTo>
                    <a:cubicBezTo>
                      <a:pt x="35" y="15"/>
                      <a:pt x="58" y="30"/>
                      <a:pt x="27" y="31"/>
                    </a:cubicBezTo>
                    <a:cubicBezTo>
                      <a:pt x="46" y="39"/>
                      <a:pt x="56" y="37"/>
                      <a:pt x="62" y="20"/>
                    </a:cubicBezTo>
                    <a:cubicBezTo>
                      <a:pt x="54" y="39"/>
                      <a:pt x="71" y="34"/>
                      <a:pt x="76" y="40"/>
                    </a:cubicBezTo>
                    <a:cubicBezTo>
                      <a:pt x="60" y="40"/>
                      <a:pt x="44" y="40"/>
                      <a:pt x="28" y="40"/>
                    </a:cubicBezTo>
                    <a:close/>
                  </a:path>
                </a:pathLst>
              </a:custGeom>
              <a:solidFill>
                <a:srgbClr val="9BC6D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1" name="Freeform 560">
                <a:extLst>
                  <a:ext uri="{FF2B5EF4-FFF2-40B4-BE49-F238E27FC236}">
                    <a16:creationId xmlns:a16="http://schemas.microsoft.com/office/drawing/2014/main" id="{DD56AABE-1D4A-4378-B8B1-E3599436BA29}"/>
                  </a:ext>
                </a:extLst>
              </p:cNvPr>
              <p:cNvSpPr>
                <a:spLocks/>
              </p:cNvSpPr>
              <p:nvPr/>
            </p:nvSpPr>
            <p:spPr bwMode="auto">
              <a:xfrm>
                <a:off x="364" y="3695"/>
                <a:ext cx="117" cy="31"/>
              </a:xfrm>
              <a:custGeom>
                <a:avLst/>
                <a:gdLst>
                  <a:gd name="T0" fmla="*/ 104 w 104"/>
                  <a:gd name="T1" fmla="*/ 20 h 27"/>
                  <a:gd name="T2" fmla="*/ 76 w 104"/>
                  <a:gd name="T3" fmla="*/ 21 h 27"/>
                  <a:gd name="T4" fmla="*/ 0 w 104"/>
                  <a:gd name="T5" fmla="*/ 15 h 27"/>
                  <a:gd name="T6" fmla="*/ 23 w 104"/>
                  <a:gd name="T7" fmla="*/ 1 h 27"/>
                  <a:gd name="T8" fmla="*/ 104 w 104"/>
                  <a:gd name="T9" fmla="*/ 18 h 27"/>
                  <a:gd name="T10" fmla="*/ 104 w 104"/>
                  <a:gd name="T11" fmla="*/ 20 h 27"/>
                </a:gdLst>
                <a:ahLst/>
                <a:cxnLst>
                  <a:cxn ang="0">
                    <a:pos x="T0" y="T1"/>
                  </a:cxn>
                  <a:cxn ang="0">
                    <a:pos x="T2" y="T3"/>
                  </a:cxn>
                  <a:cxn ang="0">
                    <a:pos x="T4" y="T5"/>
                  </a:cxn>
                  <a:cxn ang="0">
                    <a:pos x="T6" y="T7"/>
                  </a:cxn>
                  <a:cxn ang="0">
                    <a:pos x="T8" y="T9"/>
                  </a:cxn>
                  <a:cxn ang="0">
                    <a:pos x="T10" y="T11"/>
                  </a:cxn>
                </a:cxnLst>
                <a:rect l="0" t="0" r="r" b="b"/>
                <a:pathLst>
                  <a:path w="104" h="27">
                    <a:moveTo>
                      <a:pt x="104" y="20"/>
                    </a:moveTo>
                    <a:cubicBezTo>
                      <a:pt x="95" y="27"/>
                      <a:pt x="85" y="22"/>
                      <a:pt x="76" y="21"/>
                    </a:cubicBezTo>
                    <a:cubicBezTo>
                      <a:pt x="50" y="20"/>
                      <a:pt x="25" y="17"/>
                      <a:pt x="0" y="15"/>
                    </a:cubicBezTo>
                    <a:cubicBezTo>
                      <a:pt x="4" y="4"/>
                      <a:pt x="12" y="0"/>
                      <a:pt x="23" y="1"/>
                    </a:cubicBezTo>
                    <a:cubicBezTo>
                      <a:pt x="49" y="10"/>
                      <a:pt x="79" y="3"/>
                      <a:pt x="104" y="18"/>
                    </a:cubicBezTo>
                    <a:lnTo>
                      <a:pt x="104" y="20"/>
                    </a:lnTo>
                    <a:close/>
                  </a:path>
                </a:pathLst>
              </a:custGeom>
              <a:solidFill>
                <a:srgbClr val="80BA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2" name="Freeform 561">
                <a:extLst>
                  <a:ext uri="{FF2B5EF4-FFF2-40B4-BE49-F238E27FC236}">
                    <a16:creationId xmlns:a16="http://schemas.microsoft.com/office/drawing/2014/main" id="{97CF7DB7-B8C4-45EB-B1D0-12F75C3DC6B7}"/>
                  </a:ext>
                </a:extLst>
              </p:cNvPr>
              <p:cNvSpPr>
                <a:spLocks/>
              </p:cNvSpPr>
              <p:nvPr/>
            </p:nvSpPr>
            <p:spPr bwMode="auto">
              <a:xfrm>
                <a:off x="319" y="3674"/>
                <a:ext cx="55" cy="45"/>
              </a:xfrm>
              <a:custGeom>
                <a:avLst/>
                <a:gdLst>
                  <a:gd name="T0" fmla="*/ 4 w 49"/>
                  <a:gd name="T1" fmla="*/ 26 h 40"/>
                  <a:gd name="T2" fmla="*/ 0 w 49"/>
                  <a:gd name="T3" fmla="*/ 5 h 40"/>
                  <a:gd name="T4" fmla="*/ 28 w 49"/>
                  <a:gd name="T5" fmla="*/ 10 h 40"/>
                  <a:gd name="T6" fmla="*/ 36 w 49"/>
                  <a:gd name="T7" fmla="*/ 33 h 40"/>
                  <a:gd name="T8" fmla="*/ 4 w 49"/>
                  <a:gd name="T9" fmla="*/ 26 h 40"/>
                </a:gdLst>
                <a:ahLst/>
                <a:cxnLst>
                  <a:cxn ang="0">
                    <a:pos x="T0" y="T1"/>
                  </a:cxn>
                  <a:cxn ang="0">
                    <a:pos x="T2" y="T3"/>
                  </a:cxn>
                  <a:cxn ang="0">
                    <a:pos x="T4" y="T5"/>
                  </a:cxn>
                  <a:cxn ang="0">
                    <a:pos x="T6" y="T7"/>
                  </a:cxn>
                  <a:cxn ang="0">
                    <a:pos x="T8" y="T9"/>
                  </a:cxn>
                </a:cxnLst>
                <a:rect l="0" t="0" r="r" b="b"/>
                <a:pathLst>
                  <a:path w="49" h="40">
                    <a:moveTo>
                      <a:pt x="4" y="26"/>
                    </a:moveTo>
                    <a:cubicBezTo>
                      <a:pt x="20" y="17"/>
                      <a:pt x="8" y="12"/>
                      <a:pt x="0" y="5"/>
                    </a:cubicBezTo>
                    <a:cubicBezTo>
                      <a:pt x="12" y="0"/>
                      <a:pt x="20" y="5"/>
                      <a:pt x="28" y="10"/>
                    </a:cubicBezTo>
                    <a:cubicBezTo>
                      <a:pt x="34" y="16"/>
                      <a:pt x="49" y="20"/>
                      <a:pt x="36" y="33"/>
                    </a:cubicBezTo>
                    <a:cubicBezTo>
                      <a:pt x="24" y="35"/>
                      <a:pt x="12" y="40"/>
                      <a:pt x="4" y="26"/>
                    </a:cubicBezTo>
                    <a:close/>
                  </a:path>
                </a:pathLst>
              </a:custGeom>
              <a:solidFill>
                <a:srgbClr val="54A1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3" name="Freeform 562">
                <a:extLst>
                  <a:ext uri="{FF2B5EF4-FFF2-40B4-BE49-F238E27FC236}">
                    <a16:creationId xmlns:a16="http://schemas.microsoft.com/office/drawing/2014/main" id="{3AF7BF54-8923-4120-BCFA-6747C4C2537F}"/>
                  </a:ext>
                </a:extLst>
              </p:cNvPr>
              <p:cNvSpPr>
                <a:spLocks/>
              </p:cNvSpPr>
              <p:nvPr/>
            </p:nvSpPr>
            <p:spPr bwMode="auto">
              <a:xfrm>
                <a:off x="845" y="3761"/>
                <a:ext cx="77" cy="24"/>
              </a:xfrm>
              <a:custGeom>
                <a:avLst/>
                <a:gdLst>
                  <a:gd name="T0" fmla="*/ 68 w 68"/>
                  <a:gd name="T1" fmla="*/ 5 h 22"/>
                  <a:gd name="T2" fmla="*/ 43 w 68"/>
                  <a:gd name="T3" fmla="*/ 16 h 22"/>
                  <a:gd name="T4" fmla="*/ 0 w 68"/>
                  <a:gd name="T5" fmla="*/ 9 h 22"/>
                  <a:gd name="T6" fmla="*/ 68 w 68"/>
                  <a:gd name="T7" fmla="*/ 5 h 22"/>
                </a:gdLst>
                <a:ahLst/>
                <a:cxnLst>
                  <a:cxn ang="0">
                    <a:pos x="T0" y="T1"/>
                  </a:cxn>
                  <a:cxn ang="0">
                    <a:pos x="T2" y="T3"/>
                  </a:cxn>
                  <a:cxn ang="0">
                    <a:pos x="T4" y="T5"/>
                  </a:cxn>
                  <a:cxn ang="0">
                    <a:pos x="T6" y="T7"/>
                  </a:cxn>
                </a:cxnLst>
                <a:rect l="0" t="0" r="r" b="b"/>
                <a:pathLst>
                  <a:path w="68" h="22">
                    <a:moveTo>
                      <a:pt x="68" y="5"/>
                    </a:moveTo>
                    <a:cubicBezTo>
                      <a:pt x="63" y="16"/>
                      <a:pt x="55" y="19"/>
                      <a:pt x="43" y="16"/>
                    </a:cubicBezTo>
                    <a:cubicBezTo>
                      <a:pt x="29" y="13"/>
                      <a:pt x="13" y="22"/>
                      <a:pt x="0" y="9"/>
                    </a:cubicBezTo>
                    <a:cubicBezTo>
                      <a:pt x="22" y="0"/>
                      <a:pt x="46" y="7"/>
                      <a:pt x="68" y="5"/>
                    </a:cubicBezTo>
                    <a:close/>
                  </a:path>
                </a:pathLst>
              </a:custGeom>
              <a:solidFill>
                <a:srgbClr val="A3CB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4" name="Freeform 563">
                <a:extLst>
                  <a:ext uri="{FF2B5EF4-FFF2-40B4-BE49-F238E27FC236}">
                    <a16:creationId xmlns:a16="http://schemas.microsoft.com/office/drawing/2014/main" id="{CE702D67-6289-46A5-A72E-7DAB13C5BFEB}"/>
                  </a:ext>
                </a:extLst>
              </p:cNvPr>
              <p:cNvSpPr>
                <a:spLocks/>
              </p:cNvSpPr>
              <p:nvPr/>
            </p:nvSpPr>
            <p:spPr bwMode="auto">
              <a:xfrm>
                <a:off x="989" y="3767"/>
                <a:ext cx="63" cy="31"/>
              </a:xfrm>
              <a:custGeom>
                <a:avLst/>
                <a:gdLst>
                  <a:gd name="T0" fmla="*/ 56 w 56"/>
                  <a:gd name="T1" fmla="*/ 7 h 27"/>
                  <a:gd name="T2" fmla="*/ 28 w 56"/>
                  <a:gd name="T3" fmla="*/ 27 h 27"/>
                  <a:gd name="T4" fmla="*/ 0 w 56"/>
                  <a:gd name="T5" fmla="*/ 15 h 27"/>
                  <a:gd name="T6" fmla="*/ 30 w 56"/>
                  <a:gd name="T7" fmla="*/ 5 h 27"/>
                  <a:gd name="T8" fmla="*/ 56 w 56"/>
                  <a:gd name="T9" fmla="*/ 7 h 27"/>
                </a:gdLst>
                <a:ahLst/>
                <a:cxnLst>
                  <a:cxn ang="0">
                    <a:pos x="T0" y="T1"/>
                  </a:cxn>
                  <a:cxn ang="0">
                    <a:pos x="T2" y="T3"/>
                  </a:cxn>
                  <a:cxn ang="0">
                    <a:pos x="T4" y="T5"/>
                  </a:cxn>
                  <a:cxn ang="0">
                    <a:pos x="T6" y="T7"/>
                  </a:cxn>
                  <a:cxn ang="0">
                    <a:pos x="T8" y="T9"/>
                  </a:cxn>
                </a:cxnLst>
                <a:rect l="0" t="0" r="r" b="b"/>
                <a:pathLst>
                  <a:path w="56" h="27">
                    <a:moveTo>
                      <a:pt x="56" y="7"/>
                    </a:moveTo>
                    <a:cubicBezTo>
                      <a:pt x="51" y="20"/>
                      <a:pt x="30" y="10"/>
                      <a:pt x="28" y="27"/>
                    </a:cubicBezTo>
                    <a:cubicBezTo>
                      <a:pt x="21" y="18"/>
                      <a:pt x="8" y="22"/>
                      <a:pt x="0" y="15"/>
                    </a:cubicBezTo>
                    <a:cubicBezTo>
                      <a:pt x="6" y="0"/>
                      <a:pt x="20" y="4"/>
                      <a:pt x="30" y="5"/>
                    </a:cubicBezTo>
                    <a:cubicBezTo>
                      <a:pt x="39" y="7"/>
                      <a:pt x="47" y="6"/>
                      <a:pt x="56" y="7"/>
                    </a:cubicBezTo>
                    <a:close/>
                  </a:path>
                </a:pathLst>
              </a:custGeom>
              <a:solidFill>
                <a:srgbClr val="9FC7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5" name="Freeform 564">
                <a:extLst>
                  <a:ext uri="{FF2B5EF4-FFF2-40B4-BE49-F238E27FC236}">
                    <a16:creationId xmlns:a16="http://schemas.microsoft.com/office/drawing/2014/main" id="{E9EFCB5F-2ED5-4982-A2DF-A966DD1E1667}"/>
                  </a:ext>
                </a:extLst>
              </p:cNvPr>
              <p:cNvSpPr>
                <a:spLocks/>
              </p:cNvSpPr>
              <p:nvPr/>
            </p:nvSpPr>
            <p:spPr bwMode="auto">
              <a:xfrm>
                <a:off x="931" y="3763"/>
                <a:ext cx="55" cy="25"/>
              </a:xfrm>
              <a:custGeom>
                <a:avLst/>
                <a:gdLst>
                  <a:gd name="T0" fmla="*/ 49 w 49"/>
                  <a:gd name="T1" fmla="*/ 18 h 22"/>
                  <a:gd name="T2" fmla="*/ 11 w 49"/>
                  <a:gd name="T3" fmla="*/ 16 h 22"/>
                  <a:gd name="T4" fmla="*/ 0 w 49"/>
                  <a:gd name="T5" fmla="*/ 3 h 22"/>
                  <a:gd name="T6" fmla="*/ 49 w 49"/>
                  <a:gd name="T7" fmla="*/ 18 h 22"/>
                </a:gdLst>
                <a:ahLst/>
                <a:cxnLst>
                  <a:cxn ang="0">
                    <a:pos x="T0" y="T1"/>
                  </a:cxn>
                  <a:cxn ang="0">
                    <a:pos x="T2" y="T3"/>
                  </a:cxn>
                  <a:cxn ang="0">
                    <a:pos x="T4" y="T5"/>
                  </a:cxn>
                  <a:cxn ang="0">
                    <a:pos x="T6" y="T7"/>
                  </a:cxn>
                </a:cxnLst>
                <a:rect l="0" t="0" r="r" b="b"/>
                <a:pathLst>
                  <a:path w="49" h="22">
                    <a:moveTo>
                      <a:pt x="49" y="18"/>
                    </a:moveTo>
                    <a:cubicBezTo>
                      <a:pt x="37" y="15"/>
                      <a:pt x="24" y="22"/>
                      <a:pt x="11" y="16"/>
                    </a:cubicBezTo>
                    <a:cubicBezTo>
                      <a:pt x="4" y="13"/>
                      <a:pt x="3" y="9"/>
                      <a:pt x="0" y="3"/>
                    </a:cubicBezTo>
                    <a:cubicBezTo>
                      <a:pt x="17" y="7"/>
                      <a:pt x="36" y="0"/>
                      <a:pt x="49" y="18"/>
                    </a:cubicBezTo>
                    <a:close/>
                  </a:path>
                </a:pathLst>
              </a:custGeom>
              <a:solidFill>
                <a:srgbClr val="9FC7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6" name="Freeform 565">
                <a:extLst>
                  <a:ext uri="{FF2B5EF4-FFF2-40B4-BE49-F238E27FC236}">
                    <a16:creationId xmlns:a16="http://schemas.microsoft.com/office/drawing/2014/main" id="{F97E3D61-B769-47E3-BABF-DD6657625F5D}"/>
                  </a:ext>
                </a:extLst>
              </p:cNvPr>
              <p:cNvSpPr>
                <a:spLocks/>
              </p:cNvSpPr>
              <p:nvPr/>
            </p:nvSpPr>
            <p:spPr bwMode="auto">
              <a:xfrm>
                <a:off x="350" y="3684"/>
                <a:ext cx="57" cy="28"/>
              </a:xfrm>
              <a:custGeom>
                <a:avLst/>
                <a:gdLst>
                  <a:gd name="T0" fmla="*/ 9 w 51"/>
                  <a:gd name="T1" fmla="*/ 24 h 25"/>
                  <a:gd name="T2" fmla="*/ 1 w 51"/>
                  <a:gd name="T3" fmla="*/ 1 h 25"/>
                  <a:gd name="T4" fmla="*/ 18 w 51"/>
                  <a:gd name="T5" fmla="*/ 5 h 25"/>
                  <a:gd name="T6" fmla="*/ 41 w 51"/>
                  <a:gd name="T7" fmla="*/ 1 h 25"/>
                  <a:gd name="T8" fmla="*/ 49 w 51"/>
                  <a:gd name="T9" fmla="*/ 9 h 25"/>
                  <a:gd name="T10" fmla="*/ 37 w 51"/>
                  <a:gd name="T11" fmla="*/ 13 h 25"/>
                  <a:gd name="T12" fmla="*/ 13 w 51"/>
                  <a:gd name="T13" fmla="*/ 25 h 25"/>
                  <a:gd name="T14" fmla="*/ 9 w 51"/>
                  <a:gd name="T15" fmla="*/ 24 h 2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1" h="25">
                    <a:moveTo>
                      <a:pt x="9" y="24"/>
                    </a:moveTo>
                    <a:cubicBezTo>
                      <a:pt x="12" y="14"/>
                      <a:pt x="0" y="10"/>
                      <a:pt x="1" y="1"/>
                    </a:cubicBezTo>
                    <a:cubicBezTo>
                      <a:pt x="7" y="0"/>
                      <a:pt x="13" y="2"/>
                      <a:pt x="18" y="5"/>
                    </a:cubicBezTo>
                    <a:cubicBezTo>
                      <a:pt x="27" y="11"/>
                      <a:pt x="34" y="9"/>
                      <a:pt x="41" y="1"/>
                    </a:cubicBezTo>
                    <a:cubicBezTo>
                      <a:pt x="46" y="2"/>
                      <a:pt x="51" y="3"/>
                      <a:pt x="49" y="9"/>
                    </a:cubicBezTo>
                    <a:cubicBezTo>
                      <a:pt x="47" y="15"/>
                      <a:pt x="42" y="17"/>
                      <a:pt x="37" y="13"/>
                    </a:cubicBezTo>
                    <a:cubicBezTo>
                      <a:pt x="26" y="12"/>
                      <a:pt x="22" y="24"/>
                      <a:pt x="13" y="25"/>
                    </a:cubicBezTo>
                    <a:cubicBezTo>
                      <a:pt x="11" y="25"/>
                      <a:pt x="10" y="24"/>
                      <a:pt x="9" y="24"/>
                    </a:cubicBezTo>
                    <a:close/>
                  </a:path>
                </a:pathLst>
              </a:custGeom>
              <a:solidFill>
                <a:srgbClr val="4F9D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7" name="Freeform 566">
                <a:extLst>
                  <a:ext uri="{FF2B5EF4-FFF2-40B4-BE49-F238E27FC236}">
                    <a16:creationId xmlns:a16="http://schemas.microsoft.com/office/drawing/2014/main" id="{F133A505-2D0B-4C73-952C-3C97E58F14A6}"/>
                  </a:ext>
                </a:extLst>
              </p:cNvPr>
              <p:cNvSpPr>
                <a:spLocks/>
              </p:cNvSpPr>
              <p:nvPr/>
            </p:nvSpPr>
            <p:spPr bwMode="auto">
              <a:xfrm>
                <a:off x="1542" y="3781"/>
                <a:ext cx="40" cy="17"/>
              </a:xfrm>
              <a:custGeom>
                <a:avLst/>
                <a:gdLst>
                  <a:gd name="T0" fmla="*/ 36 w 36"/>
                  <a:gd name="T1" fmla="*/ 11 h 15"/>
                  <a:gd name="T2" fmla="*/ 0 w 36"/>
                  <a:gd name="T3" fmla="*/ 7 h 15"/>
                  <a:gd name="T4" fmla="*/ 36 w 36"/>
                  <a:gd name="T5" fmla="*/ 11 h 15"/>
                </a:gdLst>
                <a:ahLst/>
                <a:cxnLst>
                  <a:cxn ang="0">
                    <a:pos x="T0" y="T1"/>
                  </a:cxn>
                  <a:cxn ang="0">
                    <a:pos x="T2" y="T3"/>
                  </a:cxn>
                  <a:cxn ang="0">
                    <a:pos x="T4" y="T5"/>
                  </a:cxn>
                </a:cxnLst>
                <a:rect l="0" t="0" r="r" b="b"/>
                <a:pathLst>
                  <a:path w="36" h="15">
                    <a:moveTo>
                      <a:pt x="36" y="11"/>
                    </a:moveTo>
                    <a:cubicBezTo>
                      <a:pt x="24" y="13"/>
                      <a:pt x="11" y="15"/>
                      <a:pt x="0" y="7"/>
                    </a:cubicBezTo>
                    <a:cubicBezTo>
                      <a:pt x="13" y="0"/>
                      <a:pt x="25" y="0"/>
                      <a:pt x="36" y="11"/>
                    </a:cubicBezTo>
                    <a:close/>
                  </a:path>
                </a:pathLst>
              </a:custGeom>
              <a:solidFill>
                <a:srgbClr val="9BC6D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8" name="Freeform 567">
                <a:extLst>
                  <a:ext uri="{FF2B5EF4-FFF2-40B4-BE49-F238E27FC236}">
                    <a16:creationId xmlns:a16="http://schemas.microsoft.com/office/drawing/2014/main" id="{2FBD6415-8A73-4F9E-97FD-51FD633FD31E}"/>
                  </a:ext>
                </a:extLst>
              </p:cNvPr>
              <p:cNvSpPr>
                <a:spLocks/>
              </p:cNvSpPr>
              <p:nvPr/>
            </p:nvSpPr>
            <p:spPr bwMode="auto">
              <a:xfrm>
                <a:off x="656" y="3704"/>
                <a:ext cx="37" cy="19"/>
              </a:xfrm>
              <a:custGeom>
                <a:avLst/>
                <a:gdLst>
                  <a:gd name="T0" fmla="*/ 0 w 33"/>
                  <a:gd name="T1" fmla="*/ 3 h 17"/>
                  <a:gd name="T2" fmla="*/ 33 w 33"/>
                  <a:gd name="T3" fmla="*/ 0 h 17"/>
                  <a:gd name="T4" fmla="*/ 0 w 33"/>
                  <a:gd name="T5" fmla="*/ 3 h 17"/>
                </a:gdLst>
                <a:ahLst/>
                <a:cxnLst>
                  <a:cxn ang="0">
                    <a:pos x="T0" y="T1"/>
                  </a:cxn>
                  <a:cxn ang="0">
                    <a:pos x="T2" y="T3"/>
                  </a:cxn>
                  <a:cxn ang="0">
                    <a:pos x="T4" y="T5"/>
                  </a:cxn>
                </a:cxnLst>
                <a:rect l="0" t="0" r="r" b="b"/>
                <a:pathLst>
                  <a:path w="33" h="17">
                    <a:moveTo>
                      <a:pt x="0" y="3"/>
                    </a:moveTo>
                    <a:cubicBezTo>
                      <a:pt x="11" y="2"/>
                      <a:pt x="22" y="1"/>
                      <a:pt x="33" y="0"/>
                    </a:cubicBezTo>
                    <a:cubicBezTo>
                      <a:pt x="24" y="17"/>
                      <a:pt x="12" y="9"/>
                      <a:pt x="0" y="3"/>
                    </a:cubicBezTo>
                    <a:close/>
                  </a:path>
                </a:pathLst>
              </a:custGeom>
              <a:solidFill>
                <a:srgbClr val="69ADC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9" name="Freeform 568">
                <a:extLst>
                  <a:ext uri="{FF2B5EF4-FFF2-40B4-BE49-F238E27FC236}">
                    <a16:creationId xmlns:a16="http://schemas.microsoft.com/office/drawing/2014/main" id="{17466522-9EAC-4D93-9C43-D12EA06D59F6}"/>
                  </a:ext>
                </a:extLst>
              </p:cNvPr>
              <p:cNvSpPr>
                <a:spLocks/>
              </p:cNvSpPr>
              <p:nvPr/>
            </p:nvSpPr>
            <p:spPr bwMode="auto">
              <a:xfrm>
                <a:off x="602" y="3766"/>
                <a:ext cx="50" cy="7"/>
              </a:xfrm>
              <a:custGeom>
                <a:avLst/>
                <a:gdLst>
                  <a:gd name="T0" fmla="*/ 44 w 44"/>
                  <a:gd name="T1" fmla="*/ 0 h 6"/>
                  <a:gd name="T2" fmla="*/ 0 w 44"/>
                  <a:gd name="T3" fmla="*/ 0 h 6"/>
                  <a:gd name="T4" fmla="*/ 44 w 44"/>
                  <a:gd name="T5" fmla="*/ 0 h 6"/>
                </a:gdLst>
                <a:ahLst/>
                <a:cxnLst>
                  <a:cxn ang="0">
                    <a:pos x="T0" y="T1"/>
                  </a:cxn>
                  <a:cxn ang="0">
                    <a:pos x="T2" y="T3"/>
                  </a:cxn>
                  <a:cxn ang="0">
                    <a:pos x="T4" y="T5"/>
                  </a:cxn>
                </a:cxnLst>
                <a:rect l="0" t="0" r="r" b="b"/>
                <a:pathLst>
                  <a:path w="44" h="6">
                    <a:moveTo>
                      <a:pt x="44" y="0"/>
                    </a:moveTo>
                    <a:cubicBezTo>
                      <a:pt x="29" y="6"/>
                      <a:pt x="15" y="6"/>
                      <a:pt x="0" y="0"/>
                    </a:cubicBezTo>
                    <a:cubicBezTo>
                      <a:pt x="15" y="0"/>
                      <a:pt x="29" y="0"/>
                      <a:pt x="44" y="0"/>
                    </a:cubicBezTo>
                    <a:close/>
                  </a:path>
                </a:pathLst>
              </a:custGeom>
              <a:solidFill>
                <a:srgbClr val="9CC8D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0" name="Freeform 569">
                <a:extLst>
                  <a:ext uri="{FF2B5EF4-FFF2-40B4-BE49-F238E27FC236}">
                    <a16:creationId xmlns:a16="http://schemas.microsoft.com/office/drawing/2014/main" id="{9601CAEE-7325-45B5-ACFC-B668D11881F9}"/>
                  </a:ext>
                </a:extLst>
              </p:cNvPr>
              <p:cNvSpPr>
                <a:spLocks/>
              </p:cNvSpPr>
              <p:nvPr/>
            </p:nvSpPr>
            <p:spPr bwMode="auto">
              <a:xfrm>
                <a:off x="1043" y="3704"/>
                <a:ext cx="31" cy="21"/>
              </a:xfrm>
              <a:custGeom>
                <a:avLst/>
                <a:gdLst>
                  <a:gd name="T0" fmla="*/ 0 w 28"/>
                  <a:gd name="T1" fmla="*/ 12 h 18"/>
                  <a:gd name="T2" fmla="*/ 28 w 28"/>
                  <a:gd name="T3" fmla="*/ 18 h 18"/>
                  <a:gd name="T4" fmla="*/ 0 w 28"/>
                  <a:gd name="T5" fmla="*/ 12 h 18"/>
                </a:gdLst>
                <a:ahLst/>
                <a:cxnLst>
                  <a:cxn ang="0">
                    <a:pos x="T0" y="T1"/>
                  </a:cxn>
                  <a:cxn ang="0">
                    <a:pos x="T2" y="T3"/>
                  </a:cxn>
                  <a:cxn ang="0">
                    <a:pos x="T4" y="T5"/>
                  </a:cxn>
                </a:cxnLst>
                <a:rect l="0" t="0" r="r" b="b"/>
                <a:pathLst>
                  <a:path w="28" h="18">
                    <a:moveTo>
                      <a:pt x="0" y="12"/>
                    </a:moveTo>
                    <a:cubicBezTo>
                      <a:pt x="11" y="9"/>
                      <a:pt x="23" y="0"/>
                      <a:pt x="28" y="18"/>
                    </a:cubicBezTo>
                    <a:cubicBezTo>
                      <a:pt x="19" y="16"/>
                      <a:pt x="10" y="14"/>
                      <a:pt x="0" y="12"/>
                    </a:cubicBezTo>
                    <a:close/>
                  </a:path>
                </a:pathLst>
              </a:custGeom>
              <a:solidFill>
                <a:srgbClr val="73B2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1" name="Freeform 570">
                <a:extLst>
                  <a:ext uri="{FF2B5EF4-FFF2-40B4-BE49-F238E27FC236}">
                    <a16:creationId xmlns:a16="http://schemas.microsoft.com/office/drawing/2014/main" id="{ED544CCF-3C72-4263-BC99-8391DBE0AB40}"/>
                  </a:ext>
                </a:extLst>
              </p:cNvPr>
              <p:cNvSpPr>
                <a:spLocks/>
              </p:cNvSpPr>
              <p:nvPr/>
            </p:nvSpPr>
            <p:spPr bwMode="auto">
              <a:xfrm>
                <a:off x="85" y="4049"/>
                <a:ext cx="885" cy="76"/>
              </a:xfrm>
              <a:custGeom>
                <a:avLst/>
                <a:gdLst>
                  <a:gd name="T0" fmla="*/ 16 w 787"/>
                  <a:gd name="T1" fmla="*/ 40 h 67"/>
                  <a:gd name="T2" fmla="*/ 18 w 787"/>
                  <a:gd name="T3" fmla="*/ 31 h 67"/>
                  <a:gd name="T4" fmla="*/ 14 w 787"/>
                  <a:gd name="T5" fmla="*/ 18 h 67"/>
                  <a:gd name="T6" fmla="*/ 42 w 787"/>
                  <a:gd name="T7" fmla="*/ 9 h 67"/>
                  <a:gd name="T8" fmla="*/ 48 w 787"/>
                  <a:gd name="T9" fmla="*/ 22 h 67"/>
                  <a:gd name="T10" fmla="*/ 60 w 787"/>
                  <a:gd name="T11" fmla="*/ 13 h 67"/>
                  <a:gd name="T12" fmla="*/ 71 w 787"/>
                  <a:gd name="T13" fmla="*/ 20 h 67"/>
                  <a:gd name="T14" fmla="*/ 80 w 787"/>
                  <a:gd name="T15" fmla="*/ 23 h 67"/>
                  <a:gd name="T16" fmla="*/ 146 w 787"/>
                  <a:gd name="T17" fmla="*/ 21 h 67"/>
                  <a:gd name="T18" fmla="*/ 168 w 787"/>
                  <a:gd name="T19" fmla="*/ 16 h 67"/>
                  <a:gd name="T20" fmla="*/ 278 w 787"/>
                  <a:gd name="T21" fmla="*/ 17 h 67"/>
                  <a:gd name="T22" fmla="*/ 341 w 787"/>
                  <a:gd name="T23" fmla="*/ 15 h 67"/>
                  <a:gd name="T24" fmla="*/ 413 w 787"/>
                  <a:gd name="T25" fmla="*/ 21 h 67"/>
                  <a:gd name="T26" fmla="*/ 482 w 787"/>
                  <a:gd name="T27" fmla="*/ 20 h 67"/>
                  <a:gd name="T28" fmla="*/ 596 w 787"/>
                  <a:gd name="T29" fmla="*/ 24 h 67"/>
                  <a:gd name="T30" fmla="*/ 628 w 787"/>
                  <a:gd name="T31" fmla="*/ 22 h 67"/>
                  <a:gd name="T32" fmla="*/ 636 w 787"/>
                  <a:gd name="T33" fmla="*/ 20 h 67"/>
                  <a:gd name="T34" fmla="*/ 646 w 787"/>
                  <a:gd name="T35" fmla="*/ 24 h 67"/>
                  <a:gd name="T36" fmla="*/ 772 w 787"/>
                  <a:gd name="T37" fmla="*/ 20 h 67"/>
                  <a:gd name="T38" fmla="*/ 786 w 787"/>
                  <a:gd name="T39" fmla="*/ 30 h 67"/>
                  <a:gd name="T40" fmla="*/ 773 w 787"/>
                  <a:gd name="T41" fmla="*/ 45 h 67"/>
                  <a:gd name="T42" fmla="*/ 750 w 787"/>
                  <a:gd name="T43" fmla="*/ 49 h 67"/>
                  <a:gd name="T44" fmla="*/ 721 w 787"/>
                  <a:gd name="T45" fmla="*/ 51 h 67"/>
                  <a:gd name="T46" fmla="*/ 707 w 787"/>
                  <a:gd name="T47" fmla="*/ 48 h 67"/>
                  <a:gd name="T48" fmla="*/ 702 w 787"/>
                  <a:gd name="T49" fmla="*/ 46 h 67"/>
                  <a:gd name="T50" fmla="*/ 560 w 787"/>
                  <a:gd name="T51" fmla="*/ 55 h 67"/>
                  <a:gd name="T52" fmla="*/ 438 w 787"/>
                  <a:gd name="T53" fmla="*/ 56 h 67"/>
                  <a:gd name="T54" fmla="*/ 259 w 787"/>
                  <a:gd name="T55" fmla="*/ 51 h 67"/>
                  <a:gd name="T56" fmla="*/ 195 w 787"/>
                  <a:gd name="T57" fmla="*/ 50 h 67"/>
                  <a:gd name="T58" fmla="*/ 61 w 787"/>
                  <a:gd name="T59" fmla="*/ 42 h 67"/>
                  <a:gd name="T60" fmla="*/ 16 w 787"/>
                  <a:gd name="T61" fmla="*/ 4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87" h="67">
                    <a:moveTo>
                      <a:pt x="16" y="40"/>
                    </a:moveTo>
                    <a:cubicBezTo>
                      <a:pt x="17" y="37"/>
                      <a:pt x="17" y="33"/>
                      <a:pt x="18" y="31"/>
                    </a:cubicBezTo>
                    <a:cubicBezTo>
                      <a:pt x="21" y="24"/>
                      <a:pt x="0" y="26"/>
                      <a:pt x="14" y="18"/>
                    </a:cubicBezTo>
                    <a:cubicBezTo>
                      <a:pt x="22" y="14"/>
                      <a:pt x="26" y="0"/>
                      <a:pt x="42" y="9"/>
                    </a:cubicBezTo>
                    <a:cubicBezTo>
                      <a:pt x="51" y="15"/>
                      <a:pt x="39" y="22"/>
                      <a:pt x="48" y="22"/>
                    </a:cubicBezTo>
                    <a:cubicBezTo>
                      <a:pt x="54" y="23"/>
                      <a:pt x="55" y="14"/>
                      <a:pt x="60" y="13"/>
                    </a:cubicBezTo>
                    <a:cubicBezTo>
                      <a:pt x="64" y="13"/>
                      <a:pt x="74" y="5"/>
                      <a:pt x="71" y="20"/>
                    </a:cubicBezTo>
                    <a:cubicBezTo>
                      <a:pt x="70" y="26"/>
                      <a:pt x="77" y="24"/>
                      <a:pt x="80" y="23"/>
                    </a:cubicBezTo>
                    <a:cubicBezTo>
                      <a:pt x="102" y="13"/>
                      <a:pt x="123" y="12"/>
                      <a:pt x="146" y="21"/>
                    </a:cubicBezTo>
                    <a:cubicBezTo>
                      <a:pt x="151" y="23"/>
                      <a:pt x="162" y="23"/>
                      <a:pt x="168" y="16"/>
                    </a:cubicBezTo>
                    <a:cubicBezTo>
                      <a:pt x="205" y="7"/>
                      <a:pt x="241" y="14"/>
                      <a:pt x="278" y="17"/>
                    </a:cubicBezTo>
                    <a:cubicBezTo>
                      <a:pt x="299" y="18"/>
                      <a:pt x="319" y="12"/>
                      <a:pt x="341" y="15"/>
                    </a:cubicBezTo>
                    <a:cubicBezTo>
                      <a:pt x="365" y="18"/>
                      <a:pt x="389" y="23"/>
                      <a:pt x="413" y="21"/>
                    </a:cubicBezTo>
                    <a:cubicBezTo>
                      <a:pt x="436" y="19"/>
                      <a:pt x="459" y="19"/>
                      <a:pt x="482" y="20"/>
                    </a:cubicBezTo>
                    <a:cubicBezTo>
                      <a:pt x="520" y="22"/>
                      <a:pt x="558" y="9"/>
                      <a:pt x="596" y="24"/>
                    </a:cubicBezTo>
                    <a:cubicBezTo>
                      <a:pt x="607" y="37"/>
                      <a:pt x="618" y="40"/>
                      <a:pt x="628" y="22"/>
                    </a:cubicBezTo>
                    <a:cubicBezTo>
                      <a:pt x="629" y="20"/>
                      <a:pt x="632" y="18"/>
                      <a:pt x="636" y="20"/>
                    </a:cubicBezTo>
                    <a:cubicBezTo>
                      <a:pt x="639" y="21"/>
                      <a:pt x="640" y="25"/>
                      <a:pt x="646" y="24"/>
                    </a:cubicBezTo>
                    <a:cubicBezTo>
                      <a:pt x="688" y="21"/>
                      <a:pt x="730" y="14"/>
                      <a:pt x="772" y="20"/>
                    </a:cubicBezTo>
                    <a:cubicBezTo>
                      <a:pt x="776" y="24"/>
                      <a:pt x="787" y="19"/>
                      <a:pt x="786" y="30"/>
                    </a:cubicBezTo>
                    <a:cubicBezTo>
                      <a:pt x="785" y="38"/>
                      <a:pt x="780" y="46"/>
                      <a:pt x="773" y="45"/>
                    </a:cubicBezTo>
                    <a:cubicBezTo>
                      <a:pt x="763" y="43"/>
                      <a:pt x="757" y="48"/>
                      <a:pt x="750" y="49"/>
                    </a:cubicBezTo>
                    <a:cubicBezTo>
                      <a:pt x="740" y="50"/>
                      <a:pt x="731" y="50"/>
                      <a:pt x="721" y="51"/>
                    </a:cubicBezTo>
                    <a:cubicBezTo>
                      <a:pt x="716" y="52"/>
                      <a:pt x="712" y="50"/>
                      <a:pt x="707" y="48"/>
                    </a:cubicBezTo>
                    <a:cubicBezTo>
                      <a:pt x="706" y="47"/>
                      <a:pt x="703" y="45"/>
                      <a:pt x="702" y="46"/>
                    </a:cubicBezTo>
                    <a:cubicBezTo>
                      <a:pt x="656" y="67"/>
                      <a:pt x="608" y="55"/>
                      <a:pt x="560" y="55"/>
                    </a:cubicBezTo>
                    <a:cubicBezTo>
                      <a:pt x="519" y="56"/>
                      <a:pt x="478" y="54"/>
                      <a:pt x="438" y="56"/>
                    </a:cubicBezTo>
                    <a:cubicBezTo>
                      <a:pt x="378" y="59"/>
                      <a:pt x="318" y="54"/>
                      <a:pt x="259" y="51"/>
                    </a:cubicBezTo>
                    <a:cubicBezTo>
                      <a:pt x="238" y="50"/>
                      <a:pt x="216" y="48"/>
                      <a:pt x="195" y="50"/>
                    </a:cubicBezTo>
                    <a:cubicBezTo>
                      <a:pt x="150" y="53"/>
                      <a:pt x="106" y="41"/>
                      <a:pt x="61" y="42"/>
                    </a:cubicBezTo>
                    <a:cubicBezTo>
                      <a:pt x="46" y="43"/>
                      <a:pt x="31" y="41"/>
                      <a:pt x="16" y="40"/>
                    </a:cubicBezTo>
                    <a:close/>
                  </a:path>
                </a:pathLst>
              </a:custGeom>
              <a:solidFill>
                <a:srgbClr val="81BAD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2" name="Freeform 571">
                <a:extLst>
                  <a:ext uri="{FF2B5EF4-FFF2-40B4-BE49-F238E27FC236}">
                    <a16:creationId xmlns:a16="http://schemas.microsoft.com/office/drawing/2014/main" id="{A86F9D72-BD24-4F1D-84A3-20D40CC3BDAB}"/>
                  </a:ext>
                </a:extLst>
              </p:cNvPr>
              <p:cNvSpPr>
                <a:spLocks/>
              </p:cNvSpPr>
              <p:nvPr/>
            </p:nvSpPr>
            <p:spPr bwMode="auto">
              <a:xfrm>
                <a:off x="1224" y="4067"/>
                <a:ext cx="699" cy="54"/>
              </a:xfrm>
              <a:custGeom>
                <a:avLst/>
                <a:gdLst>
                  <a:gd name="T0" fmla="*/ 547 w 622"/>
                  <a:gd name="T1" fmla="*/ 16 h 48"/>
                  <a:gd name="T2" fmla="*/ 575 w 622"/>
                  <a:gd name="T3" fmla="*/ 25 h 48"/>
                  <a:gd name="T4" fmla="*/ 622 w 622"/>
                  <a:gd name="T5" fmla="*/ 26 h 48"/>
                  <a:gd name="T6" fmla="*/ 591 w 622"/>
                  <a:gd name="T7" fmla="*/ 44 h 48"/>
                  <a:gd name="T8" fmla="*/ 591 w 622"/>
                  <a:gd name="T9" fmla="*/ 44 h 48"/>
                  <a:gd name="T10" fmla="*/ 563 w 622"/>
                  <a:gd name="T11" fmla="*/ 48 h 48"/>
                  <a:gd name="T12" fmla="*/ 438 w 622"/>
                  <a:gd name="T13" fmla="*/ 45 h 48"/>
                  <a:gd name="T14" fmla="*/ 373 w 622"/>
                  <a:gd name="T15" fmla="*/ 43 h 48"/>
                  <a:gd name="T16" fmla="*/ 362 w 622"/>
                  <a:gd name="T17" fmla="*/ 40 h 48"/>
                  <a:gd name="T18" fmla="*/ 337 w 622"/>
                  <a:gd name="T19" fmla="*/ 44 h 48"/>
                  <a:gd name="T20" fmla="*/ 295 w 622"/>
                  <a:gd name="T21" fmla="*/ 44 h 48"/>
                  <a:gd name="T22" fmla="*/ 252 w 622"/>
                  <a:gd name="T23" fmla="*/ 42 h 48"/>
                  <a:gd name="T24" fmla="*/ 75 w 622"/>
                  <a:gd name="T25" fmla="*/ 40 h 48"/>
                  <a:gd name="T26" fmla="*/ 50 w 622"/>
                  <a:gd name="T27" fmla="*/ 38 h 48"/>
                  <a:gd name="T28" fmla="*/ 8 w 622"/>
                  <a:gd name="T29" fmla="*/ 37 h 48"/>
                  <a:gd name="T30" fmla="*/ 1 w 622"/>
                  <a:gd name="T31" fmla="*/ 28 h 48"/>
                  <a:gd name="T32" fmla="*/ 15 w 622"/>
                  <a:gd name="T33" fmla="*/ 0 h 48"/>
                  <a:gd name="T34" fmla="*/ 23 w 622"/>
                  <a:gd name="T35" fmla="*/ 0 h 48"/>
                  <a:gd name="T36" fmla="*/ 57 w 622"/>
                  <a:gd name="T37" fmla="*/ 8 h 48"/>
                  <a:gd name="T38" fmla="*/ 91 w 622"/>
                  <a:gd name="T39" fmla="*/ 8 h 48"/>
                  <a:gd name="T40" fmla="*/ 91 w 622"/>
                  <a:gd name="T41" fmla="*/ 8 h 48"/>
                  <a:gd name="T42" fmla="*/ 98 w 622"/>
                  <a:gd name="T43" fmla="*/ 17 h 48"/>
                  <a:gd name="T44" fmla="*/ 125 w 622"/>
                  <a:gd name="T45" fmla="*/ 21 h 48"/>
                  <a:gd name="T46" fmla="*/ 143 w 622"/>
                  <a:gd name="T47" fmla="*/ 16 h 48"/>
                  <a:gd name="T48" fmla="*/ 179 w 622"/>
                  <a:gd name="T49" fmla="*/ 8 h 48"/>
                  <a:gd name="T50" fmla="*/ 189 w 622"/>
                  <a:gd name="T51" fmla="*/ 10 h 48"/>
                  <a:gd name="T52" fmla="*/ 243 w 622"/>
                  <a:gd name="T53" fmla="*/ 8 h 48"/>
                  <a:gd name="T54" fmla="*/ 306 w 622"/>
                  <a:gd name="T55" fmla="*/ 5 h 48"/>
                  <a:gd name="T56" fmla="*/ 405 w 622"/>
                  <a:gd name="T57" fmla="*/ 12 h 48"/>
                  <a:gd name="T58" fmla="*/ 470 w 622"/>
                  <a:gd name="T59" fmla="*/ 9 h 48"/>
                  <a:gd name="T60" fmla="*/ 499 w 622"/>
                  <a:gd name="T61" fmla="*/ 12 h 48"/>
                  <a:gd name="T62" fmla="*/ 509 w 622"/>
                  <a:gd name="T63" fmla="*/ 26 h 48"/>
                  <a:gd name="T64" fmla="*/ 524 w 622"/>
                  <a:gd name="T65" fmla="*/ 16 h 48"/>
                  <a:gd name="T66" fmla="*/ 547 w 622"/>
                  <a:gd name="T67" fmla="*/ 16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22" h="48">
                    <a:moveTo>
                      <a:pt x="547" y="16"/>
                    </a:moveTo>
                    <a:cubicBezTo>
                      <a:pt x="555" y="23"/>
                      <a:pt x="562" y="26"/>
                      <a:pt x="575" y="25"/>
                    </a:cubicBezTo>
                    <a:cubicBezTo>
                      <a:pt x="588" y="23"/>
                      <a:pt x="604" y="29"/>
                      <a:pt x="622" y="26"/>
                    </a:cubicBezTo>
                    <a:cubicBezTo>
                      <a:pt x="614" y="39"/>
                      <a:pt x="599" y="35"/>
                      <a:pt x="591" y="44"/>
                    </a:cubicBezTo>
                    <a:cubicBezTo>
                      <a:pt x="591" y="44"/>
                      <a:pt x="591" y="44"/>
                      <a:pt x="591" y="44"/>
                    </a:cubicBezTo>
                    <a:cubicBezTo>
                      <a:pt x="582" y="45"/>
                      <a:pt x="572" y="43"/>
                      <a:pt x="563" y="48"/>
                    </a:cubicBezTo>
                    <a:cubicBezTo>
                      <a:pt x="521" y="45"/>
                      <a:pt x="479" y="46"/>
                      <a:pt x="438" y="45"/>
                    </a:cubicBezTo>
                    <a:cubicBezTo>
                      <a:pt x="416" y="45"/>
                      <a:pt x="395" y="42"/>
                      <a:pt x="373" y="43"/>
                    </a:cubicBezTo>
                    <a:cubicBezTo>
                      <a:pt x="369" y="43"/>
                      <a:pt x="365" y="43"/>
                      <a:pt x="362" y="40"/>
                    </a:cubicBezTo>
                    <a:cubicBezTo>
                      <a:pt x="352" y="32"/>
                      <a:pt x="346" y="41"/>
                      <a:pt x="337" y="44"/>
                    </a:cubicBezTo>
                    <a:cubicBezTo>
                      <a:pt x="324" y="48"/>
                      <a:pt x="309" y="45"/>
                      <a:pt x="295" y="44"/>
                    </a:cubicBezTo>
                    <a:cubicBezTo>
                      <a:pt x="281" y="42"/>
                      <a:pt x="267" y="41"/>
                      <a:pt x="252" y="42"/>
                    </a:cubicBezTo>
                    <a:cubicBezTo>
                      <a:pt x="193" y="44"/>
                      <a:pt x="134" y="41"/>
                      <a:pt x="75" y="40"/>
                    </a:cubicBezTo>
                    <a:cubicBezTo>
                      <a:pt x="67" y="36"/>
                      <a:pt x="58" y="37"/>
                      <a:pt x="50" y="38"/>
                    </a:cubicBezTo>
                    <a:cubicBezTo>
                      <a:pt x="35" y="40"/>
                      <a:pt x="22" y="34"/>
                      <a:pt x="8" y="37"/>
                    </a:cubicBezTo>
                    <a:cubicBezTo>
                      <a:pt x="1" y="38"/>
                      <a:pt x="0" y="33"/>
                      <a:pt x="1" y="28"/>
                    </a:cubicBezTo>
                    <a:cubicBezTo>
                      <a:pt x="3" y="17"/>
                      <a:pt x="5" y="7"/>
                      <a:pt x="15" y="0"/>
                    </a:cubicBezTo>
                    <a:cubicBezTo>
                      <a:pt x="18" y="0"/>
                      <a:pt x="20" y="0"/>
                      <a:pt x="23" y="0"/>
                    </a:cubicBezTo>
                    <a:cubicBezTo>
                      <a:pt x="32" y="12"/>
                      <a:pt x="45" y="8"/>
                      <a:pt x="57" y="8"/>
                    </a:cubicBezTo>
                    <a:cubicBezTo>
                      <a:pt x="68" y="8"/>
                      <a:pt x="79" y="6"/>
                      <a:pt x="91" y="8"/>
                    </a:cubicBezTo>
                    <a:cubicBezTo>
                      <a:pt x="91" y="8"/>
                      <a:pt x="91" y="8"/>
                      <a:pt x="91" y="8"/>
                    </a:cubicBezTo>
                    <a:cubicBezTo>
                      <a:pt x="95" y="9"/>
                      <a:pt x="86" y="20"/>
                      <a:pt x="98" y="17"/>
                    </a:cubicBezTo>
                    <a:cubicBezTo>
                      <a:pt x="107" y="15"/>
                      <a:pt x="117" y="18"/>
                      <a:pt x="125" y="21"/>
                    </a:cubicBezTo>
                    <a:cubicBezTo>
                      <a:pt x="136" y="25"/>
                      <a:pt x="135" y="24"/>
                      <a:pt x="143" y="16"/>
                    </a:cubicBezTo>
                    <a:cubicBezTo>
                      <a:pt x="153" y="7"/>
                      <a:pt x="167" y="8"/>
                      <a:pt x="179" y="8"/>
                    </a:cubicBezTo>
                    <a:cubicBezTo>
                      <a:pt x="182" y="8"/>
                      <a:pt x="186" y="9"/>
                      <a:pt x="189" y="10"/>
                    </a:cubicBezTo>
                    <a:cubicBezTo>
                      <a:pt x="207" y="20"/>
                      <a:pt x="225" y="17"/>
                      <a:pt x="243" y="8"/>
                    </a:cubicBezTo>
                    <a:cubicBezTo>
                      <a:pt x="264" y="7"/>
                      <a:pt x="285" y="8"/>
                      <a:pt x="306" y="5"/>
                    </a:cubicBezTo>
                    <a:cubicBezTo>
                      <a:pt x="340" y="0"/>
                      <a:pt x="372" y="10"/>
                      <a:pt x="405" y="12"/>
                    </a:cubicBezTo>
                    <a:cubicBezTo>
                      <a:pt x="427" y="13"/>
                      <a:pt x="448" y="11"/>
                      <a:pt x="470" y="9"/>
                    </a:cubicBezTo>
                    <a:cubicBezTo>
                      <a:pt x="479" y="8"/>
                      <a:pt x="489" y="11"/>
                      <a:pt x="499" y="12"/>
                    </a:cubicBezTo>
                    <a:cubicBezTo>
                      <a:pt x="510" y="11"/>
                      <a:pt x="507" y="19"/>
                      <a:pt x="509" y="26"/>
                    </a:cubicBezTo>
                    <a:cubicBezTo>
                      <a:pt x="512" y="19"/>
                      <a:pt x="517" y="9"/>
                      <a:pt x="524" y="16"/>
                    </a:cubicBezTo>
                    <a:cubicBezTo>
                      <a:pt x="533" y="27"/>
                      <a:pt x="539" y="19"/>
                      <a:pt x="547" y="16"/>
                    </a:cubicBezTo>
                    <a:close/>
                  </a:path>
                </a:pathLst>
              </a:custGeom>
              <a:solidFill>
                <a:srgbClr val="8DC0D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3" name="Freeform 572">
                <a:extLst>
                  <a:ext uri="{FF2B5EF4-FFF2-40B4-BE49-F238E27FC236}">
                    <a16:creationId xmlns:a16="http://schemas.microsoft.com/office/drawing/2014/main" id="{20548DEE-4832-453B-962C-EBF1894C800D}"/>
                  </a:ext>
                </a:extLst>
              </p:cNvPr>
              <p:cNvSpPr>
                <a:spLocks/>
              </p:cNvSpPr>
              <p:nvPr/>
            </p:nvSpPr>
            <p:spPr bwMode="auto">
              <a:xfrm>
                <a:off x="880" y="4063"/>
                <a:ext cx="348" cy="50"/>
              </a:xfrm>
              <a:custGeom>
                <a:avLst/>
                <a:gdLst>
                  <a:gd name="T0" fmla="*/ 0 w 310"/>
                  <a:gd name="T1" fmla="*/ 36 h 45"/>
                  <a:gd name="T2" fmla="*/ 35 w 310"/>
                  <a:gd name="T3" fmla="*/ 34 h 45"/>
                  <a:gd name="T4" fmla="*/ 48 w 310"/>
                  <a:gd name="T5" fmla="*/ 20 h 45"/>
                  <a:gd name="T6" fmla="*/ 66 w 310"/>
                  <a:gd name="T7" fmla="*/ 30 h 45"/>
                  <a:gd name="T8" fmla="*/ 75 w 310"/>
                  <a:gd name="T9" fmla="*/ 20 h 45"/>
                  <a:gd name="T10" fmla="*/ 65 w 310"/>
                  <a:gd name="T11" fmla="*/ 8 h 45"/>
                  <a:gd name="T12" fmla="*/ 128 w 310"/>
                  <a:gd name="T13" fmla="*/ 9 h 45"/>
                  <a:gd name="T14" fmla="*/ 159 w 310"/>
                  <a:gd name="T15" fmla="*/ 8 h 45"/>
                  <a:gd name="T16" fmla="*/ 237 w 310"/>
                  <a:gd name="T17" fmla="*/ 8 h 45"/>
                  <a:gd name="T18" fmla="*/ 265 w 310"/>
                  <a:gd name="T19" fmla="*/ 4 h 45"/>
                  <a:gd name="T20" fmla="*/ 269 w 310"/>
                  <a:gd name="T21" fmla="*/ 4 h 45"/>
                  <a:gd name="T22" fmla="*/ 292 w 310"/>
                  <a:gd name="T23" fmla="*/ 14 h 45"/>
                  <a:gd name="T24" fmla="*/ 301 w 310"/>
                  <a:gd name="T25" fmla="*/ 40 h 45"/>
                  <a:gd name="T26" fmla="*/ 187 w 310"/>
                  <a:gd name="T27" fmla="*/ 44 h 45"/>
                  <a:gd name="T28" fmla="*/ 88 w 310"/>
                  <a:gd name="T29" fmla="*/ 42 h 45"/>
                  <a:gd name="T30" fmla="*/ 16 w 310"/>
                  <a:gd name="T31" fmla="*/ 43 h 45"/>
                  <a:gd name="T32" fmla="*/ 0 w 310"/>
                  <a:gd name="T33" fmla="*/ 36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10" h="45">
                    <a:moveTo>
                      <a:pt x="0" y="36"/>
                    </a:moveTo>
                    <a:cubicBezTo>
                      <a:pt x="12" y="35"/>
                      <a:pt x="24" y="32"/>
                      <a:pt x="35" y="34"/>
                    </a:cubicBezTo>
                    <a:cubicBezTo>
                      <a:pt x="48" y="36"/>
                      <a:pt x="51" y="32"/>
                      <a:pt x="48" y="20"/>
                    </a:cubicBezTo>
                    <a:cubicBezTo>
                      <a:pt x="57" y="20"/>
                      <a:pt x="55" y="35"/>
                      <a:pt x="66" y="30"/>
                    </a:cubicBezTo>
                    <a:cubicBezTo>
                      <a:pt x="70" y="27"/>
                      <a:pt x="73" y="24"/>
                      <a:pt x="75" y="20"/>
                    </a:cubicBezTo>
                    <a:cubicBezTo>
                      <a:pt x="79" y="10"/>
                      <a:pt x="66" y="13"/>
                      <a:pt x="65" y="8"/>
                    </a:cubicBezTo>
                    <a:cubicBezTo>
                      <a:pt x="86" y="4"/>
                      <a:pt x="107" y="0"/>
                      <a:pt x="128" y="9"/>
                    </a:cubicBezTo>
                    <a:cubicBezTo>
                      <a:pt x="137" y="13"/>
                      <a:pt x="148" y="8"/>
                      <a:pt x="159" y="8"/>
                    </a:cubicBezTo>
                    <a:cubicBezTo>
                      <a:pt x="185" y="8"/>
                      <a:pt x="211" y="18"/>
                      <a:pt x="237" y="8"/>
                    </a:cubicBezTo>
                    <a:cubicBezTo>
                      <a:pt x="246" y="2"/>
                      <a:pt x="256" y="12"/>
                      <a:pt x="265" y="4"/>
                    </a:cubicBezTo>
                    <a:cubicBezTo>
                      <a:pt x="266" y="4"/>
                      <a:pt x="268" y="4"/>
                      <a:pt x="269" y="4"/>
                    </a:cubicBezTo>
                    <a:cubicBezTo>
                      <a:pt x="275" y="11"/>
                      <a:pt x="284" y="12"/>
                      <a:pt x="292" y="14"/>
                    </a:cubicBezTo>
                    <a:cubicBezTo>
                      <a:pt x="308" y="18"/>
                      <a:pt x="310" y="24"/>
                      <a:pt x="301" y="40"/>
                    </a:cubicBezTo>
                    <a:cubicBezTo>
                      <a:pt x="263" y="41"/>
                      <a:pt x="225" y="45"/>
                      <a:pt x="187" y="44"/>
                    </a:cubicBezTo>
                    <a:cubicBezTo>
                      <a:pt x="154" y="42"/>
                      <a:pt x="121" y="42"/>
                      <a:pt x="88" y="42"/>
                    </a:cubicBezTo>
                    <a:cubicBezTo>
                      <a:pt x="64" y="43"/>
                      <a:pt x="40" y="38"/>
                      <a:pt x="16" y="43"/>
                    </a:cubicBezTo>
                    <a:cubicBezTo>
                      <a:pt x="10" y="45"/>
                      <a:pt x="5" y="41"/>
                      <a:pt x="0" y="36"/>
                    </a:cubicBezTo>
                    <a:close/>
                  </a:path>
                </a:pathLst>
              </a:custGeom>
              <a:solidFill>
                <a:srgbClr val="8DC0D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4" name="Freeform 573">
                <a:extLst>
                  <a:ext uri="{FF2B5EF4-FFF2-40B4-BE49-F238E27FC236}">
                    <a16:creationId xmlns:a16="http://schemas.microsoft.com/office/drawing/2014/main" id="{C0D00D26-3F36-4361-83B7-06A818D0B995}"/>
                  </a:ext>
                </a:extLst>
              </p:cNvPr>
              <p:cNvSpPr>
                <a:spLocks/>
              </p:cNvSpPr>
              <p:nvPr/>
            </p:nvSpPr>
            <p:spPr bwMode="auto">
              <a:xfrm>
                <a:off x="1529" y="4148"/>
                <a:ext cx="392" cy="55"/>
              </a:xfrm>
              <a:custGeom>
                <a:avLst/>
                <a:gdLst>
                  <a:gd name="T0" fmla="*/ 244 w 349"/>
                  <a:gd name="T1" fmla="*/ 40 h 49"/>
                  <a:gd name="T2" fmla="*/ 180 w 349"/>
                  <a:gd name="T3" fmla="*/ 45 h 49"/>
                  <a:gd name="T4" fmla="*/ 88 w 349"/>
                  <a:gd name="T5" fmla="*/ 42 h 49"/>
                  <a:gd name="T6" fmla="*/ 41 w 349"/>
                  <a:gd name="T7" fmla="*/ 48 h 49"/>
                  <a:gd name="T8" fmla="*/ 32 w 349"/>
                  <a:gd name="T9" fmla="*/ 44 h 49"/>
                  <a:gd name="T10" fmla="*/ 17 w 349"/>
                  <a:gd name="T11" fmla="*/ 25 h 49"/>
                  <a:gd name="T12" fmla="*/ 0 w 349"/>
                  <a:gd name="T13" fmla="*/ 20 h 49"/>
                  <a:gd name="T14" fmla="*/ 46 w 349"/>
                  <a:gd name="T15" fmla="*/ 13 h 49"/>
                  <a:gd name="T16" fmla="*/ 129 w 349"/>
                  <a:gd name="T17" fmla="*/ 9 h 49"/>
                  <a:gd name="T18" fmla="*/ 218 w 349"/>
                  <a:gd name="T19" fmla="*/ 8 h 49"/>
                  <a:gd name="T20" fmla="*/ 316 w 349"/>
                  <a:gd name="T21" fmla="*/ 0 h 49"/>
                  <a:gd name="T22" fmla="*/ 348 w 349"/>
                  <a:gd name="T23" fmla="*/ 4 h 49"/>
                  <a:gd name="T24" fmla="*/ 330 w 349"/>
                  <a:gd name="T25" fmla="*/ 20 h 49"/>
                  <a:gd name="T26" fmla="*/ 265 w 349"/>
                  <a:gd name="T27" fmla="*/ 16 h 49"/>
                  <a:gd name="T28" fmla="*/ 244 w 349"/>
                  <a:gd name="T29" fmla="*/ 4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49" h="49">
                    <a:moveTo>
                      <a:pt x="244" y="40"/>
                    </a:moveTo>
                    <a:cubicBezTo>
                      <a:pt x="223" y="49"/>
                      <a:pt x="201" y="45"/>
                      <a:pt x="180" y="45"/>
                    </a:cubicBezTo>
                    <a:cubicBezTo>
                      <a:pt x="149" y="44"/>
                      <a:pt x="119" y="46"/>
                      <a:pt x="88" y="42"/>
                    </a:cubicBezTo>
                    <a:cubicBezTo>
                      <a:pt x="75" y="41"/>
                      <a:pt x="57" y="48"/>
                      <a:pt x="41" y="48"/>
                    </a:cubicBezTo>
                    <a:cubicBezTo>
                      <a:pt x="37" y="47"/>
                      <a:pt x="34" y="47"/>
                      <a:pt x="32" y="44"/>
                    </a:cubicBezTo>
                    <a:cubicBezTo>
                      <a:pt x="36" y="30"/>
                      <a:pt x="33" y="23"/>
                      <a:pt x="17" y="25"/>
                    </a:cubicBezTo>
                    <a:cubicBezTo>
                      <a:pt x="11" y="26"/>
                      <a:pt x="3" y="32"/>
                      <a:pt x="0" y="20"/>
                    </a:cubicBezTo>
                    <a:cubicBezTo>
                      <a:pt x="13" y="7"/>
                      <a:pt x="30" y="12"/>
                      <a:pt x="46" y="13"/>
                    </a:cubicBezTo>
                    <a:cubicBezTo>
                      <a:pt x="74" y="13"/>
                      <a:pt x="101" y="10"/>
                      <a:pt x="129" y="9"/>
                    </a:cubicBezTo>
                    <a:cubicBezTo>
                      <a:pt x="159" y="8"/>
                      <a:pt x="188" y="9"/>
                      <a:pt x="218" y="8"/>
                    </a:cubicBezTo>
                    <a:cubicBezTo>
                      <a:pt x="250" y="6"/>
                      <a:pt x="283" y="3"/>
                      <a:pt x="316" y="0"/>
                    </a:cubicBezTo>
                    <a:cubicBezTo>
                      <a:pt x="327" y="0"/>
                      <a:pt x="337" y="8"/>
                      <a:pt x="348" y="4"/>
                    </a:cubicBezTo>
                    <a:cubicBezTo>
                      <a:pt x="349" y="18"/>
                      <a:pt x="343" y="22"/>
                      <a:pt x="330" y="20"/>
                    </a:cubicBezTo>
                    <a:cubicBezTo>
                      <a:pt x="309" y="17"/>
                      <a:pt x="287" y="15"/>
                      <a:pt x="265" y="16"/>
                    </a:cubicBezTo>
                    <a:cubicBezTo>
                      <a:pt x="251" y="17"/>
                      <a:pt x="239" y="21"/>
                      <a:pt x="244" y="40"/>
                    </a:cubicBezTo>
                    <a:close/>
                  </a:path>
                </a:pathLst>
              </a:custGeom>
              <a:solidFill>
                <a:srgbClr val="97C6D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5" name="Freeform 574">
                <a:extLst>
                  <a:ext uri="{FF2B5EF4-FFF2-40B4-BE49-F238E27FC236}">
                    <a16:creationId xmlns:a16="http://schemas.microsoft.com/office/drawing/2014/main" id="{24CC4BBB-867C-4EFA-9D88-4E34384E3E07}"/>
                  </a:ext>
                </a:extLst>
              </p:cNvPr>
              <p:cNvSpPr>
                <a:spLocks/>
              </p:cNvSpPr>
              <p:nvPr/>
            </p:nvSpPr>
            <p:spPr bwMode="auto">
              <a:xfrm>
                <a:off x="1127" y="4162"/>
                <a:ext cx="448" cy="51"/>
              </a:xfrm>
              <a:custGeom>
                <a:avLst/>
                <a:gdLst>
                  <a:gd name="T0" fmla="*/ 357 w 398"/>
                  <a:gd name="T1" fmla="*/ 8 h 46"/>
                  <a:gd name="T2" fmla="*/ 379 w 398"/>
                  <a:gd name="T3" fmla="*/ 10 h 46"/>
                  <a:gd name="T4" fmla="*/ 398 w 398"/>
                  <a:gd name="T5" fmla="*/ 14 h 46"/>
                  <a:gd name="T6" fmla="*/ 389 w 398"/>
                  <a:gd name="T7" fmla="*/ 32 h 46"/>
                  <a:gd name="T8" fmla="*/ 389 w 398"/>
                  <a:gd name="T9" fmla="*/ 29 h 46"/>
                  <a:gd name="T10" fmla="*/ 350 w 398"/>
                  <a:gd name="T11" fmla="*/ 28 h 46"/>
                  <a:gd name="T12" fmla="*/ 285 w 398"/>
                  <a:gd name="T13" fmla="*/ 40 h 46"/>
                  <a:gd name="T14" fmla="*/ 169 w 398"/>
                  <a:gd name="T15" fmla="*/ 40 h 46"/>
                  <a:gd name="T16" fmla="*/ 101 w 398"/>
                  <a:gd name="T17" fmla="*/ 40 h 46"/>
                  <a:gd name="T18" fmla="*/ 8 w 398"/>
                  <a:gd name="T19" fmla="*/ 26 h 46"/>
                  <a:gd name="T20" fmla="*/ 1 w 398"/>
                  <a:gd name="T21" fmla="*/ 19 h 46"/>
                  <a:gd name="T22" fmla="*/ 8 w 398"/>
                  <a:gd name="T23" fmla="*/ 11 h 46"/>
                  <a:gd name="T24" fmla="*/ 37 w 398"/>
                  <a:gd name="T25" fmla="*/ 7 h 46"/>
                  <a:gd name="T26" fmla="*/ 88 w 398"/>
                  <a:gd name="T27" fmla="*/ 12 h 46"/>
                  <a:gd name="T28" fmla="*/ 103 w 398"/>
                  <a:gd name="T29" fmla="*/ 17 h 46"/>
                  <a:gd name="T30" fmla="*/ 111 w 398"/>
                  <a:gd name="T31" fmla="*/ 19 h 46"/>
                  <a:gd name="T32" fmla="*/ 167 w 398"/>
                  <a:gd name="T33" fmla="*/ 15 h 46"/>
                  <a:gd name="T34" fmla="*/ 217 w 398"/>
                  <a:gd name="T35" fmla="*/ 12 h 46"/>
                  <a:gd name="T36" fmla="*/ 357 w 398"/>
                  <a:gd name="T37" fmla="*/ 8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98" h="46">
                    <a:moveTo>
                      <a:pt x="357" y="8"/>
                    </a:moveTo>
                    <a:cubicBezTo>
                      <a:pt x="364" y="18"/>
                      <a:pt x="372" y="3"/>
                      <a:pt x="379" y="10"/>
                    </a:cubicBezTo>
                    <a:cubicBezTo>
                      <a:pt x="387" y="0"/>
                      <a:pt x="391" y="17"/>
                      <a:pt x="398" y="14"/>
                    </a:cubicBezTo>
                    <a:cubicBezTo>
                      <a:pt x="395" y="20"/>
                      <a:pt x="398" y="29"/>
                      <a:pt x="389" y="32"/>
                    </a:cubicBezTo>
                    <a:cubicBezTo>
                      <a:pt x="389" y="31"/>
                      <a:pt x="389" y="30"/>
                      <a:pt x="389" y="29"/>
                    </a:cubicBezTo>
                    <a:cubicBezTo>
                      <a:pt x="376" y="20"/>
                      <a:pt x="362" y="25"/>
                      <a:pt x="350" y="28"/>
                    </a:cubicBezTo>
                    <a:cubicBezTo>
                      <a:pt x="328" y="34"/>
                      <a:pt x="305" y="30"/>
                      <a:pt x="285" y="40"/>
                    </a:cubicBezTo>
                    <a:cubicBezTo>
                      <a:pt x="246" y="35"/>
                      <a:pt x="208" y="43"/>
                      <a:pt x="169" y="40"/>
                    </a:cubicBezTo>
                    <a:cubicBezTo>
                      <a:pt x="146" y="38"/>
                      <a:pt x="123" y="36"/>
                      <a:pt x="101" y="40"/>
                    </a:cubicBezTo>
                    <a:cubicBezTo>
                      <a:pt x="68" y="46"/>
                      <a:pt x="39" y="30"/>
                      <a:pt x="8" y="26"/>
                    </a:cubicBezTo>
                    <a:cubicBezTo>
                      <a:pt x="5" y="25"/>
                      <a:pt x="2" y="23"/>
                      <a:pt x="1" y="19"/>
                    </a:cubicBezTo>
                    <a:cubicBezTo>
                      <a:pt x="0" y="14"/>
                      <a:pt x="4" y="13"/>
                      <a:pt x="8" y="11"/>
                    </a:cubicBezTo>
                    <a:cubicBezTo>
                      <a:pt x="17" y="6"/>
                      <a:pt x="27" y="4"/>
                      <a:pt x="37" y="7"/>
                    </a:cubicBezTo>
                    <a:cubicBezTo>
                      <a:pt x="54" y="13"/>
                      <a:pt x="70" y="19"/>
                      <a:pt x="88" y="12"/>
                    </a:cubicBezTo>
                    <a:cubicBezTo>
                      <a:pt x="92" y="11"/>
                      <a:pt x="101" y="7"/>
                      <a:pt x="103" y="17"/>
                    </a:cubicBezTo>
                    <a:cubicBezTo>
                      <a:pt x="104" y="22"/>
                      <a:pt x="108" y="20"/>
                      <a:pt x="111" y="19"/>
                    </a:cubicBezTo>
                    <a:cubicBezTo>
                      <a:pt x="129" y="11"/>
                      <a:pt x="149" y="10"/>
                      <a:pt x="167" y="15"/>
                    </a:cubicBezTo>
                    <a:cubicBezTo>
                      <a:pt x="185" y="19"/>
                      <a:pt x="200" y="7"/>
                      <a:pt x="217" y="12"/>
                    </a:cubicBezTo>
                    <a:cubicBezTo>
                      <a:pt x="264" y="9"/>
                      <a:pt x="310" y="7"/>
                      <a:pt x="357" y="8"/>
                    </a:cubicBezTo>
                    <a:close/>
                  </a:path>
                </a:pathLst>
              </a:custGeom>
              <a:solidFill>
                <a:srgbClr val="7EB9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6" name="Freeform 575">
                <a:extLst>
                  <a:ext uri="{FF2B5EF4-FFF2-40B4-BE49-F238E27FC236}">
                    <a16:creationId xmlns:a16="http://schemas.microsoft.com/office/drawing/2014/main" id="{3280CD6A-B36C-4EA0-831B-A032CB4AECF9}"/>
                  </a:ext>
                </a:extLst>
              </p:cNvPr>
              <p:cNvSpPr>
                <a:spLocks/>
              </p:cNvSpPr>
              <p:nvPr/>
            </p:nvSpPr>
            <p:spPr bwMode="auto">
              <a:xfrm>
                <a:off x="1790" y="4145"/>
                <a:ext cx="250" cy="51"/>
              </a:xfrm>
              <a:custGeom>
                <a:avLst/>
                <a:gdLst>
                  <a:gd name="T0" fmla="*/ 11 w 222"/>
                  <a:gd name="T1" fmla="*/ 43 h 46"/>
                  <a:gd name="T2" fmla="*/ 0 w 222"/>
                  <a:gd name="T3" fmla="*/ 27 h 46"/>
                  <a:gd name="T4" fmla="*/ 22 w 222"/>
                  <a:gd name="T5" fmla="*/ 16 h 46"/>
                  <a:gd name="T6" fmla="*/ 94 w 222"/>
                  <a:gd name="T7" fmla="*/ 18 h 46"/>
                  <a:gd name="T8" fmla="*/ 115 w 222"/>
                  <a:gd name="T9" fmla="*/ 7 h 46"/>
                  <a:gd name="T10" fmla="*/ 140 w 222"/>
                  <a:gd name="T11" fmla="*/ 8 h 46"/>
                  <a:gd name="T12" fmla="*/ 207 w 222"/>
                  <a:gd name="T13" fmla="*/ 3 h 46"/>
                  <a:gd name="T14" fmla="*/ 220 w 222"/>
                  <a:gd name="T15" fmla="*/ 29 h 46"/>
                  <a:gd name="T16" fmla="*/ 207 w 222"/>
                  <a:gd name="T17" fmla="*/ 39 h 46"/>
                  <a:gd name="T18" fmla="*/ 172 w 222"/>
                  <a:gd name="T19" fmla="*/ 40 h 46"/>
                  <a:gd name="T20" fmla="*/ 11 w 222"/>
                  <a:gd name="T21" fmla="*/ 43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2" h="46">
                    <a:moveTo>
                      <a:pt x="11" y="43"/>
                    </a:moveTo>
                    <a:cubicBezTo>
                      <a:pt x="3" y="40"/>
                      <a:pt x="10" y="28"/>
                      <a:pt x="0" y="27"/>
                    </a:cubicBezTo>
                    <a:cubicBezTo>
                      <a:pt x="8" y="23"/>
                      <a:pt x="14" y="17"/>
                      <a:pt x="22" y="16"/>
                    </a:cubicBezTo>
                    <a:cubicBezTo>
                      <a:pt x="46" y="12"/>
                      <a:pt x="70" y="14"/>
                      <a:pt x="94" y="18"/>
                    </a:cubicBezTo>
                    <a:cubicBezTo>
                      <a:pt x="106" y="20"/>
                      <a:pt x="111" y="18"/>
                      <a:pt x="115" y="7"/>
                    </a:cubicBezTo>
                    <a:cubicBezTo>
                      <a:pt x="123" y="12"/>
                      <a:pt x="131" y="12"/>
                      <a:pt x="140" y="8"/>
                    </a:cubicBezTo>
                    <a:cubicBezTo>
                      <a:pt x="162" y="0"/>
                      <a:pt x="185" y="6"/>
                      <a:pt x="207" y="3"/>
                    </a:cubicBezTo>
                    <a:cubicBezTo>
                      <a:pt x="221" y="7"/>
                      <a:pt x="220" y="18"/>
                      <a:pt x="220" y="29"/>
                    </a:cubicBezTo>
                    <a:cubicBezTo>
                      <a:pt x="222" y="41"/>
                      <a:pt x="209" y="32"/>
                      <a:pt x="207" y="39"/>
                    </a:cubicBezTo>
                    <a:cubicBezTo>
                      <a:pt x="196" y="46"/>
                      <a:pt x="184" y="40"/>
                      <a:pt x="172" y="40"/>
                    </a:cubicBezTo>
                    <a:cubicBezTo>
                      <a:pt x="118" y="41"/>
                      <a:pt x="65" y="42"/>
                      <a:pt x="11" y="43"/>
                    </a:cubicBezTo>
                    <a:close/>
                  </a:path>
                </a:pathLst>
              </a:custGeom>
              <a:solidFill>
                <a:srgbClr val="7BB7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7" name="Freeform 576">
                <a:extLst>
                  <a:ext uri="{FF2B5EF4-FFF2-40B4-BE49-F238E27FC236}">
                    <a16:creationId xmlns:a16="http://schemas.microsoft.com/office/drawing/2014/main" id="{6C73E498-0914-4985-963D-6598ADB0F809}"/>
                  </a:ext>
                </a:extLst>
              </p:cNvPr>
              <p:cNvSpPr>
                <a:spLocks/>
              </p:cNvSpPr>
              <p:nvPr/>
            </p:nvSpPr>
            <p:spPr bwMode="auto">
              <a:xfrm>
                <a:off x="1032" y="4162"/>
                <a:ext cx="339" cy="51"/>
              </a:xfrm>
              <a:custGeom>
                <a:avLst/>
                <a:gdLst>
                  <a:gd name="T0" fmla="*/ 302 w 302"/>
                  <a:gd name="T1" fmla="*/ 12 h 46"/>
                  <a:gd name="T2" fmla="*/ 281 w 302"/>
                  <a:gd name="T3" fmla="*/ 19 h 46"/>
                  <a:gd name="T4" fmla="*/ 227 w 302"/>
                  <a:gd name="T5" fmla="*/ 16 h 46"/>
                  <a:gd name="T6" fmla="*/ 197 w 302"/>
                  <a:gd name="T7" fmla="*/ 24 h 46"/>
                  <a:gd name="T8" fmla="*/ 184 w 302"/>
                  <a:gd name="T9" fmla="*/ 18 h 46"/>
                  <a:gd name="T10" fmla="*/ 181 w 302"/>
                  <a:gd name="T11" fmla="*/ 15 h 46"/>
                  <a:gd name="T12" fmla="*/ 164 w 302"/>
                  <a:gd name="T13" fmla="*/ 21 h 46"/>
                  <a:gd name="T14" fmla="*/ 155 w 302"/>
                  <a:gd name="T15" fmla="*/ 22 h 46"/>
                  <a:gd name="T16" fmla="*/ 87 w 302"/>
                  <a:gd name="T17" fmla="*/ 20 h 46"/>
                  <a:gd name="T18" fmla="*/ 142 w 302"/>
                  <a:gd name="T19" fmla="*/ 35 h 46"/>
                  <a:gd name="T20" fmla="*/ 204 w 302"/>
                  <a:gd name="T21" fmla="*/ 34 h 46"/>
                  <a:gd name="T22" fmla="*/ 254 w 302"/>
                  <a:gd name="T23" fmla="*/ 40 h 46"/>
                  <a:gd name="T24" fmla="*/ 119 w 302"/>
                  <a:gd name="T25" fmla="*/ 42 h 46"/>
                  <a:gd name="T26" fmla="*/ 15 w 302"/>
                  <a:gd name="T27" fmla="*/ 44 h 46"/>
                  <a:gd name="T28" fmla="*/ 6 w 302"/>
                  <a:gd name="T29" fmla="*/ 32 h 46"/>
                  <a:gd name="T30" fmla="*/ 69 w 302"/>
                  <a:gd name="T31" fmla="*/ 29 h 46"/>
                  <a:gd name="T32" fmla="*/ 81 w 302"/>
                  <a:gd name="T33" fmla="*/ 21 h 46"/>
                  <a:gd name="T34" fmla="*/ 69 w 302"/>
                  <a:gd name="T35" fmla="*/ 8 h 46"/>
                  <a:gd name="T36" fmla="*/ 114 w 302"/>
                  <a:gd name="T37" fmla="*/ 5 h 46"/>
                  <a:gd name="T38" fmla="*/ 210 w 302"/>
                  <a:gd name="T39" fmla="*/ 10 h 46"/>
                  <a:gd name="T40" fmla="*/ 276 w 302"/>
                  <a:gd name="T41" fmla="*/ 9 h 46"/>
                  <a:gd name="T42" fmla="*/ 302 w 302"/>
                  <a:gd name="T43" fmla="*/ 12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02" h="46">
                    <a:moveTo>
                      <a:pt x="302" y="12"/>
                    </a:moveTo>
                    <a:cubicBezTo>
                      <a:pt x="293" y="8"/>
                      <a:pt x="288" y="17"/>
                      <a:pt x="281" y="19"/>
                    </a:cubicBezTo>
                    <a:cubicBezTo>
                      <a:pt x="262" y="24"/>
                      <a:pt x="245" y="12"/>
                      <a:pt x="227" y="16"/>
                    </a:cubicBezTo>
                    <a:cubicBezTo>
                      <a:pt x="217" y="18"/>
                      <a:pt x="206" y="16"/>
                      <a:pt x="197" y="24"/>
                    </a:cubicBezTo>
                    <a:cubicBezTo>
                      <a:pt x="191" y="30"/>
                      <a:pt x="186" y="27"/>
                      <a:pt x="184" y="18"/>
                    </a:cubicBezTo>
                    <a:cubicBezTo>
                      <a:pt x="183" y="16"/>
                      <a:pt x="182" y="14"/>
                      <a:pt x="181" y="15"/>
                    </a:cubicBezTo>
                    <a:cubicBezTo>
                      <a:pt x="176" y="19"/>
                      <a:pt x="167" y="11"/>
                      <a:pt x="164" y="21"/>
                    </a:cubicBezTo>
                    <a:cubicBezTo>
                      <a:pt x="163" y="27"/>
                      <a:pt x="161" y="30"/>
                      <a:pt x="155" y="22"/>
                    </a:cubicBezTo>
                    <a:cubicBezTo>
                      <a:pt x="144" y="9"/>
                      <a:pt x="106" y="9"/>
                      <a:pt x="87" y="20"/>
                    </a:cubicBezTo>
                    <a:cubicBezTo>
                      <a:pt x="107" y="24"/>
                      <a:pt x="125" y="27"/>
                      <a:pt x="142" y="35"/>
                    </a:cubicBezTo>
                    <a:cubicBezTo>
                      <a:pt x="161" y="43"/>
                      <a:pt x="183" y="32"/>
                      <a:pt x="204" y="34"/>
                    </a:cubicBezTo>
                    <a:cubicBezTo>
                      <a:pt x="220" y="36"/>
                      <a:pt x="238" y="32"/>
                      <a:pt x="254" y="40"/>
                    </a:cubicBezTo>
                    <a:cubicBezTo>
                      <a:pt x="209" y="45"/>
                      <a:pt x="164" y="46"/>
                      <a:pt x="119" y="42"/>
                    </a:cubicBezTo>
                    <a:cubicBezTo>
                      <a:pt x="85" y="39"/>
                      <a:pt x="50" y="45"/>
                      <a:pt x="15" y="44"/>
                    </a:cubicBezTo>
                    <a:cubicBezTo>
                      <a:pt x="7" y="44"/>
                      <a:pt x="0" y="44"/>
                      <a:pt x="6" y="32"/>
                    </a:cubicBezTo>
                    <a:cubicBezTo>
                      <a:pt x="27" y="33"/>
                      <a:pt x="47" y="17"/>
                      <a:pt x="69" y="29"/>
                    </a:cubicBezTo>
                    <a:cubicBezTo>
                      <a:pt x="77" y="34"/>
                      <a:pt x="80" y="26"/>
                      <a:pt x="81" y="21"/>
                    </a:cubicBezTo>
                    <a:cubicBezTo>
                      <a:pt x="84" y="11"/>
                      <a:pt x="78" y="8"/>
                      <a:pt x="69" y="8"/>
                    </a:cubicBezTo>
                    <a:cubicBezTo>
                      <a:pt x="84" y="0"/>
                      <a:pt x="100" y="2"/>
                      <a:pt x="114" y="5"/>
                    </a:cubicBezTo>
                    <a:cubicBezTo>
                      <a:pt x="146" y="11"/>
                      <a:pt x="178" y="6"/>
                      <a:pt x="210" y="10"/>
                    </a:cubicBezTo>
                    <a:cubicBezTo>
                      <a:pt x="231" y="12"/>
                      <a:pt x="254" y="14"/>
                      <a:pt x="276" y="9"/>
                    </a:cubicBezTo>
                    <a:cubicBezTo>
                      <a:pt x="284" y="7"/>
                      <a:pt x="294" y="5"/>
                      <a:pt x="302" y="12"/>
                    </a:cubicBezTo>
                    <a:close/>
                  </a:path>
                </a:pathLst>
              </a:custGeom>
              <a:solidFill>
                <a:srgbClr val="A1CC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8" name="Freeform 577">
                <a:extLst>
                  <a:ext uri="{FF2B5EF4-FFF2-40B4-BE49-F238E27FC236}">
                    <a16:creationId xmlns:a16="http://schemas.microsoft.com/office/drawing/2014/main" id="{F10AB147-C44F-4176-BDB6-F30071FB6375}"/>
                  </a:ext>
                </a:extLst>
              </p:cNvPr>
              <p:cNvSpPr>
                <a:spLocks/>
              </p:cNvSpPr>
              <p:nvPr/>
            </p:nvSpPr>
            <p:spPr bwMode="auto">
              <a:xfrm>
                <a:off x="2040" y="4148"/>
                <a:ext cx="197" cy="48"/>
              </a:xfrm>
              <a:custGeom>
                <a:avLst/>
                <a:gdLst>
                  <a:gd name="T0" fmla="*/ 125 w 175"/>
                  <a:gd name="T1" fmla="*/ 0 h 43"/>
                  <a:gd name="T2" fmla="*/ 130 w 175"/>
                  <a:gd name="T3" fmla="*/ 17 h 43"/>
                  <a:gd name="T4" fmla="*/ 141 w 175"/>
                  <a:gd name="T5" fmla="*/ 10 h 43"/>
                  <a:gd name="T6" fmla="*/ 169 w 175"/>
                  <a:gd name="T7" fmla="*/ 31 h 43"/>
                  <a:gd name="T8" fmla="*/ 41 w 175"/>
                  <a:gd name="T9" fmla="*/ 32 h 43"/>
                  <a:gd name="T10" fmla="*/ 5 w 175"/>
                  <a:gd name="T11" fmla="*/ 36 h 43"/>
                  <a:gd name="T12" fmla="*/ 18 w 175"/>
                  <a:gd name="T13" fmla="*/ 14 h 43"/>
                  <a:gd name="T14" fmla="*/ 117 w 175"/>
                  <a:gd name="T15" fmla="*/ 3 h 43"/>
                  <a:gd name="T16" fmla="*/ 125 w 175"/>
                  <a:gd name="T17"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5" h="43">
                    <a:moveTo>
                      <a:pt x="125" y="0"/>
                    </a:moveTo>
                    <a:cubicBezTo>
                      <a:pt x="127" y="6"/>
                      <a:pt x="128" y="12"/>
                      <a:pt x="130" y="17"/>
                    </a:cubicBezTo>
                    <a:cubicBezTo>
                      <a:pt x="137" y="19"/>
                      <a:pt x="141" y="6"/>
                      <a:pt x="141" y="10"/>
                    </a:cubicBezTo>
                    <a:cubicBezTo>
                      <a:pt x="144" y="28"/>
                      <a:pt x="175" y="6"/>
                      <a:pt x="169" y="31"/>
                    </a:cubicBezTo>
                    <a:cubicBezTo>
                      <a:pt x="126" y="37"/>
                      <a:pt x="84" y="33"/>
                      <a:pt x="41" y="32"/>
                    </a:cubicBezTo>
                    <a:cubicBezTo>
                      <a:pt x="29" y="31"/>
                      <a:pt x="18" y="43"/>
                      <a:pt x="5" y="36"/>
                    </a:cubicBezTo>
                    <a:cubicBezTo>
                      <a:pt x="0" y="23"/>
                      <a:pt x="4" y="18"/>
                      <a:pt x="18" y="14"/>
                    </a:cubicBezTo>
                    <a:cubicBezTo>
                      <a:pt x="50" y="4"/>
                      <a:pt x="84" y="9"/>
                      <a:pt x="117" y="3"/>
                    </a:cubicBezTo>
                    <a:cubicBezTo>
                      <a:pt x="119" y="0"/>
                      <a:pt x="122" y="0"/>
                      <a:pt x="125" y="0"/>
                    </a:cubicBezTo>
                    <a:close/>
                  </a:path>
                </a:pathLst>
              </a:custGeom>
              <a:solidFill>
                <a:srgbClr val="7BB7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9" name="Freeform 578">
                <a:extLst>
                  <a:ext uri="{FF2B5EF4-FFF2-40B4-BE49-F238E27FC236}">
                    <a16:creationId xmlns:a16="http://schemas.microsoft.com/office/drawing/2014/main" id="{C5D9324E-F4F1-4439-8F56-25502420E65D}"/>
                  </a:ext>
                </a:extLst>
              </p:cNvPr>
              <p:cNvSpPr>
                <a:spLocks/>
              </p:cNvSpPr>
              <p:nvPr/>
            </p:nvSpPr>
            <p:spPr bwMode="auto">
              <a:xfrm>
                <a:off x="2020" y="4145"/>
                <a:ext cx="151" cy="44"/>
              </a:xfrm>
              <a:custGeom>
                <a:avLst/>
                <a:gdLst>
                  <a:gd name="T0" fmla="*/ 135 w 135"/>
                  <a:gd name="T1" fmla="*/ 6 h 39"/>
                  <a:gd name="T2" fmla="*/ 100 w 135"/>
                  <a:gd name="T3" fmla="*/ 13 h 39"/>
                  <a:gd name="T4" fmla="*/ 32 w 135"/>
                  <a:gd name="T5" fmla="*/ 21 h 39"/>
                  <a:gd name="T6" fmla="*/ 23 w 135"/>
                  <a:gd name="T7" fmla="*/ 39 h 39"/>
                  <a:gd name="T8" fmla="*/ 3 w 135"/>
                  <a:gd name="T9" fmla="*/ 39 h 39"/>
                  <a:gd name="T10" fmla="*/ 0 w 135"/>
                  <a:gd name="T11" fmla="*/ 27 h 39"/>
                  <a:gd name="T12" fmla="*/ 12 w 135"/>
                  <a:gd name="T13" fmla="*/ 32 h 39"/>
                  <a:gd name="T14" fmla="*/ 3 w 135"/>
                  <a:gd name="T15" fmla="*/ 3 h 39"/>
                  <a:gd name="T16" fmla="*/ 59 w 135"/>
                  <a:gd name="T17" fmla="*/ 6 h 39"/>
                  <a:gd name="T18" fmla="*/ 120 w 135"/>
                  <a:gd name="T19" fmla="*/ 2 h 39"/>
                  <a:gd name="T20" fmla="*/ 135 w 135"/>
                  <a:gd name="T21" fmla="*/ 6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5" h="39">
                    <a:moveTo>
                      <a:pt x="135" y="6"/>
                    </a:moveTo>
                    <a:cubicBezTo>
                      <a:pt x="125" y="18"/>
                      <a:pt x="110" y="14"/>
                      <a:pt x="100" y="13"/>
                    </a:cubicBezTo>
                    <a:cubicBezTo>
                      <a:pt x="76" y="11"/>
                      <a:pt x="55" y="20"/>
                      <a:pt x="32" y="21"/>
                    </a:cubicBezTo>
                    <a:cubicBezTo>
                      <a:pt x="24" y="22"/>
                      <a:pt x="25" y="33"/>
                      <a:pt x="23" y="39"/>
                    </a:cubicBezTo>
                    <a:cubicBezTo>
                      <a:pt x="16" y="39"/>
                      <a:pt x="10" y="39"/>
                      <a:pt x="3" y="39"/>
                    </a:cubicBezTo>
                    <a:cubicBezTo>
                      <a:pt x="2" y="35"/>
                      <a:pt x="1" y="31"/>
                      <a:pt x="0" y="27"/>
                    </a:cubicBezTo>
                    <a:cubicBezTo>
                      <a:pt x="7" y="23"/>
                      <a:pt x="6" y="35"/>
                      <a:pt x="12" y="32"/>
                    </a:cubicBezTo>
                    <a:cubicBezTo>
                      <a:pt x="10" y="22"/>
                      <a:pt x="14" y="10"/>
                      <a:pt x="3" y="3"/>
                    </a:cubicBezTo>
                    <a:cubicBezTo>
                      <a:pt x="22" y="4"/>
                      <a:pt x="41" y="10"/>
                      <a:pt x="59" y="6"/>
                    </a:cubicBezTo>
                    <a:cubicBezTo>
                      <a:pt x="79" y="2"/>
                      <a:pt x="100" y="9"/>
                      <a:pt x="120" y="2"/>
                    </a:cubicBezTo>
                    <a:cubicBezTo>
                      <a:pt x="127" y="0"/>
                      <a:pt x="130" y="5"/>
                      <a:pt x="135" y="6"/>
                    </a:cubicBezTo>
                    <a:close/>
                  </a:path>
                </a:pathLst>
              </a:custGeom>
              <a:solidFill>
                <a:srgbClr val="90C2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0" name="Freeform 579">
                <a:extLst>
                  <a:ext uri="{FF2B5EF4-FFF2-40B4-BE49-F238E27FC236}">
                    <a16:creationId xmlns:a16="http://schemas.microsoft.com/office/drawing/2014/main" id="{DDA52316-AFFD-43D4-8F8D-378E27C6F515}"/>
                  </a:ext>
                </a:extLst>
              </p:cNvPr>
              <p:cNvSpPr>
                <a:spLocks/>
              </p:cNvSpPr>
              <p:nvPr/>
            </p:nvSpPr>
            <p:spPr bwMode="auto">
              <a:xfrm>
                <a:off x="1182" y="4055"/>
                <a:ext cx="126" cy="63"/>
              </a:xfrm>
              <a:custGeom>
                <a:avLst/>
                <a:gdLst>
                  <a:gd name="T0" fmla="*/ 32 w 112"/>
                  <a:gd name="T1" fmla="*/ 47 h 56"/>
                  <a:gd name="T2" fmla="*/ 19 w 112"/>
                  <a:gd name="T3" fmla="*/ 26 h 56"/>
                  <a:gd name="T4" fmla="*/ 0 w 112"/>
                  <a:gd name="T5" fmla="*/ 11 h 56"/>
                  <a:gd name="T6" fmla="*/ 52 w 112"/>
                  <a:gd name="T7" fmla="*/ 11 h 56"/>
                  <a:gd name="T8" fmla="*/ 42 w 112"/>
                  <a:gd name="T9" fmla="*/ 41 h 56"/>
                  <a:gd name="T10" fmla="*/ 112 w 112"/>
                  <a:gd name="T11" fmla="*/ 51 h 56"/>
                  <a:gd name="T12" fmla="*/ 32 w 112"/>
                  <a:gd name="T13" fmla="*/ 47 h 56"/>
                </a:gdLst>
                <a:ahLst/>
                <a:cxnLst>
                  <a:cxn ang="0">
                    <a:pos x="T0" y="T1"/>
                  </a:cxn>
                  <a:cxn ang="0">
                    <a:pos x="T2" y="T3"/>
                  </a:cxn>
                  <a:cxn ang="0">
                    <a:pos x="T4" y="T5"/>
                  </a:cxn>
                  <a:cxn ang="0">
                    <a:pos x="T6" y="T7"/>
                  </a:cxn>
                  <a:cxn ang="0">
                    <a:pos x="T8" y="T9"/>
                  </a:cxn>
                  <a:cxn ang="0">
                    <a:pos x="T10" y="T11"/>
                  </a:cxn>
                  <a:cxn ang="0">
                    <a:pos x="T12" y="T13"/>
                  </a:cxn>
                </a:cxnLst>
                <a:rect l="0" t="0" r="r" b="b"/>
                <a:pathLst>
                  <a:path w="112" h="56">
                    <a:moveTo>
                      <a:pt x="32" y="47"/>
                    </a:moveTo>
                    <a:cubicBezTo>
                      <a:pt x="35" y="35"/>
                      <a:pt x="39" y="24"/>
                      <a:pt x="19" y="26"/>
                    </a:cubicBezTo>
                    <a:cubicBezTo>
                      <a:pt x="11" y="27"/>
                      <a:pt x="0" y="24"/>
                      <a:pt x="0" y="11"/>
                    </a:cubicBezTo>
                    <a:cubicBezTo>
                      <a:pt x="17" y="13"/>
                      <a:pt x="35" y="0"/>
                      <a:pt x="52" y="11"/>
                    </a:cubicBezTo>
                    <a:cubicBezTo>
                      <a:pt x="49" y="22"/>
                      <a:pt x="45" y="32"/>
                      <a:pt x="42" y="41"/>
                    </a:cubicBezTo>
                    <a:cubicBezTo>
                      <a:pt x="64" y="53"/>
                      <a:pt x="89" y="42"/>
                      <a:pt x="112" y="51"/>
                    </a:cubicBezTo>
                    <a:cubicBezTo>
                      <a:pt x="85" y="49"/>
                      <a:pt x="58" y="56"/>
                      <a:pt x="32" y="47"/>
                    </a:cubicBezTo>
                    <a:close/>
                  </a:path>
                </a:pathLst>
              </a:custGeom>
              <a:solidFill>
                <a:srgbClr val="A8CF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1" name="Freeform 580">
                <a:extLst>
                  <a:ext uri="{FF2B5EF4-FFF2-40B4-BE49-F238E27FC236}">
                    <a16:creationId xmlns:a16="http://schemas.microsoft.com/office/drawing/2014/main" id="{274C1847-F89C-48E3-BA7E-994641D2CDD9}"/>
                  </a:ext>
                </a:extLst>
              </p:cNvPr>
              <p:cNvSpPr>
                <a:spLocks/>
              </p:cNvSpPr>
              <p:nvPr/>
            </p:nvSpPr>
            <p:spPr bwMode="auto">
              <a:xfrm>
                <a:off x="2360" y="4078"/>
                <a:ext cx="41" cy="25"/>
              </a:xfrm>
              <a:custGeom>
                <a:avLst/>
                <a:gdLst>
                  <a:gd name="T0" fmla="*/ 12 w 36"/>
                  <a:gd name="T1" fmla="*/ 22 h 22"/>
                  <a:gd name="T2" fmla="*/ 0 w 36"/>
                  <a:gd name="T3" fmla="*/ 16 h 22"/>
                  <a:gd name="T4" fmla="*/ 32 w 36"/>
                  <a:gd name="T5" fmla="*/ 2 h 22"/>
                  <a:gd name="T6" fmla="*/ 12 w 36"/>
                  <a:gd name="T7" fmla="*/ 22 h 22"/>
                </a:gdLst>
                <a:ahLst/>
                <a:cxnLst>
                  <a:cxn ang="0">
                    <a:pos x="T0" y="T1"/>
                  </a:cxn>
                  <a:cxn ang="0">
                    <a:pos x="T2" y="T3"/>
                  </a:cxn>
                  <a:cxn ang="0">
                    <a:pos x="T4" y="T5"/>
                  </a:cxn>
                  <a:cxn ang="0">
                    <a:pos x="T6" y="T7"/>
                  </a:cxn>
                </a:cxnLst>
                <a:rect l="0" t="0" r="r" b="b"/>
                <a:pathLst>
                  <a:path w="36" h="22">
                    <a:moveTo>
                      <a:pt x="12" y="22"/>
                    </a:moveTo>
                    <a:cubicBezTo>
                      <a:pt x="8" y="20"/>
                      <a:pt x="4" y="18"/>
                      <a:pt x="0" y="16"/>
                    </a:cubicBezTo>
                    <a:cubicBezTo>
                      <a:pt x="13" y="18"/>
                      <a:pt x="18" y="0"/>
                      <a:pt x="32" y="2"/>
                    </a:cubicBezTo>
                    <a:cubicBezTo>
                      <a:pt x="36" y="20"/>
                      <a:pt x="23" y="19"/>
                      <a:pt x="12" y="22"/>
                    </a:cubicBezTo>
                    <a:close/>
                  </a:path>
                </a:pathLst>
              </a:custGeom>
              <a:solidFill>
                <a:srgbClr val="66ABB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2" name="Freeform 581">
                <a:extLst>
                  <a:ext uri="{FF2B5EF4-FFF2-40B4-BE49-F238E27FC236}">
                    <a16:creationId xmlns:a16="http://schemas.microsoft.com/office/drawing/2014/main" id="{64BA2FD6-A912-412E-9F05-20C17E65F49A}"/>
                  </a:ext>
                </a:extLst>
              </p:cNvPr>
              <p:cNvSpPr>
                <a:spLocks/>
              </p:cNvSpPr>
              <p:nvPr/>
            </p:nvSpPr>
            <p:spPr bwMode="auto">
              <a:xfrm>
                <a:off x="1857" y="4110"/>
                <a:ext cx="31" cy="15"/>
              </a:xfrm>
              <a:custGeom>
                <a:avLst/>
                <a:gdLst>
                  <a:gd name="T0" fmla="*/ 0 w 28"/>
                  <a:gd name="T1" fmla="*/ 10 h 13"/>
                  <a:gd name="T2" fmla="*/ 28 w 28"/>
                  <a:gd name="T3" fmla="*/ 6 h 13"/>
                  <a:gd name="T4" fmla="*/ 0 w 28"/>
                  <a:gd name="T5" fmla="*/ 10 h 13"/>
                </a:gdLst>
                <a:ahLst/>
                <a:cxnLst>
                  <a:cxn ang="0">
                    <a:pos x="T0" y="T1"/>
                  </a:cxn>
                  <a:cxn ang="0">
                    <a:pos x="T2" y="T3"/>
                  </a:cxn>
                  <a:cxn ang="0">
                    <a:pos x="T4" y="T5"/>
                  </a:cxn>
                </a:cxnLst>
                <a:rect l="0" t="0" r="r" b="b"/>
                <a:pathLst>
                  <a:path w="28" h="13">
                    <a:moveTo>
                      <a:pt x="0" y="10"/>
                    </a:moveTo>
                    <a:cubicBezTo>
                      <a:pt x="8" y="2"/>
                      <a:pt x="18" y="0"/>
                      <a:pt x="28" y="6"/>
                    </a:cubicBezTo>
                    <a:cubicBezTo>
                      <a:pt x="19" y="13"/>
                      <a:pt x="9" y="9"/>
                      <a:pt x="0" y="10"/>
                    </a:cubicBezTo>
                    <a:close/>
                  </a:path>
                </a:pathLst>
              </a:custGeom>
              <a:solidFill>
                <a:srgbClr val="AED1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3" name="Freeform 582">
                <a:extLst>
                  <a:ext uri="{FF2B5EF4-FFF2-40B4-BE49-F238E27FC236}">
                    <a16:creationId xmlns:a16="http://schemas.microsoft.com/office/drawing/2014/main" id="{4426CC34-527A-4632-95E4-123455B5ACC4}"/>
                  </a:ext>
                </a:extLst>
              </p:cNvPr>
              <p:cNvSpPr>
                <a:spLocks/>
              </p:cNvSpPr>
              <p:nvPr/>
            </p:nvSpPr>
            <p:spPr bwMode="auto">
              <a:xfrm>
                <a:off x="636" y="3987"/>
                <a:ext cx="843" cy="54"/>
              </a:xfrm>
              <a:custGeom>
                <a:avLst/>
                <a:gdLst>
                  <a:gd name="T0" fmla="*/ 86 w 750"/>
                  <a:gd name="T1" fmla="*/ 3 h 48"/>
                  <a:gd name="T2" fmla="*/ 174 w 750"/>
                  <a:gd name="T3" fmla="*/ 5 h 48"/>
                  <a:gd name="T4" fmla="*/ 350 w 750"/>
                  <a:gd name="T5" fmla="*/ 13 h 48"/>
                  <a:gd name="T6" fmla="*/ 507 w 750"/>
                  <a:gd name="T7" fmla="*/ 22 h 48"/>
                  <a:gd name="T8" fmla="*/ 662 w 750"/>
                  <a:gd name="T9" fmla="*/ 21 h 48"/>
                  <a:gd name="T10" fmla="*/ 750 w 750"/>
                  <a:gd name="T11" fmla="*/ 23 h 48"/>
                  <a:gd name="T12" fmla="*/ 734 w 750"/>
                  <a:gd name="T13" fmla="*/ 43 h 48"/>
                  <a:gd name="T14" fmla="*/ 686 w 750"/>
                  <a:gd name="T15" fmla="*/ 46 h 48"/>
                  <a:gd name="T16" fmla="*/ 479 w 750"/>
                  <a:gd name="T17" fmla="*/ 43 h 48"/>
                  <a:gd name="T18" fmla="*/ 375 w 750"/>
                  <a:gd name="T19" fmla="*/ 41 h 48"/>
                  <a:gd name="T20" fmla="*/ 174 w 750"/>
                  <a:gd name="T21" fmla="*/ 28 h 48"/>
                  <a:gd name="T22" fmla="*/ 57 w 750"/>
                  <a:gd name="T23" fmla="*/ 29 h 48"/>
                  <a:gd name="T24" fmla="*/ 30 w 750"/>
                  <a:gd name="T25" fmla="*/ 26 h 48"/>
                  <a:gd name="T26" fmla="*/ 15 w 750"/>
                  <a:gd name="T27" fmla="*/ 23 h 48"/>
                  <a:gd name="T28" fmla="*/ 1 w 750"/>
                  <a:gd name="T29" fmla="*/ 16 h 48"/>
                  <a:gd name="T30" fmla="*/ 15 w 750"/>
                  <a:gd name="T31" fmla="*/ 5 h 48"/>
                  <a:gd name="T32" fmla="*/ 62 w 750"/>
                  <a:gd name="T33" fmla="*/ 6 h 48"/>
                  <a:gd name="T34" fmla="*/ 86 w 750"/>
                  <a:gd name="T35" fmla="*/ 3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50" h="48">
                    <a:moveTo>
                      <a:pt x="86" y="3"/>
                    </a:moveTo>
                    <a:cubicBezTo>
                      <a:pt x="115" y="3"/>
                      <a:pt x="145" y="0"/>
                      <a:pt x="174" y="5"/>
                    </a:cubicBezTo>
                    <a:cubicBezTo>
                      <a:pt x="232" y="14"/>
                      <a:pt x="291" y="8"/>
                      <a:pt x="350" y="13"/>
                    </a:cubicBezTo>
                    <a:cubicBezTo>
                      <a:pt x="402" y="17"/>
                      <a:pt x="454" y="22"/>
                      <a:pt x="507" y="22"/>
                    </a:cubicBezTo>
                    <a:cubicBezTo>
                      <a:pt x="558" y="22"/>
                      <a:pt x="610" y="26"/>
                      <a:pt x="662" y="21"/>
                    </a:cubicBezTo>
                    <a:cubicBezTo>
                      <a:pt x="691" y="18"/>
                      <a:pt x="721" y="20"/>
                      <a:pt x="750" y="23"/>
                    </a:cubicBezTo>
                    <a:cubicBezTo>
                      <a:pt x="749" y="33"/>
                      <a:pt x="739" y="36"/>
                      <a:pt x="734" y="43"/>
                    </a:cubicBezTo>
                    <a:cubicBezTo>
                      <a:pt x="718" y="48"/>
                      <a:pt x="702" y="46"/>
                      <a:pt x="686" y="46"/>
                    </a:cubicBezTo>
                    <a:cubicBezTo>
                      <a:pt x="617" y="46"/>
                      <a:pt x="548" y="45"/>
                      <a:pt x="479" y="43"/>
                    </a:cubicBezTo>
                    <a:cubicBezTo>
                      <a:pt x="444" y="42"/>
                      <a:pt x="409" y="43"/>
                      <a:pt x="375" y="41"/>
                    </a:cubicBezTo>
                    <a:cubicBezTo>
                      <a:pt x="308" y="39"/>
                      <a:pt x="241" y="31"/>
                      <a:pt x="174" y="28"/>
                    </a:cubicBezTo>
                    <a:cubicBezTo>
                      <a:pt x="135" y="26"/>
                      <a:pt x="96" y="27"/>
                      <a:pt x="57" y="29"/>
                    </a:cubicBezTo>
                    <a:cubicBezTo>
                      <a:pt x="48" y="29"/>
                      <a:pt x="39" y="27"/>
                      <a:pt x="30" y="26"/>
                    </a:cubicBezTo>
                    <a:cubicBezTo>
                      <a:pt x="25" y="24"/>
                      <a:pt x="20" y="23"/>
                      <a:pt x="15" y="23"/>
                    </a:cubicBezTo>
                    <a:cubicBezTo>
                      <a:pt x="9" y="23"/>
                      <a:pt x="1" y="24"/>
                      <a:pt x="1" y="16"/>
                    </a:cubicBezTo>
                    <a:cubicBezTo>
                      <a:pt x="0" y="7"/>
                      <a:pt x="9" y="5"/>
                      <a:pt x="15" y="5"/>
                    </a:cubicBezTo>
                    <a:cubicBezTo>
                      <a:pt x="31" y="5"/>
                      <a:pt x="46" y="4"/>
                      <a:pt x="62" y="6"/>
                    </a:cubicBezTo>
                    <a:cubicBezTo>
                      <a:pt x="70" y="7"/>
                      <a:pt x="79" y="10"/>
                      <a:pt x="86" y="3"/>
                    </a:cubicBezTo>
                    <a:close/>
                  </a:path>
                </a:pathLst>
              </a:custGeom>
              <a:solidFill>
                <a:srgbClr val="52A1B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4" name="Freeform 583">
                <a:extLst>
                  <a:ext uri="{FF2B5EF4-FFF2-40B4-BE49-F238E27FC236}">
                    <a16:creationId xmlns:a16="http://schemas.microsoft.com/office/drawing/2014/main" id="{8682EFD8-67C7-48D4-AF5A-172263D9C887}"/>
                  </a:ext>
                </a:extLst>
              </p:cNvPr>
              <p:cNvSpPr>
                <a:spLocks/>
              </p:cNvSpPr>
              <p:nvPr/>
            </p:nvSpPr>
            <p:spPr bwMode="auto">
              <a:xfrm>
                <a:off x="1461" y="3994"/>
                <a:ext cx="574" cy="45"/>
              </a:xfrm>
              <a:custGeom>
                <a:avLst/>
                <a:gdLst>
                  <a:gd name="T0" fmla="*/ 0 w 511"/>
                  <a:gd name="T1" fmla="*/ 37 h 40"/>
                  <a:gd name="T2" fmla="*/ 16 w 511"/>
                  <a:gd name="T3" fmla="*/ 17 h 40"/>
                  <a:gd name="T4" fmla="*/ 233 w 511"/>
                  <a:gd name="T5" fmla="*/ 13 h 40"/>
                  <a:gd name="T6" fmla="*/ 312 w 511"/>
                  <a:gd name="T7" fmla="*/ 11 h 40"/>
                  <a:gd name="T8" fmla="*/ 421 w 511"/>
                  <a:gd name="T9" fmla="*/ 8 h 40"/>
                  <a:gd name="T10" fmla="*/ 432 w 511"/>
                  <a:gd name="T11" fmla="*/ 6 h 40"/>
                  <a:gd name="T12" fmla="*/ 504 w 511"/>
                  <a:gd name="T13" fmla="*/ 10 h 40"/>
                  <a:gd name="T14" fmla="*/ 501 w 511"/>
                  <a:gd name="T15" fmla="*/ 34 h 40"/>
                  <a:gd name="T16" fmla="*/ 466 w 511"/>
                  <a:gd name="T17" fmla="*/ 37 h 40"/>
                  <a:gd name="T18" fmla="*/ 241 w 511"/>
                  <a:gd name="T19" fmla="*/ 37 h 40"/>
                  <a:gd name="T20" fmla="*/ 106 w 511"/>
                  <a:gd name="T21" fmla="*/ 38 h 40"/>
                  <a:gd name="T22" fmla="*/ 0 w 511"/>
                  <a:gd name="T23" fmla="*/ 37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11" h="40">
                    <a:moveTo>
                      <a:pt x="0" y="37"/>
                    </a:moveTo>
                    <a:cubicBezTo>
                      <a:pt x="0" y="26"/>
                      <a:pt x="8" y="22"/>
                      <a:pt x="16" y="17"/>
                    </a:cubicBezTo>
                    <a:cubicBezTo>
                      <a:pt x="88" y="11"/>
                      <a:pt x="160" y="14"/>
                      <a:pt x="233" y="13"/>
                    </a:cubicBezTo>
                    <a:cubicBezTo>
                      <a:pt x="259" y="13"/>
                      <a:pt x="286" y="11"/>
                      <a:pt x="312" y="11"/>
                    </a:cubicBezTo>
                    <a:cubicBezTo>
                      <a:pt x="349" y="12"/>
                      <a:pt x="385" y="10"/>
                      <a:pt x="421" y="8"/>
                    </a:cubicBezTo>
                    <a:cubicBezTo>
                      <a:pt x="425" y="8"/>
                      <a:pt x="429" y="7"/>
                      <a:pt x="432" y="6"/>
                    </a:cubicBezTo>
                    <a:cubicBezTo>
                      <a:pt x="456" y="3"/>
                      <a:pt x="480" y="0"/>
                      <a:pt x="504" y="10"/>
                    </a:cubicBezTo>
                    <a:cubicBezTo>
                      <a:pt x="511" y="19"/>
                      <a:pt x="497" y="25"/>
                      <a:pt x="501" y="34"/>
                    </a:cubicBezTo>
                    <a:cubicBezTo>
                      <a:pt x="490" y="40"/>
                      <a:pt x="478" y="37"/>
                      <a:pt x="466" y="37"/>
                    </a:cubicBezTo>
                    <a:cubicBezTo>
                      <a:pt x="391" y="37"/>
                      <a:pt x="316" y="37"/>
                      <a:pt x="241" y="37"/>
                    </a:cubicBezTo>
                    <a:cubicBezTo>
                      <a:pt x="196" y="37"/>
                      <a:pt x="151" y="35"/>
                      <a:pt x="106" y="38"/>
                    </a:cubicBezTo>
                    <a:cubicBezTo>
                      <a:pt x="70" y="40"/>
                      <a:pt x="35" y="34"/>
                      <a:pt x="0" y="37"/>
                    </a:cubicBezTo>
                    <a:close/>
                  </a:path>
                </a:pathLst>
              </a:custGeom>
              <a:solidFill>
                <a:srgbClr val="509F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5" name="Freeform 584">
                <a:extLst>
                  <a:ext uri="{FF2B5EF4-FFF2-40B4-BE49-F238E27FC236}">
                    <a16:creationId xmlns:a16="http://schemas.microsoft.com/office/drawing/2014/main" id="{16B8EB5C-DB02-43AC-BACB-0A5A064F8C3F}"/>
                  </a:ext>
                </a:extLst>
              </p:cNvPr>
              <p:cNvSpPr>
                <a:spLocks/>
              </p:cNvSpPr>
              <p:nvPr/>
            </p:nvSpPr>
            <p:spPr bwMode="auto">
              <a:xfrm>
                <a:off x="412" y="3973"/>
                <a:ext cx="321" cy="49"/>
              </a:xfrm>
              <a:custGeom>
                <a:avLst/>
                <a:gdLst>
                  <a:gd name="T0" fmla="*/ 285 w 285"/>
                  <a:gd name="T1" fmla="*/ 16 h 44"/>
                  <a:gd name="T2" fmla="*/ 269 w 285"/>
                  <a:gd name="T3" fmla="*/ 27 h 44"/>
                  <a:gd name="T4" fmla="*/ 229 w 285"/>
                  <a:gd name="T5" fmla="*/ 22 h 44"/>
                  <a:gd name="T6" fmla="*/ 202 w 285"/>
                  <a:gd name="T7" fmla="*/ 27 h 44"/>
                  <a:gd name="T8" fmla="*/ 229 w 285"/>
                  <a:gd name="T9" fmla="*/ 39 h 44"/>
                  <a:gd name="T10" fmla="*/ 56 w 285"/>
                  <a:gd name="T11" fmla="*/ 35 h 44"/>
                  <a:gd name="T12" fmla="*/ 13 w 285"/>
                  <a:gd name="T13" fmla="*/ 29 h 44"/>
                  <a:gd name="T14" fmla="*/ 9 w 285"/>
                  <a:gd name="T15" fmla="*/ 8 h 44"/>
                  <a:gd name="T16" fmla="*/ 34 w 285"/>
                  <a:gd name="T17" fmla="*/ 8 h 44"/>
                  <a:gd name="T18" fmla="*/ 53 w 285"/>
                  <a:gd name="T19" fmla="*/ 0 h 44"/>
                  <a:gd name="T20" fmla="*/ 57 w 285"/>
                  <a:gd name="T21" fmla="*/ 1 h 44"/>
                  <a:gd name="T22" fmla="*/ 97 w 285"/>
                  <a:gd name="T23" fmla="*/ 8 h 44"/>
                  <a:gd name="T24" fmla="*/ 285 w 285"/>
                  <a:gd name="T25" fmla="*/ 16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85" h="44">
                    <a:moveTo>
                      <a:pt x="285" y="16"/>
                    </a:moveTo>
                    <a:cubicBezTo>
                      <a:pt x="284" y="26"/>
                      <a:pt x="272" y="28"/>
                      <a:pt x="269" y="27"/>
                    </a:cubicBezTo>
                    <a:cubicBezTo>
                      <a:pt x="256" y="19"/>
                      <a:pt x="242" y="29"/>
                      <a:pt x="229" y="22"/>
                    </a:cubicBezTo>
                    <a:cubicBezTo>
                      <a:pt x="219" y="17"/>
                      <a:pt x="211" y="22"/>
                      <a:pt x="202" y="27"/>
                    </a:cubicBezTo>
                    <a:cubicBezTo>
                      <a:pt x="209" y="37"/>
                      <a:pt x="224" y="27"/>
                      <a:pt x="229" y="39"/>
                    </a:cubicBezTo>
                    <a:cubicBezTo>
                      <a:pt x="171" y="39"/>
                      <a:pt x="113" y="44"/>
                      <a:pt x="56" y="35"/>
                    </a:cubicBezTo>
                    <a:cubicBezTo>
                      <a:pt x="42" y="33"/>
                      <a:pt x="26" y="43"/>
                      <a:pt x="13" y="29"/>
                    </a:cubicBezTo>
                    <a:cubicBezTo>
                      <a:pt x="5" y="23"/>
                      <a:pt x="0" y="17"/>
                      <a:pt x="9" y="8"/>
                    </a:cubicBezTo>
                    <a:cubicBezTo>
                      <a:pt x="17" y="2"/>
                      <a:pt x="26" y="4"/>
                      <a:pt x="34" y="8"/>
                    </a:cubicBezTo>
                    <a:cubicBezTo>
                      <a:pt x="44" y="13"/>
                      <a:pt x="50" y="11"/>
                      <a:pt x="53" y="0"/>
                    </a:cubicBezTo>
                    <a:cubicBezTo>
                      <a:pt x="54" y="0"/>
                      <a:pt x="56" y="0"/>
                      <a:pt x="57" y="1"/>
                    </a:cubicBezTo>
                    <a:cubicBezTo>
                      <a:pt x="70" y="3"/>
                      <a:pt x="84" y="4"/>
                      <a:pt x="97" y="8"/>
                    </a:cubicBezTo>
                    <a:cubicBezTo>
                      <a:pt x="160" y="8"/>
                      <a:pt x="222" y="10"/>
                      <a:pt x="285" y="16"/>
                    </a:cubicBezTo>
                    <a:close/>
                  </a:path>
                </a:pathLst>
              </a:custGeom>
              <a:solidFill>
                <a:srgbClr val="60AA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6" name="Freeform 585">
                <a:extLst>
                  <a:ext uri="{FF2B5EF4-FFF2-40B4-BE49-F238E27FC236}">
                    <a16:creationId xmlns:a16="http://schemas.microsoft.com/office/drawing/2014/main" id="{32625E0F-9B09-4904-B985-0AF2419AD7B3}"/>
                  </a:ext>
                </a:extLst>
              </p:cNvPr>
              <p:cNvSpPr>
                <a:spLocks/>
              </p:cNvSpPr>
              <p:nvPr/>
            </p:nvSpPr>
            <p:spPr bwMode="auto">
              <a:xfrm>
                <a:off x="2011" y="4003"/>
                <a:ext cx="233" cy="33"/>
              </a:xfrm>
              <a:custGeom>
                <a:avLst/>
                <a:gdLst>
                  <a:gd name="T0" fmla="*/ 12 w 208"/>
                  <a:gd name="T1" fmla="*/ 26 h 29"/>
                  <a:gd name="T2" fmla="*/ 1 w 208"/>
                  <a:gd name="T3" fmla="*/ 22 h 29"/>
                  <a:gd name="T4" fmla="*/ 7 w 208"/>
                  <a:gd name="T5" fmla="*/ 16 h 29"/>
                  <a:gd name="T6" fmla="*/ 15 w 208"/>
                  <a:gd name="T7" fmla="*/ 5 h 29"/>
                  <a:gd name="T8" fmla="*/ 30 w 208"/>
                  <a:gd name="T9" fmla="*/ 2 h 29"/>
                  <a:gd name="T10" fmla="*/ 45 w 208"/>
                  <a:gd name="T11" fmla="*/ 4 h 29"/>
                  <a:gd name="T12" fmla="*/ 111 w 208"/>
                  <a:gd name="T13" fmla="*/ 1 h 29"/>
                  <a:gd name="T14" fmla="*/ 170 w 208"/>
                  <a:gd name="T15" fmla="*/ 0 h 29"/>
                  <a:gd name="T16" fmla="*/ 193 w 208"/>
                  <a:gd name="T17" fmla="*/ 2 h 29"/>
                  <a:gd name="T18" fmla="*/ 205 w 208"/>
                  <a:gd name="T19" fmla="*/ 6 h 29"/>
                  <a:gd name="T20" fmla="*/ 196 w 208"/>
                  <a:gd name="T21" fmla="*/ 12 h 29"/>
                  <a:gd name="T22" fmla="*/ 147 w 208"/>
                  <a:gd name="T23" fmla="*/ 25 h 29"/>
                  <a:gd name="T24" fmla="*/ 12 w 208"/>
                  <a:gd name="T25" fmla="*/ 2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8" h="29">
                    <a:moveTo>
                      <a:pt x="12" y="26"/>
                    </a:moveTo>
                    <a:cubicBezTo>
                      <a:pt x="8" y="25"/>
                      <a:pt x="3" y="26"/>
                      <a:pt x="1" y="22"/>
                    </a:cubicBezTo>
                    <a:cubicBezTo>
                      <a:pt x="0" y="17"/>
                      <a:pt x="5" y="18"/>
                      <a:pt x="7" y="16"/>
                    </a:cubicBezTo>
                    <a:cubicBezTo>
                      <a:pt x="10" y="13"/>
                      <a:pt x="12" y="9"/>
                      <a:pt x="15" y="5"/>
                    </a:cubicBezTo>
                    <a:cubicBezTo>
                      <a:pt x="19" y="0"/>
                      <a:pt x="25" y="2"/>
                      <a:pt x="30" y="2"/>
                    </a:cubicBezTo>
                    <a:cubicBezTo>
                      <a:pt x="35" y="3"/>
                      <a:pt x="40" y="4"/>
                      <a:pt x="45" y="4"/>
                    </a:cubicBezTo>
                    <a:cubicBezTo>
                      <a:pt x="67" y="0"/>
                      <a:pt x="89" y="6"/>
                      <a:pt x="111" y="1"/>
                    </a:cubicBezTo>
                    <a:cubicBezTo>
                      <a:pt x="131" y="1"/>
                      <a:pt x="151" y="1"/>
                      <a:pt x="170" y="0"/>
                    </a:cubicBezTo>
                    <a:cubicBezTo>
                      <a:pt x="178" y="6"/>
                      <a:pt x="185" y="4"/>
                      <a:pt x="193" y="2"/>
                    </a:cubicBezTo>
                    <a:cubicBezTo>
                      <a:pt x="197" y="0"/>
                      <a:pt x="203" y="1"/>
                      <a:pt x="205" y="6"/>
                    </a:cubicBezTo>
                    <a:cubicBezTo>
                      <a:pt x="208" y="15"/>
                      <a:pt x="198" y="9"/>
                      <a:pt x="196" y="12"/>
                    </a:cubicBezTo>
                    <a:cubicBezTo>
                      <a:pt x="183" y="29"/>
                      <a:pt x="162" y="15"/>
                      <a:pt x="147" y="25"/>
                    </a:cubicBezTo>
                    <a:cubicBezTo>
                      <a:pt x="102" y="29"/>
                      <a:pt x="57" y="24"/>
                      <a:pt x="12" y="26"/>
                    </a:cubicBezTo>
                    <a:close/>
                  </a:path>
                </a:pathLst>
              </a:custGeom>
              <a:solidFill>
                <a:srgbClr val="3F9AA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7" name="Freeform 586">
                <a:extLst>
                  <a:ext uri="{FF2B5EF4-FFF2-40B4-BE49-F238E27FC236}">
                    <a16:creationId xmlns:a16="http://schemas.microsoft.com/office/drawing/2014/main" id="{E25494EA-FBC5-428A-86E9-2281698BDD0A}"/>
                  </a:ext>
                </a:extLst>
              </p:cNvPr>
              <p:cNvSpPr>
                <a:spLocks/>
              </p:cNvSpPr>
              <p:nvPr/>
            </p:nvSpPr>
            <p:spPr bwMode="auto">
              <a:xfrm>
                <a:off x="189" y="3961"/>
                <a:ext cx="203" cy="52"/>
              </a:xfrm>
              <a:custGeom>
                <a:avLst/>
                <a:gdLst>
                  <a:gd name="T0" fmla="*/ 0 w 181"/>
                  <a:gd name="T1" fmla="*/ 10 h 47"/>
                  <a:gd name="T2" fmla="*/ 0 w 181"/>
                  <a:gd name="T3" fmla="*/ 7 h 47"/>
                  <a:gd name="T4" fmla="*/ 27 w 181"/>
                  <a:gd name="T5" fmla="*/ 4 h 47"/>
                  <a:gd name="T6" fmla="*/ 35 w 181"/>
                  <a:gd name="T7" fmla="*/ 1 h 47"/>
                  <a:gd name="T8" fmla="*/ 40 w 181"/>
                  <a:gd name="T9" fmla="*/ 0 h 47"/>
                  <a:gd name="T10" fmla="*/ 69 w 181"/>
                  <a:gd name="T11" fmla="*/ 11 h 47"/>
                  <a:gd name="T12" fmla="*/ 113 w 181"/>
                  <a:gd name="T13" fmla="*/ 17 h 47"/>
                  <a:gd name="T14" fmla="*/ 160 w 181"/>
                  <a:gd name="T15" fmla="*/ 27 h 47"/>
                  <a:gd name="T16" fmla="*/ 181 w 181"/>
                  <a:gd name="T17" fmla="*/ 27 h 47"/>
                  <a:gd name="T18" fmla="*/ 152 w 181"/>
                  <a:gd name="T19" fmla="*/ 37 h 47"/>
                  <a:gd name="T20" fmla="*/ 100 w 181"/>
                  <a:gd name="T21" fmla="*/ 32 h 47"/>
                  <a:gd name="T22" fmla="*/ 98 w 181"/>
                  <a:gd name="T23" fmla="*/ 31 h 47"/>
                  <a:gd name="T24" fmla="*/ 97 w 181"/>
                  <a:gd name="T25" fmla="*/ 32 h 47"/>
                  <a:gd name="T26" fmla="*/ 0 w 181"/>
                  <a:gd name="T27" fmla="*/ 1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1" h="47">
                    <a:moveTo>
                      <a:pt x="0" y="10"/>
                    </a:moveTo>
                    <a:cubicBezTo>
                      <a:pt x="0" y="9"/>
                      <a:pt x="0" y="8"/>
                      <a:pt x="0" y="7"/>
                    </a:cubicBezTo>
                    <a:cubicBezTo>
                      <a:pt x="8" y="2"/>
                      <a:pt x="17" y="1"/>
                      <a:pt x="27" y="4"/>
                    </a:cubicBezTo>
                    <a:cubicBezTo>
                      <a:pt x="31" y="6"/>
                      <a:pt x="39" y="18"/>
                      <a:pt x="35" y="1"/>
                    </a:cubicBezTo>
                    <a:cubicBezTo>
                      <a:pt x="37" y="0"/>
                      <a:pt x="40" y="0"/>
                      <a:pt x="40" y="0"/>
                    </a:cubicBezTo>
                    <a:cubicBezTo>
                      <a:pt x="46" y="15"/>
                      <a:pt x="60" y="6"/>
                      <a:pt x="69" y="11"/>
                    </a:cubicBezTo>
                    <a:cubicBezTo>
                      <a:pt x="83" y="18"/>
                      <a:pt x="97" y="20"/>
                      <a:pt x="113" y="17"/>
                    </a:cubicBezTo>
                    <a:cubicBezTo>
                      <a:pt x="129" y="13"/>
                      <a:pt x="147" y="11"/>
                      <a:pt x="160" y="27"/>
                    </a:cubicBezTo>
                    <a:cubicBezTo>
                      <a:pt x="167" y="20"/>
                      <a:pt x="174" y="19"/>
                      <a:pt x="181" y="27"/>
                    </a:cubicBezTo>
                    <a:cubicBezTo>
                      <a:pt x="177" y="47"/>
                      <a:pt x="157" y="39"/>
                      <a:pt x="152" y="37"/>
                    </a:cubicBezTo>
                    <a:cubicBezTo>
                      <a:pt x="134" y="29"/>
                      <a:pt x="117" y="35"/>
                      <a:pt x="100" y="32"/>
                    </a:cubicBezTo>
                    <a:cubicBezTo>
                      <a:pt x="98" y="31"/>
                      <a:pt x="98" y="31"/>
                      <a:pt x="98" y="31"/>
                    </a:cubicBezTo>
                    <a:cubicBezTo>
                      <a:pt x="97" y="32"/>
                      <a:pt x="97" y="32"/>
                      <a:pt x="97" y="32"/>
                    </a:cubicBezTo>
                    <a:cubicBezTo>
                      <a:pt x="62" y="33"/>
                      <a:pt x="29" y="32"/>
                      <a:pt x="0" y="10"/>
                    </a:cubicBezTo>
                    <a:close/>
                  </a:path>
                </a:pathLst>
              </a:custGeom>
              <a:solidFill>
                <a:srgbClr val="4999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8" name="Freeform 587">
                <a:extLst>
                  <a:ext uri="{FF2B5EF4-FFF2-40B4-BE49-F238E27FC236}">
                    <a16:creationId xmlns:a16="http://schemas.microsoft.com/office/drawing/2014/main" id="{6828F1B9-D298-40E2-B3EB-3EE690FF0387}"/>
                  </a:ext>
                </a:extLst>
              </p:cNvPr>
              <p:cNvSpPr>
                <a:spLocks/>
              </p:cNvSpPr>
              <p:nvPr/>
            </p:nvSpPr>
            <p:spPr bwMode="auto">
              <a:xfrm>
                <a:off x="1322" y="4064"/>
                <a:ext cx="175" cy="41"/>
              </a:xfrm>
              <a:custGeom>
                <a:avLst/>
                <a:gdLst>
                  <a:gd name="T0" fmla="*/ 156 w 156"/>
                  <a:gd name="T1" fmla="*/ 11 h 37"/>
                  <a:gd name="T2" fmla="*/ 101 w 156"/>
                  <a:gd name="T3" fmla="*/ 17 h 37"/>
                  <a:gd name="T4" fmla="*/ 64 w 156"/>
                  <a:gd name="T5" fmla="*/ 19 h 37"/>
                  <a:gd name="T6" fmla="*/ 58 w 156"/>
                  <a:gd name="T7" fmla="*/ 23 h 37"/>
                  <a:gd name="T8" fmla="*/ 39 w 156"/>
                  <a:gd name="T9" fmla="*/ 30 h 37"/>
                  <a:gd name="T10" fmla="*/ 0 w 156"/>
                  <a:gd name="T11" fmla="*/ 22 h 37"/>
                  <a:gd name="T12" fmla="*/ 4 w 156"/>
                  <a:gd name="T13" fmla="*/ 11 h 37"/>
                  <a:gd name="T14" fmla="*/ 112 w 156"/>
                  <a:gd name="T15" fmla="*/ 11 h 37"/>
                  <a:gd name="T16" fmla="*/ 156 w 156"/>
                  <a:gd name="T17" fmla="*/ 11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6" h="37">
                    <a:moveTo>
                      <a:pt x="156" y="11"/>
                    </a:moveTo>
                    <a:cubicBezTo>
                      <a:pt x="139" y="24"/>
                      <a:pt x="122" y="29"/>
                      <a:pt x="101" y="17"/>
                    </a:cubicBezTo>
                    <a:cubicBezTo>
                      <a:pt x="90" y="10"/>
                      <a:pt x="76" y="17"/>
                      <a:pt x="64" y="19"/>
                    </a:cubicBezTo>
                    <a:cubicBezTo>
                      <a:pt x="61" y="19"/>
                      <a:pt x="59" y="19"/>
                      <a:pt x="58" y="23"/>
                    </a:cubicBezTo>
                    <a:cubicBezTo>
                      <a:pt x="55" y="35"/>
                      <a:pt x="51" y="37"/>
                      <a:pt x="39" y="30"/>
                    </a:cubicBezTo>
                    <a:cubicBezTo>
                      <a:pt x="27" y="23"/>
                      <a:pt x="13" y="27"/>
                      <a:pt x="0" y="22"/>
                    </a:cubicBezTo>
                    <a:cubicBezTo>
                      <a:pt x="1" y="18"/>
                      <a:pt x="3" y="15"/>
                      <a:pt x="4" y="11"/>
                    </a:cubicBezTo>
                    <a:cubicBezTo>
                      <a:pt x="40" y="7"/>
                      <a:pt x="75" y="0"/>
                      <a:pt x="112" y="11"/>
                    </a:cubicBezTo>
                    <a:cubicBezTo>
                      <a:pt x="125" y="16"/>
                      <a:pt x="141" y="14"/>
                      <a:pt x="156" y="11"/>
                    </a:cubicBezTo>
                    <a:close/>
                  </a:path>
                </a:pathLst>
              </a:custGeom>
              <a:solidFill>
                <a:srgbClr val="A8CF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9" name="Freeform 588">
                <a:extLst>
                  <a:ext uri="{FF2B5EF4-FFF2-40B4-BE49-F238E27FC236}">
                    <a16:creationId xmlns:a16="http://schemas.microsoft.com/office/drawing/2014/main" id="{50C71605-E6A9-4113-8FD9-148C02DC2368}"/>
                  </a:ext>
                </a:extLst>
              </p:cNvPr>
              <p:cNvSpPr>
                <a:spLocks/>
              </p:cNvSpPr>
              <p:nvPr/>
            </p:nvSpPr>
            <p:spPr bwMode="auto">
              <a:xfrm>
                <a:off x="162" y="3972"/>
                <a:ext cx="136" cy="33"/>
              </a:xfrm>
              <a:custGeom>
                <a:avLst/>
                <a:gdLst>
                  <a:gd name="T0" fmla="*/ 24 w 121"/>
                  <a:gd name="T1" fmla="*/ 0 h 30"/>
                  <a:gd name="T2" fmla="*/ 61 w 121"/>
                  <a:gd name="T3" fmla="*/ 13 h 30"/>
                  <a:gd name="T4" fmla="*/ 121 w 121"/>
                  <a:gd name="T5" fmla="*/ 22 h 30"/>
                  <a:gd name="T6" fmla="*/ 105 w 121"/>
                  <a:gd name="T7" fmla="*/ 28 h 30"/>
                  <a:gd name="T8" fmla="*/ 5 w 121"/>
                  <a:gd name="T9" fmla="*/ 17 h 30"/>
                  <a:gd name="T10" fmla="*/ 0 w 121"/>
                  <a:gd name="T11" fmla="*/ 13 h 30"/>
                  <a:gd name="T12" fmla="*/ 24 w 121"/>
                  <a:gd name="T13" fmla="*/ 0 h 30"/>
                </a:gdLst>
                <a:ahLst/>
                <a:cxnLst>
                  <a:cxn ang="0">
                    <a:pos x="T0" y="T1"/>
                  </a:cxn>
                  <a:cxn ang="0">
                    <a:pos x="T2" y="T3"/>
                  </a:cxn>
                  <a:cxn ang="0">
                    <a:pos x="T4" y="T5"/>
                  </a:cxn>
                  <a:cxn ang="0">
                    <a:pos x="T6" y="T7"/>
                  </a:cxn>
                  <a:cxn ang="0">
                    <a:pos x="T8" y="T9"/>
                  </a:cxn>
                  <a:cxn ang="0">
                    <a:pos x="T10" y="T11"/>
                  </a:cxn>
                  <a:cxn ang="0">
                    <a:pos x="T12" y="T13"/>
                  </a:cxn>
                </a:cxnLst>
                <a:rect l="0" t="0" r="r" b="b"/>
                <a:pathLst>
                  <a:path w="121" h="30">
                    <a:moveTo>
                      <a:pt x="24" y="0"/>
                    </a:moveTo>
                    <a:cubicBezTo>
                      <a:pt x="38" y="0"/>
                      <a:pt x="49" y="9"/>
                      <a:pt x="61" y="13"/>
                    </a:cubicBezTo>
                    <a:cubicBezTo>
                      <a:pt x="81" y="19"/>
                      <a:pt x="101" y="14"/>
                      <a:pt x="121" y="22"/>
                    </a:cubicBezTo>
                    <a:cubicBezTo>
                      <a:pt x="117" y="28"/>
                      <a:pt x="111" y="30"/>
                      <a:pt x="105" y="28"/>
                    </a:cubicBezTo>
                    <a:cubicBezTo>
                      <a:pt x="72" y="21"/>
                      <a:pt x="38" y="21"/>
                      <a:pt x="5" y="17"/>
                    </a:cubicBezTo>
                    <a:cubicBezTo>
                      <a:pt x="3" y="16"/>
                      <a:pt x="1" y="14"/>
                      <a:pt x="0" y="13"/>
                    </a:cubicBezTo>
                    <a:cubicBezTo>
                      <a:pt x="6" y="5"/>
                      <a:pt x="20" y="12"/>
                      <a:pt x="24" y="0"/>
                    </a:cubicBezTo>
                    <a:close/>
                  </a:path>
                </a:pathLst>
              </a:custGeom>
              <a:solidFill>
                <a:srgbClr val="82BB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0" name="Freeform 589">
                <a:extLst>
                  <a:ext uri="{FF2B5EF4-FFF2-40B4-BE49-F238E27FC236}">
                    <a16:creationId xmlns:a16="http://schemas.microsoft.com/office/drawing/2014/main" id="{F0DEE323-6022-416F-97EE-8F670305E858}"/>
                  </a:ext>
                </a:extLst>
              </p:cNvPr>
              <p:cNvSpPr>
                <a:spLocks/>
              </p:cNvSpPr>
              <p:nvPr/>
            </p:nvSpPr>
            <p:spPr bwMode="auto">
              <a:xfrm>
                <a:off x="301" y="3984"/>
                <a:ext cx="113" cy="30"/>
              </a:xfrm>
              <a:custGeom>
                <a:avLst/>
                <a:gdLst>
                  <a:gd name="T0" fmla="*/ 0 w 100"/>
                  <a:gd name="T1" fmla="*/ 11 h 27"/>
                  <a:gd name="T2" fmla="*/ 27 w 100"/>
                  <a:gd name="T3" fmla="*/ 6 h 27"/>
                  <a:gd name="T4" fmla="*/ 65 w 100"/>
                  <a:gd name="T5" fmla="*/ 14 h 27"/>
                  <a:gd name="T6" fmla="*/ 81 w 100"/>
                  <a:gd name="T7" fmla="*/ 6 h 27"/>
                  <a:gd name="T8" fmla="*/ 100 w 100"/>
                  <a:gd name="T9" fmla="*/ 18 h 27"/>
                  <a:gd name="T10" fmla="*/ 50 w 100"/>
                  <a:gd name="T11" fmla="*/ 20 h 27"/>
                  <a:gd name="T12" fmla="*/ 0 w 100"/>
                  <a:gd name="T13" fmla="*/ 11 h 27"/>
                </a:gdLst>
                <a:ahLst/>
                <a:cxnLst>
                  <a:cxn ang="0">
                    <a:pos x="T0" y="T1"/>
                  </a:cxn>
                  <a:cxn ang="0">
                    <a:pos x="T2" y="T3"/>
                  </a:cxn>
                  <a:cxn ang="0">
                    <a:pos x="T4" y="T5"/>
                  </a:cxn>
                  <a:cxn ang="0">
                    <a:pos x="T6" y="T7"/>
                  </a:cxn>
                  <a:cxn ang="0">
                    <a:pos x="T8" y="T9"/>
                  </a:cxn>
                  <a:cxn ang="0">
                    <a:pos x="T10" y="T11"/>
                  </a:cxn>
                  <a:cxn ang="0">
                    <a:pos x="T12" y="T13"/>
                  </a:cxn>
                </a:cxnLst>
                <a:rect l="0" t="0" r="r" b="b"/>
                <a:pathLst>
                  <a:path w="100" h="27">
                    <a:moveTo>
                      <a:pt x="0" y="11"/>
                    </a:moveTo>
                    <a:cubicBezTo>
                      <a:pt x="9" y="9"/>
                      <a:pt x="18" y="9"/>
                      <a:pt x="27" y="6"/>
                    </a:cubicBezTo>
                    <a:cubicBezTo>
                      <a:pt x="42" y="0"/>
                      <a:pt x="51" y="16"/>
                      <a:pt x="65" y="14"/>
                    </a:cubicBezTo>
                    <a:cubicBezTo>
                      <a:pt x="71" y="13"/>
                      <a:pt x="79" y="16"/>
                      <a:pt x="81" y="6"/>
                    </a:cubicBezTo>
                    <a:cubicBezTo>
                      <a:pt x="89" y="7"/>
                      <a:pt x="99" y="5"/>
                      <a:pt x="100" y="18"/>
                    </a:cubicBezTo>
                    <a:cubicBezTo>
                      <a:pt x="84" y="27"/>
                      <a:pt x="67" y="15"/>
                      <a:pt x="50" y="20"/>
                    </a:cubicBezTo>
                    <a:cubicBezTo>
                      <a:pt x="33" y="26"/>
                      <a:pt x="16" y="17"/>
                      <a:pt x="0" y="11"/>
                    </a:cubicBezTo>
                    <a:close/>
                  </a:path>
                </a:pathLst>
              </a:custGeom>
              <a:solidFill>
                <a:srgbClr val="82BB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1" name="Freeform 590">
                <a:extLst>
                  <a:ext uri="{FF2B5EF4-FFF2-40B4-BE49-F238E27FC236}">
                    <a16:creationId xmlns:a16="http://schemas.microsoft.com/office/drawing/2014/main" id="{EF9D6FDF-264D-4601-899D-799BE76DC660}"/>
                  </a:ext>
                </a:extLst>
              </p:cNvPr>
              <p:cNvSpPr>
                <a:spLocks/>
              </p:cNvSpPr>
              <p:nvPr/>
            </p:nvSpPr>
            <p:spPr bwMode="auto">
              <a:xfrm>
                <a:off x="1246" y="4063"/>
                <a:ext cx="80" cy="21"/>
              </a:xfrm>
              <a:custGeom>
                <a:avLst/>
                <a:gdLst>
                  <a:gd name="T0" fmla="*/ 71 w 71"/>
                  <a:gd name="T1" fmla="*/ 12 h 19"/>
                  <a:gd name="T2" fmla="*/ 10 w 71"/>
                  <a:gd name="T3" fmla="*/ 19 h 19"/>
                  <a:gd name="T4" fmla="*/ 3 w 71"/>
                  <a:gd name="T5" fmla="*/ 4 h 19"/>
                  <a:gd name="T6" fmla="*/ 71 w 71"/>
                  <a:gd name="T7" fmla="*/ 12 h 19"/>
                </a:gdLst>
                <a:ahLst/>
                <a:cxnLst>
                  <a:cxn ang="0">
                    <a:pos x="T0" y="T1"/>
                  </a:cxn>
                  <a:cxn ang="0">
                    <a:pos x="T2" y="T3"/>
                  </a:cxn>
                  <a:cxn ang="0">
                    <a:pos x="T4" y="T5"/>
                  </a:cxn>
                  <a:cxn ang="0">
                    <a:pos x="T6" y="T7"/>
                  </a:cxn>
                </a:cxnLst>
                <a:rect l="0" t="0" r="r" b="b"/>
                <a:pathLst>
                  <a:path w="71" h="19">
                    <a:moveTo>
                      <a:pt x="71" y="12"/>
                    </a:moveTo>
                    <a:cubicBezTo>
                      <a:pt x="51" y="18"/>
                      <a:pt x="30" y="19"/>
                      <a:pt x="10" y="19"/>
                    </a:cubicBezTo>
                    <a:cubicBezTo>
                      <a:pt x="0" y="19"/>
                      <a:pt x="1" y="11"/>
                      <a:pt x="3" y="4"/>
                    </a:cubicBezTo>
                    <a:cubicBezTo>
                      <a:pt x="26" y="2"/>
                      <a:pt x="49" y="0"/>
                      <a:pt x="71" y="12"/>
                    </a:cubicBezTo>
                    <a:close/>
                  </a:path>
                </a:pathLst>
              </a:custGeom>
              <a:solidFill>
                <a:srgbClr val="A8CF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2" name="Freeform 591">
                <a:extLst>
                  <a:ext uri="{FF2B5EF4-FFF2-40B4-BE49-F238E27FC236}">
                    <a16:creationId xmlns:a16="http://schemas.microsoft.com/office/drawing/2014/main" id="{462B1044-4134-4985-B3BE-3D1EA02A2843}"/>
                  </a:ext>
                </a:extLst>
              </p:cNvPr>
              <p:cNvSpPr>
                <a:spLocks/>
              </p:cNvSpPr>
              <p:nvPr/>
            </p:nvSpPr>
            <p:spPr bwMode="auto">
              <a:xfrm>
                <a:off x="369" y="3972"/>
                <a:ext cx="58" cy="40"/>
              </a:xfrm>
              <a:custGeom>
                <a:avLst/>
                <a:gdLst>
                  <a:gd name="T0" fmla="*/ 40 w 52"/>
                  <a:gd name="T1" fmla="*/ 29 h 36"/>
                  <a:gd name="T2" fmla="*/ 21 w 52"/>
                  <a:gd name="T3" fmla="*/ 17 h 36"/>
                  <a:gd name="T4" fmla="*/ 0 w 52"/>
                  <a:gd name="T5" fmla="*/ 17 h 36"/>
                  <a:gd name="T6" fmla="*/ 17 w 52"/>
                  <a:gd name="T7" fmla="*/ 6 h 36"/>
                  <a:gd name="T8" fmla="*/ 48 w 52"/>
                  <a:gd name="T9" fmla="*/ 9 h 36"/>
                  <a:gd name="T10" fmla="*/ 52 w 52"/>
                  <a:gd name="T11" fmla="*/ 30 h 36"/>
                  <a:gd name="T12" fmla="*/ 40 w 52"/>
                  <a:gd name="T13" fmla="*/ 29 h 36"/>
                </a:gdLst>
                <a:ahLst/>
                <a:cxnLst>
                  <a:cxn ang="0">
                    <a:pos x="T0" y="T1"/>
                  </a:cxn>
                  <a:cxn ang="0">
                    <a:pos x="T2" y="T3"/>
                  </a:cxn>
                  <a:cxn ang="0">
                    <a:pos x="T4" y="T5"/>
                  </a:cxn>
                  <a:cxn ang="0">
                    <a:pos x="T6" y="T7"/>
                  </a:cxn>
                  <a:cxn ang="0">
                    <a:pos x="T8" y="T9"/>
                  </a:cxn>
                  <a:cxn ang="0">
                    <a:pos x="T10" y="T11"/>
                  </a:cxn>
                  <a:cxn ang="0">
                    <a:pos x="T12" y="T13"/>
                  </a:cxn>
                </a:cxnLst>
                <a:rect l="0" t="0" r="r" b="b"/>
                <a:pathLst>
                  <a:path w="52" h="36">
                    <a:moveTo>
                      <a:pt x="40" y="29"/>
                    </a:moveTo>
                    <a:cubicBezTo>
                      <a:pt x="37" y="19"/>
                      <a:pt x="23" y="28"/>
                      <a:pt x="21" y="17"/>
                    </a:cubicBezTo>
                    <a:cubicBezTo>
                      <a:pt x="14" y="15"/>
                      <a:pt x="7" y="15"/>
                      <a:pt x="0" y="17"/>
                    </a:cubicBezTo>
                    <a:cubicBezTo>
                      <a:pt x="0" y="4"/>
                      <a:pt x="5" y="0"/>
                      <a:pt x="17" y="6"/>
                    </a:cubicBezTo>
                    <a:cubicBezTo>
                      <a:pt x="27" y="10"/>
                      <a:pt x="37" y="11"/>
                      <a:pt x="48" y="9"/>
                    </a:cubicBezTo>
                    <a:cubicBezTo>
                      <a:pt x="43" y="17"/>
                      <a:pt x="52" y="23"/>
                      <a:pt x="52" y="30"/>
                    </a:cubicBezTo>
                    <a:cubicBezTo>
                      <a:pt x="48" y="36"/>
                      <a:pt x="44" y="30"/>
                      <a:pt x="40" y="29"/>
                    </a:cubicBezTo>
                    <a:close/>
                  </a:path>
                </a:pathLst>
              </a:custGeom>
              <a:solidFill>
                <a:srgbClr val="549EB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3" name="Freeform 592">
                <a:extLst>
                  <a:ext uri="{FF2B5EF4-FFF2-40B4-BE49-F238E27FC236}">
                    <a16:creationId xmlns:a16="http://schemas.microsoft.com/office/drawing/2014/main" id="{322D8C62-2A2C-49E5-AA5E-EF3DF2B2AC86}"/>
                  </a:ext>
                </a:extLst>
              </p:cNvPr>
              <p:cNvSpPr>
                <a:spLocks/>
              </p:cNvSpPr>
              <p:nvPr/>
            </p:nvSpPr>
            <p:spPr bwMode="auto">
              <a:xfrm>
                <a:off x="755" y="4058"/>
                <a:ext cx="45" cy="41"/>
              </a:xfrm>
              <a:custGeom>
                <a:avLst/>
                <a:gdLst>
                  <a:gd name="T0" fmla="*/ 40 w 40"/>
                  <a:gd name="T1" fmla="*/ 12 h 36"/>
                  <a:gd name="T2" fmla="*/ 32 w 40"/>
                  <a:gd name="T3" fmla="*/ 20 h 36"/>
                  <a:gd name="T4" fmla="*/ 15 w 40"/>
                  <a:gd name="T5" fmla="*/ 34 h 36"/>
                  <a:gd name="T6" fmla="*/ 0 w 40"/>
                  <a:gd name="T7" fmla="*/ 16 h 36"/>
                  <a:gd name="T8" fmla="*/ 40 w 40"/>
                  <a:gd name="T9" fmla="*/ 12 h 36"/>
                </a:gdLst>
                <a:ahLst/>
                <a:cxnLst>
                  <a:cxn ang="0">
                    <a:pos x="T0" y="T1"/>
                  </a:cxn>
                  <a:cxn ang="0">
                    <a:pos x="T2" y="T3"/>
                  </a:cxn>
                  <a:cxn ang="0">
                    <a:pos x="T4" y="T5"/>
                  </a:cxn>
                  <a:cxn ang="0">
                    <a:pos x="T6" y="T7"/>
                  </a:cxn>
                  <a:cxn ang="0">
                    <a:pos x="T8" y="T9"/>
                  </a:cxn>
                </a:cxnLst>
                <a:rect l="0" t="0" r="r" b="b"/>
                <a:pathLst>
                  <a:path w="40" h="36">
                    <a:moveTo>
                      <a:pt x="40" y="12"/>
                    </a:moveTo>
                    <a:cubicBezTo>
                      <a:pt x="37" y="15"/>
                      <a:pt x="34" y="17"/>
                      <a:pt x="32" y="20"/>
                    </a:cubicBezTo>
                    <a:cubicBezTo>
                      <a:pt x="28" y="28"/>
                      <a:pt x="24" y="36"/>
                      <a:pt x="15" y="34"/>
                    </a:cubicBezTo>
                    <a:cubicBezTo>
                      <a:pt x="7" y="33"/>
                      <a:pt x="1" y="26"/>
                      <a:pt x="0" y="16"/>
                    </a:cubicBezTo>
                    <a:cubicBezTo>
                      <a:pt x="13" y="15"/>
                      <a:pt x="25" y="0"/>
                      <a:pt x="40" y="12"/>
                    </a:cubicBezTo>
                    <a:close/>
                  </a:path>
                </a:pathLst>
              </a:custGeom>
              <a:solidFill>
                <a:srgbClr val="A7D0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4" name="Freeform 593">
                <a:extLst>
                  <a:ext uri="{FF2B5EF4-FFF2-40B4-BE49-F238E27FC236}">
                    <a16:creationId xmlns:a16="http://schemas.microsoft.com/office/drawing/2014/main" id="{AF9DA60F-1579-40D3-A395-154786731D9E}"/>
                  </a:ext>
                </a:extLst>
              </p:cNvPr>
              <p:cNvSpPr>
                <a:spLocks/>
              </p:cNvSpPr>
              <p:nvPr/>
            </p:nvSpPr>
            <p:spPr bwMode="auto">
              <a:xfrm>
                <a:off x="1784" y="4073"/>
                <a:ext cx="55" cy="37"/>
              </a:xfrm>
              <a:custGeom>
                <a:avLst/>
                <a:gdLst>
                  <a:gd name="T0" fmla="*/ 49 w 49"/>
                  <a:gd name="T1" fmla="*/ 11 h 33"/>
                  <a:gd name="T2" fmla="*/ 47 w 49"/>
                  <a:gd name="T3" fmla="*/ 33 h 33"/>
                  <a:gd name="T4" fmla="*/ 31 w 49"/>
                  <a:gd name="T5" fmla="*/ 20 h 33"/>
                  <a:gd name="T6" fmla="*/ 15 w 49"/>
                  <a:gd name="T7" fmla="*/ 22 h 33"/>
                  <a:gd name="T8" fmla="*/ 6 w 49"/>
                  <a:gd name="T9" fmla="*/ 30 h 33"/>
                  <a:gd name="T10" fmla="*/ 6 w 49"/>
                  <a:gd name="T11" fmla="*/ 21 h 33"/>
                  <a:gd name="T12" fmla="*/ 1 w 49"/>
                  <a:gd name="T13" fmla="*/ 7 h 33"/>
                  <a:gd name="T14" fmla="*/ 49 w 49"/>
                  <a:gd name="T15" fmla="*/ 11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9" h="33">
                    <a:moveTo>
                      <a:pt x="49" y="11"/>
                    </a:moveTo>
                    <a:cubicBezTo>
                      <a:pt x="46" y="17"/>
                      <a:pt x="34" y="22"/>
                      <a:pt x="47" y="33"/>
                    </a:cubicBezTo>
                    <a:cubicBezTo>
                      <a:pt x="36" y="31"/>
                      <a:pt x="35" y="25"/>
                      <a:pt x="31" y="20"/>
                    </a:cubicBezTo>
                    <a:cubicBezTo>
                      <a:pt x="25" y="12"/>
                      <a:pt x="18" y="6"/>
                      <a:pt x="15" y="22"/>
                    </a:cubicBezTo>
                    <a:cubicBezTo>
                      <a:pt x="14" y="28"/>
                      <a:pt x="12" y="32"/>
                      <a:pt x="6" y="30"/>
                    </a:cubicBezTo>
                    <a:cubicBezTo>
                      <a:pt x="0" y="28"/>
                      <a:pt x="5" y="24"/>
                      <a:pt x="6" y="21"/>
                    </a:cubicBezTo>
                    <a:cubicBezTo>
                      <a:pt x="8" y="15"/>
                      <a:pt x="5" y="10"/>
                      <a:pt x="1" y="7"/>
                    </a:cubicBezTo>
                    <a:cubicBezTo>
                      <a:pt x="18" y="0"/>
                      <a:pt x="33" y="10"/>
                      <a:pt x="49" y="11"/>
                    </a:cubicBezTo>
                    <a:close/>
                  </a:path>
                </a:pathLst>
              </a:custGeom>
              <a:solidFill>
                <a:srgbClr val="AED1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5" name="Freeform 594">
                <a:extLst>
                  <a:ext uri="{FF2B5EF4-FFF2-40B4-BE49-F238E27FC236}">
                    <a16:creationId xmlns:a16="http://schemas.microsoft.com/office/drawing/2014/main" id="{1061F28E-0359-4AB2-A892-BA99926B34D8}"/>
                  </a:ext>
                </a:extLst>
              </p:cNvPr>
              <p:cNvSpPr>
                <a:spLocks/>
              </p:cNvSpPr>
              <p:nvPr/>
            </p:nvSpPr>
            <p:spPr bwMode="auto">
              <a:xfrm>
                <a:off x="1146" y="4064"/>
                <a:ext cx="32" cy="25"/>
              </a:xfrm>
              <a:custGeom>
                <a:avLst/>
                <a:gdLst>
                  <a:gd name="T0" fmla="*/ 28 w 28"/>
                  <a:gd name="T1" fmla="*/ 3 h 22"/>
                  <a:gd name="T2" fmla="*/ 0 w 28"/>
                  <a:gd name="T3" fmla="*/ 7 h 22"/>
                  <a:gd name="T4" fmla="*/ 28 w 28"/>
                  <a:gd name="T5" fmla="*/ 3 h 22"/>
                </a:gdLst>
                <a:ahLst/>
                <a:cxnLst>
                  <a:cxn ang="0">
                    <a:pos x="T0" y="T1"/>
                  </a:cxn>
                  <a:cxn ang="0">
                    <a:pos x="T2" y="T3"/>
                  </a:cxn>
                  <a:cxn ang="0">
                    <a:pos x="T4" y="T5"/>
                  </a:cxn>
                </a:cxnLst>
                <a:rect l="0" t="0" r="r" b="b"/>
                <a:pathLst>
                  <a:path w="28" h="22">
                    <a:moveTo>
                      <a:pt x="28" y="3"/>
                    </a:moveTo>
                    <a:cubicBezTo>
                      <a:pt x="21" y="22"/>
                      <a:pt x="9" y="1"/>
                      <a:pt x="0" y="7"/>
                    </a:cubicBezTo>
                    <a:cubicBezTo>
                      <a:pt x="8" y="0"/>
                      <a:pt x="19" y="4"/>
                      <a:pt x="28" y="3"/>
                    </a:cubicBezTo>
                    <a:close/>
                  </a:path>
                </a:pathLst>
              </a:custGeom>
              <a:solidFill>
                <a:srgbClr val="A8CF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6" name="Freeform 595">
                <a:extLst>
                  <a:ext uri="{FF2B5EF4-FFF2-40B4-BE49-F238E27FC236}">
                    <a16:creationId xmlns:a16="http://schemas.microsoft.com/office/drawing/2014/main" id="{35387064-D095-4B24-84F1-F1938D6C6FE0}"/>
                  </a:ext>
                </a:extLst>
              </p:cNvPr>
              <p:cNvSpPr>
                <a:spLocks/>
              </p:cNvSpPr>
              <p:nvPr/>
            </p:nvSpPr>
            <p:spPr bwMode="auto">
              <a:xfrm>
                <a:off x="872" y="3021"/>
                <a:ext cx="258" cy="391"/>
              </a:xfrm>
              <a:custGeom>
                <a:avLst/>
                <a:gdLst>
                  <a:gd name="T0" fmla="*/ 0 w 229"/>
                  <a:gd name="T1" fmla="*/ 291 h 348"/>
                  <a:gd name="T2" fmla="*/ 24 w 229"/>
                  <a:gd name="T3" fmla="*/ 263 h 348"/>
                  <a:gd name="T4" fmla="*/ 29 w 229"/>
                  <a:gd name="T5" fmla="*/ 211 h 348"/>
                  <a:gd name="T6" fmla="*/ 43 w 229"/>
                  <a:gd name="T7" fmla="*/ 215 h 348"/>
                  <a:gd name="T8" fmla="*/ 28 w 229"/>
                  <a:gd name="T9" fmla="*/ 182 h 348"/>
                  <a:gd name="T10" fmla="*/ 28 w 229"/>
                  <a:gd name="T11" fmla="*/ 145 h 348"/>
                  <a:gd name="T12" fmla="*/ 36 w 229"/>
                  <a:gd name="T13" fmla="*/ 136 h 348"/>
                  <a:gd name="T14" fmla="*/ 36 w 229"/>
                  <a:gd name="T15" fmla="*/ 128 h 348"/>
                  <a:gd name="T16" fmla="*/ 28 w 229"/>
                  <a:gd name="T17" fmla="*/ 86 h 348"/>
                  <a:gd name="T18" fmla="*/ 51 w 229"/>
                  <a:gd name="T19" fmla="*/ 116 h 348"/>
                  <a:gd name="T20" fmla="*/ 42 w 229"/>
                  <a:gd name="T21" fmla="*/ 87 h 348"/>
                  <a:gd name="T22" fmla="*/ 30 w 229"/>
                  <a:gd name="T23" fmla="*/ 54 h 348"/>
                  <a:gd name="T24" fmla="*/ 50 w 229"/>
                  <a:gd name="T25" fmla="*/ 75 h 348"/>
                  <a:gd name="T26" fmla="*/ 71 w 229"/>
                  <a:gd name="T27" fmla="*/ 0 h 348"/>
                  <a:gd name="T28" fmla="*/ 64 w 229"/>
                  <a:gd name="T29" fmla="*/ 48 h 348"/>
                  <a:gd name="T30" fmla="*/ 77 w 229"/>
                  <a:gd name="T31" fmla="*/ 38 h 348"/>
                  <a:gd name="T32" fmla="*/ 67 w 229"/>
                  <a:gd name="T33" fmla="*/ 89 h 348"/>
                  <a:gd name="T34" fmla="*/ 88 w 229"/>
                  <a:gd name="T35" fmla="*/ 77 h 348"/>
                  <a:gd name="T36" fmla="*/ 93 w 229"/>
                  <a:gd name="T37" fmla="*/ 133 h 348"/>
                  <a:gd name="T38" fmla="*/ 98 w 229"/>
                  <a:gd name="T39" fmla="*/ 137 h 348"/>
                  <a:gd name="T40" fmla="*/ 104 w 229"/>
                  <a:gd name="T41" fmla="*/ 143 h 348"/>
                  <a:gd name="T42" fmla="*/ 111 w 229"/>
                  <a:gd name="T43" fmla="*/ 204 h 348"/>
                  <a:gd name="T44" fmla="*/ 161 w 229"/>
                  <a:gd name="T45" fmla="*/ 198 h 348"/>
                  <a:gd name="T46" fmla="*/ 118 w 229"/>
                  <a:gd name="T47" fmla="*/ 158 h 348"/>
                  <a:gd name="T48" fmla="*/ 152 w 229"/>
                  <a:gd name="T49" fmla="*/ 167 h 348"/>
                  <a:gd name="T50" fmla="*/ 152 w 229"/>
                  <a:gd name="T51" fmla="*/ 167 h 348"/>
                  <a:gd name="T52" fmla="*/ 173 w 229"/>
                  <a:gd name="T53" fmla="*/ 177 h 348"/>
                  <a:gd name="T54" fmla="*/ 181 w 229"/>
                  <a:gd name="T55" fmla="*/ 134 h 348"/>
                  <a:gd name="T56" fmla="*/ 184 w 229"/>
                  <a:gd name="T57" fmla="*/ 135 h 348"/>
                  <a:gd name="T58" fmla="*/ 196 w 229"/>
                  <a:gd name="T59" fmla="*/ 175 h 348"/>
                  <a:gd name="T60" fmla="*/ 209 w 229"/>
                  <a:gd name="T61" fmla="*/ 207 h 348"/>
                  <a:gd name="T62" fmla="*/ 223 w 229"/>
                  <a:gd name="T63" fmla="*/ 240 h 348"/>
                  <a:gd name="T64" fmla="*/ 215 w 229"/>
                  <a:gd name="T65" fmla="*/ 260 h 348"/>
                  <a:gd name="T66" fmla="*/ 144 w 229"/>
                  <a:gd name="T67" fmla="*/ 284 h 348"/>
                  <a:gd name="T68" fmla="*/ 125 w 229"/>
                  <a:gd name="T69" fmla="*/ 276 h 348"/>
                  <a:gd name="T70" fmla="*/ 110 w 229"/>
                  <a:gd name="T71" fmla="*/ 244 h 348"/>
                  <a:gd name="T72" fmla="*/ 78 w 229"/>
                  <a:gd name="T73" fmla="*/ 156 h 348"/>
                  <a:gd name="T74" fmla="*/ 83 w 229"/>
                  <a:gd name="T75" fmla="*/ 177 h 348"/>
                  <a:gd name="T76" fmla="*/ 96 w 229"/>
                  <a:gd name="T77" fmla="*/ 255 h 348"/>
                  <a:gd name="T78" fmla="*/ 103 w 229"/>
                  <a:gd name="T79" fmla="*/ 293 h 348"/>
                  <a:gd name="T80" fmla="*/ 107 w 229"/>
                  <a:gd name="T81" fmla="*/ 339 h 348"/>
                  <a:gd name="T82" fmla="*/ 59 w 229"/>
                  <a:gd name="T83" fmla="*/ 345 h 348"/>
                  <a:gd name="T84" fmla="*/ 22 w 229"/>
                  <a:gd name="T85" fmla="*/ 345 h 348"/>
                  <a:gd name="T86" fmla="*/ 0 w 229"/>
                  <a:gd name="T87" fmla="*/ 327 h 348"/>
                  <a:gd name="T88" fmla="*/ 0 w 229"/>
                  <a:gd name="T89" fmla="*/ 291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29" h="348">
                    <a:moveTo>
                      <a:pt x="0" y="291"/>
                    </a:moveTo>
                    <a:cubicBezTo>
                      <a:pt x="7" y="281"/>
                      <a:pt x="13" y="271"/>
                      <a:pt x="24" y="263"/>
                    </a:cubicBezTo>
                    <a:cubicBezTo>
                      <a:pt x="44" y="248"/>
                      <a:pt x="23" y="228"/>
                      <a:pt x="29" y="211"/>
                    </a:cubicBezTo>
                    <a:cubicBezTo>
                      <a:pt x="35" y="208"/>
                      <a:pt x="36" y="218"/>
                      <a:pt x="43" y="215"/>
                    </a:cubicBezTo>
                    <a:cubicBezTo>
                      <a:pt x="39" y="203"/>
                      <a:pt x="24" y="195"/>
                      <a:pt x="28" y="182"/>
                    </a:cubicBezTo>
                    <a:cubicBezTo>
                      <a:pt x="33" y="169"/>
                      <a:pt x="29" y="157"/>
                      <a:pt x="28" y="145"/>
                    </a:cubicBezTo>
                    <a:cubicBezTo>
                      <a:pt x="28" y="142"/>
                      <a:pt x="22" y="131"/>
                      <a:pt x="36" y="136"/>
                    </a:cubicBezTo>
                    <a:cubicBezTo>
                      <a:pt x="38" y="136"/>
                      <a:pt x="40" y="133"/>
                      <a:pt x="36" y="128"/>
                    </a:cubicBezTo>
                    <a:cubicBezTo>
                      <a:pt x="26" y="116"/>
                      <a:pt x="28" y="102"/>
                      <a:pt x="28" y="86"/>
                    </a:cubicBezTo>
                    <a:cubicBezTo>
                      <a:pt x="36" y="96"/>
                      <a:pt x="43" y="105"/>
                      <a:pt x="51" y="116"/>
                    </a:cubicBezTo>
                    <a:cubicBezTo>
                      <a:pt x="54" y="102"/>
                      <a:pt x="65" y="92"/>
                      <a:pt x="42" y="87"/>
                    </a:cubicBezTo>
                    <a:cubicBezTo>
                      <a:pt x="33" y="85"/>
                      <a:pt x="18" y="71"/>
                      <a:pt x="30" y="54"/>
                    </a:cubicBezTo>
                    <a:cubicBezTo>
                      <a:pt x="37" y="59"/>
                      <a:pt x="39" y="70"/>
                      <a:pt x="50" y="75"/>
                    </a:cubicBezTo>
                    <a:cubicBezTo>
                      <a:pt x="48" y="47"/>
                      <a:pt x="53" y="22"/>
                      <a:pt x="71" y="0"/>
                    </a:cubicBezTo>
                    <a:cubicBezTo>
                      <a:pt x="83" y="19"/>
                      <a:pt x="69" y="33"/>
                      <a:pt x="64" y="48"/>
                    </a:cubicBezTo>
                    <a:cubicBezTo>
                      <a:pt x="73" y="48"/>
                      <a:pt x="71" y="39"/>
                      <a:pt x="77" y="38"/>
                    </a:cubicBezTo>
                    <a:cubicBezTo>
                      <a:pt x="86" y="40"/>
                      <a:pt x="82" y="66"/>
                      <a:pt x="67" y="89"/>
                    </a:cubicBezTo>
                    <a:cubicBezTo>
                      <a:pt x="76" y="90"/>
                      <a:pt x="78" y="80"/>
                      <a:pt x="88" y="77"/>
                    </a:cubicBezTo>
                    <a:cubicBezTo>
                      <a:pt x="84" y="97"/>
                      <a:pt x="101" y="113"/>
                      <a:pt x="93" y="133"/>
                    </a:cubicBezTo>
                    <a:cubicBezTo>
                      <a:pt x="92" y="137"/>
                      <a:pt x="91" y="141"/>
                      <a:pt x="98" y="137"/>
                    </a:cubicBezTo>
                    <a:cubicBezTo>
                      <a:pt x="103" y="135"/>
                      <a:pt x="104" y="140"/>
                      <a:pt x="104" y="143"/>
                    </a:cubicBezTo>
                    <a:cubicBezTo>
                      <a:pt x="103" y="163"/>
                      <a:pt x="127" y="180"/>
                      <a:pt x="111" y="204"/>
                    </a:cubicBezTo>
                    <a:cubicBezTo>
                      <a:pt x="127" y="188"/>
                      <a:pt x="144" y="196"/>
                      <a:pt x="161" y="198"/>
                    </a:cubicBezTo>
                    <a:cubicBezTo>
                      <a:pt x="145" y="185"/>
                      <a:pt x="115" y="190"/>
                      <a:pt x="118" y="158"/>
                    </a:cubicBezTo>
                    <a:cubicBezTo>
                      <a:pt x="131" y="153"/>
                      <a:pt x="139" y="169"/>
                      <a:pt x="152" y="167"/>
                    </a:cubicBezTo>
                    <a:cubicBezTo>
                      <a:pt x="152" y="167"/>
                      <a:pt x="152" y="167"/>
                      <a:pt x="152" y="167"/>
                    </a:cubicBezTo>
                    <a:cubicBezTo>
                      <a:pt x="155" y="175"/>
                      <a:pt x="163" y="175"/>
                      <a:pt x="173" y="177"/>
                    </a:cubicBezTo>
                    <a:cubicBezTo>
                      <a:pt x="161" y="159"/>
                      <a:pt x="177" y="148"/>
                      <a:pt x="181" y="134"/>
                    </a:cubicBezTo>
                    <a:cubicBezTo>
                      <a:pt x="182" y="134"/>
                      <a:pt x="183" y="135"/>
                      <a:pt x="184" y="135"/>
                    </a:cubicBezTo>
                    <a:cubicBezTo>
                      <a:pt x="195" y="146"/>
                      <a:pt x="194" y="161"/>
                      <a:pt x="196" y="175"/>
                    </a:cubicBezTo>
                    <a:cubicBezTo>
                      <a:pt x="200" y="185"/>
                      <a:pt x="205" y="196"/>
                      <a:pt x="209" y="207"/>
                    </a:cubicBezTo>
                    <a:cubicBezTo>
                      <a:pt x="219" y="216"/>
                      <a:pt x="222" y="227"/>
                      <a:pt x="223" y="240"/>
                    </a:cubicBezTo>
                    <a:cubicBezTo>
                      <a:pt x="229" y="250"/>
                      <a:pt x="228" y="256"/>
                      <a:pt x="215" y="260"/>
                    </a:cubicBezTo>
                    <a:cubicBezTo>
                      <a:pt x="191" y="267"/>
                      <a:pt x="167" y="276"/>
                      <a:pt x="144" y="284"/>
                    </a:cubicBezTo>
                    <a:cubicBezTo>
                      <a:pt x="132" y="296"/>
                      <a:pt x="129" y="284"/>
                      <a:pt x="125" y="276"/>
                    </a:cubicBezTo>
                    <a:cubicBezTo>
                      <a:pt x="120" y="265"/>
                      <a:pt x="114" y="255"/>
                      <a:pt x="110" y="244"/>
                    </a:cubicBezTo>
                    <a:cubicBezTo>
                      <a:pt x="99" y="213"/>
                      <a:pt x="86" y="183"/>
                      <a:pt x="78" y="156"/>
                    </a:cubicBezTo>
                    <a:cubicBezTo>
                      <a:pt x="78" y="160"/>
                      <a:pt x="81" y="168"/>
                      <a:pt x="83" y="177"/>
                    </a:cubicBezTo>
                    <a:cubicBezTo>
                      <a:pt x="88" y="203"/>
                      <a:pt x="90" y="229"/>
                      <a:pt x="96" y="255"/>
                    </a:cubicBezTo>
                    <a:cubicBezTo>
                      <a:pt x="99" y="268"/>
                      <a:pt x="101" y="281"/>
                      <a:pt x="103" y="293"/>
                    </a:cubicBezTo>
                    <a:cubicBezTo>
                      <a:pt x="108" y="308"/>
                      <a:pt x="107" y="324"/>
                      <a:pt x="107" y="339"/>
                    </a:cubicBezTo>
                    <a:cubicBezTo>
                      <a:pt x="92" y="348"/>
                      <a:pt x="74" y="344"/>
                      <a:pt x="59" y="345"/>
                    </a:cubicBezTo>
                    <a:cubicBezTo>
                      <a:pt x="47" y="345"/>
                      <a:pt x="34" y="344"/>
                      <a:pt x="22" y="345"/>
                    </a:cubicBezTo>
                    <a:cubicBezTo>
                      <a:pt x="6" y="346"/>
                      <a:pt x="1" y="340"/>
                      <a:pt x="0" y="327"/>
                    </a:cubicBezTo>
                    <a:cubicBezTo>
                      <a:pt x="0" y="315"/>
                      <a:pt x="0" y="303"/>
                      <a:pt x="0" y="291"/>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7" name="Freeform 596">
                <a:extLst>
                  <a:ext uri="{FF2B5EF4-FFF2-40B4-BE49-F238E27FC236}">
                    <a16:creationId xmlns:a16="http://schemas.microsoft.com/office/drawing/2014/main" id="{19BEDD64-02A5-42FA-9235-3C3DAB3B615C}"/>
                  </a:ext>
                </a:extLst>
              </p:cNvPr>
              <p:cNvSpPr>
                <a:spLocks/>
              </p:cNvSpPr>
              <p:nvPr/>
            </p:nvSpPr>
            <p:spPr bwMode="auto">
              <a:xfrm>
                <a:off x="1285" y="3409"/>
                <a:ext cx="685" cy="75"/>
              </a:xfrm>
              <a:custGeom>
                <a:avLst/>
                <a:gdLst>
                  <a:gd name="T0" fmla="*/ 609 w 610"/>
                  <a:gd name="T1" fmla="*/ 42 h 67"/>
                  <a:gd name="T2" fmla="*/ 500 w 610"/>
                  <a:gd name="T3" fmla="*/ 47 h 67"/>
                  <a:gd name="T4" fmla="*/ 469 w 610"/>
                  <a:gd name="T5" fmla="*/ 53 h 67"/>
                  <a:gd name="T6" fmla="*/ 449 w 610"/>
                  <a:gd name="T7" fmla="*/ 55 h 67"/>
                  <a:gd name="T8" fmla="*/ 393 w 610"/>
                  <a:gd name="T9" fmla="*/ 53 h 67"/>
                  <a:gd name="T10" fmla="*/ 364 w 610"/>
                  <a:gd name="T11" fmla="*/ 57 h 67"/>
                  <a:gd name="T12" fmla="*/ 359 w 610"/>
                  <a:gd name="T13" fmla="*/ 41 h 67"/>
                  <a:gd name="T14" fmla="*/ 305 w 610"/>
                  <a:gd name="T15" fmla="*/ 56 h 67"/>
                  <a:gd name="T16" fmla="*/ 274 w 610"/>
                  <a:gd name="T17" fmla="*/ 58 h 67"/>
                  <a:gd name="T18" fmla="*/ 221 w 610"/>
                  <a:gd name="T19" fmla="*/ 60 h 67"/>
                  <a:gd name="T20" fmla="*/ 162 w 610"/>
                  <a:gd name="T21" fmla="*/ 54 h 67"/>
                  <a:gd name="T22" fmla="*/ 126 w 610"/>
                  <a:gd name="T23" fmla="*/ 55 h 67"/>
                  <a:gd name="T24" fmla="*/ 104 w 610"/>
                  <a:gd name="T25" fmla="*/ 31 h 67"/>
                  <a:gd name="T26" fmla="*/ 85 w 610"/>
                  <a:gd name="T27" fmla="*/ 49 h 67"/>
                  <a:gd name="T28" fmla="*/ 10 w 610"/>
                  <a:gd name="T29" fmla="*/ 57 h 67"/>
                  <a:gd name="T30" fmla="*/ 0 w 610"/>
                  <a:gd name="T31" fmla="*/ 51 h 67"/>
                  <a:gd name="T32" fmla="*/ 12 w 610"/>
                  <a:gd name="T33" fmla="*/ 42 h 67"/>
                  <a:gd name="T34" fmla="*/ 49 w 610"/>
                  <a:gd name="T35" fmla="*/ 14 h 67"/>
                  <a:gd name="T36" fmla="*/ 97 w 610"/>
                  <a:gd name="T37" fmla="*/ 14 h 67"/>
                  <a:gd name="T38" fmla="*/ 121 w 610"/>
                  <a:gd name="T39" fmla="*/ 12 h 67"/>
                  <a:gd name="T40" fmla="*/ 201 w 610"/>
                  <a:gd name="T41" fmla="*/ 26 h 67"/>
                  <a:gd name="T42" fmla="*/ 235 w 610"/>
                  <a:gd name="T43" fmla="*/ 20 h 67"/>
                  <a:gd name="T44" fmla="*/ 277 w 610"/>
                  <a:gd name="T45" fmla="*/ 26 h 67"/>
                  <a:gd name="T46" fmla="*/ 296 w 610"/>
                  <a:gd name="T47" fmla="*/ 22 h 67"/>
                  <a:gd name="T48" fmla="*/ 377 w 610"/>
                  <a:gd name="T49" fmla="*/ 19 h 67"/>
                  <a:gd name="T50" fmla="*/ 405 w 610"/>
                  <a:gd name="T51" fmla="*/ 25 h 67"/>
                  <a:gd name="T52" fmla="*/ 408 w 610"/>
                  <a:gd name="T53" fmla="*/ 26 h 67"/>
                  <a:gd name="T54" fmla="*/ 474 w 610"/>
                  <a:gd name="T55" fmla="*/ 15 h 67"/>
                  <a:gd name="T56" fmla="*/ 565 w 610"/>
                  <a:gd name="T57" fmla="*/ 14 h 67"/>
                  <a:gd name="T58" fmla="*/ 566 w 610"/>
                  <a:gd name="T59" fmla="*/ 16 h 67"/>
                  <a:gd name="T60" fmla="*/ 599 w 610"/>
                  <a:gd name="T61" fmla="*/ 32 h 67"/>
                  <a:gd name="T62" fmla="*/ 609 w 610"/>
                  <a:gd name="T63" fmla="*/ 42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10" h="67">
                    <a:moveTo>
                      <a:pt x="609" y="42"/>
                    </a:moveTo>
                    <a:cubicBezTo>
                      <a:pt x="573" y="50"/>
                      <a:pt x="537" y="48"/>
                      <a:pt x="500" y="47"/>
                    </a:cubicBezTo>
                    <a:cubicBezTo>
                      <a:pt x="489" y="47"/>
                      <a:pt x="479" y="49"/>
                      <a:pt x="469" y="53"/>
                    </a:cubicBezTo>
                    <a:cubicBezTo>
                      <a:pt x="462" y="56"/>
                      <a:pt x="456" y="56"/>
                      <a:pt x="449" y="55"/>
                    </a:cubicBezTo>
                    <a:cubicBezTo>
                      <a:pt x="430" y="53"/>
                      <a:pt x="412" y="44"/>
                      <a:pt x="393" y="53"/>
                    </a:cubicBezTo>
                    <a:cubicBezTo>
                      <a:pt x="383" y="57"/>
                      <a:pt x="371" y="34"/>
                      <a:pt x="364" y="57"/>
                    </a:cubicBezTo>
                    <a:cubicBezTo>
                      <a:pt x="356" y="52"/>
                      <a:pt x="368" y="44"/>
                      <a:pt x="359" y="41"/>
                    </a:cubicBezTo>
                    <a:cubicBezTo>
                      <a:pt x="343" y="54"/>
                      <a:pt x="328" y="65"/>
                      <a:pt x="305" y="56"/>
                    </a:cubicBezTo>
                    <a:cubicBezTo>
                      <a:pt x="297" y="52"/>
                      <a:pt x="285" y="57"/>
                      <a:pt x="274" y="58"/>
                    </a:cubicBezTo>
                    <a:cubicBezTo>
                      <a:pt x="257" y="59"/>
                      <a:pt x="239" y="53"/>
                      <a:pt x="221" y="60"/>
                    </a:cubicBezTo>
                    <a:cubicBezTo>
                      <a:pt x="201" y="67"/>
                      <a:pt x="181" y="55"/>
                      <a:pt x="162" y="54"/>
                    </a:cubicBezTo>
                    <a:cubicBezTo>
                      <a:pt x="150" y="54"/>
                      <a:pt x="135" y="53"/>
                      <a:pt x="126" y="55"/>
                    </a:cubicBezTo>
                    <a:cubicBezTo>
                      <a:pt x="104" y="59"/>
                      <a:pt x="110" y="45"/>
                      <a:pt x="104" y="31"/>
                    </a:cubicBezTo>
                    <a:cubicBezTo>
                      <a:pt x="104" y="49"/>
                      <a:pt x="95" y="47"/>
                      <a:pt x="85" y="49"/>
                    </a:cubicBezTo>
                    <a:cubicBezTo>
                      <a:pt x="60" y="54"/>
                      <a:pt x="34" y="44"/>
                      <a:pt x="10" y="57"/>
                    </a:cubicBezTo>
                    <a:cubicBezTo>
                      <a:pt x="6" y="59"/>
                      <a:pt x="3" y="54"/>
                      <a:pt x="0" y="51"/>
                    </a:cubicBezTo>
                    <a:cubicBezTo>
                      <a:pt x="2" y="44"/>
                      <a:pt x="7" y="42"/>
                      <a:pt x="12" y="42"/>
                    </a:cubicBezTo>
                    <a:cubicBezTo>
                      <a:pt x="32" y="42"/>
                      <a:pt x="40" y="27"/>
                      <a:pt x="49" y="14"/>
                    </a:cubicBezTo>
                    <a:cubicBezTo>
                      <a:pt x="65" y="10"/>
                      <a:pt x="81" y="0"/>
                      <a:pt x="97" y="14"/>
                    </a:cubicBezTo>
                    <a:cubicBezTo>
                      <a:pt x="105" y="20"/>
                      <a:pt x="113" y="8"/>
                      <a:pt x="121" y="12"/>
                    </a:cubicBezTo>
                    <a:cubicBezTo>
                      <a:pt x="146" y="24"/>
                      <a:pt x="175" y="11"/>
                      <a:pt x="201" y="26"/>
                    </a:cubicBezTo>
                    <a:cubicBezTo>
                      <a:pt x="208" y="30"/>
                      <a:pt x="223" y="17"/>
                      <a:pt x="235" y="20"/>
                    </a:cubicBezTo>
                    <a:cubicBezTo>
                      <a:pt x="249" y="23"/>
                      <a:pt x="263" y="22"/>
                      <a:pt x="277" y="26"/>
                    </a:cubicBezTo>
                    <a:cubicBezTo>
                      <a:pt x="281" y="27"/>
                      <a:pt x="290" y="23"/>
                      <a:pt x="296" y="22"/>
                    </a:cubicBezTo>
                    <a:cubicBezTo>
                      <a:pt x="323" y="15"/>
                      <a:pt x="350" y="19"/>
                      <a:pt x="377" y="19"/>
                    </a:cubicBezTo>
                    <a:cubicBezTo>
                      <a:pt x="386" y="19"/>
                      <a:pt x="398" y="12"/>
                      <a:pt x="405" y="25"/>
                    </a:cubicBezTo>
                    <a:cubicBezTo>
                      <a:pt x="406" y="26"/>
                      <a:pt x="408" y="27"/>
                      <a:pt x="408" y="26"/>
                    </a:cubicBezTo>
                    <a:cubicBezTo>
                      <a:pt x="428" y="9"/>
                      <a:pt x="452" y="17"/>
                      <a:pt x="474" y="15"/>
                    </a:cubicBezTo>
                    <a:cubicBezTo>
                      <a:pt x="504" y="11"/>
                      <a:pt x="534" y="6"/>
                      <a:pt x="565" y="14"/>
                    </a:cubicBezTo>
                    <a:cubicBezTo>
                      <a:pt x="565" y="14"/>
                      <a:pt x="566" y="15"/>
                      <a:pt x="566" y="16"/>
                    </a:cubicBezTo>
                    <a:cubicBezTo>
                      <a:pt x="574" y="27"/>
                      <a:pt x="581" y="38"/>
                      <a:pt x="599" y="32"/>
                    </a:cubicBezTo>
                    <a:cubicBezTo>
                      <a:pt x="604" y="30"/>
                      <a:pt x="610" y="34"/>
                      <a:pt x="609" y="42"/>
                    </a:cubicBezTo>
                    <a:close/>
                  </a:path>
                </a:pathLst>
              </a:custGeom>
              <a:solidFill>
                <a:srgbClr val="97C5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8" name="Freeform 597">
                <a:extLst>
                  <a:ext uri="{FF2B5EF4-FFF2-40B4-BE49-F238E27FC236}">
                    <a16:creationId xmlns:a16="http://schemas.microsoft.com/office/drawing/2014/main" id="{055E04F8-239B-49B0-9176-28AC9F588C29}"/>
                  </a:ext>
                </a:extLst>
              </p:cNvPr>
              <p:cNvSpPr>
                <a:spLocks/>
              </p:cNvSpPr>
              <p:nvPr/>
            </p:nvSpPr>
            <p:spPr bwMode="auto">
              <a:xfrm>
                <a:off x="983" y="3330"/>
                <a:ext cx="499" cy="72"/>
              </a:xfrm>
              <a:custGeom>
                <a:avLst/>
                <a:gdLst>
                  <a:gd name="T0" fmla="*/ 29 w 444"/>
                  <a:gd name="T1" fmla="*/ 0 h 64"/>
                  <a:gd name="T2" fmla="*/ 45 w 444"/>
                  <a:gd name="T3" fmla="*/ 9 h 64"/>
                  <a:gd name="T4" fmla="*/ 66 w 444"/>
                  <a:gd name="T5" fmla="*/ 12 h 64"/>
                  <a:gd name="T6" fmla="*/ 167 w 444"/>
                  <a:gd name="T7" fmla="*/ 19 h 64"/>
                  <a:gd name="T8" fmla="*/ 177 w 444"/>
                  <a:gd name="T9" fmla="*/ 20 h 64"/>
                  <a:gd name="T10" fmla="*/ 269 w 444"/>
                  <a:gd name="T11" fmla="*/ 16 h 64"/>
                  <a:gd name="T12" fmla="*/ 401 w 444"/>
                  <a:gd name="T13" fmla="*/ 12 h 64"/>
                  <a:gd name="T14" fmla="*/ 422 w 444"/>
                  <a:gd name="T15" fmla="*/ 15 h 64"/>
                  <a:gd name="T16" fmla="*/ 420 w 444"/>
                  <a:gd name="T17" fmla="*/ 21 h 64"/>
                  <a:gd name="T18" fmla="*/ 421 w 444"/>
                  <a:gd name="T19" fmla="*/ 52 h 64"/>
                  <a:gd name="T20" fmla="*/ 311 w 444"/>
                  <a:gd name="T21" fmla="*/ 45 h 64"/>
                  <a:gd name="T22" fmla="*/ 193 w 444"/>
                  <a:gd name="T23" fmla="*/ 48 h 64"/>
                  <a:gd name="T24" fmla="*/ 134 w 444"/>
                  <a:gd name="T25" fmla="*/ 47 h 64"/>
                  <a:gd name="T26" fmla="*/ 32 w 444"/>
                  <a:gd name="T27" fmla="*/ 51 h 64"/>
                  <a:gd name="T28" fmla="*/ 8 w 444"/>
                  <a:gd name="T29" fmla="*/ 64 h 64"/>
                  <a:gd name="T30" fmla="*/ 0 w 444"/>
                  <a:gd name="T31" fmla="*/ 21 h 64"/>
                  <a:gd name="T32" fmla="*/ 29 w 444"/>
                  <a:gd name="T33"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44" h="64">
                    <a:moveTo>
                      <a:pt x="29" y="0"/>
                    </a:moveTo>
                    <a:cubicBezTo>
                      <a:pt x="33" y="6"/>
                      <a:pt x="35" y="16"/>
                      <a:pt x="45" y="9"/>
                    </a:cubicBezTo>
                    <a:cubicBezTo>
                      <a:pt x="51" y="14"/>
                      <a:pt x="59" y="11"/>
                      <a:pt x="66" y="12"/>
                    </a:cubicBezTo>
                    <a:cubicBezTo>
                      <a:pt x="100" y="13"/>
                      <a:pt x="134" y="10"/>
                      <a:pt x="167" y="19"/>
                    </a:cubicBezTo>
                    <a:cubicBezTo>
                      <a:pt x="170" y="20"/>
                      <a:pt x="174" y="21"/>
                      <a:pt x="177" y="20"/>
                    </a:cubicBezTo>
                    <a:cubicBezTo>
                      <a:pt x="207" y="11"/>
                      <a:pt x="238" y="18"/>
                      <a:pt x="269" y="16"/>
                    </a:cubicBezTo>
                    <a:cubicBezTo>
                      <a:pt x="313" y="13"/>
                      <a:pt x="357" y="13"/>
                      <a:pt x="401" y="12"/>
                    </a:cubicBezTo>
                    <a:cubicBezTo>
                      <a:pt x="408" y="12"/>
                      <a:pt x="416" y="10"/>
                      <a:pt x="422" y="15"/>
                    </a:cubicBezTo>
                    <a:cubicBezTo>
                      <a:pt x="422" y="18"/>
                      <a:pt x="417" y="19"/>
                      <a:pt x="420" y="21"/>
                    </a:cubicBezTo>
                    <a:cubicBezTo>
                      <a:pt x="444" y="36"/>
                      <a:pt x="444" y="39"/>
                      <a:pt x="421" y="52"/>
                    </a:cubicBezTo>
                    <a:cubicBezTo>
                      <a:pt x="385" y="44"/>
                      <a:pt x="348" y="42"/>
                      <a:pt x="311" y="45"/>
                    </a:cubicBezTo>
                    <a:cubicBezTo>
                      <a:pt x="272" y="48"/>
                      <a:pt x="233" y="47"/>
                      <a:pt x="193" y="48"/>
                    </a:cubicBezTo>
                    <a:cubicBezTo>
                      <a:pt x="174" y="49"/>
                      <a:pt x="154" y="46"/>
                      <a:pt x="134" y="47"/>
                    </a:cubicBezTo>
                    <a:cubicBezTo>
                      <a:pt x="100" y="47"/>
                      <a:pt x="65" y="34"/>
                      <a:pt x="32" y="51"/>
                    </a:cubicBezTo>
                    <a:cubicBezTo>
                      <a:pt x="24" y="55"/>
                      <a:pt x="7" y="43"/>
                      <a:pt x="8" y="64"/>
                    </a:cubicBezTo>
                    <a:cubicBezTo>
                      <a:pt x="5" y="50"/>
                      <a:pt x="3" y="35"/>
                      <a:pt x="0" y="21"/>
                    </a:cubicBezTo>
                    <a:cubicBezTo>
                      <a:pt x="4" y="6"/>
                      <a:pt x="20" y="8"/>
                      <a:pt x="29" y="0"/>
                    </a:cubicBezTo>
                    <a:close/>
                  </a:path>
                </a:pathLst>
              </a:custGeom>
              <a:solidFill>
                <a:srgbClr val="8CBFD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9" name="Freeform 598">
                <a:extLst>
                  <a:ext uri="{FF2B5EF4-FFF2-40B4-BE49-F238E27FC236}">
                    <a16:creationId xmlns:a16="http://schemas.microsoft.com/office/drawing/2014/main" id="{A4661BB2-9092-4A07-80B6-4423402AF86D}"/>
                  </a:ext>
                </a:extLst>
              </p:cNvPr>
              <p:cNvSpPr>
                <a:spLocks/>
              </p:cNvSpPr>
              <p:nvPr/>
            </p:nvSpPr>
            <p:spPr bwMode="auto">
              <a:xfrm>
                <a:off x="1055" y="3420"/>
                <a:ext cx="293" cy="52"/>
              </a:xfrm>
              <a:custGeom>
                <a:avLst/>
                <a:gdLst>
                  <a:gd name="T0" fmla="*/ 253 w 260"/>
                  <a:gd name="T1" fmla="*/ 4 h 46"/>
                  <a:gd name="T2" fmla="*/ 260 w 260"/>
                  <a:gd name="T3" fmla="*/ 7 h 46"/>
                  <a:gd name="T4" fmla="*/ 259 w 260"/>
                  <a:gd name="T5" fmla="*/ 12 h 46"/>
                  <a:gd name="T6" fmla="*/ 237 w 260"/>
                  <a:gd name="T7" fmla="*/ 34 h 46"/>
                  <a:gd name="T8" fmla="*/ 204 w 260"/>
                  <a:gd name="T9" fmla="*/ 41 h 46"/>
                  <a:gd name="T10" fmla="*/ 184 w 260"/>
                  <a:gd name="T11" fmla="*/ 46 h 46"/>
                  <a:gd name="T12" fmla="*/ 177 w 260"/>
                  <a:gd name="T13" fmla="*/ 44 h 46"/>
                  <a:gd name="T14" fmla="*/ 129 w 260"/>
                  <a:gd name="T15" fmla="*/ 35 h 46"/>
                  <a:gd name="T16" fmla="*/ 109 w 260"/>
                  <a:gd name="T17" fmla="*/ 36 h 46"/>
                  <a:gd name="T18" fmla="*/ 101 w 260"/>
                  <a:gd name="T19" fmla="*/ 36 h 46"/>
                  <a:gd name="T20" fmla="*/ 50 w 260"/>
                  <a:gd name="T21" fmla="*/ 39 h 46"/>
                  <a:gd name="T22" fmla="*/ 17 w 260"/>
                  <a:gd name="T23" fmla="*/ 38 h 46"/>
                  <a:gd name="T24" fmla="*/ 5 w 260"/>
                  <a:gd name="T25" fmla="*/ 27 h 46"/>
                  <a:gd name="T26" fmla="*/ 0 w 260"/>
                  <a:gd name="T27" fmla="*/ 14 h 46"/>
                  <a:gd name="T28" fmla="*/ 27 w 260"/>
                  <a:gd name="T29" fmla="*/ 11 h 46"/>
                  <a:gd name="T30" fmla="*/ 65 w 260"/>
                  <a:gd name="T31" fmla="*/ 8 h 46"/>
                  <a:gd name="T32" fmla="*/ 212 w 260"/>
                  <a:gd name="T33" fmla="*/ 4 h 46"/>
                  <a:gd name="T34" fmla="*/ 253 w 260"/>
                  <a:gd name="T35" fmla="*/ 4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0" h="46">
                    <a:moveTo>
                      <a:pt x="253" y="4"/>
                    </a:moveTo>
                    <a:cubicBezTo>
                      <a:pt x="255" y="5"/>
                      <a:pt x="258" y="5"/>
                      <a:pt x="260" y="7"/>
                    </a:cubicBezTo>
                    <a:cubicBezTo>
                      <a:pt x="260" y="8"/>
                      <a:pt x="260" y="11"/>
                      <a:pt x="259" y="12"/>
                    </a:cubicBezTo>
                    <a:cubicBezTo>
                      <a:pt x="242" y="9"/>
                      <a:pt x="250" y="33"/>
                      <a:pt x="237" y="34"/>
                    </a:cubicBezTo>
                    <a:cubicBezTo>
                      <a:pt x="226" y="35"/>
                      <a:pt x="215" y="35"/>
                      <a:pt x="204" y="41"/>
                    </a:cubicBezTo>
                    <a:cubicBezTo>
                      <a:pt x="197" y="41"/>
                      <a:pt x="187" y="28"/>
                      <a:pt x="184" y="46"/>
                    </a:cubicBezTo>
                    <a:cubicBezTo>
                      <a:pt x="182" y="45"/>
                      <a:pt x="179" y="45"/>
                      <a:pt x="177" y="44"/>
                    </a:cubicBezTo>
                    <a:cubicBezTo>
                      <a:pt x="162" y="36"/>
                      <a:pt x="147" y="26"/>
                      <a:pt x="129" y="35"/>
                    </a:cubicBezTo>
                    <a:cubicBezTo>
                      <a:pt x="122" y="37"/>
                      <a:pt x="116" y="37"/>
                      <a:pt x="109" y="36"/>
                    </a:cubicBezTo>
                    <a:cubicBezTo>
                      <a:pt x="106" y="36"/>
                      <a:pt x="104" y="36"/>
                      <a:pt x="101" y="36"/>
                    </a:cubicBezTo>
                    <a:cubicBezTo>
                      <a:pt x="84" y="32"/>
                      <a:pt x="67" y="36"/>
                      <a:pt x="50" y="39"/>
                    </a:cubicBezTo>
                    <a:cubicBezTo>
                      <a:pt x="39" y="41"/>
                      <a:pt x="29" y="36"/>
                      <a:pt x="17" y="38"/>
                    </a:cubicBezTo>
                    <a:cubicBezTo>
                      <a:pt x="11" y="40"/>
                      <a:pt x="8" y="32"/>
                      <a:pt x="5" y="27"/>
                    </a:cubicBezTo>
                    <a:cubicBezTo>
                      <a:pt x="4" y="22"/>
                      <a:pt x="0" y="19"/>
                      <a:pt x="0" y="14"/>
                    </a:cubicBezTo>
                    <a:cubicBezTo>
                      <a:pt x="8" y="5"/>
                      <a:pt x="19" y="11"/>
                      <a:pt x="27" y="11"/>
                    </a:cubicBezTo>
                    <a:cubicBezTo>
                      <a:pt x="40" y="11"/>
                      <a:pt x="52" y="10"/>
                      <a:pt x="65" y="8"/>
                    </a:cubicBezTo>
                    <a:cubicBezTo>
                      <a:pt x="114" y="3"/>
                      <a:pt x="163" y="7"/>
                      <a:pt x="212" y="4"/>
                    </a:cubicBezTo>
                    <a:cubicBezTo>
                      <a:pt x="225" y="3"/>
                      <a:pt x="239" y="0"/>
                      <a:pt x="253" y="4"/>
                    </a:cubicBezTo>
                    <a:close/>
                  </a:path>
                </a:pathLst>
              </a:custGeom>
              <a:solidFill>
                <a:srgbClr val="74B4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0" name="Freeform 599">
                <a:extLst>
                  <a:ext uri="{FF2B5EF4-FFF2-40B4-BE49-F238E27FC236}">
                    <a16:creationId xmlns:a16="http://schemas.microsoft.com/office/drawing/2014/main" id="{AA4F5736-33A0-4757-903E-B2574EE98CA2}"/>
                  </a:ext>
                </a:extLst>
              </p:cNvPr>
              <p:cNvSpPr>
                <a:spLocks/>
              </p:cNvSpPr>
              <p:nvPr/>
            </p:nvSpPr>
            <p:spPr bwMode="auto">
              <a:xfrm>
                <a:off x="1442" y="3345"/>
                <a:ext cx="182" cy="45"/>
              </a:xfrm>
              <a:custGeom>
                <a:avLst/>
                <a:gdLst>
                  <a:gd name="T0" fmla="*/ 13 w 162"/>
                  <a:gd name="T1" fmla="*/ 39 h 40"/>
                  <a:gd name="T2" fmla="*/ 18 w 162"/>
                  <a:gd name="T3" fmla="*/ 31 h 40"/>
                  <a:gd name="T4" fmla="*/ 25 w 162"/>
                  <a:gd name="T5" fmla="*/ 21 h 40"/>
                  <a:gd name="T6" fmla="*/ 13 w 162"/>
                  <a:gd name="T7" fmla="*/ 13 h 40"/>
                  <a:gd name="T8" fmla="*/ 2 w 162"/>
                  <a:gd name="T9" fmla="*/ 11 h 40"/>
                  <a:gd name="T10" fmla="*/ 14 w 162"/>
                  <a:gd name="T11" fmla="*/ 2 h 40"/>
                  <a:gd name="T12" fmla="*/ 130 w 162"/>
                  <a:gd name="T13" fmla="*/ 1 h 40"/>
                  <a:gd name="T14" fmla="*/ 153 w 162"/>
                  <a:gd name="T15" fmla="*/ 0 h 40"/>
                  <a:gd name="T16" fmla="*/ 162 w 162"/>
                  <a:gd name="T17" fmla="*/ 27 h 40"/>
                  <a:gd name="T18" fmla="*/ 123 w 162"/>
                  <a:gd name="T19" fmla="*/ 30 h 40"/>
                  <a:gd name="T20" fmla="*/ 35 w 162"/>
                  <a:gd name="T21" fmla="*/ 39 h 40"/>
                  <a:gd name="T22" fmla="*/ 13 w 162"/>
                  <a:gd name="T23" fmla="*/ 39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2" h="40">
                    <a:moveTo>
                      <a:pt x="13" y="39"/>
                    </a:moveTo>
                    <a:cubicBezTo>
                      <a:pt x="13" y="36"/>
                      <a:pt x="14" y="33"/>
                      <a:pt x="18" y="31"/>
                    </a:cubicBezTo>
                    <a:cubicBezTo>
                      <a:pt x="23" y="30"/>
                      <a:pt x="28" y="26"/>
                      <a:pt x="25" y="21"/>
                    </a:cubicBezTo>
                    <a:cubicBezTo>
                      <a:pt x="23" y="17"/>
                      <a:pt x="18" y="12"/>
                      <a:pt x="13" y="13"/>
                    </a:cubicBezTo>
                    <a:cubicBezTo>
                      <a:pt x="9" y="13"/>
                      <a:pt x="3" y="20"/>
                      <a:pt x="2" y="11"/>
                    </a:cubicBezTo>
                    <a:cubicBezTo>
                      <a:pt x="0" y="2"/>
                      <a:pt x="9" y="4"/>
                      <a:pt x="14" y="2"/>
                    </a:cubicBezTo>
                    <a:cubicBezTo>
                      <a:pt x="53" y="8"/>
                      <a:pt x="91" y="3"/>
                      <a:pt x="130" y="1"/>
                    </a:cubicBezTo>
                    <a:cubicBezTo>
                      <a:pt x="137" y="0"/>
                      <a:pt x="145" y="0"/>
                      <a:pt x="153" y="0"/>
                    </a:cubicBezTo>
                    <a:cubicBezTo>
                      <a:pt x="157" y="9"/>
                      <a:pt x="159" y="18"/>
                      <a:pt x="162" y="27"/>
                    </a:cubicBezTo>
                    <a:cubicBezTo>
                      <a:pt x="150" y="37"/>
                      <a:pt x="136" y="29"/>
                      <a:pt x="123" y="30"/>
                    </a:cubicBezTo>
                    <a:cubicBezTo>
                      <a:pt x="94" y="32"/>
                      <a:pt x="64" y="32"/>
                      <a:pt x="35" y="39"/>
                    </a:cubicBezTo>
                    <a:cubicBezTo>
                      <a:pt x="28" y="40"/>
                      <a:pt x="20" y="39"/>
                      <a:pt x="13" y="39"/>
                    </a:cubicBezTo>
                    <a:close/>
                  </a:path>
                </a:pathLst>
              </a:custGeom>
              <a:solidFill>
                <a:srgbClr val="6BB0C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1" name="Freeform 600">
                <a:extLst>
                  <a:ext uri="{FF2B5EF4-FFF2-40B4-BE49-F238E27FC236}">
                    <a16:creationId xmlns:a16="http://schemas.microsoft.com/office/drawing/2014/main" id="{DF08E277-EC3C-4DDE-9526-4632416713A5}"/>
                  </a:ext>
                </a:extLst>
              </p:cNvPr>
              <p:cNvSpPr>
                <a:spLocks/>
              </p:cNvSpPr>
              <p:nvPr/>
            </p:nvSpPr>
            <p:spPr bwMode="auto">
              <a:xfrm>
                <a:off x="683" y="3417"/>
                <a:ext cx="212" cy="64"/>
              </a:xfrm>
              <a:custGeom>
                <a:avLst/>
                <a:gdLst>
                  <a:gd name="T0" fmla="*/ 0 w 188"/>
                  <a:gd name="T1" fmla="*/ 43 h 57"/>
                  <a:gd name="T2" fmla="*/ 49 w 188"/>
                  <a:gd name="T3" fmla="*/ 25 h 57"/>
                  <a:gd name="T4" fmla="*/ 12 w 188"/>
                  <a:gd name="T5" fmla="*/ 19 h 57"/>
                  <a:gd name="T6" fmla="*/ 43 w 188"/>
                  <a:gd name="T7" fmla="*/ 17 h 57"/>
                  <a:gd name="T8" fmla="*/ 78 w 188"/>
                  <a:gd name="T9" fmla="*/ 15 h 57"/>
                  <a:gd name="T10" fmla="*/ 106 w 188"/>
                  <a:gd name="T11" fmla="*/ 21 h 57"/>
                  <a:gd name="T12" fmla="*/ 115 w 188"/>
                  <a:gd name="T13" fmla="*/ 23 h 57"/>
                  <a:gd name="T14" fmla="*/ 188 w 188"/>
                  <a:gd name="T15" fmla="*/ 15 h 57"/>
                  <a:gd name="T16" fmla="*/ 154 w 188"/>
                  <a:gd name="T17" fmla="*/ 24 h 57"/>
                  <a:gd name="T18" fmla="*/ 123 w 188"/>
                  <a:gd name="T19" fmla="*/ 34 h 57"/>
                  <a:gd name="T20" fmla="*/ 125 w 188"/>
                  <a:gd name="T21" fmla="*/ 36 h 57"/>
                  <a:gd name="T22" fmla="*/ 128 w 188"/>
                  <a:gd name="T23" fmla="*/ 39 h 57"/>
                  <a:gd name="T24" fmla="*/ 109 w 188"/>
                  <a:gd name="T25" fmla="*/ 54 h 57"/>
                  <a:gd name="T26" fmla="*/ 52 w 188"/>
                  <a:gd name="T27" fmla="*/ 51 h 57"/>
                  <a:gd name="T28" fmla="*/ 48 w 188"/>
                  <a:gd name="T29" fmla="*/ 51 h 57"/>
                  <a:gd name="T30" fmla="*/ 0 w 188"/>
                  <a:gd name="T31" fmla="*/ 43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8" h="57">
                    <a:moveTo>
                      <a:pt x="0" y="43"/>
                    </a:moveTo>
                    <a:cubicBezTo>
                      <a:pt x="16" y="37"/>
                      <a:pt x="36" y="43"/>
                      <a:pt x="49" y="25"/>
                    </a:cubicBezTo>
                    <a:cubicBezTo>
                      <a:pt x="37" y="19"/>
                      <a:pt x="23" y="28"/>
                      <a:pt x="12" y="19"/>
                    </a:cubicBezTo>
                    <a:cubicBezTo>
                      <a:pt x="22" y="13"/>
                      <a:pt x="31" y="11"/>
                      <a:pt x="43" y="17"/>
                    </a:cubicBezTo>
                    <a:cubicBezTo>
                      <a:pt x="53" y="21"/>
                      <a:pt x="66" y="16"/>
                      <a:pt x="78" y="15"/>
                    </a:cubicBezTo>
                    <a:cubicBezTo>
                      <a:pt x="88" y="15"/>
                      <a:pt x="98" y="13"/>
                      <a:pt x="106" y="21"/>
                    </a:cubicBezTo>
                    <a:cubicBezTo>
                      <a:pt x="108" y="23"/>
                      <a:pt x="111" y="26"/>
                      <a:pt x="115" y="23"/>
                    </a:cubicBezTo>
                    <a:cubicBezTo>
                      <a:pt x="137" y="0"/>
                      <a:pt x="163" y="12"/>
                      <a:pt x="188" y="15"/>
                    </a:cubicBezTo>
                    <a:cubicBezTo>
                      <a:pt x="177" y="18"/>
                      <a:pt x="169" y="36"/>
                      <a:pt x="154" y="24"/>
                    </a:cubicBezTo>
                    <a:cubicBezTo>
                      <a:pt x="147" y="35"/>
                      <a:pt x="136" y="37"/>
                      <a:pt x="123" y="34"/>
                    </a:cubicBezTo>
                    <a:cubicBezTo>
                      <a:pt x="124" y="36"/>
                      <a:pt x="125" y="35"/>
                      <a:pt x="125" y="36"/>
                    </a:cubicBezTo>
                    <a:cubicBezTo>
                      <a:pt x="126" y="37"/>
                      <a:pt x="127" y="37"/>
                      <a:pt x="128" y="39"/>
                    </a:cubicBezTo>
                    <a:cubicBezTo>
                      <a:pt x="129" y="54"/>
                      <a:pt x="125" y="57"/>
                      <a:pt x="109" y="54"/>
                    </a:cubicBezTo>
                    <a:cubicBezTo>
                      <a:pt x="91" y="49"/>
                      <a:pt x="71" y="45"/>
                      <a:pt x="52" y="51"/>
                    </a:cubicBezTo>
                    <a:cubicBezTo>
                      <a:pt x="51" y="51"/>
                      <a:pt x="50" y="51"/>
                      <a:pt x="48" y="51"/>
                    </a:cubicBezTo>
                    <a:cubicBezTo>
                      <a:pt x="33" y="53"/>
                      <a:pt x="7" y="48"/>
                      <a:pt x="0" y="43"/>
                    </a:cubicBezTo>
                    <a:close/>
                  </a:path>
                </a:pathLst>
              </a:custGeom>
              <a:solidFill>
                <a:srgbClr val="7FBD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2" name="Freeform 601">
                <a:extLst>
                  <a:ext uri="{FF2B5EF4-FFF2-40B4-BE49-F238E27FC236}">
                    <a16:creationId xmlns:a16="http://schemas.microsoft.com/office/drawing/2014/main" id="{CA21BDB5-28E0-48E9-91CC-95E575BAC9E9}"/>
                  </a:ext>
                </a:extLst>
              </p:cNvPr>
              <p:cNvSpPr>
                <a:spLocks/>
              </p:cNvSpPr>
              <p:nvPr/>
            </p:nvSpPr>
            <p:spPr bwMode="auto">
              <a:xfrm>
                <a:off x="816" y="3427"/>
                <a:ext cx="249" cy="48"/>
              </a:xfrm>
              <a:custGeom>
                <a:avLst/>
                <a:gdLst>
                  <a:gd name="T0" fmla="*/ 6 w 222"/>
                  <a:gd name="T1" fmla="*/ 30 h 43"/>
                  <a:gd name="T2" fmla="*/ 3 w 222"/>
                  <a:gd name="T3" fmla="*/ 23 h 43"/>
                  <a:gd name="T4" fmla="*/ 36 w 222"/>
                  <a:gd name="T5" fmla="*/ 10 h 43"/>
                  <a:gd name="T6" fmla="*/ 70 w 222"/>
                  <a:gd name="T7" fmla="*/ 6 h 43"/>
                  <a:gd name="T8" fmla="*/ 190 w 222"/>
                  <a:gd name="T9" fmla="*/ 2 h 43"/>
                  <a:gd name="T10" fmla="*/ 214 w 222"/>
                  <a:gd name="T11" fmla="*/ 10 h 43"/>
                  <a:gd name="T12" fmla="*/ 222 w 222"/>
                  <a:gd name="T13" fmla="*/ 18 h 43"/>
                  <a:gd name="T14" fmla="*/ 203 w 222"/>
                  <a:gd name="T15" fmla="*/ 33 h 43"/>
                  <a:gd name="T16" fmla="*/ 149 w 222"/>
                  <a:gd name="T17" fmla="*/ 25 h 43"/>
                  <a:gd name="T18" fmla="*/ 110 w 222"/>
                  <a:gd name="T19" fmla="*/ 19 h 43"/>
                  <a:gd name="T20" fmla="*/ 78 w 222"/>
                  <a:gd name="T21" fmla="*/ 30 h 43"/>
                  <a:gd name="T22" fmla="*/ 78 w 222"/>
                  <a:gd name="T23" fmla="*/ 30 h 43"/>
                  <a:gd name="T24" fmla="*/ 6 w 222"/>
                  <a:gd name="T25" fmla="*/ 3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22" h="43">
                    <a:moveTo>
                      <a:pt x="6" y="30"/>
                    </a:moveTo>
                    <a:cubicBezTo>
                      <a:pt x="6" y="27"/>
                      <a:pt x="0" y="23"/>
                      <a:pt x="3" y="23"/>
                    </a:cubicBezTo>
                    <a:cubicBezTo>
                      <a:pt x="16" y="22"/>
                      <a:pt x="28" y="22"/>
                      <a:pt x="36" y="10"/>
                    </a:cubicBezTo>
                    <a:cubicBezTo>
                      <a:pt x="49" y="22"/>
                      <a:pt x="58" y="0"/>
                      <a:pt x="70" y="6"/>
                    </a:cubicBezTo>
                    <a:cubicBezTo>
                      <a:pt x="110" y="0"/>
                      <a:pt x="150" y="4"/>
                      <a:pt x="190" y="2"/>
                    </a:cubicBezTo>
                    <a:cubicBezTo>
                      <a:pt x="197" y="6"/>
                      <a:pt x="207" y="2"/>
                      <a:pt x="214" y="10"/>
                    </a:cubicBezTo>
                    <a:cubicBezTo>
                      <a:pt x="219" y="10"/>
                      <a:pt x="222" y="13"/>
                      <a:pt x="222" y="18"/>
                    </a:cubicBezTo>
                    <a:cubicBezTo>
                      <a:pt x="219" y="28"/>
                      <a:pt x="217" y="40"/>
                      <a:pt x="203" y="33"/>
                    </a:cubicBezTo>
                    <a:cubicBezTo>
                      <a:pt x="186" y="24"/>
                      <a:pt x="167" y="27"/>
                      <a:pt x="149" y="25"/>
                    </a:cubicBezTo>
                    <a:cubicBezTo>
                      <a:pt x="136" y="23"/>
                      <a:pt x="123" y="24"/>
                      <a:pt x="110" y="19"/>
                    </a:cubicBezTo>
                    <a:cubicBezTo>
                      <a:pt x="97" y="13"/>
                      <a:pt x="91" y="31"/>
                      <a:pt x="78" y="30"/>
                    </a:cubicBezTo>
                    <a:cubicBezTo>
                      <a:pt x="78" y="30"/>
                      <a:pt x="78" y="30"/>
                      <a:pt x="78" y="30"/>
                    </a:cubicBezTo>
                    <a:cubicBezTo>
                      <a:pt x="54" y="30"/>
                      <a:pt x="30" y="43"/>
                      <a:pt x="6" y="30"/>
                    </a:cubicBezTo>
                    <a:close/>
                  </a:path>
                </a:pathLst>
              </a:custGeom>
              <a:solidFill>
                <a:srgbClr val="66AC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3" name="Freeform 602">
                <a:extLst>
                  <a:ext uri="{FF2B5EF4-FFF2-40B4-BE49-F238E27FC236}">
                    <a16:creationId xmlns:a16="http://schemas.microsoft.com/office/drawing/2014/main" id="{59C4998B-2D44-4321-9E02-6A7F32006E84}"/>
                  </a:ext>
                </a:extLst>
              </p:cNvPr>
              <p:cNvSpPr>
                <a:spLocks/>
              </p:cNvSpPr>
              <p:nvPr/>
            </p:nvSpPr>
            <p:spPr bwMode="auto">
              <a:xfrm>
                <a:off x="1623" y="3337"/>
                <a:ext cx="266" cy="43"/>
              </a:xfrm>
              <a:custGeom>
                <a:avLst/>
                <a:gdLst>
                  <a:gd name="T0" fmla="*/ 104 w 237"/>
                  <a:gd name="T1" fmla="*/ 2 h 38"/>
                  <a:gd name="T2" fmla="*/ 86 w 237"/>
                  <a:gd name="T3" fmla="*/ 19 h 38"/>
                  <a:gd name="T4" fmla="*/ 114 w 237"/>
                  <a:gd name="T5" fmla="*/ 27 h 38"/>
                  <a:gd name="T6" fmla="*/ 124 w 237"/>
                  <a:gd name="T7" fmla="*/ 25 h 38"/>
                  <a:gd name="T8" fmla="*/ 161 w 237"/>
                  <a:gd name="T9" fmla="*/ 24 h 38"/>
                  <a:gd name="T10" fmla="*/ 207 w 237"/>
                  <a:gd name="T11" fmla="*/ 21 h 38"/>
                  <a:gd name="T12" fmla="*/ 237 w 237"/>
                  <a:gd name="T13" fmla="*/ 26 h 38"/>
                  <a:gd name="T14" fmla="*/ 195 w 237"/>
                  <a:gd name="T15" fmla="*/ 33 h 38"/>
                  <a:gd name="T16" fmla="*/ 65 w 237"/>
                  <a:gd name="T17" fmla="*/ 36 h 38"/>
                  <a:gd name="T18" fmla="*/ 40 w 237"/>
                  <a:gd name="T19" fmla="*/ 34 h 38"/>
                  <a:gd name="T20" fmla="*/ 62 w 237"/>
                  <a:gd name="T21" fmla="*/ 14 h 38"/>
                  <a:gd name="T22" fmla="*/ 0 w 237"/>
                  <a:gd name="T23" fmla="*/ 7 h 38"/>
                  <a:gd name="T24" fmla="*/ 104 w 237"/>
                  <a:gd name="T25" fmla="*/ 2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7" h="38">
                    <a:moveTo>
                      <a:pt x="104" y="2"/>
                    </a:moveTo>
                    <a:cubicBezTo>
                      <a:pt x="97" y="6"/>
                      <a:pt x="87" y="8"/>
                      <a:pt x="86" y="19"/>
                    </a:cubicBezTo>
                    <a:cubicBezTo>
                      <a:pt x="97" y="17"/>
                      <a:pt x="102" y="34"/>
                      <a:pt x="114" y="27"/>
                    </a:cubicBezTo>
                    <a:cubicBezTo>
                      <a:pt x="117" y="26"/>
                      <a:pt x="122" y="27"/>
                      <a:pt x="124" y="25"/>
                    </a:cubicBezTo>
                    <a:cubicBezTo>
                      <a:pt x="136" y="15"/>
                      <a:pt x="148" y="22"/>
                      <a:pt x="161" y="24"/>
                    </a:cubicBezTo>
                    <a:cubicBezTo>
                      <a:pt x="176" y="26"/>
                      <a:pt x="192" y="29"/>
                      <a:pt x="207" y="21"/>
                    </a:cubicBezTo>
                    <a:cubicBezTo>
                      <a:pt x="217" y="16"/>
                      <a:pt x="226" y="26"/>
                      <a:pt x="237" y="26"/>
                    </a:cubicBezTo>
                    <a:cubicBezTo>
                      <a:pt x="224" y="38"/>
                      <a:pt x="208" y="35"/>
                      <a:pt x="195" y="33"/>
                    </a:cubicBezTo>
                    <a:cubicBezTo>
                      <a:pt x="151" y="28"/>
                      <a:pt x="108" y="34"/>
                      <a:pt x="65" y="36"/>
                    </a:cubicBezTo>
                    <a:cubicBezTo>
                      <a:pt x="56" y="37"/>
                      <a:pt x="49" y="32"/>
                      <a:pt x="40" y="34"/>
                    </a:cubicBezTo>
                    <a:cubicBezTo>
                      <a:pt x="42" y="21"/>
                      <a:pt x="58" y="25"/>
                      <a:pt x="62" y="14"/>
                    </a:cubicBezTo>
                    <a:cubicBezTo>
                      <a:pt x="40" y="19"/>
                      <a:pt x="19" y="25"/>
                      <a:pt x="0" y="7"/>
                    </a:cubicBezTo>
                    <a:cubicBezTo>
                      <a:pt x="35" y="5"/>
                      <a:pt x="69" y="0"/>
                      <a:pt x="104" y="2"/>
                    </a:cubicBezTo>
                    <a:close/>
                  </a:path>
                </a:pathLst>
              </a:custGeom>
              <a:solidFill>
                <a:srgbClr val="73B3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4" name="Freeform 603">
                <a:extLst>
                  <a:ext uri="{FF2B5EF4-FFF2-40B4-BE49-F238E27FC236}">
                    <a16:creationId xmlns:a16="http://schemas.microsoft.com/office/drawing/2014/main" id="{6B2F9E3A-4290-4ECB-B8CE-1664F300202F}"/>
                  </a:ext>
                </a:extLst>
              </p:cNvPr>
              <p:cNvSpPr>
                <a:spLocks/>
              </p:cNvSpPr>
              <p:nvPr/>
            </p:nvSpPr>
            <p:spPr bwMode="auto">
              <a:xfrm>
                <a:off x="1612" y="3343"/>
                <a:ext cx="95" cy="40"/>
              </a:xfrm>
              <a:custGeom>
                <a:avLst/>
                <a:gdLst>
                  <a:gd name="T0" fmla="*/ 10 w 85"/>
                  <a:gd name="T1" fmla="*/ 2 h 36"/>
                  <a:gd name="T2" fmla="*/ 65 w 85"/>
                  <a:gd name="T3" fmla="*/ 5 h 36"/>
                  <a:gd name="T4" fmla="*/ 85 w 85"/>
                  <a:gd name="T5" fmla="*/ 10 h 36"/>
                  <a:gd name="T6" fmla="*/ 50 w 85"/>
                  <a:gd name="T7" fmla="*/ 29 h 36"/>
                  <a:gd name="T8" fmla="*/ 11 w 85"/>
                  <a:gd name="T9" fmla="*/ 29 h 36"/>
                  <a:gd name="T10" fmla="*/ 2 w 85"/>
                  <a:gd name="T11" fmla="*/ 2 h 36"/>
                  <a:gd name="T12" fmla="*/ 10 w 85"/>
                  <a:gd name="T13" fmla="*/ 2 h 36"/>
                </a:gdLst>
                <a:ahLst/>
                <a:cxnLst>
                  <a:cxn ang="0">
                    <a:pos x="T0" y="T1"/>
                  </a:cxn>
                  <a:cxn ang="0">
                    <a:pos x="T2" y="T3"/>
                  </a:cxn>
                  <a:cxn ang="0">
                    <a:pos x="T4" y="T5"/>
                  </a:cxn>
                  <a:cxn ang="0">
                    <a:pos x="T6" y="T7"/>
                  </a:cxn>
                  <a:cxn ang="0">
                    <a:pos x="T8" y="T9"/>
                  </a:cxn>
                  <a:cxn ang="0">
                    <a:pos x="T10" y="T11"/>
                  </a:cxn>
                  <a:cxn ang="0">
                    <a:pos x="T12" y="T13"/>
                  </a:cxn>
                </a:cxnLst>
                <a:rect l="0" t="0" r="r" b="b"/>
                <a:pathLst>
                  <a:path w="85" h="36">
                    <a:moveTo>
                      <a:pt x="10" y="2"/>
                    </a:moveTo>
                    <a:cubicBezTo>
                      <a:pt x="28" y="7"/>
                      <a:pt x="46" y="13"/>
                      <a:pt x="65" y="5"/>
                    </a:cubicBezTo>
                    <a:cubicBezTo>
                      <a:pt x="72" y="2"/>
                      <a:pt x="79" y="0"/>
                      <a:pt x="85" y="10"/>
                    </a:cubicBezTo>
                    <a:cubicBezTo>
                      <a:pt x="73" y="16"/>
                      <a:pt x="62" y="23"/>
                      <a:pt x="50" y="29"/>
                    </a:cubicBezTo>
                    <a:cubicBezTo>
                      <a:pt x="37" y="36"/>
                      <a:pt x="24" y="27"/>
                      <a:pt x="11" y="29"/>
                    </a:cubicBezTo>
                    <a:cubicBezTo>
                      <a:pt x="0" y="23"/>
                      <a:pt x="1" y="12"/>
                      <a:pt x="2" y="2"/>
                    </a:cubicBezTo>
                    <a:cubicBezTo>
                      <a:pt x="5" y="2"/>
                      <a:pt x="7" y="2"/>
                      <a:pt x="10" y="2"/>
                    </a:cubicBezTo>
                    <a:close/>
                  </a:path>
                </a:pathLst>
              </a:custGeom>
              <a:solidFill>
                <a:srgbClr val="449B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5" name="Freeform 604">
                <a:extLst>
                  <a:ext uri="{FF2B5EF4-FFF2-40B4-BE49-F238E27FC236}">
                    <a16:creationId xmlns:a16="http://schemas.microsoft.com/office/drawing/2014/main" id="{D779EA04-6E4F-456D-850D-E01770E619ED}"/>
                  </a:ext>
                </a:extLst>
              </p:cNvPr>
              <p:cNvSpPr>
                <a:spLocks/>
              </p:cNvSpPr>
              <p:nvPr/>
            </p:nvSpPr>
            <p:spPr bwMode="auto">
              <a:xfrm>
                <a:off x="1920" y="3408"/>
                <a:ext cx="143" cy="40"/>
              </a:xfrm>
              <a:custGeom>
                <a:avLst/>
                <a:gdLst>
                  <a:gd name="T0" fmla="*/ 128 w 128"/>
                  <a:gd name="T1" fmla="*/ 11 h 36"/>
                  <a:gd name="T2" fmla="*/ 120 w 128"/>
                  <a:gd name="T3" fmla="*/ 15 h 36"/>
                  <a:gd name="T4" fmla="*/ 40 w 128"/>
                  <a:gd name="T5" fmla="*/ 20 h 36"/>
                  <a:gd name="T6" fmla="*/ 32 w 128"/>
                  <a:gd name="T7" fmla="*/ 20 h 36"/>
                  <a:gd name="T8" fmla="*/ 0 w 128"/>
                  <a:gd name="T9" fmla="*/ 15 h 36"/>
                  <a:gd name="T10" fmla="*/ 0 w 128"/>
                  <a:gd name="T11" fmla="*/ 15 h 36"/>
                  <a:gd name="T12" fmla="*/ 21 w 128"/>
                  <a:gd name="T13" fmla="*/ 9 h 36"/>
                  <a:gd name="T14" fmla="*/ 114 w 128"/>
                  <a:gd name="T15" fmla="*/ 6 h 36"/>
                  <a:gd name="T16" fmla="*/ 128 w 128"/>
                  <a:gd name="T17" fmla="*/ 1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8" h="36">
                    <a:moveTo>
                      <a:pt x="128" y="11"/>
                    </a:moveTo>
                    <a:cubicBezTo>
                      <a:pt x="125" y="11"/>
                      <a:pt x="122" y="12"/>
                      <a:pt x="120" y="15"/>
                    </a:cubicBezTo>
                    <a:cubicBezTo>
                      <a:pt x="94" y="23"/>
                      <a:pt x="67" y="26"/>
                      <a:pt x="40" y="20"/>
                    </a:cubicBezTo>
                    <a:cubicBezTo>
                      <a:pt x="37" y="19"/>
                      <a:pt x="34" y="18"/>
                      <a:pt x="32" y="20"/>
                    </a:cubicBezTo>
                    <a:cubicBezTo>
                      <a:pt x="19" y="36"/>
                      <a:pt x="10" y="25"/>
                      <a:pt x="0" y="15"/>
                    </a:cubicBezTo>
                    <a:cubicBezTo>
                      <a:pt x="0" y="15"/>
                      <a:pt x="0" y="15"/>
                      <a:pt x="0" y="15"/>
                    </a:cubicBezTo>
                    <a:cubicBezTo>
                      <a:pt x="3" y="0"/>
                      <a:pt x="15" y="10"/>
                      <a:pt x="21" y="9"/>
                    </a:cubicBezTo>
                    <a:cubicBezTo>
                      <a:pt x="52" y="7"/>
                      <a:pt x="83" y="7"/>
                      <a:pt x="114" y="6"/>
                    </a:cubicBezTo>
                    <a:cubicBezTo>
                      <a:pt x="119" y="6"/>
                      <a:pt x="125" y="5"/>
                      <a:pt x="128" y="11"/>
                    </a:cubicBezTo>
                    <a:close/>
                  </a:path>
                </a:pathLst>
              </a:custGeom>
              <a:solidFill>
                <a:srgbClr val="97C5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6" name="Freeform 605">
                <a:extLst>
                  <a:ext uri="{FF2B5EF4-FFF2-40B4-BE49-F238E27FC236}">
                    <a16:creationId xmlns:a16="http://schemas.microsoft.com/office/drawing/2014/main" id="{2802E28F-328E-4D43-AC42-3505B50DC56C}"/>
                  </a:ext>
                </a:extLst>
              </p:cNvPr>
              <p:cNvSpPr>
                <a:spLocks/>
              </p:cNvSpPr>
              <p:nvPr/>
            </p:nvSpPr>
            <p:spPr bwMode="auto">
              <a:xfrm>
                <a:off x="2095" y="3335"/>
                <a:ext cx="153" cy="33"/>
              </a:xfrm>
              <a:custGeom>
                <a:avLst/>
                <a:gdLst>
                  <a:gd name="T0" fmla="*/ 0 w 136"/>
                  <a:gd name="T1" fmla="*/ 20 h 30"/>
                  <a:gd name="T2" fmla="*/ 44 w 136"/>
                  <a:gd name="T3" fmla="*/ 13 h 30"/>
                  <a:gd name="T4" fmla="*/ 110 w 136"/>
                  <a:gd name="T5" fmla="*/ 4 h 30"/>
                  <a:gd name="T6" fmla="*/ 136 w 136"/>
                  <a:gd name="T7" fmla="*/ 12 h 30"/>
                  <a:gd name="T8" fmla="*/ 62 w 136"/>
                  <a:gd name="T9" fmla="*/ 26 h 30"/>
                  <a:gd name="T10" fmla="*/ 29 w 136"/>
                  <a:gd name="T11" fmla="*/ 23 h 30"/>
                  <a:gd name="T12" fmla="*/ 0 w 136"/>
                  <a:gd name="T13" fmla="*/ 20 h 30"/>
                </a:gdLst>
                <a:ahLst/>
                <a:cxnLst>
                  <a:cxn ang="0">
                    <a:pos x="T0" y="T1"/>
                  </a:cxn>
                  <a:cxn ang="0">
                    <a:pos x="T2" y="T3"/>
                  </a:cxn>
                  <a:cxn ang="0">
                    <a:pos x="T4" y="T5"/>
                  </a:cxn>
                  <a:cxn ang="0">
                    <a:pos x="T6" y="T7"/>
                  </a:cxn>
                  <a:cxn ang="0">
                    <a:pos x="T8" y="T9"/>
                  </a:cxn>
                  <a:cxn ang="0">
                    <a:pos x="T10" y="T11"/>
                  </a:cxn>
                  <a:cxn ang="0">
                    <a:pos x="T12" y="T13"/>
                  </a:cxn>
                </a:cxnLst>
                <a:rect l="0" t="0" r="r" b="b"/>
                <a:pathLst>
                  <a:path w="136" h="30">
                    <a:moveTo>
                      <a:pt x="0" y="20"/>
                    </a:moveTo>
                    <a:cubicBezTo>
                      <a:pt x="13" y="10"/>
                      <a:pt x="29" y="21"/>
                      <a:pt x="44" y="13"/>
                    </a:cubicBezTo>
                    <a:cubicBezTo>
                      <a:pt x="64" y="3"/>
                      <a:pt x="88" y="17"/>
                      <a:pt x="110" y="4"/>
                    </a:cubicBezTo>
                    <a:cubicBezTo>
                      <a:pt x="115" y="0"/>
                      <a:pt x="127" y="9"/>
                      <a:pt x="136" y="12"/>
                    </a:cubicBezTo>
                    <a:cubicBezTo>
                      <a:pt x="111" y="17"/>
                      <a:pt x="86" y="13"/>
                      <a:pt x="62" y="26"/>
                    </a:cubicBezTo>
                    <a:cubicBezTo>
                      <a:pt x="53" y="30"/>
                      <a:pt x="40" y="26"/>
                      <a:pt x="29" y="23"/>
                    </a:cubicBezTo>
                    <a:cubicBezTo>
                      <a:pt x="20" y="21"/>
                      <a:pt x="10" y="20"/>
                      <a:pt x="0" y="20"/>
                    </a:cubicBezTo>
                    <a:close/>
                  </a:path>
                </a:pathLst>
              </a:custGeom>
              <a:solidFill>
                <a:srgbClr val="84BC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7" name="Freeform 606">
                <a:extLst>
                  <a:ext uri="{FF2B5EF4-FFF2-40B4-BE49-F238E27FC236}">
                    <a16:creationId xmlns:a16="http://schemas.microsoft.com/office/drawing/2014/main" id="{562D0DB6-45A0-486C-A66F-F750B22731E0}"/>
                  </a:ext>
                </a:extLst>
              </p:cNvPr>
              <p:cNvSpPr>
                <a:spLocks/>
              </p:cNvSpPr>
              <p:nvPr/>
            </p:nvSpPr>
            <p:spPr bwMode="auto">
              <a:xfrm>
                <a:off x="557" y="3428"/>
                <a:ext cx="140" cy="13"/>
              </a:xfrm>
              <a:custGeom>
                <a:avLst/>
                <a:gdLst>
                  <a:gd name="T0" fmla="*/ 124 w 124"/>
                  <a:gd name="T1" fmla="*/ 9 h 12"/>
                  <a:gd name="T2" fmla="*/ 0 w 124"/>
                  <a:gd name="T3" fmla="*/ 9 h 12"/>
                  <a:gd name="T4" fmla="*/ 68 w 124"/>
                  <a:gd name="T5" fmla="*/ 5 h 12"/>
                  <a:gd name="T6" fmla="*/ 115 w 124"/>
                  <a:gd name="T7" fmla="*/ 2 h 12"/>
                  <a:gd name="T8" fmla="*/ 124 w 124"/>
                  <a:gd name="T9" fmla="*/ 9 h 12"/>
                </a:gdLst>
                <a:ahLst/>
                <a:cxnLst>
                  <a:cxn ang="0">
                    <a:pos x="T0" y="T1"/>
                  </a:cxn>
                  <a:cxn ang="0">
                    <a:pos x="T2" y="T3"/>
                  </a:cxn>
                  <a:cxn ang="0">
                    <a:pos x="T4" y="T5"/>
                  </a:cxn>
                  <a:cxn ang="0">
                    <a:pos x="T6" y="T7"/>
                  </a:cxn>
                  <a:cxn ang="0">
                    <a:pos x="T8" y="T9"/>
                  </a:cxn>
                </a:cxnLst>
                <a:rect l="0" t="0" r="r" b="b"/>
                <a:pathLst>
                  <a:path w="124" h="12">
                    <a:moveTo>
                      <a:pt x="124" y="9"/>
                    </a:moveTo>
                    <a:cubicBezTo>
                      <a:pt x="83" y="12"/>
                      <a:pt x="41" y="10"/>
                      <a:pt x="0" y="9"/>
                    </a:cubicBezTo>
                    <a:cubicBezTo>
                      <a:pt x="22" y="0"/>
                      <a:pt x="45" y="7"/>
                      <a:pt x="68" y="5"/>
                    </a:cubicBezTo>
                    <a:cubicBezTo>
                      <a:pt x="84" y="4"/>
                      <a:pt x="99" y="7"/>
                      <a:pt x="115" y="2"/>
                    </a:cubicBezTo>
                    <a:cubicBezTo>
                      <a:pt x="120" y="0"/>
                      <a:pt x="124" y="3"/>
                      <a:pt x="124" y="9"/>
                    </a:cubicBezTo>
                    <a:close/>
                  </a:path>
                </a:pathLst>
              </a:custGeom>
              <a:solidFill>
                <a:srgbClr val="7FBD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16" name="Group 808">
              <a:extLst>
                <a:ext uri="{FF2B5EF4-FFF2-40B4-BE49-F238E27FC236}">
                  <a16:creationId xmlns:a16="http://schemas.microsoft.com/office/drawing/2014/main" id="{B7872FE4-6716-4E99-B4D0-B87FAD802B61}"/>
                </a:ext>
              </a:extLst>
            </p:cNvPr>
            <p:cNvGrpSpPr>
              <a:grpSpLocks/>
            </p:cNvGrpSpPr>
            <p:nvPr/>
          </p:nvGrpSpPr>
          <p:grpSpPr bwMode="auto">
            <a:xfrm>
              <a:off x="188" y="531"/>
              <a:ext cx="2207" cy="3749"/>
              <a:chOff x="188" y="531"/>
              <a:chExt cx="2207" cy="3749"/>
            </a:xfrm>
          </p:grpSpPr>
          <p:sp>
            <p:nvSpPr>
              <p:cNvPr id="128" name="Freeform 608">
                <a:extLst>
                  <a:ext uri="{FF2B5EF4-FFF2-40B4-BE49-F238E27FC236}">
                    <a16:creationId xmlns:a16="http://schemas.microsoft.com/office/drawing/2014/main" id="{6119FBC3-30F0-4D2C-9EFB-0AE78869E3CF}"/>
                  </a:ext>
                </a:extLst>
              </p:cNvPr>
              <p:cNvSpPr>
                <a:spLocks/>
              </p:cNvSpPr>
              <p:nvPr/>
            </p:nvSpPr>
            <p:spPr bwMode="auto">
              <a:xfrm>
                <a:off x="1029" y="3429"/>
                <a:ext cx="99" cy="12"/>
              </a:xfrm>
              <a:custGeom>
                <a:avLst/>
                <a:gdLst>
                  <a:gd name="T0" fmla="*/ 24 w 88"/>
                  <a:gd name="T1" fmla="*/ 8 h 11"/>
                  <a:gd name="T2" fmla="*/ 0 w 88"/>
                  <a:gd name="T3" fmla="*/ 0 h 11"/>
                  <a:gd name="T4" fmla="*/ 88 w 88"/>
                  <a:gd name="T5" fmla="*/ 0 h 11"/>
                  <a:gd name="T6" fmla="*/ 34 w 88"/>
                  <a:gd name="T7" fmla="*/ 5 h 11"/>
                  <a:gd name="T8" fmla="*/ 24 w 88"/>
                  <a:gd name="T9" fmla="*/ 8 h 11"/>
                </a:gdLst>
                <a:ahLst/>
                <a:cxnLst>
                  <a:cxn ang="0">
                    <a:pos x="T0" y="T1"/>
                  </a:cxn>
                  <a:cxn ang="0">
                    <a:pos x="T2" y="T3"/>
                  </a:cxn>
                  <a:cxn ang="0">
                    <a:pos x="T4" y="T5"/>
                  </a:cxn>
                  <a:cxn ang="0">
                    <a:pos x="T6" y="T7"/>
                  </a:cxn>
                  <a:cxn ang="0">
                    <a:pos x="T8" y="T9"/>
                  </a:cxn>
                </a:cxnLst>
                <a:rect l="0" t="0" r="r" b="b"/>
                <a:pathLst>
                  <a:path w="88" h="11">
                    <a:moveTo>
                      <a:pt x="24" y="8"/>
                    </a:moveTo>
                    <a:cubicBezTo>
                      <a:pt x="15" y="8"/>
                      <a:pt x="7" y="5"/>
                      <a:pt x="0" y="0"/>
                    </a:cubicBezTo>
                    <a:cubicBezTo>
                      <a:pt x="29" y="0"/>
                      <a:pt x="59" y="0"/>
                      <a:pt x="88" y="0"/>
                    </a:cubicBezTo>
                    <a:cubicBezTo>
                      <a:pt x="71" y="11"/>
                      <a:pt x="52" y="6"/>
                      <a:pt x="34" y="5"/>
                    </a:cubicBezTo>
                    <a:cubicBezTo>
                      <a:pt x="30" y="5"/>
                      <a:pt x="27" y="4"/>
                      <a:pt x="24" y="8"/>
                    </a:cubicBezTo>
                    <a:close/>
                  </a:path>
                </a:pathLst>
              </a:custGeom>
              <a:solidFill>
                <a:srgbClr val="9BC8D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9" name="Freeform 609">
                <a:extLst>
                  <a:ext uri="{FF2B5EF4-FFF2-40B4-BE49-F238E27FC236}">
                    <a16:creationId xmlns:a16="http://schemas.microsoft.com/office/drawing/2014/main" id="{6127AED7-9817-45DD-A57E-3630C2318140}"/>
                  </a:ext>
                </a:extLst>
              </p:cNvPr>
              <p:cNvSpPr>
                <a:spLocks/>
              </p:cNvSpPr>
              <p:nvPr/>
            </p:nvSpPr>
            <p:spPr bwMode="auto">
              <a:xfrm>
                <a:off x="361" y="3847"/>
                <a:ext cx="1317" cy="49"/>
              </a:xfrm>
              <a:custGeom>
                <a:avLst/>
                <a:gdLst>
                  <a:gd name="T0" fmla="*/ 7 w 1172"/>
                  <a:gd name="T1" fmla="*/ 24 h 44"/>
                  <a:gd name="T2" fmla="*/ 22 w 1172"/>
                  <a:gd name="T3" fmla="*/ 6 h 44"/>
                  <a:gd name="T4" fmla="*/ 39 w 1172"/>
                  <a:gd name="T5" fmla="*/ 0 h 44"/>
                  <a:gd name="T6" fmla="*/ 169 w 1172"/>
                  <a:gd name="T7" fmla="*/ 6 h 44"/>
                  <a:gd name="T8" fmla="*/ 300 w 1172"/>
                  <a:gd name="T9" fmla="*/ 5 h 44"/>
                  <a:gd name="T10" fmla="*/ 491 w 1172"/>
                  <a:gd name="T11" fmla="*/ 12 h 44"/>
                  <a:gd name="T12" fmla="*/ 585 w 1172"/>
                  <a:gd name="T13" fmla="*/ 13 h 44"/>
                  <a:gd name="T14" fmla="*/ 708 w 1172"/>
                  <a:gd name="T15" fmla="*/ 17 h 44"/>
                  <a:gd name="T16" fmla="*/ 768 w 1172"/>
                  <a:gd name="T17" fmla="*/ 18 h 44"/>
                  <a:gd name="T18" fmla="*/ 895 w 1172"/>
                  <a:gd name="T19" fmla="*/ 16 h 44"/>
                  <a:gd name="T20" fmla="*/ 1088 w 1172"/>
                  <a:gd name="T21" fmla="*/ 16 h 44"/>
                  <a:gd name="T22" fmla="*/ 1131 w 1172"/>
                  <a:gd name="T23" fmla="*/ 21 h 44"/>
                  <a:gd name="T24" fmla="*/ 1147 w 1172"/>
                  <a:gd name="T25" fmla="*/ 16 h 44"/>
                  <a:gd name="T26" fmla="*/ 1149 w 1172"/>
                  <a:gd name="T27" fmla="*/ 17 h 44"/>
                  <a:gd name="T28" fmla="*/ 1170 w 1172"/>
                  <a:gd name="T29" fmla="*/ 29 h 44"/>
                  <a:gd name="T30" fmla="*/ 1148 w 1172"/>
                  <a:gd name="T31" fmla="*/ 37 h 44"/>
                  <a:gd name="T32" fmla="*/ 1115 w 1172"/>
                  <a:gd name="T33" fmla="*/ 40 h 44"/>
                  <a:gd name="T34" fmla="*/ 828 w 1172"/>
                  <a:gd name="T35" fmla="*/ 39 h 44"/>
                  <a:gd name="T36" fmla="*/ 728 w 1172"/>
                  <a:gd name="T37" fmla="*/ 39 h 44"/>
                  <a:gd name="T38" fmla="*/ 624 w 1172"/>
                  <a:gd name="T39" fmla="*/ 37 h 44"/>
                  <a:gd name="T40" fmla="*/ 448 w 1172"/>
                  <a:gd name="T41" fmla="*/ 34 h 44"/>
                  <a:gd name="T42" fmla="*/ 387 w 1172"/>
                  <a:gd name="T43" fmla="*/ 28 h 44"/>
                  <a:gd name="T44" fmla="*/ 349 w 1172"/>
                  <a:gd name="T45" fmla="*/ 32 h 44"/>
                  <a:gd name="T46" fmla="*/ 256 w 1172"/>
                  <a:gd name="T47" fmla="*/ 33 h 44"/>
                  <a:gd name="T48" fmla="*/ 136 w 1172"/>
                  <a:gd name="T49" fmla="*/ 29 h 44"/>
                  <a:gd name="T50" fmla="*/ 103 w 1172"/>
                  <a:gd name="T51" fmla="*/ 28 h 44"/>
                  <a:gd name="T52" fmla="*/ 63 w 1172"/>
                  <a:gd name="T53" fmla="*/ 24 h 44"/>
                  <a:gd name="T54" fmla="*/ 7 w 1172"/>
                  <a:gd name="T55" fmla="*/ 2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172" h="44">
                    <a:moveTo>
                      <a:pt x="7" y="24"/>
                    </a:moveTo>
                    <a:cubicBezTo>
                      <a:pt x="0" y="8"/>
                      <a:pt x="11" y="7"/>
                      <a:pt x="22" y="6"/>
                    </a:cubicBezTo>
                    <a:cubicBezTo>
                      <a:pt x="29" y="6"/>
                      <a:pt x="37" y="12"/>
                      <a:pt x="39" y="0"/>
                    </a:cubicBezTo>
                    <a:cubicBezTo>
                      <a:pt x="82" y="2"/>
                      <a:pt x="126" y="4"/>
                      <a:pt x="169" y="6"/>
                    </a:cubicBezTo>
                    <a:cubicBezTo>
                      <a:pt x="212" y="7"/>
                      <a:pt x="256" y="2"/>
                      <a:pt x="300" y="5"/>
                    </a:cubicBezTo>
                    <a:cubicBezTo>
                      <a:pt x="363" y="10"/>
                      <a:pt x="427" y="5"/>
                      <a:pt x="491" y="12"/>
                    </a:cubicBezTo>
                    <a:cubicBezTo>
                      <a:pt x="522" y="15"/>
                      <a:pt x="554" y="13"/>
                      <a:pt x="585" y="13"/>
                    </a:cubicBezTo>
                    <a:cubicBezTo>
                      <a:pt x="626" y="14"/>
                      <a:pt x="667" y="10"/>
                      <a:pt x="708" y="17"/>
                    </a:cubicBezTo>
                    <a:cubicBezTo>
                      <a:pt x="727" y="20"/>
                      <a:pt x="749" y="20"/>
                      <a:pt x="768" y="18"/>
                    </a:cubicBezTo>
                    <a:cubicBezTo>
                      <a:pt x="811" y="13"/>
                      <a:pt x="853" y="17"/>
                      <a:pt x="895" y="16"/>
                    </a:cubicBezTo>
                    <a:cubicBezTo>
                      <a:pt x="959" y="15"/>
                      <a:pt x="1024" y="16"/>
                      <a:pt x="1088" y="16"/>
                    </a:cubicBezTo>
                    <a:cubicBezTo>
                      <a:pt x="1102" y="16"/>
                      <a:pt x="1117" y="13"/>
                      <a:pt x="1131" y="21"/>
                    </a:cubicBezTo>
                    <a:cubicBezTo>
                      <a:pt x="1137" y="25"/>
                      <a:pt x="1141" y="16"/>
                      <a:pt x="1147" y="16"/>
                    </a:cubicBezTo>
                    <a:cubicBezTo>
                      <a:pt x="1148" y="17"/>
                      <a:pt x="1148" y="17"/>
                      <a:pt x="1149" y="17"/>
                    </a:cubicBezTo>
                    <a:cubicBezTo>
                      <a:pt x="1156" y="21"/>
                      <a:pt x="1172" y="12"/>
                      <a:pt x="1170" y="29"/>
                    </a:cubicBezTo>
                    <a:cubicBezTo>
                      <a:pt x="1168" y="44"/>
                      <a:pt x="1155" y="38"/>
                      <a:pt x="1148" y="37"/>
                    </a:cubicBezTo>
                    <a:cubicBezTo>
                      <a:pt x="1136" y="36"/>
                      <a:pt x="1126" y="42"/>
                      <a:pt x="1115" y="40"/>
                    </a:cubicBezTo>
                    <a:cubicBezTo>
                      <a:pt x="1019" y="42"/>
                      <a:pt x="924" y="41"/>
                      <a:pt x="828" y="39"/>
                    </a:cubicBezTo>
                    <a:cubicBezTo>
                      <a:pt x="795" y="38"/>
                      <a:pt x="761" y="40"/>
                      <a:pt x="728" y="39"/>
                    </a:cubicBezTo>
                    <a:cubicBezTo>
                      <a:pt x="693" y="39"/>
                      <a:pt x="658" y="35"/>
                      <a:pt x="624" y="37"/>
                    </a:cubicBezTo>
                    <a:cubicBezTo>
                      <a:pt x="565" y="42"/>
                      <a:pt x="506" y="37"/>
                      <a:pt x="448" y="34"/>
                    </a:cubicBezTo>
                    <a:cubicBezTo>
                      <a:pt x="428" y="33"/>
                      <a:pt x="408" y="34"/>
                      <a:pt x="387" y="28"/>
                    </a:cubicBezTo>
                    <a:cubicBezTo>
                      <a:pt x="377" y="25"/>
                      <a:pt x="362" y="32"/>
                      <a:pt x="349" y="32"/>
                    </a:cubicBezTo>
                    <a:cubicBezTo>
                      <a:pt x="318" y="32"/>
                      <a:pt x="287" y="35"/>
                      <a:pt x="256" y="33"/>
                    </a:cubicBezTo>
                    <a:cubicBezTo>
                      <a:pt x="216" y="30"/>
                      <a:pt x="176" y="36"/>
                      <a:pt x="136" y="29"/>
                    </a:cubicBezTo>
                    <a:cubicBezTo>
                      <a:pt x="125" y="28"/>
                      <a:pt x="114" y="32"/>
                      <a:pt x="103" y="28"/>
                    </a:cubicBezTo>
                    <a:cubicBezTo>
                      <a:pt x="90" y="22"/>
                      <a:pt x="76" y="28"/>
                      <a:pt x="63" y="24"/>
                    </a:cubicBezTo>
                    <a:cubicBezTo>
                      <a:pt x="44" y="24"/>
                      <a:pt x="26" y="24"/>
                      <a:pt x="7" y="24"/>
                    </a:cubicBezTo>
                    <a:close/>
                  </a:path>
                </a:pathLst>
              </a:custGeom>
              <a:solidFill>
                <a:srgbClr val="56A0B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0" name="Freeform 610">
                <a:extLst>
                  <a:ext uri="{FF2B5EF4-FFF2-40B4-BE49-F238E27FC236}">
                    <a16:creationId xmlns:a16="http://schemas.microsoft.com/office/drawing/2014/main" id="{1A575A10-8AB6-4AD1-BCC9-6226FED3BE41}"/>
                  </a:ext>
                </a:extLst>
              </p:cNvPr>
              <p:cNvSpPr>
                <a:spLocks/>
              </p:cNvSpPr>
              <p:nvPr/>
            </p:nvSpPr>
            <p:spPr bwMode="auto">
              <a:xfrm>
                <a:off x="1738" y="3840"/>
                <a:ext cx="645" cy="53"/>
              </a:xfrm>
              <a:custGeom>
                <a:avLst/>
                <a:gdLst>
                  <a:gd name="T0" fmla="*/ 573 w 574"/>
                  <a:gd name="T1" fmla="*/ 0 h 47"/>
                  <a:gd name="T2" fmla="*/ 555 w 574"/>
                  <a:gd name="T3" fmla="*/ 9 h 47"/>
                  <a:gd name="T4" fmla="*/ 574 w 574"/>
                  <a:gd name="T5" fmla="*/ 27 h 47"/>
                  <a:gd name="T6" fmla="*/ 521 w 574"/>
                  <a:gd name="T7" fmla="*/ 30 h 47"/>
                  <a:gd name="T8" fmla="*/ 343 w 574"/>
                  <a:gd name="T9" fmla="*/ 37 h 47"/>
                  <a:gd name="T10" fmla="*/ 210 w 574"/>
                  <a:gd name="T11" fmla="*/ 41 h 47"/>
                  <a:gd name="T12" fmla="*/ 55 w 574"/>
                  <a:gd name="T13" fmla="*/ 44 h 47"/>
                  <a:gd name="T14" fmla="*/ 10 w 574"/>
                  <a:gd name="T15" fmla="*/ 46 h 47"/>
                  <a:gd name="T16" fmla="*/ 1 w 574"/>
                  <a:gd name="T17" fmla="*/ 36 h 47"/>
                  <a:gd name="T18" fmla="*/ 0 w 574"/>
                  <a:gd name="T19" fmla="*/ 31 h 47"/>
                  <a:gd name="T20" fmla="*/ 7 w 574"/>
                  <a:gd name="T21" fmla="*/ 25 h 47"/>
                  <a:gd name="T22" fmla="*/ 133 w 574"/>
                  <a:gd name="T23" fmla="*/ 22 h 47"/>
                  <a:gd name="T24" fmla="*/ 321 w 574"/>
                  <a:gd name="T25" fmla="*/ 15 h 47"/>
                  <a:gd name="T26" fmla="*/ 406 w 574"/>
                  <a:gd name="T27" fmla="*/ 14 h 47"/>
                  <a:gd name="T28" fmla="*/ 396 w 574"/>
                  <a:gd name="T29" fmla="*/ 21 h 47"/>
                  <a:gd name="T30" fmla="*/ 375 w 574"/>
                  <a:gd name="T31" fmla="*/ 26 h 47"/>
                  <a:gd name="T32" fmla="*/ 413 w 574"/>
                  <a:gd name="T33" fmla="*/ 14 h 47"/>
                  <a:gd name="T34" fmla="*/ 438 w 574"/>
                  <a:gd name="T35" fmla="*/ 14 h 47"/>
                  <a:gd name="T36" fmla="*/ 435 w 574"/>
                  <a:gd name="T37" fmla="*/ 20 h 47"/>
                  <a:gd name="T38" fmla="*/ 442 w 574"/>
                  <a:gd name="T39" fmla="*/ 20 h 47"/>
                  <a:gd name="T40" fmla="*/ 464 w 574"/>
                  <a:gd name="T41" fmla="*/ 17 h 47"/>
                  <a:gd name="T42" fmla="*/ 537 w 574"/>
                  <a:gd name="T43" fmla="*/ 18 h 47"/>
                  <a:gd name="T44" fmla="*/ 513 w 574"/>
                  <a:gd name="T45" fmla="*/ 10 h 47"/>
                  <a:gd name="T46" fmla="*/ 573 w 574"/>
                  <a:gd name="T47"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74" h="47">
                    <a:moveTo>
                      <a:pt x="573" y="0"/>
                    </a:moveTo>
                    <a:cubicBezTo>
                      <a:pt x="571" y="11"/>
                      <a:pt x="562" y="6"/>
                      <a:pt x="555" y="9"/>
                    </a:cubicBezTo>
                    <a:cubicBezTo>
                      <a:pt x="559" y="18"/>
                      <a:pt x="572" y="17"/>
                      <a:pt x="574" y="27"/>
                    </a:cubicBezTo>
                    <a:cubicBezTo>
                      <a:pt x="557" y="33"/>
                      <a:pt x="538" y="31"/>
                      <a:pt x="521" y="30"/>
                    </a:cubicBezTo>
                    <a:cubicBezTo>
                      <a:pt x="462" y="27"/>
                      <a:pt x="403" y="39"/>
                      <a:pt x="343" y="37"/>
                    </a:cubicBezTo>
                    <a:cubicBezTo>
                      <a:pt x="299" y="36"/>
                      <a:pt x="254" y="36"/>
                      <a:pt x="210" y="41"/>
                    </a:cubicBezTo>
                    <a:cubicBezTo>
                      <a:pt x="158" y="47"/>
                      <a:pt x="107" y="39"/>
                      <a:pt x="55" y="44"/>
                    </a:cubicBezTo>
                    <a:cubicBezTo>
                      <a:pt x="40" y="46"/>
                      <a:pt x="25" y="45"/>
                      <a:pt x="10" y="46"/>
                    </a:cubicBezTo>
                    <a:cubicBezTo>
                      <a:pt x="7" y="43"/>
                      <a:pt x="4" y="40"/>
                      <a:pt x="1" y="36"/>
                    </a:cubicBezTo>
                    <a:cubicBezTo>
                      <a:pt x="0" y="34"/>
                      <a:pt x="0" y="33"/>
                      <a:pt x="0" y="31"/>
                    </a:cubicBezTo>
                    <a:cubicBezTo>
                      <a:pt x="0" y="27"/>
                      <a:pt x="1" y="23"/>
                      <a:pt x="7" y="25"/>
                    </a:cubicBezTo>
                    <a:cubicBezTo>
                      <a:pt x="49" y="19"/>
                      <a:pt x="91" y="24"/>
                      <a:pt x="133" y="22"/>
                    </a:cubicBezTo>
                    <a:cubicBezTo>
                      <a:pt x="196" y="18"/>
                      <a:pt x="258" y="16"/>
                      <a:pt x="321" y="15"/>
                    </a:cubicBezTo>
                    <a:cubicBezTo>
                      <a:pt x="349" y="15"/>
                      <a:pt x="378" y="8"/>
                      <a:pt x="406" y="14"/>
                    </a:cubicBezTo>
                    <a:cubicBezTo>
                      <a:pt x="407" y="23"/>
                      <a:pt x="400" y="20"/>
                      <a:pt x="396" y="21"/>
                    </a:cubicBezTo>
                    <a:cubicBezTo>
                      <a:pt x="389" y="23"/>
                      <a:pt x="382" y="21"/>
                      <a:pt x="375" y="26"/>
                    </a:cubicBezTo>
                    <a:cubicBezTo>
                      <a:pt x="388" y="21"/>
                      <a:pt x="404" y="27"/>
                      <a:pt x="413" y="14"/>
                    </a:cubicBezTo>
                    <a:cubicBezTo>
                      <a:pt x="422" y="12"/>
                      <a:pt x="430" y="12"/>
                      <a:pt x="438" y="14"/>
                    </a:cubicBezTo>
                    <a:cubicBezTo>
                      <a:pt x="439" y="17"/>
                      <a:pt x="435" y="19"/>
                      <a:pt x="435" y="20"/>
                    </a:cubicBezTo>
                    <a:cubicBezTo>
                      <a:pt x="437" y="24"/>
                      <a:pt x="439" y="23"/>
                      <a:pt x="442" y="20"/>
                    </a:cubicBezTo>
                    <a:cubicBezTo>
                      <a:pt x="448" y="13"/>
                      <a:pt x="456" y="15"/>
                      <a:pt x="464" y="17"/>
                    </a:cubicBezTo>
                    <a:cubicBezTo>
                      <a:pt x="487" y="23"/>
                      <a:pt x="511" y="21"/>
                      <a:pt x="537" y="18"/>
                    </a:cubicBezTo>
                    <a:cubicBezTo>
                      <a:pt x="528" y="12"/>
                      <a:pt x="519" y="17"/>
                      <a:pt x="513" y="10"/>
                    </a:cubicBezTo>
                    <a:cubicBezTo>
                      <a:pt x="532" y="2"/>
                      <a:pt x="553" y="6"/>
                      <a:pt x="573" y="0"/>
                    </a:cubicBezTo>
                    <a:close/>
                  </a:path>
                </a:pathLst>
              </a:custGeom>
              <a:solidFill>
                <a:srgbClr val="539EB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1" name="Freeform 611">
                <a:extLst>
                  <a:ext uri="{FF2B5EF4-FFF2-40B4-BE49-F238E27FC236}">
                    <a16:creationId xmlns:a16="http://schemas.microsoft.com/office/drawing/2014/main" id="{7B32B3F3-1023-4876-8A6C-2D46CCF1E524}"/>
                  </a:ext>
                </a:extLst>
              </p:cNvPr>
              <p:cNvSpPr>
                <a:spLocks/>
              </p:cNvSpPr>
              <p:nvPr/>
            </p:nvSpPr>
            <p:spPr bwMode="auto">
              <a:xfrm>
                <a:off x="571" y="3780"/>
                <a:ext cx="184" cy="37"/>
              </a:xfrm>
              <a:custGeom>
                <a:avLst/>
                <a:gdLst>
                  <a:gd name="T0" fmla="*/ 148 w 164"/>
                  <a:gd name="T1" fmla="*/ 12 h 33"/>
                  <a:gd name="T2" fmla="*/ 164 w 164"/>
                  <a:gd name="T3" fmla="*/ 24 h 33"/>
                  <a:gd name="T4" fmla="*/ 88 w 164"/>
                  <a:gd name="T5" fmla="*/ 26 h 33"/>
                  <a:gd name="T6" fmla="*/ 49 w 164"/>
                  <a:gd name="T7" fmla="*/ 29 h 33"/>
                  <a:gd name="T8" fmla="*/ 0 w 164"/>
                  <a:gd name="T9" fmla="*/ 17 h 33"/>
                  <a:gd name="T10" fmla="*/ 27 w 164"/>
                  <a:gd name="T11" fmla="*/ 10 h 33"/>
                  <a:gd name="T12" fmla="*/ 55 w 164"/>
                  <a:gd name="T13" fmla="*/ 14 h 33"/>
                  <a:gd name="T14" fmla="*/ 87 w 164"/>
                  <a:gd name="T15" fmla="*/ 18 h 33"/>
                  <a:gd name="T16" fmla="*/ 126 w 164"/>
                  <a:gd name="T17" fmla="*/ 11 h 33"/>
                  <a:gd name="T18" fmla="*/ 145 w 164"/>
                  <a:gd name="T19" fmla="*/ 2 h 33"/>
                  <a:gd name="T20" fmla="*/ 133 w 164"/>
                  <a:gd name="T21" fmla="*/ 22 h 33"/>
                  <a:gd name="T22" fmla="*/ 148 w 164"/>
                  <a:gd name="T23" fmla="*/ 12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4" h="33">
                    <a:moveTo>
                      <a:pt x="148" y="12"/>
                    </a:moveTo>
                    <a:cubicBezTo>
                      <a:pt x="151" y="19"/>
                      <a:pt x="156" y="24"/>
                      <a:pt x="164" y="24"/>
                    </a:cubicBezTo>
                    <a:cubicBezTo>
                      <a:pt x="139" y="33"/>
                      <a:pt x="113" y="29"/>
                      <a:pt x="88" y="26"/>
                    </a:cubicBezTo>
                    <a:cubicBezTo>
                      <a:pt x="74" y="25"/>
                      <a:pt x="62" y="28"/>
                      <a:pt x="49" y="29"/>
                    </a:cubicBezTo>
                    <a:cubicBezTo>
                      <a:pt x="31" y="29"/>
                      <a:pt x="15" y="29"/>
                      <a:pt x="0" y="17"/>
                    </a:cubicBezTo>
                    <a:cubicBezTo>
                      <a:pt x="13" y="0"/>
                      <a:pt x="12" y="3"/>
                      <a:pt x="27" y="10"/>
                    </a:cubicBezTo>
                    <a:cubicBezTo>
                      <a:pt x="32" y="13"/>
                      <a:pt x="42" y="23"/>
                      <a:pt x="55" y="14"/>
                    </a:cubicBezTo>
                    <a:cubicBezTo>
                      <a:pt x="61" y="9"/>
                      <a:pt x="76" y="8"/>
                      <a:pt x="87" y="18"/>
                    </a:cubicBezTo>
                    <a:cubicBezTo>
                      <a:pt x="102" y="31"/>
                      <a:pt x="115" y="22"/>
                      <a:pt x="126" y="11"/>
                    </a:cubicBezTo>
                    <a:cubicBezTo>
                      <a:pt x="132" y="6"/>
                      <a:pt x="136" y="0"/>
                      <a:pt x="145" y="2"/>
                    </a:cubicBezTo>
                    <a:cubicBezTo>
                      <a:pt x="144" y="10"/>
                      <a:pt x="133" y="12"/>
                      <a:pt x="133" y="22"/>
                    </a:cubicBezTo>
                    <a:cubicBezTo>
                      <a:pt x="142" y="23"/>
                      <a:pt x="142" y="13"/>
                      <a:pt x="148" y="12"/>
                    </a:cubicBezTo>
                    <a:close/>
                  </a:path>
                </a:pathLst>
              </a:custGeom>
              <a:solidFill>
                <a:srgbClr val="9CC8D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2" name="Freeform 612">
                <a:extLst>
                  <a:ext uri="{FF2B5EF4-FFF2-40B4-BE49-F238E27FC236}">
                    <a16:creationId xmlns:a16="http://schemas.microsoft.com/office/drawing/2014/main" id="{90BA2E40-BDCA-414A-BBC9-8B411F5FBF49}"/>
                  </a:ext>
                </a:extLst>
              </p:cNvPr>
              <p:cNvSpPr>
                <a:spLocks/>
              </p:cNvSpPr>
              <p:nvPr/>
            </p:nvSpPr>
            <p:spPr bwMode="auto">
              <a:xfrm>
                <a:off x="1614" y="3857"/>
                <a:ext cx="135" cy="39"/>
              </a:xfrm>
              <a:custGeom>
                <a:avLst/>
                <a:gdLst>
                  <a:gd name="T0" fmla="*/ 112 w 120"/>
                  <a:gd name="T1" fmla="*/ 19 h 35"/>
                  <a:gd name="T2" fmla="*/ 120 w 120"/>
                  <a:gd name="T3" fmla="*/ 31 h 35"/>
                  <a:gd name="T4" fmla="*/ 9 w 120"/>
                  <a:gd name="T5" fmla="*/ 34 h 35"/>
                  <a:gd name="T6" fmla="*/ 0 w 120"/>
                  <a:gd name="T7" fmla="*/ 31 h 35"/>
                  <a:gd name="T8" fmla="*/ 35 w 120"/>
                  <a:gd name="T9" fmla="*/ 27 h 35"/>
                  <a:gd name="T10" fmla="*/ 51 w 120"/>
                  <a:gd name="T11" fmla="*/ 19 h 35"/>
                  <a:gd name="T12" fmla="*/ 37 w 120"/>
                  <a:gd name="T13" fmla="*/ 10 h 35"/>
                  <a:gd name="T14" fmla="*/ 32 w 120"/>
                  <a:gd name="T15" fmla="*/ 7 h 35"/>
                  <a:gd name="T16" fmla="*/ 117 w 120"/>
                  <a:gd name="T17" fmla="*/ 10 h 35"/>
                  <a:gd name="T18" fmla="*/ 112 w 120"/>
                  <a:gd name="T19" fmla="*/ 19 h 35"/>
                  <a:gd name="T20" fmla="*/ 110 w 120"/>
                  <a:gd name="T21" fmla="*/ 22 h 35"/>
                  <a:gd name="T22" fmla="*/ 103 w 120"/>
                  <a:gd name="T23" fmla="*/ 23 h 35"/>
                  <a:gd name="T24" fmla="*/ 110 w 120"/>
                  <a:gd name="T25" fmla="*/ 22 h 35"/>
                  <a:gd name="T26" fmla="*/ 112 w 120"/>
                  <a:gd name="T27" fmla="*/ 19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0" h="35">
                    <a:moveTo>
                      <a:pt x="112" y="19"/>
                    </a:moveTo>
                    <a:cubicBezTo>
                      <a:pt x="120" y="19"/>
                      <a:pt x="120" y="25"/>
                      <a:pt x="120" y="31"/>
                    </a:cubicBezTo>
                    <a:cubicBezTo>
                      <a:pt x="83" y="33"/>
                      <a:pt x="46" y="28"/>
                      <a:pt x="9" y="34"/>
                    </a:cubicBezTo>
                    <a:cubicBezTo>
                      <a:pt x="6" y="35"/>
                      <a:pt x="3" y="32"/>
                      <a:pt x="0" y="31"/>
                    </a:cubicBezTo>
                    <a:cubicBezTo>
                      <a:pt x="11" y="26"/>
                      <a:pt x="22" y="24"/>
                      <a:pt x="35" y="27"/>
                    </a:cubicBezTo>
                    <a:cubicBezTo>
                      <a:pt x="41" y="28"/>
                      <a:pt x="51" y="30"/>
                      <a:pt x="51" y="19"/>
                    </a:cubicBezTo>
                    <a:cubicBezTo>
                      <a:pt x="52" y="8"/>
                      <a:pt x="42" y="12"/>
                      <a:pt x="37" y="10"/>
                    </a:cubicBezTo>
                    <a:cubicBezTo>
                      <a:pt x="35" y="10"/>
                      <a:pt x="34" y="8"/>
                      <a:pt x="32" y="7"/>
                    </a:cubicBezTo>
                    <a:cubicBezTo>
                      <a:pt x="60" y="9"/>
                      <a:pt x="89" y="0"/>
                      <a:pt x="117" y="10"/>
                    </a:cubicBezTo>
                    <a:cubicBezTo>
                      <a:pt x="113" y="12"/>
                      <a:pt x="112" y="15"/>
                      <a:pt x="112" y="19"/>
                    </a:cubicBezTo>
                    <a:cubicBezTo>
                      <a:pt x="111" y="20"/>
                      <a:pt x="110" y="21"/>
                      <a:pt x="110" y="22"/>
                    </a:cubicBezTo>
                    <a:cubicBezTo>
                      <a:pt x="107" y="25"/>
                      <a:pt x="105" y="23"/>
                      <a:pt x="103" y="23"/>
                    </a:cubicBezTo>
                    <a:cubicBezTo>
                      <a:pt x="105" y="24"/>
                      <a:pt x="108" y="25"/>
                      <a:pt x="110" y="22"/>
                    </a:cubicBezTo>
                    <a:cubicBezTo>
                      <a:pt x="110" y="21"/>
                      <a:pt x="111" y="20"/>
                      <a:pt x="112" y="19"/>
                    </a:cubicBezTo>
                    <a:close/>
                  </a:path>
                </a:pathLst>
              </a:custGeom>
              <a:solidFill>
                <a:srgbClr val="7AB2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3" name="Freeform 613">
                <a:extLst>
                  <a:ext uri="{FF2B5EF4-FFF2-40B4-BE49-F238E27FC236}">
                    <a16:creationId xmlns:a16="http://schemas.microsoft.com/office/drawing/2014/main" id="{8E0363C5-FF86-4D51-A548-5C0EDAF9E93D}"/>
                  </a:ext>
                </a:extLst>
              </p:cNvPr>
              <p:cNvSpPr>
                <a:spLocks/>
              </p:cNvSpPr>
              <p:nvPr/>
            </p:nvSpPr>
            <p:spPr bwMode="auto">
              <a:xfrm>
                <a:off x="2212" y="3844"/>
                <a:ext cx="141" cy="34"/>
              </a:xfrm>
              <a:custGeom>
                <a:avLst/>
                <a:gdLst>
                  <a:gd name="T0" fmla="*/ 91 w 126"/>
                  <a:gd name="T1" fmla="*/ 7 h 31"/>
                  <a:gd name="T2" fmla="*/ 103 w 126"/>
                  <a:gd name="T3" fmla="*/ 7 h 31"/>
                  <a:gd name="T4" fmla="*/ 125 w 126"/>
                  <a:gd name="T5" fmla="*/ 12 h 31"/>
                  <a:gd name="T6" fmla="*/ 104 w 126"/>
                  <a:gd name="T7" fmla="*/ 21 h 31"/>
                  <a:gd name="T8" fmla="*/ 38 w 126"/>
                  <a:gd name="T9" fmla="*/ 18 h 31"/>
                  <a:gd name="T10" fmla="*/ 25 w 126"/>
                  <a:gd name="T11" fmla="*/ 17 h 31"/>
                  <a:gd name="T12" fmla="*/ 0 w 126"/>
                  <a:gd name="T13" fmla="*/ 23 h 31"/>
                  <a:gd name="T14" fmla="*/ 16 w 126"/>
                  <a:gd name="T15" fmla="*/ 11 h 31"/>
                  <a:gd name="T16" fmla="*/ 70 w 126"/>
                  <a:gd name="T17" fmla="*/ 6 h 31"/>
                  <a:gd name="T18" fmla="*/ 91 w 126"/>
                  <a:gd name="T19" fmla="*/ 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6" h="31">
                    <a:moveTo>
                      <a:pt x="91" y="7"/>
                    </a:moveTo>
                    <a:cubicBezTo>
                      <a:pt x="95" y="7"/>
                      <a:pt x="99" y="7"/>
                      <a:pt x="103" y="7"/>
                    </a:cubicBezTo>
                    <a:cubicBezTo>
                      <a:pt x="111" y="9"/>
                      <a:pt x="124" y="2"/>
                      <a:pt x="125" y="12"/>
                    </a:cubicBezTo>
                    <a:cubicBezTo>
                      <a:pt x="126" y="20"/>
                      <a:pt x="111" y="21"/>
                      <a:pt x="104" y="21"/>
                    </a:cubicBezTo>
                    <a:cubicBezTo>
                      <a:pt x="82" y="21"/>
                      <a:pt x="60" y="28"/>
                      <a:pt x="38" y="18"/>
                    </a:cubicBezTo>
                    <a:cubicBezTo>
                      <a:pt x="34" y="16"/>
                      <a:pt x="28" y="13"/>
                      <a:pt x="25" y="17"/>
                    </a:cubicBezTo>
                    <a:cubicBezTo>
                      <a:pt x="18" y="31"/>
                      <a:pt x="9" y="16"/>
                      <a:pt x="0" y="23"/>
                    </a:cubicBezTo>
                    <a:cubicBezTo>
                      <a:pt x="4" y="12"/>
                      <a:pt x="13" y="17"/>
                      <a:pt x="16" y="11"/>
                    </a:cubicBezTo>
                    <a:cubicBezTo>
                      <a:pt x="33" y="0"/>
                      <a:pt x="52" y="8"/>
                      <a:pt x="70" y="6"/>
                    </a:cubicBezTo>
                    <a:cubicBezTo>
                      <a:pt x="77" y="5"/>
                      <a:pt x="84" y="6"/>
                      <a:pt x="91" y="7"/>
                    </a:cubicBezTo>
                    <a:close/>
                  </a:path>
                </a:pathLst>
              </a:custGeom>
              <a:solidFill>
                <a:srgbClr val="3490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4" name="Freeform 614">
                <a:extLst>
                  <a:ext uri="{FF2B5EF4-FFF2-40B4-BE49-F238E27FC236}">
                    <a16:creationId xmlns:a16="http://schemas.microsoft.com/office/drawing/2014/main" id="{70A12665-B4DD-418A-B931-3B526A843D14}"/>
                  </a:ext>
                </a:extLst>
              </p:cNvPr>
              <p:cNvSpPr>
                <a:spLocks/>
              </p:cNvSpPr>
              <p:nvPr/>
            </p:nvSpPr>
            <p:spPr bwMode="auto">
              <a:xfrm>
                <a:off x="2144" y="3856"/>
                <a:ext cx="64" cy="18"/>
              </a:xfrm>
              <a:custGeom>
                <a:avLst/>
                <a:gdLst>
                  <a:gd name="T0" fmla="*/ 51 w 57"/>
                  <a:gd name="T1" fmla="*/ 0 h 16"/>
                  <a:gd name="T2" fmla="*/ 52 w 57"/>
                  <a:gd name="T3" fmla="*/ 7 h 16"/>
                  <a:gd name="T4" fmla="*/ 8 w 57"/>
                  <a:gd name="T5" fmla="*/ 16 h 16"/>
                  <a:gd name="T6" fmla="*/ 1 w 57"/>
                  <a:gd name="T7" fmla="*/ 11 h 16"/>
                  <a:gd name="T8" fmla="*/ 9 w 57"/>
                  <a:gd name="T9" fmla="*/ 5 h 16"/>
                  <a:gd name="T10" fmla="*/ 44 w 57"/>
                  <a:gd name="T11" fmla="*/ 0 h 16"/>
                  <a:gd name="T12" fmla="*/ 51 w 57"/>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57" h="16">
                    <a:moveTo>
                      <a:pt x="51" y="0"/>
                    </a:moveTo>
                    <a:cubicBezTo>
                      <a:pt x="54" y="2"/>
                      <a:pt x="57" y="5"/>
                      <a:pt x="52" y="7"/>
                    </a:cubicBezTo>
                    <a:cubicBezTo>
                      <a:pt x="38" y="14"/>
                      <a:pt x="23" y="16"/>
                      <a:pt x="8" y="16"/>
                    </a:cubicBezTo>
                    <a:cubicBezTo>
                      <a:pt x="5" y="16"/>
                      <a:pt x="1" y="15"/>
                      <a:pt x="1" y="11"/>
                    </a:cubicBezTo>
                    <a:cubicBezTo>
                      <a:pt x="0" y="5"/>
                      <a:pt x="4" y="5"/>
                      <a:pt x="9" y="5"/>
                    </a:cubicBezTo>
                    <a:cubicBezTo>
                      <a:pt x="21" y="5"/>
                      <a:pt x="33" y="4"/>
                      <a:pt x="44" y="0"/>
                    </a:cubicBezTo>
                    <a:cubicBezTo>
                      <a:pt x="47" y="0"/>
                      <a:pt x="49" y="0"/>
                      <a:pt x="51" y="0"/>
                    </a:cubicBezTo>
                    <a:close/>
                  </a:path>
                </a:pathLst>
              </a:custGeom>
              <a:solidFill>
                <a:srgbClr val="3490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5" name="Freeform 615">
                <a:extLst>
                  <a:ext uri="{FF2B5EF4-FFF2-40B4-BE49-F238E27FC236}">
                    <a16:creationId xmlns:a16="http://schemas.microsoft.com/office/drawing/2014/main" id="{269BFA7A-3320-4E05-A8CD-D9DA20D49C62}"/>
                  </a:ext>
                </a:extLst>
              </p:cNvPr>
              <p:cNvSpPr>
                <a:spLocks/>
              </p:cNvSpPr>
              <p:nvPr/>
            </p:nvSpPr>
            <p:spPr bwMode="auto">
              <a:xfrm>
                <a:off x="913" y="3780"/>
                <a:ext cx="45" cy="39"/>
              </a:xfrm>
              <a:custGeom>
                <a:avLst/>
                <a:gdLst>
                  <a:gd name="T0" fmla="*/ 0 w 40"/>
                  <a:gd name="T1" fmla="*/ 24 h 35"/>
                  <a:gd name="T2" fmla="*/ 8 w 40"/>
                  <a:gd name="T3" fmla="*/ 19 h 35"/>
                  <a:gd name="T4" fmla="*/ 40 w 40"/>
                  <a:gd name="T5" fmla="*/ 24 h 35"/>
                  <a:gd name="T6" fmla="*/ 0 w 40"/>
                  <a:gd name="T7" fmla="*/ 24 h 35"/>
                </a:gdLst>
                <a:ahLst/>
                <a:cxnLst>
                  <a:cxn ang="0">
                    <a:pos x="T0" y="T1"/>
                  </a:cxn>
                  <a:cxn ang="0">
                    <a:pos x="T2" y="T3"/>
                  </a:cxn>
                  <a:cxn ang="0">
                    <a:pos x="T4" y="T5"/>
                  </a:cxn>
                  <a:cxn ang="0">
                    <a:pos x="T6" y="T7"/>
                  </a:cxn>
                </a:cxnLst>
                <a:rect l="0" t="0" r="r" b="b"/>
                <a:pathLst>
                  <a:path w="40" h="35">
                    <a:moveTo>
                      <a:pt x="0" y="24"/>
                    </a:moveTo>
                    <a:cubicBezTo>
                      <a:pt x="2" y="21"/>
                      <a:pt x="6" y="15"/>
                      <a:pt x="8" y="19"/>
                    </a:cubicBezTo>
                    <a:cubicBezTo>
                      <a:pt x="17" y="35"/>
                      <a:pt x="33" y="0"/>
                      <a:pt x="40" y="24"/>
                    </a:cubicBezTo>
                    <a:cubicBezTo>
                      <a:pt x="27" y="30"/>
                      <a:pt x="13" y="30"/>
                      <a:pt x="0" y="24"/>
                    </a:cubicBezTo>
                    <a:close/>
                  </a:path>
                </a:pathLst>
              </a:custGeom>
              <a:solidFill>
                <a:srgbClr val="9FC7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6" name="Freeform 616">
                <a:extLst>
                  <a:ext uri="{FF2B5EF4-FFF2-40B4-BE49-F238E27FC236}">
                    <a16:creationId xmlns:a16="http://schemas.microsoft.com/office/drawing/2014/main" id="{84ADB439-7D45-4EB6-A2FB-0B43EB037650}"/>
                  </a:ext>
                </a:extLst>
              </p:cNvPr>
              <p:cNvSpPr>
                <a:spLocks/>
              </p:cNvSpPr>
              <p:nvPr/>
            </p:nvSpPr>
            <p:spPr bwMode="auto">
              <a:xfrm>
                <a:off x="967" y="3802"/>
                <a:ext cx="49" cy="17"/>
              </a:xfrm>
              <a:custGeom>
                <a:avLst/>
                <a:gdLst>
                  <a:gd name="T0" fmla="*/ 0 w 44"/>
                  <a:gd name="T1" fmla="*/ 5 h 15"/>
                  <a:gd name="T2" fmla="*/ 44 w 44"/>
                  <a:gd name="T3" fmla="*/ 9 h 15"/>
                  <a:gd name="T4" fmla="*/ 37 w 44"/>
                  <a:gd name="T5" fmla="*/ 14 h 15"/>
                  <a:gd name="T6" fmla="*/ 0 w 44"/>
                  <a:gd name="T7" fmla="*/ 5 h 15"/>
                </a:gdLst>
                <a:ahLst/>
                <a:cxnLst>
                  <a:cxn ang="0">
                    <a:pos x="T0" y="T1"/>
                  </a:cxn>
                  <a:cxn ang="0">
                    <a:pos x="T2" y="T3"/>
                  </a:cxn>
                  <a:cxn ang="0">
                    <a:pos x="T4" y="T5"/>
                  </a:cxn>
                  <a:cxn ang="0">
                    <a:pos x="T6" y="T7"/>
                  </a:cxn>
                </a:cxnLst>
                <a:rect l="0" t="0" r="r" b="b"/>
                <a:pathLst>
                  <a:path w="44" h="15">
                    <a:moveTo>
                      <a:pt x="0" y="5"/>
                    </a:moveTo>
                    <a:cubicBezTo>
                      <a:pt x="15" y="0"/>
                      <a:pt x="30" y="5"/>
                      <a:pt x="44" y="9"/>
                    </a:cubicBezTo>
                    <a:cubicBezTo>
                      <a:pt x="42" y="11"/>
                      <a:pt x="38" y="15"/>
                      <a:pt x="37" y="14"/>
                    </a:cubicBezTo>
                    <a:cubicBezTo>
                      <a:pt x="26" y="5"/>
                      <a:pt x="11" y="12"/>
                      <a:pt x="0" y="5"/>
                    </a:cubicBezTo>
                    <a:close/>
                  </a:path>
                </a:pathLst>
              </a:custGeom>
              <a:solidFill>
                <a:srgbClr val="9FC7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7" name="Freeform 617">
                <a:extLst>
                  <a:ext uri="{FF2B5EF4-FFF2-40B4-BE49-F238E27FC236}">
                    <a16:creationId xmlns:a16="http://schemas.microsoft.com/office/drawing/2014/main" id="{99C7B599-16C5-4D36-87F5-6049E46195CD}"/>
                  </a:ext>
                </a:extLst>
              </p:cNvPr>
              <p:cNvSpPr>
                <a:spLocks/>
              </p:cNvSpPr>
              <p:nvPr/>
            </p:nvSpPr>
            <p:spPr bwMode="auto">
              <a:xfrm>
                <a:off x="299" y="3774"/>
                <a:ext cx="25" cy="19"/>
              </a:xfrm>
              <a:custGeom>
                <a:avLst/>
                <a:gdLst>
                  <a:gd name="T0" fmla="*/ 10 w 22"/>
                  <a:gd name="T1" fmla="*/ 17 h 17"/>
                  <a:gd name="T2" fmla="*/ 7 w 22"/>
                  <a:gd name="T3" fmla="*/ 4 h 17"/>
                  <a:gd name="T4" fmla="*/ 22 w 22"/>
                  <a:gd name="T5" fmla="*/ 14 h 17"/>
                  <a:gd name="T6" fmla="*/ 10 w 22"/>
                  <a:gd name="T7" fmla="*/ 17 h 17"/>
                </a:gdLst>
                <a:ahLst/>
                <a:cxnLst>
                  <a:cxn ang="0">
                    <a:pos x="T0" y="T1"/>
                  </a:cxn>
                  <a:cxn ang="0">
                    <a:pos x="T2" y="T3"/>
                  </a:cxn>
                  <a:cxn ang="0">
                    <a:pos x="T4" y="T5"/>
                  </a:cxn>
                  <a:cxn ang="0">
                    <a:pos x="T6" y="T7"/>
                  </a:cxn>
                </a:cxnLst>
                <a:rect l="0" t="0" r="r" b="b"/>
                <a:pathLst>
                  <a:path w="22" h="17">
                    <a:moveTo>
                      <a:pt x="10" y="17"/>
                    </a:moveTo>
                    <a:cubicBezTo>
                      <a:pt x="12" y="12"/>
                      <a:pt x="0" y="8"/>
                      <a:pt x="7" y="4"/>
                    </a:cubicBezTo>
                    <a:cubicBezTo>
                      <a:pt x="15" y="0"/>
                      <a:pt x="18" y="9"/>
                      <a:pt x="22" y="14"/>
                    </a:cubicBezTo>
                    <a:cubicBezTo>
                      <a:pt x="18" y="15"/>
                      <a:pt x="14" y="16"/>
                      <a:pt x="10" y="17"/>
                    </a:cubicBezTo>
                    <a:close/>
                  </a:path>
                </a:pathLst>
              </a:custGeom>
              <a:solidFill>
                <a:srgbClr val="78B2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8" name="Freeform 618">
                <a:extLst>
                  <a:ext uri="{FF2B5EF4-FFF2-40B4-BE49-F238E27FC236}">
                    <a16:creationId xmlns:a16="http://schemas.microsoft.com/office/drawing/2014/main" id="{013E3824-FBC5-4157-9098-5722D8910B3B}"/>
                  </a:ext>
                </a:extLst>
              </p:cNvPr>
              <p:cNvSpPr>
                <a:spLocks/>
              </p:cNvSpPr>
              <p:nvPr/>
            </p:nvSpPr>
            <p:spPr bwMode="auto">
              <a:xfrm>
                <a:off x="865" y="3511"/>
                <a:ext cx="787" cy="57"/>
              </a:xfrm>
              <a:custGeom>
                <a:avLst/>
                <a:gdLst>
                  <a:gd name="T0" fmla="*/ 10 w 700"/>
                  <a:gd name="T1" fmla="*/ 11 h 51"/>
                  <a:gd name="T2" fmla="*/ 14 w 700"/>
                  <a:gd name="T3" fmla="*/ 11 h 51"/>
                  <a:gd name="T4" fmla="*/ 71 w 700"/>
                  <a:gd name="T5" fmla="*/ 15 h 51"/>
                  <a:gd name="T6" fmla="*/ 82 w 700"/>
                  <a:gd name="T7" fmla="*/ 7 h 51"/>
                  <a:gd name="T8" fmla="*/ 208 w 700"/>
                  <a:gd name="T9" fmla="*/ 8 h 51"/>
                  <a:gd name="T10" fmla="*/ 264 w 700"/>
                  <a:gd name="T11" fmla="*/ 13 h 51"/>
                  <a:gd name="T12" fmla="*/ 323 w 700"/>
                  <a:gd name="T13" fmla="*/ 11 h 51"/>
                  <a:gd name="T14" fmla="*/ 383 w 700"/>
                  <a:gd name="T15" fmla="*/ 10 h 51"/>
                  <a:gd name="T16" fmla="*/ 492 w 700"/>
                  <a:gd name="T17" fmla="*/ 6 h 51"/>
                  <a:gd name="T18" fmla="*/ 600 w 700"/>
                  <a:gd name="T19" fmla="*/ 6 h 51"/>
                  <a:gd name="T20" fmla="*/ 642 w 700"/>
                  <a:gd name="T21" fmla="*/ 3 h 51"/>
                  <a:gd name="T22" fmla="*/ 681 w 700"/>
                  <a:gd name="T23" fmla="*/ 6 h 51"/>
                  <a:gd name="T24" fmla="*/ 698 w 700"/>
                  <a:gd name="T25" fmla="*/ 22 h 51"/>
                  <a:gd name="T26" fmla="*/ 680 w 700"/>
                  <a:gd name="T27" fmla="*/ 36 h 51"/>
                  <a:gd name="T28" fmla="*/ 645 w 700"/>
                  <a:gd name="T29" fmla="*/ 30 h 51"/>
                  <a:gd name="T30" fmla="*/ 641 w 700"/>
                  <a:gd name="T31" fmla="*/ 29 h 51"/>
                  <a:gd name="T32" fmla="*/ 590 w 700"/>
                  <a:gd name="T33" fmla="*/ 34 h 51"/>
                  <a:gd name="T34" fmla="*/ 567 w 700"/>
                  <a:gd name="T35" fmla="*/ 29 h 51"/>
                  <a:gd name="T36" fmla="*/ 518 w 700"/>
                  <a:gd name="T37" fmla="*/ 35 h 51"/>
                  <a:gd name="T38" fmla="*/ 503 w 700"/>
                  <a:gd name="T39" fmla="*/ 37 h 51"/>
                  <a:gd name="T40" fmla="*/ 478 w 700"/>
                  <a:gd name="T41" fmla="*/ 43 h 51"/>
                  <a:gd name="T42" fmla="*/ 429 w 700"/>
                  <a:gd name="T43" fmla="*/ 39 h 51"/>
                  <a:gd name="T44" fmla="*/ 406 w 700"/>
                  <a:gd name="T45" fmla="*/ 43 h 51"/>
                  <a:gd name="T46" fmla="*/ 386 w 700"/>
                  <a:gd name="T47" fmla="*/ 34 h 51"/>
                  <a:gd name="T48" fmla="*/ 350 w 700"/>
                  <a:gd name="T49" fmla="*/ 38 h 51"/>
                  <a:gd name="T50" fmla="*/ 314 w 700"/>
                  <a:gd name="T51" fmla="*/ 51 h 51"/>
                  <a:gd name="T52" fmla="*/ 287 w 700"/>
                  <a:gd name="T53" fmla="*/ 47 h 51"/>
                  <a:gd name="T54" fmla="*/ 238 w 700"/>
                  <a:gd name="T55" fmla="*/ 43 h 51"/>
                  <a:gd name="T56" fmla="*/ 241 w 700"/>
                  <a:gd name="T57" fmla="*/ 22 h 51"/>
                  <a:gd name="T58" fmla="*/ 182 w 700"/>
                  <a:gd name="T59" fmla="*/ 39 h 51"/>
                  <a:gd name="T60" fmla="*/ 182 w 700"/>
                  <a:gd name="T61" fmla="*/ 39 h 51"/>
                  <a:gd name="T62" fmla="*/ 170 w 700"/>
                  <a:gd name="T63" fmla="*/ 39 h 51"/>
                  <a:gd name="T64" fmla="*/ 143 w 700"/>
                  <a:gd name="T65" fmla="*/ 35 h 51"/>
                  <a:gd name="T66" fmla="*/ 110 w 700"/>
                  <a:gd name="T67" fmla="*/ 43 h 51"/>
                  <a:gd name="T68" fmla="*/ 110 w 700"/>
                  <a:gd name="T69" fmla="*/ 43 h 51"/>
                  <a:gd name="T70" fmla="*/ 39 w 700"/>
                  <a:gd name="T71" fmla="*/ 34 h 51"/>
                  <a:gd name="T72" fmla="*/ 22 w 700"/>
                  <a:gd name="T73" fmla="*/ 31 h 51"/>
                  <a:gd name="T74" fmla="*/ 1 w 700"/>
                  <a:gd name="T75" fmla="*/ 22 h 51"/>
                  <a:gd name="T76" fmla="*/ 10 w 700"/>
                  <a:gd name="T77" fmla="*/ 1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00" h="51">
                    <a:moveTo>
                      <a:pt x="10" y="11"/>
                    </a:moveTo>
                    <a:cubicBezTo>
                      <a:pt x="11" y="11"/>
                      <a:pt x="12" y="11"/>
                      <a:pt x="14" y="11"/>
                    </a:cubicBezTo>
                    <a:cubicBezTo>
                      <a:pt x="32" y="18"/>
                      <a:pt x="52" y="3"/>
                      <a:pt x="71" y="15"/>
                    </a:cubicBezTo>
                    <a:cubicBezTo>
                      <a:pt x="76" y="19"/>
                      <a:pt x="77" y="9"/>
                      <a:pt x="82" y="7"/>
                    </a:cubicBezTo>
                    <a:cubicBezTo>
                      <a:pt x="124" y="18"/>
                      <a:pt x="166" y="1"/>
                      <a:pt x="208" y="8"/>
                    </a:cubicBezTo>
                    <a:cubicBezTo>
                      <a:pt x="227" y="11"/>
                      <a:pt x="245" y="8"/>
                      <a:pt x="264" y="13"/>
                    </a:cubicBezTo>
                    <a:cubicBezTo>
                      <a:pt x="282" y="18"/>
                      <a:pt x="303" y="12"/>
                      <a:pt x="323" y="11"/>
                    </a:cubicBezTo>
                    <a:cubicBezTo>
                      <a:pt x="343" y="9"/>
                      <a:pt x="363" y="8"/>
                      <a:pt x="383" y="10"/>
                    </a:cubicBezTo>
                    <a:cubicBezTo>
                      <a:pt x="420" y="14"/>
                      <a:pt x="455" y="5"/>
                      <a:pt x="492" y="6"/>
                    </a:cubicBezTo>
                    <a:cubicBezTo>
                      <a:pt x="527" y="8"/>
                      <a:pt x="563" y="0"/>
                      <a:pt x="600" y="6"/>
                    </a:cubicBezTo>
                    <a:cubicBezTo>
                      <a:pt x="612" y="8"/>
                      <a:pt x="628" y="5"/>
                      <a:pt x="642" y="3"/>
                    </a:cubicBezTo>
                    <a:cubicBezTo>
                      <a:pt x="655" y="8"/>
                      <a:pt x="668" y="3"/>
                      <a:pt x="681" y="6"/>
                    </a:cubicBezTo>
                    <a:cubicBezTo>
                      <a:pt x="690" y="8"/>
                      <a:pt x="700" y="11"/>
                      <a:pt x="698" y="22"/>
                    </a:cubicBezTo>
                    <a:cubicBezTo>
                      <a:pt x="698" y="32"/>
                      <a:pt x="689" y="36"/>
                      <a:pt x="680" y="36"/>
                    </a:cubicBezTo>
                    <a:cubicBezTo>
                      <a:pt x="668" y="36"/>
                      <a:pt x="654" y="47"/>
                      <a:pt x="645" y="30"/>
                    </a:cubicBezTo>
                    <a:cubicBezTo>
                      <a:pt x="644" y="29"/>
                      <a:pt x="642" y="28"/>
                      <a:pt x="641" y="29"/>
                    </a:cubicBezTo>
                    <a:cubicBezTo>
                      <a:pt x="626" y="44"/>
                      <a:pt x="607" y="30"/>
                      <a:pt x="590" y="34"/>
                    </a:cubicBezTo>
                    <a:cubicBezTo>
                      <a:pt x="582" y="37"/>
                      <a:pt x="575" y="32"/>
                      <a:pt x="567" y="29"/>
                    </a:cubicBezTo>
                    <a:cubicBezTo>
                      <a:pt x="550" y="24"/>
                      <a:pt x="533" y="20"/>
                      <a:pt x="518" y="35"/>
                    </a:cubicBezTo>
                    <a:cubicBezTo>
                      <a:pt x="513" y="39"/>
                      <a:pt x="508" y="38"/>
                      <a:pt x="503" y="37"/>
                    </a:cubicBezTo>
                    <a:cubicBezTo>
                      <a:pt x="493" y="36"/>
                      <a:pt x="486" y="39"/>
                      <a:pt x="478" y="43"/>
                    </a:cubicBezTo>
                    <a:cubicBezTo>
                      <a:pt x="462" y="42"/>
                      <a:pt x="445" y="40"/>
                      <a:pt x="429" y="39"/>
                    </a:cubicBezTo>
                    <a:cubicBezTo>
                      <a:pt x="421" y="38"/>
                      <a:pt x="413" y="39"/>
                      <a:pt x="406" y="43"/>
                    </a:cubicBezTo>
                    <a:cubicBezTo>
                      <a:pt x="400" y="39"/>
                      <a:pt x="393" y="37"/>
                      <a:pt x="386" y="34"/>
                    </a:cubicBezTo>
                    <a:cubicBezTo>
                      <a:pt x="375" y="30"/>
                      <a:pt x="362" y="26"/>
                      <a:pt x="350" y="38"/>
                    </a:cubicBezTo>
                    <a:cubicBezTo>
                      <a:pt x="341" y="48"/>
                      <a:pt x="327" y="50"/>
                      <a:pt x="314" y="51"/>
                    </a:cubicBezTo>
                    <a:cubicBezTo>
                      <a:pt x="305" y="51"/>
                      <a:pt x="294" y="45"/>
                      <a:pt x="287" y="47"/>
                    </a:cubicBezTo>
                    <a:cubicBezTo>
                      <a:pt x="270" y="49"/>
                      <a:pt x="255" y="35"/>
                      <a:pt x="238" y="43"/>
                    </a:cubicBezTo>
                    <a:cubicBezTo>
                      <a:pt x="232" y="33"/>
                      <a:pt x="232" y="33"/>
                      <a:pt x="241" y="22"/>
                    </a:cubicBezTo>
                    <a:cubicBezTo>
                      <a:pt x="225" y="42"/>
                      <a:pt x="202" y="36"/>
                      <a:pt x="182" y="39"/>
                    </a:cubicBezTo>
                    <a:cubicBezTo>
                      <a:pt x="182" y="39"/>
                      <a:pt x="182" y="39"/>
                      <a:pt x="182" y="39"/>
                    </a:cubicBezTo>
                    <a:cubicBezTo>
                      <a:pt x="178" y="43"/>
                      <a:pt x="174" y="27"/>
                      <a:pt x="170" y="39"/>
                    </a:cubicBezTo>
                    <a:cubicBezTo>
                      <a:pt x="160" y="44"/>
                      <a:pt x="151" y="42"/>
                      <a:pt x="143" y="35"/>
                    </a:cubicBezTo>
                    <a:cubicBezTo>
                      <a:pt x="132" y="40"/>
                      <a:pt x="121" y="40"/>
                      <a:pt x="110" y="43"/>
                    </a:cubicBezTo>
                    <a:cubicBezTo>
                      <a:pt x="110" y="43"/>
                      <a:pt x="110" y="43"/>
                      <a:pt x="110" y="43"/>
                    </a:cubicBezTo>
                    <a:cubicBezTo>
                      <a:pt x="87" y="37"/>
                      <a:pt x="63" y="36"/>
                      <a:pt x="39" y="34"/>
                    </a:cubicBezTo>
                    <a:cubicBezTo>
                      <a:pt x="33" y="33"/>
                      <a:pt x="27" y="33"/>
                      <a:pt x="22" y="31"/>
                    </a:cubicBezTo>
                    <a:cubicBezTo>
                      <a:pt x="15" y="27"/>
                      <a:pt x="6" y="29"/>
                      <a:pt x="1" y="22"/>
                    </a:cubicBezTo>
                    <a:cubicBezTo>
                      <a:pt x="0" y="15"/>
                      <a:pt x="7" y="14"/>
                      <a:pt x="10" y="11"/>
                    </a:cubicBezTo>
                    <a:close/>
                  </a:path>
                </a:pathLst>
              </a:custGeom>
              <a:solidFill>
                <a:srgbClr val="80BBD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9" name="Freeform 619">
                <a:extLst>
                  <a:ext uri="{FF2B5EF4-FFF2-40B4-BE49-F238E27FC236}">
                    <a16:creationId xmlns:a16="http://schemas.microsoft.com/office/drawing/2014/main" id="{D610C84E-AD6C-4288-AE2D-FB4143F9E4B9}"/>
                  </a:ext>
                </a:extLst>
              </p:cNvPr>
              <p:cNvSpPr>
                <a:spLocks/>
              </p:cNvSpPr>
              <p:nvPr/>
            </p:nvSpPr>
            <p:spPr bwMode="auto">
              <a:xfrm>
                <a:off x="1403" y="3515"/>
                <a:ext cx="658" cy="56"/>
              </a:xfrm>
              <a:custGeom>
                <a:avLst/>
                <a:gdLst>
                  <a:gd name="T0" fmla="*/ 0 w 586"/>
                  <a:gd name="T1" fmla="*/ 40 h 50"/>
                  <a:gd name="T2" fmla="*/ 13 w 586"/>
                  <a:gd name="T3" fmla="*/ 30 h 50"/>
                  <a:gd name="T4" fmla="*/ 38 w 586"/>
                  <a:gd name="T5" fmla="*/ 19 h 50"/>
                  <a:gd name="T6" fmla="*/ 91 w 586"/>
                  <a:gd name="T7" fmla="*/ 21 h 50"/>
                  <a:gd name="T8" fmla="*/ 152 w 586"/>
                  <a:gd name="T9" fmla="*/ 29 h 50"/>
                  <a:gd name="T10" fmla="*/ 156 w 586"/>
                  <a:gd name="T11" fmla="*/ 26 h 50"/>
                  <a:gd name="T12" fmla="*/ 174 w 586"/>
                  <a:gd name="T13" fmla="*/ 25 h 50"/>
                  <a:gd name="T14" fmla="*/ 181 w 586"/>
                  <a:gd name="T15" fmla="*/ 33 h 50"/>
                  <a:gd name="T16" fmla="*/ 208 w 586"/>
                  <a:gd name="T17" fmla="*/ 27 h 50"/>
                  <a:gd name="T18" fmla="*/ 217 w 586"/>
                  <a:gd name="T19" fmla="*/ 17 h 50"/>
                  <a:gd name="T20" fmla="*/ 204 w 586"/>
                  <a:gd name="T21" fmla="*/ 7 h 50"/>
                  <a:gd name="T22" fmla="*/ 164 w 586"/>
                  <a:gd name="T23" fmla="*/ 0 h 50"/>
                  <a:gd name="T24" fmla="*/ 457 w 586"/>
                  <a:gd name="T25" fmla="*/ 0 h 50"/>
                  <a:gd name="T26" fmla="*/ 528 w 586"/>
                  <a:gd name="T27" fmla="*/ 0 h 50"/>
                  <a:gd name="T28" fmla="*/ 524 w 586"/>
                  <a:gd name="T29" fmla="*/ 12 h 50"/>
                  <a:gd name="T30" fmla="*/ 570 w 586"/>
                  <a:gd name="T31" fmla="*/ 11 h 50"/>
                  <a:gd name="T32" fmla="*/ 576 w 586"/>
                  <a:gd name="T33" fmla="*/ 24 h 50"/>
                  <a:gd name="T34" fmla="*/ 569 w 586"/>
                  <a:gd name="T35" fmla="*/ 27 h 50"/>
                  <a:gd name="T36" fmla="*/ 506 w 586"/>
                  <a:gd name="T37" fmla="*/ 36 h 50"/>
                  <a:gd name="T38" fmla="*/ 471 w 586"/>
                  <a:gd name="T39" fmla="*/ 36 h 50"/>
                  <a:gd name="T40" fmla="*/ 403 w 586"/>
                  <a:gd name="T41" fmla="*/ 36 h 50"/>
                  <a:gd name="T42" fmla="*/ 317 w 586"/>
                  <a:gd name="T43" fmla="*/ 40 h 50"/>
                  <a:gd name="T44" fmla="*/ 304 w 586"/>
                  <a:gd name="T45" fmla="*/ 34 h 50"/>
                  <a:gd name="T46" fmla="*/ 294 w 586"/>
                  <a:gd name="T47" fmla="*/ 29 h 50"/>
                  <a:gd name="T48" fmla="*/ 237 w 586"/>
                  <a:gd name="T49" fmla="*/ 38 h 50"/>
                  <a:gd name="T50" fmla="*/ 184 w 586"/>
                  <a:gd name="T51" fmla="*/ 41 h 50"/>
                  <a:gd name="T52" fmla="*/ 104 w 586"/>
                  <a:gd name="T53" fmla="*/ 36 h 50"/>
                  <a:gd name="T54" fmla="*/ 37 w 586"/>
                  <a:gd name="T55" fmla="*/ 47 h 50"/>
                  <a:gd name="T56" fmla="*/ 28 w 586"/>
                  <a:gd name="T57" fmla="*/ 44 h 50"/>
                  <a:gd name="T58" fmla="*/ 13 w 586"/>
                  <a:gd name="T59" fmla="*/ 46 h 50"/>
                  <a:gd name="T60" fmla="*/ 0 w 586"/>
                  <a:gd name="T61" fmla="*/ 4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86" h="50">
                    <a:moveTo>
                      <a:pt x="0" y="40"/>
                    </a:moveTo>
                    <a:cubicBezTo>
                      <a:pt x="3" y="35"/>
                      <a:pt x="6" y="31"/>
                      <a:pt x="13" y="30"/>
                    </a:cubicBezTo>
                    <a:cubicBezTo>
                      <a:pt x="22" y="29"/>
                      <a:pt x="37" y="39"/>
                      <a:pt x="38" y="19"/>
                    </a:cubicBezTo>
                    <a:cubicBezTo>
                      <a:pt x="56" y="23"/>
                      <a:pt x="75" y="10"/>
                      <a:pt x="91" y="21"/>
                    </a:cubicBezTo>
                    <a:cubicBezTo>
                      <a:pt x="111" y="35"/>
                      <a:pt x="133" y="22"/>
                      <a:pt x="152" y="29"/>
                    </a:cubicBezTo>
                    <a:cubicBezTo>
                      <a:pt x="153" y="29"/>
                      <a:pt x="155" y="27"/>
                      <a:pt x="156" y="26"/>
                    </a:cubicBezTo>
                    <a:cubicBezTo>
                      <a:pt x="162" y="6"/>
                      <a:pt x="168" y="20"/>
                      <a:pt x="174" y="25"/>
                    </a:cubicBezTo>
                    <a:cubicBezTo>
                      <a:pt x="177" y="28"/>
                      <a:pt x="175" y="34"/>
                      <a:pt x="181" y="33"/>
                    </a:cubicBezTo>
                    <a:cubicBezTo>
                      <a:pt x="190" y="31"/>
                      <a:pt x="199" y="29"/>
                      <a:pt x="208" y="27"/>
                    </a:cubicBezTo>
                    <a:cubicBezTo>
                      <a:pt x="205" y="19"/>
                      <a:pt x="220" y="28"/>
                      <a:pt x="217" y="17"/>
                    </a:cubicBezTo>
                    <a:cubicBezTo>
                      <a:pt x="215" y="8"/>
                      <a:pt x="208" y="9"/>
                      <a:pt x="204" y="7"/>
                    </a:cubicBezTo>
                    <a:cubicBezTo>
                      <a:pt x="192" y="1"/>
                      <a:pt x="176" y="8"/>
                      <a:pt x="164" y="0"/>
                    </a:cubicBezTo>
                    <a:cubicBezTo>
                      <a:pt x="262" y="0"/>
                      <a:pt x="359" y="0"/>
                      <a:pt x="457" y="0"/>
                    </a:cubicBezTo>
                    <a:cubicBezTo>
                      <a:pt x="481" y="0"/>
                      <a:pt x="504" y="0"/>
                      <a:pt x="528" y="0"/>
                    </a:cubicBezTo>
                    <a:cubicBezTo>
                      <a:pt x="530" y="5"/>
                      <a:pt x="524" y="7"/>
                      <a:pt x="524" y="12"/>
                    </a:cubicBezTo>
                    <a:cubicBezTo>
                      <a:pt x="540" y="12"/>
                      <a:pt x="555" y="11"/>
                      <a:pt x="570" y="11"/>
                    </a:cubicBezTo>
                    <a:cubicBezTo>
                      <a:pt x="586" y="11"/>
                      <a:pt x="583" y="16"/>
                      <a:pt x="576" y="24"/>
                    </a:cubicBezTo>
                    <a:cubicBezTo>
                      <a:pt x="574" y="25"/>
                      <a:pt x="570" y="28"/>
                      <a:pt x="569" y="27"/>
                    </a:cubicBezTo>
                    <a:cubicBezTo>
                      <a:pt x="546" y="16"/>
                      <a:pt x="527" y="29"/>
                      <a:pt x="506" y="36"/>
                    </a:cubicBezTo>
                    <a:cubicBezTo>
                      <a:pt x="495" y="39"/>
                      <a:pt x="483" y="39"/>
                      <a:pt x="471" y="36"/>
                    </a:cubicBezTo>
                    <a:cubicBezTo>
                      <a:pt x="448" y="29"/>
                      <a:pt x="425" y="37"/>
                      <a:pt x="403" y="36"/>
                    </a:cubicBezTo>
                    <a:cubicBezTo>
                      <a:pt x="374" y="35"/>
                      <a:pt x="345" y="41"/>
                      <a:pt x="317" y="40"/>
                    </a:cubicBezTo>
                    <a:cubicBezTo>
                      <a:pt x="312" y="40"/>
                      <a:pt x="308" y="37"/>
                      <a:pt x="304" y="34"/>
                    </a:cubicBezTo>
                    <a:cubicBezTo>
                      <a:pt x="301" y="32"/>
                      <a:pt x="295" y="28"/>
                      <a:pt x="294" y="29"/>
                    </a:cubicBezTo>
                    <a:cubicBezTo>
                      <a:pt x="277" y="44"/>
                      <a:pt x="256" y="33"/>
                      <a:pt x="237" y="38"/>
                    </a:cubicBezTo>
                    <a:cubicBezTo>
                      <a:pt x="221" y="41"/>
                      <a:pt x="201" y="36"/>
                      <a:pt x="184" y="41"/>
                    </a:cubicBezTo>
                    <a:cubicBezTo>
                      <a:pt x="156" y="48"/>
                      <a:pt x="131" y="27"/>
                      <a:pt x="104" y="36"/>
                    </a:cubicBezTo>
                    <a:cubicBezTo>
                      <a:pt x="82" y="44"/>
                      <a:pt x="57" y="31"/>
                      <a:pt x="37" y="47"/>
                    </a:cubicBezTo>
                    <a:cubicBezTo>
                      <a:pt x="34" y="49"/>
                      <a:pt x="31" y="46"/>
                      <a:pt x="28" y="44"/>
                    </a:cubicBezTo>
                    <a:cubicBezTo>
                      <a:pt x="23" y="40"/>
                      <a:pt x="18" y="31"/>
                      <a:pt x="13" y="46"/>
                    </a:cubicBezTo>
                    <a:cubicBezTo>
                      <a:pt x="11" y="50"/>
                      <a:pt x="5" y="41"/>
                      <a:pt x="0" y="40"/>
                    </a:cubicBezTo>
                    <a:close/>
                  </a:path>
                </a:pathLst>
              </a:custGeom>
              <a:solidFill>
                <a:srgbClr val="98C6D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0" name="Freeform 620">
                <a:extLst>
                  <a:ext uri="{FF2B5EF4-FFF2-40B4-BE49-F238E27FC236}">
                    <a16:creationId xmlns:a16="http://schemas.microsoft.com/office/drawing/2014/main" id="{AE2026AB-85FB-47B4-B06A-A5D8A0282B5D}"/>
                  </a:ext>
                </a:extLst>
              </p:cNvPr>
              <p:cNvSpPr>
                <a:spLocks/>
              </p:cNvSpPr>
              <p:nvPr/>
            </p:nvSpPr>
            <p:spPr bwMode="auto">
              <a:xfrm>
                <a:off x="1861" y="3588"/>
                <a:ext cx="418" cy="56"/>
              </a:xfrm>
              <a:custGeom>
                <a:avLst/>
                <a:gdLst>
                  <a:gd name="T0" fmla="*/ 368 w 372"/>
                  <a:gd name="T1" fmla="*/ 27 h 50"/>
                  <a:gd name="T2" fmla="*/ 304 w 372"/>
                  <a:gd name="T3" fmla="*/ 32 h 50"/>
                  <a:gd name="T4" fmla="*/ 262 w 372"/>
                  <a:gd name="T5" fmla="*/ 32 h 50"/>
                  <a:gd name="T6" fmla="*/ 272 w 372"/>
                  <a:gd name="T7" fmla="*/ 37 h 50"/>
                  <a:gd name="T8" fmla="*/ 248 w 372"/>
                  <a:gd name="T9" fmla="*/ 43 h 50"/>
                  <a:gd name="T10" fmla="*/ 221 w 372"/>
                  <a:gd name="T11" fmla="*/ 43 h 50"/>
                  <a:gd name="T12" fmla="*/ 79 w 372"/>
                  <a:gd name="T13" fmla="*/ 49 h 50"/>
                  <a:gd name="T14" fmla="*/ 36 w 372"/>
                  <a:gd name="T15" fmla="*/ 47 h 50"/>
                  <a:gd name="T16" fmla="*/ 19 w 372"/>
                  <a:gd name="T17" fmla="*/ 44 h 50"/>
                  <a:gd name="T18" fmla="*/ 7 w 372"/>
                  <a:gd name="T19" fmla="*/ 39 h 50"/>
                  <a:gd name="T20" fmla="*/ 20 w 372"/>
                  <a:gd name="T21" fmla="*/ 29 h 50"/>
                  <a:gd name="T22" fmla="*/ 11 w 372"/>
                  <a:gd name="T23" fmla="*/ 29 h 50"/>
                  <a:gd name="T24" fmla="*/ 2 w 372"/>
                  <a:gd name="T25" fmla="*/ 14 h 50"/>
                  <a:gd name="T26" fmla="*/ 16 w 372"/>
                  <a:gd name="T27" fmla="*/ 11 h 50"/>
                  <a:gd name="T28" fmla="*/ 28 w 372"/>
                  <a:gd name="T29" fmla="*/ 15 h 50"/>
                  <a:gd name="T30" fmla="*/ 28 w 372"/>
                  <a:gd name="T31" fmla="*/ 15 h 50"/>
                  <a:gd name="T32" fmla="*/ 100 w 372"/>
                  <a:gd name="T33" fmla="*/ 11 h 50"/>
                  <a:gd name="T34" fmla="*/ 136 w 372"/>
                  <a:gd name="T35" fmla="*/ 11 h 50"/>
                  <a:gd name="T36" fmla="*/ 140 w 372"/>
                  <a:gd name="T37" fmla="*/ 11 h 50"/>
                  <a:gd name="T38" fmla="*/ 216 w 372"/>
                  <a:gd name="T39" fmla="*/ 9 h 50"/>
                  <a:gd name="T40" fmla="*/ 265 w 372"/>
                  <a:gd name="T41" fmla="*/ 6 h 50"/>
                  <a:gd name="T42" fmla="*/ 316 w 372"/>
                  <a:gd name="T43" fmla="*/ 1 h 50"/>
                  <a:gd name="T44" fmla="*/ 330 w 372"/>
                  <a:gd name="T45" fmla="*/ 10 h 50"/>
                  <a:gd name="T46" fmla="*/ 358 w 372"/>
                  <a:gd name="T47" fmla="*/ 15 h 50"/>
                  <a:gd name="T48" fmla="*/ 368 w 372"/>
                  <a:gd name="T49" fmla="*/ 27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72" h="50">
                    <a:moveTo>
                      <a:pt x="368" y="27"/>
                    </a:moveTo>
                    <a:cubicBezTo>
                      <a:pt x="347" y="37"/>
                      <a:pt x="325" y="30"/>
                      <a:pt x="304" y="32"/>
                    </a:cubicBezTo>
                    <a:cubicBezTo>
                      <a:pt x="291" y="33"/>
                      <a:pt x="277" y="32"/>
                      <a:pt x="262" y="32"/>
                    </a:cubicBezTo>
                    <a:cubicBezTo>
                      <a:pt x="267" y="34"/>
                      <a:pt x="269" y="36"/>
                      <a:pt x="272" y="37"/>
                    </a:cubicBezTo>
                    <a:cubicBezTo>
                      <a:pt x="264" y="41"/>
                      <a:pt x="255" y="35"/>
                      <a:pt x="248" y="43"/>
                    </a:cubicBezTo>
                    <a:cubicBezTo>
                      <a:pt x="239" y="49"/>
                      <a:pt x="230" y="44"/>
                      <a:pt x="221" y="43"/>
                    </a:cubicBezTo>
                    <a:cubicBezTo>
                      <a:pt x="174" y="41"/>
                      <a:pt x="126" y="44"/>
                      <a:pt x="79" y="49"/>
                    </a:cubicBezTo>
                    <a:cubicBezTo>
                      <a:pt x="65" y="50"/>
                      <a:pt x="50" y="48"/>
                      <a:pt x="36" y="47"/>
                    </a:cubicBezTo>
                    <a:cubicBezTo>
                      <a:pt x="30" y="49"/>
                      <a:pt x="25" y="44"/>
                      <a:pt x="19" y="44"/>
                    </a:cubicBezTo>
                    <a:cubicBezTo>
                      <a:pt x="14" y="44"/>
                      <a:pt x="7" y="47"/>
                      <a:pt x="7" y="39"/>
                    </a:cubicBezTo>
                    <a:cubicBezTo>
                      <a:pt x="6" y="31"/>
                      <a:pt x="12" y="29"/>
                      <a:pt x="20" y="29"/>
                    </a:cubicBezTo>
                    <a:cubicBezTo>
                      <a:pt x="17" y="26"/>
                      <a:pt x="14" y="29"/>
                      <a:pt x="11" y="29"/>
                    </a:cubicBezTo>
                    <a:cubicBezTo>
                      <a:pt x="3" y="27"/>
                      <a:pt x="0" y="22"/>
                      <a:pt x="2" y="14"/>
                    </a:cubicBezTo>
                    <a:cubicBezTo>
                      <a:pt x="5" y="7"/>
                      <a:pt x="11" y="10"/>
                      <a:pt x="16" y="11"/>
                    </a:cubicBezTo>
                    <a:cubicBezTo>
                      <a:pt x="20" y="11"/>
                      <a:pt x="22" y="18"/>
                      <a:pt x="28" y="15"/>
                    </a:cubicBezTo>
                    <a:cubicBezTo>
                      <a:pt x="28" y="15"/>
                      <a:pt x="28" y="15"/>
                      <a:pt x="28" y="15"/>
                    </a:cubicBezTo>
                    <a:cubicBezTo>
                      <a:pt x="52" y="13"/>
                      <a:pt x="75" y="8"/>
                      <a:pt x="100" y="11"/>
                    </a:cubicBezTo>
                    <a:cubicBezTo>
                      <a:pt x="112" y="12"/>
                      <a:pt x="124" y="20"/>
                      <a:pt x="136" y="11"/>
                    </a:cubicBezTo>
                    <a:cubicBezTo>
                      <a:pt x="137" y="11"/>
                      <a:pt x="139" y="11"/>
                      <a:pt x="140" y="11"/>
                    </a:cubicBezTo>
                    <a:cubicBezTo>
                      <a:pt x="165" y="15"/>
                      <a:pt x="191" y="8"/>
                      <a:pt x="216" y="9"/>
                    </a:cubicBezTo>
                    <a:cubicBezTo>
                      <a:pt x="232" y="10"/>
                      <a:pt x="249" y="10"/>
                      <a:pt x="265" y="6"/>
                    </a:cubicBezTo>
                    <a:cubicBezTo>
                      <a:pt x="282" y="4"/>
                      <a:pt x="299" y="2"/>
                      <a:pt x="316" y="1"/>
                    </a:cubicBezTo>
                    <a:cubicBezTo>
                      <a:pt x="323" y="1"/>
                      <a:pt x="329" y="0"/>
                      <a:pt x="330" y="10"/>
                    </a:cubicBezTo>
                    <a:cubicBezTo>
                      <a:pt x="337" y="23"/>
                      <a:pt x="348" y="14"/>
                      <a:pt x="358" y="15"/>
                    </a:cubicBezTo>
                    <a:cubicBezTo>
                      <a:pt x="371" y="15"/>
                      <a:pt x="372" y="17"/>
                      <a:pt x="368" y="27"/>
                    </a:cubicBezTo>
                    <a:close/>
                  </a:path>
                </a:pathLst>
              </a:custGeom>
              <a:solidFill>
                <a:srgbClr val="409C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1" name="Freeform 621">
                <a:extLst>
                  <a:ext uri="{FF2B5EF4-FFF2-40B4-BE49-F238E27FC236}">
                    <a16:creationId xmlns:a16="http://schemas.microsoft.com/office/drawing/2014/main" id="{DEA0B4B0-F9EA-47AB-AA6B-EAFB53DE3ACC}"/>
                  </a:ext>
                </a:extLst>
              </p:cNvPr>
              <p:cNvSpPr>
                <a:spLocks/>
              </p:cNvSpPr>
              <p:nvPr/>
            </p:nvSpPr>
            <p:spPr bwMode="auto">
              <a:xfrm>
                <a:off x="188" y="3486"/>
                <a:ext cx="310" cy="62"/>
              </a:xfrm>
              <a:custGeom>
                <a:avLst/>
                <a:gdLst>
                  <a:gd name="T0" fmla="*/ 81 w 276"/>
                  <a:gd name="T1" fmla="*/ 40 h 55"/>
                  <a:gd name="T2" fmla="*/ 24 w 276"/>
                  <a:gd name="T3" fmla="*/ 33 h 55"/>
                  <a:gd name="T4" fmla="*/ 3 w 276"/>
                  <a:gd name="T5" fmla="*/ 30 h 55"/>
                  <a:gd name="T6" fmla="*/ 16 w 276"/>
                  <a:gd name="T7" fmla="*/ 4 h 55"/>
                  <a:gd name="T8" fmla="*/ 21 w 276"/>
                  <a:gd name="T9" fmla="*/ 1 h 55"/>
                  <a:gd name="T10" fmla="*/ 107 w 276"/>
                  <a:gd name="T11" fmla="*/ 4 h 55"/>
                  <a:gd name="T12" fmla="*/ 217 w 276"/>
                  <a:gd name="T13" fmla="*/ 13 h 55"/>
                  <a:gd name="T14" fmla="*/ 220 w 276"/>
                  <a:gd name="T15" fmla="*/ 15 h 55"/>
                  <a:gd name="T16" fmla="*/ 272 w 276"/>
                  <a:gd name="T17" fmla="*/ 41 h 55"/>
                  <a:gd name="T18" fmla="*/ 275 w 276"/>
                  <a:gd name="T19" fmla="*/ 45 h 55"/>
                  <a:gd name="T20" fmla="*/ 273 w 276"/>
                  <a:gd name="T21" fmla="*/ 53 h 55"/>
                  <a:gd name="T22" fmla="*/ 261 w 276"/>
                  <a:gd name="T23" fmla="*/ 53 h 55"/>
                  <a:gd name="T24" fmla="*/ 173 w 276"/>
                  <a:gd name="T25" fmla="*/ 37 h 55"/>
                  <a:gd name="T26" fmla="*/ 163 w 276"/>
                  <a:gd name="T27" fmla="*/ 42 h 55"/>
                  <a:gd name="T28" fmla="*/ 145 w 276"/>
                  <a:gd name="T29" fmla="*/ 53 h 55"/>
                  <a:gd name="T30" fmla="*/ 81 w 276"/>
                  <a:gd name="T31" fmla="*/ 4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76" h="55">
                    <a:moveTo>
                      <a:pt x="81" y="40"/>
                    </a:moveTo>
                    <a:cubicBezTo>
                      <a:pt x="63" y="27"/>
                      <a:pt x="43" y="30"/>
                      <a:pt x="24" y="33"/>
                    </a:cubicBezTo>
                    <a:cubicBezTo>
                      <a:pt x="15" y="34"/>
                      <a:pt x="6" y="41"/>
                      <a:pt x="3" y="30"/>
                    </a:cubicBezTo>
                    <a:cubicBezTo>
                      <a:pt x="0" y="20"/>
                      <a:pt x="3" y="8"/>
                      <a:pt x="16" y="4"/>
                    </a:cubicBezTo>
                    <a:cubicBezTo>
                      <a:pt x="18" y="4"/>
                      <a:pt x="19" y="2"/>
                      <a:pt x="21" y="1"/>
                    </a:cubicBezTo>
                    <a:cubicBezTo>
                      <a:pt x="49" y="11"/>
                      <a:pt x="78" y="0"/>
                      <a:pt x="107" y="4"/>
                    </a:cubicBezTo>
                    <a:cubicBezTo>
                      <a:pt x="144" y="8"/>
                      <a:pt x="180" y="10"/>
                      <a:pt x="217" y="13"/>
                    </a:cubicBezTo>
                    <a:cubicBezTo>
                      <a:pt x="218" y="14"/>
                      <a:pt x="219" y="15"/>
                      <a:pt x="220" y="15"/>
                    </a:cubicBezTo>
                    <a:cubicBezTo>
                      <a:pt x="244" y="12"/>
                      <a:pt x="261" y="20"/>
                      <a:pt x="272" y="41"/>
                    </a:cubicBezTo>
                    <a:cubicBezTo>
                      <a:pt x="273" y="42"/>
                      <a:pt x="274" y="44"/>
                      <a:pt x="275" y="45"/>
                    </a:cubicBezTo>
                    <a:cubicBezTo>
                      <a:pt x="276" y="48"/>
                      <a:pt x="275" y="51"/>
                      <a:pt x="273" y="53"/>
                    </a:cubicBezTo>
                    <a:cubicBezTo>
                      <a:pt x="269" y="53"/>
                      <a:pt x="265" y="53"/>
                      <a:pt x="261" y="53"/>
                    </a:cubicBezTo>
                    <a:cubicBezTo>
                      <a:pt x="232" y="44"/>
                      <a:pt x="201" y="50"/>
                      <a:pt x="173" y="37"/>
                    </a:cubicBezTo>
                    <a:cubicBezTo>
                      <a:pt x="166" y="33"/>
                      <a:pt x="166" y="40"/>
                      <a:pt x="163" y="42"/>
                    </a:cubicBezTo>
                    <a:cubicBezTo>
                      <a:pt x="157" y="47"/>
                      <a:pt x="155" y="55"/>
                      <a:pt x="145" y="53"/>
                    </a:cubicBezTo>
                    <a:cubicBezTo>
                      <a:pt x="124" y="49"/>
                      <a:pt x="103" y="45"/>
                      <a:pt x="81" y="40"/>
                    </a:cubicBezTo>
                    <a:close/>
                  </a:path>
                </a:pathLst>
              </a:custGeom>
              <a:solidFill>
                <a:srgbClr val="83BB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2" name="Freeform 622">
                <a:extLst>
                  <a:ext uri="{FF2B5EF4-FFF2-40B4-BE49-F238E27FC236}">
                    <a16:creationId xmlns:a16="http://schemas.microsoft.com/office/drawing/2014/main" id="{B648AEB1-7E4D-4F08-B313-B33E7DF68AFC}"/>
                  </a:ext>
                </a:extLst>
              </p:cNvPr>
              <p:cNvSpPr>
                <a:spLocks/>
              </p:cNvSpPr>
              <p:nvPr/>
            </p:nvSpPr>
            <p:spPr bwMode="auto">
              <a:xfrm>
                <a:off x="1150" y="3598"/>
                <a:ext cx="446" cy="50"/>
              </a:xfrm>
              <a:custGeom>
                <a:avLst/>
                <a:gdLst>
                  <a:gd name="T0" fmla="*/ 237 w 397"/>
                  <a:gd name="T1" fmla="*/ 34 h 45"/>
                  <a:gd name="T2" fmla="*/ 144 w 397"/>
                  <a:gd name="T3" fmla="*/ 36 h 45"/>
                  <a:gd name="T4" fmla="*/ 61 w 397"/>
                  <a:gd name="T5" fmla="*/ 39 h 45"/>
                  <a:gd name="T6" fmla="*/ 29 w 397"/>
                  <a:gd name="T7" fmla="*/ 34 h 45"/>
                  <a:gd name="T8" fmla="*/ 5 w 397"/>
                  <a:gd name="T9" fmla="*/ 23 h 45"/>
                  <a:gd name="T10" fmla="*/ 0 w 397"/>
                  <a:gd name="T11" fmla="*/ 14 h 45"/>
                  <a:gd name="T12" fmla="*/ 111 w 397"/>
                  <a:gd name="T13" fmla="*/ 13 h 45"/>
                  <a:gd name="T14" fmla="*/ 179 w 397"/>
                  <a:gd name="T15" fmla="*/ 8 h 45"/>
                  <a:gd name="T16" fmla="*/ 266 w 397"/>
                  <a:gd name="T17" fmla="*/ 5 h 45"/>
                  <a:gd name="T18" fmla="*/ 354 w 397"/>
                  <a:gd name="T19" fmla="*/ 6 h 45"/>
                  <a:gd name="T20" fmla="*/ 397 w 397"/>
                  <a:gd name="T21" fmla="*/ 11 h 45"/>
                  <a:gd name="T22" fmla="*/ 387 w 397"/>
                  <a:gd name="T23" fmla="*/ 18 h 45"/>
                  <a:gd name="T24" fmla="*/ 259 w 397"/>
                  <a:gd name="T25" fmla="*/ 26 h 45"/>
                  <a:gd name="T26" fmla="*/ 237 w 397"/>
                  <a:gd name="T27" fmla="*/ 34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97" h="45">
                    <a:moveTo>
                      <a:pt x="237" y="34"/>
                    </a:moveTo>
                    <a:cubicBezTo>
                      <a:pt x="206" y="32"/>
                      <a:pt x="175" y="37"/>
                      <a:pt x="144" y="36"/>
                    </a:cubicBezTo>
                    <a:cubicBezTo>
                      <a:pt x="117" y="36"/>
                      <a:pt x="88" y="23"/>
                      <a:pt x="61" y="39"/>
                    </a:cubicBezTo>
                    <a:cubicBezTo>
                      <a:pt x="50" y="45"/>
                      <a:pt x="40" y="31"/>
                      <a:pt x="29" y="34"/>
                    </a:cubicBezTo>
                    <a:cubicBezTo>
                      <a:pt x="25" y="21"/>
                      <a:pt x="13" y="27"/>
                      <a:pt x="5" y="23"/>
                    </a:cubicBezTo>
                    <a:cubicBezTo>
                      <a:pt x="2" y="21"/>
                      <a:pt x="0" y="17"/>
                      <a:pt x="0" y="14"/>
                    </a:cubicBezTo>
                    <a:cubicBezTo>
                      <a:pt x="37" y="9"/>
                      <a:pt x="74" y="13"/>
                      <a:pt x="111" y="13"/>
                    </a:cubicBezTo>
                    <a:cubicBezTo>
                      <a:pt x="133" y="12"/>
                      <a:pt x="156" y="14"/>
                      <a:pt x="179" y="8"/>
                    </a:cubicBezTo>
                    <a:cubicBezTo>
                      <a:pt x="207" y="0"/>
                      <a:pt x="237" y="4"/>
                      <a:pt x="266" y="5"/>
                    </a:cubicBezTo>
                    <a:cubicBezTo>
                      <a:pt x="296" y="6"/>
                      <a:pt x="325" y="6"/>
                      <a:pt x="354" y="6"/>
                    </a:cubicBezTo>
                    <a:cubicBezTo>
                      <a:pt x="369" y="6"/>
                      <a:pt x="383" y="5"/>
                      <a:pt x="397" y="11"/>
                    </a:cubicBezTo>
                    <a:cubicBezTo>
                      <a:pt x="397" y="18"/>
                      <a:pt x="391" y="18"/>
                      <a:pt x="387" y="18"/>
                    </a:cubicBezTo>
                    <a:cubicBezTo>
                      <a:pt x="344" y="18"/>
                      <a:pt x="302" y="23"/>
                      <a:pt x="259" y="26"/>
                    </a:cubicBezTo>
                    <a:cubicBezTo>
                      <a:pt x="251" y="27"/>
                      <a:pt x="243" y="28"/>
                      <a:pt x="237" y="34"/>
                    </a:cubicBezTo>
                    <a:close/>
                  </a:path>
                </a:pathLst>
              </a:custGeom>
              <a:solidFill>
                <a:srgbClr val="5EA5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3" name="Freeform 623">
                <a:extLst>
                  <a:ext uri="{FF2B5EF4-FFF2-40B4-BE49-F238E27FC236}">
                    <a16:creationId xmlns:a16="http://schemas.microsoft.com/office/drawing/2014/main" id="{DBCC8526-1277-4646-A682-8BD912E18EA1}"/>
                  </a:ext>
                </a:extLst>
              </p:cNvPr>
              <p:cNvSpPr>
                <a:spLocks/>
              </p:cNvSpPr>
              <p:nvPr/>
            </p:nvSpPr>
            <p:spPr bwMode="auto">
              <a:xfrm>
                <a:off x="432" y="3500"/>
                <a:ext cx="351" cy="75"/>
              </a:xfrm>
              <a:custGeom>
                <a:avLst/>
                <a:gdLst>
                  <a:gd name="T0" fmla="*/ 56 w 313"/>
                  <a:gd name="T1" fmla="*/ 33 h 67"/>
                  <a:gd name="T2" fmla="*/ 38 w 313"/>
                  <a:gd name="T3" fmla="*/ 11 h 67"/>
                  <a:gd name="T4" fmla="*/ 24 w 313"/>
                  <a:gd name="T5" fmla="*/ 6 h 67"/>
                  <a:gd name="T6" fmla="*/ 0 w 313"/>
                  <a:gd name="T7" fmla="*/ 1 h 67"/>
                  <a:gd name="T8" fmla="*/ 61 w 313"/>
                  <a:gd name="T9" fmla="*/ 11 h 67"/>
                  <a:gd name="T10" fmla="*/ 92 w 313"/>
                  <a:gd name="T11" fmla="*/ 1 h 67"/>
                  <a:gd name="T12" fmla="*/ 143 w 313"/>
                  <a:gd name="T13" fmla="*/ 21 h 67"/>
                  <a:gd name="T14" fmla="*/ 151 w 313"/>
                  <a:gd name="T15" fmla="*/ 19 h 67"/>
                  <a:gd name="T16" fmla="*/ 172 w 313"/>
                  <a:gd name="T17" fmla="*/ 27 h 67"/>
                  <a:gd name="T18" fmla="*/ 181 w 313"/>
                  <a:gd name="T19" fmla="*/ 31 h 67"/>
                  <a:gd name="T20" fmla="*/ 211 w 313"/>
                  <a:gd name="T21" fmla="*/ 28 h 67"/>
                  <a:gd name="T22" fmla="*/ 192 w 313"/>
                  <a:gd name="T23" fmla="*/ 13 h 67"/>
                  <a:gd name="T24" fmla="*/ 273 w 313"/>
                  <a:gd name="T25" fmla="*/ 16 h 67"/>
                  <a:gd name="T26" fmla="*/ 267 w 313"/>
                  <a:gd name="T27" fmla="*/ 35 h 67"/>
                  <a:gd name="T28" fmla="*/ 309 w 313"/>
                  <a:gd name="T29" fmla="*/ 37 h 67"/>
                  <a:gd name="T30" fmla="*/ 313 w 313"/>
                  <a:gd name="T31" fmla="*/ 42 h 67"/>
                  <a:gd name="T32" fmla="*/ 306 w 313"/>
                  <a:gd name="T33" fmla="*/ 51 h 67"/>
                  <a:gd name="T34" fmla="*/ 229 w 313"/>
                  <a:gd name="T35" fmla="*/ 47 h 67"/>
                  <a:gd name="T36" fmla="*/ 146 w 313"/>
                  <a:gd name="T37" fmla="*/ 45 h 67"/>
                  <a:gd name="T38" fmla="*/ 86 w 313"/>
                  <a:gd name="T39" fmla="*/ 49 h 67"/>
                  <a:gd name="T40" fmla="*/ 56 w 313"/>
                  <a:gd name="T41" fmla="*/ 41 h 67"/>
                  <a:gd name="T42" fmla="*/ 56 w 313"/>
                  <a:gd name="T43" fmla="*/ 33 h 67"/>
                  <a:gd name="T44" fmla="*/ 77 w 313"/>
                  <a:gd name="T45" fmla="*/ 25 h 67"/>
                  <a:gd name="T46" fmla="*/ 56 w 313"/>
                  <a:gd name="T47" fmla="*/ 33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13" h="67">
                    <a:moveTo>
                      <a:pt x="56" y="33"/>
                    </a:moveTo>
                    <a:cubicBezTo>
                      <a:pt x="49" y="26"/>
                      <a:pt x="36" y="26"/>
                      <a:pt x="38" y="11"/>
                    </a:cubicBezTo>
                    <a:cubicBezTo>
                      <a:pt x="38" y="7"/>
                      <a:pt x="29" y="8"/>
                      <a:pt x="24" y="6"/>
                    </a:cubicBezTo>
                    <a:cubicBezTo>
                      <a:pt x="16" y="3"/>
                      <a:pt x="7" y="9"/>
                      <a:pt x="0" y="1"/>
                    </a:cubicBezTo>
                    <a:cubicBezTo>
                      <a:pt x="21" y="0"/>
                      <a:pt x="42" y="1"/>
                      <a:pt x="61" y="11"/>
                    </a:cubicBezTo>
                    <a:cubicBezTo>
                      <a:pt x="73" y="16"/>
                      <a:pt x="82" y="4"/>
                      <a:pt x="92" y="1"/>
                    </a:cubicBezTo>
                    <a:cubicBezTo>
                      <a:pt x="108" y="10"/>
                      <a:pt x="130" y="5"/>
                      <a:pt x="143" y="21"/>
                    </a:cubicBezTo>
                    <a:cubicBezTo>
                      <a:pt x="147" y="25"/>
                      <a:pt x="149" y="19"/>
                      <a:pt x="151" y="19"/>
                    </a:cubicBezTo>
                    <a:cubicBezTo>
                      <a:pt x="160" y="17"/>
                      <a:pt x="170" y="12"/>
                      <a:pt x="172" y="27"/>
                    </a:cubicBezTo>
                    <a:cubicBezTo>
                      <a:pt x="173" y="32"/>
                      <a:pt x="179" y="35"/>
                      <a:pt x="181" y="31"/>
                    </a:cubicBezTo>
                    <a:cubicBezTo>
                      <a:pt x="189" y="12"/>
                      <a:pt x="200" y="26"/>
                      <a:pt x="211" y="28"/>
                    </a:cubicBezTo>
                    <a:cubicBezTo>
                      <a:pt x="207" y="18"/>
                      <a:pt x="192" y="26"/>
                      <a:pt x="192" y="13"/>
                    </a:cubicBezTo>
                    <a:cubicBezTo>
                      <a:pt x="219" y="14"/>
                      <a:pt x="246" y="15"/>
                      <a:pt x="273" y="16"/>
                    </a:cubicBezTo>
                    <a:cubicBezTo>
                      <a:pt x="270" y="22"/>
                      <a:pt x="278" y="30"/>
                      <a:pt x="267" y="35"/>
                    </a:cubicBezTo>
                    <a:cubicBezTo>
                      <a:pt x="282" y="37"/>
                      <a:pt x="296" y="31"/>
                      <a:pt x="309" y="37"/>
                    </a:cubicBezTo>
                    <a:cubicBezTo>
                      <a:pt x="311" y="38"/>
                      <a:pt x="312" y="40"/>
                      <a:pt x="313" y="42"/>
                    </a:cubicBezTo>
                    <a:cubicBezTo>
                      <a:pt x="312" y="46"/>
                      <a:pt x="310" y="52"/>
                      <a:pt x="306" y="51"/>
                    </a:cubicBezTo>
                    <a:cubicBezTo>
                      <a:pt x="281" y="46"/>
                      <a:pt x="254" y="67"/>
                      <a:pt x="229" y="47"/>
                    </a:cubicBezTo>
                    <a:cubicBezTo>
                      <a:pt x="201" y="63"/>
                      <a:pt x="172" y="36"/>
                      <a:pt x="146" y="45"/>
                    </a:cubicBezTo>
                    <a:cubicBezTo>
                      <a:pt x="125" y="53"/>
                      <a:pt x="106" y="48"/>
                      <a:pt x="86" y="49"/>
                    </a:cubicBezTo>
                    <a:cubicBezTo>
                      <a:pt x="74" y="50"/>
                      <a:pt x="67" y="39"/>
                      <a:pt x="56" y="41"/>
                    </a:cubicBezTo>
                    <a:cubicBezTo>
                      <a:pt x="56" y="38"/>
                      <a:pt x="56" y="36"/>
                      <a:pt x="56" y="33"/>
                    </a:cubicBezTo>
                    <a:cubicBezTo>
                      <a:pt x="62" y="28"/>
                      <a:pt x="72" y="32"/>
                      <a:pt x="77" y="25"/>
                    </a:cubicBezTo>
                    <a:cubicBezTo>
                      <a:pt x="68" y="23"/>
                      <a:pt x="63" y="30"/>
                      <a:pt x="56" y="33"/>
                    </a:cubicBezTo>
                    <a:close/>
                  </a:path>
                </a:pathLst>
              </a:custGeom>
              <a:solidFill>
                <a:srgbClr val="9DC9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4" name="Freeform 624">
                <a:extLst>
                  <a:ext uri="{FF2B5EF4-FFF2-40B4-BE49-F238E27FC236}">
                    <a16:creationId xmlns:a16="http://schemas.microsoft.com/office/drawing/2014/main" id="{1B8881AF-C1E0-43CB-B4BB-E2E8AB548589}"/>
                  </a:ext>
                </a:extLst>
              </p:cNvPr>
              <p:cNvSpPr>
                <a:spLocks/>
              </p:cNvSpPr>
              <p:nvPr/>
            </p:nvSpPr>
            <p:spPr bwMode="auto">
              <a:xfrm>
                <a:off x="1416" y="3601"/>
                <a:ext cx="453" cy="47"/>
              </a:xfrm>
              <a:custGeom>
                <a:avLst/>
                <a:gdLst>
                  <a:gd name="T0" fmla="*/ 0 w 403"/>
                  <a:gd name="T1" fmla="*/ 31 h 42"/>
                  <a:gd name="T2" fmla="*/ 15 w 403"/>
                  <a:gd name="T3" fmla="*/ 18 h 42"/>
                  <a:gd name="T4" fmla="*/ 122 w 403"/>
                  <a:gd name="T5" fmla="*/ 8 h 42"/>
                  <a:gd name="T6" fmla="*/ 160 w 403"/>
                  <a:gd name="T7" fmla="*/ 8 h 42"/>
                  <a:gd name="T8" fmla="*/ 188 w 403"/>
                  <a:gd name="T9" fmla="*/ 7 h 42"/>
                  <a:gd name="T10" fmla="*/ 232 w 403"/>
                  <a:gd name="T11" fmla="*/ 3 h 42"/>
                  <a:gd name="T12" fmla="*/ 232 w 403"/>
                  <a:gd name="T13" fmla="*/ 3 h 42"/>
                  <a:gd name="T14" fmla="*/ 240 w 403"/>
                  <a:gd name="T15" fmla="*/ 4 h 42"/>
                  <a:gd name="T16" fmla="*/ 227 w 403"/>
                  <a:gd name="T17" fmla="*/ 20 h 42"/>
                  <a:gd name="T18" fmla="*/ 257 w 403"/>
                  <a:gd name="T19" fmla="*/ 6 h 42"/>
                  <a:gd name="T20" fmla="*/ 266 w 403"/>
                  <a:gd name="T21" fmla="*/ 2 h 42"/>
                  <a:gd name="T22" fmla="*/ 332 w 403"/>
                  <a:gd name="T23" fmla="*/ 1 h 42"/>
                  <a:gd name="T24" fmla="*/ 374 w 403"/>
                  <a:gd name="T25" fmla="*/ 6 h 42"/>
                  <a:gd name="T26" fmla="*/ 400 w 403"/>
                  <a:gd name="T27" fmla="*/ 27 h 42"/>
                  <a:gd name="T28" fmla="*/ 396 w 403"/>
                  <a:gd name="T29" fmla="*/ 35 h 42"/>
                  <a:gd name="T30" fmla="*/ 392 w 403"/>
                  <a:gd name="T31" fmla="*/ 35 h 42"/>
                  <a:gd name="T32" fmla="*/ 343 w 403"/>
                  <a:gd name="T33" fmla="*/ 25 h 42"/>
                  <a:gd name="T34" fmla="*/ 340 w 403"/>
                  <a:gd name="T35" fmla="*/ 24 h 42"/>
                  <a:gd name="T36" fmla="*/ 274 w 403"/>
                  <a:gd name="T37" fmla="*/ 30 h 42"/>
                  <a:gd name="T38" fmla="*/ 204 w 403"/>
                  <a:gd name="T39" fmla="*/ 32 h 42"/>
                  <a:gd name="T40" fmla="*/ 59 w 403"/>
                  <a:gd name="T41" fmla="*/ 31 h 42"/>
                  <a:gd name="T42" fmla="*/ 12 w 403"/>
                  <a:gd name="T43" fmla="*/ 32 h 42"/>
                  <a:gd name="T44" fmla="*/ 0 w 403"/>
                  <a:gd name="T45" fmla="*/ 3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03" h="42">
                    <a:moveTo>
                      <a:pt x="0" y="31"/>
                    </a:moveTo>
                    <a:cubicBezTo>
                      <a:pt x="2" y="23"/>
                      <a:pt x="6" y="20"/>
                      <a:pt x="15" y="18"/>
                    </a:cubicBezTo>
                    <a:cubicBezTo>
                      <a:pt x="50" y="11"/>
                      <a:pt x="87" y="19"/>
                      <a:pt x="122" y="8"/>
                    </a:cubicBezTo>
                    <a:cubicBezTo>
                      <a:pt x="134" y="4"/>
                      <a:pt x="147" y="14"/>
                      <a:pt x="160" y="8"/>
                    </a:cubicBezTo>
                    <a:cubicBezTo>
                      <a:pt x="169" y="7"/>
                      <a:pt x="179" y="7"/>
                      <a:pt x="188" y="7"/>
                    </a:cubicBezTo>
                    <a:cubicBezTo>
                      <a:pt x="203" y="7"/>
                      <a:pt x="217" y="5"/>
                      <a:pt x="232" y="3"/>
                    </a:cubicBezTo>
                    <a:cubicBezTo>
                      <a:pt x="232" y="3"/>
                      <a:pt x="232" y="3"/>
                      <a:pt x="232" y="3"/>
                    </a:cubicBezTo>
                    <a:cubicBezTo>
                      <a:pt x="235" y="0"/>
                      <a:pt x="239" y="0"/>
                      <a:pt x="240" y="4"/>
                    </a:cubicBezTo>
                    <a:cubicBezTo>
                      <a:pt x="244" y="12"/>
                      <a:pt x="237" y="15"/>
                      <a:pt x="227" y="20"/>
                    </a:cubicBezTo>
                    <a:cubicBezTo>
                      <a:pt x="241" y="15"/>
                      <a:pt x="251" y="14"/>
                      <a:pt x="257" y="6"/>
                    </a:cubicBezTo>
                    <a:cubicBezTo>
                      <a:pt x="259" y="3"/>
                      <a:pt x="263" y="1"/>
                      <a:pt x="266" y="2"/>
                    </a:cubicBezTo>
                    <a:cubicBezTo>
                      <a:pt x="288" y="11"/>
                      <a:pt x="310" y="1"/>
                      <a:pt x="332" y="1"/>
                    </a:cubicBezTo>
                    <a:cubicBezTo>
                      <a:pt x="346" y="2"/>
                      <a:pt x="359" y="9"/>
                      <a:pt x="374" y="6"/>
                    </a:cubicBezTo>
                    <a:cubicBezTo>
                      <a:pt x="382" y="4"/>
                      <a:pt x="389" y="22"/>
                      <a:pt x="400" y="27"/>
                    </a:cubicBezTo>
                    <a:cubicBezTo>
                      <a:pt x="403" y="29"/>
                      <a:pt x="399" y="33"/>
                      <a:pt x="396" y="35"/>
                    </a:cubicBezTo>
                    <a:cubicBezTo>
                      <a:pt x="395" y="35"/>
                      <a:pt x="393" y="35"/>
                      <a:pt x="392" y="35"/>
                    </a:cubicBezTo>
                    <a:cubicBezTo>
                      <a:pt x="376" y="31"/>
                      <a:pt x="357" y="40"/>
                      <a:pt x="343" y="25"/>
                    </a:cubicBezTo>
                    <a:cubicBezTo>
                      <a:pt x="342" y="24"/>
                      <a:pt x="341" y="23"/>
                      <a:pt x="340" y="24"/>
                    </a:cubicBezTo>
                    <a:cubicBezTo>
                      <a:pt x="320" y="42"/>
                      <a:pt x="296" y="25"/>
                      <a:pt x="274" y="30"/>
                    </a:cubicBezTo>
                    <a:cubicBezTo>
                      <a:pt x="251" y="36"/>
                      <a:pt x="227" y="32"/>
                      <a:pt x="204" y="32"/>
                    </a:cubicBezTo>
                    <a:cubicBezTo>
                      <a:pt x="156" y="34"/>
                      <a:pt x="108" y="23"/>
                      <a:pt x="59" y="31"/>
                    </a:cubicBezTo>
                    <a:cubicBezTo>
                      <a:pt x="44" y="33"/>
                      <a:pt x="27" y="34"/>
                      <a:pt x="12" y="32"/>
                    </a:cubicBezTo>
                    <a:cubicBezTo>
                      <a:pt x="8" y="31"/>
                      <a:pt x="4" y="31"/>
                      <a:pt x="0" y="31"/>
                    </a:cubicBezTo>
                    <a:close/>
                  </a:path>
                </a:pathLst>
              </a:custGeom>
              <a:solidFill>
                <a:srgbClr val="4497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5" name="Freeform 625">
                <a:extLst>
                  <a:ext uri="{FF2B5EF4-FFF2-40B4-BE49-F238E27FC236}">
                    <a16:creationId xmlns:a16="http://schemas.microsoft.com/office/drawing/2014/main" id="{2D8FD500-DFDD-4C72-BED2-9E5BE233E1F0}"/>
                  </a:ext>
                </a:extLst>
              </p:cNvPr>
              <p:cNvSpPr>
                <a:spLocks/>
              </p:cNvSpPr>
              <p:nvPr/>
            </p:nvSpPr>
            <p:spPr bwMode="auto">
              <a:xfrm>
                <a:off x="1975" y="3501"/>
                <a:ext cx="277" cy="42"/>
              </a:xfrm>
              <a:custGeom>
                <a:avLst/>
                <a:gdLst>
                  <a:gd name="T0" fmla="*/ 67 w 247"/>
                  <a:gd name="T1" fmla="*/ 36 h 37"/>
                  <a:gd name="T2" fmla="*/ 63 w 247"/>
                  <a:gd name="T3" fmla="*/ 30 h 37"/>
                  <a:gd name="T4" fmla="*/ 52 w 247"/>
                  <a:gd name="T5" fmla="*/ 27 h 37"/>
                  <a:gd name="T6" fmla="*/ 24 w 247"/>
                  <a:gd name="T7" fmla="*/ 29 h 37"/>
                  <a:gd name="T8" fmla="*/ 5 w 247"/>
                  <a:gd name="T9" fmla="*/ 27 h 37"/>
                  <a:gd name="T10" fmla="*/ 19 w 247"/>
                  <a:gd name="T11" fmla="*/ 12 h 37"/>
                  <a:gd name="T12" fmla="*/ 227 w 247"/>
                  <a:gd name="T13" fmla="*/ 4 h 37"/>
                  <a:gd name="T14" fmla="*/ 220 w 247"/>
                  <a:gd name="T15" fmla="*/ 10 h 37"/>
                  <a:gd name="T16" fmla="*/ 218 w 247"/>
                  <a:gd name="T17" fmla="*/ 20 h 37"/>
                  <a:gd name="T18" fmla="*/ 226 w 247"/>
                  <a:gd name="T19" fmla="*/ 19 h 37"/>
                  <a:gd name="T20" fmla="*/ 247 w 247"/>
                  <a:gd name="T21" fmla="*/ 28 h 37"/>
                  <a:gd name="T22" fmla="*/ 207 w 247"/>
                  <a:gd name="T23" fmla="*/ 31 h 37"/>
                  <a:gd name="T24" fmla="*/ 199 w 247"/>
                  <a:gd name="T25" fmla="*/ 36 h 37"/>
                  <a:gd name="T26" fmla="*/ 191 w 247"/>
                  <a:gd name="T27" fmla="*/ 37 h 37"/>
                  <a:gd name="T28" fmla="*/ 170 w 247"/>
                  <a:gd name="T29" fmla="*/ 30 h 37"/>
                  <a:gd name="T30" fmla="*/ 159 w 247"/>
                  <a:gd name="T31" fmla="*/ 36 h 37"/>
                  <a:gd name="T32" fmla="*/ 151 w 247"/>
                  <a:gd name="T33" fmla="*/ 36 h 37"/>
                  <a:gd name="T34" fmla="*/ 115 w 247"/>
                  <a:gd name="T35" fmla="*/ 36 h 37"/>
                  <a:gd name="T36" fmla="*/ 115 w 247"/>
                  <a:gd name="T37" fmla="*/ 36 h 37"/>
                  <a:gd name="T38" fmla="*/ 67 w 247"/>
                  <a:gd name="T39" fmla="*/ 36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47" h="37">
                    <a:moveTo>
                      <a:pt x="67" y="36"/>
                    </a:moveTo>
                    <a:cubicBezTo>
                      <a:pt x="63" y="35"/>
                      <a:pt x="75" y="21"/>
                      <a:pt x="63" y="30"/>
                    </a:cubicBezTo>
                    <a:cubicBezTo>
                      <a:pt x="54" y="37"/>
                      <a:pt x="56" y="26"/>
                      <a:pt x="52" y="27"/>
                    </a:cubicBezTo>
                    <a:cubicBezTo>
                      <a:pt x="42" y="27"/>
                      <a:pt x="33" y="27"/>
                      <a:pt x="24" y="29"/>
                    </a:cubicBezTo>
                    <a:cubicBezTo>
                      <a:pt x="18" y="29"/>
                      <a:pt x="9" y="36"/>
                      <a:pt x="5" y="27"/>
                    </a:cubicBezTo>
                    <a:cubicBezTo>
                      <a:pt x="0" y="15"/>
                      <a:pt x="16" y="18"/>
                      <a:pt x="19" y="12"/>
                    </a:cubicBezTo>
                    <a:cubicBezTo>
                      <a:pt x="88" y="0"/>
                      <a:pt x="158" y="3"/>
                      <a:pt x="227" y="4"/>
                    </a:cubicBezTo>
                    <a:cubicBezTo>
                      <a:pt x="225" y="6"/>
                      <a:pt x="222" y="8"/>
                      <a:pt x="220" y="10"/>
                    </a:cubicBezTo>
                    <a:cubicBezTo>
                      <a:pt x="216" y="13"/>
                      <a:pt x="214" y="16"/>
                      <a:pt x="218" y="20"/>
                    </a:cubicBezTo>
                    <a:cubicBezTo>
                      <a:pt x="220" y="23"/>
                      <a:pt x="223" y="21"/>
                      <a:pt x="226" y="19"/>
                    </a:cubicBezTo>
                    <a:cubicBezTo>
                      <a:pt x="239" y="7"/>
                      <a:pt x="244" y="16"/>
                      <a:pt x="247" y="28"/>
                    </a:cubicBezTo>
                    <a:cubicBezTo>
                      <a:pt x="234" y="36"/>
                      <a:pt x="221" y="31"/>
                      <a:pt x="207" y="31"/>
                    </a:cubicBezTo>
                    <a:cubicBezTo>
                      <a:pt x="203" y="31"/>
                      <a:pt x="200" y="30"/>
                      <a:pt x="199" y="36"/>
                    </a:cubicBezTo>
                    <a:cubicBezTo>
                      <a:pt x="196" y="36"/>
                      <a:pt x="194" y="36"/>
                      <a:pt x="191" y="37"/>
                    </a:cubicBezTo>
                    <a:cubicBezTo>
                      <a:pt x="184" y="36"/>
                      <a:pt x="176" y="33"/>
                      <a:pt x="170" y="30"/>
                    </a:cubicBezTo>
                    <a:cubicBezTo>
                      <a:pt x="161" y="25"/>
                      <a:pt x="162" y="33"/>
                      <a:pt x="159" y="36"/>
                    </a:cubicBezTo>
                    <a:cubicBezTo>
                      <a:pt x="156" y="36"/>
                      <a:pt x="154" y="36"/>
                      <a:pt x="151" y="36"/>
                    </a:cubicBezTo>
                    <a:cubicBezTo>
                      <a:pt x="139" y="25"/>
                      <a:pt x="127" y="37"/>
                      <a:pt x="115" y="36"/>
                    </a:cubicBezTo>
                    <a:cubicBezTo>
                      <a:pt x="115" y="36"/>
                      <a:pt x="115" y="36"/>
                      <a:pt x="115" y="36"/>
                    </a:cubicBezTo>
                    <a:cubicBezTo>
                      <a:pt x="99" y="33"/>
                      <a:pt x="83" y="34"/>
                      <a:pt x="67" y="36"/>
                    </a:cubicBezTo>
                    <a:close/>
                  </a:path>
                </a:pathLst>
              </a:custGeom>
              <a:solidFill>
                <a:srgbClr val="60AB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6" name="Freeform 626">
                <a:extLst>
                  <a:ext uri="{FF2B5EF4-FFF2-40B4-BE49-F238E27FC236}">
                    <a16:creationId xmlns:a16="http://schemas.microsoft.com/office/drawing/2014/main" id="{E44FE958-85A0-4347-B873-514D491AF20D}"/>
                  </a:ext>
                </a:extLst>
              </p:cNvPr>
              <p:cNvSpPr>
                <a:spLocks/>
              </p:cNvSpPr>
              <p:nvPr/>
            </p:nvSpPr>
            <p:spPr bwMode="auto">
              <a:xfrm>
                <a:off x="593" y="3592"/>
                <a:ext cx="299" cy="58"/>
              </a:xfrm>
              <a:custGeom>
                <a:avLst/>
                <a:gdLst>
                  <a:gd name="T0" fmla="*/ 252 w 266"/>
                  <a:gd name="T1" fmla="*/ 43 h 52"/>
                  <a:gd name="T2" fmla="*/ 212 w 266"/>
                  <a:gd name="T3" fmla="*/ 45 h 52"/>
                  <a:gd name="T4" fmla="*/ 176 w 266"/>
                  <a:gd name="T5" fmla="*/ 39 h 52"/>
                  <a:gd name="T6" fmla="*/ 188 w 266"/>
                  <a:gd name="T7" fmla="*/ 25 h 52"/>
                  <a:gd name="T8" fmla="*/ 126 w 266"/>
                  <a:gd name="T9" fmla="*/ 24 h 52"/>
                  <a:gd name="T10" fmla="*/ 144 w 266"/>
                  <a:gd name="T11" fmla="*/ 39 h 52"/>
                  <a:gd name="T12" fmla="*/ 106 w 266"/>
                  <a:gd name="T13" fmla="*/ 46 h 52"/>
                  <a:gd name="T14" fmla="*/ 88 w 266"/>
                  <a:gd name="T15" fmla="*/ 43 h 52"/>
                  <a:gd name="T16" fmla="*/ 98 w 266"/>
                  <a:gd name="T17" fmla="*/ 34 h 52"/>
                  <a:gd name="T18" fmla="*/ 38 w 266"/>
                  <a:gd name="T19" fmla="*/ 19 h 52"/>
                  <a:gd name="T20" fmla="*/ 0 w 266"/>
                  <a:gd name="T21" fmla="*/ 7 h 52"/>
                  <a:gd name="T22" fmla="*/ 24 w 266"/>
                  <a:gd name="T23" fmla="*/ 4 h 52"/>
                  <a:gd name="T24" fmla="*/ 107 w 266"/>
                  <a:gd name="T25" fmla="*/ 9 h 52"/>
                  <a:gd name="T26" fmla="*/ 195 w 266"/>
                  <a:gd name="T27" fmla="*/ 8 h 52"/>
                  <a:gd name="T28" fmla="*/ 260 w 266"/>
                  <a:gd name="T29" fmla="*/ 11 h 52"/>
                  <a:gd name="T30" fmla="*/ 259 w 266"/>
                  <a:gd name="T31" fmla="*/ 22 h 52"/>
                  <a:gd name="T32" fmla="*/ 252 w 266"/>
                  <a:gd name="T33" fmla="*/ 43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6" h="52">
                    <a:moveTo>
                      <a:pt x="252" y="43"/>
                    </a:moveTo>
                    <a:cubicBezTo>
                      <a:pt x="239" y="52"/>
                      <a:pt x="225" y="46"/>
                      <a:pt x="212" y="45"/>
                    </a:cubicBezTo>
                    <a:cubicBezTo>
                      <a:pt x="200" y="43"/>
                      <a:pt x="188" y="41"/>
                      <a:pt x="176" y="39"/>
                    </a:cubicBezTo>
                    <a:cubicBezTo>
                      <a:pt x="175" y="30"/>
                      <a:pt x="182" y="28"/>
                      <a:pt x="188" y="25"/>
                    </a:cubicBezTo>
                    <a:cubicBezTo>
                      <a:pt x="167" y="37"/>
                      <a:pt x="147" y="24"/>
                      <a:pt x="126" y="24"/>
                    </a:cubicBezTo>
                    <a:cubicBezTo>
                      <a:pt x="132" y="31"/>
                      <a:pt x="145" y="26"/>
                      <a:pt x="144" y="39"/>
                    </a:cubicBezTo>
                    <a:cubicBezTo>
                      <a:pt x="131" y="40"/>
                      <a:pt x="118" y="37"/>
                      <a:pt x="106" y="46"/>
                    </a:cubicBezTo>
                    <a:cubicBezTo>
                      <a:pt x="102" y="49"/>
                      <a:pt x="93" y="49"/>
                      <a:pt x="88" y="43"/>
                    </a:cubicBezTo>
                    <a:cubicBezTo>
                      <a:pt x="90" y="40"/>
                      <a:pt x="94" y="38"/>
                      <a:pt x="98" y="34"/>
                    </a:cubicBezTo>
                    <a:cubicBezTo>
                      <a:pt x="80" y="20"/>
                      <a:pt x="59" y="20"/>
                      <a:pt x="38" y="19"/>
                    </a:cubicBezTo>
                    <a:cubicBezTo>
                      <a:pt x="24" y="18"/>
                      <a:pt x="10" y="18"/>
                      <a:pt x="0" y="7"/>
                    </a:cubicBezTo>
                    <a:cubicBezTo>
                      <a:pt x="7" y="0"/>
                      <a:pt x="17" y="2"/>
                      <a:pt x="24" y="4"/>
                    </a:cubicBezTo>
                    <a:cubicBezTo>
                      <a:pt x="52" y="11"/>
                      <a:pt x="80" y="7"/>
                      <a:pt x="107" y="9"/>
                    </a:cubicBezTo>
                    <a:cubicBezTo>
                      <a:pt x="136" y="11"/>
                      <a:pt x="165" y="7"/>
                      <a:pt x="195" y="8"/>
                    </a:cubicBezTo>
                    <a:cubicBezTo>
                      <a:pt x="216" y="9"/>
                      <a:pt x="238" y="10"/>
                      <a:pt x="260" y="11"/>
                    </a:cubicBezTo>
                    <a:cubicBezTo>
                      <a:pt x="266" y="15"/>
                      <a:pt x="266" y="20"/>
                      <a:pt x="259" y="22"/>
                    </a:cubicBezTo>
                    <a:cubicBezTo>
                      <a:pt x="244" y="26"/>
                      <a:pt x="248" y="34"/>
                      <a:pt x="252" y="43"/>
                    </a:cubicBezTo>
                    <a:close/>
                  </a:path>
                </a:pathLst>
              </a:custGeom>
              <a:solidFill>
                <a:srgbClr val="97C6D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7" name="Freeform 627">
                <a:extLst>
                  <a:ext uri="{FF2B5EF4-FFF2-40B4-BE49-F238E27FC236}">
                    <a16:creationId xmlns:a16="http://schemas.microsoft.com/office/drawing/2014/main" id="{BC9DD24F-08B1-431F-9951-822C2DC47B3F}"/>
                  </a:ext>
                </a:extLst>
              </p:cNvPr>
              <p:cNvSpPr>
                <a:spLocks/>
              </p:cNvSpPr>
              <p:nvPr/>
            </p:nvSpPr>
            <p:spPr bwMode="auto">
              <a:xfrm>
                <a:off x="760" y="3511"/>
                <a:ext cx="229" cy="64"/>
              </a:xfrm>
              <a:custGeom>
                <a:avLst/>
                <a:gdLst>
                  <a:gd name="T0" fmla="*/ 116 w 204"/>
                  <a:gd name="T1" fmla="*/ 27 h 57"/>
                  <a:gd name="T2" fmla="*/ 188 w 204"/>
                  <a:gd name="T3" fmla="*/ 35 h 57"/>
                  <a:gd name="T4" fmla="*/ 204 w 204"/>
                  <a:gd name="T5" fmla="*/ 43 h 57"/>
                  <a:gd name="T6" fmla="*/ 159 w 204"/>
                  <a:gd name="T7" fmla="*/ 42 h 57"/>
                  <a:gd name="T8" fmla="*/ 149 w 204"/>
                  <a:gd name="T9" fmla="*/ 43 h 57"/>
                  <a:gd name="T10" fmla="*/ 138 w 204"/>
                  <a:gd name="T11" fmla="*/ 42 h 57"/>
                  <a:gd name="T12" fmla="*/ 131 w 204"/>
                  <a:gd name="T13" fmla="*/ 42 h 57"/>
                  <a:gd name="T14" fmla="*/ 58 w 204"/>
                  <a:gd name="T15" fmla="*/ 43 h 57"/>
                  <a:gd name="T16" fmla="*/ 21 w 204"/>
                  <a:gd name="T17" fmla="*/ 32 h 57"/>
                  <a:gd name="T18" fmla="*/ 20 w 204"/>
                  <a:gd name="T19" fmla="*/ 31 h 57"/>
                  <a:gd name="T20" fmla="*/ 23 w 204"/>
                  <a:gd name="T21" fmla="*/ 22 h 57"/>
                  <a:gd name="T22" fmla="*/ 40 w 204"/>
                  <a:gd name="T23" fmla="*/ 13 h 57"/>
                  <a:gd name="T24" fmla="*/ 0 w 204"/>
                  <a:gd name="T25" fmla="*/ 7 h 57"/>
                  <a:gd name="T26" fmla="*/ 63 w 204"/>
                  <a:gd name="T27" fmla="*/ 6 h 57"/>
                  <a:gd name="T28" fmla="*/ 104 w 204"/>
                  <a:gd name="T29" fmla="*/ 11 h 57"/>
                  <a:gd name="T30" fmla="*/ 96 w 204"/>
                  <a:gd name="T31" fmla="*/ 19 h 57"/>
                  <a:gd name="T32" fmla="*/ 88 w 204"/>
                  <a:gd name="T33" fmla="*/ 22 h 57"/>
                  <a:gd name="T34" fmla="*/ 116 w 204"/>
                  <a:gd name="T35" fmla="*/ 27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4" h="57">
                    <a:moveTo>
                      <a:pt x="116" y="27"/>
                    </a:moveTo>
                    <a:cubicBezTo>
                      <a:pt x="140" y="30"/>
                      <a:pt x="164" y="32"/>
                      <a:pt x="188" y="35"/>
                    </a:cubicBezTo>
                    <a:cubicBezTo>
                      <a:pt x="195" y="35"/>
                      <a:pt x="201" y="36"/>
                      <a:pt x="204" y="43"/>
                    </a:cubicBezTo>
                    <a:cubicBezTo>
                      <a:pt x="189" y="48"/>
                      <a:pt x="174" y="49"/>
                      <a:pt x="159" y="42"/>
                    </a:cubicBezTo>
                    <a:cubicBezTo>
                      <a:pt x="156" y="41"/>
                      <a:pt x="152" y="38"/>
                      <a:pt x="149" y="43"/>
                    </a:cubicBezTo>
                    <a:cubicBezTo>
                      <a:pt x="145" y="49"/>
                      <a:pt x="141" y="57"/>
                      <a:pt x="138" y="42"/>
                    </a:cubicBezTo>
                    <a:cubicBezTo>
                      <a:pt x="138" y="40"/>
                      <a:pt x="134" y="41"/>
                      <a:pt x="131" y="42"/>
                    </a:cubicBezTo>
                    <a:cubicBezTo>
                      <a:pt x="107" y="47"/>
                      <a:pt x="82" y="42"/>
                      <a:pt x="58" y="43"/>
                    </a:cubicBezTo>
                    <a:cubicBezTo>
                      <a:pt x="44" y="44"/>
                      <a:pt x="33" y="37"/>
                      <a:pt x="21" y="32"/>
                    </a:cubicBezTo>
                    <a:cubicBezTo>
                      <a:pt x="21" y="32"/>
                      <a:pt x="20" y="31"/>
                      <a:pt x="20" y="31"/>
                    </a:cubicBezTo>
                    <a:cubicBezTo>
                      <a:pt x="17" y="26"/>
                      <a:pt x="19" y="23"/>
                      <a:pt x="23" y="22"/>
                    </a:cubicBezTo>
                    <a:cubicBezTo>
                      <a:pt x="29" y="20"/>
                      <a:pt x="35" y="18"/>
                      <a:pt x="40" y="13"/>
                    </a:cubicBezTo>
                    <a:cubicBezTo>
                      <a:pt x="27" y="8"/>
                      <a:pt x="11" y="20"/>
                      <a:pt x="0" y="7"/>
                    </a:cubicBezTo>
                    <a:cubicBezTo>
                      <a:pt x="21" y="0"/>
                      <a:pt x="42" y="1"/>
                      <a:pt x="63" y="6"/>
                    </a:cubicBezTo>
                    <a:cubicBezTo>
                      <a:pt x="77" y="8"/>
                      <a:pt x="90" y="11"/>
                      <a:pt x="104" y="11"/>
                    </a:cubicBezTo>
                    <a:cubicBezTo>
                      <a:pt x="102" y="15"/>
                      <a:pt x="100" y="18"/>
                      <a:pt x="96" y="19"/>
                    </a:cubicBezTo>
                    <a:cubicBezTo>
                      <a:pt x="94" y="21"/>
                      <a:pt x="91" y="22"/>
                      <a:pt x="88" y="22"/>
                    </a:cubicBezTo>
                    <a:cubicBezTo>
                      <a:pt x="96" y="30"/>
                      <a:pt x="107" y="26"/>
                      <a:pt x="116" y="27"/>
                    </a:cubicBezTo>
                    <a:close/>
                  </a:path>
                </a:pathLst>
              </a:custGeom>
              <a:solidFill>
                <a:srgbClr val="9DC9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8" name="Freeform 628">
                <a:extLst>
                  <a:ext uri="{FF2B5EF4-FFF2-40B4-BE49-F238E27FC236}">
                    <a16:creationId xmlns:a16="http://schemas.microsoft.com/office/drawing/2014/main" id="{2FC2AB12-938C-46EE-8EEB-EA4DB6BAC6A6}"/>
                  </a:ext>
                </a:extLst>
              </p:cNvPr>
              <p:cNvSpPr>
                <a:spLocks/>
              </p:cNvSpPr>
              <p:nvPr/>
            </p:nvSpPr>
            <p:spPr bwMode="auto">
              <a:xfrm>
                <a:off x="859" y="3603"/>
                <a:ext cx="251" cy="42"/>
              </a:xfrm>
              <a:custGeom>
                <a:avLst/>
                <a:gdLst>
                  <a:gd name="T0" fmla="*/ 16 w 224"/>
                  <a:gd name="T1" fmla="*/ 33 h 37"/>
                  <a:gd name="T2" fmla="*/ 2 w 224"/>
                  <a:gd name="T3" fmla="*/ 20 h 37"/>
                  <a:gd name="T4" fmla="*/ 19 w 224"/>
                  <a:gd name="T5" fmla="*/ 9 h 37"/>
                  <a:gd name="T6" fmla="*/ 24 w 224"/>
                  <a:gd name="T7" fmla="*/ 1 h 37"/>
                  <a:gd name="T8" fmla="*/ 64 w 224"/>
                  <a:gd name="T9" fmla="*/ 6 h 37"/>
                  <a:gd name="T10" fmla="*/ 62 w 224"/>
                  <a:gd name="T11" fmla="*/ 12 h 37"/>
                  <a:gd name="T12" fmla="*/ 135 w 224"/>
                  <a:gd name="T13" fmla="*/ 17 h 37"/>
                  <a:gd name="T14" fmla="*/ 144 w 224"/>
                  <a:gd name="T15" fmla="*/ 5 h 37"/>
                  <a:gd name="T16" fmla="*/ 224 w 224"/>
                  <a:gd name="T17" fmla="*/ 9 h 37"/>
                  <a:gd name="T18" fmla="*/ 173 w 224"/>
                  <a:gd name="T19" fmla="*/ 16 h 37"/>
                  <a:gd name="T20" fmla="*/ 192 w 224"/>
                  <a:gd name="T21" fmla="*/ 29 h 37"/>
                  <a:gd name="T22" fmla="*/ 104 w 224"/>
                  <a:gd name="T23" fmla="*/ 31 h 37"/>
                  <a:gd name="T24" fmla="*/ 46 w 224"/>
                  <a:gd name="T25" fmla="*/ 36 h 37"/>
                  <a:gd name="T26" fmla="*/ 16 w 224"/>
                  <a:gd name="T27" fmla="*/ 33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24" h="37">
                    <a:moveTo>
                      <a:pt x="16" y="33"/>
                    </a:moveTo>
                    <a:cubicBezTo>
                      <a:pt x="13" y="27"/>
                      <a:pt x="0" y="30"/>
                      <a:pt x="2" y="20"/>
                    </a:cubicBezTo>
                    <a:cubicBezTo>
                      <a:pt x="3" y="12"/>
                      <a:pt x="12" y="10"/>
                      <a:pt x="19" y="9"/>
                    </a:cubicBezTo>
                    <a:cubicBezTo>
                      <a:pt x="25" y="9"/>
                      <a:pt x="26" y="6"/>
                      <a:pt x="24" y="1"/>
                    </a:cubicBezTo>
                    <a:cubicBezTo>
                      <a:pt x="37" y="2"/>
                      <a:pt x="51" y="0"/>
                      <a:pt x="64" y="6"/>
                    </a:cubicBezTo>
                    <a:cubicBezTo>
                      <a:pt x="66" y="9"/>
                      <a:pt x="60" y="12"/>
                      <a:pt x="62" y="12"/>
                    </a:cubicBezTo>
                    <a:cubicBezTo>
                      <a:pt x="86" y="14"/>
                      <a:pt x="110" y="22"/>
                      <a:pt x="135" y="17"/>
                    </a:cubicBezTo>
                    <a:cubicBezTo>
                      <a:pt x="143" y="16"/>
                      <a:pt x="146" y="12"/>
                      <a:pt x="144" y="5"/>
                    </a:cubicBezTo>
                    <a:cubicBezTo>
                      <a:pt x="171" y="3"/>
                      <a:pt x="198" y="2"/>
                      <a:pt x="224" y="9"/>
                    </a:cubicBezTo>
                    <a:cubicBezTo>
                      <a:pt x="209" y="21"/>
                      <a:pt x="190" y="12"/>
                      <a:pt x="173" y="16"/>
                    </a:cubicBezTo>
                    <a:cubicBezTo>
                      <a:pt x="177" y="23"/>
                      <a:pt x="192" y="16"/>
                      <a:pt x="192" y="29"/>
                    </a:cubicBezTo>
                    <a:cubicBezTo>
                      <a:pt x="163" y="30"/>
                      <a:pt x="134" y="35"/>
                      <a:pt x="104" y="31"/>
                    </a:cubicBezTo>
                    <a:cubicBezTo>
                      <a:pt x="85" y="28"/>
                      <a:pt x="65" y="35"/>
                      <a:pt x="46" y="36"/>
                    </a:cubicBezTo>
                    <a:cubicBezTo>
                      <a:pt x="35" y="37"/>
                      <a:pt x="26" y="29"/>
                      <a:pt x="16" y="33"/>
                    </a:cubicBezTo>
                    <a:close/>
                  </a:path>
                </a:pathLst>
              </a:custGeom>
              <a:solidFill>
                <a:srgbClr val="73B3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9" name="Freeform 629">
                <a:extLst>
                  <a:ext uri="{FF2B5EF4-FFF2-40B4-BE49-F238E27FC236}">
                    <a16:creationId xmlns:a16="http://schemas.microsoft.com/office/drawing/2014/main" id="{E18D3152-35AF-4CB8-B605-0C8E3027BB34}"/>
                  </a:ext>
                </a:extLst>
              </p:cNvPr>
              <p:cNvSpPr>
                <a:spLocks/>
              </p:cNvSpPr>
              <p:nvPr/>
            </p:nvSpPr>
            <p:spPr bwMode="auto">
              <a:xfrm>
                <a:off x="505" y="3599"/>
                <a:ext cx="210" cy="41"/>
              </a:xfrm>
              <a:custGeom>
                <a:avLst/>
                <a:gdLst>
                  <a:gd name="T0" fmla="*/ 79 w 187"/>
                  <a:gd name="T1" fmla="*/ 1 h 37"/>
                  <a:gd name="T2" fmla="*/ 161 w 187"/>
                  <a:gd name="T3" fmla="*/ 11 h 37"/>
                  <a:gd name="T4" fmla="*/ 187 w 187"/>
                  <a:gd name="T5" fmla="*/ 22 h 37"/>
                  <a:gd name="T6" fmla="*/ 167 w 187"/>
                  <a:gd name="T7" fmla="*/ 37 h 37"/>
                  <a:gd name="T8" fmla="*/ 139 w 187"/>
                  <a:gd name="T9" fmla="*/ 33 h 37"/>
                  <a:gd name="T10" fmla="*/ 126 w 187"/>
                  <a:gd name="T11" fmla="*/ 32 h 37"/>
                  <a:gd name="T12" fmla="*/ 117 w 187"/>
                  <a:gd name="T13" fmla="*/ 34 h 37"/>
                  <a:gd name="T14" fmla="*/ 59 w 187"/>
                  <a:gd name="T15" fmla="*/ 26 h 37"/>
                  <a:gd name="T16" fmla="*/ 51 w 187"/>
                  <a:gd name="T17" fmla="*/ 25 h 37"/>
                  <a:gd name="T18" fmla="*/ 33 w 187"/>
                  <a:gd name="T19" fmla="*/ 13 h 37"/>
                  <a:gd name="T20" fmla="*/ 0 w 187"/>
                  <a:gd name="T21" fmla="*/ 8 h 37"/>
                  <a:gd name="T22" fmla="*/ 28 w 187"/>
                  <a:gd name="T23" fmla="*/ 1 h 37"/>
                  <a:gd name="T24" fmla="*/ 31 w 187"/>
                  <a:gd name="T25" fmla="*/ 1 h 37"/>
                  <a:gd name="T26" fmla="*/ 67 w 187"/>
                  <a:gd name="T27" fmla="*/ 2 h 37"/>
                  <a:gd name="T28" fmla="*/ 79 w 187"/>
                  <a:gd name="T29" fmla="*/ 1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87" h="37">
                    <a:moveTo>
                      <a:pt x="79" y="1"/>
                    </a:moveTo>
                    <a:cubicBezTo>
                      <a:pt x="105" y="11"/>
                      <a:pt x="133" y="8"/>
                      <a:pt x="161" y="11"/>
                    </a:cubicBezTo>
                    <a:cubicBezTo>
                      <a:pt x="172" y="13"/>
                      <a:pt x="172" y="31"/>
                      <a:pt x="187" y="22"/>
                    </a:cubicBezTo>
                    <a:cubicBezTo>
                      <a:pt x="182" y="35"/>
                      <a:pt x="175" y="37"/>
                      <a:pt x="167" y="37"/>
                    </a:cubicBezTo>
                    <a:cubicBezTo>
                      <a:pt x="157" y="36"/>
                      <a:pt x="148" y="35"/>
                      <a:pt x="139" y="33"/>
                    </a:cubicBezTo>
                    <a:cubicBezTo>
                      <a:pt x="135" y="29"/>
                      <a:pt x="131" y="30"/>
                      <a:pt x="126" y="32"/>
                    </a:cubicBezTo>
                    <a:cubicBezTo>
                      <a:pt x="123" y="34"/>
                      <a:pt x="119" y="35"/>
                      <a:pt x="117" y="34"/>
                    </a:cubicBezTo>
                    <a:cubicBezTo>
                      <a:pt x="98" y="24"/>
                      <a:pt x="77" y="32"/>
                      <a:pt x="59" y="26"/>
                    </a:cubicBezTo>
                    <a:cubicBezTo>
                      <a:pt x="56" y="26"/>
                      <a:pt x="54" y="25"/>
                      <a:pt x="51" y="25"/>
                    </a:cubicBezTo>
                    <a:cubicBezTo>
                      <a:pt x="48" y="17"/>
                      <a:pt x="44" y="11"/>
                      <a:pt x="33" y="13"/>
                    </a:cubicBezTo>
                    <a:cubicBezTo>
                      <a:pt x="23" y="14"/>
                      <a:pt x="12" y="16"/>
                      <a:pt x="0" y="8"/>
                    </a:cubicBezTo>
                    <a:cubicBezTo>
                      <a:pt x="10" y="5"/>
                      <a:pt x="19" y="3"/>
                      <a:pt x="28" y="1"/>
                    </a:cubicBezTo>
                    <a:cubicBezTo>
                      <a:pt x="29" y="0"/>
                      <a:pt x="30" y="0"/>
                      <a:pt x="31" y="1"/>
                    </a:cubicBezTo>
                    <a:cubicBezTo>
                      <a:pt x="43" y="1"/>
                      <a:pt x="55" y="6"/>
                      <a:pt x="67" y="2"/>
                    </a:cubicBezTo>
                    <a:cubicBezTo>
                      <a:pt x="71" y="2"/>
                      <a:pt x="75" y="4"/>
                      <a:pt x="79" y="1"/>
                    </a:cubicBezTo>
                    <a:close/>
                  </a:path>
                </a:pathLst>
              </a:custGeom>
              <a:solidFill>
                <a:srgbClr val="6AAE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0" name="Freeform 630">
                <a:extLst>
                  <a:ext uri="{FF2B5EF4-FFF2-40B4-BE49-F238E27FC236}">
                    <a16:creationId xmlns:a16="http://schemas.microsoft.com/office/drawing/2014/main" id="{621D2DDD-0320-47D5-BE81-92E1C60BD0C0}"/>
                  </a:ext>
                </a:extLst>
              </p:cNvPr>
              <p:cNvSpPr>
                <a:spLocks/>
              </p:cNvSpPr>
              <p:nvPr/>
            </p:nvSpPr>
            <p:spPr bwMode="auto">
              <a:xfrm>
                <a:off x="1662" y="3591"/>
                <a:ext cx="240" cy="53"/>
              </a:xfrm>
              <a:custGeom>
                <a:avLst/>
                <a:gdLst>
                  <a:gd name="T0" fmla="*/ 177 w 213"/>
                  <a:gd name="T1" fmla="*/ 44 h 47"/>
                  <a:gd name="T2" fmla="*/ 172 w 213"/>
                  <a:gd name="T3" fmla="*/ 35 h 47"/>
                  <a:gd name="T4" fmla="*/ 159 w 213"/>
                  <a:gd name="T5" fmla="*/ 20 h 47"/>
                  <a:gd name="T6" fmla="*/ 155 w 213"/>
                  <a:gd name="T7" fmla="*/ 17 h 47"/>
                  <a:gd name="T8" fmla="*/ 66 w 213"/>
                  <a:gd name="T9" fmla="*/ 20 h 47"/>
                  <a:gd name="T10" fmla="*/ 52 w 213"/>
                  <a:gd name="T11" fmla="*/ 17 h 47"/>
                  <a:gd name="T12" fmla="*/ 40 w 213"/>
                  <a:gd name="T13" fmla="*/ 18 h 47"/>
                  <a:gd name="T14" fmla="*/ 0 w 213"/>
                  <a:gd name="T15" fmla="*/ 28 h 47"/>
                  <a:gd name="T16" fmla="*/ 17 w 213"/>
                  <a:gd name="T17" fmla="*/ 19 h 47"/>
                  <a:gd name="T18" fmla="*/ 13 w 213"/>
                  <a:gd name="T19" fmla="*/ 12 h 47"/>
                  <a:gd name="T20" fmla="*/ 63 w 213"/>
                  <a:gd name="T21" fmla="*/ 6 h 47"/>
                  <a:gd name="T22" fmla="*/ 146 w 213"/>
                  <a:gd name="T23" fmla="*/ 7 h 47"/>
                  <a:gd name="T24" fmla="*/ 190 w 213"/>
                  <a:gd name="T25" fmla="*/ 4 h 47"/>
                  <a:gd name="T26" fmla="*/ 205 w 213"/>
                  <a:gd name="T27" fmla="*/ 12 h 47"/>
                  <a:gd name="T28" fmla="*/ 195 w 213"/>
                  <a:gd name="T29" fmla="*/ 13 h 47"/>
                  <a:gd name="T30" fmla="*/ 182 w 213"/>
                  <a:gd name="T31" fmla="*/ 14 h 47"/>
                  <a:gd name="T32" fmla="*/ 194 w 213"/>
                  <a:gd name="T33" fmla="*/ 22 h 47"/>
                  <a:gd name="T34" fmla="*/ 204 w 213"/>
                  <a:gd name="T35" fmla="*/ 25 h 47"/>
                  <a:gd name="T36" fmla="*/ 186 w 213"/>
                  <a:gd name="T37" fmla="*/ 37 h 47"/>
                  <a:gd name="T38" fmla="*/ 213 w 213"/>
                  <a:gd name="T39" fmla="*/ 44 h 47"/>
                  <a:gd name="T40" fmla="*/ 177 w 213"/>
                  <a:gd name="T41" fmla="*/ 44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13" h="47">
                    <a:moveTo>
                      <a:pt x="177" y="44"/>
                    </a:moveTo>
                    <a:cubicBezTo>
                      <a:pt x="181" y="37"/>
                      <a:pt x="173" y="37"/>
                      <a:pt x="172" y="35"/>
                    </a:cubicBezTo>
                    <a:cubicBezTo>
                      <a:pt x="169" y="28"/>
                      <a:pt x="148" y="37"/>
                      <a:pt x="159" y="20"/>
                    </a:cubicBezTo>
                    <a:cubicBezTo>
                      <a:pt x="158" y="19"/>
                      <a:pt x="156" y="17"/>
                      <a:pt x="155" y="17"/>
                    </a:cubicBezTo>
                    <a:cubicBezTo>
                      <a:pt x="126" y="24"/>
                      <a:pt x="96" y="7"/>
                      <a:pt x="66" y="20"/>
                    </a:cubicBezTo>
                    <a:cubicBezTo>
                      <a:pt x="63" y="21"/>
                      <a:pt x="55" y="23"/>
                      <a:pt x="52" y="17"/>
                    </a:cubicBezTo>
                    <a:cubicBezTo>
                      <a:pt x="47" y="8"/>
                      <a:pt x="42" y="15"/>
                      <a:pt x="40" y="18"/>
                    </a:cubicBezTo>
                    <a:cubicBezTo>
                      <a:pt x="30" y="33"/>
                      <a:pt x="15" y="31"/>
                      <a:pt x="0" y="28"/>
                    </a:cubicBezTo>
                    <a:cubicBezTo>
                      <a:pt x="6" y="26"/>
                      <a:pt x="13" y="24"/>
                      <a:pt x="17" y="19"/>
                    </a:cubicBezTo>
                    <a:cubicBezTo>
                      <a:pt x="22" y="14"/>
                      <a:pt x="17" y="13"/>
                      <a:pt x="13" y="12"/>
                    </a:cubicBezTo>
                    <a:cubicBezTo>
                      <a:pt x="29" y="5"/>
                      <a:pt x="47" y="6"/>
                      <a:pt x="63" y="6"/>
                    </a:cubicBezTo>
                    <a:cubicBezTo>
                      <a:pt x="91" y="7"/>
                      <a:pt x="118" y="9"/>
                      <a:pt x="146" y="7"/>
                    </a:cubicBezTo>
                    <a:cubicBezTo>
                      <a:pt x="161" y="6"/>
                      <a:pt x="174" y="0"/>
                      <a:pt x="190" y="4"/>
                    </a:cubicBezTo>
                    <a:cubicBezTo>
                      <a:pt x="196" y="5"/>
                      <a:pt x="201" y="7"/>
                      <a:pt x="205" y="12"/>
                    </a:cubicBezTo>
                    <a:cubicBezTo>
                      <a:pt x="202" y="16"/>
                      <a:pt x="198" y="14"/>
                      <a:pt x="195" y="13"/>
                    </a:cubicBezTo>
                    <a:cubicBezTo>
                      <a:pt x="190" y="11"/>
                      <a:pt x="184" y="5"/>
                      <a:pt x="182" y="14"/>
                    </a:cubicBezTo>
                    <a:cubicBezTo>
                      <a:pt x="181" y="21"/>
                      <a:pt x="186" y="24"/>
                      <a:pt x="194" y="22"/>
                    </a:cubicBezTo>
                    <a:cubicBezTo>
                      <a:pt x="196" y="22"/>
                      <a:pt x="198" y="23"/>
                      <a:pt x="204" y="25"/>
                    </a:cubicBezTo>
                    <a:cubicBezTo>
                      <a:pt x="197" y="30"/>
                      <a:pt x="187" y="26"/>
                      <a:pt x="186" y="37"/>
                    </a:cubicBezTo>
                    <a:cubicBezTo>
                      <a:pt x="195" y="39"/>
                      <a:pt x="205" y="39"/>
                      <a:pt x="213" y="44"/>
                    </a:cubicBezTo>
                    <a:cubicBezTo>
                      <a:pt x="201" y="45"/>
                      <a:pt x="189" y="47"/>
                      <a:pt x="177" y="44"/>
                    </a:cubicBezTo>
                    <a:close/>
                  </a:path>
                </a:pathLst>
              </a:custGeom>
              <a:solidFill>
                <a:srgbClr val="81BD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1" name="Freeform 631">
                <a:extLst>
                  <a:ext uri="{FF2B5EF4-FFF2-40B4-BE49-F238E27FC236}">
                    <a16:creationId xmlns:a16="http://schemas.microsoft.com/office/drawing/2014/main" id="{AA1E0539-2500-4A89-83FC-7A2B82D750EC}"/>
                  </a:ext>
                </a:extLst>
              </p:cNvPr>
              <p:cNvSpPr>
                <a:spLocks/>
              </p:cNvSpPr>
              <p:nvPr/>
            </p:nvSpPr>
            <p:spPr bwMode="auto">
              <a:xfrm>
                <a:off x="1041" y="3609"/>
                <a:ext cx="137" cy="43"/>
              </a:xfrm>
              <a:custGeom>
                <a:avLst/>
                <a:gdLst>
                  <a:gd name="T0" fmla="*/ 30 w 122"/>
                  <a:gd name="T1" fmla="*/ 24 h 38"/>
                  <a:gd name="T2" fmla="*/ 12 w 122"/>
                  <a:gd name="T3" fmla="*/ 18 h 38"/>
                  <a:gd name="T4" fmla="*/ 1 w 122"/>
                  <a:gd name="T5" fmla="*/ 12 h 38"/>
                  <a:gd name="T6" fmla="*/ 14 w 122"/>
                  <a:gd name="T7" fmla="*/ 4 h 38"/>
                  <a:gd name="T8" fmla="*/ 62 w 122"/>
                  <a:gd name="T9" fmla="*/ 4 h 38"/>
                  <a:gd name="T10" fmla="*/ 97 w 122"/>
                  <a:gd name="T11" fmla="*/ 4 h 38"/>
                  <a:gd name="T12" fmla="*/ 102 w 122"/>
                  <a:gd name="T13" fmla="*/ 12 h 38"/>
                  <a:gd name="T14" fmla="*/ 122 w 122"/>
                  <a:gd name="T15" fmla="*/ 24 h 38"/>
                  <a:gd name="T16" fmla="*/ 30 w 122"/>
                  <a:gd name="T17" fmla="*/ 24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2" h="38">
                    <a:moveTo>
                      <a:pt x="30" y="24"/>
                    </a:moveTo>
                    <a:cubicBezTo>
                      <a:pt x="26" y="17"/>
                      <a:pt x="18" y="20"/>
                      <a:pt x="12" y="18"/>
                    </a:cubicBezTo>
                    <a:cubicBezTo>
                      <a:pt x="7" y="17"/>
                      <a:pt x="0" y="21"/>
                      <a:pt x="1" y="12"/>
                    </a:cubicBezTo>
                    <a:cubicBezTo>
                      <a:pt x="1" y="5"/>
                      <a:pt x="7" y="3"/>
                      <a:pt x="14" y="4"/>
                    </a:cubicBezTo>
                    <a:cubicBezTo>
                      <a:pt x="30" y="6"/>
                      <a:pt x="46" y="6"/>
                      <a:pt x="62" y="4"/>
                    </a:cubicBezTo>
                    <a:cubicBezTo>
                      <a:pt x="74" y="0"/>
                      <a:pt x="86" y="3"/>
                      <a:pt x="97" y="4"/>
                    </a:cubicBezTo>
                    <a:cubicBezTo>
                      <a:pt x="101" y="5"/>
                      <a:pt x="102" y="8"/>
                      <a:pt x="102" y="12"/>
                    </a:cubicBezTo>
                    <a:cubicBezTo>
                      <a:pt x="108" y="17"/>
                      <a:pt x="120" y="12"/>
                      <a:pt x="122" y="24"/>
                    </a:cubicBezTo>
                    <a:cubicBezTo>
                      <a:pt x="91" y="38"/>
                      <a:pt x="61" y="27"/>
                      <a:pt x="30" y="24"/>
                    </a:cubicBezTo>
                    <a:close/>
                  </a:path>
                </a:pathLst>
              </a:custGeom>
              <a:solidFill>
                <a:srgbClr val="509E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2" name="Freeform 632">
                <a:extLst>
                  <a:ext uri="{FF2B5EF4-FFF2-40B4-BE49-F238E27FC236}">
                    <a16:creationId xmlns:a16="http://schemas.microsoft.com/office/drawing/2014/main" id="{683E91DF-BF1D-4C5E-808F-F1FC58D415B7}"/>
                  </a:ext>
                </a:extLst>
              </p:cNvPr>
              <p:cNvSpPr>
                <a:spLocks/>
              </p:cNvSpPr>
              <p:nvPr/>
            </p:nvSpPr>
            <p:spPr bwMode="auto">
              <a:xfrm>
                <a:off x="916" y="3609"/>
                <a:ext cx="120" cy="29"/>
              </a:xfrm>
              <a:custGeom>
                <a:avLst/>
                <a:gdLst>
                  <a:gd name="T0" fmla="*/ 93 w 107"/>
                  <a:gd name="T1" fmla="*/ 0 h 26"/>
                  <a:gd name="T2" fmla="*/ 104 w 107"/>
                  <a:gd name="T3" fmla="*/ 12 h 26"/>
                  <a:gd name="T4" fmla="*/ 90 w 107"/>
                  <a:gd name="T5" fmla="*/ 15 h 26"/>
                  <a:gd name="T6" fmla="*/ 42 w 107"/>
                  <a:gd name="T7" fmla="*/ 18 h 26"/>
                  <a:gd name="T8" fmla="*/ 15 w 107"/>
                  <a:gd name="T9" fmla="*/ 12 h 26"/>
                  <a:gd name="T10" fmla="*/ 3 w 107"/>
                  <a:gd name="T11" fmla="*/ 13 h 26"/>
                  <a:gd name="T12" fmla="*/ 13 w 107"/>
                  <a:gd name="T13" fmla="*/ 1 h 26"/>
                  <a:gd name="T14" fmla="*/ 93 w 107"/>
                  <a:gd name="T15" fmla="*/ 0 h 2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7" h="26">
                    <a:moveTo>
                      <a:pt x="93" y="0"/>
                    </a:moveTo>
                    <a:cubicBezTo>
                      <a:pt x="95" y="5"/>
                      <a:pt x="107" y="3"/>
                      <a:pt x="104" y="12"/>
                    </a:cubicBezTo>
                    <a:cubicBezTo>
                      <a:pt x="102" y="19"/>
                      <a:pt x="95" y="13"/>
                      <a:pt x="90" y="15"/>
                    </a:cubicBezTo>
                    <a:cubicBezTo>
                      <a:pt x="75" y="22"/>
                      <a:pt x="58" y="19"/>
                      <a:pt x="42" y="18"/>
                    </a:cubicBezTo>
                    <a:cubicBezTo>
                      <a:pt x="36" y="18"/>
                      <a:pt x="22" y="21"/>
                      <a:pt x="15" y="12"/>
                    </a:cubicBezTo>
                    <a:cubicBezTo>
                      <a:pt x="9" y="5"/>
                      <a:pt x="7" y="26"/>
                      <a:pt x="3" y="13"/>
                    </a:cubicBezTo>
                    <a:cubicBezTo>
                      <a:pt x="0" y="6"/>
                      <a:pt x="10" y="6"/>
                      <a:pt x="13" y="1"/>
                    </a:cubicBezTo>
                    <a:cubicBezTo>
                      <a:pt x="40" y="0"/>
                      <a:pt x="66" y="0"/>
                      <a:pt x="93" y="0"/>
                    </a:cubicBezTo>
                    <a:close/>
                  </a:path>
                </a:pathLst>
              </a:custGeom>
              <a:solidFill>
                <a:srgbClr val="509E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3" name="Freeform 633">
                <a:extLst>
                  <a:ext uri="{FF2B5EF4-FFF2-40B4-BE49-F238E27FC236}">
                    <a16:creationId xmlns:a16="http://schemas.microsoft.com/office/drawing/2014/main" id="{B9BD00E8-6B9A-49F8-A3A3-902BD7DAA6EB}"/>
                  </a:ext>
                </a:extLst>
              </p:cNvPr>
              <p:cNvSpPr>
                <a:spLocks/>
              </p:cNvSpPr>
              <p:nvPr/>
            </p:nvSpPr>
            <p:spPr bwMode="auto">
              <a:xfrm>
                <a:off x="2220" y="3591"/>
                <a:ext cx="136" cy="27"/>
              </a:xfrm>
              <a:custGeom>
                <a:avLst/>
                <a:gdLst>
                  <a:gd name="T0" fmla="*/ 49 w 121"/>
                  <a:gd name="T1" fmla="*/ 24 h 24"/>
                  <a:gd name="T2" fmla="*/ 32 w 121"/>
                  <a:gd name="T3" fmla="*/ 18 h 24"/>
                  <a:gd name="T4" fmla="*/ 5 w 121"/>
                  <a:gd name="T5" fmla="*/ 15 h 24"/>
                  <a:gd name="T6" fmla="*/ 5 w 121"/>
                  <a:gd name="T7" fmla="*/ 8 h 24"/>
                  <a:gd name="T8" fmla="*/ 31 w 121"/>
                  <a:gd name="T9" fmla="*/ 2 h 24"/>
                  <a:gd name="T10" fmla="*/ 53 w 121"/>
                  <a:gd name="T11" fmla="*/ 0 h 24"/>
                  <a:gd name="T12" fmla="*/ 61 w 121"/>
                  <a:gd name="T13" fmla="*/ 0 h 24"/>
                  <a:gd name="T14" fmla="*/ 121 w 121"/>
                  <a:gd name="T15" fmla="*/ 9 h 24"/>
                  <a:gd name="T16" fmla="*/ 109 w 121"/>
                  <a:gd name="T17" fmla="*/ 18 h 24"/>
                  <a:gd name="T18" fmla="*/ 49 w 121"/>
                  <a:gd name="T19"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24">
                    <a:moveTo>
                      <a:pt x="49" y="24"/>
                    </a:moveTo>
                    <a:cubicBezTo>
                      <a:pt x="49" y="7"/>
                      <a:pt x="36" y="16"/>
                      <a:pt x="32" y="18"/>
                    </a:cubicBezTo>
                    <a:cubicBezTo>
                      <a:pt x="22" y="21"/>
                      <a:pt x="13" y="19"/>
                      <a:pt x="5" y="15"/>
                    </a:cubicBezTo>
                    <a:cubicBezTo>
                      <a:pt x="0" y="13"/>
                      <a:pt x="3" y="10"/>
                      <a:pt x="5" y="8"/>
                    </a:cubicBezTo>
                    <a:cubicBezTo>
                      <a:pt x="13" y="0"/>
                      <a:pt x="22" y="2"/>
                      <a:pt x="31" y="2"/>
                    </a:cubicBezTo>
                    <a:cubicBezTo>
                      <a:pt x="38" y="1"/>
                      <a:pt x="46" y="6"/>
                      <a:pt x="53" y="0"/>
                    </a:cubicBezTo>
                    <a:cubicBezTo>
                      <a:pt x="56" y="0"/>
                      <a:pt x="58" y="0"/>
                      <a:pt x="61" y="0"/>
                    </a:cubicBezTo>
                    <a:cubicBezTo>
                      <a:pt x="82" y="0"/>
                      <a:pt x="100" y="10"/>
                      <a:pt x="121" y="9"/>
                    </a:cubicBezTo>
                    <a:cubicBezTo>
                      <a:pt x="119" y="21"/>
                      <a:pt x="113" y="17"/>
                      <a:pt x="109" y="18"/>
                    </a:cubicBezTo>
                    <a:cubicBezTo>
                      <a:pt x="89" y="21"/>
                      <a:pt x="68" y="17"/>
                      <a:pt x="49" y="24"/>
                    </a:cubicBezTo>
                    <a:close/>
                  </a:path>
                </a:pathLst>
              </a:custGeom>
              <a:solidFill>
                <a:srgbClr val="2386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4" name="Freeform 634">
                <a:extLst>
                  <a:ext uri="{FF2B5EF4-FFF2-40B4-BE49-F238E27FC236}">
                    <a16:creationId xmlns:a16="http://schemas.microsoft.com/office/drawing/2014/main" id="{D11F7CC2-90EB-4CF8-9AA2-6BD0F8792402}"/>
                  </a:ext>
                </a:extLst>
              </p:cNvPr>
              <p:cNvSpPr>
                <a:spLocks/>
              </p:cNvSpPr>
              <p:nvPr/>
            </p:nvSpPr>
            <p:spPr bwMode="auto">
              <a:xfrm>
                <a:off x="351" y="3518"/>
                <a:ext cx="130" cy="43"/>
              </a:xfrm>
              <a:custGeom>
                <a:avLst/>
                <a:gdLst>
                  <a:gd name="T0" fmla="*/ 0 w 116"/>
                  <a:gd name="T1" fmla="*/ 25 h 38"/>
                  <a:gd name="T2" fmla="*/ 58 w 116"/>
                  <a:gd name="T3" fmla="*/ 13 h 38"/>
                  <a:gd name="T4" fmla="*/ 109 w 116"/>
                  <a:gd name="T5" fmla="*/ 19 h 38"/>
                  <a:gd name="T6" fmla="*/ 116 w 116"/>
                  <a:gd name="T7" fmla="*/ 25 h 38"/>
                  <a:gd name="T8" fmla="*/ 54 w 116"/>
                  <a:gd name="T9" fmla="*/ 23 h 38"/>
                  <a:gd name="T10" fmla="*/ 20 w 116"/>
                  <a:gd name="T11" fmla="*/ 26 h 38"/>
                  <a:gd name="T12" fmla="*/ 0 w 116"/>
                  <a:gd name="T13" fmla="*/ 25 h 38"/>
                </a:gdLst>
                <a:ahLst/>
                <a:cxnLst>
                  <a:cxn ang="0">
                    <a:pos x="T0" y="T1"/>
                  </a:cxn>
                  <a:cxn ang="0">
                    <a:pos x="T2" y="T3"/>
                  </a:cxn>
                  <a:cxn ang="0">
                    <a:pos x="T4" y="T5"/>
                  </a:cxn>
                  <a:cxn ang="0">
                    <a:pos x="T6" y="T7"/>
                  </a:cxn>
                  <a:cxn ang="0">
                    <a:pos x="T8" y="T9"/>
                  </a:cxn>
                  <a:cxn ang="0">
                    <a:pos x="T10" y="T11"/>
                  </a:cxn>
                  <a:cxn ang="0">
                    <a:pos x="T12" y="T13"/>
                  </a:cxn>
                </a:cxnLst>
                <a:rect l="0" t="0" r="r" b="b"/>
                <a:pathLst>
                  <a:path w="116" h="38">
                    <a:moveTo>
                      <a:pt x="0" y="25"/>
                    </a:moveTo>
                    <a:cubicBezTo>
                      <a:pt x="15" y="0"/>
                      <a:pt x="35" y="3"/>
                      <a:pt x="58" y="13"/>
                    </a:cubicBezTo>
                    <a:cubicBezTo>
                      <a:pt x="74" y="19"/>
                      <a:pt x="93" y="9"/>
                      <a:pt x="109" y="19"/>
                    </a:cubicBezTo>
                    <a:cubicBezTo>
                      <a:pt x="112" y="21"/>
                      <a:pt x="115" y="22"/>
                      <a:pt x="116" y="25"/>
                    </a:cubicBezTo>
                    <a:cubicBezTo>
                      <a:pt x="95" y="38"/>
                      <a:pt x="75" y="21"/>
                      <a:pt x="54" y="23"/>
                    </a:cubicBezTo>
                    <a:cubicBezTo>
                      <a:pt x="43" y="23"/>
                      <a:pt x="31" y="19"/>
                      <a:pt x="20" y="26"/>
                    </a:cubicBezTo>
                    <a:cubicBezTo>
                      <a:pt x="13" y="30"/>
                      <a:pt x="6" y="31"/>
                      <a:pt x="0" y="25"/>
                    </a:cubicBezTo>
                    <a:close/>
                  </a:path>
                </a:pathLst>
              </a:custGeom>
              <a:solidFill>
                <a:srgbClr val="9DC9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5" name="Freeform 635">
                <a:extLst>
                  <a:ext uri="{FF2B5EF4-FFF2-40B4-BE49-F238E27FC236}">
                    <a16:creationId xmlns:a16="http://schemas.microsoft.com/office/drawing/2014/main" id="{0E69E5E6-06C3-43E8-92E3-D6F6C095359E}"/>
                  </a:ext>
                </a:extLst>
              </p:cNvPr>
              <p:cNvSpPr>
                <a:spLocks/>
              </p:cNvSpPr>
              <p:nvPr/>
            </p:nvSpPr>
            <p:spPr bwMode="auto">
              <a:xfrm>
                <a:off x="1218" y="3528"/>
                <a:ext cx="104" cy="44"/>
              </a:xfrm>
              <a:custGeom>
                <a:avLst/>
                <a:gdLst>
                  <a:gd name="T0" fmla="*/ 0 w 92"/>
                  <a:gd name="T1" fmla="*/ 36 h 39"/>
                  <a:gd name="T2" fmla="*/ 41 w 92"/>
                  <a:gd name="T3" fmla="*/ 11 h 39"/>
                  <a:gd name="T4" fmla="*/ 75 w 92"/>
                  <a:gd name="T5" fmla="*/ 12 h 39"/>
                  <a:gd name="T6" fmla="*/ 92 w 92"/>
                  <a:gd name="T7" fmla="*/ 28 h 39"/>
                  <a:gd name="T8" fmla="*/ 9 w 92"/>
                  <a:gd name="T9" fmla="*/ 38 h 39"/>
                  <a:gd name="T10" fmla="*/ 0 w 92"/>
                  <a:gd name="T11" fmla="*/ 36 h 39"/>
                </a:gdLst>
                <a:ahLst/>
                <a:cxnLst>
                  <a:cxn ang="0">
                    <a:pos x="T0" y="T1"/>
                  </a:cxn>
                  <a:cxn ang="0">
                    <a:pos x="T2" y="T3"/>
                  </a:cxn>
                  <a:cxn ang="0">
                    <a:pos x="T4" y="T5"/>
                  </a:cxn>
                  <a:cxn ang="0">
                    <a:pos x="T6" y="T7"/>
                  </a:cxn>
                  <a:cxn ang="0">
                    <a:pos x="T8" y="T9"/>
                  </a:cxn>
                  <a:cxn ang="0">
                    <a:pos x="T10" y="T11"/>
                  </a:cxn>
                </a:cxnLst>
                <a:rect l="0" t="0" r="r" b="b"/>
                <a:pathLst>
                  <a:path w="92" h="39">
                    <a:moveTo>
                      <a:pt x="0" y="36"/>
                    </a:moveTo>
                    <a:cubicBezTo>
                      <a:pt x="15" y="30"/>
                      <a:pt x="30" y="25"/>
                      <a:pt x="41" y="11"/>
                    </a:cubicBezTo>
                    <a:cubicBezTo>
                      <a:pt x="51" y="0"/>
                      <a:pt x="64" y="16"/>
                      <a:pt x="75" y="12"/>
                    </a:cubicBezTo>
                    <a:cubicBezTo>
                      <a:pt x="77" y="21"/>
                      <a:pt x="90" y="19"/>
                      <a:pt x="92" y="28"/>
                    </a:cubicBezTo>
                    <a:cubicBezTo>
                      <a:pt x="63" y="25"/>
                      <a:pt x="37" y="39"/>
                      <a:pt x="9" y="38"/>
                    </a:cubicBezTo>
                    <a:cubicBezTo>
                      <a:pt x="5" y="38"/>
                      <a:pt x="2" y="39"/>
                      <a:pt x="0" y="36"/>
                    </a:cubicBezTo>
                    <a:close/>
                  </a:path>
                </a:pathLst>
              </a:custGeom>
              <a:solidFill>
                <a:srgbClr val="A7CF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6" name="Freeform 636">
                <a:extLst>
                  <a:ext uri="{FF2B5EF4-FFF2-40B4-BE49-F238E27FC236}">
                    <a16:creationId xmlns:a16="http://schemas.microsoft.com/office/drawing/2014/main" id="{30603553-C3DE-448F-830E-A14E68839B60}"/>
                  </a:ext>
                </a:extLst>
              </p:cNvPr>
              <p:cNvSpPr>
                <a:spLocks/>
              </p:cNvSpPr>
              <p:nvPr/>
            </p:nvSpPr>
            <p:spPr bwMode="auto">
              <a:xfrm>
                <a:off x="2160" y="3576"/>
                <a:ext cx="119" cy="31"/>
              </a:xfrm>
              <a:custGeom>
                <a:avLst/>
                <a:gdLst>
                  <a:gd name="T0" fmla="*/ 106 w 106"/>
                  <a:gd name="T1" fmla="*/ 13 h 27"/>
                  <a:gd name="T2" fmla="*/ 79 w 106"/>
                  <a:gd name="T3" fmla="*/ 20 h 27"/>
                  <a:gd name="T4" fmla="*/ 58 w 106"/>
                  <a:gd name="T5" fmla="*/ 21 h 27"/>
                  <a:gd name="T6" fmla="*/ 56 w 106"/>
                  <a:gd name="T7" fmla="*/ 15 h 27"/>
                  <a:gd name="T8" fmla="*/ 11 w 106"/>
                  <a:gd name="T9" fmla="*/ 20 h 27"/>
                  <a:gd name="T10" fmla="*/ 2 w 106"/>
                  <a:gd name="T11" fmla="*/ 17 h 27"/>
                  <a:gd name="T12" fmla="*/ 1 w 106"/>
                  <a:gd name="T13" fmla="*/ 14 h 27"/>
                  <a:gd name="T14" fmla="*/ 2 w 106"/>
                  <a:gd name="T15" fmla="*/ 13 h 27"/>
                  <a:gd name="T16" fmla="*/ 106 w 106"/>
                  <a:gd name="T17" fmla="*/ 1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6" h="27">
                    <a:moveTo>
                      <a:pt x="106" y="13"/>
                    </a:moveTo>
                    <a:cubicBezTo>
                      <a:pt x="100" y="27"/>
                      <a:pt x="88" y="18"/>
                      <a:pt x="79" y="20"/>
                    </a:cubicBezTo>
                    <a:cubicBezTo>
                      <a:pt x="73" y="21"/>
                      <a:pt x="65" y="20"/>
                      <a:pt x="58" y="21"/>
                    </a:cubicBezTo>
                    <a:cubicBezTo>
                      <a:pt x="58" y="18"/>
                      <a:pt x="62" y="12"/>
                      <a:pt x="56" y="15"/>
                    </a:cubicBezTo>
                    <a:cubicBezTo>
                      <a:pt x="41" y="21"/>
                      <a:pt x="25" y="9"/>
                      <a:pt x="11" y="20"/>
                    </a:cubicBezTo>
                    <a:cubicBezTo>
                      <a:pt x="10" y="21"/>
                      <a:pt x="5" y="18"/>
                      <a:pt x="2" y="17"/>
                    </a:cubicBezTo>
                    <a:cubicBezTo>
                      <a:pt x="1" y="16"/>
                      <a:pt x="0" y="15"/>
                      <a:pt x="1" y="14"/>
                    </a:cubicBezTo>
                    <a:cubicBezTo>
                      <a:pt x="1" y="13"/>
                      <a:pt x="2" y="13"/>
                      <a:pt x="2" y="13"/>
                    </a:cubicBezTo>
                    <a:cubicBezTo>
                      <a:pt x="37" y="7"/>
                      <a:pt x="71" y="0"/>
                      <a:pt x="106" y="13"/>
                    </a:cubicBezTo>
                    <a:close/>
                  </a:path>
                </a:pathLst>
              </a:custGeom>
              <a:solidFill>
                <a:srgbClr val="66AF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7" name="Freeform 637">
                <a:extLst>
                  <a:ext uri="{FF2B5EF4-FFF2-40B4-BE49-F238E27FC236}">
                    <a16:creationId xmlns:a16="http://schemas.microsoft.com/office/drawing/2014/main" id="{2B28ECAC-076F-4FD8-9A2D-780BFC469D87}"/>
                  </a:ext>
                </a:extLst>
              </p:cNvPr>
              <p:cNvSpPr>
                <a:spLocks/>
              </p:cNvSpPr>
              <p:nvPr/>
            </p:nvSpPr>
            <p:spPr bwMode="auto">
              <a:xfrm>
                <a:off x="1893" y="3592"/>
                <a:ext cx="122" cy="33"/>
              </a:xfrm>
              <a:custGeom>
                <a:avLst/>
                <a:gdLst>
                  <a:gd name="T0" fmla="*/ 108 w 109"/>
                  <a:gd name="T1" fmla="*/ 7 h 29"/>
                  <a:gd name="T2" fmla="*/ 98 w 109"/>
                  <a:gd name="T3" fmla="*/ 15 h 29"/>
                  <a:gd name="T4" fmla="*/ 36 w 109"/>
                  <a:gd name="T5" fmla="*/ 9 h 29"/>
                  <a:gd name="T6" fmla="*/ 26 w 109"/>
                  <a:gd name="T7" fmla="*/ 10 h 29"/>
                  <a:gd name="T8" fmla="*/ 0 w 109"/>
                  <a:gd name="T9" fmla="*/ 11 h 29"/>
                  <a:gd name="T10" fmla="*/ 4 w 109"/>
                  <a:gd name="T11" fmla="*/ 5 h 29"/>
                  <a:gd name="T12" fmla="*/ 108 w 109"/>
                  <a:gd name="T13" fmla="*/ 7 h 29"/>
                </a:gdLst>
                <a:ahLst/>
                <a:cxnLst>
                  <a:cxn ang="0">
                    <a:pos x="T0" y="T1"/>
                  </a:cxn>
                  <a:cxn ang="0">
                    <a:pos x="T2" y="T3"/>
                  </a:cxn>
                  <a:cxn ang="0">
                    <a:pos x="T4" y="T5"/>
                  </a:cxn>
                  <a:cxn ang="0">
                    <a:pos x="T6" y="T7"/>
                  </a:cxn>
                  <a:cxn ang="0">
                    <a:pos x="T8" y="T9"/>
                  </a:cxn>
                  <a:cxn ang="0">
                    <a:pos x="T10" y="T11"/>
                  </a:cxn>
                  <a:cxn ang="0">
                    <a:pos x="T12" y="T13"/>
                  </a:cxn>
                </a:cxnLst>
                <a:rect l="0" t="0" r="r" b="b"/>
                <a:pathLst>
                  <a:path w="109" h="29">
                    <a:moveTo>
                      <a:pt x="108" y="7"/>
                    </a:moveTo>
                    <a:cubicBezTo>
                      <a:pt x="109" y="16"/>
                      <a:pt x="105" y="17"/>
                      <a:pt x="98" y="15"/>
                    </a:cubicBezTo>
                    <a:cubicBezTo>
                      <a:pt x="77" y="10"/>
                      <a:pt x="57" y="10"/>
                      <a:pt x="36" y="9"/>
                    </a:cubicBezTo>
                    <a:cubicBezTo>
                      <a:pt x="32" y="9"/>
                      <a:pt x="27" y="6"/>
                      <a:pt x="26" y="10"/>
                    </a:cubicBezTo>
                    <a:cubicBezTo>
                      <a:pt x="17" y="29"/>
                      <a:pt x="8" y="13"/>
                      <a:pt x="0" y="11"/>
                    </a:cubicBezTo>
                    <a:cubicBezTo>
                      <a:pt x="1" y="9"/>
                      <a:pt x="2" y="5"/>
                      <a:pt x="4" y="5"/>
                    </a:cubicBezTo>
                    <a:cubicBezTo>
                      <a:pt x="39" y="3"/>
                      <a:pt x="74" y="0"/>
                      <a:pt x="108" y="7"/>
                    </a:cubicBezTo>
                    <a:close/>
                  </a:path>
                </a:pathLst>
              </a:custGeom>
              <a:solidFill>
                <a:srgbClr val="81BD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8" name="Freeform 638">
                <a:extLst>
                  <a:ext uri="{FF2B5EF4-FFF2-40B4-BE49-F238E27FC236}">
                    <a16:creationId xmlns:a16="http://schemas.microsoft.com/office/drawing/2014/main" id="{78737FE9-18C7-495D-B2C9-E2FF3C350533}"/>
                  </a:ext>
                </a:extLst>
              </p:cNvPr>
              <p:cNvSpPr>
                <a:spLocks/>
              </p:cNvSpPr>
              <p:nvPr/>
            </p:nvSpPr>
            <p:spPr bwMode="auto">
              <a:xfrm>
                <a:off x="2019" y="3591"/>
                <a:ext cx="143" cy="17"/>
              </a:xfrm>
              <a:custGeom>
                <a:avLst/>
                <a:gdLst>
                  <a:gd name="T0" fmla="*/ 128 w 128"/>
                  <a:gd name="T1" fmla="*/ 0 h 15"/>
                  <a:gd name="T2" fmla="*/ 128 w 128"/>
                  <a:gd name="T3" fmla="*/ 4 h 15"/>
                  <a:gd name="T4" fmla="*/ 71 w 128"/>
                  <a:gd name="T5" fmla="*/ 10 h 15"/>
                  <a:gd name="T6" fmla="*/ 11 w 128"/>
                  <a:gd name="T7" fmla="*/ 12 h 15"/>
                  <a:gd name="T8" fmla="*/ 0 w 128"/>
                  <a:gd name="T9" fmla="*/ 8 h 15"/>
                  <a:gd name="T10" fmla="*/ 128 w 128"/>
                  <a:gd name="T11" fmla="*/ 0 h 15"/>
                </a:gdLst>
                <a:ahLst/>
                <a:cxnLst>
                  <a:cxn ang="0">
                    <a:pos x="T0" y="T1"/>
                  </a:cxn>
                  <a:cxn ang="0">
                    <a:pos x="T2" y="T3"/>
                  </a:cxn>
                  <a:cxn ang="0">
                    <a:pos x="T4" y="T5"/>
                  </a:cxn>
                  <a:cxn ang="0">
                    <a:pos x="T6" y="T7"/>
                  </a:cxn>
                  <a:cxn ang="0">
                    <a:pos x="T8" y="T9"/>
                  </a:cxn>
                  <a:cxn ang="0">
                    <a:pos x="T10" y="T11"/>
                  </a:cxn>
                </a:cxnLst>
                <a:rect l="0" t="0" r="r" b="b"/>
                <a:pathLst>
                  <a:path w="128" h="15">
                    <a:moveTo>
                      <a:pt x="128" y="0"/>
                    </a:moveTo>
                    <a:cubicBezTo>
                      <a:pt x="128" y="1"/>
                      <a:pt x="128" y="3"/>
                      <a:pt x="128" y="4"/>
                    </a:cubicBezTo>
                    <a:cubicBezTo>
                      <a:pt x="110" y="13"/>
                      <a:pt x="89" y="11"/>
                      <a:pt x="71" y="10"/>
                    </a:cubicBezTo>
                    <a:cubicBezTo>
                      <a:pt x="50" y="9"/>
                      <a:pt x="31" y="15"/>
                      <a:pt x="11" y="12"/>
                    </a:cubicBezTo>
                    <a:cubicBezTo>
                      <a:pt x="7" y="11"/>
                      <a:pt x="3" y="12"/>
                      <a:pt x="0" y="8"/>
                    </a:cubicBezTo>
                    <a:cubicBezTo>
                      <a:pt x="42" y="0"/>
                      <a:pt x="85" y="3"/>
                      <a:pt x="128" y="0"/>
                    </a:cubicBezTo>
                    <a:close/>
                  </a:path>
                </a:pathLst>
              </a:custGeom>
              <a:solidFill>
                <a:srgbClr val="81BD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9" name="Freeform 639">
                <a:extLst>
                  <a:ext uri="{FF2B5EF4-FFF2-40B4-BE49-F238E27FC236}">
                    <a16:creationId xmlns:a16="http://schemas.microsoft.com/office/drawing/2014/main" id="{3657292C-4BC3-4937-9E79-1D75344C3044}"/>
                  </a:ext>
                </a:extLst>
              </p:cNvPr>
              <p:cNvSpPr>
                <a:spLocks/>
              </p:cNvSpPr>
              <p:nvPr/>
            </p:nvSpPr>
            <p:spPr bwMode="auto">
              <a:xfrm>
                <a:off x="1070" y="3531"/>
                <a:ext cx="75" cy="33"/>
              </a:xfrm>
              <a:custGeom>
                <a:avLst/>
                <a:gdLst>
                  <a:gd name="T0" fmla="*/ 0 w 67"/>
                  <a:gd name="T1" fmla="*/ 21 h 29"/>
                  <a:gd name="T2" fmla="*/ 25 w 67"/>
                  <a:gd name="T3" fmla="*/ 15 h 29"/>
                  <a:gd name="T4" fmla="*/ 65 w 67"/>
                  <a:gd name="T5" fmla="*/ 0 h 29"/>
                  <a:gd name="T6" fmla="*/ 56 w 67"/>
                  <a:gd name="T7" fmla="*/ 25 h 29"/>
                  <a:gd name="T8" fmla="*/ 28 w 67"/>
                  <a:gd name="T9" fmla="*/ 27 h 29"/>
                  <a:gd name="T10" fmla="*/ 0 w 67"/>
                  <a:gd name="T11" fmla="*/ 21 h 29"/>
                </a:gdLst>
                <a:ahLst/>
                <a:cxnLst>
                  <a:cxn ang="0">
                    <a:pos x="T0" y="T1"/>
                  </a:cxn>
                  <a:cxn ang="0">
                    <a:pos x="T2" y="T3"/>
                  </a:cxn>
                  <a:cxn ang="0">
                    <a:pos x="T4" y="T5"/>
                  </a:cxn>
                  <a:cxn ang="0">
                    <a:pos x="T6" y="T7"/>
                  </a:cxn>
                  <a:cxn ang="0">
                    <a:pos x="T8" y="T9"/>
                  </a:cxn>
                  <a:cxn ang="0">
                    <a:pos x="T10" y="T11"/>
                  </a:cxn>
                </a:cxnLst>
                <a:rect l="0" t="0" r="r" b="b"/>
                <a:pathLst>
                  <a:path w="67" h="29">
                    <a:moveTo>
                      <a:pt x="0" y="21"/>
                    </a:moveTo>
                    <a:cubicBezTo>
                      <a:pt x="6" y="10"/>
                      <a:pt x="17" y="16"/>
                      <a:pt x="25" y="15"/>
                    </a:cubicBezTo>
                    <a:cubicBezTo>
                      <a:pt x="40" y="14"/>
                      <a:pt x="50" y="0"/>
                      <a:pt x="65" y="0"/>
                    </a:cubicBezTo>
                    <a:cubicBezTo>
                      <a:pt x="67" y="10"/>
                      <a:pt x="48" y="12"/>
                      <a:pt x="56" y="25"/>
                    </a:cubicBezTo>
                    <a:cubicBezTo>
                      <a:pt x="46" y="21"/>
                      <a:pt x="37" y="25"/>
                      <a:pt x="28" y="27"/>
                    </a:cubicBezTo>
                    <a:cubicBezTo>
                      <a:pt x="17" y="29"/>
                      <a:pt x="9" y="26"/>
                      <a:pt x="0" y="21"/>
                    </a:cubicBezTo>
                    <a:close/>
                  </a:path>
                </a:pathLst>
              </a:custGeom>
              <a:solidFill>
                <a:srgbClr val="9DC9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0" name="Freeform 640">
                <a:extLst>
                  <a:ext uri="{FF2B5EF4-FFF2-40B4-BE49-F238E27FC236}">
                    <a16:creationId xmlns:a16="http://schemas.microsoft.com/office/drawing/2014/main" id="{3684561B-07C1-4661-A9F4-A9E72BDC5154}"/>
                  </a:ext>
                </a:extLst>
              </p:cNvPr>
              <p:cNvSpPr>
                <a:spLocks/>
              </p:cNvSpPr>
              <p:nvPr/>
            </p:nvSpPr>
            <p:spPr bwMode="auto">
              <a:xfrm>
                <a:off x="2104" y="3517"/>
                <a:ext cx="40" cy="40"/>
              </a:xfrm>
              <a:custGeom>
                <a:avLst/>
                <a:gdLst>
                  <a:gd name="T0" fmla="*/ 0 w 36"/>
                  <a:gd name="T1" fmla="*/ 22 h 36"/>
                  <a:gd name="T2" fmla="*/ 36 w 36"/>
                  <a:gd name="T3" fmla="*/ 22 h 36"/>
                  <a:gd name="T4" fmla="*/ 0 w 36"/>
                  <a:gd name="T5" fmla="*/ 22 h 36"/>
                </a:gdLst>
                <a:ahLst/>
                <a:cxnLst>
                  <a:cxn ang="0">
                    <a:pos x="T0" y="T1"/>
                  </a:cxn>
                  <a:cxn ang="0">
                    <a:pos x="T2" y="T3"/>
                  </a:cxn>
                  <a:cxn ang="0">
                    <a:pos x="T4" y="T5"/>
                  </a:cxn>
                </a:cxnLst>
                <a:rect l="0" t="0" r="r" b="b"/>
                <a:pathLst>
                  <a:path w="36" h="36">
                    <a:moveTo>
                      <a:pt x="0" y="22"/>
                    </a:moveTo>
                    <a:cubicBezTo>
                      <a:pt x="12" y="17"/>
                      <a:pt x="24" y="0"/>
                      <a:pt x="36" y="22"/>
                    </a:cubicBezTo>
                    <a:cubicBezTo>
                      <a:pt x="24" y="23"/>
                      <a:pt x="12" y="36"/>
                      <a:pt x="0" y="22"/>
                    </a:cubicBezTo>
                    <a:close/>
                  </a:path>
                </a:pathLst>
              </a:custGeom>
              <a:solidFill>
                <a:srgbClr val="9BC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1" name="Freeform 641">
                <a:extLst>
                  <a:ext uri="{FF2B5EF4-FFF2-40B4-BE49-F238E27FC236}">
                    <a16:creationId xmlns:a16="http://schemas.microsoft.com/office/drawing/2014/main" id="{41770D5B-4170-483C-A280-D5480D7B428E}"/>
                  </a:ext>
                </a:extLst>
              </p:cNvPr>
              <p:cNvSpPr>
                <a:spLocks/>
              </p:cNvSpPr>
              <p:nvPr/>
            </p:nvSpPr>
            <p:spPr bwMode="auto">
              <a:xfrm>
                <a:off x="989" y="3547"/>
                <a:ext cx="42" cy="24"/>
              </a:xfrm>
              <a:custGeom>
                <a:avLst/>
                <a:gdLst>
                  <a:gd name="T0" fmla="*/ 0 w 37"/>
                  <a:gd name="T1" fmla="*/ 11 h 21"/>
                  <a:gd name="T2" fmla="*/ 33 w 37"/>
                  <a:gd name="T3" fmla="*/ 3 h 21"/>
                  <a:gd name="T4" fmla="*/ 31 w 37"/>
                  <a:gd name="T5" fmla="*/ 13 h 21"/>
                  <a:gd name="T6" fmla="*/ 0 w 37"/>
                  <a:gd name="T7" fmla="*/ 11 h 21"/>
                </a:gdLst>
                <a:ahLst/>
                <a:cxnLst>
                  <a:cxn ang="0">
                    <a:pos x="T0" y="T1"/>
                  </a:cxn>
                  <a:cxn ang="0">
                    <a:pos x="T2" y="T3"/>
                  </a:cxn>
                  <a:cxn ang="0">
                    <a:pos x="T4" y="T5"/>
                  </a:cxn>
                  <a:cxn ang="0">
                    <a:pos x="T6" y="T7"/>
                  </a:cxn>
                </a:cxnLst>
                <a:rect l="0" t="0" r="r" b="b"/>
                <a:pathLst>
                  <a:path w="37" h="21">
                    <a:moveTo>
                      <a:pt x="0" y="11"/>
                    </a:moveTo>
                    <a:cubicBezTo>
                      <a:pt x="9" y="0"/>
                      <a:pt x="21" y="2"/>
                      <a:pt x="33" y="3"/>
                    </a:cubicBezTo>
                    <a:cubicBezTo>
                      <a:pt x="33" y="7"/>
                      <a:pt x="37" y="16"/>
                      <a:pt x="31" y="13"/>
                    </a:cubicBezTo>
                    <a:cubicBezTo>
                      <a:pt x="20" y="9"/>
                      <a:pt x="9" y="21"/>
                      <a:pt x="0" y="11"/>
                    </a:cubicBezTo>
                    <a:close/>
                  </a:path>
                </a:pathLst>
              </a:custGeom>
              <a:solidFill>
                <a:srgbClr val="9DC9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2" name="Freeform 642">
                <a:extLst>
                  <a:ext uri="{FF2B5EF4-FFF2-40B4-BE49-F238E27FC236}">
                    <a16:creationId xmlns:a16="http://schemas.microsoft.com/office/drawing/2014/main" id="{727CB30A-B745-4CDF-B9F4-AC226A0AF27F}"/>
                  </a:ext>
                </a:extLst>
              </p:cNvPr>
              <p:cNvSpPr>
                <a:spLocks/>
              </p:cNvSpPr>
              <p:nvPr/>
            </p:nvSpPr>
            <p:spPr bwMode="auto">
              <a:xfrm>
                <a:off x="2153" y="3525"/>
                <a:ext cx="36" cy="27"/>
              </a:xfrm>
              <a:custGeom>
                <a:avLst/>
                <a:gdLst>
                  <a:gd name="T0" fmla="*/ 0 w 32"/>
                  <a:gd name="T1" fmla="*/ 15 h 24"/>
                  <a:gd name="T2" fmla="*/ 0 w 32"/>
                  <a:gd name="T3" fmla="*/ 0 h 24"/>
                  <a:gd name="T4" fmla="*/ 32 w 32"/>
                  <a:gd name="T5" fmla="*/ 16 h 24"/>
                  <a:gd name="T6" fmla="*/ 0 w 32"/>
                  <a:gd name="T7" fmla="*/ 15 h 24"/>
                </a:gdLst>
                <a:ahLst/>
                <a:cxnLst>
                  <a:cxn ang="0">
                    <a:pos x="T0" y="T1"/>
                  </a:cxn>
                  <a:cxn ang="0">
                    <a:pos x="T2" y="T3"/>
                  </a:cxn>
                  <a:cxn ang="0">
                    <a:pos x="T4" y="T5"/>
                  </a:cxn>
                  <a:cxn ang="0">
                    <a:pos x="T6" y="T7"/>
                  </a:cxn>
                </a:cxnLst>
                <a:rect l="0" t="0" r="r" b="b"/>
                <a:pathLst>
                  <a:path w="32" h="24">
                    <a:moveTo>
                      <a:pt x="0" y="15"/>
                    </a:moveTo>
                    <a:cubicBezTo>
                      <a:pt x="0" y="10"/>
                      <a:pt x="0" y="6"/>
                      <a:pt x="0" y="0"/>
                    </a:cubicBezTo>
                    <a:cubicBezTo>
                      <a:pt x="10" y="8"/>
                      <a:pt x="23" y="6"/>
                      <a:pt x="32" y="16"/>
                    </a:cubicBezTo>
                    <a:cubicBezTo>
                      <a:pt x="21" y="24"/>
                      <a:pt x="11" y="7"/>
                      <a:pt x="0" y="15"/>
                    </a:cubicBezTo>
                    <a:close/>
                  </a:path>
                </a:pathLst>
              </a:custGeom>
              <a:solidFill>
                <a:srgbClr val="9BC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3" name="Freeform 643">
                <a:extLst>
                  <a:ext uri="{FF2B5EF4-FFF2-40B4-BE49-F238E27FC236}">
                    <a16:creationId xmlns:a16="http://schemas.microsoft.com/office/drawing/2014/main" id="{53755B55-A21C-46F5-A091-9B6C179DD9C1}"/>
                  </a:ext>
                </a:extLst>
              </p:cNvPr>
              <p:cNvSpPr>
                <a:spLocks/>
              </p:cNvSpPr>
              <p:nvPr/>
            </p:nvSpPr>
            <p:spPr bwMode="auto">
              <a:xfrm>
                <a:off x="2050" y="3532"/>
                <a:ext cx="54" cy="13"/>
              </a:xfrm>
              <a:custGeom>
                <a:avLst/>
                <a:gdLst>
                  <a:gd name="T0" fmla="*/ 0 w 48"/>
                  <a:gd name="T1" fmla="*/ 8 h 11"/>
                  <a:gd name="T2" fmla="*/ 48 w 48"/>
                  <a:gd name="T3" fmla="*/ 8 h 11"/>
                  <a:gd name="T4" fmla="*/ 0 w 48"/>
                  <a:gd name="T5" fmla="*/ 8 h 11"/>
                </a:gdLst>
                <a:ahLst/>
                <a:cxnLst>
                  <a:cxn ang="0">
                    <a:pos x="T0" y="T1"/>
                  </a:cxn>
                  <a:cxn ang="0">
                    <a:pos x="T2" y="T3"/>
                  </a:cxn>
                  <a:cxn ang="0">
                    <a:pos x="T4" y="T5"/>
                  </a:cxn>
                </a:cxnLst>
                <a:rect l="0" t="0" r="r" b="b"/>
                <a:pathLst>
                  <a:path w="48" h="11">
                    <a:moveTo>
                      <a:pt x="0" y="8"/>
                    </a:moveTo>
                    <a:cubicBezTo>
                      <a:pt x="16" y="1"/>
                      <a:pt x="32" y="0"/>
                      <a:pt x="48" y="8"/>
                    </a:cubicBezTo>
                    <a:cubicBezTo>
                      <a:pt x="32" y="11"/>
                      <a:pt x="16" y="11"/>
                      <a:pt x="0" y="8"/>
                    </a:cubicBezTo>
                    <a:close/>
                  </a:path>
                </a:pathLst>
              </a:custGeom>
              <a:solidFill>
                <a:srgbClr val="98C6D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4" name="Freeform 644">
                <a:extLst>
                  <a:ext uri="{FF2B5EF4-FFF2-40B4-BE49-F238E27FC236}">
                    <a16:creationId xmlns:a16="http://schemas.microsoft.com/office/drawing/2014/main" id="{CA14960B-AD22-4151-BE6D-A65B06BF5B4D}"/>
                  </a:ext>
                </a:extLst>
              </p:cNvPr>
              <p:cNvSpPr>
                <a:spLocks/>
              </p:cNvSpPr>
              <p:nvPr/>
            </p:nvSpPr>
            <p:spPr bwMode="auto">
              <a:xfrm>
                <a:off x="1627" y="3601"/>
                <a:ext cx="50" cy="17"/>
              </a:xfrm>
              <a:custGeom>
                <a:avLst/>
                <a:gdLst>
                  <a:gd name="T0" fmla="*/ 44 w 44"/>
                  <a:gd name="T1" fmla="*/ 3 h 15"/>
                  <a:gd name="T2" fmla="*/ 0 w 44"/>
                  <a:gd name="T3" fmla="*/ 7 h 15"/>
                  <a:gd name="T4" fmla="*/ 44 w 44"/>
                  <a:gd name="T5" fmla="*/ 3 h 15"/>
                </a:gdLst>
                <a:ahLst/>
                <a:cxnLst>
                  <a:cxn ang="0">
                    <a:pos x="T0" y="T1"/>
                  </a:cxn>
                  <a:cxn ang="0">
                    <a:pos x="T2" y="T3"/>
                  </a:cxn>
                  <a:cxn ang="0">
                    <a:pos x="T4" y="T5"/>
                  </a:cxn>
                </a:cxnLst>
                <a:rect l="0" t="0" r="r" b="b"/>
                <a:pathLst>
                  <a:path w="44" h="15">
                    <a:moveTo>
                      <a:pt x="44" y="3"/>
                    </a:moveTo>
                    <a:cubicBezTo>
                      <a:pt x="30" y="6"/>
                      <a:pt x="15" y="15"/>
                      <a:pt x="0" y="7"/>
                    </a:cubicBezTo>
                    <a:cubicBezTo>
                      <a:pt x="14" y="0"/>
                      <a:pt x="29" y="4"/>
                      <a:pt x="44" y="3"/>
                    </a:cubicBezTo>
                    <a:close/>
                  </a:path>
                </a:pathLst>
              </a:custGeom>
              <a:solidFill>
                <a:srgbClr val="81BD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5" name="Freeform 645">
                <a:extLst>
                  <a:ext uri="{FF2B5EF4-FFF2-40B4-BE49-F238E27FC236}">
                    <a16:creationId xmlns:a16="http://schemas.microsoft.com/office/drawing/2014/main" id="{02D02A34-D576-4AA5-BD51-C562FFB335D4}"/>
                  </a:ext>
                </a:extLst>
              </p:cNvPr>
              <p:cNvSpPr>
                <a:spLocks/>
              </p:cNvSpPr>
              <p:nvPr/>
            </p:nvSpPr>
            <p:spPr bwMode="auto">
              <a:xfrm>
                <a:off x="1056" y="3537"/>
                <a:ext cx="20" cy="28"/>
              </a:xfrm>
              <a:custGeom>
                <a:avLst/>
                <a:gdLst>
                  <a:gd name="T0" fmla="*/ 0 w 17"/>
                  <a:gd name="T1" fmla="*/ 16 h 25"/>
                  <a:gd name="T2" fmla="*/ 11 w 17"/>
                  <a:gd name="T3" fmla="*/ 0 h 25"/>
                  <a:gd name="T4" fmla="*/ 12 w 17"/>
                  <a:gd name="T5" fmla="*/ 16 h 25"/>
                  <a:gd name="T6" fmla="*/ 0 w 17"/>
                  <a:gd name="T7" fmla="*/ 16 h 25"/>
                </a:gdLst>
                <a:ahLst/>
                <a:cxnLst>
                  <a:cxn ang="0">
                    <a:pos x="T0" y="T1"/>
                  </a:cxn>
                  <a:cxn ang="0">
                    <a:pos x="T2" y="T3"/>
                  </a:cxn>
                  <a:cxn ang="0">
                    <a:pos x="T4" y="T5"/>
                  </a:cxn>
                  <a:cxn ang="0">
                    <a:pos x="T6" y="T7"/>
                  </a:cxn>
                </a:cxnLst>
                <a:rect l="0" t="0" r="r" b="b"/>
                <a:pathLst>
                  <a:path w="17" h="25">
                    <a:moveTo>
                      <a:pt x="0" y="16"/>
                    </a:moveTo>
                    <a:cubicBezTo>
                      <a:pt x="0" y="8"/>
                      <a:pt x="1" y="1"/>
                      <a:pt x="11" y="0"/>
                    </a:cubicBezTo>
                    <a:cubicBezTo>
                      <a:pt x="17" y="5"/>
                      <a:pt x="3" y="12"/>
                      <a:pt x="12" y="16"/>
                    </a:cubicBezTo>
                    <a:cubicBezTo>
                      <a:pt x="8" y="25"/>
                      <a:pt x="4" y="25"/>
                      <a:pt x="0" y="16"/>
                    </a:cubicBezTo>
                    <a:close/>
                  </a:path>
                </a:pathLst>
              </a:custGeom>
              <a:solidFill>
                <a:srgbClr val="9DC9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6" name="Freeform 646">
                <a:extLst>
                  <a:ext uri="{FF2B5EF4-FFF2-40B4-BE49-F238E27FC236}">
                    <a16:creationId xmlns:a16="http://schemas.microsoft.com/office/drawing/2014/main" id="{CB289E45-406A-4CBB-BA93-87698EA5BD80}"/>
                  </a:ext>
                </a:extLst>
              </p:cNvPr>
              <p:cNvSpPr>
                <a:spLocks/>
              </p:cNvSpPr>
              <p:nvPr/>
            </p:nvSpPr>
            <p:spPr bwMode="auto">
              <a:xfrm>
                <a:off x="539" y="3593"/>
                <a:ext cx="41" cy="15"/>
              </a:xfrm>
              <a:custGeom>
                <a:avLst/>
                <a:gdLst>
                  <a:gd name="T0" fmla="*/ 36 w 36"/>
                  <a:gd name="T1" fmla="*/ 7 h 13"/>
                  <a:gd name="T2" fmla="*/ 0 w 36"/>
                  <a:gd name="T3" fmla="*/ 6 h 13"/>
                  <a:gd name="T4" fmla="*/ 36 w 36"/>
                  <a:gd name="T5" fmla="*/ 7 h 13"/>
                </a:gdLst>
                <a:ahLst/>
                <a:cxnLst>
                  <a:cxn ang="0">
                    <a:pos x="T0" y="T1"/>
                  </a:cxn>
                  <a:cxn ang="0">
                    <a:pos x="T2" y="T3"/>
                  </a:cxn>
                  <a:cxn ang="0">
                    <a:pos x="T4" y="T5"/>
                  </a:cxn>
                </a:cxnLst>
                <a:rect l="0" t="0" r="r" b="b"/>
                <a:pathLst>
                  <a:path w="36" h="13">
                    <a:moveTo>
                      <a:pt x="36" y="7"/>
                    </a:moveTo>
                    <a:cubicBezTo>
                      <a:pt x="24" y="13"/>
                      <a:pt x="12" y="12"/>
                      <a:pt x="0" y="6"/>
                    </a:cubicBezTo>
                    <a:cubicBezTo>
                      <a:pt x="12" y="0"/>
                      <a:pt x="24" y="9"/>
                      <a:pt x="36" y="7"/>
                    </a:cubicBezTo>
                    <a:close/>
                  </a:path>
                </a:pathLst>
              </a:custGeom>
              <a:solidFill>
                <a:srgbClr val="88BBD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7" name="Freeform 647">
                <a:extLst>
                  <a:ext uri="{FF2B5EF4-FFF2-40B4-BE49-F238E27FC236}">
                    <a16:creationId xmlns:a16="http://schemas.microsoft.com/office/drawing/2014/main" id="{EA8A3508-563C-4B00-8CC9-123FB7BA2AA2}"/>
                  </a:ext>
                </a:extLst>
              </p:cNvPr>
              <p:cNvSpPr>
                <a:spLocks/>
              </p:cNvSpPr>
              <p:nvPr/>
            </p:nvSpPr>
            <p:spPr bwMode="auto">
              <a:xfrm>
                <a:off x="904" y="3436"/>
                <a:ext cx="265" cy="54"/>
              </a:xfrm>
              <a:custGeom>
                <a:avLst/>
                <a:gdLst>
                  <a:gd name="T0" fmla="*/ 0 w 236"/>
                  <a:gd name="T1" fmla="*/ 22 h 48"/>
                  <a:gd name="T2" fmla="*/ 49 w 236"/>
                  <a:gd name="T3" fmla="*/ 10 h 48"/>
                  <a:gd name="T4" fmla="*/ 93 w 236"/>
                  <a:gd name="T5" fmla="*/ 13 h 48"/>
                  <a:gd name="T6" fmla="*/ 120 w 236"/>
                  <a:gd name="T7" fmla="*/ 19 h 48"/>
                  <a:gd name="T8" fmla="*/ 144 w 236"/>
                  <a:gd name="T9" fmla="*/ 10 h 48"/>
                  <a:gd name="T10" fmla="*/ 163 w 236"/>
                  <a:gd name="T11" fmla="*/ 19 h 48"/>
                  <a:gd name="T12" fmla="*/ 192 w 236"/>
                  <a:gd name="T13" fmla="*/ 18 h 48"/>
                  <a:gd name="T14" fmla="*/ 220 w 236"/>
                  <a:gd name="T15" fmla="*/ 13 h 48"/>
                  <a:gd name="T16" fmla="*/ 236 w 236"/>
                  <a:gd name="T17" fmla="*/ 22 h 48"/>
                  <a:gd name="T18" fmla="*/ 188 w 236"/>
                  <a:gd name="T19" fmla="*/ 30 h 48"/>
                  <a:gd name="T20" fmla="*/ 112 w 236"/>
                  <a:gd name="T21" fmla="*/ 31 h 48"/>
                  <a:gd name="T22" fmla="*/ 29 w 236"/>
                  <a:gd name="T23" fmla="*/ 33 h 48"/>
                  <a:gd name="T24" fmla="*/ 23 w 236"/>
                  <a:gd name="T25" fmla="*/ 34 h 48"/>
                  <a:gd name="T26" fmla="*/ 6 w 236"/>
                  <a:gd name="T27" fmla="*/ 27 h 48"/>
                  <a:gd name="T28" fmla="*/ 0 w 236"/>
                  <a:gd name="T29" fmla="*/ 22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36" h="48">
                    <a:moveTo>
                      <a:pt x="0" y="22"/>
                    </a:moveTo>
                    <a:cubicBezTo>
                      <a:pt x="14" y="7"/>
                      <a:pt x="27" y="0"/>
                      <a:pt x="49" y="10"/>
                    </a:cubicBezTo>
                    <a:cubicBezTo>
                      <a:pt x="61" y="16"/>
                      <a:pt x="78" y="13"/>
                      <a:pt x="93" y="13"/>
                    </a:cubicBezTo>
                    <a:cubicBezTo>
                      <a:pt x="103" y="13"/>
                      <a:pt x="111" y="9"/>
                      <a:pt x="120" y="19"/>
                    </a:cubicBezTo>
                    <a:cubicBezTo>
                      <a:pt x="131" y="31"/>
                      <a:pt x="137" y="17"/>
                      <a:pt x="144" y="10"/>
                    </a:cubicBezTo>
                    <a:cubicBezTo>
                      <a:pt x="148" y="18"/>
                      <a:pt x="150" y="24"/>
                      <a:pt x="163" y="19"/>
                    </a:cubicBezTo>
                    <a:cubicBezTo>
                      <a:pt x="170" y="16"/>
                      <a:pt x="182" y="20"/>
                      <a:pt x="192" y="18"/>
                    </a:cubicBezTo>
                    <a:cubicBezTo>
                      <a:pt x="202" y="17"/>
                      <a:pt x="211" y="19"/>
                      <a:pt x="220" y="13"/>
                    </a:cubicBezTo>
                    <a:cubicBezTo>
                      <a:pt x="225" y="9"/>
                      <a:pt x="230" y="19"/>
                      <a:pt x="236" y="22"/>
                    </a:cubicBezTo>
                    <a:cubicBezTo>
                      <a:pt x="221" y="28"/>
                      <a:pt x="204" y="26"/>
                      <a:pt x="188" y="30"/>
                    </a:cubicBezTo>
                    <a:cubicBezTo>
                      <a:pt x="163" y="36"/>
                      <a:pt x="137" y="31"/>
                      <a:pt x="112" y="31"/>
                    </a:cubicBezTo>
                    <a:cubicBezTo>
                      <a:pt x="84" y="31"/>
                      <a:pt x="56" y="40"/>
                      <a:pt x="29" y="33"/>
                    </a:cubicBezTo>
                    <a:cubicBezTo>
                      <a:pt x="27" y="32"/>
                      <a:pt x="24" y="33"/>
                      <a:pt x="23" y="34"/>
                    </a:cubicBezTo>
                    <a:cubicBezTo>
                      <a:pt x="11" y="48"/>
                      <a:pt x="8" y="40"/>
                      <a:pt x="6" y="27"/>
                    </a:cubicBezTo>
                    <a:cubicBezTo>
                      <a:pt x="6" y="25"/>
                      <a:pt x="2" y="24"/>
                      <a:pt x="0" y="22"/>
                    </a:cubicBezTo>
                    <a:close/>
                  </a:path>
                </a:pathLst>
              </a:custGeom>
              <a:solidFill>
                <a:srgbClr val="9BC8D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8" name="Freeform 648">
                <a:extLst>
                  <a:ext uri="{FF2B5EF4-FFF2-40B4-BE49-F238E27FC236}">
                    <a16:creationId xmlns:a16="http://schemas.microsoft.com/office/drawing/2014/main" id="{F961AAE0-5F8C-4556-AE09-35CE10E8E8C2}"/>
                  </a:ext>
                </a:extLst>
              </p:cNvPr>
              <p:cNvSpPr>
                <a:spLocks/>
              </p:cNvSpPr>
              <p:nvPr/>
            </p:nvSpPr>
            <p:spPr bwMode="auto">
              <a:xfrm>
                <a:off x="1920" y="3418"/>
                <a:ext cx="196" cy="46"/>
              </a:xfrm>
              <a:custGeom>
                <a:avLst/>
                <a:gdLst>
                  <a:gd name="T0" fmla="*/ 0 w 175"/>
                  <a:gd name="T1" fmla="*/ 6 h 41"/>
                  <a:gd name="T2" fmla="*/ 30 w 175"/>
                  <a:gd name="T3" fmla="*/ 4 h 41"/>
                  <a:gd name="T4" fmla="*/ 54 w 175"/>
                  <a:gd name="T5" fmla="*/ 9 h 41"/>
                  <a:gd name="T6" fmla="*/ 103 w 175"/>
                  <a:gd name="T7" fmla="*/ 3 h 41"/>
                  <a:gd name="T8" fmla="*/ 120 w 175"/>
                  <a:gd name="T9" fmla="*/ 6 h 41"/>
                  <a:gd name="T10" fmla="*/ 170 w 175"/>
                  <a:gd name="T11" fmla="*/ 13 h 41"/>
                  <a:gd name="T12" fmla="*/ 168 w 175"/>
                  <a:gd name="T13" fmla="*/ 34 h 41"/>
                  <a:gd name="T14" fmla="*/ 108 w 175"/>
                  <a:gd name="T15" fmla="*/ 38 h 41"/>
                  <a:gd name="T16" fmla="*/ 81 w 175"/>
                  <a:gd name="T17" fmla="*/ 34 h 41"/>
                  <a:gd name="T18" fmla="*/ 44 w 175"/>
                  <a:gd name="T19" fmla="*/ 34 h 41"/>
                  <a:gd name="T20" fmla="*/ 44 w 175"/>
                  <a:gd name="T21" fmla="*/ 34 h 41"/>
                  <a:gd name="T22" fmla="*/ 32 w 175"/>
                  <a:gd name="T23" fmla="*/ 28 h 41"/>
                  <a:gd name="T24" fmla="*/ 0 w 175"/>
                  <a:gd name="T25" fmla="*/ 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5" h="41">
                    <a:moveTo>
                      <a:pt x="0" y="6"/>
                    </a:moveTo>
                    <a:cubicBezTo>
                      <a:pt x="10" y="7"/>
                      <a:pt x="22" y="27"/>
                      <a:pt x="30" y="4"/>
                    </a:cubicBezTo>
                    <a:cubicBezTo>
                      <a:pt x="31" y="3"/>
                      <a:pt x="46" y="10"/>
                      <a:pt x="54" y="9"/>
                    </a:cubicBezTo>
                    <a:cubicBezTo>
                      <a:pt x="70" y="8"/>
                      <a:pt x="88" y="13"/>
                      <a:pt x="103" y="3"/>
                    </a:cubicBezTo>
                    <a:cubicBezTo>
                      <a:pt x="109" y="0"/>
                      <a:pt x="115" y="4"/>
                      <a:pt x="120" y="6"/>
                    </a:cubicBezTo>
                    <a:cubicBezTo>
                      <a:pt x="136" y="13"/>
                      <a:pt x="151" y="24"/>
                      <a:pt x="170" y="13"/>
                    </a:cubicBezTo>
                    <a:cubicBezTo>
                      <a:pt x="175" y="21"/>
                      <a:pt x="168" y="27"/>
                      <a:pt x="168" y="34"/>
                    </a:cubicBezTo>
                    <a:cubicBezTo>
                      <a:pt x="148" y="40"/>
                      <a:pt x="128" y="37"/>
                      <a:pt x="108" y="38"/>
                    </a:cubicBezTo>
                    <a:cubicBezTo>
                      <a:pt x="98" y="41"/>
                      <a:pt x="90" y="41"/>
                      <a:pt x="81" y="34"/>
                    </a:cubicBezTo>
                    <a:cubicBezTo>
                      <a:pt x="69" y="24"/>
                      <a:pt x="56" y="34"/>
                      <a:pt x="44" y="34"/>
                    </a:cubicBezTo>
                    <a:cubicBezTo>
                      <a:pt x="44" y="34"/>
                      <a:pt x="44" y="34"/>
                      <a:pt x="44" y="34"/>
                    </a:cubicBezTo>
                    <a:cubicBezTo>
                      <a:pt x="41" y="29"/>
                      <a:pt x="38" y="25"/>
                      <a:pt x="32" y="28"/>
                    </a:cubicBezTo>
                    <a:cubicBezTo>
                      <a:pt x="8" y="40"/>
                      <a:pt x="6" y="21"/>
                      <a:pt x="0" y="6"/>
                    </a:cubicBezTo>
                    <a:close/>
                  </a:path>
                </a:pathLst>
              </a:custGeom>
              <a:solidFill>
                <a:srgbClr val="77B5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9" name="Freeform 649">
                <a:extLst>
                  <a:ext uri="{FF2B5EF4-FFF2-40B4-BE49-F238E27FC236}">
                    <a16:creationId xmlns:a16="http://schemas.microsoft.com/office/drawing/2014/main" id="{F49AE1F6-1C14-4BD0-996D-DE84796975CE}"/>
                  </a:ext>
                </a:extLst>
              </p:cNvPr>
              <p:cNvSpPr>
                <a:spLocks/>
              </p:cNvSpPr>
              <p:nvPr/>
            </p:nvSpPr>
            <p:spPr bwMode="auto">
              <a:xfrm>
                <a:off x="535" y="3501"/>
                <a:ext cx="145" cy="44"/>
              </a:xfrm>
              <a:custGeom>
                <a:avLst/>
                <a:gdLst>
                  <a:gd name="T0" fmla="*/ 100 w 129"/>
                  <a:gd name="T1" fmla="*/ 12 h 39"/>
                  <a:gd name="T2" fmla="*/ 120 w 129"/>
                  <a:gd name="T3" fmla="*/ 18 h 39"/>
                  <a:gd name="T4" fmla="*/ 129 w 129"/>
                  <a:gd name="T5" fmla="*/ 22 h 39"/>
                  <a:gd name="T6" fmla="*/ 124 w 129"/>
                  <a:gd name="T7" fmla="*/ 32 h 39"/>
                  <a:gd name="T8" fmla="*/ 114 w 129"/>
                  <a:gd name="T9" fmla="*/ 32 h 39"/>
                  <a:gd name="T10" fmla="*/ 96 w 129"/>
                  <a:gd name="T11" fmla="*/ 21 h 39"/>
                  <a:gd name="T12" fmla="*/ 81 w 129"/>
                  <a:gd name="T13" fmla="*/ 37 h 39"/>
                  <a:gd name="T14" fmla="*/ 74 w 129"/>
                  <a:gd name="T15" fmla="*/ 20 h 39"/>
                  <a:gd name="T16" fmla="*/ 54 w 129"/>
                  <a:gd name="T17" fmla="*/ 38 h 39"/>
                  <a:gd name="T18" fmla="*/ 17 w 129"/>
                  <a:gd name="T19" fmla="*/ 12 h 39"/>
                  <a:gd name="T20" fmla="*/ 0 w 129"/>
                  <a:gd name="T21" fmla="*/ 0 h 39"/>
                  <a:gd name="T22" fmla="*/ 72 w 129"/>
                  <a:gd name="T23" fmla="*/ 8 h 39"/>
                  <a:gd name="T24" fmla="*/ 78 w 129"/>
                  <a:gd name="T25" fmla="*/ 10 h 39"/>
                  <a:gd name="T26" fmla="*/ 100 w 129"/>
                  <a:gd name="T27" fmla="*/ 12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9" h="39">
                    <a:moveTo>
                      <a:pt x="100" y="12"/>
                    </a:moveTo>
                    <a:cubicBezTo>
                      <a:pt x="106" y="18"/>
                      <a:pt x="114" y="16"/>
                      <a:pt x="120" y="18"/>
                    </a:cubicBezTo>
                    <a:cubicBezTo>
                      <a:pt x="123" y="19"/>
                      <a:pt x="126" y="20"/>
                      <a:pt x="129" y="22"/>
                    </a:cubicBezTo>
                    <a:cubicBezTo>
                      <a:pt x="127" y="25"/>
                      <a:pt x="126" y="29"/>
                      <a:pt x="124" y="32"/>
                    </a:cubicBezTo>
                    <a:cubicBezTo>
                      <a:pt x="121" y="37"/>
                      <a:pt x="117" y="34"/>
                      <a:pt x="114" y="32"/>
                    </a:cubicBezTo>
                    <a:cubicBezTo>
                      <a:pt x="109" y="28"/>
                      <a:pt x="104" y="25"/>
                      <a:pt x="96" y="21"/>
                    </a:cubicBezTo>
                    <a:cubicBezTo>
                      <a:pt x="102" y="39"/>
                      <a:pt x="91" y="38"/>
                      <a:pt x="81" y="37"/>
                    </a:cubicBezTo>
                    <a:cubicBezTo>
                      <a:pt x="66" y="36"/>
                      <a:pt x="80" y="26"/>
                      <a:pt x="74" y="20"/>
                    </a:cubicBezTo>
                    <a:cubicBezTo>
                      <a:pt x="66" y="22"/>
                      <a:pt x="52" y="15"/>
                      <a:pt x="54" y="38"/>
                    </a:cubicBezTo>
                    <a:cubicBezTo>
                      <a:pt x="46" y="18"/>
                      <a:pt x="36" y="9"/>
                      <a:pt x="17" y="12"/>
                    </a:cubicBezTo>
                    <a:cubicBezTo>
                      <a:pt x="12" y="13"/>
                      <a:pt x="6" y="5"/>
                      <a:pt x="0" y="0"/>
                    </a:cubicBezTo>
                    <a:cubicBezTo>
                      <a:pt x="24" y="0"/>
                      <a:pt x="48" y="4"/>
                      <a:pt x="72" y="8"/>
                    </a:cubicBezTo>
                    <a:cubicBezTo>
                      <a:pt x="74" y="8"/>
                      <a:pt x="77" y="9"/>
                      <a:pt x="78" y="10"/>
                    </a:cubicBezTo>
                    <a:cubicBezTo>
                      <a:pt x="84" y="24"/>
                      <a:pt x="92" y="13"/>
                      <a:pt x="100" y="12"/>
                    </a:cubicBezTo>
                    <a:close/>
                  </a:path>
                </a:pathLst>
              </a:custGeom>
              <a:solidFill>
                <a:srgbClr val="80B6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0" name="Freeform 650">
                <a:extLst>
                  <a:ext uri="{FF2B5EF4-FFF2-40B4-BE49-F238E27FC236}">
                    <a16:creationId xmlns:a16="http://schemas.microsoft.com/office/drawing/2014/main" id="{E69734BC-0682-45BC-B925-EADB51B3CA5B}"/>
                  </a:ext>
                </a:extLst>
              </p:cNvPr>
              <p:cNvSpPr>
                <a:spLocks/>
              </p:cNvSpPr>
              <p:nvPr/>
            </p:nvSpPr>
            <p:spPr bwMode="auto">
              <a:xfrm>
                <a:off x="722" y="3517"/>
                <a:ext cx="94" cy="31"/>
              </a:xfrm>
              <a:custGeom>
                <a:avLst/>
                <a:gdLst>
                  <a:gd name="T0" fmla="*/ 34 w 84"/>
                  <a:gd name="T1" fmla="*/ 2 h 28"/>
                  <a:gd name="T2" fmla="*/ 75 w 84"/>
                  <a:gd name="T3" fmla="*/ 2 h 28"/>
                  <a:gd name="T4" fmla="*/ 83 w 84"/>
                  <a:gd name="T5" fmla="*/ 5 h 28"/>
                  <a:gd name="T6" fmla="*/ 78 w 84"/>
                  <a:gd name="T7" fmla="*/ 12 h 28"/>
                  <a:gd name="T8" fmla="*/ 54 w 84"/>
                  <a:gd name="T9" fmla="*/ 26 h 28"/>
                  <a:gd name="T10" fmla="*/ 22 w 84"/>
                  <a:gd name="T11" fmla="*/ 25 h 28"/>
                  <a:gd name="T12" fmla="*/ 0 w 84"/>
                  <a:gd name="T13" fmla="*/ 18 h 28"/>
                  <a:gd name="T14" fmla="*/ 9 w 84"/>
                  <a:gd name="T15" fmla="*/ 7 h 28"/>
                  <a:gd name="T16" fmla="*/ 15 w 84"/>
                  <a:gd name="T17" fmla="*/ 1 h 28"/>
                  <a:gd name="T18" fmla="*/ 34 w 84"/>
                  <a:gd name="T19" fmla="*/ 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4" h="28">
                    <a:moveTo>
                      <a:pt x="34" y="2"/>
                    </a:moveTo>
                    <a:cubicBezTo>
                      <a:pt x="47" y="6"/>
                      <a:pt x="61" y="0"/>
                      <a:pt x="75" y="2"/>
                    </a:cubicBezTo>
                    <a:cubicBezTo>
                      <a:pt x="78" y="2"/>
                      <a:pt x="82" y="1"/>
                      <a:pt x="83" y="5"/>
                    </a:cubicBezTo>
                    <a:cubicBezTo>
                      <a:pt x="84" y="8"/>
                      <a:pt x="82" y="11"/>
                      <a:pt x="78" y="12"/>
                    </a:cubicBezTo>
                    <a:cubicBezTo>
                      <a:pt x="70" y="16"/>
                      <a:pt x="62" y="21"/>
                      <a:pt x="54" y="26"/>
                    </a:cubicBezTo>
                    <a:cubicBezTo>
                      <a:pt x="43" y="21"/>
                      <a:pt x="31" y="22"/>
                      <a:pt x="22" y="25"/>
                    </a:cubicBezTo>
                    <a:cubicBezTo>
                      <a:pt x="11" y="28"/>
                      <a:pt x="7" y="21"/>
                      <a:pt x="0" y="18"/>
                    </a:cubicBezTo>
                    <a:cubicBezTo>
                      <a:pt x="3" y="13"/>
                      <a:pt x="20" y="21"/>
                      <a:pt x="9" y="7"/>
                    </a:cubicBezTo>
                    <a:cubicBezTo>
                      <a:pt x="6" y="2"/>
                      <a:pt x="12" y="2"/>
                      <a:pt x="15" y="1"/>
                    </a:cubicBezTo>
                    <a:cubicBezTo>
                      <a:pt x="21" y="1"/>
                      <a:pt x="27" y="1"/>
                      <a:pt x="34" y="2"/>
                    </a:cubicBezTo>
                    <a:close/>
                  </a:path>
                </a:pathLst>
              </a:custGeom>
              <a:solidFill>
                <a:srgbClr val="7BB5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1" name="Freeform 651">
                <a:extLst>
                  <a:ext uri="{FF2B5EF4-FFF2-40B4-BE49-F238E27FC236}">
                    <a16:creationId xmlns:a16="http://schemas.microsoft.com/office/drawing/2014/main" id="{8EDD8CE0-5225-4DC7-9047-E5784DEC5C62}"/>
                  </a:ext>
                </a:extLst>
              </p:cNvPr>
              <p:cNvSpPr>
                <a:spLocks/>
              </p:cNvSpPr>
              <p:nvPr/>
            </p:nvSpPr>
            <p:spPr bwMode="auto">
              <a:xfrm>
                <a:off x="742" y="3461"/>
                <a:ext cx="162" cy="27"/>
              </a:xfrm>
              <a:custGeom>
                <a:avLst/>
                <a:gdLst>
                  <a:gd name="T0" fmla="*/ 72 w 144"/>
                  <a:gd name="T1" fmla="*/ 0 h 24"/>
                  <a:gd name="T2" fmla="*/ 144 w 144"/>
                  <a:gd name="T3" fmla="*/ 0 h 24"/>
                  <a:gd name="T4" fmla="*/ 142 w 144"/>
                  <a:gd name="T5" fmla="*/ 6 h 24"/>
                  <a:gd name="T6" fmla="*/ 53 w 144"/>
                  <a:gd name="T7" fmla="*/ 18 h 24"/>
                  <a:gd name="T8" fmla="*/ 0 w 144"/>
                  <a:gd name="T9" fmla="*/ 12 h 24"/>
                  <a:gd name="T10" fmla="*/ 14 w 144"/>
                  <a:gd name="T11" fmla="*/ 4 h 24"/>
                  <a:gd name="T12" fmla="*/ 63 w 144"/>
                  <a:gd name="T13" fmla="*/ 12 h 24"/>
                  <a:gd name="T14" fmla="*/ 72 w 144"/>
                  <a:gd name="T15" fmla="*/ 0 h 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24">
                    <a:moveTo>
                      <a:pt x="72" y="0"/>
                    </a:moveTo>
                    <a:cubicBezTo>
                      <a:pt x="96" y="0"/>
                      <a:pt x="120" y="0"/>
                      <a:pt x="144" y="0"/>
                    </a:cubicBezTo>
                    <a:cubicBezTo>
                      <a:pt x="144" y="2"/>
                      <a:pt x="143" y="6"/>
                      <a:pt x="142" y="6"/>
                    </a:cubicBezTo>
                    <a:cubicBezTo>
                      <a:pt x="112" y="2"/>
                      <a:pt x="85" y="24"/>
                      <a:pt x="53" y="18"/>
                    </a:cubicBezTo>
                    <a:cubicBezTo>
                      <a:pt x="36" y="14"/>
                      <a:pt x="18" y="14"/>
                      <a:pt x="0" y="12"/>
                    </a:cubicBezTo>
                    <a:cubicBezTo>
                      <a:pt x="3" y="6"/>
                      <a:pt x="9" y="2"/>
                      <a:pt x="14" y="4"/>
                    </a:cubicBezTo>
                    <a:cubicBezTo>
                      <a:pt x="30" y="12"/>
                      <a:pt x="47" y="2"/>
                      <a:pt x="63" y="12"/>
                    </a:cubicBezTo>
                    <a:cubicBezTo>
                      <a:pt x="72" y="18"/>
                      <a:pt x="78" y="11"/>
                      <a:pt x="72" y="0"/>
                    </a:cubicBezTo>
                    <a:close/>
                  </a:path>
                </a:pathLst>
              </a:custGeom>
              <a:solidFill>
                <a:srgbClr val="9BC8D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2" name="Freeform 652">
                <a:extLst>
                  <a:ext uri="{FF2B5EF4-FFF2-40B4-BE49-F238E27FC236}">
                    <a16:creationId xmlns:a16="http://schemas.microsoft.com/office/drawing/2014/main" id="{A289CD14-C535-4E4D-836A-D61C64A8C849}"/>
                  </a:ext>
                </a:extLst>
              </p:cNvPr>
              <p:cNvSpPr>
                <a:spLocks/>
              </p:cNvSpPr>
              <p:nvPr/>
            </p:nvSpPr>
            <p:spPr bwMode="auto">
              <a:xfrm>
                <a:off x="532" y="3458"/>
                <a:ext cx="143" cy="16"/>
              </a:xfrm>
              <a:custGeom>
                <a:avLst/>
                <a:gdLst>
                  <a:gd name="T0" fmla="*/ 0 w 128"/>
                  <a:gd name="T1" fmla="*/ 5 h 14"/>
                  <a:gd name="T2" fmla="*/ 41 w 128"/>
                  <a:gd name="T3" fmla="*/ 2 h 14"/>
                  <a:gd name="T4" fmla="*/ 127 w 128"/>
                  <a:gd name="T5" fmla="*/ 6 h 14"/>
                  <a:gd name="T6" fmla="*/ 127 w 128"/>
                  <a:gd name="T7" fmla="*/ 11 h 14"/>
                  <a:gd name="T8" fmla="*/ 94 w 128"/>
                  <a:gd name="T9" fmla="*/ 9 h 14"/>
                  <a:gd name="T10" fmla="*/ 22 w 128"/>
                  <a:gd name="T11" fmla="*/ 10 h 14"/>
                  <a:gd name="T12" fmla="*/ 0 w 128"/>
                  <a:gd name="T13" fmla="*/ 5 h 14"/>
                </a:gdLst>
                <a:ahLst/>
                <a:cxnLst>
                  <a:cxn ang="0">
                    <a:pos x="T0" y="T1"/>
                  </a:cxn>
                  <a:cxn ang="0">
                    <a:pos x="T2" y="T3"/>
                  </a:cxn>
                  <a:cxn ang="0">
                    <a:pos x="T4" y="T5"/>
                  </a:cxn>
                  <a:cxn ang="0">
                    <a:pos x="T6" y="T7"/>
                  </a:cxn>
                  <a:cxn ang="0">
                    <a:pos x="T8" y="T9"/>
                  </a:cxn>
                  <a:cxn ang="0">
                    <a:pos x="T10" y="T11"/>
                  </a:cxn>
                  <a:cxn ang="0">
                    <a:pos x="T12" y="T13"/>
                  </a:cxn>
                </a:cxnLst>
                <a:rect l="0" t="0" r="r" b="b"/>
                <a:pathLst>
                  <a:path w="128" h="14">
                    <a:moveTo>
                      <a:pt x="0" y="5"/>
                    </a:moveTo>
                    <a:cubicBezTo>
                      <a:pt x="13" y="4"/>
                      <a:pt x="27" y="4"/>
                      <a:pt x="41" y="2"/>
                    </a:cubicBezTo>
                    <a:cubicBezTo>
                      <a:pt x="70" y="0"/>
                      <a:pt x="98" y="3"/>
                      <a:pt x="127" y="6"/>
                    </a:cubicBezTo>
                    <a:cubicBezTo>
                      <a:pt x="128" y="8"/>
                      <a:pt x="128" y="9"/>
                      <a:pt x="127" y="11"/>
                    </a:cubicBezTo>
                    <a:cubicBezTo>
                      <a:pt x="116" y="14"/>
                      <a:pt x="105" y="11"/>
                      <a:pt x="94" y="9"/>
                    </a:cubicBezTo>
                    <a:cubicBezTo>
                      <a:pt x="70" y="6"/>
                      <a:pt x="46" y="10"/>
                      <a:pt x="22" y="10"/>
                    </a:cubicBezTo>
                    <a:cubicBezTo>
                      <a:pt x="14" y="10"/>
                      <a:pt x="6" y="13"/>
                      <a:pt x="0" y="5"/>
                    </a:cubicBezTo>
                    <a:close/>
                  </a:path>
                </a:pathLst>
              </a:custGeom>
              <a:solidFill>
                <a:srgbClr val="7FBD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3" name="Freeform 653">
                <a:extLst>
                  <a:ext uri="{FF2B5EF4-FFF2-40B4-BE49-F238E27FC236}">
                    <a16:creationId xmlns:a16="http://schemas.microsoft.com/office/drawing/2014/main" id="{9EE62D7B-FB14-4052-9B89-48763AB12604}"/>
                  </a:ext>
                </a:extLst>
              </p:cNvPr>
              <p:cNvSpPr>
                <a:spLocks/>
              </p:cNvSpPr>
              <p:nvPr/>
            </p:nvSpPr>
            <p:spPr bwMode="auto">
              <a:xfrm>
                <a:off x="881" y="3508"/>
                <a:ext cx="77" cy="35"/>
              </a:xfrm>
              <a:custGeom>
                <a:avLst/>
                <a:gdLst>
                  <a:gd name="T0" fmla="*/ 68 w 68"/>
                  <a:gd name="T1" fmla="*/ 10 h 31"/>
                  <a:gd name="T2" fmla="*/ 48 w 68"/>
                  <a:gd name="T3" fmla="*/ 18 h 31"/>
                  <a:gd name="T4" fmla="*/ 35 w 68"/>
                  <a:gd name="T5" fmla="*/ 17 h 31"/>
                  <a:gd name="T6" fmla="*/ 0 w 68"/>
                  <a:gd name="T7" fmla="*/ 14 h 31"/>
                  <a:gd name="T8" fmla="*/ 21 w 68"/>
                  <a:gd name="T9" fmla="*/ 12 h 31"/>
                  <a:gd name="T10" fmla="*/ 68 w 68"/>
                  <a:gd name="T11" fmla="*/ 10 h 31"/>
                </a:gdLst>
                <a:ahLst/>
                <a:cxnLst>
                  <a:cxn ang="0">
                    <a:pos x="T0" y="T1"/>
                  </a:cxn>
                  <a:cxn ang="0">
                    <a:pos x="T2" y="T3"/>
                  </a:cxn>
                  <a:cxn ang="0">
                    <a:pos x="T4" y="T5"/>
                  </a:cxn>
                  <a:cxn ang="0">
                    <a:pos x="T6" y="T7"/>
                  </a:cxn>
                  <a:cxn ang="0">
                    <a:pos x="T8" y="T9"/>
                  </a:cxn>
                  <a:cxn ang="0">
                    <a:pos x="T10" y="T11"/>
                  </a:cxn>
                </a:cxnLst>
                <a:rect l="0" t="0" r="r" b="b"/>
                <a:pathLst>
                  <a:path w="68" h="31">
                    <a:moveTo>
                      <a:pt x="68" y="10"/>
                    </a:moveTo>
                    <a:cubicBezTo>
                      <a:pt x="65" y="31"/>
                      <a:pt x="65" y="31"/>
                      <a:pt x="48" y="18"/>
                    </a:cubicBezTo>
                    <a:cubicBezTo>
                      <a:pt x="43" y="14"/>
                      <a:pt x="40" y="17"/>
                      <a:pt x="35" y="17"/>
                    </a:cubicBezTo>
                    <a:cubicBezTo>
                      <a:pt x="23" y="18"/>
                      <a:pt x="11" y="21"/>
                      <a:pt x="0" y="14"/>
                    </a:cubicBezTo>
                    <a:cubicBezTo>
                      <a:pt x="6" y="0"/>
                      <a:pt x="13" y="15"/>
                      <a:pt x="21" y="12"/>
                    </a:cubicBezTo>
                    <a:cubicBezTo>
                      <a:pt x="36" y="6"/>
                      <a:pt x="52" y="7"/>
                      <a:pt x="68" y="10"/>
                    </a:cubicBezTo>
                    <a:close/>
                  </a:path>
                </a:pathLst>
              </a:custGeom>
              <a:solidFill>
                <a:srgbClr val="9DC9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4" name="Freeform 654">
                <a:extLst>
                  <a:ext uri="{FF2B5EF4-FFF2-40B4-BE49-F238E27FC236}">
                    <a16:creationId xmlns:a16="http://schemas.microsoft.com/office/drawing/2014/main" id="{DB35A283-FF7C-40FC-9058-088B6DC95FA0}"/>
                  </a:ext>
                </a:extLst>
              </p:cNvPr>
              <p:cNvSpPr>
                <a:spLocks/>
              </p:cNvSpPr>
              <p:nvPr/>
            </p:nvSpPr>
            <p:spPr bwMode="auto">
              <a:xfrm>
                <a:off x="1969" y="3434"/>
                <a:ext cx="72" cy="32"/>
              </a:xfrm>
              <a:custGeom>
                <a:avLst/>
                <a:gdLst>
                  <a:gd name="T0" fmla="*/ 0 w 64"/>
                  <a:gd name="T1" fmla="*/ 20 h 29"/>
                  <a:gd name="T2" fmla="*/ 23 w 64"/>
                  <a:gd name="T3" fmla="*/ 12 h 29"/>
                  <a:gd name="T4" fmla="*/ 42 w 64"/>
                  <a:gd name="T5" fmla="*/ 19 h 29"/>
                  <a:gd name="T6" fmla="*/ 64 w 64"/>
                  <a:gd name="T7" fmla="*/ 24 h 29"/>
                  <a:gd name="T8" fmla="*/ 0 w 64"/>
                  <a:gd name="T9" fmla="*/ 20 h 29"/>
                </a:gdLst>
                <a:ahLst/>
                <a:cxnLst>
                  <a:cxn ang="0">
                    <a:pos x="T0" y="T1"/>
                  </a:cxn>
                  <a:cxn ang="0">
                    <a:pos x="T2" y="T3"/>
                  </a:cxn>
                  <a:cxn ang="0">
                    <a:pos x="T4" y="T5"/>
                  </a:cxn>
                  <a:cxn ang="0">
                    <a:pos x="T6" y="T7"/>
                  </a:cxn>
                  <a:cxn ang="0">
                    <a:pos x="T8" y="T9"/>
                  </a:cxn>
                </a:cxnLst>
                <a:rect l="0" t="0" r="r" b="b"/>
                <a:pathLst>
                  <a:path w="64" h="29">
                    <a:moveTo>
                      <a:pt x="0" y="20"/>
                    </a:moveTo>
                    <a:cubicBezTo>
                      <a:pt x="4" y="6"/>
                      <a:pt x="18" y="17"/>
                      <a:pt x="23" y="12"/>
                    </a:cubicBezTo>
                    <a:cubicBezTo>
                      <a:pt x="36" y="0"/>
                      <a:pt x="37" y="13"/>
                      <a:pt x="42" y="19"/>
                    </a:cubicBezTo>
                    <a:cubicBezTo>
                      <a:pt x="48" y="27"/>
                      <a:pt x="57" y="23"/>
                      <a:pt x="64" y="24"/>
                    </a:cubicBezTo>
                    <a:cubicBezTo>
                      <a:pt x="42" y="29"/>
                      <a:pt x="21" y="26"/>
                      <a:pt x="0" y="20"/>
                    </a:cubicBezTo>
                    <a:close/>
                  </a:path>
                </a:pathLst>
              </a:custGeom>
              <a:solidFill>
                <a:srgbClr val="97C5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5" name="Freeform 655">
                <a:extLst>
                  <a:ext uri="{FF2B5EF4-FFF2-40B4-BE49-F238E27FC236}">
                    <a16:creationId xmlns:a16="http://schemas.microsoft.com/office/drawing/2014/main" id="{C68F6B3C-2080-4432-B9F9-900475B34E76}"/>
                  </a:ext>
                </a:extLst>
              </p:cNvPr>
              <p:cNvSpPr>
                <a:spLocks/>
              </p:cNvSpPr>
              <p:nvPr/>
            </p:nvSpPr>
            <p:spPr bwMode="auto">
              <a:xfrm>
                <a:off x="1197" y="3445"/>
                <a:ext cx="57" cy="25"/>
              </a:xfrm>
              <a:custGeom>
                <a:avLst/>
                <a:gdLst>
                  <a:gd name="T0" fmla="*/ 3 w 51"/>
                  <a:gd name="T1" fmla="*/ 10 h 22"/>
                  <a:gd name="T2" fmla="*/ 51 w 51"/>
                  <a:gd name="T3" fmla="*/ 22 h 22"/>
                  <a:gd name="T4" fmla="*/ 7 w 51"/>
                  <a:gd name="T5" fmla="*/ 18 h 22"/>
                  <a:gd name="T6" fmla="*/ 3 w 51"/>
                  <a:gd name="T7" fmla="*/ 10 h 22"/>
                </a:gdLst>
                <a:ahLst/>
                <a:cxnLst>
                  <a:cxn ang="0">
                    <a:pos x="T0" y="T1"/>
                  </a:cxn>
                  <a:cxn ang="0">
                    <a:pos x="T2" y="T3"/>
                  </a:cxn>
                  <a:cxn ang="0">
                    <a:pos x="T4" y="T5"/>
                  </a:cxn>
                  <a:cxn ang="0">
                    <a:pos x="T6" y="T7"/>
                  </a:cxn>
                </a:cxnLst>
                <a:rect l="0" t="0" r="r" b="b"/>
                <a:pathLst>
                  <a:path w="51" h="22">
                    <a:moveTo>
                      <a:pt x="3" y="10"/>
                    </a:moveTo>
                    <a:cubicBezTo>
                      <a:pt x="15" y="0"/>
                      <a:pt x="40" y="6"/>
                      <a:pt x="51" y="22"/>
                    </a:cubicBezTo>
                    <a:cubicBezTo>
                      <a:pt x="36" y="22"/>
                      <a:pt x="22" y="12"/>
                      <a:pt x="7" y="18"/>
                    </a:cubicBezTo>
                    <a:cubicBezTo>
                      <a:pt x="5" y="16"/>
                      <a:pt x="0" y="15"/>
                      <a:pt x="3" y="10"/>
                    </a:cubicBezTo>
                    <a:close/>
                  </a:path>
                </a:pathLst>
              </a:custGeom>
              <a:solidFill>
                <a:srgbClr val="ADD1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6" name="Freeform 656">
                <a:extLst>
                  <a:ext uri="{FF2B5EF4-FFF2-40B4-BE49-F238E27FC236}">
                    <a16:creationId xmlns:a16="http://schemas.microsoft.com/office/drawing/2014/main" id="{6A7CBC84-30FC-4AA9-8C61-ACFD0454B211}"/>
                  </a:ext>
                </a:extLst>
              </p:cNvPr>
              <p:cNvSpPr>
                <a:spLocks/>
              </p:cNvSpPr>
              <p:nvPr/>
            </p:nvSpPr>
            <p:spPr bwMode="auto">
              <a:xfrm>
                <a:off x="674" y="3465"/>
                <a:ext cx="63" cy="20"/>
              </a:xfrm>
              <a:custGeom>
                <a:avLst/>
                <a:gdLst>
                  <a:gd name="T0" fmla="*/ 0 w 56"/>
                  <a:gd name="T1" fmla="*/ 5 h 18"/>
                  <a:gd name="T2" fmla="*/ 0 w 56"/>
                  <a:gd name="T3" fmla="*/ 0 h 18"/>
                  <a:gd name="T4" fmla="*/ 8 w 56"/>
                  <a:gd name="T5" fmla="*/ 0 h 18"/>
                  <a:gd name="T6" fmla="*/ 56 w 56"/>
                  <a:gd name="T7" fmla="*/ 8 h 18"/>
                  <a:gd name="T8" fmla="*/ 34 w 56"/>
                  <a:gd name="T9" fmla="*/ 10 h 18"/>
                  <a:gd name="T10" fmla="*/ 15 w 56"/>
                  <a:gd name="T11" fmla="*/ 10 h 18"/>
                  <a:gd name="T12" fmla="*/ 0 w 56"/>
                  <a:gd name="T13" fmla="*/ 5 h 18"/>
                </a:gdLst>
                <a:ahLst/>
                <a:cxnLst>
                  <a:cxn ang="0">
                    <a:pos x="T0" y="T1"/>
                  </a:cxn>
                  <a:cxn ang="0">
                    <a:pos x="T2" y="T3"/>
                  </a:cxn>
                  <a:cxn ang="0">
                    <a:pos x="T4" y="T5"/>
                  </a:cxn>
                  <a:cxn ang="0">
                    <a:pos x="T6" y="T7"/>
                  </a:cxn>
                  <a:cxn ang="0">
                    <a:pos x="T8" y="T9"/>
                  </a:cxn>
                  <a:cxn ang="0">
                    <a:pos x="T10" y="T11"/>
                  </a:cxn>
                  <a:cxn ang="0">
                    <a:pos x="T12" y="T13"/>
                  </a:cxn>
                </a:cxnLst>
                <a:rect l="0" t="0" r="r" b="b"/>
                <a:pathLst>
                  <a:path w="56" h="18">
                    <a:moveTo>
                      <a:pt x="0" y="5"/>
                    </a:moveTo>
                    <a:cubicBezTo>
                      <a:pt x="0" y="3"/>
                      <a:pt x="0" y="2"/>
                      <a:pt x="0" y="0"/>
                    </a:cubicBezTo>
                    <a:cubicBezTo>
                      <a:pt x="3" y="0"/>
                      <a:pt x="5" y="0"/>
                      <a:pt x="8" y="0"/>
                    </a:cubicBezTo>
                    <a:cubicBezTo>
                      <a:pt x="23" y="7"/>
                      <a:pt x="41" y="3"/>
                      <a:pt x="56" y="8"/>
                    </a:cubicBezTo>
                    <a:cubicBezTo>
                      <a:pt x="49" y="12"/>
                      <a:pt x="43" y="18"/>
                      <a:pt x="34" y="10"/>
                    </a:cubicBezTo>
                    <a:cubicBezTo>
                      <a:pt x="29" y="6"/>
                      <a:pt x="22" y="8"/>
                      <a:pt x="15" y="10"/>
                    </a:cubicBezTo>
                    <a:cubicBezTo>
                      <a:pt x="9" y="12"/>
                      <a:pt x="2" y="14"/>
                      <a:pt x="0" y="5"/>
                    </a:cubicBezTo>
                    <a:close/>
                  </a:path>
                </a:pathLst>
              </a:custGeom>
              <a:solidFill>
                <a:srgbClr val="9BC8D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7" name="Freeform 657">
                <a:extLst>
                  <a:ext uri="{FF2B5EF4-FFF2-40B4-BE49-F238E27FC236}">
                    <a16:creationId xmlns:a16="http://schemas.microsoft.com/office/drawing/2014/main" id="{E08B6F0A-63E3-4665-AB3A-A5FE4BE01F88}"/>
                  </a:ext>
                </a:extLst>
              </p:cNvPr>
              <p:cNvSpPr>
                <a:spLocks/>
              </p:cNvSpPr>
              <p:nvPr/>
            </p:nvSpPr>
            <p:spPr bwMode="auto">
              <a:xfrm>
                <a:off x="1178" y="3456"/>
                <a:ext cx="27" cy="15"/>
              </a:xfrm>
              <a:custGeom>
                <a:avLst/>
                <a:gdLst>
                  <a:gd name="T0" fmla="*/ 20 w 24"/>
                  <a:gd name="T1" fmla="*/ 0 h 13"/>
                  <a:gd name="T2" fmla="*/ 24 w 24"/>
                  <a:gd name="T3" fmla="*/ 8 h 13"/>
                  <a:gd name="T4" fmla="*/ 0 w 24"/>
                  <a:gd name="T5" fmla="*/ 4 h 13"/>
                  <a:gd name="T6" fmla="*/ 20 w 24"/>
                  <a:gd name="T7" fmla="*/ 0 h 13"/>
                </a:gdLst>
                <a:ahLst/>
                <a:cxnLst>
                  <a:cxn ang="0">
                    <a:pos x="T0" y="T1"/>
                  </a:cxn>
                  <a:cxn ang="0">
                    <a:pos x="T2" y="T3"/>
                  </a:cxn>
                  <a:cxn ang="0">
                    <a:pos x="T4" y="T5"/>
                  </a:cxn>
                  <a:cxn ang="0">
                    <a:pos x="T6" y="T7"/>
                  </a:cxn>
                </a:cxnLst>
                <a:rect l="0" t="0" r="r" b="b"/>
                <a:pathLst>
                  <a:path w="24" h="13">
                    <a:moveTo>
                      <a:pt x="20" y="0"/>
                    </a:moveTo>
                    <a:cubicBezTo>
                      <a:pt x="21" y="3"/>
                      <a:pt x="23" y="5"/>
                      <a:pt x="24" y="8"/>
                    </a:cubicBezTo>
                    <a:cubicBezTo>
                      <a:pt x="15" y="10"/>
                      <a:pt x="7" y="13"/>
                      <a:pt x="0" y="4"/>
                    </a:cubicBezTo>
                    <a:cubicBezTo>
                      <a:pt x="6" y="0"/>
                      <a:pt x="13" y="0"/>
                      <a:pt x="20" y="0"/>
                    </a:cubicBezTo>
                    <a:close/>
                  </a:path>
                </a:pathLst>
              </a:custGeom>
              <a:solidFill>
                <a:srgbClr val="9BC8D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8" name="Freeform 658">
                <a:extLst>
                  <a:ext uri="{FF2B5EF4-FFF2-40B4-BE49-F238E27FC236}">
                    <a16:creationId xmlns:a16="http://schemas.microsoft.com/office/drawing/2014/main" id="{933E8073-7612-4A27-A39E-42461B9DFE88}"/>
                  </a:ext>
                </a:extLst>
              </p:cNvPr>
              <p:cNvSpPr>
                <a:spLocks/>
              </p:cNvSpPr>
              <p:nvPr/>
            </p:nvSpPr>
            <p:spPr bwMode="auto">
              <a:xfrm>
                <a:off x="2058" y="3907"/>
                <a:ext cx="337" cy="48"/>
              </a:xfrm>
              <a:custGeom>
                <a:avLst/>
                <a:gdLst>
                  <a:gd name="T0" fmla="*/ 296 w 300"/>
                  <a:gd name="T1" fmla="*/ 34 h 43"/>
                  <a:gd name="T2" fmla="*/ 37 w 300"/>
                  <a:gd name="T3" fmla="*/ 43 h 43"/>
                  <a:gd name="T4" fmla="*/ 9 w 300"/>
                  <a:gd name="T5" fmla="*/ 37 h 43"/>
                  <a:gd name="T6" fmla="*/ 0 w 300"/>
                  <a:gd name="T7" fmla="*/ 23 h 43"/>
                  <a:gd name="T8" fmla="*/ 9 w 300"/>
                  <a:gd name="T9" fmla="*/ 19 h 43"/>
                  <a:gd name="T10" fmla="*/ 133 w 300"/>
                  <a:gd name="T11" fmla="*/ 13 h 43"/>
                  <a:gd name="T12" fmla="*/ 205 w 300"/>
                  <a:gd name="T13" fmla="*/ 14 h 43"/>
                  <a:gd name="T14" fmla="*/ 246 w 300"/>
                  <a:gd name="T15" fmla="*/ 6 h 43"/>
                  <a:gd name="T16" fmla="*/ 275 w 300"/>
                  <a:gd name="T17" fmla="*/ 4 h 43"/>
                  <a:gd name="T18" fmla="*/ 296 w 300"/>
                  <a:gd name="T19" fmla="*/ 34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0" h="43">
                    <a:moveTo>
                      <a:pt x="296" y="34"/>
                    </a:moveTo>
                    <a:cubicBezTo>
                      <a:pt x="210" y="37"/>
                      <a:pt x="123" y="40"/>
                      <a:pt x="37" y="43"/>
                    </a:cubicBezTo>
                    <a:cubicBezTo>
                      <a:pt x="28" y="40"/>
                      <a:pt x="18" y="40"/>
                      <a:pt x="9" y="37"/>
                    </a:cubicBezTo>
                    <a:cubicBezTo>
                      <a:pt x="2" y="35"/>
                      <a:pt x="0" y="30"/>
                      <a:pt x="0" y="23"/>
                    </a:cubicBezTo>
                    <a:cubicBezTo>
                      <a:pt x="0" y="17"/>
                      <a:pt x="4" y="16"/>
                      <a:pt x="9" y="19"/>
                    </a:cubicBezTo>
                    <a:cubicBezTo>
                      <a:pt x="51" y="18"/>
                      <a:pt x="92" y="15"/>
                      <a:pt x="133" y="13"/>
                    </a:cubicBezTo>
                    <a:cubicBezTo>
                      <a:pt x="157" y="12"/>
                      <a:pt x="181" y="0"/>
                      <a:pt x="205" y="14"/>
                    </a:cubicBezTo>
                    <a:cubicBezTo>
                      <a:pt x="216" y="0"/>
                      <a:pt x="233" y="12"/>
                      <a:pt x="246" y="6"/>
                    </a:cubicBezTo>
                    <a:cubicBezTo>
                      <a:pt x="255" y="1"/>
                      <a:pt x="265" y="3"/>
                      <a:pt x="275" y="4"/>
                    </a:cubicBezTo>
                    <a:cubicBezTo>
                      <a:pt x="292" y="7"/>
                      <a:pt x="300" y="16"/>
                      <a:pt x="296" y="34"/>
                    </a:cubicBezTo>
                    <a:close/>
                  </a:path>
                </a:pathLst>
              </a:custGeom>
              <a:solidFill>
                <a:srgbClr val="469BA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9" name="Freeform 659">
                <a:extLst>
                  <a:ext uri="{FF2B5EF4-FFF2-40B4-BE49-F238E27FC236}">
                    <a16:creationId xmlns:a16="http://schemas.microsoft.com/office/drawing/2014/main" id="{219F1C7E-46A1-4E8D-BE9A-F4CAEE364065}"/>
                  </a:ext>
                </a:extLst>
              </p:cNvPr>
              <p:cNvSpPr>
                <a:spLocks/>
              </p:cNvSpPr>
              <p:nvPr/>
            </p:nvSpPr>
            <p:spPr bwMode="auto">
              <a:xfrm>
                <a:off x="1096" y="3936"/>
                <a:ext cx="504" cy="32"/>
              </a:xfrm>
              <a:custGeom>
                <a:avLst/>
                <a:gdLst>
                  <a:gd name="T0" fmla="*/ 425 w 449"/>
                  <a:gd name="T1" fmla="*/ 25 h 29"/>
                  <a:gd name="T2" fmla="*/ 169 w 449"/>
                  <a:gd name="T3" fmla="*/ 22 h 29"/>
                  <a:gd name="T4" fmla="*/ 73 w 449"/>
                  <a:gd name="T5" fmla="*/ 24 h 29"/>
                  <a:gd name="T6" fmla="*/ 17 w 449"/>
                  <a:gd name="T7" fmla="*/ 21 h 29"/>
                  <a:gd name="T8" fmla="*/ 0 w 449"/>
                  <a:gd name="T9" fmla="*/ 12 h 29"/>
                  <a:gd name="T10" fmla="*/ 16 w 449"/>
                  <a:gd name="T11" fmla="*/ 5 h 29"/>
                  <a:gd name="T12" fmla="*/ 57 w 449"/>
                  <a:gd name="T13" fmla="*/ 6 h 29"/>
                  <a:gd name="T14" fmla="*/ 184 w 449"/>
                  <a:gd name="T15" fmla="*/ 6 h 29"/>
                  <a:gd name="T16" fmla="*/ 239 w 449"/>
                  <a:gd name="T17" fmla="*/ 5 h 29"/>
                  <a:gd name="T18" fmla="*/ 325 w 449"/>
                  <a:gd name="T19" fmla="*/ 4 h 29"/>
                  <a:gd name="T20" fmla="*/ 426 w 449"/>
                  <a:gd name="T21" fmla="*/ 8 h 29"/>
                  <a:gd name="T22" fmla="*/ 434 w 449"/>
                  <a:gd name="T23" fmla="*/ 8 h 29"/>
                  <a:gd name="T24" fmla="*/ 449 w 449"/>
                  <a:gd name="T25" fmla="*/ 18 h 29"/>
                  <a:gd name="T26" fmla="*/ 434 w 449"/>
                  <a:gd name="T27" fmla="*/ 22 h 29"/>
                  <a:gd name="T28" fmla="*/ 425 w 449"/>
                  <a:gd name="T29" fmla="*/ 2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49" h="29">
                    <a:moveTo>
                      <a:pt x="425" y="25"/>
                    </a:moveTo>
                    <a:cubicBezTo>
                      <a:pt x="340" y="29"/>
                      <a:pt x="254" y="24"/>
                      <a:pt x="169" y="22"/>
                    </a:cubicBezTo>
                    <a:cubicBezTo>
                      <a:pt x="137" y="21"/>
                      <a:pt x="105" y="21"/>
                      <a:pt x="73" y="24"/>
                    </a:cubicBezTo>
                    <a:cubicBezTo>
                      <a:pt x="55" y="26"/>
                      <a:pt x="36" y="22"/>
                      <a:pt x="17" y="21"/>
                    </a:cubicBezTo>
                    <a:cubicBezTo>
                      <a:pt x="8" y="25"/>
                      <a:pt x="1" y="23"/>
                      <a:pt x="0" y="12"/>
                    </a:cubicBezTo>
                    <a:cubicBezTo>
                      <a:pt x="0" y="2"/>
                      <a:pt x="9" y="5"/>
                      <a:pt x="16" y="5"/>
                    </a:cubicBezTo>
                    <a:cubicBezTo>
                      <a:pt x="29" y="5"/>
                      <a:pt x="43" y="10"/>
                      <a:pt x="57" y="6"/>
                    </a:cubicBezTo>
                    <a:cubicBezTo>
                      <a:pt x="99" y="6"/>
                      <a:pt x="141" y="0"/>
                      <a:pt x="184" y="6"/>
                    </a:cubicBezTo>
                    <a:cubicBezTo>
                      <a:pt x="202" y="8"/>
                      <a:pt x="220" y="6"/>
                      <a:pt x="239" y="5"/>
                    </a:cubicBezTo>
                    <a:cubicBezTo>
                      <a:pt x="268" y="5"/>
                      <a:pt x="296" y="5"/>
                      <a:pt x="325" y="4"/>
                    </a:cubicBezTo>
                    <a:cubicBezTo>
                      <a:pt x="358" y="16"/>
                      <a:pt x="392" y="8"/>
                      <a:pt x="426" y="8"/>
                    </a:cubicBezTo>
                    <a:cubicBezTo>
                      <a:pt x="428" y="8"/>
                      <a:pt x="431" y="8"/>
                      <a:pt x="434" y="8"/>
                    </a:cubicBezTo>
                    <a:cubicBezTo>
                      <a:pt x="440" y="9"/>
                      <a:pt x="449" y="10"/>
                      <a:pt x="449" y="18"/>
                    </a:cubicBezTo>
                    <a:cubicBezTo>
                      <a:pt x="448" y="27"/>
                      <a:pt x="440" y="22"/>
                      <a:pt x="434" y="22"/>
                    </a:cubicBezTo>
                    <a:cubicBezTo>
                      <a:pt x="431" y="22"/>
                      <a:pt x="428" y="23"/>
                      <a:pt x="425" y="25"/>
                    </a:cubicBezTo>
                    <a:close/>
                  </a:path>
                </a:pathLst>
              </a:custGeom>
              <a:solidFill>
                <a:srgbClr val="3A91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0" name="Freeform 660">
                <a:extLst>
                  <a:ext uri="{FF2B5EF4-FFF2-40B4-BE49-F238E27FC236}">
                    <a16:creationId xmlns:a16="http://schemas.microsoft.com/office/drawing/2014/main" id="{981FA846-E34F-4A21-9921-22074DC8458A}"/>
                  </a:ext>
                </a:extLst>
              </p:cNvPr>
              <p:cNvSpPr>
                <a:spLocks/>
              </p:cNvSpPr>
              <p:nvPr/>
            </p:nvSpPr>
            <p:spPr bwMode="auto">
              <a:xfrm>
                <a:off x="193" y="3894"/>
                <a:ext cx="503" cy="55"/>
              </a:xfrm>
              <a:custGeom>
                <a:avLst/>
                <a:gdLst>
                  <a:gd name="T0" fmla="*/ 96 w 447"/>
                  <a:gd name="T1" fmla="*/ 30 h 49"/>
                  <a:gd name="T2" fmla="*/ 85 w 447"/>
                  <a:gd name="T3" fmla="*/ 23 h 49"/>
                  <a:gd name="T4" fmla="*/ 9 w 447"/>
                  <a:gd name="T5" fmla="*/ 14 h 49"/>
                  <a:gd name="T6" fmla="*/ 0 w 447"/>
                  <a:gd name="T7" fmla="*/ 6 h 49"/>
                  <a:gd name="T8" fmla="*/ 81 w 447"/>
                  <a:gd name="T9" fmla="*/ 12 h 49"/>
                  <a:gd name="T10" fmla="*/ 188 w 447"/>
                  <a:gd name="T11" fmla="*/ 15 h 49"/>
                  <a:gd name="T12" fmla="*/ 300 w 447"/>
                  <a:gd name="T13" fmla="*/ 22 h 49"/>
                  <a:gd name="T14" fmla="*/ 434 w 447"/>
                  <a:gd name="T15" fmla="*/ 32 h 49"/>
                  <a:gd name="T16" fmla="*/ 446 w 447"/>
                  <a:gd name="T17" fmla="*/ 40 h 49"/>
                  <a:gd name="T18" fmla="*/ 435 w 447"/>
                  <a:gd name="T19" fmla="*/ 46 h 49"/>
                  <a:gd name="T20" fmla="*/ 328 w 447"/>
                  <a:gd name="T21" fmla="*/ 43 h 49"/>
                  <a:gd name="T22" fmla="*/ 144 w 447"/>
                  <a:gd name="T23" fmla="*/ 34 h 49"/>
                  <a:gd name="T24" fmla="*/ 96 w 447"/>
                  <a:gd name="T25" fmla="*/ 3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7" h="49">
                    <a:moveTo>
                      <a:pt x="96" y="30"/>
                    </a:moveTo>
                    <a:cubicBezTo>
                      <a:pt x="95" y="23"/>
                      <a:pt x="92" y="22"/>
                      <a:pt x="85" y="23"/>
                    </a:cubicBezTo>
                    <a:cubicBezTo>
                      <a:pt x="59" y="29"/>
                      <a:pt x="34" y="20"/>
                      <a:pt x="9" y="14"/>
                    </a:cubicBezTo>
                    <a:cubicBezTo>
                      <a:pt x="5" y="13"/>
                      <a:pt x="2" y="10"/>
                      <a:pt x="0" y="6"/>
                    </a:cubicBezTo>
                    <a:cubicBezTo>
                      <a:pt x="28" y="0"/>
                      <a:pt x="54" y="10"/>
                      <a:pt x="81" y="12"/>
                    </a:cubicBezTo>
                    <a:cubicBezTo>
                      <a:pt x="117" y="14"/>
                      <a:pt x="152" y="12"/>
                      <a:pt x="188" y="15"/>
                    </a:cubicBezTo>
                    <a:cubicBezTo>
                      <a:pt x="225" y="17"/>
                      <a:pt x="263" y="20"/>
                      <a:pt x="300" y="22"/>
                    </a:cubicBezTo>
                    <a:cubicBezTo>
                      <a:pt x="344" y="28"/>
                      <a:pt x="389" y="31"/>
                      <a:pt x="434" y="32"/>
                    </a:cubicBezTo>
                    <a:cubicBezTo>
                      <a:pt x="440" y="32"/>
                      <a:pt x="447" y="32"/>
                      <a:pt x="446" y="40"/>
                    </a:cubicBezTo>
                    <a:cubicBezTo>
                      <a:pt x="446" y="48"/>
                      <a:pt x="441" y="49"/>
                      <a:pt x="435" y="46"/>
                    </a:cubicBezTo>
                    <a:cubicBezTo>
                      <a:pt x="399" y="49"/>
                      <a:pt x="363" y="42"/>
                      <a:pt x="328" y="43"/>
                    </a:cubicBezTo>
                    <a:cubicBezTo>
                      <a:pt x="266" y="44"/>
                      <a:pt x="205" y="32"/>
                      <a:pt x="144" y="34"/>
                    </a:cubicBezTo>
                    <a:cubicBezTo>
                      <a:pt x="129" y="24"/>
                      <a:pt x="111" y="37"/>
                      <a:pt x="96" y="30"/>
                    </a:cubicBezTo>
                    <a:close/>
                  </a:path>
                </a:pathLst>
              </a:custGeom>
              <a:solidFill>
                <a:srgbClr val="499BB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1" name="Freeform 661">
                <a:extLst>
                  <a:ext uri="{FF2B5EF4-FFF2-40B4-BE49-F238E27FC236}">
                    <a16:creationId xmlns:a16="http://schemas.microsoft.com/office/drawing/2014/main" id="{FF2948C9-3B91-40D7-B326-A3DD8491D5EF}"/>
                  </a:ext>
                </a:extLst>
              </p:cNvPr>
              <p:cNvSpPr>
                <a:spLocks/>
              </p:cNvSpPr>
              <p:nvPr/>
            </p:nvSpPr>
            <p:spPr bwMode="auto">
              <a:xfrm>
                <a:off x="786" y="3930"/>
                <a:ext cx="374" cy="36"/>
              </a:xfrm>
              <a:custGeom>
                <a:avLst/>
                <a:gdLst>
                  <a:gd name="T0" fmla="*/ 333 w 333"/>
                  <a:gd name="T1" fmla="*/ 11 h 32"/>
                  <a:gd name="T2" fmla="*/ 295 w 333"/>
                  <a:gd name="T3" fmla="*/ 14 h 32"/>
                  <a:gd name="T4" fmla="*/ 280 w 333"/>
                  <a:gd name="T5" fmla="*/ 16 h 32"/>
                  <a:gd name="T6" fmla="*/ 293 w 333"/>
                  <a:gd name="T7" fmla="*/ 26 h 32"/>
                  <a:gd name="T8" fmla="*/ 262 w 333"/>
                  <a:gd name="T9" fmla="*/ 29 h 32"/>
                  <a:gd name="T10" fmla="*/ 152 w 333"/>
                  <a:gd name="T11" fmla="*/ 26 h 32"/>
                  <a:gd name="T12" fmla="*/ 0 w 333"/>
                  <a:gd name="T13" fmla="*/ 19 h 32"/>
                  <a:gd name="T14" fmla="*/ 21 w 333"/>
                  <a:gd name="T15" fmla="*/ 2 h 32"/>
                  <a:gd name="T16" fmla="*/ 179 w 333"/>
                  <a:gd name="T17" fmla="*/ 3 h 32"/>
                  <a:gd name="T18" fmla="*/ 333 w 333"/>
                  <a:gd name="T19" fmla="*/ 1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3" h="32">
                    <a:moveTo>
                      <a:pt x="333" y="11"/>
                    </a:moveTo>
                    <a:cubicBezTo>
                      <a:pt x="321" y="17"/>
                      <a:pt x="307" y="12"/>
                      <a:pt x="295" y="14"/>
                    </a:cubicBezTo>
                    <a:cubicBezTo>
                      <a:pt x="290" y="15"/>
                      <a:pt x="281" y="7"/>
                      <a:pt x="280" y="16"/>
                    </a:cubicBezTo>
                    <a:cubicBezTo>
                      <a:pt x="278" y="24"/>
                      <a:pt x="286" y="26"/>
                      <a:pt x="293" y="26"/>
                    </a:cubicBezTo>
                    <a:cubicBezTo>
                      <a:pt x="283" y="32"/>
                      <a:pt x="272" y="30"/>
                      <a:pt x="262" y="29"/>
                    </a:cubicBezTo>
                    <a:cubicBezTo>
                      <a:pt x="226" y="24"/>
                      <a:pt x="189" y="29"/>
                      <a:pt x="152" y="26"/>
                    </a:cubicBezTo>
                    <a:cubicBezTo>
                      <a:pt x="101" y="22"/>
                      <a:pt x="50" y="28"/>
                      <a:pt x="0" y="19"/>
                    </a:cubicBezTo>
                    <a:cubicBezTo>
                      <a:pt x="4" y="10"/>
                      <a:pt x="21" y="17"/>
                      <a:pt x="21" y="2"/>
                    </a:cubicBezTo>
                    <a:cubicBezTo>
                      <a:pt x="74" y="2"/>
                      <a:pt x="126" y="0"/>
                      <a:pt x="179" y="3"/>
                    </a:cubicBezTo>
                    <a:cubicBezTo>
                      <a:pt x="230" y="6"/>
                      <a:pt x="282" y="2"/>
                      <a:pt x="333" y="11"/>
                    </a:cubicBezTo>
                    <a:close/>
                  </a:path>
                </a:pathLst>
              </a:custGeom>
              <a:solidFill>
                <a:srgbClr val="4C9C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2" name="Freeform 662">
                <a:extLst>
                  <a:ext uri="{FF2B5EF4-FFF2-40B4-BE49-F238E27FC236}">
                    <a16:creationId xmlns:a16="http://schemas.microsoft.com/office/drawing/2014/main" id="{FE82E48D-420B-49E1-B440-BE579B4D2EEE}"/>
                  </a:ext>
                </a:extLst>
              </p:cNvPr>
              <p:cNvSpPr>
                <a:spLocks/>
              </p:cNvSpPr>
              <p:nvPr/>
            </p:nvSpPr>
            <p:spPr bwMode="auto">
              <a:xfrm>
                <a:off x="1461" y="3928"/>
                <a:ext cx="434" cy="36"/>
              </a:xfrm>
              <a:custGeom>
                <a:avLst/>
                <a:gdLst>
                  <a:gd name="T0" fmla="*/ 100 w 386"/>
                  <a:gd name="T1" fmla="*/ 32 h 32"/>
                  <a:gd name="T2" fmla="*/ 121 w 386"/>
                  <a:gd name="T3" fmla="*/ 26 h 32"/>
                  <a:gd name="T4" fmla="*/ 105 w 386"/>
                  <a:gd name="T5" fmla="*/ 19 h 32"/>
                  <a:gd name="T6" fmla="*/ 42 w 386"/>
                  <a:gd name="T7" fmla="*/ 23 h 32"/>
                  <a:gd name="T8" fmla="*/ 0 w 386"/>
                  <a:gd name="T9" fmla="*/ 11 h 32"/>
                  <a:gd name="T10" fmla="*/ 73 w 386"/>
                  <a:gd name="T11" fmla="*/ 11 h 32"/>
                  <a:gd name="T12" fmla="*/ 267 w 386"/>
                  <a:gd name="T13" fmla="*/ 4 h 32"/>
                  <a:gd name="T14" fmla="*/ 352 w 386"/>
                  <a:gd name="T15" fmla="*/ 5 h 32"/>
                  <a:gd name="T16" fmla="*/ 375 w 386"/>
                  <a:gd name="T17" fmla="*/ 7 h 32"/>
                  <a:gd name="T18" fmla="*/ 386 w 386"/>
                  <a:gd name="T19" fmla="*/ 16 h 32"/>
                  <a:gd name="T20" fmla="*/ 376 w 386"/>
                  <a:gd name="T21" fmla="*/ 24 h 32"/>
                  <a:gd name="T22" fmla="*/ 342 w 386"/>
                  <a:gd name="T23" fmla="*/ 23 h 32"/>
                  <a:gd name="T24" fmla="*/ 311 w 386"/>
                  <a:gd name="T25" fmla="*/ 26 h 32"/>
                  <a:gd name="T26" fmla="*/ 100 w 386"/>
                  <a:gd name="T27" fmla="*/ 3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86" h="32">
                    <a:moveTo>
                      <a:pt x="100" y="32"/>
                    </a:moveTo>
                    <a:cubicBezTo>
                      <a:pt x="104" y="20"/>
                      <a:pt x="115" y="32"/>
                      <a:pt x="121" y="26"/>
                    </a:cubicBezTo>
                    <a:cubicBezTo>
                      <a:pt x="118" y="18"/>
                      <a:pt x="110" y="19"/>
                      <a:pt x="105" y="19"/>
                    </a:cubicBezTo>
                    <a:cubicBezTo>
                      <a:pt x="84" y="19"/>
                      <a:pt x="63" y="22"/>
                      <a:pt x="42" y="23"/>
                    </a:cubicBezTo>
                    <a:cubicBezTo>
                      <a:pt x="26" y="24"/>
                      <a:pt x="14" y="17"/>
                      <a:pt x="0" y="11"/>
                    </a:cubicBezTo>
                    <a:cubicBezTo>
                      <a:pt x="24" y="11"/>
                      <a:pt x="49" y="12"/>
                      <a:pt x="73" y="11"/>
                    </a:cubicBezTo>
                    <a:cubicBezTo>
                      <a:pt x="137" y="6"/>
                      <a:pt x="202" y="11"/>
                      <a:pt x="267" y="4"/>
                    </a:cubicBezTo>
                    <a:cubicBezTo>
                      <a:pt x="295" y="0"/>
                      <a:pt x="324" y="4"/>
                      <a:pt x="352" y="5"/>
                    </a:cubicBezTo>
                    <a:cubicBezTo>
                      <a:pt x="359" y="10"/>
                      <a:pt x="367" y="7"/>
                      <a:pt x="375" y="7"/>
                    </a:cubicBezTo>
                    <a:cubicBezTo>
                      <a:pt x="381" y="8"/>
                      <a:pt x="386" y="9"/>
                      <a:pt x="386" y="16"/>
                    </a:cubicBezTo>
                    <a:cubicBezTo>
                      <a:pt x="385" y="22"/>
                      <a:pt x="380" y="24"/>
                      <a:pt x="376" y="24"/>
                    </a:cubicBezTo>
                    <a:cubicBezTo>
                      <a:pt x="365" y="24"/>
                      <a:pt x="353" y="26"/>
                      <a:pt x="342" y="23"/>
                    </a:cubicBezTo>
                    <a:cubicBezTo>
                      <a:pt x="331" y="21"/>
                      <a:pt x="321" y="22"/>
                      <a:pt x="311" y="26"/>
                    </a:cubicBezTo>
                    <a:cubicBezTo>
                      <a:pt x="241" y="28"/>
                      <a:pt x="170" y="30"/>
                      <a:pt x="100" y="32"/>
                    </a:cubicBezTo>
                    <a:close/>
                  </a:path>
                </a:pathLst>
              </a:custGeom>
              <a:solidFill>
                <a:srgbClr val="4597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3" name="Freeform 663">
                <a:extLst>
                  <a:ext uri="{FF2B5EF4-FFF2-40B4-BE49-F238E27FC236}">
                    <a16:creationId xmlns:a16="http://schemas.microsoft.com/office/drawing/2014/main" id="{C84F6A26-B472-4D34-A4D4-895BDC867B13}"/>
                  </a:ext>
                </a:extLst>
              </p:cNvPr>
              <p:cNvSpPr>
                <a:spLocks/>
              </p:cNvSpPr>
              <p:nvPr/>
            </p:nvSpPr>
            <p:spPr bwMode="auto">
              <a:xfrm>
                <a:off x="1811" y="3926"/>
                <a:ext cx="288" cy="37"/>
              </a:xfrm>
              <a:custGeom>
                <a:avLst/>
                <a:gdLst>
                  <a:gd name="T0" fmla="*/ 0 w 257"/>
                  <a:gd name="T1" fmla="*/ 28 h 33"/>
                  <a:gd name="T2" fmla="*/ 27 w 257"/>
                  <a:gd name="T3" fmla="*/ 20 h 33"/>
                  <a:gd name="T4" fmla="*/ 64 w 257"/>
                  <a:gd name="T5" fmla="*/ 22 h 33"/>
                  <a:gd name="T6" fmla="*/ 71 w 257"/>
                  <a:gd name="T7" fmla="*/ 17 h 33"/>
                  <a:gd name="T8" fmla="*/ 64 w 257"/>
                  <a:gd name="T9" fmla="*/ 12 h 33"/>
                  <a:gd name="T10" fmla="*/ 41 w 257"/>
                  <a:gd name="T11" fmla="*/ 7 h 33"/>
                  <a:gd name="T12" fmla="*/ 93 w 257"/>
                  <a:gd name="T13" fmla="*/ 6 h 33"/>
                  <a:gd name="T14" fmla="*/ 102 w 257"/>
                  <a:gd name="T15" fmla="*/ 10 h 33"/>
                  <a:gd name="T16" fmla="*/ 96 w 257"/>
                  <a:gd name="T17" fmla="*/ 6 h 33"/>
                  <a:gd name="T18" fmla="*/ 229 w 257"/>
                  <a:gd name="T19" fmla="*/ 2 h 33"/>
                  <a:gd name="T20" fmla="*/ 232 w 257"/>
                  <a:gd name="T21" fmla="*/ 17 h 33"/>
                  <a:gd name="T22" fmla="*/ 257 w 257"/>
                  <a:gd name="T23" fmla="*/ 26 h 33"/>
                  <a:gd name="T24" fmla="*/ 170 w 257"/>
                  <a:gd name="T25" fmla="*/ 30 h 33"/>
                  <a:gd name="T26" fmla="*/ 57 w 257"/>
                  <a:gd name="T27" fmla="*/ 30 h 33"/>
                  <a:gd name="T28" fmla="*/ 0 w 257"/>
                  <a:gd name="T29" fmla="*/ 28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7" h="33">
                    <a:moveTo>
                      <a:pt x="0" y="28"/>
                    </a:moveTo>
                    <a:cubicBezTo>
                      <a:pt x="6" y="15"/>
                      <a:pt x="17" y="17"/>
                      <a:pt x="27" y="20"/>
                    </a:cubicBezTo>
                    <a:cubicBezTo>
                      <a:pt x="40" y="23"/>
                      <a:pt x="52" y="21"/>
                      <a:pt x="64" y="22"/>
                    </a:cubicBezTo>
                    <a:cubicBezTo>
                      <a:pt x="68" y="22"/>
                      <a:pt x="72" y="21"/>
                      <a:pt x="71" y="17"/>
                    </a:cubicBezTo>
                    <a:cubicBezTo>
                      <a:pt x="71" y="13"/>
                      <a:pt x="67" y="14"/>
                      <a:pt x="64" y="12"/>
                    </a:cubicBezTo>
                    <a:cubicBezTo>
                      <a:pt x="57" y="9"/>
                      <a:pt x="45" y="21"/>
                      <a:pt x="41" y="7"/>
                    </a:cubicBezTo>
                    <a:cubicBezTo>
                      <a:pt x="58" y="7"/>
                      <a:pt x="76" y="6"/>
                      <a:pt x="93" y="6"/>
                    </a:cubicBezTo>
                    <a:cubicBezTo>
                      <a:pt x="96" y="9"/>
                      <a:pt x="98" y="10"/>
                      <a:pt x="102" y="10"/>
                    </a:cubicBezTo>
                    <a:cubicBezTo>
                      <a:pt x="100" y="8"/>
                      <a:pt x="97" y="8"/>
                      <a:pt x="96" y="6"/>
                    </a:cubicBezTo>
                    <a:cubicBezTo>
                      <a:pt x="140" y="0"/>
                      <a:pt x="185" y="1"/>
                      <a:pt x="229" y="2"/>
                    </a:cubicBezTo>
                    <a:cubicBezTo>
                      <a:pt x="223" y="12"/>
                      <a:pt x="223" y="13"/>
                      <a:pt x="232" y="17"/>
                    </a:cubicBezTo>
                    <a:cubicBezTo>
                      <a:pt x="240" y="20"/>
                      <a:pt x="249" y="23"/>
                      <a:pt x="257" y="26"/>
                    </a:cubicBezTo>
                    <a:cubicBezTo>
                      <a:pt x="228" y="25"/>
                      <a:pt x="199" y="23"/>
                      <a:pt x="170" y="30"/>
                    </a:cubicBezTo>
                    <a:cubicBezTo>
                      <a:pt x="132" y="33"/>
                      <a:pt x="95" y="32"/>
                      <a:pt x="57" y="30"/>
                    </a:cubicBezTo>
                    <a:cubicBezTo>
                      <a:pt x="38" y="29"/>
                      <a:pt x="19" y="29"/>
                      <a:pt x="0" y="28"/>
                    </a:cubicBezTo>
                    <a:close/>
                  </a:path>
                </a:pathLst>
              </a:custGeom>
              <a:solidFill>
                <a:srgbClr val="5BAA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4" name="Freeform 664">
                <a:extLst>
                  <a:ext uri="{FF2B5EF4-FFF2-40B4-BE49-F238E27FC236}">
                    <a16:creationId xmlns:a16="http://schemas.microsoft.com/office/drawing/2014/main" id="{C6FA07A5-74EA-4523-B7C7-43B4F6423BAA}"/>
                  </a:ext>
                </a:extLst>
              </p:cNvPr>
              <p:cNvSpPr>
                <a:spLocks/>
              </p:cNvSpPr>
              <p:nvPr/>
            </p:nvSpPr>
            <p:spPr bwMode="auto">
              <a:xfrm>
                <a:off x="530" y="3914"/>
                <a:ext cx="195" cy="40"/>
              </a:xfrm>
              <a:custGeom>
                <a:avLst/>
                <a:gdLst>
                  <a:gd name="T0" fmla="*/ 135 w 173"/>
                  <a:gd name="T1" fmla="*/ 28 h 35"/>
                  <a:gd name="T2" fmla="*/ 143 w 173"/>
                  <a:gd name="T3" fmla="*/ 21 h 35"/>
                  <a:gd name="T4" fmla="*/ 136 w 173"/>
                  <a:gd name="T5" fmla="*/ 16 h 35"/>
                  <a:gd name="T6" fmla="*/ 120 w 173"/>
                  <a:gd name="T7" fmla="*/ 16 h 35"/>
                  <a:gd name="T8" fmla="*/ 25 w 173"/>
                  <a:gd name="T9" fmla="*/ 13 h 35"/>
                  <a:gd name="T10" fmla="*/ 0 w 173"/>
                  <a:gd name="T11" fmla="*/ 4 h 35"/>
                  <a:gd name="T12" fmla="*/ 119 w 173"/>
                  <a:gd name="T13" fmla="*/ 12 h 35"/>
                  <a:gd name="T14" fmla="*/ 168 w 173"/>
                  <a:gd name="T15" fmla="*/ 12 h 35"/>
                  <a:gd name="T16" fmla="*/ 173 w 173"/>
                  <a:gd name="T17" fmla="*/ 29 h 35"/>
                  <a:gd name="T18" fmla="*/ 135 w 173"/>
                  <a:gd name="T19" fmla="*/ 28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3" h="35">
                    <a:moveTo>
                      <a:pt x="135" y="28"/>
                    </a:moveTo>
                    <a:cubicBezTo>
                      <a:pt x="139" y="28"/>
                      <a:pt x="143" y="27"/>
                      <a:pt x="143" y="21"/>
                    </a:cubicBezTo>
                    <a:cubicBezTo>
                      <a:pt x="143" y="17"/>
                      <a:pt x="139" y="16"/>
                      <a:pt x="136" y="16"/>
                    </a:cubicBezTo>
                    <a:cubicBezTo>
                      <a:pt x="130" y="16"/>
                      <a:pt x="125" y="16"/>
                      <a:pt x="120" y="16"/>
                    </a:cubicBezTo>
                    <a:cubicBezTo>
                      <a:pt x="88" y="18"/>
                      <a:pt x="57" y="11"/>
                      <a:pt x="25" y="13"/>
                    </a:cubicBezTo>
                    <a:cubicBezTo>
                      <a:pt x="19" y="13"/>
                      <a:pt x="7" y="11"/>
                      <a:pt x="0" y="4"/>
                    </a:cubicBezTo>
                    <a:cubicBezTo>
                      <a:pt x="40" y="0"/>
                      <a:pt x="80" y="10"/>
                      <a:pt x="119" y="12"/>
                    </a:cubicBezTo>
                    <a:cubicBezTo>
                      <a:pt x="136" y="13"/>
                      <a:pt x="152" y="2"/>
                      <a:pt x="168" y="12"/>
                    </a:cubicBezTo>
                    <a:cubicBezTo>
                      <a:pt x="159" y="21"/>
                      <a:pt x="172" y="23"/>
                      <a:pt x="173" y="29"/>
                    </a:cubicBezTo>
                    <a:cubicBezTo>
                      <a:pt x="160" y="35"/>
                      <a:pt x="148" y="33"/>
                      <a:pt x="135" y="28"/>
                    </a:cubicBezTo>
                    <a:close/>
                  </a:path>
                </a:pathLst>
              </a:custGeom>
              <a:solidFill>
                <a:srgbClr val="4C9C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5" name="Freeform 665">
                <a:extLst>
                  <a:ext uri="{FF2B5EF4-FFF2-40B4-BE49-F238E27FC236}">
                    <a16:creationId xmlns:a16="http://schemas.microsoft.com/office/drawing/2014/main" id="{27D706E3-1A28-4BCB-99A7-2EFB2BDDD0D6}"/>
                  </a:ext>
                </a:extLst>
              </p:cNvPr>
              <p:cNvSpPr>
                <a:spLocks/>
              </p:cNvSpPr>
              <p:nvPr/>
            </p:nvSpPr>
            <p:spPr bwMode="auto">
              <a:xfrm>
                <a:off x="700" y="3925"/>
                <a:ext cx="118" cy="29"/>
              </a:xfrm>
              <a:custGeom>
                <a:avLst/>
                <a:gdLst>
                  <a:gd name="T0" fmla="*/ 22 w 105"/>
                  <a:gd name="T1" fmla="*/ 20 h 26"/>
                  <a:gd name="T2" fmla="*/ 19 w 105"/>
                  <a:gd name="T3" fmla="*/ 18 h 26"/>
                  <a:gd name="T4" fmla="*/ 2 w 105"/>
                  <a:gd name="T5" fmla="*/ 14 h 26"/>
                  <a:gd name="T6" fmla="*/ 17 w 105"/>
                  <a:gd name="T7" fmla="*/ 3 h 26"/>
                  <a:gd name="T8" fmla="*/ 25 w 105"/>
                  <a:gd name="T9" fmla="*/ 3 h 26"/>
                  <a:gd name="T10" fmla="*/ 82 w 105"/>
                  <a:gd name="T11" fmla="*/ 10 h 26"/>
                  <a:gd name="T12" fmla="*/ 93 w 105"/>
                  <a:gd name="T13" fmla="*/ 7 h 26"/>
                  <a:gd name="T14" fmla="*/ 97 w 105"/>
                  <a:gd name="T15" fmla="*/ 7 h 26"/>
                  <a:gd name="T16" fmla="*/ 93 w 105"/>
                  <a:gd name="T17" fmla="*/ 22 h 26"/>
                  <a:gd name="T18" fmla="*/ 76 w 105"/>
                  <a:gd name="T19" fmla="*/ 24 h 26"/>
                  <a:gd name="T20" fmla="*/ 22 w 105"/>
                  <a:gd name="T21" fmla="*/ 2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5" h="26">
                    <a:moveTo>
                      <a:pt x="22" y="20"/>
                    </a:moveTo>
                    <a:cubicBezTo>
                      <a:pt x="21" y="19"/>
                      <a:pt x="19" y="19"/>
                      <a:pt x="19" y="18"/>
                    </a:cubicBezTo>
                    <a:cubicBezTo>
                      <a:pt x="14" y="12"/>
                      <a:pt x="4" y="23"/>
                      <a:pt x="2" y="14"/>
                    </a:cubicBezTo>
                    <a:cubicBezTo>
                      <a:pt x="0" y="3"/>
                      <a:pt x="14" y="10"/>
                      <a:pt x="17" y="3"/>
                    </a:cubicBezTo>
                    <a:cubicBezTo>
                      <a:pt x="20" y="3"/>
                      <a:pt x="22" y="3"/>
                      <a:pt x="25" y="3"/>
                    </a:cubicBezTo>
                    <a:cubicBezTo>
                      <a:pt x="44" y="9"/>
                      <a:pt x="64" y="0"/>
                      <a:pt x="82" y="10"/>
                    </a:cubicBezTo>
                    <a:cubicBezTo>
                      <a:pt x="85" y="12"/>
                      <a:pt x="90" y="10"/>
                      <a:pt x="93" y="7"/>
                    </a:cubicBezTo>
                    <a:cubicBezTo>
                      <a:pt x="94" y="7"/>
                      <a:pt x="96" y="7"/>
                      <a:pt x="97" y="7"/>
                    </a:cubicBezTo>
                    <a:cubicBezTo>
                      <a:pt x="105" y="14"/>
                      <a:pt x="102" y="19"/>
                      <a:pt x="93" y="22"/>
                    </a:cubicBezTo>
                    <a:cubicBezTo>
                      <a:pt x="88" y="24"/>
                      <a:pt x="82" y="23"/>
                      <a:pt x="76" y="24"/>
                    </a:cubicBezTo>
                    <a:cubicBezTo>
                      <a:pt x="58" y="26"/>
                      <a:pt x="40" y="24"/>
                      <a:pt x="22" y="20"/>
                    </a:cubicBezTo>
                    <a:close/>
                  </a:path>
                </a:pathLst>
              </a:custGeom>
              <a:solidFill>
                <a:srgbClr val="499BB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6" name="Freeform 666">
                <a:extLst>
                  <a:ext uri="{FF2B5EF4-FFF2-40B4-BE49-F238E27FC236}">
                    <a16:creationId xmlns:a16="http://schemas.microsoft.com/office/drawing/2014/main" id="{A621A13B-1B11-4640-B968-4163A86880DE}"/>
                  </a:ext>
                </a:extLst>
              </p:cNvPr>
              <p:cNvSpPr>
                <a:spLocks/>
              </p:cNvSpPr>
              <p:nvPr/>
            </p:nvSpPr>
            <p:spPr bwMode="auto">
              <a:xfrm>
                <a:off x="728" y="3925"/>
                <a:ext cx="77" cy="24"/>
              </a:xfrm>
              <a:custGeom>
                <a:avLst/>
                <a:gdLst>
                  <a:gd name="T0" fmla="*/ 68 w 68"/>
                  <a:gd name="T1" fmla="*/ 7 h 22"/>
                  <a:gd name="T2" fmla="*/ 47 w 68"/>
                  <a:gd name="T3" fmla="*/ 10 h 22"/>
                  <a:gd name="T4" fmla="*/ 28 w 68"/>
                  <a:gd name="T5" fmla="*/ 8 h 22"/>
                  <a:gd name="T6" fmla="*/ 0 w 68"/>
                  <a:gd name="T7" fmla="*/ 3 h 22"/>
                  <a:gd name="T8" fmla="*/ 68 w 68"/>
                  <a:gd name="T9" fmla="*/ 7 h 22"/>
                </a:gdLst>
                <a:ahLst/>
                <a:cxnLst>
                  <a:cxn ang="0">
                    <a:pos x="T0" y="T1"/>
                  </a:cxn>
                  <a:cxn ang="0">
                    <a:pos x="T2" y="T3"/>
                  </a:cxn>
                  <a:cxn ang="0">
                    <a:pos x="T4" y="T5"/>
                  </a:cxn>
                  <a:cxn ang="0">
                    <a:pos x="T6" y="T7"/>
                  </a:cxn>
                  <a:cxn ang="0">
                    <a:pos x="T8" y="T9"/>
                  </a:cxn>
                </a:cxnLst>
                <a:rect l="0" t="0" r="r" b="b"/>
                <a:pathLst>
                  <a:path w="68" h="22">
                    <a:moveTo>
                      <a:pt x="68" y="7"/>
                    </a:moveTo>
                    <a:cubicBezTo>
                      <a:pt x="62" y="15"/>
                      <a:pt x="56" y="22"/>
                      <a:pt x="47" y="10"/>
                    </a:cubicBezTo>
                    <a:cubicBezTo>
                      <a:pt x="42" y="4"/>
                      <a:pt x="34" y="6"/>
                      <a:pt x="28" y="8"/>
                    </a:cubicBezTo>
                    <a:cubicBezTo>
                      <a:pt x="18" y="11"/>
                      <a:pt x="9" y="8"/>
                      <a:pt x="0" y="3"/>
                    </a:cubicBezTo>
                    <a:cubicBezTo>
                      <a:pt x="23" y="0"/>
                      <a:pt x="46" y="1"/>
                      <a:pt x="68" y="7"/>
                    </a:cubicBezTo>
                    <a:close/>
                  </a:path>
                </a:pathLst>
              </a:custGeom>
              <a:solidFill>
                <a:srgbClr val="4C9C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7" name="Freeform 667">
                <a:extLst>
                  <a:ext uri="{FF2B5EF4-FFF2-40B4-BE49-F238E27FC236}">
                    <a16:creationId xmlns:a16="http://schemas.microsoft.com/office/drawing/2014/main" id="{8120B5E2-98F8-4BFB-BEEC-6EECB34D708D}"/>
                  </a:ext>
                </a:extLst>
              </p:cNvPr>
              <p:cNvSpPr>
                <a:spLocks/>
              </p:cNvSpPr>
              <p:nvPr/>
            </p:nvSpPr>
            <p:spPr bwMode="auto">
              <a:xfrm>
                <a:off x="432" y="3866"/>
                <a:ext cx="45" cy="16"/>
              </a:xfrm>
              <a:custGeom>
                <a:avLst/>
                <a:gdLst>
                  <a:gd name="T0" fmla="*/ 0 w 40"/>
                  <a:gd name="T1" fmla="*/ 7 h 14"/>
                  <a:gd name="T2" fmla="*/ 40 w 40"/>
                  <a:gd name="T3" fmla="*/ 11 h 14"/>
                  <a:gd name="T4" fmla="*/ 0 w 40"/>
                  <a:gd name="T5" fmla="*/ 7 h 14"/>
                </a:gdLst>
                <a:ahLst/>
                <a:cxnLst>
                  <a:cxn ang="0">
                    <a:pos x="T0" y="T1"/>
                  </a:cxn>
                  <a:cxn ang="0">
                    <a:pos x="T2" y="T3"/>
                  </a:cxn>
                  <a:cxn ang="0">
                    <a:pos x="T4" y="T5"/>
                  </a:cxn>
                </a:cxnLst>
                <a:rect l="0" t="0" r="r" b="b"/>
                <a:pathLst>
                  <a:path w="40" h="14">
                    <a:moveTo>
                      <a:pt x="0" y="7"/>
                    </a:moveTo>
                    <a:cubicBezTo>
                      <a:pt x="13" y="8"/>
                      <a:pt x="28" y="0"/>
                      <a:pt x="40" y="11"/>
                    </a:cubicBezTo>
                    <a:cubicBezTo>
                      <a:pt x="27" y="11"/>
                      <a:pt x="13" y="14"/>
                      <a:pt x="0" y="7"/>
                    </a:cubicBezTo>
                    <a:close/>
                  </a:path>
                </a:pathLst>
              </a:custGeom>
              <a:solidFill>
                <a:srgbClr val="7FB6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8" name="Freeform 668">
                <a:extLst>
                  <a:ext uri="{FF2B5EF4-FFF2-40B4-BE49-F238E27FC236}">
                    <a16:creationId xmlns:a16="http://schemas.microsoft.com/office/drawing/2014/main" id="{098AB754-D919-4427-A717-0288E8543633}"/>
                  </a:ext>
                </a:extLst>
              </p:cNvPr>
              <p:cNvSpPr>
                <a:spLocks/>
              </p:cNvSpPr>
              <p:nvPr/>
            </p:nvSpPr>
            <p:spPr bwMode="auto">
              <a:xfrm>
                <a:off x="1915" y="3931"/>
                <a:ext cx="27" cy="17"/>
              </a:xfrm>
              <a:custGeom>
                <a:avLst/>
                <a:gdLst>
                  <a:gd name="T0" fmla="*/ 3 w 24"/>
                  <a:gd name="T1" fmla="*/ 1 h 15"/>
                  <a:gd name="T2" fmla="*/ 24 w 24"/>
                  <a:gd name="T3" fmla="*/ 2 h 15"/>
                  <a:gd name="T4" fmla="*/ 0 w 24"/>
                  <a:gd name="T5" fmla="*/ 1 h 15"/>
                  <a:gd name="T6" fmla="*/ 3 w 24"/>
                  <a:gd name="T7" fmla="*/ 1 h 15"/>
                </a:gdLst>
                <a:ahLst/>
                <a:cxnLst>
                  <a:cxn ang="0">
                    <a:pos x="T0" y="T1"/>
                  </a:cxn>
                  <a:cxn ang="0">
                    <a:pos x="T2" y="T3"/>
                  </a:cxn>
                  <a:cxn ang="0">
                    <a:pos x="T4" y="T5"/>
                  </a:cxn>
                  <a:cxn ang="0">
                    <a:pos x="T6" y="T7"/>
                  </a:cxn>
                </a:cxnLst>
                <a:rect l="0" t="0" r="r" b="b"/>
                <a:pathLst>
                  <a:path w="24" h="15">
                    <a:moveTo>
                      <a:pt x="3" y="1"/>
                    </a:moveTo>
                    <a:cubicBezTo>
                      <a:pt x="9" y="1"/>
                      <a:pt x="15" y="1"/>
                      <a:pt x="24" y="2"/>
                    </a:cubicBezTo>
                    <a:cubicBezTo>
                      <a:pt x="13" y="8"/>
                      <a:pt x="6" y="15"/>
                      <a:pt x="0" y="1"/>
                    </a:cubicBezTo>
                    <a:cubicBezTo>
                      <a:pt x="1" y="1"/>
                      <a:pt x="2" y="0"/>
                      <a:pt x="3" y="1"/>
                    </a:cubicBezTo>
                    <a:close/>
                  </a:path>
                </a:pathLst>
              </a:custGeom>
              <a:solidFill>
                <a:srgbClr val="4597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9" name="Freeform 669">
                <a:extLst>
                  <a:ext uri="{FF2B5EF4-FFF2-40B4-BE49-F238E27FC236}">
                    <a16:creationId xmlns:a16="http://schemas.microsoft.com/office/drawing/2014/main" id="{F2C86C03-075B-4E23-A4AE-12B81685EDD4}"/>
                  </a:ext>
                </a:extLst>
              </p:cNvPr>
              <p:cNvSpPr>
                <a:spLocks/>
              </p:cNvSpPr>
              <p:nvPr/>
            </p:nvSpPr>
            <p:spPr bwMode="auto">
              <a:xfrm>
                <a:off x="291" y="3612"/>
                <a:ext cx="145" cy="61"/>
              </a:xfrm>
              <a:custGeom>
                <a:avLst/>
                <a:gdLst>
                  <a:gd name="T0" fmla="*/ 77 w 129"/>
                  <a:gd name="T1" fmla="*/ 54 h 54"/>
                  <a:gd name="T2" fmla="*/ 13 w 129"/>
                  <a:gd name="T3" fmla="*/ 49 h 54"/>
                  <a:gd name="T4" fmla="*/ 28 w 129"/>
                  <a:gd name="T5" fmla="*/ 36 h 54"/>
                  <a:gd name="T6" fmla="*/ 40 w 129"/>
                  <a:gd name="T7" fmla="*/ 21 h 54"/>
                  <a:gd name="T8" fmla="*/ 18 w 129"/>
                  <a:gd name="T9" fmla="*/ 33 h 54"/>
                  <a:gd name="T10" fmla="*/ 1 w 129"/>
                  <a:gd name="T11" fmla="*/ 13 h 54"/>
                  <a:gd name="T12" fmla="*/ 77 w 129"/>
                  <a:gd name="T13" fmla="*/ 13 h 54"/>
                  <a:gd name="T14" fmla="*/ 83 w 129"/>
                  <a:gd name="T15" fmla="*/ 19 h 54"/>
                  <a:gd name="T16" fmla="*/ 85 w 129"/>
                  <a:gd name="T17" fmla="*/ 13 h 54"/>
                  <a:gd name="T18" fmla="*/ 129 w 129"/>
                  <a:gd name="T19" fmla="*/ 13 h 54"/>
                  <a:gd name="T20" fmla="*/ 96 w 129"/>
                  <a:gd name="T21" fmla="*/ 40 h 54"/>
                  <a:gd name="T22" fmla="*/ 77 w 129"/>
                  <a:gd name="T23"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9" h="54">
                    <a:moveTo>
                      <a:pt x="77" y="54"/>
                    </a:moveTo>
                    <a:cubicBezTo>
                      <a:pt x="56" y="52"/>
                      <a:pt x="34" y="51"/>
                      <a:pt x="13" y="49"/>
                    </a:cubicBezTo>
                    <a:cubicBezTo>
                      <a:pt x="9" y="34"/>
                      <a:pt x="18" y="34"/>
                      <a:pt x="28" y="36"/>
                    </a:cubicBezTo>
                    <a:cubicBezTo>
                      <a:pt x="41" y="38"/>
                      <a:pt x="44" y="34"/>
                      <a:pt x="40" y="21"/>
                    </a:cubicBezTo>
                    <a:cubicBezTo>
                      <a:pt x="34" y="30"/>
                      <a:pt x="28" y="36"/>
                      <a:pt x="18" y="33"/>
                    </a:cubicBezTo>
                    <a:cubicBezTo>
                      <a:pt x="9" y="30"/>
                      <a:pt x="0" y="25"/>
                      <a:pt x="1" y="13"/>
                    </a:cubicBezTo>
                    <a:cubicBezTo>
                      <a:pt x="26" y="8"/>
                      <a:pt x="52" y="0"/>
                      <a:pt x="77" y="13"/>
                    </a:cubicBezTo>
                    <a:cubicBezTo>
                      <a:pt x="78" y="16"/>
                      <a:pt x="79" y="20"/>
                      <a:pt x="83" y="19"/>
                    </a:cubicBezTo>
                    <a:cubicBezTo>
                      <a:pt x="84" y="19"/>
                      <a:pt x="84" y="15"/>
                      <a:pt x="85" y="13"/>
                    </a:cubicBezTo>
                    <a:cubicBezTo>
                      <a:pt x="100" y="8"/>
                      <a:pt x="114" y="15"/>
                      <a:pt x="129" y="13"/>
                    </a:cubicBezTo>
                    <a:cubicBezTo>
                      <a:pt x="127" y="34"/>
                      <a:pt x="116" y="42"/>
                      <a:pt x="96" y="40"/>
                    </a:cubicBezTo>
                    <a:cubicBezTo>
                      <a:pt x="88" y="40"/>
                      <a:pt x="78" y="42"/>
                      <a:pt x="77" y="54"/>
                    </a:cubicBezTo>
                    <a:close/>
                  </a:path>
                </a:pathLst>
              </a:custGeom>
              <a:solidFill>
                <a:srgbClr val="DFE7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0" name="Freeform 670">
                <a:extLst>
                  <a:ext uri="{FF2B5EF4-FFF2-40B4-BE49-F238E27FC236}">
                    <a16:creationId xmlns:a16="http://schemas.microsoft.com/office/drawing/2014/main" id="{1C5695DE-79C6-4B6B-AA6A-B0CB7DDE89FC}"/>
                  </a:ext>
                </a:extLst>
              </p:cNvPr>
              <p:cNvSpPr>
                <a:spLocks/>
              </p:cNvSpPr>
              <p:nvPr/>
            </p:nvSpPr>
            <p:spPr bwMode="auto">
              <a:xfrm>
                <a:off x="1818" y="3686"/>
                <a:ext cx="256" cy="37"/>
              </a:xfrm>
              <a:custGeom>
                <a:avLst/>
                <a:gdLst>
                  <a:gd name="T0" fmla="*/ 158 w 227"/>
                  <a:gd name="T1" fmla="*/ 26 h 33"/>
                  <a:gd name="T2" fmla="*/ 115 w 227"/>
                  <a:gd name="T3" fmla="*/ 27 h 33"/>
                  <a:gd name="T4" fmla="*/ 30 w 227"/>
                  <a:gd name="T5" fmla="*/ 30 h 33"/>
                  <a:gd name="T6" fmla="*/ 2 w 227"/>
                  <a:gd name="T7" fmla="*/ 23 h 33"/>
                  <a:gd name="T8" fmla="*/ 2 w 227"/>
                  <a:gd name="T9" fmla="*/ 15 h 33"/>
                  <a:gd name="T10" fmla="*/ 30 w 227"/>
                  <a:gd name="T11" fmla="*/ 11 h 33"/>
                  <a:gd name="T12" fmla="*/ 112 w 227"/>
                  <a:gd name="T13" fmla="*/ 5 h 33"/>
                  <a:gd name="T14" fmla="*/ 208 w 227"/>
                  <a:gd name="T15" fmla="*/ 3 h 33"/>
                  <a:gd name="T16" fmla="*/ 227 w 227"/>
                  <a:gd name="T17" fmla="*/ 6 h 33"/>
                  <a:gd name="T18" fmla="*/ 184 w 227"/>
                  <a:gd name="T19" fmla="*/ 15 h 33"/>
                  <a:gd name="T20" fmla="*/ 158 w 227"/>
                  <a:gd name="T21" fmla="*/ 26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7" h="33">
                    <a:moveTo>
                      <a:pt x="158" y="26"/>
                    </a:moveTo>
                    <a:cubicBezTo>
                      <a:pt x="144" y="30"/>
                      <a:pt x="129" y="27"/>
                      <a:pt x="115" y="27"/>
                    </a:cubicBezTo>
                    <a:cubicBezTo>
                      <a:pt x="87" y="26"/>
                      <a:pt x="58" y="22"/>
                      <a:pt x="30" y="30"/>
                    </a:cubicBezTo>
                    <a:cubicBezTo>
                      <a:pt x="21" y="33"/>
                      <a:pt x="13" y="18"/>
                      <a:pt x="2" y="23"/>
                    </a:cubicBezTo>
                    <a:cubicBezTo>
                      <a:pt x="0" y="20"/>
                      <a:pt x="2" y="18"/>
                      <a:pt x="2" y="15"/>
                    </a:cubicBezTo>
                    <a:cubicBezTo>
                      <a:pt x="11" y="11"/>
                      <a:pt x="21" y="12"/>
                      <a:pt x="30" y="11"/>
                    </a:cubicBezTo>
                    <a:cubicBezTo>
                      <a:pt x="57" y="5"/>
                      <a:pt x="84" y="3"/>
                      <a:pt x="112" y="5"/>
                    </a:cubicBezTo>
                    <a:cubicBezTo>
                      <a:pt x="144" y="6"/>
                      <a:pt x="176" y="4"/>
                      <a:pt x="208" y="3"/>
                    </a:cubicBezTo>
                    <a:cubicBezTo>
                      <a:pt x="215" y="3"/>
                      <a:pt x="222" y="0"/>
                      <a:pt x="227" y="6"/>
                    </a:cubicBezTo>
                    <a:cubicBezTo>
                      <a:pt x="214" y="16"/>
                      <a:pt x="199" y="16"/>
                      <a:pt x="184" y="15"/>
                    </a:cubicBezTo>
                    <a:cubicBezTo>
                      <a:pt x="174" y="14"/>
                      <a:pt x="163" y="14"/>
                      <a:pt x="158" y="26"/>
                    </a:cubicBezTo>
                    <a:close/>
                  </a:path>
                </a:pathLst>
              </a:custGeom>
              <a:solidFill>
                <a:srgbClr val="459C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1" name="Freeform 671">
                <a:extLst>
                  <a:ext uri="{FF2B5EF4-FFF2-40B4-BE49-F238E27FC236}">
                    <a16:creationId xmlns:a16="http://schemas.microsoft.com/office/drawing/2014/main" id="{E7B44D7E-C242-44EC-9727-12666C527468}"/>
                  </a:ext>
                </a:extLst>
              </p:cNvPr>
              <p:cNvSpPr>
                <a:spLocks/>
              </p:cNvSpPr>
              <p:nvPr/>
            </p:nvSpPr>
            <p:spPr bwMode="auto">
              <a:xfrm>
                <a:off x="1987" y="3685"/>
                <a:ext cx="218" cy="31"/>
              </a:xfrm>
              <a:custGeom>
                <a:avLst/>
                <a:gdLst>
                  <a:gd name="T0" fmla="*/ 8 w 194"/>
                  <a:gd name="T1" fmla="*/ 27 h 27"/>
                  <a:gd name="T2" fmla="*/ 11 w 194"/>
                  <a:gd name="T3" fmla="*/ 15 h 27"/>
                  <a:gd name="T4" fmla="*/ 77 w 194"/>
                  <a:gd name="T5" fmla="*/ 7 h 27"/>
                  <a:gd name="T6" fmla="*/ 132 w 194"/>
                  <a:gd name="T7" fmla="*/ 4 h 27"/>
                  <a:gd name="T8" fmla="*/ 194 w 194"/>
                  <a:gd name="T9" fmla="*/ 16 h 27"/>
                  <a:gd name="T10" fmla="*/ 154 w 194"/>
                  <a:gd name="T11" fmla="*/ 18 h 27"/>
                  <a:gd name="T12" fmla="*/ 144 w 194"/>
                  <a:gd name="T13" fmla="*/ 23 h 27"/>
                  <a:gd name="T14" fmla="*/ 35 w 194"/>
                  <a:gd name="T15" fmla="*/ 24 h 27"/>
                  <a:gd name="T16" fmla="*/ 8 w 194"/>
                  <a:gd name="T17" fmla="*/ 2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4" h="27">
                    <a:moveTo>
                      <a:pt x="8" y="27"/>
                    </a:moveTo>
                    <a:cubicBezTo>
                      <a:pt x="0" y="18"/>
                      <a:pt x="1" y="19"/>
                      <a:pt x="11" y="15"/>
                    </a:cubicBezTo>
                    <a:cubicBezTo>
                      <a:pt x="32" y="6"/>
                      <a:pt x="55" y="14"/>
                      <a:pt x="77" y="7"/>
                    </a:cubicBezTo>
                    <a:cubicBezTo>
                      <a:pt x="95" y="0"/>
                      <a:pt x="114" y="7"/>
                      <a:pt x="132" y="4"/>
                    </a:cubicBezTo>
                    <a:cubicBezTo>
                      <a:pt x="153" y="4"/>
                      <a:pt x="172" y="14"/>
                      <a:pt x="194" y="16"/>
                    </a:cubicBezTo>
                    <a:cubicBezTo>
                      <a:pt x="180" y="25"/>
                      <a:pt x="167" y="19"/>
                      <a:pt x="154" y="18"/>
                    </a:cubicBezTo>
                    <a:cubicBezTo>
                      <a:pt x="148" y="18"/>
                      <a:pt x="145" y="17"/>
                      <a:pt x="144" y="23"/>
                    </a:cubicBezTo>
                    <a:cubicBezTo>
                      <a:pt x="108" y="19"/>
                      <a:pt x="72" y="24"/>
                      <a:pt x="35" y="24"/>
                    </a:cubicBezTo>
                    <a:cubicBezTo>
                      <a:pt x="26" y="24"/>
                      <a:pt x="17" y="26"/>
                      <a:pt x="8" y="27"/>
                    </a:cubicBezTo>
                    <a:close/>
                  </a:path>
                </a:pathLst>
              </a:custGeom>
              <a:solidFill>
                <a:srgbClr val="2C869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2" name="Freeform 672">
                <a:extLst>
                  <a:ext uri="{FF2B5EF4-FFF2-40B4-BE49-F238E27FC236}">
                    <a16:creationId xmlns:a16="http://schemas.microsoft.com/office/drawing/2014/main" id="{81D02183-D98F-4AA5-8FA2-5C690E76E722}"/>
                  </a:ext>
                </a:extLst>
              </p:cNvPr>
              <p:cNvSpPr>
                <a:spLocks/>
              </p:cNvSpPr>
              <p:nvPr/>
            </p:nvSpPr>
            <p:spPr bwMode="auto">
              <a:xfrm>
                <a:off x="1430" y="3618"/>
                <a:ext cx="427" cy="32"/>
              </a:xfrm>
              <a:custGeom>
                <a:avLst/>
                <a:gdLst>
                  <a:gd name="T0" fmla="*/ 0 w 380"/>
                  <a:gd name="T1" fmla="*/ 17 h 29"/>
                  <a:gd name="T2" fmla="*/ 57 w 380"/>
                  <a:gd name="T3" fmla="*/ 12 h 29"/>
                  <a:gd name="T4" fmla="*/ 152 w 380"/>
                  <a:gd name="T5" fmla="*/ 13 h 29"/>
                  <a:gd name="T6" fmla="*/ 253 w 380"/>
                  <a:gd name="T7" fmla="*/ 14 h 29"/>
                  <a:gd name="T8" fmla="*/ 310 w 380"/>
                  <a:gd name="T9" fmla="*/ 15 h 29"/>
                  <a:gd name="T10" fmla="*/ 314 w 380"/>
                  <a:gd name="T11" fmla="*/ 15 h 29"/>
                  <a:gd name="T12" fmla="*/ 344 w 380"/>
                  <a:gd name="T13" fmla="*/ 14 h 29"/>
                  <a:gd name="T14" fmla="*/ 380 w 380"/>
                  <a:gd name="T15" fmla="*/ 20 h 29"/>
                  <a:gd name="T16" fmla="*/ 340 w 380"/>
                  <a:gd name="T17" fmla="*/ 20 h 29"/>
                  <a:gd name="T18" fmla="*/ 120 w 380"/>
                  <a:gd name="T19" fmla="*/ 20 h 29"/>
                  <a:gd name="T20" fmla="*/ 38 w 380"/>
                  <a:gd name="T21" fmla="*/ 21 h 29"/>
                  <a:gd name="T22" fmla="*/ 0 w 380"/>
                  <a:gd name="T23" fmla="*/ 1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80" h="29">
                    <a:moveTo>
                      <a:pt x="0" y="17"/>
                    </a:moveTo>
                    <a:cubicBezTo>
                      <a:pt x="18" y="10"/>
                      <a:pt x="39" y="10"/>
                      <a:pt x="57" y="12"/>
                    </a:cubicBezTo>
                    <a:cubicBezTo>
                      <a:pt x="88" y="14"/>
                      <a:pt x="119" y="8"/>
                      <a:pt x="152" y="13"/>
                    </a:cubicBezTo>
                    <a:cubicBezTo>
                      <a:pt x="184" y="19"/>
                      <a:pt x="219" y="19"/>
                      <a:pt x="253" y="14"/>
                    </a:cubicBezTo>
                    <a:cubicBezTo>
                      <a:pt x="272" y="12"/>
                      <a:pt x="291" y="10"/>
                      <a:pt x="310" y="15"/>
                    </a:cubicBezTo>
                    <a:cubicBezTo>
                      <a:pt x="311" y="15"/>
                      <a:pt x="313" y="15"/>
                      <a:pt x="314" y="15"/>
                    </a:cubicBezTo>
                    <a:cubicBezTo>
                      <a:pt x="324" y="15"/>
                      <a:pt x="331" y="0"/>
                      <a:pt x="344" y="14"/>
                    </a:cubicBezTo>
                    <a:cubicBezTo>
                      <a:pt x="350" y="21"/>
                      <a:pt x="368" y="15"/>
                      <a:pt x="380" y="20"/>
                    </a:cubicBezTo>
                    <a:cubicBezTo>
                      <a:pt x="367" y="29"/>
                      <a:pt x="353" y="20"/>
                      <a:pt x="340" y="20"/>
                    </a:cubicBezTo>
                    <a:cubicBezTo>
                      <a:pt x="266" y="17"/>
                      <a:pt x="193" y="23"/>
                      <a:pt x="120" y="20"/>
                    </a:cubicBezTo>
                    <a:cubicBezTo>
                      <a:pt x="92" y="19"/>
                      <a:pt x="65" y="20"/>
                      <a:pt x="38" y="21"/>
                    </a:cubicBezTo>
                    <a:cubicBezTo>
                      <a:pt x="26" y="21"/>
                      <a:pt x="11" y="27"/>
                      <a:pt x="0" y="17"/>
                    </a:cubicBezTo>
                    <a:close/>
                  </a:path>
                </a:pathLst>
              </a:custGeom>
              <a:solidFill>
                <a:srgbClr val="81BD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3" name="Freeform 673">
                <a:extLst>
                  <a:ext uri="{FF2B5EF4-FFF2-40B4-BE49-F238E27FC236}">
                    <a16:creationId xmlns:a16="http://schemas.microsoft.com/office/drawing/2014/main" id="{C817893B-4DA2-4EB6-B4BA-8E26BC761845}"/>
                  </a:ext>
                </a:extLst>
              </p:cNvPr>
              <p:cNvSpPr>
                <a:spLocks/>
              </p:cNvSpPr>
              <p:nvPr/>
            </p:nvSpPr>
            <p:spPr bwMode="auto">
              <a:xfrm>
                <a:off x="720" y="3612"/>
                <a:ext cx="100" cy="33"/>
              </a:xfrm>
              <a:custGeom>
                <a:avLst/>
                <a:gdLst>
                  <a:gd name="T0" fmla="*/ 31 w 89"/>
                  <a:gd name="T1" fmla="*/ 21 h 29"/>
                  <a:gd name="T2" fmla="*/ 10 w 89"/>
                  <a:gd name="T3" fmla="*/ 13 h 29"/>
                  <a:gd name="T4" fmla="*/ 1 w 89"/>
                  <a:gd name="T5" fmla="*/ 5 h 29"/>
                  <a:gd name="T6" fmla="*/ 11 w 89"/>
                  <a:gd name="T7" fmla="*/ 1 h 29"/>
                  <a:gd name="T8" fmla="*/ 89 w 89"/>
                  <a:gd name="T9" fmla="*/ 1 h 29"/>
                  <a:gd name="T10" fmla="*/ 63 w 89"/>
                  <a:gd name="T11" fmla="*/ 21 h 29"/>
                  <a:gd name="T12" fmla="*/ 31 w 89"/>
                  <a:gd name="T13" fmla="*/ 21 h 29"/>
                </a:gdLst>
                <a:ahLst/>
                <a:cxnLst>
                  <a:cxn ang="0">
                    <a:pos x="T0" y="T1"/>
                  </a:cxn>
                  <a:cxn ang="0">
                    <a:pos x="T2" y="T3"/>
                  </a:cxn>
                  <a:cxn ang="0">
                    <a:pos x="T4" y="T5"/>
                  </a:cxn>
                  <a:cxn ang="0">
                    <a:pos x="T6" y="T7"/>
                  </a:cxn>
                  <a:cxn ang="0">
                    <a:pos x="T8" y="T9"/>
                  </a:cxn>
                  <a:cxn ang="0">
                    <a:pos x="T10" y="T11"/>
                  </a:cxn>
                  <a:cxn ang="0">
                    <a:pos x="T12" y="T13"/>
                  </a:cxn>
                </a:cxnLst>
                <a:rect l="0" t="0" r="r" b="b"/>
                <a:pathLst>
                  <a:path w="89" h="29">
                    <a:moveTo>
                      <a:pt x="31" y="21"/>
                    </a:moveTo>
                    <a:cubicBezTo>
                      <a:pt x="27" y="11"/>
                      <a:pt x="17" y="16"/>
                      <a:pt x="10" y="13"/>
                    </a:cubicBezTo>
                    <a:cubicBezTo>
                      <a:pt x="6" y="11"/>
                      <a:pt x="0" y="11"/>
                      <a:pt x="1" y="5"/>
                    </a:cubicBezTo>
                    <a:cubicBezTo>
                      <a:pt x="2" y="0"/>
                      <a:pt x="7" y="1"/>
                      <a:pt x="11" y="1"/>
                    </a:cubicBezTo>
                    <a:cubicBezTo>
                      <a:pt x="37" y="5"/>
                      <a:pt x="62" y="10"/>
                      <a:pt x="89" y="1"/>
                    </a:cubicBezTo>
                    <a:cubicBezTo>
                      <a:pt x="84" y="14"/>
                      <a:pt x="68" y="10"/>
                      <a:pt x="63" y="21"/>
                    </a:cubicBezTo>
                    <a:cubicBezTo>
                      <a:pt x="52" y="18"/>
                      <a:pt x="42" y="29"/>
                      <a:pt x="31" y="21"/>
                    </a:cubicBezTo>
                    <a:close/>
                  </a:path>
                </a:pathLst>
              </a:custGeom>
              <a:solidFill>
                <a:srgbClr val="63A8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4" name="Freeform 674">
                <a:extLst>
                  <a:ext uri="{FF2B5EF4-FFF2-40B4-BE49-F238E27FC236}">
                    <a16:creationId xmlns:a16="http://schemas.microsoft.com/office/drawing/2014/main" id="{6CD05C4D-47F5-426C-B708-7C9EDF00C488}"/>
                  </a:ext>
                </a:extLst>
              </p:cNvPr>
              <p:cNvSpPr>
                <a:spLocks/>
              </p:cNvSpPr>
              <p:nvPr/>
            </p:nvSpPr>
            <p:spPr bwMode="auto">
              <a:xfrm>
                <a:off x="571" y="3619"/>
                <a:ext cx="90" cy="33"/>
              </a:xfrm>
              <a:custGeom>
                <a:avLst/>
                <a:gdLst>
                  <a:gd name="T0" fmla="*/ 0 w 80"/>
                  <a:gd name="T1" fmla="*/ 8 h 29"/>
                  <a:gd name="T2" fmla="*/ 30 w 80"/>
                  <a:gd name="T3" fmla="*/ 2 h 29"/>
                  <a:gd name="T4" fmla="*/ 34 w 80"/>
                  <a:gd name="T5" fmla="*/ 0 h 29"/>
                  <a:gd name="T6" fmla="*/ 78 w 80"/>
                  <a:gd name="T7" fmla="*/ 12 h 29"/>
                  <a:gd name="T8" fmla="*/ 80 w 80"/>
                  <a:gd name="T9" fmla="*/ 15 h 29"/>
                  <a:gd name="T10" fmla="*/ 21 w 80"/>
                  <a:gd name="T11" fmla="*/ 15 h 29"/>
                  <a:gd name="T12" fmla="*/ 0 w 80"/>
                  <a:gd name="T13" fmla="*/ 8 h 29"/>
                </a:gdLst>
                <a:ahLst/>
                <a:cxnLst>
                  <a:cxn ang="0">
                    <a:pos x="T0" y="T1"/>
                  </a:cxn>
                  <a:cxn ang="0">
                    <a:pos x="T2" y="T3"/>
                  </a:cxn>
                  <a:cxn ang="0">
                    <a:pos x="T4" y="T5"/>
                  </a:cxn>
                  <a:cxn ang="0">
                    <a:pos x="T6" y="T7"/>
                  </a:cxn>
                  <a:cxn ang="0">
                    <a:pos x="T8" y="T9"/>
                  </a:cxn>
                  <a:cxn ang="0">
                    <a:pos x="T10" y="T11"/>
                  </a:cxn>
                  <a:cxn ang="0">
                    <a:pos x="T12" y="T13"/>
                  </a:cxn>
                </a:cxnLst>
                <a:rect l="0" t="0" r="r" b="b"/>
                <a:pathLst>
                  <a:path w="80" h="29">
                    <a:moveTo>
                      <a:pt x="0" y="8"/>
                    </a:moveTo>
                    <a:cubicBezTo>
                      <a:pt x="10" y="7"/>
                      <a:pt x="21" y="8"/>
                      <a:pt x="30" y="2"/>
                    </a:cubicBezTo>
                    <a:cubicBezTo>
                      <a:pt x="31" y="1"/>
                      <a:pt x="34" y="0"/>
                      <a:pt x="34" y="0"/>
                    </a:cubicBezTo>
                    <a:cubicBezTo>
                      <a:pt x="45" y="18"/>
                      <a:pt x="63" y="8"/>
                      <a:pt x="78" y="12"/>
                    </a:cubicBezTo>
                    <a:cubicBezTo>
                      <a:pt x="79" y="12"/>
                      <a:pt x="79" y="14"/>
                      <a:pt x="80" y="15"/>
                    </a:cubicBezTo>
                    <a:cubicBezTo>
                      <a:pt x="60" y="29"/>
                      <a:pt x="41" y="13"/>
                      <a:pt x="21" y="15"/>
                    </a:cubicBezTo>
                    <a:cubicBezTo>
                      <a:pt x="13" y="16"/>
                      <a:pt x="2" y="23"/>
                      <a:pt x="0" y="8"/>
                    </a:cubicBezTo>
                    <a:close/>
                  </a:path>
                </a:pathLst>
              </a:custGeom>
              <a:solidFill>
                <a:srgbClr val="A3C9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5" name="Freeform 675">
                <a:extLst>
                  <a:ext uri="{FF2B5EF4-FFF2-40B4-BE49-F238E27FC236}">
                    <a16:creationId xmlns:a16="http://schemas.microsoft.com/office/drawing/2014/main" id="{F0B3ED0C-F589-47F4-B738-356762D7F641}"/>
                  </a:ext>
                </a:extLst>
              </p:cNvPr>
              <p:cNvSpPr>
                <a:spLocks/>
              </p:cNvSpPr>
              <p:nvPr/>
            </p:nvSpPr>
            <p:spPr bwMode="auto">
              <a:xfrm>
                <a:off x="1155" y="3616"/>
                <a:ext cx="41" cy="23"/>
              </a:xfrm>
              <a:custGeom>
                <a:avLst/>
                <a:gdLst>
                  <a:gd name="T0" fmla="*/ 20 w 36"/>
                  <a:gd name="T1" fmla="*/ 18 h 21"/>
                  <a:gd name="T2" fmla="*/ 0 w 36"/>
                  <a:gd name="T3" fmla="*/ 6 h 21"/>
                  <a:gd name="T4" fmla="*/ 25 w 36"/>
                  <a:gd name="T5" fmla="*/ 7 h 21"/>
                  <a:gd name="T6" fmla="*/ 24 w 36"/>
                  <a:gd name="T7" fmla="*/ 18 h 21"/>
                  <a:gd name="T8" fmla="*/ 20 w 36"/>
                  <a:gd name="T9" fmla="*/ 18 h 21"/>
                </a:gdLst>
                <a:ahLst/>
                <a:cxnLst>
                  <a:cxn ang="0">
                    <a:pos x="T0" y="T1"/>
                  </a:cxn>
                  <a:cxn ang="0">
                    <a:pos x="T2" y="T3"/>
                  </a:cxn>
                  <a:cxn ang="0">
                    <a:pos x="T4" y="T5"/>
                  </a:cxn>
                  <a:cxn ang="0">
                    <a:pos x="T6" y="T7"/>
                  </a:cxn>
                  <a:cxn ang="0">
                    <a:pos x="T8" y="T9"/>
                  </a:cxn>
                </a:cxnLst>
                <a:rect l="0" t="0" r="r" b="b"/>
                <a:pathLst>
                  <a:path w="36" h="21">
                    <a:moveTo>
                      <a:pt x="20" y="18"/>
                    </a:moveTo>
                    <a:cubicBezTo>
                      <a:pt x="16" y="10"/>
                      <a:pt x="1" y="20"/>
                      <a:pt x="0" y="6"/>
                    </a:cubicBezTo>
                    <a:cubicBezTo>
                      <a:pt x="8" y="0"/>
                      <a:pt x="17" y="5"/>
                      <a:pt x="25" y="7"/>
                    </a:cubicBezTo>
                    <a:cubicBezTo>
                      <a:pt x="36" y="10"/>
                      <a:pt x="25" y="14"/>
                      <a:pt x="24" y="18"/>
                    </a:cubicBezTo>
                    <a:cubicBezTo>
                      <a:pt x="22" y="21"/>
                      <a:pt x="21" y="21"/>
                      <a:pt x="20" y="18"/>
                    </a:cubicBezTo>
                    <a:close/>
                  </a:path>
                </a:pathLst>
              </a:custGeom>
              <a:solidFill>
                <a:srgbClr val="4295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6" name="Freeform 676">
                <a:extLst>
                  <a:ext uri="{FF2B5EF4-FFF2-40B4-BE49-F238E27FC236}">
                    <a16:creationId xmlns:a16="http://schemas.microsoft.com/office/drawing/2014/main" id="{371100C0-F37B-491E-84F7-A54207A712D8}"/>
                  </a:ext>
                </a:extLst>
              </p:cNvPr>
              <p:cNvSpPr>
                <a:spLocks/>
              </p:cNvSpPr>
              <p:nvPr/>
            </p:nvSpPr>
            <p:spPr bwMode="auto">
              <a:xfrm>
                <a:off x="1003" y="3686"/>
                <a:ext cx="59" cy="17"/>
              </a:xfrm>
              <a:custGeom>
                <a:avLst/>
                <a:gdLst>
                  <a:gd name="T0" fmla="*/ 53 w 53"/>
                  <a:gd name="T1" fmla="*/ 15 h 15"/>
                  <a:gd name="T2" fmla="*/ 0 w 53"/>
                  <a:gd name="T3" fmla="*/ 2 h 15"/>
                  <a:gd name="T4" fmla="*/ 53 w 53"/>
                  <a:gd name="T5" fmla="*/ 15 h 15"/>
                </a:gdLst>
                <a:ahLst/>
                <a:cxnLst>
                  <a:cxn ang="0">
                    <a:pos x="T0" y="T1"/>
                  </a:cxn>
                  <a:cxn ang="0">
                    <a:pos x="T2" y="T3"/>
                  </a:cxn>
                  <a:cxn ang="0">
                    <a:pos x="T4" y="T5"/>
                  </a:cxn>
                </a:cxnLst>
                <a:rect l="0" t="0" r="r" b="b"/>
                <a:pathLst>
                  <a:path w="53" h="15">
                    <a:moveTo>
                      <a:pt x="53" y="15"/>
                    </a:moveTo>
                    <a:cubicBezTo>
                      <a:pt x="35" y="11"/>
                      <a:pt x="18" y="7"/>
                      <a:pt x="0" y="2"/>
                    </a:cubicBezTo>
                    <a:cubicBezTo>
                      <a:pt x="18" y="4"/>
                      <a:pt x="38" y="0"/>
                      <a:pt x="53" y="15"/>
                    </a:cubicBezTo>
                    <a:close/>
                  </a:path>
                </a:pathLst>
              </a:custGeom>
              <a:solidFill>
                <a:srgbClr val="73B2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7" name="Freeform 677">
                <a:extLst>
                  <a:ext uri="{FF2B5EF4-FFF2-40B4-BE49-F238E27FC236}">
                    <a16:creationId xmlns:a16="http://schemas.microsoft.com/office/drawing/2014/main" id="{A1DC98A8-E0CB-43E5-9878-12C715CB3DFA}"/>
                  </a:ext>
                </a:extLst>
              </p:cNvPr>
              <p:cNvSpPr>
                <a:spLocks/>
              </p:cNvSpPr>
              <p:nvPr/>
            </p:nvSpPr>
            <p:spPr bwMode="auto">
              <a:xfrm>
                <a:off x="1396" y="1025"/>
                <a:ext cx="192" cy="204"/>
              </a:xfrm>
              <a:custGeom>
                <a:avLst/>
                <a:gdLst>
                  <a:gd name="T0" fmla="*/ 90 w 171"/>
                  <a:gd name="T1" fmla="*/ 0 h 182"/>
                  <a:gd name="T2" fmla="*/ 102 w 171"/>
                  <a:gd name="T3" fmla="*/ 1 h 182"/>
                  <a:gd name="T4" fmla="*/ 125 w 171"/>
                  <a:gd name="T5" fmla="*/ 42 h 182"/>
                  <a:gd name="T6" fmla="*/ 157 w 171"/>
                  <a:gd name="T7" fmla="*/ 127 h 182"/>
                  <a:gd name="T8" fmla="*/ 171 w 171"/>
                  <a:gd name="T9" fmla="*/ 169 h 182"/>
                  <a:gd name="T10" fmla="*/ 166 w 171"/>
                  <a:gd name="T11" fmla="*/ 179 h 182"/>
                  <a:gd name="T12" fmla="*/ 154 w 171"/>
                  <a:gd name="T13" fmla="*/ 175 h 182"/>
                  <a:gd name="T14" fmla="*/ 142 w 171"/>
                  <a:gd name="T15" fmla="*/ 172 h 182"/>
                  <a:gd name="T16" fmla="*/ 131 w 171"/>
                  <a:gd name="T17" fmla="*/ 169 h 182"/>
                  <a:gd name="T18" fmla="*/ 122 w 171"/>
                  <a:gd name="T19" fmla="*/ 168 h 182"/>
                  <a:gd name="T20" fmla="*/ 104 w 171"/>
                  <a:gd name="T21" fmla="*/ 167 h 182"/>
                  <a:gd name="T22" fmla="*/ 74 w 171"/>
                  <a:gd name="T23" fmla="*/ 165 h 182"/>
                  <a:gd name="T24" fmla="*/ 26 w 171"/>
                  <a:gd name="T25" fmla="*/ 172 h 182"/>
                  <a:gd name="T26" fmla="*/ 19 w 171"/>
                  <a:gd name="T27" fmla="*/ 131 h 182"/>
                  <a:gd name="T28" fmla="*/ 41 w 171"/>
                  <a:gd name="T29" fmla="*/ 45 h 182"/>
                  <a:gd name="T30" fmla="*/ 85 w 171"/>
                  <a:gd name="T31" fmla="*/ 3 h 182"/>
                  <a:gd name="T32" fmla="*/ 90 w 171"/>
                  <a:gd name="T33" fmla="*/ 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71" h="182">
                    <a:moveTo>
                      <a:pt x="90" y="0"/>
                    </a:moveTo>
                    <a:cubicBezTo>
                      <a:pt x="94" y="0"/>
                      <a:pt x="98" y="1"/>
                      <a:pt x="102" y="1"/>
                    </a:cubicBezTo>
                    <a:cubicBezTo>
                      <a:pt x="118" y="10"/>
                      <a:pt x="119" y="27"/>
                      <a:pt x="125" y="42"/>
                    </a:cubicBezTo>
                    <a:cubicBezTo>
                      <a:pt x="135" y="70"/>
                      <a:pt x="143" y="100"/>
                      <a:pt x="157" y="127"/>
                    </a:cubicBezTo>
                    <a:cubicBezTo>
                      <a:pt x="164" y="141"/>
                      <a:pt x="171" y="153"/>
                      <a:pt x="171" y="169"/>
                    </a:cubicBezTo>
                    <a:cubicBezTo>
                      <a:pt x="171" y="175"/>
                      <a:pt x="168" y="176"/>
                      <a:pt x="166" y="179"/>
                    </a:cubicBezTo>
                    <a:cubicBezTo>
                      <a:pt x="162" y="178"/>
                      <a:pt x="158" y="176"/>
                      <a:pt x="154" y="175"/>
                    </a:cubicBezTo>
                    <a:cubicBezTo>
                      <a:pt x="150" y="174"/>
                      <a:pt x="145" y="176"/>
                      <a:pt x="142" y="172"/>
                    </a:cubicBezTo>
                    <a:cubicBezTo>
                      <a:pt x="138" y="171"/>
                      <a:pt x="134" y="170"/>
                      <a:pt x="131" y="169"/>
                    </a:cubicBezTo>
                    <a:cubicBezTo>
                      <a:pt x="128" y="170"/>
                      <a:pt x="124" y="170"/>
                      <a:pt x="122" y="168"/>
                    </a:cubicBezTo>
                    <a:cubicBezTo>
                      <a:pt x="121" y="168"/>
                      <a:pt x="105" y="166"/>
                      <a:pt x="104" y="167"/>
                    </a:cubicBezTo>
                    <a:cubicBezTo>
                      <a:pt x="94" y="182"/>
                      <a:pt x="85" y="161"/>
                      <a:pt x="74" y="165"/>
                    </a:cubicBezTo>
                    <a:cubicBezTo>
                      <a:pt x="59" y="170"/>
                      <a:pt x="42" y="170"/>
                      <a:pt x="26" y="172"/>
                    </a:cubicBezTo>
                    <a:cubicBezTo>
                      <a:pt x="0" y="163"/>
                      <a:pt x="14" y="143"/>
                      <a:pt x="19" y="131"/>
                    </a:cubicBezTo>
                    <a:cubicBezTo>
                      <a:pt x="30" y="103"/>
                      <a:pt x="35" y="74"/>
                      <a:pt x="41" y="45"/>
                    </a:cubicBezTo>
                    <a:cubicBezTo>
                      <a:pt x="48" y="12"/>
                      <a:pt x="52" y="8"/>
                      <a:pt x="85" y="3"/>
                    </a:cubicBezTo>
                    <a:cubicBezTo>
                      <a:pt x="87" y="3"/>
                      <a:pt x="88" y="1"/>
                      <a:pt x="90" y="0"/>
                    </a:cubicBezTo>
                    <a:close/>
                  </a:path>
                </a:pathLst>
              </a:custGeom>
              <a:solidFill>
                <a:srgbClr val="24515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8" name="Freeform 678">
                <a:extLst>
                  <a:ext uri="{FF2B5EF4-FFF2-40B4-BE49-F238E27FC236}">
                    <a16:creationId xmlns:a16="http://schemas.microsoft.com/office/drawing/2014/main" id="{3B49B9F6-BBBC-4999-A07B-361229888861}"/>
                  </a:ext>
                </a:extLst>
              </p:cNvPr>
              <p:cNvSpPr>
                <a:spLocks/>
              </p:cNvSpPr>
              <p:nvPr/>
            </p:nvSpPr>
            <p:spPr bwMode="auto">
              <a:xfrm>
                <a:off x="836" y="724"/>
                <a:ext cx="249" cy="264"/>
              </a:xfrm>
              <a:custGeom>
                <a:avLst/>
                <a:gdLst>
                  <a:gd name="T0" fmla="*/ 0 w 221"/>
                  <a:gd name="T1" fmla="*/ 0 h 235"/>
                  <a:gd name="T2" fmla="*/ 130 w 221"/>
                  <a:gd name="T3" fmla="*/ 119 h 235"/>
                  <a:gd name="T4" fmla="*/ 116 w 221"/>
                  <a:gd name="T5" fmla="*/ 80 h 235"/>
                  <a:gd name="T6" fmla="*/ 116 w 221"/>
                  <a:gd name="T7" fmla="*/ 75 h 235"/>
                  <a:gd name="T8" fmla="*/ 138 w 221"/>
                  <a:gd name="T9" fmla="*/ 91 h 235"/>
                  <a:gd name="T10" fmla="*/ 167 w 221"/>
                  <a:gd name="T11" fmla="*/ 120 h 235"/>
                  <a:gd name="T12" fmla="*/ 180 w 221"/>
                  <a:gd name="T13" fmla="*/ 144 h 235"/>
                  <a:gd name="T14" fmla="*/ 198 w 221"/>
                  <a:gd name="T15" fmla="*/ 177 h 235"/>
                  <a:gd name="T16" fmla="*/ 196 w 221"/>
                  <a:gd name="T17" fmla="*/ 156 h 235"/>
                  <a:gd name="T18" fmla="*/ 207 w 221"/>
                  <a:gd name="T19" fmla="*/ 156 h 235"/>
                  <a:gd name="T20" fmla="*/ 221 w 221"/>
                  <a:gd name="T21" fmla="*/ 193 h 235"/>
                  <a:gd name="T22" fmla="*/ 206 w 221"/>
                  <a:gd name="T23" fmla="*/ 193 h 235"/>
                  <a:gd name="T24" fmla="*/ 207 w 221"/>
                  <a:gd name="T25" fmla="*/ 210 h 235"/>
                  <a:gd name="T26" fmla="*/ 195 w 221"/>
                  <a:gd name="T27" fmla="*/ 208 h 235"/>
                  <a:gd name="T28" fmla="*/ 198 w 221"/>
                  <a:gd name="T29" fmla="*/ 223 h 235"/>
                  <a:gd name="T30" fmla="*/ 181 w 221"/>
                  <a:gd name="T31" fmla="*/ 232 h 235"/>
                  <a:gd name="T32" fmla="*/ 166 w 221"/>
                  <a:gd name="T33" fmla="*/ 235 h 235"/>
                  <a:gd name="T34" fmla="*/ 161 w 221"/>
                  <a:gd name="T35" fmla="*/ 215 h 235"/>
                  <a:gd name="T36" fmla="*/ 95 w 221"/>
                  <a:gd name="T37" fmla="*/ 112 h 235"/>
                  <a:gd name="T38" fmla="*/ 111 w 221"/>
                  <a:gd name="T39" fmla="*/ 124 h 235"/>
                  <a:gd name="T40" fmla="*/ 100 w 221"/>
                  <a:gd name="T41" fmla="*/ 104 h 235"/>
                  <a:gd name="T42" fmla="*/ 9 w 221"/>
                  <a:gd name="T43" fmla="*/ 12 h 235"/>
                  <a:gd name="T44" fmla="*/ 0 w 221"/>
                  <a:gd name="T45" fmla="*/ 0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21" h="235">
                    <a:moveTo>
                      <a:pt x="0" y="0"/>
                    </a:moveTo>
                    <a:cubicBezTo>
                      <a:pt x="50" y="32"/>
                      <a:pt x="92" y="73"/>
                      <a:pt x="130" y="119"/>
                    </a:cubicBezTo>
                    <a:cubicBezTo>
                      <a:pt x="122" y="107"/>
                      <a:pt x="119" y="94"/>
                      <a:pt x="116" y="80"/>
                    </a:cubicBezTo>
                    <a:cubicBezTo>
                      <a:pt x="116" y="79"/>
                      <a:pt x="116" y="77"/>
                      <a:pt x="116" y="75"/>
                    </a:cubicBezTo>
                    <a:cubicBezTo>
                      <a:pt x="126" y="77"/>
                      <a:pt x="131" y="85"/>
                      <a:pt x="138" y="91"/>
                    </a:cubicBezTo>
                    <a:cubicBezTo>
                      <a:pt x="147" y="101"/>
                      <a:pt x="155" y="113"/>
                      <a:pt x="167" y="120"/>
                    </a:cubicBezTo>
                    <a:cubicBezTo>
                      <a:pt x="175" y="125"/>
                      <a:pt x="178" y="135"/>
                      <a:pt x="180" y="144"/>
                    </a:cubicBezTo>
                    <a:cubicBezTo>
                      <a:pt x="183" y="156"/>
                      <a:pt x="189" y="167"/>
                      <a:pt x="198" y="177"/>
                    </a:cubicBezTo>
                    <a:cubicBezTo>
                      <a:pt x="200" y="169"/>
                      <a:pt x="192" y="163"/>
                      <a:pt x="196" y="156"/>
                    </a:cubicBezTo>
                    <a:cubicBezTo>
                      <a:pt x="199" y="156"/>
                      <a:pt x="203" y="156"/>
                      <a:pt x="207" y="156"/>
                    </a:cubicBezTo>
                    <a:cubicBezTo>
                      <a:pt x="216" y="167"/>
                      <a:pt x="213" y="182"/>
                      <a:pt x="221" y="193"/>
                    </a:cubicBezTo>
                    <a:cubicBezTo>
                      <a:pt x="215" y="200"/>
                      <a:pt x="212" y="185"/>
                      <a:pt x="206" y="193"/>
                    </a:cubicBezTo>
                    <a:cubicBezTo>
                      <a:pt x="200" y="200"/>
                      <a:pt x="208" y="205"/>
                      <a:pt x="207" y="210"/>
                    </a:cubicBezTo>
                    <a:cubicBezTo>
                      <a:pt x="201" y="214"/>
                      <a:pt x="199" y="203"/>
                      <a:pt x="195" y="208"/>
                    </a:cubicBezTo>
                    <a:cubicBezTo>
                      <a:pt x="190" y="213"/>
                      <a:pt x="199" y="217"/>
                      <a:pt x="198" y="223"/>
                    </a:cubicBezTo>
                    <a:cubicBezTo>
                      <a:pt x="191" y="222"/>
                      <a:pt x="179" y="213"/>
                      <a:pt x="181" y="232"/>
                    </a:cubicBezTo>
                    <a:cubicBezTo>
                      <a:pt x="176" y="233"/>
                      <a:pt x="171" y="234"/>
                      <a:pt x="166" y="235"/>
                    </a:cubicBezTo>
                    <a:cubicBezTo>
                      <a:pt x="170" y="227"/>
                      <a:pt x="165" y="221"/>
                      <a:pt x="161" y="215"/>
                    </a:cubicBezTo>
                    <a:cubicBezTo>
                      <a:pt x="140" y="181"/>
                      <a:pt x="120" y="146"/>
                      <a:pt x="95" y="112"/>
                    </a:cubicBezTo>
                    <a:cubicBezTo>
                      <a:pt x="103" y="112"/>
                      <a:pt x="105" y="120"/>
                      <a:pt x="111" y="124"/>
                    </a:cubicBezTo>
                    <a:cubicBezTo>
                      <a:pt x="111" y="114"/>
                      <a:pt x="104" y="110"/>
                      <a:pt x="100" y="104"/>
                    </a:cubicBezTo>
                    <a:cubicBezTo>
                      <a:pt x="75" y="68"/>
                      <a:pt x="41" y="41"/>
                      <a:pt x="9" y="12"/>
                    </a:cubicBezTo>
                    <a:cubicBezTo>
                      <a:pt x="6" y="8"/>
                      <a:pt x="0" y="6"/>
                      <a:pt x="0" y="0"/>
                    </a:cubicBezTo>
                    <a:close/>
                  </a:path>
                </a:pathLst>
              </a:custGeom>
              <a:solidFill>
                <a:srgbClr val="5641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9" name="Freeform 679">
                <a:extLst>
                  <a:ext uri="{FF2B5EF4-FFF2-40B4-BE49-F238E27FC236}">
                    <a16:creationId xmlns:a16="http://schemas.microsoft.com/office/drawing/2014/main" id="{89A06467-06E1-41AD-8337-FA97AB96A4BF}"/>
                  </a:ext>
                </a:extLst>
              </p:cNvPr>
              <p:cNvSpPr>
                <a:spLocks/>
              </p:cNvSpPr>
              <p:nvPr/>
            </p:nvSpPr>
            <p:spPr bwMode="auto">
              <a:xfrm>
                <a:off x="820" y="824"/>
                <a:ext cx="192" cy="204"/>
              </a:xfrm>
              <a:custGeom>
                <a:avLst/>
                <a:gdLst>
                  <a:gd name="T0" fmla="*/ 63 w 170"/>
                  <a:gd name="T1" fmla="*/ 25 h 182"/>
                  <a:gd name="T2" fmla="*/ 136 w 170"/>
                  <a:gd name="T3" fmla="*/ 87 h 182"/>
                  <a:gd name="T4" fmla="*/ 157 w 170"/>
                  <a:gd name="T5" fmla="*/ 131 h 182"/>
                  <a:gd name="T6" fmla="*/ 170 w 170"/>
                  <a:gd name="T7" fmla="*/ 155 h 182"/>
                  <a:gd name="T8" fmla="*/ 159 w 170"/>
                  <a:gd name="T9" fmla="*/ 182 h 182"/>
                  <a:gd name="T10" fmla="*/ 152 w 170"/>
                  <a:gd name="T11" fmla="*/ 176 h 182"/>
                  <a:gd name="T12" fmla="*/ 86 w 170"/>
                  <a:gd name="T13" fmla="*/ 93 h 182"/>
                  <a:gd name="T14" fmla="*/ 74 w 170"/>
                  <a:gd name="T15" fmla="*/ 89 h 182"/>
                  <a:gd name="T16" fmla="*/ 72 w 170"/>
                  <a:gd name="T17" fmla="*/ 87 h 182"/>
                  <a:gd name="T18" fmla="*/ 27 w 170"/>
                  <a:gd name="T19" fmla="*/ 50 h 182"/>
                  <a:gd name="T20" fmla="*/ 3 w 170"/>
                  <a:gd name="T21" fmla="*/ 11 h 182"/>
                  <a:gd name="T22" fmla="*/ 4 w 170"/>
                  <a:gd name="T23" fmla="*/ 2 h 182"/>
                  <a:gd name="T24" fmla="*/ 13 w 170"/>
                  <a:gd name="T25" fmla="*/ 5 h 182"/>
                  <a:gd name="T26" fmla="*/ 54 w 170"/>
                  <a:gd name="T27" fmla="*/ 39 h 182"/>
                  <a:gd name="T28" fmla="*/ 54 w 170"/>
                  <a:gd name="T29" fmla="*/ 39 h 182"/>
                  <a:gd name="T30" fmla="*/ 137 w 170"/>
                  <a:gd name="T31" fmla="*/ 123 h 182"/>
                  <a:gd name="T32" fmla="*/ 147 w 170"/>
                  <a:gd name="T33" fmla="*/ 135 h 182"/>
                  <a:gd name="T34" fmla="*/ 73 w 170"/>
                  <a:gd name="T35" fmla="*/ 47 h 182"/>
                  <a:gd name="T36" fmla="*/ 63 w 170"/>
                  <a:gd name="T37" fmla="*/ 25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70" h="182">
                    <a:moveTo>
                      <a:pt x="63" y="25"/>
                    </a:moveTo>
                    <a:cubicBezTo>
                      <a:pt x="99" y="31"/>
                      <a:pt x="113" y="64"/>
                      <a:pt x="136" y="87"/>
                    </a:cubicBezTo>
                    <a:cubicBezTo>
                      <a:pt x="138" y="104"/>
                      <a:pt x="148" y="117"/>
                      <a:pt x="157" y="131"/>
                    </a:cubicBezTo>
                    <a:cubicBezTo>
                      <a:pt x="162" y="139"/>
                      <a:pt x="167" y="146"/>
                      <a:pt x="170" y="155"/>
                    </a:cubicBezTo>
                    <a:cubicBezTo>
                      <a:pt x="170" y="166"/>
                      <a:pt x="163" y="173"/>
                      <a:pt x="159" y="182"/>
                    </a:cubicBezTo>
                    <a:cubicBezTo>
                      <a:pt x="156" y="182"/>
                      <a:pt x="154" y="180"/>
                      <a:pt x="152" y="176"/>
                    </a:cubicBezTo>
                    <a:cubicBezTo>
                      <a:pt x="134" y="145"/>
                      <a:pt x="109" y="120"/>
                      <a:pt x="86" y="93"/>
                    </a:cubicBezTo>
                    <a:cubicBezTo>
                      <a:pt x="81" y="88"/>
                      <a:pt x="75" y="97"/>
                      <a:pt x="74" y="89"/>
                    </a:cubicBezTo>
                    <a:cubicBezTo>
                      <a:pt x="73" y="88"/>
                      <a:pt x="73" y="88"/>
                      <a:pt x="72" y="87"/>
                    </a:cubicBezTo>
                    <a:cubicBezTo>
                      <a:pt x="54" y="78"/>
                      <a:pt x="37" y="65"/>
                      <a:pt x="27" y="50"/>
                    </a:cubicBezTo>
                    <a:cubicBezTo>
                      <a:pt x="18" y="38"/>
                      <a:pt x="9" y="24"/>
                      <a:pt x="3" y="11"/>
                    </a:cubicBezTo>
                    <a:cubicBezTo>
                      <a:pt x="1" y="7"/>
                      <a:pt x="0" y="4"/>
                      <a:pt x="4" y="2"/>
                    </a:cubicBezTo>
                    <a:cubicBezTo>
                      <a:pt x="8" y="0"/>
                      <a:pt x="11" y="2"/>
                      <a:pt x="13" y="5"/>
                    </a:cubicBezTo>
                    <a:cubicBezTo>
                      <a:pt x="26" y="17"/>
                      <a:pt x="40" y="28"/>
                      <a:pt x="54" y="39"/>
                    </a:cubicBezTo>
                    <a:cubicBezTo>
                      <a:pt x="54" y="39"/>
                      <a:pt x="54" y="39"/>
                      <a:pt x="54" y="39"/>
                    </a:cubicBezTo>
                    <a:cubicBezTo>
                      <a:pt x="87" y="61"/>
                      <a:pt x="113" y="91"/>
                      <a:pt x="137" y="123"/>
                    </a:cubicBezTo>
                    <a:cubicBezTo>
                      <a:pt x="141" y="127"/>
                      <a:pt x="145" y="131"/>
                      <a:pt x="147" y="135"/>
                    </a:cubicBezTo>
                    <a:cubicBezTo>
                      <a:pt x="126" y="104"/>
                      <a:pt x="98" y="77"/>
                      <a:pt x="73" y="47"/>
                    </a:cubicBezTo>
                    <a:cubicBezTo>
                      <a:pt x="68" y="41"/>
                      <a:pt x="61" y="35"/>
                      <a:pt x="63" y="25"/>
                    </a:cubicBezTo>
                    <a:close/>
                  </a:path>
                </a:pathLst>
              </a:custGeom>
              <a:solidFill>
                <a:srgbClr val="F0DA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0" name="Freeform 680">
                <a:extLst>
                  <a:ext uri="{FF2B5EF4-FFF2-40B4-BE49-F238E27FC236}">
                    <a16:creationId xmlns:a16="http://schemas.microsoft.com/office/drawing/2014/main" id="{77873737-9DF6-4D36-B4CA-FB9FD4C9FF4C}"/>
                  </a:ext>
                </a:extLst>
              </p:cNvPr>
              <p:cNvSpPr>
                <a:spLocks/>
              </p:cNvSpPr>
              <p:nvPr/>
            </p:nvSpPr>
            <p:spPr bwMode="auto">
              <a:xfrm>
                <a:off x="1215" y="1056"/>
                <a:ext cx="99" cy="158"/>
              </a:xfrm>
              <a:custGeom>
                <a:avLst/>
                <a:gdLst>
                  <a:gd name="T0" fmla="*/ 71 w 88"/>
                  <a:gd name="T1" fmla="*/ 136 h 140"/>
                  <a:gd name="T2" fmla="*/ 43 w 88"/>
                  <a:gd name="T3" fmla="*/ 8 h 140"/>
                  <a:gd name="T4" fmla="*/ 35 w 88"/>
                  <a:gd name="T5" fmla="*/ 50 h 140"/>
                  <a:gd name="T6" fmla="*/ 51 w 88"/>
                  <a:gd name="T7" fmla="*/ 7 h 140"/>
                  <a:gd name="T8" fmla="*/ 56 w 88"/>
                  <a:gd name="T9" fmla="*/ 0 h 140"/>
                  <a:gd name="T10" fmla="*/ 71 w 88"/>
                  <a:gd name="T11" fmla="*/ 25 h 140"/>
                  <a:gd name="T12" fmla="*/ 87 w 88"/>
                  <a:gd name="T13" fmla="*/ 106 h 140"/>
                  <a:gd name="T14" fmla="*/ 83 w 88"/>
                  <a:gd name="T15" fmla="*/ 129 h 140"/>
                  <a:gd name="T16" fmla="*/ 71 w 88"/>
                  <a:gd name="T17" fmla="*/ 136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8" h="140">
                    <a:moveTo>
                      <a:pt x="71" y="136"/>
                    </a:moveTo>
                    <a:cubicBezTo>
                      <a:pt x="15" y="115"/>
                      <a:pt x="0" y="48"/>
                      <a:pt x="43" y="8"/>
                    </a:cubicBezTo>
                    <a:cubicBezTo>
                      <a:pt x="49" y="24"/>
                      <a:pt x="32" y="37"/>
                      <a:pt x="35" y="50"/>
                    </a:cubicBezTo>
                    <a:cubicBezTo>
                      <a:pt x="37" y="36"/>
                      <a:pt x="42" y="21"/>
                      <a:pt x="51" y="7"/>
                    </a:cubicBezTo>
                    <a:cubicBezTo>
                      <a:pt x="52" y="5"/>
                      <a:pt x="54" y="3"/>
                      <a:pt x="56" y="0"/>
                    </a:cubicBezTo>
                    <a:cubicBezTo>
                      <a:pt x="73" y="2"/>
                      <a:pt x="75" y="5"/>
                      <a:pt x="71" y="25"/>
                    </a:cubicBezTo>
                    <a:cubicBezTo>
                      <a:pt x="57" y="56"/>
                      <a:pt x="66" y="82"/>
                      <a:pt x="87" y="106"/>
                    </a:cubicBezTo>
                    <a:cubicBezTo>
                      <a:pt x="88" y="114"/>
                      <a:pt x="86" y="121"/>
                      <a:pt x="83" y="129"/>
                    </a:cubicBezTo>
                    <a:cubicBezTo>
                      <a:pt x="82" y="135"/>
                      <a:pt x="79" y="140"/>
                      <a:pt x="71" y="136"/>
                    </a:cubicBezTo>
                    <a:close/>
                  </a:path>
                </a:pathLst>
              </a:custGeom>
              <a:solidFill>
                <a:srgbClr val="EFD9B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1" name="Freeform 681">
                <a:extLst>
                  <a:ext uri="{FF2B5EF4-FFF2-40B4-BE49-F238E27FC236}">
                    <a16:creationId xmlns:a16="http://schemas.microsoft.com/office/drawing/2014/main" id="{1EB2F820-0700-41CC-A8D6-528932A4A182}"/>
                  </a:ext>
                </a:extLst>
              </p:cNvPr>
              <p:cNvSpPr>
                <a:spLocks/>
              </p:cNvSpPr>
              <p:nvPr/>
            </p:nvSpPr>
            <p:spPr bwMode="auto">
              <a:xfrm>
                <a:off x="1278" y="1046"/>
                <a:ext cx="85" cy="121"/>
              </a:xfrm>
              <a:custGeom>
                <a:avLst/>
                <a:gdLst>
                  <a:gd name="T0" fmla="*/ 11 w 76"/>
                  <a:gd name="T1" fmla="*/ 34 h 107"/>
                  <a:gd name="T2" fmla="*/ 0 w 76"/>
                  <a:gd name="T3" fmla="*/ 9 h 107"/>
                  <a:gd name="T4" fmla="*/ 46 w 76"/>
                  <a:gd name="T5" fmla="*/ 2 h 107"/>
                  <a:gd name="T6" fmla="*/ 34 w 76"/>
                  <a:gd name="T7" fmla="*/ 54 h 107"/>
                  <a:gd name="T8" fmla="*/ 33 w 76"/>
                  <a:gd name="T9" fmla="*/ 59 h 107"/>
                  <a:gd name="T10" fmla="*/ 33 w 76"/>
                  <a:gd name="T11" fmla="*/ 57 h 107"/>
                  <a:gd name="T12" fmla="*/ 47 w 76"/>
                  <a:gd name="T13" fmla="*/ 16 h 107"/>
                  <a:gd name="T14" fmla="*/ 63 w 76"/>
                  <a:gd name="T15" fmla="*/ 5 h 107"/>
                  <a:gd name="T16" fmla="*/ 70 w 76"/>
                  <a:gd name="T17" fmla="*/ 21 h 107"/>
                  <a:gd name="T18" fmla="*/ 55 w 76"/>
                  <a:gd name="T19" fmla="*/ 96 h 107"/>
                  <a:gd name="T20" fmla="*/ 50 w 76"/>
                  <a:gd name="T21" fmla="*/ 103 h 107"/>
                  <a:gd name="T22" fmla="*/ 39 w 76"/>
                  <a:gd name="T23" fmla="*/ 107 h 107"/>
                  <a:gd name="T24" fmla="*/ 8 w 76"/>
                  <a:gd name="T25" fmla="*/ 57 h 107"/>
                  <a:gd name="T26" fmla="*/ 11 w 76"/>
                  <a:gd name="T27" fmla="*/ 34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6" h="107">
                    <a:moveTo>
                      <a:pt x="11" y="34"/>
                    </a:moveTo>
                    <a:cubicBezTo>
                      <a:pt x="14" y="22"/>
                      <a:pt x="13" y="13"/>
                      <a:pt x="0" y="9"/>
                    </a:cubicBezTo>
                    <a:cubicBezTo>
                      <a:pt x="14" y="0"/>
                      <a:pt x="30" y="3"/>
                      <a:pt x="46" y="2"/>
                    </a:cubicBezTo>
                    <a:cubicBezTo>
                      <a:pt x="51" y="23"/>
                      <a:pt x="34" y="39"/>
                      <a:pt x="34" y="54"/>
                    </a:cubicBezTo>
                    <a:cubicBezTo>
                      <a:pt x="32" y="61"/>
                      <a:pt x="36" y="59"/>
                      <a:pt x="33" y="59"/>
                    </a:cubicBezTo>
                    <a:cubicBezTo>
                      <a:pt x="33" y="59"/>
                      <a:pt x="33" y="58"/>
                      <a:pt x="33" y="57"/>
                    </a:cubicBezTo>
                    <a:cubicBezTo>
                      <a:pt x="37" y="43"/>
                      <a:pt x="43" y="30"/>
                      <a:pt x="47" y="16"/>
                    </a:cubicBezTo>
                    <a:cubicBezTo>
                      <a:pt x="49" y="6"/>
                      <a:pt x="55" y="5"/>
                      <a:pt x="63" y="5"/>
                    </a:cubicBezTo>
                    <a:cubicBezTo>
                      <a:pt x="76" y="5"/>
                      <a:pt x="74" y="13"/>
                      <a:pt x="70" y="21"/>
                    </a:cubicBezTo>
                    <a:cubicBezTo>
                      <a:pt x="68" y="46"/>
                      <a:pt x="53" y="69"/>
                      <a:pt x="55" y="96"/>
                    </a:cubicBezTo>
                    <a:cubicBezTo>
                      <a:pt x="54" y="99"/>
                      <a:pt x="52" y="101"/>
                      <a:pt x="50" y="103"/>
                    </a:cubicBezTo>
                    <a:cubicBezTo>
                      <a:pt x="46" y="105"/>
                      <a:pt x="43" y="106"/>
                      <a:pt x="39" y="107"/>
                    </a:cubicBezTo>
                    <a:cubicBezTo>
                      <a:pt x="15" y="102"/>
                      <a:pt x="3" y="83"/>
                      <a:pt x="8" y="57"/>
                    </a:cubicBezTo>
                    <a:cubicBezTo>
                      <a:pt x="9" y="49"/>
                      <a:pt x="13" y="42"/>
                      <a:pt x="11" y="34"/>
                    </a:cubicBezTo>
                    <a:close/>
                  </a:path>
                </a:pathLst>
              </a:custGeom>
              <a:solidFill>
                <a:srgbClr val="EDD5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2" name="Freeform 682">
                <a:extLst>
                  <a:ext uri="{FF2B5EF4-FFF2-40B4-BE49-F238E27FC236}">
                    <a16:creationId xmlns:a16="http://schemas.microsoft.com/office/drawing/2014/main" id="{5901AB08-5179-452E-B588-9259D0C9EC0A}"/>
                  </a:ext>
                </a:extLst>
              </p:cNvPr>
              <p:cNvSpPr>
                <a:spLocks/>
              </p:cNvSpPr>
              <p:nvPr/>
            </p:nvSpPr>
            <p:spPr bwMode="auto">
              <a:xfrm>
                <a:off x="978" y="719"/>
                <a:ext cx="186" cy="271"/>
              </a:xfrm>
              <a:custGeom>
                <a:avLst/>
                <a:gdLst>
                  <a:gd name="T0" fmla="*/ 158 w 166"/>
                  <a:gd name="T1" fmla="*/ 140 h 241"/>
                  <a:gd name="T2" fmla="*/ 147 w 166"/>
                  <a:gd name="T3" fmla="*/ 161 h 241"/>
                  <a:gd name="T4" fmla="*/ 116 w 166"/>
                  <a:gd name="T5" fmla="*/ 214 h 241"/>
                  <a:gd name="T6" fmla="*/ 102 w 166"/>
                  <a:gd name="T7" fmla="*/ 239 h 241"/>
                  <a:gd name="T8" fmla="*/ 82 w 166"/>
                  <a:gd name="T9" fmla="*/ 233 h 241"/>
                  <a:gd name="T10" fmla="*/ 116 w 166"/>
                  <a:gd name="T11" fmla="*/ 188 h 241"/>
                  <a:gd name="T12" fmla="*/ 117 w 166"/>
                  <a:gd name="T13" fmla="*/ 159 h 241"/>
                  <a:gd name="T14" fmla="*/ 0 w 166"/>
                  <a:gd name="T15" fmla="*/ 0 h 241"/>
                  <a:gd name="T16" fmla="*/ 122 w 166"/>
                  <a:gd name="T17" fmla="*/ 136 h 241"/>
                  <a:gd name="T18" fmla="*/ 113 w 166"/>
                  <a:gd name="T19" fmla="*/ 132 h 241"/>
                  <a:gd name="T20" fmla="*/ 124 w 166"/>
                  <a:gd name="T21" fmla="*/ 150 h 241"/>
                  <a:gd name="T22" fmla="*/ 122 w 166"/>
                  <a:gd name="T23" fmla="*/ 136 h 241"/>
                  <a:gd name="T24" fmla="*/ 140 w 166"/>
                  <a:gd name="T25" fmla="*/ 159 h 241"/>
                  <a:gd name="T26" fmla="*/ 144 w 166"/>
                  <a:gd name="T27" fmla="*/ 128 h 241"/>
                  <a:gd name="T28" fmla="*/ 158 w 166"/>
                  <a:gd name="T29" fmla="*/ 140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6" h="241">
                    <a:moveTo>
                      <a:pt x="158" y="140"/>
                    </a:moveTo>
                    <a:cubicBezTo>
                      <a:pt x="166" y="153"/>
                      <a:pt x="150" y="154"/>
                      <a:pt x="147" y="161"/>
                    </a:cubicBezTo>
                    <a:cubicBezTo>
                      <a:pt x="138" y="180"/>
                      <a:pt x="125" y="195"/>
                      <a:pt x="116" y="214"/>
                    </a:cubicBezTo>
                    <a:cubicBezTo>
                      <a:pt x="112" y="222"/>
                      <a:pt x="97" y="226"/>
                      <a:pt x="102" y="239"/>
                    </a:cubicBezTo>
                    <a:cubicBezTo>
                      <a:pt x="94" y="241"/>
                      <a:pt x="87" y="240"/>
                      <a:pt x="82" y="233"/>
                    </a:cubicBezTo>
                    <a:cubicBezTo>
                      <a:pt x="93" y="218"/>
                      <a:pt x="104" y="203"/>
                      <a:pt x="116" y="188"/>
                    </a:cubicBezTo>
                    <a:cubicBezTo>
                      <a:pt x="123" y="179"/>
                      <a:pt x="123" y="171"/>
                      <a:pt x="117" y="159"/>
                    </a:cubicBezTo>
                    <a:cubicBezTo>
                      <a:pt x="89" y="98"/>
                      <a:pt x="47" y="47"/>
                      <a:pt x="0" y="0"/>
                    </a:cubicBezTo>
                    <a:cubicBezTo>
                      <a:pt x="52" y="36"/>
                      <a:pt x="86" y="87"/>
                      <a:pt x="122" y="136"/>
                    </a:cubicBezTo>
                    <a:cubicBezTo>
                      <a:pt x="118" y="138"/>
                      <a:pt x="115" y="137"/>
                      <a:pt x="113" y="132"/>
                    </a:cubicBezTo>
                    <a:cubicBezTo>
                      <a:pt x="115" y="138"/>
                      <a:pt x="118" y="142"/>
                      <a:pt x="124" y="150"/>
                    </a:cubicBezTo>
                    <a:cubicBezTo>
                      <a:pt x="119" y="142"/>
                      <a:pt x="119" y="139"/>
                      <a:pt x="122" y="136"/>
                    </a:cubicBezTo>
                    <a:cubicBezTo>
                      <a:pt x="132" y="140"/>
                      <a:pt x="131" y="153"/>
                      <a:pt x="140" y="159"/>
                    </a:cubicBezTo>
                    <a:cubicBezTo>
                      <a:pt x="149" y="149"/>
                      <a:pt x="153" y="140"/>
                      <a:pt x="144" y="128"/>
                    </a:cubicBezTo>
                    <a:cubicBezTo>
                      <a:pt x="155" y="124"/>
                      <a:pt x="155" y="133"/>
                      <a:pt x="158" y="140"/>
                    </a:cubicBezTo>
                    <a:close/>
                  </a:path>
                </a:pathLst>
              </a:custGeom>
              <a:solidFill>
                <a:srgbClr val="7659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3" name="Freeform 683">
                <a:extLst>
                  <a:ext uri="{FF2B5EF4-FFF2-40B4-BE49-F238E27FC236}">
                    <a16:creationId xmlns:a16="http://schemas.microsoft.com/office/drawing/2014/main" id="{B7B52575-840D-4839-B491-ECFB0B982DA5}"/>
                  </a:ext>
                </a:extLst>
              </p:cNvPr>
              <p:cNvSpPr>
                <a:spLocks/>
              </p:cNvSpPr>
              <p:nvPr/>
            </p:nvSpPr>
            <p:spPr bwMode="auto">
              <a:xfrm>
                <a:off x="1333" y="1064"/>
                <a:ext cx="62" cy="145"/>
              </a:xfrm>
              <a:custGeom>
                <a:avLst/>
                <a:gdLst>
                  <a:gd name="T0" fmla="*/ 2 w 55"/>
                  <a:gd name="T1" fmla="*/ 81 h 129"/>
                  <a:gd name="T2" fmla="*/ 21 w 55"/>
                  <a:gd name="T3" fmla="*/ 5 h 129"/>
                  <a:gd name="T4" fmla="*/ 49 w 55"/>
                  <a:gd name="T5" fmla="*/ 28 h 129"/>
                  <a:gd name="T6" fmla="*/ 51 w 55"/>
                  <a:gd name="T7" fmla="*/ 46 h 129"/>
                  <a:gd name="T8" fmla="*/ 30 w 55"/>
                  <a:gd name="T9" fmla="*/ 118 h 129"/>
                  <a:gd name="T10" fmla="*/ 11 w 55"/>
                  <a:gd name="T11" fmla="*/ 128 h 129"/>
                  <a:gd name="T12" fmla="*/ 11 w 55"/>
                  <a:gd name="T13" fmla="*/ 98 h 129"/>
                  <a:gd name="T14" fmla="*/ 8 w 55"/>
                  <a:gd name="T15" fmla="*/ 82 h 129"/>
                  <a:gd name="T16" fmla="*/ 22 w 55"/>
                  <a:gd name="T17" fmla="*/ 42 h 129"/>
                  <a:gd name="T18" fmla="*/ 2 w 55"/>
                  <a:gd name="T19" fmla="*/ 81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5" h="129">
                    <a:moveTo>
                      <a:pt x="2" y="81"/>
                    </a:moveTo>
                    <a:cubicBezTo>
                      <a:pt x="0" y="54"/>
                      <a:pt x="8" y="29"/>
                      <a:pt x="21" y="5"/>
                    </a:cubicBezTo>
                    <a:cubicBezTo>
                      <a:pt x="41" y="0"/>
                      <a:pt x="46" y="4"/>
                      <a:pt x="49" y="28"/>
                    </a:cubicBezTo>
                    <a:cubicBezTo>
                      <a:pt x="55" y="33"/>
                      <a:pt x="53" y="40"/>
                      <a:pt x="51" y="46"/>
                    </a:cubicBezTo>
                    <a:cubicBezTo>
                      <a:pt x="44" y="70"/>
                      <a:pt x="40" y="95"/>
                      <a:pt x="30" y="118"/>
                    </a:cubicBezTo>
                    <a:cubicBezTo>
                      <a:pt x="21" y="116"/>
                      <a:pt x="21" y="129"/>
                      <a:pt x="11" y="128"/>
                    </a:cubicBezTo>
                    <a:cubicBezTo>
                      <a:pt x="8" y="118"/>
                      <a:pt x="18" y="108"/>
                      <a:pt x="11" y="98"/>
                    </a:cubicBezTo>
                    <a:cubicBezTo>
                      <a:pt x="5" y="93"/>
                      <a:pt x="8" y="88"/>
                      <a:pt x="8" y="82"/>
                    </a:cubicBezTo>
                    <a:cubicBezTo>
                      <a:pt x="22" y="72"/>
                      <a:pt x="18" y="55"/>
                      <a:pt x="22" y="42"/>
                    </a:cubicBezTo>
                    <a:cubicBezTo>
                      <a:pt x="15" y="54"/>
                      <a:pt x="26" y="76"/>
                      <a:pt x="2" y="81"/>
                    </a:cubicBezTo>
                    <a:close/>
                  </a:path>
                </a:pathLst>
              </a:custGeom>
              <a:solidFill>
                <a:srgbClr val="C7AB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4" name="Freeform 684">
                <a:extLst>
                  <a:ext uri="{FF2B5EF4-FFF2-40B4-BE49-F238E27FC236}">
                    <a16:creationId xmlns:a16="http://schemas.microsoft.com/office/drawing/2014/main" id="{C3F82046-E740-4447-A9EA-5FF3543EA63D}"/>
                  </a:ext>
                </a:extLst>
              </p:cNvPr>
              <p:cNvSpPr>
                <a:spLocks/>
              </p:cNvSpPr>
              <p:nvPr/>
            </p:nvSpPr>
            <p:spPr bwMode="auto">
              <a:xfrm>
                <a:off x="1367" y="1083"/>
                <a:ext cx="40" cy="114"/>
              </a:xfrm>
              <a:custGeom>
                <a:avLst/>
                <a:gdLst>
                  <a:gd name="T0" fmla="*/ 0 w 36"/>
                  <a:gd name="T1" fmla="*/ 101 h 101"/>
                  <a:gd name="T2" fmla="*/ 17 w 36"/>
                  <a:gd name="T3" fmla="*/ 22 h 101"/>
                  <a:gd name="T4" fmla="*/ 19 w 36"/>
                  <a:gd name="T5" fmla="*/ 11 h 101"/>
                  <a:gd name="T6" fmla="*/ 26 w 36"/>
                  <a:gd name="T7" fmla="*/ 12 h 101"/>
                  <a:gd name="T8" fmla="*/ 19 w 36"/>
                  <a:gd name="T9" fmla="*/ 83 h 101"/>
                  <a:gd name="T10" fmla="*/ 15 w 36"/>
                  <a:gd name="T11" fmla="*/ 72 h 101"/>
                  <a:gd name="T12" fmla="*/ 22 w 36"/>
                  <a:gd name="T13" fmla="*/ 45 h 101"/>
                  <a:gd name="T14" fmla="*/ 9 w 36"/>
                  <a:gd name="T15" fmla="*/ 92 h 101"/>
                  <a:gd name="T16" fmla="*/ 0 w 36"/>
                  <a:gd name="T17" fmla="*/ 10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6" h="101">
                    <a:moveTo>
                      <a:pt x="0" y="101"/>
                    </a:moveTo>
                    <a:cubicBezTo>
                      <a:pt x="0" y="74"/>
                      <a:pt x="12" y="49"/>
                      <a:pt x="17" y="22"/>
                    </a:cubicBezTo>
                    <a:cubicBezTo>
                      <a:pt x="18" y="18"/>
                      <a:pt x="19" y="15"/>
                      <a:pt x="19" y="11"/>
                    </a:cubicBezTo>
                    <a:cubicBezTo>
                      <a:pt x="24" y="0"/>
                      <a:pt x="25" y="10"/>
                      <a:pt x="26" y="12"/>
                    </a:cubicBezTo>
                    <a:cubicBezTo>
                      <a:pt x="36" y="37"/>
                      <a:pt x="32" y="60"/>
                      <a:pt x="19" y="83"/>
                    </a:cubicBezTo>
                    <a:cubicBezTo>
                      <a:pt x="10" y="83"/>
                      <a:pt x="14" y="76"/>
                      <a:pt x="15" y="72"/>
                    </a:cubicBezTo>
                    <a:cubicBezTo>
                      <a:pt x="17" y="62"/>
                      <a:pt x="22" y="53"/>
                      <a:pt x="22" y="45"/>
                    </a:cubicBezTo>
                    <a:cubicBezTo>
                      <a:pt x="18" y="59"/>
                      <a:pt x="15" y="76"/>
                      <a:pt x="9" y="92"/>
                    </a:cubicBezTo>
                    <a:cubicBezTo>
                      <a:pt x="6" y="95"/>
                      <a:pt x="3" y="98"/>
                      <a:pt x="0" y="101"/>
                    </a:cubicBezTo>
                    <a:close/>
                  </a:path>
                </a:pathLst>
              </a:custGeom>
              <a:solidFill>
                <a:srgbClr val="E7D5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5" name="Freeform 685">
                <a:extLst>
                  <a:ext uri="{FF2B5EF4-FFF2-40B4-BE49-F238E27FC236}">
                    <a16:creationId xmlns:a16="http://schemas.microsoft.com/office/drawing/2014/main" id="{C0C86735-5C58-436A-A010-76B9DC2E4C26}"/>
                  </a:ext>
                </a:extLst>
              </p:cNvPr>
              <p:cNvSpPr>
                <a:spLocks/>
              </p:cNvSpPr>
              <p:nvPr/>
            </p:nvSpPr>
            <p:spPr bwMode="auto">
              <a:xfrm>
                <a:off x="1127" y="868"/>
                <a:ext cx="53" cy="124"/>
              </a:xfrm>
              <a:custGeom>
                <a:avLst/>
                <a:gdLst>
                  <a:gd name="T0" fmla="*/ 41 w 47"/>
                  <a:gd name="T1" fmla="*/ 13 h 111"/>
                  <a:gd name="T2" fmla="*/ 36 w 47"/>
                  <a:gd name="T3" fmla="*/ 32 h 111"/>
                  <a:gd name="T4" fmla="*/ 16 w 47"/>
                  <a:gd name="T5" fmla="*/ 87 h 111"/>
                  <a:gd name="T6" fmla="*/ 17 w 47"/>
                  <a:gd name="T7" fmla="*/ 111 h 111"/>
                  <a:gd name="T8" fmla="*/ 0 w 47"/>
                  <a:gd name="T9" fmla="*/ 107 h 111"/>
                  <a:gd name="T10" fmla="*/ 30 w 47"/>
                  <a:gd name="T11" fmla="*/ 28 h 111"/>
                  <a:gd name="T12" fmla="*/ 37 w 47"/>
                  <a:gd name="T13" fmla="*/ 0 h 111"/>
                  <a:gd name="T14" fmla="*/ 41 w 47"/>
                  <a:gd name="T15" fmla="*/ 13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7" h="111">
                    <a:moveTo>
                      <a:pt x="41" y="13"/>
                    </a:moveTo>
                    <a:cubicBezTo>
                      <a:pt x="40" y="20"/>
                      <a:pt x="40" y="27"/>
                      <a:pt x="36" y="32"/>
                    </a:cubicBezTo>
                    <a:cubicBezTo>
                      <a:pt x="24" y="49"/>
                      <a:pt x="29" y="71"/>
                      <a:pt x="16" y="87"/>
                    </a:cubicBezTo>
                    <a:cubicBezTo>
                      <a:pt x="10" y="95"/>
                      <a:pt x="19" y="103"/>
                      <a:pt x="17" y="111"/>
                    </a:cubicBezTo>
                    <a:cubicBezTo>
                      <a:pt x="12" y="110"/>
                      <a:pt x="6" y="109"/>
                      <a:pt x="0" y="107"/>
                    </a:cubicBezTo>
                    <a:cubicBezTo>
                      <a:pt x="10" y="81"/>
                      <a:pt x="15" y="53"/>
                      <a:pt x="30" y="28"/>
                    </a:cubicBezTo>
                    <a:cubicBezTo>
                      <a:pt x="35" y="20"/>
                      <a:pt x="39" y="10"/>
                      <a:pt x="37" y="0"/>
                    </a:cubicBezTo>
                    <a:cubicBezTo>
                      <a:pt x="47" y="2"/>
                      <a:pt x="42" y="8"/>
                      <a:pt x="41" y="13"/>
                    </a:cubicBezTo>
                    <a:close/>
                  </a:path>
                </a:pathLst>
              </a:custGeom>
              <a:solidFill>
                <a:srgbClr val="9879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6" name="Freeform 686">
                <a:extLst>
                  <a:ext uri="{FF2B5EF4-FFF2-40B4-BE49-F238E27FC236}">
                    <a16:creationId xmlns:a16="http://schemas.microsoft.com/office/drawing/2014/main" id="{CCC92726-0D9D-483D-973B-9C2C2E66EAC2}"/>
                  </a:ext>
                </a:extLst>
              </p:cNvPr>
              <p:cNvSpPr>
                <a:spLocks/>
              </p:cNvSpPr>
              <p:nvPr/>
            </p:nvSpPr>
            <p:spPr bwMode="auto">
              <a:xfrm>
                <a:off x="898" y="913"/>
                <a:ext cx="101" cy="117"/>
              </a:xfrm>
              <a:custGeom>
                <a:avLst/>
                <a:gdLst>
                  <a:gd name="T0" fmla="*/ 5 w 90"/>
                  <a:gd name="T1" fmla="*/ 10 h 104"/>
                  <a:gd name="T2" fmla="*/ 13 w 90"/>
                  <a:gd name="T3" fmla="*/ 3 h 104"/>
                  <a:gd name="T4" fmla="*/ 90 w 90"/>
                  <a:gd name="T5" fmla="*/ 103 h 104"/>
                  <a:gd name="T6" fmla="*/ 84 w 90"/>
                  <a:gd name="T7" fmla="*/ 104 h 104"/>
                  <a:gd name="T8" fmla="*/ 38 w 90"/>
                  <a:gd name="T9" fmla="*/ 41 h 104"/>
                  <a:gd name="T10" fmla="*/ 5 w 90"/>
                  <a:gd name="T11" fmla="*/ 10 h 104"/>
                </a:gdLst>
                <a:ahLst/>
                <a:cxnLst>
                  <a:cxn ang="0">
                    <a:pos x="T0" y="T1"/>
                  </a:cxn>
                  <a:cxn ang="0">
                    <a:pos x="T2" y="T3"/>
                  </a:cxn>
                  <a:cxn ang="0">
                    <a:pos x="T4" y="T5"/>
                  </a:cxn>
                  <a:cxn ang="0">
                    <a:pos x="T6" y="T7"/>
                  </a:cxn>
                  <a:cxn ang="0">
                    <a:pos x="T8" y="T9"/>
                  </a:cxn>
                  <a:cxn ang="0">
                    <a:pos x="T10" y="T11"/>
                  </a:cxn>
                </a:cxnLst>
                <a:rect l="0" t="0" r="r" b="b"/>
                <a:pathLst>
                  <a:path w="90" h="104">
                    <a:moveTo>
                      <a:pt x="5" y="10"/>
                    </a:moveTo>
                    <a:cubicBezTo>
                      <a:pt x="20" y="14"/>
                      <a:pt x="0" y="0"/>
                      <a:pt x="13" y="3"/>
                    </a:cubicBezTo>
                    <a:cubicBezTo>
                      <a:pt x="39" y="33"/>
                      <a:pt x="68" y="66"/>
                      <a:pt x="90" y="103"/>
                    </a:cubicBezTo>
                    <a:cubicBezTo>
                      <a:pt x="88" y="104"/>
                      <a:pt x="86" y="104"/>
                      <a:pt x="84" y="104"/>
                    </a:cubicBezTo>
                    <a:cubicBezTo>
                      <a:pt x="69" y="84"/>
                      <a:pt x="52" y="63"/>
                      <a:pt x="38" y="41"/>
                    </a:cubicBezTo>
                    <a:cubicBezTo>
                      <a:pt x="29" y="28"/>
                      <a:pt x="9" y="28"/>
                      <a:pt x="5" y="10"/>
                    </a:cubicBezTo>
                    <a:close/>
                  </a:path>
                </a:pathLst>
              </a:custGeom>
              <a:solidFill>
                <a:srgbClr val="6449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7" name="Freeform 687">
                <a:extLst>
                  <a:ext uri="{FF2B5EF4-FFF2-40B4-BE49-F238E27FC236}">
                    <a16:creationId xmlns:a16="http://schemas.microsoft.com/office/drawing/2014/main" id="{8851B3F3-5F9D-4744-B6DE-D463F321EA2D}"/>
                  </a:ext>
                </a:extLst>
              </p:cNvPr>
              <p:cNvSpPr>
                <a:spLocks/>
              </p:cNvSpPr>
              <p:nvPr/>
            </p:nvSpPr>
            <p:spPr bwMode="auto">
              <a:xfrm>
                <a:off x="1295" y="1160"/>
                <a:ext cx="48" cy="65"/>
              </a:xfrm>
              <a:custGeom>
                <a:avLst/>
                <a:gdLst>
                  <a:gd name="T0" fmla="*/ 24 w 43"/>
                  <a:gd name="T1" fmla="*/ 4 h 58"/>
                  <a:gd name="T2" fmla="*/ 32 w 43"/>
                  <a:gd name="T3" fmla="*/ 0 h 58"/>
                  <a:gd name="T4" fmla="*/ 42 w 43"/>
                  <a:gd name="T5" fmla="*/ 5 h 58"/>
                  <a:gd name="T6" fmla="*/ 39 w 43"/>
                  <a:gd name="T7" fmla="*/ 39 h 58"/>
                  <a:gd name="T8" fmla="*/ 0 w 43"/>
                  <a:gd name="T9" fmla="*/ 44 h 58"/>
                  <a:gd name="T10" fmla="*/ 12 w 43"/>
                  <a:gd name="T11" fmla="*/ 12 h 58"/>
                  <a:gd name="T12" fmla="*/ 17 w 43"/>
                  <a:gd name="T13" fmla="*/ 11 h 58"/>
                  <a:gd name="T14" fmla="*/ 23 w 43"/>
                  <a:gd name="T15" fmla="*/ 19 h 58"/>
                  <a:gd name="T16" fmla="*/ 25 w 43"/>
                  <a:gd name="T17" fmla="*/ 11 h 58"/>
                  <a:gd name="T18" fmla="*/ 24 w 43"/>
                  <a:gd name="T19" fmla="*/ 4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 h="58">
                    <a:moveTo>
                      <a:pt x="24" y="4"/>
                    </a:moveTo>
                    <a:cubicBezTo>
                      <a:pt x="26" y="1"/>
                      <a:pt x="29" y="0"/>
                      <a:pt x="32" y="0"/>
                    </a:cubicBezTo>
                    <a:cubicBezTo>
                      <a:pt x="35" y="2"/>
                      <a:pt x="40" y="1"/>
                      <a:pt x="42" y="5"/>
                    </a:cubicBezTo>
                    <a:cubicBezTo>
                      <a:pt x="43" y="16"/>
                      <a:pt x="30" y="27"/>
                      <a:pt x="39" y="39"/>
                    </a:cubicBezTo>
                    <a:cubicBezTo>
                      <a:pt x="28" y="58"/>
                      <a:pt x="13" y="45"/>
                      <a:pt x="0" y="44"/>
                    </a:cubicBezTo>
                    <a:cubicBezTo>
                      <a:pt x="14" y="37"/>
                      <a:pt x="7" y="23"/>
                      <a:pt x="12" y="12"/>
                    </a:cubicBezTo>
                    <a:cubicBezTo>
                      <a:pt x="13" y="11"/>
                      <a:pt x="15" y="11"/>
                      <a:pt x="17" y="11"/>
                    </a:cubicBezTo>
                    <a:cubicBezTo>
                      <a:pt x="20" y="14"/>
                      <a:pt x="19" y="20"/>
                      <a:pt x="23" y="19"/>
                    </a:cubicBezTo>
                    <a:cubicBezTo>
                      <a:pt x="26" y="19"/>
                      <a:pt x="25" y="14"/>
                      <a:pt x="25" y="11"/>
                    </a:cubicBezTo>
                    <a:cubicBezTo>
                      <a:pt x="24" y="9"/>
                      <a:pt x="24" y="6"/>
                      <a:pt x="24" y="4"/>
                    </a:cubicBezTo>
                    <a:close/>
                  </a:path>
                </a:pathLst>
              </a:custGeom>
              <a:solidFill>
                <a:srgbClr val="B69D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8" name="Freeform 688">
                <a:extLst>
                  <a:ext uri="{FF2B5EF4-FFF2-40B4-BE49-F238E27FC236}">
                    <a16:creationId xmlns:a16="http://schemas.microsoft.com/office/drawing/2014/main" id="{9E1CC697-5DB5-47E8-8347-707D1069835E}"/>
                  </a:ext>
                </a:extLst>
              </p:cNvPr>
              <p:cNvSpPr>
                <a:spLocks/>
              </p:cNvSpPr>
              <p:nvPr/>
            </p:nvSpPr>
            <p:spPr bwMode="auto">
              <a:xfrm>
                <a:off x="904" y="961"/>
                <a:ext cx="84" cy="100"/>
              </a:xfrm>
              <a:custGeom>
                <a:avLst/>
                <a:gdLst>
                  <a:gd name="T0" fmla="*/ 0 w 75"/>
                  <a:gd name="T1" fmla="*/ 4 h 89"/>
                  <a:gd name="T2" fmla="*/ 5 w 75"/>
                  <a:gd name="T3" fmla="*/ 0 h 89"/>
                  <a:gd name="T4" fmla="*/ 63 w 75"/>
                  <a:gd name="T5" fmla="*/ 71 h 89"/>
                  <a:gd name="T6" fmla="*/ 75 w 75"/>
                  <a:gd name="T7" fmla="*/ 80 h 89"/>
                  <a:gd name="T8" fmla="*/ 67 w 75"/>
                  <a:gd name="T9" fmla="*/ 89 h 89"/>
                  <a:gd name="T10" fmla="*/ 0 w 75"/>
                  <a:gd name="T11" fmla="*/ 4 h 89"/>
                </a:gdLst>
                <a:ahLst/>
                <a:cxnLst>
                  <a:cxn ang="0">
                    <a:pos x="T0" y="T1"/>
                  </a:cxn>
                  <a:cxn ang="0">
                    <a:pos x="T2" y="T3"/>
                  </a:cxn>
                  <a:cxn ang="0">
                    <a:pos x="T4" y="T5"/>
                  </a:cxn>
                  <a:cxn ang="0">
                    <a:pos x="T6" y="T7"/>
                  </a:cxn>
                  <a:cxn ang="0">
                    <a:pos x="T8" y="T9"/>
                  </a:cxn>
                  <a:cxn ang="0">
                    <a:pos x="T10" y="T11"/>
                  </a:cxn>
                </a:cxnLst>
                <a:rect l="0" t="0" r="r" b="b"/>
                <a:pathLst>
                  <a:path w="75" h="89">
                    <a:moveTo>
                      <a:pt x="0" y="4"/>
                    </a:moveTo>
                    <a:cubicBezTo>
                      <a:pt x="2" y="3"/>
                      <a:pt x="3" y="2"/>
                      <a:pt x="5" y="0"/>
                    </a:cubicBezTo>
                    <a:cubicBezTo>
                      <a:pt x="29" y="20"/>
                      <a:pt x="43" y="47"/>
                      <a:pt x="63" y="71"/>
                    </a:cubicBezTo>
                    <a:cubicBezTo>
                      <a:pt x="66" y="75"/>
                      <a:pt x="67" y="83"/>
                      <a:pt x="75" y="80"/>
                    </a:cubicBezTo>
                    <a:cubicBezTo>
                      <a:pt x="75" y="85"/>
                      <a:pt x="72" y="88"/>
                      <a:pt x="67" y="89"/>
                    </a:cubicBezTo>
                    <a:cubicBezTo>
                      <a:pt x="48" y="59"/>
                      <a:pt x="26" y="30"/>
                      <a:pt x="0" y="4"/>
                    </a:cubicBezTo>
                    <a:close/>
                  </a:path>
                </a:pathLst>
              </a:custGeom>
              <a:solidFill>
                <a:srgbClr val="553F3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9" name="Freeform 689">
                <a:extLst>
                  <a:ext uri="{FF2B5EF4-FFF2-40B4-BE49-F238E27FC236}">
                    <a16:creationId xmlns:a16="http://schemas.microsoft.com/office/drawing/2014/main" id="{97BA7788-F558-43E6-8400-E3F2C6070208}"/>
                  </a:ext>
                </a:extLst>
              </p:cNvPr>
              <p:cNvSpPr>
                <a:spLocks/>
              </p:cNvSpPr>
              <p:nvPr/>
            </p:nvSpPr>
            <p:spPr bwMode="auto">
              <a:xfrm>
                <a:off x="905" y="995"/>
                <a:ext cx="71" cy="85"/>
              </a:xfrm>
              <a:custGeom>
                <a:avLst/>
                <a:gdLst>
                  <a:gd name="T0" fmla="*/ 4 w 63"/>
                  <a:gd name="T1" fmla="*/ 11 h 76"/>
                  <a:gd name="T2" fmla="*/ 10 w 63"/>
                  <a:gd name="T3" fmla="*/ 7 h 76"/>
                  <a:gd name="T4" fmla="*/ 53 w 63"/>
                  <a:gd name="T5" fmla="*/ 60 h 76"/>
                  <a:gd name="T6" fmla="*/ 63 w 63"/>
                  <a:gd name="T7" fmla="*/ 70 h 76"/>
                  <a:gd name="T8" fmla="*/ 54 w 63"/>
                  <a:gd name="T9" fmla="*/ 76 h 76"/>
                  <a:gd name="T10" fmla="*/ 4 w 63"/>
                  <a:gd name="T11" fmla="*/ 11 h 76"/>
                </a:gdLst>
                <a:ahLst/>
                <a:cxnLst>
                  <a:cxn ang="0">
                    <a:pos x="T0" y="T1"/>
                  </a:cxn>
                  <a:cxn ang="0">
                    <a:pos x="T2" y="T3"/>
                  </a:cxn>
                  <a:cxn ang="0">
                    <a:pos x="T4" y="T5"/>
                  </a:cxn>
                  <a:cxn ang="0">
                    <a:pos x="T6" y="T7"/>
                  </a:cxn>
                  <a:cxn ang="0">
                    <a:pos x="T8" y="T9"/>
                  </a:cxn>
                  <a:cxn ang="0">
                    <a:pos x="T10" y="T11"/>
                  </a:cxn>
                </a:cxnLst>
                <a:rect l="0" t="0" r="r" b="b"/>
                <a:pathLst>
                  <a:path w="63" h="76">
                    <a:moveTo>
                      <a:pt x="4" y="11"/>
                    </a:moveTo>
                    <a:cubicBezTo>
                      <a:pt x="0" y="0"/>
                      <a:pt x="4" y="0"/>
                      <a:pt x="10" y="7"/>
                    </a:cubicBezTo>
                    <a:cubicBezTo>
                      <a:pt x="26" y="23"/>
                      <a:pt x="41" y="40"/>
                      <a:pt x="53" y="60"/>
                    </a:cubicBezTo>
                    <a:cubicBezTo>
                      <a:pt x="55" y="64"/>
                      <a:pt x="54" y="72"/>
                      <a:pt x="63" y="70"/>
                    </a:cubicBezTo>
                    <a:cubicBezTo>
                      <a:pt x="62" y="74"/>
                      <a:pt x="58" y="75"/>
                      <a:pt x="54" y="76"/>
                    </a:cubicBezTo>
                    <a:cubicBezTo>
                      <a:pt x="40" y="52"/>
                      <a:pt x="25" y="29"/>
                      <a:pt x="4" y="11"/>
                    </a:cubicBezTo>
                    <a:close/>
                  </a:path>
                </a:pathLst>
              </a:custGeom>
              <a:solidFill>
                <a:srgbClr val="684F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0" name="Freeform 690">
                <a:extLst>
                  <a:ext uri="{FF2B5EF4-FFF2-40B4-BE49-F238E27FC236}">
                    <a16:creationId xmlns:a16="http://schemas.microsoft.com/office/drawing/2014/main" id="{7D0495BA-8151-4592-85DF-2CD3C1EC8D55}"/>
                  </a:ext>
                </a:extLst>
              </p:cNvPr>
              <p:cNvSpPr>
                <a:spLocks/>
              </p:cNvSpPr>
              <p:nvPr/>
            </p:nvSpPr>
            <p:spPr bwMode="auto">
              <a:xfrm>
                <a:off x="1308" y="1045"/>
                <a:ext cx="43" cy="80"/>
              </a:xfrm>
              <a:custGeom>
                <a:avLst/>
                <a:gdLst>
                  <a:gd name="T0" fmla="*/ 36 w 38"/>
                  <a:gd name="T1" fmla="*/ 6 h 71"/>
                  <a:gd name="T2" fmla="*/ 36 w 38"/>
                  <a:gd name="T3" fmla="*/ 14 h 71"/>
                  <a:gd name="T4" fmla="*/ 23 w 38"/>
                  <a:gd name="T5" fmla="*/ 19 h 71"/>
                  <a:gd name="T6" fmla="*/ 0 w 38"/>
                  <a:gd name="T7" fmla="*/ 71 h 71"/>
                  <a:gd name="T8" fmla="*/ 19 w 38"/>
                  <a:gd name="T9" fmla="*/ 3 h 71"/>
                  <a:gd name="T10" fmla="*/ 36 w 38"/>
                  <a:gd name="T11" fmla="*/ 6 h 71"/>
                </a:gdLst>
                <a:ahLst/>
                <a:cxnLst>
                  <a:cxn ang="0">
                    <a:pos x="T0" y="T1"/>
                  </a:cxn>
                  <a:cxn ang="0">
                    <a:pos x="T2" y="T3"/>
                  </a:cxn>
                  <a:cxn ang="0">
                    <a:pos x="T4" y="T5"/>
                  </a:cxn>
                  <a:cxn ang="0">
                    <a:pos x="T6" y="T7"/>
                  </a:cxn>
                  <a:cxn ang="0">
                    <a:pos x="T8" y="T9"/>
                  </a:cxn>
                  <a:cxn ang="0">
                    <a:pos x="T10" y="T11"/>
                  </a:cxn>
                </a:cxnLst>
                <a:rect l="0" t="0" r="r" b="b"/>
                <a:pathLst>
                  <a:path w="38" h="71">
                    <a:moveTo>
                      <a:pt x="36" y="6"/>
                    </a:moveTo>
                    <a:cubicBezTo>
                      <a:pt x="35" y="9"/>
                      <a:pt x="38" y="17"/>
                      <a:pt x="36" y="14"/>
                    </a:cubicBezTo>
                    <a:cubicBezTo>
                      <a:pt x="25" y="2"/>
                      <a:pt x="26" y="13"/>
                      <a:pt x="23" y="19"/>
                    </a:cubicBezTo>
                    <a:cubicBezTo>
                      <a:pt x="17" y="37"/>
                      <a:pt x="10" y="54"/>
                      <a:pt x="0" y="71"/>
                    </a:cubicBezTo>
                    <a:cubicBezTo>
                      <a:pt x="6" y="48"/>
                      <a:pt x="13" y="26"/>
                      <a:pt x="19" y="3"/>
                    </a:cubicBezTo>
                    <a:cubicBezTo>
                      <a:pt x="25" y="3"/>
                      <a:pt x="31" y="0"/>
                      <a:pt x="36" y="6"/>
                    </a:cubicBezTo>
                    <a:close/>
                  </a:path>
                </a:pathLst>
              </a:custGeom>
              <a:solidFill>
                <a:srgbClr val="9675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1" name="Freeform 691">
                <a:extLst>
                  <a:ext uri="{FF2B5EF4-FFF2-40B4-BE49-F238E27FC236}">
                    <a16:creationId xmlns:a16="http://schemas.microsoft.com/office/drawing/2014/main" id="{C26E8BE3-4AF9-46AC-9A24-E84BB3023FCB}"/>
                  </a:ext>
                </a:extLst>
              </p:cNvPr>
              <p:cNvSpPr>
                <a:spLocks/>
              </p:cNvSpPr>
              <p:nvPr/>
            </p:nvSpPr>
            <p:spPr bwMode="auto">
              <a:xfrm>
                <a:off x="963" y="917"/>
                <a:ext cx="54" cy="81"/>
              </a:xfrm>
              <a:custGeom>
                <a:avLst/>
                <a:gdLst>
                  <a:gd name="T0" fmla="*/ 43 w 48"/>
                  <a:gd name="T1" fmla="*/ 72 h 72"/>
                  <a:gd name="T2" fmla="*/ 4 w 48"/>
                  <a:gd name="T3" fmla="*/ 10 h 72"/>
                  <a:gd name="T4" fmla="*/ 9 w 48"/>
                  <a:gd name="T5" fmla="*/ 4 h 72"/>
                  <a:gd name="T6" fmla="*/ 14 w 48"/>
                  <a:gd name="T7" fmla="*/ 0 h 72"/>
                  <a:gd name="T8" fmla="*/ 48 w 48"/>
                  <a:gd name="T9" fmla="*/ 68 h 72"/>
                  <a:gd name="T10" fmla="*/ 43 w 48"/>
                  <a:gd name="T11" fmla="*/ 72 h 72"/>
                </a:gdLst>
                <a:ahLst/>
                <a:cxnLst>
                  <a:cxn ang="0">
                    <a:pos x="T0" y="T1"/>
                  </a:cxn>
                  <a:cxn ang="0">
                    <a:pos x="T2" y="T3"/>
                  </a:cxn>
                  <a:cxn ang="0">
                    <a:pos x="T4" y="T5"/>
                  </a:cxn>
                  <a:cxn ang="0">
                    <a:pos x="T6" y="T7"/>
                  </a:cxn>
                  <a:cxn ang="0">
                    <a:pos x="T8" y="T9"/>
                  </a:cxn>
                  <a:cxn ang="0">
                    <a:pos x="T10" y="T11"/>
                  </a:cxn>
                </a:cxnLst>
                <a:rect l="0" t="0" r="r" b="b"/>
                <a:pathLst>
                  <a:path w="48" h="72">
                    <a:moveTo>
                      <a:pt x="43" y="72"/>
                    </a:moveTo>
                    <a:cubicBezTo>
                      <a:pt x="28" y="53"/>
                      <a:pt x="16" y="32"/>
                      <a:pt x="4" y="10"/>
                    </a:cubicBezTo>
                    <a:cubicBezTo>
                      <a:pt x="0" y="2"/>
                      <a:pt x="8" y="6"/>
                      <a:pt x="9" y="4"/>
                    </a:cubicBezTo>
                    <a:cubicBezTo>
                      <a:pt x="11" y="3"/>
                      <a:pt x="13" y="1"/>
                      <a:pt x="14" y="0"/>
                    </a:cubicBezTo>
                    <a:cubicBezTo>
                      <a:pt x="16" y="27"/>
                      <a:pt x="33" y="47"/>
                      <a:pt x="48" y="68"/>
                    </a:cubicBezTo>
                    <a:cubicBezTo>
                      <a:pt x="46" y="69"/>
                      <a:pt x="45" y="71"/>
                      <a:pt x="43" y="72"/>
                    </a:cubicBezTo>
                    <a:close/>
                  </a:path>
                </a:pathLst>
              </a:custGeom>
              <a:solidFill>
                <a:srgbClr val="654F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2" name="Freeform 692">
                <a:extLst>
                  <a:ext uri="{FF2B5EF4-FFF2-40B4-BE49-F238E27FC236}">
                    <a16:creationId xmlns:a16="http://schemas.microsoft.com/office/drawing/2014/main" id="{1A9E972F-CEE5-4474-A222-A1C463E7CCB7}"/>
                  </a:ext>
                </a:extLst>
              </p:cNvPr>
              <p:cNvSpPr>
                <a:spLocks/>
              </p:cNvSpPr>
              <p:nvPr/>
            </p:nvSpPr>
            <p:spPr bwMode="auto">
              <a:xfrm>
                <a:off x="1389" y="1228"/>
                <a:ext cx="21" cy="53"/>
              </a:xfrm>
              <a:custGeom>
                <a:avLst/>
                <a:gdLst>
                  <a:gd name="T0" fmla="*/ 0 w 19"/>
                  <a:gd name="T1" fmla="*/ 47 h 47"/>
                  <a:gd name="T2" fmla="*/ 3 w 19"/>
                  <a:gd name="T3" fmla="*/ 3 h 47"/>
                  <a:gd name="T4" fmla="*/ 8 w 19"/>
                  <a:gd name="T5" fmla="*/ 0 h 47"/>
                  <a:gd name="T6" fmla="*/ 0 w 19"/>
                  <a:gd name="T7" fmla="*/ 47 h 47"/>
                </a:gdLst>
                <a:ahLst/>
                <a:cxnLst>
                  <a:cxn ang="0">
                    <a:pos x="T0" y="T1"/>
                  </a:cxn>
                  <a:cxn ang="0">
                    <a:pos x="T2" y="T3"/>
                  </a:cxn>
                  <a:cxn ang="0">
                    <a:pos x="T4" y="T5"/>
                  </a:cxn>
                  <a:cxn ang="0">
                    <a:pos x="T6" y="T7"/>
                  </a:cxn>
                </a:cxnLst>
                <a:rect l="0" t="0" r="r" b="b"/>
                <a:pathLst>
                  <a:path w="19" h="47">
                    <a:moveTo>
                      <a:pt x="0" y="47"/>
                    </a:moveTo>
                    <a:cubicBezTo>
                      <a:pt x="1" y="32"/>
                      <a:pt x="2" y="17"/>
                      <a:pt x="3" y="3"/>
                    </a:cubicBezTo>
                    <a:cubicBezTo>
                      <a:pt x="5" y="2"/>
                      <a:pt x="7" y="1"/>
                      <a:pt x="8" y="0"/>
                    </a:cubicBezTo>
                    <a:cubicBezTo>
                      <a:pt x="19" y="13"/>
                      <a:pt x="14" y="39"/>
                      <a:pt x="0" y="47"/>
                    </a:cubicBezTo>
                    <a:close/>
                  </a:path>
                </a:pathLst>
              </a:custGeom>
              <a:solidFill>
                <a:srgbClr val="F3DAB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3" name="Freeform 693">
                <a:extLst>
                  <a:ext uri="{FF2B5EF4-FFF2-40B4-BE49-F238E27FC236}">
                    <a16:creationId xmlns:a16="http://schemas.microsoft.com/office/drawing/2014/main" id="{AA8A9246-7BC8-44F1-BAFE-C9788316B521}"/>
                  </a:ext>
                </a:extLst>
              </p:cNvPr>
              <p:cNvSpPr>
                <a:spLocks/>
              </p:cNvSpPr>
              <p:nvPr/>
            </p:nvSpPr>
            <p:spPr bwMode="auto">
              <a:xfrm>
                <a:off x="1245" y="1059"/>
                <a:ext cx="27" cy="67"/>
              </a:xfrm>
              <a:custGeom>
                <a:avLst/>
                <a:gdLst>
                  <a:gd name="T0" fmla="*/ 24 w 24"/>
                  <a:gd name="T1" fmla="*/ 5 h 60"/>
                  <a:gd name="T2" fmla="*/ 0 w 24"/>
                  <a:gd name="T3" fmla="*/ 60 h 60"/>
                  <a:gd name="T4" fmla="*/ 16 w 24"/>
                  <a:gd name="T5" fmla="*/ 6 h 60"/>
                  <a:gd name="T6" fmla="*/ 24 w 24"/>
                  <a:gd name="T7" fmla="*/ 5 h 60"/>
                </a:gdLst>
                <a:ahLst/>
                <a:cxnLst>
                  <a:cxn ang="0">
                    <a:pos x="T0" y="T1"/>
                  </a:cxn>
                  <a:cxn ang="0">
                    <a:pos x="T2" y="T3"/>
                  </a:cxn>
                  <a:cxn ang="0">
                    <a:pos x="T4" y="T5"/>
                  </a:cxn>
                  <a:cxn ang="0">
                    <a:pos x="T6" y="T7"/>
                  </a:cxn>
                </a:cxnLst>
                <a:rect l="0" t="0" r="r" b="b"/>
                <a:pathLst>
                  <a:path w="24" h="60">
                    <a:moveTo>
                      <a:pt x="24" y="5"/>
                    </a:moveTo>
                    <a:cubicBezTo>
                      <a:pt x="18" y="25"/>
                      <a:pt x="13" y="44"/>
                      <a:pt x="0" y="60"/>
                    </a:cubicBezTo>
                    <a:cubicBezTo>
                      <a:pt x="5" y="42"/>
                      <a:pt x="11" y="24"/>
                      <a:pt x="16" y="6"/>
                    </a:cubicBezTo>
                    <a:cubicBezTo>
                      <a:pt x="18" y="0"/>
                      <a:pt x="21" y="6"/>
                      <a:pt x="24" y="5"/>
                    </a:cubicBezTo>
                    <a:close/>
                  </a:path>
                </a:pathLst>
              </a:custGeom>
              <a:solidFill>
                <a:srgbClr val="937B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4" name="Freeform 694">
                <a:extLst>
                  <a:ext uri="{FF2B5EF4-FFF2-40B4-BE49-F238E27FC236}">
                    <a16:creationId xmlns:a16="http://schemas.microsoft.com/office/drawing/2014/main" id="{B9F0C18B-7DA1-4DC4-869E-0DC990D45953}"/>
                  </a:ext>
                </a:extLst>
              </p:cNvPr>
              <p:cNvSpPr>
                <a:spLocks/>
              </p:cNvSpPr>
              <p:nvPr/>
            </p:nvSpPr>
            <p:spPr bwMode="auto">
              <a:xfrm>
                <a:off x="1376" y="1126"/>
                <a:ext cx="21" cy="61"/>
              </a:xfrm>
              <a:custGeom>
                <a:avLst/>
                <a:gdLst>
                  <a:gd name="T0" fmla="*/ 1 w 19"/>
                  <a:gd name="T1" fmla="*/ 54 h 54"/>
                  <a:gd name="T2" fmla="*/ 13 w 19"/>
                  <a:gd name="T3" fmla="*/ 0 h 54"/>
                  <a:gd name="T4" fmla="*/ 13 w 19"/>
                  <a:gd name="T5" fmla="*/ 25 h 54"/>
                  <a:gd name="T6" fmla="*/ 11 w 19"/>
                  <a:gd name="T7" fmla="*/ 45 h 54"/>
                  <a:gd name="T8" fmla="*/ 1 w 19"/>
                  <a:gd name="T9" fmla="*/ 54 h 54"/>
                </a:gdLst>
                <a:ahLst/>
                <a:cxnLst>
                  <a:cxn ang="0">
                    <a:pos x="T0" y="T1"/>
                  </a:cxn>
                  <a:cxn ang="0">
                    <a:pos x="T2" y="T3"/>
                  </a:cxn>
                  <a:cxn ang="0">
                    <a:pos x="T4" y="T5"/>
                  </a:cxn>
                  <a:cxn ang="0">
                    <a:pos x="T6" y="T7"/>
                  </a:cxn>
                  <a:cxn ang="0">
                    <a:pos x="T8" y="T9"/>
                  </a:cxn>
                </a:cxnLst>
                <a:rect l="0" t="0" r="r" b="b"/>
                <a:pathLst>
                  <a:path w="19" h="54">
                    <a:moveTo>
                      <a:pt x="1" y="54"/>
                    </a:moveTo>
                    <a:cubicBezTo>
                      <a:pt x="0" y="35"/>
                      <a:pt x="12" y="19"/>
                      <a:pt x="13" y="0"/>
                    </a:cubicBezTo>
                    <a:cubicBezTo>
                      <a:pt x="19" y="9"/>
                      <a:pt x="15" y="17"/>
                      <a:pt x="13" y="25"/>
                    </a:cubicBezTo>
                    <a:cubicBezTo>
                      <a:pt x="12" y="32"/>
                      <a:pt x="4" y="38"/>
                      <a:pt x="11" y="45"/>
                    </a:cubicBezTo>
                    <a:cubicBezTo>
                      <a:pt x="10" y="51"/>
                      <a:pt x="5" y="52"/>
                      <a:pt x="1" y="54"/>
                    </a:cubicBezTo>
                    <a:close/>
                  </a:path>
                </a:pathLst>
              </a:custGeom>
              <a:solidFill>
                <a:srgbClr val="91766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5" name="Freeform 695">
                <a:extLst>
                  <a:ext uri="{FF2B5EF4-FFF2-40B4-BE49-F238E27FC236}">
                    <a16:creationId xmlns:a16="http://schemas.microsoft.com/office/drawing/2014/main" id="{3F395887-4D96-4189-B781-AADA44160EF1}"/>
                  </a:ext>
                </a:extLst>
              </p:cNvPr>
              <p:cNvSpPr>
                <a:spLocks/>
              </p:cNvSpPr>
              <p:nvPr/>
            </p:nvSpPr>
            <p:spPr bwMode="auto">
              <a:xfrm>
                <a:off x="1216" y="1251"/>
                <a:ext cx="24" cy="43"/>
              </a:xfrm>
              <a:custGeom>
                <a:avLst/>
                <a:gdLst>
                  <a:gd name="T0" fmla="*/ 21 w 21"/>
                  <a:gd name="T1" fmla="*/ 0 h 38"/>
                  <a:gd name="T2" fmla="*/ 4 w 21"/>
                  <a:gd name="T3" fmla="*/ 38 h 38"/>
                  <a:gd name="T4" fmla="*/ 11 w 21"/>
                  <a:gd name="T5" fmla="*/ 0 h 38"/>
                  <a:gd name="T6" fmla="*/ 21 w 21"/>
                  <a:gd name="T7" fmla="*/ 0 h 38"/>
                </a:gdLst>
                <a:ahLst/>
                <a:cxnLst>
                  <a:cxn ang="0">
                    <a:pos x="T0" y="T1"/>
                  </a:cxn>
                  <a:cxn ang="0">
                    <a:pos x="T2" y="T3"/>
                  </a:cxn>
                  <a:cxn ang="0">
                    <a:pos x="T4" y="T5"/>
                  </a:cxn>
                  <a:cxn ang="0">
                    <a:pos x="T6" y="T7"/>
                  </a:cxn>
                </a:cxnLst>
                <a:rect l="0" t="0" r="r" b="b"/>
                <a:pathLst>
                  <a:path w="21" h="38">
                    <a:moveTo>
                      <a:pt x="21" y="0"/>
                    </a:moveTo>
                    <a:cubicBezTo>
                      <a:pt x="16" y="12"/>
                      <a:pt x="10" y="24"/>
                      <a:pt x="4" y="38"/>
                    </a:cubicBezTo>
                    <a:cubicBezTo>
                      <a:pt x="0" y="22"/>
                      <a:pt x="10" y="12"/>
                      <a:pt x="11" y="0"/>
                    </a:cubicBezTo>
                    <a:cubicBezTo>
                      <a:pt x="14" y="0"/>
                      <a:pt x="18" y="0"/>
                      <a:pt x="21" y="0"/>
                    </a:cubicBezTo>
                    <a:close/>
                  </a:path>
                </a:pathLst>
              </a:custGeom>
              <a:solidFill>
                <a:srgbClr val="E8D5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6" name="Freeform 696">
                <a:extLst>
                  <a:ext uri="{FF2B5EF4-FFF2-40B4-BE49-F238E27FC236}">
                    <a16:creationId xmlns:a16="http://schemas.microsoft.com/office/drawing/2014/main" id="{D5478F81-C606-405F-B5A4-FF04978175BF}"/>
                  </a:ext>
                </a:extLst>
              </p:cNvPr>
              <p:cNvSpPr>
                <a:spLocks/>
              </p:cNvSpPr>
              <p:nvPr/>
            </p:nvSpPr>
            <p:spPr bwMode="auto">
              <a:xfrm>
                <a:off x="1327" y="1159"/>
                <a:ext cx="22" cy="59"/>
              </a:xfrm>
              <a:custGeom>
                <a:avLst/>
                <a:gdLst>
                  <a:gd name="T0" fmla="*/ 10 w 19"/>
                  <a:gd name="T1" fmla="*/ 40 h 53"/>
                  <a:gd name="T2" fmla="*/ 2 w 19"/>
                  <a:gd name="T3" fmla="*/ 38 h 53"/>
                  <a:gd name="T4" fmla="*/ 11 w 19"/>
                  <a:gd name="T5" fmla="*/ 4 h 53"/>
                  <a:gd name="T6" fmla="*/ 15 w 19"/>
                  <a:gd name="T7" fmla="*/ 1 h 53"/>
                  <a:gd name="T8" fmla="*/ 16 w 19"/>
                  <a:gd name="T9" fmla="*/ 14 h 53"/>
                  <a:gd name="T10" fmla="*/ 10 w 19"/>
                  <a:gd name="T11" fmla="*/ 40 h 53"/>
                </a:gdLst>
                <a:ahLst/>
                <a:cxnLst>
                  <a:cxn ang="0">
                    <a:pos x="T0" y="T1"/>
                  </a:cxn>
                  <a:cxn ang="0">
                    <a:pos x="T2" y="T3"/>
                  </a:cxn>
                  <a:cxn ang="0">
                    <a:pos x="T4" y="T5"/>
                  </a:cxn>
                  <a:cxn ang="0">
                    <a:pos x="T6" y="T7"/>
                  </a:cxn>
                  <a:cxn ang="0">
                    <a:pos x="T8" y="T9"/>
                  </a:cxn>
                  <a:cxn ang="0">
                    <a:pos x="T10" y="T11"/>
                  </a:cxn>
                </a:cxnLst>
                <a:rect l="0" t="0" r="r" b="b"/>
                <a:pathLst>
                  <a:path w="19" h="53">
                    <a:moveTo>
                      <a:pt x="10" y="40"/>
                    </a:moveTo>
                    <a:cubicBezTo>
                      <a:pt x="7" y="40"/>
                      <a:pt x="0" y="53"/>
                      <a:pt x="2" y="38"/>
                    </a:cubicBezTo>
                    <a:cubicBezTo>
                      <a:pt x="4" y="27"/>
                      <a:pt x="8" y="16"/>
                      <a:pt x="11" y="4"/>
                    </a:cubicBezTo>
                    <a:cubicBezTo>
                      <a:pt x="10" y="1"/>
                      <a:pt x="11" y="0"/>
                      <a:pt x="15" y="1"/>
                    </a:cubicBezTo>
                    <a:cubicBezTo>
                      <a:pt x="19" y="5"/>
                      <a:pt x="13" y="10"/>
                      <a:pt x="16" y="14"/>
                    </a:cubicBezTo>
                    <a:cubicBezTo>
                      <a:pt x="9" y="22"/>
                      <a:pt x="14" y="32"/>
                      <a:pt x="10" y="40"/>
                    </a:cubicBezTo>
                    <a:close/>
                  </a:path>
                </a:pathLst>
              </a:custGeom>
              <a:solidFill>
                <a:srgbClr val="F0E2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7" name="Freeform 697">
                <a:extLst>
                  <a:ext uri="{FF2B5EF4-FFF2-40B4-BE49-F238E27FC236}">
                    <a16:creationId xmlns:a16="http://schemas.microsoft.com/office/drawing/2014/main" id="{73F56812-0E89-4429-95AC-F20B20B88AA4}"/>
                  </a:ext>
                </a:extLst>
              </p:cNvPr>
              <p:cNvSpPr>
                <a:spLocks/>
              </p:cNvSpPr>
              <p:nvPr/>
            </p:nvSpPr>
            <p:spPr bwMode="auto">
              <a:xfrm>
                <a:off x="1421" y="971"/>
                <a:ext cx="18" cy="42"/>
              </a:xfrm>
              <a:custGeom>
                <a:avLst/>
                <a:gdLst>
                  <a:gd name="T0" fmla="*/ 16 w 16"/>
                  <a:gd name="T1" fmla="*/ 0 h 37"/>
                  <a:gd name="T2" fmla="*/ 4 w 16"/>
                  <a:gd name="T3" fmla="*/ 36 h 37"/>
                  <a:gd name="T4" fmla="*/ 0 w 16"/>
                  <a:gd name="T5" fmla="*/ 37 h 37"/>
                  <a:gd name="T6" fmla="*/ 16 w 16"/>
                  <a:gd name="T7" fmla="*/ 0 h 37"/>
                </a:gdLst>
                <a:ahLst/>
                <a:cxnLst>
                  <a:cxn ang="0">
                    <a:pos x="T0" y="T1"/>
                  </a:cxn>
                  <a:cxn ang="0">
                    <a:pos x="T2" y="T3"/>
                  </a:cxn>
                  <a:cxn ang="0">
                    <a:pos x="T4" y="T5"/>
                  </a:cxn>
                  <a:cxn ang="0">
                    <a:pos x="T6" y="T7"/>
                  </a:cxn>
                </a:cxnLst>
                <a:rect l="0" t="0" r="r" b="b"/>
                <a:pathLst>
                  <a:path w="16" h="37">
                    <a:moveTo>
                      <a:pt x="16" y="0"/>
                    </a:moveTo>
                    <a:cubicBezTo>
                      <a:pt x="15" y="13"/>
                      <a:pt x="12" y="26"/>
                      <a:pt x="4" y="36"/>
                    </a:cubicBezTo>
                    <a:cubicBezTo>
                      <a:pt x="3" y="36"/>
                      <a:pt x="1" y="36"/>
                      <a:pt x="0" y="37"/>
                    </a:cubicBezTo>
                    <a:cubicBezTo>
                      <a:pt x="2" y="23"/>
                      <a:pt x="6" y="10"/>
                      <a:pt x="16" y="0"/>
                    </a:cubicBezTo>
                    <a:close/>
                  </a:path>
                </a:pathLst>
              </a:custGeom>
              <a:solidFill>
                <a:srgbClr val="89654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8" name="Freeform 698">
                <a:extLst>
                  <a:ext uri="{FF2B5EF4-FFF2-40B4-BE49-F238E27FC236}">
                    <a16:creationId xmlns:a16="http://schemas.microsoft.com/office/drawing/2014/main" id="{E6DB24B5-66B6-4A65-9F13-0C7D4DB6541E}"/>
                  </a:ext>
                </a:extLst>
              </p:cNvPr>
              <p:cNvSpPr>
                <a:spLocks/>
              </p:cNvSpPr>
              <p:nvPr/>
            </p:nvSpPr>
            <p:spPr bwMode="auto">
              <a:xfrm>
                <a:off x="2243" y="4200"/>
                <a:ext cx="117" cy="44"/>
              </a:xfrm>
              <a:custGeom>
                <a:avLst/>
                <a:gdLst>
                  <a:gd name="T0" fmla="*/ 104 w 104"/>
                  <a:gd name="T1" fmla="*/ 22 h 39"/>
                  <a:gd name="T2" fmla="*/ 102 w 104"/>
                  <a:gd name="T3" fmla="*/ 31 h 39"/>
                  <a:gd name="T4" fmla="*/ 39 w 104"/>
                  <a:gd name="T5" fmla="*/ 20 h 39"/>
                  <a:gd name="T6" fmla="*/ 29 w 104"/>
                  <a:gd name="T7" fmla="*/ 21 h 39"/>
                  <a:gd name="T8" fmla="*/ 3 w 104"/>
                  <a:gd name="T9" fmla="*/ 27 h 39"/>
                  <a:gd name="T10" fmla="*/ 0 w 104"/>
                  <a:gd name="T11" fmla="*/ 22 h 39"/>
                  <a:gd name="T12" fmla="*/ 104 w 104"/>
                  <a:gd name="T13" fmla="*/ 22 h 39"/>
                </a:gdLst>
                <a:ahLst/>
                <a:cxnLst>
                  <a:cxn ang="0">
                    <a:pos x="T0" y="T1"/>
                  </a:cxn>
                  <a:cxn ang="0">
                    <a:pos x="T2" y="T3"/>
                  </a:cxn>
                  <a:cxn ang="0">
                    <a:pos x="T4" y="T5"/>
                  </a:cxn>
                  <a:cxn ang="0">
                    <a:pos x="T6" y="T7"/>
                  </a:cxn>
                  <a:cxn ang="0">
                    <a:pos x="T8" y="T9"/>
                  </a:cxn>
                  <a:cxn ang="0">
                    <a:pos x="T10" y="T11"/>
                  </a:cxn>
                  <a:cxn ang="0">
                    <a:pos x="T12" y="T13"/>
                  </a:cxn>
                </a:cxnLst>
                <a:rect l="0" t="0" r="r" b="b"/>
                <a:pathLst>
                  <a:path w="104" h="39">
                    <a:moveTo>
                      <a:pt x="104" y="22"/>
                    </a:moveTo>
                    <a:cubicBezTo>
                      <a:pt x="103" y="25"/>
                      <a:pt x="103" y="28"/>
                      <a:pt x="102" y="31"/>
                    </a:cubicBezTo>
                    <a:cubicBezTo>
                      <a:pt x="83" y="18"/>
                      <a:pt x="58" y="39"/>
                      <a:pt x="39" y="20"/>
                    </a:cubicBezTo>
                    <a:cubicBezTo>
                      <a:pt x="36" y="17"/>
                      <a:pt x="32" y="18"/>
                      <a:pt x="29" y="21"/>
                    </a:cubicBezTo>
                    <a:cubicBezTo>
                      <a:pt x="22" y="30"/>
                      <a:pt x="11" y="20"/>
                      <a:pt x="3" y="27"/>
                    </a:cubicBezTo>
                    <a:cubicBezTo>
                      <a:pt x="2" y="25"/>
                      <a:pt x="1" y="23"/>
                      <a:pt x="0" y="22"/>
                    </a:cubicBezTo>
                    <a:cubicBezTo>
                      <a:pt x="35" y="9"/>
                      <a:pt x="69" y="0"/>
                      <a:pt x="104" y="22"/>
                    </a:cubicBezTo>
                    <a:close/>
                  </a:path>
                </a:pathLst>
              </a:custGeom>
              <a:solidFill>
                <a:srgbClr val="76B3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9" name="Freeform 699">
                <a:extLst>
                  <a:ext uri="{FF2B5EF4-FFF2-40B4-BE49-F238E27FC236}">
                    <a16:creationId xmlns:a16="http://schemas.microsoft.com/office/drawing/2014/main" id="{FB0F5C8C-B415-4F2B-9281-9687570BF5D1}"/>
                  </a:ext>
                </a:extLst>
              </p:cNvPr>
              <p:cNvSpPr>
                <a:spLocks/>
              </p:cNvSpPr>
              <p:nvPr/>
            </p:nvSpPr>
            <p:spPr bwMode="auto">
              <a:xfrm>
                <a:off x="1448" y="4177"/>
                <a:ext cx="116" cy="31"/>
              </a:xfrm>
              <a:custGeom>
                <a:avLst/>
                <a:gdLst>
                  <a:gd name="T0" fmla="*/ 0 w 104"/>
                  <a:gd name="T1" fmla="*/ 26 h 27"/>
                  <a:gd name="T2" fmla="*/ 29 w 104"/>
                  <a:gd name="T3" fmla="*/ 17 h 27"/>
                  <a:gd name="T4" fmla="*/ 40 w 104"/>
                  <a:gd name="T5" fmla="*/ 16 h 27"/>
                  <a:gd name="T6" fmla="*/ 99 w 104"/>
                  <a:gd name="T7" fmla="*/ 4 h 27"/>
                  <a:gd name="T8" fmla="*/ 104 w 104"/>
                  <a:gd name="T9" fmla="*/ 15 h 27"/>
                  <a:gd name="T10" fmla="*/ 0 w 104"/>
                  <a:gd name="T11" fmla="*/ 26 h 27"/>
                </a:gdLst>
                <a:ahLst/>
                <a:cxnLst>
                  <a:cxn ang="0">
                    <a:pos x="T0" y="T1"/>
                  </a:cxn>
                  <a:cxn ang="0">
                    <a:pos x="T2" y="T3"/>
                  </a:cxn>
                  <a:cxn ang="0">
                    <a:pos x="T4" y="T5"/>
                  </a:cxn>
                  <a:cxn ang="0">
                    <a:pos x="T6" y="T7"/>
                  </a:cxn>
                  <a:cxn ang="0">
                    <a:pos x="T8" y="T9"/>
                  </a:cxn>
                  <a:cxn ang="0">
                    <a:pos x="T10" y="T11"/>
                  </a:cxn>
                </a:cxnLst>
                <a:rect l="0" t="0" r="r" b="b"/>
                <a:pathLst>
                  <a:path w="104" h="27">
                    <a:moveTo>
                      <a:pt x="0" y="26"/>
                    </a:moveTo>
                    <a:cubicBezTo>
                      <a:pt x="8" y="16"/>
                      <a:pt x="16" y="11"/>
                      <a:pt x="29" y="17"/>
                    </a:cubicBezTo>
                    <a:cubicBezTo>
                      <a:pt x="32" y="19"/>
                      <a:pt x="38" y="18"/>
                      <a:pt x="40" y="16"/>
                    </a:cubicBezTo>
                    <a:cubicBezTo>
                      <a:pt x="57" y="0"/>
                      <a:pt x="81" y="14"/>
                      <a:pt x="99" y="4"/>
                    </a:cubicBezTo>
                    <a:cubicBezTo>
                      <a:pt x="104" y="2"/>
                      <a:pt x="103" y="10"/>
                      <a:pt x="104" y="15"/>
                    </a:cubicBezTo>
                    <a:cubicBezTo>
                      <a:pt x="70" y="27"/>
                      <a:pt x="34" y="20"/>
                      <a:pt x="0" y="26"/>
                    </a:cubicBezTo>
                    <a:close/>
                  </a:path>
                </a:pathLst>
              </a:custGeom>
              <a:solidFill>
                <a:srgbClr val="97C6D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0" name="Freeform 700">
                <a:extLst>
                  <a:ext uri="{FF2B5EF4-FFF2-40B4-BE49-F238E27FC236}">
                    <a16:creationId xmlns:a16="http://schemas.microsoft.com/office/drawing/2014/main" id="{F1466043-3834-4FB3-AA16-CFF34B4AF1F5}"/>
                  </a:ext>
                </a:extLst>
              </p:cNvPr>
              <p:cNvSpPr>
                <a:spLocks/>
              </p:cNvSpPr>
              <p:nvPr/>
            </p:nvSpPr>
            <p:spPr bwMode="auto">
              <a:xfrm>
                <a:off x="1432" y="4248"/>
                <a:ext cx="55" cy="32"/>
              </a:xfrm>
              <a:custGeom>
                <a:avLst/>
                <a:gdLst>
                  <a:gd name="T0" fmla="*/ 30 w 49"/>
                  <a:gd name="T1" fmla="*/ 0 h 28"/>
                  <a:gd name="T2" fmla="*/ 34 w 49"/>
                  <a:gd name="T3" fmla="*/ 8 h 28"/>
                  <a:gd name="T4" fmla="*/ 41 w 49"/>
                  <a:gd name="T5" fmla="*/ 23 h 28"/>
                  <a:gd name="T6" fmla="*/ 27 w 49"/>
                  <a:gd name="T7" fmla="*/ 17 h 28"/>
                  <a:gd name="T8" fmla="*/ 0 w 49"/>
                  <a:gd name="T9" fmla="*/ 20 h 28"/>
                  <a:gd name="T10" fmla="*/ 14 w 49"/>
                  <a:gd name="T11" fmla="*/ 3 h 28"/>
                  <a:gd name="T12" fmla="*/ 30 w 49"/>
                  <a:gd name="T13" fmla="*/ 0 h 28"/>
                </a:gdLst>
                <a:ahLst/>
                <a:cxnLst>
                  <a:cxn ang="0">
                    <a:pos x="T0" y="T1"/>
                  </a:cxn>
                  <a:cxn ang="0">
                    <a:pos x="T2" y="T3"/>
                  </a:cxn>
                  <a:cxn ang="0">
                    <a:pos x="T4" y="T5"/>
                  </a:cxn>
                  <a:cxn ang="0">
                    <a:pos x="T6" y="T7"/>
                  </a:cxn>
                  <a:cxn ang="0">
                    <a:pos x="T8" y="T9"/>
                  </a:cxn>
                  <a:cxn ang="0">
                    <a:pos x="T10" y="T11"/>
                  </a:cxn>
                  <a:cxn ang="0">
                    <a:pos x="T12" y="T13"/>
                  </a:cxn>
                </a:cxnLst>
                <a:rect l="0" t="0" r="r" b="b"/>
                <a:pathLst>
                  <a:path w="49" h="28">
                    <a:moveTo>
                      <a:pt x="30" y="0"/>
                    </a:moveTo>
                    <a:cubicBezTo>
                      <a:pt x="31" y="3"/>
                      <a:pt x="34" y="6"/>
                      <a:pt x="34" y="8"/>
                    </a:cubicBezTo>
                    <a:cubicBezTo>
                      <a:pt x="33" y="16"/>
                      <a:pt x="49" y="14"/>
                      <a:pt x="41" y="23"/>
                    </a:cubicBezTo>
                    <a:cubicBezTo>
                      <a:pt x="36" y="28"/>
                      <a:pt x="32" y="19"/>
                      <a:pt x="27" y="17"/>
                    </a:cubicBezTo>
                    <a:cubicBezTo>
                      <a:pt x="17" y="12"/>
                      <a:pt x="9" y="21"/>
                      <a:pt x="0" y="20"/>
                    </a:cubicBezTo>
                    <a:cubicBezTo>
                      <a:pt x="0" y="10"/>
                      <a:pt x="13" y="11"/>
                      <a:pt x="14" y="3"/>
                    </a:cubicBezTo>
                    <a:cubicBezTo>
                      <a:pt x="19" y="2"/>
                      <a:pt x="25" y="1"/>
                      <a:pt x="30" y="0"/>
                    </a:cubicBezTo>
                    <a:close/>
                  </a:path>
                </a:pathLst>
              </a:custGeom>
              <a:solidFill>
                <a:srgbClr val="76B3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1" name="Freeform 701">
                <a:extLst>
                  <a:ext uri="{FF2B5EF4-FFF2-40B4-BE49-F238E27FC236}">
                    <a16:creationId xmlns:a16="http://schemas.microsoft.com/office/drawing/2014/main" id="{563999D9-A6C7-439E-8F63-B96A19B99D01}"/>
                  </a:ext>
                </a:extLst>
              </p:cNvPr>
              <p:cNvSpPr>
                <a:spLocks/>
              </p:cNvSpPr>
              <p:nvPr/>
            </p:nvSpPr>
            <p:spPr bwMode="auto">
              <a:xfrm>
                <a:off x="1003" y="4184"/>
                <a:ext cx="35" cy="30"/>
              </a:xfrm>
              <a:custGeom>
                <a:avLst/>
                <a:gdLst>
                  <a:gd name="T0" fmla="*/ 0 w 32"/>
                  <a:gd name="T1" fmla="*/ 16 h 27"/>
                  <a:gd name="T2" fmla="*/ 32 w 32"/>
                  <a:gd name="T3" fmla="*/ 12 h 27"/>
                  <a:gd name="T4" fmla="*/ 0 w 32"/>
                  <a:gd name="T5" fmla="*/ 16 h 27"/>
                </a:gdLst>
                <a:ahLst/>
                <a:cxnLst>
                  <a:cxn ang="0">
                    <a:pos x="T0" y="T1"/>
                  </a:cxn>
                  <a:cxn ang="0">
                    <a:pos x="T2" y="T3"/>
                  </a:cxn>
                  <a:cxn ang="0">
                    <a:pos x="T4" y="T5"/>
                  </a:cxn>
                </a:cxnLst>
                <a:rect l="0" t="0" r="r" b="b"/>
                <a:pathLst>
                  <a:path w="32" h="27">
                    <a:moveTo>
                      <a:pt x="0" y="16"/>
                    </a:moveTo>
                    <a:cubicBezTo>
                      <a:pt x="10" y="13"/>
                      <a:pt x="20" y="0"/>
                      <a:pt x="32" y="12"/>
                    </a:cubicBezTo>
                    <a:cubicBezTo>
                      <a:pt x="23" y="27"/>
                      <a:pt x="11" y="16"/>
                      <a:pt x="0" y="16"/>
                    </a:cubicBezTo>
                    <a:close/>
                  </a:path>
                </a:pathLst>
              </a:custGeom>
              <a:solidFill>
                <a:srgbClr val="A1CC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2" name="Freeform 702">
                <a:extLst>
                  <a:ext uri="{FF2B5EF4-FFF2-40B4-BE49-F238E27FC236}">
                    <a16:creationId xmlns:a16="http://schemas.microsoft.com/office/drawing/2014/main" id="{122E8F04-25AC-4D22-9407-4E052288EFFC}"/>
                  </a:ext>
                </a:extLst>
              </p:cNvPr>
              <p:cNvSpPr>
                <a:spLocks/>
              </p:cNvSpPr>
              <p:nvPr/>
            </p:nvSpPr>
            <p:spPr bwMode="auto">
              <a:xfrm>
                <a:off x="1875" y="3953"/>
                <a:ext cx="169" cy="56"/>
              </a:xfrm>
              <a:custGeom>
                <a:avLst/>
                <a:gdLst>
                  <a:gd name="T0" fmla="*/ 0 w 151"/>
                  <a:gd name="T1" fmla="*/ 6 h 50"/>
                  <a:gd name="T2" fmla="*/ 113 w 151"/>
                  <a:gd name="T3" fmla="*/ 6 h 50"/>
                  <a:gd name="T4" fmla="*/ 124 w 151"/>
                  <a:gd name="T5" fmla="*/ 24 h 50"/>
                  <a:gd name="T6" fmla="*/ 136 w 151"/>
                  <a:gd name="T7" fmla="*/ 30 h 50"/>
                  <a:gd name="T8" fmla="*/ 151 w 151"/>
                  <a:gd name="T9" fmla="*/ 47 h 50"/>
                  <a:gd name="T10" fmla="*/ 136 w 151"/>
                  <a:gd name="T11" fmla="*/ 50 h 50"/>
                  <a:gd name="T12" fmla="*/ 64 w 151"/>
                  <a:gd name="T13" fmla="*/ 43 h 50"/>
                  <a:gd name="T14" fmla="*/ 46 w 151"/>
                  <a:gd name="T15" fmla="*/ 35 h 50"/>
                  <a:gd name="T16" fmla="*/ 74 w 151"/>
                  <a:gd name="T17" fmla="*/ 36 h 50"/>
                  <a:gd name="T18" fmla="*/ 81 w 151"/>
                  <a:gd name="T19" fmla="*/ 36 h 50"/>
                  <a:gd name="T20" fmla="*/ 98 w 151"/>
                  <a:gd name="T21" fmla="*/ 39 h 50"/>
                  <a:gd name="T22" fmla="*/ 100 w 151"/>
                  <a:gd name="T23" fmla="*/ 28 h 50"/>
                  <a:gd name="T24" fmla="*/ 89 w 151"/>
                  <a:gd name="T25" fmla="*/ 11 h 50"/>
                  <a:gd name="T26" fmla="*/ 56 w 151"/>
                  <a:gd name="T27" fmla="*/ 15 h 50"/>
                  <a:gd name="T28" fmla="*/ 7 w 151"/>
                  <a:gd name="T29" fmla="*/ 21 h 50"/>
                  <a:gd name="T30" fmla="*/ 0 w 151"/>
                  <a:gd name="T31" fmla="*/ 6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1" h="50">
                    <a:moveTo>
                      <a:pt x="0" y="6"/>
                    </a:moveTo>
                    <a:cubicBezTo>
                      <a:pt x="38" y="0"/>
                      <a:pt x="75" y="4"/>
                      <a:pt x="113" y="6"/>
                    </a:cubicBezTo>
                    <a:cubicBezTo>
                      <a:pt x="108" y="17"/>
                      <a:pt x="108" y="26"/>
                      <a:pt x="124" y="24"/>
                    </a:cubicBezTo>
                    <a:cubicBezTo>
                      <a:pt x="131" y="23"/>
                      <a:pt x="134" y="25"/>
                      <a:pt x="136" y="30"/>
                    </a:cubicBezTo>
                    <a:cubicBezTo>
                      <a:pt x="139" y="38"/>
                      <a:pt x="145" y="42"/>
                      <a:pt x="151" y="47"/>
                    </a:cubicBezTo>
                    <a:cubicBezTo>
                      <a:pt x="146" y="48"/>
                      <a:pt x="141" y="49"/>
                      <a:pt x="136" y="50"/>
                    </a:cubicBezTo>
                    <a:cubicBezTo>
                      <a:pt x="113" y="44"/>
                      <a:pt x="88" y="47"/>
                      <a:pt x="64" y="43"/>
                    </a:cubicBezTo>
                    <a:cubicBezTo>
                      <a:pt x="61" y="35"/>
                      <a:pt x="52" y="40"/>
                      <a:pt x="46" y="35"/>
                    </a:cubicBezTo>
                    <a:cubicBezTo>
                      <a:pt x="56" y="32"/>
                      <a:pt x="65" y="28"/>
                      <a:pt x="74" y="36"/>
                    </a:cubicBezTo>
                    <a:cubicBezTo>
                      <a:pt x="75" y="37"/>
                      <a:pt x="80" y="37"/>
                      <a:pt x="81" y="36"/>
                    </a:cubicBezTo>
                    <a:cubicBezTo>
                      <a:pt x="90" y="16"/>
                      <a:pt x="91" y="41"/>
                      <a:pt x="98" y="39"/>
                    </a:cubicBezTo>
                    <a:cubicBezTo>
                      <a:pt x="98" y="36"/>
                      <a:pt x="99" y="32"/>
                      <a:pt x="100" y="28"/>
                    </a:cubicBezTo>
                    <a:cubicBezTo>
                      <a:pt x="105" y="16"/>
                      <a:pt x="90" y="9"/>
                      <a:pt x="89" y="11"/>
                    </a:cubicBezTo>
                    <a:cubicBezTo>
                      <a:pt x="79" y="24"/>
                      <a:pt x="67" y="13"/>
                      <a:pt x="56" y="15"/>
                    </a:cubicBezTo>
                    <a:cubicBezTo>
                      <a:pt x="40" y="17"/>
                      <a:pt x="23" y="9"/>
                      <a:pt x="7" y="21"/>
                    </a:cubicBezTo>
                    <a:cubicBezTo>
                      <a:pt x="1" y="25"/>
                      <a:pt x="6" y="10"/>
                      <a:pt x="0" y="6"/>
                    </a:cubicBezTo>
                    <a:close/>
                  </a:path>
                </a:pathLst>
              </a:custGeom>
              <a:solidFill>
                <a:srgbClr val="DEE7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3" name="Freeform 703">
                <a:extLst>
                  <a:ext uri="{FF2B5EF4-FFF2-40B4-BE49-F238E27FC236}">
                    <a16:creationId xmlns:a16="http://schemas.microsoft.com/office/drawing/2014/main" id="{BC6A198F-2D7D-4B06-9EB7-E7794118FDE9}"/>
                  </a:ext>
                </a:extLst>
              </p:cNvPr>
              <p:cNvSpPr>
                <a:spLocks/>
              </p:cNvSpPr>
              <p:nvPr/>
            </p:nvSpPr>
            <p:spPr bwMode="auto">
              <a:xfrm>
                <a:off x="301" y="3918"/>
                <a:ext cx="54" cy="18"/>
              </a:xfrm>
              <a:custGeom>
                <a:avLst/>
                <a:gdLst>
                  <a:gd name="T0" fmla="*/ 0 w 48"/>
                  <a:gd name="T1" fmla="*/ 9 h 16"/>
                  <a:gd name="T2" fmla="*/ 28 w 48"/>
                  <a:gd name="T3" fmla="*/ 5 h 16"/>
                  <a:gd name="T4" fmla="*/ 48 w 48"/>
                  <a:gd name="T5" fmla="*/ 13 h 16"/>
                  <a:gd name="T6" fmla="*/ 0 w 48"/>
                  <a:gd name="T7" fmla="*/ 9 h 16"/>
                </a:gdLst>
                <a:ahLst/>
                <a:cxnLst>
                  <a:cxn ang="0">
                    <a:pos x="T0" y="T1"/>
                  </a:cxn>
                  <a:cxn ang="0">
                    <a:pos x="T2" y="T3"/>
                  </a:cxn>
                  <a:cxn ang="0">
                    <a:pos x="T4" y="T5"/>
                  </a:cxn>
                  <a:cxn ang="0">
                    <a:pos x="T6" y="T7"/>
                  </a:cxn>
                </a:cxnLst>
                <a:rect l="0" t="0" r="r" b="b"/>
                <a:pathLst>
                  <a:path w="48" h="16">
                    <a:moveTo>
                      <a:pt x="0" y="9"/>
                    </a:moveTo>
                    <a:cubicBezTo>
                      <a:pt x="9" y="8"/>
                      <a:pt x="19" y="10"/>
                      <a:pt x="28" y="5"/>
                    </a:cubicBezTo>
                    <a:cubicBezTo>
                      <a:pt x="38" y="0"/>
                      <a:pt x="42" y="9"/>
                      <a:pt x="48" y="13"/>
                    </a:cubicBezTo>
                    <a:cubicBezTo>
                      <a:pt x="32" y="12"/>
                      <a:pt x="15" y="16"/>
                      <a:pt x="0" y="9"/>
                    </a:cubicBezTo>
                    <a:close/>
                  </a:path>
                </a:pathLst>
              </a:custGeom>
              <a:solidFill>
                <a:srgbClr val="6CAB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4" name="Freeform 704">
                <a:extLst>
                  <a:ext uri="{FF2B5EF4-FFF2-40B4-BE49-F238E27FC236}">
                    <a16:creationId xmlns:a16="http://schemas.microsoft.com/office/drawing/2014/main" id="{AC09FFE9-86C6-453A-9A83-8F55BD95E371}"/>
                  </a:ext>
                </a:extLst>
              </p:cNvPr>
              <p:cNvSpPr>
                <a:spLocks/>
              </p:cNvSpPr>
              <p:nvPr/>
            </p:nvSpPr>
            <p:spPr bwMode="auto">
              <a:xfrm>
                <a:off x="477" y="3971"/>
                <a:ext cx="44" cy="14"/>
              </a:xfrm>
              <a:custGeom>
                <a:avLst/>
                <a:gdLst>
                  <a:gd name="T0" fmla="*/ 40 w 40"/>
                  <a:gd name="T1" fmla="*/ 10 h 13"/>
                  <a:gd name="T2" fmla="*/ 0 w 40"/>
                  <a:gd name="T3" fmla="*/ 3 h 13"/>
                  <a:gd name="T4" fmla="*/ 40 w 40"/>
                  <a:gd name="T5" fmla="*/ 10 h 13"/>
                </a:gdLst>
                <a:ahLst/>
                <a:cxnLst>
                  <a:cxn ang="0">
                    <a:pos x="T0" y="T1"/>
                  </a:cxn>
                  <a:cxn ang="0">
                    <a:pos x="T2" y="T3"/>
                  </a:cxn>
                  <a:cxn ang="0">
                    <a:pos x="T4" y="T5"/>
                  </a:cxn>
                </a:cxnLst>
                <a:rect l="0" t="0" r="r" b="b"/>
                <a:pathLst>
                  <a:path w="40" h="13">
                    <a:moveTo>
                      <a:pt x="40" y="10"/>
                    </a:moveTo>
                    <a:cubicBezTo>
                      <a:pt x="26" y="13"/>
                      <a:pt x="13" y="7"/>
                      <a:pt x="0" y="3"/>
                    </a:cubicBezTo>
                    <a:cubicBezTo>
                      <a:pt x="14" y="2"/>
                      <a:pt x="28" y="0"/>
                      <a:pt x="40" y="10"/>
                    </a:cubicBezTo>
                    <a:close/>
                  </a:path>
                </a:pathLst>
              </a:custGeom>
              <a:solidFill>
                <a:srgbClr val="82BB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5" name="Freeform 705">
                <a:extLst>
                  <a:ext uri="{FF2B5EF4-FFF2-40B4-BE49-F238E27FC236}">
                    <a16:creationId xmlns:a16="http://schemas.microsoft.com/office/drawing/2014/main" id="{12F457D6-D6F2-4C7D-A7B9-FC3500160918}"/>
                  </a:ext>
                </a:extLst>
              </p:cNvPr>
              <p:cNvSpPr>
                <a:spLocks/>
              </p:cNvSpPr>
              <p:nvPr/>
            </p:nvSpPr>
            <p:spPr bwMode="auto">
              <a:xfrm>
                <a:off x="1868" y="568"/>
                <a:ext cx="226" cy="488"/>
              </a:xfrm>
              <a:custGeom>
                <a:avLst/>
                <a:gdLst>
                  <a:gd name="T0" fmla="*/ 201 w 201"/>
                  <a:gd name="T1" fmla="*/ 11 h 435"/>
                  <a:gd name="T2" fmla="*/ 190 w 201"/>
                  <a:gd name="T3" fmla="*/ 63 h 435"/>
                  <a:gd name="T4" fmla="*/ 169 w 201"/>
                  <a:gd name="T5" fmla="*/ 127 h 435"/>
                  <a:gd name="T6" fmla="*/ 133 w 201"/>
                  <a:gd name="T7" fmla="*/ 238 h 435"/>
                  <a:gd name="T8" fmla="*/ 122 w 201"/>
                  <a:gd name="T9" fmla="*/ 269 h 435"/>
                  <a:gd name="T10" fmla="*/ 122 w 201"/>
                  <a:gd name="T11" fmla="*/ 269 h 435"/>
                  <a:gd name="T12" fmla="*/ 107 w 201"/>
                  <a:gd name="T13" fmla="*/ 286 h 435"/>
                  <a:gd name="T14" fmla="*/ 88 w 201"/>
                  <a:gd name="T15" fmla="*/ 332 h 435"/>
                  <a:gd name="T16" fmla="*/ 44 w 201"/>
                  <a:gd name="T17" fmla="*/ 410 h 435"/>
                  <a:gd name="T18" fmla="*/ 30 w 201"/>
                  <a:gd name="T19" fmla="*/ 431 h 435"/>
                  <a:gd name="T20" fmla="*/ 6 w 201"/>
                  <a:gd name="T21" fmla="*/ 431 h 435"/>
                  <a:gd name="T22" fmla="*/ 8 w 201"/>
                  <a:gd name="T23" fmla="*/ 412 h 435"/>
                  <a:gd name="T24" fmla="*/ 50 w 201"/>
                  <a:gd name="T25" fmla="*/ 332 h 435"/>
                  <a:gd name="T26" fmla="*/ 39 w 201"/>
                  <a:gd name="T27" fmla="*/ 352 h 435"/>
                  <a:gd name="T28" fmla="*/ 26 w 201"/>
                  <a:gd name="T29" fmla="*/ 358 h 435"/>
                  <a:gd name="T30" fmla="*/ 27 w 201"/>
                  <a:gd name="T31" fmla="*/ 346 h 435"/>
                  <a:gd name="T32" fmla="*/ 29 w 201"/>
                  <a:gd name="T33" fmla="*/ 340 h 435"/>
                  <a:gd name="T34" fmla="*/ 59 w 201"/>
                  <a:gd name="T35" fmla="*/ 211 h 435"/>
                  <a:gd name="T36" fmla="*/ 90 w 201"/>
                  <a:gd name="T37" fmla="*/ 102 h 435"/>
                  <a:gd name="T38" fmla="*/ 106 w 201"/>
                  <a:gd name="T39" fmla="*/ 99 h 435"/>
                  <a:gd name="T40" fmla="*/ 106 w 201"/>
                  <a:gd name="T41" fmla="*/ 99 h 435"/>
                  <a:gd name="T42" fmla="*/ 109 w 201"/>
                  <a:gd name="T43" fmla="*/ 114 h 435"/>
                  <a:gd name="T44" fmla="*/ 66 w 201"/>
                  <a:gd name="T45" fmla="*/ 253 h 435"/>
                  <a:gd name="T46" fmla="*/ 98 w 201"/>
                  <a:gd name="T47" fmla="*/ 143 h 435"/>
                  <a:gd name="T48" fmla="*/ 107 w 201"/>
                  <a:gd name="T49" fmla="*/ 126 h 435"/>
                  <a:gd name="T50" fmla="*/ 110 w 201"/>
                  <a:gd name="T51" fmla="*/ 158 h 435"/>
                  <a:gd name="T52" fmla="*/ 65 w 201"/>
                  <a:gd name="T53" fmla="*/ 299 h 435"/>
                  <a:gd name="T54" fmla="*/ 85 w 201"/>
                  <a:gd name="T55" fmla="*/ 251 h 435"/>
                  <a:gd name="T56" fmla="*/ 97 w 201"/>
                  <a:gd name="T57" fmla="*/ 269 h 435"/>
                  <a:gd name="T58" fmla="*/ 81 w 201"/>
                  <a:gd name="T59" fmla="*/ 312 h 435"/>
                  <a:gd name="T60" fmla="*/ 96 w 201"/>
                  <a:gd name="T61" fmla="*/ 272 h 435"/>
                  <a:gd name="T62" fmla="*/ 99 w 201"/>
                  <a:gd name="T63" fmla="*/ 264 h 435"/>
                  <a:gd name="T64" fmla="*/ 111 w 201"/>
                  <a:gd name="T65" fmla="*/ 240 h 435"/>
                  <a:gd name="T66" fmla="*/ 99 w 201"/>
                  <a:gd name="T67" fmla="*/ 256 h 435"/>
                  <a:gd name="T68" fmla="*/ 100 w 201"/>
                  <a:gd name="T69" fmla="*/ 228 h 435"/>
                  <a:gd name="T70" fmla="*/ 155 w 201"/>
                  <a:gd name="T71" fmla="*/ 88 h 435"/>
                  <a:gd name="T72" fmla="*/ 174 w 201"/>
                  <a:gd name="T73" fmla="*/ 51 h 435"/>
                  <a:gd name="T74" fmla="*/ 191 w 201"/>
                  <a:gd name="T75" fmla="*/ 0 h 435"/>
                  <a:gd name="T76" fmla="*/ 201 w 201"/>
                  <a:gd name="T77" fmla="*/ 11 h 4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01" h="435">
                    <a:moveTo>
                      <a:pt x="201" y="11"/>
                    </a:moveTo>
                    <a:cubicBezTo>
                      <a:pt x="197" y="29"/>
                      <a:pt x="194" y="46"/>
                      <a:pt x="190" y="63"/>
                    </a:cubicBezTo>
                    <a:cubicBezTo>
                      <a:pt x="190" y="87"/>
                      <a:pt x="178" y="106"/>
                      <a:pt x="169" y="127"/>
                    </a:cubicBezTo>
                    <a:cubicBezTo>
                      <a:pt x="155" y="163"/>
                      <a:pt x="136" y="197"/>
                      <a:pt x="133" y="238"/>
                    </a:cubicBezTo>
                    <a:cubicBezTo>
                      <a:pt x="133" y="249"/>
                      <a:pt x="125" y="258"/>
                      <a:pt x="122" y="269"/>
                    </a:cubicBezTo>
                    <a:cubicBezTo>
                      <a:pt x="122" y="269"/>
                      <a:pt x="122" y="269"/>
                      <a:pt x="122" y="269"/>
                    </a:cubicBezTo>
                    <a:cubicBezTo>
                      <a:pt x="108" y="266"/>
                      <a:pt x="111" y="279"/>
                      <a:pt x="107" y="286"/>
                    </a:cubicBezTo>
                    <a:cubicBezTo>
                      <a:pt x="97" y="300"/>
                      <a:pt x="103" y="320"/>
                      <a:pt x="88" y="332"/>
                    </a:cubicBezTo>
                    <a:cubicBezTo>
                      <a:pt x="69" y="355"/>
                      <a:pt x="52" y="380"/>
                      <a:pt x="44" y="410"/>
                    </a:cubicBezTo>
                    <a:cubicBezTo>
                      <a:pt x="42" y="418"/>
                      <a:pt x="37" y="425"/>
                      <a:pt x="30" y="431"/>
                    </a:cubicBezTo>
                    <a:cubicBezTo>
                      <a:pt x="22" y="435"/>
                      <a:pt x="14" y="431"/>
                      <a:pt x="6" y="431"/>
                    </a:cubicBezTo>
                    <a:cubicBezTo>
                      <a:pt x="0" y="424"/>
                      <a:pt x="6" y="418"/>
                      <a:pt x="8" y="412"/>
                    </a:cubicBezTo>
                    <a:cubicBezTo>
                      <a:pt x="17" y="383"/>
                      <a:pt x="34" y="358"/>
                      <a:pt x="50" y="332"/>
                    </a:cubicBezTo>
                    <a:cubicBezTo>
                      <a:pt x="46" y="338"/>
                      <a:pt x="43" y="346"/>
                      <a:pt x="39" y="352"/>
                    </a:cubicBezTo>
                    <a:cubicBezTo>
                      <a:pt x="36" y="356"/>
                      <a:pt x="32" y="361"/>
                      <a:pt x="26" y="358"/>
                    </a:cubicBezTo>
                    <a:cubicBezTo>
                      <a:pt x="22" y="355"/>
                      <a:pt x="24" y="350"/>
                      <a:pt x="27" y="346"/>
                    </a:cubicBezTo>
                    <a:cubicBezTo>
                      <a:pt x="28" y="344"/>
                      <a:pt x="28" y="342"/>
                      <a:pt x="29" y="340"/>
                    </a:cubicBezTo>
                    <a:cubicBezTo>
                      <a:pt x="46" y="299"/>
                      <a:pt x="52" y="255"/>
                      <a:pt x="59" y="211"/>
                    </a:cubicBezTo>
                    <a:cubicBezTo>
                      <a:pt x="65" y="174"/>
                      <a:pt x="78" y="138"/>
                      <a:pt x="90" y="102"/>
                    </a:cubicBezTo>
                    <a:cubicBezTo>
                      <a:pt x="93" y="92"/>
                      <a:pt x="99" y="94"/>
                      <a:pt x="106" y="99"/>
                    </a:cubicBezTo>
                    <a:cubicBezTo>
                      <a:pt x="106" y="99"/>
                      <a:pt x="106" y="99"/>
                      <a:pt x="106" y="99"/>
                    </a:cubicBezTo>
                    <a:cubicBezTo>
                      <a:pt x="110" y="103"/>
                      <a:pt x="111" y="109"/>
                      <a:pt x="109" y="114"/>
                    </a:cubicBezTo>
                    <a:cubicBezTo>
                      <a:pt x="89" y="158"/>
                      <a:pt x="80" y="206"/>
                      <a:pt x="66" y="253"/>
                    </a:cubicBezTo>
                    <a:cubicBezTo>
                      <a:pt x="78" y="217"/>
                      <a:pt x="85" y="179"/>
                      <a:pt x="98" y="143"/>
                    </a:cubicBezTo>
                    <a:cubicBezTo>
                      <a:pt x="100" y="137"/>
                      <a:pt x="99" y="129"/>
                      <a:pt x="107" y="126"/>
                    </a:cubicBezTo>
                    <a:cubicBezTo>
                      <a:pt x="122" y="135"/>
                      <a:pt x="110" y="147"/>
                      <a:pt x="110" y="158"/>
                    </a:cubicBezTo>
                    <a:cubicBezTo>
                      <a:pt x="104" y="207"/>
                      <a:pt x="80" y="252"/>
                      <a:pt x="65" y="299"/>
                    </a:cubicBezTo>
                    <a:cubicBezTo>
                      <a:pt x="70" y="282"/>
                      <a:pt x="75" y="265"/>
                      <a:pt x="85" y="251"/>
                    </a:cubicBezTo>
                    <a:cubicBezTo>
                      <a:pt x="97" y="252"/>
                      <a:pt x="96" y="261"/>
                      <a:pt x="97" y="269"/>
                    </a:cubicBezTo>
                    <a:cubicBezTo>
                      <a:pt x="93" y="283"/>
                      <a:pt x="84" y="296"/>
                      <a:pt x="81" y="312"/>
                    </a:cubicBezTo>
                    <a:cubicBezTo>
                      <a:pt x="85" y="297"/>
                      <a:pt x="91" y="285"/>
                      <a:pt x="96" y="272"/>
                    </a:cubicBezTo>
                    <a:cubicBezTo>
                      <a:pt x="97" y="270"/>
                      <a:pt x="98" y="267"/>
                      <a:pt x="99" y="264"/>
                    </a:cubicBezTo>
                    <a:cubicBezTo>
                      <a:pt x="103" y="256"/>
                      <a:pt x="106" y="248"/>
                      <a:pt x="111" y="240"/>
                    </a:cubicBezTo>
                    <a:cubicBezTo>
                      <a:pt x="106" y="244"/>
                      <a:pt x="108" y="254"/>
                      <a:pt x="99" y="256"/>
                    </a:cubicBezTo>
                    <a:cubicBezTo>
                      <a:pt x="90" y="246"/>
                      <a:pt x="95" y="235"/>
                      <a:pt x="100" y="228"/>
                    </a:cubicBezTo>
                    <a:cubicBezTo>
                      <a:pt x="132" y="186"/>
                      <a:pt x="134" y="133"/>
                      <a:pt x="155" y="88"/>
                    </a:cubicBezTo>
                    <a:cubicBezTo>
                      <a:pt x="161" y="75"/>
                      <a:pt x="163" y="61"/>
                      <a:pt x="174" y="51"/>
                    </a:cubicBezTo>
                    <a:cubicBezTo>
                      <a:pt x="186" y="36"/>
                      <a:pt x="186" y="17"/>
                      <a:pt x="191" y="0"/>
                    </a:cubicBezTo>
                    <a:cubicBezTo>
                      <a:pt x="194" y="4"/>
                      <a:pt x="198" y="7"/>
                      <a:pt x="201" y="11"/>
                    </a:cubicBezTo>
                    <a:close/>
                  </a:path>
                </a:pathLst>
              </a:custGeom>
              <a:solidFill>
                <a:srgbClr val="F0D8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6" name="Freeform 706">
                <a:extLst>
                  <a:ext uri="{FF2B5EF4-FFF2-40B4-BE49-F238E27FC236}">
                    <a16:creationId xmlns:a16="http://schemas.microsoft.com/office/drawing/2014/main" id="{C40100B8-2326-4E8D-B0DA-314FE75C20DE}"/>
                  </a:ext>
                </a:extLst>
              </p:cNvPr>
              <p:cNvSpPr>
                <a:spLocks/>
              </p:cNvSpPr>
              <p:nvPr/>
            </p:nvSpPr>
            <p:spPr bwMode="auto">
              <a:xfrm>
                <a:off x="1596" y="1233"/>
                <a:ext cx="68" cy="210"/>
              </a:xfrm>
              <a:custGeom>
                <a:avLst/>
                <a:gdLst>
                  <a:gd name="T0" fmla="*/ 29 w 61"/>
                  <a:gd name="T1" fmla="*/ 11 h 187"/>
                  <a:gd name="T2" fmla="*/ 58 w 61"/>
                  <a:gd name="T3" fmla="*/ 146 h 187"/>
                  <a:gd name="T4" fmla="*/ 60 w 61"/>
                  <a:gd name="T5" fmla="*/ 187 h 187"/>
                  <a:gd name="T6" fmla="*/ 52 w 61"/>
                  <a:gd name="T7" fmla="*/ 176 h 187"/>
                  <a:gd name="T8" fmla="*/ 1 w 61"/>
                  <a:gd name="T9" fmla="*/ 12 h 187"/>
                  <a:gd name="T10" fmla="*/ 0 w 61"/>
                  <a:gd name="T11" fmla="*/ 0 h 187"/>
                  <a:gd name="T12" fmla="*/ 16 w 61"/>
                  <a:gd name="T13" fmla="*/ 7 h 187"/>
                  <a:gd name="T14" fmla="*/ 25 w 61"/>
                  <a:gd name="T15" fmla="*/ 50 h 187"/>
                  <a:gd name="T16" fmla="*/ 21 w 61"/>
                  <a:gd name="T17" fmla="*/ 8 h 187"/>
                  <a:gd name="T18" fmla="*/ 29 w 61"/>
                  <a:gd name="T19" fmla="*/ 11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1" h="187">
                    <a:moveTo>
                      <a:pt x="29" y="11"/>
                    </a:moveTo>
                    <a:cubicBezTo>
                      <a:pt x="33" y="57"/>
                      <a:pt x="52" y="100"/>
                      <a:pt x="58" y="146"/>
                    </a:cubicBezTo>
                    <a:cubicBezTo>
                      <a:pt x="59" y="160"/>
                      <a:pt x="61" y="173"/>
                      <a:pt x="60" y="187"/>
                    </a:cubicBezTo>
                    <a:cubicBezTo>
                      <a:pt x="55" y="185"/>
                      <a:pt x="53" y="181"/>
                      <a:pt x="52" y="176"/>
                    </a:cubicBezTo>
                    <a:cubicBezTo>
                      <a:pt x="38" y="120"/>
                      <a:pt x="17" y="67"/>
                      <a:pt x="1" y="12"/>
                    </a:cubicBezTo>
                    <a:cubicBezTo>
                      <a:pt x="0" y="8"/>
                      <a:pt x="0" y="4"/>
                      <a:pt x="0" y="0"/>
                    </a:cubicBezTo>
                    <a:cubicBezTo>
                      <a:pt x="6" y="0"/>
                      <a:pt x="12" y="2"/>
                      <a:pt x="16" y="7"/>
                    </a:cubicBezTo>
                    <a:cubicBezTo>
                      <a:pt x="20" y="22"/>
                      <a:pt x="24" y="37"/>
                      <a:pt x="25" y="50"/>
                    </a:cubicBezTo>
                    <a:cubicBezTo>
                      <a:pt x="28" y="37"/>
                      <a:pt x="14" y="23"/>
                      <a:pt x="21" y="8"/>
                    </a:cubicBezTo>
                    <a:cubicBezTo>
                      <a:pt x="24" y="9"/>
                      <a:pt x="26" y="10"/>
                      <a:pt x="29" y="11"/>
                    </a:cubicBezTo>
                    <a:close/>
                  </a:path>
                </a:pathLst>
              </a:custGeom>
              <a:solidFill>
                <a:srgbClr val="ECD9B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7" name="Freeform 707">
                <a:extLst>
                  <a:ext uri="{FF2B5EF4-FFF2-40B4-BE49-F238E27FC236}">
                    <a16:creationId xmlns:a16="http://schemas.microsoft.com/office/drawing/2014/main" id="{F9D5AFE8-7956-4BA0-B2DE-05DC86D5FB5D}"/>
                  </a:ext>
                </a:extLst>
              </p:cNvPr>
              <p:cNvSpPr>
                <a:spLocks/>
              </p:cNvSpPr>
              <p:nvPr/>
            </p:nvSpPr>
            <p:spPr bwMode="auto">
              <a:xfrm>
                <a:off x="1588" y="1088"/>
                <a:ext cx="60" cy="130"/>
              </a:xfrm>
              <a:custGeom>
                <a:avLst/>
                <a:gdLst>
                  <a:gd name="T0" fmla="*/ 47 w 53"/>
                  <a:gd name="T1" fmla="*/ 116 h 116"/>
                  <a:gd name="T2" fmla="*/ 18 w 53"/>
                  <a:gd name="T3" fmla="*/ 81 h 116"/>
                  <a:gd name="T4" fmla="*/ 7 w 53"/>
                  <a:gd name="T5" fmla="*/ 84 h 116"/>
                  <a:gd name="T6" fmla="*/ 11 w 53"/>
                  <a:gd name="T7" fmla="*/ 72 h 116"/>
                  <a:gd name="T8" fmla="*/ 8 w 53"/>
                  <a:gd name="T9" fmla="*/ 40 h 116"/>
                  <a:gd name="T10" fmla="*/ 27 w 53"/>
                  <a:gd name="T11" fmla="*/ 0 h 116"/>
                  <a:gd name="T12" fmla="*/ 36 w 53"/>
                  <a:gd name="T13" fmla="*/ 19 h 116"/>
                  <a:gd name="T14" fmla="*/ 49 w 53"/>
                  <a:gd name="T15" fmla="*/ 94 h 116"/>
                  <a:gd name="T16" fmla="*/ 47 w 53"/>
                  <a:gd name="T17" fmla="*/ 1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3" h="116">
                    <a:moveTo>
                      <a:pt x="47" y="116"/>
                    </a:moveTo>
                    <a:cubicBezTo>
                      <a:pt x="29" y="111"/>
                      <a:pt x="20" y="99"/>
                      <a:pt x="18" y="81"/>
                    </a:cubicBezTo>
                    <a:cubicBezTo>
                      <a:pt x="14" y="79"/>
                      <a:pt x="16" y="101"/>
                      <a:pt x="7" y="84"/>
                    </a:cubicBezTo>
                    <a:cubicBezTo>
                      <a:pt x="7" y="80"/>
                      <a:pt x="7" y="75"/>
                      <a:pt x="11" y="72"/>
                    </a:cubicBezTo>
                    <a:cubicBezTo>
                      <a:pt x="18" y="60"/>
                      <a:pt x="12" y="49"/>
                      <a:pt x="8" y="40"/>
                    </a:cubicBezTo>
                    <a:cubicBezTo>
                      <a:pt x="0" y="22"/>
                      <a:pt x="7" y="5"/>
                      <a:pt x="27" y="0"/>
                    </a:cubicBezTo>
                    <a:cubicBezTo>
                      <a:pt x="39" y="2"/>
                      <a:pt x="35" y="12"/>
                      <a:pt x="36" y="19"/>
                    </a:cubicBezTo>
                    <a:cubicBezTo>
                      <a:pt x="35" y="45"/>
                      <a:pt x="44" y="69"/>
                      <a:pt x="49" y="94"/>
                    </a:cubicBezTo>
                    <a:cubicBezTo>
                      <a:pt x="49" y="101"/>
                      <a:pt x="53" y="109"/>
                      <a:pt x="47" y="116"/>
                    </a:cubicBezTo>
                    <a:close/>
                  </a:path>
                </a:pathLst>
              </a:custGeom>
              <a:solidFill>
                <a:srgbClr val="D6BA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8" name="Freeform 708">
                <a:extLst>
                  <a:ext uri="{FF2B5EF4-FFF2-40B4-BE49-F238E27FC236}">
                    <a16:creationId xmlns:a16="http://schemas.microsoft.com/office/drawing/2014/main" id="{72B1B726-2142-49E3-A505-AB66A0395E0D}"/>
                  </a:ext>
                </a:extLst>
              </p:cNvPr>
              <p:cNvSpPr>
                <a:spLocks/>
              </p:cNvSpPr>
              <p:nvPr/>
            </p:nvSpPr>
            <p:spPr bwMode="auto">
              <a:xfrm>
                <a:off x="1687" y="1071"/>
                <a:ext cx="64" cy="121"/>
              </a:xfrm>
              <a:custGeom>
                <a:avLst/>
                <a:gdLst>
                  <a:gd name="T0" fmla="*/ 3 w 57"/>
                  <a:gd name="T1" fmla="*/ 11 h 108"/>
                  <a:gd name="T2" fmla="*/ 16 w 57"/>
                  <a:gd name="T3" fmla="*/ 6 h 108"/>
                  <a:gd name="T4" fmla="*/ 31 w 57"/>
                  <a:gd name="T5" fmla="*/ 108 h 108"/>
                  <a:gd name="T6" fmla="*/ 16 w 57"/>
                  <a:gd name="T7" fmla="*/ 67 h 108"/>
                  <a:gd name="T8" fmla="*/ 13 w 57"/>
                  <a:gd name="T9" fmla="*/ 45 h 108"/>
                  <a:gd name="T10" fmla="*/ 1 w 57"/>
                  <a:gd name="T11" fmla="*/ 19 h 108"/>
                  <a:gd name="T12" fmla="*/ 3 w 57"/>
                  <a:gd name="T13" fmla="*/ 11 h 108"/>
                </a:gdLst>
                <a:ahLst/>
                <a:cxnLst>
                  <a:cxn ang="0">
                    <a:pos x="T0" y="T1"/>
                  </a:cxn>
                  <a:cxn ang="0">
                    <a:pos x="T2" y="T3"/>
                  </a:cxn>
                  <a:cxn ang="0">
                    <a:pos x="T4" y="T5"/>
                  </a:cxn>
                  <a:cxn ang="0">
                    <a:pos x="T6" y="T7"/>
                  </a:cxn>
                  <a:cxn ang="0">
                    <a:pos x="T8" y="T9"/>
                  </a:cxn>
                  <a:cxn ang="0">
                    <a:pos x="T10" y="T11"/>
                  </a:cxn>
                  <a:cxn ang="0">
                    <a:pos x="T12" y="T13"/>
                  </a:cxn>
                </a:cxnLst>
                <a:rect l="0" t="0" r="r" b="b"/>
                <a:pathLst>
                  <a:path w="57" h="108">
                    <a:moveTo>
                      <a:pt x="3" y="11"/>
                    </a:moveTo>
                    <a:cubicBezTo>
                      <a:pt x="6" y="8"/>
                      <a:pt x="6" y="0"/>
                      <a:pt x="16" y="6"/>
                    </a:cubicBezTo>
                    <a:cubicBezTo>
                      <a:pt x="49" y="28"/>
                      <a:pt x="57" y="77"/>
                      <a:pt x="31" y="108"/>
                    </a:cubicBezTo>
                    <a:cubicBezTo>
                      <a:pt x="16" y="98"/>
                      <a:pt x="20" y="81"/>
                      <a:pt x="16" y="67"/>
                    </a:cubicBezTo>
                    <a:cubicBezTo>
                      <a:pt x="13" y="60"/>
                      <a:pt x="14" y="52"/>
                      <a:pt x="13" y="45"/>
                    </a:cubicBezTo>
                    <a:cubicBezTo>
                      <a:pt x="12" y="35"/>
                      <a:pt x="5" y="28"/>
                      <a:pt x="1" y="19"/>
                    </a:cubicBezTo>
                    <a:cubicBezTo>
                      <a:pt x="0" y="16"/>
                      <a:pt x="1" y="14"/>
                      <a:pt x="3" y="11"/>
                    </a:cubicBezTo>
                    <a:close/>
                  </a:path>
                </a:pathLst>
              </a:custGeom>
              <a:solidFill>
                <a:srgbClr val="E0C7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9" name="Freeform 709">
                <a:extLst>
                  <a:ext uri="{FF2B5EF4-FFF2-40B4-BE49-F238E27FC236}">
                    <a16:creationId xmlns:a16="http://schemas.microsoft.com/office/drawing/2014/main" id="{789F361D-00EF-48C6-A392-C5ADC12DBA77}"/>
                  </a:ext>
                </a:extLst>
              </p:cNvPr>
              <p:cNvSpPr>
                <a:spLocks/>
              </p:cNvSpPr>
              <p:nvPr/>
            </p:nvSpPr>
            <p:spPr bwMode="auto">
              <a:xfrm>
                <a:off x="1622" y="1091"/>
                <a:ext cx="85" cy="132"/>
              </a:xfrm>
              <a:custGeom>
                <a:avLst/>
                <a:gdLst>
                  <a:gd name="T0" fmla="*/ 61 w 76"/>
                  <a:gd name="T1" fmla="*/ 0 h 117"/>
                  <a:gd name="T2" fmla="*/ 76 w 76"/>
                  <a:gd name="T3" fmla="*/ 19 h 117"/>
                  <a:gd name="T4" fmla="*/ 53 w 76"/>
                  <a:gd name="T5" fmla="*/ 84 h 117"/>
                  <a:gd name="T6" fmla="*/ 52 w 76"/>
                  <a:gd name="T7" fmla="*/ 97 h 117"/>
                  <a:gd name="T8" fmla="*/ 53 w 76"/>
                  <a:gd name="T9" fmla="*/ 114 h 117"/>
                  <a:gd name="T10" fmla="*/ 43 w 76"/>
                  <a:gd name="T11" fmla="*/ 116 h 117"/>
                  <a:gd name="T12" fmla="*/ 35 w 76"/>
                  <a:gd name="T13" fmla="*/ 99 h 117"/>
                  <a:gd name="T14" fmla="*/ 21 w 76"/>
                  <a:gd name="T15" fmla="*/ 90 h 117"/>
                  <a:gd name="T16" fmla="*/ 14 w 76"/>
                  <a:gd name="T17" fmla="*/ 92 h 117"/>
                  <a:gd name="T18" fmla="*/ 1 w 76"/>
                  <a:gd name="T19" fmla="*/ 13 h 117"/>
                  <a:gd name="T20" fmla="*/ 15 w 76"/>
                  <a:gd name="T21" fmla="*/ 4 h 117"/>
                  <a:gd name="T22" fmla="*/ 19 w 76"/>
                  <a:gd name="T23" fmla="*/ 21 h 117"/>
                  <a:gd name="T24" fmla="*/ 30 w 76"/>
                  <a:gd name="T25" fmla="*/ 67 h 117"/>
                  <a:gd name="T26" fmla="*/ 38 w 76"/>
                  <a:gd name="T27" fmla="*/ 71 h 117"/>
                  <a:gd name="T28" fmla="*/ 51 w 76"/>
                  <a:gd name="T29" fmla="*/ 63 h 117"/>
                  <a:gd name="T30" fmla="*/ 57 w 76"/>
                  <a:gd name="T31" fmla="*/ 51 h 117"/>
                  <a:gd name="T32" fmla="*/ 57 w 76"/>
                  <a:gd name="T33" fmla="*/ 22 h 117"/>
                  <a:gd name="T34" fmla="*/ 61 w 76"/>
                  <a:gd name="T35" fmla="*/ 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6" h="117">
                    <a:moveTo>
                      <a:pt x="61" y="0"/>
                    </a:moveTo>
                    <a:cubicBezTo>
                      <a:pt x="69" y="4"/>
                      <a:pt x="69" y="15"/>
                      <a:pt x="76" y="19"/>
                    </a:cubicBezTo>
                    <a:cubicBezTo>
                      <a:pt x="76" y="43"/>
                      <a:pt x="74" y="67"/>
                      <a:pt x="53" y="84"/>
                    </a:cubicBezTo>
                    <a:cubicBezTo>
                      <a:pt x="49" y="87"/>
                      <a:pt x="51" y="92"/>
                      <a:pt x="52" y="97"/>
                    </a:cubicBezTo>
                    <a:cubicBezTo>
                      <a:pt x="54" y="102"/>
                      <a:pt x="57" y="108"/>
                      <a:pt x="53" y="114"/>
                    </a:cubicBezTo>
                    <a:cubicBezTo>
                      <a:pt x="50" y="117"/>
                      <a:pt x="47" y="117"/>
                      <a:pt x="43" y="116"/>
                    </a:cubicBezTo>
                    <a:cubicBezTo>
                      <a:pt x="39" y="111"/>
                      <a:pt x="39" y="104"/>
                      <a:pt x="35" y="99"/>
                    </a:cubicBezTo>
                    <a:cubicBezTo>
                      <a:pt x="32" y="93"/>
                      <a:pt x="30" y="86"/>
                      <a:pt x="21" y="90"/>
                    </a:cubicBezTo>
                    <a:cubicBezTo>
                      <a:pt x="19" y="92"/>
                      <a:pt x="17" y="94"/>
                      <a:pt x="14" y="92"/>
                    </a:cubicBezTo>
                    <a:cubicBezTo>
                      <a:pt x="7" y="66"/>
                      <a:pt x="0" y="40"/>
                      <a:pt x="1" y="13"/>
                    </a:cubicBezTo>
                    <a:cubicBezTo>
                      <a:pt x="6" y="11"/>
                      <a:pt x="7" y="1"/>
                      <a:pt x="15" y="4"/>
                    </a:cubicBezTo>
                    <a:cubicBezTo>
                      <a:pt x="23" y="8"/>
                      <a:pt x="18" y="15"/>
                      <a:pt x="19" y="21"/>
                    </a:cubicBezTo>
                    <a:cubicBezTo>
                      <a:pt x="18" y="38"/>
                      <a:pt x="21" y="53"/>
                      <a:pt x="30" y="67"/>
                    </a:cubicBezTo>
                    <a:cubicBezTo>
                      <a:pt x="32" y="69"/>
                      <a:pt x="35" y="71"/>
                      <a:pt x="38" y="71"/>
                    </a:cubicBezTo>
                    <a:cubicBezTo>
                      <a:pt x="44" y="70"/>
                      <a:pt x="47" y="66"/>
                      <a:pt x="51" y="63"/>
                    </a:cubicBezTo>
                    <a:cubicBezTo>
                      <a:pt x="54" y="59"/>
                      <a:pt x="56" y="56"/>
                      <a:pt x="57" y="51"/>
                    </a:cubicBezTo>
                    <a:cubicBezTo>
                      <a:pt x="61" y="42"/>
                      <a:pt x="57" y="32"/>
                      <a:pt x="57" y="22"/>
                    </a:cubicBezTo>
                    <a:cubicBezTo>
                      <a:pt x="56" y="15"/>
                      <a:pt x="50" y="6"/>
                      <a:pt x="61" y="0"/>
                    </a:cubicBezTo>
                    <a:close/>
                  </a:path>
                </a:pathLst>
              </a:custGeom>
              <a:solidFill>
                <a:srgbClr val="4632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0" name="Freeform 710">
                <a:extLst>
                  <a:ext uri="{FF2B5EF4-FFF2-40B4-BE49-F238E27FC236}">
                    <a16:creationId xmlns:a16="http://schemas.microsoft.com/office/drawing/2014/main" id="{A615BA34-47F3-4E99-A9A8-1528C398F0E7}"/>
                  </a:ext>
                </a:extLst>
              </p:cNvPr>
              <p:cNvSpPr>
                <a:spLocks/>
              </p:cNvSpPr>
              <p:nvPr/>
            </p:nvSpPr>
            <p:spPr bwMode="auto">
              <a:xfrm>
                <a:off x="1639" y="1067"/>
                <a:ext cx="46" cy="110"/>
              </a:xfrm>
              <a:custGeom>
                <a:avLst/>
                <a:gdLst>
                  <a:gd name="T0" fmla="*/ 38 w 41"/>
                  <a:gd name="T1" fmla="*/ 87 h 98"/>
                  <a:gd name="T2" fmla="*/ 23 w 41"/>
                  <a:gd name="T3" fmla="*/ 98 h 98"/>
                  <a:gd name="T4" fmla="*/ 2 w 41"/>
                  <a:gd name="T5" fmla="*/ 3 h 98"/>
                  <a:gd name="T6" fmla="*/ 25 w 41"/>
                  <a:gd name="T7" fmla="*/ 0 h 98"/>
                  <a:gd name="T8" fmla="*/ 32 w 41"/>
                  <a:gd name="T9" fmla="*/ 11 h 98"/>
                  <a:gd name="T10" fmla="*/ 38 w 41"/>
                  <a:gd name="T11" fmla="*/ 87 h 98"/>
                </a:gdLst>
                <a:ahLst/>
                <a:cxnLst>
                  <a:cxn ang="0">
                    <a:pos x="T0" y="T1"/>
                  </a:cxn>
                  <a:cxn ang="0">
                    <a:pos x="T2" y="T3"/>
                  </a:cxn>
                  <a:cxn ang="0">
                    <a:pos x="T4" y="T5"/>
                  </a:cxn>
                  <a:cxn ang="0">
                    <a:pos x="T6" y="T7"/>
                  </a:cxn>
                  <a:cxn ang="0">
                    <a:pos x="T8" y="T9"/>
                  </a:cxn>
                  <a:cxn ang="0">
                    <a:pos x="T10" y="T11"/>
                  </a:cxn>
                </a:cxnLst>
                <a:rect l="0" t="0" r="r" b="b"/>
                <a:pathLst>
                  <a:path w="41" h="98">
                    <a:moveTo>
                      <a:pt x="38" y="87"/>
                    </a:moveTo>
                    <a:cubicBezTo>
                      <a:pt x="35" y="93"/>
                      <a:pt x="30" y="98"/>
                      <a:pt x="23" y="98"/>
                    </a:cubicBezTo>
                    <a:cubicBezTo>
                      <a:pt x="5" y="69"/>
                      <a:pt x="0" y="37"/>
                      <a:pt x="2" y="3"/>
                    </a:cubicBezTo>
                    <a:cubicBezTo>
                      <a:pt x="10" y="2"/>
                      <a:pt x="17" y="1"/>
                      <a:pt x="25" y="0"/>
                    </a:cubicBezTo>
                    <a:cubicBezTo>
                      <a:pt x="29" y="3"/>
                      <a:pt x="32" y="7"/>
                      <a:pt x="32" y="11"/>
                    </a:cubicBezTo>
                    <a:cubicBezTo>
                      <a:pt x="33" y="37"/>
                      <a:pt x="41" y="61"/>
                      <a:pt x="38" y="87"/>
                    </a:cubicBezTo>
                    <a:close/>
                  </a:path>
                </a:pathLst>
              </a:custGeom>
              <a:solidFill>
                <a:srgbClr val="E8CD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1" name="Freeform 711">
                <a:extLst>
                  <a:ext uri="{FF2B5EF4-FFF2-40B4-BE49-F238E27FC236}">
                    <a16:creationId xmlns:a16="http://schemas.microsoft.com/office/drawing/2014/main" id="{23A7B96E-9561-42F7-8445-3EC26020B41F}"/>
                  </a:ext>
                </a:extLst>
              </p:cNvPr>
              <p:cNvSpPr>
                <a:spLocks/>
              </p:cNvSpPr>
              <p:nvPr/>
            </p:nvSpPr>
            <p:spPr bwMode="auto">
              <a:xfrm>
                <a:off x="1661" y="1113"/>
                <a:ext cx="61" cy="106"/>
              </a:xfrm>
              <a:custGeom>
                <a:avLst/>
                <a:gdLst>
                  <a:gd name="T0" fmla="*/ 18 w 54"/>
                  <a:gd name="T1" fmla="*/ 95 h 95"/>
                  <a:gd name="T2" fmla="*/ 16 w 54"/>
                  <a:gd name="T3" fmla="*/ 89 h 95"/>
                  <a:gd name="T4" fmla="*/ 22 w 54"/>
                  <a:gd name="T5" fmla="*/ 53 h 95"/>
                  <a:gd name="T6" fmla="*/ 41 w 54"/>
                  <a:gd name="T7" fmla="*/ 0 h 95"/>
                  <a:gd name="T8" fmla="*/ 54 w 54"/>
                  <a:gd name="T9" fmla="*/ 71 h 95"/>
                  <a:gd name="T10" fmla="*/ 42 w 54"/>
                  <a:gd name="T11" fmla="*/ 84 h 95"/>
                  <a:gd name="T12" fmla="*/ 30 w 54"/>
                  <a:gd name="T13" fmla="*/ 74 h 95"/>
                  <a:gd name="T14" fmla="*/ 18 w 54"/>
                  <a:gd name="T15" fmla="*/ 95 h 9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95">
                    <a:moveTo>
                      <a:pt x="18" y="95"/>
                    </a:moveTo>
                    <a:cubicBezTo>
                      <a:pt x="17" y="93"/>
                      <a:pt x="17" y="91"/>
                      <a:pt x="16" y="89"/>
                    </a:cubicBezTo>
                    <a:cubicBezTo>
                      <a:pt x="12" y="77"/>
                      <a:pt x="0" y="66"/>
                      <a:pt x="22" y="53"/>
                    </a:cubicBezTo>
                    <a:cubicBezTo>
                      <a:pt x="38" y="44"/>
                      <a:pt x="39" y="20"/>
                      <a:pt x="41" y="0"/>
                    </a:cubicBezTo>
                    <a:cubicBezTo>
                      <a:pt x="42" y="25"/>
                      <a:pt x="46" y="48"/>
                      <a:pt x="54" y="71"/>
                    </a:cubicBezTo>
                    <a:cubicBezTo>
                      <a:pt x="50" y="75"/>
                      <a:pt x="47" y="80"/>
                      <a:pt x="42" y="84"/>
                    </a:cubicBezTo>
                    <a:cubicBezTo>
                      <a:pt x="34" y="91"/>
                      <a:pt x="29" y="90"/>
                      <a:pt x="30" y="74"/>
                    </a:cubicBezTo>
                    <a:cubicBezTo>
                      <a:pt x="24" y="83"/>
                      <a:pt x="30" y="95"/>
                      <a:pt x="18" y="95"/>
                    </a:cubicBezTo>
                    <a:close/>
                  </a:path>
                </a:pathLst>
              </a:custGeom>
              <a:solidFill>
                <a:srgbClr val="DBBD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2" name="Freeform 712">
                <a:extLst>
                  <a:ext uri="{FF2B5EF4-FFF2-40B4-BE49-F238E27FC236}">
                    <a16:creationId xmlns:a16="http://schemas.microsoft.com/office/drawing/2014/main" id="{778C3906-A79A-486A-B26A-E92F9FFBBF26}"/>
                  </a:ext>
                </a:extLst>
              </p:cNvPr>
              <p:cNvSpPr>
                <a:spLocks/>
              </p:cNvSpPr>
              <p:nvPr/>
            </p:nvSpPr>
            <p:spPr bwMode="auto">
              <a:xfrm>
                <a:off x="1839" y="924"/>
                <a:ext cx="94" cy="131"/>
              </a:xfrm>
              <a:custGeom>
                <a:avLst/>
                <a:gdLst>
                  <a:gd name="T0" fmla="*/ 56 w 84"/>
                  <a:gd name="T1" fmla="*/ 26 h 117"/>
                  <a:gd name="T2" fmla="*/ 53 w 84"/>
                  <a:gd name="T3" fmla="*/ 42 h 117"/>
                  <a:gd name="T4" fmla="*/ 84 w 84"/>
                  <a:gd name="T5" fmla="*/ 0 h 117"/>
                  <a:gd name="T6" fmla="*/ 32 w 84"/>
                  <a:gd name="T7" fmla="*/ 114 h 117"/>
                  <a:gd name="T8" fmla="*/ 27 w 84"/>
                  <a:gd name="T9" fmla="*/ 113 h 117"/>
                  <a:gd name="T10" fmla="*/ 41 w 84"/>
                  <a:gd name="T11" fmla="*/ 63 h 117"/>
                  <a:gd name="T12" fmla="*/ 16 w 84"/>
                  <a:gd name="T13" fmla="*/ 113 h 117"/>
                  <a:gd name="T14" fmla="*/ 0 w 84"/>
                  <a:gd name="T15" fmla="*/ 110 h 117"/>
                  <a:gd name="T16" fmla="*/ 14 w 84"/>
                  <a:gd name="T17" fmla="*/ 99 h 117"/>
                  <a:gd name="T18" fmla="*/ 51 w 84"/>
                  <a:gd name="T19" fmla="*/ 26 h 117"/>
                  <a:gd name="T20" fmla="*/ 56 w 84"/>
                  <a:gd name="T21" fmla="*/ 2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4" h="117">
                    <a:moveTo>
                      <a:pt x="56" y="26"/>
                    </a:moveTo>
                    <a:cubicBezTo>
                      <a:pt x="55" y="30"/>
                      <a:pt x="54" y="35"/>
                      <a:pt x="53" y="42"/>
                    </a:cubicBezTo>
                    <a:cubicBezTo>
                      <a:pt x="68" y="29"/>
                      <a:pt x="71" y="11"/>
                      <a:pt x="84" y="0"/>
                    </a:cubicBezTo>
                    <a:cubicBezTo>
                      <a:pt x="69" y="39"/>
                      <a:pt x="44" y="73"/>
                      <a:pt x="32" y="114"/>
                    </a:cubicBezTo>
                    <a:cubicBezTo>
                      <a:pt x="31" y="113"/>
                      <a:pt x="29" y="113"/>
                      <a:pt x="27" y="113"/>
                    </a:cubicBezTo>
                    <a:cubicBezTo>
                      <a:pt x="22" y="93"/>
                      <a:pt x="38" y="79"/>
                      <a:pt x="41" y="63"/>
                    </a:cubicBezTo>
                    <a:cubicBezTo>
                      <a:pt x="31" y="77"/>
                      <a:pt x="29" y="98"/>
                      <a:pt x="16" y="113"/>
                    </a:cubicBezTo>
                    <a:cubicBezTo>
                      <a:pt x="11" y="113"/>
                      <a:pt x="4" y="117"/>
                      <a:pt x="0" y="110"/>
                    </a:cubicBezTo>
                    <a:cubicBezTo>
                      <a:pt x="10" y="113"/>
                      <a:pt x="11" y="105"/>
                      <a:pt x="14" y="99"/>
                    </a:cubicBezTo>
                    <a:cubicBezTo>
                      <a:pt x="23" y="73"/>
                      <a:pt x="32" y="47"/>
                      <a:pt x="51" y="26"/>
                    </a:cubicBezTo>
                    <a:cubicBezTo>
                      <a:pt x="53" y="24"/>
                      <a:pt x="55" y="24"/>
                      <a:pt x="56" y="26"/>
                    </a:cubicBezTo>
                    <a:close/>
                  </a:path>
                </a:pathLst>
              </a:custGeom>
              <a:solidFill>
                <a:srgbClr val="916E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3" name="Freeform 713">
                <a:extLst>
                  <a:ext uri="{FF2B5EF4-FFF2-40B4-BE49-F238E27FC236}">
                    <a16:creationId xmlns:a16="http://schemas.microsoft.com/office/drawing/2014/main" id="{D48E4DBE-FBA3-46F9-BE14-9FA7ADCE6713}"/>
                  </a:ext>
                </a:extLst>
              </p:cNvPr>
              <p:cNvSpPr>
                <a:spLocks/>
              </p:cNvSpPr>
              <p:nvPr/>
            </p:nvSpPr>
            <p:spPr bwMode="auto">
              <a:xfrm>
                <a:off x="1931" y="1261"/>
                <a:ext cx="29" cy="97"/>
              </a:xfrm>
              <a:custGeom>
                <a:avLst/>
                <a:gdLst>
                  <a:gd name="T0" fmla="*/ 23 w 26"/>
                  <a:gd name="T1" fmla="*/ 73 h 86"/>
                  <a:gd name="T2" fmla="*/ 18 w 26"/>
                  <a:gd name="T3" fmla="*/ 86 h 86"/>
                  <a:gd name="T4" fmla="*/ 7 w 26"/>
                  <a:gd name="T5" fmla="*/ 38 h 86"/>
                  <a:gd name="T6" fmla="*/ 4 w 26"/>
                  <a:gd name="T7" fmla="*/ 16 h 86"/>
                  <a:gd name="T8" fmla="*/ 18 w 26"/>
                  <a:gd name="T9" fmla="*/ 3 h 86"/>
                  <a:gd name="T10" fmla="*/ 18 w 26"/>
                  <a:gd name="T11" fmla="*/ 5 h 86"/>
                  <a:gd name="T12" fmla="*/ 23 w 26"/>
                  <a:gd name="T13" fmla="*/ 73 h 86"/>
                </a:gdLst>
                <a:ahLst/>
                <a:cxnLst>
                  <a:cxn ang="0">
                    <a:pos x="T0" y="T1"/>
                  </a:cxn>
                  <a:cxn ang="0">
                    <a:pos x="T2" y="T3"/>
                  </a:cxn>
                  <a:cxn ang="0">
                    <a:pos x="T4" y="T5"/>
                  </a:cxn>
                  <a:cxn ang="0">
                    <a:pos x="T6" y="T7"/>
                  </a:cxn>
                  <a:cxn ang="0">
                    <a:pos x="T8" y="T9"/>
                  </a:cxn>
                  <a:cxn ang="0">
                    <a:pos x="T10" y="T11"/>
                  </a:cxn>
                  <a:cxn ang="0">
                    <a:pos x="T12" y="T13"/>
                  </a:cxn>
                </a:cxnLst>
                <a:rect l="0" t="0" r="r" b="b"/>
                <a:pathLst>
                  <a:path w="26" h="86">
                    <a:moveTo>
                      <a:pt x="23" y="73"/>
                    </a:moveTo>
                    <a:cubicBezTo>
                      <a:pt x="21" y="77"/>
                      <a:pt x="20" y="82"/>
                      <a:pt x="18" y="86"/>
                    </a:cubicBezTo>
                    <a:cubicBezTo>
                      <a:pt x="3" y="73"/>
                      <a:pt x="12" y="53"/>
                      <a:pt x="7" y="38"/>
                    </a:cubicBezTo>
                    <a:cubicBezTo>
                      <a:pt x="4" y="31"/>
                      <a:pt x="6" y="23"/>
                      <a:pt x="4" y="16"/>
                    </a:cubicBezTo>
                    <a:cubicBezTo>
                      <a:pt x="0" y="2"/>
                      <a:pt x="6" y="0"/>
                      <a:pt x="18" y="3"/>
                    </a:cubicBezTo>
                    <a:cubicBezTo>
                      <a:pt x="18" y="4"/>
                      <a:pt x="18" y="5"/>
                      <a:pt x="18" y="5"/>
                    </a:cubicBezTo>
                    <a:cubicBezTo>
                      <a:pt x="24" y="28"/>
                      <a:pt x="26" y="50"/>
                      <a:pt x="23" y="73"/>
                    </a:cubicBezTo>
                    <a:close/>
                  </a:path>
                </a:pathLst>
              </a:custGeom>
              <a:solidFill>
                <a:srgbClr val="F2D6B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4" name="Freeform 714">
                <a:extLst>
                  <a:ext uri="{FF2B5EF4-FFF2-40B4-BE49-F238E27FC236}">
                    <a16:creationId xmlns:a16="http://schemas.microsoft.com/office/drawing/2014/main" id="{FAE89367-AEF6-41F2-AD90-B2538847AA51}"/>
                  </a:ext>
                </a:extLst>
              </p:cNvPr>
              <p:cNvSpPr>
                <a:spLocks/>
              </p:cNvSpPr>
              <p:nvPr/>
            </p:nvSpPr>
            <p:spPr bwMode="auto">
              <a:xfrm>
                <a:off x="1951" y="1267"/>
                <a:ext cx="32" cy="149"/>
              </a:xfrm>
              <a:custGeom>
                <a:avLst/>
                <a:gdLst>
                  <a:gd name="T0" fmla="*/ 5 w 28"/>
                  <a:gd name="T1" fmla="*/ 68 h 133"/>
                  <a:gd name="T2" fmla="*/ 0 w 28"/>
                  <a:gd name="T3" fmla="*/ 0 h 133"/>
                  <a:gd name="T4" fmla="*/ 4 w 28"/>
                  <a:gd name="T5" fmla="*/ 1 h 133"/>
                  <a:gd name="T6" fmla="*/ 28 w 28"/>
                  <a:gd name="T7" fmla="*/ 125 h 133"/>
                  <a:gd name="T8" fmla="*/ 25 w 28"/>
                  <a:gd name="T9" fmla="*/ 133 h 133"/>
                  <a:gd name="T10" fmla="*/ 16 w 28"/>
                  <a:gd name="T11" fmla="*/ 85 h 133"/>
                  <a:gd name="T12" fmla="*/ 5 w 28"/>
                  <a:gd name="T13" fmla="*/ 68 h 133"/>
                </a:gdLst>
                <a:ahLst/>
                <a:cxnLst>
                  <a:cxn ang="0">
                    <a:pos x="T0" y="T1"/>
                  </a:cxn>
                  <a:cxn ang="0">
                    <a:pos x="T2" y="T3"/>
                  </a:cxn>
                  <a:cxn ang="0">
                    <a:pos x="T4" y="T5"/>
                  </a:cxn>
                  <a:cxn ang="0">
                    <a:pos x="T6" y="T7"/>
                  </a:cxn>
                  <a:cxn ang="0">
                    <a:pos x="T8" y="T9"/>
                  </a:cxn>
                  <a:cxn ang="0">
                    <a:pos x="T10" y="T11"/>
                  </a:cxn>
                  <a:cxn ang="0">
                    <a:pos x="T12" y="T13"/>
                  </a:cxn>
                </a:cxnLst>
                <a:rect l="0" t="0" r="r" b="b"/>
                <a:pathLst>
                  <a:path w="28" h="133">
                    <a:moveTo>
                      <a:pt x="5" y="68"/>
                    </a:moveTo>
                    <a:cubicBezTo>
                      <a:pt x="3" y="45"/>
                      <a:pt x="2" y="23"/>
                      <a:pt x="0" y="0"/>
                    </a:cubicBezTo>
                    <a:cubicBezTo>
                      <a:pt x="1" y="1"/>
                      <a:pt x="3" y="1"/>
                      <a:pt x="4" y="1"/>
                    </a:cubicBezTo>
                    <a:cubicBezTo>
                      <a:pt x="5" y="44"/>
                      <a:pt x="27" y="82"/>
                      <a:pt x="28" y="125"/>
                    </a:cubicBezTo>
                    <a:cubicBezTo>
                      <a:pt x="28" y="128"/>
                      <a:pt x="28" y="130"/>
                      <a:pt x="25" y="133"/>
                    </a:cubicBezTo>
                    <a:cubicBezTo>
                      <a:pt x="22" y="117"/>
                      <a:pt x="18" y="101"/>
                      <a:pt x="16" y="85"/>
                    </a:cubicBezTo>
                    <a:cubicBezTo>
                      <a:pt x="15" y="77"/>
                      <a:pt x="13" y="71"/>
                      <a:pt x="5" y="68"/>
                    </a:cubicBezTo>
                    <a:close/>
                  </a:path>
                </a:pathLst>
              </a:custGeom>
              <a:solidFill>
                <a:srgbClr val="977A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5" name="Freeform 715">
                <a:extLst>
                  <a:ext uri="{FF2B5EF4-FFF2-40B4-BE49-F238E27FC236}">
                    <a16:creationId xmlns:a16="http://schemas.microsoft.com/office/drawing/2014/main" id="{342E7F16-790A-42BC-A523-2DB9D630E81B}"/>
                  </a:ext>
                </a:extLst>
              </p:cNvPr>
              <p:cNvSpPr>
                <a:spLocks/>
              </p:cNvSpPr>
              <p:nvPr/>
            </p:nvSpPr>
            <p:spPr bwMode="auto">
              <a:xfrm>
                <a:off x="1768" y="1267"/>
                <a:ext cx="23" cy="101"/>
              </a:xfrm>
              <a:custGeom>
                <a:avLst/>
                <a:gdLst>
                  <a:gd name="T0" fmla="*/ 11 w 21"/>
                  <a:gd name="T1" fmla="*/ 4 h 90"/>
                  <a:gd name="T2" fmla="*/ 10 w 21"/>
                  <a:gd name="T3" fmla="*/ 90 h 90"/>
                  <a:gd name="T4" fmla="*/ 0 w 21"/>
                  <a:gd name="T5" fmla="*/ 2 h 90"/>
                  <a:gd name="T6" fmla="*/ 11 w 21"/>
                  <a:gd name="T7" fmla="*/ 4 h 90"/>
                </a:gdLst>
                <a:ahLst/>
                <a:cxnLst>
                  <a:cxn ang="0">
                    <a:pos x="T0" y="T1"/>
                  </a:cxn>
                  <a:cxn ang="0">
                    <a:pos x="T2" y="T3"/>
                  </a:cxn>
                  <a:cxn ang="0">
                    <a:pos x="T4" y="T5"/>
                  </a:cxn>
                  <a:cxn ang="0">
                    <a:pos x="T6" y="T7"/>
                  </a:cxn>
                </a:cxnLst>
                <a:rect l="0" t="0" r="r" b="b"/>
                <a:pathLst>
                  <a:path w="21" h="90">
                    <a:moveTo>
                      <a:pt x="11" y="4"/>
                    </a:moveTo>
                    <a:cubicBezTo>
                      <a:pt x="10" y="33"/>
                      <a:pt x="21" y="61"/>
                      <a:pt x="10" y="90"/>
                    </a:cubicBezTo>
                    <a:cubicBezTo>
                      <a:pt x="7" y="61"/>
                      <a:pt x="3" y="31"/>
                      <a:pt x="0" y="2"/>
                    </a:cubicBezTo>
                    <a:cubicBezTo>
                      <a:pt x="4" y="1"/>
                      <a:pt x="8" y="0"/>
                      <a:pt x="11" y="4"/>
                    </a:cubicBezTo>
                    <a:close/>
                  </a:path>
                </a:pathLst>
              </a:custGeom>
              <a:solidFill>
                <a:srgbClr val="F3D4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6" name="Freeform 716">
                <a:extLst>
                  <a:ext uri="{FF2B5EF4-FFF2-40B4-BE49-F238E27FC236}">
                    <a16:creationId xmlns:a16="http://schemas.microsoft.com/office/drawing/2014/main" id="{EF7A8449-0A7B-4D1F-AED4-9FD2460EF7D7}"/>
                  </a:ext>
                </a:extLst>
              </p:cNvPr>
              <p:cNvSpPr>
                <a:spLocks/>
              </p:cNvSpPr>
              <p:nvPr/>
            </p:nvSpPr>
            <p:spPr bwMode="auto">
              <a:xfrm>
                <a:off x="1902" y="935"/>
                <a:ext cx="74" cy="118"/>
              </a:xfrm>
              <a:custGeom>
                <a:avLst/>
                <a:gdLst>
                  <a:gd name="T0" fmla="*/ 0 w 66"/>
                  <a:gd name="T1" fmla="*/ 104 h 105"/>
                  <a:gd name="T2" fmla="*/ 56 w 66"/>
                  <a:gd name="T3" fmla="*/ 0 h 105"/>
                  <a:gd name="T4" fmla="*/ 64 w 66"/>
                  <a:gd name="T5" fmla="*/ 8 h 105"/>
                  <a:gd name="T6" fmla="*/ 20 w 66"/>
                  <a:gd name="T7" fmla="*/ 80 h 105"/>
                  <a:gd name="T8" fmla="*/ 20 w 66"/>
                  <a:gd name="T9" fmla="*/ 83 h 105"/>
                  <a:gd name="T10" fmla="*/ 4 w 66"/>
                  <a:gd name="T11" fmla="*/ 104 h 105"/>
                  <a:gd name="T12" fmla="*/ 2 w 66"/>
                  <a:gd name="T13" fmla="*/ 105 h 105"/>
                  <a:gd name="T14" fmla="*/ 0 w 66"/>
                  <a:gd name="T15" fmla="*/ 104 h 1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6" h="105">
                    <a:moveTo>
                      <a:pt x="0" y="104"/>
                    </a:moveTo>
                    <a:cubicBezTo>
                      <a:pt x="14" y="67"/>
                      <a:pt x="32" y="32"/>
                      <a:pt x="56" y="0"/>
                    </a:cubicBezTo>
                    <a:cubicBezTo>
                      <a:pt x="58" y="3"/>
                      <a:pt x="66" y="1"/>
                      <a:pt x="64" y="8"/>
                    </a:cubicBezTo>
                    <a:cubicBezTo>
                      <a:pt x="42" y="28"/>
                      <a:pt x="27" y="51"/>
                      <a:pt x="20" y="80"/>
                    </a:cubicBezTo>
                    <a:cubicBezTo>
                      <a:pt x="20" y="81"/>
                      <a:pt x="20" y="82"/>
                      <a:pt x="20" y="83"/>
                    </a:cubicBezTo>
                    <a:cubicBezTo>
                      <a:pt x="17" y="91"/>
                      <a:pt x="16" y="102"/>
                      <a:pt x="4" y="104"/>
                    </a:cubicBezTo>
                    <a:cubicBezTo>
                      <a:pt x="2" y="105"/>
                      <a:pt x="2" y="105"/>
                      <a:pt x="2" y="105"/>
                    </a:cubicBezTo>
                    <a:lnTo>
                      <a:pt x="0" y="104"/>
                    </a:lnTo>
                    <a:close/>
                  </a:path>
                </a:pathLst>
              </a:custGeom>
              <a:solidFill>
                <a:srgbClr val="755B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7" name="Freeform 717">
                <a:extLst>
                  <a:ext uri="{FF2B5EF4-FFF2-40B4-BE49-F238E27FC236}">
                    <a16:creationId xmlns:a16="http://schemas.microsoft.com/office/drawing/2014/main" id="{647854A2-2827-44C7-B7D2-04A283F6449F}"/>
                  </a:ext>
                </a:extLst>
              </p:cNvPr>
              <p:cNvSpPr>
                <a:spLocks/>
              </p:cNvSpPr>
              <p:nvPr/>
            </p:nvSpPr>
            <p:spPr bwMode="auto">
              <a:xfrm>
                <a:off x="1857" y="978"/>
                <a:ext cx="35" cy="73"/>
              </a:xfrm>
              <a:custGeom>
                <a:avLst/>
                <a:gdLst>
                  <a:gd name="T0" fmla="*/ 0 w 31"/>
                  <a:gd name="T1" fmla="*/ 65 h 65"/>
                  <a:gd name="T2" fmla="*/ 30 w 31"/>
                  <a:gd name="T3" fmla="*/ 0 h 65"/>
                  <a:gd name="T4" fmla="*/ 11 w 31"/>
                  <a:gd name="T5" fmla="*/ 65 h 65"/>
                  <a:gd name="T6" fmla="*/ 0 w 31"/>
                  <a:gd name="T7" fmla="*/ 65 h 65"/>
                </a:gdLst>
                <a:ahLst/>
                <a:cxnLst>
                  <a:cxn ang="0">
                    <a:pos x="T0" y="T1"/>
                  </a:cxn>
                  <a:cxn ang="0">
                    <a:pos x="T2" y="T3"/>
                  </a:cxn>
                  <a:cxn ang="0">
                    <a:pos x="T4" y="T5"/>
                  </a:cxn>
                  <a:cxn ang="0">
                    <a:pos x="T6" y="T7"/>
                  </a:cxn>
                </a:cxnLst>
                <a:rect l="0" t="0" r="r" b="b"/>
                <a:pathLst>
                  <a:path w="31" h="65">
                    <a:moveTo>
                      <a:pt x="0" y="65"/>
                    </a:moveTo>
                    <a:cubicBezTo>
                      <a:pt x="4" y="41"/>
                      <a:pt x="17" y="20"/>
                      <a:pt x="30" y="0"/>
                    </a:cubicBezTo>
                    <a:cubicBezTo>
                      <a:pt x="31" y="24"/>
                      <a:pt x="16" y="43"/>
                      <a:pt x="11" y="65"/>
                    </a:cubicBezTo>
                    <a:cubicBezTo>
                      <a:pt x="7" y="65"/>
                      <a:pt x="4" y="65"/>
                      <a:pt x="0" y="65"/>
                    </a:cubicBezTo>
                    <a:close/>
                  </a:path>
                </a:pathLst>
              </a:custGeom>
              <a:solidFill>
                <a:srgbClr val="F5DA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8" name="Freeform 718">
                <a:extLst>
                  <a:ext uri="{FF2B5EF4-FFF2-40B4-BE49-F238E27FC236}">
                    <a16:creationId xmlns:a16="http://schemas.microsoft.com/office/drawing/2014/main" id="{0914ACBE-4CF1-41F5-B3CE-9BE45917C80C}"/>
                  </a:ext>
                </a:extLst>
              </p:cNvPr>
              <p:cNvSpPr>
                <a:spLocks/>
              </p:cNvSpPr>
              <p:nvPr/>
            </p:nvSpPr>
            <p:spPr bwMode="auto">
              <a:xfrm>
                <a:off x="1670" y="1065"/>
                <a:ext cx="33" cy="89"/>
              </a:xfrm>
              <a:custGeom>
                <a:avLst/>
                <a:gdLst>
                  <a:gd name="T0" fmla="*/ 18 w 29"/>
                  <a:gd name="T1" fmla="*/ 23 h 79"/>
                  <a:gd name="T2" fmla="*/ 17 w 29"/>
                  <a:gd name="T3" fmla="*/ 79 h 79"/>
                  <a:gd name="T4" fmla="*/ 7 w 29"/>
                  <a:gd name="T5" fmla="*/ 56 h 79"/>
                  <a:gd name="T6" fmla="*/ 2 w 29"/>
                  <a:gd name="T7" fmla="*/ 11 h 79"/>
                  <a:gd name="T8" fmla="*/ 13 w 29"/>
                  <a:gd name="T9" fmla="*/ 4 h 79"/>
                  <a:gd name="T10" fmla="*/ 18 w 29"/>
                  <a:gd name="T11" fmla="*/ 16 h 79"/>
                  <a:gd name="T12" fmla="*/ 18 w 29"/>
                  <a:gd name="T13" fmla="*/ 23 h 79"/>
                </a:gdLst>
                <a:ahLst/>
                <a:cxnLst>
                  <a:cxn ang="0">
                    <a:pos x="T0" y="T1"/>
                  </a:cxn>
                  <a:cxn ang="0">
                    <a:pos x="T2" y="T3"/>
                  </a:cxn>
                  <a:cxn ang="0">
                    <a:pos x="T4" y="T5"/>
                  </a:cxn>
                  <a:cxn ang="0">
                    <a:pos x="T6" y="T7"/>
                  </a:cxn>
                  <a:cxn ang="0">
                    <a:pos x="T8" y="T9"/>
                  </a:cxn>
                  <a:cxn ang="0">
                    <a:pos x="T10" y="T11"/>
                  </a:cxn>
                  <a:cxn ang="0">
                    <a:pos x="T12" y="T13"/>
                  </a:cxn>
                </a:cxnLst>
                <a:rect l="0" t="0" r="r" b="b"/>
                <a:pathLst>
                  <a:path w="29" h="79">
                    <a:moveTo>
                      <a:pt x="18" y="23"/>
                    </a:moveTo>
                    <a:cubicBezTo>
                      <a:pt x="15" y="42"/>
                      <a:pt x="29" y="61"/>
                      <a:pt x="17" y="79"/>
                    </a:cubicBezTo>
                    <a:cubicBezTo>
                      <a:pt x="5" y="76"/>
                      <a:pt x="9" y="64"/>
                      <a:pt x="7" y="56"/>
                    </a:cubicBezTo>
                    <a:cubicBezTo>
                      <a:pt x="4" y="42"/>
                      <a:pt x="5" y="26"/>
                      <a:pt x="2" y="11"/>
                    </a:cubicBezTo>
                    <a:cubicBezTo>
                      <a:pt x="0" y="1"/>
                      <a:pt x="6" y="0"/>
                      <a:pt x="13" y="4"/>
                    </a:cubicBezTo>
                    <a:cubicBezTo>
                      <a:pt x="15" y="8"/>
                      <a:pt x="16" y="12"/>
                      <a:pt x="18" y="16"/>
                    </a:cubicBezTo>
                    <a:cubicBezTo>
                      <a:pt x="18" y="19"/>
                      <a:pt x="18" y="21"/>
                      <a:pt x="18" y="23"/>
                    </a:cubicBezTo>
                    <a:close/>
                  </a:path>
                </a:pathLst>
              </a:custGeom>
              <a:solidFill>
                <a:srgbClr val="EFD0B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9" name="Freeform 719">
                <a:extLst>
                  <a:ext uri="{FF2B5EF4-FFF2-40B4-BE49-F238E27FC236}">
                    <a16:creationId xmlns:a16="http://schemas.microsoft.com/office/drawing/2014/main" id="{07ADF8DC-06AE-4469-87AB-7FB95ECE35DE}"/>
                  </a:ext>
                </a:extLst>
              </p:cNvPr>
              <p:cNvSpPr>
                <a:spLocks/>
              </p:cNvSpPr>
              <p:nvPr/>
            </p:nvSpPr>
            <p:spPr bwMode="auto">
              <a:xfrm>
                <a:off x="1667" y="1063"/>
                <a:ext cx="22" cy="101"/>
              </a:xfrm>
              <a:custGeom>
                <a:avLst/>
                <a:gdLst>
                  <a:gd name="T0" fmla="*/ 16 w 20"/>
                  <a:gd name="T1" fmla="*/ 6 h 90"/>
                  <a:gd name="T2" fmla="*/ 8 w 20"/>
                  <a:gd name="T3" fmla="*/ 9 h 90"/>
                  <a:gd name="T4" fmla="*/ 20 w 20"/>
                  <a:gd name="T5" fmla="*/ 81 h 90"/>
                  <a:gd name="T6" fmla="*/ 13 w 20"/>
                  <a:gd name="T7" fmla="*/ 90 h 90"/>
                  <a:gd name="T8" fmla="*/ 0 w 20"/>
                  <a:gd name="T9" fmla="*/ 3 h 90"/>
                  <a:gd name="T10" fmla="*/ 16 w 20"/>
                  <a:gd name="T11" fmla="*/ 6 h 90"/>
                </a:gdLst>
                <a:ahLst/>
                <a:cxnLst>
                  <a:cxn ang="0">
                    <a:pos x="T0" y="T1"/>
                  </a:cxn>
                  <a:cxn ang="0">
                    <a:pos x="T2" y="T3"/>
                  </a:cxn>
                  <a:cxn ang="0">
                    <a:pos x="T4" y="T5"/>
                  </a:cxn>
                  <a:cxn ang="0">
                    <a:pos x="T6" y="T7"/>
                  </a:cxn>
                  <a:cxn ang="0">
                    <a:pos x="T8" y="T9"/>
                  </a:cxn>
                  <a:cxn ang="0">
                    <a:pos x="T10" y="T11"/>
                  </a:cxn>
                </a:cxnLst>
                <a:rect l="0" t="0" r="r" b="b"/>
                <a:pathLst>
                  <a:path w="20" h="90">
                    <a:moveTo>
                      <a:pt x="16" y="6"/>
                    </a:moveTo>
                    <a:cubicBezTo>
                      <a:pt x="13" y="6"/>
                      <a:pt x="8" y="5"/>
                      <a:pt x="8" y="9"/>
                    </a:cubicBezTo>
                    <a:cubicBezTo>
                      <a:pt x="13" y="33"/>
                      <a:pt x="9" y="58"/>
                      <a:pt x="20" y="81"/>
                    </a:cubicBezTo>
                    <a:cubicBezTo>
                      <a:pt x="18" y="84"/>
                      <a:pt x="15" y="87"/>
                      <a:pt x="13" y="90"/>
                    </a:cubicBezTo>
                    <a:cubicBezTo>
                      <a:pt x="2" y="62"/>
                      <a:pt x="6" y="32"/>
                      <a:pt x="0" y="3"/>
                    </a:cubicBezTo>
                    <a:cubicBezTo>
                      <a:pt x="6" y="3"/>
                      <a:pt x="12" y="0"/>
                      <a:pt x="16" y="6"/>
                    </a:cubicBezTo>
                    <a:close/>
                  </a:path>
                </a:pathLst>
              </a:custGeom>
              <a:solidFill>
                <a:srgbClr val="9372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0" name="Freeform 720">
                <a:extLst>
                  <a:ext uri="{FF2B5EF4-FFF2-40B4-BE49-F238E27FC236}">
                    <a16:creationId xmlns:a16="http://schemas.microsoft.com/office/drawing/2014/main" id="{E0FFE896-8496-4776-8508-75BE2CB80151}"/>
                  </a:ext>
                </a:extLst>
              </p:cNvPr>
              <p:cNvSpPr>
                <a:spLocks/>
              </p:cNvSpPr>
              <p:nvPr/>
            </p:nvSpPr>
            <p:spPr bwMode="auto">
              <a:xfrm>
                <a:off x="1629" y="1070"/>
                <a:ext cx="35" cy="107"/>
              </a:xfrm>
              <a:custGeom>
                <a:avLst/>
                <a:gdLst>
                  <a:gd name="T0" fmla="*/ 11 w 32"/>
                  <a:gd name="T1" fmla="*/ 0 h 95"/>
                  <a:gd name="T2" fmla="*/ 32 w 32"/>
                  <a:gd name="T3" fmla="*/ 95 h 95"/>
                  <a:gd name="T4" fmla="*/ 23 w 32"/>
                  <a:gd name="T5" fmla="*/ 91 h 95"/>
                  <a:gd name="T6" fmla="*/ 8 w 32"/>
                  <a:gd name="T7" fmla="*/ 41 h 95"/>
                  <a:gd name="T8" fmla="*/ 7 w 32"/>
                  <a:gd name="T9" fmla="*/ 24 h 95"/>
                  <a:gd name="T10" fmla="*/ 3 w 32"/>
                  <a:gd name="T11" fmla="*/ 4 h 95"/>
                  <a:gd name="T12" fmla="*/ 11 w 32"/>
                  <a:gd name="T13" fmla="*/ 0 h 95"/>
                </a:gdLst>
                <a:ahLst/>
                <a:cxnLst>
                  <a:cxn ang="0">
                    <a:pos x="T0" y="T1"/>
                  </a:cxn>
                  <a:cxn ang="0">
                    <a:pos x="T2" y="T3"/>
                  </a:cxn>
                  <a:cxn ang="0">
                    <a:pos x="T4" y="T5"/>
                  </a:cxn>
                  <a:cxn ang="0">
                    <a:pos x="T6" y="T7"/>
                  </a:cxn>
                  <a:cxn ang="0">
                    <a:pos x="T8" y="T9"/>
                  </a:cxn>
                  <a:cxn ang="0">
                    <a:pos x="T10" y="T11"/>
                  </a:cxn>
                  <a:cxn ang="0">
                    <a:pos x="T12" y="T13"/>
                  </a:cxn>
                </a:cxnLst>
                <a:rect l="0" t="0" r="r" b="b"/>
                <a:pathLst>
                  <a:path w="32" h="95">
                    <a:moveTo>
                      <a:pt x="11" y="0"/>
                    </a:moveTo>
                    <a:cubicBezTo>
                      <a:pt x="13" y="33"/>
                      <a:pt x="24" y="64"/>
                      <a:pt x="32" y="95"/>
                    </a:cubicBezTo>
                    <a:cubicBezTo>
                      <a:pt x="29" y="94"/>
                      <a:pt x="26" y="93"/>
                      <a:pt x="23" y="91"/>
                    </a:cubicBezTo>
                    <a:cubicBezTo>
                      <a:pt x="14" y="76"/>
                      <a:pt x="15" y="57"/>
                      <a:pt x="8" y="41"/>
                    </a:cubicBezTo>
                    <a:cubicBezTo>
                      <a:pt x="5" y="35"/>
                      <a:pt x="16" y="29"/>
                      <a:pt x="7" y="24"/>
                    </a:cubicBezTo>
                    <a:cubicBezTo>
                      <a:pt x="2" y="18"/>
                      <a:pt x="0" y="11"/>
                      <a:pt x="3" y="4"/>
                    </a:cubicBezTo>
                    <a:cubicBezTo>
                      <a:pt x="6" y="3"/>
                      <a:pt x="8" y="1"/>
                      <a:pt x="11" y="0"/>
                    </a:cubicBezTo>
                    <a:close/>
                  </a:path>
                </a:pathLst>
              </a:custGeom>
              <a:solidFill>
                <a:srgbClr val="8E6E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1" name="Freeform 721">
                <a:extLst>
                  <a:ext uri="{FF2B5EF4-FFF2-40B4-BE49-F238E27FC236}">
                    <a16:creationId xmlns:a16="http://schemas.microsoft.com/office/drawing/2014/main" id="{A680CC7B-8895-4FC1-A393-B7EEE4DD915A}"/>
                  </a:ext>
                </a:extLst>
              </p:cNvPr>
              <p:cNvSpPr>
                <a:spLocks/>
              </p:cNvSpPr>
              <p:nvPr/>
            </p:nvSpPr>
            <p:spPr bwMode="auto">
              <a:xfrm>
                <a:off x="1641" y="1181"/>
                <a:ext cx="34" cy="42"/>
              </a:xfrm>
              <a:custGeom>
                <a:avLst/>
                <a:gdLst>
                  <a:gd name="T0" fmla="*/ 0 w 30"/>
                  <a:gd name="T1" fmla="*/ 9 h 37"/>
                  <a:gd name="T2" fmla="*/ 20 w 30"/>
                  <a:gd name="T3" fmla="*/ 9 h 37"/>
                  <a:gd name="T4" fmla="*/ 26 w 30"/>
                  <a:gd name="T5" fmla="*/ 36 h 37"/>
                  <a:gd name="T6" fmla="*/ 12 w 30"/>
                  <a:gd name="T7" fmla="*/ 30 h 37"/>
                  <a:gd name="T8" fmla="*/ 0 w 30"/>
                  <a:gd name="T9" fmla="*/ 9 h 37"/>
                </a:gdLst>
                <a:ahLst/>
                <a:cxnLst>
                  <a:cxn ang="0">
                    <a:pos x="T0" y="T1"/>
                  </a:cxn>
                  <a:cxn ang="0">
                    <a:pos x="T2" y="T3"/>
                  </a:cxn>
                  <a:cxn ang="0">
                    <a:pos x="T4" y="T5"/>
                  </a:cxn>
                  <a:cxn ang="0">
                    <a:pos x="T6" y="T7"/>
                  </a:cxn>
                  <a:cxn ang="0">
                    <a:pos x="T8" y="T9"/>
                  </a:cxn>
                </a:cxnLst>
                <a:rect l="0" t="0" r="r" b="b"/>
                <a:pathLst>
                  <a:path w="30" h="37">
                    <a:moveTo>
                      <a:pt x="0" y="9"/>
                    </a:moveTo>
                    <a:cubicBezTo>
                      <a:pt x="6" y="0"/>
                      <a:pt x="15" y="0"/>
                      <a:pt x="20" y="9"/>
                    </a:cubicBezTo>
                    <a:cubicBezTo>
                      <a:pt x="24" y="17"/>
                      <a:pt x="30" y="26"/>
                      <a:pt x="26" y="36"/>
                    </a:cubicBezTo>
                    <a:cubicBezTo>
                      <a:pt x="21" y="36"/>
                      <a:pt x="14" y="37"/>
                      <a:pt x="12" y="30"/>
                    </a:cubicBezTo>
                    <a:cubicBezTo>
                      <a:pt x="6" y="24"/>
                      <a:pt x="3" y="16"/>
                      <a:pt x="0" y="9"/>
                    </a:cubicBezTo>
                    <a:close/>
                  </a:path>
                </a:pathLst>
              </a:custGeom>
              <a:solidFill>
                <a:srgbClr val="E2C0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2" name="Freeform 722">
                <a:extLst>
                  <a:ext uri="{FF2B5EF4-FFF2-40B4-BE49-F238E27FC236}">
                    <a16:creationId xmlns:a16="http://schemas.microsoft.com/office/drawing/2014/main" id="{D9D13577-6FFE-4ED3-89FC-D45AF7E083A6}"/>
                  </a:ext>
                </a:extLst>
              </p:cNvPr>
              <p:cNvSpPr>
                <a:spLocks/>
              </p:cNvSpPr>
              <p:nvPr/>
            </p:nvSpPr>
            <p:spPr bwMode="auto">
              <a:xfrm>
                <a:off x="1618" y="1074"/>
                <a:ext cx="21" cy="41"/>
              </a:xfrm>
              <a:custGeom>
                <a:avLst/>
                <a:gdLst>
                  <a:gd name="T0" fmla="*/ 12 w 18"/>
                  <a:gd name="T1" fmla="*/ 0 h 36"/>
                  <a:gd name="T2" fmla="*/ 16 w 18"/>
                  <a:gd name="T3" fmla="*/ 20 h 36"/>
                  <a:gd name="T4" fmla="*/ 4 w 18"/>
                  <a:gd name="T5" fmla="*/ 28 h 36"/>
                  <a:gd name="T6" fmla="*/ 0 w 18"/>
                  <a:gd name="T7" fmla="*/ 12 h 36"/>
                  <a:gd name="T8" fmla="*/ 12 w 18"/>
                  <a:gd name="T9" fmla="*/ 0 h 36"/>
                </a:gdLst>
                <a:ahLst/>
                <a:cxnLst>
                  <a:cxn ang="0">
                    <a:pos x="T0" y="T1"/>
                  </a:cxn>
                  <a:cxn ang="0">
                    <a:pos x="T2" y="T3"/>
                  </a:cxn>
                  <a:cxn ang="0">
                    <a:pos x="T4" y="T5"/>
                  </a:cxn>
                  <a:cxn ang="0">
                    <a:pos x="T6" y="T7"/>
                  </a:cxn>
                  <a:cxn ang="0">
                    <a:pos x="T8" y="T9"/>
                  </a:cxn>
                </a:cxnLst>
                <a:rect l="0" t="0" r="r" b="b"/>
                <a:pathLst>
                  <a:path w="18" h="36">
                    <a:moveTo>
                      <a:pt x="12" y="0"/>
                    </a:moveTo>
                    <a:cubicBezTo>
                      <a:pt x="16" y="6"/>
                      <a:pt x="18" y="13"/>
                      <a:pt x="16" y="20"/>
                    </a:cubicBezTo>
                    <a:cubicBezTo>
                      <a:pt x="10" y="20"/>
                      <a:pt x="15" y="36"/>
                      <a:pt x="4" y="28"/>
                    </a:cubicBezTo>
                    <a:cubicBezTo>
                      <a:pt x="4" y="22"/>
                      <a:pt x="6" y="16"/>
                      <a:pt x="0" y="12"/>
                    </a:cubicBezTo>
                    <a:cubicBezTo>
                      <a:pt x="0" y="4"/>
                      <a:pt x="5" y="1"/>
                      <a:pt x="12" y="0"/>
                    </a:cubicBezTo>
                    <a:close/>
                  </a:path>
                </a:pathLst>
              </a:custGeom>
              <a:solidFill>
                <a:srgbClr val="E8D1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3" name="Freeform 723">
                <a:extLst>
                  <a:ext uri="{FF2B5EF4-FFF2-40B4-BE49-F238E27FC236}">
                    <a16:creationId xmlns:a16="http://schemas.microsoft.com/office/drawing/2014/main" id="{61A2A6A3-0831-436C-8678-6F572FACB27D}"/>
                  </a:ext>
                </a:extLst>
              </p:cNvPr>
              <p:cNvSpPr>
                <a:spLocks/>
              </p:cNvSpPr>
              <p:nvPr/>
            </p:nvSpPr>
            <p:spPr bwMode="auto">
              <a:xfrm>
                <a:off x="1912" y="1021"/>
                <a:ext cx="23" cy="53"/>
              </a:xfrm>
              <a:custGeom>
                <a:avLst/>
                <a:gdLst>
                  <a:gd name="T0" fmla="*/ 11 w 21"/>
                  <a:gd name="T1" fmla="*/ 4 h 48"/>
                  <a:gd name="T2" fmla="*/ 19 w 21"/>
                  <a:gd name="T3" fmla="*/ 13 h 48"/>
                  <a:gd name="T4" fmla="*/ 7 w 21"/>
                  <a:gd name="T5" fmla="*/ 48 h 48"/>
                  <a:gd name="T6" fmla="*/ 0 w 21"/>
                  <a:gd name="T7" fmla="*/ 36 h 48"/>
                  <a:gd name="T8" fmla="*/ 11 w 21"/>
                  <a:gd name="T9" fmla="*/ 4 h 48"/>
                </a:gdLst>
                <a:ahLst/>
                <a:cxnLst>
                  <a:cxn ang="0">
                    <a:pos x="T0" y="T1"/>
                  </a:cxn>
                  <a:cxn ang="0">
                    <a:pos x="T2" y="T3"/>
                  </a:cxn>
                  <a:cxn ang="0">
                    <a:pos x="T4" y="T5"/>
                  </a:cxn>
                  <a:cxn ang="0">
                    <a:pos x="T6" y="T7"/>
                  </a:cxn>
                  <a:cxn ang="0">
                    <a:pos x="T8" y="T9"/>
                  </a:cxn>
                </a:cxnLst>
                <a:rect l="0" t="0" r="r" b="b"/>
                <a:pathLst>
                  <a:path w="21" h="48">
                    <a:moveTo>
                      <a:pt x="11" y="4"/>
                    </a:moveTo>
                    <a:cubicBezTo>
                      <a:pt x="21" y="0"/>
                      <a:pt x="21" y="7"/>
                      <a:pt x="19" y="13"/>
                    </a:cubicBezTo>
                    <a:cubicBezTo>
                      <a:pt x="15" y="25"/>
                      <a:pt x="11" y="37"/>
                      <a:pt x="7" y="48"/>
                    </a:cubicBezTo>
                    <a:cubicBezTo>
                      <a:pt x="4" y="44"/>
                      <a:pt x="2" y="40"/>
                      <a:pt x="0" y="36"/>
                    </a:cubicBezTo>
                    <a:cubicBezTo>
                      <a:pt x="4" y="26"/>
                      <a:pt x="7" y="15"/>
                      <a:pt x="11" y="4"/>
                    </a:cubicBezTo>
                    <a:close/>
                  </a:path>
                </a:pathLst>
              </a:custGeom>
              <a:solidFill>
                <a:srgbClr val="A180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4" name="Freeform 724">
                <a:extLst>
                  <a:ext uri="{FF2B5EF4-FFF2-40B4-BE49-F238E27FC236}">
                    <a16:creationId xmlns:a16="http://schemas.microsoft.com/office/drawing/2014/main" id="{CC4EEE2E-69CA-4959-88F2-C5770F5303D0}"/>
                  </a:ext>
                </a:extLst>
              </p:cNvPr>
              <p:cNvSpPr>
                <a:spLocks/>
              </p:cNvSpPr>
              <p:nvPr/>
            </p:nvSpPr>
            <p:spPr bwMode="auto">
              <a:xfrm>
                <a:off x="1613" y="1241"/>
                <a:ext cx="14" cy="55"/>
              </a:xfrm>
              <a:custGeom>
                <a:avLst/>
                <a:gdLst>
                  <a:gd name="T0" fmla="*/ 6 w 13"/>
                  <a:gd name="T1" fmla="*/ 1 h 49"/>
                  <a:gd name="T2" fmla="*/ 12 w 13"/>
                  <a:gd name="T3" fmla="*/ 49 h 49"/>
                  <a:gd name="T4" fmla="*/ 1 w 13"/>
                  <a:gd name="T5" fmla="*/ 0 h 49"/>
                  <a:gd name="T6" fmla="*/ 6 w 13"/>
                  <a:gd name="T7" fmla="*/ 1 h 49"/>
                </a:gdLst>
                <a:ahLst/>
                <a:cxnLst>
                  <a:cxn ang="0">
                    <a:pos x="T0" y="T1"/>
                  </a:cxn>
                  <a:cxn ang="0">
                    <a:pos x="T2" y="T3"/>
                  </a:cxn>
                  <a:cxn ang="0">
                    <a:pos x="T4" y="T5"/>
                  </a:cxn>
                  <a:cxn ang="0">
                    <a:pos x="T6" y="T7"/>
                  </a:cxn>
                </a:cxnLst>
                <a:rect l="0" t="0" r="r" b="b"/>
                <a:pathLst>
                  <a:path w="13" h="49">
                    <a:moveTo>
                      <a:pt x="6" y="1"/>
                    </a:moveTo>
                    <a:cubicBezTo>
                      <a:pt x="8" y="16"/>
                      <a:pt x="13" y="30"/>
                      <a:pt x="12" y="49"/>
                    </a:cubicBezTo>
                    <a:cubicBezTo>
                      <a:pt x="4" y="31"/>
                      <a:pt x="0" y="16"/>
                      <a:pt x="1" y="0"/>
                    </a:cubicBezTo>
                    <a:cubicBezTo>
                      <a:pt x="3" y="0"/>
                      <a:pt x="4" y="0"/>
                      <a:pt x="6" y="1"/>
                    </a:cubicBezTo>
                    <a:close/>
                  </a:path>
                </a:pathLst>
              </a:custGeom>
              <a:solidFill>
                <a:srgbClr val="8F71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5" name="Freeform 725">
                <a:extLst>
                  <a:ext uri="{FF2B5EF4-FFF2-40B4-BE49-F238E27FC236}">
                    <a16:creationId xmlns:a16="http://schemas.microsoft.com/office/drawing/2014/main" id="{2A05E662-E049-40FA-A972-36C6ABDA4FCF}"/>
                  </a:ext>
                </a:extLst>
              </p:cNvPr>
              <p:cNvSpPr>
                <a:spLocks/>
              </p:cNvSpPr>
              <p:nvPr/>
            </p:nvSpPr>
            <p:spPr bwMode="auto">
              <a:xfrm>
                <a:off x="1687" y="1264"/>
                <a:ext cx="16" cy="40"/>
              </a:xfrm>
              <a:custGeom>
                <a:avLst/>
                <a:gdLst>
                  <a:gd name="T0" fmla="*/ 7 w 14"/>
                  <a:gd name="T1" fmla="*/ 3 h 35"/>
                  <a:gd name="T2" fmla="*/ 14 w 14"/>
                  <a:gd name="T3" fmla="*/ 35 h 35"/>
                  <a:gd name="T4" fmla="*/ 0 w 14"/>
                  <a:gd name="T5" fmla="*/ 0 h 35"/>
                  <a:gd name="T6" fmla="*/ 7 w 14"/>
                  <a:gd name="T7" fmla="*/ 3 h 35"/>
                </a:gdLst>
                <a:ahLst/>
                <a:cxnLst>
                  <a:cxn ang="0">
                    <a:pos x="T0" y="T1"/>
                  </a:cxn>
                  <a:cxn ang="0">
                    <a:pos x="T2" y="T3"/>
                  </a:cxn>
                  <a:cxn ang="0">
                    <a:pos x="T4" y="T5"/>
                  </a:cxn>
                  <a:cxn ang="0">
                    <a:pos x="T6" y="T7"/>
                  </a:cxn>
                </a:cxnLst>
                <a:rect l="0" t="0" r="r" b="b"/>
                <a:pathLst>
                  <a:path w="14" h="35">
                    <a:moveTo>
                      <a:pt x="7" y="3"/>
                    </a:moveTo>
                    <a:cubicBezTo>
                      <a:pt x="9" y="13"/>
                      <a:pt x="12" y="24"/>
                      <a:pt x="14" y="35"/>
                    </a:cubicBezTo>
                    <a:cubicBezTo>
                      <a:pt x="1" y="26"/>
                      <a:pt x="3" y="12"/>
                      <a:pt x="0" y="0"/>
                    </a:cubicBezTo>
                    <a:cubicBezTo>
                      <a:pt x="2" y="1"/>
                      <a:pt x="5" y="2"/>
                      <a:pt x="7" y="3"/>
                    </a:cubicBezTo>
                    <a:close/>
                  </a:path>
                </a:pathLst>
              </a:custGeom>
              <a:solidFill>
                <a:srgbClr val="E9D2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6" name="Freeform 726">
                <a:extLst>
                  <a:ext uri="{FF2B5EF4-FFF2-40B4-BE49-F238E27FC236}">
                    <a16:creationId xmlns:a16="http://schemas.microsoft.com/office/drawing/2014/main" id="{4DC601BD-2BA7-496E-A4E5-302A4868A3B9}"/>
                  </a:ext>
                </a:extLst>
              </p:cNvPr>
              <p:cNvSpPr>
                <a:spLocks/>
              </p:cNvSpPr>
              <p:nvPr/>
            </p:nvSpPr>
            <p:spPr bwMode="auto">
              <a:xfrm>
                <a:off x="1638" y="1191"/>
                <a:ext cx="19" cy="27"/>
              </a:xfrm>
              <a:custGeom>
                <a:avLst/>
                <a:gdLst>
                  <a:gd name="T0" fmla="*/ 3 w 17"/>
                  <a:gd name="T1" fmla="*/ 0 h 24"/>
                  <a:gd name="T2" fmla="*/ 15 w 17"/>
                  <a:gd name="T3" fmla="*/ 21 h 24"/>
                  <a:gd name="T4" fmla="*/ 3 w 17"/>
                  <a:gd name="T5" fmla="*/ 24 h 24"/>
                  <a:gd name="T6" fmla="*/ 0 w 17"/>
                  <a:gd name="T7" fmla="*/ 3 h 24"/>
                  <a:gd name="T8" fmla="*/ 3 w 17"/>
                  <a:gd name="T9" fmla="*/ 0 h 24"/>
                </a:gdLst>
                <a:ahLst/>
                <a:cxnLst>
                  <a:cxn ang="0">
                    <a:pos x="T0" y="T1"/>
                  </a:cxn>
                  <a:cxn ang="0">
                    <a:pos x="T2" y="T3"/>
                  </a:cxn>
                  <a:cxn ang="0">
                    <a:pos x="T4" y="T5"/>
                  </a:cxn>
                  <a:cxn ang="0">
                    <a:pos x="T6" y="T7"/>
                  </a:cxn>
                  <a:cxn ang="0">
                    <a:pos x="T8" y="T9"/>
                  </a:cxn>
                </a:cxnLst>
                <a:rect l="0" t="0" r="r" b="b"/>
                <a:pathLst>
                  <a:path w="17" h="24">
                    <a:moveTo>
                      <a:pt x="3" y="0"/>
                    </a:moveTo>
                    <a:cubicBezTo>
                      <a:pt x="10" y="5"/>
                      <a:pt x="17" y="10"/>
                      <a:pt x="15" y="21"/>
                    </a:cubicBezTo>
                    <a:cubicBezTo>
                      <a:pt x="11" y="22"/>
                      <a:pt x="7" y="23"/>
                      <a:pt x="3" y="24"/>
                    </a:cubicBezTo>
                    <a:cubicBezTo>
                      <a:pt x="2" y="17"/>
                      <a:pt x="1" y="10"/>
                      <a:pt x="0" y="3"/>
                    </a:cubicBezTo>
                    <a:cubicBezTo>
                      <a:pt x="1" y="2"/>
                      <a:pt x="2" y="1"/>
                      <a:pt x="3" y="0"/>
                    </a:cubicBezTo>
                    <a:close/>
                  </a:path>
                </a:pathLst>
              </a:custGeom>
              <a:solidFill>
                <a:srgbClr val="A884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7" name="Freeform 727">
                <a:extLst>
                  <a:ext uri="{FF2B5EF4-FFF2-40B4-BE49-F238E27FC236}">
                    <a16:creationId xmlns:a16="http://schemas.microsoft.com/office/drawing/2014/main" id="{E1EA9F4A-C696-422B-A6D0-E6EE67DCB41F}"/>
                  </a:ext>
                </a:extLst>
              </p:cNvPr>
              <p:cNvSpPr>
                <a:spLocks/>
              </p:cNvSpPr>
              <p:nvPr/>
            </p:nvSpPr>
            <p:spPr bwMode="auto">
              <a:xfrm>
                <a:off x="1906" y="1025"/>
                <a:ext cx="20" cy="36"/>
              </a:xfrm>
              <a:custGeom>
                <a:avLst/>
                <a:gdLst>
                  <a:gd name="T0" fmla="*/ 16 w 18"/>
                  <a:gd name="T1" fmla="*/ 0 h 32"/>
                  <a:gd name="T2" fmla="*/ 5 w 18"/>
                  <a:gd name="T3" fmla="*/ 32 h 32"/>
                  <a:gd name="T4" fmla="*/ 0 w 18"/>
                  <a:gd name="T5" fmla="*/ 24 h 32"/>
                  <a:gd name="T6" fmla="*/ 16 w 18"/>
                  <a:gd name="T7" fmla="*/ 0 h 32"/>
                </a:gdLst>
                <a:ahLst/>
                <a:cxnLst>
                  <a:cxn ang="0">
                    <a:pos x="T0" y="T1"/>
                  </a:cxn>
                  <a:cxn ang="0">
                    <a:pos x="T2" y="T3"/>
                  </a:cxn>
                  <a:cxn ang="0">
                    <a:pos x="T4" y="T5"/>
                  </a:cxn>
                  <a:cxn ang="0">
                    <a:pos x="T6" y="T7"/>
                  </a:cxn>
                </a:cxnLst>
                <a:rect l="0" t="0" r="r" b="b"/>
                <a:pathLst>
                  <a:path w="18" h="32">
                    <a:moveTo>
                      <a:pt x="16" y="0"/>
                    </a:moveTo>
                    <a:cubicBezTo>
                      <a:pt x="16" y="12"/>
                      <a:pt x="18" y="25"/>
                      <a:pt x="5" y="32"/>
                    </a:cubicBezTo>
                    <a:cubicBezTo>
                      <a:pt x="3" y="29"/>
                      <a:pt x="2" y="27"/>
                      <a:pt x="0" y="24"/>
                    </a:cubicBezTo>
                    <a:cubicBezTo>
                      <a:pt x="8" y="18"/>
                      <a:pt x="7" y="6"/>
                      <a:pt x="16" y="0"/>
                    </a:cubicBezTo>
                    <a:close/>
                  </a:path>
                </a:pathLst>
              </a:custGeom>
              <a:solidFill>
                <a:srgbClr val="F3D8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8" name="Freeform 728">
                <a:extLst>
                  <a:ext uri="{FF2B5EF4-FFF2-40B4-BE49-F238E27FC236}">
                    <a16:creationId xmlns:a16="http://schemas.microsoft.com/office/drawing/2014/main" id="{90AC4A9B-B94E-476D-B85F-C6C8982CEA7C}"/>
                  </a:ext>
                </a:extLst>
              </p:cNvPr>
              <p:cNvSpPr>
                <a:spLocks/>
              </p:cNvSpPr>
              <p:nvPr/>
            </p:nvSpPr>
            <p:spPr bwMode="auto">
              <a:xfrm>
                <a:off x="1585" y="1136"/>
                <a:ext cx="17" cy="46"/>
              </a:xfrm>
              <a:custGeom>
                <a:avLst/>
                <a:gdLst>
                  <a:gd name="T0" fmla="*/ 14 w 15"/>
                  <a:gd name="T1" fmla="*/ 29 h 41"/>
                  <a:gd name="T2" fmla="*/ 10 w 15"/>
                  <a:gd name="T3" fmla="*/ 41 h 41"/>
                  <a:gd name="T4" fmla="*/ 3 w 15"/>
                  <a:gd name="T5" fmla="*/ 0 h 41"/>
                  <a:gd name="T6" fmla="*/ 14 w 15"/>
                  <a:gd name="T7" fmla="*/ 29 h 41"/>
                </a:gdLst>
                <a:ahLst/>
                <a:cxnLst>
                  <a:cxn ang="0">
                    <a:pos x="T0" y="T1"/>
                  </a:cxn>
                  <a:cxn ang="0">
                    <a:pos x="T2" y="T3"/>
                  </a:cxn>
                  <a:cxn ang="0">
                    <a:pos x="T4" y="T5"/>
                  </a:cxn>
                  <a:cxn ang="0">
                    <a:pos x="T6" y="T7"/>
                  </a:cxn>
                </a:cxnLst>
                <a:rect l="0" t="0" r="r" b="b"/>
                <a:pathLst>
                  <a:path w="15" h="41">
                    <a:moveTo>
                      <a:pt x="14" y="29"/>
                    </a:moveTo>
                    <a:cubicBezTo>
                      <a:pt x="14" y="33"/>
                      <a:pt x="15" y="38"/>
                      <a:pt x="10" y="41"/>
                    </a:cubicBezTo>
                    <a:cubicBezTo>
                      <a:pt x="4" y="29"/>
                      <a:pt x="0" y="17"/>
                      <a:pt x="3" y="0"/>
                    </a:cubicBezTo>
                    <a:cubicBezTo>
                      <a:pt x="7" y="12"/>
                      <a:pt x="11" y="20"/>
                      <a:pt x="14" y="29"/>
                    </a:cubicBezTo>
                    <a:close/>
                  </a:path>
                </a:pathLst>
              </a:custGeom>
              <a:solidFill>
                <a:srgbClr val="D9C8B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9" name="Freeform 729">
                <a:extLst>
                  <a:ext uri="{FF2B5EF4-FFF2-40B4-BE49-F238E27FC236}">
                    <a16:creationId xmlns:a16="http://schemas.microsoft.com/office/drawing/2014/main" id="{31968715-97B2-4648-8B1B-F6BF0F556FCE}"/>
                  </a:ext>
                </a:extLst>
              </p:cNvPr>
              <p:cNvSpPr>
                <a:spLocks/>
              </p:cNvSpPr>
              <p:nvPr/>
            </p:nvSpPr>
            <p:spPr bwMode="auto">
              <a:xfrm>
                <a:off x="1107" y="3253"/>
                <a:ext cx="489" cy="54"/>
              </a:xfrm>
              <a:custGeom>
                <a:avLst/>
                <a:gdLst>
                  <a:gd name="T0" fmla="*/ 14 w 435"/>
                  <a:gd name="T1" fmla="*/ 34 h 48"/>
                  <a:gd name="T2" fmla="*/ 0 w 435"/>
                  <a:gd name="T3" fmla="*/ 1 h 48"/>
                  <a:gd name="T4" fmla="*/ 110 w 435"/>
                  <a:gd name="T5" fmla="*/ 6 h 48"/>
                  <a:gd name="T6" fmla="*/ 252 w 435"/>
                  <a:gd name="T7" fmla="*/ 5 h 48"/>
                  <a:gd name="T8" fmla="*/ 379 w 435"/>
                  <a:gd name="T9" fmla="*/ 5 h 48"/>
                  <a:gd name="T10" fmla="*/ 419 w 435"/>
                  <a:gd name="T11" fmla="*/ 26 h 48"/>
                  <a:gd name="T12" fmla="*/ 435 w 435"/>
                  <a:gd name="T13" fmla="*/ 33 h 48"/>
                  <a:gd name="T14" fmla="*/ 371 w 435"/>
                  <a:gd name="T15" fmla="*/ 32 h 48"/>
                  <a:gd name="T16" fmla="*/ 333 w 435"/>
                  <a:gd name="T17" fmla="*/ 40 h 48"/>
                  <a:gd name="T18" fmla="*/ 246 w 435"/>
                  <a:gd name="T19" fmla="*/ 33 h 48"/>
                  <a:gd name="T20" fmla="*/ 225 w 435"/>
                  <a:gd name="T21" fmla="*/ 37 h 48"/>
                  <a:gd name="T22" fmla="*/ 126 w 435"/>
                  <a:gd name="T23" fmla="*/ 37 h 48"/>
                  <a:gd name="T24" fmla="*/ 19 w 435"/>
                  <a:gd name="T25" fmla="*/ 30 h 48"/>
                  <a:gd name="T26" fmla="*/ 14 w 435"/>
                  <a:gd name="T27" fmla="*/ 3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35" h="48">
                    <a:moveTo>
                      <a:pt x="14" y="34"/>
                    </a:moveTo>
                    <a:cubicBezTo>
                      <a:pt x="9" y="23"/>
                      <a:pt x="5" y="12"/>
                      <a:pt x="0" y="1"/>
                    </a:cubicBezTo>
                    <a:cubicBezTo>
                      <a:pt x="37" y="0"/>
                      <a:pt x="74" y="6"/>
                      <a:pt x="110" y="6"/>
                    </a:cubicBezTo>
                    <a:cubicBezTo>
                      <a:pt x="157" y="6"/>
                      <a:pt x="205" y="6"/>
                      <a:pt x="252" y="5"/>
                    </a:cubicBezTo>
                    <a:cubicBezTo>
                      <a:pt x="294" y="5"/>
                      <a:pt x="337" y="5"/>
                      <a:pt x="379" y="5"/>
                    </a:cubicBezTo>
                    <a:cubicBezTo>
                      <a:pt x="390" y="17"/>
                      <a:pt x="402" y="26"/>
                      <a:pt x="419" y="26"/>
                    </a:cubicBezTo>
                    <a:cubicBezTo>
                      <a:pt x="425" y="26"/>
                      <a:pt x="433" y="22"/>
                      <a:pt x="435" y="33"/>
                    </a:cubicBezTo>
                    <a:cubicBezTo>
                      <a:pt x="414" y="38"/>
                      <a:pt x="392" y="48"/>
                      <a:pt x="371" y="32"/>
                    </a:cubicBezTo>
                    <a:cubicBezTo>
                      <a:pt x="360" y="42"/>
                      <a:pt x="346" y="37"/>
                      <a:pt x="333" y="40"/>
                    </a:cubicBezTo>
                    <a:cubicBezTo>
                      <a:pt x="303" y="45"/>
                      <a:pt x="275" y="39"/>
                      <a:pt x="246" y="33"/>
                    </a:cubicBezTo>
                    <a:cubicBezTo>
                      <a:pt x="237" y="31"/>
                      <a:pt x="232" y="36"/>
                      <a:pt x="225" y="37"/>
                    </a:cubicBezTo>
                    <a:cubicBezTo>
                      <a:pt x="192" y="41"/>
                      <a:pt x="158" y="40"/>
                      <a:pt x="126" y="37"/>
                    </a:cubicBezTo>
                    <a:cubicBezTo>
                      <a:pt x="90" y="35"/>
                      <a:pt x="54" y="38"/>
                      <a:pt x="19" y="30"/>
                    </a:cubicBezTo>
                    <a:cubicBezTo>
                      <a:pt x="17" y="30"/>
                      <a:pt x="16" y="32"/>
                      <a:pt x="14" y="34"/>
                    </a:cubicBezTo>
                    <a:close/>
                  </a:path>
                </a:pathLst>
              </a:custGeom>
              <a:solidFill>
                <a:srgbClr val="9FCB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0" name="Freeform 730">
                <a:extLst>
                  <a:ext uri="{FF2B5EF4-FFF2-40B4-BE49-F238E27FC236}">
                    <a16:creationId xmlns:a16="http://schemas.microsoft.com/office/drawing/2014/main" id="{25304171-4F5C-4797-BD5A-871A243A1321}"/>
                  </a:ext>
                </a:extLst>
              </p:cNvPr>
              <p:cNvSpPr>
                <a:spLocks/>
              </p:cNvSpPr>
              <p:nvPr/>
            </p:nvSpPr>
            <p:spPr bwMode="auto">
              <a:xfrm>
                <a:off x="1668" y="3247"/>
                <a:ext cx="297" cy="51"/>
              </a:xfrm>
              <a:custGeom>
                <a:avLst/>
                <a:gdLst>
                  <a:gd name="T0" fmla="*/ 264 w 264"/>
                  <a:gd name="T1" fmla="*/ 6 h 45"/>
                  <a:gd name="T2" fmla="*/ 232 w 264"/>
                  <a:gd name="T3" fmla="*/ 34 h 45"/>
                  <a:gd name="T4" fmla="*/ 113 w 264"/>
                  <a:gd name="T5" fmla="*/ 37 h 45"/>
                  <a:gd name="T6" fmla="*/ 49 w 264"/>
                  <a:gd name="T7" fmla="*/ 34 h 45"/>
                  <a:gd name="T8" fmla="*/ 16 w 264"/>
                  <a:gd name="T9" fmla="*/ 34 h 45"/>
                  <a:gd name="T10" fmla="*/ 0 w 264"/>
                  <a:gd name="T11" fmla="*/ 10 h 45"/>
                  <a:gd name="T12" fmla="*/ 58 w 264"/>
                  <a:gd name="T13" fmla="*/ 7 h 45"/>
                  <a:gd name="T14" fmla="*/ 156 w 264"/>
                  <a:gd name="T15" fmla="*/ 5 h 45"/>
                  <a:gd name="T16" fmla="*/ 264 w 264"/>
                  <a:gd name="T17" fmla="*/ 6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4" h="45">
                    <a:moveTo>
                      <a:pt x="264" y="6"/>
                    </a:moveTo>
                    <a:cubicBezTo>
                      <a:pt x="258" y="20"/>
                      <a:pt x="249" y="31"/>
                      <a:pt x="232" y="34"/>
                    </a:cubicBezTo>
                    <a:cubicBezTo>
                      <a:pt x="192" y="33"/>
                      <a:pt x="152" y="34"/>
                      <a:pt x="113" y="37"/>
                    </a:cubicBezTo>
                    <a:cubicBezTo>
                      <a:pt x="91" y="39"/>
                      <a:pt x="70" y="36"/>
                      <a:pt x="49" y="34"/>
                    </a:cubicBezTo>
                    <a:cubicBezTo>
                      <a:pt x="38" y="34"/>
                      <a:pt x="27" y="45"/>
                      <a:pt x="16" y="34"/>
                    </a:cubicBezTo>
                    <a:cubicBezTo>
                      <a:pt x="17" y="21"/>
                      <a:pt x="5" y="18"/>
                      <a:pt x="0" y="10"/>
                    </a:cubicBezTo>
                    <a:cubicBezTo>
                      <a:pt x="19" y="0"/>
                      <a:pt x="39" y="9"/>
                      <a:pt x="58" y="7"/>
                    </a:cubicBezTo>
                    <a:cubicBezTo>
                      <a:pt x="91" y="5"/>
                      <a:pt x="124" y="5"/>
                      <a:pt x="156" y="5"/>
                    </a:cubicBezTo>
                    <a:cubicBezTo>
                      <a:pt x="192" y="5"/>
                      <a:pt x="228" y="6"/>
                      <a:pt x="264" y="6"/>
                    </a:cubicBezTo>
                    <a:close/>
                  </a:path>
                </a:pathLst>
              </a:custGeom>
              <a:solidFill>
                <a:srgbClr val="A2CB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1" name="Freeform 731">
                <a:extLst>
                  <a:ext uri="{FF2B5EF4-FFF2-40B4-BE49-F238E27FC236}">
                    <a16:creationId xmlns:a16="http://schemas.microsoft.com/office/drawing/2014/main" id="{E3D86B72-ED53-4B7D-9BF2-AA93E8356BE5}"/>
                  </a:ext>
                </a:extLst>
              </p:cNvPr>
              <p:cNvSpPr>
                <a:spLocks/>
              </p:cNvSpPr>
              <p:nvPr/>
            </p:nvSpPr>
            <p:spPr bwMode="auto">
              <a:xfrm>
                <a:off x="1522" y="3258"/>
                <a:ext cx="176" cy="39"/>
              </a:xfrm>
              <a:custGeom>
                <a:avLst/>
                <a:gdLst>
                  <a:gd name="T0" fmla="*/ 130 w 157"/>
                  <a:gd name="T1" fmla="*/ 0 h 34"/>
                  <a:gd name="T2" fmla="*/ 146 w 157"/>
                  <a:gd name="T3" fmla="*/ 24 h 34"/>
                  <a:gd name="T4" fmla="*/ 71 w 157"/>
                  <a:gd name="T5" fmla="*/ 31 h 34"/>
                  <a:gd name="T6" fmla="*/ 66 w 157"/>
                  <a:gd name="T7" fmla="*/ 28 h 34"/>
                  <a:gd name="T8" fmla="*/ 50 w 157"/>
                  <a:gd name="T9" fmla="*/ 25 h 34"/>
                  <a:gd name="T10" fmla="*/ 25 w 157"/>
                  <a:gd name="T11" fmla="*/ 16 h 34"/>
                  <a:gd name="T12" fmla="*/ 16 w 157"/>
                  <a:gd name="T13" fmla="*/ 15 h 34"/>
                  <a:gd name="T14" fmla="*/ 4 w 157"/>
                  <a:gd name="T15" fmla="*/ 13 h 34"/>
                  <a:gd name="T16" fmla="*/ 10 w 157"/>
                  <a:gd name="T17" fmla="*/ 0 h 34"/>
                  <a:gd name="T18" fmla="*/ 130 w 157"/>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7" h="34">
                    <a:moveTo>
                      <a:pt x="130" y="0"/>
                    </a:moveTo>
                    <a:cubicBezTo>
                      <a:pt x="145" y="1"/>
                      <a:pt x="157" y="5"/>
                      <a:pt x="146" y="24"/>
                    </a:cubicBezTo>
                    <a:cubicBezTo>
                      <a:pt x="122" y="34"/>
                      <a:pt x="95" y="25"/>
                      <a:pt x="71" y="31"/>
                    </a:cubicBezTo>
                    <a:cubicBezTo>
                      <a:pt x="69" y="31"/>
                      <a:pt x="68" y="29"/>
                      <a:pt x="66" y="28"/>
                    </a:cubicBezTo>
                    <a:cubicBezTo>
                      <a:pt x="61" y="22"/>
                      <a:pt x="55" y="26"/>
                      <a:pt x="50" y="25"/>
                    </a:cubicBezTo>
                    <a:cubicBezTo>
                      <a:pt x="41" y="24"/>
                      <a:pt x="28" y="33"/>
                      <a:pt x="25" y="16"/>
                    </a:cubicBezTo>
                    <a:cubicBezTo>
                      <a:pt x="24" y="12"/>
                      <a:pt x="19" y="14"/>
                      <a:pt x="16" y="15"/>
                    </a:cubicBezTo>
                    <a:cubicBezTo>
                      <a:pt x="12" y="16"/>
                      <a:pt x="6" y="18"/>
                      <a:pt x="4" y="13"/>
                    </a:cubicBezTo>
                    <a:cubicBezTo>
                      <a:pt x="0" y="6"/>
                      <a:pt x="8" y="4"/>
                      <a:pt x="10" y="0"/>
                    </a:cubicBezTo>
                    <a:cubicBezTo>
                      <a:pt x="50" y="0"/>
                      <a:pt x="90" y="0"/>
                      <a:pt x="130" y="0"/>
                    </a:cubicBezTo>
                    <a:close/>
                  </a:path>
                </a:pathLst>
              </a:custGeom>
              <a:solidFill>
                <a:srgbClr val="8BC0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2" name="Freeform 732">
                <a:extLst>
                  <a:ext uri="{FF2B5EF4-FFF2-40B4-BE49-F238E27FC236}">
                    <a16:creationId xmlns:a16="http://schemas.microsoft.com/office/drawing/2014/main" id="{8B9EF149-B090-400B-91A4-A8EDA53DD5A9}"/>
                  </a:ext>
                </a:extLst>
              </p:cNvPr>
              <p:cNvSpPr>
                <a:spLocks/>
              </p:cNvSpPr>
              <p:nvPr/>
            </p:nvSpPr>
            <p:spPr bwMode="auto">
              <a:xfrm>
                <a:off x="1744" y="3339"/>
                <a:ext cx="24" cy="17"/>
              </a:xfrm>
              <a:custGeom>
                <a:avLst/>
                <a:gdLst>
                  <a:gd name="T0" fmla="*/ 16 w 21"/>
                  <a:gd name="T1" fmla="*/ 0 h 15"/>
                  <a:gd name="T2" fmla="*/ 16 w 21"/>
                  <a:gd name="T3" fmla="*/ 15 h 15"/>
                  <a:gd name="T4" fmla="*/ 0 w 21"/>
                  <a:gd name="T5" fmla="*/ 0 h 15"/>
                  <a:gd name="T6" fmla="*/ 16 w 21"/>
                  <a:gd name="T7" fmla="*/ 0 h 15"/>
                </a:gdLst>
                <a:ahLst/>
                <a:cxnLst>
                  <a:cxn ang="0">
                    <a:pos x="T0" y="T1"/>
                  </a:cxn>
                  <a:cxn ang="0">
                    <a:pos x="T2" y="T3"/>
                  </a:cxn>
                  <a:cxn ang="0">
                    <a:pos x="T4" y="T5"/>
                  </a:cxn>
                  <a:cxn ang="0">
                    <a:pos x="T6" y="T7"/>
                  </a:cxn>
                </a:cxnLst>
                <a:rect l="0" t="0" r="r" b="b"/>
                <a:pathLst>
                  <a:path w="21" h="15">
                    <a:moveTo>
                      <a:pt x="16" y="0"/>
                    </a:moveTo>
                    <a:cubicBezTo>
                      <a:pt x="15" y="5"/>
                      <a:pt x="21" y="9"/>
                      <a:pt x="16" y="15"/>
                    </a:cubicBezTo>
                    <a:cubicBezTo>
                      <a:pt x="9" y="13"/>
                      <a:pt x="6" y="4"/>
                      <a:pt x="0" y="0"/>
                    </a:cubicBezTo>
                    <a:cubicBezTo>
                      <a:pt x="5" y="0"/>
                      <a:pt x="11" y="0"/>
                      <a:pt x="16" y="0"/>
                    </a:cubicBezTo>
                    <a:close/>
                  </a:path>
                </a:pathLst>
              </a:custGeom>
              <a:solidFill>
                <a:srgbClr val="73B3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3" name="Freeform 733">
                <a:extLst>
                  <a:ext uri="{FF2B5EF4-FFF2-40B4-BE49-F238E27FC236}">
                    <a16:creationId xmlns:a16="http://schemas.microsoft.com/office/drawing/2014/main" id="{7F91209C-BC41-47F2-99E0-0482F10F274F}"/>
                  </a:ext>
                </a:extLst>
              </p:cNvPr>
              <p:cNvSpPr>
                <a:spLocks/>
              </p:cNvSpPr>
              <p:nvPr/>
            </p:nvSpPr>
            <p:spPr bwMode="auto">
              <a:xfrm>
                <a:off x="1531" y="3074"/>
                <a:ext cx="537" cy="69"/>
              </a:xfrm>
              <a:custGeom>
                <a:avLst/>
                <a:gdLst>
                  <a:gd name="T0" fmla="*/ 474 w 478"/>
                  <a:gd name="T1" fmla="*/ 16 h 61"/>
                  <a:gd name="T2" fmla="*/ 437 w 478"/>
                  <a:gd name="T3" fmla="*/ 19 h 61"/>
                  <a:gd name="T4" fmla="*/ 429 w 478"/>
                  <a:gd name="T5" fmla="*/ 23 h 61"/>
                  <a:gd name="T6" fmla="*/ 411 w 478"/>
                  <a:gd name="T7" fmla="*/ 26 h 61"/>
                  <a:gd name="T8" fmla="*/ 366 w 478"/>
                  <a:gd name="T9" fmla="*/ 45 h 61"/>
                  <a:gd name="T10" fmla="*/ 231 w 478"/>
                  <a:gd name="T11" fmla="*/ 45 h 61"/>
                  <a:gd name="T12" fmla="*/ 226 w 478"/>
                  <a:gd name="T13" fmla="*/ 44 h 61"/>
                  <a:gd name="T14" fmla="*/ 140 w 478"/>
                  <a:gd name="T15" fmla="*/ 52 h 61"/>
                  <a:gd name="T16" fmla="*/ 6 w 478"/>
                  <a:gd name="T17" fmla="*/ 52 h 61"/>
                  <a:gd name="T18" fmla="*/ 17 w 478"/>
                  <a:gd name="T19" fmla="*/ 26 h 61"/>
                  <a:gd name="T20" fmla="*/ 38 w 478"/>
                  <a:gd name="T21" fmla="*/ 20 h 61"/>
                  <a:gd name="T22" fmla="*/ 63 w 478"/>
                  <a:gd name="T23" fmla="*/ 20 h 61"/>
                  <a:gd name="T24" fmla="*/ 86 w 478"/>
                  <a:gd name="T25" fmla="*/ 23 h 61"/>
                  <a:gd name="T26" fmla="*/ 122 w 478"/>
                  <a:gd name="T27" fmla="*/ 21 h 61"/>
                  <a:gd name="T28" fmla="*/ 222 w 478"/>
                  <a:gd name="T29" fmla="*/ 21 h 61"/>
                  <a:gd name="T30" fmla="*/ 287 w 478"/>
                  <a:gd name="T31" fmla="*/ 19 h 61"/>
                  <a:gd name="T32" fmla="*/ 304 w 478"/>
                  <a:gd name="T33" fmla="*/ 20 h 61"/>
                  <a:gd name="T34" fmla="*/ 354 w 478"/>
                  <a:gd name="T35" fmla="*/ 15 h 61"/>
                  <a:gd name="T36" fmla="*/ 389 w 478"/>
                  <a:gd name="T37" fmla="*/ 14 h 61"/>
                  <a:gd name="T38" fmla="*/ 443 w 478"/>
                  <a:gd name="T39" fmla="*/ 9 h 61"/>
                  <a:gd name="T40" fmla="*/ 464 w 478"/>
                  <a:gd name="T41" fmla="*/ 5 h 61"/>
                  <a:gd name="T42" fmla="*/ 474 w 478"/>
                  <a:gd name="T43" fmla="*/ 16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78" h="61">
                    <a:moveTo>
                      <a:pt x="474" y="16"/>
                    </a:moveTo>
                    <a:cubicBezTo>
                      <a:pt x="462" y="15"/>
                      <a:pt x="450" y="30"/>
                      <a:pt x="437" y="19"/>
                    </a:cubicBezTo>
                    <a:cubicBezTo>
                      <a:pt x="436" y="18"/>
                      <a:pt x="431" y="21"/>
                      <a:pt x="429" y="23"/>
                    </a:cubicBezTo>
                    <a:cubicBezTo>
                      <a:pt x="423" y="29"/>
                      <a:pt x="419" y="30"/>
                      <a:pt x="411" y="26"/>
                    </a:cubicBezTo>
                    <a:cubicBezTo>
                      <a:pt x="395" y="17"/>
                      <a:pt x="371" y="29"/>
                      <a:pt x="366" y="45"/>
                    </a:cubicBezTo>
                    <a:cubicBezTo>
                      <a:pt x="321" y="56"/>
                      <a:pt x="276" y="55"/>
                      <a:pt x="231" y="45"/>
                    </a:cubicBezTo>
                    <a:cubicBezTo>
                      <a:pt x="229" y="45"/>
                      <a:pt x="227" y="43"/>
                      <a:pt x="226" y="44"/>
                    </a:cubicBezTo>
                    <a:cubicBezTo>
                      <a:pt x="199" y="61"/>
                      <a:pt x="169" y="56"/>
                      <a:pt x="140" y="52"/>
                    </a:cubicBezTo>
                    <a:cubicBezTo>
                      <a:pt x="95" y="46"/>
                      <a:pt x="51" y="53"/>
                      <a:pt x="6" y="52"/>
                    </a:cubicBezTo>
                    <a:cubicBezTo>
                      <a:pt x="0" y="39"/>
                      <a:pt x="4" y="29"/>
                      <a:pt x="17" y="26"/>
                    </a:cubicBezTo>
                    <a:cubicBezTo>
                      <a:pt x="24" y="24"/>
                      <a:pt x="31" y="20"/>
                      <a:pt x="38" y="20"/>
                    </a:cubicBezTo>
                    <a:cubicBezTo>
                      <a:pt x="46" y="27"/>
                      <a:pt x="55" y="21"/>
                      <a:pt x="63" y="20"/>
                    </a:cubicBezTo>
                    <a:cubicBezTo>
                      <a:pt x="71" y="19"/>
                      <a:pt x="77" y="16"/>
                      <a:pt x="86" y="23"/>
                    </a:cubicBezTo>
                    <a:cubicBezTo>
                      <a:pt x="95" y="31"/>
                      <a:pt x="109" y="20"/>
                      <a:pt x="122" y="21"/>
                    </a:cubicBezTo>
                    <a:cubicBezTo>
                      <a:pt x="155" y="23"/>
                      <a:pt x="189" y="21"/>
                      <a:pt x="222" y="21"/>
                    </a:cubicBezTo>
                    <a:cubicBezTo>
                      <a:pt x="243" y="21"/>
                      <a:pt x="266" y="24"/>
                      <a:pt x="287" y="19"/>
                    </a:cubicBezTo>
                    <a:cubicBezTo>
                      <a:pt x="293" y="17"/>
                      <a:pt x="298" y="17"/>
                      <a:pt x="304" y="20"/>
                    </a:cubicBezTo>
                    <a:cubicBezTo>
                      <a:pt x="321" y="30"/>
                      <a:pt x="338" y="18"/>
                      <a:pt x="354" y="15"/>
                    </a:cubicBezTo>
                    <a:cubicBezTo>
                      <a:pt x="366" y="12"/>
                      <a:pt x="377" y="12"/>
                      <a:pt x="389" y="14"/>
                    </a:cubicBezTo>
                    <a:cubicBezTo>
                      <a:pt x="407" y="17"/>
                      <a:pt x="424" y="7"/>
                      <a:pt x="443" y="9"/>
                    </a:cubicBezTo>
                    <a:cubicBezTo>
                      <a:pt x="450" y="9"/>
                      <a:pt x="458" y="7"/>
                      <a:pt x="464" y="5"/>
                    </a:cubicBezTo>
                    <a:cubicBezTo>
                      <a:pt x="478" y="0"/>
                      <a:pt x="470" y="13"/>
                      <a:pt x="474" y="16"/>
                    </a:cubicBezTo>
                    <a:close/>
                  </a:path>
                </a:pathLst>
              </a:custGeom>
              <a:solidFill>
                <a:srgbClr val="98C5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4" name="Freeform 734">
                <a:extLst>
                  <a:ext uri="{FF2B5EF4-FFF2-40B4-BE49-F238E27FC236}">
                    <a16:creationId xmlns:a16="http://schemas.microsoft.com/office/drawing/2014/main" id="{828E8C76-BFFD-412E-A30C-A7DB0C7761D0}"/>
                  </a:ext>
                </a:extLst>
              </p:cNvPr>
              <p:cNvSpPr>
                <a:spLocks/>
              </p:cNvSpPr>
              <p:nvPr/>
            </p:nvSpPr>
            <p:spPr bwMode="auto">
              <a:xfrm>
                <a:off x="946" y="2824"/>
                <a:ext cx="103" cy="288"/>
              </a:xfrm>
              <a:custGeom>
                <a:avLst/>
                <a:gdLst>
                  <a:gd name="T0" fmla="*/ 30 w 91"/>
                  <a:gd name="T1" fmla="*/ 19 h 257"/>
                  <a:gd name="T2" fmla="*/ 50 w 91"/>
                  <a:gd name="T3" fmla="*/ 27 h 257"/>
                  <a:gd name="T4" fmla="*/ 58 w 91"/>
                  <a:gd name="T5" fmla="*/ 31 h 257"/>
                  <a:gd name="T6" fmla="*/ 62 w 91"/>
                  <a:gd name="T7" fmla="*/ 39 h 257"/>
                  <a:gd name="T8" fmla="*/ 65 w 91"/>
                  <a:gd name="T9" fmla="*/ 66 h 257"/>
                  <a:gd name="T10" fmla="*/ 71 w 91"/>
                  <a:gd name="T11" fmla="*/ 107 h 257"/>
                  <a:gd name="T12" fmla="*/ 77 w 91"/>
                  <a:gd name="T13" fmla="*/ 116 h 257"/>
                  <a:gd name="T14" fmla="*/ 77 w 91"/>
                  <a:gd name="T15" fmla="*/ 138 h 257"/>
                  <a:gd name="T16" fmla="*/ 82 w 91"/>
                  <a:gd name="T17" fmla="*/ 159 h 257"/>
                  <a:gd name="T18" fmla="*/ 90 w 91"/>
                  <a:gd name="T19" fmla="*/ 181 h 257"/>
                  <a:gd name="T20" fmla="*/ 89 w 91"/>
                  <a:gd name="T21" fmla="*/ 195 h 257"/>
                  <a:gd name="T22" fmla="*/ 90 w 91"/>
                  <a:gd name="T23" fmla="*/ 207 h 257"/>
                  <a:gd name="T24" fmla="*/ 53 w 91"/>
                  <a:gd name="T25" fmla="*/ 224 h 257"/>
                  <a:gd name="T26" fmla="*/ 67 w 91"/>
                  <a:gd name="T27" fmla="*/ 257 h 257"/>
                  <a:gd name="T28" fmla="*/ 20 w 91"/>
                  <a:gd name="T29" fmla="*/ 214 h 257"/>
                  <a:gd name="T30" fmla="*/ 39 w 91"/>
                  <a:gd name="T31" fmla="*/ 217 h 257"/>
                  <a:gd name="T32" fmla="*/ 22 w 91"/>
                  <a:gd name="T33" fmla="*/ 174 h 257"/>
                  <a:gd name="T34" fmla="*/ 13 w 91"/>
                  <a:gd name="T35" fmla="*/ 149 h 257"/>
                  <a:gd name="T36" fmla="*/ 10 w 91"/>
                  <a:gd name="T37" fmla="*/ 138 h 257"/>
                  <a:gd name="T38" fmla="*/ 12 w 91"/>
                  <a:gd name="T39" fmla="*/ 114 h 257"/>
                  <a:gd name="T40" fmla="*/ 8 w 91"/>
                  <a:gd name="T41" fmla="*/ 106 h 257"/>
                  <a:gd name="T42" fmla="*/ 3 w 91"/>
                  <a:gd name="T43" fmla="*/ 88 h 257"/>
                  <a:gd name="T44" fmla="*/ 18 w 91"/>
                  <a:gd name="T45" fmla="*/ 87 h 257"/>
                  <a:gd name="T46" fmla="*/ 18 w 91"/>
                  <a:gd name="T47" fmla="*/ 87 h 257"/>
                  <a:gd name="T48" fmla="*/ 37 w 91"/>
                  <a:gd name="T49" fmla="*/ 113 h 257"/>
                  <a:gd name="T50" fmla="*/ 56 w 91"/>
                  <a:gd name="T51" fmla="*/ 94 h 257"/>
                  <a:gd name="T52" fmla="*/ 47 w 91"/>
                  <a:gd name="T53" fmla="*/ 96 h 257"/>
                  <a:gd name="T54" fmla="*/ 36 w 91"/>
                  <a:gd name="T55" fmla="*/ 98 h 257"/>
                  <a:gd name="T56" fmla="*/ 35 w 91"/>
                  <a:gd name="T57" fmla="*/ 84 h 257"/>
                  <a:gd name="T58" fmla="*/ 59 w 91"/>
                  <a:gd name="T59" fmla="*/ 64 h 257"/>
                  <a:gd name="T60" fmla="*/ 46 w 91"/>
                  <a:gd name="T61" fmla="*/ 65 h 257"/>
                  <a:gd name="T62" fmla="*/ 32 w 91"/>
                  <a:gd name="T63" fmla="*/ 72 h 257"/>
                  <a:gd name="T64" fmla="*/ 35 w 91"/>
                  <a:gd name="T65" fmla="*/ 56 h 257"/>
                  <a:gd name="T66" fmla="*/ 42 w 91"/>
                  <a:gd name="T67" fmla="*/ 48 h 257"/>
                  <a:gd name="T68" fmla="*/ 30 w 91"/>
                  <a:gd name="T69" fmla="*/ 19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1" h="257">
                    <a:moveTo>
                      <a:pt x="30" y="19"/>
                    </a:moveTo>
                    <a:cubicBezTo>
                      <a:pt x="41" y="10"/>
                      <a:pt x="53" y="0"/>
                      <a:pt x="50" y="27"/>
                    </a:cubicBezTo>
                    <a:cubicBezTo>
                      <a:pt x="50" y="32"/>
                      <a:pt x="52" y="37"/>
                      <a:pt x="58" y="31"/>
                    </a:cubicBezTo>
                    <a:cubicBezTo>
                      <a:pt x="60" y="33"/>
                      <a:pt x="61" y="36"/>
                      <a:pt x="62" y="39"/>
                    </a:cubicBezTo>
                    <a:cubicBezTo>
                      <a:pt x="68" y="47"/>
                      <a:pt x="68" y="57"/>
                      <a:pt x="65" y="66"/>
                    </a:cubicBezTo>
                    <a:cubicBezTo>
                      <a:pt x="67" y="80"/>
                      <a:pt x="69" y="93"/>
                      <a:pt x="71" y="107"/>
                    </a:cubicBezTo>
                    <a:cubicBezTo>
                      <a:pt x="73" y="110"/>
                      <a:pt x="76" y="112"/>
                      <a:pt x="77" y="116"/>
                    </a:cubicBezTo>
                    <a:cubicBezTo>
                      <a:pt x="80" y="124"/>
                      <a:pt x="78" y="131"/>
                      <a:pt x="77" y="138"/>
                    </a:cubicBezTo>
                    <a:cubicBezTo>
                      <a:pt x="78" y="145"/>
                      <a:pt x="80" y="152"/>
                      <a:pt x="82" y="159"/>
                    </a:cubicBezTo>
                    <a:cubicBezTo>
                      <a:pt x="84" y="167"/>
                      <a:pt x="89" y="173"/>
                      <a:pt x="90" y="181"/>
                    </a:cubicBezTo>
                    <a:cubicBezTo>
                      <a:pt x="91" y="186"/>
                      <a:pt x="88" y="190"/>
                      <a:pt x="89" y="195"/>
                    </a:cubicBezTo>
                    <a:cubicBezTo>
                      <a:pt x="89" y="199"/>
                      <a:pt x="90" y="203"/>
                      <a:pt x="90" y="207"/>
                    </a:cubicBezTo>
                    <a:cubicBezTo>
                      <a:pt x="82" y="218"/>
                      <a:pt x="79" y="236"/>
                      <a:pt x="53" y="224"/>
                    </a:cubicBezTo>
                    <a:cubicBezTo>
                      <a:pt x="65" y="237"/>
                      <a:pt x="67" y="246"/>
                      <a:pt x="67" y="257"/>
                    </a:cubicBezTo>
                    <a:cubicBezTo>
                      <a:pt x="32" y="247"/>
                      <a:pt x="24" y="241"/>
                      <a:pt x="20" y="214"/>
                    </a:cubicBezTo>
                    <a:cubicBezTo>
                      <a:pt x="27" y="209"/>
                      <a:pt x="30" y="222"/>
                      <a:pt x="39" y="217"/>
                    </a:cubicBezTo>
                    <a:cubicBezTo>
                      <a:pt x="29" y="205"/>
                      <a:pt x="0" y="199"/>
                      <a:pt x="22" y="174"/>
                    </a:cubicBezTo>
                    <a:cubicBezTo>
                      <a:pt x="10" y="170"/>
                      <a:pt x="5" y="161"/>
                      <a:pt x="13" y="149"/>
                    </a:cubicBezTo>
                    <a:cubicBezTo>
                      <a:pt x="16" y="143"/>
                      <a:pt x="12" y="142"/>
                      <a:pt x="10" y="138"/>
                    </a:cubicBezTo>
                    <a:cubicBezTo>
                      <a:pt x="6" y="130"/>
                      <a:pt x="0" y="121"/>
                      <a:pt x="12" y="114"/>
                    </a:cubicBezTo>
                    <a:cubicBezTo>
                      <a:pt x="14" y="112"/>
                      <a:pt x="14" y="111"/>
                      <a:pt x="8" y="106"/>
                    </a:cubicBezTo>
                    <a:cubicBezTo>
                      <a:pt x="2" y="101"/>
                      <a:pt x="0" y="95"/>
                      <a:pt x="3" y="88"/>
                    </a:cubicBezTo>
                    <a:cubicBezTo>
                      <a:pt x="6" y="79"/>
                      <a:pt x="13" y="89"/>
                      <a:pt x="18" y="87"/>
                    </a:cubicBezTo>
                    <a:cubicBezTo>
                      <a:pt x="18" y="87"/>
                      <a:pt x="18" y="87"/>
                      <a:pt x="18" y="87"/>
                    </a:cubicBezTo>
                    <a:cubicBezTo>
                      <a:pt x="24" y="95"/>
                      <a:pt x="30" y="104"/>
                      <a:pt x="37" y="113"/>
                    </a:cubicBezTo>
                    <a:cubicBezTo>
                      <a:pt x="44" y="108"/>
                      <a:pt x="51" y="102"/>
                      <a:pt x="56" y="94"/>
                    </a:cubicBezTo>
                    <a:cubicBezTo>
                      <a:pt x="51" y="91"/>
                      <a:pt x="49" y="94"/>
                      <a:pt x="47" y="96"/>
                    </a:cubicBezTo>
                    <a:cubicBezTo>
                      <a:pt x="43" y="99"/>
                      <a:pt x="40" y="104"/>
                      <a:pt x="36" y="98"/>
                    </a:cubicBezTo>
                    <a:cubicBezTo>
                      <a:pt x="33" y="93"/>
                      <a:pt x="30" y="88"/>
                      <a:pt x="35" y="84"/>
                    </a:cubicBezTo>
                    <a:cubicBezTo>
                      <a:pt x="43" y="77"/>
                      <a:pt x="51" y="71"/>
                      <a:pt x="59" y="64"/>
                    </a:cubicBezTo>
                    <a:cubicBezTo>
                      <a:pt x="50" y="58"/>
                      <a:pt x="49" y="63"/>
                      <a:pt x="46" y="65"/>
                    </a:cubicBezTo>
                    <a:cubicBezTo>
                      <a:pt x="41" y="68"/>
                      <a:pt x="38" y="77"/>
                      <a:pt x="32" y="72"/>
                    </a:cubicBezTo>
                    <a:cubicBezTo>
                      <a:pt x="27" y="67"/>
                      <a:pt x="31" y="61"/>
                      <a:pt x="35" y="56"/>
                    </a:cubicBezTo>
                    <a:cubicBezTo>
                      <a:pt x="37" y="53"/>
                      <a:pt x="39" y="51"/>
                      <a:pt x="42" y="48"/>
                    </a:cubicBezTo>
                    <a:cubicBezTo>
                      <a:pt x="24" y="50"/>
                      <a:pt x="22" y="43"/>
                      <a:pt x="30" y="19"/>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5" name="Freeform 735">
                <a:extLst>
                  <a:ext uri="{FF2B5EF4-FFF2-40B4-BE49-F238E27FC236}">
                    <a16:creationId xmlns:a16="http://schemas.microsoft.com/office/drawing/2014/main" id="{6333A571-A631-460C-B83B-F10134347A83}"/>
                  </a:ext>
                </a:extLst>
              </p:cNvPr>
              <p:cNvSpPr>
                <a:spLocks/>
              </p:cNvSpPr>
              <p:nvPr/>
            </p:nvSpPr>
            <p:spPr bwMode="auto">
              <a:xfrm>
                <a:off x="1053" y="3079"/>
                <a:ext cx="409" cy="58"/>
              </a:xfrm>
              <a:custGeom>
                <a:avLst/>
                <a:gdLst>
                  <a:gd name="T0" fmla="*/ 11 w 364"/>
                  <a:gd name="T1" fmla="*/ 40 h 52"/>
                  <a:gd name="T2" fmla="*/ 8 w 364"/>
                  <a:gd name="T3" fmla="*/ 39 h 52"/>
                  <a:gd name="T4" fmla="*/ 4 w 364"/>
                  <a:gd name="T5" fmla="*/ 23 h 52"/>
                  <a:gd name="T6" fmla="*/ 2 w 364"/>
                  <a:gd name="T7" fmla="*/ 16 h 52"/>
                  <a:gd name="T8" fmla="*/ 4 w 364"/>
                  <a:gd name="T9" fmla="*/ 12 h 52"/>
                  <a:gd name="T10" fmla="*/ 19 w 364"/>
                  <a:gd name="T11" fmla="*/ 8 h 52"/>
                  <a:gd name="T12" fmla="*/ 115 w 364"/>
                  <a:gd name="T13" fmla="*/ 8 h 52"/>
                  <a:gd name="T14" fmla="*/ 137 w 364"/>
                  <a:gd name="T15" fmla="*/ 12 h 52"/>
                  <a:gd name="T16" fmla="*/ 187 w 364"/>
                  <a:gd name="T17" fmla="*/ 16 h 52"/>
                  <a:gd name="T18" fmla="*/ 191 w 364"/>
                  <a:gd name="T19" fmla="*/ 16 h 52"/>
                  <a:gd name="T20" fmla="*/ 278 w 364"/>
                  <a:gd name="T21" fmla="*/ 19 h 52"/>
                  <a:gd name="T22" fmla="*/ 299 w 364"/>
                  <a:gd name="T23" fmla="*/ 24 h 52"/>
                  <a:gd name="T24" fmla="*/ 307 w 364"/>
                  <a:gd name="T25" fmla="*/ 28 h 52"/>
                  <a:gd name="T26" fmla="*/ 353 w 364"/>
                  <a:gd name="T27" fmla="*/ 29 h 52"/>
                  <a:gd name="T28" fmla="*/ 363 w 364"/>
                  <a:gd name="T29" fmla="*/ 39 h 52"/>
                  <a:gd name="T30" fmla="*/ 350 w 364"/>
                  <a:gd name="T31" fmla="*/ 50 h 52"/>
                  <a:gd name="T32" fmla="*/ 319 w 364"/>
                  <a:gd name="T33" fmla="*/ 49 h 52"/>
                  <a:gd name="T34" fmla="*/ 199 w 364"/>
                  <a:gd name="T35" fmla="*/ 45 h 52"/>
                  <a:gd name="T36" fmla="*/ 115 w 364"/>
                  <a:gd name="T37" fmla="*/ 44 h 52"/>
                  <a:gd name="T38" fmla="*/ 29 w 364"/>
                  <a:gd name="T39" fmla="*/ 45 h 52"/>
                  <a:gd name="T40" fmla="*/ 11 w 364"/>
                  <a:gd name="T41" fmla="*/ 4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64" h="52">
                    <a:moveTo>
                      <a:pt x="11" y="40"/>
                    </a:moveTo>
                    <a:cubicBezTo>
                      <a:pt x="10" y="40"/>
                      <a:pt x="9" y="40"/>
                      <a:pt x="8" y="39"/>
                    </a:cubicBezTo>
                    <a:cubicBezTo>
                      <a:pt x="0" y="35"/>
                      <a:pt x="6" y="28"/>
                      <a:pt x="4" y="23"/>
                    </a:cubicBezTo>
                    <a:cubicBezTo>
                      <a:pt x="3" y="21"/>
                      <a:pt x="3" y="18"/>
                      <a:pt x="2" y="16"/>
                    </a:cubicBezTo>
                    <a:cubicBezTo>
                      <a:pt x="2" y="14"/>
                      <a:pt x="2" y="13"/>
                      <a:pt x="4" y="12"/>
                    </a:cubicBezTo>
                    <a:cubicBezTo>
                      <a:pt x="8" y="9"/>
                      <a:pt x="13" y="8"/>
                      <a:pt x="19" y="8"/>
                    </a:cubicBezTo>
                    <a:cubicBezTo>
                      <a:pt x="51" y="12"/>
                      <a:pt x="83" y="0"/>
                      <a:pt x="115" y="8"/>
                    </a:cubicBezTo>
                    <a:cubicBezTo>
                      <a:pt x="122" y="11"/>
                      <a:pt x="128" y="13"/>
                      <a:pt x="137" y="12"/>
                    </a:cubicBezTo>
                    <a:cubicBezTo>
                      <a:pt x="153" y="10"/>
                      <a:pt x="171" y="12"/>
                      <a:pt x="187" y="16"/>
                    </a:cubicBezTo>
                    <a:cubicBezTo>
                      <a:pt x="188" y="16"/>
                      <a:pt x="190" y="16"/>
                      <a:pt x="191" y="16"/>
                    </a:cubicBezTo>
                    <a:cubicBezTo>
                      <a:pt x="220" y="15"/>
                      <a:pt x="249" y="23"/>
                      <a:pt x="278" y="19"/>
                    </a:cubicBezTo>
                    <a:cubicBezTo>
                      <a:pt x="285" y="18"/>
                      <a:pt x="292" y="20"/>
                      <a:pt x="299" y="24"/>
                    </a:cubicBezTo>
                    <a:cubicBezTo>
                      <a:pt x="302" y="26"/>
                      <a:pt x="304" y="27"/>
                      <a:pt x="307" y="28"/>
                    </a:cubicBezTo>
                    <a:cubicBezTo>
                      <a:pt x="322" y="25"/>
                      <a:pt x="337" y="33"/>
                      <a:pt x="353" y="29"/>
                    </a:cubicBezTo>
                    <a:cubicBezTo>
                      <a:pt x="358" y="28"/>
                      <a:pt x="364" y="32"/>
                      <a:pt x="363" y="39"/>
                    </a:cubicBezTo>
                    <a:cubicBezTo>
                      <a:pt x="362" y="45"/>
                      <a:pt x="357" y="50"/>
                      <a:pt x="350" y="50"/>
                    </a:cubicBezTo>
                    <a:cubicBezTo>
                      <a:pt x="340" y="50"/>
                      <a:pt x="329" y="52"/>
                      <a:pt x="319" y="49"/>
                    </a:cubicBezTo>
                    <a:cubicBezTo>
                      <a:pt x="279" y="48"/>
                      <a:pt x="239" y="47"/>
                      <a:pt x="199" y="45"/>
                    </a:cubicBezTo>
                    <a:cubicBezTo>
                      <a:pt x="172" y="44"/>
                      <a:pt x="143" y="45"/>
                      <a:pt x="115" y="44"/>
                    </a:cubicBezTo>
                    <a:cubicBezTo>
                      <a:pt x="86" y="42"/>
                      <a:pt x="58" y="48"/>
                      <a:pt x="29" y="45"/>
                    </a:cubicBezTo>
                    <a:cubicBezTo>
                      <a:pt x="22" y="45"/>
                      <a:pt x="18" y="38"/>
                      <a:pt x="11" y="40"/>
                    </a:cubicBezTo>
                    <a:close/>
                  </a:path>
                </a:pathLst>
              </a:custGeom>
              <a:solidFill>
                <a:srgbClr val="83BF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6" name="Freeform 736">
                <a:extLst>
                  <a:ext uri="{FF2B5EF4-FFF2-40B4-BE49-F238E27FC236}">
                    <a16:creationId xmlns:a16="http://schemas.microsoft.com/office/drawing/2014/main" id="{D350D0CD-E89C-40DD-B7FF-44A50FE7B8C8}"/>
                  </a:ext>
                </a:extLst>
              </p:cNvPr>
              <p:cNvSpPr>
                <a:spLocks/>
              </p:cNvSpPr>
              <p:nvPr/>
            </p:nvSpPr>
            <p:spPr bwMode="auto">
              <a:xfrm>
                <a:off x="1169" y="3011"/>
                <a:ext cx="501" cy="49"/>
              </a:xfrm>
              <a:custGeom>
                <a:avLst/>
                <a:gdLst>
                  <a:gd name="T0" fmla="*/ 136 w 446"/>
                  <a:gd name="T1" fmla="*/ 8 h 43"/>
                  <a:gd name="T2" fmla="*/ 152 w 446"/>
                  <a:gd name="T3" fmla="*/ 7 h 43"/>
                  <a:gd name="T4" fmla="*/ 167 w 446"/>
                  <a:gd name="T5" fmla="*/ 7 h 43"/>
                  <a:gd name="T6" fmla="*/ 237 w 446"/>
                  <a:gd name="T7" fmla="*/ 11 h 43"/>
                  <a:gd name="T8" fmla="*/ 247 w 446"/>
                  <a:gd name="T9" fmla="*/ 10 h 43"/>
                  <a:gd name="T10" fmla="*/ 305 w 446"/>
                  <a:gd name="T11" fmla="*/ 11 h 43"/>
                  <a:gd name="T12" fmla="*/ 330 w 446"/>
                  <a:gd name="T13" fmla="*/ 25 h 43"/>
                  <a:gd name="T14" fmla="*/ 350 w 446"/>
                  <a:gd name="T15" fmla="*/ 5 h 43"/>
                  <a:gd name="T16" fmla="*/ 383 w 446"/>
                  <a:gd name="T17" fmla="*/ 9 h 43"/>
                  <a:gd name="T18" fmla="*/ 435 w 446"/>
                  <a:gd name="T19" fmla="*/ 8 h 43"/>
                  <a:gd name="T20" fmla="*/ 445 w 446"/>
                  <a:gd name="T21" fmla="*/ 14 h 43"/>
                  <a:gd name="T22" fmla="*/ 437 w 446"/>
                  <a:gd name="T23" fmla="*/ 32 h 43"/>
                  <a:gd name="T24" fmla="*/ 419 w 446"/>
                  <a:gd name="T25" fmla="*/ 36 h 43"/>
                  <a:gd name="T26" fmla="*/ 171 w 446"/>
                  <a:gd name="T27" fmla="*/ 39 h 43"/>
                  <a:gd name="T28" fmla="*/ 78 w 446"/>
                  <a:gd name="T29" fmla="*/ 33 h 43"/>
                  <a:gd name="T30" fmla="*/ 12 w 446"/>
                  <a:gd name="T31" fmla="*/ 32 h 43"/>
                  <a:gd name="T32" fmla="*/ 4 w 446"/>
                  <a:gd name="T33" fmla="*/ 15 h 43"/>
                  <a:gd name="T34" fmla="*/ 20 w 446"/>
                  <a:gd name="T35" fmla="*/ 14 h 43"/>
                  <a:gd name="T36" fmla="*/ 71 w 446"/>
                  <a:gd name="T37" fmla="*/ 6 h 43"/>
                  <a:gd name="T38" fmla="*/ 84 w 446"/>
                  <a:gd name="T39" fmla="*/ 4 h 43"/>
                  <a:gd name="T40" fmla="*/ 84 w 446"/>
                  <a:gd name="T41" fmla="*/ 4 h 43"/>
                  <a:gd name="T42" fmla="*/ 136 w 446"/>
                  <a:gd name="T43" fmla="*/ 8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46" h="43">
                    <a:moveTo>
                      <a:pt x="136" y="8"/>
                    </a:moveTo>
                    <a:cubicBezTo>
                      <a:pt x="141" y="8"/>
                      <a:pt x="146" y="8"/>
                      <a:pt x="152" y="7"/>
                    </a:cubicBezTo>
                    <a:cubicBezTo>
                      <a:pt x="156" y="4"/>
                      <a:pt x="163" y="4"/>
                      <a:pt x="167" y="7"/>
                    </a:cubicBezTo>
                    <a:cubicBezTo>
                      <a:pt x="189" y="25"/>
                      <a:pt x="214" y="11"/>
                      <a:pt x="237" y="11"/>
                    </a:cubicBezTo>
                    <a:cubicBezTo>
                      <a:pt x="240" y="11"/>
                      <a:pt x="244" y="8"/>
                      <a:pt x="247" y="10"/>
                    </a:cubicBezTo>
                    <a:cubicBezTo>
                      <a:pt x="266" y="25"/>
                      <a:pt x="286" y="13"/>
                      <a:pt x="305" y="11"/>
                    </a:cubicBezTo>
                    <a:cubicBezTo>
                      <a:pt x="316" y="10"/>
                      <a:pt x="324" y="10"/>
                      <a:pt x="330" y="25"/>
                    </a:cubicBezTo>
                    <a:cubicBezTo>
                      <a:pt x="329" y="8"/>
                      <a:pt x="336" y="1"/>
                      <a:pt x="350" y="5"/>
                    </a:cubicBezTo>
                    <a:cubicBezTo>
                      <a:pt x="361" y="8"/>
                      <a:pt x="372" y="8"/>
                      <a:pt x="383" y="9"/>
                    </a:cubicBezTo>
                    <a:cubicBezTo>
                      <a:pt x="400" y="10"/>
                      <a:pt x="418" y="2"/>
                      <a:pt x="435" y="8"/>
                    </a:cubicBezTo>
                    <a:cubicBezTo>
                      <a:pt x="439" y="9"/>
                      <a:pt x="443" y="9"/>
                      <a:pt x="445" y="14"/>
                    </a:cubicBezTo>
                    <a:cubicBezTo>
                      <a:pt x="446" y="22"/>
                      <a:pt x="435" y="24"/>
                      <a:pt x="437" y="32"/>
                    </a:cubicBezTo>
                    <a:cubicBezTo>
                      <a:pt x="431" y="37"/>
                      <a:pt x="425" y="36"/>
                      <a:pt x="419" y="36"/>
                    </a:cubicBezTo>
                    <a:cubicBezTo>
                      <a:pt x="337" y="36"/>
                      <a:pt x="254" y="43"/>
                      <a:pt x="171" y="39"/>
                    </a:cubicBezTo>
                    <a:cubicBezTo>
                      <a:pt x="140" y="37"/>
                      <a:pt x="109" y="35"/>
                      <a:pt x="78" y="33"/>
                    </a:cubicBezTo>
                    <a:cubicBezTo>
                      <a:pt x="57" y="32"/>
                      <a:pt x="34" y="35"/>
                      <a:pt x="12" y="32"/>
                    </a:cubicBezTo>
                    <a:cubicBezTo>
                      <a:pt x="8" y="27"/>
                      <a:pt x="0" y="23"/>
                      <a:pt x="4" y="15"/>
                    </a:cubicBezTo>
                    <a:cubicBezTo>
                      <a:pt x="8" y="8"/>
                      <a:pt x="15" y="13"/>
                      <a:pt x="20" y="14"/>
                    </a:cubicBezTo>
                    <a:cubicBezTo>
                      <a:pt x="38" y="19"/>
                      <a:pt x="55" y="12"/>
                      <a:pt x="71" y="6"/>
                    </a:cubicBezTo>
                    <a:cubicBezTo>
                      <a:pt x="75" y="4"/>
                      <a:pt x="79" y="0"/>
                      <a:pt x="84" y="4"/>
                    </a:cubicBezTo>
                    <a:cubicBezTo>
                      <a:pt x="84" y="4"/>
                      <a:pt x="84" y="4"/>
                      <a:pt x="84" y="4"/>
                    </a:cubicBezTo>
                    <a:cubicBezTo>
                      <a:pt x="101" y="10"/>
                      <a:pt x="118" y="12"/>
                      <a:pt x="136" y="8"/>
                    </a:cubicBezTo>
                    <a:close/>
                  </a:path>
                </a:pathLst>
              </a:custGeom>
              <a:solidFill>
                <a:srgbClr val="7AB6C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7" name="Freeform 737">
                <a:extLst>
                  <a:ext uri="{FF2B5EF4-FFF2-40B4-BE49-F238E27FC236}">
                    <a16:creationId xmlns:a16="http://schemas.microsoft.com/office/drawing/2014/main" id="{A7B275E5-A8C4-4D2C-A6BF-D4528FB85D9D}"/>
                  </a:ext>
                </a:extLst>
              </p:cNvPr>
              <p:cNvSpPr>
                <a:spLocks/>
              </p:cNvSpPr>
              <p:nvPr/>
            </p:nvSpPr>
            <p:spPr bwMode="auto">
              <a:xfrm>
                <a:off x="1398" y="3083"/>
                <a:ext cx="175" cy="61"/>
              </a:xfrm>
              <a:custGeom>
                <a:avLst/>
                <a:gdLst>
                  <a:gd name="T0" fmla="*/ 12 w 156"/>
                  <a:gd name="T1" fmla="*/ 45 h 54"/>
                  <a:gd name="T2" fmla="*/ 55 w 156"/>
                  <a:gd name="T3" fmla="*/ 30 h 54"/>
                  <a:gd name="T4" fmla="*/ 0 w 156"/>
                  <a:gd name="T5" fmla="*/ 24 h 54"/>
                  <a:gd name="T6" fmla="*/ 32 w 156"/>
                  <a:gd name="T7" fmla="*/ 21 h 54"/>
                  <a:gd name="T8" fmla="*/ 53 w 156"/>
                  <a:gd name="T9" fmla="*/ 15 h 54"/>
                  <a:gd name="T10" fmla="*/ 104 w 156"/>
                  <a:gd name="T11" fmla="*/ 14 h 54"/>
                  <a:gd name="T12" fmla="*/ 125 w 156"/>
                  <a:gd name="T13" fmla="*/ 10 h 54"/>
                  <a:gd name="T14" fmla="*/ 156 w 156"/>
                  <a:gd name="T15" fmla="*/ 12 h 54"/>
                  <a:gd name="T16" fmla="*/ 144 w 156"/>
                  <a:gd name="T17" fmla="*/ 22 h 54"/>
                  <a:gd name="T18" fmla="*/ 124 w 156"/>
                  <a:gd name="T19" fmla="*/ 44 h 54"/>
                  <a:gd name="T20" fmla="*/ 58 w 156"/>
                  <a:gd name="T21" fmla="*/ 47 h 54"/>
                  <a:gd name="T22" fmla="*/ 12 w 156"/>
                  <a:gd name="T23" fmla="*/ 45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6" h="54">
                    <a:moveTo>
                      <a:pt x="12" y="45"/>
                    </a:moveTo>
                    <a:cubicBezTo>
                      <a:pt x="26" y="41"/>
                      <a:pt x="44" y="51"/>
                      <a:pt x="55" y="30"/>
                    </a:cubicBezTo>
                    <a:cubicBezTo>
                      <a:pt x="35" y="30"/>
                      <a:pt x="17" y="32"/>
                      <a:pt x="0" y="24"/>
                    </a:cubicBezTo>
                    <a:cubicBezTo>
                      <a:pt x="10" y="16"/>
                      <a:pt x="19" y="3"/>
                      <a:pt x="32" y="21"/>
                    </a:cubicBezTo>
                    <a:cubicBezTo>
                      <a:pt x="33" y="23"/>
                      <a:pt x="44" y="14"/>
                      <a:pt x="53" y="15"/>
                    </a:cubicBezTo>
                    <a:cubicBezTo>
                      <a:pt x="70" y="16"/>
                      <a:pt x="87" y="9"/>
                      <a:pt x="104" y="14"/>
                    </a:cubicBezTo>
                    <a:cubicBezTo>
                      <a:pt x="111" y="15"/>
                      <a:pt x="118" y="12"/>
                      <a:pt x="125" y="10"/>
                    </a:cubicBezTo>
                    <a:cubicBezTo>
                      <a:pt x="135" y="7"/>
                      <a:pt x="147" y="0"/>
                      <a:pt x="156" y="12"/>
                    </a:cubicBezTo>
                    <a:cubicBezTo>
                      <a:pt x="153" y="16"/>
                      <a:pt x="155" y="25"/>
                      <a:pt x="144" y="22"/>
                    </a:cubicBezTo>
                    <a:cubicBezTo>
                      <a:pt x="127" y="19"/>
                      <a:pt x="123" y="29"/>
                      <a:pt x="124" y="44"/>
                    </a:cubicBezTo>
                    <a:cubicBezTo>
                      <a:pt x="103" y="54"/>
                      <a:pt x="80" y="45"/>
                      <a:pt x="58" y="47"/>
                    </a:cubicBezTo>
                    <a:cubicBezTo>
                      <a:pt x="43" y="48"/>
                      <a:pt x="27" y="52"/>
                      <a:pt x="12" y="45"/>
                    </a:cubicBezTo>
                    <a:close/>
                  </a:path>
                </a:pathLst>
              </a:custGeom>
              <a:solidFill>
                <a:srgbClr val="ADD1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8" name="Freeform 738">
                <a:extLst>
                  <a:ext uri="{FF2B5EF4-FFF2-40B4-BE49-F238E27FC236}">
                    <a16:creationId xmlns:a16="http://schemas.microsoft.com/office/drawing/2014/main" id="{BA713E0A-2607-438D-B1C2-AC5CF5DF175C}"/>
                  </a:ext>
                </a:extLst>
              </p:cNvPr>
              <p:cNvSpPr>
                <a:spLocks/>
              </p:cNvSpPr>
              <p:nvPr/>
            </p:nvSpPr>
            <p:spPr bwMode="auto">
              <a:xfrm>
                <a:off x="1038" y="2999"/>
                <a:ext cx="225" cy="48"/>
              </a:xfrm>
              <a:custGeom>
                <a:avLst/>
                <a:gdLst>
                  <a:gd name="T0" fmla="*/ 200 w 200"/>
                  <a:gd name="T1" fmla="*/ 15 h 43"/>
                  <a:gd name="T2" fmla="*/ 167 w 200"/>
                  <a:gd name="T3" fmla="*/ 34 h 43"/>
                  <a:gd name="T4" fmla="*/ 125 w 200"/>
                  <a:gd name="T5" fmla="*/ 25 h 43"/>
                  <a:gd name="T6" fmla="*/ 128 w 200"/>
                  <a:gd name="T7" fmla="*/ 43 h 43"/>
                  <a:gd name="T8" fmla="*/ 124 w 200"/>
                  <a:gd name="T9" fmla="*/ 43 h 43"/>
                  <a:gd name="T10" fmla="*/ 61 w 200"/>
                  <a:gd name="T11" fmla="*/ 30 h 43"/>
                  <a:gd name="T12" fmla="*/ 32 w 200"/>
                  <a:gd name="T13" fmla="*/ 31 h 43"/>
                  <a:gd name="T14" fmla="*/ 5 w 200"/>
                  <a:gd name="T15" fmla="*/ 27 h 43"/>
                  <a:gd name="T16" fmla="*/ 0 w 200"/>
                  <a:gd name="T17" fmla="*/ 3 h 43"/>
                  <a:gd name="T18" fmla="*/ 8 w 200"/>
                  <a:gd name="T19" fmla="*/ 9 h 43"/>
                  <a:gd name="T20" fmla="*/ 93 w 200"/>
                  <a:gd name="T21" fmla="*/ 9 h 43"/>
                  <a:gd name="T22" fmla="*/ 136 w 200"/>
                  <a:gd name="T23" fmla="*/ 20 h 43"/>
                  <a:gd name="T24" fmla="*/ 171 w 200"/>
                  <a:gd name="T25" fmla="*/ 16 h 43"/>
                  <a:gd name="T26" fmla="*/ 200 w 200"/>
                  <a:gd name="T27" fmla="*/ 15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0" h="43">
                    <a:moveTo>
                      <a:pt x="200" y="15"/>
                    </a:moveTo>
                    <a:cubicBezTo>
                      <a:pt x="192" y="26"/>
                      <a:pt x="173" y="19"/>
                      <a:pt x="167" y="34"/>
                    </a:cubicBezTo>
                    <a:cubicBezTo>
                      <a:pt x="154" y="28"/>
                      <a:pt x="138" y="34"/>
                      <a:pt x="125" y="25"/>
                    </a:cubicBezTo>
                    <a:cubicBezTo>
                      <a:pt x="118" y="33"/>
                      <a:pt x="130" y="36"/>
                      <a:pt x="128" y="43"/>
                    </a:cubicBezTo>
                    <a:cubicBezTo>
                      <a:pt x="127" y="43"/>
                      <a:pt x="125" y="43"/>
                      <a:pt x="124" y="43"/>
                    </a:cubicBezTo>
                    <a:cubicBezTo>
                      <a:pt x="102" y="41"/>
                      <a:pt x="83" y="30"/>
                      <a:pt x="61" y="30"/>
                    </a:cubicBezTo>
                    <a:cubicBezTo>
                      <a:pt x="52" y="31"/>
                      <a:pt x="43" y="21"/>
                      <a:pt x="32" y="31"/>
                    </a:cubicBezTo>
                    <a:cubicBezTo>
                      <a:pt x="25" y="37"/>
                      <a:pt x="13" y="32"/>
                      <a:pt x="5" y="27"/>
                    </a:cubicBezTo>
                    <a:cubicBezTo>
                      <a:pt x="3" y="19"/>
                      <a:pt x="1" y="11"/>
                      <a:pt x="0" y="3"/>
                    </a:cubicBezTo>
                    <a:cubicBezTo>
                      <a:pt x="3" y="5"/>
                      <a:pt x="6" y="9"/>
                      <a:pt x="8" y="9"/>
                    </a:cubicBezTo>
                    <a:cubicBezTo>
                      <a:pt x="36" y="0"/>
                      <a:pt x="64" y="16"/>
                      <a:pt x="93" y="9"/>
                    </a:cubicBezTo>
                    <a:cubicBezTo>
                      <a:pt x="107" y="6"/>
                      <a:pt x="126" y="0"/>
                      <a:pt x="136" y="20"/>
                    </a:cubicBezTo>
                    <a:cubicBezTo>
                      <a:pt x="147" y="11"/>
                      <a:pt x="160" y="26"/>
                      <a:pt x="171" y="16"/>
                    </a:cubicBezTo>
                    <a:cubicBezTo>
                      <a:pt x="180" y="8"/>
                      <a:pt x="190" y="9"/>
                      <a:pt x="200" y="15"/>
                    </a:cubicBezTo>
                    <a:close/>
                  </a:path>
                </a:pathLst>
              </a:custGeom>
              <a:solidFill>
                <a:srgbClr val="A8D0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9" name="Freeform 739">
                <a:extLst>
                  <a:ext uri="{FF2B5EF4-FFF2-40B4-BE49-F238E27FC236}">
                    <a16:creationId xmlns:a16="http://schemas.microsoft.com/office/drawing/2014/main" id="{E1DF6D81-CCC5-4CD3-B494-CDCB9111F527}"/>
                  </a:ext>
                </a:extLst>
              </p:cNvPr>
              <p:cNvSpPr>
                <a:spLocks/>
              </p:cNvSpPr>
              <p:nvPr/>
            </p:nvSpPr>
            <p:spPr bwMode="auto">
              <a:xfrm>
                <a:off x="1043" y="3011"/>
                <a:ext cx="135" cy="40"/>
              </a:xfrm>
              <a:custGeom>
                <a:avLst/>
                <a:gdLst>
                  <a:gd name="T0" fmla="*/ 1 w 120"/>
                  <a:gd name="T1" fmla="*/ 16 h 35"/>
                  <a:gd name="T2" fmla="*/ 17 w 120"/>
                  <a:gd name="T3" fmla="*/ 16 h 35"/>
                  <a:gd name="T4" fmla="*/ 31 w 120"/>
                  <a:gd name="T5" fmla="*/ 7 h 35"/>
                  <a:gd name="T6" fmla="*/ 36 w 120"/>
                  <a:gd name="T7" fmla="*/ 2 h 35"/>
                  <a:gd name="T8" fmla="*/ 41 w 120"/>
                  <a:gd name="T9" fmla="*/ 5 h 35"/>
                  <a:gd name="T10" fmla="*/ 55 w 120"/>
                  <a:gd name="T11" fmla="*/ 15 h 35"/>
                  <a:gd name="T12" fmla="*/ 111 w 120"/>
                  <a:gd name="T13" fmla="*/ 25 h 35"/>
                  <a:gd name="T14" fmla="*/ 120 w 120"/>
                  <a:gd name="T15" fmla="*/ 32 h 35"/>
                  <a:gd name="T16" fmla="*/ 3 w 120"/>
                  <a:gd name="T17" fmla="*/ 28 h 35"/>
                  <a:gd name="T18" fmla="*/ 1 w 120"/>
                  <a:gd name="T19" fmla="*/ 16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0" h="35">
                    <a:moveTo>
                      <a:pt x="1" y="16"/>
                    </a:moveTo>
                    <a:cubicBezTo>
                      <a:pt x="6" y="17"/>
                      <a:pt x="10" y="11"/>
                      <a:pt x="17" y="16"/>
                    </a:cubicBezTo>
                    <a:cubicBezTo>
                      <a:pt x="22" y="20"/>
                      <a:pt x="29" y="14"/>
                      <a:pt x="31" y="7"/>
                    </a:cubicBezTo>
                    <a:cubicBezTo>
                      <a:pt x="31" y="5"/>
                      <a:pt x="34" y="3"/>
                      <a:pt x="36" y="2"/>
                    </a:cubicBezTo>
                    <a:cubicBezTo>
                      <a:pt x="39" y="0"/>
                      <a:pt x="42" y="1"/>
                      <a:pt x="41" y="5"/>
                    </a:cubicBezTo>
                    <a:cubicBezTo>
                      <a:pt x="41" y="15"/>
                      <a:pt x="53" y="15"/>
                      <a:pt x="55" y="15"/>
                    </a:cubicBezTo>
                    <a:cubicBezTo>
                      <a:pt x="76" y="6"/>
                      <a:pt x="91" y="30"/>
                      <a:pt x="111" y="25"/>
                    </a:cubicBezTo>
                    <a:cubicBezTo>
                      <a:pt x="115" y="24"/>
                      <a:pt x="118" y="28"/>
                      <a:pt x="120" y="32"/>
                    </a:cubicBezTo>
                    <a:cubicBezTo>
                      <a:pt x="81" y="35"/>
                      <a:pt x="42" y="24"/>
                      <a:pt x="3" y="28"/>
                    </a:cubicBezTo>
                    <a:cubicBezTo>
                      <a:pt x="0" y="25"/>
                      <a:pt x="0" y="20"/>
                      <a:pt x="1" y="16"/>
                    </a:cubicBezTo>
                    <a:close/>
                  </a:path>
                </a:pathLst>
              </a:custGeom>
              <a:solidFill>
                <a:srgbClr val="7BB2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0" name="Freeform 740">
                <a:extLst>
                  <a:ext uri="{FF2B5EF4-FFF2-40B4-BE49-F238E27FC236}">
                    <a16:creationId xmlns:a16="http://schemas.microsoft.com/office/drawing/2014/main" id="{D9E616E5-072E-4FC1-BE8D-5D047772A55C}"/>
                  </a:ext>
                </a:extLst>
              </p:cNvPr>
              <p:cNvSpPr>
                <a:spLocks/>
              </p:cNvSpPr>
              <p:nvPr/>
            </p:nvSpPr>
            <p:spPr bwMode="auto">
              <a:xfrm>
                <a:off x="1652" y="3024"/>
                <a:ext cx="142" cy="23"/>
              </a:xfrm>
              <a:custGeom>
                <a:avLst/>
                <a:gdLst>
                  <a:gd name="T0" fmla="*/ 7 w 126"/>
                  <a:gd name="T1" fmla="*/ 21 h 21"/>
                  <a:gd name="T2" fmla="*/ 14 w 126"/>
                  <a:gd name="T3" fmla="*/ 5 h 21"/>
                  <a:gd name="T4" fmla="*/ 32 w 126"/>
                  <a:gd name="T5" fmla="*/ 2 h 21"/>
                  <a:gd name="T6" fmla="*/ 77 w 126"/>
                  <a:gd name="T7" fmla="*/ 4 h 21"/>
                  <a:gd name="T8" fmla="*/ 82 w 126"/>
                  <a:gd name="T9" fmla="*/ 6 h 21"/>
                  <a:gd name="T10" fmla="*/ 126 w 126"/>
                  <a:gd name="T11" fmla="*/ 21 h 21"/>
                  <a:gd name="T12" fmla="*/ 41 w 126"/>
                  <a:gd name="T13" fmla="*/ 21 h 21"/>
                  <a:gd name="T14" fmla="*/ 7 w 126"/>
                  <a:gd name="T15" fmla="*/ 21 h 2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6" h="21">
                    <a:moveTo>
                      <a:pt x="7" y="21"/>
                    </a:moveTo>
                    <a:cubicBezTo>
                      <a:pt x="0" y="16"/>
                      <a:pt x="0" y="16"/>
                      <a:pt x="14" y="5"/>
                    </a:cubicBezTo>
                    <a:cubicBezTo>
                      <a:pt x="19" y="0"/>
                      <a:pt x="25" y="0"/>
                      <a:pt x="32" y="2"/>
                    </a:cubicBezTo>
                    <a:cubicBezTo>
                      <a:pt x="46" y="19"/>
                      <a:pt x="61" y="7"/>
                      <a:pt x="77" y="4"/>
                    </a:cubicBezTo>
                    <a:cubicBezTo>
                      <a:pt x="79" y="4"/>
                      <a:pt x="80" y="4"/>
                      <a:pt x="82" y="6"/>
                    </a:cubicBezTo>
                    <a:cubicBezTo>
                      <a:pt x="96" y="12"/>
                      <a:pt x="110" y="17"/>
                      <a:pt x="126" y="21"/>
                    </a:cubicBezTo>
                    <a:cubicBezTo>
                      <a:pt x="98" y="21"/>
                      <a:pt x="69" y="21"/>
                      <a:pt x="41" y="21"/>
                    </a:cubicBezTo>
                    <a:cubicBezTo>
                      <a:pt x="30" y="21"/>
                      <a:pt x="18" y="21"/>
                      <a:pt x="7" y="21"/>
                    </a:cubicBezTo>
                    <a:close/>
                  </a:path>
                </a:pathLst>
              </a:custGeom>
              <a:solidFill>
                <a:srgbClr val="579FB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1" name="Freeform 741">
                <a:extLst>
                  <a:ext uri="{FF2B5EF4-FFF2-40B4-BE49-F238E27FC236}">
                    <a16:creationId xmlns:a16="http://schemas.microsoft.com/office/drawing/2014/main" id="{52B860A1-41FD-44C4-8DD8-D62C3002EE1F}"/>
                  </a:ext>
                </a:extLst>
              </p:cNvPr>
              <p:cNvSpPr>
                <a:spLocks/>
              </p:cNvSpPr>
              <p:nvPr/>
            </p:nvSpPr>
            <p:spPr bwMode="auto">
              <a:xfrm>
                <a:off x="1268" y="3090"/>
                <a:ext cx="122" cy="25"/>
              </a:xfrm>
              <a:custGeom>
                <a:avLst/>
                <a:gdLst>
                  <a:gd name="T0" fmla="*/ 108 w 109"/>
                  <a:gd name="T1" fmla="*/ 14 h 22"/>
                  <a:gd name="T2" fmla="*/ 52 w 109"/>
                  <a:gd name="T3" fmla="*/ 12 h 22"/>
                  <a:gd name="T4" fmla="*/ 15 w 109"/>
                  <a:gd name="T5" fmla="*/ 11 h 22"/>
                  <a:gd name="T6" fmla="*/ 0 w 109"/>
                  <a:gd name="T7" fmla="*/ 6 h 22"/>
                  <a:gd name="T8" fmla="*/ 7 w 109"/>
                  <a:gd name="T9" fmla="*/ 0 h 22"/>
                  <a:gd name="T10" fmla="*/ 95 w 109"/>
                  <a:gd name="T11" fmla="*/ 3 h 22"/>
                  <a:gd name="T12" fmla="*/ 108 w 109"/>
                  <a:gd name="T13" fmla="*/ 14 h 22"/>
                </a:gdLst>
                <a:ahLst/>
                <a:cxnLst>
                  <a:cxn ang="0">
                    <a:pos x="T0" y="T1"/>
                  </a:cxn>
                  <a:cxn ang="0">
                    <a:pos x="T2" y="T3"/>
                  </a:cxn>
                  <a:cxn ang="0">
                    <a:pos x="T4" y="T5"/>
                  </a:cxn>
                  <a:cxn ang="0">
                    <a:pos x="T6" y="T7"/>
                  </a:cxn>
                  <a:cxn ang="0">
                    <a:pos x="T8" y="T9"/>
                  </a:cxn>
                  <a:cxn ang="0">
                    <a:pos x="T10" y="T11"/>
                  </a:cxn>
                  <a:cxn ang="0">
                    <a:pos x="T12" y="T13"/>
                  </a:cxn>
                </a:cxnLst>
                <a:rect l="0" t="0" r="r" b="b"/>
                <a:pathLst>
                  <a:path w="109" h="22">
                    <a:moveTo>
                      <a:pt x="108" y="14"/>
                    </a:moveTo>
                    <a:cubicBezTo>
                      <a:pt x="89" y="12"/>
                      <a:pt x="71" y="22"/>
                      <a:pt x="52" y="12"/>
                    </a:cubicBezTo>
                    <a:cubicBezTo>
                      <a:pt x="42" y="8"/>
                      <a:pt x="28" y="8"/>
                      <a:pt x="15" y="11"/>
                    </a:cubicBezTo>
                    <a:cubicBezTo>
                      <a:pt x="11" y="12"/>
                      <a:pt x="1" y="18"/>
                      <a:pt x="0" y="6"/>
                    </a:cubicBezTo>
                    <a:cubicBezTo>
                      <a:pt x="1" y="3"/>
                      <a:pt x="3" y="0"/>
                      <a:pt x="7" y="0"/>
                    </a:cubicBezTo>
                    <a:cubicBezTo>
                      <a:pt x="36" y="5"/>
                      <a:pt x="66" y="7"/>
                      <a:pt x="95" y="3"/>
                    </a:cubicBezTo>
                    <a:cubicBezTo>
                      <a:pt x="105" y="1"/>
                      <a:pt x="109" y="4"/>
                      <a:pt x="108" y="14"/>
                    </a:cubicBezTo>
                    <a:close/>
                  </a:path>
                </a:pathLst>
              </a:custGeom>
              <a:solidFill>
                <a:srgbClr val="ADD1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2" name="Freeform 742">
                <a:extLst>
                  <a:ext uri="{FF2B5EF4-FFF2-40B4-BE49-F238E27FC236}">
                    <a16:creationId xmlns:a16="http://schemas.microsoft.com/office/drawing/2014/main" id="{08D3F974-1590-47D3-9583-BC755FCFD463}"/>
                  </a:ext>
                </a:extLst>
              </p:cNvPr>
              <p:cNvSpPr>
                <a:spLocks/>
              </p:cNvSpPr>
              <p:nvPr/>
            </p:nvSpPr>
            <p:spPr bwMode="auto">
              <a:xfrm>
                <a:off x="1025" y="3060"/>
                <a:ext cx="33" cy="61"/>
              </a:xfrm>
              <a:custGeom>
                <a:avLst/>
                <a:gdLst>
                  <a:gd name="T0" fmla="*/ 29 w 29"/>
                  <a:gd name="T1" fmla="*/ 29 h 55"/>
                  <a:gd name="T2" fmla="*/ 27 w 29"/>
                  <a:gd name="T3" fmla="*/ 33 h 55"/>
                  <a:gd name="T4" fmla="*/ 9 w 29"/>
                  <a:gd name="T5" fmla="*/ 55 h 55"/>
                  <a:gd name="T6" fmla="*/ 8 w 29"/>
                  <a:gd name="T7" fmla="*/ 24 h 55"/>
                  <a:gd name="T8" fmla="*/ 20 w 29"/>
                  <a:gd name="T9" fmla="*/ 0 h 55"/>
                  <a:gd name="T10" fmla="*/ 29 w 29"/>
                  <a:gd name="T11" fmla="*/ 29 h 55"/>
                </a:gdLst>
                <a:ahLst/>
                <a:cxnLst>
                  <a:cxn ang="0">
                    <a:pos x="T0" y="T1"/>
                  </a:cxn>
                  <a:cxn ang="0">
                    <a:pos x="T2" y="T3"/>
                  </a:cxn>
                  <a:cxn ang="0">
                    <a:pos x="T4" y="T5"/>
                  </a:cxn>
                  <a:cxn ang="0">
                    <a:pos x="T6" y="T7"/>
                  </a:cxn>
                  <a:cxn ang="0">
                    <a:pos x="T8" y="T9"/>
                  </a:cxn>
                  <a:cxn ang="0">
                    <a:pos x="T10" y="T11"/>
                  </a:cxn>
                </a:cxnLst>
                <a:rect l="0" t="0" r="r" b="b"/>
                <a:pathLst>
                  <a:path w="29" h="55">
                    <a:moveTo>
                      <a:pt x="29" y="29"/>
                    </a:moveTo>
                    <a:cubicBezTo>
                      <a:pt x="28" y="30"/>
                      <a:pt x="28" y="32"/>
                      <a:pt x="27" y="33"/>
                    </a:cubicBezTo>
                    <a:cubicBezTo>
                      <a:pt x="22" y="40"/>
                      <a:pt x="16" y="47"/>
                      <a:pt x="9" y="55"/>
                    </a:cubicBezTo>
                    <a:cubicBezTo>
                      <a:pt x="0" y="45"/>
                      <a:pt x="0" y="35"/>
                      <a:pt x="8" y="24"/>
                    </a:cubicBezTo>
                    <a:cubicBezTo>
                      <a:pt x="14" y="17"/>
                      <a:pt x="22" y="11"/>
                      <a:pt x="20" y="0"/>
                    </a:cubicBezTo>
                    <a:cubicBezTo>
                      <a:pt x="23" y="10"/>
                      <a:pt x="26" y="19"/>
                      <a:pt x="29" y="29"/>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3" name="Freeform 743">
                <a:extLst>
                  <a:ext uri="{FF2B5EF4-FFF2-40B4-BE49-F238E27FC236}">
                    <a16:creationId xmlns:a16="http://schemas.microsoft.com/office/drawing/2014/main" id="{B8975CF5-DB5A-41B9-8F35-1E864D0990EB}"/>
                  </a:ext>
                </a:extLst>
              </p:cNvPr>
              <p:cNvSpPr>
                <a:spLocks/>
              </p:cNvSpPr>
              <p:nvPr/>
            </p:nvSpPr>
            <p:spPr bwMode="auto">
              <a:xfrm>
                <a:off x="1182" y="3083"/>
                <a:ext cx="81" cy="19"/>
              </a:xfrm>
              <a:custGeom>
                <a:avLst/>
                <a:gdLst>
                  <a:gd name="T0" fmla="*/ 72 w 72"/>
                  <a:gd name="T1" fmla="*/ 12 h 17"/>
                  <a:gd name="T2" fmla="*/ 70 w 72"/>
                  <a:gd name="T3" fmla="*/ 17 h 17"/>
                  <a:gd name="T4" fmla="*/ 8 w 72"/>
                  <a:gd name="T5" fmla="*/ 12 h 17"/>
                  <a:gd name="T6" fmla="*/ 0 w 72"/>
                  <a:gd name="T7" fmla="*/ 4 h 17"/>
                  <a:gd name="T8" fmla="*/ 47 w 72"/>
                  <a:gd name="T9" fmla="*/ 2 h 17"/>
                  <a:gd name="T10" fmla="*/ 72 w 72"/>
                  <a:gd name="T11" fmla="*/ 12 h 17"/>
                </a:gdLst>
                <a:ahLst/>
                <a:cxnLst>
                  <a:cxn ang="0">
                    <a:pos x="T0" y="T1"/>
                  </a:cxn>
                  <a:cxn ang="0">
                    <a:pos x="T2" y="T3"/>
                  </a:cxn>
                  <a:cxn ang="0">
                    <a:pos x="T4" y="T5"/>
                  </a:cxn>
                  <a:cxn ang="0">
                    <a:pos x="T6" y="T7"/>
                  </a:cxn>
                  <a:cxn ang="0">
                    <a:pos x="T8" y="T9"/>
                  </a:cxn>
                  <a:cxn ang="0">
                    <a:pos x="T10" y="T11"/>
                  </a:cxn>
                </a:cxnLst>
                <a:rect l="0" t="0" r="r" b="b"/>
                <a:pathLst>
                  <a:path w="72" h="17">
                    <a:moveTo>
                      <a:pt x="72" y="12"/>
                    </a:moveTo>
                    <a:cubicBezTo>
                      <a:pt x="71" y="14"/>
                      <a:pt x="70" y="17"/>
                      <a:pt x="70" y="17"/>
                    </a:cubicBezTo>
                    <a:cubicBezTo>
                      <a:pt x="50" y="11"/>
                      <a:pt x="29" y="13"/>
                      <a:pt x="8" y="12"/>
                    </a:cubicBezTo>
                    <a:cubicBezTo>
                      <a:pt x="5" y="12"/>
                      <a:pt x="3" y="7"/>
                      <a:pt x="0" y="4"/>
                    </a:cubicBezTo>
                    <a:cubicBezTo>
                      <a:pt x="16" y="8"/>
                      <a:pt x="31" y="0"/>
                      <a:pt x="47" y="2"/>
                    </a:cubicBezTo>
                    <a:cubicBezTo>
                      <a:pt x="58" y="3"/>
                      <a:pt x="64" y="8"/>
                      <a:pt x="72" y="12"/>
                    </a:cubicBezTo>
                    <a:close/>
                  </a:path>
                </a:pathLst>
              </a:custGeom>
              <a:solidFill>
                <a:srgbClr val="ADD1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4" name="Freeform 744">
                <a:extLst>
                  <a:ext uri="{FF2B5EF4-FFF2-40B4-BE49-F238E27FC236}">
                    <a16:creationId xmlns:a16="http://schemas.microsoft.com/office/drawing/2014/main" id="{F6083CBE-4499-4DDF-BCF5-166E7ADF15AA}"/>
                  </a:ext>
                </a:extLst>
              </p:cNvPr>
              <p:cNvSpPr>
                <a:spLocks/>
              </p:cNvSpPr>
              <p:nvPr/>
            </p:nvSpPr>
            <p:spPr bwMode="auto">
              <a:xfrm>
                <a:off x="2063" y="3073"/>
                <a:ext cx="65" cy="24"/>
              </a:xfrm>
              <a:custGeom>
                <a:avLst/>
                <a:gdLst>
                  <a:gd name="T0" fmla="*/ 56 w 57"/>
                  <a:gd name="T1" fmla="*/ 5 h 21"/>
                  <a:gd name="T2" fmla="*/ 46 w 57"/>
                  <a:gd name="T3" fmla="*/ 16 h 21"/>
                  <a:gd name="T4" fmla="*/ 11 w 57"/>
                  <a:gd name="T5" fmla="*/ 19 h 21"/>
                  <a:gd name="T6" fmla="*/ 0 w 57"/>
                  <a:gd name="T7" fmla="*/ 17 h 21"/>
                  <a:gd name="T8" fmla="*/ 56 w 57"/>
                  <a:gd name="T9" fmla="*/ 5 h 21"/>
                </a:gdLst>
                <a:ahLst/>
                <a:cxnLst>
                  <a:cxn ang="0">
                    <a:pos x="T0" y="T1"/>
                  </a:cxn>
                  <a:cxn ang="0">
                    <a:pos x="T2" y="T3"/>
                  </a:cxn>
                  <a:cxn ang="0">
                    <a:pos x="T4" y="T5"/>
                  </a:cxn>
                  <a:cxn ang="0">
                    <a:pos x="T6" y="T7"/>
                  </a:cxn>
                  <a:cxn ang="0">
                    <a:pos x="T8" y="T9"/>
                  </a:cxn>
                </a:cxnLst>
                <a:rect l="0" t="0" r="r" b="b"/>
                <a:pathLst>
                  <a:path w="57" h="21">
                    <a:moveTo>
                      <a:pt x="56" y="5"/>
                    </a:moveTo>
                    <a:cubicBezTo>
                      <a:pt x="57" y="12"/>
                      <a:pt x="53" y="20"/>
                      <a:pt x="46" y="16"/>
                    </a:cubicBezTo>
                    <a:cubicBezTo>
                      <a:pt x="32" y="9"/>
                      <a:pt x="22" y="13"/>
                      <a:pt x="11" y="19"/>
                    </a:cubicBezTo>
                    <a:cubicBezTo>
                      <a:pt x="8" y="21"/>
                      <a:pt x="4" y="18"/>
                      <a:pt x="0" y="17"/>
                    </a:cubicBezTo>
                    <a:cubicBezTo>
                      <a:pt x="17" y="4"/>
                      <a:pt x="36" y="0"/>
                      <a:pt x="56" y="5"/>
                    </a:cubicBezTo>
                    <a:close/>
                  </a:path>
                </a:pathLst>
              </a:custGeom>
              <a:solidFill>
                <a:srgbClr val="98C5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5" name="Freeform 745">
                <a:extLst>
                  <a:ext uri="{FF2B5EF4-FFF2-40B4-BE49-F238E27FC236}">
                    <a16:creationId xmlns:a16="http://schemas.microsoft.com/office/drawing/2014/main" id="{63717F46-A7C6-448B-9475-1F7272ED2C69}"/>
                  </a:ext>
                </a:extLst>
              </p:cNvPr>
              <p:cNvSpPr>
                <a:spLocks/>
              </p:cNvSpPr>
              <p:nvPr/>
            </p:nvSpPr>
            <p:spPr bwMode="auto">
              <a:xfrm>
                <a:off x="1079" y="3164"/>
                <a:ext cx="919" cy="66"/>
              </a:xfrm>
              <a:custGeom>
                <a:avLst/>
                <a:gdLst>
                  <a:gd name="T0" fmla="*/ 12 w 818"/>
                  <a:gd name="T1" fmla="*/ 48 h 59"/>
                  <a:gd name="T2" fmla="*/ 0 w 818"/>
                  <a:gd name="T3" fmla="*/ 8 h 59"/>
                  <a:gd name="T4" fmla="*/ 40 w 818"/>
                  <a:gd name="T5" fmla="*/ 8 h 59"/>
                  <a:gd name="T6" fmla="*/ 92 w 818"/>
                  <a:gd name="T7" fmla="*/ 6 h 59"/>
                  <a:gd name="T8" fmla="*/ 184 w 818"/>
                  <a:gd name="T9" fmla="*/ 6 h 59"/>
                  <a:gd name="T10" fmla="*/ 280 w 818"/>
                  <a:gd name="T11" fmla="*/ 3 h 59"/>
                  <a:gd name="T12" fmla="*/ 311 w 818"/>
                  <a:gd name="T13" fmla="*/ 7 h 59"/>
                  <a:gd name="T14" fmla="*/ 422 w 818"/>
                  <a:gd name="T15" fmla="*/ 9 h 59"/>
                  <a:gd name="T16" fmla="*/ 470 w 818"/>
                  <a:gd name="T17" fmla="*/ 14 h 59"/>
                  <a:gd name="T18" fmla="*/ 500 w 818"/>
                  <a:gd name="T19" fmla="*/ 10 h 59"/>
                  <a:gd name="T20" fmla="*/ 624 w 818"/>
                  <a:gd name="T21" fmla="*/ 11 h 59"/>
                  <a:gd name="T22" fmla="*/ 717 w 818"/>
                  <a:gd name="T23" fmla="*/ 15 h 59"/>
                  <a:gd name="T24" fmla="*/ 751 w 818"/>
                  <a:gd name="T25" fmla="*/ 7 h 59"/>
                  <a:gd name="T26" fmla="*/ 760 w 818"/>
                  <a:gd name="T27" fmla="*/ 12 h 59"/>
                  <a:gd name="T28" fmla="*/ 756 w 818"/>
                  <a:gd name="T29" fmla="*/ 21 h 59"/>
                  <a:gd name="T30" fmla="*/ 747 w 818"/>
                  <a:gd name="T31" fmla="*/ 25 h 59"/>
                  <a:gd name="T32" fmla="*/ 797 w 818"/>
                  <a:gd name="T33" fmla="*/ 24 h 59"/>
                  <a:gd name="T34" fmla="*/ 812 w 818"/>
                  <a:gd name="T35" fmla="*/ 40 h 59"/>
                  <a:gd name="T36" fmla="*/ 752 w 818"/>
                  <a:gd name="T37" fmla="*/ 45 h 59"/>
                  <a:gd name="T38" fmla="*/ 678 w 818"/>
                  <a:gd name="T39" fmla="*/ 53 h 59"/>
                  <a:gd name="T40" fmla="*/ 649 w 818"/>
                  <a:gd name="T41" fmla="*/ 52 h 59"/>
                  <a:gd name="T42" fmla="*/ 540 w 818"/>
                  <a:gd name="T43" fmla="*/ 51 h 59"/>
                  <a:gd name="T44" fmla="*/ 400 w 818"/>
                  <a:gd name="T45" fmla="*/ 48 h 59"/>
                  <a:gd name="T46" fmla="*/ 314 w 818"/>
                  <a:gd name="T47" fmla="*/ 47 h 59"/>
                  <a:gd name="T48" fmla="*/ 288 w 818"/>
                  <a:gd name="T49" fmla="*/ 45 h 59"/>
                  <a:gd name="T50" fmla="*/ 233 w 818"/>
                  <a:gd name="T51" fmla="*/ 46 h 59"/>
                  <a:gd name="T52" fmla="*/ 180 w 818"/>
                  <a:gd name="T53" fmla="*/ 43 h 59"/>
                  <a:gd name="T54" fmla="*/ 72 w 818"/>
                  <a:gd name="T55" fmla="*/ 47 h 59"/>
                  <a:gd name="T56" fmla="*/ 21 w 818"/>
                  <a:gd name="T57" fmla="*/ 43 h 59"/>
                  <a:gd name="T58" fmla="*/ 12 w 818"/>
                  <a:gd name="T59" fmla="*/ 48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18" h="59">
                    <a:moveTo>
                      <a:pt x="12" y="48"/>
                    </a:moveTo>
                    <a:cubicBezTo>
                      <a:pt x="6" y="35"/>
                      <a:pt x="2" y="22"/>
                      <a:pt x="0" y="8"/>
                    </a:cubicBezTo>
                    <a:cubicBezTo>
                      <a:pt x="13" y="6"/>
                      <a:pt x="27" y="4"/>
                      <a:pt x="40" y="8"/>
                    </a:cubicBezTo>
                    <a:cubicBezTo>
                      <a:pt x="57" y="14"/>
                      <a:pt x="74" y="4"/>
                      <a:pt x="92" y="6"/>
                    </a:cubicBezTo>
                    <a:cubicBezTo>
                      <a:pt x="122" y="9"/>
                      <a:pt x="153" y="7"/>
                      <a:pt x="184" y="6"/>
                    </a:cubicBezTo>
                    <a:cubicBezTo>
                      <a:pt x="216" y="6"/>
                      <a:pt x="248" y="2"/>
                      <a:pt x="280" y="3"/>
                    </a:cubicBezTo>
                    <a:cubicBezTo>
                      <a:pt x="291" y="3"/>
                      <a:pt x="301" y="6"/>
                      <a:pt x="311" y="7"/>
                    </a:cubicBezTo>
                    <a:cubicBezTo>
                      <a:pt x="348" y="12"/>
                      <a:pt x="385" y="12"/>
                      <a:pt x="422" y="9"/>
                    </a:cubicBezTo>
                    <a:cubicBezTo>
                      <a:pt x="438" y="8"/>
                      <a:pt x="455" y="9"/>
                      <a:pt x="470" y="14"/>
                    </a:cubicBezTo>
                    <a:cubicBezTo>
                      <a:pt x="482" y="18"/>
                      <a:pt x="489" y="10"/>
                      <a:pt x="500" y="10"/>
                    </a:cubicBezTo>
                    <a:cubicBezTo>
                      <a:pt x="541" y="14"/>
                      <a:pt x="583" y="12"/>
                      <a:pt x="624" y="11"/>
                    </a:cubicBezTo>
                    <a:cubicBezTo>
                      <a:pt x="655" y="10"/>
                      <a:pt x="686" y="0"/>
                      <a:pt x="717" y="15"/>
                    </a:cubicBezTo>
                    <a:cubicBezTo>
                      <a:pt x="724" y="18"/>
                      <a:pt x="739" y="8"/>
                      <a:pt x="751" y="7"/>
                    </a:cubicBezTo>
                    <a:cubicBezTo>
                      <a:pt x="756" y="7"/>
                      <a:pt x="756" y="11"/>
                      <a:pt x="760" y="12"/>
                    </a:cubicBezTo>
                    <a:cubicBezTo>
                      <a:pt x="761" y="16"/>
                      <a:pt x="759" y="19"/>
                      <a:pt x="756" y="21"/>
                    </a:cubicBezTo>
                    <a:cubicBezTo>
                      <a:pt x="753" y="23"/>
                      <a:pt x="750" y="26"/>
                      <a:pt x="747" y="25"/>
                    </a:cubicBezTo>
                    <a:cubicBezTo>
                      <a:pt x="763" y="25"/>
                      <a:pt x="779" y="28"/>
                      <a:pt x="797" y="24"/>
                    </a:cubicBezTo>
                    <a:cubicBezTo>
                      <a:pt x="806" y="23"/>
                      <a:pt x="818" y="23"/>
                      <a:pt x="812" y="40"/>
                    </a:cubicBezTo>
                    <a:cubicBezTo>
                      <a:pt x="792" y="44"/>
                      <a:pt x="772" y="44"/>
                      <a:pt x="752" y="45"/>
                    </a:cubicBezTo>
                    <a:cubicBezTo>
                      <a:pt x="727" y="46"/>
                      <a:pt x="701" y="41"/>
                      <a:pt x="678" y="53"/>
                    </a:cubicBezTo>
                    <a:cubicBezTo>
                      <a:pt x="668" y="59"/>
                      <a:pt x="659" y="52"/>
                      <a:pt x="649" y="52"/>
                    </a:cubicBezTo>
                    <a:cubicBezTo>
                      <a:pt x="613" y="51"/>
                      <a:pt x="576" y="49"/>
                      <a:pt x="540" y="51"/>
                    </a:cubicBezTo>
                    <a:cubicBezTo>
                      <a:pt x="493" y="53"/>
                      <a:pt x="447" y="49"/>
                      <a:pt x="400" y="48"/>
                    </a:cubicBezTo>
                    <a:cubicBezTo>
                      <a:pt x="371" y="47"/>
                      <a:pt x="343" y="47"/>
                      <a:pt x="314" y="47"/>
                    </a:cubicBezTo>
                    <a:cubicBezTo>
                      <a:pt x="305" y="47"/>
                      <a:pt x="297" y="46"/>
                      <a:pt x="288" y="45"/>
                    </a:cubicBezTo>
                    <a:cubicBezTo>
                      <a:pt x="270" y="43"/>
                      <a:pt x="252" y="36"/>
                      <a:pt x="233" y="46"/>
                    </a:cubicBezTo>
                    <a:cubicBezTo>
                      <a:pt x="217" y="54"/>
                      <a:pt x="197" y="46"/>
                      <a:pt x="180" y="43"/>
                    </a:cubicBezTo>
                    <a:cubicBezTo>
                      <a:pt x="143" y="37"/>
                      <a:pt x="108" y="44"/>
                      <a:pt x="72" y="47"/>
                    </a:cubicBezTo>
                    <a:cubicBezTo>
                      <a:pt x="55" y="49"/>
                      <a:pt x="38" y="45"/>
                      <a:pt x="21" y="43"/>
                    </a:cubicBezTo>
                    <a:cubicBezTo>
                      <a:pt x="17" y="43"/>
                      <a:pt x="13" y="42"/>
                      <a:pt x="12" y="48"/>
                    </a:cubicBezTo>
                    <a:close/>
                  </a:path>
                </a:pathLst>
              </a:custGeom>
              <a:solidFill>
                <a:srgbClr val="96C6D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6" name="Freeform 746">
                <a:extLst>
                  <a:ext uri="{FF2B5EF4-FFF2-40B4-BE49-F238E27FC236}">
                    <a16:creationId xmlns:a16="http://schemas.microsoft.com/office/drawing/2014/main" id="{204D5432-704D-4263-A25D-D309CCC92A74}"/>
                  </a:ext>
                </a:extLst>
              </p:cNvPr>
              <p:cNvSpPr>
                <a:spLocks/>
              </p:cNvSpPr>
              <p:nvPr/>
            </p:nvSpPr>
            <p:spPr bwMode="auto">
              <a:xfrm>
                <a:off x="1914" y="3160"/>
                <a:ext cx="352" cy="55"/>
              </a:xfrm>
              <a:custGeom>
                <a:avLst/>
                <a:gdLst>
                  <a:gd name="T0" fmla="*/ 69 w 313"/>
                  <a:gd name="T1" fmla="*/ 44 h 49"/>
                  <a:gd name="T2" fmla="*/ 54 w 313"/>
                  <a:gd name="T3" fmla="*/ 32 h 49"/>
                  <a:gd name="T4" fmla="*/ 0 w 313"/>
                  <a:gd name="T5" fmla="*/ 31 h 49"/>
                  <a:gd name="T6" fmla="*/ 17 w 313"/>
                  <a:gd name="T7" fmla="*/ 16 h 49"/>
                  <a:gd name="T8" fmla="*/ 120 w 313"/>
                  <a:gd name="T9" fmla="*/ 11 h 49"/>
                  <a:gd name="T10" fmla="*/ 153 w 313"/>
                  <a:gd name="T11" fmla="*/ 9 h 49"/>
                  <a:gd name="T12" fmla="*/ 184 w 313"/>
                  <a:gd name="T13" fmla="*/ 12 h 49"/>
                  <a:gd name="T14" fmla="*/ 225 w 313"/>
                  <a:gd name="T15" fmla="*/ 13 h 49"/>
                  <a:gd name="T16" fmla="*/ 224 w 313"/>
                  <a:gd name="T17" fmla="*/ 22 h 49"/>
                  <a:gd name="T18" fmla="*/ 241 w 313"/>
                  <a:gd name="T19" fmla="*/ 12 h 49"/>
                  <a:gd name="T20" fmla="*/ 253 w 313"/>
                  <a:gd name="T21" fmla="*/ 8 h 49"/>
                  <a:gd name="T22" fmla="*/ 249 w 313"/>
                  <a:gd name="T23" fmla="*/ 28 h 49"/>
                  <a:gd name="T24" fmla="*/ 277 w 313"/>
                  <a:gd name="T25" fmla="*/ 27 h 49"/>
                  <a:gd name="T26" fmla="*/ 313 w 313"/>
                  <a:gd name="T27" fmla="*/ 32 h 49"/>
                  <a:gd name="T28" fmla="*/ 226 w 313"/>
                  <a:gd name="T29" fmla="*/ 37 h 49"/>
                  <a:gd name="T30" fmla="*/ 203 w 313"/>
                  <a:gd name="T31" fmla="*/ 47 h 49"/>
                  <a:gd name="T32" fmla="*/ 69 w 313"/>
                  <a:gd name="T33" fmla="*/ 44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13" h="49">
                    <a:moveTo>
                      <a:pt x="69" y="44"/>
                    </a:moveTo>
                    <a:cubicBezTo>
                      <a:pt x="70" y="32"/>
                      <a:pt x="61" y="30"/>
                      <a:pt x="54" y="32"/>
                    </a:cubicBezTo>
                    <a:cubicBezTo>
                      <a:pt x="36" y="39"/>
                      <a:pt x="19" y="35"/>
                      <a:pt x="0" y="31"/>
                    </a:cubicBezTo>
                    <a:cubicBezTo>
                      <a:pt x="4" y="23"/>
                      <a:pt x="13" y="22"/>
                      <a:pt x="17" y="16"/>
                    </a:cubicBezTo>
                    <a:cubicBezTo>
                      <a:pt x="51" y="8"/>
                      <a:pt x="85" y="6"/>
                      <a:pt x="120" y="11"/>
                    </a:cubicBezTo>
                    <a:cubicBezTo>
                      <a:pt x="131" y="12"/>
                      <a:pt x="142" y="12"/>
                      <a:pt x="153" y="9"/>
                    </a:cubicBezTo>
                    <a:cubicBezTo>
                      <a:pt x="163" y="6"/>
                      <a:pt x="172" y="0"/>
                      <a:pt x="184" y="12"/>
                    </a:cubicBezTo>
                    <a:cubicBezTo>
                      <a:pt x="192" y="20"/>
                      <a:pt x="211" y="9"/>
                      <a:pt x="225" y="13"/>
                    </a:cubicBezTo>
                    <a:cubicBezTo>
                      <a:pt x="227" y="16"/>
                      <a:pt x="220" y="21"/>
                      <a:pt x="224" y="22"/>
                    </a:cubicBezTo>
                    <a:cubicBezTo>
                      <a:pt x="232" y="24"/>
                      <a:pt x="238" y="20"/>
                      <a:pt x="241" y="12"/>
                    </a:cubicBezTo>
                    <a:cubicBezTo>
                      <a:pt x="245" y="10"/>
                      <a:pt x="248" y="7"/>
                      <a:pt x="253" y="8"/>
                    </a:cubicBezTo>
                    <a:cubicBezTo>
                      <a:pt x="258" y="16"/>
                      <a:pt x="246" y="20"/>
                      <a:pt x="249" y="28"/>
                    </a:cubicBezTo>
                    <a:cubicBezTo>
                      <a:pt x="258" y="33"/>
                      <a:pt x="267" y="28"/>
                      <a:pt x="277" y="27"/>
                    </a:cubicBezTo>
                    <a:cubicBezTo>
                      <a:pt x="289" y="26"/>
                      <a:pt x="302" y="19"/>
                      <a:pt x="313" y="32"/>
                    </a:cubicBezTo>
                    <a:cubicBezTo>
                      <a:pt x="284" y="34"/>
                      <a:pt x="256" y="49"/>
                      <a:pt x="226" y="37"/>
                    </a:cubicBezTo>
                    <a:cubicBezTo>
                      <a:pt x="217" y="34"/>
                      <a:pt x="213" y="49"/>
                      <a:pt x="203" y="47"/>
                    </a:cubicBezTo>
                    <a:cubicBezTo>
                      <a:pt x="159" y="34"/>
                      <a:pt x="114" y="43"/>
                      <a:pt x="69" y="44"/>
                    </a:cubicBezTo>
                    <a:close/>
                  </a:path>
                </a:pathLst>
              </a:custGeom>
              <a:solidFill>
                <a:srgbClr val="86BFD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7" name="Freeform 747">
                <a:extLst>
                  <a:ext uri="{FF2B5EF4-FFF2-40B4-BE49-F238E27FC236}">
                    <a16:creationId xmlns:a16="http://schemas.microsoft.com/office/drawing/2014/main" id="{2B091A58-4297-45A0-A437-920041007767}"/>
                  </a:ext>
                </a:extLst>
              </p:cNvPr>
              <p:cNvSpPr>
                <a:spLocks/>
              </p:cNvSpPr>
              <p:nvPr/>
            </p:nvSpPr>
            <p:spPr bwMode="auto">
              <a:xfrm>
                <a:off x="2072" y="3107"/>
                <a:ext cx="165" cy="35"/>
              </a:xfrm>
              <a:custGeom>
                <a:avLst/>
                <a:gdLst>
                  <a:gd name="T0" fmla="*/ 0 w 146"/>
                  <a:gd name="T1" fmla="*/ 19 h 31"/>
                  <a:gd name="T2" fmla="*/ 31 w 146"/>
                  <a:gd name="T3" fmla="*/ 8 h 31"/>
                  <a:gd name="T4" fmla="*/ 89 w 146"/>
                  <a:gd name="T5" fmla="*/ 2 h 31"/>
                  <a:gd name="T6" fmla="*/ 101 w 146"/>
                  <a:gd name="T7" fmla="*/ 4 h 31"/>
                  <a:gd name="T8" fmla="*/ 128 w 146"/>
                  <a:gd name="T9" fmla="*/ 4 h 31"/>
                  <a:gd name="T10" fmla="*/ 138 w 146"/>
                  <a:gd name="T11" fmla="*/ 2 h 31"/>
                  <a:gd name="T12" fmla="*/ 140 w 146"/>
                  <a:gd name="T13" fmla="*/ 15 h 31"/>
                  <a:gd name="T14" fmla="*/ 139 w 146"/>
                  <a:gd name="T15" fmla="*/ 17 h 31"/>
                  <a:gd name="T16" fmla="*/ 33 w 146"/>
                  <a:gd name="T17" fmla="*/ 18 h 31"/>
                  <a:gd name="T18" fmla="*/ 0 w 146"/>
                  <a:gd name="T19" fmla="*/ 19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6" h="31">
                    <a:moveTo>
                      <a:pt x="0" y="19"/>
                    </a:moveTo>
                    <a:cubicBezTo>
                      <a:pt x="7" y="5"/>
                      <a:pt x="16" y="7"/>
                      <a:pt x="31" y="8"/>
                    </a:cubicBezTo>
                    <a:cubicBezTo>
                      <a:pt x="49" y="10"/>
                      <a:pt x="70" y="4"/>
                      <a:pt x="89" y="2"/>
                    </a:cubicBezTo>
                    <a:cubicBezTo>
                      <a:pt x="93" y="2"/>
                      <a:pt x="97" y="0"/>
                      <a:pt x="101" y="4"/>
                    </a:cubicBezTo>
                    <a:cubicBezTo>
                      <a:pt x="109" y="14"/>
                      <a:pt x="119" y="14"/>
                      <a:pt x="128" y="4"/>
                    </a:cubicBezTo>
                    <a:cubicBezTo>
                      <a:pt x="131" y="0"/>
                      <a:pt x="134" y="0"/>
                      <a:pt x="138" y="2"/>
                    </a:cubicBezTo>
                    <a:cubicBezTo>
                      <a:pt x="146" y="6"/>
                      <a:pt x="142" y="10"/>
                      <a:pt x="140" y="15"/>
                    </a:cubicBezTo>
                    <a:cubicBezTo>
                      <a:pt x="139" y="16"/>
                      <a:pt x="139" y="17"/>
                      <a:pt x="139" y="17"/>
                    </a:cubicBezTo>
                    <a:cubicBezTo>
                      <a:pt x="103" y="12"/>
                      <a:pt x="67" y="26"/>
                      <a:pt x="33" y="18"/>
                    </a:cubicBezTo>
                    <a:cubicBezTo>
                      <a:pt x="20" y="15"/>
                      <a:pt x="11" y="31"/>
                      <a:pt x="0" y="19"/>
                    </a:cubicBezTo>
                    <a:close/>
                  </a:path>
                </a:pathLst>
              </a:custGeom>
              <a:solidFill>
                <a:srgbClr val="AACE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8" name="Freeform 748">
                <a:extLst>
                  <a:ext uri="{FF2B5EF4-FFF2-40B4-BE49-F238E27FC236}">
                    <a16:creationId xmlns:a16="http://schemas.microsoft.com/office/drawing/2014/main" id="{AFD34DDB-D635-4979-B3ED-DE9725631E9E}"/>
                  </a:ext>
                </a:extLst>
              </p:cNvPr>
              <p:cNvSpPr>
                <a:spLocks/>
              </p:cNvSpPr>
              <p:nvPr/>
            </p:nvSpPr>
            <p:spPr bwMode="auto">
              <a:xfrm>
                <a:off x="1050" y="3140"/>
                <a:ext cx="26" cy="51"/>
              </a:xfrm>
              <a:custGeom>
                <a:avLst/>
                <a:gdLst>
                  <a:gd name="T0" fmla="*/ 23 w 23"/>
                  <a:gd name="T1" fmla="*/ 28 h 45"/>
                  <a:gd name="T2" fmla="*/ 5 w 23"/>
                  <a:gd name="T3" fmla="*/ 36 h 45"/>
                  <a:gd name="T4" fmla="*/ 8 w 23"/>
                  <a:gd name="T5" fmla="*/ 11 h 45"/>
                  <a:gd name="T6" fmla="*/ 15 w 23"/>
                  <a:gd name="T7" fmla="*/ 0 h 45"/>
                  <a:gd name="T8" fmla="*/ 23 w 23"/>
                  <a:gd name="T9" fmla="*/ 28 h 45"/>
                </a:gdLst>
                <a:ahLst/>
                <a:cxnLst>
                  <a:cxn ang="0">
                    <a:pos x="T0" y="T1"/>
                  </a:cxn>
                  <a:cxn ang="0">
                    <a:pos x="T2" y="T3"/>
                  </a:cxn>
                  <a:cxn ang="0">
                    <a:pos x="T4" y="T5"/>
                  </a:cxn>
                  <a:cxn ang="0">
                    <a:pos x="T6" y="T7"/>
                  </a:cxn>
                  <a:cxn ang="0">
                    <a:pos x="T8" y="T9"/>
                  </a:cxn>
                </a:cxnLst>
                <a:rect l="0" t="0" r="r" b="b"/>
                <a:pathLst>
                  <a:path w="23" h="45">
                    <a:moveTo>
                      <a:pt x="23" y="28"/>
                    </a:moveTo>
                    <a:cubicBezTo>
                      <a:pt x="16" y="29"/>
                      <a:pt x="13" y="45"/>
                      <a:pt x="5" y="36"/>
                    </a:cubicBezTo>
                    <a:cubicBezTo>
                      <a:pt x="0" y="31"/>
                      <a:pt x="1" y="18"/>
                      <a:pt x="8" y="11"/>
                    </a:cubicBezTo>
                    <a:cubicBezTo>
                      <a:pt x="11" y="8"/>
                      <a:pt x="14" y="5"/>
                      <a:pt x="15" y="0"/>
                    </a:cubicBezTo>
                    <a:cubicBezTo>
                      <a:pt x="19" y="9"/>
                      <a:pt x="22" y="18"/>
                      <a:pt x="23" y="28"/>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9" name="Freeform 749">
                <a:extLst>
                  <a:ext uri="{FF2B5EF4-FFF2-40B4-BE49-F238E27FC236}">
                    <a16:creationId xmlns:a16="http://schemas.microsoft.com/office/drawing/2014/main" id="{588B5F80-E82B-49EC-937B-632F42AA6ED4}"/>
                  </a:ext>
                </a:extLst>
              </p:cNvPr>
              <p:cNvSpPr>
                <a:spLocks/>
              </p:cNvSpPr>
              <p:nvPr/>
            </p:nvSpPr>
            <p:spPr bwMode="auto">
              <a:xfrm>
                <a:off x="2152" y="3173"/>
                <a:ext cx="38" cy="18"/>
              </a:xfrm>
              <a:custGeom>
                <a:avLst/>
                <a:gdLst>
                  <a:gd name="T0" fmla="*/ 29 w 34"/>
                  <a:gd name="T1" fmla="*/ 0 h 16"/>
                  <a:gd name="T2" fmla="*/ 23 w 34"/>
                  <a:gd name="T3" fmla="*/ 15 h 16"/>
                  <a:gd name="T4" fmla="*/ 0 w 34"/>
                  <a:gd name="T5" fmla="*/ 16 h 16"/>
                  <a:gd name="T6" fmla="*/ 13 w 34"/>
                  <a:gd name="T7" fmla="*/ 1 h 16"/>
                  <a:gd name="T8" fmla="*/ 29 w 34"/>
                  <a:gd name="T9" fmla="*/ 0 h 16"/>
                </a:gdLst>
                <a:ahLst/>
                <a:cxnLst>
                  <a:cxn ang="0">
                    <a:pos x="T0" y="T1"/>
                  </a:cxn>
                  <a:cxn ang="0">
                    <a:pos x="T2" y="T3"/>
                  </a:cxn>
                  <a:cxn ang="0">
                    <a:pos x="T4" y="T5"/>
                  </a:cxn>
                  <a:cxn ang="0">
                    <a:pos x="T6" y="T7"/>
                  </a:cxn>
                  <a:cxn ang="0">
                    <a:pos x="T8" y="T9"/>
                  </a:cxn>
                </a:cxnLst>
                <a:rect l="0" t="0" r="r" b="b"/>
                <a:pathLst>
                  <a:path w="34" h="16">
                    <a:moveTo>
                      <a:pt x="29" y="0"/>
                    </a:moveTo>
                    <a:cubicBezTo>
                      <a:pt x="34" y="8"/>
                      <a:pt x="33" y="14"/>
                      <a:pt x="23" y="15"/>
                    </a:cubicBezTo>
                    <a:cubicBezTo>
                      <a:pt x="15" y="16"/>
                      <a:pt x="7" y="16"/>
                      <a:pt x="0" y="16"/>
                    </a:cubicBezTo>
                    <a:cubicBezTo>
                      <a:pt x="1" y="6"/>
                      <a:pt x="9" y="6"/>
                      <a:pt x="13" y="1"/>
                    </a:cubicBezTo>
                    <a:cubicBezTo>
                      <a:pt x="18" y="0"/>
                      <a:pt x="24" y="0"/>
                      <a:pt x="29" y="0"/>
                    </a:cubicBezTo>
                    <a:close/>
                  </a:path>
                </a:pathLst>
              </a:custGeom>
              <a:solidFill>
                <a:srgbClr val="69AD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0" name="Freeform 750">
                <a:extLst>
                  <a:ext uri="{FF2B5EF4-FFF2-40B4-BE49-F238E27FC236}">
                    <a16:creationId xmlns:a16="http://schemas.microsoft.com/office/drawing/2014/main" id="{A7E14A9B-236E-4565-A6D9-BFF68B91C7FA}"/>
                  </a:ext>
                </a:extLst>
              </p:cNvPr>
              <p:cNvSpPr>
                <a:spLocks/>
              </p:cNvSpPr>
              <p:nvPr/>
            </p:nvSpPr>
            <p:spPr bwMode="auto">
              <a:xfrm>
                <a:off x="1231" y="2939"/>
                <a:ext cx="311" cy="40"/>
              </a:xfrm>
              <a:custGeom>
                <a:avLst/>
                <a:gdLst>
                  <a:gd name="T0" fmla="*/ 277 w 277"/>
                  <a:gd name="T1" fmla="*/ 20 h 35"/>
                  <a:gd name="T2" fmla="*/ 277 w 277"/>
                  <a:gd name="T3" fmla="*/ 27 h 35"/>
                  <a:gd name="T4" fmla="*/ 175 w 277"/>
                  <a:gd name="T5" fmla="*/ 33 h 35"/>
                  <a:gd name="T6" fmla="*/ 66 w 277"/>
                  <a:gd name="T7" fmla="*/ 35 h 35"/>
                  <a:gd name="T8" fmla="*/ 29 w 277"/>
                  <a:gd name="T9" fmla="*/ 32 h 35"/>
                  <a:gd name="T10" fmla="*/ 15 w 277"/>
                  <a:gd name="T11" fmla="*/ 27 h 35"/>
                  <a:gd name="T12" fmla="*/ 7 w 277"/>
                  <a:gd name="T13" fmla="*/ 11 h 35"/>
                  <a:gd name="T14" fmla="*/ 37 w 277"/>
                  <a:gd name="T15" fmla="*/ 4 h 35"/>
                  <a:gd name="T16" fmla="*/ 41 w 277"/>
                  <a:gd name="T17" fmla="*/ 4 h 35"/>
                  <a:gd name="T18" fmla="*/ 123 w 277"/>
                  <a:gd name="T19" fmla="*/ 5 h 35"/>
                  <a:gd name="T20" fmla="*/ 194 w 277"/>
                  <a:gd name="T21" fmla="*/ 8 h 35"/>
                  <a:gd name="T22" fmla="*/ 217 w 277"/>
                  <a:gd name="T23" fmla="*/ 0 h 35"/>
                  <a:gd name="T24" fmla="*/ 225 w 277"/>
                  <a:gd name="T25" fmla="*/ 0 h 35"/>
                  <a:gd name="T26" fmla="*/ 233 w 277"/>
                  <a:gd name="T27" fmla="*/ 9 h 35"/>
                  <a:gd name="T28" fmla="*/ 258 w 277"/>
                  <a:gd name="T29" fmla="*/ 7 h 35"/>
                  <a:gd name="T30" fmla="*/ 277 w 277"/>
                  <a:gd name="T31" fmla="*/ 2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77" h="35">
                    <a:moveTo>
                      <a:pt x="277" y="20"/>
                    </a:moveTo>
                    <a:cubicBezTo>
                      <a:pt x="277" y="22"/>
                      <a:pt x="277" y="24"/>
                      <a:pt x="277" y="27"/>
                    </a:cubicBezTo>
                    <a:cubicBezTo>
                      <a:pt x="243" y="27"/>
                      <a:pt x="210" y="34"/>
                      <a:pt x="175" y="33"/>
                    </a:cubicBezTo>
                    <a:cubicBezTo>
                      <a:pt x="139" y="33"/>
                      <a:pt x="103" y="35"/>
                      <a:pt x="66" y="35"/>
                    </a:cubicBezTo>
                    <a:cubicBezTo>
                      <a:pt x="54" y="35"/>
                      <a:pt x="41" y="33"/>
                      <a:pt x="29" y="32"/>
                    </a:cubicBezTo>
                    <a:cubicBezTo>
                      <a:pt x="25" y="28"/>
                      <a:pt x="19" y="29"/>
                      <a:pt x="15" y="27"/>
                    </a:cubicBezTo>
                    <a:cubicBezTo>
                      <a:pt x="8" y="23"/>
                      <a:pt x="0" y="21"/>
                      <a:pt x="7" y="11"/>
                    </a:cubicBezTo>
                    <a:cubicBezTo>
                      <a:pt x="16" y="3"/>
                      <a:pt x="26" y="1"/>
                      <a:pt x="37" y="4"/>
                    </a:cubicBezTo>
                    <a:cubicBezTo>
                      <a:pt x="38" y="4"/>
                      <a:pt x="40" y="4"/>
                      <a:pt x="41" y="4"/>
                    </a:cubicBezTo>
                    <a:cubicBezTo>
                      <a:pt x="68" y="13"/>
                      <a:pt x="95" y="1"/>
                      <a:pt x="123" y="5"/>
                    </a:cubicBezTo>
                    <a:cubicBezTo>
                      <a:pt x="146" y="9"/>
                      <a:pt x="170" y="7"/>
                      <a:pt x="194" y="8"/>
                    </a:cubicBezTo>
                    <a:cubicBezTo>
                      <a:pt x="203" y="8"/>
                      <a:pt x="211" y="7"/>
                      <a:pt x="217" y="0"/>
                    </a:cubicBezTo>
                    <a:cubicBezTo>
                      <a:pt x="220" y="0"/>
                      <a:pt x="222" y="0"/>
                      <a:pt x="225" y="0"/>
                    </a:cubicBezTo>
                    <a:cubicBezTo>
                      <a:pt x="227" y="4"/>
                      <a:pt x="224" y="12"/>
                      <a:pt x="233" y="9"/>
                    </a:cubicBezTo>
                    <a:cubicBezTo>
                      <a:pt x="241" y="6"/>
                      <a:pt x="250" y="9"/>
                      <a:pt x="258" y="7"/>
                    </a:cubicBezTo>
                    <a:cubicBezTo>
                      <a:pt x="270" y="4"/>
                      <a:pt x="275" y="10"/>
                      <a:pt x="277" y="20"/>
                    </a:cubicBezTo>
                    <a:close/>
                  </a:path>
                </a:pathLst>
              </a:custGeom>
              <a:solidFill>
                <a:srgbClr val="6DB1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1" name="Freeform 751">
                <a:extLst>
                  <a:ext uri="{FF2B5EF4-FFF2-40B4-BE49-F238E27FC236}">
                    <a16:creationId xmlns:a16="http://schemas.microsoft.com/office/drawing/2014/main" id="{C54E47BE-254F-402C-9EF8-C85D687D92B3}"/>
                  </a:ext>
                </a:extLst>
              </p:cNvPr>
              <p:cNvSpPr>
                <a:spLocks/>
              </p:cNvSpPr>
              <p:nvPr/>
            </p:nvSpPr>
            <p:spPr bwMode="auto">
              <a:xfrm>
                <a:off x="1028" y="2940"/>
                <a:ext cx="222" cy="39"/>
              </a:xfrm>
              <a:custGeom>
                <a:avLst/>
                <a:gdLst>
                  <a:gd name="T0" fmla="*/ 189 w 197"/>
                  <a:gd name="T1" fmla="*/ 11 h 34"/>
                  <a:gd name="T2" fmla="*/ 197 w 197"/>
                  <a:gd name="T3" fmla="*/ 23 h 34"/>
                  <a:gd name="T4" fmla="*/ 173 w 197"/>
                  <a:gd name="T5" fmla="*/ 27 h 34"/>
                  <a:gd name="T6" fmla="*/ 169 w 197"/>
                  <a:gd name="T7" fmla="*/ 31 h 34"/>
                  <a:gd name="T8" fmla="*/ 48 w 197"/>
                  <a:gd name="T9" fmla="*/ 28 h 34"/>
                  <a:gd name="T10" fmla="*/ 4 w 197"/>
                  <a:gd name="T11" fmla="*/ 34 h 34"/>
                  <a:gd name="T12" fmla="*/ 0 w 197"/>
                  <a:gd name="T13" fmla="*/ 12 h 34"/>
                  <a:gd name="T14" fmla="*/ 37 w 197"/>
                  <a:gd name="T15" fmla="*/ 4 h 34"/>
                  <a:gd name="T16" fmla="*/ 45 w 197"/>
                  <a:gd name="T17" fmla="*/ 7 h 34"/>
                  <a:gd name="T18" fmla="*/ 167 w 197"/>
                  <a:gd name="T19" fmla="*/ 5 h 34"/>
                  <a:gd name="T20" fmla="*/ 189 w 197"/>
                  <a:gd name="T21" fmla="*/ 1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7" h="34">
                    <a:moveTo>
                      <a:pt x="189" y="11"/>
                    </a:moveTo>
                    <a:cubicBezTo>
                      <a:pt x="183" y="21"/>
                      <a:pt x="196" y="18"/>
                      <a:pt x="197" y="23"/>
                    </a:cubicBezTo>
                    <a:cubicBezTo>
                      <a:pt x="191" y="33"/>
                      <a:pt x="181" y="29"/>
                      <a:pt x="173" y="27"/>
                    </a:cubicBezTo>
                    <a:cubicBezTo>
                      <a:pt x="167" y="24"/>
                      <a:pt x="172" y="32"/>
                      <a:pt x="169" y="31"/>
                    </a:cubicBezTo>
                    <a:cubicBezTo>
                      <a:pt x="128" y="30"/>
                      <a:pt x="88" y="28"/>
                      <a:pt x="48" y="28"/>
                    </a:cubicBezTo>
                    <a:cubicBezTo>
                      <a:pt x="33" y="27"/>
                      <a:pt x="17" y="25"/>
                      <a:pt x="4" y="34"/>
                    </a:cubicBezTo>
                    <a:cubicBezTo>
                      <a:pt x="3" y="27"/>
                      <a:pt x="1" y="19"/>
                      <a:pt x="0" y="12"/>
                    </a:cubicBezTo>
                    <a:cubicBezTo>
                      <a:pt x="11" y="2"/>
                      <a:pt x="23" y="0"/>
                      <a:pt x="37" y="4"/>
                    </a:cubicBezTo>
                    <a:cubicBezTo>
                      <a:pt x="39" y="5"/>
                      <a:pt x="42" y="6"/>
                      <a:pt x="45" y="7"/>
                    </a:cubicBezTo>
                    <a:cubicBezTo>
                      <a:pt x="85" y="7"/>
                      <a:pt x="126" y="7"/>
                      <a:pt x="167" y="5"/>
                    </a:cubicBezTo>
                    <a:cubicBezTo>
                      <a:pt x="174" y="4"/>
                      <a:pt x="183" y="5"/>
                      <a:pt x="189" y="11"/>
                    </a:cubicBezTo>
                    <a:close/>
                  </a:path>
                </a:pathLst>
              </a:custGeom>
              <a:solidFill>
                <a:srgbClr val="60A5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2" name="Freeform 752">
                <a:extLst>
                  <a:ext uri="{FF2B5EF4-FFF2-40B4-BE49-F238E27FC236}">
                    <a16:creationId xmlns:a16="http://schemas.microsoft.com/office/drawing/2014/main" id="{1A1B780E-8126-4F37-A7A2-9F6280FEF1DF}"/>
                  </a:ext>
                </a:extLst>
              </p:cNvPr>
              <p:cNvSpPr>
                <a:spLocks/>
              </p:cNvSpPr>
              <p:nvPr/>
            </p:nvSpPr>
            <p:spPr bwMode="auto">
              <a:xfrm>
                <a:off x="1340" y="2998"/>
                <a:ext cx="263" cy="45"/>
              </a:xfrm>
              <a:custGeom>
                <a:avLst/>
                <a:gdLst>
                  <a:gd name="T0" fmla="*/ 232 w 234"/>
                  <a:gd name="T1" fmla="*/ 24 h 40"/>
                  <a:gd name="T2" fmla="*/ 179 w 234"/>
                  <a:gd name="T3" fmla="*/ 22 h 40"/>
                  <a:gd name="T4" fmla="*/ 190 w 234"/>
                  <a:gd name="T5" fmla="*/ 32 h 40"/>
                  <a:gd name="T6" fmla="*/ 181 w 234"/>
                  <a:gd name="T7" fmla="*/ 39 h 40"/>
                  <a:gd name="T8" fmla="*/ 170 w 234"/>
                  <a:gd name="T9" fmla="*/ 32 h 40"/>
                  <a:gd name="T10" fmla="*/ 157 w 234"/>
                  <a:gd name="T11" fmla="*/ 26 h 40"/>
                  <a:gd name="T12" fmla="*/ 119 w 234"/>
                  <a:gd name="T13" fmla="*/ 29 h 40"/>
                  <a:gd name="T14" fmla="*/ 114 w 234"/>
                  <a:gd name="T15" fmla="*/ 31 h 40"/>
                  <a:gd name="T16" fmla="*/ 100 w 234"/>
                  <a:gd name="T17" fmla="*/ 32 h 40"/>
                  <a:gd name="T18" fmla="*/ 93 w 234"/>
                  <a:gd name="T19" fmla="*/ 25 h 40"/>
                  <a:gd name="T20" fmla="*/ 50 w 234"/>
                  <a:gd name="T21" fmla="*/ 32 h 40"/>
                  <a:gd name="T22" fmla="*/ 24 w 234"/>
                  <a:gd name="T23" fmla="*/ 30 h 40"/>
                  <a:gd name="T24" fmla="*/ 0 w 234"/>
                  <a:gd name="T25" fmla="*/ 19 h 40"/>
                  <a:gd name="T26" fmla="*/ 2 w 234"/>
                  <a:gd name="T27" fmla="*/ 14 h 40"/>
                  <a:gd name="T28" fmla="*/ 52 w 234"/>
                  <a:gd name="T29" fmla="*/ 17 h 40"/>
                  <a:gd name="T30" fmla="*/ 64 w 234"/>
                  <a:gd name="T31" fmla="*/ 19 h 40"/>
                  <a:gd name="T32" fmla="*/ 127 w 234"/>
                  <a:gd name="T33" fmla="*/ 19 h 40"/>
                  <a:gd name="T34" fmla="*/ 189 w 234"/>
                  <a:gd name="T35" fmla="*/ 13 h 40"/>
                  <a:gd name="T36" fmla="*/ 232 w 234"/>
                  <a:gd name="T37" fmla="*/ 16 h 40"/>
                  <a:gd name="T38" fmla="*/ 232 w 234"/>
                  <a:gd name="T39" fmla="*/ 2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34" h="40">
                    <a:moveTo>
                      <a:pt x="232" y="24"/>
                    </a:moveTo>
                    <a:cubicBezTo>
                      <a:pt x="214" y="32"/>
                      <a:pt x="197" y="14"/>
                      <a:pt x="179" y="22"/>
                    </a:cubicBezTo>
                    <a:cubicBezTo>
                      <a:pt x="179" y="31"/>
                      <a:pt x="190" y="25"/>
                      <a:pt x="190" y="32"/>
                    </a:cubicBezTo>
                    <a:cubicBezTo>
                      <a:pt x="190" y="37"/>
                      <a:pt x="185" y="38"/>
                      <a:pt x="181" y="39"/>
                    </a:cubicBezTo>
                    <a:cubicBezTo>
                      <a:pt x="176" y="40"/>
                      <a:pt x="171" y="39"/>
                      <a:pt x="170" y="32"/>
                    </a:cubicBezTo>
                    <a:cubicBezTo>
                      <a:pt x="169" y="23"/>
                      <a:pt x="163" y="25"/>
                      <a:pt x="157" y="26"/>
                    </a:cubicBezTo>
                    <a:cubicBezTo>
                      <a:pt x="144" y="26"/>
                      <a:pt x="132" y="40"/>
                      <a:pt x="119" y="29"/>
                    </a:cubicBezTo>
                    <a:cubicBezTo>
                      <a:pt x="117" y="28"/>
                      <a:pt x="115" y="28"/>
                      <a:pt x="114" y="31"/>
                    </a:cubicBezTo>
                    <a:cubicBezTo>
                      <a:pt x="111" y="39"/>
                      <a:pt x="105" y="40"/>
                      <a:pt x="100" y="32"/>
                    </a:cubicBezTo>
                    <a:cubicBezTo>
                      <a:pt x="98" y="29"/>
                      <a:pt x="96" y="22"/>
                      <a:pt x="93" y="25"/>
                    </a:cubicBezTo>
                    <a:cubicBezTo>
                      <a:pt x="80" y="37"/>
                      <a:pt x="64" y="23"/>
                      <a:pt x="50" y="32"/>
                    </a:cubicBezTo>
                    <a:cubicBezTo>
                      <a:pt x="42" y="37"/>
                      <a:pt x="31" y="37"/>
                      <a:pt x="24" y="30"/>
                    </a:cubicBezTo>
                    <a:cubicBezTo>
                      <a:pt x="17" y="22"/>
                      <a:pt x="8" y="22"/>
                      <a:pt x="0" y="19"/>
                    </a:cubicBezTo>
                    <a:cubicBezTo>
                      <a:pt x="0" y="18"/>
                      <a:pt x="2" y="14"/>
                      <a:pt x="2" y="14"/>
                    </a:cubicBezTo>
                    <a:cubicBezTo>
                      <a:pt x="18" y="20"/>
                      <a:pt x="36" y="0"/>
                      <a:pt x="52" y="17"/>
                    </a:cubicBezTo>
                    <a:cubicBezTo>
                      <a:pt x="55" y="20"/>
                      <a:pt x="60" y="21"/>
                      <a:pt x="64" y="19"/>
                    </a:cubicBezTo>
                    <a:cubicBezTo>
                      <a:pt x="85" y="11"/>
                      <a:pt x="105" y="13"/>
                      <a:pt x="127" y="19"/>
                    </a:cubicBezTo>
                    <a:cubicBezTo>
                      <a:pt x="147" y="24"/>
                      <a:pt x="169" y="18"/>
                      <a:pt x="189" y="13"/>
                    </a:cubicBezTo>
                    <a:cubicBezTo>
                      <a:pt x="204" y="10"/>
                      <a:pt x="218" y="11"/>
                      <a:pt x="232" y="16"/>
                    </a:cubicBezTo>
                    <a:cubicBezTo>
                      <a:pt x="234" y="19"/>
                      <a:pt x="234" y="21"/>
                      <a:pt x="232" y="24"/>
                    </a:cubicBezTo>
                    <a:close/>
                  </a:path>
                </a:pathLst>
              </a:custGeom>
              <a:solidFill>
                <a:srgbClr val="A8D0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3" name="Freeform 753">
                <a:extLst>
                  <a:ext uri="{FF2B5EF4-FFF2-40B4-BE49-F238E27FC236}">
                    <a16:creationId xmlns:a16="http://schemas.microsoft.com/office/drawing/2014/main" id="{A6CE5FC3-D04A-4D95-8770-8EF092A10A9E}"/>
                  </a:ext>
                </a:extLst>
              </p:cNvPr>
              <p:cNvSpPr>
                <a:spLocks/>
              </p:cNvSpPr>
              <p:nvPr/>
            </p:nvSpPr>
            <p:spPr bwMode="auto">
              <a:xfrm>
                <a:off x="1910" y="2989"/>
                <a:ext cx="225" cy="44"/>
              </a:xfrm>
              <a:custGeom>
                <a:avLst/>
                <a:gdLst>
                  <a:gd name="T0" fmla="*/ 201 w 201"/>
                  <a:gd name="T1" fmla="*/ 0 h 39"/>
                  <a:gd name="T2" fmla="*/ 162 w 201"/>
                  <a:gd name="T3" fmla="*/ 14 h 39"/>
                  <a:gd name="T4" fmla="*/ 137 w 201"/>
                  <a:gd name="T5" fmla="*/ 19 h 39"/>
                  <a:gd name="T6" fmla="*/ 104 w 201"/>
                  <a:gd name="T7" fmla="*/ 18 h 39"/>
                  <a:gd name="T8" fmla="*/ 63 w 201"/>
                  <a:gd name="T9" fmla="*/ 33 h 39"/>
                  <a:gd name="T10" fmla="*/ 50 w 201"/>
                  <a:gd name="T11" fmla="*/ 37 h 39"/>
                  <a:gd name="T12" fmla="*/ 15 w 201"/>
                  <a:gd name="T13" fmla="*/ 32 h 39"/>
                  <a:gd name="T14" fmla="*/ 1 w 201"/>
                  <a:gd name="T15" fmla="*/ 16 h 39"/>
                  <a:gd name="T16" fmla="*/ 49 w 201"/>
                  <a:gd name="T17" fmla="*/ 8 h 39"/>
                  <a:gd name="T18" fmla="*/ 175 w 201"/>
                  <a:gd name="T19" fmla="*/ 2 h 39"/>
                  <a:gd name="T20" fmla="*/ 201 w 201"/>
                  <a:gd name="T21"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1" h="39">
                    <a:moveTo>
                      <a:pt x="201" y="0"/>
                    </a:moveTo>
                    <a:cubicBezTo>
                      <a:pt x="187" y="3"/>
                      <a:pt x="173" y="8"/>
                      <a:pt x="162" y="14"/>
                    </a:cubicBezTo>
                    <a:cubicBezTo>
                      <a:pt x="152" y="19"/>
                      <a:pt x="144" y="16"/>
                      <a:pt x="137" y="19"/>
                    </a:cubicBezTo>
                    <a:cubicBezTo>
                      <a:pt x="124" y="23"/>
                      <a:pt x="115" y="17"/>
                      <a:pt x="104" y="18"/>
                    </a:cubicBezTo>
                    <a:cubicBezTo>
                      <a:pt x="90" y="19"/>
                      <a:pt x="73" y="18"/>
                      <a:pt x="63" y="33"/>
                    </a:cubicBezTo>
                    <a:cubicBezTo>
                      <a:pt x="60" y="38"/>
                      <a:pt x="56" y="39"/>
                      <a:pt x="50" y="37"/>
                    </a:cubicBezTo>
                    <a:cubicBezTo>
                      <a:pt x="38" y="35"/>
                      <a:pt x="26" y="32"/>
                      <a:pt x="15" y="32"/>
                    </a:cubicBezTo>
                    <a:cubicBezTo>
                      <a:pt x="3" y="32"/>
                      <a:pt x="0" y="27"/>
                      <a:pt x="1" y="16"/>
                    </a:cubicBezTo>
                    <a:cubicBezTo>
                      <a:pt x="17" y="10"/>
                      <a:pt x="33" y="7"/>
                      <a:pt x="49" y="8"/>
                    </a:cubicBezTo>
                    <a:cubicBezTo>
                      <a:pt x="92" y="12"/>
                      <a:pt x="134" y="9"/>
                      <a:pt x="175" y="2"/>
                    </a:cubicBezTo>
                    <a:cubicBezTo>
                      <a:pt x="184" y="1"/>
                      <a:pt x="192" y="0"/>
                      <a:pt x="201" y="0"/>
                    </a:cubicBezTo>
                    <a:close/>
                  </a:path>
                </a:pathLst>
              </a:custGeom>
              <a:solidFill>
                <a:srgbClr val="A2CB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4" name="Freeform 754">
                <a:extLst>
                  <a:ext uri="{FF2B5EF4-FFF2-40B4-BE49-F238E27FC236}">
                    <a16:creationId xmlns:a16="http://schemas.microsoft.com/office/drawing/2014/main" id="{ACBC4840-B54A-417B-83E7-649DAB0B0F2E}"/>
                  </a:ext>
                </a:extLst>
              </p:cNvPr>
              <p:cNvSpPr>
                <a:spLocks/>
              </p:cNvSpPr>
              <p:nvPr/>
            </p:nvSpPr>
            <p:spPr bwMode="auto">
              <a:xfrm>
                <a:off x="1731" y="3000"/>
                <a:ext cx="175" cy="46"/>
              </a:xfrm>
              <a:custGeom>
                <a:avLst/>
                <a:gdLst>
                  <a:gd name="T0" fmla="*/ 12 w 156"/>
                  <a:gd name="T1" fmla="*/ 27 h 41"/>
                  <a:gd name="T2" fmla="*/ 10 w 156"/>
                  <a:gd name="T3" fmla="*/ 26 h 41"/>
                  <a:gd name="T4" fmla="*/ 8 w 156"/>
                  <a:gd name="T5" fmla="*/ 27 h 41"/>
                  <a:gd name="T6" fmla="*/ 0 w 156"/>
                  <a:gd name="T7" fmla="*/ 22 h 41"/>
                  <a:gd name="T8" fmla="*/ 75 w 156"/>
                  <a:gd name="T9" fmla="*/ 12 h 41"/>
                  <a:gd name="T10" fmla="*/ 124 w 156"/>
                  <a:gd name="T11" fmla="*/ 6 h 41"/>
                  <a:gd name="T12" fmla="*/ 156 w 156"/>
                  <a:gd name="T13" fmla="*/ 6 h 41"/>
                  <a:gd name="T14" fmla="*/ 132 w 156"/>
                  <a:gd name="T15" fmla="*/ 21 h 41"/>
                  <a:gd name="T16" fmla="*/ 76 w 156"/>
                  <a:gd name="T17" fmla="*/ 20 h 41"/>
                  <a:gd name="T18" fmla="*/ 12 w 156"/>
                  <a:gd name="T19" fmla="*/ 27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6" h="41">
                    <a:moveTo>
                      <a:pt x="12" y="27"/>
                    </a:moveTo>
                    <a:cubicBezTo>
                      <a:pt x="10" y="26"/>
                      <a:pt x="10" y="26"/>
                      <a:pt x="10" y="26"/>
                    </a:cubicBezTo>
                    <a:cubicBezTo>
                      <a:pt x="8" y="27"/>
                      <a:pt x="8" y="27"/>
                      <a:pt x="8" y="27"/>
                    </a:cubicBezTo>
                    <a:cubicBezTo>
                      <a:pt x="5" y="26"/>
                      <a:pt x="2" y="25"/>
                      <a:pt x="0" y="22"/>
                    </a:cubicBezTo>
                    <a:cubicBezTo>
                      <a:pt x="24" y="8"/>
                      <a:pt x="50" y="12"/>
                      <a:pt x="75" y="12"/>
                    </a:cubicBezTo>
                    <a:cubicBezTo>
                      <a:pt x="92" y="12"/>
                      <a:pt x="108" y="14"/>
                      <a:pt x="124" y="6"/>
                    </a:cubicBezTo>
                    <a:cubicBezTo>
                      <a:pt x="134" y="0"/>
                      <a:pt x="146" y="2"/>
                      <a:pt x="156" y="6"/>
                    </a:cubicBezTo>
                    <a:cubicBezTo>
                      <a:pt x="152" y="19"/>
                      <a:pt x="146" y="25"/>
                      <a:pt x="132" y="21"/>
                    </a:cubicBezTo>
                    <a:cubicBezTo>
                      <a:pt x="114" y="15"/>
                      <a:pt x="94" y="29"/>
                      <a:pt x="76" y="20"/>
                    </a:cubicBezTo>
                    <a:cubicBezTo>
                      <a:pt x="57" y="41"/>
                      <a:pt x="32" y="19"/>
                      <a:pt x="12" y="27"/>
                    </a:cubicBezTo>
                    <a:close/>
                  </a:path>
                </a:pathLst>
              </a:custGeom>
              <a:solidFill>
                <a:srgbClr val="A2CB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5" name="Freeform 755">
                <a:extLst>
                  <a:ext uri="{FF2B5EF4-FFF2-40B4-BE49-F238E27FC236}">
                    <a16:creationId xmlns:a16="http://schemas.microsoft.com/office/drawing/2014/main" id="{9FEC2443-02C5-4A2B-A910-2B52B58ACFBE}"/>
                  </a:ext>
                </a:extLst>
              </p:cNvPr>
              <p:cNvSpPr>
                <a:spLocks/>
              </p:cNvSpPr>
              <p:nvPr/>
            </p:nvSpPr>
            <p:spPr bwMode="auto">
              <a:xfrm>
                <a:off x="1600" y="3002"/>
                <a:ext cx="117" cy="37"/>
              </a:xfrm>
              <a:custGeom>
                <a:avLst/>
                <a:gdLst>
                  <a:gd name="T0" fmla="*/ 0 w 104"/>
                  <a:gd name="T1" fmla="*/ 20 h 33"/>
                  <a:gd name="T2" fmla="*/ 0 w 104"/>
                  <a:gd name="T3" fmla="*/ 12 h 33"/>
                  <a:gd name="T4" fmla="*/ 72 w 104"/>
                  <a:gd name="T5" fmla="*/ 7 h 33"/>
                  <a:gd name="T6" fmla="*/ 104 w 104"/>
                  <a:gd name="T7" fmla="*/ 16 h 33"/>
                  <a:gd name="T8" fmla="*/ 80 w 104"/>
                  <a:gd name="T9" fmla="*/ 24 h 33"/>
                  <a:gd name="T10" fmla="*/ 60 w 104"/>
                  <a:gd name="T11" fmla="*/ 24 h 33"/>
                  <a:gd name="T12" fmla="*/ 10 w 104"/>
                  <a:gd name="T13" fmla="*/ 22 h 33"/>
                  <a:gd name="T14" fmla="*/ 0 w 104"/>
                  <a:gd name="T15" fmla="*/ 20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 h="33">
                    <a:moveTo>
                      <a:pt x="0" y="20"/>
                    </a:moveTo>
                    <a:cubicBezTo>
                      <a:pt x="0" y="17"/>
                      <a:pt x="0" y="15"/>
                      <a:pt x="0" y="12"/>
                    </a:cubicBezTo>
                    <a:cubicBezTo>
                      <a:pt x="23" y="4"/>
                      <a:pt x="48" y="14"/>
                      <a:pt x="72" y="7"/>
                    </a:cubicBezTo>
                    <a:cubicBezTo>
                      <a:pt x="83" y="4"/>
                      <a:pt x="97" y="0"/>
                      <a:pt x="104" y="16"/>
                    </a:cubicBezTo>
                    <a:cubicBezTo>
                      <a:pt x="97" y="23"/>
                      <a:pt x="92" y="33"/>
                      <a:pt x="80" y="24"/>
                    </a:cubicBezTo>
                    <a:cubicBezTo>
                      <a:pt x="73" y="24"/>
                      <a:pt x="67" y="24"/>
                      <a:pt x="60" y="24"/>
                    </a:cubicBezTo>
                    <a:cubicBezTo>
                      <a:pt x="44" y="19"/>
                      <a:pt x="27" y="13"/>
                      <a:pt x="10" y="22"/>
                    </a:cubicBezTo>
                    <a:cubicBezTo>
                      <a:pt x="4" y="26"/>
                      <a:pt x="2" y="25"/>
                      <a:pt x="0" y="20"/>
                    </a:cubicBezTo>
                    <a:close/>
                  </a:path>
                </a:pathLst>
              </a:custGeom>
              <a:solidFill>
                <a:srgbClr val="A2CB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6" name="Freeform 756">
                <a:extLst>
                  <a:ext uri="{FF2B5EF4-FFF2-40B4-BE49-F238E27FC236}">
                    <a16:creationId xmlns:a16="http://schemas.microsoft.com/office/drawing/2014/main" id="{F007C4BA-42E9-422D-9451-7318737A188B}"/>
                  </a:ext>
                </a:extLst>
              </p:cNvPr>
              <p:cNvSpPr>
                <a:spLocks/>
              </p:cNvSpPr>
              <p:nvPr/>
            </p:nvSpPr>
            <p:spPr bwMode="auto">
              <a:xfrm>
                <a:off x="1689" y="3018"/>
                <a:ext cx="51" cy="26"/>
              </a:xfrm>
              <a:custGeom>
                <a:avLst/>
                <a:gdLst>
                  <a:gd name="T0" fmla="*/ 1 w 45"/>
                  <a:gd name="T1" fmla="*/ 10 h 23"/>
                  <a:gd name="T2" fmla="*/ 25 w 45"/>
                  <a:gd name="T3" fmla="*/ 2 h 23"/>
                  <a:gd name="T4" fmla="*/ 37 w 45"/>
                  <a:gd name="T5" fmla="*/ 6 h 23"/>
                  <a:gd name="T6" fmla="*/ 45 w 45"/>
                  <a:gd name="T7" fmla="*/ 11 h 23"/>
                  <a:gd name="T8" fmla="*/ 14 w 45"/>
                  <a:gd name="T9" fmla="*/ 22 h 23"/>
                  <a:gd name="T10" fmla="*/ 1 w 45"/>
                  <a:gd name="T11" fmla="*/ 10 h 23"/>
                </a:gdLst>
                <a:ahLst/>
                <a:cxnLst>
                  <a:cxn ang="0">
                    <a:pos x="T0" y="T1"/>
                  </a:cxn>
                  <a:cxn ang="0">
                    <a:pos x="T2" y="T3"/>
                  </a:cxn>
                  <a:cxn ang="0">
                    <a:pos x="T4" y="T5"/>
                  </a:cxn>
                  <a:cxn ang="0">
                    <a:pos x="T6" y="T7"/>
                  </a:cxn>
                  <a:cxn ang="0">
                    <a:pos x="T8" y="T9"/>
                  </a:cxn>
                  <a:cxn ang="0">
                    <a:pos x="T10" y="T11"/>
                  </a:cxn>
                </a:cxnLst>
                <a:rect l="0" t="0" r="r" b="b"/>
                <a:pathLst>
                  <a:path w="45" h="23">
                    <a:moveTo>
                      <a:pt x="1" y="10"/>
                    </a:moveTo>
                    <a:cubicBezTo>
                      <a:pt x="11" y="14"/>
                      <a:pt x="15" y="0"/>
                      <a:pt x="25" y="2"/>
                    </a:cubicBezTo>
                    <a:cubicBezTo>
                      <a:pt x="28" y="6"/>
                      <a:pt x="33" y="6"/>
                      <a:pt x="37" y="6"/>
                    </a:cubicBezTo>
                    <a:cubicBezTo>
                      <a:pt x="40" y="6"/>
                      <a:pt x="44" y="7"/>
                      <a:pt x="45" y="11"/>
                    </a:cubicBezTo>
                    <a:cubicBezTo>
                      <a:pt x="36" y="18"/>
                      <a:pt x="25" y="20"/>
                      <a:pt x="14" y="22"/>
                    </a:cubicBezTo>
                    <a:cubicBezTo>
                      <a:pt x="6" y="23"/>
                      <a:pt x="0" y="20"/>
                      <a:pt x="1" y="10"/>
                    </a:cubicBezTo>
                    <a:close/>
                  </a:path>
                </a:pathLst>
              </a:custGeom>
              <a:solidFill>
                <a:srgbClr val="7AB6C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7" name="Freeform 757">
                <a:extLst>
                  <a:ext uri="{FF2B5EF4-FFF2-40B4-BE49-F238E27FC236}">
                    <a16:creationId xmlns:a16="http://schemas.microsoft.com/office/drawing/2014/main" id="{E3BE11DA-8B00-47C9-A630-610326F350BB}"/>
                  </a:ext>
                </a:extLst>
              </p:cNvPr>
              <p:cNvSpPr>
                <a:spLocks/>
              </p:cNvSpPr>
              <p:nvPr/>
            </p:nvSpPr>
            <p:spPr bwMode="auto">
              <a:xfrm>
                <a:off x="1263" y="3008"/>
                <a:ext cx="59" cy="29"/>
              </a:xfrm>
              <a:custGeom>
                <a:avLst/>
                <a:gdLst>
                  <a:gd name="T0" fmla="*/ 52 w 52"/>
                  <a:gd name="T1" fmla="*/ 11 h 26"/>
                  <a:gd name="T2" fmla="*/ 31 w 52"/>
                  <a:gd name="T3" fmla="*/ 16 h 26"/>
                  <a:gd name="T4" fmla="*/ 0 w 52"/>
                  <a:gd name="T5" fmla="*/ 7 h 26"/>
                  <a:gd name="T6" fmla="*/ 42 w 52"/>
                  <a:gd name="T7" fmla="*/ 2 h 26"/>
                  <a:gd name="T8" fmla="*/ 52 w 52"/>
                  <a:gd name="T9" fmla="*/ 11 h 26"/>
                </a:gdLst>
                <a:ahLst/>
                <a:cxnLst>
                  <a:cxn ang="0">
                    <a:pos x="T0" y="T1"/>
                  </a:cxn>
                  <a:cxn ang="0">
                    <a:pos x="T2" y="T3"/>
                  </a:cxn>
                  <a:cxn ang="0">
                    <a:pos x="T4" y="T5"/>
                  </a:cxn>
                  <a:cxn ang="0">
                    <a:pos x="T6" y="T7"/>
                  </a:cxn>
                  <a:cxn ang="0">
                    <a:pos x="T8" y="T9"/>
                  </a:cxn>
                </a:cxnLst>
                <a:rect l="0" t="0" r="r" b="b"/>
                <a:pathLst>
                  <a:path w="52" h="26">
                    <a:moveTo>
                      <a:pt x="52" y="11"/>
                    </a:moveTo>
                    <a:cubicBezTo>
                      <a:pt x="46" y="17"/>
                      <a:pt x="43" y="26"/>
                      <a:pt x="31" y="16"/>
                    </a:cubicBezTo>
                    <a:cubicBezTo>
                      <a:pt x="23" y="10"/>
                      <a:pt x="8" y="20"/>
                      <a:pt x="0" y="7"/>
                    </a:cubicBezTo>
                    <a:cubicBezTo>
                      <a:pt x="13" y="1"/>
                      <a:pt x="29" y="17"/>
                      <a:pt x="42" y="2"/>
                    </a:cubicBezTo>
                    <a:cubicBezTo>
                      <a:pt x="44" y="0"/>
                      <a:pt x="52" y="4"/>
                      <a:pt x="52" y="11"/>
                    </a:cubicBezTo>
                    <a:close/>
                  </a:path>
                </a:pathLst>
              </a:custGeom>
              <a:solidFill>
                <a:srgbClr val="A8D0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8" name="Freeform 758">
                <a:extLst>
                  <a:ext uri="{FF2B5EF4-FFF2-40B4-BE49-F238E27FC236}">
                    <a16:creationId xmlns:a16="http://schemas.microsoft.com/office/drawing/2014/main" id="{DDDC19A6-E4DF-4547-846C-8F33CA7B64F7}"/>
                  </a:ext>
                </a:extLst>
              </p:cNvPr>
              <p:cNvSpPr>
                <a:spLocks/>
              </p:cNvSpPr>
              <p:nvPr/>
            </p:nvSpPr>
            <p:spPr bwMode="auto">
              <a:xfrm>
                <a:off x="1210" y="2961"/>
                <a:ext cx="53" cy="14"/>
              </a:xfrm>
              <a:custGeom>
                <a:avLst/>
                <a:gdLst>
                  <a:gd name="T0" fmla="*/ 7 w 47"/>
                  <a:gd name="T1" fmla="*/ 13 h 13"/>
                  <a:gd name="T2" fmla="*/ 11 w 47"/>
                  <a:gd name="T3" fmla="*/ 5 h 13"/>
                  <a:gd name="T4" fmla="*/ 35 w 47"/>
                  <a:gd name="T5" fmla="*/ 5 h 13"/>
                  <a:gd name="T6" fmla="*/ 47 w 47"/>
                  <a:gd name="T7" fmla="*/ 13 h 13"/>
                  <a:gd name="T8" fmla="*/ 7 w 47"/>
                  <a:gd name="T9" fmla="*/ 13 h 13"/>
                </a:gdLst>
                <a:ahLst/>
                <a:cxnLst>
                  <a:cxn ang="0">
                    <a:pos x="T0" y="T1"/>
                  </a:cxn>
                  <a:cxn ang="0">
                    <a:pos x="T2" y="T3"/>
                  </a:cxn>
                  <a:cxn ang="0">
                    <a:pos x="T4" y="T5"/>
                  </a:cxn>
                  <a:cxn ang="0">
                    <a:pos x="T6" y="T7"/>
                  </a:cxn>
                  <a:cxn ang="0">
                    <a:pos x="T8" y="T9"/>
                  </a:cxn>
                </a:cxnLst>
                <a:rect l="0" t="0" r="r" b="b"/>
                <a:pathLst>
                  <a:path w="47" h="13">
                    <a:moveTo>
                      <a:pt x="7" y="13"/>
                    </a:moveTo>
                    <a:cubicBezTo>
                      <a:pt x="10" y="11"/>
                      <a:pt x="0" y="0"/>
                      <a:pt x="11" y="5"/>
                    </a:cubicBezTo>
                    <a:cubicBezTo>
                      <a:pt x="20" y="10"/>
                      <a:pt x="27" y="8"/>
                      <a:pt x="35" y="5"/>
                    </a:cubicBezTo>
                    <a:cubicBezTo>
                      <a:pt x="39" y="8"/>
                      <a:pt x="43" y="10"/>
                      <a:pt x="47" y="13"/>
                    </a:cubicBezTo>
                    <a:cubicBezTo>
                      <a:pt x="33" y="13"/>
                      <a:pt x="20" y="13"/>
                      <a:pt x="7" y="13"/>
                    </a:cubicBezTo>
                    <a:close/>
                  </a:path>
                </a:pathLst>
              </a:custGeom>
              <a:solidFill>
                <a:srgbClr val="A0CB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9" name="Freeform 759">
                <a:extLst>
                  <a:ext uri="{FF2B5EF4-FFF2-40B4-BE49-F238E27FC236}">
                    <a16:creationId xmlns:a16="http://schemas.microsoft.com/office/drawing/2014/main" id="{C1E9B753-A418-4CFE-BCB4-18CF06094A0F}"/>
                  </a:ext>
                </a:extLst>
              </p:cNvPr>
              <p:cNvSpPr>
                <a:spLocks/>
              </p:cNvSpPr>
              <p:nvPr/>
            </p:nvSpPr>
            <p:spPr bwMode="auto">
              <a:xfrm>
                <a:off x="2184" y="3177"/>
                <a:ext cx="83" cy="23"/>
              </a:xfrm>
              <a:custGeom>
                <a:avLst/>
                <a:gdLst>
                  <a:gd name="T0" fmla="*/ 73 w 74"/>
                  <a:gd name="T1" fmla="*/ 16 h 20"/>
                  <a:gd name="T2" fmla="*/ 34 w 74"/>
                  <a:gd name="T3" fmla="*/ 17 h 20"/>
                  <a:gd name="T4" fmla="*/ 7 w 74"/>
                  <a:gd name="T5" fmla="*/ 19 h 20"/>
                  <a:gd name="T6" fmla="*/ 9 w 74"/>
                  <a:gd name="T7" fmla="*/ 12 h 20"/>
                  <a:gd name="T8" fmla="*/ 71 w 74"/>
                  <a:gd name="T9" fmla="*/ 4 h 20"/>
                  <a:gd name="T10" fmla="*/ 73 w 74"/>
                  <a:gd name="T11" fmla="*/ 16 h 20"/>
                </a:gdLst>
                <a:ahLst/>
                <a:cxnLst>
                  <a:cxn ang="0">
                    <a:pos x="T0" y="T1"/>
                  </a:cxn>
                  <a:cxn ang="0">
                    <a:pos x="T2" y="T3"/>
                  </a:cxn>
                  <a:cxn ang="0">
                    <a:pos x="T4" y="T5"/>
                  </a:cxn>
                  <a:cxn ang="0">
                    <a:pos x="T6" y="T7"/>
                  </a:cxn>
                  <a:cxn ang="0">
                    <a:pos x="T8" y="T9"/>
                  </a:cxn>
                  <a:cxn ang="0">
                    <a:pos x="T10" y="T11"/>
                  </a:cxn>
                </a:cxnLst>
                <a:rect l="0" t="0" r="r" b="b"/>
                <a:pathLst>
                  <a:path w="74" h="20">
                    <a:moveTo>
                      <a:pt x="73" y="16"/>
                    </a:moveTo>
                    <a:cubicBezTo>
                      <a:pt x="59" y="10"/>
                      <a:pt x="46" y="12"/>
                      <a:pt x="34" y="17"/>
                    </a:cubicBezTo>
                    <a:cubicBezTo>
                      <a:pt x="25" y="20"/>
                      <a:pt x="16" y="19"/>
                      <a:pt x="7" y="19"/>
                    </a:cubicBezTo>
                    <a:cubicBezTo>
                      <a:pt x="0" y="19"/>
                      <a:pt x="10" y="15"/>
                      <a:pt x="9" y="12"/>
                    </a:cubicBezTo>
                    <a:cubicBezTo>
                      <a:pt x="33" y="0"/>
                      <a:pt x="35" y="0"/>
                      <a:pt x="71" y="4"/>
                    </a:cubicBezTo>
                    <a:cubicBezTo>
                      <a:pt x="74" y="8"/>
                      <a:pt x="74" y="12"/>
                      <a:pt x="73" y="16"/>
                    </a:cubicBezTo>
                    <a:close/>
                  </a:path>
                </a:pathLst>
              </a:custGeom>
              <a:solidFill>
                <a:srgbClr val="69AD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0" name="Freeform 760">
                <a:extLst>
                  <a:ext uri="{FF2B5EF4-FFF2-40B4-BE49-F238E27FC236}">
                    <a16:creationId xmlns:a16="http://schemas.microsoft.com/office/drawing/2014/main" id="{3EAD99F8-201C-4F56-BAC0-0A3D5C7B6699}"/>
                  </a:ext>
                </a:extLst>
              </p:cNvPr>
              <p:cNvSpPr>
                <a:spLocks/>
              </p:cNvSpPr>
              <p:nvPr/>
            </p:nvSpPr>
            <p:spPr bwMode="auto">
              <a:xfrm>
                <a:off x="1259" y="2854"/>
                <a:ext cx="795" cy="47"/>
              </a:xfrm>
              <a:custGeom>
                <a:avLst/>
                <a:gdLst>
                  <a:gd name="T0" fmla="*/ 368 w 708"/>
                  <a:gd name="T1" fmla="*/ 12 h 42"/>
                  <a:gd name="T2" fmla="*/ 373 w 708"/>
                  <a:gd name="T3" fmla="*/ 27 h 42"/>
                  <a:gd name="T4" fmla="*/ 474 w 708"/>
                  <a:gd name="T5" fmla="*/ 30 h 42"/>
                  <a:gd name="T6" fmla="*/ 548 w 708"/>
                  <a:gd name="T7" fmla="*/ 17 h 42"/>
                  <a:gd name="T8" fmla="*/ 659 w 708"/>
                  <a:gd name="T9" fmla="*/ 19 h 42"/>
                  <a:gd name="T10" fmla="*/ 701 w 708"/>
                  <a:gd name="T11" fmla="*/ 17 h 42"/>
                  <a:gd name="T12" fmla="*/ 704 w 708"/>
                  <a:gd name="T13" fmla="*/ 23 h 42"/>
                  <a:gd name="T14" fmla="*/ 561 w 708"/>
                  <a:gd name="T15" fmla="*/ 27 h 42"/>
                  <a:gd name="T16" fmla="*/ 402 w 708"/>
                  <a:gd name="T17" fmla="*/ 35 h 42"/>
                  <a:gd name="T18" fmla="*/ 240 w 708"/>
                  <a:gd name="T19" fmla="*/ 36 h 42"/>
                  <a:gd name="T20" fmla="*/ 100 w 708"/>
                  <a:gd name="T21" fmla="*/ 38 h 42"/>
                  <a:gd name="T22" fmla="*/ 84 w 708"/>
                  <a:gd name="T23" fmla="*/ 36 h 42"/>
                  <a:gd name="T24" fmla="*/ 14 w 708"/>
                  <a:gd name="T25" fmla="*/ 27 h 42"/>
                  <a:gd name="T26" fmla="*/ 3 w 708"/>
                  <a:gd name="T27" fmla="*/ 24 h 42"/>
                  <a:gd name="T28" fmla="*/ 0 w 708"/>
                  <a:gd name="T29" fmla="*/ 19 h 42"/>
                  <a:gd name="T30" fmla="*/ 42 w 708"/>
                  <a:gd name="T31" fmla="*/ 13 h 42"/>
                  <a:gd name="T32" fmla="*/ 155 w 708"/>
                  <a:gd name="T33" fmla="*/ 13 h 42"/>
                  <a:gd name="T34" fmla="*/ 260 w 708"/>
                  <a:gd name="T35" fmla="*/ 14 h 42"/>
                  <a:gd name="T36" fmla="*/ 305 w 708"/>
                  <a:gd name="T37" fmla="*/ 7 h 42"/>
                  <a:gd name="T38" fmla="*/ 368 w 708"/>
                  <a:gd name="T39" fmla="*/ 1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08" h="42">
                    <a:moveTo>
                      <a:pt x="368" y="12"/>
                    </a:moveTo>
                    <a:cubicBezTo>
                      <a:pt x="365" y="19"/>
                      <a:pt x="366" y="26"/>
                      <a:pt x="373" y="27"/>
                    </a:cubicBezTo>
                    <a:cubicBezTo>
                      <a:pt x="406" y="30"/>
                      <a:pt x="440" y="38"/>
                      <a:pt x="474" y="30"/>
                    </a:cubicBezTo>
                    <a:cubicBezTo>
                      <a:pt x="498" y="25"/>
                      <a:pt x="525" y="29"/>
                      <a:pt x="548" y="17"/>
                    </a:cubicBezTo>
                    <a:cubicBezTo>
                      <a:pt x="585" y="33"/>
                      <a:pt x="622" y="14"/>
                      <a:pt x="659" y="19"/>
                    </a:cubicBezTo>
                    <a:cubicBezTo>
                      <a:pt x="673" y="21"/>
                      <a:pt x="687" y="18"/>
                      <a:pt x="701" y="17"/>
                    </a:cubicBezTo>
                    <a:cubicBezTo>
                      <a:pt x="708" y="17"/>
                      <a:pt x="705" y="21"/>
                      <a:pt x="704" y="23"/>
                    </a:cubicBezTo>
                    <a:cubicBezTo>
                      <a:pt x="657" y="26"/>
                      <a:pt x="609" y="23"/>
                      <a:pt x="561" y="27"/>
                    </a:cubicBezTo>
                    <a:cubicBezTo>
                      <a:pt x="508" y="31"/>
                      <a:pt x="455" y="42"/>
                      <a:pt x="402" y="35"/>
                    </a:cubicBezTo>
                    <a:cubicBezTo>
                      <a:pt x="347" y="28"/>
                      <a:pt x="294" y="37"/>
                      <a:pt x="240" y="36"/>
                    </a:cubicBezTo>
                    <a:cubicBezTo>
                      <a:pt x="193" y="36"/>
                      <a:pt x="146" y="35"/>
                      <a:pt x="100" y="38"/>
                    </a:cubicBezTo>
                    <a:cubicBezTo>
                      <a:pt x="95" y="39"/>
                      <a:pt x="89" y="37"/>
                      <a:pt x="84" y="36"/>
                    </a:cubicBezTo>
                    <a:cubicBezTo>
                      <a:pt x="61" y="30"/>
                      <a:pt x="38" y="25"/>
                      <a:pt x="14" y="27"/>
                    </a:cubicBezTo>
                    <a:cubicBezTo>
                      <a:pt x="10" y="27"/>
                      <a:pt x="6" y="26"/>
                      <a:pt x="3" y="24"/>
                    </a:cubicBezTo>
                    <a:cubicBezTo>
                      <a:pt x="1" y="22"/>
                      <a:pt x="0" y="21"/>
                      <a:pt x="0" y="19"/>
                    </a:cubicBezTo>
                    <a:cubicBezTo>
                      <a:pt x="11" y="3"/>
                      <a:pt x="29" y="11"/>
                      <a:pt x="42" y="13"/>
                    </a:cubicBezTo>
                    <a:cubicBezTo>
                      <a:pt x="80" y="16"/>
                      <a:pt x="117" y="8"/>
                      <a:pt x="155" y="13"/>
                    </a:cubicBezTo>
                    <a:cubicBezTo>
                      <a:pt x="190" y="17"/>
                      <a:pt x="226" y="10"/>
                      <a:pt x="260" y="14"/>
                    </a:cubicBezTo>
                    <a:cubicBezTo>
                      <a:pt x="278" y="16"/>
                      <a:pt x="291" y="11"/>
                      <a:pt x="305" y="7"/>
                    </a:cubicBezTo>
                    <a:cubicBezTo>
                      <a:pt x="327" y="0"/>
                      <a:pt x="347" y="13"/>
                      <a:pt x="368" y="12"/>
                    </a:cubicBezTo>
                    <a:close/>
                  </a:path>
                </a:pathLst>
              </a:custGeom>
              <a:solidFill>
                <a:srgbClr val="5BA8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1" name="Freeform 761">
                <a:extLst>
                  <a:ext uri="{FF2B5EF4-FFF2-40B4-BE49-F238E27FC236}">
                    <a16:creationId xmlns:a16="http://schemas.microsoft.com/office/drawing/2014/main" id="{65001E61-062B-449B-8077-0DA652C54722}"/>
                  </a:ext>
                </a:extLst>
              </p:cNvPr>
              <p:cNvSpPr>
                <a:spLocks/>
              </p:cNvSpPr>
              <p:nvPr/>
            </p:nvSpPr>
            <p:spPr bwMode="auto">
              <a:xfrm>
                <a:off x="1591" y="2919"/>
                <a:ext cx="266" cy="33"/>
              </a:xfrm>
              <a:custGeom>
                <a:avLst/>
                <a:gdLst>
                  <a:gd name="T0" fmla="*/ 236 w 236"/>
                  <a:gd name="T1" fmla="*/ 10 h 29"/>
                  <a:gd name="T2" fmla="*/ 226 w 236"/>
                  <a:gd name="T3" fmla="*/ 19 h 29"/>
                  <a:gd name="T4" fmla="*/ 215 w 236"/>
                  <a:gd name="T5" fmla="*/ 23 h 29"/>
                  <a:gd name="T6" fmla="*/ 179 w 236"/>
                  <a:gd name="T7" fmla="*/ 24 h 29"/>
                  <a:gd name="T8" fmla="*/ 116 w 236"/>
                  <a:gd name="T9" fmla="*/ 27 h 29"/>
                  <a:gd name="T10" fmla="*/ 24 w 236"/>
                  <a:gd name="T11" fmla="*/ 22 h 29"/>
                  <a:gd name="T12" fmla="*/ 0 w 236"/>
                  <a:gd name="T13" fmla="*/ 22 h 29"/>
                  <a:gd name="T14" fmla="*/ 16 w 236"/>
                  <a:gd name="T15" fmla="*/ 14 h 29"/>
                  <a:gd name="T16" fmla="*/ 107 w 236"/>
                  <a:gd name="T17" fmla="*/ 6 h 29"/>
                  <a:gd name="T18" fmla="*/ 111 w 236"/>
                  <a:gd name="T19" fmla="*/ 5 h 29"/>
                  <a:gd name="T20" fmla="*/ 143 w 236"/>
                  <a:gd name="T21" fmla="*/ 3 h 29"/>
                  <a:gd name="T22" fmla="*/ 189 w 236"/>
                  <a:gd name="T23" fmla="*/ 3 h 29"/>
                  <a:gd name="T24" fmla="*/ 236 w 236"/>
                  <a:gd name="T25" fmla="*/ 1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6" h="29">
                    <a:moveTo>
                      <a:pt x="236" y="10"/>
                    </a:moveTo>
                    <a:cubicBezTo>
                      <a:pt x="230" y="11"/>
                      <a:pt x="230" y="11"/>
                      <a:pt x="226" y="19"/>
                    </a:cubicBezTo>
                    <a:cubicBezTo>
                      <a:pt x="224" y="23"/>
                      <a:pt x="219" y="25"/>
                      <a:pt x="215" y="23"/>
                    </a:cubicBezTo>
                    <a:cubicBezTo>
                      <a:pt x="203" y="16"/>
                      <a:pt x="191" y="23"/>
                      <a:pt x="179" y="24"/>
                    </a:cubicBezTo>
                    <a:cubicBezTo>
                      <a:pt x="158" y="25"/>
                      <a:pt x="137" y="29"/>
                      <a:pt x="116" y="27"/>
                    </a:cubicBezTo>
                    <a:cubicBezTo>
                      <a:pt x="85" y="25"/>
                      <a:pt x="55" y="24"/>
                      <a:pt x="24" y="22"/>
                    </a:cubicBezTo>
                    <a:cubicBezTo>
                      <a:pt x="16" y="22"/>
                      <a:pt x="8" y="25"/>
                      <a:pt x="0" y="22"/>
                    </a:cubicBezTo>
                    <a:cubicBezTo>
                      <a:pt x="2" y="12"/>
                      <a:pt x="9" y="15"/>
                      <a:pt x="16" y="14"/>
                    </a:cubicBezTo>
                    <a:cubicBezTo>
                      <a:pt x="46" y="11"/>
                      <a:pt x="76" y="9"/>
                      <a:pt x="107" y="6"/>
                    </a:cubicBezTo>
                    <a:cubicBezTo>
                      <a:pt x="108" y="6"/>
                      <a:pt x="110" y="5"/>
                      <a:pt x="111" y="5"/>
                    </a:cubicBezTo>
                    <a:cubicBezTo>
                      <a:pt x="122" y="19"/>
                      <a:pt x="133" y="5"/>
                      <a:pt x="143" y="3"/>
                    </a:cubicBezTo>
                    <a:cubicBezTo>
                      <a:pt x="159" y="0"/>
                      <a:pt x="174" y="4"/>
                      <a:pt x="189" y="3"/>
                    </a:cubicBezTo>
                    <a:cubicBezTo>
                      <a:pt x="204" y="2"/>
                      <a:pt x="221" y="1"/>
                      <a:pt x="236" y="10"/>
                    </a:cubicBezTo>
                    <a:close/>
                  </a:path>
                </a:pathLst>
              </a:custGeom>
              <a:solidFill>
                <a:srgbClr val="A9CE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2" name="Freeform 762">
                <a:extLst>
                  <a:ext uri="{FF2B5EF4-FFF2-40B4-BE49-F238E27FC236}">
                    <a16:creationId xmlns:a16="http://schemas.microsoft.com/office/drawing/2014/main" id="{CF005939-68A2-4A27-976B-3154FDFE806A}"/>
                  </a:ext>
                </a:extLst>
              </p:cNvPr>
              <p:cNvSpPr>
                <a:spLocks/>
              </p:cNvSpPr>
              <p:nvPr/>
            </p:nvSpPr>
            <p:spPr bwMode="auto">
              <a:xfrm>
                <a:off x="1014" y="2863"/>
                <a:ext cx="140" cy="38"/>
              </a:xfrm>
              <a:custGeom>
                <a:avLst/>
                <a:gdLst>
                  <a:gd name="T0" fmla="*/ 5 w 125"/>
                  <a:gd name="T1" fmla="*/ 31 h 34"/>
                  <a:gd name="T2" fmla="*/ 2 w 125"/>
                  <a:gd name="T3" fmla="*/ 4 h 34"/>
                  <a:gd name="T4" fmla="*/ 122 w 125"/>
                  <a:gd name="T5" fmla="*/ 3 h 34"/>
                  <a:gd name="T6" fmla="*/ 108 w 125"/>
                  <a:gd name="T7" fmla="*/ 22 h 34"/>
                  <a:gd name="T8" fmla="*/ 89 w 125"/>
                  <a:gd name="T9" fmla="*/ 30 h 34"/>
                  <a:gd name="T10" fmla="*/ 62 w 125"/>
                  <a:gd name="T11" fmla="*/ 32 h 34"/>
                  <a:gd name="T12" fmla="*/ 10 w 125"/>
                  <a:gd name="T13" fmla="*/ 32 h 34"/>
                  <a:gd name="T14" fmla="*/ 5 w 125"/>
                  <a:gd name="T15" fmla="*/ 31 h 3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5" h="34">
                    <a:moveTo>
                      <a:pt x="5" y="31"/>
                    </a:moveTo>
                    <a:cubicBezTo>
                      <a:pt x="0" y="23"/>
                      <a:pt x="2" y="13"/>
                      <a:pt x="2" y="4"/>
                    </a:cubicBezTo>
                    <a:cubicBezTo>
                      <a:pt x="42" y="0"/>
                      <a:pt x="82" y="3"/>
                      <a:pt x="122" y="3"/>
                    </a:cubicBezTo>
                    <a:cubicBezTo>
                      <a:pt x="125" y="16"/>
                      <a:pt x="120" y="22"/>
                      <a:pt x="108" y="22"/>
                    </a:cubicBezTo>
                    <a:cubicBezTo>
                      <a:pt x="100" y="22"/>
                      <a:pt x="94" y="23"/>
                      <a:pt x="89" y="30"/>
                    </a:cubicBezTo>
                    <a:cubicBezTo>
                      <a:pt x="80" y="30"/>
                      <a:pt x="71" y="31"/>
                      <a:pt x="62" y="32"/>
                    </a:cubicBezTo>
                    <a:cubicBezTo>
                      <a:pt x="45" y="27"/>
                      <a:pt x="27" y="34"/>
                      <a:pt x="10" y="32"/>
                    </a:cubicBezTo>
                    <a:cubicBezTo>
                      <a:pt x="8" y="32"/>
                      <a:pt x="7" y="31"/>
                      <a:pt x="5" y="31"/>
                    </a:cubicBezTo>
                    <a:close/>
                  </a:path>
                </a:pathLst>
              </a:custGeom>
              <a:solidFill>
                <a:srgbClr val="479C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3" name="Freeform 763">
                <a:extLst>
                  <a:ext uri="{FF2B5EF4-FFF2-40B4-BE49-F238E27FC236}">
                    <a16:creationId xmlns:a16="http://schemas.microsoft.com/office/drawing/2014/main" id="{BEF22969-1D72-4602-96E5-08DF7FB47EF6}"/>
                  </a:ext>
                </a:extLst>
              </p:cNvPr>
              <p:cNvSpPr>
                <a:spLocks/>
              </p:cNvSpPr>
              <p:nvPr/>
            </p:nvSpPr>
            <p:spPr bwMode="auto">
              <a:xfrm>
                <a:off x="1108" y="2862"/>
                <a:ext cx="151" cy="38"/>
              </a:xfrm>
              <a:custGeom>
                <a:avLst/>
                <a:gdLst>
                  <a:gd name="T0" fmla="*/ 5 w 134"/>
                  <a:gd name="T1" fmla="*/ 31 h 34"/>
                  <a:gd name="T2" fmla="*/ 18 w 134"/>
                  <a:gd name="T3" fmla="*/ 18 h 34"/>
                  <a:gd name="T4" fmla="*/ 38 w 134"/>
                  <a:gd name="T5" fmla="*/ 4 h 34"/>
                  <a:gd name="T6" fmla="*/ 55 w 134"/>
                  <a:gd name="T7" fmla="*/ 3 h 34"/>
                  <a:gd name="T8" fmla="*/ 119 w 134"/>
                  <a:gd name="T9" fmla="*/ 5 h 34"/>
                  <a:gd name="T10" fmla="*/ 134 w 134"/>
                  <a:gd name="T11" fmla="*/ 12 h 34"/>
                  <a:gd name="T12" fmla="*/ 134 w 134"/>
                  <a:gd name="T13" fmla="*/ 13 h 34"/>
                  <a:gd name="T14" fmla="*/ 117 w 134"/>
                  <a:gd name="T15" fmla="*/ 21 h 34"/>
                  <a:gd name="T16" fmla="*/ 81 w 134"/>
                  <a:gd name="T17" fmla="*/ 25 h 34"/>
                  <a:gd name="T18" fmla="*/ 115 w 134"/>
                  <a:gd name="T19" fmla="*/ 30 h 34"/>
                  <a:gd name="T20" fmla="*/ 67 w 134"/>
                  <a:gd name="T21" fmla="*/ 33 h 34"/>
                  <a:gd name="T22" fmla="*/ 10 w 134"/>
                  <a:gd name="T23" fmla="*/ 33 h 34"/>
                  <a:gd name="T24" fmla="*/ 5 w 134"/>
                  <a:gd name="T25" fmla="*/ 3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4" h="34">
                    <a:moveTo>
                      <a:pt x="5" y="31"/>
                    </a:moveTo>
                    <a:cubicBezTo>
                      <a:pt x="0" y="17"/>
                      <a:pt x="13" y="17"/>
                      <a:pt x="18" y="18"/>
                    </a:cubicBezTo>
                    <a:cubicBezTo>
                      <a:pt x="32" y="22"/>
                      <a:pt x="35" y="14"/>
                      <a:pt x="38" y="4"/>
                    </a:cubicBezTo>
                    <a:cubicBezTo>
                      <a:pt x="43" y="0"/>
                      <a:pt x="49" y="2"/>
                      <a:pt x="55" y="3"/>
                    </a:cubicBezTo>
                    <a:cubicBezTo>
                      <a:pt x="76" y="7"/>
                      <a:pt x="97" y="12"/>
                      <a:pt x="119" y="5"/>
                    </a:cubicBezTo>
                    <a:cubicBezTo>
                      <a:pt x="126" y="3"/>
                      <a:pt x="130" y="8"/>
                      <a:pt x="134" y="12"/>
                    </a:cubicBezTo>
                    <a:cubicBezTo>
                      <a:pt x="134" y="12"/>
                      <a:pt x="134" y="13"/>
                      <a:pt x="134" y="13"/>
                    </a:cubicBezTo>
                    <a:cubicBezTo>
                      <a:pt x="132" y="24"/>
                      <a:pt x="124" y="21"/>
                      <a:pt x="117" y="21"/>
                    </a:cubicBezTo>
                    <a:cubicBezTo>
                      <a:pt x="105" y="21"/>
                      <a:pt x="92" y="23"/>
                      <a:pt x="81" y="25"/>
                    </a:cubicBezTo>
                    <a:cubicBezTo>
                      <a:pt x="92" y="26"/>
                      <a:pt x="105" y="19"/>
                      <a:pt x="115" y="30"/>
                    </a:cubicBezTo>
                    <a:cubicBezTo>
                      <a:pt x="99" y="34"/>
                      <a:pt x="83" y="32"/>
                      <a:pt x="67" y="33"/>
                    </a:cubicBezTo>
                    <a:cubicBezTo>
                      <a:pt x="48" y="26"/>
                      <a:pt x="29" y="32"/>
                      <a:pt x="10" y="33"/>
                    </a:cubicBezTo>
                    <a:cubicBezTo>
                      <a:pt x="8" y="32"/>
                      <a:pt x="7" y="31"/>
                      <a:pt x="5" y="31"/>
                    </a:cubicBezTo>
                    <a:close/>
                  </a:path>
                </a:pathLst>
              </a:custGeom>
              <a:solidFill>
                <a:srgbClr val="5BA8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4" name="Freeform 764">
                <a:extLst>
                  <a:ext uri="{FF2B5EF4-FFF2-40B4-BE49-F238E27FC236}">
                    <a16:creationId xmlns:a16="http://schemas.microsoft.com/office/drawing/2014/main" id="{EC45D837-39DD-4412-8950-CEA0F5A6DF06}"/>
                  </a:ext>
                </a:extLst>
              </p:cNvPr>
              <p:cNvSpPr>
                <a:spLocks/>
              </p:cNvSpPr>
              <p:nvPr/>
            </p:nvSpPr>
            <p:spPr bwMode="auto">
              <a:xfrm>
                <a:off x="1277" y="2935"/>
                <a:ext cx="198" cy="22"/>
              </a:xfrm>
              <a:custGeom>
                <a:avLst/>
                <a:gdLst>
                  <a:gd name="T0" fmla="*/ 176 w 176"/>
                  <a:gd name="T1" fmla="*/ 4 h 20"/>
                  <a:gd name="T2" fmla="*/ 159 w 176"/>
                  <a:gd name="T3" fmla="*/ 18 h 20"/>
                  <a:gd name="T4" fmla="*/ 48 w 176"/>
                  <a:gd name="T5" fmla="*/ 13 h 20"/>
                  <a:gd name="T6" fmla="*/ 0 w 176"/>
                  <a:gd name="T7" fmla="*/ 8 h 20"/>
                  <a:gd name="T8" fmla="*/ 91 w 176"/>
                  <a:gd name="T9" fmla="*/ 5 h 20"/>
                  <a:gd name="T10" fmla="*/ 157 w 176"/>
                  <a:gd name="T11" fmla="*/ 3 h 20"/>
                  <a:gd name="T12" fmla="*/ 176 w 176"/>
                  <a:gd name="T13" fmla="*/ 4 h 20"/>
                </a:gdLst>
                <a:ahLst/>
                <a:cxnLst>
                  <a:cxn ang="0">
                    <a:pos x="T0" y="T1"/>
                  </a:cxn>
                  <a:cxn ang="0">
                    <a:pos x="T2" y="T3"/>
                  </a:cxn>
                  <a:cxn ang="0">
                    <a:pos x="T4" y="T5"/>
                  </a:cxn>
                  <a:cxn ang="0">
                    <a:pos x="T6" y="T7"/>
                  </a:cxn>
                  <a:cxn ang="0">
                    <a:pos x="T8" y="T9"/>
                  </a:cxn>
                  <a:cxn ang="0">
                    <a:pos x="T10" y="T11"/>
                  </a:cxn>
                  <a:cxn ang="0">
                    <a:pos x="T12" y="T13"/>
                  </a:cxn>
                </a:cxnLst>
                <a:rect l="0" t="0" r="r" b="b"/>
                <a:pathLst>
                  <a:path w="176" h="20">
                    <a:moveTo>
                      <a:pt x="176" y="4"/>
                    </a:moveTo>
                    <a:cubicBezTo>
                      <a:pt x="176" y="16"/>
                      <a:pt x="172" y="19"/>
                      <a:pt x="159" y="18"/>
                    </a:cubicBezTo>
                    <a:cubicBezTo>
                      <a:pt x="122" y="14"/>
                      <a:pt x="85" y="11"/>
                      <a:pt x="48" y="13"/>
                    </a:cubicBezTo>
                    <a:cubicBezTo>
                      <a:pt x="31" y="14"/>
                      <a:pt x="15" y="20"/>
                      <a:pt x="0" y="8"/>
                    </a:cubicBezTo>
                    <a:cubicBezTo>
                      <a:pt x="30" y="1"/>
                      <a:pt x="61" y="3"/>
                      <a:pt x="91" y="5"/>
                    </a:cubicBezTo>
                    <a:cubicBezTo>
                      <a:pt x="113" y="7"/>
                      <a:pt x="135" y="4"/>
                      <a:pt x="157" y="3"/>
                    </a:cubicBezTo>
                    <a:cubicBezTo>
                      <a:pt x="164" y="3"/>
                      <a:pt x="170" y="0"/>
                      <a:pt x="176" y="4"/>
                    </a:cubicBezTo>
                    <a:close/>
                  </a:path>
                </a:pathLst>
              </a:custGeom>
              <a:solidFill>
                <a:srgbClr val="A0CB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5" name="Freeform 765">
                <a:extLst>
                  <a:ext uri="{FF2B5EF4-FFF2-40B4-BE49-F238E27FC236}">
                    <a16:creationId xmlns:a16="http://schemas.microsoft.com/office/drawing/2014/main" id="{6A209A1B-1D58-47D6-BE04-2692D8D576FE}"/>
                  </a:ext>
                </a:extLst>
              </p:cNvPr>
              <p:cNvSpPr>
                <a:spLocks/>
              </p:cNvSpPr>
              <p:nvPr/>
            </p:nvSpPr>
            <p:spPr bwMode="auto">
              <a:xfrm>
                <a:off x="1195" y="2876"/>
                <a:ext cx="158" cy="20"/>
              </a:xfrm>
              <a:custGeom>
                <a:avLst/>
                <a:gdLst>
                  <a:gd name="T0" fmla="*/ 38 w 141"/>
                  <a:gd name="T1" fmla="*/ 17 h 17"/>
                  <a:gd name="T2" fmla="*/ 0 w 141"/>
                  <a:gd name="T3" fmla="*/ 14 h 17"/>
                  <a:gd name="T4" fmla="*/ 32 w 141"/>
                  <a:gd name="T5" fmla="*/ 3 h 17"/>
                  <a:gd name="T6" fmla="*/ 57 w 141"/>
                  <a:gd name="T7" fmla="*/ 0 h 17"/>
                  <a:gd name="T8" fmla="*/ 109 w 141"/>
                  <a:gd name="T9" fmla="*/ 4 h 17"/>
                  <a:gd name="T10" fmla="*/ 141 w 141"/>
                  <a:gd name="T11" fmla="*/ 16 h 17"/>
                  <a:gd name="T12" fmla="*/ 38 w 141"/>
                  <a:gd name="T13" fmla="*/ 17 h 17"/>
                </a:gdLst>
                <a:ahLst/>
                <a:cxnLst>
                  <a:cxn ang="0">
                    <a:pos x="T0" y="T1"/>
                  </a:cxn>
                  <a:cxn ang="0">
                    <a:pos x="T2" y="T3"/>
                  </a:cxn>
                  <a:cxn ang="0">
                    <a:pos x="T4" y="T5"/>
                  </a:cxn>
                  <a:cxn ang="0">
                    <a:pos x="T6" y="T7"/>
                  </a:cxn>
                  <a:cxn ang="0">
                    <a:pos x="T8" y="T9"/>
                  </a:cxn>
                  <a:cxn ang="0">
                    <a:pos x="T10" y="T11"/>
                  </a:cxn>
                  <a:cxn ang="0">
                    <a:pos x="T12" y="T13"/>
                  </a:cxn>
                </a:cxnLst>
                <a:rect l="0" t="0" r="r" b="b"/>
                <a:pathLst>
                  <a:path w="141" h="17">
                    <a:moveTo>
                      <a:pt x="38" y="17"/>
                    </a:moveTo>
                    <a:cubicBezTo>
                      <a:pt x="26" y="16"/>
                      <a:pt x="13" y="15"/>
                      <a:pt x="0" y="14"/>
                    </a:cubicBezTo>
                    <a:cubicBezTo>
                      <a:pt x="9" y="4"/>
                      <a:pt x="21" y="4"/>
                      <a:pt x="32" y="3"/>
                    </a:cubicBezTo>
                    <a:cubicBezTo>
                      <a:pt x="41" y="3"/>
                      <a:pt x="50" y="7"/>
                      <a:pt x="57" y="0"/>
                    </a:cubicBezTo>
                    <a:cubicBezTo>
                      <a:pt x="75" y="2"/>
                      <a:pt x="92" y="2"/>
                      <a:pt x="109" y="4"/>
                    </a:cubicBezTo>
                    <a:cubicBezTo>
                      <a:pt x="120" y="6"/>
                      <a:pt x="133" y="6"/>
                      <a:pt x="141" y="16"/>
                    </a:cubicBezTo>
                    <a:cubicBezTo>
                      <a:pt x="107" y="16"/>
                      <a:pt x="73" y="17"/>
                      <a:pt x="38" y="17"/>
                    </a:cubicBezTo>
                    <a:close/>
                  </a:path>
                </a:pathLst>
              </a:custGeom>
              <a:solidFill>
                <a:srgbClr val="479C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6" name="Freeform 766">
                <a:extLst>
                  <a:ext uri="{FF2B5EF4-FFF2-40B4-BE49-F238E27FC236}">
                    <a16:creationId xmlns:a16="http://schemas.microsoft.com/office/drawing/2014/main" id="{17AE3466-AFF5-41EA-9D06-13B9C621A4BD}"/>
                  </a:ext>
                </a:extLst>
              </p:cNvPr>
              <p:cNvSpPr>
                <a:spLocks/>
              </p:cNvSpPr>
              <p:nvPr/>
            </p:nvSpPr>
            <p:spPr bwMode="auto">
              <a:xfrm>
                <a:off x="1480" y="2929"/>
                <a:ext cx="138" cy="33"/>
              </a:xfrm>
              <a:custGeom>
                <a:avLst/>
                <a:gdLst>
                  <a:gd name="T0" fmla="*/ 99 w 123"/>
                  <a:gd name="T1" fmla="*/ 13 h 29"/>
                  <a:gd name="T2" fmla="*/ 123 w 123"/>
                  <a:gd name="T3" fmla="*/ 13 h 29"/>
                  <a:gd name="T4" fmla="*/ 108 w 123"/>
                  <a:gd name="T5" fmla="*/ 19 h 29"/>
                  <a:gd name="T6" fmla="*/ 55 w 123"/>
                  <a:gd name="T7" fmla="*/ 29 h 29"/>
                  <a:gd name="T8" fmla="*/ 13 w 123"/>
                  <a:gd name="T9" fmla="*/ 22 h 29"/>
                  <a:gd name="T10" fmla="*/ 3 w 123"/>
                  <a:gd name="T11" fmla="*/ 9 h 29"/>
                  <a:gd name="T12" fmla="*/ 18 w 123"/>
                  <a:gd name="T13" fmla="*/ 12 h 29"/>
                  <a:gd name="T14" fmla="*/ 75 w 123"/>
                  <a:gd name="T15" fmla="*/ 7 h 29"/>
                  <a:gd name="T16" fmla="*/ 99 w 123"/>
                  <a:gd name="T17" fmla="*/ 13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3" h="29">
                    <a:moveTo>
                      <a:pt x="99" y="13"/>
                    </a:moveTo>
                    <a:cubicBezTo>
                      <a:pt x="107" y="10"/>
                      <a:pt x="115" y="5"/>
                      <a:pt x="123" y="13"/>
                    </a:cubicBezTo>
                    <a:cubicBezTo>
                      <a:pt x="119" y="18"/>
                      <a:pt x="114" y="20"/>
                      <a:pt x="108" y="19"/>
                    </a:cubicBezTo>
                    <a:cubicBezTo>
                      <a:pt x="89" y="17"/>
                      <a:pt x="72" y="22"/>
                      <a:pt x="55" y="29"/>
                    </a:cubicBezTo>
                    <a:cubicBezTo>
                      <a:pt x="44" y="10"/>
                      <a:pt x="27" y="25"/>
                      <a:pt x="13" y="22"/>
                    </a:cubicBezTo>
                    <a:cubicBezTo>
                      <a:pt x="4" y="19"/>
                      <a:pt x="0" y="19"/>
                      <a:pt x="3" y="9"/>
                    </a:cubicBezTo>
                    <a:cubicBezTo>
                      <a:pt x="8" y="10"/>
                      <a:pt x="11" y="18"/>
                      <a:pt x="18" y="12"/>
                    </a:cubicBezTo>
                    <a:cubicBezTo>
                      <a:pt x="36" y="0"/>
                      <a:pt x="56" y="6"/>
                      <a:pt x="75" y="7"/>
                    </a:cubicBezTo>
                    <a:cubicBezTo>
                      <a:pt x="83" y="7"/>
                      <a:pt x="91" y="11"/>
                      <a:pt x="99" y="13"/>
                    </a:cubicBezTo>
                    <a:close/>
                  </a:path>
                </a:pathLst>
              </a:custGeom>
              <a:solidFill>
                <a:srgbClr val="A0CB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7" name="Freeform 767">
                <a:extLst>
                  <a:ext uri="{FF2B5EF4-FFF2-40B4-BE49-F238E27FC236}">
                    <a16:creationId xmlns:a16="http://schemas.microsoft.com/office/drawing/2014/main" id="{BCE3B73B-5E93-4F21-8734-9D3EB2477DCC}"/>
                  </a:ext>
                </a:extLst>
              </p:cNvPr>
              <p:cNvSpPr>
                <a:spLocks/>
              </p:cNvSpPr>
              <p:nvPr/>
            </p:nvSpPr>
            <p:spPr bwMode="auto">
              <a:xfrm>
                <a:off x="1079" y="2934"/>
                <a:ext cx="193" cy="23"/>
              </a:xfrm>
              <a:custGeom>
                <a:avLst/>
                <a:gdLst>
                  <a:gd name="T0" fmla="*/ 144 w 172"/>
                  <a:gd name="T1" fmla="*/ 17 h 21"/>
                  <a:gd name="T2" fmla="*/ 73 w 172"/>
                  <a:gd name="T3" fmla="*/ 15 h 21"/>
                  <a:gd name="T4" fmla="*/ 17 w 172"/>
                  <a:gd name="T5" fmla="*/ 19 h 21"/>
                  <a:gd name="T6" fmla="*/ 0 w 172"/>
                  <a:gd name="T7" fmla="*/ 13 h 21"/>
                  <a:gd name="T8" fmla="*/ 14 w 172"/>
                  <a:gd name="T9" fmla="*/ 8 h 21"/>
                  <a:gd name="T10" fmla="*/ 116 w 172"/>
                  <a:gd name="T11" fmla="*/ 7 h 21"/>
                  <a:gd name="T12" fmla="*/ 159 w 172"/>
                  <a:gd name="T13" fmla="*/ 2 h 21"/>
                  <a:gd name="T14" fmla="*/ 172 w 172"/>
                  <a:gd name="T15" fmla="*/ 9 h 21"/>
                  <a:gd name="T16" fmla="*/ 144 w 172"/>
                  <a:gd name="T17" fmla="*/ 17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2" h="21">
                    <a:moveTo>
                      <a:pt x="144" y="17"/>
                    </a:moveTo>
                    <a:cubicBezTo>
                      <a:pt x="121" y="13"/>
                      <a:pt x="97" y="16"/>
                      <a:pt x="73" y="15"/>
                    </a:cubicBezTo>
                    <a:cubicBezTo>
                      <a:pt x="55" y="14"/>
                      <a:pt x="36" y="14"/>
                      <a:pt x="17" y="19"/>
                    </a:cubicBezTo>
                    <a:cubicBezTo>
                      <a:pt x="9" y="21"/>
                      <a:pt x="6" y="12"/>
                      <a:pt x="0" y="13"/>
                    </a:cubicBezTo>
                    <a:cubicBezTo>
                      <a:pt x="4" y="8"/>
                      <a:pt x="8" y="7"/>
                      <a:pt x="14" y="8"/>
                    </a:cubicBezTo>
                    <a:cubicBezTo>
                      <a:pt x="48" y="11"/>
                      <a:pt x="82" y="8"/>
                      <a:pt x="116" y="7"/>
                    </a:cubicBezTo>
                    <a:cubicBezTo>
                      <a:pt x="131" y="6"/>
                      <a:pt x="145" y="8"/>
                      <a:pt x="159" y="2"/>
                    </a:cubicBezTo>
                    <a:cubicBezTo>
                      <a:pt x="165" y="0"/>
                      <a:pt x="171" y="0"/>
                      <a:pt x="172" y="9"/>
                    </a:cubicBezTo>
                    <a:cubicBezTo>
                      <a:pt x="163" y="12"/>
                      <a:pt x="153" y="15"/>
                      <a:pt x="144" y="17"/>
                    </a:cubicBezTo>
                    <a:close/>
                  </a:path>
                </a:pathLst>
              </a:custGeom>
              <a:solidFill>
                <a:srgbClr val="A0CB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8" name="Freeform 768">
                <a:extLst>
                  <a:ext uri="{FF2B5EF4-FFF2-40B4-BE49-F238E27FC236}">
                    <a16:creationId xmlns:a16="http://schemas.microsoft.com/office/drawing/2014/main" id="{04EFB302-A9D7-425F-AD63-1F87BC26E0D5}"/>
                  </a:ext>
                </a:extLst>
              </p:cNvPr>
              <p:cNvSpPr>
                <a:spLocks/>
              </p:cNvSpPr>
              <p:nvPr/>
            </p:nvSpPr>
            <p:spPr bwMode="auto">
              <a:xfrm>
                <a:off x="1857" y="2919"/>
                <a:ext cx="49" cy="23"/>
              </a:xfrm>
              <a:custGeom>
                <a:avLst/>
                <a:gdLst>
                  <a:gd name="T0" fmla="*/ 44 w 44"/>
                  <a:gd name="T1" fmla="*/ 6 h 20"/>
                  <a:gd name="T2" fmla="*/ 11 w 44"/>
                  <a:gd name="T3" fmla="*/ 17 h 20"/>
                  <a:gd name="T4" fmla="*/ 0 w 44"/>
                  <a:gd name="T5" fmla="*/ 10 h 20"/>
                  <a:gd name="T6" fmla="*/ 44 w 44"/>
                  <a:gd name="T7" fmla="*/ 6 h 20"/>
                </a:gdLst>
                <a:ahLst/>
                <a:cxnLst>
                  <a:cxn ang="0">
                    <a:pos x="T0" y="T1"/>
                  </a:cxn>
                  <a:cxn ang="0">
                    <a:pos x="T2" y="T3"/>
                  </a:cxn>
                  <a:cxn ang="0">
                    <a:pos x="T4" y="T5"/>
                  </a:cxn>
                  <a:cxn ang="0">
                    <a:pos x="T6" y="T7"/>
                  </a:cxn>
                </a:cxnLst>
                <a:rect l="0" t="0" r="r" b="b"/>
                <a:pathLst>
                  <a:path w="44" h="20">
                    <a:moveTo>
                      <a:pt x="44" y="6"/>
                    </a:moveTo>
                    <a:cubicBezTo>
                      <a:pt x="32" y="9"/>
                      <a:pt x="24" y="20"/>
                      <a:pt x="11" y="17"/>
                    </a:cubicBezTo>
                    <a:cubicBezTo>
                      <a:pt x="6" y="16"/>
                      <a:pt x="2" y="14"/>
                      <a:pt x="0" y="10"/>
                    </a:cubicBezTo>
                    <a:cubicBezTo>
                      <a:pt x="15" y="9"/>
                      <a:pt x="28" y="0"/>
                      <a:pt x="44" y="6"/>
                    </a:cubicBezTo>
                    <a:close/>
                  </a:path>
                </a:pathLst>
              </a:custGeom>
              <a:solidFill>
                <a:srgbClr val="A9CE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9" name="Freeform 769">
                <a:extLst>
                  <a:ext uri="{FF2B5EF4-FFF2-40B4-BE49-F238E27FC236}">
                    <a16:creationId xmlns:a16="http://schemas.microsoft.com/office/drawing/2014/main" id="{FDB1BFBB-7531-409C-80A4-D3A904070ECB}"/>
                  </a:ext>
                </a:extLst>
              </p:cNvPr>
              <p:cNvSpPr>
                <a:spLocks/>
              </p:cNvSpPr>
              <p:nvPr/>
            </p:nvSpPr>
            <p:spPr bwMode="auto">
              <a:xfrm>
                <a:off x="1119" y="2888"/>
                <a:ext cx="64" cy="15"/>
              </a:xfrm>
              <a:custGeom>
                <a:avLst/>
                <a:gdLst>
                  <a:gd name="T0" fmla="*/ 0 w 57"/>
                  <a:gd name="T1" fmla="*/ 10 h 14"/>
                  <a:gd name="T2" fmla="*/ 57 w 57"/>
                  <a:gd name="T3" fmla="*/ 10 h 14"/>
                  <a:gd name="T4" fmla="*/ 0 w 57"/>
                  <a:gd name="T5" fmla="*/ 10 h 14"/>
                </a:gdLst>
                <a:ahLst/>
                <a:cxnLst>
                  <a:cxn ang="0">
                    <a:pos x="T0" y="T1"/>
                  </a:cxn>
                  <a:cxn ang="0">
                    <a:pos x="T2" y="T3"/>
                  </a:cxn>
                  <a:cxn ang="0">
                    <a:pos x="T4" y="T5"/>
                  </a:cxn>
                </a:cxnLst>
                <a:rect l="0" t="0" r="r" b="b"/>
                <a:pathLst>
                  <a:path w="57" h="14">
                    <a:moveTo>
                      <a:pt x="0" y="10"/>
                    </a:moveTo>
                    <a:cubicBezTo>
                      <a:pt x="19" y="2"/>
                      <a:pt x="38" y="0"/>
                      <a:pt x="57" y="10"/>
                    </a:cubicBezTo>
                    <a:cubicBezTo>
                      <a:pt x="38" y="8"/>
                      <a:pt x="19" y="14"/>
                      <a:pt x="0" y="10"/>
                    </a:cubicBezTo>
                    <a:close/>
                  </a:path>
                </a:pathLst>
              </a:custGeom>
              <a:solidFill>
                <a:srgbClr val="DBE5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0" name="Freeform 770">
                <a:extLst>
                  <a:ext uri="{FF2B5EF4-FFF2-40B4-BE49-F238E27FC236}">
                    <a16:creationId xmlns:a16="http://schemas.microsoft.com/office/drawing/2014/main" id="{E9C3CDBB-ED0F-4A35-AC06-AB33ACFF733E}"/>
                  </a:ext>
                </a:extLst>
              </p:cNvPr>
              <p:cNvSpPr>
                <a:spLocks/>
              </p:cNvSpPr>
              <p:nvPr/>
            </p:nvSpPr>
            <p:spPr bwMode="auto">
              <a:xfrm>
                <a:off x="1025" y="2887"/>
                <a:ext cx="58" cy="19"/>
              </a:xfrm>
              <a:custGeom>
                <a:avLst/>
                <a:gdLst>
                  <a:gd name="T0" fmla="*/ 0 w 52"/>
                  <a:gd name="T1" fmla="*/ 11 h 17"/>
                  <a:gd name="T2" fmla="*/ 52 w 52"/>
                  <a:gd name="T3" fmla="*/ 11 h 17"/>
                  <a:gd name="T4" fmla="*/ 0 w 52"/>
                  <a:gd name="T5" fmla="*/ 11 h 17"/>
                </a:gdLst>
                <a:ahLst/>
                <a:cxnLst>
                  <a:cxn ang="0">
                    <a:pos x="T0" y="T1"/>
                  </a:cxn>
                  <a:cxn ang="0">
                    <a:pos x="T2" y="T3"/>
                  </a:cxn>
                  <a:cxn ang="0">
                    <a:pos x="T4" y="T5"/>
                  </a:cxn>
                </a:cxnLst>
                <a:rect l="0" t="0" r="r" b="b"/>
                <a:pathLst>
                  <a:path w="52" h="17">
                    <a:moveTo>
                      <a:pt x="0" y="11"/>
                    </a:moveTo>
                    <a:cubicBezTo>
                      <a:pt x="17" y="9"/>
                      <a:pt x="35" y="0"/>
                      <a:pt x="52" y="11"/>
                    </a:cubicBezTo>
                    <a:cubicBezTo>
                      <a:pt x="35" y="11"/>
                      <a:pt x="17" y="17"/>
                      <a:pt x="0" y="11"/>
                    </a:cubicBezTo>
                    <a:close/>
                  </a:path>
                </a:pathLst>
              </a:custGeom>
              <a:solidFill>
                <a:srgbClr val="DBE5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1" name="Freeform 771">
                <a:extLst>
                  <a:ext uri="{FF2B5EF4-FFF2-40B4-BE49-F238E27FC236}">
                    <a16:creationId xmlns:a16="http://schemas.microsoft.com/office/drawing/2014/main" id="{0A7F7468-113F-4FC9-BBB3-A4076083DE44}"/>
                  </a:ext>
                </a:extLst>
              </p:cNvPr>
              <p:cNvSpPr>
                <a:spLocks/>
              </p:cNvSpPr>
              <p:nvPr/>
            </p:nvSpPr>
            <p:spPr bwMode="auto">
              <a:xfrm>
                <a:off x="1025" y="2931"/>
                <a:ext cx="45" cy="23"/>
              </a:xfrm>
              <a:custGeom>
                <a:avLst/>
                <a:gdLst>
                  <a:gd name="T0" fmla="*/ 40 w 40"/>
                  <a:gd name="T1" fmla="*/ 12 h 20"/>
                  <a:gd name="T2" fmla="*/ 3 w 40"/>
                  <a:gd name="T3" fmla="*/ 20 h 20"/>
                  <a:gd name="T4" fmla="*/ 1 w 40"/>
                  <a:gd name="T5" fmla="*/ 11 h 20"/>
                  <a:gd name="T6" fmla="*/ 40 w 40"/>
                  <a:gd name="T7" fmla="*/ 12 h 20"/>
                </a:gdLst>
                <a:ahLst/>
                <a:cxnLst>
                  <a:cxn ang="0">
                    <a:pos x="T0" y="T1"/>
                  </a:cxn>
                  <a:cxn ang="0">
                    <a:pos x="T2" y="T3"/>
                  </a:cxn>
                  <a:cxn ang="0">
                    <a:pos x="T4" y="T5"/>
                  </a:cxn>
                  <a:cxn ang="0">
                    <a:pos x="T6" y="T7"/>
                  </a:cxn>
                </a:cxnLst>
                <a:rect l="0" t="0" r="r" b="b"/>
                <a:pathLst>
                  <a:path w="40" h="20">
                    <a:moveTo>
                      <a:pt x="40" y="12"/>
                    </a:moveTo>
                    <a:cubicBezTo>
                      <a:pt x="27" y="14"/>
                      <a:pt x="15" y="17"/>
                      <a:pt x="3" y="20"/>
                    </a:cubicBezTo>
                    <a:cubicBezTo>
                      <a:pt x="0" y="17"/>
                      <a:pt x="0" y="14"/>
                      <a:pt x="1" y="11"/>
                    </a:cubicBezTo>
                    <a:cubicBezTo>
                      <a:pt x="14" y="10"/>
                      <a:pt x="27" y="0"/>
                      <a:pt x="40" y="12"/>
                    </a:cubicBezTo>
                    <a:close/>
                  </a:path>
                </a:pathLst>
              </a:custGeom>
              <a:solidFill>
                <a:srgbClr val="A0CB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2" name="Freeform 772">
                <a:extLst>
                  <a:ext uri="{FF2B5EF4-FFF2-40B4-BE49-F238E27FC236}">
                    <a16:creationId xmlns:a16="http://schemas.microsoft.com/office/drawing/2014/main" id="{D6E17CFB-C8C1-4B4E-9EB5-CD1558960188}"/>
                  </a:ext>
                </a:extLst>
              </p:cNvPr>
              <p:cNvSpPr>
                <a:spLocks/>
              </p:cNvSpPr>
              <p:nvPr/>
            </p:nvSpPr>
            <p:spPr bwMode="auto">
              <a:xfrm>
                <a:off x="1676" y="2844"/>
                <a:ext cx="428" cy="35"/>
              </a:xfrm>
              <a:custGeom>
                <a:avLst/>
                <a:gdLst>
                  <a:gd name="T0" fmla="*/ 381 w 381"/>
                  <a:gd name="T1" fmla="*/ 9 h 31"/>
                  <a:gd name="T2" fmla="*/ 299 w 381"/>
                  <a:gd name="T3" fmla="*/ 14 h 31"/>
                  <a:gd name="T4" fmla="*/ 198 w 381"/>
                  <a:gd name="T5" fmla="*/ 19 h 31"/>
                  <a:gd name="T6" fmla="*/ 88 w 381"/>
                  <a:gd name="T7" fmla="*/ 25 h 31"/>
                  <a:gd name="T8" fmla="*/ 9 w 381"/>
                  <a:gd name="T9" fmla="*/ 29 h 31"/>
                  <a:gd name="T10" fmla="*/ 0 w 381"/>
                  <a:gd name="T11" fmla="*/ 20 h 31"/>
                  <a:gd name="T12" fmla="*/ 47 w 381"/>
                  <a:gd name="T13" fmla="*/ 18 h 31"/>
                  <a:gd name="T14" fmla="*/ 149 w 381"/>
                  <a:gd name="T15" fmla="*/ 12 h 31"/>
                  <a:gd name="T16" fmla="*/ 223 w 381"/>
                  <a:gd name="T17" fmla="*/ 11 h 31"/>
                  <a:gd name="T18" fmla="*/ 312 w 381"/>
                  <a:gd name="T19" fmla="*/ 4 h 31"/>
                  <a:gd name="T20" fmla="*/ 381 w 381"/>
                  <a:gd name="T21" fmla="*/ 9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81" h="31">
                    <a:moveTo>
                      <a:pt x="381" y="9"/>
                    </a:moveTo>
                    <a:cubicBezTo>
                      <a:pt x="354" y="11"/>
                      <a:pt x="327" y="15"/>
                      <a:pt x="299" y="14"/>
                    </a:cubicBezTo>
                    <a:cubicBezTo>
                      <a:pt x="265" y="13"/>
                      <a:pt x="231" y="22"/>
                      <a:pt x="198" y="19"/>
                    </a:cubicBezTo>
                    <a:cubicBezTo>
                      <a:pt x="161" y="15"/>
                      <a:pt x="124" y="17"/>
                      <a:pt x="88" y="25"/>
                    </a:cubicBezTo>
                    <a:cubicBezTo>
                      <a:pt x="62" y="31"/>
                      <a:pt x="35" y="25"/>
                      <a:pt x="9" y="29"/>
                    </a:cubicBezTo>
                    <a:cubicBezTo>
                      <a:pt x="2" y="30"/>
                      <a:pt x="4" y="22"/>
                      <a:pt x="0" y="20"/>
                    </a:cubicBezTo>
                    <a:cubicBezTo>
                      <a:pt x="15" y="13"/>
                      <a:pt x="32" y="16"/>
                      <a:pt x="47" y="18"/>
                    </a:cubicBezTo>
                    <a:cubicBezTo>
                      <a:pt x="82" y="22"/>
                      <a:pt x="115" y="10"/>
                      <a:pt x="149" y="12"/>
                    </a:cubicBezTo>
                    <a:cubicBezTo>
                      <a:pt x="174" y="13"/>
                      <a:pt x="198" y="8"/>
                      <a:pt x="223" y="11"/>
                    </a:cubicBezTo>
                    <a:cubicBezTo>
                      <a:pt x="252" y="14"/>
                      <a:pt x="282" y="8"/>
                      <a:pt x="312" y="4"/>
                    </a:cubicBezTo>
                    <a:cubicBezTo>
                      <a:pt x="336" y="0"/>
                      <a:pt x="358" y="6"/>
                      <a:pt x="381" y="9"/>
                    </a:cubicBezTo>
                    <a:close/>
                  </a:path>
                </a:pathLst>
              </a:custGeom>
              <a:solidFill>
                <a:srgbClr val="5BA8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3" name="Freeform 773">
                <a:extLst>
                  <a:ext uri="{FF2B5EF4-FFF2-40B4-BE49-F238E27FC236}">
                    <a16:creationId xmlns:a16="http://schemas.microsoft.com/office/drawing/2014/main" id="{3CC6A4FA-22A1-4EC0-AF4F-E555D03530B2}"/>
                  </a:ext>
                </a:extLst>
              </p:cNvPr>
              <p:cNvSpPr>
                <a:spLocks/>
              </p:cNvSpPr>
              <p:nvPr/>
            </p:nvSpPr>
            <p:spPr bwMode="auto">
              <a:xfrm>
                <a:off x="521" y="3235"/>
                <a:ext cx="347" cy="53"/>
              </a:xfrm>
              <a:custGeom>
                <a:avLst/>
                <a:gdLst>
                  <a:gd name="T0" fmla="*/ 0 w 308"/>
                  <a:gd name="T1" fmla="*/ 25 h 47"/>
                  <a:gd name="T2" fmla="*/ 4 w 308"/>
                  <a:gd name="T3" fmla="*/ 1 h 47"/>
                  <a:gd name="T4" fmla="*/ 93 w 308"/>
                  <a:gd name="T5" fmla="*/ 7 h 47"/>
                  <a:gd name="T6" fmla="*/ 158 w 308"/>
                  <a:gd name="T7" fmla="*/ 9 h 47"/>
                  <a:gd name="T8" fmla="*/ 304 w 308"/>
                  <a:gd name="T9" fmla="*/ 13 h 47"/>
                  <a:gd name="T10" fmla="*/ 306 w 308"/>
                  <a:gd name="T11" fmla="*/ 30 h 47"/>
                  <a:gd name="T12" fmla="*/ 303 w 308"/>
                  <a:gd name="T13" fmla="*/ 34 h 47"/>
                  <a:gd name="T14" fmla="*/ 248 w 308"/>
                  <a:gd name="T15" fmla="*/ 40 h 47"/>
                  <a:gd name="T16" fmla="*/ 185 w 308"/>
                  <a:gd name="T17" fmla="*/ 42 h 47"/>
                  <a:gd name="T18" fmla="*/ 156 w 308"/>
                  <a:gd name="T19" fmla="*/ 45 h 47"/>
                  <a:gd name="T20" fmla="*/ 117 w 308"/>
                  <a:gd name="T21" fmla="*/ 40 h 47"/>
                  <a:gd name="T22" fmla="*/ 88 w 308"/>
                  <a:gd name="T23" fmla="*/ 37 h 47"/>
                  <a:gd name="T24" fmla="*/ 88 w 308"/>
                  <a:gd name="T25" fmla="*/ 37 h 47"/>
                  <a:gd name="T26" fmla="*/ 31 w 308"/>
                  <a:gd name="T27" fmla="*/ 29 h 47"/>
                  <a:gd name="T28" fmla="*/ 25 w 308"/>
                  <a:gd name="T29" fmla="*/ 31 h 47"/>
                  <a:gd name="T30" fmla="*/ 0 w 308"/>
                  <a:gd name="T31" fmla="*/ 25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08" h="47">
                    <a:moveTo>
                      <a:pt x="0" y="25"/>
                    </a:moveTo>
                    <a:cubicBezTo>
                      <a:pt x="7" y="18"/>
                      <a:pt x="7" y="10"/>
                      <a:pt x="4" y="1"/>
                    </a:cubicBezTo>
                    <a:cubicBezTo>
                      <a:pt x="34" y="0"/>
                      <a:pt x="64" y="5"/>
                      <a:pt x="93" y="7"/>
                    </a:cubicBezTo>
                    <a:cubicBezTo>
                      <a:pt x="115" y="8"/>
                      <a:pt x="137" y="7"/>
                      <a:pt x="158" y="9"/>
                    </a:cubicBezTo>
                    <a:cubicBezTo>
                      <a:pt x="207" y="16"/>
                      <a:pt x="255" y="11"/>
                      <a:pt x="304" y="13"/>
                    </a:cubicBezTo>
                    <a:cubicBezTo>
                      <a:pt x="308" y="18"/>
                      <a:pt x="305" y="24"/>
                      <a:pt x="306" y="30"/>
                    </a:cubicBezTo>
                    <a:cubicBezTo>
                      <a:pt x="306" y="32"/>
                      <a:pt x="305" y="33"/>
                      <a:pt x="303" y="34"/>
                    </a:cubicBezTo>
                    <a:cubicBezTo>
                      <a:pt x="285" y="37"/>
                      <a:pt x="267" y="34"/>
                      <a:pt x="248" y="40"/>
                    </a:cubicBezTo>
                    <a:cubicBezTo>
                      <a:pt x="229" y="47"/>
                      <a:pt x="206" y="40"/>
                      <a:pt x="185" y="42"/>
                    </a:cubicBezTo>
                    <a:cubicBezTo>
                      <a:pt x="176" y="44"/>
                      <a:pt x="166" y="47"/>
                      <a:pt x="156" y="45"/>
                    </a:cubicBezTo>
                    <a:cubicBezTo>
                      <a:pt x="144" y="40"/>
                      <a:pt x="130" y="39"/>
                      <a:pt x="117" y="40"/>
                    </a:cubicBezTo>
                    <a:cubicBezTo>
                      <a:pt x="107" y="40"/>
                      <a:pt x="97" y="40"/>
                      <a:pt x="88" y="37"/>
                    </a:cubicBezTo>
                    <a:cubicBezTo>
                      <a:pt x="88" y="37"/>
                      <a:pt x="88" y="37"/>
                      <a:pt x="88" y="37"/>
                    </a:cubicBezTo>
                    <a:cubicBezTo>
                      <a:pt x="69" y="36"/>
                      <a:pt x="49" y="39"/>
                      <a:pt x="31" y="29"/>
                    </a:cubicBezTo>
                    <a:cubicBezTo>
                      <a:pt x="28" y="28"/>
                      <a:pt x="27" y="28"/>
                      <a:pt x="25" y="31"/>
                    </a:cubicBezTo>
                    <a:cubicBezTo>
                      <a:pt x="14" y="40"/>
                      <a:pt x="7" y="34"/>
                      <a:pt x="0" y="25"/>
                    </a:cubicBezTo>
                    <a:close/>
                  </a:path>
                </a:pathLst>
              </a:custGeom>
              <a:solidFill>
                <a:srgbClr val="90C2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4" name="Freeform 774">
                <a:extLst>
                  <a:ext uri="{FF2B5EF4-FFF2-40B4-BE49-F238E27FC236}">
                    <a16:creationId xmlns:a16="http://schemas.microsoft.com/office/drawing/2014/main" id="{8D6172F6-447F-4B33-92B9-D1EAE177E847}"/>
                  </a:ext>
                </a:extLst>
              </p:cNvPr>
              <p:cNvSpPr>
                <a:spLocks/>
              </p:cNvSpPr>
              <p:nvPr/>
            </p:nvSpPr>
            <p:spPr bwMode="auto">
              <a:xfrm>
                <a:off x="868" y="3238"/>
                <a:ext cx="38" cy="102"/>
              </a:xfrm>
              <a:custGeom>
                <a:avLst/>
                <a:gdLst>
                  <a:gd name="T0" fmla="*/ 0 w 34"/>
                  <a:gd name="T1" fmla="*/ 50 h 91"/>
                  <a:gd name="T2" fmla="*/ 5 w 34"/>
                  <a:gd name="T3" fmla="*/ 39 h 91"/>
                  <a:gd name="T4" fmla="*/ 9 w 34"/>
                  <a:gd name="T5" fmla="*/ 18 h 91"/>
                  <a:gd name="T6" fmla="*/ 25 w 34"/>
                  <a:gd name="T7" fmla="*/ 5 h 91"/>
                  <a:gd name="T8" fmla="*/ 20 w 34"/>
                  <a:gd name="T9" fmla="*/ 25 h 91"/>
                  <a:gd name="T10" fmla="*/ 22 w 34"/>
                  <a:gd name="T11" fmla="*/ 32 h 91"/>
                  <a:gd name="T12" fmla="*/ 13 w 34"/>
                  <a:gd name="T13" fmla="*/ 74 h 91"/>
                  <a:gd name="T14" fmla="*/ 5 w 34"/>
                  <a:gd name="T15" fmla="*/ 66 h 91"/>
                  <a:gd name="T16" fmla="*/ 3 w 34"/>
                  <a:gd name="T17" fmla="*/ 91 h 91"/>
                  <a:gd name="T18" fmla="*/ 1 w 34"/>
                  <a:gd name="T19" fmla="*/ 90 h 91"/>
                  <a:gd name="T20" fmla="*/ 0 w 34"/>
                  <a:gd name="T21" fmla="*/ 5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4" h="91">
                    <a:moveTo>
                      <a:pt x="0" y="50"/>
                    </a:moveTo>
                    <a:cubicBezTo>
                      <a:pt x="6" y="48"/>
                      <a:pt x="7" y="44"/>
                      <a:pt x="5" y="39"/>
                    </a:cubicBezTo>
                    <a:cubicBezTo>
                      <a:pt x="3" y="31"/>
                      <a:pt x="4" y="24"/>
                      <a:pt x="9" y="18"/>
                    </a:cubicBezTo>
                    <a:cubicBezTo>
                      <a:pt x="14" y="13"/>
                      <a:pt x="17" y="0"/>
                      <a:pt x="25" y="5"/>
                    </a:cubicBezTo>
                    <a:cubicBezTo>
                      <a:pt x="32" y="9"/>
                      <a:pt x="28" y="19"/>
                      <a:pt x="20" y="25"/>
                    </a:cubicBezTo>
                    <a:cubicBezTo>
                      <a:pt x="17" y="27"/>
                      <a:pt x="17" y="28"/>
                      <a:pt x="22" y="32"/>
                    </a:cubicBezTo>
                    <a:cubicBezTo>
                      <a:pt x="34" y="41"/>
                      <a:pt x="28" y="69"/>
                      <a:pt x="13" y="74"/>
                    </a:cubicBezTo>
                    <a:cubicBezTo>
                      <a:pt x="5" y="77"/>
                      <a:pt x="10" y="67"/>
                      <a:pt x="5" y="66"/>
                    </a:cubicBezTo>
                    <a:cubicBezTo>
                      <a:pt x="4" y="74"/>
                      <a:pt x="4" y="83"/>
                      <a:pt x="3" y="91"/>
                    </a:cubicBezTo>
                    <a:cubicBezTo>
                      <a:pt x="3" y="90"/>
                      <a:pt x="2" y="90"/>
                      <a:pt x="1" y="90"/>
                    </a:cubicBezTo>
                    <a:cubicBezTo>
                      <a:pt x="1" y="76"/>
                      <a:pt x="1" y="63"/>
                      <a:pt x="0" y="50"/>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5" name="Freeform 775">
                <a:extLst>
                  <a:ext uri="{FF2B5EF4-FFF2-40B4-BE49-F238E27FC236}">
                    <a16:creationId xmlns:a16="http://schemas.microsoft.com/office/drawing/2014/main" id="{92F78C51-5413-40D2-87F2-4B8DB2413D7A}"/>
                  </a:ext>
                </a:extLst>
              </p:cNvPr>
              <p:cNvSpPr>
                <a:spLocks/>
              </p:cNvSpPr>
              <p:nvPr/>
            </p:nvSpPr>
            <p:spPr bwMode="auto">
              <a:xfrm>
                <a:off x="520" y="3249"/>
                <a:ext cx="100" cy="39"/>
              </a:xfrm>
              <a:custGeom>
                <a:avLst/>
                <a:gdLst>
                  <a:gd name="T0" fmla="*/ 1 w 89"/>
                  <a:gd name="T1" fmla="*/ 12 h 34"/>
                  <a:gd name="T2" fmla="*/ 21 w 89"/>
                  <a:gd name="T3" fmla="*/ 20 h 34"/>
                  <a:gd name="T4" fmla="*/ 32 w 89"/>
                  <a:gd name="T5" fmla="*/ 10 h 34"/>
                  <a:gd name="T6" fmla="*/ 81 w 89"/>
                  <a:gd name="T7" fmla="*/ 19 h 34"/>
                  <a:gd name="T8" fmla="*/ 89 w 89"/>
                  <a:gd name="T9" fmla="*/ 24 h 34"/>
                  <a:gd name="T10" fmla="*/ 1 w 89"/>
                  <a:gd name="T11" fmla="*/ 24 h 34"/>
                  <a:gd name="T12" fmla="*/ 0 w 89"/>
                  <a:gd name="T13" fmla="*/ 22 h 34"/>
                  <a:gd name="T14" fmla="*/ 1 w 89"/>
                  <a:gd name="T15" fmla="*/ 20 h 34"/>
                  <a:gd name="T16" fmla="*/ 1 w 89"/>
                  <a:gd name="T17" fmla="*/ 12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9" h="34">
                    <a:moveTo>
                      <a:pt x="1" y="12"/>
                    </a:moveTo>
                    <a:cubicBezTo>
                      <a:pt x="7" y="15"/>
                      <a:pt x="14" y="17"/>
                      <a:pt x="21" y="20"/>
                    </a:cubicBezTo>
                    <a:cubicBezTo>
                      <a:pt x="20" y="10"/>
                      <a:pt x="17" y="0"/>
                      <a:pt x="32" y="10"/>
                    </a:cubicBezTo>
                    <a:cubicBezTo>
                      <a:pt x="47" y="20"/>
                      <a:pt x="64" y="22"/>
                      <a:pt x="81" y="19"/>
                    </a:cubicBezTo>
                    <a:cubicBezTo>
                      <a:pt x="86" y="19"/>
                      <a:pt x="89" y="18"/>
                      <a:pt x="89" y="24"/>
                    </a:cubicBezTo>
                    <a:cubicBezTo>
                      <a:pt x="60" y="34"/>
                      <a:pt x="31" y="27"/>
                      <a:pt x="1" y="24"/>
                    </a:cubicBezTo>
                    <a:cubicBezTo>
                      <a:pt x="1" y="24"/>
                      <a:pt x="0" y="23"/>
                      <a:pt x="0" y="22"/>
                    </a:cubicBezTo>
                    <a:cubicBezTo>
                      <a:pt x="0" y="21"/>
                      <a:pt x="1" y="21"/>
                      <a:pt x="1" y="20"/>
                    </a:cubicBezTo>
                    <a:cubicBezTo>
                      <a:pt x="1" y="17"/>
                      <a:pt x="1" y="15"/>
                      <a:pt x="1" y="12"/>
                    </a:cubicBezTo>
                    <a:close/>
                  </a:path>
                </a:pathLst>
              </a:custGeom>
              <a:solidFill>
                <a:srgbClr val="B7D5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6" name="Freeform 776">
                <a:extLst>
                  <a:ext uri="{FF2B5EF4-FFF2-40B4-BE49-F238E27FC236}">
                    <a16:creationId xmlns:a16="http://schemas.microsoft.com/office/drawing/2014/main" id="{A0FF3C5E-436D-478E-9FDE-353CFBA0907F}"/>
                  </a:ext>
                </a:extLst>
              </p:cNvPr>
              <p:cNvSpPr>
                <a:spLocks/>
              </p:cNvSpPr>
              <p:nvPr/>
            </p:nvSpPr>
            <p:spPr bwMode="auto">
              <a:xfrm>
                <a:off x="620" y="3271"/>
                <a:ext cx="78" cy="21"/>
              </a:xfrm>
              <a:custGeom>
                <a:avLst/>
                <a:gdLst>
                  <a:gd name="T0" fmla="*/ 0 w 69"/>
                  <a:gd name="T1" fmla="*/ 5 h 19"/>
                  <a:gd name="T2" fmla="*/ 62 w 69"/>
                  <a:gd name="T3" fmla="*/ 3 h 19"/>
                  <a:gd name="T4" fmla="*/ 68 w 69"/>
                  <a:gd name="T5" fmla="*/ 13 h 19"/>
                  <a:gd name="T6" fmla="*/ 0 w 69"/>
                  <a:gd name="T7" fmla="*/ 5 h 19"/>
                </a:gdLst>
                <a:ahLst/>
                <a:cxnLst>
                  <a:cxn ang="0">
                    <a:pos x="T0" y="T1"/>
                  </a:cxn>
                  <a:cxn ang="0">
                    <a:pos x="T2" y="T3"/>
                  </a:cxn>
                  <a:cxn ang="0">
                    <a:pos x="T4" y="T5"/>
                  </a:cxn>
                  <a:cxn ang="0">
                    <a:pos x="T6" y="T7"/>
                  </a:cxn>
                </a:cxnLst>
                <a:rect l="0" t="0" r="r" b="b"/>
                <a:pathLst>
                  <a:path w="69" h="19">
                    <a:moveTo>
                      <a:pt x="0" y="5"/>
                    </a:moveTo>
                    <a:cubicBezTo>
                      <a:pt x="21" y="0"/>
                      <a:pt x="42" y="7"/>
                      <a:pt x="62" y="3"/>
                    </a:cubicBezTo>
                    <a:cubicBezTo>
                      <a:pt x="69" y="1"/>
                      <a:pt x="67" y="9"/>
                      <a:pt x="68" y="13"/>
                    </a:cubicBezTo>
                    <a:cubicBezTo>
                      <a:pt x="46" y="9"/>
                      <a:pt x="21" y="19"/>
                      <a:pt x="0" y="5"/>
                    </a:cubicBezTo>
                    <a:close/>
                  </a:path>
                </a:pathLst>
              </a:custGeom>
              <a:solidFill>
                <a:srgbClr val="B7D5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7" name="Freeform 777">
                <a:extLst>
                  <a:ext uri="{FF2B5EF4-FFF2-40B4-BE49-F238E27FC236}">
                    <a16:creationId xmlns:a16="http://schemas.microsoft.com/office/drawing/2014/main" id="{882632B1-FDF9-4B04-8B2F-4FAEFD75F210}"/>
                  </a:ext>
                </a:extLst>
              </p:cNvPr>
              <p:cNvSpPr>
                <a:spLocks/>
              </p:cNvSpPr>
              <p:nvPr/>
            </p:nvSpPr>
            <p:spPr bwMode="auto">
              <a:xfrm>
                <a:off x="825" y="3270"/>
                <a:ext cx="42" cy="24"/>
              </a:xfrm>
              <a:custGeom>
                <a:avLst/>
                <a:gdLst>
                  <a:gd name="T0" fmla="*/ 37 w 37"/>
                  <a:gd name="T1" fmla="*/ 3 h 22"/>
                  <a:gd name="T2" fmla="*/ 37 w 37"/>
                  <a:gd name="T3" fmla="*/ 22 h 22"/>
                  <a:gd name="T4" fmla="*/ 25 w 37"/>
                  <a:gd name="T5" fmla="*/ 16 h 22"/>
                  <a:gd name="T6" fmla="*/ 0 w 37"/>
                  <a:gd name="T7" fmla="*/ 11 h 22"/>
                  <a:gd name="T8" fmla="*/ 33 w 37"/>
                  <a:gd name="T9" fmla="*/ 3 h 22"/>
                  <a:gd name="T10" fmla="*/ 34 w 37"/>
                  <a:gd name="T11" fmla="*/ 2 h 22"/>
                  <a:gd name="T12" fmla="*/ 37 w 37"/>
                  <a:gd name="T13" fmla="*/ 3 h 22"/>
                </a:gdLst>
                <a:ahLst/>
                <a:cxnLst>
                  <a:cxn ang="0">
                    <a:pos x="T0" y="T1"/>
                  </a:cxn>
                  <a:cxn ang="0">
                    <a:pos x="T2" y="T3"/>
                  </a:cxn>
                  <a:cxn ang="0">
                    <a:pos x="T4" y="T5"/>
                  </a:cxn>
                  <a:cxn ang="0">
                    <a:pos x="T6" y="T7"/>
                  </a:cxn>
                  <a:cxn ang="0">
                    <a:pos x="T8" y="T9"/>
                  </a:cxn>
                  <a:cxn ang="0">
                    <a:pos x="T10" y="T11"/>
                  </a:cxn>
                  <a:cxn ang="0">
                    <a:pos x="T12" y="T13"/>
                  </a:cxn>
                </a:cxnLst>
                <a:rect l="0" t="0" r="r" b="b"/>
                <a:pathLst>
                  <a:path w="37" h="22">
                    <a:moveTo>
                      <a:pt x="37" y="3"/>
                    </a:moveTo>
                    <a:cubicBezTo>
                      <a:pt x="37" y="9"/>
                      <a:pt x="37" y="16"/>
                      <a:pt x="37" y="22"/>
                    </a:cubicBezTo>
                    <a:cubicBezTo>
                      <a:pt x="34" y="18"/>
                      <a:pt x="32" y="13"/>
                      <a:pt x="25" y="16"/>
                    </a:cubicBezTo>
                    <a:cubicBezTo>
                      <a:pt x="18" y="19"/>
                      <a:pt x="11" y="19"/>
                      <a:pt x="0" y="11"/>
                    </a:cubicBezTo>
                    <a:cubicBezTo>
                      <a:pt x="16" y="14"/>
                      <a:pt x="24" y="8"/>
                      <a:pt x="33" y="3"/>
                    </a:cubicBezTo>
                    <a:cubicBezTo>
                      <a:pt x="33" y="3"/>
                      <a:pt x="34" y="2"/>
                      <a:pt x="34" y="2"/>
                    </a:cubicBezTo>
                    <a:cubicBezTo>
                      <a:pt x="36" y="0"/>
                      <a:pt x="37" y="1"/>
                      <a:pt x="37" y="3"/>
                    </a:cubicBezTo>
                    <a:close/>
                  </a:path>
                </a:pathLst>
              </a:custGeom>
              <a:solidFill>
                <a:srgbClr val="90C2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8" name="Freeform 778">
                <a:extLst>
                  <a:ext uri="{FF2B5EF4-FFF2-40B4-BE49-F238E27FC236}">
                    <a16:creationId xmlns:a16="http://schemas.microsoft.com/office/drawing/2014/main" id="{BEE78CA4-0BF3-4285-B493-172AB70F994C}"/>
                  </a:ext>
                </a:extLst>
              </p:cNvPr>
              <p:cNvSpPr>
                <a:spLocks/>
              </p:cNvSpPr>
              <p:nvPr/>
            </p:nvSpPr>
            <p:spPr bwMode="auto">
              <a:xfrm>
                <a:off x="472" y="3270"/>
                <a:ext cx="49" cy="13"/>
              </a:xfrm>
              <a:custGeom>
                <a:avLst/>
                <a:gdLst>
                  <a:gd name="T0" fmla="*/ 0 w 44"/>
                  <a:gd name="T1" fmla="*/ 6 h 12"/>
                  <a:gd name="T2" fmla="*/ 16 w 44"/>
                  <a:gd name="T3" fmla="*/ 6 h 12"/>
                  <a:gd name="T4" fmla="*/ 44 w 44"/>
                  <a:gd name="T5" fmla="*/ 6 h 12"/>
                  <a:gd name="T6" fmla="*/ 44 w 44"/>
                  <a:gd name="T7" fmla="*/ 6 h 12"/>
                  <a:gd name="T8" fmla="*/ 0 w 44"/>
                  <a:gd name="T9" fmla="*/ 6 h 12"/>
                </a:gdLst>
                <a:ahLst/>
                <a:cxnLst>
                  <a:cxn ang="0">
                    <a:pos x="T0" y="T1"/>
                  </a:cxn>
                  <a:cxn ang="0">
                    <a:pos x="T2" y="T3"/>
                  </a:cxn>
                  <a:cxn ang="0">
                    <a:pos x="T4" y="T5"/>
                  </a:cxn>
                  <a:cxn ang="0">
                    <a:pos x="T6" y="T7"/>
                  </a:cxn>
                  <a:cxn ang="0">
                    <a:pos x="T8" y="T9"/>
                  </a:cxn>
                </a:cxnLst>
                <a:rect l="0" t="0" r="r" b="b"/>
                <a:pathLst>
                  <a:path w="44" h="12">
                    <a:moveTo>
                      <a:pt x="0" y="6"/>
                    </a:moveTo>
                    <a:cubicBezTo>
                      <a:pt x="5" y="6"/>
                      <a:pt x="11" y="6"/>
                      <a:pt x="16" y="6"/>
                    </a:cubicBezTo>
                    <a:cubicBezTo>
                      <a:pt x="25" y="0"/>
                      <a:pt x="35" y="4"/>
                      <a:pt x="44" y="6"/>
                    </a:cubicBezTo>
                    <a:cubicBezTo>
                      <a:pt x="44" y="6"/>
                      <a:pt x="44" y="6"/>
                      <a:pt x="44" y="6"/>
                    </a:cubicBezTo>
                    <a:cubicBezTo>
                      <a:pt x="29" y="12"/>
                      <a:pt x="15" y="12"/>
                      <a:pt x="0" y="6"/>
                    </a:cubicBezTo>
                    <a:close/>
                  </a:path>
                </a:pathLst>
              </a:custGeom>
              <a:solidFill>
                <a:srgbClr val="B7D5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9" name="Freeform 779">
                <a:extLst>
                  <a:ext uri="{FF2B5EF4-FFF2-40B4-BE49-F238E27FC236}">
                    <a16:creationId xmlns:a16="http://schemas.microsoft.com/office/drawing/2014/main" id="{0716EA05-3D00-46CE-B23F-3FE1C9CB5019}"/>
                  </a:ext>
                </a:extLst>
              </p:cNvPr>
              <p:cNvSpPr>
                <a:spLocks/>
              </p:cNvSpPr>
              <p:nvPr/>
            </p:nvSpPr>
            <p:spPr bwMode="auto">
              <a:xfrm>
                <a:off x="936" y="614"/>
                <a:ext cx="194" cy="214"/>
              </a:xfrm>
              <a:custGeom>
                <a:avLst/>
                <a:gdLst>
                  <a:gd name="T0" fmla="*/ 19 w 172"/>
                  <a:gd name="T1" fmla="*/ 10 h 191"/>
                  <a:gd name="T2" fmla="*/ 108 w 172"/>
                  <a:gd name="T3" fmla="*/ 106 h 191"/>
                  <a:gd name="T4" fmla="*/ 171 w 172"/>
                  <a:gd name="T5" fmla="*/ 186 h 191"/>
                  <a:gd name="T6" fmla="*/ 167 w 172"/>
                  <a:gd name="T7" fmla="*/ 190 h 191"/>
                  <a:gd name="T8" fmla="*/ 28 w 172"/>
                  <a:gd name="T9" fmla="*/ 43 h 191"/>
                  <a:gd name="T10" fmla="*/ 18 w 172"/>
                  <a:gd name="T11" fmla="*/ 20 h 191"/>
                  <a:gd name="T12" fmla="*/ 0 w 172"/>
                  <a:gd name="T13" fmla="*/ 4 h 191"/>
                  <a:gd name="T14" fmla="*/ 19 w 172"/>
                  <a:gd name="T15" fmla="*/ 10 h 19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2" h="191">
                    <a:moveTo>
                      <a:pt x="19" y="10"/>
                    </a:moveTo>
                    <a:cubicBezTo>
                      <a:pt x="40" y="50"/>
                      <a:pt x="74" y="78"/>
                      <a:pt x="108" y="106"/>
                    </a:cubicBezTo>
                    <a:cubicBezTo>
                      <a:pt x="134" y="128"/>
                      <a:pt x="153" y="157"/>
                      <a:pt x="171" y="186"/>
                    </a:cubicBezTo>
                    <a:cubicBezTo>
                      <a:pt x="172" y="190"/>
                      <a:pt x="171" y="191"/>
                      <a:pt x="167" y="190"/>
                    </a:cubicBezTo>
                    <a:cubicBezTo>
                      <a:pt x="133" y="130"/>
                      <a:pt x="76" y="91"/>
                      <a:pt x="28" y="43"/>
                    </a:cubicBezTo>
                    <a:cubicBezTo>
                      <a:pt x="23" y="38"/>
                      <a:pt x="4" y="35"/>
                      <a:pt x="18" y="20"/>
                    </a:cubicBezTo>
                    <a:cubicBezTo>
                      <a:pt x="13" y="15"/>
                      <a:pt x="7" y="10"/>
                      <a:pt x="0" y="4"/>
                    </a:cubicBezTo>
                    <a:cubicBezTo>
                      <a:pt x="11" y="0"/>
                      <a:pt x="13" y="10"/>
                      <a:pt x="19" y="10"/>
                    </a:cubicBezTo>
                    <a:close/>
                  </a:path>
                </a:pathLst>
              </a:custGeom>
              <a:solidFill>
                <a:srgbClr val="7C5D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0" name="Freeform 780">
                <a:extLst>
                  <a:ext uri="{FF2B5EF4-FFF2-40B4-BE49-F238E27FC236}">
                    <a16:creationId xmlns:a16="http://schemas.microsoft.com/office/drawing/2014/main" id="{375111EF-E18F-4B7F-9AFE-9FCFCF5D0B62}"/>
                  </a:ext>
                </a:extLst>
              </p:cNvPr>
              <p:cNvSpPr>
                <a:spLocks/>
              </p:cNvSpPr>
              <p:nvPr/>
            </p:nvSpPr>
            <p:spPr bwMode="auto">
              <a:xfrm>
                <a:off x="780" y="612"/>
                <a:ext cx="189" cy="164"/>
              </a:xfrm>
              <a:custGeom>
                <a:avLst/>
                <a:gdLst>
                  <a:gd name="T0" fmla="*/ 4 w 168"/>
                  <a:gd name="T1" fmla="*/ 0 h 146"/>
                  <a:gd name="T2" fmla="*/ 98 w 168"/>
                  <a:gd name="T3" fmla="*/ 73 h 146"/>
                  <a:gd name="T4" fmla="*/ 78 w 168"/>
                  <a:gd name="T5" fmla="*/ 43 h 146"/>
                  <a:gd name="T6" fmla="*/ 168 w 168"/>
                  <a:gd name="T7" fmla="*/ 146 h 146"/>
                  <a:gd name="T8" fmla="*/ 129 w 168"/>
                  <a:gd name="T9" fmla="*/ 104 h 146"/>
                  <a:gd name="T10" fmla="*/ 96 w 168"/>
                  <a:gd name="T11" fmla="*/ 81 h 146"/>
                  <a:gd name="T12" fmla="*/ 59 w 168"/>
                  <a:gd name="T13" fmla="*/ 56 h 146"/>
                  <a:gd name="T14" fmla="*/ 0 w 168"/>
                  <a:gd name="T15" fmla="*/ 4 h 146"/>
                  <a:gd name="T16" fmla="*/ 4 w 168"/>
                  <a:gd name="T17" fmla="*/ 0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8" h="146">
                    <a:moveTo>
                      <a:pt x="4" y="0"/>
                    </a:moveTo>
                    <a:cubicBezTo>
                      <a:pt x="36" y="22"/>
                      <a:pt x="59" y="55"/>
                      <a:pt x="98" y="73"/>
                    </a:cubicBezTo>
                    <a:cubicBezTo>
                      <a:pt x="93" y="61"/>
                      <a:pt x="79" y="57"/>
                      <a:pt x="78" y="43"/>
                    </a:cubicBezTo>
                    <a:cubicBezTo>
                      <a:pt x="112" y="76"/>
                      <a:pt x="145" y="107"/>
                      <a:pt x="168" y="146"/>
                    </a:cubicBezTo>
                    <a:cubicBezTo>
                      <a:pt x="155" y="132"/>
                      <a:pt x="143" y="116"/>
                      <a:pt x="129" y="104"/>
                    </a:cubicBezTo>
                    <a:cubicBezTo>
                      <a:pt x="120" y="95"/>
                      <a:pt x="117" y="79"/>
                      <a:pt x="96" y="81"/>
                    </a:cubicBezTo>
                    <a:cubicBezTo>
                      <a:pt x="84" y="82"/>
                      <a:pt x="71" y="65"/>
                      <a:pt x="59" y="56"/>
                    </a:cubicBezTo>
                    <a:cubicBezTo>
                      <a:pt x="39" y="39"/>
                      <a:pt x="20" y="21"/>
                      <a:pt x="0" y="4"/>
                    </a:cubicBezTo>
                    <a:cubicBezTo>
                      <a:pt x="2" y="3"/>
                      <a:pt x="3" y="1"/>
                      <a:pt x="4" y="0"/>
                    </a:cubicBezTo>
                    <a:close/>
                  </a:path>
                </a:pathLst>
              </a:custGeom>
              <a:solidFill>
                <a:srgbClr val="7053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1" name="Freeform 781">
                <a:extLst>
                  <a:ext uri="{FF2B5EF4-FFF2-40B4-BE49-F238E27FC236}">
                    <a16:creationId xmlns:a16="http://schemas.microsoft.com/office/drawing/2014/main" id="{AAA24572-8E88-4429-B2E7-19ABCCCEAAB5}"/>
                  </a:ext>
                </a:extLst>
              </p:cNvPr>
              <p:cNvSpPr>
                <a:spLocks/>
              </p:cNvSpPr>
              <p:nvPr/>
            </p:nvSpPr>
            <p:spPr bwMode="auto">
              <a:xfrm>
                <a:off x="953" y="717"/>
                <a:ext cx="150" cy="208"/>
              </a:xfrm>
              <a:custGeom>
                <a:avLst/>
                <a:gdLst>
                  <a:gd name="T0" fmla="*/ 0 w 133"/>
                  <a:gd name="T1" fmla="*/ 6 h 185"/>
                  <a:gd name="T2" fmla="*/ 0 w 133"/>
                  <a:gd name="T3" fmla="*/ 0 h 185"/>
                  <a:gd name="T4" fmla="*/ 82 w 133"/>
                  <a:gd name="T5" fmla="*/ 89 h 185"/>
                  <a:gd name="T6" fmla="*/ 131 w 133"/>
                  <a:gd name="T7" fmla="*/ 175 h 185"/>
                  <a:gd name="T8" fmla="*/ 130 w 133"/>
                  <a:gd name="T9" fmla="*/ 185 h 185"/>
                  <a:gd name="T10" fmla="*/ 108 w 133"/>
                  <a:gd name="T11" fmla="*/ 140 h 185"/>
                  <a:gd name="T12" fmla="*/ 68 w 133"/>
                  <a:gd name="T13" fmla="*/ 84 h 185"/>
                  <a:gd name="T14" fmla="*/ 0 w 133"/>
                  <a:gd name="T15" fmla="*/ 6 h 18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3" h="185">
                    <a:moveTo>
                      <a:pt x="0" y="6"/>
                    </a:moveTo>
                    <a:cubicBezTo>
                      <a:pt x="0" y="4"/>
                      <a:pt x="0" y="2"/>
                      <a:pt x="0" y="0"/>
                    </a:cubicBezTo>
                    <a:cubicBezTo>
                      <a:pt x="32" y="25"/>
                      <a:pt x="52" y="62"/>
                      <a:pt x="82" y="89"/>
                    </a:cubicBezTo>
                    <a:cubicBezTo>
                      <a:pt x="108" y="113"/>
                      <a:pt x="115" y="146"/>
                      <a:pt x="131" y="175"/>
                    </a:cubicBezTo>
                    <a:cubicBezTo>
                      <a:pt x="132" y="178"/>
                      <a:pt x="133" y="182"/>
                      <a:pt x="130" y="185"/>
                    </a:cubicBezTo>
                    <a:cubicBezTo>
                      <a:pt x="122" y="170"/>
                      <a:pt x="114" y="155"/>
                      <a:pt x="108" y="140"/>
                    </a:cubicBezTo>
                    <a:cubicBezTo>
                      <a:pt x="98" y="118"/>
                      <a:pt x="83" y="101"/>
                      <a:pt x="68" y="84"/>
                    </a:cubicBezTo>
                    <a:cubicBezTo>
                      <a:pt x="46" y="57"/>
                      <a:pt x="23" y="32"/>
                      <a:pt x="0" y="6"/>
                    </a:cubicBezTo>
                    <a:close/>
                  </a:path>
                </a:pathLst>
              </a:custGeom>
              <a:solidFill>
                <a:srgbClr val="57402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2" name="Freeform 782">
                <a:extLst>
                  <a:ext uri="{FF2B5EF4-FFF2-40B4-BE49-F238E27FC236}">
                    <a16:creationId xmlns:a16="http://schemas.microsoft.com/office/drawing/2014/main" id="{F1222AA5-46BE-4D68-BD61-2A641EDBF484}"/>
                  </a:ext>
                </a:extLst>
              </p:cNvPr>
              <p:cNvSpPr>
                <a:spLocks/>
              </p:cNvSpPr>
              <p:nvPr/>
            </p:nvSpPr>
            <p:spPr bwMode="auto">
              <a:xfrm>
                <a:off x="959" y="675"/>
                <a:ext cx="167" cy="187"/>
              </a:xfrm>
              <a:custGeom>
                <a:avLst/>
                <a:gdLst>
                  <a:gd name="T0" fmla="*/ 0 w 149"/>
                  <a:gd name="T1" fmla="*/ 0 h 167"/>
                  <a:gd name="T2" fmla="*/ 149 w 149"/>
                  <a:gd name="T3" fmla="*/ 167 h 167"/>
                  <a:gd name="T4" fmla="*/ 0 w 149"/>
                  <a:gd name="T5" fmla="*/ 0 h 167"/>
                </a:gdLst>
                <a:ahLst/>
                <a:cxnLst>
                  <a:cxn ang="0">
                    <a:pos x="T0" y="T1"/>
                  </a:cxn>
                  <a:cxn ang="0">
                    <a:pos x="T2" y="T3"/>
                  </a:cxn>
                  <a:cxn ang="0">
                    <a:pos x="T4" y="T5"/>
                  </a:cxn>
                </a:cxnLst>
                <a:rect l="0" t="0" r="r" b="b"/>
                <a:pathLst>
                  <a:path w="149" h="167">
                    <a:moveTo>
                      <a:pt x="0" y="0"/>
                    </a:moveTo>
                    <a:cubicBezTo>
                      <a:pt x="63" y="44"/>
                      <a:pt x="110" y="102"/>
                      <a:pt x="149" y="167"/>
                    </a:cubicBezTo>
                    <a:cubicBezTo>
                      <a:pt x="104" y="107"/>
                      <a:pt x="59" y="47"/>
                      <a:pt x="0" y="0"/>
                    </a:cubicBezTo>
                    <a:close/>
                  </a:path>
                </a:pathLst>
              </a:custGeom>
              <a:solidFill>
                <a:srgbClr val="5E433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3" name="Freeform 783">
                <a:extLst>
                  <a:ext uri="{FF2B5EF4-FFF2-40B4-BE49-F238E27FC236}">
                    <a16:creationId xmlns:a16="http://schemas.microsoft.com/office/drawing/2014/main" id="{6DE51451-9204-4037-9DBA-6B7A7E099D2F}"/>
                  </a:ext>
                </a:extLst>
              </p:cNvPr>
              <p:cNvSpPr>
                <a:spLocks/>
              </p:cNvSpPr>
              <p:nvPr/>
            </p:nvSpPr>
            <p:spPr bwMode="auto">
              <a:xfrm>
                <a:off x="1116" y="823"/>
                <a:ext cx="45" cy="54"/>
              </a:xfrm>
              <a:custGeom>
                <a:avLst/>
                <a:gdLst>
                  <a:gd name="T0" fmla="*/ 7 w 40"/>
                  <a:gd name="T1" fmla="*/ 4 h 48"/>
                  <a:gd name="T2" fmla="*/ 11 w 40"/>
                  <a:gd name="T3" fmla="*/ 0 h 48"/>
                  <a:gd name="T4" fmla="*/ 35 w 40"/>
                  <a:gd name="T5" fmla="*/ 48 h 48"/>
                  <a:gd name="T6" fmla="*/ 21 w 40"/>
                  <a:gd name="T7" fmla="*/ 36 h 48"/>
                  <a:gd name="T8" fmla="*/ 7 w 40"/>
                  <a:gd name="T9" fmla="*/ 4 h 48"/>
                </a:gdLst>
                <a:ahLst/>
                <a:cxnLst>
                  <a:cxn ang="0">
                    <a:pos x="T0" y="T1"/>
                  </a:cxn>
                  <a:cxn ang="0">
                    <a:pos x="T2" y="T3"/>
                  </a:cxn>
                  <a:cxn ang="0">
                    <a:pos x="T4" y="T5"/>
                  </a:cxn>
                  <a:cxn ang="0">
                    <a:pos x="T6" y="T7"/>
                  </a:cxn>
                  <a:cxn ang="0">
                    <a:pos x="T8" y="T9"/>
                  </a:cxn>
                </a:cxnLst>
                <a:rect l="0" t="0" r="r" b="b"/>
                <a:pathLst>
                  <a:path w="40" h="48">
                    <a:moveTo>
                      <a:pt x="7" y="4"/>
                    </a:moveTo>
                    <a:cubicBezTo>
                      <a:pt x="8" y="3"/>
                      <a:pt x="10" y="1"/>
                      <a:pt x="11" y="0"/>
                    </a:cubicBezTo>
                    <a:cubicBezTo>
                      <a:pt x="22" y="15"/>
                      <a:pt x="40" y="26"/>
                      <a:pt x="35" y="48"/>
                    </a:cubicBezTo>
                    <a:cubicBezTo>
                      <a:pt x="30" y="44"/>
                      <a:pt x="29" y="36"/>
                      <a:pt x="21" y="36"/>
                    </a:cubicBezTo>
                    <a:cubicBezTo>
                      <a:pt x="16" y="25"/>
                      <a:pt x="0" y="19"/>
                      <a:pt x="7" y="4"/>
                    </a:cubicBezTo>
                    <a:close/>
                  </a:path>
                </a:pathLst>
              </a:custGeom>
              <a:solidFill>
                <a:srgbClr val="9D7D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4" name="Freeform 784">
                <a:extLst>
                  <a:ext uri="{FF2B5EF4-FFF2-40B4-BE49-F238E27FC236}">
                    <a16:creationId xmlns:a16="http://schemas.microsoft.com/office/drawing/2014/main" id="{AC6902FB-3E26-47CE-B146-BA6FA2057CFC}"/>
                  </a:ext>
                </a:extLst>
              </p:cNvPr>
              <p:cNvSpPr>
                <a:spLocks/>
              </p:cNvSpPr>
              <p:nvPr/>
            </p:nvSpPr>
            <p:spPr bwMode="auto">
              <a:xfrm>
                <a:off x="910" y="641"/>
                <a:ext cx="41" cy="45"/>
              </a:xfrm>
              <a:custGeom>
                <a:avLst/>
                <a:gdLst>
                  <a:gd name="T0" fmla="*/ 33 w 36"/>
                  <a:gd name="T1" fmla="*/ 39 h 40"/>
                  <a:gd name="T2" fmla="*/ 1 w 36"/>
                  <a:gd name="T3" fmla="*/ 3 h 40"/>
                  <a:gd name="T4" fmla="*/ 4 w 36"/>
                  <a:gd name="T5" fmla="*/ 1 h 40"/>
                  <a:gd name="T6" fmla="*/ 35 w 36"/>
                  <a:gd name="T7" fmla="*/ 37 h 40"/>
                  <a:gd name="T8" fmla="*/ 33 w 36"/>
                  <a:gd name="T9" fmla="*/ 39 h 40"/>
                </a:gdLst>
                <a:ahLst/>
                <a:cxnLst>
                  <a:cxn ang="0">
                    <a:pos x="T0" y="T1"/>
                  </a:cxn>
                  <a:cxn ang="0">
                    <a:pos x="T2" y="T3"/>
                  </a:cxn>
                  <a:cxn ang="0">
                    <a:pos x="T4" y="T5"/>
                  </a:cxn>
                  <a:cxn ang="0">
                    <a:pos x="T6" y="T7"/>
                  </a:cxn>
                  <a:cxn ang="0">
                    <a:pos x="T8" y="T9"/>
                  </a:cxn>
                </a:cxnLst>
                <a:rect l="0" t="0" r="r" b="b"/>
                <a:pathLst>
                  <a:path w="36" h="40">
                    <a:moveTo>
                      <a:pt x="33" y="39"/>
                    </a:moveTo>
                    <a:cubicBezTo>
                      <a:pt x="21" y="28"/>
                      <a:pt x="9" y="18"/>
                      <a:pt x="1" y="3"/>
                    </a:cubicBezTo>
                    <a:cubicBezTo>
                      <a:pt x="0" y="1"/>
                      <a:pt x="1" y="0"/>
                      <a:pt x="4" y="1"/>
                    </a:cubicBezTo>
                    <a:cubicBezTo>
                      <a:pt x="14" y="13"/>
                      <a:pt x="25" y="25"/>
                      <a:pt x="35" y="37"/>
                    </a:cubicBezTo>
                    <a:cubicBezTo>
                      <a:pt x="36" y="39"/>
                      <a:pt x="35" y="40"/>
                      <a:pt x="33" y="39"/>
                    </a:cubicBezTo>
                    <a:close/>
                  </a:path>
                </a:pathLst>
              </a:custGeom>
              <a:solidFill>
                <a:srgbClr val="6950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5" name="Freeform 785">
                <a:extLst>
                  <a:ext uri="{FF2B5EF4-FFF2-40B4-BE49-F238E27FC236}">
                    <a16:creationId xmlns:a16="http://schemas.microsoft.com/office/drawing/2014/main" id="{8AF69AA9-5C6A-4EEA-832A-DC09EB430161}"/>
                  </a:ext>
                </a:extLst>
              </p:cNvPr>
              <p:cNvSpPr>
                <a:spLocks/>
              </p:cNvSpPr>
              <p:nvPr/>
            </p:nvSpPr>
            <p:spPr bwMode="auto">
              <a:xfrm>
                <a:off x="891" y="617"/>
                <a:ext cx="24" cy="27"/>
              </a:xfrm>
              <a:custGeom>
                <a:avLst/>
                <a:gdLst>
                  <a:gd name="T0" fmla="*/ 18 w 21"/>
                  <a:gd name="T1" fmla="*/ 24 h 24"/>
                  <a:gd name="T2" fmla="*/ 0 w 21"/>
                  <a:gd name="T3" fmla="*/ 0 h 24"/>
                  <a:gd name="T4" fmla="*/ 21 w 21"/>
                  <a:gd name="T5" fmla="*/ 22 h 24"/>
                  <a:gd name="T6" fmla="*/ 18 w 21"/>
                  <a:gd name="T7" fmla="*/ 24 h 24"/>
                </a:gdLst>
                <a:ahLst/>
                <a:cxnLst>
                  <a:cxn ang="0">
                    <a:pos x="T0" y="T1"/>
                  </a:cxn>
                  <a:cxn ang="0">
                    <a:pos x="T2" y="T3"/>
                  </a:cxn>
                  <a:cxn ang="0">
                    <a:pos x="T4" y="T5"/>
                  </a:cxn>
                  <a:cxn ang="0">
                    <a:pos x="T6" y="T7"/>
                  </a:cxn>
                </a:cxnLst>
                <a:rect l="0" t="0" r="r" b="b"/>
                <a:pathLst>
                  <a:path w="21" h="24">
                    <a:moveTo>
                      <a:pt x="18" y="24"/>
                    </a:moveTo>
                    <a:cubicBezTo>
                      <a:pt x="10" y="17"/>
                      <a:pt x="3" y="10"/>
                      <a:pt x="0" y="0"/>
                    </a:cubicBezTo>
                    <a:cubicBezTo>
                      <a:pt x="9" y="5"/>
                      <a:pt x="15" y="13"/>
                      <a:pt x="21" y="22"/>
                    </a:cubicBezTo>
                    <a:cubicBezTo>
                      <a:pt x="20" y="23"/>
                      <a:pt x="19" y="23"/>
                      <a:pt x="18" y="24"/>
                    </a:cubicBezTo>
                    <a:close/>
                  </a:path>
                </a:pathLst>
              </a:custGeom>
              <a:solidFill>
                <a:srgbClr val="654B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6" name="Freeform 786">
                <a:extLst>
                  <a:ext uri="{FF2B5EF4-FFF2-40B4-BE49-F238E27FC236}">
                    <a16:creationId xmlns:a16="http://schemas.microsoft.com/office/drawing/2014/main" id="{2E0AFF31-8FCC-4314-908E-725E9236929D}"/>
                  </a:ext>
                </a:extLst>
              </p:cNvPr>
              <p:cNvSpPr>
                <a:spLocks/>
              </p:cNvSpPr>
              <p:nvPr/>
            </p:nvSpPr>
            <p:spPr bwMode="auto">
              <a:xfrm>
                <a:off x="947" y="682"/>
                <a:ext cx="25" cy="30"/>
              </a:xfrm>
              <a:custGeom>
                <a:avLst/>
                <a:gdLst>
                  <a:gd name="T0" fmla="*/ 2 w 22"/>
                  <a:gd name="T1" fmla="*/ 0 h 26"/>
                  <a:gd name="T2" fmla="*/ 22 w 22"/>
                  <a:gd name="T3" fmla="*/ 26 h 26"/>
                  <a:gd name="T4" fmla="*/ 0 w 22"/>
                  <a:gd name="T5" fmla="*/ 2 h 26"/>
                  <a:gd name="T6" fmla="*/ 2 w 22"/>
                  <a:gd name="T7" fmla="*/ 0 h 26"/>
                </a:gdLst>
                <a:ahLst/>
                <a:cxnLst>
                  <a:cxn ang="0">
                    <a:pos x="T0" y="T1"/>
                  </a:cxn>
                  <a:cxn ang="0">
                    <a:pos x="T2" y="T3"/>
                  </a:cxn>
                  <a:cxn ang="0">
                    <a:pos x="T4" y="T5"/>
                  </a:cxn>
                  <a:cxn ang="0">
                    <a:pos x="T6" y="T7"/>
                  </a:cxn>
                </a:cxnLst>
                <a:rect l="0" t="0" r="r" b="b"/>
                <a:pathLst>
                  <a:path w="22" h="26">
                    <a:moveTo>
                      <a:pt x="2" y="0"/>
                    </a:moveTo>
                    <a:cubicBezTo>
                      <a:pt x="9" y="6"/>
                      <a:pt x="17" y="12"/>
                      <a:pt x="22" y="26"/>
                    </a:cubicBezTo>
                    <a:cubicBezTo>
                      <a:pt x="10" y="18"/>
                      <a:pt x="5" y="10"/>
                      <a:pt x="0" y="2"/>
                    </a:cubicBezTo>
                    <a:cubicBezTo>
                      <a:pt x="1" y="1"/>
                      <a:pt x="1" y="0"/>
                      <a:pt x="2" y="0"/>
                    </a:cubicBezTo>
                    <a:close/>
                  </a:path>
                </a:pathLst>
              </a:custGeom>
              <a:solidFill>
                <a:srgbClr val="6950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7" name="Freeform 787">
                <a:extLst>
                  <a:ext uri="{FF2B5EF4-FFF2-40B4-BE49-F238E27FC236}">
                    <a16:creationId xmlns:a16="http://schemas.microsoft.com/office/drawing/2014/main" id="{91430E90-4D2F-4EE9-9FB4-9C4BEABB8928}"/>
                  </a:ext>
                </a:extLst>
              </p:cNvPr>
              <p:cNvSpPr>
                <a:spLocks/>
              </p:cNvSpPr>
              <p:nvPr/>
            </p:nvSpPr>
            <p:spPr bwMode="auto">
              <a:xfrm>
                <a:off x="1788" y="539"/>
                <a:ext cx="84" cy="337"/>
              </a:xfrm>
              <a:custGeom>
                <a:avLst/>
                <a:gdLst>
                  <a:gd name="T0" fmla="*/ 68 w 75"/>
                  <a:gd name="T1" fmla="*/ 0 h 300"/>
                  <a:gd name="T2" fmla="*/ 72 w 75"/>
                  <a:gd name="T3" fmla="*/ 1 h 300"/>
                  <a:gd name="T4" fmla="*/ 73 w 75"/>
                  <a:gd name="T5" fmla="*/ 29 h 300"/>
                  <a:gd name="T6" fmla="*/ 41 w 75"/>
                  <a:gd name="T7" fmla="*/ 142 h 300"/>
                  <a:gd name="T8" fmla="*/ 21 w 75"/>
                  <a:gd name="T9" fmla="*/ 213 h 300"/>
                  <a:gd name="T10" fmla="*/ 9 w 75"/>
                  <a:gd name="T11" fmla="*/ 279 h 300"/>
                  <a:gd name="T12" fmla="*/ 2 w 75"/>
                  <a:gd name="T13" fmla="*/ 300 h 300"/>
                  <a:gd name="T14" fmla="*/ 11 w 75"/>
                  <a:gd name="T15" fmla="*/ 222 h 300"/>
                  <a:gd name="T16" fmla="*/ 33 w 75"/>
                  <a:gd name="T17" fmla="*/ 125 h 300"/>
                  <a:gd name="T18" fmla="*/ 63 w 75"/>
                  <a:gd name="T19" fmla="*/ 46 h 300"/>
                  <a:gd name="T20" fmla="*/ 62 w 75"/>
                  <a:gd name="T21" fmla="*/ 30 h 300"/>
                  <a:gd name="T22" fmla="*/ 65 w 75"/>
                  <a:gd name="T23" fmla="*/ 1 h 300"/>
                  <a:gd name="T24" fmla="*/ 68 w 75"/>
                  <a:gd name="T25" fmla="*/ 0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5" h="300">
                    <a:moveTo>
                      <a:pt x="68" y="0"/>
                    </a:moveTo>
                    <a:cubicBezTo>
                      <a:pt x="69" y="1"/>
                      <a:pt x="71" y="1"/>
                      <a:pt x="72" y="1"/>
                    </a:cubicBezTo>
                    <a:cubicBezTo>
                      <a:pt x="75" y="10"/>
                      <a:pt x="65" y="20"/>
                      <a:pt x="73" y="29"/>
                    </a:cubicBezTo>
                    <a:cubicBezTo>
                      <a:pt x="65" y="68"/>
                      <a:pt x="52" y="105"/>
                      <a:pt x="41" y="142"/>
                    </a:cubicBezTo>
                    <a:cubicBezTo>
                      <a:pt x="33" y="165"/>
                      <a:pt x="29" y="189"/>
                      <a:pt x="21" y="213"/>
                    </a:cubicBezTo>
                    <a:cubicBezTo>
                      <a:pt x="15" y="234"/>
                      <a:pt x="9" y="256"/>
                      <a:pt x="9" y="279"/>
                    </a:cubicBezTo>
                    <a:cubicBezTo>
                      <a:pt x="9" y="286"/>
                      <a:pt x="6" y="293"/>
                      <a:pt x="2" y="300"/>
                    </a:cubicBezTo>
                    <a:cubicBezTo>
                      <a:pt x="0" y="273"/>
                      <a:pt x="4" y="248"/>
                      <a:pt x="11" y="222"/>
                    </a:cubicBezTo>
                    <a:cubicBezTo>
                      <a:pt x="21" y="190"/>
                      <a:pt x="26" y="157"/>
                      <a:pt x="33" y="125"/>
                    </a:cubicBezTo>
                    <a:cubicBezTo>
                      <a:pt x="40" y="98"/>
                      <a:pt x="60" y="75"/>
                      <a:pt x="63" y="46"/>
                    </a:cubicBezTo>
                    <a:cubicBezTo>
                      <a:pt x="64" y="40"/>
                      <a:pt x="66" y="35"/>
                      <a:pt x="62" y="30"/>
                    </a:cubicBezTo>
                    <a:cubicBezTo>
                      <a:pt x="61" y="20"/>
                      <a:pt x="61" y="10"/>
                      <a:pt x="65" y="1"/>
                    </a:cubicBezTo>
                    <a:cubicBezTo>
                      <a:pt x="66" y="1"/>
                      <a:pt x="67" y="0"/>
                      <a:pt x="68" y="0"/>
                    </a:cubicBezTo>
                    <a:close/>
                  </a:path>
                </a:pathLst>
              </a:custGeom>
              <a:solidFill>
                <a:srgbClr val="7155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8" name="Freeform 788">
                <a:extLst>
                  <a:ext uri="{FF2B5EF4-FFF2-40B4-BE49-F238E27FC236}">
                    <a16:creationId xmlns:a16="http://schemas.microsoft.com/office/drawing/2014/main" id="{AFF85808-70C7-4B85-BD73-FA185D89B308}"/>
                  </a:ext>
                </a:extLst>
              </p:cNvPr>
              <p:cNvSpPr>
                <a:spLocks/>
              </p:cNvSpPr>
              <p:nvPr/>
            </p:nvSpPr>
            <p:spPr bwMode="auto">
              <a:xfrm>
                <a:off x="1804" y="531"/>
                <a:ext cx="94" cy="321"/>
              </a:xfrm>
              <a:custGeom>
                <a:avLst/>
                <a:gdLst>
                  <a:gd name="T0" fmla="*/ 83 w 84"/>
                  <a:gd name="T1" fmla="*/ 8 h 286"/>
                  <a:gd name="T2" fmla="*/ 80 w 84"/>
                  <a:gd name="T3" fmla="*/ 21 h 286"/>
                  <a:gd name="T4" fmla="*/ 60 w 84"/>
                  <a:gd name="T5" fmla="*/ 104 h 286"/>
                  <a:gd name="T6" fmla="*/ 21 w 84"/>
                  <a:gd name="T7" fmla="*/ 238 h 286"/>
                  <a:gd name="T8" fmla="*/ 0 w 84"/>
                  <a:gd name="T9" fmla="*/ 286 h 286"/>
                  <a:gd name="T10" fmla="*/ 29 w 84"/>
                  <a:gd name="T11" fmla="*/ 185 h 286"/>
                  <a:gd name="T12" fmla="*/ 69 w 84"/>
                  <a:gd name="T13" fmla="*/ 46 h 286"/>
                  <a:gd name="T14" fmla="*/ 76 w 84"/>
                  <a:gd name="T15" fmla="*/ 6 h 286"/>
                  <a:gd name="T16" fmla="*/ 83 w 84"/>
                  <a:gd name="T17" fmla="*/ 2 h 286"/>
                  <a:gd name="T18" fmla="*/ 83 w 84"/>
                  <a:gd name="T19" fmla="*/ 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4" h="286">
                    <a:moveTo>
                      <a:pt x="83" y="8"/>
                    </a:moveTo>
                    <a:cubicBezTo>
                      <a:pt x="78" y="11"/>
                      <a:pt x="79" y="16"/>
                      <a:pt x="80" y="21"/>
                    </a:cubicBezTo>
                    <a:cubicBezTo>
                      <a:pt x="76" y="49"/>
                      <a:pt x="70" y="77"/>
                      <a:pt x="60" y="104"/>
                    </a:cubicBezTo>
                    <a:cubicBezTo>
                      <a:pt x="44" y="148"/>
                      <a:pt x="37" y="194"/>
                      <a:pt x="21" y="238"/>
                    </a:cubicBezTo>
                    <a:cubicBezTo>
                      <a:pt x="15" y="254"/>
                      <a:pt x="18" y="273"/>
                      <a:pt x="0" y="286"/>
                    </a:cubicBezTo>
                    <a:cubicBezTo>
                      <a:pt x="6" y="251"/>
                      <a:pt x="21" y="219"/>
                      <a:pt x="29" y="185"/>
                    </a:cubicBezTo>
                    <a:cubicBezTo>
                      <a:pt x="39" y="138"/>
                      <a:pt x="60" y="93"/>
                      <a:pt x="69" y="46"/>
                    </a:cubicBezTo>
                    <a:cubicBezTo>
                      <a:pt x="72" y="33"/>
                      <a:pt x="73" y="19"/>
                      <a:pt x="76" y="6"/>
                    </a:cubicBezTo>
                    <a:cubicBezTo>
                      <a:pt x="76" y="3"/>
                      <a:pt x="78" y="0"/>
                      <a:pt x="83" y="2"/>
                    </a:cubicBezTo>
                    <a:cubicBezTo>
                      <a:pt x="84" y="3"/>
                      <a:pt x="83" y="6"/>
                      <a:pt x="83" y="8"/>
                    </a:cubicBezTo>
                    <a:close/>
                  </a:path>
                </a:pathLst>
              </a:custGeom>
              <a:solidFill>
                <a:srgbClr val="664D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9" name="Freeform 789">
                <a:extLst>
                  <a:ext uri="{FF2B5EF4-FFF2-40B4-BE49-F238E27FC236}">
                    <a16:creationId xmlns:a16="http://schemas.microsoft.com/office/drawing/2014/main" id="{712738C9-6A93-461A-B60C-8606D71BE590}"/>
                  </a:ext>
                </a:extLst>
              </p:cNvPr>
              <p:cNvSpPr>
                <a:spLocks/>
              </p:cNvSpPr>
              <p:nvPr/>
            </p:nvSpPr>
            <p:spPr bwMode="auto">
              <a:xfrm>
                <a:off x="1815" y="748"/>
                <a:ext cx="82" cy="179"/>
              </a:xfrm>
              <a:custGeom>
                <a:avLst/>
                <a:gdLst>
                  <a:gd name="T0" fmla="*/ 25 w 73"/>
                  <a:gd name="T1" fmla="*/ 84 h 160"/>
                  <a:gd name="T2" fmla="*/ 69 w 73"/>
                  <a:gd name="T3" fmla="*/ 0 h 160"/>
                  <a:gd name="T4" fmla="*/ 73 w 73"/>
                  <a:gd name="T5" fmla="*/ 2 h 160"/>
                  <a:gd name="T6" fmla="*/ 3 w 73"/>
                  <a:gd name="T7" fmla="*/ 160 h 160"/>
                  <a:gd name="T8" fmla="*/ 25 w 73"/>
                  <a:gd name="T9" fmla="*/ 83 h 160"/>
                  <a:gd name="T10" fmla="*/ 25 w 73"/>
                  <a:gd name="T11" fmla="*/ 84 h 160"/>
                </a:gdLst>
                <a:ahLst/>
                <a:cxnLst>
                  <a:cxn ang="0">
                    <a:pos x="T0" y="T1"/>
                  </a:cxn>
                  <a:cxn ang="0">
                    <a:pos x="T2" y="T3"/>
                  </a:cxn>
                  <a:cxn ang="0">
                    <a:pos x="T4" y="T5"/>
                  </a:cxn>
                  <a:cxn ang="0">
                    <a:pos x="T6" y="T7"/>
                  </a:cxn>
                  <a:cxn ang="0">
                    <a:pos x="T8" y="T9"/>
                  </a:cxn>
                  <a:cxn ang="0">
                    <a:pos x="T10" y="T11"/>
                  </a:cxn>
                </a:cxnLst>
                <a:rect l="0" t="0" r="r" b="b"/>
                <a:pathLst>
                  <a:path w="73" h="160">
                    <a:moveTo>
                      <a:pt x="25" y="84"/>
                    </a:moveTo>
                    <a:cubicBezTo>
                      <a:pt x="40" y="56"/>
                      <a:pt x="54" y="28"/>
                      <a:pt x="69" y="0"/>
                    </a:cubicBezTo>
                    <a:cubicBezTo>
                      <a:pt x="70" y="0"/>
                      <a:pt x="71" y="1"/>
                      <a:pt x="73" y="2"/>
                    </a:cubicBezTo>
                    <a:cubicBezTo>
                      <a:pt x="50" y="54"/>
                      <a:pt x="27" y="106"/>
                      <a:pt x="3" y="160"/>
                    </a:cubicBezTo>
                    <a:cubicBezTo>
                      <a:pt x="0" y="129"/>
                      <a:pt x="22" y="109"/>
                      <a:pt x="25" y="83"/>
                    </a:cubicBezTo>
                    <a:cubicBezTo>
                      <a:pt x="25" y="83"/>
                      <a:pt x="25" y="84"/>
                      <a:pt x="25" y="84"/>
                    </a:cubicBezTo>
                    <a:close/>
                  </a:path>
                </a:pathLst>
              </a:custGeom>
              <a:solidFill>
                <a:srgbClr val="7F5C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0" name="Freeform 790">
                <a:extLst>
                  <a:ext uri="{FF2B5EF4-FFF2-40B4-BE49-F238E27FC236}">
                    <a16:creationId xmlns:a16="http://schemas.microsoft.com/office/drawing/2014/main" id="{C30E27C7-1A25-47E2-B4D2-52421AD956FE}"/>
                  </a:ext>
                </a:extLst>
              </p:cNvPr>
              <p:cNvSpPr>
                <a:spLocks/>
              </p:cNvSpPr>
              <p:nvPr/>
            </p:nvSpPr>
            <p:spPr bwMode="auto">
              <a:xfrm>
                <a:off x="1766" y="608"/>
                <a:ext cx="68" cy="214"/>
              </a:xfrm>
              <a:custGeom>
                <a:avLst/>
                <a:gdLst>
                  <a:gd name="T0" fmla="*/ 9 w 61"/>
                  <a:gd name="T1" fmla="*/ 183 h 190"/>
                  <a:gd name="T2" fmla="*/ 3 w 61"/>
                  <a:gd name="T3" fmla="*/ 180 h 190"/>
                  <a:gd name="T4" fmla="*/ 13 w 61"/>
                  <a:gd name="T5" fmla="*/ 151 h 190"/>
                  <a:gd name="T6" fmla="*/ 13 w 61"/>
                  <a:gd name="T7" fmla="*/ 151 h 190"/>
                  <a:gd name="T8" fmla="*/ 35 w 61"/>
                  <a:gd name="T9" fmla="*/ 66 h 190"/>
                  <a:gd name="T10" fmla="*/ 41 w 61"/>
                  <a:gd name="T11" fmla="*/ 52 h 190"/>
                  <a:gd name="T12" fmla="*/ 45 w 61"/>
                  <a:gd name="T13" fmla="*/ 31 h 190"/>
                  <a:gd name="T14" fmla="*/ 45 w 61"/>
                  <a:gd name="T15" fmla="*/ 31 h 190"/>
                  <a:gd name="T16" fmla="*/ 49 w 61"/>
                  <a:gd name="T17" fmla="*/ 14 h 190"/>
                  <a:gd name="T18" fmla="*/ 61 w 61"/>
                  <a:gd name="T19" fmla="*/ 11 h 190"/>
                  <a:gd name="T20" fmla="*/ 9 w 61"/>
                  <a:gd name="T21" fmla="*/ 183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1" h="190">
                    <a:moveTo>
                      <a:pt x="9" y="183"/>
                    </a:moveTo>
                    <a:cubicBezTo>
                      <a:pt x="7" y="181"/>
                      <a:pt x="0" y="190"/>
                      <a:pt x="3" y="180"/>
                    </a:cubicBezTo>
                    <a:cubicBezTo>
                      <a:pt x="6" y="170"/>
                      <a:pt x="12" y="162"/>
                      <a:pt x="13" y="151"/>
                    </a:cubicBezTo>
                    <a:cubicBezTo>
                      <a:pt x="13" y="151"/>
                      <a:pt x="13" y="151"/>
                      <a:pt x="13" y="151"/>
                    </a:cubicBezTo>
                    <a:cubicBezTo>
                      <a:pt x="24" y="124"/>
                      <a:pt x="33" y="96"/>
                      <a:pt x="35" y="66"/>
                    </a:cubicBezTo>
                    <a:cubicBezTo>
                      <a:pt x="35" y="61"/>
                      <a:pt x="38" y="56"/>
                      <a:pt x="41" y="52"/>
                    </a:cubicBezTo>
                    <a:cubicBezTo>
                      <a:pt x="42" y="45"/>
                      <a:pt x="44" y="38"/>
                      <a:pt x="45" y="31"/>
                    </a:cubicBezTo>
                    <a:cubicBezTo>
                      <a:pt x="45" y="31"/>
                      <a:pt x="45" y="31"/>
                      <a:pt x="45" y="31"/>
                    </a:cubicBezTo>
                    <a:cubicBezTo>
                      <a:pt x="49" y="26"/>
                      <a:pt x="45" y="19"/>
                      <a:pt x="49" y="14"/>
                    </a:cubicBezTo>
                    <a:cubicBezTo>
                      <a:pt x="52" y="10"/>
                      <a:pt x="54" y="0"/>
                      <a:pt x="61" y="11"/>
                    </a:cubicBezTo>
                    <a:cubicBezTo>
                      <a:pt x="42" y="68"/>
                      <a:pt x="38" y="129"/>
                      <a:pt x="9" y="183"/>
                    </a:cubicBezTo>
                    <a:close/>
                  </a:path>
                </a:pathLst>
              </a:custGeom>
              <a:solidFill>
                <a:srgbClr val="6548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1" name="Freeform 791">
                <a:extLst>
                  <a:ext uri="{FF2B5EF4-FFF2-40B4-BE49-F238E27FC236}">
                    <a16:creationId xmlns:a16="http://schemas.microsoft.com/office/drawing/2014/main" id="{9F67BE0A-EE34-4734-82FA-AA2DF4461BD4}"/>
                  </a:ext>
                </a:extLst>
              </p:cNvPr>
              <p:cNvSpPr>
                <a:spLocks/>
              </p:cNvSpPr>
              <p:nvPr/>
            </p:nvSpPr>
            <p:spPr bwMode="auto">
              <a:xfrm>
                <a:off x="1812" y="543"/>
                <a:ext cx="39" cy="100"/>
              </a:xfrm>
              <a:custGeom>
                <a:avLst/>
                <a:gdLst>
                  <a:gd name="T0" fmla="*/ 20 w 35"/>
                  <a:gd name="T1" fmla="*/ 69 h 89"/>
                  <a:gd name="T2" fmla="*/ 4 w 35"/>
                  <a:gd name="T3" fmla="*/ 89 h 89"/>
                  <a:gd name="T4" fmla="*/ 9 w 35"/>
                  <a:gd name="T5" fmla="*/ 61 h 89"/>
                  <a:gd name="T6" fmla="*/ 27 w 35"/>
                  <a:gd name="T7" fmla="*/ 0 h 89"/>
                  <a:gd name="T8" fmla="*/ 31 w 35"/>
                  <a:gd name="T9" fmla="*/ 16 h 89"/>
                  <a:gd name="T10" fmla="*/ 20 w 35"/>
                  <a:gd name="T11" fmla="*/ 69 h 89"/>
                </a:gdLst>
                <a:ahLst/>
                <a:cxnLst>
                  <a:cxn ang="0">
                    <a:pos x="T0" y="T1"/>
                  </a:cxn>
                  <a:cxn ang="0">
                    <a:pos x="T2" y="T3"/>
                  </a:cxn>
                  <a:cxn ang="0">
                    <a:pos x="T4" y="T5"/>
                  </a:cxn>
                  <a:cxn ang="0">
                    <a:pos x="T6" y="T7"/>
                  </a:cxn>
                  <a:cxn ang="0">
                    <a:pos x="T8" y="T9"/>
                  </a:cxn>
                  <a:cxn ang="0">
                    <a:pos x="T10" y="T11"/>
                  </a:cxn>
                </a:cxnLst>
                <a:rect l="0" t="0" r="r" b="b"/>
                <a:pathLst>
                  <a:path w="35" h="89">
                    <a:moveTo>
                      <a:pt x="20" y="69"/>
                    </a:moveTo>
                    <a:cubicBezTo>
                      <a:pt x="3" y="66"/>
                      <a:pt x="13" y="85"/>
                      <a:pt x="4" y="89"/>
                    </a:cubicBezTo>
                    <a:cubicBezTo>
                      <a:pt x="5" y="80"/>
                      <a:pt x="0" y="69"/>
                      <a:pt x="9" y="61"/>
                    </a:cubicBezTo>
                    <a:cubicBezTo>
                      <a:pt x="15" y="41"/>
                      <a:pt x="21" y="21"/>
                      <a:pt x="27" y="0"/>
                    </a:cubicBezTo>
                    <a:cubicBezTo>
                      <a:pt x="29" y="5"/>
                      <a:pt x="26" y="12"/>
                      <a:pt x="31" y="16"/>
                    </a:cubicBezTo>
                    <a:cubicBezTo>
                      <a:pt x="35" y="36"/>
                      <a:pt x="28" y="52"/>
                      <a:pt x="20" y="69"/>
                    </a:cubicBezTo>
                    <a:close/>
                  </a:path>
                </a:pathLst>
              </a:custGeom>
              <a:solidFill>
                <a:srgbClr val="A07F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2" name="Freeform 792">
                <a:extLst>
                  <a:ext uri="{FF2B5EF4-FFF2-40B4-BE49-F238E27FC236}">
                    <a16:creationId xmlns:a16="http://schemas.microsoft.com/office/drawing/2014/main" id="{404D4486-88FB-455A-B313-6FBF22FD897D}"/>
                  </a:ext>
                </a:extLst>
              </p:cNvPr>
              <p:cNvSpPr>
                <a:spLocks/>
              </p:cNvSpPr>
              <p:nvPr/>
            </p:nvSpPr>
            <p:spPr bwMode="auto">
              <a:xfrm>
                <a:off x="1850" y="540"/>
                <a:ext cx="13" cy="32"/>
              </a:xfrm>
              <a:custGeom>
                <a:avLst/>
                <a:gdLst>
                  <a:gd name="T0" fmla="*/ 10 w 12"/>
                  <a:gd name="T1" fmla="*/ 0 h 29"/>
                  <a:gd name="T2" fmla="*/ 7 w 12"/>
                  <a:gd name="T3" fmla="*/ 29 h 29"/>
                  <a:gd name="T4" fmla="*/ 10 w 12"/>
                  <a:gd name="T5" fmla="*/ 0 h 29"/>
                </a:gdLst>
                <a:ahLst/>
                <a:cxnLst>
                  <a:cxn ang="0">
                    <a:pos x="T0" y="T1"/>
                  </a:cxn>
                  <a:cxn ang="0">
                    <a:pos x="T2" y="T3"/>
                  </a:cxn>
                  <a:cxn ang="0">
                    <a:pos x="T4" y="T5"/>
                  </a:cxn>
                </a:cxnLst>
                <a:rect l="0" t="0" r="r" b="b"/>
                <a:pathLst>
                  <a:path w="12" h="29">
                    <a:moveTo>
                      <a:pt x="10" y="0"/>
                    </a:moveTo>
                    <a:cubicBezTo>
                      <a:pt x="12" y="10"/>
                      <a:pt x="11" y="19"/>
                      <a:pt x="7" y="29"/>
                    </a:cubicBezTo>
                    <a:cubicBezTo>
                      <a:pt x="0" y="18"/>
                      <a:pt x="1" y="9"/>
                      <a:pt x="10" y="0"/>
                    </a:cubicBezTo>
                    <a:close/>
                  </a:path>
                </a:pathLst>
              </a:custGeom>
              <a:solidFill>
                <a:srgbClr val="C9A9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3" name="Freeform 793">
                <a:extLst>
                  <a:ext uri="{FF2B5EF4-FFF2-40B4-BE49-F238E27FC236}">
                    <a16:creationId xmlns:a16="http://schemas.microsoft.com/office/drawing/2014/main" id="{6767FAE1-8672-4790-A1F0-7E5E7717ECDF}"/>
                  </a:ext>
                </a:extLst>
              </p:cNvPr>
              <p:cNvSpPr>
                <a:spLocks/>
              </p:cNvSpPr>
              <p:nvPr/>
            </p:nvSpPr>
            <p:spPr bwMode="auto">
              <a:xfrm>
                <a:off x="345" y="3065"/>
                <a:ext cx="529" cy="59"/>
              </a:xfrm>
              <a:custGeom>
                <a:avLst/>
                <a:gdLst>
                  <a:gd name="T0" fmla="*/ 13 w 471"/>
                  <a:gd name="T1" fmla="*/ 36 h 52"/>
                  <a:gd name="T2" fmla="*/ 21 w 471"/>
                  <a:gd name="T3" fmla="*/ 25 h 52"/>
                  <a:gd name="T4" fmla="*/ 55 w 471"/>
                  <a:gd name="T5" fmla="*/ 19 h 52"/>
                  <a:gd name="T6" fmla="*/ 85 w 471"/>
                  <a:gd name="T7" fmla="*/ 12 h 52"/>
                  <a:gd name="T8" fmla="*/ 83 w 471"/>
                  <a:gd name="T9" fmla="*/ 33 h 52"/>
                  <a:gd name="T10" fmla="*/ 129 w 471"/>
                  <a:gd name="T11" fmla="*/ 12 h 52"/>
                  <a:gd name="T12" fmla="*/ 133 w 471"/>
                  <a:gd name="T13" fmla="*/ 12 h 52"/>
                  <a:gd name="T14" fmla="*/ 147 w 471"/>
                  <a:gd name="T15" fmla="*/ 29 h 52"/>
                  <a:gd name="T16" fmla="*/ 177 w 471"/>
                  <a:gd name="T17" fmla="*/ 16 h 52"/>
                  <a:gd name="T18" fmla="*/ 177 w 471"/>
                  <a:gd name="T19" fmla="*/ 16 h 52"/>
                  <a:gd name="T20" fmla="*/ 220 w 471"/>
                  <a:gd name="T21" fmla="*/ 16 h 52"/>
                  <a:gd name="T22" fmla="*/ 241 w 471"/>
                  <a:gd name="T23" fmla="*/ 16 h 52"/>
                  <a:gd name="T24" fmla="*/ 383 w 471"/>
                  <a:gd name="T25" fmla="*/ 16 h 52"/>
                  <a:gd name="T26" fmla="*/ 460 w 471"/>
                  <a:gd name="T27" fmla="*/ 12 h 52"/>
                  <a:gd name="T28" fmla="*/ 462 w 471"/>
                  <a:gd name="T29" fmla="*/ 52 h 52"/>
                  <a:gd name="T30" fmla="*/ 461 w 471"/>
                  <a:gd name="T31" fmla="*/ 52 h 52"/>
                  <a:gd name="T32" fmla="*/ 460 w 471"/>
                  <a:gd name="T33" fmla="*/ 52 h 52"/>
                  <a:gd name="T34" fmla="*/ 402 w 471"/>
                  <a:gd name="T35" fmla="*/ 51 h 52"/>
                  <a:gd name="T36" fmla="*/ 296 w 471"/>
                  <a:gd name="T37" fmla="*/ 51 h 52"/>
                  <a:gd name="T38" fmla="*/ 181 w 471"/>
                  <a:gd name="T39" fmla="*/ 51 h 52"/>
                  <a:gd name="T40" fmla="*/ 13 w 471"/>
                  <a:gd name="T41" fmla="*/ 3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71" h="52">
                    <a:moveTo>
                      <a:pt x="13" y="36"/>
                    </a:moveTo>
                    <a:cubicBezTo>
                      <a:pt x="18" y="34"/>
                      <a:pt x="0" y="15"/>
                      <a:pt x="21" y="25"/>
                    </a:cubicBezTo>
                    <a:cubicBezTo>
                      <a:pt x="30" y="3"/>
                      <a:pt x="44" y="21"/>
                      <a:pt x="55" y="19"/>
                    </a:cubicBezTo>
                    <a:cubicBezTo>
                      <a:pt x="65" y="17"/>
                      <a:pt x="74" y="9"/>
                      <a:pt x="85" y="12"/>
                    </a:cubicBezTo>
                    <a:cubicBezTo>
                      <a:pt x="92" y="19"/>
                      <a:pt x="79" y="22"/>
                      <a:pt x="83" y="33"/>
                    </a:cubicBezTo>
                    <a:cubicBezTo>
                      <a:pt x="89" y="0"/>
                      <a:pt x="115" y="22"/>
                      <a:pt x="129" y="12"/>
                    </a:cubicBezTo>
                    <a:cubicBezTo>
                      <a:pt x="130" y="12"/>
                      <a:pt x="132" y="12"/>
                      <a:pt x="133" y="12"/>
                    </a:cubicBezTo>
                    <a:cubicBezTo>
                      <a:pt x="144" y="12"/>
                      <a:pt x="147" y="19"/>
                      <a:pt x="147" y="29"/>
                    </a:cubicBezTo>
                    <a:cubicBezTo>
                      <a:pt x="156" y="23"/>
                      <a:pt x="164" y="12"/>
                      <a:pt x="177" y="16"/>
                    </a:cubicBezTo>
                    <a:cubicBezTo>
                      <a:pt x="177" y="16"/>
                      <a:pt x="177" y="16"/>
                      <a:pt x="177" y="16"/>
                    </a:cubicBezTo>
                    <a:cubicBezTo>
                      <a:pt x="191" y="20"/>
                      <a:pt x="206" y="22"/>
                      <a:pt x="220" y="16"/>
                    </a:cubicBezTo>
                    <a:cubicBezTo>
                      <a:pt x="227" y="13"/>
                      <a:pt x="234" y="13"/>
                      <a:pt x="241" y="16"/>
                    </a:cubicBezTo>
                    <a:cubicBezTo>
                      <a:pt x="289" y="11"/>
                      <a:pt x="336" y="14"/>
                      <a:pt x="383" y="16"/>
                    </a:cubicBezTo>
                    <a:cubicBezTo>
                      <a:pt x="409" y="17"/>
                      <a:pt x="435" y="13"/>
                      <a:pt x="460" y="12"/>
                    </a:cubicBezTo>
                    <a:cubicBezTo>
                      <a:pt x="471" y="25"/>
                      <a:pt x="467" y="39"/>
                      <a:pt x="462" y="52"/>
                    </a:cubicBezTo>
                    <a:cubicBezTo>
                      <a:pt x="461" y="52"/>
                      <a:pt x="461" y="52"/>
                      <a:pt x="461" y="52"/>
                    </a:cubicBezTo>
                    <a:cubicBezTo>
                      <a:pt x="460" y="52"/>
                      <a:pt x="460" y="52"/>
                      <a:pt x="460" y="52"/>
                    </a:cubicBezTo>
                    <a:cubicBezTo>
                      <a:pt x="441" y="40"/>
                      <a:pt x="421" y="50"/>
                      <a:pt x="402" y="51"/>
                    </a:cubicBezTo>
                    <a:cubicBezTo>
                      <a:pt x="366" y="52"/>
                      <a:pt x="331" y="51"/>
                      <a:pt x="296" y="51"/>
                    </a:cubicBezTo>
                    <a:cubicBezTo>
                      <a:pt x="257" y="52"/>
                      <a:pt x="219" y="51"/>
                      <a:pt x="181" y="51"/>
                    </a:cubicBezTo>
                    <a:cubicBezTo>
                      <a:pt x="125" y="51"/>
                      <a:pt x="68" y="47"/>
                      <a:pt x="13" y="36"/>
                    </a:cubicBezTo>
                    <a:close/>
                  </a:path>
                </a:pathLst>
              </a:custGeom>
              <a:solidFill>
                <a:srgbClr val="7CB8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4" name="Freeform 794">
                <a:extLst>
                  <a:ext uri="{FF2B5EF4-FFF2-40B4-BE49-F238E27FC236}">
                    <a16:creationId xmlns:a16="http://schemas.microsoft.com/office/drawing/2014/main" id="{DF1BB59D-C56A-4F0D-A38C-FB325BD60DA1}"/>
                  </a:ext>
                </a:extLst>
              </p:cNvPr>
              <p:cNvSpPr>
                <a:spLocks/>
              </p:cNvSpPr>
              <p:nvPr/>
            </p:nvSpPr>
            <p:spPr bwMode="auto">
              <a:xfrm>
                <a:off x="862" y="2847"/>
                <a:ext cx="44" cy="277"/>
              </a:xfrm>
              <a:custGeom>
                <a:avLst/>
                <a:gdLst>
                  <a:gd name="T0" fmla="*/ 2 w 39"/>
                  <a:gd name="T1" fmla="*/ 246 h 246"/>
                  <a:gd name="T2" fmla="*/ 0 w 39"/>
                  <a:gd name="T3" fmla="*/ 206 h 246"/>
                  <a:gd name="T4" fmla="*/ 1 w 39"/>
                  <a:gd name="T5" fmla="*/ 166 h 246"/>
                  <a:gd name="T6" fmla="*/ 1 w 39"/>
                  <a:gd name="T7" fmla="*/ 154 h 246"/>
                  <a:gd name="T8" fmla="*/ 4 w 39"/>
                  <a:gd name="T9" fmla="*/ 67 h 246"/>
                  <a:gd name="T10" fmla="*/ 5 w 39"/>
                  <a:gd name="T11" fmla="*/ 42 h 246"/>
                  <a:gd name="T12" fmla="*/ 9 w 39"/>
                  <a:gd name="T13" fmla="*/ 11 h 246"/>
                  <a:gd name="T14" fmla="*/ 10 w 39"/>
                  <a:gd name="T15" fmla="*/ 2 h 246"/>
                  <a:gd name="T16" fmla="*/ 29 w 39"/>
                  <a:gd name="T17" fmla="*/ 25 h 246"/>
                  <a:gd name="T18" fmla="*/ 31 w 39"/>
                  <a:gd name="T19" fmla="*/ 102 h 246"/>
                  <a:gd name="T20" fmla="*/ 18 w 39"/>
                  <a:gd name="T21" fmla="*/ 153 h 246"/>
                  <a:gd name="T22" fmla="*/ 13 w 39"/>
                  <a:gd name="T23" fmla="*/ 163 h 246"/>
                  <a:gd name="T24" fmla="*/ 28 w 39"/>
                  <a:gd name="T25" fmla="*/ 153 h 246"/>
                  <a:gd name="T26" fmla="*/ 31 w 39"/>
                  <a:gd name="T27" fmla="*/ 154 h 246"/>
                  <a:gd name="T28" fmla="*/ 28 w 39"/>
                  <a:gd name="T29" fmla="*/ 203 h 246"/>
                  <a:gd name="T30" fmla="*/ 2 w 39"/>
                  <a:gd name="T31" fmla="*/ 246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9" h="246">
                    <a:moveTo>
                      <a:pt x="2" y="246"/>
                    </a:moveTo>
                    <a:cubicBezTo>
                      <a:pt x="1" y="233"/>
                      <a:pt x="1" y="219"/>
                      <a:pt x="0" y="206"/>
                    </a:cubicBezTo>
                    <a:cubicBezTo>
                      <a:pt x="0" y="193"/>
                      <a:pt x="1" y="179"/>
                      <a:pt x="1" y="166"/>
                    </a:cubicBezTo>
                    <a:cubicBezTo>
                      <a:pt x="1" y="162"/>
                      <a:pt x="1" y="158"/>
                      <a:pt x="1" y="154"/>
                    </a:cubicBezTo>
                    <a:cubicBezTo>
                      <a:pt x="8" y="125"/>
                      <a:pt x="3" y="96"/>
                      <a:pt x="4" y="67"/>
                    </a:cubicBezTo>
                    <a:cubicBezTo>
                      <a:pt x="4" y="58"/>
                      <a:pt x="4" y="50"/>
                      <a:pt x="5" y="42"/>
                    </a:cubicBezTo>
                    <a:cubicBezTo>
                      <a:pt x="8" y="32"/>
                      <a:pt x="9" y="21"/>
                      <a:pt x="9" y="11"/>
                    </a:cubicBezTo>
                    <a:cubicBezTo>
                      <a:pt x="9" y="8"/>
                      <a:pt x="10" y="5"/>
                      <a:pt x="10" y="2"/>
                    </a:cubicBezTo>
                    <a:cubicBezTo>
                      <a:pt x="29" y="0"/>
                      <a:pt x="25" y="1"/>
                      <a:pt x="29" y="25"/>
                    </a:cubicBezTo>
                    <a:cubicBezTo>
                      <a:pt x="34" y="51"/>
                      <a:pt x="25" y="77"/>
                      <a:pt x="31" y="102"/>
                    </a:cubicBezTo>
                    <a:cubicBezTo>
                      <a:pt x="35" y="123"/>
                      <a:pt x="32" y="139"/>
                      <a:pt x="18" y="153"/>
                    </a:cubicBezTo>
                    <a:cubicBezTo>
                      <a:pt x="16" y="155"/>
                      <a:pt x="15" y="159"/>
                      <a:pt x="13" y="163"/>
                    </a:cubicBezTo>
                    <a:cubicBezTo>
                      <a:pt x="22" y="164"/>
                      <a:pt x="23" y="154"/>
                      <a:pt x="28" y="153"/>
                    </a:cubicBezTo>
                    <a:cubicBezTo>
                      <a:pt x="30" y="154"/>
                      <a:pt x="30" y="154"/>
                      <a:pt x="31" y="154"/>
                    </a:cubicBezTo>
                    <a:cubicBezTo>
                      <a:pt x="39" y="171"/>
                      <a:pt x="21" y="185"/>
                      <a:pt x="28" y="203"/>
                    </a:cubicBezTo>
                    <a:cubicBezTo>
                      <a:pt x="35" y="222"/>
                      <a:pt x="15" y="234"/>
                      <a:pt x="2" y="246"/>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5" name="Freeform 795">
                <a:extLst>
                  <a:ext uri="{FF2B5EF4-FFF2-40B4-BE49-F238E27FC236}">
                    <a16:creationId xmlns:a16="http://schemas.microsoft.com/office/drawing/2014/main" id="{5A58B311-1CB7-4A23-8A08-E3FAB4DE9BB5}"/>
                  </a:ext>
                </a:extLst>
              </p:cNvPr>
              <p:cNvSpPr>
                <a:spLocks/>
              </p:cNvSpPr>
              <p:nvPr/>
            </p:nvSpPr>
            <p:spPr bwMode="auto">
              <a:xfrm>
                <a:off x="424" y="3070"/>
                <a:ext cx="66" cy="36"/>
              </a:xfrm>
              <a:custGeom>
                <a:avLst/>
                <a:gdLst>
                  <a:gd name="T0" fmla="*/ 59 w 59"/>
                  <a:gd name="T1" fmla="*/ 8 h 32"/>
                  <a:gd name="T2" fmla="*/ 39 w 59"/>
                  <a:gd name="T3" fmla="*/ 16 h 32"/>
                  <a:gd name="T4" fmla="*/ 25 w 59"/>
                  <a:gd name="T5" fmla="*/ 25 h 32"/>
                  <a:gd name="T6" fmla="*/ 12 w 59"/>
                  <a:gd name="T7" fmla="*/ 31 h 32"/>
                  <a:gd name="T8" fmla="*/ 2 w 59"/>
                  <a:gd name="T9" fmla="*/ 24 h 32"/>
                  <a:gd name="T10" fmla="*/ 10 w 59"/>
                  <a:gd name="T11" fmla="*/ 16 h 32"/>
                  <a:gd name="T12" fmla="*/ 15 w 59"/>
                  <a:gd name="T13" fmla="*/ 8 h 32"/>
                  <a:gd name="T14" fmla="*/ 15 w 59"/>
                  <a:gd name="T15" fmla="*/ 4 h 32"/>
                  <a:gd name="T16" fmla="*/ 59 w 59"/>
                  <a:gd name="T17" fmla="*/ 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32">
                    <a:moveTo>
                      <a:pt x="59" y="8"/>
                    </a:moveTo>
                    <a:cubicBezTo>
                      <a:pt x="52" y="11"/>
                      <a:pt x="48" y="19"/>
                      <a:pt x="39" y="16"/>
                    </a:cubicBezTo>
                    <a:cubicBezTo>
                      <a:pt x="31" y="13"/>
                      <a:pt x="19" y="3"/>
                      <a:pt x="25" y="25"/>
                    </a:cubicBezTo>
                    <a:cubicBezTo>
                      <a:pt x="26" y="28"/>
                      <a:pt x="18" y="32"/>
                      <a:pt x="12" y="31"/>
                    </a:cubicBezTo>
                    <a:cubicBezTo>
                      <a:pt x="8" y="30"/>
                      <a:pt x="3" y="31"/>
                      <a:pt x="2" y="24"/>
                    </a:cubicBezTo>
                    <a:cubicBezTo>
                      <a:pt x="0" y="18"/>
                      <a:pt x="5" y="17"/>
                      <a:pt x="10" y="16"/>
                    </a:cubicBezTo>
                    <a:cubicBezTo>
                      <a:pt x="14" y="15"/>
                      <a:pt x="14" y="12"/>
                      <a:pt x="15" y="8"/>
                    </a:cubicBezTo>
                    <a:cubicBezTo>
                      <a:pt x="15" y="7"/>
                      <a:pt x="15" y="5"/>
                      <a:pt x="15" y="4"/>
                    </a:cubicBezTo>
                    <a:cubicBezTo>
                      <a:pt x="29" y="10"/>
                      <a:pt x="45" y="0"/>
                      <a:pt x="59" y="8"/>
                    </a:cubicBezTo>
                    <a:close/>
                  </a:path>
                </a:pathLst>
              </a:custGeom>
              <a:solidFill>
                <a:srgbClr val="9CC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6" name="Freeform 796">
                <a:extLst>
                  <a:ext uri="{FF2B5EF4-FFF2-40B4-BE49-F238E27FC236}">
                    <a16:creationId xmlns:a16="http://schemas.microsoft.com/office/drawing/2014/main" id="{34BD1DFB-5FFF-476E-B4A3-6E061C537D2B}"/>
                  </a:ext>
                </a:extLst>
              </p:cNvPr>
              <p:cNvSpPr>
                <a:spLocks/>
              </p:cNvSpPr>
              <p:nvPr/>
            </p:nvSpPr>
            <p:spPr bwMode="auto">
              <a:xfrm>
                <a:off x="495" y="3067"/>
                <a:ext cx="49" cy="49"/>
              </a:xfrm>
              <a:custGeom>
                <a:avLst/>
                <a:gdLst>
                  <a:gd name="T0" fmla="*/ 44 w 44"/>
                  <a:gd name="T1" fmla="*/ 14 h 43"/>
                  <a:gd name="T2" fmla="*/ 22 w 44"/>
                  <a:gd name="T3" fmla="*/ 30 h 43"/>
                  <a:gd name="T4" fmla="*/ 9 w 44"/>
                  <a:gd name="T5" fmla="*/ 21 h 43"/>
                  <a:gd name="T6" fmla="*/ 0 w 44"/>
                  <a:gd name="T7" fmla="*/ 10 h 43"/>
                  <a:gd name="T8" fmla="*/ 44 w 44"/>
                  <a:gd name="T9" fmla="*/ 14 h 43"/>
                </a:gdLst>
                <a:ahLst/>
                <a:cxnLst>
                  <a:cxn ang="0">
                    <a:pos x="T0" y="T1"/>
                  </a:cxn>
                  <a:cxn ang="0">
                    <a:pos x="T2" y="T3"/>
                  </a:cxn>
                  <a:cxn ang="0">
                    <a:pos x="T4" y="T5"/>
                  </a:cxn>
                  <a:cxn ang="0">
                    <a:pos x="T6" y="T7"/>
                  </a:cxn>
                  <a:cxn ang="0">
                    <a:pos x="T8" y="T9"/>
                  </a:cxn>
                </a:cxnLst>
                <a:rect l="0" t="0" r="r" b="b"/>
                <a:pathLst>
                  <a:path w="44" h="43">
                    <a:moveTo>
                      <a:pt x="44" y="14"/>
                    </a:moveTo>
                    <a:cubicBezTo>
                      <a:pt x="34" y="15"/>
                      <a:pt x="30" y="25"/>
                      <a:pt x="22" y="30"/>
                    </a:cubicBezTo>
                    <a:cubicBezTo>
                      <a:pt x="20" y="24"/>
                      <a:pt x="2" y="43"/>
                      <a:pt x="9" y="21"/>
                    </a:cubicBezTo>
                    <a:cubicBezTo>
                      <a:pt x="10" y="19"/>
                      <a:pt x="3" y="14"/>
                      <a:pt x="0" y="10"/>
                    </a:cubicBezTo>
                    <a:cubicBezTo>
                      <a:pt x="16" y="0"/>
                      <a:pt x="30" y="8"/>
                      <a:pt x="44" y="14"/>
                    </a:cubicBezTo>
                    <a:close/>
                  </a:path>
                </a:pathLst>
              </a:custGeom>
              <a:solidFill>
                <a:srgbClr val="9CC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7" name="Freeform 797">
                <a:extLst>
                  <a:ext uri="{FF2B5EF4-FFF2-40B4-BE49-F238E27FC236}">
                    <a16:creationId xmlns:a16="http://schemas.microsoft.com/office/drawing/2014/main" id="{3A0A9FFF-4D17-4408-885C-CAB6F9BC2077}"/>
                  </a:ext>
                </a:extLst>
              </p:cNvPr>
              <p:cNvSpPr>
                <a:spLocks/>
              </p:cNvSpPr>
              <p:nvPr/>
            </p:nvSpPr>
            <p:spPr bwMode="auto">
              <a:xfrm>
                <a:off x="544" y="3073"/>
                <a:ext cx="72" cy="25"/>
              </a:xfrm>
              <a:custGeom>
                <a:avLst/>
                <a:gdLst>
                  <a:gd name="T0" fmla="*/ 64 w 64"/>
                  <a:gd name="T1" fmla="*/ 9 h 22"/>
                  <a:gd name="T2" fmla="*/ 13 w 64"/>
                  <a:gd name="T3" fmla="*/ 16 h 22"/>
                  <a:gd name="T4" fmla="*/ 0 w 64"/>
                  <a:gd name="T5" fmla="*/ 9 h 22"/>
                  <a:gd name="T6" fmla="*/ 64 w 64"/>
                  <a:gd name="T7" fmla="*/ 9 h 22"/>
                </a:gdLst>
                <a:ahLst/>
                <a:cxnLst>
                  <a:cxn ang="0">
                    <a:pos x="T0" y="T1"/>
                  </a:cxn>
                  <a:cxn ang="0">
                    <a:pos x="T2" y="T3"/>
                  </a:cxn>
                  <a:cxn ang="0">
                    <a:pos x="T4" y="T5"/>
                  </a:cxn>
                  <a:cxn ang="0">
                    <a:pos x="T6" y="T7"/>
                  </a:cxn>
                </a:cxnLst>
                <a:rect l="0" t="0" r="r" b="b"/>
                <a:pathLst>
                  <a:path w="64" h="22">
                    <a:moveTo>
                      <a:pt x="64" y="9"/>
                    </a:moveTo>
                    <a:cubicBezTo>
                      <a:pt x="46" y="6"/>
                      <a:pt x="32" y="22"/>
                      <a:pt x="13" y="16"/>
                    </a:cubicBezTo>
                    <a:cubicBezTo>
                      <a:pt x="7" y="14"/>
                      <a:pt x="4" y="12"/>
                      <a:pt x="0" y="9"/>
                    </a:cubicBezTo>
                    <a:cubicBezTo>
                      <a:pt x="21" y="10"/>
                      <a:pt x="43" y="0"/>
                      <a:pt x="64" y="9"/>
                    </a:cubicBezTo>
                    <a:close/>
                  </a:path>
                </a:pathLst>
              </a:custGeom>
              <a:solidFill>
                <a:srgbClr val="9CC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8" name="Freeform 798">
                <a:extLst>
                  <a:ext uri="{FF2B5EF4-FFF2-40B4-BE49-F238E27FC236}">
                    <a16:creationId xmlns:a16="http://schemas.microsoft.com/office/drawing/2014/main" id="{53525ACA-E697-42D6-84EA-2A1FC0583070}"/>
                  </a:ext>
                </a:extLst>
              </p:cNvPr>
              <p:cNvSpPr>
                <a:spLocks/>
              </p:cNvSpPr>
              <p:nvPr/>
            </p:nvSpPr>
            <p:spPr bwMode="auto">
              <a:xfrm>
                <a:off x="722" y="3162"/>
                <a:ext cx="147" cy="53"/>
              </a:xfrm>
              <a:custGeom>
                <a:avLst/>
                <a:gdLst>
                  <a:gd name="T0" fmla="*/ 127 w 131"/>
                  <a:gd name="T1" fmla="*/ 22 h 47"/>
                  <a:gd name="T2" fmla="*/ 127 w 131"/>
                  <a:gd name="T3" fmla="*/ 26 h 47"/>
                  <a:gd name="T4" fmla="*/ 125 w 131"/>
                  <a:gd name="T5" fmla="*/ 38 h 47"/>
                  <a:gd name="T6" fmla="*/ 14 w 131"/>
                  <a:gd name="T7" fmla="*/ 38 h 47"/>
                  <a:gd name="T8" fmla="*/ 5 w 131"/>
                  <a:gd name="T9" fmla="*/ 20 h 47"/>
                  <a:gd name="T10" fmla="*/ 24 w 131"/>
                  <a:gd name="T11" fmla="*/ 5 h 47"/>
                  <a:gd name="T12" fmla="*/ 43 w 131"/>
                  <a:gd name="T13" fmla="*/ 13 h 47"/>
                  <a:gd name="T14" fmla="*/ 52 w 131"/>
                  <a:gd name="T15" fmla="*/ 15 h 47"/>
                  <a:gd name="T16" fmla="*/ 88 w 131"/>
                  <a:gd name="T17" fmla="*/ 19 h 47"/>
                  <a:gd name="T18" fmla="*/ 106 w 131"/>
                  <a:gd name="T19" fmla="*/ 6 h 47"/>
                  <a:gd name="T20" fmla="*/ 125 w 131"/>
                  <a:gd name="T21" fmla="*/ 6 h 47"/>
                  <a:gd name="T22" fmla="*/ 127 w 131"/>
                  <a:gd name="T23" fmla="*/ 22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1" h="47">
                    <a:moveTo>
                      <a:pt x="127" y="22"/>
                    </a:moveTo>
                    <a:cubicBezTo>
                      <a:pt x="127" y="23"/>
                      <a:pt x="127" y="25"/>
                      <a:pt x="127" y="26"/>
                    </a:cubicBezTo>
                    <a:cubicBezTo>
                      <a:pt x="129" y="30"/>
                      <a:pt x="130" y="35"/>
                      <a:pt x="125" y="38"/>
                    </a:cubicBezTo>
                    <a:cubicBezTo>
                      <a:pt x="88" y="47"/>
                      <a:pt x="51" y="40"/>
                      <a:pt x="14" y="38"/>
                    </a:cubicBezTo>
                    <a:cubicBezTo>
                      <a:pt x="1" y="37"/>
                      <a:pt x="0" y="32"/>
                      <a:pt x="5" y="20"/>
                    </a:cubicBezTo>
                    <a:cubicBezTo>
                      <a:pt x="10" y="12"/>
                      <a:pt x="16" y="8"/>
                      <a:pt x="24" y="5"/>
                    </a:cubicBezTo>
                    <a:cubicBezTo>
                      <a:pt x="34" y="0"/>
                      <a:pt x="40" y="2"/>
                      <a:pt x="43" y="13"/>
                    </a:cubicBezTo>
                    <a:cubicBezTo>
                      <a:pt x="44" y="16"/>
                      <a:pt x="48" y="16"/>
                      <a:pt x="52" y="15"/>
                    </a:cubicBezTo>
                    <a:cubicBezTo>
                      <a:pt x="64" y="12"/>
                      <a:pt x="75" y="7"/>
                      <a:pt x="88" y="19"/>
                    </a:cubicBezTo>
                    <a:cubicBezTo>
                      <a:pt x="91" y="22"/>
                      <a:pt x="104" y="16"/>
                      <a:pt x="106" y="6"/>
                    </a:cubicBezTo>
                    <a:cubicBezTo>
                      <a:pt x="112" y="6"/>
                      <a:pt x="119" y="6"/>
                      <a:pt x="125" y="6"/>
                    </a:cubicBezTo>
                    <a:cubicBezTo>
                      <a:pt x="131" y="11"/>
                      <a:pt x="128" y="16"/>
                      <a:pt x="127" y="22"/>
                    </a:cubicBezTo>
                    <a:close/>
                  </a:path>
                </a:pathLst>
              </a:custGeom>
              <a:solidFill>
                <a:srgbClr val="8DC0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9" name="Freeform 799">
                <a:extLst>
                  <a:ext uri="{FF2B5EF4-FFF2-40B4-BE49-F238E27FC236}">
                    <a16:creationId xmlns:a16="http://schemas.microsoft.com/office/drawing/2014/main" id="{EC52FC13-F650-459B-84CB-5F5826DA52B1}"/>
                  </a:ext>
                </a:extLst>
              </p:cNvPr>
              <p:cNvSpPr>
                <a:spLocks/>
              </p:cNvSpPr>
              <p:nvPr/>
            </p:nvSpPr>
            <p:spPr bwMode="auto">
              <a:xfrm>
                <a:off x="862" y="3172"/>
                <a:ext cx="47" cy="101"/>
              </a:xfrm>
              <a:custGeom>
                <a:avLst/>
                <a:gdLst>
                  <a:gd name="T0" fmla="*/ 0 w 42"/>
                  <a:gd name="T1" fmla="*/ 29 h 90"/>
                  <a:gd name="T2" fmla="*/ 2 w 42"/>
                  <a:gd name="T3" fmla="*/ 17 h 90"/>
                  <a:gd name="T4" fmla="*/ 30 w 42"/>
                  <a:gd name="T5" fmla="*/ 0 h 90"/>
                  <a:gd name="T6" fmla="*/ 10 w 42"/>
                  <a:gd name="T7" fmla="*/ 69 h 90"/>
                  <a:gd name="T8" fmla="*/ 8 w 42"/>
                  <a:gd name="T9" fmla="*/ 57 h 90"/>
                  <a:gd name="T10" fmla="*/ 4 w 42"/>
                  <a:gd name="T11" fmla="*/ 57 h 90"/>
                  <a:gd name="T12" fmla="*/ 4 w 42"/>
                  <a:gd name="T13" fmla="*/ 90 h 90"/>
                  <a:gd name="T14" fmla="*/ 1 w 42"/>
                  <a:gd name="T15" fmla="*/ 89 h 90"/>
                  <a:gd name="T16" fmla="*/ 1 w 42"/>
                  <a:gd name="T17" fmla="*/ 69 h 90"/>
                  <a:gd name="T18" fmla="*/ 0 w 42"/>
                  <a:gd name="T19" fmla="*/ 29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 h="90">
                    <a:moveTo>
                      <a:pt x="0" y="29"/>
                    </a:moveTo>
                    <a:cubicBezTo>
                      <a:pt x="1" y="25"/>
                      <a:pt x="1" y="21"/>
                      <a:pt x="2" y="17"/>
                    </a:cubicBezTo>
                    <a:cubicBezTo>
                      <a:pt x="15" y="19"/>
                      <a:pt x="15" y="0"/>
                      <a:pt x="30" y="0"/>
                    </a:cubicBezTo>
                    <a:cubicBezTo>
                      <a:pt x="20" y="23"/>
                      <a:pt x="42" y="52"/>
                      <a:pt x="10" y="69"/>
                    </a:cubicBezTo>
                    <a:cubicBezTo>
                      <a:pt x="9" y="65"/>
                      <a:pt x="9" y="61"/>
                      <a:pt x="8" y="57"/>
                    </a:cubicBezTo>
                    <a:cubicBezTo>
                      <a:pt x="7" y="57"/>
                      <a:pt x="6" y="57"/>
                      <a:pt x="4" y="57"/>
                    </a:cubicBezTo>
                    <a:cubicBezTo>
                      <a:pt x="4" y="68"/>
                      <a:pt x="4" y="79"/>
                      <a:pt x="4" y="90"/>
                    </a:cubicBezTo>
                    <a:cubicBezTo>
                      <a:pt x="3" y="90"/>
                      <a:pt x="2" y="89"/>
                      <a:pt x="1" y="89"/>
                    </a:cubicBezTo>
                    <a:cubicBezTo>
                      <a:pt x="1" y="82"/>
                      <a:pt x="1" y="76"/>
                      <a:pt x="1" y="69"/>
                    </a:cubicBezTo>
                    <a:cubicBezTo>
                      <a:pt x="1" y="56"/>
                      <a:pt x="0" y="42"/>
                      <a:pt x="0" y="29"/>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0" name="Freeform 800">
                <a:extLst>
                  <a:ext uri="{FF2B5EF4-FFF2-40B4-BE49-F238E27FC236}">
                    <a16:creationId xmlns:a16="http://schemas.microsoft.com/office/drawing/2014/main" id="{88803945-A63F-43F2-9CAB-709044322FEC}"/>
                  </a:ext>
                </a:extLst>
              </p:cNvPr>
              <p:cNvSpPr>
                <a:spLocks/>
              </p:cNvSpPr>
              <p:nvPr/>
            </p:nvSpPr>
            <p:spPr bwMode="auto">
              <a:xfrm>
                <a:off x="484" y="3236"/>
                <a:ext cx="36" cy="20"/>
              </a:xfrm>
              <a:custGeom>
                <a:avLst/>
                <a:gdLst>
                  <a:gd name="T0" fmla="*/ 29 w 32"/>
                  <a:gd name="T1" fmla="*/ 0 h 18"/>
                  <a:gd name="T2" fmla="*/ 29 w 32"/>
                  <a:gd name="T3" fmla="*/ 12 h 18"/>
                  <a:gd name="T4" fmla="*/ 3 w 32"/>
                  <a:gd name="T5" fmla="*/ 13 h 18"/>
                  <a:gd name="T6" fmla="*/ 5 w 32"/>
                  <a:gd name="T7" fmla="*/ 6 h 18"/>
                  <a:gd name="T8" fmla="*/ 21 w 32"/>
                  <a:gd name="T9" fmla="*/ 0 h 18"/>
                  <a:gd name="T10" fmla="*/ 29 w 32"/>
                  <a:gd name="T11" fmla="*/ 0 h 18"/>
                </a:gdLst>
                <a:ahLst/>
                <a:cxnLst>
                  <a:cxn ang="0">
                    <a:pos x="T0" y="T1"/>
                  </a:cxn>
                  <a:cxn ang="0">
                    <a:pos x="T2" y="T3"/>
                  </a:cxn>
                  <a:cxn ang="0">
                    <a:pos x="T4" y="T5"/>
                  </a:cxn>
                  <a:cxn ang="0">
                    <a:pos x="T6" y="T7"/>
                  </a:cxn>
                  <a:cxn ang="0">
                    <a:pos x="T8" y="T9"/>
                  </a:cxn>
                  <a:cxn ang="0">
                    <a:pos x="T10" y="T11"/>
                  </a:cxn>
                </a:cxnLst>
                <a:rect l="0" t="0" r="r" b="b"/>
                <a:pathLst>
                  <a:path w="32" h="18">
                    <a:moveTo>
                      <a:pt x="29" y="0"/>
                    </a:moveTo>
                    <a:cubicBezTo>
                      <a:pt x="28" y="5"/>
                      <a:pt x="32" y="13"/>
                      <a:pt x="29" y="12"/>
                    </a:cubicBezTo>
                    <a:cubicBezTo>
                      <a:pt x="20" y="8"/>
                      <a:pt x="11" y="18"/>
                      <a:pt x="3" y="13"/>
                    </a:cubicBezTo>
                    <a:cubicBezTo>
                      <a:pt x="1" y="12"/>
                      <a:pt x="0" y="7"/>
                      <a:pt x="5" y="6"/>
                    </a:cubicBezTo>
                    <a:cubicBezTo>
                      <a:pt x="11" y="5"/>
                      <a:pt x="17" y="5"/>
                      <a:pt x="21" y="0"/>
                    </a:cubicBezTo>
                    <a:cubicBezTo>
                      <a:pt x="24" y="0"/>
                      <a:pt x="26" y="0"/>
                      <a:pt x="29" y="0"/>
                    </a:cubicBezTo>
                    <a:close/>
                  </a:path>
                </a:pathLst>
              </a:custGeom>
              <a:solidFill>
                <a:srgbClr val="90C2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1" name="Freeform 801">
                <a:extLst>
                  <a:ext uri="{FF2B5EF4-FFF2-40B4-BE49-F238E27FC236}">
                    <a16:creationId xmlns:a16="http://schemas.microsoft.com/office/drawing/2014/main" id="{0C13B6AA-D569-4EFC-B540-54D0BE2B414E}"/>
                  </a:ext>
                </a:extLst>
              </p:cNvPr>
              <p:cNvSpPr>
                <a:spLocks/>
              </p:cNvSpPr>
              <p:nvPr/>
            </p:nvSpPr>
            <p:spPr bwMode="auto">
              <a:xfrm>
                <a:off x="1933" y="639"/>
                <a:ext cx="180" cy="450"/>
              </a:xfrm>
              <a:custGeom>
                <a:avLst/>
                <a:gdLst>
                  <a:gd name="T0" fmla="*/ 141 w 160"/>
                  <a:gd name="T1" fmla="*/ 36 h 401"/>
                  <a:gd name="T2" fmla="*/ 160 w 160"/>
                  <a:gd name="T3" fmla="*/ 0 h 401"/>
                  <a:gd name="T4" fmla="*/ 126 w 160"/>
                  <a:gd name="T5" fmla="*/ 92 h 401"/>
                  <a:gd name="T6" fmla="*/ 110 w 160"/>
                  <a:gd name="T7" fmla="*/ 141 h 401"/>
                  <a:gd name="T8" fmla="*/ 46 w 160"/>
                  <a:gd name="T9" fmla="*/ 313 h 401"/>
                  <a:gd name="T10" fmla="*/ 1 w 160"/>
                  <a:gd name="T11" fmla="*/ 401 h 401"/>
                  <a:gd name="T12" fmla="*/ 21 w 160"/>
                  <a:gd name="T13" fmla="*/ 346 h 401"/>
                  <a:gd name="T14" fmla="*/ 49 w 160"/>
                  <a:gd name="T15" fmla="*/ 286 h 401"/>
                  <a:gd name="T16" fmla="*/ 51 w 160"/>
                  <a:gd name="T17" fmla="*/ 282 h 401"/>
                  <a:gd name="T18" fmla="*/ 99 w 160"/>
                  <a:gd name="T19" fmla="*/ 160 h 401"/>
                  <a:gd name="T20" fmla="*/ 141 w 160"/>
                  <a:gd name="T21" fmla="*/ 36 h 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0" h="401">
                    <a:moveTo>
                      <a:pt x="141" y="36"/>
                    </a:moveTo>
                    <a:cubicBezTo>
                      <a:pt x="151" y="26"/>
                      <a:pt x="147" y="9"/>
                      <a:pt x="160" y="0"/>
                    </a:cubicBezTo>
                    <a:cubicBezTo>
                      <a:pt x="153" y="33"/>
                      <a:pt x="136" y="61"/>
                      <a:pt x="126" y="92"/>
                    </a:cubicBezTo>
                    <a:cubicBezTo>
                      <a:pt x="120" y="108"/>
                      <a:pt x="110" y="124"/>
                      <a:pt x="110" y="141"/>
                    </a:cubicBezTo>
                    <a:cubicBezTo>
                      <a:pt x="110" y="207"/>
                      <a:pt x="66" y="255"/>
                      <a:pt x="46" y="313"/>
                    </a:cubicBezTo>
                    <a:cubicBezTo>
                      <a:pt x="35" y="344"/>
                      <a:pt x="11" y="369"/>
                      <a:pt x="1" y="401"/>
                    </a:cubicBezTo>
                    <a:cubicBezTo>
                      <a:pt x="0" y="380"/>
                      <a:pt x="12" y="363"/>
                      <a:pt x="21" y="346"/>
                    </a:cubicBezTo>
                    <a:cubicBezTo>
                      <a:pt x="32" y="326"/>
                      <a:pt x="45" y="309"/>
                      <a:pt x="49" y="286"/>
                    </a:cubicBezTo>
                    <a:cubicBezTo>
                      <a:pt x="48" y="284"/>
                      <a:pt x="49" y="283"/>
                      <a:pt x="51" y="282"/>
                    </a:cubicBezTo>
                    <a:cubicBezTo>
                      <a:pt x="73" y="244"/>
                      <a:pt x="93" y="205"/>
                      <a:pt x="99" y="160"/>
                    </a:cubicBezTo>
                    <a:cubicBezTo>
                      <a:pt x="104" y="116"/>
                      <a:pt x="122" y="76"/>
                      <a:pt x="141" y="36"/>
                    </a:cubicBezTo>
                    <a:close/>
                  </a:path>
                </a:pathLst>
              </a:custGeom>
              <a:solidFill>
                <a:srgbClr val="6C51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2" name="Freeform 802">
                <a:extLst>
                  <a:ext uri="{FF2B5EF4-FFF2-40B4-BE49-F238E27FC236}">
                    <a16:creationId xmlns:a16="http://schemas.microsoft.com/office/drawing/2014/main" id="{B2225CF6-3E06-43CB-BC6D-CF7358BE1747}"/>
                  </a:ext>
                </a:extLst>
              </p:cNvPr>
              <p:cNvSpPr>
                <a:spLocks/>
              </p:cNvSpPr>
              <p:nvPr/>
            </p:nvSpPr>
            <p:spPr bwMode="auto">
              <a:xfrm>
                <a:off x="2005" y="639"/>
                <a:ext cx="81" cy="231"/>
              </a:xfrm>
              <a:custGeom>
                <a:avLst/>
                <a:gdLst>
                  <a:gd name="T0" fmla="*/ 0 w 72"/>
                  <a:gd name="T1" fmla="*/ 206 h 206"/>
                  <a:gd name="T2" fmla="*/ 44 w 72"/>
                  <a:gd name="T3" fmla="*/ 63 h 206"/>
                  <a:gd name="T4" fmla="*/ 68 w 72"/>
                  <a:gd name="T5" fmla="*/ 0 h 206"/>
                  <a:gd name="T6" fmla="*/ 72 w 72"/>
                  <a:gd name="T7" fmla="*/ 9 h 206"/>
                  <a:gd name="T8" fmla="*/ 29 w 72"/>
                  <a:gd name="T9" fmla="*/ 118 h 206"/>
                  <a:gd name="T10" fmla="*/ 19 w 72"/>
                  <a:gd name="T11" fmla="*/ 169 h 206"/>
                  <a:gd name="T12" fmla="*/ 0 w 72"/>
                  <a:gd name="T13" fmla="*/ 206 h 206"/>
                </a:gdLst>
                <a:ahLst/>
                <a:cxnLst>
                  <a:cxn ang="0">
                    <a:pos x="T0" y="T1"/>
                  </a:cxn>
                  <a:cxn ang="0">
                    <a:pos x="T2" y="T3"/>
                  </a:cxn>
                  <a:cxn ang="0">
                    <a:pos x="T4" y="T5"/>
                  </a:cxn>
                  <a:cxn ang="0">
                    <a:pos x="T6" y="T7"/>
                  </a:cxn>
                  <a:cxn ang="0">
                    <a:pos x="T8" y="T9"/>
                  </a:cxn>
                  <a:cxn ang="0">
                    <a:pos x="T10" y="T11"/>
                  </a:cxn>
                  <a:cxn ang="0">
                    <a:pos x="T12" y="T13"/>
                  </a:cxn>
                </a:cxnLst>
                <a:rect l="0" t="0" r="r" b="b"/>
                <a:pathLst>
                  <a:path w="72" h="206">
                    <a:moveTo>
                      <a:pt x="0" y="206"/>
                    </a:moveTo>
                    <a:cubicBezTo>
                      <a:pt x="9" y="157"/>
                      <a:pt x="19" y="108"/>
                      <a:pt x="44" y="63"/>
                    </a:cubicBezTo>
                    <a:cubicBezTo>
                      <a:pt x="55" y="44"/>
                      <a:pt x="61" y="21"/>
                      <a:pt x="68" y="0"/>
                    </a:cubicBezTo>
                    <a:cubicBezTo>
                      <a:pt x="72" y="2"/>
                      <a:pt x="72" y="5"/>
                      <a:pt x="72" y="9"/>
                    </a:cubicBezTo>
                    <a:cubicBezTo>
                      <a:pt x="59" y="45"/>
                      <a:pt x="45" y="82"/>
                      <a:pt x="29" y="118"/>
                    </a:cubicBezTo>
                    <a:cubicBezTo>
                      <a:pt x="22" y="133"/>
                      <a:pt x="14" y="149"/>
                      <a:pt x="19" y="169"/>
                    </a:cubicBezTo>
                    <a:cubicBezTo>
                      <a:pt x="22" y="178"/>
                      <a:pt x="10" y="195"/>
                      <a:pt x="0" y="206"/>
                    </a:cubicBezTo>
                    <a:close/>
                  </a:path>
                </a:pathLst>
              </a:custGeom>
              <a:solidFill>
                <a:srgbClr val="7253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3" name="Freeform 803">
                <a:extLst>
                  <a:ext uri="{FF2B5EF4-FFF2-40B4-BE49-F238E27FC236}">
                    <a16:creationId xmlns:a16="http://schemas.microsoft.com/office/drawing/2014/main" id="{F57D107A-4504-4EB5-8B69-F9E68C47FBE0}"/>
                  </a:ext>
                </a:extLst>
              </p:cNvPr>
              <p:cNvSpPr>
                <a:spLocks/>
              </p:cNvSpPr>
              <p:nvPr/>
            </p:nvSpPr>
            <p:spPr bwMode="auto">
              <a:xfrm>
                <a:off x="1962" y="863"/>
                <a:ext cx="57" cy="81"/>
              </a:xfrm>
              <a:custGeom>
                <a:avLst/>
                <a:gdLst>
                  <a:gd name="T0" fmla="*/ 10 w 50"/>
                  <a:gd name="T1" fmla="*/ 72 h 72"/>
                  <a:gd name="T2" fmla="*/ 2 w 50"/>
                  <a:gd name="T3" fmla="*/ 64 h 72"/>
                  <a:gd name="T4" fmla="*/ 20 w 50"/>
                  <a:gd name="T5" fmla="*/ 16 h 72"/>
                  <a:gd name="T6" fmla="*/ 38 w 50"/>
                  <a:gd name="T7" fmla="*/ 6 h 72"/>
                  <a:gd name="T8" fmla="*/ 34 w 50"/>
                  <a:gd name="T9" fmla="*/ 19 h 72"/>
                  <a:gd name="T10" fmla="*/ 35 w 50"/>
                  <a:gd name="T11" fmla="*/ 25 h 72"/>
                  <a:gd name="T12" fmla="*/ 50 w 50"/>
                  <a:gd name="T13" fmla="*/ 5 h 72"/>
                  <a:gd name="T14" fmla="*/ 10 w 50"/>
                  <a:gd name="T15" fmla="*/ 72 h 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 h="72">
                    <a:moveTo>
                      <a:pt x="10" y="72"/>
                    </a:moveTo>
                    <a:cubicBezTo>
                      <a:pt x="9" y="68"/>
                      <a:pt x="0" y="72"/>
                      <a:pt x="2" y="64"/>
                    </a:cubicBezTo>
                    <a:cubicBezTo>
                      <a:pt x="8" y="48"/>
                      <a:pt x="15" y="32"/>
                      <a:pt x="20" y="16"/>
                    </a:cubicBezTo>
                    <a:cubicBezTo>
                      <a:pt x="26" y="0"/>
                      <a:pt x="25" y="0"/>
                      <a:pt x="38" y="6"/>
                    </a:cubicBezTo>
                    <a:cubicBezTo>
                      <a:pt x="37" y="10"/>
                      <a:pt x="35" y="15"/>
                      <a:pt x="34" y="19"/>
                    </a:cubicBezTo>
                    <a:cubicBezTo>
                      <a:pt x="34" y="21"/>
                      <a:pt x="35" y="23"/>
                      <a:pt x="35" y="25"/>
                    </a:cubicBezTo>
                    <a:cubicBezTo>
                      <a:pt x="43" y="20"/>
                      <a:pt x="40" y="9"/>
                      <a:pt x="50" y="5"/>
                    </a:cubicBezTo>
                    <a:cubicBezTo>
                      <a:pt x="47" y="35"/>
                      <a:pt x="20" y="48"/>
                      <a:pt x="10" y="72"/>
                    </a:cubicBezTo>
                    <a:close/>
                  </a:path>
                </a:pathLst>
              </a:custGeom>
              <a:solidFill>
                <a:srgbClr val="B08E7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4" name="Freeform 804">
                <a:extLst>
                  <a:ext uri="{FF2B5EF4-FFF2-40B4-BE49-F238E27FC236}">
                    <a16:creationId xmlns:a16="http://schemas.microsoft.com/office/drawing/2014/main" id="{F6A66B46-61DC-4BE5-880F-967FAB65515F}"/>
                  </a:ext>
                </a:extLst>
              </p:cNvPr>
              <p:cNvSpPr>
                <a:spLocks/>
              </p:cNvSpPr>
              <p:nvPr/>
            </p:nvSpPr>
            <p:spPr bwMode="auto">
              <a:xfrm>
                <a:off x="1951" y="1003"/>
                <a:ext cx="44" cy="91"/>
              </a:xfrm>
              <a:custGeom>
                <a:avLst/>
                <a:gdLst>
                  <a:gd name="T0" fmla="*/ 0 w 39"/>
                  <a:gd name="T1" fmla="*/ 81 h 81"/>
                  <a:gd name="T2" fmla="*/ 34 w 39"/>
                  <a:gd name="T3" fmla="*/ 0 h 81"/>
                  <a:gd name="T4" fmla="*/ 39 w 39"/>
                  <a:gd name="T5" fmla="*/ 2 h 81"/>
                  <a:gd name="T6" fmla="*/ 0 w 39"/>
                  <a:gd name="T7" fmla="*/ 81 h 81"/>
                </a:gdLst>
                <a:ahLst/>
                <a:cxnLst>
                  <a:cxn ang="0">
                    <a:pos x="T0" y="T1"/>
                  </a:cxn>
                  <a:cxn ang="0">
                    <a:pos x="T2" y="T3"/>
                  </a:cxn>
                  <a:cxn ang="0">
                    <a:pos x="T4" y="T5"/>
                  </a:cxn>
                  <a:cxn ang="0">
                    <a:pos x="T6" y="T7"/>
                  </a:cxn>
                </a:cxnLst>
                <a:rect l="0" t="0" r="r" b="b"/>
                <a:pathLst>
                  <a:path w="39" h="81">
                    <a:moveTo>
                      <a:pt x="0" y="81"/>
                    </a:moveTo>
                    <a:cubicBezTo>
                      <a:pt x="11" y="54"/>
                      <a:pt x="22" y="27"/>
                      <a:pt x="34" y="0"/>
                    </a:cubicBezTo>
                    <a:cubicBezTo>
                      <a:pt x="35" y="1"/>
                      <a:pt x="37" y="2"/>
                      <a:pt x="39" y="2"/>
                    </a:cubicBezTo>
                    <a:cubicBezTo>
                      <a:pt x="29" y="29"/>
                      <a:pt x="19" y="57"/>
                      <a:pt x="0" y="81"/>
                    </a:cubicBezTo>
                    <a:close/>
                  </a:path>
                </a:pathLst>
              </a:custGeom>
              <a:solidFill>
                <a:srgbClr val="7A61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5" name="Freeform 805">
                <a:extLst>
                  <a:ext uri="{FF2B5EF4-FFF2-40B4-BE49-F238E27FC236}">
                    <a16:creationId xmlns:a16="http://schemas.microsoft.com/office/drawing/2014/main" id="{0ED78666-5F5B-4662-85F5-3C8A0AF67EF8}"/>
                  </a:ext>
                </a:extLst>
              </p:cNvPr>
              <p:cNvSpPr>
                <a:spLocks/>
              </p:cNvSpPr>
              <p:nvPr/>
            </p:nvSpPr>
            <p:spPr bwMode="auto">
              <a:xfrm>
                <a:off x="1939" y="944"/>
                <a:ext cx="51" cy="79"/>
              </a:xfrm>
              <a:custGeom>
                <a:avLst/>
                <a:gdLst>
                  <a:gd name="T0" fmla="*/ 46 w 46"/>
                  <a:gd name="T1" fmla="*/ 10 h 70"/>
                  <a:gd name="T2" fmla="*/ 44 w 46"/>
                  <a:gd name="T3" fmla="*/ 14 h 70"/>
                  <a:gd name="T4" fmla="*/ 0 w 46"/>
                  <a:gd name="T5" fmla="*/ 70 h 70"/>
                  <a:gd name="T6" fmla="*/ 41 w 46"/>
                  <a:gd name="T7" fmla="*/ 4 h 70"/>
                  <a:gd name="T8" fmla="*/ 46 w 46"/>
                  <a:gd name="T9" fmla="*/ 4 h 70"/>
                  <a:gd name="T10" fmla="*/ 46 w 46"/>
                  <a:gd name="T11" fmla="*/ 10 h 70"/>
                </a:gdLst>
                <a:ahLst/>
                <a:cxnLst>
                  <a:cxn ang="0">
                    <a:pos x="T0" y="T1"/>
                  </a:cxn>
                  <a:cxn ang="0">
                    <a:pos x="T2" y="T3"/>
                  </a:cxn>
                  <a:cxn ang="0">
                    <a:pos x="T4" y="T5"/>
                  </a:cxn>
                  <a:cxn ang="0">
                    <a:pos x="T6" y="T7"/>
                  </a:cxn>
                  <a:cxn ang="0">
                    <a:pos x="T8" y="T9"/>
                  </a:cxn>
                  <a:cxn ang="0">
                    <a:pos x="T10" y="T11"/>
                  </a:cxn>
                </a:cxnLst>
                <a:rect l="0" t="0" r="r" b="b"/>
                <a:pathLst>
                  <a:path w="46" h="70">
                    <a:moveTo>
                      <a:pt x="46" y="10"/>
                    </a:moveTo>
                    <a:cubicBezTo>
                      <a:pt x="45" y="12"/>
                      <a:pt x="45" y="13"/>
                      <a:pt x="44" y="14"/>
                    </a:cubicBezTo>
                    <a:cubicBezTo>
                      <a:pt x="29" y="33"/>
                      <a:pt x="19" y="55"/>
                      <a:pt x="0" y="70"/>
                    </a:cubicBezTo>
                    <a:cubicBezTo>
                      <a:pt x="13" y="48"/>
                      <a:pt x="27" y="26"/>
                      <a:pt x="41" y="4"/>
                    </a:cubicBezTo>
                    <a:cubicBezTo>
                      <a:pt x="42" y="3"/>
                      <a:pt x="45" y="0"/>
                      <a:pt x="46" y="4"/>
                    </a:cubicBezTo>
                    <a:cubicBezTo>
                      <a:pt x="46" y="6"/>
                      <a:pt x="46" y="8"/>
                      <a:pt x="46" y="10"/>
                    </a:cubicBezTo>
                    <a:close/>
                  </a:path>
                </a:pathLst>
              </a:custGeom>
              <a:solidFill>
                <a:srgbClr val="7158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6" name="Freeform 806">
                <a:extLst>
                  <a:ext uri="{FF2B5EF4-FFF2-40B4-BE49-F238E27FC236}">
                    <a16:creationId xmlns:a16="http://schemas.microsoft.com/office/drawing/2014/main" id="{FB391247-A629-44F2-B906-9C613787E449}"/>
                  </a:ext>
                </a:extLst>
              </p:cNvPr>
              <p:cNvSpPr>
                <a:spLocks/>
              </p:cNvSpPr>
              <p:nvPr/>
            </p:nvSpPr>
            <p:spPr bwMode="auto">
              <a:xfrm>
                <a:off x="860" y="3109"/>
                <a:ext cx="40" cy="77"/>
              </a:xfrm>
              <a:custGeom>
                <a:avLst/>
                <a:gdLst>
                  <a:gd name="T0" fmla="*/ 4 w 36"/>
                  <a:gd name="T1" fmla="*/ 69 h 69"/>
                  <a:gd name="T2" fmla="*/ 2 w 36"/>
                  <a:gd name="T3" fmla="*/ 53 h 69"/>
                  <a:gd name="T4" fmla="*/ 0 w 36"/>
                  <a:gd name="T5" fmla="*/ 29 h 69"/>
                  <a:gd name="T6" fmla="*/ 28 w 36"/>
                  <a:gd name="T7" fmla="*/ 0 h 69"/>
                  <a:gd name="T8" fmla="*/ 4 w 36"/>
                  <a:gd name="T9" fmla="*/ 69 h 69"/>
                </a:gdLst>
                <a:ahLst/>
                <a:cxnLst>
                  <a:cxn ang="0">
                    <a:pos x="T0" y="T1"/>
                  </a:cxn>
                  <a:cxn ang="0">
                    <a:pos x="T2" y="T3"/>
                  </a:cxn>
                  <a:cxn ang="0">
                    <a:pos x="T4" y="T5"/>
                  </a:cxn>
                  <a:cxn ang="0">
                    <a:pos x="T6" y="T7"/>
                  </a:cxn>
                  <a:cxn ang="0">
                    <a:pos x="T8" y="T9"/>
                  </a:cxn>
                </a:cxnLst>
                <a:rect l="0" t="0" r="r" b="b"/>
                <a:pathLst>
                  <a:path w="36" h="69">
                    <a:moveTo>
                      <a:pt x="4" y="69"/>
                    </a:moveTo>
                    <a:cubicBezTo>
                      <a:pt x="3" y="64"/>
                      <a:pt x="3" y="58"/>
                      <a:pt x="2" y="53"/>
                    </a:cubicBezTo>
                    <a:cubicBezTo>
                      <a:pt x="2" y="45"/>
                      <a:pt x="4" y="37"/>
                      <a:pt x="0" y="29"/>
                    </a:cubicBezTo>
                    <a:cubicBezTo>
                      <a:pt x="13" y="23"/>
                      <a:pt x="13" y="5"/>
                      <a:pt x="28" y="0"/>
                    </a:cubicBezTo>
                    <a:cubicBezTo>
                      <a:pt x="36" y="29"/>
                      <a:pt x="32" y="40"/>
                      <a:pt x="4" y="69"/>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7" name="Freeform 807">
                <a:extLst>
                  <a:ext uri="{FF2B5EF4-FFF2-40B4-BE49-F238E27FC236}">
                    <a16:creationId xmlns:a16="http://schemas.microsoft.com/office/drawing/2014/main" id="{663248EE-FC6D-4534-8F30-92634002FF65}"/>
                  </a:ext>
                </a:extLst>
              </p:cNvPr>
              <p:cNvSpPr>
                <a:spLocks/>
              </p:cNvSpPr>
              <p:nvPr/>
            </p:nvSpPr>
            <p:spPr bwMode="auto">
              <a:xfrm>
                <a:off x="871" y="2745"/>
                <a:ext cx="28" cy="100"/>
              </a:xfrm>
              <a:custGeom>
                <a:avLst/>
                <a:gdLst>
                  <a:gd name="T0" fmla="*/ 8 w 25"/>
                  <a:gd name="T1" fmla="*/ 2 h 89"/>
                  <a:gd name="T2" fmla="*/ 20 w 25"/>
                  <a:gd name="T3" fmla="*/ 15 h 89"/>
                  <a:gd name="T4" fmla="*/ 21 w 25"/>
                  <a:gd name="T5" fmla="*/ 53 h 89"/>
                  <a:gd name="T6" fmla="*/ 2 w 25"/>
                  <a:gd name="T7" fmla="*/ 89 h 89"/>
                  <a:gd name="T8" fmla="*/ 5 w 25"/>
                  <a:gd name="T9" fmla="*/ 68 h 89"/>
                  <a:gd name="T10" fmla="*/ 9 w 25"/>
                  <a:gd name="T11" fmla="*/ 29 h 89"/>
                  <a:gd name="T12" fmla="*/ 8 w 25"/>
                  <a:gd name="T13" fmla="*/ 2 h 89"/>
                </a:gdLst>
                <a:ahLst/>
                <a:cxnLst>
                  <a:cxn ang="0">
                    <a:pos x="T0" y="T1"/>
                  </a:cxn>
                  <a:cxn ang="0">
                    <a:pos x="T2" y="T3"/>
                  </a:cxn>
                  <a:cxn ang="0">
                    <a:pos x="T4" y="T5"/>
                  </a:cxn>
                  <a:cxn ang="0">
                    <a:pos x="T6" y="T7"/>
                  </a:cxn>
                  <a:cxn ang="0">
                    <a:pos x="T8" y="T9"/>
                  </a:cxn>
                  <a:cxn ang="0">
                    <a:pos x="T10" y="T11"/>
                  </a:cxn>
                  <a:cxn ang="0">
                    <a:pos x="T12" y="T13"/>
                  </a:cxn>
                </a:cxnLst>
                <a:rect l="0" t="0" r="r" b="b"/>
                <a:pathLst>
                  <a:path w="25" h="89">
                    <a:moveTo>
                      <a:pt x="8" y="2"/>
                    </a:moveTo>
                    <a:cubicBezTo>
                      <a:pt x="19" y="0"/>
                      <a:pt x="22" y="4"/>
                      <a:pt x="20" y="15"/>
                    </a:cubicBezTo>
                    <a:cubicBezTo>
                      <a:pt x="18" y="28"/>
                      <a:pt x="18" y="41"/>
                      <a:pt x="21" y="53"/>
                    </a:cubicBezTo>
                    <a:cubicBezTo>
                      <a:pt x="25" y="71"/>
                      <a:pt x="19" y="83"/>
                      <a:pt x="2" y="89"/>
                    </a:cubicBezTo>
                    <a:cubicBezTo>
                      <a:pt x="0" y="82"/>
                      <a:pt x="8" y="76"/>
                      <a:pt x="5" y="68"/>
                    </a:cubicBezTo>
                    <a:cubicBezTo>
                      <a:pt x="5" y="55"/>
                      <a:pt x="11" y="43"/>
                      <a:pt x="9" y="29"/>
                    </a:cubicBezTo>
                    <a:cubicBezTo>
                      <a:pt x="12" y="20"/>
                      <a:pt x="17" y="11"/>
                      <a:pt x="8" y="2"/>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17" name="Freeform 809">
              <a:extLst>
                <a:ext uri="{FF2B5EF4-FFF2-40B4-BE49-F238E27FC236}">
                  <a16:creationId xmlns:a16="http://schemas.microsoft.com/office/drawing/2014/main" id="{B40F571E-708B-4073-B078-69A311FA5EFD}"/>
                </a:ext>
              </a:extLst>
            </p:cNvPr>
            <p:cNvSpPr>
              <a:spLocks/>
            </p:cNvSpPr>
            <p:nvPr/>
          </p:nvSpPr>
          <p:spPr bwMode="auto">
            <a:xfrm>
              <a:off x="2061" y="4001"/>
              <a:ext cx="74" cy="12"/>
            </a:xfrm>
            <a:custGeom>
              <a:avLst/>
              <a:gdLst>
                <a:gd name="T0" fmla="*/ 66 w 66"/>
                <a:gd name="T1" fmla="*/ 3 h 11"/>
                <a:gd name="T2" fmla="*/ 0 w 66"/>
                <a:gd name="T3" fmla="*/ 6 h 11"/>
                <a:gd name="T4" fmla="*/ 66 w 66"/>
                <a:gd name="T5" fmla="*/ 3 h 11"/>
              </a:gdLst>
              <a:ahLst/>
              <a:cxnLst>
                <a:cxn ang="0">
                  <a:pos x="T0" y="T1"/>
                </a:cxn>
                <a:cxn ang="0">
                  <a:pos x="T2" y="T3"/>
                </a:cxn>
                <a:cxn ang="0">
                  <a:pos x="T4" y="T5"/>
                </a:cxn>
              </a:cxnLst>
              <a:rect l="0" t="0" r="r" b="b"/>
              <a:pathLst>
                <a:path w="66" h="11">
                  <a:moveTo>
                    <a:pt x="66" y="3"/>
                  </a:moveTo>
                  <a:cubicBezTo>
                    <a:pt x="44" y="11"/>
                    <a:pt x="22" y="6"/>
                    <a:pt x="0" y="6"/>
                  </a:cubicBezTo>
                  <a:cubicBezTo>
                    <a:pt x="22" y="0"/>
                    <a:pt x="44" y="5"/>
                    <a:pt x="66" y="3"/>
                  </a:cubicBezTo>
                  <a:close/>
                </a:path>
              </a:pathLst>
            </a:custGeom>
            <a:solidFill>
              <a:srgbClr val="509F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 name="Freeform 810">
              <a:extLst>
                <a:ext uri="{FF2B5EF4-FFF2-40B4-BE49-F238E27FC236}">
                  <a16:creationId xmlns:a16="http://schemas.microsoft.com/office/drawing/2014/main" id="{49F5F149-B901-4F93-9E44-589B9D35F58A}"/>
                </a:ext>
              </a:extLst>
            </p:cNvPr>
            <p:cNvSpPr>
              <a:spLocks/>
            </p:cNvSpPr>
            <p:nvPr/>
          </p:nvSpPr>
          <p:spPr bwMode="auto">
            <a:xfrm>
              <a:off x="515" y="2913"/>
              <a:ext cx="299" cy="32"/>
            </a:xfrm>
            <a:custGeom>
              <a:avLst/>
              <a:gdLst>
                <a:gd name="T0" fmla="*/ 266 w 266"/>
                <a:gd name="T1" fmla="*/ 23 h 28"/>
                <a:gd name="T2" fmla="*/ 234 w 266"/>
                <a:gd name="T3" fmla="*/ 23 h 28"/>
                <a:gd name="T4" fmla="*/ 181 w 266"/>
                <a:gd name="T5" fmla="*/ 26 h 28"/>
                <a:gd name="T6" fmla="*/ 158 w 266"/>
                <a:gd name="T7" fmla="*/ 25 h 28"/>
                <a:gd name="T8" fmla="*/ 87 w 266"/>
                <a:gd name="T9" fmla="*/ 18 h 28"/>
                <a:gd name="T10" fmla="*/ 2 w 266"/>
                <a:gd name="T11" fmla="*/ 15 h 28"/>
                <a:gd name="T12" fmla="*/ 1 w 266"/>
                <a:gd name="T13" fmla="*/ 12 h 28"/>
                <a:gd name="T14" fmla="*/ 2 w 266"/>
                <a:gd name="T15" fmla="*/ 11 h 28"/>
                <a:gd name="T16" fmla="*/ 51 w 266"/>
                <a:gd name="T17" fmla="*/ 14 h 28"/>
                <a:gd name="T18" fmla="*/ 65 w 266"/>
                <a:gd name="T19" fmla="*/ 13 h 28"/>
                <a:gd name="T20" fmla="*/ 127 w 266"/>
                <a:gd name="T21" fmla="*/ 11 h 28"/>
                <a:gd name="T22" fmla="*/ 207 w 266"/>
                <a:gd name="T23" fmla="*/ 12 h 28"/>
                <a:gd name="T24" fmla="*/ 266 w 266"/>
                <a:gd name="T25" fmla="*/ 23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66" h="28">
                  <a:moveTo>
                    <a:pt x="266" y="23"/>
                  </a:moveTo>
                  <a:cubicBezTo>
                    <a:pt x="255" y="26"/>
                    <a:pt x="246" y="27"/>
                    <a:pt x="234" y="23"/>
                  </a:cubicBezTo>
                  <a:cubicBezTo>
                    <a:pt x="217" y="16"/>
                    <a:pt x="199" y="26"/>
                    <a:pt x="181" y="26"/>
                  </a:cubicBezTo>
                  <a:cubicBezTo>
                    <a:pt x="174" y="26"/>
                    <a:pt x="162" y="28"/>
                    <a:pt x="158" y="25"/>
                  </a:cubicBezTo>
                  <a:cubicBezTo>
                    <a:pt x="135" y="13"/>
                    <a:pt x="107" y="13"/>
                    <a:pt x="87" y="18"/>
                  </a:cubicBezTo>
                  <a:cubicBezTo>
                    <a:pt x="57" y="24"/>
                    <a:pt x="30" y="12"/>
                    <a:pt x="2" y="15"/>
                  </a:cubicBezTo>
                  <a:cubicBezTo>
                    <a:pt x="1" y="14"/>
                    <a:pt x="0" y="13"/>
                    <a:pt x="1" y="12"/>
                  </a:cubicBezTo>
                  <a:cubicBezTo>
                    <a:pt x="1" y="11"/>
                    <a:pt x="2" y="11"/>
                    <a:pt x="2" y="11"/>
                  </a:cubicBezTo>
                  <a:cubicBezTo>
                    <a:pt x="18" y="12"/>
                    <a:pt x="35" y="9"/>
                    <a:pt x="51" y="14"/>
                  </a:cubicBezTo>
                  <a:cubicBezTo>
                    <a:pt x="55" y="16"/>
                    <a:pt x="61" y="15"/>
                    <a:pt x="65" y="13"/>
                  </a:cubicBezTo>
                  <a:cubicBezTo>
                    <a:pt x="85" y="0"/>
                    <a:pt x="106" y="9"/>
                    <a:pt x="127" y="11"/>
                  </a:cubicBezTo>
                  <a:cubicBezTo>
                    <a:pt x="153" y="13"/>
                    <a:pt x="180" y="17"/>
                    <a:pt x="207" y="12"/>
                  </a:cubicBezTo>
                  <a:cubicBezTo>
                    <a:pt x="228" y="8"/>
                    <a:pt x="248" y="11"/>
                    <a:pt x="266" y="23"/>
                  </a:cubicBezTo>
                  <a:close/>
                </a:path>
              </a:pathLst>
            </a:custGeom>
            <a:solidFill>
              <a:srgbClr val="9BC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 name="Freeform 811">
              <a:extLst>
                <a:ext uri="{FF2B5EF4-FFF2-40B4-BE49-F238E27FC236}">
                  <a16:creationId xmlns:a16="http://schemas.microsoft.com/office/drawing/2014/main" id="{595C6015-7FDC-40CD-B5AC-1F82F2D9D1C2}"/>
                </a:ext>
              </a:extLst>
            </p:cNvPr>
            <p:cNvSpPr>
              <a:spLocks/>
            </p:cNvSpPr>
            <p:nvPr/>
          </p:nvSpPr>
          <p:spPr bwMode="auto">
            <a:xfrm>
              <a:off x="405" y="2906"/>
              <a:ext cx="112" cy="31"/>
            </a:xfrm>
            <a:custGeom>
              <a:avLst/>
              <a:gdLst>
                <a:gd name="T0" fmla="*/ 100 w 100"/>
                <a:gd name="T1" fmla="*/ 18 h 28"/>
                <a:gd name="T2" fmla="*/ 100 w 100"/>
                <a:gd name="T3" fmla="*/ 22 h 28"/>
                <a:gd name="T4" fmla="*/ 60 w 100"/>
                <a:gd name="T5" fmla="*/ 20 h 28"/>
                <a:gd name="T6" fmla="*/ 30 w 100"/>
                <a:gd name="T7" fmla="*/ 18 h 28"/>
                <a:gd name="T8" fmla="*/ 0 w 100"/>
                <a:gd name="T9" fmla="*/ 14 h 28"/>
                <a:gd name="T10" fmla="*/ 67 w 100"/>
                <a:gd name="T11" fmla="*/ 11 h 28"/>
                <a:gd name="T12" fmla="*/ 100 w 100"/>
                <a:gd name="T13" fmla="*/ 18 h 28"/>
              </a:gdLst>
              <a:ahLst/>
              <a:cxnLst>
                <a:cxn ang="0">
                  <a:pos x="T0" y="T1"/>
                </a:cxn>
                <a:cxn ang="0">
                  <a:pos x="T2" y="T3"/>
                </a:cxn>
                <a:cxn ang="0">
                  <a:pos x="T4" y="T5"/>
                </a:cxn>
                <a:cxn ang="0">
                  <a:pos x="T6" y="T7"/>
                </a:cxn>
                <a:cxn ang="0">
                  <a:pos x="T8" y="T9"/>
                </a:cxn>
                <a:cxn ang="0">
                  <a:pos x="T10" y="T11"/>
                </a:cxn>
                <a:cxn ang="0">
                  <a:pos x="T12" y="T13"/>
                </a:cxn>
              </a:cxnLst>
              <a:rect l="0" t="0" r="r" b="b"/>
              <a:pathLst>
                <a:path w="100" h="28">
                  <a:moveTo>
                    <a:pt x="100" y="18"/>
                  </a:moveTo>
                  <a:cubicBezTo>
                    <a:pt x="100" y="19"/>
                    <a:pt x="100" y="20"/>
                    <a:pt x="100" y="22"/>
                  </a:cubicBezTo>
                  <a:cubicBezTo>
                    <a:pt x="86" y="25"/>
                    <a:pt x="74" y="28"/>
                    <a:pt x="60" y="20"/>
                  </a:cubicBezTo>
                  <a:cubicBezTo>
                    <a:pt x="53" y="16"/>
                    <a:pt x="41" y="13"/>
                    <a:pt x="30" y="18"/>
                  </a:cubicBezTo>
                  <a:cubicBezTo>
                    <a:pt x="21" y="23"/>
                    <a:pt x="9" y="20"/>
                    <a:pt x="0" y="14"/>
                  </a:cubicBezTo>
                  <a:cubicBezTo>
                    <a:pt x="22" y="0"/>
                    <a:pt x="45" y="13"/>
                    <a:pt x="67" y="11"/>
                  </a:cubicBezTo>
                  <a:cubicBezTo>
                    <a:pt x="78" y="10"/>
                    <a:pt x="89" y="16"/>
                    <a:pt x="100" y="18"/>
                  </a:cubicBezTo>
                  <a:close/>
                </a:path>
              </a:pathLst>
            </a:custGeom>
            <a:solidFill>
              <a:srgbClr val="A4CE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 name="Freeform 812">
              <a:extLst>
                <a:ext uri="{FF2B5EF4-FFF2-40B4-BE49-F238E27FC236}">
                  <a16:creationId xmlns:a16="http://schemas.microsoft.com/office/drawing/2014/main" id="{71BE0DBC-2527-4CC0-87AB-E99D7F906D50}"/>
                </a:ext>
              </a:extLst>
            </p:cNvPr>
            <p:cNvSpPr>
              <a:spLocks/>
            </p:cNvSpPr>
            <p:nvPr/>
          </p:nvSpPr>
          <p:spPr bwMode="auto">
            <a:xfrm>
              <a:off x="241" y="3622"/>
              <a:ext cx="109" cy="45"/>
            </a:xfrm>
            <a:custGeom>
              <a:avLst/>
              <a:gdLst>
                <a:gd name="T0" fmla="*/ 46 w 97"/>
                <a:gd name="T1" fmla="*/ 4 h 40"/>
                <a:gd name="T2" fmla="*/ 61 w 97"/>
                <a:gd name="T3" fmla="*/ 19 h 40"/>
                <a:gd name="T4" fmla="*/ 78 w 97"/>
                <a:gd name="T5" fmla="*/ 15 h 40"/>
                <a:gd name="T6" fmla="*/ 84 w 97"/>
                <a:gd name="T7" fmla="*/ 7 h 40"/>
                <a:gd name="T8" fmla="*/ 93 w 97"/>
                <a:gd name="T9" fmla="*/ 26 h 40"/>
                <a:gd name="T10" fmla="*/ 76 w 97"/>
                <a:gd name="T11" fmla="*/ 33 h 40"/>
                <a:gd name="T12" fmla="*/ 58 w 97"/>
                <a:gd name="T13" fmla="*/ 40 h 40"/>
                <a:gd name="T14" fmla="*/ 50 w 97"/>
                <a:gd name="T15" fmla="*/ 39 h 40"/>
                <a:gd name="T16" fmla="*/ 39 w 97"/>
                <a:gd name="T17" fmla="*/ 23 h 40"/>
                <a:gd name="T18" fmla="*/ 29 w 97"/>
                <a:gd name="T19" fmla="*/ 23 h 40"/>
                <a:gd name="T20" fmla="*/ 9 w 97"/>
                <a:gd name="T21" fmla="*/ 29 h 40"/>
                <a:gd name="T22" fmla="*/ 11 w 97"/>
                <a:gd name="T23" fmla="*/ 3 h 40"/>
                <a:gd name="T24" fmla="*/ 46 w 97"/>
                <a:gd name="T25" fmla="*/ 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7" h="40">
                  <a:moveTo>
                    <a:pt x="46" y="4"/>
                  </a:moveTo>
                  <a:cubicBezTo>
                    <a:pt x="49" y="10"/>
                    <a:pt x="55" y="15"/>
                    <a:pt x="61" y="19"/>
                  </a:cubicBezTo>
                  <a:cubicBezTo>
                    <a:pt x="68" y="25"/>
                    <a:pt x="73" y="20"/>
                    <a:pt x="78" y="15"/>
                  </a:cubicBezTo>
                  <a:cubicBezTo>
                    <a:pt x="80" y="13"/>
                    <a:pt x="69" y="0"/>
                    <a:pt x="84" y="7"/>
                  </a:cubicBezTo>
                  <a:cubicBezTo>
                    <a:pt x="91" y="10"/>
                    <a:pt x="97" y="17"/>
                    <a:pt x="93" y="26"/>
                  </a:cubicBezTo>
                  <a:cubicBezTo>
                    <a:pt x="90" y="34"/>
                    <a:pt x="84" y="37"/>
                    <a:pt x="76" y="33"/>
                  </a:cubicBezTo>
                  <a:cubicBezTo>
                    <a:pt x="67" y="28"/>
                    <a:pt x="60" y="26"/>
                    <a:pt x="58" y="40"/>
                  </a:cubicBezTo>
                  <a:cubicBezTo>
                    <a:pt x="55" y="40"/>
                    <a:pt x="53" y="40"/>
                    <a:pt x="50" y="39"/>
                  </a:cubicBezTo>
                  <a:cubicBezTo>
                    <a:pt x="46" y="34"/>
                    <a:pt x="43" y="28"/>
                    <a:pt x="39" y="23"/>
                  </a:cubicBezTo>
                  <a:cubicBezTo>
                    <a:pt x="36" y="19"/>
                    <a:pt x="33" y="16"/>
                    <a:pt x="29" y="23"/>
                  </a:cubicBezTo>
                  <a:cubicBezTo>
                    <a:pt x="25" y="30"/>
                    <a:pt x="15" y="35"/>
                    <a:pt x="9" y="29"/>
                  </a:cubicBezTo>
                  <a:cubicBezTo>
                    <a:pt x="1" y="22"/>
                    <a:pt x="0" y="11"/>
                    <a:pt x="11" y="3"/>
                  </a:cubicBezTo>
                  <a:cubicBezTo>
                    <a:pt x="22" y="3"/>
                    <a:pt x="34" y="0"/>
                    <a:pt x="46" y="4"/>
                  </a:cubicBezTo>
                  <a:close/>
                </a:path>
              </a:pathLst>
            </a:custGeom>
            <a:solidFill>
              <a:srgbClr val="DFE7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 name="Freeform 813">
              <a:extLst>
                <a:ext uri="{FF2B5EF4-FFF2-40B4-BE49-F238E27FC236}">
                  <a16:creationId xmlns:a16="http://schemas.microsoft.com/office/drawing/2014/main" id="{7C209234-8807-418E-B557-6CB401F6DA67}"/>
                </a:ext>
              </a:extLst>
            </p:cNvPr>
            <p:cNvSpPr>
              <a:spLocks/>
            </p:cNvSpPr>
            <p:nvPr/>
          </p:nvSpPr>
          <p:spPr bwMode="auto">
            <a:xfrm>
              <a:off x="370" y="3627"/>
              <a:ext cx="28" cy="19"/>
            </a:xfrm>
            <a:custGeom>
              <a:avLst/>
              <a:gdLst>
                <a:gd name="T0" fmla="*/ 15 w 25"/>
                <a:gd name="T1" fmla="*/ 0 h 17"/>
                <a:gd name="T2" fmla="*/ 20 w 25"/>
                <a:gd name="T3" fmla="*/ 12 h 17"/>
                <a:gd name="T4" fmla="*/ 11 w 25"/>
                <a:gd name="T5" fmla="*/ 15 h 17"/>
                <a:gd name="T6" fmla="*/ 7 w 25"/>
                <a:gd name="T7" fmla="*/ 0 h 17"/>
                <a:gd name="T8" fmla="*/ 15 w 25"/>
                <a:gd name="T9" fmla="*/ 0 h 17"/>
              </a:gdLst>
              <a:ahLst/>
              <a:cxnLst>
                <a:cxn ang="0">
                  <a:pos x="T0" y="T1"/>
                </a:cxn>
                <a:cxn ang="0">
                  <a:pos x="T2" y="T3"/>
                </a:cxn>
                <a:cxn ang="0">
                  <a:pos x="T4" y="T5"/>
                </a:cxn>
                <a:cxn ang="0">
                  <a:pos x="T6" y="T7"/>
                </a:cxn>
                <a:cxn ang="0">
                  <a:pos x="T8" y="T9"/>
                </a:cxn>
              </a:cxnLst>
              <a:rect l="0" t="0" r="r" b="b"/>
              <a:pathLst>
                <a:path w="25" h="17">
                  <a:moveTo>
                    <a:pt x="15" y="0"/>
                  </a:moveTo>
                  <a:cubicBezTo>
                    <a:pt x="17" y="4"/>
                    <a:pt x="25" y="6"/>
                    <a:pt x="20" y="12"/>
                  </a:cubicBezTo>
                  <a:cubicBezTo>
                    <a:pt x="18" y="15"/>
                    <a:pt x="14" y="17"/>
                    <a:pt x="11" y="15"/>
                  </a:cubicBezTo>
                  <a:cubicBezTo>
                    <a:pt x="6" y="11"/>
                    <a:pt x="0" y="7"/>
                    <a:pt x="7" y="0"/>
                  </a:cubicBezTo>
                  <a:cubicBezTo>
                    <a:pt x="10" y="0"/>
                    <a:pt x="12" y="0"/>
                    <a:pt x="15" y="0"/>
                  </a:cubicBezTo>
                  <a:close/>
                </a:path>
              </a:pathLst>
            </a:custGeom>
            <a:solidFill>
              <a:srgbClr val="DFE7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 name="Freeform 814">
              <a:extLst>
                <a:ext uri="{FF2B5EF4-FFF2-40B4-BE49-F238E27FC236}">
                  <a16:creationId xmlns:a16="http://schemas.microsoft.com/office/drawing/2014/main" id="{DFF75485-1349-4E83-896E-CF109B49F04D}"/>
                </a:ext>
              </a:extLst>
            </p:cNvPr>
            <p:cNvSpPr>
              <a:spLocks/>
            </p:cNvSpPr>
            <p:nvPr/>
          </p:nvSpPr>
          <p:spPr bwMode="auto">
            <a:xfrm>
              <a:off x="589" y="2976"/>
              <a:ext cx="211" cy="40"/>
            </a:xfrm>
            <a:custGeom>
              <a:avLst/>
              <a:gdLst>
                <a:gd name="T0" fmla="*/ 184 w 188"/>
                <a:gd name="T1" fmla="*/ 19 h 35"/>
                <a:gd name="T2" fmla="*/ 161 w 188"/>
                <a:gd name="T3" fmla="*/ 27 h 35"/>
                <a:gd name="T4" fmla="*/ 146 w 188"/>
                <a:gd name="T5" fmla="*/ 25 h 35"/>
                <a:gd name="T6" fmla="*/ 90 w 188"/>
                <a:gd name="T7" fmla="*/ 28 h 35"/>
                <a:gd name="T8" fmla="*/ 84 w 188"/>
                <a:gd name="T9" fmla="*/ 27 h 35"/>
                <a:gd name="T10" fmla="*/ 18 w 188"/>
                <a:gd name="T11" fmla="*/ 20 h 35"/>
                <a:gd name="T12" fmla="*/ 0 w 188"/>
                <a:gd name="T13" fmla="*/ 11 h 35"/>
                <a:gd name="T14" fmla="*/ 114 w 188"/>
                <a:gd name="T15" fmla="*/ 1 h 35"/>
                <a:gd name="T16" fmla="*/ 125 w 188"/>
                <a:gd name="T17" fmla="*/ 4 h 35"/>
                <a:gd name="T18" fmla="*/ 172 w 188"/>
                <a:gd name="T19" fmla="*/ 8 h 35"/>
                <a:gd name="T20" fmla="*/ 184 w 188"/>
                <a:gd name="T21" fmla="*/ 19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8" h="35">
                  <a:moveTo>
                    <a:pt x="184" y="19"/>
                  </a:moveTo>
                  <a:cubicBezTo>
                    <a:pt x="179" y="29"/>
                    <a:pt x="173" y="35"/>
                    <a:pt x="161" y="27"/>
                  </a:cubicBezTo>
                  <a:cubicBezTo>
                    <a:pt x="157" y="24"/>
                    <a:pt x="151" y="23"/>
                    <a:pt x="146" y="25"/>
                  </a:cubicBezTo>
                  <a:cubicBezTo>
                    <a:pt x="127" y="29"/>
                    <a:pt x="108" y="21"/>
                    <a:pt x="90" y="28"/>
                  </a:cubicBezTo>
                  <a:cubicBezTo>
                    <a:pt x="88" y="28"/>
                    <a:pt x="85" y="28"/>
                    <a:pt x="84" y="27"/>
                  </a:cubicBezTo>
                  <a:cubicBezTo>
                    <a:pt x="63" y="14"/>
                    <a:pt x="41" y="17"/>
                    <a:pt x="18" y="20"/>
                  </a:cubicBezTo>
                  <a:cubicBezTo>
                    <a:pt x="14" y="21"/>
                    <a:pt x="3" y="20"/>
                    <a:pt x="0" y="11"/>
                  </a:cubicBezTo>
                  <a:cubicBezTo>
                    <a:pt x="37" y="0"/>
                    <a:pt x="76" y="6"/>
                    <a:pt x="114" y="1"/>
                  </a:cubicBezTo>
                  <a:cubicBezTo>
                    <a:pt x="118" y="0"/>
                    <a:pt x="122" y="3"/>
                    <a:pt x="125" y="4"/>
                  </a:cubicBezTo>
                  <a:cubicBezTo>
                    <a:pt x="141" y="8"/>
                    <a:pt x="155" y="16"/>
                    <a:pt x="172" y="8"/>
                  </a:cubicBezTo>
                  <a:cubicBezTo>
                    <a:pt x="180" y="4"/>
                    <a:pt x="188" y="7"/>
                    <a:pt x="184" y="19"/>
                  </a:cubicBezTo>
                  <a:close/>
                </a:path>
              </a:pathLst>
            </a:custGeom>
            <a:solidFill>
              <a:srgbClr val="B3D3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 name="Freeform 815">
              <a:extLst>
                <a:ext uri="{FF2B5EF4-FFF2-40B4-BE49-F238E27FC236}">
                  <a16:creationId xmlns:a16="http://schemas.microsoft.com/office/drawing/2014/main" id="{29D64FEE-4E29-4639-93FA-864E221DEAAF}"/>
                </a:ext>
              </a:extLst>
            </p:cNvPr>
            <p:cNvSpPr>
              <a:spLocks/>
            </p:cNvSpPr>
            <p:nvPr/>
          </p:nvSpPr>
          <p:spPr bwMode="auto">
            <a:xfrm>
              <a:off x="468" y="2975"/>
              <a:ext cx="121" cy="26"/>
            </a:xfrm>
            <a:custGeom>
              <a:avLst/>
              <a:gdLst>
                <a:gd name="T0" fmla="*/ 108 w 108"/>
                <a:gd name="T1" fmla="*/ 12 h 23"/>
                <a:gd name="T2" fmla="*/ 79 w 108"/>
                <a:gd name="T3" fmla="*/ 21 h 23"/>
                <a:gd name="T4" fmla="*/ 70 w 108"/>
                <a:gd name="T5" fmla="*/ 22 h 23"/>
                <a:gd name="T6" fmla="*/ 11 w 108"/>
                <a:gd name="T7" fmla="*/ 15 h 23"/>
                <a:gd name="T8" fmla="*/ 0 w 108"/>
                <a:gd name="T9" fmla="*/ 12 h 23"/>
                <a:gd name="T10" fmla="*/ 3 w 108"/>
                <a:gd name="T11" fmla="*/ 5 h 23"/>
                <a:gd name="T12" fmla="*/ 94 w 108"/>
                <a:gd name="T13" fmla="*/ 4 h 23"/>
                <a:gd name="T14" fmla="*/ 108 w 108"/>
                <a:gd name="T15" fmla="*/ 12 h 2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8" h="23">
                  <a:moveTo>
                    <a:pt x="108" y="12"/>
                  </a:moveTo>
                  <a:cubicBezTo>
                    <a:pt x="98" y="15"/>
                    <a:pt x="89" y="18"/>
                    <a:pt x="79" y="21"/>
                  </a:cubicBezTo>
                  <a:cubicBezTo>
                    <a:pt x="76" y="21"/>
                    <a:pt x="71" y="23"/>
                    <a:pt x="70" y="22"/>
                  </a:cubicBezTo>
                  <a:cubicBezTo>
                    <a:pt x="52" y="3"/>
                    <a:pt x="31" y="12"/>
                    <a:pt x="11" y="15"/>
                  </a:cubicBezTo>
                  <a:cubicBezTo>
                    <a:pt x="8" y="16"/>
                    <a:pt x="4" y="13"/>
                    <a:pt x="0" y="12"/>
                  </a:cubicBezTo>
                  <a:cubicBezTo>
                    <a:pt x="1" y="10"/>
                    <a:pt x="2" y="5"/>
                    <a:pt x="3" y="5"/>
                  </a:cubicBezTo>
                  <a:cubicBezTo>
                    <a:pt x="34" y="7"/>
                    <a:pt x="63" y="0"/>
                    <a:pt x="94" y="4"/>
                  </a:cubicBezTo>
                  <a:cubicBezTo>
                    <a:pt x="100" y="5"/>
                    <a:pt x="105" y="6"/>
                    <a:pt x="108" y="12"/>
                  </a:cubicBezTo>
                  <a:close/>
                </a:path>
              </a:pathLst>
            </a:custGeom>
            <a:solidFill>
              <a:srgbClr val="B3D3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 name="Freeform 816">
              <a:extLst>
                <a:ext uri="{FF2B5EF4-FFF2-40B4-BE49-F238E27FC236}">
                  <a16:creationId xmlns:a16="http://schemas.microsoft.com/office/drawing/2014/main" id="{87461E80-6286-4190-BF38-FB3628662F4E}"/>
                </a:ext>
              </a:extLst>
            </p:cNvPr>
            <p:cNvSpPr>
              <a:spLocks/>
            </p:cNvSpPr>
            <p:nvPr/>
          </p:nvSpPr>
          <p:spPr bwMode="auto">
            <a:xfrm>
              <a:off x="800" y="2983"/>
              <a:ext cx="45" cy="38"/>
            </a:xfrm>
            <a:custGeom>
              <a:avLst/>
              <a:gdLst>
                <a:gd name="T0" fmla="*/ 40 w 40"/>
                <a:gd name="T1" fmla="*/ 9 h 34"/>
                <a:gd name="T2" fmla="*/ 27 w 40"/>
                <a:gd name="T3" fmla="*/ 25 h 34"/>
                <a:gd name="T4" fmla="*/ 16 w 40"/>
                <a:gd name="T5" fmla="*/ 20 h 34"/>
                <a:gd name="T6" fmla="*/ 0 w 40"/>
                <a:gd name="T7" fmla="*/ 13 h 34"/>
                <a:gd name="T8" fmla="*/ 40 w 40"/>
                <a:gd name="T9" fmla="*/ 9 h 34"/>
              </a:gdLst>
              <a:ahLst/>
              <a:cxnLst>
                <a:cxn ang="0">
                  <a:pos x="T0" y="T1"/>
                </a:cxn>
                <a:cxn ang="0">
                  <a:pos x="T2" y="T3"/>
                </a:cxn>
                <a:cxn ang="0">
                  <a:pos x="T4" y="T5"/>
                </a:cxn>
                <a:cxn ang="0">
                  <a:pos x="T6" y="T7"/>
                </a:cxn>
                <a:cxn ang="0">
                  <a:pos x="T8" y="T9"/>
                </a:cxn>
              </a:cxnLst>
              <a:rect l="0" t="0" r="r" b="b"/>
              <a:pathLst>
                <a:path w="40" h="34">
                  <a:moveTo>
                    <a:pt x="40" y="9"/>
                  </a:moveTo>
                  <a:cubicBezTo>
                    <a:pt x="36" y="14"/>
                    <a:pt x="32" y="21"/>
                    <a:pt x="27" y="25"/>
                  </a:cubicBezTo>
                  <a:cubicBezTo>
                    <a:pt x="23" y="28"/>
                    <a:pt x="15" y="34"/>
                    <a:pt x="16" y="20"/>
                  </a:cubicBezTo>
                  <a:cubicBezTo>
                    <a:pt x="17" y="6"/>
                    <a:pt x="3" y="23"/>
                    <a:pt x="0" y="13"/>
                  </a:cubicBezTo>
                  <a:cubicBezTo>
                    <a:pt x="12" y="0"/>
                    <a:pt x="26" y="1"/>
                    <a:pt x="40" y="9"/>
                  </a:cubicBezTo>
                  <a:close/>
                </a:path>
              </a:pathLst>
            </a:custGeom>
            <a:solidFill>
              <a:srgbClr val="B3D3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 name="Freeform 817">
              <a:extLst>
                <a:ext uri="{FF2B5EF4-FFF2-40B4-BE49-F238E27FC236}">
                  <a16:creationId xmlns:a16="http://schemas.microsoft.com/office/drawing/2014/main" id="{F2482732-A86C-4415-9A6D-234948BEB4A8}"/>
                </a:ext>
              </a:extLst>
            </p:cNvPr>
            <p:cNvSpPr>
              <a:spLocks/>
            </p:cNvSpPr>
            <p:nvPr/>
          </p:nvSpPr>
          <p:spPr bwMode="auto">
            <a:xfrm>
              <a:off x="737" y="2621"/>
              <a:ext cx="83" cy="89"/>
            </a:xfrm>
            <a:custGeom>
              <a:avLst/>
              <a:gdLst>
                <a:gd name="T0" fmla="*/ 0 w 74"/>
                <a:gd name="T1" fmla="*/ 55 h 79"/>
                <a:gd name="T2" fmla="*/ 18 w 74"/>
                <a:gd name="T3" fmla="*/ 54 h 79"/>
                <a:gd name="T4" fmla="*/ 32 w 74"/>
                <a:gd name="T5" fmla="*/ 24 h 79"/>
                <a:gd name="T6" fmla="*/ 26 w 74"/>
                <a:gd name="T7" fmla="*/ 1 h 79"/>
                <a:gd name="T8" fmla="*/ 48 w 74"/>
                <a:gd name="T9" fmla="*/ 24 h 79"/>
                <a:gd name="T10" fmla="*/ 74 w 74"/>
                <a:gd name="T11" fmla="*/ 61 h 79"/>
                <a:gd name="T12" fmla="*/ 52 w 74"/>
                <a:gd name="T13" fmla="*/ 79 h 79"/>
                <a:gd name="T14" fmla="*/ 40 w 74"/>
                <a:gd name="T15" fmla="*/ 75 h 79"/>
                <a:gd name="T16" fmla="*/ 0 w 74"/>
                <a:gd name="T17" fmla="*/ 55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4" h="79">
                  <a:moveTo>
                    <a:pt x="0" y="55"/>
                  </a:moveTo>
                  <a:cubicBezTo>
                    <a:pt x="6" y="55"/>
                    <a:pt x="12" y="55"/>
                    <a:pt x="18" y="54"/>
                  </a:cubicBezTo>
                  <a:cubicBezTo>
                    <a:pt x="34" y="49"/>
                    <a:pt x="38" y="39"/>
                    <a:pt x="32" y="24"/>
                  </a:cubicBezTo>
                  <a:cubicBezTo>
                    <a:pt x="29" y="17"/>
                    <a:pt x="25" y="10"/>
                    <a:pt x="26" y="1"/>
                  </a:cubicBezTo>
                  <a:cubicBezTo>
                    <a:pt x="43" y="0"/>
                    <a:pt x="44" y="14"/>
                    <a:pt x="48" y="24"/>
                  </a:cubicBezTo>
                  <a:cubicBezTo>
                    <a:pt x="58" y="48"/>
                    <a:pt x="58" y="48"/>
                    <a:pt x="74" y="61"/>
                  </a:cubicBezTo>
                  <a:cubicBezTo>
                    <a:pt x="70" y="71"/>
                    <a:pt x="55" y="69"/>
                    <a:pt x="52" y="79"/>
                  </a:cubicBezTo>
                  <a:cubicBezTo>
                    <a:pt x="48" y="78"/>
                    <a:pt x="44" y="76"/>
                    <a:pt x="40" y="75"/>
                  </a:cubicBezTo>
                  <a:cubicBezTo>
                    <a:pt x="27" y="68"/>
                    <a:pt x="14" y="62"/>
                    <a:pt x="0" y="55"/>
                  </a:cubicBezTo>
                  <a:close/>
                </a:path>
              </a:pathLst>
            </a:custGeom>
            <a:solidFill>
              <a:srgbClr val="2A3E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 name="Freeform 818">
              <a:extLst>
                <a:ext uri="{FF2B5EF4-FFF2-40B4-BE49-F238E27FC236}">
                  <a16:creationId xmlns:a16="http://schemas.microsoft.com/office/drawing/2014/main" id="{32A5BCA7-C993-491D-80A7-9E865FFE0B42}"/>
                </a:ext>
              </a:extLst>
            </p:cNvPr>
            <p:cNvSpPr>
              <a:spLocks/>
            </p:cNvSpPr>
            <p:nvPr/>
          </p:nvSpPr>
          <p:spPr bwMode="auto">
            <a:xfrm>
              <a:off x="1079" y="740"/>
              <a:ext cx="102" cy="142"/>
            </a:xfrm>
            <a:custGeom>
              <a:avLst/>
              <a:gdLst>
                <a:gd name="T0" fmla="*/ 84 w 91"/>
                <a:gd name="T1" fmla="*/ 127 h 127"/>
                <a:gd name="T2" fmla="*/ 80 w 91"/>
                <a:gd name="T3" fmla="*/ 114 h 127"/>
                <a:gd name="T4" fmla="*/ 0 w 91"/>
                <a:gd name="T5" fmla="*/ 0 h 127"/>
                <a:gd name="T6" fmla="*/ 75 w 91"/>
                <a:gd name="T7" fmla="*/ 80 h 127"/>
                <a:gd name="T8" fmla="*/ 83 w 91"/>
                <a:gd name="T9" fmla="*/ 106 h 127"/>
                <a:gd name="T10" fmla="*/ 84 w 91"/>
                <a:gd name="T11" fmla="*/ 127 h 127"/>
              </a:gdLst>
              <a:ahLst/>
              <a:cxnLst>
                <a:cxn ang="0">
                  <a:pos x="T0" y="T1"/>
                </a:cxn>
                <a:cxn ang="0">
                  <a:pos x="T2" y="T3"/>
                </a:cxn>
                <a:cxn ang="0">
                  <a:pos x="T4" y="T5"/>
                </a:cxn>
                <a:cxn ang="0">
                  <a:pos x="T6" y="T7"/>
                </a:cxn>
                <a:cxn ang="0">
                  <a:pos x="T8" y="T9"/>
                </a:cxn>
                <a:cxn ang="0">
                  <a:pos x="T10" y="T11"/>
                </a:cxn>
              </a:cxnLst>
              <a:rect l="0" t="0" r="r" b="b"/>
              <a:pathLst>
                <a:path w="91" h="127">
                  <a:moveTo>
                    <a:pt x="84" y="127"/>
                  </a:moveTo>
                  <a:cubicBezTo>
                    <a:pt x="84" y="123"/>
                    <a:pt x="85" y="117"/>
                    <a:pt x="80" y="114"/>
                  </a:cubicBezTo>
                  <a:cubicBezTo>
                    <a:pt x="60" y="71"/>
                    <a:pt x="35" y="32"/>
                    <a:pt x="0" y="0"/>
                  </a:cubicBezTo>
                  <a:cubicBezTo>
                    <a:pt x="35" y="17"/>
                    <a:pt x="50" y="53"/>
                    <a:pt x="75" y="80"/>
                  </a:cubicBezTo>
                  <a:cubicBezTo>
                    <a:pt x="72" y="90"/>
                    <a:pt x="76" y="100"/>
                    <a:pt x="83" y="106"/>
                  </a:cubicBezTo>
                  <a:cubicBezTo>
                    <a:pt x="91" y="114"/>
                    <a:pt x="91" y="120"/>
                    <a:pt x="84" y="127"/>
                  </a:cubicBezTo>
                  <a:close/>
                </a:path>
              </a:pathLst>
            </a:custGeom>
            <a:solidFill>
              <a:srgbClr val="6347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 name="Freeform 819">
              <a:extLst>
                <a:ext uri="{FF2B5EF4-FFF2-40B4-BE49-F238E27FC236}">
                  <a16:creationId xmlns:a16="http://schemas.microsoft.com/office/drawing/2014/main" id="{15661C02-13DB-42E9-93B2-7B13CF4EFCDF}"/>
                </a:ext>
              </a:extLst>
            </p:cNvPr>
            <p:cNvSpPr>
              <a:spLocks/>
            </p:cNvSpPr>
            <p:nvPr/>
          </p:nvSpPr>
          <p:spPr bwMode="auto">
            <a:xfrm>
              <a:off x="1015" y="673"/>
              <a:ext cx="27" cy="25"/>
            </a:xfrm>
            <a:custGeom>
              <a:avLst/>
              <a:gdLst>
                <a:gd name="T0" fmla="*/ 24 w 24"/>
                <a:gd name="T1" fmla="*/ 22 h 22"/>
                <a:gd name="T2" fmla="*/ 0 w 24"/>
                <a:gd name="T3" fmla="*/ 0 h 22"/>
                <a:gd name="T4" fmla="*/ 24 w 24"/>
                <a:gd name="T5" fmla="*/ 22 h 22"/>
              </a:gdLst>
              <a:ahLst/>
              <a:cxnLst>
                <a:cxn ang="0">
                  <a:pos x="T0" y="T1"/>
                </a:cxn>
                <a:cxn ang="0">
                  <a:pos x="T2" y="T3"/>
                </a:cxn>
                <a:cxn ang="0">
                  <a:pos x="T4" y="T5"/>
                </a:cxn>
              </a:cxnLst>
              <a:rect l="0" t="0" r="r" b="b"/>
              <a:pathLst>
                <a:path w="24" h="22">
                  <a:moveTo>
                    <a:pt x="24" y="22"/>
                  </a:moveTo>
                  <a:cubicBezTo>
                    <a:pt x="15" y="18"/>
                    <a:pt x="7" y="12"/>
                    <a:pt x="0" y="0"/>
                  </a:cubicBezTo>
                  <a:cubicBezTo>
                    <a:pt x="13" y="5"/>
                    <a:pt x="19" y="13"/>
                    <a:pt x="24" y="22"/>
                  </a:cubicBezTo>
                  <a:close/>
                </a:path>
              </a:pathLst>
            </a:custGeom>
            <a:solidFill>
              <a:srgbClr val="A98D7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 name="Freeform 820">
              <a:extLst>
                <a:ext uri="{FF2B5EF4-FFF2-40B4-BE49-F238E27FC236}">
                  <a16:creationId xmlns:a16="http://schemas.microsoft.com/office/drawing/2014/main" id="{C5BF46B0-52B1-41BB-ADAC-EA951BBB09D2}"/>
                </a:ext>
              </a:extLst>
            </p:cNvPr>
            <p:cNvSpPr>
              <a:spLocks/>
            </p:cNvSpPr>
            <p:nvPr/>
          </p:nvSpPr>
          <p:spPr bwMode="auto">
            <a:xfrm>
              <a:off x="474" y="3254"/>
              <a:ext cx="47" cy="22"/>
            </a:xfrm>
            <a:custGeom>
              <a:avLst/>
              <a:gdLst>
                <a:gd name="T0" fmla="*/ 42 w 42"/>
                <a:gd name="T1" fmla="*/ 20 h 20"/>
                <a:gd name="T2" fmla="*/ 14 w 42"/>
                <a:gd name="T3" fmla="*/ 20 h 20"/>
                <a:gd name="T4" fmla="*/ 7 w 42"/>
                <a:gd name="T5" fmla="*/ 6 h 20"/>
                <a:gd name="T6" fmla="*/ 24 w 42"/>
                <a:gd name="T7" fmla="*/ 12 h 20"/>
                <a:gd name="T8" fmla="*/ 42 w 42"/>
                <a:gd name="T9" fmla="*/ 16 h 20"/>
                <a:gd name="T10" fmla="*/ 42 w 42"/>
                <a:gd name="T11" fmla="*/ 20 h 20"/>
              </a:gdLst>
              <a:ahLst/>
              <a:cxnLst>
                <a:cxn ang="0">
                  <a:pos x="T0" y="T1"/>
                </a:cxn>
                <a:cxn ang="0">
                  <a:pos x="T2" y="T3"/>
                </a:cxn>
                <a:cxn ang="0">
                  <a:pos x="T4" y="T5"/>
                </a:cxn>
                <a:cxn ang="0">
                  <a:pos x="T6" y="T7"/>
                </a:cxn>
                <a:cxn ang="0">
                  <a:pos x="T8" y="T9"/>
                </a:cxn>
                <a:cxn ang="0">
                  <a:pos x="T10" y="T11"/>
                </a:cxn>
              </a:cxnLst>
              <a:rect l="0" t="0" r="r" b="b"/>
              <a:pathLst>
                <a:path w="42" h="20">
                  <a:moveTo>
                    <a:pt x="42" y="20"/>
                  </a:moveTo>
                  <a:cubicBezTo>
                    <a:pt x="33" y="20"/>
                    <a:pt x="23" y="20"/>
                    <a:pt x="14" y="20"/>
                  </a:cubicBezTo>
                  <a:cubicBezTo>
                    <a:pt x="18" y="12"/>
                    <a:pt x="0" y="14"/>
                    <a:pt x="7" y="6"/>
                  </a:cubicBezTo>
                  <a:cubicBezTo>
                    <a:pt x="13" y="0"/>
                    <a:pt x="19" y="7"/>
                    <a:pt x="24" y="12"/>
                  </a:cubicBezTo>
                  <a:cubicBezTo>
                    <a:pt x="29" y="17"/>
                    <a:pt x="36" y="16"/>
                    <a:pt x="42" y="16"/>
                  </a:cubicBezTo>
                  <a:cubicBezTo>
                    <a:pt x="42" y="17"/>
                    <a:pt x="42" y="19"/>
                    <a:pt x="42" y="20"/>
                  </a:cubicBezTo>
                  <a:close/>
                </a:path>
              </a:pathLst>
            </a:custGeom>
            <a:solidFill>
              <a:srgbClr val="90C2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 name="Freeform 821">
              <a:extLst>
                <a:ext uri="{FF2B5EF4-FFF2-40B4-BE49-F238E27FC236}">
                  <a16:creationId xmlns:a16="http://schemas.microsoft.com/office/drawing/2014/main" id="{5F46A521-5FAF-48CF-B9FB-644511083295}"/>
                </a:ext>
              </a:extLst>
            </p:cNvPr>
            <p:cNvSpPr>
              <a:spLocks/>
            </p:cNvSpPr>
            <p:nvPr/>
          </p:nvSpPr>
          <p:spPr bwMode="auto">
            <a:xfrm>
              <a:off x="1896" y="571"/>
              <a:ext cx="115" cy="382"/>
            </a:xfrm>
            <a:custGeom>
              <a:avLst/>
              <a:gdLst>
                <a:gd name="T0" fmla="*/ 5 w 102"/>
                <a:gd name="T1" fmla="*/ 340 h 340"/>
                <a:gd name="T2" fmla="*/ 0 w 102"/>
                <a:gd name="T3" fmla="*/ 340 h 340"/>
                <a:gd name="T4" fmla="*/ 21 w 102"/>
                <a:gd name="T5" fmla="*/ 259 h 340"/>
                <a:gd name="T6" fmla="*/ 94 w 102"/>
                <a:gd name="T7" fmla="*/ 0 h 340"/>
                <a:gd name="T8" fmla="*/ 102 w 102"/>
                <a:gd name="T9" fmla="*/ 0 h 340"/>
                <a:gd name="T10" fmla="*/ 81 w 102"/>
                <a:gd name="T11" fmla="*/ 74 h 340"/>
                <a:gd name="T12" fmla="*/ 81 w 102"/>
                <a:gd name="T13" fmla="*/ 96 h 340"/>
                <a:gd name="T14" fmla="*/ 67 w 102"/>
                <a:gd name="T15" fmla="*/ 102 h 340"/>
                <a:gd name="T16" fmla="*/ 41 w 102"/>
                <a:gd name="T17" fmla="*/ 202 h 340"/>
                <a:gd name="T18" fmla="*/ 20 w 102"/>
                <a:gd name="T19" fmla="*/ 306 h 340"/>
                <a:gd name="T20" fmla="*/ 5 w 102"/>
                <a:gd name="T21" fmla="*/ 340 h 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2" h="340">
                  <a:moveTo>
                    <a:pt x="5" y="340"/>
                  </a:moveTo>
                  <a:cubicBezTo>
                    <a:pt x="3" y="340"/>
                    <a:pt x="2" y="340"/>
                    <a:pt x="0" y="340"/>
                  </a:cubicBezTo>
                  <a:cubicBezTo>
                    <a:pt x="9" y="313"/>
                    <a:pt x="19" y="287"/>
                    <a:pt x="21" y="259"/>
                  </a:cubicBezTo>
                  <a:cubicBezTo>
                    <a:pt x="27" y="168"/>
                    <a:pt x="73" y="88"/>
                    <a:pt x="94" y="0"/>
                  </a:cubicBezTo>
                  <a:cubicBezTo>
                    <a:pt x="96" y="0"/>
                    <a:pt x="99" y="0"/>
                    <a:pt x="102" y="0"/>
                  </a:cubicBezTo>
                  <a:cubicBezTo>
                    <a:pt x="95" y="25"/>
                    <a:pt x="88" y="49"/>
                    <a:pt x="81" y="74"/>
                  </a:cubicBezTo>
                  <a:cubicBezTo>
                    <a:pt x="79" y="81"/>
                    <a:pt x="75" y="89"/>
                    <a:pt x="81" y="96"/>
                  </a:cubicBezTo>
                  <a:cubicBezTo>
                    <a:pt x="75" y="94"/>
                    <a:pt x="69" y="92"/>
                    <a:pt x="67" y="102"/>
                  </a:cubicBezTo>
                  <a:cubicBezTo>
                    <a:pt x="58" y="135"/>
                    <a:pt x="43" y="168"/>
                    <a:pt x="41" y="202"/>
                  </a:cubicBezTo>
                  <a:cubicBezTo>
                    <a:pt x="38" y="238"/>
                    <a:pt x="23" y="270"/>
                    <a:pt x="20" y="306"/>
                  </a:cubicBezTo>
                  <a:cubicBezTo>
                    <a:pt x="19" y="317"/>
                    <a:pt x="10" y="329"/>
                    <a:pt x="5" y="340"/>
                  </a:cubicBezTo>
                  <a:close/>
                </a:path>
              </a:pathLst>
            </a:custGeom>
            <a:solidFill>
              <a:srgbClr val="714E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 name="Freeform 822">
              <a:extLst>
                <a:ext uri="{FF2B5EF4-FFF2-40B4-BE49-F238E27FC236}">
                  <a16:creationId xmlns:a16="http://schemas.microsoft.com/office/drawing/2014/main" id="{35ACCD48-3B4B-406D-A582-7B6154CCC8AF}"/>
                </a:ext>
              </a:extLst>
            </p:cNvPr>
            <p:cNvSpPr>
              <a:spLocks/>
            </p:cNvSpPr>
            <p:nvPr/>
          </p:nvSpPr>
          <p:spPr bwMode="auto">
            <a:xfrm>
              <a:off x="1903" y="730"/>
              <a:ext cx="33" cy="84"/>
            </a:xfrm>
            <a:custGeom>
              <a:avLst/>
              <a:gdLst>
                <a:gd name="T0" fmla="*/ 6 w 30"/>
                <a:gd name="T1" fmla="*/ 75 h 75"/>
                <a:gd name="T2" fmla="*/ 0 w 30"/>
                <a:gd name="T3" fmla="*/ 75 h 75"/>
                <a:gd name="T4" fmla="*/ 24 w 30"/>
                <a:gd name="T5" fmla="*/ 0 h 75"/>
                <a:gd name="T6" fmla="*/ 30 w 30"/>
                <a:gd name="T7" fmla="*/ 2 h 75"/>
                <a:gd name="T8" fmla="*/ 6 w 30"/>
                <a:gd name="T9" fmla="*/ 75 h 75"/>
              </a:gdLst>
              <a:ahLst/>
              <a:cxnLst>
                <a:cxn ang="0">
                  <a:pos x="T0" y="T1"/>
                </a:cxn>
                <a:cxn ang="0">
                  <a:pos x="T2" y="T3"/>
                </a:cxn>
                <a:cxn ang="0">
                  <a:pos x="T4" y="T5"/>
                </a:cxn>
                <a:cxn ang="0">
                  <a:pos x="T6" y="T7"/>
                </a:cxn>
                <a:cxn ang="0">
                  <a:pos x="T8" y="T9"/>
                </a:cxn>
              </a:cxnLst>
              <a:rect l="0" t="0" r="r" b="b"/>
              <a:pathLst>
                <a:path w="30" h="75">
                  <a:moveTo>
                    <a:pt x="6" y="75"/>
                  </a:moveTo>
                  <a:cubicBezTo>
                    <a:pt x="4" y="75"/>
                    <a:pt x="2" y="75"/>
                    <a:pt x="0" y="75"/>
                  </a:cubicBezTo>
                  <a:cubicBezTo>
                    <a:pt x="8" y="50"/>
                    <a:pt x="16" y="25"/>
                    <a:pt x="24" y="0"/>
                  </a:cubicBezTo>
                  <a:cubicBezTo>
                    <a:pt x="26" y="0"/>
                    <a:pt x="28" y="1"/>
                    <a:pt x="30" y="2"/>
                  </a:cubicBezTo>
                  <a:cubicBezTo>
                    <a:pt x="24" y="27"/>
                    <a:pt x="17" y="51"/>
                    <a:pt x="6" y="75"/>
                  </a:cubicBezTo>
                  <a:close/>
                </a:path>
              </a:pathLst>
            </a:custGeom>
            <a:solidFill>
              <a:srgbClr val="774E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 name="Freeform 823">
              <a:extLst>
                <a:ext uri="{FF2B5EF4-FFF2-40B4-BE49-F238E27FC236}">
                  <a16:creationId xmlns:a16="http://schemas.microsoft.com/office/drawing/2014/main" id="{A77C48CC-23C5-44A1-932D-83D83A61B84D}"/>
                </a:ext>
              </a:extLst>
            </p:cNvPr>
            <p:cNvSpPr>
              <a:spLocks/>
            </p:cNvSpPr>
            <p:nvPr/>
          </p:nvSpPr>
          <p:spPr bwMode="auto">
            <a:xfrm>
              <a:off x="1177" y="945"/>
              <a:ext cx="24" cy="36"/>
            </a:xfrm>
            <a:custGeom>
              <a:avLst/>
              <a:gdLst>
                <a:gd name="T0" fmla="*/ 0 w 22"/>
                <a:gd name="T1" fmla="*/ 30 h 32"/>
                <a:gd name="T2" fmla="*/ 22 w 22"/>
                <a:gd name="T3" fmla="*/ 0 h 32"/>
                <a:gd name="T4" fmla="*/ 2 w 22"/>
                <a:gd name="T5" fmla="*/ 32 h 32"/>
                <a:gd name="T6" fmla="*/ 0 w 22"/>
                <a:gd name="T7" fmla="*/ 30 h 32"/>
              </a:gdLst>
              <a:ahLst/>
              <a:cxnLst>
                <a:cxn ang="0">
                  <a:pos x="T0" y="T1"/>
                </a:cxn>
                <a:cxn ang="0">
                  <a:pos x="T2" y="T3"/>
                </a:cxn>
                <a:cxn ang="0">
                  <a:pos x="T4" y="T5"/>
                </a:cxn>
                <a:cxn ang="0">
                  <a:pos x="T6" y="T7"/>
                </a:cxn>
              </a:cxnLst>
              <a:rect l="0" t="0" r="r" b="b"/>
              <a:pathLst>
                <a:path w="22" h="32">
                  <a:moveTo>
                    <a:pt x="0" y="30"/>
                  </a:moveTo>
                  <a:cubicBezTo>
                    <a:pt x="4" y="18"/>
                    <a:pt x="12" y="9"/>
                    <a:pt x="22" y="0"/>
                  </a:cubicBezTo>
                  <a:cubicBezTo>
                    <a:pt x="17" y="12"/>
                    <a:pt x="12" y="24"/>
                    <a:pt x="2" y="32"/>
                  </a:cubicBezTo>
                  <a:cubicBezTo>
                    <a:pt x="1" y="32"/>
                    <a:pt x="0" y="31"/>
                    <a:pt x="0" y="30"/>
                  </a:cubicBezTo>
                  <a:close/>
                </a:path>
              </a:pathLst>
            </a:custGeom>
            <a:solidFill>
              <a:srgbClr val="795B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 name="Freeform 824">
              <a:extLst>
                <a:ext uri="{FF2B5EF4-FFF2-40B4-BE49-F238E27FC236}">
                  <a16:creationId xmlns:a16="http://schemas.microsoft.com/office/drawing/2014/main" id="{8A889DE4-FA83-4FD8-9BB8-A70D9A8AFFF2}"/>
                </a:ext>
              </a:extLst>
            </p:cNvPr>
            <p:cNvSpPr>
              <a:spLocks/>
            </p:cNvSpPr>
            <p:nvPr/>
          </p:nvSpPr>
          <p:spPr bwMode="auto">
            <a:xfrm>
              <a:off x="783" y="684"/>
              <a:ext cx="53" cy="40"/>
            </a:xfrm>
            <a:custGeom>
              <a:avLst/>
              <a:gdLst>
                <a:gd name="T0" fmla="*/ 11 w 47"/>
                <a:gd name="T1" fmla="*/ 0 h 36"/>
                <a:gd name="T2" fmla="*/ 47 w 47"/>
                <a:gd name="T3" fmla="*/ 36 h 36"/>
                <a:gd name="T4" fmla="*/ 4 w 47"/>
                <a:gd name="T5" fmla="*/ 4 h 36"/>
                <a:gd name="T6" fmla="*/ 11 w 47"/>
                <a:gd name="T7" fmla="*/ 0 h 36"/>
              </a:gdLst>
              <a:ahLst/>
              <a:cxnLst>
                <a:cxn ang="0">
                  <a:pos x="T0" y="T1"/>
                </a:cxn>
                <a:cxn ang="0">
                  <a:pos x="T2" y="T3"/>
                </a:cxn>
                <a:cxn ang="0">
                  <a:pos x="T4" y="T5"/>
                </a:cxn>
                <a:cxn ang="0">
                  <a:pos x="T6" y="T7"/>
                </a:cxn>
              </a:cxnLst>
              <a:rect l="0" t="0" r="r" b="b"/>
              <a:pathLst>
                <a:path w="47" h="36">
                  <a:moveTo>
                    <a:pt x="11" y="0"/>
                  </a:moveTo>
                  <a:cubicBezTo>
                    <a:pt x="23" y="12"/>
                    <a:pt x="38" y="21"/>
                    <a:pt x="47" y="36"/>
                  </a:cubicBezTo>
                  <a:cubicBezTo>
                    <a:pt x="30" y="30"/>
                    <a:pt x="20" y="12"/>
                    <a:pt x="4" y="4"/>
                  </a:cubicBezTo>
                  <a:cubicBezTo>
                    <a:pt x="0" y="1"/>
                    <a:pt x="8" y="0"/>
                    <a:pt x="11" y="0"/>
                  </a:cubicBezTo>
                  <a:close/>
                </a:path>
              </a:pathLst>
            </a:custGeom>
            <a:solidFill>
              <a:srgbClr val="5641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 name="Freeform 825">
              <a:extLst>
                <a:ext uri="{FF2B5EF4-FFF2-40B4-BE49-F238E27FC236}">
                  <a16:creationId xmlns:a16="http://schemas.microsoft.com/office/drawing/2014/main" id="{646DAD1A-C2D7-471D-82FE-DA99A50B9913}"/>
                </a:ext>
              </a:extLst>
            </p:cNvPr>
            <p:cNvSpPr>
              <a:spLocks/>
            </p:cNvSpPr>
            <p:nvPr/>
          </p:nvSpPr>
          <p:spPr bwMode="auto">
            <a:xfrm>
              <a:off x="859" y="780"/>
              <a:ext cx="27" cy="27"/>
            </a:xfrm>
            <a:custGeom>
              <a:avLst/>
              <a:gdLst>
                <a:gd name="T0" fmla="*/ 24 w 24"/>
                <a:gd name="T1" fmla="*/ 24 h 24"/>
                <a:gd name="T2" fmla="*/ 0 w 24"/>
                <a:gd name="T3" fmla="*/ 0 h 24"/>
                <a:gd name="T4" fmla="*/ 24 w 24"/>
                <a:gd name="T5" fmla="*/ 24 h 24"/>
              </a:gdLst>
              <a:ahLst/>
              <a:cxnLst>
                <a:cxn ang="0">
                  <a:pos x="T0" y="T1"/>
                </a:cxn>
                <a:cxn ang="0">
                  <a:pos x="T2" y="T3"/>
                </a:cxn>
                <a:cxn ang="0">
                  <a:pos x="T4" y="T5"/>
                </a:cxn>
              </a:cxnLst>
              <a:rect l="0" t="0" r="r" b="b"/>
              <a:pathLst>
                <a:path w="24" h="24">
                  <a:moveTo>
                    <a:pt x="24" y="24"/>
                  </a:moveTo>
                  <a:cubicBezTo>
                    <a:pt x="15" y="17"/>
                    <a:pt x="2" y="14"/>
                    <a:pt x="0" y="0"/>
                  </a:cubicBezTo>
                  <a:cubicBezTo>
                    <a:pt x="9" y="7"/>
                    <a:pt x="21" y="11"/>
                    <a:pt x="24" y="24"/>
                  </a:cubicBezTo>
                  <a:close/>
                </a:path>
              </a:pathLst>
            </a:custGeom>
            <a:solidFill>
              <a:srgbClr val="7652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 name="Freeform 826">
              <a:extLst>
                <a:ext uri="{FF2B5EF4-FFF2-40B4-BE49-F238E27FC236}">
                  <a16:creationId xmlns:a16="http://schemas.microsoft.com/office/drawing/2014/main" id="{2ADCC66C-018E-48A3-8540-DE627D4BD687}"/>
                </a:ext>
              </a:extLst>
            </p:cNvPr>
            <p:cNvSpPr>
              <a:spLocks/>
            </p:cNvSpPr>
            <p:nvPr/>
          </p:nvSpPr>
          <p:spPr bwMode="auto">
            <a:xfrm>
              <a:off x="181" y="3644"/>
              <a:ext cx="31" cy="20"/>
            </a:xfrm>
            <a:custGeom>
              <a:avLst/>
              <a:gdLst>
                <a:gd name="T0" fmla="*/ 26 w 28"/>
                <a:gd name="T1" fmla="*/ 0 h 18"/>
                <a:gd name="T2" fmla="*/ 16 w 28"/>
                <a:gd name="T3" fmla="*/ 17 h 18"/>
                <a:gd name="T4" fmla="*/ 2 w 28"/>
                <a:gd name="T5" fmla="*/ 12 h 18"/>
                <a:gd name="T6" fmla="*/ 9 w 28"/>
                <a:gd name="T7" fmla="*/ 5 h 18"/>
                <a:gd name="T8" fmla="*/ 26 w 28"/>
                <a:gd name="T9" fmla="*/ 0 h 18"/>
              </a:gdLst>
              <a:ahLst/>
              <a:cxnLst>
                <a:cxn ang="0">
                  <a:pos x="T0" y="T1"/>
                </a:cxn>
                <a:cxn ang="0">
                  <a:pos x="T2" y="T3"/>
                </a:cxn>
                <a:cxn ang="0">
                  <a:pos x="T4" y="T5"/>
                </a:cxn>
                <a:cxn ang="0">
                  <a:pos x="T6" y="T7"/>
                </a:cxn>
                <a:cxn ang="0">
                  <a:pos x="T8" y="T9"/>
                </a:cxn>
              </a:cxnLst>
              <a:rect l="0" t="0" r="r" b="b"/>
              <a:pathLst>
                <a:path w="28" h="18">
                  <a:moveTo>
                    <a:pt x="26" y="0"/>
                  </a:moveTo>
                  <a:cubicBezTo>
                    <a:pt x="28" y="9"/>
                    <a:pt x="28" y="17"/>
                    <a:pt x="16" y="17"/>
                  </a:cubicBezTo>
                  <a:cubicBezTo>
                    <a:pt x="11" y="17"/>
                    <a:pt x="4" y="18"/>
                    <a:pt x="2" y="12"/>
                  </a:cubicBezTo>
                  <a:cubicBezTo>
                    <a:pt x="0" y="7"/>
                    <a:pt x="6" y="6"/>
                    <a:pt x="9" y="5"/>
                  </a:cubicBezTo>
                  <a:cubicBezTo>
                    <a:pt x="14" y="4"/>
                    <a:pt x="19" y="2"/>
                    <a:pt x="26" y="0"/>
                  </a:cubicBezTo>
                  <a:close/>
                </a:path>
              </a:pathLst>
            </a:custGeom>
            <a:solidFill>
              <a:srgbClr val="DFE7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 name="Freeform 827">
              <a:extLst>
                <a:ext uri="{FF2B5EF4-FFF2-40B4-BE49-F238E27FC236}">
                  <a16:creationId xmlns:a16="http://schemas.microsoft.com/office/drawing/2014/main" id="{005BEC90-FFB1-4ADC-9D23-EBB2B6E0073A}"/>
                </a:ext>
              </a:extLst>
            </p:cNvPr>
            <p:cNvSpPr>
              <a:spLocks/>
            </p:cNvSpPr>
            <p:nvPr/>
          </p:nvSpPr>
          <p:spPr bwMode="auto">
            <a:xfrm>
              <a:off x="1936" y="518"/>
              <a:ext cx="104" cy="345"/>
            </a:xfrm>
            <a:custGeom>
              <a:avLst/>
              <a:gdLst>
                <a:gd name="T0" fmla="*/ 46 w 92"/>
                <a:gd name="T1" fmla="*/ 171 h 307"/>
                <a:gd name="T2" fmla="*/ 13 w 92"/>
                <a:gd name="T3" fmla="*/ 284 h 307"/>
                <a:gd name="T4" fmla="*/ 0 w 92"/>
                <a:gd name="T5" fmla="*/ 307 h 307"/>
                <a:gd name="T6" fmla="*/ 39 w 92"/>
                <a:gd name="T7" fmla="*/ 170 h 307"/>
                <a:gd name="T8" fmla="*/ 45 w 92"/>
                <a:gd name="T9" fmla="*/ 143 h 307"/>
                <a:gd name="T10" fmla="*/ 86 w 92"/>
                <a:gd name="T11" fmla="*/ 0 h 307"/>
                <a:gd name="T12" fmla="*/ 90 w 92"/>
                <a:gd name="T13" fmla="*/ 19 h 307"/>
                <a:gd name="T14" fmla="*/ 69 w 92"/>
                <a:gd name="T15" fmla="*/ 96 h 307"/>
                <a:gd name="T16" fmla="*/ 65 w 92"/>
                <a:gd name="T17" fmla="*/ 130 h 307"/>
                <a:gd name="T18" fmla="*/ 46 w 92"/>
                <a:gd name="T19" fmla="*/ 171 h 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2" h="307">
                  <a:moveTo>
                    <a:pt x="46" y="171"/>
                  </a:moveTo>
                  <a:cubicBezTo>
                    <a:pt x="35" y="209"/>
                    <a:pt x="24" y="246"/>
                    <a:pt x="13" y="284"/>
                  </a:cubicBezTo>
                  <a:cubicBezTo>
                    <a:pt x="11" y="293"/>
                    <a:pt x="8" y="301"/>
                    <a:pt x="0" y="307"/>
                  </a:cubicBezTo>
                  <a:cubicBezTo>
                    <a:pt x="11" y="260"/>
                    <a:pt x="22" y="214"/>
                    <a:pt x="39" y="170"/>
                  </a:cubicBezTo>
                  <a:cubicBezTo>
                    <a:pt x="42" y="161"/>
                    <a:pt x="46" y="153"/>
                    <a:pt x="45" y="143"/>
                  </a:cubicBezTo>
                  <a:cubicBezTo>
                    <a:pt x="63" y="96"/>
                    <a:pt x="78" y="49"/>
                    <a:pt x="86" y="0"/>
                  </a:cubicBezTo>
                  <a:cubicBezTo>
                    <a:pt x="92" y="5"/>
                    <a:pt x="87" y="13"/>
                    <a:pt x="90" y="19"/>
                  </a:cubicBezTo>
                  <a:cubicBezTo>
                    <a:pt x="86" y="46"/>
                    <a:pt x="81" y="72"/>
                    <a:pt x="69" y="96"/>
                  </a:cubicBezTo>
                  <a:cubicBezTo>
                    <a:pt x="63" y="106"/>
                    <a:pt x="59" y="118"/>
                    <a:pt x="65" y="130"/>
                  </a:cubicBezTo>
                  <a:cubicBezTo>
                    <a:pt x="58" y="144"/>
                    <a:pt x="57" y="160"/>
                    <a:pt x="46" y="171"/>
                  </a:cubicBezTo>
                  <a:close/>
                </a:path>
              </a:pathLst>
            </a:custGeom>
            <a:solidFill>
              <a:srgbClr val="6C4A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 name="Freeform 828">
              <a:extLst>
                <a:ext uri="{FF2B5EF4-FFF2-40B4-BE49-F238E27FC236}">
                  <a16:creationId xmlns:a16="http://schemas.microsoft.com/office/drawing/2014/main" id="{E7D3387E-CD4C-465B-B0CA-838804548EF2}"/>
                </a:ext>
              </a:extLst>
            </p:cNvPr>
            <p:cNvSpPr>
              <a:spLocks/>
            </p:cNvSpPr>
            <p:nvPr/>
          </p:nvSpPr>
          <p:spPr bwMode="auto">
            <a:xfrm>
              <a:off x="1963" y="623"/>
              <a:ext cx="100" cy="251"/>
            </a:xfrm>
            <a:custGeom>
              <a:avLst/>
              <a:gdLst>
                <a:gd name="T0" fmla="*/ 9 w 89"/>
                <a:gd name="T1" fmla="*/ 222 h 224"/>
                <a:gd name="T2" fmla="*/ 2 w 89"/>
                <a:gd name="T3" fmla="*/ 203 h 224"/>
                <a:gd name="T4" fmla="*/ 16 w 89"/>
                <a:gd name="T5" fmla="*/ 162 h 224"/>
                <a:gd name="T6" fmla="*/ 35 w 89"/>
                <a:gd name="T7" fmla="*/ 132 h 224"/>
                <a:gd name="T8" fmla="*/ 73 w 89"/>
                <a:gd name="T9" fmla="*/ 14 h 224"/>
                <a:gd name="T10" fmla="*/ 81 w 89"/>
                <a:gd name="T11" fmla="*/ 1 h 224"/>
                <a:gd name="T12" fmla="*/ 85 w 89"/>
                <a:gd name="T13" fmla="*/ 2 h 224"/>
                <a:gd name="T14" fmla="*/ 89 w 89"/>
                <a:gd name="T15" fmla="*/ 2 h 224"/>
                <a:gd name="T16" fmla="*/ 64 w 89"/>
                <a:gd name="T17" fmla="*/ 67 h 224"/>
                <a:gd name="T18" fmla="*/ 47 w 89"/>
                <a:gd name="T19" fmla="*/ 126 h 224"/>
                <a:gd name="T20" fmla="*/ 19 w 89"/>
                <a:gd name="T21" fmla="*/ 185 h 224"/>
                <a:gd name="T22" fmla="*/ 17 w 89"/>
                <a:gd name="T23" fmla="*/ 205 h 224"/>
                <a:gd name="T24" fmla="*/ 16 w 89"/>
                <a:gd name="T25" fmla="*/ 218 h 224"/>
                <a:gd name="T26" fmla="*/ 14 w 89"/>
                <a:gd name="T27" fmla="*/ 222 h 224"/>
                <a:gd name="T28" fmla="*/ 9 w 89"/>
                <a:gd name="T29" fmla="*/ 222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9" h="224">
                  <a:moveTo>
                    <a:pt x="9" y="222"/>
                  </a:moveTo>
                  <a:cubicBezTo>
                    <a:pt x="6" y="216"/>
                    <a:pt x="7" y="208"/>
                    <a:pt x="2" y="203"/>
                  </a:cubicBezTo>
                  <a:cubicBezTo>
                    <a:pt x="0" y="187"/>
                    <a:pt x="3" y="173"/>
                    <a:pt x="16" y="162"/>
                  </a:cubicBezTo>
                  <a:cubicBezTo>
                    <a:pt x="24" y="157"/>
                    <a:pt x="27" y="154"/>
                    <a:pt x="35" y="132"/>
                  </a:cubicBezTo>
                  <a:cubicBezTo>
                    <a:pt x="48" y="93"/>
                    <a:pt x="61" y="53"/>
                    <a:pt x="73" y="14"/>
                  </a:cubicBezTo>
                  <a:cubicBezTo>
                    <a:pt x="76" y="10"/>
                    <a:pt x="79" y="5"/>
                    <a:pt x="81" y="1"/>
                  </a:cubicBezTo>
                  <a:cubicBezTo>
                    <a:pt x="83" y="0"/>
                    <a:pt x="84" y="0"/>
                    <a:pt x="85" y="2"/>
                  </a:cubicBezTo>
                  <a:cubicBezTo>
                    <a:pt x="86" y="2"/>
                    <a:pt x="88" y="2"/>
                    <a:pt x="89" y="2"/>
                  </a:cubicBezTo>
                  <a:cubicBezTo>
                    <a:pt x="81" y="24"/>
                    <a:pt x="72" y="45"/>
                    <a:pt x="64" y="67"/>
                  </a:cubicBezTo>
                  <a:cubicBezTo>
                    <a:pt x="57" y="86"/>
                    <a:pt x="48" y="105"/>
                    <a:pt x="47" y="126"/>
                  </a:cubicBezTo>
                  <a:cubicBezTo>
                    <a:pt x="46" y="150"/>
                    <a:pt x="25" y="164"/>
                    <a:pt x="19" y="185"/>
                  </a:cubicBezTo>
                  <a:cubicBezTo>
                    <a:pt x="17" y="191"/>
                    <a:pt x="7" y="197"/>
                    <a:pt x="17" y="205"/>
                  </a:cubicBezTo>
                  <a:cubicBezTo>
                    <a:pt x="21" y="209"/>
                    <a:pt x="13" y="213"/>
                    <a:pt x="16" y="218"/>
                  </a:cubicBezTo>
                  <a:cubicBezTo>
                    <a:pt x="15" y="219"/>
                    <a:pt x="15" y="221"/>
                    <a:pt x="14" y="222"/>
                  </a:cubicBezTo>
                  <a:cubicBezTo>
                    <a:pt x="12" y="224"/>
                    <a:pt x="10" y="224"/>
                    <a:pt x="9" y="222"/>
                  </a:cubicBezTo>
                  <a:close/>
                </a:path>
              </a:pathLst>
            </a:custGeom>
            <a:solidFill>
              <a:srgbClr val="7A57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 name="Freeform 829">
              <a:extLst>
                <a:ext uri="{FF2B5EF4-FFF2-40B4-BE49-F238E27FC236}">
                  <a16:creationId xmlns:a16="http://schemas.microsoft.com/office/drawing/2014/main" id="{958F8BAA-1455-4D4C-94D6-9E48FC32B6DE}"/>
                </a:ext>
              </a:extLst>
            </p:cNvPr>
            <p:cNvSpPr>
              <a:spLocks/>
            </p:cNvSpPr>
            <p:nvPr/>
          </p:nvSpPr>
          <p:spPr bwMode="auto">
            <a:xfrm>
              <a:off x="1940" y="648"/>
              <a:ext cx="92" cy="267"/>
            </a:xfrm>
            <a:custGeom>
              <a:avLst/>
              <a:gdLst>
                <a:gd name="T0" fmla="*/ 37 w 82"/>
                <a:gd name="T1" fmla="*/ 140 h 238"/>
                <a:gd name="T2" fmla="*/ 23 w 82"/>
                <a:gd name="T3" fmla="*/ 181 h 238"/>
                <a:gd name="T4" fmla="*/ 0 w 82"/>
                <a:gd name="T5" fmla="*/ 238 h 238"/>
                <a:gd name="T6" fmla="*/ 42 w 82"/>
                <a:gd name="T7" fmla="*/ 89 h 238"/>
                <a:gd name="T8" fmla="*/ 65 w 82"/>
                <a:gd name="T9" fmla="*/ 31 h 238"/>
                <a:gd name="T10" fmla="*/ 77 w 82"/>
                <a:gd name="T11" fmla="*/ 0 h 238"/>
                <a:gd name="T12" fmla="*/ 82 w 82"/>
                <a:gd name="T13" fmla="*/ 2 h 238"/>
                <a:gd name="T14" fmla="*/ 37 w 82"/>
                <a:gd name="T15" fmla="*/ 140 h 23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238">
                  <a:moveTo>
                    <a:pt x="37" y="140"/>
                  </a:moveTo>
                  <a:cubicBezTo>
                    <a:pt x="28" y="152"/>
                    <a:pt x="26" y="167"/>
                    <a:pt x="23" y="181"/>
                  </a:cubicBezTo>
                  <a:cubicBezTo>
                    <a:pt x="19" y="201"/>
                    <a:pt x="5" y="218"/>
                    <a:pt x="0" y="238"/>
                  </a:cubicBezTo>
                  <a:cubicBezTo>
                    <a:pt x="3" y="185"/>
                    <a:pt x="36" y="140"/>
                    <a:pt x="42" y="89"/>
                  </a:cubicBezTo>
                  <a:cubicBezTo>
                    <a:pt x="51" y="70"/>
                    <a:pt x="48" y="47"/>
                    <a:pt x="65" y="31"/>
                  </a:cubicBezTo>
                  <a:cubicBezTo>
                    <a:pt x="69" y="21"/>
                    <a:pt x="73" y="11"/>
                    <a:pt x="77" y="0"/>
                  </a:cubicBezTo>
                  <a:cubicBezTo>
                    <a:pt x="78" y="1"/>
                    <a:pt x="80" y="2"/>
                    <a:pt x="82" y="2"/>
                  </a:cubicBezTo>
                  <a:cubicBezTo>
                    <a:pt x="67" y="48"/>
                    <a:pt x="47" y="92"/>
                    <a:pt x="37" y="140"/>
                  </a:cubicBezTo>
                  <a:close/>
                </a:path>
              </a:pathLst>
            </a:custGeom>
            <a:solidFill>
              <a:srgbClr val="7352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 name="Freeform 830">
              <a:extLst>
                <a:ext uri="{FF2B5EF4-FFF2-40B4-BE49-F238E27FC236}">
                  <a16:creationId xmlns:a16="http://schemas.microsoft.com/office/drawing/2014/main" id="{9FAAFEE3-82F7-4840-8907-3B2D0758924F}"/>
                </a:ext>
              </a:extLst>
            </p:cNvPr>
            <p:cNvSpPr>
              <a:spLocks/>
            </p:cNvSpPr>
            <p:nvPr/>
          </p:nvSpPr>
          <p:spPr bwMode="auto">
            <a:xfrm>
              <a:off x="1983" y="664"/>
              <a:ext cx="30" cy="84"/>
            </a:xfrm>
            <a:custGeom>
              <a:avLst/>
              <a:gdLst>
                <a:gd name="T0" fmla="*/ 27 w 27"/>
                <a:gd name="T1" fmla="*/ 16 h 74"/>
                <a:gd name="T2" fmla="*/ 4 w 27"/>
                <a:gd name="T3" fmla="*/ 74 h 74"/>
                <a:gd name="T4" fmla="*/ 5 w 27"/>
                <a:gd name="T5" fmla="*/ 41 h 74"/>
                <a:gd name="T6" fmla="*/ 24 w 27"/>
                <a:gd name="T7" fmla="*/ 0 h 74"/>
                <a:gd name="T8" fmla="*/ 27 w 27"/>
                <a:gd name="T9" fmla="*/ 16 h 74"/>
              </a:gdLst>
              <a:ahLst/>
              <a:cxnLst>
                <a:cxn ang="0">
                  <a:pos x="T0" y="T1"/>
                </a:cxn>
                <a:cxn ang="0">
                  <a:pos x="T2" y="T3"/>
                </a:cxn>
                <a:cxn ang="0">
                  <a:pos x="T4" y="T5"/>
                </a:cxn>
                <a:cxn ang="0">
                  <a:pos x="T6" y="T7"/>
                </a:cxn>
                <a:cxn ang="0">
                  <a:pos x="T8" y="T9"/>
                </a:cxn>
              </a:cxnLst>
              <a:rect l="0" t="0" r="r" b="b"/>
              <a:pathLst>
                <a:path w="27" h="74">
                  <a:moveTo>
                    <a:pt x="27" y="16"/>
                  </a:moveTo>
                  <a:cubicBezTo>
                    <a:pt x="19" y="35"/>
                    <a:pt x="12" y="55"/>
                    <a:pt x="4" y="74"/>
                  </a:cubicBezTo>
                  <a:cubicBezTo>
                    <a:pt x="0" y="63"/>
                    <a:pt x="14" y="52"/>
                    <a:pt x="5" y="41"/>
                  </a:cubicBezTo>
                  <a:cubicBezTo>
                    <a:pt x="9" y="27"/>
                    <a:pt x="12" y="11"/>
                    <a:pt x="24" y="0"/>
                  </a:cubicBezTo>
                  <a:cubicBezTo>
                    <a:pt x="25" y="6"/>
                    <a:pt x="22" y="12"/>
                    <a:pt x="27" y="16"/>
                  </a:cubicBezTo>
                  <a:close/>
                </a:path>
              </a:pathLst>
            </a:custGeom>
            <a:solidFill>
              <a:srgbClr val="D9B7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 name="Freeform 831">
              <a:extLst>
                <a:ext uri="{FF2B5EF4-FFF2-40B4-BE49-F238E27FC236}">
                  <a16:creationId xmlns:a16="http://schemas.microsoft.com/office/drawing/2014/main" id="{CA620869-9888-44C9-820D-03E2A2478DA0}"/>
                </a:ext>
              </a:extLst>
            </p:cNvPr>
            <p:cNvSpPr>
              <a:spLocks/>
            </p:cNvSpPr>
            <p:nvPr/>
          </p:nvSpPr>
          <p:spPr bwMode="auto">
            <a:xfrm>
              <a:off x="2033" y="503"/>
              <a:ext cx="33" cy="102"/>
            </a:xfrm>
            <a:custGeom>
              <a:avLst/>
              <a:gdLst>
                <a:gd name="T0" fmla="*/ 8 w 29"/>
                <a:gd name="T1" fmla="*/ 53 h 91"/>
                <a:gd name="T2" fmla="*/ 18 w 29"/>
                <a:gd name="T3" fmla="*/ 16 h 91"/>
                <a:gd name="T4" fmla="*/ 29 w 29"/>
                <a:gd name="T5" fmla="*/ 0 h 91"/>
                <a:gd name="T6" fmla="*/ 6 w 29"/>
                <a:gd name="T7" fmla="*/ 91 h 91"/>
                <a:gd name="T8" fmla="*/ 8 w 29"/>
                <a:gd name="T9" fmla="*/ 53 h 91"/>
              </a:gdLst>
              <a:ahLst/>
              <a:cxnLst>
                <a:cxn ang="0">
                  <a:pos x="T0" y="T1"/>
                </a:cxn>
                <a:cxn ang="0">
                  <a:pos x="T2" y="T3"/>
                </a:cxn>
                <a:cxn ang="0">
                  <a:pos x="T4" y="T5"/>
                </a:cxn>
                <a:cxn ang="0">
                  <a:pos x="T6" y="T7"/>
                </a:cxn>
                <a:cxn ang="0">
                  <a:pos x="T8" y="T9"/>
                </a:cxn>
              </a:cxnLst>
              <a:rect l="0" t="0" r="r" b="b"/>
              <a:pathLst>
                <a:path w="29" h="91">
                  <a:moveTo>
                    <a:pt x="8" y="53"/>
                  </a:moveTo>
                  <a:cubicBezTo>
                    <a:pt x="11" y="41"/>
                    <a:pt x="15" y="29"/>
                    <a:pt x="18" y="16"/>
                  </a:cubicBezTo>
                  <a:cubicBezTo>
                    <a:pt x="20" y="11"/>
                    <a:pt x="19" y="4"/>
                    <a:pt x="29" y="0"/>
                  </a:cubicBezTo>
                  <a:cubicBezTo>
                    <a:pt x="22" y="30"/>
                    <a:pt x="15" y="58"/>
                    <a:pt x="6" y="91"/>
                  </a:cubicBezTo>
                  <a:cubicBezTo>
                    <a:pt x="0" y="74"/>
                    <a:pt x="9" y="64"/>
                    <a:pt x="8" y="53"/>
                  </a:cubicBezTo>
                  <a:close/>
                </a:path>
              </a:pathLst>
            </a:custGeom>
            <a:solidFill>
              <a:srgbClr val="835D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 name="Freeform 832">
              <a:extLst>
                <a:ext uri="{FF2B5EF4-FFF2-40B4-BE49-F238E27FC236}">
                  <a16:creationId xmlns:a16="http://schemas.microsoft.com/office/drawing/2014/main" id="{9EEA7914-BA44-4DEA-B47D-89417BE836F1}"/>
                </a:ext>
              </a:extLst>
            </p:cNvPr>
            <p:cNvSpPr>
              <a:spLocks/>
            </p:cNvSpPr>
            <p:nvPr/>
          </p:nvSpPr>
          <p:spPr bwMode="auto">
            <a:xfrm>
              <a:off x="2068" y="467"/>
              <a:ext cx="13" cy="77"/>
            </a:xfrm>
            <a:custGeom>
              <a:avLst/>
              <a:gdLst>
                <a:gd name="T0" fmla="*/ 9 w 12"/>
                <a:gd name="T1" fmla="*/ 45 h 69"/>
                <a:gd name="T2" fmla="*/ 7 w 12"/>
                <a:gd name="T3" fmla="*/ 69 h 69"/>
                <a:gd name="T4" fmla="*/ 6 w 12"/>
                <a:gd name="T5" fmla="*/ 69 h 69"/>
                <a:gd name="T6" fmla="*/ 5 w 12"/>
                <a:gd name="T7" fmla="*/ 69 h 69"/>
                <a:gd name="T8" fmla="*/ 8 w 12"/>
                <a:gd name="T9" fmla="*/ 0 h 69"/>
                <a:gd name="T10" fmla="*/ 8 w 12"/>
                <a:gd name="T11" fmla="*/ 1 h 69"/>
                <a:gd name="T12" fmla="*/ 9 w 12"/>
                <a:gd name="T13" fmla="*/ 45 h 69"/>
              </a:gdLst>
              <a:ahLst/>
              <a:cxnLst>
                <a:cxn ang="0">
                  <a:pos x="T0" y="T1"/>
                </a:cxn>
                <a:cxn ang="0">
                  <a:pos x="T2" y="T3"/>
                </a:cxn>
                <a:cxn ang="0">
                  <a:pos x="T4" y="T5"/>
                </a:cxn>
                <a:cxn ang="0">
                  <a:pos x="T6" y="T7"/>
                </a:cxn>
                <a:cxn ang="0">
                  <a:pos x="T8" y="T9"/>
                </a:cxn>
                <a:cxn ang="0">
                  <a:pos x="T10" y="T11"/>
                </a:cxn>
                <a:cxn ang="0">
                  <a:pos x="T12" y="T13"/>
                </a:cxn>
              </a:cxnLst>
              <a:rect l="0" t="0" r="r" b="b"/>
              <a:pathLst>
                <a:path w="12" h="69">
                  <a:moveTo>
                    <a:pt x="9" y="45"/>
                  </a:moveTo>
                  <a:cubicBezTo>
                    <a:pt x="8" y="53"/>
                    <a:pt x="8" y="61"/>
                    <a:pt x="7" y="69"/>
                  </a:cubicBezTo>
                  <a:cubicBezTo>
                    <a:pt x="7" y="69"/>
                    <a:pt x="6" y="69"/>
                    <a:pt x="6" y="69"/>
                  </a:cubicBezTo>
                  <a:cubicBezTo>
                    <a:pt x="6" y="69"/>
                    <a:pt x="5" y="69"/>
                    <a:pt x="5" y="69"/>
                  </a:cubicBezTo>
                  <a:cubicBezTo>
                    <a:pt x="6" y="46"/>
                    <a:pt x="0" y="23"/>
                    <a:pt x="8" y="0"/>
                  </a:cubicBezTo>
                  <a:cubicBezTo>
                    <a:pt x="8" y="1"/>
                    <a:pt x="8" y="1"/>
                    <a:pt x="8" y="1"/>
                  </a:cubicBezTo>
                  <a:cubicBezTo>
                    <a:pt x="12" y="16"/>
                    <a:pt x="10" y="31"/>
                    <a:pt x="9" y="45"/>
                  </a:cubicBezTo>
                  <a:close/>
                </a:path>
              </a:pathLst>
            </a:custGeom>
            <a:solidFill>
              <a:srgbClr val="5149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 name="Freeform 833">
              <a:extLst>
                <a:ext uri="{FF2B5EF4-FFF2-40B4-BE49-F238E27FC236}">
                  <a16:creationId xmlns:a16="http://schemas.microsoft.com/office/drawing/2014/main" id="{50D23182-032D-43B4-8468-FC85140172DE}"/>
                </a:ext>
              </a:extLst>
            </p:cNvPr>
            <p:cNvSpPr>
              <a:spLocks/>
            </p:cNvSpPr>
            <p:nvPr/>
          </p:nvSpPr>
          <p:spPr bwMode="auto">
            <a:xfrm>
              <a:off x="762" y="769"/>
              <a:ext cx="139" cy="153"/>
            </a:xfrm>
            <a:custGeom>
              <a:avLst/>
              <a:gdLst>
                <a:gd name="T0" fmla="*/ 106 w 124"/>
                <a:gd name="T1" fmla="*/ 88 h 136"/>
                <a:gd name="T2" fmla="*/ 52 w 124"/>
                <a:gd name="T3" fmla="*/ 50 h 136"/>
                <a:gd name="T4" fmla="*/ 124 w 124"/>
                <a:gd name="T5" fmla="*/ 136 h 136"/>
                <a:gd name="T6" fmla="*/ 92 w 124"/>
                <a:gd name="T7" fmla="*/ 115 h 136"/>
                <a:gd name="T8" fmla="*/ 66 w 124"/>
                <a:gd name="T9" fmla="*/ 98 h 136"/>
                <a:gd name="T10" fmla="*/ 62 w 124"/>
                <a:gd name="T11" fmla="*/ 89 h 136"/>
                <a:gd name="T12" fmla="*/ 40 w 124"/>
                <a:gd name="T13" fmla="*/ 54 h 136"/>
                <a:gd name="T14" fmla="*/ 25 w 124"/>
                <a:gd name="T15" fmla="*/ 52 h 136"/>
                <a:gd name="T16" fmla="*/ 15 w 124"/>
                <a:gd name="T17" fmla="*/ 40 h 136"/>
                <a:gd name="T18" fmla="*/ 6 w 124"/>
                <a:gd name="T19" fmla="*/ 27 h 136"/>
                <a:gd name="T20" fmla="*/ 19 w 124"/>
                <a:gd name="T21" fmla="*/ 29 h 136"/>
                <a:gd name="T22" fmla="*/ 12 w 124"/>
                <a:gd name="T23" fmla="*/ 18 h 136"/>
                <a:gd name="T24" fmla="*/ 0 w 124"/>
                <a:gd name="T25" fmla="*/ 0 h 136"/>
                <a:gd name="T26" fmla="*/ 39 w 124"/>
                <a:gd name="T27" fmla="*/ 36 h 136"/>
                <a:gd name="T28" fmla="*/ 55 w 124"/>
                <a:gd name="T29" fmla="*/ 43 h 136"/>
                <a:gd name="T30" fmla="*/ 106 w 124"/>
                <a:gd name="T31" fmla="*/ 88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4" h="136">
                  <a:moveTo>
                    <a:pt x="106" y="88"/>
                  </a:moveTo>
                  <a:cubicBezTo>
                    <a:pt x="86" y="82"/>
                    <a:pt x="75" y="62"/>
                    <a:pt x="52" y="50"/>
                  </a:cubicBezTo>
                  <a:cubicBezTo>
                    <a:pt x="77" y="82"/>
                    <a:pt x="92" y="116"/>
                    <a:pt x="124" y="136"/>
                  </a:cubicBezTo>
                  <a:cubicBezTo>
                    <a:pt x="110" y="135"/>
                    <a:pt x="102" y="124"/>
                    <a:pt x="92" y="115"/>
                  </a:cubicBezTo>
                  <a:cubicBezTo>
                    <a:pt x="84" y="109"/>
                    <a:pt x="77" y="101"/>
                    <a:pt x="66" y="98"/>
                  </a:cubicBezTo>
                  <a:cubicBezTo>
                    <a:pt x="65" y="95"/>
                    <a:pt x="64" y="92"/>
                    <a:pt x="62" y="89"/>
                  </a:cubicBezTo>
                  <a:cubicBezTo>
                    <a:pt x="59" y="75"/>
                    <a:pt x="48" y="65"/>
                    <a:pt x="40" y="54"/>
                  </a:cubicBezTo>
                  <a:cubicBezTo>
                    <a:pt x="35" y="46"/>
                    <a:pt x="29" y="58"/>
                    <a:pt x="25" y="52"/>
                  </a:cubicBezTo>
                  <a:cubicBezTo>
                    <a:pt x="19" y="50"/>
                    <a:pt x="18" y="43"/>
                    <a:pt x="15" y="40"/>
                  </a:cubicBezTo>
                  <a:cubicBezTo>
                    <a:pt x="9" y="37"/>
                    <a:pt x="4" y="35"/>
                    <a:pt x="6" y="27"/>
                  </a:cubicBezTo>
                  <a:cubicBezTo>
                    <a:pt x="11" y="25"/>
                    <a:pt x="14" y="36"/>
                    <a:pt x="19" y="29"/>
                  </a:cubicBezTo>
                  <a:cubicBezTo>
                    <a:pt x="24" y="22"/>
                    <a:pt x="15" y="21"/>
                    <a:pt x="12" y="18"/>
                  </a:cubicBezTo>
                  <a:cubicBezTo>
                    <a:pt x="8" y="12"/>
                    <a:pt x="3" y="7"/>
                    <a:pt x="0" y="0"/>
                  </a:cubicBezTo>
                  <a:cubicBezTo>
                    <a:pt x="12" y="13"/>
                    <a:pt x="32" y="17"/>
                    <a:pt x="39" y="36"/>
                  </a:cubicBezTo>
                  <a:cubicBezTo>
                    <a:pt x="42" y="43"/>
                    <a:pt x="50" y="40"/>
                    <a:pt x="55" y="43"/>
                  </a:cubicBezTo>
                  <a:cubicBezTo>
                    <a:pt x="73" y="56"/>
                    <a:pt x="92" y="69"/>
                    <a:pt x="106" y="88"/>
                  </a:cubicBezTo>
                  <a:close/>
                </a:path>
              </a:pathLst>
            </a:custGeom>
            <a:solidFill>
              <a:srgbClr val="714E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 name="Freeform 834">
              <a:extLst>
                <a:ext uri="{FF2B5EF4-FFF2-40B4-BE49-F238E27FC236}">
                  <a16:creationId xmlns:a16="http://schemas.microsoft.com/office/drawing/2014/main" id="{D1C033C9-1152-4F29-B8F9-4D514E313919}"/>
                </a:ext>
              </a:extLst>
            </p:cNvPr>
            <p:cNvSpPr>
              <a:spLocks/>
            </p:cNvSpPr>
            <p:nvPr/>
          </p:nvSpPr>
          <p:spPr bwMode="auto">
            <a:xfrm>
              <a:off x="877" y="846"/>
              <a:ext cx="122" cy="149"/>
            </a:xfrm>
            <a:custGeom>
              <a:avLst/>
              <a:gdLst>
                <a:gd name="T0" fmla="*/ 13 w 109"/>
                <a:gd name="T1" fmla="*/ 5 h 132"/>
                <a:gd name="T2" fmla="*/ 98 w 109"/>
                <a:gd name="T3" fmla="*/ 112 h 132"/>
                <a:gd name="T4" fmla="*/ 105 w 109"/>
                <a:gd name="T5" fmla="*/ 132 h 132"/>
                <a:gd name="T6" fmla="*/ 73 w 109"/>
                <a:gd name="T7" fmla="*/ 89 h 132"/>
                <a:gd name="T8" fmla="*/ 18 w 109"/>
                <a:gd name="T9" fmla="*/ 35 h 132"/>
                <a:gd name="T10" fmla="*/ 4 w 109"/>
                <a:gd name="T11" fmla="*/ 19 h 132"/>
                <a:gd name="T12" fmla="*/ 7 w 109"/>
                <a:gd name="T13" fmla="*/ 11 h 132"/>
                <a:gd name="T14" fmla="*/ 9 w 109"/>
                <a:gd name="T15" fmla="*/ 0 h 132"/>
                <a:gd name="T16" fmla="*/ 13 w 109"/>
                <a:gd name="T17" fmla="*/ 5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9" h="132">
                  <a:moveTo>
                    <a:pt x="13" y="5"/>
                  </a:moveTo>
                  <a:cubicBezTo>
                    <a:pt x="41" y="41"/>
                    <a:pt x="70" y="76"/>
                    <a:pt x="98" y="112"/>
                  </a:cubicBezTo>
                  <a:cubicBezTo>
                    <a:pt x="102" y="117"/>
                    <a:pt x="109" y="121"/>
                    <a:pt x="105" y="132"/>
                  </a:cubicBezTo>
                  <a:cubicBezTo>
                    <a:pt x="93" y="117"/>
                    <a:pt x="83" y="103"/>
                    <a:pt x="73" y="89"/>
                  </a:cubicBezTo>
                  <a:cubicBezTo>
                    <a:pt x="57" y="68"/>
                    <a:pt x="37" y="52"/>
                    <a:pt x="18" y="35"/>
                  </a:cubicBezTo>
                  <a:cubicBezTo>
                    <a:pt x="13" y="30"/>
                    <a:pt x="5" y="27"/>
                    <a:pt x="4" y="19"/>
                  </a:cubicBezTo>
                  <a:cubicBezTo>
                    <a:pt x="12" y="19"/>
                    <a:pt x="12" y="16"/>
                    <a:pt x="7" y="11"/>
                  </a:cubicBezTo>
                  <a:cubicBezTo>
                    <a:pt x="0" y="5"/>
                    <a:pt x="0" y="1"/>
                    <a:pt x="9" y="0"/>
                  </a:cubicBezTo>
                  <a:cubicBezTo>
                    <a:pt x="11" y="1"/>
                    <a:pt x="12" y="3"/>
                    <a:pt x="13" y="5"/>
                  </a:cubicBezTo>
                  <a:close/>
                </a:path>
              </a:pathLst>
            </a:custGeom>
            <a:solidFill>
              <a:srgbClr val="714E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 name="Freeform 835">
              <a:extLst>
                <a:ext uri="{FF2B5EF4-FFF2-40B4-BE49-F238E27FC236}">
                  <a16:creationId xmlns:a16="http://schemas.microsoft.com/office/drawing/2014/main" id="{CC5BD9DB-5D26-4C23-B907-C4D3AE503800}"/>
                </a:ext>
              </a:extLst>
            </p:cNvPr>
            <p:cNvSpPr>
              <a:spLocks/>
            </p:cNvSpPr>
            <p:nvPr/>
          </p:nvSpPr>
          <p:spPr bwMode="auto">
            <a:xfrm>
              <a:off x="752" y="792"/>
              <a:ext cx="27" cy="22"/>
            </a:xfrm>
            <a:custGeom>
              <a:avLst/>
              <a:gdLst>
                <a:gd name="T0" fmla="*/ 15 w 24"/>
                <a:gd name="T1" fmla="*/ 6 h 19"/>
                <a:gd name="T2" fmla="*/ 24 w 24"/>
                <a:gd name="T3" fmla="*/ 19 h 19"/>
                <a:gd name="T4" fmla="*/ 2 w 24"/>
                <a:gd name="T5" fmla="*/ 2 h 19"/>
                <a:gd name="T6" fmla="*/ 9 w 24"/>
                <a:gd name="T7" fmla="*/ 1 h 19"/>
                <a:gd name="T8" fmla="*/ 15 w 24"/>
                <a:gd name="T9" fmla="*/ 6 h 19"/>
              </a:gdLst>
              <a:ahLst/>
              <a:cxnLst>
                <a:cxn ang="0">
                  <a:pos x="T0" y="T1"/>
                </a:cxn>
                <a:cxn ang="0">
                  <a:pos x="T2" y="T3"/>
                </a:cxn>
                <a:cxn ang="0">
                  <a:pos x="T4" y="T5"/>
                </a:cxn>
                <a:cxn ang="0">
                  <a:pos x="T6" y="T7"/>
                </a:cxn>
                <a:cxn ang="0">
                  <a:pos x="T8" y="T9"/>
                </a:cxn>
              </a:cxnLst>
              <a:rect l="0" t="0" r="r" b="b"/>
              <a:pathLst>
                <a:path w="24" h="19">
                  <a:moveTo>
                    <a:pt x="15" y="6"/>
                  </a:moveTo>
                  <a:cubicBezTo>
                    <a:pt x="18" y="10"/>
                    <a:pt x="21" y="14"/>
                    <a:pt x="24" y="19"/>
                  </a:cubicBezTo>
                  <a:cubicBezTo>
                    <a:pt x="12" y="19"/>
                    <a:pt x="8" y="9"/>
                    <a:pt x="2" y="2"/>
                  </a:cubicBezTo>
                  <a:cubicBezTo>
                    <a:pt x="0" y="0"/>
                    <a:pt x="6" y="1"/>
                    <a:pt x="9" y="1"/>
                  </a:cubicBezTo>
                  <a:cubicBezTo>
                    <a:pt x="11" y="3"/>
                    <a:pt x="13" y="4"/>
                    <a:pt x="15" y="6"/>
                  </a:cubicBezTo>
                  <a:close/>
                </a:path>
              </a:pathLst>
            </a:custGeom>
            <a:solidFill>
              <a:srgbClr val="DCB3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 name="Freeform 836">
              <a:extLst>
                <a:ext uri="{FF2B5EF4-FFF2-40B4-BE49-F238E27FC236}">
                  <a16:creationId xmlns:a16="http://schemas.microsoft.com/office/drawing/2014/main" id="{5DEE9006-54CC-4E68-8998-0826650D2266}"/>
                </a:ext>
              </a:extLst>
            </p:cNvPr>
            <p:cNvSpPr>
              <a:spLocks/>
            </p:cNvSpPr>
            <p:nvPr/>
          </p:nvSpPr>
          <p:spPr bwMode="auto">
            <a:xfrm>
              <a:off x="967" y="800"/>
              <a:ext cx="113" cy="139"/>
            </a:xfrm>
            <a:custGeom>
              <a:avLst/>
              <a:gdLst>
                <a:gd name="T0" fmla="*/ 80 w 101"/>
                <a:gd name="T1" fmla="*/ 88 h 123"/>
                <a:gd name="T2" fmla="*/ 85 w 101"/>
                <a:gd name="T3" fmla="*/ 118 h 123"/>
                <a:gd name="T4" fmla="*/ 66 w 101"/>
                <a:gd name="T5" fmla="*/ 95 h 123"/>
                <a:gd name="T6" fmla="*/ 60 w 101"/>
                <a:gd name="T7" fmla="*/ 83 h 123"/>
                <a:gd name="T8" fmla="*/ 41 w 101"/>
                <a:gd name="T9" fmla="*/ 52 h 123"/>
                <a:gd name="T10" fmla="*/ 0 w 101"/>
                <a:gd name="T11" fmla="*/ 7 h 123"/>
                <a:gd name="T12" fmla="*/ 6 w 101"/>
                <a:gd name="T13" fmla="*/ 4 h 123"/>
                <a:gd name="T14" fmla="*/ 53 w 101"/>
                <a:gd name="T15" fmla="*/ 42 h 123"/>
                <a:gd name="T16" fmla="*/ 80 w 101"/>
                <a:gd name="T17" fmla="*/ 88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1" h="123">
                  <a:moveTo>
                    <a:pt x="80" y="88"/>
                  </a:moveTo>
                  <a:cubicBezTo>
                    <a:pt x="80" y="99"/>
                    <a:pt x="101" y="109"/>
                    <a:pt x="85" y="118"/>
                  </a:cubicBezTo>
                  <a:cubicBezTo>
                    <a:pt x="77" y="123"/>
                    <a:pt x="73" y="103"/>
                    <a:pt x="66" y="95"/>
                  </a:cubicBezTo>
                  <a:cubicBezTo>
                    <a:pt x="63" y="92"/>
                    <a:pt x="60" y="87"/>
                    <a:pt x="60" y="83"/>
                  </a:cubicBezTo>
                  <a:cubicBezTo>
                    <a:pt x="61" y="68"/>
                    <a:pt x="52" y="61"/>
                    <a:pt x="41" y="52"/>
                  </a:cubicBezTo>
                  <a:cubicBezTo>
                    <a:pt x="26" y="39"/>
                    <a:pt x="14" y="22"/>
                    <a:pt x="0" y="7"/>
                  </a:cubicBezTo>
                  <a:cubicBezTo>
                    <a:pt x="1" y="4"/>
                    <a:pt x="1" y="0"/>
                    <a:pt x="6" y="4"/>
                  </a:cubicBezTo>
                  <a:cubicBezTo>
                    <a:pt x="22" y="16"/>
                    <a:pt x="39" y="27"/>
                    <a:pt x="53" y="42"/>
                  </a:cubicBezTo>
                  <a:cubicBezTo>
                    <a:pt x="64" y="55"/>
                    <a:pt x="67" y="75"/>
                    <a:pt x="80" y="88"/>
                  </a:cubicBezTo>
                  <a:close/>
                </a:path>
              </a:pathLst>
            </a:custGeom>
            <a:solidFill>
              <a:srgbClr val="E3CD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 name="Freeform 837">
              <a:extLst>
                <a:ext uri="{FF2B5EF4-FFF2-40B4-BE49-F238E27FC236}">
                  <a16:creationId xmlns:a16="http://schemas.microsoft.com/office/drawing/2014/main" id="{D7C6C914-D49A-4F10-856A-3DABD583F808}"/>
                </a:ext>
              </a:extLst>
            </p:cNvPr>
            <p:cNvSpPr>
              <a:spLocks/>
            </p:cNvSpPr>
            <p:nvPr/>
          </p:nvSpPr>
          <p:spPr bwMode="auto">
            <a:xfrm>
              <a:off x="1780" y="667"/>
              <a:ext cx="32" cy="111"/>
            </a:xfrm>
            <a:custGeom>
              <a:avLst/>
              <a:gdLst>
                <a:gd name="T0" fmla="*/ 28 w 28"/>
                <a:gd name="T1" fmla="*/ 0 h 99"/>
                <a:gd name="T2" fmla="*/ 0 w 28"/>
                <a:gd name="T3" fmla="*/ 99 h 99"/>
                <a:gd name="T4" fmla="*/ 21 w 28"/>
                <a:gd name="T5" fmla="*/ 6 h 99"/>
                <a:gd name="T6" fmla="*/ 28 w 28"/>
                <a:gd name="T7" fmla="*/ 0 h 99"/>
              </a:gdLst>
              <a:ahLst/>
              <a:cxnLst>
                <a:cxn ang="0">
                  <a:pos x="T0" y="T1"/>
                </a:cxn>
                <a:cxn ang="0">
                  <a:pos x="T2" y="T3"/>
                </a:cxn>
                <a:cxn ang="0">
                  <a:pos x="T4" y="T5"/>
                </a:cxn>
                <a:cxn ang="0">
                  <a:pos x="T6" y="T7"/>
                </a:cxn>
              </a:cxnLst>
              <a:rect l="0" t="0" r="r" b="b"/>
              <a:pathLst>
                <a:path w="28" h="99">
                  <a:moveTo>
                    <a:pt x="28" y="0"/>
                  </a:moveTo>
                  <a:cubicBezTo>
                    <a:pt x="23" y="34"/>
                    <a:pt x="19" y="69"/>
                    <a:pt x="0" y="99"/>
                  </a:cubicBezTo>
                  <a:cubicBezTo>
                    <a:pt x="7" y="68"/>
                    <a:pt x="14" y="37"/>
                    <a:pt x="21" y="6"/>
                  </a:cubicBezTo>
                  <a:cubicBezTo>
                    <a:pt x="22" y="3"/>
                    <a:pt x="24" y="0"/>
                    <a:pt x="28" y="0"/>
                  </a:cubicBezTo>
                  <a:close/>
                </a:path>
              </a:pathLst>
            </a:custGeom>
            <a:solidFill>
              <a:srgbClr val="DDC2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 name="Freeform 838">
              <a:extLst>
                <a:ext uri="{FF2B5EF4-FFF2-40B4-BE49-F238E27FC236}">
                  <a16:creationId xmlns:a16="http://schemas.microsoft.com/office/drawing/2014/main" id="{65DB852F-2276-4AD0-A5DD-66B357A8153C}"/>
                </a:ext>
              </a:extLst>
            </p:cNvPr>
            <p:cNvSpPr>
              <a:spLocks/>
            </p:cNvSpPr>
            <p:nvPr/>
          </p:nvSpPr>
          <p:spPr bwMode="auto">
            <a:xfrm>
              <a:off x="790" y="813"/>
              <a:ext cx="48" cy="56"/>
            </a:xfrm>
            <a:custGeom>
              <a:avLst/>
              <a:gdLst>
                <a:gd name="T0" fmla="*/ 0 w 43"/>
                <a:gd name="T1" fmla="*/ 13 h 50"/>
                <a:gd name="T2" fmla="*/ 2 w 43"/>
                <a:gd name="T3" fmla="*/ 0 h 50"/>
                <a:gd name="T4" fmla="*/ 43 w 43"/>
                <a:gd name="T5" fmla="*/ 46 h 50"/>
                <a:gd name="T6" fmla="*/ 37 w 43"/>
                <a:gd name="T7" fmla="*/ 50 h 50"/>
                <a:gd name="T8" fmla="*/ 0 w 43"/>
                <a:gd name="T9" fmla="*/ 13 h 50"/>
              </a:gdLst>
              <a:ahLst/>
              <a:cxnLst>
                <a:cxn ang="0">
                  <a:pos x="T0" y="T1"/>
                </a:cxn>
                <a:cxn ang="0">
                  <a:pos x="T2" y="T3"/>
                </a:cxn>
                <a:cxn ang="0">
                  <a:pos x="T4" y="T5"/>
                </a:cxn>
                <a:cxn ang="0">
                  <a:pos x="T6" y="T7"/>
                </a:cxn>
                <a:cxn ang="0">
                  <a:pos x="T8" y="T9"/>
                </a:cxn>
              </a:cxnLst>
              <a:rect l="0" t="0" r="r" b="b"/>
              <a:pathLst>
                <a:path w="43" h="50">
                  <a:moveTo>
                    <a:pt x="0" y="13"/>
                  </a:moveTo>
                  <a:cubicBezTo>
                    <a:pt x="12" y="14"/>
                    <a:pt x="7" y="7"/>
                    <a:pt x="2" y="0"/>
                  </a:cubicBezTo>
                  <a:cubicBezTo>
                    <a:pt x="23" y="12"/>
                    <a:pt x="32" y="30"/>
                    <a:pt x="43" y="46"/>
                  </a:cubicBezTo>
                  <a:cubicBezTo>
                    <a:pt x="43" y="46"/>
                    <a:pt x="39" y="48"/>
                    <a:pt x="37" y="50"/>
                  </a:cubicBezTo>
                  <a:cubicBezTo>
                    <a:pt x="23" y="39"/>
                    <a:pt x="10" y="27"/>
                    <a:pt x="0" y="13"/>
                  </a:cubicBezTo>
                  <a:close/>
                </a:path>
              </a:pathLst>
            </a:custGeom>
            <a:solidFill>
              <a:srgbClr val="EBD1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 name="Freeform 839">
              <a:extLst>
                <a:ext uri="{FF2B5EF4-FFF2-40B4-BE49-F238E27FC236}">
                  <a16:creationId xmlns:a16="http://schemas.microsoft.com/office/drawing/2014/main" id="{249D7021-F015-4930-83BF-7C8FB3ACE661}"/>
                </a:ext>
              </a:extLst>
            </p:cNvPr>
            <p:cNvSpPr>
              <a:spLocks/>
            </p:cNvSpPr>
            <p:nvPr/>
          </p:nvSpPr>
          <p:spPr bwMode="auto">
            <a:xfrm>
              <a:off x="2054" y="564"/>
              <a:ext cx="16" cy="61"/>
            </a:xfrm>
            <a:custGeom>
              <a:avLst/>
              <a:gdLst>
                <a:gd name="T0" fmla="*/ 4 w 14"/>
                <a:gd name="T1" fmla="*/ 54 h 54"/>
                <a:gd name="T2" fmla="*/ 0 w 14"/>
                <a:gd name="T3" fmla="*/ 53 h 54"/>
                <a:gd name="T4" fmla="*/ 12 w 14"/>
                <a:gd name="T5" fmla="*/ 0 h 54"/>
                <a:gd name="T6" fmla="*/ 4 w 14"/>
                <a:gd name="T7" fmla="*/ 54 h 54"/>
              </a:gdLst>
              <a:ahLst/>
              <a:cxnLst>
                <a:cxn ang="0">
                  <a:pos x="T0" y="T1"/>
                </a:cxn>
                <a:cxn ang="0">
                  <a:pos x="T2" y="T3"/>
                </a:cxn>
                <a:cxn ang="0">
                  <a:pos x="T4" y="T5"/>
                </a:cxn>
                <a:cxn ang="0">
                  <a:pos x="T6" y="T7"/>
                </a:cxn>
              </a:cxnLst>
              <a:rect l="0" t="0" r="r" b="b"/>
              <a:pathLst>
                <a:path w="14" h="54">
                  <a:moveTo>
                    <a:pt x="4" y="54"/>
                  </a:moveTo>
                  <a:cubicBezTo>
                    <a:pt x="2" y="54"/>
                    <a:pt x="1" y="54"/>
                    <a:pt x="0" y="53"/>
                  </a:cubicBezTo>
                  <a:cubicBezTo>
                    <a:pt x="4" y="36"/>
                    <a:pt x="8" y="18"/>
                    <a:pt x="12" y="0"/>
                  </a:cubicBezTo>
                  <a:cubicBezTo>
                    <a:pt x="14" y="19"/>
                    <a:pt x="11" y="37"/>
                    <a:pt x="4" y="54"/>
                  </a:cubicBezTo>
                  <a:close/>
                </a:path>
              </a:pathLst>
            </a:custGeom>
            <a:solidFill>
              <a:srgbClr val="EBCDB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 name="Freeform 840">
              <a:extLst>
                <a:ext uri="{FF2B5EF4-FFF2-40B4-BE49-F238E27FC236}">
                  <a16:creationId xmlns:a16="http://schemas.microsoft.com/office/drawing/2014/main" id="{85C192F9-6548-4E9A-8A38-C0531C70A5AF}"/>
                </a:ext>
              </a:extLst>
            </p:cNvPr>
            <p:cNvSpPr>
              <a:spLocks/>
            </p:cNvSpPr>
            <p:nvPr/>
          </p:nvSpPr>
          <p:spPr bwMode="auto">
            <a:xfrm>
              <a:off x="2077" y="468"/>
              <a:ext cx="8" cy="49"/>
            </a:xfrm>
            <a:custGeom>
              <a:avLst/>
              <a:gdLst>
                <a:gd name="T0" fmla="*/ 1 w 7"/>
                <a:gd name="T1" fmla="*/ 44 h 44"/>
                <a:gd name="T2" fmla="*/ 0 w 7"/>
                <a:gd name="T3" fmla="*/ 0 h 44"/>
                <a:gd name="T4" fmla="*/ 1 w 7"/>
                <a:gd name="T5" fmla="*/ 44 h 44"/>
              </a:gdLst>
              <a:ahLst/>
              <a:cxnLst>
                <a:cxn ang="0">
                  <a:pos x="T0" y="T1"/>
                </a:cxn>
                <a:cxn ang="0">
                  <a:pos x="T2" y="T3"/>
                </a:cxn>
                <a:cxn ang="0">
                  <a:pos x="T4" y="T5"/>
                </a:cxn>
              </a:cxnLst>
              <a:rect l="0" t="0" r="r" b="b"/>
              <a:pathLst>
                <a:path w="7" h="44">
                  <a:moveTo>
                    <a:pt x="1" y="44"/>
                  </a:moveTo>
                  <a:cubicBezTo>
                    <a:pt x="0" y="30"/>
                    <a:pt x="0" y="15"/>
                    <a:pt x="0" y="0"/>
                  </a:cubicBezTo>
                  <a:cubicBezTo>
                    <a:pt x="7" y="15"/>
                    <a:pt x="4" y="30"/>
                    <a:pt x="1" y="44"/>
                  </a:cubicBezTo>
                  <a:close/>
                </a:path>
              </a:pathLst>
            </a:custGeom>
            <a:solidFill>
              <a:srgbClr val="9B969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 name="Freeform 841">
              <a:extLst>
                <a:ext uri="{FF2B5EF4-FFF2-40B4-BE49-F238E27FC236}">
                  <a16:creationId xmlns:a16="http://schemas.microsoft.com/office/drawing/2014/main" id="{C110A817-D56E-461D-A6C7-669FBFE79E9A}"/>
                </a:ext>
              </a:extLst>
            </p:cNvPr>
            <p:cNvSpPr>
              <a:spLocks/>
            </p:cNvSpPr>
            <p:nvPr/>
          </p:nvSpPr>
          <p:spPr bwMode="auto">
            <a:xfrm>
              <a:off x="1442" y="1400"/>
              <a:ext cx="166" cy="109"/>
            </a:xfrm>
            <a:custGeom>
              <a:avLst/>
              <a:gdLst>
                <a:gd name="T0" fmla="*/ 9 w 148"/>
                <a:gd name="T1" fmla="*/ 29 h 97"/>
                <a:gd name="T2" fmla="*/ 35 w 148"/>
                <a:gd name="T3" fmla="*/ 3 h 97"/>
                <a:gd name="T4" fmla="*/ 104 w 148"/>
                <a:gd name="T5" fmla="*/ 6 h 97"/>
                <a:gd name="T6" fmla="*/ 135 w 148"/>
                <a:gd name="T7" fmla="*/ 71 h 97"/>
                <a:gd name="T8" fmla="*/ 118 w 148"/>
                <a:gd name="T9" fmla="*/ 80 h 97"/>
                <a:gd name="T10" fmla="*/ 105 w 148"/>
                <a:gd name="T11" fmla="*/ 65 h 97"/>
                <a:gd name="T12" fmla="*/ 101 w 148"/>
                <a:gd name="T13" fmla="*/ 39 h 97"/>
                <a:gd name="T14" fmla="*/ 94 w 148"/>
                <a:gd name="T15" fmla="*/ 68 h 97"/>
                <a:gd name="T16" fmla="*/ 74 w 148"/>
                <a:gd name="T17" fmla="*/ 95 h 97"/>
                <a:gd name="T18" fmla="*/ 64 w 148"/>
                <a:gd name="T19" fmla="*/ 95 h 97"/>
                <a:gd name="T20" fmla="*/ 54 w 148"/>
                <a:gd name="T21" fmla="*/ 85 h 97"/>
                <a:gd name="T22" fmla="*/ 55 w 148"/>
                <a:gd name="T23" fmla="*/ 47 h 97"/>
                <a:gd name="T24" fmla="*/ 50 w 148"/>
                <a:gd name="T25" fmla="*/ 38 h 97"/>
                <a:gd name="T26" fmla="*/ 45 w 148"/>
                <a:gd name="T27" fmla="*/ 45 h 97"/>
                <a:gd name="T28" fmla="*/ 41 w 148"/>
                <a:gd name="T29" fmla="*/ 65 h 97"/>
                <a:gd name="T30" fmla="*/ 9 w 148"/>
                <a:gd name="T31" fmla="*/ 73 h 97"/>
                <a:gd name="T32" fmla="*/ 18 w 148"/>
                <a:gd name="T33" fmla="*/ 63 h 97"/>
                <a:gd name="T34" fmla="*/ 27 w 148"/>
                <a:gd name="T35" fmla="*/ 51 h 97"/>
                <a:gd name="T36" fmla="*/ 15 w 148"/>
                <a:gd name="T37" fmla="*/ 45 h 97"/>
                <a:gd name="T38" fmla="*/ 9 w 148"/>
                <a:gd name="T39" fmla="*/ 29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48" h="97">
                  <a:moveTo>
                    <a:pt x="9" y="29"/>
                  </a:moveTo>
                  <a:cubicBezTo>
                    <a:pt x="10" y="13"/>
                    <a:pt x="20" y="5"/>
                    <a:pt x="35" y="3"/>
                  </a:cubicBezTo>
                  <a:cubicBezTo>
                    <a:pt x="59" y="0"/>
                    <a:pt x="82" y="2"/>
                    <a:pt x="104" y="6"/>
                  </a:cubicBezTo>
                  <a:cubicBezTo>
                    <a:pt x="131" y="10"/>
                    <a:pt x="148" y="48"/>
                    <a:pt x="135" y="71"/>
                  </a:cubicBezTo>
                  <a:cubicBezTo>
                    <a:pt x="132" y="77"/>
                    <a:pt x="126" y="81"/>
                    <a:pt x="118" y="80"/>
                  </a:cubicBezTo>
                  <a:cubicBezTo>
                    <a:pt x="111" y="78"/>
                    <a:pt x="106" y="75"/>
                    <a:pt x="105" y="65"/>
                  </a:cubicBezTo>
                  <a:cubicBezTo>
                    <a:pt x="103" y="56"/>
                    <a:pt x="108" y="38"/>
                    <a:pt x="101" y="39"/>
                  </a:cubicBezTo>
                  <a:cubicBezTo>
                    <a:pt x="87" y="42"/>
                    <a:pt x="98" y="58"/>
                    <a:pt x="94" y="68"/>
                  </a:cubicBezTo>
                  <a:cubicBezTo>
                    <a:pt x="90" y="79"/>
                    <a:pt x="96" y="96"/>
                    <a:pt x="74" y="95"/>
                  </a:cubicBezTo>
                  <a:cubicBezTo>
                    <a:pt x="71" y="97"/>
                    <a:pt x="67" y="96"/>
                    <a:pt x="64" y="95"/>
                  </a:cubicBezTo>
                  <a:cubicBezTo>
                    <a:pt x="55" y="97"/>
                    <a:pt x="54" y="93"/>
                    <a:pt x="54" y="85"/>
                  </a:cubicBezTo>
                  <a:cubicBezTo>
                    <a:pt x="55" y="72"/>
                    <a:pt x="55" y="60"/>
                    <a:pt x="55" y="47"/>
                  </a:cubicBezTo>
                  <a:cubicBezTo>
                    <a:pt x="55" y="43"/>
                    <a:pt x="56" y="38"/>
                    <a:pt x="50" y="38"/>
                  </a:cubicBezTo>
                  <a:cubicBezTo>
                    <a:pt x="47" y="38"/>
                    <a:pt x="45" y="42"/>
                    <a:pt x="45" y="45"/>
                  </a:cubicBezTo>
                  <a:cubicBezTo>
                    <a:pt x="43" y="52"/>
                    <a:pt x="43" y="58"/>
                    <a:pt x="41" y="65"/>
                  </a:cubicBezTo>
                  <a:cubicBezTo>
                    <a:pt x="36" y="82"/>
                    <a:pt x="24" y="85"/>
                    <a:pt x="9" y="73"/>
                  </a:cubicBezTo>
                  <a:cubicBezTo>
                    <a:pt x="4" y="63"/>
                    <a:pt x="13" y="64"/>
                    <a:pt x="18" y="63"/>
                  </a:cubicBezTo>
                  <a:cubicBezTo>
                    <a:pt x="25" y="61"/>
                    <a:pt x="29" y="58"/>
                    <a:pt x="27" y="51"/>
                  </a:cubicBezTo>
                  <a:cubicBezTo>
                    <a:pt x="26" y="45"/>
                    <a:pt x="22" y="44"/>
                    <a:pt x="15" y="45"/>
                  </a:cubicBezTo>
                  <a:cubicBezTo>
                    <a:pt x="0" y="46"/>
                    <a:pt x="9" y="35"/>
                    <a:pt x="9" y="29"/>
                  </a:cubicBezTo>
                  <a:close/>
                </a:path>
              </a:pathLst>
            </a:custGeom>
            <a:solidFill>
              <a:srgbClr val="0C0B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 name="Freeform 842">
              <a:extLst>
                <a:ext uri="{FF2B5EF4-FFF2-40B4-BE49-F238E27FC236}">
                  <a16:creationId xmlns:a16="http://schemas.microsoft.com/office/drawing/2014/main" id="{15B40387-8951-4F45-9F5B-6F76EF63FEC8}"/>
                </a:ext>
              </a:extLst>
            </p:cNvPr>
            <p:cNvSpPr>
              <a:spLocks/>
            </p:cNvSpPr>
            <p:nvPr/>
          </p:nvSpPr>
          <p:spPr bwMode="auto">
            <a:xfrm>
              <a:off x="1408" y="1507"/>
              <a:ext cx="185" cy="84"/>
            </a:xfrm>
            <a:custGeom>
              <a:avLst/>
              <a:gdLst>
                <a:gd name="T0" fmla="*/ 94 w 164"/>
                <a:gd name="T1" fmla="*/ 0 h 75"/>
                <a:gd name="T2" fmla="*/ 104 w 164"/>
                <a:gd name="T3" fmla="*/ 0 h 75"/>
                <a:gd name="T4" fmla="*/ 99 w 164"/>
                <a:gd name="T5" fmla="*/ 47 h 75"/>
                <a:gd name="T6" fmla="*/ 120 w 164"/>
                <a:gd name="T7" fmla="*/ 65 h 75"/>
                <a:gd name="T8" fmla="*/ 163 w 164"/>
                <a:gd name="T9" fmla="*/ 46 h 75"/>
                <a:gd name="T10" fmla="*/ 146 w 164"/>
                <a:gd name="T11" fmla="*/ 70 h 75"/>
                <a:gd name="T12" fmla="*/ 20 w 164"/>
                <a:gd name="T13" fmla="*/ 58 h 75"/>
                <a:gd name="T14" fmla="*/ 0 w 164"/>
                <a:gd name="T15" fmla="*/ 31 h 75"/>
                <a:gd name="T16" fmla="*/ 80 w 164"/>
                <a:gd name="T17" fmla="*/ 62 h 75"/>
                <a:gd name="T18" fmla="*/ 94 w 164"/>
                <a:gd name="T19" fmla="*/ 49 h 75"/>
                <a:gd name="T20" fmla="*/ 94 w 164"/>
                <a:gd name="T21" fmla="*/ 0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4" h="75">
                  <a:moveTo>
                    <a:pt x="94" y="0"/>
                  </a:moveTo>
                  <a:cubicBezTo>
                    <a:pt x="97" y="0"/>
                    <a:pt x="101" y="0"/>
                    <a:pt x="104" y="0"/>
                  </a:cubicBezTo>
                  <a:cubicBezTo>
                    <a:pt x="100" y="15"/>
                    <a:pt x="101" y="32"/>
                    <a:pt x="99" y="47"/>
                  </a:cubicBezTo>
                  <a:cubicBezTo>
                    <a:pt x="97" y="65"/>
                    <a:pt x="105" y="67"/>
                    <a:pt x="120" y="65"/>
                  </a:cubicBezTo>
                  <a:cubicBezTo>
                    <a:pt x="136" y="63"/>
                    <a:pt x="153" y="65"/>
                    <a:pt x="163" y="46"/>
                  </a:cubicBezTo>
                  <a:cubicBezTo>
                    <a:pt x="164" y="59"/>
                    <a:pt x="161" y="68"/>
                    <a:pt x="146" y="70"/>
                  </a:cubicBezTo>
                  <a:cubicBezTo>
                    <a:pt x="103" y="75"/>
                    <a:pt x="62" y="68"/>
                    <a:pt x="20" y="58"/>
                  </a:cubicBezTo>
                  <a:cubicBezTo>
                    <a:pt x="11" y="55"/>
                    <a:pt x="4" y="47"/>
                    <a:pt x="0" y="31"/>
                  </a:cubicBezTo>
                  <a:cubicBezTo>
                    <a:pt x="22" y="62"/>
                    <a:pt x="53" y="56"/>
                    <a:pt x="80" y="62"/>
                  </a:cubicBezTo>
                  <a:cubicBezTo>
                    <a:pt x="91" y="65"/>
                    <a:pt x="95" y="60"/>
                    <a:pt x="94" y="49"/>
                  </a:cubicBezTo>
                  <a:cubicBezTo>
                    <a:pt x="93" y="32"/>
                    <a:pt x="101" y="16"/>
                    <a:pt x="94" y="0"/>
                  </a:cubicBezTo>
                  <a:close/>
                </a:path>
              </a:pathLst>
            </a:custGeom>
            <a:solidFill>
              <a:srgbClr val="443E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 name="Freeform 843">
              <a:extLst>
                <a:ext uri="{FF2B5EF4-FFF2-40B4-BE49-F238E27FC236}">
                  <a16:creationId xmlns:a16="http://schemas.microsoft.com/office/drawing/2014/main" id="{A34298D1-1A53-4730-A7D4-99CD6505806C}"/>
                </a:ext>
              </a:extLst>
            </p:cNvPr>
            <p:cNvSpPr>
              <a:spLocks/>
            </p:cNvSpPr>
            <p:nvPr/>
          </p:nvSpPr>
          <p:spPr bwMode="auto">
            <a:xfrm>
              <a:off x="1442" y="1433"/>
              <a:ext cx="43" cy="49"/>
            </a:xfrm>
            <a:custGeom>
              <a:avLst/>
              <a:gdLst>
                <a:gd name="T0" fmla="*/ 9 w 38"/>
                <a:gd name="T1" fmla="*/ 0 h 44"/>
                <a:gd name="T2" fmla="*/ 20 w 38"/>
                <a:gd name="T3" fmla="*/ 9 h 44"/>
                <a:gd name="T4" fmla="*/ 36 w 38"/>
                <a:gd name="T5" fmla="*/ 18 h 44"/>
                <a:gd name="T6" fmla="*/ 23 w 38"/>
                <a:gd name="T7" fmla="*/ 39 h 44"/>
                <a:gd name="T8" fmla="*/ 9 w 38"/>
                <a:gd name="T9" fmla="*/ 44 h 44"/>
                <a:gd name="T10" fmla="*/ 9 w 38"/>
                <a:gd name="T11" fmla="*/ 0 h 44"/>
              </a:gdLst>
              <a:ahLst/>
              <a:cxnLst>
                <a:cxn ang="0">
                  <a:pos x="T0" y="T1"/>
                </a:cxn>
                <a:cxn ang="0">
                  <a:pos x="T2" y="T3"/>
                </a:cxn>
                <a:cxn ang="0">
                  <a:pos x="T4" y="T5"/>
                </a:cxn>
                <a:cxn ang="0">
                  <a:pos x="T6" y="T7"/>
                </a:cxn>
                <a:cxn ang="0">
                  <a:pos x="T8" y="T9"/>
                </a:cxn>
                <a:cxn ang="0">
                  <a:pos x="T10" y="T11"/>
                </a:cxn>
              </a:cxnLst>
              <a:rect l="0" t="0" r="r" b="b"/>
              <a:pathLst>
                <a:path w="38" h="44">
                  <a:moveTo>
                    <a:pt x="9" y="0"/>
                  </a:moveTo>
                  <a:cubicBezTo>
                    <a:pt x="11" y="5"/>
                    <a:pt x="5" y="19"/>
                    <a:pt x="20" y="9"/>
                  </a:cubicBezTo>
                  <a:cubicBezTo>
                    <a:pt x="22" y="7"/>
                    <a:pt x="30" y="15"/>
                    <a:pt x="36" y="18"/>
                  </a:cubicBezTo>
                  <a:cubicBezTo>
                    <a:pt x="29" y="23"/>
                    <a:pt x="38" y="37"/>
                    <a:pt x="23" y="39"/>
                  </a:cubicBezTo>
                  <a:cubicBezTo>
                    <a:pt x="19" y="39"/>
                    <a:pt x="11" y="35"/>
                    <a:pt x="9" y="44"/>
                  </a:cubicBezTo>
                  <a:cubicBezTo>
                    <a:pt x="0" y="30"/>
                    <a:pt x="4" y="15"/>
                    <a:pt x="9" y="0"/>
                  </a:cubicBezTo>
                  <a:close/>
                </a:path>
              </a:pathLst>
            </a:custGeom>
            <a:solidFill>
              <a:srgbClr val="2522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 name="Freeform 844">
              <a:extLst>
                <a:ext uri="{FF2B5EF4-FFF2-40B4-BE49-F238E27FC236}">
                  <a16:creationId xmlns:a16="http://schemas.microsoft.com/office/drawing/2014/main" id="{697E6B5A-2F03-407A-839E-797B750A0FF1}"/>
                </a:ext>
              </a:extLst>
            </p:cNvPr>
            <p:cNvSpPr>
              <a:spLocks/>
            </p:cNvSpPr>
            <p:nvPr/>
          </p:nvSpPr>
          <p:spPr bwMode="auto">
            <a:xfrm>
              <a:off x="1522" y="1214"/>
              <a:ext cx="37" cy="93"/>
            </a:xfrm>
            <a:custGeom>
              <a:avLst/>
              <a:gdLst>
                <a:gd name="T0" fmla="*/ 10 w 33"/>
                <a:gd name="T1" fmla="*/ 0 h 83"/>
                <a:gd name="T2" fmla="*/ 19 w 33"/>
                <a:gd name="T3" fmla="*/ 1 h 83"/>
                <a:gd name="T4" fmla="*/ 26 w 33"/>
                <a:gd name="T5" fmla="*/ 54 h 83"/>
                <a:gd name="T6" fmla="*/ 31 w 33"/>
                <a:gd name="T7" fmla="*/ 83 h 83"/>
                <a:gd name="T8" fmla="*/ 10 w 33"/>
                <a:gd name="T9" fmla="*/ 0 h 83"/>
              </a:gdLst>
              <a:ahLst/>
              <a:cxnLst>
                <a:cxn ang="0">
                  <a:pos x="T0" y="T1"/>
                </a:cxn>
                <a:cxn ang="0">
                  <a:pos x="T2" y="T3"/>
                </a:cxn>
                <a:cxn ang="0">
                  <a:pos x="T4" y="T5"/>
                </a:cxn>
                <a:cxn ang="0">
                  <a:pos x="T6" y="T7"/>
                </a:cxn>
                <a:cxn ang="0">
                  <a:pos x="T8" y="T9"/>
                </a:cxn>
              </a:cxnLst>
              <a:rect l="0" t="0" r="r" b="b"/>
              <a:pathLst>
                <a:path w="33" h="83">
                  <a:moveTo>
                    <a:pt x="10" y="0"/>
                  </a:moveTo>
                  <a:cubicBezTo>
                    <a:pt x="13" y="0"/>
                    <a:pt x="16" y="0"/>
                    <a:pt x="19" y="1"/>
                  </a:cubicBezTo>
                  <a:cubicBezTo>
                    <a:pt x="12" y="20"/>
                    <a:pt x="17" y="37"/>
                    <a:pt x="26" y="54"/>
                  </a:cubicBezTo>
                  <a:cubicBezTo>
                    <a:pt x="30" y="63"/>
                    <a:pt x="33" y="73"/>
                    <a:pt x="31" y="83"/>
                  </a:cubicBezTo>
                  <a:cubicBezTo>
                    <a:pt x="21" y="56"/>
                    <a:pt x="0" y="32"/>
                    <a:pt x="10" y="0"/>
                  </a:cubicBezTo>
                  <a:close/>
                </a:path>
              </a:pathLst>
            </a:custGeom>
            <a:solidFill>
              <a:srgbClr val="7C69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 name="Freeform 845">
              <a:extLst>
                <a:ext uri="{FF2B5EF4-FFF2-40B4-BE49-F238E27FC236}">
                  <a16:creationId xmlns:a16="http://schemas.microsoft.com/office/drawing/2014/main" id="{FAFF4101-FFED-4D48-9884-5C1A3961893E}"/>
                </a:ext>
              </a:extLst>
            </p:cNvPr>
            <p:cNvSpPr>
              <a:spLocks/>
            </p:cNvSpPr>
            <p:nvPr/>
          </p:nvSpPr>
          <p:spPr bwMode="auto">
            <a:xfrm>
              <a:off x="1555" y="1217"/>
              <a:ext cx="22" cy="47"/>
            </a:xfrm>
            <a:custGeom>
              <a:avLst/>
              <a:gdLst>
                <a:gd name="T0" fmla="*/ 0 w 19"/>
                <a:gd name="T1" fmla="*/ 1 h 42"/>
                <a:gd name="T2" fmla="*/ 12 w 19"/>
                <a:gd name="T3" fmla="*/ 4 h 42"/>
                <a:gd name="T4" fmla="*/ 8 w 19"/>
                <a:gd name="T5" fmla="*/ 42 h 42"/>
                <a:gd name="T6" fmla="*/ 0 w 19"/>
                <a:gd name="T7" fmla="*/ 1 h 42"/>
              </a:gdLst>
              <a:ahLst/>
              <a:cxnLst>
                <a:cxn ang="0">
                  <a:pos x="T0" y="T1"/>
                </a:cxn>
                <a:cxn ang="0">
                  <a:pos x="T2" y="T3"/>
                </a:cxn>
                <a:cxn ang="0">
                  <a:pos x="T4" y="T5"/>
                </a:cxn>
                <a:cxn ang="0">
                  <a:pos x="T6" y="T7"/>
                </a:cxn>
              </a:cxnLst>
              <a:rect l="0" t="0" r="r" b="b"/>
              <a:pathLst>
                <a:path w="19" h="42">
                  <a:moveTo>
                    <a:pt x="0" y="1"/>
                  </a:moveTo>
                  <a:cubicBezTo>
                    <a:pt x="4" y="1"/>
                    <a:pt x="8" y="0"/>
                    <a:pt x="12" y="4"/>
                  </a:cubicBezTo>
                  <a:cubicBezTo>
                    <a:pt x="3" y="16"/>
                    <a:pt x="19" y="29"/>
                    <a:pt x="8" y="42"/>
                  </a:cubicBezTo>
                  <a:cubicBezTo>
                    <a:pt x="3" y="28"/>
                    <a:pt x="0" y="15"/>
                    <a:pt x="0" y="1"/>
                  </a:cubicBezTo>
                  <a:close/>
                </a:path>
              </a:pathLst>
            </a:custGeom>
            <a:solidFill>
              <a:srgbClr val="6E675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 name="Freeform 846">
              <a:extLst>
                <a:ext uri="{FF2B5EF4-FFF2-40B4-BE49-F238E27FC236}">
                  <a16:creationId xmlns:a16="http://schemas.microsoft.com/office/drawing/2014/main" id="{B35F6437-DEAF-4B33-933A-496F2517D2C8}"/>
                </a:ext>
              </a:extLst>
            </p:cNvPr>
            <p:cNvSpPr>
              <a:spLocks/>
            </p:cNvSpPr>
            <p:nvPr/>
          </p:nvSpPr>
          <p:spPr bwMode="auto">
            <a:xfrm>
              <a:off x="1506" y="1226"/>
              <a:ext cx="16" cy="47"/>
            </a:xfrm>
            <a:custGeom>
              <a:avLst/>
              <a:gdLst>
                <a:gd name="T0" fmla="*/ 1 w 14"/>
                <a:gd name="T1" fmla="*/ 0 h 42"/>
                <a:gd name="T2" fmla="*/ 14 w 14"/>
                <a:gd name="T3" fmla="*/ 42 h 42"/>
                <a:gd name="T4" fmla="*/ 1 w 14"/>
                <a:gd name="T5" fmla="*/ 0 h 42"/>
              </a:gdLst>
              <a:ahLst/>
              <a:cxnLst>
                <a:cxn ang="0">
                  <a:pos x="T0" y="T1"/>
                </a:cxn>
                <a:cxn ang="0">
                  <a:pos x="T2" y="T3"/>
                </a:cxn>
                <a:cxn ang="0">
                  <a:pos x="T4" y="T5"/>
                </a:cxn>
              </a:cxnLst>
              <a:rect l="0" t="0" r="r" b="b"/>
              <a:pathLst>
                <a:path w="14" h="42">
                  <a:moveTo>
                    <a:pt x="1" y="0"/>
                  </a:moveTo>
                  <a:cubicBezTo>
                    <a:pt x="13" y="13"/>
                    <a:pt x="11" y="28"/>
                    <a:pt x="14" y="42"/>
                  </a:cubicBezTo>
                  <a:cubicBezTo>
                    <a:pt x="6" y="30"/>
                    <a:pt x="0" y="18"/>
                    <a:pt x="1" y="0"/>
                  </a:cubicBezTo>
                  <a:close/>
                </a:path>
              </a:pathLst>
            </a:custGeom>
            <a:solidFill>
              <a:srgbClr val="75635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 name="Freeform 847">
              <a:extLst>
                <a:ext uri="{FF2B5EF4-FFF2-40B4-BE49-F238E27FC236}">
                  <a16:creationId xmlns:a16="http://schemas.microsoft.com/office/drawing/2014/main" id="{11766E78-83FA-42BC-B349-85A0F45A3CF2}"/>
                </a:ext>
              </a:extLst>
            </p:cNvPr>
            <p:cNvSpPr>
              <a:spLocks/>
            </p:cNvSpPr>
            <p:nvPr/>
          </p:nvSpPr>
          <p:spPr bwMode="auto">
            <a:xfrm>
              <a:off x="1584" y="1517"/>
              <a:ext cx="20" cy="20"/>
            </a:xfrm>
            <a:custGeom>
              <a:avLst/>
              <a:gdLst>
                <a:gd name="T0" fmla="*/ 8 w 18"/>
                <a:gd name="T1" fmla="*/ 18 h 18"/>
                <a:gd name="T2" fmla="*/ 1 w 18"/>
                <a:gd name="T3" fmla="*/ 7 h 18"/>
                <a:gd name="T4" fmla="*/ 10 w 18"/>
                <a:gd name="T5" fmla="*/ 0 h 18"/>
                <a:gd name="T6" fmla="*/ 17 w 18"/>
                <a:gd name="T7" fmla="*/ 10 h 18"/>
                <a:gd name="T8" fmla="*/ 8 w 18"/>
                <a:gd name="T9" fmla="*/ 18 h 18"/>
              </a:gdLst>
              <a:ahLst/>
              <a:cxnLst>
                <a:cxn ang="0">
                  <a:pos x="T0" y="T1"/>
                </a:cxn>
                <a:cxn ang="0">
                  <a:pos x="T2" y="T3"/>
                </a:cxn>
                <a:cxn ang="0">
                  <a:pos x="T4" y="T5"/>
                </a:cxn>
                <a:cxn ang="0">
                  <a:pos x="T6" y="T7"/>
                </a:cxn>
                <a:cxn ang="0">
                  <a:pos x="T8" y="T9"/>
                </a:cxn>
              </a:cxnLst>
              <a:rect l="0" t="0" r="r" b="b"/>
              <a:pathLst>
                <a:path w="18" h="18">
                  <a:moveTo>
                    <a:pt x="8" y="18"/>
                  </a:moveTo>
                  <a:cubicBezTo>
                    <a:pt x="1" y="17"/>
                    <a:pt x="1" y="11"/>
                    <a:pt x="1" y="7"/>
                  </a:cubicBezTo>
                  <a:cubicBezTo>
                    <a:pt x="0" y="1"/>
                    <a:pt x="6" y="0"/>
                    <a:pt x="10" y="0"/>
                  </a:cubicBezTo>
                  <a:cubicBezTo>
                    <a:pt x="17" y="0"/>
                    <a:pt x="16" y="7"/>
                    <a:pt x="17" y="10"/>
                  </a:cubicBezTo>
                  <a:cubicBezTo>
                    <a:pt x="18" y="16"/>
                    <a:pt x="13" y="17"/>
                    <a:pt x="8" y="18"/>
                  </a:cubicBezTo>
                  <a:close/>
                </a:path>
              </a:pathLst>
            </a:custGeom>
            <a:solidFill>
              <a:srgbClr val="A9A29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 name="Freeform 848">
              <a:extLst>
                <a:ext uri="{FF2B5EF4-FFF2-40B4-BE49-F238E27FC236}">
                  <a16:creationId xmlns:a16="http://schemas.microsoft.com/office/drawing/2014/main" id="{68CAA0BC-31DB-4FEE-951F-04644D4A051C}"/>
                </a:ext>
              </a:extLst>
            </p:cNvPr>
            <p:cNvSpPr>
              <a:spLocks/>
            </p:cNvSpPr>
            <p:nvPr/>
          </p:nvSpPr>
          <p:spPr bwMode="auto">
            <a:xfrm>
              <a:off x="1486" y="1219"/>
              <a:ext cx="13" cy="42"/>
            </a:xfrm>
            <a:custGeom>
              <a:avLst/>
              <a:gdLst>
                <a:gd name="T0" fmla="*/ 12 w 12"/>
                <a:gd name="T1" fmla="*/ 37 h 37"/>
                <a:gd name="T2" fmla="*/ 0 w 12"/>
                <a:gd name="T3" fmla="*/ 1 h 37"/>
                <a:gd name="T4" fmla="*/ 5 w 12"/>
                <a:gd name="T5" fmla="*/ 0 h 37"/>
                <a:gd name="T6" fmla="*/ 12 w 12"/>
                <a:gd name="T7" fmla="*/ 37 h 37"/>
              </a:gdLst>
              <a:ahLst/>
              <a:cxnLst>
                <a:cxn ang="0">
                  <a:pos x="T0" y="T1"/>
                </a:cxn>
                <a:cxn ang="0">
                  <a:pos x="T2" y="T3"/>
                </a:cxn>
                <a:cxn ang="0">
                  <a:pos x="T4" y="T5"/>
                </a:cxn>
                <a:cxn ang="0">
                  <a:pos x="T6" y="T7"/>
                </a:cxn>
              </a:cxnLst>
              <a:rect l="0" t="0" r="r" b="b"/>
              <a:pathLst>
                <a:path w="12" h="37">
                  <a:moveTo>
                    <a:pt x="12" y="37"/>
                  </a:moveTo>
                  <a:cubicBezTo>
                    <a:pt x="1" y="27"/>
                    <a:pt x="2" y="13"/>
                    <a:pt x="0" y="1"/>
                  </a:cubicBezTo>
                  <a:cubicBezTo>
                    <a:pt x="1" y="0"/>
                    <a:pt x="3" y="0"/>
                    <a:pt x="5" y="0"/>
                  </a:cubicBezTo>
                  <a:cubicBezTo>
                    <a:pt x="7" y="12"/>
                    <a:pt x="10" y="25"/>
                    <a:pt x="12" y="37"/>
                  </a:cubicBezTo>
                  <a:close/>
                </a:path>
              </a:pathLst>
            </a:custGeom>
            <a:solidFill>
              <a:srgbClr val="523C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 name="Freeform 849">
              <a:extLst>
                <a:ext uri="{FF2B5EF4-FFF2-40B4-BE49-F238E27FC236}">
                  <a16:creationId xmlns:a16="http://schemas.microsoft.com/office/drawing/2014/main" id="{7B07C018-19A5-4EEB-B0F2-0340CED04A24}"/>
                </a:ext>
              </a:extLst>
            </p:cNvPr>
            <p:cNvSpPr>
              <a:spLocks/>
            </p:cNvSpPr>
            <p:nvPr/>
          </p:nvSpPr>
          <p:spPr bwMode="auto">
            <a:xfrm>
              <a:off x="1468" y="1260"/>
              <a:ext cx="13" cy="34"/>
            </a:xfrm>
            <a:custGeom>
              <a:avLst/>
              <a:gdLst>
                <a:gd name="T0" fmla="*/ 8 w 12"/>
                <a:gd name="T1" fmla="*/ 30 h 30"/>
                <a:gd name="T2" fmla="*/ 12 w 12"/>
                <a:gd name="T3" fmla="*/ 0 h 30"/>
                <a:gd name="T4" fmla="*/ 8 w 12"/>
                <a:gd name="T5" fmla="*/ 30 h 30"/>
              </a:gdLst>
              <a:ahLst/>
              <a:cxnLst>
                <a:cxn ang="0">
                  <a:pos x="T0" y="T1"/>
                </a:cxn>
                <a:cxn ang="0">
                  <a:pos x="T2" y="T3"/>
                </a:cxn>
                <a:cxn ang="0">
                  <a:pos x="T4" y="T5"/>
                </a:cxn>
              </a:cxnLst>
              <a:rect l="0" t="0" r="r" b="b"/>
              <a:pathLst>
                <a:path w="12" h="30">
                  <a:moveTo>
                    <a:pt x="8" y="30"/>
                  </a:moveTo>
                  <a:cubicBezTo>
                    <a:pt x="0" y="18"/>
                    <a:pt x="1" y="8"/>
                    <a:pt x="12" y="0"/>
                  </a:cubicBezTo>
                  <a:cubicBezTo>
                    <a:pt x="11" y="10"/>
                    <a:pt x="9" y="20"/>
                    <a:pt x="8" y="30"/>
                  </a:cubicBezTo>
                  <a:close/>
                </a:path>
              </a:pathLst>
            </a:custGeom>
            <a:solidFill>
              <a:srgbClr val="6B5A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 name="Freeform 850">
              <a:extLst>
                <a:ext uri="{FF2B5EF4-FFF2-40B4-BE49-F238E27FC236}">
                  <a16:creationId xmlns:a16="http://schemas.microsoft.com/office/drawing/2014/main" id="{2AE2A287-A4BF-44E5-AB32-1D3A9400825D}"/>
                </a:ext>
              </a:extLst>
            </p:cNvPr>
            <p:cNvSpPr>
              <a:spLocks/>
            </p:cNvSpPr>
            <p:nvPr/>
          </p:nvSpPr>
          <p:spPr bwMode="auto">
            <a:xfrm>
              <a:off x="1505" y="1295"/>
              <a:ext cx="19" cy="27"/>
            </a:xfrm>
            <a:custGeom>
              <a:avLst/>
              <a:gdLst>
                <a:gd name="T0" fmla="*/ 17 w 17"/>
                <a:gd name="T1" fmla="*/ 24 h 24"/>
                <a:gd name="T2" fmla="*/ 4 w 17"/>
                <a:gd name="T3" fmla="*/ 0 h 24"/>
                <a:gd name="T4" fmla="*/ 17 w 17"/>
                <a:gd name="T5" fmla="*/ 24 h 24"/>
              </a:gdLst>
              <a:ahLst/>
              <a:cxnLst>
                <a:cxn ang="0">
                  <a:pos x="T0" y="T1"/>
                </a:cxn>
                <a:cxn ang="0">
                  <a:pos x="T2" y="T3"/>
                </a:cxn>
                <a:cxn ang="0">
                  <a:pos x="T4" y="T5"/>
                </a:cxn>
              </a:cxnLst>
              <a:rect l="0" t="0" r="r" b="b"/>
              <a:pathLst>
                <a:path w="17" h="24">
                  <a:moveTo>
                    <a:pt x="17" y="24"/>
                  </a:moveTo>
                  <a:cubicBezTo>
                    <a:pt x="0" y="22"/>
                    <a:pt x="5" y="9"/>
                    <a:pt x="4" y="0"/>
                  </a:cubicBezTo>
                  <a:cubicBezTo>
                    <a:pt x="15" y="4"/>
                    <a:pt x="14" y="14"/>
                    <a:pt x="17" y="24"/>
                  </a:cubicBezTo>
                  <a:close/>
                </a:path>
              </a:pathLst>
            </a:custGeom>
            <a:solidFill>
              <a:srgbClr val="4E3A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 name="Freeform 851">
              <a:extLst>
                <a:ext uri="{FF2B5EF4-FFF2-40B4-BE49-F238E27FC236}">
                  <a16:creationId xmlns:a16="http://schemas.microsoft.com/office/drawing/2014/main" id="{2D7E3DF0-7C2F-4B78-AC9F-90B85069092E}"/>
                </a:ext>
              </a:extLst>
            </p:cNvPr>
            <p:cNvSpPr>
              <a:spLocks/>
            </p:cNvSpPr>
            <p:nvPr/>
          </p:nvSpPr>
          <p:spPr bwMode="auto">
            <a:xfrm>
              <a:off x="1558" y="1360"/>
              <a:ext cx="15" cy="31"/>
            </a:xfrm>
            <a:custGeom>
              <a:avLst/>
              <a:gdLst>
                <a:gd name="T0" fmla="*/ 0 w 14"/>
                <a:gd name="T1" fmla="*/ 0 h 28"/>
                <a:gd name="T2" fmla="*/ 14 w 14"/>
                <a:gd name="T3" fmla="*/ 28 h 28"/>
                <a:gd name="T4" fmla="*/ 0 w 14"/>
                <a:gd name="T5" fmla="*/ 0 h 28"/>
              </a:gdLst>
              <a:ahLst/>
              <a:cxnLst>
                <a:cxn ang="0">
                  <a:pos x="T0" y="T1"/>
                </a:cxn>
                <a:cxn ang="0">
                  <a:pos x="T2" y="T3"/>
                </a:cxn>
                <a:cxn ang="0">
                  <a:pos x="T4" y="T5"/>
                </a:cxn>
              </a:cxnLst>
              <a:rect l="0" t="0" r="r" b="b"/>
              <a:pathLst>
                <a:path w="14" h="28">
                  <a:moveTo>
                    <a:pt x="0" y="0"/>
                  </a:moveTo>
                  <a:cubicBezTo>
                    <a:pt x="9" y="6"/>
                    <a:pt x="11" y="15"/>
                    <a:pt x="14" y="28"/>
                  </a:cubicBezTo>
                  <a:cubicBezTo>
                    <a:pt x="1" y="20"/>
                    <a:pt x="1" y="9"/>
                    <a:pt x="0" y="0"/>
                  </a:cubicBezTo>
                  <a:close/>
                </a:path>
              </a:pathLst>
            </a:custGeom>
            <a:solidFill>
              <a:srgbClr val="6962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 name="Freeform 852">
              <a:extLst>
                <a:ext uri="{FF2B5EF4-FFF2-40B4-BE49-F238E27FC236}">
                  <a16:creationId xmlns:a16="http://schemas.microsoft.com/office/drawing/2014/main" id="{4752AB2C-A65D-43FB-8CC7-35F15BBB6D28}"/>
                </a:ext>
              </a:extLst>
            </p:cNvPr>
            <p:cNvSpPr>
              <a:spLocks/>
            </p:cNvSpPr>
            <p:nvPr/>
          </p:nvSpPr>
          <p:spPr bwMode="auto">
            <a:xfrm>
              <a:off x="1527" y="1294"/>
              <a:ext cx="14" cy="33"/>
            </a:xfrm>
            <a:custGeom>
              <a:avLst/>
              <a:gdLst>
                <a:gd name="T0" fmla="*/ 8 w 12"/>
                <a:gd name="T1" fmla="*/ 30 h 30"/>
                <a:gd name="T2" fmla="*/ 2 w 12"/>
                <a:gd name="T3" fmla="*/ 0 h 30"/>
                <a:gd name="T4" fmla="*/ 8 w 12"/>
                <a:gd name="T5" fmla="*/ 30 h 30"/>
              </a:gdLst>
              <a:ahLst/>
              <a:cxnLst>
                <a:cxn ang="0">
                  <a:pos x="T0" y="T1"/>
                </a:cxn>
                <a:cxn ang="0">
                  <a:pos x="T2" y="T3"/>
                </a:cxn>
                <a:cxn ang="0">
                  <a:pos x="T4" y="T5"/>
                </a:cxn>
              </a:cxnLst>
              <a:rect l="0" t="0" r="r" b="b"/>
              <a:pathLst>
                <a:path w="12" h="30">
                  <a:moveTo>
                    <a:pt x="8" y="30"/>
                  </a:moveTo>
                  <a:cubicBezTo>
                    <a:pt x="0" y="22"/>
                    <a:pt x="0" y="12"/>
                    <a:pt x="2" y="0"/>
                  </a:cubicBezTo>
                  <a:cubicBezTo>
                    <a:pt x="12" y="10"/>
                    <a:pt x="9" y="20"/>
                    <a:pt x="8" y="30"/>
                  </a:cubicBezTo>
                  <a:close/>
                </a:path>
              </a:pathLst>
            </a:custGeom>
            <a:solidFill>
              <a:srgbClr val="6255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 name="Freeform 853">
              <a:extLst>
                <a:ext uri="{FF2B5EF4-FFF2-40B4-BE49-F238E27FC236}">
                  <a16:creationId xmlns:a16="http://schemas.microsoft.com/office/drawing/2014/main" id="{F040D184-95F7-41AE-B4B6-0EB5EECEB499}"/>
                </a:ext>
              </a:extLst>
            </p:cNvPr>
            <p:cNvSpPr>
              <a:spLocks/>
            </p:cNvSpPr>
            <p:nvPr/>
          </p:nvSpPr>
          <p:spPr bwMode="auto">
            <a:xfrm>
              <a:off x="1488" y="1334"/>
              <a:ext cx="12" cy="26"/>
            </a:xfrm>
            <a:custGeom>
              <a:avLst/>
              <a:gdLst>
                <a:gd name="T0" fmla="*/ 4 w 11"/>
                <a:gd name="T1" fmla="*/ 23 h 23"/>
                <a:gd name="T2" fmla="*/ 0 w 11"/>
                <a:gd name="T3" fmla="*/ 0 h 23"/>
                <a:gd name="T4" fmla="*/ 10 w 11"/>
                <a:gd name="T5" fmla="*/ 22 h 23"/>
                <a:gd name="T6" fmla="*/ 4 w 11"/>
                <a:gd name="T7" fmla="*/ 23 h 23"/>
              </a:gdLst>
              <a:ahLst/>
              <a:cxnLst>
                <a:cxn ang="0">
                  <a:pos x="T0" y="T1"/>
                </a:cxn>
                <a:cxn ang="0">
                  <a:pos x="T2" y="T3"/>
                </a:cxn>
                <a:cxn ang="0">
                  <a:pos x="T4" y="T5"/>
                </a:cxn>
                <a:cxn ang="0">
                  <a:pos x="T6" y="T7"/>
                </a:cxn>
              </a:cxnLst>
              <a:rect l="0" t="0" r="r" b="b"/>
              <a:pathLst>
                <a:path w="11" h="23">
                  <a:moveTo>
                    <a:pt x="4" y="23"/>
                  </a:moveTo>
                  <a:cubicBezTo>
                    <a:pt x="3" y="15"/>
                    <a:pt x="1" y="8"/>
                    <a:pt x="0" y="0"/>
                  </a:cubicBezTo>
                  <a:cubicBezTo>
                    <a:pt x="11" y="5"/>
                    <a:pt x="11" y="13"/>
                    <a:pt x="10" y="22"/>
                  </a:cubicBezTo>
                  <a:cubicBezTo>
                    <a:pt x="8" y="22"/>
                    <a:pt x="6" y="23"/>
                    <a:pt x="4" y="23"/>
                  </a:cubicBezTo>
                  <a:close/>
                </a:path>
              </a:pathLst>
            </a:custGeom>
            <a:solidFill>
              <a:srgbClr val="7365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 name="Freeform 854">
              <a:extLst>
                <a:ext uri="{FF2B5EF4-FFF2-40B4-BE49-F238E27FC236}">
                  <a16:creationId xmlns:a16="http://schemas.microsoft.com/office/drawing/2014/main" id="{D5F2EC56-24CD-4BE9-8E56-EEE99030597A}"/>
                </a:ext>
              </a:extLst>
            </p:cNvPr>
            <p:cNvSpPr>
              <a:spLocks/>
            </p:cNvSpPr>
            <p:nvPr/>
          </p:nvSpPr>
          <p:spPr bwMode="auto">
            <a:xfrm>
              <a:off x="1576" y="1365"/>
              <a:ext cx="20" cy="34"/>
            </a:xfrm>
            <a:custGeom>
              <a:avLst/>
              <a:gdLst>
                <a:gd name="T0" fmla="*/ 18 w 18"/>
                <a:gd name="T1" fmla="*/ 30 h 30"/>
                <a:gd name="T2" fmla="*/ 0 w 18"/>
                <a:gd name="T3" fmla="*/ 0 h 30"/>
                <a:gd name="T4" fmla="*/ 18 w 18"/>
                <a:gd name="T5" fmla="*/ 30 h 30"/>
              </a:gdLst>
              <a:ahLst/>
              <a:cxnLst>
                <a:cxn ang="0">
                  <a:pos x="T0" y="T1"/>
                </a:cxn>
                <a:cxn ang="0">
                  <a:pos x="T2" y="T3"/>
                </a:cxn>
                <a:cxn ang="0">
                  <a:pos x="T4" y="T5"/>
                </a:cxn>
              </a:cxnLst>
              <a:rect l="0" t="0" r="r" b="b"/>
              <a:pathLst>
                <a:path w="18" h="30">
                  <a:moveTo>
                    <a:pt x="18" y="30"/>
                  </a:moveTo>
                  <a:cubicBezTo>
                    <a:pt x="2" y="22"/>
                    <a:pt x="3" y="13"/>
                    <a:pt x="0" y="0"/>
                  </a:cubicBezTo>
                  <a:cubicBezTo>
                    <a:pt x="14" y="8"/>
                    <a:pt x="11" y="18"/>
                    <a:pt x="18" y="30"/>
                  </a:cubicBezTo>
                  <a:close/>
                </a:path>
              </a:pathLst>
            </a:custGeom>
            <a:solidFill>
              <a:srgbClr val="89817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 name="Freeform 855">
              <a:extLst>
                <a:ext uri="{FF2B5EF4-FFF2-40B4-BE49-F238E27FC236}">
                  <a16:creationId xmlns:a16="http://schemas.microsoft.com/office/drawing/2014/main" id="{15699259-0E89-4C9E-9113-9F1E7C719770}"/>
                </a:ext>
              </a:extLst>
            </p:cNvPr>
            <p:cNvSpPr>
              <a:spLocks/>
            </p:cNvSpPr>
            <p:nvPr/>
          </p:nvSpPr>
          <p:spPr bwMode="auto">
            <a:xfrm>
              <a:off x="1509" y="1338"/>
              <a:ext cx="12" cy="35"/>
            </a:xfrm>
            <a:custGeom>
              <a:avLst/>
              <a:gdLst>
                <a:gd name="T0" fmla="*/ 8 w 10"/>
                <a:gd name="T1" fmla="*/ 31 h 31"/>
                <a:gd name="T2" fmla="*/ 1 w 10"/>
                <a:gd name="T3" fmla="*/ 0 h 31"/>
                <a:gd name="T4" fmla="*/ 8 w 10"/>
                <a:gd name="T5" fmla="*/ 31 h 31"/>
              </a:gdLst>
              <a:ahLst/>
              <a:cxnLst>
                <a:cxn ang="0">
                  <a:pos x="T0" y="T1"/>
                </a:cxn>
                <a:cxn ang="0">
                  <a:pos x="T2" y="T3"/>
                </a:cxn>
                <a:cxn ang="0">
                  <a:pos x="T4" y="T5"/>
                </a:cxn>
              </a:cxnLst>
              <a:rect l="0" t="0" r="r" b="b"/>
              <a:pathLst>
                <a:path w="10" h="31">
                  <a:moveTo>
                    <a:pt x="8" y="31"/>
                  </a:moveTo>
                  <a:cubicBezTo>
                    <a:pt x="0" y="21"/>
                    <a:pt x="0" y="12"/>
                    <a:pt x="1" y="0"/>
                  </a:cubicBezTo>
                  <a:cubicBezTo>
                    <a:pt x="10" y="10"/>
                    <a:pt x="10" y="19"/>
                    <a:pt x="8" y="31"/>
                  </a:cubicBezTo>
                  <a:close/>
                </a:path>
              </a:pathLst>
            </a:custGeom>
            <a:solidFill>
              <a:srgbClr val="5A51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 name="Freeform 856">
              <a:extLst>
                <a:ext uri="{FF2B5EF4-FFF2-40B4-BE49-F238E27FC236}">
                  <a16:creationId xmlns:a16="http://schemas.microsoft.com/office/drawing/2014/main" id="{8AC69EE8-E4ED-4035-A463-E32134721578}"/>
                </a:ext>
              </a:extLst>
            </p:cNvPr>
            <p:cNvSpPr>
              <a:spLocks/>
            </p:cNvSpPr>
            <p:nvPr/>
          </p:nvSpPr>
          <p:spPr bwMode="auto">
            <a:xfrm>
              <a:off x="1552" y="1316"/>
              <a:ext cx="16" cy="37"/>
            </a:xfrm>
            <a:custGeom>
              <a:avLst/>
              <a:gdLst>
                <a:gd name="T0" fmla="*/ 14 w 14"/>
                <a:gd name="T1" fmla="*/ 33 h 33"/>
                <a:gd name="T2" fmla="*/ 1 w 14"/>
                <a:gd name="T3" fmla="*/ 0 h 33"/>
                <a:gd name="T4" fmla="*/ 14 w 14"/>
                <a:gd name="T5" fmla="*/ 33 h 33"/>
              </a:gdLst>
              <a:ahLst/>
              <a:cxnLst>
                <a:cxn ang="0">
                  <a:pos x="T0" y="T1"/>
                </a:cxn>
                <a:cxn ang="0">
                  <a:pos x="T2" y="T3"/>
                </a:cxn>
                <a:cxn ang="0">
                  <a:pos x="T4" y="T5"/>
                </a:cxn>
              </a:cxnLst>
              <a:rect l="0" t="0" r="r" b="b"/>
              <a:pathLst>
                <a:path w="14" h="33">
                  <a:moveTo>
                    <a:pt x="14" y="33"/>
                  </a:moveTo>
                  <a:cubicBezTo>
                    <a:pt x="0" y="22"/>
                    <a:pt x="4" y="12"/>
                    <a:pt x="1" y="0"/>
                  </a:cubicBezTo>
                  <a:cubicBezTo>
                    <a:pt x="13" y="10"/>
                    <a:pt x="10" y="20"/>
                    <a:pt x="14" y="33"/>
                  </a:cubicBezTo>
                  <a:close/>
                </a:path>
              </a:pathLst>
            </a:custGeom>
            <a:solidFill>
              <a:srgbClr val="7160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 name="Freeform 857">
              <a:extLst>
                <a:ext uri="{FF2B5EF4-FFF2-40B4-BE49-F238E27FC236}">
                  <a16:creationId xmlns:a16="http://schemas.microsoft.com/office/drawing/2014/main" id="{B730AF7D-6269-4136-8066-562DA5976875}"/>
                </a:ext>
              </a:extLst>
            </p:cNvPr>
            <p:cNvSpPr>
              <a:spLocks/>
            </p:cNvSpPr>
            <p:nvPr/>
          </p:nvSpPr>
          <p:spPr bwMode="auto">
            <a:xfrm>
              <a:off x="1532" y="1347"/>
              <a:ext cx="12" cy="29"/>
            </a:xfrm>
            <a:custGeom>
              <a:avLst/>
              <a:gdLst>
                <a:gd name="T0" fmla="*/ 8 w 11"/>
                <a:gd name="T1" fmla="*/ 25 h 25"/>
                <a:gd name="T2" fmla="*/ 1 w 11"/>
                <a:gd name="T3" fmla="*/ 0 h 25"/>
                <a:gd name="T4" fmla="*/ 8 w 11"/>
                <a:gd name="T5" fmla="*/ 25 h 25"/>
              </a:gdLst>
              <a:ahLst/>
              <a:cxnLst>
                <a:cxn ang="0">
                  <a:pos x="T0" y="T1"/>
                </a:cxn>
                <a:cxn ang="0">
                  <a:pos x="T2" y="T3"/>
                </a:cxn>
                <a:cxn ang="0">
                  <a:pos x="T4" y="T5"/>
                </a:cxn>
              </a:cxnLst>
              <a:rect l="0" t="0" r="r" b="b"/>
              <a:pathLst>
                <a:path w="11" h="25">
                  <a:moveTo>
                    <a:pt x="8" y="25"/>
                  </a:moveTo>
                  <a:cubicBezTo>
                    <a:pt x="2" y="18"/>
                    <a:pt x="0" y="10"/>
                    <a:pt x="1" y="0"/>
                  </a:cubicBezTo>
                  <a:cubicBezTo>
                    <a:pt x="11" y="8"/>
                    <a:pt x="10" y="17"/>
                    <a:pt x="8" y="25"/>
                  </a:cubicBezTo>
                  <a:close/>
                </a:path>
              </a:pathLst>
            </a:custGeom>
            <a:solidFill>
              <a:srgbClr val="594C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 name="Freeform 858">
              <a:extLst>
                <a:ext uri="{FF2B5EF4-FFF2-40B4-BE49-F238E27FC236}">
                  <a16:creationId xmlns:a16="http://schemas.microsoft.com/office/drawing/2014/main" id="{AAA9AE7C-32DA-43D3-B885-A151F06F9FA4}"/>
                </a:ext>
              </a:extLst>
            </p:cNvPr>
            <p:cNvSpPr>
              <a:spLocks/>
            </p:cNvSpPr>
            <p:nvPr/>
          </p:nvSpPr>
          <p:spPr bwMode="auto">
            <a:xfrm>
              <a:off x="1455" y="1236"/>
              <a:ext cx="15" cy="33"/>
            </a:xfrm>
            <a:custGeom>
              <a:avLst/>
              <a:gdLst>
                <a:gd name="T0" fmla="*/ 11 w 13"/>
                <a:gd name="T1" fmla="*/ 29 h 29"/>
                <a:gd name="T2" fmla="*/ 2 w 13"/>
                <a:gd name="T3" fmla="*/ 0 h 29"/>
                <a:gd name="T4" fmla="*/ 11 w 13"/>
                <a:gd name="T5" fmla="*/ 29 h 29"/>
              </a:gdLst>
              <a:ahLst/>
              <a:cxnLst>
                <a:cxn ang="0">
                  <a:pos x="T0" y="T1"/>
                </a:cxn>
                <a:cxn ang="0">
                  <a:pos x="T2" y="T3"/>
                </a:cxn>
                <a:cxn ang="0">
                  <a:pos x="T4" y="T5"/>
                </a:cxn>
              </a:cxnLst>
              <a:rect l="0" t="0" r="r" b="b"/>
              <a:pathLst>
                <a:path w="13" h="29">
                  <a:moveTo>
                    <a:pt x="11" y="29"/>
                  </a:moveTo>
                  <a:cubicBezTo>
                    <a:pt x="0" y="19"/>
                    <a:pt x="1" y="11"/>
                    <a:pt x="2" y="0"/>
                  </a:cubicBezTo>
                  <a:cubicBezTo>
                    <a:pt x="13" y="9"/>
                    <a:pt x="8" y="18"/>
                    <a:pt x="11" y="29"/>
                  </a:cubicBezTo>
                  <a:close/>
                </a:path>
              </a:pathLst>
            </a:custGeom>
            <a:solidFill>
              <a:srgbClr val="72635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 name="Freeform 859">
              <a:extLst>
                <a:ext uri="{FF2B5EF4-FFF2-40B4-BE49-F238E27FC236}">
                  <a16:creationId xmlns:a16="http://schemas.microsoft.com/office/drawing/2014/main" id="{EF10F9B1-0C4C-4806-9124-C1532E34442A}"/>
                </a:ext>
              </a:extLst>
            </p:cNvPr>
            <p:cNvSpPr>
              <a:spLocks/>
            </p:cNvSpPr>
            <p:nvPr/>
          </p:nvSpPr>
          <p:spPr bwMode="auto">
            <a:xfrm>
              <a:off x="1437" y="1360"/>
              <a:ext cx="18" cy="31"/>
            </a:xfrm>
            <a:custGeom>
              <a:avLst/>
              <a:gdLst>
                <a:gd name="T0" fmla="*/ 6 w 16"/>
                <a:gd name="T1" fmla="*/ 28 h 28"/>
                <a:gd name="T2" fmla="*/ 6 w 16"/>
                <a:gd name="T3" fmla="*/ 0 h 28"/>
                <a:gd name="T4" fmla="*/ 6 w 16"/>
                <a:gd name="T5" fmla="*/ 28 h 28"/>
              </a:gdLst>
              <a:ahLst/>
              <a:cxnLst>
                <a:cxn ang="0">
                  <a:pos x="T0" y="T1"/>
                </a:cxn>
                <a:cxn ang="0">
                  <a:pos x="T2" y="T3"/>
                </a:cxn>
                <a:cxn ang="0">
                  <a:pos x="T4" y="T5"/>
                </a:cxn>
              </a:cxnLst>
              <a:rect l="0" t="0" r="r" b="b"/>
              <a:pathLst>
                <a:path w="16" h="28">
                  <a:moveTo>
                    <a:pt x="6" y="28"/>
                  </a:moveTo>
                  <a:cubicBezTo>
                    <a:pt x="0" y="17"/>
                    <a:pt x="5" y="11"/>
                    <a:pt x="6" y="0"/>
                  </a:cubicBezTo>
                  <a:cubicBezTo>
                    <a:pt x="16" y="12"/>
                    <a:pt x="12" y="18"/>
                    <a:pt x="6" y="28"/>
                  </a:cubicBezTo>
                  <a:close/>
                </a:path>
              </a:pathLst>
            </a:custGeom>
            <a:solidFill>
              <a:srgbClr val="827C7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 name="Freeform 860">
              <a:extLst>
                <a:ext uri="{FF2B5EF4-FFF2-40B4-BE49-F238E27FC236}">
                  <a16:creationId xmlns:a16="http://schemas.microsoft.com/office/drawing/2014/main" id="{0F89DBC5-4E43-402D-A9C2-0AD78C188B2D}"/>
                </a:ext>
              </a:extLst>
            </p:cNvPr>
            <p:cNvSpPr>
              <a:spLocks/>
            </p:cNvSpPr>
            <p:nvPr/>
          </p:nvSpPr>
          <p:spPr bwMode="auto">
            <a:xfrm>
              <a:off x="1476" y="1332"/>
              <a:ext cx="8" cy="26"/>
            </a:xfrm>
            <a:custGeom>
              <a:avLst/>
              <a:gdLst>
                <a:gd name="T0" fmla="*/ 1 w 7"/>
                <a:gd name="T1" fmla="*/ 0 h 23"/>
                <a:gd name="T2" fmla="*/ 6 w 7"/>
                <a:gd name="T3" fmla="*/ 23 h 23"/>
                <a:gd name="T4" fmla="*/ 1 w 7"/>
                <a:gd name="T5" fmla="*/ 0 h 23"/>
              </a:gdLst>
              <a:ahLst/>
              <a:cxnLst>
                <a:cxn ang="0">
                  <a:pos x="T0" y="T1"/>
                </a:cxn>
                <a:cxn ang="0">
                  <a:pos x="T2" y="T3"/>
                </a:cxn>
                <a:cxn ang="0">
                  <a:pos x="T4" y="T5"/>
                </a:cxn>
              </a:cxnLst>
              <a:rect l="0" t="0" r="r" b="b"/>
              <a:pathLst>
                <a:path w="7" h="23">
                  <a:moveTo>
                    <a:pt x="1" y="0"/>
                  </a:moveTo>
                  <a:cubicBezTo>
                    <a:pt x="7" y="10"/>
                    <a:pt x="7" y="10"/>
                    <a:pt x="6" y="23"/>
                  </a:cubicBezTo>
                  <a:cubicBezTo>
                    <a:pt x="0" y="13"/>
                    <a:pt x="0" y="13"/>
                    <a:pt x="1" y="0"/>
                  </a:cubicBezTo>
                  <a:close/>
                </a:path>
              </a:pathLst>
            </a:custGeom>
            <a:solidFill>
              <a:srgbClr val="76666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 name="Freeform 861">
              <a:extLst>
                <a:ext uri="{FF2B5EF4-FFF2-40B4-BE49-F238E27FC236}">
                  <a16:creationId xmlns:a16="http://schemas.microsoft.com/office/drawing/2014/main" id="{8846F88C-97D3-4977-8A33-0310260A4FA7}"/>
                </a:ext>
              </a:extLst>
            </p:cNvPr>
            <p:cNvSpPr>
              <a:spLocks/>
            </p:cNvSpPr>
            <p:nvPr/>
          </p:nvSpPr>
          <p:spPr bwMode="auto">
            <a:xfrm>
              <a:off x="1458" y="1316"/>
              <a:ext cx="17" cy="36"/>
            </a:xfrm>
            <a:custGeom>
              <a:avLst/>
              <a:gdLst>
                <a:gd name="T0" fmla="*/ 11 w 15"/>
                <a:gd name="T1" fmla="*/ 32 h 32"/>
                <a:gd name="T2" fmla="*/ 9 w 15"/>
                <a:gd name="T3" fmla="*/ 0 h 32"/>
                <a:gd name="T4" fmla="*/ 11 w 15"/>
                <a:gd name="T5" fmla="*/ 32 h 32"/>
              </a:gdLst>
              <a:ahLst/>
              <a:cxnLst>
                <a:cxn ang="0">
                  <a:pos x="T0" y="T1"/>
                </a:cxn>
                <a:cxn ang="0">
                  <a:pos x="T2" y="T3"/>
                </a:cxn>
                <a:cxn ang="0">
                  <a:pos x="T4" y="T5"/>
                </a:cxn>
              </a:cxnLst>
              <a:rect l="0" t="0" r="r" b="b"/>
              <a:pathLst>
                <a:path w="15" h="32">
                  <a:moveTo>
                    <a:pt x="11" y="32"/>
                  </a:moveTo>
                  <a:cubicBezTo>
                    <a:pt x="0" y="19"/>
                    <a:pt x="5" y="12"/>
                    <a:pt x="9" y="0"/>
                  </a:cubicBezTo>
                  <a:cubicBezTo>
                    <a:pt x="15" y="13"/>
                    <a:pt x="10" y="20"/>
                    <a:pt x="11" y="32"/>
                  </a:cubicBezTo>
                  <a:close/>
                </a:path>
              </a:pathLst>
            </a:custGeom>
            <a:solidFill>
              <a:srgbClr val="6F64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 name="Freeform 862">
              <a:extLst>
                <a:ext uri="{FF2B5EF4-FFF2-40B4-BE49-F238E27FC236}">
                  <a16:creationId xmlns:a16="http://schemas.microsoft.com/office/drawing/2014/main" id="{1E8866AC-01E2-487D-ADE0-EF2FF9377B07}"/>
                </a:ext>
              </a:extLst>
            </p:cNvPr>
            <p:cNvSpPr>
              <a:spLocks/>
            </p:cNvSpPr>
            <p:nvPr/>
          </p:nvSpPr>
          <p:spPr bwMode="auto">
            <a:xfrm>
              <a:off x="1488" y="1267"/>
              <a:ext cx="12" cy="29"/>
            </a:xfrm>
            <a:custGeom>
              <a:avLst/>
              <a:gdLst>
                <a:gd name="T0" fmla="*/ 7 w 11"/>
                <a:gd name="T1" fmla="*/ 26 h 26"/>
                <a:gd name="T2" fmla="*/ 2 w 11"/>
                <a:gd name="T3" fmla="*/ 0 h 26"/>
                <a:gd name="T4" fmla="*/ 7 w 11"/>
                <a:gd name="T5" fmla="*/ 26 h 26"/>
              </a:gdLst>
              <a:ahLst/>
              <a:cxnLst>
                <a:cxn ang="0">
                  <a:pos x="T0" y="T1"/>
                </a:cxn>
                <a:cxn ang="0">
                  <a:pos x="T2" y="T3"/>
                </a:cxn>
                <a:cxn ang="0">
                  <a:pos x="T4" y="T5"/>
                </a:cxn>
              </a:cxnLst>
              <a:rect l="0" t="0" r="r" b="b"/>
              <a:pathLst>
                <a:path w="11" h="26">
                  <a:moveTo>
                    <a:pt x="7" y="26"/>
                  </a:moveTo>
                  <a:cubicBezTo>
                    <a:pt x="4" y="18"/>
                    <a:pt x="0" y="10"/>
                    <a:pt x="2" y="0"/>
                  </a:cubicBezTo>
                  <a:cubicBezTo>
                    <a:pt x="11" y="9"/>
                    <a:pt x="8" y="17"/>
                    <a:pt x="7" y="26"/>
                  </a:cubicBezTo>
                  <a:close/>
                </a:path>
              </a:pathLst>
            </a:custGeom>
            <a:solidFill>
              <a:srgbClr val="523B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 name="Freeform 863">
              <a:extLst>
                <a:ext uri="{FF2B5EF4-FFF2-40B4-BE49-F238E27FC236}">
                  <a16:creationId xmlns:a16="http://schemas.microsoft.com/office/drawing/2014/main" id="{0022C30F-2A6D-48CA-B4E9-F2D61BC51B7B}"/>
                </a:ext>
              </a:extLst>
            </p:cNvPr>
            <p:cNvSpPr>
              <a:spLocks/>
            </p:cNvSpPr>
            <p:nvPr/>
          </p:nvSpPr>
          <p:spPr bwMode="auto">
            <a:xfrm>
              <a:off x="898" y="2876"/>
              <a:ext cx="55" cy="131"/>
            </a:xfrm>
            <a:custGeom>
              <a:avLst/>
              <a:gdLst>
                <a:gd name="T0" fmla="*/ 25 w 49"/>
                <a:gd name="T1" fmla="*/ 12 h 116"/>
                <a:gd name="T2" fmla="*/ 37 w 49"/>
                <a:gd name="T3" fmla="*/ 16 h 116"/>
                <a:gd name="T4" fmla="*/ 34 w 49"/>
                <a:gd name="T5" fmla="*/ 66 h 116"/>
                <a:gd name="T6" fmla="*/ 37 w 49"/>
                <a:gd name="T7" fmla="*/ 100 h 116"/>
                <a:gd name="T8" fmla="*/ 37 w 49"/>
                <a:gd name="T9" fmla="*/ 100 h 116"/>
                <a:gd name="T10" fmla="*/ 25 w 49"/>
                <a:gd name="T11" fmla="*/ 113 h 116"/>
                <a:gd name="T12" fmla="*/ 13 w 49"/>
                <a:gd name="T13" fmla="*/ 105 h 116"/>
                <a:gd name="T14" fmla="*/ 5 w 49"/>
                <a:gd name="T15" fmla="*/ 61 h 116"/>
                <a:gd name="T16" fmla="*/ 10 w 49"/>
                <a:gd name="T17" fmla="*/ 64 h 116"/>
                <a:gd name="T18" fmla="*/ 19 w 49"/>
                <a:gd name="T19" fmla="*/ 56 h 116"/>
                <a:gd name="T20" fmla="*/ 24 w 49"/>
                <a:gd name="T21" fmla="*/ 16 h 116"/>
                <a:gd name="T22" fmla="*/ 25 w 49"/>
                <a:gd name="T23" fmla="*/ 12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9" h="116">
                  <a:moveTo>
                    <a:pt x="25" y="12"/>
                  </a:moveTo>
                  <a:cubicBezTo>
                    <a:pt x="30" y="9"/>
                    <a:pt x="39" y="0"/>
                    <a:pt x="37" y="16"/>
                  </a:cubicBezTo>
                  <a:cubicBezTo>
                    <a:pt x="34" y="33"/>
                    <a:pt x="49" y="50"/>
                    <a:pt x="34" y="66"/>
                  </a:cubicBezTo>
                  <a:cubicBezTo>
                    <a:pt x="48" y="76"/>
                    <a:pt x="40" y="88"/>
                    <a:pt x="37" y="100"/>
                  </a:cubicBezTo>
                  <a:cubicBezTo>
                    <a:pt x="37" y="100"/>
                    <a:pt x="37" y="100"/>
                    <a:pt x="37" y="100"/>
                  </a:cubicBezTo>
                  <a:cubicBezTo>
                    <a:pt x="31" y="102"/>
                    <a:pt x="30" y="109"/>
                    <a:pt x="25" y="113"/>
                  </a:cubicBezTo>
                  <a:cubicBezTo>
                    <a:pt x="18" y="116"/>
                    <a:pt x="26" y="98"/>
                    <a:pt x="13" y="105"/>
                  </a:cubicBezTo>
                  <a:cubicBezTo>
                    <a:pt x="9" y="107"/>
                    <a:pt x="0" y="68"/>
                    <a:pt x="5" y="61"/>
                  </a:cubicBezTo>
                  <a:cubicBezTo>
                    <a:pt x="8" y="58"/>
                    <a:pt x="8" y="63"/>
                    <a:pt x="10" y="64"/>
                  </a:cubicBezTo>
                  <a:cubicBezTo>
                    <a:pt x="17" y="66"/>
                    <a:pt x="21" y="58"/>
                    <a:pt x="19" y="56"/>
                  </a:cubicBezTo>
                  <a:cubicBezTo>
                    <a:pt x="0" y="40"/>
                    <a:pt x="16" y="28"/>
                    <a:pt x="24" y="16"/>
                  </a:cubicBezTo>
                  <a:cubicBezTo>
                    <a:pt x="25" y="15"/>
                    <a:pt x="25" y="13"/>
                    <a:pt x="25" y="12"/>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 name="Freeform 864">
              <a:extLst>
                <a:ext uri="{FF2B5EF4-FFF2-40B4-BE49-F238E27FC236}">
                  <a16:creationId xmlns:a16="http://schemas.microsoft.com/office/drawing/2014/main" id="{4164D630-7542-4203-BB43-6644713034DF}"/>
                </a:ext>
              </a:extLst>
            </p:cNvPr>
            <p:cNvSpPr>
              <a:spLocks/>
            </p:cNvSpPr>
            <p:nvPr/>
          </p:nvSpPr>
          <p:spPr bwMode="auto">
            <a:xfrm>
              <a:off x="979" y="3103"/>
              <a:ext cx="55" cy="54"/>
            </a:xfrm>
            <a:custGeom>
              <a:avLst/>
              <a:gdLst>
                <a:gd name="T0" fmla="*/ 0 w 49"/>
                <a:gd name="T1" fmla="*/ 0 h 48"/>
                <a:gd name="T2" fmla="*/ 49 w 49"/>
                <a:gd name="T3" fmla="*/ 48 h 48"/>
                <a:gd name="T4" fmla="*/ 0 w 49"/>
                <a:gd name="T5" fmla="*/ 0 h 48"/>
              </a:gdLst>
              <a:ahLst/>
              <a:cxnLst>
                <a:cxn ang="0">
                  <a:pos x="T0" y="T1"/>
                </a:cxn>
                <a:cxn ang="0">
                  <a:pos x="T2" y="T3"/>
                </a:cxn>
                <a:cxn ang="0">
                  <a:pos x="T4" y="T5"/>
                </a:cxn>
              </a:cxnLst>
              <a:rect l="0" t="0" r="r" b="b"/>
              <a:pathLst>
                <a:path w="49" h="48">
                  <a:moveTo>
                    <a:pt x="0" y="0"/>
                  </a:moveTo>
                  <a:cubicBezTo>
                    <a:pt x="36" y="9"/>
                    <a:pt x="47" y="19"/>
                    <a:pt x="49" y="48"/>
                  </a:cubicBezTo>
                  <a:cubicBezTo>
                    <a:pt x="5" y="40"/>
                    <a:pt x="4" y="39"/>
                    <a:pt x="0" y="0"/>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 name="Freeform 865">
              <a:extLst>
                <a:ext uri="{FF2B5EF4-FFF2-40B4-BE49-F238E27FC236}">
                  <a16:creationId xmlns:a16="http://schemas.microsoft.com/office/drawing/2014/main" id="{381B7D30-9B7F-41F3-BD73-B416BDE942F0}"/>
                </a:ext>
              </a:extLst>
            </p:cNvPr>
            <p:cNvSpPr>
              <a:spLocks/>
            </p:cNvSpPr>
            <p:nvPr/>
          </p:nvSpPr>
          <p:spPr bwMode="auto">
            <a:xfrm>
              <a:off x="989" y="3155"/>
              <a:ext cx="65" cy="55"/>
            </a:xfrm>
            <a:custGeom>
              <a:avLst/>
              <a:gdLst>
                <a:gd name="T0" fmla="*/ 48 w 58"/>
                <a:gd name="T1" fmla="*/ 48 h 49"/>
                <a:gd name="T2" fmla="*/ 16 w 58"/>
                <a:gd name="T3" fmla="*/ 29 h 49"/>
                <a:gd name="T4" fmla="*/ 2 w 58"/>
                <a:gd name="T5" fmla="*/ 8 h 49"/>
                <a:gd name="T6" fmla="*/ 9 w 58"/>
                <a:gd name="T7" fmla="*/ 0 h 49"/>
                <a:gd name="T8" fmla="*/ 57 w 58"/>
                <a:gd name="T9" fmla="*/ 40 h 49"/>
                <a:gd name="T10" fmla="*/ 48 w 58"/>
                <a:gd name="T11" fmla="*/ 48 h 49"/>
              </a:gdLst>
              <a:ahLst/>
              <a:cxnLst>
                <a:cxn ang="0">
                  <a:pos x="T0" y="T1"/>
                </a:cxn>
                <a:cxn ang="0">
                  <a:pos x="T2" y="T3"/>
                </a:cxn>
                <a:cxn ang="0">
                  <a:pos x="T4" y="T5"/>
                </a:cxn>
                <a:cxn ang="0">
                  <a:pos x="T6" y="T7"/>
                </a:cxn>
                <a:cxn ang="0">
                  <a:pos x="T8" y="T9"/>
                </a:cxn>
                <a:cxn ang="0">
                  <a:pos x="T10" y="T11"/>
                </a:cxn>
              </a:cxnLst>
              <a:rect l="0" t="0" r="r" b="b"/>
              <a:pathLst>
                <a:path w="58" h="49">
                  <a:moveTo>
                    <a:pt x="48" y="48"/>
                  </a:moveTo>
                  <a:cubicBezTo>
                    <a:pt x="41" y="37"/>
                    <a:pt x="28" y="33"/>
                    <a:pt x="16" y="29"/>
                  </a:cubicBezTo>
                  <a:cubicBezTo>
                    <a:pt x="4" y="26"/>
                    <a:pt x="5" y="17"/>
                    <a:pt x="2" y="8"/>
                  </a:cubicBezTo>
                  <a:cubicBezTo>
                    <a:pt x="0" y="1"/>
                    <a:pt x="4" y="0"/>
                    <a:pt x="9" y="0"/>
                  </a:cubicBezTo>
                  <a:cubicBezTo>
                    <a:pt x="33" y="0"/>
                    <a:pt x="53" y="17"/>
                    <a:pt x="57" y="40"/>
                  </a:cubicBezTo>
                  <a:cubicBezTo>
                    <a:pt x="58" y="49"/>
                    <a:pt x="53" y="48"/>
                    <a:pt x="48" y="48"/>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 name="Freeform 866">
              <a:extLst>
                <a:ext uri="{FF2B5EF4-FFF2-40B4-BE49-F238E27FC236}">
                  <a16:creationId xmlns:a16="http://schemas.microsoft.com/office/drawing/2014/main" id="{00071151-88E3-410B-82E5-404F95567C71}"/>
                </a:ext>
              </a:extLst>
            </p:cNvPr>
            <p:cNvSpPr>
              <a:spLocks/>
            </p:cNvSpPr>
            <p:nvPr/>
          </p:nvSpPr>
          <p:spPr bwMode="auto">
            <a:xfrm>
              <a:off x="958" y="2769"/>
              <a:ext cx="48" cy="76"/>
            </a:xfrm>
            <a:custGeom>
              <a:avLst/>
              <a:gdLst>
                <a:gd name="T0" fmla="*/ 20 w 43"/>
                <a:gd name="T1" fmla="*/ 0 h 68"/>
                <a:gd name="T2" fmla="*/ 25 w 43"/>
                <a:gd name="T3" fmla="*/ 27 h 68"/>
                <a:gd name="T4" fmla="*/ 36 w 43"/>
                <a:gd name="T5" fmla="*/ 30 h 68"/>
                <a:gd name="T6" fmla="*/ 33 w 43"/>
                <a:gd name="T7" fmla="*/ 49 h 68"/>
                <a:gd name="T8" fmla="*/ 20 w 43"/>
                <a:gd name="T9" fmla="*/ 68 h 68"/>
                <a:gd name="T10" fmla="*/ 20 w 43"/>
                <a:gd name="T11" fmla="*/ 68 h 68"/>
                <a:gd name="T12" fmla="*/ 12 w 43"/>
                <a:gd name="T13" fmla="*/ 68 h 68"/>
                <a:gd name="T14" fmla="*/ 12 w 43"/>
                <a:gd name="T15" fmla="*/ 68 h 68"/>
                <a:gd name="T16" fmla="*/ 15 w 43"/>
                <a:gd name="T17" fmla="*/ 45 h 68"/>
                <a:gd name="T18" fmla="*/ 16 w 43"/>
                <a:gd name="T19" fmla="*/ 39 h 68"/>
                <a:gd name="T20" fmla="*/ 16 w 43"/>
                <a:gd name="T21" fmla="*/ 9 h 68"/>
                <a:gd name="T22" fmla="*/ 20 w 43"/>
                <a:gd name="T23"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3" h="68">
                  <a:moveTo>
                    <a:pt x="20" y="0"/>
                  </a:moveTo>
                  <a:cubicBezTo>
                    <a:pt x="43" y="5"/>
                    <a:pt x="34" y="16"/>
                    <a:pt x="25" y="27"/>
                  </a:cubicBezTo>
                  <a:cubicBezTo>
                    <a:pt x="28" y="33"/>
                    <a:pt x="34" y="22"/>
                    <a:pt x="36" y="30"/>
                  </a:cubicBezTo>
                  <a:cubicBezTo>
                    <a:pt x="37" y="36"/>
                    <a:pt x="37" y="43"/>
                    <a:pt x="33" y="49"/>
                  </a:cubicBezTo>
                  <a:cubicBezTo>
                    <a:pt x="28" y="55"/>
                    <a:pt x="20" y="59"/>
                    <a:pt x="20" y="68"/>
                  </a:cubicBezTo>
                  <a:cubicBezTo>
                    <a:pt x="20" y="68"/>
                    <a:pt x="20" y="68"/>
                    <a:pt x="20" y="68"/>
                  </a:cubicBezTo>
                  <a:cubicBezTo>
                    <a:pt x="17" y="68"/>
                    <a:pt x="15" y="68"/>
                    <a:pt x="12" y="68"/>
                  </a:cubicBezTo>
                  <a:cubicBezTo>
                    <a:pt x="12" y="68"/>
                    <a:pt x="12" y="68"/>
                    <a:pt x="12" y="68"/>
                  </a:cubicBezTo>
                  <a:cubicBezTo>
                    <a:pt x="13" y="60"/>
                    <a:pt x="9" y="52"/>
                    <a:pt x="15" y="45"/>
                  </a:cubicBezTo>
                  <a:cubicBezTo>
                    <a:pt x="17" y="43"/>
                    <a:pt x="20" y="41"/>
                    <a:pt x="16" y="39"/>
                  </a:cubicBezTo>
                  <a:cubicBezTo>
                    <a:pt x="0" y="29"/>
                    <a:pt x="9" y="19"/>
                    <a:pt x="16" y="9"/>
                  </a:cubicBezTo>
                  <a:cubicBezTo>
                    <a:pt x="18" y="7"/>
                    <a:pt x="19" y="3"/>
                    <a:pt x="20" y="0"/>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 name="Freeform 867">
              <a:extLst>
                <a:ext uri="{FF2B5EF4-FFF2-40B4-BE49-F238E27FC236}">
                  <a16:creationId xmlns:a16="http://schemas.microsoft.com/office/drawing/2014/main" id="{B1BAF5B6-64C2-4950-BF96-0164CAEC1039}"/>
                </a:ext>
              </a:extLst>
            </p:cNvPr>
            <p:cNvSpPr>
              <a:spLocks/>
            </p:cNvSpPr>
            <p:nvPr/>
          </p:nvSpPr>
          <p:spPr bwMode="auto">
            <a:xfrm>
              <a:off x="899" y="2988"/>
              <a:ext cx="56" cy="65"/>
            </a:xfrm>
            <a:custGeom>
              <a:avLst/>
              <a:gdLst>
                <a:gd name="T0" fmla="*/ 36 w 50"/>
                <a:gd name="T1" fmla="*/ 1 h 58"/>
                <a:gd name="T2" fmla="*/ 45 w 50"/>
                <a:gd name="T3" fmla="*/ 17 h 58"/>
                <a:gd name="T4" fmla="*/ 29 w 50"/>
                <a:gd name="T5" fmla="*/ 45 h 58"/>
                <a:gd name="T6" fmla="*/ 12 w 50"/>
                <a:gd name="T7" fmla="*/ 45 h 58"/>
                <a:gd name="T8" fmla="*/ 6 w 50"/>
                <a:gd name="T9" fmla="*/ 12 h 58"/>
                <a:gd name="T10" fmla="*/ 11 w 50"/>
                <a:gd name="T11" fmla="*/ 15 h 58"/>
                <a:gd name="T12" fmla="*/ 23 w 50"/>
                <a:gd name="T13" fmla="*/ 26 h 58"/>
                <a:gd name="T14" fmla="*/ 33 w 50"/>
                <a:gd name="T15" fmla="*/ 12 h 58"/>
                <a:gd name="T16" fmla="*/ 36 w 50"/>
                <a:gd name="T17" fmla="*/ 1 h 58"/>
                <a:gd name="T18" fmla="*/ 36 w 50"/>
                <a:gd name="T19" fmla="*/ 1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0" h="58">
                  <a:moveTo>
                    <a:pt x="36" y="1"/>
                  </a:moveTo>
                  <a:cubicBezTo>
                    <a:pt x="50" y="0"/>
                    <a:pt x="48" y="10"/>
                    <a:pt x="45" y="17"/>
                  </a:cubicBezTo>
                  <a:cubicBezTo>
                    <a:pt x="41" y="27"/>
                    <a:pt x="35" y="36"/>
                    <a:pt x="29" y="45"/>
                  </a:cubicBezTo>
                  <a:cubicBezTo>
                    <a:pt x="24" y="55"/>
                    <a:pt x="18" y="58"/>
                    <a:pt x="12" y="45"/>
                  </a:cubicBezTo>
                  <a:cubicBezTo>
                    <a:pt x="7" y="35"/>
                    <a:pt x="0" y="25"/>
                    <a:pt x="6" y="12"/>
                  </a:cubicBezTo>
                  <a:cubicBezTo>
                    <a:pt x="8" y="13"/>
                    <a:pt x="10" y="14"/>
                    <a:pt x="11" y="15"/>
                  </a:cubicBezTo>
                  <a:cubicBezTo>
                    <a:pt x="14" y="20"/>
                    <a:pt x="16" y="27"/>
                    <a:pt x="23" y="26"/>
                  </a:cubicBezTo>
                  <a:cubicBezTo>
                    <a:pt x="29" y="25"/>
                    <a:pt x="31" y="18"/>
                    <a:pt x="33" y="12"/>
                  </a:cubicBezTo>
                  <a:cubicBezTo>
                    <a:pt x="34" y="8"/>
                    <a:pt x="35" y="5"/>
                    <a:pt x="36" y="1"/>
                  </a:cubicBezTo>
                  <a:cubicBezTo>
                    <a:pt x="36" y="1"/>
                    <a:pt x="36" y="1"/>
                    <a:pt x="36" y="1"/>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 name="Freeform 868">
              <a:extLst>
                <a:ext uri="{FF2B5EF4-FFF2-40B4-BE49-F238E27FC236}">
                  <a16:creationId xmlns:a16="http://schemas.microsoft.com/office/drawing/2014/main" id="{2BDE2F2A-4023-4C46-9B0B-F5BB10B680E8}"/>
                </a:ext>
              </a:extLst>
            </p:cNvPr>
            <p:cNvSpPr>
              <a:spLocks/>
            </p:cNvSpPr>
            <p:nvPr/>
          </p:nvSpPr>
          <p:spPr bwMode="auto">
            <a:xfrm>
              <a:off x="1019" y="2736"/>
              <a:ext cx="44" cy="55"/>
            </a:xfrm>
            <a:custGeom>
              <a:avLst/>
              <a:gdLst>
                <a:gd name="T0" fmla="*/ 37 w 39"/>
                <a:gd name="T1" fmla="*/ 49 h 49"/>
                <a:gd name="T2" fmla="*/ 16 w 39"/>
                <a:gd name="T3" fmla="*/ 42 h 49"/>
                <a:gd name="T4" fmla="*/ 0 w 39"/>
                <a:gd name="T5" fmla="*/ 4 h 49"/>
                <a:gd name="T6" fmla="*/ 37 w 39"/>
                <a:gd name="T7" fmla="*/ 49 h 49"/>
              </a:gdLst>
              <a:ahLst/>
              <a:cxnLst>
                <a:cxn ang="0">
                  <a:pos x="T0" y="T1"/>
                </a:cxn>
                <a:cxn ang="0">
                  <a:pos x="T2" y="T3"/>
                </a:cxn>
                <a:cxn ang="0">
                  <a:pos x="T4" y="T5"/>
                </a:cxn>
                <a:cxn ang="0">
                  <a:pos x="T6" y="T7"/>
                </a:cxn>
              </a:cxnLst>
              <a:rect l="0" t="0" r="r" b="b"/>
              <a:pathLst>
                <a:path w="39" h="49">
                  <a:moveTo>
                    <a:pt x="37" y="49"/>
                  </a:moveTo>
                  <a:cubicBezTo>
                    <a:pt x="30" y="48"/>
                    <a:pt x="23" y="46"/>
                    <a:pt x="16" y="42"/>
                  </a:cubicBezTo>
                  <a:cubicBezTo>
                    <a:pt x="10" y="29"/>
                    <a:pt x="3" y="18"/>
                    <a:pt x="0" y="4"/>
                  </a:cubicBezTo>
                  <a:cubicBezTo>
                    <a:pt x="25" y="0"/>
                    <a:pt x="39" y="17"/>
                    <a:pt x="37" y="49"/>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 name="Freeform 869">
              <a:extLst>
                <a:ext uri="{FF2B5EF4-FFF2-40B4-BE49-F238E27FC236}">
                  <a16:creationId xmlns:a16="http://schemas.microsoft.com/office/drawing/2014/main" id="{7A445C50-408F-4EB1-BA4E-08244338DD7A}"/>
                </a:ext>
              </a:extLst>
            </p:cNvPr>
            <p:cNvSpPr>
              <a:spLocks/>
            </p:cNvSpPr>
            <p:nvPr/>
          </p:nvSpPr>
          <p:spPr bwMode="auto">
            <a:xfrm>
              <a:off x="906" y="2830"/>
              <a:ext cx="31" cy="72"/>
            </a:xfrm>
            <a:custGeom>
              <a:avLst/>
              <a:gdLst>
                <a:gd name="T0" fmla="*/ 18 w 28"/>
                <a:gd name="T1" fmla="*/ 53 h 64"/>
                <a:gd name="T2" fmla="*/ 3 w 28"/>
                <a:gd name="T3" fmla="*/ 64 h 64"/>
                <a:gd name="T4" fmla="*/ 6 w 28"/>
                <a:gd name="T5" fmla="*/ 17 h 64"/>
                <a:gd name="T6" fmla="*/ 6 w 28"/>
                <a:gd name="T7" fmla="*/ 17 h 64"/>
                <a:gd name="T8" fmla="*/ 25 w 28"/>
                <a:gd name="T9" fmla="*/ 0 h 64"/>
                <a:gd name="T10" fmla="*/ 11 w 28"/>
                <a:gd name="T11" fmla="*/ 34 h 64"/>
                <a:gd name="T12" fmla="*/ 27 w 28"/>
                <a:gd name="T13" fmla="*/ 20 h 64"/>
                <a:gd name="T14" fmla="*/ 18 w 28"/>
                <a:gd name="T15" fmla="*/ 53 h 64"/>
                <a:gd name="T16" fmla="*/ 18 w 28"/>
                <a:gd name="T17" fmla="*/ 53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64">
                  <a:moveTo>
                    <a:pt x="18" y="53"/>
                  </a:moveTo>
                  <a:cubicBezTo>
                    <a:pt x="14" y="56"/>
                    <a:pt x="10" y="59"/>
                    <a:pt x="3" y="64"/>
                  </a:cubicBezTo>
                  <a:cubicBezTo>
                    <a:pt x="2" y="47"/>
                    <a:pt x="0" y="32"/>
                    <a:pt x="6" y="17"/>
                  </a:cubicBezTo>
                  <a:cubicBezTo>
                    <a:pt x="6" y="17"/>
                    <a:pt x="6" y="17"/>
                    <a:pt x="6" y="17"/>
                  </a:cubicBezTo>
                  <a:cubicBezTo>
                    <a:pt x="12" y="12"/>
                    <a:pt x="18" y="6"/>
                    <a:pt x="25" y="0"/>
                  </a:cubicBezTo>
                  <a:cubicBezTo>
                    <a:pt x="26" y="14"/>
                    <a:pt x="12" y="21"/>
                    <a:pt x="11" y="34"/>
                  </a:cubicBezTo>
                  <a:cubicBezTo>
                    <a:pt x="21" y="33"/>
                    <a:pt x="20" y="23"/>
                    <a:pt x="27" y="20"/>
                  </a:cubicBezTo>
                  <a:cubicBezTo>
                    <a:pt x="28" y="29"/>
                    <a:pt x="28" y="29"/>
                    <a:pt x="18" y="53"/>
                  </a:cubicBezTo>
                  <a:cubicBezTo>
                    <a:pt x="18" y="53"/>
                    <a:pt x="18" y="53"/>
                    <a:pt x="18" y="53"/>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 name="Freeform 870">
              <a:extLst>
                <a:ext uri="{FF2B5EF4-FFF2-40B4-BE49-F238E27FC236}">
                  <a16:creationId xmlns:a16="http://schemas.microsoft.com/office/drawing/2014/main" id="{50CE86F2-D441-4E4F-BA13-0394C30A9C1F}"/>
                </a:ext>
              </a:extLst>
            </p:cNvPr>
            <p:cNvSpPr>
              <a:spLocks/>
            </p:cNvSpPr>
            <p:nvPr/>
          </p:nvSpPr>
          <p:spPr bwMode="auto">
            <a:xfrm>
              <a:off x="960" y="2647"/>
              <a:ext cx="45" cy="60"/>
            </a:xfrm>
            <a:custGeom>
              <a:avLst/>
              <a:gdLst>
                <a:gd name="T0" fmla="*/ 23 w 40"/>
                <a:gd name="T1" fmla="*/ 0 h 53"/>
                <a:gd name="T2" fmla="*/ 8 w 40"/>
                <a:gd name="T3" fmla="*/ 53 h 53"/>
                <a:gd name="T4" fmla="*/ 25 w 40"/>
                <a:gd name="T5" fmla="*/ 20 h 53"/>
                <a:gd name="T6" fmla="*/ 10 w 40"/>
                <a:gd name="T7" fmla="*/ 10 h 53"/>
                <a:gd name="T8" fmla="*/ 23 w 40"/>
                <a:gd name="T9" fmla="*/ 0 h 53"/>
                <a:gd name="T10" fmla="*/ 23 w 40"/>
                <a:gd name="T11" fmla="*/ 0 h 53"/>
              </a:gdLst>
              <a:ahLst/>
              <a:cxnLst>
                <a:cxn ang="0">
                  <a:pos x="T0" y="T1"/>
                </a:cxn>
                <a:cxn ang="0">
                  <a:pos x="T2" y="T3"/>
                </a:cxn>
                <a:cxn ang="0">
                  <a:pos x="T4" y="T5"/>
                </a:cxn>
                <a:cxn ang="0">
                  <a:pos x="T6" y="T7"/>
                </a:cxn>
                <a:cxn ang="0">
                  <a:pos x="T8" y="T9"/>
                </a:cxn>
                <a:cxn ang="0">
                  <a:pos x="T10" y="T11"/>
                </a:cxn>
              </a:cxnLst>
              <a:rect l="0" t="0" r="r" b="b"/>
              <a:pathLst>
                <a:path w="40" h="53">
                  <a:moveTo>
                    <a:pt x="23" y="0"/>
                  </a:moveTo>
                  <a:cubicBezTo>
                    <a:pt x="40" y="21"/>
                    <a:pt x="37" y="31"/>
                    <a:pt x="8" y="53"/>
                  </a:cubicBezTo>
                  <a:cubicBezTo>
                    <a:pt x="0" y="36"/>
                    <a:pt x="13" y="29"/>
                    <a:pt x="25" y="20"/>
                  </a:cubicBezTo>
                  <a:cubicBezTo>
                    <a:pt x="19" y="16"/>
                    <a:pt x="9" y="22"/>
                    <a:pt x="10" y="10"/>
                  </a:cubicBezTo>
                  <a:cubicBezTo>
                    <a:pt x="11" y="0"/>
                    <a:pt x="16" y="0"/>
                    <a:pt x="23" y="0"/>
                  </a:cubicBezTo>
                  <a:cubicBezTo>
                    <a:pt x="23" y="0"/>
                    <a:pt x="23" y="0"/>
                    <a:pt x="23" y="0"/>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 name="Freeform 871">
              <a:extLst>
                <a:ext uri="{FF2B5EF4-FFF2-40B4-BE49-F238E27FC236}">
                  <a16:creationId xmlns:a16="http://schemas.microsoft.com/office/drawing/2014/main" id="{F3B04C7E-F5C1-4CDC-90F4-6504DE71C03E}"/>
                </a:ext>
              </a:extLst>
            </p:cNvPr>
            <p:cNvSpPr>
              <a:spLocks/>
            </p:cNvSpPr>
            <p:nvPr/>
          </p:nvSpPr>
          <p:spPr bwMode="auto">
            <a:xfrm>
              <a:off x="964" y="2691"/>
              <a:ext cx="37" cy="58"/>
            </a:xfrm>
            <a:custGeom>
              <a:avLst/>
              <a:gdLst>
                <a:gd name="T0" fmla="*/ 28 w 33"/>
                <a:gd name="T1" fmla="*/ 0 h 52"/>
                <a:gd name="T2" fmla="*/ 28 w 33"/>
                <a:gd name="T3" fmla="*/ 52 h 52"/>
                <a:gd name="T4" fmla="*/ 3 w 33"/>
                <a:gd name="T5" fmla="*/ 37 h 52"/>
                <a:gd name="T6" fmla="*/ 7 w 33"/>
                <a:gd name="T7" fmla="*/ 21 h 52"/>
                <a:gd name="T8" fmla="*/ 28 w 33"/>
                <a:gd name="T9" fmla="*/ 0 h 52"/>
              </a:gdLst>
              <a:ahLst/>
              <a:cxnLst>
                <a:cxn ang="0">
                  <a:pos x="T0" y="T1"/>
                </a:cxn>
                <a:cxn ang="0">
                  <a:pos x="T2" y="T3"/>
                </a:cxn>
                <a:cxn ang="0">
                  <a:pos x="T4" y="T5"/>
                </a:cxn>
                <a:cxn ang="0">
                  <a:pos x="T6" y="T7"/>
                </a:cxn>
                <a:cxn ang="0">
                  <a:pos x="T8" y="T9"/>
                </a:cxn>
              </a:cxnLst>
              <a:rect l="0" t="0" r="r" b="b"/>
              <a:pathLst>
                <a:path w="33" h="52">
                  <a:moveTo>
                    <a:pt x="28" y="0"/>
                  </a:moveTo>
                  <a:cubicBezTo>
                    <a:pt x="25" y="17"/>
                    <a:pt x="33" y="34"/>
                    <a:pt x="28" y="52"/>
                  </a:cubicBezTo>
                  <a:cubicBezTo>
                    <a:pt x="17" y="50"/>
                    <a:pt x="19" y="27"/>
                    <a:pt x="3" y="37"/>
                  </a:cubicBezTo>
                  <a:cubicBezTo>
                    <a:pt x="1" y="31"/>
                    <a:pt x="0" y="25"/>
                    <a:pt x="7" y="21"/>
                  </a:cubicBezTo>
                  <a:cubicBezTo>
                    <a:pt x="15" y="16"/>
                    <a:pt x="20" y="7"/>
                    <a:pt x="28" y="0"/>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 name="Freeform 872">
              <a:extLst>
                <a:ext uri="{FF2B5EF4-FFF2-40B4-BE49-F238E27FC236}">
                  <a16:creationId xmlns:a16="http://schemas.microsoft.com/office/drawing/2014/main" id="{40E92C7E-71E0-4081-98B5-9CFBDC7E7F28}"/>
                </a:ext>
              </a:extLst>
            </p:cNvPr>
            <p:cNvSpPr>
              <a:spLocks/>
            </p:cNvSpPr>
            <p:nvPr/>
          </p:nvSpPr>
          <p:spPr bwMode="auto">
            <a:xfrm>
              <a:off x="899" y="2789"/>
              <a:ext cx="37" cy="60"/>
            </a:xfrm>
            <a:custGeom>
              <a:avLst/>
              <a:gdLst>
                <a:gd name="T0" fmla="*/ 12 w 33"/>
                <a:gd name="T1" fmla="*/ 54 h 54"/>
                <a:gd name="T2" fmla="*/ 9 w 33"/>
                <a:gd name="T3" fmla="*/ 24 h 54"/>
                <a:gd name="T4" fmla="*/ 29 w 33"/>
                <a:gd name="T5" fmla="*/ 0 h 54"/>
                <a:gd name="T6" fmla="*/ 26 w 33"/>
                <a:gd name="T7" fmla="*/ 31 h 54"/>
                <a:gd name="T8" fmla="*/ 12 w 33"/>
                <a:gd name="T9" fmla="*/ 54 h 54"/>
              </a:gdLst>
              <a:ahLst/>
              <a:cxnLst>
                <a:cxn ang="0">
                  <a:pos x="T0" y="T1"/>
                </a:cxn>
                <a:cxn ang="0">
                  <a:pos x="T2" y="T3"/>
                </a:cxn>
                <a:cxn ang="0">
                  <a:pos x="T4" y="T5"/>
                </a:cxn>
                <a:cxn ang="0">
                  <a:pos x="T6" y="T7"/>
                </a:cxn>
                <a:cxn ang="0">
                  <a:pos x="T8" y="T9"/>
                </a:cxn>
              </a:cxnLst>
              <a:rect l="0" t="0" r="r" b="b"/>
              <a:pathLst>
                <a:path w="33" h="54">
                  <a:moveTo>
                    <a:pt x="12" y="54"/>
                  </a:moveTo>
                  <a:cubicBezTo>
                    <a:pt x="2" y="50"/>
                    <a:pt x="0" y="35"/>
                    <a:pt x="9" y="24"/>
                  </a:cubicBezTo>
                  <a:cubicBezTo>
                    <a:pt x="14" y="17"/>
                    <a:pt x="20" y="10"/>
                    <a:pt x="29" y="0"/>
                  </a:cubicBezTo>
                  <a:cubicBezTo>
                    <a:pt x="33" y="14"/>
                    <a:pt x="33" y="22"/>
                    <a:pt x="26" y="31"/>
                  </a:cubicBezTo>
                  <a:cubicBezTo>
                    <a:pt x="20" y="37"/>
                    <a:pt x="13" y="44"/>
                    <a:pt x="12" y="54"/>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 name="Freeform 873">
              <a:extLst>
                <a:ext uri="{FF2B5EF4-FFF2-40B4-BE49-F238E27FC236}">
                  <a16:creationId xmlns:a16="http://schemas.microsoft.com/office/drawing/2014/main" id="{4AEFEF19-721F-49E6-928C-1DCA292D5E80}"/>
                </a:ext>
              </a:extLst>
            </p:cNvPr>
            <p:cNvSpPr>
              <a:spLocks/>
            </p:cNvSpPr>
            <p:nvPr/>
          </p:nvSpPr>
          <p:spPr bwMode="auto">
            <a:xfrm>
              <a:off x="793" y="2635"/>
              <a:ext cx="38" cy="45"/>
            </a:xfrm>
            <a:custGeom>
              <a:avLst/>
              <a:gdLst>
                <a:gd name="T0" fmla="*/ 22 w 33"/>
                <a:gd name="T1" fmla="*/ 7 h 40"/>
                <a:gd name="T2" fmla="*/ 33 w 33"/>
                <a:gd name="T3" fmla="*/ 40 h 40"/>
                <a:gd name="T4" fmla="*/ 0 w 33"/>
                <a:gd name="T5" fmla="*/ 0 h 40"/>
                <a:gd name="T6" fmla="*/ 22 w 33"/>
                <a:gd name="T7" fmla="*/ 7 h 40"/>
              </a:gdLst>
              <a:ahLst/>
              <a:cxnLst>
                <a:cxn ang="0">
                  <a:pos x="T0" y="T1"/>
                </a:cxn>
                <a:cxn ang="0">
                  <a:pos x="T2" y="T3"/>
                </a:cxn>
                <a:cxn ang="0">
                  <a:pos x="T4" y="T5"/>
                </a:cxn>
                <a:cxn ang="0">
                  <a:pos x="T6" y="T7"/>
                </a:cxn>
              </a:cxnLst>
              <a:rect l="0" t="0" r="r" b="b"/>
              <a:pathLst>
                <a:path w="33" h="40">
                  <a:moveTo>
                    <a:pt x="22" y="7"/>
                  </a:moveTo>
                  <a:cubicBezTo>
                    <a:pt x="26" y="18"/>
                    <a:pt x="29" y="29"/>
                    <a:pt x="33" y="40"/>
                  </a:cubicBezTo>
                  <a:cubicBezTo>
                    <a:pt x="14" y="37"/>
                    <a:pt x="14" y="37"/>
                    <a:pt x="0" y="0"/>
                  </a:cubicBezTo>
                  <a:cubicBezTo>
                    <a:pt x="8" y="3"/>
                    <a:pt x="15" y="5"/>
                    <a:pt x="22" y="7"/>
                  </a:cubicBezTo>
                  <a:close/>
                </a:path>
              </a:pathLst>
            </a:custGeom>
            <a:solidFill>
              <a:srgbClr val="2A3E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 name="Freeform 874">
              <a:extLst>
                <a:ext uri="{FF2B5EF4-FFF2-40B4-BE49-F238E27FC236}">
                  <a16:creationId xmlns:a16="http://schemas.microsoft.com/office/drawing/2014/main" id="{25975FDB-5342-4945-925F-26EBC1FC49EA}"/>
                </a:ext>
              </a:extLst>
            </p:cNvPr>
            <p:cNvSpPr>
              <a:spLocks/>
            </p:cNvSpPr>
            <p:nvPr/>
          </p:nvSpPr>
          <p:spPr bwMode="auto">
            <a:xfrm>
              <a:off x="834" y="2660"/>
              <a:ext cx="36" cy="39"/>
            </a:xfrm>
            <a:custGeom>
              <a:avLst/>
              <a:gdLst>
                <a:gd name="T0" fmla="*/ 22 w 32"/>
                <a:gd name="T1" fmla="*/ 5 h 35"/>
                <a:gd name="T2" fmla="*/ 32 w 32"/>
                <a:gd name="T3" fmla="*/ 35 h 35"/>
                <a:gd name="T4" fmla="*/ 0 w 32"/>
                <a:gd name="T5" fmla="*/ 0 h 35"/>
                <a:gd name="T6" fmla="*/ 22 w 32"/>
                <a:gd name="T7" fmla="*/ 5 h 35"/>
              </a:gdLst>
              <a:ahLst/>
              <a:cxnLst>
                <a:cxn ang="0">
                  <a:pos x="T0" y="T1"/>
                </a:cxn>
                <a:cxn ang="0">
                  <a:pos x="T2" y="T3"/>
                </a:cxn>
                <a:cxn ang="0">
                  <a:pos x="T4" y="T5"/>
                </a:cxn>
                <a:cxn ang="0">
                  <a:pos x="T6" y="T7"/>
                </a:cxn>
              </a:cxnLst>
              <a:rect l="0" t="0" r="r" b="b"/>
              <a:pathLst>
                <a:path w="32" h="35">
                  <a:moveTo>
                    <a:pt x="22" y="5"/>
                  </a:moveTo>
                  <a:cubicBezTo>
                    <a:pt x="29" y="13"/>
                    <a:pt x="31" y="23"/>
                    <a:pt x="32" y="35"/>
                  </a:cubicBezTo>
                  <a:cubicBezTo>
                    <a:pt x="12" y="32"/>
                    <a:pt x="1" y="21"/>
                    <a:pt x="0" y="0"/>
                  </a:cubicBezTo>
                  <a:cubicBezTo>
                    <a:pt x="8" y="0"/>
                    <a:pt x="14" y="7"/>
                    <a:pt x="22" y="5"/>
                  </a:cubicBezTo>
                  <a:close/>
                </a:path>
              </a:pathLst>
            </a:custGeom>
            <a:solidFill>
              <a:srgbClr val="2A3E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 name="Freeform 875">
              <a:extLst>
                <a:ext uri="{FF2B5EF4-FFF2-40B4-BE49-F238E27FC236}">
                  <a16:creationId xmlns:a16="http://schemas.microsoft.com/office/drawing/2014/main" id="{AF9D91B2-0864-44A8-A9C8-35B211A8B9DC}"/>
                </a:ext>
              </a:extLst>
            </p:cNvPr>
            <p:cNvSpPr>
              <a:spLocks/>
            </p:cNvSpPr>
            <p:nvPr/>
          </p:nvSpPr>
          <p:spPr bwMode="auto">
            <a:xfrm>
              <a:off x="946" y="2876"/>
              <a:ext cx="37" cy="45"/>
            </a:xfrm>
            <a:custGeom>
              <a:avLst/>
              <a:gdLst>
                <a:gd name="T0" fmla="*/ 18 w 33"/>
                <a:gd name="T1" fmla="*/ 40 h 40"/>
                <a:gd name="T2" fmla="*/ 0 w 33"/>
                <a:gd name="T3" fmla="*/ 0 h 40"/>
                <a:gd name="T4" fmla="*/ 18 w 33"/>
                <a:gd name="T5" fmla="*/ 40 h 40"/>
              </a:gdLst>
              <a:ahLst/>
              <a:cxnLst>
                <a:cxn ang="0">
                  <a:pos x="T0" y="T1"/>
                </a:cxn>
                <a:cxn ang="0">
                  <a:pos x="T2" y="T3"/>
                </a:cxn>
                <a:cxn ang="0">
                  <a:pos x="T4" y="T5"/>
                </a:cxn>
              </a:cxnLst>
              <a:rect l="0" t="0" r="r" b="b"/>
              <a:pathLst>
                <a:path w="33" h="40">
                  <a:moveTo>
                    <a:pt x="18" y="40"/>
                  </a:moveTo>
                  <a:cubicBezTo>
                    <a:pt x="3" y="31"/>
                    <a:pt x="1" y="16"/>
                    <a:pt x="0" y="0"/>
                  </a:cubicBezTo>
                  <a:cubicBezTo>
                    <a:pt x="27" y="14"/>
                    <a:pt x="33" y="27"/>
                    <a:pt x="18" y="40"/>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 name="Freeform 876">
              <a:extLst>
                <a:ext uri="{FF2B5EF4-FFF2-40B4-BE49-F238E27FC236}">
                  <a16:creationId xmlns:a16="http://schemas.microsoft.com/office/drawing/2014/main" id="{2C31F41F-C029-4489-9ED2-C9ACA6331C01}"/>
                </a:ext>
              </a:extLst>
            </p:cNvPr>
            <p:cNvSpPr>
              <a:spLocks/>
            </p:cNvSpPr>
            <p:nvPr/>
          </p:nvSpPr>
          <p:spPr bwMode="auto">
            <a:xfrm>
              <a:off x="891" y="2760"/>
              <a:ext cx="50" cy="48"/>
            </a:xfrm>
            <a:custGeom>
              <a:avLst/>
              <a:gdLst>
                <a:gd name="T0" fmla="*/ 14 w 44"/>
                <a:gd name="T1" fmla="*/ 43 h 43"/>
                <a:gd name="T2" fmla="*/ 34 w 44"/>
                <a:gd name="T3" fmla="*/ 0 h 43"/>
                <a:gd name="T4" fmla="*/ 14 w 44"/>
                <a:gd name="T5" fmla="*/ 43 h 43"/>
              </a:gdLst>
              <a:ahLst/>
              <a:cxnLst>
                <a:cxn ang="0">
                  <a:pos x="T0" y="T1"/>
                </a:cxn>
                <a:cxn ang="0">
                  <a:pos x="T2" y="T3"/>
                </a:cxn>
                <a:cxn ang="0">
                  <a:pos x="T4" y="T5"/>
                </a:cxn>
              </a:cxnLst>
              <a:rect l="0" t="0" r="r" b="b"/>
              <a:pathLst>
                <a:path w="44" h="43">
                  <a:moveTo>
                    <a:pt x="14" y="43"/>
                  </a:moveTo>
                  <a:cubicBezTo>
                    <a:pt x="0" y="17"/>
                    <a:pt x="25" y="14"/>
                    <a:pt x="34" y="0"/>
                  </a:cubicBezTo>
                  <a:cubicBezTo>
                    <a:pt x="44" y="24"/>
                    <a:pt x="24" y="30"/>
                    <a:pt x="14" y="43"/>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 name="Freeform 877">
              <a:extLst>
                <a:ext uri="{FF2B5EF4-FFF2-40B4-BE49-F238E27FC236}">
                  <a16:creationId xmlns:a16="http://schemas.microsoft.com/office/drawing/2014/main" id="{ABC87C3C-43A2-4B2E-9974-657702C0B9BF}"/>
                </a:ext>
              </a:extLst>
            </p:cNvPr>
            <p:cNvSpPr>
              <a:spLocks/>
            </p:cNvSpPr>
            <p:nvPr/>
          </p:nvSpPr>
          <p:spPr bwMode="auto">
            <a:xfrm>
              <a:off x="732" y="2603"/>
              <a:ext cx="34" cy="49"/>
            </a:xfrm>
            <a:custGeom>
              <a:avLst/>
              <a:gdLst>
                <a:gd name="T0" fmla="*/ 25 w 31"/>
                <a:gd name="T1" fmla="*/ 43 h 43"/>
                <a:gd name="T2" fmla="*/ 3 w 31"/>
                <a:gd name="T3" fmla="*/ 11 h 43"/>
                <a:gd name="T4" fmla="*/ 4 w 31"/>
                <a:gd name="T5" fmla="*/ 1 h 43"/>
                <a:gd name="T6" fmla="*/ 15 w 31"/>
                <a:gd name="T7" fmla="*/ 4 h 43"/>
                <a:gd name="T8" fmla="*/ 25 w 31"/>
                <a:gd name="T9" fmla="*/ 43 h 43"/>
              </a:gdLst>
              <a:ahLst/>
              <a:cxnLst>
                <a:cxn ang="0">
                  <a:pos x="T0" y="T1"/>
                </a:cxn>
                <a:cxn ang="0">
                  <a:pos x="T2" y="T3"/>
                </a:cxn>
                <a:cxn ang="0">
                  <a:pos x="T4" y="T5"/>
                </a:cxn>
                <a:cxn ang="0">
                  <a:pos x="T6" y="T7"/>
                </a:cxn>
                <a:cxn ang="0">
                  <a:pos x="T8" y="T9"/>
                </a:cxn>
              </a:cxnLst>
              <a:rect l="0" t="0" r="r" b="b"/>
              <a:pathLst>
                <a:path w="31" h="43">
                  <a:moveTo>
                    <a:pt x="25" y="43"/>
                  </a:moveTo>
                  <a:cubicBezTo>
                    <a:pt x="12" y="36"/>
                    <a:pt x="9" y="23"/>
                    <a:pt x="3" y="11"/>
                  </a:cubicBezTo>
                  <a:cubicBezTo>
                    <a:pt x="2" y="8"/>
                    <a:pt x="0" y="3"/>
                    <a:pt x="4" y="1"/>
                  </a:cubicBezTo>
                  <a:cubicBezTo>
                    <a:pt x="7" y="0"/>
                    <a:pt x="13" y="2"/>
                    <a:pt x="15" y="4"/>
                  </a:cubicBezTo>
                  <a:cubicBezTo>
                    <a:pt x="22" y="16"/>
                    <a:pt x="31" y="28"/>
                    <a:pt x="25" y="43"/>
                  </a:cubicBezTo>
                  <a:close/>
                </a:path>
              </a:pathLst>
            </a:custGeom>
            <a:solidFill>
              <a:srgbClr val="2A3E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 name="Freeform 878">
              <a:extLst>
                <a:ext uri="{FF2B5EF4-FFF2-40B4-BE49-F238E27FC236}">
                  <a16:creationId xmlns:a16="http://schemas.microsoft.com/office/drawing/2014/main" id="{177FC507-E067-4802-922E-CEA7C72E323C}"/>
                </a:ext>
              </a:extLst>
            </p:cNvPr>
            <p:cNvSpPr>
              <a:spLocks/>
            </p:cNvSpPr>
            <p:nvPr/>
          </p:nvSpPr>
          <p:spPr bwMode="auto">
            <a:xfrm>
              <a:off x="1073" y="2681"/>
              <a:ext cx="40" cy="39"/>
            </a:xfrm>
            <a:custGeom>
              <a:avLst/>
              <a:gdLst>
                <a:gd name="T0" fmla="*/ 33 w 35"/>
                <a:gd name="T1" fmla="*/ 26 h 35"/>
                <a:gd name="T2" fmla="*/ 29 w 35"/>
                <a:gd name="T3" fmla="*/ 35 h 35"/>
                <a:gd name="T4" fmla="*/ 12 w 35"/>
                <a:gd name="T5" fmla="*/ 27 h 35"/>
                <a:gd name="T6" fmla="*/ 0 w 35"/>
                <a:gd name="T7" fmla="*/ 5 h 35"/>
                <a:gd name="T8" fmla="*/ 33 w 35"/>
                <a:gd name="T9" fmla="*/ 26 h 35"/>
              </a:gdLst>
              <a:ahLst/>
              <a:cxnLst>
                <a:cxn ang="0">
                  <a:pos x="T0" y="T1"/>
                </a:cxn>
                <a:cxn ang="0">
                  <a:pos x="T2" y="T3"/>
                </a:cxn>
                <a:cxn ang="0">
                  <a:pos x="T4" y="T5"/>
                </a:cxn>
                <a:cxn ang="0">
                  <a:pos x="T6" y="T7"/>
                </a:cxn>
                <a:cxn ang="0">
                  <a:pos x="T8" y="T9"/>
                </a:cxn>
              </a:cxnLst>
              <a:rect l="0" t="0" r="r" b="b"/>
              <a:pathLst>
                <a:path w="35" h="35">
                  <a:moveTo>
                    <a:pt x="33" y="26"/>
                  </a:moveTo>
                  <a:cubicBezTo>
                    <a:pt x="32" y="29"/>
                    <a:pt x="35" y="35"/>
                    <a:pt x="29" y="35"/>
                  </a:cubicBezTo>
                  <a:cubicBezTo>
                    <a:pt x="23" y="35"/>
                    <a:pt x="15" y="35"/>
                    <a:pt x="12" y="27"/>
                  </a:cubicBezTo>
                  <a:cubicBezTo>
                    <a:pt x="8" y="20"/>
                    <a:pt x="4" y="12"/>
                    <a:pt x="0" y="5"/>
                  </a:cubicBezTo>
                  <a:cubicBezTo>
                    <a:pt x="19" y="0"/>
                    <a:pt x="23" y="18"/>
                    <a:pt x="33" y="26"/>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 name="Freeform 879">
              <a:extLst>
                <a:ext uri="{FF2B5EF4-FFF2-40B4-BE49-F238E27FC236}">
                  <a16:creationId xmlns:a16="http://schemas.microsoft.com/office/drawing/2014/main" id="{0484AACD-5C3A-43DA-8DBC-C057AEFA72C8}"/>
                </a:ext>
              </a:extLst>
            </p:cNvPr>
            <p:cNvSpPr>
              <a:spLocks/>
            </p:cNvSpPr>
            <p:nvPr/>
          </p:nvSpPr>
          <p:spPr bwMode="auto">
            <a:xfrm>
              <a:off x="1035" y="2712"/>
              <a:ext cx="52" cy="31"/>
            </a:xfrm>
            <a:custGeom>
              <a:avLst/>
              <a:gdLst>
                <a:gd name="T0" fmla="*/ 35 w 46"/>
                <a:gd name="T1" fmla="*/ 18 h 27"/>
                <a:gd name="T2" fmla="*/ 0 w 46"/>
                <a:gd name="T3" fmla="*/ 16 h 27"/>
                <a:gd name="T4" fmla="*/ 33 w 46"/>
                <a:gd name="T5" fmla="*/ 4 h 27"/>
                <a:gd name="T6" fmla="*/ 35 w 46"/>
                <a:gd name="T7" fmla="*/ 18 h 27"/>
              </a:gdLst>
              <a:ahLst/>
              <a:cxnLst>
                <a:cxn ang="0">
                  <a:pos x="T0" y="T1"/>
                </a:cxn>
                <a:cxn ang="0">
                  <a:pos x="T2" y="T3"/>
                </a:cxn>
                <a:cxn ang="0">
                  <a:pos x="T4" y="T5"/>
                </a:cxn>
                <a:cxn ang="0">
                  <a:pos x="T6" y="T7"/>
                </a:cxn>
              </a:cxnLst>
              <a:rect l="0" t="0" r="r" b="b"/>
              <a:pathLst>
                <a:path w="46" h="27">
                  <a:moveTo>
                    <a:pt x="35" y="18"/>
                  </a:moveTo>
                  <a:cubicBezTo>
                    <a:pt x="23" y="27"/>
                    <a:pt x="13" y="17"/>
                    <a:pt x="0" y="16"/>
                  </a:cubicBezTo>
                  <a:cubicBezTo>
                    <a:pt x="10" y="5"/>
                    <a:pt x="19" y="0"/>
                    <a:pt x="33" y="4"/>
                  </a:cubicBezTo>
                  <a:cubicBezTo>
                    <a:pt x="46" y="9"/>
                    <a:pt x="36" y="13"/>
                    <a:pt x="35" y="18"/>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 name="Freeform 880">
              <a:extLst>
                <a:ext uri="{FF2B5EF4-FFF2-40B4-BE49-F238E27FC236}">
                  <a16:creationId xmlns:a16="http://schemas.microsoft.com/office/drawing/2014/main" id="{F312D59D-9DE1-4B3B-8C2C-1B8A6FE7F631}"/>
                </a:ext>
              </a:extLst>
            </p:cNvPr>
            <p:cNvSpPr>
              <a:spLocks/>
            </p:cNvSpPr>
            <p:nvPr/>
          </p:nvSpPr>
          <p:spPr bwMode="auto">
            <a:xfrm>
              <a:off x="942" y="2802"/>
              <a:ext cx="29" cy="47"/>
            </a:xfrm>
            <a:custGeom>
              <a:avLst/>
              <a:gdLst>
                <a:gd name="T0" fmla="*/ 26 w 26"/>
                <a:gd name="T1" fmla="*/ 38 h 42"/>
                <a:gd name="T2" fmla="*/ 3 w 26"/>
                <a:gd name="T3" fmla="*/ 20 h 42"/>
                <a:gd name="T4" fmla="*/ 0 w 26"/>
                <a:gd name="T5" fmla="*/ 0 h 42"/>
                <a:gd name="T6" fmla="*/ 26 w 26"/>
                <a:gd name="T7" fmla="*/ 38 h 42"/>
              </a:gdLst>
              <a:ahLst/>
              <a:cxnLst>
                <a:cxn ang="0">
                  <a:pos x="T0" y="T1"/>
                </a:cxn>
                <a:cxn ang="0">
                  <a:pos x="T2" y="T3"/>
                </a:cxn>
                <a:cxn ang="0">
                  <a:pos x="T4" y="T5"/>
                </a:cxn>
                <a:cxn ang="0">
                  <a:pos x="T6" y="T7"/>
                </a:cxn>
              </a:cxnLst>
              <a:rect l="0" t="0" r="r" b="b"/>
              <a:pathLst>
                <a:path w="26" h="42">
                  <a:moveTo>
                    <a:pt x="26" y="38"/>
                  </a:moveTo>
                  <a:cubicBezTo>
                    <a:pt x="10" y="42"/>
                    <a:pt x="7" y="29"/>
                    <a:pt x="3" y="20"/>
                  </a:cubicBezTo>
                  <a:cubicBezTo>
                    <a:pt x="0" y="14"/>
                    <a:pt x="1" y="7"/>
                    <a:pt x="0" y="0"/>
                  </a:cubicBezTo>
                  <a:cubicBezTo>
                    <a:pt x="15" y="9"/>
                    <a:pt x="19" y="24"/>
                    <a:pt x="26" y="38"/>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 name="Freeform 881">
              <a:extLst>
                <a:ext uri="{FF2B5EF4-FFF2-40B4-BE49-F238E27FC236}">
                  <a16:creationId xmlns:a16="http://schemas.microsoft.com/office/drawing/2014/main" id="{D7B94D3A-6CEA-4FBA-A3DA-8FCED254B718}"/>
                </a:ext>
              </a:extLst>
            </p:cNvPr>
            <p:cNvSpPr>
              <a:spLocks/>
            </p:cNvSpPr>
            <p:nvPr/>
          </p:nvSpPr>
          <p:spPr bwMode="auto">
            <a:xfrm>
              <a:off x="1028" y="3104"/>
              <a:ext cx="35" cy="51"/>
            </a:xfrm>
            <a:custGeom>
              <a:avLst/>
              <a:gdLst>
                <a:gd name="T0" fmla="*/ 26 w 31"/>
                <a:gd name="T1" fmla="*/ 0 h 45"/>
                <a:gd name="T2" fmla="*/ 30 w 31"/>
                <a:gd name="T3" fmla="*/ 16 h 45"/>
                <a:gd name="T4" fmla="*/ 15 w 31"/>
                <a:gd name="T5" fmla="*/ 45 h 45"/>
                <a:gd name="T6" fmla="*/ 26 w 31"/>
                <a:gd name="T7" fmla="*/ 0 h 45"/>
              </a:gdLst>
              <a:ahLst/>
              <a:cxnLst>
                <a:cxn ang="0">
                  <a:pos x="T0" y="T1"/>
                </a:cxn>
                <a:cxn ang="0">
                  <a:pos x="T2" y="T3"/>
                </a:cxn>
                <a:cxn ang="0">
                  <a:pos x="T4" y="T5"/>
                </a:cxn>
                <a:cxn ang="0">
                  <a:pos x="T6" y="T7"/>
                </a:cxn>
              </a:cxnLst>
              <a:rect l="0" t="0" r="r" b="b"/>
              <a:pathLst>
                <a:path w="31" h="45">
                  <a:moveTo>
                    <a:pt x="26" y="0"/>
                  </a:moveTo>
                  <a:cubicBezTo>
                    <a:pt x="31" y="4"/>
                    <a:pt x="29" y="11"/>
                    <a:pt x="30" y="16"/>
                  </a:cubicBezTo>
                  <a:cubicBezTo>
                    <a:pt x="22" y="24"/>
                    <a:pt x="25" y="38"/>
                    <a:pt x="15" y="45"/>
                  </a:cubicBezTo>
                  <a:cubicBezTo>
                    <a:pt x="0" y="26"/>
                    <a:pt x="18" y="14"/>
                    <a:pt x="26" y="0"/>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 name="Freeform 882">
              <a:extLst>
                <a:ext uri="{FF2B5EF4-FFF2-40B4-BE49-F238E27FC236}">
                  <a16:creationId xmlns:a16="http://schemas.microsoft.com/office/drawing/2014/main" id="{066AD8E8-1BFA-4DA3-B1E4-F175BFAD9671}"/>
                </a:ext>
              </a:extLst>
            </p:cNvPr>
            <p:cNvSpPr>
              <a:spLocks/>
            </p:cNvSpPr>
            <p:nvPr/>
          </p:nvSpPr>
          <p:spPr bwMode="auto">
            <a:xfrm>
              <a:off x="1007" y="2700"/>
              <a:ext cx="43" cy="29"/>
            </a:xfrm>
            <a:custGeom>
              <a:avLst/>
              <a:gdLst>
                <a:gd name="T0" fmla="*/ 20 w 38"/>
                <a:gd name="T1" fmla="*/ 1 h 26"/>
                <a:gd name="T2" fmla="*/ 25 w 38"/>
                <a:gd name="T3" fmla="*/ 16 h 26"/>
                <a:gd name="T4" fmla="*/ 8 w 38"/>
                <a:gd name="T5" fmla="*/ 21 h 26"/>
                <a:gd name="T6" fmla="*/ 2 w 38"/>
                <a:gd name="T7" fmla="*/ 12 h 26"/>
                <a:gd name="T8" fmla="*/ 20 w 38"/>
                <a:gd name="T9" fmla="*/ 1 h 26"/>
              </a:gdLst>
              <a:ahLst/>
              <a:cxnLst>
                <a:cxn ang="0">
                  <a:pos x="T0" y="T1"/>
                </a:cxn>
                <a:cxn ang="0">
                  <a:pos x="T2" y="T3"/>
                </a:cxn>
                <a:cxn ang="0">
                  <a:pos x="T4" y="T5"/>
                </a:cxn>
                <a:cxn ang="0">
                  <a:pos x="T6" y="T7"/>
                </a:cxn>
                <a:cxn ang="0">
                  <a:pos x="T8" y="T9"/>
                </a:cxn>
              </a:cxnLst>
              <a:rect l="0" t="0" r="r" b="b"/>
              <a:pathLst>
                <a:path w="38" h="26">
                  <a:moveTo>
                    <a:pt x="20" y="1"/>
                  </a:moveTo>
                  <a:cubicBezTo>
                    <a:pt x="21" y="6"/>
                    <a:pt x="38" y="7"/>
                    <a:pt x="25" y="16"/>
                  </a:cubicBezTo>
                  <a:cubicBezTo>
                    <a:pt x="21" y="19"/>
                    <a:pt x="16" y="26"/>
                    <a:pt x="8" y="21"/>
                  </a:cubicBezTo>
                  <a:cubicBezTo>
                    <a:pt x="5" y="19"/>
                    <a:pt x="0" y="17"/>
                    <a:pt x="2" y="12"/>
                  </a:cubicBezTo>
                  <a:cubicBezTo>
                    <a:pt x="4" y="3"/>
                    <a:pt x="11" y="0"/>
                    <a:pt x="20" y="1"/>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 name="Freeform 883">
              <a:extLst>
                <a:ext uri="{FF2B5EF4-FFF2-40B4-BE49-F238E27FC236}">
                  <a16:creationId xmlns:a16="http://schemas.microsoft.com/office/drawing/2014/main" id="{D4D1B15B-709A-42EF-9B8B-1E10B62769AC}"/>
                </a:ext>
              </a:extLst>
            </p:cNvPr>
            <p:cNvSpPr>
              <a:spLocks/>
            </p:cNvSpPr>
            <p:nvPr/>
          </p:nvSpPr>
          <p:spPr bwMode="auto">
            <a:xfrm>
              <a:off x="1068" y="2724"/>
              <a:ext cx="45" cy="29"/>
            </a:xfrm>
            <a:custGeom>
              <a:avLst/>
              <a:gdLst>
                <a:gd name="T0" fmla="*/ 6 w 40"/>
                <a:gd name="T1" fmla="*/ 8 h 26"/>
                <a:gd name="T2" fmla="*/ 40 w 40"/>
                <a:gd name="T3" fmla="*/ 6 h 26"/>
                <a:gd name="T4" fmla="*/ 7 w 40"/>
                <a:gd name="T5" fmla="*/ 19 h 26"/>
                <a:gd name="T6" fmla="*/ 6 w 40"/>
                <a:gd name="T7" fmla="*/ 8 h 26"/>
              </a:gdLst>
              <a:ahLst/>
              <a:cxnLst>
                <a:cxn ang="0">
                  <a:pos x="T0" y="T1"/>
                </a:cxn>
                <a:cxn ang="0">
                  <a:pos x="T2" y="T3"/>
                </a:cxn>
                <a:cxn ang="0">
                  <a:pos x="T4" y="T5"/>
                </a:cxn>
                <a:cxn ang="0">
                  <a:pos x="T6" y="T7"/>
                </a:cxn>
              </a:cxnLst>
              <a:rect l="0" t="0" r="r" b="b"/>
              <a:pathLst>
                <a:path w="40" h="26">
                  <a:moveTo>
                    <a:pt x="6" y="8"/>
                  </a:moveTo>
                  <a:cubicBezTo>
                    <a:pt x="17" y="8"/>
                    <a:pt x="27" y="0"/>
                    <a:pt x="40" y="6"/>
                  </a:cubicBezTo>
                  <a:cubicBezTo>
                    <a:pt x="30" y="15"/>
                    <a:pt x="22" y="26"/>
                    <a:pt x="7" y="19"/>
                  </a:cubicBezTo>
                  <a:cubicBezTo>
                    <a:pt x="0" y="16"/>
                    <a:pt x="5" y="12"/>
                    <a:pt x="6" y="8"/>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 name="Freeform 884">
              <a:extLst>
                <a:ext uri="{FF2B5EF4-FFF2-40B4-BE49-F238E27FC236}">
                  <a16:creationId xmlns:a16="http://schemas.microsoft.com/office/drawing/2014/main" id="{9511B0A0-C12C-48A9-B0DA-6B8192A2D5E6}"/>
                </a:ext>
              </a:extLst>
            </p:cNvPr>
            <p:cNvSpPr>
              <a:spLocks/>
            </p:cNvSpPr>
            <p:nvPr/>
          </p:nvSpPr>
          <p:spPr bwMode="auto">
            <a:xfrm>
              <a:off x="1004" y="2737"/>
              <a:ext cx="32" cy="42"/>
            </a:xfrm>
            <a:custGeom>
              <a:avLst/>
              <a:gdLst>
                <a:gd name="T0" fmla="*/ 7 w 29"/>
                <a:gd name="T1" fmla="*/ 36 h 37"/>
                <a:gd name="T2" fmla="*/ 0 w 29"/>
                <a:gd name="T3" fmla="*/ 37 h 37"/>
                <a:gd name="T4" fmla="*/ 0 w 29"/>
                <a:gd name="T5" fmla="*/ 0 h 37"/>
                <a:gd name="T6" fmla="*/ 7 w 29"/>
                <a:gd name="T7" fmla="*/ 36 h 37"/>
              </a:gdLst>
              <a:ahLst/>
              <a:cxnLst>
                <a:cxn ang="0">
                  <a:pos x="T0" y="T1"/>
                </a:cxn>
                <a:cxn ang="0">
                  <a:pos x="T2" y="T3"/>
                </a:cxn>
                <a:cxn ang="0">
                  <a:pos x="T4" y="T5"/>
                </a:cxn>
                <a:cxn ang="0">
                  <a:pos x="T6" y="T7"/>
                </a:cxn>
              </a:cxnLst>
              <a:rect l="0" t="0" r="r" b="b"/>
              <a:pathLst>
                <a:path w="29" h="37">
                  <a:moveTo>
                    <a:pt x="7" y="36"/>
                  </a:moveTo>
                  <a:cubicBezTo>
                    <a:pt x="5" y="36"/>
                    <a:pt x="2" y="37"/>
                    <a:pt x="0" y="37"/>
                  </a:cubicBezTo>
                  <a:cubicBezTo>
                    <a:pt x="0" y="25"/>
                    <a:pt x="0" y="12"/>
                    <a:pt x="0" y="0"/>
                  </a:cubicBezTo>
                  <a:cubicBezTo>
                    <a:pt x="1" y="12"/>
                    <a:pt x="29" y="19"/>
                    <a:pt x="7" y="36"/>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 name="Freeform 885">
              <a:extLst>
                <a:ext uri="{FF2B5EF4-FFF2-40B4-BE49-F238E27FC236}">
                  <a16:creationId xmlns:a16="http://schemas.microsoft.com/office/drawing/2014/main" id="{B0B8E173-4B6F-4E20-B326-74801FA71C1B}"/>
                </a:ext>
              </a:extLst>
            </p:cNvPr>
            <p:cNvSpPr>
              <a:spLocks/>
            </p:cNvSpPr>
            <p:nvPr/>
          </p:nvSpPr>
          <p:spPr bwMode="auto">
            <a:xfrm>
              <a:off x="942" y="2844"/>
              <a:ext cx="30" cy="35"/>
            </a:xfrm>
            <a:custGeom>
              <a:avLst/>
              <a:gdLst>
                <a:gd name="T0" fmla="*/ 25 w 27"/>
                <a:gd name="T1" fmla="*/ 31 h 31"/>
                <a:gd name="T2" fmla="*/ 20 w 27"/>
                <a:gd name="T3" fmla="*/ 28 h 31"/>
                <a:gd name="T4" fmla="*/ 2 w 27"/>
                <a:gd name="T5" fmla="*/ 3 h 31"/>
                <a:gd name="T6" fmla="*/ 6 w 27"/>
                <a:gd name="T7" fmla="*/ 0 h 31"/>
                <a:gd name="T8" fmla="*/ 25 w 27"/>
                <a:gd name="T9" fmla="*/ 31 h 31"/>
              </a:gdLst>
              <a:ahLst/>
              <a:cxnLst>
                <a:cxn ang="0">
                  <a:pos x="T0" y="T1"/>
                </a:cxn>
                <a:cxn ang="0">
                  <a:pos x="T2" y="T3"/>
                </a:cxn>
                <a:cxn ang="0">
                  <a:pos x="T4" y="T5"/>
                </a:cxn>
                <a:cxn ang="0">
                  <a:pos x="T6" y="T7"/>
                </a:cxn>
                <a:cxn ang="0">
                  <a:pos x="T8" y="T9"/>
                </a:cxn>
              </a:cxnLst>
              <a:rect l="0" t="0" r="r" b="b"/>
              <a:pathLst>
                <a:path w="27" h="31">
                  <a:moveTo>
                    <a:pt x="25" y="31"/>
                  </a:moveTo>
                  <a:cubicBezTo>
                    <a:pt x="22" y="29"/>
                    <a:pt x="21" y="29"/>
                    <a:pt x="20" y="28"/>
                  </a:cubicBezTo>
                  <a:cubicBezTo>
                    <a:pt x="10" y="23"/>
                    <a:pt x="0" y="17"/>
                    <a:pt x="2" y="3"/>
                  </a:cubicBezTo>
                  <a:cubicBezTo>
                    <a:pt x="3" y="2"/>
                    <a:pt x="6" y="0"/>
                    <a:pt x="6" y="0"/>
                  </a:cubicBezTo>
                  <a:cubicBezTo>
                    <a:pt x="14" y="9"/>
                    <a:pt x="27" y="14"/>
                    <a:pt x="25" y="31"/>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 name="Freeform 886">
              <a:extLst>
                <a:ext uri="{FF2B5EF4-FFF2-40B4-BE49-F238E27FC236}">
                  <a16:creationId xmlns:a16="http://schemas.microsoft.com/office/drawing/2014/main" id="{50AFA14F-868D-4F11-B504-6A55DADD0412}"/>
                </a:ext>
              </a:extLst>
            </p:cNvPr>
            <p:cNvSpPr>
              <a:spLocks/>
            </p:cNvSpPr>
            <p:nvPr/>
          </p:nvSpPr>
          <p:spPr bwMode="auto">
            <a:xfrm>
              <a:off x="1107" y="2692"/>
              <a:ext cx="27" cy="35"/>
            </a:xfrm>
            <a:custGeom>
              <a:avLst/>
              <a:gdLst>
                <a:gd name="T0" fmla="*/ 23 w 24"/>
                <a:gd name="T1" fmla="*/ 16 h 31"/>
                <a:gd name="T2" fmla="*/ 17 w 24"/>
                <a:gd name="T3" fmla="*/ 30 h 31"/>
                <a:gd name="T4" fmla="*/ 3 w 24"/>
                <a:gd name="T5" fmla="*/ 16 h 31"/>
                <a:gd name="T6" fmla="*/ 3 w 24"/>
                <a:gd name="T7" fmla="*/ 16 h 31"/>
                <a:gd name="T8" fmla="*/ 7 w 24"/>
                <a:gd name="T9" fmla="*/ 2 h 31"/>
                <a:gd name="T10" fmla="*/ 23 w 24"/>
                <a:gd name="T11" fmla="*/ 16 h 31"/>
                <a:gd name="T12" fmla="*/ 23 w 24"/>
                <a:gd name="T13" fmla="*/ 16 h 31"/>
              </a:gdLst>
              <a:ahLst/>
              <a:cxnLst>
                <a:cxn ang="0">
                  <a:pos x="T0" y="T1"/>
                </a:cxn>
                <a:cxn ang="0">
                  <a:pos x="T2" y="T3"/>
                </a:cxn>
                <a:cxn ang="0">
                  <a:pos x="T4" y="T5"/>
                </a:cxn>
                <a:cxn ang="0">
                  <a:pos x="T6" y="T7"/>
                </a:cxn>
                <a:cxn ang="0">
                  <a:pos x="T8" y="T9"/>
                </a:cxn>
                <a:cxn ang="0">
                  <a:pos x="T10" y="T11"/>
                </a:cxn>
                <a:cxn ang="0">
                  <a:pos x="T12" y="T13"/>
                </a:cxn>
              </a:cxnLst>
              <a:rect l="0" t="0" r="r" b="b"/>
              <a:pathLst>
                <a:path w="24" h="31">
                  <a:moveTo>
                    <a:pt x="23" y="16"/>
                  </a:moveTo>
                  <a:cubicBezTo>
                    <a:pt x="23" y="22"/>
                    <a:pt x="24" y="29"/>
                    <a:pt x="17" y="30"/>
                  </a:cubicBezTo>
                  <a:cubicBezTo>
                    <a:pt x="8" y="31"/>
                    <a:pt x="10" y="19"/>
                    <a:pt x="3" y="16"/>
                  </a:cubicBezTo>
                  <a:cubicBezTo>
                    <a:pt x="3" y="16"/>
                    <a:pt x="3" y="16"/>
                    <a:pt x="3" y="16"/>
                  </a:cubicBezTo>
                  <a:cubicBezTo>
                    <a:pt x="4" y="11"/>
                    <a:pt x="0" y="4"/>
                    <a:pt x="7" y="2"/>
                  </a:cubicBezTo>
                  <a:cubicBezTo>
                    <a:pt x="16" y="0"/>
                    <a:pt x="15" y="15"/>
                    <a:pt x="23" y="16"/>
                  </a:cubicBezTo>
                  <a:cubicBezTo>
                    <a:pt x="23" y="16"/>
                    <a:pt x="23" y="16"/>
                    <a:pt x="23" y="16"/>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 name="Freeform 887">
              <a:extLst>
                <a:ext uri="{FF2B5EF4-FFF2-40B4-BE49-F238E27FC236}">
                  <a16:creationId xmlns:a16="http://schemas.microsoft.com/office/drawing/2014/main" id="{A72D740A-3411-46D9-A957-0209BCF700CF}"/>
                </a:ext>
              </a:extLst>
            </p:cNvPr>
            <p:cNvSpPr>
              <a:spLocks/>
            </p:cNvSpPr>
            <p:nvPr/>
          </p:nvSpPr>
          <p:spPr bwMode="auto">
            <a:xfrm>
              <a:off x="899" y="3045"/>
              <a:ext cx="26" cy="44"/>
            </a:xfrm>
            <a:custGeom>
              <a:avLst/>
              <a:gdLst>
                <a:gd name="T0" fmla="*/ 18 w 23"/>
                <a:gd name="T1" fmla="*/ 39 h 39"/>
                <a:gd name="T2" fmla="*/ 6 w 23"/>
                <a:gd name="T3" fmla="*/ 0 h 39"/>
                <a:gd name="T4" fmla="*/ 18 w 23"/>
                <a:gd name="T5" fmla="*/ 39 h 39"/>
              </a:gdLst>
              <a:ahLst/>
              <a:cxnLst>
                <a:cxn ang="0">
                  <a:pos x="T0" y="T1"/>
                </a:cxn>
                <a:cxn ang="0">
                  <a:pos x="T2" y="T3"/>
                </a:cxn>
                <a:cxn ang="0">
                  <a:pos x="T4" y="T5"/>
                </a:cxn>
              </a:cxnLst>
              <a:rect l="0" t="0" r="r" b="b"/>
              <a:pathLst>
                <a:path w="23" h="39">
                  <a:moveTo>
                    <a:pt x="18" y="39"/>
                  </a:moveTo>
                  <a:cubicBezTo>
                    <a:pt x="12" y="24"/>
                    <a:pt x="0" y="16"/>
                    <a:pt x="6" y="0"/>
                  </a:cubicBezTo>
                  <a:cubicBezTo>
                    <a:pt x="17" y="9"/>
                    <a:pt x="23" y="19"/>
                    <a:pt x="18" y="39"/>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 name="Freeform 888">
              <a:extLst>
                <a:ext uri="{FF2B5EF4-FFF2-40B4-BE49-F238E27FC236}">
                  <a16:creationId xmlns:a16="http://schemas.microsoft.com/office/drawing/2014/main" id="{73D56B69-971B-4100-B71A-5201578EE8A8}"/>
                </a:ext>
              </a:extLst>
            </p:cNvPr>
            <p:cNvSpPr>
              <a:spLocks/>
            </p:cNvSpPr>
            <p:nvPr/>
          </p:nvSpPr>
          <p:spPr bwMode="auto">
            <a:xfrm>
              <a:off x="964" y="2742"/>
              <a:ext cx="22" cy="29"/>
            </a:xfrm>
            <a:custGeom>
              <a:avLst/>
              <a:gdLst>
                <a:gd name="T0" fmla="*/ 14 w 19"/>
                <a:gd name="T1" fmla="*/ 24 h 26"/>
                <a:gd name="T2" fmla="*/ 2 w 19"/>
                <a:gd name="T3" fmla="*/ 14 h 26"/>
                <a:gd name="T4" fmla="*/ 10 w 19"/>
                <a:gd name="T5" fmla="*/ 2 h 26"/>
                <a:gd name="T6" fmla="*/ 15 w 19"/>
                <a:gd name="T7" fmla="*/ 18 h 26"/>
                <a:gd name="T8" fmla="*/ 14 w 19"/>
                <a:gd name="T9" fmla="*/ 24 h 26"/>
              </a:gdLst>
              <a:ahLst/>
              <a:cxnLst>
                <a:cxn ang="0">
                  <a:pos x="T0" y="T1"/>
                </a:cxn>
                <a:cxn ang="0">
                  <a:pos x="T2" y="T3"/>
                </a:cxn>
                <a:cxn ang="0">
                  <a:pos x="T4" y="T5"/>
                </a:cxn>
                <a:cxn ang="0">
                  <a:pos x="T6" y="T7"/>
                </a:cxn>
                <a:cxn ang="0">
                  <a:pos x="T8" y="T9"/>
                </a:cxn>
              </a:cxnLst>
              <a:rect l="0" t="0" r="r" b="b"/>
              <a:pathLst>
                <a:path w="19" h="26">
                  <a:moveTo>
                    <a:pt x="14" y="24"/>
                  </a:moveTo>
                  <a:cubicBezTo>
                    <a:pt x="5" y="26"/>
                    <a:pt x="0" y="25"/>
                    <a:pt x="2" y="14"/>
                  </a:cubicBezTo>
                  <a:cubicBezTo>
                    <a:pt x="3" y="9"/>
                    <a:pt x="3" y="0"/>
                    <a:pt x="10" y="2"/>
                  </a:cubicBezTo>
                  <a:cubicBezTo>
                    <a:pt x="17" y="4"/>
                    <a:pt x="19" y="11"/>
                    <a:pt x="15" y="18"/>
                  </a:cubicBezTo>
                  <a:cubicBezTo>
                    <a:pt x="14" y="20"/>
                    <a:pt x="14" y="22"/>
                    <a:pt x="14" y="24"/>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 name="Freeform 889">
              <a:extLst>
                <a:ext uri="{FF2B5EF4-FFF2-40B4-BE49-F238E27FC236}">
                  <a16:creationId xmlns:a16="http://schemas.microsoft.com/office/drawing/2014/main" id="{CD30937F-9398-48A7-A1EC-88A470AB323F}"/>
                </a:ext>
              </a:extLst>
            </p:cNvPr>
            <p:cNvSpPr>
              <a:spLocks/>
            </p:cNvSpPr>
            <p:nvPr/>
          </p:nvSpPr>
          <p:spPr bwMode="auto">
            <a:xfrm>
              <a:off x="791" y="2109"/>
              <a:ext cx="41" cy="93"/>
            </a:xfrm>
            <a:custGeom>
              <a:avLst/>
              <a:gdLst>
                <a:gd name="T0" fmla="*/ 36 w 36"/>
                <a:gd name="T1" fmla="*/ 11 h 83"/>
                <a:gd name="T2" fmla="*/ 0 w 36"/>
                <a:gd name="T3" fmla="*/ 83 h 83"/>
                <a:gd name="T4" fmla="*/ 29 w 36"/>
                <a:gd name="T5" fmla="*/ 0 h 83"/>
                <a:gd name="T6" fmla="*/ 36 w 36"/>
                <a:gd name="T7" fmla="*/ 11 h 83"/>
              </a:gdLst>
              <a:ahLst/>
              <a:cxnLst>
                <a:cxn ang="0">
                  <a:pos x="T0" y="T1"/>
                </a:cxn>
                <a:cxn ang="0">
                  <a:pos x="T2" y="T3"/>
                </a:cxn>
                <a:cxn ang="0">
                  <a:pos x="T4" y="T5"/>
                </a:cxn>
                <a:cxn ang="0">
                  <a:pos x="T6" y="T7"/>
                </a:cxn>
              </a:cxnLst>
              <a:rect l="0" t="0" r="r" b="b"/>
              <a:pathLst>
                <a:path w="36" h="83">
                  <a:moveTo>
                    <a:pt x="36" y="11"/>
                  </a:moveTo>
                  <a:cubicBezTo>
                    <a:pt x="30" y="38"/>
                    <a:pt x="17" y="62"/>
                    <a:pt x="0" y="83"/>
                  </a:cubicBezTo>
                  <a:cubicBezTo>
                    <a:pt x="6" y="54"/>
                    <a:pt x="16" y="27"/>
                    <a:pt x="29" y="0"/>
                  </a:cubicBezTo>
                  <a:cubicBezTo>
                    <a:pt x="32" y="4"/>
                    <a:pt x="34" y="8"/>
                    <a:pt x="36" y="11"/>
                  </a:cubicBezTo>
                  <a:close/>
                </a:path>
              </a:pathLst>
            </a:custGeom>
            <a:solidFill>
              <a:srgbClr val="F1D5B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 name="Freeform 890">
              <a:extLst>
                <a:ext uri="{FF2B5EF4-FFF2-40B4-BE49-F238E27FC236}">
                  <a16:creationId xmlns:a16="http://schemas.microsoft.com/office/drawing/2014/main" id="{EF4A724A-5045-4E52-853D-BD5C863150B6}"/>
                </a:ext>
              </a:extLst>
            </p:cNvPr>
            <p:cNvSpPr>
              <a:spLocks/>
            </p:cNvSpPr>
            <p:nvPr/>
          </p:nvSpPr>
          <p:spPr bwMode="auto">
            <a:xfrm>
              <a:off x="915" y="2281"/>
              <a:ext cx="45" cy="97"/>
            </a:xfrm>
            <a:custGeom>
              <a:avLst/>
              <a:gdLst>
                <a:gd name="T0" fmla="*/ 26 w 40"/>
                <a:gd name="T1" fmla="*/ 14 h 86"/>
                <a:gd name="T2" fmla="*/ 40 w 40"/>
                <a:gd name="T3" fmla="*/ 2 h 86"/>
                <a:gd name="T4" fmla="*/ 5 w 40"/>
                <a:gd name="T5" fmla="*/ 86 h 86"/>
                <a:gd name="T6" fmla="*/ 13 w 40"/>
                <a:gd name="T7" fmla="*/ 60 h 86"/>
                <a:gd name="T8" fmla="*/ 17 w 40"/>
                <a:gd name="T9" fmla="*/ 37 h 86"/>
                <a:gd name="T10" fmla="*/ 26 w 40"/>
                <a:gd name="T11" fmla="*/ 14 h 86"/>
              </a:gdLst>
              <a:ahLst/>
              <a:cxnLst>
                <a:cxn ang="0">
                  <a:pos x="T0" y="T1"/>
                </a:cxn>
                <a:cxn ang="0">
                  <a:pos x="T2" y="T3"/>
                </a:cxn>
                <a:cxn ang="0">
                  <a:pos x="T4" y="T5"/>
                </a:cxn>
                <a:cxn ang="0">
                  <a:pos x="T6" y="T7"/>
                </a:cxn>
                <a:cxn ang="0">
                  <a:pos x="T8" y="T9"/>
                </a:cxn>
                <a:cxn ang="0">
                  <a:pos x="T10" y="T11"/>
                </a:cxn>
              </a:cxnLst>
              <a:rect l="0" t="0" r="r" b="b"/>
              <a:pathLst>
                <a:path w="40" h="86">
                  <a:moveTo>
                    <a:pt x="26" y="14"/>
                  </a:moveTo>
                  <a:cubicBezTo>
                    <a:pt x="31" y="11"/>
                    <a:pt x="30" y="0"/>
                    <a:pt x="40" y="2"/>
                  </a:cubicBezTo>
                  <a:cubicBezTo>
                    <a:pt x="30" y="31"/>
                    <a:pt x="20" y="59"/>
                    <a:pt x="5" y="86"/>
                  </a:cubicBezTo>
                  <a:cubicBezTo>
                    <a:pt x="0" y="75"/>
                    <a:pt x="11" y="69"/>
                    <a:pt x="13" y="60"/>
                  </a:cubicBezTo>
                  <a:cubicBezTo>
                    <a:pt x="14" y="52"/>
                    <a:pt x="19" y="45"/>
                    <a:pt x="17" y="37"/>
                  </a:cubicBezTo>
                  <a:cubicBezTo>
                    <a:pt x="16" y="28"/>
                    <a:pt x="22" y="21"/>
                    <a:pt x="26" y="14"/>
                  </a:cubicBezTo>
                  <a:close/>
                </a:path>
              </a:pathLst>
            </a:custGeom>
            <a:solidFill>
              <a:srgbClr val="F3DAB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 name="Freeform 891">
              <a:extLst>
                <a:ext uri="{FF2B5EF4-FFF2-40B4-BE49-F238E27FC236}">
                  <a16:creationId xmlns:a16="http://schemas.microsoft.com/office/drawing/2014/main" id="{0916DD78-33F3-4637-AE92-F679F4FD3345}"/>
                </a:ext>
              </a:extLst>
            </p:cNvPr>
            <p:cNvSpPr>
              <a:spLocks/>
            </p:cNvSpPr>
            <p:nvPr/>
          </p:nvSpPr>
          <p:spPr bwMode="auto">
            <a:xfrm>
              <a:off x="999" y="1538"/>
              <a:ext cx="26" cy="66"/>
            </a:xfrm>
            <a:custGeom>
              <a:avLst/>
              <a:gdLst>
                <a:gd name="T0" fmla="*/ 1 w 23"/>
                <a:gd name="T1" fmla="*/ 58 h 58"/>
                <a:gd name="T2" fmla="*/ 11 w 23"/>
                <a:gd name="T3" fmla="*/ 5 h 58"/>
                <a:gd name="T4" fmla="*/ 16 w 23"/>
                <a:gd name="T5" fmla="*/ 1 h 58"/>
                <a:gd name="T6" fmla="*/ 21 w 23"/>
                <a:gd name="T7" fmla="*/ 8 h 58"/>
                <a:gd name="T8" fmla="*/ 1 w 23"/>
                <a:gd name="T9" fmla="*/ 58 h 58"/>
              </a:gdLst>
              <a:ahLst/>
              <a:cxnLst>
                <a:cxn ang="0">
                  <a:pos x="T0" y="T1"/>
                </a:cxn>
                <a:cxn ang="0">
                  <a:pos x="T2" y="T3"/>
                </a:cxn>
                <a:cxn ang="0">
                  <a:pos x="T4" y="T5"/>
                </a:cxn>
                <a:cxn ang="0">
                  <a:pos x="T6" y="T7"/>
                </a:cxn>
                <a:cxn ang="0">
                  <a:pos x="T8" y="T9"/>
                </a:cxn>
              </a:cxnLst>
              <a:rect l="0" t="0" r="r" b="b"/>
              <a:pathLst>
                <a:path w="23" h="58">
                  <a:moveTo>
                    <a:pt x="1" y="58"/>
                  </a:moveTo>
                  <a:cubicBezTo>
                    <a:pt x="0" y="36"/>
                    <a:pt x="9" y="21"/>
                    <a:pt x="11" y="5"/>
                  </a:cubicBezTo>
                  <a:cubicBezTo>
                    <a:pt x="12" y="1"/>
                    <a:pt x="13" y="0"/>
                    <a:pt x="16" y="1"/>
                  </a:cubicBezTo>
                  <a:cubicBezTo>
                    <a:pt x="20" y="3"/>
                    <a:pt x="23" y="4"/>
                    <a:pt x="21" y="8"/>
                  </a:cubicBezTo>
                  <a:cubicBezTo>
                    <a:pt x="14" y="23"/>
                    <a:pt x="14" y="41"/>
                    <a:pt x="1" y="58"/>
                  </a:cubicBezTo>
                  <a:close/>
                </a:path>
              </a:pathLst>
            </a:custGeom>
            <a:solidFill>
              <a:srgbClr val="F2D4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 name="Freeform 892">
              <a:extLst>
                <a:ext uri="{FF2B5EF4-FFF2-40B4-BE49-F238E27FC236}">
                  <a16:creationId xmlns:a16="http://schemas.microsoft.com/office/drawing/2014/main" id="{049F5F69-B7E9-47AE-99B3-B7EC1C53589B}"/>
                </a:ext>
              </a:extLst>
            </p:cNvPr>
            <p:cNvSpPr>
              <a:spLocks/>
            </p:cNvSpPr>
            <p:nvPr/>
          </p:nvSpPr>
          <p:spPr bwMode="auto">
            <a:xfrm>
              <a:off x="1205" y="2608"/>
              <a:ext cx="26" cy="89"/>
            </a:xfrm>
            <a:custGeom>
              <a:avLst/>
              <a:gdLst>
                <a:gd name="T0" fmla="*/ 8 w 23"/>
                <a:gd name="T1" fmla="*/ 11 h 79"/>
                <a:gd name="T2" fmla="*/ 16 w 23"/>
                <a:gd name="T3" fmla="*/ 7 h 79"/>
                <a:gd name="T4" fmla="*/ 19 w 23"/>
                <a:gd name="T5" fmla="*/ 0 h 79"/>
                <a:gd name="T6" fmla="*/ 23 w 23"/>
                <a:gd name="T7" fmla="*/ 4 h 79"/>
                <a:gd name="T8" fmla="*/ 0 w 23"/>
                <a:gd name="T9" fmla="*/ 79 h 79"/>
                <a:gd name="T10" fmla="*/ 8 w 23"/>
                <a:gd name="T11" fmla="*/ 11 h 79"/>
              </a:gdLst>
              <a:ahLst/>
              <a:cxnLst>
                <a:cxn ang="0">
                  <a:pos x="T0" y="T1"/>
                </a:cxn>
                <a:cxn ang="0">
                  <a:pos x="T2" y="T3"/>
                </a:cxn>
                <a:cxn ang="0">
                  <a:pos x="T4" y="T5"/>
                </a:cxn>
                <a:cxn ang="0">
                  <a:pos x="T6" y="T7"/>
                </a:cxn>
                <a:cxn ang="0">
                  <a:pos x="T8" y="T9"/>
                </a:cxn>
                <a:cxn ang="0">
                  <a:pos x="T10" y="T11"/>
                </a:cxn>
              </a:cxnLst>
              <a:rect l="0" t="0" r="r" b="b"/>
              <a:pathLst>
                <a:path w="23" h="79">
                  <a:moveTo>
                    <a:pt x="8" y="11"/>
                  </a:moveTo>
                  <a:cubicBezTo>
                    <a:pt x="11" y="11"/>
                    <a:pt x="15" y="11"/>
                    <a:pt x="16" y="7"/>
                  </a:cubicBezTo>
                  <a:cubicBezTo>
                    <a:pt x="17" y="4"/>
                    <a:pt x="18" y="2"/>
                    <a:pt x="19" y="0"/>
                  </a:cubicBezTo>
                  <a:cubicBezTo>
                    <a:pt x="20" y="1"/>
                    <a:pt x="23" y="3"/>
                    <a:pt x="23" y="4"/>
                  </a:cubicBezTo>
                  <a:cubicBezTo>
                    <a:pt x="11" y="28"/>
                    <a:pt x="19" y="58"/>
                    <a:pt x="0" y="79"/>
                  </a:cubicBezTo>
                  <a:cubicBezTo>
                    <a:pt x="2" y="57"/>
                    <a:pt x="10" y="34"/>
                    <a:pt x="8" y="11"/>
                  </a:cubicBezTo>
                  <a:close/>
                </a:path>
              </a:pathLst>
            </a:custGeom>
            <a:solidFill>
              <a:srgbClr val="B389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 name="Freeform 893">
              <a:extLst>
                <a:ext uri="{FF2B5EF4-FFF2-40B4-BE49-F238E27FC236}">
                  <a16:creationId xmlns:a16="http://schemas.microsoft.com/office/drawing/2014/main" id="{D7A31428-6851-4C73-B185-69465BF828CC}"/>
                </a:ext>
              </a:extLst>
            </p:cNvPr>
            <p:cNvSpPr>
              <a:spLocks/>
            </p:cNvSpPr>
            <p:nvPr/>
          </p:nvSpPr>
          <p:spPr bwMode="auto">
            <a:xfrm>
              <a:off x="1890" y="2472"/>
              <a:ext cx="7" cy="40"/>
            </a:xfrm>
            <a:custGeom>
              <a:avLst/>
              <a:gdLst>
                <a:gd name="T0" fmla="*/ 6 w 6"/>
                <a:gd name="T1" fmla="*/ 0 h 36"/>
                <a:gd name="T2" fmla="*/ 6 w 6"/>
                <a:gd name="T3" fmla="*/ 36 h 36"/>
                <a:gd name="T4" fmla="*/ 6 w 6"/>
                <a:gd name="T5" fmla="*/ 0 h 36"/>
                <a:gd name="T6" fmla="*/ 6 w 6"/>
                <a:gd name="T7" fmla="*/ 0 h 36"/>
              </a:gdLst>
              <a:ahLst/>
              <a:cxnLst>
                <a:cxn ang="0">
                  <a:pos x="T0" y="T1"/>
                </a:cxn>
                <a:cxn ang="0">
                  <a:pos x="T2" y="T3"/>
                </a:cxn>
                <a:cxn ang="0">
                  <a:pos x="T4" y="T5"/>
                </a:cxn>
                <a:cxn ang="0">
                  <a:pos x="T6" y="T7"/>
                </a:cxn>
              </a:cxnLst>
              <a:rect l="0" t="0" r="r" b="b"/>
              <a:pathLst>
                <a:path w="6" h="36">
                  <a:moveTo>
                    <a:pt x="6" y="0"/>
                  </a:moveTo>
                  <a:cubicBezTo>
                    <a:pt x="6" y="12"/>
                    <a:pt x="6" y="24"/>
                    <a:pt x="6" y="36"/>
                  </a:cubicBezTo>
                  <a:cubicBezTo>
                    <a:pt x="3" y="24"/>
                    <a:pt x="0" y="12"/>
                    <a:pt x="6" y="0"/>
                  </a:cubicBezTo>
                  <a:cubicBezTo>
                    <a:pt x="6" y="0"/>
                    <a:pt x="6" y="0"/>
                    <a:pt x="6" y="0"/>
                  </a:cubicBezTo>
                  <a:close/>
                </a:path>
              </a:pathLst>
            </a:custGeom>
            <a:solidFill>
              <a:srgbClr val="F1D6B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 name="Freeform 894">
              <a:extLst>
                <a:ext uri="{FF2B5EF4-FFF2-40B4-BE49-F238E27FC236}">
                  <a16:creationId xmlns:a16="http://schemas.microsoft.com/office/drawing/2014/main" id="{6CFEA17B-763B-42D6-895A-EB6B6CAC3C86}"/>
                </a:ext>
              </a:extLst>
            </p:cNvPr>
            <p:cNvSpPr>
              <a:spLocks/>
            </p:cNvSpPr>
            <p:nvPr/>
          </p:nvSpPr>
          <p:spPr bwMode="auto">
            <a:xfrm>
              <a:off x="1278" y="977"/>
              <a:ext cx="22" cy="28"/>
            </a:xfrm>
            <a:custGeom>
              <a:avLst/>
              <a:gdLst>
                <a:gd name="T0" fmla="*/ 0 w 20"/>
                <a:gd name="T1" fmla="*/ 22 h 25"/>
                <a:gd name="T2" fmla="*/ 3 w 20"/>
                <a:gd name="T3" fmla="*/ 16 h 25"/>
                <a:gd name="T4" fmla="*/ 15 w 20"/>
                <a:gd name="T5" fmla="*/ 1 h 25"/>
                <a:gd name="T6" fmla="*/ 19 w 20"/>
                <a:gd name="T7" fmla="*/ 7 h 25"/>
                <a:gd name="T8" fmla="*/ 4 w 20"/>
                <a:gd name="T9" fmla="*/ 23 h 25"/>
                <a:gd name="T10" fmla="*/ 0 w 20"/>
                <a:gd name="T11" fmla="*/ 22 h 25"/>
              </a:gdLst>
              <a:ahLst/>
              <a:cxnLst>
                <a:cxn ang="0">
                  <a:pos x="T0" y="T1"/>
                </a:cxn>
                <a:cxn ang="0">
                  <a:pos x="T2" y="T3"/>
                </a:cxn>
                <a:cxn ang="0">
                  <a:pos x="T4" y="T5"/>
                </a:cxn>
                <a:cxn ang="0">
                  <a:pos x="T6" y="T7"/>
                </a:cxn>
                <a:cxn ang="0">
                  <a:pos x="T8" y="T9"/>
                </a:cxn>
                <a:cxn ang="0">
                  <a:pos x="T10" y="T11"/>
                </a:cxn>
              </a:cxnLst>
              <a:rect l="0" t="0" r="r" b="b"/>
              <a:pathLst>
                <a:path w="20" h="25">
                  <a:moveTo>
                    <a:pt x="0" y="22"/>
                  </a:moveTo>
                  <a:cubicBezTo>
                    <a:pt x="1" y="20"/>
                    <a:pt x="2" y="18"/>
                    <a:pt x="3" y="16"/>
                  </a:cubicBezTo>
                  <a:cubicBezTo>
                    <a:pt x="7" y="10"/>
                    <a:pt x="4" y="0"/>
                    <a:pt x="15" y="1"/>
                  </a:cubicBezTo>
                  <a:cubicBezTo>
                    <a:pt x="19" y="2"/>
                    <a:pt x="20" y="4"/>
                    <a:pt x="19" y="7"/>
                  </a:cubicBezTo>
                  <a:cubicBezTo>
                    <a:pt x="15" y="13"/>
                    <a:pt x="17" y="25"/>
                    <a:pt x="4" y="23"/>
                  </a:cubicBezTo>
                  <a:cubicBezTo>
                    <a:pt x="2" y="23"/>
                    <a:pt x="1" y="23"/>
                    <a:pt x="0" y="22"/>
                  </a:cubicBezTo>
                  <a:close/>
                </a:path>
              </a:pathLst>
            </a:custGeom>
            <a:solidFill>
              <a:srgbClr val="EFD2B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 name="Freeform 895">
              <a:extLst>
                <a:ext uri="{FF2B5EF4-FFF2-40B4-BE49-F238E27FC236}">
                  <a16:creationId xmlns:a16="http://schemas.microsoft.com/office/drawing/2014/main" id="{0ECB57CD-8176-4678-96C3-95BAB47EC85C}"/>
                </a:ext>
              </a:extLst>
            </p:cNvPr>
            <p:cNvSpPr>
              <a:spLocks/>
            </p:cNvSpPr>
            <p:nvPr/>
          </p:nvSpPr>
          <p:spPr bwMode="auto">
            <a:xfrm>
              <a:off x="1693" y="3697"/>
              <a:ext cx="132" cy="24"/>
            </a:xfrm>
            <a:custGeom>
              <a:avLst/>
              <a:gdLst>
                <a:gd name="T0" fmla="*/ 114 w 118"/>
                <a:gd name="T1" fmla="*/ 6 h 22"/>
                <a:gd name="T2" fmla="*/ 114 w 118"/>
                <a:gd name="T3" fmla="*/ 14 h 22"/>
                <a:gd name="T4" fmla="*/ 109 w 118"/>
                <a:gd name="T5" fmla="*/ 16 h 22"/>
                <a:gd name="T6" fmla="*/ 16 w 118"/>
                <a:gd name="T7" fmla="*/ 15 h 22"/>
                <a:gd name="T8" fmla="*/ 1 w 118"/>
                <a:gd name="T9" fmla="*/ 6 h 22"/>
                <a:gd name="T10" fmla="*/ 1 w 118"/>
                <a:gd name="T11" fmla="*/ 3 h 22"/>
                <a:gd name="T12" fmla="*/ 7 w 118"/>
                <a:gd name="T13" fmla="*/ 0 h 22"/>
                <a:gd name="T14" fmla="*/ 114 w 118"/>
                <a:gd name="T15" fmla="*/ 6 h 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8" h="22">
                  <a:moveTo>
                    <a:pt x="114" y="6"/>
                  </a:moveTo>
                  <a:cubicBezTo>
                    <a:pt x="118" y="8"/>
                    <a:pt x="114" y="11"/>
                    <a:pt x="114" y="14"/>
                  </a:cubicBezTo>
                  <a:cubicBezTo>
                    <a:pt x="112" y="15"/>
                    <a:pt x="110" y="17"/>
                    <a:pt x="109" y="16"/>
                  </a:cubicBezTo>
                  <a:cubicBezTo>
                    <a:pt x="78" y="8"/>
                    <a:pt x="46" y="22"/>
                    <a:pt x="16" y="15"/>
                  </a:cubicBezTo>
                  <a:cubicBezTo>
                    <a:pt x="11" y="14"/>
                    <a:pt x="8" y="7"/>
                    <a:pt x="1" y="6"/>
                  </a:cubicBezTo>
                  <a:cubicBezTo>
                    <a:pt x="1" y="6"/>
                    <a:pt x="0" y="4"/>
                    <a:pt x="1" y="3"/>
                  </a:cubicBezTo>
                  <a:cubicBezTo>
                    <a:pt x="2" y="0"/>
                    <a:pt x="4" y="0"/>
                    <a:pt x="7" y="0"/>
                  </a:cubicBezTo>
                  <a:cubicBezTo>
                    <a:pt x="43" y="6"/>
                    <a:pt x="78" y="3"/>
                    <a:pt x="114" y="6"/>
                  </a:cubicBezTo>
                  <a:close/>
                </a:path>
              </a:pathLst>
            </a:custGeom>
            <a:solidFill>
              <a:srgbClr val="3E9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 name="Freeform 896">
              <a:extLst>
                <a:ext uri="{FF2B5EF4-FFF2-40B4-BE49-F238E27FC236}">
                  <a16:creationId xmlns:a16="http://schemas.microsoft.com/office/drawing/2014/main" id="{91B7CF81-5EDE-4837-80E8-EC0B812BF035}"/>
                </a:ext>
              </a:extLst>
            </p:cNvPr>
            <p:cNvSpPr>
              <a:spLocks/>
            </p:cNvSpPr>
            <p:nvPr/>
          </p:nvSpPr>
          <p:spPr bwMode="auto">
            <a:xfrm>
              <a:off x="1626" y="3693"/>
              <a:ext cx="61" cy="25"/>
            </a:xfrm>
            <a:custGeom>
              <a:avLst/>
              <a:gdLst>
                <a:gd name="T0" fmla="*/ 22 w 54"/>
                <a:gd name="T1" fmla="*/ 21 h 22"/>
                <a:gd name="T2" fmla="*/ 12 w 54"/>
                <a:gd name="T3" fmla="*/ 21 h 22"/>
                <a:gd name="T4" fmla="*/ 3 w 54"/>
                <a:gd name="T5" fmla="*/ 13 h 22"/>
                <a:gd name="T6" fmla="*/ 15 w 54"/>
                <a:gd name="T7" fmla="*/ 3 h 22"/>
                <a:gd name="T8" fmla="*/ 38 w 54"/>
                <a:gd name="T9" fmla="*/ 4 h 22"/>
                <a:gd name="T10" fmla="*/ 51 w 54"/>
                <a:gd name="T11" fmla="*/ 9 h 22"/>
                <a:gd name="T12" fmla="*/ 42 w 54"/>
                <a:gd name="T13" fmla="*/ 19 h 22"/>
                <a:gd name="T14" fmla="*/ 22 w 54"/>
                <a:gd name="T15" fmla="*/ 21 h 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22">
                  <a:moveTo>
                    <a:pt x="22" y="21"/>
                  </a:moveTo>
                  <a:cubicBezTo>
                    <a:pt x="19" y="21"/>
                    <a:pt x="16" y="21"/>
                    <a:pt x="12" y="21"/>
                  </a:cubicBezTo>
                  <a:cubicBezTo>
                    <a:pt x="7" y="21"/>
                    <a:pt x="0" y="22"/>
                    <a:pt x="3" y="13"/>
                  </a:cubicBezTo>
                  <a:cubicBezTo>
                    <a:pt x="5" y="8"/>
                    <a:pt x="5" y="0"/>
                    <a:pt x="15" y="3"/>
                  </a:cubicBezTo>
                  <a:cubicBezTo>
                    <a:pt x="22" y="6"/>
                    <a:pt x="31" y="6"/>
                    <a:pt x="38" y="4"/>
                  </a:cubicBezTo>
                  <a:cubicBezTo>
                    <a:pt x="45" y="2"/>
                    <a:pt x="48" y="3"/>
                    <a:pt x="51" y="9"/>
                  </a:cubicBezTo>
                  <a:cubicBezTo>
                    <a:pt x="54" y="18"/>
                    <a:pt x="46" y="16"/>
                    <a:pt x="42" y="19"/>
                  </a:cubicBezTo>
                  <a:cubicBezTo>
                    <a:pt x="36" y="22"/>
                    <a:pt x="29" y="21"/>
                    <a:pt x="22" y="21"/>
                  </a:cubicBezTo>
                  <a:close/>
                </a:path>
              </a:pathLst>
            </a:custGeom>
            <a:solidFill>
              <a:srgbClr val="3E9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 name="Freeform 897">
              <a:extLst>
                <a:ext uri="{FF2B5EF4-FFF2-40B4-BE49-F238E27FC236}">
                  <a16:creationId xmlns:a16="http://schemas.microsoft.com/office/drawing/2014/main" id="{14FC0F8F-470E-4F48-93B5-22D18990618C}"/>
                </a:ext>
              </a:extLst>
            </p:cNvPr>
            <p:cNvSpPr>
              <a:spLocks/>
            </p:cNvSpPr>
            <p:nvPr/>
          </p:nvSpPr>
          <p:spPr bwMode="auto">
            <a:xfrm>
              <a:off x="1290" y="3795"/>
              <a:ext cx="47" cy="25"/>
            </a:xfrm>
            <a:custGeom>
              <a:avLst/>
              <a:gdLst>
                <a:gd name="T0" fmla="*/ 28 w 42"/>
                <a:gd name="T1" fmla="*/ 22 h 22"/>
                <a:gd name="T2" fmla="*/ 12 w 42"/>
                <a:gd name="T3" fmla="*/ 13 h 22"/>
                <a:gd name="T4" fmla="*/ 2 w 42"/>
                <a:gd name="T5" fmla="*/ 11 h 22"/>
                <a:gd name="T6" fmla="*/ 12 w 42"/>
                <a:gd name="T7" fmla="*/ 2 h 22"/>
                <a:gd name="T8" fmla="*/ 42 w 42"/>
                <a:gd name="T9" fmla="*/ 0 h 22"/>
                <a:gd name="T10" fmla="*/ 28 w 42"/>
                <a:gd name="T11" fmla="*/ 22 h 22"/>
              </a:gdLst>
              <a:ahLst/>
              <a:cxnLst>
                <a:cxn ang="0">
                  <a:pos x="T0" y="T1"/>
                </a:cxn>
                <a:cxn ang="0">
                  <a:pos x="T2" y="T3"/>
                </a:cxn>
                <a:cxn ang="0">
                  <a:pos x="T4" y="T5"/>
                </a:cxn>
                <a:cxn ang="0">
                  <a:pos x="T6" y="T7"/>
                </a:cxn>
                <a:cxn ang="0">
                  <a:pos x="T8" y="T9"/>
                </a:cxn>
                <a:cxn ang="0">
                  <a:pos x="T10" y="T11"/>
                </a:cxn>
              </a:cxnLst>
              <a:rect l="0" t="0" r="r" b="b"/>
              <a:pathLst>
                <a:path w="42" h="22">
                  <a:moveTo>
                    <a:pt x="28" y="22"/>
                  </a:moveTo>
                  <a:cubicBezTo>
                    <a:pt x="26" y="12"/>
                    <a:pt x="17" y="16"/>
                    <a:pt x="12" y="13"/>
                  </a:cubicBezTo>
                  <a:cubicBezTo>
                    <a:pt x="10" y="12"/>
                    <a:pt x="3" y="19"/>
                    <a:pt x="2" y="11"/>
                  </a:cubicBezTo>
                  <a:cubicBezTo>
                    <a:pt x="0" y="4"/>
                    <a:pt x="6" y="3"/>
                    <a:pt x="12" y="2"/>
                  </a:cubicBezTo>
                  <a:cubicBezTo>
                    <a:pt x="22" y="1"/>
                    <a:pt x="32" y="4"/>
                    <a:pt x="42" y="0"/>
                  </a:cubicBezTo>
                  <a:cubicBezTo>
                    <a:pt x="37" y="7"/>
                    <a:pt x="37" y="18"/>
                    <a:pt x="28" y="22"/>
                  </a:cubicBezTo>
                  <a:close/>
                </a:path>
              </a:pathLst>
            </a:custGeom>
            <a:solidFill>
              <a:srgbClr val="7EB6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 name="Freeform 898">
              <a:extLst>
                <a:ext uri="{FF2B5EF4-FFF2-40B4-BE49-F238E27FC236}">
                  <a16:creationId xmlns:a16="http://schemas.microsoft.com/office/drawing/2014/main" id="{6E299B19-81CE-4C4E-B5F5-569451847708}"/>
                </a:ext>
              </a:extLst>
            </p:cNvPr>
            <p:cNvSpPr>
              <a:spLocks/>
            </p:cNvSpPr>
            <p:nvPr/>
          </p:nvSpPr>
          <p:spPr bwMode="auto">
            <a:xfrm>
              <a:off x="391" y="3680"/>
              <a:ext cx="199" cy="36"/>
            </a:xfrm>
            <a:custGeom>
              <a:avLst/>
              <a:gdLst>
                <a:gd name="T0" fmla="*/ 0 w 177"/>
                <a:gd name="T1" fmla="*/ 17 h 32"/>
                <a:gd name="T2" fmla="*/ 4 w 177"/>
                <a:gd name="T3" fmla="*/ 5 h 32"/>
                <a:gd name="T4" fmla="*/ 9 w 177"/>
                <a:gd name="T5" fmla="*/ 0 h 32"/>
                <a:gd name="T6" fmla="*/ 54 w 177"/>
                <a:gd name="T7" fmla="*/ 10 h 32"/>
                <a:gd name="T8" fmla="*/ 68 w 177"/>
                <a:gd name="T9" fmla="*/ 2 h 32"/>
                <a:gd name="T10" fmla="*/ 78 w 177"/>
                <a:gd name="T11" fmla="*/ 11 h 32"/>
                <a:gd name="T12" fmla="*/ 125 w 177"/>
                <a:gd name="T13" fmla="*/ 12 h 32"/>
                <a:gd name="T14" fmla="*/ 156 w 177"/>
                <a:gd name="T15" fmla="*/ 8 h 32"/>
                <a:gd name="T16" fmla="*/ 173 w 177"/>
                <a:gd name="T17" fmla="*/ 8 h 32"/>
                <a:gd name="T18" fmla="*/ 175 w 177"/>
                <a:gd name="T19" fmla="*/ 17 h 32"/>
                <a:gd name="T20" fmla="*/ 169 w 177"/>
                <a:gd name="T21" fmla="*/ 19 h 32"/>
                <a:gd name="T22" fmla="*/ 140 w 177"/>
                <a:gd name="T23" fmla="*/ 25 h 32"/>
                <a:gd name="T24" fmla="*/ 108 w 177"/>
                <a:gd name="T25" fmla="*/ 29 h 32"/>
                <a:gd name="T26" fmla="*/ 80 w 177"/>
                <a:gd name="T27" fmla="*/ 32 h 32"/>
                <a:gd name="T28" fmla="*/ 0 w 177"/>
                <a:gd name="T29" fmla="*/ 17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77" h="32">
                  <a:moveTo>
                    <a:pt x="0" y="17"/>
                  </a:moveTo>
                  <a:cubicBezTo>
                    <a:pt x="9" y="16"/>
                    <a:pt x="13" y="13"/>
                    <a:pt x="4" y="5"/>
                  </a:cubicBezTo>
                  <a:cubicBezTo>
                    <a:pt x="6" y="3"/>
                    <a:pt x="7" y="2"/>
                    <a:pt x="9" y="0"/>
                  </a:cubicBezTo>
                  <a:cubicBezTo>
                    <a:pt x="21" y="15"/>
                    <a:pt x="40" y="4"/>
                    <a:pt x="54" y="10"/>
                  </a:cubicBezTo>
                  <a:cubicBezTo>
                    <a:pt x="64" y="14"/>
                    <a:pt x="64" y="6"/>
                    <a:pt x="68" y="2"/>
                  </a:cubicBezTo>
                  <a:cubicBezTo>
                    <a:pt x="75" y="1"/>
                    <a:pt x="65" y="16"/>
                    <a:pt x="78" y="11"/>
                  </a:cubicBezTo>
                  <a:cubicBezTo>
                    <a:pt x="93" y="4"/>
                    <a:pt x="109" y="10"/>
                    <a:pt x="125" y="12"/>
                  </a:cubicBezTo>
                  <a:cubicBezTo>
                    <a:pt x="135" y="14"/>
                    <a:pt x="147" y="14"/>
                    <a:pt x="156" y="8"/>
                  </a:cubicBezTo>
                  <a:cubicBezTo>
                    <a:pt x="163" y="2"/>
                    <a:pt x="167" y="9"/>
                    <a:pt x="173" y="8"/>
                  </a:cubicBezTo>
                  <a:cubicBezTo>
                    <a:pt x="177" y="8"/>
                    <a:pt x="176" y="14"/>
                    <a:pt x="175" y="17"/>
                  </a:cubicBezTo>
                  <a:cubicBezTo>
                    <a:pt x="174" y="20"/>
                    <a:pt x="171" y="21"/>
                    <a:pt x="169" y="19"/>
                  </a:cubicBezTo>
                  <a:cubicBezTo>
                    <a:pt x="157" y="12"/>
                    <a:pt x="150" y="15"/>
                    <a:pt x="140" y="25"/>
                  </a:cubicBezTo>
                  <a:cubicBezTo>
                    <a:pt x="136" y="29"/>
                    <a:pt x="120" y="30"/>
                    <a:pt x="108" y="29"/>
                  </a:cubicBezTo>
                  <a:cubicBezTo>
                    <a:pt x="98" y="27"/>
                    <a:pt x="89" y="28"/>
                    <a:pt x="80" y="32"/>
                  </a:cubicBezTo>
                  <a:cubicBezTo>
                    <a:pt x="53" y="25"/>
                    <a:pt x="24" y="32"/>
                    <a:pt x="0" y="17"/>
                  </a:cubicBezTo>
                  <a:close/>
                </a:path>
              </a:pathLst>
            </a:custGeom>
            <a:solidFill>
              <a:srgbClr val="54A1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 name="Freeform 899">
              <a:extLst>
                <a:ext uri="{FF2B5EF4-FFF2-40B4-BE49-F238E27FC236}">
                  <a16:creationId xmlns:a16="http://schemas.microsoft.com/office/drawing/2014/main" id="{171F73E0-808C-4B44-84F4-67E0E39B8E19}"/>
                </a:ext>
              </a:extLst>
            </p:cNvPr>
            <p:cNvSpPr>
              <a:spLocks/>
            </p:cNvSpPr>
            <p:nvPr/>
          </p:nvSpPr>
          <p:spPr bwMode="auto">
            <a:xfrm>
              <a:off x="1393" y="4017"/>
              <a:ext cx="43" cy="15"/>
            </a:xfrm>
            <a:custGeom>
              <a:avLst/>
              <a:gdLst>
                <a:gd name="T0" fmla="*/ 0 w 39"/>
                <a:gd name="T1" fmla="*/ 10 h 14"/>
                <a:gd name="T2" fmla="*/ 36 w 39"/>
                <a:gd name="T3" fmla="*/ 4 h 14"/>
                <a:gd name="T4" fmla="*/ 39 w 39"/>
                <a:gd name="T5" fmla="*/ 9 h 14"/>
                <a:gd name="T6" fmla="*/ 34 w 39"/>
                <a:gd name="T7" fmla="*/ 13 h 14"/>
                <a:gd name="T8" fmla="*/ 0 w 39"/>
                <a:gd name="T9" fmla="*/ 10 h 14"/>
              </a:gdLst>
              <a:ahLst/>
              <a:cxnLst>
                <a:cxn ang="0">
                  <a:pos x="T0" y="T1"/>
                </a:cxn>
                <a:cxn ang="0">
                  <a:pos x="T2" y="T3"/>
                </a:cxn>
                <a:cxn ang="0">
                  <a:pos x="T4" y="T5"/>
                </a:cxn>
                <a:cxn ang="0">
                  <a:pos x="T6" y="T7"/>
                </a:cxn>
                <a:cxn ang="0">
                  <a:pos x="T8" y="T9"/>
                </a:cxn>
              </a:cxnLst>
              <a:rect l="0" t="0" r="r" b="b"/>
              <a:pathLst>
                <a:path w="39" h="14">
                  <a:moveTo>
                    <a:pt x="0" y="10"/>
                  </a:moveTo>
                  <a:cubicBezTo>
                    <a:pt x="12" y="0"/>
                    <a:pt x="25" y="14"/>
                    <a:pt x="36" y="4"/>
                  </a:cubicBezTo>
                  <a:cubicBezTo>
                    <a:pt x="37" y="6"/>
                    <a:pt x="39" y="7"/>
                    <a:pt x="39" y="9"/>
                  </a:cubicBezTo>
                  <a:cubicBezTo>
                    <a:pt x="39" y="12"/>
                    <a:pt x="37" y="12"/>
                    <a:pt x="34" y="13"/>
                  </a:cubicBezTo>
                  <a:cubicBezTo>
                    <a:pt x="22" y="14"/>
                    <a:pt x="12" y="8"/>
                    <a:pt x="0" y="10"/>
                  </a:cubicBezTo>
                  <a:close/>
                </a:path>
              </a:pathLst>
            </a:custGeom>
            <a:solidFill>
              <a:srgbClr val="4090A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 name="Freeform 900">
              <a:extLst>
                <a:ext uri="{FF2B5EF4-FFF2-40B4-BE49-F238E27FC236}">
                  <a16:creationId xmlns:a16="http://schemas.microsoft.com/office/drawing/2014/main" id="{E90622A7-CCFC-4A8D-9042-B702E88088FF}"/>
                </a:ext>
              </a:extLst>
            </p:cNvPr>
            <p:cNvSpPr>
              <a:spLocks/>
            </p:cNvSpPr>
            <p:nvPr/>
          </p:nvSpPr>
          <p:spPr bwMode="auto">
            <a:xfrm>
              <a:off x="1966" y="4019"/>
              <a:ext cx="15" cy="12"/>
            </a:xfrm>
            <a:custGeom>
              <a:avLst/>
              <a:gdLst>
                <a:gd name="T0" fmla="*/ 7 w 14"/>
                <a:gd name="T1" fmla="*/ 11 h 11"/>
                <a:gd name="T2" fmla="*/ 1 w 14"/>
                <a:gd name="T3" fmla="*/ 5 h 11"/>
                <a:gd name="T4" fmla="*/ 8 w 14"/>
                <a:gd name="T5" fmla="*/ 1 h 11"/>
                <a:gd name="T6" fmla="*/ 13 w 14"/>
                <a:gd name="T7" fmla="*/ 5 h 11"/>
                <a:gd name="T8" fmla="*/ 7 w 14"/>
                <a:gd name="T9" fmla="*/ 11 h 11"/>
              </a:gdLst>
              <a:ahLst/>
              <a:cxnLst>
                <a:cxn ang="0">
                  <a:pos x="T0" y="T1"/>
                </a:cxn>
                <a:cxn ang="0">
                  <a:pos x="T2" y="T3"/>
                </a:cxn>
                <a:cxn ang="0">
                  <a:pos x="T4" y="T5"/>
                </a:cxn>
                <a:cxn ang="0">
                  <a:pos x="T6" y="T7"/>
                </a:cxn>
                <a:cxn ang="0">
                  <a:pos x="T8" y="T9"/>
                </a:cxn>
              </a:cxnLst>
              <a:rect l="0" t="0" r="r" b="b"/>
              <a:pathLst>
                <a:path w="14" h="11">
                  <a:moveTo>
                    <a:pt x="7" y="11"/>
                  </a:moveTo>
                  <a:cubicBezTo>
                    <a:pt x="4" y="11"/>
                    <a:pt x="0" y="10"/>
                    <a:pt x="1" y="5"/>
                  </a:cubicBezTo>
                  <a:cubicBezTo>
                    <a:pt x="1" y="2"/>
                    <a:pt x="4" y="0"/>
                    <a:pt x="8" y="1"/>
                  </a:cubicBezTo>
                  <a:cubicBezTo>
                    <a:pt x="10" y="1"/>
                    <a:pt x="13" y="3"/>
                    <a:pt x="13" y="5"/>
                  </a:cubicBezTo>
                  <a:cubicBezTo>
                    <a:pt x="14" y="10"/>
                    <a:pt x="11" y="11"/>
                    <a:pt x="7" y="11"/>
                  </a:cubicBezTo>
                  <a:close/>
                </a:path>
              </a:pathLst>
            </a:custGeom>
            <a:solidFill>
              <a:srgbClr val="3F9AA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 name="Freeform 901">
              <a:extLst>
                <a:ext uri="{FF2B5EF4-FFF2-40B4-BE49-F238E27FC236}">
                  <a16:creationId xmlns:a16="http://schemas.microsoft.com/office/drawing/2014/main" id="{6193D8CB-9ACF-4A46-BB52-F574E7577CFF}"/>
                </a:ext>
              </a:extLst>
            </p:cNvPr>
            <p:cNvSpPr>
              <a:spLocks/>
            </p:cNvSpPr>
            <p:nvPr/>
          </p:nvSpPr>
          <p:spPr bwMode="auto">
            <a:xfrm>
              <a:off x="568" y="3989"/>
              <a:ext cx="41" cy="28"/>
            </a:xfrm>
            <a:custGeom>
              <a:avLst/>
              <a:gdLst>
                <a:gd name="T0" fmla="*/ 37 w 37"/>
                <a:gd name="T1" fmla="*/ 14 h 25"/>
                <a:gd name="T2" fmla="*/ 0 w 37"/>
                <a:gd name="T3" fmla="*/ 9 h 25"/>
                <a:gd name="T4" fmla="*/ 37 w 37"/>
                <a:gd name="T5" fmla="*/ 14 h 25"/>
              </a:gdLst>
              <a:ahLst/>
              <a:cxnLst>
                <a:cxn ang="0">
                  <a:pos x="T0" y="T1"/>
                </a:cxn>
                <a:cxn ang="0">
                  <a:pos x="T2" y="T3"/>
                </a:cxn>
                <a:cxn ang="0">
                  <a:pos x="T4" y="T5"/>
                </a:cxn>
              </a:cxnLst>
              <a:rect l="0" t="0" r="r" b="b"/>
              <a:pathLst>
                <a:path w="37" h="25">
                  <a:moveTo>
                    <a:pt x="37" y="14"/>
                  </a:moveTo>
                  <a:cubicBezTo>
                    <a:pt x="24" y="21"/>
                    <a:pt x="11" y="25"/>
                    <a:pt x="0" y="9"/>
                  </a:cubicBezTo>
                  <a:cubicBezTo>
                    <a:pt x="14" y="0"/>
                    <a:pt x="25" y="15"/>
                    <a:pt x="37" y="14"/>
                  </a:cubicBezTo>
                  <a:close/>
                </a:path>
              </a:pathLst>
            </a:custGeom>
            <a:solidFill>
              <a:srgbClr val="52A1B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0" name="Freeform 902">
              <a:extLst>
                <a:ext uri="{FF2B5EF4-FFF2-40B4-BE49-F238E27FC236}">
                  <a16:creationId xmlns:a16="http://schemas.microsoft.com/office/drawing/2014/main" id="{2DE2B92A-091B-4A23-ADE6-02874079717D}"/>
                </a:ext>
              </a:extLst>
            </p:cNvPr>
            <p:cNvSpPr>
              <a:spLocks/>
            </p:cNvSpPr>
            <p:nvPr/>
          </p:nvSpPr>
          <p:spPr bwMode="auto">
            <a:xfrm>
              <a:off x="959" y="3181"/>
              <a:ext cx="42" cy="128"/>
            </a:xfrm>
            <a:custGeom>
              <a:avLst/>
              <a:gdLst>
                <a:gd name="T0" fmla="*/ 14 w 38"/>
                <a:gd name="T1" fmla="*/ 114 h 114"/>
                <a:gd name="T2" fmla="*/ 4 w 38"/>
                <a:gd name="T3" fmla="*/ 57 h 114"/>
                <a:gd name="T4" fmla="*/ 0 w 38"/>
                <a:gd name="T5" fmla="*/ 0 h 114"/>
                <a:gd name="T6" fmla="*/ 38 w 38"/>
                <a:gd name="T7" fmla="*/ 101 h 114"/>
                <a:gd name="T8" fmla="*/ 14 w 38"/>
                <a:gd name="T9" fmla="*/ 114 h 114"/>
              </a:gdLst>
              <a:ahLst/>
              <a:cxnLst>
                <a:cxn ang="0">
                  <a:pos x="T0" y="T1"/>
                </a:cxn>
                <a:cxn ang="0">
                  <a:pos x="T2" y="T3"/>
                </a:cxn>
                <a:cxn ang="0">
                  <a:pos x="T4" y="T5"/>
                </a:cxn>
                <a:cxn ang="0">
                  <a:pos x="T6" y="T7"/>
                </a:cxn>
                <a:cxn ang="0">
                  <a:pos x="T8" y="T9"/>
                </a:cxn>
              </a:cxnLst>
              <a:rect l="0" t="0" r="r" b="b"/>
              <a:pathLst>
                <a:path w="38" h="114">
                  <a:moveTo>
                    <a:pt x="14" y="114"/>
                  </a:moveTo>
                  <a:cubicBezTo>
                    <a:pt x="11" y="95"/>
                    <a:pt x="7" y="76"/>
                    <a:pt x="4" y="57"/>
                  </a:cubicBezTo>
                  <a:cubicBezTo>
                    <a:pt x="1" y="39"/>
                    <a:pt x="0" y="20"/>
                    <a:pt x="0" y="0"/>
                  </a:cubicBezTo>
                  <a:cubicBezTo>
                    <a:pt x="12" y="34"/>
                    <a:pt x="25" y="67"/>
                    <a:pt x="38" y="101"/>
                  </a:cubicBezTo>
                  <a:cubicBezTo>
                    <a:pt x="31" y="107"/>
                    <a:pt x="21" y="108"/>
                    <a:pt x="14" y="114"/>
                  </a:cubicBezTo>
                  <a:close/>
                </a:path>
              </a:pathLst>
            </a:custGeom>
            <a:solidFill>
              <a:srgbClr val="B6CFD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1" name="Freeform 903">
              <a:extLst>
                <a:ext uri="{FF2B5EF4-FFF2-40B4-BE49-F238E27FC236}">
                  <a16:creationId xmlns:a16="http://schemas.microsoft.com/office/drawing/2014/main" id="{919D0746-92A5-4944-AF19-16A3E622145B}"/>
                </a:ext>
              </a:extLst>
            </p:cNvPr>
            <p:cNvSpPr>
              <a:spLocks/>
            </p:cNvSpPr>
            <p:nvPr/>
          </p:nvSpPr>
          <p:spPr bwMode="auto">
            <a:xfrm>
              <a:off x="974" y="3288"/>
              <a:ext cx="42" cy="66"/>
            </a:xfrm>
            <a:custGeom>
              <a:avLst/>
              <a:gdLst>
                <a:gd name="T0" fmla="*/ 0 w 37"/>
                <a:gd name="T1" fmla="*/ 19 h 59"/>
                <a:gd name="T2" fmla="*/ 24 w 37"/>
                <a:gd name="T3" fmla="*/ 6 h 59"/>
                <a:gd name="T4" fmla="*/ 37 w 37"/>
                <a:gd name="T5" fmla="*/ 38 h 59"/>
                <a:gd name="T6" fmla="*/ 29 w 37"/>
                <a:gd name="T7" fmla="*/ 50 h 59"/>
                <a:gd name="T8" fmla="*/ 8 w 37"/>
                <a:gd name="T9" fmla="*/ 59 h 59"/>
                <a:gd name="T10" fmla="*/ 0 w 37"/>
                <a:gd name="T11" fmla="*/ 19 h 59"/>
              </a:gdLst>
              <a:ahLst/>
              <a:cxnLst>
                <a:cxn ang="0">
                  <a:pos x="T0" y="T1"/>
                </a:cxn>
                <a:cxn ang="0">
                  <a:pos x="T2" y="T3"/>
                </a:cxn>
                <a:cxn ang="0">
                  <a:pos x="T4" y="T5"/>
                </a:cxn>
                <a:cxn ang="0">
                  <a:pos x="T6" y="T7"/>
                </a:cxn>
                <a:cxn ang="0">
                  <a:pos x="T8" y="T9"/>
                </a:cxn>
                <a:cxn ang="0">
                  <a:pos x="T10" y="T11"/>
                </a:cxn>
              </a:cxnLst>
              <a:rect l="0" t="0" r="r" b="b"/>
              <a:pathLst>
                <a:path w="37" h="59">
                  <a:moveTo>
                    <a:pt x="0" y="19"/>
                  </a:moveTo>
                  <a:cubicBezTo>
                    <a:pt x="1" y="0"/>
                    <a:pt x="15" y="7"/>
                    <a:pt x="24" y="6"/>
                  </a:cubicBezTo>
                  <a:cubicBezTo>
                    <a:pt x="29" y="17"/>
                    <a:pt x="33" y="28"/>
                    <a:pt x="37" y="38"/>
                  </a:cubicBezTo>
                  <a:cubicBezTo>
                    <a:pt x="37" y="44"/>
                    <a:pt x="37" y="51"/>
                    <a:pt x="29" y="50"/>
                  </a:cubicBezTo>
                  <a:cubicBezTo>
                    <a:pt x="20" y="49"/>
                    <a:pt x="14" y="55"/>
                    <a:pt x="8" y="59"/>
                  </a:cubicBezTo>
                  <a:cubicBezTo>
                    <a:pt x="5" y="45"/>
                    <a:pt x="3" y="32"/>
                    <a:pt x="0" y="19"/>
                  </a:cubicBezTo>
                  <a:close/>
                </a:path>
              </a:pathLst>
            </a:custGeom>
            <a:solidFill>
              <a:srgbClr val="E3E9E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2" name="Freeform 904">
              <a:extLst>
                <a:ext uri="{FF2B5EF4-FFF2-40B4-BE49-F238E27FC236}">
                  <a16:creationId xmlns:a16="http://schemas.microsoft.com/office/drawing/2014/main" id="{AE5E9114-E043-4BB5-9E3A-152C382F9257}"/>
                </a:ext>
              </a:extLst>
            </p:cNvPr>
            <p:cNvSpPr>
              <a:spLocks/>
            </p:cNvSpPr>
            <p:nvPr/>
          </p:nvSpPr>
          <p:spPr bwMode="auto">
            <a:xfrm>
              <a:off x="1722" y="3868"/>
              <a:ext cx="18" cy="19"/>
            </a:xfrm>
            <a:custGeom>
              <a:avLst/>
              <a:gdLst>
                <a:gd name="T0" fmla="*/ 16 w 16"/>
                <a:gd name="T1" fmla="*/ 9 h 17"/>
                <a:gd name="T2" fmla="*/ 9 w 16"/>
                <a:gd name="T3" fmla="*/ 16 h 17"/>
                <a:gd name="T4" fmla="*/ 1 w 16"/>
                <a:gd name="T5" fmla="*/ 9 h 17"/>
                <a:gd name="T6" fmla="*/ 5 w 16"/>
                <a:gd name="T7" fmla="*/ 2 h 17"/>
                <a:gd name="T8" fmla="*/ 9 w 16"/>
                <a:gd name="T9" fmla="*/ 8 h 17"/>
                <a:gd name="T10" fmla="*/ 16 w 16"/>
                <a:gd name="T11" fmla="*/ 9 h 17"/>
              </a:gdLst>
              <a:ahLst/>
              <a:cxnLst>
                <a:cxn ang="0">
                  <a:pos x="T0" y="T1"/>
                </a:cxn>
                <a:cxn ang="0">
                  <a:pos x="T2" y="T3"/>
                </a:cxn>
                <a:cxn ang="0">
                  <a:pos x="T4" y="T5"/>
                </a:cxn>
                <a:cxn ang="0">
                  <a:pos x="T6" y="T7"/>
                </a:cxn>
                <a:cxn ang="0">
                  <a:pos x="T8" y="T9"/>
                </a:cxn>
                <a:cxn ang="0">
                  <a:pos x="T10" y="T11"/>
                </a:cxn>
              </a:cxnLst>
              <a:rect l="0" t="0" r="r" b="b"/>
              <a:pathLst>
                <a:path w="16" h="17">
                  <a:moveTo>
                    <a:pt x="16" y="9"/>
                  </a:moveTo>
                  <a:cubicBezTo>
                    <a:pt x="16" y="13"/>
                    <a:pt x="14" y="17"/>
                    <a:pt x="9" y="16"/>
                  </a:cubicBezTo>
                  <a:cubicBezTo>
                    <a:pt x="5" y="16"/>
                    <a:pt x="2" y="13"/>
                    <a:pt x="1" y="9"/>
                  </a:cubicBezTo>
                  <a:cubicBezTo>
                    <a:pt x="0" y="6"/>
                    <a:pt x="1" y="3"/>
                    <a:pt x="5" y="2"/>
                  </a:cubicBezTo>
                  <a:cubicBezTo>
                    <a:pt x="10" y="0"/>
                    <a:pt x="9" y="4"/>
                    <a:pt x="9" y="8"/>
                  </a:cubicBezTo>
                  <a:cubicBezTo>
                    <a:pt x="10" y="14"/>
                    <a:pt x="14" y="9"/>
                    <a:pt x="16" y="9"/>
                  </a:cubicBezTo>
                  <a:close/>
                </a:path>
              </a:pathLst>
            </a:custGeom>
            <a:solidFill>
              <a:srgbClr val="539EB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3" name="Freeform 905">
              <a:extLst>
                <a:ext uri="{FF2B5EF4-FFF2-40B4-BE49-F238E27FC236}">
                  <a16:creationId xmlns:a16="http://schemas.microsoft.com/office/drawing/2014/main" id="{D2693D19-064B-4881-8B0A-5DB46E7EE237}"/>
                </a:ext>
              </a:extLst>
            </p:cNvPr>
            <p:cNvSpPr>
              <a:spLocks/>
            </p:cNvSpPr>
            <p:nvPr/>
          </p:nvSpPr>
          <p:spPr bwMode="auto">
            <a:xfrm>
              <a:off x="845" y="3528"/>
              <a:ext cx="45" cy="20"/>
            </a:xfrm>
            <a:custGeom>
              <a:avLst/>
              <a:gdLst>
                <a:gd name="T0" fmla="*/ 40 w 40"/>
                <a:gd name="T1" fmla="*/ 12 h 18"/>
                <a:gd name="T2" fmla="*/ 0 w 40"/>
                <a:gd name="T3" fmla="*/ 8 h 18"/>
                <a:gd name="T4" fmla="*/ 20 w 40"/>
                <a:gd name="T5" fmla="*/ 4 h 18"/>
                <a:gd name="T6" fmla="*/ 40 w 40"/>
                <a:gd name="T7" fmla="*/ 12 h 18"/>
              </a:gdLst>
              <a:ahLst/>
              <a:cxnLst>
                <a:cxn ang="0">
                  <a:pos x="T0" y="T1"/>
                </a:cxn>
                <a:cxn ang="0">
                  <a:pos x="T2" y="T3"/>
                </a:cxn>
                <a:cxn ang="0">
                  <a:pos x="T4" y="T5"/>
                </a:cxn>
                <a:cxn ang="0">
                  <a:pos x="T6" y="T7"/>
                </a:cxn>
              </a:cxnLst>
              <a:rect l="0" t="0" r="r" b="b"/>
              <a:pathLst>
                <a:path w="40" h="18">
                  <a:moveTo>
                    <a:pt x="40" y="12"/>
                  </a:moveTo>
                  <a:cubicBezTo>
                    <a:pt x="24" y="18"/>
                    <a:pt x="24" y="18"/>
                    <a:pt x="0" y="8"/>
                  </a:cubicBezTo>
                  <a:cubicBezTo>
                    <a:pt x="7" y="3"/>
                    <a:pt x="13" y="0"/>
                    <a:pt x="20" y="4"/>
                  </a:cubicBezTo>
                  <a:cubicBezTo>
                    <a:pt x="25" y="12"/>
                    <a:pt x="35" y="4"/>
                    <a:pt x="40" y="12"/>
                  </a:cubicBezTo>
                  <a:close/>
                </a:path>
              </a:pathLst>
            </a:custGeom>
            <a:solidFill>
              <a:srgbClr val="529EB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4" name="Freeform 906">
              <a:extLst>
                <a:ext uri="{FF2B5EF4-FFF2-40B4-BE49-F238E27FC236}">
                  <a16:creationId xmlns:a16="http://schemas.microsoft.com/office/drawing/2014/main" id="{60867E9B-68B9-49E0-9115-E54BFDF3F5E5}"/>
                </a:ext>
              </a:extLst>
            </p:cNvPr>
            <p:cNvSpPr>
              <a:spLocks/>
            </p:cNvSpPr>
            <p:nvPr/>
          </p:nvSpPr>
          <p:spPr bwMode="auto">
            <a:xfrm>
              <a:off x="495" y="3518"/>
              <a:ext cx="34" cy="23"/>
            </a:xfrm>
            <a:custGeom>
              <a:avLst/>
              <a:gdLst>
                <a:gd name="T0" fmla="*/ 0 w 31"/>
                <a:gd name="T1" fmla="*/ 17 h 21"/>
                <a:gd name="T2" fmla="*/ 25 w 31"/>
                <a:gd name="T3" fmla="*/ 4 h 21"/>
                <a:gd name="T4" fmla="*/ 29 w 31"/>
                <a:gd name="T5" fmla="*/ 11 h 21"/>
                <a:gd name="T6" fmla="*/ 0 w 31"/>
                <a:gd name="T7" fmla="*/ 17 h 21"/>
              </a:gdLst>
              <a:ahLst/>
              <a:cxnLst>
                <a:cxn ang="0">
                  <a:pos x="T0" y="T1"/>
                </a:cxn>
                <a:cxn ang="0">
                  <a:pos x="T2" y="T3"/>
                </a:cxn>
                <a:cxn ang="0">
                  <a:pos x="T4" y="T5"/>
                </a:cxn>
                <a:cxn ang="0">
                  <a:pos x="T6" y="T7"/>
                </a:cxn>
              </a:cxnLst>
              <a:rect l="0" t="0" r="r" b="b"/>
              <a:pathLst>
                <a:path w="31" h="21">
                  <a:moveTo>
                    <a:pt x="0" y="17"/>
                  </a:moveTo>
                  <a:cubicBezTo>
                    <a:pt x="5" y="6"/>
                    <a:pt x="13" y="0"/>
                    <a:pt x="25" y="4"/>
                  </a:cubicBezTo>
                  <a:cubicBezTo>
                    <a:pt x="29" y="5"/>
                    <a:pt x="31" y="10"/>
                    <a:pt x="29" y="11"/>
                  </a:cubicBezTo>
                  <a:cubicBezTo>
                    <a:pt x="21" y="18"/>
                    <a:pt x="11" y="21"/>
                    <a:pt x="0" y="17"/>
                  </a:cubicBezTo>
                  <a:close/>
                </a:path>
              </a:pathLst>
            </a:custGeom>
            <a:solidFill>
              <a:srgbClr val="83BB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5" name="Freeform 907">
              <a:extLst>
                <a:ext uri="{FF2B5EF4-FFF2-40B4-BE49-F238E27FC236}">
                  <a16:creationId xmlns:a16="http://schemas.microsoft.com/office/drawing/2014/main" id="{85508618-744E-4A40-8030-255C30DD4D0D}"/>
                </a:ext>
              </a:extLst>
            </p:cNvPr>
            <p:cNvSpPr>
              <a:spLocks/>
            </p:cNvSpPr>
            <p:nvPr/>
          </p:nvSpPr>
          <p:spPr bwMode="auto">
            <a:xfrm>
              <a:off x="990" y="848"/>
              <a:ext cx="65" cy="104"/>
            </a:xfrm>
            <a:custGeom>
              <a:avLst/>
              <a:gdLst>
                <a:gd name="T0" fmla="*/ 0 w 58"/>
                <a:gd name="T1" fmla="*/ 0 h 93"/>
                <a:gd name="T2" fmla="*/ 55 w 58"/>
                <a:gd name="T3" fmla="*/ 81 h 93"/>
                <a:gd name="T4" fmla="*/ 53 w 58"/>
                <a:gd name="T5" fmla="*/ 91 h 93"/>
                <a:gd name="T6" fmla="*/ 46 w 58"/>
                <a:gd name="T7" fmla="*/ 86 h 93"/>
                <a:gd name="T8" fmla="*/ 0 w 58"/>
                <a:gd name="T9" fmla="*/ 0 h 93"/>
              </a:gdLst>
              <a:ahLst/>
              <a:cxnLst>
                <a:cxn ang="0">
                  <a:pos x="T0" y="T1"/>
                </a:cxn>
                <a:cxn ang="0">
                  <a:pos x="T2" y="T3"/>
                </a:cxn>
                <a:cxn ang="0">
                  <a:pos x="T4" y="T5"/>
                </a:cxn>
                <a:cxn ang="0">
                  <a:pos x="T6" y="T7"/>
                </a:cxn>
                <a:cxn ang="0">
                  <a:pos x="T8" y="T9"/>
                </a:cxn>
              </a:cxnLst>
              <a:rect l="0" t="0" r="r" b="b"/>
              <a:pathLst>
                <a:path w="58" h="93">
                  <a:moveTo>
                    <a:pt x="0" y="0"/>
                  </a:moveTo>
                  <a:cubicBezTo>
                    <a:pt x="25" y="23"/>
                    <a:pt x="37" y="54"/>
                    <a:pt x="55" y="81"/>
                  </a:cubicBezTo>
                  <a:cubicBezTo>
                    <a:pt x="58" y="85"/>
                    <a:pt x="56" y="89"/>
                    <a:pt x="53" y="91"/>
                  </a:cubicBezTo>
                  <a:cubicBezTo>
                    <a:pt x="49" y="93"/>
                    <a:pt x="48" y="89"/>
                    <a:pt x="46" y="86"/>
                  </a:cubicBezTo>
                  <a:cubicBezTo>
                    <a:pt x="31" y="57"/>
                    <a:pt x="16" y="28"/>
                    <a:pt x="0" y="0"/>
                  </a:cubicBezTo>
                  <a:close/>
                </a:path>
              </a:pathLst>
            </a:custGeom>
            <a:solidFill>
              <a:srgbClr val="E8D4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6" name="Freeform 908">
              <a:extLst>
                <a:ext uri="{FF2B5EF4-FFF2-40B4-BE49-F238E27FC236}">
                  <a16:creationId xmlns:a16="http://schemas.microsoft.com/office/drawing/2014/main" id="{2D568059-536C-4836-970E-7C4AE78B678B}"/>
                </a:ext>
              </a:extLst>
            </p:cNvPr>
            <p:cNvSpPr>
              <a:spLocks/>
            </p:cNvSpPr>
            <p:nvPr/>
          </p:nvSpPr>
          <p:spPr bwMode="auto">
            <a:xfrm>
              <a:off x="1013" y="944"/>
              <a:ext cx="31" cy="32"/>
            </a:xfrm>
            <a:custGeom>
              <a:avLst/>
              <a:gdLst>
                <a:gd name="T0" fmla="*/ 16 w 28"/>
                <a:gd name="T1" fmla="*/ 28 h 28"/>
                <a:gd name="T2" fmla="*/ 0 w 28"/>
                <a:gd name="T3" fmla="*/ 0 h 28"/>
                <a:gd name="T4" fmla="*/ 16 w 28"/>
                <a:gd name="T5" fmla="*/ 28 h 28"/>
              </a:gdLst>
              <a:ahLst/>
              <a:cxnLst>
                <a:cxn ang="0">
                  <a:pos x="T0" y="T1"/>
                </a:cxn>
                <a:cxn ang="0">
                  <a:pos x="T2" y="T3"/>
                </a:cxn>
                <a:cxn ang="0">
                  <a:pos x="T4" y="T5"/>
                </a:cxn>
              </a:cxnLst>
              <a:rect l="0" t="0" r="r" b="b"/>
              <a:pathLst>
                <a:path w="28" h="28">
                  <a:moveTo>
                    <a:pt x="16" y="28"/>
                  </a:moveTo>
                  <a:cubicBezTo>
                    <a:pt x="10" y="18"/>
                    <a:pt x="5" y="9"/>
                    <a:pt x="0" y="0"/>
                  </a:cubicBezTo>
                  <a:cubicBezTo>
                    <a:pt x="27" y="8"/>
                    <a:pt x="28" y="11"/>
                    <a:pt x="16" y="28"/>
                  </a:cubicBezTo>
                  <a:close/>
                </a:path>
              </a:pathLst>
            </a:custGeom>
            <a:solidFill>
              <a:srgbClr val="DFCC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7" name="Freeform 909">
              <a:extLst>
                <a:ext uri="{FF2B5EF4-FFF2-40B4-BE49-F238E27FC236}">
                  <a16:creationId xmlns:a16="http://schemas.microsoft.com/office/drawing/2014/main" id="{4F6761BF-DF16-46F7-AEB9-9B6F45D5760B}"/>
                </a:ext>
              </a:extLst>
            </p:cNvPr>
            <p:cNvSpPr>
              <a:spLocks/>
            </p:cNvSpPr>
            <p:nvPr/>
          </p:nvSpPr>
          <p:spPr bwMode="auto">
            <a:xfrm>
              <a:off x="989" y="882"/>
              <a:ext cx="40" cy="54"/>
            </a:xfrm>
            <a:custGeom>
              <a:avLst/>
              <a:gdLst>
                <a:gd name="T0" fmla="*/ 4 w 36"/>
                <a:gd name="T1" fmla="*/ 0 h 48"/>
                <a:gd name="T2" fmla="*/ 36 w 36"/>
                <a:gd name="T3" fmla="*/ 48 h 48"/>
                <a:gd name="T4" fmla="*/ 0 w 36"/>
                <a:gd name="T5" fmla="*/ 2 h 48"/>
                <a:gd name="T6" fmla="*/ 4 w 36"/>
                <a:gd name="T7" fmla="*/ 0 h 48"/>
              </a:gdLst>
              <a:ahLst/>
              <a:cxnLst>
                <a:cxn ang="0">
                  <a:pos x="T0" y="T1"/>
                </a:cxn>
                <a:cxn ang="0">
                  <a:pos x="T2" y="T3"/>
                </a:cxn>
                <a:cxn ang="0">
                  <a:pos x="T4" y="T5"/>
                </a:cxn>
                <a:cxn ang="0">
                  <a:pos x="T6" y="T7"/>
                </a:cxn>
              </a:cxnLst>
              <a:rect l="0" t="0" r="r" b="b"/>
              <a:pathLst>
                <a:path w="36" h="48">
                  <a:moveTo>
                    <a:pt x="4" y="0"/>
                  </a:moveTo>
                  <a:cubicBezTo>
                    <a:pt x="14" y="16"/>
                    <a:pt x="25" y="32"/>
                    <a:pt x="36" y="48"/>
                  </a:cubicBezTo>
                  <a:cubicBezTo>
                    <a:pt x="20" y="36"/>
                    <a:pt x="11" y="19"/>
                    <a:pt x="0" y="2"/>
                  </a:cubicBezTo>
                  <a:cubicBezTo>
                    <a:pt x="1" y="2"/>
                    <a:pt x="2" y="1"/>
                    <a:pt x="4" y="0"/>
                  </a:cubicBezTo>
                  <a:close/>
                </a:path>
              </a:pathLst>
            </a:custGeom>
            <a:solidFill>
              <a:srgbClr val="CDBCA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8" name="Freeform 910">
              <a:extLst>
                <a:ext uri="{FF2B5EF4-FFF2-40B4-BE49-F238E27FC236}">
                  <a16:creationId xmlns:a16="http://schemas.microsoft.com/office/drawing/2014/main" id="{6473F9D0-EA27-4375-80BA-E692B95499EA}"/>
                </a:ext>
              </a:extLst>
            </p:cNvPr>
            <p:cNvSpPr>
              <a:spLocks/>
            </p:cNvSpPr>
            <p:nvPr/>
          </p:nvSpPr>
          <p:spPr bwMode="auto">
            <a:xfrm>
              <a:off x="1273" y="1085"/>
              <a:ext cx="53" cy="91"/>
            </a:xfrm>
            <a:custGeom>
              <a:avLst/>
              <a:gdLst>
                <a:gd name="T0" fmla="*/ 35 w 47"/>
                <a:gd name="T1" fmla="*/ 80 h 81"/>
                <a:gd name="T2" fmla="*/ 31 w 47"/>
                <a:gd name="T3" fmla="*/ 79 h 81"/>
                <a:gd name="T4" fmla="*/ 15 w 47"/>
                <a:gd name="T5" fmla="*/ 0 h 81"/>
                <a:gd name="T6" fmla="*/ 16 w 47"/>
                <a:gd name="T7" fmla="*/ 17 h 81"/>
                <a:gd name="T8" fmla="*/ 21 w 47"/>
                <a:gd name="T9" fmla="*/ 55 h 81"/>
                <a:gd name="T10" fmla="*/ 37 w 47"/>
                <a:gd name="T11" fmla="*/ 63 h 81"/>
                <a:gd name="T12" fmla="*/ 43 w 47"/>
                <a:gd name="T13" fmla="*/ 71 h 81"/>
                <a:gd name="T14" fmla="*/ 47 w 47"/>
                <a:gd name="T15" fmla="*/ 75 h 81"/>
                <a:gd name="T16" fmla="*/ 35 w 47"/>
                <a:gd name="T17" fmla="*/ 8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7" h="81">
                  <a:moveTo>
                    <a:pt x="35" y="80"/>
                  </a:moveTo>
                  <a:cubicBezTo>
                    <a:pt x="34" y="80"/>
                    <a:pt x="32" y="79"/>
                    <a:pt x="31" y="79"/>
                  </a:cubicBezTo>
                  <a:cubicBezTo>
                    <a:pt x="4" y="58"/>
                    <a:pt x="0" y="37"/>
                    <a:pt x="15" y="0"/>
                  </a:cubicBezTo>
                  <a:cubicBezTo>
                    <a:pt x="25" y="5"/>
                    <a:pt x="18" y="11"/>
                    <a:pt x="16" y="17"/>
                  </a:cubicBezTo>
                  <a:cubicBezTo>
                    <a:pt x="13" y="30"/>
                    <a:pt x="16" y="43"/>
                    <a:pt x="21" y="55"/>
                  </a:cubicBezTo>
                  <a:cubicBezTo>
                    <a:pt x="24" y="64"/>
                    <a:pt x="24" y="63"/>
                    <a:pt x="37" y="63"/>
                  </a:cubicBezTo>
                  <a:cubicBezTo>
                    <a:pt x="40" y="63"/>
                    <a:pt x="36" y="72"/>
                    <a:pt x="43" y="71"/>
                  </a:cubicBezTo>
                  <a:cubicBezTo>
                    <a:pt x="45" y="71"/>
                    <a:pt x="47" y="72"/>
                    <a:pt x="47" y="75"/>
                  </a:cubicBezTo>
                  <a:cubicBezTo>
                    <a:pt x="44" y="79"/>
                    <a:pt x="40" y="81"/>
                    <a:pt x="35" y="80"/>
                  </a:cubicBezTo>
                  <a:close/>
                </a:path>
              </a:pathLst>
            </a:custGeom>
            <a:solidFill>
              <a:srgbClr val="3021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9" name="Freeform 911">
              <a:extLst>
                <a:ext uri="{FF2B5EF4-FFF2-40B4-BE49-F238E27FC236}">
                  <a16:creationId xmlns:a16="http://schemas.microsoft.com/office/drawing/2014/main" id="{E44371CA-2400-4437-9BBC-09AFB90848E5}"/>
                </a:ext>
              </a:extLst>
            </p:cNvPr>
            <p:cNvSpPr>
              <a:spLocks/>
            </p:cNvSpPr>
            <p:nvPr/>
          </p:nvSpPr>
          <p:spPr bwMode="auto">
            <a:xfrm>
              <a:off x="1331" y="1096"/>
              <a:ext cx="36" cy="71"/>
            </a:xfrm>
            <a:custGeom>
              <a:avLst/>
              <a:gdLst>
                <a:gd name="T0" fmla="*/ 12 w 32"/>
                <a:gd name="T1" fmla="*/ 57 h 63"/>
                <a:gd name="T2" fmla="*/ 8 w 32"/>
                <a:gd name="T3" fmla="*/ 60 h 63"/>
                <a:gd name="T4" fmla="*/ 0 w 32"/>
                <a:gd name="T5" fmla="*/ 57 h 63"/>
                <a:gd name="T6" fmla="*/ 4 w 32"/>
                <a:gd name="T7" fmla="*/ 53 h 63"/>
                <a:gd name="T8" fmla="*/ 17 w 32"/>
                <a:gd name="T9" fmla="*/ 30 h 63"/>
                <a:gd name="T10" fmla="*/ 29 w 32"/>
                <a:gd name="T11" fmla="*/ 0 h 63"/>
                <a:gd name="T12" fmla="*/ 12 w 32"/>
                <a:gd name="T13" fmla="*/ 57 h 63"/>
              </a:gdLst>
              <a:ahLst/>
              <a:cxnLst>
                <a:cxn ang="0">
                  <a:pos x="T0" y="T1"/>
                </a:cxn>
                <a:cxn ang="0">
                  <a:pos x="T2" y="T3"/>
                </a:cxn>
                <a:cxn ang="0">
                  <a:pos x="T4" y="T5"/>
                </a:cxn>
                <a:cxn ang="0">
                  <a:pos x="T6" y="T7"/>
                </a:cxn>
                <a:cxn ang="0">
                  <a:pos x="T8" y="T9"/>
                </a:cxn>
                <a:cxn ang="0">
                  <a:pos x="T10" y="T11"/>
                </a:cxn>
                <a:cxn ang="0">
                  <a:pos x="T12" y="T13"/>
                </a:cxn>
              </a:cxnLst>
              <a:rect l="0" t="0" r="r" b="b"/>
              <a:pathLst>
                <a:path w="32" h="63">
                  <a:moveTo>
                    <a:pt x="12" y="57"/>
                  </a:moveTo>
                  <a:cubicBezTo>
                    <a:pt x="10" y="58"/>
                    <a:pt x="9" y="59"/>
                    <a:pt x="8" y="60"/>
                  </a:cubicBezTo>
                  <a:cubicBezTo>
                    <a:pt x="4" y="61"/>
                    <a:pt x="0" y="63"/>
                    <a:pt x="0" y="57"/>
                  </a:cubicBezTo>
                  <a:cubicBezTo>
                    <a:pt x="1" y="56"/>
                    <a:pt x="3" y="55"/>
                    <a:pt x="4" y="53"/>
                  </a:cubicBezTo>
                  <a:cubicBezTo>
                    <a:pt x="13" y="48"/>
                    <a:pt x="15" y="39"/>
                    <a:pt x="17" y="30"/>
                  </a:cubicBezTo>
                  <a:cubicBezTo>
                    <a:pt x="19" y="19"/>
                    <a:pt x="18" y="7"/>
                    <a:pt x="29" y="0"/>
                  </a:cubicBezTo>
                  <a:cubicBezTo>
                    <a:pt x="24" y="19"/>
                    <a:pt x="32" y="42"/>
                    <a:pt x="12" y="57"/>
                  </a:cubicBezTo>
                  <a:close/>
                </a:path>
              </a:pathLst>
            </a:custGeom>
            <a:solidFill>
              <a:srgbClr val="3121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0" name="Freeform 912">
              <a:extLst>
                <a:ext uri="{FF2B5EF4-FFF2-40B4-BE49-F238E27FC236}">
                  <a16:creationId xmlns:a16="http://schemas.microsoft.com/office/drawing/2014/main" id="{5C911402-9FD0-4F5F-86AB-2237585D5698}"/>
                </a:ext>
              </a:extLst>
            </p:cNvPr>
            <p:cNvSpPr>
              <a:spLocks/>
            </p:cNvSpPr>
            <p:nvPr/>
          </p:nvSpPr>
          <p:spPr bwMode="auto">
            <a:xfrm>
              <a:off x="1094" y="857"/>
              <a:ext cx="32" cy="43"/>
            </a:xfrm>
            <a:custGeom>
              <a:avLst/>
              <a:gdLst>
                <a:gd name="T0" fmla="*/ 19 w 29"/>
                <a:gd name="T1" fmla="*/ 14 h 39"/>
                <a:gd name="T2" fmla="*/ 23 w 29"/>
                <a:gd name="T3" fmla="*/ 39 h 39"/>
                <a:gd name="T4" fmla="*/ 0 w 29"/>
                <a:gd name="T5" fmla="*/ 1 h 39"/>
                <a:gd name="T6" fmla="*/ 1 w 29"/>
                <a:gd name="T7" fmla="*/ 0 h 39"/>
                <a:gd name="T8" fmla="*/ 19 w 29"/>
                <a:gd name="T9" fmla="*/ 14 h 39"/>
                <a:gd name="T10" fmla="*/ 19 w 29"/>
                <a:gd name="T11" fmla="*/ 14 h 39"/>
              </a:gdLst>
              <a:ahLst/>
              <a:cxnLst>
                <a:cxn ang="0">
                  <a:pos x="T0" y="T1"/>
                </a:cxn>
                <a:cxn ang="0">
                  <a:pos x="T2" y="T3"/>
                </a:cxn>
                <a:cxn ang="0">
                  <a:pos x="T4" y="T5"/>
                </a:cxn>
                <a:cxn ang="0">
                  <a:pos x="T6" y="T7"/>
                </a:cxn>
                <a:cxn ang="0">
                  <a:pos x="T8" y="T9"/>
                </a:cxn>
                <a:cxn ang="0">
                  <a:pos x="T10" y="T11"/>
                </a:cxn>
              </a:cxnLst>
              <a:rect l="0" t="0" r="r" b="b"/>
              <a:pathLst>
                <a:path w="29" h="39">
                  <a:moveTo>
                    <a:pt x="19" y="14"/>
                  </a:moveTo>
                  <a:cubicBezTo>
                    <a:pt x="16" y="23"/>
                    <a:pt x="29" y="28"/>
                    <a:pt x="23" y="39"/>
                  </a:cubicBezTo>
                  <a:cubicBezTo>
                    <a:pt x="15" y="26"/>
                    <a:pt x="7" y="13"/>
                    <a:pt x="0" y="1"/>
                  </a:cubicBezTo>
                  <a:cubicBezTo>
                    <a:pt x="0" y="1"/>
                    <a:pt x="1" y="0"/>
                    <a:pt x="1" y="0"/>
                  </a:cubicBezTo>
                  <a:cubicBezTo>
                    <a:pt x="7" y="4"/>
                    <a:pt x="13" y="9"/>
                    <a:pt x="19" y="14"/>
                  </a:cubicBezTo>
                  <a:cubicBezTo>
                    <a:pt x="19" y="14"/>
                    <a:pt x="19" y="14"/>
                    <a:pt x="19" y="14"/>
                  </a:cubicBezTo>
                  <a:close/>
                </a:path>
              </a:pathLst>
            </a:custGeom>
            <a:solidFill>
              <a:srgbClr val="EBDD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1" name="Freeform 913">
              <a:extLst>
                <a:ext uri="{FF2B5EF4-FFF2-40B4-BE49-F238E27FC236}">
                  <a16:creationId xmlns:a16="http://schemas.microsoft.com/office/drawing/2014/main" id="{09C447E2-1944-4104-BD9C-62FD63895B25}"/>
                </a:ext>
              </a:extLst>
            </p:cNvPr>
            <p:cNvSpPr>
              <a:spLocks/>
            </p:cNvSpPr>
            <p:nvPr/>
          </p:nvSpPr>
          <p:spPr bwMode="auto">
            <a:xfrm>
              <a:off x="1308" y="1169"/>
              <a:ext cx="24" cy="21"/>
            </a:xfrm>
            <a:custGeom>
              <a:avLst/>
              <a:gdLst>
                <a:gd name="T0" fmla="*/ 4 w 21"/>
                <a:gd name="T1" fmla="*/ 5 h 19"/>
                <a:gd name="T2" fmla="*/ 16 w 21"/>
                <a:gd name="T3" fmla="*/ 0 h 19"/>
                <a:gd name="T4" fmla="*/ 11 w 21"/>
                <a:gd name="T5" fmla="*/ 17 h 19"/>
                <a:gd name="T6" fmla="*/ 4 w 21"/>
                <a:gd name="T7" fmla="*/ 5 h 19"/>
              </a:gdLst>
              <a:ahLst/>
              <a:cxnLst>
                <a:cxn ang="0">
                  <a:pos x="T0" y="T1"/>
                </a:cxn>
                <a:cxn ang="0">
                  <a:pos x="T2" y="T3"/>
                </a:cxn>
                <a:cxn ang="0">
                  <a:pos x="T4" y="T5"/>
                </a:cxn>
                <a:cxn ang="0">
                  <a:pos x="T6" y="T7"/>
                </a:cxn>
              </a:cxnLst>
              <a:rect l="0" t="0" r="r" b="b"/>
              <a:pathLst>
                <a:path w="21" h="19">
                  <a:moveTo>
                    <a:pt x="4" y="5"/>
                  </a:moveTo>
                  <a:cubicBezTo>
                    <a:pt x="8" y="3"/>
                    <a:pt x="12" y="2"/>
                    <a:pt x="16" y="0"/>
                  </a:cubicBezTo>
                  <a:cubicBezTo>
                    <a:pt x="21" y="8"/>
                    <a:pt x="19" y="15"/>
                    <a:pt x="11" y="17"/>
                  </a:cubicBezTo>
                  <a:cubicBezTo>
                    <a:pt x="0" y="19"/>
                    <a:pt x="7" y="9"/>
                    <a:pt x="4" y="5"/>
                  </a:cubicBezTo>
                  <a:close/>
                </a:path>
              </a:pathLst>
            </a:custGeom>
            <a:solidFill>
              <a:srgbClr val="E9D5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2" name="Freeform 914">
              <a:extLst>
                <a:ext uri="{FF2B5EF4-FFF2-40B4-BE49-F238E27FC236}">
                  <a16:creationId xmlns:a16="http://schemas.microsoft.com/office/drawing/2014/main" id="{872113BF-1332-41DD-A10E-93FCBD3CE3D0}"/>
                </a:ext>
              </a:extLst>
            </p:cNvPr>
            <p:cNvSpPr>
              <a:spLocks/>
            </p:cNvSpPr>
            <p:nvPr/>
          </p:nvSpPr>
          <p:spPr bwMode="auto">
            <a:xfrm>
              <a:off x="1924" y="937"/>
              <a:ext cx="25" cy="46"/>
            </a:xfrm>
            <a:custGeom>
              <a:avLst/>
              <a:gdLst>
                <a:gd name="T0" fmla="*/ 2 w 22"/>
                <a:gd name="T1" fmla="*/ 41 h 41"/>
                <a:gd name="T2" fmla="*/ 22 w 22"/>
                <a:gd name="T3" fmla="*/ 0 h 41"/>
                <a:gd name="T4" fmla="*/ 2 w 22"/>
                <a:gd name="T5" fmla="*/ 41 h 41"/>
              </a:gdLst>
              <a:ahLst/>
              <a:cxnLst>
                <a:cxn ang="0">
                  <a:pos x="T0" y="T1"/>
                </a:cxn>
                <a:cxn ang="0">
                  <a:pos x="T2" y="T3"/>
                </a:cxn>
                <a:cxn ang="0">
                  <a:pos x="T4" y="T5"/>
                </a:cxn>
              </a:cxnLst>
              <a:rect l="0" t="0" r="r" b="b"/>
              <a:pathLst>
                <a:path w="22" h="41">
                  <a:moveTo>
                    <a:pt x="2" y="41"/>
                  </a:moveTo>
                  <a:cubicBezTo>
                    <a:pt x="0" y="24"/>
                    <a:pt x="6" y="9"/>
                    <a:pt x="22" y="0"/>
                  </a:cubicBezTo>
                  <a:cubicBezTo>
                    <a:pt x="15" y="14"/>
                    <a:pt x="8" y="28"/>
                    <a:pt x="2" y="41"/>
                  </a:cubicBezTo>
                  <a:close/>
                </a:path>
              </a:pathLst>
            </a:custGeom>
            <a:solidFill>
              <a:srgbClr val="89624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3" name="Freeform 915">
              <a:extLst>
                <a:ext uri="{FF2B5EF4-FFF2-40B4-BE49-F238E27FC236}">
                  <a16:creationId xmlns:a16="http://schemas.microsoft.com/office/drawing/2014/main" id="{81EBBBDB-0162-40BA-9353-7C4193E0AE9E}"/>
                </a:ext>
              </a:extLst>
            </p:cNvPr>
            <p:cNvSpPr>
              <a:spLocks/>
            </p:cNvSpPr>
            <p:nvPr/>
          </p:nvSpPr>
          <p:spPr bwMode="auto">
            <a:xfrm>
              <a:off x="1951" y="872"/>
              <a:ext cx="28" cy="59"/>
            </a:xfrm>
            <a:custGeom>
              <a:avLst/>
              <a:gdLst>
                <a:gd name="T0" fmla="*/ 20 w 25"/>
                <a:gd name="T1" fmla="*/ 0 h 52"/>
                <a:gd name="T2" fmla="*/ 25 w 25"/>
                <a:gd name="T3" fmla="*/ 0 h 52"/>
                <a:gd name="T4" fmla="*/ 5 w 25"/>
                <a:gd name="T5" fmla="*/ 52 h 52"/>
                <a:gd name="T6" fmla="*/ 0 w 25"/>
                <a:gd name="T7" fmla="*/ 50 h 52"/>
                <a:gd name="T8" fmla="*/ 20 w 25"/>
                <a:gd name="T9" fmla="*/ 0 h 52"/>
              </a:gdLst>
              <a:ahLst/>
              <a:cxnLst>
                <a:cxn ang="0">
                  <a:pos x="T0" y="T1"/>
                </a:cxn>
                <a:cxn ang="0">
                  <a:pos x="T2" y="T3"/>
                </a:cxn>
                <a:cxn ang="0">
                  <a:pos x="T4" y="T5"/>
                </a:cxn>
                <a:cxn ang="0">
                  <a:pos x="T6" y="T7"/>
                </a:cxn>
                <a:cxn ang="0">
                  <a:pos x="T8" y="T9"/>
                </a:cxn>
              </a:cxnLst>
              <a:rect l="0" t="0" r="r" b="b"/>
              <a:pathLst>
                <a:path w="25" h="52">
                  <a:moveTo>
                    <a:pt x="20" y="0"/>
                  </a:moveTo>
                  <a:cubicBezTo>
                    <a:pt x="22" y="0"/>
                    <a:pt x="23" y="0"/>
                    <a:pt x="25" y="0"/>
                  </a:cubicBezTo>
                  <a:cubicBezTo>
                    <a:pt x="18" y="18"/>
                    <a:pt x="11" y="35"/>
                    <a:pt x="5" y="52"/>
                  </a:cubicBezTo>
                  <a:cubicBezTo>
                    <a:pt x="3" y="51"/>
                    <a:pt x="2" y="51"/>
                    <a:pt x="0" y="50"/>
                  </a:cubicBezTo>
                  <a:cubicBezTo>
                    <a:pt x="5" y="33"/>
                    <a:pt x="11" y="16"/>
                    <a:pt x="20" y="0"/>
                  </a:cubicBezTo>
                  <a:close/>
                </a:path>
              </a:pathLst>
            </a:custGeom>
            <a:solidFill>
              <a:srgbClr val="7759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4" name="Freeform 916">
              <a:extLst>
                <a:ext uri="{FF2B5EF4-FFF2-40B4-BE49-F238E27FC236}">
                  <a16:creationId xmlns:a16="http://schemas.microsoft.com/office/drawing/2014/main" id="{019D9D85-4D0D-4C3E-AD7B-5E39A41BA225}"/>
                </a:ext>
              </a:extLst>
            </p:cNvPr>
            <p:cNvSpPr>
              <a:spLocks/>
            </p:cNvSpPr>
            <p:nvPr/>
          </p:nvSpPr>
          <p:spPr bwMode="auto">
            <a:xfrm>
              <a:off x="1976" y="818"/>
              <a:ext cx="27" cy="50"/>
            </a:xfrm>
            <a:custGeom>
              <a:avLst/>
              <a:gdLst>
                <a:gd name="T0" fmla="*/ 5 w 24"/>
                <a:gd name="T1" fmla="*/ 44 h 44"/>
                <a:gd name="T2" fmla="*/ 6 w 24"/>
                <a:gd name="T3" fmla="*/ 31 h 44"/>
                <a:gd name="T4" fmla="*/ 24 w 24"/>
                <a:gd name="T5" fmla="*/ 0 h 44"/>
                <a:gd name="T6" fmla="*/ 5 w 24"/>
                <a:gd name="T7" fmla="*/ 44 h 44"/>
              </a:gdLst>
              <a:ahLst/>
              <a:cxnLst>
                <a:cxn ang="0">
                  <a:pos x="T0" y="T1"/>
                </a:cxn>
                <a:cxn ang="0">
                  <a:pos x="T2" y="T3"/>
                </a:cxn>
                <a:cxn ang="0">
                  <a:pos x="T4" y="T5"/>
                </a:cxn>
                <a:cxn ang="0">
                  <a:pos x="T6" y="T7"/>
                </a:cxn>
              </a:cxnLst>
              <a:rect l="0" t="0" r="r" b="b"/>
              <a:pathLst>
                <a:path w="24" h="44">
                  <a:moveTo>
                    <a:pt x="5" y="44"/>
                  </a:moveTo>
                  <a:cubicBezTo>
                    <a:pt x="0" y="39"/>
                    <a:pt x="6" y="35"/>
                    <a:pt x="6" y="31"/>
                  </a:cubicBezTo>
                  <a:cubicBezTo>
                    <a:pt x="10" y="21"/>
                    <a:pt x="13" y="11"/>
                    <a:pt x="24" y="0"/>
                  </a:cubicBezTo>
                  <a:cubicBezTo>
                    <a:pt x="21" y="19"/>
                    <a:pt x="10" y="30"/>
                    <a:pt x="5" y="44"/>
                  </a:cubicBezTo>
                  <a:close/>
                </a:path>
              </a:pathLst>
            </a:custGeom>
            <a:solidFill>
              <a:srgbClr val="7759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5" name="Freeform 917">
              <a:extLst>
                <a:ext uri="{FF2B5EF4-FFF2-40B4-BE49-F238E27FC236}">
                  <a16:creationId xmlns:a16="http://schemas.microsoft.com/office/drawing/2014/main" id="{6E4DEBAD-F66C-4089-AF26-ABE04A23270C}"/>
                </a:ext>
              </a:extLst>
            </p:cNvPr>
            <p:cNvSpPr>
              <a:spLocks/>
            </p:cNvSpPr>
            <p:nvPr/>
          </p:nvSpPr>
          <p:spPr bwMode="auto">
            <a:xfrm>
              <a:off x="1638" y="1116"/>
              <a:ext cx="16" cy="56"/>
            </a:xfrm>
            <a:custGeom>
              <a:avLst/>
              <a:gdLst>
                <a:gd name="T0" fmla="*/ 0 w 15"/>
                <a:gd name="T1" fmla="*/ 0 h 50"/>
                <a:gd name="T2" fmla="*/ 15 w 15"/>
                <a:gd name="T3" fmla="*/ 50 h 50"/>
                <a:gd name="T4" fmla="*/ 0 w 15"/>
                <a:gd name="T5" fmla="*/ 0 h 50"/>
              </a:gdLst>
              <a:ahLst/>
              <a:cxnLst>
                <a:cxn ang="0">
                  <a:pos x="T0" y="T1"/>
                </a:cxn>
                <a:cxn ang="0">
                  <a:pos x="T2" y="T3"/>
                </a:cxn>
                <a:cxn ang="0">
                  <a:pos x="T4" y="T5"/>
                </a:cxn>
              </a:cxnLst>
              <a:rect l="0" t="0" r="r" b="b"/>
              <a:pathLst>
                <a:path w="15" h="50">
                  <a:moveTo>
                    <a:pt x="0" y="0"/>
                  </a:moveTo>
                  <a:cubicBezTo>
                    <a:pt x="12" y="15"/>
                    <a:pt x="11" y="33"/>
                    <a:pt x="15" y="50"/>
                  </a:cubicBezTo>
                  <a:cubicBezTo>
                    <a:pt x="0" y="36"/>
                    <a:pt x="1" y="18"/>
                    <a:pt x="0" y="0"/>
                  </a:cubicBezTo>
                  <a:close/>
                </a:path>
              </a:pathLst>
            </a:custGeom>
            <a:solidFill>
              <a:srgbClr val="CEB2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6" name="Freeform 918">
              <a:extLst>
                <a:ext uri="{FF2B5EF4-FFF2-40B4-BE49-F238E27FC236}">
                  <a16:creationId xmlns:a16="http://schemas.microsoft.com/office/drawing/2014/main" id="{D37ACACA-4B47-4698-911D-AD8F279F0333}"/>
                </a:ext>
              </a:extLst>
            </p:cNvPr>
            <p:cNvSpPr>
              <a:spLocks/>
            </p:cNvSpPr>
            <p:nvPr/>
          </p:nvSpPr>
          <p:spPr bwMode="auto">
            <a:xfrm>
              <a:off x="1321" y="2949"/>
              <a:ext cx="49" cy="30"/>
            </a:xfrm>
            <a:custGeom>
              <a:avLst/>
              <a:gdLst>
                <a:gd name="T0" fmla="*/ 44 w 44"/>
                <a:gd name="T1" fmla="*/ 9 h 26"/>
                <a:gd name="T2" fmla="*/ 0 w 44"/>
                <a:gd name="T3" fmla="*/ 11 h 26"/>
                <a:gd name="T4" fmla="*/ 44 w 44"/>
                <a:gd name="T5" fmla="*/ 9 h 26"/>
              </a:gdLst>
              <a:ahLst/>
              <a:cxnLst>
                <a:cxn ang="0">
                  <a:pos x="T0" y="T1"/>
                </a:cxn>
                <a:cxn ang="0">
                  <a:pos x="T2" y="T3"/>
                </a:cxn>
                <a:cxn ang="0">
                  <a:pos x="T4" y="T5"/>
                </a:cxn>
              </a:cxnLst>
              <a:rect l="0" t="0" r="r" b="b"/>
              <a:pathLst>
                <a:path w="44" h="26">
                  <a:moveTo>
                    <a:pt x="44" y="9"/>
                  </a:moveTo>
                  <a:cubicBezTo>
                    <a:pt x="28" y="26"/>
                    <a:pt x="14" y="13"/>
                    <a:pt x="0" y="11"/>
                  </a:cubicBezTo>
                  <a:cubicBezTo>
                    <a:pt x="14" y="0"/>
                    <a:pt x="28" y="2"/>
                    <a:pt x="44" y="9"/>
                  </a:cubicBezTo>
                  <a:close/>
                </a:path>
              </a:pathLst>
            </a:custGeom>
            <a:solidFill>
              <a:srgbClr val="3E96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7" name="Freeform 919">
              <a:extLst>
                <a:ext uri="{FF2B5EF4-FFF2-40B4-BE49-F238E27FC236}">
                  <a16:creationId xmlns:a16="http://schemas.microsoft.com/office/drawing/2014/main" id="{8E0E1C6F-C89A-4A1E-9F66-4D22C7331AD7}"/>
                </a:ext>
              </a:extLst>
            </p:cNvPr>
            <p:cNvSpPr>
              <a:spLocks/>
            </p:cNvSpPr>
            <p:nvPr/>
          </p:nvSpPr>
          <p:spPr bwMode="auto">
            <a:xfrm>
              <a:off x="1461" y="1407"/>
              <a:ext cx="37" cy="24"/>
            </a:xfrm>
            <a:custGeom>
              <a:avLst/>
              <a:gdLst>
                <a:gd name="T0" fmla="*/ 0 w 33"/>
                <a:gd name="T1" fmla="*/ 21 h 21"/>
                <a:gd name="T2" fmla="*/ 33 w 33"/>
                <a:gd name="T3" fmla="*/ 0 h 21"/>
                <a:gd name="T4" fmla="*/ 0 w 33"/>
                <a:gd name="T5" fmla="*/ 21 h 21"/>
              </a:gdLst>
              <a:ahLst/>
              <a:cxnLst>
                <a:cxn ang="0">
                  <a:pos x="T0" y="T1"/>
                </a:cxn>
                <a:cxn ang="0">
                  <a:pos x="T2" y="T3"/>
                </a:cxn>
                <a:cxn ang="0">
                  <a:pos x="T4" y="T5"/>
                </a:cxn>
              </a:cxnLst>
              <a:rect l="0" t="0" r="r" b="b"/>
              <a:pathLst>
                <a:path w="33" h="21">
                  <a:moveTo>
                    <a:pt x="0" y="21"/>
                  </a:moveTo>
                  <a:cubicBezTo>
                    <a:pt x="10" y="9"/>
                    <a:pt x="23" y="15"/>
                    <a:pt x="33" y="0"/>
                  </a:cubicBezTo>
                  <a:cubicBezTo>
                    <a:pt x="29" y="19"/>
                    <a:pt x="29" y="19"/>
                    <a:pt x="0" y="21"/>
                  </a:cubicBezTo>
                  <a:close/>
                </a:path>
              </a:pathLst>
            </a:custGeom>
            <a:solidFill>
              <a:srgbClr val="2522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pic>
        <p:nvPicPr>
          <p:cNvPr id="928" name="图片 1" descr="e7d195523061f1c0c2b73831c94a3edc981f60e396d3e182073EE1468018468A7F192AE5E5CD515B6C3125F8AF6E4EE646174E8CF0B46FD19828DCE8CDA3B3A044A74F0E769C5FA8CB87AB6FC303C8BA3785FAC64AF542478695B0984F536809C3F1707B1C3268FC7520299D04CFE85DEB91723432B78EC91A49EF06019607DE5BEC6629765AAD53314DC233652B24F7">
            <a:extLst>
              <a:ext uri="{FF2B5EF4-FFF2-40B4-BE49-F238E27FC236}">
                <a16:creationId xmlns:a16="http://schemas.microsoft.com/office/drawing/2014/main" id="{AA1B7C8A-B011-433C-B2B6-13B5E77ED229}"/>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40080" y="4177863"/>
            <a:ext cx="3546730" cy="3546730"/>
          </a:xfrm>
          <a:prstGeom prst="rect">
            <a:avLst/>
          </a:prstGeom>
        </p:spPr>
      </p:pic>
      <p:sp>
        <p:nvSpPr>
          <p:cNvPr id="929" name="文本框 2" descr="e7d195523061f1c0c2b73831c94a3edc981f60e396d3e182073EE1468018468A7F192AE5E5CD515B6C3125F8AF6E4EE646174E8CF0B46FD19828DCE8CDA3B3A044A74F0E769C5FA8CB87AB6FC303C8BA3785FAC64AF542478695B0984F536809C3F1707B1C3268FC7520299D04CFE85DEB91723432B78EC91A49EF06019607DE5BEC6629765AAD53314DC233652B24F7">
            <a:extLst>
              <a:ext uri="{FF2B5EF4-FFF2-40B4-BE49-F238E27FC236}">
                <a16:creationId xmlns:a16="http://schemas.microsoft.com/office/drawing/2014/main" id="{2FCF7446-1200-4750-ADE4-EC6F94DDA4C7}"/>
              </a:ext>
            </a:extLst>
          </p:cNvPr>
          <p:cNvSpPr txBox="1"/>
          <p:nvPr/>
        </p:nvSpPr>
        <p:spPr>
          <a:xfrm rot="151519">
            <a:off x="420664" y="5641456"/>
            <a:ext cx="1818126" cy="923330"/>
          </a:xfrm>
          <a:prstGeom prst="rect">
            <a:avLst/>
          </a:prstGeom>
          <a:noFill/>
        </p:spPr>
        <p:txBody>
          <a:bodyPr wrap="none" rtlCol="0">
            <a:spAutoFit/>
          </a:bodyPr>
          <a:lstStyle/>
          <a:p>
            <a:r>
              <a:rPr lang="en-US" altLang="zh-CN" sz="5400" b="1">
                <a:solidFill>
                  <a:srgbClr val="08688C"/>
                </a:solidFill>
                <a:latin typeface="Times New Roman" panose="02020603050405020304" pitchFamily="18" charset="0"/>
                <a:ea typeface="汉仪跳跳体简" panose="00020600040101010101" pitchFamily="18" charset="-122"/>
                <a:cs typeface="Times New Roman" panose="02020603050405020304" pitchFamily="18" charset="0"/>
              </a:rPr>
              <a:t>Gợi ý</a:t>
            </a:r>
            <a:endParaRPr lang="zh-CN" altLang="en-US" sz="5400" b="1" dirty="0">
              <a:solidFill>
                <a:srgbClr val="08688C"/>
              </a:solidFill>
              <a:latin typeface="Times New Roman" panose="02020603050405020304" pitchFamily="18" charset="0"/>
              <a:ea typeface="汉仪跳跳体简" panose="00020600040101010101" pitchFamily="18" charset="-122"/>
              <a:cs typeface="Times New Roman" panose="02020603050405020304" pitchFamily="18" charset="0"/>
            </a:endParaRPr>
          </a:p>
        </p:txBody>
      </p:sp>
      <p:sp>
        <p:nvSpPr>
          <p:cNvPr id="8" name="Rounded Rectangle 7"/>
          <p:cNvSpPr/>
          <p:nvPr/>
        </p:nvSpPr>
        <p:spPr>
          <a:xfrm>
            <a:off x="4818743" y="553158"/>
            <a:ext cx="7149868" cy="1328023"/>
          </a:xfrm>
          <a:prstGeom prst="roundRect">
            <a:avLst/>
          </a:prstGeom>
          <a:solidFill>
            <a:srgbClr val="086789"/>
          </a:solidFill>
          <a:ln>
            <a:solidFill>
              <a:srgbClr val="CEDADA"/>
            </a:solidFill>
          </a:ln>
        </p:spPr>
        <p:txBody>
          <a:bodyPr wrap="square">
            <a:spAutoFit/>
          </a:bodyPr>
          <a:lstStyle/>
          <a:p>
            <a:pPr algn="ctr"/>
            <a:r>
              <a:rPr lang="vi-VN" sz="3600" b="1">
                <a:solidFill>
                  <a:schemeClr val="bg1"/>
                </a:solidFill>
                <a:latin typeface="+mj-lt"/>
              </a:rPr>
              <a:t>Khôn</a:t>
            </a:r>
            <a:r>
              <a:rPr lang="en-US" sz="3600" b="1">
                <a:solidFill>
                  <a:schemeClr val="bg1"/>
                </a:solidFill>
                <a:latin typeface="Times New Roman" panose="02020603050405020304" pitchFamily="18" charset="0"/>
                <a:cs typeface="Times New Roman" panose="02020603050405020304" pitchFamily="18" charset="0"/>
              </a:rPr>
              <a:t>g vì </a:t>
            </a:r>
            <a:r>
              <a:rPr lang="vi-VN" sz="3600" b="1">
                <a:solidFill>
                  <a:schemeClr val="bg1"/>
                </a:solidFill>
                <a:latin typeface="+mj-lt"/>
              </a:rPr>
              <a:t>của cải hay tình cảm riêng tư mà làm trái lẽ công bằng</a:t>
            </a:r>
            <a:endParaRPr lang="en-US" sz="3600" b="1">
              <a:solidFill>
                <a:schemeClr val="bg1"/>
              </a:solidFill>
              <a:latin typeface="+mj-lt"/>
            </a:endParaRPr>
          </a:p>
        </p:txBody>
      </p:sp>
      <p:sp>
        <p:nvSpPr>
          <p:cNvPr id="930" name="Rectangle 929"/>
          <p:cNvSpPr/>
          <p:nvPr/>
        </p:nvSpPr>
        <p:spPr>
          <a:xfrm>
            <a:off x="4531638" y="2584914"/>
            <a:ext cx="3557031" cy="646331"/>
          </a:xfrm>
          <a:prstGeom prst="rect">
            <a:avLst/>
          </a:prstGeom>
          <a:solidFill>
            <a:srgbClr val="086789"/>
          </a:solidFill>
          <a:ln>
            <a:solidFill>
              <a:srgbClr val="CEDADA"/>
            </a:solidFill>
          </a:ln>
        </p:spPr>
        <p:txBody>
          <a:bodyPr wrap="square">
            <a:spAutoFit/>
          </a:bodyPr>
          <a:lstStyle/>
          <a:p>
            <a:pPr algn="ctr"/>
            <a:r>
              <a:rPr lang="en-US" sz="3600" b="1">
                <a:solidFill>
                  <a:schemeClr val="bg1"/>
                </a:solidFill>
                <a:latin typeface="Times New Roman" panose="02020603050405020304" pitchFamily="18" charset="0"/>
                <a:cs typeface="Times New Roman" panose="02020603050405020304" pitchFamily="18" charset="0"/>
              </a:rPr>
              <a:t>Tô Hiến Thành</a:t>
            </a:r>
          </a:p>
        </p:txBody>
      </p:sp>
    </p:spTree>
    <p:extLst>
      <p:ext uri="{BB962C8B-B14F-4D97-AF65-F5344CB8AC3E}">
        <p14:creationId xmlns:p14="http://schemas.microsoft.com/office/powerpoint/2010/main" val="2501200440"/>
      </p:ext>
    </p:extLst>
  </p:cSld>
  <p:clrMapOvr>
    <a:masterClrMapping/>
  </p:clrMapOvr>
  <mc:AlternateContent xmlns:mc="http://schemas.openxmlformats.org/markup-compatibility/2006" xmlns:p14="http://schemas.microsoft.com/office/powerpoint/2010/main">
    <mc:Choice Requires="p14">
      <p:transition spd="med" p14:dur="600">
        <p14:ferris dir="l"/>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nodeType="afterEffect">
                                  <p:stCondLst>
                                    <p:cond delay="0"/>
                                  </p:stCondLst>
                                  <p:iterate type="wd">
                                    <p:tmPct val="10000"/>
                                  </p:iterate>
                                  <p:childTnLst>
                                    <p:set>
                                      <p:cBhvr>
                                        <p:cTn id="6" dur="1" fill="hold">
                                          <p:stCondLst>
                                            <p:cond delay="0"/>
                                          </p:stCondLst>
                                        </p:cTn>
                                        <p:tgtEl>
                                          <p:spTgt spid="928"/>
                                        </p:tgtEl>
                                        <p:attrNameLst>
                                          <p:attrName>style.visibility</p:attrName>
                                        </p:attrNameLst>
                                      </p:cBhvr>
                                      <p:to>
                                        <p:strVal val="visible"/>
                                      </p:to>
                                    </p:set>
                                    <p:animEffect transition="in" filter="wipe(down)">
                                      <p:cBhvr>
                                        <p:cTn id="7" dur="500"/>
                                        <p:tgtEl>
                                          <p:spTgt spid="928"/>
                                        </p:tgtEl>
                                      </p:cBhvr>
                                    </p:animEffect>
                                  </p:childTnLst>
                                </p:cTn>
                              </p:par>
                            </p:childTnLst>
                          </p:cTn>
                        </p:par>
                        <p:par>
                          <p:cTn id="8" fill="hold">
                            <p:stCondLst>
                              <p:cond delay="500"/>
                            </p:stCondLst>
                            <p:childTnLst>
                              <p:par>
                                <p:cTn id="9" presetID="53" presetClass="entr" presetSubtype="16" fill="hold" grpId="0" nodeType="afterEffect">
                                  <p:stCondLst>
                                    <p:cond delay="0"/>
                                  </p:stCondLst>
                                  <p:iterate type="wd">
                                    <p:tmPct val="10000"/>
                                  </p:iterate>
                                  <p:childTnLst>
                                    <p:set>
                                      <p:cBhvr>
                                        <p:cTn id="10" dur="1" fill="hold">
                                          <p:stCondLst>
                                            <p:cond delay="0"/>
                                          </p:stCondLst>
                                        </p:cTn>
                                        <p:tgtEl>
                                          <p:spTgt spid="929"/>
                                        </p:tgtEl>
                                        <p:attrNameLst>
                                          <p:attrName>style.visibility</p:attrName>
                                        </p:attrNameLst>
                                      </p:cBhvr>
                                      <p:to>
                                        <p:strVal val="visible"/>
                                      </p:to>
                                    </p:set>
                                    <p:anim calcmode="lin" valueType="num">
                                      <p:cBhvr>
                                        <p:cTn id="11" dur="500" fill="hold"/>
                                        <p:tgtEl>
                                          <p:spTgt spid="929"/>
                                        </p:tgtEl>
                                        <p:attrNameLst>
                                          <p:attrName>ppt_w</p:attrName>
                                        </p:attrNameLst>
                                      </p:cBhvr>
                                      <p:tavLst>
                                        <p:tav tm="0">
                                          <p:val>
                                            <p:fltVal val="0"/>
                                          </p:val>
                                        </p:tav>
                                        <p:tav tm="100000">
                                          <p:val>
                                            <p:strVal val="#ppt_w"/>
                                          </p:val>
                                        </p:tav>
                                      </p:tavLst>
                                    </p:anim>
                                    <p:anim calcmode="lin" valueType="num">
                                      <p:cBhvr>
                                        <p:cTn id="12" dur="500" fill="hold"/>
                                        <p:tgtEl>
                                          <p:spTgt spid="929"/>
                                        </p:tgtEl>
                                        <p:attrNameLst>
                                          <p:attrName>ppt_h</p:attrName>
                                        </p:attrNameLst>
                                      </p:cBhvr>
                                      <p:tavLst>
                                        <p:tav tm="0">
                                          <p:val>
                                            <p:fltVal val="0"/>
                                          </p:val>
                                        </p:tav>
                                        <p:tav tm="100000">
                                          <p:val>
                                            <p:strVal val="#ppt_h"/>
                                          </p:val>
                                        </p:tav>
                                      </p:tavLst>
                                    </p:anim>
                                    <p:animEffect transition="in" filter="fade">
                                      <p:cBhvr>
                                        <p:cTn id="13" dur="500"/>
                                        <p:tgtEl>
                                          <p:spTgt spid="929"/>
                                        </p:tgtEl>
                                      </p:cBhvr>
                                    </p:animEffect>
                                  </p:childTnLst>
                                </p:cTn>
                              </p:par>
                            </p:childTnLst>
                          </p:cTn>
                        </p:par>
                        <p:par>
                          <p:cTn id="14" fill="hold">
                            <p:stCondLst>
                              <p:cond delay="1050"/>
                            </p:stCondLst>
                            <p:childTnLst>
                              <p:par>
                                <p:cTn id="15" presetID="3" presetClass="entr" presetSubtype="10" fill="hold" nodeType="afterEffect">
                                  <p:stCondLst>
                                    <p:cond delay="0"/>
                                  </p:stCondLst>
                                  <p:iterate type="wd">
                                    <p:tmPct val="10000"/>
                                  </p:iterate>
                                  <p:childTnLst>
                                    <p:set>
                                      <p:cBhvr>
                                        <p:cTn id="16" dur="1" fill="hold">
                                          <p:stCondLst>
                                            <p:cond delay="0"/>
                                          </p:stCondLst>
                                        </p:cTn>
                                        <p:tgtEl>
                                          <p:spTgt spid="11"/>
                                        </p:tgtEl>
                                        <p:attrNameLst>
                                          <p:attrName>style.visibility</p:attrName>
                                        </p:attrNameLst>
                                      </p:cBhvr>
                                      <p:to>
                                        <p:strVal val="visible"/>
                                      </p:to>
                                    </p:set>
                                    <p:animEffect transition="in" filter="blinds(horizontal)">
                                      <p:cBhvr>
                                        <p:cTn id="17" dur="500"/>
                                        <p:tgtEl>
                                          <p:spTgt spid="11"/>
                                        </p:tgtEl>
                                      </p:cBhvr>
                                    </p:animEffect>
                                  </p:childTnLst>
                                </p:cTn>
                              </p:par>
                            </p:childTnLst>
                          </p:cTn>
                        </p:par>
                        <p:par>
                          <p:cTn id="18" fill="hold">
                            <p:stCondLst>
                              <p:cond delay="1550"/>
                            </p:stCondLst>
                            <p:childTnLst>
                              <p:par>
                                <p:cTn id="19" presetID="53" presetClass="entr" presetSubtype="16" fill="hold" nodeType="afterEffect">
                                  <p:stCondLst>
                                    <p:cond delay="0"/>
                                  </p:stCondLst>
                                  <p:iterate type="wd">
                                    <p:tmPct val="10000"/>
                                  </p:iterate>
                                  <p:childTnLst>
                                    <p:set>
                                      <p:cBhvr>
                                        <p:cTn id="20" dur="1" fill="hold">
                                          <p:stCondLst>
                                            <p:cond delay="0"/>
                                          </p:stCondLst>
                                        </p:cTn>
                                        <p:tgtEl>
                                          <p:spTgt spid="2"/>
                                        </p:tgtEl>
                                        <p:attrNameLst>
                                          <p:attrName>style.visibility</p:attrName>
                                        </p:attrNameLst>
                                      </p:cBhvr>
                                      <p:to>
                                        <p:strVal val="visible"/>
                                      </p:to>
                                    </p:set>
                                    <p:anim calcmode="lin" valueType="num">
                                      <p:cBhvr>
                                        <p:cTn id="21" dur="500" fill="hold"/>
                                        <p:tgtEl>
                                          <p:spTgt spid="2"/>
                                        </p:tgtEl>
                                        <p:attrNameLst>
                                          <p:attrName>ppt_w</p:attrName>
                                        </p:attrNameLst>
                                      </p:cBhvr>
                                      <p:tavLst>
                                        <p:tav tm="0">
                                          <p:val>
                                            <p:fltVal val="0"/>
                                          </p:val>
                                        </p:tav>
                                        <p:tav tm="100000">
                                          <p:val>
                                            <p:strVal val="#ppt_w"/>
                                          </p:val>
                                        </p:tav>
                                      </p:tavLst>
                                    </p:anim>
                                    <p:anim calcmode="lin" valueType="num">
                                      <p:cBhvr>
                                        <p:cTn id="22" dur="500" fill="hold"/>
                                        <p:tgtEl>
                                          <p:spTgt spid="2"/>
                                        </p:tgtEl>
                                        <p:attrNameLst>
                                          <p:attrName>ppt_h</p:attrName>
                                        </p:attrNameLst>
                                      </p:cBhvr>
                                      <p:tavLst>
                                        <p:tav tm="0">
                                          <p:val>
                                            <p:fltVal val="0"/>
                                          </p:val>
                                        </p:tav>
                                        <p:tav tm="100000">
                                          <p:val>
                                            <p:strVal val="#ppt_h"/>
                                          </p:val>
                                        </p:tav>
                                      </p:tavLst>
                                    </p:anim>
                                    <p:animEffect transition="in" filter="fade">
                                      <p:cBhvr>
                                        <p:cTn id="23" dur="500"/>
                                        <p:tgtEl>
                                          <p:spTgt spid="2"/>
                                        </p:tgtEl>
                                      </p:cBhvr>
                                    </p:animEffect>
                                  </p:childTnLst>
                                </p:cTn>
                              </p:par>
                            </p:childTnLst>
                          </p:cTn>
                        </p:par>
                        <p:par>
                          <p:cTn id="24" fill="hold">
                            <p:stCondLst>
                              <p:cond delay="2050"/>
                            </p:stCondLst>
                            <p:childTnLst>
                              <p:par>
                                <p:cTn id="25" presetID="53" presetClass="entr" presetSubtype="16" fill="hold" grpId="0" nodeType="afterEffect">
                                  <p:stCondLst>
                                    <p:cond delay="0"/>
                                  </p:stCondLst>
                                  <p:iterate type="wd">
                                    <p:tmPct val="10000"/>
                                  </p:iterate>
                                  <p:childTnLst>
                                    <p:set>
                                      <p:cBhvr>
                                        <p:cTn id="26" dur="1" fill="hold">
                                          <p:stCondLst>
                                            <p:cond delay="0"/>
                                          </p:stCondLst>
                                        </p:cTn>
                                        <p:tgtEl>
                                          <p:spTgt spid="3"/>
                                        </p:tgtEl>
                                        <p:attrNameLst>
                                          <p:attrName>style.visibility</p:attrName>
                                        </p:attrNameLst>
                                      </p:cBhvr>
                                      <p:to>
                                        <p:strVal val="visible"/>
                                      </p:to>
                                    </p:set>
                                    <p:anim calcmode="lin" valueType="num">
                                      <p:cBhvr>
                                        <p:cTn id="27" dur="500" fill="hold"/>
                                        <p:tgtEl>
                                          <p:spTgt spid="3"/>
                                        </p:tgtEl>
                                        <p:attrNameLst>
                                          <p:attrName>ppt_w</p:attrName>
                                        </p:attrNameLst>
                                      </p:cBhvr>
                                      <p:tavLst>
                                        <p:tav tm="0">
                                          <p:val>
                                            <p:fltVal val="0"/>
                                          </p:val>
                                        </p:tav>
                                        <p:tav tm="100000">
                                          <p:val>
                                            <p:strVal val="#ppt_w"/>
                                          </p:val>
                                        </p:tav>
                                      </p:tavLst>
                                    </p:anim>
                                    <p:anim calcmode="lin" valueType="num">
                                      <p:cBhvr>
                                        <p:cTn id="28" dur="500" fill="hold"/>
                                        <p:tgtEl>
                                          <p:spTgt spid="3"/>
                                        </p:tgtEl>
                                        <p:attrNameLst>
                                          <p:attrName>ppt_h</p:attrName>
                                        </p:attrNameLst>
                                      </p:cBhvr>
                                      <p:tavLst>
                                        <p:tav tm="0">
                                          <p:val>
                                            <p:fltVal val="0"/>
                                          </p:val>
                                        </p:tav>
                                        <p:tav tm="100000">
                                          <p:val>
                                            <p:strVal val="#ppt_h"/>
                                          </p:val>
                                        </p:tav>
                                      </p:tavLst>
                                    </p:anim>
                                    <p:animEffect transition="in" filter="fade">
                                      <p:cBhvr>
                                        <p:cTn id="29" dur="500"/>
                                        <p:tgtEl>
                                          <p:spTgt spid="3"/>
                                        </p:tgtEl>
                                      </p:cBhvr>
                                    </p:animEffect>
                                  </p:childTnLst>
                                </p:cTn>
                              </p:par>
                            </p:childTnLst>
                          </p:cTn>
                        </p:par>
                      </p:childTnLst>
                    </p:cTn>
                  </p:par>
                  <p:par>
                    <p:cTn id="30" fill="hold">
                      <p:stCondLst>
                        <p:cond delay="indefinite"/>
                      </p:stCondLst>
                      <p:childTnLst>
                        <p:par>
                          <p:cTn id="31" fill="hold">
                            <p:stCondLst>
                              <p:cond delay="0"/>
                            </p:stCondLst>
                            <p:childTnLst>
                              <p:par>
                                <p:cTn id="32" presetID="47" presetClass="entr" presetSubtype="0" fill="hold" grpId="0" nodeType="clickEffect">
                                  <p:stCondLst>
                                    <p:cond delay="0"/>
                                  </p:stCondLst>
                                  <p:iterate type="wd">
                                    <p:tmPct val="10000"/>
                                  </p:iterate>
                                  <p:childTnLst>
                                    <p:set>
                                      <p:cBhvr>
                                        <p:cTn id="33" dur="1" fill="hold">
                                          <p:stCondLst>
                                            <p:cond delay="0"/>
                                          </p:stCondLst>
                                        </p:cTn>
                                        <p:tgtEl>
                                          <p:spTgt spid="8"/>
                                        </p:tgtEl>
                                        <p:attrNameLst>
                                          <p:attrName>style.visibility</p:attrName>
                                        </p:attrNameLst>
                                      </p:cBhvr>
                                      <p:to>
                                        <p:strVal val="visible"/>
                                      </p:to>
                                    </p:set>
                                    <p:animEffect transition="in" filter="fade">
                                      <p:cBhvr>
                                        <p:cTn id="34" dur="500"/>
                                        <p:tgtEl>
                                          <p:spTgt spid="8"/>
                                        </p:tgtEl>
                                      </p:cBhvr>
                                    </p:animEffect>
                                    <p:anim calcmode="lin" valueType="num">
                                      <p:cBhvr>
                                        <p:cTn id="35" dur="500" fill="hold"/>
                                        <p:tgtEl>
                                          <p:spTgt spid="8"/>
                                        </p:tgtEl>
                                        <p:attrNameLst>
                                          <p:attrName>ppt_x</p:attrName>
                                        </p:attrNameLst>
                                      </p:cBhvr>
                                      <p:tavLst>
                                        <p:tav tm="0">
                                          <p:val>
                                            <p:strVal val="#ppt_x"/>
                                          </p:val>
                                        </p:tav>
                                        <p:tav tm="100000">
                                          <p:val>
                                            <p:strVal val="#ppt_x"/>
                                          </p:val>
                                        </p:tav>
                                      </p:tavLst>
                                    </p:anim>
                                    <p:anim calcmode="lin" valueType="num">
                                      <p:cBhvr>
                                        <p:cTn id="36" dur="500" fill="hold"/>
                                        <p:tgtEl>
                                          <p:spTgt spid="8"/>
                                        </p:tgtEl>
                                        <p:attrNameLst>
                                          <p:attrName>ppt_y</p:attrName>
                                        </p:attrNameLst>
                                      </p:cBhvr>
                                      <p:tavLst>
                                        <p:tav tm="0">
                                          <p:val>
                                            <p:strVal val="#ppt_y-.1"/>
                                          </p:val>
                                        </p:tav>
                                        <p:tav tm="100000">
                                          <p:val>
                                            <p:strVal val="#ppt_y"/>
                                          </p:val>
                                        </p:tav>
                                      </p:tavLst>
                                    </p:anim>
                                  </p:childTnLst>
                                </p:cTn>
                              </p:par>
                            </p:childTnLst>
                          </p:cTn>
                        </p:par>
                      </p:childTnLst>
                    </p:cTn>
                  </p:par>
                  <p:par>
                    <p:cTn id="37" fill="hold">
                      <p:stCondLst>
                        <p:cond delay="indefinite"/>
                      </p:stCondLst>
                      <p:childTnLst>
                        <p:par>
                          <p:cTn id="38" fill="hold">
                            <p:stCondLst>
                              <p:cond delay="0"/>
                            </p:stCondLst>
                            <p:childTnLst>
                              <p:par>
                                <p:cTn id="39" presetID="14" presetClass="entr" presetSubtype="10" fill="hold" nodeType="clickEffect">
                                  <p:stCondLst>
                                    <p:cond delay="0"/>
                                  </p:stCondLst>
                                  <p:childTnLst>
                                    <p:set>
                                      <p:cBhvr>
                                        <p:cTn id="40" dur="1" fill="hold">
                                          <p:stCondLst>
                                            <p:cond delay="0"/>
                                          </p:stCondLst>
                                        </p:cTn>
                                        <p:tgtEl>
                                          <p:spTgt spid="4"/>
                                        </p:tgtEl>
                                        <p:attrNameLst>
                                          <p:attrName>style.visibility</p:attrName>
                                        </p:attrNameLst>
                                      </p:cBhvr>
                                      <p:to>
                                        <p:strVal val="visible"/>
                                      </p:to>
                                    </p:set>
                                    <p:animEffect transition="in" filter="randombar(horizontal)">
                                      <p:cBhvr>
                                        <p:cTn id="41" dur="500"/>
                                        <p:tgtEl>
                                          <p:spTgt spid="4"/>
                                        </p:tgtEl>
                                      </p:cBhvr>
                                    </p:animEffect>
                                  </p:childTnLst>
                                </p:cTn>
                              </p:par>
                            </p:childTnLst>
                          </p:cTn>
                        </p:par>
                        <p:par>
                          <p:cTn id="42" fill="hold">
                            <p:stCondLst>
                              <p:cond delay="500"/>
                            </p:stCondLst>
                            <p:childTnLst>
                              <p:par>
                                <p:cTn id="43" presetID="16" presetClass="entr" presetSubtype="21" fill="hold" grpId="0" nodeType="afterEffect">
                                  <p:stCondLst>
                                    <p:cond delay="0"/>
                                  </p:stCondLst>
                                  <p:iterate type="wd">
                                    <p:tmPct val="10000"/>
                                  </p:iterate>
                                  <p:childTnLst>
                                    <p:set>
                                      <p:cBhvr>
                                        <p:cTn id="44" dur="1" fill="hold">
                                          <p:stCondLst>
                                            <p:cond delay="0"/>
                                          </p:stCondLst>
                                        </p:cTn>
                                        <p:tgtEl>
                                          <p:spTgt spid="930"/>
                                        </p:tgtEl>
                                        <p:attrNameLst>
                                          <p:attrName>style.visibility</p:attrName>
                                        </p:attrNameLst>
                                      </p:cBhvr>
                                      <p:to>
                                        <p:strVal val="visible"/>
                                      </p:to>
                                    </p:set>
                                    <p:animEffect transition="in" filter="barn(inVertical)">
                                      <p:cBhvr>
                                        <p:cTn id="45" dur="500"/>
                                        <p:tgtEl>
                                          <p:spTgt spid="9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929" grpId="0"/>
      <p:bldP spid="8" grpId="0" animBg="1"/>
      <p:bldP spid="930" grpId="0" animBg="1"/>
    </p:bldLst>
  </p:timing>
</p:sld>
</file>

<file path=ppt/slides/slide9.xml><?xml version="1.0" encoding="utf-8"?>
<p:sld xmlns:a="http://schemas.openxmlformats.org/drawingml/2006/main" xmlns:r="http://schemas.openxmlformats.org/officeDocument/2006/relationships" xmlns:p="http://schemas.openxmlformats.org/presentationml/2006/main">
  <p:cSld>
    <p:bg>
      <p:bgPr>
        <a:blipFill dpi="0" rotWithShape="1">
          <a:blip r:embed="rId4">
            <a:lum/>
          </a:blip>
          <a:srcRect/>
          <a:stretch>
            <a:fillRect l="-1000" r="-1000"/>
          </a:stretch>
        </a:blipFill>
        <a:effectLst/>
      </p:bgPr>
    </p:bg>
    <p:spTree>
      <p:nvGrpSpPr>
        <p:cNvPr id="1" name=""/>
        <p:cNvGrpSpPr/>
        <p:nvPr/>
      </p:nvGrpSpPr>
      <p:grpSpPr>
        <a:xfrm>
          <a:off x="0" y="0"/>
          <a:ext cx="0" cy="0"/>
          <a:chOff x="0" y="0"/>
          <a:chExt cx="0" cy="0"/>
        </a:xfrm>
      </p:grpSpPr>
      <p:pic>
        <p:nvPicPr>
          <p:cNvPr id="4" name="Picture 3"/>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3455338" y="3051315"/>
            <a:ext cx="5674127" cy="3766625"/>
          </a:xfrm>
          <a:prstGeom prst="rect">
            <a:avLst/>
          </a:prstGeom>
          <a:ln>
            <a:noFill/>
          </a:ln>
          <a:effectLst>
            <a:softEdge rad="112500"/>
          </a:effectLst>
        </p:spPr>
      </p:pic>
      <p:pic>
        <p:nvPicPr>
          <p:cNvPr id="2" name="图片 1"/>
          <p:cNvPicPr>
            <a:picLocks noChangeAspect="1"/>
          </p:cNvPicPr>
          <p:nvPr/>
        </p:nvPicPr>
        <p:blipFill>
          <a:blip r:embed="rId6"/>
          <a:stretch>
            <a:fillRect/>
          </a:stretch>
        </p:blipFill>
        <p:spPr>
          <a:xfrm>
            <a:off x="342886" y="528188"/>
            <a:ext cx="5248691" cy="2601729"/>
          </a:xfrm>
          <a:prstGeom prst="rect">
            <a:avLst/>
          </a:prstGeom>
        </p:spPr>
      </p:pic>
      <p:sp>
        <p:nvSpPr>
          <p:cNvPr id="3" name="10"/>
          <p:cNvSpPr txBox="1"/>
          <p:nvPr/>
        </p:nvSpPr>
        <p:spPr>
          <a:xfrm>
            <a:off x="234499" y="1016717"/>
            <a:ext cx="3700340" cy="1384995"/>
          </a:xfrm>
          <a:prstGeom prst="rect">
            <a:avLst/>
          </a:prstGeom>
          <a:noFill/>
        </p:spPr>
        <p:txBody>
          <a:bodyPr wrap="square" rtlCol="0">
            <a:spAutoFit/>
          </a:bodyPr>
          <a:lstStyle/>
          <a:p>
            <a:pPr algn="ctr"/>
            <a:r>
              <a:rPr lang="en-US" altLang="zh-CN" sz="2800" b="1">
                <a:solidFill>
                  <a:srgbClr val="C00000"/>
                </a:solidFill>
                <a:latin typeface="Times New Roman" panose="02020603050405020304" pitchFamily="18" charset="0"/>
                <a:ea typeface="851tegakizatsu" panose="02000600000000000000" pitchFamily="2" charset="-122"/>
                <a:cs typeface="Times New Roman" panose="02020603050405020304" pitchFamily="18" charset="0"/>
              </a:rPr>
              <a:t>1. Nêu một số biểu hiện của tính</a:t>
            </a:r>
          </a:p>
          <a:p>
            <a:pPr algn="ctr"/>
            <a:r>
              <a:rPr lang="en-US" altLang="zh-CN" sz="2800" b="1">
                <a:solidFill>
                  <a:srgbClr val="C00000"/>
                </a:solidFill>
                <a:latin typeface="Times New Roman" panose="02020603050405020304" pitchFamily="18" charset="0"/>
                <a:ea typeface="851tegakizatsu" panose="02000600000000000000" pitchFamily="2" charset="-122"/>
                <a:cs typeface="Times New Roman" panose="02020603050405020304" pitchFamily="18" charset="0"/>
              </a:rPr>
              <a:t> trung thực:</a:t>
            </a:r>
            <a:endParaRPr lang="zh-CN" altLang="en-US" sz="2800" b="1" dirty="0">
              <a:solidFill>
                <a:srgbClr val="C00000"/>
              </a:solidFill>
              <a:latin typeface="Times New Roman" panose="02020603050405020304" pitchFamily="18" charset="0"/>
              <a:ea typeface="851tegakizatsu" panose="02000600000000000000" pitchFamily="2" charset="-122"/>
              <a:cs typeface="Times New Roman" panose="02020603050405020304" pitchFamily="18" charset="0"/>
            </a:endParaRPr>
          </a:p>
        </p:txBody>
      </p:sp>
      <p:pic>
        <p:nvPicPr>
          <p:cNvPr id="10" name="图片 9"/>
          <p:cNvPicPr>
            <a:picLocks noChangeAspect="1"/>
          </p:cNvPicPr>
          <p:nvPr/>
        </p:nvPicPr>
        <p:blipFill>
          <a:blip r:embed="rId7"/>
          <a:stretch>
            <a:fillRect/>
          </a:stretch>
        </p:blipFill>
        <p:spPr>
          <a:xfrm>
            <a:off x="1" y="1"/>
            <a:ext cx="12192000" cy="500912"/>
          </a:xfrm>
          <a:prstGeom prst="rect">
            <a:avLst/>
          </a:prstGeom>
        </p:spPr>
      </p:pic>
      <p:grpSp>
        <p:nvGrpSpPr>
          <p:cNvPr id="11" name="Group 4">
            <a:extLst>
              <a:ext uri="{FF2B5EF4-FFF2-40B4-BE49-F238E27FC236}">
                <a16:creationId xmlns:a16="http://schemas.microsoft.com/office/drawing/2014/main" id="{CCC9BEBF-DA6A-41E2-B0EB-3AF313D3A22C}"/>
              </a:ext>
            </a:extLst>
          </p:cNvPr>
          <p:cNvGrpSpPr>
            <a:grpSpLocks noChangeAspect="1"/>
          </p:cNvGrpSpPr>
          <p:nvPr/>
        </p:nvGrpSpPr>
        <p:grpSpPr bwMode="auto">
          <a:xfrm>
            <a:off x="9276582" y="2160377"/>
            <a:ext cx="2915418" cy="4724821"/>
            <a:chOff x="0" y="424"/>
            <a:chExt cx="2404" cy="3896"/>
          </a:xfrm>
        </p:grpSpPr>
        <p:sp>
          <p:nvSpPr>
            <p:cNvPr id="12" name="AutoShape 3">
              <a:extLst>
                <a:ext uri="{FF2B5EF4-FFF2-40B4-BE49-F238E27FC236}">
                  <a16:creationId xmlns:a16="http://schemas.microsoft.com/office/drawing/2014/main" id="{45FCBA2E-FDE8-48D4-A427-A98F4D956B9E}"/>
                </a:ext>
              </a:extLst>
            </p:cNvPr>
            <p:cNvSpPr>
              <a:spLocks noChangeAspect="1" noChangeArrowheads="1" noTextEdit="1"/>
            </p:cNvSpPr>
            <p:nvPr/>
          </p:nvSpPr>
          <p:spPr bwMode="auto">
            <a:xfrm>
              <a:off x="0" y="424"/>
              <a:ext cx="2404" cy="38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nvGrpSpPr>
            <p:cNvPr id="13" name="Group 205">
              <a:extLst>
                <a:ext uri="{FF2B5EF4-FFF2-40B4-BE49-F238E27FC236}">
                  <a16:creationId xmlns:a16="http://schemas.microsoft.com/office/drawing/2014/main" id="{C4DC1350-7E75-4F2C-AF49-F441162A5961}"/>
                </a:ext>
              </a:extLst>
            </p:cNvPr>
            <p:cNvGrpSpPr>
              <a:grpSpLocks/>
            </p:cNvGrpSpPr>
            <p:nvPr/>
          </p:nvGrpSpPr>
          <p:grpSpPr bwMode="auto">
            <a:xfrm>
              <a:off x="-2" y="421"/>
              <a:ext cx="2412" cy="3906"/>
              <a:chOff x="-2" y="421"/>
              <a:chExt cx="2412" cy="3906"/>
            </a:xfrm>
          </p:grpSpPr>
          <p:sp>
            <p:nvSpPr>
              <p:cNvPr id="728" name="Freeform 5">
                <a:extLst>
                  <a:ext uri="{FF2B5EF4-FFF2-40B4-BE49-F238E27FC236}">
                    <a16:creationId xmlns:a16="http://schemas.microsoft.com/office/drawing/2014/main" id="{5BC97828-2CD0-4D41-A30C-77E12BE84900}"/>
                  </a:ext>
                </a:extLst>
              </p:cNvPr>
              <p:cNvSpPr>
                <a:spLocks/>
              </p:cNvSpPr>
              <p:nvPr/>
            </p:nvSpPr>
            <p:spPr bwMode="auto">
              <a:xfrm>
                <a:off x="0" y="4216"/>
                <a:ext cx="2407" cy="104"/>
              </a:xfrm>
              <a:custGeom>
                <a:avLst/>
                <a:gdLst>
                  <a:gd name="T0" fmla="*/ 2137 w 2142"/>
                  <a:gd name="T1" fmla="*/ 28 h 93"/>
                  <a:gd name="T2" fmla="*/ 2135 w 2142"/>
                  <a:gd name="T3" fmla="*/ 61 h 93"/>
                  <a:gd name="T4" fmla="*/ 2076 w 2142"/>
                  <a:gd name="T5" fmla="*/ 74 h 93"/>
                  <a:gd name="T6" fmla="*/ 1877 w 2142"/>
                  <a:gd name="T7" fmla="*/ 88 h 93"/>
                  <a:gd name="T8" fmla="*/ 1792 w 2142"/>
                  <a:gd name="T9" fmla="*/ 86 h 93"/>
                  <a:gd name="T10" fmla="*/ 1760 w 2142"/>
                  <a:gd name="T11" fmla="*/ 88 h 93"/>
                  <a:gd name="T12" fmla="*/ 1605 w 2142"/>
                  <a:gd name="T13" fmla="*/ 90 h 93"/>
                  <a:gd name="T14" fmla="*/ 1596 w 2142"/>
                  <a:gd name="T15" fmla="*/ 92 h 93"/>
                  <a:gd name="T16" fmla="*/ 856 w 2142"/>
                  <a:gd name="T17" fmla="*/ 92 h 93"/>
                  <a:gd name="T18" fmla="*/ 837 w 2142"/>
                  <a:gd name="T19" fmla="*/ 90 h 93"/>
                  <a:gd name="T20" fmla="*/ 637 w 2142"/>
                  <a:gd name="T21" fmla="*/ 89 h 93"/>
                  <a:gd name="T22" fmla="*/ 478 w 2142"/>
                  <a:gd name="T23" fmla="*/ 86 h 93"/>
                  <a:gd name="T24" fmla="*/ 306 w 2142"/>
                  <a:gd name="T25" fmla="*/ 77 h 93"/>
                  <a:gd name="T26" fmla="*/ 294 w 2142"/>
                  <a:gd name="T27" fmla="*/ 76 h 93"/>
                  <a:gd name="T28" fmla="*/ 267 w 2142"/>
                  <a:gd name="T29" fmla="*/ 71 h 93"/>
                  <a:gd name="T30" fmla="*/ 170 w 2142"/>
                  <a:gd name="T31" fmla="*/ 61 h 93"/>
                  <a:gd name="T32" fmla="*/ 108 w 2142"/>
                  <a:gd name="T33" fmla="*/ 60 h 93"/>
                  <a:gd name="T34" fmla="*/ 18 w 2142"/>
                  <a:gd name="T35" fmla="*/ 47 h 93"/>
                  <a:gd name="T36" fmla="*/ 4 w 2142"/>
                  <a:gd name="T37" fmla="*/ 36 h 93"/>
                  <a:gd name="T38" fmla="*/ 7 w 2142"/>
                  <a:gd name="T39" fmla="*/ 0 h 93"/>
                  <a:gd name="T40" fmla="*/ 10 w 2142"/>
                  <a:gd name="T41" fmla="*/ 2 h 93"/>
                  <a:gd name="T42" fmla="*/ 40 w 2142"/>
                  <a:gd name="T43" fmla="*/ 17 h 93"/>
                  <a:gd name="T44" fmla="*/ 266 w 2142"/>
                  <a:gd name="T45" fmla="*/ 31 h 93"/>
                  <a:gd name="T46" fmla="*/ 379 w 2142"/>
                  <a:gd name="T47" fmla="*/ 38 h 93"/>
                  <a:gd name="T48" fmla="*/ 396 w 2142"/>
                  <a:gd name="T49" fmla="*/ 38 h 93"/>
                  <a:gd name="T50" fmla="*/ 494 w 2142"/>
                  <a:gd name="T51" fmla="*/ 45 h 93"/>
                  <a:gd name="T52" fmla="*/ 589 w 2142"/>
                  <a:gd name="T53" fmla="*/ 41 h 93"/>
                  <a:gd name="T54" fmla="*/ 814 w 2142"/>
                  <a:gd name="T55" fmla="*/ 50 h 93"/>
                  <a:gd name="T56" fmla="*/ 824 w 2142"/>
                  <a:gd name="T57" fmla="*/ 50 h 93"/>
                  <a:gd name="T58" fmla="*/ 1058 w 2142"/>
                  <a:gd name="T59" fmla="*/ 54 h 93"/>
                  <a:gd name="T60" fmla="*/ 1163 w 2142"/>
                  <a:gd name="T61" fmla="*/ 54 h 93"/>
                  <a:gd name="T62" fmla="*/ 1252 w 2142"/>
                  <a:gd name="T63" fmla="*/ 55 h 93"/>
                  <a:gd name="T64" fmla="*/ 1319 w 2142"/>
                  <a:gd name="T65" fmla="*/ 54 h 93"/>
                  <a:gd name="T66" fmla="*/ 1466 w 2142"/>
                  <a:gd name="T67" fmla="*/ 54 h 93"/>
                  <a:gd name="T68" fmla="*/ 1506 w 2142"/>
                  <a:gd name="T69" fmla="*/ 51 h 93"/>
                  <a:gd name="T70" fmla="*/ 1560 w 2142"/>
                  <a:gd name="T71" fmla="*/ 48 h 93"/>
                  <a:gd name="T72" fmla="*/ 1597 w 2142"/>
                  <a:gd name="T73" fmla="*/ 44 h 93"/>
                  <a:gd name="T74" fmla="*/ 1648 w 2142"/>
                  <a:gd name="T75" fmla="*/ 44 h 93"/>
                  <a:gd name="T76" fmla="*/ 1685 w 2142"/>
                  <a:gd name="T77" fmla="*/ 41 h 93"/>
                  <a:gd name="T78" fmla="*/ 1890 w 2142"/>
                  <a:gd name="T79" fmla="*/ 31 h 93"/>
                  <a:gd name="T80" fmla="*/ 1971 w 2142"/>
                  <a:gd name="T81" fmla="*/ 33 h 93"/>
                  <a:gd name="T82" fmla="*/ 2116 w 2142"/>
                  <a:gd name="T83" fmla="*/ 23 h 93"/>
                  <a:gd name="T84" fmla="*/ 2132 w 2142"/>
                  <a:gd name="T85" fmla="*/ 24 h 93"/>
                  <a:gd name="T86" fmla="*/ 2137 w 2142"/>
                  <a:gd name="T87" fmla="*/ 28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142" h="93">
                    <a:moveTo>
                      <a:pt x="2137" y="28"/>
                    </a:moveTo>
                    <a:cubicBezTo>
                      <a:pt x="2125" y="39"/>
                      <a:pt x="2142" y="50"/>
                      <a:pt x="2135" y="61"/>
                    </a:cubicBezTo>
                    <a:cubicBezTo>
                      <a:pt x="2117" y="73"/>
                      <a:pt x="2096" y="72"/>
                      <a:pt x="2076" y="74"/>
                    </a:cubicBezTo>
                    <a:cubicBezTo>
                      <a:pt x="2010" y="80"/>
                      <a:pt x="1943" y="84"/>
                      <a:pt x="1877" y="88"/>
                    </a:cubicBezTo>
                    <a:cubicBezTo>
                      <a:pt x="1849" y="89"/>
                      <a:pt x="1821" y="81"/>
                      <a:pt x="1792" y="86"/>
                    </a:cubicBezTo>
                    <a:cubicBezTo>
                      <a:pt x="1782" y="87"/>
                      <a:pt x="1771" y="89"/>
                      <a:pt x="1760" y="88"/>
                    </a:cubicBezTo>
                    <a:cubicBezTo>
                      <a:pt x="1709" y="87"/>
                      <a:pt x="1657" y="88"/>
                      <a:pt x="1605" y="90"/>
                    </a:cubicBezTo>
                    <a:cubicBezTo>
                      <a:pt x="1602" y="90"/>
                      <a:pt x="1599" y="90"/>
                      <a:pt x="1596" y="92"/>
                    </a:cubicBezTo>
                    <a:cubicBezTo>
                      <a:pt x="1349" y="92"/>
                      <a:pt x="1103" y="92"/>
                      <a:pt x="856" y="92"/>
                    </a:cubicBezTo>
                    <a:cubicBezTo>
                      <a:pt x="850" y="88"/>
                      <a:pt x="843" y="90"/>
                      <a:pt x="837" y="90"/>
                    </a:cubicBezTo>
                    <a:cubicBezTo>
                      <a:pt x="770" y="90"/>
                      <a:pt x="703" y="91"/>
                      <a:pt x="637" y="89"/>
                    </a:cubicBezTo>
                    <a:cubicBezTo>
                      <a:pt x="584" y="88"/>
                      <a:pt x="531" y="93"/>
                      <a:pt x="478" y="86"/>
                    </a:cubicBezTo>
                    <a:cubicBezTo>
                      <a:pt x="421" y="81"/>
                      <a:pt x="363" y="81"/>
                      <a:pt x="306" y="77"/>
                    </a:cubicBezTo>
                    <a:cubicBezTo>
                      <a:pt x="302" y="77"/>
                      <a:pt x="298" y="77"/>
                      <a:pt x="294" y="76"/>
                    </a:cubicBezTo>
                    <a:cubicBezTo>
                      <a:pt x="285" y="73"/>
                      <a:pt x="276" y="71"/>
                      <a:pt x="267" y="71"/>
                    </a:cubicBezTo>
                    <a:cubicBezTo>
                      <a:pt x="234" y="69"/>
                      <a:pt x="202" y="69"/>
                      <a:pt x="170" y="61"/>
                    </a:cubicBezTo>
                    <a:cubicBezTo>
                      <a:pt x="149" y="57"/>
                      <a:pt x="128" y="62"/>
                      <a:pt x="108" y="60"/>
                    </a:cubicBezTo>
                    <a:cubicBezTo>
                      <a:pt x="78" y="57"/>
                      <a:pt x="48" y="48"/>
                      <a:pt x="18" y="47"/>
                    </a:cubicBezTo>
                    <a:cubicBezTo>
                      <a:pt x="11" y="47"/>
                      <a:pt x="8" y="41"/>
                      <a:pt x="4" y="36"/>
                    </a:cubicBezTo>
                    <a:cubicBezTo>
                      <a:pt x="5" y="24"/>
                      <a:pt x="0" y="12"/>
                      <a:pt x="7" y="0"/>
                    </a:cubicBezTo>
                    <a:cubicBezTo>
                      <a:pt x="8" y="1"/>
                      <a:pt x="9" y="1"/>
                      <a:pt x="10" y="2"/>
                    </a:cubicBezTo>
                    <a:cubicBezTo>
                      <a:pt x="15" y="16"/>
                      <a:pt x="28" y="18"/>
                      <a:pt x="40" y="17"/>
                    </a:cubicBezTo>
                    <a:cubicBezTo>
                      <a:pt x="116" y="11"/>
                      <a:pt x="190" y="30"/>
                      <a:pt x="266" y="31"/>
                    </a:cubicBezTo>
                    <a:cubicBezTo>
                      <a:pt x="303" y="32"/>
                      <a:pt x="342" y="32"/>
                      <a:pt x="379" y="38"/>
                    </a:cubicBezTo>
                    <a:cubicBezTo>
                      <a:pt x="385" y="38"/>
                      <a:pt x="391" y="38"/>
                      <a:pt x="396" y="38"/>
                    </a:cubicBezTo>
                    <a:cubicBezTo>
                      <a:pt x="429" y="43"/>
                      <a:pt x="461" y="42"/>
                      <a:pt x="494" y="45"/>
                    </a:cubicBezTo>
                    <a:cubicBezTo>
                      <a:pt x="525" y="47"/>
                      <a:pt x="558" y="38"/>
                      <a:pt x="589" y="41"/>
                    </a:cubicBezTo>
                    <a:cubicBezTo>
                      <a:pt x="664" y="49"/>
                      <a:pt x="739" y="41"/>
                      <a:pt x="814" y="50"/>
                    </a:cubicBezTo>
                    <a:cubicBezTo>
                      <a:pt x="817" y="50"/>
                      <a:pt x="821" y="50"/>
                      <a:pt x="824" y="50"/>
                    </a:cubicBezTo>
                    <a:cubicBezTo>
                      <a:pt x="902" y="48"/>
                      <a:pt x="980" y="56"/>
                      <a:pt x="1058" y="54"/>
                    </a:cubicBezTo>
                    <a:cubicBezTo>
                      <a:pt x="1093" y="53"/>
                      <a:pt x="1128" y="54"/>
                      <a:pt x="1163" y="54"/>
                    </a:cubicBezTo>
                    <a:cubicBezTo>
                      <a:pt x="1193" y="54"/>
                      <a:pt x="1223" y="51"/>
                      <a:pt x="1252" y="55"/>
                    </a:cubicBezTo>
                    <a:cubicBezTo>
                      <a:pt x="1275" y="58"/>
                      <a:pt x="1297" y="60"/>
                      <a:pt x="1319" y="54"/>
                    </a:cubicBezTo>
                    <a:cubicBezTo>
                      <a:pt x="1368" y="54"/>
                      <a:pt x="1417" y="54"/>
                      <a:pt x="1466" y="54"/>
                    </a:cubicBezTo>
                    <a:cubicBezTo>
                      <a:pt x="1480" y="54"/>
                      <a:pt x="1493" y="54"/>
                      <a:pt x="1506" y="51"/>
                    </a:cubicBezTo>
                    <a:cubicBezTo>
                      <a:pt x="1524" y="48"/>
                      <a:pt x="1541" y="46"/>
                      <a:pt x="1560" y="48"/>
                    </a:cubicBezTo>
                    <a:cubicBezTo>
                      <a:pt x="1572" y="50"/>
                      <a:pt x="1586" y="49"/>
                      <a:pt x="1597" y="44"/>
                    </a:cubicBezTo>
                    <a:cubicBezTo>
                      <a:pt x="1615" y="37"/>
                      <a:pt x="1630" y="35"/>
                      <a:pt x="1648" y="44"/>
                    </a:cubicBezTo>
                    <a:cubicBezTo>
                      <a:pt x="1660" y="50"/>
                      <a:pt x="1673" y="42"/>
                      <a:pt x="1685" y="41"/>
                    </a:cubicBezTo>
                    <a:cubicBezTo>
                      <a:pt x="1754" y="39"/>
                      <a:pt x="1822" y="34"/>
                      <a:pt x="1890" y="31"/>
                    </a:cubicBezTo>
                    <a:cubicBezTo>
                      <a:pt x="1917" y="30"/>
                      <a:pt x="1944" y="32"/>
                      <a:pt x="1971" y="33"/>
                    </a:cubicBezTo>
                    <a:cubicBezTo>
                      <a:pt x="2019" y="28"/>
                      <a:pt x="2067" y="21"/>
                      <a:pt x="2116" y="23"/>
                    </a:cubicBezTo>
                    <a:cubicBezTo>
                      <a:pt x="2121" y="23"/>
                      <a:pt x="2127" y="22"/>
                      <a:pt x="2132" y="24"/>
                    </a:cubicBezTo>
                    <a:cubicBezTo>
                      <a:pt x="2134" y="25"/>
                      <a:pt x="2135" y="26"/>
                      <a:pt x="2137" y="28"/>
                    </a:cubicBezTo>
                    <a:close/>
                  </a:path>
                </a:pathLst>
              </a:custGeom>
              <a:solidFill>
                <a:srgbClr val="DEE7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9" name="Freeform 6">
                <a:extLst>
                  <a:ext uri="{FF2B5EF4-FFF2-40B4-BE49-F238E27FC236}">
                    <a16:creationId xmlns:a16="http://schemas.microsoft.com/office/drawing/2014/main" id="{687F72E0-CB90-4E61-894B-327BA0B33078}"/>
                  </a:ext>
                </a:extLst>
              </p:cNvPr>
              <p:cNvSpPr>
                <a:spLocks/>
              </p:cNvSpPr>
              <p:nvPr/>
            </p:nvSpPr>
            <p:spPr bwMode="auto">
              <a:xfrm>
                <a:off x="1942" y="4284"/>
                <a:ext cx="459" cy="35"/>
              </a:xfrm>
              <a:custGeom>
                <a:avLst/>
                <a:gdLst>
                  <a:gd name="T0" fmla="*/ 32 w 408"/>
                  <a:gd name="T1" fmla="*/ 23 h 31"/>
                  <a:gd name="T2" fmla="*/ 131 w 408"/>
                  <a:gd name="T3" fmla="*/ 21 h 31"/>
                  <a:gd name="T4" fmla="*/ 194 w 408"/>
                  <a:gd name="T5" fmla="*/ 18 h 31"/>
                  <a:gd name="T6" fmla="*/ 407 w 408"/>
                  <a:gd name="T7" fmla="*/ 0 h 31"/>
                  <a:gd name="T8" fmla="*/ 408 w 408"/>
                  <a:gd name="T9" fmla="*/ 31 h 31"/>
                  <a:gd name="T10" fmla="*/ 0 w 408"/>
                  <a:gd name="T11" fmla="*/ 31 h 31"/>
                  <a:gd name="T12" fmla="*/ 11 w 408"/>
                  <a:gd name="T13" fmla="*/ 25 h 31"/>
                  <a:gd name="T14" fmla="*/ 32 w 408"/>
                  <a:gd name="T15" fmla="*/ 23 h 3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08" h="31">
                    <a:moveTo>
                      <a:pt x="32" y="23"/>
                    </a:moveTo>
                    <a:cubicBezTo>
                      <a:pt x="65" y="19"/>
                      <a:pt x="97" y="15"/>
                      <a:pt x="131" y="21"/>
                    </a:cubicBezTo>
                    <a:cubicBezTo>
                      <a:pt x="151" y="25"/>
                      <a:pt x="173" y="20"/>
                      <a:pt x="194" y="18"/>
                    </a:cubicBezTo>
                    <a:cubicBezTo>
                      <a:pt x="265" y="12"/>
                      <a:pt x="336" y="6"/>
                      <a:pt x="407" y="0"/>
                    </a:cubicBezTo>
                    <a:cubicBezTo>
                      <a:pt x="408" y="10"/>
                      <a:pt x="408" y="21"/>
                      <a:pt x="408" y="31"/>
                    </a:cubicBezTo>
                    <a:cubicBezTo>
                      <a:pt x="272" y="31"/>
                      <a:pt x="136" y="31"/>
                      <a:pt x="0" y="31"/>
                    </a:cubicBezTo>
                    <a:cubicBezTo>
                      <a:pt x="0" y="22"/>
                      <a:pt x="7" y="26"/>
                      <a:pt x="11" y="25"/>
                    </a:cubicBezTo>
                    <a:cubicBezTo>
                      <a:pt x="18" y="24"/>
                      <a:pt x="25" y="27"/>
                      <a:pt x="32" y="23"/>
                    </a:cubicBezTo>
                    <a:close/>
                  </a:path>
                </a:pathLst>
              </a:custGeom>
              <a:solidFill>
                <a:srgbClr val="50A9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0" name="Freeform 7">
                <a:extLst>
                  <a:ext uri="{FF2B5EF4-FFF2-40B4-BE49-F238E27FC236}">
                    <a16:creationId xmlns:a16="http://schemas.microsoft.com/office/drawing/2014/main" id="{81835972-4399-49B3-A430-1BE1B064751D}"/>
                  </a:ext>
                </a:extLst>
              </p:cNvPr>
              <p:cNvSpPr>
                <a:spLocks/>
              </p:cNvSpPr>
              <p:nvPr/>
            </p:nvSpPr>
            <p:spPr bwMode="auto">
              <a:xfrm>
                <a:off x="318" y="4289"/>
                <a:ext cx="225" cy="30"/>
              </a:xfrm>
              <a:custGeom>
                <a:avLst/>
                <a:gdLst>
                  <a:gd name="T0" fmla="*/ 21 w 200"/>
                  <a:gd name="T1" fmla="*/ 7 h 27"/>
                  <a:gd name="T2" fmla="*/ 87 w 200"/>
                  <a:gd name="T3" fmla="*/ 11 h 27"/>
                  <a:gd name="T4" fmla="*/ 193 w 200"/>
                  <a:gd name="T5" fmla="*/ 15 h 27"/>
                  <a:gd name="T6" fmla="*/ 193 w 200"/>
                  <a:gd name="T7" fmla="*/ 27 h 27"/>
                  <a:gd name="T8" fmla="*/ 1 w 200"/>
                  <a:gd name="T9" fmla="*/ 27 h 27"/>
                  <a:gd name="T10" fmla="*/ 0 w 200"/>
                  <a:gd name="T11" fmla="*/ 24 h 27"/>
                  <a:gd name="T12" fmla="*/ 1 w 200"/>
                  <a:gd name="T13" fmla="*/ 22 h 27"/>
                  <a:gd name="T14" fmla="*/ 21 w 200"/>
                  <a:gd name="T15" fmla="*/ 7 h 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0" h="27">
                    <a:moveTo>
                      <a:pt x="21" y="7"/>
                    </a:moveTo>
                    <a:cubicBezTo>
                      <a:pt x="44" y="0"/>
                      <a:pt x="65" y="9"/>
                      <a:pt x="87" y="11"/>
                    </a:cubicBezTo>
                    <a:cubicBezTo>
                      <a:pt x="122" y="14"/>
                      <a:pt x="158" y="8"/>
                      <a:pt x="193" y="15"/>
                    </a:cubicBezTo>
                    <a:cubicBezTo>
                      <a:pt x="200" y="19"/>
                      <a:pt x="199" y="23"/>
                      <a:pt x="193" y="27"/>
                    </a:cubicBezTo>
                    <a:cubicBezTo>
                      <a:pt x="129" y="27"/>
                      <a:pt x="65" y="27"/>
                      <a:pt x="1" y="27"/>
                    </a:cubicBezTo>
                    <a:cubicBezTo>
                      <a:pt x="0" y="26"/>
                      <a:pt x="0" y="25"/>
                      <a:pt x="0" y="24"/>
                    </a:cubicBezTo>
                    <a:cubicBezTo>
                      <a:pt x="0" y="23"/>
                      <a:pt x="0" y="22"/>
                      <a:pt x="1" y="22"/>
                    </a:cubicBezTo>
                    <a:cubicBezTo>
                      <a:pt x="8" y="18"/>
                      <a:pt x="19" y="18"/>
                      <a:pt x="21" y="7"/>
                    </a:cubicBezTo>
                    <a:close/>
                  </a:path>
                </a:pathLst>
              </a:custGeom>
              <a:solidFill>
                <a:srgbClr val="90BF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1" name="Freeform 8">
                <a:extLst>
                  <a:ext uri="{FF2B5EF4-FFF2-40B4-BE49-F238E27FC236}">
                    <a16:creationId xmlns:a16="http://schemas.microsoft.com/office/drawing/2014/main" id="{99E7BF9D-8407-424A-90D8-880B5164DEE0}"/>
                  </a:ext>
                </a:extLst>
              </p:cNvPr>
              <p:cNvSpPr>
                <a:spLocks/>
              </p:cNvSpPr>
              <p:nvPr/>
            </p:nvSpPr>
            <p:spPr bwMode="auto">
              <a:xfrm>
                <a:off x="535" y="4304"/>
                <a:ext cx="427" cy="16"/>
              </a:xfrm>
              <a:custGeom>
                <a:avLst/>
                <a:gdLst>
                  <a:gd name="T0" fmla="*/ 0 w 380"/>
                  <a:gd name="T1" fmla="*/ 13 h 14"/>
                  <a:gd name="T2" fmla="*/ 0 w 380"/>
                  <a:gd name="T3" fmla="*/ 1 h 14"/>
                  <a:gd name="T4" fmla="*/ 107 w 380"/>
                  <a:gd name="T5" fmla="*/ 5 h 14"/>
                  <a:gd name="T6" fmla="*/ 178 w 380"/>
                  <a:gd name="T7" fmla="*/ 8 h 14"/>
                  <a:gd name="T8" fmla="*/ 363 w 380"/>
                  <a:gd name="T9" fmla="*/ 9 h 14"/>
                  <a:gd name="T10" fmla="*/ 380 w 380"/>
                  <a:gd name="T11" fmla="*/ 13 h 14"/>
                  <a:gd name="T12" fmla="*/ 0 w 380"/>
                  <a:gd name="T13" fmla="*/ 13 h 14"/>
                </a:gdLst>
                <a:ahLst/>
                <a:cxnLst>
                  <a:cxn ang="0">
                    <a:pos x="T0" y="T1"/>
                  </a:cxn>
                  <a:cxn ang="0">
                    <a:pos x="T2" y="T3"/>
                  </a:cxn>
                  <a:cxn ang="0">
                    <a:pos x="T4" y="T5"/>
                  </a:cxn>
                  <a:cxn ang="0">
                    <a:pos x="T6" y="T7"/>
                  </a:cxn>
                  <a:cxn ang="0">
                    <a:pos x="T8" y="T9"/>
                  </a:cxn>
                  <a:cxn ang="0">
                    <a:pos x="T10" y="T11"/>
                  </a:cxn>
                  <a:cxn ang="0">
                    <a:pos x="T12" y="T13"/>
                  </a:cxn>
                </a:cxnLst>
                <a:rect l="0" t="0" r="r" b="b"/>
                <a:pathLst>
                  <a:path w="380" h="14">
                    <a:moveTo>
                      <a:pt x="0" y="13"/>
                    </a:moveTo>
                    <a:cubicBezTo>
                      <a:pt x="2" y="9"/>
                      <a:pt x="3" y="5"/>
                      <a:pt x="0" y="1"/>
                    </a:cubicBezTo>
                    <a:cubicBezTo>
                      <a:pt x="36" y="3"/>
                      <a:pt x="71" y="14"/>
                      <a:pt x="107" y="5"/>
                    </a:cubicBezTo>
                    <a:cubicBezTo>
                      <a:pt x="131" y="0"/>
                      <a:pt x="154" y="8"/>
                      <a:pt x="178" y="8"/>
                    </a:cubicBezTo>
                    <a:cubicBezTo>
                      <a:pt x="240" y="9"/>
                      <a:pt x="302" y="8"/>
                      <a:pt x="363" y="9"/>
                    </a:cubicBezTo>
                    <a:cubicBezTo>
                      <a:pt x="369" y="9"/>
                      <a:pt x="376" y="7"/>
                      <a:pt x="380" y="13"/>
                    </a:cubicBezTo>
                    <a:cubicBezTo>
                      <a:pt x="253" y="13"/>
                      <a:pt x="127" y="13"/>
                      <a:pt x="0" y="13"/>
                    </a:cubicBezTo>
                    <a:close/>
                  </a:path>
                </a:pathLst>
              </a:custGeom>
              <a:solidFill>
                <a:srgbClr val="ACC7D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2" name="Freeform 9">
                <a:extLst>
                  <a:ext uri="{FF2B5EF4-FFF2-40B4-BE49-F238E27FC236}">
                    <a16:creationId xmlns:a16="http://schemas.microsoft.com/office/drawing/2014/main" id="{95B3087F-31ED-4921-AD1E-00C8C398DD0B}"/>
                  </a:ext>
                </a:extLst>
              </p:cNvPr>
              <p:cNvSpPr>
                <a:spLocks/>
              </p:cNvSpPr>
              <p:nvPr/>
            </p:nvSpPr>
            <p:spPr bwMode="auto">
              <a:xfrm>
                <a:off x="1794" y="4304"/>
                <a:ext cx="184" cy="17"/>
              </a:xfrm>
              <a:custGeom>
                <a:avLst/>
                <a:gdLst>
                  <a:gd name="T0" fmla="*/ 164 w 164"/>
                  <a:gd name="T1" fmla="*/ 5 h 15"/>
                  <a:gd name="T2" fmla="*/ 132 w 164"/>
                  <a:gd name="T3" fmla="*/ 13 h 15"/>
                  <a:gd name="T4" fmla="*/ 0 w 164"/>
                  <a:gd name="T5" fmla="*/ 13 h 15"/>
                  <a:gd name="T6" fmla="*/ 60 w 164"/>
                  <a:gd name="T7" fmla="*/ 6 h 15"/>
                  <a:gd name="T8" fmla="*/ 164 w 164"/>
                  <a:gd name="T9" fmla="*/ 5 h 15"/>
                </a:gdLst>
                <a:ahLst/>
                <a:cxnLst>
                  <a:cxn ang="0">
                    <a:pos x="T0" y="T1"/>
                  </a:cxn>
                  <a:cxn ang="0">
                    <a:pos x="T2" y="T3"/>
                  </a:cxn>
                  <a:cxn ang="0">
                    <a:pos x="T4" y="T5"/>
                  </a:cxn>
                  <a:cxn ang="0">
                    <a:pos x="T6" y="T7"/>
                  </a:cxn>
                  <a:cxn ang="0">
                    <a:pos x="T8" y="T9"/>
                  </a:cxn>
                </a:cxnLst>
                <a:rect l="0" t="0" r="r" b="b"/>
                <a:pathLst>
                  <a:path w="164" h="15">
                    <a:moveTo>
                      <a:pt x="164" y="5"/>
                    </a:moveTo>
                    <a:cubicBezTo>
                      <a:pt x="155" y="15"/>
                      <a:pt x="141" y="4"/>
                      <a:pt x="132" y="13"/>
                    </a:cubicBezTo>
                    <a:cubicBezTo>
                      <a:pt x="88" y="13"/>
                      <a:pt x="44" y="13"/>
                      <a:pt x="0" y="13"/>
                    </a:cubicBezTo>
                    <a:cubicBezTo>
                      <a:pt x="19" y="5"/>
                      <a:pt x="40" y="9"/>
                      <a:pt x="60" y="6"/>
                    </a:cubicBezTo>
                    <a:cubicBezTo>
                      <a:pt x="94" y="0"/>
                      <a:pt x="129" y="7"/>
                      <a:pt x="164" y="5"/>
                    </a:cubicBezTo>
                    <a:close/>
                  </a:path>
                </a:pathLst>
              </a:custGeom>
              <a:solidFill>
                <a:srgbClr val="77B7C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3" name="Freeform 10">
                <a:extLst>
                  <a:ext uri="{FF2B5EF4-FFF2-40B4-BE49-F238E27FC236}">
                    <a16:creationId xmlns:a16="http://schemas.microsoft.com/office/drawing/2014/main" id="{E1590454-B8FF-4485-BA78-91D84D2C2EF1}"/>
                  </a:ext>
                </a:extLst>
              </p:cNvPr>
              <p:cNvSpPr>
                <a:spLocks/>
              </p:cNvSpPr>
              <p:nvPr/>
            </p:nvSpPr>
            <p:spPr bwMode="auto">
              <a:xfrm>
                <a:off x="171" y="4304"/>
                <a:ext cx="148" cy="15"/>
              </a:xfrm>
              <a:custGeom>
                <a:avLst/>
                <a:gdLst>
                  <a:gd name="T0" fmla="*/ 131 w 132"/>
                  <a:gd name="T1" fmla="*/ 10 h 13"/>
                  <a:gd name="T2" fmla="*/ 132 w 132"/>
                  <a:gd name="T3" fmla="*/ 13 h 13"/>
                  <a:gd name="T4" fmla="*/ 0 w 132"/>
                  <a:gd name="T5" fmla="*/ 13 h 13"/>
                  <a:gd name="T6" fmla="*/ 0 w 132"/>
                  <a:gd name="T7" fmla="*/ 9 h 13"/>
                  <a:gd name="T8" fmla="*/ 3 w 132"/>
                  <a:gd name="T9" fmla="*/ 6 h 13"/>
                  <a:gd name="T10" fmla="*/ 129 w 132"/>
                  <a:gd name="T11" fmla="*/ 7 h 13"/>
                  <a:gd name="T12" fmla="*/ 131 w 132"/>
                  <a:gd name="T13" fmla="*/ 10 h 13"/>
                </a:gdLst>
                <a:ahLst/>
                <a:cxnLst>
                  <a:cxn ang="0">
                    <a:pos x="T0" y="T1"/>
                  </a:cxn>
                  <a:cxn ang="0">
                    <a:pos x="T2" y="T3"/>
                  </a:cxn>
                  <a:cxn ang="0">
                    <a:pos x="T4" y="T5"/>
                  </a:cxn>
                  <a:cxn ang="0">
                    <a:pos x="T6" y="T7"/>
                  </a:cxn>
                  <a:cxn ang="0">
                    <a:pos x="T8" y="T9"/>
                  </a:cxn>
                  <a:cxn ang="0">
                    <a:pos x="T10" y="T11"/>
                  </a:cxn>
                  <a:cxn ang="0">
                    <a:pos x="T12" y="T13"/>
                  </a:cxn>
                </a:cxnLst>
                <a:rect l="0" t="0" r="r" b="b"/>
                <a:pathLst>
                  <a:path w="132" h="13">
                    <a:moveTo>
                      <a:pt x="131" y="10"/>
                    </a:moveTo>
                    <a:cubicBezTo>
                      <a:pt x="132" y="11"/>
                      <a:pt x="132" y="12"/>
                      <a:pt x="132" y="13"/>
                    </a:cubicBezTo>
                    <a:cubicBezTo>
                      <a:pt x="88" y="13"/>
                      <a:pt x="44" y="13"/>
                      <a:pt x="0" y="13"/>
                    </a:cubicBezTo>
                    <a:cubicBezTo>
                      <a:pt x="0" y="12"/>
                      <a:pt x="0" y="10"/>
                      <a:pt x="0" y="9"/>
                    </a:cubicBezTo>
                    <a:cubicBezTo>
                      <a:pt x="1" y="8"/>
                      <a:pt x="2" y="7"/>
                      <a:pt x="3" y="6"/>
                    </a:cubicBezTo>
                    <a:cubicBezTo>
                      <a:pt x="45" y="0"/>
                      <a:pt x="87" y="0"/>
                      <a:pt x="129" y="7"/>
                    </a:cubicBezTo>
                    <a:cubicBezTo>
                      <a:pt x="130" y="7"/>
                      <a:pt x="130" y="9"/>
                      <a:pt x="131" y="10"/>
                    </a:cubicBezTo>
                    <a:close/>
                  </a:path>
                </a:pathLst>
              </a:custGeom>
              <a:solidFill>
                <a:srgbClr val="E1EC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4" name="Freeform 11">
                <a:extLst>
                  <a:ext uri="{FF2B5EF4-FFF2-40B4-BE49-F238E27FC236}">
                    <a16:creationId xmlns:a16="http://schemas.microsoft.com/office/drawing/2014/main" id="{4FBA9A87-A3CF-47AA-B7D5-28FA486D4BB2}"/>
                  </a:ext>
                </a:extLst>
              </p:cNvPr>
              <p:cNvSpPr>
                <a:spLocks/>
              </p:cNvSpPr>
              <p:nvPr/>
            </p:nvSpPr>
            <p:spPr bwMode="auto">
              <a:xfrm>
                <a:off x="627" y="1173"/>
                <a:ext cx="1077" cy="1550"/>
              </a:xfrm>
              <a:custGeom>
                <a:avLst/>
                <a:gdLst>
                  <a:gd name="T0" fmla="*/ 307 w 958"/>
                  <a:gd name="T1" fmla="*/ 18 h 1379"/>
                  <a:gd name="T2" fmla="*/ 372 w 958"/>
                  <a:gd name="T3" fmla="*/ 34 h 1379"/>
                  <a:gd name="T4" fmla="*/ 366 w 958"/>
                  <a:gd name="T5" fmla="*/ 54 h 1379"/>
                  <a:gd name="T6" fmla="*/ 457 w 958"/>
                  <a:gd name="T7" fmla="*/ 130 h 1379"/>
                  <a:gd name="T8" fmla="*/ 373 w 958"/>
                  <a:gd name="T9" fmla="*/ 342 h 1379"/>
                  <a:gd name="T10" fmla="*/ 323 w 958"/>
                  <a:gd name="T11" fmla="*/ 562 h 1379"/>
                  <a:gd name="T12" fmla="*/ 467 w 958"/>
                  <a:gd name="T13" fmla="*/ 107 h 1379"/>
                  <a:gd name="T14" fmla="*/ 522 w 958"/>
                  <a:gd name="T15" fmla="*/ 174 h 1379"/>
                  <a:gd name="T16" fmla="*/ 456 w 958"/>
                  <a:gd name="T17" fmla="*/ 448 h 1379"/>
                  <a:gd name="T18" fmla="*/ 563 w 958"/>
                  <a:gd name="T19" fmla="*/ 70 h 1379"/>
                  <a:gd name="T20" fmla="*/ 598 w 958"/>
                  <a:gd name="T21" fmla="*/ 132 h 1379"/>
                  <a:gd name="T22" fmla="*/ 596 w 958"/>
                  <a:gd name="T23" fmla="*/ 149 h 1379"/>
                  <a:gd name="T24" fmla="*/ 620 w 958"/>
                  <a:gd name="T25" fmla="*/ 299 h 1379"/>
                  <a:gd name="T26" fmla="*/ 645 w 958"/>
                  <a:gd name="T27" fmla="*/ 72 h 1379"/>
                  <a:gd name="T28" fmla="*/ 643 w 958"/>
                  <a:gd name="T29" fmla="*/ 240 h 1379"/>
                  <a:gd name="T30" fmla="*/ 799 w 958"/>
                  <a:gd name="T31" fmla="*/ 430 h 1379"/>
                  <a:gd name="T32" fmla="*/ 895 w 958"/>
                  <a:gd name="T33" fmla="*/ 91 h 1379"/>
                  <a:gd name="T34" fmla="*/ 945 w 958"/>
                  <a:gd name="T35" fmla="*/ 347 h 1379"/>
                  <a:gd name="T36" fmla="*/ 923 w 958"/>
                  <a:gd name="T37" fmla="*/ 503 h 1379"/>
                  <a:gd name="T38" fmla="*/ 910 w 958"/>
                  <a:gd name="T39" fmla="*/ 687 h 1379"/>
                  <a:gd name="T40" fmla="*/ 869 w 958"/>
                  <a:gd name="T41" fmla="*/ 492 h 1379"/>
                  <a:gd name="T42" fmla="*/ 922 w 958"/>
                  <a:gd name="T43" fmla="*/ 1037 h 1379"/>
                  <a:gd name="T44" fmla="*/ 872 w 958"/>
                  <a:gd name="T45" fmla="*/ 1347 h 1379"/>
                  <a:gd name="T46" fmla="*/ 767 w 958"/>
                  <a:gd name="T47" fmla="*/ 1218 h 1379"/>
                  <a:gd name="T48" fmla="*/ 695 w 958"/>
                  <a:gd name="T49" fmla="*/ 1198 h 1379"/>
                  <a:gd name="T50" fmla="*/ 662 w 958"/>
                  <a:gd name="T51" fmla="*/ 1105 h 1379"/>
                  <a:gd name="T52" fmla="*/ 632 w 958"/>
                  <a:gd name="T53" fmla="*/ 1143 h 1379"/>
                  <a:gd name="T54" fmla="*/ 686 w 958"/>
                  <a:gd name="T55" fmla="*/ 801 h 1379"/>
                  <a:gd name="T56" fmla="*/ 657 w 958"/>
                  <a:gd name="T57" fmla="*/ 976 h 1379"/>
                  <a:gd name="T58" fmla="*/ 555 w 958"/>
                  <a:gd name="T59" fmla="*/ 1314 h 1379"/>
                  <a:gd name="T60" fmla="*/ 640 w 958"/>
                  <a:gd name="T61" fmla="*/ 737 h 1379"/>
                  <a:gd name="T62" fmla="*/ 534 w 958"/>
                  <a:gd name="T63" fmla="*/ 1130 h 1379"/>
                  <a:gd name="T64" fmla="*/ 532 w 958"/>
                  <a:gd name="T65" fmla="*/ 1016 h 1379"/>
                  <a:gd name="T66" fmla="*/ 490 w 958"/>
                  <a:gd name="T67" fmla="*/ 1061 h 1379"/>
                  <a:gd name="T68" fmla="*/ 454 w 958"/>
                  <a:gd name="T69" fmla="*/ 1262 h 1379"/>
                  <a:gd name="T70" fmla="*/ 394 w 958"/>
                  <a:gd name="T71" fmla="*/ 1339 h 1379"/>
                  <a:gd name="T72" fmla="*/ 350 w 958"/>
                  <a:gd name="T73" fmla="*/ 1323 h 1379"/>
                  <a:gd name="T74" fmla="*/ 312 w 958"/>
                  <a:gd name="T75" fmla="*/ 1305 h 1379"/>
                  <a:gd name="T76" fmla="*/ 387 w 958"/>
                  <a:gd name="T77" fmla="*/ 988 h 1379"/>
                  <a:gd name="T78" fmla="*/ 294 w 958"/>
                  <a:gd name="T79" fmla="*/ 1113 h 1379"/>
                  <a:gd name="T80" fmla="*/ 271 w 958"/>
                  <a:gd name="T81" fmla="*/ 1175 h 1379"/>
                  <a:gd name="T82" fmla="*/ 287 w 958"/>
                  <a:gd name="T83" fmla="*/ 1019 h 1379"/>
                  <a:gd name="T84" fmla="*/ 171 w 958"/>
                  <a:gd name="T85" fmla="*/ 1218 h 1379"/>
                  <a:gd name="T86" fmla="*/ 93 w 958"/>
                  <a:gd name="T87" fmla="*/ 1191 h 1379"/>
                  <a:gd name="T88" fmla="*/ 210 w 958"/>
                  <a:gd name="T89" fmla="*/ 897 h 1379"/>
                  <a:gd name="T90" fmla="*/ 103 w 958"/>
                  <a:gd name="T91" fmla="*/ 1170 h 1379"/>
                  <a:gd name="T92" fmla="*/ 90 w 958"/>
                  <a:gd name="T93" fmla="*/ 1096 h 1379"/>
                  <a:gd name="T94" fmla="*/ 269 w 958"/>
                  <a:gd name="T95" fmla="*/ 684 h 1379"/>
                  <a:gd name="T96" fmla="*/ 214 w 958"/>
                  <a:gd name="T97" fmla="*/ 757 h 1379"/>
                  <a:gd name="T98" fmla="*/ 196 w 958"/>
                  <a:gd name="T99" fmla="*/ 754 h 1379"/>
                  <a:gd name="T100" fmla="*/ 189 w 958"/>
                  <a:gd name="T101" fmla="*/ 748 h 1379"/>
                  <a:gd name="T102" fmla="*/ 156 w 958"/>
                  <a:gd name="T103" fmla="*/ 746 h 1379"/>
                  <a:gd name="T104" fmla="*/ 86 w 958"/>
                  <a:gd name="T105" fmla="*/ 954 h 1379"/>
                  <a:gd name="T106" fmla="*/ 113 w 958"/>
                  <a:gd name="T107" fmla="*/ 929 h 1379"/>
                  <a:gd name="T108" fmla="*/ 149 w 958"/>
                  <a:gd name="T109" fmla="*/ 924 h 1379"/>
                  <a:gd name="T110" fmla="*/ 99 w 958"/>
                  <a:gd name="T111" fmla="*/ 1003 h 1379"/>
                  <a:gd name="T112" fmla="*/ 61 w 958"/>
                  <a:gd name="T113" fmla="*/ 946 h 1379"/>
                  <a:gd name="T114" fmla="*/ 135 w 958"/>
                  <a:gd name="T115" fmla="*/ 754 h 1379"/>
                  <a:gd name="T116" fmla="*/ 109 w 958"/>
                  <a:gd name="T117" fmla="*/ 704 h 1379"/>
                  <a:gd name="T118" fmla="*/ 95 w 958"/>
                  <a:gd name="T119" fmla="*/ 667 h 1379"/>
                  <a:gd name="T120" fmla="*/ 196 w 958"/>
                  <a:gd name="T121" fmla="*/ 396 h 1379"/>
                  <a:gd name="T122" fmla="*/ 124 w 958"/>
                  <a:gd name="T123" fmla="*/ 491 h 1379"/>
                  <a:gd name="T124" fmla="*/ 213 w 958"/>
                  <a:gd name="T125" fmla="*/ 244 h 1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58" h="1379">
                    <a:moveTo>
                      <a:pt x="231" y="176"/>
                    </a:moveTo>
                    <a:cubicBezTo>
                      <a:pt x="225" y="180"/>
                      <a:pt x="220" y="184"/>
                      <a:pt x="215" y="188"/>
                    </a:cubicBezTo>
                    <a:cubicBezTo>
                      <a:pt x="210" y="184"/>
                      <a:pt x="212" y="180"/>
                      <a:pt x="214" y="176"/>
                    </a:cubicBezTo>
                    <a:cubicBezTo>
                      <a:pt x="229" y="146"/>
                      <a:pt x="238" y="115"/>
                      <a:pt x="250" y="84"/>
                    </a:cubicBezTo>
                    <a:cubicBezTo>
                      <a:pt x="248" y="69"/>
                      <a:pt x="262" y="56"/>
                      <a:pt x="258" y="40"/>
                    </a:cubicBezTo>
                    <a:cubicBezTo>
                      <a:pt x="263" y="30"/>
                      <a:pt x="266" y="18"/>
                      <a:pt x="273" y="9"/>
                    </a:cubicBezTo>
                    <a:cubicBezTo>
                      <a:pt x="286" y="0"/>
                      <a:pt x="295" y="8"/>
                      <a:pt x="303" y="18"/>
                    </a:cubicBezTo>
                    <a:cubicBezTo>
                      <a:pt x="299" y="31"/>
                      <a:pt x="291" y="42"/>
                      <a:pt x="287" y="53"/>
                    </a:cubicBezTo>
                    <a:cubicBezTo>
                      <a:pt x="293" y="43"/>
                      <a:pt x="296" y="28"/>
                      <a:pt x="307" y="18"/>
                    </a:cubicBezTo>
                    <a:cubicBezTo>
                      <a:pt x="311" y="15"/>
                      <a:pt x="316" y="16"/>
                      <a:pt x="321" y="17"/>
                    </a:cubicBezTo>
                    <a:cubicBezTo>
                      <a:pt x="330" y="22"/>
                      <a:pt x="329" y="29"/>
                      <a:pt x="325" y="38"/>
                    </a:cubicBezTo>
                    <a:cubicBezTo>
                      <a:pt x="320" y="48"/>
                      <a:pt x="314" y="58"/>
                      <a:pt x="309" y="67"/>
                    </a:cubicBezTo>
                    <a:cubicBezTo>
                      <a:pt x="319" y="55"/>
                      <a:pt x="322" y="37"/>
                      <a:pt x="335" y="25"/>
                    </a:cubicBezTo>
                    <a:cubicBezTo>
                      <a:pt x="340" y="24"/>
                      <a:pt x="345" y="24"/>
                      <a:pt x="349" y="26"/>
                    </a:cubicBezTo>
                    <a:cubicBezTo>
                      <a:pt x="356" y="33"/>
                      <a:pt x="349" y="38"/>
                      <a:pt x="347" y="44"/>
                    </a:cubicBezTo>
                    <a:cubicBezTo>
                      <a:pt x="341" y="57"/>
                      <a:pt x="333" y="69"/>
                      <a:pt x="328" y="81"/>
                    </a:cubicBezTo>
                    <a:cubicBezTo>
                      <a:pt x="336" y="64"/>
                      <a:pt x="345" y="46"/>
                      <a:pt x="356" y="30"/>
                    </a:cubicBezTo>
                    <a:cubicBezTo>
                      <a:pt x="362" y="27"/>
                      <a:pt x="368" y="28"/>
                      <a:pt x="372" y="34"/>
                    </a:cubicBezTo>
                    <a:cubicBezTo>
                      <a:pt x="374" y="44"/>
                      <a:pt x="367" y="50"/>
                      <a:pt x="364" y="58"/>
                    </a:cubicBezTo>
                    <a:cubicBezTo>
                      <a:pt x="347" y="93"/>
                      <a:pt x="338" y="131"/>
                      <a:pt x="324" y="166"/>
                    </a:cubicBezTo>
                    <a:cubicBezTo>
                      <a:pt x="308" y="210"/>
                      <a:pt x="289" y="252"/>
                      <a:pt x="275" y="297"/>
                    </a:cubicBezTo>
                    <a:cubicBezTo>
                      <a:pt x="264" y="332"/>
                      <a:pt x="245" y="362"/>
                      <a:pt x="227" y="394"/>
                    </a:cubicBezTo>
                    <a:cubicBezTo>
                      <a:pt x="211" y="421"/>
                      <a:pt x="199" y="450"/>
                      <a:pt x="188" y="470"/>
                    </a:cubicBezTo>
                    <a:cubicBezTo>
                      <a:pt x="209" y="426"/>
                      <a:pt x="237" y="377"/>
                      <a:pt x="265" y="328"/>
                    </a:cubicBezTo>
                    <a:cubicBezTo>
                      <a:pt x="277" y="307"/>
                      <a:pt x="281" y="281"/>
                      <a:pt x="290" y="257"/>
                    </a:cubicBezTo>
                    <a:cubicBezTo>
                      <a:pt x="299" y="232"/>
                      <a:pt x="309" y="208"/>
                      <a:pt x="319" y="183"/>
                    </a:cubicBezTo>
                    <a:cubicBezTo>
                      <a:pt x="335" y="140"/>
                      <a:pt x="347" y="96"/>
                      <a:pt x="366" y="54"/>
                    </a:cubicBezTo>
                    <a:cubicBezTo>
                      <a:pt x="370" y="46"/>
                      <a:pt x="373" y="34"/>
                      <a:pt x="386" y="36"/>
                    </a:cubicBezTo>
                    <a:cubicBezTo>
                      <a:pt x="402" y="37"/>
                      <a:pt x="417" y="44"/>
                      <a:pt x="432" y="47"/>
                    </a:cubicBezTo>
                    <a:cubicBezTo>
                      <a:pt x="442" y="49"/>
                      <a:pt x="447" y="54"/>
                      <a:pt x="444" y="66"/>
                    </a:cubicBezTo>
                    <a:cubicBezTo>
                      <a:pt x="444" y="68"/>
                      <a:pt x="448" y="65"/>
                      <a:pt x="445" y="65"/>
                    </a:cubicBezTo>
                    <a:cubicBezTo>
                      <a:pt x="444" y="65"/>
                      <a:pt x="444" y="65"/>
                      <a:pt x="444" y="64"/>
                    </a:cubicBezTo>
                    <a:cubicBezTo>
                      <a:pt x="446" y="53"/>
                      <a:pt x="455" y="52"/>
                      <a:pt x="464" y="52"/>
                    </a:cubicBezTo>
                    <a:cubicBezTo>
                      <a:pt x="474" y="54"/>
                      <a:pt x="486" y="51"/>
                      <a:pt x="488" y="66"/>
                    </a:cubicBezTo>
                    <a:cubicBezTo>
                      <a:pt x="481" y="79"/>
                      <a:pt x="482" y="96"/>
                      <a:pt x="466" y="105"/>
                    </a:cubicBezTo>
                    <a:cubicBezTo>
                      <a:pt x="459" y="109"/>
                      <a:pt x="459" y="122"/>
                      <a:pt x="457" y="130"/>
                    </a:cubicBezTo>
                    <a:cubicBezTo>
                      <a:pt x="454" y="156"/>
                      <a:pt x="432" y="172"/>
                      <a:pt x="426" y="196"/>
                    </a:cubicBezTo>
                    <a:cubicBezTo>
                      <a:pt x="422" y="212"/>
                      <a:pt x="416" y="226"/>
                      <a:pt x="414" y="242"/>
                    </a:cubicBezTo>
                    <a:cubicBezTo>
                      <a:pt x="413" y="247"/>
                      <a:pt x="413" y="252"/>
                      <a:pt x="408" y="254"/>
                    </a:cubicBezTo>
                    <a:cubicBezTo>
                      <a:pt x="393" y="256"/>
                      <a:pt x="393" y="245"/>
                      <a:pt x="394" y="236"/>
                    </a:cubicBezTo>
                    <a:cubicBezTo>
                      <a:pt x="396" y="225"/>
                      <a:pt x="400" y="214"/>
                      <a:pt x="402" y="203"/>
                    </a:cubicBezTo>
                    <a:cubicBezTo>
                      <a:pt x="408" y="172"/>
                      <a:pt x="426" y="146"/>
                      <a:pt x="436" y="117"/>
                    </a:cubicBezTo>
                    <a:cubicBezTo>
                      <a:pt x="437" y="113"/>
                      <a:pt x="439" y="110"/>
                      <a:pt x="440" y="106"/>
                    </a:cubicBezTo>
                    <a:cubicBezTo>
                      <a:pt x="430" y="136"/>
                      <a:pt x="414" y="164"/>
                      <a:pt x="403" y="193"/>
                    </a:cubicBezTo>
                    <a:cubicBezTo>
                      <a:pt x="391" y="242"/>
                      <a:pt x="399" y="295"/>
                      <a:pt x="373" y="342"/>
                    </a:cubicBezTo>
                    <a:cubicBezTo>
                      <a:pt x="374" y="381"/>
                      <a:pt x="354" y="415"/>
                      <a:pt x="340" y="450"/>
                    </a:cubicBezTo>
                    <a:cubicBezTo>
                      <a:pt x="337" y="458"/>
                      <a:pt x="337" y="467"/>
                      <a:pt x="337" y="475"/>
                    </a:cubicBezTo>
                    <a:cubicBezTo>
                      <a:pt x="323" y="513"/>
                      <a:pt x="309" y="552"/>
                      <a:pt x="297" y="590"/>
                    </a:cubicBezTo>
                    <a:cubicBezTo>
                      <a:pt x="290" y="608"/>
                      <a:pt x="283" y="627"/>
                      <a:pt x="276" y="645"/>
                    </a:cubicBezTo>
                    <a:cubicBezTo>
                      <a:pt x="283" y="629"/>
                      <a:pt x="290" y="613"/>
                      <a:pt x="295" y="596"/>
                    </a:cubicBezTo>
                    <a:cubicBezTo>
                      <a:pt x="305" y="566"/>
                      <a:pt x="316" y="535"/>
                      <a:pt x="327" y="504"/>
                    </a:cubicBezTo>
                    <a:cubicBezTo>
                      <a:pt x="329" y="497"/>
                      <a:pt x="330" y="488"/>
                      <a:pt x="337" y="483"/>
                    </a:cubicBezTo>
                    <a:cubicBezTo>
                      <a:pt x="339" y="483"/>
                      <a:pt x="341" y="483"/>
                      <a:pt x="343" y="484"/>
                    </a:cubicBezTo>
                    <a:cubicBezTo>
                      <a:pt x="345" y="512"/>
                      <a:pt x="328" y="536"/>
                      <a:pt x="323" y="562"/>
                    </a:cubicBezTo>
                    <a:cubicBezTo>
                      <a:pt x="329" y="531"/>
                      <a:pt x="350" y="502"/>
                      <a:pt x="344" y="467"/>
                    </a:cubicBezTo>
                    <a:cubicBezTo>
                      <a:pt x="342" y="460"/>
                      <a:pt x="346" y="453"/>
                      <a:pt x="348" y="446"/>
                    </a:cubicBezTo>
                    <a:cubicBezTo>
                      <a:pt x="361" y="413"/>
                      <a:pt x="370" y="380"/>
                      <a:pt x="374" y="345"/>
                    </a:cubicBezTo>
                    <a:cubicBezTo>
                      <a:pt x="377" y="317"/>
                      <a:pt x="393" y="291"/>
                      <a:pt x="399" y="263"/>
                    </a:cubicBezTo>
                    <a:cubicBezTo>
                      <a:pt x="400" y="258"/>
                      <a:pt x="404" y="255"/>
                      <a:pt x="409" y="255"/>
                    </a:cubicBezTo>
                    <a:cubicBezTo>
                      <a:pt x="409" y="255"/>
                      <a:pt x="410" y="255"/>
                      <a:pt x="410" y="256"/>
                    </a:cubicBezTo>
                    <a:cubicBezTo>
                      <a:pt x="411" y="256"/>
                      <a:pt x="411" y="257"/>
                      <a:pt x="411" y="258"/>
                    </a:cubicBezTo>
                    <a:cubicBezTo>
                      <a:pt x="412" y="213"/>
                      <a:pt x="442" y="180"/>
                      <a:pt x="454" y="139"/>
                    </a:cubicBezTo>
                    <a:cubicBezTo>
                      <a:pt x="458" y="128"/>
                      <a:pt x="459" y="114"/>
                      <a:pt x="467" y="107"/>
                    </a:cubicBezTo>
                    <a:cubicBezTo>
                      <a:pt x="479" y="96"/>
                      <a:pt x="481" y="82"/>
                      <a:pt x="487" y="69"/>
                    </a:cubicBezTo>
                    <a:cubicBezTo>
                      <a:pt x="495" y="50"/>
                      <a:pt x="509" y="59"/>
                      <a:pt x="521" y="62"/>
                    </a:cubicBezTo>
                    <a:cubicBezTo>
                      <a:pt x="532" y="81"/>
                      <a:pt x="511" y="90"/>
                      <a:pt x="509" y="103"/>
                    </a:cubicBezTo>
                    <a:cubicBezTo>
                      <a:pt x="514" y="100"/>
                      <a:pt x="513" y="91"/>
                      <a:pt x="522" y="88"/>
                    </a:cubicBezTo>
                    <a:cubicBezTo>
                      <a:pt x="536" y="113"/>
                      <a:pt x="515" y="134"/>
                      <a:pt x="512" y="154"/>
                    </a:cubicBezTo>
                    <a:cubicBezTo>
                      <a:pt x="513" y="150"/>
                      <a:pt x="516" y="144"/>
                      <a:pt x="518" y="138"/>
                    </a:cubicBezTo>
                    <a:cubicBezTo>
                      <a:pt x="519" y="133"/>
                      <a:pt x="519" y="125"/>
                      <a:pt x="527" y="129"/>
                    </a:cubicBezTo>
                    <a:cubicBezTo>
                      <a:pt x="533" y="131"/>
                      <a:pt x="538" y="136"/>
                      <a:pt x="535" y="143"/>
                    </a:cubicBezTo>
                    <a:cubicBezTo>
                      <a:pt x="531" y="154"/>
                      <a:pt x="527" y="164"/>
                      <a:pt x="522" y="174"/>
                    </a:cubicBezTo>
                    <a:cubicBezTo>
                      <a:pt x="518" y="183"/>
                      <a:pt x="511" y="192"/>
                      <a:pt x="519" y="202"/>
                    </a:cubicBezTo>
                    <a:cubicBezTo>
                      <a:pt x="516" y="225"/>
                      <a:pt x="507" y="247"/>
                      <a:pt x="501" y="269"/>
                    </a:cubicBezTo>
                    <a:cubicBezTo>
                      <a:pt x="499" y="276"/>
                      <a:pt x="493" y="282"/>
                      <a:pt x="486" y="281"/>
                    </a:cubicBezTo>
                    <a:cubicBezTo>
                      <a:pt x="477" y="279"/>
                      <a:pt x="481" y="269"/>
                      <a:pt x="483" y="264"/>
                    </a:cubicBezTo>
                    <a:cubicBezTo>
                      <a:pt x="489" y="244"/>
                      <a:pt x="490" y="221"/>
                      <a:pt x="498" y="208"/>
                    </a:cubicBezTo>
                    <a:cubicBezTo>
                      <a:pt x="493" y="232"/>
                      <a:pt x="475" y="260"/>
                      <a:pt x="485" y="294"/>
                    </a:cubicBezTo>
                    <a:cubicBezTo>
                      <a:pt x="487" y="300"/>
                      <a:pt x="485" y="307"/>
                      <a:pt x="482" y="313"/>
                    </a:cubicBezTo>
                    <a:cubicBezTo>
                      <a:pt x="465" y="349"/>
                      <a:pt x="465" y="387"/>
                      <a:pt x="462" y="425"/>
                    </a:cubicBezTo>
                    <a:cubicBezTo>
                      <a:pt x="462" y="433"/>
                      <a:pt x="460" y="440"/>
                      <a:pt x="456" y="448"/>
                    </a:cubicBezTo>
                    <a:cubicBezTo>
                      <a:pt x="441" y="480"/>
                      <a:pt x="432" y="513"/>
                      <a:pt x="424" y="534"/>
                    </a:cubicBezTo>
                    <a:cubicBezTo>
                      <a:pt x="429" y="520"/>
                      <a:pt x="437" y="493"/>
                      <a:pt x="448" y="468"/>
                    </a:cubicBezTo>
                    <a:cubicBezTo>
                      <a:pt x="460" y="443"/>
                      <a:pt x="462" y="417"/>
                      <a:pt x="467" y="391"/>
                    </a:cubicBezTo>
                    <a:cubicBezTo>
                      <a:pt x="473" y="360"/>
                      <a:pt x="473" y="325"/>
                      <a:pt x="488" y="297"/>
                    </a:cubicBezTo>
                    <a:cubicBezTo>
                      <a:pt x="501" y="272"/>
                      <a:pt x="506" y="245"/>
                      <a:pt x="516" y="219"/>
                    </a:cubicBezTo>
                    <a:cubicBezTo>
                      <a:pt x="518" y="213"/>
                      <a:pt x="519" y="207"/>
                      <a:pt x="518" y="200"/>
                    </a:cubicBezTo>
                    <a:cubicBezTo>
                      <a:pt x="512" y="189"/>
                      <a:pt x="520" y="180"/>
                      <a:pt x="524" y="171"/>
                    </a:cubicBezTo>
                    <a:cubicBezTo>
                      <a:pt x="530" y="154"/>
                      <a:pt x="539" y="140"/>
                      <a:pt x="531" y="120"/>
                    </a:cubicBezTo>
                    <a:cubicBezTo>
                      <a:pt x="524" y="99"/>
                      <a:pt x="543" y="73"/>
                      <a:pt x="563" y="70"/>
                    </a:cubicBezTo>
                    <a:cubicBezTo>
                      <a:pt x="565" y="71"/>
                      <a:pt x="567" y="72"/>
                      <a:pt x="568" y="74"/>
                    </a:cubicBezTo>
                    <a:cubicBezTo>
                      <a:pt x="558" y="115"/>
                      <a:pt x="555" y="158"/>
                      <a:pt x="544" y="183"/>
                    </a:cubicBezTo>
                    <a:cubicBezTo>
                      <a:pt x="551" y="166"/>
                      <a:pt x="557" y="132"/>
                      <a:pt x="563" y="98"/>
                    </a:cubicBezTo>
                    <a:cubicBezTo>
                      <a:pt x="564" y="89"/>
                      <a:pt x="566" y="80"/>
                      <a:pt x="574" y="74"/>
                    </a:cubicBezTo>
                    <a:cubicBezTo>
                      <a:pt x="581" y="72"/>
                      <a:pt x="587" y="71"/>
                      <a:pt x="591" y="78"/>
                    </a:cubicBezTo>
                    <a:cubicBezTo>
                      <a:pt x="579" y="122"/>
                      <a:pt x="575" y="168"/>
                      <a:pt x="558" y="205"/>
                    </a:cubicBezTo>
                    <a:cubicBezTo>
                      <a:pt x="576" y="169"/>
                      <a:pt x="578" y="122"/>
                      <a:pt x="592" y="79"/>
                    </a:cubicBezTo>
                    <a:cubicBezTo>
                      <a:pt x="596" y="71"/>
                      <a:pt x="600" y="64"/>
                      <a:pt x="608" y="76"/>
                    </a:cubicBezTo>
                    <a:cubicBezTo>
                      <a:pt x="606" y="95"/>
                      <a:pt x="601" y="113"/>
                      <a:pt x="598" y="132"/>
                    </a:cubicBezTo>
                    <a:cubicBezTo>
                      <a:pt x="597" y="138"/>
                      <a:pt x="593" y="145"/>
                      <a:pt x="599" y="152"/>
                    </a:cubicBezTo>
                    <a:cubicBezTo>
                      <a:pt x="603" y="173"/>
                      <a:pt x="593" y="191"/>
                      <a:pt x="586" y="209"/>
                    </a:cubicBezTo>
                    <a:cubicBezTo>
                      <a:pt x="574" y="240"/>
                      <a:pt x="571" y="270"/>
                      <a:pt x="583" y="302"/>
                    </a:cubicBezTo>
                    <a:cubicBezTo>
                      <a:pt x="588" y="318"/>
                      <a:pt x="581" y="336"/>
                      <a:pt x="578" y="351"/>
                    </a:cubicBezTo>
                    <a:cubicBezTo>
                      <a:pt x="579" y="344"/>
                      <a:pt x="580" y="335"/>
                      <a:pt x="582" y="327"/>
                    </a:cubicBezTo>
                    <a:cubicBezTo>
                      <a:pt x="587" y="311"/>
                      <a:pt x="578" y="298"/>
                      <a:pt x="577" y="285"/>
                    </a:cubicBezTo>
                    <a:cubicBezTo>
                      <a:pt x="575" y="257"/>
                      <a:pt x="574" y="229"/>
                      <a:pt x="589" y="203"/>
                    </a:cubicBezTo>
                    <a:cubicBezTo>
                      <a:pt x="595" y="192"/>
                      <a:pt x="597" y="178"/>
                      <a:pt x="601" y="165"/>
                    </a:cubicBezTo>
                    <a:cubicBezTo>
                      <a:pt x="602" y="159"/>
                      <a:pt x="602" y="153"/>
                      <a:pt x="596" y="149"/>
                    </a:cubicBezTo>
                    <a:cubicBezTo>
                      <a:pt x="596" y="124"/>
                      <a:pt x="606" y="101"/>
                      <a:pt x="608" y="77"/>
                    </a:cubicBezTo>
                    <a:cubicBezTo>
                      <a:pt x="609" y="71"/>
                      <a:pt x="612" y="70"/>
                      <a:pt x="617" y="70"/>
                    </a:cubicBezTo>
                    <a:cubicBezTo>
                      <a:pt x="629" y="92"/>
                      <a:pt x="621" y="113"/>
                      <a:pt x="618" y="133"/>
                    </a:cubicBezTo>
                    <a:cubicBezTo>
                      <a:pt x="623" y="114"/>
                      <a:pt x="623" y="93"/>
                      <a:pt x="628" y="73"/>
                    </a:cubicBezTo>
                    <a:cubicBezTo>
                      <a:pt x="629" y="71"/>
                      <a:pt x="631" y="70"/>
                      <a:pt x="633" y="70"/>
                    </a:cubicBezTo>
                    <a:cubicBezTo>
                      <a:pt x="645" y="73"/>
                      <a:pt x="643" y="82"/>
                      <a:pt x="641" y="89"/>
                    </a:cubicBezTo>
                    <a:cubicBezTo>
                      <a:pt x="629" y="130"/>
                      <a:pt x="628" y="172"/>
                      <a:pt x="617" y="212"/>
                    </a:cubicBezTo>
                    <a:cubicBezTo>
                      <a:pt x="614" y="224"/>
                      <a:pt x="623" y="207"/>
                      <a:pt x="623" y="214"/>
                    </a:cubicBezTo>
                    <a:cubicBezTo>
                      <a:pt x="623" y="242"/>
                      <a:pt x="618" y="271"/>
                      <a:pt x="620" y="299"/>
                    </a:cubicBezTo>
                    <a:cubicBezTo>
                      <a:pt x="620" y="305"/>
                      <a:pt x="618" y="313"/>
                      <a:pt x="623" y="318"/>
                    </a:cubicBezTo>
                    <a:cubicBezTo>
                      <a:pt x="632" y="323"/>
                      <a:pt x="629" y="331"/>
                      <a:pt x="628" y="339"/>
                    </a:cubicBezTo>
                    <a:cubicBezTo>
                      <a:pt x="627" y="347"/>
                      <a:pt x="625" y="354"/>
                      <a:pt x="626" y="362"/>
                    </a:cubicBezTo>
                    <a:cubicBezTo>
                      <a:pt x="626" y="351"/>
                      <a:pt x="628" y="340"/>
                      <a:pt x="630" y="329"/>
                    </a:cubicBezTo>
                    <a:cubicBezTo>
                      <a:pt x="632" y="322"/>
                      <a:pt x="627" y="320"/>
                      <a:pt x="622" y="317"/>
                    </a:cubicBezTo>
                    <a:cubicBezTo>
                      <a:pt x="617" y="288"/>
                      <a:pt x="622" y="259"/>
                      <a:pt x="623" y="230"/>
                    </a:cubicBezTo>
                    <a:cubicBezTo>
                      <a:pt x="623" y="224"/>
                      <a:pt x="625" y="218"/>
                      <a:pt x="622" y="212"/>
                    </a:cubicBezTo>
                    <a:cubicBezTo>
                      <a:pt x="618" y="208"/>
                      <a:pt x="619" y="203"/>
                      <a:pt x="621" y="198"/>
                    </a:cubicBezTo>
                    <a:cubicBezTo>
                      <a:pt x="631" y="156"/>
                      <a:pt x="631" y="113"/>
                      <a:pt x="645" y="72"/>
                    </a:cubicBezTo>
                    <a:cubicBezTo>
                      <a:pt x="651" y="62"/>
                      <a:pt x="657" y="52"/>
                      <a:pt x="671" y="56"/>
                    </a:cubicBezTo>
                    <a:cubicBezTo>
                      <a:pt x="675" y="62"/>
                      <a:pt x="674" y="68"/>
                      <a:pt x="672" y="73"/>
                    </a:cubicBezTo>
                    <a:cubicBezTo>
                      <a:pt x="659" y="97"/>
                      <a:pt x="657" y="124"/>
                      <a:pt x="655" y="146"/>
                    </a:cubicBezTo>
                    <a:cubicBezTo>
                      <a:pt x="659" y="129"/>
                      <a:pt x="656" y="107"/>
                      <a:pt x="667" y="87"/>
                    </a:cubicBezTo>
                    <a:cubicBezTo>
                      <a:pt x="675" y="93"/>
                      <a:pt x="675" y="100"/>
                      <a:pt x="674" y="107"/>
                    </a:cubicBezTo>
                    <a:cubicBezTo>
                      <a:pt x="668" y="130"/>
                      <a:pt x="669" y="154"/>
                      <a:pt x="670" y="177"/>
                    </a:cubicBezTo>
                    <a:cubicBezTo>
                      <a:pt x="665" y="221"/>
                      <a:pt x="664" y="266"/>
                      <a:pt x="650" y="309"/>
                    </a:cubicBezTo>
                    <a:cubicBezTo>
                      <a:pt x="644" y="309"/>
                      <a:pt x="642" y="304"/>
                      <a:pt x="642" y="299"/>
                    </a:cubicBezTo>
                    <a:cubicBezTo>
                      <a:pt x="642" y="277"/>
                      <a:pt x="641" y="255"/>
                      <a:pt x="643" y="240"/>
                    </a:cubicBezTo>
                    <a:cubicBezTo>
                      <a:pt x="642" y="268"/>
                      <a:pt x="638" y="302"/>
                      <a:pt x="652" y="335"/>
                    </a:cubicBezTo>
                    <a:cubicBezTo>
                      <a:pt x="655" y="339"/>
                      <a:pt x="657" y="343"/>
                      <a:pt x="657" y="348"/>
                    </a:cubicBezTo>
                    <a:cubicBezTo>
                      <a:pt x="657" y="378"/>
                      <a:pt x="671" y="397"/>
                      <a:pt x="700" y="409"/>
                    </a:cubicBezTo>
                    <a:cubicBezTo>
                      <a:pt x="724" y="417"/>
                      <a:pt x="749" y="422"/>
                      <a:pt x="771" y="435"/>
                    </a:cubicBezTo>
                    <a:cubicBezTo>
                      <a:pt x="771" y="461"/>
                      <a:pt x="775" y="487"/>
                      <a:pt x="771" y="508"/>
                    </a:cubicBezTo>
                    <a:cubicBezTo>
                      <a:pt x="771" y="516"/>
                      <a:pt x="775" y="512"/>
                      <a:pt x="772" y="513"/>
                    </a:cubicBezTo>
                    <a:cubicBezTo>
                      <a:pt x="772" y="514"/>
                      <a:pt x="771" y="513"/>
                      <a:pt x="772" y="512"/>
                    </a:cubicBezTo>
                    <a:cubicBezTo>
                      <a:pt x="777" y="486"/>
                      <a:pt x="766" y="459"/>
                      <a:pt x="775" y="434"/>
                    </a:cubicBezTo>
                    <a:cubicBezTo>
                      <a:pt x="783" y="430"/>
                      <a:pt x="791" y="430"/>
                      <a:pt x="799" y="430"/>
                    </a:cubicBezTo>
                    <a:cubicBezTo>
                      <a:pt x="828" y="431"/>
                      <a:pt x="853" y="419"/>
                      <a:pt x="877" y="405"/>
                    </a:cubicBezTo>
                    <a:cubicBezTo>
                      <a:pt x="891" y="396"/>
                      <a:pt x="900" y="385"/>
                      <a:pt x="903" y="367"/>
                    </a:cubicBezTo>
                    <a:cubicBezTo>
                      <a:pt x="906" y="341"/>
                      <a:pt x="915" y="317"/>
                      <a:pt x="917" y="291"/>
                    </a:cubicBezTo>
                    <a:cubicBezTo>
                      <a:pt x="918" y="286"/>
                      <a:pt x="919" y="280"/>
                      <a:pt x="926" y="279"/>
                    </a:cubicBezTo>
                    <a:cubicBezTo>
                      <a:pt x="927" y="281"/>
                      <a:pt x="929" y="282"/>
                      <a:pt x="929" y="284"/>
                    </a:cubicBezTo>
                    <a:cubicBezTo>
                      <a:pt x="931" y="296"/>
                      <a:pt x="930" y="308"/>
                      <a:pt x="930" y="320"/>
                    </a:cubicBezTo>
                    <a:cubicBezTo>
                      <a:pt x="930" y="308"/>
                      <a:pt x="930" y="295"/>
                      <a:pt x="930" y="283"/>
                    </a:cubicBezTo>
                    <a:cubicBezTo>
                      <a:pt x="920" y="259"/>
                      <a:pt x="927" y="234"/>
                      <a:pt x="923" y="210"/>
                    </a:cubicBezTo>
                    <a:cubicBezTo>
                      <a:pt x="917" y="170"/>
                      <a:pt x="906" y="130"/>
                      <a:pt x="895" y="91"/>
                    </a:cubicBezTo>
                    <a:cubicBezTo>
                      <a:pt x="893" y="83"/>
                      <a:pt x="892" y="74"/>
                      <a:pt x="896" y="66"/>
                    </a:cubicBezTo>
                    <a:cubicBezTo>
                      <a:pt x="904" y="59"/>
                      <a:pt x="910" y="65"/>
                      <a:pt x="915" y="71"/>
                    </a:cubicBezTo>
                    <a:cubicBezTo>
                      <a:pt x="919" y="88"/>
                      <a:pt x="922" y="106"/>
                      <a:pt x="925" y="117"/>
                    </a:cubicBezTo>
                    <a:cubicBezTo>
                      <a:pt x="923" y="110"/>
                      <a:pt x="922" y="97"/>
                      <a:pt x="919" y="85"/>
                    </a:cubicBezTo>
                    <a:cubicBezTo>
                      <a:pt x="917" y="78"/>
                      <a:pt x="917" y="73"/>
                      <a:pt x="926" y="72"/>
                    </a:cubicBezTo>
                    <a:cubicBezTo>
                      <a:pt x="931" y="72"/>
                      <a:pt x="934" y="74"/>
                      <a:pt x="937" y="78"/>
                    </a:cubicBezTo>
                    <a:cubicBezTo>
                      <a:pt x="943" y="89"/>
                      <a:pt x="948" y="99"/>
                      <a:pt x="943" y="112"/>
                    </a:cubicBezTo>
                    <a:cubicBezTo>
                      <a:pt x="938" y="130"/>
                      <a:pt x="941" y="148"/>
                      <a:pt x="945" y="165"/>
                    </a:cubicBezTo>
                    <a:cubicBezTo>
                      <a:pt x="958" y="226"/>
                      <a:pt x="948" y="286"/>
                      <a:pt x="945" y="347"/>
                    </a:cubicBezTo>
                    <a:cubicBezTo>
                      <a:pt x="944" y="361"/>
                      <a:pt x="951" y="372"/>
                      <a:pt x="952" y="386"/>
                    </a:cubicBezTo>
                    <a:cubicBezTo>
                      <a:pt x="956" y="417"/>
                      <a:pt x="952" y="448"/>
                      <a:pt x="952" y="479"/>
                    </a:cubicBezTo>
                    <a:cubicBezTo>
                      <a:pt x="948" y="490"/>
                      <a:pt x="958" y="504"/>
                      <a:pt x="942" y="512"/>
                    </a:cubicBezTo>
                    <a:cubicBezTo>
                      <a:pt x="938" y="508"/>
                      <a:pt x="931" y="512"/>
                      <a:pt x="928" y="506"/>
                    </a:cubicBezTo>
                    <a:cubicBezTo>
                      <a:pt x="930" y="489"/>
                      <a:pt x="930" y="472"/>
                      <a:pt x="932" y="455"/>
                    </a:cubicBezTo>
                    <a:cubicBezTo>
                      <a:pt x="928" y="437"/>
                      <a:pt x="931" y="419"/>
                      <a:pt x="927" y="402"/>
                    </a:cubicBezTo>
                    <a:cubicBezTo>
                      <a:pt x="928" y="415"/>
                      <a:pt x="931" y="429"/>
                      <a:pt x="930" y="443"/>
                    </a:cubicBezTo>
                    <a:cubicBezTo>
                      <a:pt x="932" y="458"/>
                      <a:pt x="930" y="473"/>
                      <a:pt x="930" y="488"/>
                    </a:cubicBezTo>
                    <a:cubicBezTo>
                      <a:pt x="929" y="493"/>
                      <a:pt x="932" y="503"/>
                      <a:pt x="923" y="503"/>
                    </a:cubicBezTo>
                    <a:cubicBezTo>
                      <a:pt x="915" y="504"/>
                      <a:pt x="917" y="495"/>
                      <a:pt x="915" y="490"/>
                    </a:cubicBezTo>
                    <a:cubicBezTo>
                      <a:pt x="904" y="471"/>
                      <a:pt x="911" y="451"/>
                      <a:pt x="908" y="431"/>
                    </a:cubicBezTo>
                    <a:cubicBezTo>
                      <a:pt x="908" y="451"/>
                      <a:pt x="904" y="471"/>
                      <a:pt x="915" y="490"/>
                    </a:cubicBezTo>
                    <a:cubicBezTo>
                      <a:pt x="916" y="515"/>
                      <a:pt x="916" y="540"/>
                      <a:pt x="922" y="565"/>
                    </a:cubicBezTo>
                    <a:cubicBezTo>
                      <a:pt x="929" y="589"/>
                      <a:pt x="927" y="615"/>
                      <a:pt x="932" y="639"/>
                    </a:cubicBezTo>
                    <a:cubicBezTo>
                      <a:pt x="933" y="657"/>
                      <a:pt x="937" y="675"/>
                      <a:pt x="936" y="693"/>
                    </a:cubicBezTo>
                    <a:cubicBezTo>
                      <a:pt x="935" y="701"/>
                      <a:pt x="938" y="711"/>
                      <a:pt x="927" y="712"/>
                    </a:cubicBezTo>
                    <a:cubicBezTo>
                      <a:pt x="916" y="714"/>
                      <a:pt x="914" y="705"/>
                      <a:pt x="912" y="697"/>
                    </a:cubicBezTo>
                    <a:cubicBezTo>
                      <a:pt x="912" y="694"/>
                      <a:pt x="910" y="690"/>
                      <a:pt x="910" y="687"/>
                    </a:cubicBezTo>
                    <a:cubicBezTo>
                      <a:pt x="906" y="655"/>
                      <a:pt x="899" y="623"/>
                      <a:pt x="901" y="591"/>
                    </a:cubicBezTo>
                    <a:cubicBezTo>
                      <a:pt x="902" y="579"/>
                      <a:pt x="901" y="567"/>
                      <a:pt x="895" y="556"/>
                    </a:cubicBezTo>
                    <a:cubicBezTo>
                      <a:pt x="888" y="543"/>
                      <a:pt x="890" y="528"/>
                      <a:pt x="890" y="514"/>
                    </a:cubicBezTo>
                    <a:cubicBezTo>
                      <a:pt x="892" y="483"/>
                      <a:pt x="892" y="452"/>
                      <a:pt x="892" y="433"/>
                    </a:cubicBezTo>
                    <a:cubicBezTo>
                      <a:pt x="893" y="451"/>
                      <a:pt x="891" y="481"/>
                      <a:pt x="890" y="510"/>
                    </a:cubicBezTo>
                    <a:cubicBezTo>
                      <a:pt x="890" y="516"/>
                      <a:pt x="890" y="522"/>
                      <a:pt x="890" y="528"/>
                    </a:cubicBezTo>
                    <a:cubicBezTo>
                      <a:pt x="890" y="535"/>
                      <a:pt x="889" y="543"/>
                      <a:pt x="881" y="544"/>
                    </a:cubicBezTo>
                    <a:cubicBezTo>
                      <a:pt x="873" y="544"/>
                      <a:pt x="871" y="534"/>
                      <a:pt x="871" y="528"/>
                    </a:cubicBezTo>
                    <a:cubicBezTo>
                      <a:pt x="871" y="516"/>
                      <a:pt x="868" y="504"/>
                      <a:pt x="869" y="492"/>
                    </a:cubicBezTo>
                    <a:cubicBezTo>
                      <a:pt x="871" y="477"/>
                      <a:pt x="869" y="462"/>
                      <a:pt x="866" y="450"/>
                    </a:cubicBezTo>
                    <a:cubicBezTo>
                      <a:pt x="867" y="474"/>
                      <a:pt x="863" y="503"/>
                      <a:pt x="872" y="527"/>
                    </a:cubicBezTo>
                    <a:cubicBezTo>
                      <a:pt x="893" y="582"/>
                      <a:pt x="876" y="639"/>
                      <a:pt x="887" y="694"/>
                    </a:cubicBezTo>
                    <a:cubicBezTo>
                      <a:pt x="889" y="701"/>
                      <a:pt x="888" y="708"/>
                      <a:pt x="895" y="711"/>
                    </a:cubicBezTo>
                    <a:cubicBezTo>
                      <a:pt x="901" y="713"/>
                      <a:pt x="902" y="719"/>
                      <a:pt x="903" y="724"/>
                    </a:cubicBezTo>
                    <a:cubicBezTo>
                      <a:pt x="902" y="783"/>
                      <a:pt x="906" y="842"/>
                      <a:pt x="912" y="901"/>
                    </a:cubicBezTo>
                    <a:cubicBezTo>
                      <a:pt x="912" y="904"/>
                      <a:pt x="912" y="907"/>
                      <a:pt x="912" y="911"/>
                    </a:cubicBezTo>
                    <a:cubicBezTo>
                      <a:pt x="907" y="943"/>
                      <a:pt x="906" y="974"/>
                      <a:pt x="915" y="1006"/>
                    </a:cubicBezTo>
                    <a:cubicBezTo>
                      <a:pt x="921" y="1015"/>
                      <a:pt x="918" y="1027"/>
                      <a:pt x="922" y="1037"/>
                    </a:cubicBezTo>
                    <a:cubicBezTo>
                      <a:pt x="932" y="1063"/>
                      <a:pt x="920" y="1090"/>
                      <a:pt x="926" y="1116"/>
                    </a:cubicBezTo>
                    <a:cubicBezTo>
                      <a:pt x="926" y="1158"/>
                      <a:pt x="929" y="1199"/>
                      <a:pt x="936" y="1240"/>
                    </a:cubicBezTo>
                    <a:cubicBezTo>
                      <a:pt x="939" y="1262"/>
                      <a:pt x="950" y="1282"/>
                      <a:pt x="948" y="1304"/>
                    </a:cubicBezTo>
                    <a:cubicBezTo>
                      <a:pt x="947" y="1311"/>
                      <a:pt x="948" y="1319"/>
                      <a:pt x="943" y="1325"/>
                    </a:cubicBezTo>
                    <a:cubicBezTo>
                      <a:pt x="938" y="1330"/>
                      <a:pt x="932" y="1333"/>
                      <a:pt x="926" y="1334"/>
                    </a:cubicBezTo>
                    <a:cubicBezTo>
                      <a:pt x="918" y="1335"/>
                      <a:pt x="912" y="1334"/>
                      <a:pt x="912" y="1325"/>
                    </a:cubicBezTo>
                    <a:cubicBezTo>
                      <a:pt x="913" y="1287"/>
                      <a:pt x="910" y="1249"/>
                      <a:pt x="908" y="1211"/>
                    </a:cubicBezTo>
                    <a:cubicBezTo>
                      <a:pt x="909" y="1243"/>
                      <a:pt x="913" y="1275"/>
                      <a:pt x="912" y="1308"/>
                    </a:cubicBezTo>
                    <a:cubicBezTo>
                      <a:pt x="912" y="1340"/>
                      <a:pt x="907" y="1345"/>
                      <a:pt x="872" y="1347"/>
                    </a:cubicBezTo>
                    <a:cubicBezTo>
                      <a:pt x="856" y="1335"/>
                      <a:pt x="869" y="1323"/>
                      <a:pt x="869" y="1310"/>
                    </a:cubicBezTo>
                    <a:cubicBezTo>
                      <a:pt x="865" y="1322"/>
                      <a:pt x="865" y="1334"/>
                      <a:pt x="864" y="1346"/>
                    </a:cubicBezTo>
                    <a:cubicBezTo>
                      <a:pt x="837" y="1362"/>
                      <a:pt x="808" y="1364"/>
                      <a:pt x="777" y="1361"/>
                    </a:cubicBezTo>
                    <a:cubicBezTo>
                      <a:pt x="772" y="1354"/>
                      <a:pt x="773" y="1346"/>
                      <a:pt x="775" y="1338"/>
                    </a:cubicBezTo>
                    <a:cubicBezTo>
                      <a:pt x="785" y="1290"/>
                      <a:pt x="790" y="1241"/>
                      <a:pt x="788" y="1192"/>
                    </a:cubicBezTo>
                    <a:cubicBezTo>
                      <a:pt x="788" y="1178"/>
                      <a:pt x="790" y="1164"/>
                      <a:pt x="792" y="1150"/>
                    </a:cubicBezTo>
                    <a:cubicBezTo>
                      <a:pt x="800" y="1114"/>
                      <a:pt x="791" y="1077"/>
                      <a:pt x="794" y="1038"/>
                    </a:cubicBezTo>
                    <a:cubicBezTo>
                      <a:pt x="794" y="1086"/>
                      <a:pt x="779" y="1130"/>
                      <a:pt x="777" y="1176"/>
                    </a:cubicBezTo>
                    <a:cubicBezTo>
                      <a:pt x="770" y="1189"/>
                      <a:pt x="768" y="1203"/>
                      <a:pt x="767" y="1218"/>
                    </a:cubicBezTo>
                    <a:cubicBezTo>
                      <a:pt x="764" y="1258"/>
                      <a:pt x="764" y="1298"/>
                      <a:pt x="744" y="1335"/>
                    </a:cubicBezTo>
                    <a:cubicBezTo>
                      <a:pt x="739" y="1344"/>
                      <a:pt x="741" y="1355"/>
                      <a:pt x="736" y="1364"/>
                    </a:cubicBezTo>
                    <a:cubicBezTo>
                      <a:pt x="729" y="1373"/>
                      <a:pt x="718" y="1373"/>
                      <a:pt x="708" y="1373"/>
                    </a:cubicBezTo>
                    <a:cubicBezTo>
                      <a:pt x="695" y="1373"/>
                      <a:pt x="693" y="1367"/>
                      <a:pt x="693" y="1354"/>
                    </a:cubicBezTo>
                    <a:cubicBezTo>
                      <a:pt x="695" y="1320"/>
                      <a:pt x="695" y="1285"/>
                      <a:pt x="704" y="1252"/>
                    </a:cubicBezTo>
                    <a:cubicBezTo>
                      <a:pt x="707" y="1243"/>
                      <a:pt x="701" y="1249"/>
                      <a:pt x="699" y="1248"/>
                    </a:cubicBezTo>
                    <a:cubicBezTo>
                      <a:pt x="693" y="1244"/>
                      <a:pt x="694" y="1238"/>
                      <a:pt x="694" y="1231"/>
                    </a:cubicBezTo>
                    <a:cubicBezTo>
                      <a:pt x="694" y="1220"/>
                      <a:pt x="697" y="1209"/>
                      <a:pt x="696" y="1198"/>
                    </a:cubicBezTo>
                    <a:cubicBezTo>
                      <a:pt x="695" y="1196"/>
                      <a:pt x="692" y="1199"/>
                      <a:pt x="695" y="1198"/>
                    </a:cubicBezTo>
                    <a:cubicBezTo>
                      <a:pt x="696" y="1198"/>
                      <a:pt x="696" y="1198"/>
                      <a:pt x="696" y="1200"/>
                    </a:cubicBezTo>
                    <a:cubicBezTo>
                      <a:pt x="696" y="1207"/>
                      <a:pt x="695" y="1214"/>
                      <a:pt x="694" y="1221"/>
                    </a:cubicBezTo>
                    <a:cubicBezTo>
                      <a:pt x="685" y="1261"/>
                      <a:pt x="698" y="1301"/>
                      <a:pt x="694" y="1341"/>
                    </a:cubicBezTo>
                    <a:cubicBezTo>
                      <a:pt x="692" y="1368"/>
                      <a:pt x="694" y="1369"/>
                      <a:pt x="667" y="1376"/>
                    </a:cubicBezTo>
                    <a:cubicBezTo>
                      <a:pt x="657" y="1378"/>
                      <a:pt x="648" y="1379"/>
                      <a:pt x="638" y="1374"/>
                    </a:cubicBezTo>
                    <a:cubicBezTo>
                      <a:pt x="631" y="1370"/>
                      <a:pt x="631" y="1363"/>
                      <a:pt x="633" y="1357"/>
                    </a:cubicBezTo>
                    <a:cubicBezTo>
                      <a:pt x="643" y="1325"/>
                      <a:pt x="641" y="1293"/>
                      <a:pt x="642" y="1260"/>
                    </a:cubicBezTo>
                    <a:cubicBezTo>
                      <a:pt x="643" y="1238"/>
                      <a:pt x="648" y="1216"/>
                      <a:pt x="655" y="1194"/>
                    </a:cubicBezTo>
                    <a:cubicBezTo>
                      <a:pt x="664" y="1165"/>
                      <a:pt x="668" y="1135"/>
                      <a:pt x="662" y="1105"/>
                    </a:cubicBezTo>
                    <a:cubicBezTo>
                      <a:pt x="672" y="1060"/>
                      <a:pt x="683" y="1015"/>
                      <a:pt x="683" y="975"/>
                    </a:cubicBezTo>
                    <a:cubicBezTo>
                      <a:pt x="681" y="983"/>
                      <a:pt x="680" y="997"/>
                      <a:pt x="680" y="1012"/>
                    </a:cubicBezTo>
                    <a:cubicBezTo>
                      <a:pt x="678" y="1046"/>
                      <a:pt x="664" y="1078"/>
                      <a:pt x="661" y="1113"/>
                    </a:cubicBezTo>
                    <a:cubicBezTo>
                      <a:pt x="672" y="1167"/>
                      <a:pt x="640" y="1216"/>
                      <a:pt x="642" y="1269"/>
                    </a:cubicBezTo>
                    <a:cubicBezTo>
                      <a:pt x="642" y="1299"/>
                      <a:pt x="640" y="1329"/>
                      <a:pt x="633" y="1358"/>
                    </a:cubicBezTo>
                    <a:cubicBezTo>
                      <a:pt x="630" y="1368"/>
                      <a:pt x="626" y="1373"/>
                      <a:pt x="616" y="1373"/>
                    </a:cubicBezTo>
                    <a:cubicBezTo>
                      <a:pt x="614" y="1373"/>
                      <a:pt x="612" y="1373"/>
                      <a:pt x="610" y="1373"/>
                    </a:cubicBezTo>
                    <a:cubicBezTo>
                      <a:pt x="598" y="1369"/>
                      <a:pt x="598" y="1361"/>
                      <a:pt x="600" y="1351"/>
                    </a:cubicBezTo>
                    <a:cubicBezTo>
                      <a:pt x="616" y="1282"/>
                      <a:pt x="623" y="1212"/>
                      <a:pt x="632" y="1143"/>
                    </a:cubicBezTo>
                    <a:cubicBezTo>
                      <a:pt x="633" y="1136"/>
                      <a:pt x="636" y="1130"/>
                      <a:pt x="628" y="1126"/>
                    </a:cubicBezTo>
                    <a:cubicBezTo>
                      <a:pt x="627" y="1108"/>
                      <a:pt x="634" y="1092"/>
                      <a:pt x="639" y="1076"/>
                    </a:cubicBezTo>
                    <a:cubicBezTo>
                      <a:pt x="646" y="1084"/>
                      <a:pt x="643" y="1093"/>
                      <a:pt x="644" y="1102"/>
                    </a:cubicBezTo>
                    <a:cubicBezTo>
                      <a:pt x="644" y="1104"/>
                      <a:pt x="648" y="1101"/>
                      <a:pt x="645" y="1102"/>
                    </a:cubicBezTo>
                    <a:cubicBezTo>
                      <a:pt x="644" y="1102"/>
                      <a:pt x="644" y="1102"/>
                      <a:pt x="644" y="1101"/>
                    </a:cubicBezTo>
                    <a:cubicBezTo>
                      <a:pt x="641" y="1067"/>
                      <a:pt x="647" y="1034"/>
                      <a:pt x="654" y="1001"/>
                    </a:cubicBezTo>
                    <a:cubicBezTo>
                      <a:pt x="656" y="972"/>
                      <a:pt x="665" y="944"/>
                      <a:pt x="670" y="915"/>
                    </a:cubicBezTo>
                    <a:cubicBezTo>
                      <a:pt x="673" y="900"/>
                      <a:pt x="679" y="885"/>
                      <a:pt x="680" y="870"/>
                    </a:cubicBezTo>
                    <a:cubicBezTo>
                      <a:pt x="675" y="846"/>
                      <a:pt x="677" y="823"/>
                      <a:pt x="686" y="801"/>
                    </a:cubicBezTo>
                    <a:cubicBezTo>
                      <a:pt x="697" y="771"/>
                      <a:pt x="702" y="740"/>
                      <a:pt x="710" y="709"/>
                    </a:cubicBezTo>
                    <a:cubicBezTo>
                      <a:pt x="723" y="655"/>
                      <a:pt x="728" y="600"/>
                      <a:pt x="724" y="544"/>
                    </a:cubicBezTo>
                    <a:cubicBezTo>
                      <a:pt x="724" y="538"/>
                      <a:pt x="727" y="534"/>
                      <a:pt x="725" y="528"/>
                    </a:cubicBezTo>
                    <a:cubicBezTo>
                      <a:pt x="725" y="526"/>
                      <a:pt x="721" y="529"/>
                      <a:pt x="724" y="528"/>
                    </a:cubicBezTo>
                    <a:cubicBezTo>
                      <a:pt x="725" y="528"/>
                      <a:pt x="725" y="528"/>
                      <a:pt x="725" y="529"/>
                    </a:cubicBezTo>
                    <a:cubicBezTo>
                      <a:pt x="727" y="567"/>
                      <a:pt x="725" y="605"/>
                      <a:pt x="722" y="642"/>
                    </a:cubicBezTo>
                    <a:cubicBezTo>
                      <a:pt x="718" y="688"/>
                      <a:pt x="706" y="732"/>
                      <a:pt x="693" y="776"/>
                    </a:cubicBezTo>
                    <a:cubicBezTo>
                      <a:pt x="684" y="807"/>
                      <a:pt x="673" y="838"/>
                      <a:pt x="680" y="871"/>
                    </a:cubicBezTo>
                    <a:cubicBezTo>
                      <a:pt x="674" y="906"/>
                      <a:pt x="664" y="941"/>
                      <a:pt x="657" y="976"/>
                    </a:cubicBezTo>
                    <a:cubicBezTo>
                      <a:pt x="655" y="986"/>
                      <a:pt x="654" y="996"/>
                      <a:pt x="654" y="1006"/>
                    </a:cubicBezTo>
                    <a:cubicBezTo>
                      <a:pt x="648" y="1042"/>
                      <a:pt x="636" y="1076"/>
                      <a:pt x="629" y="1111"/>
                    </a:cubicBezTo>
                    <a:cubicBezTo>
                      <a:pt x="628" y="1114"/>
                      <a:pt x="627" y="1117"/>
                      <a:pt x="626" y="1119"/>
                    </a:cubicBezTo>
                    <a:cubicBezTo>
                      <a:pt x="624" y="1126"/>
                      <a:pt x="628" y="1129"/>
                      <a:pt x="633" y="1132"/>
                    </a:cubicBezTo>
                    <a:cubicBezTo>
                      <a:pt x="624" y="1211"/>
                      <a:pt x="615" y="1291"/>
                      <a:pt x="595" y="1369"/>
                    </a:cubicBezTo>
                    <a:cubicBezTo>
                      <a:pt x="576" y="1377"/>
                      <a:pt x="556" y="1376"/>
                      <a:pt x="537" y="1369"/>
                    </a:cubicBezTo>
                    <a:cubicBezTo>
                      <a:pt x="535" y="1367"/>
                      <a:pt x="533" y="1366"/>
                      <a:pt x="532" y="1364"/>
                    </a:cubicBezTo>
                    <a:cubicBezTo>
                      <a:pt x="531" y="1338"/>
                      <a:pt x="542" y="1315"/>
                      <a:pt x="550" y="1287"/>
                    </a:cubicBezTo>
                    <a:cubicBezTo>
                      <a:pt x="558" y="1299"/>
                      <a:pt x="555" y="1307"/>
                      <a:pt x="555" y="1314"/>
                    </a:cubicBezTo>
                    <a:cubicBezTo>
                      <a:pt x="561" y="1263"/>
                      <a:pt x="558" y="1212"/>
                      <a:pt x="570" y="1162"/>
                    </a:cubicBezTo>
                    <a:cubicBezTo>
                      <a:pt x="566" y="1177"/>
                      <a:pt x="563" y="1192"/>
                      <a:pt x="561" y="1207"/>
                    </a:cubicBezTo>
                    <a:cubicBezTo>
                      <a:pt x="559" y="1210"/>
                      <a:pt x="557" y="1212"/>
                      <a:pt x="554" y="1213"/>
                    </a:cubicBezTo>
                    <a:cubicBezTo>
                      <a:pt x="546" y="1212"/>
                      <a:pt x="543" y="1208"/>
                      <a:pt x="544" y="1200"/>
                    </a:cubicBezTo>
                    <a:cubicBezTo>
                      <a:pt x="552" y="1171"/>
                      <a:pt x="560" y="1141"/>
                      <a:pt x="560" y="1112"/>
                    </a:cubicBezTo>
                    <a:cubicBezTo>
                      <a:pt x="559" y="1069"/>
                      <a:pt x="573" y="1030"/>
                      <a:pt x="579" y="989"/>
                    </a:cubicBezTo>
                    <a:cubicBezTo>
                      <a:pt x="583" y="963"/>
                      <a:pt x="587" y="936"/>
                      <a:pt x="595" y="911"/>
                    </a:cubicBezTo>
                    <a:cubicBezTo>
                      <a:pt x="608" y="871"/>
                      <a:pt x="609" y="827"/>
                      <a:pt x="626" y="788"/>
                    </a:cubicBezTo>
                    <a:cubicBezTo>
                      <a:pt x="634" y="771"/>
                      <a:pt x="635" y="751"/>
                      <a:pt x="640" y="737"/>
                    </a:cubicBezTo>
                    <a:cubicBezTo>
                      <a:pt x="637" y="770"/>
                      <a:pt x="615" y="801"/>
                      <a:pt x="610" y="837"/>
                    </a:cubicBezTo>
                    <a:cubicBezTo>
                      <a:pt x="601" y="899"/>
                      <a:pt x="584" y="959"/>
                      <a:pt x="573" y="1020"/>
                    </a:cubicBezTo>
                    <a:cubicBezTo>
                      <a:pt x="568" y="1043"/>
                      <a:pt x="563" y="1067"/>
                      <a:pt x="558" y="1090"/>
                    </a:cubicBezTo>
                    <a:cubicBezTo>
                      <a:pt x="555" y="1110"/>
                      <a:pt x="559" y="1130"/>
                      <a:pt x="555" y="1151"/>
                    </a:cubicBezTo>
                    <a:cubicBezTo>
                      <a:pt x="552" y="1165"/>
                      <a:pt x="547" y="1179"/>
                      <a:pt x="548" y="1194"/>
                    </a:cubicBezTo>
                    <a:cubicBezTo>
                      <a:pt x="547" y="1195"/>
                      <a:pt x="545" y="1197"/>
                      <a:pt x="544" y="1197"/>
                    </a:cubicBezTo>
                    <a:cubicBezTo>
                      <a:pt x="535" y="1193"/>
                      <a:pt x="541" y="1180"/>
                      <a:pt x="531" y="1176"/>
                    </a:cubicBezTo>
                    <a:cubicBezTo>
                      <a:pt x="529" y="1174"/>
                      <a:pt x="528" y="1172"/>
                      <a:pt x="529" y="1169"/>
                    </a:cubicBezTo>
                    <a:cubicBezTo>
                      <a:pt x="529" y="1156"/>
                      <a:pt x="535" y="1143"/>
                      <a:pt x="534" y="1130"/>
                    </a:cubicBezTo>
                    <a:cubicBezTo>
                      <a:pt x="540" y="1087"/>
                      <a:pt x="547" y="1043"/>
                      <a:pt x="555" y="1012"/>
                    </a:cubicBezTo>
                    <a:cubicBezTo>
                      <a:pt x="550" y="1040"/>
                      <a:pt x="539" y="1080"/>
                      <a:pt x="536" y="1120"/>
                    </a:cubicBezTo>
                    <a:cubicBezTo>
                      <a:pt x="532" y="1167"/>
                      <a:pt x="513" y="1211"/>
                      <a:pt x="509" y="1258"/>
                    </a:cubicBezTo>
                    <a:cubicBezTo>
                      <a:pt x="507" y="1291"/>
                      <a:pt x="506" y="1324"/>
                      <a:pt x="493" y="1355"/>
                    </a:cubicBezTo>
                    <a:cubicBezTo>
                      <a:pt x="481" y="1363"/>
                      <a:pt x="470" y="1362"/>
                      <a:pt x="460" y="1351"/>
                    </a:cubicBezTo>
                    <a:cubicBezTo>
                      <a:pt x="462" y="1332"/>
                      <a:pt x="464" y="1313"/>
                      <a:pt x="474" y="1296"/>
                    </a:cubicBezTo>
                    <a:cubicBezTo>
                      <a:pt x="481" y="1286"/>
                      <a:pt x="477" y="1273"/>
                      <a:pt x="479" y="1261"/>
                    </a:cubicBezTo>
                    <a:cubicBezTo>
                      <a:pt x="488" y="1215"/>
                      <a:pt x="501" y="1171"/>
                      <a:pt x="506" y="1125"/>
                    </a:cubicBezTo>
                    <a:cubicBezTo>
                      <a:pt x="509" y="1087"/>
                      <a:pt x="527" y="1054"/>
                      <a:pt x="532" y="1016"/>
                    </a:cubicBezTo>
                    <a:cubicBezTo>
                      <a:pt x="535" y="991"/>
                      <a:pt x="541" y="965"/>
                      <a:pt x="546" y="940"/>
                    </a:cubicBezTo>
                    <a:cubicBezTo>
                      <a:pt x="536" y="995"/>
                      <a:pt x="526" y="1051"/>
                      <a:pt x="509" y="1105"/>
                    </a:cubicBezTo>
                    <a:cubicBezTo>
                      <a:pt x="504" y="1150"/>
                      <a:pt x="493" y="1195"/>
                      <a:pt x="484" y="1239"/>
                    </a:cubicBezTo>
                    <a:cubicBezTo>
                      <a:pt x="476" y="1278"/>
                      <a:pt x="468" y="1316"/>
                      <a:pt x="455" y="1353"/>
                    </a:cubicBezTo>
                    <a:cubicBezTo>
                      <a:pt x="448" y="1356"/>
                      <a:pt x="442" y="1354"/>
                      <a:pt x="437" y="1348"/>
                    </a:cubicBezTo>
                    <a:cubicBezTo>
                      <a:pt x="431" y="1334"/>
                      <a:pt x="439" y="1321"/>
                      <a:pt x="443" y="1308"/>
                    </a:cubicBezTo>
                    <a:cubicBezTo>
                      <a:pt x="450" y="1288"/>
                      <a:pt x="456" y="1268"/>
                      <a:pt x="456" y="1247"/>
                    </a:cubicBezTo>
                    <a:cubicBezTo>
                      <a:pt x="457" y="1201"/>
                      <a:pt x="477" y="1160"/>
                      <a:pt x="484" y="1116"/>
                    </a:cubicBezTo>
                    <a:cubicBezTo>
                      <a:pt x="486" y="1097"/>
                      <a:pt x="493" y="1080"/>
                      <a:pt x="490" y="1061"/>
                    </a:cubicBezTo>
                    <a:cubicBezTo>
                      <a:pt x="502" y="1022"/>
                      <a:pt x="512" y="983"/>
                      <a:pt x="523" y="944"/>
                    </a:cubicBezTo>
                    <a:cubicBezTo>
                      <a:pt x="526" y="933"/>
                      <a:pt x="530" y="921"/>
                      <a:pt x="525" y="913"/>
                    </a:cubicBezTo>
                    <a:cubicBezTo>
                      <a:pt x="504" y="879"/>
                      <a:pt x="534" y="854"/>
                      <a:pt x="536" y="829"/>
                    </a:cubicBezTo>
                    <a:cubicBezTo>
                      <a:pt x="531" y="845"/>
                      <a:pt x="521" y="865"/>
                      <a:pt x="518" y="888"/>
                    </a:cubicBezTo>
                    <a:cubicBezTo>
                      <a:pt x="517" y="892"/>
                      <a:pt x="514" y="898"/>
                      <a:pt x="517" y="901"/>
                    </a:cubicBezTo>
                    <a:cubicBezTo>
                      <a:pt x="538" y="928"/>
                      <a:pt x="519" y="954"/>
                      <a:pt x="513" y="979"/>
                    </a:cubicBezTo>
                    <a:cubicBezTo>
                      <a:pt x="506" y="1008"/>
                      <a:pt x="498" y="1036"/>
                      <a:pt x="490" y="1065"/>
                    </a:cubicBezTo>
                    <a:cubicBezTo>
                      <a:pt x="488" y="1098"/>
                      <a:pt x="483" y="1130"/>
                      <a:pt x="472" y="1160"/>
                    </a:cubicBezTo>
                    <a:cubicBezTo>
                      <a:pt x="460" y="1193"/>
                      <a:pt x="459" y="1228"/>
                      <a:pt x="454" y="1262"/>
                    </a:cubicBezTo>
                    <a:cubicBezTo>
                      <a:pt x="450" y="1290"/>
                      <a:pt x="441" y="1317"/>
                      <a:pt x="431" y="1344"/>
                    </a:cubicBezTo>
                    <a:cubicBezTo>
                      <a:pt x="422" y="1350"/>
                      <a:pt x="414" y="1347"/>
                      <a:pt x="406" y="1342"/>
                    </a:cubicBezTo>
                    <a:cubicBezTo>
                      <a:pt x="407" y="1317"/>
                      <a:pt x="415" y="1295"/>
                      <a:pt x="425" y="1273"/>
                    </a:cubicBezTo>
                    <a:cubicBezTo>
                      <a:pt x="435" y="1259"/>
                      <a:pt x="431" y="1242"/>
                      <a:pt x="433" y="1227"/>
                    </a:cubicBezTo>
                    <a:cubicBezTo>
                      <a:pt x="440" y="1186"/>
                      <a:pt x="449" y="1146"/>
                      <a:pt x="465" y="1107"/>
                    </a:cubicBezTo>
                    <a:cubicBezTo>
                      <a:pt x="469" y="1098"/>
                      <a:pt x="462" y="1087"/>
                      <a:pt x="468" y="1079"/>
                    </a:cubicBezTo>
                    <a:cubicBezTo>
                      <a:pt x="453" y="1142"/>
                      <a:pt x="432" y="1204"/>
                      <a:pt x="428" y="1270"/>
                    </a:cubicBezTo>
                    <a:cubicBezTo>
                      <a:pt x="416" y="1283"/>
                      <a:pt x="414" y="1301"/>
                      <a:pt x="410" y="1317"/>
                    </a:cubicBezTo>
                    <a:cubicBezTo>
                      <a:pt x="407" y="1326"/>
                      <a:pt x="408" y="1338"/>
                      <a:pt x="394" y="1339"/>
                    </a:cubicBezTo>
                    <a:cubicBezTo>
                      <a:pt x="392" y="1339"/>
                      <a:pt x="390" y="1338"/>
                      <a:pt x="389" y="1337"/>
                    </a:cubicBezTo>
                    <a:cubicBezTo>
                      <a:pt x="386" y="1336"/>
                      <a:pt x="384" y="1333"/>
                      <a:pt x="383" y="1330"/>
                    </a:cubicBezTo>
                    <a:cubicBezTo>
                      <a:pt x="382" y="1318"/>
                      <a:pt x="390" y="1308"/>
                      <a:pt x="393" y="1296"/>
                    </a:cubicBezTo>
                    <a:cubicBezTo>
                      <a:pt x="399" y="1271"/>
                      <a:pt x="396" y="1246"/>
                      <a:pt x="399" y="1224"/>
                    </a:cubicBezTo>
                    <a:cubicBezTo>
                      <a:pt x="399" y="1248"/>
                      <a:pt x="391" y="1274"/>
                      <a:pt x="390" y="1301"/>
                    </a:cubicBezTo>
                    <a:cubicBezTo>
                      <a:pt x="390" y="1313"/>
                      <a:pt x="386" y="1328"/>
                      <a:pt x="369" y="1332"/>
                    </a:cubicBezTo>
                    <a:cubicBezTo>
                      <a:pt x="364" y="1332"/>
                      <a:pt x="360" y="1329"/>
                      <a:pt x="357" y="1325"/>
                    </a:cubicBezTo>
                    <a:cubicBezTo>
                      <a:pt x="360" y="1302"/>
                      <a:pt x="370" y="1281"/>
                      <a:pt x="375" y="1262"/>
                    </a:cubicBezTo>
                    <a:cubicBezTo>
                      <a:pt x="365" y="1280"/>
                      <a:pt x="367" y="1306"/>
                      <a:pt x="350" y="1323"/>
                    </a:cubicBezTo>
                    <a:cubicBezTo>
                      <a:pt x="348" y="1324"/>
                      <a:pt x="346" y="1324"/>
                      <a:pt x="344" y="1324"/>
                    </a:cubicBezTo>
                    <a:cubicBezTo>
                      <a:pt x="335" y="1324"/>
                      <a:pt x="328" y="1319"/>
                      <a:pt x="320" y="1315"/>
                    </a:cubicBezTo>
                    <a:cubicBezTo>
                      <a:pt x="318" y="1314"/>
                      <a:pt x="317" y="1313"/>
                      <a:pt x="316" y="1311"/>
                    </a:cubicBezTo>
                    <a:cubicBezTo>
                      <a:pt x="316" y="1309"/>
                      <a:pt x="315" y="1307"/>
                      <a:pt x="316" y="1305"/>
                    </a:cubicBezTo>
                    <a:cubicBezTo>
                      <a:pt x="315" y="1296"/>
                      <a:pt x="320" y="1288"/>
                      <a:pt x="324" y="1279"/>
                    </a:cubicBezTo>
                    <a:cubicBezTo>
                      <a:pt x="335" y="1257"/>
                      <a:pt x="348" y="1235"/>
                      <a:pt x="349" y="1208"/>
                    </a:cubicBezTo>
                    <a:cubicBezTo>
                      <a:pt x="351" y="1184"/>
                      <a:pt x="365" y="1162"/>
                      <a:pt x="375" y="1140"/>
                    </a:cubicBezTo>
                    <a:cubicBezTo>
                      <a:pt x="365" y="1159"/>
                      <a:pt x="353" y="1180"/>
                      <a:pt x="351" y="1200"/>
                    </a:cubicBezTo>
                    <a:cubicBezTo>
                      <a:pt x="346" y="1239"/>
                      <a:pt x="326" y="1271"/>
                      <a:pt x="312" y="1305"/>
                    </a:cubicBezTo>
                    <a:cubicBezTo>
                      <a:pt x="307" y="1307"/>
                      <a:pt x="302" y="1305"/>
                      <a:pt x="298" y="1304"/>
                    </a:cubicBezTo>
                    <a:cubicBezTo>
                      <a:pt x="293" y="1302"/>
                      <a:pt x="289" y="1301"/>
                      <a:pt x="285" y="1297"/>
                    </a:cubicBezTo>
                    <a:cubicBezTo>
                      <a:pt x="284" y="1295"/>
                      <a:pt x="284" y="1293"/>
                      <a:pt x="284" y="1291"/>
                    </a:cubicBezTo>
                    <a:cubicBezTo>
                      <a:pt x="310" y="1240"/>
                      <a:pt x="325" y="1183"/>
                      <a:pt x="351" y="1131"/>
                    </a:cubicBezTo>
                    <a:cubicBezTo>
                      <a:pt x="364" y="1104"/>
                      <a:pt x="371" y="1075"/>
                      <a:pt x="380" y="1056"/>
                    </a:cubicBezTo>
                    <a:cubicBezTo>
                      <a:pt x="375" y="1068"/>
                      <a:pt x="369" y="1088"/>
                      <a:pt x="362" y="1107"/>
                    </a:cubicBezTo>
                    <a:cubicBezTo>
                      <a:pt x="360" y="1114"/>
                      <a:pt x="359" y="1124"/>
                      <a:pt x="347" y="1121"/>
                    </a:cubicBezTo>
                    <a:cubicBezTo>
                      <a:pt x="343" y="1117"/>
                      <a:pt x="345" y="1114"/>
                      <a:pt x="346" y="1110"/>
                    </a:cubicBezTo>
                    <a:cubicBezTo>
                      <a:pt x="358" y="1069"/>
                      <a:pt x="369" y="1028"/>
                      <a:pt x="387" y="988"/>
                    </a:cubicBezTo>
                    <a:cubicBezTo>
                      <a:pt x="369" y="1027"/>
                      <a:pt x="358" y="1068"/>
                      <a:pt x="346" y="1109"/>
                    </a:cubicBezTo>
                    <a:cubicBezTo>
                      <a:pt x="344" y="1115"/>
                      <a:pt x="343" y="1119"/>
                      <a:pt x="348" y="1123"/>
                    </a:cubicBezTo>
                    <a:cubicBezTo>
                      <a:pt x="350" y="1127"/>
                      <a:pt x="350" y="1132"/>
                      <a:pt x="348" y="1136"/>
                    </a:cubicBezTo>
                    <a:cubicBezTo>
                      <a:pt x="327" y="1176"/>
                      <a:pt x="319" y="1222"/>
                      <a:pt x="297" y="1261"/>
                    </a:cubicBezTo>
                    <a:cubicBezTo>
                      <a:pt x="291" y="1272"/>
                      <a:pt x="291" y="1288"/>
                      <a:pt x="274" y="1291"/>
                    </a:cubicBezTo>
                    <a:cubicBezTo>
                      <a:pt x="259" y="1288"/>
                      <a:pt x="242" y="1292"/>
                      <a:pt x="230" y="1278"/>
                    </a:cubicBezTo>
                    <a:cubicBezTo>
                      <a:pt x="229" y="1277"/>
                      <a:pt x="229" y="1275"/>
                      <a:pt x="230" y="1273"/>
                    </a:cubicBezTo>
                    <a:cubicBezTo>
                      <a:pt x="243" y="1241"/>
                      <a:pt x="260" y="1210"/>
                      <a:pt x="269" y="1177"/>
                    </a:cubicBezTo>
                    <a:cubicBezTo>
                      <a:pt x="279" y="1156"/>
                      <a:pt x="290" y="1136"/>
                      <a:pt x="294" y="1113"/>
                    </a:cubicBezTo>
                    <a:cubicBezTo>
                      <a:pt x="295" y="1106"/>
                      <a:pt x="299" y="1100"/>
                      <a:pt x="293" y="1094"/>
                    </a:cubicBezTo>
                    <a:cubicBezTo>
                      <a:pt x="311" y="1057"/>
                      <a:pt x="316" y="1017"/>
                      <a:pt x="329" y="978"/>
                    </a:cubicBezTo>
                    <a:cubicBezTo>
                      <a:pt x="338" y="953"/>
                      <a:pt x="339" y="925"/>
                      <a:pt x="343" y="898"/>
                    </a:cubicBezTo>
                    <a:cubicBezTo>
                      <a:pt x="347" y="868"/>
                      <a:pt x="361" y="840"/>
                      <a:pt x="365" y="814"/>
                    </a:cubicBezTo>
                    <a:cubicBezTo>
                      <a:pt x="356" y="849"/>
                      <a:pt x="343" y="887"/>
                      <a:pt x="337" y="927"/>
                    </a:cubicBezTo>
                    <a:cubicBezTo>
                      <a:pt x="332" y="960"/>
                      <a:pt x="325" y="993"/>
                      <a:pt x="315" y="1025"/>
                    </a:cubicBezTo>
                    <a:cubicBezTo>
                      <a:pt x="308" y="1047"/>
                      <a:pt x="304" y="1069"/>
                      <a:pt x="293" y="1089"/>
                    </a:cubicBezTo>
                    <a:cubicBezTo>
                      <a:pt x="291" y="1093"/>
                      <a:pt x="291" y="1095"/>
                      <a:pt x="295" y="1097"/>
                    </a:cubicBezTo>
                    <a:cubicBezTo>
                      <a:pt x="296" y="1126"/>
                      <a:pt x="280" y="1149"/>
                      <a:pt x="271" y="1175"/>
                    </a:cubicBezTo>
                    <a:cubicBezTo>
                      <a:pt x="259" y="1208"/>
                      <a:pt x="244" y="1239"/>
                      <a:pt x="230" y="1272"/>
                    </a:cubicBezTo>
                    <a:cubicBezTo>
                      <a:pt x="221" y="1278"/>
                      <a:pt x="214" y="1271"/>
                      <a:pt x="207" y="1268"/>
                    </a:cubicBezTo>
                    <a:cubicBezTo>
                      <a:pt x="195" y="1261"/>
                      <a:pt x="182" y="1256"/>
                      <a:pt x="172" y="1245"/>
                    </a:cubicBezTo>
                    <a:cubicBezTo>
                      <a:pt x="170" y="1238"/>
                      <a:pt x="171" y="1229"/>
                      <a:pt x="179" y="1230"/>
                    </a:cubicBezTo>
                    <a:cubicBezTo>
                      <a:pt x="192" y="1233"/>
                      <a:pt x="193" y="1224"/>
                      <a:pt x="196" y="1217"/>
                    </a:cubicBezTo>
                    <a:cubicBezTo>
                      <a:pt x="214" y="1182"/>
                      <a:pt x="219" y="1142"/>
                      <a:pt x="238" y="1107"/>
                    </a:cubicBezTo>
                    <a:cubicBezTo>
                      <a:pt x="242" y="1100"/>
                      <a:pt x="244" y="1091"/>
                      <a:pt x="251" y="1086"/>
                    </a:cubicBezTo>
                    <a:cubicBezTo>
                      <a:pt x="252" y="1084"/>
                      <a:pt x="254" y="1083"/>
                      <a:pt x="255" y="1083"/>
                    </a:cubicBezTo>
                    <a:cubicBezTo>
                      <a:pt x="273" y="1065"/>
                      <a:pt x="279" y="1041"/>
                      <a:pt x="287" y="1019"/>
                    </a:cubicBezTo>
                    <a:cubicBezTo>
                      <a:pt x="296" y="996"/>
                      <a:pt x="311" y="974"/>
                      <a:pt x="315" y="950"/>
                    </a:cubicBezTo>
                    <a:cubicBezTo>
                      <a:pt x="309" y="960"/>
                      <a:pt x="309" y="975"/>
                      <a:pt x="299" y="985"/>
                    </a:cubicBezTo>
                    <a:cubicBezTo>
                      <a:pt x="293" y="987"/>
                      <a:pt x="287" y="988"/>
                      <a:pt x="281" y="983"/>
                    </a:cubicBezTo>
                    <a:cubicBezTo>
                      <a:pt x="277" y="978"/>
                      <a:pt x="281" y="973"/>
                      <a:pt x="280" y="970"/>
                    </a:cubicBezTo>
                    <a:cubicBezTo>
                      <a:pt x="281" y="966"/>
                      <a:pt x="278" y="968"/>
                      <a:pt x="278" y="968"/>
                    </a:cubicBezTo>
                    <a:cubicBezTo>
                      <a:pt x="281" y="977"/>
                      <a:pt x="278" y="983"/>
                      <a:pt x="271" y="988"/>
                    </a:cubicBezTo>
                    <a:cubicBezTo>
                      <a:pt x="262" y="991"/>
                      <a:pt x="261" y="1000"/>
                      <a:pt x="259" y="1007"/>
                    </a:cubicBezTo>
                    <a:cubicBezTo>
                      <a:pt x="240" y="1071"/>
                      <a:pt x="209" y="1131"/>
                      <a:pt x="186" y="1194"/>
                    </a:cubicBezTo>
                    <a:cubicBezTo>
                      <a:pt x="183" y="1203"/>
                      <a:pt x="181" y="1213"/>
                      <a:pt x="171" y="1218"/>
                    </a:cubicBezTo>
                    <a:cubicBezTo>
                      <a:pt x="164" y="1218"/>
                      <a:pt x="158" y="1216"/>
                      <a:pt x="156" y="1209"/>
                    </a:cubicBezTo>
                    <a:cubicBezTo>
                      <a:pt x="169" y="1167"/>
                      <a:pt x="180" y="1124"/>
                      <a:pt x="206" y="1087"/>
                    </a:cubicBezTo>
                    <a:cubicBezTo>
                      <a:pt x="216" y="1053"/>
                      <a:pt x="234" y="1022"/>
                      <a:pt x="242" y="1001"/>
                    </a:cubicBezTo>
                    <a:cubicBezTo>
                      <a:pt x="236" y="1019"/>
                      <a:pt x="218" y="1047"/>
                      <a:pt x="210" y="1078"/>
                    </a:cubicBezTo>
                    <a:cubicBezTo>
                      <a:pt x="184" y="1115"/>
                      <a:pt x="174" y="1158"/>
                      <a:pt x="156" y="1199"/>
                    </a:cubicBezTo>
                    <a:cubicBezTo>
                      <a:pt x="149" y="1205"/>
                      <a:pt x="145" y="1217"/>
                      <a:pt x="132" y="1207"/>
                    </a:cubicBezTo>
                    <a:cubicBezTo>
                      <a:pt x="131" y="1207"/>
                      <a:pt x="130" y="1214"/>
                      <a:pt x="126" y="1214"/>
                    </a:cubicBezTo>
                    <a:cubicBezTo>
                      <a:pt x="124" y="1215"/>
                      <a:pt x="122" y="1214"/>
                      <a:pt x="120" y="1214"/>
                    </a:cubicBezTo>
                    <a:cubicBezTo>
                      <a:pt x="109" y="1209"/>
                      <a:pt x="95" y="1207"/>
                      <a:pt x="93" y="1191"/>
                    </a:cubicBezTo>
                    <a:cubicBezTo>
                      <a:pt x="102" y="1171"/>
                      <a:pt x="113" y="1151"/>
                      <a:pt x="119" y="1129"/>
                    </a:cubicBezTo>
                    <a:cubicBezTo>
                      <a:pt x="123" y="1116"/>
                      <a:pt x="134" y="1107"/>
                      <a:pt x="142" y="1097"/>
                    </a:cubicBezTo>
                    <a:cubicBezTo>
                      <a:pt x="150" y="1086"/>
                      <a:pt x="155" y="1073"/>
                      <a:pt x="161" y="1060"/>
                    </a:cubicBezTo>
                    <a:cubicBezTo>
                      <a:pt x="162" y="1056"/>
                      <a:pt x="164" y="1051"/>
                      <a:pt x="168" y="1052"/>
                    </a:cubicBezTo>
                    <a:cubicBezTo>
                      <a:pt x="175" y="1055"/>
                      <a:pt x="172" y="1062"/>
                      <a:pt x="171" y="1068"/>
                    </a:cubicBezTo>
                    <a:cubicBezTo>
                      <a:pt x="172" y="1059"/>
                      <a:pt x="175" y="1050"/>
                      <a:pt x="167" y="1041"/>
                    </a:cubicBezTo>
                    <a:cubicBezTo>
                      <a:pt x="161" y="1034"/>
                      <a:pt x="166" y="1025"/>
                      <a:pt x="168" y="1018"/>
                    </a:cubicBezTo>
                    <a:cubicBezTo>
                      <a:pt x="179" y="991"/>
                      <a:pt x="186" y="963"/>
                      <a:pt x="192" y="934"/>
                    </a:cubicBezTo>
                    <a:cubicBezTo>
                      <a:pt x="194" y="921"/>
                      <a:pt x="201" y="909"/>
                      <a:pt x="210" y="897"/>
                    </a:cubicBezTo>
                    <a:cubicBezTo>
                      <a:pt x="225" y="879"/>
                      <a:pt x="229" y="855"/>
                      <a:pt x="237" y="834"/>
                    </a:cubicBezTo>
                    <a:cubicBezTo>
                      <a:pt x="239" y="827"/>
                      <a:pt x="242" y="821"/>
                      <a:pt x="243" y="816"/>
                    </a:cubicBezTo>
                    <a:cubicBezTo>
                      <a:pt x="238" y="828"/>
                      <a:pt x="235" y="842"/>
                      <a:pt x="230" y="855"/>
                    </a:cubicBezTo>
                    <a:cubicBezTo>
                      <a:pt x="223" y="872"/>
                      <a:pt x="216" y="888"/>
                      <a:pt x="205" y="902"/>
                    </a:cubicBezTo>
                    <a:cubicBezTo>
                      <a:pt x="192" y="919"/>
                      <a:pt x="188" y="940"/>
                      <a:pt x="185" y="960"/>
                    </a:cubicBezTo>
                    <a:cubicBezTo>
                      <a:pt x="181" y="978"/>
                      <a:pt x="178" y="995"/>
                      <a:pt x="170" y="1011"/>
                    </a:cubicBezTo>
                    <a:cubicBezTo>
                      <a:pt x="164" y="1026"/>
                      <a:pt x="165" y="1041"/>
                      <a:pt x="161" y="1056"/>
                    </a:cubicBezTo>
                    <a:cubicBezTo>
                      <a:pt x="153" y="1076"/>
                      <a:pt x="145" y="1094"/>
                      <a:pt x="130" y="1110"/>
                    </a:cubicBezTo>
                    <a:cubicBezTo>
                      <a:pt x="114" y="1127"/>
                      <a:pt x="114" y="1151"/>
                      <a:pt x="103" y="1170"/>
                    </a:cubicBezTo>
                    <a:cubicBezTo>
                      <a:pt x="98" y="1177"/>
                      <a:pt x="97" y="1186"/>
                      <a:pt x="91" y="1192"/>
                    </a:cubicBezTo>
                    <a:cubicBezTo>
                      <a:pt x="83" y="1195"/>
                      <a:pt x="77" y="1191"/>
                      <a:pt x="72" y="1186"/>
                    </a:cubicBezTo>
                    <a:cubicBezTo>
                      <a:pt x="65" y="1174"/>
                      <a:pt x="73" y="1164"/>
                      <a:pt x="78" y="1155"/>
                    </a:cubicBezTo>
                    <a:cubicBezTo>
                      <a:pt x="88" y="1137"/>
                      <a:pt x="96" y="1118"/>
                      <a:pt x="103" y="1099"/>
                    </a:cubicBezTo>
                    <a:cubicBezTo>
                      <a:pt x="94" y="1127"/>
                      <a:pt x="80" y="1153"/>
                      <a:pt x="65" y="1178"/>
                    </a:cubicBezTo>
                    <a:cubicBezTo>
                      <a:pt x="59" y="1181"/>
                      <a:pt x="53" y="1179"/>
                      <a:pt x="49" y="1173"/>
                    </a:cubicBezTo>
                    <a:cubicBezTo>
                      <a:pt x="48" y="1159"/>
                      <a:pt x="58" y="1149"/>
                      <a:pt x="63" y="1137"/>
                    </a:cubicBezTo>
                    <a:cubicBezTo>
                      <a:pt x="69" y="1123"/>
                      <a:pt x="78" y="1110"/>
                      <a:pt x="82" y="1095"/>
                    </a:cubicBezTo>
                    <a:cubicBezTo>
                      <a:pt x="85" y="1094"/>
                      <a:pt x="88" y="1093"/>
                      <a:pt x="90" y="1096"/>
                    </a:cubicBezTo>
                    <a:cubicBezTo>
                      <a:pt x="91" y="1095"/>
                      <a:pt x="92" y="1103"/>
                      <a:pt x="91" y="1097"/>
                    </a:cubicBezTo>
                    <a:cubicBezTo>
                      <a:pt x="90" y="1084"/>
                      <a:pt x="98" y="1075"/>
                      <a:pt x="102" y="1066"/>
                    </a:cubicBezTo>
                    <a:cubicBezTo>
                      <a:pt x="112" y="1045"/>
                      <a:pt x="120" y="1023"/>
                      <a:pt x="131" y="1003"/>
                    </a:cubicBezTo>
                    <a:cubicBezTo>
                      <a:pt x="158" y="953"/>
                      <a:pt x="184" y="902"/>
                      <a:pt x="203" y="848"/>
                    </a:cubicBezTo>
                    <a:cubicBezTo>
                      <a:pt x="208" y="837"/>
                      <a:pt x="212" y="825"/>
                      <a:pt x="223" y="817"/>
                    </a:cubicBezTo>
                    <a:cubicBezTo>
                      <a:pt x="230" y="811"/>
                      <a:pt x="230" y="800"/>
                      <a:pt x="233" y="791"/>
                    </a:cubicBezTo>
                    <a:cubicBezTo>
                      <a:pt x="235" y="784"/>
                      <a:pt x="234" y="773"/>
                      <a:pt x="240" y="769"/>
                    </a:cubicBezTo>
                    <a:cubicBezTo>
                      <a:pt x="253" y="757"/>
                      <a:pt x="253" y="741"/>
                      <a:pt x="256" y="727"/>
                    </a:cubicBezTo>
                    <a:cubicBezTo>
                      <a:pt x="260" y="711"/>
                      <a:pt x="266" y="697"/>
                      <a:pt x="269" y="684"/>
                    </a:cubicBezTo>
                    <a:cubicBezTo>
                      <a:pt x="262" y="698"/>
                      <a:pt x="261" y="717"/>
                      <a:pt x="254" y="734"/>
                    </a:cubicBezTo>
                    <a:cubicBezTo>
                      <a:pt x="243" y="761"/>
                      <a:pt x="231" y="787"/>
                      <a:pt x="219" y="814"/>
                    </a:cubicBezTo>
                    <a:cubicBezTo>
                      <a:pt x="208" y="837"/>
                      <a:pt x="199" y="861"/>
                      <a:pt x="189" y="885"/>
                    </a:cubicBezTo>
                    <a:cubicBezTo>
                      <a:pt x="184" y="898"/>
                      <a:pt x="181" y="913"/>
                      <a:pt x="166" y="920"/>
                    </a:cubicBezTo>
                    <a:cubicBezTo>
                      <a:pt x="161" y="909"/>
                      <a:pt x="164" y="899"/>
                      <a:pt x="168" y="888"/>
                    </a:cubicBezTo>
                    <a:cubicBezTo>
                      <a:pt x="177" y="865"/>
                      <a:pt x="189" y="842"/>
                      <a:pt x="198" y="820"/>
                    </a:cubicBezTo>
                    <a:cubicBezTo>
                      <a:pt x="192" y="826"/>
                      <a:pt x="197" y="841"/>
                      <a:pt x="181" y="843"/>
                    </a:cubicBezTo>
                    <a:cubicBezTo>
                      <a:pt x="176" y="835"/>
                      <a:pt x="180" y="828"/>
                      <a:pt x="183" y="821"/>
                    </a:cubicBezTo>
                    <a:cubicBezTo>
                      <a:pt x="192" y="798"/>
                      <a:pt x="198" y="772"/>
                      <a:pt x="214" y="757"/>
                    </a:cubicBezTo>
                    <a:cubicBezTo>
                      <a:pt x="240" y="732"/>
                      <a:pt x="232" y="700"/>
                      <a:pt x="242" y="679"/>
                    </a:cubicBezTo>
                    <a:cubicBezTo>
                      <a:pt x="244" y="722"/>
                      <a:pt x="210" y="758"/>
                      <a:pt x="191" y="800"/>
                    </a:cubicBezTo>
                    <a:cubicBezTo>
                      <a:pt x="180" y="824"/>
                      <a:pt x="168" y="847"/>
                      <a:pt x="158" y="872"/>
                    </a:cubicBezTo>
                    <a:cubicBezTo>
                      <a:pt x="153" y="882"/>
                      <a:pt x="148" y="891"/>
                      <a:pt x="139" y="898"/>
                    </a:cubicBezTo>
                    <a:cubicBezTo>
                      <a:pt x="137" y="900"/>
                      <a:pt x="133" y="902"/>
                      <a:pt x="130" y="899"/>
                    </a:cubicBezTo>
                    <a:cubicBezTo>
                      <a:pt x="127" y="897"/>
                      <a:pt x="127" y="894"/>
                      <a:pt x="128" y="890"/>
                    </a:cubicBezTo>
                    <a:cubicBezTo>
                      <a:pt x="129" y="888"/>
                      <a:pt x="130" y="887"/>
                      <a:pt x="131" y="885"/>
                    </a:cubicBezTo>
                    <a:cubicBezTo>
                      <a:pt x="155" y="848"/>
                      <a:pt x="166" y="805"/>
                      <a:pt x="180" y="764"/>
                    </a:cubicBezTo>
                    <a:cubicBezTo>
                      <a:pt x="183" y="755"/>
                      <a:pt x="186" y="754"/>
                      <a:pt x="196" y="754"/>
                    </a:cubicBezTo>
                    <a:cubicBezTo>
                      <a:pt x="197" y="754"/>
                      <a:pt x="196" y="753"/>
                      <a:pt x="196" y="753"/>
                    </a:cubicBezTo>
                    <a:cubicBezTo>
                      <a:pt x="199" y="721"/>
                      <a:pt x="213" y="693"/>
                      <a:pt x="224" y="664"/>
                    </a:cubicBezTo>
                    <a:cubicBezTo>
                      <a:pt x="227" y="646"/>
                      <a:pt x="237" y="631"/>
                      <a:pt x="242" y="615"/>
                    </a:cubicBezTo>
                    <a:cubicBezTo>
                      <a:pt x="246" y="604"/>
                      <a:pt x="249" y="593"/>
                      <a:pt x="247" y="582"/>
                    </a:cubicBezTo>
                    <a:cubicBezTo>
                      <a:pt x="260" y="546"/>
                      <a:pt x="274" y="510"/>
                      <a:pt x="282" y="468"/>
                    </a:cubicBezTo>
                    <a:cubicBezTo>
                      <a:pt x="273" y="509"/>
                      <a:pt x="261" y="544"/>
                      <a:pt x="248" y="579"/>
                    </a:cubicBezTo>
                    <a:cubicBezTo>
                      <a:pt x="250" y="604"/>
                      <a:pt x="238" y="625"/>
                      <a:pt x="229" y="647"/>
                    </a:cubicBezTo>
                    <a:cubicBezTo>
                      <a:pt x="227" y="652"/>
                      <a:pt x="223" y="657"/>
                      <a:pt x="224" y="664"/>
                    </a:cubicBezTo>
                    <a:cubicBezTo>
                      <a:pt x="209" y="691"/>
                      <a:pt x="207" y="722"/>
                      <a:pt x="189" y="748"/>
                    </a:cubicBezTo>
                    <a:cubicBezTo>
                      <a:pt x="186" y="752"/>
                      <a:pt x="184" y="758"/>
                      <a:pt x="179" y="755"/>
                    </a:cubicBezTo>
                    <a:cubicBezTo>
                      <a:pt x="174" y="753"/>
                      <a:pt x="176" y="747"/>
                      <a:pt x="177" y="743"/>
                    </a:cubicBezTo>
                    <a:cubicBezTo>
                      <a:pt x="184" y="718"/>
                      <a:pt x="195" y="696"/>
                      <a:pt x="203" y="672"/>
                    </a:cubicBezTo>
                    <a:cubicBezTo>
                      <a:pt x="205" y="669"/>
                      <a:pt x="200" y="670"/>
                      <a:pt x="203" y="671"/>
                    </a:cubicBezTo>
                    <a:cubicBezTo>
                      <a:pt x="203" y="671"/>
                      <a:pt x="203" y="671"/>
                      <a:pt x="203" y="672"/>
                    </a:cubicBezTo>
                    <a:cubicBezTo>
                      <a:pt x="195" y="696"/>
                      <a:pt x="184" y="719"/>
                      <a:pt x="177" y="744"/>
                    </a:cubicBezTo>
                    <a:cubicBezTo>
                      <a:pt x="173" y="754"/>
                      <a:pt x="166" y="760"/>
                      <a:pt x="153" y="760"/>
                    </a:cubicBezTo>
                    <a:cubicBezTo>
                      <a:pt x="156" y="727"/>
                      <a:pt x="172" y="699"/>
                      <a:pt x="178" y="667"/>
                    </a:cubicBezTo>
                    <a:cubicBezTo>
                      <a:pt x="172" y="694"/>
                      <a:pt x="158" y="719"/>
                      <a:pt x="156" y="746"/>
                    </a:cubicBezTo>
                    <a:cubicBezTo>
                      <a:pt x="152" y="793"/>
                      <a:pt x="128" y="832"/>
                      <a:pt x="109" y="873"/>
                    </a:cubicBezTo>
                    <a:cubicBezTo>
                      <a:pt x="101" y="890"/>
                      <a:pt x="98" y="910"/>
                      <a:pt x="89" y="920"/>
                    </a:cubicBezTo>
                    <a:cubicBezTo>
                      <a:pt x="108" y="875"/>
                      <a:pt x="134" y="826"/>
                      <a:pt x="153" y="775"/>
                    </a:cubicBezTo>
                    <a:cubicBezTo>
                      <a:pt x="155" y="770"/>
                      <a:pt x="155" y="763"/>
                      <a:pt x="162" y="762"/>
                    </a:cubicBezTo>
                    <a:cubicBezTo>
                      <a:pt x="166" y="761"/>
                      <a:pt x="171" y="763"/>
                      <a:pt x="175" y="765"/>
                    </a:cubicBezTo>
                    <a:cubicBezTo>
                      <a:pt x="182" y="770"/>
                      <a:pt x="177" y="775"/>
                      <a:pt x="175" y="779"/>
                    </a:cubicBezTo>
                    <a:cubicBezTo>
                      <a:pt x="160" y="830"/>
                      <a:pt x="137" y="878"/>
                      <a:pt x="110" y="924"/>
                    </a:cubicBezTo>
                    <a:cubicBezTo>
                      <a:pt x="104" y="935"/>
                      <a:pt x="103" y="950"/>
                      <a:pt x="90" y="957"/>
                    </a:cubicBezTo>
                    <a:cubicBezTo>
                      <a:pt x="89" y="956"/>
                      <a:pt x="87" y="953"/>
                      <a:pt x="86" y="954"/>
                    </a:cubicBezTo>
                    <a:cubicBezTo>
                      <a:pt x="71" y="995"/>
                      <a:pt x="57" y="1036"/>
                      <a:pt x="44" y="1077"/>
                    </a:cubicBezTo>
                    <a:cubicBezTo>
                      <a:pt x="49" y="1085"/>
                      <a:pt x="48" y="1092"/>
                      <a:pt x="43" y="1099"/>
                    </a:cubicBezTo>
                    <a:cubicBezTo>
                      <a:pt x="38" y="1107"/>
                      <a:pt x="35" y="1116"/>
                      <a:pt x="31" y="1125"/>
                    </a:cubicBezTo>
                    <a:cubicBezTo>
                      <a:pt x="37" y="1114"/>
                      <a:pt x="40" y="1100"/>
                      <a:pt x="49" y="1092"/>
                    </a:cubicBezTo>
                    <a:cubicBezTo>
                      <a:pt x="61" y="1081"/>
                      <a:pt x="46" y="1083"/>
                      <a:pt x="44" y="1078"/>
                    </a:cubicBezTo>
                    <a:cubicBezTo>
                      <a:pt x="42" y="1068"/>
                      <a:pt x="49" y="1059"/>
                      <a:pt x="53" y="1051"/>
                    </a:cubicBezTo>
                    <a:cubicBezTo>
                      <a:pt x="65" y="1026"/>
                      <a:pt x="65" y="997"/>
                      <a:pt x="82" y="974"/>
                    </a:cubicBezTo>
                    <a:cubicBezTo>
                      <a:pt x="92" y="963"/>
                      <a:pt x="98" y="950"/>
                      <a:pt x="104" y="937"/>
                    </a:cubicBezTo>
                    <a:cubicBezTo>
                      <a:pt x="106" y="933"/>
                      <a:pt x="107" y="926"/>
                      <a:pt x="113" y="929"/>
                    </a:cubicBezTo>
                    <a:cubicBezTo>
                      <a:pt x="119" y="931"/>
                      <a:pt x="117" y="938"/>
                      <a:pt x="115" y="943"/>
                    </a:cubicBezTo>
                    <a:cubicBezTo>
                      <a:pt x="113" y="949"/>
                      <a:pt x="110" y="955"/>
                      <a:pt x="106" y="960"/>
                    </a:cubicBezTo>
                    <a:cubicBezTo>
                      <a:pt x="115" y="948"/>
                      <a:pt x="118" y="932"/>
                      <a:pt x="125" y="918"/>
                    </a:cubicBezTo>
                    <a:cubicBezTo>
                      <a:pt x="128" y="913"/>
                      <a:pt x="129" y="905"/>
                      <a:pt x="135" y="905"/>
                    </a:cubicBezTo>
                    <a:cubicBezTo>
                      <a:pt x="143" y="904"/>
                      <a:pt x="140" y="912"/>
                      <a:pt x="141" y="917"/>
                    </a:cubicBezTo>
                    <a:cubicBezTo>
                      <a:pt x="143" y="916"/>
                      <a:pt x="145" y="915"/>
                      <a:pt x="147" y="917"/>
                    </a:cubicBezTo>
                    <a:cubicBezTo>
                      <a:pt x="151" y="931"/>
                      <a:pt x="140" y="942"/>
                      <a:pt x="136" y="953"/>
                    </a:cubicBezTo>
                    <a:cubicBezTo>
                      <a:pt x="131" y="965"/>
                      <a:pt x="125" y="977"/>
                      <a:pt x="122" y="983"/>
                    </a:cubicBezTo>
                    <a:cubicBezTo>
                      <a:pt x="129" y="968"/>
                      <a:pt x="140" y="946"/>
                      <a:pt x="149" y="924"/>
                    </a:cubicBezTo>
                    <a:cubicBezTo>
                      <a:pt x="151" y="918"/>
                      <a:pt x="150" y="909"/>
                      <a:pt x="158" y="908"/>
                    </a:cubicBezTo>
                    <a:cubicBezTo>
                      <a:pt x="168" y="907"/>
                      <a:pt x="160" y="921"/>
                      <a:pt x="168" y="922"/>
                    </a:cubicBezTo>
                    <a:cubicBezTo>
                      <a:pt x="160" y="950"/>
                      <a:pt x="147" y="975"/>
                      <a:pt x="131" y="999"/>
                    </a:cubicBezTo>
                    <a:cubicBezTo>
                      <a:pt x="120" y="1022"/>
                      <a:pt x="111" y="1046"/>
                      <a:pt x="100" y="1068"/>
                    </a:cubicBezTo>
                    <a:cubicBezTo>
                      <a:pt x="95" y="1079"/>
                      <a:pt x="90" y="1090"/>
                      <a:pt x="80" y="1097"/>
                    </a:cubicBezTo>
                    <a:cubicBezTo>
                      <a:pt x="72" y="1122"/>
                      <a:pt x="57" y="1145"/>
                      <a:pt x="46" y="1169"/>
                    </a:cubicBezTo>
                    <a:cubicBezTo>
                      <a:pt x="39" y="1170"/>
                      <a:pt x="34" y="1168"/>
                      <a:pt x="33" y="1161"/>
                    </a:cubicBezTo>
                    <a:cubicBezTo>
                      <a:pt x="52" y="1133"/>
                      <a:pt x="65" y="1103"/>
                      <a:pt x="72" y="1070"/>
                    </a:cubicBezTo>
                    <a:cubicBezTo>
                      <a:pt x="77" y="1045"/>
                      <a:pt x="91" y="1022"/>
                      <a:pt x="99" y="1003"/>
                    </a:cubicBezTo>
                    <a:cubicBezTo>
                      <a:pt x="82" y="1032"/>
                      <a:pt x="73" y="1068"/>
                      <a:pt x="61" y="1104"/>
                    </a:cubicBezTo>
                    <a:cubicBezTo>
                      <a:pt x="56" y="1120"/>
                      <a:pt x="51" y="1136"/>
                      <a:pt x="40" y="1149"/>
                    </a:cubicBezTo>
                    <a:cubicBezTo>
                      <a:pt x="36" y="1156"/>
                      <a:pt x="31" y="1160"/>
                      <a:pt x="23" y="1160"/>
                    </a:cubicBezTo>
                    <a:cubicBezTo>
                      <a:pt x="13" y="1157"/>
                      <a:pt x="4" y="1153"/>
                      <a:pt x="0" y="1142"/>
                    </a:cubicBezTo>
                    <a:cubicBezTo>
                      <a:pt x="0" y="1136"/>
                      <a:pt x="4" y="1131"/>
                      <a:pt x="7" y="1126"/>
                    </a:cubicBezTo>
                    <a:cubicBezTo>
                      <a:pt x="16" y="1105"/>
                      <a:pt x="26" y="1084"/>
                      <a:pt x="35" y="1065"/>
                    </a:cubicBezTo>
                    <a:cubicBezTo>
                      <a:pt x="26" y="1073"/>
                      <a:pt x="29" y="1089"/>
                      <a:pt x="17" y="1097"/>
                    </a:cubicBezTo>
                    <a:cubicBezTo>
                      <a:pt x="7" y="1091"/>
                      <a:pt x="14" y="1083"/>
                      <a:pt x="13" y="1076"/>
                    </a:cubicBezTo>
                    <a:cubicBezTo>
                      <a:pt x="32" y="1034"/>
                      <a:pt x="44" y="989"/>
                      <a:pt x="61" y="946"/>
                    </a:cubicBezTo>
                    <a:cubicBezTo>
                      <a:pt x="61" y="945"/>
                      <a:pt x="63" y="944"/>
                      <a:pt x="62" y="942"/>
                    </a:cubicBezTo>
                    <a:cubicBezTo>
                      <a:pt x="61" y="944"/>
                      <a:pt x="59" y="945"/>
                      <a:pt x="57" y="945"/>
                    </a:cubicBezTo>
                    <a:cubicBezTo>
                      <a:pt x="42" y="934"/>
                      <a:pt x="58" y="923"/>
                      <a:pt x="58" y="912"/>
                    </a:cubicBezTo>
                    <a:cubicBezTo>
                      <a:pt x="68" y="889"/>
                      <a:pt x="77" y="862"/>
                      <a:pt x="94" y="844"/>
                    </a:cubicBezTo>
                    <a:cubicBezTo>
                      <a:pt x="113" y="822"/>
                      <a:pt x="117" y="794"/>
                      <a:pt x="132" y="773"/>
                    </a:cubicBezTo>
                    <a:cubicBezTo>
                      <a:pt x="139" y="762"/>
                      <a:pt x="135" y="755"/>
                      <a:pt x="137" y="747"/>
                    </a:cubicBezTo>
                    <a:cubicBezTo>
                      <a:pt x="139" y="736"/>
                      <a:pt x="143" y="725"/>
                      <a:pt x="145" y="714"/>
                    </a:cubicBezTo>
                    <a:cubicBezTo>
                      <a:pt x="150" y="682"/>
                      <a:pt x="160" y="651"/>
                      <a:pt x="173" y="624"/>
                    </a:cubicBezTo>
                    <a:cubicBezTo>
                      <a:pt x="151" y="663"/>
                      <a:pt x="145" y="709"/>
                      <a:pt x="135" y="754"/>
                    </a:cubicBezTo>
                    <a:cubicBezTo>
                      <a:pt x="129" y="779"/>
                      <a:pt x="124" y="809"/>
                      <a:pt x="108" y="826"/>
                    </a:cubicBezTo>
                    <a:cubicBezTo>
                      <a:pt x="83" y="851"/>
                      <a:pt x="77" y="884"/>
                      <a:pt x="58" y="911"/>
                    </a:cubicBezTo>
                    <a:cubicBezTo>
                      <a:pt x="56" y="924"/>
                      <a:pt x="50" y="922"/>
                      <a:pt x="42" y="916"/>
                    </a:cubicBezTo>
                    <a:cubicBezTo>
                      <a:pt x="42" y="906"/>
                      <a:pt x="52" y="897"/>
                      <a:pt x="42" y="887"/>
                    </a:cubicBezTo>
                    <a:cubicBezTo>
                      <a:pt x="49" y="863"/>
                      <a:pt x="65" y="842"/>
                      <a:pt x="75" y="819"/>
                    </a:cubicBezTo>
                    <a:cubicBezTo>
                      <a:pt x="76" y="816"/>
                      <a:pt x="83" y="812"/>
                      <a:pt x="75" y="809"/>
                    </a:cubicBezTo>
                    <a:cubicBezTo>
                      <a:pt x="73" y="798"/>
                      <a:pt x="73" y="788"/>
                      <a:pt x="82" y="780"/>
                    </a:cubicBezTo>
                    <a:cubicBezTo>
                      <a:pt x="95" y="765"/>
                      <a:pt x="95" y="746"/>
                      <a:pt x="101" y="729"/>
                    </a:cubicBezTo>
                    <a:cubicBezTo>
                      <a:pt x="105" y="720"/>
                      <a:pt x="107" y="710"/>
                      <a:pt x="109" y="704"/>
                    </a:cubicBezTo>
                    <a:cubicBezTo>
                      <a:pt x="111" y="698"/>
                      <a:pt x="113" y="701"/>
                      <a:pt x="111" y="700"/>
                    </a:cubicBezTo>
                    <a:cubicBezTo>
                      <a:pt x="111" y="700"/>
                      <a:pt x="110" y="700"/>
                      <a:pt x="110" y="701"/>
                    </a:cubicBezTo>
                    <a:cubicBezTo>
                      <a:pt x="104" y="718"/>
                      <a:pt x="101" y="734"/>
                      <a:pt x="94" y="750"/>
                    </a:cubicBezTo>
                    <a:cubicBezTo>
                      <a:pt x="93" y="754"/>
                      <a:pt x="94" y="762"/>
                      <a:pt x="85" y="760"/>
                    </a:cubicBezTo>
                    <a:cubicBezTo>
                      <a:pt x="84" y="760"/>
                      <a:pt x="84" y="760"/>
                      <a:pt x="84" y="760"/>
                    </a:cubicBezTo>
                    <a:cubicBezTo>
                      <a:pt x="83" y="760"/>
                      <a:pt x="83" y="760"/>
                      <a:pt x="83" y="760"/>
                    </a:cubicBezTo>
                    <a:cubicBezTo>
                      <a:pt x="74" y="747"/>
                      <a:pt x="81" y="734"/>
                      <a:pt x="84" y="721"/>
                    </a:cubicBezTo>
                    <a:cubicBezTo>
                      <a:pt x="85" y="716"/>
                      <a:pt x="90" y="711"/>
                      <a:pt x="82" y="708"/>
                    </a:cubicBezTo>
                    <a:cubicBezTo>
                      <a:pt x="82" y="693"/>
                      <a:pt x="85" y="679"/>
                      <a:pt x="95" y="667"/>
                    </a:cubicBezTo>
                    <a:cubicBezTo>
                      <a:pt x="113" y="652"/>
                      <a:pt x="116" y="628"/>
                      <a:pt x="125" y="608"/>
                    </a:cubicBezTo>
                    <a:cubicBezTo>
                      <a:pt x="142" y="571"/>
                      <a:pt x="149" y="531"/>
                      <a:pt x="163" y="493"/>
                    </a:cubicBezTo>
                    <a:cubicBezTo>
                      <a:pt x="149" y="530"/>
                      <a:pt x="141" y="569"/>
                      <a:pt x="126" y="606"/>
                    </a:cubicBezTo>
                    <a:cubicBezTo>
                      <a:pt x="120" y="620"/>
                      <a:pt x="114" y="634"/>
                      <a:pt x="108" y="648"/>
                    </a:cubicBezTo>
                    <a:cubicBezTo>
                      <a:pt x="107" y="652"/>
                      <a:pt x="105" y="657"/>
                      <a:pt x="99" y="656"/>
                    </a:cubicBezTo>
                    <a:cubicBezTo>
                      <a:pt x="90" y="648"/>
                      <a:pt x="100" y="641"/>
                      <a:pt x="101" y="634"/>
                    </a:cubicBezTo>
                    <a:cubicBezTo>
                      <a:pt x="102" y="625"/>
                      <a:pt x="110" y="617"/>
                      <a:pt x="103" y="608"/>
                    </a:cubicBezTo>
                    <a:cubicBezTo>
                      <a:pt x="100" y="604"/>
                      <a:pt x="101" y="600"/>
                      <a:pt x="102" y="597"/>
                    </a:cubicBezTo>
                    <a:cubicBezTo>
                      <a:pt x="126" y="526"/>
                      <a:pt x="153" y="457"/>
                      <a:pt x="196" y="396"/>
                    </a:cubicBezTo>
                    <a:cubicBezTo>
                      <a:pt x="231" y="347"/>
                      <a:pt x="249" y="289"/>
                      <a:pt x="269" y="233"/>
                    </a:cubicBezTo>
                    <a:cubicBezTo>
                      <a:pt x="290" y="197"/>
                      <a:pt x="303" y="158"/>
                      <a:pt x="318" y="119"/>
                    </a:cubicBezTo>
                    <a:cubicBezTo>
                      <a:pt x="303" y="157"/>
                      <a:pt x="290" y="195"/>
                      <a:pt x="270" y="231"/>
                    </a:cubicBezTo>
                    <a:cubicBezTo>
                      <a:pt x="260" y="254"/>
                      <a:pt x="253" y="278"/>
                      <a:pt x="245" y="302"/>
                    </a:cubicBezTo>
                    <a:cubicBezTo>
                      <a:pt x="231" y="341"/>
                      <a:pt x="209" y="374"/>
                      <a:pt x="188" y="409"/>
                    </a:cubicBezTo>
                    <a:cubicBezTo>
                      <a:pt x="167" y="443"/>
                      <a:pt x="148" y="479"/>
                      <a:pt x="130" y="516"/>
                    </a:cubicBezTo>
                    <a:cubicBezTo>
                      <a:pt x="121" y="533"/>
                      <a:pt x="112" y="552"/>
                      <a:pt x="95" y="564"/>
                    </a:cubicBezTo>
                    <a:cubicBezTo>
                      <a:pt x="86" y="553"/>
                      <a:pt x="98" y="545"/>
                      <a:pt x="101" y="536"/>
                    </a:cubicBezTo>
                    <a:cubicBezTo>
                      <a:pt x="106" y="520"/>
                      <a:pt x="116" y="506"/>
                      <a:pt x="124" y="491"/>
                    </a:cubicBezTo>
                    <a:cubicBezTo>
                      <a:pt x="126" y="486"/>
                      <a:pt x="133" y="482"/>
                      <a:pt x="126" y="476"/>
                    </a:cubicBezTo>
                    <a:cubicBezTo>
                      <a:pt x="125" y="473"/>
                      <a:pt x="125" y="470"/>
                      <a:pt x="127" y="468"/>
                    </a:cubicBezTo>
                    <a:cubicBezTo>
                      <a:pt x="150" y="434"/>
                      <a:pt x="166" y="396"/>
                      <a:pt x="184" y="359"/>
                    </a:cubicBezTo>
                    <a:cubicBezTo>
                      <a:pt x="214" y="313"/>
                      <a:pt x="232" y="260"/>
                      <a:pt x="254" y="210"/>
                    </a:cubicBezTo>
                    <a:cubicBezTo>
                      <a:pt x="267" y="178"/>
                      <a:pt x="284" y="148"/>
                      <a:pt x="291" y="121"/>
                    </a:cubicBezTo>
                    <a:cubicBezTo>
                      <a:pt x="274" y="167"/>
                      <a:pt x="249" y="217"/>
                      <a:pt x="229" y="268"/>
                    </a:cubicBezTo>
                    <a:cubicBezTo>
                      <a:pt x="221" y="287"/>
                      <a:pt x="213" y="306"/>
                      <a:pt x="203" y="324"/>
                    </a:cubicBezTo>
                    <a:cubicBezTo>
                      <a:pt x="201" y="327"/>
                      <a:pt x="201" y="334"/>
                      <a:pt x="194" y="332"/>
                    </a:cubicBezTo>
                    <a:cubicBezTo>
                      <a:pt x="202" y="303"/>
                      <a:pt x="198" y="271"/>
                      <a:pt x="213" y="244"/>
                    </a:cubicBezTo>
                    <a:cubicBezTo>
                      <a:pt x="229" y="220"/>
                      <a:pt x="236" y="192"/>
                      <a:pt x="242" y="165"/>
                    </a:cubicBezTo>
                    <a:cubicBezTo>
                      <a:pt x="246" y="148"/>
                      <a:pt x="254" y="134"/>
                      <a:pt x="259" y="118"/>
                    </a:cubicBezTo>
                    <a:cubicBezTo>
                      <a:pt x="262" y="111"/>
                      <a:pt x="265" y="105"/>
                      <a:pt x="266" y="99"/>
                    </a:cubicBezTo>
                    <a:cubicBezTo>
                      <a:pt x="258" y="122"/>
                      <a:pt x="248" y="145"/>
                      <a:pt x="239" y="169"/>
                    </a:cubicBezTo>
                    <a:cubicBezTo>
                      <a:pt x="238" y="173"/>
                      <a:pt x="236" y="176"/>
                      <a:pt x="231" y="176"/>
                    </a:cubicBezTo>
                    <a:close/>
                  </a:path>
                </a:pathLst>
              </a:custGeom>
              <a:solidFill>
                <a:srgbClr val="F3DAB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5" name="Freeform 12">
                <a:extLst>
                  <a:ext uri="{FF2B5EF4-FFF2-40B4-BE49-F238E27FC236}">
                    <a16:creationId xmlns:a16="http://schemas.microsoft.com/office/drawing/2014/main" id="{AADDA004-8475-478C-8357-A2BC06336CCE}"/>
                  </a:ext>
                </a:extLst>
              </p:cNvPr>
              <p:cNvSpPr>
                <a:spLocks/>
              </p:cNvSpPr>
              <p:nvPr/>
            </p:nvSpPr>
            <p:spPr bwMode="auto">
              <a:xfrm>
                <a:off x="1616" y="1259"/>
                <a:ext cx="429" cy="1401"/>
              </a:xfrm>
              <a:custGeom>
                <a:avLst/>
                <a:gdLst>
                  <a:gd name="T0" fmla="*/ 71 w 382"/>
                  <a:gd name="T1" fmla="*/ 553 h 1247"/>
                  <a:gd name="T2" fmla="*/ 90 w 382"/>
                  <a:gd name="T3" fmla="*/ 349 h 1247"/>
                  <a:gd name="T4" fmla="*/ 88 w 382"/>
                  <a:gd name="T5" fmla="*/ 256 h 1247"/>
                  <a:gd name="T6" fmla="*/ 94 w 382"/>
                  <a:gd name="T7" fmla="*/ 574 h 1247"/>
                  <a:gd name="T8" fmla="*/ 80 w 382"/>
                  <a:gd name="T9" fmla="*/ 494 h 1247"/>
                  <a:gd name="T10" fmla="*/ 70 w 382"/>
                  <a:gd name="T11" fmla="*/ 407 h 1247"/>
                  <a:gd name="T12" fmla="*/ 60 w 382"/>
                  <a:gd name="T13" fmla="*/ 42 h 1247"/>
                  <a:gd name="T14" fmla="*/ 78 w 382"/>
                  <a:gd name="T15" fmla="*/ 6 h 1247"/>
                  <a:gd name="T16" fmla="*/ 147 w 382"/>
                  <a:gd name="T17" fmla="*/ 185 h 1247"/>
                  <a:gd name="T18" fmla="*/ 145 w 382"/>
                  <a:gd name="T19" fmla="*/ 104 h 1247"/>
                  <a:gd name="T20" fmla="*/ 182 w 382"/>
                  <a:gd name="T21" fmla="*/ 252 h 1247"/>
                  <a:gd name="T22" fmla="*/ 186 w 382"/>
                  <a:gd name="T23" fmla="*/ 384 h 1247"/>
                  <a:gd name="T24" fmla="*/ 170 w 382"/>
                  <a:gd name="T25" fmla="*/ 198 h 1247"/>
                  <a:gd name="T26" fmla="*/ 169 w 382"/>
                  <a:gd name="T27" fmla="*/ 6 h 1247"/>
                  <a:gd name="T28" fmla="*/ 213 w 382"/>
                  <a:gd name="T29" fmla="*/ 368 h 1247"/>
                  <a:gd name="T30" fmla="*/ 176 w 382"/>
                  <a:gd name="T31" fmla="*/ 78 h 1247"/>
                  <a:gd name="T32" fmla="*/ 196 w 382"/>
                  <a:gd name="T33" fmla="*/ 98 h 1247"/>
                  <a:gd name="T34" fmla="*/ 234 w 382"/>
                  <a:gd name="T35" fmla="*/ 336 h 1247"/>
                  <a:gd name="T36" fmla="*/ 249 w 382"/>
                  <a:gd name="T37" fmla="*/ 448 h 1247"/>
                  <a:gd name="T38" fmla="*/ 200 w 382"/>
                  <a:gd name="T39" fmla="*/ 121 h 1247"/>
                  <a:gd name="T40" fmla="*/ 231 w 382"/>
                  <a:gd name="T41" fmla="*/ 7 h 1247"/>
                  <a:gd name="T42" fmla="*/ 256 w 382"/>
                  <a:gd name="T43" fmla="*/ 47 h 1247"/>
                  <a:gd name="T44" fmla="*/ 284 w 382"/>
                  <a:gd name="T45" fmla="*/ 250 h 1247"/>
                  <a:gd name="T46" fmla="*/ 292 w 382"/>
                  <a:gd name="T47" fmla="*/ 353 h 1247"/>
                  <a:gd name="T48" fmla="*/ 333 w 382"/>
                  <a:gd name="T49" fmla="*/ 645 h 1247"/>
                  <a:gd name="T50" fmla="*/ 335 w 382"/>
                  <a:gd name="T51" fmla="*/ 664 h 1247"/>
                  <a:gd name="T52" fmla="*/ 373 w 382"/>
                  <a:gd name="T53" fmla="*/ 915 h 1247"/>
                  <a:gd name="T54" fmla="*/ 353 w 382"/>
                  <a:gd name="T55" fmla="*/ 904 h 1247"/>
                  <a:gd name="T56" fmla="*/ 348 w 382"/>
                  <a:gd name="T57" fmla="*/ 1129 h 1247"/>
                  <a:gd name="T58" fmla="*/ 334 w 382"/>
                  <a:gd name="T59" fmla="*/ 1092 h 1247"/>
                  <a:gd name="T60" fmla="*/ 341 w 382"/>
                  <a:gd name="T61" fmla="*/ 1135 h 1247"/>
                  <a:gd name="T62" fmla="*/ 308 w 382"/>
                  <a:gd name="T63" fmla="*/ 1157 h 1247"/>
                  <a:gd name="T64" fmla="*/ 247 w 382"/>
                  <a:gd name="T65" fmla="*/ 1083 h 1247"/>
                  <a:gd name="T66" fmla="*/ 236 w 382"/>
                  <a:gd name="T67" fmla="*/ 961 h 1247"/>
                  <a:gd name="T68" fmla="*/ 212 w 382"/>
                  <a:gd name="T69" fmla="*/ 1198 h 1247"/>
                  <a:gd name="T70" fmla="*/ 165 w 382"/>
                  <a:gd name="T71" fmla="*/ 1205 h 1247"/>
                  <a:gd name="T72" fmla="*/ 147 w 382"/>
                  <a:gd name="T73" fmla="*/ 1008 h 1247"/>
                  <a:gd name="T74" fmla="*/ 168 w 382"/>
                  <a:gd name="T75" fmla="*/ 1218 h 1247"/>
                  <a:gd name="T76" fmla="*/ 64 w 382"/>
                  <a:gd name="T77" fmla="*/ 1195 h 1247"/>
                  <a:gd name="T78" fmla="*/ 39 w 382"/>
                  <a:gd name="T79" fmla="*/ 836 h 1247"/>
                  <a:gd name="T80" fmla="*/ 29 w 382"/>
                  <a:gd name="T81" fmla="*/ 932 h 1247"/>
                  <a:gd name="T82" fmla="*/ 22 w 382"/>
                  <a:gd name="T83" fmla="*/ 658 h 1247"/>
                  <a:gd name="T84" fmla="*/ 2 w 382"/>
                  <a:gd name="T85" fmla="*/ 484 h 1247"/>
                  <a:gd name="T86" fmla="*/ 22 w 382"/>
                  <a:gd name="T87" fmla="*/ 515 h 1247"/>
                  <a:gd name="T88" fmla="*/ 41 w 382"/>
                  <a:gd name="T89" fmla="*/ 734 h 1247"/>
                  <a:gd name="T90" fmla="*/ 66 w 382"/>
                  <a:gd name="T91" fmla="*/ 734 h 1247"/>
                  <a:gd name="T92" fmla="*/ 66 w 382"/>
                  <a:gd name="T93" fmla="*/ 668 h 1247"/>
                  <a:gd name="T94" fmla="*/ 38 w 382"/>
                  <a:gd name="T95" fmla="*/ 480 h 1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82" h="1247">
                    <a:moveTo>
                      <a:pt x="50" y="432"/>
                    </a:moveTo>
                    <a:cubicBezTo>
                      <a:pt x="54" y="432"/>
                      <a:pt x="55" y="420"/>
                      <a:pt x="62" y="428"/>
                    </a:cubicBezTo>
                    <a:cubicBezTo>
                      <a:pt x="61" y="454"/>
                      <a:pt x="60" y="479"/>
                      <a:pt x="68" y="504"/>
                    </a:cubicBezTo>
                    <a:cubicBezTo>
                      <a:pt x="73" y="520"/>
                      <a:pt x="69" y="537"/>
                      <a:pt x="71" y="553"/>
                    </a:cubicBezTo>
                    <a:cubicBezTo>
                      <a:pt x="71" y="566"/>
                      <a:pt x="78" y="549"/>
                      <a:pt x="79" y="555"/>
                    </a:cubicBezTo>
                    <a:cubicBezTo>
                      <a:pt x="86" y="569"/>
                      <a:pt x="79" y="586"/>
                      <a:pt x="88" y="598"/>
                    </a:cubicBezTo>
                    <a:cubicBezTo>
                      <a:pt x="107" y="548"/>
                      <a:pt x="95" y="495"/>
                      <a:pt x="96" y="443"/>
                    </a:cubicBezTo>
                    <a:cubicBezTo>
                      <a:pt x="84" y="412"/>
                      <a:pt x="92" y="380"/>
                      <a:pt x="90" y="349"/>
                    </a:cubicBezTo>
                    <a:cubicBezTo>
                      <a:pt x="91" y="325"/>
                      <a:pt x="89" y="302"/>
                      <a:pt x="87" y="278"/>
                    </a:cubicBezTo>
                    <a:cubicBezTo>
                      <a:pt x="86" y="271"/>
                      <a:pt x="85" y="264"/>
                      <a:pt x="88" y="257"/>
                    </a:cubicBezTo>
                    <a:cubicBezTo>
                      <a:pt x="89" y="236"/>
                      <a:pt x="84" y="216"/>
                      <a:pt x="86" y="200"/>
                    </a:cubicBezTo>
                    <a:cubicBezTo>
                      <a:pt x="84" y="215"/>
                      <a:pt x="88" y="235"/>
                      <a:pt x="88" y="256"/>
                    </a:cubicBezTo>
                    <a:cubicBezTo>
                      <a:pt x="84" y="276"/>
                      <a:pt x="90" y="297"/>
                      <a:pt x="90" y="317"/>
                    </a:cubicBezTo>
                    <a:cubicBezTo>
                      <a:pt x="90" y="353"/>
                      <a:pt x="92" y="389"/>
                      <a:pt x="88" y="425"/>
                    </a:cubicBezTo>
                    <a:cubicBezTo>
                      <a:pt x="87" y="434"/>
                      <a:pt x="99" y="435"/>
                      <a:pt x="96" y="443"/>
                    </a:cubicBezTo>
                    <a:cubicBezTo>
                      <a:pt x="94" y="487"/>
                      <a:pt x="104" y="531"/>
                      <a:pt x="94" y="574"/>
                    </a:cubicBezTo>
                    <a:cubicBezTo>
                      <a:pt x="93" y="579"/>
                      <a:pt x="94" y="585"/>
                      <a:pt x="88" y="588"/>
                    </a:cubicBezTo>
                    <a:cubicBezTo>
                      <a:pt x="78" y="580"/>
                      <a:pt x="84" y="569"/>
                      <a:pt x="81" y="559"/>
                    </a:cubicBezTo>
                    <a:cubicBezTo>
                      <a:pt x="79" y="554"/>
                      <a:pt x="80" y="549"/>
                      <a:pt x="82" y="543"/>
                    </a:cubicBezTo>
                    <a:cubicBezTo>
                      <a:pt x="81" y="526"/>
                      <a:pt x="80" y="509"/>
                      <a:pt x="80" y="494"/>
                    </a:cubicBezTo>
                    <a:cubicBezTo>
                      <a:pt x="77" y="510"/>
                      <a:pt x="84" y="528"/>
                      <a:pt x="79" y="547"/>
                    </a:cubicBezTo>
                    <a:cubicBezTo>
                      <a:pt x="74" y="550"/>
                      <a:pt x="71" y="546"/>
                      <a:pt x="71" y="542"/>
                    </a:cubicBezTo>
                    <a:cubicBezTo>
                      <a:pt x="73" y="517"/>
                      <a:pt x="65" y="493"/>
                      <a:pt x="62" y="468"/>
                    </a:cubicBezTo>
                    <a:cubicBezTo>
                      <a:pt x="59" y="447"/>
                      <a:pt x="75" y="428"/>
                      <a:pt x="70" y="407"/>
                    </a:cubicBezTo>
                    <a:cubicBezTo>
                      <a:pt x="68" y="376"/>
                      <a:pt x="77" y="345"/>
                      <a:pt x="70" y="314"/>
                    </a:cubicBezTo>
                    <a:cubicBezTo>
                      <a:pt x="58" y="259"/>
                      <a:pt x="72" y="204"/>
                      <a:pt x="70" y="148"/>
                    </a:cubicBezTo>
                    <a:cubicBezTo>
                      <a:pt x="69" y="118"/>
                      <a:pt x="61" y="88"/>
                      <a:pt x="60" y="58"/>
                    </a:cubicBezTo>
                    <a:cubicBezTo>
                      <a:pt x="60" y="52"/>
                      <a:pt x="57" y="47"/>
                      <a:pt x="60" y="42"/>
                    </a:cubicBezTo>
                    <a:cubicBezTo>
                      <a:pt x="74" y="38"/>
                      <a:pt x="72" y="49"/>
                      <a:pt x="74" y="56"/>
                    </a:cubicBezTo>
                    <a:cubicBezTo>
                      <a:pt x="79" y="80"/>
                      <a:pt x="76" y="105"/>
                      <a:pt x="82" y="129"/>
                    </a:cubicBezTo>
                    <a:cubicBezTo>
                      <a:pt x="73" y="92"/>
                      <a:pt x="79" y="54"/>
                      <a:pt x="74" y="17"/>
                    </a:cubicBezTo>
                    <a:cubicBezTo>
                      <a:pt x="73" y="13"/>
                      <a:pt x="75" y="10"/>
                      <a:pt x="78" y="6"/>
                    </a:cubicBezTo>
                    <a:cubicBezTo>
                      <a:pt x="96" y="3"/>
                      <a:pt x="96" y="3"/>
                      <a:pt x="97" y="17"/>
                    </a:cubicBezTo>
                    <a:cubicBezTo>
                      <a:pt x="102" y="5"/>
                      <a:pt x="110" y="0"/>
                      <a:pt x="122" y="6"/>
                    </a:cubicBezTo>
                    <a:cubicBezTo>
                      <a:pt x="133" y="33"/>
                      <a:pt x="144" y="60"/>
                      <a:pt x="139" y="90"/>
                    </a:cubicBezTo>
                    <a:cubicBezTo>
                      <a:pt x="135" y="123"/>
                      <a:pt x="143" y="155"/>
                      <a:pt x="147" y="185"/>
                    </a:cubicBezTo>
                    <a:cubicBezTo>
                      <a:pt x="148" y="189"/>
                      <a:pt x="152" y="186"/>
                      <a:pt x="149" y="187"/>
                    </a:cubicBezTo>
                    <a:cubicBezTo>
                      <a:pt x="149" y="187"/>
                      <a:pt x="149" y="187"/>
                      <a:pt x="149" y="186"/>
                    </a:cubicBezTo>
                    <a:cubicBezTo>
                      <a:pt x="143" y="163"/>
                      <a:pt x="139" y="140"/>
                      <a:pt x="138" y="116"/>
                    </a:cubicBezTo>
                    <a:cubicBezTo>
                      <a:pt x="138" y="111"/>
                      <a:pt x="138" y="104"/>
                      <a:pt x="145" y="104"/>
                    </a:cubicBezTo>
                    <a:cubicBezTo>
                      <a:pt x="151" y="105"/>
                      <a:pt x="153" y="110"/>
                      <a:pt x="154" y="116"/>
                    </a:cubicBezTo>
                    <a:cubicBezTo>
                      <a:pt x="155" y="125"/>
                      <a:pt x="153" y="135"/>
                      <a:pt x="155" y="144"/>
                    </a:cubicBezTo>
                    <a:cubicBezTo>
                      <a:pt x="158" y="163"/>
                      <a:pt x="162" y="183"/>
                      <a:pt x="171" y="200"/>
                    </a:cubicBezTo>
                    <a:cubicBezTo>
                      <a:pt x="179" y="217"/>
                      <a:pt x="180" y="234"/>
                      <a:pt x="182" y="252"/>
                    </a:cubicBezTo>
                    <a:cubicBezTo>
                      <a:pt x="185" y="278"/>
                      <a:pt x="174" y="304"/>
                      <a:pt x="182" y="330"/>
                    </a:cubicBezTo>
                    <a:cubicBezTo>
                      <a:pt x="191" y="361"/>
                      <a:pt x="184" y="392"/>
                      <a:pt x="182" y="423"/>
                    </a:cubicBezTo>
                    <a:cubicBezTo>
                      <a:pt x="181" y="434"/>
                      <a:pt x="184" y="444"/>
                      <a:pt x="184" y="452"/>
                    </a:cubicBezTo>
                    <a:cubicBezTo>
                      <a:pt x="180" y="431"/>
                      <a:pt x="184" y="408"/>
                      <a:pt x="186" y="384"/>
                    </a:cubicBezTo>
                    <a:cubicBezTo>
                      <a:pt x="187" y="367"/>
                      <a:pt x="187" y="349"/>
                      <a:pt x="182" y="333"/>
                    </a:cubicBezTo>
                    <a:cubicBezTo>
                      <a:pt x="174" y="306"/>
                      <a:pt x="189" y="280"/>
                      <a:pt x="182" y="253"/>
                    </a:cubicBezTo>
                    <a:cubicBezTo>
                      <a:pt x="181" y="250"/>
                      <a:pt x="181" y="247"/>
                      <a:pt x="181" y="243"/>
                    </a:cubicBezTo>
                    <a:cubicBezTo>
                      <a:pt x="181" y="227"/>
                      <a:pt x="177" y="212"/>
                      <a:pt x="170" y="198"/>
                    </a:cubicBezTo>
                    <a:cubicBezTo>
                      <a:pt x="160" y="178"/>
                      <a:pt x="157" y="156"/>
                      <a:pt x="154" y="134"/>
                    </a:cubicBezTo>
                    <a:cubicBezTo>
                      <a:pt x="154" y="100"/>
                      <a:pt x="154" y="65"/>
                      <a:pt x="149" y="31"/>
                    </a:cubicBezTo>
                    <a:cubicBezTo>
                      <a:pt x="148" y="23"/>
                      <a:pt x="148" y="15"/>
                      <a:pt x="153" y="8"/>
                    </a:cubicBezTo>
                    <a:cubicBezTo>
                      <a:pt x="158" y="4"/>
                      <a:pt x="163" y="3"/>
                      <a:pt x="169" y="6"/>
                    </a:cubicBezTo>
                    <a:cubicBezTo>
                      <a:pt x="174" y="30"/>
                      <a:pt x="179" y="55"/>
                      <a:pt x="175" y="78"/>
                    </a:cubicBezTo>
                    <a:cubicBezTo>
                      <a:pt x="168" y="117"/>
                      <a:pt x="177" y="153"/>
                      <a:pt x="187" y="189"/>
                    </a:cubicBezTo>
                    <a:cubicBezTo>
                      <a:pt x="195" y="225"/>
                      <a:pt x="204" y="260"/>
                      <a:pt x="203" y="297"/>
                    </a:cubicBezTo>
                    <a:cubicBezTo>
                      <a:pt x="202" y="323"/>
                      <a:pt x="212" y="348"/>
                      <a:pt x="213" y="368"/>
                    </a:cubicBezTo>
                    <a:cubicBezTo>
                      <a:pt x="211" y="353"/>
                      <a:pt x="204" y="331"/>
                      <a:pt x="204" y="310"/>
                    </a:cubicBezTo>
                    <a:cubicBezTo>
                      <a:pt x="205" y="275"/>
                      <a:pt x="199" y="242"/>
                      <a:pt x="192" y="208"/>
                    </a:cubicBezTo>
                    <a:cubicBezTo>
                      <a:pt x="186" y="181"/>
                      <a:pt x="175" y="154"/>
                      <a:pt x="174" y="125"/>
                    </a:cubicBezTo>
                    <a:cubicBezTo>
                      <a:pt x="173" y="109"/>
                      <a:pt x="171" y="94"/>
                      <a:pt x="176" y="78"/>
                    </a:cubicBezTo>
                    <a:cubicBezTo>
                      <a:pt x="180" y="67"/>
                      <a:pt x="175" y="53"/>
                      <a:pt x="173" y="41"/>
                    </a:cubicBezTo>
                    <a:cubicBezTo>
                      <a:pt x="172" y="29"/>
                      <a:pt x="173" y="19"/>
                      <a:pt x="177" y="8"/>
                    </a:cubicBezTo>
                    <a:cubicBezTo>
                      <a:pt x="180" y="6"/>
                      <a:pt x="183" y="5"/>
                      <a:pt x="186" y="7"/>
                    </a:cubicBezTo>
                    <a:cubicBezTo>
                      <a:pt x="193" y="37"/>
                      <a:pt x="202" y="67"/>
                      <a:pt x="196" y="98"/>
                    </a:cubicBezTo>
                    <a:cubicBezTo>
                      <a:pt x="195" y="106"/>
                      <a:pt x="198" y="114"/>
                      <a:pt x="200" y="122"/>
                    </a:cubicBezTo>
                    <a:cubicBezTo>
                      <a:pt x="200" y="148"/>
                      <a:pt x="203" y="175"/>
                      <a:pt x="210" y="198"/>
                    </a:cubicBezTo>
                    <a:cubicBezTo>
                      <a:pt x="217" y="220"/>
                      <a:pt x="216" y="242"/>
                      <a:pt x="222" y="264"/>
                    </a:cubicBezTo>
                    <a:cubicBezTo>
                      <a:pt x="228" y="287"/>
                      <a:pt x="231" y="312"/>
                      <a:pt x="234" y="336"/>
                    </a:cubicBezTo>
                    <a:cubicBezTo>
                      <a:pt x="236" y="371"/>
                      <a:pt x="243" y="406"/>
                      <a:pt x="250" y="439"/>
                    </a:cubicBezTo>
                    <a:cubicBezTo>
                      <a:pt x="256" y="471"/>
                      <a:pt x="257" y="503"/>
                      <a:pt x="259" y="534"/>
                    </a:cubicBezTo>
                    <a:cubicBezTo>
                      <a:pt x="257" y="522"/>
                      <a:pt x="258" y="510"/>
                      <a:pt x="258" y="498"/>
                    </a:cubicBezTo>
                    <a:cubicBezTo>
                      <a:pt x="257" y="481"/>
                      <a:pt x="261" y="463"/>
                      <a:pt x="249" y="448"/>
                    </a:cubicBezTo>
                    <a:cubicBezTo>
                      <a:pt x="248" y="446"/>
                      <a:pt x="248" y="443"/>
                      <a:pt x="248" y="440"/>
                    </a:cubicBezTo>
                    <a:cubicBezTo>
                      <a:pt x="247" y="397"/>
                      <a:pt x="236" y="355"/>
                      <a:pt x="230" y="313"/>
                    </a:cubicBezTo>
                    <a:cubicBezTo>
                      <a:pt x="222" y="256"/>
                      <a:pt x="215" y="199"/>
                      <a:pt x="202" y="142"/>
                    </a:cubicBezTo>
                    <a:cubicBezTo>
                      <a:pt x="200" y="135"/>
                      <a:pt x="200" y="128"/>
                      <a:pt x="200" y="121"/>
                    </a:cubicBezTo>
                    <a:cubicBezTo>
                      <a:pt x="195" y="95"/>
                      <a:pt x="202" y="68"/>
                      <a:pt x="194" y="43"/>
                    </a:cubicBezTo>
                    <a:cubicBezTo>
                      <a:pt x="193" y="40"/>
                      <a:pt x="194" y="37"/>
                      <a:pt x="194" y="35"/>
                    </a:cubicBezTo>
                    <a:cubicBezTo>
                      <a:pt x="189" y="3"/>
                      <a:pt x="192" y="0"/>
                      <a:pt x="226" y="4"/>
                    </a:cubicBezTo>
                    <a:cubicBezTo>
                      <a:pt x="228" y="5"/>
                      <a:pt x="230" y="6"/>
                      <a:pt x="231" y="7"/>
                    </a:cubicBezTo>
                    <a:cubicBezTo>
                      <a:pt x="234" y="10"/>
                      <a:pt x="233" y="15"/>
                      <a:pt x="236" y="18"/>
                    </a:cubicBezTo>
                    <a:cubicBezTo>
                      <a:pt x="234" y="11"/>
                      <a:pt x="236" y="7"/>
                      <a:pt x="243" y="6"/>
                    </a:cubicBezTo>
                    <a:cubicBezTo>
                      <a:pt x="250" y="5"/>
                      <a:pt x="253" y="9"/>
                      <a:pt x="254" y="15"/>
                    </a:cubicBezTo>
                    <a:cubicBezTo>
                      <a:pt x="256" y="25"/>
                      <a:pt x="255" y="36"/>
                      <a:pt x="256" y="47"/>
                    </a:cubicBezTo>
                    <a:cubicBezTo>
                      <a:pt x="261" y="84"/>
                      <a:pt x="269" y="121"/>
                      <a:pt x="258" y="158"/>
                    </a:cubicBezTo>
                    <a:cubicBezTo>
                      <a:pt x="262" y="181"/>
                      <a:pt x="268" y="203"/>
                      <a:pt x="273" y="226"/>
                    </a:cubicBezTo>
                    <a:cubicBezTo>
                      <a:pt x="274" y="230"/>
                      <a:pt x="274" y="236"/>
                      <a:pt x="276" y="239"/>
                    </a:cubicBezTo>
                    <a:cubicBezTo>
                      <a:pt x="279" y="242"/>
                      <a:pt x="269" y="254"/>
                      <a:pt x="284" y="250"/>
                    </a:cubicBezTo>
                    <a:cubicBezTo>
                      <a:pt x="287" y="249"/>
                      <a:pt x="290" y="259"/>
                      <a:pt x="292" y="265"/>
                    </a:cubicBezTo>
                    <a:cubicBezTo>
                      <a:pt x="301" y="292"/>
                      <a:pt x="298" y="320"/>
                      <a:pt x="302" y="348"/>
                    </a:cubicBezTo>
                    <a:cubicBezTo>
                      <a:pt x="303" y="352"/>
                      <a:pt x="303" y="359"/>
                      <a:pt x="295" y="359"/>
                    </a:cubicBezTo>
                    <a:cubicBezTo>
                      <a:pt x="292" y="360"/>
                      <a:pt x="292" y="356"/>
                      <a:pt x="292" y="353"/>
                    </a:cubicBezTo>
                    <a:cubicBezTo>
                      <a:pt x="301" y="398"/>
                      <a:pt x="319" y="440"/>
                      <a:pt x="325" y="485"/>
                    </a:cubicBezTo>
                    <a:cubicBezTo>
                      <a:pt x="328" y="510"/>
                      <a:pt x="336" y="535"/>
                      <a:pt x="329" y="560"/>
                    </a:cubicBezTo>
                    <a:cubicBezTo>
                      <a:pt x="327" y="583"/>
                      <a:pt x="330" y="605"/>
                      <a:pt x="332" y="627"/>
                    </a:cubicBezTo>
                    <a:cubicBezTo>
                      <a:pt x="333" y="633"/>
                      <a:pt x="334" y="639"/>
                      <a:pt x="333" y="645"/>
                    </a:cubicBezTo>
                    <a:cubicBezTo>
                      <a:pt x="326" y="666"/>
                      <a:pt x="330" y="689"/>
                      <a:pt x="332" y="711"/>
                    </a:cubicBezTo>
                    <a:cubicBezTo>
                      <a:pt x="333" y="731"/>
                      <a:pt x="334" y="751"/>
                      <a:pt x="338" y="768"/>
                    </a:cubicBezTo>
                    <a:cubicBezTo>
                      <a:pt x="337" y="740"/>
                      <a:pt x="328" y="710"/>
                      <a:pt x="331" y="678"/>
                    </a:cubicBezTo>
                    <a:cubicBezTo>
                      <a:pt x="331" y="673"/>
                      <a:pt x="329" y="668"/>
                      <a:pt x="335" y="664"/>
                    </a:cubicBezTo>
                    <a:cubicBezTo>
                      <a:pt x="339" y="694"/>
                      <a:pt x="342" y="723"/>
                      <a:pt x="346" y="753"/>
                    </a:cubicBezTo>
                    <a:cubicBezTo>
                      <a:pt x="350" y="781"/>
                      <a:pt x="352" y="808"/>
                      <a:pt x="362" y="835"/>
                    </a:cubicBezTo>
                    <a:cubicBezTo>
                      <a:pt x="360" y="857"/>
                      <a:pt x="373" y="878"/>
                      <a:pt x="373" y="900"/>
                    </a:cubicBezTo>
                    <a:cubicBezTo>
                      <a:pt x="368" y="905"/>
                      <a:pt x="372" y="910"/>
                      <a:pt x="373" y="915"/>
                    </a:cubicBezTo>
                    <a:cubicBezTo>
                      <a:pt x="375" y="922"/>
                      <a:pt x="372" y="923"/>
                      <a:pt x="366" y="920"/>
                    </a:cubicBezTo>
                    <a:cubicBezTo>
                      <a:pt x="355" y="917"/>
                      <a:pt x="358" y="906"/>
                      <a:pt x="356" y="899"/>
                    </a:cubicBezTo>
                    <a:cubicBezTo>
                      <a:pt x="345" y="870"/>
                      <a:pt x="345" y="838"/>
                      <a:pt x="344" y="810"/>
                    </a:cubicBezTo>
                    <a:cubicBezTo>
                      <a:pt x="342" y="840"/>
                      <a:pt x="350" y="872"/>
                      <a:pt x="353" y="904"/>
                    </a:cubicBezTo>
                    <a:cubicBezTo>
                      <a:pt x="351" y="934"/>
                      <a:pt x="361" y="961"/>
                      <a:pt x="370" y="988"/>
                    </a:cubicBezTo>
                    <a:cubicBezTo>
                      <a:pt x="370" y="1015"/>
                      <a:pt x="378" y="1041"/>
                      <a:pt x="382" y="1068"/>
                    </a:cubicBezTo>
                    <a:cubicBezTo>
                      <a:pt x="382" y="1076"/>
                      <a:pt x="382" y="1084"/>
                      <a:pt x="382" y="1093"/>
                    </a:cubicBezTo>
                    <a:cubicBezTo>
                      <a:pt x="379" y="1113"/>
                      <a:pt x="362" y="1120"/>
                      <a:pt x="348" y="1129"/>
                    </a:cubicBezTo>
                    <a:cubicBezTo>
                      <a:pt x="334" y="1120"/>
                      <a:pt x="329" y="1108"/>
                      <a:pt x="334" y="1092"/>
                    </a:cubicBezTo>
                    <a:cubicBezTo>
                      <a:pt x="341" y="1079"/>
                      <a:pt x="335" y="1064"/>
                      <a:pt x="335" y="1050"/>
                    </a:cubicBezTo>
                    <a:cubicBezTo>
                      <a:pt x="336" y="1044"/>
                      <a:pt x="334" y="1037"/>
                      <a:pt x="334" y="1031"/>
                    </a:cubicBezTo>
                    <a:cubicBezTo>
                      <a:pt x="333" y="1051"/>
                      <a:pt x="340" y="1071"/>
                      <a:pt x="334" y="1092"/>
                    </a:cubicBezTo>
                    <a:cubicBezTo>
                      <a:pt x="330" y="1094"/>
                      <a:pt x="328" y="1090"/>
                      <a:pt x="328" y="1087"/>
                    </a:cubicBezTo>
                    <a:cubicBezTo>
                      <a:pt x="322" y="1047"/>
                      <a:pt x="314" y="1008"/>
                      <a:pt x="310" y="971"/>
                    </a:cubicBezTo>
                    <a:cubicBezTo>
                      <a:pt x="309" y="978"/>
                      <a:pt x="312" y="988"/>
                      <a:pt x="313" y="999"/>
                    </a:cubicBezTo>
                    <a:cubicBezTo>
                      <a:pt x="322" y="1044"/>
                      <a:pt x="325" y="1091"/>
                      <a:pt x="341" y="1135"/>
                    </a:cubicBezTo>
                    <a:cubicBezTo>
                      <a:pt x="335" y="1146"/>
                      <a:pt x="326" y="1155"/>
                      <a:pt x="312" y="1154"/>
                    </a:cubicBezTo>
                    <a:cubicBezTo>
                      <a:pt x="296" y="1137"/>
                      <a:pt x="302" y="1114"/>
                      <a:pt x="298" y="1094"/>
                    </a:cubicBezTo>
                    <a:cubicBezTo>
                      <a:pt x="297" y="1088"/>
                      <a:pt x="298" y="1082"/>
                      <a:pt x="298" y="1076"/>
                    </a:cubicBezTo>
                    <a:cubicBezTo>
                      <a:pt x="298" y="1103"/>
                      <a:pt x="300" y="1131"/>
                      <a:pt x="308" y="1157"/>
                    </a:cubicBezTo>
                    <a:cubicBezTo>
                      <a:pt x="293" y="1178"/>
                      <a:pt x="270" y="1184"/>
                      <a:pt x="246" y="1190"/>
                    </a:cubicBezTo>
                    <a:cubicBezTo>
                      <a:pt x="241" y="1189"/>
                      <a:pt x="238" y="1185"/>
                      <a:pt x="238" y="1180"/>
                    </a:cubicBezTo>
                    <a:cubicBezTo>
                      <a:pt x="241" y="1159"/>
                      <a:pt x="232" y="1137"/>
                      <a:pt x="246" y="1116"/>
                    </a:cubicBezTo>
                    <a:cubicBezTo>
                      <a:pt x="253" y="1108"/>
                      <a:pt x="249" y="1094"/>
                      <a:pt x="247" y="1083"/>
                    </a:cubicBezTo>
                    <a:cubicBezTo>
                      <a:pt x="247" y="1081"/>
                      <a:pt x="246" y="1079"/>
                      <a:pt x="246" y="1077"/>
                    </a:cubicBezTo>
                    <a:cubicBezTo>
                      <a:pt x="248" y="1037"/>
                      <a:pt x="247" y="998"/>
                      <a:pt x="235" y="960"/>
                    </a:cubicBezTo>
                    <a:cubicBezTo>
                      <a:pt x="235" y="957"/>
                      <a:pt x="233" y="961"/>
                      <a:pt x="235" y="960"/>
                    </a:cubicBezTo>
                    <a:cubicBezTo>
                      <a:pt x="236" y="959"/>
                      <a:pt x="236" y="960"/>
                      <a:pt x="236" y="961"/>
                    </a:cubicBezTo>
                    <a:cubicBezTo>
                      <a:pt x="249" y="1011"/>
                      <a:pt x="245" y="1061"/>
                      <a:pt x="242" y="1111"/>
                    </a:cubicBezTo>
                    <a:cubicBezTo>
                      <a:pt x="241" y="1133"/>
                      <a:pt x="238" y="1154"/>
                      <a:pt x="238" y="1176"/>
                    </a:cubicBezTo>
                    <a:cubicBezTo>
                      <a:pt x="238" y="1192"/>
                      <a:pt x="232" y="1200"/>
                      <a:pt x="217" y="1202"/>
                    </a:cubicBezTo>
                    <a:cubicBezTo>
                      <a:pt x="214" y="1202"/>
                      <a:pt x="213" y="1200"/>
                      <a:pt x="212" y="1198"/>
                    </a:cubicBezTo>
                    <a:cubicBezTo>
                      <a:pt x="207" y="1177"/>
                      <a:pt x="212" y="1156"/>
                      <a:pt x="210" y="1138"/>
                    </a:cubicBezTo>
                    <a:cubicBezTo>
                      <a:pt x="211" y="1157"/>
                      <a:pt x="208" y="1179"/>
                      <a:pt x="212" y="1200"/>
                    </a:cubicBezTo>
                    <a:cubicBezTo>
                      <a:pt x="209" y="1214"/>
                      <a:pt x="196" y="1214"/>
                      <a:pt x="186" y="1217"/>
                    </a:cubicBezTo>
                    <a:cubicBezTo>
                      <a:pt x="176" y="1217"/>
                      <a:pt x="168" y="1215"/>
                      <a:pt x="165" y="1205"/>
                    </a:cubicBezTo>
                    <a:cubicBezTo>
                      <a:pt x="158" y="1175"/>
                      <a:pt x="155" y="1144"/>
                      <a:pt x="156" y="1111"/>
                    </a:cubicBezTo>
                    <a:cubicBezTo>
                      <a:pt x="167" y="1116"/>
                      <a:pt x="165" y="1124"/>
                      <a:pt x="167" y="1129"/>
                    </a:cubicBezTo>
                    <a:cubicBezTo>
                      <a:pt x="160" y="1090"/>
                      <a:pt x="144" y="1051"/>
                      <a:pt x="148" y="1009"/>
                    </a:cubicBezTo>
                    <a:cubicBezTo>
                      <a:pt x="149" y="1006"/>
                      <a:pt x="144" y="1009"/>
                      <a:pt x="147" y="1008"/>
                    </a:cubicBezTo>
                    <a:cubicBezTo>
                      <a:pt x="148" y="1008"/>
                      <a:pt x="148" y="1009"/>
                      <a:pt x="148" y="1010"/>
                    </a:cubicBezTo>
                    <a:cubicBezTo>
                      <a:pt x="144" y="1024"/>
                      <a:pt x="147" y="1039"/>
                      <a:pt x="150" y="1053"/>
                    </a:cubicBezTo>
                    <a:cubicBezTo>
                      <a:pt x="158" y="1091"/>
                      <a:pt x="154" y="1131"/>
                      <a:pt x="159" y="1170"/>
                    </a:cubicBezTo>
                    <a:cubicBezTo>
                      <a:pt x="161" y="1186"/>
                      <a:pt x="164" y="1202"/>
                      <a:pt x="168" y="1218"/>
                    </a:cubicBezTo>
                    <a:cubicBezTo>
                      <a:pt x="160" y="1229"/>
                      <a:pt x="146" y="1230"/>
                      <a:pt x="134" y="1234"/>
                    </a:cubicBezTo>
                    <a:cubicBezTo>
                      <a:pt x="115" y="1240"/>
                      <a:pt x="95" y="1246"/>
                      <a:pt x="74" y="1247"/>
                    </a:cubicBezTo>
                    <a:cubicBezTo>
                      <a:pt x="65" y="1244"/>
                      <a:pt x="66" y="1236"/>
                      <a:pt x="66" y="1229"/>
                    </a:cubicBezTo>
                    <a:cubicBezTo>
                      <a:pt x="66" y="1217"/>
                      <a:pt x="68" y="1206"/>
                      <a:pt x="64" y="1195"/>
                    </a:cubicBezTo>
                    <a:cubicBezTo>
                      <a:pt x="54" y="1162"/>
                      <a:pt x="48" y="1128"/>
                      <a:pt x="45" y="1093"/>
                    </a:cubicBezTo>
                    <a:cubicBezTo>
                      <a:pt x="44" y="1066"/>
                      <a:pt x="43" y="1040"/>
                      <a:pt x="42" y="1013"/>
                    </a:cubicBezTo>
                    <a:cubicBezTo>
                      <a:pt x="43" y="1010"/>
                      <a:pt x="45" y="1007"/>
                      <a:pt x="45" y="1004"/>
                    </a:cubicBezTo>
                    <a:cubicBezTo>
                      <a:pt x="37" y="948"/>
                      <a:pt x="46" y="891"/>
                      <a:pt x="39" y="836"/>
                    </a:cubicBezTo>
                    <a:cubicBezTo>
                      <a:pt x="38" y="832"/>
                      <a:pt x="35" y="835"/>
                      <a:pt x="37" y="834"/>
                    </a:cubicBezTo>
                    <a:cubicBezTo>
                      <a:pt x="38" y="834"/>
                      <a:pt x="39" y="834"/>
                      <a:pt x="39" y="835"/>
                    </a:cubicBezTo>
                    <a:cubicBezTo>
                      <a:pt x="40" y="877"/>
                      <a:pt x="48" y="918"/>
                      <a:pt x="37" y="960"/>
                    </a:cubicBezTo>
                    <a:cubicBezTo>
                      <a:pt x="30" y="952"/>
                      <a:pt x="39" y="939"/>
                      <a:pt x="29" y="932"/>
                    </a:cubicBezTo>
                    <a:cubicBezTo>
                      <a:pt x="25" y="900"/>
                      <a:pt x="27" y="868"/>
                      <a:pt x="26" y="837"/>
                    </a:cubicBezTo>
                    <a:cubicBezTo>
                      <a:pt x="26" y="834"/>
                      <a:pt x="26" y="830"/>
                      <a:pt x="26" y="827"/>
                    </a:cubicBezTo>
                    <a:cubicBezTo>
                      <a:pt x="31" y="805"/>
                      <a:pt x="27" y="782"/>
                      <a:pt x="25" y="760"/>
                    </a:cubicBezTo>
                    <a:cubicBezTo>
                      <a:pt x="22" y="726"/>
                      <a:pt x="22" y="692"/>
                      <a:pt x="22" y="658"/>
                    </a:cubicBezTo>
                    <a:cubicBezTo>
                      <a:pt x="22" y="653"/>
                      <a:pt x="23" y="648"/>
                      <a:pt x="18" y="645"/>
                    </a:cubicBezTo>
                    <a:cubicBezTo>
                      <a:pt x="17" y="643"/>
                      <a:pt x="20" y="637"/>
                      <a:pt x="14" y="640"/>
                    </a:cubicBezTo>
                    <a:cubicBezTo>
                      <a:pt x="7" y="640"/>
                      <a:pt x="8" y="634"/>
                      <a:pt x="7" y="630"/>
                    </a:cubicBezTo>
                    <a:cubicBezTo>
                      <a:pt x="0" y="582"/>
                      <a:pt x="2" y="533"/>
                      <a:pt x="2" y="484"/>
                    </a:cubicBezTo>
                    <a:cubicBezTo>
                      <a:pt x="2" y="479"/>
                      <a:pt x="2" y="473"/>
                      <a:pt x="8" y="472"/>
                    </a:cubicBezTo>
                    <a:cubicBezTo>
                      <a:pt x="12" y="472"/>
                      <a:pt x="14" y="477"/>
                      <a:pt x="16" y="480"/>
                    </a:cubicBezTo>
                    <a:cubicBezTo>
                      <a:pt x="23" y="488"/>
                      <a:pt x="22" y="498"/>
                      <a:pt x="22" y="508"/>
                    </a:cubicBezTo>
                    <a:cubicBezTo>
                      <a:pt x="22" y="511"/>
                      <a:pt x="22" y="513"/>
                      <a:pt x="22" y="515"/>
                    </a:cubicBezTo>
                    <a:cubicBezTo>
                      <a:pt x="23" y="530"/>
                      <a:pt x="19" y="545"/>
                      <a:pt x="25" y="560"/>
                    </a:cubicBezTo>
                    <a:cubicBezTo>
                      <a:pt x="26" y="578"/>
                      <a:pt x="29" y="595"/>
                      <a:pt x="32" y="613"/>
                    </a:cubicBezTo>
                    <a:cubicBezTo>
                      <a:pt x="45" y="639"/>
                      <a:pt x="48" y="668"/>
                      <a:pt x="46" y="697"/>
                    </a:cubicBezTo>
                    <a:cubicBezTo>
                      <a:pt x="46" y="709"/>
                      <a:pt x="46" y="722"/>
                      <a:pt x="41" y="734"/>
                    </a:cubicBezTo>
                    <a:cubicBezTo>
                      <a:pt x="52" y="702"/>
                      <a:pt x="40" y="668"/>
                      <a:pt x="50" y="632"/>
                    </a:cubicBezTo>
                    <a:cubicBezTo>
                      <a:pt x="59" y="644"/>
                      <a:pt x="65" y="654"/>
                      <a:pt x="66" y="665"/>
                    </a:cubicBezTo>
                    <a:cubicBezTo>
                      <a:pt x="68" y="687"/>
                      <a:pt x="61" y="709"/>
                      <a:pt x="65" y="730"/>
                    </a:cubicBezTo>
                    <a:cubicBezTo>
                      <a:pt x="66" y="731"/>
                      <a:pt x="66" y="733"/>
                      <a:pt x="66" y="734"/>
                    </a:cubicBezTo>
                    <a:cubicBezTo>
                      <a:pt x="67" y="734"/>
                      <a:pt x="67" y="735"/>
                      <a:pt x="68" y="735"/>
                    </a:cubicBezTo>
                    <a:cubicBezTo>
                      <a:pt x="68" y="735"/>
                      <a:pt x="68" y="735"/>
                      <a:pt x="68" y="735"/>
                    </a:cubicBezTo>
                    <a:cubicBezTo>
                      <a:pt x="61" y="715"/>
                      <a:pt x="68" y="694"/>
                      <a:pt x="66" y="674"/>
                    </a:cubicBezTo>
                    <a:cubicBezTo>
                      <a:pt x="66" y="672"/>
                      <a:pt x="66" y="670"/>
                      <a:pt x="66" y="668"/>
                    </a:cubicBezTo>
                    <a:cubicBezTo>
                      <a:pt x="70" y="656"/>
                      <a:pt x="61" y="648"/>
                      <a:pt x="59" y="637"/>
                    </a:cubicBezTo>
                    <a:cubicBezTo>
                      <a:pt x="54" y="620"/>
                      <a:pt x="55" y="601"/>
                      <a:pt x="56" y="582"/>
                    </a:cubicBezTo>
                    <a:cubicBezTo>
                      <a:pt x="56" y="572"/>
                      <a:pt x="53" y="564"/>
                      <a:pt x="48" y="556"/>
                    </a:cubicBezTo>
                    <a:cubicBezTo>
                      <a:pt x="45" y="531"/>
                      <a:pt x="47" y="505"/>
                      <a:pt x="38" y="480"/>
                    </a:cubicBezTo>
                    <a:cubicBezTo>
                      <a:pt x="39" y="469"/>
                      <a:pt x="34" y="458"/>
                      <a:pt x="34" y="447"/>
                    </a:cubicBezTo>
                    <a:cubicBezTo>
                      <a:pt x="35" y="437"/>
                      <a:pt x="36" y="428"/>
                      <a:pt x="50" y="432"/>
                    </a:cubicBezTo>
                    <a:close/>
                  </a:path>
                </a:pathLst>
              </a:custGeom>
              <a:solidFill>
                <a:srgbClr val="F1D6B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6" name="Freeform 13">
                <a:extLst>
                  <a:ext uri="{FF2B5EF4-FFF2-40B4-BE49-F238E27FC236}">
                    <a16:creationId xmlns:a16="http://schemas.microsoft.com/office/drawing/2014/main" id="{387A7810-DE34-410D-A69F-A83C963FBD6C}"/>
                  </a:ext>
                </a:extLst>
              </p:cNvPr>
              <p:cNvSpPr>
                <a:spLocks/>
              </p:cNvSpPr>
              <p:nvPr/>
            </p:nvSpPr>
            <p:spPr bwMode="auto">
              <a:xfrm>
                <a:off x="1206" y="619"/>
                <a:ext cx="656" cy="435"/>
              </a:xfrm>
              <a:custGeom>
                <a:avLst/>
                <a:gdLst>
                  <a:gd name="T0" fmla="*/ 61 w 584"/>
                  <a:gd name="T1" fmla="*/ 32 h 387"/>
                  <a:gd name="T2" fmla="*/ 283 w 584"/>
                  <a:gd name="T3" fmla="*/ 49 h 387"/>
                  <a:gd name="T4" fmla="*/ 475 w 584"/>
                  <a:gd name="T5" fmla="*/ 193 h 387"/>
                  <a:gd name="T6" fmla="*/ 497 w 584"/>
                  <a:gd name="T7" fmla="*/ 219 h 387"/>
                  <a:gd name="T8" fmla="*/ 530 w 584"/>
                  <a:gd name="T9" fmla="*/ 261 h 387"/>
                  <a:gd name="T10" fmla="*/ 570 w 584"/>
                  <a:gd name="T11" fmla="*/ 328 h 387"/>
                  <a:gd name="T12" fmla="*/ 564 w 584"/>
                  <a:gd name="T13" fmla="*/ 379 h 387"/>
                  <a:gd name="T14" fmla="*/ 507 w 584"/>
                  <a:gd name="T15" fmla="*/ 375 h 387"/>
                  <a:gd name="T16" fmla="*/ 486 w 584"/>
                  <a:gd name="T17" fmla="*/ 379 h 387"/>
                  <a:gd name="T18" fmla="*/ 460 w 584"/>
                  <a:gd name="T19" fmla="*/ 374 h 387"/>
                  <a:gd name="T20" fmla="*/ 424 w 584"/>
                  <a:gd name="T21" fmla="*/ 353 h 387"/>
                  <a:gd name="T22" fmla="*/ 403 w 584"/>
                  <a:gd name="T23" fmla="*/ 350 h 387"/>
                  <a:gd name="T24" fmla="*/ 386 w 584"/>
                  <a:gd name="T25" fmla="*/ 346 h 387"/>
                  <a:gd name="T26" fmla="*/ 376 w 584"/>
                  <a:gd name="T27" fmla="*/ 369 h 387"/>
                  <a:gd name="T28" fmla="*/ 360 w 584"/>
                  <a:gd name="T29" fmla="*/ 347 h 387"/>
                  <a:gd name="T30" fmla="*/ 335 w 584"/>
                  <a:gd name="T31" fmla="*/ 338 h 387"/>
                  <a:gd name="T32" fmla="*/ 300 w 584"/>
                  <a:gd name="T33" fmla="*/ 321 h 387"/>
                  <a:gd name="T34" fmla="*/ 281 w 584"/>
                  <a:gd name="T35" fmla="*/ 320 h 387"/>
                  <a:gd name="T36" fmla="*/ 272 w 584"/>
                  <a:gd name="T37" fmla="*/ 336 h 387"/>
                  <a:gd name="T38" fmla="*/ 258 w 584"/>
                  <a:gd name="T39" fmla="*/ 317 h 387"/>
                  <a:gd name="T40" fmla="*/ 223 w 584"/>
                  <a:gd name="T41" fmla="*/ 312 h 387"/>
                  <a:gd name="T42" fmla="*/ 194 w 584"/>
                  <a:gd name="T43" fmla="*/ 296 h 387"/>
                  <a:gd name="T44" fmla="*/ 180 w 584"/>
                  <a:gd name="T45" fmla="*/ 288 h 387"/>
                  <a:gd name="T46" fmla="*/ 154 w 584"/>
                  <a:gd name="T47" fmla="*/ 282 h 387"/>
                  <a:gd name="T48" fmla="*/ 138 w 584"/>
                  <a:gd name="T49" fmla="*/ 276 h 387"/>
                  <a:gd name="T50" fmla="*/ 114 w 584"/>
                  <a:gd name="T51" fmla="*/ 270 h 387"/>
                  <a:gd name="T52" fmla="*/ 95 w 584"/>
                  <a:gd name="T53" fmla="*/ 265 h 387"/>
                  <a:gd name="T54" fmla="*/ 72 w 584"/>
                  <a:gd name="T55" fmla="*/ 259 h 387"/>
                  <a:gd name="T56" fmla="*/ 47 w 584"/>
                  <a:gd name="T57" fmla="*/ 248 h 387"/>
                  <a:gd name="T58" fmla="*/ 22 w 584"/>
                  <a:gd name="T59" fmla="*/ 237 h 387"/>
                  <a:gd name="T60" fmla="*/ 3 w 584"/>
                  <a:gd name="T61" fmla="*/ 221 h 387"/>
                  <a:gd name="T62" fmla="*/ 3 w 584"/>
                  <a:gd name="T63" fmla="*/ 141 h 3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84" h="387">
                    <a:moveTo>
                      <a:pt x="3" y="141"/>
                    </a:moveTo>
                    <a:cubicBezTo>
                      <a:pt x="10" y="98"/>
                      <a:pt x="32" y="62"/>
                      <a:pt x="61" y="32"/>
                    </a:cubicBezTo>
                    <a:cubicBezTo>
                      <a:pt x="83" y="9"/>
                      <a:pt x="115" y="5"/>
                      <a:pt x="146" y="3"/>
                    </a:cubicBezTo>
                    <a:cubicBezTo>
                      <a:pt x="198" y="0"/>
                      <a:pt x="243" y="21"/>
                      <a:pt x="283" y="49"/>
                    </a:cubicBezTo>
                    <a:cubicBezTo>
                      <a:pt x="337" y="85"/>
                      <a:pt x="387" y="125"/>
                      <a:pt x="440" y="162"/>
                    </a:cubicBezTo>
                    <a:cubicBezTo>
                      <a:pt x="453" y="171"/>
                      <a:pt x="459" y="188"/>
                      <a:pt x="475" y="193"/>
                    </a:cubicBezTo>
                    <a:cubicBezTo>
                      <a:pt x="478" y="195"/>
                      <a:pt x="480" y="198"/>
                      <a:pt x="482" y="201"/>
                    </a:cubicBezTo>
                    <a:cubicBezTo>
                      <a:pt x="486" y="208"/>
                      <a:pt x="491" y="213"/>
                      <a:pt x="497" y="219"/>
                    </a:cubicBezTo>
                    <a:cubicBezTo>
                      <a:pt x="499" y="221"/>
                      <a:pt x="501" y="223"/>
                      <a:pt x="502" y="225"/>
                    </a:cubicBezTo>
                    <a:cubicBezTo>
                      <a:pt x="510" y="238"/>
                      <a:pt x="519" y="251"/>
                      <a:pt x="530" y="261"/>
                    </a:cubicBezTo>
                    <a:cubicBezTo>
                      <a:pt x="531" y="262"/>
                      <a:pt x="533" y="264"/>
                      <a:pt x="534" y="265"/>
                    </a:cubicBezTo>
                    <a:cubicBezTo>
                      <a:pt x="544" y="287"/>
                      <a:pt x="559" y="306"/>
                      <a:pt x="570" y="328"/>
                    </a:cubicBezTo>
                    <a:cubicBezTo>
                      <a:pt x="572" y="331"/>
                      <a:pt x="573" y="335"/>
                      <a:pt x="575" y="338"/>
                    </a:cubicBezTo>
                    <a:cubicBezTo>
                      <a:pt x="584" y="355"/>
                      <a:pt x="575" y="367"/>
                      <a:pt x="564" y="379"/>
                    </a:cubicBezTo>
                    <a:cubicBezTo>
                      <a:pt x="553" y="387"/>
                      <a:pt x="541" y="386"/>
                      <a:pt x="530" y="381"/>
                    </a:cubicBezTo>
                    <a:cubicBezTo>
                      <a:pt x="523" y="377"/>
                      <a:pt x="516" y="373"/>
                      <a:pt x="507" y="375"/>
                    </a:cubicBezTo>
                    <a:cubicBezTo>
                      <a:pt x="505" y="375"/>
                      <a:pt x="504" y="375"/>
                      <a:pt x="502" y="375"/>
                    </a:cubicBezTo>
                    <a:cubicBezTo>
                      <a:pt x="495" y="369"/>
                      <a:pt x="490" y="373"/>
                      <a:pt x="486" y="379"/>
                    </a:cubicBezTo>
                    <a:cubicBezTo>
                      <a:pt x="484" y="380"/>
                      <a:pt x="481" y="380"/>
                      <a:pt x="479" y="378"/>
                    </a:cubicBezTo>
                    <a:cubicBezTo>
                      <a:pt x="473" y="375"/>
                      <a:pt x="471" y="354"/>
                      <a:pt x="460" y="374"/>
                    </a:cubicBezTo>
                    <a:cubicBezTo>
                      <a:pt x="458" y="377"/>
                      <a:pt x="455" y="379"/>
                      <a:pt x="451" y="378"/>
                    </a:cubicBezTo>
                    <a:cubicBezTo>
                      <a:pt x="446" y="365"/>
                      <a:pt x="440" y="354"/>
                      <a:pt x="424" y="353"/>
                    </a:cubicBezTo>
                    <a:cubicBezTo>
                      <a:pt x="420" y="352"/>
                      <a:pt x="416" y="351"/>
                      <a:pt x="411" y="350"/>
                    </a:cubicBezTo>
                    <a:cubicBezTo>
                      <a:pt x="409" y="350"/>
                      <a:pt x="406" y="350"/>
                      <a:pt x="403" y="350"/>
                    </a:cubicBezTo>
                    <a:cubicBezTo>
                      <a:pt x="402" y="350"/>
                      <a:pt x="400" y="349"/>
                      <a:pt x="398" y="349"/>
                    </a:cubicBezTo>
                    <a:cubicBezTo>
                      <a:pt x="394" y="349"/>
                      <a:pt x="390" y="347"/>
                      <a:pt x="386" y="346"/>
                    </a:cubicBezTo>
                    <a:cubicBezTo>
                      <a:pt x="384" y="346"/>
                      <a:pt x="382" y="346"/>
                      <a:pt x="379" y="346"/>
                    </a:cubicBezTo>
                    <a:cubicBezTo>
                      <a:pt x="373" y="353"/>
                      <a:pt x="382" y="362"/>
                      <a:pt x="376" y="369"/>
                    </a:cubicBezTo>
                    <a:cubicBezTo>
                      <a:pt x="374" y="370"/>
                      <a:pt x="372" y="370"/>
                      <a:pt x="370" y="370"/>
                    </a:cubicBezTo>
                    <a:cubicBezTo>
                      <a:pt x="363" y="364"/>
                      <a:pt x="362" y="355"/>
                      <a:pt x="360" y="347"/>
                    </a:cubicBezTo>
                    <a:cubicBezTo>
                      <a:pt x="356" y="338"/>
                      <a:pt x="350" y="333"/>
                      <a:pt x="340" y="338"/>
                    </a:cubicBezTo>
                    <a:cubicBezTo>
                      <a:pt x="339" y="339"/>
                      <a:pt x="337" y="339"/>
                      <a:pt x="335" y="338"/>
                    </a:cubicBezTo>
                    <a:cubicBezTo>
                      <a:pt x="328" y="334"/>
                      <a:pt x="324" y="325"/>
                      <a:pt x="315" y="324"/>
                    </a:cubicBezTo>
                    <a:cubicBezTo>
                      <a:pt x="310" y="322"/>
                      <a:pt x="305" y="322"/>
                      <a:pt x="300" y="321"/>
                    </a:cubicBezTo>
                    <a:cubicBezTo>
                      <a:pt x="295" y="320"/>
                      <a:pt x="291" y="319"/>
                      <a:pt x="286" y="320"/>
                    </a:cubicBezTo>
                    <a:cubicBezTo>
                      <a:pt x="284" y="320"/>
                      <a:pt x="282" y="320"/>
                      <a:pt x="281" y="320"/>
                    </a:cubicBezTo>
                    <a:cubicBezTo>
                      <a:pt x="279" y="320"/>
                      <a:pt x="278" y="321"/>
                      <a:pt x="278" y="322"/>
                    </a:cubicBezTo>
                    <a:cubicBezTo>
                      <a:pt x="277" y="327"/>
                      <a:pt x="281" y="335"/>
                      <a:pt x="272" y="336"/>
                    </a:cubicBezTo>
                    <a:cubicBezTo>
                      <a:pt x="267" y="337"/>
                      <a:pt x="265" y="330"/>
                      <a:pt x="263" y="325"/>
                    </a:cubicBezTo>
                    <a:cubicBezTo>
                      <a:pt x="262" y="323"/>
                      <a:pt x="261" y="320"/>
                      <a:pt x="258" y="317"/>
                    </a:cubicBezTo>
                    <a:cubicBezTo>
                      <a:pt x="253" y="323"/>
                      <a:pt x="258" y="333"/>
                      <a:pt x="248" y="337"/>
                    </a:cubicBezTo>
                    <a:cubicBezTo>
                      <a:pt x="242" y="327"/>
                      <a:pt x="240" y="312"/>
                      <a:pt x="223" y="312"/>
                    </a:cubicBezTo>
                    <a:cubicBezTo>
                      <a:pt x="217" y="299"/>
                      <a:pt x="213" y="316"/>
                      <a:pt x="208" y="313"/>
                    </a:cubicBezTo>
                    <a:cubicBezTo>
                      <a:pt x="201" y="309"/>
                      <a:pt x="204" y="298"/>
                      <a:pt x="194" y="296"/>
                    </a:cubicBezTo>
                    <a:cubicBezTo>
                      <a:pt x="191" y="296"/>
                      <a:pt x="189" y="296"/>
                      <a:pt x="186" y="295"/>
                    </a:cubicBezTo>
                    <a:cubicBezTo>
                      <a:pt x="184" y="293"/>
                      <a:pt x="182" y="290"/>
                      <a:pt x="180" y="288"/>
                    </a:cubicBezTo>
                    <a:cubicBezTo>
                      <a:pt x="176" y="283"/>
                      <a:pt x="171" y="285"/>
                      <a:pt x="167" y="285"/>
                    </a:cubicBezTo>
                    <a:cubicBezTo>
                      <a:pt x="162" y="285"/>
                      <a:pt x="158" y="283"/>
                      <a:pt x="154" y="282"/>
                    </a:cubicBezTo>
                    <a:cubicBezTo>
                      <a:pt x="152" y="282"/>
                      <a:pt x="150" y="281"/>
                      <a:pt x="147" y="280"/>
                    </a:cubicBezTo>
                    <a:cubicBezTo>
                      <a:pt x="144" y="278"/>
                      <a:pt x="141" y="277"/>
                      <a:pt x="138" y="276"/>
                    </a:cubicBezTo>
                    <a:cubicBezTo>
                      <a:pt x="134" y="274"/>
                      <a:pt x="130" y="273"/>
                      <a:pt x="126" y="272"/>
                    </a:cubicBezTo>
                    <a:cubicBezTo>
                      <a:pt x="122" y="272"/>
                      <a:pt x="119" y="270"/>
                      <a:pt x="114" y="270"/>
                    </a:cubicBezTo>
                    <a:cubicBezTo>
                      <a:pt x="113" y="269"/>
                      <a:pt x="111" y="269"/>
                      <a:pt x="110" y="268"/>
                    </a:cubicBezTo>
                    <a:cubicBezTo>
                      <a:pt x="105" y="267"/>
                      <a:pt x="100" y="266"/>
                      <a:pt x="95" y="265"/>
                    </a:cubicBezTo>
                    <a:cubicBezTo>
                      <a:pt x="92" y="265"/>
                      <a:pt x="90" y="264"/>
                      <a:pt x="87" y="263"/>
                    </a:cubicBezTo>
                    <a:cubicBezTo>
                      <a:pt x="83" y="259"/>
                      <a:pt x="77" y="259"/>
                      <a:pt x="72" y="259"/>
                    </a:cubicBezTo>
                    <a:cubicBezTo>
                      <a:pt x="69" y="258"/>
                      <a:pt x="67" y="257"/>
                      <a:pt x="65" y="256"/>
                    </a:cubicBezTo>
                    <a:cubicBezTo>
                      <a:pt x="59" y="252"/>
                      <a:pt x="53" y="250"/>
                      <a:pt x="47" y="248"/>
                    </a:cubicBezTo>
                    <a:cubicBezTo>
                      <a:pt x="43" y="246"/>
                      <a:pt x="39" y="245"/>
                      <a:pt x="35" y="243"/>
                    </a:cubicBezTo>
                    <a:cubicBezTo>
                      <a:pt x="31" y="241"/>
                      <a:pt x="27" y="238"/>
                      <a:pt x="22" y="237"/>
                    </a:cubicBezTo>
                    <a:cubicBezTo>
                      <a:pt x="19" y="237"/>
                      <a:pt x="16" y="236"/>
                      <a:pt x="14" y="235"/>
                    </a:cubicBezTo>
                    <a:cubicBezTo>
                      <a:pt x="8" y="232"/>
                      <a:pt x="3" y="229"/>
                      <a:pt x="3" y="221"/>
                    </a:cubicBezTo>
                    <a:cubicBezTo>
                      <a:pt x="3" y="216"/>
                      <a:pt x="3" y="210"/>
                      <a:pt x="3" y="205"/>
                    </a:cubicBezTo>
                    <a:cubicBezTo>
                      <a:pt x="0" y="184"/>
                      <a:pt x="0" y="162"/>
                      <a:pt x="3" y="141"/>
                    </a:cubicBezTo>
                    <a:close/>
                  </a:path>
                </a:pathLst>
              </a:custGeom>
              <a:solidFill>
                <a:srgbClr val="BD7C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7" name="Freeform 14">
                <a:extLst>
                  <a:ext uri="{FF2B5EF4-FFF2-40B4-BE49-F238E27FC236}">
                    <a16:creationId xmlns:a16="http://schemas.microsoft.com/office/drawing/2014/main" id="{9E0831E9-96B9-44AB-8F1B-5CD0BE99C83C}"/>
                  </a:ext>
                </a:extLst>
              </p:cNvPr>
              <p:cNvSpPr>
                <a:spLocks/>
              </p:cNvSpPr>
              <p:nvPr/>
            </p:nvSpPr>
            <p:spPr bwMode="auto">
              <a:xfrm>
                <a:off x="1051" y="2487"/>
                <a:ext cx="1059" cy="364"/>
              </a:xfrm>
              <a:custGeom>
                <a:avLst/>
                <a:gdLst>
                  <a:gd name="T0" fmla="*/ 581 w 942"/>
                  <a:gd name="T1" fmla="*/ 152 h 324"/>
                  <a:gd name="T2" fmla="*/ 668 w 942"/>
                  <a:gd name="T3" fmla="*/ 126 h 324"/>
                  <a:gd name="T4" fmla="*/ 689 w 942"/>
                  <a:gd name="T5" fmla="*/ 119 h 324"/>
                  <a:gd name="T6" fmla="*/ 713 w 942"/>
                  <a:gd name="T7" fmla="*/ 107 h 324"/>
                  <a:gd name="T8" fmla="*/ 717 w 942"/>
                  <a:gd name="T9" fmla="*/ 107 h 324"/>
                  <a:gd name="T10" fmla="*/ 717 w 942"/>
                  <a:gd name="T11" fmla="*/ 107 h 324"/>
                  <a:gd name="T12" fmla="*/ 752 w 942"/>
                  <a:gd name="T13" fmla="*/ 95 h 324"/>
                  <a:gd name="T14" fmla="*/ 808 w 942"/>
                  <a:gd name="T15" fmla="*/ 66 h 324"/>
                  <a:gd name="T16" fmla="*/ 817 w 942"/>
                  <a:gd name="T17" fmla="*/ 60 h 324"/>
                  <a:gd name="T18" fmla="*/ 841 w 942"/>
                  <a:gd name="T19" fmla="*/ 43 h 324"/>
                  <a:gd name="T20" fmla="*/ 853 w 942"/>
                  <a:gd name="T21" fmla="*/ 34 h 324"/>
                  <a:gd name="T22" fmla="*/ 885 w 942"/>
                  <a:gd name="T23" fmla="*/ 0 h 324"/>
                  <a:gd name="T24" fmla="*/ 936 w 942"/>
                  <a:gd name="T25" fmla="*/ 117 h 324"/>
                  <a:gd name="T26" fmla="*/ 925 w 942"/>
                  <a:gd name="T27" fmla="*/ 135 h 324"/>
                  <a:gd name="T28" fmla="*/ 858 w 942"/>
                  <a:gd name="T29" fmla="*/ 179 h 324"/>
                  <a:gd name="T30" fmla="*/ 780 w 942"/>
                  <a:gd name="T31" fmla="*/ 223 h 324"/>
                  <a:gd name="T32" fmla="*/ 674 w 942"/>
                  <a:gd name="T33" fmla="*/ 263 h 324"/>
                  <a:gd name="T34" fmla="*/ 526 w 942"/>
                  <a:gd name="T35" fmla="*/ 298 h 324"/>
                  <a:gd name="T36" fmla="*/ 500 w 942"/>
                  <a:gd name="T37" fmla="*/ 306 h 324"/>
                  <a:gd name="T38" fmla="*/ 453 w 942"/>
                  <a:gd name="T39" fmla="*/ 310 h 324"/>
                  <a:gd name="T40" fmla="*/ 338 w 942"/>
                  <a:gd name="T41" fmla="*/ 320 h 324"/>
                  <a:gd name="T42" fmla="*/ 304 w 942"/>
                  <a:gd name="T43" fmla="*/ 321 h 324"/>
                  <a:gd name="T44" fmla="*/ 98 w 942"/>
                  <a:gd name="T45" fmla="*/ 303 h 324"/>
                  <a:gd name="T46" fmla="*/ 13 w 942"/>
                  <a:gd name="T47" fmla="*/ 275 h 324"/>
                  <a:gd name="T48" fmla="*/ 8 w 942"/>
                  <a:gd name="T49" fmla="*/ 248 h 324"/>
                  <a:gd name="T50" fmla="*/ 7 w 942"/>
                  <a:gd name="T51" fmla="*/ 230 h 324"/>
                  <a:gd name="T52" fmla="*/ 28 w 942"/>
                  <a:gd name="T53" fmla="*/ 235 h 324"/>
                  <a:gd name="T54" fmla="*/ 33 w 942"/>
                  <a:gd name="T55" fmla="*/ 243 h 324"/>
                  <a:gd name="T56" fmla="*/ 67 w 942"/>
                  <a:gd name="T57" fmla="*/ 217 h 324"/>
                  <a:gd name="T58" fmla="*/ 72 w 942"/>
                  <a:gd name="T59" fmla="*/ 203 h 324"/>
                  <a:gd name="T60" fmla="*/ 69 w 942"/>
                  <a:gd name="T61" fmla="*/ 198 h 324"/>
                  <a:gd name="T62" fmla="*/ 81 w 942"/>
                  <a:gd name="T63" fmla="*/ 185 h 324"/>
                  <a:gd name="T64" fmla="*/ 121 w 942"/>
                  <a:gd name="T65" fmla="*/ 191 h 324"/>
                  <a:gd name="T66" fmla="*/ 139 w 942"/>
                  <a:gd name="T67" fmla="*/ 203 h 324"/>
                  <a:gd name="T68" fmla="*/ 154 w 942"/>
                  <a:gd name="T69" fmla="*/ 230 h 324"/>
                  <a:gd name="T70" fmla="*/ 157 w 942"/>
                  <a:gd name="T71" fmla="*/ 195 h 324"/>
                  <a:gd name="T72" fmla="*/ 217 w 942"/>
                  <a:gd name="T73" fmla="*/ 199 h 324"/>
                  <a:gd name="T74" fmla="*/ 234 w 942"/>
                  <a:gd name="T75" fmla="*/ 200 h 324"/>
                  <a:gd name="T76" fmla="*/ 236 w 942"/>
                  <a:gd name="T77" fmla="*/ 200 h 324"/>
                  <a:gd name="T78" fmla="*/ 261 w 942"/>
                  <a:gd name="T79" fmla="*/ 202 h 324"/>
                  <a:gd name="T80" fmla="*/ 292 w 942"/>
                  <a:gd name="T81" fmla="*/ 202 h 324"/>
                  <a:gd name="T82" fmla="*/ 329 w 942"/>
                  <a:gd name="T83" fmla="*/ 199 h 324"/>
                  <a:gd name="T84" fmla="*/ 356 w 942"/>
                  <a:gd name="T85" fmla="*/ 194 h 324"/>
                  <a:gd name="T86" fmla="*/ 373 w 942"/>
                  <a:gd name="T87" fmla="*/ 191 h 324"/>
                  <a:gd name="T88" fmla="*/ 381 w 942"/>
                  <a:gd name="T89" fmla="*/ 190 h 324"/>
                  <a:gd name="T90" fmla="*/ 401 w 942"/>
                  <a:gd name="T91" fmla="*/ 191 h 324"/>
                  <a:gd name="T92" fmla="*/ 485 w 942"/>
                  <a:gd name="T93" fmla="*/ 175 h 324"/>
                  <a:gd name="T94" fmla="*/ 493 w 942"/>
                  <a:gd name="T95" fmla="*/ 174 h 324"/>
                  <a:gd name="T96" fmla="*/ 532 w 942"/>
                  <a:gd name="T97" fmla="*/ 128 h 324"/>
                  <a:gd name="T98" fmla="*/ 532 w 942"/>
                  <a:gd name="T99" fmla="*/ 41 h 324"/>
                  <a:gd name="T100" fmla="*/ 537 w 942"/>
                  <a:gd name="T101" fmla="*/ 161 h 324"/>
                  <a:gd name="T102" fmla="*/ 565 w 942"/>
                  <a:gd name="T103" fmla="*/ 155 h 324"/>
                  <a:gd name="T104" fmla="*/ 581 w 942"/>
                  <a:gd name="T105" fmla="*/ 152 h 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2" h="324">
                    <a:moveTo>
                      <a:pt x="581" y="152"/>
                    </a:moveTo>
                    <a:cubicBezTo>
                      <a:pt x="610" y="143"/>
                      <a:pt x="639" y="135"/>
                      <a:pt x="668" y="126"/>
                    </a:cubicBezTo>
                    <a:cubicBezTo>
                      <a:pt x="673" y="119"/>
                      <a:pt x="683" y="123"/>
                      <a:pt x="689" y="119"/>
                    </a:cubicBezTo>
                    <a:cubicBezTo>
                      <a:pt x="697" y="115"/>
                      <a:pt x="708" y="117"/>
                      <a:pt x="713" y="107"/>
                    </a:cubicBezTo>
                    <a:cubicBezTo>
                      <a:pt x="714" y="105"/>
                      <a:pt x="716" y="105"/>
                      <a:pt x="717" y="107"/>
                    </a:cubicBezTo>
                    <a:cubicBezTo>
                      <a:pt x="717" y="107"/>
                      <a:pt x="717" y="107"/>
                      <a:pt x="717" y="107"/>
                    </a:cubicBezTo>
                    <a:cubicBezTo>
                      <a:pt x="730" y="108"/>
                      <a:pt x="741" y="99"/>
                      <a:pt x="752" y="95"/>
                    </a:cubicBezTo>
                    <a:cubicBezTo>
                      <a:pt x="771" y="85"/>
                      <a:pt x="790" y="76"/>
                      <a:pt x="808" y="66"/>
                    </a:cubicBezTo>
                    <a:cubicBezTo>
                      <a:pt x="812" y="65"/>
                      <a:pt x="813" y="60"/>
                      <a:pt x="817" y="60"/>
                    </a:cubicBezTo>
                    <a:cubicBezTo>
                      <a:pt x="825" y="54"/>
                      <a:pt x="833" y="49"/>
                      <a:pt x="841" y="43"/>
                    </a:cubicBezTo>
                    <a:cubicBezTo>
                      <a:pt x="843" y="38"/>
                      <a:pt x="849" y="37"/>
                      <a:pt x="853" y="34"/>
                    </a:cubicBezTo>
                    <a:cubicBezTo>
                      <a:pt x="859" y="19"/>
                      <a:pt x="878" y="15"/>
                      <a:pt x="885" y="0"/>
                    </a:cubicBezTo>
                    <a:cubicBezTo>
                      <a:pt x="904" y="38"/>
                      <a:pt x="913" y="80"/>
                      <a:pt x="936" y="117"/>
                    </a:cubicBezTo>
                    <a:cubicBezTo>
                      <a:pt x="942" y="127"/>
                      <a:pt x="928" y="128"/>
                      <a:pt x="925" y="135"/>
                    </a:cubicBezTo>
                    <a:cubicBezTo>
                      <a:pt x="906" y="155"/>
                      <a:pt x="882" y="166"/>
                      <a:pt x="858" y="179"/>
                    </a:cubicBezTo>
                    <a:cubicBezTo>
                      <a:pt x="832" y="193"/>
                      <a:pt x="808" y="211"/>
                      <a:pt x="780" y="223"/>
                    </a:cubicBezTo>
                    <a:cubicBezTo>
                      <a:pt x="745" y="236"/>
                      <a:pt x="711" y="252"/>
                      <a:pt x="674" y="263"/>
                    </a:cubicBezTo>
                    <a:cubicBezTo>
                      <a:pt x="625" y="276"/>
                      <a:pt x="577" y="291"/>
                      <a:pt x="526" y="298"/>
                    </a:cubicBezTo>
                    <a:cubicBezTo>
                      <a:pt x="517" y="299"/>
                      <a:pt x="508" y="301"/>
                      <a:pt x="500" y="306"/>
                    </a:cubicBezTo>
                    <a:cubicBezTo>
                      <a:pt x="485" y="310"/>
                      <a:pt x="468" y="307"/>
                      <a:pt x="453" y="310"/>
                    </a:cubicBezTo>
                    <a:cubicBezTo>
                      <a:pt x="415" y="316"/>
                      <a:pt x="375" y="312"/>
                      <a:pt x="338" y="320"/>
                    </a:cubicBezTo>
                    <a:cubicBezTo>
                      <a:pt x="326" y="322"/>
                      <a:pt x="315" y="320"/>
                      <a:pt x="304" y="321"/>
                    </a:cubicBezTo>
                    <a:cubicBezTo>
                      <a:pt x="234" y="324"/>
                      <a:pt x="166" y="320"/>
                      <a:pt x="98" y="303"/>
                    </a:cubicBezTo>
                    <a:cubicBezTo>
                      <a:pt x="70" y="293"/>
                      <a:pt x="39" y="291"/>
                      <a:pt x="13" y="275"/>
                    </a:cubicBezTo>
                    <a:cubicBezTo>
                      <a:pt x="13" y="266"/>
                      <a:pt x="11" y="257"/>
                      <a:pt x="8" y="248"/>
                    </a:cubicBezTo>
                    <a:cubicBezTo>
                      <a:pt x="6" y="242"/>
                      <a:pt x="0" y="235"/>
                      <a:pt x="7" y="230"/>
                    </a:cubicBezTo>
                    <a:cubicBezTo>
                      <a:pt x="14" y="226"/>
                      <a:pt x="22" y="231"/>
                      <a:pt x="28" y="235"/>
                    </a:cubicBezTo>
                    <a:cubicBezTo>
                      <a:pt x="30" y="237"/>
                      <a:pt x="32" y="240"/>
                      <a:pt x="33" y="243"/>
                    </a:cubicBezTo>
                    <a:cubicBezTo>
                      <a:pt x="41" y="230"/>
                      <a:pt x="52" y="219"/>
                      <a:pt x="67" y="217"/>
                    </a:cubicBezTo>
                    <a:cubicBezTo>
                      <a:pt x="83" y="215"/>
                      <a:pt x="77" y="210"/>
                      <a:pt x="72" y="203"/>
                    </a:cubicBezTo>
                    <a:cubicBezTo>
                      <a:pt x="71" y="201"/>
                      <a:pt x="70" y="200"/>
                      <a:pt x="69" y="198"/>
                    </a:cubicBezTo>
                    <a:cubicBezTo>
                      <a:pt x="65" y="186"/>
                      <a:pt x="73" y="183"/>
                      <a:pt x="81" y="185"/>
                    </a:cubicBezTo>
                    <a:cubicBezTo>
                      <a:pt x="94" y="189"/>
                      <a:pt x="108" y="190"/>
                      <a:pt x="121" y="191"/>
                    </a:cubicBezTo>
                    <a:cubicBezTo>
                      <a:pt x="129" y="191"/>
                      <a:pt x="135" y="196"/>
                      <a:pt x="139" y="203"/>
                    </a:cubicBezTo>
                    <a:cubicBezTo>
                      <a:pt x="143" y="213"/>
                      <a:pt x="151" y="221"/>
                      <a:pt x="154" y="230"/>
                    </a:cubicBezTo>
                    <a:cubicBezTo>
                      <a:pt x="137" y="197"/>
                      <a:pt x="137" y="197"/>
                      <a:pt x="157" y="195"/>
                    </a:cubicBezTo>
                    <a:cubicBezTo>
                      <a:pt x="177" y="201"/>
                      <a:pt x="197" y="198"/>
                      <a:pt x="217" y="199"/>
                    </a:cubicBezTo>
                    <a:cubicBezTo>
                      <a:pt x="223" y="196"/>
                      <a:pt x="228" y="204"/>
                      <a:pt x="234" y="200"/>
                    </a:cubicBezTo>
                    <a:cubicBezTo>
                      <a:pt x="235" y="200"/>
                      <a:pt x="235" y="200"/>
                      <a:pt x="236" y="200"/>
                    </a:cubicBezTo>
                    <a:cubicBezTo>
                      <a:pt x="244" y="203"/>
                      <a:pt x="253" y="199"/>
                      <a:pt x="261" y="202"/>
                    </a:cubicBezTo>
                    <a:cubicBezTo>
                      <a:pt x="272" y="202"/>
                      <a:pt x="282" y="202"/>
                      <a:pt x="292" y="202"/>
                    </a:cubicBezTo>
                    <a:cubicBezTo>
                      <a:pt x="304" y="199"/>
                      <a:pt x="317" y="204"/>
                      <a:pt x="329" y="199"/>
                    </a:cubicBezTo>
                    <a:cubicBezTo>
                      <a:pt x="339" y="200"/>
                      <a:pt x="348" y="199"/>
                      <a:pt x="356" y="194"/>
                    </a:cubicBezTo>
                    <a:cubicBezTo>
                      <a:pt x="362" y="193"/>
                      <a:pt x="368" y="192"/>
                      <a:pt x="373" y="191"/>
                    </a:cubicBezTo>
                    <a:cubicBezTo>
                      <a:pt x="376" y="190"/>
                      <a:pt x="379" y="190"/>
                      <a:pt x="381" y="190"/>
                    </a:cubicBezTo>
                    <a:cubicBezTo>
                      <a:pt x="388" y="191"/>
                      <a:pt x="395" y="188"/>
                      <a:pt x="401" y="191"/>
                    </a:cubicBezTo>
                    <a:cubicBezTo>
                      <a:pt x="429" y="187"/>
                      <a:pt x="458" y="184"/>
                      <a:pt x="485" y="175"/>
                    </a:cubicBezTo>
                    <a:cubicBezTo>
                      <a:pt x="488" y="173"/>
                      <a:pt x="490" y="173"/>
                      <a:pt x="493" y="174"/>
                    </a:cubicBezTo>
                    <a:cubicBezTo>
                      <a:pt x="532" y="166"/>
                      <a:pt x="532" y="166"/>
                      <a:pt x="532" y="128"/>
                    </a:cubicBezTo>
                    <a:cubicBezTo>
                      <a:pt x="532" y="97"/>
                      <a:pt x="532" y="66"/>
                      <a:pt x="532" y="41"/>
                    </a:cubicBezTo>
                    <a:cubicBezTo>
                      <a:pt x="538" y="76"/>
                      <a:pt x="537" y="119"/>
                      <a:pt x="537" y="161"/>
                    </a:cubicBezTo>
                    <a:cubicBezTo>
                      <a:pt x="548" y="162"/>
                      <a:pt x="556" y="157"/>
                      <a:pt x="565" y="155"/>
                    </a:cubicBezTo>
                    <a:cubicBezTo>
                      <a:pt x="570" y="150"/>
                      <a:pt x="576" y="155"/>
                      <a:pt x="581" y="152"/>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8" name="Freeform 15">
                <a:extLst>
                  <a:ext uri="{FF2B5EF4-FFF2-40B4-BE49-F238E27FC236}">
                    <a16:creationId xmlns:a16="http://schemas.microsoft.com/office/drawing/2014/main" id="{3E05DC29-7E75-4A68-A09D-5220CF7C1F5A}"/>
                  </a:ext>
                </a:extLst>
              </p:cNvPr>
              <p:cNvSpPr>
                <a:spLocks/>
              </p:cNvSpPr>
              <p:nvPr/>
            </p:nvSpPr>
            <p:spPr bwMode="auto">
              <a:xfrm>
                <a:off x="105" y="3681"/>
                <a:ext cx="2287" cy="122"/>
              </a:xfrm>
              <a:custGeom>
                <a:avLst/>
                <a:gdLst>
                  <a:gd name="T0" fmla="*/ 11 w 2035"/>
                  <a:gd name="T1" fmla="*/ 0 h 109"/>
                  <a:gd name="T2" fmla="*/ 97 w 2035"/>
                  <a:gd name="T3" fmla="*/ 17 h 109"/>
                  <a:gd name="T4" fmla="*/ 183 w 2035"/>
                  <a:gd name="T5" fmla="*/ 13 h 109"/>
                  <a:gd name="T6" fmla="*/ 228 w 2035"/>
                  <a:gd name="T7" fmla="*/ 24 h 109"/>
                  <a:gd name="T8" fmla="*/ 335 w 2035"/>
                  <a:gd name="T9" fmla="*/ 29 h 109"/>
                  <a:gd name="T10" fmla="*/ 489 w 2035"/>
                  <a:gd name="T11" fmla="*/ 21 h 109"/>
                  <a:gd name="T12" fmla="*/ 552 w 2035"/>
                  <a:gd name="T13" fmla="*/ 21 h 109"/>
                  <a:gd name="T14" fmla="*/ 791 w 2035"/>
                  <a:gd name="T15" fmla="*/ 30 h 109"/>
                  <a:gd name="T16" fmla="*/ 865 w 2035"/>
                  <a:gd name="T17" fmla="*/ 34 h 109"/>
                  <a:gd name="T18" fmla="*/ 973 w 2035"/>
                  <a:gd name="T19" fmla="*/ 30 h 109"/>
                  <a:gd name="T20" fmla="*/ 1206 w 2035"/>
                  <a:gd name="T21" fmla="*/ 31 h 109"/>
                  <a:gd name="T22" fmla="*/ 1349 w 2035"/>
                  <a:gd name="T23" fmla="*/ 37 h 109"/>
                  <a:gd name="T24" fmla="*/ 1476 w 2035"/>
                  <a:gd name="T25" fmla="*/ 35 h 109"/>
                  <a:gd name="T26" fmla="*/ 1604 w 2035"/>
                  <a:gd name="T27" fmla="*/ 32 h 109"/>
                  <a:gd name="T28" fmla="*/ 1693 w 2035"/>
                  <a:gd name="T29" fmla="*/ 32 h 109"/>
                  <a:gd name="T30" fmla="*/ 1829 w 2035"/>
                  <a:gd name="T31" fmla="*/ 25 h 109"/>
                  <a:gd name="T32" fmla="*/ 2017 w 2035"/>
                  <a:gd name="T33" fmla="*/ 22 h 109"/>
                  <a:gd name="T34" fmla="*/ 2027 w 2035"/>
                  <a:gd name="T35" fmla="*/ 72 h 109"/>
                  <a:gd name="T36" fmla="*/ 1889 w 2035"/>
                  <a:gd name="T37" fmla="*/ 88 h 109"/>
                  <a:gd name="T38" fmla="*/ 1736 w 2035"/>
                  <a:gd name="T39" fmla="*/ 93 h 109"/>
                  <a:gd name="T40" fmla="*/ 1509 w 2035"/>
                  <a:gd name="T41" fmla="*/ 96 h 109"/>
                  <a:gd name="T42" fmla="*/ 1347 w 2035"/>
                  <a:gd name="T43" fmla="*/ 101 h 109"/>
                  <a:gd name="T44" fmla="*/ 1280 w 2035"/>
                  <a:gd name="T45" fmla="*/ 99 h 109"/>
                  <a:gd name="T46" fmla="*/ 1235 w 2035"/>
                  <a:gd name="T47" fmla="*/ 101 h 109"/>
                  <a:gd name="T48" fmla="*/ 1097 w 2035"/>
                  <a:gd name="T49" fmla="*/ 99 h 109"/>
                  <a:gd name="T50" fmla="*/ 996 w 2035"/>
                  <a:gd name="T51" fmla="*/ 93 h 109"/>
                  <a:gd name="T52" fmla="*/ 924 w 2035"/>
                  <a:gd name="T53" fmla="*/ 91 h 109"/>
                  <a:gd name="T54" fmla="*/ 848 w 2035"/>
                  <a:gd name="T55" fmla="*/ 87 h 109"/>
                  <a:gd name="T56" fmla="*/ 787 w 2035"/>
                  <a:gd name="T57" fmla="*/ 93 h 109"/>
                  <a:gd name="T58" fmla="*/ 733 w 2035"/>
                  <a:gd name="T59" fmla="*/ 81 h 109"/>
                  <a:gd name="T60" fmla="*/ 664 w 2035"/>
                  <a:gd name="T61" fmla="*/ 82 h 109"/>
                  <a:gd name="T62" fmla="*/ 596 w 2035"/>
                  <a:gd name="T63" fmla="*/ 86 h 109"/>
                  <a:gd name="T64" fmla="*/ 519 w 2035"/>
                  <a:gd name="T65" fmla="*/ 83 h 109"/>
                  <a:gd name="T66" fmla="*/ 444 w 2035"/>
                  <a:gd name="T67" fmla="*/ 82 h 109"/>
                  <a:gd name="T68" fmla="*/ 259 w 2035"/>
                  <a:gd name="T69" fmla="*/ 79 h 109"/>
                  <a:gd name="T70" fmla="*/ 154 w 2035"/>
                  <a:gd name="T71" fmla="*/ 70 h 109"/>
                  <a:gd name="T72" fmla="*/ 0 w 2035"/>
                  <a:gd name="T73" fmla="*/ 57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035" h="109">
                    <a:moveTo>
                      <a:pt x="0" y="57"/>
                    </a:moveTo>
                    <a:cubicBezTo>
                      <a:pt x="4" y="38"/>
                      <a:pt x="7" y="19"/>
                      <a:pt x="11" y="0"/>
                    </a:cubicBezTo>
                    <a:cubicBezTo>
                      <a:pt x="18" y="9"/>
                      <a:pt x="28" y="9"/>
                      <a:pt x="38" y="10"/>
                    </a:cubicBezTo>
                    <a:cubicBezTo>
                      <a:pt x="58" y="11"/>
                      <a:pt x="78" y="11"/>
                      <a:pt x="97" y="17"/>
                    </a:cubicBezTo>
                    <a:cubicBezTo>
                      <a:pt x="109" y="21"/>
                      <a:pt x="121" y="16"/>
                      <a:pt x="133" y="15"/>
                    </a:cubicBezTo>
                    <a:cubicBezTo>
                      <a:pt x="149" y="14"/>
                      <a:pt x="166" y="15"/>
                      <a:pt x="183" y="13"/>
                    </a:cubicBezTo>
                    <a:cubicBezTo>
                      <a:pt x="188" y="12"/>
                      <a:pt x="192" y="13"/>
                      <a:pt x="196" y="16"/>
                    </a:cubicBezTo>
                    <a:cubicBezTo>
                      <a:pt x="205" y="27"/>
                      <a:pt x="217" y="24"/>
                      <a:pt x="228" y="24"/>
                    </a:cubicBezTo>
                    <a:cubicBezTo>
                      <a:pt x="230" y="24"/>
                      <a:pt x="232" y="25"/>
                      <a:pt x="234" y="25"/>
                    </a:cubicBezTo>
                    <a:cubicBezTo>
                      <a:pt x="268" y="23"/>
                      <a:pt x="301" y="33"/>
                      <a:pt x="335" y="29"/>
                    </a:cubicBezTo>
                    <a:cubicBezTo>
                      <a:pt x="383" y="27"/>
                      <a:pt x="430" y="23"/>
                      <a:pt x="478" y="21"/>
                    </a:cubicBezTo>
                    <a:cubicBezTo>
                      <a:pt x="481" y="20"/>
                      <a:pt x="485" y="20"/>
                      <a:pt x="489" y="21"/>
                    </a:cubicBezTo>
                    <a:cubicBezTo>
                      <a:pt x="502" y="26"/>
                      <a:pt x="514" y="27"/>
                      <a:pt x="525" y="18"/>
                    </a:cubicBezTo>
                    <a:cubicBezTo>
                      <a:pt x="534" y="18"/>
                      <a:pt x="543" y="19"/>
                      <a:pt x="552" y="21"/>
                    </a:cubicBezTo>
                    <a:cubicBezTo>
                      <a:pt x="567" y="30"/>
                      <a:pt x="583" y="25"/>
                      <a:pt x="599" y="26"/>
                    </a:cubicBezTo>
                    <a:cubicBezTo>
                      <a:pt x="663" y="29"/>
                      <a:pt x="727" y="22"/>
                      <a:pt x="791" y="30"/>
                    </a:cubicBezTo>
                    <a:cubicBezTo>
                      <a:pt x="805" y="32"/>
                      <a:pt x="820" y="27"/>
                      <a:pt x="834" y="28"/>
                    </a:cubicBezTo>
                    <a:cubicBezTo>
                      <a:pt x="845" y="29"/>
                      <a:pt x="855" y="32"/>
                      <a:pt x="865" y="34"/>
                    </a:cubicBezTo>
                    <a:cubicBezTo>
                      <a:pt x="872" y="35"/>
                      <a:pt x="879" y="33"/>
                      <a:pt x="886" y="31"/>
                    </a:cubicBezTo>
                    <a:cubicBezTo>
                      <a:pt x="915" y="29"/>
                      <a:pt x="944" y="31"/>
                      <a:pt x="973" y="30"/>
                    </a:cubicBezTo>
                    <a:cubicBezTo>
                      <a:pt x="1020" y="29"/>
                      <a:pt x="1067" y="36"/>
                      <a:pt x="1114" y="34"/>
                    </a:cubicBezTo>
                    <a:cubicBezTo>
                      <a:pt x="1144" y="32"/>
                      <a:pt x="1176" y="40"/>
                      <a:pt x="1206" y="31"/>
                    </a:cubicBezTo>
                    <a:cubicBezTo>
                      <a:pt x="1239" y="30"/>
                      <a:pt x="1272" y="33"/>
                      <a:pt x="1305" y="37"/>
                    </a:cubicBezTo>
                    <a:cubicBezTo>
                      <a:pt x="1320" y="39"/>
                      <a:pt x="1335" y="39"/>
                      <a:pt x="1349" y="37"/>
                    </a:cubicBezTo>
                    <a:cubicBezTo>
                      <a:pt x="1368" y="34"/>
                      <a:pt x="1387" y="33"/>
                      <a:pt x="1406" y="36"/>
                    </a:cubicBezTo>
                    <a:cubicBezTo>
                      <a:pt x="1429" y="41"/>
                      <a:pt x="1453" y="37"/>
                      <a:pt x="1476" y="35"/>
                    </a:cubicBezTo>
                    <a:cubicBezTo>
                      <a:pt x="1495" y="33"/>
                      <a:pt x="1514" y="36"/>
                      <a:pt x="1533" y="36"/>
                    </a:cubicBezTo>
                    <a:cubicBezTo>
                      <a:pt x="1557" y="36"/>
                      <a:pt x="1580" y="35"/>
                      <a:pt x="1604" y="32"/>
                    </a:cubicBezTo>
                    <a:cubicBezTo>
                      <a:pt x="1618" y="29"/>
                      <a:pt x="1632" y="29"/>
                      <a:pt x="1646" y="32"/>
                    </a:cubicBezTo>
                    <a:cubicBezTo>
                      <a:pt x="1662" y="36"/>
                      <a:pt x="1678" y="35"/>
                      <a:pt x="1693" y="32"/>
                    </a:cubicBezTo>
                    <a:cubicBezTo>
                      <a:pt x="1712" y="28"/>
                      <a:pt x="1731" y="28"/>
                      <a:pt x="1750" y="31"/>
                    </a:cubicBezTo>
                    <a:cubicBezTo>
                      <a:pt x="1777" y="34"/>
                      <a:pt x="1803" y="26"/>
                      <a:pt x="1829" y="25"/>
                    </a:cubicBezTo>
                    <a:cubicBezTo>
                      <a:pt x="1852" y="23"/>
                      <a:pt x="1876" y="25"/>
                      <a:pt x="1899" y="25"/>
                    </a:cubicBezTo>
                    <a:cubicBezTo>
                      <a:pt x="1938" y="26"/>
                      <a:pt x="1977" y="23"/>
                      <a:pt x="2017" y="22"/>
                    </a:cubicBezTo>
                    <a:cubicBezTo>
                      <a:pt x="2022" y="22"/>
                      <a:pt x="2026" y="21"/>
                      <a:pt x="2031" y="23"/>
                    </a:cubicBezTo>
                    <a:cubicBezTo>
                      <a:pt x="2030" y="40"/>
                      <a:pt x="2035" y="57"/>
                      <a:pt x="2027" y="72"/>
                    </a:cubicBezTo>
                    <a:cubicBezTo>
                      <a:pt x="1998" y="80"/>
                      <a:pt x="1968" y="79"/>
                      <a:pt x="1938" y="81"/>
                    </a:cubicBezTo>
                    <a:cubicBezTo>
                      <a:pt x="1921" y="82"/>
                      <a:pt x="1905" y="83"/>
                      <a:pt x="1889" y="88"/>
                    </a:cubicBezTo>
                    <a:cubicBezTo>
                      <a:pt x="1873" y="92"/>
                      <a:pt x="1857" y="86"/>
                      <a:pt x="1841" y="88"/>
                    </a:cubicBezTo>
                    <a:cubicBezTo>
                      <a:pt x="1806" y="94"/>
                      <a:pt x="1771" y="93"/>
                      <a:pt x="1736" y="93"/>
                    </a:cubicBezTo>
                    <a:cubicBezTo>
                      <a:pt x="1684" y="94"/>
                      <a:pt x="1632" y="100"/>
                      <a:pt x="1580" y="98"/>
                    </a:cubicBezTo>
                    <a:cubicBezTo>
                      <a:pt x="1556" y="98"/>
                      <a:pt x="1532" y="95"/>
                      <a:pt x="1509" y="96"/>
                    </a:cubicBezTo>
                    <a:cubicBezTo>
                      <a:pt x="1475" y="98"/>
                      <a:pt x="1442" y="96"/>
                      <a:pt x="1408" y="101"/>
                    </a:cubicBezTo>
                    <a:cubicBezTo>
                      <a:pt x="1388" y="104"/>
                      <a:pt x="1367" y="100"/>
                      <a:pt x="1347" y="101"/>
                    </a:cubicBezTo>
                    <a:cubicBezTo>
                      <a:pt x="1336" y="102"/>
                      <a:pt x="1327" y="109"/>
                      <a:pt x="1316" y="104"/>
                    </a:cubicBezTo>
                    <a:cubicBezTo>
                      <a:pt x="1305" y="98"/>
                      <a:pt x="1293" y="95"/>
                      <a:pt x="1280" y="99"/>
                    </a:cubicBezTo>
                    <a:cubicBezTo>
                      <a:pt x="1278" y="99"/>
                      <a:pt x="1276" y="99"/>
                      <a:pt x="1275" y="99"/>
                    </a:cubicBezTo>
                    <a:cubicBezTo>
                      <a:pt x="1261" y="94"/>
                      <a:pt x="1249" y="104"/>
                      <a:pt x="1235" y="101"/>
                    </a:cubicBezTo>
                    <a:cubicBezTo>
                      <a:pt x="1233" y="101"/>
                      <a:pt x="1231" y="101"/>
                      <a:pt x="1230" y="101"/>
                    </a:cubicBezTo>
                    <a:cubicBezTo>
                      <a:pt x="1186" y="94"/>
                      <a:pt x="1141" y="99"/>
                      <a:pt x="1097" y="99"/>
                    </a:cubicBezTo>
                    <a:cubicBezTo>
                      <a:pt x="1067" y="100"/>
                      <a:pt x="1037" y="100"/>
                      <a:pt x="1007" y="93"/>
                    </a:cubicBezTo>
                    <a:cubicBezTo>
                      <a:pt x="1004" y="93"/>
                      <a:pt x="1000" y="93"/>
                      <a:pt x="996" y="93"/>
                    </a:cubicBezTo>
                    <a:cubicBezTo>
                      <a:pt x="985" y="93"/>
                      <a:pt x="975" y="92"/>
                      <a:pt x="964" y="94"/>
                    </a:cubicBezTo>
                    <a:cubicBezTo>
                      <a:pt x="951" y="97"/>
                      <a:pt x="937" y="100"/>
                      <a:pt x="924" y="91"/>
                    </a:cubicBezTo>
                    <a:cubicBezTo>
                      <a:pt x="919" y="88"/>
                      <a:pt x="911" y="87"/>
                      <a:pt x="905" y="89"/>
                    </a:cubicBezTo>
                    <a:cubicBezTo>
                      <a:pt x="886" y="95"/>
                      <a:pt x="867" y="94"/>
                      <a:pt x="848" y="87"/>
                    </a:cubicBezTo>
                    <a:cubicBezTo>
                      <a:pt x="847" y="88"/>
                      <a:pt x="845" y="88"/>
                      <a:pt x="843" y="88"/>
                    </a:cubicBezTo>
                    <a:cubicBezTo>
                      <a:pt x="825" y="92"/>
                      <a:pt x="805" y="80"/>
                      <a:pt x="787" y="93"/>
                    </a:cubicBezTo>
                    <a:cubicBezTo>
                      <a:pt x="785" y="94"/>
                      <a:pt x="783" y="93"/>
                      <a:pt x="782" y="93"/>
                    </a:cubicBezTo>
                    <a:cubicBezTo>
                      <a:pt x="767" y="81"/>
                      <a:pt x="750" y="84"/>
                      <a:pt x="733" y="81"/>
                    </a:cubicBezTo>
                    <a:cubicBezTo>
                      <a:pt x="730" y="81"/>
                      <a:pt x="727" y="81"/>
                      <a:pt x="724" y="81"/>
                    </a:cubicBezTo>
                    <a:cubicBezTo>
                      <a:pt x="704" y="82"/>
                      <a:pt x="684" y="81"/>
                      <a:pt x="664" y="82"/>
                    </a:cubicBezTo>
                    <a:cubicBezTo>
                      <a:pt x="662" y="83"/>
                      <a:pt x="660" y="83"/>
                      <a:pt x="658" y="84"/>
                    </a:cubicBezTo>
                    <a:cubicBezTo>
                      <a:pt x="637" y="83"/>
                      <a:pt x="617" y="77"/>
                      <a:pt x="596" y="86"/>
                    </a:cubicBezTo>
                    <a:cubicBezTo>
                      <a:pt x="586" y="90"/>
                      <a:pt x="573" y="82"/>
                      <a:pt x="562" y="78"/>
                    </a:cubicBezTo>
                    <a:cubicBezTo>
                      <a:pt x="546" y="73"/>
                      <a:pt x="532" y="73"/>
                      <a:pt x="519" y="83"/>
                    </a:cubicBezTo>
                    <a:cubicBezTo>
                      <a:pt x="507" y="84"/>
                      <a:pt x="495" y="84"/>
                      <a:pt x="483" y="82"/>
                    </a:cubicBezTo>
                    <a:cubicBezTo>
                      <a:pt x="470" y="81"/>
                      <a:pt x="457" y="81"/>
                      <a:pt x="444" y="82"/>
                    </a:cubicBezTo>
                    <a:cubicBezTo>
                      <a:pt x="397" y="79"/>
                      <a:pt x="349" y="77"/>
                      <a:pt x="302" y="84"/>
                    </a:cubicBezTo>
                    <a:cubicBezTo>
                      <a:pt x="288" y="86"/>
                      <a:pt x="273" y="82"/>
                      <a:pt x="259" y="79"/>
                    </a:cubicBezTo>
                    <a:cubicBezTo>
                      <a:pt x="251" y="78"/>
                      <a:pt x="243" y="77"/>
                      <a:pt x="235" y="79"/>
                    </a:cubicBezTo>
                    <a:cubicBezTo>
                      <a:pt x="208" y="79"/>
                      <a:pt x="182" y="71"/>
                      <a:pt x="154" y="70"/>
                    </a:cubicBezTo>
                    <a:cubicBezTo>
                      <a:pt x="110" y="69"/>
                      <a:pt x="67" y="58"/>
                      <a:pt x="22" y="62"/>
                    </a:cubicBezTo>
                    <a:cubicBezTo>
                      <a:pt x="15" y="63"/>
                      <a:pt x="6" y="63"/>
                      <a:pt x="0" y="57"/>
                    </a:cubicBezTo>
                    <a:close/>
                  </a:path>
                </a:pathLst>
              </a:custGeom>
              <a:solidFill>
                <a:srgbClr val="DFE7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9" name="Freeform 16">
                <a:extLst>
                  <a:ext uri="{FF2B5EF4-FFF2-40B4-BE49-F238E27FC236}">
                    <a16:creationId xmlns:a16="http://schemas.microsoft.com/office/drawing/2014/main" id="{D744A010-1C4A-4D9C-91F0-74FA9A3DD1C5}"/>
                  </a:ext>
                </a:extLst>
              </p:cNvPr>
              <p:cNvSpPr>
                <a:spLocks/>
              </p:cNvSpPr>
              <p:nvPr/>
            </p:nvSpPr>
            <p:spPr bwMode="auto">
              <a:xfrm>
                <a:off x="22" y="4076"/>
                <a:ext cx="2381" cy="107"/>
              </a:xfrm>
              <a:custGeom>
                <a:avLst/>
                <a:gdLst>
                  <a:gd name="T0" fmla="*/ 2112 w 2118"/>
                  <a:gd name="T1" fmla="*/ 0 h 95"/>
                  <a:gd name="T2" fmla="*/ 2116 w 2118"/>
                  <a:gd name="T3" fmla="*/ 76 h 95"/>
                  <a:gd name="T4" fmla="*/ 2058 w 2118"/>
                  <a:gd name="T5" fmla="*/ 61 h 95"/>
                  <a:gd name="T6" fmla="*/ 1936 w 2118"/>
                  <a:gd name="T7" fmla="*/ 71 h 95"/>
                  <a:gd name="T8" fmla="*/ 1922 w 2118"/>
                  <a:gd name="T9" fmla="*/ 70 h 95"/>
                  <a:gd name="T10" fmla="*/ 1911 w 2118"/>
                  <a:gd name="T11" fmla="*/ 70 h 95"/>
                  <a:gd name="T12" fmla="*/ 1816 w 2118"/>
                  <a:gd name="T13" fmla="*/ 73 h 95"/>
                  <a:gd name="T14" fmla="*/ 1781 w 2118"/>
                  <a:gd name="T15" fmla="*/ 68 h 95"/>
                  <a:gd name="T16" fmla="*/ 1705 w 2118"/>
                  <a:gd name="T17" fmla="*/ 76 h 95"/>
                  <a:gd name="T18" fmla="*/ 1684 w 2118"/>
                  <a:gd name="T19" fmla="*/ 74 h 95"/>
                  <a:gd name="T20" fmla="*/ 1617 w 2118"/>
                  <a:gd name="T21" fmla="*/ 72 h 95"/>
                  <a:gd name="T22" fmla="*/ 1569 w 2118"/>
                  <a:gd name="T23" fmla="*/ 77 h 95"/>
                  <a:gd name="T24" fmla="*/ 1446 w 2118"/>
                  <a:gd name="T25" fmla="*/ 79 h 95"/>
                  <a:gd name="T26" fmla="*/ 1360 w 2118"/>
                  <a:gd name="T27" fmla="*/ 82 h 95"/>
                  <a:gd name="T28" fmla="*/ 1340 w 2118"/>
                  <a:gd name="T29" fmla="*/ 88 h 95"/>
                  <a:gd name="T30" fmla="*/ 1200 w 2118"/>
                  <a:gd name="T31" fmla="*/ 91 h 95"/>
                  <a:gd name="T32" fmla="*/ 1133 w 2118"/>
                  <a:gd name="T33" fmla="*/ 91 h 95"/>
                  <a:gd name="T34" fmla="*/ 1022 w 2118"/>
                  <a:gd name="T35" fmla="*/ 86 h 95"/>
                  <a:gd name="T36" fmla="*/ 968 w 2118"/>
                  <a:gd name="T37" fmla="*/ 88 h 95"/>
                  <a:gd name="T38" fmla="*/ 783 w 2118"/>
                  <a:gd name="T39" fmla="*/ 86 h 95"/>
                  <a:gd name="T40" fmla="*/ 648 w 2118"/>
                  <a:gd name="T41" fmla="*/ 93 h 95"/>
                  <a:gd name="T42" fmla="*/ 638 w 2118"/>
                  <a:gd name="T43" fmla="*/ 93 h 95"/>
                  <a:gd name="T44" fmla="*/ 499 w 2118"/>
                  <a:gd name="T45" fmla="*/ 82 h 95"/>
                  <a:gd name="T46" fmla="*/ 385 w 2118"/>
                  <a:gd name="T47" fmla="*/ 73 h 95"/>
                  <a:gd name="T48" fmla="*/ 327 w 2118"/>
                  <a:gd name="T49" fmla="*/ 73 h 95"/>
                  <a:gd name="T50" fmla="*/ 228 w 2118"/>
                  <a:gd name="T51" fmla="*/ 67 h 95"/>
                  <a:gd name="T52" fmla="*/ 163 w 2118"/>
                  <a:gd name="T53" fmla="*/ 65 h 95"/>
                  <a:gd name="T54" fmla="*/ 0 w 2118"/>
                  <a:gd name="T55" fmla="*/ 56 h 95"/>
                  <a:gd name="T56" fmla="*/ 12 w 2118"/>
                  <a:gd name="T57" fmla="*/ 12 h 95"/>
                  <a:gd name="T58" fmla="*/ 55 w 2118"/>
                  <a:gd name="T59" fmla="*/ 11 h 95"/>
                  <a:gd name="T60" fmla="*/ 77 w 2118"/>
                  <a:gd name="T61" fmla="*/ 11 h 95"/>
                  <a:gd name="T62" fmla="*/ 168 w 2118"/>
                  <a:gd name="T63" fmla="*/ 16 h 95"/>
                  <a:gd name="T64" fmla="*/ 336 w 2118"/>
                  <a:gd name="T65" fmla="*/ 22 h 95"/>
                  <a:gd name="T66" fmla="*/ 609 w 2118"/>
                  <a:gd name="T67" fmla="*/ 25 h 95"/>
                  <a:gd name="T68" fmla="*/ 721 w 2118"/>
                  <a:gd name="T69" fmla="*/ 27 h 95"/>
                  <a:gd name="T70" fmla="*/ 763 w 2118"/>
                  <a:gd name="T71" fmla="*/ 19 h 95"/>
                  <a:gd name="T72" fmla="*/ 823 w 2118"/>
                  <a:gd name="T73" fmla="*/ 24 h 95"/>
                  <a:gd name="T74" fmla="*/ 909 w 2118"/>
                  <a:gd name="T75" fmla="*/ 26 h 95"/>
                  <a:gd name="T76" fmla="*/ 1010 w 2118"/>
                  <a:gd name="T77" fmla="*/ 25 h 95"/>
                  <a:gd name="T78" fmla="*/ 1068 w 2118"/>
                  <a:gd name="T79" fmla="*/ 24 h 95"/>
                  <a:gd name="T80" fmla="*/ 1141 w 2118"/>
                  <a:gd name="T81" fmla="*/ 27 h 95"/>
                  <a:gd name="T82" fmla="*/ 1310 w 2118"/>
                  <a:gd name="T83" fmla="*/ 29 h 95"/>
                  <a:gd name="T84" fmla="*/ 1367 w 2118"/>
                  <a:gd name="T85" fmla="*/ 29 h 95"/>
                  <a:gd name="T86" fmla="*/ 1413 w 2118"/>
                  <a:gd name="T87" fmla="*/ 25 h 95"/>
                  <a:gd name="T88" fmla="*/ 1450 w 2118"/>
                  <a:gd name="T89" fmla="*/ 30 h 95"/>
                  <a:gd name="T90" fmla="*/ 1549 w 2118"/>
                  <a:gd name="T91" fmla="*/ 33 h 95"/>
                  <a:gd name="T92" fmla="*/ 1630 w 2118"/>
                  <a:gd name="T93" fmla="*/ 35 h 95"/>
                  <a:gd name="T94" fmla="*/ 1658 w 2118"/>
                  <a:gd name="T95" fmla="*/ 34 h 95"/>
                  <a:gd name="T96" fmla="*/ 1664 w 2118"/>
                  <a:gd name="T97" fmla="*/ 33 h 95"/>
                  <a:gd name="T98" fmla="*/ 1720 w 2118"/>
                  <a:gd name="T99" fmla="*/ 31 h 95"/>
                  <a:gd name="T100" fmla="*/ 1772 w 2118"/>
                  <a:gd name="T101" fmla="*/ 30 h 95"/>
                  <a:gd name="T102" fmla="*/ 1878 w 2118"/>
                  <a:gd name="T103" fmla="*/ 28 h 95"/>
                  <a:gd name="T104" fmla="*/ 2003 w 2118"/>
                  <a:gd name="T105" fmla="*/ 21 h 95"/>
                  <a:gd name="T106" fmla="*/ 2088 w 2118"/>
                  <a:gd name="T107" fmla="*/ 18 h 95"/>
                  <a:gd name="T108" fmla="*/ 2109 w 2118"/>
                  <a:gd name="T109" fmla="*/ 4 h 95"/>
                  <a:gd name="T110" fmla="*/ 2112 w 2118"/>
                  <a:gd name="T111"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118" h="95">
                    <a:moveTo>
                      <a:pt x="2112" y="0"/>
                    </a:moveTo>
                    <a:cubicBezTo>
                      <a:pt x="2118" y="25"/>
                      <a:pt x="2112" y="51"/>
                      <a:pt x="2116" y="76"/>
                    </a:cubicBezTo>
                    <a:cubicBezTo>
                      <a:pt x="2101" y="54"/>
                      <a:pt x="2079" y="61"/>
                      <a:pt x="2058" y="61"/>
                    </a:cubicBezTo>
                    <a:cubicBezTo>
                      <a:pt x="2017" y="61"/>
                      <a:pt x="1976" y="60"/>
                      <a:pt x="1936" y="71"/>
                    </a:cubicBezTo>
                    <a:cubicBezTo>
                      <a:pt x="1932" y="72"/>
                      <a:pt x="1927" y="70"/>
                      <a:pt x="1922" y="70"/>
                    </a:cubicBezTo>
                    <a:cubicBezTo>
                      <a:pt x="1918" y="70"/>
                      <a:pt x="1915" y="70"/>
                      <a:pt x="1911" y="70"/>
                    </a:cubicBezTo>
                    <a:cubicBezTo>
                      <a:pt x="1879" y="67"/>
                      <a:pt x="1847" y="71"/>
                      <a:pt x="1816" y="73"/>
                    </a:cubicBezTo>
                    <a:cubicBezTo>
                      <a:pt x="1803" y="73"/>
                      <a:pt x="1793" y="69"/>
                      <a:pt x="1781" y="68"/>
                    </a:cubicBezTo>
                    <a:cubicBezTo>
                      <a:pt x="1756" y="73"/>
                      <a:pt x="1730" y="65"/>
                      <a:pt x="1705" y="76"/>
                    </a:cubicBezTo>
                    <a:cubicBezTo>
                      <a:pt x="1698" y="80"/>
                      <a:pt x="1691" y="75"/>
                      <a:pt x="1684" y="74"/>
                    </a:cubicBezTo>
                    <a:cubicBezTo>
                      <a:pt x="1662" y="67"/>
                      <a:pt x="1640" y="73"/>
                      <a:pt x="1617" y="72"/>
                    </a:cubicBezTo>
                    <a:cubicBezTo>
                      <a:pt x="1602" y="71"/>
                      <a:pt x="1585" y="75"/>
                      <a:pt x="1569" y="77"/>
                    </a:cubicBezTo>
                    <a:cubicBezTo>
                      <a:pt x="1528" y="81"/>
                      <a:pt x="1487" y="75"/>
                      <a:pt x="1446" y="79"/>
                    </a:cubicBezTo>
                    <a:cubicBezTo>
                      <a:pt x="1417" y="82"/>
                      <a:pt x="1389" y="83"/>
                      <a:pt x="1360" y="82"/>
                    </a:cubicBezTo>
                    <a:cubicBezTo>
                      <a:pt x="1353" y="81"/>
                      <a:pt x="1347" y="87"/>
                      <a:pt x="1340" y="88"/>
                    </a:cubicBezTo>
                    <a:cubicBezTo>
                      <a:pt x="1293" y="89"/>
                      <a:pt x="1247" y="93"/>
                      <a:pt x="1200" y="91"/>
                    </a:cubicBezTo>
                    <a:cubicBezTo>
                      <a:pt x="1178" y="86"/>
                      <a:pt x="1156" y="92"/>
                      <a:pt x="1133" y="91"/>
                    </a:cubicBezTo>
                    <a:cubicBezTo>
                      <a:pt x="1096" y="89"/>
                      <a:pt x="1059" y="89"/>
                      <a:pt x="1022" y="86"/>
                    </a:cubicBezTo>
                    <a:cubicBezTo>
                      <a:pt x="1004" y="85"/>
                      <a:pt x="986" y="84"/>
                      <a:pt x="968" y="88"/>
                    </a:cubicBezTo>
                    <a:cubicBezTo>
                      <a:pt x="906" y="95"/>
                      <a:pt x="845" y="85"/>
                      <a:pt x="783" y="86"/>
                    </a:cubicBezTo>
                    <a:cubicBezTo>
                      <a:pt x="738" y="86"/>
                      <a:pt x="693" y="80"/>
                      <a:pt x="648" y="93"/>
                    </a:cubicBezTo>
                    <a:cubicBezTo>
                      <a:pt x="645" y="94"/>
                      <a:pt x="641" y="94"/>
                      <a:pt x="638" y="93"/>
                    </a:cubicBezTo>
                    <a:cubicBezTo>
                      <a:pt x="593" y="81"/>
                      <a:pt x="546" y="81"/>
                      <a:pt x="499" y="82"/>
                    </a:cubicBezTo>
                    <a:cubicBezTo>
                      <a:pt x="461" y="82"/>
                      <a:pt x="423" y="76"/>
                      <a:pt x="385" y="73"/>
                    </a:cubicBezTo>
                    <a:cubicBezTo>
                      <a:pt x="366" y="71"/>
                      <a:pt x="346" y="73"/>
                      <a:pt x="327" y="73"/>
                    </a:cubicBezTo>
                    <a:cubicBezTo>
                      <a:pt x="294" y="75"/>
                      <a:pt x="261" y="72"/>
                      <a:pt x="228" y="67"/>
                    </a:cubicBezTo>
                    <a:cubicBezTo>
                      <a:pt x="207" y="64"/>
                      <a:pt x="184" y="65"/>
                      <a:pt x="163" y="65"/>
                    </a:cubicBezTo>
                    <a:cubicBezTo>
                      <a:pt x="108" y="65"/>
                      <a:pt x="55" y="55"/>
                      <a:pt x="0" y="56"/>
                    </a:cubicBezTo>
                    <a:cubicBezTo>
                      <a:pt x="4" y="41"/>
                      <a:pt x="8" y="27"/>
                      <a:pt x="12" y="12"/>
                    </a:cubicBezTo>
                    <a:cubicBezTo>
                      <a:pt x="26" y="4"/>
                      <a:pt x="41" y="10"/>
                      <a:pt x="55" y="11"/>
                    </a:cubicBezTo>
                    <a:cubicBezTo>
                      <a:pt x="62" y="11"/>
                      <a:pt x="69" y="13"/>
                      <a:pt x="77" y="11"/>
                    </a:cubicBezTo>
                    <a:cubicBezTo>
                      <a:pt x="107" y="11"/>
                      <a:pt x="138" y="11"/>
                      <a:pt x="168" y="16"/>
                    </a:cubicBezTo>
                    <a:cubicBezTo>
                      <a:pt x="224" y="24"/>
                      <a:pt x="280" y="18"/>
                      <a:pt x="336" y="22"/>
                    </a:cubicBezTo>
                    <a:cubicBezTo>
                      <a:pt x="427" y="29"/>
                      <a:pt x="518" y="25"/>
                      <a:pt x="609" y="25"/>
                    </a:cubicBezTo>
                    <a:cubicBezTo>
                      <a:pt x="646" y="25"/>
                      <a:pt x="683" y="30"/>
                      <a:pt x="721" y="27"/>
                    </a:cubicBezTo>
                    <a:cubicBezTo>
                      <a:pt x="735" y="26"/>
                      <a:pt x="748" y="15"/>
                      <a:pt x="763" y="19"/>
                    </a:cubicBezTo>
                    <a:cubicBezTo>
                      <a:pt x="782" y="31"/>
                      <a:pt x="803" y="23"/>
                      <a:pt x="823" y="24"/>
                    </a:cubicBezTo>
                    <a:cubicBezTo>
                      <a:pt x="852" y="26"/>
                      <a:pt x="881" y="26"/>
                      <a:pt x="909" y="26"/>
                    </a:cubicBezTo>
                    <a:cubicBezTo>
                      <a:pt x="943" y="25"/>
                      <a:pt x="977" y="29"/>
                      <a:pt x="1010" y="25"/>
                    </a:cubicBezTo>
                    <a:cubicBezTo>
                      <a:pt x="1029" y="22"/>
                      <a:pt x="1049" y="24"/>
                      <a:pt x="1068" y="24"/>
                    </a:cubicBezTo>
                    <a:cubicBezTo>
                      <a:pt x="1092" y="29"/>
                      <a:pt x="1117" y="25"/>
                      <a:pt x="1141" y="27"/>
                    </a:cubicBezTo>
                    <a:cubicBezTo>
                      <a:pt x="1197" y="27"/>
                      <a:pt x="1254" y="32"/>
                      <a:pt x="1310" y="29"/>
                    </a:cubicBezTo>
                    <a:cubicBezTo>
                      <a:pt x="1329" y="27"/>
                      <a:pt x="1348" y="26"/>
                      <a:pt x="1367" y="29"/>
                    </a:cubicBezTo>
                    <a:cubicBezTo>
                      <a:pt x="1382" y="32"/>
                      <a:pt x="1398" y="34"/>
                      <a:pt x="1413" y="25"/>
                    </a:cubicBezTo>
                    <a:cubicBezTo>
                      <a:pt x="1425" y="19"/>
                      <a:pt x="1439" y="27"/>
                      <a:pt x="1450" y="30"/>
                    </a:cubicBezTo>
                    <a:cubicBezTo>
                      <a:pt x="1483" y="38"/>
                      <a:pt x="1516" y="31"/>
                      <a:pt x="1549" y="33"/>
                    </a:cubicBezTo>
                    <a:cubicBezTo>
                      <a:pt x="1576" y="35"/>
                      <a:pt x="1603" y="36"/>
                      <a:pt x="1630" y="35"/>
                    </a:cubicBezTo>
                    <a:cubicBezTo>
                      <a:pt x="1640" y="35"/>
                      <a:pt x="1649" y="35"/>
                      <a:pt x="1658" y="34"/>
                    </a:cubicBezTo>
                    <a:cubicBezTo>
                      <a:pt x="1660" y="33"/>
                      <a:pt x="1662" y="33"/>
                      <a:pt x="1664" y="33"/>
                    </a:cubicBezTo>
                    <a:cubicBezTo>
                      <a:pt x="1683" y="35"/>
                      <a:pt x="1701" y="34"/>
                      <a:pt x="1720" y="31"/>
                    </a:cubicBezTo>
                    <a:cubicBezTo>
                      <a:pt x="1737" y="27"/>
                      <a:pt x="1754" y="26"/>
                      <a:pt x="1772" y="30"/>
                    </a:cubicBezTo>
                    <a:cubicBezTo>
                      <a:pt x="1807" y="37"/>
                      <a:pt x="1843" y="30"/>
                      <a:pt x="1878" y="28"/>
                    </a:cubicBezTo>
                    <a:cubicBezTo>
                      <a:pt x="1919" y="26"/>
                      <a:pt x="1961" y="25"/>
                      <a:pt x="2003" y="21"/>
                    </a:cubicBezTo>
                    <a:cubicBezTo>
                      <a:pt x="2031" y="17"/>
                      <a:pt x="2060" y="14"/>
                      <a:pt x="2088" y="18"/>
                    </a:cubicBezTo>
                    <a:cubicBezTo>
                      <a:pt x="2099" y="19"/>
                      <a:pt x="2106" y="15"/>
                      <a:pt x="2109" y="4"/>
                    </a:cubicBezTo>
                    <a:cubicBezTo>
                      <a:pt x="2110" y="2"/>
                      <a:pt x="2111" y="1"/>
                      <a:pt x="2112" y="0"/>
                    </a:cubicBezTo>
                    <a:close/>
                  </a:path>
                </a:pathLst>
              </a:custGeom>
              <a:solidFill>
                <a:srgbClr val="E0E7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0" name="Freeform 17">
                <a:extLst>
                  <a:ext uri="{FF2B5EF4-FFF2-40B4-BE49-F238E27FC236}">
                    <a16:creationId xmlns:a16="http://schemas.microsoft.com/office/drawing/2014/main" id="{70B4DAC3-BAF7-4272-9AD0-167629E2C405}"/>
                  </a:ext>
                </a:extLst>
              </p:cNvPr>
              <p:cNvSpPr>
                <a:spLocks/>
              </p:cNvSpPr>
              <p:nvPr/>
            </p:nvSpPr>
            <p:spPr bwMode="auto">
              <a:xfrm>
                <a:off x="45" y="3973"/>
                <a:ext cx="2351" cy="118"/>
              </a:xfrm>
              <a:custGeom>
                <a:avLst/>
                <a:gdLst>
                  <a:gd name="T0" fmla="*/ 2092 w 2092"/>
                  <a:gd name="T1" fmla="*/ 80 h 105"/>
                  <a:gd name="T2" fmla="*/ 2026 w 2092"/>
                  <a:gd name="T3" fmla="*/ 86 h 105"/>
                  <a:gd name="T4" fmla="*/ 1929 w 2092"/>
                  <a:gd name="T5" fmla="*/ 96 h 105"/>
                  <a:gd name="T6" fmla="*/ 1886 w 2092"/>
                  <a:gd name="T7" fmla="*/ 96 h 105"/>
                  <a:gd name="T8" fmla="*/ 1771 w 2092"/>
                  <a:gd name="T9" fmla="*/ 100 h 105"/>
                  <a:gd name="T10" fmla="*/ 1723 w 2092"/>
                  <a:gd name="T11" fmla="*/ 95 h 105"/>
                  <a:gd name="T12" fmla="*/ 1594 w 2092"/>
                  <a:gd name="T13" fmla="*/ 103 h 105"/>
                  <a:gd name="T14" fmla="*/ 1480 w 2092"/>
                  <a:gd name="T15" fmla="*/ 104 h 105"/>
                  <a:gd name="T16" fmla="*/ 1307 w 2092"/>
                  <a:gd name="T17" fmla="*/ 97 h 105"/>
                  <a:gd name="T18" fmla="*/ 1227 w 2092"/>
                  <a:gd name="T19" fmla="*/ 93 h 105"/>
                  <a:gd name="T20" fmla="*/ 1142 w 2092"/>
                  <a:gd name="T21" fmla="*/ 95 h 105"/>
                  <a:gd name="T22" fmla="*/ 1072 w 2092"/>
                  <a:gd name="T23" fmla="*/ 89 h 105"/>
                  <a:gd name="T24" fmla="*/ 1014 w 2092"/>
                  <a:gd name="T25" fmla="*/ 89 h 105"/>
                  <a:gd name="T26" fmla="*/ 980 w 2092"/>
                  <a:gd name="T27" fmla="*/ 92 h 105"/>
                  <a:gd name="T28" fmla="*/ 810 w 2092"/>
                  <a:gd name="T29" fmla="*/ 92 h 105"/>
                  <a:gd name="T30" fmla="*/ 669 w 2092"/>
                  <a:gd name="T31" fmla="*/ 92 h 105"/>
                  <a:gd name="T32" fmla="*/ 554 w 2092"/>
                  <a:gd name="T33" fmla="*/ 93 h 105"/>
                  <a:gd name="T34" fmla="*/ 377 w 2092"/>
                  <a:gd name="T35" fmla="*/ 89 h 105"/>
                  <a:gd name="T36" fmla="*/ 204 w 2092"/>
                  <a:gd name="T37" fmla="*/ 88 h 105"/>
                  <a:gd name="T38" fmla="*/ 123 w 2092"/>
                  <a:gd name="T39" fmla="*/ 79 h 105"/>
                  <a:gd name="T40" fmla="*/ 32 w 2092"/>
                  <a:gd name="T41" fmla="*/ 75 h 105"/>
                  <a:gd name="T42" fmla="*/ 11 w 2092"/>
                  <a:gd name="T43" fmla="*/ 0 h 105"/>
                  <a:gd name="T44" fmla="*/ 101 w 2092"/>
                  <a:gd name="T45" fmla="*/ 9 h 105"/>
                  <a:gd name="T46" fmla="*/ 206 w 2092"/>
                  <a:gd name="T47" fmla="*/ 22 h 105"/>
                  <a:gd name="T48" fmla="*/ 229 w 2092"/>
                  <a:gd name="T49" fmla="*/ 18 h 105"/>
                  <a:gd name="T50" fmla="*/ 346 w 2092"/>
                  <a:gd name="T51" fmla="*/ 26 h 105"/>
                  <a:gd name="T52" fmla="*/ 555 w 2092"/>
                  <a:gd name="T53" fmla="*/ 34 h 105"/>
                  <a:gd name="T54" fmla="*/ 784 w 2092"/>
                  <a:gd name="T55" fmla="*/ 41 h 105"/>
                  <a:gd name="T56" fmla="*/ 926 w 2092"/>
                  <a:gd name="T57" fmla="*/ 48 h 105"/>
                  <a:gd name="T58" fmla="*/ 1260 w 2092"/>
                  <a:gd name="T59" fmla="*/ 51 h 105"/>
                  <a:gd name="T60" fmla="*/ 1497 w 2092"/>
                  <a:gd name="T61" fmla="*/ 51 h 105"/>
                  <a:gd name="T62" fmla="*/ 1642 w 2092"/>
                  <a:gd name="T63" fmla="*/ 50 h 105"/>
                  <a:gd name="T64" fmla="*/ 1762 w 2092"/>
                  <a:gd name="T65" fmla="*/ 48 h 105"/>
                  <a:gd name="T66" fmla="*/ 2044 w 2092"/>
                  <a:gd name="T67" fmla="*/ 36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092" h="105">
                    <a:moveTo>
                      <a:pt x="2091" y="31"/>
                    </a:moveTo>
                    <a:cubicBezTo>
                      <a:pt x="2091" y="48"/>
                      <a:pt x="2092" y="64"/>
                      <a:pt x="2092" y="80"/>
                    </a:cubicBezTo>
                    <a:cubicBezTo>
                      <a:pt x="2088" y="84"/>
                      <a:pt x="2086" y="91"/>
                      <a:pt x="2079" y="89"/>
                    </a:cubicBezTo>
                    <a:cubicBezTo>
                      <a:pt x="2062" y="83"/>
                      <a:pt x="2043" y="92"/>
                      <a:pt x="2026" y="86"/>
                    </a:cubicBezTo>
                    <a:cubicBezTo>
                      <a:pt x="2024" y="85"/>
                      <a:pt x="2020" y="84"/>
                      <a:pt x="2018" y="85"/>
                    </a:cubicBezTo>
                    <a:cubicBezTo>
                      <a:pt x="1990" y="100"/>
                      <a:pt x="1958" y="81"/>
                      <a:pt x="1929" y="96"/>
                    </a:cubicBezTo>
                    <a:cubicBezTo>
                      <a:pt x="1920" y="101"/>
                      <a:pt x="1903" y="97"/>
                      <a:pt x="1890" y="96"/>
                    </a:cubicBezTo>
                    <a:cubicBezTo>
                      <a:pt x="1889" y="96"/>
                      <a:pt x="1887" y="96"/>
                      <a:pt x="1886" y="96"/>
                    </a:cubicBezTo>
                    <a:cubicBezTo>
                      <a:pt x="1862" y="102"/>
                      <a:pt x="1838" y="98"/>
                      <a:pt x="1814" y="93"/>
                    </a:cubicBezTo>
                    <a:cubicBezTo>
                      <a:pt x="1799" y="90"/>
                      <a:pt x="1786" y="99"/>
                      <a:pt x="1771" y="100"/>
                    </a:cubicBezTo>
                    <a:cubicBezTo>
                      <a:pt x="1760" y="102"/>
                      <a:pt x="1749" y="103"/>
                      <a:pt x="1739" y="98"/>
                    </a:cubicBezTo>
                    <a:cubicBezTo>
                      <a:pt x="1734" y="96"/>
                      <a:pt x="1728" y="94"/>
                      <a:pt x="1723" y="95"/>
                    </a:cubicBezTo>
                    <a:cubicBezTo>
                      <a:pt x="1682" y="102"/>
                      <a:pt x="1641" y="99"/>
                      <a:pt x="1600" y="102"/>
                    </a:cubicBezTo>
                    <a:cubicBezTo>
                      <a:pt x="1598" y="102"/>
                      <a:pt x="1596" y="103"/>
                      <a:pt x="1594" y="103"/>
                    </a:cubicBezTo>
                    <a:cubicBezTo>
                      <a:pt x="1578" y="104"/>
                      <a:pt x="1563" y="95"/>
                      <a:pt x="1546" y="100"/>
                    </a:cubicBezTo>
                    <a:cubicBezTo>
                      <a:pt x="1524" y="97"/>
                      <a:pt x="1501" y="105"/>
                      <a:pt x="1480" y="104"/>
                    </a:cubicBezTo>
                    <a:cubicBezTo>
                      <a:pt x="1455" y="104"/>
                      <a:pt x="1430" y="102"/>
                      <a:pt x="1406" y="97"/>
                    </a:cubicBezTo>
                    <a:cubicBezTo>
                      <a:pt x="1372" y="91"/>
                      <a:pt x="1340" y="96"/>
                      <a:pt x="1307" y="97"/>
                    </a:cubicBezTo>
                    <a:cubicBezTo>
                      <a:pt x="1302" y="98"/>
                      <a:pt x="1298" y="98"/>
                      <a:pt x="1293" y="97"/>
                    </a:cubicBezTo>
                    <a:cubicBezTo>
                      <a:pt x="1271" y="102"/>
                      <a:pt x="1249" y="97"/>
                      <a:pt x="1227" y="93"/>
                    </a:cubicBezTo>
                    <a:cubicBezTo>
                      <a:pt x="1207" y="89"/>
                      <a:pt x="1186" y="92"/>
                      <a:pt x="1166" y="93"/>
                    </a:cubicBezTo>
                    <a:cubicBezTo>
                      <a:pt x="1158" y="94"/>
                      <a:pt x="1150" y="95"/>
                      <a:pt x="1142" y="95"/>
                    </a:cubicBezTo>
                    <a:cubicBezTo>
                      <a:pt x="1140" y="95"/>
                      <a:pt x="1138" y="94"/>
                      <a:pt x="1136" y="94"/>
                    </a:cubicBezTo>
                    <a:cubicBezTo>
                      <a:pt x="1115" y="88"/>
                      <a:pt x="1094" y="87"/>
                      <a:pt x="1072" y="89"/>
                    </a:cubicBezTo>
                    <a:cubicBezTo>
                      <a:pt x="1069" y="89"/>
                      <a:pt x="1066" y="88"/>
                      <a:pt x="1063" y="88"/>
                    </a:cubicBezTo>
                    <a:cubicBezTo>
                      <a:pt x="1046" y="82"/>
                      <a:pt x="1030" y="90"/>
                      <a:pt x="1014" y="89"/>
                    </a:cubicBezTo>
                    <a:cubicBezTo>
                      <a:pt x="1012" y="90"/>
                      <a:pt x="1010" y="90"/>
                      <a:pt x="1007" y="89"/>
                    </a:cubicBezTo>
                    <a:cubicBezTo>
                      <a:pt x="998" y="89"/>
                      <a:pt x="989" y="88"/>
                      <a:pt x="980" y="92"/>
                    </a:cubicBezTo>
                    <a:cubicBezTo>
                      <a:pt x="967" y="97"/>
                      <a:pt x="953" y="96"/>
                      <a:pt x="939" y="96"/>
                    </a:cubicBezTo>
                    <a:cubicBezTo>
                      <a:pt x="896" y="95"/>
                      <a:pt x="853" y="87"/>
                      <a:pt x="810" y="92"/>
                    </a:cubicBezTo>
                    <a:cubicBezTo>
                      <a:pt x="769" y="89"/>
                      <a:pt x="729" y="94"/>
                      <a:pt x="688" y="96"/>
                    </a:cubicBezTo>
                    <a:cubicBezTo>
                      <a:pt x="681" y="96"/>
                      <a:pt x="675" y="97"/>
                      <a:pt x="669" y="92"/>
                    </a:cubicBezTo>
                    <a:cubicBezTo>
                      <a:pt x="656" y="84"/>
                      <a:pt x="644" y="98"/>
                      <a:pt x="631" y="96"/>
                    </a:cubicBezTo>
                    <a:cubicBezTo>
                      <a:pt x="606" y="92"/>
                      <a:pt x="581" y="88"/>
                      <a:pt x="554" y="93"/>
                    </a:cubicBezTo>
                    <a:cubicBezTo>
                      <a:pt x="534" y="97"/>
                      <a:pt x="513" y="92"/>
                      <a:pt x="492" y="93"/>
                    </a:cubicBezTo>
                    <a:cubicBezTo>
                      <a:pt x="454" y="95"/>
                      <a:pt x="416" y="92"/>
                      <a:pt x="377" y="89"/>
                    </a:cubicBezTo>
                    <a:cubicBezTo>
                      <a:pt x="348" y="86"/>
                      <a:pt x="319" y="94"/>
                      <a:pt x="290" y="89"/>
                    </a:cubicBezTo>
                    <a:cubicBezTo>
                      <a:pt x="261" y="85"/>
                      <a:pt x="233" y="84"/>
                      <a:pt x="204" y="88"/>
                    </a:cubicBezTo>
                    <a:cubicBezTo>
                      <a:pt x="195" y="89"/>
                      <a:pt x="186" y="88"/>
                      <a:pt x="177" y="85"/>
                    </a:cubicBezTo>
                    <a:cubicBezTo>
                      <a:pt x="160" y="79"/>
                      <a:pt x="142" y="76"/>
                      <a:pt x="123" y="79"/>
                    </a:cubicBezTo>
                    <a:cubicBezTo>
                      <a:pt x="102" y="82"/>
                      <a:pt x="81" y="74"/>
                      <a:pt x="60" y="71"/>
                    </a:cubicBezTo>
                    <a:cubicBezTo>
                      <a:pt x="51" y="70"/>
                      <a:pt x="42" y="69"/>
                      <a:pt x="32" y="75"/>
                    </a:cubicBezTo>
                    <a:cubicBezTo>
                      <a:pt x="19" y="83"/>
                      <a:pt x="9" y="71"/>
                      <a:pt x="0" y="64"/>
                    </a:cubicBezTo>
                    <a:cubicBezTo>
                      <a:pt x="0" y="42"/>
                      <a:pt x="7" y="21"/>
                      <a:pt x="11" y="0"/>
                    </a:cubicBezTo>
                    <a:cubicBezTo>
                      <a:pt x="31" y="4"/>
                      <a:pt x="52" y="4"/>
                      <a:pt x="71" y="10"/>
                    </a:cubicBezTo>
                    <a:cubicBezTo>
                      <a:pt x="81" y="14"/>
                      <a:pt x="91" y="10"/>
                      <a:pt x="101" y="9"/>
                    </a:cubicBezTo>
                    <a:cubicBezTo>
                      <a:pt x="102" y="9"/>
                      <a:pt x="104" y="9"/>
                      <a:pt x="106" y="10"/>
                    </a:cubicBezTo>
                    <a:cubicBezTo>
                      <a:pt x="139" y="15"/>
                      <a:pt x="173" y="14"/>
                      <a:pt x="206" y="22"/>
                    </a:cubicBezTo>
                    <a:cubicBezTo>
                      <a:pt x="212" y="23"/>
                      <a:pt x="217" y="21"/>
                      <a:pt x="223" y="18"/>
                    </a:cubicBezTo>
                    <a:cubicBezTo>
                      <a:pt x="225" y="18"/>
                      <a:pt x="227" y="18"/>
                      <a:pt x="229" y="18"/>
                    </a:cubicBezTo>
                    <a:cubicBezTo>
                      <a:pt x="261" y="31"/>
                      <a:pt x="294" y="23"/>
                      <a:pt x="327" y="26"/>
                    </a:cubicBezTo>
                    <a:cubicBezTo>
                      <a:pt x="333" y="25"/>
                      <a:pt x="340" y="25"/>
                      <a:pt x="346" y="26"/>
                    </a:cubicBezTo>
                    <a:cubicBezTo>
                      <a:pt x="391" y="31"/>
                      <a:pt x="437" y="36"/>
                      <a:pt x="483" y="34"/>
                    </a:cubicBezTo>
                    <a:cubicBezTo>
                      <a:pt x="507" y="33"/>
                      <a:pt x="531" y="35"/>
                      <a:pt x="555" y="34"/>
                    </a:cubicBezTo>
                    <a:cubicBezTo>
                      <a:pt x="594" y="35"/>
                      <a:pt x="633" y="35"/>
                      <a:pt x="672" y="35"/>
                    </a:cubicBezTo>
                    <a:cubicBezTo>
                      <a:pt x="709" y="35"/>
                      <a:pt x="746" y="39"/>
                      <a:pt x="784" y="41"/>
                    </a:cubicBezTo>
                    <a:cubicBezTo>
                      <a:pt x="811" y="42"/>
                      <a:pt x="839" y="48"/>
                      <a:pt x="867" y="45"/>
                    </a:cubicBezTo>
                    <a:cubicBezTo>
                      <a:pt x="886" y="42"/>
                      <a:pt x="906" y="47"/>
                      <a:pt x="926" y="48"/>
                    </a:cubicBezTo>
                    <a:cubicBezTo>
                      <a:pt x="998" y="51"/>
                      <a:pt x="1069" y="49"/>
                      <a:pt x="1141" y="53"/>
                    </a:cubicBezTo>
                    <a:cubicBezTo>
                      <a:pt x="1180" y="55"/>
                      <a:pt x="1220" y="54"/>
                      <a:pt x="1260" y="51"/>
                    </a:cubicBezTo>
                    <a:cubicBezTo>
                      <a:pt x="1296" y="46"/>
                      <a:pt x="1333" y="54"/>
                      <a:pt x="1369" y="51"/>
                    </a:cubicBezTo>
                    <a:cubicBezTo>
                      <a:pt x="1412" y="48"/>
                      <a:pt x="1454" y="52"/>
                      <a:pt x="1497" y="51"/>
                    </a:cubicBezTo>
                    <a:cubicBezTo>
                      <a:pt x="1531" y="50"/>
                      <a:pt x="1564" y="52"/>
                      <a:pt x="1598" y="52"/>
                    </a:cubicBezTo>
                    <a:cubicBezTo>
                      <a:pt x="1613" y="52"/>
                      <a:pt x="1628" y="52"/>
                      <a:pt x="1642" y="50"/>
                    </a:cubicBezTo>
                    <a:cubicBezTo>
                      <a:pt x="1674" y="46"/>
                      <a:pt x="1706" y="52"/>
                      <a:pt x="1738" y="51"/>
                    </a:cubicBezTo>
                    <a:cubicBezTo>
                      <a:pt x="1746" y="50"/>
                      <a:pt x="1754" y="50"/>
                      <a:pt x="1762" y="48"/>
                    </a:cubicBezTo>
                    <a:cubicBezTo>
                      <a:pt x="1806" y="43"/>
                      <a:pt x="1851" y="49"/>
                      <a:pt x="1895" y="46"/>
                    </a:cubicBezTo>
                    <a:cubicBezTo>
                      <a:pt x="1945" y="46"/>
                      <a:pt x="1994" y="41"/>
                      <a:pt x="2044" y="36"/>
                    </a:cubicBezTo>
                    <a:cubicBezTo>
                      <a:pt x="2060" y="35"/>
                      <a:pt x="2076" y="34"/>
                      <a:pt x="2091" y="31"/>
                    </a:cubicBezTo>
                    <a:close/>
                  </a:path>
                </a:pathLst>
              </a:custGeom>
              <a:solidFill>
                <a:srgbClr val="DFE7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1" name="Freeform 18">
                <a:extLst>
                  <a:ext uri="{FF2B5EF4-FFF2-40B4-BE49-F238E27FC236}">
                    <a16:creationId xmlns:a16="http://schemas.microsoft.com/office/drawing/2014/main" id="{2F722CE9-7E85-4B0B-B974-2CC5BFC66169}"/>
                  </a:ext>
                </a:extLst>
              </p:cNvPr>
              <p:cNvSpPr>
                <a:spLocks/>
              </p:cNvSpPr>
              <p:nvPr/>
            </p:nvSpPr>
            <p:spPr bwMode="auto">
              <a:xfrm>
                <a:off x="172" y="3340"/>
                <a:ext cx="2157" cy="109"/>
              </a:xfrm>
              <a:custGeom>
                <a:avLst/>
                <a:gdLst>
                  <a:gd name="T0" fmla="*/ 1911 w 1919"/>
                  <a:gd name="T1" fmla="*/ 3 h 97"/>
                  <a:gd name="T2" fmla="*/ 1919 w 1919"/>
                  <a:gd name="T3" fmla="*/ 59 h 97"/>
                  <a:gd name="T4" fmla="*/ 1878 w 1919"/>
                  <a:gd name="T5" fmla="*/ 65 h 97"/>
                  <a:gd name="T6" fmla="*/ 1825 w 1919"/>
                  <a:gd name="T7" fmla="*/ 70 h 97"/>
                  <a:gd name="T8" fmla="*/ 1683 w 1919"/>
                  <a:gd name="T9" fmla="*/ 74 h 97"/>
                  <a:gd name="T10" fmla="*/ 1556 w 1919"/>
                  <a:gd name="T11" fmla="*/ 77 h 97"/>
                  <a:gd name="T12" fmla="*/ 1459 w 1919"/>
                  <a:gd name="T13" fmla="*/ 81 h 97"/>
                  <a:gd name="T14" fmla="*/ 1399 w 1919"/>
                  <a:gd name="T15" fmla="*/ 90 h 97"/>
                  <a:gd name="T16" fmla="*/ 1379 w 1919"/>
                  <a:gd name="T17" fmla="*/ 84 h 97"/>
                  <a:gd name="T18" fmla="*/ 1273 w 1919"/>
                  <a:gd name="T19" fmla="*/ 90 h 97"/>
                  <a:gd name="T20" fmla="*/ 1242 w 1919"/>
                  <a:gd name="T21" fmla="*/ 89 h 97"/>
                  <a:gd name="T22" fmla="*/ 1230 w 1919"/>
                  <a:gd name="T23" fmla="*/ 87 h 97"/>
                  <a:gd name="T24" fmla="*/ 1143 w 1919"/>
                  <a:gd name="T25" fmla="*/ 84 h 97"/>
                  <a:gd name="T26" fmla="*/ 1079 w 1919"/>
                  <a:gd name="T27" fmla="*/ 76 h 97"/>
                  <a:gd name="T28" fmla="*/ 1035 w 1919"/>
                  <a:gd name="T29" fmla="*/ 79 h 97"/>
                  <a:gd name="T30" fmla="*/ 850 w 1919"/>
                  <a:gd name="T31" fmla="*/ 85 h 97"/>
                  <a:gd name="T32" fmla="*/ 765 w 1919"/>
                  <a:gd name="T33" fmla="*/ 84 h 97"/>
                  <a:gd name="T34" fmla="*/ 644 w 1919"/>
                  <a:gd name="T35" fmla="*/ 87 h 97"/>
                  <a:gd name="T36" fmla="*/ 573 w 1919"/>
                  <a:gd name="T37" fmla="*/ 94 h 97"/>
                  <a:gd name="T38" fmla="*/ 560 w 1919"/>
                  <a:gd name="T39" fmla="*/ 94 h 97"/>
                  <a:gd name="T40" fmla="*/ 513 w 1919"/>
                  <a:gd name="T41" fmla="*/ 90 h 97"/>
                  <a:gd name="T42" fmla="*/ 470 w 1919"/>
                  <a:gd name="T43" fmla="*/ 89 h 97"/>
                  <a:gd name="T44" fmla="*/ 464 w 1919"/>
                  <a:gd name="T45" fmla="*/ 88 h 97"/>
                  <a:gd name="T46" fmla="*/ 346 w 1919"/>
                  <a:gd name="T47" fmla="*/ 90 h 97"/>
                  <a:gd name="T48" fmla="*/ 115 w 1919"/>
                  <a:gd name="T49" fmla="*/ 80 h 97"/>
                  <a:gd name="T50" fmla="*/ 21 w 1919"/>
                  <a:gd name="T51" fmla="*/ 70 h 97"/>
                  <a:gd name="T52" fmla="*/ 0 w 1919"/>
                  <a:gd name="T53" fmla="*/ 64 h 97"/>
                  <a:gd name="T54" fmla="*/ 11 w 1919"/>
                  <a:gd name="T55" fmla="*/ 11 h 97"/>
                  <a:gd name="T56" fmla="*/ 135 w 1919"/>
                  <a:gd name="T57" fmla="*/ 22 h 97"/>
                  <a:gd name="T58" fmla="*/ 218 w 1919"/>
                  <a:gd name="T59" fmla="*/ 25 h 97"/>
                  <a:gd name="T60" fmla="*/ 312 w 1919"/>
                  <a:gd name="T61" fmla="*/ 31 h 97"/>
                  <a:gd name="T62" fmla="*/ 413 w 1919"/>
                  <a:gd name="T63" fmla="*/ 34 h 97"/>
                  <a:gd name="T64" fmla="*/ 487 w 1919"/>
                  <a:gd name="T65" fmla="*/ 28 h 97"/>
                  <a:gd name="T66" fmla="*/ 576 w 1919"/>
                  <a:gd name="T67" fmla="*/ 36 h 97"/>
                  <a:gd name="T68" fmla="*/ 624 w 1919"/>
                  <a:gd name="T69" fmla="*/ 41 h 97"/>
                  <a:gd name="T70" fmla="*/ 649 w 1919"/>
                  <a:gd name="T71" fmla="*/ 55 h 97"/>
                  <a:gd name="T72" fmla="*/ 710 w 1919"/>
                  <a:gd name="T73" fmla="*/ 54 h 97"/>
                  <a:gd name="T74" fmla="*/ 726 w 1919"/>
                  <a:gd name="T75" fmla="*/ 48 h 97"/>
                  <a:gd name="T76" fmla="*/ 789 w 1919"/>
                  <a:gd name="T77" fmla="*/ 28 h 97"/>
                  <a:gd name="T78" fmla="*/ 972 w 1919"/>
                  <a:gd name="T79" fmla="*/ 34 h 97"/>
                  <a:gd name="T80" fmla="*/ 1142 w 1919"/>
                  <a:gd name="T81" fmla="*/ 37 h 97"/>
                  <a:gd name="T82" fmla="*/ 1191 w 1919"/>
                  <a:gd name="T83" fmla="*/ 33 h 97"/>
                  <a:gd name="T84" fmla="*/ 1284 w 1919"/>
                  <a:gd name="T85" fmla="*/ 29 h 97"/>
                  <a:gd name="T86" fmla="*/ 1291 w 1919"/>
                  <a:gd name="T87" fmla="*/ 27 h 97"/>
                  <a:gd name="T88" fmla="*/ 1331 w 1919"/>
                  <a:gd name="T89" fmla="*/ 26 h 97"/>
                  <a:gd name="T90" fmla="*/ 1418 w 1919"/>
                  <a:gd name="T91" fmla="*/ 24 h 97"/>
                  <a:gd name="T92" fmla="*/ 1483 w 1919"/>
                  <a:gd name="T93" fmla="*/ 25 h 97"/>
                  <a:gd name="T94" fmla="*/ 1528 w 1919"/>
                  <a:gd name="T95" fmla="*/ 21 h 97"/>
                  <a:gd name="T96" fmla="*/ 1615 w 1919"/>
                  <a:gd name="T97" fmla="*/ 16 h 97"/>
                  <a:gd name="T98" fmla="*/ 1712 w 1919"/>
                  <a:gd name="T99" fmla="*/ 9 h 97"/>
                  <a:gd name="T100" fmla="*/ 1747 w 1919"/>
                  <a:gd name="T101" fmla="*/ 14 h 97"/>
                  <a:gd name="T102" fmla="*/ 1825 w 1919"/>
                  <a:gd name="T103" fmla="*/ 3 h 97"/>
                  <a:gd name="T104" fmla="*/ 1846 w 1919"/>
                  <a:gd name="T105" fmla="*/ 1 h 97"/>
                  <a:gd name="T106" fmla="*/ 1863 w 1919"/>
                  <a:gd name="T107" fmla="*/ 1 h 97"/>
                  <a:gd name="T108" fmla="*/ 1911 w 1919"/>
                  <a:gd name="T109" fmla="*/ 3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919" h="97">
                    <a:moveTo>
                      <a:pt x="1911" y="3"/>
                    </a:moveTo>
                    <a:cubicBezTo>
                      <a:pt x="1913" y="22"/>
                      <a:pt x="1916" y="40"/>
                      <a:pt x="1919" y="59"/>
                    </a:cubicBezTo>
                    <a:cubicBezTo>
                      <a:pt x="1906" y="68"/>
                      <a:pt x="1891" y="64"/>
                      <a:pt x="1878" y="65"/>
                    </a:cubicBezTo>
                    <a:cubicBezTo>
                      <a:pt x="1860" y="66"/>
                      <a:pt x="1843" y="71"/>
                      <a:pt x="1825" y="70"/>
                    </a:cubicBezTo>
                    <a:cubicBezTo>
                      <a:pt x="1777" y="69"/>
                      <a:pt x="1730" y="76"/>
                      <a:pt x="1683" y="74"/>
                    </a:cubicBezTo>
                    <a:cubicBezTo>
                      <a:pt x="1640" y="69"/>
                      <a:pt x="1598" y="71"/>
                      <a:pt x="1556" y="77"/>
                    </a:cubicBezTo>
                    <a:cubicBezTo>
                      <a:pt x="1524" y="75"/>
                      <a:pt x="1492" y="77"/>
                      <a:pt x="1459" y="81"/>
                    </a:cubicBezTo>
                    <a:cubicBezTo>
                      <a:pt x="1439" y="83"/>
                      <a:pt x="1419" y="81"/>
                      <a:pt x="1399" y="90"/>
                    </a:cubicBezTo>
                    <a:cubicBezTo>
                      <a:pt x="1392" y="94"/>
                      <a:pt x="1387" y="84"/>
                      <a:pt x="1379" y="84"/>
                    </a:cubicBezTo>
                    <a:cubicBezTo>
                      <a:pt x="1344" y="88"/>
                      <a:pt x="1308" y="81"/>
                      <a:pt x="1273" y="90"/>
                    </a:cubicBezTo>
                    <a:cubicBezTo>
                      <a:pt x="1263" y="92"/>
                      <a:pt x="1252" y="93"/>
                      <a:pt x="1242" y="89"/>
                    </a:cubicBezTo>
                    <a:cubicBezTo>
                      <a:pt x="1238" y="87"/>
                      <a:pt x="1234" y="86"/>
                      <a:pt x="1230" y="87"/>
                    </a:cubicBezTo>
                    <a:cubicBezTo>
                      <a:pt x="1201" y="94"/>
                      <a:pt x="1171" y="87"/>
                      <a:pt x="1143" y="84"/>
                    </a:cubicBezTo>
                    <a:cubicBezTo>
                      <a:pt x="1121" y="81"/>
                      <a:pt x="1099" y="84"/>
                      <a:pt x="1079" y="76"/>
                    </a:cubicBezTo>
                    <a:cubicBezTo>
                      <a:pt x="1064" y="71"/>
                      <a:pt x="1050" y="77"/>
                      <a:pt x="1035" y="79"/>
                    </a:cubicBezTo>
                    <a:cubicBezTo>
                      <a:pt x="974" y="83"/>
                      <a:pt x="912" y="81"/>
                      <a:pt x="850" y="85"/>
                    </a:cubicBezTo>
                    <a:cubicBezTo>
                      <a:pt x="822" y="85"/>
                      <a:pt x="793" y="84"/>
                      <a:pt x="765" y="84"/>
                    </a:cubicBezTo>
                    <a:cubicBezTo>
                      <a:pt x="725" y="85"/>
                      <a:pt x="684" y="84"/>
                      <a:pt x="644" y="87"/>
                    </a:cubicBezTo>
                    <a:cubicBezTo>
                      <a:pt x="620" y="85"/>
                      <a:pt x="595" y="78"/>
                      <a:pt x="573" y="94"/>
                    </a:cubicBezTo>
                    <a:cubicBezTo>
                      <a:pt x="568" y="97"/>
                      <a:pt x="564" y="96"/>
                      <a:pt x="560" y="94"/>
                    </a:cubicBezTo>
                    <a:cubicBezTo>
                      <a:pt x="544" y="87"/>
                      <a:pt x="528" y="87"/>
                      <a:pt x="513" y="90"/>
                    </a:cubicBezTo>
                    <a:cubicBezTo>
                      <a:pt x="498" y="94"/>
                      <a:pt x="485" y="81"/>
                      <a:pt x="470" y="89"/>
                    </a:cubicBezTo>
                    <a:cubicBezTo>
                      <a:pt x="468" y="89"/>
                      <a:pt x="466" y="89"/>
                      <a:pt x="464" y="88"/>
                    </a:cubicBezTo>
                    <a:cubicBezTo>
                      <a:pt x="424" y="89"/>
                      <a:pt x="385" y="87"/>
                      <a:pt x="346" y="90"/>
                    </a:cubicBezTo>
                    <a:cubicBezTo>
                      <a:pt x="269" y="90"/>
                      <a:pt x="192" y="84"/>
                      <a:pt x="115" y="80"/>
                    </a:cubicBezTo>
                    <a:cubicBezTo>
                      <a:pt x="84" y="78"/>
                      <a:pt x="52" y="72"/>
                      <a:pt x="21" y="70"/>
                    </a:cubicBezTo>
                    <a:cubicBezTo>
                      <a:pt x="13" y="70"/>
                      <a:pt x="6" y="67"/>
                      <a:pt x="0" y="64"/>
                    </a:cubicBezTo>
                    <a:cubicBezTo>
                      <a:pt x="3" y="46"/>
                      <a:pt x="7" y="29"/>
                      <a:pt x="11" y="11"/>
                    </a:cubicBezTo>
                    <a:cubicBezTo>
                      <a:pt x="52" y="20"/>
                      <a:pt x="94" y="18"/>
                      <a:pt x="135" y="22"/>
                    </a:cubicBezTo>
                    <a:cubicBezTo>
                      <a:pt x="162" y="24"/>
                      <a:pt x="190" y="25"/>
                      <a:pt x="218" y="25"/>
                    </a:cubicBezTo>
                    <a:cubicBezTo>
                      <a:pt x="250" y="25"/>
                      <a:pt x="280" y="29"/>
                      <a:pt x="312" y="31"/>
                    </a:cubicBezTo>
                    <a:cubicBezTo>
                      <a:pt x="345" y="33"/>
                      <a:pt x="379" y="36"/>
                      <a:pt x="413" y="34"/>
                    </a:cubicBezTo>
                    <a:cubicBezTo>
                      <a:pt x="437" y="33"/>
                      <a:pt x="462" y="27"/>
                      <a:pt x="487" y="28"/>
                    </a:cubicBezTo>
                    <a:cubicBezTo>
                      <a:pt x="517" y="30"/>
                      <a:pt x="547" y="29"/>
                      <a:pt x="576" y="36"/>
                    </a:cubicBezTo>
                    <a:cubicBezTo>
                      <a:pt x="592" y="40"/>
                      <a:pt x="609" y="33"/>
                      <a:pt x="624" y="41"/>
                    </a:cubicBezTo>
                    <a:cubicBezTo>
                      <a:pt x="629" y="52"/>
                      <a:pt x="636" y="56"/>
                      <a:pt x="649" y="55"/>
                    </a:cubicBezTo>
                    <a:cubicBezTo>
                      <a:pt x="669" y="55"/>
                      <a:pt x="690" y="55"/>
                      <a:pt x="710" y="54"/>
                    </a:cubicBezTo>
                    <a:cubicBezTo>
                      <a:pt x="716" y="54"/>
                      <a:pt x="722" y="54"/>
                      <a:pt x="726" y="48"/>
                    </a:cubicBezTo>
                    <a:cubicBezTo>
                      <a:pt x="744" y="31"/>
                      <a:pt x="767" y="27"/>
                      <a:pt x="789" y="28"/>
                    </a:cubicBezTo>
                    <a:cubicBezTo>
                      <a:pt x="850" y="31"/>
                      <a:pt x="911" y="35"/>
                      <a:pt x="972" y="34"/>
                    </a:cubicBezTo>
                    <a:cubicBezTo>
                      <a:pt x="1029" y="32"/>
                      <a:pt x="1085" y="25"/>
                      <a:pt x="1142" y="37"/>
                    </a:cubicBezTo>
                    <a:cubicBezTo>
                      <a:pt x="1159" y="41"/>
                      <a:pt x="1175" y="35"/>
                      <a:pt x="1191" y="33"/>
                    </a:cubicBezTo>
                    <a:cubicBezTo>
                      <a:pt x="1222" y="28"/>
                      <a:pt x="1253" y="29"/>
                      <a:pt x="1284" y="29"/>
                    </a:cubicBezTo>
                    <a:cubicBezTo>
                      <a:pt x="1286" y="29"/>
                      <a:pt x="1289" y="28"/>
                      <a:pt x="1291" y="27"/>
                    </a:cubicBezTo>
                    <a:cubicBezTo>
                      <a:pt x="1304" y="24"/>
                      <a:pt x="1318" y="29"/>
                      <a:pt x="1331" y="26"/>
                    </a:cubicBezTo>
                    <a:cubicBezTo>
                      <a:pt x="1360" y="27"/>
                      <a:pt x="1389" y="26"/>
                      <a:pt x="1418" y="24"/>
                    </a:cubicBezTo>
                    <a:cubicBezTo>
                      <a:pt x="1439" y="22"/>
                      <a:pt x="1461" y="22"/>
                      <a:pt x="1483" y="25"/>
                    </a:cubicBezTo>
                    <a:cubicBezTo>
                      <a:pt x="1498" y="27"/>
                      <a:pt x="1513" y="26"/>
                      <a:pt x="1528" y="21"/>
                    </a:cubicBezTo>
                    <a:cubicBezTo>
                      <a:pt x="1558" y="25"/>
                      <a:pt x="1586" y="14"/>
                      <a:pt x="1615" y="16"/>
                    </a:cubicBezTo>
                    <a:cubicBezTo>
                      <a:pt x="1648" y="19"/>
                      <a:pt x="1680" y="15"/>
                      <a:pt x="1712" y="9"/>
                    </a:cubicBezTo>
                    <a:cubicBezTo>
                      <a:pt x="1724" y="9"/>
                      <a:pt x="1736" y="12"/>
                      <a:pt x="1747" y="14"/>
                    </a:cubicBezTo>
                    <a:cubicBezTo>
                      <a:pt x="1774" y="18"/>
                      <a:pt x="1799" y="3"/>
                      <a:pt x="1825" y="3"/>
                    </a:cubicBezTo>
                    <a:cubicBezTo>
                      <a:pt x="1832" y="3"/>
                      <a:pt x="1839" y="2"/>
                      <a:pt x="1846" y="1"/>
                    </a:cubicBezTo>
                    <a:cubicBezTo>
                      <a:pt x="1852" y="1"/>
                      <a:pt x="1858" y="2"/>
                      <a:pt x="1863" y="1"/>
                    </a:cubicBezTo>
                    <a:cubicBezTo>
                      <a:pt x="1879" y="2"/>
                      <a:pt x="1895" y="0"/>
                      <a:pt x="1911" y="3"/>
                    </a:cubicBezTo>
                    <a:close/>
                  </a:path>
                </a:pathLst>
              </a:custGeom>
              <a:solidFill>
                <a:srgbClr val="DFE7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2" name="Freeform 19">
                <a:extLst>
                  <a:ext uri="{FF2B5EF4-FFF2-40B4-BE49-F238E27FC236}">
                    <a16:creationId xmlns:a16="http://schemas.microsoft.com/office/drawing/2014/main" id="{42B0620D-2288-4656-8DAE-B76D251B2228}"/>
                  </a:ext>
                </a:extLst>
              </p:cNvPr>
              <p:cNvSpPr>
                <a:spLocks/>
              </p:cNvSpPr>
              <p:nvPr/>
            </p:nvSpPr>
            <p:spPr bwMode="auto">
              <a:xfrm>
                <a:off x="90" y="3771"/>
                <a:ext cx="2302" cy="107"/>
              </a:xfrm>
              <a:custGeom>
                <a:avLst/>
                <a:gdLst>
                  <a:gd name="T0" fmla="*/ 2044 w 2048"/>
                  <a:gd name="T1" fmla="*/ 16 h 96"/>
                  <a:gd name="T2" fmla="*/ 2044 w 2048"/>
                  <a:gd name="T3" fmla="*/ 52 h 96"/>
                  <a:gd name="T4" fmla="*/ 2038 w 2048"/>
                  <a:gd name="T5" fmla="*/ 67 h 96"/>
                  <a:gd name="T6" fmla="*/ 1982 w 2048"/>
                  <a:gd name="T7" fmla="*/ 75 h 96"/>
                  <a:gd name="T8" fmla="*/ 1908 w 2048"/>
                  <a:gd name="T9" fmla="*/ 79 h 96"/>
                  <a:gd name="T10" fmla="*/ 1877 w 2048"/>
                  <a:gd name="T11" fmla="*/ 79 h 96"/>
                  <a:gd name="T12" fmla="*/ 1868 w 2048"/>
                  <a:gd name="T13" fmla="*/ 79 h 96"/>
                  <a:gd name="T14" fmla="*/ 1474 w 2048"/>
                  <a:gd name="T15" fmla="*/ 92 h 96"/>
                  <a:gd name="T16" fmla="*/ 1389 w 2048"/>
                  <a:gd name="T17" fmla="*/ 91 h 96"/>
                  <a:gd name="T18" fmla="*/ 1354 w 2048"/>
                  <a:gd name="T19" fmla="*/ 90 h 96"/>
                  <a:gd name="T20" fmla="*/ 1240 w 2048"/>
                  <a:gd name="T21" fmla="*/ 91 h 96"/>
                  <a:gd name="T22" fmla="*/ 1111 w 2048"/>
                  <a:gd name="T23" fmla="*/ 90 h 96"/>
                  <a:gd name="T24" fmla="*/ 961 w 2048"/>
                  <a:gd name="T25" fmla="*/ 90 h 96"/>
                  <a:gd name="T26" fmla="*/ 848 w 2048"/>
                  <a:gd name="T27" fmla="*/ 87 h 96"/>
                  <a:gd name="T28" fmla="*/ 752 w 2048"/>
                  <a:gd name="T29" fmla="*/ 86 h 96"/>
                  <a:gd name="T30" fmla="*/ 523 w 2048"/>
                  <a:gd name="T31" fmla="*/ 78 h 96"/>
                  <a:gd name="T32" fmla="*/ 332 w 2048"/>
                  <a:gd name="T33" fmla="*/ 74 h 96"/>
                  <a:gd name="T34" fmla="*/ 281 w 2048"/>
                  <a:gd name="T35" fmla="*/ 74 h 96"/>
                  <a:gd name="T36" fmla="*/ 169 w 2048"/>
                  <a:gd name="T37" fmla="*/ 65 h 96"/>
                  <a:gd name="T38" fmla="*/ 35 w 2048"/>
                  <a:gd name="T39" fmla="*/ 56 h 96"/>
                  <a:gd name="T40" fmla="*/ 0 w 2048"/>
                  <a:gd name="T41" fmla="*/ 37 h 96"/>
                  <a:gd name="T42" fmla="*/ 8 w 2048"/>
                  <a:gd name="T43" fmla="*/ 0 h 96"/>
                  <a:gd name="T44" fmla="*/ 159 w 2048"/>
                  <a:gd name="T45" fmla="*/ 17 h 96"/>
                  <a:gd name="T46" fmla="*/ 194 w 2048"/>
                  <a:gd name="T47" fmla="*/ 15 h 96"/>
                  <a:gd name="T48" fmla="*/ 208 w 2048"/>
                  <a:gd name="T49" fmla="*/ 14 h 96"/>
                  <a:gd name="T50" fmla="*/ 230 w 2048"/>
                  <a:gd name="T51" fmla="*/ 14 h 96"/>
                  <a:gd name="T52" fmla="*/ 266 w 2048"/>
                  <a:gd name="T53" fmla="*/ 19 h 96"/>
                  <a:gd name="T54" fmla="*/ 302 w 2048"/>
                  <a:gd name="T55" fmla="*/ 22 h 96"/>
                  <a:gd name="T56" fmla="*/ 370 w 2048"/>
                  <a:gd name="T57" fmla="*/ 20 h 96"/>
                  <a:gd name="T58" fmla="*/ 431 w 2048"/>
                  <a:gd name="T59" fmla="*/ 22 h 96"/>
                  <a:gd name="T60" fmla="*/ 491 w 2048"/>
                  <a:gd name="T61" fmla="*/ 29 h 96"/>
                  <a:gd name="T62" fmla="*/ 549 w 2048"/>
                  <a:gd name="T63" fmla="*/ 32 h 96"/>
                  <a:gd name="T64" fmla="*/ 590 w 2048"/>
                  <a:gd name="T65" fmla="*/ 28 h 96"/>
                  <a:gd name="T66" fmla="*/ 733 w 2048"/>
                  <a:gd name="T67" fmla="*/ 29 h 96"/>
                  <a:gd name="T68" fmla="*/ 771 w 2048"/>
                  <a:gd name="T69" fmla="*/ 28 h 96"/>
                  <a:gd name="T70" fmla="*/ 779 w 2048"/>
                  <a:gd name="T71" fmla="*/ 29 h 96"/>
                  <a:gd name="T72" fmla="*/ 825 w 2048"/>
                  <a:gd name="T73" fmla="*/ 33 h 96"/>
                  <a:gd name="T74" fmla="*/ 849 w 2048"/>
                  <a:gd name="T75" fmla="*/ 28 h 96"/>
                  <a:gd name="T76" fmla="*/ 934 w 2048"/>
                  <a:gd name="T77" fmla="*/ 30 h 96"/>
                  <a:gd name="T78" fmla="*/ 940 w 2048"/>
                  <a:gd name="T79" fmla="*/ 30 h 96"/>
                  <a:gd name="T80" fmla="*/ 1049 w 2048"/>
                  <a:gd name="T81" fmla="*/ 38 h 96"/>
                  <a:gd name="T82" fmla="*/ 1091 w 2048"/>
                  <a:gd name="T83" fmla="*/ 39 h 96"/>
                  <a:gd name="T84" fmla="*/ 1097 w 2048"/>
                  <a:gd name="T85" fmla="*/ 40 h 96"/>
                  <a:gd name="T86" fmla="*/ 1169 w 2048"/>
                  <a:gd name="T87" fmla="*/ 40 h 96"/>
                  <a:gd name="T88" fmla="*/ 1277 w 2048"/>
                  <a:gd name="T89" fmla="*/ 42 h 96"/>
                  <a:gd name="T90" fmla="*/ 1319 w 2048"/>
                  <a:gd name="T91" fmla="*/ 42 h 96"/>
                  <a:gd name="T92" fmla="*/ 1425 w 2048"/>
                  <a:gd name="T93" fmla="*/ 38 h 96"/>
                  <a:gd name="T94" fmla="*/ 1441 w 2048"/>
                  <a:gd name="T95" fmla="*/ 35 h 96"/>
                  <a:gd name="T96" fmla="*/ 1456 w 2048"/>
                  <a:gd name="T97" fmla="*/ 37 h 96"/>
                  <a:gd name="T98" fmla="*/ 1477 w 2048"/>
                  <a:gd name="T99" fmla="*/ 39 h 96"/>
                  <a:gd name="T100" fmla="*/ 1522 w 2048"/>
                  <a:gd name="T101" fmla="*/ 37 h 96"/>
                  <a:gd name="T102" fmla="*/ 1610 w 2048"/>
                  <a:gd name="T103" fmla="*/ 36 h 96"/>
                  <a:gd name="T104" fmla="*/ 1624 w 2048"/>
                  <a:gd name="T105" fmla="*/ 37 h 96"/>
                  <a:gd name="T106" fmla="*/ 1633 w 2048"/>
                  <a:gd name="T107" fmla="*/ 39 h 96"/>
                  <a:gd name="T108" fmla="*/ 1704 w 2048"/>
                  <a:gd name="T109" fmla="*/ 38 h 96"/>
                  <a:gd name="T110" fmla="*/ 1777 w 2048"/>
                  <a:gd name="T111" fmla="*/ 31 h 96"/>
                  <a:gd name="T112" fmla="*/ 1791 w 2048"/>
                  <a:gd name="T113" fmla="*/ 33 h 96"/>
                  <a:gd name="T114" fmla="*/ 1846 w 2048"/>
                  <a:gd name="T115" fmla="*/ 29 h 96"/>
                  <a:gd name="T116" fmla="*/ 1898 w 2048"/>
                  <a:gd name="T117" fmla="*/ 26 h 96"/>
                  <a:gd name="T118" fmla="*/ 1947 w 2048"/>
                  <a:gd name="T119" fmla="*/ 19 h 96"/>
                  <a:gd name="T120" fmla="*/ 1955 w 2048"/>
                  <a:gd name="T121" fmla="*/ 17 h 96"/>
                  <a:gd name="T122" fmla="*/ 2044 w 2048"/>
                  <a:gd name="T123" fmla="*/ 16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048" h="96">
                    <a:moveTo>
                      <a:pt x="2044" y="16"/>
                    </a:moveTo>
                    <a:cubicBezTo>
                      <a:pt x="2046" y="28"/>
                      <a:pt x="2048" y="40"/>
                      <a:pt x="2044" y="52"/>
                    </a:cubicBezTo>
                    <a:cubicBezTo>
                      <a:pt x="2042" y="57"/>
                      <a:pt x="2044" y="63"/>
                      <a:pt x="2038" y="67"/>
                    </a:cubicBezTo>
                    <a:cubicBezTo>
                      <a:pt x="2020" y="73"/>
                      <a:pt x="2001" y="72"/>
                      <a:pt x="1982" y="75"/>
                    </a:cubicBezTo>
                    <a:cubicBezTo>
                      <a:pt x="1957" y="80"/>
                      <a:pt x="1932" y="73"/>
                      <a:pt x="1908" y="79"/>
                    </a:cubicBezTo>
                    <a:cubicBezTo>
                      <a:pt x="1898" y="80"/>
                      <a:pt x="1887" y="78"/>
                      <a:pt x="1877" y="79"/>
                    </a:cubicBezTo>
                    <a:cubicBezTo>
                      <a:pt x="1874" y="80"/>
                      <a:pt x="1871" y="79"/>
                      <a:pt x="1868" y="79"/>
                    </a:cubicBezTo>
                    <a:cubicBezTo>
                      <a:pt x="1737" y="86"/>
                      <a:pt x="1605" y="89"/>
                      <a:pt x="1474" y="92"/>
                    </a:cubicBezTo>
                    <a:cubicBezTo>
                      <a:pt x="1446" y="84"/>
                      <a:pt x="1417" y="90"/>
                      <a:pt x="1389" y="91"/>
                    </a:cubicBezTo>
                    <a:cubicBezTo>
                      <a:pt x="1377" y="96"/>
                      <a:pt x="1366" y="91"/>
                      <a:pt x="1354" y="90"/>
                    </a:cubicBezTo>
                    <a:cubicBezTo>
                      <a:pt x="1316" y="89"/>
                      <a:pt x="1278" y="91"/>
                      <a:pt x="1240" y="91"/>
                    </a:cubicBezTo>
                    <a:cubicBezTo>
                      <a:pt x="1197" y="91"/>
                      <a:pt x="1154" y="91"/>
                      <a:pt x="1111" y="90"/>
                    </a:cubicBezTo>
                    <a:cubicBezTo>
                      <a:pt x="1061" y="89"/>
                      <a:pt x="1011" y="93"/>
                      <a:pt x="961" y="90"/>
                    </a:cubicBezTo>
                    <a:cubicBezTo>
                      <a:pt x="924" y="88"/>
                      <a:pt x="886" y="88"/>
                      <a:pt x="848" y="87"/>
                    </a:cubicBezTo>
                    <a:cubicBezTo>
                      <a:pt x="816" y="86"/>
                      <a:pt x="784" y="88"/>
                      <a:pt x="752" y="86"/>
                    </a:cubicBezTo>
                    <a:cubicBezTo>
                      <a:pt x="676" y="81"/>
                      <a:pt x="600" y="80"/>
                      <a:pt x="523" y="78"/>
                    </a:cubicBezTo>
                    <a:cubicBezTo>
                      <a:pt x="460" y="77"/>
                      <a:pt x="396" y="80"/>
                      <a:pt x="332" y="74"/>
                    </a:cubicBezTo>
                    <a:cubicBezTo>
                      <a:pt x="315" y="73"/>
                      <a:pt x="298" y="76"/>
                      <a:pt x="281" y="74"/>
                    </a:cubicBezTo>
                    <a:cubicBezTo>
                      <a:pt x="243" y="72"/>
                      <a:pt x="206" y="69"/>
                      <a:pt x="169" y="65"/>
                    </a:cubicBezTo>
                    <a:cubicBezTo>
                      <a:pt x="125" y="60"/>
                      <a:pt x="79" y="63"/>
                      <a:pt x="35" y="56"/>
                    </a:cubicBezTo>
                    <a:cubicBezTo>
                      <a:pt x="21" y="54"/>
                      <a:pt x="6" y="53"/>
                      <a:pt x="0" y="37"/>
                    </a:cubicBezTo>
                    <a:cubicBezTo>
                      <a:pt x="6" y="25"/>
                      <a:pt x="1" y="11"/>
                      <a:pt x="8" y="0"/>
                    </a:cubicBezTo>
                    <a:cubicBezTo>
                      <a:pt x="58" y="1"/>
                      <a:pt x="108" y="17"/>
                      <a:pt x="159" y="17"/>
                    </a:cubicBezTo>
                    <a:cubicBezTo>
                      <a:pt x="170" y="16"/>
                      <a:pt x="182" y="15"/>
                      <a:pt x="194" y="15"/>
                    </a:cubicBezTo>
                    <a:cubicBezTo>
                      <a:pt x="199" y="15"/>
                      <a:pt x="203" y="14"/>
                      <a:pt x="208" y="14"/>
                    </a:cubicBezTo>
                    <a:cubicBezTo>
                      <a:pt x="215" y="18"/>
                      <a:pt x="222" y="15"/>
                      <a:pt x="230" y="14"/>
                    </a:cubicBezTo>
                    <a:cubicBezTo>
                      <a:pt x="241" y="20"/>
                      <a:pt x="253" y="23"/>
                      <a:pt x="266" y="19"/>
                    </a:cubicBezTo>
                    <a:cubicBezTo>
                      <a:pt x="278" y="15"/>
                      <a:pt x="290" y="22"/>
                      <a:pt x="302" y="22"/>
                    </a:cubicBezTo>
                    <a:cubicBezTo>
                      <a:pt x="325" y="23"/>
                      <a:pt x="347" y="21"/>
                      <a:pt x="370" y="20"/>
                    </a:cubicBezTo>
                    <a:cubicBezTo>
                      <a:pt x="390" y="20"/>
                      <a:pt x="411" y="19"/>
                      <a:pt x="431" y="22"/>
                    </a:cubicBezTo>
                    <a:cubicBezTo>
                      <a:pt x="450" y="32"/>
                      <a:pt x="470" y="34"/>
                      <a:pt x="491" y="29"/>
                    </a:cubicBezTo>
                    <a:cubicBezTo>
                      <a:pt x="510" y="24"/>
                      <a:pt x="530" y="32"/>
                      <a:pt x="549" y="32"/>
                    </a:cubicBezTo>
                    <a:cubicBezTo>
                      <a:pt x="563" y="32"/>
                      <a:pt x="577" y="32"/>
                      <a:pt x="590" y="28"/>
                    </a:cubicBezTo>
                    <a:cubicBezTo>
                      <a:pt x="638" y="31"/>
                      <a:pt x="685" y="28"/>
                      <a:pt x="733" y="29"/>
                    </a:cubicBezTo>
                    <a:cubicBezTo>
                      <a:pt x="745" y="31"/>
                      <a:pt x="758" y="31"/>
                      <a:pt x="771" y="28"/>
                    </a:cubicBezTo>
                    <a:cubicBezTo>
                      <a:pt x="773" y="28"/>
                      <a:pt x="776" y="28"/>
                      <a:pt x="779" y="29"/>
                    </a:cubicBezTo>
                    <a:cubicBezTo>
                      <a:pt x="795" y="29"/>
                      <a:pt x="809" y="39"/>
                      <a:pt x="825" y="33"/>
                    </a:cubicBezTo>
                    <a:cubicBezTo>
                      <a:pt x="833" y="31"/>
                      <a:pt x="841" y="28"/>
                      <a:pt x="849" y="28"/>
                    </a:cubicBezTo>
                    <a:cubicBezTo>
                      <a:pt x="877" y="30"/>
                      <a:pt x="905" y="41"/>
                      <a:pt x="934" y="30"/>
                    </a:cubicBezTo>
                    <a:cubicBezTo>
                      <a:pt x="936" y="29"/>
                      <a:pt x="938" y="30"/>
                      <a:pt x="940" y="30"/>
                    </a:cubicBezTo>
                    <a:cubicBezTo>
                      <a:pt x="975" y="44"/>
                      <a:pt x="1012" y="36"/>
                      <a:pt x="1049" y="38"/>
                    </a:cubicBezTo>
                    <a:cubicBezTo>
                      <a:pt x="1063" y="39"/>
                      <a:pt x="1077" y="38"/>
                      <a:pt x="1091" y="39"/>
                    </a:cubicBezTo>
                    <a:cubicBezTo>
                      <a:pt x="1093" y="39"/>
                      <a:pt x="1095" y="40"/>
                      <a:pt x="1097" y="40"/>
                    </a:cubicBezTo>
                    <a:cubicBezTo>
                      <a:pt x="1121" y="35"/>
                      <a:pt x="1145" y="45"/>
                      <a:pt x="1169" y="40"/>
                    </a:cubicBezTo>
                    <a:cubicBezTo>
                      <a:pt x="1205" y="36"/>
                      <a:pt x="1241" y="40"/>
                      <a:pt x="1277" y="42"/>
                    </a:cubicBezTo>
                    <a:cubicBezTo>
                      <a:pt x="1291" y="42"/>
                      <a:pt x="1305" y="43"/>
                      <a:pt x="1319" y="42"/>
                    </a:cubicBezTo>
                    <a:cubicBezTo>
                      <a:pt x="1354" y="38"/>
                      <a:pt x="1390" y="41"/>
                      <a:pt x="1425" y="38"/>
                    </a:cubicBezTo>
                    <a:cubicBezTo>
                      <a:pt x="1431" y="38"/>
                      <a:pt x="1436" y="38"/>
                      <a:pt x="1441" y="35"/>
                    </a:cubicBezTo>
                    <a:cubicBezTo>
                      <a:pt x="1449" y="29"/>
                      <a:pt x="1448" y="31"/>
                      <a:pt x="1456" y="37"/>
                    </a:cubicBezTo>
                    <a:cubicBezTo>
                      <a:pt x="1459" y="40"/>
                      <a:pt x="1470" y="42"/>
                      <a:pt x="1477" y="39"/>
                    </a:cubicBezTo>
                    <a:cubicBezTo>
                      <a:pt x="1492" y="32"/>
                      <a:pt x="1507" y="37"/>
                      <a:pt x="1522" y="37"/>
                    </a:cubicBezTo>
                    <a:cubicBezTo>
                      <a:pt x="1551" y="35"/>
                      <a:pt x="1581" y="45"/>
                      <a:pt x="1610" y="36"/>
                    </a:cubicBezTo>
                    <a:cubicBezTo>
                      <a:pt x="1615" y="34"/>
                      <a:pt x="1619" y="35"/>
                      <a:pt x="1624" y="37"/>
                    </a:cubicBezTo>
                    <a:cubicBezTo>
                      <a:pt x="1627" y="38"/>
                      <a:pt x="1631" y="40"/>
                      <a:pt x="1633" y="39"/>
                    </a:cubicBezTo>
                    <a:cubicBezTo>
                      <a:pt x="1657" y="26"/>
                      <a:pt x="1681" y="46"/>
                      <a:pt x="1704" y="38"/>
                    </a:cubicBezTo>
                    <a:cubicBezTo>
                      <a:pt x="1728" y="30"/>
                      <a:pt x="1753" y="36"/>
                      <a:pt x="1777" y="31"/>
                    </a:cubicBezTo>
                    <a:cubicBezTo>
                      <a:pt x="1782" y="30"/>
                      <a:pt x="1786" y="32"/>
                      <a:pt x="1791" y="33"/>
                    </a:cubicBezTo>
                    <a:cubicBezTo>
                      <a:pt x="1809" y="36"/>
                      <a:pt x="1827" y="36"/>
                      <a:pt x="1846" y="29"/>
                    </a:cubicBezTo>
                    <a:cubicBezTo>
                      <a:pt x="1863" y="22"/>
                      <a:pt x="1881" y="27"/>
                      <a:pt x="1898" y="26"/>
                    </a:cubicBezTo>
                    <a:cubicBezTo>
                      <a:pt x="1915" y="25"/>
                      <a:pt x="1932" y="28"/>
                      <a:pt x="1947" y="19"/>
                    </a:cubicBezTo>
                    <a:cubicBezTo>
                      <a:pt x="1950" y="18"/>
                      <a:pt x="1952" y="17"/>
                      <a:pt x="1955" y="17"/>
                    </a:cubicBezTo>
                    <a:cubicBezTo>
                      <a:pt x="1985" y="18"/>
                      <a:pt x="2014" y="18"/>
                      <a:pt x="2044" y="16"/>
                    </a:cubicBezTo>
                    <a:close/>
                  </a:path>
                </a:pathLst>
              </a:custGeom>
              <a:solidFill>
                <a:srgbClr val="E0E8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3" name="Freeform 20">
                <a:extLst>
                  <a:ext uri="{FF2B5EF4-FFF2-40B4-BE49-F238E27FC236}">
                    <a16:creationId xmlns:a16="http://schemas.microsoft.com/office/drawing/2014/main" id="{A2134C7E-DE0A-4FA2-B6E1-B2BC518FD4A2}"/>
                  </a:ext>
                </a:extLst>
              </p:cNvPr>
              <p:cNvSpPr>
                <a:spLocks/>
              </p:cNvSpPr>
              <p:nvPr/>
            </p:nvSpPr>
            <p:spPr bwMode="auto">
              <a:xfrm>
                <a:off x="139" y="3498"/>
                <a:ext cx="2226" cy="124"/>
              </a:xfrm>
              <a:custGeom>
                <a:avLst/>
                <a:gdLst>
                  <a:gd name="T0" fmla="*/ 1980 w 1980"/>
                  <a:gd name="T1" fmla="*/ 79 h 111"/>
                  <a:gd name="T2" fmla="*/ 1903 w 1980"/>
                  <a:gd name="T3" fmla="*/ 87 h 111"/>
                  <a:gd name="T4" fmla="*/ 1672 w 1980"/>
                  <a:gd name="T5" fmla="*/ 96 h 111"/>
                  <a:gd name="T6" fmla="*/ 1563 w 1980"/>
                  <a:gd name="T7" fmla="*/ 96 h 111"/>
                  <a:gd name="T8" fmla="*/ 1509 w 1980"/>
                  <a:gd name="T9" fmla="*/ 94 h 111"/>
                  <a:gd name="T10" fmla="*/ 1371 w 1980"/>
                  <a:gd name="T11" fmla="*/ 98 h 111"/>
                  <a:gd name="T12" fmla="*/ 1323 w 1980"/>
                  <a:gd name="T13" fmla="*/ 104 h 111"/>
                  <a:gd name="T14" fmla="*/ 1236 w 1980"/>
                  <a:gd name="T15" fmla="*/ 100 h 111"/>
                  <a:gd name="T16" fmla="*/ 900 w 1980"/>
                  <a:gd name="T17" fmla="*/ 107 h 111"/>
                  <a:gd name="T18" fmla="*/ 782 w 1980"/>
                  <a:gd name="T19" fmla="*/ 104 h 111"/>
                  <a:gd name="T20" fmla="*/ 666 w 1980"/>
                  <a:gd name="T21" fmla="*/ 100 h 111"/>
                  <a:gd name="T22" fmla="*/ 432 w 1980"/>
                  <a:gd name="T23" fmla="*/ 94 h 111"/>
                  <a:gd name="T24" fmla="*/ 390 w 1980"/>
                  <a:gd name="T25" fmla="*/ 96 h 111"/>
                  <a:gd name="T26" fmla="*/ 349 w 1980"/>
                  <a:gd name="T27" fmla="*/ 94 h 111"/>
                  <a:gd name="T28" fmla="*/ 73 w 1980"/>
                  <a:gd name="T29" fmla="*/ 81 h 111"/>
                  <a:gd name="T30" fmla="*/ 0 w 1980"/>
                  <a:gd name="T31" fmla="*/ 71 h 111"/>
                  <a:gd name="T32" fmla="*/ 35 w 1980"/>
                  <a:gd name="T33" fmla="*/ 21 h 111"/>
                  <a:gd name="T34" fmla="*/ 126 w 1980"/>
                  <a:gd name="T35" fmla="*/ 26 h 111"/>
                  <a:gd name="T36" fmla="*/ 206 w 1980"/>
                  <a:gd name="T37" fmla="*/ 38 h 111"/>
                  <a:gd name="T38" fmla="*/ 304 w 1980"/>
                  <a:gd name="T39" fmla="*/ 39 h 111"/>
                  <a:gd name="T40" fmla="*/ 385 w 1980"/>
                  <a:gd name="T41" fmla="*/ 47 h 111"/>
                  <a:gd name="T42" fmla="*/ 505 w 1980"/>
                  <a:gd name="T43" fmla="*/ 51 h 111"/>
                  <a:gd name="T44" fmla="*/ 636 w 1980"/>
                  <a:gd name="T45" fmla="*/ 51 h 111"/>
                  <a:gd name="T46" fmla="*/ 750 w 1980"/>
                  <a:gd name="T47" fmla="*/ 52 h 111"/>
                  <a:gd name="T48" fmla="*/ 788 w 1980"/>
                  <a:gd name="T49" fmla="*/ 46 h 111"/>
                  <a:gd name="T50" fmla="*/ 827 w 1980"/>
                  <a:gd name="T51" fmla="*/ 50 h 111"/>
                  <a:gd name="T52" fmla="*/ 884 w 1980"/>
                  <a:gd name="T53" fmla="*/ 49 h 111"/>
                  <a:gd name="T54" fmla="*/ 1016 w 1980"/>
                  <a:gd name="T55" fmla="*/ 52 h 111"/>
                  <a:gd name="T56" fmla="*/ 1107 w 1980"/>
                  <a:gd name="T57" fmla="*/ 51 h 111"/>
                  <a:gd name="T58" fmla="*/ 1238 w 1980"/>
                  <a:gd name="T59" fmla="*/ 45 h 111"/>
                  <a:gd name="T60" fmla="*/ 1367 w 1980"/>
                  <a:gd name="T61" fmla="*/ 46 h 111"/>
                  <a:gd name="T62" fmla="*/ 1422 w 1980"/>
                  <a:gd name="T63" fmla="*/ 41 h 111"/>
                  <a:gd name="T64" fmla="*/ 1598 w 1980"/>
                  <a:gd name="T65" fmla="*/ 46 h 111"/>
                  <a:gd name="T66" fmla="*/ 1694 w 1980"/>
                  <a:gd name="T67" fmla="*/ 37 h 111"/>
                  <a:gd name="T68" fmla="*/ 1745 w 1980"/>
                  <a:gd name="T69" fmla="*/ 36 h 111"/>
                  <a:gd name="T70" fmla="*/ 1783 w 1980"/>
                  <a:gd name="T71" fmla="*/ 35 h 111"/>
                  <a:gd name="T72" fmla="*/ 1826 w 1980"/>
                  <a:gd name="T73" fmla="*/ 35 h 111"/>
                  <a:gd name="T74" fmla="*/ 1953 w 1980"/>
                  <a:gd name="T75" fmla="*/ 33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980" h="111">
                    <a:moveTo>
                      <a:pt x="1972" y="42"/>
                    </a:moveTo>
                    <a:cubicBezTo>
                      <a:pt x="1971" y="56"/>
                      <a:pt x="1978" y="67"/>
                      <a:pt x="1980" y="79"/>
                    </a:cubicBezTo>
                    <a:cubicBezTo>
                      <a:pt x="1958" y="89"/>
                      <a:pt x="1935" y="81"/>
                      <a:pt x="1913" y="86"/>
                    </a:cubicBezTo>
                    <a:cubicBezTo>
                      <a:pt x="1910" y="87"/>
                      <a:pt x="1906" y="87"/>
                      <a:pt x="1903" y="87"/>
                    </a:cubicBezTo>
                    <a:cubicBezTo>
                      <a:pt x="1869" y="76"/>
                      <a:pt x="1835" y="83"/>
                      <a:pt x="1802" y="87"/>
                    </a:cubicBezTo>
                    <a:cubicBezTo>
                      <a:pt x="1759" y="92"/>
                      <a:pt x="1715" y="88"/>
                      <a:pt x="1672" y="96"/>
                    </a:cubicBezTo>
                    <a:cubicBezTo>
                      <a:pt x="1670" y="96"/>
                      <a:pt x="1668" y="95"/>
                      <a:pt x="1666" y="95"/>
                    </a:cubicBezTo>
                    <a:cubicBezTo>
                      <a:pt x="1632" y="92"/>
                      <a:pt x="1597" y="89"/>
                      <a:pt x="1563" y="96"/>
                    </a:cubicBezTo>
                    <a:cubicBezTo>
                      <a:pt x="1561" y="96"/>
                      <a:pt x="1559" y="97"/>
                      <a:pt x="1557" y="96"/>
                    </a:cubicBezTo>
                    <a:cubicBezTo>
                      <a:pt x="1541" y="91"/>
                      <a:pt x="1526" y="90"/>
                      <a:pt x="1509" y="94"/>
                    </a:cubicBezTo>
                    <a:cubicBezTo>
                      <a:pt x="1484" y="100"/>
                      <a:pt x="1458" y="96"/>
                      <a:pt x="1432" y="95"/>
                    </a:cubicBezTo>
                    <a:cubicBezTo>
                      <a:pt x="1411" y="95"/>
                      <a:pt x="1391" y="98"/>
                      <a:pt x="1371" y="98"/>
                    </a:cubicBezTo>
                    <a:cubicBezTo>
                      <a:pt x="1369" y="99"/>
                      <a:pt x="1367" y="99"/>
                      <a:pt x="1365" y="99"/>
                    </a:cubicBezTo>
                    <a:cubicBezTo>
                      <a:pt x="1351" y="101"/>
                      <a:pt x="1337" y="99"/>
                      <a:pt x="1323" y="104"/>
                    </a:cubicBezTo>
                    <a:cubicBezTo>
                      <a:pt x="1315" y="105"/>
                      <a:pt x="1306" y="105"/>
                      <a:pt x="1297" y="104"/>
                    </a:cubicBezTo>
                    <a:cubicBezTo>
                      <a:pt x="1277" y="100"/>
                      <a:pt x="1257" y="100"/>
                      <a:pt x="1236" y="100"/>
                    </a:cubicBezTo>
                    <a:cubicBezTo>
                      <a:pt x="1191" y="102"/>
                      <a:pt x="1145" y="94"/>
                      <a:pt x="1100" y="101"/>
                    </a:cubicBezTo>
                    <a:cubicBezTo>
                      <a:pt x="1034" y="111"/>
                      <a:pt x="967" y="101"/>
                      <a:pt x="900" y="107"/>
                    </a:cubicBezTo>
                    <a:cubicBezTo>
                      <a:pt x="888" y="107"/>
                      <a:pt x="876" y="107"/>
                      <a:pt x="863" y="106"/>
                    </a:cubicBezTo>
                    <a:cubicBezTo>
                      <a:pt x="836" y="104"/>
                      <a:pt x="809" y="101"/>
                      <a:pt x="782" y="104"/>
                    </a:cubicBezTo>
                    <a:cubicBezTo>
                      <a:pt x="756" y="103"/>
                      <a:pt x="731" y="106"/>
                      <a:pt x="705" y="104"/>
                    </a:cubicBezTo>
                    <a:cubicBezTo>
                      <a:pt x="692" y="101"/>
                      <a:pt x="679" y="101"/>
                      <a:pt x="666" y="100"/>
                    </a:cubicBezTo>
                    <a:cubicBezTo>
                      <a:pt x="615" y="101"/>
                      <a:pt x="564" y="95"/>
                      <a:pt x="513" y="98"/>
                    </a:cubicBezTo>
                    <a:cubicBezTo>
                      <a:pt x="486" y="100"/>
                      <a:pt x="459" y="99"/>
                      <a:pt x="432" y="94"/>
                    </a:cubicBezTo>
                    <a:cubicBezTo>
                      <a:pt x="424" y="92"/>
                      <a:pt x="416" y="92"/>
                      <a:pt x="408" y="94"/>
                    </a:cubicBezTo>
                    <a:cubicBezTo>
                      <a:pt x="402" y="96"/>
                      <a:pt x="396" y="97"/>
                      <a:pt x="390" y="96"/>
                    </a:cubicBezTo>
                    <a:cubicBezTo>
                      <a:pt x="378" y="97"/>
                      <a:pt x="367" y="92"/>
                      <a:pt x="355" y="94"/>
                    </a:cubicBezTo>
                    <a:cubicBezTo>
                      <a:pt x="353" y="94"/>
                      <a:pt x="351" y="94"/>
                      <a:pt x="349" y="94"/>
                    </a:cubicBezTo>
                    <a:cubicBezTo>
                      <a:pt x="313" y="87"/>
                      <a:pt x="276" y="91"/>
                      <a:pt x="240" y="88"/>
                    </a:cubicBezTo>
                    <a:cubicBezTo>
                      <a:pt x="184" y="85"/>
                      <a:pt x="129" y="86"/>
                      <a:pt x="73" y="81"/>
                    </a:cubicBezTo>
                    <a:cubicBezTo>
                      <a:pt x="59" y="80"/>
                      <a:pt x="46" y="80"/>
                      <a:pt x="32" y="81"/>
                    </a:cubicBezTo>
                    <a:cubicBezTo>
                      <a:pt x="20" y="81"/>
                      <a:pt x="9" y="79"/>
                      <a:pt x="0" y="71"/>
                    </a:cubicBezTo>
                    <a:cubicBezTo>
                      <a:pt x="2" y="52"/>
                      <a:pt x="5" y="33"/>
                      <a:pt x="12" y="15"/>
                    </a:cubicBezTo>
                    <a:cubicBezTo>
                      <a:pt x="20" y="14"/>
                      <a:pt x="32" y="0"/>
                      <a:pt x="35" y="21"/>
                    </a:cubicBezTo>
                    <a:cubicBezTo>
                      <a:pt x="36" y="25"/>
                      <a:pt x="46" y="26"/>
                      <a:pt x="53" y="26"/>
                    </a:cubicBezTo>
                    <a:cubicBezTo>
                      <a:pt x="77" y="27"/>
                      <a:pt x="102" y="26"/>
                      <a:pt x="126" y="26"/>
                    </a:cubicBezTo>
                    <a:cubicBezTo>
                      <a:pt x="147" y="29"/>
                      <a:pt x="169" y="32"/>
                      <a:pt x="190" y="38"/>
                    </a:cubicBezTo>
                    <a:cubicBezTo>
                      <a:pt x="195" y="42"/>
                      <a:pt x="200" y="41"/>
                      <a:pt x="206" y="38"/>
                    </a:cubicBezTo>
                    <a:cubicBezTo>
                      <a:pt x="228" y="30"/>
                      <a:pt x="250" y="36"/>
                      <a:pt x="271" y="40"/>
                    </a:cubicBezTo>
                    <a:cubicBezTo>
                      <a:pt x="283" y="42"/>
                      <a:pt x="293" y="43"/>
                      <a:pt x="304" y="39"/>
                    </a:cubicBezTo>
                    <a:cubicBezTo>
                      <a:pt x="308" y="38"/>
                      <a:pt x="311" y="38"/>
                      <a:pt x="315" y="38"/>
                    </a:cubicBezTo>
                    <a:cubicBezTo>
                      <a:pt x="338" y="45"/>
                      <a:pt x="362" y="52"/>
                      <a:pt x="385" y="47"/>
                    </a:cubicBezTo>
                    <a:cubicBezTo>
                      <a:pt x="402" y="44"/>
                      <a:pt x="418" y="39"/>
                      <a:pt x="434" y="44"/>
                    </a:cubicBezTo>
                    <a:cubicBezTo>
                      <a:pt x="457" y="52"/>
                      <a:pt x="481" y="45"/>
                      <a:pt x="505" y="51"/>
                    </a:cubicBezTo>
                    <a:cubicBezTo>
                      <a:pt x="528" y="56"/>
                      <a:pt x="551" y="49"/>
                      <a:pt x="574" y="42"/>
                    </a:cubicBezTo>
                    <a:cubicBezTo>
                      <a:pt x="595" y="47"/>
                      <a:pt x="616" y="48"/>
                      <a:pt x="636" y="51"/>
                    </a:cubicBezTo>
                    <a:cubicBezTo>
                      <a:pt x="656" y="54"/>
                      <a:pt x="677" y="37"/>
                      <a:pt x="694" y="58"/>
                    </a:cubicBezTo>
                    <a:cubicBezTo>
                      <a:pt x="711" y="37"/>
                      <a:pt x="732" y="62"/>
                      <a:pt x="750" y="52"/>
                    </a:cubicBezTo>
                    <a:cubicBezTo>
                      <a:pt x="752" y="52"/>
                      <a:pt x="754" y="52"/>
                      <a:pt x="756" y="52"/>
                    </a:cubicBezTo>
                    <a:cubicBezTo>
                      <a:pt x="767" y="53"/>
                      <a:pt x="779" y="56"/>
                      <a:pt x="788" y="46"/>
                    </a:cubicBezTo>
                    <a:cubicBezTo>
                      <a:pt x="797" y="44"/>
                      <a:pt x="805" y="50"/>
                      <a:pt x="814" y="48"/>
                    </a:cubicBezTo>
                    <a:cubicBezTo>
                      <a:pt x="818" y="48"/>
                      <a:pt x="822" y="53"/>
                      <a:pt x="827" y="50"/>
                    </a:cubicBezTo>
                    <a:cubicBezTo>
                      <a:pt x="829" y="49"/>
                      <a:pt x="830" y="49"/>
                      <a:pt x="832" y="49"/>
                    </a:cubicBezTo>
                    <a:cubicBezTo>
                      <a:pt x="850" y="57"/>
                      <a:pt x="867" y="48"/>
                      <a:pt x="884" y="49"/>
                    </a:cubicBezTo>
                    <a:cubicBezTo>
                      <a:pt x="910" y="49"/>
                      <a:pt x="935" y="54"/>
                      <a:pt x="960" y="59"/>
                    </a:cubicBezTo>
                    <a:cubicBezTo>
                      <a:pt x="979" y="58"/>
                      <a:pt x="998" y="60"/>
                      <a:pt x="1016" y="52"/>
                    </a:cubicBezTo>
                    <a:cubicBezTo>
                      <a:pt x="1027" y="47"/>
                      <a:pt x="1040" y="52"/>
                      <a:pt x="1051" y="50"/>
                    </a:cubicBezTo>
                    <a:cubicBezTo>
                      <a:pt x="1070" y="46"/>
                      <a:pt x="1088" y="42"/>
                      <a:pt x="1107" y="51"/>
                    </a:cubicBezTo>
                    <a:cubicBezTo>
                      <a:pt x="1112" y="54"/>
                      <a:pt x="1119" y="49"/>
                      <a:pt x="1125" y="51"/>
                    </a:cubicBezTo>
                    <a:cubicBezTo>
                      <a:pt x="1162" y="53"/>
                      <a:pt x="1200" y="50"/>
                      <a:pt x="1238" y="45"/>
                    </a:cubicBezTo>
                    <a:cubicBezTo>
                      <a:pt x="1244" y="44"/>
                      <a:pt x="1250" y="44"/>
                      <a:pt x="1255" y="46"/>
                    </a:cubicBezTo>
                    <a:cubicBezTo>
                      <a:pt x="1293" y="58"/>
                      <a:pt x="1330" y="47"/>
                      <a:pt x="1367" y="46"/>
                    </a:cubicBezTo>
                    <a:cubicBezTo>
                      <a:pt x="1383" y="46"/>
                      <a:pt x="1401" y="49"/>
                      <a:pt x="1416" y="40"/>
                    </a:cubicBezTo>
                    <a:cubicBezTo>
                      <a:pt x="1418" y="40"/>
                      <a:pt x="1420" y="40"/>
                      <a:pt x="1422" y="41"/>
                    </a:cubicBezTo>
                    <a:cubicBezTo>
                      <a:pt x="1459" y="59"/>
                      <a:pt x="1497" y="41"/>
                      <a:pt x="1535" y="44"/>
                    </a:cubicBezTo>
                    <a:cubicBezTo>
                      <a:pt x="1556" y="46"/>
                      <a:pt x="1577" y="39"/>
                      <a:pt x="1598" y="46"/>
                    </a:cubicBezTo>
                    <a:cubicBezTo>
                      <a:pt x="1610" y="49"/>
                      <a:pt x="1623" y="49"/>
                      <a:pt x="1634" y="44"/>
                    </a:cubicBezTo>
                    <a:cubicBezTo>
                      <a:pt x="1653" y="34"/>
                      <a:pt x="1673" y="31"/>
                      <a:pt x="1694" y="37"/>
                    </a:cubicBezTo>
                    <a:cubicBezTo>
                      <a:pt x="1696" y="36"/>
                      <a:pt x="1698" y="36"/>
                      <a:pt x="1700" y="37"/>
                    </a:cubicBezTo>
                    <a:cubicBezTo>
                      <a:pt x="1715" y="35"/>
                      <a:pt x="1730" y="37"/>
                      <a:pt x="1745" y="36"/>
                    </a:cubicBezTo>
                    <a:cubicBezTo>
                      <a:pt x="1746" y="36"/>
                      <a:pt x="1748" y="37"/>
                      <a:pt x="1750" y="37"/>
                    </a:cubicBezTo>
                    <a:cubicBezTo>
                      <a:pt x="1761" y="43"/>
                      <a:pt x="1772" y="36"/>
                      <a:pt x="1783" y="35"/>
                    </a:cubicBezTo>
                    <a:cubicBezTo>
                      <a:pt x="1786" y="34"/>
                      <a:pt x="1788" y="34"/>
                      <a:pt x="1791" y="33"/>
                    </a:cubicBezTo>
                    <a:cubicBezTo>
                      <a:pt x="1803" y="29"/>
                      <a:pt x="1814" y="40"/>
                      <a:pt x="1826" y="35"/>
                    </a:cubicBezTo>
                    <a:cubicBezTo>
                      <a:pt x="1829" y="35"/>
                      <a:pt x="1832" y="34"/>
                      <a:pt x="1835" y="34"/>
                    </a:cubicBezTo>
                    <a:cubicBezTo>
                      <a:pt x="1874" y="33"/>
                      <a:pt x="1914" y="37"/>
                      <a:pt x="1953" y="33"/>
                    </a:cubicBezTo>
                    <a:cubicBezTo>
                      <a:pt x="1962" y="32"/>
                      <a:pt x="1967" y="36"/>
                      <a:pt x="1972" y="42"/>
                    </a:cubicBezTo>
                    <a:close/>
                  </a:path>
                </a:pathLst>
              </a:custGeom>
              <a:solidFill>
                <a:srgbClr val="E0E7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4" name="Freeform 21">
                <a:extLst>
                  <a:ext uri="{FF2B5EF4-FFF2-40B4-BE49-F238E27FC236}">
                    <a16:creationId xmlns:a16="http://schemas.microsoft.com/office/drawing/2014/main" id="{EE09F6CC-3DC9-4EC8-B157-5B1227A18345}"/>
                  </a:ext>
                </a:extLst>
              </p:cNvPr>
              <p:cNvSpPr>
                <a:spLocks/>
              </p:cNvSpPr>
              <p:nvPr/>
            </p:nvSpPr>
            <p:spPr bwMode="auto">
              <a:xfrm>
                <a:off x="153" y="3436"/>
                <a:ext cx="2200" cy="98"/>
              </a:xfrm>
              <a:custGeom>
                <a:avLst/>
                <a:gdLst>
                  <a:gd name="T0" fmla="*/ 0 w 1958"/>
                  <a:gd name="T1" fmla="*/ 54 h 87"/>
                  <a:gd name="T2" fmla="*/ 12 w 1958"/>
                  <a:gd name="T3" fmla="*/ 2 h 87"/>
                  <a:gd name="T4" fmla="*/ 88 w 1958"/>
                  <a:gd name="T5" fmla="*/ 12 h 87"/>
                  <a:gd name="T6" fmla="*/ 193 w 1958"/>
                  <a:gd name="T7" fmla="*/ 18 h 87"/>
                  <a:gd name="T8" fmla="*/ 284 w 1958"/>
                  <a:gd name="T9" fmla="*/ 19 h 87"/>
                  <a:gd name="T10" fmla="*/ 333 w 1958"/>
                  <a:gd name="T11" fmla="*/ 23 h 87"/>
                  <a:gd name="T12" fmla="*/ 339 w 1958"/>
                  <a:gd name="T13" fmla="*/ 24 h 87"/>
                  <a:gd name="T14" fmla="*/ 461 w 1958"/>
                  <a:gd name="T15" fmla="*/ 27 h 87"/>
                  <a:gd name="T16" fmla="*/ 519 w 1958"/>
                  <a:gd name="T17" fmla="*/ 31 h 87"/>
                  <a:gd name="T18" fmla="*/ 525 w 1958"/>
                  <a:gd name="T19" fmla="*/ 30 h 87"/>
                  <a:gd name="T20" fmla="*/ 666 w 1958"/>
                  <a:gd name="T21" fmla="*/ 21 h 87"/>
                  <a:gd name="T22" fmla="*/ 672 w 1958"/>
                  <a:gd name="T23" fmla="*/ 21 h 87"/>
                  <a:gd name="T24" fmla="*/ 695 w 1958"/>
                  <a:gd name="T25" fmla="*/ 30 h 87"/>
                  <a:gd name="T26" fmla="*/ 818 w 1958"/>
                  <a:gd name="T27" fmla="*/ 27 h 87"/>
                  <a:gd name="T28" fmla="*/ 903 w 1958"/>
                  <a:gd name="T29" fmla="*/ 19 h 87"/>
                  <a:gd name="T30" fmla="*/ 911 w 1958"/>
                  <a:gd name="T31" fmla="*/ 19 h 87"/>
                  <a:gd name="T32" fmla="*/ 937 w 1958"/>
                  <a:gd name="T33" fmla="*/ 21 h 87"/>
                  <a:gd name="T34" fmla="*/ 978 w 1958"/>
                  <a:gd name="T35" fmla="*/ 25 h 87"/>
                  <a:gd name="T36" fmla="*/ 1010 w 1958"/>
                  <a:gd name="T37" fmla="*/ 24 h 87"/>
                  <a:gd name="T38" fmla="*/ 1097 w 1958"/>
                  <a:gd name="T39" fmla="*/ 20 h 87"/>
                  <a:gd name="T40" fmla="*/ 1106 w 1958"/>
                  <a:gd name="T41" fmla="*/ 13 h 87"/>
                  <a:gd name="T42" fmla="*/ 1118 w 1958"/>
                  <a:gd name="T43" fmla="*/ 13 h 87"/>
                  <a:gd name="T44" fmla="*/ 1151 w 1958"/>
                  <a:gd name="T45" fmla="*/ 27 h 87"/>
                  <a:gd name="T46" fmla="*/ 1198 w 1958"/>
                  <a:gd name="T47" fmla="*/ 30 h 87"/>
                  <a:gd name="T48" fmla="*/ 1244 w 1958"/>
                  <a:gd name="T49" fmla="*/ 24 h 87"/>
                  <a:gd name="T50" fmla="*/ 1254 w 1958"/>
                  <a:gd name="T51" fmla="*/ 23 h 87"/>
                  <a:gd name="T52" fmla="*/ 1332 w 1958"/>
                  <a:gd name="T53" fmla="*/ 29 h 87"/>
                  <a:gd name="T54" fmla="*/ 1345 w 1958"/>
                  <a:gd name="T55" fmla="*/ 26 h 87"/>
                  <a:gd name="T56" fmla="*/ 1374 w 1958"/>
                  <a:gd name="T57" fmla="*/ 24 h 87"/>
                  <a:gd name="T58" fmla="*/ 1409 w 1958"/>
                  <a:gd name="T59" fmla="*/ 22 h 87"/>
                  <a:gd name="T60" fmla="*/ 1420 w 1958"/>
                  <a:gd name="T61" fmla="*/ 20 h 87"/>
                  <a:gd name="T62" fmla="*/ 1563 w 1958"/>
                  <a:gd name="T63" fmla="*/ 19 h 87"/>
                  <a:gd name="T64" fmla="*/ 1612 w 1958"/>
                  <a:gd name="T65" fmla="*/ 15 h 87"/>
                  <a:gd name="T66" fmla="*/ 1618 w 1958"/>
                  <a:gd name="T67" fmla="*/ 15 h 87"/>
                  <a:gd name="T68" fmla="*/ 1684 w 1958"/>
                  <a:gd name="T69" fmla="*/ 18 h 87"/>
                  <a:gd name="T70" fmla="*/ 1738 w 1958"/>
                  <a:gd name="T71" fmla="*/ 13 h 87"/>
                  <a:gd name="T72" fmla="*/ 1860 w 1958"/>
                  <a:gd name="T73" fmla="*/ 10 h 87"/>
                  <a:gd name="T74" fmla="*/ 1925 w 1958"/>
                  <a:gd name="T75" fmla="*/ 6 h 87"/>
                  <a:gd name="T76" fmla="*/ 1944 w 1958"/>
                  <a:gd name="T77" fmla="*/ 14 h 87"/>
                  <a:gd name="T78" fmla="*/ 1953 w 1958"/>
                  <a:gd name="T79" fmla="*/ 62 h 87"/>
                  <a:gd name="T80" fmla="*/ 1847 w 1958"/>
                  <a:gd name="T81" fmla="*/ 68 h 87"/>
                  <a:gd name="T82" fmla="*/ 1639 w 1958"/>
                  <a:gd name="T83" fmla="*/ 76 h 87"/>
                  <a:gd name="T84" fmla="*/ 1280 w 1958"/>
                  <a:gd name="T85" fmla="*/ 76 h 87"/>
                  <a:gd name="T86" fmla="*/ 1087 w 1958"/>
                  <a:gd name="T87" fmla="*/ 80 h 87"/>
                  <a:gd name="T88" fmla="*/ 907 w 1958"/>
                  <a:gd name="T89" fmla="*/ 85 h 87"/>
                  <a:gd name="T90" fmla="*/ 816 w 1958"/>
                  <a:gd name="T91" fmla="*/ 80 h 87"/>
                  <a:gd name="T92" fmla="*/ 796 w 1958"/>
                  <a:gd name="T93" fmla="*/ 79 h 87"/>
                  <a:gd name="T94" fmla="*/ 720 w 1958"/>
                  <a:gd name="T95" fmla="*/ 79 h 87"/>
                  <a:gd name="T96" fmla="*/ 646 w 1958"/>
                  <a:gd name="T97" fmla="*/ 82 h 87"/>
                  <a:gd name="T98" fmla="*/ 640 w 1958"/>
                  <a:gd name="T99" fmla="*/ 83 h 87"/>
                  <a:gd name="T100" fmla="*/ 565 w 1958"/>
                  <a:gd name="T101" fmla="*/ 75 h 87"/>
                  <a:gd name="T102" fmla="*/ 541 w 1958"/>
                  <a:gd name="T103" fmla="*/ 78 h 87"/>
                  <a:gd name="T104" fmla="*/ 522 w 1958"/>
                  <a:gd name="T105" fmla="*/ 78 h 87"/>
                  <a:gd name="T106" fmla="*/ 440 w 1958"/>
                  <a:gd name="T107" fmla="*/ 75 h 87"/>
                  <a:gd name="T108" fmla="*/ 412 w 1958"/>
                  <a:gd name="T109" fmla="*/ 73 h 87"/>
                  <a:gd name="T110" fmla="*/ 341 w 1958"/>
                  <a:gd name="T111" fmla="*/ 65 h 87"/>
                  <a:gd name="T112" fmla="*/ 293 w 1958"/>
                  <a:gd name="T113" fmla="*/ 68 h 87"/>
                  <a:gd name="T114" fmla="*/ 248 w 1958"/>
                  <a:gd name="T115" fmla="*/ 64 h 87"/>
                  <a:gd name="T116" fmla="*/ 126 w 1958"/>
                  <a:gd name="T117" fmla="*/ 54 h 87"/>
                  <a:gd name="T118" fmla="*/ 53 w 1958"/>
                  <a:gd name="T119" fmla="*/ 52 h 87"/>
                  <a:gd name="T120" fmla="*/ 23 w 1958"/>
                  <a:gd name="T121" fmla="*/ 55 h 87"/>
                  <a:gd name="T122" fmla="*/ 0 w 1958"/>
                  <a:gd name="T123" fmla="*/ 54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958" h="87">
                    <a:moveTo>
                      <a:pt x="0" y="54"/>
                    </a:moveTo>
                    <a:cubicBezTo>
                      <a:pt x="4" y="37"/>
                      <a:pt x="8" y="19"/>
                      <a:pt x="12" y="2"/>
                    </a:cubicBezTo>
                    <a:cubicBezTo>
                      <a:pt x="36" y="12"/>
                      <a:pt x="63" y="8"/>
                      <a:pt x="88" y="12"/>
                    </a:cubicBezTo>
                    <a:cubicBezTo>
                      <a:pt x="122" y="18"/>
                      <a:pt x="158" y="17"/>
                      <a:pt x="193" y="18"/>
                    </a:cubicBezTo>
                    <a:cubicBezTo>
                      <a:pt x="223" y="19"/>
                      <a:pt x="253" y="19"/>
                      <a:pt x="284" y="19"/>
                    </a:cubicBezTo>
                    <a:cubicBezTo>
                      <a:pt x="301" y="19"/>
                      <a:pt x="317" y="24"/>
                      <a:pt x="333" y="23"/>
                    </a:cubicBezTo>
                    <a:cubicBezTo>
                      <a:pt x="335" y="23"/>
                      <a:pt x="337" y="23"/>
                      <a:pt x="339" y="24"/>
                    </a:cubicBezTo>
                    <a:cubicBezTo>
                      <a:pt x="380" y="25"/>
                      <a:pt x="420" y="21"/>
                      <a:pt x="461" y="27"/>
                    </a:cubicBezTo>
                    <a:cubicBezTo>
                      <a:pt x="480" y="33"/>
                      <a:pt x="499" y="33"/>
                      <a:pt x="519" y="31"/>
                    </a:cubicBezTo>
                    <a:cubicBezTo>
                      <a:pt x="521" y="31"/>
                      <a:pt x="523" y="30"/>
                      <a:pt x="525" y="30"/>
                    </a:cubicBezTo>
                    <a:cubicBezTo>
                      <a:pt x="572" y="38"/>
                      <a:pt x="620" y="33"/>
                      <a:pt x="666" y="21"/>
                    </a:cubicBezTo>
                    <a:cubicBezTo>
                      <a:pt x="668" y="21"/>
                      <a:pt x="670" y="21"/>
                      <a:pt x="672" y="21"/>
                    </a:cubicBezTo>
                    <a:cubicBezTo>
                      <a:pt x="678" y="29"/>
                      <a:pt x="685" y="29"/>
                      <a:pt x="695" y="30"/>
                    </a:cubicBezTo>
                    <a:cubicBezTo>
                      <a:pt x="736" y="32"/>
                      <a:pt x="777" y="23"/>
                      <a:pt x="818" y="27"/>
                    </a:cubicBezTo>
                    <a:cubicBezTo>
                      <a:pt x="846" y="30"/>
                      <a:pt x="875" y="22"/>
                      <a:pt x="903" y="19"/>
                    </a:cubicBezTo>
                    <a:cubicBezTo>
                      <a:pt x="906" y="19"/>
                      <a:pt x="908" y="19"/>
                      <a:pt x="911" y="19"/>
                    </a:cubicBezTo>
                    <a:cubicBezTo>
                      <a:pt x="920" y="23"/>
                      <a:pt x="928" y="24"/>
                      <a:pt x="937" y="21"/>
                    </a:cubicBezTo>
                    <a:cubicBezTo>
                      <a:pt x="951" y="17"/>
                      <a:pt x="964" y="22"/>
                      <a:pt x="978" y="25"/>
                    </a:cubicBezTo>
                    <a:cubicBezTo>
                      <a:pt x="988" y="22"/>
                      <a:pt x="999" y="14"/>
                      <a:pt x="1010" y="24"/>
                    </a:cubicBezTo>
                    <a:cubicBezTo>
                      <a:pt x="1039" y="24"/>
                      <a:pt x="1068" y="21"/>
                      <a:pt x="1097" y="20"/>
                    </a:cubicBezTo>
                    <a:cubicBezTo>
                      <a:pt x="1102" y="20"/>
                      <a:pt x="1103" y="16"/>
                      <a:pt x="1106" y="13"/>
                    </a:cubicBezTo>
                    <a:cubicBezTo>
                      <a:pt x="1109" y="7"/>
                      <a:pt x="1115" y="6"/>
                      <a:pt x="1118" y="13"/>
                    </a:cubicBezTo>
                    <a:cubicBezTo>
                      <a:pt x="1123" y="31"/>
                      <a:pt x="1139" y="27"/>
                      <a:pt x="1151" y="27"/>
                    </a:cubicBezTo>
                    <a:cubicBezTo>
                      <a:pt x="1167" y="26"/>
                      <a:pt x="1182" y="27"/>
                      <a:pt x="1198" y="30"/>
                    </a:cubicBezTo>
                    <a:cubicBezTo>
                      <a:pt x="1214" y="34"/>
                      <a:pt x="1230" y="34"/>
                      <a:pt x="1244" y="24"/>
                    </a:cubicBezTo>
                    <a:cubicBezTo>
                      <a:pt x="1247" y="23"/>
                      <a:pt x="1250" y="21"/>
                      <a:pt x="1254" y="23"/>
                    </a:cubicBezTo>
                    <a:cubicBezTo>
                      <a:pt x="1278" y="37"/>
                      <a:pt x="1306" y="21"/>
                      <a:pt x="1332" y="29"/>
                    </a:cubicBezTo>
                    <a:cubicBezTo>
                      <a:pt x="1336" y="31"/>
                      <a:pt x="1340" y="26"/>
                      <a:pt x="1345" y="26"/>
                    </a:cubicBezTo>
                    <a:cubicBezTo>
                      <a:pt x="1355" y="26"/>
                      <a:pt x="1363" y="0"/>
                      <a:pt x="1374" y="24"/>
                    </a:cubicBezTo>
                    <a:cubicBezTo>
                      <a:pt x="1385" y="10"/>
                      <a:pt x="1397" y="28"/>
                      <a:pt x="1409" y="22"/>
                    </a:cubicBezTo>
                    <a:cubicBezTo>
                      <a:pt x="1412" y="20"/>
                      <a:pt x="1417" y="19"/>
                      <a:pt x="1420" y="20"/>
                    </a:cubicBezTo>
                    <a:cubicBezTo>
                      <a:pt x="1468" y="34"/>
                      <a:pt x="1515" y="11"/>
                      <a:pt x="1563" y="19"/>
                    </a:cubicBezTo>
                    <a:cubicBezTo>
                      <a:pt x="1579" y="22"/>
                      <a:pt x="1595" y="14"/>
                      <a:pt x="1612" y="15"/>
                    </a:cubicBezTo>
                    <a:cubicBezTo>
                      <a:pt x="1614" y="15"/>
                      <a:pt x="1616" y="15"/>
                      <a:pt x="1618" y="15"/>
                    </a:cubicBezTo>
                    <a:cubicBezTo>
                      <a:pt x="1640" y="17"/>
                      <a:pt x="1662" y="23"/>
                      <a:pt x="1684" y="18"/>
                    </a:cubicBezTo>
                    <a:cubicBezTo>
                      <a:pt x="1702" y="16"/>
                      <a:pt x="1720" y="17"/>
                      <a:pt x="1738" y="13"/>
                    </a:cubicBezTo>
                    <a:cubicBezTo>
                      <a:pt x="1778" y="12"/>
                      <a:pt x="1819" y="13"/>
                      <a:pt x="1860" y="10"/>
                    </a:cubicBezTo>
                    <a:cubicBezTo>
                      <a:pt x="1882" y="9"/>
                      <a:pt x="1903" y="5"/>
                      <a:pt x="1925" y="6"/>
                    </a:cubicBezTo>
                    <a:cubicBezTo>
                      <a:pt x="1932" y="7"/>
                      <a:pt x="1940" y="5"/>
                      <a:pt x="1944" y="14"/>
                    </a:cubicBezTo>
                    <a:cubicBezTo>
                      <a:pt x="1945" y="30"/>
                      <a:pt x="1958" y="44"/>
                      <a:pt x="1953" y="62"/>
                    </a:cubicBezTo>
                    <a:cubicBezTo>
                      <a:pt x="1917" y="64"/>
                      <a:pt x="1882" y="68"/>
                      <a:pt x="1847" y="68"/>
                    </a:cubicBezTo>
                    <a:cubicBezTo>
                      <a:pt x="1778" y="68"/>
                      <a:pt x="1708" y="65"/>
                      <a:pt x="1639" y="76"/>
                    </a:cubicBezTo>
                    <a:cubicBezTo>
                      <a:pt x="1519" y="76"/>
                      <a:pt x="1399" y="76"/>
                      <a:pt x="1280" y="76"/>
                    </a:cubicBezTo>
                    <a:cubicBezTo>
                      <a:pt x="1215" y="76"/>
                      <a:pt x="1151" y="75"/>
                      <a:pt x="1087" y="80"/>
                    </a:cubicBezTo>
                    <a:cubicBezTo>
                      <a:pt x="1027" y="85"/>
                      <a:pt x="967" y="81"/>
                      <a:pt x="907" y="85"/>
                    </a:cubicBezTo>
                    <a:cubicBezTo>
                      <a:pt x="878" y="87"/>
                      <a:pt x="847" y="83"/>
                      <a:pt x="816" y="80"/>
                    </a:cubicBezTo>
                    <a:cubicBezTo>
                      <a:pt x="810" y="79"/>
                      <a:pt x="803" y="77"/>
                      <a:pt x="796" y="79"/>
                    </a:cubicBezTo>
                    <a:cubicBezTo>
                      <a:pt x="771" y="87"/>
                      <a:pt x="745" y="85"/>
                      <a:pt x="720" y="79"/>
                    </a:cubicBezTo>
                    <a:cubicBezTo>
                      <a:pt x="695" y="74"/>
                      <a:pt x="670" y="80"/>
                      <a:pt x="646" y="82"/>
                    </a:cubicBezTo>
                    <a:cubicBezTo>
                      <a:pt x="644" y="82"/>
                      <a:pt x="642" y="83"/>
                      <a:pt x="640" y="83"/>
                    </a:cubicBezTo>
                    <a:cubicBezTo>
                      <a:pt x="614" y="85"/>
                      <a:pt x="591" y="72"/>
                      <a:pt x="565" y="75"/>
                    </a:cubicBezTo>
                    <a:cubicBezTo>
                      <a:pt x="557" y="76"/>
                      <a:pt x="549" y="75"/>
                      <a:pt x="541" y="78"/>
                    </a:cubicBezTo>
                    <a:cubicBezTo>
                      <a:pt x="535" y="79"/>
                      <a:pt x="528" y="79"/>
                      <a:pt x="522" y="78"/>
                    </a:cubicBezTo>
                    <a:cubicBezTo>
                      <a:pt x="495" y="80"/>
                      <a:pt x="467" y="77"/>
                      <a:pt x="440" y="75"/>
                    </a:cubicBezTo>
                    <a:cubicBezTo>
                      <a:pt x="430" y="85"/>
                      <a:pt x="422" y="76"/>
                      <a:pt x="412" y="73"/>
                    </a:cubicBezTo>
                    <a:cubicBezTo>
                      <a:pt x="389" y="66"/>
                      <a:pt x="365" y="64"/>
                      <a:pt x="341" y="65"/>
                    </a:cubicBezTo>
                    <a:cubicBezTo>
                      <a:pt x="325" y="73"/>
                      <a:pt x="310" y="75"/>
                      <a:pt x="293" y="68"/>
                    </a:cubicBezTo>
                    <a:cubicBezTo>
                      <a:pt x="279" y="62"/>
                      <a:pt x="263" y="63"/>
                      <a:pt x="248" y="64"/>
                    </a:cubicBezTo>
                    <a:cubicBezTo>
                      <a:pt x="207" y="57"/>
                      <a:pt x="166" y="57"/>
                      <a:pt x="126" y="54"/>
                    </a:cubicBezTo>
                    <a:cubicBezTo>
                      <a:pt x="102" y="52"/>
                      <a:pt x="77" y="60"/>
                      <a:pt x="53" y="52"/>
                    </a:cubicBezTo>
                    <a:cubicBezTo>
                      <a:pt x="43" y="50"/>
                      <a:pt x="32" y="51"/>
                      <a:pt x="23" y="55"/>
                    </a:cubicBezTo>
                    <a:cubicBezTo>
                      <a:pt x="15" y="59"/>
                      <a:pt x="8" y="58"/>
                      <a:pt x="0" y="54"/>
                    </a:cubicBezTo>
                    <a:close/>
                  </a:path>
                </a:pathLst>
              </a:custGeom>
              <a:solidFill>
                <a:srgbClr val="DFE7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5" name="Freeform 22">
                <a:extLst>
                  <a:ext uri="{FF2B5EF4-FFF2-40B4-BE49-F238E27FC236}">
                    <a16:creationId xmlns:a16="http://schemas.microsoft.com/office/drawing/2014/main" id="{9A16FDDB-82C5-4AEE-A984-A97287AD8058}"/>
                  </a:ext>
                </a:extLst>
              </p:cNvPr>
              <p:cNvSpPr>
                <a:spLocks/>
              </p:cNvSpPr>
              <p:nvPr/>
            </p:nvSpPr>
            <p:spPr bwMode="auto">
              <a:xfrm>
                <a:off x="76" y="3838"/>
                <a:ext cx="2321" cy="114"/>
              </a:xfrm>
              <a:custGeom>
                <a:avLst/>
                <a:gdLst>
                  <a:gd name="T0" fmla="*/ 0 w 2065"/>
                  <a:gd name="T1" fmla="*/ 48 h 101"/>
                  <a:gd name="T2" fmla="*/ 7 w 2065"/>
                  <a:gd name="T3" fmla="*/ 0 h 101"/>
                  <a:gd name="T4" fmla="*/ 120 w 2065"/>
                  <a:gd name="T5" fmla="*/ 18 h 101"/>
                  <a:gd name="T6" fmla="*/ 159 w 2065"/>
                  <a:gd name="T7" fmla="*/ 21 h 101"/>
                  <a:gd name="T8" fmla="*/ 262 w 2065"/>
                  <a:gd name="T9" fmla="*/ 27 h 101"/>
                  <a:gd name="T10" fmla="*/ 315 w 2065"/>
                  <a:gd name="T11" fmla="*/ 27 h 101"/>
                  <a:gd name="T12" fmla="*/ 356 w 2065"/>
                  <a:gd name="T13" fmla="*/ 30 h 101"/>
                  <a:gd name="T14" fmla="*/ 611 w 2065"/>
                  <a:gd name="T15" fmla="*/ 34 h 101"/>
                  <a:gd name="T16" fmla="*/ 778 w 2065"/>
                  <a:gd name="T17" fmla="*/ 41 h 101"/>
                  <a:gd name="T18" fmla="*/ 818 w 2065"/>
                  <a:gd name="T19" fmla="*/ 42 h 101"/>
                  <a:gd name="T20" fmla="*/ 958 w 2065"/>
                  <a:gd name="T21" fmla="*/ 42 h 101"/>
                  <a:gd name="T22" fmla="*/ 1112 w 2065"/>
                  <a:gd name="T23" fmla="*/ 42 h 101"/>
                  <a:gd name="T24" fmla="*/ 1296 w 2065"/>
                  <a:gd name="T25" fmla="*/ 44 h 101"/>
                  <a:gd name="T26" fmla="*/ 1369 w 2065"/>
                  <a:gd name="T27" fmla="*/ 43 h 101"/>
                  <a:gd name="T28" fmla="*/ 1485 w 2065"/>
                  <a:gd name="T29" fmla="*/ 42 h 101"/>
                  <a:gd name="T30" fmla="*/ 1640 w 2065"/>
                  <a:gd name="T31" fmla="*/ 40 h 101"/>
                  <a:gd name="T32" fmla="*/ 1764 w 2065"/>
                  <a:gd name="T33" fmla="*/ 35 h 101"/>
                  <a:gd name="T34" fmla="*/ 1821 w 2065"/>
                  <a:gd name="T35" fmla="*/ 34 h 101"/>
                  <a:gd name="T36" fmla="*/ 2011 w 2065"/>
                  <a:gd name="T37" fmla="*/ 26 h 101"/>
                  <a:gd name="T38" fmla="*/ 2046 w 2065"/>
                  <a:gd name="T39" fmla="*/ 24 h 101"/>
                  <a:gd name="T40" fmla="*/ 2060 w 2065"/>
                  <a:gd name="T41" fmla="*/ 7 h 101"/>
                  <a:gd name="T42" fmla="*/ 2064 w 2065"/>
                  <a:gd name="T43" fmla="*/ 80 h 101"/>
                  <a:gd name="T44" fmla="*/ 2061 w 2065"/>
                  <a:gd name="T45" fmla="*/ 97 h 101"/>
                  <a:gd name="T46" fmla="*/ 2058 w 2065"/>
                  <a:gd name="T47" fmla="*/ 95 h 101"/>
                  <a:gd name="T48" fmla="*/ 2013 w 2065"/>
                  <a:gd name="T49" fmla="*/ 72 h 101"/>
                  <a:gd name="T50" fmla="*/ 1905 w 2065"/>
                  <a:gd name="T51" fmla="*/ 79 h 101"/>
                  <a:gd name="T52" fmla="*/ 1836 w 2065"/>
                  <a:gd name="T53" fmla="*/ 84 h 101"/>
                  <a:gd name="T54" fmla="*/ 1770 w 2065"/>
                  <a:gd name="T55" fmla="*/ 84 h 101"/>
                  <a:gd name="T56" fmla="*/ 1642 w 2065"/>
                  <a:gd name="T57" fmla="*/ 88 h 101"/>
                  <a:gd name="T58" fmla="*/ 1635 w 2065"/>
                  <a:gd name="T59" fmla="*/ 89 h 101"/>
                  <a:gd name="T60" fmla="*/ 1585 w 2065"/>
                  <a:gd name="T61" fmla="*/ 90 h 101"/>
                  <a:gd name="T62" fmla="*/ 1352 w 2065"/>
                  <a:gd name="T63" fmla="*/ 95 h 101"/>
                  <a:gd name="T64" fmla="*/ 1233 w 2065"/>
                  <a:gd name="T65" fmla="*/ 96 h 101"/>
                  <a:gd name="T66" fmla="*/ 964 w 2065"/>
                  <a:gd name="T67" fmla="*/ 98 h 101"/>
                  <a:gd name="T68" fmla="*/ 655 w 2065"/>
                  <a:gd name="T69" fmla="*/ 89 h 101"/>
                  <a:gd name="T70" fmla="*/ 649 w 2065"/>
                  <a:gd name="T71" fmla="*/ 89 h 101"/>
                  <a:gd name="T72" fmla="*/ 580 w 2065"/>
                  <a:gd name="T73" fmla="*/ 84 h 101"/>
                  <a:gd name="T74" fmla="*/ 570 w 2065"/>
                  <a:gd name="T75" fmla="*/ 84 h 101"/>
                  <a:gd name="T76" fmla="*/ 501 w 2065"/>
                  <a:gd name="T77" fmla="*/ 83 h 101"/>
                  <a:gd name="T78" fmla="*/ 404 w 2065"/>
                  <a:gd name="T79" fmla="*/ 78 h 101"/>
                  <a:gd name="T80" fmla="*/ 215 w 2065"/>
                  <a:gd name="T81" fmla="*/ 69 h 101"/>
                  <a:gd name="T82" fmla="*/ 131 w 2065"/>
                  <a:gd name="T83" fmla="*/ 61 h 101"/>
                  <a:gd name="T84" fmla="*/ 105 w 2065"/>
                  <a:gd name="T85" fmla="*/ 61 h 101"/>
                  <a:gd name="T86" fmla="*/ 20 w 2065"/>
                  <a:gd name="T87" fmla="*/ 54 h 101"/>
                  <a:gd name="T88" fmla="*/ 0 w 2065"/>
                  <a:gd name="T89" fmla="*/ 4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065" h="101">
                    <a:moveTo>
                      <a:pt x="0" y="48"/>
                    </a:moveTo>
                    <a:cubicBezTo>
                      <a:pt x="2" y="32"/>
                      <a:pt x="5" y="16"/>
                      <a:pt x="7" y="0"/>
                    </a:cubicBezTo>
                    <a:cubicBezTo>
                      <a:pt x="43" y="20"/>
                      <a:pt x="82" y="15"/>
                      <a:pt x="120" y="18"/>
                    </a:cubicBezTo>
                    <a:cubicBezTo>
                      <a:pt x="133" y="19"/>
                      <a:pt x="146" y="19"/>
                      <a:pt x="159" y="21"/>
                    </a:cubicBezTo>
                    <a:cubicBezTo>
                      <a:pt x="193" y="26"/>
                      <a:pt x="228" y="28"/>
                      <a:pt x="262" y="27"/>
                    </a:cubicBezTo>
                    <a:cubicBezTo>
                      <a:pt x="280" y="26"/>
                      <a:pt x="297" y="25"/>
                      <a:pt x="315" y="27"/>
                    </a:cubicBezTo>
                    <a:cubicBezTo>
                      <a:pt x="328" y="31"/>
                      <a:pt x="342" y="31"/>
                      <a:pt x="356" y="30"/>
                    </a:cubicBezTo>
                    <a:cubicBezTo>
                      <a:pt x="441" y="36"/>
                      <a:pt x="526" y="36"/>
                      <a:pt x="611" y="34"/>
                    </a:cubicBezTo>
                    <a:cubicBezTo>
                      <a:pt x="667" y="32"/>
                      <a:pt x="723" y="38"/>
                      <a:pt x="778" y="41"/>
                    </a:cubicBezTo>
                    <a:cubicBezTo>
                      <a:pt x="792" y="42"/>
                      <a:pt x="805" y="43"/>
                      <a:pt x="818" y="42"/>
                    </a:cubicBezTo>
                    <a:cubicBezTo>
                      <a:pt x="865" y="38"/>
                      <a:pt x="911" y="41"/>
                      <a:pt x="958" y="42"/>
                    </a:cubicBezTo>
                    <a:cubicBezTo>
                      <a:pt x="1009" y="42"/>
                      <a:pt x="1060" y="42"/>
                      <a:pt x="1112" y="42"/>
                    </a:cubicBezTo>
                    <a:cubicBezTo>
                      <a:pt x="1173" y="43"/>
                      <a:pt x="1234" y="43"/>
                      <a:pt x="1296" y="44"/>
                    </a:cubicBezTo>
                    <a:cubicBezTo>
                      <a:pt x="1320" y="44"/>
                      <a:pt x="1345" y="40"/>
                      <a:pt x="1369" y="43"/>
                    </a:cubicBezTo>
                    <a:cubicBezTo>
                      <a:pt x="1408" y="43"/>
                      <a:pt x="1446" y="41"/>
                      <a:pt x="1485" y="42"/>
                    </a:cubicBezTo>
                    <a:cubicBezTo>
                      <a:pt x="1537" y="39"/>
                      <a:pt x="1589" y="42"/>
                      <a:pt x="1640" y="40"/>
                    </a:cubicBezTo>
                    <a:cubicBezTo>
                      <a:pt x="1681" y="38"/>
                      <a:pt x="1723" y="40"/>
                      <a:pt x="1764" y="35"/>
                    </a:cubicBezTo>
                    <a:cubicBezTo>
                      <a:pt x="1783" y="33"/>
                      <a:pt x="1802" y="34"/>
                      <a:pt x="1821" y="34"/>
                    </a:cubicBezTo>
                    <a:cubicBezTo>
                      <a:pt x="1885" y="36"/>
                      <a:pt x="1947" y="24"/>
                      <a:pt x="2011" y="26"/>
                    </a:cubicBezTo>
                    <a:cubicBezTo>
                      <a:pt x="2023" y="26"/>
                      <a:pt x="2035" y="29"/>
                      <a:pt x="2046" y="24"/>
                    </a:cubicBezTo>
                    <a:cubicBezTo>
                      <a:pt x="2053" y="21"/>
                      <a:pt x="2049" y="8"/>
                      <a:pt x="2060" y="7"/>
                    </a:cubicBezTo>
                    <a:cubicBezTo>
                      <a:pt x="2060" y="32"/>
                      <a:pt x="2058" y="56"/>
                      <a:pt x="2064" y="80"/>
                    </a:cubicBezTo>
                    <a:cubicBezTo>
                      <a:pt x="2065" y="85"/>
                      <a:pt x="2065" y="92"/>
                      <a:pt x="2061" y="97"/>
                    </a:cubicBezTo>
                    <a:cubicBezTo>
                      <a:pt x="2060" y="96"/>
                      <a:pt x="2059" y="95"/>
                      <a:pt x="2058" y="95"/>
                    </a:cubicBezTo>
                    <a:cubicBezTo>
                      <a:pt x="2048" y="71"/>
                      <a:pt x="2038" y="66"/>
                      <a:pt x="2013" y="72"/>
                    </a:cubicBezTo>
                    <a:cubicBezTo>
                      <a:pt x="1977" y="79"/>
                      <a:pt x="1941" y="77"/>
                      <a:pt x="1905" y="79"/>
                    </a:cubicBezTo>
                    <a:cubicBezTo>
                      <a:pt x="1882" y="80"/>
                      <a:pt x="1859" y="82"/>
                      <a:pt x="1836" y="84"/>
                    </a:cubicBezTo>
                    <a:cubicBezTo>
                      <a:pt x="1814" y="86"/>
                      <a:pt x="1792" y="86"/>
                      <a:pt x="1770" y="84"/>
                    </a:cubicBezTo>
                    <a:cubicBezTo>
                      <a:pt x="1727" y="88"/>
                      <a:pt x="1684" y="83"/>
                      <a:pt x="1642" y="88"/>
                    </a:cubicBezTo>
                    <a:cubicBezTo>
                      <a:pt x="1639" y="88"/>
                      <a:pt x="1637" y="89"/>
                      <a:pt x="1635" y="89"/>
                    </a:cubicBezTo>
                    <a:cubicBezTo>
                      <a:pt x="1618" y="91"/>
                      <a:pt x="1602" y="89"/>
                      <a:pt x="1585" y="90"/>
                    </a:cubicBezTo>
                    <a:cubicBezTo>
                      <a:pt x="1508" y="85"/>
                      <a:pt x="1430" y="96"/>
                      <a:pt x="1352" y="95"/>
                    </a:cubicBezTo>
                    <a:cubicBezTo>
                      <a:pt x="1312" y="94"/>
                      <a:pt x="1273" y="97"/>
                      <a:pt x="1233" y="96"/>
                    </a:cubicBezTo>
                    <a:cubicBezTo>
                      <a:pt x="1143" y="101"/>
                      <a:pt x="1054" y="95"/>
                      <a:pt x="964" y="98"/>
                    </a:cubicBezTo>
                    <a:cubicBezTo>
                      <a:pt x="861" y="89"/>
                      <a:pt x="758" y="89"/>
                      <a:pt x="655" y="89"/>
                    </a:cubicBezTo>
                    <a:cubicBezTo>
                      <a:pt x="653" y="90"/>
                      <a:pt x="651" y="90"/>
                      <a:pt x="649" y="89"/>
                    </a:cubicBezTo>
                    <a:cubicBezTo>
                      <a:pt x="626" y="83"/>
                      <a:pt x="603" y="84"/>
                      <a:pt x="580" y="84"/>
                    </a:cubicBezTo>
                    <a:cubicBezTo>
                      <a:pt x="576" y="85"/>
                      <a:pt x="573" y="84"/>
                      <a:pt x="570" y="84"/>
                    </a:cubicBezTo>
                    <a:cubicBezTo>
                      <a:pt x="547" y="81"/>
                      <a:pt x="524" y="85"/>
                      <a:pt x="501" y="83"/>
                    </a:cubicBezTo>
                    <a:cubicBezTo>
                      <a:pt x="469" y="80"/>
                      <a:pt x="436" y="73"/>
                      <a:pt x="404" y="78"/>
                    </a:cubicBezTo>
                    <a:cubicBezTo>
                      <a:pt x="341" y="76"/>
                      <a:pt x="278" y="68"/>
                      <a:pt x="215" y="69"/>
                    </a:cubicBezTo>
                    <a:cubicBezTo>
                      <a:pt x="187" y="70"/>
                      <a:pt x="158" y="68"/>
                      <a:pt x="131" y="61"/>
                    </a:cubicBezTo>
                    <a:cubicBezTo>
                      <a:pt x="122" y="59"/>
                      <a:pt x="114" y="62"/>
                      <a:pt x="105" y="61"/>
                    </a:cubicBezTo>
                    <a:cubicBezTo>
                      <a:pt x="77" y="55"/>
                      <a:pt x="48" y="57"/>
                      <a:pt x="20" y="54"/>
                    </a:cubicBezTo>
                    <a:cubicBezTo>
                      <a:pt x="13" y="53"/>
                      <a:pt x="5" y="54"/>
                      <a:pt x="0" y="48"/>
                    </a:cubicBezTo>
                    <a:close/>
                  </a:path>
                </a:pathLst>
              </a:custGeom>
              <a:solidFill>
                <a:srgbClr val="DEE7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6" name="Freeform 23">
                <a:extLst>
                  <a:ext uri="{FF2B5EF4-FFF2-40B4-BE49-F238E27FC236}">
                    <a16:creationId xmlns:a16="http://schemas.microsoft.com/office/drawing/2014/main" id="{02F094FB-88EC-463B-9A11-361BAF90FB41}"/>
                  </a:ext>
                </a:extLst>
              </p:cNvPr>
              <p:cNvSpPr>
                <a:spLocks/>
              </p:cNvSpPr>
              <p:nvPr/>
            </p:nvSpPr>
            <p:spPr bwMode="auto">
              <a:xfrm>
                <a:off x="373" y="3616"/>
                <a:ext cx="2007" cy="89"/>
              </a:xfrm>
              <a:custGeom>
                <a:avLst/>
                <a:gdLst>
                  <a:gd name="T0" fmla="*/ 1777 w 1786"/>
                  <a:gd name="T1" fmla="*/ 2 h 80"/>
                  <a:gd name="T2" fmla="*/ 1784 w 1786"/>
                  <a:gd name="T3" fmla="*/ 51 h 80"/>
                  <a:gd name="T4" fmla="*/ 1750 w 1786"/>
                  <a:gd name="T5" fmla="*/ 60 h 80"/>
                  <a:gd name="T6" fmla="*/ 1579 w 1786"/>
                  <a:gd name="T7" fmla="*/ 68 h 80"/>
                  <a:gd name="T8" fmla="*/ 1570 w 1786"/>
                  <a:gd name="T9" fmla="*/ 70 h 80"/>
                  <a:gd name="T10" fmla="*/ 1514 w 1786"/>
                  <a:gd name="T11" fmla="*/ 73 h 80"/>
                  <a:gd name="T12" fmla="*/ 1429 w 1786"/>
                  <a:gd name="T13" fmla="*/ 73 h 80"/>
                  <a:gd name="T14" fmla="*/ 1318 w 1786"/>
                  <a:gd name="T15" fmla="*/ 77 h 80"/>
                  <a:gd name="T16" fmla="*/ 1225 w 1786"/>
                  <a:gd name="T17" fmla="*/ 72 h 80"/>
                  <a:gd name="T18" fmla="*/ 1104 w 1786"/>
                  <a:gd name="T19" fmla="*/ 72 h 80"/>
                  <a:gd name="T20" fmla="*/ 935 w 1786"/>
                  <a:gd name="T21" fmla="*/ 71 h 80"/>
                  <a:gd name="T22" fmla="*/ 817 w 1786"/>
                  <a:gd name="T23" fmla="*/ 74 h 80"/>
                  <a:gd name="T24" fmla="*/ 707 w 1786"/>
                  <a:gd name="T25" fmla="*/ 73 h 80"/>
                  <a:gd name="T26" fmla="*/ 618 w 1786"/>
                  <a:gd name="T27" fmla="*/ 79 h 80"/>
                  <a:gd name="T28" fmla="*/ 612 w 1786"/>
                  <a:gd name="T29" fmla="*/ 80 h 80"/>
                  <a:gd name="T30" fmla="*/ 561 w 1786"/>
                  <a:gd name="T31" fmla="*/ 72 h 80"/>
                  <a:gd name="T32" fmla="*/ 481 w 1786"/>
                  <a:gd name="T33" fmla="*/ 65 h 80"/>
                  <a:gd name="T34" fmla="*/ 417 w 1786"/>
                  <a:gd name="T35" fmla="*/ 64 h 80"/>
                  <a:gd name="T36" fmla="*/ 356 w 1786"/>
                  <a:gd name="T37" fmla="*/ 68 h 80"/>
                  <a:gd name="T38" fmla="*/ 259 w 1786"/>
                  <a:gd name="T39" fmla="*/ 67 h 80"/>
                  <a:gd name="T40" fmla="*/ 250 w 1786"/>
                  <a:gd name="T41" fmla="*/ 66 h 80"/>
                  <a:gd name="T42" fmla="*/ 84 w 1786"/>
                  <a:gd name="T43" fmla="*/ 60 h 80"/>
                  <a:gd name="T44" fmla="*/ 7 w 1786"/>
                  <a:gd name="T45" fmla="*/ 53 h 80"/>
                  <a:gd name="T46" fmla="*/ 7 w 1786"/>
                  <a:gd name="T47" fmla="*/ 39 h 80"/>
                  <a:gd name="T48" fmla="*/ 17 w 1786"/>
                  <a:gd name="T49" fmla="*/ 34 h 80"/>
                  <a:gd name="T50" fmla="*/ 55 w 1786"/>
                  <a:gd name="T51" fmla="*/ 7 h 80"/>
                  <a:gd name="T52" fmla="*/ 117 w 1786"/>
                  <a:gd name="T53" fmla="*/ 10 h 80"/>
                  <a:gd name="T54" fmla="*/ 167 w 1786"/>
                  <a:gd name="T55" fmla="*/ 8 h 80"/>
                  <a:gd name="T56" fmla="*/ 175 w 1786"/>
                  <a:gd name="T57" fmla="*/ 8 h 80"/>
                  <a:gd name="T58" fmla="*/ 191 w 1786"/>
                  <a:gd name="T59" fmla="*/ 14 h 80"/>
                  <a:gd name="T60" fmla="*/ 234 w 1786"/>
                  <a:gd name="T61" fmla="*/ 19 h 80"/>
                  <a:gd name="T62" fmla="*/ 258 w 1786"/>
                  <a:gd name="T63" fmla="*/ 14 h 80"/>
                  <a:gd name="T64" fmla="*/ 285 w 1786"/>
                  <a:gd name="T65" fmla="*/ 18 h 80"/>
                  <a:gd name="T66" fmla="*/ 309 w 1786"/>
                  <a:gd name="T67" fmla="*/ 16 h 80"/>
                  <a:gd name="T68" fmla="*/ 338 w 1786"/>
                  <a:gd name="T69" fmla="*/ 13 h 80"/>
                  <a:gd name="T70" fmla="*/ 369 w 1786"/>
                  <a:gd name="T71" fmla="*/ 14 h 80"/>
                  <a:gd name="T72" fmla="*/ 425 w 1786"/>
                  <a:gd name="T73" fmla="*/ 21 h 80"/>
                  <a:gd name="T74" fmla="*/ 448 w 1786"/>
                  <a:gd name="T75" fmla="*/ 18 h 80"/>
                  <a:gd name="T76" fmla="*/ 622 w 1786"/>
                  <a:gd name="T77" fmla="*/ 15 h 80"/>
                  <a:gd name="T78" fmla="*/ 715 w 1786"/>
                  <a:gd name="T79" fmla="*/ 16 h 80"/>
                  <a:gd name="T80" fmla="*/ 724 w 1786"/>
                  <a:gd name="T81" fmla="*/ 15 h 80"/>
                  <a:gd name="T82" fmla="*/ 867 w 1786"/>
                  <a:gd name="T83" fmla="*/ 17 h 80"/>
                  <a:gd name="T84" fmla="*/ 928 w 1786"/>
                  <a:gd name="T85" fmla="*/ 13 h 80"/>
                  <a:gd name="T86" fmla="*/ 941 w 1786"/>
                  <a:gd name="T87" fmla="*/ 15 h 80"/>
                  <a:gd name="T88" fmla="*/ 974 w 1786"/>
                  <a:gd name="T89" fmla="*/ 17 h 80"/>
                  <a:gd name="T90" fmla="*/ 1193 w 1786"/>
                  <a:gd name="T91" fmla="*/ 16 h 80"/>
                  <a:gd name="T92" fmla="*/ 1317 w 1786"/>
                  <a:gd name="T93" fmla="*/ 19 h 80"/>
                  <a:gd name="T94" fmla="*/ 1323 w 1786"/>
                  <a:gd name="T95" fmla="*/ 18 h 80"/>
                  <a:gd name="T96" fmla="*/ 1364 w 1786"/>
                  <a:gd name="T97" fmla="*/ 18 h 80"/>
                  <a:gd name="T98" fmla="*/ 1572 w 1786"/>
                  <a:gd name="T99" fmla="*/ 13 h 80"/>
                  <a:gd name="T100" fmla="*/ 1636 w 1786"/>
                  <a:gd name="T101" fmla="*/ 13 h 80"/>
                  <a:gd name="T102" fmla="*/ 1712 w 1786"/>
                  <a:gd name="T103" fmla="*/ 4 h 80"/>
                  <a:gd name="T104" fmla="*/ 1752 w 1786"/>
                  <a:gd name="T105" fmla="*/ 5 h 80"/>
                  <a:gd name="T106" fmla="*/ 1777 w 1786"/>
                  <a:gd name="T107" fmla="*/ 2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786" h="80">
                    <a:moveTo>
                      <a:pt x="1777" y="2"/>
                    </a:moveTo>
                    <a:cubicBezTo>
                      <a:pt x="1777" y="18"/>
                      <a:pt x="1786" y="34"/>
                      <a:pt x="1784" y="51"/>
                    </a:cubicBezTo>
                    <a:cubicBezTo>
                      <a:pt x="1774" y="60"/>
                      <a:pt x="1762" y="59"/>
                      <a:pt x="1750" y="60"/>
                    </a:cubicBezTo>
                    <a:cubicBezTo>
                      <a:pt x="1693" y="65"/>
                      <a:pt x="1637" y="71"/>
                      <a:pt x="1579" y="68"/>
                    </a:cubicBezTo>
                    <a:cubicBezTo>
                      <a:pt x="1576" y="68"/>
                      <a:pt x="1573" y="69"/>
                      <a:pt x="1570" y="70"/>
                    </a:cubicBezTo>
                    <a:cubicBezTo>
                      <a:pt x="1551" y="73"/>
                      <a:pt x="1533" y="71"/>
                      <a:pt x="1514" y="73"/>
                    </a:cubicBezTo>
                    <a:cubicBezTo>
                      <a:pt x="1486" y="71"/>
                      <a:pt x="1457" y="72"/>
                      <a:pt x="1429" y="73"/>
                    </a:cubicBezTo>
                    <a:cubicBezTo>
                      <a:pt x="1392" y="75"/>
                      <a:pt x="1355" y="71"/>
                      <a:pt x="1318" y="77"/>
                    </a:cubicBezTo>
                    <a:cubicBezTo>
                      <a:pt x="1287" y="69"/>
                      <a:pt x="1256" y="74"/>
                      <a:pt x="1225" y="72"/>
                    </a:cubicBezTo>
                    <a:cubicBezTo>
                      <a:pt x="1185" y="71"/>
                      <a:pt x="1144" y="68"/>
                      <a:pt x="1104" y="72"/>
                    </a:cubicBezTo>
                    <a:cubicBezTo>
                      <a:pt x="1047" y="77"/>
                      <a:pt x="991" y="69"/>
                      <a:pt x="935" y="71"/>
                    </a:cubicBezTo>
                    <a:cubicBezTo>
                      <a:pt x="896" y="71"/>
                      <a:pt x="857" y="73"/>
                      <a:pt x="817" y="74"/>
                    </a:cubicBezTo>
                    <a:cubicBezTo>
                      <a:pt x="781" y="75"/>
                      <a:pt x="743" y="72"/>
                      <a:pt x="707" y="73"/>
                    </a:cubicBezTo>
                    <a:cubicBezTo>
                      <a:pt x="677" y="74"/>
                      <a:pt x="647" y="70"/>
                      <a:pt x="618" y="79"/>
                    </a:cubicBezTo>
                    <a:cubicBezTo>
                      <a:pt x="616" y="80"/>
                      <a:pt x="614" y="80"/>
                      <a:pt x="612" y="80"/>
                    </a:cubicBezTo>
                    <a:cubicBezTo>
                      <a:pt x="595" y="73"/>
                      <a:pt x="578" y="70"/>
                      <a:pt x="561" y="72"/>
                    </a:cubicBezTo>
                    <a:cubicBezTo>
                      <a:pt x="534" y="70"/>
                      <a:pt x="507" y="66"/>
                      <a:pt x="481" y="65"/>
                    </a:cubicBezTo>
                    <a:cubicBezTo>
                      <a:pt x="460" y="64"/>
                      <a:pt x="438" y="62"/>
                      <a:pt x="417" y="64"/>
                    </a:cubicBezTo>
                    <a:cubicBezTo>
                      <a:pt x="397" y="66"/>
                      <a:pt x="377" y="68"/>
                      <a:pt x="356" y="68"/>
                    </a:cubicBezTo>
                    <a:cubicBezTo>
                      <a:pt x="324" y="68"/>
                      <a:pt x="292" y="64"/>
                      <a:pt x="259" y="67"/>
                    </a:cubicBezTo>
                    <a:cubicBezTo>
                      <a:pt x="256" y="67"/>
                      <a:pt x="253" y="66"/>
                      <a:pt x="250" y="66"/>
                    </a:cubicBezTo>
                    <a:cubicBezTo>
                      <a:pt x="194" y="62"/>
                      <a:pt x="139" y="58"/>
                      <a:pt x="84" y="60"/>
                    </a:cubicBezTo>
                    <a:cubicBezTo>
                      <a:pt x="59" y="52"/>
                      <a:pt x="32" y="59"/>
                      <a:pt x="7" y="53"/>
                    </a:cubicBezTo>
                    <a:cubicBezTo>
                      <a:pt x="0" y="49"/>
                      <a:pt x="1" y="44"/>
                      <a:pt x="7" y="39"/>
                    </a:cubicBezTo>
                    <a:cubicBezTo>
                      <a:pt x="10" y="36"/>
                      <a:pt x="14" y="33"/>
                      <a:pt x="17" y="34"/>
                    </a:cubicBezTo>
                    <a:cubicBezTo>
                      <a:pt x="37" y="35"/>
                      <a:pt x="48" y="25"/>
                      <a:pt x="55" y="7"/>
                    </a:cubicBezTo>
                    <a:cubicBezTo>
                      <a:pt x="76" y="1"/>
                      <a:pt x="97" y="11"/>
                      <a:pt x="117" y="10"/>
                    </a:cubicBezTo>
                    <a:cubicBezTo>
                      <a:pt x="134" y="10"/>
                      <a:pt x="150" y="13"/>
                      <a:pt x="167" y="8"/>
                    </a:cubicBezTo>
                    <a:cubicBezTo>
                      <a:pt x="170" y="7"/>
                      <a:pt x="172" y="7"/>
                      <a:pt x="175" y="8"/>
                    </a:cubicBezTo>
                    <a:cubicBezTo>
                      <a:pt x="180" y="11"/>
                      <a:pt x="184" y="15"/>
                      <a:pt x="191" y="14"/>
                    </a:cubicBezTo>
                    <a:cubicBezTo>
                      <a:pt x="205" y="14"/>
                      <a:pt x="220" y="13"/>
                      <a:pt x="234" y="19"/>
                    </a:cubicBezTo>
                    <a:cubicBezTo>
                      <a:pt x="243" y="23"/>
                      <a:pt x="249" y="12"/>
                      <a:pt x="258" y="14"/>
                    </a:cubicBezTo>
                    <a:cubicBezTo>
                      <a:pt x="267" y="15"/>
                      <a:pt x="276" y="17"/>
                      <a:pt x="285" y="18"/>
                    </a:cubicBezTo>
                    <a:cubicBezTo>
                      <a:pt x="293" y="22"/>
                      <a:pt x="301" y="20"/>
                      <a:pt x="309" y="16"/>
                    </a:cubicBezTo>
                    <a:cubicBezTo>
                      <a:pt x="318" y="11"/>
                      <a:pt x="328" y="13"/>
                      <a:pt x="338" y="13"/>
                    </a:cubicBezTo>
                    <a:cubicBezTo>
                      <a:pt x="348" y="17"/>
                      <a:pt x="359" y="13"/>
                      <a:pt x="369" y="14"/>
                    </a:cubicBezTo>
                    <a:cubicBezTo>
                      <a:pt x="388" y="14"/>
                      <a:pt x="406" y="19"/>
                      <a:pt x="425" y="21"/>
                    </a:cubicBezTo>
                    <a:cubicBezTo>
                      <a:pt x="433" y="22"/>
                      <a:pt x="441" y="21"/>
                      <a:pt x="448" y="18"/>
                    </a:cubicBezTo>
                    <a:cubicBezTo>
                      <a:pt x="507" y="19"/>
                      <a:pt x="564" y="15"/>
                      <a:pt x="622" y="15"/>
                    </a:cubicBezTo>
                    <a:cubicBezTo>
                      <a:pt x="653" y="15"/>
                      <a:pt x="684" y="24"/>
                      <a:pt x="715" y="16"/>
                    </a:cubicBezTo>
                    <a:cubicBezTo>
                      <a:pt x="718" y="18"/>
                      <a:pt x="721" y="17"/>
                      <a:pt x="724" y="15"/>
                    </a:cubicBezTo>
                    <a:cubicBezTo>
                      <a:pt x="771" y="15"/>
                      <a:pt x="819" y="12"/>
                      <a:pt x="867" y="17"/>
                    </a:cubicBezTo>
                    <a:cubicBezTo>
                      <a:pt x="887" y="18"/>
                      <a:pt x="908" y="9"/>
                      <a:pt x="928" y="13"/>
                    </a:cubicBezTo>
                    <a:cubicBezTo>
                      <a:pt x="933" y="13"/>
                      <a:pt x="937" y="14"/>
                      <a:pt x="941" y="15"/>
                    </a:cubicBezTo>
                    <a:cubicBezTo>
                      <a:pt x="952" y="20"/>
                      <a:pt x="963" y="18"/>
                      <a:pt x="974" y="17"/>
                    </a:cubicBezTo>
                    <a:cubicBezTo>
                      <a:pt x="1047" y="11"/>
                      <a:pt x="1120" y="21"/>
                      <a:pt x="1193" y="16"/>
                    </a:cubicBezTo>
                    <a:cubicBezTo>
                      <a:pt x="1234" y="13"/>
                      <a:pt x="1276" y="17"/>
                      <a:pt x="1317" y="19"/>
                    </a:cubicBezTo>
                    <a:cubicBezTo>
                      <a:pt x="1319" y="19"/>
                      <a:pt x="1321" y="19"/>
                      <a:pt x="1323" y="18"/>
                    </a:cubicBezTo>
                    <a:cubicBezTo>
                      <a:pt x="1337" y="18"/>
                      <a:pt x="1350" y="19"/>
                      <a:pt x="1364" y="18"/>
                    </a:cubicBezTo>
                    <a:cubicBezTo>
                      <a:pt x="1433" y="19"/>
                      <a:pt x="1503" y="6"/>
                      <a:pt x="1572" y="13"/>
                    </a:cubicBezTo>
                    <a:cubicBezTo>
                      <a:pt x="1593" y="11"/>
                      <a:pt x="1614" y="14"/>
                      <a:pt x="1636" y="13"/>
                    </a:cubicBezTo>
                    <a:cubicBezTo>
                      <a:pt x="1661" y="12"/>
                      <a:pt x="1687" y="11"/>
                      <a:pt x="1712" y="4"/>
                    </a:cubicBezTo>
                    <a:cubicBezTo>
                      <a:pt x="1725" y="0"/>
                      <a:pt x="1738" y="3"/>
                      <a:pt x="1752" y="5"/>
                    </a:cubicBezTo>
                    <a:cubicBezTo>
                      <a:pt x="1760" y="5"/>
                      <a:pt x="1769" y="5"/>
                      <a:pt x="1777" y="2"/>
                    </a:cubicBezTo>
                    <a:close/>
                  </a:path>
                </a:pathLst>
              </a:custGeom>
              <a:solidFill>
                <a:srgbClr val="DFE7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7" name="Freeform 24">
                <a:extLst>
                  <a:ext uri="{FF2B5EF4-FFF2-40B4-BE49-F238E27FC236}">
                    <a16:creationId xmlns:a16="http://schemas.microsoft.com/office/drawing/2014/main" id="{EA8FC4AA-9E01-489A-BB3A-16E0069F4D31}"/>
                  </a:ext>
                </a:extLst>
              </p:cNvPr>
              <p:cNvSpPr>
                <a:spLocks/>
              </p:cNvSpPr>
              <p:nvPr/>
            </p:nvSpPr>
            <p:spPr bwMode="auto">
              <a:xfrm>
                <a:off x="918" y="978"/>
                <a:ext cx="581" cy="286"/>
              </a:xfrm>
              <a:custGeom>
                <a:avLst/>
                <a:gdLst>
                  <a:gd name="T0" fmla="*/ 335 w 517"/>
                  <a:gd name="T1" fmla="*/ 253 h 255"/>
                  <a:gd name="T2" fmla="*/ 315 w 517"/>
                  <a:gd name="T3" fmla="*/ 250 h 255"/>
                  <a:gd name="T4" fmla="*/ 303 w 517"/>
                  <a:gd name="T5" fmla="*/ 246 h 255"/>
                  <a:gd name="T6" fmla="*/ 275 w 517"/>
                  <a:gd name="T7" fmla="*/ 246 h 255"/>
                  <a:gd name="T8" fmla="*/ 230 w 517"/>
                  <a:gd name="T9" fmla="*/ 245 h 255"/>
                  <a:gd name="T10" fmla="*/ 227 w 517"/>
                  <a:gd name="T11" fmla="*/ 242 h 255"/>
                  <a:gd name="T12" fmla="*/ 174 w 517"/>
                  <a:gd name="T13" fmla="*/ 226 h 255"/>
                  <a:gd name="T14" fmla="*/ 111 w 517"/>
                  <a:gd name="T15" fmla="*/ 210 h 255"/>
                  <a:gd name="T16" fmla="*/ 90 w 517"/>
                  <a:gd name="T17" fmla="*/ 203 h 255"/>
                  <a:gd name="T18" fmla="*/ 63 w 517"/>
                  <a:gd name="T19" fmla="*/ 195 h 255"/>
                  <a:gd name="T20" fmla="*/ 41 w 517"/>
                  <a:gd name="T21" fmla="*/ 194 h 255"/>
                  <a:gd name="T22" fmla="*/ 10 w 517"/>
                  <a:gd name="T23" fmla="*/ 186 h 255"/>
                  <a:gd name="T24" fmla="*/ 27 w 517"/>
                  <a:gd name="T25" fmla="*/ 122 h 255"/>
                  <a:gd name="T26" fmla="*/ 46 w 517"/>
                  <a:gd name="T27" fmla="*/ 83 h 255"/>
                  <a:gd name="T28" fmla="*/ 59 w 517"/>
                  <a:gd name="T29" fmla="*/ 63 h 255"/>
                  <a:gd name="T30" fmla="*/ 68 w 517"/>
                  <a:gd name="T31" fmla="*/ 42 h 255"/>
                  <a:gd name="T32" fmla="*/ 84 w 517"/>
                  <a:gd name="T33" fmla="*/ 11 h 255"/>
                  <a:gd name="T34" fmla="*/ 108 w 517"/>
                  <a:gd name="T35" fmla="*/ 1 h 255"/>
                  <a:gd name="T36" fmla="*/ 155 w 517"/>
                  <a:gd name="T37" fmla="*/ 5 h 255"/>
                  <a:gd name="T38" fmla="*/ 205 w 517"/>
                  <a:gd name="T39" fmla="*/ 9 h 255"/>
                  <a:gd name="T40" fmla="*/ 233 w 517"/>
                  <a:gd name="T41" fmla="*/ 3 h 255"/>
                  <a:gd name="T42" fmla="*/ 291 w 517"/>
                  <a:gd name="T43" fmla="*/ 17 h 255"/>
                  <a:gd name="T44" fmla="*/ 316 w 517"/>
                  <a:gd name="T45" fmla="*/ 18 h 255"/>
                  <a:gd name="T46" fmla="*/ 342 w 517"/>
                  <a:gd name="T47" fmla="*/ 21 h 255"/>
                  <a:gd name="T48" fmla="*/ 371 w 517"/>
                  <a:gd name="T49" fmla="*/ 23 h 255"/>
                  <a:gd name="T50" fmla="*/ 388 w 517"/>
                  <a:gd name="T51" fmla="*/ 25 h 255"/>
                  <a:gd name="T52" fmla="*/ 408 w 517"/>
                  <a:gd name="T53" fmla="*/ 26 h 255"/>
                  <a:gd name="T54" fmla="*/ 446 w 517"/>
                  <a:gd name="T55" fmla="*/ 28 h 255"/>
                  <a:gd name="T56" fmla="*/ 467 w 517"/>
                  <a:gd name="T57" fmla="*/ 30 h 255"/>
                  <a:gd name="T58" fmla="*/ 502 w 517"/>
                  <a:gd name="T59" fmla="*/ 51 h 255"/>
                  <a:gd name="T60" fmla="*/ 446 w 517"/>
                  <a:gd name="T61" fmla="*/ 184 h 255"/>
                  <a:gd name="T62" fmla="*/ 432 w 517"/>
                  <a:gd name="T63" fmla="*/ 226 h 255"/>
                  <a:gd name="T64" fmla="*/ 411 w 517"/>
                  <a:gd name="T65" fmla="*/ 230 h 255"/>
                  <a:gd name="T66" fmla="*/ 371 w 517"/>
                  <a:gd name="T67" fmla="*/ 246 h 255"/>
                  <a:gd name="T68" fmla="*/ 359 w 517"/>
                  <a:gd name="T69" fmla="*/ 246 h 255"/>
                  <a:gd name="T70" fmla="*/ 347 w 517"/>
                  <a:gd name="T71" fmla="*/ 250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17" h="255">
                    <a:moveTo>
                      <a:pt x="347" y="250"/>
                    </a:moveTo>
                    <a:cubicBezTo>
                      <a:pt x="341" y="244"/>
                      <a:pt x="338" y="250"/>
                      <a:pt x="335" y="253"/>
                    </a:cubicBezTo>
                    <a:cubicBezTo>
                      <a:pt x="333" y="255"/>
                      <a:pt x="332" y="255"/>
                      <a:pt x="330" y="254"/>
                    </a:cubicBezTo>
                    <a:cubicBezTo>
                      <a:pt x="326" y="247"/>
                      <a:pt x="320" y="251"/>
                      <a:pt x="315" y="250"/>
                    </a:cubicBezTo>
                    <a:cubicBezTo>
                      <a:pt x="311" y="252"/>
                      <a:pt x="309" y="249"/>
                      <a:pt x="307" y="246"/>
                    </a:cubicBezTo>
                    <a:cubicBezTo>
                      <a:pt x="306" y="246"/>
                      <a:pt x="304" y="246"/>
                      <a:pt x="303" y="246"/>
                    </a:cubicBezTo>
                    <a:cubicBezTo>
                      <a:pt x="297" y="248"/>
                      <a:pt x="292" y="243"/>
                      <a:pt x="286" y="246"/>
                    </a:cubicBezTo>
                    <a:cubicBezTo>
                      <a:pt x="283" y="247"/>
                      <a:pt x="279" y="247"/>
                      <a:pt x="275" y="246"/>
                    </a:cubicBezTo>
                    <a:cubicBezTo>
                      <a:pt x="270" y="246"/>
                      <a:pt x="266" y="242"/>
                      <a:pt x="262" y="239"/>
                    </a:cubicBezTo>
                    <a:cubicBezTo>
                      <a:pt x="252" y="242"/>
                      <a:pt x="238" y="226"/>
                      <a:pt x="230" y="245"/>
                    </a:cubicBezTo>
                    <a:cubicBezTo>
                      <a:pt x="229" y="246"/>
                      <a:pt x="227" y="246"/>
                      <a:pt x="226" y="244"/>
                    </a:cubicBezTo>
                    <a:cubicBezTo>
                      <a:pt x="225" y="244"/>
                      <a:pt x="226" y="243"/>
                      <a:pt x="227" y="242"/>
                    </a:cubicBezTo>
                    <a:cubicBezTo>
                      <a:pt x="218" y="226"/>
                      <a:pt x="193" y="227"/>
                      <a:pt x="181" y="245"/>
                    </a:cubicBezTo>
                    <a:cubicBezTo>
                      <a:pt x="182" y="236"/>
                      <a:pt x="189" y="228"/>
                      <a:pt x="174" y="226"/>
                    </a:cubicBezTo>
                    <a:cubicBezTo>
                      <a:pt x="158" y="223"/>
                      <a:pt x="143" y="218"/>
                      <a:pt x="127" y="213"/>
                    </a:cubicBezTo>
                    <a:cubicBezTo>
                      <a:pt x="122" y="210"/>
                      <a:pt x="116" y="214"/>
                      <a:pt x="111" y="210"/>
                    </a:cubicBezTo>
                    <a:cubicBezTo>
                      <a:pt x="106" y="206"/>
                      <a:pt x="101" y="205"/>
                      <a:pt x="95" y="207"/>
                    </a:cubicBezTo>
                    <a:cubicBezTo>
                      <a:pt x="93" y="206"/>
                      <a:pt x="92" y="203"/>
                      <a:pt x="90" y="203"/>
                    </a:cubicBezTo>
                    <a:cubicBezTo>
                      <a:pt x="85" y="203"/>
                      <a:pt x="80" y="202"/>
                      <a:pt x="75" y="202"/>
                    </a:cubicBezTo>
                    <a:cubicBezTo>
                      <a:pt x="68" y="205"/>
                      <a:pt x="69" y="194"/>
                      <a:pt x="63" y="195"/>
                    </a:cubicBezTo>
                    <a:cubicBezTo>
                      <a:pt x="58" y="194"/>
                      <a:pt x="52" y="192"/>
                      <a:pt x="47" y="194"/>
                    </a:cubicBezTo>
                    <a:cubicBezTo>
                      <a:pt x="45" y="196"/>
                      <a:pt x="43" y="196"/>
                      <a:pt x="41" y="194"/>
                    </a:cubicBezTo>
                    <a:cubicBezTo>
                      <a:pt x="34" y="187"/>
                      <a:pt x="26" y="179"/>
                      <a:pt x="15" y="186"/>
                    </a:cubicBezTo>
                    <a:cubicBezTo>
                      <a:pt x="13" y="188"/>
                      <a:pt x="11" y="188"/>
                      <a:pt x="10" y="186"/>
                    </a:cubicBezTo>
                    <a:cubicBezTo>
                      <a:pt x="0" y="169"/>
                      <a:pt x="12" y="157"/>
                      <a:pt x="17" y="144"/>
                    </a:cubicBezTo>
                    <a:cubicBezTo>
                      <a:pt x="20" y="136"/>
                      <a:pt x="24" y="130"/>
                      <a:pt x="27" y="122"/>
                    </a:cubicBezTo>
                    <a:cubicBezTo>
                      <a:pt x="28" y="110"/>
                      <a:pt x="36" y="101"/>
                      <a:pt x="40" y="91"/>
                    </a:cubicBezTo>
                    <a:cubicBezTo>
                      <a:pt x="42" y="88"/>
                      <a:pt x="44" y="86"/>
                      <a:pt x="46" y="83"/>
                    </a:cubicBezTo>
                    <a:cubicBezTo>
                      <a:pt x="48" y="79"/>
                      <a:pt x="50" y="76"/>
                      <a:pt x="52" y="73"/>
                    </a:cubicBezTo>
                    <a:cubicBezTo>
                      <a:pt x="55" y="70"/>
                      <a:pt x="57" y="66"/>
                      <a:pt x="59" y="63"/>
                    </a:cubicBezTo>
                    <a:cubicBezTo>
                      <a:pt x="61" y="57"/>
                      <a:pt x="62" y="51"/>
                      <a:pt x="65" y="46"/>
                    </a:cubicBezTo>
                    <a:cubicBezTo>
                      <a:pt x="66" y="45"/>
                      <a:pt x="67" y="43"/>
                      <a:pt x="68" y="42"/>
                    </a:cubicBezTo>
                    <a:cubicBezTo>
                      <a:pt x="75" y="35"/>
                      <a:pt x="77" y="27"/>
                      <a:pt x="80" y="18"/>
                    </a:cubicBezTo>
                    <a:cubicBezTo>
                      <a:pt x="81" y="15"/>
                      <a:pt x="82" y="13"/>
                      <a:pt x="84" y="11"/>
                    </a:cubicBezTo>
                    <a:cubicBezTo>
                      <a:pt x="88" y="9"/>
                      <a:pt x="91" y="7"/>
                      <a:pt x="94" y="5"/>
                    </a:cubicBezTo>
                    <a:cubicBezTo>
                      <a:pt x="99" y="3"/>
                      <a:pt x="103" y="2"/>
                      <a:pt x="108" y="1"/>
                    </a:cubicBezTo>
                    <a:cubicBezTo>
                      <a:pt x="117" y="1"/>
                      <a:pt x="125" y="1"/>
                      <a:pt x="134" y="0"/>
                    </a:cubicBezTo>
                    <a:cubicBezTo>
                      <a:pt x="141" y="1"/>
                      <a:pt x="147" y="6"/>
                      <a:pt x="155" y="5"/>
                    </a:cubicBezTo>
                    <a:cubicBezTo>
                      <a:pt x="165" y="4"/>
                      <a:pt x="175" y="4"/>
                      <a:pt x="185" y="6"/>
                    </a:cubicBezTo>
                    <a:cubicBezTo>
                      <a:pt x="191" y="8"/>
                      <a:pt x="198" y="8"/>
                      <a:pt x="205" y="9"/>
                    </a:cubicBezTo>
                    <a:cubicBezTo>
                      <a:pt x="214" y="11"/>
                      <a:pt x="221" y="4"/>
                      <a:pt x="228" y="1"/>
                    </a:cubicBezTo>
                    <a:cubicBezTo>
                      <a:pt x="230" y="1"/>
                      <a:pt x="232" y="2"/>
                      <a:pt x="233" y="3"/>
                    </a:cubicBezTo>
                    <a:cubicBezTo>
                      <a:pt x="243" y="19"/>
                      <a:pt x="260" y="8"/>
                      <a:pt x="273" y="14"/>
                    </a:cubicBezTo>
                    <a:cubicBezTo>
                      <a:pt x="279" y="16"/>
                      <a:pt x="285" y="17"/>
                      <a:pt x="291" y="17"/>
                    </a:cubicBezTo>
                    <a:cubicBezTo>
                      <a:pt x="298" y="17"/>
                      <a:pt x="304" y="17"/>
                      <a:pt x="311" y="17"/>
                    </a:cubicBezTo>
                    <a:cubicBezTo>
                      <a:pt x="313" y="18"/>
                      <a:pt x="315" y="18"/>
                      <a:pt x="316" y="18"/>
                    </a:cubicBezTo>
                    <a:cubicBezTo>
                      <a:pt x="318" y="19"/>
                      <a:pt x="320" y="19"/>
                      <a:pt x="322" y="20"/>
                    </a:cubicBezTo>
                    <a:cubicBezTo>
                      <a:pt x="328" y="22"/>
                      <a:pt x="335" y="21"/>
                      <a:pt x="342" y="21"/>
                    </a:cubicBezTo>
                    <a:cubicBezTo>
                      <a:pt x="345" y="21"/>
                      <a:pt x="348" y="21"/>
                      <a:pt x="350" y="21"/>
                    </a:cubicBezTo>
                    <a:cubicBezTo>
                      <a:pt x="357" y="22"/>
                      <a:pt x="364" y="23"/>
                      <a:pt x="371" y="23"/>
                    </a:cubicBezTo>
                    <a:cubicBezTo>
                      <a:pt x="372" y="23"/>
                      <a:pt x="374" y="23"/>
                      <a:pt x="376" y="24"/>
                    </a:cubicBezTo>
                    <a:cubicBezTo>
                      <a:pt x="380" y="25"/>
                      <a:pt x="384" y="25"/>
                      <a:pt x="388" y="25"/>
                    </a:cubicBezTo>
                    <a:cubicBezTo>
                      <a:pt x="391" y="25"/>
                      <a:pt x="394" y="25"/>
                      <a:pt x="397" y="25"/>
                    </a:cubicBezTo>
                    <a:cubicBezTo>
                      <a:pt x="400" y="25"/>
                      <a:pt x="404" y="25"/>
                      <a:pt x="408" y="26"/>
                    </a:cubicBezTo>
                    <a:cubicBezTo>
                      <a:pt x="415" y="28"/>
                      <a:pt x="422" y="29"/>
                      <a:pt x="430" y="29"/>
                    </a:cubicBezTo>
                    <a:cubicBezTo>
                      <a:pt x="435" y="29"/>
                      <a:pt x="441" y="29"/>
                      <a:pt x="446" y="28"/>
                    </a:cubicBezTo>
                    <a:cubicBezTo>
                      <a:pt x="448" y="27"/>
                      <a:pt x="450" y="27"/>
                      <a:pt x="452" y="28"/>
                    </a:cubicBezTo>
                    <a:cubicBezTo>
                      <a:pt x="457" y="29"/>
                      <a:pt x="462" y="29"/>
                      <a:pt x="467" y="30"/>
                    </a:cubicBezTo>
                    <a:cubicBezTo>
                      <a:pt x="482" y="35"/>
                      <a:pt x="499" y="34"/>
                      <a:pt x="515" y="41"/>
                    </a:cubicBezTo>
                    <a:cubicBezTo>
                      <a:pt x="517" y="52"/>
                      <a:pt x="507" y="50"/>
                      <a:pt x="502" y="51"/>
                    </a:cubicBezTo>
                    <a:cubicBezTo>
                      <a:pt x="485" y="53"/>
                      <a:pt x="476" y="63"/>
                      <a:pt x="473" y="78"/>
                    </a:cubicBezTo>
                    <a:cubicBezTo>
                      <a:pt x="466" y="113"/>
                      <a:pt x="459" y="149"/>
                      <a:pt x="446" y="184"/>
                    </a:cubicBezTo>
                    <a:cubicBezTo>
                      <a:pt x="442" y="194"/>
                      <a:pt x="445" y="203"/>
                      <a:pt x="452" y="212"/>
                    </a:cubicBezTo>
                    <a:cubicBezTo>
                      <a:pt x="450" y="223"/>
                      <a:pt x="440" y="223"/>
                      <a:pt x="432" y="226"/>
                    </a:cubicBezTo>
                    <a:cubicBezTo>
                      <a:pt x="429" y="227"/>
                      <a:pt x="427" y="228"/>
                      <a:pt x="424" y="229"/>
                    </a:cubicBezTo>
                    <a:cubicBezTo>
                      <a:pt x="420" y="230"/>
                      <a:pt x="416" y="233"/>
                      <a:pt x="411" y="230"/>
                    </a:cubicBezTo>
                    <a:cubicBezTo>
                      <a:pt x="403" y="233"/>
                      <a:pt x="395" y="237"/>
                      <a:pt x="391" y="245"/>
                    </a:cubicBezTo>
                    <a:cubicBezTo>
                      <a:pt x="385" y="252"/>
                      <a:pt x="377" y="239"/>
                      <a:pt x="371" y="246"/>
                    </a:cubicBezTo>
                    <a:cubicBezTo>
                      <a:pt x="372" y="247"/>
                      <a:pt x="372" y="247"/>
                      <a:pt x="372" y="247"/>
                    </a:cubicBezTo>
                    <a:cubicBezTo>
                      <a:pt x="367" y="249"/>
                      <a:pt x="363" y="249"/>
                      <a:pt x="359" y="246"/>
                    </a:cubicBezTo>
                    <a:cubicBezTo>
                      <a:pt x="355" y="245"/>
                      <a:pt x="352" y="246"/>
                      <a:pt x="350" y="249"/>
                    </a:cubicBezTo>
                    <a:cubicBezTo>
                      <a:pt x="349" y="252"/>
                      <a:pt x="348" y="252"/>
                      <a:pt x="347" y="250"/>
                    </a:cubicBezTo>
                    <a:close/>
                  </a:path>
                </a:pathLst>
              </a:custGeom>
              <a:solidFill>
                <a:srgbClr val="2A48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8" name="Freeform 25">
                <a:extLst>
                  <a:ext uri="{FF2B5EF4-FFF2-40B4-BE49-F238E27FC236}">
                    <a16:creationId xmlns:a16="http://schemas.microsoft.com/office/drawing/2014/main" id="{9181B675-82FA-49F2-9C51-F2D69E36E4B4}"/>
                  </a:ext>
                </a:extLst>
              </p:cNvPr>
              <p:cNvSpPr>
                <a:spLocks/>
              </p:cNvSpPr>
              <p:nvPr/>
            </p:nvSpPr>
            <p:spPr bwMode="auto">
              <a:xfrm>
                <a:off x="13" y="4144"/>
                <a:ext cx="2397" cy="119"/>
              </a:xfrm>
              <a:custGeom>
                <a:avLst/>
                <a:gdLst>
                  <a:gd name="T0" fmla="*/ 0 w 2132"/>
                  <a:gd name="T1" fmla="*/ 48 h 106"/>
                  <a:gd name="T2" fmla="*/ 8 w 2132"/>
                  <a:gd name="T3" fmla="*/ 0 h 106"/>
                  <a:gd name="T4" fmla="*/ 54 w 2132"/>
                  <a:gd name="T5" fmla="*/ 25 h 106"/>
                  <a:gd name="T6" fmla="*/ 178 w 2132"/>
                  <a:gd name="T7" fmla="*/ 32 h 106"/>
                  <a:gd name="T8" fmla="*/ 265 w 2132"/>
                  <a:gd name="T9" fmla="*/ 33 h 106"/>
                  <a:gd name="T10" fmla="*/ 390 w 2132"/>
                  <a:gd name="T11" fmla="*/ 42 h 106"/>
                  <a:gd name="T12" fmla="*/ 563 w 2132"/>
                  <a:gd name="T13" fmla="*/ 47 h 106"/>
                  <a:gd name="T14" fmla="*/ 690 w 2132"/>
                  <a:gd name="T15" fmla="*/ 53 h 106"/>
                  <a:gd name="T16" fmla="*/ 807 w 2132"/>
                  <a:gd name="T17" fmla="*/ 45 h 106"/>
                  <a:gd name="T18" fmla="*/ 830 w 2132"/>
                  <a:gd name="T19" fmla="*/ 48 h 106"/>
                  <a:gd name="T20" fmla="*/ 876 w 2132"/>
                  <a:gd name="T21" fmla="*/ 48 h 106"/>
                  <a:gd name="T22" fmla="*/ 910 w 2132"/>
                  <a:gd name="T23" fmla="*/ 46 h 106"/>
                  <a:gd name="T24" fmla="*/ 915 w 2132"/>
                  <a:gd name="T25" fmla="*/ 49 h 106"/>
                  <a:gd name="T26" fmla="*/ 959 w 2132"/>
                  <a:gd name="T27" fmla="*/ 55 h 106"/>
                  <a:gd name="T28" fmla="*/ 1082 w 2132"/>
                  <a:gd name="T29" fmla="*/ 56 h 106"/>
                  <a:gd name="T30" fmla="*/ 1163 w 2132"/>
                  <a:gd name="T31" fmla="*/ 50 h 106"/>
                  <a:gd name="T32" fmla="*/ 1272 w 2132"/>
                  <a:gd name="T33" fmla="*/ 50 h 106"/>
                  <a:gd name="T34" fmla="*/ 1295 w 2132"/>
                  <a:gd name="T35" fmla="*/ 49 h 106"/>
                  <a:gd name="T36" fmla="*/ 1379 w 2132"/>
                  <a:gd name="T37" fmla="*/ 42 h 106"/>
                  <a:gd name="T38" fmla="*/ 1385 w 2132"/>
                  <a:gd name="T39" fmla="*/ 44 h 106"/>
                  <a:gd name="T40" fmla="*/ 1438 w 2132"/>
                  <a:gd name="T41" fmla="*/ 41 h 106"/>
                  <a:gd name="T42" fmla="*/ 1521 w 2132"/>
                  <a:gd name="T43" fmla="*/ 43 h 106"/>
                  <a:gd name="T44" fmla="*/ 1589 w 2132"/>
                  <a:gd name="T45" fmla="*/ 41 h 106"/>
                  <a:gd name="T46" fmla="*/ 1620 w 2132"/>
                  <a:gd name="T47" fmla="*/ 38 h 106"/>
                  <a:gd name="T48" fmla="*/ 1768 w 2132"/>
                  <a:gd name="T49" fmla="*/ 38 h 106"/>
                  <a:gd name="T50" fmla="*/ 1790 w 2132"/>
                  <a:gd name="T51" fmla="*/ 36 h 106"/>
                  <a:gd name="T52" fmla="*/ 1807 w 2132"/>
                  <a:gd name="T53" fmla="*/ 35 h 106"/>
                  <a:gd name="T54" fmla="*/ 1878 w 2132"/>
                  <a:gd name="T55" fmla="*/ 32 h 106"/>
                  <a:gd name="T56" fmla="*/ 1972 w 2132"/>
                  <a:gd name="T57" fmla="*/ 31 h 106"/>
                  <a:gd name="T58" fmla="*/ 2082 w 2132"/>
                  <a:gd name="T59" fmla="*/ 23 h 106"/>
                  <a:gd name="T60" fmla="*/ 2124 w 2132"/>
                  <a:gd name="T61" fmla="*/ 27 h 106"/>
                  <a:gd name="T62" fmla="*/ 2125 w 2132"/>
                  <a:gd name="T63" fmla="*/ 92 h 106"/>
                  <a:gd name="T64" fmla="*/ 2123 w 2132"/>
                  <a:gd name="T65" fmla="*/ 91 h 106"/>
                  <a:gd name="T66" fmla="*/ 2086 w 2132"/>
                  <a:gd name="T67" fmla="*/ 74 h 106"/>
                  <a:gd name="T68" fmla="*/ 1987 w 2132"/>
                  <a:gd name="T69" fmla="*/ 74 h 106"/>
                  <a:gd name="T70" fmla="*/ 1981 w 2132"/>
                  <a:gd name="T71" fmla="*/ 73 h 106"/>
                  <a:gd name="T72" fmla="*/ 1916 w 2132"/>
                  <a:gd name="T73" fmla="*/ 74 h 106"/>
                  <a:gd name="T74" fmla="*/ 1807 w 2132"/>
                  <a:gd name="T75" fmla="*/ 82 h 106"/>
                  <a:gd name="T76" fmla="*/ 1690 w 2132"/>
                  <a:gd name="T77" fmla="*/ 95 h 106"/>
                  <a:gd name="T78" fmla="*/ 1685 w 2132"/>
                  <a:gd name="T79" fmla="*/ 96 h 106"/>
                  <a:gd name="T80" fmla="*/ 1484 w 2132"/>
                  <a:gd name="T81" fmla="*/ 93 h 106"/>
                  <a:gd name="T82" fmla="*/ 1401 w 2132"/>
                  <a:gd name="T83" fmla="*/ 98 h 106"/>
                  <a:gd name="T84" fmla="*/ 1318 w 2132"/>
                  <a:gd name="T85" fmla="*/ 101 h 106"/>
                  <a:gd name="T86" fmla="*/ 1293 w 2132"/>
                  <a:gd name="T87" fmla="*/ 98 h 106"/>
                  <a:gd name="T88" fmla="*/ 1275 w 2132"/>
                  <a:gd name="T89" fmla="*/ 101 h 106"/>
                  <a:gd name="T90" fmla="*/ 1195 w 2132"/>
                  <a:gd name="T91" fmla="*/ 104 h 106"/>
                  <a:gd name="T92" fmla="*/ 1167 w 2132"/>
                  <a:gd name="T93" fmla="*/ 100 h 106"/>
                  <a:gd name="T94" fmla="*/ 1140 w 2132"/>
                  <a:gd name="T95" fmla="*/ 98 h 106"/>
                  <a:gd name="T96" fmla="*/ 983 w 2132"/>
                  <a:gd name="T97" fmla="*/ 98 h 106"/>
                  <a:gd name="T98" fmla="*/ 893 w 2132"/>
                  <a:gd name="T99" fmla="*/ 94 h 106"/>
                  <a:gd name="T100" fmla="*/ 820 w 2132"/>
                  <a:gd name="T101" fmla="*/ 90 h 106"/>
                  <a:gd name="T102" fmla="*/ 727 w 2132"/>
                  <a:gd name="T103" fmla="*/ 86 h 106"/>
                  <a:gd name="T104" fmla="*/ 717 w 2132"/>
                  <a:gd name="T105" fmla="*/ 86 h 106"/>
                  <a:gd name="T106" fmla="*/ 611 w 2132"/>
                  <a:gd name="T107" fmla="*/ 88 h 106"/>
                  <a:gd name="T108" fmla="*/ 506 w 2132"/>
                  <a:gd name="T109" fmla="*/ 81 h 106"/>
                  <a:gd name="T110" fmla="*/ 413 w 2132"/>
                  <a:gd name="T111" fmla="*/ 82 h 106"/>
                  <a:gd name="T112" fmla="*/ 363 w 2132"/>
                  <a:gd name="T113" fmla="*/ 79 h 106"/>
                  <a:gd name="T114" fmla="*/ 282 w 2132"/>
                  <a:gd name="T115" fmla="*/ 74 h 106"/>
                  <a:gd name="T116" fmla="*/ 99 w 2132"/>
                  <a:gd name="T117" fmla="*/ 59 h 106"/>
                  <a:gd name="T118" fmla="*/ 78 w 2132"/>
                  <a:gd name="T119" fmla="*/ 54 h 106"/>
                  <a:gd name="T120" fmla="*/ 27 w 2132"/>
                  <a:gd name="T121" fmla="*/ 54 h 106"/>
                  <a:gd name="T122" fmla="*/ 0 w 2132"/>
                  <a:gd name="T123" fmla="*/ 48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132" h="106">
                    <a:moveTo>
                      <a:pt x="0" y="48"/>
                    </a:moveTo>
                    <a:cubicBezTo>
                      <a:pt x="3" y="32"/>
                      <a:pt x="2" y="15"/>
                      <a:pt x="8" y="0"/>
                    </a:cubicBezTo>
                    <a:cubicBezTo>
                      <a:pt x="16" y="21"/>
                      <a:pt x="34" y="26"/>
                      <a:pt x="54" y="25"/>
                    </a:cubicBezTo>
                    <a:cubicBezTo>
                      <a:pt x="96" y="24"/>
                      <a:pt x="137" y="28"/>
                      <a:pt x="178" y="32"/>
                    </a:cubicBezTo>
                    <a:cubicBezTo>
                      <a:pt x="207" y="35"/>
                      <a:pt x="236" y="32"/>
                      <a:pt x="265" y="33"/>
                    </a:cubicBezTo>
                    <a:cubicBezTo>
                      <a:pt x="307" y="35"/>
                      <a:pt x="348" y="45"/>
                      <a:pt x="390" y="42"/>
                    </a:cubicBezTo>
                    <a:cubicBezTo>
                      <a:pt x="448" y="38"/>
                      <a:pt x="505" y="48"/>
                      <a:pt x="563" y="47"/>
                    </a:cubicBezTo>
                    <a:cubicBezTo>
                      <a:pt x="605" y="47"/>
                      <a:pt x="648" y="55"/>
                      <a:pt x="690" y="53"/>
                    </a:cubicBezTo>
                    <a:cubicBezTo>
                      <a:pt x="729" y="52"/>
                      <a:pt x="769" y="54"/>
                      <a:pt x="807" y="45"/>
                    </a:cubicBezTo>
                    <a:cubicBezTo>
                      <a:pt x="815" y="43"/>
                      <a:pt x="823" y="47"/>
                      <a:pt x="830" y="48"/>
                    </a:cubicBezTo>
                    <a:cubicBezTo>
                      <a:pt x="846" y="51"/>
                      <a:pt x="861" y="51"/>
                      <a:pt x="876" y="48"/>
                    </a:cubicBezTo>
                    <a:cubicBezTo>
                      <a:pt x="887" y="47"/>
                      <a:pt x="899" y="53"/>
                      <a:pt x="910" y="46"/>
                    </a:cubicBezTo>
                    <a:cubicBezTo>
                      <a:pt x="912" y="47"/>
                      <a:pt x="914" y="48"/>
                      <a:pt x="915" y="49"/>
                    </a:cubicBezTo>
                    <a:cubicBezTo>
                      <a:pt x="928" y="60"/>
                      <a:pt x="945" y="56"/>
                      <a:pt x="959" y="55"/>
                    </a:cubicBezTo>
                    <a:cubicBezTo>
                      <a:pt x="1000" y="51"/>
                      <a:pt x="1041" y="55"/>
                      <a:pt x="1082" y="56"/>
                    </a:cubicBezTo>
                    <a:cubicBezTo>
                      <a:pt x="1109" y="57"/>
                      <a:pt x="1136" y="54"/>
                      <a:pt x="1163" y="50"/>
                    </a:cubicBezTo>
                    <a:cubicBezTo>
                      <a:pt x="1199" y="53"/>
                      <a:pt x="1235" y="45"/>
                      <a:pt x="1272" y="50"/>
                    </a:cubicBezTo>
                    <a:cubicBezTo>
                      <a:pt x="1280" y="51"/>
                      <a:pt x="1287" y="50"/>
                      <a:pt x="1295" y="49"/>
                    </a:cubicBezTo>
                    <a:cubicBezTo>
                      <a:pt x="1323" y="46"/>
                      <a:pt x="1352" y="47"/>
                      <a:pt x="1379" y="42"/>
                    </a:cubicBezTo>
                    <a:cubicBezTo>
                      <a:pt x="1381" y="43"/>
                      <a:pt x="1383" y="43"/>
                      <a:pt x="1385" y="44"/>
                    </a:cubicBezTo>
                    <a:cubicBezTo>
                      <a:pt x="1403" y="49"/>
                      <a:pt x="1421" y="40"/>
                      <a:pt x="1438" y="41"/>
                    </a:cubicBezTo>
                    <a:cubicBezTo>
                      <a:pt x="1466" y="43"/>
                      <a:pt x="1493" y="42"/>
                      <a:pt x="1521" y="43"/>
                    </a:cubicBezTo>
                    <a:cubicBezTo>
                      <a:pt x="1544" y="44"/>
                      <a:pt x="1566" y="43"/>
                      <a:pt x="1589" y="41"/>
                    </a:cubicBezTo>
                    <a:cubicBezTo>
                      <a:pt x="1599" y="38"/>
                      <a:pt x="1609" y="38"/>
                      <a:pt x="1620" y="38"/>
                    </a:cubicBezTo>
                    <a:cubicBezTo>
                      <a:pt x="1669" y="37"/>
                      <a:pt x="1719" y="34"/>
                      <a:pt x="1768" y="38"/>
                    </a:cubicBezTo>
                    <a:cubicBezTo>
                      <a:pt x="1776" y="39"/>
                      <a:pt x="1783" y="37"/>
                      <a:pt x="1790" y="36"/>
                    </a:cubicBezTo>
                    <a:cubicBezTo>
                      <a:pt x="1796" y="35"/>
                      <a:pt x="1801" y="35"/>
                      <a:pt x="1807" y="35"/>
                    </a:cubicBezTo>
                    <a:cubicBezTo>
                      <a:pt x="1831" y="34"/>
                      <a:pt x="1854" y="28"/>
                      <a:pt x="1878" y="32"/>
                    </a:cubicBezTo>
                    <a:cubicBezTo>
                      <a:pt x="1909" y="36"/>
                      <a:pt x="1941" y="31"/>
                      <a:pt x="1972" y="31"/>
                    </a:cubicBezTo>
                    <a:cubicBezTo>
                      <a:pt x="2009" y="34"/>
                      <a:pt x="2046" y="23"/>
                      <a:pt x="2082" y="23"/>
                    </a:cubicBezTo>
                    <a:cubicBezTo>
                      <a:pt x="2096" y="23"/>
                      <a:pt x="2110" y="22"/>
                      <a:pt x="2124" y="27"/>
                    </a:cubicBezTo>
                    <a:cubicBezTo>
                      <a:pt x="2120" y="49"/>
                      <a:pt x="2132" y="71"/>
                      <a:pt x="2125" y="92"/>
                    </a:cubicBezTo>
                    <a:cubicBezTo>
                      <a:pt x="2125" y="92"/>
                      <a:pt x="2123" y="91"/>
                      <a:pt x="2123" y="91"/>
                    </a:cubicBezTo>
                    <a:cubicBezTo>
                      <a:pt x="2116" y="74"/>
                      <a:pt x="2103" y="71"/>
                      <a:pt x="2086" y="74"/>
                    </a:cubicBezTo>
                    <a:cubicBezTo>
                      <a:pt x="2053" y="56"/>
                      <a:pt x="2020" y="66"/>
                      <a:pt x="1987" y="74"/>
                    </a:cubicBezTo>
                    <a:cubicBezTo>
                      <a:pt x="1984" y="74"/>
                      <a:pt x="1982" y="74"/>
                      <a:pt x="1981" y="73"/>
                    </a:cubicBezTo>
                    <a:cubicBezTo>
                      <a:pt x="1959" y="69"/>
                      <a:pt x="1937" y="70"/>
                      <a:pt x="1916" y="74"/>
                    </a:cubicBezTo>
                    <a:cubicBezTo>
                      <a:pt x="1879" y="81"/>
                      <a:pt x="1843" y="81"/>
                      <a:pt x="1807" y="82"/>
                    </a:cubicBezTo>
                    <a:cubicBezTo>
                      <a:pt x="1767" y="82"/>
                      <a:pt x="1728" y="83"/>
                      <a:pt x="1690" y="95"/>
                    </a:cubicBezTo>
                    <a:cubicBezTo>
                      <a:pt x="1688" y="95"/>
                      <a:pt x="1687" y="96"/>
                      <a:pt x="1685" y="96"/>
                    </a:cubicBezTo>
                    <a:cubicBezTo>
                      <a:pt x="1618" y="81"/>
                      <a:pt x="1551" y="98"/>
                      <a:pt x="1484" y="93"/>
                    </a:cubicBezTo>
                    <a:cubicBezTo>
                      <a:pt x="1456" y="92"/>
                      <a:pt x="1429" y="92"/>
                      <a:pt x="1401" y="98"/>
                    </a:cubicBezTo>
                    <a:cubicBezTo>
                      <a:pt x="1374" y="104"/>
                      <a:pt x="1346" y="103"/>
                      <a:pt x="1318" y="101"/>
                    </a:cubicBezTo>
                    <a:cubicBezTo>
                      <a:pt x="1310" y="100"/>
                      <a:pt x="1302" y="97"/>
                      <a:pt x="1293" y="98"/>
                    </a:cubicBezTo>
                    <a:cubicBezTo>
                      <a:pt x="1287" y="100"/>
                      <a:pt x="1281" y="101"/>
                      <a:pt x="1275" y="101"/>
                    </a:cubicBezTo>
                    <a:cubicBezTo>
                      <a:pt x="1248" y="103"/>
                      <a:pt x="1221" y="98"/>
                      <a:pt x="1195" y="104"/>
                    </a:cubicBezTo>
                    <a:cubicBezTo>
                      <a:pt x="1185" y="106"/>
                      <a:pt x="1177" y="99"/>
                      <a:pt x="1167" y="100"/>
                    </a:cubicBezTo>
                    <a:cubicBezTo>
                      <a:pt x="1158" y="101"/>
                      <a:pt x="1149" y="101"/>
                      <a:pt x="1140" y="98"/>
                    </a:cubicBezTo>
                    <a:cubicBezTo>
                      <a:pt x="1087" y="92"/>
                      <a:pt x="1035" y="93"/>
                      <a:pt x="983" y="98"/>
                    </a:cubicBezTo>
                    <a:cubicBezTo>
                      <a:pt x="953" y="101"/>
                      <a:pt x="923" y="97"/>
                      <a:pt x="893" y="94"/>
                    </a:cubicBezTo>
                    <a:cubicBezTo>
                      <a:pt x="869" y="92"/>
                      <a:pt x="844" y="92"/>
                      <a:pt x="820" y="90"/>
                    </a:cubicBezTo>
                    <a:cubicBezTo>
                      <a:pt x="789" y="88"/>
                      <a:pt x="758" y="93"/>
                      <a:pt x="727" y="86"/>
                    </a:cubicBezTo>
                    <a:cubicBezTo>
                      <a:pt x="724" y="86"/>
                      <a:pt x="720" y="85"/>
                      <a:pt x="717" y="86"/>
                    </a:cubicBezTo>
                    <a:cubicBezTo>
                      <a:pt x="682" y="100"/>
                      <a:pt x="647" y="86"/>
                      <a:pt x="611" y="88"/>
                    </a:cubicBezTo>
                    <a:cubicBezTo>
                      <a:pt x="576" y="90"/>
                      <a:pt x="541" y="81"/>
                      <a:pt x="506" y="81"/>
                    </a:cubicBezTo>
                    <a:cubicBezTo>
                      <a:pt x="475" y="82"/>
                      <a:pt x="444" y="77"/>
                      <a:pt x="413" y="82"/>
                    </a:cubicBezTo>
                    <a:cubicBezTo>
                      <a:pt x="396" y="84"/>
                      <a:pt x="380" y="82"/>
                      <a:pt x="363" y="79"/>
                    </a:cubicBezTo>
                    <a:cubicBezTo>
                      <a:pt x="337" y="73"/>
                      <a:pt x="309" y="75"/>
                      <a:pt x="282" y="74"/>
                    </a:cubicBezTo>
                    <a:cubicBezTo>
                      <a:pt x="221" y="70"/>
                      <a:pt x="160" y="70"/>
                      <a:pt x="99" y="59"/>
                    </a:cubicBezTo>
                    <a:cubicBezTo>
                      <a:pt x="92" y="58"/>
                      <a:pt x="85" y="56"/>
                      <a:pt x="78" y="54"/>
                    </a:cubicBezTo>
                    <a:cubicBezTo>
                      <a:pt x="61" y="52"/>
                      <a:pt x="44" y="54"/>
                      <a:pt x="27" y="54"/>
                    </a:cubicBezTo>
                    <a:cubicBezTo>
                      <a:pt x="17" y="55"/>
                      <a:pt x="8" y="56"/>
                      <a:pt x="0" y="48"/>
                    </a:cubicBezTo>
                    <a:close/>
                  </a:path>
                </a:pathLst>
              </a:custGeom>
              <a:solidFill>
                <a:srgbClr val="DFE8E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9" name="Freeform 26">
                <a:extLst>
                  <a:ext uri="{FF2B5EF4-FFF2-40B4-BE49-F238E27FC236}">
                    <a16:creationId xmlns:a16="http://schemas.microsoft.com/office/drawing/2014/main" id="{1F660F7C-6178-4066-AF3F-A34BB882D3E6}"/>
                  </a:ext>
                </a:extLst>
              </p:cNvPr>
              <p:cNvSpPr>
                <a:spLocks/>
              </p:cNvSpPr>
              <p:nvPr/>
            </p:nvSpPr>
            <p:spPr bwMode="auto">
              <a:xfrm>
                <a:off x="65" y="3901"/>
                <a:ext cx="1932" cy="126"/>
              </a:xfrm>
              <a:custGeom>
                <a:avLst/>
                <a:gdLst>
                  <a:gd name="T0" fmla="*/ 2 w 1719"/>
                  <a:gd name="T1" fmla="*/ 32 h 112"/>
                  <a:gd name="T2" fmla="*/ 6 w 1719"/>
                  <a:gd name="T3" fmla="*/ 4 h 112"/>
                  <a:gd name="T4" fmla="*/ 77 w 1719"/>
                  <a:gd name="T5" fmla="*/ 8 h 112"/>
                  <a:gd name="T6" fmla="*/ 164 w 1719"/>
                  <a:gd name="T7" fmla="*/ 18 h 112"/>
                  <a:gd name="T8" fmla="*/ 206 w 1719"/>
                  <a:gd name="T9" fmla="*/ 19 h 112"/>
                  <a:gd name="T10" fmla="*/ 213 w 1719"/>
                  <a:gd name="T11" fmla="*/ 21 h 112"/>
                  <a:gd name="T12" fmla="*/ 259 w 1719"/>
                  <a:gd name="T13" fmla="*/ 22 h 112"/>
                  <a:gd name="T14" fmla="*/ 547 w 1719"/>
                  <a:gd name="T15" fmla="*/ 36 h 112"/>
                  <a:gd name="T16" fmla="*/ 586 w 1719"/>
                  <a:gd name="T17" fmla="*/ 37 h 112"/>
                  <a:gd name="T18" fmla="*/ 643 w 1719"/>
                  <a:gd name="T19" fmla="*/ 41 h 112"/>
                  <a:gd name="T20" fmla="*/ 733 w 1719"/>
                  <a:gd name="T21" fmla="*/ 43 h 112"/>
                  <a:gd name="T22" fmla="*/ 836 w 1719"/>
                  <a:gd name="T23" fmla="*/ 46 h 112"/>
                  <a:gd name="T24" fmla="*/ 937 w 1719"/>
                  <a:gd name="T25" fmla="*/ 47 h 112"/>
                  <a:gd name="T26" fmla="*/ 1102 w 1719"/>
                  <a:gd name="T27" fmla="*/ 49 h 112"/>
                  <a:gd name="T28" fmla="*/ 1152 w 1719"/>
                  <a:gd name="T29" fmla="*/ 50 h 112"/>
                  <a:gd name="T30" fmla="*/ 1261 w 1719"/>
                  <a:gd name="T31" fmla="*/ 53 h 112"/>
                  <a:gd name="T32" fmla="*/ 1341 w 1719"/>
                  <a:gd name="T33" fmla="*/ 50 h 112"/>
                  <a:gd name="T34" fmla="*/ 1505 w 1719"/>
                  <a:gd name="T35" fmla="*/ 44 h 112"/>
                  <a:gd name="T36" fmla="*/ 1553 w 1719"/>
                  <a:gd name="T37" fmla="*/ 46 h 112"/>
                  <a:gd name="T38" fmla="*/ 1607 w 1719"/>
                  <a:gd name="T39" fmla="*/ 49 h 112"/>
                  <a:gd name="T40" fmla="*/ 1635 w 1719"/>
                  <a:gd name="T41" fmla="*/ 55 h 112"/>
                  <a:gd name="T42" fmla="*/ 1676 w 1719"/>
                  <a:gd name="T43" fmla="*/ 55 h 112"/>
                  <a:gd name="T44" fmla="*/ 1694 w 1719"/>
                  <a:gd name="T45" fmla="*/ 53 h 112"/>
                  <a:gd name="T46" fmla="*/ 1714 w 1719"/>
                  <a:gd name="T47" fmla="*/ 63 h 112"/>
                  <a:gd name="T48" fmla="*/ 1711 w 1719"/>
                  <a:gd name="T49" fmla="*/ 86 h 112"/>
                  <a:gd name="T50" fmla="*/ 1705 w 1719"/>
                  <a:gd name="T51" fmla="*/ 88 h 112"/>
                  <a:gd name="T52" fmla="*/ 1668 w 1719"/>
                  <a:gd name="T53" fmla="*/ 82 h 112"/>
                  <a:gd name="T54" fmla="*/ 1675 w 1719"/>
                  <a:gd name="T55" fmla="*/ 92 h 112"/>
                  <a:gd name="T56" fmla="*/ 1648 w 1719"/>
                  <a:gd name="T57" fmla="*/ 98 h 112"/>
                  <a:gd name="T58" fmla="*/ 1511 w 1719"/>
                  <a:gd name="T59" fmla="*/ 100 h 112"/>
                  <a:gd name="T60" fmla="*/ 1258 w 1719"/>
                  <a:gd name="T61" fmla="*/ 104 h 112"/>
                  <a:gd name="T62" fmla="*/ 1218 w 1719"/>
                  <a:gd name="T63" fmla="*/ 105 h 112"/>
                  <a:gd name="T64" fmla="*/ 986 w 1719"/>
                  <a:gd name="T65" fmla="*/ 104 h 112"/>
                  <a:gd name="T66" fmla="*/ 863 w 1719"/>
                  <a:gd name="T67" fmla="*/ 97 h 112"/>
                  <a:gd name="T68" fmla="*/ 716 w 1719"/>
                  <a:gd name="T69" fmla="*/ 92 h 112"/>
                  <a:gd name="T70" fmla="*/ 593 w 1719"/>
                  <a:gd name="T71" fmla="*/ 84 h 112"/>
                  <a:gd name="T72" fmla="*/ 488 w 1719"/>
                  <a:gd name="T73" fmla="*/ 79 h 112"/>
                  <a:gd name="T74" fmla="*/ 408 w 1719"/>
                  <a:gd name="T75" fmla="*/ 75 h 112"/>
                  <a:gd name="T76" fmla="*/ 365 w 1719"/>
                  <a:gd name="T77" fmla="*/ 69 h 112"/>
                  <a:gd name="T78" fmla="*/ 359 w 1719"/>
                  <a:gd name="T79" fmla="*/ 69 h 112"/>
                  <a:gd name="T80" fmla="*/ 110 w 1719"/>
                  <a:gd name="T81" fmla="*/ 47 h 112"/>
                  <a:gd name="T82" fmla="*/ 26 w 1719"/>
                  <a:gd name="T83" fmla="*/ 41 h 112"/>
                  <a:gd name="T84" fmla="*/ 2 w 1719"/>
                  <a:gd name="T85" fmla="*/ 32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719" h="112">
                    <a:moveTo>
                      <a:pt x="2" y="32"/>
                    </a:moveTo>
                    <a:cubicBezTo>
                      <a:pt x="2" y="22"/>
                      <a:pt x="0" y="12"/>
                      <a:pt x="6" y="4"/>
                    </a:cubicBezTo>
                    <a:cubicBezTo>
                      <a:pt x="30" y="0"/>
                      <a:pt x="54" y="6"/>
                      <a:pt x="77" y="8"/>
                    </a:cubicBezTo>
                    <a:cubicBezTo>
                      <a:pt x="106" y="11"/>
                      <a:pt x="136" y="12"/>
                      <a:pt x="164" y="18"/>
                    </a:cubicBezTo>
                    <a:cubicBezTo>
                      <a:pt x="178" y="21"/>
                      <a:pt x="192" y="20"/>
                      <a:pt x="206" y="19"/>
                    </a:cubicBezTo>
                    <a:cubicBezTo>
                      <a:pt x="208" y="20"/>
                      <a:pt x="210" y="20"/>
                      <a:pt x="213" y="21"/>
                    </a:cubicBezTo>
                    <a:cubicBezTo>
                      <a:pt x="228" y="24"/>
                      <a:pt x="244" y="22"/>
                      <a:pt x="259" y="22"/>
                    </a:cubicBezTo>
                    <a:cubicBezTo>
                      <a:pt x="355" y="25"/>
                      <a:pt x="451" y="32"/>
                      <a:pt x="547" y="36"/>
                    </a:cubicBezTo>
                    <a:cubicBezTo>
                      <a:pt x="560" y="40"/>
                      <a:pt x="573" y="39"/>
                      <a:pt x="586" y="37"/>
                    </a:cubicBezTo>
                    <a:cubicBezTo>
                      <a:pt x="605" y="38"/>
                      <a:pt x="624" y="40"/>
                      <a:pt x="643" y="41"/>
                    </a:cubicBezTo>
                    <a:cubicBezTo>
                      <a:pt x="673" y="42"/>
                      <a:pt x="703" y="43"/>
                      <a:pt x="733" y="43"/>
                    </a:cubicBezTo>
                    <a:cubicBezTo>
                      <a:pt x="767" y="44"/>
                      <a:pt x="802" y="48"/>
                      <a:pt x="836" y="46"/>
                    </a:cubicBezTo>
                    <a:cubicBezTo>
                      <a:pt x="870" y="45"/>
                      <a:pt x="903" y="54"/>
                      <a:pt x="937" y="47"/>
                    </a:cubicBezTo>
                    <a:cubicBezTo>
                      <a:pt x="992" y="51"/>
                      <a:pt x="1047" y="41"/>
                      <a:pt x="1102" y="49"/>
                    </a:cubicBezTo>
                    <a:cubicBezTo>
                      <a:pt x="1119" y="51"/>
                      <a:pt x="1135" y="50"/>
                      <a:pt x="1152" y="50"/>
                    </a:cubicBezTo>
                    <a:cubicBezTo>
                      <a:pt x="1188" y="51"/>
                      <a:pt x="1225" y="50"/>
                      <a:pt x="1261" y="53"/>
                    </a:cubicBezTo>
                    <a:cubicBezTo>
                      <a:pt x="1288" y="56"/>
                      <a:pt x="1314" y="48"/>
                      <a:pt x="1341" y="50"/>
                    </a:cubicBezTo>
                    <a:cubicBezTo>
                      <a:pt x="1396" y="48"/>
                      <a:pt x="1450" y="46"/>
                      <a:pt x="1505" y="44"/>
                    </a:cubicBezTo>
                    <a:cubicBezTo>
                      <a:pt x="1521" y="43"/>
                      <a:pt x="1537" y="42"/>
                      <a:pt x="1553" y="46"/>
                    </a:cubicBezTo>
                    <a:cubicBezTo>
                      <a:pt x="1571" y="46"/>
                      <a:pt x="1589" y="47"/>
                      <a:pt x="1607" y="49"/>
                    </a:cubicBezTo>
                    <a:cubicBezTo>
                      <a:pt x="1615" y="56"/>
                      <a:pt x="1622" y="61"/>
                      <a:pt x="1635" y="55"/>
                    </a:cubicBezTo>
                    <a:cubicBezTo>
                      <a:pt x="1647" y="50"/>
                      <a:pt x="1662" y="57"/>
                      <a:pt x="1676" y="55"/>
                    </a:cubicBezTo>
                    <a:cubicBezTo>
                      <a:pt x="1682" y="55"/>
                      <a:pt x="1688" y="55"/>
                      <a:pt x="1694" y="53"/>
                    </a:cubicBezTo>
                    <a:cubicBezTo>
                      <a:pt x="1703" y="51"/>
                      <a:pt x="1710" y="56"/>
                      <a:pt x="1714" y="63"/>
                    </a:cubicBezTo>
                    <a:cubicBezTo>
                      <a:pt x="1719" y="71"/>
                      <a:pt x="1714" y="79"/>
                      <a:pt x="1711" y="86"/>
                    </a:cubicBezTo>
                    <a:cubicBezTo>
                      <a:pt x="1710" y="88"/>
                      <a:pt x="1707" y="89"/>
                      <a:pt x="1705" y="88"/>
                    </a:cubicBezTo>
                    <a:cubicBezTo>
                      <a:pt x="1692" y="79"/>
                      <a:pt x="1677" y="91"/>
                      <a:pt x="1668" y="82"/>
                    </a:cubicBezTo>
                    <a:cubicBezTo>
                      <a:pt x="1670" y="83"/>
                      <a:pt x="1678" y="82"/>
                      <a:pt x="1675" y="92"/>
                    </a:cubicBezTo>
                    <a:cubicBezTo>
                      <a:pt x="1667" y="99"/>
                      <a:pt x="1657" y="97"/>
                      <a:pt x="1648" y="98"/>
                    </a:cubicBezTo>
                    <a:cubicBezTo>
                      <a:pt x="1602" y="103"/>
                      <a:pt x="1557" y="97"/>
                      <a:pt x="1511" y="100"/>
                    </a:cubicBezTo>
                    <a:cubicBezTo>
                      <a:pt x="1427" y="104"/>
                      <a:pt x="1342" y="99"/>
                      <a:pt x="1258" y="104"/>
                    </a:cubicBezTo>
                    <a:cubicBezTo>
                      <a:pt x="1245" y="101"/>
                      <a:pt x="1232" y="106"/>
                      <a:pt x="1218" y="105"/>
                    </a:cubicBezTo>
                    <a:cubicBezTo>
                      <a:pt x="1141" y="103"/>
                      <a:pt x="1063" y="112"/>
                      <a:pt x="986" y="104"/>
                    </a:cubicBezTo>
                    <a:cubicBezTo>
                      <a:pt x="945" y="99"/>
                      <a:pt x="904" y="101"/>
                      <a:pt x="863" y="97"/>
                    </a:cubicBezTo>
                    <a:cubicBezTo>
                      <a:pt x="815" y="92"/>
                      <a:pt x="765" y="93"/>
                      <a:pt x="716" y="92"/>
                    </a:cubicBezTo>
                    <a:cubicBezTo>
                      <a:pt x="675" y="91"/>
                      <a:pt x="634" y="85"/>
                      <a:pt x="593" y="84"/>
                    </a:cubicBezTo>
                    <a:cubicBezTo>
                      <a:pt x="558" y="81"/>
                      <a:pt x="523" y="78"/>
                      <a:pt x="488" y="79"/>
                    </a:cubicBezTo>
                    <a:cubicBezTo>
                      <a:pt x="461" y="80"/>
                      <a:pt x="435" y="74"/>
                      <a:pt x="408" y="75"/>
                    </a:cubicBezTo>
                    <a:cubicBezTo>
                      <a:pt x="394" y="68"/>
                      <a:pt x="380" y="69"/>
                      <a:pt x="365" y="69"/>
                    </a:cubicBezTo>
                    <a:cubicBezTo>
                      <a:pt x="363" y="70"/>
                      <a:pt x="361" y="69"/>
                      <a:pt x="359" y="69"/>
                    </a:cubicBezTo>
                    <a:cubicBezTo>
                      <a:pt x="275" y="67"/>
                      <a:pt x="192" y="62"/>
                      <a:pt x="110" y="47"/>
                    </a:cubicBezTo>
                    <a:cubicBezTo>
                      <a:pt x="83" y="41"/>
                      <a:pt x="54" y="41"/>
                      <a:pt x="26" y="41"/>
                    </a:cubicBezTo>
                    <a:cubicBezTo>
                      <a:pt x="17" y="41"/>
                      <a:pt x="7" y="43"/>
                      <a:pt x="2" y="32"/>
                    </a:cubicBezTo>
                    <a:close/>
                  </a:path>
                </a:pathLst>
              </a:custGeom>
              <a:solidFill>
                <a:srgbClr val="DFE7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0" name="Freeform 27">
                <a:extLst>
                  <a:ext uri="{FF2B5EF4-FFF2-40B4-BE49-F238E27FC236}">
                    <a16:creationId xmlns:a16="http://schemas.microsoft.com/office/drawing/2014/main" id="{CB9F27C2-585E-41C5-83FE-9B44F2F8F7C5}"/>
                  </a:ext>
                </a:extLst>
              </p:cNvPr>
              <p:cNvSpPr>
                <a:spLocks/>
              </p:cNvSpPr>
              <p:nvPr/>
            </p:nvSpPr>
            <p:spPr bwMode="auto">
              <a:xfrm>
                <a:off x="1507" y="1021"/>
                <a:ext cx="476" cy="259"/>
              </a:xfrm>
              <a:custGeom>
                <a:avLst/>
                <a:gdLst>
                  <a:gd name="T0" fmla="*/ 238 w 423"/>
                  <a:gd name="T1" fmla="*/ 16 h 231"/>
                  <a:gd name="T2" fmla="*/ 294 w 423"/>
                  <a:gd name="T3" fmla="*/ 20 h 231"/>
                  <a:gd name="T4" fmla="*/ 312 w 423"/>
                  <a:gd name="T5" fmla="*/ 23 h 231"/>
                  <a:gd name="T6" fmla="*/ 327 w 423"/>
                  <a:gd name="T7" fmla="*/ 23 h 231"/>
                  <a:gd name="T8" fmla="*/ 356 w 423"/>
                  <a:gd name="T9" fmla="*/ 27 h 231"/>
                  <a:gd name="T10" fmla="*/ 371 w 423"/>
                  <a:gd name="T11" fmla="*/ 49 h 231"/>
                  <a:gd name="T12" fmla="*/ 403 w 423"/>
                  <a:gd name="T13" fmla="*/ 117 h 231"/>
                  <a:gd name="T14" fmla="*/ 415 w 423"/>
                  <a:gd name="T15" fmla="*/ 221 h 231"/>
                  <a:gd name="T16" fmla="*/ 396 w 423"/>
                  <a:gd name="T17" fmla="*/ 221 h 231"/>
                  <a:gd name="T18" fmla="*/ 368 w 423"/>
                  <a:gd name="T19" fmla="*/ 220 h 231"/>
                  <a:gd name="T20" fmla="*/ 327 w 423"/>
                  <a:gd name="T21" fmla="*/ 220 h 231"/>
                  <a:gd name="T22" fmla="*/ 283 w 423"/>
                  <a:gd name="T23" fmla="*/ 220 h 231"/>
                  <a:gd name="T24" fmla="*/ 266 w 423"/>
                  <a:gd name="T25" fmla="*/ 221 h 231"/>
                  <a:gd name="T26" fmla="*/ 242 w 423"/>
                  <a:gd name="T27" fmla="*/ 226 h 231"/>
                  <a:gd name="T28" fmla="*/ 219 w 423"/>
                  <a:gd name="T29" fmla="*/ 221 h 231"/>
                  <a:gd name="T30" fmla="*/ 195 w 423"/>
                  <a:gd name="T31" fmla="*/ 226 h 231"/>
                  <a:gd name="T32" fmla="*/ 168 w 423"/>
                  <a:gd name="T33" fmla="*/ 223 h 231"/>
                  <a:gd name="T34" fmla="*/ 152 w 423"/>
                  <a:gd name="T35" fmla="*/ 216 h 231"/>
                  <a:gd name="T36" fmla="*/ 131 w 423"/>
                  <a:gd name="T37" fmla="*/ 208 h 231"/>
                  <a:gd name="T38" fmla="*/ 108 w 423"/>
                  <a:gd name="T39" fmla="*/ 203 h 231"/>
                  <a:gd name="T40" fmla="*/ 93 w 423"/>
                  <a:gd name="T41" fmla="*/ 198 h 231"/>
                  <a:gd name="T42" fmla="*/ 66 w 423"/>
                  <a:gd name="T43" fmla="*/ 183 h 231"/>
                  <a:gd name="T44" fmla="*/ 19 w 423"/>
                  <a:gd name="T45" fmla="*/ 39 h 231"/>
                  <a:gd name="T46" fmla="*/ 17 w 423"/>
                  <a:gd name="T47" fmla="*/ 0 h 231"/>
                  <a:gd name="T48" fmla="*/ 44 w 423"/>
                  <a:gd name="T49" fmla="*/ 3 h 231"/>
                  <a:gd name="T50" fmla="*/ 82 w 423"/>
                  <a:gd name="T51" fmla="*/ 7 h 231"/>
                  <a:gd name="T52" fmla="*/ 103 w 423"/>
                  <a:gd name="T53" fmla="*/ 11 h 231"/>
                  <a:gd name="T54" fmla="*/ 119 w 423"/>
                  <a:gd name="T55" fmla="*/ 9 h 231"/>
                  <a:gd name="T56" fmla="*/ 136 w 423"/>
                  <a:gd name="T57" fmla="*/ 11 h 231"/>
                  <a:gd name="T58" fmla="*/ 154 w 423"/>
                  <a:gd name="T59" fmla="*/ 12 h 231"/>
                  <a:gd name="T60" fmla="*/ 184 w 423"/>
                  <a:gd name="T61" fmla="*/ 19 h 231"/>
                  <a:gd name="T62" fmla="*/ 212 w 423"/>
                  <a:gd name="T63" fmla="*/ 19 h 231"/>
                  <a:gd name="T64" fmla="*/ 236 w 423"/>
                  <a:gd name="T65" fmla="*/ 16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23" h="231">
                    <a:moveTo>
                      <a:pt x="236" y="16"/>
                    </a:moveTo>
                    <a:cubicBezTo>
                      <a:pt x="237" y="16"/>
                      <a:pt x="237" y="16"/>
                      <a:pt x="238" y="16"/>
                    </a:cubicBezTo>
                    <a:cubicBezTo>
                      <a:pt x="245" y="18"/>
                      <a:pt x="253" y="19"/>
                      <a:pt x="260" y="20"/>
                    </a:cubicBezTo>
                    <a:cubicBezTo>
                      <a:pt x="271" y="23"/>
                      <a:pt x="283" y="26"/>
                      <a:pt x="294" y="20"/>
                    </a:cubicBezTo>
                    <a:cubicBezTo>
                      <a:pt x="296" y="21"/>
                      <a:pt x="297" y="21"/>
                      <a:pt x="299" y="22"/>
                    </a:cubicBezTo>
                    <a:cubicBezTo>
                      <a:pt x="303" y="23"/>
                      <a:pt x="308" y="23"/>
                      <a:pt x="312" y="23"/>
                    </a:cubicBezTo>
                    <a:cubicBezTo>
                      <a:pt x="315" y="23"/>
                      <a:pt x="319" y="23"/>
                      <a:pt x="322" y="23"/>
                    </a:cubicBezTo>
                    <a:cubicBezTo>
                      <a:pt x="324" y="23"/>
                      <a:pt x="326" y="23"/>
                      <a:pt x="327" y="23"/>
                    </a:cubicBezTo>
                    <a:cubicBezTo>
                      <a:pt x="335" y="23"/>
                      <a:pt x="343" y="25"/>
                      <a:pt x="351" y="25"/>
                    </a:cubicBezTo>
                    <a:cubicBezTo>
                      <a:pt x="352" y="26"/>
                      <a:pt x="354" y="26"/>
                      <a:pt x="356" y="27"/>
                    </a:cubicBezTo>
                    <a:cubicBezTo>
                      <a:pt x="359" y="29"/>
                      <a:pt x="361" y="31"/>
                      <a:pt x="363" y="35"/>
                    </a:cubicBezTo>
                    <a:cubicBezTo>
                      <a:pt x="366" y="39"/>
                      <a:pt x="368" y="44"/>
                      <a:pt x="371" y="49"/>
                    </a:cubicBezTo>
                    <a:cubicBezTo>
                      <a:pt x="379" y="73"/>
                      <a:pt x="394" y="95"/>
                      <a:pt x="399" y="120"/>
                    </a:cubicBezTo>
                    <a:cubicBezTo>
                      <a:pt x="399" y="121"/>
                      <a:pt x="401" y="118"/>
                      <a:pt x="403" y="117"/>
                    </a:cubicBezTo>
                    <a:cubicBezTo>
                      <a:pt x="411" y="148"/>
                      <a:pt x="422" y="179"/>
                      <a:pt x="423" y="212"/>
                    </a:cubicBezTo>
                    <a:cubicBezTo>
                      <a:pt x="420" y="214"/>
                      <a:pt x="422" y="221"/>
                      <a:pt x="415" y="221"/>
                    </a:cubicBezTo>
                    <a:cubicBezTo>
                      <a:pt x="410" y="220"/>
                      <a:pt x="406" y="217"/>
                      <a:pt x="401" y="221"/>
                    </a:cubicBezTo>
                    <a:cubicBezTo>
                      <a:pt x="399" y="221"/>
                      <a:pt x="397" y="222"/>
                      <a:pt x="396" y="221"/>
                    </a:cubicBezTo>
                    <a:cubicBezTo>
                      <a:pt x="394" y="221"/>
                      <a:pt x="392" y="220"/>
                      <a:pt x="391" y="219"/>
                    </a:cubicBezTo>
                    <a:cubicBezTo>
                      <a:pt x="383" y="215"/>
                      <a:pt x="376" y="220"/>
                      <a:pt x="368" y="220"/>
                    </a:cubicBezTo>
                    <a:cubicBezTo>
                      <a:pt x="363" y="221"/>
                      <a:pt x="357" y="221"/>
                      <a:pt x="351" y="220"/>
                    </a:cubicBezTo>
                    <a:cubicBezTo>
                      <a:pt x="343" y="215"/>
                      <a:pt x="335" y="220"/>
                      <a:pt x="327" y="220"/>
                    </a:cubicBezTo>
                    <a:cubicBezTo>
                      <a:pt x="327" y="220"/>
                      <a:pt x="327" y="220"/>
                      <a:pt x="327" y="220"/>
                    </a:cubicBezTo>
                    <a:cubicBezTo>
                      <a:pt x="312" y="216"/>
                      <a:pt x="298" y="218"/>
                      <a:pt x="283" y="220"/>
                    </a:cubicBezTo>
                    <a:cubicBezTo>
                      <a:pt x="280" y="220"/>
                      <a:pt x="277" y="220"/>
                      <a:pt x="275" y="220"/>
                    </a:cubicBezTo>
                    <a:cubicBezTo>
                      <a:pt x="272" y="222"/>
                      <a:pt x="269" y="222"/>
                      <a:pt x="266" y="221"/>
                    </a:cubicBezTo>
                    <a:cubicBezTo>
                      <a:pt x="261" y="220"/>
                      <a:pt x="256" y="220"/>
                      <a:pt x="251" y="220"/>
                    </a:cubicBezTo>
                    <a:cubicBezTo>
                      <a:pt x="249" y="223"/>
                      <a:pt x="247" y="226"/>
                      <a:pt x="242" y="226"/>
                    </a:cubicBezTo>
                    <a:cubicBezTo>
                      <a:pt x="238" y="225"/>
                      <a:pt x="233" y="225"/>
                      <a:pt x="229" y="225"/>
                    </a:cubicBezTo>
                    <a:cubicBezTo>
                      <a:pt x="225" y="224"/>
                      <a:pt x="222" y="223"/>
                      <a:pt x="219" y="221"/>
                    </a:cubicBezTo>
                    <a:cubicBezTo>
                      <a:pt x="212" y="222"/>
                      <a:pt x="202" y="213"/>
                      <a:pt x="198" y="227"/>
                    </a:cubicBezTo>
                    <a:cubicBezTo>
                      <a:pt x="197" y="231"/>
                      <a:pt x="196" y="227"/>
                      <a:pt x="195" y="226"/>
                    </a:cubicBezTo>
                    <a:cubicBezTo>
                      <a:pt x="191" y="216"/>
                      <a:pt x="182" y="221"/>
                      <a:pt x="175" y="220"/>
                    </a:cubicBezTo>
                    <a:cubicBezTo>
                      <a:pt x="173" y="222"/>
                      <a:pt x="171" y="223"/>
                      <a:pt x="168" y="223"/>
                    </a:cubicBezTo>
                    <a:cubicBezTo>
                      <a:pt x="165" y="222"/>
                      <a:pt x="161" y="221"/>
                      <a:pt x="158" y="220"/>
                    </a:cubicBezTo>
                    <a:cubicBezTo>
                      <a:pt x="156" y="219"/>
                      <a:pt x="153" y="218"/>
                      <a:pt x="152" y="216"/>
                    </a:cubicBezTo>
                    <a:cubicBezTo>
                      <a:pt x="149" y="214"/>
                      <a:pt x="146" y="213"/>
                      <a:pt x="143" y="211"/>
                    </a:cubicBezTo>
                    <a:cubicBezTo>
                      <a:pt x="139" y="209"/>
                      <a:pt x="134" y="212"/>
                      <a:pt x="131" y="208"/>
                    </a:cubicBezTo>
                    <a:cubicBezTo>
                      <a:pt x="126" y="206"/>
                      <a:pt x="120" y="204"/>
                      <a:pt x="115" y="201"/>
                    </a:cubicBezTo>
                    <a:cubicBezTo>
                      <a:pt x="113" y="203"/>
                      <a:pt x="111" y="203"/>
                      <a:pt x="108" y="203"/>
                    </a:cubicBezTo>
                    <a:cubicBezTo>
                      <a:pt x="105" y="202"/>
                      <a:pt x="101" y="201"/>
                      <a:pt x="98" y="200"/>
                    </a:cubicBezTo>
                    <a:cubicBezTo>
                      <a:pt x="97" y="199"/>
                      <a:pt x="95" y="199"/>
                      <a:pt x="93" y="198"/>
                    </a:cubicBezTo>
                    <a:cubicBezTo>
                      <a:pt x="88" y="195"/>
                      <a:pt x="82" y="193"/>
                      <a:pt x="76" y="191"/>
                    </a:cubicBezTo>
                    <a:cubicBezTo>
                      <a:pt x="72" y="189"/>
                      <a:pt x="68" y="188"/>
                      <a:pt x="66" y="183"/>
                    </a:cubicBezTo>
                    <a:cubicBezTo>
                      <a:pt x="68" y="164"/>
                      <a:pt x="62" y="149"/>
                      <a:pt x="53" y="132"/>
                    </a:cubicBezTo>
                    <a:cubicBezTo>
                      <a:pt x="38" y="103"/>
                      <a:pt x="26" y="71"/>
                      <a:pt x="19" y="39"/>
                    </a:cubicBezTo>
                    <a:cubicBezTo>
                      <a:pt x="16" y="26"/>
                      <a:pt x="0" y="18"/>
                      <a:pt x="2" y="3"/>
                    </a:cubicBezTo>
                    <a:cubicBezTo>
                      <a:pt x="7" y="0"/>
                      <a:pt x="12" y="0"/>
                      <a:pt x="17" y="0"/>
                    </a:cubicBezTo>
                    <a:cubicBezTo>
                      <a:pt x="24" y="2"/>
                      <a:pt x="31" y="3"/>
                      <a:pt x="38" y="3"/>
                    </a:cubicBezTo>
                    <a:cubicBezTo>
                      <a:pt x="40" y="3"/>
                      <a:pt x="42" y="3"/>
                      <a:pt x="44" y="3"/>
                    </a:cubicBezTo>
                    <a:cubicBezTo>
                      <a:pt x="48" y="3"/>
                      <a:pt x="52" y="3"/>
                      <a:pt x="56" y="3"/>
                    </a:cubicBezTo>
                    <a:cubicBezTo>
                      <a:pt x="65" y="3"/>
                      <a:pt x="73" y="6"/>
                      <a:pt x="82" y="7"/>
                    </a:cubicBezTo>
                    <a:cubicBezTo>
                      <a:pt x="85" y="7"/>
                      <a:pt x="89" y="7"/>
                      <a:pt x="92" y="7"/>
                    </a:cubicBezTo>
                    <a:cubicBezTo>
                      <a:pt x="96" y="7"/>
                      <a:pt x="100" y="9"/>
                      <a:pt x="103" y="11"/>
                    </a:cubicBezTo>
                    <a:cubicBezTo>
                      <a:pt x="104" y="11"/>
                      <a:pt x="105" y="11"/>
                      <a:pt x="107" y="11"/>
                    </a:cubicBezTo>
                    <a:cubicBezTo>
                      <a:pt x="111" y="11"/>
                      <a:pt x="115" y="9"/>
                      <a:pt x="119" y="9"/>
                    </a:cubicBezTo>
                    <a:cubicBezTo>
                      <a:pt x="121" y="8"/>
                      <a:pt x="124" y="9"/>
                      <a:pt x="126" y="9"/>
                    </a:cubicBezTo>
                    <a:cubicBezTo>
                      <a:pt x="130" y="10"/>
                      <a:pt x="133" y="11"/>
                      <a:pt x="136" y="11"/>
                    </a:cubicBezTo>
                    <a:cubicBezTo>
                      <a:pt x="139" y="11"/>
                      <a:pt x="141" y="11"/>
                      <a:pt x="144" y="11"/>
                    </a:cubicBezTo>
                    <a:cubicBezTo>
                      <a:pt x="147" y="11"/>
                      <a:pt x="151" y="11"/>
                      <a:pt x="154" y="12"/>
                    </a:cubicBezTo>
                    <a:cubicBezTo>
                      <a:pt x="156" y="11"/>
                      <a:pt x="157" y="11"/>
                      <a:pt x="159" y="11"/>
                    </a:cubicBezTo>
                    <a:cubicBezTo>
                      <a:pt x="171" y="3"/>
                      <a:pt x="177" y="13"/>
                      <a:pt x="184" y="19"/>
                    </a:cubicBezTo>
                    <a:cubicBezTo>
                      <a:pt x="186" y="18"/>
                      <a:pt x="188" y="16"/>
                      <a:pt x="190" y="15"/>
                    </a:cubicBezTo>
                    <a:cubicBezTo>
                      <a:pt x="198" y="14"/>
                      <a:pt x="205" y="15"/>
                      <a:pt x="212" y="19"/>
                    </a:cubicBezTo>
                    <a:cubicBezTo>
                      <a:pt x="214" y="19"/>
                      <a:pt x="216" y="19"/>
                      <a:pt x="218" y="19"/>
                    </a:cubicBezTo>
                    <a:cubicBezTo>
                      <a:pt x="224" y="19"/>
                      <a:pt x="230" y="18"/>
                      <a:pt x="236" y="16"/>
                    </a:cubicBezTo>
                    <a:close/>
                  </a:path>
                </a:pathLst>
              </a:custGeom>
              <a:solidFill>
                <a:srgbClr val="2A494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1" name="Freeform 28">
                <a:extLst>
                  <a:ext uri="{FF2B5EF4-FFF2-40B4-BE49-F238E27FC236}">
                    <a16:creationId xmlns:a16="http://schemas.microsoft.com/office/drawing/2014/main" id="{8B8056EA-E5B5-486A-80D0-078C1FA51C0F}"/>
                  </a:ext>
                </a:extLst>
              </p:cNvPr>
              <p:cNvSpPr>
                <a:spLocks/>
              </p:cNvSpPr>
              <p:nvPr/>
            </p:nvSpPr>
            <p:spPr bwMode="auto">
              <a:xfrm>
                <a:off x="1033" y="3263"/>
                <a:ext cx="1278" cy="95"/>
              </a:xfrm>
              <a:custGeom>
                <a:avLst/>
                <a:gdLst>
                  <a:gd name="T0" fmla="*/ 1121 w 1137"/>
                  <a:gd name="T1" fmla="*/ 4 h 85"/>
                  <a:gd name="T2" fmla="*/ 1137 w 1137"/>
                  <a:gd name="T3" fmla="*/ 45 h 85"/>
                  <a:gd name="T4" fmla="*/ 1102 w 1137"/>
                  <a:gd name="T5" fmla="*/ 49 h 85"/>
                  <a:gd name="T6" fmla="*/ 1070 w 1137"/>
                  <a:gd name="T7" fmla="*/ 52 h 85"/>
                  <a:gd name="T8" fmla="*/ 1045 w 1137"/>
                  <a:gd name="T9" fmla="*/ 55 h 85"/>
                  <a:gd name="T10" fmla="*/ 969 w 1137"/>
                  <a:gd name="T11" fmla="*/ 58 h 85"/>
                  <a:gd name="T12" fmla="*/ 888 w 1137"/>
                  <a:gd name="T13" fmla="*/ 65 h 85"/>
                  <a:gd name="T14" fmla="*/ 650 w 1137"/>
                  <a:gd name="T15" fmla="*/ 72 h 85"/>
                  <a:gd name="T16" fmla="*/ 634 w 1137"/>
                  <a:gd name="T17" fmla="*/ 73 h 85"/>
                  <a:gd name="T18" fmla="*/ 628 w 1137"/>
                  <a:gd name="T19" fmla="*/ 72 h 85"/>
                  <a:gd name="T20" fmla="*/ 526 w 1137"/>
                  <a:gd name="T21" fmla="*/ 78 h 85"/>
                  <a:gd name="T22" fmla="*/ 517 w 1137"/>
                  <a:gd name="T23" fmla="*/ 77 h 85"/>
                  <a:gd name="T24" fmla="*/ 419 w 1137"/>
                  <a:gd name="T25" fmla="*/ 84 h 85"/>
                  <a:gd name="T26" fmla="*/ 376 w 1137"/>
                  <a:gd name="T27" fmla="*/ 80 h 85"/>
                  <a:gd name="T28" fmla="*/ 301 w 1137"/>
                  <a:gd name="T29" fmla="*/ 79 h 85"/>
                  <a:gd name="T30" fmla="*/ 162 w 1137"/>
                  <a:gd name="T31" fmla="*/ 82 h 85"/>
                  <a:gd name="T32" fmla="*/ 19 w 1137"/>
                  <a:gd name="T33" fmla="*/ 77 h 85"/>
                  <a:gd name="T34" fmla="*/ 0 w 1137"/>
                  <a:gd name="T35" fmla="*/ 70 h 85"/>
                  <a:gd name="T36" fmla="*/ 15 w 1137"/>
                  <a:gd name="T37" fmla="*/ 58 h 85"/>
                  <a:gd name="T38" fmla="*/ 60 w 1137"/>
                  <a:gd name="T39" fmla="*/ 44 h 85"/>
                  <a:gd name="T40" fmla="*/ 78 w 1137"/>
                  <a:gd name="T41" fmla="*/ 23 h 85"/>
                  <a:gd name="T42" fmla="*/ 119 w 1137"/>
                  <a:gd name="T43" fmla="*/ 19 h 85"/>
                  <a:gd name="T44" fmla="*/ 276 w 1137"/>
                  <a:gd name="T45" fmla="*/ 23 h 85"/>
                  <a:gd name="T46" fmla="*/ 347 w 1137"/>
                  <a:gd name="T47" fmla="*/ 25 h 85"/>
                  <a:gd name="T48" fmla="*/ 431 w 1137"/>
                  <a:gd name="T49" fmla="*/ 20 h 85"/>
                  <a:gd name="T50" fmla="*/ 439 w 1137"/>
                  <a:gd name="T51" fmla="*/ 20 h 85"/>
                  <a:gd name="T52" fmla="*/ 499 w 1137"/>
                  <a:gd name="T53" fmla="*/ 21 h 85"/>
                  <a:gd name="T54" fmla="*/ 583 w 1137"/>
                  <a:gd name="T55" fmla="*/ 16 h 85"/>
                  <a:gd name="T56" fmla="*/ 713 w 1137"/>
                  <a:gd name="T57" fmla="*/ 16 h 85"/>
                  <a:gd name="T58" fmla="*/ 797 w 1137"/>
                  <a:gd name="T59" fmla="*/ 15 h 85"/>
                  <a:gd name="T60" fmla="*/ 1013 w 1137"/>
                  <a:gd name="T61" fmla="*/ 14 h 85"/>
                  <a:gd name="T62" fmla="*/ 1112 w 1137"/>
                  <a:gd name="T63" fmla="*/ 2 h 85"/>
                  <a:gd name="T64" fmla="*/ 1121 w 1137"/>
                  <a:gd name="T65" fmla="*/ 4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37" h="85">
                    <a:moveTo>
                      <a:pt x="1121" y="4"/>
                    </a:moveTo>
                    <a:cubicBezTo>
                      <a:pt x="1130" y="16"/>
                      <a:pt x="1129" y="32"/>
                      <a:pt x="1137" y="45"/>
                    </a:cubicBezTo>
                    <a:cubicBezTo>
                      <a:pt x="1126" y="52"/>
                      <a:pt x="1114" y="49"/>
                      <a:pt x="1102" y="49"/>
                    </a:cubicBezTo>
                    <a:cubicBezTo>
                      <a:pt x="1091" y="50"/>
                      <a:pt x="1080" y="48"/>
                      <a:pt x="1070" y="52"/>
                    </a:cubicBezTo>
                    <a:cubicBezTo>
                      <a:pt x="1062" y="56"/>
                      <a:pt x="1053" y="54"/>
                      <a:pt x="1045" y="55"/>
                    </a:cubicBezTo>
                    <a:cubicBezTo>
                      <a:pt x="1020" y="59"/>
                      <a:pt x="994" y="52"/>
                      <a:pt x="969" y="58"/>
                    </a:cubicBezTo>
                    <a:cubicBezTo>
                      <a:pt x="943" y="64"/>
                      <a:pt x="915" y="65"/>
                      <a:pt x="888" y="65"/>
                    </a:cubicBezTo>
                    <a:cubicBezTo>
                      <a:pt x="809" y="67"/>
                      <a:pt x="729" y="67"/>
                      <a:pt x="650" y="72"/>
                    </a:cubicBezTo>
                    <a:cubicBezTo>
                      <a:pt x="645" y="73"/>
                      <a:pt x="639" y="73"/>
                      <a:pt x="634" y="73"/>
                    </a:cubicBezTo>
                    <a:cubicBezTo>
                      <a:pt x="632" y="73"/>
                      <a:pt x="630" y="72"/>
                      <a:pt x="628" y="72"/>
                    </a:cubicBezTo>
                    <a:cubicBezTo>
                      <a:pt x="594" y="72"/>
                      <a:pt x="560" y="77"/>
                      <a:pt x="526" y="78"/>
                    </a:cubicBezTo>
                    <a:cubicBezTo>
                      <a:pt x="523" y="78"/>
                      <a:pt x="520" y="77"/>
                      <a:pt x="517" y="77"/>
                    </a:cubicBezTo>
                    <a:cubicBezTo>
                      <a:pt x="484" y="81"/>
                      <a:pt x="452" y="81"/>
                      <a:pt x="419" y="84"/>
                    </a:cubicBezTo>
                    <a:cubicBezTo>
                      <a:pt x="405" y="85"/>
                      <a:pt x="390" y="85"/>
                      <a:pt x="376" y="80"/>
                    </a:cubicBezTo>
                    <a:cubicBezTo>
                      <a:pt x="351" y="72"/>
                      <a:pt x="326" y="80"/>
                      <a:pt x="301" y="79"/>
                    </a:cubicBezTo>
                    <a:cubicBezTo>
                      <a:pt x="255" y="78"/>
                      <a:pt x="208" y="79"/>
                      <a:pt x="162" y="82"/>
                    </a:cubicBezTo>
                    <a:cubicBezTo>
                      <a:pt x="114" y="85"/>
                      <a:pt x="67" y="73"/>
                      <a:pt x="19" y="77"/>
                    </a:cubicBezTo>
                    <a:cubicBezTo>
                      <a:pt x="12" y="78"/>
                      <a:pt x="4" y="78"/>
                      <a:pt x="0" y="70"/>
                    </a:cubicBezTo>
                    <a:cubicBezTo>
                      <a:pt x="1" y="62"/>
                      <a:pt x="9" y="61"/>
                      <a:pt x="15" y="58"/>
                    </a:cubicBezTo>
                    <a:cubicBezTo>
                      <a:pt x="29" y="52"/>
                      <a:pt x="45" y="48"/>
                      <a:pt x="60" y="44"/>
                    </a:cubicBezTo>
                    <a:cubicBezTo>
                      <a:pt x="71" y="40"/>
                      <a:pt x="78" y="35"/>
                      <a:pt x="78" y="23"/>
                    </a:cubicBezTo>
                    <a:cubicBezTo>
                      <a:pt x="91" y="10"/>
                      <a:pt x="106" y="18"/>
                      <a:pt x="119" y="19"/>
                    </a:cubicBezTo>
                    <a:cubicBezTo>
                      <a:pt x="172" y="21"/>
                      <a:pt x="224" y="25"/>
                      <a:pt x="276" y="23"/>
                    </a:cubicBezTo>
                    <a:cubicBezTo>
                      <a:pt x="300" y="22"/>
                      <a:pt x="323" y="21"/>
                      <a:pt x="347" y="25"/>
                    </a:cubicBezTo>
                    <a:cubicBezTo>
                      <a:pt x="374" y="31"/>
                      <a:pt x="403" y="29"/>
                      <a:pt x="431" y="20"/>
                    </a:cubicBezTo>
                    <a:cubicBezTo>
                      <a:pt x="433" y="19"/>
                      <a:pt x="436" y="19"/>
                      <a:pt x="439" y="20"/>
                    </a:cubicBezTo>
                    <a:cubicBezTo>
                      <a:pt x="459" y="31"/>
                      <a:pt x="479" y="24"/>
                      <a:pt x="499" y="21"/>
                    </a:cubicBezTo>
                    <a:cubicBezTo>
                      <a:pt x="527" y="19"/>
                      <a:pt x="555" y="22"/>
                      <a:pt x="583" y="16"/>
                    </a:cubicBezTo>
                    <a:cubicBezTo>
                      <a:pt x="626" y="14"/>
                      <a:pt x="670" y="20"/>
                      <a:pt x="713" y="16"/>
                    </a:cubicBezTo>
                    <a:cubicBezTo>
                      <a:pt x="741" y="13"/>
                      <a:pt x="769" y="12"/>
                      <a:pt x="797" y="15"/>
                    </a:cubicBezTo>
                    <a:cubicBezTo>
                      <a:pt x="869" y="18"/>
                      <a:pt x="941" y="16"/>
                      <a:pt x="1013" y="14"/>
                    </a:cubicBezTo>
                    <a:cubicBezTo>
                      <a:pt x="1046" y="13"/>
                      <a:pt x="1078" y="0"/>
                      <a:pt x="1112" y="2"/>
                    </a:cubicBezTo>
                    <a:cubicBezTo>
                      <a:pt x="1115" y="2"/>
                      <a:pt x="1118" y="2"/>
                      <a:pt x="1121" y="4"/>
                    </a:cubicBezTo>
                    <a:close/>
                  </a:path>
                </a:pathLst>
              </a:custGeom>
              <a:solidFill>
                <a:srgbClr val="DFE6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2" name="Freeform 29">
                <a:extLst>
                  <a:ext uri="{FF2B5EF4-FFF2-40B4-BE49-F238E27FC236}">
                    <a16:creationId xmlns:a16="http://schemas.microsoft.com/office/drawing/2014/main" id="{D8A8E5AC-9BB6-48D8-BB0C-B610BFE8F4E7}"/>
                  </a:ext>
                </a:extLst>
              </p:cNvPr>
              <p:cNvSpPr>
                <a:spLocks/>
              </p:cNvSpPr>
              <p:nvPr/>
            </p:nvSpPr>
            <p:spPr bwMode="auto">
              <a:xfrm>
                <a:off x="1042" y="3021"/>
                <a:ext cx="1188" cy="92"/>
              </a:xfrm>
              <a:custGeom>
                <a:avLst/>
                <a:gdLst>
                  <a:gd name="T0" fmla="*/ 1045 w 1057"/>
                  <a:gd name="T1" fmla="*/ 7 h 82"/>
                  <a:gd name="T2" fmla="*/ 1057 w 1057"/>
                  <a:gd name="T3" fmla="*/ 47 h 82"/>
                  <a:gd name="T4" fmla="*/ 1024 w 1057"/>
                  <a:gd name="T5" fmla="*/ 54 h 82"/>
                  <a:gd name="T6" fmla="*/ 970 w 1057"/>
                  <a:gd name="T7" fmla="*/ 53 h 82"/>
                  <a:gd name="T8" fmla="*/ 964 w 1057"/>
                  <a:gd name="T9" fmla="*/ 54 h 82"/>
                  <a:gd name="T10" fmla="*/ 911 w 1057"/>
                  <a:gd name="T11" fmla="*/ 65 h 82"/>
                  <a:gd name="T12" fmla="*/ 906 w 1057"/>
                  <a:gd name="T13" fmla="*/ 64 h 82"/>
                  <a:gd name="T14" fmla="*/ 896 w 1057"/>
                  <a:gd name="T15" fmla="*/ 56 h 82"/>
                  <a:gd name="T16" fmla="*/ 812 w 1057"/>
                  <a:gd name="T17" fmla="*/ 65 h 82"/>
                  <a:gd name="T18" fmla="*/ 802 w 1057"/>
                  <a:gd name="T19" fmla="*/ 65 h 82"/>
                  <a:gd name="T20" fmla="*/ 679 w 1057"/>
                  <a:gd name="T21" fmla="*/ 71 h 82"/>
                  <a:gd name="T22" fmla="*/ 547 w 1057"/>
                  <a:gd name="T23" fmla="*/ 73 h 82"/>
                  <a:gd name="T24" fmla="*/ 472 w 1057"/>
                  <a:gd name="T25" fmla="*/ 71 h 82"/>
                  <a:gd name="T26" fmla="*/ 454 w 1057"/>
                  <a:gd name="T27" fmla="*/ 67 h 82"/>
                  <a:gd name="T28" fmla="*/ 352 w 1057"/>
                  <a:gd name="T29" fmla="*/ 79 h 82"/>
                  <a:gd name="T30" fmla="*/ 316 w 1057"/>
                  <a:gd name="T31" fmla="*/ 82 h 82"/>
                  <a:gd name="T32" fmla="*/ 307 w 1057"/>
                  <a:gd name="T33" fmla="*/ 77 h 82"/>
                  <a:gd name="T34" fmla="*/ 294 w 1057"/>
                  <a:gd name="T35" fmla="*/ 69 h 82"/>
                  <a:gd name="T36" fmla="*/ 202 w 1057"/>
                  <a:gd name="T37" fmla="*/ 69 h 82"/>
                  <a:gd name="T38" fmla="*/ 196 w 1057"/>
                  <a:gd name="T39" fmla="*/ 70 h 82"/>
                  <a:gd name="T40" fmla="*/ 143 w 1057"/>
                  <a:gd name="T41" fmla="*/ 64 h 82"/>
                  <a:gd name="T42" fmla="*/ 126 w 1057"/>
                  <a:gd name="T43" fmla="*/ 63 h 82"/>
                  <a:gd name="T44" fmla="*/ 12 w 1057"/>
                  <a:gd name="T45" fmla="*/ 63 h 82"/>
                  <a:gd name="T46" fmla="*/ 2 w 1057"/>
                  <a:gd name="T47" fmla="*/ 36 h 82"/>
                  <a:gd name="T48" fmla="*/ 1 w 1057"/>
                  <a:gd name="T49" fmla="*/ 29 h 82"/>
                  <a:gd name="T50" fmla="*/ 3 w 1057"/>
                  <a:gd name="T51" fmla="*/ 16 h 82"/>
                  <a:gd name="T52" fmla="*/ 61 w 1057"/>
                  <a:gd name="T53" fmla="*/ 14 h 82"/>
                  <a:gd name="T54" fmla="*/ 120 w 1057"/>
                  <a:gd name="T55" fmla="*/ 17 h 82"/>
                  <a:gd name="T56" fmla="*/ 127 w 1057"/>
                  <a:gd name="T57" fmla="*/ 17 h 82"/>
                  <a:gd name="T58" fmla="*/ 412 w 1057"/>
                  <a:gd name="T59" fmla="*/ 24 h 82"/>
                  <a:gd name="T60" fmla="*/ 549 w 1057"/>
                  <a:gd name="T61" fmla="*/ 19 h 82"/>
                  <a:gd name="T62" fmla="*/ 585 w 1057"/>
                  <a:gd name="T63" fmla="*/ 19 h 82"/>
                  <a:gd name="T64" fmla="*/ 707 w 1057"/>
                  <a:gd name="T65" fmla="*/ 19 h 82"/>
                  <a:gd name="T66" fmla="*/ 862 w 1057"/>
                  <a:gd name="T67" fmla="*/ 12 h 82"/>
                  <a:gd name="T68" fmla="*/ 1012 w 1057"/>
                  <a:gd name="T69" fmla="*/ 3 h 82"/>
                  <a:gd name="T70" fmla="*/ 1045 w 1057"/>
                  <a:gd name="T71" fmla="*/ 7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57" h="82">
                    <a:moveTo>
                      <a:pt x="1045" y="7"/>
                    </a:moveTo>
                    <a:cubicBezTo>
                      <a:pt x="1049" y="20"/>
                      <a:pt x="1053" y="34"/>
                      <a:pt x="1057" y="47"/>
                    </a:cubicBezTo>
                    <a:cubicBezTo>
                      <a:pt x="1048" y="56"/>
                      <a:pt x="1037" y="56"/>
                      <a:pt x="1024" y="54"/>
                    </a:cubicBezTo>
                    <a:cubicBezTo>
                      <a:pt x="1007" y="51"/>
                      <a:pt x="988" y="43"/>
                      <a:pt x="970" y="53"/>
                    </a:cubicBezTo>
                    <a:cubicBezTo>
                      <a:pt x="968" y="54"/>
                      <a:pt x="966" y="54"/>
                      <a:pt x="964" y="54"/>
                    </a:cubicBezTo>
                    <a:cubicBezTo>
                      <a:pt x="946" y="53"/>
                      <a:pt x="928" y="57"/>
                      <a:pt x="911" y="65"/>
                    </a:cubicBezTo>
                    <a:cubicBezTo>
                      <a:pt x="909" y="65"/>
                      <a:pt x="907" y="64"/>
                      <a:pt x="906" y="64"/>
                    </a:cubicBezTo>
                    <a:cubicBezTo>
                      <a:pt x="902" y="63"/>
                      <a:pt x="909" y="53"/>
                      <a:pt x="896" y="56"/>
                    </a:cubicBezTo>
                    <a:cubicBezTo>
                      <a:pt x="869" y="63"/>
                      <a:pt x="840" y="69"/>
                      <a:pt x="812" y="65"/>
                    </a:cubicBezTo>
                    <a:cubicBezTo>
                      <a:pt x="808" y="64"/>
                      <a:pt x="805" y="64"/>
                      <a:pt x="802" y="65"/>
                    </a:cubicBezTo>
                    <a:cubicBezTo>
                      <a:pt x="762" y="82"/>
                      <a:pt x="720" y="67"/>
                      <a:pt x="679" y="71"/>
                    </a:cubicBezTo>
                    <a:cubicBezTo>
                      <a:pt x="635" y="74"/>
                      <a:pt x="591" y="69"/>
                      <a:pt x="547" y="73"/>
                    </a:cubicBezTo>
                    <a:cubicBezTo>
                      <a:pt x="522" y="76"/>
                      <a:pt x="497" y="72"/>
                      <a:pt x="472" y="71"/>
                    </a:cubicBezTo>
                    <a:cubicBezTo>
                      <a:pt x="467" y="67"/>
                      <a:pt x="460" y="65"/>
                      <a:pt x="454" y="67"/>
                    </a:cubicBezTo>
                    <a:cubicBezTo>
                      <a:pt x="421" y="79"/>
                      <a:pt x="385" y="68"/>
                      <a:pt x="352" y="79"/>
                    </a:cubicBezTo>
                    <a:cubicBezTo>
                      <a:pt x="342" y="82"/>
                      <a:pt x="328" y="73"/>
                      <a:pt x="316" y="82"/>
                    </a:cubicBezTo>
                    <a:cubicBezTo>
                      <a:pt x="312" y="82"/>
                      <a:pt x="309" y="81"/>
                      <a:pt x="307" y="77"/>
                    </a:cubicBezTo>
                    <a:cubicBezTo>
                      <a:pt x="304" y="72"/>
                      <a:pt x="300" y="68"/>
                      <a:pt x="294" y="69"/>
                    </a:cubicBezTo>
                    <a:cubicBezTo>
                      <a:pt x="263" y="74"/>
                      <a:pt x="233" y="67"/>
                      <a:pt x="202" y="69"/>
                    </a:cubicBezTo>
                    <a:cubicBezTo>
                      <a:pt x="200" y="70"/>
                      <a:pt x="198" y="70"/>
                      <a:pt x="196" y="70"/>
                    </a:cubicBezTo>
                    <a:cubicBezTo>
                      <a:pt x="179" y="61"/>
                      <a:pt x="162" y="59"/>
                      <a:pt x="143" y="64"/>
                    </a:cubicBezTo>
                    <a:cubicBezTo>
                      <a:pt x="137" y="65"/>
                      <a:pt x="132" y="64"/>
                      <a:pt x="126" y="63"/>
                    </a:cubicBezTo>
                    <a:cubicBezTo>
                      <a:pt x="88" y="57"/>
                      <a:pt x="50" y="70"/>
                      <a:pt x="12" y="63"/>
                    </a:cubicBezTo>
                    <a:cubicBezTo>
                      <a:pt x="4" y="56"/>
                      <a:pt x="5" y="45"/>
                      <a:pt x="2" y="36"/>
                    </a:cubicBezTo>
                    <a:cubicBezTo>
                      <a:pt x="1" y="33"/>
                      <a:pt x="1" y="31"/>
                      <a:pt x="1" y="29"/>
                    </a:cubicBezTo>
                    <a:cubicBezTo>
                      <a:pt x="0" y="25"/>
                      <a:pt x="1" y="20"/>
                      <a:pt x="3" y="16"/>
                    </a:cubicBezTo>
                    <a:cubicBezTo>
                      <a:pt x="23" y="10"/>
                      <a:pt x="42" y="12"/>
                      <a:pt x="61" y="14"/>
                    </a:cubicBezTo>
                    <a:cubicBezTo>
                      <a:pt x="81" y="17"/>
                      <a:pt x="101" y="18"/>
                      <a:pt x="120" y="17"/>
                    </a:cubicBezTo>
                    <a:cubicBezTo>
                      <a:pt x="123" y="17"/>
                      <a:pt x="125" y="17"/>
                      <a:pt x="127" y="17"/>
                    </a:cubicBezTo>
                    <a:cubicBezTo>
                      <a:pt x="222" y="18"/>
                      <a:pt x="317" y="29"/>
                      <a:pt x="412" y="24"/>
                    </a:cubicBezTo>
                    <a:cubicBezTo>
                      <a:pt x="458" y="22"/>
                      <a:pt x="503" y="23"/>
                      <a:pt x="549" y="19"/>
                    </a:cubicBezTo>
                    <a:cubicBezTo>
                      <a:pt x="561" y="16"/>
                      <a:pt x="573" y="17"/>
                      <a:pt x="585" y="19"/>
                    </a:cubicBezTo>
                    <a:cubicBezTo>
                      <a:pt x="626" y="24"/>
                      <a:pt x="667" y="23"/>
                      <a:pt x="707" y="19"/>
                    </a:cubicBezTo>
                    <a:cubicBezTo>
                      <a:pt x="759" y="15"/>
                      <a:pt x="811" y="14"/>
                      <a:pt x="862" y="12"/>
                    </a:cubicBezTo>
                    <a:cubicBezTo>
                      <a:pt x="912" y="11"/>
                      <a:pt x="962" y="4"/>
                      <a:pt x="1012" y="3"/>
                    </a:cubicBezTo>
                    <a:cubicBezTo>
                      <a:pt x="1023" y="2"/>
                      <a:pt x="1034" y="0"/>
                      <a:pt x="1045" y="7"/>
                    </a:cubicBezTo>
                    <a:close/>
                  </a:path>
                </a:pathLst>
              </a:custGeom>
              <a:solidFill>
                <a:srgbClr val="DEE6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3" name="Freeform 30">
                <a:extLst>
                  <a:ext uri="{FF2B5EF4-FFF2-40B4-BE49-F238E27FC236}">
                    <a16:creationId xmlns:a16="http://schemas.microsoft.com/office/drawing/2014/main" id="{0D2737B1-2585-4416-A993-C9C00859203D}"/>
                  </a:ext>
                </a:extLst>
              </p:cNvPr>
              <p:cNvSpPr>
                <a:spLocks/>
              </p:cNvSpPr>
              <p:nvPr/>
            </p:nvSpPr>
            <p:spPr bwMode="auto">
              <a:xfrm>
                <a:off x="1058" y="3110"/>
                <a:ext cx="1203" cy="80"/>
              </a:xfrm>
              <a:custGeom>
                <a:avLst/>
                <a:gdLst>
                  <a:gd name="T0" fmla="*/ 1055 w 1071"/>
                  <a:gd name="T1" fmla="*/ 0 h 71"/>
                  <a:gd name="T2" fmla="*/ 1071 w 1071"/>
                  <a:gd name="T3" fmla="*/ 48 h 71"/>
                  <a:gd name="T4" fmla="*/ 1019 w 1071"/>
                  <a:gd name="T5" fmla="*/ 58 h 71"/>
                  <a:gd name="T6" fmla="*/ 1003 w 1071"/>
                  <a:gd name="T7" fmla="*/ 60 h 71"/>
                  <a:gd name="T8" fmla="*/ 987 w 1071"/>
                  <a:gd name="T9" fmla="*/ 61 h 71"/>
                  <a:gd name="T10" fmla="*/ 931 w 1071"/>
                  <a:gd name="T11" fmla="*/ 55 h 71"/>
                  <a:gd name="T12" fmla="*/ 838 w 1071"/>
                  <a:gd name="T13" fmla="*/ 59 h 71"/>
                  <a:gd name="T14" fmla="*/ 781 w 1071"/>
                  <a:gd name="T15" fmla="*/ 63 h 71"/>
                  <a:gd name="T16" fmla="*/ 773 w 1071"/>
                  <a:gd name="T17" fmla="*/ 61 h 71"/>
                  <a:gd name="T18" fmla="*/ 626 w 1071"/>
                  <a:gd name="T19" fmla="*/ 65 h 71"/>
                  <a:gd name="T20" fmla="*/ 535 w 1071"/>
                  <a:gd name="T21" fmla="*/ 66 h 71"/>
                  <a:gd name="T22" fmla="*/ 426 w 1071"/>
                  <a:gd name="T23" fmla="*/ 64 h 71"/>
                  <a:gd name="T24" fmla="*/ 335 w 1071"/>
                  <a:gd name="T25" fmla="*/ 61 h 71"/>
                  <a:gd name="T26" fmla="*/ 238 w 1071"/>
                  <a:gd name="T27" fmla="*/ 58 h 71"/>
                  <a:gd name="T28" fmla="*/ 106 w 1071"/>
                  <a:gd name="T29" fmla="*/ 60 h 71"/>
                  <a:gd name="T30" fmla="*/ 23 w 1071"/>
                  <a:gd name="T31" fmla="*/ 60 h 71"/>
                  <a:gd name="T32" fmla="*/ 17 w 1071"/>
                  <a:gd name="T33" fmla="*/ 59 h 71"/>
                  <a:gd name="T34" fmla="*/ 13 w 1071"/>
                  <a:gd name="T35" fmla="*/ 55 h 71"/>
                  <a:gd name="T36" fmla="*/ 3 w 1071"/>
                  <a:gd name="T37" fmla="*/ 27 h 71"/>
                  <a:gd name="T38" fmla="*/ 10 w 1071"/>
                  <a:gd name="T39" fmla="*/ 9 h 71"/>
                  <a:gd name="T40" fmla="*/ 119 w 1071"/>
                  <a:gd name="T41" fmla="*/ 9 h 71"/>
                  <a:gd name="T42" fmla="*/ 315 w 1071"/>
                  <a:gd name="T43" fmla="*/ 16 h 71"/>
                  <a:gd name="T44" fmla="*/ 427 w 1071"/>
                  <a:gd name="T45" fmla="*/ 15 h 71"/>
                  <a:gd name="T46" fmla="*/ 579 w 1071"/>
                  <a:gd name="T47" fmla="*/ 17 h 71"/>
                  <a:gd name="T48" fmla="*/ 642 w 1071"/>
                  <a:gd name="T49" fmla="*/ 10 h 71"/>
                  <a:gd name="T50" fmla="*/ 653 w 1071"/>
                  <a:gd name="T51" fmla="*/ 8 h 71"/>
                  <a:gd name="T52" fmla="*/ 784 w 1071"/>
                  <a:gd name="T53" fmla="*/ 9 h 71"/>
                  <a:gd name="T54" fmla="*/ 898 w 1071"/>
                  <a:gd name="T55" fmla="*/ 11 h 71"/>
                  <a:gd name="T56" fmla="*/ 904 w 1071"/>
                  <a:gd name="T57" fmla="*/ 12 h 71"/>
                  <a:gd name="T58" fmla="*/ 989 w 1071"/>
                  <a:gd name="T59" fmla="*/ 7 h 71"/>
                  <a:gd name="T60" fmla="*/ 1040 w 1071"/>
                  <a:gd name="T61" fmla="*/ 9 h 71"/>
                  <a:gd name="T62" fmla="*/ 1055 w 1071"/>
                  <a:gd name="T63"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71" h="71">
                    <a:moveTo>
                      <a:pt x="1055" y="0"/>
                    </a:moveTo>
                    <a:cubicBezTo>
                      <a:pt x="1061" y="16"/>
                      <a:pt x="1066" y="32"/>
                      <a:pt x="1071" y="48"/>
                    </a:cubicBezTo>
                    <a:cubicBezTo>
                      <a:pt x="1054" y="57"/>
                      <a:pt x="1036" y="57"/>
                      <a:pt x="1019" y="58"/>
                    </a:cubicBezTo>
                    <a:cubicBezTo>
                      <a:pt x="1013" y="57"/>
                      <a:pt x="1008" y="59"/>
                      <a:pt x="1003" y="60"/>
                    </a:cubicBezTo>
                    <a:cubicBezTo>
                      <a:pt x="997" y="61"/>
                      <a:pt x="992" y="61"/>
                      <a:pt x="987" y="61"/>
                    </a:cubicBezTo>
                    <a:cubicBezTo>
                      <a:pt x="968" y="58"/>
                      <a:pt x="948" y="67"/>
                      <a:pt x="931" y="55"/>
                    </a:cubicBezTo>
                    <a:cubicBezTo>
                      <a:pt x="900" y="67"/>
                      <a:pt x="869" y="54"/>
                      <a:pt x="838" y="59"/>
                    </a:cubicBezTo>
                    <a:cubicBezTo>
                      <a:pt x="819" y="61"/>
                      <a:pt x="799" y="59"/>
                      <a:pt x="781" y="63"/>
                    </a:cubicBezTo>
                    <a:cubicBezTo>
                      <a:pt x="778" y="63"/>
                      <a:pt x="775" y="60"/>
                      <a:pt x="773" y="61"/>
                    </a:cubicBezTo>
                    <a:cubicBezTo>
                      <a:pt x="724" y="71"/>
                      <a:pt x="675" y="59"/>
                      <a:pt x="626" y="65"/>
                    </a:cubicBezTo>
                    <a:cubicBezTo>
                      <a:pt x="596" y="69"/>
                      <a:pt x="565" y="65"/>
                      <a:pt x="535" y="66"/>
                    </a:cubicBezTo>
                    <a:cubicBezTo>
                      <a:pt x="498" y="66"/>
                      <a:pt x="462" y="63"/>
                      <a:pt x="426" y="64"/>
                    </a:cubicBezTo>
                    <a:cubicBezTo>
                      <a:pt x="395" y="64"/>
                      <a:pt x="365" y="68"/>
                      <a:pt x="335" y="61"/>
                    </a:cubicBezTo>
                    <a:cubicBezTo>
                      <a:pt x="303" y="53"/>
                      <a:pt x="270" y="55"/>
                      <a:pt x="238" y="58"/>
                    </a:cubicBezTo>
                    <a:cubicBezTo>
                      <a:pt x="194" y="61"/>
                      <a:pt x="150" y="59"/>
                      <a:pt x="106" y="60"/>
                    </a:cubicBezTo>
                    <a:cubicBezTo>
                      <a:pt x="78" y="61"/>
                      <a:pt x="51" y="59"/>
                      <a:pt x="23" y="60"/>
                    </a:cubicBezTo>
                    <a:cubicBezTo>
                      <a:pt x="21" y="60"/>
                      <a:pt x="19" y="59"/>
                      <a:pt x="17" y="59"/>
                    </a:cubicBezTo>
                    <a:cubicBezTo>
                      <a:pt x="15" y="58"/>
                      <a:pt x="14" y="57"/>
                      <a:pt x="13" y="55"/>
                    </a:cubicBezTo>
                    <a:cubicBezTo>
                      <a:pt x="9" y="46"/>
                      <a:pt x="7" y="36"/>
                      <a:pt x="3" y="27"/>
                    </a:cubicBezTo>
                    <a:cubicBezTo>
                      <a:pt x="1" y="20"/>
                      <a:pt x="0" y="13"/>
                      <a:pt x="10" y="9"/>
                    </a:cubicBezTo>
                    <a:cubicBezTo>
                      <a:pt x="46" y="15"/>
                      <a:pt x="83" y="7"/>
                      <a:pt x="119" y="9"/>
                    </a:cubicBezTo>
                    <a:cubicBezTo>
                      <a:pt x="184" y="13"/>
                      <a:pt x="249" y="14"/>
                      <a:pt x="315" y="16"/>
                    </a:cubicBezTo>
                    <a:cubicBezTo>
                      <a:pt x="352" y="19"/>
                      <a:pt x="389" y="19"/>
                      <a:pt x="427" y="15"/>
                    </a:cubicBezTo>
                    <a:cubicBezTo>
                      <a:pt x="478" y="13"/>
                      <a:pt x="528" y="9"/>
                      <a:pt x="579" y="17"/>
                    </a:cubicBezTo>
                    <a:cubicBezTo>
                      <a:pt x="600" y="20"/>
                      <a:pt x="622" y="17"/>
                      <a:pt x="642" y="10"/>
                    </a:cubicBezTo>
                    <a:cubicBezTo>
                      <a:pt x="646" y="8"/>
                      <a:pt x="649" y="7"/>
                      <a:pt x="653" y="8"/>
                    </a:cubicBezTo>
                    <a:cubicBezTo>
                      <a:pt x="697" y="18"/>
                      <a:pt x="740" y="16"/>
                      <a:pt x="784" y="9"/>
                    </a:cubicBezTo>
                    <a:cubicBezTo>
                      <a:pt x="821" y="17"/>
                      <a:pt x="860" y="6"/>
                      <a:pt x="898" y="11"/>
                    </a:cubicBezTo>
                    <a:cubicBezTo>
                      <a:pt x="900" y="12"/>
                      <a:pt x="902" y="12"/>
                      <a:pt x="904" y="12"/>
                    </a:cubicBezTo>
                    <a:cubicBezTo>
                      <a:pt x="932" y="6"/>
                      <a:pt x="961" y="18"/>
                      <a:pt x="989" y="7"/>
                    </a:cubicBezTo>
                    <a:cubicBezTo>
                      <a:pt x="1005" y="1"/>
                      <a:pt x="1023" y="15"/>
                      <a:pt x="1040" y="9"/>
                    </a:cubicBezTo>
                    <a:cubicBezTo>
                      <a:pt x="1047" y="8"/>
                      <a:pt x="1050" y="3"/>
                      <a:pt x="1055" y="0"/>
                    </a:cubicBezTo>
                    <a:close/>
                  </a:path>
                </a:pathLst>
              </a:custGeom>
              <a:solidFill>
                <a:srgbClr val="DEE6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4" name="Freeform 31">
                <a:extLst>
                  <a:ext uri="{FF2B5EF4-FFF2-40B4-BE49-F238E27FC236}">
                    <a16:creationId xmlns:a16="http://schemas.microsoft.com/office/drawing/2014/main" id="{5144E559-427D-44B4-ABDC-AA80BA8C54BF}"/>
                  </a:ext>
                </a:extLst>
              </p:cNvPr>
              <p:cNvSpPr>
                <a:spLocks/>
              </p:cNvSpPr>
              <p:nvPr/>
            </p:nvSpPr>
            <p:spPr bwMode="auto">
              <a:xfrm>
                <a:off x="1027" y="2935"/>
                <a:ext cx="1180" cy="96"/>
              </a:xfrm>
              <a:custGeom>
                <a:avLst/>
                <a:gdLst>
                  <a:gd name="T0" fmla="*/ 1033 w 1050"/>
                  <a:gd name="T1" fmla="*/ 11 h 86"/>
                  <a:gd name="T2" fmla="*/ 1050 w 1050"/>
                  <a:gd name="T3" fmla="*/ 60 h 86"/>
                  <a:gd name="T4" fmla="*/ 984 w 1050"/>
                  <a:gd name="T5" fmla="*/ 54 h 86"/>
                  <a:gd name="T6" fmla="*/ 953 w 1050"/>
                  <a:gd name="T7" fmla="*/ 57 h 86"/>
                  <a:gd name="T8" fmla="*/ 829 w 1050"/>
                  <a:gd name="T9" fmla="*/ 61 h 86"/>
                  <a:gd name="T10" fmla="*/ 786 w 1050"/>
                  <a:gd name="T11" fmla="*/ 67 h 86"/>
                  <a:gd name="T12" fmla="*/ 781 w 1050"/>
                  <a:gd name="T13" fmla="*/ 67 h 86"/>
                  <a:gd name="T14" fmla="*/ 738 w 1050"/>
                  <a:gd name="T15" fmla="*/ 74 h 86"/>
                  <a:gd name="T16" fmla="*/ 681 w 1050"/>
                  <a:gd name="T17" fmla="*/ 75 h 86"/>
                  <a:gd name="T18" fmla="*/ 625 w 1050"/>
                  <a:gd name="T19" fmla="*/ 83 h 86"/>
                  <a:gd name="T20" fmla="*/ 612 w 1050"/>
                  <a:gd name="T21" fmla="*/ 79 h 86"/>
                  <a:gd name="T22" fmla="*/ 589 w 1050"/>
                  <a:gd name="T23" fmla="*/ 71 h 86"/>
                  <a:gd name="T24" fmla="*/ 540 w 1050"/>
                  <a:gd name="T25" fmla="*/ 73 h 86"/>
                  <a:gd name="T26" fmla="*/ 507 w 1050"/>
                  <a:gd name="T27" fmla="*/ 76 h 86"/>
                  <a:gd name="T28" fmla="*/ 455 w 1050"/>
                  <a:gd name="T29" fmla="*/ 77 h 86"/>
                  <a:gd name="T30" fmla="*/ 370 w 1050"/>
                  <a:gd name="T31" fmla="*/ 76 h 86"/>
                  <a:gd name="T32" fmla="*/ 289 w 1050"/>
                  <a:gd name="T33" fmla="*/ 74 h 86"/>
                  <a:gd name="T34" fmla="*/ 278 w 1050"/>
                  <a:gd name="T35" fmla="*/ 78 h 86"/>
                  <a:gd name="T36" fmla="*/ 264 w 1050"/>
                  <a:gd name="T37" fmla="*/ 79 h 86"/>
                  <a:gd name="T38" fmla="*/ 245 w 1050"/>
                  <a:gd name="T39" fmla="*/ 76 h 86"/>
                  <a:gd name="T40" fmla="*/ 213 w 1050"/>
                  <a:gd name="T41" fmla="*/ 76 h 86"/>
                  <a:gd name="T42" fmla="*/ 208 w 1050"/>
                  <a:gd name="T43" fmla="*/ 75 h 86"/>
                  <a:gd name="T44" fmla="*/ 184 w 1050"/>
                  <a:gd name="T45" fmla="*/ 77 h 86"/>
                  <a:gd name="T46" fmla="*/ 138 w 1050"/>
                  <a:gd name="T47" fmla="*/ 74 h 86"/>
                  <a:gd name="T48" fmla="*/ 101 w 1050"/>
                  <a:gd name="T49" fmla="*/ 71 h 86"/>
                  <a:gd name="T50" fmla="*/ 58 w 1050"/>
                  <a:gd name="T51" fmla="*/ 69 h 86"/>
                  <a:gd name="T52" fmla="*/ 33 w 1050"/>
                  <a:gd name="T53" fmla="*/ 70 h 86"/>
                  <a:gd name="T54" fmla="*/ 5 w 1050"/>
                  <a:gd name="T55" fmla="*/ 60 h 86"/>
                  <a:gd name="T56" fmla="*/ 4 w 1050"/>
                  <a:gd name="T57" fmla="*/ 38 h 86"/>
                  <a:gd name="T58" fmla="*/ 40 w 1050"/>
                  <a:gd name="T59" fmla="*/ 26 h 86"/>
                  <a:gd name="T60" fmla="*/ 171 w 1050"/>
                  <a:gd name="T61" fmla="*/ 30 h 86"/>
                  <a:gd name="T62" fmla="*/ 209 w 1050"/>
                  <a:gd name="T63" fmla="*/ 30 h 86"/>
                  <a:gd name="T64" fmla="*/ 386 w 1050"/>
                  <a:gd name="T65" fmla="*/ 31 h 86"/>
                  <a:gd name="T66" fmla="*/ 459 w 1050"/>
                  <a:gd name="T67" fmla="*/ 26 h 86"/>
                  <a:gd name="T68" fmla="*/ 640 w 1050"/>
                  <a:gd name="T69" fmla="*/ 21 h 86"/>
                  <a:gd name="T70" fmla="*/ 969 w 1050"/>
                  <a:gd name="T71" fmla="*/ 10 h 86"/>
                  <a:gd name="T72" fmla="*/ 1033 w 1050"/>
                  <a:gd name="T73" fmla="*/ 11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50" h="86">
                    <a:moveTo>
                      <a:pt x="1033" y="11"/>
                    </a:moveTo>
                    <a:cubicBezTo>
                      <a:pt x="1039" y="28"/>
                      <a:pt x="1044" y="44"/>
                      <a:pt x="1050" y="60"/>
                    </a:cubicBezTo>
                    <a:cubicBezTo>
                      <a:pt x="1028" y="58"/>
                      <a:pt x="1006" y="55"/>
                      <a:pt x="984" y="54"/>
                    </a:cubicBezTo>
                    <a:cubicBezTo>
                      <a:pt x="974" y="52"/>
                      <a:pt x="963" y="55"/>
                      <a:pt x="953" y="57"/>
                    </a:cubicBezTo>
                    <a:cubicBezTo>
                      <a:pt x="912" y="61"/>
                      <a:pt x="871" y="65"/>
                      <a:pt x="829" y="61"/>
                    </a:cubicBezTo>
                    <a:cubicBezTo>
                      <a:pt x="814" y="60"/>
                      <a:pt x="801" y="68"/>
                      <a:pt x="786" y="67"/>
                    </a:cubicBezTo>
                    <a:cubicBezTo>
                      <a:pt x="784" y="67"/>
                      <a:pt x="783" y="67"/>
                      <a:pt x="781" y="67"/>
                    </a:cubicBezTo>
                    <a:cubicBezTo>
                      <a:pt x="766" y="65"/>
                      <a:pt x="753" y="70"/>
                      <a:pt x="738" y="74"/>
                    </a:cubicBezTo>
                    <a:cubicBezTo>
                      <a:pt x="720" y="78"/>
                      <a:pt x="700" y="76"/>
                      <a:pt x="681" y="75"/>
                    </a:cubicBezTo>
                    <a:cubicBezTo>
                      <a:pt x="662" y="74"/>
                      <a:pt x="643" y="77"/>
                      <a:pt x="625" y="83"/>
                    </a:cubicBezTo>
                    <a:cubicBezTo>
                      <a:pt x="620" y="84"/>
                      <a:pt x="616" y="83"/>
                      <a:pt x="612" y="79"/>
                    </a:cubicBezTo>
                    <a:cubicBezTo>
                      <a:pt x="606" y="71"/>
                      <a:pt x="598" y="68"/>
                      <a:pt x="589" y="71"/>
                    </a:cubicBezTo>
                    <a:cubicBezTo>
                      <a:pt x="573" y="75"/>
                      <a:pt x="557" y="76"/>
                      <a:pt x="540" y="73"/>
                    </a:cubicBezTo>
                    <a:cubicBezTo>
                      <a:pt x="530" y="71"/>
                      <a:pt x="519" y="81"/>
                      <a:pt x="507" y="76"/>
                    </a:cubicBezTo>
                    <a:cubicBezTo>
                      <a:pt x="490" y="70"/>
                      <a:pt x="472" y="72"/>
                      <a:pt x="455" y="77"/>
                    </a:cubicBezTo>
                    <a:cubicBezTo>
                      <a:pt x="426" y="86"/>
                      <a:pt x="398" y="73"/>
                      <a:pt x="370" y="76"/>
                    </a:cubicBezTo>
                    <a:cubicBezTo>
                      <a:pt x="343" y="79"/>
                      <a:pt x="316" y="73"/>
                      <a:pt x="289" y="74"/>
                    </a:cubicBezTo>
                    <a:cubicBezTo>
                      <a:pt x="285" y="75"/>
                      <a:pt x="282" y="77"/>
                      <a:pt x="278" y="78"/>
                    </a:cubicBezTo>
                    <a:cubicBezTo>
                      <a:pt x="273" y="80"/>
                      <a:pt x="269" y="81"/>
                      <a:pt x="264" y="79"/>
                    </a:cubicBezTo>
                    <a:cubicBezTo>
                      <a:pt x="258" y="76"/>
                      <a:pt x="254" y="69"/>
                      <a:pt x="245" y="76"/>
                    </a:cubicBezTo>
                    <a:cubicBezTo>
                      <a:pt x="235" y="84"/>
                      <a:pt x="224" y="73"/>
                      <a:pt x="213" y="76"/>
                    </a:cubicBezTo>
                    <a:cubicBezTo>
                      <a:pt x="211" y="75"/>
                      <a:pt x="209" y="75"/>
                      <a:pt x="208" y="75"/>
                    </a:cubicBezTo>
                    <a:cubicBezTo>
                      <a:pt x="200" y="72"/>
                      <a:pt x="192" y="73"/>
                      <a:pt x="184" y="77"/>
                    </a:cubicBezTo>
                    <a:cubicBezTo>
                      <a:pt x="169" y="83"/>
                      <a:pt x="154" y="82"/>
                      <a:pt x="138" y="74"/>
                    </a:cubicBezTo>
                    <a:cubicBezTo>
                      <a:pt x="127" y="68"/>
                      <a:pt x="114" y="69"/>
                      <a:pt x="101" y="71"/>
                    </a:cubicBezTo>
                    <a:cubicBezTo>
                      <a:pt x="87" y="73"/>
                      <a:pt x="73" y="76"/>
                      <a:pt x="58" y="69"/>
                    </a:cubicBezTo>
                    <a:cubicBezTo>
                      <a:pt x="50" y="65"/>
                      <a:pt x="41" y="69"/>
                      <a:pt x="33" y="70"/>
                    </a:cubicBezTo>
                    <a:cubicBezTo>
                      <a:pt x="21" y="72"/>
                      <a:pt x="12" y="70"/>
                      <a:pt x="5" y="60"/>
                    </a:cubicBezTo>
                    <a:cubicBezTo>
                      <a:pt x="1" y="53"/>
                      <a:pt x="0" y="45"/>
                      <a:pt x="4" y="38"/>
                    </a:cubicBezTo>
                    <a:cubicBezTo>
                      <a:pt x="13" y="26"/>
                      <a:pt x="27" y="27"/>
                      <a:pt x="40" y="26"/>
                    </a:cubicBezTo>
                    <a:cubicBezTo>
                      <a:pt x="83" y="25"/>
                      <a:pt x="127" y="31"/>
                      <a:pt x="171" y="30"/>
                    </a:cubicBezTo>
                    <a:cubicBezTo>
                      <a:pt x="183" y="30"/>
                      <a:pt x="196" y="31"/>
                      <a:pt x="209" y="30"/>
                    </a:cubicBezTo>
                    <a:cubicBezTo>
                      <a:pt x="268" y="38"/>
                      <a:pt x="327" y="31"/>
                      <a:pt x="386" y="31"/>
                    </a:cubicBezTo>
                    <a:cubicBezTo>
                      <a:pt x="411" y="32"/>
                      <a:pt x="435" y="23"/>
                      <a:pt x="459" y="26"/>
                    </a:cubicBezTo>
                    <a:cubicBezTo>
                      <a:pt x="520" y="24"/>
                      <a:pt x="581" y="26"/>
                      <a:pt x="640" y="21"/>
                    </a:cubicBezTo>
                    <a:cubicBezTo>
                      <a:pt x="750" y="11"/>
                      <a:pt x="859" y="17"/>
                      <a:pt x="969" y="10"/>
                    </a:cubicBezTo>
                    <a:cubicBezTo>
                      <a:pt x="990" y="8"/>
                      <a:pt x="1012" y="0"/>
                      <a:pt x="1033" y="11"/>
                    </a:cubicBezTo>
                    <a:close/>
                  </a:path>
                </a:pathLst>
              </a:custGeom>
              <a:solidFill>
                <a:srgbClr val="DDE6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5" name="Freeform 32">
                <a:extLst>
                  <a:ext uri="{FF2B5EF4-FFF2-40B4-BE49-F238E27FC236}">
                    <a16:creationId xmlns:a16="http://schemas.microsoft.com/office/drawing/2014/main" id="{96FCF2C5-BE5A-4D02-8090-8A8A43BC7D4A}"/>
                  </a:ext>
                </a:extLst>
              </p:cNvPr>
              <p:cNvSpPr>
                <a:spLocks/>
              </p:cNvSpPr>
              <p:nvPr/>
            </p:nvSpPr>
            <p:spPr bwMode="auto">
              <a:xfrm>
                <a:off x="1088" y="3182"/>
                <a:ext cx="1196" cy="89"/>
              </a:xfrm>
              <a:custGeom>
                <a:avLst/>
                <a:gdLst>
                  <a:gd name="T0" fmla="*/ 1049 w 1064"/>
                  <a:gd name="T1" fmla="*/ 0 h 79"/>
                  <a:gd name="T2" fmla="*/ 1064 w 1064"/>
                  <a:gd name="T3" fmla="*/ 48 h 79"/>
                  <a:gd name="T4" fmla="*/ 985 w 1064"/>
                  <a:gd name="T5" fmla="*/ 62 h 79"/>
                  <a:gd name="T6" fmla="*/ 937 w 1064"/>
                  <a:gd name="T7" fmla="*/ 63 h 79"/>
                  <a:gd name="T8" fmla="*/ 909 w 1064"/>
                  <a:gd name="T9" fmla="*/ 71 h 79"/>
                  <a:gd name="T10" fmla="*/ 877 w 1064"/>
                  <a:gd name="T11" fmla="*/ 69 h 79"/>
                  <a:gd name="T12" fmla="*/ 871 w 1064"/>
                  <a:gd name="T13" fmla="*/ 64 h 79"/>
                  <a:gd name="T14" fmla="*/ 782 w 1064"/>
                  <a:gd name="T15" fmla="*/ 68 h 79"/>
                  <a:gd name="T16" fmla="*/ 621 w 1064"/>
                  <a:gd name="T17" fmla="*/ 69 h 79"/>
                  <a:gd name="T18" fmla="*/ 510 w 1064"/>
                  <a:gd name="T19" fmla="*/ 73 h 79"/>
                  <a:gd name="T20" fmla="*/ 397 w 1064"/>
                  <a:gd name="T21" fmla="*/ 74 h 79"/>
                  <a:gd name="T22" fmla="*/ 132 w 1064"/>
                  <a:gd name="T23" fmla="*/ 75 h 79"/>
                  <a:gd name="T24" fmla="*/ 19 w 1064"/>
                  <a:gd name="T25" fmla="*/ 68 h 79"/>
                  <a:gd name="T26" fmla="*/ 0 w 1064"/>
                  <a:gd name="T27" fmla="*/ 33 h 79"/>
                  <a:gd name="T28" fmla="*/ 18 w 1064"/>
                  <a:gd name="T29" fmla="*/ 23 h 79"/>
                  <a:gd name="T30" fmla="*/ 115 w 1064"/>
                  <a:gd name="T31" fmla="*/ 19 h 79"/>
                  <a:gd name="T32" fmla="*/ 199 w 1064"/>
                  <a:gd name="T33" fmla="*/ 24 h 79"/>
                  <a:gd name="T34" fmla="*/ 214 w 1064"/>
                  <a:gd name="T35" fmla="*/ 26 h 79"/>
                  <a:gd name="T36" fmla="*/ 319 w 1064"/>
                  <a:gd name="T37" fmla="*/ 26 h 79"/>
                  <a:gd name="T38" fmla="*/ 446 w 1064"/>
                  <a:gd name="T39" fmla="*/ 28 h 79"/>
                  <a:gd name="T40" fmla="*/ 654 w 1064"/>
                  <a:gd name="T41" fmla="*/ 32 h 79"/>
                  <a:gd name="T42" fmla="*/ 699 w 1064"/>
                  <a:gd name="T43" fmla="*/ 25 h 79"/>
                  <a:gd name="T44" fmla="*/ 802 w 1064"/>
                  <a:gd name="T45" fmla="*/ 19 h 79"/>
                  <a:gd name="T46" fmla="*/ 931 w 1064"/>
                  <a:gd name="T47" fmla="*/ 18 h 79"/>
                  <a:gd name="T48" fmla="*/ 1040 w 1064"/>
                  <a:gd name="T49" fmla="*/ 8 h 79"/>
                  <a:gd name="T50" fmla="*/ 1046 w 1064"/>
                  <a:gd name="T51" fmla="*/ 1 h 79"/>
                  <a:gd name="T52" fmla="*/ 1049 w 1064"/>
                  <a:gd name="T53"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064" h="79">
                    <a:moveTo>
                      <a:pt x="1049" y="0"/>
                    </a:moveTo>
                    <a:cubicBezTo>
                      <a:pt x="1058" y="15"/>
                      <a:pt x="1055" y="33"/>
                      <a:pt x="1064" y="48"/>
                    </a:cubicBezTo>
                    <a:cubicBezTo>
                      <a:pt x="1039" y="62"/>
                      <a:pt x="1011" y="58"/>
                      <a:pt x="985" y="62"/>
                    </a:cubicBezTo>
                    <a:cubicBezTo>
                      <a:pt x="969" y="64"/>
                      <a:pt x="953" y="64"/>
                      <a:pt x="937" y="63"/>
                    </a:cubicBezTo>
                    <a:cubicBezTo>
                      <a:pt x="927" y="63"/>
                      <a:pt x="918" y="64"/>
                      <a:pt x="909" y="71"/>
                    </a:cubicBezTo>
                    <a:cubicBezTo>
                      <a:pt x="900" y="79"/>
                      <a:pt x="882" y="77"/>
                      <a:pt x="877" y="69"/>
                    </a:cubicBezTo>
                    <a:cubicBezTo>
                      <a:pt x="874" y="64"/>
                      <a:pt x="874" y="63"/>
                      <a:pt x="871" y="64"/>
                    </a:cubicBezTo>
                    <a:cubicBezTo>
                      <a:pt x="841" y="72"/>
                      <a:pt x="811" y="61"/>
                      <a:pt x="782" y="68"/>
                    </a:cubicBezTo>
                    <a:cubicBezTo>
                      <a:pt x="728" y="70"/>
                      <a:pt x="674" y="65"/>
                      <a:pt x="621" y="69"/>
                    </a:cubicBezTo>
                    <a:cubicBezTo>
                      <a:pt x="584" y="71"/>
                      <a:pt x="547" y="64"/>
                      <a:pt x="510" y="73"/>
                    </a:cubicBezTo>
                    <a:cubicBezTo>
                      <a:pt x="472" y="75"/>
                      <a:pt x="434" y="74"/>
                      <a:pt x="397" y="74"/>
                    </a:cubicBezTo>
                    <a:cubicBezTo>
                      <a:pt x="309" y="76"/>
                      <a:pt x="220" y="74"/>
                      <a:pt x="132" y="75"/>
                    </a:cubicBezTo>
                    <a:cubicBezTo>
                      <a:pt x="95" y="75"/>
                      <a:pt x="57" y="71"/>
                      <a:pt x="19" y="68"/>
                    </a:cubicBezTo>
                    <a:cubicBezTo>
                      <a:pt x="5" y="60"/>
                      <a:pt x="3" y="47"/>
                      <a:pt x="0" y="33"/>
                    </a:cubicBezTo>
                    <a:cubicBezTo>
                      <a:pt x="1" y="21"/>
                      <a:pt x="10" y="21"/>
                      <a:pt x="18" y="23"/>
                    </a:cubicBezTo>
                    <a:cubicBezTo>
                      <a:pt x="51" y="28"/>
                      <a:pt x="83" y="24"/>
                      <a:pt x="115" y="19"/>
                    </a:cubicBezTo>
                    <a:cubicBezTo>
                      <a:pt x="143" y="15"/>
                      <a:pt x="171" y="23"/>
                      <a:pt x="199" y="24"/>
                    </a:cubicBezTo>
                    <a:cubicBezTo>
                      <a:pt x="204" y="25"/>
                      <a:pt x="210" y="28"/>
                      <a:pt x="214" y="26"/>
                    </a:cubicBezTo>
                    <a:cubicBezTo>
                      <a:pt x="249" y="11"/>
                      <a:pt x="284" y="28"/>
                      <a:pt x="319" y="26"/>
                    </a:cubicBezTo>
                    <a:cubicBezTo>
                      <a:pt x="361" y="24"/>
                      <a:pt x="404" y="26"/>
                      <a:pt x="446" y="28"/>
                    </a:cubicBezTo>
                    <a:cubicBezTo>
                      <a:pt x="516" y="32"/>
                      <a:pt x="585" y="22"/>
                      <a:pt x="654" y="32"/>
                    </a:cubicBezTo>
                    <a:cubicBezTo>
                      <a:pt x="670" y="34"/>
                      <a:pt x="684" y="26"/>
                      <a:pt x="699" y="25"/>
                    </a:cubicBezTo>
                    <a:cubicBezTo>
                      <a:pt x="733" y="21"/>
                      <a:pt x="768" y="26"/>
                      <a:pt x="802" y="19"/>
                    </a:cubicBezTo>
                    <a:cubicBezTo>
                      <a:pt x="845" y="17"/>
                      <a:pt x="888" y="16"/>
                      <a:pt x="931" y="18"/>
                    </a:cubicBezTo>
                    <a:cubicBezTo>
                      <a:pt x="967" y="19"/>
                      <a:pt x="1004" y="19"/>
                      <a:pt x="1040" y="8"/>
                    </a:cubicBezTo>
                    <a:cubicBezTo>
                      <a:pt x="1043" y="7"/>
                      <a:pt x="1044" y="4"/>
                      <a:pt x="1046" y="1"/>
                    </a:cubicBezTo>
                    <a:cubicBezTo>
                      <a:pt x="1047" y="1"/>
                      <a:pt x="1048" y="0"/>
                      <a:pt x="1049" y="0"/>
                    </a:cubicBezTo>
                    <a:close/>
                  </a:path>
                </a:pathLst>
              </a:custGeom>
              <a:solidFill>
                <a:srgbClr val="DFE7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6" name="Freeform 33">
                <a:extLst>
                  <a:ext uri="{FF2B5EF4-FFF2-40B4-BE49-F238E27FC236}">
                    <a16:creationId xmlns:a16="http://schemas.microsoft.com/office/drawing/2014/main" id="{CCA55F0F-F5F4-48C4-AEF8-85DB3970F360}"/>
                  </a:ext>
                </a:extLst>
              </p:cNvPr>
              <p:cNvSpPr>
                <a:spLocks/>
              </p:cNvSpPr>
              <p:nvPr/>
            </p:nvSpPr>
            <p:spPr bwMode="auto">
              <a:xfrm>
                <a:off x="1013" y="2867"/>
                <a:ext cx="1162" cy="85"/>
              </a:xfrm>
              <a:custGeom>
                <a:avLst/>
                <a:gdLst>
                  <a:gd name="T0" fmla="*/ 1023 w 1034"/>
                  <a:gd name="T1" fmla="*/ 0 h 75"/>
                  <a:gd name="T2" fmla="*/ 1034 w 1034"/>
                  <a:gd name="T3" fmla="*/ 41 h 75"/>
                  <a:gd name="T4" fmla="*/ 985 w 1034"/>
                  <a:gd name="T5" fmla="*/ 50 h 75"/>
                  <a:gd name="T6" fmla="*/ 849 w 1034"/>
                  <a:gd name="T7" fmla="*/ 57 h 75"/>
                  <a:gd name="T8" fmla="*/ 800 w 1034"/>
                  <a:gd name="T9" fmla="*/ 56 h 75"/>
                  <a:gd name="T10" fmla="*/ 795 w 1034"/>
                  <a:gd name="T11" fmla="*/ 55 h 75"/>
                  <a:gd name="T12" fmla="*/ 752 w 1034"/>
                  <a:gd name="T13" fmla="*/ 58 h 75"/>
                  <a:gd name="T14" fmla="*/ 747 w 1034"/>
                  <a:gd name="T15" fmla="*/ 58 h 75"/>
                  <a:gd name="T16" fmla="*/ 666 w 1034"/>
                  <a:gd name="T17" fmla="*/ 53 h 75"/>
                  <a:gd name="T18" fmla="*/ 626 w 1034"/>
                  <a:gd name="T19" fmla="*/ 56 h 75"/>
                  <a:gd name="T20" fmla="*/ 581 w 1034"/>
                  <a:gd name="T21" fmla="*/ 60 h 75"/>
                  <a:gd name="T22" fmla="*/ 536 w 1034"/>
                  <a:gd name="T23" fmla="*/ 65 h 75"/>
                  <a:gd name="T24" fmla="*/ 517 w 1034"/>
                  <a:gd name="T25" fmla="*/ 69 h 75"/>
                  <a:gd name="T26" fmla="*/ 492 w 1034"/>
                  <a:gd name="T27" fmla="*/ 65 h 75"/>
                  <a:gd name="T28" fmla="*/ 435 w 1034"/>
                  <a:gd name="T29" fmla="*/ 72 h 75"/>
                  <a:gd name="T30" fmla="*/ 418 w 1034"/>
                  <a:gd name="T31" fmla="*/ 70 h 75"/>
                  <a:gd name="T32" fmla="*/ 410 w 1034"/>
                  <a:gd name="T33" fmla="*/ 68 h 75"/>
                  <a:gd name="T34" fmla="*/ 319 w 1034"/>
                  <a:gd name="T35" fmla="*/ 70 h 75"/>
                  <a:gd name="T36" fmla="*/ 234 w 1034"/>
                  <a:gd name="T37" fmla="*/ 70 h 75"/>
                  <a:gd name="T38" fmla="*/ 228 w 1034"/>
                  <a:gd name="T39" fmla="*/ 69 h 75"/>
                  <a:gd name="T40" fmla="*/ 167 w 1034"/>
                  <a:gd name="T41" fmla="*/ 71 h 75"/>
                  <a:gd name="T42" fmla="*/ 76 w 1034"/>
                  <a:gd name="T43" fmla="*/ 72 h 75"/>
                  <a:gd name="T44" fmla="*/ 60 w 1034"/>
                  <a:gd name="T45" fmla="*/ 74 h 75"/>
                  <a:gd name="T46" fmla="*/ 49 w 1034"/>
                  <a:gd name="T47" fmla="*/ 72 h 75"/>
                  <a:gd name="T48" fmla="*/ 28 w 1034"/>
                  <a:gd name="T49" fmla="*/ 70 h 75"/>
                  <a:gd name="T50" fmla="*/ 8 w 1034"/>
                  <a:gd name="T51" fmla="*/ 66 h 75"/>
                  <a:gd name="T52" fmla="*/ 4 w 1034"/>
                  <a:gd name="T53" fmla="*/ 30 h 75"/>
                  <a:gd name="T54" fmla="*/ 9 w 1034"/>
                  <a:gd name="T55" fmla="*/ 26 h 75"/>
                  <a:gd name="T56" fmla="*/ 65 w 1034"/>
                  <a:gd name="T57" fmla="*/ 24 h 75"/>
                  <a:gd name="T58" fmla="*/ 89 w 1034"/>
                  <a:gd name="T59" fmla="*/ 23 h 75"/>
                  <a:gd name="T60" fmla="*/ 95 w 1034"/>
                  <a:gd name="T61" fmla="*/ 24 h 75"/>
                  <a:gd name="T62" fmla="*/ 153 w 1034"/>
                  <a:gd name="T63" fmla="*/ 22 h 75"/>
                  <a:gd name="T64" fmla="*/ 199 w 1034"/>
                  <a:gd name="T65" fmla="*/ 20 h 75"/>
                  <a:gd name="T66" fmla="*/ 304 w 1034"/>
                  <a:gd name="T67" fmla="*/ 20 h 75"/>
                  <a:gd name="T68" fmla="*/ 555 w 1034"/>
                  <a:gd name="T69" fmla="*/ 15 h 75"/>
                  <a:gd name="T70" fmla="*/ 646 w 1034"/>
                  <a:gd name="T71" fmla="*/ 19 h 75"/>
                  <a:gd name="T72" fmla="*/ 821 w 1034"/>
                  <a:gd name="T73" fmla="*/ 7 h 75"/>
                  <a:gd name="T74" fmla="*/ 923 w 1034"/>
                  <a:gd name="T75" fmla="*/ 6 h 75"/>
                  <a:gd name="T76" fmla="*/ 1023 w 1034"/>
                  <a:gd name="T77" fmla="*/ 0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034" h="75">
                    <a:moveTo>
                      <a:pt x="1023" y="0"/>
                    </a:moveTo>
                    <a:cubicBezTo>
                      <a:pt x="1027" y="13"/>
                      <a:pt x="1031" y="27"/>
                      <a:pt x="1034" y="41"/>
                    </a:cubicBezTo>
                    <a:cubicBezTo>
                      <a:pt x="1020" y="55"/>
                      <a:pt x="1002" y="49"/>
                      <a:pt x="985" y="50"/>
                    </a:cubicBezTo>
                    <a:cubicBezTo>
                      <a:pt x="940" y="52"/>
                      <a:pt x="894" y="47"/>
                      <a:pt x="849" y="57"/>
                    </a:cubicBezTo>
                    <a:cubicBezTo>
                      <a:pt x="833" y="61"/>
                      <a:pt x="817" y="55"/>
                      <a:pt x="800" y="56"/>
                    </a:cubicBezTo>
                    <a:cubicBezTo>
                      <a:pt x="798" y="56"/>
                      <a:pt x="796" y="56"/>
                      <a:pt x="795" y="55"/>
                    </a:cubicBezTo>
                    <a:cubicBezTo>
                      <a:pt x="780" y="53"/>
                      <a:pt x="767" y="60"/>
                      <a:pt x="752" y="58"/>
                    </a:cubicBezTo>
                    <a:cubicBezTo>
                      <a:pt x="750" y="58"/>
                      <a:pt x="749" y="58"/>
                      <a:pt x="747" y="58"/>
                    </a:cubicBezTo>
                    <a:cubicBezTo>
                      <a:pt x="720" y="53"/>
                      <a:pt x="693" y="56"/>
                      <a:pt x="666" y="53"/>
                    </a:cubicBezTo>
                    <a:cubicBezTo>
                      <a:pt x="652" y="52"/>
                      <a:pt x="640" y="75"/>
                      <a:pt x="626" y="56"/>
                    </a:cubicBezTo>
                    <a:cubicBezTo>
                      <a:pt x="612" y="61"/>
                      <a:pt x="596" y="59"/>
                      <a:pt x="581" y="60"/>
                    </a:cubicBezTo>
                    <a:cubicBezTo>
                      <a:pt x="566" y="62"/>
                      <a:pt x="551" y="65"/>
                      <a:pt x="536" y="65"/>
                    </a:cubicBezTo>
                    <a:cubicBezTo>
                      <a:pt x="529" y="65"/>
                      <a:pt x="523" y="65"/>
                      <a:pt x="517" y="69"/>
                    </a:cubicBezTo>
                    <a:cubicBezTo>
                      <a:pt x="507" y="74"/>
                      <a:pt x="500" y="65"/>
                      <a:pt x="492" y="65"/>
                    </a:cubicBezTo>
                    <a:cubicBezTo>
                      <a:pt x="473" y="65"/>
                      <a:pt x="453" y="62"/>
                      <a:pt x="435" y="72"/>
                    </a:cubicBezTo>
                    <a:cubicBezTo>
                      <a:pt x="429" y="75"/>
                      <a:pt x="423" y="72"/>
                      <a:pt x="418" y="70"/>
                    </a:cubicBezTo>
                    <a:cubicBezTo>
                      <a:pt x="415" y="69"/>
                      <a:pt x="412" y="69"/>
                      <a:pt x="410" y="68"/>
                    </a:cubicBezTo>
                    <a:cubicBezTo>
                      <a:pt x="379" y="66"/>
                      <a:pt x="349" y="74"/>
                      <a:pt x="319" y="70"/>
                    </a:cubicBezTo>
                    <a:cubicBezTo>
                      <a:pt x="291" y="66"/>
                      <a:pt x="262" y="71"/>
                      <a:pt x="234" y="70"/>
                    </a:cubicBezTo>
                    <a:cubicBezTo>
                      <a:pt x="232" y="70"/>
                      <a:pt x="230" y="69"/>
                      <a:pt x="228" y="69"/>
                    </a:cubicBezTo>
                    <a:cubicBezTo>
                      <a:pt x="208" y="66"/>
                      <a:pt x="188" y="71"/>
                      <a:pt x="167" y="71"/>
                    </a:cubicBezTo>
                    <a:cubicBezTo>
                      <a:pt x="137" y="71"/>
                      <a:pt x="106" y="75"/>
                      <a:pt x="76" y="72"/>
                    </a:cubicBezTo>
                    <a:cubicBezTo>
                      <a:pt x="70" y="71"/>
                      <a:pt x="65" y="73"/>
                      <a:pt x="60" y="74"/>
                    </a:cubicBezTo>
                    <a:cubicBezTo>
                      <a:pt x="56" y="75"/>
                      <a:pt x="53" y="74"/>
                      <a:pt x="49" y="72"/>
                    </a:cubicBezTo>
                    <a:cubicBezTo>
                      <a:pt x="43" y="66"/>
                      <a:pt x="35" y="70"/>
                      <a:pt x="28" y="70"/>
                    </a:cubicBezTo>
                    <a:cubicBezTo>
                      <a:pt x="21" y="70"/>
                      <a:pt x="13" y="74"/>
                      <a:pt x="8" y="66"/>
                    </a:cubicBezTo>
                    <a:cubicBezTo>
                      <a:pt x="4" y="54"/>
                      <a:pt x="0" y="43"/>
                      <a:pt x="4" y="30"/>
                    </a:cubicBezTo>
                    <a:cubicBezTo>
                      <a:pt x="5" y="28"/>
                      <a:pt x="7" y="27"/>
                      <a:pt x="9" y="26"/>
                    </a:cubicBezTo>
                    <a:cubicBezTo>
                      <a:pt x="28" y="26"/>
                      <a:pt x="46" y="24"/>
                      <a:pt x="65" y="24"/>
                    </a:cubicBezTo>
                    <a:cubicBezTo>
                      <a:pt x="73" y="23"/>
                      <a:pt x="81" y="23"/>
                      <a:pt x="89" y="23"/>
                    </a:cubicBezTo>
                    <a:cubicBezTo>
                      <a:pt x="91" y="23"/>
                      <a:pt x="93" y="24"/>
                      <a:pt x="95" y="24"/>
                    </a:cubicBezTo>
                    <a:cubicBezTo>
                      <a:pt x="114" y="26"/>
                      <a:pt x="134" y="22"/>
                      <a:pt x="153" y="22"/>
                    </a:cubicBezTo>
                    <a:cubicBezTo>
                      <a:pt x="169" y="22"/>
                      <a:pt x="184" y="24"/>
                      <a:pt x="199" y="20"/>
                    </a:cubicBezTo>
                    <a:cubicBezTo>
                      <a:pt x="234" y="17"/>
                      <a:pt x="269" y="19"/>
                      <a:pt x="304" y="20"/>
                    </a:cubicBezTo>
                    <a:cubicBezTo>
                      <a:pt x="387" y="20"/>
                      <a:pt x="471" y="20"/>
                      <a:pt x="555" y="15"/>
                    </a:cubicBezTo>
                    <a:cubicBezTo>
                      <a:pt x="586" y="13"/>
                      <a:pt x="616" y="19"/>
                      <a:pt x="646" y="19"/>
                    </a:cubicBezTo>
                    <a:cubicBezTo>
                      <a:pt x="705" y="18"/>
                      <a:pt x="763" y="10"/>
                      <a:pt x="821" y="7"/>
                    </a:cubicBezTo>
                    <a:cubicBezTo>
                      <a:pt x="855" y="6"/>
                      <a:pt x="889" y="7"/>
                      <a:pt x="923" y="6"/>
                    </a:cubicBezTo>
                    <a:cubicBezTo>
                      <a:pt x="957" y="7"/>
                      <a:pt x="990" y="2"/>
                      <a:pt x="1023" y="0"/>
                    </a:cubicBezTo>
                    <a:close/>
                  </a:path>
                </a:pathLst>
              </a:custGeom>
              <a:solidFill>
                <a:srgbClr val="DEE6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7" name="Freeform 34">
                <a:extLst>
                  <a:ext uri="{FF2B5EF4-FFF2-40B4-BE49-F238E27FC236}">
                    <a16:creationId xmlns:a16="http://schemas.microsoft.com/office/drawing/2014/main" id="{0D4B046E-F6BA-4B52-B4F0-7C5F28F8A0A4}"/>
                  </a:ext>
                </a:extLst>
              </p:cNvPr>
              <p:cNvSpPr>
                <a:spLocks/>
              </p:cNvSpPr>
              <p:nvPr/>
            </p:nvSpPr>
            <p:spPr bwMode="auto">
              <a:xfrm>
                <a:off x="1003" y="2794"/>
                <a:ext cx="1159" cy="86"/>
              </a:xfrm>
              <a:custGeom>
                <a:avLst/>
                <a:gdLst>
                  <a:gd name="T0" fmla="*/ 140 w 1032"/>
                  <a:gd name="T1" fmla="*/ 25 h 76"/>
                  <a:gd name="T2" fmla="*/ 183 w 1032"/>
                  <a:gd name="T3" fmla="*/ 32 h 76"/>
                  <a:gd name="T4" fmla="*/ 277 w 1032"/>
                  <a:gd name="T5" fmla="*/ 41 h 76"/>
                  <a:gd name="T6" fmla="*/ 394 w 1032"/>
                  <a:gd name="T7" fmla="*/ 39 h 76"/>
                  <a:gd name="T8" fmla="*/ 459 w 1032"/>
                  <a:gd name="T9" fmla="*/ 38 h 76"/>
                  <a:gd name="T10" fmla="*/ 543 w 1032"/>
                  <a:gd name="T11" fmla="*/ 28 h 76"/>
                  <a:gd name="T12" fmla="*/ 674 w 1032"/>
                  <a:gd name="T13" fmla="*/ 16 h 76"/>
                  <a:gd name="T14" fmla="*/ 721 w 1032"/>
                  <a:gd name="T15" fmla="*/ 8 h 76"/>
                  <a:gd name="T16" fmla="*/ 740 w 1032"/>
                  <a:gd name="T17" fmla="*/ 7 h 76"/>
                  <a:gd name="T18" fmla="*/ 786 w 1032"/>
                  <a:gd name="T19" fmla="*/ 12 h 76"/>
                  <a:gd name="T20" fmla="*/ 949 w 1032"/>
                  <a:gd name="T21" fmla="*/ 3 h 76"/>
                  <a:gd name="T22" fmla="*/ 993 w 1032"/>
                  <a:gd name="T23" fmla="*/ 1 h 76"/>
                  <a:gd name="T24" fmla="*/ 1012 w 1032"/>
                  <a:gd name="T25" fmla="*/ 5 h 76"/>
                  <a:gd name="T26" fmla="*/ 1032 w 1032"/>
                  <a:gd name="T27" fmla="*/ 62 h 76"/>
                  <a:gd name="T28" fmla="*/ 979 w 1032"/>
                  <a:gd name="T29" fmla="*/ 56 h 76"/>
                  <a:gd name="T30" fmla="*/ 839 w 1032"/>
                  <a:gd name="T31" fmla="*/ 61 h 76"/>
                  <a:gd name="T32" fmla="*/ 764 w 1032"/>
                  <a:gd name="T33" fmla="*/ 59 h 76"/>
                  <a:gd name="T34" fmla="*/ 724 w 1032"/>
                  <a:gd name="T35" fmla="*/ 63 h 76"/>
                  <a:gd name="T36" fmla="*/ 601 w 1032"/>
                  <a:gd name="T37" fmla="*/ 69 h 76"/>
                  <a:gd name="T38" fmla="*/ 595 w 1032"/>
                  <a:gd name="T39" fmla="*/ 70 h 76"/>
                  <a:gd name="T40" fmla="*/ 571 w 1032"/>
                  <a:gd name="T41" fmla="*/ 67 h 76"/>
                  <a:gd name="T42" fmla="*/ 523 w 1032"/>
                  <a:gd name="T43" fmla="*/ 70 h 76"/>
                  <a:gd name="T44" fmla="*/ 490 w 1032"/>
                  <a:gd name="T45" fmla="*/ 73 h 76"/>
                  <a:gd name="T46" fmla="*/ 447 w 1032"/>
                  <a:gd name="T47" fmla="*/ 73 h 76"/>
                  <a:gd name="T48" fmla="*/ 405 w 1032"/>
                  <a:gd name="T49" fmla="*/ 73 h 76"/>
                  <a:gd name="T50" fmla="*/ 376 w 1032"/>
                  <a:gd name="T51" fmla="*/ 70 h 76"/>
                  <a:gd name="T52" fmla="*/ 255 w 1032"/>
                  <a:gd name="T53" fmla="*/ 71 h 76"/>
                  <a:gd name="T54" fmla="*/ 229 w 1032"/>
                  <a:gd name="T55" fmla="*/ 74 h 76"/>
                  <a:gd name="T56" fmla="*/ 132 w 1032"/>
                  <a:gd name="T57" fmla="*/ 68 h 76"/>
                  <a:gd name="T58" fmla="*/ 12 w 1032"/>
                  <a:gd name="T59" fmla="*/ 67 h 76"/>
                  <a:gd name="T60" fmla="*/ 5 w 1032"/>
                  <a:gd name="T61" fmla="*/ 57 h 76"/>
                  <a:gd name="T62" fmla="*/ 1 w 1032"/>
                  <a:gd name="T63" fmla="*/ 38 h 76"/>
                  <a:gd name="T64" fmla="*/ 29 w 1032"/>
                  <a:gd name="T65" fmla="*/ 18 h 76"/>
                  <a:gd name="T66" fmla="*/ 140 w 1032"/>
                  <a:gd name="T67" fmla="*/ 25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32" h="76">
                    <a:moveTo>
                      <a:pt x="140" y="25"/>
                    </a:moveTo>
                    <a:cubicBezTo>
                      <a:pt x="154" y="27"/>
                      <a:pt x="169" y="29"/>
                      <a:pt x="183" y="32"/>
                    </a:cubicBezTo>
                    <a:cubicBezTo>
                      <a:pt x="214" y="39"/>
                      <a:pt x="246" y="39"/>
                      <a:pt x="277" y="41"/>
                    </a:cubicBezTo>
                    <a:cubicBezTo>
                      <a:pt x="316" y="43"/>
                      <a:pt x="355" y="41"/>
                      <a:pt x="394" y="39"/>
                    </a:cubicBezTo>
                    <a:cubicBezTo>
                      <a:pt x="415" y="38"/>
                      <a:pt x="437" y="26"/>
                      <a:pt x="459" y="38"/>
                    </a:cubicBezTo>
                    <a:cubicBezTo>
                      <a:pt x="486" y="22"/>
                      <a:pt x="516" y="33"/>
                      <a:pt x="543" y="28"/>
                    </a:cubicBezTo>
                    <a:cubicBezTo>
                      <a:pt x="587" y="22"/>
                      <a:pt x="630" y="15"/>
                      <a:pt x="674" y="16"/>
                    </a:cubicBezTo>
                    <a:cubicBezTo>
                      <a:pt x="690" y="16"/>
                      <a:pt x="706" y="16"/>
                      <a:pt x="721" y="8"/>
                    </a:cubicBezTo>
                    <a:cubicBezTo>
                      <a:pt x="727" y="5"/>
                      <a:pt x="734" y="3"/>
                      <a:pt x="740" y="7"/>
                    </a:cubicBezTo>
                    <a:cubicBezTo>
                      <a:pt x="755" y="17"/>
                      <a:pt x="771" y="11"/>
                      <a:pt x="786" y="12"/>
                    </a:cubicBezTo>
                    <a:cubicBezTo>
                      <a:pt x="841" y="14"/>
                      <a:pt x="895" y="0"/>
                      <a:pt x="949" y="3"/>
                    </a:cubicBezTo>
                    <a:cubicBezTo>
                      <a:pt x="964" y="4"/>
                      <a:pt x="979" y="4"/>
                      <a:pt x="993" y="1"/>
                    </a:cubicBezTo>
                    <a:cubicBezTo>
                      <a:pt x="1000" y="0"/>
                      <a:pt x="1006" y="0"/>
                      <a:pt x="1012" y="5"/>
                    </a:cubicBezTo>
                    <a:cubicBezTo>
                      <a:pt x="1015" y="25"/>
                      <a:pt x="1029" y="41"/>
                      <a:pt x="1032" y="62"/>
                    </a:cubicBezTo>
                    <a:cubicBezTo>
                      <a:pt x="1015" y="53"/>
                      <a:pt x="997" y="54"/>
                      <a:pt x="979" y="56"/>
                    </a:cubicBezTo>
                    <a:cubicBezTo>
                      <a:pt x="932" y="48"/>
                      <a:pt x="886" y="57"/>
                      <a:pt x="839" y="61"/>
                    </a:cubicBezTo>
                    <a:cubicBezTo>
                      <a:pt x="814" y="63"/>
                      <a:pt x="789" y="57"/>
                      <a:pt x="764" y="59"/>
                    </a:cubicBezTo>
                    <a:cubicBezTo>
                      <a:pt x="751" y="61"/>
                      <a:pt x="737" y="61"/>
                      <a:pt x="724" y="63"/>
                    </a:cubicBezTo>
                    <a:cubicBezTo>
                      <a:pt x="683" y="70"/>
                      <a:pt x="642" y="65"/>
                      <a:pt x="601" y="69"/>
                    </a:cubicBezTo>
                    <a:cubicBezTo>
                      <a:pt x="599" y="69"/>
                      <a:pt x="597" y="70"/>
                      <a:pt x="595" y="70"/>
                    </a:cubicBezTo>
                    <a:cubicBezTo>
                      <a:pt x="587" y="71"/>
                      <a:pt x="579" y="70"/>
                      <a:pt x="571" y="67"/>
                    </a:cubicBezTo>
                    <a:cubicBezTo>
                      <a:pt x="555" y="62"/>
                      <a:pt x="539" y="62"/>
                      <a:pt x="523" y="70"/>
                    </a:cubicBezTo>
                    <a:cubicBezTo>
                      <a:pt x="513" y="74"/>
                      <a:pt x="502" y="75"/>
                      <a:pt x="490" y="73"/>
                    </a:cubicBezTo>
                    <a:cubicBezTo>
                      <a:pt x="476" y="70"/>
                      <a:pt x="461" y="70"/>
                      <a:pt x="447" y="73"/>
                    </a:cubicBezTo>
                    <a:cubicBezTo>
                      <a:pt x="433" y="76"/>
                      <a:pt x="419" y="76"/>
                      <a:pt x="405" y="73"/>
                    </a:cubicBezTo>
                    <a:cubicBezTo>
                      <a:pt x="395" y="71"/>
                      <a:pt x="386" y="71"/>
                      <a:pt x="376" y="70"/>
                    </a:cubicBezTo>
                    <a:cubicBezTo>
                      <a:pt x="335" y="70"/>
                      <a:pt x="295" y="75"/>
                      <a:pt x="255" y="71"/>
                    </a:cubicBezTo>
                    <a:cubicBezTo>
                      <a:pt x="246" y="70"/>
                      <a:pt x="237" y="70"/>
                      <a:pt x="229" y="74"/>
                    </a:cubicBezTo>
                    <a:cubicBezTo>
                      <a:pt x="197" y="73"/>
                      <a:pt x="164" y="71"/>
                      <a:pt x="132" y="68"/>
                    </a:cubicBezTo>
                    <a:cubicBezTo>
                      <a:pt x="92" y="70"/>
                      <a:pt x="52" y="68"/>
                      <a:pt x="12" y="67"/>
                    </a:cubicBezTo>
                    <a:cubicBezTo>
                      <a:pt x="9" y="65"/>
                      <a:pt x="7" y="61"/>
                      <a:pt x="5" y="57"/>
                    </a:cubicBezTo>
                    <a:cubicBezTo>
                      <a:pt x="2" y="51"/>
                      <a:pt x="0" y="45"/>
                      <a:pt x="1" y="38"/>
                    </a:cubicBezTo>
                    <a:cubicBezTo>
                      <a:pt x="4" y="22"/>
                      <a:pt x="15" y="18"/>
                      <a:pt x="29" y="18"/>
                    </a:cubicBezTo>
                    <a:cubicBezTo>
                      <a:pt x="66" y="19"/>
                      <a:pt x="103" y="24"/>
                      <a:pt x="140" y="25"/>
                    </a:cubicBezTo>
                    <a:close/>
                  </a:path>
                </a:pathLst>
              </a:custGeom>
              <a:solidFill>
                <a:srgbClr val="DBE5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8" name="Freeform 35">
                <a:extLst>
                  <a:ext uri="{FF2B5EF4-FFF2-40B4-BE49-F238E27FC236}">
                    <a16:creationId xmlns:a16="http://schemas.microsoft.com/office/drawing/2014/main" id="{30EB18C3-0E9B-4E24-B14C-A5F95EF7572A}"/>
                  </a:ext>
                </a:extLst>
              </p:cNvPr>
              <p:cNvSpPr>
                <a:spLocks/>
              </p:cNvSpPr>
              <p:nvPr/>
            </p:nvSpPr>
            <p:spPr bwMode="auto">
              <a:xfrm>
                <a:off x="20" y="4130"/>
                <a:ext cx="1108" cy="92"/>
              </a:xfrm>
              <a:custGeom>
                <a:avLst/>
                <a:gdLst>
                  <a:gd name="T0" fmla="*/ 874 w 986"/>
                  <a:gd name="T1" fmla="*/ 64 h 82"/>
                  <a:gd name="T2" fmla="*/ 828 w 986"/>
                  <a:gd name="T3" fmla="*/ 66 h 82"/>
                  <a:gd name="T4" fmla="*/ 804 w 986"/>
                  <a:gd name="T5" fmla="*/ 60 h 82"/>
                  <a:gd name="T6" fmla="*/ 776 w 986"/>
                  <a:gd name="T7" fmla="*/ 65 h 82"/>
                  <a:gd name="T8" fmla="*/ 563 w 986"/>
                  <a:gd name="T9" fmla="*/ 63 h 82"/>
                  <a:gd name="T10" fmla="*/ 513 w 986"/>
                  <a:gd name="T11" fmla="*/ 64 h 82"/>
                  <a:gd name="T12" fmla="*/ 427 w 986"/>
                  <a:gd name="T13" fmla="*/ 59 h 82"/>
                  <a:gd name="T14" fmla="*/ 234 w 986"/>
                  <a:gd name="T15" fmla="*/ 51 h 82"/>
                  <a:gd name="T16" fmla="*/ 94 w 986"/>
                  <a:gd name="T17" fmla="*/ 44 h 82"/>
                  <a:gd name="T18" fmla="*/ 26 w 986"/>
                  <a:gd name="T19" fmla="*/ 41 h 82"/>
                  <a:gd name="T20" fmla="*/ 2 w 986"/>
                  <a:gd name="T21" fmla="*/ 12 h 82"/>
                  <a:gd name="T22" fmla="*/ 2 w 986"/>
                  <a:gd name="T23" fmla="*/ 8 h 82"/>
                  <a:gd name="T24" fmla="*/ 75 w 986"/>
                  <a:gd name="T25" fmla="*/ 6 h 82"/>
                  <a:gd name="T26" fmla="*/ 106 w 986"/>
                  <a:gd name="T27" fmla="*/ 8 h 82"/>
                  <a:gd name="T28" fmla="*/ 212 w 986"/>
                  <a:gd name="T29" fmla="*/ 12 h 82"/>
                  <a:gd name="T30" fmla="*/ 304 w 986"/>
                  <a:gd name="T31" fmla="*/ 22 h 82"/>
                  <a:gd name="T32" fmla="*/ 351 w 986"/>
                  <a:gd name="T33" fmla="*/ 19 h 82"/>
                  <a:gd name="T34" fmla="*/ 450 w 986"/>
                  <a:gd name="T35" fmla="*/ 31 h 82"/>
                  <a:gd name="T36" fmla="*/ 480 w 986"/>
                  <a:gd name="T37" fmla="*/ 26 h 82"/>
                  <a:gd name="T38" fmla="*/ 612 w 986"/>
                  <a:gd name="T39" fmla="*/ 34 h 82"/>
                  <a:gd name="T40" fmla="*/ 765 w 986"/>
                  <a:gd name="T41" fmla="*/ 32 h 82"/>
                  <a:gd name="T42" fmla="*/ 864 w 986"/>
                  <a:gd name="T43" fmla="*/ 36 h 82"/>
                  <a:gd name="T44" fmla="*/ 940 w 986"/>
                  <a:gd name="T45" fmla="*/ 35 h 82"/>
                  <a:gd name="T46" fmla="*/ 969 w 986"/>
                  <a:gd name="T47" fmla="*/ 36 h 82"/>
                  <a:gd name="T48" fmla="*/ 985 w 986"/>
                  <a:gd name="T49" fmla="*/ 44 h 82"/>
                  <a:gd name="T50" fmla="*/ 976 w 986"/>
                  <a:gd name="T51" fmla="*/ 61 h 82"/>
                  <a:gd name="T52" fmla="*/ 906 w 986"/>
                  <a:gd name="T53" fmla="*/ 60 h 82"/>
                  <a:gd name="T54" fmla="*/ 906 w 986"/>
                  <a:gd name="T55" fmla="*/ 60 h 82"/>
                  <a:gd name="T56" fmla="*/ 874 w 986"/>
                  <a:gd name="T57" fmla="*/ 64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986" h="82">
                    <a:moveTo>
                      <a:pt x="874" y="64"/>
                    </a:moveTo>
                    <a:cubicBezTo>
                      <a:pt x="859" y="72"/>
                      <a:pt x="842" y="71"/>
                      <a:pt x="828" y="66"/>
                    </a:cubicBezTo>
                    <a:cubicBezTo>
                      <a:pt x="820" y="64"/>
                      <a:pt x="805" y="82"/>
                      <a:pt x="804" y="60"/>
                    </a:cubicBezTo>
                    <a:cubicBezTo>
                      <a:pt x="799" y="80"/>
                      <a:pt x="785" y="64"/>
                      <a:pt x="776" y="65"/>
                    </a:cubicBezTo>
                    <a:cubicBezTo>
                      <a:pt x="705" y="73"/>
                      <a:pt x="634" y="75"/>
                      <a:pt x="563" y="63"/>
                    </a:cubicBezTo>
                    <a:cubicBezTo>
                      <a:pt x="547" y="61"/>
                      <a:pt x="530" y="63"/>
                      <a:pt x="513" y="64"/>
                    </a:cubicBezTo>
                    <a:cubicBezTo>
                      <a:pt x="484" y="66"/>
                      <a:pt x="455" y="57"/>
                      <a:pt x="427" y="59"/>
                    </a:cubicBezTo>
                    <a:cubicBezTo>
                      <a:pt x="362" y="64"/>
                      <a:pt x="299" y="48"/>
                      <a:pt x="234" y="51"/>
                    </a:cubicBezTo>
                    <a:cubicBezTo>
                      <a:pt x="187" y="52"/>
                      <a:pt x="141" y="46"/>
                      <a:pt x="94" y="44"/>
                    </a:cubicBezTo>
                    <a:cubicBezTo>
                      <a:pt x="71" y="43"/>
                      <a:pt x="48" y="44"/>
                      <a:pt x="26" y="41"/>
                    </a:cubicBezTo>
                    <a:cubicBezTo>
                      <a:pt x="7" y="38"/>
                      <a:pt x="0" y="30"/>
                      <a:pt x="2" y="12"/>
                    </a:cubicBezTo>
                    <a:cubicBezTo>
                      <a:pt x="2" y="11"/>
                      <a:pt x="2" y="9"/>
                      <a:pt x="2" y="8"/>
                    </a:cubicBezTo>
                    <a:cubicBezTo>
                      <a:pt x="26" y="0"/>
                      <a:pt x="51" y="3"/>
                      <a:pt x="75" y="6"/>
                    </a:cubicBezTo>
                    <a:cubicBezTo>
                      <a:pt x="85" y="8"/>
                      <a:pt x="96" y="7"/>
                      <a:pt x="106" y="8"/>
                    </a:cubicBezTo>
                    <a:cubicBezTo>
                      <a:pt x="141" y="13"/>
                      <a:pt x="177" y="10"/>
                      <a:pt x="212" y="12"/>
                    </a:cubicBezTo>
                    <a:cubicBezTo>
                      <a:pt x="243" y="14"/>
                      <a:pt x="274" y="19"/>
                      <a:pt x="304" y="22"/>
                    </a:cubicBezTo>
                    <a:cubicBezTo>
                      <a:pt x="320" y="23"/>
                      <a:pt x="335" y="20"/>
                      <a:pt x="351" y="19"/>
                    </a:cubicBezTo>
                    <a:cubicBezTo>
                      <a:pt x="385" y="19"/>
                      <a:pt x="418" y="18"/>
                      <a:pt x="450" y="31"/>
                    </a:cubicBezTo>
                    <a:cubicBezTo>
                      <a:pt x="460" y="35"/>
                      <a:pt x="469" y="25"/>
                      <a:pt x="480" y="26"/>
                    </a:cubicBezTo>
                    <a:cubicBezTo>
                      <a:pt x="524" y="30"/>
                      <a:pt x="568" y="30"/>
                      <a:pt x="612" y="34"/>
                    </a:cubicBezTo>
                    <a:cubicBezTo>
                      <a:pt x="663" y="40"/>
                      <a:pt x="714" y="27"/>
                      <a:pt x="765" y="32"/>
                    </a:cubicBezTo>
                    <a:cubicBezTo>
                      <a:pt x="798" y="34"/>
                      <a:pt x="831" y="30"/>
                      <a:pt x="864" y="36"/>
                    </a:cubicBezTo>
                    <a:cubicBezTo>
                      <a:pt x="889" y="40"/>
                      <a:pt x="915" y="36"/>
                      <a:pt x="940" y="35"/>
                    </a:cubicBezTo>
                    <a:cubicBezTo>
                      <a:pt x="950" y="35"/>
                      <a:pt x="960" y="37"/>
                      <a:pt x="969" y="36"/>
                    </a:cubicBezTo>
                    <a:cubicBezTo>
                      <a:pt x="978" y="33"/>
                      <a:pt x="984" y="33"/>
                      <a:pt x="985" y="44"/>
                    </a:cubicBezTo>
                    <a:cubicBezTo>
                      <a:pt x="986" y="51"/>
                      <a:pt x="982" y="63"/>
                      <a:pt x="976" y="61"/>
                    </a:cubicBezTo>
                    <a:cubicBezTo>
                      <a:pt x="952" y="53"/>
                      <a:pt x="929" y="69"/>
                      <a:pt x="906" y="60"/>
                    </a:cubicBezTo>
                    <a:cubicBezTo>
                      <a:pt x="906" y="60"/>
                      <a:pt x="906" y="60"/>
                      <a:pt x="906" y="60"/>
                    </a:cubicBezTo>
                    <a:cubicBezTo>
                      <a:pt x="894" y="53"/>
                      <a:pt x="885" y="64"/>
                      <a:pt x="874" y="64"/>
                    </a:cubicBezTo>
                    <a:close/>
                  </a:path>
                </a:pathLst>
              </a:custGeom>
              <a:solidFill>
                <a:srgbClr val="8FC1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9" name="Freeform 36">
                <a:extLst>
                  <a:ext uri="{FF2B5EF4-FFF2-40B4-BE49-F238E27FC236}">
                    <a16:creationId xmlns:a16="http://schemas.microsoft.com/office/drawing/2014/main" id="{99C541DB-A883-44EA-9D53-8869B9B91963}"/>
                  </a:ext>
                </a:extLst>
              </p:cNvPr>
              <p:cNvSpPr>
                <a:spLocks/>
              </p:cNvSpPr>
              <p:nvPr/>
            </p:nvSpPr>
            <p:spPr bwMode="auto">
              <a:xfrm>
                <a:off x="198" y="3249"/>
                <a:ext cx="676" cy="108"/>
              </a:xfrm>
              <a:custGeom>
                <a:avLst/>
                <a:gdLst>
                  <a:gd name="T0" fmla="*/ 0 w 602"/>
                  <a:gd name="T1" fmla="*/ 68 h 96"/>
                  <a:gd name="T2" fmla="*/ 32 w 602"/>
                  <a:gd name="T3" fmla="*/ 0 h 96"/>
                  <a:gd name="T4" fmla="*/ 50 w 602"/>
                  <a:gd name="T5" fmla="*/ 11 h 96"/>
                  <a:gd name="T6" fmla="*/ 146 w 602"/>
                  <a:gd name="T7" fmla="*/ 17 h 96"/>
                  <a:gd name="T8" fmla="*/ 243 w 602"/>
                  <a:gd name="T9" fmla="*/ 20 h 96"/>
                  <a:gd name="T10" fmla="*/ 287 w 602"/>
                  <a:gd name="T11" fmla="*/ 21 h 96"/>
                  <a:gd name="T12" fmla="*/ 353 w 602"/>
                  <a:gd name="T13" fmla="*/ 25 h 96"/>
                  <a:gd name="T14" fmla="*/ 372 w 602"/>
                  <a:gd name="T15" fmla="*/ 21 h 96"/>
                  <a:gd name="T16" fmla="*/ 378 w 602"/>
                  <a:gd name="T17" fmla="*/ 22 h 96"/>
                  <a:gd name="T18" fmla="*/ 444 w 602"/>
                  <a:gd name="T19" fmla="*/ 27 h 96"/>
                  <a:gd name="T20" fmla="*/ 529 w 602"/>
                  <a:gd name="T21" fmla="*/ 23 h 96"/>
                  <a:gd name="T22" fmla="*/ 578 w 602"/>
                  <a:gd name="T23" fmla="*/ 16 h 96"/>
                  <a:gd name="T24" fmla="*/ 589 w 602"/>
                  <a:gd name="T25" fmla="*/ 18 h 96"/>
                  <a:gd name="T26" fmla="*/ 574 w 602"/>
                  <a:gd name="T27" fmla="*/ 34 h 96"/>
                  <a:gd name="T28" fmla="*/ 598 w 602"/>
                  <a:gd name="T29" fmla="*/ 39 h 96"/>
                  <a:gd name="T30" fmla="*/ 600 w 602"/>
                  <a:gd name="T31" fmla="*/ 45 h 96"/>
                  <a:gd name="T32" fmla="*/ 601 w 602"/>
                  <a:gd name="T33" fmla="*/ 79 h 96"/>
                  <a:gd name="T34" fmla="*/ 587 w 602"/>
                  <a:gd name="T35" fmla="*/ 90 h 96"/>
                  <a:gd name="T36" fmla="*/ 565 w 602"/>
                  <a:gd name="T37" fmla="*/ 91 h 96"/>
                  <a:gd name="T38" fmla="*/ 411 w 602"/>
                  <a:gd name="T39" fmla="*/ 86 h 96"/>
                  <a:gd name="T40" fmla="*/ 385 w 602"/>
                  <a:gd name="T41" fmla="*/ 86 h 96"/>
                  <a:gd name="T42" fmla="*/ 256 w 602"/>
                  <a:gd name="T43" fmla="*/ 84 h 96"/>
                  <a:gd name="T44" fmla="*/ 163 w 602"/>
                  <a:gd name="T45" fmla="*/ 81 h 96"/>
                  <a:gd name="T46" fmla="*/ 120 w 602"/>
                  <a:gd name="T47" fmla="*/ 77 h 96"/>
                  <a:gd name="T48" fmla="*/ 0 w 602"/>
                  <a:gd name="T49" fmla="*/ 6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02" h="96">
                    <a:moveTo>
                      <a:pt x="0" y="68"/>
                    </a:moveTo>
                    <a:cubicBezTo>
                      <a:pt x="10" y="45"/>
                      <a:pt x="21" y="22"/>
                      <a:pt x="32" y="0"/>
                    </a:cubicBezTo>
                    <a:cubicBezTo>
                      <a:pt x="37" y="4"/>
                      <a:pt x="42" y="10"/>
                      <a:pt x="50" y="11"/>
                    </a:cubicBezTo>
                    <a:cubicBezTo>
                      <a:pt x="82" y="13"/>
                      <a:pt x="114" y="20"/>
                      <a:pt x="146" y="17"/>
                    </a:cubicBezTo>
                    <a:cubicBezTo>
                      <a:pt x="179" y="14"/>
                      <a:pt x="211" y="19"/>
                      <a:pt x="243" y="20"/>
                    </a:cubicBezTo>
                    <a:cubicBezTo>
                      <a:pt x="258" y="24"/>
                      <a:pt x="272" y="23"/>
                      <a:pt x="287" y="21"/>
                    </a:cubicBezTo>
                    <a:cubicBezTo>
                      <a:pt x="309" y="25"/>
                      <a:pt x="331" y="19"/>
                      <a:pt x="353" y="25"/>
                    </a:cubicBezTo>
                    <a:cubicBezTo>
                      <a:pt x="360" y="27"/>
                      <a:pt x="366" y="21"/>
                      <a:pt x="372" y="21"/>
                    </a:cubicBezTo>
                    <a:cubicBezTo>
                      <a:pt x="374" y="21"/>
                      <a:pt x="376" y="21"/>
                      <a:pt x="378" y="22"/>
                    </a:cubicBezTo>
                    <a:cubicBezTo>
                      <a:pt x="400" y="29"/>
                      <a:pt x="422" y="24"/>
                      <a:pt x="444" y="27"/>
                    </a:cubicBezTo>
                    <a:cubicBezTo>
                      <a:pt x="472" y="26"/>
                      <a:pt x="500" y="20"/>
                      <a:pt x="529" y="23"/>
                    </a:cubicBezTo>
                    <a:cubicBezTo>
                      <a:pt x="545" y="25"/>
                      <a:pt x="560" y="12"/>
                      <a:pt x="578" y="16"/>
                    </a:cubicBezTo>
                    <a:cubicBezTo>
                      <a:pt x="581" y="17"/>
                      <a:pt x="586" y="16"/>
                      <a:pt x="589" y="18"/>
                    </a:cubicBezTo>
                    <a:cubicBezTo>
                      <a:pt x="589" y="27"/>
                      <a:pt x="589" y="27"/>
                      <a:pt x="574" y="34"/>
                    </a:cubicBezTo>
                    <a:cubicBezTo>
                      <a:pt x="583" y="29"/>
                      <a:pt x="592" y="27"/>
                      <a:pt x="598" y="39"/>
                    </a:cubicBezTo>
                    <a:cubicBezTo>
                      <a:pt x="599" y="41"/>
                      <a:pt x="600" y="43"/>
                      <a:pt x="600" y="45"/>
                    </a:cubicBezTo>
                    <a:cubicBezTo>
                      <a:pt x="602" y="56"/>
                      <a:pt x="602" y="67"/>
                      <a:pt x="601" y="79"/>
                    </a:cubicBezTo>
                    <a:cubicBezTo>
                      <a:pt x="599" y="87"/>
                      <a:pt x="594" y="90"/>
                      <a:pt x="587" y="90"/>
                    </a:cubicBezTo>
                    <a:cubicBezTo>
                      <a:pt x="579" y="89"/>
                      <a:pt x="572" y="91"/>
                      <a:pt x="565" y="91"/>
                    </a:cubicBezTo>
                    <a:cubicBezTo>
                      <a:pt x="514" y="87"/>
                      <a:pt x="462" y="96"/>
                      <a:pt x="411" y="86"/>
                    </a:cubicBezTo>
                    <a:cubicBezTo>
                      <a:pt x="403" y="84"/>
                      <a:pt x="394" y="84"/>
                      <a:pt x="385" y="86"/>
                    </a:cubicBezTo>
                    <a:cubicBezTo>
                      <a:pt x="342" y="93"/>
                      <a:pt x="299" y="84"/>
                      <a:pt x="256" y="84"/>
                    </a:cubicBezTo>
                    <a:cubicBezTo>
                      <a:pt x="225" y="84"/>
                      <a:pt x="195" y="73"/>
                      <a:pt x="163" y="81"/>
                    </a:cubicBezTo>
                    <a:cubicBezTo>
                      <a:pt x="149" y="85"/>
                      <a:pt x="135" y="78"/>
                      <a:pt x="120" y="77"/>
                    </a:cubicBezTo>
                    <a:cubicBezTo>
                      <a:pt x="80" y="73"/>
                      <a:pt x="39" y="81"/>
                      <a:pt x="0" y="68"/>
                    </a:cubicBezTo>
                    <a:close/>
                  </a:path>
                </a:pathLst>
              </a:custGeom>
              <a:solidFill>
                <a:srgbClr val="DFE6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0" name="Freeform 37">
                <a:extLst>
                  <a:ext uri="{FF2B5EF4-FFF2-40B4-BE49-F238E27FC236}">
                    <a16:creationId xmlns:a16="http://schemas.microsoft.com/office/drawing/2014/main" id="{25465265-7523-4830-89CD-749F80B93D49}"/>
                  </a:ext>
                </a:extLst>
              </p:cNvPr>
              <p:cNvSpPr>
                <a:spLocks/>
              </p:cNvSpPr>
              <p:nvPr/>
            </p:nvSpPr>
            <p:spPr bwMode="auto">
              <a:xfrm>
                <a:off x="742" y="535"/>
                <a:ext cx="409" cy="454"/>
              </a:xfrm>
              <a:custGeom>
                <a:avLst/>
                <a:gdLst>
                  <a:gd name="T0" fmla="*/ 292 w 364"/>
                  <a:gd name="T1" fmla="*/ 397 h 404"/>
                  <a:gd name="T2" fmla="*/ 265 w 364"/>
                  <a:gd name="T3" fmla="*/ 400 h 404"/>
                  <a:gd name="T4" fmla="*/ 270 w 364"/>
                  <a:gd name="T5" fmla="*/ 383 h 404"/>
                  <a:gd name="T6" fmla="*/ 288 w 364"/>
                  <a:gd name="T7" fmla="*/ 326 h 404"/>
                  <a:gd name="T8" fmla="*/ 217 w 364"/>
                  <a:gd name="T9" fmla="*/ 239 h 404"/>
                  <a:gd name="T10" fmla="*/ 171 w 364"/>
                  <a:gd name="T11" fmla="*/ 209 h 404"/>
                  <a:gd name="T12" fmla="*/ 111 w 364"/>
                  <a:gd name="T13" fmla="*/ 153 h 404"/>
                  <a:gd name="T14" fmla="*/ 127 w 364"/>
                  <a:gd name="T15" fmla="*/ 170 h 404"/>
                  <a:gd name="T16" fmla="*/ 131 w 364"/>
                  <a:gd name="T17" fmla="*/ 180 h 404"/>
                  <a:gd name="T18" fmla="*/ 119 w 364"/>
                  <a:gd name="T19" fmla="*/ 179 h 404"/>
                  <a:gd name="T20" fmla="*/ 73 w 364"/>
                  <a:gd name="T21" fmla="*/ 137 h 404"/>
                  <a:gd name="T22" fmla="*/ 36 w 364"/>
                  <a:gd name="T23" fmla="*/ 96 h 404"/>
                  <a:gd name="T24" fmla="*/ 32 w 364"/>
                  <a:gd name="T25" fmla="*/ 88 h 404"/>
                  <a:gd name="T26" fmla="*/ 32 w 364"/>
                  <a:gd name="T27" fmla="*/ 82 h 404"/>
                  <a:gd name="T28" fmla="*/ 17 w 364"/>
                  <a:gd name="T29" fmla="*/ 59 h 404"/>
                  <a:gd name="T30" fmla="*/ 0 w 364"/>
                  <a:gd name="T31" fmla="*/ 41 h 404"/>
                  <a:gd name="T32" fmla="*/ 32 w 364"/>
                  <a:gd name="T33" fmla="*/ 32 h 404"/>
                  <a:gd name="T34" fmla="*/ 189 w 364"/>
                  <a:gd name="T35" fmla="*/ 167 h 404"/>
                  <a:gd name="T36" fmla="*/ 283 w 364"/>
                  <a:gd name="T37" fmla="*/ 272 h 404"/>
                  <a:gd name="T38" fmla="*/ 314 w 364"/>
                  <a:gd name="T39" fmla="*/ 332 h 404"/>
                  <a:gd name="T40" fmla="*/ 256 w 364"/>
                  <a:gd name="T41" fmla="*/ 241 h 404"/>
                  <a:gd name="T42" fmla="*/ 232 w 364"/>
                  <a:gd name="T43" fmla="*/ 212 h 404"/>
                  <a:gd name="T44" fmla="*/ 187 w 364"/>
                  <a:gd name="T45" fmla="*/ 165 h 404"/>
                  <a:gd name="T46" fmla="*/ 114 w 364"/>
                  <a:gd name="T47" fmla="*/ 92 h 404"/>
                  <a:gd name="T48" fmla="*/ 46 w 364"/>
                  <a:gd name="T49" fmla="*/ 19 h 404"/>
                  <a:gd name="T50" fmla="*/ 44 w 364"/>
                  <a:gd name="T51" fmla="*/ 12 h 404"/>
                  <a:gd name="T52" fmla="*/ 54 w 364"/>
                  <a:gd name="T53" fmla="*/ 0 h 404"/>
                  <a:gd name="T54" fmla="*/ 100 w 364"/>
                  <a:gd name="T55" fmla="*/ 35 h 404"/>
                  <a:gd name="T56" fmla="*/ 103 w 364"/>
                  <a:gd name="T57" fmla="*/ 41 h 404"/>
                  <a:gd name="T58" fmla="*/ 103 w 364"/>
                  <a:gd name="T59" fmla="*/ 37 h 404"/>
                  <a:gd name="T60" fmla="*/ 124 w 364"/>
                  <a:gd name="T61" fmla="*/ 28 h 404"/>
                  <a:gd name="T62" fmla="*/ 158 w 364"/>
                  <a:gd name="T63" fmla="*/ 55 h 404"/>
                  <a:gd name="T64" fmla="*/ 144 w 364"/>
                  <a:gd name="T65" fmla="*/ 36 h 404"/>
                  <a:gd name="T66" fmla="*/ 152 w 364"/>
                  <a:gd name="T67" fmla="*/ 36 h 404"/>
                  <a:gd name="T68" fmla="*/ 194 w 364"/>
                  <a:gd name="T69" fmla="*/ 77 h 404"/>
                  <a:gd name="T70" fmla="*/ 192 w 364"/>
                  <a:gd name="T71" fmla="*/ 81 h 404"/>
                  <a:gd name="T72" fmla="*/ 208 w 364"/>
                  <a:gd name="T73" fmla="*/ 115 h 404"/>
                  <a:gd name="T74" fmla="*/ 276 w 364"/>
                  <a:gd name="T75" fmla="*/ 173 h 404"/>
                  <a:gd name="T76" fmla="*/ 343 w 364"/>
                  <a:gd name="T77" fmla="*/ 259 h 404"/>
                  <a:gd name="T78" fmla="*/ 359 w 364"/>
                  <a:gd name="T79" fmla="*/ 292 h 404"/>
                  <a:gd name="T80" fmla="*/ 363 w 364"/>
                  <a:gd name="T81" fmla="*/ 303 h 404"/>
                  <a:gd name="T82" fmla="*/ 353 w 364"/>
                  <a:gd name="T83" fmla="*/ 323 h 404"/>
                  <a:gd name="T84" fmla="*/ 337 w 364"/>
                  <a:gd name="T85" fmla="*/ 313 h 404"/>
                  <a:gd name="T86" fmla="*/ 331 w 364"/>
                  <a:gd name="T87" fmla="*/ 304 h 404"/>
                  <a:gd name="T88" fmla="*/ 328 w 364"/>
                  <a:gd name="T89" fmla="*/ 300 h 404"/>
                  <a:gd name="T90" fmla="*/ 226 w 364"/>
                  <a:gd name="T91" fmla="*/ 180 h 404"/>
                  <a:gd name="T92" fmla="*/ 293 w 364"/>
                  <a:gd name="T93" fmla="*/ 254 h 404"/>
                  <a:gd name="T94" fmla="*/ 333 w 364"/>
                  <a:gd name="T95" fmla="*/ 325 h 404"/>
                  <a:gd name="T96" fmla="*/ 333 w 364"/>
                  <a:gd name="T97" fmla="*/ 348 h 404"/>
                  <a:gd name="T98" fmla="*/ 292 w 364"/>
                  <a:gd name="T99" fmla="*/ 397 h 4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64" h="404">
                    <a:moveTo>
                      <a:pt x="292" y="397"/>
                    </a:moveTo>
                    <a:cubicBezTo>
                      <a:pt x="284" y="404"/>
                      <a:pt x="274" y="398"/>
                      <a:pt x="265" y="400"/>
                    </a:cubicBezTo>
                    <a:cubicBezTo>
                      <a:pt x="259" y="391"/>
                      <a:pt x="264" y="388"/>
                      <a:pt x="270" y="383"/>
                    </a:cubicBezTo>
                    <a:cubicBezTo>
                      <a:pt x="294" y="364"/>
                      <a:pt x="297" y="351"/>
                      <a:pt x="288" y="326"/>
                    </a:cubicBezTo>
                    <a:cubicBezTo>
                      <a:pt x="275" y="288"/>
                      <a:pt x="244" y="265"/>
                      <a:pt x="217" y="239"/>
                    </a:cubicBezTo>
                    <a:cubicBezTo>
                      <a:pt x="204" y="227"/>
                      <a:pt x="186" y="219"/>
                      <a:pt x="171" y="209"/>
                    </a:cubicBezTo>
                    <a:cubicBezTo>
                      <a:pt x="148" y="193"/>
                      <a:pt x="131" y="171"/>
                      <a:pt x="111" y="153"/>
                    </a:cubicBezTo>
                    <a:cubicBezTo>
                      <a:pt x="116" y="158"/>
                      <a:pt x="122" y="163"/>
                      <a:pt x="127" y="170"/>
                    </a:cubicBezTo>
                    <a:cubicBezTo>
                      <a:pt x="130" y="172"/>
                      <a:pt x="134" y="176"/>
                      <a:pt x="131" y="180"/>
                    </a:cubicBezTo>
                    <a:cubicBezTo>
                      <a:pt x="128" y="184"/>
                      <a:pt x="123" y="181"/>
                      <a:pt x="119" y="179"/>
                    </a:cubicBezTo>
                    <a:cubicBezTo>
                      <a:pt x="102" y="166"/>
                      <a:pt x="86" y="153"/>
                      <a:pt x="73" y="137"/>
                    </a:cubicBezTo>
                    <a:cubicBezTo>
                      <a:pt x="61" y="123"/>
                      <a:pt x="47" y="110"/>
                      <a:pt x="36" y="96"/>
                    </a:cubicBezTo>
                    <a:cubicBezTo>
                      <a:pt x="35" y="93"/>
                      <a:pt x="33" y="90"/>
                      <a:pt x="32" y="88"/>
                    </a:cubicBezTo>
                    <a:cubicBezTo>
                      <a:pt x="30" y="86"/>
                      <a:pt x="30" y="84"/>
                      <a:pt x="32" y="82"/>
                    </a:cubicBezTo>
                    <a:cubicBezTo>
                      <a:pt x="34" y="69"/>
                      <a:pt x="22" y="66"/>
                      <a:pt x="17" y="59"/>
                    </a:cubicBezTo>
                    <a:cubicBezTo>
                      <a:pt x="12" y="53"/>
                      <a:pt x="7" y="49"/>
                      <a:pt x="0" y="41"/>
                    </a:cubicBezTo>
                    <a:cubicBezTo>
                      <a:pt x="13" y="41"/>
                      <a:pt x="27" y="48"/>
                      <a:pt x="32" y="32"/>
                    </a:cubicBezTo>
                    <a:cubicBezTo>
                      <a:pt x="91" y="70"/>
                      <a:pt x="142" y="116"/>
                      <a:pt x="189" y="167"/>
                    </a:cubicBezTo>
                    <a:cubicBezTo>
                      <a:pt x="225" y="197"/>
                      <a:pt x="251" y="237"/>
                      <a:pt x="283" y="272"/>
                    </a:cubicBezTo>
                    <a:cubicBezTo>
                      <a:pt x="298" y="288"/>
                      <a:pt x="308" y="313"/>
                      <a:pt x="314" y="332"/>
                    </a:cubicBezTo>
                    <a:cubicBezTo>
                      <a:pt x="300" y="302"/>
                      <a:pt x="286" y="266"/>
                      <a:pt x="256" y="241"/>
                    </a:cubicBezTo>
                    <a:cubicBezTo>
                      <a:pt x="246" y="233"/>
                      <a:pt x="239" y="222"/>
                      <a:pt x="232" y="212"/>
                    </a:cubicBezTo>
                    <a:cubicBezTo>
                      <a:pt x="219" y="195"/>
                      <a:pt x="203" y="180"/>
                      <a:pt x="187" y="165"/>
                    </a:cubicBezTo>
                    <a:cubicBezTo>
                      <a:pt x="161" y="142"/>
                      <a:pt x="142" y="111"/>
                      <a:pt x="114" y="92"/>
                    </a:cubicBezTo>
                    <a:cubicBezTo>
                      <a:pt x="85" y="72"/>
                      <a:pt x="73" y="39"/>
                      <a:pt x="46" y="19"/>
                    </a:cubicBezTo>
                    <a:cubicBezTo>
                      <a:pt x="44" y="18"/>
                      <a:pt x="43" y="15"/>
                      <a:pt x="44" y="12"/>
                    </a:cubicBezTo>
                    <a:cubicBezTo>
                      <a:pt x="50" y="11"/>
                      <a:pt x="49" y="4"/>
                      <a:pt x="54" y="0"/>
                    </a:cubicBezTo>
                    <a:cubicBezTo>
                      <a:pt x="62" y="23"/>
                      <a:pt x="88" y="20"/>
                      <a:pt x="100" y="35"/>
                    </a:cubicBezTo>
                    <a:cubicBezTo>
                      <a:pt x="101" y="37"/>
                      <a:pt x="100" y="40"/>
                      <a:pt x="103" y="41"/>
                    </a:cubicBezTo>
                    <a:cubicBezTo>
                      <a:pt x="103" y="39"/>
                      <a:pt x="103" y="38"/>
                      <a:pt x="103" y="37"/>
                    </a:cubicBezTo>
                    <a:cubicBezTo>
                      <a:pt x="110" y="34"/>
                      <a:pt x="123" y="45"/>
                      <a:pt x="124" y="28"/>
                    </a:cubicBezTo>
                    <a:cubicBezTo>
                      <a:pt x="141" y="31"/>
                      <a:pt x="146" y="49"/>
                      <a:pt x="158" y="55"/>
                    </a:cubicBezTo>
                    <a:cubicBezTo>
                      <a:pt x="154" y="49"/>
                      <a:pt x="143" y="47"/>
                      <a:pt x="144" y="36"/>
                    </a:cubicBezTo>
                    <a:cubicBezTo>
                      <a:pt x="147" y="36"/>
                      <a:pt x="149" y="36"/>
                      <a:pt x="152" y="36"/>
                    </a:cubicBezTo>
                    <a:cubicBezTo>
                      <a:pt x="169" y="47"/>
                      <a:pt x="185" y="59"/>
                      <a:pt x="194" y="77"/>
                    </a:cubicBezTo>
                    <a:cubicBezTo>
                      <a:pt x="194" y="78"/>
                      <a:pt x="193" y="80"/>
                      <a:pt x="192" y="81"/>
                    </a:cubicBezTo>
                    <a:cubicBezTo>
                      <a:pt x="195" y="103"/>
                      <a:pt x="194" y="104"/>
                      <a:pt x="208" y="115"/>
                    </a:cubicBezTo>
                    <a:cubicBezTo>
                      <a:pt x="231" y="134"/>
                      <a:pt x="252" y="155"/>
                      <a:pt x="276" y="173"/>
                    </a:cubicBezTo>
                    <a:cubicBezTo>
                      <a:pt x="304" y="196"/>
                      <a:pt x="324" y="227"/>
                      <a:pt x="343" y="259"/>
                    </a:cubicBezTo>
                    <a:cubicBezTo>
                      <a:pt x="342" y="273"/>
                      <a:pt x="353" y="281"/>
                      <a:pt x="359" y="292"/>
                    </a:cubicBezTo>
                    <a:cubicBezTo>
                      <a:pt x="361" y="296"/>
                      <a:pt x="363" y="299"/>
                      <a:pt x="363" y="303"/>
                    </a:cubicBezTo>
                    <a:cubicBezTo>
                      <a:pt x="364" y="312"/>
                      <a:pt x="360" y="320"/>
                      <a:pt x="353" y="323"/>
                    </a:cubicBezTo>
                    <a:cubicBezTo>
                      <a:pt x="344" y="328"/>
                      <a:pt x="341" y="318"/>
                      <a:pt x="337" y="313"/>
                    </a:cubicBezTo>
                    <a:cubicBezTo>
                      <a:pt x="335" y="310"/>
                      <a:pt x="333" y="307"/>
                      <a:pt x="331" y="304"/>
                    </a:cubicBezTo>
                    <a:cubicBezTo>
                      <a:pt x="330" y="303"/>
                      <a:pt x="329" y="301"/>
                      <a:pt x="328" y="300"/>
                    </a:cubicBezTo>
                    <a:cubicBezTo>
                      <a:pt x="293" y="257"/>
                      <a:pt x="264" y="208"/>
                      <a:pt x="226" y="180"/>
                    </a:cubicBezTo>
                    <a:cubicBezTo>
                      <a:pt x="245" y="200"/>
                      <a:pt x="272" y="224"/>
                      <a:pt x="293" y="254"/>
                    </a:cubicBezTo>
                    <a:cubicBezTo>
                      <a:pt x="309" y="277"/>
                      <a:pt x="318" y="303"/>
                      <a:pt x="333" y="325"/>
                    </a:cubicBezTo>
                    <a:cubicBezTo>
                      <a:pt x="338" y="332"/>
                      <a:pt x="337" y="341"/>
                      <a:pt x="333" y="348"/>
                    </a:cubicBezTo>
                    <a:cubicBezTo>
                      <a:pt x="322" y="366"/>
                      <a:pt x="310" y="384"/>
                      <a:pt x="292" y="397"/>
                    </a:cubicBezTo>
                    <a:close/>
                  </a:path>
                </a:pathLst>
              </a:custGeom>
              <a:solidFill>
                <a:srgbClr val="F2DC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1" name="Freeform 38">
                <a:extLst>
                  <a:ext uri="{FF2B5EF4-FFF2-40B4-BE49-F238E27FC236}">
                    <a16:creationId xmlns:a16="http://schemas.microsoft.com/office/drawing/2014/main" id="{AD7492D5-7AD9-4BE3-8F36-172A9FCBA643}"/>
                  </a:ext>
                </a:extLst>
              </p:cNvPr>
              <p:cNvSpPr>
                <a:spLocks/>
              </p:cNvSpPr>
              <p:nvPr/>
            </p:nvSpPr>
            <p:spPr bwMode="auto">
              <a:xfrm>
                <a:off x="1766" y="464"/>
                <a:ext cx="192" cy="526"/>
              </a:xfrm>
              <a:custGeom>
                <a:avLst/>
                <a:gdLst>
                  <a:gd name="T0" fmla="*/ 0 w 171"/>
                  <a:gd name="T1" fmla="*/ 363 h 468"/>
                  <a:gd name="T2" fmla="*/ 8 w 171"/>
                  <a:gd name="T3" fmla="*/ 312 h 468"/>
                  <a:gd name="T4" fmla="*/ 16 w 171"/>
                  <a:gd name="T5" fmla="*/ 280 h 468"/>
                  <a:gd name="T6" fmla="*/ 58 w 171"/>
                  <a:gd name="T7" fmla="*/ 138 h 468"/>
                  <a:gd name="T8" fmla="*/ 72 w 171"/>
                  <a:gd name="T9" fmla="*/ 42 h 468"/>
                  <a:gd name="T10" fmla="*/ 89 w 171"/>
                  <a:gd name="T11" fmla="*/ 55 h 468"/>
                  <a:gd name="T12" fmla="*/ 89 w 171"/>
                  <a:gd name="T13" fmla="*/ 70 h 468"/>
                  <a:gd name="T14" fmla="*/ 75 w 171"/>
                  <a:gd name="T15" fmla="*/ 152 h 468"/>
                  <a:gd name="T16" fmla="*/ 27 w 171"/>
                  <a:gd name="T17" fmla="*/ 319 h 468"/>
                  <a:gd name="T18" fmla="*/ 48 w 171"/>
                  <a:gd name="T19" fmla="*/ 242 h 468"/>
                  <a:gd name="T20" fmla="*/ 88 w 171"/>
                  <a:gd name="T21" fmla="*/ 96 h 468"/>
                  <a:gd name="T22" fmla="*/ 130 w 171"/>
                  <a:gd name="T23" fmla="*/ 0 h 468"/>
                  <a:gd name="T24" fmla="*/ 119 w 171"/>
                  <a:gd name="T25" fmla="*/ 68 h 468"/>
                  <a:gd name="T26" fmla="*/ 80 w 171"/>
                  <a:gd name="T27" fmla="*/ 196 h 468"/>
                  <a:gd name="T28" fmla="*/ 42 w 171"/>
                  <a:gd name="T29" fmla="*/ 330 h 468"/>
                  <a:gd name="T30" fmla="*/ 93 w 171"/>
                  <a:gd name="T31" fmla="*/ 157 h 468"/>
                  <a:gd name="T32" fmla="*/ 120 w 171"/>
                  <a:gd name="T33" fmla="*/ 94 h 468"/>
                  <a:gd name="T34" fmla="*/ 111 w 171"/>
                  <a:gd name="T35" fmla="*/ 148 h 468"/>
                  <a:gd name="T36" fmla="*/ 126 w 171"/>
                  <a:gd name="T37" fmla="*/ 87 h 468"/>
                  <a:gd name="T38" fmla="*/ 128 w 171"/>
                  <a:gd name="T39" fmla="*/ 114 h 468"/>
                  <a:gd name="T40" fmla="*/ 145 w 171"/>
                  <a:gd name="T41" fmla="*/ 79 h 468"/>
                  <a:gd name="T42" fmla="*/ 110 w 171"/>
                  <a:gd name="T43" fmla="*/ 221 h 468"/>
                  <a:gd name="T44" fmla="*/ 133 w 171"/>
                  <a:gd name="T45" fmla="*/ 167 h 468"/>
                  <a:gd name="T46" fmla="*/ 123 w 171"/>
                  <a:gd name="T47" fmla="*/ 228 h 468"/>
                  <a:gd name="T48" fmla="*/ 137 w 171"/>
                  <a:gd name="T49" fmla="*/ 165 h 468"/>
                  <a:gd name="T50" fmla="*/ 149 w 171"/>
                  <a:gd name="T51" fmla="*/ 71 h 468"/>
                  <a:gd name="T52" fmla="*/ 161 w 171"/>
                  <a:gd name="T53" fmla="*/ 27 h 468"/>
                  <a:gd name="T54" fmla="*/ 163 w 171"/>
                  <a:gd name="T55" fmla="*/ 90 h 468"/>
                  <a:gd name="T56" fmla="*/ 168 w 171"/>
                  <a:gd name="T57" fmla="*/ 103 h 468"/>
                  <a:gd name="T58" fmla="*/ 154 w 171"/>
                  <a:gd name="T59" fmla="*/ 197 h 468"/>
                  <a:gd name="T60" fmla="*/ 73 w 171"/>
                  <a:gd name="T61" fmla="*/ 408 h 468"/>
                  <a:gd name="T62" fmla="*/ 84 w 171"/>
                  <a:gd name="T63" fmla="*/ 363 h 468"/>
                  <a:gd name="T64" fmla="*/ 96 w 171"/>
                  <a:gd name="T65" fmla="*/ 344 h 468"/>
                  <a:gd name="T66" fmla="*/ 94 w 171"/>
                  <a:gd name="T67" fmla="*/ 377 h 468"/>
                  <a:gd name="T68" fmla="*/ 110 w 171"/>
                  <a:gd name="T69" fmla="*/ 331 h 468"/>
                  <a:gd name="T70" fmla="*/ 86 w 171"/>
                  <a:gd name="T71" fmla="*/ 453 h 468"/>
                  <a:gd name="T72" fmla="*/ 32 w 171"/>
                  <a:gd name="T73" fmla="*/ 403 h 468"/>
                  <a:gd name="T74" fmla="*/ 63 w 171"/>
                  <a:gd name="T75" fmla="*/ 367 h 468"/>
                  <a:gd name="T76" fmla="*/ 105 w 171"/>
                  <a:gd name="T77" fmla="*/ 275 h 468"/>
                  <a:gd name="T78" fmla="*/ 67 w 171"/>
                  <a:gd name="T79" fmla="*/ 334 h 468"/>
                  <a:gd name="T80" fmla="*/ 106 w 171"/>
                  <a:gd name="T81" fmla="*/ 181 h 468"/>
                  <a:gd name="T82" fmla="*/ 92 w 171"/>
                  <a:gd name="T83" fmla="*/ 216 h 468"/>
                  <a:gd name="T84" fmla="*/ 53 w 171"/>
                  <a:gd name="T85" fmla="*/ 353 h 468"/>
                  <a:gd name="T86" fmla="*/ 43 w 171"/>
                  <a:gd name="T87" fmla="*/ 358 h 4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71" h="468">
                    <a:moveTo>
                      <a:pt x="28" y="402"/>
                    </a:moveTo>
                    <a:cubicBezTo>
                      <a:pt x="18" y="390"/>
                      <a:pt x="6" y="379"/>
                      <a:pt x="0" y="363"/>
                    </a:cubicBezTo>
                    <a:cubicBezTo>
                      <a:pt x="0" y="352"/>
                      <a:pt x="5" y="342"/>
                      <a:pt x="7" y="331"/>
                    </a:cubicBezTo>
                    <a:cubicBezTo>
                      <a:pt x="9" y="325"/>
                      <a:pt x="12" y="318"/>
                      <a:pt x="8" y="312"/>
                    </a:cubicBezTo>
                    <a:cubicBezTo>
                      <a:pt x="7" y="310"/>
                      <a:pt x="6" y="308"/>
                      <a:pt x="6" y="306"/>
                    </a:cubicBezTo>
                    <a:cubicBezTo>
                      <a:pt x="7" y="297"/>
                      <a:pt x="12" y="289"/>
                      <a:pt x="16" y="280"/>
                    </a:cubicBezTo>
                    <a:cubicBezTo>
                      <a:pt x="34" y="246"/>
                      <a:pt x="36" y="206"/>
                      <a:pt x="47" y="170"/>
                    </a:cubicBezTo>
                    <a:cubicBezTo>
                      <a:pt x="50" y="159"/>
                      <a:pt x="55" y="148"/>
                      <a:pt x="58" y="138"/>
                    </a:cubicBezTo>
                    <a:cubicBezTo>
                      <a:pt x="63" y="120"/>
                      <a:pt x="70" y="103"/>
                      <a:pt x="67" y="85"/>
                    </a:cubicBezTo>
                    <a:cubicBezTo>
                      <a:pt x="67" y="70"/>
                      <a:pt x="69" y="56"/>
                      <a:pt x="72" y="42"/>
                    </a:cubicBezTo>
                    <a:cubicBezTo>
                      <a:pt x="73" y="37"/>
                      <a:pt x="74" y="31"/>
                      <a:pt x="81" y="31"/>
                    </a:cubicBezTo>
                    <a:cubicBezTo>
                      <a:pt x="93" y="36"/>
                      <a:pt x="81" y="48"/>
                      <a:pt x="89" y="55"/>
                    </a:cubicBezTo>
                    <a:cubicBezTo>
                      <a:pt x="92" y="58"/>
                      <a:pt x="92" y="61"/>
                      <a:pt x="92" y="65"/>
                    </a:cubicBezTo>
                    <a:cubicBezTo>
                      <a:pt x="91" y="67"/>
                      <a:pt x="90" y="68"/>
                      <a:pt x="89" y="70"/>
                    </a:cubicBezTo>
                    <a:cubicBezTo>
                      <a:pt x="80" y="78"/>
                      <a:pt x="82" y="87"/>
                      <a:pt x="87" y="96"/>
                    </a:cubicBezTo>
                    <a:cubicBezTo>
                      <a:pt x="87" y="116"/>
                      <a:pt x="83" y="134"/>
                      <a:pt x="75" y="152"/>
                    </a:cubicBezTo>
                    <a:cubicBezTo>
                      <a:pt x="63" y="179"/>
                      <a:pt x="52" y="206"/>
                      <a:pt x="48" y="236"/>
                    </a:cubicBezTo>
                    <a:cubicBezTo>
                      <a:pt x="46" y="265"/>
                      <a:pt x="33" y="291"/>
                      <a:pt x="27" y="319"/>
                    </a:cubicBezTo>
                    <a:cubicBezTo>
                      <a:pt x="24" y="331"/>
                      <a:pt x="29" y="344"/>
                      <a:pt x="25" y="352"/>
                    </a:cubicBezTo>
                    <a:cubicBezTo>
                      <a:pt x="22" y="316"/>
                      <a:pt x="43" y="280"/>
                      <a:pt x="48" y="242"/>
                    </a:cubicBezTo>
                    <a:cubicBezTo>
                      <a:pt x="53" y="196"/>
                      <a:pt x="80" y="157"/>
                      <a:pt x="87" y="111"/>
                    </a:cubicBezTo>
                    <a:cubicBezTo>
                      <a:pt x="87" y="106"/>
                      <a:pt x="89" y="101"/>
                      <a:pt x="88" y="96"/>
                    </a:cubicBezTo>
                    <a:cubicBezTo>
                      <a:pt x="97" y="73"/>
                      <a:pt x="98" y="46"/>
                      <a:pt x="117" y="27"/>
                    </a:cubicBezTo>
                    <a:cubicBezTo>
                      <a:pt x="126" y="21"/>
                      <a:pt x="123" y="9"/>
                      <a:pt x="130" y="0"/>
                    </a:cubicBezTo>
                    <a:cubicBezTo>
                      <a:pt x="137" y="13"/>
                      <a:pt x="127" y="24"/>
                      <a:pt x="129" y="35"/>
                    </a:cubicBezTo>
                    <a:cubicBezTo>
                      <a:pt x="119" y="44"/>
                      <a:pt x="131" y="60"/>
                      <a:pt x="119" y="68"/>
                    </a:cubicBezTo>
                    <a:cubicBezTo>
                      <a:pt x="111" y="73"/>
                      <a:pt x="110" y="81"/>
                      <a:pt x="109" y="89"/>
                    </a:cubicBezTo>
                    <a:cubicBezTo>
                      <a:pt x="103" y="126"/>
                      <a:pt x="90" y="161"/>
                      <a:pt x="80" y="196"/>
                    </a:cubicBezTo>
                    <a:cubicBezTo>
                      <a:pt x="69" y="237"/>
                      <a:pt x="55" y="276"/>
                      <a:pt x="46" y="317"/>
                    </a:cubicBezTo>
                    <a:cubicBezTo>
                      <a:pt x="45" y="321"/>
                      <a:pt x="44" y="326"/>
                      <a:pt x="42" y="330"/>
                    </a:cubicBezTo>
                    <a:cubicBezTo>
                      <a:pt x="47" y="294"/>
                      <a:pt x="66" y="261"/>
                      <a:pt x="71" y="225"/>
                    </a:cubicBezTo>
                    <a:cubicBezTo>
                      <a:pt x="75" y="201"/>
                      <a:pt x="86" y="179"/>
                      <a:pt x="93" y="157"/>
                    </a:cubicBezTo>
                    <a:cubicBezTo>
                      <a:pt x="101" y="131"/>
                      <a:pt x="105" y="104"/>
                      <a:pt x="113" y="78"/>
                    </a:cubicBezTo>
                    <a:cubicBezTo>
                      <a:pt x="123" y="80"/>
                      <a:pt x="121" y="87"/>
                      <a:pt x="120" y="94"/>
                    </a:cubicBezTo>
                    <a:cubicBezTo>
                      <a:pt x="118" y="112"/>
                      <a:pt x="113" y="130"/>
                      <a:pt x="110" y="144"/>
                    </a:cubicBezTo>
                    <a:cubicBezTo>
                      <a:pt x="109" y="151"/>
                      <a:pt x="114" y="148"/>
                      <a:pt x="111" y="148"/>
                    </a:cubicBezTo>
                    <a:cubicBezTo>
                      <a:pt x="110" y="149"/>
                      <a:pt x="109" y="148"/>
                      <a:pt x="110" y="147"/>
                    </a:cubicBezTo>
                    <a:cubicBezTo>
                      <a:pt x="117" y="127"/>
                      <a:pt x="114" y="105"/>
                      <a:pt x="126" y="87"/>
                    </a:cubicBezTo>
                    <a:cubicBezTo>
                      <a:pt x="127" y="87"/>
                      <a:pt x="127" y="87"/>
                      <a:pt x="128" y="87"/>
                    </a:cubicBezTo>
                    <a:cubicBezTo>
                      <a:pt x="137" y="96"/>
                      <a:pt x="121" y="106"/>
                      <a:pt x="128" y="114"/>
                    </a:cubicBezTo>
                    <a:cubicBezTo>
                      <a:pt x="128" y="104"/>
                      <a:pt x="128" y="92"/>
                      <a:pt x="136" y="82"/>
                    </a:cubicBezTo>
                    <a:cubicBezTo>
                      <a:pt x="142" y="87"/>
                      <a:pt x="142" y="79"/>
                      <a:pt x="145" y="79"/>
                    </a:cubicBezTo>
                    <a:cubicBezTo>
                      <a:pt x="150" y="93"/>
                      <a:pt x="147" y="106"/>
                      <a:pt x="142" y="119"/>
                    </a:cubicBezTo>
                    <a:cubicBezTo>
                      <a:pt x="132" y="153"/>
                      <a:pt x="121" y="187"/>
                      <a:pt x="110" y="221"/>
                    </a:cubicBezTo>
                    <a:cubicBezTo>
                      <a:pt x="115" y="207"/>
                      <a:pt x="120" y="192"/>
                      <a:pt x="124" y="178"/>
                    </a:cubicBezTo>
                    <a:cubicBezTo>
                      <a:pt x="125" y="173"/>
                      <a:pt x="125" y="165"/>
                      <a:pt x="133" y="167"/>
                    </a:cubicBezTo>
                    <a:cubicBezTo>
                      <a:pt x="141" y="170"/>
                      <a:pt x="139" y="177"/>
                      <a:pt x="137" y="182"/>
                    </a:cubicBezTo>
                    <a:cubicBezTo>
                      <a:pt x="132" y="198"/>
                      <a:pt x="126" y="214"/>
                      <a:pt x="123" y="228"/>
                    </a:cubicBezTo>
                    <a:cubicBezTo>
                      <a:pt x="127" y="210"/>
                      <a:pt x="135" y="191"/>
                      <a:pt x="141" y="172"/>
                    </a:cubicBezTo>
                    <a:cubicBezTo>
                      <a:pt x="142" y="169"/>
                      <a:pt x="147" y="167"/>
                      <a:pt x="137" y="165"/>
                    </a:cubicBezTo>
                    <a:cubicBezTo>
                      <a:pt x="130" y="164"/>
                      <a:pt x="132" y="152"/>
                      <a:pt x="135" y="144"/>
                    </a:cubicBezTo>
                    <a:cubicBezTo>
                      <a:pt x="143" y="121"/>
                      <a:pt x="150" y="97"/>
                      <a:pt x="149" y="71"/>
                    </a:cubicBezTo>
                    <a:cubicBezTo>
                      <a:pt x="150" y="56"/>
                      <a:pt x="153" y="41"/>
                      <a:pt x="161" y="27"/>
                    </a:cubicBezTo>
                    <a:cubicBezTo>
                      <a:pt x="161" y="27"/>
                      <a:pt x="161" y="27"/>
                      <a:pt x="161" y="27"/>
                    </a:cubicBezTo>
                    <a:cubicBezTo>
                      <a:pt x="161" y="32"/>
                      <a:pt x="161" y="37"/>
                      <a:pt x="166" y="40"/>
                    </a:cubicBezTo>
                    <a:cubicBezTo>
                      <a:pt x="171" y="57"/>
                      <a:pt x="163" y="73"/>
                      <a:pt x="163" y="90"/>
                    </a:cubicBezTo>
                    <a:cubicBezTo>
                      <a:pt x="162" y="93"/>
                      <a:pt x="155" y="98"/>
                      <a:pt x="165" y="99"/>
                    </a:cubicBezTo>
                    <a:cubicBezTo>
                      <a:pt x="166" y="100"/>
                      <a:pt x="167" y="102"/>
                      <a:pt x="168" y="103"/>
                    </a:cubicBezTo>
                    <a:cubicBezTo>
                      <a:pt x="169" y="103"/>
                      <a:pt x="170" y="104"/>
                      <a:pt x="170" y="104"/>
                    </a:cubicBezTo>
                    <a:cubicBezTo>
                      <a:pt x="165" y="135"/>
                      <a:pt x="165" y="168"/>
                      <a:pt x="154" y="197"/>
                    </a:cubicBezTo>
                    <a:cubicBezTo>
                      <a:pt x="136" y="248"/>
                      <a:pt x="113" y="297"/>
                      <a:pt x="89" y="346"/>
                    </a:cubicBezTo>
                    <a:cubicBezTo>
                      <a:pt x="80" y="366"/>
                      <a:pt x="77" y="387"/>
                      <a:pt x="73" y="408"/>
                    </a:cubicBezTo>
                    <a:cubicBezTo>
                      <a:pt x="72" y="415"/>
                      <a:pt x="70" y="422"/>
                      <a:pt x="68" y="429"/>
                    </a:cubicBezTo>
                    <a:cubicBezTo>
                      <a:pt x="75" y="408"/>
                      <a:pt x="76" y="385"/>
                      <a:pt x="84" y="363"/>
                    </a:cubicBezTo>
                    <a:cubicBezTo>
                      <a:pt x="85" y="359"/>
                      <a:pt x="85" y="355"/>
                      <a:pt x="87" y="352"/>
                    </a:cubicBezTo>
                    <a:cubicBezTo>
                      <a:pt x="90" y="348"/>
                      <a:pt x="90" y="341"/>
                      <a:pt x="96" y="344"/>
                    </a:cubicBezTo>
                    <a:cubicBezTo>
                      <a:pt x="101" y="346"/>
                      <a:pt x="101" y="352"/>
                      <a:pt x="100" y="356"/>
                    </a:cubicBezTo>
                    <a:cubicBezTo>
                      <a:pt x="97" y="364"/>
                      <a:pt x="95" y="373"/>
                      <a:pt x="94" y="377"/>
                    </a:cubicBezTo>
                    <a:cubicBezTo>
                      <a:pt x="96" y="369"/>
                      <a:pt x="101" y="357"/>
                      <a:pt x="102" y="344"/>
                    </a:cubicBezTo>
                    <a:cubicBezTo>
                      <a:pt x="103" y="339"/>
                      <a:pt x="105" y="332"/>
                      <a:pt x="110" y="331"/>
                    </a:cubicBezTo>
                    <a:cubicBezTo>
                      <a:pt x="118" y="330"/>
                      <a:pt x="120" y="337"/>
                      <a:pt x="121" y="343"/>
                    </a:cubicBezTo>
                    <a:cubicBezTo>
                      <a:pt x="116" y="382"/>
                      <a:pt x="105" y="419"/>
                      <a:pt x="86" y="453"/>
                    </a:cubicBezTo>
                    <a:cubicBezTo>
                      <a:pt x="82" y="459"/>
                      <a:pt x="80" y="468"/>
                      <a:pt x="70" y="468"/>
                    </a:cubicBezTo>
                    <a:cubicBezTo>
                      <a:pt x="56" y="447"/>
                      <a:pt x="40" y="427"/>
                      <a:pt x="32" y="403"/>
                    </a:cubicBezTo>
                    <a:cubicBezTo>
                      <a:pt x="35" y="375"/>
                      <a:pt x="49" y="353"/>
                      <a:pt x="68" y="334"/>
                    </a:cubicBezTo>
                    <a:cubicBezTo>
                      <a:pt x="76" y="347"/>
                      <a:pt x="67" y="357"/>
                      <a:pt x="63" y="367"/>
                    </a:cubicBezTo>
                    <a:cubicBezTo>
                      <a:pt x="58" y="377"/>
                      <a:pt x="53" y="386"/>
                      <a:pt x="52" y="393"/>
                    </a:cubicBezTo>
                    <a:cubicBezTo>
                      <a:pt x="69" y="353"/>
                      <a:pt x="86" y="308"/>
                      <a:pt x="105" y="275"/>
                    </a:cubicBezTo>
                    <a:cubicBezTo>
                      <a:pt x="100" y="289"/>
                      <a:pt x="86" y="308"/>
                      <a:pt x="77" y="329"/>
                    </a:cubicBezTo>
                    <a:cubicBezTo>
                      <a:pt x="76" y="333"/>
                      <a:pt x="74" y="339"/>
                      <a:pt x="67" y="334"/>
                    </a:cubicBezTo>
                    <a:cubicBezTo>
                      <a:pt x="67" y="333"/>
                      <a:pt x="67" y="332"/>
                      <a:pt x="67" y="332"/>
                    </a:cubicBezTo>
                    <a:cubicBezTo>
                      <a:pt x="78" y="281"/>
                      <a:pt x="85" y="229"/>
                      <a:pt x="106" y="181"/>
                    </a:cubicBezTo>
                    <a:cubicBezTo>
                      <a:pt x="107" y="177"/>
                      <a:pt x="108" y="173"/>
                      <a:pt x="110" y="172"/>
                    </a:cubicBezTo>
                    <a:cubicBezTo>
                      <a:pt x="101" y="184"/>
                      <a:pt x="98" y="201"/>
                      <a:pt x="92" y="216"/>
                    </a:cubicBezTo>
                    <a:cubicBezTo>
                      <a:pt x="82" y="248"/>
                      <a:pt x="79" y="282"/>
                      <a:pt x="69" y="314"/>
                    </a:cubicBezTo>
                    <a:cubicBezTo>
                      <a:pt x="65" y="328"/>
                      <a:pt x="59" y="340"/>
                      <a:pt x="53" y="353"/>
                    </a:cubicBezTo>
                    <a:cubicBezTo>
                      <a:pt x="51" y="356"/>
                      <a:pt x="48" y="364"/>
                      <a:pt x="43" y="354"/>
                    </a:cubicBezTo>
                    <a:cubicBezTo>
                      <a:pt x="42" y="355"/>
                      <a:pt x="43" y="357"/>
                      <a:pt x="43" y="358"/>
                    </a:cubicBezTo>
                    <a:cubicBezTo>
                      <a:pt x="40" y="373"/>
                      <a:pt x="37" y="389"/>
                      <a:pt x="28" y="402"/>
                    </a:cubicBezTo>
                    <a:close/>
                  </a:path>
                </a:pathLst>
              </a:custGeom>
              <a:solidFill>
                <a:srgbClr val="F0D8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2" name="Freeform 39">
                <a:extLst>
                  <a:ext uri="{FF2B5EF4-FFF2-40B4-BE49-F238E27FC236}">
                    <a16:creationId xmlns:a16="http://schemas.microsoft.com/office/drawing/2014/main" id="{9DBAFB69-6D9E-4F9C-BE30-FA7186C81607}"/>
                  </a:ext>
                </a:extLst>
              </p:cNvPr>
              <p:cNvSpPr>
                <a:spLocks/>
              </p:cNvSpPr>
              <p:nvPr/>
            </p:nvSpPr>
            <p:spPr bwMode="auto">
              <a:xfrm>
                <a:off x="1521" y="3758"/>
                <a:ext cx="867" cy="77"/>
              </a:xfrm>
              <a:custGeom>
                <a:avLst/>
                <a:gdLst>
                  <a:gd name="T0" fmla="*/ 771 w 772"/>
                  <a:gd name="T1" fmla="*/ 27 h 68"/>
                  <a:gd name="T2" fmla="*/ 693 w 772"/>
                  <a:gd name="T3" fmla="*/ 34 h 68"/>
                  <a:gd name="T4" fmla="*/ 611 w 772"/>
                  <a:gd name="T5" fmla="*/ 43 h 68"/>
                  <a:gd name="T6" fmla="*/ 521 w 772"/>
                  <a:gd name="T7" fmla="*/ 50 h 68"/>
                  <a:gd name="T8" fmla="*/ 425 w 772"/>
                  <a:gd name="T9" fmla="*/ 55 h 68"/>
                  <a:gd name="T10" fmla="*/ 385 w 772"/>
                  <a:gd name="T11" fmla="*/ 56 h 68"/>
                  <a:gd name="T12" fmla="*/ 372 w 772"/>
                  <a:gd name="T13" fmla="*/ 43 h 68"/>
                  <a:gd name="T14" fmla="*/ 356 w 772"/>
                  <a:gd name="T15" fmla="*/ 55 h 68"/>
                  <a:gd name="T16" fmla="*/ 333 w 772"/>
                  <a:gd name="T17" fmla="*/ 54 h 68"/>
                  <a:gd name="T18" fmla="*/ 238 w 772"/>
                  <a:gd name="T19" fmla="*/ 50 h 68"/>
                  <a:gd name="T20" fmla="*/ 215 w 772"/>
                  <a:gd name="T21" fmla="*/ 52 h 68"/>
                  <a:gd name="T22" fmla="*/ 182 w 772"/>
                  <a:gd name="T23" fmla="*/ 54 h 68"/>
                  <a:gd name="T24" fmla="*/ 178 w 772"/>
                  <a:gd name="T25" fmla="*/ 40 h 68"/>
                  <a:gd name="T26" fmla="*/ 133 w 772"/>
                  <a:gd name="T27" fmla="*/ 55 h 68"/>
                  <a:gd name="T28" fmla="*/ 51 w 772"/>
                  <a:gd name="T29" fmla="*/ 59 h 68"/>
                  <a:gd name="T30" fmla="*/ 16 w 772"/>
                  <a:gd name="T31" fmla="*/ 57 h 68"/>
                  <a:gd name="T32" fmla="*/ 10 w 772"/>
                  <a:gd name="T33" fmla="*/ 45 h 68"/>
                  <a:gd name="T34" fmla="*/ 15 w 772"/>
                  <a:gd name="T35" fmla="*/ 27 h 68"/>
                  <a:gd name="T36" fmla="*/ 19 w 772"/>
                  <a:gd name="T37" fmla="*/ 27 h 68"/>
                  <a:gd name="T38" fmla="*/ 55 w 772"/>
                  <a:gd name="T39" fmla="*/ 31 h 68"/>
                  <a:gd name="T40" fmla="*/ 98 w 772"/>
                  <a:gd name="T41" fmla="*/ 24 h 68"/>
                  <a:gd name="T42" fmla="*/ 124 w 772"/>
                  <a:gd name="T43" fmla="*/ 27 h 68"/>
                  <a:gd name="T44" fmla="*/ 202 w 772"/>
                  <a:gd name="T45" fmla="*/ 25 h 68"/>
                  <a:gd name="T46" fmla="*/ 261 w 772"/>
                  <a:gd name="T47" fmla="*/ 22 h 68"/>
                  <a:gd name="T48" fmla="*/ 424 w 772"/>
                  <a:gd name="T49" fmla="*/ 20 h 68"/>
                  <a:gd name="T50" fmla="*/ 502 w 772"/>
                  <a:gd name="T51" fmla="*/ 19 h 68"/>
                  <a:gd name="T52" fmla="*/ 557 w 772"/>
                  <a:gd name="T53" fmla="*/ 17 h 68"/>
                  <a:gd name="T54" fmla="*/ 600 w 772"/>
                  <a:gd name="T55" fmla="*/ 14 h 68"/>
                  <a:gd name="T56" fmla="*/ 713 w 772"/>
                  <a:gd name="T57" fmla="*/ 4 h 68"/>
                  <a:gd name="T58" fmla="*/ 767 w 772"/>
                  <a:gd name="T59" fmla="*/ 3 h 68"/>
                  <a:gd name="T60" fmla="*/ 771 w 772"/>
                  <a:gd name="T61" fmla="*/ 27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2" h="68">
                    <a:moveTo>
                      <a:pt x="771" y="27"/>
                    </a:moveTo>
                    <a:cubicBezTo>
                      <a:pt x="746" y="39"/>
                      <a:pt x="719" y="31"/>
                      <a:pt x="693" y="34"/>
                    </a:cubicBezTo>
                    <a:cubicBezTo>
                      <a:pt x="666" y="38"/>
                      <a:pt x="638" y="46"/>
                      <a:pt x="611" y="43"/>
                    </a:cubicBezTo>
                    <a:cubicBezTo>
                      <a:pt x="580" y="39"/>
                      <a:pt x="552" y="56"/>
                      <a:pt x="521" y="50"/>
                    </a:cubicBezTo>
                    <a:cubicBezTo>
                      <a:pt x="489" y="43"/>
                      <a:pt x="457" y="49"/>
                      <a:pt x="425" y="55"/>
                    </a:cubicBezTo>
                    <a:cubicBezTo>
                      <a:pt x="411" y="57"/>
                      <a:pt x="398" y="51"/>
                      <a:pt x="385" y="56"/>
                    </a:cubicBezTo>
                    <a:cubicBezTo>
                      <a:pt x="383" y="56"/>
                      <a:pt x="378" y="49"/>
                      <a:pt x="372" y="43"/>
                    </a:cubicBezTo>
                    <a:cubicBezTo>
                      <a:pt x="375" y="61"/>
                      <a:pt x="366" y="58"/>
                      <a:pt x="356" y="55"/>
                    </a:cubicBezTo>
                    <a:cubicBezTo>
                      <a:pt x="349" y="52"/>
                      <a:pt x="341" y="53"/>
                      <a:pt x="333" y="54"/>
                    </a:cubicBezTo>
                    <a:cubicBezTo>
                      <a:pt x="301" y="57"/>
                      <a:pt x="269" y="55"/>
                      <a:pt x="238" y="50"/>
                    </a:cubicBezTo>
                    <a:cubicBezTo>
                      <a:pt x="230" y="49"/>
                      <a:pt x="221" y="47"/>
                      <a:pt x="215" y="52"/>
                    </a:cubicBezTo>
                    <a:cubicBezTo>
                      <a:pt x="204" y="61"/>
                      <a:pt x="193" y="50"/>
                      <a:pt x="182" y="54"/>
                    </a:cubicBezTo>
                    <a:cubicBezTo>
                      <a:pt x="176" y="56"/>
                      <a:pt x="186" y="45"/>
                      <a:pt x="178" y="40"/>
                    </a:cubicBezTo>
                    <a:cubicBezTo>
                      <a:pt x="171" y="68"/>
                      <a:pt x="148" y="53"/>
                      <a:pt x="133" y="55"/>
                    </a:cubicBezTo>
                    <a:cubicBezTo>
                      <a:pt x="106" y="58"/>
                      <a:pt x="78" y="57"/>
                      <a:pt x="51" y="59"/>
                    </a:cubicBezTo>
                    <a:cubicBezTo>
                      <a:pt x="40" y="53"/>
                      <a:pt x="28" y="57"/>
                      <a:pt x="16" y="57"/>
                    </a:cubicBezTo>
                    <a:cubicBezTo>
                      <a:pt x="7" y="57"/>
                      <a:pt x="0" y="54"/>
                      <a:pt x="10" y="45"/>
                    </a:cubicBezTo>
                    <a:cubicBezTo>
                      <a:pt x="16" y="39"/>
                      <a:pt x="8" y="31"/>
                      <a:pt x="15" y="27"/>
                    </a:cubicBezTo>
                    <a:cubicBezTo>
                      <a:pt x="16" y="27"/>
                      <a:pt x="18" y="27"/>
                      <a:pt x="19" y="27"/>
                    </a:cubicBezTo>
                    <a:cubicBezTo>
                      <a:pt x="31" y="25"/>
                      <a:pt x="43" y="28"/>
                      <a:pt x="55" y="31"/>
                    </a:cubicBezTo>
                    <a:cubicBezTo>
                      <a:pt x="70" y="30"/>
                      <a:pt x="85" y="31"/>
                      <a:pt x="98" y="24"/>
                    </a:cubicBezTo>
                    <a:cubicBezTo>
                      <a:pt x="107" y="19"/>
                      <a:pt x="116" y="26"/>
                      <a:pt x="124" y="27"/>
                    </a:cubicBezTo>
                    <a:cubicBezTo>
                      <a:pt x="150" y="31"/>
                      <a:pt x="175" y="20"/>
                      <a:pt x="202" y="25"/>
                    </a:cubicBezTo>
                    <a:cubicBezTo>
                      <a:pt x="219" y="28"/>
                      <a:pt x="241" y="22"/>
                      <a:pt x="261" y="22"/>
                    </a:cubicBezTo>
                    <a:cubicBezTo>
                      <a:pt x="316" y="25"/>
                      <a:pt x="370" y="25"/>
                      <a:pt x="424" y="20"/>
                    </a:cubicBezTo>
                    <a:cubicBezTo>
                      <a:pt x="450" y="18"/>
                      <a:pt x="476" y="17"/>
                      <a:pt x="502" y="19"/>
                    </a:cubicBezTo>
                    <a:cubicBezTo>
                      <a:pt x="520" y="20"/>
                      <a:pt x="539" y="20"/>
                      <a:pt x="557" y="17"/>
                    </a:cubicBezTo>
                    <a:cubicBezTo>
                      <a:pt x="571" y="14"/>
                      <a:pt x="585" y="15"/>
                      <a:pt x="600" y="14"/>
                    </a:cubicBezTo>
                    <a:cubicBezTo>
                      <a:pt x="638" y="12"/>
                      <a:pt x="675" y="7"/>
                      <a:pt x="713" y="4"/>
                    </a:cubicBezTo>
                    <a:cubicBezTo>
                      <a:pt x="731" y="3"/>
                      <a:pt x="749" y="0"/>
                      <a:pt x="767" y="3"/>
                    </a:cubicBezTo>
                    <a:cubicBezTo>
                      <a:pt x="772" y="11"/>
                      <a:pt x="772" y="19"/>
                      <a:pt x="771" y="27"/>
                    </a:cubicBezTo>
                    <a:close/>
                  </a:path>
                </a:pathLst>
              </a:custGeom>
              <a:solidFill>
                <a:srgbClr val="6EAE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3" name="Freeform 40">
                <a:extLst>
                  <a:ext uri="{FF2B5EF4-FFF2-40B4-BE49-F238E27FC236}">
                    <a16:creationId xmlns:a16="http://schemas.microsoft.com/office/drawing/2014/main" id="{A9AC43F8-C2BA-4AD9-A845-387B0089A483}"/>
                  </a:ext>
                </a:extLst>
              </p:cNvPr>
              <p:cNvSpPr>
                <a:spLocks/>
              </p:cNvSpPr>
              <p:nvPr/>
            </p:nvSpPr>
            <p:spPr bwMode="auto">
              <a:xfrm>
                <a:off x="324" y="3010"/>
                <a:ext cx="548" cy="81"/>
              </a:xfrm>
              <a:custGeom>
                <a:avLst/>
                <a:gdLst>
                  <a:gd name="T0" fmla="*/ 0 w 488"/>
                  <a:gd name="T1" fmla="*/ 46 h 72"/>
                  <a:gd name="T2" fmla="*/ 20 w 488"/>
                  <a:gd name="T3" fmla="*/ 5 h 72"/>
                  <a:gd name="T4" fmla="*/ 54 w 488"/>
                  <a:gd name="T5" fmla="*/ 3 h 72"/>
                  <a:gd name="T6" fmla="*/ 368 w 488"/>
                  <a:gd name="T7" fmla="*/ 7 h 72"/>
                  <a:gd name="T8" fmla="*/ 458 w 488"/>
                  <a:gd name="T9" fmla="*/ 11 h 72"/>
                  <a:gd name="T10" fmla="*/ 480 w 488"/>
                  <a:gd name="T11" fmla="*/ 18 h 72"/>
                  <a:gd name="T12" fmla="*/ 485 w 488"/>
                  <a:gd name="T13" fmla="*/ 56 h 72"/>
                  <a:gd name="T14" fmla="*/ 470 w 488"/>
                  <a:gd name="T15" fmla="*/ 69 h 72"/>
                  <a:gd name="T16" fmla="*/ 261 w 488"/>
                  <a:gd name="T17" fmla="*/ 68 h 72"/>
                  <a:gd name="T18" fmla="*/ 198 w 488"/>
                  <a:gd name="T19" fmla="*/ 68 h 72"/>
                  <a:gd name="T20" fmla="*/ 192 w 488"/>
                  <a:gd name="T21" fmla="*/ 68 h 72"/>
                  <a:gd name="T22" fmla="*/ 153 w 488"/>
                  <a:gd name="T23" fmla="*/ 64 h 72"/>
                  <a:gd name="T24" fmla="*/ 147 w 488"/>
                  <a:gd name="T25" fmla="*/ 64 h 72"/>
                  <a:gd name="T26" fmla="*/ 101 w 488"/>
                  <a:gd name="T27" fmla="*/ 60 h 72"/>
                  <a:gd name="T28" fmla="*/ 20 w 488"/>
                  <a:gd name="T29" fmla="*/ 52 h 72"/>
                  <a:gd name="T30" fmla="*/ 0 w 488"/>
                  <a:gd name="T31" fmla="*/ 46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88" h="72">
                    <a:moveTo>
                      <a:pt x="0" y="46"/>
                    </a:moveTo>
                    <a:cubicBezTo>
                      <a:pt x="7" y="32"/>
                      <a:pt x="14" y="18"/>
                      <a:pt x="20" y="5"/>
                    </a:cubicBezTo>
                    <a:cubicBezTo>
                      <a:pt x="31" y="0"/>
                      <a:pt x="43" y="3"/>
                      <a:pt x="54" y="3"/>
                    </a:cubicBezTo>
                    <a:cubicBezTo>
                      <a:pt x="159" y="0"/>
                      <a:pt x="264" y="7"/>
                      <a:pt x="368" y="7"/>
                    </a:cubicBezTo>
                    <a:cubicBezTo>
                      <a:pt x="398" y="8"/>
                      <a:pt x="428" y="10"/>
                      <a:pt x="458" y="11"/>
                    </a:cubicBezTo>
                    <a:cubicBezTo>
                      <a:pt x="466" y="11"/>
                      <a:pt x="474" y="13"/>
                      <a:pt x="480" y="18"/>
                    </a:cubicBezTo>
                    <a:cubicBezTo>
                      <a:pt x="488" y="30"/>
                      <a:pt x="486" y="43"/>
                      <a:pt x="485" y="56"/>
                    </a:cubicBezTo>
                    <a:cubicBezTo>
                      <a:pt x="482" y="63"/>
                      <a:pt x="480" y="69"/>
                      <a:pt x="470" y="69"/>
                    </a:cubicBezTo>
                    <a:cubicBezTo>
                      <a:pt x="400" y="70"/>
                      <a:pt x="331" y="66"/>
                      <a:pt x="261" y="68"/>
                    </a:cubicBezTo>
                    <a:cubicBezTo>
                      <a:pt x="240" y="61"/>
                      <a:pt x="219" y="72"/>
                      <a:pt x="198" y="68"/>
                    </a:cubicBezTo>
                    <a:cubicBezTo>
                      <a:pt x="196" y="68"/>
                      <a:pt x="194" y="68"/>
                      <a:pt x="192" y="68"/>
                    </a:cubicBezTo>
                    <a:cubicBezTo>
                      <a:pt x="180" y="63"/>
                      <a:pt x="167" y="60"/>
                      <a:pt x="153" y="64"/>
                    </a:cubicBezTo>
                    <a:cubicBezTo>
                      <a:pt x="151" y="64"/>
                      <a:pt x="149" y="64"/>
                      <a:pt x="147" y="64"/>
                    </a:cubicBezTo>
                    <a:cubicBezTo>
                      <a:pt x="132" y="60"/>
                      <a:pt x="116" y="67"/>
                      <a:pt x="101" y="60"/>
                    </a:cubicBezTo>
                    <a:cubicBezTo>
                      <a:pt x="74" y="59"/>
                      <a:pt x="48" y="53"/>
                      <a:pt x="20" y="52"/>
                    </a:cubicBezTo>
                    <a:cubicBezTo>
                      <a:pt x="13" y="52"/>
                      <a:pt x="6" y="52"/>
                      <a:pt x="0" y="46"/>
                    </a:cubicBezTo>
                    <a:close/>
                  </a:path>
                </a:pathLst>
              </a:custGeom>
              <a:solidFill>
                <a:srgbClr val="DCE4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4" name="Freeform 41">
                <a:extLst>
                  <a:ext uri="{FF2B5EF4-FFF2-40B4-BE49-F238E27FC236}">
                    <a16:creationId xmlns:a16="http://schemas.microsoft.com/office/drawing/2014/main" id="{1B141525-F977-4698-A5A3-64CE30CE3E89}"/>
                  </a:ext>
                </a:extLst>
              </p:cNvPr>
              <p:cNvSpPr>
                <a:spLocks/>
              </p:cNvSpPr>
              <p:nvPr/>
            </p:nvSpPr>
            <p:spPr bwMode="auto">
              <a:xfrm>
                <a:off x="184" y="3320"/>
                <a:ext cx="697" cy="74"/>
              </a:xfrm>
              <a:custGeom>
                <a:avLst/>
                <a:gdLst>
                  <a:gd name="T0" fmla="*/ 12 w 620"/>
                  <a:gd name="T1" fmla="*/ 5 h 66"/>
                  <a:gd name="T2" fmla="*/ 27 w 620"/>
                  <a:gd name="T3" fmla="*/ 1 h 66"/>
                  <a:gd name="T4" fmla="*/ 176 w 620"/>
                  <a:gd name="T5" fmla="*/ 11 h 66"/>
                  <a:gd name="T6" fmla="*/ 311 w 620"/>
                  <a:gd name="T7" fmla="*/ 19 h 66"/>
                  <a:gd name="T8" fmla="*/ 477 w 620"/>
                  <a:gd name="T9" fmla="*/ 21 h 66"/>
                  <a:gd name="T10" fmla="*/ 542 w 620"/>
                  <a:gd name="T11" fmla="*/ 16 h 66"/>
                  <a:gd name="T12" fmla="*/ 600 w 620"/>
                  <a:gd name="T13" fmla="*/ 22 h 66"/>
                  <a:gd name="T14" fmla="*/ 609 w 620"/>
                  <a:gd name="T15" fmla="*/ 17 h 66"/>
                  <a:gd name="T16" fmla="*/ 614 w 620"/>
                  <a:gd name="T17" fmla="*/ 19 h 66"/>
                  <a:gd name="T18" fmla="*/ 617 w 620"/>
                  <a:gd name="T19" fmla="*/ 28 h 66"/>
                  <a:gd name="T20" fmla="*/ 612 w 620"/>
                  <a:gd name="T21" fmla="*/ 61 h 66"/>
                  <a:gd name="T22" fmla="*/ 547 w 620"/>
                  <a:gd name="T23" fmla="*/ 53 h 66"/>
                  <a:gd name="T24" fmla="*/ 406 w 620"/>
                  <a:gd name="T25" fmla="*/ 58 h 66"/>
                  <a:gd name="T26" fmla="*/ 353 w 620"/>
                  <a:gd name="T27" fmla="*/ 55 h 66"/>
                  <a:gd name="T28" fmla="*/ 203 w 620"/>
                  <a:gd name="T29" fmla="*/ 48 h 66"/>
                  <a:gd name="T30" fmla="*/ 129 w 620"/>
                  <a:gd name="T31" fmla="*/ 45 h 66"/>
                  <a:gd name="T32" fmla="*/ 8 w 620"/>
                  <a:gd name="T33" fmla="*/ 34 h 66"/>
                  <a:gd name="T34" fmla="*/ 0 w 620"/>
                  <a:gd name="T35" fmla="*/ 29 h 66"/>
                  <a:gd name="T36" fmla="*/ 12 w 620"/>
                  <a:gd name="T37" fmla="*/ 5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20" h="66">
                    <a:moveTo>
                      <a:pt x="12" y="5"/>
                    </a:moveTo>
                    <a:cubicBezTo>
                      <a:pt x="17" y="3"/>
                      <a:pt x="22" y="0"/>
                      <a:pt x="27" y="1"/>
                    </a:cubicBezTo>
                    <a:cubicBezTo>
                      <a:pt x="76" y="17"/>
                      <a:pt x="127" y="9"/>
                      <a:pt x="176" y="11"/>
                    </a:cubicBezTo>
                    <a:cubicBezTo>
                      <a:pt x="221" y="13"/>
                      <a:pt x="266" y="18"/>
                      <a:pt x="311" y="19"/>
                    </a:cubicBezTo>
                    <a:cubicBezTo>
                      <a:pt x="366" y="20"/>
                      <a:pt x="421" y="16"/>
                      <a:pt x="477" y="21"/>
                    </a:cubicBezTo>
                    <a:cubicBezTo>
                      <a:pt x="498" y="23"/>
                      <a:pt x="522" y="32"/>
                      <a:pt x="542" y="16"/>
                    </a:cubicBezTo>
                    <a:cubicBezTo>
                      <a:pt x="560" y="30"/>
                      <a:pt x="581" y="18"/>
                      <a:pt x="600" y="22"/>
                    </a:cubicBezTo>
                    <a:cubicBezTo>
                      <a:pt x="606" y="23"/>
                      <a:pt x="608" y="21"/>
                      <a:pt x="609" y="17"/>
                    </a:cubicBezTo>
                    <a:cubicBezTo>
                      <a:pt x="611" y="16"/>
                      <a:pt x="613" y="17"/>
                      <a:pt x="614" y="19"/>
                    </a:cubicBezTo>
                    <a:cubicBezTo>
                      <a:pt x="616" y="22"/>
                      <a:pt x="617" y="25"/>
                      <a:pt x="617" y="28"/>
                    </a:cubicBezTo>
                    <a:cubicBezTo>
                      <a:pt x="617" y="39"/>
                      <a:pt x="620" y="51"/>
                      <a:pt x="612" y="61"/>
                    </a:cubicBezTo>
                    <a:cubicBezTo>
                      <a:pt x="590" y="58"/>
                      <a:pt x="567" y="66"/>
                      <a:pt x="547" y="53"/>
                    </a:cubicBezTo>
                    <a:cubicBezTo>
                      <a:pt x="500" y="62"/>
                      <a:pt x="453" y="40"/>
                      <a:pt x="406" y="58"/>
                    </a:cubicBezTo>
                    <a:cubicBezTo>
                      <a:pt x="391" y="64"/>
                      <a:pt x="371" y="53"/>
                      <a:pt x="353" y="55"/>
                    </a:cubicBezTo>
                    <a:cubicBezTo>
                      <a:pt x="303" y="59"/>
                      <a:pt x="253" y="47"/>
                      <a:pt x="203" y="48"/>
                    </a:cubicBezTo>
                    <a:cubicBezTo>
                      <a:pt x="178" y="49"/>
                      <a:pt x="153" y="48"/>
                      <a:pt x="129" y="45"/>
                    </a:cubicBezTo>
                    <a:cubicBezTo>
                      <a:pt x="89" y="40"/>
                      <a:pt x="48" y="47"/>
                      <a:pt x="8" y="34"/>
                    </a:cubicBezTo>
                    <a:cubicBezTo>
                      <a:pt x="5" y="32"/>
                      <a:pt x="3" y="31"/>
                      <a:pt x="0" y="29"/>
                    </a:cubicBezTo>
                    <a:cubicBezTo>
                      <a:pt x="4" y="21"/>
                      <a:pt x="8" y="13"/>
                      <a:pt x="12" y="5"/>
                    </a:cubicBezTo>
                    <a:close/>
                  </a:path>
                </a:pathLst>
              </a:custGeom>
              <a:solidFill>
                <a:srgbClr val="A3C9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5" name="Freeform 42">
                <a:extLst>
                  <a:ext uri="{FF2B5EF4-FFF2-40B4-BE49-F238E27FC236}">
                    <a16:creationId xmlns:a16="http://schemas.microsoft.com/office/drawing/2014/main" id="{3B575E0E-7706-4AE4-8628-E9D66AD4E0E8}"/>
                  </a:ext>
                </a:extLst>
              </p:cNvPr>
              <p:cNvSpPr>
                <a:spLocks/>
              </p:cNvSpPr>
              <p:nvPr/>
            </p:nvSpPr>
            <p:spPr bwMode="auto">
              <a:xfrm>
                <a:off x="565" y="2447"/>
                <a:ext cx="210" cy="238"/>
              </a:xfrm>
              <a:custGeom>
                <a:avLst/>
                <a:gdLst>
                  <a:gd name="T0" fmla="*/ 105 w 187"/>
                  <a:gd name="T1" fmla="*/ 38 h 212"/>
                  <a:gd name="T2" fmla="*/ 121 w 187"/>
                  <a:gd name="T3" fmla="*/ 40 h 212"/>
                  <a:gd name="T4" fmla="*/ 129 w 187"/>
                  <a:gd name="T5" fmla="*/ 50 h 212"/>
                  <a:gd name="T6" fmla="*/ 144 w 187"/>
                  <a:gd name="T7" fmla="*/ 57 h 212"/>
                  <a:gd name="T8" fmla="*/ 149 w 187"/>
                  <a:gd name="T9" fmla="*/ 58 h 212"/>
                  <a:gd name="T10" fmla="*/ 177 w 187"/>
                  <a:gd name="T11" fmla="*/ 78 h 212"/>
                  <a:gd name="T12" fmla="*/ 178 w 187"/>
                  <a:gd name="T13" fmla="*/ 116 h 212"/>
                  <a:gd name="T14" fmla="*/ 163 w 187"/>
                  <a:gd name="T15" fmla="*/ 134 h 212"/>
                  <a:gd name="T16" fmla="*/ 140 w 187"/>
                  <a:gd name="T17" fmla="*/ 122 h 212"/>
                  <a:gd name="T18" fmla="*/ 138 w 187"/>
                  <a:gd name="T19" fmla="*/ 118 h 212"/>
                  <a:gd name="T20" fmla="*/ 138 w 187"/>
                  <a:gd name="T21" fmla="*/ 124 h 212"/>
                  <a:gd name="T22" fmla="*/ 158 w 187"/>
                  <a:gd name="T23" fmla="*/ 177 h 212"/>
                  <a:gd name="T24" fmla="*/ 150 w 187"/>
                  <a:gd name="T25" fmla="*/ 185 h 212"/>
                  <a:gd name="T26" fmla="*/ 170 w 187"/>
                  <a:gd name="T27" fmla="*/ 179 h 212"/>
                  <a:gd name="T28" fmla="*/ 176 w 187"/>
                  <a:gd name="T29" fmla="*/ 181 h 212"/>
                  <a:gd name="T30" fmla="*/ 176 w 187"/>
                  <a:gd name="T31" fmla="*/ 202 h 212"/>
                  <a:gd name="T32" fmla="*/ 153 w 187"/>
                  <a:gd name="T33" fmla="*/ 212 h 212"/>
                  <a:gd name="T34" fmla="*/ 96 w 187"/>
                  <a:gd name="T35" fmla="*/ 189 h 212"/>
                  <a:gd name="T36" fmla="*/ 47 w 187"/>
                  <a:gd name="T37" fmla="*/ 164 h 212"/>
                  <a:gd name="T38" fmla="*/ 29 w 187"/>
                  <a:gd name="T39" fmla="*/ 146 h 212"/>
                  <a:gd name="T40" fmla="*/ 0 w 187"/>
                  <a:gd name="T41" fmla="*/ 125 h 212"/>
                  <a:gd name="T42" fmla="*/ 21 w 187"/>
                  <a:gd name="T43" fmla="*/ 75 h 212"/>
                  <a:gd name="T44" fmla="*/ 37 w 187"/>
                  <a:gd name="T45" fmla="*/ 14 h 212"/>
                  <a:gd name="T46" fmla="*/ 44 w 187"/>
                  <a:gd name="T47" fmla="*/ 0 h 212"/>
                  <a:gd name="T48" fmla="*/ 57 w 187"/>
                  <a:gd name="T49" fmla="*/ 6 h 212"/>
                  <a:gd name="T50" fmla="*/ 77 w 187"/>
                  <a:gd name="T51" fmla="*/ 22 h 212"/>
                  <a:gd name="T52" fmla="*/ 89 w 187"/>
                  <a:gd name="T53" fmla="*/ 26 h 212"/>
                  <a:gd name="T54" fmla="*/ 101 w 187"/>
                  <a:gd name="T55" fmla="*/ 33 h 212"/>
                  <a:gd name="T56" fmla="*/ 105 w 187"/>
                  <a:gd name="T57" fmla="*/ 38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87" h="212">
                    <a:moveTo>
                      <a:pt x="105" y="38"/>
                    </a:moveTo>
                    <a:cubicBezTo>
                      <a:pt x="110" y="40"/>
                      <a:pt x="115" y="42"/>
                      <a:pt x="121" y="40"/>
                    </a:cubicBezTo>
                    <a:cubicBezTo>
                      <a:pt x="124" y="43"/>
                      <a:pt x="124" y="48"/>
                      <a:pt x="129" y="50"/>
                    </a:cubicBezTo>
                    <a:cubicBezTo>
                      <a:pt x="134" y="53"/>
                      <a:pt x="139" y="55"/>
                      <a:pt x="144" y="57"/>
                    </a:cubicBezTo>
                    <a:cubicBezTo>
                      <a:pt x="146" y="56"/>
                      <a:pt x="148" y="56"/>
                      <a:pt x="149" y="58"/>
                    </a:cubicBezTo>
                    <a:cubicBezTo>
                      <a:pt x="154" y="70"/>
                      <a:pt x="168" y="70"/>
                      <a:pt x="177" y="78"/>
                    </a:cubicBezTo>
                    <a:cubicBezTo>
                      <a:pt x="175" y="91"/>
                      <a:pt x="178" y="103"/>
                      <a:pt x="178" y="116"/>
                    </a:cubicBezTo>
                    <a:cubicBezTo>
                      <a:pt x="177" y="129"/>
                      <a:pt x="172" y="132"/>
                      <a:pt x="163" y="134"/>
                    </a:cubicBezTo>
                    <a:cubicBezTo>
                      <a:pt x="153" y="136"/>
                      <a:pt x="145" y="133"/>
                      <a:pt x="140" y="122"/>
                    </a:cubicBezTo>
                    <a:cubicBezTo>
                      <a:pt x="140" y="121"/>
                      <a:pt x="146" y="116"/>
                      <a:pt x="138" y="118"/>
                    </a:cubicBezTo>
                    <a:cubicBezTo>
                      <a:pt x="132" y="119"/>
                      <a:pt x="137" y="122"/>
                      <a:pt x="138" y="124"/>
                    </a:cubicBezTo>
                    <a:cubicBezTo>
                      <a:pt x="150" y="140"/>
                      <a:pt x="149" y="160"/>
                      <a:pt x="158" y="177"/>
                    </a:cubicBezTo>
                    <a:cubicBezTo>
                      <a:pt x="161" y="181"/>
                      <a:pt x="156" y="184"/>
                      <a:pt x="150" y="185"/>
                    </a:cubicBezTo>
                    <a:cubicBezTo>
                      <a:pt x="158" y="184"/>
                      <a:pt x="162" y="177"/>
                      <a:pt x="170" y="179"/>
                    </a:cubicBezTo>
                    <a:cubicBezTo>
                      <a:pt x="172" y="179"/>
                      <a:pt x="174" y="180"/>
                      <a:pt x="176" y="181"/>
                    </a:cubicBezTo>
                    <a:cubicBezTo>
                      <a:pt x="187" y="188"/>
                      <a:pt x="184" y="195"/>
                      <a:pt x="176" y="202"/>
                    </a:cubicBezTo>
                    <a:cubicBezTo>
                      <a:pt x="170" y="208"/>
                      <a:pt x="162" y="211"/>
                      <a:pt x="153" y="212"/>
                    </a:cubicBezTo>
                    <a:cubicBezTo>
                      <a:pt x="133" y="208"/>
                      <a:pt x="115" y="197"/>
                      <a:pt x="96" y="189"/>
                    </a:cubicBezTo>
                    <a:cubicBezTo>
                      <a:pt x="80" y="180"/>
                      <a:pt x="63" y="173"/>
                      <a:pt x="47" y="164"/>
                    </a:cubicBezTo>
                    <a:cubicBezTo>
                      <a:pt x="40" y="159"/>
                      <a:pt x="32" y="155"/>
                      <a:pt x="29" y="146"/>
                    </a:cubicBezTo>
                    <a:cubicBezTo>
                      <a:pt x="20" y="140"/>
                      <a:pt x="11" y="133"/>
                      <a:pt x="0" y="125"/>
                    </a:cubicBezTo>
                    <a:cubicBezTo>
                      <a:pt x="23" y="114"/>
                      <a:pt x="14" y="92"/>
                      <a:pt x="21" y="75"/>
                    </a:cubicBezTo>
                    <a:cubicBezTo>
                      <a:pt x="29" y="56"/>
                      <a:pt x="29" y="34"/>
                      <a:pt x="37" y="14"/>
                    </a:cubicBezTo>
                    <a:cubicBezTo>
                      <a:pt x="41" y="10"/>
                      <a:pt x="36" y="2"/>
                      <a:pt x="44" y="0"/>
                    </a:cubicBezTo>
                    <a:cubicBezTo>
                      <a:pt x="49" y="1"/>
                      <a:pt x="54" y="2"/>
                      <a:pt x="57" y="6"/>
                    </a:cubicBezTo>
                    <a:cubicBezTo>
                      <a:pt x="60" y="16"/>
                      <a:pt x="71" y="16"/>
                      <a:pt x="77" y="22"/>
                    </a:cubicBezTo>
                    <a:cubicBezTo>
                      <a:pt x="80" y="26"/>
                      <a:pt x="86" y="22"/>
                      <a:pt x="89" y="26"/>
                    </a:cubicBezTo>
                    <a:cubicBezTo>
                      <a:pt x="91" y="31"/>
                      <a:pt x="96" y="32"/>
                      <a:pt x="101" y="33"/>
                    </a:cubicBezTo>
                    <a:cubicBezTo>
                      <a:pt x="103" y="34"/>
                      <a:pt x="104" y="36"/>
                      <a:pt x="105" y="38"/>
                    </a:cubicBezTo>
                    <a:close/>
                  </a:path>
                </a:pathLst>
              </a:custGeom>
              <a:solidFill>
                <a:srgbClr val="2A3E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6" name="Freeform 43">
                <a:extLst>
                  <a:ext uri="{FF2B5EF4-FFF2-40B4-BE49-F238E27FC236}">
                    <a16:creationId xmlns:a16="http://schemas.microsoft.com/office/drawing/2014/main" id="{234B4B8E-F4E6-45D5-B877-0F368E541B30}"/>
                  </a:ext>
                </a:extLst>
              </p:cNvPr>
              <p:cNvSpPr>
                <a:spLocks/>
              </p:cNvSpPr>
              <p:nvPr/>
            </p:nvSpPr>
            <p:spPr bwMode="auto">
              <a:xfrm>
                <a:off x="247" y="3177"/>
                <a:ext cx="624" cy="85"/>
              </a:xfrm>
              <a:custGeom>
                <a:avLst/>
                <a:gdLst>
                  <a:gd name="T0" fmla="*/ 0 w 555"/>
                  <a:gd name="T1" fmla="*/ 44 h 75"/>
                  <a:gd name="T2" fmla="*/ 16 w 555"/>
                  <a:gd name="T3" fmla="*/ 8 h 75"/>
                  <a:gd name="T4" fmla="*/ 141 w 555"/>
                  <a:gd name="T5" fmla="*/ 8 h 75"/>
                  <a:gd name="T6" fmla="*/ 190 w 555"/>
                  <a:gd name="T7" fmla="*/ 7 h 75"/>
                  <a:gd name="T8" fmla="*/ 229 w 555"/>
                  <a:gd name="T9" fmla="*/ 12 h 75"/>
                  <a:gd name="T10" fmla="*/ 339 w 555"/>
                  <a:gd name="T11" fmla="*/ 16 h 75"/>
                  <a:gd name="T12" fmla="*/ 414 w 555"/>
                  <a:gd name="T13" fmla="*/ 23 h 75"/>
                  <a:gd name="T14" fmla="*/ 435 w 555"/>
                  <a:gd name="T15" fmla="*/ 21 h 75"/>
                  <a:gd name="T16" fmla="*/ 479 w 555"/>
                  <a:gd name="T17" fmla="*/ 22 h 75"/>
                  <a:gd name="T18" fmla="*/ 526 w 555"/>
                  <a:gd name="T19" fmla="*/ 21 h 75"/>
                  <a:gd name="T20" fmla="*/ 551 w 555"/>
                  <a:gd name="T21" fmla="*/ 27 h 75"/>
                  <a:gd name="T22" fmla="*/ 550 w 555"/>
                  <a:gd name="T23" fmla="*/ 64 h 75"/>
                  <a:gd name="T24" fmla="*/ 493 w 555"/>
                  <a:gd name="T25" fmla="*/ 70 h 75"/>
                  <a:gd name="T26" fmla="*/ 294 w 555"/>
                  <a:gd name="T27" fmla="*/ 58 h 75"/>
                  <a:gd name="T28" fmla="*/ 250 w 555"/>
                  <a:gd name="T29" fmla="*/ 58 h 75"/>
                  <a:gd name="T30" fmla="*/ 240 w 555"/>
                  <a:gd name="T31" fmla="*/ 58 h 75"/>
                  <a:gd name="T32" fmla="*/ 230 w 555"/>
                  <a:gd name="T33" fmla="*/ 57 h 75"/>
                  <a:gd name="T34" fmla="*/ 24 w 555"/>
                  <a:gd name="T35" fmla="*/ 50 h 75"/>
                  <a:gd name="T36" fmla="*/ 0 w 555"/>
                  <a:gd name="T37" fmla="*/ 44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55" h="75">
                    <a:moveTo>
                      <a:pt x="0" y="44"/>
                    </a:moveTo>
                    <a:cubicBezTo>
                      <a:pt x="1" y="30"/>
                      <a:pt x="11" y="20"/>
                      <a:pt x="16" y="8"/>
                    </a:cubicBezTo>
                    <a:cubicBezTo>
                      <a:pt x="58" y="6"/>
                      <a:pt x="99" y="0"/>
                      <a:pt x="141" y="8"/>
                    </a:cubicBezTo>
                    <a:cubicBezTo>
                      <a:pt x="157" y="11"/>
                      <a:pt x="173" y="12"/>
                      <a:pt x="190" y="7"/>
                    </a:cubicBezTo>
                    <a:cubicBezTo>
                      <a:pt x="203" y="4"/>
                      <a:pt x="216" y="11"/>
                      <a:pt x="229" y="12"/>
                    </a:cubicBezTo>
                    <a:cubicBezTo>
                      <a:pt x="266" y="14"/>
                      <a:pt x="302" y="14"/>
                      <a:pt x="339" y="16"/>
                    </a:cubicBezTo>
                    <a:cubicBezTo>
                      <a:pt x="364" y="17"/>
                      <a:pt x="388" y="25"/>
                      <a:pt x="414" y="23"/>
                    </a:cubicBezTo>
                    <a:cubicBezTo>
                      <a:pt x="421" y="22"/>
                      <a:pt x="428" y="23"/>
                      <a:pt x="435" y="21"/>
                    </a:cubicBezTo>
                    <a:cubicBezTo>
                      <a:pt x="450" y="20"/>
                      <a:pt x="464" y="20"/>
                      <a:pt x="479" y="22"/>
                    </a:cubicBezTo>
                    <a:cubicBezTo>
                      <a:pt x="494" y="24"/>
                      <a:pt x="510" y="25"/>
                      <a:pt x="526" y="21"/>
                    </a:cubicBezTo>
                    <a:cubicBezTo>
                      <a:pt x="534" y="20"/>
                      <a:pt x="544" y="17"/>
                      <a:pt x="551" y="27"/>
                    </a:cubicBezTo>
                    <a:cubicBezTo>
                      <a:pt x="555" y="39"/>
                      <a:pt x="555" y="52"/>
                      <a:pt x="550" y="64"/>
                    </a:cubicBezTo>
                    <a:cubicBezTo>
                      <a:pt x="532" y="75"/>
                      <a:pt x="512" y="69"/>
                      <a:pt x="493" y="70"/>
                    </a:cubicBezTo>
                    <a:cubicBezTo>
                      <a:pt x="427" y="71"/>
                      <a:pt x="360" y="65"/>
                      <a:pt x="294" y="58"/>
                    </a:cubicBezTo>
                    <a:cubicBezTo>
                      <a:pt x="280" y="57"/>
                      <a:pt x="265" y="58"/>
                      <a:pt x="250" y="58"/>
                    </a:cubicBezTo>
                    <a:cubicBezTo>
                      <a:pt x="247" y="58"/>
                      <a:pt x="244" y="58"/>
                      <a:pt x="240" y="58"/>
                    </a:cubicBezTo>
                    <a:cubicBezTo>
                      <a:pt x="237" y="58"/>
                      <a:pt x="233" y="58"/>
                      <a:pt x="230" y="57"/>
                    </a:cubicBezTo>
                    <a:cubicBezTo>
                      <a:pt x="161" y="52"/>
                      <a:pt x="92" y="57"/>
                      <a:pt x="24" y="50"/>
                    </a:cubicBezTo>
                    <a:cubicBezTo>
                      <a:pt x="16" y="49"/>
                      <a:pt x="6" y="51"/>
                      <a:pt x="0" y="44"/>
                    </a:cubicBezTo>
                    <a:close/>
                  </a:path>
                </a:pathLst>
              </a:custGeom>
              <a:solidFill>
                <a:srgbClr val="DDE6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7" name="Freeform 44">
                <a:extLst>
                  <a:ext uri="{FF2B5EF4-FFF2-40B4-BE49-F238E27FC236}">
                    <a16:creationId xmlns:a16="http://schemas.microsoft.com/office/drawing/2014/main" id="{BEC4FDEE-E6E9-42F8-ABCE-08A889358E16}"/>
                  </a:ext>
                </a:extLst>
              </p:cNvPr>
              <p:cNvSpPr>
                <a:spLocks/>
              </p:cNvSpPr>
              <p:nvPr/>
            </p:nvSpPr>
            <p:spPr bwMode="auto">
              <a:xfrm>
                <a:off x="1915" y="594"/>
                <a:ext cx="222" cy="571"/>
              </a:xfrm>
              <a:custGeom>
                <a:avLst/>
                <a:gdLst>
                  <a:gd name="T0" fmla="*/ 40 w 197"/>
                  <a:gd name="T1" fmla="*/ 497 h 509"/>
                  <a:gd name="T2" fmla="*/ 40 w 197"/>
                  <a:gd name="T3" fmla="*/ 508 h 509"/>
                  <a:gd name="T4" fmla="*/ 36 w 197"/>
                  <a:gd name="T5" fmla="*/ 509 h 509"/>
                  <a:gd name="T6" fmla="*/ 4 w 197"/>
                  <a:gd name="T7" fmla="*/ 428 h 509"/>
                  <a:gd name="T8" fmla="*/ 8 w 197"/>
                  <a:gd name="T9" fmla="*/ 404 h 509"/>
                  <a:gd name="T10" fmla="*/ 6 w 197"/>
                  <a:gd name="T11" fmla="*/ 382 h 509"/>
                  <a:gd name="T12" fmla="*/ 48 w 197"/>
                  <a:gd name="T13" fmla="*/ 310 h 509"/>
                  <a:gd name="T14" fmla="*/ 85 w 197"/>
                  <a:gd name="T15" fmla="*/ 259 h 509"/>
                  <a:gd name="T16" fmla="*/ 77 w 197"/>
                  <a:gd name="T17" fmla="*/ 268 h 509"/>
                  <a:gd name="T18" fmla="*/ 73 w 197"/>
                  <a:gd name="T19" fmla="*/ 258 h 509"/>
                  <a:gd name="T20" fmla="*/ 75 w 197"/>
                  <a:gd name="T21" fmla="*/ 247 h 509"/>
                  <a:gd name="T22" fmla="*/ 78 w 197"/>
                  <a:gd name="T23" fmla="*/ 241 h 509"/>
                  <a:gd name="T24" fmla="*/ 93 w 197"/>
                  <a:gd name="T25" fmla="*/ 193 h 509"/>
                  <a:gd name="T26" fmla="*/ 96 w 197"/>
                  <a:gd name="T27" fmla="*/ 180 h 509"/>
                  <a:gd name="T28" fmla="*/ 150 w 197"/>
                  <a:gd name="T29" fmla="*/ 49 h 509"/>
                  <a:gd name="T30" fmla="*/ 155 w 197"/>
                  <a:gd name="T31" fmla="*/ 48 h 509"/>
                  <a:gd name="T32" fmla="*/ 159 w 197"/>
                  <a:gd name="T33" fmla="*/ 47 h 509"/>
                  <a:gd name="T34" fmla="*/ 159 w 197"/>
                  <a:gd name="T35" fmla="*/ 78 h 509"/>
                  <a:gd name="T36" fmla="*/ 119 w 197"/>
                  <a:gd name="T37" fmla="*/ 199 h 509"/>
                  <a:gd name="T38" fmla="*/ 72 w 197"/>
                  <a:gd name="T39" fmla="*/ 320 h 509"/>
                  <a:gd name="T40" fmla="*/ 60 w 197"/>
                  <a:gd name="T41" fmla="*/ 326 h 509"/>
                  <a:gd name="T42" fmla="*/ 28 w 197"/>
                  <a:gd name="T43" fmla="*/ 376 h 509"/>
                  <a:gd name="T44" fmla="*/ 57 w 197"/>
                  <a:gd name="T45" fmla="*/ 333 h 509"/>
                  <a:gd name="T46" fmla="*/ 66 w 197"/>
                  <a:gd name="T47" fmla="*/ 329 h 509"/>
                  <a:gd name="T48" fmla="*/ 46 w 197"/>
                  <a:gd name="T49" fmla="*/ 378 h 509"/>
                  <a:gd name="T50" fmla="*/ 18 w 197"/>
                  <a:gd name="T51" fmla="*/ 436 h 509"/>
                  <a:gd name="T52" fmla="*/ 60 w 197"/>
                  <a:gd name="T53" fmla="*/ 351 h 509"/>
                  <a:gd name="T54" fmla="*/ 115 w 197"/>
                  <a:gd name="T55" fmla="*/ 232 h 509"/>
                  <a:gd name="T56" fmla="*/ 122 w 197"/>
                  <a:gd name="T57" fmla="*/ 179 h 509"/>
                  <a:gd name="T58" fmla="*/ 148 w 197"/>
                  <a:gd name="T59" fmla="*/ 106 h 509"/>
                  <a:gd name="T60" fmla="*/ 170 w 197"/>
                  <a:gd name="T61" fmla="*/ 40 h 509"/>
                  <a:gd name="T62" fmla="*/ 183 w 197"/>
                  <a:gd name="T63" fmla="*/ 0 h 509"/>
                  <a:gd name="T64" fmla="*/ 188 w 197"/>
                  <a:gd name="T65" fmla="*/ 12 h 509"/>
                  <a:gd name="T66" fmla="*/ 186 w 197"/>
                  <a:gd name="T67" fmla="*/ 45 h 509"/>
                  <a:gd name="T68" fmla="*/ 182 w 197"/>
                  <a:gd name="T69" fmla="*/ 65 h 509"/>
                  <a:gd name="T70" fmla="*/ 173 w 197"/>
                  <a:gd name="T71" fmla="*/ 105 h 509"/>
                  <a:gd name="T72" fmla="*/ 143 w 197"/>
                  <a:gd name="T73" fmla="*/ 223 h 509"/>
                  <a:gd name="T74" fmla="*/ 127 w 197"/>
                  <a:gd name="T75" fmla="*/ 261 h 509"/>
                  <a:gd name="T76" fmla="*/ 99 w 197"/>
                  <a:gd name="T77" fmla="*/ 313 h 509"/>
                  <a:gd name="T78" fmla="*/ 114 w 197"/>
                  <a:gd name="T79" fmla="*/ 282 h 509"/>
                  <a:gd name="T80" fmla="*/ 130 w 197"/>
                  <a:gd name="T81" fmla="*/ 271 h 509"/>
                  <a:gd name="T82" fmla="*/ 124 w 197"/>
                  <a:gd name="T83" fmla="*/ 304 h 509"/>
                  <a:gd name="T84" fmla="*/ 86 w 197"/>
                  <a:gd name="T85" fmla="*/ 357 h 509"/>
                  <a:gd name="T86" fmla="*/ 110 w 197"/>
                  <a:gd name="T87" fmla="*/ 321 h 509"/>
                  <a:gd name="T88" fmla="*/ 124 w 197"/>
                  <a:gd name="T89" fmla="*/ 321 h 509"/>
                  <a:gd name="T90" fmla="*/ 127 w 197"/>
                  <a:gd name="T91" fmla="*/ 328 h 509"/>
                  <a:gd name="T92" fmla="*/ 108 w 197"/>
                  <a:gd name="T93" fmla="*/ 369 h 509"/>
                  <a:gd name="T94" fmla="*/ 89 w 197"/>
                  <a:gd name="T95" fmla="*/ 401 h 509"/>
                  <a:gd name="T96" fmla="*/ 111 w 197"/>
                  <a:gd name="T97" fmla="*/ 372 h 509"/>
                  <a:gd name="T98" fmla="*/ 101 w 197"/>
                  <a:gd name="T99" fmla="*/ 401 h 509"/>
                  <a:gd name="T100" fmla="*/ 88 w 197"/>
                  <a:gd name="T101" fmla="*/ 414 h 509"/>
                  <a:gd name="T102" fmla="*/ 81 w 197"/>
                  <a:gd name="T103" fmla="*/ 400 h 509"/>
                  <a:gd name="T104" fmla="*/ 72 w 197"/>
                  <a:gd name="T105" fmla="*/ 410 h 509"/>
                  <a:gd name="T106" fmla="*/ 40 w 197"/>
                  <a:gd name="T107" fmla="*/ 476 h 509"/>
                  <a:gd name="T108" fmla="*/ 40 w 197"/>
                  <a:gd name="T109" fmla="*/ 497 h 5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97" h="509">
                    <a:moveTo>
                      <a:pt x="40" y="497"/>
                    </a:moveTo>
                    <a:cubicBezTo>
                      <a:pt x="40" y="501"/>
                      <a:pt x="40" y="504"/>
                      <a:pt x="40" y="508"/>
                    </a:cubicBezTo>
                    <a:cubicBezTo>
                      <a:pt x="39" y="509"/>
                      <a:pt x="38" y="509"/>
                      <a:pt x="36" y="509"/>
                    </a:cubicBezTo>
                    <a:cubicBezTo>
                      <a:pt x="25" y="482"/>
                      <a:pt x="14" y="455"/>
                      <a:pt x="4" y="428"/>
                    </a:cubicBezTo>
                    <a:cubicBezTo>
                      <a:pt x="0" y="419"/>
                      <a:pt x="5" y="412"/>
                      <a:pt x="8" y="404"/>
                    </a:cubicBezTo>
                    <a:cubicBezTo>
                      <a:pt x="10" y="396"/>
                      <a:pt x="13" y="389"/>
                      <a:pt x="6" y="382"/>
                    </a:cubicBezTo>
                    <a:cubicBezTo>
                      <a:pt x="8" y="351"/>
                      <a:pt x="26" y="329"/>
                      <a:pt x="48" y="310"/>
                    </a:cubicBezTo>
                    <a:cubicBezTo>
                      <a:pt x="57" y="290"/>
                      <a:pt x="75" y="277"/>
                      <a:pt x="85" y="259"/>
                    </a:cubicBezTo>
                    <a:cubicBezTo>
                      <a:pt x="83" y="263"/>
                      <a:pt x="83" y="268"/>
                      <a:pt x="77" y="268"/>
                    </a:cubicBezTo>
                    <a:cubicBezTo>
                      <a:pt x="73" y="267"/>
                      <a:pt x="73" y="262"/>
                      <a:pt x="73" y="258"/>
                    </a:cubicBezTo>
                    <a:cubicBezTo>
                      <a:pt x="72" y="254"/>
                      <a:pt x="74" y="250"/>
                      <a:pt x="75" y="247"/>
                    </a:cubicBezTo>
                    <a:cubicBezTo>
                      <a:pt x="76" y="245"/>
                      <a:pt x="77" y="243"/>
                      <a:pt x="78" y="241"/>
                    </a:cubicBezTo>
                    <a:cubicBezTo>
                      <a:pt x="86" y="226"/>
                      <a:pt x="96" y="212"/>
                      <a:pt x="93" y="193"/>
                    </a:cubicBezTo>
                    <a:cubicBezTo>
                      <a:pt x="93" y="189"/>
                      <a:pt x="94" y="184"/>
                      <a:pt x="96" y="180"/>
                    </a:cubicBezTo>
                    <a:cubicBezTo>
                      <a:pt x="113" y="136"/>
                      <a:pt x="129" y="91"/>
                      <a:pt x="150" y="49"/>
                    </a:cubicBezTo>
                    <a:cubicBezTo>
                      <a:pt x="151" y="47"/>
                      <a:pt x="153" y="47"/>
                      <a:pt x="155" y="48"/>
                    </a:cubicBezTo>
                    <a:cubicBezTo>
                      <a:pt x="156" y="47"/>
                      <a:pt x="158" y="47"/>
                      <a:pt x="159" y="47"/>
                    </a:cubicBezTo>
                    <a:cubicBezTo>
                      <a:pt x="165" y="58"/>
                      <a:pt x="157" y="68"/>
                      <a:pt x="159" y="78"/>
                    </a:cubicBezTo>
                    <a:cubicBezTo>
                      <a:pt x="143" y="118"/>
                      <a:pt x="122" y="156"/>
                      <a:pt x="119" y="199"/>
                    </a:cubicBezTo>
                    <a:cubicBezTo>
                      <a:pt x="115" y="245"/>
                      <a:pt x="90" y="281"/>
                      <a:pt x="72" y="320"/>
                    </a:cubicBezTo>
                    <a:cubicBezTo>
                      <a:pt x="67" y="321"/>
                      <a:pt x="63" y="321"/>
                      <a:pt x="60" y="326"/>
                    </a:cubicBezTo>
                    <a:cubicBezTo>
                      <a:pt x="50" y="343"/>
                      <a:pt x="38" y="359"/>
                      <a:pt x="28" y="376"/>
                    </a:cubicBezTo>
                    <a:cubicBezTo>
                      <a:pt x="37" y="362"/>
                      <a:pt x="47" y="347"/>
                      <a:pt x="57" y="333"/>
                    </a:cubicBezTo>
                    <a:cubicBezTo>
                      <a:pt x="59" y="330"/>
                      <a:pt x="60" y="325"/>
                      <a:pt x="66" y="329"/>
                    </a:cubicBezTo>
                    <a:cubicBezTo>
                      <a:pt x="65" y="348"/>
                      <a:pt x="54" y="362"/>
                      <a:pt x="46" y="378"/>
                    </a:cubicBezTo>
                    <a:cubicBezTo>
                      <a:pt x="36" y="397"/>
                      <a:pt x="24" y="415"/>
                      <a:pt x="18" y="436"/>
                    </a:cubicBezTo>
                    <a:cubicBezTo>
                      <a:pt x="26" y="405"/>
                      <a:pt x="48" y="380"/>
                      <a:pt x="60" y="351"/>
                    </a:cubicBezTo>
                    <a:cubicBezTo>
                      <a:pt x="76" y="310"/>
                      <a:pt x="99" y="273"/>
                      <a:pt x="115" y="232"/>
                    </a:cubicBezTo>
                    <a:cubicBezTo>
                      <a:pt x="121" y="215"/>
                      <a:pt x="117" y="197"/>
                      <a:pt x="122" y="179"/>
                    </a:cubicBezTo>
                    <a:cubicBezTo>
                      <a:pt x="130" y="155"/>
                      <a:pt x="138" y="130"/>
                      <a:pt x="148" y="106"/>
                    </a:cubicBezTo>
                    <a:cubicBezTo>
                      <a:pt x="158" y="85"/>
                      <a:pt x="165" y="63"/>
                      <a:pt x="170" y="40"/>
                    </a:cubicBezTo>
                    <a:cubicBezTo>
                      <a:pt x="173" y="26"/>
                      <a:pt x="169" y="10"/>
                      <a:pt x="183" y="0"/>
                    </a:cubicBezTo>
                    <a:cubicBezTo>
                      <a:pt x="185" y="4"/>
                      <a:pt x="183" y="9"/>
                      <a:pt x="188" y="12"/>
                    </a:cubicBezTo>
                    <a:cubicBezTo>
                      <a:pt x="197" y="23"/>
                      <a:pt x="187" y="34"/>
                      <a:pt x="186" y="45"/>
                    </a:cubicBezTo>
                    <a:cubicBezTo>
                      <a:pt x="185" y="51"/>
                      <a:pt x="180" y="57"/>
                      <a:pt x="182" y="65"/>
                    </a:cubicBezTo>
                    <a:cubicBezTo>
                      <a:pt x="182" y="79"/>
                      <a:pt x="178" y="93"/>
                      <a:pt x="173" y="105"/>
                    </a:cubicBezTo>
                    <a:cubicBezTo>
                      <a:pt x="158" y="143"/>
                      <a:pt x="150" y="183"/>
                      <a:pt x="143" y="223"/>
                    </a:cubicBezTo>
                    <a:cubicBezTo>
                      <a:pt x="141" y="237"/>
                      <a:pt x="136" y="249"/>
                      <a:pt x="127" y="261"/>
                    </a:cubicBezTo>
                    <a:cubicBezTo>
                      <a:pt x="115" y="277"/>
                      <a:pt x="105" y="295"/>
                      <a:pt x="99" y="313"/>
                    </a:cubicBezTo>
                    <a:cubicBezTo>
                      <a:pt x="103" y="304"/>
                      <a:pt x="108" y="293"/>
                      <a:pt x="114" y="282"/>
                    </a:cubicBezTo>
                    <a:cubicBezTo>
                      <a:pt x="118" y="276"/>
                      <a:pt x="121" y="269"/>
                      <a:pt x="130" y="271"/>
                    </a:cubicBezTo>
                    <a:cubicBezTo>
                      <a:pt x="141" y="284"/>
                      <a:pt x="130" y="295"/>
                      <a:pt x="124" y="304"/>
                    </a:cubicBezTo>
                    <a:cubicBezTo>
                      <a:pt x="110" y="323"/>
                      <a:pt x="95" y="340"/>
                      <a:pt x="86" y="357"/>
                    </a:cubicBezTo>
                    <a:cubicBezTo>
                      <a:pt x="92" y="347"/>
                      <a:pt x="100" y="334"/>
                      <a:pt x="110" y="321"/>
                    </a:cubicBezTo>
                    <a:cubicBezTo>
                      <a:pt x="114" y="316"/>
                      <a:pt x="119" y="310"/>
                      <a:pt x="124" y="321"/>
                    </a:cubicBezTo>
                    <a:cubicBezTo>
                      <a:pt x="125" y="323"/>
                      <a:pt x="126" y="326"/>
                      <a:pt x="127" y="328"/>
                    </a:cubicBezTo>
                    <a:cubicBezTo>
                      <a:pt x="127" y="345"/>
                      <a:pt x="115" y="356"/>
                      <a:pt x="108" y="369"/>
                    </a:cubicBezTo>
                    <a:cubicBezTo>
                      <a:pt x="102" y="380"/>
                      <a:pt x="97" y="391"/>
                      <a:pt x="89" y="401"/>
                    </a:cubicBezTo>
                    <a:cubicBezTo>
                      <a:pt x="99" y="393"/>
                      <a:pt x="98" y="377"/>
                      <a:pt x="111" y="372"/>
                    </a:cubicBezTo>
                    <a:cubicBezTo>
                      <a:pt x="113" y="383"/>
                      <a:pt x="105" y="392"/>
                      <a:pt x="101" y="401"/>
                    </a:cubicBezTo>
                    <a:cubicBezTo>
                      <a:pt x="99" y="407"/>
                      <a:pt x="96" y="415"/>
                      <a:pt x="88" y="414"/>
                    </a:cubicBezTo>
                    <a:cubicBezTo>
                      <a:pt x="80" y="414"/>
                      <a:pt x="86" y="403"/>
                      <a:pt x="81" y="400"/>
                    </a:cubicBezTo>
                    <a:cubicBezTo>
                      <a:pt x="72" y="399"/>
                      <a:pt x="74" y="406"/>
                      <a:pt x="72" y="410"/>
                    </a:cubicBezTo>
                    <a:cubicBezTo>
                      <a:pt x="63" y="433"/>
                      <a:pt x="56" y="456"/>
                      <a:pt x="40" y="476"/>
                    </a:cubicBezTo>
                    <a:cubicBezTo>
                      <a:pt x="40" y="483"/>
                      <a:pt x="40" y="490"/>
                      <a:pt x="40" y="497"/>
                    </a:cubicBezTo>
                    <a:close/>
                  </a:path>
                </a:pathLst>
              </a:custGeom>
              <a:solidFill>
                <a:srgbClr val="F0D9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8" name="Freeform 45">
                <a:extLst>
                  <a:ext uri="{FF2B5EF4-FFF2-40B4-BE49-F238E27FC236}">
                    <a16:creationId xmlns:a16="http://schemas.microsoft.com/office/drawing/2014/main" id="{379E9154-C570-4626-BC72-0AC821D066A7}"/>
                  </a:ext>
                </a:extLst>
              </p:cNvPr>
              <p:cNvSpPr>
                <a:spLocks/>
              </p:cNvSpPr>
              <p:nvPr/>
            </p:nvSpPr>
            <p:spPr bwMode="auto">
              <a:xfrm>
                <a:off x="265" y="3135"/>
                <a:ext cx="578" cy="78"/>
              </a:xfrm>
              <a:custGeom>
                <a:avLst/>
                <a:gdLst>
                  <a:gd name="T0" fmla="*/ 420 w 514"/>
                  <a:gd name="T1" fmla="*/ 62 h 70"/>
                  <a:gd name="T2" fmla="*/ 354 w 514"/>
                  <a:gd name="T3" fmla="*/ 64 h 70"/>
                  <a:gd name="T4" fmla="*/ 248 w 514"/>
                  <a:gd name="T5" fmla="*/ 57 h 70"/>
                  <a:gd name="T6" fmla="*/ 198 w 514"/>
                  <a:gd name="T7" fmla="*/ 52 h 70"/>
                  <a:gd name="T8" fmla="*/ 129 w 514"/>
                  <a:gd name="T9" fmla="*/ 52 h 70"/>
                  <a:gd name="T10" fmla="*/ 97 w 514"/>
                  <a:gd name="T11" fmla="*/ 48 h 70"/>
                  <a:gd name="T12" fmla="*/ 19 w 514"/>
                  <a:gd name="T13" fmla="*/ 50 h 70"/>
                  <a:gd name="T14" fmla="*/ 0 w 514"/>
                  <a:gd name="T15" fmla="*/ 46 h 70"/>
                  <a:gd name="T16" fmla="*/ 20 w 514"/>
                  <a:gd name="T17" fmla="*/ 6 h 70"/>
                  <a:gd name="T18" fmla="*/ 42 w 514"/>
                  <a:gd name="T19" fmla="*/ 0 h 70"/>
                  <a:gd name="T20" fmla="*/ 177 w 514"/>
                  <a:gd name="T21" fmla="*/ 9 h 70"/>
                  <a:gd name="T22" fmla="*/ 315 w 514"/>
                  <a:gd name="T23" fmla="*/ 21 h 70"/>
                  <a:gd name="T24" fmla="*/ 321 w 514"/>
                  <a:gd name="T25" fmla="*/ 21 h 70"/>
                  <a:gd name="T26" fmla="*/ 477 w 514"/>
                  <a:gd name="T27" fmla="*/ 17 h 70"/>
                  <a:gd name="T28" fmla="*/ 514 w 514"/>
                  <a:gd name="T29" fmla="*/ 28 h 70"/>
                  <a:gd name="T30" fmla="*/ 488 w 514"/>
                  <a:gd name="T31" fmla="*/ 45 h 70"/>
                  <a:gd name="T32" fmla="*/ 463 w 514"/>
                  <a:gd name="T33" fmla="*/ 42 h 70"/>
                  <a:gd name="T34" fmla="*/ 445 w 514"/>
                  <a:gd name="T35" fmla="*/ 38 h 70"/>
                  <a:gd name="T36" fmla="*/ 423 w 514"/>
                  <a:gd name="T37" fmla="*/ 38 h 70"/>
                  <a:gd name="T38" fmla="*/ 420 w 514"/>
                  <a:gd name="T39" fmla="*/ 6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14" h="70">
                    <a:moveTo>
                      <a:pt x="420" y="62"/>
                    </a:moveTo>
                    <a:cubicBezTo>
                      <a:pt x="398" y="70"/>
                      <a:pt x="375" y="68"/>
                      <a:pt x="354" y="64"/>
                    </a:cubicBezTo>
                    <a:cubicBezTo>
                      <a:pt x="319" y="57"/>
                      <a:pt x="283" y="59"/>
                      <a:pt x="248" y="57"/>
                    </a:cubicBezTo>
                    <a:cubicBezTo>
                      <a:pt x="231" y="56"/>
                      <a:pt x="215" y="58"/>
                      <a:pt x="198" y="52"/>
                    </a:cubicBezTo>
                    <a:cubicBezTo>
                      <a:pt x="176" y="45"/>
                      <a:pt x="152" y="59"/>
                      <a:pt x="129" y="52"/>
                    </a:cubicBezTo>
                    <a:cubicBezTo>
                      <a:pt x="119" y="49"/>
                      <a:pt x="108" y="50"/>
                      <a:pt x="97" y="48"/>
                    </a:cubicBezTo>
                    <a:cubicBezTo>
                      <a:pt x="71" y="44"/>
                      <a:pt x="45" y="51"/>
                      <a:pt x="19" y="50"/>
                    </a:cubicBezTo>
                    <a:cubicBezTo>
                      <a:pt x="12" y="50"/>
                      <a:pt x="5" y="53"/>
                      <a:pt x="0" y="46"/>
                    </a:cubicBezTo>
                    <a:cubicBezTo>
                      <a:pt x="4" y="31"/>
                      <a:pt x="12" y="19"/>
                      <a:pt x="20" y="6"/>
                    </a:cubicBezTo>
                    <a:cubicBezTo>
                      <a:pt x="26" y="0"/>
                      <a:pt x="34" y="0"/>
                      <a:pt x="42" y="0"/>
                    </a:cubicBezTo>
                    <a:cubicBezTo>
                      <a:pt x="87" y="5"/>
                      <a:pt x="132" y="5"/>
                      <a:pt x="177" y="9"/>
                    </a:cubicBezTo>
                    <a:cubicBezTo>
                      <a:pt x="223" y="14"/>
                      <a:pt x="269" y="21"/>
                      <a:pt x="315" y="21"/>
                    </a:cubicBezTo>
                    <a:cubicBezTo>
                      <a:pt x="317" y="21"/>
                      <a:pt x="319" y="21"/>
                      <a:pt x="321" y="21"/>
                    </a:cubicBezTo>
                    <a:cubicBezTo>
                      <a:pt x="373" y="16"/>
                      <a:pt x="425" y="16"/>
                      <a:pt x="477" y="17"/>
                    </a:cubicBezTo>
                    <a:cubicBezTo>
                      <a:pt x="491" y="17"/>
                      <a:pt x="503" y="20"/>
                      <a:pt x="514" y="28"/>
                    </a:cubicBezTo>
                    <a:cubicBezTo>
                      <a:pt x="510" y="44"/>
                      <a:pt x="502" y="50"/>
                      <a:pt x="488" y="45"/>
                    </a:cubicBezTo>
                    <a:cubicBezTo>
                      <a:pt x="480" y="41"/>
                      <a:pt x="472" y="40"/>
                      <a:pt x="463" y="42"/>
                    </a:cubicBezTo>
                    <a:cubicBezTo>
                      <a:pt x="457" y="44"/>
                      <a:pt x="450" y="44"/>
                      <a:pt x="445" y="38"/>
                    </a:cubicBezTo>
                    <a:cubicBezTo>
                      <a:pt x="437" y="29"/>
                      <a:pt x="430" y="33"/>
                      <a:pt x="423" y="38"/>
                    </a:cubicBezTo>
                    <a:cubicBezTo>
                      <a:pt x="414" y="45"/>
                      <a:pt x="411" y="53"/>
                      <a:pt x="420" y="62"/>
                    </a:cubicBezTo>
                    <a:close/>
                  </a:path>
                </a:pathLst>
              </a:custGeom>
              <a:solidFill>
                <a:srgbClr val="A3CAD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9" name="Freeform 46">
                <a:extLst>
                  <a:ext uri="{FF2B5EF4-FFF2-40B4-BE49-F238E27FC236}">
                    <a16:creationId xmlns:a16="http://schemas.microsoft.com/office/drawing/2014/main" id="{1D1ADE40-6938-4B7D-92A8-67A8F72A6832}"/>
                  </a:ext>
                </a:extLst>
              </p:cNvPr>
              <p:cNvSpPr>
                <a:spLocks/>
              </p:cNvSpPr>
              <p:nvPr/>
            </p:nvSpPr>
            <p:spPr bwMode="auto">
              <a:xfrm>
                <a:off x="288" y="3099"/>
                <a:ext cx="583" cy="76"/>
              </a:xfrm>
              <a:custGeom>
                <a:avLst/>
                <a:gdLst>
                  <a:gd name="T0" fmla="*/ 492 w 519"/>
                  <a:gd name="T1" fmla="*/ 62 h 68"/>
                  <a:gd name="T2" fmla="*/ 380 w 519"/>
                  <a:gd name="T3" fmla="*/ 56 h 68"/>
                  <a:gd name="T4" fmla="*/ 321 w 519"/>
                  <a:gd name="T5" fmla="*/ 57 h 68"/>
                  <a:gd name="T6" fmla="*/ 224 w 519"/>
                  <a:gd name="T7" fmla="*/ 57 h 68"/>
                  <a:gd name="T8" fmla="*/ 185 w 519"/>
                  <a:gd name="T9" fmla="*/ 47 h 68"/>
                  <a:gd name="T10" fmla="*/ 101 w 519"/>
                  <a:gd name="T11" fmla="*/ 40 h 68"/>
                  <a:gd name="T12" fmla="*/ 0 w 519"/>
                  <a:gd name="T13" fmla="*/ 38 h 68"/>
                  <a:gd name="T14" fmla="*/ 16 w 519"/>
                  <a:gd name="T15" fmla="*/ 2 h 68"/>
                  <a:gd name="T16" fmla="*/ 67 w 519"/>
                  <a:gd name="T17" fmla="*/ 0 h 68"/>
                  <a:gd name="T18" fmla="*/ 205 w 519"/>
                  <a:gd name="T19" fmla="*/ 15 h 68"/>
                  <a:gd name="T20" fmla="*/ 249 w 519"/>
                  <a:gd name="T21" fmla="*/ 13 h 68"/>
                  <a:gd name="T22" fmla="*/ 263 w 519"/>
                  <a:gd name="T23" fmla="*/ 12 h 68"/>
                  <a:gd name="T24" fmla="*/ 432 w 519"/>
                  <a:gd name="T25" fmla="*/ 17 h 68"/>
                  <a:gd name="T26" fmla="*/ 480 w 519"/>
                  <a:gd name="T27" fmla="*/ 12 h 68"/>
                  <a:gd name="T28" fmla="*/ 512 w 519"/>
                  <a:gd name="T29" fmla="*/ 19 h 68"/>
                  <a:gd name="T30" fmla="*/ 515 w 519"/>
                  <a:gd name="T31" fmla="*/ 38 h 68"/>
                  <a:gd name="T32" fmla="*/ 512 w 519"/>
                  <a:gd name="T33" fmla="*/ 64 h 68"/>
                  <a:gd name="T34" fmla="*/ 492 w 519"/>
                  <a:gd name="T35" fmla="*/ 6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19" h="68">
                    <a:moveTo>
                      <a:pt x="492" y="62"/>
                    </a:moveTo>
                    <a:cubicBezTo>
                      <a:pt x="455" y="51"/>
                      <a:pt x="418" y="52"/>
                      <a:pt x="380" y="56"/>
                    </a:cubicBezTo>
                    <a:cubicBezTo>
                      <a:pt x="361" y="58"/>
                      <a:pt x="340" y="53"/>
                      <a:pt x="321" y="57"/>
                    </a:cubicBezTo>
                    <a:cubicBezTo>
                      <a:pt x="289" y="63"/>
                      <a:pt x="257" y="49"/>
                      <a:pt x="224" y="57"/>
                    </a:cubicBezTo>
                    <a:cubicBezTo>
                      <a:pt x="211" y="60"/>
                      <a:pt x="201" y="47"/>
                      <a:pt x="185" y="47"/>
                    </a:cubicBezTo>
                    <a:cubicBezTo>
                      <a:pt x="157" y="49"/>
                      <a:pt x="129" y="42"/>
                      <a:pt x="101" y="40"/>
                    </a:cubicBezTo>
                    <a:cubicBezTo>
                      <a:pt x="67" y="38"/>
                      <a:pt x="34" y="39"/>
                      <a:pt x="0" y="38"/>
                    </a:cubicBezTo>
                    <a:cubicBezTo>
                      <a:pt x="5" y="26"/>
                      <a:pt x="11" y="14"/>
                      <a:pt x="16" y="2"/>
                    </a:cubicBezTo>
                    <a:cubicBezTo>
                      <a:pt x="33" y="0"/>
                      <a:pt x="50" y="0"/>
                      <a:pt x="67" y="0"/>
                    </a:cubicBezTo>
                    <a:cubicBezTo>
                      <a:pt x="112" y="10"/>
                      <a:pt x="159" y="11"/>
                      <a:pt x="205" y="15"/>
                    </a:cubicBezTo>
                    <a:cubicBezTo>
                      <a:pt x="220" y="17"/>
                      <a:pt x="235" y="18"/>
                      <a:pt x="249" y="13"/>
                    </a:cubicBezTo>
                    <a:cubicBezTo>
                      <a:pt x="254" y="12"/>
                      <a:pt x="258" y="12"/>
                      <a:pt x="263" y="12"/>
                    </a:cubicBezTo>
                    <a:cubicBezTo>
                      <a:pt x="319" y="19"/>
                      <a:pt x="376" y="14"/>
                      <a:pt x="432" y="17"/>
                    </a:cubicBezTo>
                    <a:cubicBezTo>
                      <a:pt x="448" y="17"/>
                      <a:pt x="464" y="16"/>
                      <a:pt x="480" y="12"/>
                    </a:cubicBezTo>
                    <a:cubicBezTo>
                      <a:pt x="491" y="10"/>
                      <a:pt x="502" y="11"/>
                      <a:pt x="512" y="19"/>
                    </a:cubicBezTo>
                    <a:cubicBezTo>
                      <a:pt x="517" y="25"/>
                      <a:pt x="514" y="32"/>
                      <a:pt x="515" y="38"/>
                    </a:cubicBezTo>
                    <a:cubicBezTo>
                      <a:pt x="516" y="47"/>
                      <a:pt x="519" y="56"/>
                      <a:pt x="512" y="64"/>
                    </a:cubicBezTo>
                    <a:cubicBezTo>
                      <a:pt x="505" y="68"/>
                      <a:pt x="498" y="67"/>
                      <a:pt x="492" y="62"/>
                    </a:cubicBezTo>
                    <a:close/>
                  </a:path>
                </a:pathLst>
              </a:custGeom>
              <a:solidFill>
                <a:srgbClr val="DBE4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0" name="Freeform 47">
                <a:extLst>
                  <a:ext uri="{FF2B5EF4-FFF2-40B4-BE49-F238E27FC236}">
                    <a16:creationId xmlns:a16="http://schemas.microsoft.com/office/drawing/2014/main" id="{F8F4D35A-B184-468F-A804-B17285A18E48}"/>
                  </a:ext>
                </a:extLst>
              </p:cNvPr>
              <p:cNvSpPr>
                <a:spLocks/>
              </p:cNvSpPr>
              <p:nvPr/>
            </p:nvSpPr>
            <p:spPr bwMode="auto">
              <a:xfrm>
                <a:off x="1839" y="4057"/>
                <a:ext cx="557" cy="68"/>
              </a:xfrm>
              <a:custGeom>
                <a:avLst/>
                <a:gdLst>
                  <a:gd name="T0" fmla="*/ 0 w 496"/>
                  <a:gd name="T1" fmla="*/ 25 h 60"/>
                  <a:gd name="T2" fmla="*/ 54 w 496"/>
                  <a:gd name="T3" fmla="*/ 20 h 60"/>
                  <a:gd name="T4" fmla="*/ 125 w 496"/>
                  <a:gd name="T5" fmla="*/ 15 h 60"/>
                  <a:gd name="T6" fmla="*/ 138 w 496"/>
                  <a:gd name="T7" fmla="*/ 16 h 60"/>
                  <a:gd name="T8" fmla="*/ 200 w 496"/>
                  <a:gd name="T9" fmla="*/ 14 h 60"/>
                  <a:gd name="T10" fmla="*/ 249 w 496"/>
                  <a:gd name="T11" fmla="*/ 19 h 60"/>
                  <a:gd name="T12" fmla="*/ 259 w 496"/>
                  <a:gd name="T13" fmla="*/ 21 h 60"/>
                  <a:gd name="T14" fmla="*/ 330 w 496"/>
                  <a:gd name="T15" fmla="*/ 17 h 60"/>
                  <a:gd name="T16" fmla="*/ 366 w 496"/>
                  <a:gd name="T17" fmla="*/ 9 h 60"/>
                  <a:gd name="T18" fmla="*/ 483 w 496"/>
                  <a:gd name="T19" fmla="*/ 10 h 60"/>
                  <a:gd name="T20" fmla="*/ 496 w 496"/>
                  <a:gd name="T21" fmla="*/ 5 h 60"/>
                  <a:gd name="T22" fmla="*/ 496 w 496"/>
                  <a:gd name="T23" fmla="*/ 17 h 60"/>
                  <a:gd name="T24" fmla="*/ 496 w 496"/>
                  <a:gd name="T25" fmla="*/ 21 h 60"/>
                  <a:gd name="T26" fmla="*/ 467 w 496"/>
                  <a:gd name="T27" fmla="*/ 36 h 60"/>
                  <a:gd name="T28" fmla="*/ 476 w 496"/>
                  <a:gd name="T29" fmla="*/ 41 h 60"/>
                  <a:gd name="T30" fmla="*/ 371 w 496"/>
                  <a:gd name="T31" fmla="*/ 43 h 60"/>
                  <a:gd name="T32" fmla="*/ 183 w 496"/>
                  <a:gd name="T33" fmla="*/ 55 h 60"/>
                  <a:gd name="T34" fmla="*/ 140 w 496"/>
                  <a:gd name="T35" fmla="*/ 49 h 60"/>
                  <a:gd name="T36" fmla="*/ 99 w 496"/>
                  <a:gd name="T37" fmla="*/ 54 h 60"/>
                  <a:gd name="T38" fmla="*/ 44 w 496"/>
                  <a:gd name="T39" fmla="*/ 53 h 60"/>
                  <a:gd name="T40" fmla="*/ 65 w 496"/>
                  <a:gd name="T41" fmla="*/ 41 h 60"/>
                  <a:gd name="T42" fmla="*/ 18 w 496"/>
                  <a:gd name="T43" fmla="*/ 39 h 60"/>
                  <a:gd name="T44" fmla="*/ 0 w 496"/>
                  <a:gd name="T45" fmla="*/ 25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96" h="60">
                    <a:moveTo>
                      <a:pt x="0" y="25"/>
                    </a:moveTo>
                    <a:cubicBezTo>
                      <a:pt x="17" y="16"/>
                      <a:pt x="37" y="21"/>
                      <a:pt x="54" y="20"/>
                    </a:cubicBezTo>
                    <a:cubicBezTo>
                      <a:pt x="78" y="20"/>
                      <a:pt x="101" y="18"/>
                      <a:pt x="125" y="15"/>
                    </a:cubicBezTo>
                    <a:cubicBezTo>
                      <a:pt x="129" y="14"/>
                      <a:pt x="135" y="14"/>
                      <a:pt x="138" y="16"/>
                    </a:cubicBezTo>
                    <a:cubicBezTo>
                      <a:pt x="159" y="27"/>
                      <a:pt x="179" y="20"/>
                      <a:pt x="200" y="14"/>
                    </a:cubicBezTo>
                    <a:cubicBezTo>
                      <a:pt x="216" y="9"/>
                      <a:pt x="233" y="12"/>
                      <a:pt x="249" y="19"/>
                    </a:cubicBezTo>
                    <a:cubicBezTo>
                      <a:pt x="253" y="21"/>
                      <a:pt x="255" y="23"/>
                      <a:pt x="259" y="21"/>
                    </a:cubicBezTo>
                    <a:cubicBezTo>
                      <a:pt x="282" y="11"/>
                      <a:pt x="306" y="19"/>
                      <a:pt x="330" y="17"/>
                    </a:cubicBezTo>
                    <a:cubicBezTo>
                      <a:pt x="341" y="16"/>
                      <a:pt x="353" y="8"/>
                      <a:pt x="366" y="9"/>
                    </a:cubicBezTo>
                    <a:cubicBezTo>
                      <a:pt x="405" y="12"/>
                      <a:pt x="444" y="0"/>
                      <a:pt x="483" y="10"/>
                    </a:cubicBezTo>
                    <a:cubicBezTo>
                      <a:pt x="487" y="11"/>
                      <a:pt x="492" y="7"/>
                      <a:pt x="496" y="5"/>
                    </a:cubicBezTo>
                    <a:cubicBezTo>
                      <a:pt x="496" y="9"/>
                      <a:pt x="496" y="13"/>
                      <a:pt x="496" y="17"/>
                    </a:cubicBezTo>
                    <a:cubicBezTo>
                      <a:pt x="496" y="18"/>
                      <a:pt x="496" y="20"/>
                      <a:pt x="496" y="21"/>
                    </a:cubicBezTo>
                    <a:cubicBezTo>
                      <a:pt x="487" y="31"/>
                      <a:pt x="477" y="38"/>
                      <a:pt x="467" y="36"/>
                    </a:cubicBezTo>
                    <a:cubicBezTo>
                      <a:pt x="469" y="36"/>
                      <a:pt x="475" y="31"/>
                      <a:pt x="476" y="41"/>
                    </a:cubicBezTo>
                    <a:cubicBezTo>
                      <a:pt x="441" y="33"/>
                      <a:pt x="406" y="39"/>
                      <a:pt x="371" y="43"/>
                    </a:cubicBezTo>
                    <a:cubicBezTo>
                      <a:pt x="309" y="51"/>
                      <a:pt x="246" y="48"/>
                      <a:pt x="183" y="55"/>
                    </a:cubicBezTo>
                    <a:cubicBezTo>
                      <a:pt x="170" y="57"/>
                      <a:pt x="155" y="54"/>
                      <a:pt x="140" y="49"/>
                    </a:cubicBezTo>
                    <a:cubicBezTo>
                      <a:pt x="130" y="46"/>
                      <a:pt x="113" y="50"/>
                      <a:pt x="99" y="54"/>
                    </a:cubicBezTo>
                    <a:cubicBezTo>
                      <a:pt x="81" y="59"/>
                      <a:pt x="62" y="60"/>
                      <a:pt x="44" y="53"/>
                    </a:cubicBezTo>
                    <a:cubicBezTo>
                      <a:pt x="50" y="44"/>
                      <a:pt x="50" y="44"/>
                      <a:pt x="65" y="41"/>
                    </a:cubicBezTo>
                    <a:cubicBezTo>
                      <a:pt x="48" y="42"/>
                      <a:pt x="33" y="38"/>
                      <a:pt x="18" y="39"/>
                    </a:cubicBezTo>
                    <a:cubicBezTo>
                      <a:pt x="10" y="40"/>
                      <a:pt x="1" y="36"/>
                      <a:pt x="0" y="25"/>
                    </a:cubicBezTo>
                    <a:close/>
                  </a:path>
                </a:pathLst>
              </a:custGeom>
              <a:solidFill>
                <a:srgbClr val="AED1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1" name="Freeform 48">
                <a:extLst>
                  <a:ext uri="{FF2B5EF4-FFF2-40B4-BE49-F238E27FC236}">
                    <a16:creationId xmlns:a16="http://schemas.microsoft.com/office/drawing/2014/main" id="{943F4A62-7211-4921-84B9-1960F5D167DE}"/>
                  </a:ext>
                </a:extLst>
              </p:cNvPr>
              <p:cNvSpPr>
                <a:spLocks/>
              </p:cNvSpPr>
              <p:nvPr/>
            </p:nvSpPr>
            <p:spPr bwMode="auto">
              <a:xfrm>
                <a:off x="432" y="2802"/>
                <a:ext cx="451" cy="74"/>
              </a:xfrm>
              <a:custGeom>
                <a:avLst/>
                <a:gdLst>
                  <a:gd name="T0" fmla="*/ 0 w 402"/>
                  <a:gd name="T1" fmla="*/ 38 h 66"/>
                  <a:gd name="T2" fmla="*/ 19 w 402"/>
                  <a:gd name="T3" fmla="*/ 2 h 66"/>
                  <a:gd name="T4" fmla="*/ 73 w 402"/>
                  <a:gd name="T5" fmla="*/ 5 h 66"/>
                  <a:gd name="T6" fmla="*/ 184 w 402"/>
                  <a:gd name="T7" fmla="*/ 4 h 66"/>
                  <a:gd name="T8" fmla="*/ 311 w 402"/>
                  <a:gd name="T9" fmla="*/ 8 h 66"/>
                  <a:gd name="T10" fmla="*/ 371 w 402"/>
                  <a:gd name="T11" fmla="*/ 7 h 66"/>
                  <a:gd name="T12" fmla="*/ 397 w 402"/>
                  <a:gd name="T13" fmla="*/ 16 h 66"/>
                  <a:gd name="T14" fmla="*/ 398 w 402"/>
                  <a:gd name="T15" fmla="*/ 38 h 66"/>
                  <a:gd name="T16" fmla="*/ 397 w 402"/>
                  <a:gd name="T17" fmla="*/ 44 h 66"/>
                  <a:gd name="T18" fmla="*/ 392 w 402"/>
                  <a:gd name="T19" fmla="*/ 53 h 66"/>
                  <a:gd name="T20" fmla="*/ 381 w 402"/>
                  <a:gd name="T21" fmla="*/ 57 h 66"/>
                  <a:gd name="T22" fmla="*/ 215 w 402"/>
                  <a:gd name="T23" fmla="*/ 52 h 66"/>
                  <a:gd name="T24" fmla="*/ 175 w 402"/>
                  <a:gd name="T25" fmla="*/ 56 h 66"/>
                  <a:gd name="T26" fmla="*/ 72 w 402"/>
                  <a:gd name="T27" fmla="*/ 46 h 66"/>
                  <a:gd name="T28" fmla="*/ 22 w 402"/>
                  <a:gd name="T29" fmla="*/ 45 h 66"/>
                  <a:gd name="T30" fmla="*/ 0 w 402"/>
                  <a:gd name="T31" fmla="*/ 38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02" h="66">
                    <a:moveTo>
                      <a:pt x="0" y="38"/>
                    </a:moveTo>
                    <a:cubicBezTo>
                      <a:pt x="2" y="24"/>
                      <a:pt x="13" y="14"/>
                      <a:pt x="19" y="2"/>
                    </a:cubicBezTo>
                    <a:cubicBezTo>
                      <a:pt x="37" y="0"/>
                      <a:pt x="55" y="3"/>
                      <a:pt x="73" y="5"/>
                    </a:cubicBezTo>
                    <a:cubicBezTo>
                      <a:pt x="110" y="9"/>
                      <a:pt x="147" y="3"/>
                      <a:pt x="184" y="4"/>
                    </a:cubicBezTo>
                    <a:cubicBezTo>
                      <a:pt x="226" y="4"/>
                      <a:pt x="269" y="8"/>
                      <a:pt x="311" y="8"/>
                    </a:cubicBezTo>
                    <a:cubicBezTo>
                      <a:pt x="331" y="7"/>
                      <a:pt x="351" y="5"/>
                      <a:pt x="371" y="7"/>
                    </a:cubicBezTo>
                    <a:cubicBezTo>
                      <a:pt x="381" y="7"/>
                      <a:pt x="390" y="8"/>
                      <a:pt x="397" y="16"/>
                    </a:cubicBezTo>
                    <a:cubicBezTo>
                      <a:pt x="402" y="23"/>
                      <a:pt x="399" y="30"/>
                      <a:pt x="398" y="38"/>
                    </a:cubicBezTo>
                    <a:cubicBezTo>
                      <a:pt x="397" y="40"/>
                      <a:pt x="397" y="42"/>
                      <a:pt x="397" y="44"/>
                    </a:cubicBezTo>
                    <a:cubicBezTo>
                      <a:pt x="396" y="47"/>
                      <a:pt x="394" y="50"/>
                      <a:pt x="392" y="53"/>
                    </a:cubicBezTo>
                    <a:cubicBezTo>
                      <a:pt x="389" y="56"/>
                      <a:pt x="385" y="57"/>
                      <a:pt x="381" y="57"/>
                    </a:cubicBezTo>
                    <a:cubicBezTo>
                      <a:pt x="326" y="56"/>
                      <a:pt x="270" y="66"/>
                      <a:pt x="215" y="52"/>
                    </a:cubicBezTo>
                    <a:cubicBezTo>
                      <a:pt x="201" y="49"/>
                      <a:pt x="188" y="55"/>
                      <a:pt x="175" y="56"/>
                    </a:cubicBezTo>
                    <a:cubicBezTo>
                      <a:pt x="140" y="57"/>
                      <a:pt x="106" y="55"/>
                      <a:pt x="72" y="46"/>
                    </a:cubicBezTo>
                    <a:cubicBezTo>
                      <a:pt x="55" y="41"/>
                      <a:pt x="39" y="49"/>
                      <a:pt x="22" y="45"/>
                    </a:cubicBezTo>
                    <a:cubicBezTo>
                      <a:pt x="15" y="44"/>
                      <a:pt x="6" y="45"/>
                      <a:pt x="0" y="38"/>
                    </a:cubicBezTo>
                    <a:close/>
                  </a:path>
                </a:pathLst>
              </a:custGeom>
              <a:solidFill>
                <a:srgbClr val="DDE5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2" name="Freeform 49">
                <a:extLst>
                  <a:ext uri="{FF2B5EF4-FFF2-40B4-BE49-F238E27FC236}">
                    <a16:creationId xmlns:a16="http://schemas.microsoft.com/office/drawing/2014/main" id="{F50ABA6B-6C6E-4F60-A1AA-CC83EBD30133}"/>
                  </a:ext>
                </a:extLst>
              </p:cNvPr>
              <p:cNvSpPr>
                <a:spLocks/>
              </p:cNvSpPr>
              <p:nvPr/>
            </p:nvSpPr>
            <p:spPr bwMode="auto">
              <a:xfrm>
                <a:off x="1987" y="3938"/>
                <a:ext cx="411" cy="76"/>
              </a:xfrm>
              <a:custGeom>
                <a:avLst/>
                <a:gdLst>
                  <a:gd name="T0" fmla="*/ 361 w 366"/>
                  <a:gd name="T1" fmla="*/ 8 h 68"/>
                  <a:gd name="T2" fmla="*/ 363 w 366"/>
                  <a:gd name="T3" fmla="*/ 48 h 68"/>
                  <a:gd name="T4" fmla="*/ 319 w 366"/>
                  <a:gd name="T5" fmla="*/ 53 h 68"/>
                  <a:gd name="T6" fmla="*/ 212 w 366"/>
                  <a:gd name="T7" fmla="*/ 56 h 68"/>
                  <a:gd name="T8" fmla="*/ 192 w 366"/>
                  <a:gd name="T9" fmla="*/ 63 h 68"/>
                  <a:gd name="T10" fmla="*/ 133 w 366"/>
                  <a:gd name="T11" fmla="*/ 65 h 68"/>
                  <a:gd name="T12" fmla="*/ 70 w 366"/>
                  <a:gd name="T13" fmla="*/ 66 h 68"/>
                  <a:gd name="T14" fmla="*/ 54 w 366"/>
                  <a:gd name="T15" fmla="*/ 66 h 68"/>
                  <a:gd name="T16" fmla="*/ 12 w 366"/>
                  <a:gd name="T17" fmla="*/ 38 h 68"/>
                  <a:gd name="T18" fmla="*/ 13 w 366"/>
                  <a:gd name="T19" fmla="*/ 15 h 68"/>
                  <a:gd name="T20" fmla="*/ 100 w 366"/>
                  <a:gd name="T21" fmla="*/ 9 h 68"/>
                  <a:gd name="T22" fmla="*/ 210 w 366"/>
                  <a:gd name="T23" fmla="*/ 5 h 68"/>
                  <a:gd name="T24" fmla="*/ 335 w 366"/>
                  <a:gd name="T25" fmla="*/ 1 h 68"/>
                  <a:gd name="T26" fmla="*/ 359 w 366"/>
                  <a:gd name="T27" fmla="*/ 6 h 68"/>
                  <a:gd name="T28" fmla="*/ 361 w 366"/>
                  <a:gd name="T29" fmla="*/ 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66" h="68">
                    <a:moveTo>
                      <a:pt x="361" y="8"/>
                    </a:moveTo>
                    <a:cubicBezTo>
                      <a:pt x="357" y="21"/>
                      <a:pt x="366" y="34"/>
                      <a:pt x="363" y="48"/>
                    </a:cubicBezTo>
                    <a:cubicBezTo>
                      <a:pt x="349" y="56"/>
                      <a:pt x="333" y="52"/>
                      <a:pt x="319" y="53"/>
                    </a:cubicBezTo>
                    <a:cubicBezTo>
                      <a:pt x="283" y="53"/>
                      <a:pt x="248" y="53"/>
                      <a:pt x="212" y="56"/>
                    </a:cubicBezTo>
                    <a:cubicBezTo>
                      <a:pt x="205" y="57"/>
                      <a:pt x="198" y="59"/>
                      <a:pt x="192" y="63"/>
                    </a:cubicBezTo>
                    <a:cubicBezTo>
                      <a:pt x="172" y="67"/>
                      <a:pt x="153" y="64"/>
                      <a:pt x="133" y="65"/>
                    </a:cubicBezTo>
                    <a:cubicBezTo>
                      <a:pt x="112" y="65"/>
                      <a:pt x="91" y="63"/>
                      <a:pt x="70" y="66"/>
                    </a:cubicBezTo>
                    <a:cubicBezTo>
                      <a:pt x="65" y="68"/>
                      <a:pt x="59" y="68"/>
                      <a:pt x="54" y="66"/>
                    </a:cubicBezTo>
                    <a:cubicBezTo>
                      <a:pt x="38" y="60"/>
                      <a:pt x="30" y="43"/>
                      <a:pt x="12" y="38"/>
                    </a:cubicBezTo>
                    <a:cubicBezTo>
                      <a:pt x="5" y="36"/>
                      <a:pt x="0" y="22"/>
                      <a:pt x="13" y="15"/>
                    </a:cubicBezTo>
                    <a:cubicBezTo>
                      <a:pt x="42" y="3"/>
                      <a:pt x="71" y="11"/>
                      <a:pt x="100" y="9"/>
                    </a:cubicBezTo>
                    <a:cubicBezTo>
                      <a:pt x="137" y="8"/>
                      <a:pt x="173" y="4"/>
                      <a:pt x="210" y="5"/>
                    </a:cubicBezTo>
                    <a:cubicBezTo>
                      <a:pt x="251" y="7"/>
                      <a:pt x="293" y="2"/>
                      <a:pt x="335" y="1"/>
                    </a:cubicBezTo>
                    <a:cubicBezTo>
                      <a:pt x="343" y="1"/>
                      <a:pt x="352" y="0"/>
                      <a:pt x="359" y="6"/>
                    </a:cubicBezTo>
                    <a:lnTo>
                      <a:pt x="361" y="8"/>
                    </a:lnTo>
                    <a:close/>
                  </a:path>
                </a:pathLst>
              </a:custGeom>
              <a:solidFill>
                <a:srgbClr val="DFE7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3" name="Freeform 50">
                <a:extLst>
                  <a:ext uri="{FF2B5EF4-FFF2-40B4-BE49-F238E27FC236}">
                    <a16:creationId xmlns:a16="http://schemas.microsoft.com/office/drawing/2014/main" id="{64A924B5-F236-4856-808D-8DD7D1E458C2}"/>
                  </a:ext>
                </a:extLst>
              </p:cNvPr>
              <p:cNvSpPr>
                <a:spLocks/>
              </p:cNvSpPr>
              <p:nvPr/>
            </p:nvSpPr>
            <p:spPr bwMode="auto">
              <a:xfrm>
                <a:off x="1716" y="3312"/>
                <a:ext cx="599" cy="62"/>
              </a:xfrm>
              <a:custGeom>
                <a:avLst/>
                <a:gdLst>
                  <a:gd name="T0" fmla="*/ 21 w 533"/>
                  <a:gd name="T1" fmla="*/ 24 h 55"/>
                  <a:gd name="T2" fmla="*/ 25 w 533"/>
                  <a:gd name="T3" fmla="*/ 24 h 55"/>
                  <a:gd name="T4" fmla="*/ 41 w 533"/>
                  <a:gd name="T5" fmla="*/ 24 h 55"/>
                  <a:gd name="T6" fmla="*/ 96 w 533"/>
                  <a:gd name="T7" fmla="*/ 20 h 55"/>
                  <a:gd name="T8" fmla="*/ 291 w 533"/>
                  <a:gd name="T9" fmla="*/ 16 h 55"/>
                  <a:gd name="T10" fmla="*/ 369 w 533"/>
                  <a:gd name="T11" fmla="*/ 6 h 55"/>
                  <a:gd name="T12" fmla="*/ 393 w 533"/>
                  <a:gd name="T13" fmla="*/ 6 h 55"/>
                  <a:gd name="T14" fmla="*/ 413 w 533"/>
                  <a:gd name="T15" fmla="*/ 7 h 55"/>
                  <a:gd name="T16" fmla="*/ 445 w 533"/>
                  <a:gd name="T17" fmla="*/ 8 h 55"/>
                  <a:gd name="T18" fmla="*/ 457 w 533"/>
                  <a:gd name="T19" fmla="*/ 4 h 55"/>
                  <a:gd name="T20" fmla="*/ 519 w 533"/>
                  <a:gd name="T21" fmla="*/ 2 h 55"/>
                  <a:gd name="T22" fmla="*/ 529 w 533"/>
                  <a:gd name="T23" fmla="*/ 8 h 55"/>
                  <a:gd name="T24" fmla="*/ 533 w 533"/>
                  <a:gd name="T25" fmla="*/ 24 h 55"/>
                  <a:gd name="T26" fmla="*/ 489 w 533"/>
                  <a:gd name="T27" fmla="*/ 32 h 55"/>
                  <a:gd name="T28" fmla="*/ 473 w 533"/>
                  <a:gd name="T29" fmla="*/ 32 h 55"/>
                  <a:gd name="T30" fmla="*/ 377 w 533"/>
                  <a:gd name="T31" fmla="*/ 40 h 55"/>
                  <a:gd name="T32" fmla="*/ 337 w 533"/>
                  <a:gd name="T33" fmla="*/ 40 h 55"/>
                  <a:gd name="T34" fmla="*/ 180 w 533"/>
                  <a:gd name="T35" fmla="*/ 52 h 55"/>
                  <a:gd name="T36" fmla="*/ 154 w 533"/>
                  <a:gd name="T37" fmla="*/ 48 h 55"/>
                  <a:gd name="T38" fmla="*/ 56 w 533"/>
                  <a:gd name="T39" fmla="*/ 49 h 55"/>
                  <a:gd name="T40" fmla="*/ 35 w 533"/>
                  <a:gd name="T41" fmla="*/ 52 h 55"/>
                  <a:gd name="T42" fmla="*/ 23 w 533"/>
                  <a:gd name="T43" fmla="*/ 53 h 55"/>
                  <a:gd name="T44" fmla="*/ 0 w 533"/>
                  <a:gd name="T45" fmla="*/ 38 h 55"/>
                  <a:gd name="T46" fmla="*/ 21 w 533"/>
                  <a:gd name="T47" fmla="*/ 24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33" h="55">
                    <a:moveTo>
                      <a:pt x="21" y="24"/>
                    </a:moveTo>
                    <a:cubicBezTo>
                      <a:pt x="23" y="24"/>
                      <a:pt x="24" y="24"/>
                      <a:pt x="25" y="24"/>
                    </a:cubicBezTo>
                    <a:cubicBezTo>
                      <a:pt x="30" y="25"/>
                      <a:pt x="36" y="33"/>
                      <a:pt x="41" y="24"/>
                    </a:cubicBezTo>
                    <a:cubicBezTo>
                      <a:pt x="59" y="18"/>
                      <a:pt x="78" y="21"/>
                      <a:pt x="96" y="20"/>
                    </a:cubicBezTo>
                    <a:cubicBezTo>
                      <a:pt x="161" y="18"/>
                      <a:pt x="226" y="18"/>
                      <a:pt x="291" y="16"/>
                    </a:cubicBezTo>
                    <a:cubicBezTo>
                      <a:pt x="316" y="15"/>
                      <a:pt x="344" y="18"/>
                      <a:pt x="369" y="6"/>
                    </a:cubicBezTo>
                    <a:cubicBezTo>
                      <a:pt x="376" y="2"/>
                      <a:pt x="385" y="3"/>
                      <a:pt x="393" y="6"/>
                    </a:cubicBezTo>
                    <a:cubicBezTo>
                      <a:pt x="400" y="10"/>
                      <a:pt x="407" y="10"/>
                      <a:pt x="413" y="7"/>
                    </a:cubicBezTo>
                    <a:cubicBezTo>
                      <a:pt x="424" y="3"/>
                      <a:pt x="434" y="0"/>
                      <a:pt x="445" y="8"/>
                    </a:cubicBezTo>
                    <a:cubicBezTo>
                      <a:pt x="450" y="12"/>
                      <a:pt x="452" y="4"/>
                      <a:pt x="457" y="4"/>
                    </a:cubicBezTo>
                    <a:cubicBezTo>
                      <a:pt x="478" y="3"/>
                      <a:pt x="499" y="2"/>
                      <a:pt x="519" y="2"/>
                    </a:cubicBezTo>
                    <a:cubicBezTo>
                      <a:pt x="524" y="2"/>
                      <a:pt x="527" y="4"/>
                      <a:pt x="529" y="8"/>
                    </a:cubicBezTo>
                    <a:cubicBezTo>
                      <a:pt x="530" y="13"/>
                      <a:pt x="532" y="19"/>
                      <a:pt x="533" y="24"/>
                    </a:cubicBezTo>
                    <a:cubicBezTo>
                      <a:pt x="517" y="22"/>
                      <a:pt x="502" y="23"/>
                      <a:pt x="489" y="32"/>
                    </a:cubicBezTo>
                    <a:cubicBezTo>
                      <a:pt x="483" y="32"/>
                      <a:pt x="478" y="32"/>
                      <a:pt x="473" y="32"/>
                    </a:cubicBezTo>
                    <a:cubicBezTo>
                      <a:pt x="441" y="27"/>
                      <a:pt x="409" y="35"/>
                      <a:pt x="377" y="40"/>
                    </a:cubicBezTo>
                    <a:cubicBezTo>
                      <a:pt x="363" y="42"/>
                      <a:pt x="350" y="32"/>
                      <a:pt x="337" y="40"/>
                    </a:cubicBezTo>
                    <a:cubicBezTo>
                      <a:pt x="285" y="52"/>
                      <a:pt x="232" y="41"/>
                      <a:pt x="180" y="52"/>
                    </a:cubicBezTo>
                    <a:cubicBezTo>
                      <a:pt x="170" y="54"/>
                      <a:pt x="162" y="53"/>
                      <a:pt x="154" y="48"/>
                    </a:cubicBezTo>
                    <a:cubicBezTo>
                      <a:pt x="121" y="52"/>
                      <a:pt x="88" y="50"/>
                      <a:pt x="56" y="49"/>
                    </a:cubicBezTo>
                    <a:cubicBezTo>
                      <a:pt x="48" y="49"/>
                      <a:pt x="41" y="50"/>
                      <a:pt x="35" y="52"/>
                    </a:cubicBezTo>
                    <a:cubicBezTo>
                      <a:pt x="31" y="53"/>
                      <a:pt x="27" y="55"/>
                      <a:pt x="23" y="53"/>
                    </a:cubicBezTo>
                    <a:cubicBezTo>
                      <a:pt x="14" y="50"/>
                      <a:pt x="1" y="50"/>
                      <a:pt x="0" y="38"/>
                    </a:cubicBezTo>
                    <a:cubicBezTo>
                      <a:pt x="0" y="27"/>
                      <a:pt x="11" y="24"/>
                      <a:pt x="21" y="24"/>
                    </a:cubicBezTo>
                    <a:close/>
                  </a:path>
                </a:pathLst>
              </a:custGeom>
              <a:solidFill>
                <a:srgbClr val="5CA7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4" name="Freeform 51">
                <a:extLst>
                  <a:ext uri="{FF2B5EF4-FFF2-40B4-BE49-F238E27FC236}">
                    <a16:creationId xmlns:a16="http://schemas.microsoft.com/office/drawing/2014/main" id="{996AE5E8-11E8-45AF-A625-BAE1E926E92D}"/>
                  </a:ext>
                </a:extLst>
              </p:cNvPr>
              <p:cNvSpPr>
                <a:spLocks/>
              </p:cNvSpPr>
              <p:nvPr/>
            </p:nvSpPr>
            <p:spPr bwMode="auto">
              <a:xfrm>
                <a:off x="391" y="2874"/>
                <a:ext cx="483" cy="78"/>
              </a:xfrm>
              <a:custGeom>
                <a:avLst/>
                <a:gdLst>
                  <a:gd name="T0" fmla="*/ 0 w 430"/>
                  <a:gd name="T1" fmla="*/ 46 h 69"/>
                  <a:gd name="T2" fmla="*/ 21 w 430"/>
                  <a:gd name="T3" fmla="*/ 5 h 69"/>
                  <a:gd name="T4" fmla="*/ 38 w 430"/>
                  <a:gd name="T5" fmla="*/ 1 h 69"/>
                  <a:gd name="T6" fmla="*/ 117 w 430"/>
                  <a:gd name="T7" fmla="*/ 6 h 69"/>
                  <a:gd name="T8" fmla="*/ 176 w 430"/>
                  <a:gd name="T9" fmla="*/ 9 h 69"/>
                  <a:gd name="T10" fmla="*/ 307 w 430"/>
                  <a:gd name="T11" fmla="*/ 12 h 69"/>
                  <a:gd name="T12" fmla="*/ 357 w 430"/>
                  <a:gd name="T13" fmla="*/ 9 h 69"/>
                  <a:gd name="T14" fmla="*/ 425 w 430"/>
                  <a:gd name="T15" fmla="*/ 18 h 69"/>
                  <a:gd name="T16" fmla="*/ 428 w 430"/>
                  <a:gd name="T17" fmla="*/ 39 h 69"/>
                  <a:gd name="T18" fmla="*/ 374 w 430"/>
                  <a:gd name="T19" fmla="*/ 62 h 69"/>
                  <a:gd name="T20" fmla="*/ 308 w 430"/>
                  <a:gd name="T21" fmla="*/ 54 h 69"/>
                  <a:gd name="T22" fmla="*/ 207 w 430"/>
                  <a:gd name="T23" fmla="*/ 47 h 69"/>
                  <a:gd name="T24" fmla="*/ 193 w 430"/>
                  <a:gd name="T25" fmla="*/ 46 h 69"/>
                  <a:gd name="T26" fmla="*/ 111 w 430"/>
                  <a:gd name="T27" fmla="*/ 51 h 69"/>
                  <a:gd name="T28" fmla="*/ 15 w 430"/>
                  <a:gd name="T29" fmla="*/ 45 h 69"/>
                  <a:gd name="T30" fmla="*/ 0 w 430"/>
                  <a:gd name="T31" fmla="*/ 46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30" h="69">
                    <a:moveTo>
                      <a:pt x="0" y="46"/>
                    </a:moveTo>
                    <a:cubicBezTo>
                      <a:pt x="2" y="30"/>
                      <a:pt x="17" y="21"/>
                      <a:pt x="21" y="5"/>
                    </a:cubicBezTo>
                    <a:cubicBezTo>
                      <a:pt x="26" y="1"/>
                      <a:pt x="32" y="0"/>
                      <a:pt x="38" y="1"/>
                    </a:cubicBezTo>
                    <a:cubicBezTo>
                      <a:pt x="64" y="5"/>
                      <a:pt x="91" y="2"/>
                      <a:pt x="117" y="6"/>
                    </a:cubicBezTo>
                    <a:cubicBezTo>
                      <a:pt x="137" y="10"/>
                      <a:pt x="157" y="8"/>
                      <a:pt x="176" y="9"/>
                    </a:cubicBezTo>
                    <a:cubicBezTo>
                      <a:pt x="220" y="10"/>
                      <a:pt x="264" y="9"/>
                      <a:pt x="307" y="12"/>
                    </a:cubicBezTo>
                    <a:cubicBezTo>
                      <a:pt x="324" y="13"/>
                      <a:pt x="340" y="8"/>
                      <a:pt x="357" y="9"/>
                    </a:cubicBezTo>
                    <a:cubicBezTo>
                      <a:pt x="380" y="11"/>
                      <a:pt x="402" y="17"/>
                      <a:pt x="425" y="18"/>
                    </a:cubicBezTo>
                    <a:cubicBezTo>
                      <a:pt x="430" y="25"/>
                      <a:pt x="429" y="32"/>
                      <a:pt x="428" y="39"/>
                    </a:cubicBezTo>
                    <a:cubicBezTo>
                      <a:pt x="416" y="65"/>
                      <a:pt x="407" y="69"/>
                      <a:pt x="374" y="62"/>
                    </a:cubicBezTo>
                    <a:cubicBezTo>
                      <a:pt x="353" y="52"/>
                      <a:pt x="331" y="52"/>
                      <a:pt x="308" y="54"/>
                    </a:cubicBezTo>
                    <a:cubicBezTo>
                      <a:pt x="274" y="57"/>
                      <a:pt x="240" y="51"/>
                      <a:pt x="207" y="47"/>
                    </a:cubicBezTo>
                    <a:cubicBezTo>
                      <a:pt x="202" y="46"/>
                      <a:pt x="197" y="44"/>
                      <a:pt x="193" y="46"/>
                    </a:cubicBezTo>
                    <a:cubicBezTo>
                      <a:pt x="166" y="60"/>
                      <a:pt x="138" y="49"/>
                      <a:pt x="111" y="51"/>
                    </a:cubicBezTo>
                    <a:cubicBezTo>
                      <a:pt x="79" y="44"/>
                      <a:pt x="48" y="38"/>
                      <a:pt x="15" y="45"/>
                    </a:cubicBezTo>
                    <a:cubicBezTo>
                      <a:pt x="10" y="46"/>
                      <a:pt x="5" y="49"/>
                      <a:pt x="0" y="46"/>
                    </a:cubicBezTo>
                    <a:close/>
                  </a:path>
                </a:pathLst>
              </a:custGeom>
              <a:solidFill>
                <a:srgbClr val="DAE4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5" name="Freeform 52">
                <a:extLst>
                  <a:ext uri="{FF2B5EF4-FFF2-40B4-BE49-F238E27FC236}">
                    <a16:creationId xmlns:a16="http://schemas.microsoft.com/office/drawing/2014/main" id="{5BAFDA0A-42B0-449F-A030-EE71E53EE451}"/>
                  </a:ext>
                </a:extLst>
              </p:cNvPr>
              <p:cNvSpPr>
                <a:spLocks/>
              </p:cNvSpPr>
              <p:nvPr/>
            </p:nvSpPr>
            <p:spPr bwMode="auto">
              <a:xfrm>
                <a:off x="1899" y="1262"/>
                <a:ext cx="116" cy="639"/>
              </a:xfrm>
              <a:custGeom>
                <a:avLst/>
                <a:gdLst>
                  <a:gd name="T0" fmla="*/ 2 w 103"/>
                  <a:gd name="T1" fmla="*/ 2 h 569"/>
                  <a:gd name="T2" fmla="*/ 22 w 103"/>
                  <a:gd name="T3" fmla="*/ 1 h 569"/>
                  <a:gd name="T4" fmla="*/ 30 w 103"/>
                  <a:gd name="T5" fmla="*/ 18 h 569"/>
                  <a:gd name="T6" fmla="*/ 39 w 103"/>
                  <a:gd name="T7" fmla="*/ 109 h 569"/>
                  <a:gd name="T8" fmla="*/ 40 w 103"/>
                  <a:gd name="T9" fmla="*/ 107 h 569"/>
                  <a:gd name="T10" fmla="*/ 50 w 103"/>
                  <a:gd name="T11" fmla="*/ 104 h 569"/>
                  <a:gd name="T12" fmla="*/ 58 w 103"/>
                  <a:gd name="T13" fmla="*/ 155 h 569"/>
                  <a:gd name="T14" fmla="*/ 57 w 103"/>
                  <a:gd name="T15" fmla="*/ 185 h 569"/>
                  <a:gd name="T16" fmla="*/ 48 w 103"/>
                  <a:gd name="T17" fmla="*/ 172 h 569"/>
                  <a:gd name="T18" fmla="*/ 72 w 103"/>
                  <a:gd name="T19" fmla="*/ 250 h 569"/>
                  <a:gd name="T20" fmla="*/ 85 w 103"/>
                  <a:gd name="T21" fmla="*/ 316 h 569"/>
                  <a:gd name="T22" fmla="*/ 95 w 103"/>
                  <a:gd name="T23" fmla="*/ 337 h 569"/>
                  <a:gd name="T24" fmla="*/ 97 w 103"/>
                  <a:gd name="T25" fmla="*/ 397 h 569"/>
                  <a:gd name="T26" fmla="*/ 89 w 103"/>
                  <a:gd name="T27" fmla="*/ 422 h 569"/>
                  <a:gd name="T28" fmla="*/ 83 w 103"/>
                  <a:gd name="T29" fmla="*/ 415 h 569"/>
                  <a:gd name="T30" fmla="*/ 60 w 103"/>
                  <a:gd name="T31" fmla="*/ 280 h 569"/>
                  <a:gd name="T32" fmla="*/ 58 w 103"/>
                  <a:gd name="T33" fmla="*/ 251 h 569"/>
                  <a:gd name="T34" fmla="*/ 70 w 103"/>
                  <a:gd name="T35" fmla="*/ 356 h 569"/>
                  <a:gd name="T36" fmla="*/ 85 w 103"/>
                  <a:gd name="T37" fmla="*/ 433 h 569"/>
                  <a:gd name="T38" fmla="*/ 88 w 103"/>
                  <a:gd name="T39" fmla="*/ 512 h 569"/>
                  <a:gd name="T40" fmla="*/ 89 w 103"/>
                  <a:gd name="T41" fmla="*/ 569 h 569"/>
                  <a:gd name="T42" fmla="*/ 79 w 103"/>
                  <a:gd name="T43" fmla="*/ 540 h 569"/>
                  <a:gd name="T44" fmla="*/ 61 w 103"/>
                  <a:gd name="T45" fmla="*/ 428 h 569"/>
                  <a:gd name="T46" fmla="*/ 50 w 103"/>
                  <a:gd name="T47" fmla="*/ 400 h 569"/>
                  <a:gd name="T48" fmla="*/ 46 w 103"/>
                  <a:gd name="T49" fmla="*/ 319 h 569"/>
                  <a:gd name="T50" fmla="*/ 34 w 103"/>
                  <a:gd name="T51" fmla="*/ 253 h 569"/>
                  <a:gd name="T52" fmla="*/ 9 w 103"/>
                  <a:gd name="T53" fmla="*/ 177 h 569"/>
                  <a:gd name="T54" fmla="*/ 6 w 103"/>
                  <a:gd name="T55" fmla="*/ 153 h 569"/>
                  <a:gd name="T56" fmla="*/ 15 w 103"/>
                  <a:gd name="T57" fmla="*/ 141 h 569"/>
                  <a:gd name="T58" fmla="*/ 23 w 103"/>
                  <a:gd name="T59" fmla="*/ 148 h 569"/>
                  <a:gd name="T60" fmla="*/ 39 w 103"/>
                  <a:gd name="T61" fmla="*/ 226 h 569"/>
                  <a:gd name="T62" fmla="*/ 15 w 103"/>
                  <a:gd name="T63" fmla="*/ 136 h 569"/>
                  <a:gd name="T64" fmla="*/ 11 w 103"/>
                  <a:gd name="T65" fmla="*/ 127 h 569"/>
                  <a:gd name="T66" fmla="*/ 0 w 103"/>
                  <a:gd name="T67" fmla="*/ 5 h 569"/>
                  <a:gd name="T68" fmla="*/ 2 w 103"/>
                  <a:gd name="T69" fmla="*/ 2 h 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3" h="569">
                    <a:moveTo>
                      <a:pt x="2" y="2"/>
                    </a:moveTo>
                    <a:cubicBezTo>
                      <a:pt x="9" y="0"/>
                      <a:pt x="15" y="0"/>
                      <a:pt x="22" y="1"/>
                    </a:cubicBezTo>
                    <a:cubicBezTo>
                      <a:pt x="27" y="5"/>
                      <a:pt x="30" y="12"/>
                      <a:pt x="30" y="18"/>
                    </a:cubicBezTo>
                    <a:cubicBezTo>
                      <a:pt x="33" y="48"/>
                      <a:pt x="42" y="77"/>
                      <a:pt x="39" y="109"/>
                    </a:cubicBezTo>
                    <a:cubicBezTo>
                      <a:pt x="39" y="107"/>
                      <a:pt x="40" y="107"/>
                      <a:pt x="40" y="107"/>
                    </a:cubicBezTo>
                    <a:cubicBezTo>
                      <a:pt x="41" y="97"/>
                      <a:pt x="44" y="90"/>
                      <a:pt x="50" y="104"/>
                    </a:cubicBezTo>
                    <a:cubicBezTo>
                      <a:pt x="56" y="120"/>
                      <a:pt x="59" y="138"/>
                      <a:pt x="58" y="155"/>
                    </a:cubicBezTo>
                    <a:cubicBezTo>
                      <a:pt x="57" y="165"/>
                      <a:pt x="66" y="175"/>
                      <a:pt x="57" y="185"/>
                    </a:cubicBezTo>
                    <a:cubicBezTo>
                      <a:pt x="49" y="181"/>
                      <a:pt x="48" y="174"/>
                      <a:pt x="48" y="172"/>
                    </a:cubicBezTo>
                    <a:cubicBezTo>
                      <a:pt x="60" y="193"/>
                      <a:pt x="61" y="223"/>
                      <a:pt x="72" y="250"/>
                    </a:cubicBezTo>
                    <a:cubicBezTo>
                      <a:pt x="80" y="271"/>
                      <a:pt x="81" y="294"/>
                      <a:pt x="85" y="316"/>
                    </a:cubicBezTo>
                    <a:cubicBezTo>
                      <a:pt x="87" y="324"/>
                      <a:pt x="87" y="332"/>
                      <a:pt x="95" y="337"/>
                    </a:cubicBezTo>
                    <a:cubicBezTo>
                      <a:pt x="87" y="357"/>
                      <a:pt x="93" y="377"/>
                      <a:pt x="97" y="397"/>
                    </a:cubicBezTo>
                    <a:cubicBezTo>
                      <a:pt x="99" y="406"/>
                      <a:pt x="103" y="417"/>
                      <a:pt x="89" y="422"/>
                    </a:cubicBezTo>
                    <a:cubicBezTo>
                      <a:pt x="85" y="421"/>
                      <a:pt x="84" y="418"/>
                      <a:pt x="83" y="415"/>
                    </a:cubicBezTo>
                    <a:cubicBezTo>
                      <a:pt x="79" y="369"/>
                      <a:pt x="61" y="326"/>
                      <a:pt x="60" y="280"/>
                    </a:cubicBezTo>
                    <a:cubicBezTo>
                      <a:pt x="59" y="270"/>
                      <a:pt x="57" y="261"/>
                      <a:pt x="58" y="251"/>
                    </a:cubicBezTo>
                    <a:cubicBezTo>
                      <a:pt x="60" y="286"/>
                      <a:pt x="64" y="321"/>
                      <a:pt x="70" y="356"/>
                    </a:cubicBezTo>
                    <a:cubicBezTo>
                      <a:pt x="75" y="382"/>
                      <a:pt x="84" y="407"/>
                      <a:pt x="85" y="433"/>
                    </a:cubicBezTo>
                    <a:cubicBezTo>
                      <a:pt x="76" y="459"/>
                      <a:pt x="86" y="486"/>
                      <a:pt x="88" y="512"/>
                    </a:cubicBezTo>
                    <a:cubicBezTo>
                      <a:pt x="89" y="531"/>
                      <a:pt x="90" y="550"/>
                      <a:pt x="89" y="569"/>
                    </a:cubicBezTo>
                    <a:cubicBezTo>
                      <a:pt x="78" y="562"/>
                      <a:pt x="80" y="550"/>
                      <a:pt x="79" y="540"/>
                    </a:cubicBezTo>
                    <a:cubicBezTo>
                      <a:pt x="74" y="502"/>
                      <a:pt x="69" y="465"/>
                      <a:pt x="61" y="428"/>
                    </a:cubicBezTo>
                    <a:cubicBezTo>
                      <a:pt x="59" y="417"/>
                      <a:pt x="53" y="410"/>
                      <a:pt x="50" y="400"/>
                    </a:cubicBezTo>
                    <a:cubicBezTo>
                      <a:pt x="41" y="373"/>
                      <a:pt x="50" y="346"/>
                      <a:pt x="46" y="319"/>
                    </a:cubicBezTo>
                    <a:cubicBezTo>
                      <a:pt x="43" y="297"/>
                      <a:pt x="45" y="272"/>
                      <a:pt x="34" y="253"/>
                    </a:cubicBezTo>
                    <a:cubicBezTo>
                      <a:pt x="18" y="229"/>
                      <a:pt x="16" y="203"/>
                      <a:pt x="9" y="177"/>
                    </a:cubicBezTo>
                    <a:cubicBezTo>
                      <a:pt x="6" y="169"/>
                      <a:pt x="6" y="161"/>
                      <a:pt x="6" y="153"/>
                    </a:cubicBezTo>
                    <a:cubicBezTo>
                      <a:pt x="7" y="147"/>
                      <a:pt x="9" y="142"/>
                      <a:pt x="15" y="141"/>
                    </a:cubicBezTo>
                    <a:cubicBezTo>
                      <a:pt x="20" y="140"/>
                      <a:pt x="22" y="144"/>
                      <a:pt x="23" y="148"/>
                    </a:cubicBezTo>
                    <a:cubicBezTo>
                      <a:pt x="32" y="176"/>
                      <a:pt x="35" y="205"/>
                      <a:pt x="39" y="226"/>
                    </a:cubicBezTo>
                    <a:cubicBezTo>
                      <a:pt x="31" y="201"/>
                      <a:pt x="36" y="166"/>
                      <a:pt x="15" y="136"/>
                    </a:cubicBezTo>
                    <a:cubicBezTo>
                      <a:pt x="13" y="133"/>
                      <a:pt x="11" y="131"/>
                      <a:pt x="11" y="127"/>
                    </a:cubicBezTo>
                    <a:cubicBezTo>
                      <a:pt x="11" y="86"/>
                      <a:pt x="0" y="46"/>
                      <a:pt x="0" y="5"/>
                    </a:cubicBezTo>
                    <a:cubicBezTo>
                      <a:pt x="0" y="4"/>
                      <a:pt x="1" y="3"/>
                      <a:pt x="2" y="2"/>
                    </a:cubicBezTo>
                    <a:close/>
                  </a:path>
                </a:pathLst>
              </a:custGeom>
              <a:solidFill>
                <a:srgbClr val="F2D9B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6" name="Freeform 53">
                <a:extLst>
                  <a:ext uri="{FF2B5EF4-FFF2-40B4-BE49-F238E27FC236}">
                    <a16:creationId xmlns:a16="http://schemas.microsoft.com/office/drawing/2014/main" id="{7571CB57-D7CD-46C0-9AD0-9F0D36A66115}"/>
                  </a:ext>
                </a:extLst>
              </p:cNvPr>
              <p:cNvSpPr>
                <a:spLocks/>
              </p:cNvSpPr>
              <p:nvPr/>
            </p:nvSpPr>
            <p:spPr bwMode="auto">
              <a:xfrm>
                <a:off x="453" y="2763"/>
                <a:ext cx="436" cy="58"/>
              </a:xfrm>
              <a:custGeom>
                <a:avLst/>
                <a:gdLst>
                  <a:gd name="T0" fmla="*/ 377 w 388"/>
                  <a:gd name="T1" fmla="*/ 52 h 52"/>
                  <a:gd name="T2" fmla="*/ 323 w 388"/>
                  <a:gd name="T3" fmla="*/ 48 h 52"/>
                  <a:gd name="T4" fmla="*/ 231 w 388"/>
                  <a:gd name="T5" fmla="*/ 48 h 52"/>
                  <a:gd name="T6" fmla="*/ 129 w 388"/>
                  <a:gd name="T7" fmla="*/ 46 h 52"/>
                  <a:gd name="T8" fmla="*/ 18 w 388"/>
                  <a:gd name="T9" fmla="*/ 43 h 52"/>
                  <a:gd name="T10" fmla="*/ 0 w 388"/>
                  <a:gd name="T11" fmla="*/ 37 h 52"/>
                  <a:gd name="T12" fmla="*/ 21 w 388"/>
                  <a:gd name="T13" fmla="*/ 5 h 52"/>
                  <a:gd name="T14" fmla="*/ 44 w 388"/>
                  <a:gd name="T15" fmla="*/ 1 h 52"/>
                  <a:gd name="T16" fmla="*/ 151 w 388"/>
                  <a:gd name="T17" fmla="*/ 7 h 52"/>
                  <a:gd name="T18" fmla="*/ 195 w 388"/>
                  <a:gd name="T19" fmla="*/ 16 h 52"/>
                  <a:gd name="T20" fmla="*/ 210 w 388"/>
                  <a:gd name="T21" fmla="*/ 15 h 52"/>
                  <a:gd name="T22" fmla="*/ 219 w 388"/>
                  <a:gd name="T23" fmla="*/ 12 h 52"/>
                  <a:gd name="T24" fmla="*/ 287 w 388"/>
                  <a:gd name="T25" fmla="*/ 13 h 52"/>
                  <a:gd name="T26" fmla="*/ 309 w 388"/>
                  <a:gd name="T27" fmla="*/ 13 h 52"/>
                  <a:gd name="T28" fmla="*/ 375 w 388"/>
                  <a:gd name="T29" fmla="*/ 10 h 52"/>
                  <a:gd name="T30" fmla="*/ 384 w 388"/>
                  <a:gd name="T31" fmla="*/ 15 h 52"/>
                  <a:gd name="T32" fmla="*/ 377 w 388"/>
                  <a:gd name="T33" fmla="*/ 5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88" h="52">
                    <a:moveTo>
                      <a:pt x="377" y="52"/>
                    </a:moveTo>
                    <a:cubicBezTo>
                      <a:pt x="360" y="44"/>
                      <a:pt x="341" y="48"/>
                      <a:pt x="323" y="48"/>
                    </a:cubicBezTo>
                    <a:cubicBezTo>
                      <a:pt x="292" y="47"/>
                      <a:pt x="261" y="51"/>
                      <a:pt x="231" y="48"/>
                    </a:cubicBezTo>
                    <a:cubicBezTo>
                      <a:pt x="197" y="45"/>
                      <a:pt x="162" y="42"/>
                      <a:pt x="129" y="46"/>
                    </a:cubicBezTo>
                    <a:cubicBezTo>
                      <a:pt x="91" y="50"/>
                      <a:pt x="55" y="42"/>
                      <a:pt x="18" y="43"/>
                    </a:cubicBezTo>
                    <a:cubicBezTo>
                      <a:pt x="13" y="43"/>
                      <a:pt x="5" y="43"/>
                      <a:pt x="0" y="37"/>
                    </a:cubicBezTo>
                    <a:cubicBezTo>
                      <a:pt x="7" y="26"/>
                      <a:pt x="14" y="15"/>
                      <a:pt x="21" y="5"/>
                    </a:cubicBezTo>
                    <a:cubicBezTo>
                      <a:pt x="28" y="0"/>
                      <a:pt x="37" y="0"/>
                      <a:pt x="44" y="1"/>
                    </a:cubicBezTo>
                    <a:cubicBezTo>
                      <a:pt x="80" y="6"/>
                      <a:pt x="116" y="2"/>
                      <a:pt x="151" y="7"/>
                    </a:cubicBezTo>
                    <a:cubicBezTo>
                      <a:pt x="166" y="9"/>
                      <a:pt x="181" y="7"/>
                      <a:pt x="195" y="16"/>
                    </a:cubicBezTo>
                    <a:cubicBezTo>
                      <a:pt x="199" y="18"/>
                      <a:pt x="205" y="18"/>
                      <a:pt x="210" y="15"/>
                    </a:cubicBezTo>
                    <a:cubicBezTo>
                      <a:pt x="213" y="14"/>
                      <a:pt x="217" y="11"/>
                      <a:pt x="219" y="12"/>
                    </a:cubicBezTo>
                    <a:cubicBezTo>
                      <a:pt x="242" y="17"/>
                      <a:pt x="265" y="8"/>
                      <a:pt x="287" y="13"/>
                    </a:cubicBezTo>
                    <a:cubicBezTo>
                      <a:pt x="295" y="15"/>
                      <a:pt x="302" y="16"/>
                      <a:pt x="309" y="13"/>
                    </a:cubicBezTo>
                    <a:cubicBezTo>
                      <a:pt x="331" y="4"/>
                      <a:pt x="353" y="14"/>
                      <a:pt x="375" y="10"/>
                    </a:cubicBezTo>
                    <a:cubicBezTo>
                      <a:pt x="379" y="10"/>
                      <a:pt x="382" y="12"/>
                      <a:pt x="384" y="15"/>
                    </a:cubicBezTo>
                    <a:cubicBezTo>
                      <a:pt x="388" y="29"/>
                      <a:pt x="386" y="41"/>
                      <a:pt x="377" y="52"/>
                    </a:cubicBezTo>
                    <a:close/>
                  </a:path>
                </a:pathLst>
              </a:custGeom>
              <a:solidFill>
                <a:srgbClr val="8FC0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7" name="Freeform 54">
                <a:extLst>
                  <a:ext uri="{FF2B5EF4-FFF2-40B4-BE49-F238E27FC236}">
                    <a16:creationId xmlns:a16="http://schemas.microsoft.com/office/drawing/2014/main" id="{916BB91C-8A4A-4736-9EF1-CA43B084BD31}"/>
                  </a:ext>
                </a:extLst>
              </p:cNvPr>
              <p:cNvSpPr>
                <a:spLocks/>
              </p:cNvSpPr>
              <p:nvPr/>
            </p:nvSpPr>
            <p:spPr bwMode="auto">
              <a:xfrm>
                <a:off x="415" y="2844"/>
                <a:ext cx="466" cy="57"/>
              </a:xfrm>
              <a:custGeom>
                <a:avLst/>
                <a:gdLst>
                  <a:gd name="T0" fmla="*/ 403 w 415"/>
                  <a:gd name="T1" fmla="*/ 45 h 51"/>
                  <a:gd name="T2" fmla="*/ 355 w 415"/>
                  <a:gd name="T3" fmla="*/ 42 h 51"/>
                  <a:gd name="T4" fmla="*/ 320 w 415"/>
                  <a:gd name="T5" fmla="*/ 41 h 51"/>
                  <a:gd name="T6" fmla="*/ 222 w 415"/>
                  <a:gd name="T7" fmla="*/ 42 h 51"/>
                  <a:gd name="T8" fmla="*/ 138 w 415"/>
                  <a:gd name="T9" fmla="*/ 40 h 51"/>
                  <a:gd name="T10" fmla="*/ 83 w 415"/>
                  <a:gd name="T11" fmla="*/ 37 h 51"/>
                  <a:gd name="T12" fmla="*/ 0 w 415"/>
                  <a:gd name="T13" fmla="*/ 32 h 51"/>
                  <a:gd name="T14" fmla="*/ 15 w 415"/>
                  <a:gd name="T15" fmla="*/ 1 h 51"/>
                  <a:gd name="T16" fmla="*/ 157 w 415"/>
                  <a:gd name="T17" fmla="*/ 13 h 51"/>
                  <a:gd name="T18" fmla="*/ 256 w 415"/>
                  <a:gd name="T19" fmla="*/ 13 h 51"/>
                  <a:gd name="T20" fmla="*/ 337 w 415"/>
                  <a:gd name="T21" fmla="*/ 16 h 51"/>
                  <a:gd name="T22" fmla="*/ 407 w 415"/>
                  <a:gd name="T23" fmla="*/ 14 h 51"/>
                  <a:gd name="T24" fmla="*/ 403 w 415"/>
                  <a:gd name="T25" fmla="*/ 4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15" h="51">
                    <a:moveTo>
                      <a:pt x="403" y="45"/>
                    </a:moveTo>
                    <a:cubicBezTo>
                      <a:pt x="386" y="48"/>
                      <a:pt x="371" y="51"/>
                      <a:pt x="355" y="42"/>
                    </a:cubicBezTo>
                    <a:cubicBezTo>
                      <a:pt x="345" y="36"/>
                      <a:pt x="329" y="38"/>
                      <a:pt x="320" y="41"/>
                    </a:cubicBezTo>
                    <a:cubicBezTo>
                      <a:pt x="287" y="50"/>
                      <a:pt x="254" y="41"/>
                      <a:pt x="222" y="42"/>
                    </a:cubicBezTo>
                    <a:cubicBezTo>
                      <a:pt x="194" y="43"/>
                      <a:pt x="166" y="42"/>
                      <a:pt x="138" y="40"/>
                    </a:cubicBezTo>
                    <a:cubicBezTo>
                      <a:pt x="120" y="39"/>
                      <a:pt x="101" y="36"/>
                      <a:pt x="83" y="37"/>
                    </a:cubicBezTo>
                    <a:cubicBezTo>
                      <a:pt x="55" y="38"/>
                      <a:pt x="27" y="32"/>
                      <a:pt x="0" y="32"/>
                    </a:cubicBezTo>
                    <a:cubicBezTo>
                      <a:pt x="1" y="20"/>
                      <a:pt x="8" y="11"/>
                      <a:pt x="15" y="1"/>
                    </a:cubicBezTo>
                    <a:cubicBezTo>
                      <a:pt x="63" y="0"/>
                      <a:pt x="110" y="8"/>
                      <a:pt x="157" y="13"/>
                    </a:cubicBezTo>
                    <a:cubicBezTo>
                      <a:pt x="190" y="16"/>
                      <a:pt x="223" y="6"/>
                      <a:pt x="256" y="13"/>
                    </a:cubicBezTo>
                    <a:cubicBezTo>
                      <a:pt x="283" y="19"/>
                      <a:pt x="310" y="19"/>
                      <a:pt x="337" y="16"/>
                    </a:cubicBezTo>
                    <a:cubicBezTo>
                      <a:pt x="360" y="13"/>
                      <a:pt x="384" y="14"/>
                      <a:pt x="407" y="14"/>
                    </a:cubicBezTo>
                    <a:cubicBezTo>
                      <a:pt x="415" y="25"/>
                      <a:pt x="414" y="36"/>
                      <a:pt x="403" y="45"/>
                    </a:cubicBezTo>
                    <a:close/>
                  </a:path>
                </a:pathLst>
              </a:custGeom>
              <a:solidFill>
                <a:srgbClr val="75B3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8" name="Freeform 55">
                <a:extLst>
                  <a:ext uri="{FF2B5EF4-FFF2-40B4-BE49-F238E27FC236}">
                    <a16:creationId xmlns:a16="http://schemas.microsoft.com/office/drawing/2014/main" id="{A1F0167B-B24C-4E08-9777-2389CFF91576}"/>
                  </a:ext>
                </a:extLst>
              </p:cNvPr>
              <p:cNvSpPr>
                <a:spLocks/>
              </p:cNvSpPr>
              <p:nvPr/>
            </p:nvSpPr>
            <p:spPr bwMode="auto">
              <a:xfrm>
                <a:off x="131" y="3577"/>
                <a:ext cx="435" cy="66"/>
              </a:xfrm>
              <a:custGeom>
                <a:avLst/>
                <a:gdLst>
                  <a:gd name="T0" fmla="*/ 383 w 387"/>
                  <a:gd name="T1" fmla="*/ 44 h 58"/>
                  <a:gd name="T2" fmla="*/ 339 w 387"/>
                  <a:gd name="T3" fmla="*/ 50 h 58"/>
                  <a:gd name="T4" fmla="*/ 278 w 387"/>
                  <a:gd name="T5" fmla="*/ 42 h 58"/>
                  <a:gd name="T6" fmla="*/ 271 w 387"/>
                  <a:gd name="T7" fmla="*/ 44 h 58"/>
                  <a:gd name="T8" fmla="*/ 229 w 387"/>
                  <a:gd name="T9" fmla="*/ 47 h 58"/>
                  <a:gd name="T10" fmla="*/ 220 w 387"/>
                  <a:gd name="T11" fmla="*/ 47 h 58"/>
                  <a:gd name="T12" fmla="*/ 143 w 387"/>
                  <a:gd name="T13" fmla="*/ 47 h 58"/>
                  <a:gd name="T14" fmla="*/ 104 w 387"/>
                  <a:gd name="T15" fmla="*/ 46 h 58"/>
                  <a:gd name="T16" fmla="*/ 73 w 387"/>
                  <a:gd name="T17" fmla="*/ 41 h 58"/>
                  <a:gd name="T18" fmla="*/ 17 w 387"/>
                  <a:gd name="T19" fmla="*/ 35 h 58"/>
                  <a:gd name="T20" fmla="*/ 3 w 387"/>
                  <a:gd name="T21" fmla="*/ 24 h 58"/>
                  <a:gd name="T22" fmla="*/ 7 w 387"/>
                  <a:gd name="T23" fmla="*/ 0 h 58"/>
                  <a:gd name="T24" fmla="*/ 192 w 387"/>
                  <a:gd name="T25" fmla="*/ 10 h 58"/>
                  <a:gd name="T26" fmla="*/ 313 w 387"/>
                  <a:gd name="T27" fmla="*/ 13 h 58"/>
                  <a:gd name="T28" fmla="*/ 360 w 387"/>
                  <a:gd name="T29" fmla="*/ 20 h 58"/>
                  <a:gd name="T30" fmla="*/ 344 w 387"/>
                  <a:gd name="T31" fmla="*/ 28 h 58"/>
                  <a:gd name="T32" fmla="*/ 371 w 387"/>
                  <a:gd name="T33" fmla="*/ 27 h 58"/>
                  <a:gd name="T34" fmla="*/ 383 w 387"/>
                  <a:gd name="T35" fmla="*/ 44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87" h="58">
                    <a:moveTo>
                      <a:pt x="383" y="44"/>
                    </a:moveTo>
                    <a:cubicBezTo>
                      <a:pt x="370" y="58"/>
                      <a:pt x="353" y="51"/>
                      <a:pt x="339" y="50"/>
                    </a:cubicBezTo>
                    <a:cubicBezTo>
                      <a:pt x="319" y="49"/>
                      <a:pt x="298" y="49"/>
                      <a:pt x="278" y="42"/>
                    </a:cubicBezTo>
                    <a:cubicBezTo>
                      <a:pt x="276" y="42"/>
                      <a:pt x="273" y="43"/>
                      <a:pt x="271" y="44"/>
                    </a:cubicBezTo>
                    <a:cubicBezTo>
                      <a:pt x="257" y="54"/>
                      <a:pt x="243" y="46"/>
                      <a:pt x="229" y="47"/>
                    </a:cubicBezTo>
                    <a:cubicBezTo>
                      <a:pt x="226" y="48"/>
                      <a:pt x="223" y="48"/>
                      <a:pt x="220" y="47"/>
                    </a:cubicBezTo>
                    <a:cubicBezTo>
                      <a:pt x="194" y="38"/>
                      <a:pt x="169" y="44"/>
                      <a:pt x="143" y="47"/>
                    </a:cubicBezTo>
                    <a:cubicBezTo>
                      <a:pt x="130" y="46"/>
                      <a:pt x="117" y="49"/>
                      <a:pt x="104" y="46"/>
                    </a:cubicBezTo>
                    <a:cubicBezTo>
                      <a:pt x="94" y="41"/>
                      <a:pt x="84" y="40"/>
                      <a:pt x="73" y="41"/>
                    </a:cubicBezTo>
                    <a:cubicBezTo>
                      <a:pt x="54" y="43"/>
                      <a:pt x="35" y="41"/>
                      <a:pt x="17" y="35"/>
                    </a:cubicBezTo>
                    <a:cubicBezTo>
                      <a:pt x="11" y="33"/>
                      <a:pt x="3" y="33"/>
                      <a:pt x="3" y="24"/>
                    </a:cubicBezTo>
                    <a:cubicBezTo>
                      <a:pt x="0" y="15"/>
                      <a:pt x="4" y="8"/>
                      <a:pt x="7" y="0"/>
                    </a:cubicBezTo>
                    <a:cubicBezTo>
                      <a:pt x="68" y="8"/>
                      <a:pt x="131" y="7"/>
                      <a:pt x="192" y="10"/>
                    </a:cubicBezTo>
                    <a:cubicBezTo>
                      <a:pt x="232" y="12"/>
                      <a:pt x="273" y="15"/>
                      <a:pt x="313" y="13"/>
                    </a:cubicBezTo>
                    <a:cubicBezTo>
                      <a:pt x="328" y="12"/>
                      <a:pt x="345" y="14"/>
                      <a:pt x="360" y="20"/>
                    </a:cubicBezTo>
                    <a:cubicBezTo>
                      <a:pt x="356" y="26"/>
                      <a:pt x="349" y="26"/>
                      <a:pt x="344" y="28"/>
                    </a:cubicBezTo>
                    <a:cubicBezTo>
                      <a:pt x="352" y="27"/>
                      <a:pt x="362" y="27"/>
                      <a:pt x="371" y="27"/>
                    </a:cubicBezTo>
                    <a:cubicBezTo>
                      <a:pt x="382" y="28"/>
                      <a:pt x="387" y="34"/>
                      <a:pt x="383" y="44"/>
                    </a:cubicBezTo>
                    <a:close/>
                  </a:path>
                </a:pathLst>
              </a:custGeom>
              <a:solidFill>
                <a:srgbClr val="88BBD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9" name="Freeform 56">
                <a:extLst>
                  <a:ext uri="{FF2B5EF4-FFF2-40B4-BE49-F238E27FC236}">
                    <a16:creationId xmlns:a16="http://schemas.microsoft.com/office/drawing/2014/main" id="{2D933527-E404-4C3A-8644-2D596CFCD380}"/>
                  </a:ext>
                </a:extLst>
              </p:cNvPr>
              <p:cNvSpPr>
                <a:spLocks/>
              </p:cNvSpPr>
              <p:nvPr/>
            </p:nvSpPr>
            <p:spPr bwMode="auto">
              <a:xfrm>
                <a:off x="1613" y="2760"/>
                <a:ext cx="527" cy="70"/>
              </a:xfrm>
              <a:custGeom>
                <a:avLst/>
                <a:gdLst>
                  <a:gd name="T0" fmla="*/ 469 w 469"/>
                  <a:gd name="T1" fmla="*/ 36 h 63"/>
                  <a:gd name="T2" fmla="*/ 366 w 469"/>
                  <a:gd name="T3" fmla="*/ 41 h 63"/>
                  <a:gd name="T4" fmla="*/ 225 w 469"/>
                  <a:gd name="T5" fmla="*/ 51 h 63"/>
                  <a:gd name="T6" fmla="*/ 221 w 469"/>
                  <a:gd name="T7" fmla="*/ 51 h 63"/>
                  <a:gd name="T8" fmla="*/ 119 w 469"/>
                  <a:gd name="T9" fmla="*/ 54 h 63"/>
                  <a:gd name="T10" fmla="*/ 10 w 469"/>
                  <a:gd name="T11" fmla="*/ 60 h 63"/>
                  <a:gd name="T12" fmla="*/ 0 w 469"/>
                  <a:gd name="T13" fmla="*/ 59 h 63"/>
                  <a:gd name="T14" fmla="*/ 12 w 469"/>
                  <a:gd name="T15" fmla="*/ 52 h 63"/>
                  <a:gd name="T16" fmla="*/ 151 w 469"/>
                  <a:gd name="T17" fmla="*/ 20 h 63"/>
                  <a:gd name="T18" fmla="*/ 172 w 469"/>
                  <a:gd name="T19" fmla="*/ 16 h 63"/>
                  <a:gd name="T20" fmla="*/ 290 w 469"/>
                  <a:gd name="T21" fmla="*/ 13 h 63"/>
                  <a:gd name="T22" fmla="*/ 420 w 469"/>
                  <a:gd name="T23" fmla="*/ 7 h 63"/>
                  <a:gd name="T24" fmla="*/ 457 w 469"/>
                  <a:gd name="T25" fmla="*/ 8 h 63"/>
                  <a:gd name="T26" fmla="*/ 469 w 469"/>
                  <a:gd name="T27" fmla="*/ 36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69" h="63">
                    <a:moveTo>
                      <a:pt x="469" y="36"/>
                    </a:moveTo>
                    <a:cubicBezTo>
                      <a:pt x="435" y="42"/>
                      <a:pt x="400" y="37"/>
                      <a:pt x="366" y="41"/>
                    </a:cubicBezTo>
                    <a:cubicBezTo>
                      <a:pt x="319" y="46"/>
                      <a:pt x="271" y="44"/>
                      <a:pt x="225" y="51"/>
                    </a:cubicBezTo>
                    <a:cubicBezTo>
                      <a:pt x="223" y="51"/>
                      <a:pt x="222" y="52"/>
                      <a:pt x="221" y="51"/>
                    </a:cubicBezTo>
                    <a:cubicBezTo>
                      <a:pt x="186" y="34"/>
                      <a:pt x="153" y="58"/>
                      <a:pt x="119" y="54"/>
                    </a:cubicBezTo>
                    <a:cubicBezTo>
                      <a:pt x="82" y="50"/>
                      <a:pt x="47" y="63"/>
                      <a:pt x="10" y="60"/>
                    </a:cubicBezTo>
                    <a:cubicBezTo>
                      <a:pt x="7" y="60"/>
                      <a:pt x="4" y="59"/>
                      <a:pt x="0" y="59"/>
                    </a:cubicBezTo>
                    <a:cubicBezTo>
                      <a:pt x="3" y="55"/>
                      <a:pt x="7" y="53"/>
                      <a:pt x="12" y="52"/>
                    </a:cubicBezTo>
                    <a:cubicBezTo>
                      <a:pt x="59" y="46"/>
                      <a:pt x="106" y="35"/>
                      <a:pt x="151" y="20"/>
                    </a:cubicBezTo>
                    <a:cubicBezTo>
                      <a:pt x="158" y="18"/>
                      <a:pt x="166" y="21"/>
                      <a:pt x="172" y="16"/>
                    </a:cubicBezTo>
                    <a:cubicBezTo>
                      <a:pt x="211" y="11"/>
                      <a:pt x="251" y="20"/>
                      <a:pt x="290" y="13"/>
                    </a:cubicBezTo>
                    <a:cubicBezTo>
                      <a:pt x="333" y="4"/>
                      <a:pt x="377" y="7"/>
                      <a:pt x="420" y="7"/>
                    </a:cubicBezTo>
                    <a:cubicBezTo>
                      <a:pt x="432" y="7"/>
                      <a:pt x="445" y="0"/>
                      <a:pt x="457" y="8"/>
                    </a:cubicBezTo>
                    <a:cubicBezTo>
                      <a:pt x="464" y="16"/>
                      <a:pt x="467" y="26"/>
                      <a:pt x="469" y="36"/>
                    </a:cubicBezTo>
                    <a:close/>
                  </a:path>
                </a:pathLst>
              </a:custGeom>
              <a:solidFill>
                <a:srgbClr val="7BB2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0" name="Freeform 57">
                <a:extLst>
                  <a:ext uri="{FF2B5EF4-FFF2-40B4-BE49-F238E27FC236}">
                    <a16:creationId xmlns:a16="http://schemas.microsoft.com/office/drawing/2014/main" id="{62622AE3-6DBB-4BCE-B77E-4985192E793D}"/>
                  </a:ext>
                </a:extLst>
              </p:cNvPr>
              <p:cNvSpPr>
                <a:spLocks/>
              </p:cNvSpPr>
              <p:nvPr/>
            </p:nvSpPr>
            <p:spPr bwMode="auto">
              <a:xfrm>
                <a:off x="360" y="2935"/>
                <a:ext cx="510" cy="74"/>
              </a:xfrm>
              <a:custGeom>
                <a:avLst/>
                <a:gdLst>
                  <a:gd name="T0" fmla="*/ 0 w 454"/>
                  <a:gd name="T1" fmla="*/ 48 h 66"/>
                  <a:gd name="T2" fmla="*/ 24 w 454"/>
                  <a:gd name="T3" fmla="*/ 0 h 66"/>
                  <a:gd name="T4" fmla="*/ 133 w 454"/>
                  <a:gd name="T5" fmla="*/ 12 h 66"/>
                  <a:gd name="T6" fmla="*/ 211 w 454"/>
                  <a:gd name="T7" fmla="*/ 14 h 66"/>
                  <a:gd name="T8" fmla="*/ 382 w 454"/>
                  <a:gd name="T9" fmla="*/ 21 h 66"/>
                  <a:gd name="T10" fmla="*/ 428 w 454"/>
                  <a:gd name="T11" fmla="*/ 18 h 66"/>
                  <a:gd name="T12" fmla="*/ 453 w 454"/>
                  <a:gd name="T13" fmla="*/ 44 h 66"/>
                  <a:gd name="T14" fmla="*/ 451 w 454"/>
                  <a:gd name="T15" fmla="*/ 58 h 66"/>
                  <a:gd name="T16" fmla="*/ 432 w 454"/>
                  <a:gd name="T17" fmla="*/ 57 h 66"/>
                  <a:gd name="T18" fmla="*/ 391 w 454"/>
                  <a:gd name="T19" fmla="*/ 58 h 66"/>
                  <a:gd name="T20" fmla="*/ 387 w 454"/>
                  <a:gd name="T21" fmla="*/ 56 h 66"/>
                  <a:gd name="T22" fmla="*/ 381 w 454"/>
                  <a:gd name="T23" fmla="*/ 51 h 66"/>
                  <a:gd name="T24" fmla="*/ 305 w 454"/>
                  <a:gd name="T25" fmla="*/ 44 h 66"/>
                  <a:gd name="T26" fmla="*/ 207 w 454"/>
                  <a:gd name="T27" fmla="*/ 51 h 66"/>
                  <a:gd name="T28" fmla="*/ 202 w 454"/>
                  <a:gd name="T29" fmla="*/ 50 h 66"/>
                  <a:gd name="T30" fmla="*/ 142 w 454"/>
                  <a:gd name="T31" fmla="*/ 44 h 66"/>
                  <a:gd name="T32" fmla="*/ 96 w 454"/>
                  <a:gd name="T33" fmla="*/ 50 h 66"/>
                  <a:gd name="T34" fmla="*/ 40 w 454"/>
                  <a:gd name="T35" fmla="*/ 54 h 66"/>
                  <a:gd name="T36" fmla="*/ 0 w 454"/>
                  <a:gd name="T37" fmla="*/ 48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54" h="66">
                    <a:moveTo>
                      <a:pt x="0" y="48"/>
                    </a:moveTo>
                    <a:cubicBezTo>
                      <a:pt x="8" y="32"/>
                      <a:pt x="16" y="16"/>
                      <a:pt x="24" y="0"/>
                    </a:cubicBezTo>
                    <a:cubicBezTo>
                      <a:pt x="60" y="2"/>
                      <a:pt x="96" y="10"/>
                      <a:pt x="133" y="12"/>
                    </a:cubicBezTo>
                    <a:cubicBezTo>
                      <a:pt x="159" y="14"/>
                      <a:pt x="185" y="13"/>
                      <a:pt x="211" y="14"/>
                    </a:cubicBezTo>
                    <a:cubicBezTo>
                      <a:pt x="268" y="16"/>
                      <a:pt x="325" y="17"/>
                      <a:pt x="382" y="21"/>
                    </a:cubicBezTo>
                    <a:cubicBezTo>
                      <a:pt x="397" y="22"/>
                      <a:pt x="412" y="18"/>
                      <a:pt x="428" y="18"/>
                    </a:cubicBezTo>
                    <a:cubicBezTo>
                      <a:pt x="451" y="18"/>
                      <a:pt x="454" y="21"/>
                      <a:pt x="453" y="44"/>
                    </a:cubicBezTo>
                    <a:cubicBezTo>
                      <a:pt x="453" y="49"/>
                      <a:pt x="453" y="53"/>
                      <a:pt x="451" y="58"/>
                    </a:cubicBezTo>
                    <a:cubicBezTo>
                      <a:pt x="444" y="66"/>
                      <a:pt x="438" y="61"/>
                      <a:pt x="432" y="57"/>
                    </a:cubicBezTo>
                    <a:cubicBezTo>
                      <a:pt x="418" y="47"/>
                      <a:pt x="405" y="53"/>
                      <a:pt x="391" y="58"/>
                    </a:cubicBezTo>
                    <a:cubicBezTo>
                      <a:pt x="390" y="58"/>
                      <a:pt x="388" y="57"/>
                      <a:pt x="387" y="56"/>
                    </a:cubicBezTo>
                    <a:cubicBezTo>
                      <a:pt x="385" y="54"/>
                      <a:pt x="382" y="50"/>
                      <a:pt x="381" y="51"/>
                    </a:cubicBezTo>
                    <a:cubicBezTo>
                      <a:pt x="354" y="61"/>
                      <a:pt x="331" y="42"/>
                      <a:pt x="305" y="44"/>
                    </a:cubicBezTo>
                    <a:cubicBezTo>
                      <a:pt x="272" y="47"/>
                      <a:pt x="239" y="47"/>
                      <a:pt x="207" y="51"/>
                    </a:cubicBezTo>
                    <a:cubicBezTo>
                      <a:pt x="205" y="51"/>
                      <a:pt x="203" y="50"/>
                      <a:pt x="202" y="50"/>
                    </a:cubicBezTo>
                    <a:cubicBezTo>
                      <a:pt x="183" y="39"/>
                      <a:pt x="161" y="44"/>
                      <a:pt x="142" y="44"/>
                    </a:cubicBezTo>
                    <a:cubicBezTo>
                      <a:pt x="127" y="45"/>
                      <a:pt x="110" y="44"/>
                      <a:pt x="96" y="50"/>
                    </a:cubicBezTo>
                    <a:cubicBezTo>
                      <a:pt x="77" y="48"/>
                      <a:pt x="59" y="52"/>
                      <a:pt x="40" y="54"/>
                    </a:cubicBezTo>
                    <a:cubicBezTo>
                      <a:pt x="27" y="54"/>
                      <a:pt x="12" y="56"/>
                      <a:pt x="0" y="48"/>
                    </a:cubicBezTo>
                    <a:close/>
                  </a:path>
                </a:pathLst>
              </a:custGeom>
              <a:solidFill>
                <a:srgbClr val="D6E2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1" name="Freeform 58">
                <a:extLst>
                  <a:ext uri="{FF2B5EF4-FFF2-40B4-BE49-F238E27FC236}">
                    <a16:creationId xmlns:a16="http://schemas.microsoft.com/office/drawing/2014/main" id="{B2F9EC24-AB5A-426E-BF51-A3C9086028E9}"/>
                  </a:ext>
                </a:extLst>
              </p:cNvPr>
              <p:cNvSpPr>
                <a:spLocks/>
              </p:cNvSpPr>
              <p:nvPr/>
            </p:nvSpPr>
            <p:spPr bwMode="auto">
              <a:xfrm>
                <a:off x="346" y="2981"/>
                <a:ext cx="523" cy="53"/>
              </a:xfrm>
              <a:custGeom>
                <a:avLst/>
                <a:gdLst>
                  <a:gd name="T0" fmla="*/ 400 w 465"/>
                  <a:gd name="T1" fmla="*/ 15 h 47"/>
                  <a:gd name="T2" fmla="*/ 404 w 465"/>
                  <a:gd name="T3" fmla="*/ 15 h 47"/>
                  <a:gd name="T4" fmla="*/ 426 w 465"/>
                  <a:gd name="T5" fmla="*/ 22 h 47"/>
                  <a:gd name="T6" fmla="*/ 444 w 465"/>
                  <a:gd name="T7" fmla="*/ 11 h 47"/>
                  <a:gd name="T8" fmla="*/ 460 w 465"/>
                  <a:gd name="T9" fmla="*/ 19 h 47"/>
                  <a:gd name="T10" fmla="*/ 465 w 465"/>
                  <a:gd name="T11" fmla="*/ 35 h 47"/>
                  <a:gd name="T12" fmla="*/ 460 w 465"/>
                  <a:gd name="T13" fmla="*/ 47 h 47"/>
                  <a:gd name="T14" fmla="*/ 406 w 465"/>
                  <a:gd name="T15" fmla="*/ 42 h 47"/>
                  <a:gd name="T16" fmla="*/ 299 w 465"/>
                  <a:gd name="T17" fmla="*/ 38 h 47"/>
                  <a:gd name="T18" fmla="*/ 22 w 465"/>
                  <a:gd name="T19" fmla="*/ 35 h 47"/>
                  <a:gd name="T20" fmla="*/ 0 w 465"/>
                  <a:gd name="T21" fmla="*/ 31 h 47"/>
                  <a:gd name="T22" fmla="*/ 12 w 465"/>
                  <a:gd name="T23" fmla="*/ 7 h 47"/>
                  <a:gd name="T24" fmla="*/ 85 w 465"/>
                  <a:gd name="T25" fmla="*/ 2 h 47"/>
                  <a:gd name="T26" fmla="*/ 108 w 465"/>
                  <a:gd name="T27" fmla="*/ 7 h 47"/>
                  <a:gd name="T28" fmla="*/ 152 w 465"/>
                  <a:gd name="T29" fmla="*/ 1 h 47"/>
                  <a:gd name="T30" fmla="*/ 160 w 465"/>
                  <a:gd name="T31" fmla="*/ 2 h 47"/>
                  <a:gd name="T32" fmla="*/ 211 w 465"/>
                  <a:gd name="T33" fmla="*/ 5 h 47"/>
                  <a:gd name="T34" fmla="*/ 216 w 465"/>
                  <a:gd name="T35" fmla="*/ 7 h 47"/>
                  <a:gd name="T36" fmla="*/ 216 w 465"/>
                  <a:gd name="T37" fmla="*/ 7 h 47"/>
                  <a:gd name="T38" fmla="*/ 237 w 465"/>
                  <a:gd name="T39" fmla="*/ 11 h 47"/>
                  <a:gd name="T40" fmla="*/ 297 w 465"/>
                  <a:gd name="T41" fmla="*/ 17 h 47"/>
                  <a:gd name="T42" fmla="*/ 339 w 465"/>
                  <a:gd name="T43" fmla="*/ 17 h 47"/>
                  <a:gd name="T44" fmla="*/ 382 w 465"/>
                  <a:gd name="T45" fmla="*/ 21 h 47"/>
                  <a:gd name="T46" fmla="*/ 400 w 465"/>
                  <a:gd name="T47" fmla="*/ 15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65" h="47">
                    <a:moveTo>
                      <a:pt x="400" y="15"/>
                    </a:moveTo>
                    <a:cubicBezTo>
                      <a:pt x="401" y="15"/>
                      <a:pt x="403" y="15"/>
                      <a:pt x="404" y="15"/>
                    </a:cubicBezTo>
                    <a:cubicBezTo>
                      <a:pt x="413" y="12"/>
                      <a:pt x="423" y="10"/>
                      <a:pt x="426" y="22"/>
                    </a:cubicBezTo>
                    <a:cubicBezTo>
                      <a:pt x="435" y="20"/>
                      <a:pt x="435" y="9"/>
                      <a:pt x="444" y="11"/>
                    </a:cubicBezTo>
                    <a:cubicBezTo>
                      <a:pt x="450" y="13"/>
                      <a:pt x="453" y="20"/>
                      <a:pt x="460" y="19"/>
                    </a:cubicBezTo>
                    <a:cubicBezTo>
                      <a:pt x="465" y="23"/>
                      <a:pt x="465" y="29"/>
                      <a:pt x="465" y="35"/>
                    </a:cubicBezTo>
                    <a:cubicBezTo>
                      <a:pt x="465" y="39"/>
                      <a:pt x="464" y="44"/>
                      <a:pt x="460" y="47"/>
                    </a:cubicBezTo>
                    <a:cubicBezTo>
                      <a:pt x="442" y="41"/>
                      <a:pt x="424" y="42"/>
                      <a:pt x="406" y="42"/>
                    </a:cubicBezTo>
                    <a:cubicBezTo>
                      <a:pt x="370" y="43"/>
                      <a:pt x="335" y="39"/>
                      <a:pt x="299" y="38"/>
                    </a:cubicBezTo>
                    <a:cubicBezTo>
                      <a:pt x="207" y="38"/>
                      <a:pt x="114" y="34"/>
                      <a:pt x="22" y="35"/>
                    </a:cubicBezTo>
                    <a:cubicBezTo>
                      <a:pt x="14" y="35"/>
                      <a:pt x="7" y="35"/>
                      <a:pt x="0" y="31"/>
                    </a:cubicBezTo>
                    <a:cubicBezTo>
                      <a:pt x="4" y="23"/>
                      <a:pt x="8" y="15"/>
                      <a:pt x="12" y="7"/>
                    </a:cubicBezTo>
                    <a:cubicBezTo>
                      <a:pt x="36" y="7"/>
                      <a:pt x="61" y="10"/>
                      <a:pt x="85" y="2"/>
                    </a:cubicBezTo>
                    <a:cubicBezTo>
                      <a:pt x="92" y="0"/>
                      <a:pt x="100" y="5"/>
                      <a:pt x="108" y="7"/>
                    </a:cubicBezTo>
                    <a:cubicBezTo>
                      <a:pt x="123" y="4"/>
                      <a:pt x="138" y="6"/>
                      <a:pt x="152" y="1"/>
                    </a:cubicBezTo>
                    <a:cubicBezTo>
                      <a:pt x="155" y="0"/>
                      <a:pt x="158" y="0"/>
                      <a:pt x="160" y="2"/>
                    </a:cubicBezTo>
                    <a:cubicBezTo>
                      <a:pt x="176" y="12"/>
                      <a:pt x="193" y="11"/>
                      <a:pt x="211" y="5"/>
                    </a:cubicBezTo>
                    <a:cubicBezTo>
                      <a:pt x="212" y="4"/>
                      <a:pt x="214" y="6"/>
                      <a:pt x="216" y="7"/>
                    </a:cubicBezTo>
                    <a:cubicBezTo>
                      <a:pt x="216" y="7"/>
                      <a:pt x="216" y="7"/>
                      <a:pt x="216" y="7"/>
                    </a:cubicBezTo>
                    <a:cubicBezTo>
                      <a:pt x="222" y="12"/>
                      <a:pt x="230" y="11"/>
                      <a:pt x="237" y="11"/>
                    </a:cubicBezTo>
                    <a:cubicBezTo>
                      <a:pt x="257" y="9"/>
                      <a:pt x="277" y="3"/>
                      <a:pt x="297" y="17"/>
                    </a:cubicBezTo>
                    <a:cubicBezTo>
                      <a:pt x="307" y="23"/>
                      <a:pt x="324" y="15"/>
                      <a:pt x="339" y="17"/>
                    </a:cubicBezTo>
                    <a:cubicBezTo>
                      <a:pt x="353" y="19"/>
                      <a:pt x="368" y="13"/>
                      <a:pt x="382" y="21"/>
                    </a:cubicBezTo>
                    <a:cubicBezTo>
                      <a:pt x="388" y="24"/>
                      <a:pt x="393" y="16"/>
                      <a:pt x="400" y="15"/>
                    </a:cubicBezTo>
                    <a:close/>
                  </a:path>
                </a:pathLst>
              </a:custGeom>
              <a:solidFill>
                <a:srgbClr val="8BBED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2" name="Freeform 59">
                <a:extLst>
                  <a:ext uri="{FF2B5EF4-FFF2-40B4-BE49-F238E27FC236}">
                    <a16:creationId xmlns:a16="http://schemas.microsoft.com/office/drawing/2014/main" id="{6ECB98D2-76E4-4862-B4B0-11E6F6363E64}"/>
                  </a:ext>
                </a:extLst>
              </p:cNvPr>
              <p:cNvSpPr>
                <a:spLocks/>
              </p:cNvSpPr>
              <p:nvPr/>
            </p:nvSpPr>
            <p:spPr bwMode="auto">
              <a:xfrm>
                <a:off x="1539" y="2919"/>
                <a:ext cx="649" cy="53"/>
              </a:xfrm>
              <a:custGeom>
                <a:avLst/>
                <a:gdLst>
                  <a:gd name="T0" fmla="*/ 578 w 578"/>
                  <a:gd name="T1" fmla="*/ 25 h 47"/>
                  <a:gd name="T2" fmla="*/ 261 w 578"/>
                  <a:gd name="T3" fmla="*/ 35 h 47"/>
                  <a:gd name="T4" fmla="*/ 74 w 578"/>
                  <a:gd name="T5" fmla="*/ 43 h 47"/>
                  <a:gd name="T6" fmla="*/ 3 w 578"/>
                  <a:gd name="T7" fmla="*/ 45 h 47"/>
                  <a:gd name="T8" fmla="*/ 1 w 578"/>
                  <a:gd name="T9" fmla="*/ 37 h 47"/>
                  <a:gd name="T10" fmla="*/ 21 w 578"/>
                  <a:gd name="T11" fmla="*/ 26 h 47"/>
                  <a:gd name="T12" fmla="*/ 70 w 578"/>
                  <a:gd name="T13" fmla="*/ 19 h 47"/>
                  <a:gd name="T14" fmla="*/ 114 w 578"/>
                  <a:gd name="T15" fmla="*/ 20 h 47"/>
                  <a:gd name="T16" fmla="*/ 135 w 578"/>
                  <a:gd name="T17" fmla="*/ 20 h 47"/>
                  <a:gd name="T18" fmla="*/ 158 w 578"/>
                  <a:gd name="T19" fmla="*/ 21 h 47"/>
                  <a:gd name="T20" fmla="*/ 180 w 578"/>
                  <a:gd name="T21" fmla="*/ 23 h 47"/>
                  <a:gd name="T22" fmla="*/ 246 w 578"/>
                  <a:gd name="T23" fmla="*/ 16 h 47"/>
                  <a:gd name="T24" fmla="*/ 268 w 578"/>
                  <a:gd name="T25" fmla="*/ 9 h 47"/>
                  <a:gd name="T26" fmla="*/ 283 w 578"/>
                  <a:gd name="T27" fmla="*/ 10 h 47"/>
                  <a:gd name="T28" fmla="*/ 283 w 578"/>
                  <a:gd name="T29" fmla="*/ 10 h 47"/>
                  <a:gd name="T30" fmla="*/ 327 w 578"/>
                  <a:gd name="T31" fmla="*/ 6 h 47"/>
                  <a:gd name="T32" fmla="*/ 327 w 578"/>
                  <a:gd name="T33" fmla="*/ 7 h 47"/>
                  <a:gd name="T34" fmla="*/ 381 w 578"/>
                  <a:gd name="T35" fmla="*/ 11 h 47"/>
                  <a:gd name="T36" fmla="*/ 471 w 578"/>
                  <a:gd name="T37" fmla="*/ 6 h 47"/>
                  <a:gd name="T38" fmla="*/ 546 w 578"/>
                  <a:gd name="T39" fmla="*/ 1 h 47"/>
                  <a:gd name="T40" fmla="*/ 570 w 578"/>
                  <a:gd name="T41" fmla="*/ 7 h 47"/>
                  <a:gd name="T42" fmla="*/ 578 w 578"/>
                  <a:gd name="T43" fmla="*/ 25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78" h="47">
                    <a:moveTo>
                      <a:pt x="578" y="25"/>
                    </a:moveTo>
                    <a:cubicBezTo>
                      <a:pt x="473" y="34"/>
                      <a:pt x="367" y="31"/>
                      <a:pt x="261" y="35"/>
                    </a:cubicBezTo>
                    <a:cubicBezTo>
                      <a:pt x="199" y="38"/>
                      <a:pt x="137" y="41"/>
                      <a:pt x="74" y="43"/>
                    </a:cubicBezTo>
                    <a:cubicBezTo>
                      <a:pt x="51" y="43"/>
                      <a:pt x="27" y="47"/>
                      <a:pt x="3" y="45"/>
                    </a:cubicBezTo>
                    <a:cubicBezTo>
                      <a:pt x="1" y="42"/>
                      <a:pt x="0" y="40"/>
                      <a:pt x="1" y="37"/>
                    </a:cubicBezTo>
                    <a:cubicBezTo>
                      <a:pt x="5" y="29"/>
                      <a:pt x="14" y="26"/>
                      <a:pt x="21" y="26"/>
                    </a:cubicBezTo>
                    <a:cubicBezTo>
                      <a:pt x="38" y="28"/>
                      <a:pt x="54" y="21"/>
                      <a:pt x="70" y="19"/>
                    </a:cubicBezTo>
                    <a:cubicBezTo>
                      <a:pt x="85" y="17"/>
                      <a:pt x="99" y="16"/>
                      <a:pt x="114" y="20"/>
                    </a:cubicBezTo>
                    <a:cubicBezTo>
                      <a:pt x="121" y="22"/>
                      <a:pt x="128" y="22"/>
                      <a:pt x="135" y="20"/>
                    </a:cubicBezTo>
                    <a:cubicBezTo>
                      <a:pt x="143" y="17"/>
                      <a:pt x="151" y="17"/>
                      <a:pt x="158" y="21"/>
                    </a:cubicBezTo>
                    <a:cubicBezTo>
                      <a:pt x="165" y="24"/>
                      <a:pt x="173" y="25"/>
                      <a:pt x="180" y="23"/>
                    </a:cubicBezTo>
                    <a:cubicBezTo>
                      <a:pt x="202" y="17"/>
                      <a:pt x="224" y="22"/>
                      <a:pt x="246" y="16"/>
                    </a:cubicBezTo>
                    <a:cubicBezTo>
                      <a:pt x="253" y="14"/>
                      <a:pt x="264" y="23"/>
                      <a:pt x="268" y="9"/>
                    </a:cubicBezTo>
                    <a:cubicBezTo>
                      <a:pt x="269" y="6"/>
                      <a:pt x="278" y="7"/>
                      <a:pt x="283" y="10"/>
                    </a:cubicBezTo>
                    <a:cubicBezTo>
                      <a:pt x="283" y="10"/>
                      <a:pt x="283" y="10"/>
                      <a:pt x="283" y="10"/>
                    </a:cubicBezTo>
                    <a:cubicBezTo>
                      <a:pt x="298" y="18"/>
                      <a:pt x="312" y="6"/>
                      <a:pt x="327" y="6"/>
                    </a:cubicBezTo>
                    <a:cubicBezTo>
                      <a:pt x="327" y="7"/>
                      <a:pt x="327" y="7"/>
                      <a:pt x="327" y="7"/>
                    </a:cubicBezTo>
                    <a:cubicBezTo>
                      <a:pt x="345" y="10"/>
                      <a:pt x="363" y="9"/>
                      <a:pt x="381" y="11"/>
                    </a:cubicBezTo>
                    <a:cubicBezTo>
                      <a:pt x="411" y="15"/>
                      <a:pt x="441" y="6"/>
                      <a:pt x="471" y="6"/>
                    </a:cubicBezTo>
                    <a:cubicBezTo>
                      <a:pt x="496" y="6"/>
                      <a:pt x="521" y="3"/>
                      <a:pt x="546" y="1"/>
                    </a:cubicBezTo>
                    <a:cubicBezTo>
                      <a:pt x="555" y="0"/>
                      <a:pt x="563" y="1"/>
                      <a:pt x="570" y="7"/>
                    </a:cubicBezTo>
                    <a:cubicBezTo>
                      <a:pt x="573" y="13"/>
                      <a:pt x="576" y="19"/>
                      <a:pt x="578" y="25"/>
                    </a:cubicBezTo>
                    <a:close/>
                  </a:path>
                </a:pathLst>
              </a:custGeom>
              <a:solidFill>
                <a:srgbClr val="62A6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3" name="Freeform 60">
                <a:extLst>
                  <a:ext uri="{FF2B5EF4-FFF2-40B4-BE49-F238E27FC236}">
                    <a16:creationId xmlns:a16="http://schemas.microsoft.com/office/drawing/2014/main" id="{3E33EE7A-446F-4F97-A157-5D9212176B67}"/>
                  </a:ext>
                </a:extLst>
              </p:cNvPr>
              <p:cNvSpPr>
                <a:spLocks/>
              </p:cNvSpPr>
              <p:nvPr/>
            </p:nvSpPr>
            <p:spPr bwMode="auto">
              <a:xfrm>
                <a:off x="169" y="3406"/>
                <a:ext cx="576" cy="65"/>
              </a:xfrm>
              <a:custGeom>
                <a:avLst/>
                <a:gdLst>
                  <a:gd name="T0" fmla="*/ 3 w 513"/>
                  <a:gd name="T1" fmla="*/ 6 h 58"/>
                  <a:gd name="T2" fmla="*/ 41 w 513"/>
                  <a:gd name="T3" fmla="*/ 8 h 58"/>
                  <a:gd name="T4" fmla="*/ 226 w 513"/>
                  <a:gd name="T5" fmla="*/ 23 h 58"/>
                  <a:gd name="T6" fmla="*/ 346 w 513"/>
                  <a:gd name="T7" fmla="*/ 29 h 58"/>
                  <a:gd name="T8" fmla="*/ 424 w 513"/>
                  <a:gd name="T9" fmla="*/ 28 h 58"/>
                  <a:gd name="T10" fmla="*/ 470 w 513"/>
                  <a:gd name="T11" fmla="*/ 29 h 58"/>
                  <a:gd name="T12" fmla="*/ 470 w 513"/>
                  <a:gd name="T13" fmla="*/ 29 h 58"/>
                  <a:gd name="T14" fmla="*/ 503 w 513"/>
                  <a:gd name="T15" fmla="*/ 31 h 58"/>
                  <a:gd name="T16" fmla="*/ 507 w 513"/>
                  <a:gd name="T17" fmla="*/ 42 h 58"/>
                  <a:gd name="T18" fmla="*/ 485 w 513"/>
                  <a:gd name="T19" fmla="*/ 54 h 58"/>
                  <a:gd name="T20" fmla="*/ 458 w 513"/>
                  <a:gd name="T21" fmla="*/ 58 h 58"/>
                  <a:gd name="T22" fmla="*/ 448 w 513"/>
                  <a:gd name="T23" fmla="*/ 55 h 58"/>
                  <a:gd name="T24" fmla="*/ 386 w 513"/>
                  <a:gd name="T25" fmla="*/ 51 h 58"/>
                  <a:gd name="T26" fmla="*/ 341 w 513"/>
                  <a:gd name="T27" fmla="*/ 54 h 58"/>
                  <a:gd name="T28" fmla="*/ 323 w 513"/>
                  <a:gd name="T29" fmla="*/ 52 h 58"/>
                  <a:gd name="T30" fmla="*/ 322 w 513"/>
                  <a:gd name="T31" fmla="*/ 52 h 58"/>
                  <a:gd name="T32" fmla="*/ 148 w 513"/>
                  <a:gd name="T33" fmla="*/ 45 h 58"/>
                  <a:gd name="T34" fmla="*/ 74 w 513"/>
                  <a:gd name="T35" fmla="*/ 41 h 58"/>
                  <a:gd name="T36" fmla="*/ 22 w 513"/>
                  <a:gd name="T37" fmla="*/ 29 h 58"/>
                  <a:gd name="T38" fmla="*/ 19 w 513"/>
                  <a:gd name="T39" fmla="*/ 31 h 58"/>
                  <a:gd name="T40" fmla="*/ 2 w 513"/>
                  <a:gd name="T41" fmla="*/ 17 h 58"/>
                  <a:gd name="T42" fmla="*/ 3 w 513"/>
                  <a:gd name="T43" fmla="*/ 6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13" h="58">
                    <a:moveTo>
                      <a:pt x="3" y="6"/>
                    </a:moveTo>
                    <a:cubicBezTo>
                      <a:pt x="16" y="0"/>
                      <a:pt x="29" y="6"/>
                      <a:pt x="41" y="8"/>
                    </a:cubicBezTo>
                    <a:cubicBezTo>
                      <a:pt x="103" y="18"/>
                      <a:pt x="164" y="19"/>
                      <a:pt x="226" y="23"/>
                    </a:cubicBezTo>
                    <a:cubicBezTo>
                      <a:pt x="266" y="25"/>
                      <a:pt x="306" y="27"/>
                      <a:pt x="346" y="29"/>
                    </a:cubicBezTo>
                    <a:cubicBezTo>
                      <a:pt x="372" y="26"/>
                      <a:pt x="398" y="26"/>
                      <a:pt x="424" y="28"/>
                    </a:cubicBezTo>
                    <a:cubicBezTo>
                      <a:pt x="439" y="29"/>
                      <a:pt x="455" y="21"/>
                      <a:pt x="470" y="29"/>
                    </a:cubicBezTo>
                    <a:cubicBezTo>
                      <a:pt x="470" y="29"/>
                      <a:pt x="470" y="29"/>
                      <a:pt x="470" y="29"/>
                    </a:cubicBezTo>
                    <a:cubicBezTo>
                      <a:pt x="481" y="30"/>
                      <a:pt x="492" y="28"/>
                      <a:pt x="503" y="31"/>
                    </a:cubicBezTo>
                    <a:cubicBezTo>
                      <a:pt x="513" y="33"/>
                      <a:pt x="512" y="37"/>
                      <a:pt x="507" y="42"/>
                    </a:cubicBezTo>
                    <a:cubicBezTo>
                      <a:pt x="500" y="48"/>
                      <a:pt x="494" y="55"/>
                      <a:pt x="485" y="54"/>
                    </a:cubicBezTo>
                    <a:cubicBezTo>
                      <a:pt x="475" y="53"/>
                      <a:pt x="467" y="58"/>
                      <a:pt x="458" y="58"/>
                    </a:cubicBezTo>
                    <a:cubicBezTo>
                      <a:pt x="454" y="57"/>
                      <a:pt x="451" y="56"/>
                      <a:pt x="448" y="55"/>
                    </a:cubicBezTo>
                    <a:cubicBezTo>
                      <a:pt x="428" y="51"/>
                      <a:pt x="407" y="54"/>
                      <a:pt x="386" y="51"/>
                    </a:cubicBezTo>
                    <a:cubicBezTo>
                      <a:pt x="372" y="49"/>
                      <a:pt x="356" y="53"/>
                      <a:pt x="341" y="54"/>
                    </a:cubicBezTo>
                    <a:cubicBezTo>
                      <a:pt x="335" y="55"/>
                      <a:pt x="328" y="57"/>
                      <a:pt x="323" y="52"/>
                    </a:cubicBezTo>
                    <a:cubicBezTo>
                      <a:pt x="322" y="52"/>
                      <a:pt x="322" y="52"/>
                      <a:pt x="322" y="52"/>
                    </a:cubicBezTo>
                    <a:cubicBezTo>
                      <a:pt x="264" y="44"/>
                      <a:pt x="206" y="47"/>
                      <a:pt x="148" y="45"/>
                    </a:cubicBezTo>
                    <a:cubicBezTo>
                      <a:pt x="123" y="43"/>
                      <a:pt x="97" y="48"/>
                      <a:pt x="74" y="41"/>
                    </a:cubicBezTo>
                    <a:cubicBezTo>
                      <a:pt x="57" y="36"/>
                      <a:pt x="36" y="45"/>
                      <a:pt x="22" y="29"/>
                    </a:cubicBezTo>
                    <a:cubicBezTo>
                      <a:pt x="19" y="25"/>
                      <a:pt x="21" y="31"/>
                      <a:pt x="19" y="31"/>
                    </a:cubicBezTo>
                    <a:cubicBezTo>
                      <a:pt x="7" y="34"/>
                      <a:pt x="0" y="31"/>
                      <a:pt x="2" y="17"/>
                    </a:cubicBezTo>
                    <a:cubicBezTo>
                      <a:pt x="2" y="13"/>
                      <a:pt x="2" y="10"/>
                      <a:pt x="3" y="6"/>
                    </a:cubicBezTo>
                    <a:close/>
                  </a:path>
                </a:pathLst>
              </a:custGeom>
              <a:solidFill>
                <a:srgbClr val="419A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4" name="Freeform 61">
                <a:extLst>
                  <a:ext uri="{FF2B5EF4-FFF2-40B4-BE49-F238E27FC236}">
                    <a16:creationId xmlns:a16="http://schemas.microsoft.com/office/drawing/2014/main" id="{7EF6DCE4-49C2-4F16-B827-0D1BB8BD91F8}"/>
                  </a:ext>
                </a:extLst>
              </p:cNvPr>
              <p:cNvSpPr>
                <a:spLocks/>
              </p:cNvSpPr>
              <p:nvPr/>
            </p:nvSpPr>
            <p:spPr bwMode="auto">
              <a:xfrm>
                <a:off x="495" y="2700"/>
                <a:ext cx="381" cy="61"/>
              </a:xfrm>
              <a:custGeom>
                <a:avLst/>
                <a:gdLst>
                  <a:gd name="T0" fmla="*/ 4 w 339"/>
                  <a:gd name="T1" fmla="*/ 25 h 54"/>
                  <a:gd name="T2" fmla="*/ 20 w 339"/>
                  <a:gd name="T3" fmla="*/ 0 h 54"/>
                  <a:gd name="T4" fmla="*/ 134 w 339"/>
                  <a:gd name="T5" fmla="*/ 3 h 54"/>
                  <a:gd name="T6" fmla="*/ 256 w 339"/>
                  <a:gd name="T7" fmla="*/ 2 h 54"/>
                  <a:gd name="T8" fmla="*/ 270 w 339"/>
                  <a:gd name="T9" fmla="*/ 5 h 54"/>
                  <a:gd name="T10" fmla="*/ 326 w 339"/>
                  <a:gd name="T11" fmla="*/ 31 h 54"/>
                  <a:gd name="T12" fmla="*/ 336 w 339"/>
                  <a:gd name="T13" fmla="*/ 44 h 54"/>
                  <a:gd name="T14" fmla="*/ 315 w 339"/>
                  <a:gd name="T15" fmla="*/ 52 h 54"/>
                  <a:gd name="T16" fmla="*/ 191 w 339"/>
                  <a:gd name="T17" fmla="*/ 51 h 54"/>
                  <a:gd name="T18" fmla="*/ 135 w 339"/>
                  <a:gd name="T19" fmla="*/ 45 h 54"/>
                  <a:gd name="T20" fmla="*/ 72 w 339"/>
                  <a:gd name="T21" fmla="*/ 46 h 54"/>
                  <a:gd name="T22" fmla="*/ 15 w 339"/>
                  <a:gd name="T23" fmla="*/ 39 h 54"/>
                  <a:gd name="T24" fmla="*/ 4 w 339"/>
                  <a:gd name="T25" fmla="*/ 25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39" h="54">
                    <a:moveTo>
                      <a:pt x="4" y="25"/>
                    </a:moveTo>
                    <a:cubicBezTo>
                      <a:pt x="13" y="19"/>
                      <a:pt x="10" y="6"/>
                      <a:pt x="20" y="0"/>
                    </a:cubicBezTo>
                    <a:cubicBezTo>
                      <a:pt x="58" y="0"/>
                      <a:pt x="97" y="4"/>
                      <a:pt x="134" y="3"/>
                    </a:cubicBezTo>
                    <a:cubicBezTo>
                      <a:pt x="175" y="3"/>
                      <a:pt x="216" y="17"/>
                      <a:pt x="256" y="2"/>
                    </a:cubicBezTo>
                    <a:cubicBezTo>
                      <a:pt x="261" y="2"/>
                      <a:pt x="266" y="3"/>
                      <a:pt x="270" y="5"/>
                    </a:cubicBezTo>
                    <a:cubicBezTo>
                      <a:pt x="289" y="13"/>
                      <a:pt x="307" y="23"/>
                      <a:pt x="326" y="31"/>
                    </a:cubicBezTo>
                    <a:cubicBezTo>
                      <a:pt x="331" y="33"/>
                      <a:pt x="339" y="34"/>
                      <a:pt x="336" y="44"/>
                    </a:cubicBezTo>
                    <a:cubicBezTo>
                      <a:pt x="331" y="51"/>
                      <a:pt x="323" y="53"/>
                      <a:pt x="315" y="52"/>
                    </a:cubicBezTo>
                    <a:cubicBezTo>
                      <a:pt x="274" y="50"/>
                      <a:pt x="232" y="54"/>
                      <a:pt x="191" y="51"/>
                    </a:cubicBezTo>
                    <a:cubicBezTo>
                      <a:pt x="172" y="49"/>
                      <a:pt x="153" y="45"/>
                      <a:pt x="135" y="45"/>
                    </a:cubicBezTo>
                    <a:cubicBezTo>
                      <a:pt x="115" y="44"/>
                      <a:pt x="93" y="44"/>
                      <a:pt x="72" y="46"/>
                    </a:cubicBezTo>
                    <a:cubicBezTo>
                      <a:pt x="53" y="48"/>
                      <a:pt x="34" y="45"/>
                      <a:pt x="15" y="39"/>
                    </a:cubicBezTo>
                    <a:cubicBezTo>
                      <a:pt x="9" y="37"/>
                      <a:pt x="0" y="36"/>
                      <a:pt x="4" y="25"/>
                    </a:cubicBezTo>
                    <a:close/>
                  </a:path>
                </a:pathLst>
              </a:custGeom>
              <a:solidFill>
                <a:srgbClr val="85BDD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5" name="Freeform 62">
                <a:extLst>
                  <a:ext uri="{FF2B5EF4-FFF2-40B4-BE49-F238E27FC236}">
                    <a16:creationId xmlns:a16="http://schemas.microsoft.com/office/drawing/2014/main" id="{05931B4B-96B5-4FE1-927C-1C19BCAF6EA1}"/>
                  </a:ext>
                </a:extLst>
              </p:cNvPr>
              <p:cNvSpPr>
                <a:spLocks/>
              </p:cNvSpPr>
              <p:nvPr/>
            </p:nvSpPr>
            <p:spPr bwMode="auto">
              <a:xfrm>
                <a:off x="958" y="598"/>
                <a:ext cx="229" cy="394"/>
              </a:xfrm>
              <a:custGeom>
                <a:avLst/>
                <a:gdLst>
                  <a:gd name="T0" fmla="*/ 151 w 204"/>
                  <a:gd name="T1" fmla="*/ 347 h 351"/>
                  <a:gd name="T2" fmla="*/ 120 w 204"/>
                  <a:gd name="T3" fmla="*/ 347 h 351"/>
                  <a:gd name="T4" fmla="*/ 124 w 204"/>
                  <a:gd name="T5" fmla="*/ 329 h 351"/>
                  <a:gd name="T6" fmla="*/ 172 w 204"/>
                  <a:gd name="T7" fmla="*/ 257 h 351"/>
                  <a:gd name="T8" fmla="*/ 172 w 204"/>
                  <a:gd name="T9" fmla="*/ 249 h 351"/>
                  <a:gd name="T10" fmla="*/ 150 w 204"/>
                  <a:gd name="T11" fmla="*/ 201 h 351"/>
                  <a:gd name="T12" fmla="*/ 100 w 204"/>
                  <a:gd name="T13" fmla="*/ 135 h 351"/>
                  <a:gd name="T14" fmla="*/ 80 w 204"/>
                  <a:gd name="T15" fmla="*/ 116 h 351"/>
                  <a:gd name="T16" fmla="*/ 19 w 204"/>
                  <a:gd name="T17" fmla="*/ 62 h 351"/>
                  <a:gd name="T18" fmla="*/ 0 w 204"/>
                  <a:gd name="T19" fmla="*/ 24 h 351"/>
                  <a:gd name="T20" fmla="*/ 1 w 204"/>
                  <a:gd name="T21" fmla="*/ 23 h 351"/>
                  <a:gd name="T22" fmla="*/ 27 w 204"/>
                  <a:gd name="T23" fmla="*/ 40 h 351"/>
                  <a:gd name="T24" fmla="*/ 12 w 204"/>
                  <a:gd name="T25" fmla="*/ 20 h 351"/>
                  <a:gd name="T26" fmla="*/ 20 w 204"/>
                  <a:gd name="T27" fmla="*/ 5 h 351"/>
                  <a:gd name="T28" fmla="*/ 26 w 204"/>
                  <a:gd name="T29" fmla="*/ 7 h 351"/>
                  <a:gd name="T30" fmla="*/ 93 w 204"/>
                  <a:gd name="T31" fmla="*/ 81 h 351"/>
                  <a:gd name="T32" fmla="*/ 127 w 204"/>
                  <a:gd name="T33" fmla="*/ 105 h 351"/>
                  <a:gd name="T34" fmla="*/ 175 w 204"/>
                  <a:gd name="T35" fmla="*/ 151 h 351"/>
                  <a:gd name="T36" fmla="*/ 203 w 204"/>
                  <a:gd name="T37" fmla="*/ 200 h 351"/>
                  <a:gd name="T38" fmla="*/ 200 w 204"/>
                  <a:gd name="T39" fmla="*/ 213 h 351"/>
                  <a:gd name="T40" fmla="*/ 189 w 204"/>
                  <a:gd name="T41" fmla="*/ 203 h 351"/>
                  <a:gd name="T42" fmla="*/ 187 w 204"/>
                  <a:gd name="T43" fmla="*/ 198 h 351"/>
                  <a:gd name="T44" fmla="*/ 184 w 204"/>
                  <a:gd name="T45" fmla="*/ 205 h 351"/>
                  <a:gd name="T46" fmla="*/ 169 w 204"/>
                  <a:gd name="T47" fmla="*/ 194 h 351"/>
                  <a:gd name="T48" fmla="*/ 126 w 204"/>
                  <a:gd name="T49" fmla="*/ 142 h 351"/>
                  <a:gd name="T50" fmla="*/ 192 w 204"/>
                  <a:gd name="T51" fmla="*/ 241 h 351"/>
                  <a:gd name="T52" fmla="*/ 189 w 204"/>
                  <a:gd name="T53" fmla="*/ 264 h 351"/>
                  <a:gd name="T54" fmla="*/ 163 w 204"/>
                  <a:gd name="T55" fmla="*/ 332 h 351"/>
                  <a:gd name="T56" fmla="*/ 151 w 204"/>
                  <a:gd name="T57" fmla="*/ 347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04" h="351">
                    <a:moveTo>
                      <a:pt x="151" y="347"/>
                    </a:moveTo>
                    <a:cubicBezTo>
                      <a:pt x="141" y="351"/>
                      <a:pt x="131" y="341"/>
                      <a:pt x="120" y="347"/>
                    </a:cubicBezTo>
                    <a:cubicBezTo>
                      <a:pt x="113" y="340"/>
                      <a:pt x="120" y="334"/>
                      <a:pt x="124" y="329"/>
                    </a:cubicBezTo>
                    <a:cubicBezTo>
                      <a:pt x="141" y="305"/>
                      <a:pt x="152" y="278"/>
                      <a:pt x="172" y="257"/>
                    </a:cubicBezTo>
                    <a:cubicBezTo>
                      <a:pt x="173" y="255"/>
                      <a:pt x="172" y="251"/>
                      <a:pt x="172" y="249"/>
                    </a:cubicBezTo>
                    <a:cubicBezTo>
                      <a:pt x="175" y="229"/>
                      <a:pt x="158" y="217"/>
                      <a:pt x="150" y="201"/>
                    </a:cubicBezTo>
                    <a:cubicBezTo>
                      <a:pt x="134" y="179"/>
                      <a:pt x="117" y="157"/>
                      <a:pt x="100" y="135"/>
                    </a:cubicBezTo>
                    <a:cubicBezTo>
                      <a:pt x="95" y="127"/>
                      <a:pt x="88" y="121"/>
                      <a:pt x="80" y="116"/>
                    </a:cubicBezTo>
                    <a:cubicBezTo>
                      <a:pt x="57" y="100"/>
                      <a:pt x="38" y="81"/>
                      <a:pt x="19" y="62"/>
                    </a:cubicBezTo>
                    <a:cubicBezTo>
                      <a:pt x="9" y="52"/>
                      <a:pt x="5" y="37"/>
                      <a:pt x="0" y="24"/>
                    </a:cubicBezTo>
                    <a:cubicBezTo>
                      <a:pt x="1" y="23"/>
                      <a:pt x="1" y="23"/>
                      <a:pt x="1" y="23"/>
                    </a:cubicBezTo>
                    <a:cubicBezTo>
                      <a:pt x="16" y="20"/>
                      <a:pt x="17" y="38"/>
                      <a:pt x="27" y="40"/>
                    </a:cubicBezTo>
                    <a:cubicBezTo>
                      <a:pt x="23" y="34"/>
                      <a:pt x="11" y="32"/>
                      <a:pt x="12" y="20"/>
                    </a:cubicBezTo>
                    <a:cubicBezTo>
                      <a:pt x="15" y="15"/>
                      <a:pt x="17" y="10"/>
                      <a:pt x="20" y="5"/>
                    </a:cubicBezTo>
                    <a:cubicBezTo>
                      <a:pt x="24" y="0"/>
                      <a:pt x="25" y="5"/>
                      <a:pt x="26" y="7"/>
                    </a:cubicBezTo>
                    <a:cubicBezTo>
                      <a:pt x="49" y="32"/>
                      <a:pt x="73" y="55"/>
                      <a:pt x="93" y="81"/>
                    </a:cubicBezTo>
                    <a:cubicBezTo>
                      <a:pt x="102" y="92"/>
                      <a:pt x="116" y="96"/>
                      <a:pt x="127" y="105"/>
                    </a:cubicBezTo>
                    <a:cubicBezTo>
                      <a:pt x="144" y="120"/>
                      <a:pt x="159" y="136"/>
                      <a:pt x="175" y="151"/>
                    </a:cubicBezTo>
                    <a:cubicBezTo>
                      <a:pt x="181" y="170"/>
                      <a:pt x="196" y="183"/>
                      <a:pt x="203" y="200"/>
                    </a:cubicBezTo>
                    <a:cubicBezTo>
                      <a:pt x="202" y="204"/>
                      <a:pt x="204" y="210"/>
                      <a:pt x="200" y="213"/>
                    </a:cubicBezTo>
                    <a:cubicBezTo>
                      <a:pt x="193" y="213"/>
                      <a:pt x="192" y="208"/>
                      <a:pt x="189" y="203"/>
                    </a:cubicBezTo>
                    <a:cubicBezTo>
                      <a:pt x="188" y="202"/>
                      <a:pt x="189" y="199"/>
                      <a:pt x="187" y="198"/>
                    </a:cubicBezTo>
                    <a:cubicBezTo>
                      <a:pt x="187" y="201"/>
                      <a:pt x="186" y="203"/>
                      <a:pt x="184" y="205"/>
                    </a:cubicBezTo>
                    <a:cubicBezTo>
                      <a:pt x="176" y="206"/>
                      <a:pt x="172" y="200"/>
                      <a:pt x="169" y="194"/>
                    </a:cubicBezTo>
                    <a:cubicBezTo>
                      <a:pt x="156" y="172"/>
                      <a:pt x="137" y="154"/>
                      <a:pt x="126" y="142"/>
                    </a:cubicBezTo>
                    <a:cubicBezTo>
                      <a:pt x="152" y="165"/>
                      <a:pt x="175" y="201"/>
                      <a:pt x="192" y="241"/>
                    </a:cubicBezTo>
                    <a:cubicBezTo>
                      <a:pt x="194" y="249"/>
                      <a:pt x="191" y="257"/>
                      <a:pt x="189" y="264"/>
                    </a:cubicBezTo>
                    <a:cubicBezTo>
                      <a:pt x="180" y="287"/>
                      <a:pt x="165" y="307"/>
                      <a:pt x="163" y="332"/>
                    </a:cubicBezTo>
                    <a:cubicBezTo>
                      <a:pt x="162" y="338"/>
                      <a:pt x="158" y="344"/>
                      <a:pt x="151" y="347"/>
                    </a:cubicBezTo>
                    <a:close/>
                  </a:path>
                </a:pathLst>
              </a:custGeom>
              <a:solidFill>
                <a:srgbClr val="F2DC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6" name="Freeform 63">
                <a:extLst>
                  <a:ext uri="{FF2B5EF4-FFF2-40B4-BE49-F238E27FC236}">
                    <a16:creationId xmlns:a16="http://schemas.microsoft.com/office/drawing/2014/main" id="{92427A3F-ABBF-43B4-A3D1-21C54A74D6BA}"/>
                  </a:ext>
                </a:extLst>
              </p:cNvPr>
              <p:cNvSpPr>
                <a:spLocks/>
              </p:cNvSpPr>
              <p:nvPr/>
            </p:nvSpPr>
            <p:spPr bwMode="auto">
              <a:xfrm>
                <a:off x="1698" y="2985"/>
                <a:ext cx="518" cy="71"/>
              </a:xfrm>
              <a:custGeom>
                <a:avLst/>
                <a:gdLst>
                  <a:gd name="T0" fmla="*/ 389 w 461"/>
                  <a:gd name="T1" fmla="*/ 3 h 63"/>
                  <a:gd name="T2" fmla="*/ 453 w 461"/>
                  <a:gd name="T3" fmla="*/ 15 h 63"/>
                  <a:gd name="T4" fmla="*/ 461 w 461"/>
                  <a:gd name="T5" fmla="*/ 39 h 63"/>
                  <a:gd name="T6" fmla="*/ 229 w 461"/>
                  <a:gd name="T7" fmla="*/ 52 h 63"/>
                  <a:gd name="T8" fmla="*/ 20 w 461"/>
                  <a:gd name="T9" fmla="*/ 59 h 63"/>
                  <a:gd name="T10" fmla="*/ 0 w 461"/>
                  <a:gd name="T11" fmla="*/ 55 h 63"/>
                  <a:gd name="T12" fmla="*/ 50 w 461"/>
                  <a:gd name="T13" fmla="*/ 51 h 63"/>
                  <a:gd name="T14" fmla="*/ 73 w 461"/>
                  <a:gd name="T15" fmla="*/ 53 h 63"/>
                  <a:gd name="T16" fmla="*/ 40 w 461"/>
                  <a:gd name="T17" fmla="*/ 42 h 63"/>
                  <a:gd name="T18" fmla="*/ 54 w 461"/>
                  <a:gd name="T19" fmla="*/ 35 h 63"/>
                  <a:gd name="T20" fmla="*/ 150 w 461"/>
                  <a:gd name="T21" fmla="*/ 29 h 63"/>
                  <a:gd name="T22" fmla="*/ 185 w 461"/>
                  <a:gd name="T23" fmla="*/ 19 h 63"/>
                  <a:gd name="T24" fmla="*/ 189 w 461"/>
                  <a:gd name="T25" fmla="*/ 19 h 63"/>
                  <a:gd name="T26" fmla="*/ 253 w 461"/>
                  <a:gd name="T27" fmla="*/ 24 h 63"/>
                  <a:gd name="T28" fmla="*/ 300 w 461"/>
                  <a:gd name="T29" fmla="*/ 17 h 63"/>
                  <a:gd name="T30" fmla="*/ 319 w 461"/>
                  <a:gd name="T31" fmla="*/ 19 h 63"/>
                  <a:gd name="T32" fmla="*/ 389 w 461"/>
                  <a:gd name="T33" fmla="*/ 3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61" h="63">
                    <a:moveTo>
                      <a:pt x="389" y="3"/>
                    </a:moveTo>
                    <a:cubicBezTo>
                      <a:pt x="410" y="10"/>
                      <a:pt x="434" y="0"/>
                      <a:pt x="453" y="15"/>
                    </a:cubicBezTo>
                    <a:cubicBezTo>
                      <a:pt x="455" y="23"/>
                      <a:pt x="458" y="31"/>
                      <a:pt x="461" y="39"/>
                    </a:cubicBezTo>
                    <a:cubicBezTo>
                      <a:pt x="383" y="43"/>
                      <a:pt x="306" y="51"/>
                      <a:pt x="229" y="52"/>
                    </a:cubicBezTo>
                    <a:cubicBezTo>
                      <a:pt x="159" y="53"/>
                      <a:pt x="89" y="63"/>
                      <a:pt x="20" y="59"/>
                    </a:cubicBezTo>
                    <a:cubicBezTo>
                      <a:pt x="13" y="58"/>
                      <a:pt x="6" y="61"/>
                      <a:pt x="0" y="55"/>
                    </a:cubicBezTo>
                    <a:cubicBezTo>
                      <a:pt x="16" y="45"/>
                      <a:pt x="33" y="50"/>
                      <a:pt x="50" y="51"/>
                    </a:cubicBezTo>
                    <a:cubicBezTo>
                      <a:pt x="58" y="51"/>
                      <a:pt x="66" y="52"/>
                      <a:pt x="73" y="53"/>
                    </a:cubicBezTo>
                    <a:cubicBezTo>
                      <a:pt x="63" y="50"/>
                      <a:pt x="49" y="53"/>
                      <a:pt x="40" y="42"/>
                    </a:cubicBezTo>
                    <a:cubicBezTo>
                      <a:pt x="42" y="33"/>
                      <a:pt x="49" y="34"/>
                      <a:pt x="54" y="35"/>
                    </a:cubicBezTo>
                    <a:cubicBezTo>
                      <a:pt x="87" y="38"/>
                      <a:pt x="118" y="28"/>
                      <a:pt x="150" y="29"/>
                    </a:cubicBezTo>
                    <a:cubicBezTo>
                      <a:pt x="163" y="29"/>
                      <a:pt x="175" y="29"/>
                      <a:pt x="185" y="19"/>
                    </a:cubicBezTo>
                    <a:cubicBezTo>
                      <a:pt x="186" y="19"/>
                      <a:pt x="188" y="19"/>
                      <a:pt x="189" y="19"/>
                    </a:cubicBezTo>
                    <a:cubicBezTo>
                      <a:pt x="207" y="37"/>
                      <a:pt x="229" y="36"/>
                      <a:pt x="253" y="24"/>
                    </a:cubicBezTo>
                    <a:cubicBezTo>
                      <a:pt x="267" y="18"/>
                      <a:pt x="283" y="12"/>
                      <a:pt x="300" y="17"/>
                    </a:cubicBezTo>
                    <a:cubicBezTo>
                      <a:pt x="306" y="19"/>
                      <a:pt x="312" y="19"/>
                      <a:pt x="319" y="19"/>
                    </a:cubicBezTo>
                    <a:cubicBezTo>
                      <a:pt x="343" y="18"/>
                      <a:pt x="365" y="5"/>
                      <a:pt x="389" y="3"/>
                    </a:cubicBezTo>
                    <a:close/>
                  </a:path>
                </a:pathLst>
              </a:custGeom>
              <a:solidFill>
                <a:srgbClr val="7AB6C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7" name="Freeform 64">
                <a:extLst>
                  <a:ext uri="{FF2B5EF4-FFF2-40B4-BE49-F238E27FC236}">
                    <a16:creationId xmlns:a16="http://schemas.microsoft.com/office/drawing/2014/main" id="{2418B21B-FF10-4A2B-8021-EFC1CACA2DCF}"/>
                  </a:ext>
                </a:extLst>
              </p:cNvPr>
              <p:cNvSpPr>
                <a:spLocks/>
              </p:cNvSpPr>
              <p:nvPr/>
            </p:nvSpPr>
            <p:spPr bwMode="auto">
              <a:xfrm>
                <a:off x="477" y="2728"/>
                <a:ext cx="419" cy="64"/>
              </a:xfrm>
              <a:custGeom>
                <a:avLst/>
                <a:gdLst>
                  <a:gd name="T0" fmla="*/ 20 w 373"/>
                  <a:gd name="T1" fmla="*/ 0 h 57"/>
                  <a:gd name="T2" fmla="*/ 70 w 373"/>
                  <a:gd name="T3" fmla="*/ 15 h 57"/>
                  <a:gd name="T4" fmla="*/ 153 w 373"/>
                  <a:gd name="T5" fmla="*/ 14 h 57"/>
                  <a:gd name="T6" fmla="*/ 235 w 373"/>
                  <a:gd name="T7" fmla="*/ 21 h 57"/>
                  <a:gd name="T8" fmla="*/ 319 w 373"/>
                  <a:gd name="T9" fmla="*/ 20 h 57"/>
                  <a:gd name="T10" fmla="*/ 352 w 373"/>
                  <a:gd name="T11" fmla="*/ 15 h 57"/>
                  <a:gd name="T12" fmla="*/ 362 w 373"/>
                  <a:gd name="T13" fmla="*/ 15 h 57"/>
                  <a:gd name="T14" fmla="*/ 360 w 373"/>
                  <a:gd name="T15" fmla="*/ 44 h 57"/>
                  <a:gd name="T16" fmla="*/ 278 w 373"/>
                  <a:gd name="T17" fmla="*/ 54 h 57"/>
                  <a:gd name="T18" fmla="*/ 212 w 373"/>
                  <a:gd name="T19" fmla="*/ 47 h 57"/>
                  <a:gd name="T20" fmla="*/ 195 w 373"/>
                  <a:gd name="T21" fmla="*/ 49 h 57"/>
                  <a:gd name="T22" fmla="*/ 174 w 373"/>
                  <a:gd name="T23" fmla="*/ 52 h 57"/>
                  <a:gd name="T24" fmla="*/ 140 w 373"/>
                  <a:gd name="T25" fmla="*/ 50 h 57"/>
                  <a:gd name="T26" fmla="*/ 116 w 373"/>
                  <a:gd name="T27" fmla="*/ 42 h 57"/>
                  <a:gd name="T28" fmla="*/ 11 w 373"/>
                  <a:gd name="T29" fmla="*/ 39 h 57"/>
                  <a:gd name="T30" fmla="*/ 0 w 373"/>
                  <a:gd name="T31" fmla="*/ 36 h 57"/>
                  <a:gd name="T32" fmla="*/ 20 w 373"/>
                  <a:gd name="T33" fmla="*/ 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73" h="57">
                    <a:moveTo>
                      <a:pt x="20" y="0"/>
                    </a:moveTo>
                    <a:cubicBezTo>
                      <a:pt x="34" y="15"/>
                      <a:pt x="53" y="15"/>
                      <a:pt x="70" y="15"/>
                    </a:cubicBezTo>
                    <a:cubicBezTo>
                      <a:pt x="98" y="15"/>
                      <a:pt x="128" y="11"/>
                      <a:pt x="153" y="14"/>
                    </a:cubicBezTo>
                    <a:cubicBezTo>
                      <a:pt x="181" y="18"/>
                      <a:pt x="208" y="16"/>
                      <a:pt x="235" y="21"/>
                    </a:cubicBezTo>
                    <a:cubicBezTo>
                      <a:pt x="263" y="25"/>
                      <a:pt x="291" y="19"/>
                      <a:pt x="319" y="20"/>
                    </a:cubicBezTo>
                    <a:cubicBezTo>
                      <a:pt x="330" y="21"/>
                      <a:pt x="342" y="25"/>
                      <a:pt x="352" y="15"/>
                    </a:cubicBezTo>
                    <a:cubicBezTo>
                      <a:pt x="355" y="13"/>
                      <a:pt x="359" y="13"/>
                      <a:pt x="362" y="15"/>
                    </a:cubicBezTo>
                    <a:cubicBezTo>
                      <a:pt x="371" y="26"/>
                      <a:pt x="373" y="36"/>
                      <a:pt x="360" y="44"/>
                    </a:cubicBezTo>
                    <a:cubicBezTo>
                      <a:pt x="333" y="54"/>
                      <a:pt x="303" y="35"/>
                      <a:pt x="278" y="54"/>
                    </a:cubicBezTo>
                    <a:cubicBezTo>
                      <a:pt x="257" y="39"/>
                      <a:pt x="233" y="56"/>
                      <a:pt x="212" y="47"/>
                    </a:cubicBezTo>
                    <a:cubicBezTo>
                      <a:pt x="206" y="45"/>
                      <a:pt x="199" y="44"/>
                      <a:pt x="195" y="49"/>
                    </a:cubicBezTo>
                    <a:cubicBezTo>
                      <a:pt x="189" y="57"/>
                      <a:pt x="182" y="52"/>
                      <a:pt x="174" y="52"/>
                    </a:cubicBezTo>
                    <a:cubicBezTo>
                      <a:pt x="163" y="53"/>
                      <a:pt x="152" y="31"/>
                      <a:pt x="140" y="50"/>
                    </a:cubicBezTo>
                    <a:cubicBezTo>
                      <a:pt x="134" y="41"/>
                      <a:pt x="125" y="43"/>
                      <a:pt x="116" y="42"/>
                    </a:cubicBezTo>
                    <a:cubicBezTo>
                      <a:pt x="81" y="39"/>
                      <a:pt x="46" y="39"/>
                      <a:pt x="11" y="39"/>
                    </a:cubicBezTo>
                    <a:cubicBezTo>
                      <a:pt x="8" y="39"/>
                      <a:pt x="4" y="37"/>
                      <a:pt x="0" y="36"/>
                    </a:cubicBezTo>
                    <a:cubicBezTo>
                      <a:pt x="7" y="24"/>
                      <a:pt x="14" y="12"/>
                      <a:pt x="20" y="0"/>
                    </a:cubicBezTo>
                    <a:close/>
                  </a:path>
                </a:pathLst>
              </a:custGeom>
              <a:solidFill>
                <a:srgbClr val="D9E4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8" name="Freeform 65">
                <a:extLst>
                  <a:ext uri="{FF2B5EF4-FFF2-40B4-BE49-F238E27FC236}">
                    <a16:creationId xmlns:a16="http://schemas.microsoft.com/office/drawing/2014/main" id="{278BCF39-D9D6-4401-8406-65E1AA7D4155}"/>
                  </a:ext>
                </a:extLst>
              </p:cNvPr>
              <p:cNvSpPr>
                <a:spLocks/>
              </p:cNvSpPr>
              <p:nvPr/>
            </p:nvSpPr>
            <p:spPr bwMode="auto">
              <a:xfrm>
                <a:off x="1929" y="3235"/>
                <a:ext cx="364" cy="55"/>
              </a:xfrm>
              <a:custGeom>
                <a:avLst/>
                <a:gdLst>
                  <a:gd name="T0" fmla="*/ 32 w 324"/>
                  <a:gd name="T1" fmla="*/ 17 h 49"/>
                  <a:gd name="T2" fmla="*/ 41 w 324"/>
                  <a:gd name="T3" fmla="*/ 13 h 49"/>
                  <a:gd name="T4" fmla="*/ 124 w 324"/>
                  <a:gd name="T5" fmla="*/ 13 h 49"/>
                  <a:gd name="T6" fmla="*/ 133 w 324"/>
                  <a:gd name="T7" fmla="*/ 21 h 49"/>
                  <a:gd name="T8" fmla="*/ 157 w 324"/>
                  <a:gd name="T9" fmla="*/ 22 h 49"/>
                  <a:gd name="T10" fmla="*/ 191 w 324"/>
                  <a:gd name="T11" fmla="*/ 11 h 49"/>
                  <a:gd name="T12" fmla="*/ 281 w 324"/>
                  <a:gd name="T13" fmla="*/ 7 h 49"/>
                  <a:gd name="T14" fmla="*/ 316 w 324"/>
                  <a:gd name="T15" fmla="*/ 1 h 49"/>
                  <a:gd name="T16" fmla="*/ 324 w 324"/>
                  <a:gd name="T17" fmla="*/ 29 h 49"/>
                  <a:gd name="T18" fmla="*/ 280 w 324"/>
                  <a:gd name="T19" fmla="*/ 33 h 49"/>
                  <a:gd name="T20" fmla="*/ 227 w 324"/>
                  <a:gd name="T21" fmla="*/ 44 h 49"/>
                  <a:gd name="T22" fmla="*/ 71 w 324"/>
                  <a:gd name="T23" fmla="*/ 48 h 49"/>
                  <a:gd name="T24" fmla="*/ 0 w 324"/>
                  <a:gd name="T25" fmla="*/ 45 h 49"/>
                  <a:gd name="T26" fmla="*/ 32 w 324"/>
                  <a:gd name="T27" fmla="*/ 17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24" h="49">
                    <a:moveTo>
                      <a:pt x="32" y="17"/>
                    </a:moveTo>
                    <a:cubicBezTo>
                      <a:pt x="35" y="16"/>
                      <a:pt x="38" y="14"/>
                      <a:pt x="41" y="13"/>
                    </a:cubicBezTo>
                    <a:cubicBezTo>
                      <a:pt x="69" y="12"/>
                      <a:pt x="97" y="16"/>
                      <a:pt x="124" y="13"/>
                    </a:cubicBezTo>
                    <a:cubicBezTo>
                      <a:pt x="128" y="13"/>
                      <a:pt x="138" y="9"/>
                      <a:pt x="133" y="21"/>
                    </a:cubicBezTo>
                    <a:cubicBezTo>
                      <a:pt x="141" y="23"/>
                      <a:pt x="153" y="30"/>
                      <a:pt x="157" y="22"/>
                    </a:cubicBezTo>
                    <a:cubicBezTo>
                      <a:pt x="165" y="6"/>
                      <a:pt x="181" y="9"/>
                      <a:pt x="191" y="11"/>
                    </a:cubicBezTo>
                    <a:cubicBezTo>
                      <a:pt x="221" y="14"/>
                      <a:pt x="251" y="4"/>
                      <a:pt x="281" y="7"/>
                    </a:cubicBezTo>
                    <a:cubicBezTo>
                      <a:pt x="292" y="8"/>
                      <a:pt x="304" y="0"/>
                      <a:pt x="316" y="1"/>
                    </a:cubicBezTo>
                    <a:cubicBezTo>
                      <a:pt x="323" y="9"/>
                      <a:pt x="318" y="21"/>
                      <a:pt x="324" y="29"/>
                    </a:cubicBezTo>
                    <a:cubicBezTo>
                      <a:pt x="310" y="34"/>
                      <a:pt x="295" y="34"/>
                      <a:pt x="280" y="33"/>
                    </a:cubicBezTo>
                    <a:cubicBezTo>
                      <a:pt x="262" y="32"/>
                      <a:pt x="246" y="43"/>
                      <a:pt x="227" y="44"/>
                    </a:cubicBezTo>
                    <a:cubicBezTo>
                      <a:pt x="175" y="47"/>
                      <a:pt x="123" y="45"/>
                      <a:pt x="71" y="48"/>
                    </a:cubicBezTo>
                    <a:cubicBezTo>
                      <a:pt x="48" y="49"/>
                      <a:pt x="24" y="46"/>
                      <a:pt x="0" y="45"/>
                    </a:cubicBezTo>
                    <a:cubicBezTo>
                      <a:pt x="9" y="33"/>
                      <a:pt x="22" y="27"/>
                      <a:pt x="32" y="17"/>
                    </a:cubicBezTo>
                    <a:close/>
                  </a:path>
                </a:pathLst>
              </a:custGeom>
              <a:solidFill>
                <a:srgbClr val="B8D4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9" name="Freeform 66">
                <a:extLst>
                  <a:ext uri="{FF2B5EF4-FFF2-40B4-BE49-F238E27FC236}">
                    <a16:creationId xmlns:a16="http://schemas.microsoft.com/office/drawing/2014/main" id="{512B25DF-E821-4DD3-8E1A-1D2858D825BE}"/>
                  </a:ext>
                </a:extLst>
              </p:cNvPr>
              <p:cNvSpPr>
                <a:spLocks/>
              </p:cNvSpPr>
              <p:nvPr/>
            </p:nvSpPr>
            <p:spPr bwMode="auto">
              <a:xfrm>
                <a:off x="232" y="3227"/>
                <a:ext cx="305" cy="53"/>
              </a:xfrm>
              <a:custGeom>
                <a:avLst/>
                <a:gdLst>
                  <a:gd name="T0" fmla="*/ 254 w 272"/>
                  <a:gd name="T1" fmla="*/ 8 h 47"/>
                  <a:gd name="T2" fmla="*/ 262 w 272"/>
                  <a:gd name="T3" fmla="*/ 8 h 47"/>
                  <a:gd name="T4" fmla="*/ 260 w 272"/>
                  <a:gd name="T5" fmla="*/ 34 h 47"/>
                  <a:gd name="T6" fmla="*/ 258 w 272"/>
                  <a:gd name="T7" fmla="*/ 42 h 47"/>
                  <a:gd name="T8" fmla="*/ 230 w 272"/>
                  <a:gd name="T9" fmla="*/ 33 h 47"/>
                  <a:gd name="T10" fmla="*/ 228 w 272"/>
                  <a:gd name="T11" fmla="*/ 46 h 47"/>
                  <a:gd name="T12" fmla="*/ 214 w 272"/>
                  <a:gd name="T13" fmla="*/ 44 h 47"/>
                  <a:gd name="T14" fmla="*/ 101 w 272"/>
                  <a:gd name="T15" fmla="*/ 43 h 47"/>
                  <a:gd name="T16" fmla="*/ 11 w 272"/>
                  <a:gd name="T17" fmla="*/ 36 h 47"/>
                  <a:gd name="T18" fmla="*/ 2 w 272"/>
                  <a:gd name="T19" fmla="*/ 20 h 47"/>
                  <a:gd name="T20" fmla="*/ 14 w 272"/>
                  <a:gd name="T21" fmla="*/ 0 h 47"/>
                  <a:gd name="T22" fmla="*/ 246 w 272"/>
                  <a:gd name="T23" fmla="*/ 8 h 47"/>
                  <a:gd name="T24" fmla="*/ 245 w 272"/>
                  <a:gd name="T25" fmla="*/ 13 h 47"/>
                  <a:gd name="T26" fmla="*/ 238 w 272"/>
                  <a:gd name="T27" fmla="*/ 17 h 47"/>
                  <a:gd name="T28" fmla="*/ 245 w 272"/>
                  <a:gd name="T29" fmla="*/ 15 h 47"/>
                  <a:gd name="T30" fmla="*/ 254 w 272"/>
                  <a:gd name="T31" fmla="*/ 8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72" h="47">
                    <a:moveTo>
                      <a:pt x="254" y="8"/>
                    </a:moveTo>
                    <a:cubicBezTo>
                      <a:pt x="257" y="8"/>
                      <a:pt x="259" y="8"/>
                      <a:pt x="262" y="8"/>
                    </a:cubicBezTo>
                    <a:cubicBezTo>
                      <a:pt x="272" y="18"/>
                      <a:pt x="267" y="26"/>
                      <a:pt x="260" y="34"/>
                    </a:cubicBezTo>
                    <a:cubicBezTo>
                      <a:pt x="261" y="37"/>
                      <a:pt x="260" y="40"/>
                      <a:pt x="258" y="42"/>
                    </a:cubicBezTo>
                    <a:cubicBezTo>
                      <a:pt x="246" y="47"/>
                      <a:pt x="238" y="41"/>
                      <a:pt x="230" y="33"/>
                    </a:cubicBezTo>
                    <a:cubicBezTo>
                      <a:pt x="231" y="38"/>
                      <a:pt x="235" y="43"/>
                      <a:pt x="228" y="46"/>
                    </a:cubicBezTo>
                    <a:cubicBezTo>
                      <a:pt x="223" y="46"/>
                      <a:pt x="218" y="47"/>
                      <a:pt x="214" y="44"/>
                    </a:cubicBezTo>
                    <a:cubicBezTo>
                      <a:pt x="176" y="46"/>
                      <a:pt x="139" y="41"/>
                      <a:pt x="101" y="43"/>
                    </a:cubicBezTo>
                    <a:cubicBezTo>
                      <a:pt x="72" y="45"/>
                      <a:pt x="41" y="38"/>
                      <a:pt x="11" y="36"/>
                    </a:cubicBezTo>
                    <a:cubicBezTo>
                      <a:pt x="0" y="35"/>
                      <a:pt x="3" y="26"/>
                      <a:pt x="2" y="20"/>
                    </a:cubicBezTo>
                    <a:cubicBezTo>
                      <a:pt x="6" y="13"/>
                      <a:pt x="10" y="6"/>
                      <a:pt x="14" y="0"/>
                    </a:cubicBezTo>
                    <a:cubicBezTo>
                      <a:pt x="91" y="2"/>
                      <a:pt x="169" y="5"/>
                      <a:pt x="246" y="8"/>
                    </a:cubicBezTo>
                    <a:cubicBezTo>
                      <a:pt x="247" y="10"/>
                      <a:pt x="246" y="12"/>
                      <a:pt x="245" y="13"/>
                    </a:cubicBezTo>
                    <a:cubicBezTo>
                      <a:pt x="243" y="15"/>
                      <a:pt x="240" y="15"/>
                      <a:pt x="238" y="17"/>
                    </a:cubicBezTo>
                    <a:cubicBezTo>
                      <a:pt x="240" y="16"/>
                      <a:pt x="243" y="15"/>
                      <a:pt x="245" y="15"/>
                    </a:cubicBezTo>
                    <a:cubicBezTo>
                      <a:pt x="250" y="15"/>
                      <a:pt x="251" y="11"/>
                      <a:pt x="254" y="8"/>
                    </a:cubicBezTo>
                    <a:close/>
                  </a:path>
                </a:pathLst>
              </a:custGeom>
              <a:solidFill>
                <a:srgbClr val="A4CB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0" name="Freeform 67">
                <a:extLst>
                  <a:ext uri="{FF2B5EF4-FFF2-40B4-BE49-F238E27FC236}">
                    <a16:creationId xmlns:a16="http://schemas.microsoft.com/office/drawing/2014/main" id="{B61E1C36-613A-4C16-8086-F8EA8637BFC3}"/>
                  </a:ext>
                </a:extLst>
              </p:cNvPr>
              <p:cNvSpPr>
                <a:spLocks/>
              </p:cNvSpPr>
              <p:nvPr/>
            </p:nvSpPr>
            <p:spPr bwMode="auto">
              <a:xfrm>
                <a:off x="1806" y="2719"/>
                <a:ext cx="320" cy="70"/>
              </a:xfrm>
              <a:custGeom>
                <a:avLst/>
                <a:gdLst>
                  <a:gd name="T0" fmla="*/ 285 w 285"/>
                  <a:gd name="T1" fmla="*/ 44 h 62"/>
                  <a:gd name="T2" fmla="*/ 168 w 285"/>
                  <a:gd name="T3" fmla="*/ 49 h 62"/>
                  <a:gd name="T4" fmla="*/ 92 w 285"/>
                  <a:gd name="T5" fmla="*/ 59 h 62"/>
                  <a:gd name="T6" fmla="*/ 54 w 285"/>
                  <a:gd name="T7" fmla="*/ 56 h 62"/>
                  <a:gd name="T8" fmla="*/ 10 w 285"/>
                  <a:gd name="T9" fmla="*/ 58 h 62"/>
                  <a:gd name="T10" fmla="*/ 0 w 285"/>
                  <a:gd name="T11" fmla="*/ 52 h 62"/>
                  <a:gd name="T12" fmla="*/ 109 w 285"/>
                  <a:gd name="T13" fmla="*/ 11 h 62"/>
                  <a:gd name="T14" fmla="*/ 213 w 285"/>
                  <a:gd name="T15" fmla="*/ 7 h 62"/>
                  <a:gd name="T16" fmla="*/ 274 w 285"/>
                  <a:gd name="T17" fmla="*/ 4 h 62"/>
                  <a:gd name="T18" fmla="*/ 285 w 285"/>
                  <a:gd name="T19" fmla="*/ 44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5" h="62">
                    <a:moveTo>
                      <a:pt x="285" y="44"/>
                    </a:moveTo>
                    <a:cubicBezTo>
                      <a:pt x="246" y="52"/>
                      <a:pt x="207" y="45"/>
                      <a:pt x="168" y="49"/>
                    </a:cubicBezTo>
                    <a:cubicBezTo>
                      <a:pt x="143" y="51"/>
                      <a:pt x="117" y="53"/>
                      <a:pt x="92" y="59"/>
                    </a:cubicBezTo>
                    <a:cubicBezTo>
                      <a:pt x="81" y="62"/>
                      <a:pt x="67" y="56"/>
                      <a:pt x="54" y="56"/>
                    </a:cubicBezTo>
                    <a:cubicBezTo>
                      <a:pt x="39" y="57"/>
                      <a:pt x="25" y="52"/>
                      <a:pt x="10" y="58"/>
                    </a:cubicBezTo>
                    <a:cubicBezTo>
                      <a:pt x="6" y="60"/>
                      <a:pt x="2" y="56"/>
                      <a:pt x="0" y="52"/>
                    </a:cubicBezTo>
                    <a:cubicBezTo>
                      <a:pt x="37" y="42"/>
                      <a:pt x="71" y="22"/>
                      <a:pt x="109" y="11"/>
                    </a:cubicBezTo>
                    <a:cubicBezTo>
                      <a:pt x="143" y="2"/>
                      <a:pt x="178" y="13"/>
                      <a:pt x="213" y="7"/>
                    </a:cubicBezTo>
                    <a:cubicBezTo>
                      <a:pt x="233" y="4"/>
                      <a:pt x="253" y="0"/>
                      <a:pt x="274" y="4"/>
                    </a:cubicBezTo>
                    <a:cubicBezTo>
                      <a:pt x="280" y="17"/>
                      <a:pt x="285" y="29"/>
                      <a:pt x="285" y="44"/>
                    </a:cubicBezTo>
                    <a:close/>
                  </a:path>
                </a:pathLst>
              </a:custGeom>
              <a:solidFill>
                <a:srgbClr val="DDE5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1" name="Freeform 68">
                <a:extLst>
                  <a:ext uri="{FF2B5EF4-FFF2-40B4-BE49-F238E27FC236}">
                    <a16:creationId xmlns:a16="http://schemas.microsoft.com/office/drawing/2014/main" id="{5BA3E081-CA86-44CD-B66E-35A56C256A08}"/>
                  </a:ext>
                </a:extLst>
              </p:cNvPr>
              <p:cNvSpPr>
                <a:spLocks/>
              </p:cNvSpPr>
              <p:nvPr/>
            </p:nvSpPr>
            <p:spPr bwMode="auto">
              <a:xfrm>
                <a:off x="517" y="2642"/>
                <a:ext cx="265" cy="82"/>
              </a:xfrm>
              <a:custGeom>
                <a:avLst/>
                <a:gdLst>
                  <a:gd name="T0" fmla="*/ 236 w 236"/>
                  <a:gd name="T1" fmla="*/ 57 h 73"/>
                  <a:gd name="T2" fmla="*/ 147 w 236"/>
                  <a:gd name="T3" fmla="*/ 60 h 73"/>
                  <a:gd name="T4" fmla="*/ 137 w 236"/>
                  <a:gd name="T5" fmla="*/ 58 h 73"/>
                  <a:gd name="T6" fmla="*/ 52 w 236"/>
                  <a:gd name="T7" fmla="*/ 55 h 73"/>
                  <a:gd name="T8" fmla="*/ 31 w 236"/>
                  <a:gd name="T9" fmla="*/ 57 h 73"/>
                  <a:gd name="T10" fmla="*/ 0 w 236"/>
                  <a:gd name="T11" fmla="*/ 52 h 73"/>
                  <a:gd name="T12" fmla="*/ 27 w 236"/>
                  <a:gd name="T13" fmla="*/ 9 h 73"/>
                  <a:gd name="T14" fmla="*/ 140 w 236"/>
                  <a:gd name="T15" fmla="*/ 13 h 73"/>
                  <a:gd name="T16" fmla="*/ 196 w 236"/>
                  <a:gd name="T17" fmla="*/ 37 h 73"/>
                  <a:gd name="T18" fmla="*/ 199 w 236"/>
                  <a:gd name="T19" fmla="*/ 37 h 73"/>
                  <a:gd name="T20" fmla="*/ 236 w 236"/>
                  <a:gd name="T21" fmla="*/ 57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6" h="73">
                    <a:moveTo>
                      <a:pt x="236" y="57"/>
                    </a:moveTo>
                    <a:cubicBezTo>
                      <a:pt x="207" y="73"/>
                      <a:pt x="177" y="62"/>
                      <a:pt x="147" y="60"/>
                    </a:cubicBezTo>
                    <a:cubicBezTo>
                      <a:pt x="144" y="60"/>
                      <a:pt x="140" y="57"/>
                      <a:pt x="137" y="58"/>
                    </a:cubicBezTo>
                    <a:cubicBezTo>
                      <a:pt x="109" y="68"/>
                      <a:pt x="81" y="55"/>
                      <a:pt x="52" y="55"/>
                    </a:cubicBezTo>
                    <a:cubicBezTo>
                      <a:pt x="45" y="55"/>
                      <a:pt x="37" y="54"/>
                      <a:pt x="31" y="57"/>
                    </a:cubicBezTo>
                    <a:cubicBezTo>
                      <a:pt x="19" y="62"/>
                      <a:pt x="10" y="59"/>
                      <a:pt x="0" y="52"/>
                    </a:cubicBezTo>
                    <a:cubicBezTo>
                      <a:pt x="9" y="38"/>
                      <a:pt x="18" y="23"/>
                      <a:pt x="27" y="9"/>
                    </a:cubicBezTo>
                    <a:cubicBezTo>
                      <a:pt x="65" y="7"/>
                      <a:pt x="103" y="0"/>
                      <a:pt x="140" y="13"/>
                    </a:cubicBezTo>
                    <a:cubicBezTo>
                      <a:pt x="158" y="21"/>
                      <a:pt x="177" y="29"/>
                      <a:pt x="196" y="37"/>
                    </a:cubicBezTo>
                    <a:cubicBezTo>
                      <a:pt x="197" y="37"/>
                      <a:pt x="198" y="37"/>
                      <a:pt x="199" y="37"/>
                    </a:cubicBezTo>
                    <a:cubicBezTo>
                      <a:pt x="214" y="39"/>
                      <a:pt x="226" y="46"/>
                      <a:pt x="236" y="57"/>
                    </a:cubicBezTo>
                    <a:close/>
                  </a:path>
                </a:pathLst>
              </a:custGeom>
              <a:solidFill>
                <a:srgbClr val="DDE5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2" name="Freeform 69">
                <a:extLst>
                  <a:ext uri="{FF2B5EF4-FFF2-40B4-BE49-F238E27FC236}">
                    <a16:creationId xmlns:a16="http://schemas.microsoft.com/office/drawing/2014/main" id="{54D4D928-4591-4F26-956F-6BC22CD91E1F}"/>
                  </a:ext>
                </a:extLst>
              </p:cNvPr>
              <p:cNvSpPr>
                <a:spLocks/>
              </p:cNvSpPr>
              <p:nvPr/>
            </p:nvSpPr>
            <p:spPr bwMode="auto">
              <a:xfrm>
                <a:off x="387" y="2916"/>
                <a:ext cx="492" cy="104"/>
              </a:xfrm>
              <a:custGeom>
                <a:avLst/>
                <a:gdLst>
                  <a:gd name="T0" fmla="*/ 424 w 438"/>
                  <a:gd name="T1" fmla="*/ 93 h 93"/>
                  <a:gd name="T2" fmla="*/ 424 w 438"/>
                  <a:gd name="T3" fmla="*/ 77 h 93"/>
                  <a:gd name="T4" fmla="*/ 388 w 438"/>
                  <a:gd name="T5" fmla="*/ 41 h 93"/>
                  <a:gd name="T6" fmla="*/ 164 w 438"/>
                  <a:gd name="T7" fmla="*/ 36 h 93"/>
                  <a:gd name="T8" fmla="*/ 93 w 438"/>
                  <a:gd name="T9" fmla="*/ 33 h 93"/>
                  <a:gd name="T10" fmla="*/ 5 w 438"/>
                  <a:gd name="T11" fmla="*/ 24 h 93"/>
                  <a:gd name="T12" fmla="*/ 0 w 438"/>
                  <a:gd name="T13" fmla="*/ 17 h 93"/>
                  <a:gd name="T14" fmla="*/ 4 w 438"/>
                  <a:gd name="T15" fmla="*/ 9 h 93"/>
                  <a:gd name="T16" fmla="*/ 16 w 438"/>
                  <a:gd name="T17" fmla="*/ 5 h 93"/>
                  <a:gd name="T18" fmla="*/ 119 w 438"/>
                  <a:gd name="T19" fmla="*/ 11 h 93"/>
                  <a:gd name="T20" fmla="*/ 156 w 438"/>
                  <a:gd name="T21" fmla="*/ 14 h 93"/>
                  <a:gd name="T22" fmla="*/ 191 w 438"/>
                  <a:gd name="T23" fmla="*/ 10 h 93"/>
                  <a:gd name="T24" fmla="*/ 208 w 438"/>
                  <a:gd name="T25" fmla="*/ 10 h 93"/>
                  <a:gd name="T26" fmla="*/ 308 w 438"/>
                  <a:gd name="T27" fmla="*/ 17 h 93"/>
                  <a:gd name="T28" fmla="*/ 380 w 438"/>
                  <a:gd name="T29" fmla="*/ 21 h 93"/>
                  <a:gd name="T30" fmla="*/ 427 w 438"/>
                  <a:gd name="T31" fmla="*/ 6 h 93"/>
                  <a:gd name="T32" fmla="*/ 434 w 438"/>
                  <a:gd name="T33" fmla="*/ 41 h 93"/>
                  <a:gd name="T34" fmla="*/ 434 w 438"/>
                  <a:gd name="T35" fmla="*/ 76 h 93"/>
                  <a:gd name="T36" fmla="*/ 424 w 438"/>
                  <a:gd name="T37" fmla="*/ 93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38" h="93">
                    <a:moveTo>
                      <a:pt x="424" y="93"/>
                    </a:moveTo>
                    <a:cubicBezTo>
                      <a:pt x="424" y="88"/>
                      <a:pt x="424" y="82"/>
                      <a:pt x="424" y="77"/>
                    </a:cubicBezTo>
                    <a:cubicBezTo>
                      <a:pt x="425" y="40"/>
                      <a:pt x="425" y="41"/>
                      <a:pt x="388" y="41"/>
                    </a:cubicBezTo>
                    <a:cubicBezTo>
                      <a:pt x="313" y="43"/>
                      <a:pt x="239" y="37"/>
                      <a:pt x="164" y="36"/>
                    </a:cubicBezTo>
                    <a:cubicBezTo>
                      <a:pt x="140" y="35"/>
                      <a:pt x="117" y="33"/>
                      <a:pt x="93" y="33"/>
                    </a:cubicBezTo>
                    <a:cubicBezTo>
                      <a:pt x="63" y="34"/>
                      <a:pt x="35" y="23"/>
                      <a:pt x="5" y="24"/>
                    </a:cubicBezTo>
                    <a:cubicBezTo>
                      <a:pt x="1" y="24"/>
                      <a:pt x="1" y="20"/>
                      <a:pt x="0" y="17"/>
                    </a:cubicBezTo>
                    <a:cubicBezTo>
                      <a:pt x="1" y="14"/>
                      <a:pt x="3" y="12"/>
                      <a:pt x="4" y="9"/>
                    </a:cubicBezTo>
                    <a:cubicBezTo>
                      <a:pt x="8" y="8"/>
                      <a:pt x="12" y="6"/>
                      <a:pt x="16" y="5"/>
                    </a:cubicBezTo>
                    <a:cubicBezTo>
                      <a:pt x="51" y="0"/>
                      <a:pt x="84" y="12"/>
                      <a:pt x="119" y="11"/>
                    </a:cubicBezTo>
                    <a:cubicBezTo>
                      <a:pt x="131" y="10"/>
                      <a:pt x="144" y="11"/>
                      <a:pt x="156" y="14"/>
                    </a:cubicBezTo>
                    <a:cubicBezTo>
                      <a:pt x="168" y="16"/>
                      <a:pt x="179" y="19"/>
                      <a:pt x="191" y="10"/>
                    </a:cubicBezTo>
                    <a:cubicBezTo>
                      <a:pt x="195" y="7"/>
                      <a:pt x="202" y="9"/>
                      <a:pt x="208" y="10"/>
                    </a:cubicBezTo>
                    <a:cubicBezTo>
                      <a:pt x="242" y="11"/>
                      <a:pt x="275" y="23"/>
                      <a:pt x="308" y="17"/>
                    </a:cubicBezTo>
                    <a:cubicBezTo>
                      <a:pt x="333" y="13"/>
                      <a:pt x="356" y="19"/>
                      <a:pt x="380" y="21"/>
                    </a:cubicBezTo>
                    <a:cubicBezTo>
                      <a:pt x="398" y="23"/>
                      <a:pt x="418" y="29"/>
                      <a:pt x="427" y="6"/>
                    </a:cubicBezTo>
                    <a:cubicBezTo>
                      <a:pt x="438" y="16"/>
                      <a:pt x="434" y="29"/>
                      <a:pt x="434" y="41"/>
                    </a:cubicBezTo>
                    <a:cubicBezTo>
                      <a:pt x="435" y="53"/>
                      <a:pt x="435" y="65"/>
                      <a:pt x="434" y="76"/>
                    </a:cubicBezTo>
                    <a:cubicBezTo>
                      <a:pt x="433" y="83"/>
                      <a:pt x="434" y="92"/>
                      <a:pt x="424" y="93"/>
                    </a:cubicBezTo>
                    <a:close/>
                  </a:path>
                </a:pathLst>
              </a:custGeom>
              <a:solidFill>
                <a:srgbClr val="66A9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3" name="Freeform 70">
                <a:extLst>
                  <a:ext uri="{FF2B5EF4-FFF2-40B4-BE49-F238E27FC236}">
                    <a16:creationId xmlns:a16="http://schemas.microsoft.com/office/drawing/2014/main" id="{4EB9A3BD-F8D8-4D55-8274-242E96EA95C9}"/>
                  </a:ext>
                </a:extLst>
              </p:cNvPr>
              <p:cNvSpPr>
                <a:spLocks/>
              </p:cNvSpPr>
              <p:nvPr/>
            </p:nvSpPr>
            <p:spPr bwMode="auto">
              <a:xfrm>
                <a:off x="99" y="3743"/>
                <a:ext cx="301" cy="59"/>
              </a:xfrm>
              <a:custGeom>
                <a:avLst/>
                <a:gdLst>
                  <a:gd name="T0" fmla="*/ 188 w 268"/>
                  <a:gd name="T1" fmla="*/ 45 h 53"/>
                  <a:gd name="T2" fmla="*/ 130 w 268"/>
                  <a:gd name="T3" fmla="*/ 47 h 53"/>
                  <a:gd name="T4" fmla="*/ 49 w 268"/>
                  <a:gd name="T5" fmla="*/ 35 h 53"/>
                  <a:gd name="T6" fmla="*/ 13 w 268"/>
                  <a:gd name="T7" fmla="*/ 32 h 53"/>
                  <a:gd name="T8" fmla="*/ 0 w 268"/>
                  <a:gd name="T9" fmla="*/ 25 h 53"/>
                  <a:gd name="T10" fmla="*/ 5 w 268"/>
                  <a:gd name="T11" fmla="*/ 2 h 53"/>
                  <a:gd name="T12" fmla="*/ 239 w 268"/>
                  <a:gd name="T13" fmla="*/ 21 h 53"/>
                  <a:gd name="T14" fmla="*/ 245 w 268"/>
                  <a:gd name="T15" fmla="*/ 19 h 53"/>
                  <a:gd name="T16" fmla="*/ 268 w 268"/>
                  <a:gd name="T17" fmla="*/ 37 h 53"/>
                  <a:gd name="T18" fmla="*/ 236 w 268"/>
                  <a:gd name="T19" fmla="*/ 46 h 53"/>
                  <a:gd name="T20" fmla="*/ 223 w 268"/>
                  <a:gd name="T21" fmla="*/ 37 h 53"/>
                  <a:gd name="T22" fmla="*/ 220 w 268"/>
                  <a:gd name="T23" fmla="*/ 42 h 53"/>
                  <a:gd name="T24" fmla="*/ 200 w 268"/>
                  <a:gd name="T25" fmla="*/ 42 h 53"/>
                  <a:gd name="T26" fmla="*/ 188 w 268"/>
                  <a:gd name="T27" fmla="*/ 45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68" h="53">
                    <a:moveTo>
                      <a:pt x="188" y="45"/>
                    </a:moveTo>
                    <a:cubicBezTo>
                      <a:pt x="169" y="46"/>
                      <a:pt x="149" y="48"/>
                      <a:pt x="130" y="47"/>
                    </a:cubicBezTo>
                    <a:cubicBezTo>
                      <a:pt x="103" y="45"/>
                      <a:pt x="76" y="41"/>
                      <a:pt x="49" y="35"/>
                    </a:cubicBezTo>
                    <a:cubicBezTo>
                      <a:pt x="37" y="32"/>
                      <a:pt x="25" y="31"/>
                      <a:pt x="13" y="32"/>
                    </a:cubicBezTo>
                    <a:cubicBezTo>
                      <a:pt x="6" y="32"/>
                      <a:pt x="1" y="33"/>
                      <a:pt x="0" y="25"/>
                    </a:cubicBezTo>
                    <a:cubicBezTo>
                      <a:pt x="1" y="17"/>
                      <a:pt x="3" y="10"/>
                      <a:pt x="5" y="2"/>
                    </a:cubicBezTo>
                    <a:cubicBezTo>
                      <a:pt x="84" y="0"/>
                      <a:pt x="162" y="8"/>
                      <a:pt x="239" y="21"/>
                    </a:cubicBezTo>
                    <a:cubicBezTo>
                      <a:pt x="241" y="20"/>
                      <a:pt x="243" y="19"/>
                      <a:pt x="245" y="19"/>
                    </a:cubicBezTo>
                    <a:cubicBezTo>
                      <a:pt x="254" y="23"/>
                      <a:pt x="267" y="24"/>
                      <a:pt x="268" y="37"/>
                    </a:cubicBezTo>
                    <a:cubicBezTo>
                      <a:pt x="268" y="45"/>
                      <a:pt x="248" y="49"/>
                      <a:pt x="236" y="46"/>
                    </a:cubicBezTo>
                    <a:cubicBezTo>
                      <a:pt x="231" y="44"/>
                      <a:pt x="227" y="40"/>
                      <a:pt x="223" y="37"/>
                    </a:cubicBezTo>
                    <a:cubicBezTo>
                      <a:pt x="219" y="35"/>
                      <a:pt x="223" y="41"/>
                      <a:pt x="220" y="42"/>
                    </a:cubicBezTo>
                    <a:cubicBezTo>
                      <a:pt x="214" y="50"/>
                      <a:pt x="207" y="53"/>
                      <a:pt x="200" y="42"/>
                    </a:cubicBezTo>
                    <a:cubicBezTo>
                      <a:pt x="194" y="37"/>
                      <a:pt x="190" y="35"/>
                      <a:pt x="188" y="45"/>
                    </a:cubicBezTo>
                    <a:close/>
                  </a:path>
                </a:pathLst>
              </a:custGeom>
              <a:solidFill>
                <a:srgbClr val="73B0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4" name="Freeform 71">
                <a:extLst>
                  <a:ext uri="{FF2B5EF4-FFF2-40B4-BE49-F238E27FC236}">
                    <a16:creationId xmlns:a16="http://schemas.microsoft.com/office/drawing/2014/main" id="{32453F0C-030F-4FAC-9590-07C71F2E0A59}"/>
                  </a:ext>
                </a:extLst>
              </p:cNvPr>
              <p:cNvSpPr>
                <a:spLocks/>
              </p:cNvSpPr>
              <p:nvPr/>
            </p:nvSpPr>
            <p:spPr bwMode="auto">
              <a:xfrm>
                <a:off x="1838" y="526"/>
                <a:ext cx="185" cy="528"/>
              </a:xfrm>
              <a:custGeom>
                <a:avLst/>
                <a:gdLst>
                  <a:gd name="T0" fmla="*/ 1 w 165"/>
                  <a:gd name="T1" fmla="*/ 464 h 470"/>
                  <a:gd name="T2" fmla="*/ 0 w 165"/>
                  <a:gd name="T3" fmla="*/ 460 h 470"/>
                  <a:gd name="T4" fmla="*/ 8 w 165"/>
                  <a:gd name="T5" fmla="*/ 420 h 470"/>
                  <a:gd name="T6" fmla="*/ 19 w 165"/>
                  <a:gd name="T7" fmla="*/ 399 h 470"/>
                  <a:gd name="T8" fmla="*/ 60 w 165"/>
                  <a:gd name="T9" fmla="*/ 272 h 470"/>
                  <a:gd name="T10" fmla="*/ 62 w 165"/>
                  <a:gd name="T11" fmla="*/ 256 h 470"/>
                  <a:gd name="T12" fmla="*/ 81 w 165"/>
                  <a:gd name="T13" fmla="*/ 197 h 470"/>
                  <a:gd name="T14" fmla="*/ 56 w 165"/>
                  <a:gd name="T15" fmla="*/ 258 h 470"/>
                  <a:gd name="T16" fmla="*/ 48 w 165"/>
                  <a:gd name="T17" fmla="*/ 243 h 470"/>
                  <a:gd name="T18" fmla="*/ 70 w 165"/>
                  <a:gd name="T19" fmla="*/ 189 h 470"/>
                  <a:gd name="T20" fmla="*/ 89 w 165"/>
                  <a:gd name="T21" fmla="*/ 145 h 470"/>
                  <a:gd name="T22" fmla="*/ 106 w 165"/>
                  <a:gd name="T23" fmla="*/ 107 h 470"/>
                  <a:gd name="T24" fmla="*/ 105 w 165"/>
                  <a:gd name="T25" fmla="*/ 107 h 470"/>
                  <a:gd name="T26" fmla="*/ 105 w 165"/>
                  <a:gd name="T27" fmla="*/ 109 h 470"/>
                  <a:gd name="T28" fmla="*/ 95 w 165"/>
                  <a:gd name="T29" fmla="*/ 117 h 470"/>
                  <a:gd name="T30" fmla="*/ 94 w 165"/>
                  <a:gd name="T31" fmla="*/ 106 h 470"/>
                  <a:gd name="T32" fmla="*/ 124 w 165"/>
                  <a:gd name="T33" fmla="*/ 32 h 470"/>
                  <a:gd name="T34" fmla="*/ 128 w 165"/>
                  <a:gd name="T35" fmla="*/ 44 h 470"/>
                  <a:gd name="T36" fmla="*/ 121 w 165"/>
                  <a:gd name="T37" fmla="*/ 81 h 470"/>
                  <a:gd name="T38" fmla="*/ 137 w 165"/>
                  <a:gd name="T39" fmla="*/ 20 h 470"/>
                  <a:gd name="T40" fmla="*/ 144 w 165"/>
                  <a:gd name="T41" fmla="*/ 4 h 470"/>
                  <a:gd name="T42" fmla="*/ 156 w 165"/>
                  <a:gd name="T43" fmla="*/ 0 h 470"/>
                  <a:gd name="T44" fmla="*/ 151 w 165"/>
                  <a:gd name="T45" fmla="*/ 43 h 470"/>
                  <a:gd name="T46" fmla="*/ 83 w 165"/>
                  <a:gd name="T47" fmla="*/ 260 h 470"/>
                  <a:gd name="T48" fmla="*/ 76 w 165"/>
                  <a:gd name="T49" fmla="*/ 313 h 470"/>
                  <a:gd name="T50" fmla="*/ 56 w 165"/>
                  <a:gd name="T51" fmla="*/ 380 h 470"/>
                  <a:gd name="T52" fmla="*/ 21 w 165"/>
                  <a:gd name="T53" fmla="*/ 450 h 470"/>
                  <a:gd name="T54" fmla="*/ 1 w 165"/>
                  <a:gd name="T55" fmla="*/ 464 h 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65" h="470">
                    <a:moveTo>
                      <a:pt x="1" y="464"/>
                    </a:moveTo>
                    <a:cubicBezTo>
                      <a:pt x="1" y="463"/>
                      <a:pt x="1" y="462"/>
                      <a:pt x="0" y="460"/>
                    </a:cubicBezTo>
                    <a:cubicBezTo>
                      <a:pt x="7" y="448"/>
                      <a:pt x="19" y="436"/>
                      <a:pt x="8" y="420"/>
                    </a:cubicBezTo>
                    <a:cubicBezTo>
                      <a:pt x="9" y="411"/>
                      <a:pt x="15" y="405"/>
                      <a:pt x="19" y="399"/>
                    </a:cubicBezTo>
                    <a:cubicBezTo>
                      <a:pt x="43" y="360"/>
                      <a:pt x="52" y="316"/>
                      <a:pt x="60" y="272"/>
                    </a:cubicBezTo>
                    <a:cubicBezTo>
                      <a:pt x="61" y="267"/>
                      <a:pt x="72" y="262"/>
                      <a:pt x="62" y="256"/>
                    </a:cubicBezTo>
                    <a:cubicBezTo>
                      <a:pt x="67" y="235"/>
                      <a:pt x="76" y="215"/>
                      <a:pt x="81" y="197"/>
                    </a:cubicBezTo>
                    <a:cubicBezTo>
                      <a:pt x="72" y="215"/>
                      <a:pt x="72" y="240"/>
                      <a:pt x="56" y="258"/>
                    </a:cubicBezTo>
                    <a:cubicBezTo>
                      <a:pt x="45" y="258"/>
                      <a:pt x="45" y="251"/>
                      <a:pt x="48" y="243"/>
                    </a:cubicBezTo>
                    <a:cubicBezTo>
                      <a:pt x="54" y="224"/>
                      <a:pt x="59" y="205"/>
                      <a:pt x="70" y="189"/>
                    </a:cubicBezTo>
                    <a:cubicBezTo>
                      <a:pt x="80" y="176"/>
                      <a:pt x="82" y="159"/>
                      <a:pt x="89" y="145"/>
                    </a:cubicBezTo>
                    <a:cubicBezTo>
                      <a:pt x="95" y="133"/>
                      <a:pt x="99" y="119"/>
                      <a:pt x="106" y="107"/>
                    </a:cubicBezTo>
                    <a:cubicBezTo>
                      <a:pt x="107" y="105"/>
                      <a:pt x="103" y="107"/>
                      <a:pt x="105" y="107"/>
                    </a:cubicBezTo>
                    <a:cubicBezTo>
                      <a:pt x="106" y="107"/>
                      <a:pt x="106" y="108"/>
                      <a:pt x="105" y="109"/>
                    </a:cubicBezTo>
                    <a:cubicBezTo>
                      <a:pt x="103" y="113"/>
                      <a:pt x="101" y="119"/>
                      <a:pt x="95" y="117"/>
                    </a:cubicBezTo>
                    <a:cubicBezTo>
                      <a:pt x="91" y="115"/>
                      <a:pt x="93" y="110"/>
                      <a:pt x="94" y="106"/>
                    </a:cubicBezTo>
                    <a:cubicBezTo>
                      <a:pt x="97" y="78"/>
                      <a:pt x="109" y="54"/>
                      <a:pt x="124" y="32"/>
                    </a:cubicBezTo>
                    <a:cubicBezTo>
                      <a:pt x="126" y="36"/>
                      <a:pt x="124" y="41"/>
                      <a:pt x="128" y="44"/>
                    </a:cubicBezTo>
                    <a:cubicBezTo>
                      <a:pt x="133" y="56"/>
                      <a:pt x="127" y="66"/>
                      <a:pt x="121" y="81"/>
                    </a:cubicBezTo>
                    <a:cubicBezTo>
                      <a:pt x="131" y="59"/>
                      <a:pt x="132" y="39"/>
                      <a:pt x="137" y="20"/>
                    </a:cubicBezTo>
                    <a:cubicBezTo>
                      <a:pt x="139" y="14"/>
                      <a:pt x="136" y="6"/>
                      <a:pt x="144" y="4"/>
                    </a:cubicBezTo>
                    <a:cubicBezTo>
                      <a:pt x="153" y="17"/>
                      <a:pt x="152" y="0"/>
                      <a:pt x="156" y="0"/>
                    </a:cubicBezTo>
                    <a:cubicBezTo>
                      <a:pt x="165" y="15"/>
                      <a:pt x="158" y="29"/>
                      <a:pt x="151" y="43"/>
                    </a:cubicBezTo>
                    <a:cubicBezTo>
                      <a:pt x="131" y="116"/>
                      <a:pt x="100" y="186"/>
                      <a:pt x="83" y="260"/>
                    </a:cubicBezTo>
                    <a:cubicBezTo>
                      <a:pt x="79" y="278"/>
                      <a:pt x="79" y="296"/>
                      <a:pt x="76" y="313"/>
                    </a:cubicBezTo>
                    <a:cubicBezTo>
                      <a:pt x="72" y="337"/>
                      <a:pt x="65" y="358"/>
                      <a:pt x="56" y="380"/>
                    </a:cubicBezTo>
                    <a:cubicBezTo>
                      <a:pt x="42" y="402"/>
                      <a:pt x="30" y="425"/>
                      <a:pt x="21" y="450"/>
                    </a:cubicBezTo>
                    <a:cubicBezTo>
                      <a:pt x="18" y="459"/>
                      <a:pt x="15" y="470"/>
                      <a:pt x="1" y="464"/>
                    </a:cubicBezTo>
                    <a:close/>
                  </a:path>
                </a:pathLst>
              </a:custGeom>
              <a:solidFill>
                <a:srgbClr val="F1D6B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5" name="Freeform 72">
                <a:extLst>
                  <a:ext uri="{FF2B5EF4-FFF2-40B4-BE49-F238E27FC236}">
                    <a16:creationId xmlns:a16="http://schemas.microsoft.com/office/drawing/2014/main" id="{85F1E93E-F6F2-45B3-928E-59C44D0B722B}"/>
                  </a:ext>
                </a:extLst>
              </p:cNvPr>
              <p:cNvSpPr>
                <a:spLocks/>
              </p:cNvSpPr>
              <p:nvPr/>
            </p:nvSpPr>
            <p:spPr bwMode="auto">
              <a:xfrm>
                <a:off x="2052" y="3404"/>
                <a:ext cx="286" cy="54"/>
              </a:xfrm>
              <a:custGeom>
                <a:avLst/>
                <a:gdLst>
                  <a:gd name="T0" fmla="*/ 254 w 254"/>
                  <a:gd name="T1" fmla="*/ 42 h 48"/>
                  <a:gd name="T2" fmla="*/ 180 w 254"/>
                  <a:gd name="T3" fmla="*/ 43 h 48"/>
                  <a:gd name="T4" fmla="*/ 113 w 254"/>
                  <a:gd name="T5" fmla="*/ 46 h 48"/>
                  <a:gd name="T6" fmla="*/ 50 w 254"/>
                  <a:gd name="T7" fmla="*/ 46 h 48"/>
                  <a:gd name="T8" fmla="*/ 35 w 254"/>
                  <a:gd name="T9" fmla="*/ 33 h 48"/>
                  <a:gd name="T10" fmla="*/ 0 w 254"/>
                  <a:gd name="T11" fmla="*/ 16 h 48"/>
                  <a:gd name="T12" fmla="*/ 10 w 254"/>
                  <a:gd name="T13" fmla="*/ 14 h 48"/>
                  <a:gd name="T14" fmla="*/ 128 w 254"/>
                  <a:gd name="T15" fmla="*/ 12 h 48"/>
                  <a:gd name="T16" fmla="*/ 160 w 254"/>
                  <a:gd name="T17" fmla="*/ 7 h 48"/>
                  <a:gd name="T18" fmla="*/ 246 w 254"/>
                  <a:gd name="T19" fmla="*/ 2 h 48"/>
                  <a:gd name="T20" fmla="*/ 254 w 254"/>
                  <a:gd name="T21" fmla="*/ 42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4" h="48">
                    <a:moveTo>
                      <a:pt x="254" y="42"/>
                    </a:moveTo>
                    <a:cubicBezTo>
                      <a:pt x="229" y="39"/>
                      <a:pt x="205" y="38"/>
                      <a:pt x="180" y="43"/>
                    </a:cubicBezTo>
                    <a:cubicBezTo>
                      <a:pt x="158" y="48"/>
                      <a:pt x="135" y="46"/>
                      <a:pt x="113" y="46"/>
                    </a:cubicBezTo>
                    <a:cubicBezTo>
                      <a:pt x="92" y="45"/>
                      <a:pt x="71" y="44"/>
                      <a:pt x="50" y="46"/>
                    </a:cubicBezTo>
                    <a:cubicBezTo>
                      <a:pt x="47" y="39"/>
                      <a:pt x="47" y="33"/>
                      <a:pt x="35" y="33"/>
                    </a:cubicBezTo>
                    <a:cubicBezTo>
                      <a:pt x="23" y="33"/>
                      <a:pt x="5" y="35"/>
                      <a:pt x="0" y="16"/>
                    </a:cubicBezTo>
                    <a:cubicBezTo>
                      <a:pt x="3" y="12"/>
                      <a:pt x="6" y="11"/>
                      <a:pt x="10" y="14"/>
                    </a:cubicBezTo>
                    <a:cubicBezTo>
                      <a:pt x="50" y="17"/>
                      <a:pt x="88" y="0"/>
                      <a:pt x="128" y="12"/>
                    </a:cubicBezTo>
                    <a:cubicBezTo>
                      <a:pt x="138" y="15"/>
                      <a:pt x="150" y="10"/>
                      <a:pt x="160" y="7"/>
                    </a:cubicBezTo>
                    <a:cubicBezTo>
                      <a:pt x="189" y="1"/>
                      <a:pt x="217" y="1"/>
                      <a:pt x="246" y="2"/>
                    </a:cubicBezTo>
                    <a:cubicBezTo>
                      <a:pt x="252" y="15"/>
                      <a:pt x="253" y="28"/>
                      <a:pt x="254" y="42"/>
                    </a:cubicBezTo>
                    <a:close/>
                  </a:path>
                </a:pathLst>
              </a:custGeom>
              <a:solidFill>
                <a:srgbClr val="8BC1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6" name="Freeform 73">
                <a:extLst>
                  <a:ext uri="{FF2B5EF4-FFF2-40B4-BE49-F238E27FC236}">
                    <a16:creationId xmlns:a16="http://schemas.microsoft.com/office/drawing/2014/main" id="{150E0B85-2020-4B72-897B-BE97868A58D0}"/>
                  </a:ext>
                </a:extLst>
              </p:cNvPr>
              <p:cNvSpPr>
                <a:spLocks/>
              </p:cNvSpPr>
              <p:nvPr/>
            </p:nvSpPr>
            <p:spPr bwMode="auto">
              <a:xfrm>
                <a:off x="84" y="3812"/>
                <a:ext cx="325" cy="64"/>
              </a:xfrm>
              <a:custGeom>
                <a:avLst/>
                <a:gdLst>
                  <a:gd name="T0" fmla="*/ 253 w 289"/>
                  <a:gd name="T1" fmla="*/ 55 h 57"/>
                  <a:gd name="T2" fmla="*/ 146 w 289"/>
                  <a:gd name="T3" fmla="*/ 50 h 57"/>
                  <a:gd name="T4" fmla="*/ 54 w 289"/>
                  <a:gd name="T5" fmla="*/ 43 h 57"/>
                  <a:gd name="T6" fmla="*/ 10 w 289"/>
                  <a:gd name="T7" fmla="*/ 36 h 57"/>
                  <a:gd name="T8" fmla="*/ 0 w 289"/>
                  <a:gd name="T9" fmla="*/ 23 h 57"/>
                  <a:gd name="T10" fmla="*/ 5 w 289"/>
                  <a:gd name="T11" fmla="*/ 0 h 57"/>
                  <a:gd name="T12" fmla="*/ 81 w 289"/>
                  <a:gd name="T13" fmla="*/ 18 h 57"/>
                  <a:gd name="T14" fmla="*/ 203 w 289"/>
                  <a:gd name="T15" fmla="*/ 24 h 57"/>
                  <a:gd name="T16" fmla="*/ 285 w 289"/>
                  <a:gd name="T17" fmla="*/ 31 h 57"/>
                  <a:gd name="T18" fmla="*/ 273 w 289"/>
                  <a:gd name="T19" fmla="*/ 42 h 57"/>
                  <a:gd name="T20" fmla="*/ 253 w 289"/>
                  <a:gd name="T21" fmla="*/ 5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9" h="57">
                    <a:moveTo>
                      <a:pt x="253" y="55"/>
                    </a:moveTo>
                    <a:cubicBezTo>
                      <a:pt x="217" y="57"/>
                      <a:pt x="181" y="54"/>
                      <a:pt x="146" y="50"/>
                    </a:cubicBezTo>
                    <a:cubicBezTo>
                      <a:pt x="115" y="45"/>
                      <a:pt x="84" y="49"/>
                      <a:pt x="54" y="43"/>
                    </a:cubicBezTo>
                    <a:cubicBezTo>
                      <a:pt x="39" y="40"/>
                      <a:pt x="24" y="40"/>
                      <a:pt x="10" y="36"/>
                    </a:cubicBezTo>
                    <a:cubicBezTo>
                      <a:pt x="2" y="33"/>
                      <a:pt x="1" y="29"/>
                      <a:pt x="0" y="23"/>
                    </a:cubicBezTo>
                    <a:cubicBezTo>
                      <a:pt x="2" y="15"/>
                      <a:pt x="1" y="7"/>
                      <a:pt x="5" y="0"/>
                    </a:cubicBezTo>
                    <a:cubicBezTo>
                      <a:pt x="27" y="18"/>
                      <a:pt x="55" y="18"/>
                      <a:pt x="81" y="18"/>
                    </a:cubicBezTo>
                    <a:cubicBezTo>
                      <a:pt x="122" y="16"/>
                      <a:pt x="162" y="23"/>
                      <a:pt x="203" y="24"/>
                    </a:cubicBezTo>
                    <a:cubicBezTo>
                      <a:pt x="230" y="25"/>
                      <a:pt x="258" y="29"/>
                      <a:pt x="285" y="31"/>
                    </a:cubicBezTo>
                    <a:cubicBezTo>
                      <a:pt x="289" y="44"/>
                      <a:pt x="279" y="43"/>
                      <a:pt x="273" y="42"/>
                    </a:cubicBezTo>
                    <a:cubicBezTo>
                      <a:pt x="263" y="42"/>
                      <a:pt x="257" y="47"/>
                      <a:pt x="253" y="55"/>
                    </a:cubicBezTo>
                    <a:close/>
                  </a:path>
                </a:pathLst>
              </a:custGeom>
              <a:solidFill>
                <a:srgbClr val="7FB6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7" name="Freeform 74">
                <a:extLst>
                  <a:ext uri="{FF2B5EF4-FFF2-40B4-BE49-F238E27FC236}">
                    <a16:creationId xmlns:a16="http://schemas.microsoft.com/office/drawing/2014/main" id="{098B3587-641F-495C-A10B-5DCB72D6DE55}"/>
                  </a:ext>
                </a:extLst>
              </p:cNvPr>
              <p:cNvSpPr>
                <a:spLocks/>
              </p:cNvSpPr>
              <p:nvPr/>
            </p:nvSpPr>
            <p:spPr bwMode="auto">
              <a:xfrm>
                <a:off x="1136" y="815"/>
                <a:ext cx="125" cy="183"/>
              </a:xfrm>
              <a:custGeom>
                <a:avLst/>
                <a:gdLst>
                  <a:gd name="T0" fmla="*/ 24 w 111"/>
                  <a:gd name="T1" fmla="*/ 13 h 163"/>
                  <a:gd name="T2" fmla="*/ 26 w 111"/>
                  <a:gd name="T3" fmla="*/ 3 h 163"/>
                  <a:gd name="T4" fmla="*/ 34 w 111"/>
                  <a:gd name="T5" fmla="*/ 9 h 163"/>
                  <a:gd name="T6" fmla="*/ 42 w 111"/>
                  <a:gd name="T7" fmla="*/ 19 h 163"/>
                  <a:gd name="T8" fmla="*/ 56 w 111"/>
                  <a:gd name="T9" fmla="*/ 84 h 163"/>
                  <a:gd name="T10" fmla="*/ 39 w 111"/>
                  <a:gd name="T11" fmla="*/ 119 h 163"/>
                  <a:gd name="T12" fmla="*/ 62 w 111"/>
                  <a:gd name="T13" fmla="*/ 47 h 163"/>
                  <a:gd name="T14" fmla="*/ 65 w 111"/>
                  <a:gd name="T15" fmla="*/ 47 h 163"/>
                  <a:gd name="T16" fmla="*/ 80 w 111"/>
                  <a:gd name="T17" fmla="*/ 59 h 163"/>
                  <a:gd name="T18" fmla="*/ 63 w 111"/>
                  <a:gd name="T19" fmla="*/ 141 h 163"/>
                  <a:gd name="T20" fmla="*/ 77 w 111"/>
                  <a:gd name="T21" fmla="*/ 85 h 163"/>
                  <a:gd name="T22" fmla="*/ 86 w 111"/>
                  <a:gd name="T23" fmla="*/ 60 h 163"/>
                  <a:gd name="T24" fmla="*/ 98 w 111"/>
                  <a:gd name="T25" fmla="*/ 67 h 163"/>
                  <a:gd name="T26" fmla="*/ 104 w 111"/>
                  <a:gd name="T27" fmla="*/ 77 h 163"/>
                  <a:gd name="T28" fmla="*/ 77 w 111"/>
                  <a:gd name="T29" fmla="*/ 163 h 163"/>
                  <a:gd name="T30" fmla="*/ 43 w 111"/>
                  <a:gd name="T31" fmla="*/ 160 h 163"/>
                  <a:gd name="T32" fmla="*/ 38 w 111"/>
                  <a:gd name="T33" fmla="*/ 148 h 163"/>
                  <a:gd name="T34" fmla="*/ 51 w 111"/>
                  <a:gd name="T35" fmla="*/ 127 h 163"/>
                  <a:gd name="T36" fmla="*/ 36 w 111"/>
                  <a:gd name="T37" fmla="*/ 146 h 163"/>
                  <a:gd name="T38" fmla="*/ 9 w 111"/>
                  <a:gd name="T39" fmla="*/ 158 h 163"/>
                  <a:gd name="T40" fmla="*/ 7 w 111"/>
                  <a:gd name="T41" fmla="*/ 127 h 163"/>
                  <a:gd name="T42" fmla="*/ 31 w 111"/>
                  <a:gd name="T43" fmla="*/ 60 h 163"/>
                  <a:gd name="T44" fmla="*/ 26 w 111"/>
                  <a:gd name="T45" fmla="*/ 36 h 163"/>
                  <a:gd name="T46" fmla="*/ 24 w 111"/>
                  <a:gd name="T47" fmla="*/ 13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1" h="163">
                    <a:moveTo>
                      <a:pt x="24" y="13"/>
                    </a:moveTo>
                    <a:cubicBezTo>
                      <a:pt x="25" y="9"/>
                      <a:pt x="24" y="5"/>
                      <a:pt x="26" y="3"/>
                    </a:cubicBezTo>
                    <a:cubicBezTo>
                      <a:pt x="31" y="0"/>
                      <a:pt x="32" y="6"/>
                      <a:pt x="34" y="9"/>
                    </a:cubicBezTo>
                    <a:cubicBezTo>
                      <a:pt x="36" y="12"/>
                      <a:pt x="37" y="17"/>
                      <a:pt x="42" y="19"/>
                    </a:cubicBezTo>
                    <a:cubicBezTo>
                      <a:pt x="56" y="39"/>
                      <a:pt x="68" y="58"/>
                      <a:pt x="56" y="84"/>
                    </a:cubicBezTo>
                    <a:cubicBezTo>
                      <a:pt x="51" y="96"/>
                      <a:pt x="46" y="108"/>
                      <a:pt x="39" y="119"/>
                    </a:cubicBezTo>
                    <a:cubicBezTo>
                      <a:pt x="52" y="97"/>
                      <a:pt x="64" y="74"/>
                      <a:pt x="62" y="47"/>
                    </a:cubicBezTo>
                    <a:cubicBezTo>
                      <a:pt x="63" y="46"/>
                      <a:pt x="64" y="47"/>
                      <a:pt x="65" y="47"/>
                    </a:cubicBezTo>
                    <a:cubicBezTo>
                      <a:pt x="70" y="51"/>
                      <a:pt x="75" y="55"/>
                      <a:pt x="80" y="59"/>
                    </a:cubicBezTo>
                    <a:cubicBezTo>
                      <a:pt x="78" y="86"/>
                      <a:pt x="72" y="112"/>
                      <a:pt x="63" y="141"/>
                    </a:cubicBezTo>
                    <a:cubicBezTo>
                      <a:pt x="70" y="121"/>
                      <a:pt x="74" y="103"/>
                      <a:pt x="77" y="85"/>
                    </a:cubicBezTo>
                    <a:cubicBezTo>
                      <a:pt x="79" y="76"/>
                      <a:pt x="78" y="66"/>
                      <a:pt x="86" y="60"/>
                    </a:cubicBezTo>
                    <a:cubicBezTo>
                      <a:pt x="92" y="60"/>
                      <a:pt x="95" y="63"/>
                      <a:pt x="98" y="67"/>
                    </a:cubicBezTo>
                    <a:cubicBezTo>
                      <a:pt x="100" y="70"/>
                      <a:pt x="103" y="73"/>
                      <a:pt x="104" y="77"/>
                    </a:cubicBezTo>
                    <a:cubicBezTo>
                      <a:pt x="111" y="97"/>
                      <a:pt x="95" y="148"/>
                      <a:pt x="77" y="163"/>
                    </a:cubicBezTo>
                    <a:cubicBezTo>
                      <a:pt x="66" y="162"/>
                      <a:pt x="54" y="160"/>
                      <a:pt x="43" y="160"/>
                    </a:cubicBezTo>
                    <a:cubicBezTo>
                      <a:pt x="29" y="160"/>
                      <a:pt x="37" y="153"/>
                      <a:pt x="38" y="148"/>
                    </a:cubicBezTo>
                    <a:cubicBezTo>
                      <a:pt x="41" y="140"/>
                      <a:pt x="47" y="134"/>
                      <a:pt x="51" y="127"/>
                    </a:cubicBezTo>
                    <a:cubicBezTo>
                      <a:pt x="46" y="133"/>
                      <a:pt x="43" y="141"/>
                      <a:pt x="36" y="146"/>
                    </a:cubicBezTo>
                    <a:cubicBezTo>
                      <a:pt x="30" y="156"/>
                      <a:pt x="21" y="162"/>
                      <a:pt x="9" y="158"/>
                    </a:cubicBezTo>
                    <a:cubicBezTo>
                      <a:pt x="0" y="148"/>
                      <a:pt x="4" y="138"/>
                      <a:pt x="7" y="127"/>
                    </a:cubicBezTo>
                    <a:cubicBezTo>
                      <a:pt x="12" y="104"/>
                      <a:pt x="25" y="83"/>
                      <a:pt x="31" y="60"/>
                    </a:cubicBezTo>
                    <a:cubicBezTo>
                      <a:pt x="36" y="51"/>
                      <a:pt x="31" y="43"/>
                      <a:pt x="26" y="36"/>
                    </a:cubicBezTo>
                    <a:cubicBezTo>
                      <a:pt x="21" y="29"/>
                      <a:pt x="13" y="21"/>
                      <a:pt x="24" y="13"/>
                    </a:cubicBezTo>
                    <a:close/>
                  </a:path>
                </a:pathLst>
              </a:custGeom>
              <a:solidFill>
                <a:srgbClr val="F1D9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8" name="Freeform 75">
                <a:extLst>
                  <a:ext uri="{FF2B5EF4-FFF2-40B4-BE49-F238E27FC236}">
                    <a16:creationId xmlns:a16="http://schemas.microsoft.com/office/drawing/2014/main" id="{39EF888E-0EB0-4B6F-BB9B-A604951AF84B}"/>
                  </a:ext>
                </a:extLst>
              </p:cNvPr>
              <p:cNvSpPr>
                <a:spLocks/>
              </p:cNvSpPr>
              <p:nvPr/>
            </p:nvSpPr>
            <p:spPr bwMode="auto">
              <a:xfrm>
                <a:off x="1661" y="2839"/>
                <a:ext cx="501" cy="54"/>
              </a:xfrm>
              <a:custGeom>
                <a:avLst/>
                <a:gdLst>
                  <a:gd name="T0" fmla="*/ 394 w 446"/>
                  <a:gd name="T1" fmla="*/ 13 h 48"/>
                  <a:gd name="T2" fmla="*/ 446 w 446"/>
                  <a:gd name="T3" fmla="*/ 22 h 48"/>
                  <a:gd name="T4" fmla="*/ 446 w 446"/>
                  <a:gd name="T5" fmla="*/ 25 h 48"/>
                  <a:gd name="T6" fmla="*/ 437 w 446"/>
                  <a:gd name="T7" fmla="*/ 34 h 48"/>
                  <a:gd name="T8" fmla="*/ 346 w 446"/>
                  <a:gd name="T9" fmla="*/ 36 h 48"/>
                  <a:gd name="T10" fmla="*/ 230 w 446"/>
                  <a:gd name="T11" fmla="*/ 38 h 48"/>
                  <a:gd name="T12" fmla="*/ 148 w 446"/>
                  <a:gd name="T13" fmla="*/ 42 h 48"/>
                  <a:gd name="T14" fmla="*/ 55 w 446"/>
                  <a:gd name="T15" fmla="*/ 47 h 48"/>
                  <a:gd name="T16" fmla="*/ 14 w 446"/>
                  <a:gd name="T17" fmla="*/ 42 h 48"/>
                  <a:gd name="T18" fmla="*/ 10 w 446"/>
                  <a:gd name="T19" fmla="*/ 25 h 48"/>
                  <a:gd name="T20" fmla="*/ 13 w 446"/>
                  <a:gd name="T21" fmla="*/ 24 h 48"/>
                  <a:gd name="T22" fmla="*/ 109 w 446"/>
                  <a:gd name="T23" fmla="*/ 24 h 48"/>
                  <a:gd name="T24" fmla="*/ 220 w 446"/>
                  <a:gd name="T25" fmla="*/ 16 h 48"/>
                  <a:gd name="T26" fmla="*/ 348 w 446"/>
                  <a:gd name="T27" fmla="*/ 11 h 48"/>
                  <a:gd name="T28" fmla="*/ 394 w 446"/>
                  <a:gd name="T29" fmla="*/ 13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46" h="48">
                    <a:moveTo>
                      <a:pt x="394" y="13"/>
                    </a:moveTo>
                    <a:cubicBezTo>
                      <a:pt x="412" y="10"/>
                      <a:pt x="432" y="0"/>
                      <a:pt x="446" y="22"/>
                    </a:cubicBezTo>
                    <a:cubicBezTo>
                      <a:pt x="445" y="23"/>
                      <a:pt x="446" y="24"/>
                      <a:pt x="446" y="25"/>
                    </a:cubicBezTo>
                    <a:cubicBezTo>
                      <a:pt x="446" y="31"/>
                      <a:pt x="443" y="34"/>
                      <a:pt x="437" y="34"/>
                    </a:cubicBezTo>
                    <a:cubicBezTo>
                      <a:pt x="406" y="34"/>
                      <a:pt x="376" y="35"/>
                      <a:pt x="346" y="36"/>
                    </a:cubicBezTo>
                    <a:cubicBezTo>
                      <a:pt x="308" y="34"/>
                      <a:pt x="269" y="33"/>
                      <a:pt x="230" y="38"/>
                    </a:cubicBezTo>
                    <a:cubicBezTo>
                      <a:pt x="203" y="42"/>
                      <a:pt x="175" y="37"/>
                      <a:pt x="148" y="42"/>
                    </a:cubicBezTo>
                    <a:cubicBezTo>
                      <a:pt x="117" y="47"/>
                      <a:pt x="86" y="47"/>
                      <a:pt x="55" y="47"/>
                    </a:cubicBezTo>
                    <a:cubicBezTo>
                      <a:pt x="40" y="48"/>
                      <a:pt x="28" y="42"/>
                      <a:pt x="14" y="42"/>
                    </a:cubicBezTo>
                    <a:cubicBezTo>
                      <a:pt x="5" y="42"/>
                      <a:pt x="0" y="34"/>
                      <a:pt x="10" y="25"/>
                    </a:cubicBezTo>
                    <a:cubicBezTo>
                      <a:pt x="11" y="25"/>
                      <a:pt x="12" y="24"/>
                      <a:pt x="13" y="24"/>
                    </a:cubicBezTo>
                    <a:cubicBezTo>
                      <a:pt x="45" y="29"/>
                      <a:pt x="77" y="30"/>
                      <a:pt x="109" y="24"/>
                    </a:cubicBezTo>
                    <a:cubicBezTo>
                      <a:pt x="146" y="17"/>
                      <a:pt x="184" y="14"/>
                      <a:pt x="220" y="16"/>
                    </a:cubicBezTo>
                    <a:cubicBezTo>
                      <a:pt x="263" y="19"/>
                      <a:pt x="305" y="13"/>
                      <a:pt x="348" y="11"/>
                    </a:cubicBezTo>
                    <a:cubicBezTo>
                      <a:pt x="363" y="10"/>
                      <a:pt x="379" y="13"/>
                      <a:pt x="394" y="13"/>
                    </a:cubicBezTo>
                    <a:close/>
                  </a:path>
                </a:pathLst>
              </a:custGeom>
              <a:solidFill>
                <a:srgbClr val="3B96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9" name="Freeform 76">
                <a:extLst>
                  <a:ext uri="{FF2B5EF4-FFF2-40B4-BE49-F238E27FC236}">
                    <a16:creationId xmlns:a16="http://schemas.microsoft.com/office/drawing/2014/main" id="{1D4F4EBC-607A-4803-821F-EF6CBDAF121C}"/>
                  </a:ext>
                </a:extLst>
              </p:cNvPr>
              <p:cNvSpPr>
                <a:spLocks/>
              </p:cNvSpPr>
              <p:nvPr/>
            </p:nvSpPr>
            <p:spPr bwMode="auto">
              <a:xfrm>
                <a:off x="762" y="670"/>
                <a:ext cx="272" cy="324"/>
              </a:xfrm>
              <a:custGeom>
                <a:avLst/>
                <a:gdLst>
                  <a:gd name="T0" fmla="*/ 232 w 242"/>
                  <a:gd name="T1" fmla="*/ 283 h 288"/>
                  <a:gd name="T2" fmla="*/ 227 w 242"/>
                  <a:gd name="T3" fmla="*/ 288 h 288"/>
                  <a:gd name="T4" fmla="*/ 189 w 242"/>
                  <a:gd name="T5" fmla="*/ 223 h 288"/>
                  <a:gd name="T6" fmla="*/ 137 w 242"/>
                  <a:gd name="T7" fmla="*/ 164 h 288"/>
                  <a:gd name="T8" fmla="*/ 107 w 242"/>
                  <a:gd name="T9" fmla="*/ 127 h 288"/>
                  <a:gd name="T10" fmla="*/ 105 w 242"/>
                  <a:gd name="T11" fmla="*/ 122 h 288"/>
                  <a:gd name="T12" fmla="*/ 85 w 242"/>
                  <a:gd name="T13" fmla="*/ 102 h 288"/>
                  <a:gd name="T14" fmla="*/ 75 w 242"/>
                  <a:gd name="T15" fmla="*/ 93 h 288"/>
                  <a:gd name="T16" fmla="*/ 13 w 242"/>
                  <a:gd name="T17" fmla="*/ 33 h 288"/>
                  <a:gd name="T18" fmla="*/ 10 w 242"/>
                  <a:gd name="T19" fmla="*/ 26 h 288"/>
                  <a:gd name="T20" fmla="*/ 5 w 242"/>
                  <a:gd name="T21" fmla="*/ 7 h 288"/>
                  <a:gd name="T22" fmla="*/ 31 w 242"/>
                  <a:gd name="T23" fmla="*/ 11 h 288"/>
                  <a:gd name="T24" fmla="*/ 31 w 242"/>
                  <a:gd name="T25" fmla="*/ 15 h 288"/>
                  <a:gd name="T26" fmla="*/ 66 w 242"/>
                  <a:gd name="T27" fmla="*/ 44 h 288"/>
                  <a:gd name="T28" fmla="*/ 70 w 242"/>
                  <a:gd name="T29" fmla="*/ 48 h 288"/>
                  <a:gd name="T30" fmla="*/ 170 w 242"/>
                  <a:gd name="T31" fmla="*/ 150 h 288"/>
                  <a:gd name="T32" fmla="*/ 173 w 242"/>
                  <a:gd name="T33" fmla="*/ 171 h 288"/>
                  <a:gd name="T34" fmla="*/ 175 w 242"/>
                  <a:gd name="T35" fmla="*/ 174 h 288"/>
                  <a:gd name="T36" fmla="*/ 231 w 242"/>
                  <a:gd name="T37" fmla="*/ 261 h 288"/>
                  <a:gd name="T38" fmla="*/ 232 w 242"/>
                  <a:gd name="T39" fmla="*/ 283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42" h="288">
                    <a:moveTo>
                      <a:pt x="232" y="283"/>
                    </a:moveTo>
                    <a:cubicBezTo>
                      <a:pt x="230" y="285"/>
                      <a:pt x="228" y="286"/>
                      <a:pt x="227" y="288"/>
                    </a:cubicBezTo>
                    <a:cubicBezTo>
                      <a:pt x="203" y="272"/>
                      <a:pt x="193" y="249"/>
                      <a:pt x="189" y="223"/>
                    </a:cubicBezTo>
                    <a:cubicBezTo>
                      <a:pt x="173" y="202"/>
                      <a:pt x="155" y="183"/>
                      <a:pt x="137" y="164"/>
                    </a:cubicBezTo>
                    <a:cubicBezTo>
                      <a:pt x="126" y="152"/>
                      <a:pt x="116" y="141"/>
                      <a:pt x="107" y="127"/>
                    </a:cubicBezTo>
                    <a:cubicBezTo>
                      <a:pt x="106" y="126"/>
                      <a:pt x="106" y="124"/>
                      <a:pt x="105" y="122"/>
                    </a:cubicBezTo>
                    <a:cubicBezTo>
                      <a:pt x="101" y="113"/>
                      <a:pt x="93" y="108"/>
                      <a:pt x="85" y="102"/>
                    </a:cubicBezTo>
                    <a:cubicBezTo>
                      <a:pt x="81" y="100"/>
                      <a:pt x="78" y="97"/>
                      <a:pt x="75" y="93"/>
                    </a:cubicBezTo>
                    <a:cubicBezTo>
                      <a:pt x="56" y="71"/>
                      <a:pt x="30" y="57"/>
                      <a:pt x="13" y="33"/>
                    </a:cubicBezTo>
                    <a:cubicBezTo>
                      <a:pt x="12" y="31"/>
                      <a:pt x="10" y="29"/>
                      <a:pt x="10" y="26"/>
                    </a:cubicBezTo>
                    <a:cubicBezTo>
                      <a:pt x="12" y="19"/>
                      <a:pt x="0" y="11"/>
                      <a:pt x="5" y="7"/>
                    </a:cubicBezTo>
                    <a:cubicBezTo>
                      <a:pt x="13" y="0"/>
                      <a:pt x="23" y="7"/>
                      <a:pt x="31" y="11"/>
                    </a:cubicBezTo>
                    <a:cubicBezTo>
                      <a:pt x="31" y="12"/>
                      <a:pt x="31" y="14"/>
                      <a:pt x="31" y="15"/>
                    </a:cubicBezTo>
                    <a:cubicBezTo>
                      <a:pt x="44" y="24"/>
                      <a:pt x="53" y="36"/>
                      <a:pt x="66" y="44"/>
                    </a:cubicBezTo>
                    <a:cubicBezTo>
                      <a:pt x="67" y="45"/>
                      <a:pt x="69" y="46"/>
                      <a:pt x="70" y="48"/>
                    </a:cubicBezTo>
                    <a:cubicBezTo>
                      <a:pt x="105" y="81"/>
                      <a:pt x="142" y="111"/>
                      <a:pt x="170" y="150"/>
                    </a:cubicBezTo>
                    <a:cubicBezTo>
                      <a:pt x="176" y="158"/>
                      <a:pt x="177" y="158"/>
                      <a:pt x="173" y="171"/>
                    </a:cubicBezTo>
                    <a:cubicBezTo>
                      <a:pt x="173" y="174"/>
                      <a:pt x="174" y="174"/>
                      <a:pt x="175" y="174"/>
                    </a:cubicBezTo>
                    <a:cubicBezTo>
                      <a:pt x="197" y="201"/>
                      <a:pt x="213" y="232"/>
                      <a:pt x="231" y="261"/>
                    </a:cubicBezTo>
                    <a:cubicBezTo>
                      <a:pt x="235" y="267"/>
                      <a:pt x="242" y="276"/>
                      <a:pt x="232" y="283"/>
                    </a:cubicBezTo>
                    <a:close/>
                  </a:path>
                </a:pathLst>
              </a:custGeom>
              <a:solidFill>
                <a:srgbClr val="F0D9B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0" name="Freeform 77">
                <a:extLst>
                  <a:ext uri="{FF2B5EF4-FFF2-40B4-BE49-F238E27FC236}">
                    <a16:creationId xmlns:a16="http://schemas.microsoft.com/office/drawing/2014/main" id="{974A589A-741B-4078-905B-A5321C02F786}"/>
                  </a:ext>
                </a:extLst>
              </p:cNvPr>
              <p:cNvSpPr>
                <a:spLocks/>
              </p:cNvSpPr>
              <p:nvPr/>
            </p:nvSpPr>
            <p:spPr bwMode="auto">
              <a:xfrm>
                <a:off x="1935" y="3075"/>
                <a:ext cx="309" cy="55"/>
              </a:xfrm>
              <a:custGeom>
                <a:avLst/>
                <a:gdLst>
                  <a:gd name="T0" fmla="*/ 274 w 275"/>
                  <a:gd name="T1" fmla="*/ 31 h 49"/>
                  <a:gd name="T2" fmla="*/ 262 w 275"/>
                  <a:gd name="T3" fmla="*/ 43 h 49"/>
                  <a:gd name="T4" fmla="*/ 258 w 275"/>
                  <a:gd name="T5" fmla="*/ 39 h 49"/>
                  <a:gd name="T6" fmla="*/ 165 w 275"/>
                  <a:gd name="T7" fmla="*/ 40 h 49"/>
                  <a:gd name="T8" fmla="*/ 164 w 275"/>
                  <a:gd name="T9" fmla="*/ 41 h 49"/>
                  <a:gd name="T10" fmla="*/ 122 w 275"/>
                  <a:gd name="T11" fmla="*/ 47 h 49"/>
                  <a:gd name="T12" fmla="*/ 35 w 275"/>
                  <a:gd name="T13" fmla="*/ 49 h 49"/>
                  <a:gd name="T14" fmla="*/ 6 w 275"/>
                  <a:gd name="T15" fmla="*/ 44 h 49"/>
                  <a:gd name="T16" fmla="*/ 10 w 275"/>
                  <a:gd name="T17" fmla="*/ 27 h 49"/>
                  <a:gd name="T18" fmla="*/ 19 w 275"/>
                  <a:gd name="T19" fmla="*/ 23 h 49"/>
                  <a:gd name="T20" fmla="*/ 114 w 275"/>
                  <a:gd name="T21" fmla="*/ 15 h 49"/>
                  <a:gd name="T22" fmla="*/ 114 w 275"/>
                  <a:gd name="T23" fmla="*/ 15 h 49"/>
                  <a:gd name="T24" fmla="*/ 170 w 275"/>
                  <a:gd name="T25" fmla="*/ 3 h 49"/>
                  <a:gd name="T26" fmla="*/ 174 w 275"/>
                  <a:gd name="T27" fmla="*/ 3 h 49"/>
                  <a:gd name="T28" fmla="*/ 184 w 275"/>
                  <a:gd name="T29" fmla="*/ 2 h 49"/>
                  <a:gd name="T30" fmla="*/ 190 w 275"/>
                  <a:gd name="T31" fmla="*/ 7 h 49"/>
                  <a:gd name="T32" fmla="*/ 260 w 275"/>
                  <a:gd name="T33" fmla="*/ 11 h 49"/>
                  <a:gd name="T34" fmla="*/ 266 w 275"/>
                  <a:gd name="T35" fmla="*/ 15 h 49"/>
                  <a:gd name="T36" fmla="*/ 274 w 275"/>
                  <a:gd name="T37" fmla="*/ 3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75" h="49">
                    <a:moveTo>
                      <a:pt x="274" y="31"/>
                    </a:moveTo>
                    <a:cubicBezTo>
                      <a:pt x="275" y="40"/>
                      <a:pt x="271" y="44"/>
                      <a:pt x="262" y="43"/>
                    </a:cubicBezTo>
                    <a:cubicBezTo>
                      <a:pt x="260" y="42"/>
                      <a:pt x="259" y="39"/>
                      <a:pt x="258" y="39"/>
                    </a:cubicBezTo>
                    <a:cubicBezTo>
                      <a:pt x="227" y="45"/>
                      <a:pt x="196" y="29"/>
                      <a:pt x="165" y="40"/>
                    </a:cubicBezTo>
                    <a:cubicBezTo>
                      <a:pt x="163" y="41"/>
                      <a:pt x="166" y="41"/>
                      <a:pt x="164" y="41"/>
                    </a:cubicBezTo>
                    <a:cubicBezTo>
                      <a:pt x="149" y="40"/>
                      <a:pt x="135" y="39"/>
                      <a:pt x="122" y="47"/>
                    </a:cubicBezTo>
                    <a:cubicBezTo>
                      <a:pt x="93" y="42"/>
                      <a:pt x="64" y="49"/>
                      <a:pt x="35" y="49"/>
                    </a:cubicBezTo>
                    <a:cubicBezTo>
                      <a:pt x="25" y="49"/>
                      <a:pt x="15" y="45"/>
                      <a:pt x="6" y="44"/>
                    </a:cubicBezTo>
                    <a:cubicBezTo>
                      <a:pt x="0" y="36"/>
                      <a:pt x="4" y="31"/>
                      <a:pt x="10" y="27"/>
                    </a:cubicBezTo>
                    <a:cubicBezTo>
                      <a:pt x="13" y="25"/>
                      <a:pt x="16" y="23"/>
                      <a:pt x="19" y="23"/>
                    </a:cubicBezTo>
                    <a:cubicBezTo>
                      <a:pt x="50" y="20"/>
                      <a:pt x="82" y="13"/>
                      <a:pt x="114" y="15"/>
                    </a:cubicBezTo>
                    <a:cubicBezTo>
                      <a:pt x="114" y="15"/>
                      <a:pt x="114" y="15"/>
                      <a:pt x="114" y="15"/>
                    </a:cubicBezTo>
                    <a:cubicBezTo>
                      <a:pt x="131" y="6"/>
                      <a:pt x="152" y="10"/>
                      <a:pt x="170" y="3"/>
                    </a:cubicBezTo>
                    <a:cubicBezTo>
                      <a:pt x="171" y="3"/>
                      <a:pt x="172" y="3"/>
                      <a:pt x="174" y="3"/>
                    </a:cubicBezTo>
                    <a:cubicBezTo>
                      <a:pt x="177" y="1"/>
                      <a:pt x="184" y="0"/>
                      <a:pt x="184" y="2"/>
                    </a:cubicBezTo>
                    <a:cubicBezTo>
                      <a:pt x="185" y="7"/>
                      <a:pt x="185" y="8"/>
                      <a:pt x="190" y="7"/>
                    </a:cubicBezTo>
                    <a:cubicBezTo>
                      <a:pt x="213" y="3"/>
                      <a:pt x="236" y="9"/>
                      <a:pt x="260" y="11"/>
                    </a:cubicBezTo>
                    <a:cubicBezTo>
                      <a:pt x="262" y="11"/>
                      <a:pt x="264" y="13"/>
                      <a:pt x="266" y="15"/>
                    </a:cubicBezTo>
                    <a:cubicBezTo>
                      <a:pt x="269" y="20"/>
                      <a:pt x="272" y="26"/>
                      <a:pt x="274" y="31"/>
                    </a:cubicBezTo>
                    <a:close/>
                  </a:path>
                </a:pathLst>
              </a:custGeom>
              <a:solidFill>
                <a:srgbClr val="7AB6C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1" name="Freeform 78">
                <a:extLst>
                  <a:ext uri="{FF2B5EF4-FFF2-40B4-BE49-F238E27FC236}">
                    <a16:creationId xmlns:a16="http://schemas.microsoft.com/office/drawing/2014/main" id="{5C8942D4-B465-44FC-B220-8A93D0332CBA}"/>
                  </a:ext>
                </a:extLst>
              </p:cNvPr>
              <p:cNvSpPr>
                <a:spLocks/>
              </p:cNvSpPr>
              <p:nvPr/>
            </p:nvSpPr>
            <p:spPr bwMode="auto">
              <a:xfrm>
                <a:off x="2176" y="4136"/>
                <a:ext cx="225" cy="53"/>
              </a:xfrm>
              <a:custGeom>
                <a:avLst/>
                <a:gdLst>
                  <a:gd name="T0" fmla="*/ 200 w 200"/>
                  <a:gd name="T1" fmla="*/ 34 h 47"/>
                  <a:gd name="T2" fmla="*/ 159 w 200"/>
                  <a:gd name="T3" fmla="*/ 35 h 47"/>
                  <a:gd name="T4" fmla="*/ 107 w 200"/>
                  <a:gd name="T5" fmla="*/ 41 h 47"/>
                  <a:gd name="T6" fmla="*/ 48 w 200"/>
                  <a:gd name="T7" fmla="*/ 42 h 47"/>
                  <a:gd name="T8" fmla="*/ 13 w 200"/>
                  <a:gd name="T9" fmla="*/ 30 h 47"/>
                  <a:gd name="T10" fmla="*/ 4 w 200"/>
                  <a:gd name="T11" fmla="*/ 11 h 47"/>
                  <a:gd name="T12" fmla="*/ 80 w 200"/>
                  <a:gd name="T13" fmla="*/ 4 h 47"/>
                  <a:gd name="T14" fmla="*/ 116 w 200"/>
                  <a:gd name="T15" fmla="*/ 3 h 47"/>
                  <a:gd name="T16" fmla="*/ 180 w 200"/>
                  <a:gd name="T17" fmla="*/ 2 h 47"/>
                  <a:gd name="T18" fmla="*/ 197 w 200"/>
                  <a:gd name="T19" fmla="*/ 16 h 47"/>
                  <a:gd name="T20" fmla="*/ 200 w 200"/>
                  <a:gd name="T21" fmla="*/ 23 h 47"/>
                  <a:gd name="T22" fmla="*/ 200 w 200"/>
                  <a:gd name="T23" fmla="*/ 34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0" h="47">
                    <a:moveTo>
                      <a:pt x="200" y="34"/>
                    </a:moveTo>
                    <a:cubicBezTo>
                      <a:pt x="186" y="41"/>
                      <a:pt x="173" y="34"/>
                      <a:pt x="159" y="35"/>
                    </a:cubicBezTo>
                    <a:cubicBezTo>
                      <a:pt x="141" y="36"/>
                      <a:pt x="124" y="36"/>
                      <a:pt x="107" y="41"/>
                    </a:cubicBezTo>
                    <a:cubicBezTo>
                      <a:pt x="87" y="47"/>
                      <a:pt x="67" y="40"/>
                      <a:pt x="48" y="42"/>
                    </a:cubicBezTo>
                    <a:cubicBezTo>
                      <a:pt x="38" y="33"/>
                      <a:pt x="26" y="31"/>
                      <a:pt x="13" y="30"/>
                    </a:cubicBezTo>
                    <a:cubicBezTo>
                      <a:pt x="0" y="30"/>
                      <a:pt x="1" y="21"/>
                      <a:pt x="4" y="11"/>
                    </a:cubicBezTo>
                    <a:cubicBezTo>
                      <a:pt x="30" y="15"/>
                      <a:pt x="54" y="5"/>
                      <a:pt x="80" y="4"/>
                    </a:cubicBezTo>
                    <a:cubicBezTo>
                      <a:pt x="92" y="3"/>
                      <a:pt x="104" y="4"/>
                      <a:pt x="116" y="3"/>
                    </a:cubicBezTo>
                    <a:cubicBezTo>
                      <a:pt x="137" y="2"/>
                      <a:pt x="159" y="5"/>
                      <a:pt x="180" y="2"/>
                    </a:cubicBezTo>
                    <a:cubicBezTo>
                      <a:pt x="194" y="0"/>
                      <a:pt x="197" y="4"/>
                      <a:pt x="197" y="16"/>
                    </a:cubicBezTo>
                    <a:cubicBezTo>
                      <a:pt x="196" y="19"/>
                      <a:pt x="199" y="21"/>
                      <a:pt x="200" y="23"/>
                    </a:cubicBezTo>
                    <a:cubicBezTo>
                      <a:pt x="200" y="27"/>
                      <a:pt x="200" y="31"/>
                      <a:pt x="200" y="34"/>
                    </a:cubicBezTo>
                    <a:close/>
                  </a:path>
                </a:pathLst>
              </a:custGeom>
              <a:solidFill>
                <a:srgbClr val="90C2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2" name="Freeform 79">
                <a:extLst>
                  <a:ext uri="{FF2B5EF4-FFF2-40B4-BE49-F238E27FC236}">
                    <a16:creationId xmlns:a16="http://schemas.microsoft.com/office/drawing/2014/main" id="{A17ACFCA-5209-4A93-95FA-E5B8D41E6ECD}"/>
                  </a:ext>
                </a:extLst>
              </p:cNvPr>
              <p:cNvSpPr>
                <a:spLocks/>
              </p:cNvSpPr>
              <p:nvPr/>
            </p:nvSpPr>
            <p:spPr bwMode="auto">
              <a:xfrm>
                <a:off x="2135" y="3673"/>
                <a:ext cx="252" cy="47"/>
              </a:xfrm>
              <a:custGeom>
                <a:avLst/>
                <a:gdLst>
                  <a:gd name="T0" fmla="*/ 0 w 224"/>
                  <a:gd name="T1" fmla="*/ 15 h 42"/>
                  <a:gd name="T2" fmla="*/ 63 w 224"/>
                  <a:gd name="T3" fmla="*/ 11 h 42"/>
                  <a:gd name="T4" fmla="*/ 216 w 224"/>
                  <a:gd name="T5" fmla="*/ 0 h 42"/>
                  <a:gd name="T6" fmla="*/ 224 w 224"/>
                  <a:gd name="T7" fmla="*/ 30 h 42"/>
                  <a:gd name="T8" fmla="*/ 141 w 224"/>
                  <a:gd name="T9" fmla="*/ 38 h 42"/>
                  <a:gd name="T10" fmla="*/ 59 w 224"/>
                  <a:gd name="T11" fmla="*/ 38 h 42"/>
                  <a:gd name="T12" fmla="*/ 24 w 224"/>
                  <a:gd name="T13" fmla="*/ 35 h 42"/>
                  <a:gd name="T14" fmla="*/ 13 w 224"/>
                  <a:gd name="T15" fmla="*/ 37 h 42"/>
                  <a:gd name="T16" fmla="*/ 22 w 224"/>
                  <a:gd name="T17" fmla="*/ 25 h 42"/>
                  <a:gd name="T18" fmla="*/ 46 w 224"/>
                  <a:gd name="T19" fmla="*/ 28 h 42"/>
                  <a:gd name="T20" fmla="*/ 0 w 224"/>
                  <a:gd name="T21" fmla="*/ 15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4" h="42">
                    <a:moveTo>
                      <a:pt x="0" y="15"/>
                    </a:moveTo>
                    <a:cubicBezTo>
                      <a:pt x="21" y="9"/>
                      <a:pt x="42" y="11"/>
                      <a:pt x="63" y="11"/>
                    </a:cubicBezTo>
                    <a:cubicBezTo>
                      <a:pt x="114" y="10"/>
                      <a:pt x="165" y="2"/>
                      <a:pt x="216" y="0"/>
                    </a:cubicBezTo>
                    <a:cubicBezTo>
                      <a:pt x="218" y="10"/>
                      <a:pt x="221" y="20"/>
                      <a:pt x="224" y="30"/>
                    </a:cubicBezTo>
                    <a:cubicBezTo>
                      <a:pt x="197" y="42"/>
                      <a:pt x="168" y="35"/>
                      <a:pt x="141" y="38"/>
                    </a:cubicBezTo>
                    <a:cubicBezTo>
                      <a:pt x="114" y="41"/>
                      <a:pt x="87" y="37"/>
                      <a:pt x="59" y="38"/>
                    </a:cubicBezTo>
                    <a:cubicBezTo>
                      <a:pt x="47" y="39"/>
                      <a:pt x="36" y="34"/>
                      <a:pt x="24" y="35"/>
                    </a:cubicBezTo>
                    <a:cubicBezTo>
                      <a:pt x="21" y="38"/>
                      <a:pt x="17" y="37"/>
                      <a:pt x="13" y="37"/>
                    </a:cubicBezTo>
                    <a:cubicBezTo>
                      <a:pt x="7" y="25"/>
                      <a:pt x="14" y="25"/>
                      <a:pt x="22" y="25"/>
                    </a:cubicBezTo>
                    <a:cubicBezTo>
                      <a:pt x="31" y="25"/>
                      <a:pt x="39" y="32"/>
                      <a:pt x="46" y="28"/>
                    </a:cubicBezTo>
                    <a:cubicBezTo>
                      <a:pt x="32" y="24"/>
                      <a:pt x="14" y="25"/>
                      <a:pt x="0" y="15"/>
                    </a:cubicBezTo>
                    <a:close/>
                  </a:path>
                </a:pathLst>
              </a:custGeom>
              <a:solidFill>
                <a:srgbClr val="459C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3" name="Freeform 80">
                <a:extLst>
                  <a:ext uri="{FF2B5EF4-FFF2-40B4-BE49-F238E27FC236}">
                    <a16:creationId xmlns:a16="http://schemas.microsoft.com/office/drawing/2014/main" id="{AA31E448-8E71-4BAC-A003-C245CD532658}"/>
                  </a:ext>
                </a:extLst>
              </p:cNvPr>
              <p:cNvSpPr>
                <a:spLocks/>
              </p:cNvSpPr>
              <p:nvPr/>
            </p:nvSpPr>
            <p:spPr bwMode="auto">
              <a:xfrm>
                <a:off x="118" y="3604"/>
                <a:ext cx="179" cy="76"/>
              </a:xfrm>
              <a:custGeom>
                <a:avLst/>
                <a:gdLst>
                  <a:gd name="T0" fmla="*/ 15 w 159"/>
                  <a:gd name="T1" fmla="*/ 0 h 67"/>
                  <a:gd name="T2" fmla="*/ 87 w 159"/>
                  <a:gd name="T3" fmla="*/ 11 h 67"/>
                  <a:gd name="T4" fmla="*/ 120 w 159"/>
                  <a:gd name="T5" fmla="*/ 19 h 67"/>
                  <a:gd name="T6" fmla="*/ 137 w 159"/>
                  <a:gd name="T7" fmla="*/ 33 h 67"/>
                  <a:gd name="T8" fmla="*/ 159 w 159"/>
                  <a:gd name="T9" fmla="*/ 59 h 67"/>
                  <a:gd name="T10" fmla="*/ 136 w 159"/>
                  <a:gd name="T11" fmla="*/ 65 h 67"/>
                  <a:gd name="T12" fmla="*/ 81 w 159"/>
                  <a:gd name="T13" fmla="*/ 63 h 67"/>
                  <a:gd name="T14" fmla="*/ 22 w 159"/>
                  <a:gd name="T15" fmla="*/ 66 h 67"/>
                  <a:gd name="T16" fmla="*/ 0 w 159"/>
                  <a:gd name="T17" fmla="*/ 61 h 67"/>
                  <a:gd name="T18" fmla="*/ 15 w 159"/>
                  <a:gd name="T19"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9" h="67">
                    <a:moveTo>
                      <a:pt x="15" y="0"/>
                    </a:moveTo>
                    <a:cubicBezTo>
                      <a:pt x="38" y="12"/>
                      <a:pt x="63" y="14"/>
                      <a:pt x="87" y="11"/>
                    </a:cubicBezTo>
                    <a:cubicBezTo>
                      <a:pt x="100" y="10"/>
                      <a:pt x="110" y="12"/>
                      <a:pt x="120" y="19"/>
                    </a:cubicBezTo>
                    <a:cubicBezTo>
                      <a:pt x="118" y="41"/>
                      <a:pt x="118" y="41"/>
                      <a:pt x="137" y="33"/>
                    </a:cubicBezTo>
                    <a:cubicBezTo>
                      <a:pt x="149" y="29"/>
                      <a:pt x="159" y="40"/>
                      <a:pt x="159" y="59"/>
                    </a:cubicBezTo>
                    <a:cubicBezTo>
                      <a:pt x="152" y="65"/>
                      <a:pt x="144" y="65"/>
                      <a:pt x="136" y="65"/>
                    </a:cubicBezTo>
                    <a:cubicBezTo>
                      <a:pt x="117" y="65"/>
                      <a:pt x="99" y="65"/>
                      <a:pt x="81" y="63"/>
                    </a:cubicBezTo>
                    <a:cubicBezTo>
                      <a:pt x="61" y="60"/>
                      <a:pt x="42" y="65"/>
                      <a:pt x="22" y="66"/>
                    </a:cubicBezTo>
                    <a:cubicBezTo>
                      <a:pt x="14" y="66"/>
                      <a:pt x="6" y="67"/>
                      <a:pt x="0" y="61"/>
                    </a:cubicBezTo>
                    <a:cubicBezTo>
                      <a:pt x="10" y="42"/>
                      <a:pt x="4" y="19"/>
                      <a:pt x="15" y="0"/>
                    </a:cubicBezTo>
                    <a:close/>
                  </a:path>
                </a:pathLst>
              </a:custGeom>
              <a:solidFill>
                <a:srgbClr val="DFE7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4" name="Freeform 81">
                <a:extLst>
                  <a:ext uri="{FF2B5EF4-FFF2-40B4-BE49-F238E27FC236}">
                    <a16:creationId xmlns:a16="http://schemas.microsoft.com/office/drawing/2014/main" id="{5B3E28C7-FE40-40DF-81B0-3AF4DBE632D2}"/>
                  </a:ext>
                </a:extLst>
              </p:cNvPr>
              <p:cNvSpPr>
                <a:spLocks/>
              </p:cNvSpPr>
              <p:nvPr/>
            </p:nvSpPr>
            <p:spPr bwMode="auto">
              <a:xfrm>
                <a:off x="1978" y="421"/>
                <a:ext cx="101" cy="393"/>
              </a:xfrm>
              <a:custGeom>
                <a:avLst/>
                <a:gdLst>
                  <a:gd name="T0" fmla="*/ 65 w 90"/>
                  <a:gd name="T1" fmla="*/ 6 h 350"/>
                  <a:gd name="T2" fmla="*/ 72 w 90"/>
                  <a:gd name="T3" fmla="*/ 10 h 350"/>
                  <a:gd name="T4" fmla="*/ 72 w 90"/>
                  <a:gd name="T5" fmla="*/ 42 h 350"/>
                  <a:gd name="T6" fmla="*/ 88 w 90"/>
                  <a:gd name="T7" fmla="*/ 38 h 350"/>
                  <a:gd name="T8" fmla="*/ 90 w 90"/>
                  <a:gd name="T9" fmla="*/ 44 h 350"/>
                  <a:gd name="T10" fmla="*/ 89 w 90"/>
                  <a:gd name="T11" fmla="*/ 108 h 350"/>
                  <a:gd name="T12" fmla="*/ 65 w 90"/>
                  <a:gd name="T13" fmla="*/ 194 h 350"/>
                  <a:gd name="T14" fmla="*/ 34 w 90"/>
                  <a:gd name="T15" fmla="*/ 290 h 350"/>
                  <a:gd name="T16" fmla="*/ 17 w 90"/>
                  <a:gd name="T17" fmla="*/ 336 h 350"/>
                  <a:gd name="T18" fmla="*/ 2 w 90"/>
                  <a:gd name="T19" fmla="*/ 344 h 350"/>
                  <a:gd name="T20" fmla="*/ 14 w 90"/>
                  <a:gd name="T21" fmla="*/ 283 h 350"/>
                  <a:gd name="T22" fmla="*/ 40 w 90"/>
                  <a:gd name="T23" fmla="*/ 219 h 350"/>
                  <a:gd name="T24" fmla="*/ 30 w 90"/>
                  <a:gd name="T25" fmla="*/ 235 h 350"/>
                  <a:gd name="T26" fmla="*/ 22 w 90"/>
                  <a:gd name="T27" fmla="*/ 219 h 350"/>
                  <a:gd name="T28" fmla="*/ 30 w 90"/>
                  <a:gd name="T29" fmla="*/ 175 h 350"/>
                  <a:gd name="T30" fmla="*/ 44 w 90"/>
                  <a:gd name="T31" fmla="*/ 127 h 350"/>
                  <a:gd name="T32" fmla="*/ 52 w 90"/>
                  <a:gd name="T33" fmla="*/ 105 h 350"/>
                  <a:gd name="T34" fmla="*/ 61 w 90"/>
                  <a:gd name="T35" fmla="*/ 123 h 350"/>
                  <a:gd name="T36" fmla="*/ 56 w 90"/>
                  <a:gd name="T37" fmla="*/ 148 h 350"/>
                  <a:gd name="T38" fmla="*/ 69 w 90"/>
                  <a:gd name="T39" fmla="*/ 91 h 350"/>
                  <a:gd name="T40" fmla="*/ 65 w 90"/>
                  <a:gd name="T41" fmla="*/ 91 h 350"/>
                  <a:gd name="T42" fmla="*/ 61 w 90"/>
                  <a:gd name="T43" fmla="*/ 87 h 350"/>
                  <a:gd name="T44" fmla="*/ 66 w 90"/>
                  <a:gd name="T45" fmla="*/ 30 h 350"/>
                  <a:gd name="T46" fmla="*/ 65 w 90"/>
                  <a:gd name="T47" fmla="*/ 6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0" h="350">
                    <a:moveTo>
                      <a:pt x="65" y="6"/>
                    </a:moveTo>
                    <a:cubicBezTo>
                      <a:pt x="70" y="0"/>
                      <a:pt x="72" y="5"/>
                      <a:pt x="72" y="10"/>
                    </a:cubicBezTo>
                    <a:cubicBezTo>
                      <a:pt x="72" y="20"/>
                      <a:pt x="72" y="30"/>
                      <a:pt x="72" y="42"/>
                    </a:cubicBezTo>
                    <a:cubicBezTo>
                      <a:pt x="78" y="42"/>
                      <a:pt x="81" y="32"/>
                      <a:pt x="88" y="38"/>
                    </a:cubicBezTo>
                    <a:cubicBezTo>
                      <a:pt x="89" y="40"/>
                      <a:pt x="90" y="42"/>
                      <a:pt x="90" y="44"/>
                    </a:cubicBezTo>
                    <a:cubicBezTo>
                      <a:pt x="89" y="66"/>
                      <a:pt x="90" y="87"/>
                      <a:pt x="89" y="108"/>
                    </a:cubicBezTo>
                    <a:cubicBezTo>
                      <a:pt x="76" y="135"/>
                      <a:pt x="67" y="163"/>
                      <a:pt x="65" y="194"/>
                    </a:cubicBezTo>
                    <a:cubicBezTo>
                      <a:pt x="59" y="227"/>
                      <a:pt x="43" y="257"/>
                      <a:pt x="34" y="290"/>
                    </a:cubicBezTo>
                    <a:cubicBezTo>
                      <a:pt x="30" y="306"/>
                      <a:pt x="26" y="322"/>
                      <a:pt x="17" y="336"/>
                    </a:cubicBezTo>
                    <a:cubicBezTo>
                      <a:pt x="13" y="341"/>
                      <a:pt x="12" y="350"/>
                      <a:pt x="2" y="344"/>
                    </a:cubicBezTo>
                    <a:cubicBezTo>
                      <a:pt x="0" y="322"/>
                      <a:pt x="7" y="302"/>
                      <a:pt x="14" y="283"/>
                    </a:cubicBezTo>
                    <a:cubicBezTo>
                      <a:pt x="22" y="261"/>
                      <a:pt x="29" y="239"/>
                      <a:pt x="40" y="219"/>
                    </a:cubicBezTo>
                    <a:cubicBezTo>
                      <a:pt x="36" y="224"/>
                      <a:pt x="38" y="232"/>
                      <a:pt x="30" y="235"/>
                    </a:cubicBezTo>
                    <a:cubicBezTo>
                      <a:pt x="23" y="232"/>
                      <a:pt x="23" y="225"/>
                      <a:pt x="22" y="219"/>
                    </a:cubicBezTo>
                    <a:cubicBezTo>
                      <a:pt x="19" y="203"/>
                      <a:pt x="22" y="189"/>
                      <a:pt x="30" y="175"/>
                    </a:cubicBezTo>
                    <a:cubicBezTo>
                      <a:pt x="37" y="160"/>
                      <a:pt x="42" y="144"/>
                      <a:pt x="44" y="127"/>
                    </a:cubicBezTo>
                    <a:cubicBezTo>
                      <a:pt x="45" y="120"/>
                      <a:pt x="46" y="111"/>
                      <a:pt x="52" y="105"/>
                    </a:cubicBezTo>
                    <a:cubicBezTo>
                      <a:pt x="62" y="107"/>
                      <a:pt x="60" y="116"/>
                      <a:pt x="61" y="123"/>
                    </a:cubicBezTo>
                    <a:cubicBezTo>
                      <a:pt x="60" y="131"/>
                      <a:pt x="58" y="139"/>
                      <a:pt x="56" y="148"/>
                    </a:cubicBezTo>
                    <a:cubicBezTo>
                      <a:pt x="63" y="129"/>
                      <a:pt x="61" y="109"/>
                      <a:pt x="69" y="91"/>
                    </a:cubicBezTo>
                    <a:cubicBezTo>
                      <a:pt x="69" y="90"/>
                      <a:pt x="66" y="92"/>
                      <a:pt x="65" y="91"/>
                    </a:cubicBezTo>
                    <a:cubicBezTo>
                      <a:pt x="63" y="90"/>
                      <a:pt x="62" y="89"/>
                      <a:pt x="61" y="87"/>
                    </a:cubicBezTo>
                    <a:cubicBezTo>
                      <a:pt x="59" y="67"/>
                      <a:pt x="65" y="49"/>
                      <a:pt x="66" y="30"/>
                    </a:cubicBezTo>
                    <a:cubicBezTo>
                      <a:pt x="66" y="22"/>
                      <a:pt x="68" y="14"/>
                      <a:pt x="65" y="6"/>
                    </a:cubicBezTo>
                    <a:close/>
                  </a:path>
                </a:pathLst>
              </a:custGeom>
              <a:solidFill>
                <a:srgbClr val="F1D8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5" name="Freeform 82">
                <a:extLst>
                  <a:ext uri="{FF2B5EF4-FFF2-40B4-BE49-F238E27FC236}">
                    <a16:creationId xmlns:a16="http://schemas.microsoft.com/office/drawing/2014/main" id="{7CB8C12E-85B6-49EB-B4E8-708A238B832C}"/>
                  </a:ext>
                </a:extLst>
              </p:cNvPr>
              <p:cNvSpPr>
                <a:spLocks/>
              </p:cNvSpPr>
              <p:nvPr/>
            </p:nvSpPr>
            <p:spPr bwMode="auto">
              <a:xfrm>
                <a:off x="111" y="4269"/>
                <a:ext cx="242" cy="58"/>
              </a:xfrm>
              <a:custGeom>
                <a:avLst/>
                <a:gdLst>
                  <a:gd name="T0" fmla="*/ 184 w 215"/>
                  <a:gd name="T1" fmla="*/ 41 h 51"/>
                  <a:gd name="T2" fmla="*/ 53 w 215"/>
                  <a:gd name="T3" fmla="*/ 40 h 51"/>
                  <a:gd name="T4" fmla="*/ 51 w 215"/>
                  <a:gd name="T5" fmla="*/ 40 h 51"/>
                  <a:gd name="T6" fmla="*/ 49 w 215"/>
                  <a:gd name="T7" fmla="*/ 40 h 51"/>
                  <a:gd name="T8" fmla="*/ 24 w 215"/>
                  <a:gd name="T9" fmla="*/ 31 h 51"/>
                  <a:gd name="T10" fmla="*/ 8 w 215"/>
                  <a:gd name="T11" fmla="*/ 25 h 51"/>
                  <a:gd name="T12" fmla="*/ 9 w 215"/>
                  <a:gd name="T13" fmla="*/ 8 h 51"/>
                  <a:gd name="T14" fmla="*/ 147 w 215"/>
                  <a:gd name="T15" fmla="*/ 18 h 51"/>
                  <a:gd name="T16" fmla="*/ 169 w 215"/>
                  <a:gd name="T17" fmla="*/ 19 h 51"/>
                  <a:gd name="T18" fmla="*/ 193 w 215"/>
                  <a:gd name="T19" fmla="*/ 24 h 51"/>
                  <a:gd name="T20" fmla="*/ 205 w 215"/>
                  <a:gd name="T21" fmla="*/ 24 h 51"/>
                  <a:gd name="T22" fmla="*/ 184 w 215"/>
                  <a:gd name="T23" fmla="*/ 4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5" h="51">
                    <a:moveTo>
                      <a:pt x="184" y="41"/>
                    </a:moveTo>
                    <a:cubicBezTo>
                      <a:pt x="141" y="40"/>
                      <a:pt x="97" y="40"/>
                      <a:pt x="53" y="40"/>
                    </a:cubicBezTo>
                    <a:cubicBezTo>
                      <a:pt x="53" y="40"/>
                      <a:pt x="51" y="40"/>
                      <a:pt x="51" y="40"/>
                    </a:cubicBezTo>
                    <a:cubicBezTo>
                      <a:pt x="49" y="40"/>
                      <a:pt x="49" y="40"/>
                      <a:pt x="49" y="40"/>
                    </a:cubicBezTo>
                    <a:cubicBezTo>
                      <a:pt x="41" y="36"/>
                      <a:pt x="31" y="39"/>
                      <a:pt x="24" y="31"/>
                    </a:cubicBezTo>
                    <a:cubicBezTo>
                      <a:pt x="19" y="29"/>
                      <a:pt x="13" y="29"/>
                      <a:pt x="8" y="25"/>
                    </a:cubicBezTo>
                    <a:cubicBezTo>
                      <a:pt x="2" y="19"/>
                      <a:pt x="0" y="13"/>
                      <a:pt x="9" y="8"/>
                    </a:cubicBezTo>
                    <a:cubicBezTo>
                      <a:pt x="56" y="0"/>
                      <a:pt x="101" y="16"/>
                      <a:pt x="147" y="18"/>
                    </a:cubicBezTo>
                    <a:cubicBezTo>
                      <a:pt x="155" y="18"/>
                      <a:pt x="163" y="11"/>
                      <a:pt x="169" y="19"/>
                    </a:cubicBezTo>
                    <a:cubicBezTo>
                      <a:pt x="176" y="27"/>
                      <a:pt x="186" y="19"/>
                      <a:pt x="193" y="24"/>
                    </a:cubicBezTo>
                    <a:cubicBezTo>
                      <a:pt x="197" y="24"/>
                      <a:pt x="201" y="24"/>
                      <a:pt x="205" y="24"/>
                    </a:cubicBezTo>
                    <a:cubicBezTo>
                      <a:pt x="215" y="51"/>
                      <a:pt x="191" y="35"/>
                      <a:pt x="184" y="41"/>
                    </a:cubicBezTo>
                    <a:close/>
                  </a:path>
                </a:pathLst>
              </a:custGeom>
              <a:solidFill>
                <a:srgbClr val="79B3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6" name="Freeform 83">
                <a:extLst>
                  <a:ext uri="{FF2B5EF4-FFF2-40B4-BE49-F238E27FC236}">
                    <a16:creationId xmlns:a16="http://schemas.microsoft.com/office/drawing/2014/main" id="{2D14B37F-CF76-44B9-8492-C62B46E2FF87}"/>
                  </a:ext>
                </a:extLst>
              </p:cNvPr>
              <p:cNvSpPr>
                <a:spLocks/>
              </p:cNvSpPr>
              <p:nvPr/>
            </p:nvSpPr>
            <p:spPr bwMode="auto">
              <a:xfrm>
                <a:off x="1836" y="512"/>
                <a:ext cx="151" cy="451"/>
              </a:xfrm>
              <a:custGeom>
                <a:avLst/>
                <a:gdLst>
                  <a:gd name="T0" fmla="*/ 65 w 134"/>
                  <a:gd name="T1" fmla="*/ 269 h 402"/>
                  <a:gd name="T2" fmla="*/ 66 w 134"/>
                  <a:gd name="T3" fmla="*/ 285 h 402"/>
                  <a:gd name="T4" fmla="*/ 55 w 134"/>
                  <a:gd name="T5" fmla="*/ 301 h 402"/>
                  <a:gd name="T6" fmla="*/ 51 w 134"/>
                  <a:gd name="T7" fmla="*/ 293 h 402"/>
                  <a:gd name="T8" fmla="*/ 45 w 134"/>
                  <a:gd name="T9" fmla="*/ 299 h 402"/>
                  <a:gd name="T10" fmla="*/ 35 w 134"/>
                  <a:gd name="T11" fmla="*/ 339 h 402"/>
                  <a:gd name="T12" fmla="*/ 24 w 134"/>
                  <a:gd name="T13" fmla="*/ 355 h 402"/>
                  <a:gd name="T14" fmla="*/ 34 w 134"/>
                  <a:gd name="T15" fmla="*/ 300 h 402"/>
                  <a:gd name="T16" fmla="*/ 0 w 134"/>
                  <a:gd name="T17" fmla="*/ 402 h 402"/>
                  <a:gd name="T18" fmla="*/ 34 w 134"/>
                  <a:gd name="T19" fmla="*/ 276 h 402"/>
                  <a:gd name="T20" fmla="*/ 48 w 134"/>
                  <a:gd name="T21" fmla="*/ 245 h 402"/>
                  <a:gd name="T22" fmla="*/ 72 w 134"/>
                  <a:gd name="T23" fmla="*/ 191 h 402"/>
                  <a:gd name="T24" fmla="*/ 92 w 134"/>
                  <a:gd name="T25" fmla="*/ 120 h 402"/>
                  <a:gd name="T26" fmla="*/ 105 w 134"/>
                  <a:gd name="T27" fmla="*/ 61 h 402"/>
                  <a:gd name="T28" fmla="*/ 123 w 134"/>
                  <a:gd name="T29" fmla="*/ 9 h 402"/>
                  <a:gd name="T30" fmla="*/ 129 w 134"/>
                  <a:gd name="T31" fmla="*/ 2 h 402"/>
                  <a:gd name="T32" fmla="*/ 131 w 134"/>
                  <a:gd name="T33" fmla="*/ 13 h 402"/>
                  <a:gd name="T34" fmla="*/ 125 w 134"/>
                  <a:gd name="T35" fmla="*/ 45 h 402"/>
                  <a:gd name="T36" fmla="*/ 100 w 134"/>
                  <a:gd name="T37" fmla="*/ 106 h 402"/>
                  <a:gd name="T38" fmla="*/ 99 w 134"/>
                  <a:gd name="T39" fmla="*/ 128 h 402"/>
                  <a:gd name="T40" fmla="*/ 110 w 134"/>
                  <a:gd name="T41" fmla="*/ 110 h 402"/>
                  <a:gd name="T42" fmla="*/ 104 w 134"/>
                  <a:gd name="T43" fmla="*/ 135 h 402"/>
                  <a:gd name="T44" fmla="*/ 54 w 134"/>
                  <a:gd name="T45" fmla="*/ 253 h 402"/>
                  <a:gd name="T46" fmla="*/ 59 w 134"/>
                  <a:gd name="T47" fmla="*/ 269 h 402"/>
                  <a:gd name="T48" fmla="*/ 65 w 134"/>
                  <a:gd name="T49" fmla="*/ 269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34" h="402">
                    <a:moveTo>
                      <a:pt x="65" y="269"/>
                    </a:moveTo>
                    <a:cubicBezTo>
                      <a:pt x="78" y="273"/>
                      <a:pt x="66" y="280"/>
                      <a:pt x="66" y="285"/>
                    </a:cubicBezTo>
                    <a:cubicBezTo>
                      <a:pt x="61" y="289"/>
                      <a:pt x="65" y="300"/>
                      <a:pt x="55" y="301"/>
                    </a:cubicBezTo>
                    <a:cubicBezTo>
                      <a:pt x="55" y="297"/>
                      <a:pt x="54" y="294"/>
                      <a:pt x="51" y="293"/>
                    </a:cubicBezTo>
                    <a:cubicBezTo>
                      <a:pt x="46" y="291"/>
                      <a:pt x="46" y="296"/>
                      <a:pt x="45" y="299"/>
                    </a:cubicBezTo>
                    <a:cubicBezTo>
                      <a:pt x="42" y="312"/>
                      <a:pt x="38" y="325"/>
                      <a:pt x="35" y="339"/>
                    </a:cubicBezTo>
                    <a:cubicBezTo>
                      <a:pt x="33" y="346"/>
                      <a:pt x="31" y="351"/>
                      <a:pt x="24" y="355"/>
                    </a:cubicBezTo>
                    <a:cubicBezTo>
                      <a:pt x="24" y="338"/>
                      <a:pt x="32" y="322"/>
                      <a:pt x="34" y="300"/>
                    </a:cubicBezTo>
                    <a:cubicBezTo>
                      <a:pt x="14" y="335"/>
                      <a:pt x="19" y="372"/>
                      <a:pt x="0" y="402"/>
                    </a:cubicBezTo>
                    <a:cubicBezTo>
                      <a:pt x="10" y="360"/>
                      <a:pt x="12" y="315"/>
                      <a:pt x="34" y="276"/>
                    </a:cubicBezTo>
                    <a:cubicBezTo>
                      <a:pt x="40" y="266"/>
                      <a:pt x="44" y="256"/>
                      <a:pt x="48" y="245"/>
                    </a:cubicBezTo>
                    <a:cubicBezTo>
                      <a:pt x="56" y="227"/>
                      <a:pt x="63" y="208"/>
                      <a:pt x="72" y="191"/>
                    </a:cubicBezTo>
                    <a:cubicBezTo>
                      <a:pt x="83" y="170"/>
                      <a:pt x="96" y="148"/>
                      <a:pt x="92" y="120"/>
                    </a:cubicBezTo>
                    <a:cubicBezTo>
                      <a:pt x="89" y="101"/>
                      <a:pt x="99" y="80"/>
                      <a:pt x="105" y="61"/>
                    </a:cubicBezTo>
                    <a:cubicBezTo>
                      <a:pt x="114" y="45"/>
                      <a:pt x="122" y="28"/>
                      <a:pt x="123" y="9"/>
                    </a:cubicBezTo>
                    <a:cubicBezTo>
                      <a:pt x="125" y="7"/>
                      <a:pt x="123" y="0"/>
                      <a:pt x="129" y="2"/>
                    </a:cubicBezTo>
                    <a:cubicBezTo>
                      <a:pt x="134" y="3"/>
                      <a:pt x="132" y="9"/>
                      <a:pt x="131" y="13"/>
                    </a:cubicBezTo>
                    <a:cubicBezTo>
                      <a:pt x="127" y="23"/>
                      <a:pt x="125" y="34"/>
                      <a:pt x="125" y="45"/>
                    </a:cubicBezTo>
                    <a:cubicBezTo>
                      <a:pt x="123" y="68"/>
                      <a:pt x="105" y="84"/>
                      <a:pt x="100" y="106"/>
                    </a:cubicBezTo>
                    <a:cubicBezTo>
                      <a:pt x="99" y="113"/>
                      <a:pt x="98" y="120"/>
                      <a:pt x="99" y="128"/>
                    </a:cubicBezTo>
                    <a:cubicBezTo>
                      <a:pt x="102" y="123"/>
                      <a:pt x="105" y="118"/>
                      <a:pt x="110" y="110"/>
                    </a:cubicBezTo>
                    <a:cubicBezTo>
                      <a:pt x="111" y="122"/>
                      <a:pt x="106" y="128"/>
                      <a:pt x="104" y="135"/>
                    </a:cubicBezTo>
                    <a:cubicBezTo>
                      <a:pt x="87" y="174"/>
                      <a:pt x="67" y="212"/>
                      <a:pt x="54" y="253"/>
                    </a:cubicBezTo>
                    <a:cubicBezTo>
                      <a:pt x="52" y="260"/>
                      <a:pt x="46" y="267"/>
                      <a:pt x="59" y="269"/>
                    </a:cubicBezTo>
                    <a:cubicBezTo>
                      <a:pt x="61" y="267"/>
                      <a:pt x="63" y="267"/>
                      <a:pt x="65" y="269"/>
                    </a:cubicBezTo>
                    <a:close/>
                  </a:path>
                </a:pathLst>
              </a:custGeom>
              <a:solidFill>
                <a:srgbClr val="7253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7" name="Freeform 84">
                <a:extLst>
                  <a:ext uri="{FF2B5EF4-FFF2-40B4-BE49-F238E27FC236}">
                    <a16:creationId xmlns:a16="http://schemas.microsoft.com/office/drawing/2014/main" id="{E91FDC2A-955B-474D-A9F3-04E934629899}"/>
                  </a:ext>
                </a:extLst>
              </p:cNvPr>
              <p:cNvSpPr>
                <a:spLocks/>
              </p:cNvSpPr>
              <p:nvPr/>
            </p:nvSpPr>
            <p:spPr bwMode="auto">
              <a:xfrm>
                <a:off x="1929" y="2683"/>
                <a:ext cx="185" cy="52"/>
              </a:xfrm>
              <a:custGeom>
                <a:avLst/>
                <a:gdLst>
                  <a:gd name="T0" fmla="*/ 165 w 165"/>
                  <a:gd name="T1" fmla="*/ 36 h 46"/>
                  <a:gd name="T2" fmla="*/ 161 w 165"/>
                  <a:gd name="T3" fmla="*/ 41 h 46"/>
                  <a:gd name="T4" fmla="*/ 82 w 165"/>
                  <a:gd name="T5" fmla="*/ 46 h 46"/>
                  <a:gd name="T6" fmla="*/ 0 w 165"/>
                  <a:gd name="T7" fmla="*/ 43 h 46"/>
                  <a:gd name="T8" fmla="*/ 75 w 165"/>
                  <a:gd name="T9" fmla="*/ 0 h 46"/>
                  <a:gd name="T10" fmla="*/ 156 w 165"/>
                  <a:gd name="T11" fmla="*/ 12 h 46"/>
                  <a:gd name="T12" fmla="*/ 165 w 165"/>
                  <a:gd name="T13" fmla="*/ 36 h 46"/>
                </a:gdLst>
                <a:ahLst/>
                <a:cxnLst>
                  <a:cxn ang="0">
                    <a:pos x="T0" y="T1"/>
                  </a:cxn>
                  <a:cxn ang="0">
                    <a:pos x="T2" y="T3"/>
                  </a:cxn>
                  <a:cxn ang="0">
                    <a:pos x="T4" y="T5"/>
                  </a:cxn>
                  <a:cxn ang="0">
                    <a:pos x="T6" y="T7"/>
                  </a:cxn>
                  <a:cxn ang="0">
                    <a:pos x="T8" y="T9"/>
                  </a:cxn>
                  <a:cxn ang="0">
                    <a:pos x="T10" y="T11"/>
                  </a:cxn>
                  <a:cxn ang="0">
                    <a:pos x="T12" y="T13"/>
                  </a:cxn>
                </a:cxnLst>
                <a:rect l="0" t="0" r="r" b="b"/>
                <a:pathLst>
                  <a:path w="165" h="46">
                    <a:moveTo>
                      <a:pt x="165" y="36"/>
                    </a:moveTo>
                    <a:cubicBezTo>
                      <a:pt x="164" y="38"/>
                      <a:pt x="165" y="41"/>
                      <a:pt x="161" y="41"/>
                    </a:cubicBezTo>
                    <a:cubicBezTo>
                      <a:pt x="134" y="38"/>
                      <a:pt x="108" y="46"/>
                      <a:pt x="82" y="46"/>
                    </a:cubicBezTo>
                    <a:cubicBezTo>
                      <a:pt x="55" y="46"/>
                      <a:pt x="27" y="44"/>
                      <a:pt x="0" y="43"/>
                    </a:cubicBezTo>
                    <a:cubicBezTo>
                      <a:pt x="25" y="29"/>
                      <a:pt x="50" y="15"/>
                      <a:pt x="75" y="0"/>
                    </a:cubicBezTo>
                    <a:cubicBezTo>
                      <a:pt x="102" y="6"/>
                      <a:pt x="129" y="8"/>
                      <a:pt x="156" y="12"/>
                    </a:cubicBezTo>
                    <a:cubicBezTo>
                      <a:pt x="160" y="19"/>
                      <a:pt x="165" y="27"/>
                      <a:pt x="165" y="36"/>
                    </a:cubicBezTo>
                    <a:close/>
                  </a:path>
                </a:pathLst>
              </a:custGeom>
              <a:solidFill>
                <a:srgbClr val="83B9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8" name="Freeform 85">
                <a:extLst>
                  <a:ext uri="{FF2B5EF4-FFF2-40B4-BE49-F238E27FC236}">
                    <a16:creationId xmlns:a16="http://schemas.microsoft.com/office/drawing/2014/main" id="{466047B0-A1B3-49AD-B5EA-C87DA19EA7B7}"/>
                  </a:ext>
                </a:extLst>
              </p:cNvPr>
              <p:cNvSpPr>
                <a:spLocks/>
              </p:cNvSpPr>
              <p:nvPr/>
            </p:nvSpPr>
            <p:spPr bwMode="auto">
              <a:xfrm>
                <a:off x="2176" y="3989"/>
                <a:ext cx="219" cy="42"/>
              </a:xfrm>
              <a:custGeom>
                <a:avLst/>
                <a:gdLst>
                  <a:gd name="T0" fmla="*/ 23 w 195"/>
                  <a:gd name="T1" fmla="*/ 13 h 38"/>
                  <a:gd name="T2" fmla="*/ 69 w 195"/>
                  <a:gd name="T3" fmla="*/ 5 h 38"/>
                  <a:gd name="T4" fmla="*/ 195 w 195"/>
                  <a:gd name="T5" fmla="*/ 3 h 38"/>
                  <a:gd name="T6" fmla="*/ 195 w 195"/>
                  <a:gd name="T7" fmla="*/ 17 h 38"/>
                  <a:gd name="T8" fmla="*/ 183 w 195"/>
                  <a:gd name="T9" fmla="*/ 26 h 38"/>
                  <a:gd name="T10" fmla="*/ 0 w 195"/>
                  <a:gd name="T11" fmla="*/ 38 h 38"/>
                  <a:gd name="T12" fmla="*/ 17 w 195"/>
                  <a:gd name="T13" fmla="*/ 29 h 38"/>
                  <a:gd name="T14" fmla="*/ 47 w 195"/>
                  <a:gd name="T15" fmla="*/ 21 h 38"/>
                  <a:gd name="T16" fmla="*/ 23 w 195"/>
                  <a:gd name="T17" fmla="*/ 13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5" h="38">
                    <a:moveTo>
                      <a:pt x="23" y="13"/>
                    </a:moveTo>
                    <a:cubicBezTo>
                      <a:pt x="36" y="0"/>
                      <a:pt x="54" y="6"/>
                      <a:pt x="69" y="5"/>
                    </a:cubicBezTo>
                    <a:cubicBezTo>
                      <a:pt x="111" y="1"/>
                      <a:pt x="153" y="0"/>
                      <a:pt x="195" y="3"/>
                    </a:cubicBezTo>
                    <a:cubicBezTo>
                      <a:pt x="195" y="8"/>
                      <a:pt x="195" y="12"/>
                      <a:pt x="195" y="17"/>
                    </a:cubicBezTo>
                    <a:cubicBezTo>
                      <a:pt x="192" y="21"/>
                      <a:pt x="189" y="25"/>
                      <a:pt x="183" y="26"/>
                    </a:cubicBezTo>
                    <a:cubicBezTo>
                      <a:pt x="122" y="29"/>
                      <a:pt x="61" y="38"/>
                      <a:pt x="0" y="38"/>
                    </a:cubicBezTo>
                    <a:cubicBezTo>
                      <a:pt x="1" y="27"/>
                      <a:pt x="10" y="30"/>
                      <a:pt x="17" y="29"/>
                    </a:cubicBezTo>
                    <a:cubicBezTo>
                      <a:pt x="27" y="29"/>
                      <a:pt x="38" y="29"/>
                      <a:pt x="47" y="21"/>
                    </a:cubicBezTo>
                    <a:cubicBezTo>
                      <a:pt x="39" y="19"/>
                      <a:pt x="28" y="25"/>
                      <a:pt x="23" y="13"/>
                    </a:cubicBezTo>
                    <a:close/>
                  </a:path>
                </a:pathLst>
              </a:custGeom>
              <a:solidFill>
                <a:srgbClr val="5FAB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9" name="Freeform 86">
                <a:extLst>
                  <a:ext uri="{FF2B5EF4-FFF2-40B4-BE49-F238E27FC236}">
                    <a16:creationId xmlns:a16="http://schemas.microsoft.com/office/drawing/2014/main" id="{F3E9612A-4FDE-4A97-B9F8-A98A73E8022E}"/>
                  </a:ext>
                </a:extLst>
              </p:cNvPr>
              <p:cNvSpPr>
                <a:spLocks/>
              </p:cNvSpPr>
              <p:nvPr/>
            </p:nvSpPr>
            <p:spPr bwMode="auto">
              <a:xfrm>
                <a:off x="117" y="3666"/>
                <a:ext cx="195" cy="47"/>
              </a:xfrm>
              <a:custGeom>
                <a:avLst/>
                <a:gdLst>
                  <a:gd name="T0" fmla="*/ 1 w 174"/>
                  <a:gd name="T1" fmla="*/ 6 h 42"/>
                  <a:gd name="T2" fmla="*/ 63 w 174"/>
                  <a:gd name="T3" fmla="*/ 2 h 42"/>
                  <a:gd name="T4" fmla="*/ 136 w 174"/>
                  <a:gd name="T5" fmla="*/ 5 h 42"/>
                  <a:gd name="T6" fmla="*/ 174 w 174"/>
                  <a:gd name="T7" fmla="*/ 29 h 42"/>
                  <a:gd name="T8" fmla="*/ 150 w 174"/>
                  <a:gd name="T9" fmla="*/ 31 h 42"/>
                  <a:gd name="T10" fmla="*/ 103 w 174"/>
                  <a:gd name="T11" fmla="*/ 37 h 42"/>
                  <a:gd name="T12" fmla="*/ 54 w 174"/>
                  <a:gd name="T13" fmla="*/ 30 h 42"/>
                  <a:gd name="T14" fmla="*/ 16 w 174"/>
                  <a:gd name="T15" fmla="*/ 28 h 42"/>
                  <a:gd name="T16" fmla="*/ 0 w 174"/>
                  <a:gd name="T17" fmla="*/ 13 h 42"/>
                  <a:gd name="T18" fmla="*/ 1 w 174"/>
                  <a:gd name="T19" fmla="*/ 6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4" h="42">
                    <a:moveTo>
                      <a:pt x="1" y="6"/>
                    </a:moveTo>
                    <a:cubicBezTo>
                      <a:pt x="21" y="4"/>
                      <a:pt x="42" y="4"/>
                      <a:pt x="63" y="2"/>
                    </a:cubicBezTo>
                    <a:cubicBezTo>
                      <a:pt x="87" y="0"/>
                      <a:pt x="112" y="4"/>
                      <a:pt x="136" y="5"/>
                    </a:cubicBezTo>
                    <a:cubicBezTo>
                      <a:pt x="149" y="12"/>
                      <a:pt x="165" y="15"/>
                      <a:pt x="174" y="29"/>
                    </a:cubicBezTo>
                    <a:cubicBezTo>
                      <a:pt x="167" y="39"/>
                      <a:pt x="158" y="30"/>
                      <a:pt x="150" y="31"/>
                    </a:cubicBezTo>
                    <a:cubicBezTo>
                      <a:pt x="134" y="34"/>
                      <a:pt x="118" y="31"/>
                      <a:pt x="103" y="37"/>
                    </a:cubicBezTo>
                    <a:cubicBezTo>
                      <a:pt x="86" y="42"/>
                      <a:pt x="71" y="31"/>
                      <a:pt x="54" y="30"/>
                    </a:cubicBezTo>
                    <a:cubicBezTo>
                      <a:pt x="42" y="30"/>
                      <a:pt x="27" y="27"/>
                      <a:pt x="16" y="28"/>
                    </a:cubicBezTo>
                    <a:cubicBezTo>
                      <a:pt x="1" y="29"/>
                      <a:pt x="0" y="23"/>
                      <a:pt x="0" y="13"/>
                    </a:cubicBezTo>
                    <a:cubicBezTo>
                      <a:pt x="0" y="11"/>
                      <a:pt x="1" y="8"/>
                      <a:pt x="1" y="6"/>
                    </a:cubicBezTo>
                    <a:close/>
                  </a:path>
                </a:pathLst>
              </a:custGeom>
              <a:solidFill>
                <a:srgbClr val="4F9D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0" name="Freeform 87">
                <a:extLst>
                  <a:ext uri="{FF2B5EF4-FFF2-40B4-BE49-F238E27FC236}">
                    <a16:creationId xmlns:a16="http://schemas.microsoft.com/office/drawing/2014/main" id="{FCA814B6-EAF8-4875-9E0C-328CA191E5B0}"/>
                  </a:ext>
                </a:extLst>
              </p:cNvPr>
              <p:cNvSpPr>
                <a:spLocks/>
              </p:cNvSpPr>
              <p:nvPr/>
            </p:nvSpPr>
            <p:spPr bwMode="auto">
              <a:xfrm>
                <a:off x="715" y="1434"/>
                <a:ext cx="216" cy="466"/>
              </a:xfrm>
              <a:custGeom>
                <a:avLst/>
                <a:gdLst>
                  <a:gd name="T0" fmla="*/ 17 w 192"/>
                  <a:gd name="T1" fmla="*/ 332 h 415"/>
                  <a:gd name="T2" fmla="*/ 98 w 192"/>
                  <a:gd name="T3" fmla="*/ 188 h 415"/>
                  <a:gd name="T4" fmla="*/ 152 w 192"/>
                  <a:gd name="T5" fmla="*/ 98 h 415"/>
                  <a:gd name="T6" fmla="*/ 184 w 192"/>
                  <a:gd name="T7" fmla="*/ 13 h 415"/>
                  <a:gd name="T8" fmla="*/ 192 w 192"/>
                  <a:gd name="T9" fmla="*/ 0 h 415"/>
                  <a:gd name="T10" fmla="*/ 192 w 192"/>
                  <a:gd name="T11" fmla="*/ 0 h 415"/>
                  <a:gd name="T12" fmla="*/ 145 w 192"/>
                  <a:gd name="T13" fmla="*/ 126 h 415"/>
                  <a:gd name="T14" fmla="*/ 67 w 192"/>
                  <a:gd name="T15" fmla="*/ 264 h 415"/>
                  <a:gd name="T16" fmla="*/ 47 w 192"/>
                  <a:gd name="T17" fmla="*/ 330 h 415"/>
                  <a:gd name="T18" fmla="*/ 25 w 192"/>
                  <a:gd name="T19" fmla="*/ 376 h 415"/>
                  <a:gd name="T20" fmla="*/ 4 w 192"/>
                  <a:gd name="T21" fmla="*/ 415 h 415"/>
                  <a:gd name="T22" fmla="*/ 14 w 192"/>
                  <a:gd name="T23" fmla="*/ 380 h 415"/>
                  <a:gd name="T24" fmla="*/ 33 w 192"/>
                  <a:gd name="T25" fmla="*/ 324 h 415"/>
                  <a:gd name="T26" fmla="*/ 16 w 192"/>
                  <a:gd name="T27" fmla="*/ 369 h 415"/>
                  <a:gd name="T28" fmla="*/ 6 w 192"/>
                  <a:gd name="T29" fmla="*/ 377 h 415"/>
                  <a:gd name="T30" fmla="*/ 4 w 192"/>
                  <a:gd name="T31" fmla="*/ 364 h 415"/>
                  <a:gd name="T32" fmla="*/ 17 w 192"/>
                  <a:gd name="T33" fmla="*/ 332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92" h="415">
                    <a:moveTo>
                      <a:pt x="17" y="332"/>
                    </a:moveTo>
                    <a:cubicBezTo>
                      <a:pt x="47" y="286"/>
                      <a:pt x="72" y="237"/>
                      <a:pt x="98" y="188"/>
                    </a:cubicBezTo>
                    <a:cubicBezTo>
                      <a:pt x="114" y="157"/>
                      <a:pt x="136" y="130"/>
                      <a:pt x="152" y="98"/>
                    </a:cubicBezTo>
                    <a:cubicBezTo>
                      <a:pt x="165" y="70"/>
                      <a:pt x="169" y="40"/>
                      <a:pt x="184" y="13"/>
                    </a:cubicBezTo>
                    <a:cubicBezTo>
                      <a:pt x="186" y="8"/>
                      <a:pt x="187" y="3"/>
                      <a:pt x="192" y="0"/>
                    </a:cubicBezTo>
                    <a:cubicBezTo>
                      <a:pt x="192" y="0"/>
                      <a:pt x="192" y="0"/>
                      <a:pt x="192" y="0"/>
                    </a:cubicBezTo>
                    <a:cubicBezTo>
                      <a:pt x="181" y="43"/>
                      <a:pt x="167" y="86"/>
                      <a:pt x="145" y="126"/>
                    </a:cubicBezTo>
                    <a:cubicBezTo>
                      <a:pt x="120" y="172"/>
                      <a:pt x="89" y="215"/>
                      <a:pt x="67" y="264"/>
                    </a:cubicBezTo>
                    <a:cubicBezTo>
                      <a:pt x="58" y="285"/>
                      <a:pt x="47" y="305"/>
                      <a:pt x="47" y="330"/>
                    </a:cubicBezTo>
                    <a:cubicBezTo>
                      <a:pt x="47" y="345"/>
                      <a:pt x="32" y="361"/>
                      <a:pt x="25" y="376"/>
                    </a:cubicBezTo>
                    <a:cubicBezTo>
                      <a:pt x="18" y="388"/>
                      <a:pt x="12" y="400"/>
                      <a:pt x="4" y="415"/>
                    </a:cubicBezTo>
                    <a:cubicBezTo>
                      <a:pt x="3" y="399"/>
                      <a:pt x="9" y="390"/>
                      <a:pt x="14" y="380"/>
                    </a:cubicBezTo>
                    <a:cubicBezTo>
                      <a:pt x="17" y="359"/>
                      <a:pt x="31" y="342"/>
                      <a:pt x="33" y="324"/>
                    </a:cubicBezTo>
                    <a:cubicBezTo>
                      <a:pt x="29" y="338"/>
                      <a:pt x="23" y="354"/>
                      <a:pt x="16" y="369"/>
                    </a:cubicBezTo>
                    <a:cubicBezTo>
                      <a:pt x="14" y="373"/>
                      <a:pt x="13" y="379"/>
                      <a:pt x="6" y="377"/>
                    </a:cubicBezTo>
                    <a:cubicBezTo>
                      <a:pt x="0" y="375"/>
                      <a:pt x="1" y="369"/>
                      <a:pt x="4" y="364"/>
                    </a:cubicBezTo>
                    <a:cubicBezTo>
                      <a:pt x="10" y="354"/>
                      <a:pt x="6" y="340"/>
                      <a:pt x="17" y="332"/>
                    </a:cubicBezTo>
                    <a:close/>
                  </a:path>
                </a:pathLst>
              </a:custGeom>
              <a:solidFill>
                <a:srgbClr val="936A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1" name="Freeform 88">
                <a:extLst>
                  <a:ext uri="{FF2B5EF4-FFF2-40B4-BE49-F238E27FC236}">
                    <a16:creationId xmlns:a16="http://schemas.microsoft.com/office/drawing/2014/main" id="{ABC94D8C-A3B7-4047-A097-BF1B789133AD}"/>
                  </a:ext>
                </a:extLst>
              </p:cNvPr>
              <p:cNvSpPr>
                <a:spLocks/>
              </p:cNvSpPr>
              <p:nvPr/>
            </p:nvSpPr>
            <p:spPr bwMode="auto">
              <a:xfrm>
                <a:off x="62" y="3937"/>
                <a:ext cx="413" cy="55"/>
              </a:xfrm>
              <a:custGeom>
                <a:avLst/>
                <a:gdLst>
                  <a:gd name="T0" fmla="*/ 5 w 368"/>
                  <a:gd name="T1" fmla="*/ 0 h 49"/>
                  <a:gd name="T2" fmla="*/ 72 w 368"/>
                  <a:gd name="T3" fmla="*/ 5 h 49"/>
                  <a:gd name="T4" fmla="*/ 232 w 368"/>
                  <a:gd name="T5" fmla="*/ 26 h 49"/>
                  <a:gd name="T6" fmla="*/ 332 w 368"/>
                  <a:gd name="T7" fmla="*/ 30 h 49"/>
                  <a:gd name="T8" fmla="*/ 365 w 368"/>
                  <a:gd name="T9" fmla="*/ 32 h 49"/>
                  <a:gd name="T10" fmla="*/ 349 w 368"/>
                  <a:gd name="T11" fmla="*/ 45 h 49"/>
                  <a:gd name="T12" fmla="*/ 321 w 368"/>
                  <a:gd name="T13" fmla="*/ 44 h 49"/>
                  <a:gd name="T14" fmla="*/ 295 w 368"/>
                  <a:gd name="T15" fmla="*/ 43 h 49"/>
                  <a:gd name="T16" fmla="*/ 273 w 368"/>
                  <a:gd name="T17" fmla="*/ 49 h 49"/>
                  <a:gd name="T18" fmla="*/ 210 w 368"/>
                  <a:gd name="T19" fmla="*/ 44 h 49"/>
                  <a:gd name="T20" fmla="*/ 156 w 368"/>
                  <a:gd name="T21" fmla="*/ 32 h 49"/>
                  <a:gd name="T22" fmla="*/ 113 w 368"/>
                  <a:gd name="T23" fmla="*/ 30 h 49"/>
                  <a:gd name="T24" fmla="*/ 57 w 368"/>
                  <a:gd name="T25" fmla="*/ 27 h 49"/>
                  <a:gd name="T26" fmla="*/ 39 w 368"/>
                  <a:gd name="T27" fmla="*/ 24 h 49"/>
                  <a:gd name="T28" fmla="*/ 17 w 368"/>
                  <a:gd name="T29" fmla="*/ 17 h 49"/>
                  <a:gd name="T30" fmla="*/ 1 w 368"/>
                  <a:gd name="T31" fmla="*/ 12 h 49"/>
                  <a:gd name="T32" fmla="*/ 5 w 368"/>
                  <a:gd name="T33"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68" h="49">
                    <a:moveTo>
                      <a:pt x="5" y="0"/>
                    </a:moveTo>
                    <a:cubicBezTo>
                      <a:pt x="27" y="9"/>
                      <a:pt x="50" y="3"/>
                      <a:pt x="72" y="5"/>
                    </a:cubicBezTo>
                    <a:cubicBezTo>
                      <a:pt x="126" y="10"/>
                      <a:pt x="178" y="22"/>
                      <a:pt x="232" y="26"/>
                    </a:cubicBezTo>
                    <a:cubicBezTo>
                      <a:pt x="265" y="29"/>
                      <a:pt x="298" y="32"/>
                      <a:pt x="332" y="30"/>
                    </a:cubicBezTo>
                    <a:cubicBezTo>
                      <a:pt x="343" y="29"/>
                      <a:pt x="354" y="31"/>
                      <a:pt x="365" y="32"/>
                    </a:cubicBezTo>
                    <a:cubicBezTo>
                      <a:pt x="368" y="47"/>
                      <a:pt x="358" y="47"/>
                      <a:pt x="349" y="45"/>
                    </a:cubicBezTo>
                    <a:cubicBezTo>
                      <a:pt x="340" y="44"/>
                      <a:pt x="331" y="41"/>
                      <a:pt x="321" y="44"/>
                    </a:cubicBezTo>
                    <a:cubicBezTo>
                      <a:pt x="312" y="47"/>
                      <a:pt x="303" y="47"/>
                      <a:pt x="295" y="43"/>
                    </a:cubicBezTo>
                    <a:cubicBezTo>
                      <a:pt x="285" y="38"/>
                      <a:pt x="279" y="41"/>
                      <a:pt x="273" y="49"/>
                    </a:cubicBezTo>
                    <a:cubicBezTo>
                      <a:pt x="253" y="41"/>
                      <a:pt x="232" y="43"/>
                      <a:pt x="210" y="44"/>
                    </a:cubicBezTo>
                    <a:cubicBezTo>
                      <a:pt x="192" y="44"/>
                      <a:pt x="174" y="33"/>
                      <a:pt x="156" y="32"/>
                    </a:cubicBezTo>
                    <a:cubicBezTo>
                      <a:pt x="142" y="32"/>
                      <a:pt x="128" y="26"/>
                      <a:pt x="113" y="30"/>
                    </a:cubicBezTo>
                    <a:cubicBezTo>
                      <a:pt x="95" y="23"/>
                      <a:pt x="76" y="24"/>
                      <a:pt x="57" y="27"/>
                    </a:cubicBezTo>
                    <a:cubicBezTo>
                      <a:pt x="49" y="29"/>
                      <a:pt x="45" y="29"/>
                      <a:pt x="39" y="24"/>
                    </a:cubicBezTo>
                    <a:cubicBezTo>
                      <a:pt x="34" y="18"/>
                      <a:pt x="26" y="15"/>
                      <a:pt x="17" y="17"/>
                    </a:cubicBezTo>
                    <a:cubicBezTo>
                      <a:pt x="11" y="19"/>
                      <a:pt x="6" y="16"/>
                      <a:pt x="1" y="12"/>
                    </a:cubicBezTo>
                    <a:cubicBezTo>
                      <a:pt x="0" y="7"/>
                      <a:pt x="3" y="4"/>
                      <a:pt x="5" y="0"/>
                    </a:cubicBezTo>
                    <a:close/>
                  </a:path>
                </a:pathLst>
              </a:custGeom>
              <a:solidFill>
                <a:srgbClr val="82BB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2" name="Freeform 89">
                <a:extLst>
                  <a:ext uri="{FF2B5EF4-FFF2-40B4-BE49-F238E27FC236}">
                    <a16:creationId xmlns:a16="http://schemas.microsoft.com/office/drawing/2014/main" id="{10644986-6EEF-4EDA-A543-CB6B3F646075}"/>
                  </a:ext>
                </a:extLst>
              </p:cNvPr>
              <p:cNvSpPr>
                <a:spLocks/>
              </p:cNvSpPr>
              <p:nvPr/>
            </p:nvSpPr>
            <p:spPr bwMode="auto">
              <a:xfrm>
                <a:off x="36" y="4040"/>
                <a:ext cx="238" cy="54"/>
              </a:xfrm>
              <a:custGeom>
                <a:avLst/>
                <a:gdLst>
                  <a:gd name="T0" fmla="*/ 8 w 212"/>
                  <a:gd name="T1" fmla="*/ 4 h 48"/>
                  <a:gd name="T2" fmla="*/ 26 w 212"/>
                  <a:gd name="T3" fmla="*/ 11 h 48"/>
                  <a:gd name="T4" fmla="*/ 40 w 212"/>
                  <a:gd name="T5" fmla="*/ 8 h 48"/>
                  <a:gd name="T6" fmla="*/ 65 w 212"/>
                  <a:gd name="T7" fmla="*/ 5 h 48"/>
                  <a:gd name="T8" fmla="*/ 144 w 212"/>
                  <a:gd name="T9" fmla="*/ 13 h 48"/>
                  <a:gd name="T10" fmla="*/ 212 w 212"/>
                  <a:gd name="T11" fmla="*/ 24 h 48"/>
                  <a:gd name="T12" fmla="*/ 184 w 212"/>
                  <a:gd name="T13" fmla="*/ 32 h 48"/>
                  <a:gd name="T14" fmla="*/ 131 w 212"/>
                  <a:gd name="T15" fmla="*/ 33 h 48"/>
                  <a:gd name="T16" fmla="*/ 113 w 212"/>
                  <a:gd name="T17" fmla="*/ 32 h 48"/>
                  <a:gd name="T18" fmla="*/ 100 w 212"/>
                  <a:gd name="T19" fmla="*/ 31 h 48"/>
                  <a:gd name="T20" fmla="*/ 85 w 212"/>
                  <a:gd name="T21" fmla="*/ 28 h 48"/>
                  <a:gd name="T22" fmla="*/ 71 w 212"/>
                  <a:gd name="T23" fmla="*/ 23 h 48"/>
                  <a:gd name="T24" fmla="*/ 65 w 212"/>
                  <a:gd name="T25" fmla="*/ 38 h 48"/>
                  <a:gd name="T26" fmla="*/ 60 w 212"/>
                  <a:gd name="T27" fmla="*/ 48 h 48"/>
                  <a:gd name="T28" fmla="*/ 0 w 212"/>
                  <a:gd name="T29" fmla="*/ 44 h 48"/>
                  <a:gd name="T30" fmla="*/ 8 w 212"/>
                  <a:gd name="T31" fmla="*/ 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12" h="48">
                    <a:moveTo>
                      <a:pt x="8" y="4"/>
                    </a:moveTo>
                    <a:cubicBezTo>
                      <a:pt x="14" y="7"/>
                      <a:pt x="21" y="6"/>
                      <a:pt x="26" y="11"/>
                    </a:cubicBezTo>
                    <a:cubicBezTo>
                      <a:pt x="31" y="15"/>
                      <a:pt x="35" y="18"/>
                      <a:pt x="40" y="8"/>
                    </a:cubicBezTo>
                    <a:cubicBezTo>
                      <a:pt x="44" y="0"/>
                      <a:pt x="56" y="4"/>
                      <a:pt x="65" y="5"/>
                    </a:cubicBezTo>
                    <a:cubicBezTo>
                      <a:pt x="91" y="9"/>
                      <a:pt x="117" y="17"/>
                      <a:pt x="144" y="13"/>
                    </a:cubicBezTo>
                    <a:cubicBezTo>
                      <a:pt x="167" y="9"/>
                      <a:pt x="189" y="24"/>
                      <a:pt x="212" y="24"/>
                    </a:cubicBezTo>
                    <a:cubicBezTo>
                      <a:pt x="206" y="39"/>
                      <a:pt x="193" y="35"/>
                      <a:pt x="184" y="32"/>
                    </a:cubicBezTo>
                    <a:cubicBezTo>
                      <a:pt x="166" y="27"/>
                      <a:pt x="149" y="28"/>
                      <a:pt x="131" y="33"/>
                    </a:cubicBezTo>
                    <a:cubicBezTo>
                      <a:pt x="125" y="36"/>
                      <a:pt x="118" y="38"/>
                      <a:pt x="113" y="32"/>
                    </a:cubicBezTo>
                    <a:cubicBezTo>
                      <a:pt x="108" y="26"/>
                      <a:pt x="105" y="28"/>
                      <a:pt x="100" y="31"/>
                    </a:cubicBezTo>
                    <a:cubicBezTo>
                      <a:pt x="95" y="35"/>
                      <a:pt x="89" y="36"/>
                      <a:pt x="85" y="28"/>
                    </a:cubicBezTo>
                    <a:cubicBezTo>
                      <a:pt x="82" y="22"/>
                      <a:pt x="77" y="19"/>
                      <a:pt x="71" y="23"/>
                    </a:cubicBezTo>
                    <a:cubicBezTo>
                      <a:pt x="66" y="27"/>
                      <a:pt x="59" y="29"/>
                      <a:pt x="65" y="38"/>
                    </a:cubicBezTo>
                    <a:cubicBezTo>
                      <a:pt x="67" y="42"/>
                      <a:pt x="63" y="45"/>
                      <a:pt x="60" y="48"/>
                    </a:cubicBezTo>
                    <a:cubicBezTo>
                      <a:pt x="40" y="47"/>
                      <a:pt x="20" y="45"/>
                      <a:pt x="0" y="44"/>
                    </a:cubicBezTo>
                    <a:cubicBezTo>
                      <a:pt x="2" y="30"/>
                      <a:pt x="2" y="17"/>
                      <a:pt x="8" y="4"/>
                    </a:cubicBezTo>
                    <a:close/>
                  </a:path>
                </a:pathLst>
              </a:custGeom>
              <a:solidFill>
                <a:srgbClr val="ADCF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3" name="Freeform 90">
                <a:extLst>
                  <a:ext uri="{FF2B5EF4-FFF2-40B4-BE49-F238E27FC236}">
                    <a16:creationId xmlns:a16="http://schemas.microsoft.com/office/drawing/2014/main" id="{24F6DA94-4E99-48DA-8BBA-BE5BB68A587D}"/>
                  </a:ext>
                </a:extLst>
              </p:cNvPr>
              <p:cNvSpPr>
                <a:spLocks/>
              </p:cNvSpPr>
              <p:nvPr/>
            </p:nvSpPr>
            <p:spPr bwMode="auto">
              <a:xfrm>
                <a:off x="720" y="715"/>
                <a:ext cx="172" cy="155"/>
              </a:xfrm>
              <a:custGeom>
                <a:avLst/>
                <a:gdLst>
                  <a:gd name="T0" fmla="*/ 3 w 153"/>
                  <a:gd name="T1" fmla="*/ 36 h 138"/>
                  <a:gd name="T2" fmla="*/ 11 w 153"/>
                  <a:gd name="T3" fmla="*/ 28 h 138"/>
                  <a:gd name="T4" fmla="*/ 24 w 153"/>
                  <a:gd name="T5" fmla="*/ 32 h 138"/>
                  <a:gd name="T6" fmla="*/ 11 w 153"/>
                  <a:gd name="T7" fmla="*/ 0 h 138"/>
                  <a:gd name="T8" fmla="*/ 67 w 153"/>
                  <a:gd name="T9" fmla="*/ 41 h 138"/>
                  <a:gd name="T10" fmla="*/ 140 w 153"/>
                  <a:gd name="T11" fmla="*/ 103 h 138"/>
                  <a:gd name="T12" fmla="*/ 148 w 153"/>
                  <a:gd name="T13" fmla="*/ 114 h 138"/>
                  <a:gd name="T14" fmla="*/ 150 w 153"/>
                  <a:gd name="T15" fmla="*/ 129 h 138"/>
                  <a:gd name="T16" fmla="*/ 145 w 153"/>
                  <a:gd name="T17" fmla="*/ 138 h 138"/>
                  <a:gd name="T18" fmla="*/ 140 w 153"/>
                  <a:gd name="T19" fmla="*/ 136 h 138"/>
                  <a:gd name="T20" fmla="*/ 80 w 153"/>
                  <a:gd name="T21" fmla="*/ 92 h 138"/>
                  <a:gd name="T22" fmla="*/ 47 w 153"/>
                  <a:gd name="T23" fmla="*/ 59 h 138"/>
                  <a:gd name="T24" fmla="*/ 59 w 153"/>
                  <a:gd name="T25" fmla="*/ 76 h 138"/>
                  <a:gd name="T26" fmla="*/ 43 w 153"/>
                  <a:gd name="T27" fmla="*/ 79 h 138"/>
                  <a:gd name="T28" fmla="*/ 32 w 153"/>
                  <a:gd name="T29" fmla="*/ 71 h 138"/>
                  <a:gd name="T30" fmla="*/ 9 w 153"/>
                  <a:gd name="T31" fmla="*/ 46 h 138"/>
                  <a:gd name="T32" fmla="*/ 3 w 153"/>
                  <a:gd name="T33" fmla="*/ 36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3" h="138">
                    <a:moveTo>
                      <a:pt x="3" y="36"/>
                    </a:moveTo>
                    <a:cubicBezTo>
                      <a:pt x="7" y="35"/>
                      <a:pt x="10" y="32"/>
                      <a:pt x="11" y="28"/>
                    </a:cubicBezTo>
                    <a:cubicBezTo>
                      <a:pt x="17" y="22"/>
                      <a:pt x="18" y="37"/>
                      <a:pt x="24" y="32"/>
                    </a:cubicBezTo>
                    <a:cubicBezTo>
                      <a:pt x="28" y="18"/>
                      <a:pt x="9" y="13"/>
                      <a:pt x="11" y="0"/>
                    </a:cubicBezTo>
                    <a:cubicBezTo>
                      <a:pt x="36" y="5"/>
                      <a:pt x="50" y="26"/>
                      <a:pt x="67" y="41"/>
                    </a:cubicBezTo>
                    <a:cubicBezTo>
                      <a:pt x="91" y="62"/>
                      <a:pt x="118" y="80"/>
                      <a:pt x="140" y="103"/>
                    </a:cubicBezTo>
                    <a:cubicBezTo>
                      <a:pt x="143" y="106"/>
                      <a:pt x="147" y="109"/>
                      <a:pt x="148" y="114"/>
                    </a:cubicBezTo>
                    <a:cubicBezTo>
                      <a:pt x="148" y="119"/>
                      <a:pt x="147" y="124"/>
                      <a:pt x="150" y="129"/>
                    </a:cubicBezTo>
                    <a:cubicBezTo>
                      <a:pt x="153" y="134"/>
                      <a:pt x="151" y="138"/>
                      <a:pt x="145" y="138"/>
                    </a:cubicBezTo>
                    <a:cubicBezTo>
                      <a:pt x="143" y="138"/>
                      <a:pt x="142" y="137"/>
                      <a:pt x="140" y="136"/>
                    </a:cubicBezTo>
                    <a:cubicBezTo>
                      <a:pt x="121" y="121"/>
                      <a:pt x="103" y="104"/>
                      <a:pt x="80" y="92"/>
                    </a:cubicBezTo>
                    <a:cubicBezTo>
                      <a:pt x="67" y="85"/>
                      <a:pt x="58" y="69"/>
                      <a:pt x="47" y="59"/>
                    </a:cubicBezTo>
                    <a:cubicBezTo>
                      <a:pt x="49" y="65"/>
                      <a:pt x="62" y="67"/>
                      <a:pt x="59" y="76"/>
                    </a:cubicBezTo>
                    <a:cubicBezTo>
                      <a:pt x="56" y="84"/>
                      <a:pt x="49" y="81"/>
                      <a:pt x="43" y="79"/>
                    </a:cubicBezTo>
                    <a:cubicBezTo>
                      <a:pt x="39" y="77"/>
                      <a:pt x="35" y="75"/>
                      <a:pt x="32" y="71"/>
                    </a:cubicBezTo>
                    <a:cubicBezTo>
                      <a:pt x="25" y="62"/>
                      <a:pt x="17" y="54"/>
                      <a:pt x="9" y="46"/>
                    </a:cubicBezTo>
                    <a:cubicBezTo>
                      <a:pt x="6" y="43"/>
                      <a:pt x="0" y="42"/>
                      <a:pt x="3" y="36"/>
                    </a:cubicBezTo>
                    <a:close/>
                  </a:path>
                </a:pathLst>
              </a:custGeom>
              <a:solidFill>
                <a:srgbClr val="EDD4B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4" name="Freeform 91">
                <a:extLst>
                  <a:ext uri="{FF2B5EF4-FFF2-40B4-BE49-F238E27FC236}">
                    <a16:creationId xmlns:a16="http://schemas.microsoft.com/office/drawing/2014/main" id="{E1EF5083-9D95-44C6-B2BB-F0D6901DB81D}"/>
                  </a:ext>
                </a:extLst>
              </p:cNvPr>
              <p:cNvSpPr>
                <a:spLocks/>
              </p:cNvSpPr>
              <p:nvPr/>
            </p:nvSpPr>
            <p:spPr bwMode="auto">
              <a:xfrm>
                <a:off x="1924" y="1253"/>
                <a:ext cx="93" cy="394"/>
              </a:xfrm>
              <a:custGeom>
                <a:avLst/>
                <a:gdLst>
                  <a:gd name="T0" fmla="*/ 73 w 83"/>
                  <a:gd name="T1" fmla="*/ 345 h 351"/>
                  <a:gd name="T2" fmla="*/ 65 w 83"/>
                  <a:gd name="T3" fmla="*/ 340 h 351"/>
                  <a:gd name="T4" fmla="*/ 35 w 83"/>
                  <a:gd name="T5" fmla="*/ 224 h 351"/>
                  <a:gd name="T6" fmla="*/ 14 w 83"/>
                  <a:gd name="T7" fmla="*/ 156 h 351"/>
                  <a:gd name="T8" fmla="*/ 35 w 83"/>
                  <a:gd name="T9" fmla="*/ 191 h 351"/>
                  <a:gd name="T10" fmla="*/ 22 w 83"/>
                  <a:gd name="T11" fmla="*/ 103 h 351"/>
                  <a:gd name="T12" fmla="*/ 19 w 83"/>
                  <a:gd name="T13" fmla="*/ 126 h 351"/>
                  <a:gd name="T14" fmla="*/ 17 w 83"/>
                  <a:gd name="T15" fmla="*/ 126 h 351"/>
                  <a:gd name="T16" fmla="*/ 0 w 83"/>
                  <a:gd name="T17" fmla="*/ 9 h 351"/>
                  <a:gd name="T18" fmla="*/ 24 w 83"/>
                  <a:gd name="T19" fmla="*/ 10 h 351"/>
                  <a:gd name="T20" fmla="*/ 16 w 83"/>
                  <a:gd name="T21" fmla="*/ 19 h 351"/>
                  <a:gd name="T22" fmla="*/ 27 w 83"/>
                  <a:gd name="T23" fmla="*/ 88 h 351"/>
                  <a:gd name="T24" fmla="*/ 38 w 83"/>
                  <a:gd name="T25" fmla="*/ 100 h 351"/>
                  <a:gd name="T26" fmla="*/ 39 w 83"/>
                  <a:gd name="T27" fmla="*/ 157 h 351"/>
                  <a:gd name="T28" fmla="*/ 41 w 83"/>
                  <a:gd name="T29" fmla="*/ 173 h 351"/>
                  <a:gd name="T30" fmla="*/ 56 w 83"/>
                  <a:gd name="T31" fmla="*/ 205 h 351"/>
                  <a:gd name="T32" fmla="*/ 83 w 83"/>
                  <a:gd name="T33" fmla="*/ 305 h 351"/>
                  <a:gd name="T34" fmla="*/ 70 w 83"/>
                  <a:gd name="T35" fmla="*/ 292 h 351"/>
                  <a:gd name="T36" fmla="*/ 57 w 83"/>
                  <a:gd name="T37" fmla="*/ 242 h 351"/>
                  <a:gd name="T38" fmla="*/ 45 w 83"/>
                  <a:gd name="T39" fmla="*/ 223 h 351"/>
                  <a:gd name="T40" fmla="*/ 64 w 83"/>
                  <a:gd name="T41" fmla="*/ 305 h 351"/>
                  <a:gd name="T42" fmla="*/ 73 w 83"/>
                  <a:gd name="T43" fmla="*/ 345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3" h="351">
                    <a:moveTo>
                      <a:pt x="73" y="345"/>
                    </a:moveTo>
                    <a:cubicBezTo>
                      <a:pt x="66" y="351"/>
                      <a:pt x="65" y="344"/>
                      <a:pt x="65" y="340"/>
                    </a:cubicBezTo>
                    <a:cubicBezTo>
                      <a:pt x="54" y="302"/>
                      <a:pt x="43" y="263"/>
                      <a:pt x="35" y="224"/>
                    </a:cubicBezTo>
                    <a:cubicBezTo>
                      <a:pt x="30" y="202"/>
                      <a:pt x="22" y="181"/>
                      <a:pt x="14" y="156"/>
                    </a:cubicBezTo>
                    <a:cubicBezTo>
                      <a:pt x="29" y="166"/>
                      <a:pt x="25" y="181"/>
                      <a:pt x="35" y="191"/>
                    </a:cubicBezTo>
                    <a:cubicBezTo>
                      <a:pt x="31" y="162"/>
                      <a:pt x="27" y="135"/>
                      <a:pt x="22" y="103"/>
                    </a:cubicBezTo>
                    <a:cubicBezTo>
                      <a:pt x="20" y="114"/>
                      <a:pt x="19" y="120"/>
                      <a:pt x="19" y="126"/>
                    </a:cubicBezTo>
                    <a:cubicBezTo>
                      <a:pt x="18" y="126"/>
                      <a:pt x="17" y="126"/>
                      <a:pt x="17" y="126"/>
                    </a:cubicBezTo>
                    <a:cubicBezTo>
                      <a:pt x="11" y="87"/>
                      <a:pt x="5" y="48"/>
                      <a:pt x="0" y="9"/>
                    </a:cubicBezTo>
                    <a:cubicBezTo>
                      <a:pt x="8" y="7"/>
                      <a:pt x="16" y="0"/>
                      <a:pt x="24" y="10"/>
                    </a:cubicBezTo>
                    <a:cubicBezTo>
                      <a:pt x="21" y="12"/>
                      <a:pt x="16" y="15"/>
                      <a:pt x="16" y="19"/>
                    </a:cubicBezTo>
                    <a:cubicBezTo>
                      <a:pt x="18" y="42"/>
                      <a:pt x="17" y="66"/>
                      <a:pt x="27" y="88"/>
                    </a:cubicBezTo>
                    <a:cubicBezTo>
                      <a:pt x="32" y="91"/>
                      <a:pt x="40" y="93"/>
                      <a:pt x="38" y="100"/>
                    </a:cubicBezTo>
                    <a:cubicBezTo>
                      <a:pt x="35" y="120"/>
                      <a:pt x="42" y="138"/>
                      <a:pt x="39" y="157"/>
                    </a:cubicBezTo>
                    <a:cubicBezTo>
                      <a:pt x="40" y="163"/>
                      <a:pt x="40" y="168"/>
                      <a:pt x="41" y="173"/>
                    </a:cubicBezTo>
                    <a:cubicBezTo>
                      <a:pt x="45" y="184"/>
                      <a:pt x="40" y="199"/>
                      <a:pt x="56" y="205"/>
                    </a:cubicBezTo>
                    <a:cubicBezTo>
                      <a:pt x="71" y="236"/>
                      <a:pt x="76" y="271"/>
                      <a:pt x="83" y="305"/>
                    </a:cubicBezTo>
                    <a:cubicBezTo>
                      <a:pt x="70" y="310"/>
                      <a:pt x="71" y="298"/>
                      <a:pt x="70" y="292"/>
                    </a:cubicBezTo>
                    <a:cubicBezTo>
                      <a:pt x="66" y="275"/>
                      <a:pt x="61" y="259"/>
                      <a:pt x="57" y="242"/>
                    </a:cubicBezTo>
                    <a:cubicBezTo>
                      <a:pt x="55" y="236"/>
                      <a:pt x="55" y="229"/>
                      <a:pt x="45" y="223"/>
                    </a:cubicBezTo>
                    <a:cubicBezTo>
                      <a:pt x="54" y="252"/>
                      <a:pt x="67" y="277"/>
                      <a:pt x="64" y="305"/>
                    </a:cubicBezTo>
                    <a:cubicBezTo>
                      <a:pt x="65" y="319"/>
                      <a:pt x="68" y="332"/>
                      <a:pt x="73" y="345"/>
                    </a:cubicBezTo>
                    <a:close/>
                  </a:path>
                </a:pathLst>
              </a:custGeom>
              <a:solidFill>
                <a:srgbClr val="977A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5" name="Freeform 92">
                <a:extLst>
                  <a:ext uri="{FF2B5EF4-FFF2-40B4-BE49-F238E27FC236}">
                    <a16:creationId xmlns:a16="http://schemas.microsoft.com/office/drawing/2014/main" id="{7F4ED4BC-46DB-4FB6-81F4-CB98DDB8C0AD}"/>
                  </a:ext>
                </a:extLst>
              </p:cNvPr>
              <p:cNvSpPr>
                <a:spLocks/>
              </p:cNvSpPr>
              <p:nvPr/>
            </p:nvSpPr>
            <p:spPr bwMode="auto">
              <a:xfrm>
                <a:off x="824" y="958"/>
                <a:ext cx="143" cy="157"/>
              </a:xfrm>
              <a:custGeom>
                <a:avLst/>
                <a:gdLst>
                  <a:gd name="T0" fmla="*/ 126 w 127"/>
                  <a:gd name="T1" fmla="*/ 109 h 140"/>
                  <a:gd name="T2" fmla="*/ 111 w 127"/>
                  <a:gd name="T3" fmla="*/ 140 h 140"/>
                  <a:gd name="T4" fmla="*/ 95 w 127"/>
                  <a:gd name="T5" fmla="*/ 116 h 140"/>
                  <a:gd name="T6" fmla="*/ 73 w 127"/>
                  <a:gd name="T7" fmla="*/ 77 h 140"/>
                  <a:gd name="T8" fmla="*/ 0 w 127"/>
                  <a:gd name="T9" fmla="*/ 17 h 140"/>
                  <a:gd name="T10" fmla="*/ 27 w 127"/>
                  <a:gd name="T11" fmla="*/ 5 h 140"/>
                  <a:gd name="T12" fmla="*/ 47 w 127"/>
                  <a:gd name="T13" fmla="*/ 16 h 140"/>
                  <a:gd name="T14" fmla="*/ 61 w 127"/>
                  <a:gd name="T15" fmla="*/ 32 h 140"/>
                  <a:gd name="T16" fmla="*/ 78 w 127"/>
                  <a:gd name="T17" fmla="*/ 41 h 140"/>
                  <a:gd name="T18" fmla="*/ 126 w 127"/>
                  <a:gd name="T19" fmla="*/ 109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7" h="140">
                    <a:moveTo>
                      <a:pt x="126" y="109"/>
                    </a:moveTo>
                    <a:cubicBezTo>
                      <a:pt x="127" y="122"/>
                      <a:pt x="118" y="131"/>
                      <a:pt x="111" y="140"/>
                    </a:cubicBezTo>
                    <a:cubicBezTo>
                      <a:pt x="104" y="134"/>
                      <a:pt x="101" y="124"/>
                      <a:pt x="95" y="116"/>
                    </a:cubicBezTo>
                    <a:cubicBezTo>
                      <a:pt x="96" y="99"/>
                      <a:pt x="83" y="88"/>
                      <a:pt x="73" y="77"/>
                    </a:cubicBezTo>
                    <a:cubicBezTo>
                      <a:pt x="51" y="54"/>
                      <a:pt x="24" y="37"/>
                      <a:pt x="0" y="17"/>
                    </a:cubicBezTo>
                    <a:cubicBezTo>
                      <a:pt x="3" y="0"/>
                      <a:pt x="20" y="13"/>
                      <a:pt x="27" y="5"/>
                    </a:cubicBezTo>
                    <a:cubicBezTo>
                      <a:pt x="37" y="1"/>
                      <a:pt x="41" y="11"/>
                      <a:pt x="47" y="16"/>
                    </a:cubicBezTo>
                    <a:cubicBezTo>
                      <a:pt x="52" y="20"/>
                      <a:pt x="55" y="27"/>
                      <a:pt x="61" y="32"/>
                    </a:cubicBezTo>
                    <a:cubicBezTo>
                      <a:pt x="66" y="36"/>
                      <a:pt x="72" y="39"/>
                      <a:pt x="78" y="41"/>
                    </a:cubicBezTo>
                    <a:cubicBezTo>
                      <a:pt x="100" y="59"/>
                      <a:pt x="119" y="80"/>
                      <a:pt x="126" y="109"/>
                    </a:cubicBezTo>
                    <a:close/>
                  </a:path>
                </a:pathLst>
              </a:custGeom>
              <a:solidFill>
                <a:srgbClr val="EED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6" name="Freeform 93">
                <a:extLst>
                  <a:ext uri="{FF2B5EF4-FFF2-40B4-BE49-F238E27FC236}">
                    <a16:creationId xmlns:a16="http://schemas.microsoft.com/office/drawing/2014/main" id="{35D26530-EF43-4D25-88C9-51E2FACC45C2}"/>
                  </a:ext>
                </a:extLst>
              </p:cNvPr>
              <p:cNvSpPr>
                <a:spLocks/>
              </p:cNvSpPr>
              <p:nvPr/>
            </p:nvSpPr>
            <p:spPr bwMode="auto">
              <a:xfrm>
                <a:off x="782" y="643"/>
                <a:ext cx="287" cy="261"/>
              </a:xfrm>
              <a:custGeom>
                <a:avLst/>
                <a:gdLst>
                  <a:gd name="T0" fmla="*/ 0 w 255"/>
                  <a:gd name="T1" fmla="*/ 0 h 232"/>
                  <a:gd name="T2" fmla="*/ 46 w 255"/>
                  <a:gd name="T3" fmla="*/ 43 h 232"/>
                  <a:gd name="T4" fmla="*/ 93 w 255"/>
                  <a:gd name="T5" fmla="*/ 83 h 232"/>
                  <a:gd name="T6" fmla="*/ 62 w 255"/>
                  <a:gd name="T7" fmla="*/ 40 h 232"/>
                  <a:gd name="T8" fmla="*/ 111 w 255"/>
                  <a:gd name="T9" fmla="*/ 86 h 232"/>
                  <a:gd name="T10" fmla="*/ 166 w 255"/>
                  <a:gd name="T11" fmla="*/ 130 h 232"/>
                  <a:gd name="T12" fmla="*/ 230 w 255"/>
                  <a:gd name="T13" fmla="*/ 184 h 232"/>
                  <a:gd name="T14" fmla="*/ 255 w 255"/>
                  <a:gd name="T15" fmla="*/ 228 h 232"/>
                  <a:gd name="T16" fmla="*/ 244 w 255"/>
                  <a:gd name="T17" fmla="*/ 231 h 232"/>
                  <a:gd name="T18" fmla="*/ 219 w 255"/>
                  <a:gd name="T19" fmla="*/ 197 h 232"/>
                  <a:gd name="T20" fmla="*/ 166 w 255"/>
                  <a:gd name="T21" fmla="*/ 152 h 232"/>
                  <a:gd name="T22" fmla="*/ 161 w 255"/>
                  <a:gd name="T23" fmla="*/ 153 h 232"/>
                  <a:gd name="T24" fmla="*/ 142 w 255"/>
                  <a:gd name="T25" fmla="*/ 134 h 232"/>
                  <a:gd name="T26" fmla="*/ 64 w 255"/>
                  <a:gd name="T27" fmla="*/ 75 h 232"/>
                  <a:gd name="T28" fmla="*/ 30 w 255"/>
                  <a:gd name="T29" fmla="*/ 36 h 232"/>
                  <a:gd name="T30" fmla="*/ 0 w 255"/>
                  <a:gd name="T31" fmla="*/ 0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55" h="232">
                    <a:moveTo>
                      <a:pt x="0" y="0"/>
                    </a:moveTo>
                    <a:cubicBezTo>
                      <a:pt x="19" y="11"/>
                      <a:pt x="30" y="29"/>
                      <a:pt x="46" y="43"/>
                    </a:cubicBezTo>
                    <a:cubicBezTo>
                      <a:pt x="61" y="57"/>
                      <a:pt x="76" y="71"/>
                      <a:pt x="93" y="83"/>
                    </a:cubicBezTo>
                    <a:cubicBezTo>
                      <a:pt x="86" y="66"/>
                      <a:pt x="68" y="59"/>
                      <a:pt x="62" y="40"/>
                    </a:cubicBezTo>
                    <a:cubicBezTo>
                      <a:pt x="78" y="56"/>
                      <a:pt x="95" y="71"/>
                      <a:pt x="111" y="86"/>
                    </a:cubicBezTo>
                    <a:cubicBezTo>
                      <a:pt x="128" y="103"/>
                      <a:pt x="146" y="122"/>
                      <a:pt x="166" y="130"/>
                    </a:cubicBezTo>
                    <a:cubicBezTo>
                      <a:pt x="195" y="142"/>
                      <a:pt x="206" y="169"/>
                      <a:pt x="230" y="184"/>
                    </a:cubicBezTo>
                    <a:cubicBezTo>
                      <a:pt x="245" y="193"/>
                      <a:pt x="248" y="212"/>
                      <a:pt x="255" y="228"/>
                    </a:cubicBezTo>
                    <a:cubicBezTo>
                      <a:pt x="252" y="232"/>
                      <a:pt x="248" y="232"/>
                      <a:pt x="244" y="231"/>
                    </a:cubicBezTo>
                    <a:cubicBezTo>
                      <a:pt x="230" y="224"/>
                      <a:pt x="226" y="209"/>
                      <a:pt x="219" y="197"/>
                    </a:cubicBezTo>
                    <a:cubicBezTo>
                      <a:pt x="207" y="175"/>
                      <a:pt x="188" y="162"/>
                      <a:pt x="166" y="152"/>
                    </a:cubicBezTo>
                    <a:cubicBezTo>
                      <a:pt x="165" y="153"/>
                      <a:pt x="163" y="153"/>
                      <a:pt x="161" y="153"/>
                    </a:cubicBezTo>
                    <a:cubicBezTo>
                      <a:pt x="152" y="150"/>
                      <a:pt x="147" y="141"/>
                      <a:pt x="142" y="134"/>
                    </a:cubicBezTo>
                    <a:cubicBezTo>
                      <a:pt x="122" y="106"/>
                      <a:pt x="87" y="98"/>
                      <a:pt x="64" y="75"/>
                    </a:cubicBezTo>
                    <a:cubicBezTo>
                      <a:pt x="52" y="63"/>
                      <a:pt x="36" y="54"/>
                      <a:pt x="30" y="36"/>
                    </a:cubicBezTo>
                    <a:cubicBezTo>
                      <a:pt x="22" y="22"/>
                      <a:pt x="2" y="18"/>
                      <a:pt x="0" y="0"/>
                    </a:cubicBezTo>
                    <a:close/>
                  </a:path>
                </a:pathLst>
              </a:custGeom>
              <a:solidFill>
                <a:srgbClr val="7154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7" name="Freeform 94">
                <a:extLst>
                  <a:ext uri="{FF2B5EF4-FFF2-40B4-BE49-F238E27FC236}">
                    <a16:creationId xmlns:a16="http://schemas.microsoft.com/office/drawing/2014/main" id="{E8F2C96A-C562-440C-9ACB-45306070780A}"/>
                  </a:ext>
                </a:extLst>
              </p:cNvPr>
              <p:cNvSpPr>
                <a:spLocks/>
              </p:cNvSpPr>
              <p:nvPr/>
            </p:nvSpPr>
            <p:spPr bwMode="auto">
              <a:xfrm>
                <a:off x="1901" y="1428"/>
                <a:ext cx="106" cy="517"/>
              </a:xfrm>
              <a:custGeom>
                <a:avLst/>
                <a:gdLst>
                  <a:gd name="T0" fmla="*/ 8 w 95"/>
                  <a:gd name="T1" fmla="*/ 5 h 460"/>
                  <a:gd name="T2" fmla="*/ 34 w 95"/>
                  <a:gd name="T3" fmla="*/ 100 h 460"/>
                  <a:gd name="T4" fmla="*/ 49 w 95"/>
                  <a:gd name="T5" fmla="*/ 213 h 460"/>
                  <a:gd name="T6" fmla="*/ 54 w 95"/>
                  <a:gd name="T7" fmla="*/ 254 h 460"/>
                  <a:gd name="T8" fmla="*/ 75 w 95"/>
                  <a:gd name="T9" fmla="*/ 343 h 460"/>
                  <a:gd name="T10" fmla="*/ 88 w 95"/>
                  <a:gd name="T11" fmla="*/ 421 h 460"/>
                  <a:gd name="T12" fmla="*/ 95 w 95"/>
                  <a:gd name="T13" fmla="*/ 460 h 460"/>
                  <a:gd name="T14" fmla="*/ 76 w 95"/>
                  <a:gd name="T15" fmla="*/ 409 h 460"/>
                  <a:gd name="T16" fmla="*/ 36 w 95"/>
                  <a:gd name="T17" fmla="*/ 187 h 460"/>
                  <a:gd name="T18" fmla="*/ 43 w 95"/>
                  <a:gd name="T19" fmla="*/ 205 h 460"/>
                  <a:gd name="T20" fmla="*/ 28 w 95"/>
                  <a:gd name="T21" fmla="*/ 99 h 460"/>
                  <a:gd name="T22" fmla="*/ 24 w 95"/>
                  <a:gd name="T23" fmla="*/ 116 h 460"/>
                  <a:gd name="T24" fmla="*/ 1 w 95"/>
                  <a:gd name="T25" fmla="*/ 5 h 460"/>
                  <a:gd name="T26" fmla="*/ 2 w 95"/>
                  <a:gd name="T27" fmla="*/ 1 h 460"/>
                  <a:gd name="T28" fmla="*/ 8 w 95"/>
                  <a:gd name="T29" fmla="*/ 5 h 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5" h="460">
                    <a:moveTo>
                      <a:pt x="8" y="5"/>
                    </a:moveTo>
                    <a:cubicBezTo>
                      <a:pt x="14" y="37"/>
                      <a:pt x="17" y="69"/>
                      <a:pt x="34" y="100"/>
                    </a:cubicBezTo>
                    <a:cubicBezTo>
                      <a:pt x="52" y="134"/>
                      <a:pt x="50" y="175"/>
                      <a:pt x="49" y="213"/>
                    </a:cubicBezTo>
                    <a:cubicBezTo>
                      <a:pt x="48" y="227"/>
                      <a:pt x="46" y="244"/>
                      <a:pt x="54" y="254"/>
                    </a:cubicBezTo>
                    <a:cubicBezTo>
                      <a:pt x="74" y="281"/>
                      <a:pt x="67" y="314"/>
                      <a:pt x="75" y="343"/>
                    </a:cubicBezTo>
                    <a:cubicBezTo>
                      <a:pt x="82" y="368"/>
                      <a:pt x="80" y="396"/>
                      <a:pt x="88" y="421"/>
                    </a:cubicBezTo>
                    <a:cubicBezTo>
                      <a:pt x="89" y="434"/>
                      <a:pt x="93" y="447"/>
                      <a:pt x="95" y="460"/>
                    </a:cubicBezTo>
                    <a:cubicBezTo>
                      <a:pt x="82" y="445"/>
                      <a:pt x="83" y="426"/>
                      <a:pt x="76" y="409"/>
                    </a:cubicBezTo>
                    <a:cubicBezTo>
                      <a:pt x="72" y="334"/>
                      <a:pt x="47" y="262"/>
                      <a:pt x="36" y="187"/>
                    </a:cubicBezTo>
                    <a:cubicBezTo>
                      <a:pt x="38" y="193"/>
                      <a:pt x="40" y="199"/>
                      <a:pt x="43" y="205"/>
                    </a:cubicBezTo>
                    <a:cubicBezTo>
                      <a:pt x="40" y="169"/>
                      <a:pt x="42" y="133"/>
                      <a:pt x="28" y="99"/>
                    </a:cubicBezTo>
                    <a:cubicBezTo>
                      <a:pt x="20" y="103"/>
                      <a:pt x="31" y="110"/>
                      <a:pt x="24" y="116"/>
                    </a:cubicBezTo>
                    <a:cubicBezTo>
                      <a:pt x="17" y="78"/>
                      <a:pt x="5" y="43"/>
                      <a:pt x="1" y="5"/>
                    </a:cubicBezTo>
                    <a:cubicBezTo>
                      <a:pt x="0" y="3"/>
                      <a:pt x="0" y="2"/>
                      <a:pt x="2" y="1"/>
                    </a:cubicBezTo>
                    <a:cubicBezTo>
                      <a:pt x="5" y="0"/>
                      <a:pt x="7" y="2"/>
                      <a:pt x="8" y="5"/>
                    </a:cubicBezTo>
                    <a:close/>
                  </a:path>
                </a:pathLst>
              </a:custGeom>
              <a:solidFill>
                <a:srgbClr val="9776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8" name="Freeform 95">
                <a:extLst>
                  <a:ext uri="{FF2B5EF4-FFF2-40B4-BE49-F238E27FC236}">
                    <a16:creationId xmlns:a16="http://schemas.microsoft.com/office/drawing/2014/main" id="{C920D0F6-41BC-499F-9C28-61352A1D0366}"/>
                  </a:ext>
                </a:extLst>
              </p:cNvPr>
              <p:cNvSpPr>
                <a:spLocks/>
              </p:cNvSpPr>
              <p:nvPr/>
            </p:nvSpPr>
            <p:spPr bwMode="auto">
              <a:xfrm>
                <a:off x="832" y="876"/>
                <a:ext cx="164" cy="183"/>
              </a:xfrm>
              <a:custGeom>
                <a:avLst/>
                <a:gdLst>
                  <a:gd name="T0" fmla="*/ 143 w 146"/>
                  <a:gd name="T1" fmla="*/ 137 h 163"/>
                  <a:gd name="T2" fmla="*/ 139 w 146"/>
                  <a:gd name="T3" fmla="*/ 156 h 163"/>
                  <a:gd name="T4" fmla="*/ 121 w 146"/>
                  <a:gd name="T5" fmla="*/ 148 h 163"/>
                  <a:gd name="T6" fmla="*/ 66 w 146"/>
                  <a:gd name="T7" fmla="*/ 80 h 163"/>
                  <a:gd name="T8" fmla="*/ 0 w 146"/>
                  <a:gd name="T9" fmla="*/ 13 h 163"/>
                  <a:gd name="T10" fmla="*/ 0 w 146"/>
                  <a:gd name="T11" fmla="*/ 6 h 163"/>
                  <a:gd name="T12" fmla="*/ 5 w 146"/>
                  <a:gd name="T13" fmla="*/ 0 h 163"/>
                  <a:gd name="T14" fmla="*/ 40 w 146"/>
                  <a:gd name="T15" fmla="*/ 23 h 163"/>
                  <a:gd name="T16" fmla="*/ 61 w 146"/>
                  <a:gd name="T17" fmla="*/ 38 h 163"/>
                  <a:gd name="T18" fmla="*/ 68 w 146"/>
                  <a:gd name="T19" fmla="*/ 43 h 163"/>
                  <a:gd name="T20" fmla="*/ 135 w 146"/>
                  <a:gd name="T21" fmla="*/ 118 h 163"/>
                  <a:gd name="T22" fmla="*/ 143 w 146"/>
                  <a:gd name="T23" fmla="*/ 137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6" h="163">
                    <a:moveTo>
                      <a:pt x="143" y="137"/>
                    </a:moveTo>
                    <a:cubicBezTo>
                      <a:pt x="146" y="145"/>
                      <a:pt x="140" y="150"/>
                      <a:pt x="139" y="156"/>
                    </a:cubicBezTo>
                    <a:cubicBezTo>
                      <a:pt x="129" y="163"/>
                      <a:pt x="126" y="153"/>
                      <a:pt x="121" y="148"/>
                    </a:cubicBezTo>
                    <a:cubicBezTo>
                      <a:pt x="103" y="125"/>
                      <a:pt x="89" y="99"/>
                      <a:pt x="66" y="80"/>
                    </a:cubicBezTo>
                    <a:cubicBezTo>
                      <a:pt x="45" y="57"/>
                      <a:pt x="19" y="38"/>
                      <a:pt x="0" y="13"/>
                    </a:cubicBezTo>
                    <a:cubicBezTo>
                      <a:pt x="4" y="11"/>
                      <a:pt x="0" y="8"/>
                      <a:pt x="0" y="6"/>
                    </a:cubicBezTo>
                    <a:cubicBezTo>
                      <a:pt x="0" y="3"/>
                      <a:pt x="2" y="1"/>
                      <a:pt x="5" y="0"/>
                    </a:cubicBezTo>
                    <a:cubicBezTo>
                      <a:pt x="20" y="2"/>
                      <a:pt x="29" y="15"/>
                      <a:pt x="40" y="23"/>
                    </a:cubicBezTo>
                    <a:cubicBezTo>
                      <a:pt x="47" y="28"/>
                      <a:pt x="53" y="34"/>
                      <a:pt x="61" y="38"/>
                    </a:cubicBezTo>
                    <a:cubicBezTo>
                      <a:pt x="64" y="39"/>
                      <a:pt x="66" y="41"/>
                      <a:pt x="68" y="43"/>
                    </a:cubicBezTo>
                    <a:cubicBezTo>
                      <a:pt x="93" y="65"/>
                      <a:pt x="118" y="88"/>
                      <a:pt x="135" y="118"/>
                    </a:cubicBezTo>
                    <a:cubicBezTo>
                      <a:pt x="139" y="124"/>
                      <a:pt x="145" y="129"/>
                      <a:pt x="143" y="137"/>
                    </a:cubicBezTo>
                    <a:close/>
                  </a:path>
                </a:pathLst>
              </a:custGeom>
              <a:solidFill>
                <a:srgbClr val="F1DB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9" name="Freeform 96">
                <a:extLst>
                  <a:ext uri="{FF2B5EF4-FFF2-40B4-BE49-F238E27FC236}">
                    <a16:creationId xmlns:a16="http://schemas.microsoft.com/office/drawing/2014/main" id="{F4C6A297-5FF9-46FA-B3A0-FCD70841F8D6}"/>
                  </a:ext>
                </a:extLst>
              </p:cNvPr>
              <p:cNvSpPr>
                <a:spLocks/>
              </p:cNvSpPr>
              <p:nvPr/>
            </p:nvSpPr>
            <p:spPr bwMode="auto">
              <a:xfrm>
                <a:off x="-1" y="4256"/>
                <a:ext cx="148" cy="56"/>
              </a:xfrm>
              <a:custGeom>
                <a:avLst/>
                <a:gdLst>
                  <a:gd name="T0" fmla="*/ 109 w 132"/>
                  <a:gd name="T1" fmla="*/ 20 h 50"/>
                  <a:gd name="T2" fmla="*/ 115 w 132"/>
                  <a:gd name="T3" fmla="*/ 36 h 50"/>
                  <a:gd name="T4" fmla="*/ 129 w 132"/>
                  <a:gd name="T5" fmla="*/ 41 h 50"/>
                  <a:gd name="T6" fmla="*/ 123 w 132"/>
                  <a:gd name="T7" fmla="*/ 50 h 50"/>
                  <a:gd name="T8" fmla="*/ 11 w 132"/>
                  <a:gd name="T9" fmla="*/ 39 h 50"/>
                  <a:gd name="T10" fmla="*/ 1 w 132"/>
                  <a:gd name="T11" fmla="*/ 32 h 50"/>
                  <a:gd name="T12" fmla="*/ 5 w 132"/>
                  <a:gd name="T13" fmla="*/ 0 h 50"/>
                  <a:gd name="T14" fmla="*/ 59 w 132"/>
                  <a:gd name="T15" fmla="*/ 10 h 50"/>
                  <a:gd name="T16" fmla="*/ 109 w 132"/>
                  <a:gd name="T17" fmla="*/ 2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2" h="50">
                    <a:moveTo>
                      <a:pt x="109" y="20"/>
                    </a:moveTo>
                    <a:cubicBezTo>
                      <a:pt x="105" y="28"/>
                      <a:pt x="105" y="34"/>
                      <a:pt x="115" y="36"/>
                    </a:cubicBezTo>
                    <a:cubicBezTo>
                      <a:pt x="120" y="37"/>
                      <a:pt x="126" y="35"/>
                      <a:pt x="129" y="41"/>
                    </a:cubicBezTo>
                    <a:cubicBezTo>
                      <a:pt x="132" y="47"/>
                      <a:pt x="129" y="50"/>
                      <a:pt x="123" y="50"/>
                    </a:cubicBezTo>
                    <a:cubicBezTo>
                      <a:pt x="86" y="48"/>
                      <a:pt x="48" y="46"/>
                      <a:pt x="11" y="39"/>
                    </a:cubicBezTo>
                    <a:cubicBezTo>
                      <a:pt x="7" y="38"/>
                      <a:pt x="4" y="34"/>
                      <a:pt x="1" y="32"/>
                    </a:cubicBezTo>
                    <a:cubicBezTo>
                      <a:pt x="0" y="21"/>
                      <a:pt x="4" y="11"/>
                      <a:pt x="5" y="0"/>
                    </a:cubicBezTo>
                    <a:cubicBezTo>
                      <a:pt x="22" y="8"/>
                      <a:pt x="40" y="9"/>
                      <a:pt x="59" y="10"/>
                    </a:cubicBezTo>
                    <a:cubicBezTo>
                      <a:pt x="76" y="10"/>
                      <a:pt x="91" y="20"/>
                      <a:pt x="109" y="20"/>
                    </a:cubicBezTo>
                    <a:close/>
                  </a:path>
                </a:pathLst>
              </a:custGeom>
              <a:solidFill>
                <a:srgbClr val="91C0D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0" name="Freeform 97">
                <a:extLst>
                  <a:ext uri="{FF2B5EF4-FFF2-40B4-BE49-F238E27FC236}">
                    <a16:creationId xmlns:a16="http://schemas.microsoft.com/office/drawing/2014/main" id="{98FEB6BA-7776-4923-82A2-ABFD362C0992}"/>
                  </a:ext>
                </a:extLst>
              </p:cNvPr>
              <p:cNvSpPr>
                <a:spLocks/>
              </p:cNvSpPr>
              <p:nvPr/>
            </p:nvSpPr>
            <p:spPr bwMode="auto">
              <a:xfrm>
                <a:off x="1948" y="1255"/>
                <a:ext cx="49" cy="200"/>
              </a:xfrm>
              <a:custGeom>
                <a:avLst/>
                <a:gdLst>
                  <a:gd name="T0" fmla="*/ 18 w 44"/>
                  <a:gd name="T1" fmla="*/ 155 h 178"/>
                  <a:gd name="T2" fmla="*/ 12 w 44"/>
                  <a:gd name="T3" fmla="*/ 104 h 178"/>
                  <a:gd name="T4" fmla="*/ 3 w 44"/>
                  <a:gd name="T5" fmla="*/ 91 h 178"/>
                  <a:gd name="T6" fmla="*/ 13 w 44"/>
                  <a:gd name="T7" fmla="*/ 77 h 178"/>
                  <a:gd name="T8" fmla="*/ 23 w 44"/>
                  <a:gd name="T9" fmla="*/ 97 h 178"/>
                  <a:gd name="T10" fmla="*/ 29 w 44"/>
                  <a:gd name="T11" fmla="*/ 130 h 178"/>
                  <a:gd name="T12" fmla="*/ 10 w 44"/>
                  <a:gd name="T13" fmla="*/ 65 h 178"/>
                  <a:gd name="T14" fmla="*/ 7 w 44"/>
                  <a:gd name="T15" fmla="*/ 11 h 178"/>
                  <a:gd name="T16" fmla="*/ 23 w 44"/>
                  <a:gd name="T17" fmla="*/ 10 h 178"/>
                  <a:gd name="T18" fmla="*/ 35 w 44"/>
                  <a:gd name="T19" fmla="*/ 83 h 178"/>
                  <a:gd name="T20" fmla="*/ 36 w 44"/>
                  <a:gd name="T21" fmla="*/ 47 h 178"/>
                  <a:gd name="T22" fmla="*/ 40 w 44"/>
                  <a:gd name="T23" fmla="*/ 161 h 178"/>
                  <a:gd name="T24" fmla="*/ 40 w 44"/>
                  <a:gd name="T25" fmla="*/ 178 h 178"/>
                  <a:gd name="T26" fmla="*/ 29 w 44"/>
                  <a:gd name="T27" fmla="*/ 160 h 178"/>
                  <a:gd name="T28" fmla="*/ 18 w 44"/>
                  <a:gd name="T29" fmla="*/ 155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4" h="178">
                    <a:moveTo>
                      <a:pt x="18" y="155"/>
                    </a:moveTo>
                    <a:cubicBezTo>
                      <a:pt x="12" y="139"/>
                      <a:pt x="8" y="121"/>
                      <a:pt x="12" y="104"/>
                    </a:cubicBezTo>
                    <a:cubicBezTo>
                      <a:pt x="15" y="93"/>
                      <a:pt x="6" y="95"/>
                      <a:pt x="3" y="91"/>
                    </a:cubicBezTo>
                    <a:cubicBezTo>
                      <a:pt x="1" y="82"/>
                      <a:pt x="3" y="77"/>
                      <a:pt x="13" y="77"/>
                    </a:cubicBezTo>
                    <a:cubicBezTo>
                      <a:pt x="23" y="80"/>
                      <a:pt x="22" y="90"/>
                      <a:pt x="23" y="97"/>
                    </a:cubicBezTo>
                    <a:cubicBezTo>
                      <a:pt x="24" y="109"/>
                      <a:pt x="28" y="121"/>
                      <a:pt x="29" y="130"/>
                    </a:cubicBezTo>
                    <a:cubicBezTo>
                      <a:pt x="23" y="111"/>
                      <a:pt x="24" y="87"/>
                      <a:pt x="10" y="65"/>
                    </a:cubicBezTo>
                    <a:cubicBezTo>
                      <a:pt x="0" y="50"/>
                      <a:pt x="5" y="29"/>
                      <a:pt x="7" y="11"/>
                    </a:cubicBezTo>
                    <a:cubicBezTo>
                      <a:pt x="12" y="0"/>
                      <a:pt x="18" y="0"/>
                      <a:pt x="23" y="10"/>
                    </a:cubicBezTo>
                    <a:cubicBezTo>
                      <a:pt x="37" y="32"/>
                      <a:pt x="30" y="58"/>
                      <a:pt x="35" y="83"/>
                    </a:cubicBezTo>
                    <a:cubicBezTo>
                      <a:pt x="33" y="70"/>
                      <a:pt x="30" y="58"/>
                      <a:pt x="36" y="47"/>
                    </a:cubicBezTo>
                    <a:cubicBezTo>
                      <a:pt x="39" y="85"/>
                      <a:pt x="44" y="122"/>
                      <a:pt x="40" y="161"/>
                    </a:cubicBezTo>
                    <a:cubicBezTo>
                      <a:pt x="40" y="166"/>
                      <a:pt x="40" y="171"/>
                      <a:pt x="40" y="178"/>
                    </a:cubicBezTo>
                    <a:cubicBezTo>
                      <a:pt x="32" y="174"/>
                      <a:pt x="32" y="166"/>
                      <a:pt x="29" y="160"/>
                    </a:cubicBezTo>
                    <a:cubicBezTo>
                      <a:pt x="27" y="156"/>
                      <a:pt x="26" y="148"/>
                      <a:pt x="18" y="155"/>
                    </a:cubicBezTo>
                    <a:close/>
                  </a:path>
                </a:pathLst>
              </a:custGeom>
              <a:solidFill>
                <a:srgbClr val="E9D0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1" name="Freeform 98">
                <a:extLst>
                  <a:ext uri="{FF2B5EF4-FFF2-40B4-BE49-F238E27FC236}">
                    <a16:creationId xmlns:a16="http://schemas.microsoft.com/office/drawing/2014/main" id="{2762797B-F773-48B7-9021-34C0E65C0987}"/>
                  </a:ext>
                </a:extLst>
              </p:cNvPr>
              <p:cNvSpPr>
                <a:spLocks/>
              </p:cNvSpPr>
              <p:nvPr/>
            </p:nvSpPr>
            <p:spPr bwMode="auto">
              <a:xfrm>
                <a:off x="2003" y="741"/>
                <a:ext cx="152" cy="268"/>
              </a:xfrm>
              <a:custGeom>
                <a:avLst/>
                <a:gdLst>
                  <a:gd name="T0" fmla="*/ 46 w 135"/>
                  <a:gd name="T1" fmla="*/ 190 h 239"/>
                  <a:gd name="T2" fmla="*/ 36 w 135"/>
                  <a:gd name="T3" fmla="*/ 190 h 239"/>
                  <a:gd name="T4" fmla="*/ 0 w 135"/>
                  <a:gd name="T5" fmla="*/ 239 h 239"/>
                  <a:gd name="T6" fmla="*/ 35 w 135"/>
                  <a:gd name="T7" fmla="*/ 181 h 239"/>
                  <a:gd name="T8" fmla="*/ 54 w 135"/>
                  <a:gd name="T9" fmla="*/ 141 h 239"/>
                  <a:gd name="T10" fmla="*/ 54 w 135"/>
                  <a:gd name="T11" fmla="*/ 138 h 239"/>
                  <a:gd name="T12" fmla="*/ 63 w 135"/>
                  <a:gd name="T13" fmla="*/ 118 h 239"/>
                  <a:gd name="T14" fmla="*/ 104 w 135"/>
                  <a:gd name="T15" fmla="*/ 31 h 239"/>
                  <a:gd name="T16" fmla="*/ 121 w 135"/>
                  <a:gd name="T17" fmla="*/ 0 h 239"/>
                  <a:gd name="T18" fmla="*/ 126 w 135"/>
                  <a:gd name="T19" fmla="*/ 0 h 239"/>
                  <a:gd name="T20" fmla="*/ 115 w 135"/>
                  <a:gd name="T21" fmla="*/ 46 h 239"/>
                  <a:gd name="T22" fmla="*/ 108 w 135"/>
                  <a:gd name="T23" fmla="*/ 67 h 239"/>
                  <a:gd name="T24" fmla="*/ 135 w 135"/>
                  <a:gd name="T25" fmla="*/ 29 h 239"/>
                  <a:gd name="T26" fmla="*/ 103 w 135"/>
                  <a:gd name="T27" fmla="*/ 110 h 239"/>
                  <a:gd name="T28" fmla="*/ 99 w 135"/>
                  <a:gd name="T29" fmla="*/ 90 h 239"/>
                  <a:gd name="T30" fmla="*/ 78 w 135"/>
                  <a:gd name="T31" fmla="*/ 154 h 239"/>
                  <a:gd name="T32" fmla="*/ 72 w 135"/>
                  <a:gd name="T33" fmla="*/ 163 h 239"/>
                  <a:gd name="T34" fmla="*/ 69 w 135"/>
                  <a:gd name="T35" fmla="*/ 152 h 239"/>
                  <a:gd name="T36" fmla="*/ 78 w 135"/>
                  <a:gd name="T37" fmla="*/ 117 h 239"/>
                  <a:gd name="T38" fmla="*/ 46 w 135"/>
                  <a:gd name="T39" fmla="*/ 190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35" h="239">
                    <a:moveTo>
                      <a:pt x="46" y="190"/>
                    </a:moveTo>
                    <a:cubicBezTo>
                      <a:pt x="43" y="190"/>
                      <a:pt x="41" y="182"/>
                      <a:pt x="36" y="190"/>
                    </a:cubicBezTo>
                    <a:cubicBezTo>
                      <a:pt x="25" y="207"/>
                      <a:pt x="13" y="223"/>
                      <a:pt x="0" y="239"/>
                    </a:cubicBezTo>
                    <a:cubicBezTo>
                      <a:pt x="7" y="217"/>
                      <a:pt x="21" y="199"/>
                      <a:pt x="35" y="181"/>
                    </a:cubicBezTo>
                    <a:cubicBezTo>
                      <a:pt x="44" y="169"/>
                      <a:pt x="54" y="157"/>
                      <a:pt x="54" y="141"/>
                    </a:cubicBezTo>
                    <a:cubicBezTo>
                      <a:pt x="54" y="140"/>
                      <a:pt x="54" y="139"/>
                      <a:pt x="54" y="138"/>
                    </a:cubicBezTo>
                    <a:cubicBezTo>
                      <a:pt x="56" y="131"/>
                      <a:pt x="59" y="124"/>
                      <a:pt x="63" y="118"/>
                    </a:cubicBezTo>
                    <a:cubicBezTo>
                      <a:pt x="83" y="92"/>
                      <a:pt x="93" y="61"/>
                      <a:pt x="104" y="31"/>
                    </a:cubicBezTo>
                    <a:cubicBezTo>
                      <a:pt x="108" y="19"/>
                      <a:pt x="110" y="8"/>
                      <a:pt x="121" y="0"/>
                    </a:cubicBezTo>
                    <a:cubicBezTo>
                      <a:pt x="123" y="0"/>
                      <a:pt x="125" y="0"/>
                      <a:pt x="126" y="0"/>
                    </a:cubicBezTo>
                    <a:cubicBezTo>
                      <a:pt x="131" y="17"/>
                      <a:pt x="118" y="30"/>
                      <a:pt x="115" y="46"/>
                    </a:cubicBezTo>
                    <a:cubicBezTo>
                      <a:pt x="114" y="53"/>
                      <a:pt x="110" y="60"/>
                      <a:pt x="108" y="67"/>
                    </a:cubicBezTo>
                    <a:cubicBezTo>
                      <a:pt x="115" y="53"/>
                      <a:pt x="117" y="36"/>
                      <a:pt x="135" y="29"/>
                    </a:cubicBezTo>
                    <a:cubicBezTo>
                      <a:pt x="128" y="57"/>
                      <a:pt x="115" y="82"/>
                      <a:pt x="103" y="110"/>
                    </a:cubicBezTo>
                    <a:cubicBezTo>
                      <a:pt x="95" y="102"/>
                      <a:pt x="106" y="96"/>
                      <a:pt x="99" y="90"/>
                    </a:cubicBezTo>
                    <a:cubicBezTo>
                      <a:pt x="90" y="111"/>
                      <a:pt x="83" y="132"/>
                      <a:pt x="78" y="154"/>
                    </a:cubicBezTo>
                    <a:cubicBezTo>
                      <a:pt x="77" y="158"/>
                      <a:pt x="80" y="165"/>
                      <a:pt x="72" y="163"/>
                    </a:cubicBezTo>
                    <a:cubicBezTo>
                      <a:pt x="65" y="162"/>
                      <a:pt x="68" y="156"/>
                      <a:pt x="69" y="152"/>
                    </a:cubicBezTo>
                    <a:cubicBezTo>
                      <a:pt x="72" y="142"/>
                      <a:pt x="75" y="132"/>
                      <a:pt x="78" y="117"/>
                    </a:cubicBezTo>
                    <a:cubicBezTo>
                      <a:pt x="61" y="141"/>
                      <a:pt x="57" y="167"/>
                      <a:pt x="46" y="190"/>
                    </a:cubicBezTo>
                    <a:close/>
                  </a:path>
                </a:pathLst>
              </a:custGeom>
              <a:solidFill>
                <a:srgbClr val="60473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2" name="Freeform 99">
                <a:extLst>
                  <a:ext uri="{FF2B5EF4-FFF2-40B4-BE49-F238E27FC236}">
                    <a16:creationId xmlns:a16="http://schemas.microsoft.com/office/drawing/2014/main" id="{A865E5EE-DBA9-42A8-8A4A-0E4E96DF8029}"/>
                  </a:ext>
                </a:extLst>
              </p:cNvPr>
              <p:cNvSpPr>
                <a:spLocks/>
              </p:cNvSpPr>
              <p:nvPr/>
            </p:nvSpPr>
            <p:spPr bwMode="auto">
              <a:xfrm>
                <a:off x="2140" y="3583"/>
                <a:ext cx="230" cy="58"/>
              </a:xfrm>
              <a:custGeom>
                <a:avLst/>
                <a:gdLst>
                  <a:gd name="T0" fmla="*/ 205 w 205"/>
                  <a:gd name="T1" fmla="*/ 31 h 52"/>
                  <a:gd name="T2" fmla="*/ 194 w 205"/>
                  <a:gd name="T3" fmla="*/ 42 h 52"/>
                  <a:gd name="T4" fmla="*/ 122 w 205"/>
                  <a:gd name="T5" fmla="*/ 42 h 52"/>
                  <a:gd name="T6" fmla="*/ 0 w 205"/>
                  <a:gd name="T7" fmla="*/ 47 h 52"/>
                  <a:gd name="T8" fmla="*/ 22 w 205"/>
                  <a:gd name="T9" fmla="*/ 41 h 52"/>
                  <a:gd name="T10" fmla="*/ 12 w 205"/>
                  <a:gd name="T11" fmla="*/ 37 h 52"/>
                  <a:gd name="T12" fmla="*/ 21 w 205"/>
                  <a:gd name="T13" fmla="*/ 31 h 52"/>
                  <a:gd name="T14" fmla="*/ 54 w 205"/>
                  <a:gd name="T15" fmla="*/ 31 h 52"/>
                  <a:gd name="T16" fmla="*/ 120 w 205"/>
                  <a:gd name="T17" fmla="*/ 26 h 52"/>
                  <a:gd name="T18" fmla="*/ 180 w 205"/>
                  <a:gd name="T19" fmla="*/ 20 h 52"/>
                  <a:gd name="T20" fmla="*/ 132 w 205"/>
                  <a:gd name="T21" fmla="*/ 7 h 52"/>
                  <a:gd name="T22" fmla="*/ 200 w 205"/>
                  <a:gd name="T23" fmla="*/ 3 h 52"/>
                  <a:gd name="T24" fmla="*/ 205 w 205"/>
                  <a:gd name="T25" fmla="*/ 31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5" h="52">
                    <a:moveTo>
                      <a:pt x="205" y="31"/>
                    </a:moveTo>
                    <a:cubicBezTo>
                      <a:pt x="204" y="38"/>
                      <a:pt x="204" y="44"/>
                      <a:pt x="194" y="42"/>
                    </a:cubicBezTo>
                    <a:cubicBezTo>
                      <a:pt x="170" y="36"/>
                      <a:pt x="147" y="37"/>
                      <a:pt x="122" y="42"/>
                    </a:cubicBezTo>
                    <a:cubicBezTo>
                      <a:pt x="82" y="52"/>
                      <a:pt x="41" y="47"/>
                      <a:pt x="0" y="47"/>
                    </a:cubicBezTo>
                    <a:cubicBezTo>
                      <a:pt x="4" y="32"/>
                      <a:pt x="16" y="46"/>
                      <a:pt x="22" y="41"/>
                    </a:cubicBezTo>
                    <a:cubicBezTo>
                      <a:pt x="19" y="40"/>
                      <a:pt x="13" y="43"/>
                      <a:pt x="12" y="37"/>
                    </a:cubicBezTo>
                    <a:cubicBezTo>
                      <a:pt x="11" y="33"/>
                      <a:pt x="17" y="31"/>
                      <a:pt x="21" y="31"/>
                    </a:cubicBezTo>
                    <a:cubicBezTo>
                      <a:pt x="32" y="30"/>
                      <a:pt x="43" y="32"/>
                      <a:pt x="54" y="31"/>
                    </a:cubicBezTo>
                    <a:cubicBezTo>
                      <a:pt x="76" y="29"/>
                      <a:pt x="98" y="34"/>
                      <a:pt x="120" y="26"/>
                    </a:cubicBezTo>
                    <a:cubicBezTo>
                      <a:pt x="139" y="18"/>
                      <a:pt x="160" y="23"/>
                      <a:pt x="180" y="20"/>
                    </a:cubicBezTo>
                    <a:cubicBezTo>
                      <a:pt x="163" y="21"/>
                      <a:pt x="147" y="15"/>
                      <a:pt x="132" y="7"/>
                    </a:cubicBezTo>
                    <a:cubicBezTo>
                      <a:pt x="154" y="0"/>
                      <a:pt x="177" y="3"/>
                      <a:pt x="200" y="3"/>
                    </a:cubicBezTo>
                    <a:cubicBezTo>
                      <a:pt x="201" y="13"/>
                      <a:pt x="203" y="22"/>
                      <a:pt x="205" y="31"/>
                    </a:cubicBezTo>
                    <a:close/>
                  </a:path>
                </a:pathLst>
              </a:custGeom>
              <a:solidFill>
                <a:srgbClr val="66AF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3" name="Freeform 100">
                <a:extLst>
                  <a:ext uri="{FF2B5EF4-FFF2-40B4-BE49-F238E27FC236}">
                    <a16:creationId xmlns:a16="http://schemas.microsoft.com/office/drawing/2014/main" id="{BF0FB4F4-BF4E-47A6-B4D3-9867D6B83FBD}"/>
                  </a:ext>
                </a:extLst>
              </p:cNvPr>
              <p:cNvSpPr>
                <a:spLocks/>
              </p:cNvSpPr>
              <p:nvPr/>
            </p:nvSpPr>
            <p:spPr bwMode="auto">
              <a:xfrm>
                <a:off x="2020" y="661"/>
                <a:ext cx="122" cy="300"/>
              </a:xfrm>
              <a:custGeom>
                <a:avLst/>
                <a:gdLst>
                  <a:gd name="T0" fmla="*/ 39 w 109"/>
                  <a:gd name="T1" fmla="*/ 212 h 267"/>
                  <a:gd name="T2" fmla="*/ 23 w 109"/>
                  <a:gd name="T3" fmla="*/ 226 h 267"/>
                  <a:gd name="T4" fmla="*/ 0 w 109"/>
                  <a:gd name="T5" fmla="*/ 267 h 267"/>
                  <a:gd name="T6" fmla="*/ 28 w 109"/>
                  <a:gd name="T7" fmla="*/ 201 h 267"/>
                  <a:gd name="T8" fmla="*/ 52 w 109"/>
                  <a:gd name="T9" fmla="*/ 125 h 267"/>
                  <a:gd name="T10" fmla="*/ 63 w 109"/>
                  <a:gd name="T11" fmla="*/ 80 h 267"/>
                  <a:gd name="T12" fmla="*/ 87 w 109"/>
                  <a:gd name="T13" fmla="*/ 4 h 267"/>
                  <a:gd name="T14" fmla="*/ 90 w 109"/>
                  <a:gd name="T15" fmla="*/ 4 h 267"/>
                  <a:gd name="T16" fmla="*/ 87 w 109"/>
                  <a:gd name="T17" fmla="*/ 36 h 267"/>
                  <a:gd name="T18" fmla="*/ 65 w 109"/>
                  <a:gd name="T19" fmla="*/ 108 h 267"/>
                  <a:gd name="T20" fmla="*/ 90 w 109"/>
                  <a:gd name="T21" fmla="*/ 44 h 267"/>
                  <a:gd name="T22" fmla="*/ 109 w 109"/>
                  <a:gd name="T23" fmla="*/ 0 h 267"/>
                  <a:gd name="T24" fmla="*/ 94 w 109"/>
                  <a:gd name="T25" fmla="*/ 64 h 267"/>
                  <a:gd name="T26" fmla="*/ 92 w 109"/>
                  <a:gd name="T27" fmla="*/ 87 h 267"/>
                  <a:gd name="T28" fmla="*/ 42 w 109"/>
                  <a:gd name="T29" fmla="*/ 207 h 267"/>
                  <a:gd name="T30" fmla="*/ 39 w 109"/>
                  <a:gd name="T31" fmla="*/ 212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9" h="267">
                    <a:moveTo>
                      <a:pt x="39" y="212"/>
                    </a:moveTo>
                    <a:cubicBezTo>
                      <a:pt x="28" y="210"/>
                      <a:pt x="27" y="220"/>
                      <a:pt x="23" y="226"/>
                    </a:cubicBezTo>
                    <a:cubicBezTo>
                      <a:pt x="14" y="239"/>
                      <a:pt x="12" y="256"/>
                      <a:pt x="0" y="267"/>
                    </a:cubicBezTo>
                    <a:cubicBezTo>
                      <a:pt x="4" y="243"/>
                      <a:pt x="15" y="220"/>
                      <a:pt x="28" y="201"/>
                    </a:cubicBezTo>
                    <a:cubicBezTo>
                      <a:pt x="46" y="178"/>
                      <a:pt x="47" y="151"/>
                      <a:pt x="52" y="125"/>
                    </a:cubicBezTo>
                    <a:cubicBezTo>
                      <a:pt x="55" y="110"/>
                      <a:pt x="58" y="94"/>
                      <a:pt x="63" y="80"/>
                    </a:cubicBezTo>
                    <a:cubicBezTo>
                      <a:pt x="72" y="55"/>
                      <a:pt x="83" y="31"/>
                      <a:pt x="87" y="4"/>
                    </a:cubicBezTo>
                    <a:cubicBezTo>
                      <a:pt x="88" y="3"/>
                      <a:pt x="89" y="3"/>
                      <a:pt x="90" y="4"/>
                    </a:cubicBezTo>
                    <a:cubicBezTo>
                      <a:pt x="94" y="15"/>
                      <a:pt x="89" y="25"/>
                      <a:pt x="87" y="36"/>
                    </a:cubicBezTo>
                    <a:cubicBezTo>
                      <a:pt x="84" y="62"/>
                      <a:pt x="72" y="86"/>
                      <a:pt x="65" y="108"/>
                    </a:cubicBezTo>
                    <a:cubicBezTo>
                      <a:pt x="74" y="89"/>
                      <a:pt x="77" y="64"/>
                      <a:pt x="90" y="44"/>
                    </a:cubicBezTo>
                    <a:cubicBezTo>
                      <a:pt x="96" y="29"/>
                      <a:pt x="98" y="13"/>
                      <a:pt x="109" y="0"/>
                    </a:cubicBezTo>
                    <a:cubicBezTo>
                      <a:pt x="104" y="22"/>
                      <a:pt x="99" y="43"/>
                      <a:pt x="94" y="64"/>
                    </a:cubicBezTo>
                    <a:cubicBezTo>
                      <a:pt x="97" y="72"/>
                      <a:pt x="96" y="81"/>
                      <a:pt x="92" y="87"/>
                    </a:cubicBezTo>
                    <a:cubicBezTo>
                      <a:pt x="68" y="124"/>
                      <a:pt x="57" y="166"/>
                      <a:pt x="42" y="207"/>
                    </a:cubicBezTo>
                    <a:cubicBezTo>
                      <a:pt x="41" y="209"/>
                      <a:pt x="40" y="211"/>
                      <a:pt x="39" y="212"/>
                    </a:cubicBezTo>
                    <a:close/>
                  </a:path>
                </a:pathLst>
              </a:custGeom>
              <a:solidFill>
                <a:srgbClr val="7457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4" name="Freeform 101">
                <a:extLst>
                  <a:ext uri="{FF2B5EF4-FFF2-40B4-BE49-F238E27FC236}">
                    <a16:creationId xmlns:a16="http://schemas.microsoft.com/office/drawing/2014/main" id="{88D0CCC9-048F-4215-A596-366C7251EA0C}"/>
                  </a:ext>
                </a:extLst>
              </p:cNvPr>
              <p:cNvSpPr>
                <a:spLocks/>
              </p:cNvSpPr>
              <p:nvPr/>
            </p:nvSpPr>
            <p:spPr bwMode="auto">
              <a:xfrm>
                <a:off x="165" y="3425"/>
                <a:ext cx="365" cy="49"/>
              </a:xfrm>
              <a:custGeom>
                <a:avLst/>
                <a:gdLst>
                  <a:gd name="T0" fmla="*/ 5 w 325"/>
                  <a:gd name="T1" fmla="*/ 0 h 44"/>
                  <a:gd name="T2" fmla="*/ 20 w 325"/>
                  <a:gd name="T3" fmla="*/ 13 h 44"/>
                  <a:gd name="T4" fmla="*/ 22 w 325"/>
                  <a:gd name="T5" fmla="*/ 1 h 44"/>
                  <a:gd name="T6" fmla="*/ 61 w 325"/>
                  <a:gd name="T7" fmla="*/ 11 h 44"/>
                  <a:gd name="T8" fmla="*/ 69 w 325"/>
                  <a:gd name="T9" fmla="*/ 16 h 44"/>
                  <a:gd name="T10" fmla="*/ 94 w 325"/>
                  <a:gd name="T11" fmla="*/ 21 h 44"/>
                  <a:gd name="T12" fmla="*/ 137 w 325"/>
                  <a:gd name="T13" fmla="*/ 17 h 44"/>
                  <a:gd name="T14" fmla="*/ 203 w 325"/>
                  <a:gd name="T15" fmla="*/ 24 h 44"/>
                  <a:gd name="T16" fmla="*/ 263 w 325"/>
                  <a:gd name="T17" fmla="*/ 26 h 44"/>
                  <a:gd name="T18" fmla="*/ 325 w 325"/>
                  <a:gd name="T19" fmla="*/ 35 h 44"/>
                  <a:gd name="T20" fmla="*/ 316 w 325"/>
                  <a:gd name="T21" fmla="*/ 42 h 44"/>
                  <a:gd name="T22" fmla="*/ 237 w 325"/>
                  <a:gd name="T23" fmla="*/ 33 h 44"/>
                  <a:gd name="T24" fmla="*/ 10 w 325"/>
                  <a:gd name="T25" fmla="*/ 23 h 44"/>
                  <a:gd name="T26" fmla="*/ 1 w 325"/>
                  <a:gd name="T27" fmla="*/ 12 h 44"/>
                  <a:gd name="T28" fmla="*/ 5 w 325"/>
                  <a:gd name="T29"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25" h="44">
                    <a:moveTo>
                      <a:pt x="5" y="0"/>
                    </a:moveTo>
                    <a:cubicBezTo>
                      <a:pt x="7" y="8"/>
                      <a:pt x="12" y="13"/>
                      <a:pt x="20" y="13"/>
                    </a:cubicBezTo>
                    <a:cubicBezTo>
                      <a:pt x="24" y="12"/>
                      <a:pt x="18" y="6"/>
                      <a:pt x="22" y="1"/>
                    </a:cubicBezTo>
                    <a:cubicBezTo>
                      <a:pt x="31" y="21"/>
                      <a:pt x="46" y="17"/>
                      <a:pt x="61" y="11"/>
                    </a:cubicBezTo>
                    <a:cubicBezTo>
                      <a:pt x="66" y="9"/>
                      <a:pt x="66" y="9"/>
                      <a:pt x="69" y="16"/>
                    </a:cubicBezTo>
                    <a:cubicBezTo>
                      <a:pt x="74" y="30"/>
                      <a:pt x="89" y="23"/>
                      <a:pt x="94" y="21"/>
                    </a:cubicBezTo>
                    <a:cubicBezTo>
                      <a:pt x="109" y="17"/>
                      <a:pt x="124" y="30"/>
                      <a:pt x="137" y="17"/>
                    </a:cubicBezTo>
                    <a:cubicBezTo>
                      <a:pt x="157" y="34"/>
                      <a:pt x="181" y="21"/>
                      <a:pt x="203" y="24"/>
                    </a:cubicBezTo>
                    <a:cubicBezTo>
                      <a:pt x="222" y="27"/>
                      <a:pt x="242" y="27"/>
                      <a:pt x="263" y="26"/>
                    </a:cubicBezTo>
                    <a:cubicBezTo>
                      <a:pt x="283" y="24"/>
                      <a:pt x="304" y="32"/>
                      <a:pt x="325" y="35"/>
                    </a:cubicBezTo>
                    <a:cubicBezTo>
                      <a:pt x="322" y="37"/>
                      <a:pt x="320" y="44"/>
                      <a:pt x="316" y="42"/>
                    </a:cubicBezTo>
                    <a:cubicBezTo>
                      <a:pt x="291" y="28"/>
                      <a:pt x="263" y="33"/>
                      <a:pt x="237" y="33"/>
                    </a:cubicBezTo>
                    <a:cubicBezTo>
                      <a:pt x="161" y="34"/>
                      <a:pt x="86" y="27"/>
                      <a:pt x="10" y="23"/>
                    </a:cubicBezTo>
                    <a:cubicBezTo>
                      <a:pt x="1" y="23"/>
                      <a:pt x="1" y="18"/>
                      <a:pt x="1" y="12"/>
                    </a:cubicBezTo>
                    <a:cubicBezTo>
                      <a:pt x="2" y="8"/>
                      <a:pt x="0" y="3"/>
                      <a:pt x="5" y="0"/>
                    </a:cubicBezTo>
                    <a:close/>
                  </a:path>
                </a:pathLst>
              </a:custGeom>
              <a:solidFill>
                <a:srgbClr val="8EBF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5" name="Freeform 102">
                <a:extLst>
                  <a:ext uri="{FF2B5EF4-FFF2-40B4-BE49-F238E27FC236}">
                    <a16:creationId xmlns:a16="http://schemas.microsoft.com/office/drawing/2014/main" id="{A0795BD0-6733-4C61-A329-EA7A8349788E}"/>
                  </a:ext>
                </a:extLst>
              </p:cNvPr>
              <p:cNvSpPr>
                <a:spLocks/>
              </p:cNvSpPr>
              <p:nvPr/>
            </p:nvSpPr>
            <p:spPr bwMode="auto">
              <a:xfrm>
                <a:off x="716" y="700"/>
                <a:ext cx="263" cy="224"/>
              </a:xfrm>
              <a:custGeom>
                <a:avLst/>
                <a:gdLst>
                  <a:gd name="T0" fmla="*/ 152 w 234"/>
                  <a:gd name="T1" fmla="*/ 130 h 199"/>
                  <a:gd name="T2" fmla="*/ 33 w 234"/>
                  <a:gd name="T3" fmla="*/ 25 h 199"/>
                  <a:gd name="T4" fmla="*/ 15 w 234"/>
                  <a:gd name="T5" fmla="*/ 13 h 199"/>
                  <a:gd name="T6" fmla="*/ 0 w 234"/>
                  <a:gd name="T7" fmla="*/ 4 h 199"/>
                  <a:gd name="T8" fmla="*/ 34 w 234"/>
                  <a:gd name="T9" fmla="*/ 17 h 199"/>
                  <a:gd name="T10" fmla="*/ 152 w 234"/>
                  <a:gd name="T11" fmla="*/ 114 h 199"/>
                  <a:gd name="T12" fmla="*/ 151 w 234"/>
                  <a:gd name="T13" fmla="*/ 95 h 199"/>
                  <a:gd name="T14" fmla="*/ 215 w 234"/>
                  <a:gd name="T15" fmla="*/ 170 h 199"/>
                  <a:gd name="T16" fmla="*/ 234 w 234"/>
                  <a:gd name="T17" fmla="*/ 193 h 199"/>
                  <a:gd name="T18" fmla="*/ 225 w 234"/>
                  <a:gd name="T19" fmla="*/ 197 h 199"/>
                  <a:gd name="T20" fmla="*/ 187 w 234"/>
                  <a:gd name="T21" fmla="*/ 155 h 199"/>
                  <a:gd name="T22" fmla="*/ 159 w 234"/>
                  <a:gd name="T23" fmla="*/ 141 h 199"/>
                  <a:gd name="T24" fmla="*/ 152 w 234"/>
                  <a:gd name="T25" fmla="*/ 130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4" h="199">
                    <a:moveTo>
                      <a:pt x="152" y="130"/>
                    </a:moveTo>
                    <a:cubicBezTo>
                      <a:pt x="113" y="95"/>
                      <a:pt x="73" y="60"/>
                      <a:pt x="33" y="25"/>
                    </a:cubicBezTo>
                    <a:cubicBezTo>
                      <a:pt x="27" y="21"/>
                      <a:pt x="21" y="17"/>
                      <a:pt x="15" y="13"/>
                    </a:cubicBezTo>
                    <a:cubicBezTo>
                      <a:pt x="11" y="10"/>
                      <a:pt x="7" y="8"/>
                      <a:pt x="0" y="4"/>
                    </a:cubicBezTo>
                    <a:cubicBezTo>
                      <a:pt x="18" y="0"/>
                      <a:pt x="24" y="13"/>
                      <a:pt x="34" y="17"/>
                    </a:cubicBezTo>
                    <a:cubicBezTo>
                      <a:pt x="87" y="37"/>
                      <a:pt x="119" y="80"/>
                      <a:pt x="152" y="114"/>
                    </a:cubicBezTo>
                    <a:cubicBezTo>
                      <a:pt x="144" y="105"/>
                      <a:pt x="144" y="105"/>
                      <a:pt x="151" y="95"/>
                    </a:cubicBezTo>
                    <a:cubicBezTo>
                      <a:pt x="168" y="124"/>
                      <a:pt x="194" y="145"/>
                      <a:pt x="215" y="170"/>
                    </a:cubicBezTo>
                    <a:cubicBezTo>
                      <a:pt x="221" y="178"/>
                      <a:pt x="228" y="186"/>
                      <a:pt x="234" y="193"/>
                    </a:cubicBezTo>
                    <a:cubicBezTo>
                      <a:pt x="233" y="198"/>
                      <a:pt x="230" y="199"/>
                      <a:pt x="225" y="197"/>
                    </a:cubicBezTo>
                    <a:cubicBezTo>
                      <a:pt x="213" y="183"/>
                      <a:pt x="197" y="171"/>
                      <a:pt x="187" y="155"/>
                    </a:cubicBezTo>
                    <a:cubicBezTo>
                      <a:pt x="180" y="144"/>
                      <a:pt x="167" y="147"/>
                      <a:pt x="159" y="141"/>
                    </a:cubicBezTo>
                    <a:cubicBezTo>
                      <a:pt x="155" y="138"/>
                      <a:pt x="152" y="135"/>
                      <a:pt x="152" y="130"/>
                    </a:cubicBezTo>
                    <a:close/>
                  </a:path>
                </a:pathLst>
              </a:custGeom>
              <a:solidFill>
                <a:srgbClr val="7652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6" name="Freeform 103">
                <a:extLst>
                  <a:ext uri="{FF2B5EF4-FFF2-40B4-BE49-F238E27FC236}">
                    <a16:creationId xmlns:a16="http://schemas.microsoft.com/office/drawing/2014/main" id="{2666734A-1A4A-4BA5-9198-93BF51301DBD}"/>
                  </a:ext>
                </a:extLst>
              </p:cNvPr>
              <p:cNvSpPr>
                <a:spLocks/>
              </p:cNvSpPr>
              <p:nvPr/>
            </p:nvSpPr>
            <p:spPr bwMode="auto">
              <a:xfrm>
                <a:off x="796" y="682"/>
                <a:ext cx="195" cy="181"/>
              </a:xfrm>
              <a:custGeom>
                <a:avLst/>
                <a:gdLst>
                  <a:gd name="T0" fmla="*/ 18 w 174"/>
                  <a:gd name="T1" fmla="*/ 1 h 161"/>
                  <a:gd name="T2" fmla="*/ 82 w 174"/>
                  <a:gd name="T3" fmla="*/ 56 h 161"/>
                  <a:gd name="T4" fmla="*/ 133 w 174"/>
                  <a:gd name="T5" fmla="*/ 95 h 161"/>
                  <a:gd name="T6" fmla="*/ 152 w 174"/>
                  <a:gd name="T7" fmla="*/ 117 h 161"/>
                  <a:gd name="T8" fmla="*/ 161 w 174"/>
                  <a:gd name="T9" fmla="*/ 127 h 161"/>
                  <a:gd name="T10" fmla="*/ 163 w 174"/>
                  <a:gd name="T11" fmla="*/ 139 h 161"/>
                  <a:gd name="T12" fmla="*/ 167 w 174"/>
                  <a:gd name="T13" fmla="*/ 156 h 161"/>
                  <a:gd name="T14" fmla="*/ 153 w 174"/>
                  <a:gd name="T15" fmla="*/ 150 h 161"/>
                  <a:gd name="T16" fmla="*/ 104 w 174"/>
                  <a:gd name="T17" fmla="*/ 97 h 161"/>
                  <a:gd name="T18" fmla="*/ 36 w 174"/>
                  <a:gd name="T19" fmla="*/ 37 h 161"/>
                  <a:gd name="T20" fmla="*/ 36 w 174"/>
                  <a:gd name="T21" fmla="*/ 37 h 161"/>
                  <a:gd name="T22" fmla="*/ 0 w 174"/>
                  <a:gd name="T23" fmla="*/ 1 h 161"/>
                  <a:gd name="T24" fmla="*/ 1 w 174"/>
                  <a:gd name="T25" fmla="*/ 0 h 161"/>
                  <a:gd name="T26" fmla="*/ 18 w 174"/>
                  <a:gd name="T27" fmla="*/ 1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4" h="161">
                    <a:moveTo>
                      <a:pt x="18" y="1"/>
                    </a:moveTo>
                    <a:cubicBezTo>
                      <a:pt x="39" y="20"/>
                      <a:pt x="56" y="45"/>
                      <a:pt x="82" y="56"/>
                    </a:cubicBezTo>
                    <a:cubicBezTo>
                      <a:pt x="103" y="66"/>
                      <a:pt x="117" y="80"/>
                      <a:pt x="133" y="95"/>
                    </a:cubicBezTo>
                    <a:cubicBezTo>
                      <a:pt x="140" y="102"/>
                      <a:pt x="145" y="110"/>
                      <a:pt x="152" y="117"/>
                    </a:cubicBezTo>
                    <a:cubicBezTo>
                      <a:pt x="158" y="118"/>
                      <a:pt x="164" y="125"/>
                      <a:pt x="161" y="127"/>
                    </a:cubicBezTo>
                    <a:cubicBezTo>
                      <a:pt x="154" y="134"/>
                      <a:pt x="159" y="136"/>
                      <a:pt x="163" y="139"/>
                    </a:cubicBezTo>
                    <a:cubicBezTo>
                      <a:pt x="167" y="144"/>
                      <a:pt x="174" y="150"/>
                      <a:pt x="167" y="156"/>
                    </a:cubicBezTo>
                    <a:cubicBezTo>
                      <a:pt x="162" y="161"/>
                      <a:pt x="156" y="154"/>
                      <a:pt x="153" y="150"/>
                    </a:cubicBezTo>
                    <a:cubicBezTo>
                      <a:pt x="136" y="133"/>
                      <a:pt x="122" y="114"/>
                      <a:pt x="104" y="97"/>
                    </a:cubicBezTo>
                    <a:cubicBezTo>
                      <a:pt x="82" y="76"/>
                      <a:pt x="58" y="57"/>
                      <a:pt x="36" y="37"/>
                    </a:cubicBezTo>
                    <a:cubicBezTo>
                      <a:pt x="36" y="37"/>
                      <a:pt x="36" y="37"/>
                      <a:pt x="36" y="37"/>
                    </a:cubicBezTo>
                    <a:cubicBezTo>
                      <a:pt x="23" y="26"/>
                      <a:pt x="10" y="15"/>
                      <a:pt x="0" y="1"/>
                    </a:cubicBezTo>
                    <a:cubicBezTo>
                      <a:pt x="0" y="1"/>
                      <a:pt x="1" y="0"/>
                      <a:pt x="1" y="0"/>
                    </a:cubicBezTo>
                    <a:cubicBezTo>
                      <a:pt x="7" y="0"/>
                      <a:pt x="12" y="0"/>
                      <a:pt x="18" y="1"/>
                    </a:cubicBezTo>
                    <a:close/>
                  </a:path>
                </a:pathLst>
              </a:custGeom>
              <a:solidFill>
                <a:srgbClr val="EFD6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7" name="Freeform 104">
                <a:extLst>
                  <a:ext uri="{FF2B5EF4-FFF2-40B4-BE49-F238E27FC236}">
                    <a16:creationId xmlns:a16="http://schemas.microsoft.com/office/drawing/2014/main" id="{BD190EE9-9C79-48FC-AF62-DA6FD84DC4E5}"/>
                  </a:ext>
                </a:extLst>
              </p:cNvPr>
              <p:cNvSpPr>
                <a:spLocks/>
              </p:cNvSpPr>
              <p:nvPr/>
            </p:nvSpPr>
            <p:spPr bwMode="auto">
              <a:xfrm>
                <a:off x="2110" y="571"/>
                <a:ext cx="78" cy="261"/>
              </a:xfrm>
              <a:custGeom>
                <a:avLst/>
                <a:gdLst>
                  <a:gd name="T0" fmla="*/ 40 w 70"/>
                  <a:gd name="T1" fmla="*/ 180 h 232"/>
                  <a:gd name="T2" fmla="*/ 20 w 70"/>
                  <a:gd name="T3" fmla="*/ 212 h 232"/>
                  <a:gd name="T4" fmla="*/ 9 w 70"/>
                  <a:gd name="T5" fmla="*/ 228 h 232"/>
                  <a:gd name="T6" fmla="*/ 11 w 70"/>
                  <a:gd name="T7" fmla="*/ 208 h 232"/>
                  <a:gd name="T8" fmla="*/ 31 w 70"/>
                  <a:gd name="T9" fmla="*/ 152 h 232"/>
                  <a:gd name="T10" fmla="*/ 35 w 70"/>
                  <a:gd name="T11" fmla="*/ 105 h 232"/>
                  <a:gd name="T12" fmla="*/ 53 w 70"/>
                  <a:gd name="T13" fmla="*/ 18 h 232"/>
                  <a:gd name="T14" fmla="*/ 70 w 70"/>
                  <a:gd name="T15" fmla="*/ 3 h 232"/>
                  <a:gd name="T16" fmla="*/ 56 w 70"/>
                  <a:gd name="T17" fmla="*/ 81 h 232"/>
                  <a:gd name="T18" fmla="*/ 37 w 70"/>
                  <a:gd name="T19" fmla="*/ 172 h 232"/>
                  <a:gd name="T20" fmla="*/ 40 w 70"/>
                  <a:gd name="T21" fmla="*/ 180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0" h="232">
                    <a:moveTo>
                      <a:pt x="40" y="180"/>
                    </a:moveTo>
                    <a:cubicBezTo>
                      <a:pt x="31" y="190"/>
                      <a:pt x="26" y="201"/>
                      <a:pt x="20" y="212"/>
                    </a:cubicBezTo>
                    <a:cubicBezTo>
                      <a:pt x="17" y="218"/>
                      <a:pt x="20" y="232"/>
                      <a:pt x="9" y="228"/>
                    </a:cubicBezTo>
                    <a:cubicBezTo>
                      <a:pt x="0" y="225"/>
                      <a:pt x="9" y="215"/>
                      <a:pt x="11" y="208"/>
                    </a:cubicBezTo>
                    <a:cubicBezTo>
                      <a:pt x="17" y="189"/>
                      <a:pt x="24" y="171"/>
                      <a:pt x="31" y="152"/>
                    </a:cubicBezTo>
                    <a:cubicBezTo>
                      <a:pt x="26" y="136"/>
                      <a:pt x="32" y="120"/>
                      <a:pt x="35" y="105"/>
                    </a:cubicBezTo>
                    <a:cubicBezTo>
                      <a:pt x="42" y="76"/>
                      <a:pt x="41" y="46"/>
                      <a:pt x="53" y="18"/>
                    </a:cubicBezTo>
                    <a:cubicBezTo>
                      <a:pt x="57" y="10"/>
                      <a:pt x="58" y="0"/>
                      <a:pt x="70" y="3"/>
                    </a:cubicBezTo>
                    <a:cubicBezTo>
                      <a:pt x="59" y="28"/>
                      <a:pt x="60" y="55"/>
                      <a:pt x="56" y="81"/>
                    </a:cubicBezTo>
                    <a:cubicBezTo>
                      <a:pt x="51" y="111"/>
                      <a:pt x="47" y="142"/>
                      <a:pt x="37" y="172"/>
                    </a:cubicBezTo>
                    <a:cubicBezTo>
                      <a:pt x="36" y="176"/>
                      <a:pt x="37" y="178"/>
                      <a:pt x="40" y="180"/>
                    </a:cubicBezTo>
                    <a:close/>
                  </a:path>
                </a:pathLst>
              </a:custGeom>
              <a:solidFill>
                <a:srgbClr val="EADF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8" name="Freeform 105">
                <a:extLst>
                  <a:ext uri="{FF2B5EF4-FFF2-40B4-BE49-F238E27FC236}">
                    <a16:creationId xmlns:a16="http://schemas.microsoft.com/office/drawing/2014/main" id="{AEAF161C-A22F-4123-9E73-5E1FBEA4D9C3}"/>
                  </a:ext>
                </a:extLst>
              </p:cNvPr>
              <p:cNvSpPr>
                <a:spLocks/>
              </p:cNvSpPr>
              <p:nvPr/>
            </p:nvSpPr>
            <p:spPr bwMode="auto">
              <a:xfrm>
                <a:off x="852" y="921"/>
                <a:ext cx="127" cy="161"/>
              </a:xfrm>
              <a:custGeom>
                <a:avLst/>
                <a:gdLst>
                  <a:gd name="T0" fmla="*/ 51 w 113"/>
                  <a:gd name="T1" fmla="*/ 77 h 144"/>
                  <a:gd name="T2" fmla="*/ 33 w 113"/>
                  <a:gd name="T3" fmla="*/ 68 h 144"/>
                  <a:gd name="T4" fmla="*/ 9 w 113"/>
                  <a:gd name="T5" fmla="*/ 33 h 144"/>
                  <a:gd name="T6" fmla="*/ 2 w 113"/>
                  <a:gd name="T7" fmla="*/ 0 h 144"/>
                  <a:gd name="T8" fmla="*/ 48 w 113"/>
                  <a:gd name="T9" fmla="*/ 39 h 144"/>
                  <a:gd name="T10" fmla="*/ 113 w 113"/>
                  <a:gd name="T11" fmla="*/ 125 h 144"/>
                  <a:gd name="T12" fmla="*/ 110 w 113"/>
                  <a:gd name="T13" fmla="*/ 136 h 144"/>
                  <a:gd name="T14" fmla="*/ 96 w 113"/>
                  <a:gd name="T15" fmla="*/ 127 h 144"/>
                  <a:gd name="T16" fmla="*/ 61 w 113"/>
                  <a:gd name="T17" fmla="*/ 82 h 144"/>
                  <a:gd name="T18" fmla="*/ 51 w 113"/>
                  <a:gd name="T19" fmla="*/ 77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3" h="144">
                    <a:moveTo>
                      <a:pt x="51" y="77"/>
                    </a:moveTo>
                    <a:cubicBezTo>
                      <a:pt x="43" y="78"/>
                      <a:pt x="39" y="71"/>
                      <a:pt x="33" y="68"/>
                    </a:cubicBezTo>
                    <a:cubicBezTo>
                      <a:pt x="30" y="53"/>
                      <a:pt x="13" y="48"/>
                      <a:pt x="9" y="33"/>
                    </a:cubicBezTo>
                    <a:cubicBezTo>
                      <a:pt x="22" y="19"/>
                      <a:pt x="0" y="13"/>
                      <a:pt x="2" y="0"/>
                    </a:cubicBezTo>
                    <a:cubicBezTo>
                      <a:pt x="22" y="8"/>
                      <a:pt x="35" y="24"/>
                      <a:pt x="48" y="39"/>
                    </a:cubicBezTo>
                    <a:cubicBezTo>
                      <a:pt x="75" y="64"/>
                      <a:pt x="97" y="92"/>
                      <a:pt x="113" y="125"/>
                    </a:cubicBezTo>
                    <a:cubicBezTo>
                      <a:pt x="112" y="129"/>
                      <a:pt x="111" y="132"/>
                      <a:pt x="110" y="136"/>
                    </a:cubicBezTo>
                    <a:cubicBezTo>
                      <a:pt x="98" y="144"/>
                      <a:pt x="98" y="131"/>
                      <a:pt x="96" y="127"/>
                    </a:cubicBezTo>
                    <a:cubicBezTo>
                      <a:pt x="86" y="110"/>
                      <a:pt x="75" y="95"/>
                      <a:pt x="61" y="82"/>
                    </a:cubicBezTo>
                    <a:cubicBezTo>
                      <a:pt x="58" y="80"/>
                      <a:pt x="56" y="76"/>
                      <a:pt x="51" y="77"/>
                    </a:cubicBezTo>
                    <a:close/>
                  </a:path>
                </a:pathLst>
              </a:custGeom>
              <a:solidFill>
                <a:srgbClr val="F0DCC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9" name="Freeform 106">
                <a:extLst>
                  <a:ext uri="{FF2B5EF4-FFF2-40B4-BE49-F238E27FC236}">
                    <a16:creationId xmlns:a16="http://schemas.microsoft.com/office/drawing/2014/main" id="{DC5ED283-7E1C-4551-BFED-F030176D4E84}"/>
                  </a:ext>
                </a:extLst>
              </p:cNvPr>
              <p:cNvSpPr>
                <a:spLocks/>
              </p:cNvSpPr>
              <p:nvPr/>
            </p:nvSpPr>
            <p:spPr bwMode="auto">
              <a:xfrm>
                <a:off x="547" y="2607"/>
                <a:ext cx="127" cy="50"/>
              </a:xfrm>
              <a:custGeom>
                <a:avLst/>
                <a:gdLst>
                  <a:gd name="T0" fmla="*/ 113 w 113"/>
                  <a:gd name="T1" fmla="*/ 44 h 45"/>
                  <a:gd name="T2" fmla="*/ 17 w 113"/>
                  <a:gd name="T3" fmla="*/ 44 h 45"/>
                  <a:gd name="T4" fmla="*/ 0 w 113"/>
                  <a:gd name="T5" fmla="*/ 40 h 45"/>
                  <a:gd name="T6" fmla="*/ 7 w 113"/>
                  <a:gd name="T7" fmla="*/ 30 h 45"/>
                  <a:gd name="T8" fmla="*/ 45 w 113"/>
                  <a:gd name="T9" fmla="*/ 4 h 45"/>
                  <a:gd name="T10" fmla="*/ 113 w 113"/>
                  <a:gd name="T11" fmla="*/ 44 h 45"/>
                </a:gdLst>
                <a:ahLst/>
                <a:cxnLst>
                  <a:cxn ang="0">
                    <a:pos x="T0" y="T1"/>
                  </a:cxn>
                  <a:cxn ang="0">
                    <a:pos x="T2" y="T3"/>
                  </a:cxn>
                  <a:cxn ang="0">
                    <a:pos x="T4" y="T5"/>
                  </a:cxn>
                  <a:cxn ang="0">
                    <a:pos x="T6" y="T7"/>
                  </a:cxn>
                  <a:cxn ang="0">
                    <a:pos x="T8" y="T9"/>
                  </a:cxn>
                  <a:cxn ang="0">
                    <a:pos x="T10" y="T11"/>
                  </a:cxn>
                </a:cxnLst>
                <a:rect l="0" t="0" r="r" b="b"/>
                <a:pathLst>
                  <a:path w="113" h="45">
                    <a:moveTo>
                      <a:pt x="113" y="44"/>
                    </a:moveTo>
                    <a:cubicBezTo>
                      <a:pt x="81" y="44"/>
                      <a:pt x="49" y="44"/>
                      <a:pt x="17" y="44"/>
                    </a:cubicBezTo>
                    <a:cubicBezTo>
                      <a:pt x="11" y="44"/>
                      <a:pt x="5" y="45"/>
                      <a:pt x="0" y="40"/>
                    </a:cubicBezTo>
                    <a:cubicBezTo>
                      <a:pt x="3" y="37"/>
                      <a:pt x="6" y="34"/>
                      <a:pt x="7" y="30"/>
                    </a:cubicBezTo>
                    <a:cubicBezTo>
                      <a:pt x="13" y="12"/>
                      <a:pt x="24" y="0"/>
                      <a:pt x="45" y="4"/>
                    </a:cubicBezTo>
                    <a:cubicBezTo>
                      <a:pt x="67" y="18"/>
                      <a:pt x="90" y="31"/>
                      <a:pt x="113" y="44"/>
                    </a:cubicBezTo>
                    <a:close/>
                  </a:path>
                </a:pathLst>
              </a:custGeom>
              <a:solidFill>
                <a:srgbClr val="87B9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0" name="Freeform 107">
                <a:extLst>
                  <a:ext uri="{FF2B5EF4-FFF2-40B4-BE49-F238E27FC236}">
                    <a16:creationId xmlns:a16="http://schemas.microsoft.com/office/drawing/2014/main" id="{15C8B998-1E78-4798-B914-2F0F79B5C1FB}"/>
                  </a:ext>
                </a:extLst>
              </p:cNvPr>
              <p:cNvSpPr>
                <a:spLocks/>
              </p:cNvSpPr>
              <p:nvPr/>
            </p:nvSpPr>
            <p:spPr bwMode="auto">
              <a:xfrm>
                <a:off x="72" y="3892"/>
                <a:ext cx="235" cy="39"/>
              </a:xfrm>
              <a:custGeom>
                <a:avLst/>
                <a:gdLst>
                  <a:gd name="T0" fmla="*/ 204 w 209"/>
                  <a:gd name="T1" fmla="*/ 32 h 35"/>
                  <a:gd name="T2" fmla="*/ 77 w 209"/>
                  <a:gd name="T3" fmla="*/ 22 h 35"/>
                  <a:gd name="T4" fmla="*/ 0 w 209"/>
                  <a:gd name="T5" fmla="*/ 12 h 35"/>
                  <a:gd name="T6" fmla="*/ 4 w 209"/>
                  <a:gd name="T7" fmla="*/ 0 h 35"/>
                  <a:gd name="T8" fmla="*/ 108 w 209"/>
                  <a:gd name="T9" fmla="*/ 8 h 35"/>
                  <a:gd name="T10" fmla="*/ 190 w 209"/>
                  <a:gd name="T11" fmla="*/ 21 h 35"/>
                  <a:gd name="T12" fmla="*/ 204 w 209"/>
                  <a:gd name="T13" fmla="*/ 32 h 35"/>
                </a:gdLst>
                <a:ahLst/>
                <a:cxnLst>
                  <a:cxn ang="0">
                    <a:pos x="T0" y="T1"/>
                  </a:cxn>
                  <a:cxn ang="0">
                    <a:pos x="T2" y="T3"/>
                  </a:cxn>
                  <a:cxn ang="0">
                    <a:pos x="T4" y="T5"/>
                  </a:cxn>
                  <a:cxn ang="0">
                    <a:pos x="T6" y="T7"/>
                  </a:cxn>
                  <a:cxn ang="0">
                    <a:pos x="T8" y="T9"/>
                  </a:cxn>
                  <a:cxn ang="0">
                    <a:pos x="T10" y="T11"/>
                  </a:cxn>
                  <a:cxn ang="0">
                    <a:pos x="T12" y="T13"/>
                  </a:cxn>
                </a:cxnLst>
                <a:rect l="0" t="0" r="r" b="b"/>
                <a:pathLst>
                  <a:path w="209" h="35">
                    <a:moveTo>
                      <a:pt x="204" y="32"/>
                    </a:moveTo>
                    <a:cubicBezTo>
                      <a:pt x="161" y="35"/>
                      <a:pt x="119" y="26"/>
                      <a:pt x="77" y="22"/>
                    </a:cubicBezTo>
                    <a:cubicBezTo>
                      <a:pt x="51" y="19"/>
                      <a:pt x="25" y="22"/>
                      <a:pt x="0" y="12"/>
                    </a:cubicBezTo>
                    <a:cubicBezTo>
                      <a:pt x="1" y="8"/>
                      <a:pt x="3" y="4"/>
                      <a:pt x="4" y="0"/>
                    </a:cubicBezTo>
                    <a:cubicBezTo>
                      <a:pt x="39" y="2"/>
                      <a:pt x="74" y="0"/>
                      <a:pt x="108" y="8"/>
                    </a:cubicBezTo>
                    <a:cubicBezTo>
                      <a:pt x="135" y="16"/>
                      <a:pt x="162" y="25"/>
                      <a:pt x="190" y="21"/>
                    </a:cubicBezTo>
                    <a:cubicBezTo>
                      <a:pt x="197" y="21"/>
                      <a:pt x="209" y="17"/>
                      <a:pt x="204" y="32"/>
                    </a:cubicBezTo>
                    <a:close/>
                  </a:path>
                </a:pathLst>
              </a:custGeom>
              <a:solidFill>
                <a:srgbClr val="6CAB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1" name="Freeform 108">
                <a:extLst>
                  <a:ext uri="{FF2B5EF4-FFF2-40B4-BE49-F238E27FC236}">
                    <a16:creationId xmlns:a16="http://schemas.microsoft.com/office/drawing/2014/main" id="{49379F8C-BA2A-4A64-B093-152E3B5C82ED}"/>
                  </a:ext>
                </a:extLst>
              </p:cNvPr>
              <p:cNvSpPr>
                <a:spLocks/>
              </p:cNvSpPr>
              <p:nvPr/>
            </p:nvSpPr>
            <p:spPr bwMode="auto">
              <a:xfrm>
                <a:off x="625" y="2194"/>
                <a:ext cx="73" cy="176"/>
              </a:xfrm>
              <a:custGeom>
                <a:avLst/>
                <a:gdLst>
                  <a:gd name="T0" fmla="*/ 63 w 65"/>
                  <a:gd name="T1" fmla="*/ 2 h 156"/>
                  <a:gd name="T2" fmla="*/ 59 w 65"/>
                  <a:gd name="T3" fmla="*/ 35 h 156"/>
                  <a:gd name="T4" fmla="*/ 55 w 65"/>
                  <a:gd name="T5" fmla="*/ 59 h 156"/>
                  <a:gd name="T6" fmla="*/ 21 w 65"/>
                  <a:gd name="T7" fmla="*/ 149 h 156"/>
                  <a:gd name="T8" fmla="*/ 12 w 65"/>
                  <a:gd name="T9" fmla="*/ 155 h 156"/>
                  <a:gd name="T10" fmla="*/ 4 w 65"/>
                  <a:gd name="T11" fmla="*/ 139 h 156"/>
                  <a:gd name="T12" fmla="*/ 14 w 65"/>
                  <a:gd name="T13" fmla="*/ 107 h 156"/>
                  <a:gd name="T14" fmla="*/ 40 w 65"/>
                  <a:gd name="T15" fmla="*/ 31 h 156"/>
                  <a:gd name="T16" fmla="*/ 44 w 65"/>
                  <a:gd name="T17" fmla="*/ 7 h 156"/>
                  <a:gd name="T18" fmla="*/ 56 w 65"/>
                  <a:gd name="T19" fmla="*/ 2 h 156"/>
                  <a:gd name="T20" fmla="*/ 63 w 65"/>
                  <a:gd name="T21" fmla="*/ 2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5" h="156">
                    <a:moveTo>
                      <a:pt x="63" y="2"/>
                    </a:moveTo>
                    <a:cubicBezTo>
                      <a:pt x="65" y="13"/>
                      <a:pt x="51" y="23"/>
                      <a:pt x="59" y="35"/>
                    </a:cubicBezTo>
                    <a:cubicBezTo>
                      <a:pt x="65" y="44"/>
                      <a:pt x="58" y="51"/>
                      <a:pt x="55" y="59"/>
                    </a:cubicBezTo>
                    <a:cubicBezTo>
                      <a:pt x="44" y="89"/>
                      <a:pt x="41" y="122"/>
                      <a:pt x="21" y="149"/>
                    </a:cubicBezTo>
                    <a:cubicBezTo>
                      <a:pt x="19" y="152"/>
                      <a:pt x="18" y="156"/>
                      <a:pt x="12" y="155"/>
                    </a:cubicBezTo>
                    <a:cubicBezTo>
                      <a:pt x="0" y="155"/>
                      <a:pt x="11" y="143"/>
                      <a:pt x="4" y="139"/>
                    </a:cubicBezTo>
                    <a:cubicBezTo>
                      <a:pt x="0" y="126"/>
                      <a:pt x="10" y="117"/>
                      <a:pt x="14" y="107"/>
                    </a:cubicBezTo>
                    <a:cubicBezTo>
                      <a:pt x="24" y="82"/>
                      <a:pt x="38" y="58"/>
                      <a:pt x="40" y="31"/>
                    </a:cubicBezTo>
                    <a:cubicBezTo>
                      <a:pt x="40" y="22"/>
                      <a:pt x="40" y="14"/>
                      <a:pt x="44" y="7"/>
                    </a:cubicBezTo>
                    <a:cubicBezTo>
                      <a:pt x="46" y="0"/>
                      <a:pt x="56" y="14"/>
                      <a:pt x="56" y="2"/>
                    </a:cubicBezTo>
                    <a:cubicBezTo>
                      <a:pt x="59" y="1"/>
                      <a:pt x="61" y="1"/>
                      <a:pt x="63" y="2"/>
                    </a:cubicBezTo>
                    <a:close/>
                  </a:path>
                </a:pathLst>
              </a:custGeom>
              <a:solidFill>
                <a:srgbClr val="DEBD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2" name="Freeform 109">
                <a:extLst>
                  <a:ext uri="{FF2B5EF4-FFF2-40B4-BE49-F238E27FC236}">
                    <a16:creationId xmlns:a16="http://schemas.microsoft.com/office/drawing/2014/main" id="{796B9739-7985-42A0-978E-8D1EC11AF17D}"/>
                  </a:ext>
                </a:extLst>
              </p:cNvPr>
              <p:cNvSpPr>
                <a:spLocks/>
              </p:cNvSpPr>
              <p:nvPr/>
            </p:nvSpPr>
            <p:spPr bwMode="auto">
              <a:xfrm>
                <a:off x="2012" y="2638"/>
                <a:ext cx="92" cy="64"/>
              </a:xfrm>
              <a:custGeom>
                <a:avLst/>
                <a:gdLst>
                  <a:gd name="T0" fmla="*/ 82 w 82"/>
                  <a:gd name="T1" fmla="*/ 52 h 57"/>
                  <a:gd name="T2" fmla="*/ 76 w 82"/>
                  <a:gd name="T3" fmla="*/ 57 h 57"/>
                  <a:gd name="T4" fmla="*/ 0 w 82"/>
                  <a:gd name="T5" fmla="*/ 46 h 57"/>
                  <a:gd name="T6" fmla="*/ 1 w 82"/>
                  <a:gd name="T7" fmla="*/ 40 h 57"/>
                  <a:gd name="T8" fmla="*/ 70 w 82"/>
                  <a:gd name="T9" fmla="*/ 0 h 57"/>
                  <a:gd name="T10" fmla="*/ 82 w 82"/>
                  <a:gd name="T11" fmla="*/ 52 h 57"/>
                </a:gdLst>
                <a:ahLst/>
                <a:cxnLst>
                  <a:cxn ang="0">
                    <a:pos x="T0" y="T1"/>
                  </a:cxn>
                  <a:cxn ang="0">
                    <a:pos x="T2" y="T3"/>
                  </a:cxn>
                  <a:cxn ang="0">
                    <a:pos x="T4" y="T5"/>
                  </a:cxn>
                  <a:cxn ang="0">
                    <a:pos x="T6" y="T7"/>
                  </a:cxn>
                  <a:cxn ang="0">
                    <a:pos x="T8" y="T9"/>
                  </a:cxn>
                  <a:cxn ang="0">
                    <a:pos x="T10" y="T11"/>
                  </a:cxn>
                </a:cxnLst>
                <a:rect l="0" t="0" r="r" b="b"/>
                <a:pathLst>
                  <a:path w="82" h="57">
                    <a:moveTo>
                      <a:pt x="82" y="52"/>
                    </a:moveTo>
                    <a:cubicBezTo>
                      <a:pt x="80" y="54"/>
                      <a:pt x="78" y="57"/>
                      <a:pt x="76" y="57"/>
                    </a:cubicBezTo>
                    <a:cubicBezTo>
                      <a:pt x="51" y="53"/>
                      <a:pt x="25" y="50"/>
                      <a:pt x="0" y="46"/>
                    </a:cubicBezTo>
                    <a:cubicBezTo>
                      <a:pt x="0" y="46"/>
                      <a:pt x="1" y="42"/>
                      <a:pt x="1" y="40"/>
                    </a:cubicBezTo>
                    <a:cubicBezTo>
                      <a:pt x="24" y="27"/>
                      <a:pt x="47" y="13"/>
                      <a:pt x="70" y="0"/>
                    </a:cubicBezTo>
                    <a:cubicBezTo>
                      <a:pt x="74" y="17"/>
                      <a:pt x="78" y="35"/>
                      <a:pt x="82" y="52"/>
                    </a:cubicBezTo>
                    <a:close/>
                  </a:path>
                </a:pathLst>
              </a:custGeom>
              <a:solidFill>
                <a:srgbClr val="D4E0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3" name="Freeform 110">
                <a:extLst>
                  <a:ext uri="{FF2B5EF4-FFF2-40B4-BE49-F238E27FC236}">
                    <a16:creationId xmlns:a16="http://schemas.microsoft.com/office/drawing/2014/main" id="{C09C58D6-C833-4ACC-B6A6-311F047E08A3}"/>
                  </a:ext>
                </a:extLst>
              </p:cNvPr>
              <p:cNvSpPr>
                <a:spLocks/>
              </p:cNvSpPr>
              <p:nvPr/>
            </p:nvSpPr>
            <p:spPr bwMode="auto">
              <a:xfrm>
                <a:off x="306" y="3062"/>
                <a:ext cx="136" cy="49"/>
              </a:xfrm>
              <a:custGeom>
                <a:avLst/>
                <a:gdLst>
                  <a:gd name="T0" fmla="*/ 48 w 121"/>
                  <a:gd name="T1" fmla="*/ 39 h 44"/>
                  <a:gd name="T2" fmla="*/ 0 w 121"/>
                  <a:gd name="T3" fmla="*/ 35 h 44"/>
                  <a:gd name="T4" fmla="*/ 16 w 121"/>
                  <a:gd name="T5" fmla="*/ 0 h 44"/>
                  <a:gd name="T6" fmla="*/ 63 w 121"/>
                  <a:gd name="T7" fmla="*/ 4 h 44"/>
                  <a:gd name="T8" fmla="*/ 120 w 121"/>
                  <a:gd name="T9" fmla="*/ 11 h 44"/>
                  <a:gd name="T10" fmla="*/ 121 w 121"/>
                  <a:gd name="T11" fmla="*/ 14 h 44"/>
                  <a:gd name="T12" fmla="*/ 120 w 121"/>
                  <a:gd name="T13" fmla="*/ 16 h 44"/>
                  <a:gd name="T14" fmla="*/ 72 w 121"/>
                  <a:gd name="T15" fmla="*/ 24 h 44"/>
                  <a:gd name="T16" fmla="*/ 48 w 121"/>
                  <a:gd name="T17" fmla="*/ 39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1" h="44">
                    <a:moveTo>
                      <a:pt x="48" y="39"/>
                    </a:moveTo>
                    <a:cubicBezTo>
                      <a:pt x="32" y="35"/>
                      <a:pt x="16" y="44"/>
                      <a:pt x="0" y="35"/>
                    </a:cubicBezTo>
                    <a:cubicBezTo>
                      <a:pt x="6" y="23"/>
                      <a:pt x="11" y="11"/>
                      <a:pt x="16" y="0"/>
                    </a:cubicBezTo>
                    <a:cubicBezTo>
                      <a:pt x="32" y="1"/>
                      <a:pt x="48" y="1"/>
                      <a:pt x="63" y="4"/>
                    </a:cubicBezTo>
                    <a:cubicBezTo>
                      <a:pt x="82" y="7"/>
                      <a:pt x="102" y="4"/>
                      <a:pt x="120" y="11"/>
                    </a:cubicBezTo>
                    <a:cubicBezTo>
                      <a:pt x="121" y="12"/>
                      <a:pt x="121" y="13"/>
                      <a:pt x="121" y="14"/>
                    </a:cubicBezTo>
                    <a:cubicBezTo>
                      <a:pt x="121" y="15"/>
                      <a:pt x="121" y="16"/>
                      <a:pt x="120" y="16"/>
                    </a:cubicBezTo>
                    <a:cubicBezTo>
                      <a:pt x="104" y="19"/>
                      <a:pt x="91" y="30"/>
                      <a:pt x="72" y="24"/>
                    </a:cubicBezTo>
                    <a:cubicBezTo>
                      <a:pt x="66" y="23"/>
                      <a:pt x="53" y="29"/>
                      <a:pt x="48" y="39"/>
                    </a:cubicBezTo>
                    <a:close/>
                  </a:path>
                </a:pathLst>
              </a:custGeom>
              <a:solidFill>
                <a:srgbClr val="A1C7D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4" name="Freeform 111">
                <a:extLst>
                  <a:ext uri="{FF2B5EF4-FFF2-40B4-BE49-F238E27FC236}">
                    <a16:creationId xmlns:a16="http://schemas.microsoft.com/office/drawing/2014/main" id="{4E21159F-E214-406B-8339-17D41125F242}"/>
                  </a:ext>
                </a:extLst>
              </p:cNvPr>
              <p:cNvSpPr>
                <a:spLocks/>
              </p:cNvSpPr>
              <p:nvPr/>
            </p:nvSpPr>
            <p:spPr bwMode="auto">
              <a:xfrm>
                <a:off x="1906" y="2913"/>
                <a:ext cx="273" cy="30"/>
              </a:xfrm>
              <a:custGeom>
                <a:avLst/>
                <a:gdLst>
                  <a:gd name="T0" fmla="*/ 243 w 243"/>
                  <a:gd name="T1" fmla="*/ 12 h 26"/>
                  <a:gd name="T2" fmla="*/ 177 w 243"/>
                  <a:gd name="T3" fmla="*/ 13 h 26"/>
                  <a:gd name="T4" fmla="*/ 93 w 243"/>
                  <a:gd name="T5" fmla="*/ 21 h 26"/>
                  <a:gd name="T6" fmla="*/ 31 w 243"/>
                  <a:gd name="T7" fmla="*/ 18 h 26"/>
                  <a:gd name="T8" fmla="*/ 0 w 243"/>
                  <a:gd name="T9" fmla="*/ 12 h 26"/>
                  <a:gd name="T10" fmla="*/ 93 w 243"/>
                  <a:gd name="T11" fmla="*/ 5 h 26"/>
                  <a:gd name="T12" fmla="*/ 154 w 243"/>
                  <a:gd name="T13" fmla="*/ 4 h 26"/>
                  <a:gd name="T14" fmla="*/ 239 w 243"/>
                  <a:gd name="T15" fmla="*/ 0 h 26"/>
                  <a:gd name="T16" fmla="*/ 243 w 243"/>
                  <a:gd name="T17" fmla="*/ 12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3" h="26">
                    <a:moveTo>
                      <a:pt x="243" y="12"/>
                    </a:moveTo>
                    <a:cubicBezTo>
                      <a:pt x="221" y="5"/>
                      <a:pt x="198" y="9"/>
                      <a:pt x="177" y="13"/>
                    </a:cubicBezTo>
                    <a:cubicBezTo>
                      <a:pt x="149" y="18"/>
                      <a:pt x="121" y="13"/>
                      <a:pt x="93" y="21"/>
                    </a:cubicBezTo>
                    <a:cubicBezTo>
                      <a:pt x="74" y="26"/>
                      <a:pt x="52" y="21"/>
                      <a:pt x="31" y="18"/>
                    </a:cubicBezTo>
                    <a:cubicBezTo>
                      <a:pt x="21" y="16"/>
                      <a:pt x="8" y="25"/>
                      <a:pt x="0" y="12"/>
                    </a:cubicBezTo>
                    <a:cubicBezTo>
                      <a:pt x="31" y="9"/>
                      <a:pt x="62" y="11"/>
                      <a:pt x="93" y="5"/>
                    </a:cubicBezTo>
                    <a:cubicBezTo>
                      <a:pt x="111" y="2"/>
                      <a:pt x="133" y="1"/>
                      <a:pt x="154" y="4"/>
                    </a:cubicBezTo>
                    <a:cubicBezTo>
                      <a:pt x="181" y="9"/>
                      <a:pt x="211" y="6"/>
                      <a:pt x="239" y="0"/>
                    </a:cubicBezTo>
                    <a:cubicBezTo>
                      <a:pt x="241" y="4"/>
                      <a:pt x="242" y="8"/>
                      <a:pt x="243" y="12"/>
                    </a:cubicBezTo>
                    <a:close/>
                  </a:path>
                </a:pathLst>
              </a:custGeom>
              <a:solidFill>
                <a:srgbClr val="9AC7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5" name="Freeform 112">
                <a:extLst>
                  <a:ext uri="{FF2B5EF4-FFF2-40B4-BE49-F238E27FC236}">
                    <a16:creationId xmlns:a16="http://schemas.microsoft.com/office/drawing/2014/main" id="{83992FB9-9DCC-4CBF-BB89-B7F52E65627B}"/>
                  </a:ext>
                </a:extLst>
              </p:cNvPr>
              <p:cNvSpPr>
                <a:spLocks/>
              </p:cNvSpPr>
              <p:nvPr/>
            </p:nvSpPr>
            <p:spPr bwMode="auto">
              <a:xfrm>
                <a:off x="2063" y="719"/>
                <a:ext cx="84" cy="180"/>
              </a:xfrm>
              <a:custGeom>
                <a:avLst/>
                <a:gdLst>
                  <a:gd name="T0" fmla="*/ 0 w 74"/>
                  <a:gd name="T1" fmla="*/ 160 h 160"/>
                  <a:gd name="T2" fmla="*/ 49 w 74"/>
                  <a:gd name="T3" fmla="*/ 35 h 160"/>
                  <a:gd name="T4" fmla="*/ 55 w 74"/>
                  <a:gd name="T5" fmla="*/ 12 h 160"/>
                  <a:gd name="T6" fmla="*/ 68 w 74"/>
                  <a:gd name="T7" fmla="*/ 0 h 160"/>
                  <a:gd name="T8" fmla="*/ 68 w 74"/>
                  <a:gd name="T9" fmla="*/ 20 h 160"/>
                  <a:gd name="T10" fmla="*/ 52 w 74"/>
                  <a:gd name="T11" fmla="*/ 58 h 160"/>
                  <a:gd name="T12" fmla="*/ 0 w 74"/>
                  <a:gd name="T13" fmla="*/ 160 h 160"/>
                </a:gdLst>
                <a:ahLst/>
                <a:cxnLst>
                  <a:cxn ang="0">
                    <a:pos x="T0" y="T1"/>
                  </a:cxn>
                  <a:cxn ang="0">
                    <a:pos x="T2" y="T3"/>
                  </a:cxn>
                  <a:cxn ang="0">
                    <a:pos x="T4" y="T5"/>
                  </a:cxn>
                  <a:cxn ang="0">
                    <a:pos x="T6" y="T7"/>
                  </a:cxn>
                  <a:cxn ang="0">
                    <a:pos x="T8" y="T9"/>
                  </a:cxn>
                  <a:cxn ang="0">
                    <a:pos x="T10" y="T11"/>
                  </a:cxn>
                  <a:cxn ang="0">
                    <a:pos x="T12" y="T13"/>
                  </a:cxn>
                </a:cxnLst>
                <a:rect l="0" t="0" r="r" b="b"/>
                <a:pathLst>
                  <a:path w="74" h="160">
                    <a:moveTo>
                      <a:pt x="0" y="160"/>
                    </a:moveTo>
                    <a:cubicBezTo>
                      <a:pt x="11" y="116"/>
                      <a:pt x="21" y="72"/>
                      <a:pt x="49" y="35"/>
                    </a:cubicBezTo>
                    <a:cubicBezTo>
                      <a:pt x="53" y="29"/>
                      <a:pt x="50" y="19"/>
                      <a:pt x="55" y="12"/>
                    </a:cubicBezTo>
                    <a:cubicBezTo>
                      <a:pt x="62" y="11"/>
                      <a:pt x="63" y="4"/>
                      <a:pt x="68" y="0"/>
                    </a:cubicBezTo>
                    <a:cubicBezTo>
                      <a:pt x="74" y="6"/>
                      <a:pt x="72" y="13"/>
                      <a:pt x="68" y="20"/>
                    </a:cubicBezTo>
                    <a:cubicBezTo>
                      <a:pt x="60" y="32"/>
                      <a:pt x="56" y="45"/>
                      <a:pt x="52" y="58"/>
                    </a:cubicBezTo>
                    <a:cubicBezTo>
                      <a:pt x="41" y="95"/>
                      <a:pt x="23" y="129"/>
                      <a:pt x="0" y="160"/>
                    </a:cubicBezTo>
                    <a:close/>
                  </a:path>
                </a:pathLst>
              </a:custGeom>
              <a:solidFill>
                <a:srgbClr val="F0D9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6" name="Freeform 113">
                <a:extLst>
                  <a:ext uri="{FF2B5EF4-FFF2-40B4-BE49-F238E27FC236}">
                    <a16:creationId xmlns:a16="http://schemas.microsoft.com/office/drawing/2014/main" id="{6417B811-9CC1-4BBD-8BBB-D7021412E1C4}"/>
                  </a:ext>
                </a:extLst>
              </p:cNvPr>
              <p:cNvSpPr>
                <a:spLocks/>
              </p:cNvSpPr>
              <p:nvPr/>
            </p:nvSpPr>
            <p:spPr bwMode="auto">
              <a:xfrm>
                <a:off x="2213" y="3497"/>
                <a:ext cx="137" cy="41"/>
              </a:xfrm>
              <a:custGeom>
                <a:avLst/>
                <a:gdLst>
                  <a:gd name="T0" fmla="*/ 15 w 122"/>
                  <a:gd name="T1" fmla="*/ 8 h 37"/>
                  <a:gd name="T2" fmla="*/ 100 w 122"/>
                  <a:gd name="T3" fmla="*/ 4 h 37"/>
                  <a:gd name="T4" fmla="*/ 120 w 122"/>
                  <a:gd name="T5" fmla="*/ 8 h 37"/>
                  <a:gd name="T6" fmla="*/ 122 w 122"/>
                  <a:gd name="T7" fmla="*/ 20 h 37"/>
                  <a:gd name="T8" fmla="*/ 81 w 122"/>
                  <a:gd name="T9" fmla="*/ 32 h 37"/>
                  <a:gd name="T10" fmla="*/ 38 w 122"/>
                  <a:gd name="T11" fmla="*/ 36 h 37"/>
                  <a:gd name="T12" fmla="*/ 11 w 122"/>
                  <a:gd name="T13" fmla="*/ 28 h 37"/>
                  <a:gd name="T14" fmla="*/ 1 w 122"/>
                  <a:gd name="T15" fmla="*/ 21 h 37"/>
                  <a:gd name="T16" fmla="*/ 15 w 122"/>
                  <a:gd name="T17" fmla="*/ 8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2" h="37">
                    <a:moveTo>
                      <a:pt x="15" y="8"/>
                    </a:moveTo>
                    <a:cubicBezTo>
                      <a:pt x="43" y="10"/>
                      <a:pt x="71" y="3"/>
                      <a:pt x="100" y="4"/>
                    </a:cubicBezTo>
                    <a:cubicBezTo>
                      <a:pt x="106" y="4"/>
                      <a:pt x="114" y="0"/>
                      <a:pt x="120" y="8"/>
                    </a:cubicBezTo>
                    <a:cubicBezTo>
                      <a:pt x="121" y="12"/>
                      <a:pt x="122" y="16"/>
                      <a:pt x="122" y="20"/>
                    </a:cubicBezTo>
                    <a:cubicBezTo>
                      <a:pt x="111" y="31"/>
                      <a:pt x="98" y="36"/>
                      <a:pt x="81" y="32"/>
                    </a:cubicBezTo>
                    <a:cubicBezTo>
                      <a:pt x="67" y="29"/>
                      <a:pt x="52" y="37"/>
                      <a:pt x="38" y="36"/>
                    </a:cubicBezTo>
                    <a:cubicBezTo>
                      <a:pt x="29" y="33"/>
                      <a:pt x="24" y="20"/>
                      <a:pt x="11" y="28"/>
                    </a:cubicBezTo>
                    <a:cubicBezTo>
                      <a:pt x="7" y="31"/>
                      <a:pt x="2" y="26"/>
                      <a:pt x="1" y="21"/>
                    </a:cubicBezTo>
                    <a:cubicBezTo>
                      <a:pt x="0" y="11"/>
                      <a:pt x="10" y="12"/>
                      <a:pt x="15" y="8"/>
                    </a:cubicBezTo>
                    <a:close/>
                  </a:path>
                </a:pathLst>
              </a:custGeom>
              <a:solidFill>
                <a:srgbClr val="2F8C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7" name="Freeform 114">
                <a:extLst>
                  <a:ext uri="{FF2B5EF4-FFF2-40B4-BE49-F238E27FC236}">
                    <a16:creationId xmlns:a16="http://schemas.microsoft.com/office/drawing/2014/main" id="{B0D9A370-8225-46E2-A768-4EE939ED4FEF}"/>
                  </a:ext>
                </a:extLst>
              </p:cNvPr>
              <p:cNvSpPr>
                <a:spLocks/>
              </p:cNvSpPr>
              <p:nvPr/>
            </p:nvSpPr>
            <p:spPr bwMode="auto">
              <a:xfrm>
                <a:off x="831" y="1282"/>
                <a:ext cx="131" cy="296"/>
              </a:xfrm>
              <a:custGeom>
                <a:avLst/>
                <a:gdLst>
                  <a:gd name="T0" fmla="*/ 13 w 117"/>
                  <a:gd name="T1" fmla="*/ 235 h 263"/>
                  <a:gd name="T2" fmla="*/ 65 w 117"/>
                  <a:gd name="T3" fmla="*/ 119 h 263"/>
                  <a:gd name="T4" fmla="*/ 117 w 117"/>
                  <a:gd name="T5" fmla="*/ 0 h 263"/>
                  <a:gd name="T6" fmla="*/ 98 w 117"/>
                  <a:gd name="T7" fmla="*/ 66 h 263"/>
                  <a:gd name="T8" fmla="*/ 49 w 117"/>
                  <a:gd name="T9" fmla="*/ 179 h 263"/>
                  <a:gd name="T10" fmla="*/ 5 w 117"/>
                  <a:gd name="T11" fmla="*/ 263 h 263"/>
                  <a:gd name="T12" fmla="*/ 3 w 117"/>
                  <a:gd name="T13" fmla="*/ 261 h 263"/>
                  <a:gd name="T14" fmla="*/ 12 w 117"/>
                  <a:gd name="T15" fmla="*/ 238 h 263"/>
                  <a:gd name="T16" fmla="*/ 13 w 117"/>
                  <a:gd name="T17" fmla="*/ 235 h 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7" h="263">
                    <a:moveTo>
                      <a:pt x="13" y="235"/>
                    </a:moveTo>
                    <a:cubicBezTo>
                      <a:pt x="34" y="198"/>
                      <a:pt x="50" y="159"/>
                      <a:pt x="65" y="119"/>
                    </a:cubicBezTo>
                    <a:cubicBezTo>
                      <a:pt x="81" y="79"/>
                      <a:pt x="103" y="41"/>
                      <a:pt x="117" y="0"/>
                    </a:cubicBezTo>
                    <a:cubicBezTo>
                      <a:pt x="114" y="23"/>
                      <a:pt x="107" y="45"/>
                      <a:pt x="98" y="66"/>
                    </a:cubicBezTo>
                    <a:cubicBezTo>
                      <a:pt x="81" y="104"/>
                      <a:pt x="62" y="140"/>
                      <a:pt x="49" y="179"/>
                    </a:cubicBezTo>
                    <a:cubicBezTo>
                      <a:pt x="38" y="210"/>
                      <a:pt x="20" y="236"/>
                      <a:pt x="5" y="263"/>
                    </a:cubicBezTo>
                    <a:cubicBezTo>
                      <a:pt x="5" y="263"/>
                      <a:pt x="4" y="262"/>
                      <a:pt x="3" y="261"/>
                    </a:cubicBezTo>
                    <a:cubicBezTo>
                      <a:pt x="0" y="251"/>
                      <a:pt x="6" y="245"/>
                      <a:pt x="12" y="238"/>
                    </a:cubicBezTo>
                    <a:cubicBezTo>
                      <a:pt x="13" y="237"/>
                      <a:pt x="13" y="236"/>
                      <a:pt x="13" y="235"/>
                    </a:cubicBezTo>
                    <a:close/>
                  </a:path>
                </a:pathLst>
              </a:custGeom>
              <a:solidFill>
                <a:srgbClr val="956C5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8" name="Freeform 115">
                <a:extLst>
                  <a:ext uri="{FF2B5EF4-FFF2-40B4-BE49-F238E27FC236}">
                    <a16:creationId xmlns:a16="http://schemas.microsoft.com/office/drawing/2014/main" id="{2177C3EB-EFF9-4486-A35F-445DF68886C3}"/>
                  </a:ext>
                </a:extLst>
              </p:cNvPr>
              <p:cNvSpPr>
                <a:spLocks/>
              </p:cNvSpPr>
              <p:nvPr/>
            </p:nvSpPr>
            <p:spPr bwMode="auto">
              <a:xfrm>
                <a:off x="777" y="544"/>
                <a:ext cx="177" cy="180"/>
              </a:xfrm>
              <a:custGeom>
                <a:avLst/>
                <a:gdLst>
                  <a:gd name="T0" fmla="*/ 157 w 158"/>
                  <a:gd name="T1" fmla="*/ 160 h 160"/>
                  <a:gd name="T2" fmla="*/ 142 w 158"/>
                  <a:gd name="T3" fmla="*/ 146 h 160"/>
                  <a:gd name="T4" fmla="*/ 2 w 158"/>
                  <a:gd name="T5" fmla="*/ 28 h 160"/>
                  <a:gd name="T6" fmla="*/ 1 w 158"/>
                  <a:gd name="T7" fmla="*/ 24 h 160"/>
                  <a:gd name="T8" fmla="*/ 49 w 158"/>
                  <a:gd name="T9" fmla="*/ 49 h 160"/>
                  <a:gd name="T10" fmla="*/ 6 w 158"/>
                  <a:gd name="T11" fmla="*/ 9 h 160"/>
                  <a:gd name="T12" fmla="*/ 4 w 158"/>
                  <a:gd name="T13" fmla="*/ 1 h 160"/>
                  <a:gd name="T14" fmla="*/ 13 w 158"/>
                  <a:gd name="T15" fmla="*/ 4 h 160"/>
                  <a:gd name="T16" fmla="*/ 63 w 158"/>
                  <a:gd name="T17" fmla="*/ 64 h 160"/>
                  <a:gd name="T18" fmla="*/ 93 w 158"/>
                  <a:gd name="T19" fmla="*/ 86 h 160"/>
                  <a:gd name="T20" fmla="*/ 157 w 158"/>
                  <a:gd name="T21" fmla="*/ 154 h 160"/>
                  <a:gd name="T22" fmla="*/ 157 w 158"/>
                  <a:gd name="T23" fmla="*/ 16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8" h="160">
                    <a:moveTo>
                      <a:pt x="157" y="160"/>
                    </a:moveTo>
                    <a:cubicBezTo>
                      <a:pt x="152" y="155"/>
                      <a:pt x="147" y="151"/>
                      <a:pt x="142" y="146"/>
                    </a:cubicBezTo>
                    <a:cubicBezTo>
                      <a:pt x="100" y="101"/>
                      <a:pt x="52" y="64"/>
                      <a:pt x="2" y="28"/>
                    </a:cubicBezTo>
                    <a:cubicBezTo>
                      <a:pt x="1" y="28"/>
                      <a:pt x="1" y="26"/>
                      <a:pt x="1" y="24"/>
                    </a:cubicBezTo>
                    <a:cubicBezTo>
                      <a:pt x="21" y="24"/>
                      <a:pt x="30" y="44"/>
                      <a:pt x="49" y="49"/>
                    </a:cubicBezTo>
                    <a:cubicBezTo>
                      <a:pt x="35" y="36"/>
                      <a:pt x="20" y="22"/>
                      <a:pt x="6" y="9"/>
                    </a:cubicBezTo>
                    <a:cubicBezTo>
                      <a:pt x="3" y="7"/>
                      <a:pt x="0" y="4"/>
                      <a:pt x="4" y="1"/>
                    </a:cubicBezTo>
                    <a:cubicBezTo>
                      <a:pt x="6" y="0"/>
                      <a:pt x="10" y="3"/>
                      <a:pt x="13" y="4"/>
                    </a:cubicBezTo>
                    <a:cubicBezTo>
                      <a:pt x="29" y="25"/>
                      <a:pt x="52" y="39"/>
                      <a:pt x="63" y="64"/>
                    </a:cubicBezTo>
                    <a:cubicBezTo>
                      <a:pt x="67" y="73"/>
                      <a:pt x="84" y="76"/>
                      <a:pt x="93" y="86"/>
                    </a:cubicBezTo>
                    <a:cubicBezTo>
                      <a:pt x="114" y="109"/>
                      <a:pt x="136" y="131"/>
                      <a:pt x="157" y="154"/>
                    </a:cubicBezTo>
                    <a:cubicBezTo>
                      <a:pt x="158" y="156"/>
                      <a:pt x="158" y="158"/>
                      <a:pt x="157" y="160"/>
                    </a:cubicBezTo>
                    <a:close/>
                  </a:path>
                </a:pathLst>
              </a:custGeom>
              <a:solidFill>
                <a:srgbClr val="7157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9" name="Freeform 116">
                <a:extLst>
                  <a:ext uri="{FF2B5EF4-FFF2-40B4-BE49-F238E27FC236}">
                    <a16:creationId xmlns:a16="http://schemas.microsoft.com/office/drawing/2014/main" id="{761AA0C2-B4D9-4859-8078-87EC5209A4BD}"/>
                  </a:ext>
                </a:extLst>
              </p:cNvPr>
              <p:cNvSpPr>
                <a:spLocks/>
              </p:cNvSpPr>
              <p:nvPr/>
            </p:nvSpPr>
            <p:spPr bwMode="auto">
              <a:xfrm>
                <a:off x="1888" y="544"/>
                <a:ext cx="53" cy="196"/>
              </a:xfrm>
              <a:custGeom>
                <a:avLst/>
                <a:gdLst>
                  <a:gd name="T0" fmla="*/ 40 w 47"/>
                  <a:gd name="T1" fmla="*/ 0 h 174"/>
                  <a:gd name="T2" fmla="*/ 46 w 47"/>
                  <a:gd name="T3" fmla="*/ 8 h 174"/>
                  <a:gd name="T4" fmla="*/ 32 w 47"/>
                  <a:gd name="T5" fmla="*/ 66 h 174"/>
                  <a:gd name="T6" fmla="*/ 28 w 47"/>
                  <a:gd name="T7" fmla="*/ 92 h 174"/>
                  <a:gd name="T8" fmla="*/ 41 w 47"/>
                  <a:gd name="T9" fmla="*/ 83 h 174"/>
                  <a:gd name="T10" fmla="*/ 12 w 47"/>
                  <a:gd name="T11" fmla="*/ 174 h 174"/>
                  <a:gd name="T12" fmla="*/ 22 w 47"/>
                  <a:gd name="T13" fmla="*/ 98 h 174"/>
                  <a:gd name="T14" fmla="*/ 0 w 47"/>
                  <a:gd name="T15" fmla="*/ 163 h 174"/>
                  <a:gd name="T16" fmla="*/ 36 w 47"/>
                  <a:gd name="T17" fmla="*/ 8 h 174"/>
                  <a:gd name="T18" fmla="*/ 40 w 47"/>
                  <a:gd name="T19" fmla="*/ 0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 h="174">
                    <a:moveTo>
                      <a:pt x="40" y="0"/>
                    </a:moveTo>
                    <a:cubicBezTo>
                      <a:pt x="45" y="0"/>
                      <a:pt x="47" y="3"/>
                      <a:pt x="46" y="8"/>
                    </a:cubicBezTo>
                    <a:cubicBezTo>
                      <a:pt x="40" y="27"/>
                      <a:pt x="44" y="48"/>
                      <a:pt x="32" y="66"/>
                    </a:cubicBezTo>
                    <a:cubicBezTo>
                      <a:pt x="27" y="73"/>
                      <a:pt x="28" y="83"/>
                      <a:pt x="28" y="92"/>
                    </a:cubicBezTo>
                    <a:cubicBezTo>
                      <a:pt x="35" y="93"/>
                      <a:pt x="33" y="83"/>
                      <a:pt x="41" y="83"/>
                    </a:cubicBezTo>
                    <a:cubicBezTo>
                      <a:pt x="31" y="114"/>
                      <a:pt x="21" y="144"/>
                      <a:pt x="12" y="174"/>
                    </a:cubicBezTo>
                    <a:cubicBezTo>
                      <a:pt x="9" y="147"/>
                      <a:pt x="25" y="124"/>
                      <a:pt x="22" y="98"/>
                    </a:cubicBezTo>
                    <a:cubicBezTo>
                      <a:pt x="15" y="119"/>
                      <a:pt x="7" y="141"/>
                      <a:pt x="0" y="163"/>
                    </a:cubicBezTo>
                    <a:cubicBezTo>
                      <a:pt x="6" y="109"/>
                      <a:pt x="30" y="61"/>
                      <a:pt x="36" y="8"/>
                    </a:cubicBezTo>
                    <a:cubicBezTo>
                      <a:pt x="37" y="5"/>
                      <a:pt x="39" y="3"/>
                      <a:pt x="40" y="0"/>
                    </a:cubicBezTo>
                    <a:close/>
                  </a:path>
                </a:pathLst>
              </a:custGeom>
              <a:solidFill>
                <a:srgbClr val="7F5E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0" name="Freeform 117">
                <a:extLst>
                  <a:ext uri="{FF2B5EF4-FFF2-40B4-BE49-F238E27FC236}">
                    <a16:creationId xmlns:a16="http://schemas.microsoft.com/office/drawing/2014/main" id="{1FACF16F-B37E-430A-9598-E3C8FF64E0B0}"/>
                  </a:ext>
                </a:extLst>
              </p:cNvPr>
              <p:cNvSpPr>
                <a:spLocks/>
              </p:cNvSpPr>
              <p:nvPr/>
            </p:nvSpPr>
            <p:spPr bwMode="auto">
              <a:xfrm>
                <a:off x="754" y="715"/>
                <a:ext cx="146" cy="131"/>
              </a:xfrm>
              <a:custGeom>
                <a:avLst/>
                <a:gdLst>
                  <a:gd name="T0" fmla="*/ 117 w 130"/>
                  <a:gd name="T1" fmla="*/ 82 h 117"/>
                  <a:gd name="T2" fmla="*/ 118 w 130"/>
                  <a:gd name="T3" fmla="*/ 97 h 117"/>
                  <a:gd name="T4" fmla="*/ 130 w 130"/>
                  <a:gd name="T5" fmla="*/ 117 h 117"/>
                  <a:gd name="T6" fmla="*/ 110 w 130"/>
                  <a:gd name="T7" fmla="*/ 99 h 117"/>
                  <a:gd name="T8" fmla="*/ 32 w 130"/>
                  <a:gd name="T9" fmla="*/ 24 h 117"/>
                  <a:gd name="T10" fmla="*/ 0 w 130"/>
                  <a:gd name="T11" fmla="*/ 4 h 117"/>
                  <a:gd name="T12" fmla="*/ 21 w 130"/>
                  <a:gd name="T13" fmla="*/ 0 h 117"/>
                  <a:gd name="T14" fmla="*/ 66 w 130"/>
                  <a:gd name="T15" fmla="*/ 35 h 117"/>
                  <a:gd name="T16" fmla="*/ 87 w 130"/>
                  <a:gd name="T17" fmla="*/ 52 h 117"/>
                  <a:gd name="T18" fmla="*/ 93 w 130"/>
                  <a:gd name="T19" fmla="*/ 58 h 117"/>
                  <a:gd name="T20" fmla="*/ 117 w 130"/>
                  <a:gd name="T21" fmla="*/ 82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0" h="117">
                    <a:moveTo>
                      <a:pt x="117" y="82"/>
                    </a:moveTo>
                    <a:cubicBezTo>
                      <a:pt x="109" y="88"/>
                      <a:pt x="115" y="92"/>
                      <a:pt x="118" y="97"/>
                    </a:cubicBezTo>
                    <a:cubicBezTo>
                      <a:pt x="123" y="103"/>
                      <a:pt x="128" y="108"/>
                      <a:pt x="130" y="117"/>
                    </a:cubicBezTo>
                    <a:cubicBezTo>
                      <a:pt x="123" y="111"/>
                      <a:pt x="116" y="106"/>
                      <a:pt x="110" y="99"/>
                    </a:cubicBezTo>
                    <a:cubicBezTo>
                      <a:pt x="87" y="70"/>
                      <a:pt x="58" y="49"/>
                      <a:pt x="32" y="24"/>
                    </a:cubicBezTo>
                    <a:cubicBezTo>
                      <a:pt x="22" y="15"/>
                      <a:pt x="6" y="19"/>
                      <a:pt x="0" y="4"/>
                    </a:cubicBezTo>
                    <a:cubicBezTo>
                      <a:pt x="7" y="2"/>
                      <a:pt x="16" y="7"/>
                      <a:pt x="21" y="0"/>
                    </a:cubicBezTo>
                    <a:cubicBezTo>
                      <a:pt x="38" y="9"/>
                      <a:pt x="51" y="23"/>
                      <a:pt x="66" y="35"/>
                    </a:cubicBezTo>
                    <a:cubicBezTo>
                      <a:pt x="73" y="41"/>
                      <a:pt x="78" y="49"/>
                      <a:pt x="87" y="52"/>
                    </a:cubicBezTo>
                    <a:cubicBezTo>
                      <a:pt x="89" y="54"/>
                      <a:pt x="91" y="56"/>
                      <a:pt x="93" y="58"/>
                    </a:cubicBezTo>
                    <a:cubicBezTo>
                      <a:pt x="100" y="67"/>
                      <a:pt x="110" y="73"/>
                      <a:pt x="117" y="82"/>
                    </a:cubicBezTo>
                    <a:close/>
                  </a:path>
                </a:pathLst>
              </a:custGeom>
              <a:solidFill>
                <a:srgbClr val="F1D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1" name="Freeform 118">
                <a:extLst>
                  <a:ext uri="{FF2B5EF4-FFF2-40B4-BE49-F238E27FC236}">
                    <a16:creationId xmlns:a16="http://schemas.microsoft.com/office/drawing/2014/main" id="{83835D8E-FCFD-4A58-A0D6-4C902A110749}"/>
                  </a:ext>
                </a:extLst>
              </p:cNvPr>
              <p:cNvSpPr>
                <a:spLocks/>
              </p:cNvSpPr>
              <p:nvPr/>
            </p:nvSpPr>
            <p:spPr bwMode="auto">
              <a:xfrm>
                <a:off x="58" y="3943"/>
                <a:ext cx="134" cy="47"/>
              </a:xfrm>
              <a:custGeom>
                <a:avLst/>
                <a:gdLst>
                  <a:gd name="T0" fmla="*/ 4 w 119"/>
                  <a:gd name="T1" fmla="*/ 7 h 42"/>
                  <a:gd name="T2" fmla="*/ 50 w 119"/>
                  <a:gd name="T3" fmla="*/ 21 h 42"/>
                  <a:gd name="T4" fmla="*/ 72 w 119"/>
                  <a:gd name="T5" fmla="*/ 16 h 42"/>
                  <a:gd name="T6" fmla="*/ 109 w 119"/>
                  <a:gd name="T7" fmla="*/ 15 h 42"/>
                  <a:gd name="T8" fmla="*/ 116 w 119"/>
                  <a:gd name="T9" fmla="*/ 23 h 42"/>
                  <a:gd name="T10" fmla="*/ 119 w 119"/>
                  <a:gd name="T11" fmla="*/ 28 h 42"/>
                  <a:gd name="T12" fmla="*/ 92 w 119"/>
                  <a:gd name="T13" fmla="*/ 39 h 42"/>
                  <a:gd name="T14" fmla="*/ 90 w 119"/>
                  <a:gd name="T15" fmla="*/ 39 h 42"/>
                  <a:gd name="T16" fmla="*/ 88 w 119"/>
                  <a:gd name="T17" fmla="*/ 39 h 42"/>
                  <a:gd name="T18" fmla="*/ 33 w 119"/>
                  <a:gd name="T19" fmla="*/ 34 h 42"/>
                  <a:gd name="T20" fmla="*/ 22 w 119"/>
                  <a:gd name="T21" fmla="*/ 25 h 42"/>
                  <a:gd name="T22" fmla="*/ 18 w 119"/>
                  <a:gd name="T23" fmla="*/ 24 h 42"/>
                  <a:gd name="T24" fmla="*/ 3 w 119"/>
                  <a:gd name="T25" fmla="*/ 10 h 42"/>
                  <a:gd name="T26" fmla="*/ 4 w 119"/>
                  <a:gd name="T27" fmla="*/ 7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9" h="42">
                    <a:moveTo>
                      <a:pt x="4" y="7"/>
                    </a:moveTo>
                    <a:cubicBezTo>
                      <a:pt x="20" y="8"/>
                      <a:pt x="40" y="0"/>
                      <a:pt x="50" y="21"/>
                    </a:cubicBezTo>
                    <a:cubicBezTo>
                      <a:pt x="56" y="12"/>
                      <a:pt x="64" y="17"/>
                      <a:pt x="72" y="16"/>
                    </a:cubicBezTo>
                    <a:cubicBezTo>
                      <a:pt x="84" y="15"/>
                      <a:pt x="96" y="15"/>
                      <a:pt x="109" y="15"/>
                    </a:cubicBezTo>
                    <a:cubicBezTo>
                      <a:pt x="114" y="15"/>
                      <a:pt x="116" y="19"/>
                      <a:pt x="116" y="23"/>
                    </a:cubicBezTo>
                    <a:cubicBezTo>
                      <a:pt x="117" y="25"/>
                      <a:pt x="118" y="26"/>
                      <a:pt x="119" y="28"/>
                    </a:cubicBezTo>
                    <a:cubicBezTo>
                      <a:pt x="114" y="42"/>
                      <a:pt x="102" y="38"/>
                      <a:pt x="92" y="39"/>
                    </a:cubicBezTo>
                    <a:cubicBezTo>
                      <a:pt x="90" y="39"/>
                      <a:pt x="90" y="39"/>
                      <a:pt x="90" y="39"/>
                    </a:cubicBezTo>
                    <a:cubicBezTo>
                      <a:pt x="88" y="39"/>
                      <a:pt x="88" y="39"/>
                      <a:pt x="88" y="39"/>
                    </a:cubicBezTo>
                    <a:cubicBezTo>
                      <a:pt x="70" y="36"/>
                      <a:pt x="52" y="34"/>
                      <a:pt x="33" y="34"/>
                    </a:cubicBezTo>
                    <a:cubicBezTo>
                      <a:pt x="30" y="34"/>
                      <a:pt x="19" y="38"/>
                      <a:pt x="22" y="25"/>
                    </a:cubicBezTo>
                    <a:cubicBezTo>
                      <a:pt x="23" y="20"/>
                      <a:pt x="19" y="24"/>
                      <a:pt x="18" y="24"/>
                    </a:cubicBezTo>
                    <a:cubicBezTo>
                      <a:pt x="1" y="32"/>
                      <a:pt x="0" y="24"/>
                      <a:pt x="3" y="10"/>
                    </a:cubicBezTo>
                    <a:cubicBezTo>
                      <a:pt x="3" y="9"/>
                      <a:pt x="4" y="8"/>
                      <a:pt x="4" y="7"/>
                    </a:cubicBezTo>
                    <a:close/>
                  </a:path>
                </a:pathLst>
              </a:custGeom>
              <a:solidFill>
                <a:srgbClr val="54A3B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2" name="Freeform 119">
                <a:extLst>
                  <a:ext uri="{FF2B5EF4-FFF2-40B4-BE49-F238E27FC236}">
                    <a16:creationId xmlns:a16="http://schemas.microsoft.com/office/drawing/2014/main" id="{3E7E345C-5DE2-45EB-BC6F-A034493C60A9}"/>
                  </a:ext>
                </a:extLst>
              </p:cNvPr>
              <p:cNvSpPr>
                <a:spLocks/>
              </p:cNvSpPr>
              <p:nvPr/>
            </p:nvSpPr>
            <p:spPr bwMode="auto">
              <a:xfrm>
                <a:off x="1957" y="1534"/>
                <a:ext cx="54" cy="240"/>
              </a:xfrm>
              <a:custGeom>
                <a:avLst/>
                <a:gdLst>
                  <a:gd name="T0" fmla="*/ 34 w 48"/>
                  <a:gd name="T1" fmla="*/ 191 h 214"/>
                  <a:gd name="T2" fmla="*/ 0 w 48"/>
                  <a:gd name="T3" fmla="*/ 0 h 214"/>
                  <a:gd name="T4" fmla="*/ 12 w 48"/>
                  <a:gd name="T5" fmla="*/ 19 h 214"/>
                  <a:gd name="T6" fmla="*/ 35 w 48"/>
                  <a:gd name="T7" fmla="*/ 142 h 214"/>
                  <a:gd name="T8" fmla="*/ 38 w 48"/>
                  <a:gd name="T9" fmla="*/ 180 h 214"/>
                  <a:gd name="T10" fmla="*/ 48 w 48"/>
                  <a:gd name="T11" fmla="*/ 214 h 214"/>
                  <a:gd name="T12" fmla="*/ 34 w 48"/>
                  <a:gd name="T13" fmla="*/ 191 h 214"/>
                </a:gdLst>
                <a:ahLst/>
                <a:cxnLst>
                  <a:cxn ang="0">
                    <a:pos x="T0" y="T1"/>
                  </a:cxn>
                  <a:cxn ang="0">
                    <a:pos x="T2" y="T3"/>
                  </a:cxn>
                  <a:cxn ang="0">
                    <a:pos x="T4" y="T5"/>
                  </a:cxn>
                  <a:cxn ang="0">
                    <a:pos x="T6" y="T7"/>
                  </a:cxn>
                  <a:cxn ang="0">
                    <a:pos x="T8" y="T9"/>
                  </a:cxn>
                  <a:cxn ang="0">
                    <a:pos x="T10" y="T11"/>
                  </a:cxn>
                  <a:cxn ang="0">
                    <a:pos x="T12" y="T13"/>
                  </a:cxn>
                </a:cxnLst>
                <a:rect l="0" t="0" r="r" b="b"/>
                <a:pathLst>
                  <a:path w="48" h="214">
                    <a:moveTo>
                      <a:pt x="34" y="191"/>
                    </a:moveTo>
                    <a:cubicBezTo>
                      <a:pt x="10" y="130"/>
                      <a:pt x="12" y="64"/>
                      <a:pt x="0" y="0"/>
                    </a:cubicBezTo>
                    <a:cubicBezTo>
                      <a:pt x="10" y="4"/>
                      <a:pt x="12" y="11"/>
                      <a:pt x="12" y="19"/>
                    </a:cubicBezTo>
                    <a:cubicBezTo>
                      <a:pt x="14" y="61"/>
                      <a:pt x="17" y="103"/>
                      <a:pt x="35" y="142"/>
                    </a:cubicBezTo>
                    <a:cubicBezTo>
                      <a:pt x="41" y="154"/>
                      <a:pt x="34" y="167"/>
                      <a:pt x="38" y="180"/>
                    </a:cubicBezTo>
                    <a:cubicBezTo>
                      <a:pt x="41" y="190"/>
                      <a:pt x="44" y="200"/>
                      <a:pt x="48" y="214"/>
                    </a:cubicBezTo>
                    <a:cubicBezTo>
                      <a:pt x="37" y="207"/>
                      <a:pt x="38" y="198"/>
                      <a:pt x="34" y="191"/>
                    </a:cubicBezTo>
                    <a:close/>
                  </a:path>
                </a:pathLst>
              </a:custGeom>
              <a:solidFill>
                <a:srgbClr val="8E6F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3" name="Freeform 120">
                <a:extLst>
                  <a:ext uri="{FF2B5EF4-FFF2-40B4-BE49-F238E27FC236}">
                    <a16:creationId xmlns:a16="http://schemas.microsoft.com/office/drawing/2014/main" id="{B0455D3C-9ECB-4336-B0F5-1E26657657AD}"/>
                  </a:ext>
                </a:extLst>
              </p:cNvPr>
              <p:cNvSpPr>
                <a:spLocks/>
              </p:cNvSpPr>
              <p:nvPr/>
            </p:nvSpPr>
            <p:spPr bwMode="auto">
              <a:xfrm>
                <a:off x="153" y="3483"/>
                <a:ext cx="127" cy="53"/>
              </a:xfrm>
              <a:custGeom>
                <a:avLst/>
                <a:gdLst>
                  <a:gd name="T0" fmla="*/ 0 w 113"/>
                  <a:gd name="T1" fmla="*/ 12 h 47"/>
                  <a:gd name="T2" fmla="*/ 52 w 113"/>
                  <a:gd name="T3" fmla="*/ 4 h 47"/>
                  <a:gd name="T4" fmla="*/ 44 w 113"/>
                  <a:gd name="T5" fmla="*/ 14 h 47"/>
                  <a:gd name="T6" fmla="*/ 41 w 113"/>
                  <a:gd name="T7" fmla="*/ 31 h 47"/>
                  <a:gd name="T8" fmla="*/ 54 w 113"/>
                  <a:gd name="T9" fmla="*/ 31 h 47"/>
                  <a:gd name="T10" fmla="*/ 103 w 113"/>
                  <a:gd name="T11" fmla="*/ 33 h 47"/>
                  <a:gd name="T12" fmla="*/ 112 w 113"/>
                  <a:gd name="T13" fmla="*/ 43 h 47"/>
                  <a:gd name="T14" fmla="*/ 33 w 113"/>
                  <a:gd name="T15" fmla="*/ 45 h 47"/>
                  <a:gd name="T16" fmla="*/ 17 w 113"/>
                  <a:gd name="T17" fmla="*/ 27 h 47"/>
                  <a:gd name="T18" fmla="*/ 0 w 113"/>
                  <a:gd name="T19" fmla="*/ 28 h 47"/>
                  <a:gd name="T20" fmla="*/ 0 w 113"/>
                  <a:gd name="T21" fmla="*/ 12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3" h="47">
                    <a:moveTo>
                      <a:pt x="0" y="12"/>
                    </a:moveTo>
                    <a:cubicBezTo>
                      <a:pt x="18" y="12"/>
                      <a:pt x="34" y="0"/>
                      <a:pt x="52" y="4"/>
                    </a:cubicBezTo>
                    <a:cubicBezTo>
                      <a:pt x="53" y="11"/>
                      <a:pt x="46" y="11"/>
                      <a:pt x="44" y="14"/>
                    </a:cubicBezTo>
                    <a:cubicBezTo>
                      <a:pt x="42" y="19"/>
                      <a:pt x="37" y="25"/>
                      <a:pt x="41" y="31"/>
                    </a:cubicBezTo>
                    <a:cubicBezTo>
                      <a:pt x="44" y="35"/>
                      <a:pt x="49" y="31"/>
                      <a:pt x="54" y="31"/>
                    </a:cubicBezTo>
                    <a:cubicBezTo>
                      <a:pt x="70" y="28"/>
                      <a:pt x="87" y="28"/>
                      <a:pt x="103" y="33"/>
                    </a:cubicBezTo>
                    <a:cubicBezTo>
                      <a:pt x="108" y="35"/>
                      <a:pt x="113" y="36"/>
                      <a:pt x="112" y="43"/>
                    </a:cubicBezTo>
                    <a:cubicBezTo>
                      <a:pt x="86" y="44"/>
                      <a:pt x="59" y="46"/>
                      <a:pt x="33" y="45"/>
                    </a:cubicBezTo>
                    <a:cubicBezTo>
                      <a:pt x="27" y="44"/>
                      <a:pt x="12" y="43"/>
                      <a:pt x="17" y="27"/>
                    </a:cubicBezTo>
                    <a:cubicBezTo>
                      <a:pt x="11" y="17"/>
                      <a:pt x="6" y="47"/>
                      <a:pt x="0" y="28"/>
                    </a:cubicBezTo>
                    <a:cubicBezTo>
                      <a:pt x="0" y="23"/>
                      <a:pt x="0" y="17"/>
                      <a:pt x="0" y="12"/>
                    </a:cubicBezTo>
                    <a:close/>
                  </a:path>
                </a:pathLst>
              </a:custGeom>
              <a:solidFill>
                <a:srgbClr val="A9CB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4" name="Freeform 121">
                <a:extLst>
                  <a:ext uri="{FF2B5EF4-FFF2-40B4-BE49-F238E27FC236}">
                    <a16:creationId xmlns:a16="http://schemas.microsoft.com/office/drawing/2014/main" id="{7F24FFA1-E6B2-471D-92C4-F0DBA733192F}"/>
                  </a:ext>
                </a:extLst>
              </p:cNvPr>
              <p:cNvSpPr>
                <a:spLocks/>
              </p:cNvSpPr>
              <p:nvPr/>
            </p:nvSpPr>
            <p:spPr bwMode="auto">
              <a:xfrm>
                <a:off x="971" y="587"/>
                <a:ext cx="183" cy="181"/>
              </a:xfrm>
              <a:custGeom>
                <a:avLst/>
                <a:gdLst>
                  <a:gd name="T0" fmla="*/ 163 w 163"/>
                  <a:gd name="T1" fmla="*/ 161 h 161"/>
                  <a:gd name="T2" fmla="*/ 112 w 163"/>
                  <a:gd name="T3" fmla="*/ 120 h 161"/>
                  <a:gd name="T4" fmla="*/ 8 w 163"/>
                  <a:gd name="T5" fmla="*/ 15 h 161"/>
                  <a:gd name="T6" fmla="*/ 0 w 163"/>
                  <a:gd name="T7" fmla="*/ 0 h 161"/>
                  <a:gd name="T8" fmla="*/ 48 w 163"/>
                  <a:gd name="T9" fmla="*/ 47 h 161"/>
                  <a:gd name="T10" fmla="*/ 156 w 163"/>
                  <a:gd name="T11" fmla="*/ 150 h 161"/>
                  <a:gd name="T12" fmla="*/ 163 w 163"/>
                  <a:gd name="T13" fmla="*/ 161 h 161"/>
                </a:gdLst>
                <a:ahLst/>
                <a:cxnLst>
                  <a:cxn ang="0">
                    <a:pos x="T0" y="T1"/>
                  </a:cxn>
                  <a:cxn ang="0">
                    <a:pos x="T2" y="T3"/>
                  </a:cxn>
                  <a:cxn ang="0">
                    <a:pos x="T4" y="T5"/>
                  </a:cxn>
                  <a:cxn ang="0">
                    <a:pos x="T6" y="T7"/>
                  </a:cxn>
                  <a:cxn ang="0">
                    <a:pos x="T8" y="T9"/>
                  </a:cxn>
                  <a:cxn ang="0">
                    <a:pos x="T10" y="T11"/>
                  </a:cxn>
                  <a:cxn ang="0">
                    <a:pos x="T12" y="T13"/>
                  </a:cxn>
                </a:cxnLst>
                <a:rect l="0" t="0" r="r" b="b"/>
                <a:pathLst>
                  <a:path w="163" h="161">
                    <a:moveTo>
                      <a:pt x="163" y="161"/>
                    </a:moveTo>
                    <a:cubicBezTo>
                      <a:pt x="142" y="152"/>
                      <a:pt x="131" y="131"/>
                      <a:pt x="112" y="120"/>
                    </a:cubicBezTo>
                    <a:cubicBezTo>
                      <a:pt x="68" y="93"/>
                      <a:pt x="44" y="49"/>
                      <a:pt x="8" y="15"/>
                    </a:cubicBezTo>
                    <a:cubicBezTo>
                      <a:pt x="6" y="10"/>
                      <a:pt x="0" y="8"/>
                      <a:pt x="0" y="0"/>
                    </a:cubicBezTo>
                    <a:cubicBezTo>
                      <a:pt x="20" y="13"/>
                      <a:pt x="31" y="33"/>
                      <a:pt x="48" y="47"/>
                    </a:cubicBezTo>
                    <a:cubicBezTo>
                      <a:pt x="87" y="78"/>
                      <a:pt x="122" y="114"/>
                      <a:pt x="156" y="150"/>
                    </a:cubicBezTo>
                    <a:cubicBezTo>
                      <a:pt x="158" y="154"/>
                      <a:pt x="161" y="158"/>
                      <a:pt x="163" y="161"/>
                    </a:cubicBezTo>
                    <a:close/>
                  </a:path>
                </a:pathLst>
              </a:custGeom>
              <a:solidFill>
                <a:srgbClr val="7E65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5" name="Freeform 122">
                <a:extLst>
                  <a:ext uri="{FF2B5EF4-FFF2-40B4-BE49-F238E27FC236}">
                    <a16:creationId xmlns:a16="http://schemas.microsoft.com/office/drawing/2014/main" id="{8D8D3F15-A419-468D-8791-707843C8DA10}"/>
                  </a:ext>
                </a:extLst>
              </p:cNvPr>
              <p:cNvSpPr>
                <a:spLocks/>
              </p:cNvSpPr>
              <p:nvPr/>
            </p:nvSpPr>
            <p:spPr bwMode="auto">
              <a:xfrm>
                <a:off x="607" y="2215"/>
                <a:ext cx="102" cy="248"/>
              </a:xfrm>
              <a:custGeom>
                <a:avLst/>
                <a:gdLst>
                  <a:gd name="T0" fmla="*/ 28 w 91"/>
                  <a:gd name="T1" fmla="*/ 137 h 221"/>
                  <a:gd name="T2" fmla="*/ 75 w 91"/>
                  <a:gd name="T3" fmla="*/ 17 h 221"/>
                  <a:gd name="T4" fmla="*/ 91 w 91"/>
                  <a:gd name="T5" fmla="*/ 0 h 221"/>
                  <a:gd name="T6" fmla="*/ 41 w 91"/>
                  <a:gd name="T7" fmla="*/ 132 h 221"/>
                  <a:gd name="T8" fmla="*/ 35 w 91"/>
                  <a:gd name="T9" fmla="*/ 148 h 221"/>
                  <a:gd name="T10" fmla="*/ 16 w 91"/>
                  <a:gd name="T11" fmla="*/ 200 h 221"/>
                  <a:gd name="T12" fmla="*/ 8 w 91"/>
                  <a:gd name="T13" fmla="*/ 209 h 221"/>
                  <a:gd name="T14" fmla="*/ 0 w 91"/>
                  <a:gd name="T15" fmla="*/ 221 h 221"/>
                  <a:gd name="T16" fmla="*/ 28 w 91"/>
                  <a:gd name="T17" fmla="*/ 137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1" h="221">
                    <a:moveTo>
                      <a:pt x="28" y="137"/>
                    </a:moveTo>
                    <a:cubicBezTo>
                      <a:pt x="57" y="102"/>
                      <a:pt x="60" y="57"/>
                      <a:pt x="75" y="17"/>
                    </a:cubicBezTo>
                    <a:cubicBezTo>
                      <a:pt x="79" y="12"/>
                      <a:pt x="81" y="5"/>
                      <a:pt x="91" y="0"/>
                    </a:cubicBezTo>
                    <a:cubicBezTo>
                      <a:pt x="69" y="45"/>
                      <a:pt x="65" y="92"/>
                      <a:pt x="41" y="132"/>
                    </a:cubicBezTo>
                    <a:cubicBezTo>
                      <a:pt x="38" y="137"/>
                      <a:pt x="37" y="143"/>
                      <a:pt x="35" y="148"/>
                    </a:cubicBezTo>
                    <a:cubicBezTo>
                      <a:pt x="29" y="166"/>
                      <a:pt x="20" y="182"/>
                      <a:pt x="16" y="200"/>
                    </a:cubicBezTo>
                    <a:cubicBezTo>
                      <a:pt x="15" y="204"/>
                      <a:pt x="12" y="208"/>
                      <a:pt x="8" y="209"/>
                    </a:cubicBezTo>
                    <a:cubicBezTo>
                      <a:pt x="6" y="213"/>
                      <a:pt x="3" y="217"/>
                      <a:pt x="0" y="221"/>
                    </a:cubicBezTo>
                    <a:cubicBezTo>
                      <a:pt x="0" y="190"/>
                      <a:pt x="17" y="165"/>
                      <a:pt x="28" y="137"/>
                    </a:cubicBezTo>
                    <a:close/>
                  </a:path>
                </a:pathLst>
              </a:custGeom>
              <a:solidFill>
                <a:srgbClr val="644A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6" name="Freeform 123">
                <a:extLst>
                  <a:ext uri="{FF2B5EF4-FFF2-40B4-BE49-F238E27FC236}">
                    <a16:creationId xmlns:a16="http://schemas.microsoft.com/office/drawing/2014/main" id="{E6812767-D0B6-4198-87E8-E489765953B1}"/>
                  </a:ext>
                </a:extLst>
              </p:cNvPr>
              <p:cNvSpPr>
                <a:spLocks/>
              </p:cNvSpPr>
              <p:nvPr/>
            </p:nvSpPr>
            <p:spPr bwMode="auto">
              <a:xfrm>
                <a:off x="867" y="1263"/>
                <a:ext cx="71" cy="184"/>
              </a:xfrm>
              <a:custGeom>
                <a:avLst/>
                <a:gdLst>
                  <a:gd name="T0" fmla="*/ 18 w 64"/>
                  <a:gd name="T1" fmla="*/ 96 h 164"/>
                  <a:gd name="T2" fmla="*/ 57 w 64"/>
                  <a:gd name="T3" fmla="*/ 0 h 164"/>
                  <a:gd name="T4" fmla="*/ 58 w 64"/>
                  <a:gd name="T5" fmla="*/ 19 h 164"/>
                  <a:gd name="T6" fmla="*/ 36 w 64"/>
                  <a:gd name="T7" fmla="*/ 78 h 164"/>
                  <a:gd name="T8" fmla="*/ 13 w 64"/>
                  <a:gd name="T9" fmla="*/ 148 h 164"/>
                  <a:gd name="T10" fmla="*/ 0 w 64"/>
                  <a:gd name="T11" fmla="*/ 164 h 164"/>
                  <a:gd name="T12" fmla="*/ 18 w 64"/>
                  <a:gd name="T13" fmla="*/ 96 h 164"/>
                </a:gdLst>
                <a:ahLst/>
                <a:cxnLst>
                  <a:cxn ang="0">
                    <a:pos x="T0" y="T1"/>
                  </a:cxn>
                  <a:cxn ang="0">
                    <a:pos x="T2" y="T3"/>
                  </a:cxn>
                  <a:cxn ang="0">
                    <a:pos x="T4" y="T5"/>
                  </a:cxn>
                  <a:cxn ang="0">
                    <a:pos x="T6" y="T7"/>
                  </a:cxn>
                  <a:cxn ang="0">
                    <a:pos x="T8" y="T9"/>
                  </a:cxn>
                  <a:cxn ang="0">
                    <a:pos x="T10" y="T11"/>
                  </a:cxn>
                  <a:cxn ang="0">
                    <a:pos x="T12" y="T13"/>
                  </a:cxn>
                </a:cxnLst>
                <a:rect l="0" t="0" r="r" b="b"/>
                <a:pathLst>
                  <a:path w="64" h="164">
                    <a:moveTo>
                      <a:pt x="18" y="96"/>
                    </a:moveTo>
                    <a:cubicBezTo>
                      <a:pt x="30" y="64"/>
                      <a:pt x="43" y="33"/>
                      <a:pt x="57" y="0"/>
                    </a:cubicBezTo>
                    <a:cubicBezTo>
                      <a:pt x="64" y="7"/>
                      <a:pt x="60" y="13"/>
                      <a:pt x="58" y="19"/>
                    </a:cubicBezTo>
                    <a:cubicBezTo>
                      <a:pt x="50" y="38"/>
                      <a:pt x="37" y="58"/>
                      <a:pt x="36" y="78"/>
                    </a:cubicBezTo>
                    <a:cubicBezTo>
                      <a:pt x="34" y="104"/>
                      <a:pt x="20" y="124"/>
                      <a:pt x="13" y="148"/>
                    </a:cubicBezTo>
                    <a:cubicBezTo>
                      <a:pt x="11" y="154"/>
                      <a:pt x="10" y="164"/>
                      <a:pt x="0" y="164"/>
                    </a:cubicBezTo>
                    <a:cubicBezTo>
                      <a:pt x="11" y="142"/>
                      <a:pt x="13" y="119"/>
                      <a:pt x="18" y="96"/>
                    </a:cubicBezTo>
                    <a:close/>
                  </a:path>
                </a:pathLst>
              </a:custGeom>
              <a:solidFill>
                <a:srgbClr val="996B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7" name="Freeform 124">
                <a:extLst>
                  <a:ext uri="{FF2B5EF4-FFF2-40B4-BE49-F238E27FC236}">
                    <a16:creationId xmlns:a16="http://schemas.microsoft.com/office/drawing/2014/main" id="{F6F3A8AB-5FAA-4374-B6A4-980390061329}"/>
                  </a:ext>
                </a:extLst>
              </p:cNvPr>
              <p:cNvSpPr>
                <a:spLocks/>
              </p:cNvSpPr>
              <p:nvPr/>
            </p:nvSpPr>
            <p:spPr bwMode="auto">
              <a:xfrm>
                <a:off x="1756" y="636"/>
                <a:ext cx="65" cy="160"/>
              </a:xfrm>
              <a:custGeom>
                <a:avLst/>
                <a:gdLst>
                  <a:gd name="T0" fmla="*/ 1 w 58"/>
                  <a:gd name="T1" fmla="*/ 133 h 142"/>
                  <a:gd name="T2" fmla="*/ 3 w 58"/>
                  <a:gd name="T3" fmla="*/ 126 h 142"/>
                  <a:gd name="T4" fmla="*/ 14 w 58"/>
                  <a:gd name="T5" fmla="*/ 93 h 142"/>
                  <a:gd name="T6" fmla="*/ 46 w 58"/>
                  <a:gd name="T7" fmla="*/ 2 h 142"/>
                  <a:gd name="T8" fmla="*/ 56 w 58"/>
                  <a:gd name="T9" fmla="*/ 7 h 142"/>
                  <a:gd name="T10" fmla="*/ 52 w 58"/>
                  <a:gd name="T11" fmla="*/ 28 h 142"/>
                  <a:gd name="T12" fmla="*/ 38 w 58"/>
                  <a:gd name="T13" fmla="*/ 82 h 142"/>
                  <a:gd name="T14" fmla="*/ 26 w 58"/>
                  <a:gd name="T15" fmla="*/ 122 h 142"/>
                  <a:gd name="T16" fmla="*/ 24 w 58"/>
                  <a:gd name="T17" fmla="*/ 127 h 142"/>
                  <a:gd name="T18" fmla="*/ 18 w 58"/>
                  <a:gd name="T19" fmla="*/ 134 h 142"/>
                  <a:gd name="T20" fmla="*/ 5 w 58"/>
                  <a:gd name="T21" fmla="*/ 139 h 142"/>
                  <a:gd name="T22" fmla="*/ 1 w 58"/>
                  <a:gd name="T23" fmla="*/ 133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8" h="142">
                    <a:moveTo>
                      <a:pt x="1" y="133"/>
                    </a:moveTo>
                    <a:cubicBezTo>
                      <a:pt x="2" y="130"/>
                      <a:pt x="2" y="128"/>
                      <a:pt x="3" y="126"/>
                    </a:cubicBezTo>
                    <a:cubicBezTo>
                      <a:pt x="6" y="115"/>
                      <a:pt x="5" y="102"/>
                      <a:pt x="14" y="93"/>
                    </a:cubicBezTo>
                    <a:cubicBezTo>
                      <a:pt x="28" y="64"/>
                      <a:pt x="34" y="32"/>
                      <a:pt x="46" y="2"/>
                    </a:cubicBezTo>
                    <a:cubicBezTo>
                      <a:pt x="51" y="0"/>
                      <a:pt x="54" y="3"/>
                      <a:pt x="56" y="7"/>
                    </a:cubicBezTo>
                    <a:cubicBezTo>
                      <a:pt x="58" y="15"/>
                      <a:pt x="54" y="21"/>
                      <a:pt x="52" y="28"/>
                    </a:cubicBezTo>
                    <a:cubicBezTo>
                      <a:pt x="44" y="45"/>
                      <a:pt x="42" y="64"/>
                      <a:pt x="38" y="82"/>
                    </a:cubicBezTo>
                    <a:cubicBezTo>
                      <a:pt x="35" y="96"/>
                      <a:pt x="32" y="109"/>
                      <a:pt x="26" y="122"/>
                    </a:cubicBezTo>
                    <a:cubicBezTo>
                      <a:pt x="26" y="124"/>
                      <a:pt x="25" y="126"/>
                      <a:pt x="24" y="127"/>
                    </a:cubicBezTo>
                    <a:cubicBezTo>
                      <a:pt x="23" y="130"/>
                      <a:pt x="18" y="135"/>
                      <a:pt x="18" y="134"/>
                    </a:cubicBezTo>
                    <a:cubicBezTo>
                      <a:pt x="7" y="121"/>
                      <a:pt x="11" y="142"/>
                      <a:pt x="5" y="139"/>
                    </a:cubicBezTo>
                    <a:cubicBezTo>
                      <a:pt x="1" y="138"/>
                      <a:pt x="0" y="136"/>
                      <a:pt x="1" y="133"/>
                    </a:cubicBezTo>
                    <a:close/>
                  </a:path>
                </a:pathLst>
              </a:custGeom>
              <a:solidFill>
                <a:srgbClr val="6854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8" name="Freeform 125">
                <a:extLst>
                  <a:ext uri="{FF2B5EF4-FFF2-40B4-BE49-F238E27FC236}">
                    <a16:creationId xmlns:a16="http://schemas.microsoft.com/office/drawing/2014/main" id="{97BEF9E7-0571-4789-B3C9-C02CC79988F1}"/>
                  </a:ext>
                </a:extLst>
              </p:cNvPr>
              <p:cNvSpPr>
                <a:spLocks/>
              </p:cNvSpPr>
              <p:nvPr/>
            </p:nvSpPr>
            <p:spPr bwMode="auto">
              <a:xfrm>
                <a:off x="1977" y="463"/>
                <a:ext cx="60" cy="217"/>
              </a:xfrm>
              <a:custGeom>
                <a:avLst/>
                <a:gdLst>
                  <a:gd name="T0" fmla="*/ 44 w 53"/>
                  <a:gd name="T1" fmla="*/ 0 h 193"/>
                  <a:gd name="T2" fmla="*/ 48 w 53"/>
                  <a:gd name="T3" fmla="*/ 40 h 193"/>
                  <a:gd name="T4" fmla="*/ 53 w 53"/>
                  <a:gd name="T5" fmla="*/ 48 h 193"/>
                  <a:gd name="T6" fmla="*/ 34 w 53"/>
                  <a:gd name="T7" fmla="*/ 130 h 193"/>
                  <a:gd name="T8" fmla="*/ 13 w 53"/>
                  <a:gd name="T9" fmla="*/ 192 h 193"/>
                  <a:gd name="T10" fmla="*/ 7 w 53"/>
                  <a:gd name="T11" fmla="*/ 192 h 193"/>
                  <a:gd name="T12" fmla="*/ 3 w 53"/>
                  <a:gd name="T13" fmla="*/ 176 h 193"/>
                  <a:gd name="T14" fmla="*/ 28 w 53"/>
                  <a:gd name="T15" fmla="*/ 94 h 193"/>
                  <a:gd name="T16" fmla="*/ 37 w 53"/>
                  <a:gd name="T17" fmla="*/ 34 h 193"/>
                  <a:gd name="T18" fmla="*/ 44 w 53"/>
                  <a:gd name="T19" fmla="*/ 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3" h="193">
                    <a:moveTo>
                      <a:pt x="44" y="0"/>
                    </a:moveTo>
                    <a:cubicBezTo>
                      <a:pt x="48" y="13"/>
                      <a:pt x="41" y="27"/>
                      <a:pt x="48" y="40"/>
                    </a:cubicBezTo>
                    <a:cubicBezTo>
                      <a:pt x="51" y="42"/>
                      <a:pt x="53" y="45"/>
                      <a:pt x="53" y="48"/>
                    </a:cubicBezTo>
                    <a:cubicBezTo>
                      <a:pt x="52" y="77"/>
                      <a:pt x="45" y="104"/>
                      <a:pt x="34" y="130"/>
                    </a:cubicBezTo>
                    <a:cubicBezTo>
                      <a:pt x="25" y="151"/>
                      <a:pt x="26" y="174"/>
                      <a:pt x="13" y="192"/>
                    </a:cubicBezTo>
                    <a:cubicBezTo>
                      <a:pt x="11" y="193"/>
                      <a:pt x="9" y="193"/>
                      <a:pt x="7" y="192"/>
                    </a:cubicBezTo>
                    <a:cubicBezTo>
                      <a:pt x="2" y="188"/>
                      <a:pt x="0" y="182"/>
                      <a:pt x="3" y="176"/>
                    </a:cubicBezTo>
                    <a:cubicBezTo>
                      <a:pt x="13" y="149"/>
                      <a:pt x="16" y="120"/>
                      <a:pt x="28" y="94"/>
                    </a:cubicBezTo>
                    <a:cubicBezTo>
                      <a:pt x="36" y="75"/>
                      <a:pt x="37" y="55"/>
                      <a:pt x="37" y="34"/>
                    </a:cubicBezTo>
                    <a:cubicBezTo>
                      <a:pt x="37" y="22"/>
                      <a:pt x="35" y="10"/>
                      <a:pt x="44" y="0"/>
                    </a:cubicBezTo>
                    <a:close/>
                  </a:path>
                </a:pathLst>
              </a:custGeom>
              <a:solidFill>
                <a:srgbClr val="F0D8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9" name="Freeform 126">
                <a:extLst>
                  <a:ext uri="{FF2B5EF4-FFF2-40B4-BE49-F238E27FC236}">
                    <a16:creationId xmlns:a16="http://schemas.microsoft.com/office/drawing/2014/main" id="{594A65D7-548D-49A0-83CD-AFE020B2F039}"/>
                  </a:ext>
                </a:extLst>
              </p:cNvPr>
              <p:cNvSpPr>
                <a:spLocks/>
              </p:cNvSpPr>
              <p:nvPr/>
            </p:nvSpPr>
            <p:spPr bwMode="auto">
              <a:xfrm>
                <a:off x="-2" y="4292"/>
                <a:ext cx="168" cy="25"/>
              </a:xfrm>
              <a:custGeom>
                <a:avLst/>
                <a:gdLst>
                  <a:gd name="T0" fmla="*/ 2 w 150"/>
                  <a:gd name="T1" fmla="*/ 0 h 22"/>
                  <a:gd name="T2" fmla="*/ 108 w 150"/>
                  <a:gd name="T3" fmla="*/ 15 h 22"/>
                  <a:gd name="T4" fmla="*/ 130 w 150"/>
                  <a:gd name="T5" fmla="*/ 9 h 22"/>
                  <a:gd name="T6" fmla="*/ 150 w 150"/>
                  <a:gd name="T7" fmla="*/ 20 h 22"/>
                  <a:gd name="T8" fmla="*/ 21 w 150"/>
                  <a:gd name="T9" fmla="*/ 20 h 22"/>
                  <a:gd name="T10" fmla="*/ 2 w 150"/>
                  <a:gd name="T11" fmla="*/ 0 h 22"/>
                </a:gdLst>
                <a:ahLst/>
                <a:cxnLst>
                  <a:cxn ang="0">
                    <a:pos x="T0" y="T1"/>
                  </a:cxn>
                  <a:cxn ang="0">
                    <a:pos x="T2" y="T3"/>
                  </a:cxn>
                  <a:cxn ang="0">
                    <a:pos x="T4" y="T5"/>
                  </a:cxn>
                  <a:cxn ang="0">
                    <a:pos x="T6" y="T7"/>
                  </a:cxn>
                  <a:cxn ang="0">
                    <a:pos x="T8" y="T9"/>
                  </a:cxn>
                  <a:cxn ang="0">
                    <a:pos x="T10" y="T11"/>
                  </a:cxn>
                </a:cxnLst>
                <a:rect l="0" t="0" r="r" b="b"/>
                <a:pathLst>
                  <a:path w="150" h="22">
                    <a:moveTo>
                      <a:pt x="2" y="0"/>
                    </a:moveTo>
                    <a:cubicBezTo>
                      <a:pt x="38" y="5"/>
                      <a:pt x="73" y="11"/>
                      <a:pt x="108" y="15"/>
                    </a:cubicBezTo>
                    <a:cubicBezTo>
                      <a:pt x="115" y="16"/>
                      <a:pt x="126" y="22"/>
                      <a:pt x="130" y="9"/>
                    </a:cubicBezTo>
                    <a:cubicBezTo>
                      <a:pt x="134" y="18"/>
                      <a:pt x="146" y="11"/>
                      <a:pt x="150" y="20"/>
                    </a:cubicBezTo>
                    <a:cubicBezTo>
                      <a:pt x="107" y="20"/>
                      <a:pt x="64" y="19"/>
                      <a:pt x="21" y="20"/>
                    </a:cubicBezTo>
                    <a:cubicBezTo>
                      <a:pt x="4" y="21"/>
                      <a:pt x="0" y="15"/>
                      <a:pt x="2" y="0"/>
                    </a:cubicBezTo>
                    <a:close/>
                  </a:path>
                </a:pathLst>
              </a:custGeom>
              <a:solidFill>
                <a:srgbClr val="E1EC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0" name="Freeform 127">
                <a:extLst>
                  <a:ext uri="{FF2B5EF4-FFF2-40B4-BE49-F238E27FC236}">
                    <a16:creationId xmlns:a16="http://schemas.microsoft.com/office/drawing/2014/main" id="{DEB80D55-D8F7-4DD9-851D-B43CA23CC385}"/>
                  </a:ext>
                </a:extLst>
              </p:cNvPr>
              <p:cNvSpPr>
                <a:spLocks/>
              </p:cNvSpPr>
              <p:nvPr/>
            </p:nvSpPr>
            <p:spPr bwMode="auto">
              <a:xfrm>
                <a:off x="1967" y="1490"/>
                <a:ext cx="50" cy="118"/>
              </a:xfrm>
              <a:custGeom>
                <a:avLst/>
                <a:gdLst>
                  <a:gd name="T0" fmla="*/ 26 w 45"/>
                  <a:gd name="T1" fmla="*/ 94 h 105"/>
                  <a:gd name="T2" fmla="*/ 3 w 45"/>
                  <a:gd name="T3" fmla="*/ 16 h 105"/>
                  <a:gd name="T4" fmla="*/ 7 w 45"/>
                  <a:gd name="T5" fmla="*/ 3 h 105"/>
                  <a:gd name="T6" fmla="*/ 19 w 45"/>
                  <a:gd name="T7" fmla="*/ 12 h 105"/>
                  <a:gd name="T8" fmla="*/ 37 w 45"/>
                  <a:gd name="T9" fmla="*/ 85 h 105"/>
                  <a:gd name="T10" fmla="*/ 45 w 45"/>
                  <a:gd name="T11" fmla="*/ 94 h 105"/>
                  <a:gd name="T12" fmla="*/ 26 w 45"/>
                  <a:gd name="T13" fmla="*/ 94 h 105"/>
                </a:gdLst>
                <a:ahLst/>
                <a:cxnLst>
                  <a:cxn ang="0">
                    <a:pos x="T0" y="T1"/>
                  </a:cxn>
                  <a:cxn ang="0">
                    <a:pos x="T2" y="T3"/>
                  </a:cxn>
                  <a:cxn ang="0">
                    <a:pos x="T4" y="T5"/>
                  </a:cxn>
                  <a:cxn ang="0">
                    <a:pos x="T6" y="T7"/>
                  </a:cxn>
                  <a:cxn ang="0">
                    <a:pos x="T8" y="T9"/>
                  </a:cxn>
                  <a:cxn ang="0">
                    <a:pos x="T10" y="T11"/>
                  </a:cxn>
                  <a:cxn ang="0">
                    <a:pos x="T12" y="T13"/>
                  </a:cxn>
                </a:cxnLst>
                <a:rect l="0" t="0" r="r" b="b"/>
                <a:pathLst>
                  <a:path w="45" h="105">
                    <a:moveTo>
                      <a:pt x="26" y="94"/>
                    </a:moveTo>
                    <a:cubicBezTo>
                      <a:pt x="18" y="68"/>
                      <a:pt x="16" y="41"/>
                      <a:pt x="3" y="16"/>
                    </a:cubicBezTo>
                    <a:cubicBezTo>
                      <a:pt x="0" y="12"/>
                      <a:pt x="0" y="5"/>
                      <a:pt x="7" y="3"/>
                    </a:cubicBezTo>
                    <a:cubicBezTo>
                      <a:pt x="15" y="0"/>
                      <a:pt x="17" y="6"/>
                      <a:pt x="19" y="12"/>
                    </a:cubicBezTo>
                    <a:cubicBezTo>
                      <a:pt x="25" y="36"/>
                      <a:pt x="32" y="61"/>
                      <a:pt x="37" y="85"/>
                    </a:cubicBezTo>
                    <a:cubicBezTo>
                      <a:pt x="39" y="90"/>
                      <a:pt x="39" y="95"/>
                      <a:pt x="45" y="94"/>
                    </a:cubicBezTo>
                    <a:cubicBezTo>
                      <a:pt x="39" y="105"/>
                      <a:pt x="33" y="98"/>
                      <a:pt x="26" y="94"/>
                    </a:cubicBezTo>
                    <a:close/>
                  </a:path>
                </a:pathLst>
              </a:custGeom>
              <a:solidFill>
                <a:srgbClr val="EDDB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1" name="Freeform 128">
                <a:extLst>
                  <a:ext uri="{FF2B5EF4-FFF2-40B4-BE49-F238E27FC236}">
                    <a16:creationId xmlns:a16="http://schemas.microsoft.com/office/drawing/2014/main" id="{C5330122-49BA-4A29-9A43-20B053E44C4D}"/>
                  </a:ext>
                </a:extLst>
              </p:cNvPr>
              <p:cNvSpPr>
                <a:spLocks/>
              </p:cNvSpPr>
              <p:nvPr/>
            </p:nvSpPr>
            <p:spPr bwMode="auto">
              <a:xfrm>
                <a:off x="7" y="4198"/>
                <a:ext cx="96" cy="38"/>
              </a:xfrm>
              <a:custGeom>
                <a:avLst/>
                <a:gdLst>
                  <a:gd name="T0" fmla="*/ 6 w 86"/>
                  <a:gd name="T1" fmla="*/ 0 h 34"/>
                  <a:gd name="T2" fmla="*/ 86 w 86"/>
                  <a:gd name="T3" fmla="*/ 0 h 34"/>
                  <a:gd name="T4" fmla="*/ 72 w 86"/>
                  <a:gd name="T5" fmla="*/ 15 h 34"/>
                  <a:gd name="T6" fmla="*/ 32 w 86"/>
                  <a:gd name="T7" fmla="*/ 30 h 34"/>
                  <a:gd name="T8" fmla="*/ 3 w 86"/>
                  <a:gd name="T9" fmla="*/ 16 h 34"/>
                  <a:gd name="T10" fmla="*/ 1 w 86"/>
                  <a:gd name="T11" fmla="*/ 16 h 34"/>
                  <a:gd name="T12" fmla="*/ 6 w 86"/>
                  <a:gd name="T13" fmla="*/ 0 h 34"/>
                </a:gdLst>
                <a:ahLst/>
                <a:cxnLst>
                  <a:cxn ang="0">
                    <a:pos x="T0" y="T1"/>
                  </a:cxn>
                  <a:cxn ang="0">
                    <a:pos x="T2" y="T3"/>
                  </a:cxn>
                  <a:cxn ang="0">
                    <a:pos x="T4" y="T5"/>
                  </a:cxn>
                  <a:cxn ang="0">
                    <a:pos x="T6" y="T7"/>
                  </a:cxn>
                  <a:cxn ang="0">
                    <a:pos x="T8" y="T9"/>
                  </a:cxn>
                  <a:cxn ang="0">
                    <a:pos x="T10" y="T11"/>
                  </a:cxn>
                  <a:cxn ang="0">
                    <a:pos x="T12" y="T13"/>
                  </a:cxn>
                </a:cxnLst>
                <a:rect l="0" t="0" r="r" b="b"/>
                <a:pathLst>
                  <a:path w="86" h="34">
                    <a:moveTo>
                      <a:pt x="6" y="0"/>
                    </a:moveTo>
                    <a:cubicBezTo>
                      <a:pt x="33" y="0"/>
                      <a:pt x="59" y="0"/>
                      <a:pt x="86" y="0"/>
                    </a:cubicBezTo>
                    <a:cubicBezTo>
                      <a:pt x="86" y="10"/>
                      <a:pt x="78" y="12"/>
                      <a:pt x="72" y="15"/>
                    </a:cubicBezTo>
                    <a:cubicBezTo>
                      <a:pt x="60" y="22"/>
                      <a:pt x="46" y="25"/>
                      <a:pt x="32" y="30"/>
                    </a:cubicBezTo>
                    <a:cubicBezTo>
                      <a:pt x="19" y="34"/>
                      <a:pt x="9" y="28"/>
                      <a:pt x="3" y="16"/>
                    </a:cubicBezTo>
                    <a:cubicBezTo>
                      <a:pt x="3" y="16"/>
                      <a:pt x="1" y="16"/>
                      <a:pt x="1" y="16"/>
                    </a:cubicBezTo>
                    <a:cubicBezTo>
                      <a:pt x="2" y="10"/>
                      <a:pt x="0" y="4"/>
                      <a:pt x="6" y="0"/>
                    </a:cubicBezTo>
                    <a:close/>
                  </a:path>
                </a:pathLst>
              </a:custGeom>
              <a:solidFill>
                <a:srgbClr val="B4D3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2" name="Freeform 129">
                <a:extLst>
                  <a:ext uri="{FF2B5EF4-FFF2-40B4-BE49-F238E27FC236}">
                    <a16:creationId xmlns:a16="http://schemas.microsoft.com/office/drawing/2014/main" id="{07623939-27B2-470B-AFEC-E5CFD39BCF71}"/>
                  </a:ext>
                </a:extLst>
              </p:cNvPr>
              <p:cNvSpPr>
                <a:spLocks/>
              </p:cNvSpPr>
              <p:nvPr/>
            </p:nvSpPr>
            <p:spPr bwMode="auto">
              <a:xfrm>
                <a:off x="2140" y="539"/>
                <a:ext cx="48" cy="203"/>
              </a:xfrm>
              <a:custGeom>
                <a:avLst/>
                <a:gdLst>
                  <a:gd name="T0" fmla="*/ 0 w 43"/>
                  <a:gd name="T1" fmla="*/ 181 h 181"/>
                  <a:gd name="T2" fmla="*/ 0 w 43"/>
                  <a:gd name="T3" fmla="*/ 161 h 181"/>
                  <a:gd name="T4" fmla="*/ 38 w 43"/>
                  <a:gd name="T5" fmla="*/ 0 h 181"/>
                  <a:gd name="T6" fmla="*/ 43 w 43"/>
                  <a:gd name="T7" fmla="*/ 32 h 181"/>
                  <a:gd name="T8" fmla="*/ 21 w 43"/>
                  <a:gd name="T9" fmla="*/ 85 h 181"/>
                  <a:gd name="T10" fmla="*/ 21 w 43"/>
                  <a:gd name="T11" fmla="*/ 94 h 181"/>
                  <a:gd name="T12" fmla="*/ 4 w 43"/>
                  <a:gd name="T13" fmla="*/ 181 h 181"/>
                  <a:gd name="T14" fmla="*/ 0 w 43"/>
                  <a:gd name="T15" fmla="*/ 181 h 18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3" h="181">
                    <a:moveTo>
                      <a:pt x="0" y="181"/>
                    </a:moveTo>
                    <a:cubicBezTo>
                      <a:pt x="0" y="174"/>
                      <a:pt x="0" y="168"/>
                      <a:pt x="0" y="161"/>
                    </a:cubicBezTo>
                    <a:cubicBezTo>
                      <a:pt x="7" y="108"/>
                      <a:pt x="16" y="55"/>
                      <a:pt x="38" y="0"/>
                    </a:cubicBezTo>
                    <a:cubicBezTo>
                      <a:pt x="41" y="14"/>
                      <a:pt x="42" y="23"/>
                      <a:pt x="43" y="32"/>
                    </a:cubicBezTo>
                    <a:cubicBezTo>
                      <a:pt x="32" y="39"/>
                      <a:pt x="16" y="73"/>
                      <a:pt x="21" y="85"/>
                    </a:cubicBezTo>
                    <a:cubicBezTo>
                      <a:pt x="22" y="88"/>
                      <a:pt x="22" y="90"/>
                      <a:pt x="21" y="94"/>
                    </a:cubicBezTo>
                    <a:cubicBezTo>
                      <a:pt x="11" y="122"/>
                      <a:pt x="12" y="152"/>
                      <a:pt x="4" y="181"/>
                    </a:cubicBezTo>
                    <a:cubicBezTo>
                      <a:pt x="3" y="181"/>
                      <a:pt x="2" y="181"/>
                      <a:pt x="0" y="181"/>
                    </a:cubicBezTo>
                    <a:close/>
                  </a:path>
                </a:pathLst>
              </a:custGeom>
              <a:solidFill>
                <a:srgbClr val="92737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3" name="Freeform 130">
                <a:extLst>
                  <a:ext uri="{FF2B5EF4-FFF2-40B4-BE49-F238E27FC236}">
                    <a16:creationId xmlns:a16="http://schemas.microsoft.com/office/drawing/2014/main" id="{04CF771B-15D4-4CB1-B2E3-9824B7A8CDE8}"/>
                  </a:ext>
                </a:extLst>
              </p:cNvPr>
              <p:cNvSpPr>
                <a:spLocks/>
              </p:cNvSpPr>
              <p:nvPr/>
            </p:nvSpPr>
            <p:spPr bwMode="auto">
              <a:xfrm>
                <a:off x="2194" y="3519"/>
                <a:ext cx="162" cy="31"/>
              </a:xfrm>
              <a:custGeom>
                <a:avLst/>
                <a:gdLst>
                  <a:gd name="T0" fmla="*/ 52 w 144"/>
                  <a:gd name="T1" fmla="*/ 12 h 28"/>
                  <a:gd name="T2" fmla="*/ 139 w 144"/>
                  <a:gd name="T3" fmla="*/ 0 h 28"/>
                  <a:gd name="T4" fmla="*/ 144 w 144"/>
                  <a:gd name="T5" fmla="*/ 23 h 28"/>
                  <a:gd name="T6" fmla="*/ 133 w 144"/>
                  <a:gd name="T7" fmla="*/ 19 h 28"/>
                  <a:gd name="T8" fmla="*/ 45 w 144"/>
                  <a:gd name="T9" fmla="*/ 21 h 28"/>
                  <a:gd name="T10" fmla="*/ 4 w 144"/>
                  <a:gd name="T11" fmla="*/ 20 h 28"/>
                  <a:gd name="T12" fmla="*/ 15 w 144"/>
                  <a:gd name="T13" fmla="*/ 10 h 28"/>
                  <a:gd name="T14" fmla="*/ 52 w 144"/>
                  <a:gd name="T15" fmla="*/ 12 h 2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28">
                    <a:moveTo>
                      <a:pt x="52" y="12"/>
                    </a:moveTo>
                    <a:cubicBezTo>
                      <a:pt x="81" y="5"/>
                      <a:pt x="112" y="13"/>
                      <a:pt x="139" y="0"/>
                    </a:cubicBezTo>
                    <a:cubicBezTo>
                      <a:pt x="141" y="8"/>
                      <a:pt x="142" y="15"/>
                      <a:pt x="144" y="23"/>
                    </a:cubicBezTo>
                    <a:cubicBezTo>
                      <a:pt x="140" y="22"/>
                      <a:pt x="136" y="18"/>
                      <a:pt x="133" y="19"/>
                    </a:cubicBezTo>
                    <a:cubicBezTo>
                      <a:pt x="104" y="28"/>
                      <a:pt x="74" y="16"/>
                      <a:pt x="45" y="21"/>
                    </a:cubicBezTo>
                    <a:cubicBezTo>
                      <a:pt x="32" y="24"/>
                      <a:pt x="18" y="20"/>
                      <a:pt x="4" y="20"/>
                    </a:cubicBezTo>
                    <a:cubicBezTo>
                      <a:pt x="0" y="8"/>
                      <a:pt x="10" y="10"/>
                      <a:pt x="15" y="10"/>
                    </a:cubicBezTo>
                    <a:cubicBezTo>
                      <a:pt x="27" y="11"/>
                      <a:pt x="40" y="10"/>
                      <a:pt x="52" y="12"/>
                    </a:cubicBezTo>
                    <a:close/>
                  </a:path>
                </a:pathLst>
              </a:custGeom>
              <a:solidFill>
                <a:srgbClr val="9BC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4" name="Freeform 131">
                <a:extLst>
                  <a:ext uri="{FF2B5EF4-FFF2-40B4-BE49-F238E27FC236}">
                    <a16:creationId xmlns:a16="http://schemas.microsoft.com/office/drawing/2014/main" id="{A1ACCCE3-B3F8-488B-87F4-A9399EB17737}"/>
                  </a:ext>
                </a:extLst>
              </p:cNvPr>
              <p:cNvSpPr>
                <a:spLocks/>
              </p:cNvSpPr>
              <p:nvPr/>
            </p:nvSpPr>
            <p:spPr bwMode="auto">
              <a:xfrm>
                <a:off x="734" y="1707"/>
                <a:ext cx="84" cy="218"/>
              </a:xfrm>
              <a:custGeom>
                <a:avLst/>
                <a:gdLst>
                  <a:gd name="T0" fmla="*/ 4 w 75"/>
                  <a:gd name="T1" fmla="*/ 181 h 194"/>
                  <a:gd name="T2" fmla="*/ 59 w 75"/>
                  <a:gd name="T3" fmla="*/ 35 h 194"/>
                  <a:gd name="T4" fmla="*/ 70 w 75"/>
                  <a:gd name="T5" fmla="*/ 0 h 194"/>
                  <a:gd name="T6" fmla="*/ 74 w 75"/>
                  <a:gd name="T7" fmla="*/ 6 h 194"/>
                  <a:gd name="T8" fmla="*/ 12 w 75"/>
                  <a:gd name="T9" fmla="*/ 182 h 194"/>
                  <a:gd name="T10" fmla="*/ 0 w 75"/>
                  <a:gd name="T11" fmla="*/ 192 h 194"/>
                  <a:gd name="T12" fmla="*/ 4 w 75"/>
                  <a:gd name="T13" fmla="*/ 181 h 194"/>
                </a:gdLst>
                <a:ahLst/>
                <a:cxnLst>
                  <a:cxn ang="0">
                    <a:pos x="T0" y="T1"/>
                  </a:cxn>
                  <a:cxn ang="0">
                    <a:pos x="T2" y="T3"/>
                  </a:cxn>
                  <a:cxn ang="0">
                    <a:pos x="T4" y="T5"/>
                  </a:cxn>
                  <a:cxn ang="0">
                    <a:pos x="T6" y="T7"/>
                  </a:cxn>
                  <a:cxn ang="0">
                    <a:pos x="T8" y="T9"/>
                  </a:cxn>
                  <a:cxn ang="0">
                    <a:pos x="T10" y="T11"/>
                  </a:cxn>
                  <a:cxn ang="0">
                    <a:pos x="T12" y="T13"/>
                  </a:cxn>
                </a:cxnLst>
                <a:rect l="0" t="0" r="r" b="b"/>
                <a:pathLst>
                  <a:path w="75" h="194">
                    <a:moveTo>
                      <a:pt x="4" y="181"/>
                    </a:moveTo>
                    <a:cubicBezTo>
                      <a:pt x="30" y="135"/>
                      <a:pt x="43" y="84"/>
                      <a:pt x="59" y="35"/>
                    </a:cubicBezTo>
                    <a:cubicBezTo>
                      <a:pt x="62" y="24"/>
                      <a:pt x="66" y="13"/>
                      <a:pt x="70" y="0"/>
                    </a:cubicBezTo>
                    <a:cubicBezTo>
                      <a:pt x="73" y="4"/>
                      <a:pt x="75" y="5"/>
                      <a:pt x="74" y="6"/>
                    </a:cubicBezTo>
                    <a:cubicBezTo>
                      <a:pt x="56" y="66"/>
                      <a:pt x="41" y="126"/>
                      <a:pt x="12" y="182"/>
                    </a:cubicBezTo>
                    <a:cubicBezTo>
                      <a:pt x="9" y="187"/>
                      <a:pt x="8" y="194"/>
                      <a:pt x="0" y="192"/>
                    </a:cubicBezTo>
                    <a:cubicBezTo>
                      <a:pt x="1" y="189"/>
                      <a:pt x="3" y="185"/>
                      <a:pt x="4" y="181"/>
                    </a:cubicBezTo>
                    <a:close/>
                  </a:path>
                </a:pathLst>
              </a:custGeom>
              <a:solidFill>
                <a:srgbClr val="825D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5" name="Freeform 132">
                <a:extLst>
                  <a:ext uri="{FF2B5EF4-FFF2-40B4-BE49-F238E27FC236}">
                    <a16:creationId xmlns:a16="http://schemas.microsoft.com/office/drawing/2014/main" id="{FDCCEBC7-858D-4AE1-80AE-D697EA549A52}"/>
                  </a:ext>
                </a:extLst>
              </p:cNvPr>
              <p:cNvSpPr>
                <a:spLocks/>
              </p:cNvSpPr>
              <p:nvPr/>
            </p:nvSpPr>
            <p:spPr bwMode="auto">
              <a:xfrm>
                <a:off x="1741" y="652"/>
                <a:ext cx="49" cy="126"/>
              </a:xfrm>
              <a:custGeom>
                <a:avLst/>
                <a:gdLst>
                  <a:gd name="T0" fmla="*/ 27 w 44"/>
                  <a:gd name="T1" fmla="*/ 79 h 112"/>
                  <a:gd name="T2" fmla="*/ 16 w 44"/>
                  <a:gd name="T3" fmla="*/ 112 h 112"/>
                  <a:gd name="T4" fmla="*/ 20 w 44"/>
                  <a:gd name="T5" fmla="*/ 46 h 112"/>
                  <a:gd name="T6" fmla="*/ 0 w 44"/>
                  <a:gd name="T7" fmla="*/ 100 h 112"/>
                  <a:gd name="T8" fmla="*/ 9 w 44"/>
                  <a:gd name="T9" fmla="*/ 32 h 112"/>
                  <a:gd name="T10" fmla="*/ 25 w 44"/>
                  <a:gd name="T11" fmla="*/ 33 h 112"/>
                  <a:gd name="T12" fmla="*/ 44 w 44"/>
                  <a:gd name="T13" fmla="*/ 0 h 112"/>
                  <a:gd name="T14" fmla="*/ 26 w 44"/>
                  <a:gd name="T15" fmla="*/ 57 h 112"/>
                  <a:gd name="T16" fmla="*/ 27 w 44"/>
                  <a:gd name="T17" fmla="*/ 79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 h="112">
                    <a:moveTo>
                      <a:pt x="27" y="79"/>
                    </a:moveTo>
                    <a:cubicBezTo>
                      <a:pt x="28" y="92"/>
                      <a:pt x="19" y="101"/>
                      <a:pt x="16" y="112"/>
                    </a:cubicBezTo>
                    <a:cubicBezTo>
                      <a:pt x="12" y="91"/>
                      <a:pt x="16" y="71"/>
                      <a:pt x="20" y="46"/>
                    </a:cubicBezTo>
                    <a:cubicBezTo>
                      <a:pt x="7" y="66"/>
                      <a:pt x="13" y="86"/>
                      <a:pt x="0" y="100"/>
                    </a:cubicBezTo>
                    <a:cubicBezTo>
                      <a:pt x="3" y="78"/>
                      <a:pt x="6" y="56"/>
                      <a:pt x="9" y="32"/>
                    </a:cubicBezTo>
                    <a:cubicBezTo>
                      <a:pt x="15" y="40"/>
                      <a:pt x="20" y="43"/>
                      <a:pt x="25" y="33"/>
                    </a:cubicBezTo>
                    <a:cubicBezTo>
                      <a:pt x="31" y="22"/>
                      <a:pt x="32" y="8"/>
                      <a:pt x="44" y="0"/>
                    </a:cubicBezTo>
                    <a:cubicBezTo>
                      <a:pt x="38" y="19"/>
                      <a:pt x="32" y="38"/>
                      <a:pt x="26" y="57"/>
                    </a:cubicBezTo>
                    <a:cubicBezTo>
                      <a:pt x="25" y="64"/>
                      <a:pt x="19" y="72"/>
                      <a:pt x="27" y="79"/>
                    </a:cubicBezTo>
                    <a:close/>
                  </a:path>
                </a:pathLst>
              </a:custGeom>
              <a:solidFill>
                <a:srgbClr val="7466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6" name="Freeform 133">
                <a:extLst>
                  <a:ext uri="{FF2B5EF4-FFF2-40B4-BE49-F238E27FC236}">
                    <a16:creationId xmlns:a16="http://schemas.microsoft.com/office/drawing/2014/main" id="{2EEB26A4-D293-42FD-9DF8-4C59E1F7BC8A}"/>
                  </a:ext>
                </a:extLst>
              </p:cNvPr>
              <p:cNvSpPr>
                <a:spLocks/>
              </p:cNvSpPr>
              <p:nvPr/>
            </p:nvSpPr>
            <p:spPr bwMode="auto">
              <a:xfrm>
                <a:off x="720" y="764"/>
                <a:ext cx="121" cy="118"/>
              </a:xfrm>
              <a:custGeom>
                <a:avLst/>
                <a:gdLst>
                  <a:gd name="T0" fmla="*/ 103 w 107"/>
                  <a:gd name="T1" fmla="*/ 102 h 105"/>
                  <a:gd name="T2" fmla="*/ 99 w 107"/>
                  <a:gd name="T3" fmla="*/ 105 h 105"/>
                  <a:gd name="T4" fmla="*/ 7 w 107"/>
                  <a:gd name="T5" fmla="*/ 16 h 105"/>
                  <a:gd name="T6" fmla="*/ 7 w 107"/>
                  <a:gd name="T7" fmla="*/ 4 h 105"/>
                  <a:gd name="T8" fmla="*/ 11 w 107"/>
                  <a:gd name="T9" fmla="*/ 0 h 105"/>
                  <a:gd name="T10" fmla="*/ 37 w 107"/>
                  <a:gd name="T11" fmla="*/ 26 h 105"/>
                  <a:gd name="T12" fmla="*/ 53 w 107"/>
                  <a:gd name="T13" fmla="*/ 42 h 105"/>
                  <a:gd name="T14" fmla="*/ 66 w 107"/>
                  <a:gd name="T15" fmla="*/ 54 h 105"/>
                  <a:gd name="T16" fmla="*/ 102 w 107"/>
                  <a:gd name="T17" fmla="*/ 91 h 105"/>
                  <a:gd name="T18" fmla="*/ 103 w 107"/>
                  <a:gd name="T19" fmla="*/ 102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7" h="105">
                    <a:moveTo>
                      <a:pt x="103" y="102"/>
                    </a:moveTo>
                    <a:cubicBezTo>
                      <a:pt x="102" y="103"/>
                      <a:pt x="100" y="104"/>
                      <a:pt x="99" y="105"/>
                    </a:cubicBezTo>
                    <a:cubicBezTo>
                      <a:pt x="68" y="75"/>
                      <a:pt x="40" y="43"/>
                      <a:pt x="7" y="16"/>
                    </a:cubicBezTo>
                    <a:cubicBezTo>
                      <a:pt x="0" y="11"/>
                      <a:pt x="3" y="8"/>
                      <a:pt x="7" y="4"/>
                    </a:cubicBezTo>
                    <a:cubicBezTo>
                      <a:pt x="8" y="2"/>
                      <a:pt x="9" y="1"/>
                      <a:pt x="11" y="0"/>
                    </a:cubicBezTo>
                    <a:cubicBezTo>
                      <a:pt x="21" y="8"/>
                      <a:pt x="32" y="14"/>
                      <a:pt x="37" y="26"/>
                    </a:cubicBezTo>
                    <a:cubicBezTo>
                      <a:pt x="37" y="36"/>
                      <a:pt x="46" y="38"/>
                      <a:pt x="53" y="42"/>
                    </a:cubicBezTo>
                    <a:cubicBezTo>
                      <a:pt x="59" y="45"/>
                      <a:pt x="62" y="50"/>
                      <a:pt x="66" y="54"/>
                    </a:cubicBezTo>
                    <a:cubicBezTo>
                      <a:pt x="78" y="67"/>
                      <a:pt x="91" y="79"/>
                      <a:pt x="102" y="91"/>
                    </a:cubicBezTo>
                    <a:cubicBezTo>
                      <a:pt x="104" y="95"/>
                      <a:pt x="107" y="98"/>
                      <a:pt x="103" y="102"/>
                    </a:cubicBezTo>
                    <a:close/>
                  </a:path>
                </a:pathLst>
              </a:custGeom>
              <a:solidFill>
                <a:srgbClr val="896C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7" name="Freeform 134">
                <a:extLst>
                  <a:ext uri="{FF2B5EF4-FFF2-40B4-BE49-F238E27FC236}">
                    <a16:creationId xmlns:a16="http://schemas.microsoft.com/office/drawing/2014/main" id="{F79816C4-DB50-4299-BF8D-A22AC209E127}"/>
                  </a:ext>
                </a:extLst>
              </p:cNvPr>
              <p:cNvSpPr>
                <a:spLocks/>
              </p:cNvSpPr>
              <p:nvPr/>
            </p:nvSpPr>
            <p:spPr bwMode="auto">
              <a:xfrm>
                <a:off x="2131" y="3063"/>
                <a:ext cx="104" cy="29"/>
              </a:xfrm>
              <a:custGeom>
                <a:avLst/>
                <a:gdLst>
                  <a:gd name="T0" fmla="*/ 92 w 93"/>
                  <a:gd name="T1" fmla="*/ 26 h 26"/>
                  <a:gd name="T2" fmla="*/ 14 w 93"/>
                  <a:gd name="T3" fmla="*/ 22 h 26"/>
                  <a:gd name="T4" fmla="*/ 0 w 93"/>
                  <a:gd name="T5" fmla="*/ 14 h 26"/>
                  <a:gd name="T6" fmla="*/ 50 w 93"/>
                  <a:gd name="T7" fmla="*/ 11 h 26"/>
                  <a:gd name="T8" fmla="*/ 88 w 93"/>
                  <a:gd name="T9" fmla="*/ 10 h 26"/>
                  <a:gd name="T10" fmla="*/ 92 w 93"/>
                  <a:gd name="T11" fmla="*/ 26 h 26"/>
                </a:gdLst>
                <a:ahLst/>
                <a:cxnLst>
                  <a:cxn ang="0">
                    <a:pos x="T0" y="T1"/>
                  </a:cxn>
                  <a:cxn ang="0">
                    <a:pos x="T2" y="T3"/>
                  </a:cxn>
                  <a:cxn ang="0">
                    <a:pos x="T4" y="T5"/>
                  </a:cxn>
                  <a:cxn ang="0">
                    <a:pos x="T6" y="T7"/>
                  </a:cxn>
                  <a:cxn ang="0">
                    <a:pos x="T8" y="T9"/>
                  </a:cxn>
                  <a:cxn ang="0">
                    <a:pos x="T10" y="T11"/>
                  </a:cxn>
                </a:cxnLst>
                <a:rect l="0" t="0" r="r" b="b"/>
                <a:pathLst>
                  <a:path w="93" h="26">
                    <a:moveTo>
                      <a:pt x="92" y="26"/>
                    </a:moveTo>
                    <a:cubicBezTo>
                      <a:pt x="66" y="25"/>
                      <a:pt x="40" y="23"/>
                      <a:pt x="14" y="22"/>
                    </a:cubicBezTo>
                    <a:cubicBezTo>
                      <a:pt x="6" y="22"/>
                      <a:pt x="9" y="9"/>
                      <a:pt x="0" y="14"/>
                    </a:cubicBezTo>
                    <a:cubicBezTo>
                      <a:pt x="16" y="0"/>
                      <a:pt x="34" y="8"/>
                      <a:pt x="50" y="11"/>
                    </a:cubicBezTo>
                    <a:cubicBezTo>
                      <a:pt x="64" y="13"/>
                      <a:pt x="76" y="12"/>
                      <a:pt x="88" y="10"/>
                    </a:cubicBezTo>
                    <a:cubicBezTo>
                      <a:pt x="91" y="15"/>
                      <a:pt x="93" y="20"/>
                      <a:pt x="92" y="26"/>
                    </a:cubicBezTo>
                    <a:close/>
                  </a:path>
                </a:pathLst>
              </a:custGeom>
              <a:solidFill>
                <a:srgbClr val="98C5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8" name="Freeform 135">
                <a:extLst>
                  <a:ext uri="{FF2B5EF4-FFF2-40B4-BE49-F238E27FC236}">
                    <a16:creationId xmlns:a16="http://schemas.microsoft.com/office/drawing/2014/main" id="{1CA72425-6FFA-4169-A698-16E1888A19BA}"/>
                  </a:ext>
                </a:extLst>
              </p:cNvPr>
              <p:cNvSpPr>
                <a:spLocks/>
              </p:cNvSpPr>
              <p:nvPr/>
            </p:nvSpPr>
            <p:spPr bwMode="auto">
              <a:xfrm>
                <a:off x="678" y="1959"/>
                <a:ext cx="55" cy="156"/>
              </a:xfrm>
              <a:custGeom>
                <a:avLst/>
                <a:gdLst>
                  <a:gd name="T0" fmla="*/ 37 w 49"/>
                  <a:gd name="T1" fmla="*/ 9 h 139"/>
                  <a:gd name="T2" fmla="*/ 44 w 49"/>
                  <a:gd name="T3" fmla="*/ 2 h 139"/>
                  <a:gd name="T4" fmla="*/ 46 w 49"/>
                  <a:gd name="T5" fmla="*/ 10 h 139"/>
                  <a:gd name="T6" fmla="*/ 38 w 49"/>
                  <a:gd name="T7" fmla="*/ 61 h 139"/>
                  <a:gd name="T8" fmla="*/ 0 w 49"/>
                  <a:gd name="T9" fmla="*/ 139 h 139"/>
                  <a:gd name="T10" fmla="*/ 37 w 49"/>
                  <a:gd name="T11" fmla="*/ 9 h 139"/>
                </a:gdLst>
                <a:ahLst/>
                <a:cxnLst>
                  <a:cxn ang="0">
                    <a:pos x="T0" y="T1"/>
                  </a:cxn>
                  <a:cxn ang="0">
                    <a:pos x="T2" y="T3"/>
                  </a:cxn>
                  <a:cxn ang="0">
                    <a:pos x="T4" y="T5"/>
                  </a:cxn>
                  <a:cxn ang="0">
                    <a:pos x="T6" y="T7"/>
                  </a:cxn>
                  <a:cxn ang="0">
                    <a:pos x="T8" y="T9"/>
                  </a:cxn>
                  <a:cxn ang="0">
                    <a:pos x="T10" y="T11"/>
                  </a:cxn>
                </a:cxnLst>
                <a:rect l="0" t="0" r="r" b="b"/>
                <a:pathLst>
                  <a:path w="49" h="139">
                    <a:moveTo>
                      <a:pt x="37" y="9"/>
                    </a:moveTo>
                    <a:cubicBezTo>
                      <a:pt x="40" y="8"/>
                      <a:pt x="39" y="0"/>
                      <a:pt x="44" y="2"/>
                    </a:cubicBezTo>
                    <a:cubicBezTo>
                      <a:pt x="49" y="3"/>
                      <a:pt x="47" y="7"/>
                      <a:pt x="46" y="10"/>
                    </a:cubicBezTo>
                    <a:cubicBezTo>
                      <a:pt x="41" y="27"/>
                      <a:pt x="35" y="43"/>
                      <a:pt x="38" y="61"/>
                    </a:cubicBezTo>
                    <a:cubicBezTo>
                      <a:pt x="24" y="87"/>
                      <a:pt x="18" y="116"/>
                      <a:pt x="0" y="139"/>
                    </a:cubicBezTo>
                    <a:cubicBezTo>
                      <a:pt x="15" y="97"/>
                      <a:pt x="29" y="54"/>
                      <a:pt x="37" y="9"/>
                    </a:cubicBezTo>
                    <a:close/>
                  </a:path>
                </a:pathLst>
              </a:custGeom>
              <a:solidFill>
                <a:srgbClr val="7F5B4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9" name="Freeform 136">
                <a:extLst>
                  <a:ext uri="{FF2B5EF4-FFF2-40B4-BE49-F238E27FC236}">
                    <a16:creationId xmlns:a16="http://schemas.microsoft.com/office/drawing/2014/main" id="{002E99CF-2E88-40EF-B6E2-55084CCCD057}"/>
                  </a:ext>
                </a:extLst>
              </p:cNvPr>
              <p:cNvSpPr>
                <a:spLocks/>
              </p:cNvSpPr>
              <p:nvPr/>
            </p:nvSpPr>
            <p:spPr bwMode="auto">
              <a:xfrm>
                <a:off x="605" y="2229"/>
                <a:ext cx="74" cy="159"/>
              </a:xfrm>
              <a:custGeom>
                <a:avLst/>
                <a:gdLst>
                  <a:gd name="T0" fmla="*/ 58 w 66"/>
                  <a:gd name="T1" fmla="*/ 0 h 141"/>
                  <a:gd name="T2" fmla="*/ 59 w 66"/>
                  <a:gd name="T3" fmla="*/ 19 h 141"/>
                  <a:gd name="T4" fmla="*/ 22 w 66"/>
                  <a:gd name="T5" fmla="*/ 108 h 141"/>
                  <a:gd name="T6" fmla="*/ 6 w 66"/>
                  <a:gd name="T7" fmla="*/ 140 h 141"/>
                  <a:gd name="T8" fmla="*/ 1 w 66"/>
                  <a:gd name="T9" fmla="*/ 135 h 141"/>
                  <a:gd name="T10" fmla="*/ 58 w 66"/>
                  <a:gd name="T11" fmla="*/ 0 h 141"/>
                </a:gdLst>
                <a:ahLst/>
                <a:cxnLst>
                  <a:cxn ang="0">
                    <a:pos x="T0" y="T1"/>
                  </a:cxn>
                  <a:cxn ang="0">
                    <a:pos x="T2" y="T3"/>
                  </a:cxn>
                  <a:cxn ang="0">
                    <a:pos x="T4" y="T5"/>
                  </a:cxn>
                  <a:cxn ang="0">
                    <a:pos x="T6" y="T7"/>
                  </a:cxn>
                  <a:cxn ang="0">
                    <a:pos x="T8" y="T9"/>
                  </a:cxn>
                  <a:cxn ang="0">
                    <a:pos x="T10" y="T11"/>
                  </a:cxn>
                </a:cxnLst>
                <a:rect l="0" t="0" r="r" b="b"/>
                <a:pathLst>
                  <a:path w="66" h="141">
                    <a:moveTo>
                      <a:pt x="58" y="0"/>
                    </a:moveTo>
                    <a:cubicBezTo>
                      <a:pt x="66" y="5"/>
                      <a:pt x="61" y="12"/>
                      <a:pt x="59" y="19"/>
                    </a:cubicBezTo>
                    <a:cubicBezTo>
                      <a:pt x="47" y="49"/>
                      <a:pt x="34" y="78"/>
                      <a:pt x="22" y="108"/>
                    </a:cubicBezTo>
                    <a:cubicBezTo>
                      <a:pt x="17" y="119"/>
                      <a:pt x="11" y="129"/>
                      <a:pt x="6" y="140"/>
                    </a:cubicBezTo>
                    <a:cubicBezTo>
                      <a:pt x="2" y="141"/>
                      <a:pt x="0" y="139"/>
                      <a:pt x="1" y="135"/>
                    </a:cubicBezTo>
                    <a:cubicBezTo>
                      <a:pt x="21" y="90"/>
                      <a:pt x="43" y="47"/>
                      <a:pt x="58" y="0"/>
                    </a:cubicBezTo>
                    <a:close/>
                  </a:path>
                </a:pathLst>
              </a:custGeom>
              <a:solidFill>
                <a:srgbClr val="5845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0" name="Freeform 137">
                <a:extLst>
                  <a:ext uri="{FF2B5EF4-FFF2-40B4-BE49-F238E27FC236}">
                    <a16:creationId xmlns:a16="http://schemas.microsoft.com/office/drawing/2014/main" id="{090D7EC4-A8E4-434F-8EC5-2D887513E992}"/>
                  </a:ext>
                </a:extLst>
              </p:cNvPr>
              <p:cNvSpPr>
                <a:spLocks/>
              </p:cNvSpPr>
              <p:nvPr/>
            </p:nvSpPr>
            <p:spPr bwMode="auto">
              <a:xfrm>
                <a:off x="2045" y="543"/>
                <a:ext cx="49" cy="96"/>
              </a:xfrm>
              <a:custGeom>
                <a:avLst/>
                <a:gdLst>
                  <a:gd name="T0" fmla="*/ 0 w 43"/>
                  <a:gd name="T1" fmla="*/ 85 h 85"/>
                  <a:gd name="T2" fmla="*/ 25 w 43"/>
                  <a:gd name="T3" fmla="*/ 1 h 85"/>
                  <a:gd name="T4" fmla="*/ 29 w 43"/>
                  <a:gd name="T5" fmla="*/ 0 h 85"/>
                  <a:gd name="T6" fmla="*/ 33 w 43"/>
                  <a:gd name="T7" fmla="*/ 5 h 85"/>
                  <a:gd name="T8" fmla="*/ 40 w 43"/>
                  <a:gd name="T9" fmla="*/ 5 h 85"/>
                  <a:gd name="T10" fmla="*/ 41 w 43"/>
                  <a:gd name="T11" fmla="*/ 12 h 85"/>
                  <a:gd name="T12" fmla="*/ 37 w 43"/>
                  <a:gd name="T13" fmla="*/ 26 h 85"/>
                  <a:gd name="T14" fmla="*/ 17 w 43"/>
                  <a:gd name="T15" fmla="*/ 75 h 85"/>
                  <a:gd name="T16" fmla="*/ 12 w 43"/>
                  <a:gd name="T17" fmla="*/ 74 h 85"/>
                  <a:gd name="T18" fmla="*/ 22 w 43"/>
                  <a:gd name="T19" fmla="*/ 24 h 85"/>
                  <a:gd name="T20" fmla="*/ 10 w 43"/>
                  <a:gd name="T21" fmla="*/ 72 h 85"/>
                  <a:gd name="T22" fmla="*/ 0 w 43"/>
                  <a:gd name="T23" fmla="*/ 85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3" h="85">
                    <a:moveTo>
                      <a:pt x="0" y="85"/>
                    </a:moveTo>
                    <a:cubicBezTo>
                      <a:pt x="2" y="55"/>
                      <a:pt x="7" y="26"/>
                      <a:pt x="25" y="1"/>
                    </a:cubicBezTo>
                    <a:cubicBezTo>
                      <a:pt x="26" y="0"/>
                      <a:pt x="27" y="0"/>
                      <a:pt x="29" y="0"/>
                    </a:cubicBezTo>
                    <a:cubicBezTo>
                      <a:pt x="30" y="2"/>
                      <a:pt x="32" y="4"/>
                      <a:pt x="33" y="5"/>
                    </a:cubicBezTo>
                    <a:cubicBezTo>
                      <a:pt x="36" y="5"/>
                      <a:pt x="38" y="4"/>
                      <a:pt x="40" y="5"/>
                    </a:cubicBezTo>
                    <a:cubicBezTo>
                      <a:pt x="40" y="7"/>
                      <a:pt x="40" y="10"/>
                      <a:pt x="41" y="12"/>
                    </a:cubicBezTo>
                    <a:cubicBezTo>
                      <a:pt x="43" y="18"/>
                      <a:pt x="38" y="21"/>
                      <a:pt x="37" y="26"/>
                    </a:cubicBezTo>
                    <a:cubicBezTo>
                      <a:pt x="30" y="42"/>
                      <a:pt x="35" y="63"/>
                      <a:pt x="17" y="75"/>
                    </a:cubicBezTo>
                    <a:cubicBezTo>
                      <a:pt x="15" y="75"/>
                      <a:pt x="13" y="75"/>
                      <a:pt x="12" y="74"/>
                    </a:cubicBezTo>
                    <a:cubicBezTo>
                      <a:pt x="13" y="56"/>
                      <a:pt x="19" y="40"/>
                      <a:pt x="22" y="24"/>
                    </a:cubicBezTo>
                    <a:cubicBezTo>
                      <a:pt x="18" y="40"/>
                      <a:pt x="14" y="56"/>
                      <a:pt x="10" y="72"/>
                    </a:cubicBezTo>
                    <a:cubicBezTo>
                      <a:pt x="10" y="79"/>
                      <a:pt x="9" y="85"/>
                      <a:pt x="0" y="85"/>
                    </a:cubicBezTo>
                    <a:close/>
                  </a:path>
                </a:pathLst>
              </a:custGeom>
              <a:solidFill>
                <a:srgbClr val="96715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1" name="Freeform 138">
                <a:extLst>
                  <a:ext uri="{FF2B5EF4-FFF2-40B4-BE49-F238E27FC236}">
                    <a16:creationId xmlns:a16="http://schemas.microsoft.com/office/drawing/2014/main" id="{B0C1EBE0-0B58-4829-90FE-680AF1FCE89E}"/>
                  </a:ext>
                </a:extLst>
              </p:cNvPr>
              <p:cNvSpPr>
                <a:spLocks/>
              </p:cNvSpPr>
              <p:nvPr/>
            </p:nvSpPr>
            <p:spPr bwMode="auto">
              <a:xfrm>
                <a:off x="2083" y="544"/>
                <a:ext cx="47" cy="135"/>
              </a:xfrm>
              <a:custGeom>
                <a:avLst/>
                <a:gdLst>
                  <a:gd name="T0" fmla="*/ 34 w 42"/>
                  <a:gd name="T1" fmla="*/ 44 h 120"/>
                  <a:gd name="T2" fmla="*/ 27 w 42"/>
                  <a:gd name="T3" fmla="*/ 84 h 120"/>
                  <a:gd name="T4" fmla="*/ 8 w 42"/>
                  <a:gd name="T5" fmla="*/ 120 h 120"/>
                  <a:gd name="T6" fmla="*/ 10 w 42"/>
                  <a:gd name="T7" fmla="*/ 91 h 120"/>
                  <a:gd name="T8" fmla="*/ 36 w 42"/>
                  <a:gd name="T9" fmla="*/ 0 h 120"/>
                  <a:gd name="T10" fmla="*/ 34 w 42"/>
                  <a:gd name="T11" fmla="*/ 44 h 120"/>
                </a:gdLst>
                <a:ahLst/>
                <a:cxnLst>
                  <a:cxn ang="0">
                    <a:pos x="T0" y="T1"/>
                  </a:cxn>
                  <a:cxn ang="0">
                    <a:pos x="T2" y="T3"/>
                  </a:cxn>
                  <a:cxn ang="0">
                    <a:pos x="T4" y="T5"/>
                  </a:cxn>
                  <a:cxn ang="0">
                    <a:pos x="T6" y="T7"/>
                  </a:cxn>
                  <a:cxn ang="0">
                    <a:pos x="T8" y="T9"/>
                  </a:cxn>
                  <a:cxn ang="0">
                    <a:pos x="T10" y="T11"/>
                  </a:cxn>
                </a:cxnLst>
                <a:rect l="0" t="0" r="r" b="b"/>
                <a:pathLst>
                  <a:path w="42" h="120">
                    <a:moveTo>
                      <a:pt x="34" y="44"/>
                    </a:moveTo>
                    <a:cubicBezTo>
                      <a:pt x="30" y="57"/>
                      <a:pt x="24" y="70"/>
                      <a:pt x="27" y="84"/>
                    </a:cubicBezTo>
                    <a:cubicBezTo>
                      <a:pt x="17" y="94"/>
                      <a:pt x="22" y="112"/>
                      <a:pt x="8" y="120"/>
                    </a:cubicBezTo>
                    <a:cubicBezTo>
                      <a:pt x="0" y="110"/>
                      <a:pt x="9" y="101"/>
                      <a:pt x="10" y="91"/>
                    </a:cubicBezTo>
                    <a:cubicBezTo>
                      <a:pt x="18" y="62"/>
                      <a:pt x="27" y="33"/>
                      <a:pt x="36" y="0"/>
                    </a:cubicBezTo>
                    <a:cubicBezTo>
                      <a:pt x="42" y="18"/>
                      <a:pt x="34" y="30"/>
                      <a:pt x="34" y="44"/>
                    </a:cubicBezTo>
                    <a:close/>
                  </a:path>
                </a:pathLst>
              </a:custGeom>
              <a:solidFill>
                <a:srgbClr val="AC887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2" name="Freeform 139">
                <a:extLst>
                  <a:ext uri="{FF2B5EF4-FFF2-40B4-BE49-F238E27FC236}">
                    <a16:creationId xmlns:a16="http://schemas.microsoft.com/office/drawing/2014/main" id="{829F6AEA-5189-42F0-9F43-4784D891D44D}"/>
                  </a:ext>
                </a:extLst>
              </p:cNvPr>
              <p:cNvSpPr>
                <a:spLocks/>
              </p:cNvSpPr>
              <p:nvPr/>
            </p:nvSpPr>
            <p:spPr bwMode="auto">
              <a:xfrm>
                <a:off x="852" y="1268"/>
                <a:ext cx="56" cy="152"/>
              </a:xfrm>
              <a:custGeom>
                <a:avLst/>
                <a:gdLst>
                  <a:gd name="T0" fmla="*/ 50 w 50"/>
                  <a:gd name="T1" fmla="*/ 0 h 136"/>
                  <a:gd name="T2" fmla="*/ 25 w 50"/>
                  <a:gd name="T3" fmla="*/ 79 h 136"/>
                  <a:gd name="T4" fmla="*/ 15 w 50"/>
                  <a:gd name="T5" fmla="*/ 104 h 136"/>
                  <a:gd name="T6" fmla="*/ 2 w 50"/>
                  <a:gd name="T7" fmla="*/ 136 h 136"/>
                  <a:gd name="T8" fmla="*/ 6 w 50"/>
                  <a:gd name="T9" fmla="*/ 103 h 136"/>
                  <a:gd name="T10" fmla="*/ 42 w 50"/>
                  <a:gd name="T11" fmla="*/ 11 h 136"/>
                  <a:gd name="T12" fmla="*/ 50 w 50"/>
                  <a:gd name="T13" fmla="*/ 0 h 136"/>
                </a:gdLst>
                <a:ahLst/>
                <a:cxnLst>
                  <a:cxn ang="0">
                    <a:pos x="T0" y="T1"/>
                  </a:cxn>
                  <a:cxn ang="0">
                    <a:pos x="T2" y="T3"/>
                  </a:cxn>
                  <a:cxn ang="0">
                    <a:pos x="T4" y="T5"/>
                  </a:cxn>
                  <a:cxn ang="0">
                    <a:pos x="T6" y="T7"/>
                  </a:cxn>
                  <a:cxn ang="0">
                    <a:pos x="T8" y="T9"/>
                  </a:cxn>
                  <a:cxn ang="0">
                    <a:pos x="T10" y="T11"/>
                  </a:cxn>
                  <a:cxn ang="0">
                    <a:pos x="T12" y="T13"/>
                  </a:cxn>
                </a:cxnLst>
                <a:rect l="0" t="0" r="r" b="b"/>
                <a:pathLst>
                  <a:path w="50" h="136">
                    <a:moveTo>
                      <a:pt x="50" y="0"/>
                    </a:moveTo>
                    <a:cubicBezTo>
                      <a:pt x="47" y="28"/>
                      <a:pt x="34" y="53"/>
                      <a:pt x="25" y="79"/>
                    </a:cubicBezTo>
                    <a:cubicBezTo>
                      <a:pt x="22" y="87"/>
                      <a:pt x="14" y="94"/>
                      <a:pt x="15" y="104"/>
                    </a:cubicBezTo>
                    <a:cubicBezTo>
                      <a:pt x="11" y="114"/>
                      <a:pt x="7" y="124"/>
                      <a:pt x="2" y="136"/>
                    </a:cubicBezTo>
                    <a:cubicBezTo>
                      <a:pt x="0" y="123"/>
                      <a:pt x="1" y="113"/>
                      <a:pt x="6" y="103"/>
                    </a:cubicBezTo>
                    <a:cubicBezTo>
                      <a:pt x="19" y="73"/>
                      <a:pt x="32" y="42"/>
                      <a:pt x="42" y="11"/>
                    </a:cubicBezTo>
                    <a:cubicBezTo>
                      <a:pt x="43" y="6"/>
                      <a:pt x="44" y="2"/>
                      <a:pt x="50" y="0"/>
                    </a:cubicBezTo>
                    <a:close/>
                  </a:path>
                </a:pathLst>
              </a:custGeom>
              <a:solidFill>
                <a:srgbClr val="906D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3" name="Freeform 140">
                <a:extLst>
                  <a:ext uri="{FF2B5EF4-FFF2-40B4-BE49-F238E27FC236}">
                    <a16:creationId xmlns:a16="http://schemas.microsoft.com/office/drawing/2014/main" id="{C3E1FFF7-EEED-453D-AB92-B3B28C63E0A9}"/>
                  </a:ext>
                </a:extLst>
              </p:cNvPr>
              <p:cNvSpPr>
                <a:spLocks/>
              </p:cNvSpPr>
              <p:nvPr/>
            </p:nvSpPr>
            <p:spPr bwMode="auto">
              <a:xfrm>
                <a:off x="824" y="977"/>
                <a:ext cx="117" cy="111"/>
              </a:xfrm>
              <a:custGeom>
                <a:avLst/>
                <a:gdLst>
                  <a:gd name="T0" fmla="*/ 0 w 104"/>
                  <a:gd name="T1" fmla="*/ 0 h 99"/>
                  <a:gd name="T2" fmla="*/ 96 w 104"/>
                  <a:gd name="T3" fmla="*/ 85 h 99"/>
                  <a:gd name="T4" fmla="*/ 95 w 104"/>
                  <a:gd name="T5" fmla="*/ 99 h 99"/>
                  <a:gd name="T6" fmla="*/ 25 w 104"/>
                  <a:gd name="T7" fmla="*/ 24 h 99"/>
                  <a:gd name="T8" fmla="*/ 0 w 104"/>
                  <a:gd name="T9" fmla="*/ 0 h 99"/>
                </a:gdLst>
                <a:ahLst/>
                <a:cxnLst>
                  <a:cxn ang="0">
                    <a:pos x="T0" y="T1"/>
                  </a:cxn>
                  <a:cxn ang="0">
                    <a:pos x="T2" y="T3"/>
                  </a:cxn>
                  <a:cxn ang="0">
                    <a:pos x="T4" y="T5"/>
                  </a:cxn>
                  <a:cxn ang="0">
                    <a:pos x="T6" y="T7"/>
                  </a:cxn>
                  <a:cxn ang="0">
                    <a:pos x="T8" y="T9"/>
                  </a:cxn>
                </a:cxnLst>
                <a:rect l="0" t="0" r="r" b="b"/>
                <a:pathLst>
                  <a:path w="104" h="99">
                    <a:moveTo>
                      <a:pt x="0" y="0"/>
                    </a:moveTo>
                    <a:cubicBezTo>
                      <a:pt x="37" y="22"/>
                      <a:pt x="73" y="47"/>
                      <a:pt x="96" y="85"/>
                    </a:cubicBezTo>
                    <a:cubicBezTo>
                      <a:pt x="99" y="89"/>
                      <a:pt x="104" y="95"/>
                      <a:pt x="95" y="99"/>
                    </a:cubicBezTo>
                    <a:cubicBezTo>
                      <a:pt x="82" y="64"/>
                      <a:pt x="50" y="48"/>
                      <a:pt x="25" y="24"/>
                    </a:cubicBezTo>
                    <a:cubicBezTo>
                      <a:pt x="17" y="16"/>
                      <a:pt x="7" y="10"/>
                      <a:pt x="0" y="0"/>
                    </a:cubicBezTo>
                    <a:close/>
                  </a:path>
                </a:pathLst>
              </a:custGeom>
              <a:solidFill>
                <a:srgbClr val="604B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4" name="Freeform 141">
                <a:extLst>
                  <a:ext uri="{FF2B5EF4-FFF2-40B4-BE49-F238E27FC236}">
                    <a16:creationId xmlns:a16="http://schemas.microsoft.com/office/drawing/2014/main" id="{491FA74F-0B68-480A-BC01-6E4F558CE1E0}"/>
                  </a:ext>
                </a:extLst>
              </p:cNvPr>
              <p:cNvSpPr>
                <a:spLocks/>
              </p:cNvSpPr>
              <p:nvPr/>
            </p:nvSpPr>
            <p:spPr bwMode="auto">
              <a:xfrm>
                <a:off x="57" y="3954"/>
                <a:ext cx="100" cy="41"/>
              </a:xfrm>
              <a:custGeom>
                <a:avLst/>
                <a:gdLst>
                  <a:gd name="T0" fmla="*/ 4 w 89"/>
                  <a:gd name="T1" fmla="*/ 0 h 37"/>
                  <a:gd name="T2" fmla="*/ 6 w 89"/>
                  <a:gd name="T3" fmla="*/ 14 h 37"/>
                  <a:gd name="T4" fmla="*/ 21 w 89"/>
                  <a:gd name="T5" fmla="*/ 9 h 37"/>
                  <a:gd name="T6" fmla="*/ 37 w 89"/>
                  <a:gd name="T7" fmla="*/ 9 h 37"/>
                  <a:gd name="T8" fmla="*/ 25 w 89"/>
                  <a:gd name="T9" fmla="*/ 20 h 37"/>
                  <a:gd name="T10" fmla="*/ 89 w 89"/>
                  <a:gd name="T11" fmla="*/ 29 h 37"/>
                  <a:gd name="T12" fmla="*/ 0 w 89"/>
                  <a:gd name="T13" fmla="*/ 17 h 37"/>
                  <a:gd name="T14" fmla="*/ 4 w 89"/>
                  <a:gd name="T15" fmla="*/ 0 h 3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9" h="37">
                    <a:moveTo>
                      <a:pt x="4" y="0"/>
                    </a:moveTo>
                    <a:cubicBezTo>
                      <a:pt x="5" y="5"/>
                      <a:pt x="6" y="9"/>
                      <a:pt x="6" y="14"/>
                    </a:cubicBezTo>
                    <a:cubicBezTo>
                      <a:pt x="12" y="12"/>
                      <a:pt x="16" y="10"/>
                      <a:pt x="21" y="9"/>
                    </a:cubicBezTo>
                    <a:cubicBezTo>
                      <a:pt x="27" y="9"/>
                      <a:pt x="34" y="2"/>
                      <a:pt x="37" y="9"/>
                    </a:cubicBezTo>
                    <a:cubicBezTo>
                      <a:pt x="42" y="20"/>
                      <a:pt x="28" y="14"/>
                      <a:pt x="25" y="20"/>
                    </a:cubicBezTo>
                    <a:cubicBezTo>
                      <a:pt x="46" y="25"/>
                      <a:pt x="70" y="13"/>
                      <a:pt x="89" y="29"/>
                    </a:cubicBezTo>
                    <a:cubicBezTo>
                      <a:pt x="58" y="37"/>
                      <a:pt x="29" y="28"/>
                      <a:pt x="0" y="17"/>
                    </a:cubicBezTo>
                    <a:cubicBezTo>
                      <a:pt x="1" y="11"/>
                      <a:pt x="0" y="5"/>
                      <a:pt x="4" y="0"/>
                    </a:cubicBezTo>
                    <a:close/>
                  </a:path>
                </a:pathLst>
              </a:custGeom>
              <a:solidFill>
                <a:srgbClr val="82BB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5" name="Freeform 142">
                <a:extLst>
                  <a:ext uri="{FF2B5EF4-FFF2-40B4-BE49-F238E27FC236}">
                    <a16:creationId xmlns:a16="http://schemas.microsoft.com/office/drawing/2014/main" id="{434C088E-2580-49A3-9B55-E1F7395D81AD}"/>
                  </a:ext>
                </a:extLst>
              </p:cNvPr>
              <p:cNvSpPr>
                <a:spLocks/>
              </p:cNvSpPr>
              <p:nvPr/>
            </p:nvSpPr>
            <p:spPr bwMode="auto">
              <a:xfrm>
                <a:off x="1025" y="633"/>
                <a:ext cx="121" cy="122"/>
              </a:xfrm>
              <a:custGeom>
                <a:avLst/>
                <a:gdLst>
                  <a:gd name="T0" fmla="*/ 108 w 108"/>
                  <a:gd name="T1" fmla="*/ 109 h 109"/>
                  <a:gd name="T2" fmla="*/ 38 w 108"/>
                  <a:gd name="T3" fmla="*/ 42 h 109"/>
                  <a:gd name="T4" fmla="*/ 0 w 108"/>
                  <a:gd name="T5" fmla="*/ 6 h 109"/>
                  <a:gd name="T6" fmla="*/ 0 w 108"/>
                  <a:gd name="T7" fmla="*/ 1 h 109"/>
                  <a:gd name="T8" fmla="*/ 19 w 108"/>
                  <a:gd name="T9" fmla="*/ 14 h 109"/>
                  <a:gd name="T10" fmla="*/ 82 w 108"/>
                  <a:gd name="T11" fmla="*/ 73 h 109"/>
                  <a:gd name="T12" fmla="*/ 108 w 108"/>
                  <a:gd name="T13" fmla="*/ 109 h 109"/>
                </a:gdLst>
                <a:ahLst/>
                <a:cxnLst>
                  <a:cxn ang="0">
                    <a:pos x="T0" y="T1"/>
                  </a:cxn>
                  <a:cxn ang="0">
                    <a:pos x="T2" y="T3"/>
                  </a:cxn>
                  <a:cxn ang="0">
                    <a:pos x="T4" y="T5"/>
                  </a:cxn>
                  <a:cxn ang="0">
                    <a:pos x="T6" y="T7"/>
                  </a:cxn>
                  <a:cxn ang="0">
                    <a:pos x="T8" y="T9"/>
                  </a:cxn>
                  <a:cxn ang="0">
                    <a:pos x="T10" y="T11"/>
                  </a:cxn>
                  <a:cxn ang="0">
                    <a:pos x="T12" y="T13"/>
                  </a:cxn>
                </a:cxnLst>
                <a:rect l="0" t="0" r="r" b="b"/>
                <a:pathLst>
                  <a:path w="108" h="109">
                    <a:moveTo>
                      <a:pt x="108" y="109"/>
                    </a:moveTo>
                    <a:cubicBezTo>
                      <a:pt x="82" y="90"/>
                      <a:pt x="59" y="66"/>
                      <a:pt x="38" y="42"/>
                    </a:cubicBezTo>
                    <a:cubicBezTo>
                      <a:pt x="26" y="29"/>
                      <a:pt x="6" y="25"/>
                      <a:pt x="0" y="6"/>
                    </a:cubicBezTo>
                    <a:cubicBezTo>
                      <a:pt x="0" y="5"/>
                      <a:pt x="0" y="3"/>
                      <a:pt x="0" y="1"/>
                    </a:cubicBezTo>
                    <a:cubicBezTo>
                      <a:pt x="10" y="0"/>
                      <a:pt x="13" y="9"/>
                      <a:pt x="19" y="14"/>
                    </a:cubicBezTo>
                    <a:cubicBezTo>
                      <a:pt x="41" y="33"/>
                      <a:pt x="57" y="57"/>
                      <a:pt x="82" y="73"/>
                    </a:cubicBezTo>
                    <a:cubicBezTo>
                      <a:pt x="91" y="85"/>
                      <a:pt x="106" y="92"/>
                      <a:pt x="108" y="109"/>
                    </a:cubicBezTo>
                    <a:close/>
                  </a:path>
                </a:pathLst>
              </a:custGeom>
              <a:solidFill>
                <a:srgbClr val="E1D0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6" name="Freeform 143">
                <a:extLst>
                  <a:ext uri="{FF2B5EF4-FFF2-40B4-BE49-F238E27FC236}">
                    <a16:creationId xmlns:a16="http://schemas.microsoft.com/office/drawing/2014/main" id="{A462EE43-E7A9-4378-A01A-6C3BB50D3BD9}"/>
                  </a:ext>
                </a:extLst>
              </p:cNvPr>
              <p:cNvSpPr>
                <a:spLocks/>
              </p:cNvSpPr>
              <p:nvPr/>
            </p:nvSpPr>
            <p:spPr bwMode="auto">
              <a:xfrm>
                <a:off x="2116" y="527"/>
                <a:ext cx="35" cy="139"/>
              </a:xfrm>
              <a:custGeom>
                <a:avLst/>
                <a:gdLst>
                  <a:gd name="T0" fmla="*/ 4 w 31"/>
                  <a:gd name="T1" fmla="*/ 123 h 123"/>
                  <a:gd name="T2" fmla="*/ 1 w 31"/>
                  <a:gd name="T3" fmla="*/ 123 h 123"/>
                  <a:gd name="T4" fmla="*/ 9 w 31"/>
                  <a:gd name="T5" fmla="*/ 71 h 123"/>
                  <a:gd name="T6" fmla="*/ 26 w 31"/>
                  <a:gd name="T7" fmla="*/ 0 h 123"/>
                  <a:gd name="T8" fmla="*/ 31 w 31"/>
                  <a:gd name="T9" fmla="*/ 2 h 123"/>
                  <a:gd name="T10" fmla="*/ 4 w 31"/>
                  <a:gd name="T11" fmla="*/ 123 h 123"/>
                </a:gdLst>
                <a:ahLst/>
                <a:cxnLst>
                  <a:cxn ang="0">
                    <a:pos x="T0" y="T1"/>
                  </a:cxn>
                  <a:cxn ang="0">
                    <a:pos x="T2" y="T3"/>
                  </a:cxn>
                  <a:cxn ang="0">
                    <a:pos x="T4" y="T5"/>
                  </a:cxn>
                  <a:cxn ang="0">
                    <a:pos x="T6" y="T7"/>
                  </a:cxn>
                  <a:cxn ang="0">
                    <a:pos x="T8" y="T9"/>
                  </a:cxn>
                  <a:cxn ang="0">
                    <a:pos x="T10" y="T11"/>
                  </a:cxn>
                </a:cxnLst>
                <a:rect l="0" t="0" r="r" b="b"/>
                <a:pathLst>
                  <a:path w="31" h="123">
                    <a:moveTo>
                      <a:pt x="4" y="123"/>
                    </a:moveTo>
                    <a:cubicBezTo>
                      <a:pt x="3" y="123"/>
                      <a:pt x="2" y="123"/>
                      <a:pt x="1" y="123"/>
                    </a:cubicBezTo>
                    <a:cubicBezTo>
                      <a:pt x="0" y="105"/>
                      <a:pt x="11" y="89"/>
                      <a:pt x="9" y="71"/>
                    </a:cubicBezTo>
                    <a:cubicBezTo>
                      <a:pt x="14" y="47"/>
                      <a:pt x="20" y="24"/>
                      <a:pt x="26" y="0"/>
                    </a:cubicBezTo>
                    <a:cubicBezTo>
                      <a:pt x="27" y="1"/>
                      <a:pt x="29" y="1"/>
                      <a:pt x="31" y="2"/>
                    </a:cubicBezTo>
                    <a:cubicBezTo>
                      <a:pt x="27" y="43"/>
                      <a:pt x="17" y="83"/>
                      <a:pt x="4" y="123"/>
                    </a:cubicBezTo>
                    <a:close/>
                  </a:path>
                </a:pathLst>
              </a:custGeom>
              <a:solidFill>
                <a:srgbClr val="8E6B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7" name="Freeform 144">
                <a:extLst>
                  <a:ext uri="{FF2B5EF4-FFF2-40B4-BE49-F238E27FC236}">
                    <a16:creationId xmlns:a16="http://schemas.microsoft.com/office/drawing/2014/main" id="{558CCAE3-A50E-4299-A33A-229EB87ECE37}"/>
                  </a:ext>
                </a:extLst>
              </p:cNvPr>
              <p:cNvSpPr>
                <a:spLocks/>
              </p:cNvSpPr>
              <p:nvPr/>
            </p:nvSpPr>
            <p:spPr bwMode="auto">
              <a:xfrm>
                <a:off x="752" y="1578"/>
                <a:ext cx="84" cy="139"/>
              </a:xfrm>
              <a:custGeom>
                <a:avLst/>
                <a:gdLst>
                  <a:gd name="T0" fmla="*/ 75 w 75"/>
                  <a:gd name="T1" fmla="*/ 0 h 124"/>
                  <a:gd name="T2" fmla="*/ 15 w 75"/>
                  <a:gd name="T3" fmla="*/ 116 h 124"/>
                  <a:gd name="T4" fmla="*/ 6 w 75"/>
                  <a:gd name="T5" fmla="*/ 122 h 124"/>
                  <a:gd name="T6" fmla="*/ 8 w 75"/>
                  <a:gd name="T7" fmla="*/ 114 h 124"/>
                  <a:gd name="T8" fmla="*/ 52 w 75"/>
                  <a:gd name="T9" fmla="*/ 32 h 124"/>
                  <a:gd name="T10" fmla="*/ 75 w 75"/>
                  <a:gd name="T11" fmla="*/ 0 h 124"/>
                </a:gdLst>
                <a:ahLst/>
                <a:cxnLst>
                  <a:cxn ang="0">
                    <a:pos x="T0" y="T1"/>
                  </a:cxn>
                  <a:cxn ang="0">
                    <a:pos x="T2" y="T3"/>
                  </a:cxn>
                  <a:cxn ang="0">
                    <a:pos x="T4" y="T5"/>
                  </a:cxn>
                  <a:cxn ang="0">
                    <a:pos x="T6" y="T7"/>
                  </a:cxn>
                  <a:cxn ang="0">
                    <a:pos x="T8" y="T9"/>
                  </a:cxn>
                  <a:cxn ang="0">
                    <a:pos x="T10" y="T11"/>
                  </a:cxn>
                </a:cxnLst>
                <a:rect l="0" t="0" r="r" b="b"/>
                <a:pathLst>
                  <a:path w="75" h="124">
                    <a:moveTo>
                      <a:pt x="75" y="0"/>
                    </a:moveTo>
                    <a:cubicBezTo>
                      <a:pt x="61" y="42"/>
                      <a:pt x="37" y="78"/>
                      <a:pt x="15" y="116"/>
                    </a:cubicBezTo>
                    <a:cubicBezTo>
                      <a:pt x="11" y="116"/>
                      <a:pt x="11" y="124"/>
                      <a:pt x="6" y="122"/>
                    </a:cubicBezTo>
                    <a:cubicBezTo>
                      <a:pt x="0" y="119"/>
                      <a:pt x="7" y="116"/>
                      <a:pt x="8" y="114"/>
                    </a:cubicBezTo>
                    <a:cubicBezTo>
                      <a:pt x="24" y="87"/>
                      <a:pt x="40" y="61"/>
                      <a:pt x="52" y="32"/>
                    </a:cubicBezTo>
                    <a:cubicBezTo>
                      <a:pt x="57" y="19"/>
                      <a:pt x="57" y="3"/>
                      <a:pt x="75" y="0"/>
                    </a:cubicBezTo>
                    <a:close/>
                  </a:path>
                </a:pathLst>
              </a:custGeom>
              <a:solidFill>
                <a:srgbClr val="956C5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8" name="Freeform 145">
                <a:extLst>
                  <a:ext uri="{FF2B5EF4-FFF2-40B4-BE49-F238E27FC236}">
                    <a16:creationId xmlns:a16="http://schemas.microsoft.com/office/drawing/2014/main" id="{01DC68DB-FAF6-472B-8B1B-CE7BB172EDBC}"/>
                  </a:ext>
                </a:extLst>
              </p:cNvPr>
              <p:cNvSpPr>
                <a:spLocks/>
              </p:cNvSpPr>
              <p:nvPr/>
            </p:nvSpPr>
            <p:spPr bwMode="auto">
              <a:xfrm>
                <a:off x="1981" y="1979"/>
                <a:ext cx="17" cy="159"/>
              </a:xfrm>
              <a:custGeom>
                <a:avLst/>
                <a:gdLst>
                  <a:gd name="T0" fmla="*/ 10 w 15"/>
                  <a:gd name="T1" fmla="*/ 23 h 142"/>
                  <a:gd name="T2" fmla="*/ 15 w 15"/>
                  <a:gd name="T3" fmla="*/ 142 h 142"/>
                  <a:gd name="T4" fmla="*/ 3 w 15"/>
                  <a:gd name="T5" fmla="*/ 45 h 142"/>
                  <a:gd name="T6" fmla="*/ 1 w 15"/>
                  <a:gd name="T7" fmla="*/ 9 h 142"/>
                  <a:gd name="T8" fmla="*/ 8 w 15"/>
                  <a:gd name="T9" fmla="*/ 4 h 142"/>
                  <a:gd name="T10" fmla="*/ 10 w 15"/>
                  <a:gd name="T11" fmla="*/ 23 h 142"/>
                </a:gdLst>
                <a:ahLst/>
                <a:cxnLst>
                  <a:cxn ang="0">
                    <a:pos x="T0" y="T1"/>
                  </a:cxn>
                  <a:cxn ang="0">
                    <a:pos x="T2" y="T3"/>
                  </a:cxn>
                  <a:cxn ang="0">
                    <a:pos x="T4" y="T5"/>
                  </a:cxn>
                  <a:cxn ang="0">
                    <a:pos x="T6" y="T7"/>
                  </a:cxn>
                  <a:cxn ang="0">
                    <a:pos x="T8" y="T9"/>
                  </a:cxn>
                  <a:cxn ang="0">
                    <a:pos x="T10" y="T11"/>
                  </a:cxn>
                </a:cxnLst>
                <a:rect l="0" t="0" r="r" b="b"/>
                <a:pathLst>
                  <a:path w="15" h="142">
                    <a:moveTo>
                      <a:pt x="10" y="23"/>
                    </a:moveTo>
                    <a:cubicBezTo>
                      <a:pt x="6" y="63"/>
                      <a:pt x="15" y="102"/>
                      <a:pt x="15" y="142"/>
                    </a:cubicBezTo>
                    <a:cubicBezTo>
                      <a:pt x="10" y="110"/>
                      <a:pt x="0" y="79"/>
                      <a:pt x="3" y="45"/>
                    </a:cubicBezTo>
                    <a:cubicBezTo>
                      <a:pt x="4" y="33"/>
                      <a:pt x="1" y="21"/>
                      <a:pt x="1" y="9"/>
                    </a:cubicBezTo>
                    <a:cubicBezTo>
                      <a:pt x="0" y="4"/>
                      <a:pt x="1" y="0"/>
                      <a:pt x="8" y="4"/>
                    </a:cubicBezTo>
                    <a:cubicBezTo>
                      <a:pt x="9" y="10"/>
                      <a:pt x="9" y="16"/>
                      <a:pt x="10" y="23"/>
                    </a:cubicBezTo>
                    <a:close/>
                  </a:path>
                </a:pathLst>
              </a:custGeom>
              <a:solidFill>
                <a:srgbClr val="9675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9" name="Freeform 146">
                <a:extLst>
                  <a:ext uri="{FF2B5EF4-FFF2-40B4-BE49-F238E27FC236}">
                    <a16:creationId xmlns:a16="http://schemas.microsoft.com/office/drawing/2014/main" id="{9270DFCD-E2F9-4473-8853-EACB72F34C80}"/>
                  </a:ext>
                </a:extLst>
              </p:cNvPr>
              <p:cNvSpPr>
                <a:spLocks/>
              </p:cNvSpPr>
              <p:nvPr/>
            </p:nvSpPr>
            <p:spPr bwMode="auto">
              <a:xfrm>
                <a:off x="1807" y="486"/>
                <a:ext cx="46" cy="157"/>
              </a:xfrm>
              <a:custGeom>
                <a:avLst/>
                <a:gdLst>
                  <a:gd name="T0" fmla="*/ 8 w 41"/>
                  <a:gd name="T1" fmla="*/ 140 h 140"/>
                  <a:gd name="T2" fmla="*/ 0 w 41"/>
                  <a:gd name="T3" fmla="*/ 136 h 140"/>
                  <a:gd name="T4" fmla="*/ 27 w 41"/>
                  <a:gd name="T5" fmla="*/ 5 h 140"/>
                  <a:gd name="T6" fmla="*/ 32 w 41"/>
                  <a:gd name="T7" fmla="*/ 0 h 140"/>
                  <a:gd name="T8" fmla="*/ 32 w 41"/>
                  <a:gd name="T9" fmla="*/ 32 h 140"/>
                  <a:gd name="T10" fmla="*/ 16 w 41"/>
                  <a:gd name="T11" fmla="*/ 110 h 140"/>
                  <a:gd name="T12" fmla="*/ 10 w 41"/>
                  <a:gd name="T13" fmla="*/ 138 h 140"/>
                  <a:gd name="T14" fmla="*/ 8 w 41"/>
                  <a:gd name="T15" fmla="*/ 140 h 14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1" h="140">
                    <a:moveTo>
                      <a:pt x="8" y="140"/>
                    </a:moveTo>
                    <a:cubicBezTo>
                      <a:pt x="5" y="139"/>
                      <a:pt x="3" y="138"/>
                      <a:pt x="0" y="136"/>
                    </a:cubicBezTo>
                    <a:cubicBezTo>
                      <a:pt x="3" y="91"/>
                      <a:pt x="16" y="48"/>
                      <a:pt x="27" y="5"/>
                    </a:cubicBezTo>
                    <a:cubicBezTo>
                      <a:pt x="28" y="2"/>
                      <a:pt x="29" y="0"/>
                      <a:pt x="32" y="0"/>
                    </a:cubicBezTo>
                    <a:cubicBezTo>
                      <a:pt x="41" y="11"/>
                      <a:pt x="35" y="22"/>
                      <a:pt x="32" y="32"/>
                    </a:cubicBezTo>
                    <a:cubicBezTo>
                      <a:pt x="27" y="58"/>
                      <a:pt x="18" y="83"/>
                      <a:pt x="16" y="110"/>
                    </a:cubicBezTo>
                    <a:cubicBezTo>
                      <a:pt x="12" y="119"/>
                      <a:pt x="15" y="129"/>
                      <a:pt x="10" y="138"/>
                    </a:cubicBezTo>
                    <a:cubicBezTo>
                      <a:pt x="10" y="139"/>
                      <a:pt x="9" y="140"/>
                      <a:pt x="8" y="140"/>
                    </a:cubicBezTo>
                    <a:close/>
                  </a:path>
                </a:pathLst>
              </a:custGeom>
              <a:solidFill>
                <a:srgbClr val="745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0" name="Freeform 147">
                <a:extLst>
                  <a:ext uri="{FF2B5EF4-FFF2-40B4-BE49-F238E27FC236}">
                    <a16:creationId xmlns:a16="http://schemas.microsoft.com/office/drawing/2014/main" id="{B3B63742-BEE2-46B0-BEE6-D54F5A55F229}"/>
                  </a:ext>
                </a:extLst>
              </p:cNvPr>
              <p:cNvSpPr>
                <a:spLocks/>
              </p:cNvSpPr>
              <p:nvPr/>
            </p:nvSpPr>
            <p:spPr bwMode="auto">
              <a:xfrm>
                <a:off x="1885" y="500"/>
                <a:ext cx="26" cy="142"/>
              </a:xfrm>
              <a:custGeom>
                <a:avLst/>
                <a:gdLst>
                  <a:gd name="T0" fmla="*/ 11 w 23"/>
                  <a:gd name="T1" fmla="*/ 35 h 126"/>
                  <a:gd name="T2" fmla="*/ 15 w 23"/>
                  <a:gd name="T3" fmla="*/ 7 h 126"/>
                  <a:gd name="T4" fmla="*/ 23 w 23"/>
                  <a:gd name="T5" fmla="*/ 3 h 126"/>
                  <a:gd name="T6" fmla="*/ 20 w 23"/>
                  <a:gd name="T7" fmla="*/ 55 h 126"/>
                  <a:gd name="T8" fmla="*/ 0 w 23"/>
                  <a:gd name="T9" fmla="*/ 126 h 126"/>
                  <a:gd name="T10" fmla="*/ 8 w 23"/>
                  <a:gd name="T11" fmla="*/ 48 h 126"/>
                  <a:gd name="T12" fmla="*/ 11 w 23"/>
                  <a:gd name="T13" fmla="*/ 35 h 126"/>
                </a:gdLst>
                <a:ahLst/>
                <a:cxnLst>
                  <a:cxn ang="0">
                    <a:pos x="T0" y="T1"/>
                  </a:cxn>
                  <a:cxn ang="0">
                    <a:pos x="T2" y="T3"/>
                  </a:cxn>
                  <a:cxn ang="0">
                    <a:pos x="T4" y="T5"/>
                  </a:cxn>
                  <a:cxn ang="0">
                    <a:pos x="T6" y="T7"/>
                  </a:cxn>
                  <a:cxn ang="0">
                    <a:pos x="T8" y="T9"/>
                  </a:cxn>
                  <a:cxn ang="0">
                    <a:pos x="T10" y="T11"/>
                  </a:cxn>
                  <a:cxn ang="0">
                    <a:pos x="T12" y="T13"/>
                  </a:cxn>
                </a:cxnLst>
                <a:rect l="0" t="0" r="r" b="b"/>
                <a:pathLst>
                  <a:path w="23" h="126">
                    <a:moveTo>
                      <a:pt x="11" y="35"/>
                    </a:moveTo>
                    <a:cubicBezTo>
                      <a:pt x="16" y="26"/>
                      <a:pt x="13" y="16"/>
                      <a:pt x="15" y="7"/>
                    </a:cubicBezTo>
                    <a:cubicBezTo>
                      <a:pt x="17" y="0"/>
                      <a:pt x="19" y="1"/>
                      <a:pt x="23" y="3"/>
                    </a:cubicBezTo>
                    <a:cubicBezTo>
                      <a:pt x="22" y="20"/>
                      <a:pt x="21" y="38"/>
                      <a:pt x="20" y="55"/>
                    </a:cubicBezTo>
                    <a:cubicBezTo>
                      <a:pt x="13" y="78"/>
                      <a:pt x="14" y="102"/>
                      <a:pt x="0" y="126"/>
                    </a:cubicBezTo>
                    <a:cubicBezTo>
                      <a:pt x="0" y="98"/>
                      <a:pt x="16" y="74"/>
                      <a:pt x="8" y="48"/>
                    </a:cubicBezTo>
                    <a:cubicBezTo>
                      <a:pt x="5" y="43"/>
                      <a:pt x="1" y="37"/>
                      <a:pt x="11" y="35"/>
                    </a:cubicBezTo>
                    <a:close/>
                  </a:path>
                </a:pathLst>
              </a:custGeom>
              <a:solidFill>
                <a:srgbClr val="8C76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1" name="Freeform 148">
                <a:extLst>
                  <a:ext uri="{FF2B5EF4-FFF2-40B4-BE49-F238E27FC236}">
                    <a16:creationId xmlns:a16="http://schemas.microsoft.com/office/drawing/2014/main" id="{5214A2E4-B1BE-4548-A791-BB3818D09429}"/>
                  </a:ext>
                </a:extLst>
              </p:cNvPr>
              <p:cNvSpPr>
                <a:spLocks/>
              </p:cNvSpPr>
              <p:nvPr/>
            </p:nvSpPr>
            <p:spPr bwMode="auto">
              <a:xfrm>
                <a:off x="1996" y="2156"/>
                <a:ext cx="32" cy="149"/>
              </a:xfrm>
              <a:custGeom>
                <a:avLst/>
                <a:gdLst>
                  <a:gd name="T0" fmla="*/ 15 w 28"/>
                  <a:gd name="T1" fmla="*/ 105 h 132"/>
                  <a:gd name="T2" fmla="*/ 6 w 28"/>
                  <a:gd name="T3" fmla="*/ 0 h 132"/>
                  <a:gd name="T4" fmla="*/ 28 w 28"/>
                  <a:gd name="T5" fmla="*/ 121 h 132"/>
                  <a:gd name="T6" fmla="*/ 27 w 28"/>
                  <a:gd name="T7" fmla="*/ 132 h 132"/>
                  <a:gd name="T8" fmla="*/ 15 w 28"/>
                  <a:gd name="T9" fmla="*/ 105 h 132"/>
                </a:gdLst>
                <a:ahLst/>
                <a:cxnLst>
                  <a:cxn ang="0">
                    <a:pos x="T0" y="T1"/>
                  </a:cxn>
                  <a:cxn ang="0">
                    <a:pos x="T2" y="T3"/>
                  </a:cxn>
                  <a:cxn ang="0">
                    <a:pos x="T4" y="T5"/>
                  </a:cxn>
                  <a:cxn ang="0">
                    <a:pos x="T6" y="T7"/>
                  </a:cxn>
                  <a:cxn ang="0">
                    <a:pos x="T8" y="T9"/>
                  </a:cxn>
                </a:cxnLst>
                <a:rect l="0" t="0" r="r" b="b"/>
                <a:pathLst>
                  <a:path w="28" h="132">
                    <a:moveTo>
                      <a:pt x="15" y="105"/>
                    </a:moveTo>
                    <a:cubicBezTo>
                      <a:pt x="4" y="71"/>
                      <a:pt x="0" y="36"/>
                      <a:pt x="6" y="0"/>
                    </a:cubicBezTo>
                    <a:cubicBezTo>
                      <a:pt x="14" y="40"/>
                      <a:pt x="9" y="83"/>
                      <a:pt x="28" y="121"/>
                    </a:cubicBezTo>
                    <a:cubicBezTo>
                      <a:pt x="28" y="124"/>
                      <a:pt x="28" y="127"/>
                      <a:pt x="27" y="132"/>
                    </a:cubicBezTo>
                    <a:cubicBezTo>
                      <a:pt x="19" y="123"/>
                      <a:pt x="19" y="114"/>
                      <a:pt x="15" y="105"/>
                    </a:cubicBezTo>
                    <a:close/>
                  </a:path>
                </a:pathLst>
              </a:custGeom>
              <a:solidFill>
                <a:srgbClr val="8E735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2" name="Freeform 149">
                <a:extLst>
                  <a:ext uri="{FF2B5EF4-FFF2-40B4-BE49-F238E27FC236}">
                    <a16:creationId xmlns:a16="http://schemas.microsoft.com/office/drawing/2014/main" id="{C8BBCB5E-BFC4-4A49-9504-74D582D90BC0}"/>
                  </a:ext>
                </a:extLst>
              </p:cNvPr>
              <p:cNvSpPr>
                <a:spLocks/>
              </p:cNvSpPr>
              <p:nvPr/>
            </p:nvSpPr>
            <p:spPr bwMode="auto">
              <a:xfrm>
                <a:off x="2028" y="2369"/>
                <a:ext cx="35" cy="90"/>
              </a:xfrm>
              <a:custGeom>
                <a:avLst/>
                <a:gdLst>
                  <a:gd name="T0" fmla="*/ 16 w 32"/>
                  <a:gd name="T1" fmla="*/ 80 h 80"/>
                  <a:gd name="T2" fmla="*/ 4 w 32"/>
                  <a:gd name="T3" fmla="*/ 0 h 80"/>
                  <a:gd name="T4" fmla="*/ 19 w 32"/>
                  <a:gd name="T5" fmla="*/ 12 h 80"/>
                  <a:gd name="T6" fmla="*/ 32 w 32"/>
                  <a:gd name="T7" fmla="*/ 55 h 80"/>
                  <a:gd name="T8" fmla="*/ 9 w 32"/>
                  <a:gd name="T9" fmla="*/ 10 h 80"/>
                  <a:gd name="T10" fmla="*/ 16 w 32"/>
                  <a:gd name="T11" fmla="*/ 80 h 80"/>
                </a:gdLst>
                <a:ahLst/>
                <a:cxnLst>
                  <a:cxn ang="0">
                    <a:pos x="T0" y="T1"/>
                  </a:cxn>
                  <a:cxn ang="0">
                    <a:pos x="T2" y="T3"/>
                  </a:cxn>
                  <a:cxn ang="0">
                    <a:pos x="T4" y="T5"/>
                  </a:cxn>
                  <a:cxn ang="0">
                    <a:pos x="T6" y="T7"/>
                  </a:cxn>
                  <a:cxn ang="0">
                    <a:pos x="T8" y="T9"/>
                  </a:cxn>
                  <a:cxn ang="0">
                    <a:pos x="T10" y="T11"/>
                  </a:cxn>
                </a:cxnLst>
                <a:rect l="0" t="0" r="r" b="b"/>
                <a:pathLst>
                  <a:path w="32" h="80">
                    <a:moveTo>
                      <a:pt x="16" y="80"/>
                    </a:moveTo>
                    <a:cubicBezTo>
                      <a:pt x="6" y="54"/>
                      <a:pt x="0" y="27"/>
                      <a:pt x="4" y="0"/>
                    </a:cubicBezTo>
                    <a:cubicBezTo>
                      <a:pt x="11" y="1"/>
                      <a:pt x="17" y="2"/>
                      <a:pt x="19" y="12"/>
                    </a:cubicBezTo>
                    <a:cubicBezTo>
                      <a:pt x="21" y="25"/>
                      <a:pt x="26" y="37"/>
                      <a:pt x="32" y="55"/>
                    </a:cubicBezTo>
                    <a:cubicBezTo>
                      <a:pt x="16" y="40"/>
                      <a:pt x="16" y="24"/>
                      <a:pt x="9" y="10"/>
                    </a:cubicBezTo>
                    <a:cubicBezTo>
                      <a:pt x="8" y="34"/>
                      <a:pt x="19" y="56"/>
                      <a:pt x="16" y="80"/>
                    </a:cubicBezTo>
                    <a:close/>
                  </a:path>
                </a:pathLst>
              </a:custGeom>
              <a:solidFill>
                <a:srgbClr val="8E818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3" name="Freeform 150">
                <a:extLst>
                  <a:ext uri="{FF2B5EF4-FFF2-40B4-BE49-F238E27FC236}">
                    <a16:creationId xmlns:a16="http://schemas.microsoft.com/office/drawing/2014/main" id="{3CBE4BB2-DE09-4648-AF9D-57C2AAF3B1E5}"/>
                  </a:ext>
                </a:extLst>
              </p:cNvPr>
              <p:cNvSpPr>
                <a:spLocks/>
              </p:cNvSpPr>
              <p:nvPr/>
            </p:nvSpPr>
            <p:spPr bwMode="auto">
              <a:xfrm>
                <a:off x="2002" y="439"/>
                <a:ext cx="28" cy="134"/>
              </a:xfrm>
              <a:custGeom>
                <a:avLst/>
                <a:gdLst>
                  <a:gd name="T0" fmla="*/ 22 w 25"/>
                  <a:gd name="T1" fmla="*/ 22 h 120"/>
                  <a:gd name="T2" fmla="*/ 15 w 25"/>
                  <a:gd name="T3" fmla="*/ 96 h 120"/>
                  <a:gd name="T4" fmla="*/ 8 w 25"/>
                  <a:gd name="T5" fmla="*/ 118 h 120"/>
                  <a:gd name="T6" fmla="*/ 0 w 25"/>
                  <a:gd name="T7" fmla="*/ 118 h 120"/>
                  <a:gd name="T8" fmla="*/ 10 w 25"/>
                  <a:gd name="T9" fmla="*/ 78 h 120"/>
                  <a:gd name="T10" fmla="*/ 16 w 25"/>
                  <a:gd name="T11" fmla="*/ 0 h 120"/>
                  <a:gd name="T12" fmla="*/ 22 w 25"/>
                  <a:gd name="T13" fmla="*/ 22 h 120"/>
                </a:gdLst>
                <a:ahLst/>
                <a:cxnLst>
                  <a:cxn ang="0">
                    <a:pos x="T0" y="T1"/>
                  </a:cxn>
                  <a:cxn ang="0">
                    <a:pos x="T2" y="T3"/>
                  </a:cxn>
                  <a:cxn ang="0">
                    <a:pos x="T4" y="T5"/>
                  </a:cxn>
                  <a:cxn ang="0">
                    <a:pos x="T6" y="T7"/>
                  </a:cxn>
                  <a:cxn ang="0">
                    <a:pos x="T8" y="T9"/>
                  </a:cxn>
                  <a:cxn ang="0">
                    <a:pos x="T10" y="T11"/>
                  </a:cxn>
                  <a:cxn ang="0">
                    <a:pos x="T12" y="T13"/>
                  </a:cxn>
                </a:cxnLst>
                <a:rect l="0" t="0" r="r" b="b"/>
                <a:pathLst>
                  <a:path w="25" h="120">
                    <a:moveTo>
                      <a:pt x="22" y="22"/>
                    </a:moveTo>
                    <a:cubicBezTo>
                      <a:pt x="16" y="46"/>
                      <a:pt x="22" y="72"/>
                      <a:pt x="15" y="96"/>
                    </a:cubicBezTo>
                    <a:cubicBezTo>
                      <a:pt x="13" y="104"/>
                      <a:pt x="14" y="112"/>
                      <a:pt x="8" y="118"/>
                    </a:cubicBezTo>
                    <a:cubicBezTo>
                      <a:pt x="5" y="120"/>
                      <a:pt x="2" y="120"/>
                      <a:pt x="0" y="118"/>
                    </a:cubicBezTo>
                    <a:cubicBezTo>
                      <a:pt x="10" y="107"/>
                      <a:pt x="7" y="91"/>
                      <a:pt x="10" y="78"/>
                    </a:cubicBezTo>
                    <a:cubicBezTo>
                      <a:pt x="12" y="53"/>
                      <a:pt x="14" y="29"/>
                      <a:pt x="16" y="0"/>
                    </a:cubicBezTo>
                    <a:cubicBezTo>
                      <a:pt x="25" y="9"/>
                      <a:pt x="22" y="16"/>
                      <a:pt x="22" y="22"/>
                    </a:cubicBezTo>
                    <a:close/>
                  </a:path>
                </a:pathLst>
              </a:custGeom>
              <a:solidFill>
                <a:srgbClr val="93817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4" name="Freeform 151">
                <a:extLst>
                  <a:ext uri="{FF2B5EF4-FFF2-40B4-BE49-F238E27FC236}">
                    <a16:creationId xmlns:a16="http://schemas.microsoft.com/office/drawing/2014/main" id="{4BF1D1EC-F40F-4F7B-B612-9A8DA7F16A93}"/>
                  </a:ext>
                </a:extLst>
              </p:cNvPr>
              <p:cNvSpPr>
                <a:spLocks/>
              </p:cNvSpPr>
              <p:nvPr/>
            </p:nvSpPr>
            <p:spPr bwMode="auto">
              <a:xfrm>
                <a:off x="1179" y="823"/>
                <a:ext cx="38" cy="132"/>
              </a:xfrm>
              <a:custGeom>
                <a:avLst/>
                <a:gdLst>
                  <a:gd name="T0" fmla="*/ 24 w 34"/>
                  <a:gd name="T1" fmla="*/ 40 h 118"/>
                  <a:gd name="T2" fmla="*/ 0 w 34"/>
                  <a:gd name="T3" fmla="*/ 118 h 118"/>
                  <a:gd name="T4" fmla="*/ 4 w 34"/>
                  <a:gd name="T5" fmla="*/ 12 h 118"/>
                  <a:gd name="T6" fmla="*/ 6 w 34"/>
                  <a:gd name="T7" fmla="*/ 0 h 118"/>
                  <a:gd name="T8" fmla="*/ 24 w 34"/>
                  <a:gd name="T9" fmla="*/ 40 h 118"/>
                </a:gdLst>
                <a:ahLst/>
                <a:cxnLst>
                  <a:cxn ang="0">
                    <a:pos x="T0" y="T1"/>
                  </a:cxn>
                  <a:cxn ang="0">
                    <a:pos x="T2" y="T3"/>
                  </a:cxn>
                  <a:cxn ang="0">
                    <a:pos x="T4" y="T5"/>
                  </a:cxn>
                  <a:cxn ang="0">
                    <a:pos x="T6" y="T7"/>
                  </a:cxn>
                  <a:cxn ang="0">
                    <a:pos x="T8" y="T9"/>
                  </a:cxn>
                </a:cxnLst>
                <a:rect l="0" t="0" r="r" b="b"/>
                <a:pathLst>
                  <a:path w="34" h="118">
                    <a:moveTo>
                      <a:pt x="24" y="40"/>
                    </a:moveTo>
                    <a:cubicBezTo>
                      <a:pt x="34" y="71"/>
                      <a:pt x="12" y="93"/>
                      <a:pt x="0" y="118"/>
                    </a:cubicBezTo>
                    <a:cubicBezTo>
                      <a:pt x="19" y="83"/>
                      <a:pt x="26" y="48"/>
                      <a:pt x="4" y="12"/>
                    </a:cubicBezTo>
                    <a:cubicBezTo>
                      <a:pt x="4" y="8"/>
                      <a:pt x="1" y="3"/>
                      <a:pt x="6" y="0"/>
                    </a:cubicBezTo>
                    <a:cubicBezTo>
                      <a:pt x="12" y="14"/>
                      <a:pt x="18" y="27"/>
                      <a:pt x="24" y="40"/>
                    </a:cubicBezTo>
                    <a:close/>
                  </a:path>
                </a:pathLst>
              </a:custGeom>
              <a:solidFill>
                <a:srgbClr val="826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5" name="Freeform 152">
                <a:extLst>
                  <a:ext uri="{FF2B5EF4-FFF2-40B4-BE49-F238E27FC236}">
                    <a16:creationId xmlns:a16="http://schemas.microsoft.com/office/drawing/2014/main" id="{89F88DCF-4B3F-4E79-8B49-F35616A8FAD1}"/>
                  </a:ext>
                </a:extLst>
              </p:cNvPr>
              <p:cNvSpPr>
                <a:spLocks/>
              </p:cNvSpPr>
              <p:nvPr/>
            </p:nvSpPr>
            <p:spPr bwMode="auto">
              <a:xfrm>
                <a:off x="1852" y="480"/>
                <a:ext cx="46" cy="91"/>
              </a:xfrm>
              <a:custGeom>
                <a:avLst/>
                <a:gdLst>
                  <a:gd name="T0" fmla="*/ 40 w 41"/>
                  <a:gd name="T1" fmla="*/ 13 h 81"/>
                  <a:gd name="T2" fmla="*/ 16 w 41"/>
                  <a:gd name="T3" fmla="*/ 81 h 81"/>
                  <a:gd name="T4" fmla="*/ 14 w 41"/>
                  <a:gd name="T5" fmla="*/ 53 h 81"/>
                  <a:gd name="T6" fmla="*/ 25 w 41"/>
                  <a:gd name="T7" fmla="*/ 8 h 81"/>
                  <a:gd name="T8" fmla="*/ 32 w 41"/>
                  <a:gd name="T9" fmla="*/ 1 h 81"/>
                  <a:gd name="T10" fmla="*/ 40 w 41"/>
                  <a:gd name="T11" fmla="*/ 13 h 81"/>
                </a:gdLst>
                <a:ahLst/>
                <a:cxnLst>
                  <a:cxn ang="0">
                    <a:pos x="T0" y="T1"/>
                  </a:cxn>
                  <a:cxn ang="0">
                    <a:pos x="T2" y="T3"/>
                  </a:cxn>
                  <a:cxn ang="0">
                    <a:pos x="T4" y="T5"/>
                  </a:cxn>
                  <a:cxn ang="0">
                    <a:pos x="T6" y="T7"/>
                  </a:cxn>
                  <a:cxn ang="0">
                    <a:pos x="T8" y="T9"/>
                  </a:cxn>
                  <a:cxn ang="0">
                    <a:pos x="T10" y="T11"/>
                  </a:cxn>
                </a:cxnLst>
                <a:rect l="0" t="0" r="r" b="b"/>
                <a:pathLst>
                  <a:path w="41" h="81">
                    <a:moveTo>
                      <a:pt x="40" y="13"/>
                    </a:moveTo>
                    <a:cubicBezTo>
                      <a:pt x="32" y="36"/>
                      <a:pt x="24" y="59"/>
                      <a:pt x="16" y="81"/>
                    </a:cubicBezTo>
                    <a:cubicBezTo>
                      <a:pt x="0" y="73"/>
                      <a:pt x="11" y="63"/>
                      <a:pt x="14" y="53"/>
                    </a:cubicBezTo>
                    <a:cubicBezTo>
                      <a:pt x="17" y="38"/>
                      <a:pt x="19" y="22"/>
                      <a:pt x="25" y="8"/>
                    </a:cubicBezTo>
                    <a:cubicBezTo>
                      <a:pt x="26" y="5"/>
                      <a:pt x="26" y="0"/>
                      <a:pt x="32" y="1"/>
                    </a:cubicBezTo>
                    <a:cubicBezTo>
                      <a:pt x="41" y="1"/>
                      <a:pt x="40" y="7"/>
                      <a:pt x="40" y="13"/>
                    </a:cubicBezTo>
                    <a:close/>
                  </a:path>
                </a:pathLst>
              </a:custGeom>
              <a:solidFill>
                <a:srgbClr val="C9A9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6" name="Freeform 153">
                <a:extLst>
                  <a:ext uri="{FF2B5EF4-FFF2-40B4-BE49-F238E27FC236}">
                    <a16:creationId xmlns:a16="http://schemas.microsoft.com/office/drawing/2014/main" id="{00D2C3AD-6195-43F7-9B81-BB58EAF2EFED}"/>
                  </a:ext>
                </a:extLst>
              </p:cNvPr>
              <p:cNvSpPr>
                <a:spLocks/>
              </p:cNvSpPr>
              <p:nvPr/>
            </p:nvSpPr>
            <p:spPr bwMode="auto">
              <a:xfrm>
                <a:off x="2083" y="493"/>
                <a:ext cx="40" cy="89"/>
              </a:xfrm>
              <a:custGeom>
                <a:avLst/>
                <a:gdLst>
                  <a:gd name="T0" fmla="*/ 0 w 36"/>
                  <a:gd name="T1" fmla="*/ 67 h 80"/>
                  <a:gd name="T2" fmla="*/ 8 w 36"/>
                  <a:gd name="T3" fmla="*/ 57 h 80"/>
                  <a:gd name="T4" fmla="*/ 31 w 36"/>
                  <a:gd name="T5" fmla="*/ 0 h 80"/>
                  <a:gd name="T6" fmla="*/ 36 w 36"/>
                  <a:gd name="T7" fmla="*/ 1 h 80"/>
                  <a:gd name="T8" fmla="*/ 19 w 36"/>
                  <a:gd name="T9" fmla="*/ 74 h 80"/>
                  <a:gd name="T10" fmla="*/ 17 w 36"/>
                  <a:gd name="T11" fmla="*/ 67 h 80"/>
                  <a:gd name="T12" fmla="*/ 12 w 36"/>
                  <a:gd name="T13" fmla="*/ 79 h 80"/>
                  <a:gd name="T14" fmla="*/ 0 w 36"/>
                  <a:gd name="T15" fmla="*/ 67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6" h="80">
                    <a:moveTo>
                      <a:pt x="0" y="67"/>
                    </a:moveTo>
                    <a:cubicBezTo>
                      <a:pt x="2" y="64"/>
                      <a:pt x="5" y="60"/>
                      <a:pt x="8" y="57"/>
                    </a:cubicBezTo>
                    <a:cubicBezTo>
                      <a:pt x="15" y="38"/>
                      <a:pt x="23" y="19"/>
                      <a:pt x="31" y="0"/>
                    </a:cubicBezTo>
                    <a:cubicBezTo>
                      <a:pt x="33" y="0"/>
                      <a:pt x="35" y="1"/>
                      <a:pt x="36" y="1"/>
                    </a:cubicBezTo>
                    <a:cubicBezTo>
                      <a:pt x="23" y="24"/>
                      <a:pt x="29" y="51"/>
                      <a:pt x="19" y="74"/>
                    </a:cubicBezTo>
                    <a:cubicBezTo>
                      <a:pt x="17" y="73"/>
                      <a:pt x="17" y="70"/>
                      <a:pt x="17" y="67"/>
                    </a:cubicBezTo>
                    <a:cubicBezTo>
                      <a:pt x="17" y="72"/>
                      <a:pt x="16" y="76"/>
                      <a:pt x="12" y="79"/>
                    </a:cubicBezTo>
                    <a:cubicBezTo>
                      <a:pt x="2" y="80"/>
                      <a:pt x="2" y="72"/>
                      <a:pt x="0" y="67"/>
                    </a:cubicBezTo>
                    <a:close/>
                  </a:path>
                </a:pathLst>
              </a:custGeom>
              <a:solidFill>
                <a:srgbClr val="C9AB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7" name="Freeform 154">
                <a:extLst>
                  <a:ext uri="{FF2B5EF4-FFF2-40B4-BE49-F238E27FC236}">
                    <a16:creationId xmlns:a16="http://schemas.microsoft.com/office/drawing/2014/main" id="{2579A8DB-5984-4904-A9CF-2F7C087E3CAD}"/>
                  </a:ext>
                </a:extLst>
              </p:cNvPr>
              <p:cNvSpPr>
                <a:spLocks/>
              </p:cNvSpPr>
              <p:nvPr/>
            </p:nvSpPr>
            <p:spPr bwMode="auto">
              <a:xfrm>
                <a:off x="1903" y="458"/>
                <a:ext cx="28" cy="137"/>
              </a:xfrm>
              <a:custGeom>
                <a:avLst/>
                <a:gdLst>
                  <a:gd name="T0" fmla="*/ 14 w 25"/>
                  <a:gd name="T1" fmla="*/ 88 h 122"/>
                  <a:gd name="T2" fmla="*/ 5 w 25"/>
                  <a:gd name="T3" fmla="*/ 122 h 122"/>
                  <a:gd name="T4" fmla="*/ 6 w 25"/>
                  <a:gd name="T5" fmla="*/ 93 h 122"/>
                  <a:gd name="T6" fmla="*/ 18 w 25"/>
                  <a:gd name="T7" fmla="*/ 0 h 122"/>
                  <a:gd name="T8" fmla="*/ 14 w 25"/>
                  <a:gd name="T9" fmla="*/ 88 h 122"/>
                </a:gdLst>
                <a:ahLst/>
                <a:cxnLst>
                  <a:cxn ang="0">
                    <a:pos x="T0" y="T1"/>
                  </a:cxn>
                  <a:cxn ang="0">
                    <a:pos x="T2" y="T3"/>
                  </a:cxn>
                  <a:cxn ang="0">
                    <a:pos x="T4" y="T5"/>
                  </a:cxn>
                  <a:cxn ang="0">
                    <a:pos x="T6" y="T7"/>
                  </a:cxn>
                  <a:cxn ang="0">
                    <a:pos x="T8" y="T9"/>
                  </a:cxn>
                </a:cxnLst>
                <a:rect l="0" t="0" r="r" b="b"/>
                <a:pathLst>
                  <a:path w="25" h="122">
                    <a:moveTo>
                      <a:pt x="14" y="88"/>
                    </a:moveTo>
                    <a:cubicBezTo>
                      <a:pt x="11" y="99"/>
                      <a:pt x="8" y="110"/>
                      <a:pt x="5" y="122"/>
                    </a:cubicBezTo>
                    <a:cubicBezTo>
                      <a:pt x="0" y="112"/>
                      <a:pt x="8" y="102"/>
                      <a:pt x="6" y="93"/>
                    </a:cubicBezTo>
                    <a:cubicBezTo>
                      <a:pt x="10" y="62"/>
                      <a:pt x="14" y="31"/>
                      <a:pt x="18" y="0"/>
                    </a:cubicBezTo>
                    <a:cubicBezTo>
                      <a:pt x="25" y="30"/>
                      <a:pt x="17" y="59"/>
                      <a:pt x="14" y="88"/>
                    </a:cubicBezTo>
                    <a:close/>
                  </a:path>
                </a:pathLst>
              </a:custGeom>
              <a:solidFill>
                <a:srgbClr val="8C76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8" name="Freeform 155">
                <a:extLst>
                  <a:ext uri="{FF2B5EF4-FFF2-40B4-BE49-F238E27FC236}">
                    <a16:creationId xmlns:a16="http://schemas.microsoft.com/office/drawing/2014/main" id="{FEF985F1-F0D2-4E0B-89E5-46F92988B4BE}"/>
                  </a:ext>
                </a:extLst>
              </p:cNvPr>
              <p:cNvSpPr>
                <a:spLocks/>
              </p:cNvSpPr>
              <p:nvPr/>
            </p:nvSpPr>
            <p:spPr bwMode="auto">
              <a:xfrm>
                <a:off x="705" y="1784"/>
                <a:ext cx="51" cy="86"/>
              </a:xfrm>
              <a:custGeom>
                <a:avLst/>
                <a:gdLst>
                  <a:gd name="T0" fmla="*/ 13 w 46"/>
                  <a:gd name="T1" fmla="*/ 52 h 76"/>
                  <a:gd name="T2" fmla="*/ 13 w 46"/>
                  <a:gd name="T3" fmla="*/ 68 h 76"/>
                  <a:gd name="T4" fmla="*/ 46 w 46"/>
                  <a:gd name="T5" fmla="*/ 0 h 76"/>
                  <a:gd name="T6" fmla="*/ 23 w 46"/>
                  <a:gd name="T7" fmla="*/ 68 h 76"/>
                  <a:gd name="T8" fmla="*/ 0 w 46"/>
                  <a:gd name="T9" fmla="*/ 76 h 76"/>
                  <a:gd name="T10" fmla="*/ 13 w 46"/>
                  <a:gd name="T11" fmla="*/ 52 h 76"/>
                </a:gdLst>
                <a:ahLst/>
                <a:cxnLst>
                  <a:cxn ang="0">
                    <a:pos x="T0" y="T1"/>
                  </a:cxn>
                  <a:cxn ang="0">
                    <a:pos x="T2" y="T3"/>
                  </a:cxn>
                  <a:cxn ang="0">
                    <a:pos x="T4" y="T5"/>
                  </a:cxn>
                  <a:cxn ang="0">
                    <a:pos x="T6" y="T7"/>
                  </a:cxn>
                  <a:cxn ang="0">
                    <a:pos x="T8" y="T9"/>
                  </a:cxn>
                  <a:cxn ang="0">
                    <a:pos x="T10" y="T11"/>
                  </a:cxn>
                </a:cxnLst>
                <a:rect l="0" t="0" r="r" b="b"/>
                <a:pathLst>
                  <a:path w="46" h="76">
                    <a:moveTo>
                      <a:pt x="13" y="52"/>
                    </a:moveTo>
                    <a:cubicBezTo>
                      <a:pt x="13" y="56"/>
                      <a:pt x="13" y="60"/>
                      <a:pt x="13" y="68"/>
                    </a:cubicBezTo>
                    <a:cubicBezTo>
                      <a:pt x="30" y="44"/>
                      <a:pt x="34" y="20"/>
                      <a:pt x="46" y="0"/>
                    </a:cubicBezTo>
                    <a:cubicBezTo>
                      <a:pt x="44" y="24"/>
                      <a:pt x="37" y="47"/>
                      <a:pt x="23" y="68"/>
                    </a:cubicBezTo>
                    <a:cubicBezTo>
                      <a:pt x="17" y="70"/>
                      <a:pt x="10" y="72"/>
                      <a:pt x="0" y="76"/>
                    </a:cubicBezTo>
                    <a:cubicBezTo>
                      <a:pt x="5" y="66"/>
                      <a:pt x="9" y="59"/>
                      <a:pt x="13" y="52"/>
                    </a:cubicBezTo>
                    <a:close/>
                  </a:path>
                </a:pathLst>
              </a:custGeom>
              <a:solidFill>
                <a:srgbClr val="EED3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9" name="Freeform 156">
                <a:extLst>
                  <a:ext uri="{FF2B5EF4-FFF2-40B4-BE49-F238E27FC236}">
                    <a16:creationId xmlns:a16="http://schemas.microsoft.com/office/drawing/2014/main" id="{A0CBB430-B768-4E98-8465-71AC1F8473E3}"/>
                  </a:ext>
                </a:extLst>
              </p:cNvPr>
              <p:cNvSpPr>
                <a:spLocks/>
              </p:cNvSpPr>
              <p:nvPr/>
            </p:nvSpPr>
            <p:spPr bwMode="auto">
              <a:xfrm>
                <a:off x="2074" y="452"/>
                <a:ext cx="30" cy="109"/>
              </a:xfrm>
              <a:custGeom>
                <a:avLst/>
                <a:gdLst>
                  <a:gd name="T0" fmla="*/ 15 w 27"/>
                  <a:gd name="T1" fmla="*/ 86 h 97"/>
                  <a:gd name="T2" fmla="*/ 6 w 27"/>
                  <a:gd name="T3" fmla="*/ 88 h 97"/>
                  <a:gd name="T4" fmla="*/ 11 w 27"/>
                  <a:gd name="T5" fmla="*/ 10 h 97"/>
                  <a:gd name="T6" fmla="*/ 27 w 27"/>
                  <a:gd name="T7" fmla="*/ 0 h 97"/>
                  <a:gd name="T8" fmla="*/ 15 w 27"/>
                  <a:gd name="T9" fmla="*/ 86 h 97"/>
                </a:gdLst>
                <a:ahLst/>
                <a:cxnLst>
                  <a:cxn ang="0">
                    <a:pos x="T0" y="T1"/>
                  </a:cxn>
                  <a:cxn ang="0">
                    <a:pos x="T2" y="T3"/>
                  </a:cxn>
                  <a:cxn ang="0">
                    <a:pos x="T4" y="T5"/>
                  </a:cxn>
                  <a:cxn ang="0">
                    <a:pos x="T6" y="T7"/>
                  </a:cxn>
                  <a:cxn ang="0">
                    <a:pos x="T8" y="T9"/>
                  </a:cxn>
                </a:cxnLst>
                <a:rect l="0" t="0" r="r" b="b"/>
                <a:pathLst>
                  <a:path w="27" h="97">
                    <a:moveTo>
                      <a:pt x="15" y="86"/>
                    </a:moveTo>
                    <a:cubicBezTo>
                      <a:pt x="11" y="85"/>
                      <a:pt x="12" y="97"/>
                      <a:pt x="6" y="88"/>
                    </a:cubicBezTo>
                    <a:cubicBezTo>
                      <a:pt x="7" y="62"/>
                      <a:pt x="0" y="35"/>
                      <a:pt x="11" y="10"/>
                    </a:cubicBezTo>
                    <a:cubicBezTo>
                      <a:pt x="21" y="17"/>
                      <a:pt x="21" y="4"/>
                      <a:pt x="27" y="0"/>
                    </a:cubicBezTo>
                    <a:cubicBezTo>
                      <a:pt x="22" y="30"/>
                      <a:pt x="15" y="57"/>
                      <a:pt x="15" y="86"/>
                    </a:cubicBezTo>
                    <a:close/>
                  </a:path>
                </a:pathLst>
              </a:custGeom>
              <a:solidFill>
                <a:srgbClr val="5950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0" name="Freeform 157">
                <a:extLst>
                  <a:ext uri="{FF2B5EF4-FFF2-40B4-BE49-F238E27FC236}">
                    <a16:creationId xmlns:a16="http://schemas.microsoft.com/office/drawing/2014/main" id="{99EF3682-B933-4A7E-9B41-C84A70F4E76C}"/>
                  </a:ext>
                </a:extLst>
              </p:cNvPr>
              <p:cNvSpPr>
                <a:spLocks/>
              </p:cNvSpPr>
              <p:nvPr/>
            </p:nvSpPr>
            <p:spPr bwMode="auto">
              <a:xfrm>
                <a:off x="719" y="1946"/>
                <a:ext cx="41" cy="113"/>
              </a:xfrm>
              <a:custGeom>
                <a:avLst/>
                <a:gdLst>
                  <a:gd name="T0" fmla="*/ 3 w 36"/>
                  <a:gd name="T1" fmla="*/ 72 h 100"/>
                  <a:gd name="T2" fmla="*/ 21 w 36"/>
                  <a:gd name="T3" fmla="*/ 22 h 100"/>
                  <a:gd name="T4" fmla="*/ 29 w 36"/>
                  <a:gd name="T5" fmla="*/ 0 h 100"/>
                  <a:gd name="T6" fmla="*/ 32 w 36"/>
                  <a:gd name="T7" fmla="*/ 10 h 100"/>
                  <a:gd name="T8" fmla="*/ 8 w 36"/>
                  <a:gd name="T9" fmla="*/ 92 h 100"/>
                  <a:gd name="T10" fmla="*/ 3 w 36"/>
                  <a:gd name="T11" fmla="*/ 99 h 100"/>
                  <a:gd name="T12" fmla="*/ 0 w 36"/>
                  <a:gd name="T13" fmla="*/ 92 h 100"/>
                  <a:gd name="T14" fmla="*/ 3 w 36"/>
                  <a:gd name="T15" fmla="*/ 72 h 10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6" h="100">
                    <a:moveTo>
                      <a:pt x="3" y="72"/>
                    </a:moveTo>
                    <a:cubicBezTo>
                      <a:pt x="15" y="57"/>
                      <a:pt x="14" y="39"/>
                      <a:pt x="21" y="22"/>
                    </a:cubicBezTo>
                    <a:cubicBezTo>
                      <a:pt x="24" y="15"/>
                      <a:pt x="26" y="8"/>
                      <a:pt x="29" y="0"/>
                    </a:cubicBezTo>
                    <a:cubicBezTo>
                      <a:pt x="36" y="3"/>
                      <a:pt x="33" y="7"/>
                      <a:pt x="32" y="10"/>
                    </a:cubicBezTo>
                    <a:cubicBezTo>
                      <a:pt x="24" y="38"/>
                      <a:pt x="16" y="65"/>
                      <a:pt x="8" y="92"/>
                    </a:cubicBezTo>
                    <a:cubicBezTo>
                      <a:pt x="7" y="95"/>
                      <a:pt x="7" y="100"/>
                      <a:pt x="3" y="99"/>
                    </a:cubicBezTo>
                    <a:cubicBezTo>
                      <a:pt x="1" y="98"/>
                      <a:pt x="1" y="94"/>
                      <a:pt x="0" y="92"/>
                    </a:cubicBezTo>
                    <a:cubicBezTo>
                      <a:pt x="1" y="85"/>
                      <a:pt x="5" y="79"/>
                      <a:pt x="3" y="72"/>
                    </a:cubicBezTo>
                    <a:close/>
                  </a:path>
                </a:pathLst>
              </a:custGeom>
              <a:solidFill>
                <a:srgbClr val="8768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1" name="Freeform 158">
                <a:extLst>
                  <a:ext uri="{FF2B5EF4-FFF2-40B4-BE49-F238E27FC236}">
                    <a16:creationId xmlns:a16="http://schemas.microsoft.com/office/drawing/2014/main" id="{C2B2EEF1-74EC-456C-8B2B-A587F9B8ADF0}"/>
                  </a:ext>
                </a:extLst>
              </p:cNvPr>
              <p:cNvSpPr>
                <a:spLocks/>
              </p:cNvSpPr>
              <p:nvPr/>
            </p:nvSpPr>
            <p:spPr bwMode="auto">
              <a:xfrm>
                <a:off x="804" y="1546"/>
                <a:ext cx="41" cy="68"/>
              </a:xfrm>
              <a:custGeom>
                <a:avLst/>
                <a:gdLst>
                  <a:gd name="T0" fmla="*/ 29 w 37"/>
                  <a:gd name="T1" fmla="*/ 28 h 60"/>
                  <a:gd name="T2" fmla="*/ 6 w 37"/>
                  <a:gd name="T3" fmla="*/ 60 h 60"/>
                  <a:gd name="T4" fmla="*/ 4 w 37"/>
                  <a:gd name="T5" fmla="*/ 44 h 60"/>
                  <a:gd name="T6" fmla="*/ 23 w 37"/>
                  <a:gd name="T7" fmla="*/ 8 h 60"/>
                  <a:gd name="T8" fmla="*/ 36 w 37"/>
                  <a:gd name="T9" fmla="*/ 3 h 60"/>
                  <a:gd name="T10" fmla="*/ 29 w 37"/>
                  <a:gd name="T11" fmla="*/ 28 h 60"/>
                </a:gdLst>
                <a:ahLst/>
                <a:cxnLst>
                  <a:cxn ang="0">
                    <a:pos x="T0" y="T1"/>
                  </a:cxn>
                  <a:cxn ang="0">
                    <a:pos x="T2" y="T3"/>
                  </a:cxn>
                  <a:cxn ang="0">
                    <a:pos x="T4" y="T5"/>
                  </a:cxn>
                  <a:cxn ang="0">
                    <a:pos x="T6" y="T7"/>
                  </a:cxn>
                  <a:cxn ang="0">
                    <a:pos x="T8" y="T9"/>
                  </a:cxn>
                  <a:cxn ang="0">
                    <a:pos x="T10" y="T11"/>
                  </a:cxn>
                </a:cxnLst>
                <a:rect l="0" t="0" r="r" b="b"/>
                <a:pathLst>
                  <a:path w="37" h="60">
                    <a:moveTo>
                      <a:pt x="29" y="28"/>
                    </a:moveTo>
                    <a:cubicBezTo>
                      <a:pt x="17" y="36"/>
                      <a:pt x="17" y="52"/>
                      <a:pt x="6" y="60"/>
                    </a:cubicBezTo>
                    <a:cubicBezTo>
                      <a:pt x="4" y="55"/>
                      <a:pt x="0" y="51"/>
                      <a:pt x="4" y="44"/>
                    </a:cubicBezTo>
                    <a:cubicBezTo>
                      <a:pt x="11" y="33"/>
                      <a:pt x="17" y="21"/>
                      <a:pt x="23" y="8"/>
                    </a:cubicBezTo>
                    <a:cubicBezTo>
                      <a:pt x="26" y="1"/>
                      <a:pt x="30" y="0"/>
                      <a:pt x="36" y="3"/>
                    </a:cubicBezTo>
                    <a:cubicBezTo>
                      <a:pt x="37" y="12"/>
                      <a:pt x="27" y="18"/>
                      <a:pt x="29" y="28"/>
                    </a:cubicBezTo>
                    <a:close/>
                  </a:path>
                </a:pathLst>
              </a:custGeom>
              <a:solidFill>
                <a:srgbClr val="BC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2" name="Freeform 159">
                <a:extLst>
                  <a:ext uri="{FF2B5EF4-FFF2-40B4-BE49-F238E27FC236}">
                    <a16:creationId xmlns:a16="http://schemas.microsoft.com/office/drawing/2014/main" id="{AFB24A84-034E-43F8-BE6E-0A33ABD684C3}"/>
                  </a:ext>
                </a:extLst>
              </p:cNvPr>
              <p:cNvSpPr>
                <a:spLocks/>
              </p:cNvSpPr>
              <p:nvPr/>
            </p:nvSpPr>
            <p:spPr bwMode="auto">
              <a:xfrm>
                <a:off x="2012" y="950"/>
                <a:ext cx="64" cy="100"/>
              </a:xfrm>
              <a:custGeom>
                <a:avLst/>
                <a:gdLst>
                  <a:gd name="T0" fmla="*/ 25 w 57"/>
                  <a:gd name="T1" fmla="*/ 55 h 89"/>
                  <a:gd name="T2" fmla="*/ 5 w 57"/>
                  <a:gd name="T3" fmla="*/ 89 h 89"/>
                  <a:gd name="T4" fmla="*/ 0 w 57"/>
                  <a:gd name="T5" fmla="*/ 86 h 89"/>
                  <a:gd name="T6" fmla="*/ 41 w 57"/>
                  <a:gd name="T7" fmla="*/ 11 h 89"/>
                  <a:gd name="T8" fmla="*/ 57 w 57"/>
                  <a:gd name="T9" fmla="*/ 0 h 89"/>
                  <a:gd name="T10" fmla="*/ 25 w 57"/>
                  <a:gd name="T11" fmla="*/ 55 h 89"/>
                </a:gdLst>
                <a:ahLst/>
                <a:cxnLst>
                  <a:cxn ang="0">
                    <a:pos x="T0" y="T1"/>
                  </a:cxn>
                  <a:cxn ang="0">
                    <a:pos x="T2" y="T3"/>
                  </a:cxn>
                  <a:cxn ang="0">
                    <a:pos x="T4" y="T5"/>
                  </a:cxn>
                  <a:cxn ang="0">
                    <a:pos x="T6" y="T7"/>
                  </a:cxn>
                  <a:cxn ang="0">
                    <a:pos x="T8" y="T9"/>
                  </a:cxn>
                  <a:cxn ang="0">
                    <a:pos x="T10" y="T11"/>
                  </a:cxn>
                </a:cxnLst>
                <a:rect l="0" t="0" r="r" b="b"/>
                <a:pathLst>
                  <a:path w="57" h="89">
                    <a:moveTo>
                      <a:pt x="25" y="55"/>
                    </a:moveTo>
                    <a:cubicBezTo>
                      <a:pt x="19" y="66"/>
                      <a:pt x="12" y="77"/>
                      <a:pt x="5" y="89"/>
                    </a:cubicBezTo>
                    <a:cubicBezTo>
                      <a:pt x="3" y="88"/>
                      <a:pt x="2" y="87"/>
                      <a:pt x="0" y="86"/>
                    </a:cubicBezTo>
                    <a:cubicBezTo>
                      <a:pt x="14" y="61"/>
                      <a:pt x="27" y="36"/>
                      <a:pt x="41" y="11"/>
                    </a:cubicBezTo>
                    <a:cubicBezTo>
                      <a:pt x="45" y="7"/>
                      <a:pt x="48" y="1"/>
                      <a:pt x="57" y="0"/>
                    </a:cubicBezTo>
                    <a:cubicBezTo>
                      <a:pt x="46" y="19"/>
                      <a:pt x="33" y="36"/>
                      <a:pt x="25" y="55"/>
                    </a:cubicBezTo>
                    <a:close/>
                  </a:path>
                </a:pathLst>
              </a:custGeom>
              <a:solidFill>
                <a:srgbClr val="6351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3" name="Freeform 160">
                <a:extLst>
                  <a:ext uri="{FF2B5EF4-FFF2-40B4-BE49-F238E27FC236}">
                    <a16:creationId xmlns:a16="http://schemas.microsoft.com/office/drawing/2014/main" id="{8C31E98D-AD35-44C6-B84E-8340E7B569A9}"/>
                  </a:ext>
                </a:extLst>
              </p:cNvPr>
              <p:cNvSpPr>
                <a:spLocks/>
              </p:cNvSpPr>
              <p:nvPr/>
            </p:nvSpPr>
            <p:spPr bwMode="auto">
              <a:xfrm>
                <a:off x="913" y="576"/>
                <a:ext cx="92" cy="88"/>
              </a:xfrm>
              <a:custGeom>
                <a:avLst/>
                <a:gdLst>
                  <a:gd name="T0" fmla="*/ 52 w 82"/>
                  <a:gd name="T1" fmla="*/ 40 h 79"/>
                  <a:gd name="T2" fmla="*/ 82 w 82"/>
                  <a:gd name="T3" fmla="*/ 79 h 79"/>
                  <a:gd name="T4" fmla="*/ 41 w 82"/>
                  <a:gd name="T5" fmla="*/ 43 h 79"/>
                  <a:gd name="T6" fmla="*/ 0 w 82"/>
                  <a:gd name="T7" fmla="*/ 0 h 79"/>
                  <a:gd name="T8" fmla="*/ 36 w 82"/>
                  <a:gd name="T9" fmla="*/ 26 h 79"/>
                  <a:gd name="T10" fmla="*/ 52 w 82"/>
                  <a:gd name="T11" fmla="*/ 40 h 79"/>
                </a:gdLst>
                <a:ahLst/>
                <a:cxnLst>
                  <a:cxn ang="0">
                    <a:pos x="T0" y="T1"/>
                  </a:cxn>
                  <a:cxn ang="0">
                    <a:pos x="T2" y="T3"/>
                  </a:cxn>
                  <a:cxn ang="0">
                    <a:pos x="T4" y="T5"/>
                  </a:cxn>
                  <a:cxn ang="0">
                    <a:pos x="T6" y="T7"/>
                  </a:cxn>
                  <a:cxn ang="0">
                    <a:pos x="T8" y="T9"/>
                  </a:cxn>
                  <a:cxn ang="0">
                    <a:pos x="T10" y="T11"/>
                  </a:cxn>
                </a:cxnLst>
                <a:rect l="0" t="0" r="r" b="b"/>
                <a:pathLst>
                  <a:path w="82" h="79">
                    <a:moveTo>
                      <a:pt x="52" y="40"/>
                    </a:moveTo>
                    <a:cubicBezTo>
                      <a:pt x="59" y="53"/>
                      <a:pt x="78" y="57"/>
                      <a:pt x="82" y="79"/>
                    </a:cubicBezTo>
                    <a:cubicBezTo>
                      <a:pt x="66" y="65"/>
                      <a:pt x="53" y="54"/>
                      <a:pt x="41" y="43"/>
                    </a:cubicBezTo>
                    <a:cubicBezTo>
                      <a:pt x="33" y="23"/>
                      <a:pt x="12" y="16"/>
                      <a:pt x="0" y="0"/>
                    </a:cubicBezTo>
                    <a:cubicBezTo>
                      <a:pt x="17" y="1"/>
                      <a:pt x="24" y="17"/>
                      <a:pt x="36" y="26"/>
                    </a:cubicBezTo>
                    <a:cubicBezTo>
                      <a:pt x="42" y="30"/>
                      <a:pt x="47" y="35"/>
                      <a:pt x="52" y="40"/>
                    </a:cubicBezTo>
                    <a:close/>
                  </a:path>
                </a:pathLst>
              </a:custGeom>
              <a:solidFill>
                <a:srgbClr val="6B4F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4" name="Freeform 161">
                <a:extLst>
                  <a:ext uri="{FF2B5EF4-FFF2-40B4-BE49-F238E27FC236}">
                    <a16:creationId xmlns:a16="http://schemas.microsoft.com/office/drawing/2014/main" id="{06548832-E547-49C4-9F56-BE8FD5FE4D37}"/>
                  </a:ext>
                </a:extLst>
              </p:cNvPr>
              <p:cNvSpPr>
                <a:spLocks/>
              </p:cNvSpPr>
              <p:nvPr/>
            </p:nvSpPr>
            <p:spPr bwMode="auto">
              <a:xfrm>
                <a:off x="751" y="689"/>
                <a:ext cx="101" cy="84"/>
              </a:xfrm>
              <a:custGeom>
                <a:avLst/>
                <a:gdLst>
                  <a:gd name="T0" fmla="*/ 90 w 90"/>
                  <a:gd name="T1" fmla="*/ 75 h 75"/>
                  <a:gd name="T2" fmla="*/ 36 w 90"/>
                  <a:gd name="T3" fmla="*/ 33 h 75"/>
                  <a:gd name="T4" fmla="*/ 24 w 90"/>
                  <a:gd name="T5" fmla="*/ 23 h 75"/>
                  <a:gd name="T6" fmla="*/ 0 w 90"/>
                  <a:gd name="T7" fmla="*/ 1 h 75"/>
                  <a:gd name="T8" fmla="*/ 20 w 90"/>
                  <a:gd name="T9" fmla="*/ 9 h 75"/>
                  <a:gd name="T10" fmla="*/ 90 w 90"/>
                  <a:gd name="T11" fmla="*/ 75 h 75"/>
                </a:gdLst>
                <a:ahLst/>
                <a:cxnLst>
                  <a:cxn ang="0">
                    <a:pos x="T0" y="T1"/>
                  </a:cxn>
                  <a:cxn ang="0">
                    <a:pos x="T2" y="T3"/>
                  </a:cxn>
                  <a:cxn ang="0">
                    <a:pos x="T4" y="T5"/>
                  </a:cxn>
                  <a:cxn ang="0">
                    <a:pos x="T6" y="T7"/>
                  </a:cxn>
                  <a:cxn ang="0">
                    <a:pos x="T8" y="T9"/>
                  </a:cxn>
                  <a:cxn ang="0">
                    <a:pos x="T10" y="T11"/>
                  </a:cxn>
                </a:cxnLst>
                <a:rect l="0" t="0" r="r" b="b"/>
                <a:pathLst>
                  <a:path w="90" h="75">
                    <a:moveTo>
                      <a:pt x="90" y="75"/>
                    </a:moveTo>
                    <a:cubicBezTo>
                      <a:pt x="67" y="67"/>
                      <a:pt x="54" y="47"/>
                      <a:pt x="36" y="33"/>
                    </a:cubicBezTo>
                    <a:cubicBezTo>
                      <a:pt x="32" y="30"/>
                      <a:pt x="28" y="26"/>
                      <a:pt x="24" y="23"/>
                    </a:cubicBezTo>
                    <a:cubicBezTo>
                      <a:pt x="17" y="16"/>
                      <a:pt x="10" y="10"/>
                      <a:pt x="0" y="1"/>
                    </a:cubicBezTo>
                    <a:cubicBezTo>
                      <a:pt x="11" y="0"/>
                      <a:pt x="14" y="9"/>
                      <a:pt x="20" y="9"/>
                    </a:cubicBezTo>
                    <a:cubicBezTo>
                      <a:pt x="43" y="31"/>
                      <a:pt x="67" y="53"/>
                      <a:pt x="90" y="75"/>
                    </a:cubicBezTo>
                    <a:close/>
                  </a:path>
                </a:pathLst>
              </a:custGeom>
              <a:solidFill>
                <a:srgbClr val="7652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5" name="Freeform 162">
                <a:extLst>
                  <a:ext uri="{FF2B5EF4-FFF2-40B4-BE49-F238E27FC236}">
                    <a16:creationId xmlns:a16="http://schemas.microsoft.com/office/drawing/2014/main" id="{5523B867-CBD2-401D-950C-0E5D556213F1}"/>
                  </a:ext>
                </a:extLst>
              </p:cNvPr>
              <p:cNvSpPr>
                <a:spLocks/>
              </p:cNvSpPr>
              <p:nvPr/>
            </p:nvSpPr>
            <p:spPr bwMode="auto">
              <a:xfrm>
                <a:off x="1818" y="486"/>
                <a:ext cx="38" cy="126"/>
              </a:xfrm>
              <a:custGeom>
                <a:avLst/>
                <a:gdLst>
                  <a:gd name="T0" fmla="*/ 3 w 33"/>
                  <a:gd name="T1" fmla="*/ 112 h 112"/>
                  <a:gd name="T2" fmla="*/ 20 w 33"/>
                  <a:gd name="T3" fmla="*/ 21 h 112"/>
                  <a:gd name="T4" fmla="*/ 22 w 33"/>
                  <a:gd name="T5" fmla="*/ 0 h 112"/>
                  <a:gd name="T6" fmla="*/ 26 w 33"/>
                  <a:gd name="T7" fmla="*/ 0 h 112"/>
                  <a:gd name="T8" fmla="*/ 26 w 33"/>
                  <a:gd name="T9" fmla="*/ 28 h 112"/>
                  <a:gd name="T10" fmla="*/ 24 w 33"/>
                  <a:gd name="T11" fmla="*/ 49 h 112"/>
                  <a:gd name="T12" fmla="*/ 11 w 33"/>
                  <a:gd name="T13" fmla="*/ 101 h 112"/>
                  <a:gd name="T14" fmla="*/ 3 w 33"/>
                  <a:gd name="T15" fmla="*/ 112 h 1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3" h="112">
                    <a:moveTo>
                      <a:pt x="3" y="112"/>
                    </a:moveTo>
                    <a:cubicBezTo>
                      <a:pt x="0" y="80"/>
                      <a:pt x="13" y="51"/>
                      <a:pt x="20" y="21"/>
                    </a:cubicBezTo>
                    <a:cubicBezTo>
                      <a:pt x="21" y="14"/>
                      <a:pt x="23" y="7"/>
                      <a:pt x="22" y="0"/>
                    </a:cubicBezTo>
                    <a:cubicBezTo>
                      <a:pt x="23" y="0"/>
                      <a:pt x="24" y="0"/>
                      <a:pt x="26" y="0"/>
                    </a:cubicBezTo>
                    <a:cubicBezTo>
                      <a:pt x="33" y="9"/>
                      <a:pt x="27" y="19"/>
                      <a:pt x="26" y="28"/>
                    </a:cubicBezTo>
                    <a:cubicBezTo>
                      <a:pt x="25" y="35"/>
                      <a:pt x="23" y="42"/>
                      <a:pt x="24" y="49"/>
                    </a:cubicBezTo>
                    <a:cubicBezTo>
                      <a:pt x="23" y="67"/>
                      <a:pt x="16" y="84"/>
                      <a:pt x="11" y="101"/>
                    </a:cubicBezTo>
                    <a:cubicBezTo>
                      <a:pt x="10" y="105"/>
                      <a:pt x="10" y="112"/>
                      <a:pt x="3" y="112"/>
                    </a:cubicBezTo>
                    <a:close/>
                  </a:path>
                </a:pathLst>
              </a:custGeom>
              <a:solidFill>
                <a:srgbClr val="E4CAB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6" name="Freeform 163">
                <a:extLst>
                  <a:ext uri="{FF2B5EF4-FFF2-40B4-BE49-F238E27FC236}">
                    <a16:creationId xmlns:a16="http://schemas.microsoft.com/office/drawing/2014/main" id="{D32812EA-81DD-4240-8AAC-BA5DF71D549D}"/>
                  </a:ext>
                </a:extLst>
              </p:cNvPr>
              <p:cNvSpPr>
                <a:spLocks/>
              </p:cNvSpPr>
              <p:nvPr/>
            </p:nvSpPr>
            <p:spPr bwMode="auto">
              <a:xfrm>
                <a:off x="2186" y="3161"/>
                <a:ext cx="81" cy="31"/>
              </a:xfrm>
              <a:custGeom>
                <a:avLst/>
                <a:gdLst>
                  <a:gd name="T0" fmla="*/ 11 w 72"/>
                  <a:gd name="T1" fmla="*/ 7 h 28"/>
                  <a:gd name="T2" fmla="*/ 67 w 72"/>
                  <a:gd name="T3" fmla="*/ 3 h 28"/>
                  <a:gd name="T4" fmla="*/ 72 w 72"/>
                  <a:gd name="T5" fmla="*/ 19 h 28"/>
                  <a:gd name="T6" fmla="*/ 69 w 72"/>
                  <a:gd name="T7" fmla="*/ 19 h 28"/>
                  <a:gd name="T8" fmla="*/ 65 w 72"/>
                  <a:gd name="T9" fmla="*/ 22 h 28"/>
                  <a:gd name="T10" fmla="*/ 8 w 72"/>
                  <a:gd name="T11" fmla="*/ 28 h 28"/>
                  <a:gd name="T12" fmla="*/ 11 w 72"/>
                  <a:gd name="T13" fmla="*/ 7 h 28"/>
                </a:gdLst>
                <a:ahLst/>
                <a:cxnLst>
                  <a:cxn ang="0">
                    <a:pos x="T0" y="T1"/>
                  </a:cxn>
                  <a:cxn ang="0">
                    <a:pos x="T2" y="T3"/>
                  </a:cxn>
                  <a:cxn ang="0">
                    <a:pos x="T4" y="T5"/>
                  </a:cxn>
                  <a:cxn ang="0">
                    <a:pos x="T6" y="T7"/>
                  </a:cxn>
                  <a:cxn ang="0">
                    <a:pos x="T8" y="T9"/>
                  </a:cxn>
                  <a:cxn ang="0">
                    <a:pos x="T10" y="T11"/>
                  </a:cxn>
                  <a:cxn ang="0">
                    <a:pos x="T12" y="T13"/>
                  </a:cxn>
                </a:cxnLst>
                <a:rect l="0" t="0" r="r" b="b"/>
                <a:pathLst>
                  <a:path w="72" h="28">
                    <a:moveTo>
                      <a:pt x="11" y="7"/>
                    </a:moveTo>
                    <a:cubicBezTo>
                      <a:pt x="30" y="10"/>
                      <a:pt x="48" y="0"/>
                      <a:pt x="67" y="3"/>
                    </a:cubicBezTo>
                    <a:cubicBezTo>
                      <a:pt x="68" y="9"/>
                      <a:pt x="70" y="14"/>
                      <a:pt x="72" y="19"/>
                    </a:cubicBezTo>
                    <a:cubicBezTo>
                      <a:pt x="71" y="19"/>
                      <a:pt x="70" y="19"/>
                      <a:pt x="69" y="19"/>
                    </a:cubicBezTo>
                    <a:cubicBezTo>
                      <a:pt x="68" y="21"/>
                      <a:pt x="66" y="23"/>
                      <a:pt x="65" y="22"/>
                    </a:cubicBezTo>
                    <a:cubicBezTo>
                      <a:pt x="45" y="14"/>
                      <a:pt x="26" y="19"/>
                      <a:pt x="8" y="28"/>
                    </a:cubicBezTo>
                    <a:cubicBezTo>
                      <a:pt x="0" y="20"/>
                      <a:pt x="7" y="14"/>
                      <a:pt x="11" y="7"/>
                    </a:cubicBezTo>
                    <a:close/>
                  </a:path>
                </a:pathLst>
              </a:custGeom>
              <a:solidFill>
                <a:srgbClr val="99C6D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7" name="Freeform 164">
                <a:extLst>
                  <a:ext uri="{FF2B5EF4-FFF2-40B4-BE49-F238E27FC236}">
                    <a16:creationId xmlns:a16="http://schemas.microsoft.com/office/drawing/2014/main" id="{5D55C42B-E092-4F07-928D-2472F9439C68}"/>
                  </a:ext>
                </a:extLst>
              </p:cNvPr>
              <p:cNvSpPr>
                <a:spLocks/>
              </p:cNvSpPr>
              <p:nvPr/>
            </p:nvSpPr>
            <p:spPr bwMode="auto">
              <a:xfrm>
                <a:off x="665" y="2072"/>
                <a:ext cx="60" cy="98"/>
              </a:xfrm>
              <a:custGeom>
                <a:avLst/>
                <a:gdLst>
                  <a:gd name="T0" fmla="*/ 41 w 53"/>
                  <a:gd name="T1" fmla="*/ 9 h 87"/>
                  <a:gd name="T2" fmla="*/ 53 w 53"/>
                  <a:gd name="T3" fmla="*/ 2 h 87"/>
                  <a:gd name="T4" fmla="*/ 8 w 53"/>
                  <a:gd name="T5" fmla="*/ 87 h 87"/>
                  <a:gd name="T6" fmla="*/ 10 w 53"/>
                  <a:gd name="T7" fmla="*/ 72 h 87"/>
                  <a:gd name="T8" fmla="*/ 41 w 53"/>
                  <a:gd name="T9" fmla="*/ 9 h 87"/>
                </a:gdLst>
                <a:ahLst/>
                <a:cxnLst>
                  <a:cxn ang="0">
                    <a:pos x="T0" y="T1"/>
                  </a:cxn>
                  <a:cxn ang="0">
                    <a:pos x="T2" y="T3"/>
                  </a:cxn>
                  <a:cxn ang="0">
                    <a:pos x="T4" y="T5"/>
                  </a:cxn>
                  <a:cxn ang="0">
                    <a:pos x="T6" y="T7"/>
                  </a:cxn>
                  <a:cxn ang="0">
                    <a:pos x="T8" y="T9"/>
                  </a:cxn>
                </a:cxnLst>
                <a:rect l="0" t="0" r="r" b="b"/>
                <a:pathLst>
                  <a:path w="53" h="87">
                    <a:moveTo>
                      <a:pt x="41" y="9"/>
                    </a:moveTo>
                    <a:cubicBezTo>
                      <a:pt x="45" y="7"/>
                      <a:pt x="45" y="0"/>
                      <a:pt x="53" y="2"/>
                    </a:cubicBezTo>
                    <a:cubicBezTo>
                      <a:pt x="40" y="32"/>
                      <a:pt x="24" y="60"/>
                      <a:pt x="8" y="87"/>
                    </a:cubicBezTo>
                    <a:cubicBezTo>
                      <a:pt x="0" y="81"/>
                      <a:pt x="8" y="77"/>
                      <a:pt x="10" y="72"/>
                    </a:cubicBezTo>
                    <a:cubicBezTo>
                      <a:pt x="20" y="51"/>
                      <a:pt x="30" y="30"/>
                      <a:pt x="41" y="9"/>
                    </a:cubicBezTo>
                    <a:close/>
                  </a:path>
                </a:pathLst>
              </a:custGeom>
              <a:solidFill>
                <a:srgbClr val="7E5E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8" name="Freeform 165">
                <a:extLst>
                  <a:ext uri="{FF2B5EF4-FFF2-40B4-BE49-F238E27FC236}">
                    <a16:creationId xmlns:a16="http://schemas.microsoft.com/office/drawing/2014/main" id="{2B5C6DD1-276B-4C32-AE03-4A2BC5721173}"/>
                  </a:ext>
                </a:extLst>
              </p:cNvPr>
              <p:cNvSpPr>
                <a:spLocks/>
              </p:cNvSpPr>
              <p:nvPr/>
            </p:nvSpPr>
            <p:spPr bwMode="auto">
              <a:xfrm>
                <a:off x="1960" y="1025"/>
                <a:ext cx="53" cy="103"/>
              </a:xfrm>
              <a:custGeom>
                <a:avLst/>
                <a:gdLst>
                  <a:gd name="T0" fmla="*/ 0 w 47"/>
                  <a:gd name="T1" fmla="*/ 92 h 92"/>
                  <a:gd name="T2" fmla="*/ 40 w 47"/>
                  <a:gd name="T3" fmla="*/ 0 h 92"/>
                  <a:gd name="T4" fmla="*/ 41 w 47"/>
                  <a:gd name="T5" fmla="*/ 16 h 92"/>
                  <a:gd name="T6" fmla="*/ 14 w 47"/>
                  <a:gd name="T7" fmla="*/ 76 h 92"/>
                  <a:gd name="T8" fmla="*/ 0 w 47"/>
                  <a:gd name="T9" fmla="*/ 92 h 92"/>
                </a:gdLst>
                <a:ahLst/>
                <a:cxnLst>
                  <a:cxn ang="0">
                    <a:pos x="T0" y="T1"/>
                  </a:cxn>
                  <a:cxn ang="0">
                    <a:pos x="T2" y="T3"/>
                  </a:cxn>
                  <a:cxn ang="0">
                    <a:pos x="T4" y="T5"/>
                  </a:cxn>
                  <a:cxn ang="0">
                    <a:pos x="T6" y="T7"/>
                  </a:cxn>
                  <a:cxn ang="0">
                    <a:pos x="T8" y="T9"/>
                  </a:cxn>
                </a:cxnLst>
                <a:rect l="0" t="0" r="r" b="b"/>
                <a:pathLst>
                  <a:path w="47" h="92">
                    <a:moveTo>
                      <a:pt x="0" y="92"/>
                    </a:moveTo>
                    <a:cubicBezTo>
                      <a:pt x="13" y="61"/>
                      <a:pt x="26" y="31"/>
                      <a:pt x="40" y="0"/>
                    </a:cubicBezTo>
                    <a:cubicBezTo>
                      <a:pt x="47" y="7"/>
                      <a:pt x="40" y="11"/>
                      <a:pt x="41" y="16"/>
                    </a:cubicBezTo>
                    <a:cubicBezTo>
                      <a:pt x="32" y="36"/>
                      <a:pt x="24" y="56"/>
                      <a:pt x="14" y="76"/>
                    </a:cubicBezTo>
                    <a:cubicBezTo>
                      <a:pt x="11" y="83"/>
                      <a:pt x="7" y="89"/>
                      <a:pt x="0" y="92"/>
                    </a:cubicBezTo>
                    <a:close/>
                  </a:path>
                </a:pathLst>
              </a:custGeom>
              <a:solidFill>
                <a:srgbClr val="7B65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9" name="Freeform 166">
                <a:extLst>
                  <a:ext uri="{FF2B5EF4-FFF2-40B4-BE49-F238E27FC236}">
                    <a16:creationId xmlns:a16="http://schemas.microsoft.com/office/drawing/2014/main" id="{A9D01B46-3B83-4A7B-BCD8-388F5401FE66}"/>
                  </a:ext>
                </a:extLst>
              </p:cNvPr>
              <p:cNvSpPr>
                <a:spLocks/>
              </p:cNvSpPr>
              <p:nvPr/>
            </p:nvSpPr>
            <p:spPr bwMode="auto">
              <a:xfrm>
                <a:off x="1972" y="504"/>
                <a:ext cx="32" cy="115"/>
              </a:xfrm>
              <a:custGeom>
                <a:avLst/>
                <a:gdLst>
                  <a:gd name="T0" fmla="*/ 24 w 28"/>
                  <a:gd name="T1" fmla="*/ 24 h 103"/>
                  <a:gd name="T2" fmla="*/ 0 w 28"/>
                  <a:gd name="T3" fmla="*/ 103 h 103"/>
                  <a:gd name="T4" fmla="*/ 8 w 28"/>
                  <a:gd name="T5" fmla="*/ 64 h 103"/>
                  <a:gd name="T6" fmla="*/ 22 w 28"/>
                  <a:gd name="T7" fmla="*/ 0 h 103"/>
                  <a:gd name="T8" fmla="*/ 24 w 28"/>
                  <a:gd name="T9" fmla="*/ 24 h 103"/>
                </a:gdLst>
                <a:ahLst/>
                <a:cxnLst>
                  <a:cxn ang="0">
                    <a:pos x="T0" y="T1"/>
                  </a:cxn>
                  <a:cxn ang="0">
                    <a:pos x="T2" y="T3"/>
                  </a:cxn>
                  <a:cxn ang="0">
                    <a:pos x="T4" y="T5"/>
                  </a:cxn>
                  <a:cxn ang="0">
                    <a:pos x="T6" y="T7"/>
                  </a:cxn>
                  <a:cxn ang="0">
                    <a:pos x="T8" y="T9"/>
                  </a:cxn>
                </a:cxnLst>
                <a:rect l="0" t="0" r="r" b="b"/>
                <a:pathLst>
                  <a:path w="28" h="103">
                    <a:moveTo>
                      <a:pt x="24" y="24"/>
                    </a:moveTo>
                    <a:cubicBezTo>
                      <a:pt x="15" y="50"/>
                      <a:pt x="17" y="79"/>
                      <a:pt x="0" y="103"/>
                    </a:cubicBezTo>
                    <a:cubicBezTo>
                      <a:pt x="3" y="90"/>
                      <a:pt x="5" y="77"/>
                      <a:pt x="8" y="64"/>
                    </a:cubicBezTo>
                    <a:cubicBezTo>
                      <a:pt x="13" y="43"/>
                      <a:pt x="17" y="23"/>
                      <a:pt x="22" y="0"/>
                    </a:cubicBezTo>
                    <a:cubicBezTo>
                      <a:pt x="28" y="10"/>
                      <a:pt x="24" y="17"/>
                      <a:pt x="24" y="24"/>
                    </a:cubicBezTo>
                    <a:close/>
                  </a:path>
                </a:pathLst>
              </a:custGeom>
              <a:solidFill>
                <a:srgbClr val="83716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0" name="Freeform 167">
                <a:extLst>
                  <a:ext uri="{FF2B5EF4-FFF2-40B4-BE49-F238E27FC236}">
                    <a16:creationId xmlns:a16="http://schemas.microsoft.com/office/drawing/2014/main" id="{390E92BA-4495-412F-B366-5A48B4009C3F}"/>
                  </a:ext>
                </a:extLst>
              </p:cNvPr>
              <p:cNvSpPr>
                <a:spLocks/>
              </p:cNvSpPr>
              <p:nvPr/>
            </p:nvSpPr>
            <p:spPr bwMode="auto">
              <a:xfrm>
                <a:off x="1025" y="626"/>
                <a:ext cx="92" cy="90"/>
              </a:xfrm>
              <a:custGeom>
                <a:avLst/>
                <a:gdLst>
                  <a:gd name="T0" fmla="*/ 82 w 82"/>
                  <a:gd name="T1" fmla="*/ 79 h 80"/>
                  <a:gd name="T2" fmla="*/ 64 w 82"/>
                  <a:gd name="T3" fmla="*/ 69 h 80"/>
                  <a:gd name="T4" fmla="*/ 0 w 82"/>
                  <a:gd name="T5" fmla="*/ 7 h 80"/>
                  <a:gd name="T6" fmla="*/ 15 w 82"/>
                  <a:gd name="T7" fmla="*/ 13 h 80"/>
                  <a:gd name="T8" fmla="*/ 82 w 82"/>
                  <a:gd name="T9" fmla="*/ 79 h 80"/>
                </a:gdLst>
                <a:ahLst/>
                <a:cxnLst>
                  <a:cxn ang="0">
                    <a:pos x="T0" y="T1"/>
                  </a:cxn>
                  <a:cxn ang="0">
                    <a:pos x="T2" y="T3"/>
                  </a:cxn>
                  <a:cxn ang="0">
                    <a:pos x="T4" y="T5"/>
                  </a:cxn>
                  <a:cxn ang="0">
                    <a:pos x="T6" y="T7"/>
                  </a:cxn>
                  <a:cxn ang="0">
                    <a:pos x="T8" y="T9"/>
                  </a:cxn>
                </a:cxnLst>
                <a:rect l="0" t="0" r="r" b="b"/>
                <a:pathLst>
                  <a:path w="82" h="80">
                    <a:moveTo>
                      <a:pt x="82" y="79"/>
                    </a:moveTo>
                    <a:cubicBezTo>
                      <a:pt x="73" y="80"/>
                      <a:pt x="69" y="73"/>
                      <a:pt x="64" y="69"/>
                    </a:cubicBezTo>
                    <a:cubicBezTo>
                      <a:pt x="43" y="48"/>
                      <a:pt x="21" y="27"/>
                      <a:pt x="0" y="7"/>
                    </a:cubicBezTo>
                    <a:cubicBezTo>
                      <a:pt x="8" y="0"/>
                      <a:pt x="11" y="9"/>
                      <a:pt x="15" y="13"/>
                    </a:cubicBezTo>
                    <a:cubicBezTo>
                      <a:pt x="38" y="34"/>
                      <a:pt x="60" y="57"/>
                      <a:pt x="82" y="79"/>
                    </a:cubicBezTo>
                    <a:close/>
                  </a:path>
                </a:pathLst>
              </a:custGeom>
              <a:solidFill>
                <a:srgbClr val="6F605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1" name="Freeform 168">
                <a:extLst>
                  <a:ext uri="{FF2B5EF4-FFF2-40B4-BE49-F238E27FC236}">
                    <a16:creationId xmlns:a16="http://schemas.microsoft.com/office/drawing/2014/main" id="{36258F3B-5EF9-4569-9338-B8928D668371}"/>
                  </a:ext>
                </a:extLst>
              </p:cNvPr>
              <p:cNvSpPr>
                <a:spLocks/>
              </p:cNvSpPr>
              <p:nvPr/>
            </p:nvSpPr>
            <p:spPr bwMode="auto">
              <a:xfrm>
                <a:off x="819" y="888"/>
                <a:ext cx="90" cy="77"/>
              </a:xfrm>
              <a:custGeom>
                <a:avLst/>
                <a:gdLst>
                  <a:gd name="T0" fmla="*/ 75 w 80"/>
                  <a:gd name="T1" fmla="*/ 69 h 69"/>
                  <a:gd name="T2" fmla="*/ 31 w 80"/>
                  <a:gd name="T3" fmla="*/ 29 h 69"/>
                  <a:gd name="T4" fmla="*/ 7 w 80"/>
                  <a:gd name="T5" fmla="*/ 7 h 69"/>
                  <a:gd name="T6" fmla="*/ 11 w 80"/>
                  <a:gd name="T7" fmla="*/ 2 h 69"/>
                  <a:gd name="T8" fmla="*/ 80 w 80"/>
                  <a:gd name="T9" fmla="*/ 65 h 69"/>
                  <a:gd name="T10" fmla="*/ 75 w 80"/>
                  <a:gd name="T11" fmla="*/ 69 h 69"/>
                </a:gdLst>
                <a:ahLst/>
                <a:cxnLst>
                  <a:cxn ang="0">
                    <a:pos x="T0" y="T1"/>
                  </a:cxn>
                  <a:cxn ang="0">
                    <a:pos x="T2" y="T3"/>
                  </a:cxn>
                  <a:cxn ang="0">
                    <a:pos x="T4" y="T5"/>
                  </a:cxn>
                  <a:cxn ang="0">
                    <a:pos x="T6" y="T7"/>
                  </a:cxn>
                  <a:cxn ang="0">
                    <a:pos x="T8" y="T9"/>
                  </a:cxn>
                  <a:cxn ang="0">
                    <a:pos x="T10" y="T11"/>
                  </a:cxn>
                </a:cxnLst>
                <a:rect l="0" t="0" r="r" b="b"/>
                <a:pathLst>
                  <a:path w="80" h="69">
                    <a:moveTo>
                      <a:pt x="75" y="69"/>
                    </a:moveTo>
                    <a:cubicBezTo>
                      <a:pt x="61" y="56"/>
                      <a:pt x="46" y="43"/>
                      <a:pt x="31" y="29"/>
                    </a:cubicBezTo>
                    <a:cubicBezTo>
                      <a:pt x="25" y="20"/>
                      <a:pt x="15" y="15"/>
                      <a:pt x="7" y="7"/>
                    </a:cubicBezTo>
                    <a:cubicBezTo>
                      <a:pt x="0" y="0"/>
                      <a:pt x="9" y="3"/>
                      <a:pt x="11" y="2"/>
                    </a:cubicBezTo>
                    <a:cubicBezTo>
                      <a:pt x="35" y="22"/>
                      <a:pt x="58" y="43"/>
                      <a:pt x="80" y="65"/>
                    </a:cubicBezTo>
                    <a:cubicBezTo>
                      <a:pt x="80" y="68"/>
                      <a:pt x="77" y="68"/>
                      <a:pt x="75" y="69"/>
                    </a:cubicBezTo>
                    <a:close/>
                  </a:path>
                </a:pathLst>
              </a:custGeom>
              <a:solidFill>
                <a:srgbClr val="8666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2" name="Freeform 169">
                <a:extLst>
                  <a:ext uri="{FF2B5EF4-FFF2-40B4-BE49-F238E27FC236}">
                    <a16:creationId xmlns:a16="http://schemas.microsoft.com/office/drawing/2014/main" id="{B88F3B3E-A33A-485F-8C93-D89CCAEAF3B8}"/>
                  </a:ext>
                </a:extLst>
              </p:cNvPr>
              <p:cNvSpPr>
                <a:spLocks/>
              </p:cNvSpPr>
              <p:nvPr/>
            </p:nvSpPr>
            <p:spPr bwMode="auto">
              <a:xfrm>
                <a:off x="2031" y="481"/>
                <a:ext cx="26" cy="81"/>
              </a:xfrm>
              <a:custGeom>
                <a:avLst/>
                <a:gdLst>
                  <a:gd name="T0" fmla="*/ 2 w 23"/>
                  <a:gd name="T1" fmla="*/ 33 h 72"/>
                  <a:gd name="T2" fmla="*/ 0 w 23"/>
                  <a:gd name="T3" fmla="*/ 24 h 72"/>
                  <a:gd name="T4" fmla="*/ 9 w 23"/>
                  <a:gd name="T5" fmla="*/ 0 h 72"/>
                  <a:gd name="T6" fmla="*/ 17 w 23"/>
                  <a:gd name="T7" fmla="*/ 36 h 72"/>
                  <a:gd name="T8" fmla="*/ 20 w 23"/>
                  <a:gd name="T9" fmla="*/ 35 h 72"/>
                  <a:gd name="T10" fmla="*/ 10 w 23"/>
                  <a:gd name="T11" fmla="*/ 72 h 72"/>
                  <a:gd name="T12" fmla="*/ 6 w 23"/>
                  <a:gd name="T13" fmla="*/ 52 h 72"/>
                  <a:gd name="T14" fmla="*/ 2 w 23"/>
                  <a:gd name="T15" fmla="*/ 33 h 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72">
                    <a:moveTo>
                      <a:pt x="2" y="33"/>
                    </a:moveTo>
                    <a:cubicBezTo>
                      <a:pt x="1" y="30"/>
                      <a:pt x="1" y="27"/>
                      <a:pt x="0" y="24"/>
                    </a:cubicBezTo>
                    <a:cubicBezTo>
                      <a:pt x="3" y="16"/>
                      <a:pt x="6" y="8"/>
                      <a:pt x="9" y="0"/>
                    </a:cubicBezTo>
                    <a:cubicBezTo>
                      <a:pt x="23" y="9"/>
                      <a:pt x="10" y="25"/>
                      <a:pt x="17" y="36"/>
                    </a:cubicBezTo>
                    <a:cubicBezTo>
                      <a:pt x="18" y="36"/>
                      <a:pt x="19" y="36"/>
                      <a:pt x="20" y="35"/>
                    </a:cubicBezTo>
                    <a:cubicBezTo>
                      <a:pt x="21" y="49"/>
                      <a:pt x="20" y="62"/>
                      <a:pt x="10" y="72"/>
                    </a:cubicBezTo>
                    <a:cubicBezTo>
                      <a:pt x="8" y="66"/>
                      <a:pt x="11" y="58"/>
                      <a:pt x="6" y="52"/>
                    </a:cubicBezTo>
                    <a:cubicBezTo>
                      <a:pt x="0" y="47"/>
                      <a:pt x="6" y="39"/>
                      <a:pt x="2" y="33"/>
                    </a:cubicBezTo>
                    <a:close/>
                  </a:path>
                </a:pathLst>
              </a:custGeom>
              <a:solidFill>
                <a:srgbClr val="AF8E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3" name="Freeform 170">
                <a:extLst>
                  <a:ext uri="{FF2B5EF4-FFF2-40B4-BE49-F238E27FC236}">
                    <a16:creationId xmlns:a16="http://schemas.microsoft.com/office/drawing/2014/main" id="{818B720A-B715-4429-B5C2-F6B85F63A3EE}"/>
                  </a:ext>
                </a:extLst>
              </p:cNvPr>
              <p:cNvSpPr>
                <a:spLocks/>
              </p:cNvSpPr>
              <p:nvPr/>
            </p:nvSpPr>
            <p:spPr bwMode="auto">
              <a:xfrm>
                <a:off x="2089" y="701"/>
                <a:ext cx="32" cy="90"/>
              </a:xfrm>
              <a:custGeom>
                <a:avLst/>
                <a:gdLst>
                  <a:gd name="T0" fmla="*/ 28 w 28"/>
                  <a:gd name="T1" fmla="*/ 8 h 80"/>
                  <a:gd name="T2" fmla="*/ 0 w 28"/>
                  <a:gd name="T3" fmla="*/ 80 h 80"/>
                  <a:gd name="T4" fmla="*/ 25 w 28"/>
                  <a:gd name="T5" fmla="*/ 0 h 80"/>
                  <a:gd name="T6" fmla="*/ 28 w 28"/>
                  <a:gd name="T7" fmla="*/ 8 h 80"/>
                </a:gdLst>
                <a:ahLst/>
                <a:cxnLst>
                  <a:cxn ang="0">
                    <a:pos x="T0" y="T1"/>
                  </a:cxn>
                  <a:cxn ang="0">
                    <a:pos x="T2" y="T3"/>
                  </a:cxn>
                  <a:cxn ang="0">
                    <a:pos x="T4" y="T5"/>
                  </a:cxn>
                  <a:cxn ang="0">
                    <a:pos x="T6" y="T7"/>
                  </a:cxn>
                </a:cxnLst>
                <a:rect l="0" t="0" r="r" b="b"/>
                <a:pathLst>
                  <a:path w="28" h="80">
                    <a:moveTo>
                      <a:pt x="28" y="8"/>
                    </a:moveTo>
                    <a:cubicBezTo>
                      <a:pt x="24" y="34"/>
                      <a:pt x="11" y="56"/>
                      <a:pt x="0" y="80"/>
                    </a:cubicBezTo>
                    <a:cubicBezTo>
                      <a:pt x="6" y="53"/>
                      <a:pt x="13" y="25"/>
                      <a:pt x="25" y="0"/>
                    </a:cubicBezTo>
                    <a:cubicBezTo>
                      <a:pt x="26" y="2"/>
                      <a:pt x="27" y="5"/>
                      <a:pt x="28" y="8"/>
                    </a:cubicBezTo>
                    <a:close/>
                  </a:path>
                </a:pathLst>
              </a:custGeom>
              <a:solidFill>
                <a:srgbClr val="EDDEC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4" name="Freeform 171">
                <a:extLst>
                  <a:ext uri="{FF2B5EF4-FFF2-40B4-BE49-F238E27FC236}">
                    <a16:creationId xmlns:a16="http://schemas.microsoft.com/office/drawing/2014/main" id="{1EA9627A-05AC-4660-A30F-B3A6C9A39FB8}"/>
                  </a:ext>
                </a:extLst>
              </p:cNvPr>
              <p:cNvSpPr>
                <a:spLocks/>
              </p:cNvSpPr>
              <p:nvPr/>
            </p:nvSpPr>
            <p:spPr bwMode="auto">
              <a:xfrm>
                <a:off x="1836" y="452"/>
                <a:ext cx="30" cy="109"/>
              </a:xfrm>
              <a:custGeom>
                <a:avLst/>
                <a:gdLst>
                  <a:gd name="T0" fmla="*/ 5 w 26"/>
                  <a:gd name="T1" fmla="*/ 81 h 97"/>
                  <a:gd name="T2" fmla="*/ 10 w 26"/>
                  <a:gd name="T3" fmla="*/ 30 h 97"/>
                  <a:gd name="T4" fmla="*/ 20 w 26"/>
                  <a:gd name="T5" fmla="*/ 0 h 97"/>
                  <a:gd name="T6" fmla="*/ 18 w 26"/>
                  <a:gd name="T7" fmla="*/ 42 h 97"/>
                  <a:gd name="T8" fmla="*/ 9 w 26"/>
                  <a:gd name="T9" fmla="*/ 97 h 97"/>
                  <a:gd name="T10" fmla="*/ 5 w 26"/>
                  <a:gd name="T11" fmla="*/ 81 h 97"/>
                </a:gdLst>
                <a:ahLst/>
                <a:cxnLst>
                  <a:cxn ang="0">
                    <a:pos x="T0" y="T1"/>
                  </a:cxn>
                  <a:cxn ang="0">
                    <a:pos x="T2" y="T3"/>
                  </a:cxn>
                  <a:cxn ang="0">
                    <a:pos x="T4" y="T5"/>
                  </a:cxn>
                  <a:cxn ang="0">
                    <a:pos x="T6" y="T7"/>
                  </a:cxn>
                  <a:cxn ang="0">
                    <a:pos x="T8" y="T9"/>
                  </a:cxn>
                  <a:cxn ang="0">
                    <a:pos x="T10" y="T11"/>
                  </a:cxn>
                </a:cxnLst>
                <a:rect l="0" t="0" r="r" b="b"/>
                <a:pathLst>
                  <a:path w="26" h="97">
                    <a:moveTo>
                      <a:pt x="5" y="81"/>
                    </a:moveTo>
                    <a:cubicBezTo>
                      <a:pt x="7" y="64"/>
                      <a:pt x="8" y="47"/>
                      <a:pt x="10" y="30"/>
                    </a:cubicBezTo>
                    <a:cubicBezTo>
                      <a:pt x="9" y="19"/>
                      <a:pt x="16" y="12"/>
                      <a:pt x="20" y="0"/>
                    </a:cubicBezTo>
                    <a:cubicBezTo>
                      <a:pt x="26" y="17"/>
                      <a:pt x="16" y="29"/>
                      <a:pt x="18" y="42"/>
                    </a:cubicBezTo>
                    <a:cubicBezTo>
                      <a:pt x="11" y="60"/>
                      <a:pt x="11" y="79"/>
                      <a:pt x="9" y="97"/>
                    </a:cubicBezTo>
                    <a:cubicBezTo>
                      <a:pt x="0" y="94"/>
                      <a:pt x="5" y="87"/>
                      <a:pt x="5" y="81"/>
                    </a:cubicBezTo>
                    <a:close/>
                  </a:path>
                </a:pathLst>
              </a:custGeom>
              <a:solidFill>
                <a:srgbClr val="6A4F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5" name="Freeform 172">
                <a:extLst>
                  <a:ext uri="{FF2B5EF4-FFF2-40B4-BE49-F238E27FC236}">
                    <a16:creationId xmlns:a16="http://schemas.microsoft.com/office/drawing/2014/main" id="{DEF035B6-46B7-45B8-BD5D-2C66EAAB7891}"/>
                  </a:ext>
                </a:extLst>
              </p:cNvPr>
              <p:cNvSpPr>
                <a:spLocks/>
              </p:cNvSpPr>
              <p:nvPr/>
            </p:nvSpPr>
            <p:spPr bwMode="auto">
              <a:xfrm>
                <a:off x="705" y="560"/>
                <a:ext cx="73" cy="74"/>
              </a:xfrm>
              <a:custGeom>
                <a:avLst/>
                <a:gdLst>
                  <a:gd name="T0" fmla="*/ 65 w 65"/>
                  <a:gd name="T1" fmla="*/ 60 h 66"/>
                  <a:gd name="T2" fmla="*/ 65 w 65"/>
                  <a:gd name="T3" fmla="*/ 66 h 66"/>
                  <a:gd name="T4" fmla="*/ 0 w 65"/>
                  <a:gd name="T5" fmla="*/ 0 h 66"/>
                  <a:gd name="T6" fmla="*/ 65 w 65"/>
                  <a:gd name="T7" fmla="*/ 60 h 66"/>
                </a:gdLst>
                <a:ahLst/>
                <a:cxnLst>
                  <a:cxn ang="0">
                    <a:pos x="T0" y="T1"/>
                  </a:cxn>
                  <a:cxn ang="0">
                    <a:pos x="T2" y="T3"/>
                  </a:cxn>
                  <a:cxn ang="0">
                    <a:pos x="T4" y="T5"/>
                  </a:cxn>
                  <a:cxn ang="0">
                    <a:pos x="T6" y="T7"/>
                  </a:cxn>
                </a:cxnLst>
                <a:rect l="0" t="0" r="r" b="b"/>
                <a:pathLst>
                  <a:path w="65" h="66">
                    <a:moveTo>
                      <a:pt x="65" y="60"/>
                    </a:moveTo>
                    <a:cubicBezTo>
                      <a:pt x="65" y="62"/>
                      <a:pt x="65" y="64"/>
                      <a:pt x="65" y="66"/>
                    </a:cubicBezTo>
                    <a:cubicBezTo>
                      <a:pt x="42" y="45"/>
                      <a:pt x="15" y="28"/>
                      <a:pt x="0" y="0"/>
                    </a:cubicBezTo>
                    <a:cubicBezTo>
                      <a:pt x="21" y="20"/>
                      <a:pt x="43" y="40"/>
                      <a:pt x="65" y="60"/>
                    </a:cubicBezTo>
                    <a:close/>
                  </a:path>
                </a:pathLst>
              </a:custGeom>
              <a:solidFill>
                <a:srgbClr val="7B68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6" name="Freeform 173">
                <a:extLst>
                  <a:ext uri="{FF2B5EF4-FFF2-40B4-BE49-F238E27FC236}">
                    <a16:creationId xmlns:a16="http://schemas.microsoft.com/office/drawing/2014/main" id="{A7F7B789-6837-46B2-9AA6-EF7F054A63F0}"/>
                  </a:ext>
                </a:extLst>
              </p:cNvPr>
              <p:cNvSpPr>
                <a:spLocks/>
              </p:cNvSpPr>
              <p:nvPr/>
            </p:nvSpPr>
            <p:spPr bwMode="auto">
              <a:xfrm>
                <a:off x="1941" y="489"/>
                <a:ext cx="22" cy="102"/>
              </a:xfrm>
              <a:custGeom>
                <a:avLst/>
                <a:gdLst>
                  <a:gd name="T0" fmla="*/ 9 w 20"/>
                  <a:gd name="T1" fmla="*/ 77 h 91"/>
                  <a:gd name="T2" fmla="*/ 0 w 20"/>
                  <a:gd name="T3" fmla="*/ 91 h 91"/>
                  <a:gd name="T4" fmla="*/ 10 w 20"/>
                  <a:gd name="T5" fmla="*/ 18 h 91"/>
                  <a:gd name="T6" fmla="*/ 20 w 20"/>
                  <a:gd name="T7" fmla="*/ 0 h 91"/>
                  <a:gd name="T8" fmla="*/ 9 w 20"/>
                  <a:gd name="T9" fmla="*/ 77 h 91"/>
                </a:gdLst>
                <a:ahLst/>
                <a:cxnLst>
                  <a:cxn ang="0">
                    <a:pos x="T0" y="T1"/>
                  </a:cxn>
                  <a:cxn ang="0">
                    <a:pos x="T2" y="T3"/>
                  </a:cxn>
                  <a:cxn ang="0">
                    <a:pos x="T4" y="T5"/>
                  </a:cxn>
                  <a:cxn ang="0">
                    <a:pos x="T6" y="T7"/>
                  </a:cxn>
                  <a:cxn ang="0">
                    <a:pos x="T8" y="T9"/>
                  </a:cxn>
                </a:cxnLst>
                <a:rect l="0" t="0" r="r" b="b"/>
                <a:pathLst>
                  <a:path w="20" h="91">
                    <a:moveTo>
                      <a:pt x="9" y="77"/>
                    </a:moveTo>
                    <a:cubicBezTo>
                      <a:pt x="7" y="80"/>
                      <a:pt x="5" y="83"/>
                      <a:pt x="0" y="91"/>
                    </a:cubicBezTo>
                    <a:cubicBezTo>
                      <a:pt x="4" y="63"/>
                      <a:pt x="7" y="40"/>
                      <a:pt x="10" y="18"/>
                    </a:cubicBezTo>
                    <a:cubicBezTo>
                      <a:pt x="10" y="11"/>
                      <a:pt x="10" y="5"/>
                      <a:pt x="20" y="0"/>
                    </a:cubicBezTo>
                    <a:cubicBezTo>
                      <a:pt x="16" y="27"/>
                      <a:pt x="12" y="52"/>
                      <a:pt x="9" y="77"/>
                    </a:cubicBezTo>
                    <a:close/>
                  </a:path>
                </a:pathLst>
              </a:custGeom>
              <a:solidFill>
                <a:srgbClr val="84736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7" name="Freeform 174">
                <a:extLst>
                  <a:ext uri="{FF2B5EF4-FFF2-40B4-BE49-F238E27FC236}">
                    <a16:creationId xmlns:a16="http://schemas.microsoft.com/office/drawing/2014/main" id="{9820A95A-8393-4E66-A7A2-6AD20E1EF6CF}"/>
                  </a:ext>
                </a:extLst>
              </p:cNvPr>
              <p:cNvSpPr>
                <a:spLocks/>
              </p:cNvSpPr>
              <p:nvPr/>
            </p:nvSpPr>
            <p:spPr bwMode="auto">
              <a:xfrm>
                <a:off x="2257" y="3322"/>
                <a:ext cx="63" cy="31"/>
              </a:xfrm>
              <a:custGeom>
                <a:avLst/>
                <a:gdLst>
                  <a:gd name="T0" fmla="*/ 8 w 56"/>
                  <a:gd name="T1" fmla="*/ 23 h 27"/>
                  <a:gd name="T2" fmla="*/ 4 w 56"/>
                  <a:gd name="T3" fmla="*/ 15 h 27"/>
                  <a:gd name="T4" fmla="*/ 52 w 56"/>
                  <a:gd name="T5" fmla="*/ 15 h 27"/>
                  <a:gd name="T6" fmla="*/ 56 w 56"/>
                  <a:gd name="T7" fmla="*/ 19 h 27"/>
                  <a:gd name="T8" fmla="*/ 8 w 56"/>
                  <a:gd name="T9" fmla="*/ 23 h 27"/>
                </a:gdLst>
                <a:ahLst/>
                <a:cxnLst>
                  <a:cxn ang="0">
                    <a:pos x="T0" y="T1"/>
                  </a:cxn>
                  <a:cxn ang="0">
                    <a:pos x="T2" y="T3"/>
                  </a:cxn>
                  <a:cxn ang="0">
                    <a:pos x="T4" y="T5"/>
                  </a:cxn>
                  <a:cxn ang="0">
                    <a:pos x="T6" y="T7"/>
                  </a:cxn>
                  <a:cxn ang="0">
                    <a:pos x="T8" y="T9"/>
                  </a:cxn>
                </a:cxnLst>
                <a:rect l="0" t="0" r="r" b="b"/>
                <a:pathLst>
                  <a:path w="56" h="27">
                    <a:moveTo>
                      <a:pt x="8" y="23"/>
                    </a:moveTo>
                    <a:cubicBezTo>
                      <a:pt x="7" y="19"/>
                      <a:pt x="0" y="14"/>
                      <a:pt x="4" y="15"/>
                    </a:cubicBezTo>
                    <a:cubicBezTo>
                      <a:pt x="20" y="17"/>
                      <a:pt x="36" y="0"/>
                      <a:pt x="52" y="15"/>
                    </a:cubicBezTo>
                    <a:cubicBezTo>
                      <a:pt x="53" y="16"/>
                      <a:pt x="55" y="17"/>
                      <a:pt x="56" y="19"/>
                    </a:cubicBezTo>
                    <a:cubicBezTo>
                      <a:pt x="40" y="27"/>
                      <a:pt x="24" y="22"/>
                      <a:pt x="8" y="23"/>
                    </a:cubicBezTo>
                    <a:close/>
                  </a:path>
                </a:pathLst>
              </a:custGeom>
              <a:solidFill>
                <a:srgbClr val="84BC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8" name="Freeform 175">
                <a:extLst>
                  <a:ext uri="{FF2B5EF4-FFF2-40B4-BE49-F238E27FC236}">
                    <a16:creationId xmlns:a16="http://schemas.microsoft.com/office/drawing/2014/main" id="{5D292AFA-F710-483B-AF26-3AEF14AE047D}"/>
                  </a:ext>
                </a:extLst>
              </p:cNvPr>
              <p:cNvSpPr>
                <a:spLocks/>
              </p:cNvSpPr>
              <p:nvPr/>
            </p:nvSpPr>
            <p:spPr bwMode="auto">
              <a:xfrm>
                <a:off x="2041" y="427"/>
                <a:ext cx="18" cy="95"/>
              </a:xfrm>
              <a:custGeom>
                <a:avLst/>
                <a:gdLst>
                  <a:gd name="T0" fmla="*/ 8 w 16"/>
                  <a:gd name="T1" fmla="*/ 84 h 84"/>
                  <a:gd name="T2" fmla="*/ 0 w 16"/>
                  <a:gd name="T3" fmla="*/ 48 h 84"/>
                  <a:gd name="T4" fmla="*/ 9 w 16"/>
                  <a:gd name="T5" fmla="*/ 0 h 84"/>
                  <a:gd name="T6" fmla="*/ 10 w 16"/>
                  <a:gd name="T7" fmla="*/ 64 h 84"/>
                  <a:gd name="T8" fmla="*/ 8 w 16"/>
                  <a:gd name="T9" fmla="*/ 84 h 84"/>
                </a:gdLst>
                <a:ahLst/>
                <a:cxnLst>
                  <a:cxn ang="0">
                    <a:pos x="T0" y="T1"/>
                  </a:cxn>
                  <a:cxn ang="0">
                    <a:pos x="T2" y="T3"/>
                  </a:cxn>
                  <a:cxn ang="0">
                    <a:pos x="T4" y="T5"/>
                  </a:cxn>
                  <a:cxn ang="0">
                    <a:pos x="T6" y="T7"/>
                  </a:cxn>
                  <a:cxn ang="0">
                    <a:pos x="T8" y="T9"/>
                  </a:cxn>
                </a:cxnLst>
                <a:rect l="0" t="0" r="r" b="b"/>
                <a:pathLst>
                  <a:path w="16" h="84">
                    <a:moveTo>
                      <a:pt x="8" y="84"/>
                    </a:moveTo>
                    <a:cubicBezTo>
                      <a:pt x="1" y="73"/>
                      <a:pt x="4" y="60"/>
                      <a:pt x="0" y="48"/>
                    </a:cubicBezTo>
                    <a:cubicBezTo>
                      <a:pt x="8" y="33"/>
                      <a:pt x="9" y="17"/>
                      <a:pt x="9" y="0"/>
                    </a:cubicBezTo>
                    <a:cubicBezTo>
                      <a:pt x="16" y="22"/>
                      <a:pt x="12" y="43"/>
                      <a:pt x="10" y="64"/>
                    </a:cubicBezTo>
                    <a:cubicBezTo>
                      <a:pt x="10" y="71"/>
                      <a:pt x="9" y="77"/>
                      <a:pt x="8" y="84"/>
                    </a:cubicBezTo>
                    <a:close/>
                  </a:path>
                </a:pathLst>
              </a:custGeom>
              <a:solidFill>
                <a:srgbClr val="735F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9" name="Freeform 176">
                <a:extLst>
                  <a:ext uri="{FF2B5EF4-FFF2-40B4-BE49-F238E27FC236}">
                    <a16:creationId xmlns:a16="http://schemas.microsoft.com/office/drawing/2014/main" id="{C9B76D5E-3555-41BF-9EE3-B0B61200AC6C}"/>
                  </a:ext>
                </a:extLst>
              </p:cNvPr>
              <p:cNvSpPr>
                <a:spLocks/>
              </p:cNvSpPr>
              <p:nvPr/>
            </p:nvSpPr>
            <p:spPr bwMode="auto">
              <a:xfrm>
                <a:off x="1974" y="1259"/>
                <a:ext cx="14" cy="90"/>
              </a:xfrm>
              <a:custGeom>
                <a:avLst/>
                <a:gdLst>
                  <a:gd name="T0" fmla="*/ 13 w 13"/>
                  <a:gd name="T1" fmla="*/ 44 h 80"/>
                  <a:gd name="T2" fmla="*/ 13 w 13"/>
                  <a:gd name="T3" fmla="*/ 79 h 80"/>
                  <a:gd name="T4" fmla="*/ 10 w 13"/>
                  <a:gd name="T5" fmla="*/ 80 h 80"/>
                  <a:gd name="T6" fmla="*/ 0 w 13"/>
                  <a:gd name="T7" fmla="*/ 7 h 80"/>
                  <a:gd name="T8" fmla="*/ 8 w 13"/>
                  <a:gd name="T9" fmla="*/ 0 h 80"/>
                  <a:gd name="T10" fmla="*/ 13 w 13"/>
                  <a:gd name="T11" fmla="*/ 44 h 80"/>
                </a:gdLst>
                <a:ahLst/>
                <a:cxnLst>
                  <a:cxn ang="0">
                    <a:pos x="T0" y="T1"/>
                  </a:cxn>
                  <a:cxn ang="0">
                    <a:pos x="T2" y="T3"/>
                  </a:cxn>
                  <a:cxn ang="0">
                    <a:pos x="T4" y="T5"/>
                  </a:cxn>
                  <a:cxn ang="0">
                    <a:pos x="T6" y="T7"/>
                  </a:cxn>
                  <a:cxn ang="0">
                    <a:pos x="T8" y="T9"/>
                  </a:cxn>
                  <a:cxn ang="0">
                    <a:pos x="T10" y="T11"/>
                  </a:cxn>
                </a:cxnLst>
                <a:rect l="0" t="0" r="r" b="b"/>
                <a:pathLst>
                  <a:path w="13" h="80">
                    <a:moveTo>
                      <a:pt x="13" y="44"/>
                    </a:moveTo>
                    <a:cubicBezTo>
                      <a:pt x="13" y="56"/>
                      <a:pt x="13" y="68"/>
                      <a:pt x="13" y="79"/>
                    </a:cubicBezTo>
                    <a:cubicBezTo>
                      <a:pt x="12" y="79"/>
                      <a:pt x="11" y="79"/>
                      <a:pt x="10" y="80"/>
                    </a:cubicBezTo>
                    <a:cubicBezTo>
                      <a:pt x="7" y="55"/>
                      <a:pt x="3" y="31"/>
                      <a:pt x="0" y="7"/>
                    </a:cubicBezTo>
                    <a:cubicBezTo>
                      <a:pt x="3" y="5"/>
                      <a:pt x="5" y="2"/>
                      <a:pt x="8" y="0"/>
                    </a:cubicBezTo>
                    <a:cubicBezTo>
                      <a:pt x="10" y="14"/>
                      <a:pt x="11" y="29"/>
                      <a:pt x="13" y="44"/>
                    </a:cubicBezTo>
                    <a:close/>
                  </a:path>
                </a:pathLst>
              </a:custGeom>
              <a:solidFill>
                <a:srgbClr val="8A71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0" name="Freeform 177">
                <a:extLst>
                  <a:ext uri="{FF2B5EF4-FFF2-40B4-BE49-F238E27FC236}">
                    <a16:creationId xmlns:a16="http://schemas.microsoft.com/office/drawing/2014/main" id="{9C28EAC8-6FD6-472B-9D55-37C4EC8A369C}"/>
                  </a:ext>
                </a:extLst>
              </p:cNvPr>
              <p:cNvSpPr>
                <a:spLocks/>
              </p:cNvSpPr>
              <p:nvPr/>
            </p:nvSpPr>
            <p:spPr bwMode="auto">
              <a:xfrm>
                <a:off x="1975" y="450"/>
                <a:ext cx="28" cy="76"/>
              </a:xfrm>
              <a:custGeom>
                <a:avLst/>
                <a:gdLst>
                  <a:gd name="T0" fmla="*/ 8 w 25"/>
                  <a:gd name="T1" fmla="*/ 68 h 68"/>
                  <a:gd name="T2" fmla="*/ 6 w 25"/>
                  <a:gd name="T3" fmla="*/ 59 h 68"/>
                  <a:gd name="T4" fmla="*/ 0 w 25"/>
                  <a:gd name="T5" fmla="*/ 64 h 68"/>
                  <a:gd name="T6" fmla="*/ 25 w 25"/>
                  <a:gd name="T7" fmla="*/ 0 h 68"/>
                  <a:gd name="T8" fmla="*/ 8 w 25"/>
                  <a:gd name="T9" fmla="*/ 68 h 68"/>
                </a:gdLst>
                <a:ahLst/>
                <a:cxnLst>
                  <a:cxn ang="0">
                    <a:pos x="T0" y="T1"/>
                  </a:cxn>
                  <a:cxn ang="0">
                    <a:pos x="T2" y="T3"/>
                  </a:cxn>
                  <a:cxn ang="0">
                    <a:pos x="T4" y="T5"/>
                  </a:cxn>
                  <a:cxn ang="0">
                    <a:pos x="T6" y="T7"/>
                  </a:cxn>
                  <a:cxn ang="0">
                    <a:pos x="T8" y="T9"/>
                  </a:cxn>
                </a:cxnLst>
                <a:rect l="0" t="0" r="r" b="b"/>
                <a:pathLst>
                  <a:path w="25" h="68">
                    <a:moveTo>
                      <a:pt x="8" y="68"/>
                    </a:moveTo>
                    <a:cubicBezTo>
                      <a:pt x="7" y="65"/>
                      <a:pt x="8" y="60"/>
                      <a:pt x="6" y="59"/>
                    </a:cubicBezTo>
                    <a:cubicBezTo>
                      <a:pt x="2" y="57"/>
                      <a:pt x="3" y="63"/>
                      <a:pt x="0" y="64"/>
                    </a:cubicBezTo>
                    <a:cubicBezTo>
                      <a:pt x="8" y="43"/>
                      <a:pt x="17" y="22"/>
                      <a:pt x="25" y="0"/>
                    </a:cubicBezTo>
                    <a:cubicBezTo>
                      <a:pt x="21" y="24"/>
                      <a:pt x="18" y="47"/>
                      <a:pt x="8" y="68"/>
                    </a:cubicBezTo>
                    <a:close/>
                  </a:path>
                </a:pathLst>
              </a:custGeom>
              <a:solidFill>
                <a:srgbClr val="B5A6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1" name="Freeform 178">
                <a:extLst>
                  <a:ext uri="{FF2B5EF4-FFF2-40B4-BE49-F238E27FC236}">
                    <a16:creationId xmlns:a16="http://schemas.microsoft.com/office/drawing/2014/main" id="{8EFA59C9-59CD-45F3-AFCB-A33D324698E0}"/>
                  </a:ext>
                </a:extLst>
              </p:cNvPr>
              <p:cNvSpPr>
                <a:spLocks/>
              </p:cNvSpPr>
              <p:nvPr/>
            </p:nvSpPr>
            <p:spPr bwMode="auto">
              <a:xfrm>
                <a:off x="2078" y="564"/>
                <a:ext cx="26" cy="85"/>
              </a:xfrm>
              <a:custGeom>
                <a:avLst/>
                <a:gdLst>
                  <a:gd name="T0" fmla="*/ 14 w 23"/>
                  <a:gd name="T1" fmla="*/ 14 h 75"/>
                  <a:gd name="T2" fmla="*/ 22 w 23"/>
                  <a:gd name="T3" fmla="*/ 0 h 75"/>
                  <a:gd name="T4" fmla="*/ 23 w 23"/>
                  <a:gd name="T5" fmla="*/ 10 h 75"/>
                  <a:gd name="T6" fmla="*/ 10 w 23"/>
                  <a:gd name="T7" fmla="*/ 74 h 75"/>
                  <a:gd name="T8" fmla="*/ 7 w 23"/>
                  <a:gd name="T9" fmla="*/ 75 h 75"/>
                  <a:gd name="T10" fmla="*/ 0 w 23"/>
                  <a:gd name="T11" fmla="*/ 65 h 75"/>
                  <a:gd name="T12" fmla="*/ 14 w 23"/>
                  <a:gd name="T13" fmla="*/ 14 h 75"/>
                </a:gdLst>
                <a:ahLst/>
                <a:cxnLst>
                  <a:cxn ang="0">
                    <a:pos x="T0" y="T1"/>
                  </a:cxn>
                  <a:cxn ang="0">
                    <a:pos x="T2" y="T3"/>
                  </a:cxn>
                  <a:cxn ang="0">
                    <a:pos x="T4" y="T5"/>
                  </a:cxn>
                  <a:cxn ang="0">
                    <a:pos x="T6" y="T7"/>
                  </a:cxn>
                  <a:cxn ang="0">
                    <a:pos x="T8" y="T9"/>
                  </a:cxn>
                  <a:cxn ang="0">
                    <a:pos x="T10" y="T11"/>
                  </a:cxn>
                  <a:cxn ang="0">
                    <a:pos x="T12" y="T13"/>
                  </a:cxn>
                </a:cxnLst>
                <a:rect l="0" t="0" r="r" b="b"/>
                <a:pathLst>
                  <a:path w="23" h="75">
                    <a:moveTo>
                      <a:pt x="14" y="14"/>
                    </a:moveTo>
                    <a:cubicBezTo>
                      <a:pt x="16" y="10"/>
                      <a:pt x="19" y="6"/>
                      <a:pt x="22" y="0"/>
                    </a:cubicBezTo>
                    <a:cubicBezTo>
                      <a:pt x="22" y="4"/>
                      <a:pt x="23" y="7"/>
                      <a:pt x="23" y="10"/>
                    </a:cubicBezTo>
                    <a:cubicBezTo>
                      <a:pt x="22" y="32"/>
                      <a:pt x="10" y="52"/>
                      <a:pt x="10" y="74"/>
                    </a:cubicBezTo>
                    <a:cubicBezTo>
                      <a:pt x="9" y="74"/>
                      <a:pt x="8" y="74"/>
                      <a:pt x="7" y="75"/>
                    </a:cubicBezTo>
                    <a:cubicBezTo>
                      <a:pt x="3" y="73"/>
                      <a:pt x="1" y="69"/>
                      <a:pt x="0" y="65"/>
                    </a:cubicBezTo>
                    <a:cubicBezTo>
                      <a:pt x="3" y="47"/>
                      <a:pt x="3" y="29"/>
                      <a:pt x="14" y="14"/>
                    </a:cubicBezTo>
                    <a:close/>
                  </a:path>
                </a:pathLst>
              </a:custGeom>
              <a:solidFill>
                <a:srgbClr val="9675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2" name="Freeform 179">
                <a:extLst>
                  <a:ext uri="{FF2B5EF4-FFF2-40B4-BE49-F238E27FC236}">
                    <a16:creationId xmlns:a16="http://schemas.microsoft.com/office/drawing/2014/main" id="{E753BED5-9EE0-4377-9B70-D2B89DFEEA26}"/>
                  </a:ext>
                </a:extLst>
              </p:cNvPr>
              <p:cNvSpPr>
                <a:spLocks/>
              </p:cNvSpPr>
              <p:nvPr/>
            </p:nvSpPr>
            <p:spPr bwMode="auto">
              <a:xfrm>
                <a:off x="824" y="934"/>
                <a:ext cx="68" cy="63"/>
              </a:xfrm>
              <a:custGeom>
                <a:avLst/>
                <a:gdLst>
                  <a:gd name="T0" fmla="*/ 34 w 61"/>
                  <a:gd name="T1" fmla="*/ 21 h 56"/>
                  <a:gd name="T2" fmla="*/ 58 w 61"/>
                  <a:gd name="T3" fmla="*/ 56 h 56"/>
                  <a:gd name="T4" fmla="*/ 27 w 61"/>
                  <a:gd name="T5" fmla="*/ 26 h 56"/>
                  <a:gd name="T6" fmla="*/ 0 w 61"/>
                  <a:gd name="T7" fmla="*/ 0 h 56"/>
                  <a:gd name="T8" fmla="*/ 34 w 61"/>
                  <a:gd name="T9" fmla="*/ 21 h 56"/>
                </a:gdLst>
                <a:ahLst/>
                <a:cxnLst>
                  <a:cxn ang="0">
                    <a:pos x="T0" y="T1"/>
                  </a:cxn>
                  <a:cxn ang="0">
                    <a:pos x="T2" y="T3"/>
                  </a:cxn>
                  <a:cxn ang="0">
                    <a:pos x="T4" y="T5"/>
                  </a:cxn>
                  <a:cxn ang="0">
                    <a:pos x="T6" y="T7"/>
                  </a:cxn>
                  <a:cxn ang="0">
                    <a:pos x="T8" y="T9"/>
                  </a:cxn>
                </a:cxnLst>
                <a:rect l="0" t="0" r="r" b="b"/>
                <a:pathLst>
                  <a:path w="61" h="56">
                    <a:moveTo>
                      <a:pt x="34" y="21"/>
                    </a:moveTo>
                    <a:cubicBezTo>
                      <a:pt x="40" y="35"/>
                      <a:pt x="61" y="38"/>
                      <a:pt x="58" y="56"/>
                    </a:cubicBezTo>
                    <a:cubicBezTo>
                      <a:pt x="48" y="45"/>
                      <a:pt x="39" y="34"/>
                      <a:pt x="27" y="26"/>
                    </a:cubicBezTo>
                    <a:cubicBezTo>
                      <a:pt x="19" y="19"/>
                      <a:pt x="12" y="11"/>
                      <a:pt x="0" y="0"/>
                    </a:cubicBezTo>
                    <a:cubicBezTo>
                      <a:pt x="18" y="5"/>
                      <a:pt x="25" y="15"/>
                      <a:pt x="34" y="21"/>
                    </a:cubicBezTo>
                    <a:close/>
                  </a:path>
                </a:pathLst>
              </a:custGeom>
              <a:solidFill>
                <a:srgbClr val="715A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3" name="Freeform 180">
                <a:extLst>
                  <a:ext uri="{FF2B5EF4-FFF2-40B4-BE49-F238E27FC236}">
                    <a16:creationId xmlns:a16="http://schemas.microsoft.com/office/drawing/2014/main" id="{32E5EE08-227C-4B00-A5D2-9FC68B5BF045}"/>
                  </a:ext>
                </a:extLst>
              </p:cNvPr>
              <p:cNvSpPr>
                <a:spLocks/>
              </p:cNvSpPr>
              <p:nvPr/>
            </p:nvSpPr>
            <p:spPr bwMode="auto">
              <a:xfrm>
                <a:off x="867" y="548"/>
                <a:ext cx="68" cy="61"/>
              </a:xfrm>
              <a:custGeom>
                <a:avLst/>
                <a:gdLst>
                  <a:gd name="T0" fmla="*/ 33 w 61"/>
                  <a:gd name="T1" fmla="*/ 25 h 55"/>
                  <a:gd name="T2" fmla="*/ 61 w 61"/>
                  <a:gd name="T3" fmla="*/ 55 h 55"/>
                  <a:gd name="T4" fmla="*/ 13 w 61"/>
                  <a:gd name="T5" fmla="*/ 17 h 55"/>
                  <a:gd name="T6" fmla="*/ 1 w 61"/>
                  <a:gd name="T7" fmla="*/ 5 h 55"/>
                  <a:gd name="T8" fmla="*/ 5 w 61"/>
                  <a:gd name="T9" fmla="*/ 1 h 55"/>
                  <a:gd name="T10" fmla="*/ 33 w 61"/>
                  <a:gd name="T11" fmla="*/ 25 h 55"/>
                </a:gdLst>
                <a:ahLst/>
                <a:cxnLst>
                  <a:cxn ang="0">
                    <a:pos x="T0" y="T1"/>
                  </a:cxn>
                  <a:cxn ang="0">
                    <a:pos x="T2" y="T3"/>
                  </a:cxn>
                  <a:cxn ang="0">
                    <a:pos x="T4" y="T5"/>
                  </a:cxn>
                  <a:cxn ang="0">
                    <a:pos x="T6" y="T7"/>
                  </a:cxn>
                  <a:cxn ang="0">
                    <a:pos x="T8" y="T9"/>
                  </a:cxn>
                  <a:cxn ang="0">
                    <a:pos x="T10" y="T11"/>
                  </a:cxn>
                </a:cxnLst>
                <a:rect l="0" t="0" r="r" b="b"/>
                <a:pathLst>
                  <a:path w="61" h="55">
                    <a:moveTo>
                      <a:pt x="33" y="25"/>
                    </a:moveTo>
                    <a:cubicBezTo>
                      <a:pt x="42" y="35"/>
                      <a:pt x="52" y="45"/>
                      <a:pt x="61" y="55"/>
                    </a:cubicBezTo>
                    <a:cubicBezTo>
                      <a:pt x="41" y="48"/>
                      <a:pt x="30" y="28"/>
                      <a:pt x="13" y="17"/>
                    </a:cubicBezTo>
                    <a:cubicBezTo>
                      <a:pt x="9" y="13"/>
                      <a:pt x="5" y="9"/>
                      <a:pt x="1" y="5"/>
                    </a:cubicBezTo>
                    <a:cubicBezTo>
                      <a:pt x="0" y="1"/>
                      <a:pt x="1" y="0"/>
                      <a:pt x="5" y="1"/>
                    </a:cubicBezTo>
                    <a:cubicBezTo>
                      <a:pt x="14" y="9"/>
                      <a:pt x="24" y="17"/>
                      <a:pt x="33" y="25"/>
                    </a:cubicBezTo>
                    <a:close/>
                  </a:path>
                </a:pathLst>
              </a:custGeom>
              <a:solidFill>
                <a:srgbClr val="5F4A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4" name="Freeform 181">
                <a:extLst>
                  <a:ext uri="{FF2B5EF4-FFF2-40B4-BE49-F238E27FC236}">
                    <a16:creationId xmlns:a16="http://schemas.microsoft.com/office/drawing/2014/main" id="{3377DDE3-1206-470C-9CDD-ED04D77F2A41}"/>
                  </a:ext>
                </a:extLst>
              </p:cNvPr>
              <p:cNvSpPr>
                <a:spLocks/>
              </p:cNvSpPr>
              <p:nvPr/>
            </p:nvSpPr>
            <p:spPr bwMode="auto">
              <a:xfrm>
                <a:off x="591" y="2381"/>
                <a:ext cx="20" cy="55"/>
              </a:xfrm>
              <a:custGeom>
                <a:avLst/>
                <a:gdLst>
                  <a:gd name="T0" fmla="*/ 13 w 18"/>
                  <a:gd name="T1" fmla="*/ 0 h 49"/>
                  <a:gd name="T2" fmla="*/ 18 w 18"/>
                  <a:gd name="T3" fmla="*/ 5 h 49"/>
                  <a:gd name="T4" fmla="*/ 6 w 18"/>
                  <a:gd name="T5" fmla="*/ 49 h 49"/>
                  <a:gd name="T6" fmla="*/ 13 w 18"/>
                  <a:gd name="T7" fmla="*/ 0 h 49"/>
                </a:gdLst>
                <a:ahLst/>
                <a:cxnLst>
                  <a:cxn ang="0">
                    <a:pos x="T0" y="T1"/>
                  </a:cxn>
                  <a:cxn ang="0">
                    <a:pos x="T2" y="T3"/>
                  </a:cxn>
                  <a:cxn ang="0">
                    <a:pos x="T4" y="T5"/>
                  </a:cxn>
                  <a:cxn ang="0">
                    <a:pos x="T6" y="T7"/>
                  </a:cxn>
                </a:cxnLst>
                <a:rect l="0" t="0" r="r" b="b"/>
                <a:pathLst>
                  <a:path w="18" h="49">
                    <a:moveTo>
                      <a:pt x="13" y="0"/>
                    </a:moveTo>
                    <a:cubicBezTo>
                      <a:pt x="14" y="2"/>
                      <a:pt x="16" y="3"/>
                      <a:pt x="18" y="5"/>
                    </a:cubicBezTo>
                    <a:cubicBezTo>
                      <a:pt x="14" y="19"/>
                      <a:pt x="17" y="35"/>
                      <a:pt x="6" y="49"/>
                    </a:cubicBezTo>
                    <a:cubicBezTo>
                      <a:pt x="0" y="30"/>
                      <a:pt x="4" y="15"/>
                      <a:pt x="13" y="0"/>
                    </a:cubicBezTo>
                    <a:close/>
                  </a:path>
                </a:pathLst>
              </a:custGeom>
              <a:solidFill>
                <a:srgbClr val="A5969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5" name="Freeform 182">
                <a:extLst>
                  <a:ext uri="{FF2B5EF4-FFF2-40B4-BE49-F238E27FC236}">
                    <a16:creationId xmlns:a16="http://schemas.microsoft.com/office/drawing/2014/main" id="{34F10DBA-E80E-429A-B7FD-F5855F588FFA}"/>
                  </a:ext>
                </a:extLst>
              </p:cNvPr>
              <p:cNvSpPr>
                <a:spLocks/>
              </p:cNvSpPr>
              <p:nvPr/>
            </p:nvSpPr>
            <p:spPr bwMode="auto">
              <a:xfrm>
                <a:off x="2015" y="2197"/>
                <a:ext cx="26" cy="75"/>
              </a:xfrm>
              <a:custGeom>
                <a:avLst/>
                <a:gdLst>
                  <a:gd name="T0" fmla="*/ 18 w 23"/>
                  <a:gd name="T1" fmla="*/ 65 h 67"/>
                  <a:gd name="T2" fmla="*/ 5 w 23"/>
                  <a:gd name="T3" fmla="*/ 16 h 67"/>
                  <a:gd name="T4" fmla="*/ 7 w 23"/>
                  <a:gd name="T5" fmla="*/ 0 h 67"/>
                  <a:gd name="T6" fmla="*/ 23 w 23"/>
                  <a:gd name="T7" fmla="*/ 64 h 67"/>
                  <a:gd name="T8" fmla="*/ 21 w 23"/>
                  <a:gd name="T9" fmla="*/ 67 h 67"/>
                  <a:gd name="T10" fmla="*/ 18 w 23"/>
                  <a:gd name="T11" fmla="*/ 65 h 67"/>
                </a:gdLst>
                <a:ahLst/>
                <a:cxnLst>
                  <a:cxn ang="0">
                    <a:pos x="T0" y="T1"/>
                  </a:cxn>
                  <a:cxn ang="0">
                    <a:pos x="T2" y="T3"/>
                  </a:cxn>
                  <a:cxn ang="0">
                    <a:pos x="T4" y="T5"/>
                  </a:cxn>
                  <a:cxn ang="0">
                    <a:pos x="T6" y="T7"/>
                  </a:cxn>
                  <a:cxn ang="0">
                    <a:pos x="T8" y="T9"/>
                  </a:cxn>
                  <a:cxn ang="0">
                    <a:pos x="T10" y="T11"/>
                  </a:cxn>
                </a:cxnLst>
                <a:rect l="0" t="0" r="r" b="b"/>
                <a:pathLst>
                  <a:path w="23" h="67">
                    <a:moveTo>
                      <a:pt x="18" y="65"/>
                    </a:moveTo>
                    <a:cubicBezTo>
                      <a:pt x="14" y="49"/>
                      <a:pt x="9" y="32"/>
                      <a:pt x="5" y="16"/>
                    </a:cubicBezTo>
                    <a:cubicBezTo>
                      <a:pt x="4" y="10"/>
                      <a:pt x="0" y="4"/>
                      <a:pt x="7" y="0"/>
                    </a:cubicBezTo>
                    <a:cubicBezTo>
                      <a:pt x="13" y="21"/>
                      <a:pt x="18" y="43"/>
                      <a:pt x="23" y="64"/>
                    </a:cubicBezTo>
                    <a:cubicBezTo>
                      <a:pt x="23" y="65"/>
                      <a:pt x="22" y="67"/>
                      <a:pt x="21" y="67"/>
                    </a:cubicBezTo>
                    <a:cubicBezTo>
                      <a:pt x="20" y="67"/>
                      <a:pt x="19" y="66"/>
                      <a:pt x="18" y="65"/>
                    </a:cubicBezTo>
                    <a:close/>
                  </a:path>
                </a:pathLst>
              </a:custGeom>
              <a:solidFill>
                <a:srgbClr val="8273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6" name="Freeform 183">
                <a:extLst>
                  <a:ext uri="{FF2B5EF4-FFF2-40B4-BE49-F238E27FC236}">
                    <a16:creationId xmlns:a16="http://schemas.microsoft.com/office/drawing/2014/main" id="{D2B155D2-7C5E-4C6C-8DBF-C5E73100E691}"/>
                  </a:ext>
                </a:extLst>
              </p:cNvPr>
              <p:cNvSpPr>
                <a:spLocks/>
              </p:cNvSpPr>
              <p:nvPr/>
            </p:nvSpPr>
            <p:spPr bwMode="auto">
              <a:xfrm>
                <a:off x="2074" y="458"/>
                <a:ext cx="14" cy="93"/>
              </a:xfrm>
              <a:custGeom>
                <a:avLst/>
                <a:gdLst>
                  <a:gd name="T0" fmla="*/ 11 w 13"/>
                  <a:gd name="T1" fmla="*/ 5 h 83"/>
                  <a:gd name="T2" fmla="*/ 6 w 13"/>
                  <a:gd name="T3" fmla="*/ 83 h 83"/>
                  <a:gd name="T4" fmla="*/ 2 w 13"/>
                  <a:gd name="T5" fmla="*/ 77 h 83"/>
                  <a:gd name="T6" fmla="*/ 1 w 13"/>
                  <a:gd name="T7" fmla="*/ 55 h 83"/>
                  <a:gd name="T8" fmla="*/ 3 w 13"/>
                  <a:gd name="T9" fmla="*/ 12 h 83"/>
                  <a:gd name="T10" fmla="*/ 3 w 13"/>
                  <a:gd name="T11" fmla="*/ 8 h 83"/>
                  <a:gd name="T12" fmla="*/ 3 w 13"/>
                  <a:gd name="T13" fmla="*/ 5 h 83"/>
                  <a:gd name="T14" fmla="*/ 11 w 13"/>
                  <a:gd name="T15" fmla="*/ 5 h 8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83">
                    <a:moveTo>
                      <a:pt x="11" y="5"/>
                    </a:moveTo>
                    <a:cubicBezTo>
                      <a:pt x="12" y="31"/>
                      <a:pt x="13" y="57"/>
                      <a:pt x="6" y="83"/>
                    </a:cubicBezTo>
                    <a:cubicBezTo>
                      <a:pt x="5" y="81"/>
                      <a:pt x="3" y="79"/>
                      <a:pt x="2" y="77"/>
                    </a:cubicBezTo>
                    <a:cubicBezTo>
                      <a:pt x="0" y="69"/>
                      <a:pt x="1" y="62"/>
                      <a:pt x="1" y="55"/>
                    </a:cubicBezTo>
                    <a:cubicBezTo>
                      <a:pt x="5" y="40"/>
                      <a:pt x="2" y="26"/>
                      <a:pt x="3" y="12"/>
                    </a:cubicBezTo>
                    <a:cubicBezTo>
                      <a:pt x="3" y="11"/>
                      <a:pt x="3" y="10"/>
                      <a:pt x="3" y="8"/>
                    </a:cubicBezTo>
                    <a:cubicBezTo>
                      <a:pt x="3" y="7"/>
                      <a:pt x="3" y="6"/>
                      <a:pt x="3" y="5"/>
                    </a:cubicBezTo>
                    <a:cubicBezTo>
                      <a:pt x="6" y="5"/>
                      <a:pt x="8" y="0"/>
                      <a:pt x="11" y="5"/>
                    </a:cubicBezTo>
                    <a:close/>
                  </a:path>
                </a:pathLst>
              </a:custGeom>
              <a:solidFill>
                <a:srgbClr val="E1DBD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7" name="Freeform 184">
                <a:extLst>
                  <a:ext uri="{FF2B5EF4-FFF2-40B4-BE49-F238E27FC236}">
                    <a16:creationId xmlns:a16="http://schemas.microsoft.com/office/drawing/2014/main" id="{8E15D589-3045-4C27-B574-F6F7F5741400}"/>
                  </a:ext>
                </a:extLst>
              </p:cNvPr>
              <p:cNvSpPr>
                <a:spLocks/>
              </p:cNvSpPr>
              <p:nvPr/>
            </p:nvSpPr>
            <p:spPr bwMode="auto">
              <a:xfrm>
                <a:off x="2357" y="3829"/>
                <a:ext cx="37" cy="42"/>
              </a:xfrm>
              <a:custGeom>
                <a:avLst/>
                <a:gdLst>
                  <a:gd name="T0" fmla="*/ 31 w 33"/>
                  <a:gd name="T1" fmla="*/ 15 h 37"/>
                  <a:gd name="T2" fmla="*/ 23 w 33"/>
                  <a:gd name="T3" fmla="*/ 37 h 37"/>
                  <a:gd name="T4" fmla="*/ 12 w 33"/>
                  <a:gd name="T5" fmla="*/ 32 h 37"/>
                  <a:gd name="T6" fmla="*/ 2 w 33"/>
                  <a:gd name="T7" fmla="*/ 19 h 37"/>
                  <a:gd name="T8" fmla="*/ 16 w 33"/>
                  <a:gd name="T9" fmla="*/ 15 h 37"/>
                  <a:gd name="T10" fmla="*/ 22 w 33"/>
                  <a:gd name="T11" fmla="*/ 10 h 37"/>
                  <a:gd name="T12" fmla="*/ 27 w 33"/>
                  <a:gd name="T13" fmla="*/ 0 h 37"/>
                  <a:gd name="T14" fmla="*/ 31 w 33"/>
                  <a:gd name="T15" fmla="*/ 15 h 3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3" h="37">
                    <a:moveTo>
                      <a:pt x="31" y="15"/>
                    </a:moveTo>
                    <a:cubicBezTo>
                      <a:pt x="24" y="21"/>
                      <a:pt x="33" y="32"/>
                      <a:pt x="23" y="37"/>
                    </a:cubicBezTo>
                    <a:cubicBezTo>
                      <a:pt x="19" y="36"/>
                      <a:pt x="16" y="34"/>
                      <a:pt x="12" y="32"/>
                    </a:cubicBezTo>
                    <a:cubicBezTo>
                      <a:pt x="7" y="29"/>
                      <a:pt x="0" y="26"/>
                      <a:pt x="2" y="19"/>
                    </a:cubicBezTo>
                    <a:cubicBezTo>
                      <a:pt x="3" y="10"/>
                      <a:pt x="11" y="17"/>
                      <a:pt x="16" y="15"/>
                    </a:cubicBezTo>
                    <a:cubicBezTo>
                      <a:pt x="19" y="14"/>
                      <a:pt x="22" y="14"/>
                      <a:pt x="22" y="10"/>
                    </a:cubicBezTo>
                    <a:cubicBezTo>
                      <a:pt x="22" y="6"/>
                      <a:pt x="21" y="2"/>
                      <a:pt x="27" y="0"/>
                    </a:cubicBezTo>
                    <a:cubicBezTo>
                      <a:pt x="28" y="5"/>
                      <a:pt x="29" y="10"/>
                      <a:pt x="31" y="15"/>
                    </a:cubicBezTo>
                    <a:close/>
                  </a:path>
                </a:pathLst>
              </a:custGeom>
              <a:solidFill>
                <a:srgbClr val="3490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8" name="Freeform 185">
                <a:extLst>
                  <a:ext uri="{FF2B5EF4-FFF2-40B4-BE49-F238E27FC236}">
                    <a16:creationId xmlns:a16="http://schemas.microsoft.com/office/drawing/2014/main" id="{2A6AA7BE-5012-43BE-A18C-BA604E162CC6}"/>
                  </a:ext>
                </a:extLst>
              </p:cNvPr>
              <p:cNvSpPr>
                <a:spLocks/>
              </p:cNvSpPr>
              <p:nvPr/>
            </p:nvSpPr>
            <p:spPr bwMode="auto">
              <a:xfrm>
                <a:off x="1865" y="467"/>
                <a:ext cx="30" cy="74"/>
              </a:xfrm>
              <a:custGeom>
                <a:avLst/>
                <a:gdLst>
                  <a:gd name="T0" fmla="*/ 21 w 27"/>
                  <a:gd name="T1" fmla="*/ 13 h 66"/>
                  <a:gd name="T2" fmla="*/ 4 w 27"/>
                  <a:gd name="T3" fmla="*/ 65 h 66"/>
                  <a:gd name="T4" fmla="*/ 0 w 27"/>
                  <a:gd name="T5" fmla="*/ 64 h 66"/>
                  <a:gd name="T6" fmla="*/ 1 w 27"/>
                  <a:gd name="T7" fmla="*/ 53 h 66"/>
                  <a:gd name="T8" fmla="*/ 20 w 27"/>
                  <a:gd name="T9" fmla="*/ 0 h 66"/>
                  <a:gd name="T10" fmla="*/ 21 w 27"/>
                  <a:gd name="T11" fmla="*/ 13 h 66"/>
                </a:gdLst>
                <a:ahLst/>
                <a:cxnLst>
                  <a:cxn ang="0">
                    <a:pos x="T0" y="T1"/>
                  </a:cxn>
                  <a:cxn ang="0">
                    <a:pos x="T2" y="T3"/>
                  </a:cxn>
                  <a:cxn ang="0">
                    <a:pos x="T4" y="T5"/>
                  </a:cxn>
                  <a:cxn ang="0">
                    <a:pos x="T6" y="T7"/>
                  </a:cxn>
                  <a:cxn ang="0">
                    <a:pos x="T8" y="T9"/>
                  </a:cxn>
                  <a:cxn ang="0">
                    <a:pos x="T10" y="T11"/>
                  </a:cxn>
                </a:cxnLst>
                <a:rect l="0" t="0" r="r" b="b"/>
                <a:pathLst>
                  <a:path w="27" h="66">
                    <a:moveTo>
                      <a:pt x="21" y="13"/>
                    </a:moveTo>
                    <a:cubicBezTo>
                      <a:pt x="10" y="28"/>
                      <a:pt x="11" y="48"/>
                      <a:pt x="4" y="65"/>
                    </a:cubicBezTo>
                    <a:cubicBezTo>
                      <a:pt x="3" y="66"/>
                      <a:pt x="1" y="66"/>
                      <a:pt x="0" y="64"/>
                    </a:cubicBezTo>
                    <a:cubicBezTo>
                      <a:pt x="0" y="61"/>
                      <a:pt x="0" y="57"/>
                      <a:pt x="1" y="53"/>
                    </a:cubicBezTo>
                    <a:cubicBezTo>
                      <a:pt x="8" y="36"/>
                      <a:pt x="7" y="15"/>
                      <a:pt x="20" y="0"/>
                    </a:cubicBezTo>
                    <a:cubicBezTo>
                      <a:pt x="27" y="5"/>
                      <a:pt x="20" y="9"/>
                      <a:pt x="21" y="13"/>
                    </a:cubicBezTo>
                    <a:close/>
                  </a:path>
                </a:pathLst>
              </a:custGeom>
              <a:solidFill>
                <a:srgbClr val="674E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9" name="Freeform 186">
                <a:extLst>
                  <a:ext uri="{FF2B5EF4-FFF2-40B4-BE49-F238E27FC236}">
                    <a16:creationId xmlns:a16="http://schemas.microsoft.com/office/drawing/2014/main" id="{FADCCD85-50A3-478C-BF40-9490E9266640}"/>
                  </a:ext>
                </a:extLst>
              </p:cNvPr>
              <p:cNvSpPr>
                <a:spLocks/>
              </p:cNvSpPr>
              <p:nvPr/>
            </p:nvSpPr>
            <p:spPr bwMode="auto">
              <a:xfrm>
                <a:off x="1740" y="786"/>
                <a:ext cx="27" cy="59"/>
              </a:xfrm>
              <a:custGeom>
                <a:avLst/>
                <a:gdLst>
                  <a:gd name="T0" fmla="*/ 15 w 24"/>
                  <a:gd name="T1" fmla="*/ 0 h 53"/>
                  <a:gd name="T2" fmla="*/ 20 w 24"/>
                  <a:gd name="T3" fmla="*/ 5 h 53"/>
                  <a:gd name="T4" fmla="*/ 3 w 24"/>
                  <a:gd name="T5" fmla="*/ 53 h 53"/>
                  <a:gd name="T6" fmla="*/ 0 w 24"/>
                  <a:gd name="T7" fmla="*/ 45 h 53"/>
                  <a:gd name="T8" fmla="*/ 15 w 24"/>
                  <a:gd name="T9" fmla="*/ 0 h 53"/>
                </a:gdLst>
                <a:ahLst/>
                <a:cxnLst>
                  <a:cxn ang="0">
                    <a:pos x="T0" y="T1"/>
                  </a:cxn>
                  <a:cxn ang="0">
                    <a:pos x="T2" y="T3"/>
                  </a:cxn>
                  <a:cxn ang="0">
                    <a:pos x="T4" y="T5"/>
                  </a:cxn>
                  <a:cxn ang="0">
                    <a:pos x="T6" y="T7"/>
                  </a:cxn>
                  <a:cxn ang="0">
                    <a:pos x="T8" y="T9"/>
                  </a:cxn>
                </a:cxnLst>
                <a:rect l="0" t="0" r="r" b="b"/>
                <a:pathLst>
                  <a:path w="24" h="53">
                    <a:moveTo>
                      <a:pt x="15" y="0"/>
                    </a:moveTo>
                    <a:cubicBezTo>
                      <a:pt x="17" y="1"/>
                      <a:pt x="18" y="3"/>
                      <a:pt x="20" y="5"/>
                    </a:cubicBezTo>
                    <a:cubicBezTo>
                      <a:pt x="24" y="24"/>
                      <a:pt x="17" y="40"/>
                      <a:pt x="3" y="53"/>
                    </a:cubicBezTo>
                    <a:cubicBezTo>
                      <a:pt x="2" y="50"/>
                      <a:pt x="1" y="48"/>
                      <a:pt x="0" y="45"/>
                    </a:cubicBezTo>
                    <a:cubicBezTo>
                      <a:pt x="6" y="30"/>
                      <a:pt x="6" y="13"/>
                      <a:pt x="15" y="0"/>
                    </a:cubicBezTo>
                    <a:close/>
                  </a:path>
                </a:pathLst>
              </a:custGeom>
              <a:solidFill>
                <a:srgbClr val="7466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0" name="Freeform 187">
                <a:extLst>
                  <a:ext uri="{FF2B5EF4-FFF2-40B4-BE49-F238E27FC236}">
                    <a16:creationId xmlns:a16="http://schemas.microsoft.com/office/drawing/2014/main" id="{0318E988-546C-48AB-8CEC-19A3D36BD809}"/>
                  </a:ext>
                </a:extLst>
              </p:cNvPr>
              <p:cNvSpPr>
                <a:spLocks/>
              </p:cNvSpPr>
              <p:nvPr/>
            </p:nvSpPr>
            <p:spPr bwMode="auto">
              <a:xfrm>
                <a:off x="2230" y="3309"/>
                <a:ext cx="81" cy="12"/>
              </a:xfrm>
              <a:custGeom>
                <a:avLst/>
                <a:gdLst>
                  <a:gd name="T0" fmla="*/ 72 w 72"/>
                  <a:gd name="T1" fmla="*/ 11 h 11"/>
                  <a:gd name="T2" fmla="*/ 43 w 72"/>
                  <a:gd name="T3" fmla="*/ 7 h 11"/>
                  <a:gd name="T4" fmla="*/ 0 w 72"/>
                  <a:gd name="T5" fmla="*/ 7 h 11"/>
                  <a:gd name="T6" fmla="*/ 72 w 72"/>
                  <a:gd name="T7" fmla="*/ 4 h 11"/>
                  <a:gd name="T8" fmla="*/ 72 w 72"/>
                  <a:gd name="T9" fmla="*/ 11 h 11"/>
                </a:gdLst>
                <a:ahLst/>
                <a:cxnLst>
                  <a:cxn ang="0">
                    <a:pos x="T0" y="T1"/>
                  </a:cxn>
                  <a:cxn ang="0">
                    <a:pos x="T2" y="T3"/>
                  </a:cxn>
                  <a:cxn ang="0">
                    <a:pos x="T4" y="T5"/>
                  </a:cxn>
                  <a:cxn ang="0">
                    <a:pos x="T6" y="T7"/>
                  </a:cxn>
                  <a:cxn ang="0">
                    <a:pos x="T8" y="T9"/>
                  </a:cxn>
                </a:cxnLst>
                <a:rect l="0" t="0" r="r" b="b"/>
                <a:pathLst>
                  <a:path w="72" h="11">
                    <a:moveTo>
                      <a:pt x="72" y="11"/>
                    </a:moveTo>
                    <a:cubicBezTo>
                      <a:pt x="63" y="5"/>
                      <a:pt x="52" y="6"/>
                      <a:pt x="43" y="7"/>
                    </a:cubicBezTo>
                    <a:cubicBezTo>
                      <a:pt x="28" y="10"/>
                      <a:pt x="14" y="9"/>
                      <a:pt x="0" y="7"/>
                    </a:cubicBezTo>
                    <a:cubicBezTo>
                      <a:pt x="24" y="0"/>
                      <a:pt x="48" y="4"/>
                      <a:pt x="72" y="4"/>
                    </a:cubicBezTo>
                    <a:cubicBezTo>
                      <a:pt x="72" y="6"/>
                      <a:pt x="72" y="9"/>
                      <a:pt x="72" y="11"/>
                    </a:cubicBezTo>
                    <a:close/>
                  </a:path>
                </a:pathLst>
              </a:custGeom>
              <a:solidFill>
                <a:srgbClr val="84BC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1" name="Freeform 188">
                <a:extLst>
                  <a:ext uri="{FF2B5EF4-FFF2-40B4-BE49-F238E27FC236}">
                    <a16:creationId xmlns:a16="http://schemas.microsoft.com/office/drawing/2014/main" id="{8292F720-CE0B-4338-AB40-3FDA363787E9}"/>
                  </a:ext>
                </a:extLst>
              </p:cNvPr>
              <p:cNvSpPr>
                <a:spLocks/>
              </p:cNvSpPr>
              <p:nvPr/>
            </p:nvSpPr>
            <p:spPr bwMode="auto">
              <a:xfrm>
                <a:off x="692" y="739"/>
                <a:ext cx="41" cy="30"/>
              </a:xfrm>
              <a:custGeom>
                <a:avLst/>
                <a:gdLst>
                  <a:gd name="T0" fmla="*/ 36 w 36"/>
                  <a:gd name="T1" fmla="*/ 23 h 27"/>
                  <a:gd name="T2" fmla="*/ 32 w 36"/>
                  <a:gd name="T3" fmla="*/ 27 h 27"/>
                  <a:gd name="T4" fmla="*/ 14 w 36"/>
                  <a:gd name="T5" fmla="*/ 15 h 27"/>
                  <a:gd name="T6" fmla="*/ 5 w 36"/>
                  <a:gd name="T7" fmla="*/ 7 h 27"/>
                  <a:gd name="T8" fmla="*/ 18 w 36"/>
                  <a:gd name="T9" fmla="*/ 9 h 27"/>
                  <a:gd name="T10" fmla="*/ 28 w 36"/>
                  <a:gd name="T11" fmla="*/ 15 h 27"/>
                  <a:gd name="T12" fmla="*/ 36 w 36"/>
                  <a:gd name="T13" fmla="*/ 23 h 27"/>
                </a:gdLst>
                <a:ahLst/>
                <a:cxnLst>
                  <a:cxn ang="0">
                    <a:pos x="T0" y="T1"/>
                  </a:cxn>
                  <a:cxn ang="0">
                    <a:pos x="T2" y="T3"/>
                  </a:cxn>
                  <a:cxn ang="0">
                    <a:pos x="T4" y="T5"/>
                  </a:cxn>
                  <a:cxn ang="0">
                    <a:pos x="T6" y="T7"/>
                  </a:cxn>
                  <a:cxn ang="0">
                    <a:pos x="T8" y="T9"/>
                  </a:cxn>
                  <a:cxn ang="0">
                    <a:pos x="T10" y="T11"/>
                  </a:cxn>
                  <a:cxn ang="0">
                    <a:pos x="T12" y="T13"/>
                  </a:cxn>
                </a:cxnLst>
                <a:rect l="0" t="0" r="r" b="b"/>
                <a:pathLst>
                  <a:path w="36" h="27">
                    <a:moveTo>
                      <a:pt x="36" y="23"/>
                    </a:moveTo>
                    <a:cubicBezTo>
                      <a:pt x="35" y="25"/>
                      <a:pt x="33" y="26"/>
                      <a:pt x="32" y="27"/>
                    </a:cubicBezTo>
                    <a:cubicBezTo>
                      <a:pt x="26" y="23"/>
                      <a:pt x="19" y="20"/>
                      <a:pt x="14" y="15"/>
                    </a:cubicBezTo>
                    <a:cubicBezTo>
                      <a:pt x="11" y="12"/>
                      <a:pt x="0" y="16"/>
                      <a:pt x="5" y="7"/>
                    </a:cubicBezTo>
                    <a:cubicBezTo>
                      <a:pt x="8" y="0"/>
                      <a:pt x="14" y="7"/>
                      <a:pt x="18" y="9"/>
                    </a:cubicBezTo>
                    <a:cubicBezTo>
                      <a:pt x="22" y="10"/>
                      <a:pt x="25" y="13"/>
                      <a:pt x="28" y="15"/>
                    </a:cubicBezTo>
                    <a:cubicBezTo>
                      <a:pt x="31" y="18"/>
                      <a:pt x="33" y="21"/>
                      <a:pt x="36" y="23"/>
                    </a:cubicBezTo>
                    <a:close/>
                  </a:path>
                </a:pathLst>
              </a:custGeom>
              <a:solidFill>
                <a:srgbClr val="7A5D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2" name="Freeform 189">
                <a:extLst>
                  <a:ext uri="{FF2B5EF4-FFF2-40B4-BE49-F238E27FC236}">
                    <a16:creationId xmlns:a16="http://schemas.microsoft.com/office/drawing/2014/main" id="{56CDFE13-23B9-4332-A116-90CFF788B4CE}"/>
                  </a:ext>
                </a:extLst>
              </p:cNvPr>
              <p:cNvSpPr>
                <a:spLocks/>
              </p:cNvSpPr>
              <p:nvPr/>
            </p:nvSpPr>
            <p:spPr bwMode="auto">
              <a:xfrm>
                <a:off x="1201" y="778"/>
                <a:ext cx="8" cy="72"/>
              </a:xfrm>
              <a:custGeom>
                <a:avLst/>
                <a:gdLst>
                  <a:gd name="T0" fmla="*/ 7 w 7"/>
                  <a:gd name="T1" fmla="*/ 0 h 64"/>
                  <a:gd name="T2" fmla="*/ 7 w 7"/>
                  <a:gd name="T3" fmla="*/ 64 h 64"/>
                  <a:gd name="T4" fmla="*/ 7 w 7"/>
                  <a:gd name="T5" fmla="*/ 0 h 64"/>
                </a:gdLst>
                <a:ahLst/>
                <a:cxnLst>
                  <a:cxn ang="0">
                    <a:pos x="T0" y="T1"/>
                  </a:cxn>
                  <a:cxn ang="0">
                    <a:pos x="T2" y="T3"/>
                  </a:cxn>
                  <a:cxn ang="0">
                    <a:pos x="T4" y="T5"/>
                  </a:cxn>
                </a:cxnLst>
                <a:rect l="0" t="0" r="r" b="b"/>
                <a:pathLst>
                  <a:path w="7" h="64">
                    <a:moveTo>
                      <a:pt x="7" y="0"/>
                    </a:moveTo>
                    <a:cubicBezTo>
                      <a:pt x="7" y="21"/>
                      <a:pt x="7" y="43"/>
                      <a:pt x="7" y="64"/>
                    </a:cubicBezTo>
                    <a:cubicBezTo>
                      <a:pt x="0" y="43"/>
                      <a:pt x="1" y="21"/>
                      <a:pt x="7" y="0"/>
                    </a:cubicBezTo>
                    <a:close/>
                  </a:path>
                </a:pathLst>
              </a:custGeom>
              <a:solidFill>
                <a:srgbClr val="F1D9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3" name="Freeform 190">
                <a:extLst>
                  <a:ext uri="{FF2B5EF4-FFF2-40B4-BE49-F238E27FC236}">
                    <a16:creationId xmlns:a16="http://schemas.microsoft.com/office/drawing/2014/main" id="{A85B3F67-6C91-424F-942E-7474B58EEE5E}"/>
                  </a:ext>
                </a:extLst>
              </p:cNvPr>
              <p:cNvSpPr>
                <a:spLocks/>
              </p:cNvSpPr>
              <p:nvPr/>
            </p:nvSpPr>
            <p:spPr bwMode="auto">
              <a:xfrm>
                <a:off x="915" y="1187"/>
                <a:ext cx="20" cy="31"/>
              </a:xfrm>
              <a:custGeom>
                <a:avLst/>
                <a:gdLst>
                  <a:gd name="T0" fmla="*/ 13 w 18"/>
                  <a:gd name="T1" fmla="*/ 0 h 28"/>
                  <a:gd name="T2" fmla="*/ 18 w 18"/>
                  <a:gd name="T3" fmla="*/ 0 h 28"/>
                  <a:gd name="T4" fmla="*/ 2 w 18"/>
                  <a:gd name="T5" fmla="*/ 28 h 28"/>
                  <a:gd name="T6" fmla="*/ 13 w 18"/>
                  <a:gd name="T7" fmla="*/ 0 h 28"/>
                </a:gdLst>
                <a:ahLst/>
                <a:cxnLst>
                  <a:cxn ang="0">
                    <a:pos x="T0" y="T1"/>
                  </a:cxn>
                  <a:cxn ang="0">
                    <a:pos x="T2" y="T3"/>
                  </a:cxn>
                  <a:cxn ang="0">
                    <a:pos x="T4" y="T5"/>
                  </a:cxn>
                  <a:cxn ang="0">
                    <a:pos x="T6" y="T7"/>
                  </a:cxn>
                </a:cxnLst>
                <a:rect l="0" t="0" r="r" b="b"/>
                <a:pathLst>
                  <a:path w="18" h="28">
                    <a:moveTo>
                      <a:pt x="13" y="0"/>
                    </a:moveTo>
                    <a:cubicBezTo>
                      <a:pt x="14" y="0"/>
                      <a:pt x="16" y="0"/>
                      <a:pt x="18" y="0"/>
                    </a:cubicBezTo>
                    <a:cubicBezTo>
                      <a:pt x="12" y="9"/>
                      <a:pt x="13" y="22"/>
                      <a:pt x="2" y="28"/>
                    </a:cubicBezTo>
                    <a:cubicBezTo>
                      <a:pt x="0" y="16"/>
                      <a:pt x="5" y="8"/>
                      <a:pt x="13" y="0"/>
                    </a:cubicBezTo>
                    <a:close/>
                  </a:path>
                </a:pathLst>
              </a:custGeom>
              <a:solidFill>
                <a:srgbClr val="816D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4" name="Freeform 191">
                <a:extLst>
                  <a:ext uri="{FF2B5EF4-FFF2-40B4-BE49-F238E27FC236}">
                    <a16:creationId xmlns:a16="http://schemas.microsoft.com/office/drawing/2014/main" id="{A7F48C4E-07DB-48A6-89C7-78CB2C5E7318}"/>
                  </a:ext>
                </a:extLst>
              </p:cNvPr>
              <p:cNvSpPr>
                <a:spLocks/>
              </p:cNvSpPr>
              <p:nvPr/>
            </p:nvSpPr>
            <p:spPr bwMode="auto">
              <a:xfrm>
                <a:off x="1961" y="1447"/>
                <a:ext cx="26" cy="36"/>
              </a:xfrm>
              <a:custGeom>
                <a:avLst/>
                <a:gdLst>
                  <a:gd name="T0" fmla="*/ 23 w 23"/>
                  <a:gd name="T1" fmla="*/ 32 h 32"/>
                  <a:gd name="T2" fmla="*/ 8 w 23"/>
                  <a:gd name="T3" fmla="*/ 0 h 32"/>
                  <a:gd name="T4" fmla="*/ 23 w 23"/>
                  <a:gd name="T5" fmla="*/ 32 h 32"/>
                </a:gdLst>
                <a:ahLst/>
                <a:cxnLst>
                  <a:cxn ang="0">
                    <a:pos x="T0" y="T1"/>
                  </a:cxn>
                  <a:cxn ang="0">
                    <a:pos x="T2" y="T3"/>
                  </a:cxn>
                  <a:cxn ang="0">
                    <a:pos x="T4" y="T5"/>
                  </a:cxn>
                </a:cxnLst>
                <a:rect l="0" t="0" r="r" b="b"/>
                <a:pathLst>
                  <a:path w="23" h="32">
                    <a:moveTo>
                      <a:pt x="23" y="32"/>
                    </a:moveTo>
                    <a:cubicBezTo>
                      <a:pt x="0" y="30"/>
                      <a:pt x="10" y="11"/>
                      <a:pt x="8" y="0"/>
                    </a:cubicBezTo>
                    <a:cubicBezTo>
                      <a:pt x="15" y="9"/>
                      <a:pt x="14" y="23"/>
                      <a:pt x="23" y="32"/>
                    </a:cubicBezTo>
                    <a:close/>
                  </a:path>
                </a:pathLst>
              </a:custGeom>
              <a:solidFill>
                <a:srgbClr val="E9D0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5" name="Freeform 192">
                <a:extLst>
                  <a:ext uri="{FF2B5EF4-FFF2-40B4-BE49-F238E27FC236}">
                    <a16:creationId xmlns:a16="http://schemas.microsoft.com/office/drawing/2014/main" id="{7367C455-8476-45F0-9DD1-3966B1D8304A}"/>
                  </a:ext>
                </a:extLst>
              </p:cNvPr>
              <p:cNvSpPr>
                <a:spLocks/>
              </p:cNvSpPr>
              <p:nvPr/>
            </p:nvSpPr>
            <p:spPr bwMode="auto">
              <a:xfrm>
                <a:off x="850" y="531"/>
                <a:ext cx="22" cy="22"/>
              </a:xfrm>
              <a:custGeom>
                <a:avLst/>
                <a:gdLst>
                  <a:gd name="T0" fmla="*/ 20 w 20"/>
                  <a:gd name="T1" fmla="*/ 16 h 20"/>
                  <a:gd name="T2" fmla="*/ 16 w 20"/>
                  <a:gd name="T3" fmla="*/ 20 h 20"/>
                  <a:gd name="T4" fmla="*/ 0 w 20"/>
                  <a:gd name="T5" fmla="*/ 0 h 20"/>
                  <a:gd name="T6" fmla="*/ 20 w 20"/>
                  <a:gd name="T7" fmla="*/ 16 h 20"/>
                </a:gdLst>
                <a:ahLst/>
                <a:cxnLst>
                  <a:cxn ang="0">
                    <a:pos x="T0" y="T1"/>
                  </a:cxn>
                  <a:cxn ang="0">
                    <a:pos x="T2" y="T3"/>
                  </a:cxn>
                  <a:cxn ang="0">
                    <a:pos x="T4" y="T5"/>
                  </a:cxn>
                  <a:cxn ang="0">
                    <a:pos x="T6" y="T7"/>
                  </a:cxn>
                </a:cxnLst>
                <a:rect l="0" t="0" r="r" b="b"/>
                <a:pathLst>
                  <a:path w="20" h="20">
                    <a:moveTo>
                      <a:pt x="20" y="16"/>
                    </a:moveTo>
                    <a:cubicBezTo>
                      <a:pt x="19" y="17"/>
                      <a:pt x="17" y="19"/>
                      <a:pt x="16" y="20"/>
                    </a:cubicBezTo>
                    <a:cubicBezTo>
                      <a:pt x="9" y="16"/>
                      <a:pt x="4" y="10"/>
                      <a:pt x="0" y="0"/>
                    </a:cubicBezTo>
                    <a:cubicBezTo>
                      <a:pt x="11" y="2"/>
                      <a:pt x="15" y="10"/>
                      <a:pt x="20" y="16"/>
                    </a:cubicBezTo>
                    <a:close/>
                  </a:path>
                </a:pathLst>
              </a:custGeom>
              <a:solidFill>
                <a:srgbClr val="9087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6" name="Freeform 193">
                <a:extLst>
                  <a:ext uri="{FF2B5EF4-FFF2-40B4-BE49-F238E27FC236}">
                    <a16:creationId xmlns:a16="http://schemas.microsoft.com/office/drawing/2014/main" id="{7C526D9D-10E6-483F-9B7E-84B758A21C07}"/>
                  </a:ext>
                </a:extLst>
              </p:cNvPr>
              <p:cNvSpPr>
                <a:spLocks/>
              </p:cNvSpPr>
              <p:nvPr/>
            </p:nvSpPr>
            <p:spPr bwMode="auto">
              <a:xfrm>
                <a:off x="733" y="739"/>
                <a:ext cx="18" cy="24"/>
              </a:xfrm>
              <a:custGeom>
                <a:avLst/>
                <a:gdLst>
                  <a:gd name="T0" fmla="*/ 13 w 16"/>
                  <a:gd name="T1" fmla="*/ 11 h 22"/>
                  <a:gd name="T2" fmla="*/ 15 w 16"/>
                  <a:gd name="T3" fmla="*/ 19 h 22"/>
                  <a:gd name="T4" fmla="*/ 8 w 16"/>
                  <a:gd name="T5" fmla="*/ 16 h 22"/>
                  <a:gd name="T6" fmla="*/ 0 w 16"/>
                  <a:gd name="T7" fmla="*/ 7 h 22"/>
                  <a:gd name="T8" fmla="*/ 0 w 16"/>
                  <a:gd name="T9" fmla="*/ 0 h 22"/>
                  <a:gd name="T10" fmla="*/ 5 w 16"/>
                  <a:gd name="T11" fmla="*/ 2 h 22"/>
                  <a:gd name="T12" fmla="*/ 13 w 16"/>
                  <a:gd name="T13" fmla="*/ 11 h 22"/>
                </a:gdLst>
                <a:ahLst/>
                <a:cxnLst>
                  <a:cxn ang="0">
                    <a:pos x="T0" y="T1"/>
                  </a:cxn>
                  <a:cxn ang="0">
                    <a:pos x="T2" y="T3"/>
                  </a:cxn>
                  <a:cxn ang="0">
                    <a:pos x="T4" y="T5"/>
                  </a:cxn>
                  <a:cxn ang="0">
                    <a:pos x="T6" y="T7"/>
                  </a:cxn>
                  <a:cxn ang="0">
                    <a:pos x="T8" y="T9"/>
                  </a:cxn>
                  <a:cxn ang="0">
                    <a:pos x="T10" y="T11"/>
                  </a:cxn>
                  <a:cxn ang="0">
                    <a:pos x="T12" y="T13"/>
                  </a:cxn>
                </a:cxnLst>
                <a:rect l="0" t="0" r="r" b="b"/>
                <a:pathLst>
                  <a:path w="16" h="22">
                    <a:moveTo>
                      <a:pt x="13" y="11"/>
                    </a:moveTo>
                    <a:cubicBezTo>
                      <a:pt x="14" y="14"/>
                      <a:pt x="16" y="18"/>
                      <a:pt x="15" y="19"/>
                    </a:cubicBezTo>
                    <a:cubicBezTo>
                      <a:pt x="12" y="22"/>
                      <a:pt x="10" y="17"/>
                      <a:pt x="8" y="16"/>
                    </a:cubicBezTo>
                    <a:cubicBezTo>
                      <a:pt x="5" y="13"/>
                      <a:pt x="3" y="10"/>
                      <a:pt x="0" y="7"/>
                    </a:cubicBezTo>
                    <a:cubicBezTo>
                      <a:pt x="0" y="5"/>
                      <a:pt x="0" y="3"/>
                      <a:pt x="0" y="0"/>
                    </a:cubicBezTo>
                    <a:cubicBezTo>
                      <a:pt x="1" y="1"/>
                      <a:pt x="3" y="1"/>
                      <a:pt x="5" y="2"/>
                    </a:cubicBezTo>
                    <a:cubicBezTo>
                      <a:pt x="8" y="5"/>
                      <a:pt x="10" y="8"/>
                      <a:pt x="13" y="11"/>
                    </a:cubicBezTo>
                    <a:close/>
                  </a:path>
                </a:pathLst>
              </a:custGeom>
              <a:solidFill>
                <a:srgbClr val="927C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7" name="Freeform 194">
                <a:extLst>
                  <a:ext uri="{FF2B5EF4-FFF2-40B4-BE49-F238E27FC236}">
                    <a16:creationId xmlns:a16="http://schemas.microsoft.com/office/drawing/2014/main" id="{99BBFEDF-FC9C-4C0C-8984-9CA649E030FA}"/>
                  </a:ext>
                </a:extLst>
              </p:cNvPr>
              <p:cNvSpPr>
                <a:spLocks/>
              </p:cNvSpPr>
              <p:nvPr/>
            </p:nvSpPr>
            <p:spPr bwMode="auto">
              <a:xfrm>
                <a:off x="1945" y="461"/>
                <a:ext cx="13" cy="34"/>
              </a:xfrm>
              <a:custGeom>
                <a:avLst/>
                <a:gdLst>
                  <a:gd name="T0" fmla="*/ 1 w 11"/>
                  <a:gd name="T1" fmla="*/ 30 h 30"/>
                  <a:gd name="T2" fmla="*/ 8 w 11"/>
                  <a:gd name="T3" fmla="*/ 0 h 30"/>
                  <a:gd name="T4" fmla="*/ 1 w 11"/>
                  <a:gd name="T5" fmla="*/ 30 h 30"/>
                </a:gdLst>
                <a:ahLst/>
                <a:cxnLst>
                  <a:cxn ang="0">
                    <a:pos x="T0" y="T1"/>
                  </a:cxn>
                  <a:cxn ang="0">
                    <a:pos x="T2" y="T3"/>
                  </a:cxn>
                  <a:cxn ang="0">
                    <a:pos x="T4" y="T5"/>
                  </a:cxn>
                </a:cxnLst>
                <a:rect l="0" t="0" r="r" b="b"/>
                <a:pathLst>
                  <a:path w="11" h="30">
                    <a:moveTo>
                      <a:pt x="1" y="30"/>
                    </a:moveTo>
                    <a:cubicBezTo>
                      <a:pt x="0" y="20"/>
                      <a:pt x="1" y="10"/>
                      <a:pt x="8" y="0"/>
                    </a:cubicBezTo>
                    <a:cubicBezTo>
                      <a:pt x="11" y="12"/>
                      <a:pt x="7" y="21"/>
                      <a:pt x="1" y="30"/>
                    </a:cubicBezTo>
                    <a:close/>
                  </a:path>
                </a:pathLst>
              </a:custGeom>
              <a:solidFill>
                <a:srgbClr val="F0D8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8" name="Freeform 195">
                <a:extLst>
                  <a:ext uri="{FF2B5EF4-FFF2-40B4-BE49-F238E27FC236}">
                    <a16:creationId xmlns:a16="http://schemas.microsoft.com/office/drawing/2014/main" id="{F33A87BF-7704-4B56-B5F6-AB7B0FE2114B}"/>
                  </a:ext>
                </a:extLst>
              </p:cNvPr>
              <p:cNvSpPr>
                <a:spLocks/>
              </p:cNvSpPr>
              <p:nvPr/>
            </p:nvSpPr>
            <p:spPr bwMode="auto">
              <a:xfrm>
                <a:off x="853" y="575"/>
                <a:ext cx="15" cy="18"/>
              </a:xfrm>
              <a:custGeom>
                <a:avLst/>
                <a:gdLst>
                  <a:gd name="T0" fmla="*/ 4 w 13"/>
                  <a:gd name="T1" fmla="*/ 2 h 16"/>
                  <a:gd name="T2" fmla="*/ 12 w 13"/>
                  <a:gd name="T3" fmla="*/ 16 h 16"/>
                  <a:gd name="T4" fmla="*/ 1 w 13"/>
                  <a:gd name="T5" fmla="*/ 0 h 16"/>
                  <a:gd name="T6" fmla="*/ 4 w 13"/>
                  <a:gd name="T7" fmla="*/ 2 h 16"/>
                </a:gdLst>
                <a:ahLst/>
                <a:cxnLst>
                  <a:cxn ang="0">
                    <a:pos x="T0" y="T1"/>
                  </a:cxn>
                  <a:cxn ang="0">
                    <a:pos x="T2" y="T3"/>
                  </a:cxn>
                  <a:cxn ang="0">
                    <a:pos x="T4" y="T5"/>
                  </a:cxn>
                  <a:cxn ang="0">
                    <a:pos x="T6" y="T7"/>
                  </a:cxn>
                </a:cxnLst>
                <a:rect l="0" t="0" r="r" b="b"/>
                <a:pathLst>
                  <a:path w="13" h="16">
                    <a:moveTo>
                      <a:pt x="4" y="2"/>
                    </a:moveTo>
                    <a:cubicBezTo>
                      <a:pt x="6" y="7"/>
                      <a:pt x="13" y="9"/>
                      <a:pt x="12" y="16"/>
                    </a:cubicBezTo>
                    <a:cubicBezTo>
                      <a:pt x="0" y="11"/>
                      <a:pt x="0" y="11"/>
                      <a:pt x="1" y="0"/>
                    </a:cubicBezTo>
                    <a:cubicBezTo>
                      <a:pt x="2" y="1"/>
                      <a:pt x="3" y="2"/>
                      <a:pt x="4" y="2"/>
                    </a:cubicBezTo>
                    <a:close/>
                  </a:path>
                </a:pathLst>
              </a:custGeom>
              <a:solidFill>
                <a:srgbClr val="9881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9" name="Freeform 196">
                <a:extLst>
                  <a:ext uri="{FF2B5EF4-FFF2-40B4-BE49-F238E27FC236}">
                    <a16:creationId xmlns:a16="http://schemas.microsoft.com/office/drawing/2014/main" id="{892EEEA7-3949-4E17-AAE7-CB8A4C0034B8}"/>
                  </a:ext>
                </a:extLst>
              </p:cNvPr>
              <p:cNvSpPr>
                <a:spLocks/>
              </p:cNvSpPr>
              <p:nvPr/>
            </p:nvSpPr>
            <p:spPr bwMode="auto">
              <a:xfrm>
                <a:off x="8" y="4198"/>
                <a:ext cx="1301" cy="86"/>
              </a:xfrm>
              <a:custGeom>
                <a:avLst/>
                <a:gdLst>
                  <a:gd name="T0" fmla="*/ 2 w 1158"/>
                  <a:gd name="T1" fmla="*/ 16 h 77"/>
                  <a:gd name="T2" fmla="*/ 69 w 1158"/>
                  <a:gd name="T3" fmla="*/ 11 h 77"/>
                  <a:gd name="T4" fmla="*/ 85 w 1158"/>
                  <a:gd name="T5" fmla="*/ 0 h 77"/>
                  <a:gd name="T6" fmla="*/ 182 w 1158"/>
                  <a:gd name="T7" fmla="*/ 16 h 77"/>
                  <a:gd name="T8" fmla="*/ 229 w 1158"/>
                  <a:gd name="T9" fmla="*/ 21 h 77"/>
                  <a:gd name="T10" fmla="*/ 243 w 1158"/>
                  <a:gd name="T11" fmla="*/ 15 h 77"/>
                  <a:gd name="T12" fmla="*/ 252 w 1158"/>
                  <a:gd name="T13" fmla="*/ 14 h 77"/>
                  <a:gd name="T14" fmla="*/ 357 w 1158"/>
                  <a:gd name="T15" fmla="*/ 24 h 77"/>
                  <a:gd name="T16" fmla="*/ 483 w 1158"/>
                  <a:gd name="T17" fmla="*/ 27 h 77"/>
                  <a:gd name="T18" fmla="*/ 557 w 1158"/>
                  <a:gd name="T19" fmla="*/ 34 h 77"/>
                  <a:gd name="T20" fmla="*/ 671 w 1158"/>
                  <a:gd name="T21" fmla="*/ 37 h 77"/>
                  <a:gd name="T22" fmla="*/ 726 w 1158"/>
                  <a:gd name="T23" fmla="*/ 33 h 77"/>
                  <a:gd name="T24" fmla="*/ 807 w 1158"/>
                  <a:gd name="T25" fmla="*/ 37 h 77"/>
                  <a:gd name="T26" fmla="*/ 873 w 1158"/>
                  <a:gd name="T27" fmla="*/ 38 h 77"/>
                  <a:gd name="T28" fmla="*/ 931 w 1158"/>
                  <a:gd name="T29" fmla="*/ 43 h 77"/>
                  <a:gd name="T30" fmla="*/ 1016 w 1158"/>
                  <a:gd name="T31" fmla="*/ 42 h 77"/>
                  <a:gd name="T32" fmla="*/ 1111 w 1158"/>
                  <a:gd name="T33" fmla="*/ 43 h 77"/>
                  <a:gd name="T34" fmla="*/ 1145 w 1158"/>
                  <a:gd name="T35" fmla="*/ 45 h 77"/>
                  <a:gd name="T36" fmla="*/ 1126 w 1158"/>
                  <a:gd name="T37" fmla="*/ 54 h 77"/>
                  <a:gd name="T38" fmla="*/ 1093 w 1158"/>
                  <a:gd name="T39" fmla="*/ 55 h 77"/>
                  <a:gd name="T40" fmla="*/ 1147 w 1158"/>
                  <a:gd name="T41" fmla="*/ 63 h 77"/>
                  <a:gd name="T42" fmla="*/ 1157 w 1158"/>
                  <a:gd name="T43" fmla="*/ 75 h 77"/>
                  <a:gd name="T44" fmla="*/ 1108 w 1158"/>
                  <a:gd name="T45" fmla="*/ 74 h 77"/>
                  <a:gd name="T46" fmla="*/ 1010 w 1158"/>
                  <a:gd name="T47" fmla="*/ 76 h 77"/>
                  <a:gd name="T48" fmla="*/ 739 w 1158"/>
                  <a:gd name="T49" fmla="*/ 68 h 77"/>
                  <a:gd name="T50" fmla="*/ 666 w 1158"/>
                  <a:gd name="T51" fmla="*/ 67 h 77"/>
                  <a:gd name="T52" fmla="*/ 568 w 1158"/>
                  <a:gd name="T53" fmla="*/ 63 h 77"/>
                  <a:gd name="T54" fmla="*/ 510 w 1158"/>
                  <a:gd name="T55" fmla="*/ 66 h 77"/>
                  <a:gd name="T56" fmla="*/ 415 w 1158"/>
                  <a:gd name="T57" fmla="*/ 62 h 77"/>
                  <a:gd name="T58" fmla="*/ 389 w 1158"/>
                  <a:gd name="T59" fmla="*/ 60 h 77"/>
                  <a:gd name="T60" fmla="*/ 406 w 1158"/>
                  <a:gd name="T61" fmla="*/ 42 h 77"/>
                  <a:gd name="T62" fmla="*/ 373 w 1158"/>
                  <a:gd name="T63" fmla="*/ 59 h 77"/>
                  <a:gd name="T64" fmla="*/ 205 w 1158"/>
                  <a:gd name="T65" fmla="*/ 49 h 77"/>
                  <a:gd name="T66" fmla="*/ 81 w 1158"/>
                  <a:gd name="T67" fmla="*/ 37 h 77"/>
                  <a:gd name="T68" fmla="*/ 16 w 1158"/>
                  <a:gd name="T69" fmla="*/ 37 h 77"/>
                  <a:gd name="T70" fmla="*/ 2 w 1158"/>
                  <a:gd name="T71" fmla="*/ 16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158" h="77">
                    <a:moveTo>
                      <a:pt x="2" y="16"/>
                    </a:moveTo>
                    <a:cubicBezTo>
                      <a:pt x="26" y="38"/>
                      <a:pt x="47" y="17"/>
                      <a:pt x="69" y="11"/>
                    </a:cubicBezTo>
                    <a:cubicBezTo>
                      <a:pt x="75" y="10"/>
                      <a:pt x="80" y="4"/>
                      <a:pt x="85" y="0"/>
                    </a:cubicBezTo>
                    <a:cubicBezTo>
                      <a:pt x="117" y="11"/>
                      <a:pt x="150" y="12"/>
                      <a:pt x="182" y="16"/>
                    </a:cubicBezTo>
                    <a:cubicBezTo>
                      <a:pt x="198" y="17"/>
                      <a:pt x="214" y="16"/>
                      <a:pt x="229" y="21"/>
                    </a:cubicBezTo>
                    <a:cubicBezTo>
                      <a:pt x="233" y="23"/>
                      <a:pt x="243" y="28"/>
                      <a:pt x="243" y="15"/>
                    </a:cubicBezTo>
                    <a:cubicBezTo>
                      <a:pt x="243" y="11"/>
                      <a:pt x="248" y="13"/>
                      <a:pt x="252" y="14"/>
                    </a:cubicBezTo>
                    <a:cubicBezTo>
                      <a:pt x="286" y="23"/>
                      <a:pt x="323" y="18"/>
                      <a:pt x="357" y="24"/>
                    </a:cubicBezTo>
                    <a:cubicBezTo>
                      <a:pt x="399" y="32"/>
                      <a:pt x="441" y="24"/>
                      <a:pt x="483" y="27"/>
                    </a:cubicBezTo>
                    <a:cubicBezTo>
                      <a:pt x="508" y="30"/>
                      <a:pt x="533" y="33"/>
                      <a:pt x="557" y="34"/>
                    </a:cubicBezTo>
                    <a:cubicBezTo>
                      <a:pt x="595" y="35"/>
                      <a:pt x="634" y="34"/>
                      <a:pt x="671" y="37"/>
                    </a:cubicBezTo>
                    <a:cubicBezTo>
                      <a:pt x="691" y="39"/>
                      <a:pt x="709" y="28"/>
                      <a:pt x="726" y="33"/>
                    </a:cubicBezTo>
                    <a:cubicBezTo>
                      <a:pt x="753" y="40"/>
                      <a:pt x="780" y="31"/>
                      <a:pt x="807" y="37"/>
                    </a:cubicBezTo>
                    <a:cubicBezTo>
                      <a:pt x="828" y="41"/>
                      <a:pt x="851" y="39"/>
                      <a:pt x="873" y="38"/>
                    </a:cubicBezTo>
                    <a:cubicBezTo>
                      <a:pt x="893" y="37"/>
                      <a:pt x="912" y="41"/>
                      <a:pt x="931" y="43"/>
                    </a:cubicBezTo>
                    <a:cubicBezTo>
                      <a:pt x="960" y="46"/>
                      <a:pt x="988" y="44"/>
                      <a:pt x="1016" y="42"/>
                    </a:cubicBezTo>
                    <a:cubicBezTo>
                      <a:pt x="1048" y="41"/>
                      <a:pt x="1079" y="37"/>
                      <a:pt x="1111" y="43"/>
                    </a:cubicBezTo>
                    <a:cubicBezTo>
                      <a:pt x="1122" y="45"/>
                      <a:pt x="1134" y="44"/>
                      <a:pt x="1145" y="45"/>
                    </a:cubicBezTo>
                    <a:cubicBezTo>
                      <a:pt x="1142" y="55"/>
                      <a:pt x="1133" y="53"/>
                      <a:pt x="1126" y="54"/>
                    </a:cubicBezTo>
                    <a:cubicBezTo>
                      <a:pt x="1115" y="55"/>
                      <a:pt x="1104" y="54"/>
                      <a:pt x="1093" y="55"/>
                    </a:cubicBezTo>
                    <a:cubicBezTo>
                      <a:pt x="1112" y="53"/>
                      <a:pt x="1126" y="75"/>
                      <a:pt x="1147" y="63"/>
                    </a:cubicBezTo>
                    <a:cubicBezTo>
                      <a:pt x="1155" y="59"/>
                      <a:pt x="1158" y="67"/>
                      <a:pt x="1157" y="75"/>
                    </a:cubicBezTo>
                    <a:cubicBezTo>
                      <a:pt x="1141" y="76"/>
                      <a:pt x="1124" y="74"/>
                      <a:pt x="1108" y="74"/>
                    </a:cubicBezTo>
                    <a:cubicBezTo>
                      <a:pt x="1075" y="74"/>
                      <a:pt x="1043" y="77"/>
                      <a:pt x="1010" y="76"/>
                    </a:cubicBezTo>
                    <a:cubicBezTo>
                      <a:pt x="920" y="73"/>
                      <a:pt x="829" y="70"/>
                      <a:pt x="739" y="68"/>
                    </a:cubicBezTo>
                    <a:cubicBezTo>
                      <a:pt x="714" y="67"/>
                      <a:pt x="690" y="65"/>
                      <a:pt x="666" y="67"/>
                    </a:cubicBezTo>
                    <a:cubicBezTo>
                      <a:pt x="633" y="71"/>
                      <a:pt x="600" y="57"/>
                      <a:pt x="568" y="63"/>
                    </a:cubicBezTo>
                    <a:cubicBezTo>
                      <a:pt x="548" y="66"/>
                      <a:pt x="529" y="65"/>
                      <a:pt x="510" y="66"/>
                    </a:cubicBezTo>
                    <a:cubicBezTo>
                      <a:pt x="478" y="68"/>
                      <a:pt x="446" y="64"/>
                      <a:pt x="415" y="62"/>
                    </a:cubicBezTo>
                    <a:cubicBezTo>
                      <a:pt x="406" y="62"/>
                      <a:pt x="398" y="61"/>
                      <a:pt x="389" y="60"/>
                    </a:cubicBezTo>
                    <a:cubicBezTo>
                      <a:pt x="394" y="50"/>
                      <a:pt x="398" y="39"/>
                      <a:pt x="406" y="42"/>
                    </a:cubicBezTo>
                    <a:cubicBezTo>
                      <a:pt x="389" y="39"/>
                      <a:pt x="381" y="41"/>
                      <a:pt x="373" y="59"/>
                    </a:cubicBezTo>
                    <a:cubicBezTo>
                      <a:pt x="317" y="56"/>
                      <a:pt x="261" y="52"/>
                      <a:pt x="205" y="49"/>
                    </a:cubicBezTo>
                    <a:cubicBezTo>
                      <a:pt x="163" y="48"/>
                      <a:pt x="122" y="39"/>
                      <a:pt x="81" y="37"/>
                    </a:cubicBezTo>
                    <a:cubicBezTo>
                      <a:pt x="59" y="37"/>
                      <a:pt x="38" y="41"/>
                      <a:pt x="16" y="37"/>
                    </a:cubicBezTo>
                    <a:cubicBezTo>
                      <a:pt x="3" y="34"/>
                      <a:pt x="0" y="28"/>
                      <a:pt x="2" y="16"/>
                    </a:cubicBezTo>
                    <a:close/>
                  </a:path>
                </a:pathLst>
              </a:custGeom>
              <a:solidFill>
                <a:srgbClr val="95C3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0" name="Freeform 197">
                <a:extLst>
                  <a:ext uri="{FF2B5EF4-FFF2-40B4-BE49-F238E27FC236}">
                    <a16:creationId xmlns:a16="http://schemas.microsoft.com/office/drawing/2014/main" id="{1BAAE529-6AEF-4B01-B1EF-1078192B1215}"/>
                  </a:ext>
                </a:extLst>
              </p:cNvPr>
              <p:cNvSpPr>
                <a:spLocks/>
              </p:cNvSpPr>
              <p:nvPr/>
            </p:nvSpPr>
            <p:spPr bwMode="auto">
              <a:xfrm>
                <a:off x="1480" y="4214"/>
                <a:ext cx="763" cy="72"/>
              </a:xfrm>
              <a:custGeom>
                <a:avLst/>
                <a:gdLst>
                  <a:gd name="T0" fmla="*/ 11 w 679"/>
                  <a:gd name="T1" fmla="*/ 33 h 64"/>
                  <a:gd name="T2" fmla="*/ 135 w 679"/>
                  <a:gd name="T3" fmla="*/ 24 h 64"/>
                  <a:gd name="T4" fmla="*/ 222 w 679"/>
                  <a:gd name="T5" fmla="*/ 25 h 64"/>
                  <a:gd name="T6" fmla="*/ 365 w 679"/>
                  <a:gd name="T7" fmla="*/ 23 h 64"/>
                  <a:gd name="T8" fmla="*/ 430 w 679"/>
                  <a:gd name="T9" fmla="*/ 16 h 64"/>
                  <a:gd name="T10" fmla="*/ 501 w 679"/>
                  <a:gd name="T11" fmla="*/ 13 h 64"/>
                  <a:gd name="T12" fmla="*/ 615 w 679"/>
                  <a:gd name="T13" fmla="*/ 4 h 64"/>
                  <a:gd name="T14" fmla="*/ 670 w 679"/>
                  <a:gd name="T15" fmla="*/ 1 h 64"/>
                  <a:gd name="T16" fmla="*/ 679 w 679"/>
                  <a:gd name="T17" fmla="*/ 9 h 64"/>
                  <a:gd name="T18" fmla="*/ 656 w 679"/>
                  <a:gd name="T19" fmla="*/ 24 h 64"/>
                  <a:gd name="T20" fmla="*/ 637 w 679"/>
                  <a:gd name="T21" fmla="*/ 27 h 64"/>
                  <a:gd name="T22" fmla="*/ 656 w 679"/>
                  <a:gd name="T23" fmla="*/ 38 h 64"/>
                  <a:gd name="T24" fmla="*/ 600 w 679"/>
                  <a:gd name="T25" fmla="*/ 39 h 64"/>
                  <a:gd name="T26" fmla="*/ 440 w 679"/>
                  <a:gd name="T27" fmla="*/ 45 h 64"/>
                  <a:gd name="T28" fmla="*/ 341 w 679"/>
                  <a:gd name="T29" fmla="*/ 53 h 64"/>
                  <a:gd name="T30" fmla="*/ 244 w 679"/>
                  <a:gd name="T31" fmla="*/ 55 h 64"/>
                  <a:gd name="T32" fmla="*/ 28 w 679"/>
                  <a:gd name="T33" fmla="*/ 61 h 64"/>
                  <a:gd name="T34" fmla="*/ 3 w 679"/>
                  <a:gd name="T35" fmla="*/ 61 h 64"/>
                  <a:gd name="T36" fmla="*/ 11 w 679"/>
                  <a:gd name="T37" fmla="*/ 33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79" h="64">
                    <a:moveTo>
                      <a:pt x="11" y="33"/>
                    </a:moveTo>
                    <a:cubicBezTo>
                      <a:pt x="53" y="36"/>
                      <a:pt x="94" y="30"/>
                      <a:pt x="135" y="24"/>
                    </a:cubicBezTo>
                    <a:cubicBezTo>
                      <a:pt x="163" y="20"/>
                      <a:pt x="193" y="26"/>
                      <a:pt x="222" y="25"/>
                    </a:cubicBezTo>
                    <a:cubicBezTo>
                      <a:pt x="270" y="23"/>
                      <a:pt x="317" y="18"/>
                      <a:pt x="365" y="23"/>
                    </a:cubicBezTo>
                    <a:cubicBezTo>
                      <a:pt x="388" y="25"/>
                      <a:pt x="408" y="18"/>
                      <a:pt x="430" y="16"/>
                    </a:cubicBezTo>
                    <a:cubicBezTo>
                      <a:pt x="454" y="14"/>
                      <a:pt x="478" y="14"/>
                      <a:pt x="501" y="13"/>
                    </a:cubicBezTo>
                    <a:cubicBezTo>
                      <a:pt x="539" y="11"/>
                      <a:pt x="577" y="13"/>
                      <a:pt x="615" y="4"/>
                    </a:cubicBezTo>
                    <a:cubicBezTo>
                      <a:pt x="632" y="0"/>
                      <a:pt x="652" y="2"/>
                      <a:pt x="670" y="1"/>
                    </a:cubicBezTo>
                    <a:cubicBezTo>
                      <a:pt x="675" y="1"/>
                      <a:pt x="679" y="3"/>
                      <a:pt x="679" y="9"/>
                    </a:cubicBezTo>
                    <a:cubicBezTo>
                      <a:pt x="677" y="21"/>
                      <a:pt x="669" y="26"/>
                      <a:pt x="656" y="24"/>
                    </a:cubicBezTo>
                    <a:cubicBezTo>
                      <a:pt x="650" y="23"/>
                      <a:pt x="643" y="22"/>
                      <a:pt x="637" y="27"/>
                    </a:cubicBezTo>
                    <a:cubicBezTo>
                      <a:pt x="642" y="33"/>
                      <a:pt x="652" y="30"/>
                      <a:pt x="656" y="38"/>
                    </a:cubicBezTo>
                    <a:cubicBezTo>
                      <a:pt x="637" y="46"/>
                      <a:pt x="619" y="37"/>
                      <a:pt x="600" y="39"/>
                    </a:cubicBezTo>
                    <a:cubicBezTo>
                      <a:pt x="547" y="44"/>
                      <a:pt x="492" y="38"/>
                      <a:pt x="440" y="45"/>
                    </a:cubicBezTo>
                    <a:cubicBezTo>
                      <a:pt x="407" y="49"/>
                      <a:pt x="373" y="42"/>
                      <a:pt x="341" y="53"/>
                    </a:cubicBezTo>
                    <a:cubicBezTo>
                      <a:pt x="308" y="33"/>
                      <a:pt x="276" y="55"/>
                      <a:pt x="244" y="55"/>
                    </a:cubicBezTo>
                    <a:cubicBezTo>
                      <a:pt x="172" y="57"/>
                      <a:pt x="100" y="64"/>
                      <a:pt x="28" y="61"/>
                    </a:cubicBezTo>
                    <a:cubicBezTo>
                      <a:pt x="19" y="60"/>
                      <a:pt x="11" y="61"/>
                      <a:pt x="3" y="61"/>
                    </a:cubicBezTo>
                    <a:cubicBezTo>
                      <a:pt x="0" y="50"/>
                      <a:pt x="0" y="40"/>
                      <a:pt x="11" y="33"/>
                    </a:cubicBezTo>
                    <a:close/>
                  </a:path>
                </a:pathLst>
              </a:custGeom>
              <a:solidFill>
                <a:srgbClr val="76B3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1" name="Freeform 198">
                <a:extLst>
                  <a:ext uri="{FF2B5EF4-FFF2-40B4-BE49-F238E27FC236}">
                    <a16:creationId xmlns:a16="http://schemas.microsoft.com/office/drawing/2014/main" id="{96D35441-8DB0-48C7-856E-2F31507B0346}"/>
                  </a:ext>
                </a:extLst>
              </p:cNvPr>
              <p:cNvSpPr>
                <a:spLocks/>
              </p:cNvSpPr>
              <p:nvPr/>
            </p:nvSpPr>
            <p:spPr bwMode="auto">
              <a:xfrm>
                <a:off x="2186" y="4216"/>
                <a:ext cx="214" cy="42"/>
              </a:xfrm>
              <a:custGeom>
                <a:avLst/>
                <a:gdLst>
                  <a:gd name="T0" fmla="*/ 28 w 190"/>
                  <a:gd name="T1" fmla="*/ 37 h 38"/>
                  <a:gd name="T2" fmla="*/ 16 w 190"/>
                  <a:gd name="T3" fmla="*/ 35 h 38"/>
                  <a:gd name="T4" fmla="*/ 0 w 190"/>
                  <a:gd name="T5" fmla="*/ 25 h 38"/>
                  <a:gd name="T6" fmla="*/ 21 w 190"/>
                  <a:gd name="T7" fmla="*/ 17 h 38"/>
                  <a:gd name="T8" fmla="*/ 51 w 190"/>
                  <a:gd name="T9" fmla="*/ 8 h 38"/>
                  <a:gd name="T10" fmla="*/ 51 w 190"/>
                  <a:gd name="T11" fmla="*/ 8 h 38"/>
                  <a:gd name="T12" fmla="*/ 71 w 190"/>
                  <a:gd name="T13" fmla="*/ 3 h 38"/>
                  <a:gd name="T14" fmla="*/ 108 w 190"/>
                  <a:gd name="T15" fmla="*/ 8 h 38"/>
                  <a:gd name="T16" fmla="*/ 155 w 190"/>
                  <a:gd name="T17" fmla="*/ 8 h 38"/>
                  <a:gd name="T18" fmla="*/ 190 w 190"/>
                  <a:gd name="T19" fmla="*/ 27 h 38"/>
                  <a:gd name="T20" fmla="*/ 43 w 190"/>
                  <a:gd name="T21" fmla="*/ 37 h 38"/>
                  <a:gd name="T22" fmla="*/ 28 w 190"/>
                  <a:gd name="T23" fmla="*/ 37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0" h="38">
                    <a:moveTo>
                      <a:pt x="28" y="37"/>
                    </a:moveTo>
                    <a:cubicBezTo>
                      <a:pt x="24" y="36"/>
                      <a:pt x="20" y="36"/>
                      <a:pt x="16" y="35"/>
                    </a:cubicBezTo>
                    <a:cubicBezTo>
                      <a:pt x="10" y="34"/>
                      <a:pt x="3" y="32"/>
                      <a:pt x="0" y="25"/>
                    </a:cubicBezTo>
                    <a:cubicBezTo>
                      <a:pt x="8" y="24"/>
                      <a:pt x="12" y="12"/>
                      <a:pt x="21" y="17"/>
                    </a:cubicBezTo>
                    <a:cubicBezTo>
                      <a:pt x="34" y="23"/>
                      <a:pt x="43" y="18"/>
                      <a:pt x="51" y="8"/>
                    </a:cubicBezTo>
                    <a:cubicBezTo>
                      <a:pt x="51" y="8"/>
                      <a:pt x="51" y="8"/>
                      <a:pt x="51" y="8"/>
                    </a:cubicBezTo>
                    <a:cubicBezTo>
                      <a:pt x="60" y="17"/>
                      <a:pt x="62" y="1"/>
                      <a:pt x="71" y="3"/>
                    </a:cubicBezTo>
                    <a:cubicBezTo>
                      <a:pt x="83" y="4"/>
                      <a:pt x="96" y="4"/>
                      <a:pt x="108" y="8"/>
                    </a:cubicBezTo>
                    <a:cubicBezTo>
                      <a:pt x="123" y="14"/>
                      <a:pt x="139" y="4"/>
                      <a:pt x="155" y="8"/>
                    </a:cubicBezTo>
                    <a:cubicBezTo>
                      <a:pt x="179" y="0"/>
                      <a:pt x="189" y="5"/>
                      <a:pt x="190" y="27"/>
                    </a:cubicBezTo>
                    <a:cubicBezTo>
                      <a:pt x="141" y="28"/>
                      <a:pt x="92" y="29"/>
                      <a:pt x="43" y="37"/>
                    </a:cubicBezTo>
                    <a:cubicBezTo>
                      <a:pt x="38" y="38"/>
                      <a:pt x="33" y="36"/>
                      <a:pt x="28" y="37"/>
                    </a:cubicBezTo>
                    <a:close/>
                  </a:path>
                </a:pathLst>
              </a:custGeom>
              <a:solidFill>
                <a:srgbClr val="4B9B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2" name="Freeform 199">
                <a:extLst>
                  <a:ext uri="{FF2B5EF4-FFF2-40B4-BE49-F238E27FC236}">
                    <a16:creationId xmlns:a16="http://schemas.microsoft.com/office/drawing/2014/main" id="{312F3A3F-5E8F-45BE-8392-F9DD9BA48325}"/>
                  </a:ext>
                </a:extLst>
              </p:cNvPr>
              <p:cNvSpPr>
                <a:spLocks/>
              </p:cNvSpPr>
              <p:nvPr/>
            </p:nvSpPr>
            <p:spPr bwMode="auto">
              <a:xfrm>
                <a:off x="1226" y="4247"/>
                <a:ext cx="200" cy="37"/>
              </a:xfrm>
              <a:custGeom>
                <a:avLst/>
                <a:gdLst>
                  <a:gd name="T0" fmla="*/ 73 w 178"/>
                  <a:gd name="T1" fmla="*/ 31 h 33"/>
                  <a:gd name="T2" fmla="*/ 60 w 178"/>
                  <a:gd name="T3" fmla="*/ 27 h 33"/>
                  <a:gd name="T4" fmla="*/ 41 w 178"/>
                  <a:gd name="T5" fmla="*/ 27 h 33"/>
                  <a:gd name="T6" fmla="*/ 8 w 178"/>
                  <a:gd name="T7" fmla="*/ 18 h 33"/>
                  <a:gd name="T8" fmla="*/ 3 w 178"/>
                  <a:gd name="T9" fmla="*/ 8 h 33"/>
                  <a:gd name="T10" fmla="*/ 12 w 178"/>
                  <a:gd name="T11" fmla="*/ 2 h 33"/>
                  <a:gd name="T12" fmla="*/ 61 w 178"/>
                  <a:gd name="T13" fmla="*/ 1 h 33"/>
                  <a:gd name="T14" fmla="*/ 89 w 178"/>
                  <a:gd name="T15" fmla="*/ 4 h 33"/>
                  <a:gd name="T16" fmla="*/ 150 w 178"/>
                  <a:gd name="T17" fmla="*/ 8 h 33"/>
                  <a:gd name="T18" fmla="*/ 164 w 178"/>
                  <a:gd name="T19" fmla="*/ 10 h 33"/>
                  <a:gd name="T20" fmla="*/ 177 w 178"/>
                  <a:gd name="T21" fmla="*/ 17 h 33"/>
                  <a:gd name="T22" fmla="*/ 166 w 178"/>
                  <a:gd name="T23" fmla="*/ 28 h 33"/>
                  <a:gd name="T24" fmla="*/ 161 w 178"/>
                  <a:gd name="T25" fmla="*/ 32 h 33"/>
                  <a:gd name="T26" fmla="*/ 73 w 178"/>
                  <a:gd name="T27" fmla="*/ 31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8" h="33">
                    <a:moveTo>
                      <a:pt x="73" y="31"/>
                    </a:moveTo>
                    <a:cubicBezTo>
                      <a:pt x="69" y="29"/>
                      <a:pt x="70" y="14"/>
                      <a:pt x="60" y="27"/>
                    </a:cubicBezTo>
                    <a:cubicBezTo>
                      <a:pt x="57" y="30"/>
                      <a:pt x="45" y="30"/>
                      <a:pt x="41" y="27"/>
                    </a:cubicBezTo>
                    <a:cubicBezTo>
                      <a:pt x="31" y="19"/>
                      <a:pt x="20" y="19"/>
                      <a:pt x="8" y="18"/>
                    </a:cubicBezTo>
                    <a:cubicBezTo>
                      <a:pt x="0" y="18"/>
                      <a:pt x="2" y="14"/>
                      <a:pt x="3" y="8"/>
                    </a:cubicBezTo>
                    <a:cubicBezTo>
                      <a:pt x="4" y="1"/>
                      <a:pt x="5" y="0"/>
                      <a:pt x="12" y="2"/>
                    </a:cubicBezTo>
                    <a:cubicBezTo>
                      <a:pt x="28" y="7"/>
                      <a:pt x="45" y="9"/>
                      <a:pt x="61" y="1"/>
                    </a:cubicBezTo>
                    <a:cubicBezTo>
                      <a:pt x="70" y="6"/>
                      <a:pt x="79" y="4"/>
                      <a:pt x="89" y="4"/>
                    </a:cubicBezTo>
                    <a:cubicBezTo>
                      <a:pt x="109" y="9"/>
                      <a:pt x="129" y="17"/>
                      <a:pt x="150" y="8"/>
                    </a:cubicBezTo>
                    <a:cubicBezTo>
                      <a:pt x="154" y="6"/>
                      <a:pt x="159" y="8"/>
                      <a:pt x="164" y="10"/>
                    </a:cubicBezTo>
                    <a:cubicBezTo>
                      <a:pt x="169" y="11"/>
                      <a:pt x="175" y="11"/>
                      <a:pt x="177" y="17"/>
                    </a:cubicBezTo>
                    <a:cubicBezTo>
                      <a:pt x="178" y="25"/>
                      <a:pt x="170" y="26"/>
                      <a:pt x="166" y="28"/>
                    </a:cubicBezTo>
                    <a:cubicBezTo>
                      <a:pt x="164" y="29"/>
                      <a:pt x="162" y="31"/>
                      <a:pt x="161" y="32"/>
                    </a:cubicBezTo>
                    <a:cubicBezTo>
                      <a:pt x="132" y="28"/>
                      <a:pt x="102" y="33"/>
                      <a:pt x="73" y="31"/>
                    </a:cubicBezTo>
                    <a:close/>
                  </a:path>
                </a:pathLst>
              </a:custGeom>
              <a:solidFill>
                <a:srgbClr val="71B1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3" name="Freeform 200">
                <a:extLst>
                  <a:ext uri="{FF2B5EF4-FFF2-40B4-BE49-F238E27FC236}">
                    <a16:creationId xmlns:a16="http://schemas.microsoft.com/office/drawing/2014/main" id="{918F5723-1A52-45ED-9B8C-BCF9EA7ECE1E}"/>
                  </a:ext>
                </a:extLst>
              </p:cNvPr>
              <p:cNvSpPr>
                <a:spLocks/>
              </p:cNvSpPr>
              <p:nvPr/>
            </p:nvSpPr>
            <p:spPr bwMode="auto">
              <a:xfrm>
                <a:off x="1326" y="4245"/>
                <a:ext cx="167" cy="45"/>
              </a:xfrm>
              <a:custGeom>
                <a:avLst/>
                <a:gdLst>
                  <a:gd name="T0" fmla="*/ 72 w 148"/>
                  <a:gd name="T1" fmla="*/ 34 h 40"/>
                  <a:gd name="T2" fmla="*/ 85 w 148"/>
                  <a:gd name="T3" fmla="*/ 20 h 40"/>
                  <a:gd name="T4" fmla="*/ 52 w 148"/>
                  <a:gd name="T5" fmla="*/ 22 h 40"/>
                  <a:gd name="T6" fmla="*/ 49 w 148"/>
                  <a:gd name="T7" fmla="*/ 23 h 40"/>
                  <a:gd name="T8" fmla="*/ 0 w 148"/>
                  <a:gd name="T9" fmla="*/ 6 h 40"/>
                  <a:gd name="T10" fmla="*/ 108 w 148"/>
                  <a:gd name="T11" fmla="*/ 6 h 40"/>
                  <a:gd name="T12" fmla="*/ 114 w 148"/>
                  <a:gd name="T13" fmla="*/ 14 h 40"/>
                  <a:gd name="T14" fmla="*/ 129 w 148"/>
                  <a:gd name="T15" fmla="*/ 21 h 40"/>
                  <a:gd name="T16" fmla="*/ 124 w 148"/>
                  <a:gd name="T17" fmla="*/ 3 h 40"/>
                  <a:gd name="T18" fmla="*/ 148 w 148"/>
                  <a:gd name="T19" fmla="*/ 6 h 40"/>
                  <a:gd name="T20" fmla="*/ 140 w 148"/>
                  <a:gd name="T21" fmla="*/ 34 h 40"/>
                  <a:gd name="T22" fmla="*/ 72 w 148"/>
                  <a:gd name="T23" fmla="*/ 3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8" h="40">
                    <a:moveTo>
                      <a:pt x="72" y="34"/>
                    </a:moveTo>
                    <a:cubicBezTo>
                      <a:pt x="70" y="24"/>
                      <a:pt x="81" y="25"/>
                      <a:pt x="85" y="20"/>
                    </a:cubicBezTo>
                    <a:cubicBezTo>
                      <a:pt x="74" y="22"/>
                      <a:pt x="62" y="2"/>
                      <a:pt x="52" y="22"/>
                    </a:cubicBezTo>
                    <a:cubicBezTo>
                      <a:pt x="51" y="22"/>
                      <a:pt x="49" y="23"/>
                      <a:pt x="49" y="23"/>
                    </a:cubicBezTo>
                    <a:cubicBezTo>
                      <a:pt x="36" y="8"/>
                      <a:pt x="13" y="21"/>
                      <a:pt x="0" y="6"/>
                    </a:cubicBezTo>
                    <a:cubicBezTo>
                      <a:pt x="36" y="6"/>
                      <a:pt x="72" y="6"/>
                      <a:pt x="108" y="6"/>
                    </a:cubicBezTo>
                    <a:cubicBezTo>
                      <a:pt x="114" y="5"/>
                      <a:pt x="93" y="25"/>
                      <a:pt x="114" y="14"/>
                    </a:cubicBezTo>
                    <a:cubicBezTo>
                      <a:pt x="119" y="12"/>
                      <a:pt x="124" y="17"/>
                      <a:pt x="129" y="21"/>
                    </a:cubicBezTo>
                    <a:cubicBezTo>
                      <a:pt x="125" y="15"/>
                      <a:pt x="121" y="9"/>
                      <a:pt x="124" y="3"/>
                    </a:cubicBezTo>
                    <a:cubicBezTo>
                      <a:pt x="132" y="0"/>
                      <a:pt x="140" y="4"/>
                      <a:pt x="148" y="6"/>
                    </a:cubicBezTo>
                    <a:cubicBezTo>
                      <a:pt x="145" y="15"/>
                      <a:pt x="142" y="25"/>
                      <a:pt x="140" y="34"/>
                    </a:cubicBezTo>
                    <a:cubicBezTo>
                      <a:pt x="117" y="40"/>
                      <a:pt x="95" y="38"/>
                      <a:pt x="72" y="34"/>
                    </a:cubicBezTo>
                    <a:close/>
                  </a:path>
                </a:pathLst>
              </a:custGeom>
              <a:solidFill>
                <a:srgbClr val="96C7D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4" name="Freeform 201">
                <a:extLst>
                  <a:ext uri="{FF2B5EF4-FFF2-40B4-BE49-F238E27FC236}">
                    <a16:creationId xmlns:a16="http://schemas.microsoft.com/office/drawing/2014/main" id="{48E2925D-124D-4FA1-9038-760C400CAD1B}"/>
                  </a:ext>
                </a:extLst>
              </p:cNvPr>
              <p:cNvSpPr>
                <a:spLocks/>
              </p:cNvSpPr>
              <p:nvPr/>
            </p:nvSpPr>
            <p:spPr bwMode="auto">
              <a:xfrm>
                <a:off x="423" y="4233"/>
                <a:ext cx="60" cy="32"/>
              </a:xfrm>
              <a:custGeom>
                <a:avLst/>
                <a:gdLst>
                  <a:gd name="T0" fmla="*/ 4 w 54"/>
                  <a:gd name="T1" fmla="*/ 27 h 28"/>
                  <a:gd name="T2" fmla="*/ 8 w 54"/>
                  <a:gd name="T3" fmla="*/ 7 h 28"/>
                  <a:gd name="T4" fmla="*/ 50 w 54"/>
                  <a:gd name="T5" fmla="*/ 6 h 28"/>
                  <a:gd name="T6" fmla="*/ 53 w 54"/>
                  <a:gd name="T7" fmla="*/ 13 h 28"/>
                  <a:gd name="T8" fmla="*/ 46 w 54"/>
                  <a:gd name="T9" fmla="*/ 19 h 28"/>
                  <a:gd name="T10" fmla="*/ 20 w 54"/>
                  <a:gd name="T11" fmla="*/ 28 h 28"/>
                  <a:gd name="T12" fmla="*/ 4 w 54"/>
                  <a:gd name="T13" fmla="*/ 27 h 28"/>
                </a:gdLst>
                <a:ahLst/>
                <a:cxnLst>
                  <a:cxn ang="0">
                    <a:pos x="T0" y="T1"/>
                  </a:cxn>
                  <a:cxn ang="0">
                    <a:pos x="T2" y="T3"/>
                  </a:cxn>
                  <a:cxn ang="0">
                    <a:pos x="T4" y="T5"/>
                  </a:cxn>
                  <a:cxn ang="0">
                    <a:pos x="T6" y="T7"/>
                  </a:cxn>
                  <a:cxn ang="0">
                    <a:pos x="T8" y="T9"/>
                  </a:cxn>
                  <a:cxn ang="0">
                    <a:pos x="T10" y="T11"/>
                  </a:cxn>
                  <a:cxn ang="0">
                    <a:pos x="T12" y="T13"/>
                  </a:cxn>
                </a:cxnLst>
                <a:rect l="0" t="0" r="r" b="b"/>
                <a:pathLst>
                  <a:path w="54" h="28">
                    <a:moveTo>
                      <a:pt x="4" y="27"/>
                    </a:moveTo>
                    <a:cubicBezTo>
                      <a:pt x="5" y="20"/>
                      <a:pt x="0" y="7"/>
                      <a:pt x="8" y="7"/>
                    </a:cubicBezTo>
                    <a:cubicBezTo>
                      <a:pt x="22" y="7"/>
                      <a:pt x="36" y="0"/>
                      <a:pt x="50" y="6"/>
                    </a:cubicBezTo>
                    <a:cubicBezTo>
                      <a:pt x="52" y="7"/>
                      <a:pt x="54" y="12"/>
                      <a:pt x="53" y="13"/>
                    </a:cubicBezTo>
                    <a:cubicBezTo>
                      <a:pt x="52" y="16"/>
                      <a:pt x="47" y="19"/>
                      <a:pt x="46" y="19"/>
                    </a:cubicBezTo>
                    <a:cubicBezTo>
                      <a:pt x="33" y="9"/>
                      <a:pt x="28" y="23"/>
                      <a:pt x="20" y="28"/>
                    </a:cubicBezTo>
                    <a:cubicBezTo>
                      <a:pt x="15" y="28"/>
                      <a:pt x="10" y="28"/>
                      <a:pt x="4" y="27"/>
                    </a:cubicBezTo>
                    <a:close/>
                  </a:path>
                </a:pathLst>
              </a:custGeom>
              <a:solidFill>
                <a:srgbClr val="58A2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5" name="Freeform 202">
                <a:extLst>
                  <a:ext uri="{FF2B5EF4-FFF2-40B4-BE49-F238E27FC236}">
                    <a16:creationId xmlns:a16="http://schemas.microsoft.com/office/drawing/2014/main" id="{CAF04F00-E295-4019-8C28-037B08EDFC91}"/>
                  </a:ext>
                </a:extLst>
              </p:cNvPr>
              <p:cNvSpPr>
                <a:spLocks/>
              </p:cNvSpPr>
              <p:nvPr/>
            </p:nvSpPr>
            <p:spPr bwMode="auto">
              <a:xfrm>
                <a:off x="297" y="4290"/>
                <a:ext cx="31" cy="17"/>
              </a:xfrm>
              <a:custGeom>
                <a:avLst/>
                <a:gdLst>
                  <a:gd name="T0" fmla="*/ 28 w 28"/>
                  <a:gd name="T1" fmla="*/ 6 h 15"/>
                  <a:gd name="T2" fmla="*/ 11 w 28"/>
                  <a:gd name="T3" fmla="*/ 9 h 15"/>
                  <a:gd name="T4" fmla="*/ 4 w 28"/>
                  <a:gd name="T5" fmla="*/ 1 h 15"/>
                  <a:gd name="T6" fmla="*/ 28 w 28"/>
                  <a:gd name="T7" fmla="*/ 6 h 15"/>
                </a:gdLst>
                <a:ahLst/>
                <a:cxnLst>
                  <a:cxn ang="0">
                    <a:pos x="T0" y="T1"/>
                  </a:cxn>
                  <a:cxn ang="0">
                    <a:pos x="T2" y="T3"/>
                  </a:cxn>
                  <a:cxn ang="0">
                    <a:pos x="T4" y="T5"/>
                  </a:cxn>
                  <a:cxn ang="0">
                    <a:pos x="T6" y="T7"/>
                  </a:cxn>
                </a:cxnLst>
                <a:rect l="0" t="0" r="r" b="b"/>
                <a:pathLst>
                  <a:path w="28" h="15">
                    <a:moveTo>
                      <a:pt x="28" y="6"/>
                    </a:moveTo>
                    <a:cubicBezTo>
                      <a:pt x="22" y="6"/>
                      <a:pt x="17" y="6"/>
                      <a:pt x="11" y="9"/>
                    </a:cubicBezTo>
                    <a:cubicBezTo>
                      <a:pt x="0" y="15"/>
                      <a:pt x="6" y="5"/>
                      <a:pt x="4" y="1"/>
                    </a:cubicBezTo>
                    <a:cubicBezTo>
                      <a:pt x="13" y="0"/>
                      <a:pt x="21" y="1"/>
                      <a:pt x="28" y="6"/>
                    </a:cubicBezTo>
                    <a:close/>
                  </a:path>
                </a:pathLst>
              </a:custGeom>
              <a:solidFill>
                <a:srgbClr val="90BF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6" name="Freeform 203">
                <a:extLst>
                  <a:ext uri="{FF2B5EF4-FFF2-40B4-BE49-F238E27FC236}">
                    <a16:creationId xmlns:a16="http://schemas.microsoft.com/office/drawing/2014/main" id="{468C07FD-CB20-4F09-AB84-5A5728C61AF0}"/>
                  </a:ext>
                </a:extLst>
              </p:cNvPr>
              <p:cNvSpPr>
                <a:spLocks/>
              </p:cNvSpPr>
              <p:nvPr/>
            </p:nvSpPr>
            <p:spPr bwMode="auto">
              <a:xfrm>
                <a:off x="1351" y="1203"/>
                <a:ext cx="324" cy="462"/>
              </a:xfrm>
              <a:custGeom>
                <a:avLst/>
                <a:gdLst>
                  <a:gd name="T0" fmla="*/ 206 w 288"/>
                  <a:gd name="T1" fmla="*/ 21 h 412"/>
                  <a:gd name="T2" fmla="*/ 218 w 288"/>
                  <a:gd name="T3" fmla="*/ 27 h 412"/>
                  <a:gd name="T4" fmla="*/ 236 w 288"/>
                  <a:gd name="T5" fmla="*/ 75 h 412"/>
                  <a:gd name="T6" fmla="*/ 274 w 288"/>
                  <a:gd name="T7" fmla="*/ 199 h 412"/>
                  <a:gd name="T8" fmla="*/ 281 w 288"/>
                  <a:gd name="T9" fmla="*/ 215 h 412"/>
                  <a:gd name="T10" fmla="*/ 282 w 288"/>
                  <a:gd name="T11" fmla="*/ 254 h 412"/>
                  <a:gd name="T12" fmla="*/ 264 w 288"/>
                  <a:gd name="T13" fmla="*/ 343 h 412"/>
                  <a:gd name="T14" fmla="*/ 225 w 288"/>
                  <a:gd name="T15" fmla="*/ 390 h 412"/>
                  <a:gd name="T16" fmla="*/ 130 w 288"/>
                  <a:gd name="T17" fmla="*/ 410 h 412"/>
                  <a:gd name="T18" fmla="*/ 126 w 288"/>
                  <a:gd name="T19" fmla="*/ 410 h 412"/>
                  <a:gd name="T20" fmla="*/ 47 w 288"/>
                  <a:gd name="T21" fmla="*/ 383 h 412"/>
                  <a:gd name="T22" fmla="*/ 9 w 288"/>
                  <a:gd name="T23" fmla="*/ 321 h 412"/>
                  <a:gd name="T24" fmla="*/ 6 w 288"/>
                  <a:gd name="T25" fmla="*/ 314 h 412"/>
                  <a:gd name="T26" fmla="*/ 5 w 288"/>
                  <a:gd name="T27" fmla="*/ 283 h 412"/>
                  <a:gd name="T28" fmla="*/ 21 w 288"/>
                  <a:gd name="T29" fmla="*/ 174 h 412"/>
                  <a:gd name="T30" fmla="*/ 22 w 288"/>
                  <a:gd name="T31" fmla="*/ 150 h 412"/>
                  <a:gd name="T32" fmla="*/ 26 w 288"/>
                  <a:gd name="T33" fmla="*/ 92 h 412"/>
                  <a:gd name="T34" fmla="*/ 31 w 288"/>
                  <a:gd name="T35" fmla="*/ 71 h 412"/>
                  <a:gd name="T36" fmla="*/ 42 w 288"/>
                  <a:gd name="T37" fmla="*/ 23 h 412"/>
                  <a:gd name="T38" fmla="*/ 66 w 288"/>
                  <a:gd name="T39" fmla="*/ 14 h 412"/>
                  <a:gd name="T40" fmla="*/ 132 w 288"/>
                  <a:gd name="T41" fmla="*/ 6 h 412"/>
                  <a:gd name="T42" fmla="*/ 163 w 288"/>
                  <a:gd name="T43" fmla="*/ 9 h 412"/>
                  <a:gd name="T44" fmla="*/ 177 w 288"/>
                  <a:gd name="T45" fmla="*/ 73 h 412"/>
                  <a:gd name="T46" fmla="*/ 170 w 288"/>
                  <a:gd name="T47" fmla="*/ 9 h 412"/>
                  <a:gd name="T48" fmla="*/ 183 w 288"/>
                  <a:gd name="T49" fmla="*/ 13 h 412"/>
                  <a:gd name="T50" fmla="*/ 189 w 288"/>
                  <a:gd name="T51" fmla="*/ 33 h 412"/>
                  <a:gd name="T52" fmla="*/ 193 w 288"/>
                  <a:gd name="T53" fmla="*/ 15 h 412"/>
                  <a:gd name="T54" fmla="*/ 206 w 288"/>
                  <a:gd name="T55" fmla="*/ 21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88" h="412">
                    <a:moveTo>
                      <a:pt x="206" y="21"/>
                    </a:moveTo>
                    <a:cubicBezTo>
                      <a:pt x="210" y="23"/>
                      <a:pt x="214" y="25"/>
                      <a:pt x="218" y="27"/>
                    </a:cubicBezTo>
                    <a:cubicBezTo>
                      <a:pt x="228" y="41"/>
                      <a:pt x="232" y="58"/>
                      <a:pt x="236" y="75"/>
                    </a:cubicBezTo>
                    <a:cubicBezTo>
                      <a:pt x="247" y="117"/>
                      <a:pt x="266" y="156"/>
                      <a:pt x="274" y="199"/>
                    </a:cubicBezTo>
                    <a:cubicBezTo>
                      <a:pt x="275" y="205"/>
                      <a:pt x="279" y="209"/>
                      <a:pt x="281" y="215"/>
                    </a:cubicBezTo>
                    <a:cubicBezTo>
                      <a:pt x="281" y="228"/>
                      <a:pt x="288" y="241"/>
                      <a:pt x="282" y="254"/>
                    </a:cubicBezTo>
                    <a:cubicBezTo>
                      <a:pt x="275" y="283"/>
                      <a:pt x="268" y="313"/>
                      <a:pt x="264" y="343"/>
                    </a:cubicBezTo>
                    <a:cubicBezTo>
                      <a:pt x="260" y="369"/>
                      <a:pt x="243" y="379"/>
                      <a:pt x="225" y="390"/>
                    </a:cubicBezTo>
                    <a:cubicBezTo>
                      <a:pt x="196" y="408"/>
                      <a:pt x="163" y="411"/>
                      <a:pt x="130" y="410"/>
                    </a:cubicBezTo>
                    <a:cubicBezTo>
                      <a:pt x="128" y="412"/>
                      <a:pt x="127" y="412"/>
                      <a:pt x="126" y="410"/>
                    </a:cubicBezTo>
                    <a:cubicBezTo>
                      <a:pt x="99" y="403"/>
                      <a:pt x="73" y="395"/>
                      <a:pt x="47" y="383"/>
                    </a:cubicBezTo>
                    <a:cubicBezTo>
                      <a:pt x="21" y="371"/>
                      <a:pt x="7" y="351"/>
                      <a:pt x="9" y="321"/>
                    </a:cubicBezTo>
                    <a:cubicBezTo>
                      <a:pt x="9" y="318"/>
                      <a:pt x="8" y="315"/>
                      <a:pt x="6" y="314"/>
                    </a:cubicBezTo>
                    <a:cubicBezTo>
                      <a:pt x="0" y="304"/>
                      <a:pt x="0" y="293"/>
                      <a:pt x="5" y="283"/>
                    </a:cubicBezTo>
                    <a:cubicBezTo>
                      <a:pt x="12" y="246"/>
                      <a:pt x="10" y="209"/>
                      <a:pt x="21" y="174"/>
                    </a:cubicBezTo>
                    <a:cubicBezTo>
                      <a:pt x="23" y="166"/>
                      <a:pt x="22" y="158"/>
                      <a:pt x="22" y="150"/>
                    </a:cubicBezTo>
                    <a:cubicBezTo>
                      <a:pt x="26" y="131"/>
                      <a:pt x="25" y="111"/>
                      <a:pt x="26" y="92"/>
                    </a:cubicBezTo>
                    <a:cubicBezTo>
                      <a:pt x="27" y="84"/>
                      <a:pt x="28" y="77"/>
                      <a:pt x="31" y="71"/>
                    </a:cubicBezTo>
                    <a:cubicBezTo>
                      <a:pt x="46" y="58"/>
                      <a:pt x="43" y="40"/>
                      <a:pt x="42" y="23"/>
                    </a:cubicBezTo>
                    <a:cubicBezTo>
                      <a:pt x="50" y="20"/>
                      <a:pt x="58" y="17"/>
                      <a:pt x="66" y="14"/>
                    </a:cubicBezTo>
                    <a:cubicBezTo>
                      <a:pt x="87" y="6"/>
                      <a:pt x="108" y="0"/>
                      <a:pt x="132" y="6"/>
                    </a:cubicBezTo>
                    <a:cubicBezTo>
                      <a:pt x="140" y="8"/>
                      <a:pt x="152" y="11"/>
                      <a:pt x="163" y="9"/>
                    </a:cubicBezTo>
                    <a:cubicBezTo>
                      <a:pt x="163" y="33"/>
                      <a:pt x="166" y="56"/>
                      <a:pt x="177" y="73"/>
                    </a:cubicBezTo>
                    <a:cubicBezTo>
                      <a:pt x="172" y="55"/>
                      <a:pt x="155" y="34"/>
                      <a:pt x="170" y="9"/>
                    </a:cubicBezTo>
                    <a:cubicBezTo>
                      <a:pt x="175" y="8"/>
                      <a:pt x="179" y="10"/>
                      <a:pt x="183" y="13"/>
                    </a:cubicBezTo>
                    <a:cubicBezTo>
                      <a:pt x="188" y="19"/>
                      <a:pt x="185" y="27"/>
                      <a:pt x="189" y="33"/>
                    </a:cubicBezTo>
                    <a:cubicBezTo>
                      <a:pt x="187" y="26"/>
                      <a:pt x="185" y="19"/>
                      <a:pt x="193" y="15"/>
                    </a:cubicBezTo>
                    <a:cubicBezTo>
                      <a:pt x="199" y="14"/>
                      <a:pt x="203" y="16"/>
                      <a:pt x="206" y="21"/>
                    </a:cubicBezTo>
                    <a:close/>
                  </a:path>
                </a:pathLst>
              </a:custGeom>
              <a:solidFill>
                <a:srgbClr val="FAF5E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7" name="Freeform 204">
                <a:extLst>
                  <a:ext uri="{FF2B5EF4-FFF2-40B4-BE49-F238E27FC236}">
                    <a16:creationId xmlns:a16="http://schemas.microsoft.com/office/drawing/2014/main" id="{044C894C-AA31-44E3-9D1D-72A330A330D5}"/>
                  </a:ext>
                </a:extLst>
              </p:cNvPr>
              <p:cNvSpPr>
                <a:spLocks/>
              </p:cNvSpPr>
              <p:nvPr/>
            </p:nvSpPr>
            <p:spPr bwMode="auto">
              <a:xfrm>
                <a:off x="698" y="2535"/>
                <a:ext cx="537" cy="813"/>
              </a:xfrm>
              <a:custGeom>
                <a:avLst/>
                <a:gdLst>
                  <a:gd name="T0" fmla="*/ 91 w 478"/>
                  <a:gd name="T1" fmla="*/ 146 h 724"/>
                  <a:gd name="T2" fmla="*/ 76 w 478"/>
                  <a:gd name="T3" fmla="*/ 120 h 724"/>
                  <a:gd name="T4" fmla="*/ 55 w 478"/>
                  <a:gd name="T5" fmla="*/ 104 h 724"/>
                  <a:gd name="T6" fmla="*/ 28 w 478"/>
                  <a:gd name="T7" fmla="*/ 79 h 724"/>
                  <a:gd name="T8" fmla="*/ 52 w 478"/>
                  <a:gd name="T9" fmla="*/ 49 h 724"/>
                  <a:gd name="T10" fmla="*/ 60 w 478"/>
                  <a:gd name="T11" fmla="*/ 0 h 724"/>
                  <a:gd name="T12" fmla="*/ 81 w 478"/>
                  <a:gd name="T13" fmla="*/ 54 h 724"/>
                  <a:gd name="T14" fmla="*/ 107 w 478"/>
                  <a:gd name="T15" fmla="*/ 96 h 724"/>
                  <a:gd name="T16" fmla="*/ 107 w 478"/>
                  <a:gd name="T17" fmla="*/ 95 h 724"/>
                  <a:gd name="T18" fmla="*/ 142 w 478"/>
                  <a:gd name="T19" fmla="*/ 117 h 724"/>
                  <a:gd name="T20" fmla="*/ 161 w 478"/>
                  <a:gd name="T21" fmla="*/ 77 h 724"/>
                  <a:gd name="T22" fmla="*/ 224 w 478"/>
                  <a:gd name="T23" fmla="*/ 84 h 724"/>
                  <a:gd name="T24" fmla="*/ 247 w 478"/>
                  <a:gd name="T25" fmla="*/ 92 h 724"/>
                  <a:gd name="T26" fmla="*/ 246 w 478"/>
                  <a:gd name="T27" fmla="*/ 137 h 724"/>
                  <a:gd name="T28" fmla="*/ 295 w 478"/>
                  <a:gd name="T29" fmla="*/ 148 h 724"/>
                  <a:gd name="T30" fmla="*/ 295 w 478"/>
                  <a:gd name="T31" fmla="*/ 148 h 724"/>
                  <a:gd name="T32" fmla="*/ 324 w 478"/>
                  <a:gd name="T33" fmla="*/ 149 h 724"/>
                  <a:gd name="T34" fmla="*/ 344 w 478"/>
                  <a:gd name="T35" fmla="*/ 127 h 724"/>
                  <a:gd name="T36" fmla="*/ 399 w 478"/>
                  <a:gd name="T37" fmla="*/ 139 h 724"/>
                  <a:gd name="T38" fmla="*/ 454 w 478"/>
                  <a:gd name="T39" fmla="*/ 146 h 724"/>
                  <a:gd name="T40" fmla="*/ 473 w 478"/>
                  <a:gd name="T41" fmla="*/ 186 h 724"/>
                  <a:gd name="T42" fmla="*/ 420 w 478"/>
                  <a:gd name="T43" fmla="*/ 151 h 724"/>
                  <a:gd name="T44" fmla="*/ 341 w 478"/>
                  <a:gd name="T45" fmla="*/ 140 h 724"/>
                  <a:gd name="T46" fmla="*/ 354 w 478"/>
                  <a:gd name="T47" fmla="*/ 214 h 724"/>
                  <a:gd name="T48" fmla="*/ 322 w 478"/>
                  <a:gd name="T49" fmla="*/ 227 h 724"/>
                  <a:gd name="T50" fmla="*/ 279 w 478"/>
                  <a:gd name="T51" fmla="*/ 218 h 724"/>
                  <a:gd name="T52" fmla="*/ 279 w 478"/>
                  <a:gd name="T53" fmla="*/ 288 h 724"/>
                  <a:gd name="T54" fmla="*/ 257 w 478"/>
                  <a:gd name="T55" fmla="*/ 220 h 724"/>
                  <a:gd name="T56" fmla="*/ 246 w 478"/>
                  <a:gd name="T57" fmla="*/ 237 h 724"/>
                  <a:gd name="T58" fmla="*/ 244 w 478"/>
                  <a:gd name="T59" fmla="*/ 275 h 724"/>
                  <a:gd name="T60" fmla="*/ 269 w 478"/>
                  <a:gd name="T61" fmla="*/ 316 h 724"/>
                  <a:gd name="T62" fmla="*/ 279 w 478"/>
                  <a:gd name="T63" fmla="*/ 350 h 724"/>
                  <a:gd name="T64" fmla="*/ 228 w 478"/>
                  <a:gd name="T65" fmla="*/ 313 h 724"/>
                  <a:gd name="T66" fmla="*/ 245 w 478"/>
                  <a:gd name="T67" fmla="*/ 429 h 724"/>
                  <a:gd name="T68" fmla="*/ 281 w 478"/>
                  <a:gd name="T69" fmla="*/ 507 h 724"/>
                  <a:gd name="T70" fmla="*/ 311 w 478"/>
                  <a:gd name="T71" fmla="*/ 467 h 724"/>
                  <a:gd name="T72" fmla="*/ 322 w 478"/>
                  <a:gd name="T73" fmla="*/ 508 h 724"/>
                  <a:gd name="T74" fmla="*/ 328 w 478"/>
                  <a:gd name="T75" fmla="*/ 539 h 724"/>
                  <a:gd name="T76" fmla="*/ 306 w 478"/>
                  <a:gd name="T77" fmla="*/ 602 h 724"/>
                  <a:gd name="T78" fmla="*/ 307 w 478"/>
                  <a:gd name="T79" fmla="*/ 600 h 724"/>
                  <a:gd name="T80" fmla="*/ 318 w 478"/>
                  <a:gd name="T81" fmla="*/ 630 h 724"/>
                  <a:gd name="T82" fmla="*/ 246 w 478"/>
                  <a:gd name="T83" fmla="*/ 575 h 724"/>
                  <a:gd name="T84" fmla="*/ 220 w 478"/>
                  <a:gd name="T85" fmla="*/ 516 h 724"/>
                  <a:gd name="T86" fmla="*/ 225 w 478"/>
                  <a:gd name="T87" fmla="*/ 445 h 724"/>
                  <a:gd name="T88" fmla="*/ 203 w 478"/>
                  <a:gd name="T89" fmla="*/ 517 h 724"/>
                  <a:gd name="T90" fmla="*/ 186 w 478"/>
                  <a:gd name="T91" fmla="*/ 529 h 724"/>
                  <a:gd name="T92" fmla="*/ 197 w 478"/>
                  <a:gd name="T93" fmla="*/ 637 h 724"/>
                  <a:gd name="T94" fmla="*/ 155 w 478"/>
                  <a:gd name="T95" fmla="*/ 724 h 724"/>
                  <a:gd name="T96" fmla="*/ 169 w 478"/>
                  <a:gd name="T97" fmla="*/ 663 h 724"/>
                  <a:gd name="T98" fmla="*/ 150 w 478"/>
                  <a:gd name="T99" fmla="*/ 676 h 724"/>
                  <a:gd name="T100" fmla="*/ 168 w 478"/>
                  <a:gd name="T101" fmla="*/ 604 h 724"/>
                  <a:gd name="T102" fmla="*/ 150 w 478"/>
                  <a:gd name="T103" fmla="*/ 572 h 724"/>
                  <a:gd name="T104" fmla="*/ 147 w 478"/>
                  <a:gd name="T105" fmla="*/ 521 h 724"/>
                  <a:gd name="T106" fmla="*/ 159 w 478"/>
                  <a:gd name="T107" fmla="*/ 443 h 724"/>
                  <a:gd name="T108" fmla="*/ 156 w 478"/>
                  <a:gd name="T109" fmla="*/ 280 h 724"/>
                  <a:gd name="T110" fmla="*/ 162 w 478"/>
                  <a:gd name="T111" fmla="*/ 189 h 7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78" h="724">
                    <a:moveTo>
                      <a:pt x="162" y="189"/>
                    </a:moveTo>
                    <a:cubicBezTo>
                      <a:pt x="160" y="188"/>
                      <a:pt x="157" y="188"/>
                      <a:pt x="155" y="187"/>
                    </a:cubicBezTo>
                    <a:cubicBezTo>
                      <a:pt x="132" y="177"/>
                      <a:pt x="110" y="167"/>
                      <a:pt x="87" y="156"/>
                    </a:cubicBezTo>
                    <a:cubicBezTo>
                      <a:pt x="85" y="152"/>
                      <a:pt x="87" y="148"/>
                      <a:pt x="91" y="146"/>
                    </a:cubicBezTo>
                    <a:cubicBezTo>
                      <a:pt x="99" y="141"/>
                      <a:pt x="100" y="137"/>
                      <a:pt x="91" y="130"/>
                    </a:cubicBezTo>
                    <a:cubicBezTo>
                      <a:pt x="78" y="120"/>
                      <a:pt x="83" y="100"/>
                      <a:pt x="70" y="88"/>
                    </a:cubicBezTo>
                    <a:cubicBezTo>
                      <a:pt x="67" y="90"/>
                      <a:pt x="70" y="92"/>
                      <a:pt x="70" y="94"/>
                    </a:cubicBezTo>
                    <a:cubicBezTo>
                      <a:pt x="71" y="103"/>
                      <a:pt x="86" y="109"/>
                      <a:pt x="76" y="120"/>
                    </a:cubicBezTo>
                    <a:cubicBezTo>
                      <a:pt x="65" y="132"/>
                      <a:pt x="52" y="139"/>
                      <a:pt x="35" y="132"/>
                    </a:cubicBezTo>
                    <a:cubicBezTo>
                      <a:pt x="35" y="132"/>
                      <a:pt x="35" y="132"/>
                      <a:pt x="35" y="132"/>
                    </a:cubicBezTo>
                    <a:cubicBezTo>
                      <a:pt x="41" y="129"/>
                      <a:pt x="48" y="126"/>
                      <a:pt x="54" y="122"/>
                    </a:cubicBezTo>
                    <a:cubicBezTo>
                      <a:pt x="63" y="117"/>
                      <a:pt x="64" y="111"/>
                      <a:pt x="55" y="104"/>
                    </a:cubicBezTo>
                    <a:cubicBezTo>
                      <a:pt x="54" y="91"/>
                      <a:pt x="48" y="81"/>
                      <a:pt x="42" y="70"/>
                    </a:cubicBezTo>
                    <a:cubicBezTo>
                      <a:pt x="37" y="86"/>
                      <a:pt x="55" y="91"/>
                      <a:pt x="55" y="104"/>
                    </a:cubicBezTo>
                    <a:cubicBezTo>
                      <a:pt x="42" y="102"/>
                      <a:pt x="34" y="115"/>
                      <a:pt x="21" y="115"/>
                    </a:cubicBezTo>
                    <a:cubicBezTo>
                      <a:pt x="43" y="105"/>
                      <a:pt x="32" y="91"/>
                      <a:pt x="28" y="79"/>
                    </a:cubicBezTo>
                    <a:cubicBezTo>
                      <a:pt x="22" y="65"/>
                      <a:pt x="25" y="46"/>
                      <a:pt x="0" y="39"/>
                    </a:cubicBezTo>
                    <a:cubicBezTo>
                      <a:pt x="16" y="36"/>
                      <a:pt x="26" y="34"/>
                      <a:pt x="35" y="33"/>
                    </a:cubicBezTo>
                    <a:cubicBezTo>
                      <a:pt x="43" y="43"/>
                      <a:pt x="18" y="36"/>
                      <a:pt x="28" y="47"/>
                    </a:cubicBezTo>
                    <a:cubicBezTo>
                      <a:pt x="35" y="54"/>
                      <a:pt x="44" y="53"/>
                      <a:pt x="52" y="49"/>
                    </a:cubicBezTo>
                    <a:cubicBezTo>
                      <a:pt x="54" y="48"/>
                      <a:pt x="57" y="45"/>
                      <a:pt x="57" y="44"/>
                    </a:cubicBezTo>
                    <a:cubicBezTo>
                      <a:pt x="51" y="32"/>
                      <a:pt x="59" y="19"/>
                      <a:pt x="54" y="7"/>
                    </a:cubicBezTo>
                    <a:cubicBezTo>
                      <a:pt x="52" y="2"/>
                      <a:pt x="55" y="1"/>
                      <a:pt x="59" y="0"/>
                    </a:cubicBezTo>
                    <a:cubicBezTo>
                      <a:pt x="59" y="0"/>
                      <a:pt x="60" y="0"/>
                      <a:pt x="60" y="0"/>
                    </a:cubicBezTo>
                    <a:cubicBezTo>
                      <a:pt x="61" y="2"/>
                      <a:pt x="64" y="3"/>
                      <a:pt x="65" y="6"/>
                    </a:cubicBezTo>
                    <a:cubicBezTo>
                      <a:pt x="66" y="12"/>
                      <a:pt x="66" y="19"/>
                      <a:pt x="68" y="26"/>
                    </a:cubicBezTo>
                    <a:cubicBezTo>
                      <a:pt x="73" y="39"/>
                      <a:pt x="76" y="52"/>
                      <a:pt x="58" y="58"/>
                    </a:cubicBezTo>
                    <a:cubicBezTo>
                      <a:pt x="69" y="67"/>
                      <a:pt x="75" y="62"/>
                      <a:pt x="81" y="54"/>
                    </a:cubicBezTo>
                    <a:cubicBezTo>
                      <a:pt x="84" y="51"/>
                      <a:pt x="87" y="49"/>
                      <a:pt x="91" y="52"/>
                    </a:cubicBezTo>
                    <a:cubicBezTo>
                      <a:pt x="95" y="54"/>
                      <a:pt x="97" y="58"/>
                      <a:pt x="95" y="62"/>
                    </a:cubicBezTo>
                    <a:cubicBezTo>
                      <a:pt x="84" y="75"/>
                      <a:pt x="93" y="80"/>
                      <a:pt x="103" y="86"/>
                    </a:cubicBezTo>
                    <a:cubicBezTo>
                      <a:pt x="106" y="88"/>
                      <a:pt x="109" y="92"/>
                      <a:pt x="107" y="96"/>
                    </a:cubicBezTo>
                    <a:cubicBezTo>
                      <a:pt x="103" y="100"/>
                      <a:pt x="98" y="97"/>
                      <a:pt x="93" y="98"/>
                    </a:cubicBezTo>
                    <a:cubicBezTo>
                      <a:pt x="96" y="107"/>
                      <a:pt x="99" y="116"/>
                      <a:pt x="109" y="122"/>
                    </a:cubicBezTo>
                    <a:cubicBezTo>
                      <a:pt x="109" y="113"/>
                      <a:pt x="103" y="105"/>
                      <a:pt x="106" y="97"/>
                    </a:cubicBezTo>
                    <a:cubicBezTo>
                      <a:pt x="107" y="96"/>
                      <a:pt x="107" y="95"/>
                      <a:pt x="107" y="95"/>
                    </a:cubicBezTo>
                    <a:cubicBezTo>
                      <a:pt x="124" y="95"/>
                      <a:pt x="141" y="98"/>
                      <a:pt x="156" y="86"/>
                    </a:cubicBezTo>
                    <a:cubicBezTo>
                      <a:pt x="158" y="85"/>
                      <a:pt x="161" y="88"/>
                      <a:pt x="162" y="90"/>
                    </a:cubicBezTo>
                    <a:cubicBezTo>
                      <a:pt x="164" y="94"/>
                      <a:pt x="163" y="97"/>
                      <a:pt x="160" y="99"/>
                    </a:cubicBezTo>
                    <a:cubicBezTo>
                      <a:pt x="153" y="104"/>
                      <a:pt x="146" y="109"/>
                      <a:pt x="142" y="117"/>
                    </a:cubicBezTo>
                    <a:cubicBezTo>
                      <a:pt x="138" y="121"/>
                      <a:pt x="132" y="118"/>
                      <a:pt x="127" y="118"/>
                    </a:cubicBezTo>
                    <a:cubicBezTo>
                      <a:pt x="133" y="131"/>
                      <a:pt x="133" y="131"/>
                      <a:pt x="145" y="137"/>
                    </a:cubicBezTo>
                    <a:cubicBezTo>
                      <a:pt x="149" y="129"/>
                      <a:pt x="138" y="123"/>
                      <a:pt x="144" y="115"/>
                    </a:cubicBezTo>
                    <a:cubicBezTo>
                      <a:pt x="158" y="106"/>
                      <a:pt x="171" y="98"/>
                      <a:pt x="161" y="77"/>
                    </a:cubicBezTo>
                    <a:cubicBezTo>
                      <a:pt x="158" y="72"/>
                      <a:pt x="157" y="64"/>
                      <a:pt x="168" y="64"/>
                    </a:cubicBezTo>
                    <a:cubicBezTo>
                      <a:pt x="180" y="76"/>
                      <a:pt x="198" y="67"/>
                      <a:pt x="211" y="77"/>
                    </a:cubicBezTo>
                    <a:cubicBezTo>
                      <a:pt x="216" y="78"/>
                      <a:pt x="220" y="80"/>
                      <a:pt x="224" y="83"/>
                    </a:cubicBezTo>
                    <a:cubicBezTo>
                      <a:pt x="224" y="84"/>
                      <a:pt x="224" y="84"/>
                      <a:pt x="224" y="84"/>
                    </a:cubicBezTo>
                    <a:cubicBezTo>
                      <a:pt x="227" y="91"/>
                      <a:pt x="227" y="99"/>
                      <a:pt x="223" y="106"/>
                    </a:cubicBezTo>
                    <a:cubicBezTo>
                      <a:pt x="219" y="114"/>
                      <a:pt x="222" y="120"/>
                      <a:pt x="228" y="126"/>
                    </a:cubicBezTo>
                    <a:cubicBezTo>
                      <a:pt x="221" y="112"/>
                      <a:pt x="235" y="101"/>
                      <a:pt x="235" y="88"/>
                    </a:cubicBezTo>
                    <a:cubicBezTo>
                      <a:pt x="240" y="86"/>
                      <a:pt x="243" y="91"/>
                      <a:pt x="247" y="92"/>
                    </a:cubicBezTo>
                    <a:cubicBezTo>
                      <a:pt x="249" y="94"/>
                      <a:pt x="253" y="93"/>
                      <a:pt x="255" y="96"/>
                    </a:cubicBezTo>
                    <a:cubicBezTo>
                      <a:pt x="256" y="97"/>
                      <a:pt x="256" y="98"/>
                      <a:pt x="256" y="100"/>
                    </a:cubicBezTo>
                    <a:cubicBezTo>
                      <a:pt x="254" y="102"/>
                      <a:pt x="250" y="107"/>
                      <a:pt x="251" y="108"/>
                    </a:cubicBezTo>
                    <a:cubicBezTo>
                      <a:pt x="269" y="121"/>
                      <a:pt x="252" y="128"/>
                      <a:pt x="246" y="137"/>
                    </a:cubicBezTo>
                    <a:cubicBezTo>
                      <a:pt x="245" y="139"/>
                      <a:pt x="245" y="141"/>
                      <a:pt x="245" y="143"/>
                    </a:cubicBezTo>
                    <a:cubicBezTo>
                      <a:pt x="262" y="132"/>
                      <a:pt x="263" y="117"/>
                      <a:pt x="256" y="100"/>
                    </a:cubicBezTo>
                    <a:cubicBezTo>
                      <a:pt x="267" y="95"/>
                      <a:pt x="270" y="109"/>
                      <a:pt x="279" y="108"/>
                    </a:cubicBezTo>
                    <a:cubicBezTo>
                      <a:pt x="278" y="124"/>
                      <a:pt x="292" y="134"/>
                      <a:pt x="295" y="148"/>
                    </a:cubicBezTo>
                    <a:cubicBezTo>
                      <a:pt x="293" y="150"/>
                      <a:pt x="295" y="147"/>
                      <a:pt x="294" y="149"/>
                    </a:cubicBezTo>
                    <a:cubicBezTo>
                      <a:pt x="291" y="153"/>
                      <a:pt x="284" y="154"/>
                      <a:pt x="286" y="161"/>
                    </a:cubicBezTo>
                    <a:cubicBezTo>
                      <a:pt x="286" y="163"/>
                      <a:pt x="289" y="163"/>
                      <a:pt x="291" y="162"/>
                    </a:cubicBezTo>
                    <a:cubicBezTo>
                      <a:pt x="300" y="160"/>
                      <a:pt x="293" y="152"/>
                      <a:pt x="295" y="148"/>
                    </a:cubicBezTo>
                    <a:cubicBezTo>
                      <a:pt x="298" y="144"/>
                      <a:pt x="296" y="140"/>
                      <a:pt x="296" y="137"/>
                    </a:cubicBezTo>
                    <a:cubicBezTo>
                      <a:pt x="296" y="133"/>
                      <a:pt x="296" y="129"/>
                      <a:pt x="300" y="128"/>
                    </a:cubicBezTo>
                    <a:cubicBezTo>
                      <a:pt x="304" y="127"/>
                      <a:pt x="307" y="130"/>
                      <a:pt x="309" y="133"/>
                    </a:cubicBezTo>
                    <a:cubicBezTo>
                      <a:pt x="313" y="139"/>
                      <a:pt x="313" y="148"/>
                      <a:pt x="324" y="149"/>
                    </a:cubicBezTo>
                    <a:cubicBezTo>
                      <a:pt x="327" y="141"/>
                      <a:pt x="320" y="137"/>
                      <a:pt x="318" y="132"/>
                    </a:cubicBezTo>
                    <a:cubicBezTo>
                      <a:pt x="310" y="118"/>
                      <a:pt x="319" y="122"/>
                      <a:pt x="327" y="124"/>
                    </a:cubicBezTo>
                    <a:cubicBezTo>
                      <a:pt x="328" y="123"/>
                      <a:pt x="328" y="123"/>
                      <a:pt x="328" y="123"/>
                    </a:cubicBezTo>
                    <a:cubicBezTo>
                      <a:pt x="332" y="130"/>
                      <a:pt x="339" y="123"/>
                      <a:pt x="344" y="127"/>
                    </a:cubicBezTo>
                    <a:cubicBezTo>
                      <a:pt x="351" y="129"/>
                      <a:pt x="359" y="130"/>
                      <a:pt x="367" y="132"/>
                    </a:cubicBezTo>
                    <a:cubicBezTo>
                      <a:pt x="370" y="132"/>
                      <a:pt x="373" y="134"/>
                      <a:pt x="375" y="135"/>
                    </a:cubicBezTo>
                    <a:cubicBezTo>
                      <a:pt x="381" y="134"/>
                      <a:pt x="385" y="142"/>
                      <a:pt x="391" y="139"/>
                    </a:cubicBezTo>
                    <a:cubicBezTo>
                      <a:pt x="394" y="138"/>
                      <a:pt x="396" y="137"/>
                      <a:pt x="399" y="139"/>
                    </a:cubicBezTo>
                    <a:cubicBezTo>
                      <a:pt x="409" y="141"/>
                      <a:pt x="418" y="142"/>
                      <a:pt x="427" y="144"/>
                    </a:cubicBezTo>
                    <a:cubicBezTo>
                      <a:pt x="429" y="144"/>
                      <a:pt x="432" y="143"/>
                      <a:pt x="434" y="144"/>
                    </a:cubicBezTo>
                    <a:cubicBezTo>
                      <a:pt x="439" y="144"/>
                      <a:pt x="444" y="144"/>
                      <a:pt x="449" y="145"/>
                    </a:cubicBezTo>
                    <a:cubicBezTo>
                      <a:pt x="451" y="145"/>
                      <a:pt x="453" y="145"/>
                      <a:pt x="454" y="146"/>
                    </a:cubicBezTo>
                    <a:cubicBezTo>
                      <a:pt x="460" y="148"/>
                      <a:pt x="466" y="147"/>
                      <a:pt x="472" y="151"/>
                    </a:cubicBezTo>
                    <a:cubicBezTo>
                      <a:pt x="471" y="152"/>
                      <a:pt x="471" y="152"/>
                      <a:pt x="471" y="152"/>
                    </a:cubicBezTo>
                    <a:cubicBezTo>
                      <a:pt x="457" y="156"/>
                      <a:pt x="456" y="164"/>
                      <a:pt x="465" y="175"/>
                    </a:cubicBezTo>
                    <a:cubicBezTo>
                      <a:pt x="467" y="178"/>
                      <a:pt x="470" y="183"/>
                      <a:pt x="473" y="186"/>
                    </a:cubicBezTo>
                    <a:cubicBezTo>
                      <a:pt x="476" y="189"/>
                      <a:pt x="478" y="192"/>
                      <a:pt x="473" y="195"/>
                    </a:cubicBezTo>
                    <a:cubicBezTo>
                      <a:pt x="471" y="197"/>
                      <a:pt x="468" y="199"/>
                      <a:pt x="466" y="198"/>
                    </a:cubicBezTo>
                    <a:cubicBezTo>
                      <a:pt x="463" y="198"/>
                      <a:pt x="462" y="194"/>
                      <a:pt x="462" y="190"/>
                    </a:cubicBezTo>
                    <a:cubicBezTo>
                      <a:pt x="458" y="163"/>
                      <a:pt x="447" y="152"/>
                      <a:pt x="420" y="151"/>
                    </a:cubicBezTo>
                    <a:cubicBezTo>
                      <a:pt x="412" y="151"/>
                      <a:pt x="405" y="147"/>
                      <a:pt x="397" y="145"/>
                    </a:cubicBezTo>
                    <a:cubicBezTo>
                      <a:pt x="386" y="142"/>
                      <a:pt x="385" y="147"/>
                      <a:pt x="387" y="156"/>
                    </a:cubicBezTo>
                    <a:cubicBezTo>
                      <a:pt x="380" y="160"/>
                      <a:pt x="373" y="145"/>
                      <a:pt x="367" y="156"/>
                    </a:cubicBezTo>
                    <a:cubicBezTo>
                      <a:pt x="354" y="158"/>
                      <a:pt x="353" y="141"/>
                      <a:pt x="341" y="140"/>
                    </a:cubicBezTo>
                    <a:cubicBezTo>
                      <a:pt x="349" y="148"/>
                      <a:pt x="349" y="165"/>
                      <a:pt x="367" y="156"/>
                    </a:cubicBezTo>
                    <a:cubicBezTo>
                      <a:pt x="373" y="153"/>
                      <a:pt x="380" y="168"/>
                      <a:pt x="387" y="156"/>
                    </a:cubicBezTo>
                    <a:cubicBezTo>
                      <a:pt x="396" y="161"/>
                      <a:pt x="398" y="170"/>
                      <a:pt x="401" y="179"/>
                    </a:cubicBezTo>
                    <a:cubicBezTo>
                      <a:pt x="368" y="178"/>
                      <a:pt x="352" y="190"/>
                      <a:pt x="354" y="214"/>
                    </a:cubicBezTo>
                    <a:cubicBezTo>
                      <a:pt x="343" y="206"/>
                      <a:pt x="341" y="187"/>
                      <a:pt x="322" y="191"/>
                    </a:cubicBezTo>
                    <a:cubicBezTo>
                      <a:pt x="325" y="199"/>
                      <a:pt x="328" y="209"/>
                      <a:pt x="331" y="219"/>
                    </a:cubicBezTo>
                    <a:cubicBezTo>
                      <a:pt x="333" y="223"/>
                      <a:pt x="334" y="228"/>
                      <a:pt x="327" y="228"/>
                    </a:cubicBezTo>
                    <a:cubicBezTo>
                      <a:pt x="325" y="229"/>
                      <a:pt x="323" y="229"/>
                      <a:pt x="322" y="227"/>
                    </a:cubicBezTo>
                    <a:cubicBezTo>
                      <a:pt x="317" y="211"/>
                      <a:pt x="314" y="193"/>
                      <a:pt x="293" y="185"/>
                    </a:cubicBezTo>
                    <a:cubicBezTo>
                      <a:pt x="294" y="196"/>
                      <a:pt x="298" y="203"/>
                      <a:pt x="303" y="210"/>
                    </a:cubicBezTo>
                    <a:cubicBezTo>
                      <a:pt x="307" y="216"/>
                      <a:pt x="310" y="221"/>
                      <a:pt x="301" y="224"/>
                    </a:cubicBezTo>
                    <a:cubicBezTo>
                      <a:pt x="293" y="225"/>
                      <a:pt x="285" y="225"/>
                      <a:pt x="279" y="218"/>
                    </a:cubicBezTo>
                    <a:cubicBezTo>
                      <a:pt x="278" y="209"/>
                      <a:pt x="285" y="199"/>
                      <a:pt x="275" y="193"/>
                    </a:cubicBezTo>
                    <a:cubicBezTo>
                      <a:pt x="277" y="200"/>
                      <a:pt x="275" y="209"/>
                      <a:pt x="276" y="217"/>
                    </a:cubicBezTo>
                    <a:cubicBezTo>
                      <a:pt x="277" y="235"/>
                      <a:pt x="277" y="253"/>
                      <a:pt x="276" y="272"/>
                    </a:cubicBezTo>
                    <a:cubicBezTo>
                      <a:pt x="272" y="278"/>
                      <a:pt x="282" y="282"/>
                      <a:pt x="279" y="288"/>
                    </a:cubicBezTo>
                    <a:cubicBezTo>
                      <a:pt x="272" y="294"/>
                      <a:pt x="270" y="295"/>
                      <a:pt x="268" y="285"/>
                    </a:cubicBezTo>
                    <a:cubicBezTo>
                      <a:pt x="265" y="273"/>
                      <a:pt x="259" y="276"/>
                      <a:pt x="252" y="277"/>
                    </a:cubicBezTo>
                    <a:cubicBezTo>
                      <a:pt x="250" y="275"/>
                      <a:pt x="248" y="271"/>
                      <a:pt x="249" y="270"/>
                    </a:cubicBezTo>
                    <a:cubicBezTo>
                      <a:pt x="267" y="256"/>
                      <a:pt x="252" y="236"/>
                      <a:pt x="257" y="220"/>
                    </a:cubicBezTo>
                    <a:cubicBezTo>
                      <a:pt x="259" y="215"/>
                      <a:pt x="254" y="211"/>
                      <a:pt x="251" y="208"/>
                    </a:cubicBezTo>
                    <a:cubicBezTo>
                      <a:pt x="247" y="205"/>
                      <a:pt x="250" y="199"/>
                      <a:pt x="246" y="196"/>
                    </a:cubicBezTo>
                    <a:cubicBezTo>
                      <a:pt x="242" y="204"/>
                      <a:pt x="249" y="205"/>
                      <a:pt x="252" y="209"/>
                    </a:cubicBezTo>
                    <a:cubicBezTo>
                      <a:pt x="256" y="220"/>
                      <a:pt x="240" y="228"/>
                      <a:pt x="246" y="237"/>
                    </a:cubicBezTo>
                    <a:cubicBezTo>
                      <a:pt x="257" y="251"/>
                      <a:pt x="248" y="262"/>
                      <a:pt x="244" y="275"/>
                    </a:cubicBezTo>
                    <a:cubicBezTo>
                      <a:pt x="238" y="279"/>
                      <a:pt x="236" y="273"/>
                      <a:pt x="235" y="270"/>
                    </a:cubicBezTo>
                    <a:cubicBezTo>
                      <a:pt x="232" y="262"/>
                      <a:pt x="228" y="256"/>
                      <a:pt x="223" y="250"/>
                    </a:cubicBezTo>
                    <a:cubicBezTo>
                      <a:pt x="227" y="261"/>
                      <a:pt x="229" y="273"/>
                      <a:pt x="244" y="275"/>
                    </a:cubicBezTo>
                    <a:cubicBezTo>
                      <a:pt x="246" y="274"/>
                      <a:pt x="249" y="274"/>
                      <a:pt x="251" y="276"/>
                    </a:cubicBezTo>
                    <a:cubicBezTo>
                      <a:pt x="254" y="285"/>
                      <a:pt x="249" y="297"/>
                      <a:pt x="263" y="302"/>
                    </a:cubicBezTo>
                    <a:cubicBezTo>
                      <a:pt x="269" y="304"/>
                      <a:pt x="260" y="313"/>
                      <a:pt x="260" y="320"/>
                    </a:cubicBezTo>
                    <a:cubicBezTo>
                      <a:pt x="264" y="320"/>
                      <a:pt x="266" y="317"/>
                      <a:pt x="269" y="316"/>
                    </a:cubicBezTo>
                    <a:cubicBezTo>
                      <a:pt x="272" y="315"/>
                      <a:pt x="275" y="313"/>
                      <a:pt x="278" y="316"/>
                    </a:cubicBezTo>
                    <a:cubicBezTo>
                      <a:pt x="281" y="320"/>
                      <a:pt x="278" y="323"/>
                      <a:pt x="276" y="327"/>
                    </a:cubicBezTo>
                    <a:cubicBezTo>
                      <a:pt x="272" y="334"/>
                      <a:pt x="263" y="337"/>
                      <a:pt x="261" y="347"/>
                    </a:cubicBezTo>
                    <a:cubicBezTo>
                      <a:pt x="267" y="352"/>
                      <a:pt x="277" y="341"/>
                      <a:pt x="279" y="350"/>
                    </a:cubicBezTo>
                    <a:cubicBezTo>
                      <a:pt x="281" y="360"/>
                      <a:pt x="271" y="366"/>
                      <a:pt x="263" y="371"/>
                    </a:cubicBezTo>
                    <a:cubicBezTo>
                      <a:pt x="255" y="376"/>
                      <a:pt x="251" y="369"/>
                      <a:pt x="248" y="364"/>
                    </a:cubicBezTo>
                    <a:cubicBezTo>
                      <a:pt x="244" y="358"/>
                      <a:pt x="237" y="353"/>
                      <a:pt x="239" y="345"/>
                    </a:cubicBezTo>
                    <a:cubicBezTo>
                      <a:pt x="245" y="331"/>
                      <a:pt x="239" y="321"/>
                      <a:pt x="228" y="313"/>
                    </a:cubicBezTo>
                    <a:cubicBezTo>
                      <a:pt x="223" y="327"/>
                      <a:pt x="241" y="332"/>
                      <a:pt x="239" y="344"/>
                    </a:cubicBezTo>
                    <a:cubicBezTo>
                      <a:pt x="236" y="347"/>
                      <a:pt x="229" y="349"/>
                      <a:pt x="231" y="352"/>
                    </a:cubicBezTo>
                    <a:cubicBezTo>
                      <a:pt x="239" y="363"/>
                      <a:pt x="231" y="377"/>
                      <a:pt x="234" y="385"/>
                    </a:cubicBezTo>
                    <a:cubicBezTo>
                      <a:pt x="242" y="399"/>
                      <a:pt x="230" y="417"/>
                      <a:pt x="245" y="429"/>
                    </a:cubicBezTo>
                    <a:cubicBezTo>
                      <a:pt x="236" y="449"/>
                      <a:pt x="249" y="460"/>
                      <a:pt x="262" y="472"/>
                    </a:cubicBezTo>
                    <a:cubicBezTo>
                      <a:pt x="266" y="475"/>
                      <a:pt x="260" y="478"/>
                      <a:pt x="256" y="479"/>
                    </a:cubicBezTo>
                    <a:cubicBezTo>
                      <a:pt x="240" y="480"/>
                      <a:pt x="249" y="488"/>
                      <a:pt x="253" y="492"/>
                    </a:cubicBezTo>
                    <a:cubicBezTo>
                      <a:pt x="261" y="498"/>
                      <a:pt x="270" y="502"/>
                      <a:pt x="281" y="507"/>
                    </a:cubicBezTo>
                    <a:cubicBezTo>
                      <a:pt x="282" y="501"/>
                      <a:pt x="279" y="497"/>
                      <a:pt x="277" y="492"/>
                    </a:cubicBezTo>
                    <a:cubicBezTo>
                      <a:pt x="275" y="489"/>
                      <a:pt x="273" y="483"/>
                      <a:pt x="278" y="483"/>
                    </a:cubicBezTo>
                    <a:cubicBezTo>
                      <a:pt x="293" y="483"/>
                      <a:pt x="299" y="469"/>
                      <a:pt x="311" y="464"/>
                    </a:cubicBezTo>
                    <a:cubicBezTo>
                      <a:pt x="312" y="465"/>
                      <a:pt x="312" y="466"/>
                      <a:pt x="311" y="467"/>
                    </a:cubicBezTo>
                    <a:cubicBezTo>
                      <a:pt x="316" y="477"/>
                      <a:pt x="311" y="484"/>
                      <a:pt x="306" y="491"/>
                    </a:cubicBezTo>
                    <a:cubicBezTo>
                      <a:pt x="302" y="497"/>
                      <a:pt x="297" y="502"/>
                      <a:pt x="300" y="511"/>
                    </a:cubicBezTo>
                    <a:cubicBezTo>
                      <a:pt x="308" y="510"/>
                      <a:pt x="309" y="495"/>
                      <a:pt x="320" y="500"/>
                    </a:cubicBezTo>
                    <a:cubicBezTo>
                      <a:pt x="322" y="502"/>
                      <a:pt x="322" y="505"/>
                      <a:pt x="322" y="508"/>
                    </a:cubicBezTo>
                    <a:cubicBezTo>
                      <a:pt x="318" y="522"/>
                      <a:pt x="305" y="533"/>
                      <a:pt x="310" y="549"/>
                    </a:cubicBezTo>
                    <a:cubicBezTo>
                      <a:pt x="313" y="541"/>
                      <a:pt x="311" y="529"/>
                      <a:pt x="322" y="522"/>
                    </a:cubicBezTo>
                    <a:cubicBezTo>
                      <a:pt x="323" y="522"/>
                      <a:pt x="325" y="523"/>
                      <a:pt x="327" y="524"/>
                    </a:cubicBezTo>
                    <a:cubicBezTo>
                      <a:pt x="321" y="529"/>
                      <a:pt x="329" y="534"/>
                      <a:pt x="328" y="539"/>
                    </a:cubicBezTo>
                    <a:cubicBezTo>
                      <a:pt x="330" y="544"/>
                      <a:pt x="328" y="549"/>
                      <a:pt x="325" y="554"/>
                    </a:cubicBezTo>
                    <a:cubicBezTo>
                      <a:pt x="316" y="568"/>
                      <a:pt x="326" y="568"/>
                      <a:pt x="336" y="567"/>
                    </a:cubicBezTo>
                    <a:cubicBezTo>
                      <a:pt x="339" y="582"/>
                      <a:pt x="331" y="596"/>
                      <a:pt x="327" y="608"/>
                    </a:cubicBezTo>
                    <a:cubicBezTo>
                      <a:pt x="324" y="619"/>
                      <a:pt x="311" y="612"/>
                      <a:pt x="306" y="602"/>
                    </a:cubicBezTo>
                    <a:cubicBezTo>
                      <a:pt x="314" y="578"/>
                      <a:pt x="298" y="556"/>
                      <a:pt x="274" y="559"/>
                    </a:cubicBezTo>
                    <a:cubicBezTo>
                      <a:pt x="265" y="561"/>
                      <a:pt x="268" y="567"/>
                      <a:pt x="271" y="571"/>
                    </a:cubicBezTo>
                    <a:cubicBezTo>
                      <a:pt x="276" y="577"/>
                      <a:pt x="284" y="578"/>
                      <a:pt x="289" y="582"/>
                    </a:cubicBezTo>
                    <a:cubicBezTo>
                      <a:pt x="297" y="587"/>
                      <a:pt x="308" y="587"/>
                      <a:pt x="307" y="600"/>
                    </a:cubicBezTo>
                    <a:cubicBezTo>
                      <a:pt x="298" y="609"/>
                      <a:pt x="290" y="596"/>
                      <a:pt x="281" y="599"/>
                    </a:cubicBezTo>
                    <a:cubicBezTo>
                      <a:pt x="279" y="607"/>
                      <a:pt x="285" y="611"/>
                      <a:pt x="291" y="614"/>
                    </a:cubicBezTo>
                    <a:cubicBezTo>
                      <a:pt x="295" y="616"/>
                      <a:pt x="300" y="617"/>
                      <a:pt x="304" y="619"/>
                    </a:cubicBezTo>
                    <a:cubicBezTo>
                      <a:pt x="310" y="621"/>
                      <a:pt x="320" y="623"/>
                      <a:pt x="318" y="630"/>
                    </a:cubicBezTo>
                    <a:cubicBezTo>
                      <a:pt x="316" y="638"/>
                      <a:pt x="307" y="636"/>
                      <a:pt x="301" y="634"/>
                    </a:cubicBezTo>
                    <a:cubicBezTo>
                      <a:pt x="293" y="631"/>
                      <a:pt x="285" y="635"/>
                      <a:pt x="278" y="638"/>
                    </a:cubicBezTo>
                    <a:cubicBezTo>
                      <a:pt x="267" y="642"/>
                      <a:pt x="264" y="639"/>
                      <a:pt x="264" y="628"/>
                    </a:cubicBezTo>
                    <a:cubicBezTo>
                      <a:pt x="265" y="608"/>
                      <a:pt x="261" y="589"/>
                      <a:pt x="246" y="575"/>
                    </a:cubicBezTo>
                    <a:cubicBezTo>
                      <a:pt x="245" y="573"/>
                      <a:pt x="244" y="571"/>
                      <a:pt x="244" y="569"/>
                    </a:cubicBezTo>
                    <a:cubicBezTo>
                      <a:pt x="249" y="553"/>
                      <a:pt x="239" y="538"/>
                      <a:pt x="239" y="522"/>
                    </a:cubicBezTo>
                    <a:cubicBezTo>
                      <a:pt x="234" y="518"/>
                      <a:pt x="232" y="524"/>
                      <a:pt x="229" y="525"/>
                    </a:cubicBezTo>
                    <a:cubicBezTo>
                      <a:pt x="220" y="527"/>
                      <a:pt x="217" y="524"/>
                      <a:pt x="220" y="516"/>
                    </a:cubicBezTo>
                    <a:cubicBezTo>
                      <a:pt x="223" y="509"/>
                      <a:pt x="228" y="503"/>
                      <a:pt x="229" y="496"/>
                    </a:cubicBezTo>
                    <a:cubicBezTo>
                      <a:pt x="231" y="490"/>
                      <a:pt x="237" y="481"/>
                      <a:pt x="222" y="484"/>
                    </a:cubicBezTo>
                    <a:cubicBezTo>
                      <a:pt x="215" y="485"/>
                      <a:pt x="217" y="477"/>
                      <a:pt x="218" y="473"/>
                    </a:cubicBezTo>
                    <a:cubicBezTo>
                      <a:pt x="220" y="464"/>
                      <a:pt x="227" y="456"/>
                      <a:pt x="225" y="445"/>
                    </a:cubicBezTo>
                    <a:cubicBezTo>
                      <a:pt x="213" y="459"/>
                      <a:pt x="213" y="475"/>
                      <a:pt x="210" y="490"/>
                    </a:cubicBezTo>
                    <a:cubicBezTo>
                      <a:pt x="208" y="497"/>
                      <a:pt x="213" y="507"/>
                      <a:pt x="204" y="509"/>
                    </a:cubicBezTo>
                    <a:cubicBezTo>
                      <a:pt x="195" y="511"/>
                      <a:pt x="192" y="503"/>
                      <a:pt x="186" y="495"/>
                    </a:cubicBezTo>
                    <a:cubicBezTo>
                      <a:pt x="189" y="506"/>
                      <a:pt x="194" y="513"/>
                      <a:pt x="203" y="517"/>
                    </a:cubicBezTo>
                    <a:cubicBezTo>
                      <a:pt x="207" y="519"/>
                      <a:pt x="211" y="521"/>
                      <a:pt x="214" y="525"/>
                    </a:cubicBezTo>
                    <a:cubicBezTo>
                      <a:pt x="218" y="534"/>
                      <a:pt x="215" y="542"/>
                      <a:pt x="209" y="547"/>
                    </a:cubicBezTo>
                    <a:cubicBezTo>
                      <a:pt x="202" y="552"/>
                      <a:pt x="198" y="545"/>
                      <a:pt x="194" y="541"/>
                    </a:cubicBezTo>
                    <a:cubicBezTo>
                      <a:pt x="190" y="537"/>
                      <a:pt x="189" y="532"/>
                      <a:pt x="186" y="529"/>
                    </a:cubicBezTo>
                    <a:cubicBezTo>
                      <a:pt x="189" y="538"/>
                      <a:pt x="189" y="549"/>
                      <a:pt x="195" y="558"/>
                    </a:cubicBezTo>
                    <a:cubicBezTo>
                      <a:pt x="196" y="561"/>
                      <a:pt x="198" y="565"/>
                      <a:pt x="197" y="566"/>
                    </a:cubicBezTo>
                    <a:cubicBezTo>
                      <a:pt x="180" y="578"/>
                      <a:pt x="197" y="595"/>
                      <a:pt x="189" y="609"/>
                    </a:cubicBezTo>
                    <a:cubicBezTo>
                      <a:pt x="184" y="619"/>
                      <a:pt x="193" y="628"/>
                      <a:pt x="197" y="637"/>
                    </a:cubicBezTo>
                    <a:cubicBezTo>
                      <a:pt x="200" y="643"/>
                      <a:pt x="207" y="651"/>
                      <a:pt x="193" y="652"/>
                    </a:cubicBezTo>
                    <a:cubicBezTo>
                      <a:pt x="186" y="653"/>
                      <a:pt x="188" y="658"/>
                      <a:pt x="189" y="661"/>
                    </a:cubicBezTo>
                    <a:cubicBezTo>
                      <a:pt x="197" y="680"/>
                      <a:pt x="189" y="694"/>
                      <a:pt x="176" y="705"/>
                    </a:cubicBezTo>
                    <a:cubicBezTo>
                      <a:pt x="168" y="711"/>
                      <a:pt x="166" y="723"/>
                      <a:pt x="155" y="724"/>
                    </a:cubicBezTo>
                    <a:cubicBezTo>
                      <a:pt x="155" y="722"/>
                      <a:pt x="155" y="719"/>
                      <a:pt x="154" y="717"/>
                    </a:cubicBezTo>
                    <a:cubicBezTo>
                      <a:pt x="152" y="710"/>
                      <a:pt x="153" y="702"/>
                      <a:pt x="153" y="695"/>
                    </a:cubicBezTo>
                    <a:cubicBezTo>
                      <a:pt x="153" y="692"/>
                      <a:pt x="153" y="689"/>
                      <a:pt x="157" y="688"/>
                    </a:cubicBezTo>
                    <a:cubicBezTo>
                      <a:pt x="175" y="683"/>
                      <a:pt x="179" y="677"/>
                      <a:pt x="169" y="663"/>
                    </a:cubicBezTo>
                    <a:cubicBezTo>
                      <a:pt x="163" y="654"/>
                      <a:pt x="169" y="649"/>
                      <a:pt x="172" y="640"/>
                    </a:cubicBezTo>
                    <a:cubicBezTo>
                      <a:pt x="163" y="646"/>
                      <a:pt x="161" y="654"/>
                      <a:pt x="160" y="662"/>
                    </a:cubicBezTo>
                    <a:cubicBezTo>
                      <a:pt x="160" y="668"/>
                      <a:pt x="162" y="676"/>
                      <a:pt x="151" y="676"/>
                    </a:cubicBezTo>
                    <a:cubicBezTo>
                      <a:pt x="150" y="676"/>
                      <a:pt x="150" y="676"/>
                      <a:pt x="150" y="676"/>
                    </a:cubicBezTo>
                    <a:cubicBezTo>
                      <a:pt x="149" y="670"/>
                      <a:pt x="147" y="664"/>
                      <a:pt x="148" y="658"/>
                    </a:cubicBezTo>
                    <a:cubicBezTo>
                      <a:pt x="143" y="647"/>
                      <a:pt x="150" y="636"/>
                      <a:pt x="149" y="625"/>
                    </a:cubicBezTo>
                    <a:cubicBezTo>
                      <a:pt x="149" y="623"/>
                      <a:pt x="150" y="620"/>
                      <a:pt x="154" y="620"/>
                    </a:cubicBezTo>
                    <a:cubicBezTo>
                      <a:pt x="168" y="619"/>
                      <a:pt x="171" y="617"/>
                      <a:pt x="168" y="604"/>
                    </a:cubicBezTo>
                    <a:cubicBezTo>
                      <a:pt x="166" y="595"/>
                      <a:pt x="167" y="586"/>
                      <a:pt x="171" y="577"/>
                    </a:cubicBezTo>
                    <a:cubicBezTo>
                      <a:pt x="161" y="579"/>
                      <a:pt x="158" y="595"/>
                      <a:pt x="147" y="586"/>
                    </a:cubicBezTo>
                    <a:cubicBezTo>
                      <a:pt x="146" y="584"/>
                      <a:pt x="145" y="582"/>
                      <a:pt x="145" y="580"/>
                    </a:cubicBezTo>
                    <a:cubicBezTo>
                      <a:pt x="146" y="577"/>
                      <a:pt x="147" y="573"/>
                      <a:pt x="150" y="572"/>
                    </a:cubicBezTo>
                    <a:cubicBezTo>
                      <a:pt x="168" y="559"/>
                      <a:pt x="173" y="542"/>
                      <a:pt x="169" y="521"/>
                    </a:cubicBezTo>
                    <a:cubicBezTo>
                      <a:pt x="157" y="523"/>
                      <a:pt x="160" y="544"/>
                      <a:pt x="144" y="540"/>
                    </a:cubicBezTo>
                    <a:cubicBezTo>
                      <a:pt x="141" y="534"/>
                      <a:pt x="149" y="530"/>
                      <a:pt x="146" y="524"/>
                    </a:cubicBezTo>
                    <a:cubicBezTo>
                      <a:pt x="146" y="523"/>
                      <a:pt x="147" y="522"/>
                      <a:pt x="147" y="521"/>
                    </a:cubicBezTo>
                    <a:cubicBezTo>
                      <a:pt x="151" y="513"/>
                      <a:pt x="159" y="508"/>
                      <a:pt x="164" y="501"/>
                    </a:cubicBezTo>
                    <a:cubicBezTo>
                      <a:pt x="169" y="495"/>
                      <a:pt x="172" y="486"/>
                      <a:pt x="170" y="479"/>
                    </a:cubicBezTo>
                    <a:cubicBezTo>
                      <a:pt x="164" y="466"/>
                      <a:pt x="168" y="454"/>
                      <a:pt x="174" y="442"/>
                    </a:cubicBezTo>
                    <a:cubicBezTo>
                      <a:pt x="168" y="439"/>
                      <a:pt x="163" y="448"/>
                      <a:pt x="159" y="443"/>
                    </a:cubicBezTo>
                    <a:cubicBezTo>
                      <a:pt x="155" y="438"/>
                      <a:pt x="157" y="432"/>
                      <a:pt x="161" y="428"/>
                    </a:cubicBezTo>
                    <a:cubicBezTo>
                      <a:pt x="177" y="411"/>
                      <a:pt x="174" y="392"/>
                      <a:pt x="171" y="372"/>
                    </a:cubicBezTo>
                    <a:cubicBezTo>
                      <a:pt x="168" y="350"/>
                      <a:pt x="173" y="329"/>
                      <a:pt x="171" y="307"/>
                    </a:cubicBezTo>
                    <a:cubicBezTo>
                      <a:pt x="170" y="293"/>
                      <a:pt x="166" y="286"/>
                      <a:pt x="156" y="280"/>
                    </a:cubicBezTo>
                    <a:cubicBezTo>
                      <a:pt x="156" y="279"/>
                      <a:pt x="156" y="277"/>
                      <a:pt x="156" y="276"/>
                    </a:cubicBezTo>
                    <a:cubicBezTo>
                      <a:pt x="169" y="263"/>
                      <a:pt x="175" y="250"/>
                      <a:pt x="168" y="231"/>
                    </a:cubicBezTo>
                    <a:cubicBezTo>
                      <a:pt x="165" y="222"/>
                      <a:pt x="169" y="213"/>
                      <a:pt x="170" y="204"/>
                    </a:cubicBezTo>
                    <a:cubicBezTo>
                      <a:pt x="171" y="196"/>
                      <a:pt x="170" y="190"/>
                      <a:pt x="162" y="189"/>
                    </a:cubicBezTo>
                    <a:close/>
                  </a:path>
                </a:pathLst>
              </a:custGeom>
              <a:solidFill>
                <a:srgbClr val="2333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14" name="Group 406">
              <a:extLst>
                <a:ext uri="{FF2B5EF4-FFF2-40B4-BE49-F238E27FC236}">
                  <a16:creationId xmlns:a16="http://schemas.microsoft.com/office/drawing/2014/main" id="{F690B8D8-FA4C-4F3C-9681-7E336C928ABB}"/>
                </a:ext>
              </a:extLst>
            </p:cNvPr>
            <p:cNvGrpSpPr>
              <a:grpSpLocks/>
            </p:cNvGrpSpPr>
            <p:nvPr/>
          </p:nvGrpSpPr>
          <p:grpSpPr bwMode="auto">
            <a:xfrm>
              <a:off x="616" y="1212"/>
              <a:ext cx="1097" cy="1506"/>
              <a:chOff x="616" y="1212"/>
              <a:chExt cx="1097" cy="1506"/>
            </a:xfrm>
          </p:grpSpPr>
          <p:sp>
            <p:nvSpPr>
              <p:cNvPr id="528" name="Freeform 206">
                <a:extLst>
                  <a:ext uri="{FF2B5EF4-FFF2-40B4-BE49-F238E27FC236}">
                    <a16:creationId xmlns:a16="http://schemas.microsoft.com/office/drawing/2014/main" id="{2FE61684-87B7-46AF-A1B2-40F1D1127C13}"/>
                  </a:ext>
                </a:extLst>
              </p:cNvPr>
              <p:cNvSpPr>
                <a:spLocks/>
              </p:cNvSpPr>
              <p:nvPr/>
            </p:nvSpPr>
            <p:spPr bwMode="auto">
              <a:xfrm>
                <a:off x="710" y="1902"/>
                <a:ext cx="197" cy="368"/>
              </a:xfrm>
              <a:custGeom>
                <a:avLst/>
                <a:gdLst>
                  <a:gd name="T0" fmla="*/ 15 w 175"/>
                  <a:gd name="T1" fmla="*/ 309 h 327"/>
                  <a:gd name="T2" fmla="*/ 19 w 175"/>
                  <a:gd name="T3" fmla="*/ 305 h 327"/>
                  <a:gd name="T4" fmla="*/ 97 w 175"/>
                  <a:gd name="T5" fmla="*/ 134 h 327"/>
                  <a:gd name="T6" fmla="*/ 94 w 175"/>
                  <a:gd name="T7" fmla="*/ 118 h 327"/>
                  <a:gd name="T8" fmla="*/ 82 w 175"/>
                  <a:gd name="T9" fmla="*/ 128 h 327"/>
                  <a:gd name="T10" fmla="*/ 21 w 175"/>
                  <a:gd name="T11" fmla="*/ 266 h 327"/>
                  <a:gd name="T12" fmla="*/ 3 w 175"/>
                  <a:gd name="T13" fmla="*/ 289 h 327"/>
                  <a:gd name="T14" fmla="*/ 44 w 175"/>
                  <a:gd name="T15" fmla="*/ 197 h 327"/>
                  <a:gd name="T16" fmla="*/ 80 w 175"/>
                  <a:gd name="T17" fmla="*/ 88 h 327"/>
                  <a:gd name="T18" fmla="*/ 109 w 175"/>
                  <a:gd name="T19" fmla="*/ 0 h 327"/>
                  <a:gd name="T20" fmla="*/ 81 w 175"/>
                  <a:gd name="T21" fmla="*/ 106 h 327"/>
                  <a:gd name="T22" fmla="*/ 101 w 175"/>
                  <a:gd name="T23" fmla="*/ 86 h 327"/>
                  <a:gd name="T24" fmla="*/ 136 w 175"/>
                  <a:gd name="T25" fmla="*/ 10 h 327"/>
                  <a:gd name="T26" fmla="*/ 103 w 175"/>
                  <a:gd name="T27" fmla="*/ 104 h 327"/>
                  <a:gd name="T28" fmla="*/ 148 w 175"/>
                  <a:gd name="T29" fmla="*/ 15 h 327"/>
                  <a:gd name="T30" fmla="*/ 152 w 175"/>
                  <a:gd name="T31" fmla="*/ 15 h 327"/>
                  <a:gd name="T32" fmla="*/ 122 w 175"/>
                  <a:gd name="T33" fmla="*/ 122 h 327"/>
                  <a:gd name="T34" fmla="*/ 117 w 175"/>
                  <a:gd name="T35" fmla="*/ 102 h 327"/>
                  <a:gd name="T36" fmla="*/ 55 w 175"/>
                  <a:gd name="T37" fmla="*/ 247 h 327"/>
                  <a:gd name="T38" fmla="*/ 87 w 175"/>
                  <a:gd name="T39" fmla="*/ 199 h 327"/>
                  <a:gd name="T40" fmla="*/ 154 w 175"/>
                  <a:gd name="T41" fmla="*/ 75 h 327"/>
                  <a:gd name="T42" fmla="*/ 164 w 175"/>
                  <a:gd name="T43" fmla="*/ 35 h 327"/>
                  <a:gd name="T44" fmla="*/ 175 w 175"/>
                  <a:gd name="T45" fmla="*/ 8 h 327"/>
                  <a:gd name="T46" fmla="*/ 152 w 175"/>
                  <a:gd name="T47" fmla="*/ 112 h 327"/>
                  <a:gd name="T48" fmla="*/ 145 w 175"/>
                  <a:gd name="T49" fmla="*/ 101 h 327"/>
                  <a:gd name="T50" fmla="*/ 108 w 175"/>
                  <a:gd name="T51" fmla="*/ 195 h 327"/>
                  <a:gd name="T52" fmla="*/ 105 w 175"/>
                  <a:gd name="T53" fmla="*/ 196 h 327"/>
                  <a:gd name="T54" fmla="*/ 95 w 175"/>
                  <a:gd name="T55" fmla="*/ 209 h 327"/>
                  <a:gd name="T56" fmla="*/ 74 w 175"/>
                  <a:gd name="T57" fmla="*/ 265 h 327"/>
                  <a:gd name="T58" fmla="*/ 72 w 175"/>
                  <a:gd name="T59" fmla="*/ 267 h 327"/>
                  <a:gd name="T60" fmla="*/ 62 w 175"/>
                  <a:gd name="T61" fmla="*/ 259 h 327"/>
                  <a:gd name="T62" fmla="*/ 29 w 175"/>
                  <a:gd name="T63" fmla="*/ 326 h 327"/>
                  <a:gd name="T64" fmla="*/ 41 w 175"/>
                  <a:gd name="T65" fmla="*/ 278 h 327"/>
                  <a:gd name="T66" fmla="*/ 12 w 175"/>
                  <a:gd name="T67" fmla="*/ 327 h 327"/>
                  <a:gd name="T68" fmla="*/ 15 w 175"/>
                  <a:gd name="T69" fmla="*/ 309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75" h="327">
                    <a:moveTo>
                      <a:pt x="15" y="309"/>
                    </a:moveTo>
                    <a:cubicBezTo>
                      <a:pt x="16" y="308"/>
                      <a:pt x="18" y="307"/>
                      <a:pt x="19" y="305"/>
                    </a:cubicBezTo>
                    <a:cubicBezTo>
                      <a:pt x="42" y="247"/>
                      <a:pt x="82" y="196"/>
                      <a:pt x="97" y="134"/>
                    </a:cubicBezTo>
                    <a:cubicBezTo>
                      <a:pt x="99" y="128"/>
                      <a:pt x="106" y="122"/>
                      <a:pt x="94" y="118"/>
                    </a:cubicBezTo>
                    <a:cubicBezTo>
                      <a:pt x="82" y="113"/>
                      <a:pt x="84" y="124"/>
                      <a:pt x="82" y="128"/>
                    </a:cubicBezTo>
                    <a:cubicBezTo>
                      <a:pt x="64" y="175"/>
                      <a:pt x="42" y="220"/>
                      <a:pt x="21" y="266"/>
                    </a:cubicBezTo>
                    <a:cubicBezTo>
                      <a:pt x="17" y="275"/>
                      <a:pt x="12" y="284"/>
                      <a:pt x="3" y="289"/>
                    </a:cubicBezTo>
                    <a:cubicBezTo>
                      <a:pt x="19" y="259"/>
                      <a:pt x="28" y="226"/>
                      <a:pt x="44" y="197"/>
                    </a:cubicBezTo>
                    <a:cubicBezTo>
                      <a:pt x="62" y="162"/>
                      <a:pt x="76" y="127"/>
                      <a:pt x="80" y="88"/>
                    </a:cubicBezTo>
                    <a:cubicBezTo>
                      <a:pt x="84" y="57"/>
                      <a:pt x="96" y="28"/>
                      <a:pt x="109" y="0"/>
                    </a:cubicBezTo>
                    <a:cubicBezTo>
                      <a:pt x="110" y="38"/>
                      <a:pt x="90" y="71"/>
                      <a:pt x="81" y="106"/>
                    </a:cubicBezTo>
                    <a:cubicBezTo>
                      <a:pt x="96" y="100"/>
                      <a:pt x="96" y="99"/>
                      <a:pt x="101" y="86"/>
                    </a:cubicBezTo>
                    <a:cubicBezTo>
                      <a:pt x="111" y="60"/>
                      <a:pt x="122" y="34"/>
                      <a:pt x="136" y="10"/>
                    </a:cubicBezTo>
                    <a:cubicBezTo>
                      <a:pt x="125" y="41"/>
                      <a:pt x="114" y="72"/>
                      <a:pt x="103" y="104"/>
                    </a:cubicBezTo>
                    <a:cubicBezTo>
                      <a:pt x="127" y="78"/>
                      <a:pt x="131" y="43"/>
                      <a:pt x="148" y="15"/>
                    </a:cubicBezTo>
                    <a:cubicBezTo>
                      <a:pt x="149" y="13"/>
                      <a:pt x="151" y="13"/>
                      <a:pt x="152" y="15"/>
                    </a:cubicBezTo>
                    <a:cubicBezTo>
                      <a:pt x="140" y="50"/>
                      <a:pt x="126" y="84"/>
                      <a:pt x="122" y="122"/>
                    </a:cubicBezTo>
                    <a:cubicBezTo>
                      <a:pt x="112" y="116"/>
                      <a:pt x="123" y="108"/>
                      <a:pt x="117" y="102"/>
                    </a:cubicBezTo>
                    <a:cubicBezTo>
                      <a:pt x="93" y="149"/>
                      <a:pt x="87" y="204"/>
                      <a:pt x="55" y="247"/>
                    </a:cubicBezTo>
                    <a:cubicBezTo>
                      <a:pt x="78" y="239"/>
                      <a:pt x="79" y="216"/>
                      <a:pt x="87" y="199"/>
                    </a:cubicBezTo>
                    <a:cubicBezTo>
                      <a:pt x="107" y="156"/>
                      <a:pt x="131" y="116"/>
                      <a:pt x="154" y="75"/>
                    </a:cubicBezTo>
                    <a:cubicBezTo>
                      <a:pt x="161" y="64"/>
                      <a:pt x="160" y="48"/>
                      <a:pt x="164" y="35"/>
                    </a:cubicBezTo>
                    <a:cubicBezTo>
                      <a:pt x="167" y="26"/>
                      <a:pt x="165" y="15"/>
                      <a:pt x="175" y="8"/>
                    </a:cubicBezTo>
                    <a:cubicBezTo>
                      <a:pt x="175" y="25"/>
                      <a:pt x="158" y="101"/>
                      <a:pt x="152" y="112"/>
                    </a:cubicBezTo>
                    <a:cubicBezTo>
                      <a:pt x="145" y="111"/>
                      <a:pt x="152" y="103"/>
                      <a:pt x="145" y="101"/>
                    </a:cubicBezTo>
                    <a:cubicBezTo>
                      <a:pt x="131" y="131"/>
                      <a:pt x="114" y="161"/>
                      <a:pt x="108" y="195"/>
                    </a:cubicBezTo>
                    <a:cubicBezTo>
                      <a:pt x="107" y="195"/>
                      <a:pt x="106" y="196"/>
                      <a:pt x="105" y="196"/>
                    </a:cubicBezTo>
                    <a:cubicBezTo>
                      <a:pt x="95" y="195"/>
                      <a:pt x="97" y="204"/>
                      <a:pt x="95" y="209"/>
                    </a:cubicBezTo>
                    <a:cubicBezTo>
                      <a:pt x="87" y="227"/>
                      <a:pt x="83" y="247"/>
                      <a:pt x="74" y="265"/>
                    </a:cubicBezTo>
                    <a:cubicBezTo>
                      <a:pt x="74" y="266"/>
                      <a:pt x="73" y="266"/>
                      <a:pt x="72" y="267"/>
                    </a:cubicBezTo>
                    <a:cubicBezTo>
                      <a:pt x="59" y="276"/>
                      <a:pt x="67" y="260"/>
                      <a:pt x="62" y="259"/>
                    </a:cubicBezTo>
                    <a:cubicBezTo>
                      <a:pt x="51" y="281"/>
                      <a:pt x="40" y="304"/>
                      <a:pt x="29" y="326"/>
                    </a:cubicBezTo>
                    <a:cubicBezTo>
                      <a:pt x="25" y="309"/>
                      <a:pt x="40" y="298"/>
                      <a:pt x="41" y="278"/>
                    </a:cubicBezTo>
                    <a:cubicBezTo>
                      <a:pt x="28" y="296"/>
                      <a:pt x="25" y="314"/>
                      <a:pt x="12" y="327"/>
                    </a:cubicBezTo>
                    <a:cubicBezTo>
                      <a:pt x="3" y="320"/>
                      <a:pt x="0" y="313"/>
                      <a:pt x="15" y="309"/>
                    </a:cubicBezTo>
                    <a:close/>
                  </a:path>
                </a:pathLst>
              </a:custGeom>
              <a:solidFill>
                <a:srgbClr val="956D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9" name="Freeform 207">
                <a:extLst>
                  <a:ext uri="{FF2B5EF4-FFF2-40B4-BE49-F238E27FC236}">
                    <a16:creationId xmlns:a16="http://schemas.microsoft.com/office/drawing/2014/main" id="{A25BA62B-155B-444C-92A2-7D5B916BA64E}"/>
                  </a:ext>
                </a:extLst>
              </p:cNvPr>
              <p:cNvSpPr>
                <a:spLocks/>
              </p:cNvSpPr>
              <p:nvPr/>
            </p:nvSpPr>
            <p:spPr bwMode="auto">
              <a:xfrm>
                <a:off x="751" y="2537"/>
                <a:ext cx="140" cy="128"/>
              </a:xfrm>
              <a:custGeom>
                <a:avLst/>
                <a:gdLst>
                  <a:gd name="T0" fmla="*/ 60 w 125"/>
                  <a:gd name="T1" fmla="*/ 94 h 114"/>
                  <a:gd name="T2" fmla="*/ 50 w 125"/>
                  <a:gd name="T3" fmla="*/ 85 h 114"/>
                  <a:gd name="T4" fmla="*/ 44 w 125"/>
                  <a:gd name="T5" fmla="*/ 60 h 114"/>
                  <a:gd name="T6" fmla="*/ 43 w 125"/>
                  <a:gd name="T7" fmla="*/ 52 h 114"/>
                  <a:gd name="T8" fmla="*/ 38 w 125"/>
                  <a:gd name="T9" fmla="*/ 55 h 114"/>
                  <a:gd name="T10" fmla="*/ 0 w 125"/>
                  <a:gd name="T11" fmla="*/ 57 h 114"/>
                  <a:gd name="T12" fmla="*/ 15 w 125"/>
                  <a:gd name="T13" fmla="*/ 17 h 114"/>
                  <a:gd name="T14" fmla="*/ 16 w 125"/>
                  <a:gd name="T15" fmla="*/ 3 h 114"/>
                  <a:gd name="T16" fmla="*/ 57 w 125"/>
                  <a:gd name="T17" fmla="*/ 22 h 114"/>
                  <a:gd name="T18" fmla="*/ 65 w 125"/>
                  <a:gd name="T19" fmla="*/ 30 h 114"/>
                  <a:gd name="T20" fmla="*/ 120 w 125"/>
                  <a:gd name="T21" fmla="*/ 58 h 114"/>
                  <a:gd name="T22" fmla="*/ 120 w 125"/>
                  <a:gd name="T23" fmla="*/ 58 h 114"/>
                  <a:gd name="T24" fmla="*/ 121 w 125"/>
                  <a:gd name="T25" fmla="*/ 62 h 114"/>
                  <a:gd name="T26" fmla="*/ 120 w 125"/>
                  <a:gd name="T27" fmla="*/ 79 h 114"/>
                  <a:gd name="T28" fmla="*/ 96 w 125"/>
                  <a:gd name="T29" fmla="*/ 114 h 114"/>
                  <a:gd name="T30" fmla="*/ 96 w 125"/>
                  <a:gd name="T31" fmla="*/ 114 h 114"/>
                  <a:gd name="T32" fmla="*/ 113 w 125"/>
                  <a:gd name="T33" fmla="*/ 91 h 114"/>
                  <a:gd name="T34" fmla="*/ 99 w 125"/>
                  <a:gd name="T35" fmla="*/ 93 h 114"/>
                  <a:gd name="T36" fmla="*/ 71 w 125"/>
                  <a:gd name="T37" fmla="*/ 95 h 114"/>
                  <a:gd name="T38" fmla="*/ 60 w 125"/>
                  <a:gd name="T39" fmla="*/ 9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5" h="114">
                    <a:moveTo>
                      <a:pt x="60" y="94"/>
                    </a:moveTo>
                    <a:cubicBezTo>
                      <a:pt x="58" y="89"/>
                      <a:pt x="54" y="87"/>
                      <a:pt x="50" y="85"/>
                    </a:cubicBezTo>
                    <a:cubicBezTo>
                      <a:pt x="36" y="80"/>
                      <a:pt x="26" y="74"/>
                      <a:pt x="44" y="60"/>
                    </a:cubicBezTo>
                    <a:cubicBezTo>
                      <a:pt x="47" y="58"/>
                      <a:pt x="47" y="54"/>
                      <a:pt x="43" y="52"/>
                    </a:cubicBezTo>
                    <a:cubicBezTo>
                      <a:pt x="40" y="50"/>
                      <a:pt x="39" y="52"/>
                      <a:pt x="38" y="55"/>
                    </a:cubicBezTo>
                    <a:cubicBezTo>
                      <a:pt x="28" y="75"/>
                      <a:pt x="16" y="67"/>
                      <a:pt x="0" y="57"/>
                    </a:cubicBezTo>
                    <a:cubicBezTo>
                      <a:pt x="26" y="50"/>
                      <a:pt x="21" y="34"/>
                      <a:pt x="15" y="17"/>
                    </a:cubicBezTo>
                    <a:cubicBezTo>
                      <a:pt x="13" y="12"/>
                      <a:pt x="13" y="7"/>
                      <a:pt x="16" y="3"/>
                    </a:cubicBezTo>
                    <a:cubicBezTo>
                      <a:pt x="34" y="0"/>
                      <a:pt x="44" y="15"/>
                      <a:pt x="57" y="22"/>
                    </a:cubicBezTo>
                    <a:cubicBezTo>
                      <a:pt x="60" y="24"/>
                      <a:pt x="61" y="28"/>
                      <a:pt x="65" y="30"/>
                    </a:cubicBezTo>
                    <a:cubicBezTo>
                      <a:pt x="83" y="39"/>
                      <a:pt x="99" y="53"/>
                      <a:pt x="120" y="58"/>
                    </a:cubicBezTo>
                    <a:cubicBezTo>
                      <a:pt x="120" y="58"/>
                      <a:pt x="120" y="58"/>
                      <a:pt x="120" y="58"/>
                    </a:cubicBezTo>
                    <a:cubicBezTo>
                      <a:pt x="120" y="59"/>
                      <a:pt x="120" y="60"/>
                      <a:pt x="121" y="62"/>
                    </a:cubicBezTo>
                    <a:cubicBezTo>
                      <a:pt x="112" y="67"/>
                      <a:pt x="118" y="73"/>
                      <a:pt x="120" y="79"/>
                    </a:cubicBezTo>
                    <a:cubicBezTo>
                      <a:pt x="125" y="98"/>
                      <a:pt x="116" y="112"/>
                      <a:pt x="96" y="114"/>
                    </a:cubicBezTo>
                    <a:cubicBezTo>
                      <a:pt x="96" y="114"/>
                      <a:pt x="96" y="114"/>
                      <a:pt x="96" y="114"/>
                    </a:cubicBezTo>
                    <a:cubicBezTo>
                      <a:pt x="90" y="98"/>
                      <a:pt x="107" y="98"/>
                      <a:pt x="113" y="91"/>
                    </a:cubicBezTo>
                    <a:cubicBezTo>
                      <a:pt x="107" y="83"/>
                      <a:pt x="102" y="89"/>
                      <a:pt x="99" y="93"/>
                    </a:cubicBezTo>
                    <a:cubicBezTo>
                      <a:pt x="90" y="105"/>
                      <a:pt x="81" y="107"/>
                      <a:pt x="71" y="95"/>
                    </a:cubicBezTo>
                    <a:cubicBezTo>
                      <a:pt x="67" y="91"/>
                      <a:pt x="64" y="93"/>
                      <a:pt x="60" y="94"/>
                    </a:cubicBezTo>
                    <a:close/>
                  </a:path>
                </a:pathLst>
              </a:custGeom>
              <a:solidFill>
                <a:srgbClr val="2A3E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0" name="Freeform 208">
                <a:extLst>
                  <a:ext uri="{FF2B5EF4-FFF2-40B4-BE49-F238E27FC236}">
                    <a16:creationId xmlns:a16="http://schemas.microsoft.com/office/drawing/2014/main" id="{7042E909-166A-45B6-B7D1-AB1065D819B8}"/>
                  </a:ext>
                </a:extLst>
              </p:cNvPr>
              <p:cNvSpPr>
                <a:spLocks/>
              </p:cNvSpPr>
              <p:nvPr/>
            </p:nvSpPr>
            <p:spPr bwMode="auto">
              <a:xfrm>
                <a:off x="1458" y="1762"/>
                <a:ext cx="53" cy="353"/>
              </a:xfrm>
              <a:custGeom>
                <a:avLst/>
                <a:gdLst>
                  <a:gd name="T0" fmla="*/ 9 w 47"/>
                  <a:gd name="T1" fmla="*/ 278 h 314"/>
                  <a:gd name="T2" fmla="*/ 0 w 47"/>
                  <a:gd name="T3" fmla="*/ 314 h 314"/>
                  <a:gd name="T4" fmla="*/ 3 w 47"/>
                  <a:gd name="T5" fmla="*/ 282 h 314"/>
                  <a:gd name="T6" fmla="*/ 8 w 47"/>
                  <a:gd name="T7" fmla="*/ 252 h 314"/>
                  <a:gd name="T8" fmla="*/ 15 w 47"/>
                  <a:gd name="T9" fmla="*/ 268 h 314"/>
                  <a:gd name="T10" fmla="*/ 41 w 47"/>
                  <a:gd name="T11" fmla="*/ 0 h 314"/>
                  <a:gd name="T12" fmla="*/ 39 w 47"/>
                  <a:gd name="T13" fmla="*/ 107 h 314"/>
                  <a:gd name="T14" fmla="*/ 47 w 47"/>
                  <a:gd name="T15" fmla="*/ 95 h 314"/>
                  <a:gd name="T16" fmla="*/ 47 w 47"/>
                  <a:gd name="T17" fmla="*/ 196 h 314"/>
                  <a:gd name="T18" fmla="*/ 41 w 47"/>
                  <a:gd name="T19" fmla="*/ 196 h 314"/>
                  <a:gd name="T20" fmla="*/ 36 w 47"/>
                  <a:gd name="T21" fmla="*/ 128 h 314"/>
                  <a:gd name="T22" fmla="*/ 34 w 47"/>
                  <a:gd name="T23" fmla="*/ 170 h 314"/>
                  <a:gd name="T24" fmla="*/ 36 w 47"/>
                  <a:gd name="T25" fmla="*/ 217 h 314"/>
                  <a:gd name="T26" fmla="*/ 26 w 47"/>
                  <a:gd name="T27" fmla="*/ 238 h 314"/>
                  <a:gd name="T28" fmla="*/ 19 w 47"/>
                  <a:gd name="T29" fmla="*/ 279 h 314"/>
                  <a:gd name="T30" fmla="*/ 14 w 47"/>
                  <a:gd name="T31" fmla="*/ 286 h 314"/>
                  <a:gd name="T32" fmla="*/ 9 w 47"/>
                  <a:gd name="T33" fmla="*/ 278 h 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7" h="314">
                    <a:moveTo>
                      <a:pt x="9" y="278"/>
                    </a:moveTo>
                    <a:cubicBezTo>
                      <a:pt x="4" y="289"/>
                      <a:pt x="11" y="303"/>
                      <a:pt x="0" y="314"/>
                    </a:cubicBezTo>
                    <a:cubicBezTo>
                      <a:pt x="1" y="302"/>
                      <a:pt x="2" y="292"/>
                      <a:pt x="3" y="282"/>
                    </a:cubicBezTo>
                    <a:cubicBezTo>
                      <a:pt x="4" y="272"/>
                      <a:pt x="6" y="263"/>
                      <a:pt x="8" y="252"/>
                    </a:cubicBezTo>
                    <a:cubicBezTo>
                      <a:pt x="14" y="256"/>
                      <a:pt x="9" y="263"/>
                      <a:pt x="15" y="268"/>
                    </a:cubicBezTo>
                    <a:cubicBezTo>
                      <a:pt x="15" y="177"/>
                      <a:pt x="27" y="89"/>
                      <a:pt x="41" y="0"/>
                    </a:cubicBezTo>
                    <a:cubicBezTo>
                      <a:pt x="41" y="35"/>
                      <a:pt x="38" y="71"/>
                      <a:pt x="39" y="107"/>
                    </a:cubicBezTo>
                    <a:cubicBezTo>
                      <a:pt x="46" y="106"/>
                      <a:pt x="40" y="96"/>
                      <a:pt x="47" y="95"/>
                    </a:cubicBezTo>
                    <a:cubicBezTo>
                      <a:pt x="47" y="129"/>
                      <a:pt x="47" y="162"/>
                      <a:pt x="47" y="196"/>
                    </a:cubicBezTo>
                    <a:cubicBezTo>
                      <a:pt x="45" y="196"/>
                      <a:pt x="43" y="196"/>
                      <a:pt x="41" y="196"/>
                    </a:cubicBezTo>
                    <a:cubicBezTo>
                      <a:pt x="35" y="175"/>
                      <a:pt x="42" y="152"/>
                      <a:pt x="36" y="128"/>
                    </a:cubicBezTo>
                    <a:cubicBezTo>
                      <a:pt x="22" y="144"/>
                      <a:pt x="34" y="157"/>
                      <a:pt x="34" y="170"/>
                    </a:cubicBezTo>
                    <a:cubicBezTo>
                      <a:pt x="34" y="186"/>
                      <a:pt x="39" y="202"/>
                      <a:pt x="36" y="217"/>
                    </a:cubicBezTo>
                    <a:cubicBezTo>
                      <a:pt x="35" y="222"/>
                      <a:pt x="27" y="229"/>
                      <a:pt x="26" y="238"/>
                    </a:cubicBezTo>
                    <a:cubicBezTo>
                      <a:pt x="25" y="252"/>
                      <a:pt x="22" y="265"/>
                      <a:pt x="19" y="279"/>
                    </a:cubicBezTo>
                    <a:cubicBezTo>
                      <a:pt x="18" y="282"/>
                      <a:pt x="19" y="286"/>
                      <a:pt x="14" y="286"/>
                    </a:cubicBezTo>
                    <a:cubicBezTo>
                      <a:pt x="9" y="286"/>
                      <a:pt x="15" y="278"/>
                      <a:pt x="9" y="278"/>
                    </a:cubicBezTo>
                    <a:close/>
                  </a:path>
                </a:pathLst>
              </a:custGeom>
              <a:solidFill>
                <a:srgbClr val="B78C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1" name="Freeform 209">
                <a:extLst>
                  <a:ext uri="{FF2B5EF4-FFF2-40B4-BE49-F238E27FC236}">
                    <a16:creationId xmlns:a16="http://schemas.microsoft.com/office/drawing/2014/main" id="{DF290BC2-D158-4A02-810C-28499E9CE359}"/>
                  </a:ext>
                </a:extLst>
              </p:cNvPr>
              <p:cNvSpPr>
                <a:spLocks/>
              </p:cNvSpPr>
              <p:nvPr/>
            </p:nvSpPr>
            <p:spPr bwMode="auto">
              <a:xfrm>
                <a:off x="1089" y="1378"/>
                <a:ext cx="127" cy="426"/>
              </a:xfrm>
              <a:custGeom>
                <a:avLst/>
                <a:gdLst>
                  <a:gd name="T0" fmla="*/ 107 w 113"/>
                  <a:gd name="T1" fmla="*/ 18 h 379"/>
                  <a:gd name="T2" fmla="*/ 110 w 113"/>
                  <a:gd name="T3" fmla="*/ 32 h 379"/>
                  <a:gd name="T4" fmla="*/ 90 w 113"/>
                  <a:gd name="T5" fmla="*/ 101 h 379"/>
                  <a:gd name="T6" fmla="*/ 72 w 113"/>
                  <a:gd name="T7" fmla="*/ 145 h 379"/>
                  <a:gd name="T8" fmla="*/ 57 w 113"/>
                  <a:gd name="T9" fmla="*/ 228 h 379"/>
                  <a:gd name="T10" fmla="*/ 29 w 113"/>
                  <a:gd name="T11" fmla="*/ 316 h 379"/>
                  <a:gd name="T12" fmla="*/ 12 w 113"/>
                  <a:gd name="T13" fmla="*/ 365 h 379"/>
                  <a:gd name="T14" fmla="*/ 0 w 113"/>
                  <a:gd name="T15" fmla="*/ 377 h 379"/>
                  <a:gd name="T16" fmla="*/ 48 w 113"/>
                  <a:gd name="T17" fmla="*/ 223 h 379"/>
                  <a:gd name="T18" fmla="*/ 69 w 113"/>
                  <a:gd name="T19" fmla="*/ 125 h 379"/>
                  <a:gd name="T20" fmla="*/ 69 w 113"/>
                  <a:gd name="T21" fmla="*/ 108 h 379"/>
                  <a:gd name="T22" fmla="*/ 97 w 113"/>
                  <a:gd name="T23" fmla="*/ 0 h 379"/>
                  <a:gd name="T24" fmla="*/ 75 w 113"/>
                  <a:gd name="T25" fmla="*/ 98 h 379"/>
                  <a:gd name="T26" fmla="*/ 107 w 113"/>
                  <a:gd name="T27" fmla="*/ 18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3" h="379">
                    <a:moveTo>
                      <a:pt x="107" y="18"/>
                    </a:moveTo>
                    <a:cubicBezTo>
                      <a:pt x="113" y="22"/>
                      <a:pt x="112" y="27"/>
                      <a:pt x="110" y="32"/>
                    </a:cubicBezTo>
                    <a:cubicBezTo>
                      <a:pt x="104" y="55"/>
                      <a:pt x="101" y="80"/>
                      <a:pt x="90" y="101"/>
                    </a:cubicBezTo>
                    <a:cubicBezTo>
                      <a:pt x="83" y="115"/>
                      <a:pt x="72" y="130"/>
                      <a:pt x="72" y="145"/>
                    </a:cubicBezTo>
                    <a:cubicBezTo>
                      <a:pt x="73" y="174"/>
                      <a:pt x="57" y="200"/>
                      <a:pt x="57" y="228"/>
                    </a:cubicBezTo>
                    <a:cubicBezTo>
                      <a:pt x="56" y="260"/>
                      <a:pt x="38" y="287"/>
                      <a:pt x="29" y="316"/>
                    </a:cubicBezTo>
                    <a:cubicBezTo>
                      <a:pt x="25" y="333"/>
                      <a:pt x="18" y="349"/>
                      <a:pt x="12" y="365"/>
                    </a:cubicBezTo>
                    <a:cubicBezTo>
                      <a:pt x="10" y="371"/>
                      <a:pt x="8" y="379"/>
                      <a:pt x="0" y="377"/>
                    </a:cubicBezTo>
                    <a:cubicBezTo>
                      <a:pt x="16" y="326"/>
                      <a:pt x="49" y="278"/>
                      <a:pt x="48" y="223"/>
                    </a:cubicBezTo>
                    <a:cubicBezTo>
                      <a:pt x="48" y="187"/>
                      <a:pt x="58" y="157"/>
                      <a:pt x="69" y="125"/>
                    </a:cubicBezTo>
                    <a:cubicBezTo>
                      <a:pt x="71" y="120"/>
                      <a:pt x="70" y="114"/>
                      <a:pt x="69" y="108"/>
                    </a:cubicBezTo>
                    <a:cubicBezTo>
                      <a:pt x="64" y="85"/>
                      <a:pt x="80" y="22"/>
                      <a:pt x="97" y="0"/>
                    </a:cubicBezTo>
                    <a:cubicBezTo>
                      <a:pt x="93" y="35"/>
                      <a:pt x="73" y="63"/>
                      <a:pt x="75" y="98"/>
                    </a:cubicBezTo>
                    <a:cubicBezTo>
                      <a:pt x="99" y="75"/>
                      <a:pt x="93" y="43"/>
                      <a:pt x="107" y="18"/>
                    </a:cubicBezTo>
                    <a:close/>
                  </a:path>
                </a:pathLst>
              </a:custGeom>
              <a:solidFill>
                <a:srgbClr val="A980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2" name="Freeform 210">
                <a:extLst>
                  <a:ext uri="{FF2B5EF4-FFF2-40B4-BE49-F238E27FC236}">
                    <a16:creationId xmlns:a16="http://schemas.microsoft.com/office/drawing/2014/main" id="{831C428F-D492-44A8-8AF4-25436346A5FD}"/>
                  </a:ext>
                </a:extLst>
              </p:cNvPr>
              <p:cNvSpPr>
                <a:spLocks/>
              </p:cNvSpPr>
              <p:nvPr/>
            </p:nvSpPr>
            <p:spPr bwMode="auto">
              <a:xfrm>
                <a:off x="1436" y="2133"/>
                <a:ext cx="64" cy="551"/>
              </a:xfrm>
              <a:custGeom>
                <a:avLst/>
                <a:gdLst>
                  <a:gd name="T0" fmla="*/ 57 w 57"/>
                  <a:gd name="T1" fmla="*/ 1 h 491"/>
                  <a:gd name="T2" fmla="*/ 47 w 57"/>
                  <a:gd name="T3" fmla="*/ 63 h 491"/>
                  <a:gd name="T4" fmla="*/ 43 w 57"/>
                  <a:gd name="T5" fmla="*/ 177 h 491"/>
                  <a:gd name="T6" fmla="*/ 39 w 57"/>
                  <a:gd name="T7" fmla="*/ 320 h 491"/>
                  <a:gd name="T8" fmla="*/ 23 w 57"/>
                  <a:gd name="T9" fmla="*/ 413 h 491"/>
                  <a:gd name="T10" fmla="*/ 0 w 57"/>
                  <a:gd name="T11" fmla="*/ 491 h 491"/>
                  <a:gd name="T12" fmla="*/ 17 w 57"/>
                  <a:gd name="T13" fmla="*/ 391 h 491"/>
                  <a:gd name="T14" fmla="*/ 20 w 57"/>
                  <a:gd name="T15" fmla="*/ 371 h 491"/>
                  <a:gd name="T16" fmla="*/ 41 w 57"/>
                  <a:gd name="T17" fmla="*/ 225 h 491"/>
                  <a:gd name="T18" fmla="*/ 34 w 57"/>
                  <a:gd name="T19" fmla="*/ 164 h 491"/>
                  <a:gd name="T20" fmla="*/ 47 w 57"/>
                  <a:gd name="T21" fmla="*/ 18 h 491"/>
                  <a:gd name="T22" fmla="*/ 52 w 57"/>
                  <a:gd name="T23" fmla="*/ 0 h 491"/>
                  <a:gd name="T24" fmla="*/ 57 w 57"/>
                  <a:gd name="T25" fmla="*/ 1 h 4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7" h="491">
                    <a:moveTo>
                      <a:pt x="57" y="1"/>
                    </a:moveTo>
                    <a:cubicBezTo>
                      <a:pt x="54" y="22"/>
                      <a:pt x="49" y="42"/>
                      <a:pt x="47" y="63"/>
                    </a:cubicBezTo>
                    <a:cubicBezTo>
                      <a:pt x="44" y="101"/>
                      <a:pt x="36" y="141"/>
                      <a:pt x="43" y="177"/>
                    </a:cubicBezTo>
                    <a:cubicBezTo>
                      <a:pt x="53" y="226"/>
                      <a:pt x="46" y="274"/>
                      <a:pt x="39" y="320"/>
                    </a:cubicBezTo>
                    <a:cubicBezTo>
                      <a:pt x="35" y="351"/>
                      <a:pt x="34" y="385"/>
                      <a:pt x="23" y="413"/>
                    </a:cubicBezTo>
                    <a:cubicBezTo>
                      <a:pt x="13" y="439"/>
                      <a:pt x="15" y="467"/>
                      <a:pt x="0" y="491"/>
                    </a:cubicBezTo>
                    <a:cubicBezTo>
                      <a:pt x="7" y="458"/>
                      <a:pt x="2" y="423"/>
                      <a:pt x="17" y="391"/>
                    </a:cubicBezTo>
                    <a:cubicBezTo>
                      <a:pt x="20" y="385"/>
                      <a:pt x="19" y="378"/>
                      <a:pt x="20" y="371"/>
                    </a:cubicBezTo>
                    <a:cubicBezTo>
                      <a:pt x="27" y="322"/>
                      <a:pt x="40" y="275"/>
                      <a:pt x="41" y="225"/>
                    </a:cubicBezTo>
                    <a:cubicBezTo>
                      <a:pt x="41" y="204"/>
                      <a:pt x="32" y="185"/>
                      <a:pt x="34" y="164"/>
                    </a:cubicBezTo>
                    <a:cubicBezTo>
                      <a:pt x="38" y="115"/>
                      <a:pt x="38" y="66"/>
                      <a:pt x="47" y="18"/>
                    </a:cubicBezTo>
                    <a:cubicBezTo>
                      <a:pt x="48" y="12"/>
                      <a:pt x="50" y="6"/>
                      <a:pt x="52" y="0"/>
                    </a:cubicBezTo>
                    <a:cubicBezTo>
                      <a:pt x="54" y="0"/>
                      <a:pt x="55" y="1"/>
                      <a:pt x="57" y="1"/>
                    </a:cubicBezTo>
                    <a:close/>
                  </a:path>
                </a:pathLst>
              </a:custGeom>
              <a:solidFill>
                <a:srgbClr val="A780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3" name="Freeform 211">
                <a:extLst>
                  <a:ext uri="{FF2B5EF4-FFF2-40B4-BE49-F238E27FC236}">
                    <a16:creationId xmlns:a16="http://schemas.microsoft.com/office/drawing/2014/main" id="{04136502-4657-4E2A-AF7B-E54A821F6EBB}"/>
                  </a:ext>
                </a:extLst>
              </p:cNvPr>
              <p:cNvSpPr>
                <a:spLocks/>
              </p:cNvSpPr>
              <p:nvPr/>
            </p:nvSpPr>
            <p:spPr bwMode="auto">
              <a:xfrm>
                <a:off x="1235" y="1975"/>
                <a:ext cx="118" cy="548"/>
              </a:xfrm>
              <a:custGeom>
                <a:avLst/>
                <a:gdLst>
                  <a:gd name="T0" fmla="*/ 1 w 105"/>
                  <a:gd name="T1" fmla="*/ 482 h 487"/>
                  <a:gd name="T2" fmla="*/ 11 w 105"/>
                  <a:gd name="T3" fmla="*/ 394 h 487"/>
                  <a:gd name="T4" fmla="*/ 21 w 105"/>
                  <a:gd name="T5" fmla="*/ 340 h 487"/>
                  <a:gd name="T6" fmla="*/ 51 w 105"/>
                  <a:gd name="T7" fmla="*/ 194 h 487"/>
                  <a:gd name="T8" fmla="*/ 72 w 105"/>
                  <a:gd name="T9" fmla="*/ 90 h 487"/>
                  <a:gd name="T10" fmla="*/ 105 w 105"/>
                  <a:gd name="T11" fmla="*/ 0 h 487"/>
                  <a:gd name="T12" fmla="*/ 78 w 105"/>
                  <a:gd name="T13" fmla="*/ 113 h 487"/>
                  <a:gd name="T14" fmla="*/ 71 w 105"/>
                  <a:gd name="T15" fmla="*/ 137 h 487"/>
                  <a:gd name="T16" fmla="*/ 48 w 105"/>
                  <a:gd name="T17" fmla="*/ 244 h 487"/>
                  <a:gd name="T18" fmla="*/ 25 w 105"/>
                  <a:gd name="T19" fmla="*/ 357 h 487"/>
                  <a:gd name="T20" fmla="*/ 18 w 105"/>
                  <a:gd name="T21" fmla="*/ 440 h 487"/>
                  <a:gd name="T22" fmla="*/ 5 w 105"/>
                  <a:gd name="T23" fmla="*/ 486 h 487"/>
                  <a:gd name="T24" fmla="*/ 1 w 105"/>
                  <a:gd name="T25" fmla="*/ 482 h 4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5" h="487">
                    <a:moveTo>
                      <a:pt x="1" y="482"/>
                    </a:moveTo>
                    <a:cubicBezTo>
                      <a:pt x="5" y="453"/>
                      <a:pt x="14" y="425"/>
                      <a:pt x="11" y="394"/>
                    </a:cubicBezTo>
                    <a:cubicBezTo>
                      <a:pt x="10" y="377"/>
                      <a:pt x="18" y="358"/>
                      <a:pt x="21" y="340"/>
                    </a:cubicBezTo>
                    <a:cubicBezTo>
                      <a:pt x="31" y="291"/>
                      <a:pt x="37" y="242"/>
                      <a:pt x="51" y="194"/>
                    </a:cubicBezTo>
                    <a:cubicBezTo>
                      <a:pt x="60" y="159"/>
                      <a:pt x="61" y="123"/>
                      <a:pt x="72" y="90"/>
                    </a:cubicBezTo>
                    <a:cubicBezTo>
                      <a:pt x="82" y="60"/>
                      <a:pt x="93" y="30"/>
                      <a:pt x="105" y="0"/>
                    </a:cubicBezTo>
                    <a:cubicBezTo>
                      <a:pt x="99" y="38"/>
                      <a:pt x="91" y="76"/>
                      <a:pt x="78" y="113"/>
                    </a:cubicBezTo>
                    <a:cubicBezTo>
                      <a:pt x="75" y="121"/>
                      <a:pt x="71" y="129"/>
                      <a:pt x="71" y="137"/>
                    </a:cubicBezTo>
                    <a:cubicBezTo>
                      <a:pt x="72" y="175"/>
                      <a:pt x="52" y="208"/>
                      <a:pt x="48" y="244"/>
                    </a:cubicBezTo>
                    <a:cubicBezTo>
                      <a:pt x="43" y="282"/>
                      <a:pt x="33" y="320"/>
                      <a:pt x="25" y="357"/>
                    </a:cubicBezTo>
                    <a:cubicBezTo>
                      <a:pt x="19" y="384"/>
                      <a:pt x="24" y="412"/>
                      <a:pt x="18" y="440"/>
                    </a:cubicBezTo>
                    <a:cubicBezTo>
                      <a:pt x="14" y="455"/>
                      <a:pt x="10" y="471"/>
                      <a:pt x="5" y="486"/>
                    </a:cubicBezTo>
                    <a:cubicBezTo>
                      <a:pt x="1" y="487"/>
                      <a:pt x="0" y="485"/>
                      <a:pt x="1" y="482"/>
                    </a:cubicBezTo>
                    <a:close/>
                  </a:path>
                </a:pathLst>
              </a:custGeom>
              <a:solidFill>
                <a:srgbClr val="A47B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4" name="Freeform 212">
                <a:extLst>
                  <a:ext uri="{FF2B5EF4-FFF2-40B4-BE49-F238E27FC236}">
                    <a16:creationId xmlns:a16="http://schemas.microsoft.com/office/drawing/2014/main" id="{44BFC5C2-1577-48FA-A944-4B68ABDFBA78}"/>
                  </a:ext>
                </a:extLst>
              </p:cNvPr>
              <p:cNvSpPr>
                <a:spLocks/>
              </p:cNvSpPr>
              <p:nvPr/>
            </p:nvSpPr>
            <p:spPr bwMode="auto">
              <a:xfrm>
                <a:off x="1112" y="1416"/>
                <a:ext cx="125" cy="441"/>
              </a:xfrm>
              <a:custGeom>
                <a:avLst/>
                <a:gdLst>
                  <a:gd name="T0" fmla="*/ 0 w 112"/>
                  <a:gd name="T1" fmla="*/ 392 h 393"/>
                  <a:gd name="T2" fmla="*/ 10 w 112"/>
                  <a:gd name="T3" fmla="*/ 334 h 393"/>
                  <a:gd name="T4" fmla="*/ 46 w 112"/>
                  <a:gd name="T5" fmla="*/ 233 h 393"/>
                  <a:gd name="T6" fmla="*/ 64 w 112"/>
                  <a:gd name="T7" fmla="*/ 141 h 393"/>
                  <a:gd name="T8" fmla="*/ 86 w 112"/>
                  <a:gd name="T9" fmla="*/ 69 h 393"/>
                  <a:gd name="T10" fmla="*/ 102 w 112"/>
                  <a:gd name="T11" fmla="*/ 18 h 393"/>
                  <a:gd name="T12" fmla="*/ 111 w 112"/>
                  <a:gd name="T13" fmla="*/ 0 h 393"/>
                  <a:gd name="T14" fmla="*/ 96 w 112"/>
                  <a:gd name="T15" fmla="*/ 113 h 393"/>
                  <a:gd name="T16" fmla="*/ 101 w 112"/>
                  <a:gd name="T17" fmla="*/ 55 h 393"/>
                  <a:gd name="T18" fmla="*/ 79 w 112"/>
                  <a:gd name="T19" fmla="*/ 116 h 393"/>
                  <a:gd name="T20" fmla="*/ 60 w 112"/>
                  <a:gd name="T21" fmla="*/ 224 h 393"/>
                  <a:gd name="T22" fmla="*/ 44 w 112"/>
                  <a:gd name="T23" fmla="*/ 256 h 393"/>
                  <a:gd name="T24" fmla="*/ 22 w 112"/>
                  <a:gd name="T25" fmla="*/ 324 h 393"/>
                  <a:gd name="T26" fmla="*/ 5 w 112"/>
                  <a:gd name="T27" fmla="*/ 393 h 393"/>
                  <a:gd name="T28" fmla="*/ 0 w 112"/>
                  <a:gd name="T29" fmla="*/ 392 h 3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2" h="393">
                    <a:moveTo>
                      <a:pt x="0" y="392"/>
                    </a:moveTo>
                    <a:cubicBezTo>
                      <a:pt x="3" y="373"/>
                      <a:pt x="5" y="353"/>
                      <a:pt x="10" y="334"/>
                    </a:cubicBezTo>
                    <a:cubicBezTo>
                      <a:pt x="20" y="300"/>
                      <a:pt x="32" y="266"/>
                      <a:pt x="46" y="233"/>
                    </a:cubicBezTo>
                    <a:cubicBezTo>
                      <a:pt x="58" y="203"/>
                      <a:pt x="60" y="172"/>
                      <a:pt x="64" y="141"/>
                    </a:cubicBezTo>
                    <a:cubicBezTo>
                      <a:pt x="68" y="116"/>
                      <a:pt x="72" y="91"/>
                      <a:pt x="86" y="69"/>
                    </a:cubicBezTo>
                    <a:cubicBezTo>
                      <a:pt x="96" y="53"/>
                      <a:pt x="97" y="35"/>
                      <a:pt x="102" y="18"/>
                    </a:cubicBezTo>
                    <a:cubicBezTo>
                      <a:pt x="104" y="13"/>
                      <a:pt x="103" y="6"/>
                      <a:pt x="111" y="0"/>
                    </a:cubicBezTo>
                    <a:cubicBezTo>
                      <a:pt x="109" y="38"/>
                      <a:pt x="112" y="75"/>
                      <a:pt x="96" y="113"/>
                    </a:cubicBezTo>
                    <a:cubicBezTo>
                      <a:pt x="89" y="91"/>
                      <a:pt x="104" y="74"/>
                      <a:pt x="101" y="55"/>
                    </a:cubicBezTo>
                    <a:cubicBezTo>
                      <a:pt x="96" y="77"/>
                      <a:pt x="78" y="96"/>
                      <a:pt x="79" y="116"/>
                    </a:cubicBezTo>
                    <a:cubicBezTo>
                      <a:pt x="79" y="154"/>
                      <a:pt x="58" y="187"/>
                      <a:pt x="60" y="224"/>
                    </a:cubicBezTo>
                    <a:cubicBezTo>
                      <a:pt x="60" y="238"/>
                      <a:pt x="47" y="244"/>
                      <a:pt x="44" y="256"/>
                    </a:cubicBezTo>
                    <a:cubicBezTo>
                      <a:pt x="39" y="279"/>
                      <a:pt x="32" y="302"/>
                      <a:pt x="22" y="324"/>
                    </a:cubicBezTo>
                    <a:cubicBezTo>
                      <a:pt x="12" y="346"/>
                      <a:pt x="12" y="370"/>
                      <a:pt x="5" y="393"/>
                    </a:cubicBezTo>
                    <a:cubicBezTo>
                      <a:pt x="3" y="392"/>
                      <a:pt x="2" y="392"/>
                      <a:pt x="0" y="392"/>
                    </a:cubicBezTo>
                    <a:close/>
                  </a:path>
                </a:pathLst>
              </a:custGeom>
              <a:solidFill>
                <a:srgbClr val="A77C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5" name="Freeform 213">
                <a:extLst>
                  <a:ext uri="{FF2B5EF4-FFF2-40B4-BE49-F238E27FC236}">
                    <a16:creationId xmlns:a16="http://schemas.microsoft.com/office/drawing/2014/main" id="{A637B6BE-8A4A-431D-9141-1D11A1C01780}"/>
                  </a:ext>
                </a:extLst>
              </p:cNvPr>
              <p:cNvSpPr>
                <a:spLocks/>
              </p:cNvSpPr>
              <p:nvPr/>
            </p:nvSpPr>
            <p:spPr bwMode="auto">
              <a:xfrm>
                <a:off x="1155" y="1493"/>
                <a:ext cx="113" cy="511"/>
              </a:xfrm>
              <a:custGeom>
                <a:avLst/>
                <a:gdLst>
                  <a:gd name="T0" fmla="*/ 12 w 100"/>
                  <a:gd name="T1" fmla="*/ 439 h 454"/>
                  <a:gd name="T2" fmla="*/ 0 w 100"/>
                  <a:gd name="T3" fmla="*/ 454 h 454"/>
                  <a:gd name="T4" fmla="*/ 29 w 100"/>
                  <a:gd name="T5" fmla="*/ 348 h 454"/>
                  <a:gd name="T6" fmla="*/ 43 w 100"/>
                  <a:gd name="T7" fmla="*/ 266 h 454"/>
                  <a:gd name="T8" fmla="*/ 52 w 100"/>
                  <a:gd name="T9" fmla="*/ 225 h 454"/>
                  <a:gd name="T10" fmla="*/ 75 w 100"/>
                  <a:gd name="T11" fmla="*/ 94 h 454"/>
                  <a:gd name="T12" fmla="*/ 95 w 100"/>
                  <a:gd name="T13" fmla="*/ 0 h 454"/>
                  <a:gd name="T14" fmla="*/ 92 w 100"/>
                  <a:gd name="T15" fmla="*/ 46 h 454"/>
                  <a:gd name="T16" fmla="*/ 70 w 100"/>
                  <a:gd name="T17" fmla="*/ 165 h 454"/>
                  <a:gd name="T18" fmla="*/ 60 w 100"/>
                  <a:gd name="T19" fmla="*/ 213 h 454"/>
                  <a:gd name="T20" fmla="*/ 49 w 100"/>
                  <a:gd name="T21" fmla="*/ 297 h 454"/>
                  <a:gd name="T22" fmla="*/ 23 w 100"/>
                  <a:gd name="T23" fmla="*/ 393 h 454"/>
                  <a:gd name="T24" fmla="*/ 12 w 100"/>
                  <a:gd name="T25" fmla="*/ 439 h 4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0" h="454">
                    <a:moveTo>
                      <a:pt x="12" y="439"/>
                    </a:moveTo>
                    <a:cubicBezTo>
                      <a:pt x="9" y="443"/>
                      <a:pt x="6" y="447"/>
                      <a:pt x="0" y="454"/>
                    </a:cubicBezTo>
                    <a:cubicBezTo>
                      <a:pt x="7" y="415"/>
                      <a:pt x="16" y="380"/>
                      <a:pt x="29" y="348"/>
                    </a:cubicBezTo>
                    <a:cubicBezTo>
                      <a:pt x="40" y="321"/>
                      <a:pt x="39" y="293"/>
                      <a:pt x="43" y="266"/>
                    </a:cubicBezTo>
                    <a:cubicBezTo>
                      <a:pt x="45" y="252"/>
                      <a:pt x="47" y="239"/>
                      <a:pt x="52" y="225"/>
                    </a:cubicBezTo>
                    <a:cubicBezTo>
                      <a:pt x="66" y="183"/>
                      <a:pt x="66" y="137"/>
                      <a:pt x="75" y="94"/>
                    </a:cubicBezTo>
                    <a:cubicBezTo>
                      <a:pt x="81" y="63"/>
                      <a:pt x="92" y="32"/>
                      <a:pt x="95" y="0"/>
                    </a:cubicBezTo>
                    <a:cubicBezTo>
                      <a:pt x="100" y="16"/>
                      <a:pt x="93" y="31"/>
                      <a:pt x="92" y="46"/>
                    </a:cubicBezTo>
                    <a:cubicBezTo>
                      <a:pt x="91" y="87"/>
                      <a:pt x="70" y="125"/>
                      <a:pt x="70" y="165"/>
                    </a:cubicBezTo>
                    <a:cubicBezTo>
                      <a:pt x="70" y="183"/>
                      <a:pt x="62" y="197"/>
                      <a:pt x="60" y="213"/>
                    </a:cubicBezTo>
                    <a:cubicBezTo>
                      <a:pt x="57" y="241"/>
                      <a:pt x="53" y="269"/>
                      <a:pt x="49" y="297"/>
                    </a:cubicBezTo>
                    <a:cubicBezTo>
                      <a:pt x="45" y="331"/>
                      <a:pt x="34" y="361"/>
                      <a:pt x="23" y="393"/>
                    </a:cubicBezTo>
                    <a:cubicBezTo>
                      <a:pt x="18" y="408"/>
                      <a:pt x="12" y="423"/>
                      <a:pt x="12" y="439"/>
                    </a:cubicBezTo>
                    <a:close/>
                  </a:path>
                </a:pathLst>
              </a:custGeom>
              <a:solidFill>
                <a:srgbClr val="AA7F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6" name="Freeform 214">
                <a:extLst>
                  <a:ext uri="{FF2B5EF4-FFF2-40B4-BE49-F238E27FC236}">
                    <a16:creationId xmlns:a16="http://schemas.microsoft.com/office/drawing/2014/main" id="{23E4D97D-C562-439D-A2A5-3D833D7ED523}"/>
                  </a:ext>
                </a:extLst>
              </p:cNvPr>
              <p:cNvSpPr>
                <a:spLocks/>
              </p:cNvSpPr>
              <p:nvPr/>
            </p:nvSpPr>
            <p:spPr bwMode="auto">
              <a:xfrm>
                <a:off x="1479" y="2323"/>
                <a:ext cx="50" cy="384"/>
              </a:xfrm>
              <a:custGeom>
                <a:avLst/>
                <a:gdLst>
                  <a:gd name="T0" fmla="*/ 20 w 44"/>
                  <a:gd name="T1" fmla="*/ 337 h 342"/>
                  <a:gd name="T2" fmla="*/ 0 w 44"/>
                  <a:gd name="T3" fmla="*/ 340 h 342"/>
                  <a:gd name="T4" fmla="*/ 18 w 44"/>
                  <a:gd name="T5" fmla="*/ 252 h 342"/>
                  <a:gd name="T6" fmla="*/ 26 w 44"/>
                  <a:gd name="T7" fmla="*/ 134 h 342"/>
                  <a:gd name="T8" fmla="*/ 22 w 44"/>
                  <a:gd name="T9" fmla="*/ 152 h 342"/>
                  <a:gd name="T10" fmla="*/ 16 w 44"/>
                  <a:gd name="T11" fmla="*/ 153 h 342"/>
                  <a:gd name="T12" fmla="*/ 27 w 44"/>
                  <a:gd name="T13" fmla="*/ 64 h 342"/>
                  <a:gd name="T14" fmla="*/ 36 w 44"/>
                  <a:gd name="T15" fmla="*/ 0 h 342"/>
                  <a:gd name="T16" fmla="*/ 41 w 44"/>
                  <a:gd name="T17" fmla="*/ 5 h 342"/>
                  <a:gd name="T18" fmla="*/ 36 w 44"/>
                  <a:gd name="T19" fmla="*/ 191 h 342"/>
                  <a:gd name="T20" fmla="*/ 20 w 44"/>
                  <a:gd name="T21" fmla="*/ 337 h 3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4" h="342">
                    <a:moveTo>
                      <a:pt x="20" y="337"/>
                    </a:moveTo>
                    <a:cubicBezTo>
                      <a:pt x="14" y="340"/>
                      <a:pt x="7" y="342"/>
                      <a:pt x="0" y="340"/>
                    </a:cubicBezTo>
                    <a:cubicBezTo>
                      <a:pt x="15" y="313"/>
                      <a:pt x="15" y="282"/>
                      <a:pt x="18" y="252"/>
                    </a:cubicBezTo>
                    <a:cubicBezTo>
                      <a:pt x="22" y="213"/>
                      <a:pt x="21" y="173"/>
                      <a:pt x="26" y="134"/>
                    </a:cubicBezTo>
                    <a:cubicBezTo>
                      <a:pt x="25" y="140"/>
                      <a:pt x="25" y="146"/>
                      <a:pt x="22" y="152"/>
                    </a:cubicBezTo>
                    <a:cubicBezTo>
                      <a:pt x="20" y="154"/>
                      <a:pt x="18" y="154"/>
                      <a:pt x="16" y="153"/>
                    </a:cubicBezTo>
                    <a:cubicBezTo>
                      <a:pt x="17" y="123"/>
                      <a:pt x="16" y="93"/>
                      <a:pt x="27" y="64"/>
                    </a:cubicBezTo>
                    <a:cubicBezTo>
                      <a:pt x="35" y="44"/>
                      <a:pt x="30" y="21"/>
                      <a:pt x="36" y="0"/>
                    </a:cubicBezTo>
                    <a:cubicBezTo>
                      <a:pt x="41" y="0"/>
                      <a:pt x="41" y="3"/>
                      <a:pt x="41" y="5"/>
                    </a:cubicBezTo>
                    <a:cubicBezTo>
                      <a:pt x="44" y="68"/>
                      <a:pt x="38" y="129"/>
                      <a:pt x="36" y="191"/>
                    </a:cubicBezTo>
                    <a:cubicBezTo>
                      <a:pt x="34" y="240"/>
                      <a:pt x="25" y="288"/>
                      <a:pt x="20" y="337"/>
                    </a:cubicBezTo>
                    <a:close/>
                  </a:path>
                </a:pathLst>
              </a:custGeom>
              <a:solidFill>
                <a:srgbClr val="9770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7" name="Freeform 215">
                <a:extLst>
                  <a:ext uri="{FF2B5EF4-FFF2-40B4-BE49-F238E27FC236}">
                    <a16:creationId xmlns:a16="http://schemas.microsoft.com/office/drawing/2014/main" id="{BE18B569-D788-4A57-B82F-FEBAA7579B21}"/>
                  </a:ext>
                </a:extLst>
              </p:cNvPr>
              <p:cNvSpPr>
                <a:spLocks/>
              </p:cNvSpPr>
              <p:nvPr/>
            </p:nvSpPr>
            <p:spPr bwMode="auto">
              <a:xfrm>
                <a:off x="795" y="2019"/>
                <a:ext cx="147" cy="448"/>
              </a:xfrm>
              <a:custGeom>
                <a:avLst/>
                <a:gdLst>
                  <a:gd name="T0" fmla="*/ 85 w 131"/>
                  <a:gd name="T1" fmla="*/ 215 h 399"/>
                  <a:gd name="T2" fmla="*/ 51 w 131"/>
                  <a:gd name="T3" fmla="*/ 318 h 399"/>
                  <a:gd name="T4" fmla="*/ 39 w 131"/>
                  <a:gd name="T5" fmla="*/ 327 h 399"/>
                  <a:gd name="T6" fmla="*/ 34 w 131"/>
                  <a:gd name="T7" fmla="*/ 336 h 399"/>
                  <a:gd name="T8" fmla="*/ 3 w 131"/>
                  <a:gd name="T9" fmla="*/ 399 h 399"/>
                  <a:gd name="T10" fmla="*/ 8 w 131"/>
                  <a:gd name="T11" fmla="*/ 378 h 399"/>
                  <a:gd name="T12" fmla="*/ 51 w 131"/>
                  <a:gd name="T13" fmla="*/ 222 h 399"/>
                  <a:gd name="T14" fmla="*/ 88 w 131"/>
                  <a:gd name="T15" fmla="*/ 130 h 399"/>
                  <a:gd name="T16" fmla="*/ 101 w 131"/>
                  <a:gd name="T17" fmla="*/ 95 h 399"/>
                  <a:gd name="T18" fmla="*/ 121 w 131"/>
                  <a:gd name="T19" fmla="*/ 21 h 399"/>
                  <a:gd name="T20" fmla="*/ 131 w 131"/>
                  <a:gd name="T21" fmla="*/ 0 h 399"/>
                  <a:gd name="T22" fmla="*/ 42 w 131"/>
                  <a:gd name="T23" fmla="*/ 302 h 399"/>
                  <a:gd name="T24" fmla="*/ 68 w 131"/>
                  <a:gd name="T25" fmla="*/ 241 h 399"/>
                  <a:gd name="T26" fmla="*/ 76 w 131"/>
                  <a:gd name="T27" fmla="*/ 216 h 399"/>
                  <a:gd name="T28" fmla="*/ 85 w 131"/>
                  <a:gd name="T29" fmla="*/ 215 h 3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1" h="399">
                    <a:moveTo>
                      <a:pt x="85" y="215"/>
                    </a:moveTo>
                    <a:cubicBezTo>
                      <a:pt x="73" y="249"/>
                      <a:pt x="58" y="282"/>
                      <a:pt x="51" y="318"/>
                    </a:cubicBezTo>
                    <a:cubicBezTo>
                      <a:pt x="49" y="325"/>
                      <a:pt x="49" y="331"/>
                      <a:pt x="39" y="327"/>
                    </a:cubicBezTo>
                    <a:cubicBezTo>
                      <a:pt x="39" y="327"/>
                      <a:pt x="35" y="333"/>
                      <a:pt x="34" y="336"/>
                    </a:cubicBezTo>
                    <a:cubicBezTo>
                      <a:pt x="25" y="357"/>
                      <a:pt x="15" y="377"/>
                      <a:pt x="3" y="399"/>
                    </a:cubicBezTo>
                    <a:cubicBezTo>
                      <a:pt x="0" y="389"/>
                      <a:pt x="5" y="383"/>
                      <a:pt x="8" y="378"/>
                    </a:cubicBezTo>
                    <a:cubicBezTo>
                      <a:pt x="36" y="330"/>
                      <a:pt x="38" y="275"/>
                      <a:pt x="51" y="222"/>
                    </a:cubicBezTo>
                    <a:cubicBezTo>
                      <a:pt x="59" y="190"/>
                      <a:pt x="76" y="161"/>
                      <a:pt x="88" y="130"/>
                    </a:cubicBezTo>
                    <a:cubicBezTo>
                      <a:pt x="93" y="119"/>
                      <a:pt x="102" y="106"/>
                      <a:pt x="101" y="95"/>
                    </a:cubicBezTo>
                    <a:cubicBezTo>
                      <a:pt x="98" y="67"/>
                      <a:pt x="116" y="46"/>
                      <a:pt x="121" y="21"/>
                    </a:cubicBezTo>
                    <a:cubicBezTo>
                      <a:pt x="122" y="13"/>
                      <a:pt x="123" y="5"/>
                      <a:pt x="131" y="0"/>
                    </a:cubicBezTo>
                    <a:cubicBezTo>
                      <a:pt x="113" y="105"/>
                      <a:pt x="60" y="198"/>
                      <a:pt x="42" y="302"/>
                    </a:cubicBezTo>
                    <a:cubicBezTo>
                      <a:pt x="54" y="284"/>
                      <a:pt x="61" y="262"/>
                      <a:pt x="68" y="241"/>
                    </a:cubicBezTo>
                    <a:cubicBezTo>
                      <a:pt x="71" y="233"/>
                      <a:pt x="73" y="224"/>
                      <a:pt x="76" y="216"/>
                    </a:cubicBezTo>
                    <a:cubicBezTo>
                      <a:pt x="78" y="211"/>
                      <a:pt x="82" y="212"/>
                      <a:pt x="85" y="215"/>
                    </a:cubicBezTo>
                    <a:close/>
                  </a:path>
                </a:pathLst>
              </a:custGeom>
              <a:solidFill>
                <a:srgbClr val="8E6B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8" name="Freeform 216">
                <a:extLst>
                  <a:ext uri="{FF2B5EF4-FFF2-40B4-BE49-F238E27FC236}">
                    <a16:creationId xmlns:a16="http://schemas.microsoft.com/office/drawing/2014/main" id="{9258685A-E61A-462D-945F-63C7DC2A01CE}"/>
                  </a:ext>
                </a:extLst>
              </p:cNvPr>
              <p:cNvSpPr>
                <a:spLocks/>
              </p:cNvSpPr>
              <p:nvPr/>
            </p:nvSpPr>
            <p:spPr bwMode="auto">
              <a:xfrm>
                <a:off x="820" y="1212"/>
                <a:ext cx="241" cy="517"/>
              </a:xfrm>
              <a:custGeom>
                <a:avLst/>
                <a:gdLst>
                  <a:gd name="T0" fmla="*/ 198 w 214"/>
                  <a:gd name="T1" fmla="*/ 2 h 461"/>
                  <a:gd name="T2" fmla="*/ 214 w 214"/>
                  <a:gd name="T3" fmla="*/ 5 h 461"/>
                  <a:gd name="T4" fmla="*/ 199 w 214"/>
                  <a:gd name="T5" fmla="*/ 18 h 461"/>
                  <a:gd name="T6" fmla="*/ 171 w 214"/>
                  <a:gd name="T7" fmla="*/ 93 h 461"/>
                  <a:gd name="T8" fmla="*/ 131 w 214"/>
                  <a:gd name="T9" fmla="*/ 199 h 461"/>
                  <a:gd name="T10" fmla="*/ 100 w 214"/>
                  <a:gd name="T11" fmla="*/ 283 h 461"/>
                  <a:gd name="T12" fmla="*/ 70 w 214"/>
                  <a:gd name="T13" fmla="*/ 340 h 461"/>
                  <a:gd name="T14" fmla="*/ 17 w 214"/>
                  <a:gd name="T15" fmla="*/ 443 h 461"/>
                  <a:gd name="T16" fmla="*/ 5 w 214"/>
                  <a:gd name="T17" fmla="*/ 461 h 461"/>
                  <a:gd name="T18" fmla="*/ 3 w 214"/>
                  <a:gd name="T19" fmla="*/ 452 h 461"/>
                  <a:gd name="T20" fmla="*/ 91 w 214"/>
                  <a:gd name="T21" fmla="*/ 293 h 461"/>
                  <a:gd name="T22" fmla="*/ 94 w 214"/>
                  <a:gd name="T23" fmla="*/ 285 h 461"/>
                  <a:gd name="T24" fmla="*/ 132 w 214"/>
                  <a:gd name="T25" fmla="*/ 179 h 461"/>
                  <a:gd name="T26" fmla="*/ 177 w 214"/>
                  <a:gd name="T27" fmla="*/ 52 h 461"/>
                  <a:gd name="T28" fmla="*/ 198 w 214"/>
                  <a:gd name="T29" fmla="*/ 2 h 4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4" h="461">
                    <a:moveTo>
                      <a:pt x="198" y="2"/>
                    </a:moveTo>
                    <a:cubicBezTo>
                      <a:pt x="203" y="2"/>
                      <a:pt x="209" y="0"/>
                      <a:pt x="214" y="5"/>
                    </a:cubicBezTo>
                    <a:cubicBezTo>
                      <a:pt x="204" y="4"/>
                      <a:pt x="202" y="11"/>
                      <a:pt x="199" y="18"/>
                    </a:cubicBezTo>
                    <a:cubicBezTo>
                      <a:pt x="187" y="42"/>
                      <a:pt x="179" y="67"/>
                      <a:pt x="171" y="93"/>
                    </a:cubicBezTo>
                    <a:cubicBezTo>
                      <a:pt x="160" y="129"/>
                      <a:pt x="144" y="163"/>
                      <a:pt x="131" y="199"/>
                    </a:cubicBezTo>
                    <a:cubicBezTo>
                      <a:pt x="121" y="227"/>
                      <a:pt x="108" y="254"/>
                      <a:pt x="100" y="283"/>
                    </a:cubicBezTo>
                    <a:cubicBezTo>
                      <a:pt x="95" y="304"/>
                      <a:pt x="80" y="321"/>
                      <a:pt x="70" y="340"/>
                    </a:cubicBezTo>
                    <a:cubicBezTo>
                      <a:pt x="52" y="374"/>
                      <a:pt x="33" y="408"/>
                      <a:pt x="17" y="443"/>
                    </a:cubicBezTo>
                    <a:cubicBezTo>
                      <a:pt x="14" y="449"/>
                      <a:pt x="9" y="455"/>
                      <a:pt x="5" y="461"/>
                    </a:cubicBezTo>
                    <a:cubicBezTo>
                      <a:pt x="0" y="458"/>
                      <a:pt x="2" y="455"/>
                      <a:pt x="3" y="452"/>
                    </a:cubicBezTo>
                    <a:cubicBezTo>
                      <a:pt x="30" y="398"/>
                      <a:pt x="57" y="343"/>
                      <a:pt x="91" y="293"/>
                    </a:cubicBezTo>
                    <a:cubicBezTo>
                      <a:pt x="93" y="291"/>
                      <a:pt x="93" y="288"/>
                      <a:pt x="94" y="285"/>
                    </a:cubicBezTo>
                    <a:cubicBezTo>
                      <a:pt x="102" y="248"/>
                      <a:pt x="120" y="215"/>
                      <a:pt x="132" y="179"/>
                    </a:cubicBezTo>
                    <a:cubicBezTo>
                      <a:pt x="146" y="136"/>
                      <a:pt x="165" y="95"/>
                      <a:pt x="177" y="52"/>
                    </a:cubicBezTo>
                    <a:cubicBezTo>
                      <a:pt x="182" y="34"/>
                      <a:pt x="193" y="19"/>
                      <a:pt x="198" y="2"/>
                    </a:cubicBezTo>
                    <a:close/>
                  </a:path>
                </a:pathLst>
              </a:custGeom>
              <a:solidFill>
                <a:srgbClr val="9F775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9" name="Freeform 217">
                <a:extLst>
                  <a:ext uri="{FF2B5EF4-FFF2-40B4-BE49-F238E27FC236}">
                    <a16:creationId xmlns:a16="http://schemas.microsoft.com/office/drawing/2014/main" id="{5268BE09-D8ED-4ABD-A485-8141A2BB58CE}"/>
                  </a:ext>
                </a:extLst>
              </p:cNvPr>
              <p:cNvSpPr>
                <a:spLocks/>
              </p:cNvSpPr>
              <p:nvPr/>
            </p:nvSpPr>
            <p:spPr bwMode="auto">
              <a:xfrm>
                <a:off x="1535" y="1665"/>
                <a:ext cx="36" cy="441"/>
              </a:xfrm>
              <a:custGeom>
                <a:avLst/>
                <a:gdLst>
                  <a:gd name="T0" fmla="*/ 0 w 32"/>
                  <a:gd name="T1" fmla="*/ 392 h 392"/>
                  <a:gd name="T2" fmla="*/ 6 w 32"/>
                  <a:gd name="T3" fmla="*/ 333 h 392"/>
                  <a:gd name="T4" fmla="*/ 6 w 32"/>
                  <a:gd name="T5" fmla="*/ 202 h 392"/>
                  <a:gd name="T6" fmla="*/ 13 w 32"/>
                  <a:gd name="T7" fmla="*/ 181 h 392"/>
                  <a:gd name="T8" fmla="*/ 17 w 32"/>
                  <a:gd name="T9" fmla="*/ 170 h 392"/>
                  <a:gd name="T10" fmla="*/ 8 w 32"/>
                  <a:gd name="T11" fmla="*/ 47 h 392"/>
                  <a:gd name="T12" fmla="*/ 11 w 32"/>
                  <a:gd name="T13" fmla="*/ 0 h 392"/>
                  <a:gd name="T14" fmla="*/ 21 w 32"/>
                  <a:gd name="T15" fmla="*/ 201 h 392"/>
                  <a:gd name="T16" fmla="*/ 0 w 32"/>
                  <a:gd name="T17" fmla="*/ 392 h 3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392">
                    <a:moveTo>
                      <a:pt x="0" y="392"/>
                    </a:moveTo>
                    <a:cubicBezTo>
                      <a:pt x="2" y="372"/>
                      <a:pt x="3" y="353"/>
                      <a:pt x="6" y="333"/>
                    </a:cubicBezTo>
                    <a:cubicBezTo>
                      <a:pt x="12" y="289"/>
                      <a:pt x="5" y="246"/>
                      <a:pt x="6" y="202"/>
                    </a:cubicBezTo>
                    <a:cubicBezTo>
                      <a:pt x="6" y="194"/>
                      <a:pt x="3" y="186"/>
                      <a:pt x="13" y="181"/>
                    </a:cubicBezTo>
                    <a:cubicBezTo>
                      <a:pt x="16" y="179"/>
                      <a:pt x="18" y="174"/>
                      <a:pt x="17" y="170"/>
                    </a:cubicBezTo>
                    <a:cubicBezTo>
                      <a:pt x="11" y="129"/>
                      <a:pt x="23" y="88"/>
                      <a:pt x="8" y="47"/>
                    </a:cubicBezTo>
                    <a:cubicBezTo>
                      <a:pt x="4" y="35"/>
                      <a:pt x="9" y="20"/>
                      <a:pt x="11" y="0"/>
                    </a:cubicBezTo>
                    <a:cubicBezTo>
                      <a:pt x="25" y="71"/>
                      <a:pt x="32" y="136"/>
                      <a:pt x="21" y="201"/>
                    </a:cubicBezTo>
                    <a:cubicBezTo>
                      <a:pt x="11" y="264"/>
                      <a:pt x="25" y="330"/>
                      <a:pt x="0" y="392"/>
                    </a:cubicBezTo>
                    <a:close/>
                  </a:path>
                </a:pathLst>
              </a:custGeom>
              <a:solidFill>
                <a:srgbClr val="B8917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0" name="Freeform 218">
                <a:extLst>
                  <a:ext uri="{FF2B5EF4-FFF2-40B4-BE49-F238E27FC236}">
                    <a16:creationId xmlns:a16="http://schemas.microsoft.com/office/drawing/2014/main" id="{6453B0C3-8C05-4AC6-B01C-30950F242B72}"/>
                  </a:ext>
                </a:extLst>
              </p:cNvPr>
              <p:cNvSpPr>
                <a:spLocks/>
              </p:cNvSpPr>
              <p:nvPr/>
            </p:nvSpPr>
            <p:spPr bwMode="auto">
              <a:xfrm>
                <a:off x="1173" y="1590"/>
                <a:ext cx="113" cy="514"/>
              </a:xfrm>
              <a:custGeom>
                <a:avLst/>
                <a:gdLst>
                  <a:gd name="T0" fmla="*/ 16 w 100"/>
                  <a:gd name="T1" fmla="*/ 421 h 457"/>
                  <a:gd name="T2" fmla="*/ 0 w 100"/>
                  <a:gd name="T3" fmla="*/ 457 h 457"/>
                  <a:gd name="T4" fmla="*/ 12 w 100"/>
                  <a:gd name="T5" fmla="*/ 402 h 457"/>
                  <a:gd name="T6" fmla="*/ 52 w 100"/>
                  <a:gd name="T7" fmla="*/ 186 h 457"/>
                  <a:gd name="T8" fmla="*/ 74 w 100"/>
                  <a:gd name="T9" fmla="*/ 97 h 457"/>
                  <a:gd name="T10" fmla="*/ 79 w 100"/>
                  <a:gd name="T11" fmla="*/ 52 h 457"/>
                  <a:gd name="T12" fmla="*/ 99 w 100"/>
                  <a:gd name="T13" fmla="*/ 0 h 457"/>
                  <a:gd name="T14" fmla="*/ 93 w 100"/>
                  <a:gd name="T15" fmla="*/ 35 h 457"/>
                  <a:gd name="T16" fmla="*/ 84 w 100"/>
                  <a:gd name="T17" fmla="*/ 85 h 457"/>
                  <a:gd name="T18" fmla="*/ 67 w 100"/>
                  <a:gd name="T19" fmla="*/ 153 h 457"/>
                  <a:gd name="T20" fmla="*/ 27 w 100"/>
                  <a:gd name="T21" fmla="*/ 348 h 457"/>
                  <a:gd name="T22" fmla="*/ 16 w 100"/>
                  <a:gd name="T23" fmla="*/ 421 h 4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0" h="457">
                    <a:moveTo>
                      <a:pt x="16" y="421"/>
                    </a:moveTo>
                    <a:cubicBezTo>
                      <a:pt x="8" y="430"/>
                      <a:pt x="11" y="444"/>
                      <a:pt x="0" y="457"/>
                    </a:cubicBezTo>
                    <a:cubicBezTo>
                      <a:pt x="1" y="435"/>
                      <a:pt x="11" y="419"/>
                      <a:pt x="12" y="402"/>
                    </a:cubicBezTo>
                    <a:cubicBezTo>
                      <a:pt x="17" y="328"/>
                      <a:pt x="41" y="258"/>
                      <a:pt x="52" y="186"/>
                    </a:cubicBezTo>
                    <a:cubicBezTo>
                      <a:pt x="57" y="156"/>
                      <a:pt x="65" y="126"/>
                      <a:pt x="74" y="97"/>
                    </a:cubicBezTo>
                    <a:cubicBezTo>
                      <a:pt x="78" y="82"/>
                      <a:pt x="74" y="67"/>
                      <a:pt x="79" y="52"/>
                    </a:cubicBezTo>
                    <a:cubicBezTo>
                      <a:pt x="84" y="35"/>
                      <a:pt x="90" y="20"/>
                      <a:pt x="99" y="0"/>
                    </a:cubicBezTo>
                    <a:cubicBezTo>
                      <a:pt x="100" y="15"/>
                      <a:pt x="97" y="25"/>
                      <a:pt x="93" y="35"/>
                    </a:cubicBezTo>
                    <a:cubicBezTo>
                      <a:pt x="86" y="51"/>
                      <a:pt x="86" y="68"/>
                      <a:pt x="84" y="85"/>
                    </a:cubicBezTo>
                    <a:cubicBezTo>
                      <a:pt x="81" y="108"/>
                      <a:pt x="74" y="131"/>
                      <a:pt x="67" y="153"/>
                    </a:cubicBezTo>
                    <a:cubicBezTo>
                      <a:pt x="49" y="217"/>
                      <a:pt x="44" y="284"/>
                      <a:pt x="27" y="348"/>
                    </a:cubicBezTo>
                    <a:cubicBezTo>
                      <a:pt x="21" y="371"/>
                      <a:pt x="16" y="396"/>
                      <a:pt x="16" y="421"/>
                    </a:cubicBezTo>
                    <a:close/>
                  </a:path>
                </a:pathLst>
              </a:custGeom>
              <a:solidFill>
                <a:srgbClr val="AD85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1" name="Freeform 219">
                <a:extLst>
                  <a:ext uri="{FF2B5EF4-FFF2-40B4-BE49-F238E27FC236}">
                    <a16:creationId xmlns:a16="http://schemas.microsoft.com/office/drawing/2014/main" id="{E12CEF43-799C-4865-86E5-4B59242BFD9B}"/>
                  </a:ext>
                </a:extLst>
              </p:cNvPr>
              <p:cNvSpPr>
                <a:spLocks/>
              </p:cNvSpPr>
              <p:nvPr/>
            </p:nvSpPr>
            <p:spPr bwMode="auto">
              <a:xfrm>
                <a:off x="822" y="2284"/>
                <a:ext cx="121" cy="273"/>
              </a:xfrm>
              <a:custGeom>
                <a:avLst/>
                <a:gdLst>
                  <a:gd name="T0" fmla="*/ 86 w 108"/>
                  <a:gd name="T1" fmla="*/ 98 h 243"/>
                  <a:gd name="T2" fmla="*/ 80 w 108"/>
                  <a:gd name="T3" fmla="*/ 99 h 243"/>
                  <a:gd name="T4" fmla="*/ 74 w 108"/>
                  <a:gd name="T5" fmla="*/ 101 h 243"/>
                  <a:gd name="T6" fmla="*/ 39 w 108"/>
                  <a:gd name="T7" fmla="*/ 188 h 243"/>
                  <a:gd name="T8" fmla="*/ 25 w 108"/>
                  <a:gd name="T9" fmla="*/ 227 h 243"/>
                  <a:gd name="T10" fmla="*/ 10 w 108"/>
                  <a:gd name="T11" fmla="*/ 240 h 243"/>
                  <a:gd name="T12" fmla="*/ 5 w 108"/>
                  <a:gd name="T13" fmla="*/ 220 h 243"/>
                  <a:gd name="T14" fmla="*/ 44 w 108"/>
                  <a:gd name="T15" fmla="*/ 124 h 243"/>
                  <a:gd name="T16" fmla="*/ 86 w 108"/>
                  <a:gd name="T17" fmla="*/ 13 h 243"/>
                  <a:gd name="T18" fmla="*/ 96 w 108"/>
                  <a:gd name="T19" fmla="*/ 1 h 243"/>
                  <a:gd name="T20" fmla="*/ 97 w 108"/>
                  <a:gd name="T21" fmla="*/ 19 h 243"/>
                  <a:gd name="T22" fmla="*/ 103 w 108"/>
                  <a:gd name="T23" fmla="*/ 35 h 243"/>
                  <a:gd name="T24" fmla="*/ 92 w 108"/>
                  <a:gd name="T25" fmla="*/ 83 h 243"/>
                  <a:gd name="T26" fmla="*/ 86 w 108"/>
                  <a:gd name="T27" fmla="*/ 98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8" h="243">
                    <a:moveTo>
                      <a:pt x="86" y="98"/>
                    </a:moveTo>
                    <a:cubicBezTo>
                      <a:pt x="84" y="99"/>
                      <a:pt x="82" y="99"/>
                      <a:pt x="80" y="99"/>
                    </a:cubicBezTo>
                    <a:cubicBezTo>
                      <a:pt x="77" y="97"/>
                      <a:pt x="75" y="99"/>
                      <a:pt x="74" y="101"/>
                    </a:cubicBezTo>
                    <a:cubicBezTo>
                      <a:pt x="64" y="131"/>
                      <a:pt x="45" y="157"/>
                      <a:pt x="39" y="188"/>
                    </a:cubicBezTo>
                    <a:cubicBezTo>
                      <a:pt x="36" y="202"/>
                      <a:pt x="30" y="214"/>
                      <a:pt x="25" y="227"/>
                    </a:cubicBezTo>
                    <a:cubicBezTo>
                      <a:pt x="22" y="234"/>
                      <a:pt x="21" y="243"/>
                      <a:pt x="10" y="240"/>
                    </a:cubicBezTo>
                    <a:cubicBezTo>
                      <a:pt x="0" y="237"/>
                      <a:pt x="1" y="228"/>
                      <a:pt x="5" y="220"/>
                    </a:cubicBezTo>
                    <a:cubicBezTo>
                      <a:pt x="20" y="189"/>
                      <a:pt x="28" y="155"/>
                      <a:pt x="44" y="124"/>
                    </a:cubicBezTo>
                    <a:cubicBezTo>
                      <a:pt x="62" y="89"/>
                      <a:pt x="71" y="50"/>
                      <a:pt x="86" y="13"/>
                    </a:cubicBezTo>
                    <a:cubicBezTo>
                      <a:pt x="88" y="8"/>
                      <a:pt x="86" y="0"/>
                      <a:pt x="96" y="1"/>
                    </a:cubicBezTo>
                    <a:cubicBezTo>
                      <a:pt x="103" y="7"/>
                      <a:pt x="100" y="14"/>
                      <a:pt x="97" y="19"/>
                    </a:cubicBezTo>
                    <a:cubicBezTo>
                      <a:pt x="91" y="28"/>
                      <a:pt x="96" y="32"/>
                      <a:pt x="103" y="35"/>
                    </a:cubicBezTo>
                    <a:cubicBezTo>
                      <a:pt x="108" y="53"/>
                      <a:pt x="92" y="66"/>
                      <a:pt x="92" y="83"/>
                    </a:cubicBezTo>
                    <a:cubicBezTo>
                      <a:pt x="90" y="88"/>
                      <a:pt x="88" y="93"/>
                      <a:pt x="86" y="98"/>
                    </a:cubicBezTo>
                    <a:close/>
                  </a:path>
                </a:pathLst>
              </a:custGeom>
              <a:solidFill>
                <a:srgbClr val="E9CEB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2" name="Freeform 220">
                <a:extLst>
                  <a:ext uri="{FF2B5EF4-FFF2-40B4-BE49-F238E27FC236}">
                    <a16:creationId xmlns:a16="http://schemas.microsoft.com/office/drawing/2014/main" id="{F90A69A6-E8A4-41CA-AF98-0771C28422E8}"/>
                  </a:ext>
                </a:extLst>
              </p:cNvPr>
              <p:cNvSpPr>
                <a:spLocks/>
              </p:cNvSpPr>
              <p:nvPr/>
            </p:nvSpPr>
            <p:spPr bwMode="auto">
              <a:xfrm>
                <a:off x="1568" y="1666"/>
                <a:ext cx="46" cy="443"/>
              </a:xfrm>
              <a:custGeom>
                <a:avLst/>
                <a:gdLst>
                  <a:gd name="T0" fmla="*/ 6 w 41"/>
                  <a:gd name="T1" fmla="*/ 0 h 394"/>
                  <a:gd name="T2" fmla="*/ 17 w 41"/>
                  <a:gd name="T3" fmla="*/ 74 h 394"/>
                  <a:gd name="T4" fmla="*/ 23 w 41"/>
                  <a:gd name="T5" fmla="*/ 183 h 394"/>
                  <a:gd name="T6" fmla="*/ 40 w 41"/>
                  <a:gd name="T7" fmla="*/ 337 h 394"/>
                  <a:gd name="T8" fmla="*/ 34 w 41"/>
                  <a:gd name="T9" fmla="*/ 394 h 394"/>
                  <a:gd name="T10" fmla="*/ 31 w 41"/>
                  <a:gd name="T11" fmla="*/ 358 h 394"/>
                  <a:gd name="T12" fmla="*/ 16 w 41"/>
                  <a:gd name="T13" fmla="*/ 213 h 394"/>
                  <a:gd name="T14" fmla="*/ 13 w 41"/>
                  <a:gd name="T15" fmla="*/ 155 h 394"/>
                  <a:gd name="T16" fmla="*/ 3 w 41"/>
                  <a:gd name="T17" fmla="*/ 47 h 394"/>
                  <a:gd name="T18" fmla="*/ 6 w 41"/>
                  <a:gd name="T19" fmla="*/ 0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394">
                    <a:moveTo>
                      <a:pt x="6" y="0"/>
                    </a:moveTo>
                    <a:cubicBezTo>
                      <a:pt x="7" y="25"/>
                      <a:pt x="17" y="49"/>
                      <a:pt x="17" y="74"/>
                    </a:cubicBezTo>
                    <a:cubicBezTo>
                      <a:pt x="18" y="110"/>
                      <a:pt x="18" y="147"/>
                      <a:pt x="23" y="183"/>
                    </a:cubicBezTo>
                    <a:cubicBezTo>
                      <a:pt x="31" y="234"/>
                      <a:pt x="40" y="285"/>
                      <a:pt x="40" y="337"/>
                    </a:cubicBezTo>
                    <a:cubicBezTo>
                      <a:pt x="41" y="356"/>
                      <a:pt x="37" y="375"/>
                      <a:pt x="34" y="394"/>
                    </a:cubicBezTo>
                    <a:cubicBezTo>
                      <a:pt x="28" y="381"/>
                      <a:pt x="28" y="376"/>
                      <a:pt x="31" y="358"/>
                    </a:cubicBezTo>
                    <a:cubicBezTo>
                      <a:pt x="37" y="309"/>
                      <a:pt x="28" y="261"/>
                      <a:pt x="16" y="213"/>
                    </a:cubicBezTo>
                    <a:cubicBezTo>
                      <a:pt x="11" y="195"/>
                      <a:pt x="14" y="174"/>
                      <a:pt x="13" y="155"/>
                    </a:cubicBezTo>
                    <a:cubicBezTo>
                      <a:pt x="13" y="119"/>
                      <a:pt x="10" y="83"/>
                      <a:pt x="3" y="47"/>
                    </a:cubicBezTo>
                    <a:cubicBezTo>
                      <a:pt x="0" y="32"/>
                      <a:pt x="5" y="16"/>
                      <a:pt x="6" y="0"/>
                    </a:cubicBezTo>
                    <a:close/>
                  </a:path>
                </a:pathLst>
              </a:custGeom>
              <a:solidFill>
                <a:srgbClr val="B0866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3" name="Freeform 221">
                <a:extLst>
                  <a:ext uri="{FF2B5EF4-FFF2-40B4-BE49-F238E27FC236}">
                    <a16:creationId xmlns:a16="http://schemas.microsoft.com/office/drawing/2014/main" id="{82A3C569-23D7-42BD-8C10-1AEEC41E0F88}"/>
                  </a:ext>
                </a:extLst>
              </p:cNvPr>
              <p:cNvSpPr>
                <a:spLocks/>
              </p:cNvSpPr>
              <p:nvPr/>
            </p:nvSpPr>
            <p:spPr bwMode="auto">
              <a:xfrm>
                <a:off x="1595" y="1655"/>
                <a:ext cx="55" cy="331"/>
              </a:xfrm>
              <a:custGeom>
                <a:avLst/>
                <a:gdLst>
                  <a:gd name="T0" fmla="*/ 38 w 49"/>
                  <a:gd name="T1" fmla="*/ 159 h 294"/>
                  <a:gd name="T2" fmla="*/ 25 w 49"/>
                  <a:gd name="T3" fmla="*/ 119 h 294"/>
                  <a:gd name="T4" fmla="*/ 25 w 49"/>
                  <a:gd name="T5" fmla="*/ 159 h 294"/>
                  <a:gd name="T6" fmla="*/ 29 w 49"/>
                  <a:gd name="T7" fmla="*/ 272 h 294"/>
                  <a:gd name="T8" fmla="*/ 33 w 49"/>
                  <a:gd name="T9" fmla="*/ 287 h 294"/>
                  <a:gd name="T10" fmla="*/ 30 w 49"/>
                  <a:gd name="T11" fmla="*/ 294 h 294"/>
                  <a:gd name="T12" fmla="*/ 25 w 49"/>
                  <a:gd name="T13" fmla="*/ 287 h 294"/>
                  <a:gd name="T14" fmla="*/ 17 w 49"/>
                  <a:gd name="T15" fmla="*/ 230 h 294"/>
                  <a:gd name="T16" fmla="*/ 17 w 49"/>
                  <a:gd name="T17" fmla="*/ 176 h 294"/>
                  <a:gd name="T18" fmla="*/ 3 w 49"/>
                  <a:gd name="T19" fmla="*/ 76 h 294"/>
                  <a:gd name="T20" fmla="*/ 3 w 49"/>
                  <a:gd name="T21" fmla="*/ 0 h 294"/>
                  <a:gd name="T22" fmla="*/ 17 w 49"/>
                  <a:gd name="T23" fmla="*/ 116 h 294"/>
                  <a:gd name="T24" fmla="*/ 26 w 49"/>
                  <a:gd name="T25" fmla="*/ 83 h 294"/>
                  <a:gd name="T26" fmla="*/ 33 w 49"/>
                  <a:gd name="T27" fmla="*/ 87 h 294"/>
                  <a:gd name="T28" fmla="*/ 43 w 49"/>
                  <a:gd name="T29" fmla="*/ 133 h 294"/>
                  <a:gd name="T30" fmla="*/ 44 w 49"/>
                  <a:gd name="T31" fmla="*/ 159 h 294"/>
                  <a:gd name="T32" fmla="*/ 38 w 49"/>
                  <a:gd name="T33" fmla="*/ 159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9" h="294">
                    <a:moveTo>
                      <a:pt x="38" y="159"/>
                    </a:moveTo>
                    <a:cubicBezTo>
                      <a:pt x="36" y="147"/>
                      <a:pt x="38" y="133"/>
                      <a:pt x="25" y="119"/>
                    </a:cubicBezTo>
                    <a:cubicBezTo>
                      <a:pt x="25" y="135"/>
                      <a:pt x="25" y="147"/>
                      <a:pt x="25" y="159"/>
                    </a:cubicBezTo>
                    <a:cubicBezTo>
                      <a:pt x="25" y="197"/>
                      <a:pt x="24" y="235"/>
                      <a:pt x="29" y="272"/>
                    </a:cubicBezTo>
                    <a:cubicBezTo>
                      <a:pt x="30" y="277"/>
                      <a:pt x="29" y="283"/>
                      <a:pt x="33" y="287"/>
                    </a:cubicBezTo>
                    <a:cubicBezTo>
                      <a:pt x="32" y="290"/>
                      <a:pt x="33" y="293"/>
                      <a:pt x="30" y="294"/>
                    </a:cubicBezTo>
                    <a:cubicBezTo>
                      <a:pt x="25" y="294"/>
                      <a:pt x="25" y="290"/>
                      <a:pt x="25" y="287"/>
                    </a:cubicBezTo>
                    <a:cubicBezTo>
                      <a:pt x="22" y="268"/>
                      <a:pt x="19" y="249"/>
                      <a:pt x="17" y="230"/>
                    </a:cubicBezTo>
                    <a:cubicBezTo>
                      <a:pt x="16" y="212"/>
                      <a:pt x="15" y="194"/>
                      <a:pt x="17" y="176"/>
                    </a:cubicBezTo>
                    <a:cubicBezTo>
                      <a:pt x="21" y="141"/>
                      <a:pt x="8" y="109"/>
                      <a:pt x="3" y="76"/>
                    </a:cubicBezTo>
                    <a:cubicBezTo>
                      <a:pt x="0" y="51"/>
                      <a:pt x="2" y="26"/>
                      <a:pt x="3" y="0"/>
                    </a:cubicBezTo>
                    <a:cubicBezTo>
                      <a:pt x="22" y="36"/>
                      <a:pt x="8" y="76"/>
                      <a:pt x="17" y="116"/>
                    </a:cubicBezTo>
                    <a:cubicBezTo>
                      <a:pt x="29" y="104"/>
                      <a:pt x="23" y="92"/>
                      <a:pt x="26" y="83"/>
                    </a:cubicBezTo>
                    <a:cubicBezTo>
                      <a:pt x="30" y="81"/>
                      <a:pt x="31" y="85"/>
                      <a:pt x="33" y="87"/>
                    </a:cubicBezTo>
                    <a:cubicBezTo>
                      <a:pt x="34" y="103"/>
                      <a:pt x="34" y="118"/>
                      <a:pt x="43" y="133"/>
                    </a:cubicBezTo>
                    <a:cubicBezTo>
                      <a:pt x="47" y="140"/>
                      <a:pt x="49" y="150"/>
                      <a:pt x="44" y="159"/>
                    </a:cubicBezTo>
                    <a:cubicBezTo>
                      <a:pt x="42" y="161"/>
                      <a:pt x="40" y="161"/>
                      <a:pt x="38" y="159"/>
                    </a:cubicBezTo>
                    <a:close/>
                  </a:path>
                </a:pathLst>
              </a:custGeom>
              <a:solidFill>
                <a:srgbClr val="B187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4" name="Freeform 222">
                <a:extLst>
                  <a:ext uri="{FF2B5EF4-FFF2-40B4-BE49-F238E27FC236}">
                    <a16:creationId xmlns:a16="http://schemas.microsoft.com/office/drawing/2014/main" id="{DBEDCBAF-2EBE-4FF6-AA4B-C0C50C2809E7}"/>
                  </a:ext>
                </a:extLst>
              </p:cNvPr>
              <p:cNvSpPr>
                <a:spLocks/>
              </p:cNvSpPr>
              <p:nvPr/>
            </p:nvSpPr>
            <p:spPr bwMode="auto">
              <a:xfrm>
                <a:off x="770" y="1920"/>
                <a:ext cx="170" cy="383"/>
              </a:xfrm>
              <a:custGeom>
                <a:avLst/>
                <a:gdLst>
                  <a:gd name="T0" fmla="*/ 39 w 151"/>
                  <a:gd name="T1" fmla="*/ 255 h 341"/>
                  <a:gd name="T2" fmla="*/ 99 w 151"/>
                  <a:gd name="T3" fmla="*/ 119 h 341"/>
                  <a:gd name="T4" fmla="*/ 147 w 151"/>
                  <a:gd name="T5" fmla="*/ 0 h 341"/>
                  <a:gd name="T6" fmla="*/ 145 w 151"/>
                  <a:gd name="T7" fmla="*/ 19 h 341"/>
                  <a:gd name="T8" fmla="*/ 126 w 151"/>
                  <a:gd name="T9" fmla="*/ 90 h 341"/>
                  <a:gd name="T10" fmla="*/ 99 w 151"/>
                  <a:gd name="T11" fmla="*/ 156 h 341"/>
                  <a:gd name="T12" fmla="*/ 61 w 151"/>
                  <a:gd name="T13" fmla="*/ 241 h 341"/>
                  <a:gd name="T14" fmla="*/ 43 w 151"/>
                  <a:gd name="T15" fmla="*/ 266 h 341"/>
                  <a:gd name="T16" fmla="*/ 7 w 151"/>
                  <a:gd name="T17" fmla="*/ 339 h 341"/>
                  <a:gd name="T18" fmla="*/ 0 w 151"/>
                  <a:gd name="T19" fmla="*/ 331 h 341"/>
                  <a:gd name="T20" fmla="*/ 39 w 151"/>
                  <a:gd name="T21" fmla="*/ 255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1" h="341">
                    <a:moveTo>
                      <a:pt x="39" y="255"/>
                    </a:moveTo>
                    <a:cubicBezTo>
                      <a:pt x="67" y="213"/>
                      <a:pt x="77" y="164"/>
                      <a:pt x="99" y="119"/>
                    </a:cubicBezTo>
                    <a:cubicBezTo>
                      <a:pt x="118" y="81"/>
                      <a:pt x="132" y="40"/>
                      <a:pt x="147" y="0"/>
                    </a:cubicBezTo>
                    <a:cubicBezTo>
                      <a:pt x="151" y="7"/>
                      <a:pt x="147" y="13"/>
                      <a:pt x="145" y="19"/>
                    </a:cubicBezTo>
                    <a:cubicBezTo>
                      <a:pt x="137" y="43"/>
                      <a:pt x="136" y="69"/>
                      <a:pt x="126" y="90"/>
                    </a:cubicBezTo>
                    <a:cubicBezTo>
                      <a:pt x="116" y="112"/>
                      <a:pt x="116" y="140"/>
                      <a:pt x="99" y="156"/>
                    </a:cubicBezTo>
                    <a:cubicBezTo>
                      <a:pt x="75" y="181"/>
                      <a:pt x="71" y="212"/>
                      <a:pt x="61" y="241"/>
                    </a:cubicBezTo>
                    <a:cubicBezTo>
                      <a:pt x="57" y="251"/>
                      <a:pt x="48" y="256"/>
                      <a:pt x="43" y="266"/>
                    </a:cubicBezTo>
                    <a:cubicBezTo>
                      <a:pt x="31" y="290"/>
                      <a:pt x="23" y="317"/>
                      <a:pt x="7" y="339"/>
                    </a:cubicBezTo>
                    <a:cubicBezTo>
                      <a:pt x="0" y="341"/>
                      <a:pt x="4" y="333"/>
                      <a:pt x="0" y="331"/>
                    </a:cubicBezTo>
                    <a:cubicBezTo>
                      <a:pt x="19" y="309"/>
                      <a:pt x="30" y="282"/>
                      <a:pt x="39" y="255"/>
                    </a:cubicBezTo>
                    <a:close/>
                  </a:path>
                </a:pathLst>
              </a:custGeom>
              <a:solidFill>
                <a:srgbClr val="956E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5" name="Freeform 223">
                <a:extLst>
                  <a:ext uri="{FF2B5EF4-FFF2-40B4-BE49-F238E27FC236}">
                    <a16:creationId xmlns:a16="http://schemas.microsoft.com/office/drawing/2014/main" id="{40C05182-1D1C-49AE-B4BA-976F3B74799A}"/>
                  </a:ext>
                </a:extLst>
              </p:cNvPr>
              <p:cNvSpPr>
                <a:spLocks/>
              </p:cNvSpPr>
              <p:nvPr/>
            </p:nvSpPr>
            <p:spPr bwMode="auto">
              <a:xfrm>
                <a:off x="808" y="2275"/>
                <a:ext cx="125" cy="296"/>
              </a:xfrm>
              <a:custGeom>
                <a:avLst/>
                <a:gdLst>
                  <a:gd name="T0" fmla="*/ 109 w 111"/>
                  <a:gd name="T1" fmla="*/ 11 h 263"/>
                  <a:gd name="T2" fmla="*/ 102 w 111"/>
                  <a:gd name="T3" fmla="*/ 14 h 263"/>
                  <a:gd name="T4" fmla="*/ 71 w 111"/>
                  <a:gd name="T5" fmla="*/ 117 h 263"/>
                  <a:gd name="T6" fmla="*/ 59 w 111"/>
                  <a:gd name="T7" fmla="*/ 132 h 263"/>
                  <a:gd name="T8" fmla="*/ 19 w 111"/>
                  <a:gd name="T9" fmla="*/ 231 h 263"/>
                  <a:gd name="T10" fmla="*/ 23 w 111"/>
                  <a:gd name="T11" fmla="*/ 246 h 263"/>
                  <a:gd name="T12" fmla="*/ 33 w 111"/>
                  <a:gd name="T13" fmla="*/ 236 h 263"/>
                  <a:gd name="T14" fmla="*/ 80 w 111"/>
                  <a:gd name="T15" fmla="*/ 115 h 263"/>
                  <a:gd name="T16" fmla="*/ 91 w 111"/>
                  <a:gd name="T17" fmla="*/ 96 h 263"/>
                  <a:gd name="T18" fmla="*/ 92 w 111"/>
                  <a:gd name="T19" fmla="*/ 107 h 263"/>
                  <a:gd name="T20" fmla="*/ 46 w 111"/>
                  <a:gd name="T21" fmla="*/ 223 h 263"/>
                  <a:gd name="T22" fmla="*/ 36 w 111"/>
                  <a:gd name="T23" fmla="*/ 246 h 263"/>
                  <a:gd name="T24" fmla="*/ 22 w 111"/>
                  <a:gd name="T25" fmla="*/ 252 h 263"/>
                  <a:gd name="T26" fmla="*/ 14 w 111"/>
                  <a:gd name="T27" fmla="*/ 263 h 263"/>
                  <a:gd name="T28" fmla="*/ 4 w 111"/>
                  <a:gd name="T29" fmla="*/ 258 h 263"/>
                  <a:gd name="T30" fmla="*/ 9 w 111"/>
                  <a:gd name="T31" fmla="*/ 235 h 263"/>
                  <a:gd name="T32" fmla="*/ 96 w 111"/>
                  <a:gd name="T33" fmla="*/ 16 h 263"/>
                  <a:gd name="T34" fmla="*/ 109 w 111"/>
                  <a:gd name="T35" fmla="*/ 4 h 263"/>
                  <a:gd name="T36" fmla="*/ 109 w 111"/>
                  <a:gd name="T37" fmla="*/ 11 h 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1" h="263">
                    <a:moveTo>
                      <a:pt x="109" y="11"/>
                    </a:moveTo>
                    <a:cubicBezTo>
                      <a:pt x="106" y="11"/>
                      <a:pt x="103" y="11"/>
                      <a:pt x="102" y="14"/>
                    </a:cubicBezTo>
                    <a:cubicBezTo>
                      <a:pt x="93" y="49"/>
                      <a:pt x="75" y="81"/>
                      <a:pt x="71" y="117"/>
                    </a:cubicBezTo>
                    <a:cubicBezTo>
                      <a:pt x="70" y="126"/>
                      <a:pt x="62" y="125"/>
                      <a:pt x="59" y="132"/>
                    </a:cubicBezTo>
                    <a:cubicBezTo>
                      <a:pt x="47" y="166"/>
                      <a:pt x="33" y="198"/>
                      <a:pt x="19" y="231"/>
                    </a:cubicBezTo>
                    <a:cubicBezTo>
                      <a:pt x="16" y="238"/>
                      <a:pt x="16" y="244"/>
                      <a:pt x="23" y="246"/>
                    </a:cubicBezTo>
                    <a:cubicBezTo>
                      <a:pt x="31" y="248"/>
                      <a:pt x="32" y="241"/>
                      <a:pt x="33" y="236"/>
                    </a:cubicBezTo>
                    <a:cubicBezTo>
                      <a:pt x="46" y="195"/>
                      <a:pt x="61" y="154"/>
                      <a:pt x="80" y="115"/>
                    </a:cubicBezTo>
                    <a:cubicBezTo>
                      <a:pt x="84" y="109"/>
                      <a:pt x="84" y="101"/>
                      <a:pt x="91" y="96"/>
                    </a:cubicBezTo>
                    <a:cubicBezTo>
                      <a:pt x="95" y="99"/>
                      <a:pt x="93" y="103"/>
                      <a:pt x="92" y="107"/>
                    </a:cubicBezTo>
                    <a:cubicBezTo>
                      <a:pt x="69" y="142"/>
                      <a:pt x="62" y="184"/>
                      <a:pt x="46" y="223"/>
                    </a:cubicBezTo>
                    <a:cubicBezTo>
                      <a:pt x="43" y="231"/>
                      <a:pt x="39" y="238"/>
                      <a:pt x="36" y="246"/>
                    </a:cubicBezTo>
                    <a:cubicBezTo>
                      <a:pt x="32" y="255"/>
                      <a:pt x="32" y="254"/>
                      <a:pt x="22" y="252"/>
                    </a:cubicBezTo>
                    <a:cubicBezTo>
                      <a:pt x="13" y="249"/>
                      <a:pt x="13" y="256"/>
                      <a:pt x="14" y="263"/>
                    </a:cubicBezTo>
                    <a:cubicBezTo>
                      <a:pt x="11" y="261"/>
                      <a:pt x="7" y="260"/>
                      <a:pt x="4" y="258"/>
                    </a:cubicBezTo>
                    <a:cubicBezTo>
                      <a:pt x="0" y="249"/>
                      <a:pt x="2" y="242"/>
                      <a:pt x="9" y="235"/>
                    </a:cubicBezTo>
                    <a:cubicBezTo>
                      <a:pt x="40" y="163"/>
                      <a:pt x="72" y="91"/>
                      <a:pt x="96" y="16"/>
                    </a:cubicBezTo>
                    <a:cubicBezTo>
                      <a:pt x="98" y="10"/>
                      <a:pt x="97" y="0"/>
                      <a:pt x="109" y="4"/>
                    </a:cubicBezTo>
                    <a:cubicBezTo>
                      <a:pt x="111" y="6"/>
                      <a:pt x="111" y="9"/>
                      <a:pt x="109" y="11"/>
                    </a:cubicBezTo>
                    <a:close/>
                  </a:path>
                </a:pathLst>
              </a:custGeom>
              <a:solidFill>
                <a:srgbClr val="8B66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6" name="Freeform 224">
                <a:extLst>
                  <a:ext uri="{FF2B5EF4-FFF2-40B4-BE49-F238E27FC236}">
                    <a16:creationId xmlns:a16="http://schemas.microsoft.com/office/drawing/2014/main" id="{EBB4F90D-AFCF-43AE-B6D5-560734DC189A}"/>
                  </a:ext>
                </a:extLst>
              </p:cNvPr>
              <p:cNvSpPr>
                <a:spLocks/>
              </p:cNvSpPr>
              <p:nvPr/>
            </p:nvSpPr>
            <p:spPr bwMode="auto">
              <a:xfrm>
                <a:off x="992" y="1389"/>
                <a:ext cx="98" cy="329"/>
              </a:xfrm>
              <a:custGeom>
                <a:avLst/>
                <a:gdLst>
                  <a:gd name="T0" fmla="*/ 9 w 87"/>
                  <a:gd name="T1" fmla="*/ 284 h 293"/>
                  <a:gd name="T2" fmla="*/ 16 w 87"/>
                  <a:gd name="T3" fmla="*/ 241 h 293"/>
                  <a:gd name="T4" fmla="*/ 41 w 87"/>
                  <a:gd name="T5" fmla="*/ 179 h 293"/>
                  <a:gd name="T6" fmla="*/ 65 w 87"/>
                  <a:gd name="T7" fmla="*/ 57 h 293"/>
                  <a:gd name="T8" fmla="*/ 77 w 87"/>
                  <a:gd name="T9" fmla="*/ 0 h 293"/>
                  <a:gd name="T10" fmla="*/ 81 w 87"/>
                  <a:gd name="T11" fmla="*/ 8 h 293"/>
                  <a:gd name="T12" fmla="*/ 73 w 87"/>
                  <a:gd name="T13" fmla="*/ 46 h 293"/>
                  <a:gd name="T14" fmla="*/ 85 w 87"/>
                  <a:gd name="T15" fmla="*/ 59 h 293"/>
                  <a:gd name="T16" fmla="*/ 85 w 87"/>
                  <a:gd name="T17" fmla="*/ 64 h 293"/>
                  <a:gd name="T18" fmla="*/ 73 w 87"/>
                  <a:gd name="T19" fmla="*/ 86 h 293"/>
                  <a:gd name="T20" fmla="*/ 58 w 87"/>
                  <a:gd name="T21" fmla="*/ 134 h 293"/>
                  <a:gd name="T22" fmla="*/ 46 w 87"/>
                  <a:gd name="T23" fmla="*/ 206 h 293"/>
                  <a:gd name="T24" fmla="*/ 26 w 87"/>
                  <a:gd name="T25" fmla="*/ 264 h 293"/>
                  <a:gd name="T26" fmla="*/ 21 w 87"/>
                  <a:gd name="T27" fmla="*/ 277 h 293"/>
                  <a:gd name="T28" fmla="*/ 16 w 87"/>
                  <a:gd name="T29" fmla="*/ 293 h 293"/>
                  <a:gd name="T30" fmla="*/ 13 w 87"/>
                  <a:gd name="T31" fmla="*/ 292 h 293"/>
                  <a:gd name="T32" fmla="*/ 9 w 87"/>
                  <a:gd name="T33" fmla="*/ 284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7" h="293">
                    <a:moveTo>
                      <a:pt x="9" y="284"/>
                    </a:moveTo>
                    <a:cubicBezTo>
                      <a:pt x="0" y="268"/>
                      <a:pt x="11" y="255"/>
                      <a:pt x="16" y="241"/>
                    </a:cubicBezTo>
                    <a:cubicBezTo>
                      <a:pt x="23" y="220"/>
                      <a:pt x="40" y="200"/>
                      <a:pt x="41" y="179"/>
                    </a:cubicBezTo>
                    <a:cubicBezTo>
                      <a:pt x="42" y="137"/>
                      <a:pt x="72" y="101"/>
                      <a:pt x="65" y="57"/>
                    </a:cubicBezTo>
                    <a:cubicBezTo>
                      <a:pt x="62" y="38"/>
                      <a:pt x="72" y="19"/>
                      <a:pt x="77" y="0"/>
                    </a:cubicBezTo>
                    <a:cubicBezTo>
                      <a:pt x="80" y="1"/>
                      <a:pt x="78" y="6"/>
                      <a:pt x="81" y="8"/>
                    </a:cubicBezTo>
                    <a:cubicBezTo>
                      <a:pt x="78" y="21"/>
                      <a:pt x="75" y="33"/>
                      <a:pt x="73" y="46"/>
                    </a:cubicBezTo>
                    <a:cubicBezTo>
                      <a:pt x="71" y="55"/>
                      <a:pt x="72" y="62"/>
                      <a:pt x="85" y="59"/>
                    </a:cubicBezTo>
                    <a:cubicBezTo>
                      <a:pt x="86" y="61"/>
                      <a:pt x="87" y="63"/>
                      <a:pt x="85" y="64"/>
                    </a:cubicBezTo>
                    <a:cubicBezTo>
                      <a:pt x="76" y="69"/>
                      <a:pt x="76" y="79"/>
                      <a:pt x="73" y="86"/>
                    </a:cubicBezTo>
                    <a:cubicBezTo>
                      <a:pt x="68" y="102"/>
                      <a:pt x="63" y="118"/>
                      <a:pt x="58" y="134"/>
                    </a:cubicBezTo>
                    <a:cubicBezTo>
                      <a:pt x="51" y="157"/>
                      <a:pt x="51" y="182"/>
                      <a:pt x="46" y="206"/>
                    </a:cubicBezTo>
                    <a:cubicBezTo>
                      <a:pt x="41" y="226"/>
                      <a:pt x="32" y="245"/>
                      <a:pt x="26" y="264"/>
                    </a:cubicBezTo>
                    <a:cubicBezTo>
                      <a:pt x="24" y="268"/>
                      <a:pt x="23" y="272"/>
                      <a:pt x="21" y="277"/>
                    </a:cubicBezTo>
                    <a:cubicBezTo>
                      <a:pt x="26" y="284"/>
                      <a:pt x="23" y="289"/>
                      <a:pt x="16" y="293"/>
                    </a:cubicBezTo>
                    <a:cubicBezTo>
                      <a:pt x="15" y="292"/>
                      <a:pt x="14" y="292"/>
                      <a:pt x="13" y="292"/>
                    </a:cubicBezTo>
                    <a:cubicBezTo>
                      <a:pt x="10" y="290"/>
                      <a:pt x="11" y="287"/>
                      <a:pt x="9" y="284"/>
                    </a:cubicBezTo>
                    <a:close/>
                  </a:path>
                </a:pathLst>
              </a:custGeom>
              <a:solidFill>
                <a:srgbClr val="AA7D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7" name="Freeform 225">
                <a:extLst>
                  <a:ext uri="{FF2B5EF4-FFF2-40B4-BE49-F238E27FC236}">
                    <a16:creationId xmlns:a16="http://schemas.microsoft.com/office/drawing/2014/main" id="{059C5B2E-D380-49C6-B984-E77E55CB63E1}"/>
                  </a:ext>
                </a:extLst>
              </p:cNvPr>
              <p:cNvSpPr>
                <a:spLocks/>
              </p:cNvSpPr>
              <p:nvPr/>
            </p:nvSpPr>
            <p:spPr bwMode="auto">
              <a:xfrm>
                <a:off x="949" y="1444"/>
                <a:ext cx="113" cy="283"/>
              </a:xfrm>
              <a:custGeom>
                <a:avLst/>
                <a:gdLst>
                  <a:gd name="T0" fmla="*/ 13 w 101"/>
                  <a:gd name="T1" fmla="*/ 247 h 252"/>
                  <a:gd name="T2" fmla="*/ 5 w 101"/>
                  <a:gd name="T3" fmla="*/ 240 h 252"/>
                  <a:gd name="T4" fmla="*/ 47 w 101"/>
                  <a:gd name="T5" fmla="*/ 85 h 252"/>
                  <a:gd name="T6" fmla="*/ 68 w 101"/>
                  <a:gd name="T7" fmla="*/ 58 h 252"/>
                  <a:gd name="T8" fmla="*/ 88 w 101"/>
                  <a:gd name="T9" fmla="*/ 14 h 252"/>
                  <a:gd name="T10" fmla="*/ 101 w 101"/>
                  <a:gd name="T11" fmla="*/ 0 h 252"/>
                  <a:gd name="T12" fmla="*/ 81 w 101"/>
                  <a:gd name="T13" fmla="*/ 46 h 252"/>
                  <a:gd name="T14" fmla="*/ 65 w 101"/>
                  <a:gd name="T15" fmla="*/ 120 h 252"/>
                  <a:gd name="T16" fmla="*/ 41 w 101"/>
                  <a:gd name="T17" fmla="*/ 187 h 252"/>
                  <a:gd name="T18" fmla="*/ 21 w 101"/>
                  <a:gd name="T19" fmla="*/ 217 h 252"/>
                  <a:gd name="T20" fmla="*/ 16 w 101"/>
                  <a:gd name="T21" fmla="*/ 236 h 252"/>
                  <a:gd name="T22" fmla="*/ 13 w 101"/>
                  <a:gd name="T23" fmla="*/ 247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1" h="252">
                    <a:moveTo>
                      <a:pt x="13" y="247"/>
                    </a:moveTo>
                    <a:cubicBezTo>
                      <a:pt x="11" y="244"/>
                      <a:pt x="0" y="252"/>
                      <a:pt x="5" y="240"/>
                    </a:cubicBezTo>
                    <a:cubicBezTo>
                      <a:pt x="29" y="191"/>
                      <a:pt x="35" y="137"/>
                      <a:pt x="47" y="85"/>
                    </a:cubicBezTo>
                    <a:cubicBezTo>
                      <a:pt x="51" y="72"/>
                      <a:pt x="62" y="67"/>
                      <a:pt x="68" y="58"/>
                    </a:cubicBezTo>
                    <a:cubicBezTo>
                      <a:pt x="77" y="45"/>
                      <a:pt x="82" y="29"/>
                      <a:pt x="88" y="14"/>
                    </a:cubicBezTo>
                    <a:cubicBezTo>
                      <a:pt x="90" y="10"/>
                      <a:pt x="91" y="4"/>
                      <a:pt x="101" y="0"/>
                    </a:cubicBezTo>
                    <a:cubicBezTo>
                      <a:pt x="93" y="17"/>
                      <a:pt x="88" y="32"/>
                      <a:pt x="81" y="46"/>
                    </a:cubicBezTo>
                    <a:cubicBezTo>
                      <a:pt x="67" y="69"/>
                      <a:pt x="75" y="96"/>
                      <a:pt x="65" y="120"/>
                    </a:cubicBezTo>
                    <a:cubicBezTo>
                      <a:pt x="55" y="142"/>
                      <a:pt x="52" y="167"/>
                      <a:pt x="41" y="187"/>
                    </a:cubicBezTo>
                    <a:cubicBezTo>
                      <a:pt x="35" y="197"/>
                      <a:pt x="26" y="206"/>
                      <a:pt x="21" y="217"/>
                    </a:cubicBezTo>
                    <a:cubicBezTo>
                      <a:pt x="19" y="224"/>
                      <a:pt x="16" y="229"/>
                      <a:pt x="16" y="236"/>
                    </a:cubicBezTo>
                    <a:cubicBezTo>
                      <a:pt x="18" y="241"/>
                      <a:pt x="21" y="245"/>
                      <a:pt x="13" y="247"/>
                    </a:cubicBezTo>
                    <a:close/>
                  </a:path>
                </a:pathLst>
              </a:custGeom>
              <a:solidFill>
                <a:srgbClr val="9B6C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8" name="Freeform 226">
                <a:extLst>
                  <a:ext uri="{FF2B5EF4-FFF2-40B4-BE49-F238E27FC236}">
                    <a16:creationId xmlns:a16="http://schemas.microsoft.com/office/drawing/2014/main" id="{810D5D9F-1590-4413-A218-3DF5EC9DF6B2}"/>
                  </a:ext>
                </a:extLst>
              </p:cNvPr>
              <p:cNvSpPr>
                <a:spLocks/>
              </p:cNvSpPr>
              <p:nvPr/>
            </p:nvSpPr>
            <p:spPr bwMode="auto">
              <a:xfrm>
                <a:off x="1673" y="1292"/>
                <a:ext cx="32" cy="426"/>
              </a:xfrm>
              <a:custGeom>
                <a:avLst/>
                <a:gdLst>
                  <a:gd name="T0" fmla="*/ 11 w 28"/>
                  <a:gd name="T1" fmla="*/ 8 h 379"/>
                  <a:gd name="T2" fmla="*/ 22 w 28"/>
                  <a:gd name="T3" fmla="*/ 166 h 379"/>
                  <a:gd name="T4" fmla="*/ 19 w 28"/>
                  <a:gd name="T5" fmla="*/ 199 h 379"/>
                  <a:gd name="T6" fmla="*/ 24 w 28"/>
                  <a:gd name="T7" fmla="*/ 290 h 379"/>
                  <a:gd name="T8" fmla="*/ 22 w 28"/>
                  <a:gd name="T9" fmla="*/ 377 h 379"/>
                  <a:gd name="T10" fmla="*/ 16 w 28"/>
                  <a:gd name="T11" fmla="*/ 374 h 379"/>
                  <a:gd name="T12" fmla="*/ 15 w 28"/>
                  <a:gd name="T13" fmla="*/ 277 h 379"/>
                  <a:gd name="T14" fmla="*/ 12 w 28"/>
                  <a:gd name="T15" fmla="*/ 182 h 379"/>
                  <a:gd name="T16" fmla="*/ 7 w 28"/>
                  <a:gd name="T17" fmla="*/ 36 h 379"/>
                  <a:gd name="T18" fmla="*/ 0 w 28"/>
                  <a:gd name="T19" fmla="*/ 1 h 379"/>
                  <a:gd name="T20" fmla="*/ 11 w 28"/>
                  <a:gd name="T21" fmla="*/ 8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 h="379">
                    <a:moveTo>
                      <a:pt x="11" y="8"/>
                    </a:moveTo>
                    <a:cubicBezTo>
                      <a:pt x="13" y="61"/>
                      <a:pt x="28" y="113"/>
                      <a:pt x="22" y="166"/>
                    </a:cubicBezTo>
                    <a:cubicBezTo>
                      <a:pt x="21" y="177"/>
                      <a:pt x="21" y="188"/>
                      <a:pt x="19" y="199"/>
                    </a:cubicBezTo>
                    <a:cubicBezTo>
                      <a:pt x="12" y="230"/>
                      <a:pt x="20" y="260"/>
                      <a:pt x="24" y="290"/>
                    </a:cubicBezTo>
                    <a:cubicBezTo>
                      <a:pt x="27" y="319"/>
                      <a:pt x="21" y="348"/>
                      <a:pt x="22" y="377"/>
                    </a:cubicBezTo>
                    <a:cubicBezTo>
                      <a:pt x="19" y="379"/>
                      <a:pt x="17" y="377"/>
                      <a:pt x="16" y="374"/>
                    </a:cubicBezTo>
                    <a:cubicBezTo>
                      <a:pt x="13" y="342"/>
                      <a:pt x="24" y="309"/>
                      <a:pt x="15" y="277"/>
                    </a:cubicBezTo>
                    <a:cubicBezTo>
                      <a:pt x="6" y="245"/>
                      <a:pt x="8" y="213"/>
                      <a:pt x="12" y="182"/>
                    </a:cubicBezTo>
                    <a:cubicBezTo>
                      <a:pt x="20" y="132"/>
                      <a:pt x="10" y="84"/>
                      <a:pt x="7" y="36"/>
                    </a:cubicBezTo>
                    <a:cubicBezTo>
                      <a:pt x="6" y="24"/>
                      <a:pt x="2" y="13"/>
                      <a:pt x="0" y="1"/>
                    </a:cubicBezTo>
                    <a:cubicBezTo>
                      <a:pt x="6" y="0"/>
                      <a:pt x="7" y="6"/>
                      <a:pt x="11" y="8"/>
                    </a:cubicBezTo>
                    <a:close/>
                  </a:path>
                </a:pathLst>
              </a:custGeom>
              <a:solidFill>
                <a:srgbClr val="9A76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9" name="Freeform 227">
                <a:extLst>
                  <a:ext uri="{FF2B5EF4-FFF2-40B4-BE49-F238E27FC236}">
                    <a16:creationId xmlns:a16="http://schemas.microsoft.com/office/drawing/2014/main" id="{308B802A-A33A-47C7-AA53-F25352E73985}"/>
                  </a:ext>
                </a:extLst>
              </p:cNvPr>
              <p:cNvSpPr>
                <a:spLocks/>
              </p:cNvSpPr>
              <p:nvPr/>
            </p:nvSpPr>
            <p:spPr bwMode="auto">
              <a:xfrm>
                <a:off x="1379" y="1760"/>
                <a:ext cx="72" cy="394"/>
              </a:xfrm>
              <a:custGeom>
                <a:avLst/>
                <a:gdLst>
                  <a:gd name="T0" fmla="*/ 9 w 64"/>
                  <a:gd name="T1" fmla="*/ 350 h 351"/>
                  <a:gd name="T2" fmla="*/ 22 w 64"/>
                  <a:gd name="T3" fmla="*/ 248 h 351"/>
                  <a:gd name="T4" fmla="*/ 26 w 64"/>
                  <a:gd name="T5" fmla="*/ 239 h 351"/>
                  <a:gd name="T6" fmla="*/ 53 w 64"/>
                  <a:gd name="T7" fmla="*/ 41 h 351"/>
                  <a:gd name="T8" fmla="*/ 58 w 64"/>
                  <a:gd name="T9" fmla="*/ 0 h 351"/>
                  <a:gd name="T10" fmla="*/ 50 w 64"/>
                  <a:gd name="T11" fmla="*/ 166 h 351"/>
                  <a:gd name="T12" fmla="*/ 19 w 64"/>
                  <a:gd name="T13" fmla="*/ 285 h 351"/>
                  <a:gd name="T14" fmla="*/ 12 w 64"/>
                  <a:gd name="T15" fmla="*/ 350 h 351"/>
                  <a:gd name="T16" fmla="*/ 9 w 64"/>
                  <a:gd name="T17" fmla="*/ 350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351">
                    <a:moveTo>
                      <a:pt x="9" y="350"/>
                    </a:moveTo>
                    <a:cubicBezTo>
                      <a:pt x="0" y="314"/>
                      <a:pt x="7" y="281"/>
                      <a:pt x="22" y="248"/>
                    </a:cubicBezTo>
                    <a:cubicBezTo>
                      <a:pt x="23" y="245"/>
                      <a:pt x="25" y="242"/>
                      <a:pt x="26" y="239"/>
                    </a:cubicBezTo>
                    <a:cubicBezTo>
                      <a:pt x="41" y="174"/>
                      <a:pt x="54" y="108"/>
                      <a:pt x="53" y="41"/>
                    </a:cubicBezTo>
                    <a:cubicBezTo>
                      <a:pt x="52" y="28"/>
                      <a:pt x="51" y="14"/>
                      <a:pt x="58" y="0"/>
                    </a:cubicBezTo>
                    <a:cubicBezTo>
                      <a:pt x="64" y="57"/>
                      <a:pt x="63" y="113"/>
                      <a:pt x="50" y="166"/>
                    </a:cubicBezTo>
                    <a:cubicBezTo>
                      <a:pt x="41" y="206"/>
                      <a:pt x="37" y="247"/>
                      <a:pt x="19" y="285"/>
                    </a:cubicBezTo>
                    <a:cubicBezTo>
                      <a:pt x="10" y="305"/>
                      <a:pt x="13" y="328"/>
                      <a:pt x="12" y="350"/>
                    </a:cubicBezTo>
                    <a:cubicBezTo>
                      <a:pt x="11" y="351"/>
                      <a:pt x="10" y="351"/>
                      <a:pt x="9" y="350"/>
                    </a:cubicBezTo>
                    <a:close/>
                  </a:path>
                </a:pathLst>
              </a:custGeom>
              <a:solidFill>
                <a:srgbClr val="9B6F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0" name="Freeform 228">
                <a:extLst>
                  <a:ext uri="{FF2B5EF4-FFF2-40B4-BE49-F238E27FC236}">
                    <a16:creationId xmlns:a16="http://schemas.microsoft.com/office/drawing/2014/main" id="{A38757D5-8CD3-4A1C-B64A-BD24D7082739}"/>
                  </a:ext>
                </a:extLst>
              </p:cNvPr>
              <p:cNvSpPr>
                <a:spLocks/>
              </p:cNvSpPr>
              <p:nvPr/>
            </p:nvSpPr>
            <p:spPr bwMode="auto">
              <a:xfrm>
                <a:off x="888" y="1907"/>
                <a:ext cx="121" cy="370"/>
              </a:xfrm>
              <a:custGeom>
                <a:avLst/>
                <a:gdLst>
                  <a:gd name="T0" fmla="*/ 2 w 108"/>
                  <a:gd name="T1" fmla="*/ 315 h 329"/>
                  <a:gd name="T2" fmla="*/ 26 w 108"/>
                  <a:gd name="T3" fmla="*/ 247 h 329"/>
                  <a:gd name="T4" fmla="*/ 52 w 108"/>
                  <a:gd name="T5" fmla="*/ 165 h 329"/>
                  <a:gd name="T6" fmla="*/ 70 w 108"/>
                  <a:gd name="T7" fmla="*/ 84 h 329"/>
                  <a:gd name="T8" fmla="*/ 104 w 108"/>
                  <a:gd name="T9" fmla="*/ 0 h 329"/>
                  <a:gd name="T10" fmla="*/ 104 w 108"/>
                  <a:gd name="T11" fmla="*/ 15 h 329"/>
                  <a:gd name="T12" fmla="*/ 86 w 108"/>
                  <a:gd name="T13" fmla="*/ 82 h 329"/>
                  <a:gd name="T14" fmla="*/ 79 w 108"/>
                  <a:gd name="T15" fmla="*/ 91 h 329"/>
                  <a:gd name="T16" fmla="*/ 72 w 108"/>
                  <a:gd name="T17" fmla="*/ 103 h 329"/>
                  <a:gd name="T18" fmla="*/ 60 w 108"/>
                  <a:gd name="T19" fmla="*/ 162 h 329"/>
                  <a:gd name="T20" fmla="*/ 27 w 108"/>
                  <a:gd name="T21" fmla="*/ 270 h 329"/>
                  <a:gd name="T22" fmla="*/ 4 w 108"/>
                  <a:gd name="T23" fmla="*/ 329 h 329"/>
                  <a:gd name="T24" fmla="*/ 2 w 108"/>
                  <a:gd name="T25" fmla="*/ 315 h 329"/>
                  <a:gd name="T26" fmla="*/ 2 w 108"/>
                  <a:gd name="T27" fmla="*/ 315 h 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8" h="329">
                    <a:moveTo>
                      <a:pt x="2" y="315"/>
                    </a:moveTo>
                    <a:cubicBezTo>
                      <a:pt x="14" y="294"/>
                      <a:pt x="19" y="270"/>
                      <a:pt x="26" y="247"/>
                    </a:cubicBezTo>
                    <a:cubicBezTo>
                      <a:pt x="34" y="219"/>
                      <a:pt x="44" y="193"/>
                      <a:pt x="52" y="165"/>
                    </a:cubicBezTo>
                    <a:cubicBezTo>
                      <a:pt x="60" y="139"/>
                      <a:pt x="56" y="110"/>
                      <a:pt x="70" y="84"/>
                    </a:cubicBezTo>
                    <a:cubicBezTo>
                      <a:pt x="84" y="58"/>
                      <a:pt x="92" y="29"/>
                      <a:pt x="104" y="0"/>
                    </a:cubicBezTo>
                    <a:cubicBezTo>
                      <a:pt x="108" y="6"/>
                      <a:pt x="106" y="10"/>
                      <a:pt x="104" y="15"/>
                    </a:cubicBezTo>
                    <a:cubicBezTo>
                      <a:pt x="97" y="37"/>
                      <a:pt x="88" y="59"/>
                      <a:pt x="86" y="82"/>
                    </a:cubicBezTo>
                    <a:cubicBezTo>
                      <a:pt x="85" y="86"/>
                      <a:pt x="84" y="89"/>
                      <a:pt x="79" y="91"/>
                    </a:cubicBezTo>
                    <a:cubicBezTo>
                      <a:pt x="73" y="93"/>
                      <a:pt x="70" y="100"/>
                      <a:pt x="72" y="103"/>
                    </a:cubicBezTo>
                    <a:cubicBezTo>
                      <a:pt x="80" y="126"/>
                      <a:pt x="68" y="145"/>
                      <a:pt x="60" y="162"/>
                    </a:cubicBezTo>
                    <a:cubicBezTo>
                      <a:pt x="46" y="197"/>
                      <a:pt x="40" y="235"/>
                      <a:pt x="27" y="270"/>
                    </a:cubicBezTo>
                    <a:cubicBezTo>
                      <a:pt x="19" y="290"/>
                      <a:pt x="12" y="309"/>
                      <a:pt x="4" y="329"/>
                    </a:cubicBezTo>
                    <a:cubicBezTo>
                      <a:pt x="0" y="324"/>
                      <a:pt x="3" y="319"/>
                      <a:pt x="2" y="315"/>
                    </a:cubicBezTo>
                    <a:cubicBezTo>
                      <a:pt x="2" y="315"/>
                      <a:pt x="2" y="315"/>
                      <a:pt x="2" y="315"/>
                    </a:cubicBezTo>
                    <a:close/>
                  </a:path>
                </a:pathLst>
              </a:custGeom>
              <a:solidFill>
                <a:srgbClr val="9A73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1" name="Freeform 229">
                <a:extLst>
                  <a:ext uri="{FF2B5EF4-FFF2-40B4-BE49-F238E27FC236}">
                    <a16:creationId xmlns:a16="http://schemas.microsoft.com/office/drawing/2014/main" id="{575D82B5-E382-4C63-B533-AE086965DD25}"/>
                  </a:ext>
                </a:extLst>
              </p:cNvPr>
              <p:cNvSpPr>
                <a:spLocks/>
              </p:cNvSpPr>
              <p:nvPr/>
            </p:nvSpPr>
            <p:spPr bwMode="auto">
              <a:xfrm>
                <a:off x="1218" y="1606"/>
                <a:ext cx="99" cy="409"/>
              </a:xfrm>
              <a:custGeom>
                <a:avLst/>
                <a:gdLst>
                  <a:gd name="T0" fmla="*/ 4 w 88"/>
                  <a:gd name="T1" fmla="*/ 351 h 364"/>
                  <a:gd name="T2" fmla="*/ 33 w 88"/>
                  <a:gd name="T3" fmla="*/ 193 h 364"/>
                  <a:gd name="T4" fmla="*/ 66 w 88"/>
                  <a:gd name="T5" fmla="*/ 70 h 364"/>
                  <a:gd name="T6" fmla="*/ 79 w 88"/>
                  <a:gd name="T7" fmla="*/ 8 h 364"/>
                  <a:gd name="T8" fmla="*/ 82 w 88"/>
                  <a:gd name="T9" fmla="*/ 0 h 364"/>
                  <a:gd name="T10" fmla="*/ 87 w 88"/>
                  <a:gd name="T11" fmla="*/ 5 h 364"/>
                  <a:gd name="T12" fmla="*/ 63 w 88"/>
                  <a:gd name="T13" fmla="*/ 99 h 364"/>
                  <a:gd name="T14" fmla="*/ 54 w 88"/>
                  <a:gd name="T15" fmla="*/ 134 h 364"/>
                  <a:gd name="T16" fmla="*/ 32 w 88"/>
                  <a:gd name="T17" fmla="*/ 242 h 364"/>
                  <a:gd name="T18" fmla="*/ 16 w 88"/>
                  <a:gd name="T19" fmla="*/ 343 h 364"/>
                  <a:gd name="T20" fmla="*/ 14 w 88"/>
                  <a:gd name="T21" fmla="*/ 352 h 364"/>
                  <a:gd name="T22" fmla="*/ 9 w 88"/>
                  <a:gd name="T23" fmla="*/ 363 h 364"/>
                  <a:gd name="T24" fmla="*/ 4 w 88"/>
                  <a:gd name="T25" fmla="*/ 351 h 3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8" h="364">
                    <a:moveTo>
                      <a:pt x="4" y="351"/>
                    </a:moveTo>
                    <a:cubicBezTo>
                      <a:pt x="20" y="299"/>
                      <a:pt x="20" y="245"/>
                      <a:pt x="33" y="193"/>
                    </a:cubicBezTo>
                    <a:cubicBezTo>
                      <a:pt x="43" y="152"/>
                      <a:pt x="48" y="110"/>
                      <a:pt x="66" y="70"/>
                    </a:cubicBezTo>
                    <a:cubicBezTo>
                      <a:pt x="74" y="52"/>
                      <a:pt x="71" y="28"/>
                      <a:pt x="79" y="8"/>
                    </a:cubicBezTo>
                    <a:cubicBezTo>
                      <a:pt x="80" y="5"/>
                      <a:pt x="81" y="2"/>
                      <a:pt x="82" y="0"/>
                    </a:cubicBezTo>
                    <a:cubicBezTo>
                      <a:pt x="87" y="0"/>
                      <a:pt x="88" y="3"/>
                      <a:pt x="87" y="5"/>
                    </a:cubicBezTo>
                    <a:cubicBezTo>
                      <a:pt x="78" y="36"/>
                      <a:pt x="77" y="69"/>
                      <a:pt x="63" y="99"/>
                    </a:cubicBezTo>
                    <a:cubicBezTo>
                      <a:pt x="58" y="109"/>
                      <a:pt x="56" y="122"/>
                      <a:pt x="54" y="134"/>
                    </a:cubicBezTo>
                    <a:cubicBezTo>
                      <a:pt x="49" y="170"/>
                      <a:pt x="30" y="205"/>
                      <a:pt x="32" y="242"/>
                    </a:cubicBezTo>
                    <a:cubicBezTo>
                      <a:pt x="33" y="277"/>
                      <a:pt x="17" y="309"/>
                      <a:pt x="16" y="343"/>
                    </a:cubicBezTo>
                    <a:cubicBezTo>
                      <a:pt x="14" y="346"/>
                      <a:pt x="14" y="349"/>
                      <a:pt x="14" y="352"/>
                    </a:cubicBezTo>
                    <a:cubicBezTo>
                      <a:pt x="13" y="356"/>
                      <a:pt x="16" y="364"/>
                      <a:pt x="9" y="363"/>
                    </a:cubicBezTo>
                    <a:cubicBezTo>
                      <a:pt x="3" y="362"/>
                      <a:pt x="0" y="357"/>
                      <a:pt x="4" y="351"/>
                    </a:cubicBezTo>
                    <a:close/>
                  </a:path>
                </a:pathLst>
              </a:custGeom>
              <a:solidFill>
                <a:srgbClr val="A57B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2" name="Freeform 230">
                <a:extLst>
                  <a:ext uri="{FF2B5EF4-FFF2-40B4-BE49-F238E27FC236}">
                    <a16:creationId xmlns:a16="http://schemas.microsoft.com/office/drawing/2014/main" id="{6770DFDC-0179-47FC-9FCA-A974E6008DC3}"/>
                  </a:ext>
                </a:extLst>
              </p:cNvPr>
              <p:cNvSpPr>
                <a:spLocks/>
              </p:cNvSpPr>
              <p:nvPr/>
            </p:nvSpPr>
            <p:spPr bwMode="auto">
              <a:xfrm>
                <a:off x="688" y="1854"/>
                <a:ext cx="147" cy="343"/>
              </a:xfrm>
              <a:custGeom>
                <a:avLst/>
                <a:gdLst>
                  <a:gd name="T0" fmla="*/ 7 w 131"/>
                  <a:gd name="T1" fmla="*/ 305 h 305"/>
                  <a:gd name="T2" fmla="*/ 0 w 131"/>
                  <a:gd name="T3" fmla="*/ 305 h 305"/>
                  <a:gd name="T4" fmla="*/ 42 w 131"/>
                  <a:gd name="T5" fmla="*/ 225 h 305"/>
                  <a:gd name="T6" fmla="*/ 70 w 131"/>
                  <a:gd name="T7" fmla="*/ 172 h 305"/>
                  <a:gd name="T8" fmla="*/ 87 w 131"/>
                  <a:gd name="T9" fmla="*/ 107 h 305"/>
                  <a:gd name="T10" fmla="*/ 121 w 131"/>
                  <a:gd name="T11" fmla="*/ 0 h 305"/>
                  <a:gd name="T12" fmla="*/ 125 w 131"/>
                  <a:gd name="T13" fmla="*/ 13 h 305"/>
                  <a:gd name="T14" fmla="*/ 87 w 131"/>
                  <a:gd name="T15" fmla="*/ 136 h 305"/>
                  <a:gd name="T16" fmla="*/ 85 w 131"/>
                  <a:gd name="T17" fmla="*/ 142 h 305"/>
                  <a:gd name="T18" fmla="*/ 77 w 131"/>
                  <a:gd name="T19" fmla="*/ 176 h 305"/>
                  <a:gd name="T20" fmla="*/ 55 w 131"/>
                  <a:gd name="T21" fmla="*/ 225 h 305"/>
                  <a:gd name="T22" fmla="*/ 7 w 131"/>
                  <a:gd name="T23" fmla="*/ 305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1" h="305">
                    <a:moveTo>
                      <a:pt x="7" y="305"/>
                    </a:moveTo>
                    <a:cubicBezTo>
                      <a:pt x="5" y="305"/>
                      <a:pt x="3" y="305"/>
                      <a:pt x="0" y="305"/>
                    </a:cubicBezTo>
                    <a:cubicBezTo>
                      <a:pt x="14" y="278"/>
                      <a:pt x="21" y="245"/>
                      <a:pt x="42" y="225"/>
                    </a:cubicBezTo>
                    <a:cubicBezTo>
                      <a:pt x="58" y="208"/>
                      <a:pt x="63" y="190"/>
                      <a:pt x="70" y="172"/>
                    </a:cubicBezTo>
                    <a:cubicBezTo>
                      <a:pt x="78" y="151"/>
                      <a:pt x="85" y="129"/>
                      <a:pt x="87" y="107"/>
                    </a:cubicBezTo>
                    <a:cubicBezTo>
                      <a:pt x="90" y="68"/>
                      <a:pt x="111" y="36"/>
                      <a:pt x="121" y="0"/>
                    </a:cubicBezTo>
                    <a:cubicBezTo>
                      <a:pt x="131" y="4"/>
                      <a:pt x="127" y="9"/>
                      <a:pt x="125" y="13"/>
                    </a:cubicBezTo>
                    <a:cubicBezTo>
                      <a:pt x="106" y="52"/>
                      <a:pt x="99" y="95"/>
                      <a:pt x="87" y="136"/>
                    </a:cubicBezTo>
                    <a:cubicBezTo>
                      <a:pt x="87" y="138"/>
                      <a:pt x="84" y="141"/>
                      <a:pt x="85" y="142"/>
                    </a:cubicBezTo>
                    <a:cubicBezTo>
                      <a:pt x="96" y="156"/>
                      <a:pt x="84" y="165"/>
                      <a:pt x="77" y="176"/>
                    </a:cubicBezTo>
                    <a:cubicBezTo>
                      <a:pt x="69" y="192"/>
                      <a:pt x="67" y="213"/>
                      <a:pt x="55" y="225"/>
                    </a:cubicBezTo>
                    <a:cubicBezTo>
                      <a:pt x="32" y="248"/>
                      <a:pt x="26" y="280"/>
                      <a:pt x="7" y="305"/>
                    </a:cubicBezTo>
                    <a:close/>
                  </a:path>
                </a:pathLst>
              </a:custGeom>
              <a:solidFill>
                <a:srgbClr val="805D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3" name="Freeform 231">
                <a:extLst>
                  <a:ext uri="{FF2B5EF4-FFF2-40B4-BE49-F238E27FC236}">
                    <a16:creationId xmlns:a16="http://schemas.microsoft.com/office/drawing/2014/main" id="{F2001FAD-8E75-4EDA-9847-93A8BB9D6715}"/>
                  </a:ext>
                </a:extLst>
              </p:cNvPr>
              <p:cNvSpPr>
                <a:spLocks/>
              </p:cNvSpPr>
              <p:nvPr/>
            </p:nvSpPr>
            <p:spPr bwMode="auto">
              <a:xfrm>
                <a:off x="943" y="2063"/>
                <a:ext cx="102" cy="353"/>
              </a:xfrm>
              <a:custGeom>
                <a:avLst/>
                <a:gdLst>
                  <a:gd name="T0" fmla="*/ 13 w 91"/>
                  <a:gd name="T1" fmla="*/ 304 h 314"/>
                  <a:gd name="T2" fmla="*/ 0 w 91"/>
                  <a:gd name="T3" fmla="*/ 313 h 314"/>
                  <a:gd name="T4" fmla="*/ 15 w 91"/>
                  <a:gd name="T5" fmla="*/ 286 h 314"/>
                  <a:gd name="T6" fmla="*/ 45 w 91"/>
                  <a:gd name="T7" fmla="*/ 175 h 314"/>
                  <a:gd name="T8" fmla="*/ 76 w 91"/>
                  <a:gd name="T9" fmla="*/ 43 h 314"/>
                  <a:gd name="T10" fmla="*/ 89 w 91"/>
                  <a:gd name="T11" fmla="*/ 0 h 314"/>
                  <a:gd name="T12" fmla="*/ 82 w 91"/>
                  <a:gd name="T13" fmla="*/ 43 h 314"/>
                  <a:gd name="T14" fmla="*/ 57 w 91"/>
                  <a:gd name="T15" fmla="*/ 162 h 314"/>
                  <a:gd name="T16" fmla="*/ 13 w 91"/>
                  <a:gd name="T17" fmla="*/ 304 h 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1" h="314">
                    <a:moveTo>
                      <a:pt x="13" y="304"/>
                    </a:moveTo>
                    <a:cubicBezTo>
                      <a:pt x="9" y="306"/>
                      <a:pt x="9" y="314"/>
                      <a:pt x="0" y="313"/>
                    </a:cubicBezTo>
                    <a:cubicBezTo>
                      <a:pt x="1" y="302"/>
                      <a:pt x="11" y="295"/>
                      <a:pt x="15" y="286"/>
                    </a:cubicBezTo>
                    <a:cubicBezTo>
                      <a:pt x="30" y="250"/>
                      <a:pt x="39" y="212"/>
                      <a:pt x="45" y="175"/>
                    </a:cubicBezTo>
                    <a:cubicBezTo>
                      <a:pt x="51" y="130"/>
                      <a:pt x="63" y="87"/>
                      <a:pt x="76" y="43"/>
                    </a:cubicBezTo>
                    <a:cubicBezTo>
                      <a:pt x="80" y="30"/>
                      <a:pt x="78" y="14"/>
                      <a:pt x="89" y="0"/>
                    </a:cubicBezTo>
                    <a:cubicBezTo>
                      <a:pt x="91" y="17"/>
                      <a:pt x="87" y="31"/>
                      <a:pt x="82" y="43"/>
                    </a:cubicBezTo>
                    <a:cubicBezTo>
                      <a:pt x="66" y="82"/>
                      <a:pt x="67" y="123"/>
                      <a:pt x="57" y="162"/>
                    </a:cubicBezTo>
                    <a:cubicBezTo>
                      <a:pt x="45" y="210"/>
                      <a:pt x="35" y="259"/>
                      <a:pt x="13" y="304"/>
                    </a:cubicBezTo>
                    <a:close/>
                  </a:path>
                </a:pathLst>
              </a:custGeom>
              <a:solidFill>
                <a:srgbClr val="8364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4" name="Freeform 232">
                <a:extLst>
                  <a:ext uri="{FF2B5EF4-FFF2-40B4-BE49-F238E27FC236}">
                    <a16:creationId xmlns:a16="http://schemas.microsoft.com/office/drawing/2014/main" id="{40C9DBD3-1505-43CB-B302-EEA9F5AB1A11}"/>
                  </a:ext>
                </a:extLst>
              </p:cNvPr>
              <p:cNvSpPr>
                <a:spLocks/>
              </p:cNvSpPr>
              <p:nvPr/>
            </p:nvSpPr>
            <p:spPr bwMode="auto">
              <a:xfrm>
                <a:off x="1110" y="2362"/>
                <a:ext cx="84" cy="326"/>
              </a:xfrm>
              <a:custGeom>
                <a:avLst/>
                <a:gdLst>
                  <a:gd name="T0" fmla="*/ 8 w 74"/>
                  <a:gd name="T1" fmla="*/ 289 h 290"/>
                  <a:gd name="T2" fmla="*/ 0 w 74"/>
                  <a:gd name="T3" fmla="*/ 286 h 290"/>
                  <a:gd name="T4" fmla="*/ 56 w 74"/>
                  <a:gd name="T5" fmla="*/ 6 h 290"/>
                  <a:gd name="T6" fmla="*/ 63 w 74"/>
                  <a:gd name="T7" fmla="*/ 2 h 290"/>
                  <a:gd name="T8" fmla="*/ 58 w 74"/>
                  <a:gd name="T9" fmla="*/ 51 h 290"/>
                  <a:gd name="T10" fmla="*/ 42 w 74"/>
                  <a:gd name="T11" fmla="*/ 123 h 290"/>
                  <a:gd name="T12" fmla="*/ 29 w 74"/>
                  <a:gd name="T13" fmla="*/ 209 h 290"/>
                  <a:gd name="T14" fmla="*/ 11 w 74"/>
                  <a:gd name="T15" fmla="*/ 274 h 290"/>
                  <a:gd name="T16" fmla="*/ 8 w 74"/>
                  <a:gd name="T17" fmla="*/ 289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4" h="290">
                    <a:moveTo>
                      <a:pt x="8" y="289"/>
                    </a:moveTo>
                    <a:cubicBezTo>
                      <a:pt x="5" y="290"/>
                      <a:pt x="2" y="290"/>
                      <a:pt x="0" y="286"/>
                    </a:cubicBezTo>
                    <a:cubicBezTo>
                      <a:pt x="21" y="193"/>
                      <a:pt x="40" y="100"/>
                      <a:pt x="56" y="6"/>
                    </a:cubicBezTo>
                    <a:cubicBezTo>
                      <a:pt x="59" y="6"/>
                      <a:pt x="59" y="0"/>
                      <a:pt x="63" y="2"/>
                    </a:cubicBezTo>
                    <a:cubicBezTo>
                      <a:pt x="74" y="19"/>
                      <a:pt x="59" y="35"/>
                      <a:pt x="58" y="51"/>
                    </a:cubicBezTo>
                    <a:cubicBezTo>
                      <a:pt x="56" y="76"/>
                      <a:pt x="50" y="100"/>
                      <a:pt x="42" y="123"/>
                    </a:cubicBezTo>
                    <a:cubicBezTo>
                      <a:pt x="33" y="151"/>
                      <a:pt x="31" y="180"/>
                      <a:pt x="29" y="209"/>
                    </a:cubicBezTo>
                    <a:cubicBezTo>
                      <a:pt x="27" y="232"/>
                      <a:pt x="13" y="251"/>
                      <a:pt x="11" y="274"/>
                    </a:cubicBezTo>
                    <a:cubicBezTo>
                      <a:pt x="11" y="279"/>
                      <a:pt x="9" y="284"/>
                      <a:pt x="8" y="289"/>
                    </a:cubicBezTo>
                    <a:close/>
                  </a:path>
                </a:pathLst>
              </a:custGeom>
              <a:solidFill>
                <a:srgbClr val="AD83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5" name="Freeform 233">
                <a:extLst>
                  <a:ext uri="{FF2B5EF4-FFF2-40B4-BE49-F238E27FC236}">
                    <a16:creationId xmlns:a16="http://schemas.microsoft.com/office/drawing/2014/main" id="{2E9AB8F8-44AB-4B4F-880F-7B92B24D028F}"/>
                  </a:ext>
                </a:extLst>
              </p:cNvPr>
              <p:cNvSpPr>
                <a:spLocks/>
              </p:cNvSpPr>
              <p:nvPr/>
            </p:nvSpPr>
            <p:spPr bwMode="auto">
              <a:xfrm>
                <a:off x="1294" y="2053"/>
                <a:ext cx="84" cy="379"/>
              </a:xfrm>
              <a:custGeom>
                <a:avLst/>
                <a:gdLst>
                  <a:gd name="T0" fmla="*/ 9 w 75"/>
                  <a:gd name="T1" fmla="*/ 337 h 337"/>
                  <a:gd name="T2" fmla="*/ 11 w 75"/>
                  <a:gd name="T3" fmla="*/ 302 h 337"/>
                  <a:gd name="T4" fmla="*/ 46 w 75"/>
                  <a:gd name="T5" fmla="*/ 136 h 337"/>
                  <a:gd name="T6" fmla="*/ 69 w 75"/>
                  <a:gd name="T7" fmla="*/ 3 h 337"/>
                  <a:gd name="T8" fmla="*/ 75 w 75"/>
                  <a:gd name="T9" fmla="*/ 0 h 337"/>
                  <a:gd name="T10" fmla="*/ 9 w 75"/>
                  <a:gd name="T11" fmla="*/ 337 h 337"/>
                </a:gdLst>
                <a:ahLst/>
                <a:cxnLst>
                  <a:cxn ang="0">
                    <a:pos x="T0" y="T1"/>
                  </a:cxn>
                  <a:cxn ang="0">
                    <a:pos x="T2" y="T3"/>
                  </a:cxn>
                  <a:cxn ang="0">
                    <a:pos x="T4" y="T5"/>
                  </a:cxn>
                  <a:cxn ang="0">
                    <a:pos x="T6" y="T7"/>
                  </a:cxn>
                  <a:cxn ang="0">
                    <a:pos x="T8" y="T9"/>
                  </a:cxn>
                  <a:cxn ang="0">
                    <a:pos x="T10" y="T11"/>
                  </a:cxn>
                </a:cxnLst>
                <a:rect l="0" t="0" r="r" b="b"/>
                <a:pathLst>
                  <a:path w="75" h="337">
                    <a:moveTo>
                      <a:pt x="9" y="337"/>
                    </a:moveTo>
                    <a:cubicBezTo>
                      <a:pt x="0" y="325"/>
                      <a:pt x="8" y="312"/>
                      <a:pt x="11" y="302"/>
                    </a:cubicBezTo>
                    <a:cubicBezTo>
                      <a:pt x="28" y="247"/>
                      <a:pt x="33" y="191"/>
                      <a:pt x="46" y="136"/>
                    </a:cubicBezTo>
                    <a:cubicBezTo>
                      <a:pt x="57" y="92"/>
                      <a:pt x="59" y="47"/>
                      <a:pt x="69" y="3"/>
                    </a:cubicBezTo>
                    <a:cubicBezTo>
                      <a:pt x="69" y="2"/>
                      <a:pt x="71" y="0"/>
                      <a:pt x="75" y="0"/>
                    </a:cubicBezTo>
                    <a:cubicBezTo>
                      <a:pt x="59" y="113"/>
                      <a:pt x="41" y="227"/>
                      <a:pt x="9" y="337"/>
                    </a:cubicBezTo>
                    <a:close/>
                  </a:path>
                </a:pathLst>
              </a:custGeom>
              <a:solidFill>
                <a:srgbClr val="A57C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6" name="Freeform 234">
                <a:extLst>
                  <a:ext uri="{FF2B5EF4-FFF2-40B4-BE49-F238E27FC236}">
                    <a16:creationId xmlns:a16="http://schemas.microsoft.com/office/drawing/2014/main" id="{0FA0A3CC-57BC-4311-B3CE-2FA8D8A3C0CB}"/>
                  </a:ext>
                </a:extLst>
              </p:cNvPr>
              <p:cNvSpPr>
                <a:spLocks/>
              </p:cNvSpPr>
              <p:nvPr/>
            </p:nvSpPr>
            <p:spPr bwMode="auto">
              <a:xfrm>
                <a:off x="1287" y="1622"/>
                <a:ext cx="68" cy="375"/>
              </a:xfrm>
              <a:custGeom>
                <a:avLst/>
                <a:gdLst>
                  <a:gd name="T0" fmla="*/ 59 w 61"/>
                  <a:gd name="T1" fmla="*/ 0 h 334"/>
                  <a:gd name="T2" fmla="*/ 58 w 61"/>
                  <a:gd name="T3" fmla="*/ 49 h 334"/>
                  <a:gd name="T4" fmla="*/ 0 w 61"/>
                  <a:gd name="T5" fmla="*/ 334 h 334"/>
                  <a:gd name="T6" fmla="*/ 59 w 61"/>
                  <a:gd name="T7" fmla="*/ 0 h 334"/>
                </a:gdLst>
                <a:ahLst/>
                <a:cxnLst>
                  <a:cxn ang="0">
                    <a:pos x="T0" y="T1"/>
                  </a:cxn>
                  <a:cxn ang="0">
                    <a:pos x="T2" y="T3"/>
                  </a:cxn>
                  <a:cxn ang="0">
                    <a:pos x="T4" y="T5"/>
                  </a:cxn>
                  <a:cxn ang="0">
                    <a:pos x="T6" y="T7"/>
                  </a:cxn>
                </a:cxnLst>
                <a:rect l="0" t="0" r="r" b="b"/>
                <a:pathLst>
                  <a:path w="61" h="334">
                    <a:moveTo>
                      <a:pt x="59" y="0"/>
                    </a:moveTo>
                    <a:cubicBezTo>
                      <a:pt x="59" y="17"/>
                      <a:pt x="61" y="33"/>
                      <a:pt x="58" y="49"/>
                    </a:cubicBezTo>
                    <a:cubicBezTo>
                      <a:pt x="40" y="144"/>
                      <a:pt x="21" y="239"/>
                      <a:pt x="0" y="334"/>
                    </a:cubicBezTo>
                    <a:cubicBezTo>
                      <a:pt x="10" y="221"/>
                      <a:pt x="48" y="113"/>
                      <a:pt x="59" y="0"/>
                    </a:cubicBezTo>
                    <a:close/>
                  </a:path>
                </a:pathLst>
              </a:custGeom>
              <a:solidFill>
                <a:srgbClr val="A177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7" name="Freeform 235">
                <a:extLst>
                  <a:ext uri="{FF2B5EF4-FFF2-40B4-BE49-F238E27FC236}">
                    <a16:creationId xmlns:a16="http://schemas.microsoft.com/office/drawing/2014/main" id="{0DB99D86-8A75-4DB0-BB13-CE01C71BEE4E}"/>
                  </a:ext>
                </a:extLst>
              </p:cNvPr>
              <p:cNvSpPr>
                <a:spLocks/>
              </p:cNvSpPr>
              <p:nvPr/>
            </p:nvSpPr>
            <p:spPr bwMode="auto">
              <a:xfrm>
                <a:off x="920" y="1402"/>
                <a:ext cx="127" cy="302"/>
              </a:xfrm>
              <a:custGeom>
                <a:avLst/>
                <a:gdLst>
                  <a:gd name="T0" fmla="*/ 1 w 113"/>
                  <a:gd name="T1" fmla="*/ 268 h 268"/>
                  <a:gd name="T2" fmla="*/ 1 w 113"/>
                  <a:gd name="T3" fmla="*/ 262 h 268"/>
                  <a:gd name="T4" fmla="*/ 65 w 113"/>
                  <a:gd name="T5" fmla="*/ 87 h 268"/>
                  <a:gd name="T6" fmla="*/ 105 w 113"/>
                  <a:gd name="T7" fmla="*/ 0 h 268"/>
                  <a:gd name="T8" fmla="*/ 113 w 113"/>
                  <a:gd name="T9" fmla="*/ 4 h 268"/>
                  <a:gd name="T10" fmla="*/ 103 w 113"/>
                  <a:gd name="T11" fmla="*/ 48 h 268"/>
                  <a:gd name="T12" fmla="*/ 99 w 113"/>
                  <a:gd name="T13" fmla="*/ 35 h 268"/>
                  <a:gd name="T14" fmla="*/ 87 w 113"/>
                  <a:gd name="T15" fmla="*/ 75 h 268"/>
                  <a:gd name="T16" fmla="*/ 83 w 113"/>
                  <a:gd name="T17" fmla="*/ 84 h 268"/>
                  <a:gd name="T18" fmla="*/ 75 w 113"/>
                  <a:gd name="T19" fmla="*/ 74 h 268"/>
                  <a:gd name="T20" fmla="*/ 48 w 113"/>
                  <a:gd name="T21" fmla="*/ 169 h 268"/>
                  <a:gd name="T22" fmla="*/ 1 w 113"/>
                  <a:gd name="T23" fmla="*/ 268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3" h="268">
                    <a:moveTo>
                      <a:pt x="1" y="268"/>
                    </a:moveTo>
                    <a:cubicBezTo>
                      <a:pt x="1" y="266"/>
                      <a:pt x="0" y="264"/>
                      <a:pt x="1" y="262"/>
                    </a:cubicBezTo>
                    <a:cubicBezTo>
                      <a:pt x="36" y="208"/>
                      <a:pt x="36" y="142"/>
                      <a:pt x="65" y="87"/>
                    </a:cubicBezTo>
                    <a:cubicBezTo>
                      <a:pt x="79" y="59"/>
                      <a:pt x="89" y="28"/>
                      <a:pt x="105" y="0"/>
                    </a:cubicBezTo>
                    <a:cubicBezTo>
                      <a:pt x="107" y="2"/>
                      <a:pt x="110" y="3"/>
                      <a:pt x="113" y="4"/>
                    </a:cubicBezTo>
                    <a:cubicBezTo>
                      <a:pt x="111" y="19"/>
                      <a:pt x="103" y="33"/>
                      <a:pt x="103" y="48"/>
                    </a:cubicBezTo>
                    <a:cubicBezTo>
                      <a:pt x="102" y="44"/>
                      <a:pt x="101" y="40"/>
                      <a:pt x="99" y="35"/>
                    </a:cubicBezTo>
                    <a:cubicBezTo>
                      <a:pt x="93" y="48"/>
                      <a:pt x="88" y="61"/>
                      <a:pt x="87" y="75"/>
                    </a:cubicBezTo>
                    <a:cubicBezTo>
                      <a:pt x="86" y="79"/>
                      <a:pt x="89" y="83"/>
                      <a:pt x="83" y="84"/>
                    </a:cubicBezTo>
                    <a:cubicBezTo>
                      <a:pt x="78" y="84"/>
                      <a:pt x="78" y="78"/>
                      <a:pt x="75" y="74"/>
                    </a:cubicBezTo>
                    <a:cubicBezTo>
                      <a:pt x="64" y="106"/>
                      <a:pt x="54" y="137"/>
                      <a:pt x="48" y="169"/>
                    </a:cubicBezTo>
                    <a:cubicBezTo>
                      <a:pt x="41" y="205"/>
                      <a:pt x="24" y="238"/>
                      <a:pt x="1" y="268"/>
                    </a:cubicBezTo>
                    <a:close/>
                  </a:path>
                </a:pathLst>
              </a:custGeom>
              <a:solidFill>
                <a:srgbClr val="AC82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8" name="Freeform 236">
                <a:extLst>
                  <a:ext uri="{FF2B5EF4-FFF2-40B4-BE49-F238E27FC236}">
                    <a16:creationId xmlns:a16="http://schemas.microsoft.com/office/drawing/2014/main" id="{5C70B032-D476-4F04-BC92-FF7F54B506B7}"/>
                  </a:ext>
                </a:extLst>
              </p:cNvPr>
              <p:cNvSpPr>
                <a:spLocks/>
              </p:cNvSpPr>
              <p:nvPr/>
            </p:nvSpPr>
            <p:spPr bwMode="auto">
              <a:xfrm>
                <a:off x="1249" y="1691"/>
                <a:ext cx="72" cy="319"/>
              </a:xfrm>
              <a:custGeom>
                <a:avLst/>
                <a:gdLst>
                  <a:gd name="T0" fmla="*/ 0 w 64"/>
                  <a:gd name="T1" fmla="*/ 284 h 284"/>
                  <a:gd name="T2" fmla="*/ 64 w 64"/>
                  <a:gd name="T3" fmla="*/ 0 h 284"/>
                  <a:gd name="T4" fmla="*/ 52 w 64"/>
                  <a:gd name="T5" fmla="*/ 62 h 284"/>
                  <a:gd name="T6" fmla="*/ 30 w 64"/>
                  <a:gd name="T7" fmla="*/ 162 h 284"/>
                  <a:gd name="T8" fmla="*/ 0 w 64"/>
                  <a:gd name="T9" fmla="*/ 284 h 284"/>
                </a:gdLst>
                <a:ahLst/>
                <a:cxnLst>
                  <a:cxn ang="0">
                    <a:pos x="T0" y="T1"/>
                  </a:cxn>
                  <a:cxn ang="0">
                    <a:pos x="T2" y="T3"/>
                  </a:cxn>
                  <a:cxn ang="0">
                    <a:pos x="T4" y="T5"/>
                  </a:cxn>
                  <a:cxn ang="0">
                    <a:pos x="T6" y="T7"/>
                  </a:cxn>
                  <a:cxn ang="0">
                    <a:pos x="T8" y="T9"/>
                  </a:cxn>
                </a:cxnLst>
                <a:rect l="0" t="0" r="r" b="b"/>
                <a:pathLst>
                  <a:path w="64" h="284">
                    <a:moveTo>
                      <a:pt x="0" y="284"/>
                    </a:moveTo>
                    <a:cubicBezTo>
                      <a:pt x="24" y="190"/>
                      <a:pt x="26" y="92"/>
                      <a:pt x="64" y="0"/>
                    </a:cubicBezTo>
                    <a:cubicBezTo>
                      <a:pt x="59" y="21"/>
                      <a:pt x="54" y="41"/>
                      <a:pt x="52" y="62"/>
                    </a:cubicBezTo>
                    <a:cubicBezTo>
                      <a:pt x="47" y="96"/>
                      <a:pt x="28" y="127"/>
                      <a:pt x="30" y="162"/>
                    </a:cubicBezTo>
                    <a:cubicBezTo>
                      <a:pt x="32" y="206"/>
                      <a:pt x="12" y="243"/>
                      <a:pt x="0" y="284"/>
                    </a:cubicBezTo>
                    <a:close/>
                  </a:path>
                </a:pathLst>
              </a:custGeom>
              <a:solidFill>
                <a:srgbClr val="A97F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9" name="Freeform 237">
                <a:extLst>
                  <a:ext uri="{FF2B5EF4-FFF2-40B4-BE49-F238E27FC236}">
                    <a16:creationId xmlns:a16="http://schemas.microsoft.com/office/drawing/2014/main" id="{F7257AB4-76A9-4136-90B8-761464A5324D}"/>
                  </a:ext>
                </a:extLst>
              </p:cNvPr>
              <p:cNvSpPr>
                <a:spLocks/>
              </p:cNvSpPr>
              <p:nvPr/>
            </p:nvSpPr>
            <p:spPr bwMode="auto">
              <a:xfrm>
                <a:off x="806" y="2072"/>
                <a:ext cx="104" cy="309"/>
              </a:xfrm>
              <a:custGeom>
                <a:avLst/>
                <a:gdLst>
                  <a:gd name="T0" fmla="*/ 0 w 93"/>
                  <a:gd name="T1" fmla="*/ 256 h 275"/>
                  <a:gd name="T2" fmla="*/ 1 w 93"/>
                  <a:gd name="T3" fmla="*/ 239 h 275"/>
                  <a:gd name="T4" fmla="*/ 36 w 93"/>
                  <a:gd name="T5" fmla="*/ 117 h 275"/>
                  <a:gd name="T6" fmla="*/ 85 w 93"/>
                  <a:gd name="T7" fmla="*/ 6 h 275"/>
                  <a:gd name="T8" fmla="*/ 93 w 93"/>
                  <a:gd name="T9" fmla="*/ 1 h 275"/>
                  <a:gd name="T10" fmla="*/ 60 w 93"/>
                  <a:gd name="T11" fmla="*/ 94 h 275"/>
                  <a:gd name="T12" fmla="*/ 38 w 93"/>
                  <a:gd name="T13" fmla="*/ 128 h 275"/>
                  <a:gd name="T14" fmla="*/ 11 w 93"/>
                  <a:gd name="T15" fmla="*/ 228 h 275"/>
                  <a:gd name="T16" fmla="*/ 15 w 93"/>
                  <a:gd name="T17" fmla="*/ 266 h 275"/>
                  <a:gd name="T18" fmla="*/ 13 w 93"/>
                  <a:gd name="T19" fmla="*/ 275 h 275"/>
                  <a:gd name="T20" fmla="*/ 3 w 93"/>
                  <a:gd name="T21" fmla="*/ 261 h 275"/>
                  <a:gd name="T22" fmla="*/ 0 w 93"/>
                  <a:gd name="T23" fmla="*/ 256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3" h="275">
                    <a:moveTo>
                      <a:pt x="0" y="256"/>
                    </a:moveTo>
                    <a:cubicBezTo>
                      <a:pt x="0" y="250"/>
                      <a:pt x="0" y="244"/>
                      <a:pt x="1" y="239"/>
                    </a:cubicBezTo>
                    <a:cubicBezTo>
                      <a:pt x="15" y="199"/>
                      <a:pt x="17" y="155"/>
                      <a:pt x="36" y="117"/>
                    </a:cubicBezTo>
                    <a:cubicBezTo>
                      <a:pt x="53" y="81"/>
                      <a:pt x="73" y="45"/>
                      <a:pt x="85" y="6"/>
                    </a:cubicBezTo>
                    <a:cubicBezTo>
                      <a:pt x="85" y="4"/>
                      <a:pt x="87" y="0"/>
                      <a:pt x="93" y="1"/>
                    </a:cubicBezTo>
                    <a:cubicBezTo>
                      <a:pt x="82" y="32"/>
                      <a:pt x="73" y="64"/>
                      <a:pt x="60" y="94"/>
                    </a:cubicBezTo>
                    <a:cubicBezTo>
                      <a:pt x="55" y="105"/>
                      <a:pt x="38" y="113"/>
                      <a:pt x="38" y="128"/>
                    </a:cubicBezTo>
                    <a:cubicBezTo>
                      <a:pt x="38" y="164"/>
                      <a:pt x="17" y="194"/>
                      <a:pt x="11" y="228"/>
                    </a:cubicBezTo>
                    <a:cubicBezTo>
                      <a:pt x="9" y="240"/>
                      <a:pt x="22" y="252"/>
                      <a:pt x="15" y="266"/>
                    </a:cubicBezTo>
                    <a:cubicBezTo>
                      <a:pt x="14" y="268"/>
                      <a:pt x="14" y="270"/>
                      <a:pt x="13" y="275"/>
                    </a:cubicBezTo>
                    <a:cubicBezTo>
                      <a:pt x="10" y="258"/>
                      <a:pt x="10" y="258"/>
                      <a:pt x="3" y="261"/>
                    </a:cubicBezTo>
                    <a:cubicBezTo>
                      <a:pt x="1" y="260"/>
                      <a:pt x="1" y="258"/>
                      <a:pt x="0" y="256"/>
                    </a:cubicBezTo>
                    <a:close/>
                  </a:path>
                </a:pathLst>
              </a:custGeom>
              <a:solidFill>
                <a:srgbClr val="936F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0" name="Freeform 238">
                <a:extLst>
                  <a:ext uri="{FF2B5EF4-FFF2-40B4-BE49-F238E27FC236}">
                    <a16:creationId xmlns:a16="http://schemas.microsoft.com/office/drawing/2014/main" id="{1EB0A925-BC99-4811-B4D8-050CC78324D1}"/>
                  </a:ext>
                </a:extLst>
              </p:cNvPr>
              <p:cNvSpPr>
                <a:spLocks/>
              </p:cNvSpPr>
              <p:nvPr/>
            </p:nvSpPr>
            <p:spPr bwMode="auto">
              <a:xfrm>
                <a:off x="1645" y="1887"/>
                <a:ext cx="59" cy="200"/>
              </a:xfrm>
              <a:custGeom>
                <a:avLst/>
                <a:gdLst>
                  <a:gd name="T0" fmla="*/ 37 w 52"/>
                  <a:gd name="T1" fmla="*/ 109 h 178"/>
                  <a:gd name="T2" fmla="*/ 26 w 52"/>
                  <a:gd name="T3" fmla="*/ 78 h 178"/>
                  <a:gd name="T4" fmla="*/ 19 w 52"/>
                  <a:gd name="T5" fmla="*/ 178 h 178"/>
                  <a:gd name="T6" fmla="*/ 14 w 52"/>
                  <a:gd name="T7" fmla="*/ 165 h 178"/>
                  <a:gd name="T8" fmla="*/ 16 w 52"/>
                  <a:gd name="T9" fmla="*/ 93 h 178"/>
                  <a:gd name="T10" fmla="*/ 4 w 52"/>
                  <a:gd name="T11" fmla="*/ 53 h 178"/>
                  <a:gd name="T12" fmla="*/ 8 w 52"/>
                  <a:gd name="T13" fmla="*/ 53 h 178"/>
                  <a:gd name="T14" fmla="*/ 20 w 52"/>
                  <a:gd name="T15" fmla="*/ 73 h 178"/>
                  <a:gd name="T16" fmla="*/ 24 w 52"/>
                  <a:gd name="T17" fmla="*/ 48 h 178"/>
                  <a:gd name="T18" fmla="*/ 20 w 52"/>
                  <a:gd name="T19" fmla="*/ 5 h 178"/>
                  <a:gd name="T20" fmla="*/ 25 w 52"/>
                  <a:gd name="T21" fmla="*/ 0 h 178"/>
                  <a:gd name="T22" fmla="*/ 36 w 52"/>
                  <a:gd name="T23" fmla="*/ 15 h 178"/>
                  <a:gd name="T24" fmla="*/ 36 w 52"/>
                  <a:gd name="T25" fmla="*/ 85 h 178"/>
                  <a:gd name="T26" fmla="*/ 45 w 52"/>
                  <a:gd name="T27" fmla="*/ 74 h 178"/>
                  <a:gd name="T28" fmla="*/ 43 w 52"/>
                  <a:gd name="T29" fmla="*/ 109 h 178"/>
                  <a:gd name="T30" fmla="*/ 37 w 52"/>
                  <a:gd name="T31" fmla="*/ 109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2" h="178">
                    <a:moveTo>
                      <a:pt x="37" y="109"/>
                    </a:moveTo>
                    <a:cubicBezTo>
                      <a:pt x="33" y="100"/>
                      <a:pt x="30" y="91"/>
                      <a:pt x="26" y="78"/>
                    </a:cubicBezTo>
                    <a:cubicBezTo>
                      <a:pt x="23" y="114"/>
                      <a:pt x="28" y="146"/>
                      <a:pt x="19" y="178"/>
                    </a:cubicBezTo>
                    <a:cubicBezTo>
                      <a:pt x="13" y="175"/>
                      <a:pt x="14" y="170"/>
                      <a:pt x="14" y="165"/>
                    </a:cubicBezTo>
                    <a:cubicBezTo>
                      <a:pt x="15" y="141"/>
                      <a:pt x="16" y="117"/>
                      <a:pt x="16" y="93"/>
                    </a:cubicBezTo>
                    <a:cubicBezTo>
                      <a:pt x="16" y="79"/>
                      <a:pt x="0" y="69"/>
                      <a:pt x="4" y="53"/>
                    </a:cubicBezTo>
                    <a:cubicBezTo>
                      <a:pt x="6" y="51"/>
                      <a:pt x="7" y="51"/>
                      <a:pt x="8" y="53"/>
                    </a:cubicBezTo>
                    <a:cubicBezTo>
                      <a:pt x="17" y="57"/>
                      <a:pt x="7" y="76"/>
                      <a:pt x="20" y="73"/>
                    </a:cubicBezTo>
                    <a:cubicBezTo>
                      <a:pt x="32" y="71"/>
                      <a:pt x="23" y="56"/>
                      <a:pt x="24" y="48"/>
                    </a:cubicBezTo>
                    <a:cubicBezTo>
                      <a:pt x="25" y="33"/>
                      <a:pt x="22" y="19"/>
                      <a:pt x="20" y="5"/>
                    </a:cubicBezTo>
                    <a:cubicBezTo>
                      <a:pt x="22" y="3"/>
                      <a:pt x="22" y="1"/>
                      <a:pt x="25" y="0"/>
                    </a:cubicBezTo>
                    <a:cubicBezTo>
                      <a:pt x="31" y="3"/>
                      <a:pt x="37" y="4"/>
                      <a:pt x="36" y="15"/>
                    </a:cubicBezTo>
                    <a:cubicBezTo>
                      <a:pt x="35" y="38"/>
                      <a:pt x="36" y="61"/>
                      <a:pt x="36" y="85"/>
                    </a:cubicBezTo>
                    <a:cubicBezTo>
                      <a:pt x="43" y="84"/>
                      <a:pt x="38" y="76"/>
                      <a:pt x="45" y="74"/>
                    </a:cubicBezTo>
                    <a:cubicBezTo>
                      <a:pt x="52" y="86"/>
                      <a:pt x="44" y="98"/>
                      <a:pt x="43" y="109"/>
                    </a:cubicBezTo>
                    <a:cubicBezTo>
                      <a:pt x="41" y="111"/>
                      <a:pt x="39" y="111"/>
                      <a:pt x="37" y="109"/>
                    </a:cubicBezTo>
                    <a:close/>
                  </a:path>
                </a:pathLst>
              </a:custGeom>
              <a:solidFill>
                <a:srgbClr val="BB93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1" name="Freeform 239">
                <a:extLst>
                  <a:ext uri="{FF2B5EF4-FFF2-40B4-BE49-F238E27FC236}">
                    <a16:creationId xmlns:a16="http://schemas.microsoft.com/office/drawing/2014/main" id="{384B77AF-D04A-431A-9D93-41D43DDC2773}"/>
                  </a:ext>
                </a:extLst>
              </p:cNvPr>
              <p:cNvSpPr>
                <a:spLocks/>
              </p:cNvSpPr>
              <p:nvPr/>
            </p:nvSpPr>
            <p:spPr bwMode="auto">
              <a:xfrm>
                <a:off x="1203" y="2517"/>
                <a:ext cx="58" cy="191"/>
              </a:xfrm>
              <a:custGeom>
                <a:avLst/>
                <a:gdLst>
                  <a:gd name="T0" fmla="*/ 30 w 52"/>
                  <a:gd name="T1" fmla="*/ 0 h 170"/>
                  <a:gd name="T2" fmla="*/ 34 w 52"/>
                  <a:gd name="T3" fmla="*/ 4 h 170"/>
                  <a:gd name="T4" fmla="*/ 42 w 52"/>
                  <a:gd name="T5" fmla="*/ 16 h 170"/>
                  <a:gd name="T6" fmla="*/ 47 w 52"/>
                  <a:gd name="T7" fmla="*/ 66 h 170"/>
                  <a:gd name="T8" fmla="*/ 20 w 52"/>
                  <a:gd name="T9" fmla="*/ 157 h 170"/>
                  <a:gd name="T10" fmla="*/ 2 w 52"/>
                  <a:gd name="T11" fmla="*/ 164 h 170"/>
                  <a:gd name="T12" fmla="*/ 2 w 52"/>
                  <a:gd name="T13" fmla="*/ 163 h 170"/>
                  <a:gd name="T14" fmla="*/ 1 w 52"/>
                  <a:gd name="T15" fmla="*/ 158 h 170"/>
                  <a:gd name="T16" fmla="*/ 18 w 52"/>
                  <a:gd name="T17" fmla="*/ 90 h 170"/>
                  <a:gd name="T18" fmla="*/ 12 w 52"/>
                  <a:gd name="T19" fmla="*/ 86 h 170"/>
                  <a:gd name="T20" fmla="*/ 25 w 52"/>
                  <a:gd name="T21" fmla="*/ 2 h 170"/>
                  <a:gd name="T22" fmla="*/ 30 w 52"/>
                  <a:gd name="T2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2" h="170">
                    <a:moveTo>
                      <a:pt x="30" y="0"/>
                    </a:moveTo>
                    <a:cubicBezTo>
                      <a:pt x="31" y="1"/>
                      <a:pt x="33" y="3"/>
                      <a:pt x="34" y="4"/>
                    </a:cubicBezTo>
                    <a:cubicBezTo>
                      <a:pt x="34" y="10"/>
                      <a:pt x="37" y="14"/>
                      <a:pt x="42" y="16"/>
                    </a:cubicBezTo>
                    <a:cubicBezTo>
                      <a:pt x="52" y="32"/>
                      <a:pt x="46" y="49"/>
                      <a:pt x="47" y="66"/>
                    </a:cubicBezTo>
                    <a:cubicBezTo>
                      <a:pt x="38" y="96"/>
                      <a:pt x="26" y="126"/>
                      <a:pt x="20" y="157"/>
                    </a:cubicBezTo>
                    <a:cubicBezTo>
                      <a:pt x="18" y="170"/>
                      <a:pt x="10" y="166"/>
                      <a:pt x="2" y="164"/>
                    </a:cubicBezTo>
                    <a:cubicBezTo>
                      <a:pt x="2" y="163"/>
                      <a:pt x="2" y="163"/>
                      <a:pt x="2" y="163"/>
                    </a:cubicBezTo>
                    <a:cubicBezTo>
                      <a:pt x="1" y="162"/>
                      <a:pt x="0" y="160"/>
                      <a:pt x="1" y="158"/>
                    </a:cubicBezTo>
                    <a:cubicBezTo>
                      <a:pt x="12" y="137"/>
                      <a:pt x="11" y="112"/>
                      <a:pt x="18" y="90"/>
                    </a:cubicBezTo>
                    <a:cubicBezTo>
                      <a:pt x="19" y="87"/>
                      <a:pt x="13" y="89"/>
                      <a:pt x="12" y="86"/>
                    </a:cubicBezTo>
                    <a:cubicBezTo>
                      <a:pt x="9" y="57"/>
                      <a:pt x="17" y="29"/>
                      <a:pt x="25" y="2"/>
                    </a:cubicBezTo>
                    <a:cubicBezTo>
                      <a:pt x="25" y="0"/>
                      <a:pt x="28" y="0"/>
                      <a:pt x="30" y="0"/>
                    </a:cubicBezTo>
                    <a:close/>
                  </a:path>
                </a:pathLst>
              </a:custGeom>
              <a:solidFill>
                <a:srgbClr val="F5DA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2" name="Freeform 240">
                <a:extLst>
                  <a:ext uri="{FF2B5EF4-FFF2-40B4-BE49-F238E27FC236}">
                    <a16:creationId xmlns:a16="http://schemas.microsoft.com/office/drawing/2014/main" id="{5ECD9BB4-0BC6-4F71-8BF9-A214B627C3D1}"/>
                  </a:ext>
                </a:extLst>
              </p:cNvPr>
              <p:cNvSpPr>
                <a:spLocks/>
              </p:cNvSpPr>
              <p:nvPr/>
            </p:nvSpPr>
            <p:spPr bwMode="auto">
              <a:xfrm>
                <a:off x="1379" y="2506"/>
                <a:ext cx="48" cy="212"/>
              </a:xfrm>
              <a:custGeom>
                <a:avLst/>
                <a:gdLst>
                  <a:gd name="T0" fmla="*/ 37 w 43"/>
                  <a:gd name="T1" fmla="*/ 182 h 189"/>
                  <a:gd name="T2" fmla="*/ 0 w 43"/>
                  <a:gd name="T3" fmla="*/ 185 h 189"/>
                  <a:gd name="T4" fmla="*/ 20 w 43"/>
                  <a:gd name="T5" fmla="*/ 152 h 189"/>
                  <a:gd name="T6" fmla="*/ 20 w 43"/>
                  <a:gd name="T7" fmla="*/ 150 h 189"/>
                  <a:gd name="T8" fmla="*/ 25 w 43"/>
                  <a:gd name="T9" fmla="*/ 9 h 189"/>
                  <a:gd name="T10" fmla="*/ 31 w 43"/>
                  <a:gd name="T11" fmla="*/ 0 h 189"/>
                  <a:gd name="T12" fmla="*/ 31 w 43"/>
                  <a:gd name="T13" fmla="*/ 58 h 189"/>
                  <a:gd name="T14" fmla="*/ 43 w 43"/>
                  <a:gd name="T15" fmla="*/ 48 h 189"/>
                  <a:gd name="T16" fmla="*/ 38 w 43"/>
                  <a:gd name="T17" fmla="*/ 75 h 189"/>
                  <a:gd name="T18" fmla="*/ 27 w 43"/>
                  <a:gd name="T19" fmla="*/ 173 h 189"/>
                  <a:gd name="T20" fmla="*/ 37 w 43"/>
                  <a:gd name="T21" fmla="*/ 182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3" h="189">
                    <a:moveTo>
                      <a:pt x="37" y="182"/>
                    </a:moveTo>
                    <a:cubicBezTo>
                      <a:pt x="25" y="189"/>
                      <a:pt x="13" y="185"/>
                      <a:pt x="0" y="185"/>
                    </a:cubicBezTo>
                    <a:cubicBezTo>
                      <a:pt x="23" y="184"/>
                      <a:pt x="23" y="169"/>
                      <a:pt x="20" y="152"/>
                    </a:cubicBezTo>
                    <a:cubicBezTo>
                      <a:pt x="20" y="152"/>
                      <a:pt x="20" y="151"/>
                      <a:pt x="20" y="150"/>
                    </a:cubicBezTo>
                    <a:cubicBezTo>
                      <a:pt x="24" y="104"/>
                      <a:pt x="8" y="56"/>
                      <a:pt x="25" y="9"/>
                    </a:cubicBezTo>
                    <a:cubicBezTo>
                      <a:pt x="26" y="6"/>
                      <a:pt x="26" y="3"/>
                      <a:pt x="31" y="0"/>
                    </a:cubicBezTo>
                    <a:cubicBezTo>
                      <a:pt x="31" y="20"/>
                      <a:pt x="31" y="39"/>
                      <a:pt x="31" y="58"/>
                    </a:cubicBezTo>
                    <a:cubicBezTo>
                      <a:pt x="37" y="58"/>
                      <a:pt x="34" y="48"/>
                      <a:pt x="43" y="48"/>
                    </a:cubicBezTo>
                    <a:cubicBezTo>
                      <a:pt x="41" y="57"/>
                      <a:pt x="40" y="66"/>
                      <a:pt x="38" y="75"/>
                    </a:cubicBezTo>
                    <a:cubicBezTo>
                      <a:pt x="30" y="107"/>
                      <a:pt x="33" y="140"/>
                      <a:pt x="27" y="173"/>
                    </a:cubicBezTo>
                    <a:cubicBezTo>
                      <a:pt x="26" y="183"/>
                      <a:pt x="31" y="182"/>
                      <a:pt x="37" y="182"/>
                    </a:cubicBezTo>
                    <a:close/>
                  </a:path>
                </a:pathLst>
              </a:custGeom>
              <a:solidFill>
                <a:srgbClr val="AB7F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3" name="Freeform 241">
                <a:extLst>
                  <a:ext uri="{FF2B5EF4-FFF2-40B4-BE49-F238E27FC236}">
                    <a16:creationId xmlns:a16="http://schemas.microsoft.com/office/drawing/2014/main" id="{11BABA2D-C2CE-4B41-BBAC-F067B9087CCA}"/>
                  </a:ext>
                </a:extLst>
              </p:cNvPr>
              <p:cNvSpPr>
                <a:spLocks/>
              </p:cNvSpPr>
              <p:nvPr/>
            </p:nvSpPr>
            <p:spPr bwMode="auto">
              <a:xfrm>
                <a:off x="1167" y="1570"/>
                <a:ext cx="57" cy="310"/>
              </a:xfrm>
              <a:custGeom>
                <a:avLst/>
                <a:gdLst>
                  <a:gd name="T0" fmla="*/ 2 w 51"/>
                  <a:gd name="T1" fmla="*/ 275 h 276"/>
                  <a:gd name="T2" fmla="*/ 8 w 51"/>
                  <a:gd name="T3" fmla="*/ 212 h 276"/>
                  <a:gd name="T4" fmla="*/ 28 w 51"/>
                  <a:gd name="T5" fmla="*/ 73 h 276"/>
                  <a:gd name="T6" fmla="*/ 51 w 51"/>
                  <a:gd name="T7" fmla="*/ 0 h 276"/>
                  <a:gd name="T8" fmla="*/ 41 w 51"/>
                  <a:gd name="T9" fmla="*/ 44 h 276"/>
                  <a:gd name="T10" fmla="*/ 37 w 51"/>
                  <a:gd name="T11" fmla="*/ 98 h 276"/>
                  <a:gd name="T12" fmla="*/ 37 w 51"/>
                  <a:gd name="T13" fmla="*/ 102 h 276"/>
                  <a:gd name="T14" fmla="*/ 6 w 51"/>
                  <a:gd name="T15" fmla="*/ 275 h 276"/>
                  <a:gd name="T16" fmla="*/ 2 w 51"/>
                  <a:gd name="T17" fmla="*/ 275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1" h="276">
                    <a:moveTo>
                      <a:pt x="2" y="275"/>
                    </a:moveTo>
                    <a:cubicBezTo>
                      <a:pt x="0" y="254"/>
                      <a:pt x="8" y="233"/>
                      <a:pt x="8" y="212"/>
                    </a:cubicBezTo>
                    <a:cubicBezTo>
                      <a:pt x="5" y="164"/>
                      <a:pt x="31" y="121"/>
                      <a:pt x="28" y="73"/>
                    </a:cubicBezTo>
                    <a:cubicBezTo>
                      <a:pt x="26" y="48"/>
                      <a:pt x="36" y="23"/>
                      <a:pt x="51" y="0"/>
                    </a:cubicBezTo>
                    <a:cubicBezTo>
                      <a:pt x="48" y="15"/>
                      <a:pt x="44" y="30"/>
                      <a:pt x="41" y="44"/>
                    </a:cubicBezTo>
                    <a:cubicBezTo>
                      <a:pt x="37" y="62"/>
                      <a:pt x="29" y="80"/>
                      <a:pt x="37" y="98"/>
                    </a:cubicBezTo>
                    <a:cubicBezTo>
                      <a:pt x="38" y="100"/>
                      <a:pt x="37" y="101"/>
                      <a:pt x="37" y="102"/>
                    </a:cubicBezTo>
                    <a:cubicBezTo>
                      <a:pt x="21" y="159"/>
                      <a:pt x="18" y="218"/>
                      <a:pt x="6" y="275"/>
                    </a:cubicBezTo>
                    <a:cubicBezTo>
                      <a:pt x="5" y="276"/>
                      <a:pt x="3" y="276"/>
                      <a:pt x="2" y="275"/>
                    </a:cubicBezTo>
                    <a:close/>
                  </a:path>
                </a:pathLst>
              </a:custGeom>
              <a:solidFill>
                <a:srgbClr val="A67A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4" name="Freeform 242">
                <a:extLst>
                  <a:ext uri="{FF2B5EF4-FFF2-40B4-BE49-F238E27FC236}">
                    <a16:creationId xmlns:a16="http://schemas.microsoft.com/office/drawing/2014/main" id="{EFA3B8BF-826F-4BC8-94DB-09CA59A5B9AE}"/>
                  </a:ext>
                </a:extLst>
              </p:cNvPr>
              <p:cNvSpPr>
                <a:spLocks/>
              </p:cNvSpPr>
              <p:nvPr/>
            </p:nvSpPr>
            <p:spPr bwMode="auto">
              <a:xfrm>
                <a:off x="1536" y="2092"/>
                <a:ext cx="40" cy="219"/>
              </a:xfrm>
              <a:custGeom>
                <a:avLst/>
                <a:gdLst>
                  <a:gd name="T0" fmla="*/ 17 w 35"/>
                  <a:gd name="T1" fmla="*/ 194 h 195"/>
                  <a:gd name="T2" fmla="*/ 19 w 35"/>
                  <a:gd name="T3" fmla="*/ 105 h 195"/>
                  <a:gd name="T4" fmla="*/ 0 w 35"/>
                  <a:gd name="T5" fmla="*/ 167 h 195"/>
                  <a:gd name="T6" fmla="*/ 8 w 35"/>
                  <a:gd name="T7" fmla="*/ 102 h 195"/>
                  <a:gd name="T8" fmla="*/ 13 w 35"/>
                  <a:gd name="T9" fmla="*/ 30 h 195"/>
                  <a:gd name="T10" fmla="*/ 16 w 35"/>
                  <a:gd name="T11" fmla="*/ 0 h 195"/>
                  <a:gd name="T12" fmla="*/ 21 w 35"/>
                  <a:gd name="T13" fmla="*/ 38 h 195"/>
                  <a:gd name="T14" fmla="*/ 29 w 35"/>
                  <a:gd name="T15" fmla="*/ 156 h 195"/>
                  <a:gd name="T16" fmla="*/ 20 w 35"/>
                  <a:gd name="T17" fmla="*/ 194 h 195"/>
                  <a:gd name="T18" fmla="*/ 19 w 35"/>
                  <a:gd name="T19" fmla="*/ 195 h 195"/>
                  <a:gd name="T20" fmla="*/ 17 w 35"/>
                  <a:gd name="T21" fmla="*/ 194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5" h="195">
                    <a:moveTo>
                      <a:pt x="17" y="194"/>
                    </a:moveTo>
                    <a:cubicBezTo>
                      <a:pt x="24" y="165"/>
                      <a:pt x="21" y="135"/>
                      <a:pt x="19" y="105"/>
                    </a:cubicBezTo>
                    <a:cubicBezTo>
                      <a:pt x="10" y="125"/>
                      <a:pt x="14" y="148"/>
                      <a:pt x="0" y="167"/>
                    </a:cubicBezTo>
                    <a:cubicBezTo>
                      <a:pt x="2" y="145"/>
                      <a:pt x="1" y="122"/>
                      <a:pt x="8" y="102"/>
                    </a:cubicBezTo>
                    <a:cubicBezTo>
                      <a:pt x="17" y="77"/>
                      <a:pt x="12" y="54"/>
                      <a:pt x="13" y="30"/>
                    </a:cubicBezTo>
                    <a:cubicBezTo>
                      <a:pt x="13" y="20"/>
                      <a:pt x="13" y="10"/>
                      <a:pt x="16" y="0"/>
                    </a:cubicBezTo>
                    <a:cubicBezTo>
                      <a:pt x="23" y="12"/>
                      <a:pt x="21" y="25"/>
                      <a:pt x="21" y="38"/>
                    </a:cubicBezTo>
                    <a:cubicBezTo>
                      <a:pt x="18" y="78"/>
                      <a:pt x="35" y="116"/>
                      <a:pt x="29" y="156"/>
                    </a:cubicBezTo>
                    <a:cubicBezTo>
                      <a:pt x="27" y="169"/>
                      <a:pt x="28" y="182"/>
                      <a:pt x="20" y="194"/>
                    </a:cubicBezTo>
                    <a:cubicBezTo>
                      <a:pt x="19" y="195"/>
                      <a:pt x="19" y="195"/>
                      <a:pt x="19" y="195"/>
                    </a:cubicBezTo>
                    <a:lnTo>
                      <a:pt x="17" y="194"/>
                    </a:lnTo>
                    <a:close/>
                  </a:path>
                </a:pathLst>
              </a:custGeom>
              <a:solidFill>
                <a:srgbClr val="A67D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5" name="Freeform 243">
                <a:extLst>
                  <a:ext uri="{FF2B5EF4-FFF2-40B4-BE49-F238E27FC236}">
                    <a16:creationId xmlns:a16="http://schemas.microsoft.com/office/drawing/2014/main" id="{10B6C94F-C4FA-4844-9C2A-8047FE304BFC}"/>
                  </a:ext>
                </a:extLst>
              </p:cNvPr>
              <p:cNvSpPr>
                <a:spLocks/>
              </p:cNvSpPr>
              <p:nvPr/>
            </p:nvSpPr>
            <p:spPr bwMode="auto">
              <a:xfrm>
                <a:off x="1316" y="2414"/>
                <a:ext cx="74" cy="302"/>
              </a:xfrm>
              <a:custGeom>
                <a:avLst/>
                <a:gdLst>
                  <a:gd name="T0" fmla="*/ 25 w 66"/>
                  <a:gd name="T1" fmla="*/ 267 h 269"/>
                  <a:gd name="T2" fmla="*/ 0 w 66"/>
                  <a:gd name="T3" fmla="*/ 265 h 269"/>
                  <a:gd name="T4" fmla="*/ 18 w 66"/>
                  <a:gd name="T5" fmla="*/ 250 h 269"/>
                  <a:gd name="T6" fmla="*/ 28 w 66"/>
                  <a:gd name="T7" fmla="*/ 129 h 269"/>
                  <a:gd name="T8" fmla="*/ 47 w 66"/>
                  <a:gd name="T9" fmla="*/ 46 h 269"/>
                  <a:gd name="T10" fmla="*/ 44 w 66"/>
                  <a:gd name="T11" fmla="*/ 7 h 269"/>
                  <a:gd name="T12" fmla="*/ 47 w 66"/>
                  <a:gd name="T13" fmla="*/ 10 h 269"/>
                  <a:gd name="T14" fmla="*/ 47 w 66"/>
                  <a:gd name="T15" fmla="*/ 10 h 269"/>
                  <a:gd name="T16" fmla="*/ 52 w 66"/>
                  <a:gd name="T17" fmla="*/ 0 h 269"/>
                  <a:gd name="T18" fmla="*/ 38 w 66"/>
                  <a:gd name="T19" fmla="*/ 121 h 269"/>
                  <a:gd name="T20" fmla="*/ 33 w 66"/>
                  <a:gd name="T21" fmla="*/ 188 h 269"/>
                  <a:gd name="T22" fmla="*/ 24 w 66"/>
                  <a:gd name="T23" fmla="*/ 249 h 269"/>
                  <a:gd name="T24" fmla="*/ 25 w 66"/>
                  <a:gd name="T25" fmla="*/ 267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6" h="269">
                    <a:moveTo>
                      <a:pt x="25" y="267"/>
                    </a:moveTo>
                    <a:cubicBezTo>
                      <a:pt x="17" y="268"/>
                      <a:pt x="8" y="269"/>
                      <a:pt x="0" y="265"/>
                    </a:cubicBezTo>
                    <a:cubicBezTo>
                      <a:pt x="11" y="265"/>
                      <a:pt x="15" y="262"/>
                      <a:pt x="18" y="250"/>
                    </a:cubicBezTo>
                    <a:cubicBezTo>
                      <a:pt x="27" y="210"/>
                      <a:pt x="24" y="169"/>
                      <a:pt x="28" y="129"/>
                    </a:cubicBezTo>
                    <a:cubicBezTo>
                      <a:pt x="32" y="100"/>
                      <a:pt x="47" y="76"/>
                      <a:pt x="47" y="46"/>
                    </a:cubicBezTo>
                    <a:cubicBezTo>
                      <a:pt x="47" y="33"/>
                      <a:pt x="34" y="21"/>
                      <a:pt x="44" y="7"/>
                    </a:cubicBezTo>
                    <a:cubicBezTo>
                      <a:pt x="46" y="8"/>
                      <a:pt x="46" y="9"/>
                      <a:pt x="47" y="10"/>
                    </a:cubicBezTo>
                    <a:cubicBezTo>
                      <a:pt x="48" y="11"/>
                      <a:pt x="47" y="10"/>
                      <a:pt x="47" y="10"/>
                    </a:cubicBezTo>
                    <a:cubicBezTo>
                      <a:pt x="48" y="6"/>
                      <a:pt x="45" y="0"/>
                      <a:pt x="52" y="0"/>
                    </a:cubicBezTo>
                    <a:cubicBezTo>
                      <a:pt x="66" y="42"/>
                      <a:pt x="45" y="81"/>
                      <a:pt x="38" y="121"/>
                    </a:cubicBezTo>
                    <a:cubicBezTo>
                      <a:pt x="34" y="143"/>
                      <a:pt x="30" y="165"/>
                      <a:pt x="33" y="188"/>
                    </a:cubicBezTo>
                    <a:cubicBezTo>
                      <a:pt x="35" y="208"/>
                      <a:pt x="29" y="228"/>
                      <a:pt x="24" y="249"/>
                    </a:cubicBezTo>
                    <a:cubicBezTo>
                      <a:pt x="23" y="255"/>
                      <a:pt x="19" y="261"/>
                      <a:pt x="25" y="267"/>
                    </a:cubicBezTo>
                    <a:close/>
                  </a:path>
                </a:pathLst>
              </a:custGeom>
              <a:solidFill>
                <a:srgbClr val="BB957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6" name="Freeform 244">
                <a:extLst>
                  <a:ext uri="{FF2B5EF4-FFF2-40B4-BE49-F238E27FC236}">
                    <a16:creationId xmlns:a16="http://schemas.microsoft.com/office/drawing/2014/main" id="{6CA4F2FD-3F59-42FE-89B3-76B63D519915}"/>
                  </a:ext>
                </a:extLst>
              </p:cNvPr>
              <p:cNvSpPr>
                <a:spLocks/>
              </p:cNvSpPr>
              <p:nvPr/>
            </p:nvSpPr>
            <p:spPr bwMode="auto">
              <a:xfrm>
                <a:off x="1178" y="2490"/>
                <a:ext cx="59" cy="210"/>
              </a:xfrm>
              <a:custGeom>
                <a:avLst/>
                <a:gdLst>
                  <a:gd name="T0" fmla="*/ 24 w 53"/>
                  <a:gd name="T1" fmla="*/ 184 h 187"/>
                  <a:gd name="T2" fmla="*/ 24 w 53"/>
                  <a:gd name="T3" fmla="*/ 187 h 187"/>
                  <a:gd name="T4" fmla="*/ 4 w 53"/>
                  <a:gd name="T5" fmla="*/ 187 h 187"/>
                  <a:gd name="T6" fmla="*/ 8 w 53"/>
                  <a:gd name="T7" fmla="*/ 161 h 187"/>
                  <a:gd name="T8" fmla="*/ 24 w 53"/>
                  <a:gd name="T9" fmla="*/ 50 h 187"/>
                  <a:gd name="T10" fmla="*/ 41 w 53"/>
                  <a:gd name="T11" fmla="*/ 0 h 187"/>
                  <a:gd name="T12" fmla="*/ 44 w 53"/>
                  <a:gd name="T13" fmla="*/ 4 h 187"/>
                  <a:gd name="T14" fmla="*/ 42 w 53"/>
                  <a:gd name="T15" fmla="*/ 46 h 187"/>
                  <a:gd name="T16" fmla="*/ 33 w 53"/>
                  <a:gd name="T17" fmla="*/ 100 h 187"/>
                  <a:gd name="T18" fmla="*/ 36 w 53"/>
                  <a:gd name="T19" fmla="*/ 118 h 187"/>
                  <a:gd name="T20" fmla="*/ 24 w 53"/>
                  <a:gd name="T21" fmla="*/ 184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 h="187">
                    <a:moveTo>
                      <a:pt x="24" y="184"/>
                    </a:moveTo>
                    <a:cubicBezTo>
                      <a:pt x="24" y="185"/>
                      <a:pt x="24" y="186"/>
                      <a:pt x="24" y="187"/>
                    </a:cubicBezTo>
                    <a:cubicBezTo>
                      <a:pt x="18" y="187"/>
                      <a:pt x="11" y="187"/>
                      <a:pt x="4" y="187"/>
                    </a:cubicBezTo>
                    <a:cubicBezTo>
                      <a:pt x="0" y="178"/>
                      <a:pt x="6" y="169"/>
                      <a:pt x="8" y="161"/>
                    </a:cubicBezTo>
                    <a:cubicBezTo>
                      <a:pt x="20" y="125"/>
                      <a:pt x="15" y="86"/>
                      <a:pt x="24" y="50"/>
                    </a:cubicBezTo>
                    <a:cubicBezTo>
                      <a:pt x="28" y="32"/>
                      <a:pt x="29" y="15"/>
                      <a:pt x="41" y="0"/>
                    </a:cubicBezTo>
                    <a:cubicBezTo>
                      <a:pt x="42" y="1"/>
                      <a:pt x="43" y="3"/>
                      <a:pt x="44" y="4"/>
                    </a:cubicBezTo>
                    <a:cubicBezTo>
                      <a:pt x="53" y="19"/>
                      <a:pt x="43" y="32"/>
                      <a:pt x="42" y="46"/>
                    </a:cubicBezTo>
                    <a:cubicBezTo>
                      <a:pt x="40" y="64"/>
                      <a:pt x="38" y="83"/>
                      <a:pt x="33" y="100"/>
                    </a:cubicBezTo>
                    <a:cubicBezTo>
                      <a:pt x="31" y="107"/>
                      <a:pt x="34" y="112"/>
                      <a:pt x="36" y="118"/>
                    </a:cubicBezTo>
                    <a:cubicBezTo>
                      <a:pt x="37" y="141"/>
                      <a:pt x="33" y="163"/>
                      <a:pt x="24" y="184"/>
                    </a:cubicBezTo>
                    <a:close/>
                  </a:path>
                </a:pathLst>
              </a:custGeom>
              <a:solidFill>
                <a:srgbClr val="F6DB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7" name="Freeform 245">
                <a:extLst>
                  <a:ext uri="{FF2B5EF4-FFF2-40B4-BE49-F238E27FC236}">
                    <a16:creationId xmlns:a16="http://schemas.microsoft.com/office/drawing/2014/main" id="{869243FB-741B-4DCE-B9AF-B322F25408FF}"/>
                  </a:ext>
                </a:extLst>
              </p:cNvPr>
              <p:cNvSpPr>
                <a:spLocks/>
              </p:cNvSpPr>
              <p:nvPr/>
            </p:nvSpPr>
            <p:spPr bwMode="auto">
              <a:xfrm>
                <a:off x="1187" y="1246"/>
                <a:ext cx="72" cy="152"/>
              </a:xfrm>
              <a:custGeom>
                <a:avLst/>
                <a:gdLst>
                  <a:gd name="T0" fmla="*/ 47 w 64"/>
                  <a:gd name="T1" fmla="*/ 4 h 135"/>
                  <a:gd name="T2" fmla="*/ 64 w 64"/>
                  <a:gd name="T3" fmla="*/ 7 h 135"/>
                  <a:gd name="T4" fmla="*/ 39 w 64"/>
                  <a:gd name="T5" fmla="*/ 46 h 135"/>
                  <a:gd name="T6" fmla="*/ 20 w 64"/>
                  <a:gd name="T7" fmla="*/ 135 h 135"/>
                  <a:gd name="T8" fmla="*/ 20 w 64"/>
                  <a:gd name="T9" fmla="*/ 135 h 135"/>
                  <a:gd name="T10" fmla="*/ 16 w 64"/>
                  <a:gd name="T11" fmla="*/ 123 h 135"/>
                  <a:gd name="T12" fmla="*/ 31 w 64"/>
                  <a:gd name="T13" fmla="*/ 85 h 135"/>
                  <a:gd name="T14" fmla="*/ 25 w 64"/>
                  <a:gd name="T15" fmla="*/ 66 h 135"/>
                  <a:gd name="T16" fmla="*/ 10 w 64"/>
                  <a:gd name="T17" fmla="*/ 108 h 135"/>
                  <a:gd name="T18" fmla="*/ 4 w 64"/>
                  <a:gd name="T19" fmla="*/ 106 h 135"/>
                  <a:gd name="T20" fmla="*/ 22 w 64"/>
                  <a:gd name="T21" fmla="*/ 27 h 135"/>
                  <a:gd name="T22" fmla="*/ 0 w 64"/>
                  <a:gd name="T23" fmla="*/ 54 h 135"/>
                  <a:gd name="T24" fmla="*/ 23 w 64"/>
                  <a:gd name="T25" fmla="*/ 0 h 135"/>
                  <a:gd name="T26" fmla="*/ 37 w 64"/>
                  <a:gd name="T27" fmla="*/ 4 h 135"/>
                  <a:gd name="T28" fmla="*/ 32 w 64"/>
                  <a:gd name="T29" fmla="*/ 31 h 135"/>
                  <a:gd name="T30" fmla="*/ 47 w 64"/>
                  <a:gd name="T31" fmla="*/ 4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4" h="135">
                    <a:moveTo>
                      <a:pt x="47" y="4"/>
                    </a:moveTo>
                    <a:cubicBezTo>
                      <a:pt x="53" y="2"/>
                      <a:pt x="58" y="4"/>
                      <a:pt x="64" y="7"/>
                    </a:cubicBezTo>
                    <a:cubicBezTo>
                      <a:pt x="44" y="13"/>
                      <a:pt x="36" y="32"/>
                      <a:pt x="39" y="46"/>
                    </a:cubicBezTo>
                    <a:cubicBezTo>
                      <a:pt x="48" y="80"/>
                      <a:pt x="24" y="105"/>
                      <a:pt x="20" y="135"/>
                    </a:cubicBezTo>
                    <a:cubicBezTo>
                      <a:pt x="20" y="135"/>
                      <a:pt x="20" y="135"/>
                      <a:pt x="20" y="135"/>
                    </a:cubicBezTo>
                    <a:cubicBezTo>
                      <a:pt x="11" y="134"/>
                      <a:pt x="14" y="128"/>
                      <a:pt x="16" y="123"/>
                    </a:cubicBezTo>
                    <a:cubicBezTo>
                      <a:pt x="21" y="110"/>
                      <a:pt x="26" y="97"/>
                      <a:pt x="31" y="85"/>
                    </a:cubicBezTo>
                    <a:cubicBezTo>
                      <a:pt x="35" y="76"/>
                      <a:pt x="35" y="70"/>
                      <a:pt x="25" y="66"/>
                    </a:cubicBezTo>
                    <a:cubicBezTo>
                      <a:pt x="20" y="80"/>
                      <a:pt x="15" y="94"/>
                      <a:pt x="10" y="108"/>
                    </a:cubicBezTo>
                    <a:cubicBezTo>
                      <a:pt x="8" y="107"/>
                      <a:pt x="6" y="107"/>
                      <a:pt x="4" y="106"/>
                    </a:cubicBezTo>
                    <a:cubicBezTo>
                      <a:pt x="10" y="80"/>
                      <a:pt x="30" y="56"/>
                      <a:pt x="22" y="27"/>
                    </a:cubicBezTo>
                    <a:cubicBezTo>
                      <a:pt x="14" y="34"/>
                      <a:pt x="13" y="47"/>
                      <a:pt x="0" y="54"/>
                    </a:cubicBezTo>
                    <a:cubicBezTo>
                      <a:pt x="7" y="34"/>
                      <a:pt x="21" y="20"/>
                      <a:pt x="23" y="0"/>
                    </a:cubicBezTo>
                    <a:cubicBezTo>
                      <a:pt x="28" y="2"/>
                      <a:pt x="32" y="3"/>
                      <a:pt x="37" y="4"/>
                    </a:cubicBezTo>
                    <a:cubicBezTo>
                      <a:pt x="43" y="15"/>
                      <a:pt x="32" y="22"/>
                      <a:pt x="32" y="31"/>
                    </a:cubicBezTo>
                    <a:cubicBezTo>
                      <a:pt x="36" y="22"/>
                      <a:pt x="36" y="10"/>
                      <a:pt x="47" y="4"/>
                    </a:cubicBezTo>
                    <a:close/>
                  </a:path>
                </a:pathLst>
              </a:custGeom>
              <a:solidFill>
                <a:srgbClr val="A980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8" name="Freeform 246">
                <a:extLst>
                  <a:ext uri="{FF2B5EF4-FFF2-40B4-BE49-F238E27FC236}">
                    <a16:creationId xmlns:a16="http://schemas.microsoft.com/office/drawing/2014/main" id="{3CAEAF82-73E8-4F8B-A5A3-E3D19018FC28}"/>
                  </a:ext>
                </a:extLst>
              </p:cNvPr>
              <p:cNvSpPr>
                <a:spLocks/>
              </p:cNvSpPr>
              <p:nvPr/>
            </p:nvSpPr>
            <p:spPr bwMode="auto">
              <a:xfrm>
                <a:off x="1205" y="2466"/>
                <a:ext cx="66" cy="242"/>
              </a:xfrm>
              <a:custGeom>
                <a:avLst/>
                <a:gdLst>
                  <a:gd name="T0" fmla="*/ 0 w 59"/>
                  <a:gd name="T1" fmla="*/ 209 h 215"/>
                  <a:gd name="T2" fmla="*/ 16 w 59"/>
                  <a:gd name="T3" fmla="*/ 196 h 215"/>
                  <a:gd name="T4" fmla="*/ 40 w 59"/>
                  <a:gd name="T5" fmla="*/ 113 h 215"/>
                  <a:gd name="T6" fmla="*/ 44 w 59"/>
                  <a:gd name="T7" fmla="*/ 57 h 215"/>
                  <a:gd name="T8" fmla="*/ 59 w 59"/>
                  <a:gd name="T9" fmla="*/ 0 h 215"/>
                  <a:gd name="T10" fmla="*/ 52 w 59"/>
                  <a:gd name="T11" fmla="*/ 86 h 215"/>
                  <a:gd name="T12" fmla="*/ 40 w 59"/>
                  <a:gd name="T13" fmla="*/ 170 h 215"/>
                  <a:gd name="T14" fmla="*/ 40 w 59"/>
                  <a:gd name="T15" fmla="*/ 146 h 215"/>
                  <a:gd name="T16" fmla="*/ 37 w 59"/>
                  <a:gd name="T17" fmla="*/ 145 h 215"/>
                  <a:gd name="T18" fmla="*/ 21 w 59"/>
                  <a:gd name="T19" fmla="*/ 212 h 215"/>
                  <a:gd name="T20" fmla="*/ 0 w 59"/>
                  <a:gd name="T21" fmla="*/ 209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9" h="215">
                    <a:moveTo>
                      <a:pt x="0" y="209"/>
                    </a:moveTo>
                    <a:cubicBezTo>
                      <a:pt x="11" y="211"/>
                      <a:pt x="15" y="206"/>
                      <a:pt x="16" y="196"/>
                    </a:cubicBezTo>
                    <a:cubicBezTo>
                      <a:pt x="21" y="167"/>
                      <a:pt x="30" y="140"/>
                      <a:pt x="40" y="113"/>
                    </a:cubicBezTo>
                    <a:cubicBezTo>
                      <a:pt x="45" y="95"/>
                      <a:pt x="39" y="75"/>
                      <a:pt x="44" y="57"/>
                    </a:cubicBezTo>
                    <a:cubicBezTo>
                      <a:pt x="45" y="37"/>
                      <a:pt x="48" y="18"/>
                      <a:pt x="59" y="0"/>
                    </a:cubicBezTo>
                    <a:cubicBezTo>
                      <a:pt x="56" y="29"/>
                      <a:pt x="53" y="57"/>
                      <a:pt x="52" y="86"/>
                    </a:cubicBezTo>
                    <a:cubicBezTo>
                      <a:pt x="51" y="114"/>
                      <a:pt x="46" y="142"/>
                      <a:pt x="40" y="170"/>
                    </a:cubicBezTo>
                    <a:cubicBezTo>
                      <a:pt x="40" y="162"/>
                      <a:pt x="40" y="154"/>
                      <a:pt x="40" y="146"/>
                    </a:cubicBezTo>
                    <a:cubicBezTo>
                      <a:pt x="39" y="145"/>
                      <a:pt x="38" y="145"/>
                      <a:pt x="37" y="145"/>
                    </a:cubicBezTo>
                    <a:cubicBezTo>
                      <a:pt x="32" y="167"/>
                      <a:pt x="26" y="190"/>
                      <a:pt x="21" y="212"/>
                    </a:cubicBezTo>
                    <a:cubicBezTo>
                      <a:pt x="14" y="213"/>
                      <a:pt x="6" y="215"/>
                      <a:pt x="0" y="209"/>
                    </a:cubicBezTo>
                    <a:close/>
                  </a:path>
                </a:pathLst>
              </a:custGeom>
              <a:solidFill>
                <a:srgbClr val="B389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9" name="Freeform 247">
                <a:extLst>
                  <a:ext uri="{FF2B5EF4-FFF2-40B4-BE49-F238E27FC236}">
                    <a16:creationId xmlns:a16="http://schemas.microsoft.com/office/drawing/2014/main" id="{075C2A8B-F524-44AA-9947-73BC39188096}"/>
                  </a:ext>
                </a:extLst>
              </p:cNvPr>
              <p:cNvSpPr>
                <a:spLocks/>
              </p:cNvSpPr>
              <p:nvPr/>
            </p:nvSpPr>
            <p:spPr bwMode="auto">
              <a:xfrm>
                <a:off x="1503" y="2109"/>
                <a:ext cx="34" cy="254"/>
              </a:xfrm>
              <a:custGeom>
                <a:avLst/>
                <a:gdLst>
                  <a:gd name="T0" fmla="*/ 25 w 31"/>
                  <a:gd name="T1" fmla="*/ 111 h 226"/>
                  <a:gd name="T2" fmla="*/ 7 w 31"/>
                  <a:gd name="T3" fmla="*/ 226 h 226"/>
                  <a:gd name="T4" fmla="*/ 1 w 31"/>
                  <a:gd name="T5" fmla="*/ 225 h 226"/>
                  <a:gd name="T6" fmla="*/ 12 w 31"/>
                  <a:gd name="T7" fmla="*/ 0 h 226"/>
                  <a:gd name="T8" fmla="*/ 14 w 31"/>
                  <a:gd name="T9" fmla="*/ 135 h 226"/>
                  <a:gd name="T10" fmla="*/ 25 w 31"/>
                  <a:gd name="T11" fmla="*/ 111 h 226"/>
                </a:gdLst>
                <a:ahLst/>
                <a:cxnLst>
                  <a:cxn ang="0">
                    <a:pos x="T0" y="T1"/>
                  </a:cxn>
                  <a:cxn ang="0">
                    <a:pos x="T2" y="T3"/>
                  </a:cxn>
                  <a:cxn ang="0">
                    <a:pos x="T4" y="T5"/>
                  </a:cxn>
                  <a:cxn ang="0">
                    <a:pos x="T6" y="T7"/>
                  </a:cxn>
                  <a:cxn ang="0">
                    <a:pos x="T8" y="T9"/>
                  </a:cxn>
                  <a:cxn ang="0">
                    <a:pos x="T10" y="T11"/>
                  </a:cxn>
                </a:cxnLst>
                <a:rect l="0" t="0" r="r" b="b"/>
                <a:pathLst>
                  <a:path w="31" h="226">
                    <a:moveTo>
                      <a:pt x="25" y="111"/>
                    </a:moveTo>
                    <a:cubicBezTo>
                      <a:pt x="31" y="153"/>
                      <a:pt x="0" y="186"/>
                      <a:pt x="7" y="226"/>
                    </a:cubicBezTo>
                    <a:cubicBezTo>
                      <a:pt x="5" y="226"/>
                      <a:pt x="3" y="225"/>
                      <a:pt x="1" y="225"/>
                    </a:cubicBezTo>
                    <a:cubicBezTo>
                      <a:pt x="4" y="152"/>
                      <a:pt x="8" y="79"/>
                      <a:pt x="12" y="0"/>
                    </a:cubicBezTo>
                    <a:cubicBezTo>
                      <a:pt x="22" y="49"/>
                      <a:pt x="15" y="92"/>
                      <a:pt x="14" y="135"/>
                    </a:cubicBezTo>
                    <a:cubicBezTo>
                      <a:pt x="22" y="129"/>
                      <a:pt x="16" y="119"/>
                      <a:pt x="25" y="111"/>
                    </a:cubicBezTo>
                    <a:close/>
                  </a:path>
                </a:pathLst>
              </a:custGeom>
              <a:solidFill>
                <a:srgbClr val="9770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0" name="Freeform 248">
                <a:extLst>
                  <a:ext uri="{FF2B5EF4-FFF2-40B4-BE49-F238E27FC236}">
                    <a16:creationId xmlns:a16="http://schemas.microsoft.com/office/drawing/2014/main" id="{368A91B9-2919-4076-90A0-F73994CDF66C}"/>
                  </a:ext>
                </a:extLst>
              </p:cNvPr>
              <p:cNvSpPr>
                <a:spLocks/>
              </p:cNvSpPr>
              <p:nvPr/>
            </p:nvSpPr>
            <p:spPr bwMode="auto">
              <a:xfrm>
                <a:off x="1287" y="1784"/>
                <a:ext cx="67" cy="282"/>
              </a:xfrm>
              <a:custGeom>
                <a:avLst/>
                <a:gdLst>
                  <a:gd name="T0" fmla="*/ 60 w 60"/>
                  <a:gd name="T1" fmla="*/ 1 h 251"/>
                  <a:gd name="T2" fmla="*/ 42 w 60"/>
                  <a:gd name="T3" fmla="*/ 133 h 251"/>
                  <a:gd name="T4" fmla="*/ 6 w 60"/>
                  <a:gd name="T5" fmla="*/ 251 h 251"/>
                  <a:gd name="T6" fmla="*/ 0 w 60"/>
                  <a:gd name="T7" fmla="*/ 249 h 251"/>
                  <a:gd name="T8" fmla="*/ 14 w 60"/>
                  <a:gd name="T9" fmla="*/ 183 h 251"/>
                  <a:gd name="T10" fmla="*/ 43 w 60"/>
                  <a:gd name="T11" fmla="*/ 45 h 251"/>
                  <a:gd name="T12" fmla="*/ 53 w 60"/>
                  <a:gd name="T13" fmla="*/ 0 h 251"/>
                  <a:gd name="T14" fmla="*/ 60 w 60"/>
                  <a:gd name="T15" fmla="*/ 1 h 2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0" h="251">
                    <a:moveTo>
                      <a:pt x="60" y="1"/>
                    </a:moveTo>
                    <a:cubicBezTo>
                      <a:pt x="47" y="45"/>
                      <a:pt x="48" y="89"/>
                      <a:pt x="42" y="133"/>
                    </a:cubicBezTo>
                    <a:cubicBezTo>
                      <a:pt x="37" y="174"/>
                      <a:pt x="10" y="209"/>
                      <a:pt x="6" y="251"/>
                    </a:cubicBezTo>
                    <a:cubicBezTo>
                      <a:pt x="4" y="250"/>
                      <a:pt x="2" y="250"/>
                      <a:pt x="0" y="249"/>
                    </a:cubicBezTo>
                    <a:cubicBezTo>
                      <a:pt x="4" y="227"/>
                      <a:pt x="3" y="201"/>
                      <a:pt x="14" y="183"/>
                    </a:cubicBezTo>
                    <a:cubicBezTo>
                      <a:pt x="41" y="140"/>
                      <a:pt x="34" y="91"/>
                      <a:pt x="43" y="45"/>
                    </a:cubicBezTo>
                    <a:cubicBezTo>
                      <a:pt x="46" y="30"/>
                      <a:pt x="50" y="15"/>
                      <a:pt x="53" y="0"/>
                    </a:cubicBezTo>
                    <a:cubicBezTo>
                      <a:pt x="55" y="1"/>
                      <a:pt x="58" y="1"/>
                      <a:pt x="60" y="1"/>
                    </a:cubicBezTo>
                    <a:close/>
                  </a:path>
                </a:pathLst>
              </a:custGeom>
              <a:solidFill>
                <a:srgbClr val="AA7F6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1" name="Freeform 249">
                <a:extLst>
                  <a:ext uri="{FF2B5EF4-FFF2-40B4-BE49-F238E27FC236}">
                    <a16:creationId xmlns:a16="http://schemas.microsoft.com/office/drawing/2014/main" id="{E781A3F8-5478-4AAA-8989-D36FBFA0DCC3}"/>
                  </a:ext>
                </a:extLst>
              </p:cNvPr>
              <p:cNvSpPr>
                <a:spLocks/>
              </p:cNvSpPr>
              <p:nvPr/>
            </p:nvSpPr>
            <p:spPr bwMode="auto">
              <a:xfrm>
                <a:off x="1137" y="2414"/>
                <a:ext cx="68" cy="277"/>
              </a:xfrm>
              <a:custGeom>
                <a:avLst/>
                <a:gdLst>
                  <a:gd name="T0" fmla="*/ 8 w 60"/>
                  <a:gd name="T1" fmla="*/ 247 h 247"/>
                  <a:gd name="T2" fmla="*/ 0 w 60"/>
                  <a:gd name="T3" fmla="*/ 247 h 247"/>
                  <a:gd name="T4" fmla="*/ 49 w 60"/>
                  <a:gd name="T5" fmla="*/ 7 h 247"/>
                  <a:gd name="T6" fmla="*/ 52 w 60"/>
                  <a:gd name="T7" fmla="*/ 0 h 247"/>
                  <a:gd name="T8" fmla="*/ 56 w 60"/>
                  <a:gd name="T9" fmla="*/ 20 h 247"/>
                  <a:gd name="T10" fmla="*/ 38 w 60"/>
                  <a:gd name="T11" fmla="*/ 112 h 247"/>
                  <a:gd name="T12" fmla="*/ 28 w 60"/>
                  <a:gd name="T13" fmla="*/ 181 h 247"/>
                  <a:gd name="T14" fmla="*/ 10 w 60"/>
                  <a:gd name="T15" fmla="*/ 235 h 247"/>
                  <a:gd name="T16" fmla="*/ 8 w 60"/>
                  <a:gd name="T17" fmla="*/ 247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0" h="247">
                    <a:moveTo>
                      <a:pt x="8" y="247"/>
                    </a:moveTo>
                    <a:cubicBezTo>
                      <a:pt x="5" y="247"/>
                      <a:pt x="3" y="247"/>
                      <a:pt x="0" y="247"/>
                    </a:cubicBezTo>
                    <a:cubicBezTo>
                      <a:pt x="17" y="167"/>
                      <a:pt x="40" y="89"/>
                      <a:pt x="49" y="7"/>
                    </a:cubicBezTo>
                    <a:cubicBezTo>
                      <a:pt x="49" y="4"/>
                      <a:pt x="51" y="2"/>
                      <a:pt x="52" y="0"/>
                    </a:cubicBezTo>
                    <a:cubicBezTo>
                      <a:pt x="60" y="5"/>
                      <a:pt x="50" y="14"/>
                      <a:pt x="56" y="20"/>
                    </a:cubicBezTo>
                    <a:cubicBezTo>
                      <a:pt x="54" y="52"/>
                      <a:pt x="45" y="82"/>
                      <a:pt x="38" y="112"/>
                    </a:cubicBezTo>
                    <a:cubicBezTo>
                      <a:pt x="33" y="135"/>
                      <a:pt x="29" y="158"/>
                      <a:pt x="28" y="181"/>
                    </a:cubicBezTo>
                    <a:cubicBezTo>
                      <a:pt x="27" y="200"/>
                      <a:pt x="10" y="215"/>
                      <a:pt x="10" y="235"/>
                    </a:cubicBezTo>
                    <a:cubicBezTo>
                      <a:pt x="10" y="239"/>
                      <a:pt x="9" y="243"/>
                      <a:pt x="8" y="247"/>
                    </a:cubicBezTo>
                    <a:close/>
                  </a:path>
                </a:pathLst>
              </a:custGeom>
              <a:solidFill>
                <a:srgbClr val="B289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2" name="Freeform 250">
                <a:extLst>
                  <a:ext uri="{FF2B5EF4-FFF2-40B4-BE49-F238E27FC236}">
                    <a16:creationId xmlns:a16="http://schemas.microsoft.com/office/drawing/2014/main" id="{D122FC81-1D54-48AC-AE5C-D5AA018D277E}"/>
                  </a:ext>
                </a:extLst>
              </p:cNvPr>
              <p:cNvSpPr>
                <a:spLocks/>
              </p:cNvSpPr>
              <p:nvPr/>
            </p:nvSpPr>
            <p:spPr bwMode="auto">
              <a:xfrm>
                <a:off x="1295" y="2428"/>
                <a:ext cx="54" cy="288"/>
              </a:xfrm>
              <a:custGeom>
                <a:avLst/>
                <a:gdLst>
                  <a:gd name="T0" fmla="*/ 17 w 48"/>
                  <a:gd name="T1" fmla="*/ 252 h 256"/>
                  <a:gd name="T2" fmla="*/ 0 w 48"/>
                  <a:gd name="T3" fmla="*/ 251 h 256"/>
                  <a:gd name="T4" fmla="*/ 18 w 48"/>
                  <a:gd name="T5" fmla="*/ 164 h 256"/>
                  <a:gd name="T6" fmla="*/ 22 w 48"/>
                  <a:gd name="T7" fmla="*/ 127 h 256"/>
                  <a:gd name="T8" fmla="*/ 36 w 48"/>
                  <a:gd name="T9" fmla="*/ 11 h 256"/>
                  <a:gd name="T10" fmla="*/ 36 w 48"/>
                  <a:gd name="T11" fmla="*/ 11 h 256"/>
                  <a:gd name="T12" fmla="*/ 45 w 48"/>
                  <a:gd name="T13" fmla="*/ 0 h 256"/>
                  <a:gd name="T14" fmla="*/ 41 w 48"/>
                  <a:gd name="T15" fmla="*/ 30 h 256"/>
                  <a:gd name="T16" fmla="*/ 23 w 48"/>
                  <a:gd name="T17" fmla="*/ 174 h 256"/>
                  <a:gd name="T18" fmla="*/ 10 w 48"/>
                  <a:gd name="T19" fmla="*/ 235 h 256"/>
                  <a:gd name="T20" fmla="*/ 17 w 48"/>
                  <a:gd name="T21" fmla="*/ 252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8" h="256">
                    <a:moveTo>
                      <a:pt x="17" y="252"/>
                    </a:moveTo>
                    <a:cubicBezTo>
                      <a:pt x="11" y="256"/>
                      <a:pt x="6" y="254"/>
                      <a:pt x="0" y="251"/>
                    </a:cubicBezTo>
                    <a:cubicBezTo>
                      <a:pt x="6" y="222"/>
                      <a:pt x="5" y="192"/>
                      <a:pt x="18" y="164"/>
                    </a:cubicBezTo>
                    <a:cubicBezTo>
                      <a:pt x="23" y="154"/>
                      <a:pt x="22" y="139"/>
                      <a:pt x="22" y="127"/>
                    </a:cubicBezTo>
                    <a:cubicBezTo>
                      <a:pt x="22" y="88"/>
                      <a:pt x="36" y="50"/>
                      <a:pt x="36" y="11"/>
                    </a:cubicBezTo>
                    <a:cubicBezTo>
                      <a:pt x="36" y="11"/>
                      <a:pt x="36" y="11"/>
                      <a:pt x="36" y="11"/>
                    </a:cubicBezTo>
                    <a:cubicBezTo>
                      <a:pt x="40" y="9"/>
                      <a:pt x="38" y="2"/>
                      <a:pt x="45" y="0"/>
                    </a:cubicBezTo>
                    <a:cubicBezTo>
                      <a:pt x="48" y="11"/>
                      <a:pt x="42" y="20"/>
                      <a:pt x="41" y="30"/>
                    </a:cubicBezTo>
                    <a:cubicBezTo>
                      <a:pt x="35" y="78"/>
                      <a:pt x="31" y="126"/>
                      <a:pt x="23" y="174"/>
                    </a:cubicBezTo>
                    <a:cubicBezTo>
                      <a:pt x="20" y="194"/>
                      <a:pt x="13" y="214"/>
                      <a:pt x="10" y="235"/>
                    </a:cubicBezTo>
                    <a:cubicBezTo>
                      <a:pt x="9" y="242"/>
                      <a:pt x="5" y="250"/>
                      <a:pt x="17" y="252"/>
                    </a:cubicBezTo>
                    <a:close/>
                  </a:path>
                </a:pathLst>
              </a:custGeom>
              <a:solidFill>
                <a:srgbClr val="BB957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3" name="Freeform 251">
                <a:extLst>
                  <a:ext uri="{FF2B5EF4-FFF2-40B4-BE49-F238E27FC236}">
                    <a16:creationId xmlns:a16="http://schemas.microsoft.com/office/drawing/2014/main" id="{767957E2-8F17-4A6A-AAE9-69F947968BBF}"/>
                  </a:ext>
                </a:extLst>
              </p:cNvPr>
              <p:cNvSpPr>
                <a:spLocks/>
              </p:cNvSpPr>
              <p:nvPr/>
            </p:nvSpPr>
            <p:spPr bwMode="auto">
              <a:xfrm>
                <a:off x="1597" y="2079"/>
                <a:ext cx="34" cy="328"/>
              </a:xfrm>
              <a:custGeom>
                <a:avLst/>
                <a:gdLst>
                  <a:gd name="T0" fmla="*/ 22 w 30"/>
                  <a:gd name="T1" fmla="*/ 292 h 292"/>
                  <a:gd name="T2" fmla="*/ 20 w 30"/>
                  <a:gd name="T3" fmla="*/ 145 h 292"/>
                  <a:gd name="T4" fmla="*/ 18 w 30"/>
                  <a:gd name="T5" fmla="*/ 0 h 292"/>
                  <a:gd name="T6" fmla="*/ 22 w 30"/>
                  <a:gd name="T7" fmla="*/ 292 h 292"/>
                </a:gdLst>
                <a:ahLst/>
                <a:cxnLst>
                  <a:cxn ang="0">
                    <a:pos x="T0" y="T1"/>
                  </a:cxn>
                  <a:cxn ang="0">
                    <a:pos x="T2" y="T3"/>
                  </a:cxn>
                  <a:cxn ang="0">
                    <a:pos x="T4" y="T5"/>
                  </a:cxn>
                  <a:cxn ang="0">
                    <a:pos x="T6" y="T7"/>
                  </a:cxn>
                </a:cxnLst>
                <a:rect l="0" t="0" r="r" b="b"/>
                <a:pathLst>
                  <a:path w="30" h="292">
                    <a:moveTo>
                      <a:pt x="22" y="292"/>
                    </a:moveTo>
                    <a:cubicBezTo>
                      <a:pt x="0" y="241"/>
                      <a:pt x="21" y="193"/>
                      <a:pt x="20" y="145"/>
                    </a:cubicBezTo>
                    <a:cubicBezTo>
                      <a:pt x="19" y="97"/>
                      <a:pt x="9" y="48"/>
                      <a:pt x="18" y="0"/>
                    </a:cubicBezTo>
                    <a:cubicBezTo>
                      <a:pt x="30" y="96"/>
                      <a:pt x="20" y="193"/>
                      <a:pt x="22" y="292"/>
                    </a:cubicBezTo>
                    <a:close/>
                  </a:path>
                </a:pathLst>
              </a:custGeom>
              <a:solidFill>
                <a:srgbClr val="9B745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4" name="Freeform 252">
                <a:extLst>
                  <a:ext uri="{FF2B5EF4-FFF2-40B4-BE49-F238E27FC236}">
                    <a16:creationId xmlns:a16="http://schemas.microsoft.com/office/drawing/2014/main" id="{77655A07-9E85-48C3-9373-E77649EA13F3}"/>
                  </a:ext>
                </a:extLst>
              </p:cNvPr>
              <p:cNvSpPr>
                <a:spLocks/>
              </p:cNvSpPr>
              <p:nvPr/>
            </p:nvSpPr>
            <p:spPr bwMode="auto">
              <a:xfrm>
                <a:off x="1178" y="2432"/>
                <a:ext cx="55" cy="269"/>
              </a:xfrm>
              <a:custGeom>
                <a:avLst/>
                <a:gdLst>
                  <a:gd name="T0" fmla="*/ 41 w 49"/>
                  <a:gd name="T1" fmla="*/ 52 h 240"/>
                  <a:gd name="T2" fmla="*/ 20 w 49"/>
                  <a:gd name="T3" fmla="*/ 176 h 240"/>
                  <a:gd name="T4" fmla="*/ 4 w 49"/>
                  <a:gd name="T5" fmla="*/ 239 h 240"/>
                  <a:gd name="T6" fmla="*/ 0 w 49"/>
                  <a:gd name="T7" fmla="*/ 236 h 240"/>
                  <a:gd name="T8" fmla="*/ 25 w 49"/>
                  <a:gd name="T9" fmla="*/ 76 h 240"/>
                  <a:gd name="T10" fmla="*/ 44 w 49"/>
                  <a:gd name="T11" fmla="*/ 0 h 240"/>
                  <a:gd name="T12" fmla="*/ 48 w 49"/>
                  <a:gd name="T13" fmla="*/ 12 h 240"/>
                  <a:gd name="T14" fmla="*/ 41 w 49"/>
                  <a:gd name="T15" fmla="*/ 52 h 24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9" h="240">
                    <a:moveTo>
                      <a:pt x="41" y="52"/>
                    </a:moveTo>
                    <a:cubicBezTo>
                      <a:pt x="29" y="93"/>
                      <a:pt x="21" y="133"/>
                      <a:pt x="20" y="176"/>
                    </a:cubicBezTo>
                    <a:cubicBezTo>
                      <a:pt x="19" y="197"/>
                      <a:pt x="10" y="218"/>
                      <a:pt x="4" y="239"/>
                    </a:cubicBezTo>
                    <a:cubicBezTo>
                      <a:pt x="2" y="240"/>
                      <a:pt x="0" y="238"/>
                      <a:pt x="0" y="236"/>
                    </a:cubicBezTo>
                    <a:cubicBezTo>
                      <a:pt x="15" y="184"/>
                      <a:pt x="8" y="127"/>
                      <a:pt x="25" y="76"/>
                    </a:cubicBezTo>
                    <a:cubicBezTo>
                      <a:pt x="34" y="51"/>
                      <a:pt x="35" y="24"/>
                      <a:pt x="44" y="0"/>
                    </a:cubicBezTo>
                    <a:cubicBezTo>
                      <a:pt x="48" y="3"/>
                      <a:pt x="44" y="8"/>
                      <a:pt x="48" y="12"/>
                    </a:cubicBezTo>
                    <a:cubicBezTo>
                      <a:pt x="49" y="26"/>
                      <a:pt x="43" y="38"/>
                      <a:pt x="41" y="52"/>
                    </a:cubicBezTo>
                    <a:close/>
                  </a:path>
                </a:pathLst>
              </a:custGeom>
              <a:solidFill>
                <a:srgbClr val="B58E7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5" name="Freeform 253">
                <a:extLst>
                  <a:ext uri="{FF2B5EF4-FFF2-40B4-BE49-F238E27FC236}">
                    <a16:creationId xmlns:a16="http://schemas.microsoft.com/office/drawing/2014/main" id="{FECBC565-3E7D-4631-8F69-D18F6794F794}"/>
                  </a:ext>
                </a:extLst>
              </p:cNvPr>
              <p:cNvSpPr>
                <a:spLocks/>
              </p:cNvSpPr>
              <p:nvPr/>
            </p:nvSpPr>
            <p:spPr bwMode="auto">
              <a:xfrm>
                <a:off x="1086" y="1250"/>
                <a:ext cx="91" cy="228"/>
              </a:xfrm>
              <a:custGeom>
                <a:avLst/>
                <a:gdLst>
                  <a:gd name="T0" fmla="*/ 2 w 81"/>
                  <a:gd name="T1" fmla="*/ 188 h 203"/>
                  <a:gd name="T2" fmla="*/ 2 w 81"/>
                  <a:gd name="T3" fmla="*/ 183 h 203"/>
                  <a:gd name="T4" fmla="*/ 23 w 81"/>
                  <a:gd name="T5" fmla="*/ 102 h 203"/>
                  <a:gd name="T6" fmla="*/ 47 w 81"/>
                  <a:gd name="T7" fmla="*/ 56 h 203"/>
                  <a:gd name="T8" fmla="*/ 55 w 81"/>
                  <a:gd name="T9" fmla="*/ 32 h 203"/>
                  <a:gd name="T10" fmla="*/ 78 w 81"/>
                  <a:gd name="T11" fmla="*/ 0 h 203"/>
                  <a:gd name="T12" fmla="*/ 81 w 81"/>
                  <a:gd name="T13" fmla="*/ 3 h 203"/>
                  <a:gd name="T14" fmla="*/ 30 w 81"/>
                  <a:gd name="T15" fmla="*/ 119 h 203"/>
                  <a:gd name="T16" fmla="*/ 7 w 81"/>
                  <a:gd name="T17" fmla="*/ 203 h 203"/>
                  <a:gd name="T18" fmla="*/ 2 w 81"/>
                  <a:gd name="T19" fmla="*/ 188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1" h="203">
                    <a:moveTo>
                      <a:pt x="2" y="188"/>
                    </a:moveTo>
                    <a:cubicBezTo>
                      <a:pt x="2" y="187"/>
                      <a:pt x="2" y="185"/>
                      <a:pt x="2" y="183"/>
                    </a:cubicBezTo>
                    <a:cubicBezTo>
                      <a:pt x="2" y="154"/>
                      <a:pt x="9" y="125"/>
                      <a:pt x="23" y="102"/>
                    </a:cubicBezTo>
                    <a:cubicBezTo>
                      <a:pt x="31" y="87"/>
                      <a:pt x="40" y="71"/>
                      <a:pt x="47" y="56"/>
                    </a:cubicBezTo>
                    <a:cubicBezTo>
                      <a:pt x="51" y="48"/>
                      <a:pt x="50" y="34"/>
                      <a:pt x="55" y="32"/>
                    </a:cubicBezTo>
                    <a:cubicBezTo>
                      <a:pt x="72" y="26"/>
                      <a:pt x="69" y="9"/>
                      <a:pt x="78" y="0"/>
                    </a:cubicBezTo>
                    <a:cubicBezTo>
                      <a:pt x="79" y="1"/>
                      <a:pt x="80" y="2"/>
                      <a:pt x="81" y="3"/>
                    </a:cubicBezTo>
                    <a:cubicBezTo>
                      <a:pt x="61" y="41"/>
                      <a:pt x="50" y="82"/>
                      <a:pt x="30" y="119"/>
                    </a:cubicBezTo>
                    <a:cubicBezTo>
                      <a:pt x="15" y="146"/>
                      <a:pt x="9" y="173"/>
                      <a:pt x="7" y="203"/>
                    </a:cubicBezTo>
                    <a:cubicBezTo>
                      <a:pt x="0" y="199"/>
                      <a:pt x="2" y="193"/>
                      <a:pt x="2" y="188"/>
                    </a:cubicBezTo>
                    <a:close/>
                  </a:path>
                </a:pathLst>
              </a:custGeom>
              <a:solidFill>
                <a:srgbClr val="A97E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6" name="Freeform 254">
                <a:extLst>
                  <a:ext uri="{FF2B5EF4-FFF2-40B4-BE49-F238E27FC236}">
                    <a16:creationId xmlns:a16="http://schemas.microsoft.com/office/drawing/2014/main" id="{2536F979-EF53-4790-830B-6E4DD4897CD5}"/>
                  </a:ext>
                </a:extLst>
              </p:cNvPr>
              <p:cNvSpPr>
                <a:spLocks/>
              </p:cNvSpPr>
              <p:nvPr/>
            </p:nvSpPr>
            <p:spPr bwMode="auto">
              <a:xfrm>
                <a:off x="1173" y="2079"/>
                <a:ext cx="67" cy="295"/>
              </a:xfrm>
              <a:custGeom>
                <a:avLst/>
                <a:gdLst>
                  <a:gd name="T0" fmla="*/ 7 w 59"/>
                  <a:gd name="T1" fmla="*/ 254 h 263"/>
                  <a:gd name="T2" fmla="*/ 0 w 59"/>
                  <a:gd name="T3" fmla="*/ 258 h 263"/>
                  <a:gd name="T4" fmla="*/ 33 w 59"/>
                  <a:gd name="T5" fmla="*/ 135 h 263"/>
                  <a:gd name="T6" fmla="*/ 30 w 59"/>
                  <a:gd name="T7" fmla="*/ 102 h 263"/>
                  <a:gd name="T8" fmla="*/ 30 w 59"/>
                  <a:gd name="T9" fmla="*/ 73 h 263"/>
                  <a:gd name="T10" fmla="*/ 53 w 59"/>
                  <a:gd name="T11" fmla="*/ 0 h 263"/>
                  <a:gd name="T12" fmla="*/ 34 w 59"/>
                  <a:gd name="T13" fmla="*/ 96 h 263"/>
                  <a:gd name="T14" fmla="*/ 44 w 59"/>
                  <a:gd name="T15" fmla="*/ 89 h 263"/>
                  <a:gd name="T16" fmla="*/ 7 w 59"/>
                  <a:gd name="T17" fmla="*/ 254 h 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263">
                    <a:moveTo>
                      <a:pt x="7" y="254"/>
                    </a:moveTo>
                    <a:cubicBezTo>
                      <a:pt x="4" y="253"/>
                      <a:pt x="6" y="263"/>
                      <a:pt x="0" y="258"/>
                    </a:cubicBezTo>
                    <a:cubicBezTo>
                      <a:pt x="11" y="217"/>
                      <a:pt x="23" y="176"/>
                      <a:pt x="33" y="135"/>
                    </a:cubicBezTo>
                    <a:cubicBezTo>
                      <a:pt x="36" y="124"/>
                      <a:pt x="40" y="113"/>
                      <a:pt x="30" y="102"/>
                    </a:cubicBezTo>
                    <a:cubicBezTo>
                      <a:pt x="23" y="94"/>
                      <a:pt x="28" y="83"/>
                      <a:pt x="30" y="73"/>
                    </a:cubicBezTo>
                    <a:cubicBezTo>
                      <a:pt x="33" y="48"/>
                      <a:pt x="51" y="27"/>
                      <a:pt x="53" y="0"/>
                    </a:cubicBezTo>
                    <a:cubicBezTo>
                      <a:pt x="59" y="35"/>
                      <a:pt x="31" y="62"/>
                      <a:pt x="34" y="96"/>
                    </a:cubicBezTo>
                    <a:cubicBezTo>
                      <a:pt x="39" y="98"/>
                      <a:pt x="38" y="90"/>
                      <a:pt x="44" y="89"/>
                    </a:cubicBezTo>
                    <a:cubicBezTo>
                      <a:pt x="45" y="148"/>
                      <a:pt x="21" y="200"/>
                      <a:pt x="7" y="254"/>
                    </a:cubicBezTo>
                    <a:close/>
                  </a:path>
                </a:pathLst>
              </a:custGeom>
              <a:solidFill>
                <a:srgbClr val="7E60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7" name="Freeform 255">
                <a:extLst>
                  <a:ext uri="{FF2B5EF4-FFF2-40B4-BE49-F238E27FC236}">
                    <a16:creationId xmlns:a16="http://schemas.microsoft.com/office/drawing/2014/main" id="{79608CFE-4300-4613-9D4E-CAAF75182A42}"/>
                  </a:ext>
                </a:extLst>
              </p:cNvPr>
              <p:cNvSpPr>
                <a:spLocks/>
              </p:cNvSpPr>
              <p:nvPr/>
            </p:nvSpPr>
            <p:spPr bwMode="auto">
              <a:xfrm>
                <a:off x="1451" y="2494"/>
                <a:ext cx="54" cy="216"/>
              </a:xfrm>
              <a:custGeom>
                <a:avLst/>
                <a:gdLst>
                  <a:gd name="T0" fmla="*/ 41 w 48"/>
                  <a:gd name="T1" fmla="*/ 0 h 192"/>
                  <a:gd name="T2" fmla="*/ 45 w 48"/>
                  <a:gd name="T3" fmla="*/ 0 h 192"/>
                  <a:gd name="T4" fmla="*/ 40 w 48"/>
                  <a:gd name="T5" fmla="*/ 84 h 192"/>
                  <a:gd name="T6" fmla="*/ 27 w 48"/>
                  <a:gd name="T7" fmla="*/ 162 h 192"/>
                  <a:gd name="T8" fmla="*/ 17 w 48"/>
                  <a:gd name="T9" fmla="*/ 188 h 192"/>
                  <a:gd name="T10" fmla="*/ 0 w 48"/>
                  <a:gd name="T11" fmla="*/ 187 h 192"/>
                  <a:gd name="T12" fmla="*/ 13 w 48"/>
                  <a:gd name="T13" fmla="*/ 145 h 192"/>
                  <a:gd name="T14" fmla="*/ 17 w 48"/>
                  <a:gd name="T15" fmla="*/ 134 h 192"/>
                  <a:gd name="T16" fmla="*/ 29 w 48"/>
                  <a:gd name="T17" fmla="*/ 38 h 192"/>
                  <a:gd name="T18" fmla="*/ 41 w 48"/>
                  <a:gd name="T19" fmla="*/ 0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8" h="192">
                    <a:moveTo>
                      <a:pt x="41" y="0"/>
                    </a:moveTo>
                    <a:cubicBezTo>
                      <a:pt x="42" y="0"/>
                      <a:pt x="44" y="0"/>
                      <a:pt x="45" y="0"/>
                    </a:cubicBezTo>
                    <a:cubicBezTo>
                      <a:pt x="48" y="28"/>
                      <a:pt x="45" y="57"/>
                      <a:pt x="40" y="84"/>
                    </a:cubicBezTo>
                    <a:cubicBezTo>
                      <a:pt x="35" y="110"/>
                      <a:pt x="29" y="136"/>
                      <a:pt x="27" y="162"/>
                    </a:cubicBezTo>
                    <a:cubicBezTo>
                      <a:pt x="26" y="171"/>
                      <a:pt x="24" y="180"/>
                      <a:pt x="17" y="188"/>
                    </a:cubicBezTo>
                    <a:cubicBezTo>
                      <a:pt x="12" y="190"/>
                      <a:pt x="6" y="192"/>
                      <a:pt x="0" y="187"/>
                    </a:cubicBezTo>
                    <a:cubicBezTo>
                      <a:pt x="1" y="172"/>
                      <a:pt x="0" y="157"/>
                      <a:pt x="13" y="145"/>
                    </a:cubicBezTo>
                    <a:cubicBezTo>
                      <a:pt x="16" y="143"/>
                      <a:pt x="16" y="138"/>
                      <a:pt x="17" y="134"/>
                    </a:cubicBezTo>
                    <a:cubicBezTo>
                      <a:pt x="20" y="102"/>
                      <a:pt x="30" y="71"/>
                      <a:pt x="29" y="38"/>
                    </a:cubicBezTo>
                    <a:cubicBezTo>
                      <a:pt x="29" y="25"/>
                      <a:pt x="28" y="10"/>
                      <a:pt x="41" y="0"/>
                    </a:cubicBezTo>
                    <a:close/>
                  </a:path>
                </a:pathLst>
              </a:custGeom>
              <a:solidFill>
                <a:srgbClr val="B891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8" name="Freeform 256">
                <a:extLst>
                  <a:ext uri="{FF2B5EF4-FFF2-40B4-BE49-F238E27FC236}">
                    <a16:creationId xmlns:a16="http://schemas.microsoft.com/office/drawing/2014/main" id="{662541ED-6751-4473-B738-442576BA7F41}"/>
                  </a:ext>
                </a:extLst>
              </p:cNvPr>
              <p:cNvSpPr>
                <a:spLocks/>
              </p:cNvSpPr>
              <p:nvPr/>
            </p:nvSpPr>
            <p:spPr bwMode="auto">
              <a:xfrm>
                <a:off x="1259" y="2427"/>
                <a:ext cx="56" cy="272"/>
              </a:xfrm>
              <a:custGeom>
                <a:avLst/>
                <a:gdLst>
                  <a:gd name="T0" fmla="*/ 40 w 50"/>
                  <a:gd name="T1" fmla="*/ 4 h 242"/>
                  <a:gd name="T2" fmla="*/ 48 w 50"/>
                  <a:gd name="T3" fmla="*/ 10 h 242"/>
                  <a:gd name="T4" fmla="*/ 27 w 50"/>
                  <a:gd name="T5" fmla="*/ 168 h 242"/>
                  <a:gd name="T6" fmla="*/ 0 w 50"/>
                  <a:gd name="T7" fmla="*/ 242 h 242"/>
                  <a:gd name="T8" fmla="*/ 21 w 50"/>
                  <a:gd name="T9" fmla="*/ 159 h 242"/>
                  <a:gd name="T10" fmla="*/ 27 w 50"/>
                  <a:gd name="T11" fmla="*/ 128 h 242"/>
                  <a:gd name="T12" fmla="*/ 40 w 50"/>
                  <a:gd name="T13" fmla="*/ 4 h 242"/>
                </a:gdLst>
                <a:ahLst/>
                <a:cxnLst>
                  <a:cxn ang="0">
                    <a:pos x="T0" y="T1"/>
                  </a:cxn>
                  <a:cxn ang="0">
                    <a:pos x="T2" y="T3"/>
                  </a:cxn>
                  <a:cxn ang="0">
                    <a:pos x="T4" y="T5"/>
                  </a:cxn>
                  <a:cxn ang="0">
                    <a:pos x="T6" y="T7"/>
                  </a:cxn>
                  <a:cxn ang="0">
                    <a:pos x="T8" y="T9"/>
                  </a:cxn>
                  <a:cxn ang="0">
                    <a:pos x="T10" y="T11"/>
                  </a:cxn>
                  <a:cxn ang="0">
                    <a:pos x="T12" y="T13"/>
                  </a:cxn>
                </a:cxnLst>
                <a:rect l="0" t="0" r="r" b="b"/>
                <a:pathLst>
                  <a:path w="50" h="242">
                    <a:moveTo>
                      <a:pt x="40" y="4"/>
                    </a:moveTo>
                    <a:cubicBezTo>
                      <a:pt x="47" y="0"/>
                      <a:pt x="50" y="2"/>
                      <a:pt x="48" y="10"/>
                    </a:cubicBezTo>
                    <a:cubicBezTo>
                      <a:pt x="34" y="62"/>
                      <a:pt x="42" y="117"/>
                      <a:pt x="27" y="168"/>
                    </a:cubicBezTo>
                    <a:cubicBezTo>
                      <a:pt x="20" y="193"/>
                      <a:pt x="14" y="219"/>
                      <a:pt x="0" y="242"/>
                    </a:cubicBezTo>
                    <a:cubicBezTo>
                      <a:pt x="8" y="215"/>
                      <a:pt x="7" y="185"/>
                      <a:pt x="21" y="159"/>
                    </a:cubicBezTo>
                    <a:cubicBezTo>
                      <a:pt x="26" y="150"/>
                      <a:pt x="27" y="138"/>
                      <a:pt x="27" y="128"/>
                    </a:cubicBezTo>
                    <a:cubicBezTo>
                      <a:pt x="25" y="86"/>
                      <a:pt x="37" y="45"/>
                      <a:pt x="40" y="4"/>
                    </a:cubicBezTo>
                    <a:close/>
                  </a:path>
                </a:pathLst>
              </a:custGeom>
              <a:solidFill>
                <a:srgbClr val="A57C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9" name="Freeform 257">
                <a:extLst>
                  <a:ext uri="{FF2B5EF4-FFF2-40B4-BE49-F238E27FC236}">
                    <a16:creationId xmlns:a16="http://schemas.microsoft.com/office/drawing/2014/main" id="{4BDA345F-818F-45B0-BC6E-A5AEC8830CED}"/>
                  </a:ext>
                </a:extLst>
              </p:cNvPr>
              <p:cNvSpPr>
                <a:spLocks/>
              </p:cNvSpPr>
              <p:nvPr/>
            </p:nvSpPr>
            <p:spPr bwMode="auto">
              <a:xfrm>
                <a:off x="835" y="1581"/>
                <a:ext cx="102" cy="245"/>
              </a:xfrm>
              <a:custGeom>
                <a:avLst/>
                <a:gdLst>
                  <a:gd name="T0" fmla="*/ 89 w 91"/>
                  <a:gd name="T1" fmla="*/ 5 h 218"/>
                  <a:gd name="T2" fmla="*/ 21 w 91"/>
                  <a:gd name="T3" fmla="*/ 156 h 218"/>
                  <a:gd name="T4" fmla="*/ 0 w 91"/>
                  <a:gd name="T5" fmla="*/ 218 h 218"/>
                  <a:gd name="T6" fmla="*/ 23 w 91"/>
                  <a:gd name="T7" fmla="*/ 132 h 218"/>
                  <a:gd name="T8" fmla="*/ 52 w 91"/>
                  <a:gd name="T9" fmla="*/ 69 h 218"/>
                  <a:gd name="T10" fmla="*/ 85 w 91"/>
                  <a:gd name="T11" fmla="*/ 1 h 218"/>
                  <a:gd name="T12" fmla="*/ 89 w 91"/>
                  <a:gd name="T13" fmla="*/ 5 h 218"/>
                </a:gdLst>
                <a:ahLst/>
                <a:cxnLst>
                  <a:cxn ang="0">
                    <a:pos x="T0" y="T1"/>
                  </a:cxn>
                  <a:cxn ang="0">
                    <a:pos x="T2" y="T3"/>
                  </a:cxn>
                  <a:cxn ang="0">
                    <a:pos x="T4" y="T5"/>
                  </a:cxn>
                  <a:cxn ang="0">
                    <a:pos x="T6" y="T7"/>
                  </a:cxn>
                  <a:cxn ang="0">
                    <a:pos x="T8" y="T9"/>
                  </a:cxn>
                  <a:cxn ang="0">
                    <a:pos x="T10" y="T11"/>
                  </a:cxn>
                  <a:cxn ang="0">
                    <a:pos x="T12" y="T13"/>
                  </a:cxn>
                </a:cxnLst>
                <a:rect l="0" t="0" r="r" b="b"/>
                <a:pathLst>
                  <a:path w="91" h="218">
                    <a:moveTo>
                      <a:pt x="89" y="5"/>
                    </a:moveTo>
                    <a:cubicBezTo>
                      <a:pt x="67" y="55"/>
                      <a:pt x="45" y="106"/>
                      <a:pt x="21" y="156"/>
                    </a:cubicBezTo>
                    <a:cubicBezTo>
                      <a:pt x="11" y="176"/>
                      <a:pt x="11" y="199"/>
                      <a:pt x="0" y="218"/>
                    </a:cubicBezTo>
                    <a:cubicBezTo>
                      <a:pt x="3" y="188"/>
                      <a:pt x="4" y="158"/>
                      <a:pt x="23" y="132"/>
                    </a:cubicBezTo>
                    <a:cubicBezTo>
                      <a:pt x="37" y="113"/>
                      <a:pt x="40" y="89"/>
                      <a:pt x="52" y="69"/>
                    </a:cubicBezTo>
                    <a:cubicBezTo>
                      <a:pt x="65" y="48"/>
                      <a:pt x="74" y="24"/>
                      <a:pt x="85" y="1"/>
                    </a:cubicBezTo>
                    <a:cubicBezTo>
                      <a:pt x="89" y="0"/>
                      <a:pt x="91" y="1"/>
                      <a:pt x="89" y="5"/>
                    </a:cubicBezTo>
                    <a:close/>
                  </a:path>
                </a:pathLst>
              </a:custGeom>
              <a:solidFill>
                <a:srgbClr val="966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0" name="Freeform 258">
                <a:extLst>
                  <a:ext uri="{FF2B5EF4-FFF2-40B4-BE49-F238E27FC236}">
                    <a16:creationId xmlns:a16="http://schemas.microsoft.com/office/drawing/2014/main" id="{E9CF3AA8-BAFF-46C2-968B-80407157C3CE}"/>
                  </a:ext>
                </a:extLst>
              </p:cNvPr>
              <p:cNvSpPr>
                <a:spLocks/>
              </p:cNvSpPr>
              <p:nvPr/>
            </p:nvSpPr>
            <p:spPr bwMode="auto">
              <a:xfrm>
                <a:off x="935" y="2339"/>
                <a:ext cx="126" cy="289"/>
              </a:xfrm>
              <a:custGeom>
                <a:avLst/>
                <a:gdLst>
                  <a:gd name="T0" fmla="*/ 13 w 112"/>
                  <a:gd name="T1" fmla="*/ 257 h 257"/>
                  <a:gd name="T2" fmla="*/ 0 w 112"/>
                  <a:gd name="T3" fmla="*/ 251 h 257"/>
                  <a:gd name="T4" fmla="*/ 23 w 112"/>
                  <a:gd name="T5" fmla="*/ 215 h 257"/>
                  <a:gd name="T6" fmla="*/ 72 w 112"/>
                  <a:gd name="T7" fmla="*/ 82 h 257"/>
                  <a:gd name="T8" fmla="*/ 72 w 112"/>
                  <a:gd name="T9" fmla="*/ 82 h 257"/>
                  <a:gd name="T10" fmla="*/ 85 w 112"/>
                  <a:gd name="T11" fmla="*/ 67 h 257"/>
                  <a:gd name="T12" fmla="*/ 112 w 112"/>
                  <a:gd name="T13" fmla="*/ 0 h 257"/>
                  <a:gd name="T14" fmla="*/ 75 w 112"/>
                  <a:gd name="T15" fmla="*/ 105 h 257"/>
                  <a:gd name="T16" fmla="*/ 48 w 112"/>
                  <a:gd name="T17" fmla="*/ 173 h 257"/>
                  <a:gd name="T18" fmla="*/ 20 w 112"/>
                  <a:gd name="T19" fmla="*/ 239 h 257"/>
                  <a:gd name="T20" fmla="*/ 13 w 112"/>
                  <a:gd name="T21" fmla="*/ 257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2" h="257">
                    <a:moveTo>
                      <a:pt x="13" y="257"/>
                    </a:moveTo>
                    <a:cubicBezTo>
                      <a:pt x="8" y="256"/>
                      <a:pt x="3" y="255"/>
                      <a:pt x="0" y="251"/>
                    </a:cubicBezTo>
                    <a:cubicBezTo>
                      <a:pt x="14" y="243"/>
                      <a:pt x="17" y="228"/>
                      <a:pt x="23" y="215"/>
                    </a:cubicBezTo>
                    <a:cubicBezTo>
                      <a:pt x="43" y="172"/>
                      <a:pt x="59" y="128"/>
                      <a:pt x="72" y="82"/>
                    </a:cubicBezTo>
                    <a:cubicBezTo>
                      <a:pt x="72" y="82"/>
                      <a:pt x="72" y="82"/>
                      <a:pt x="72" y="82"/>
                    </a:cubicBezTo>
                    <a:cubicBezTo>
                      <a:pt x="81" y="82"/>
                      <a:pt x="83" y="75"/>
                      <a:pt x="85" y="67"/>
                    </a:cubicBezTo>
                    <a:cubicBezTo>
                      <a:pt x="93" y="44"/>
                      <a:pt x="102" y="22"/>
                      <a:pt x="112" y="0"/>
                    </a:cubicBezTo>
                    <a:cubicBezTo>
                      <a:pt x="102" y="36"/>
                      <a:pt x="93" y="72"/>
                      <a:pt x="75" y="105"/>
                    </a:cubicBezTo>
                    <a:cubicBezTo>
                      <a:pt x="64" y="127"/>
                      <a:pt x="56" y="150"/>
                      <a:pt x="48" y="173"/>
                    </a:cubicBezTo>
                    <a:cubicBezTo>
                      <a:pt x="41" y="196"/>
                      <a:pt x="30" y="217"/>
                      <a:pt x="20" y="239"/>
                    </a:cubicBezTo>
                    <a:cubicBezTo>
                      <a:pt x="17" y="245"/>
                      <a:pt x="13" y="250"/>
                      <a:pt x="13" y="257"/>
                    </a:cubicBezTo>
                    <a:close/>
                  </a:path>
                </a:pathLst>
              </a:custGeom>
              <a:solidFill>
                <a:srgbClr val="85644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1" name="Freeform 259">
                <a:extLst>
                  <a:ext uri="{FF2B5EF4-FFF2-40B4-BE49-F238E27FC236}">
                    <a16:creationId xmlns:a16="http://schemas.microsoft.com/office/drawing/2014/main" id="{C0AC1C17-ED33-4847-BEC6-A2C97D6CAB3D}"/>
                  </a:ext>
                </a:extLst>
              </p:cNvPr>
              <p:cNvSpPr>
                <a:spLocks/>
              </p:cNvSpPr>
              <p:nvPr/>
            </p:nvSpPr>
            <p:spPr bwMode="auto">
              <a:xfrm>
                <a:off x="1654" y="2397"/>
                <a:ext cx="50" cy="266"/>
              </a:xfrm>
              <a:custGeom>
                <a:avLst/>
                <a:gdLst>
                  <a:gd name="T0" fmla="*/ 44 w 44"/>
                  <a:gd name="T1" fmla="*/ 232 h 237"/>
                  <a:gd name="T2" fmla="*/ 28 w 44"/>
                  <a:gd name="T3" fmla="*/ 235 h 237"/>
                  <a:gd name="T4" fmla="*/ 16 w 44"/>
                  <a:gd name="T5" fmla="*/ 153 h 237"/>
                  <a:gd name="T6" fmla="*/ 7 w 44"/>
                  <a:gd name="T7" fmla="*/ 28 h 237"/>
                  <a:gd name="T8" fmla="*/ 11 w 44"/>
                  <a:gd name="T9" fmla="*/ 0 h 237"/>
                  <a:gd name="T10" fmla="*/ 20 w 44"/>
                  <a:gd name="T11" fmla="*/ 132 h 237"/>
                  <a:gd name="T12" fmla="*/ 23 w 44"/>
                  <a:gd name="T13" fmla="*/ 149 h 237"/>
                  <a:gd name="T14" fmla="*/ 36 w 44"/>
                  <a:gd name="T15" fmla="*/ 222 h 237"/>
                  <a:gd name="T16" fmla="*/ 44 w 44"/>
                  <a:gd name="T17" fmla="*/ 232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 h="237">
                    <a:moveTo>
                      <a:pt x="44" y="232"/>
                    </a:moveTo>
                    <a:cubicBezTo>
                      <a:pt x="39" y="237"/>
                      <a:pt x="34" y="235"/>
                      <a:pt x="28" y="235"/>
                    </a:cubicBezTo>
                    <a:cubicBezTo>
                      <a:pt x="33" y="206"/>
                      <a:pt x="21" y="180"/>
                      <a:pt x="16" y="153"/>
                    </a:cubicBezTo>
                    <a:cubicBezTo>
                      <a:pt x="9" y="112"/>
                      <a:pt x="4" y="70"/>
                      <a:pt x="7" y="28"/>
                    </a:cubicBezTo>
                    <a:cubicBezTo>
                      <a:pt x="8" y="18"/>
                      <a:pt x="0" y="8"/>
                      <a:pt x="11" y="0"/>
                    </a:cubicBezTo>
                    <a:cubicBezTo>
                      <a:pt x="11" y="44"/>
                      <a:pt x="16" y="88"/>
                      <a:pt x="20" y="132"/>
                    </a:cubicBezTo>
                    <a:cubicBezTo>
                      <a:pt x="21" y="138"/>
                      <a:pt x="20" y="145"/>
                      <a:pt x="23" y="149"/>
                    </a:cubicBezTo>
                    <a:cubicBezTo>
                      <a:pt x="42" y="171"/>
                      <a:pt x="34" y="197"/>
                      <a:pt x="36" y="222"/>
                    </a:cubicBezTo>
                    <a:cubicBezTo>
                      <a:pt x="36" y="228"/>
                      <a:pt x="37" y="232"/>
                      <a:pt x="44" y="232"/>
                    </a:cubicBezTo>
                    <a:close/>
                  </a:path>
                </a:pathLst>
              </a:custGeom>
              <a:solidFill>
                <a:srgbClr val="8766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2" name="Freeform 260">
                <a:extLst>
                  <a:ext uri="{FF2B5EF4-FFF2-40B4-BE49-F238E27FC236}">
                    <a16:creationId xmlns:a16="http://schemas.microsoft.com/office/drawing/2014/main" id="{192FFE78-96F1-4E75-B004-7AE2B0409BB2}"/>
                  </a:ext>
                </a:extLst>
              </p:cNvPr>
              <p:cNvSpPr>
                <a:spLocks/>
              </p:cNvSpPr>
              <p:nvPr/>
            </p:nvSpPr>
            <p:spPr bwMode="auto">
              <a:xfrm>
                <a:off x="1516" y="1719"/>
                <a:ext cx="28" cy="256"/>
              </a:xfrm>
              <a:custGeom>
                <a:avLst/>
                <a:gdLst>
                  <a:gd name="T0" fmla="*/ 10 w 25"/>
                  <a:gd name="T1" fmla="*/ 10 h 228"/>
                  <a:gd name="T2" fmla="*/ 11 w 25"/>
                  <a:gd name="T3" fmla="*/ 228 h 228"/>
                  <a:gd name="T4" fmla="*/ 4 w 25"/>
                  <a:gd name="T5" fmla="*/ 3 h 228"/>
                  <a:gd name="T6" fmla="*/ 10 w 25"/>
                  <a:gd name="T7" fmla="*/ 10 h 228"/>
                </a:gdLst>
                <a:ahLst/>
                <a:cxnLst>
                  <a:cxn ang="0">
                    <a:pos x="T0" y="T1"/>
                  </a:cxn>
                  <a:cxn ang="0">
                    <a:pos x="T2" y="T3"/>
                  </a:cxn>
                  <a:cxn ang="0">
                    <a:pos x="T4" y="T5"/>
                  </a:cxn>
                  <a:cxn ang="0">
                    <a:pos x="T6" y="T7"/>
                  </a:cxn>
                </a:cxnLst>
                <a:rect l="0" t="0" r="r" b="b"/>
                <a:pathLst>
                  <a:path w="25" h="228">
                    <a:moveTo>
                      <a:pt x="10" y="10"/>
                    </a:moveTo>
                    <a:cubicBezTo>
                      <a:pt x="25" y="83"/>
                      <a:pt x="5" y="155"/>
                      <a:pt x="11" y="228"/>
                    </a:cubicBezTo>
                    <a:cubicBezTo>
                      <a:pt x="0" y="153"/>
                      <a:pt x="12" y="77"/>
                      <a:pt x="4" y="3"/>
                    </a:cubicBezTo>
                    <a:cubicBezTo>
                      <a:pt x="12" y="0"/>
                      <a:pt x="7" y="8"/>
                      <a:pt x="10" y="10"/>
                    </a:cubicBezTo>
                    <a:close/>
                  </a:path>
                </a:pathLst>
              </a:custGeom>
              <a:solidFill>
                <a:srgbClr val="AD826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3" name="Freeform 261">
                <a:extLst>
                  <a:ext uri="{FF2B5EF4-FFF2-40B4-BE49-F238E27FC236}">
                    <a16:creationId xmlns:a16="http://schemas.microsoft.com/office/drawing/2014/main" id="{451B9ED9-370F-4C92-9D4D-AB937D4F7E80}"/>
                  </a:ext>
                </a:extLst>
              </p:cNvPr>
              <p:cNvSpPr>
                <a:spLocks/>
              </p:cNvSpPr>
              <p:nvPr/>
            </p:nvSpPr>
            <p:spPr bwMode="auto">
              <a:xfrm>
                <a:off x="1298" y="2065"/>
                <a:ext cx="52" cy="241"/>
              </a:xfrm>
              <a:custGeom>
                <a:avLst/>
                <a:gdLst>
                  <a:gd name="T0" fmla="*/ 46 w 46"/>
                  <a:gd name="T1" fmla="*/ 0 h 214"/>
                  <a:gd name="T2" fmla="*/ 0 w 46"/>
                  <a:gd name="T3" fmla="*/ 214 h 214"/>
                  <a:gd name="T4" fmla="*/ 46 w 46"/>
                  <a:gd name="T5" fmla="*/ 0 h 214"/>
                </a:gdLst>
                <a:ahLst/>
                <a:cxnLst>
                  <a:cxn ang="0">
                    <a:pos x="T0" y="T1"/>
                  </a:cxn>
                  <a:cxn ang="0">
                    <a:pos x="T2" y="T3"/>
                  </a:cxn>
                  <a:cxn ang="0">
                    <a:pos x="T4" y="T5"/>
                  </a:cxn>
                </a:cxnLst>
                <a:rect l="0" t="0" r="r" b="b"/>
                <a:pathLst>
                  <a:path w="46" h="214">
                    <a:moveTo>
                      <a:pt x="46" y="0"/>
                    </a:moveTo>
                    <a:cubicBezTo>
                      <a:pt x="41" y="74"/>
                      <a:pt x="19" y="144"/>
                      <a:pt x="0" y="214"/>
                    </a:cubicBezTo>
                    <a:cubicBezTo>
                      <a:pt x="9" y="142"/>
                      <a:pt x="33" y="72"/>
                      <a:pt x="46" y="0"/>
                    </a:cubicBezTo>
                    <a:close/>
                  </a:path>
                </a:pathLst>
              </a:custGeom>
              <a:solidFill>
                <a:srgbClr val="B188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4" name="Freeform 262">
                <a:extLst>
                  <a:ext uri="{FF2B5EF4-FFF2-40B4-BE49-F238E27FC236}">
                    <a16:creationId xmlns:a16="http://schemas.microsoft.com/office/drawing/2014/main" id="{BA17E978-2FCA-4369-B0D6-D05EA8F88226}"/>
                  </a:ext>
                </a:extLst>
              </p:cNvPr>
              <p:cNvSpPr>
                <a:spLocks/>
              </p:cNvSpPr>
              <p:nvPr/>
            </p:nvSpPr>
            <p:spPr bwMode="auto">
              <a:xfrm>
                <a:off x="1578" y="2080"/>
                <a:ext cx="43" cy="239"/>
              </a:xfrm>
              <a:custGeom>
                <a:avLst/>
                <a:gdLst>
                  <a:gd name="T0" fmla="*/ 20 w 38"/>
                  <a:gd name="T1" fmla="*/ 213 h 213"/>
                  <a:gd name="T2" fmla="*/ 14 w 38"/>
                  <a:gd name="T3" fmla="*/ 205 h 213"/>
                  <a:gd name="T4" fmla="*/ 16 w 38"/>
                  <a:gd name="T5" fmla="*/ 155 h 213"/>
                  <a:gd name="T6" fmla="*/ 11 w 38"/>
                  <a:gd name="T7" fmla="*/ 101 h 213"/>
                  <a:gd name="T8" fmla="*/ 5 w 38"/>
                  <a:gd name="T9" fmla="*/ 8 h 213"/>
                  <a:gd name="T10" fmla="*/ 13 w 38"/>
                  <a:gd name="T11" fmla="*/ 0 h 213"/>
                  <a:gd name="T12" fmla="*/ 20 w 38"/>
                  <a:gd name="T13" fmla="*/ 213 h 213"/>
                </a:gdLst>
                <a:ahLst/>
                <a:cxnLst>
                  <a:cxn ang="0">
                    <a:pos x="T0" y="T1"/>
                  </a:cxn>
                  <a:cxn ang="0">
                    <a:pos x="T2" y="T3"/>
                  </a:cxn>
                  <a:cxn ang="0">
                    <a:pos x="T4" y="T5"/>
                  </a:cxn>
                  <a:cxn ang="0">
                    <a:pos x="T6" y="T7"/>
                  </a:cxn>
                  <a:cxn ang="0">
                    <a:pos x="T8" y="T9"/>
                  </a:cxn>
                  <a:cxn ang="0">
                    <a:pos x="T10" y="T11"/>
                  </a:cxn>
                  <a:cxn ang="0">
                    <a:pos x="T12" y="T13"/>
                  </a:cxn>
                </a:cxnLst>
                <a:rect l="0" t="0" r="r" b="b"/>
                <a:pathLst>
                  <a:path w="38" h="213">
                    <a:moveTo>
                      <a:pt x="20" y="213"/>
                    </a:moveTo>
                    <a:cubicBezTo>
                      <a:pt x="16" y="212"/>
                      <a:pt x="14" y="210"/>
                      <a:pt x="14" y="205"/>
                    </a:cubicBezTo>
                    <a:cubicBezTo>
                      <a:pt x="15" y="188"/>
                      <a:pt x="17" y="172"/>
                      <a:pt x="16" y="155"/>
                    </a:cubicBezTo>
                    <a:cubicBezTo>
                      <a:pt x="15" y="137"/>
                      <a:pt x="17" y="120"/>
                      <a:pt x="11" y="101"/>
                    </a:cubicBezTo>
                    <a:cubicBezTo>
                      <a:pt x="0" y="72"/>
                      <a:pt x="1" y="40"/>
                      <a:pt x="5" y="8"/>
                    </a:cubicBezTo>
                    <a:cubicBezTo>
                      <a:pt x="5" y="7"/>
                      <a:pt x="8" y="6"/>
                      <a:pt x="13" y="0"/>
                    </a:cubicBezTo>
                    <a:cubicBezTo>
                      <a:pt x="5" y="74"/>
                      <a:pt x="38" y="142"/>
                      <a:pt x="20" y="213"/>
                    </a:cubicBezTo>
                    <a:close/>
                  </a:path>
                </a:pathLst>
              </a:custGeom>
              <a:solidFill>
                <a:srgbClr val="A77C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5" name="Freeform 263">
                <a:extLst>
                  <a:ext uri="{FF2B5EF4-FFF2-40B4-BE49-F238E27FC236}">
                    <a16:creationId xmlns:a16="http://schemas.microsoft.com/office/drawing/2014/main" id="{FADC56A7-D107-439B-A169-0E4327644412}"/>
                  </a:ext>
                </a:extLst>
              </p:cNvPr>
              <p:cNvSpPr>
                <a:spLocks/>
              </p:cNvSpPr>
              <p:nvPr/>
            </p:nvSpPr>
            <p:spPr bwMode="auto">
              <a:xfrm>
                <a:off x="1012" y="1766"/>
                <a:ext cx="84" cy="216"/>
              </a:xfrm>
              <a:custGeom>
                <a:avLst/>
                <a:gdLst>
                  <a:gd name="T0" fmla="*/ 1 w 75"/>
                  <a:gd name="T1" fmla="*/ 192 h 192"/>
                  <a:gd name="T2" fmla="*/ 20 w 75"/>
                  <a:gd name="T3" fmla="*/ 116 h 192"/>
                  <a:gd name="T4" fmla="*/ 22 w 75"/>
                  <a:gd name="T5" fmla="*/ 132 h 192"/>
                  <a:gd name="T6" fmla="*/ 24 w 75"/>
                  <a:gd name="T7" fmla="*/ 131 h 192"/>
                  <a:gd name="T8" fmla="*/ 44 w 75"/>
                  <a:gd name="T9" fmla="*/ 67 h 192"/>
                  <a:gd name="T10" fmla="*/ 62 w 75"/>
                  <a:gd name="T11" fmla="*/ 9 h 192"/>
                  <a:gd name="T12" fmla="*/ 69 w 75"/>
                  <a:gd name="T13" fmla="*/ 0 h 192"/>
                  <a:gd name="T14" fmla="*/ 67 w 75"/>
                  <a:gd name="T15" fmla="*/ 12 h 192"/>
                  <a:gd name="T16" fmla="*/ 49 w 75"/>
                  <a:gd name="T17" fmla="*/ 83 h 192"/>
                  <a:gd name="T18" fmla="*/ 7 w 75"/>
                  <a:gd name="T19" fmla="*/ 180 h 192"/>
                  <a:gd name="T20" fmla="*/ 1 w 75"/>
                  <a:gd name="T21" fmla="*/ 192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5" h="192">
                    <a:moveTo>
                      <a:pt x="1" y="192"/>
                    </a:moveTo>
                    <a:cubicBezTo>
                      <a:pt x="0" y="172"/>
                      <a:pt x="10" y="136"/>
                      <a:pt x="20" y="116"/>
                    </a:cubicBezTo>
                    <a:cubicBezTo>
                      <a:pt x="28" y="121"/>
                      <a:pt x="17" y="127"/>
                      <a:pt x="22" y="132"/>
                    </a:cubicBezTo>
                    <a:cubicBezTo>
                      <a:pt x="23" y="132"/>
                      <a:pt x="24" y="131"/>
                      <a:pt x="24" y="131"/>
                    </a:cubicBezTo>
                    <a:cubicBezTo>
                      <a:pt x="31" y="109"/>
                      <a:pt x="46" y="88"/>
                      <a:pt x="44" y="67"/>
                    </a:cubicBezTo>
                    <a:cubicBezTo>
                      <a:pt x="42" y="43"/>
                      <a:pt x="55" y="28"/>
                      <a:pt x="62" y="9"/>
                    </a:cubicBezTo>
                    <a:cubicBezTo>
                      <a:pt x="63" y="6"/>
                      <a:pt x="66" y="3"/>
                      <a:pt x="69" y="0"/>
                    </a:cubicBezTo>
                    <a:cubicBezTo>
                      <a:pt x="75" y="6"/>
                      <a:pt x="69" y="10"/>
                      <a:pt x="67" y="12"/>
                    </a:cubicBezTo>
                    <a:cubicBezTo>
                      <a:pt x="50" y="33"/>
                      <a:pt x="57" y="60"/>
                      <a:pt x="49" y="83"/>
                    </a:cubicBezTo>
                    <a:cubicBezTo>
                      <a:pt x="37" y="117"/>
                      <a:pt x="15" y="146"/>
                      <a:pt x="7" y="180"/>
                    </a:cubicBezTo>
                    <a:cubicBezTo>
                      <a:pt x="4" y="184"/>
                      <a:pt x="10" y="192"/>
                      <a:pt x="1" y="192"/>
                    </a:cubicBezTo>
                    <a:close/>
                  </a:path>
                </a:pathLst>
              </a:custGeom>
              <a:solidFill>
                <a:srgbClr val="A0796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6" name="Freeform 264">
                <a:extLst>
                  <a:ext uri="{FF2B5EF4-FFF2-40B4-BE49-F238E27FC236}">
                    <a16:creationId xmlns:a16="http://schemas.microsoft.com/office/drawing/2014/main" id="{8C95AAA4-CA37-42D1-B7CF-D5E2B02E51F9}"/>
                  </a:ext>
                </a:extLst>
              </p:cNvPr>
              <p:cNvSpPr>
                <a:spLocks/>
              </p:cNvSpPr>
              <p:nvPr/>
            </p:nvSpPr>
            <p:spPr bwMode="auto">
              <a:xfrm>
                <a:off x="1679" y="1713"/>
                <a:ext cx="34" cy="194"/>
              </a:xfrm>
              <a:custGeom>
                <a:avLst/>
                <a:gdLst>
                  <a:gd name="T0" fmla="*/ 11 w 30"/>
                  <a:gd name="T1" fmla="*/ 0 h 173"/>
                  <a:gd name="T2" fmla="*/ 17 w 30"/>
                  <a:gd name="T3" fmla="*/ 3 h 173"/>
                  <a:gd name="T4" fmla="*/ 10 w 30"/>
                  <a:gd name="T5" fmla="*/ 62 h 173"/>
                  <a:gd name="T6" fmla="*/ 19 w 30"/>
                  <a:gd name="T7" fmla="*/ 140 h 173"/>
                  <a:gd name="T8" fmla="*/ 21 w 30"/>
                  <a:gd name="T9" fmla="*/ 141 h 173"/>
                  <a:gd name="T10" fmla="*/ 23 w 30"/>
                  <a:gd name="T11" fmla="*/ 140 h 173"/>
                  <a:gd name="T12" fmla="*/ 30 w 30"/>
                  <a:gd name="T13" fmla="*/ 140 h 173"/>
                  <a:gd name="T14" fmla="*/ 27 w 30"/>
                  <a:gd name="T15" fmla="*/ 151 h 173"/>
                  <a:gd name="T16" fmla="*/ 22 w 30"/>
                  <a:gd name="T17" fmla="*/ 152 h 173"/>
                  <a:gd name="T18" fmla="*/ 15 w 30"/>
                  <a:gd name="T19" fmla="*/ 173 h 173"/>
                  <a:gd name="T20" fmla="*/ 12 w 30"/>
                  <a:gd name="T21" fmla="*/ 173 h 173"/>
                  <a:gd name="T22" fmla="*/ 2 w 30"/>
                  <a:gd name="T23" fmla="*/ 37 h 173"/>
                  <a:gd name="T24" fmla="*/ 6 w 30"/>
                  <a:gd name="T25" fmla="*/ 24 h 173"/>
                  <a:gd name="T26" fmla="*/ 6 w 30"/>
                  <a:gd name="T27" fmla="*/ 26 h 173"/>
                  <a:gd name="T28" fmla="*/ 9 w 30"/>
                  <a:gd name="T29" fmla="*/ 28 h 173"/>
                  <a:gd name="T30" fmla="*/ 11 w 30"/>
                  <a:gd name="T31" fmla="*/ 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0" h="173">
                    <a:moveTo>
                      <a:pt x="11" y="0"/>
                    </a:moveTo>
                    <a:cubicBezTo>
                      <a:pt x="13" y="1"/>
                      <a:pt x="15" y="2"/>
                      <a:pt x="17" y="3"/>
                    </a:cubicBezTo>
                    <a:cubicBezTo>
                      <a:pt x="24" y="24"/>
                      <a:pt x="5" y="42"/>
                      <a:pt x="10" y="62"/>
                    </a:cubicBezTo>
                    <a:cubicBezTo>
                      <a:pt x="17" y="88"/>
                      <a:pt x="18" y="114"/>
                      <a:pt x="19" y="140"/>
                    </a:cubicBezTo>
                    <a:cubicBezTo>
                      <a:pt x="19" y="140"/>
                      <a:pt x="20" y="141"/>
                      <a:pt x="21" y="141"/>
                    </a:cubicBezTo>
                    <a:cubicBezTo>
                      <a:pt x="21" y="141"/>
                      <a:pt x="22" y="140"/>
                      <a:pt x="23" y="140"/>
                    </a:cubicBezTo>
                    <a:cubicBezTo>
                      <a:pt x="25" y="138"/>
                      <a:pt x="28" y="138"/>
                      <a:pt x="30" y="140"/>
                    </a:cubicBezTo>
                    <a:cubicBezTo>
                      <a:pt x="29" y="144"/>
                      <a:pt x="28" y="148"/>
                      <a:pt x="27" y="151"/>
                    </a:cubicBezTo>
                    <a:cubicBezTo>
                      <a:pt x="25" y="153"/>
                      <a:pt x="24" y="153"/>
                      <a:pt x="22" y="152"/>
                    </a:cubicBezTo>
                    <a:cubicBezTo>
                      <a:pt x="13" y="157"/>
                      <a:pt x="21" y="167"/>
                      <a:pt x="15" y="173"/>
                    </a:cubicBezTo>
                    <a:cubicBezTo>
                      <a:pt x="14" y="173"/>
                      <a:pt x="12" y="173"/>
                      <a:pt x="12" y="173"/>
                    </a:cubicBezTo>
                    <a:cubicBezTo>
                      <a:pt x="12" y="127"/>
                      <a:pt x="0" y="82"/>
                      <a:pt x="2" y="37"/>
                    </a:cubicBezTo>
                    <a:cubicBezTo>
                      <a:pt x="2" y="32"/>
                      <a:pt x="1" y="27"/>
                      <a:pt x="6" y="24"/>
                    </a:cubicBezTo>
                    <a:cubicBezTo>
                      <a:pt x="6" y="25"/>
                      <a:pt x="6" y="26"/>
                      <a:pt x="6" y="26"/>
                    </a:cubicBezTo>
                    <a:cubicBezTo>
                      <a:pt x="7" y="27"/>
                      <a:pt x="8" y="27"/>
                      <a:pt x="9" y="28"/>
                    </a:cubicBezTo>
                    <a:cubicBezTo>
                      <a:pt x="9" y="19"/>
                      <a:pt x="10" y="9"/>
                      <a:pt x="11" y="0"/>
                    </a:cubicBezTo>
                    <a:close/>
                  </a:path>
                </a:pathLst>
              </a:custGeom>
              <a:solidFill>
                <a:srgbClr val="B9927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7" name="Freeform 265">
                <a:extLst>
                  <a:ext uri="{FF2B5EF4-FFF2-40B4-BE49-F238E27FC236}">
                    <a16:creationId xmlns:a16="http://schemas.microsoft.com/office/drawing/2014/main" id="{F0B18FDA-B200-4F96-90A3-EEDBB40A5D8A}"/>
                  </a:ext>
                </a:extLst>
              </p:cNvPr>
              <p:cNvSpPr>
                <a:spLocks/>
              </p:cNvSpPr>
              <p:nvPr/>
            </p:nvSpPr>
            <p:spPr bwMode="auto">
              <a:xfrm>
                <a:off x="1368" y="1833"/>
                <a:ext cx="25" cy="195"/>
              </a:xfrm>
              <a:custGeom>
                <a:avLst/>
                <a:gdLst>
                  <a:gd name="T0" fmla="*/ 5 w 22"/>
                  <a:gd name="T1" fmla="*/ 174 h 174"/>
                  <a:gd name="T2" fmla="*/ 14 w 22"/>
                  <a:gd name="T3" fmla="*/ 3 h 174"/>
                  <a:gd name="T4" fmla="*/ 19 w 22"/>
                  <a:gd name="T5" fmla="*/ 9 h 174"/>
                  <a:gd name="T6" fmla="*/ 12 w 22"/>
                  <a:gd name="T7" fmla="*/ 80 h 174"/>
                  <a:gd name="T8" fmla="*/ 21 w 22"/>
                  <a:gd name="T9" fmla="*/ 107 h 174"/>
                  <a:gd name="T10" fmla="*/ 21 w 22"/>
                  <a:gd name="T11" fmla="*/ 112 h 174"/>
                  <a:gd name="T12" fmla="*/ 5 w 22"/>
                  <a:gd name="T13" fmla="*/ 174 h 174"/>
                </a:gdLst>
                <a:ahLst/>
                <a:cxnLst>
                  <a:cxn ang="0">
                    <a:pos x="T0" y="T1"/>
                  </a:cxn>
                  <a:cxn ang="0">
                    <a:pos x="T2" y="T3"/>
                  </a:cxn>
                  <a:cxn ang="0">
                    <a:pos x="T4" y="T5"/>
                  </a:cxn>
                  <a:cxn ang="0">
                    <a:pos x="T6" y="T7"/>
                  </a:cxn>
                  <a:cxn ang="0">
                    <a:pos x="T8" y="T9"/>
                  </a:cxn>
                  <a:cxn ang="0">
                    <a:pos x="T10" y="T11"/>
                  </a:cxn>
                  <a:cxn ang="0">
                    <a:pos x="T12" y="T13"/>
                  </a:cxn>
                </a:cxnLst>
                <a:rect l="0" t="0" r="r" b="b"/>
                <a:pathLst>
                  <a:path w="22" h="174">
                    <a:moveTo>
                      <a:pt x="5" y="174"/>
                    </a:moveTo>
                    <a:cubicBezTo>
                      <a:pt x="0" y="116"/>
                      <a:pt x="0" y="59"/>
                      <a:pt x="14" y="3"/>
                    </a:cubicBezTo>
                    <a:cubicBezTo>
                      <a:pt x="20" y="0"/>
                      <a:pt x="20" y="5"/>
                      <a:pt x="19" y="9"/>
                    </a:cubicBezTo>
                    <a:cubicBezTo>
                      <a:pt x="13" y="32"/>
                      <a:pt x="15" y="56"/>
                      <a:pt x="12" y="80"/>
                    </a:cubicBezTo>
                    <a:cubicBezTo>
                      <a:pt x="11" y="88"/>
                      <a:pt x="0" y="104"/>
                      <a:pt x="21" y="107"/>
                    </a:cubicBezTo>
                    <a:cubicBezTo>
                      <a:pt x="21" y="107"/>
                      <a:pt x="22" y="110"/>
                      <a:pt x="21" y="112"/>
                    </a:cubicBezTo>
                    <a:cubicBezTo>
                      <a:pt x="12" y="131"/>
                      <a:pt x="16" y="154"/>
                      <a:pt x="5" y="174"/>
                    </a:cubicBezTo>
                    <a:close/>
                  </a:path>
                </a:pathLst>
              </a:custGeom>
              <a:solidFill>
                <a:srgbClr val="A77E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8" name="Freeform 266">
                <a:extLst>
                  <a:ext uri="{FF2B5EF4-FFF2-40B4-BE49-F238E27FC236}">
                    <a16:creationId xmlns:a16="http://schemas.microsoft.com/office/drawing/2014/main" id="{D3FF8836-14BC-4769-907A-8BACC4B365F1}"/>
                  </a:ext>
                </a:extLst>
              </p:cNvPr>
              <p:cNvSpPr>
                <a:spLocks/>
              </p:cNvSpPr>
              <p:nvPr/>
            </p:nvSpPr>
            <p:spPr bwMode="auto">
              <a:xfrm>
                <a:off x="1105" y="2366"/>
                <a:ext cx="60" cy="237"/>
              </a:xfrm>
              <a:custGeom>
                <a:avLst/>
                <a:gdLst>
                  <a:gd name="T0" fmla="*/ 0 w 54"/>
                  <a:gd name="T1" fmla="*/ 209 h 211"/>
                  <a:gd name="T2" fmla="*/ 45 w 54"/>
                  <a:gd name="T3" fmla="*/ 0 h 211"/>
                  <a:gd name="T4" fmla="*/ 52 w 54"/>
                  <a:gd name="T5" fmla="*/ 40 h 211"/>
                  <a:gd name="T6" fmla="*/ 51 w 54"/>
                  <a:gd name="T7" fmla="*/ 46 h 211"/>
                  <a:gd name="T8" fmla="*/ 26 w 54"/>
                  <a:gd name="T9" fmla="*/ 97 h 211"/>
                  <a:gd name="T10" fmla="*/ 9 w 54"/>
                  <a:gd name="T11" fmla="*/ 200 h 211"/>
                  <a:gd name="T12" fmla="*/ 2 w 54"/>
                  <a:gd name="T13" fmla="*/ 211 h 211"/>
                  <a:gd name="T14" fmla="*/ 0 w 54"/>
                  <a:gd name="T15" fmla="*/ 209 h 2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211">
                    <a:moveTo>
                      <a:pt x="0" y="209"/>
                    </a:moveTo>
                    <a:cubicBezTo>
                      <a:pt x="2" y="136"/>
                      <a:pt x="30" y="70"/>
                      <a:pt x="45" y="0"/>
                    </a:cubicBezTo>
                    <a:cubicBezTo>
                      <a:pt x="49" y="13"/>
                      <a:pt x="36" y="29"/>
                      <a:pt x="52" y="40"/>
                    </a:cubicBezTo>
                    <a:cubicBezTo>
                      <a:pt x="54" y="41"/>
                      <a:pt x="54" y="45"/>
                      <a:pt x="51" y="46"/>
                    </a:cubicBezTo>
                    <a:cubicBezTo>
                      <a:pt x="23" y="54"/>
                      <a:pt x="32" y="80"/>
                      <a:pt x="26" y="97"/>
                    </a:cubicBezTo>
                    <a:cubicBezTo>
                      <a:pt x="15" y="130"/>
                      <a:pt x="10" y="165"/>
                      <a:pt x="9" y="200"/>
                    </a:cubicBezTo>
                    <a:cubicBezTo>
                      <a:pt x="9" y="205"/>
                      <a:pt x="8" y="210"/>
                      <a:pt x="2" y="211"/>
                    </a:cubicBezTo>
                    <a:cubicBezTo>
                      <a:pt x="1" y="210"/>
                      <a:pt x="1" y="209"/>
                      <a:pt x="0" y="209"/>
                    </a:cubicBezTo>
                    <a:close/>
                  </a:path>
                </a:pathLst>
              </a:custGeom>
              <a:solidFill>
                <a:srgbClr val="B38C7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9" name="Freeform 267">
                <a:extLst>
                  <a:ext uri="{FF2B5EF4-FFF2-40B4-BE49-F238E27FC236}">
                    <a16:creationId xmlns:a16="http://schemas.microsoft.com/office/drawing/2014/main" id="{8A01D4AD-DFD4-4C6B-B63A-8779BBEEBC19}"/>
                  </a:ext>
                </a:extLst>
              </p:cNvPr>
              <p:cNvSpPr>
                <a:spLocks/>
              </p:cNvSpPr>
              <p:nvPr/>
            </p:nvSpPr>
            <p:spPr bwMode="auto">
              <a:xfrm>
                <a:off x="1119" y="1377"/>
                <a:ext cx="53" cy="121"/>
              </a:xfrm>
              <a:custGeom>
                <a:avLst/>
                <a:gdLst>
                  <a:gd name="T0" fmla="*/ 13 w 47"/>
                  <a:gd name="T1" fmla="*/ 103 h 108"/>
                  <a:gd name="T2" fmla="*/ 0 w 47"/>
                  <a:gd name="T3" fmla="*/ 108 h 108"/>
                  <a:gd name="T4" fmla="*/ 32 w 47"/>
                  <a:gd name="T5" fmla="*/ 0 h 108"/>
                  <a:gd name="T6" fmla="*/ 25 w 47"/>
                  <a:gd name="T7" fmla="*/ 46 h 108"/>
                  <a:gd name="T8" fmla="*/ 47 w 47"/>
                  <a:gd name="T9" fmla="*/ 11 h 108"/>
                  <a:gd name="T10" fmla="*/ 24 w 47"/>
                  <a:gd name="T11" fmla="*/ 83 h 108"/>
                  <a:gd name="T12" fmla="*/ 13 w 47"/>
                  <a:gd name="T13" fmla="*/ 103 h 108"/>
                </a:gdLst>
                <a:ahLst/>
                <a:cxnLst>
                  <a:cxn ang="0">
                    <a:pos x="T0" y="T1"/>
                  </a:cxn>
                  <a:cxn ang="0">
                    <a:pos x="T2" y="T3"/>
                  </a:cxn>
                  <a:cxn ang="0">
                    <a:pos x="T4" y="T5"/>
                  </a:cxn>
                  <a:cxn ang="0">
                    <a:pos x="T6" y="T7"/>
                  </a:cxn>
                  <a:cxn ang="0">
                    <a:pos x="T8" y="T9"/>
                  </a:cxn>
                  <a:cxn ang="0">
                    <a:pos x="T10" y="T11"/>
                  </a:cxn>
                  <a:cxn ang="0">
                    <a:pos x="T12" y="T13"/>
                  </a:cxn>
                </a:cxnLst>
                <a:rect l="0" t="0" r="r" b="b"/>
                <a:pathLst>
                  <a:path w="47" h="108">
                    <a:moveTo>
                      <a:pt x="13" y="103"/>
                    </a:moveTo>
                    <a:cubicBezTo>
                      <a:pt x="9" y="104"/>
                      <a:pt x="6" y="106"/>
                      <a:pt x="0" y="108"/>
                    </a:cubicBezTo>
                    <a:cubicBezTo>
                      <a:pt x="7" y="71"/>
                      <a:pt x="18" y="35"/>
                      <a:pt x="32" y="0"/>
                    </a:cubicBezTo>
                    <a:cubicBezTo>
                      <a:pt x="35" y="15"/>
                      <a:pt x="26" y="29"/>
                      <a:pt x="25" y="46"/>
                    </a:cubicBezTo>
                    <a:cubicBezTo>
                      <a:pt x="33" y="34"/>
                      <a:pt x="35" y="20"/>
                      <a:pt x="47" y="11"/>
                    </a:cubicBezTo>
                    <a:cubicBezTo>
                      <a:pt x="43" y="37"/>
                      <a:pt x="27" y="58"/>
                      <a:pt x="24" y="83"/>
                    </a:cubicBezTo>
                    <a:cubicBezTo>
                      <a:pt x="20" y="89"/>
                      <a:pt x="22" y="100"/>
                      <a:pt x="13" y="103"/>
                    </a:cubicBezTo>
                    <a:close/>
                  </a:path>
                </a:pathLst>
              </a:custGeom>
              <a:solidFill>
                <a:srgbClr val="BC91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0" name="Freeform 268">
                <a:extLst>
                  <a:ext uri="{FF2B5EF4-FFF2-40B4-BE49-F238E27FC236}">
                    <a16:creationId xmlns:a16="http://schemas.microsoft.com/office/drawing/2014/main" id="{8954AC0D-D761-44E7-853F-BDAF0D3C4ADA}"/>
                  </a:ext>
                </a:extLst>
              </p:cNvPr>
              <p:cNvSpPr>
                <a:spLocks/>
              </p:cNvSpPr>
              <p:nvPr/>
            </p:nvSpPr>
            <p:spPr bwMode="auto">
              <a:xfrm>
                <a:off x="1088" y="2097"/>
                <a:ext cx="73" cy="240"/>
              </a:xfrm>
              <a:custGeom>
                <a:avLst/>
                <a:gdLst>
                  <a:gd name="T0" fmla="*/ 0 w 65"/>
                  <a:gd name="T1" fmla="*/ 214 h 214"/>
                  <a:gd name="T2" fmla="*/ 63 w 65"/>
                  <a:gd name="T3" fmla="*/ 0 h 214"/>
                  <a:gd name="T4" fmla="*/ 0 w 65"/>
                  <a:gd name="T5" fmla="*/ 214 h 214"/>
                </a:gdLst>
                <a:ahLst/>
                <a:cxnLst>
                  <a:cxn ang="0">
                    <a:pos x="T0" y="T1"/>
                  </a:cxn>
                  <a:cxn ang="0">
                    <a:pos x="T2" y="T3"/>
                  </a:cxn>
                  <a:cxn ang="0">
                    <a:pos x="T4" y="T5"/>
                  </a:cxn>
                </a:cxnLst>
                <a:rect l="0" t="0" r="r" b="b"/>
                <a:pathLst>
                  <a:path w="65" h="214">
                    <a:moveTo>
                      <a:pt x="0" y="214"/>
                    </a:moveTo>
                    <a:cubicBezTo>
                      <a:pt x="24" y="140"/>
                      <a:pt x="29" y="65"/>
                      <a:pt x="63" y="0"/>
                    </a:cubicBezTo>
                    <a:cubicBezTo>
                      <a:pt x="65" y="12"/>
                      <a:pt x="14" y="196"/>
                      <a:pt x="0" y="214"/>
                    </a:cubicBezTo>
                    <a:close/>
                  </a:path>
                </a:pathLst>
              </a:custGeom>
              <a:solidFill>
                <a:srgbClr val="8767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1" name="Freeform 269">
                <a:extLst>
                  <a:ext uri="{FF2B5EF4-FFF2-40B4-BE49-F238E27FC236}">
                    <a16:creationId xmlns:a16="http://schemas.microsoft.com/office/drawing/2014/main" id="{6B1C3EFE-86CC-468D-A26B-2050B7BBEB8F}"/>
                  </a:ext>
                </a:extLst>
              </p:cNvPr>
              <p:cNvSpPr>
                <a:spLocks/>
              </p:cNvSpPr>
              <p:nvPr/>
            </p:nvSpPr>
            <p:spPr bwMode="auto">
              <a:xfrm>
                <a:off x="1104" y="1879"/>
                <a:ext cx="69" cy="221"/>
              </a:xfrm>
              <a:custGeom>
                <a:avLst/>
                <a:gdLst>
                  <a:gd name="T0" fmla="*/ 58 w 62"/>
                  <a:gd name="T1" fmla="*/ 0 h 197"/>
                  <a:gd name="T2" fmla="*/ 62 w 62"/>
                  <a:gd name="T3" fmla="*/ 0 h 197"/>
                  <a:gd name="T4" fmla="*/ 42 w 62"/>
                  <a:gd name="T5" fmla="*/ 55 h 197"/>
                  <a:gd name="T6" fmla="*/ 10 w 62"/>
                  <a:gd name="T7" fmla="*/ 185 h 197"/>
                  <a:gd name="T8" fmla="*/ 3 w 62"/>
                  <a:gd name="T9" fmla="*/ 197 h 197"/>
                  <a:gd name="T10" fmla="*/ 11 w 62"/>
                  <a:gd name="T11" fmla="*/ 151 h 197"/>
                  <a:gd name="T12" fmla="*/ 45 w 62"/>
                  <a:gd name="T13" fmla="*/ 18 h 197"/>
                  <a:gd name="T14" fmla="*/ 58 w 62"/>
                  <a:gd name="T15" fmla="*/ 0 h 19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2" h="197">
                    <a:moveTo>
                      <a:pt x="58" y="0"/>
                    </a:moveTo>
                    <a:cubicBezTo>
                      <a:pt x="59" y="0"/>
                      <a:pt x="61" y="0"/>
                      <a:pt x="62" y="0"/>
                    </a:cubicBezTo>
                    <a:cubicBezTo>
                      <a:pt x="53" y="17"/>
                      <a:pt x="46" y="36"/>
                      <a:pt x="42" y="55"/>
                    </a:cubicBezTo>
                    <a:cubicBezTo>
                      <a:pt x="33" y="99"/>
                      <a:pt x="22" y="142"/>
                      <a:pt x="10" y="185"/>
                    </a:cubicBezTo>
                    <a:cubicBezTo>
                      <a:pt x="9" y="189"/>
                      <a:pt x="8" y="194"/>
                      <a:pt x="3" y="197"/>
                    </a:cubicBezTo>
                    <a:cubicBezTo>
                      <a:pt x="0" y="181"/>
                      <a:pt x="7" y="165"/>
                      <a:pt x="11" y="151"/>
                    </a:cubicBezTo>
                    <a:cubicBezTo>
                      <a:pt x="24" y="107"/>
                      <a:pt x="29" y="61"/>
                      <a:pt x="45" y="18"/>
                    </a:cubicBezTo>
                    <a:cubicBezTo>
                      <a:pt x="48" y="10"/>
                      <a:pt x="48" y="2"/>
                      <a:pt x="58" y="0"/>
                    </a:cubicBezTo>
                    <a:close/>
                  </a:path>
                </a:pathLst>
              </a:custGeom>
              <a:solidFill>
                <a:srgbClr val="B0866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2" name="Freeform 270">
                <a:extLst>
                  <a:ext uri="{FF2B5EF4-FFF2-40B4-BE49-F238E27FC236}">
                    <a16:creationId xmlns:a16="http://schemas.microsoft.com/office/drawing/2014/main" id="{914E0087-9008-40D0-B66D-640AFD4FF6A2}"/>
                  </a:ext>
                </a:extLst>
              </p:cNvPr>
              <p:cNvSpPr>
                <a:spLocks/>
              </p:cNvSpPr>
              <p:nvPr/>
            </p:nvSpPr>
            <p:spPr bwMode="auto">
              <a:xfrm>
                <a:off x="755" y="2078"/>
                <a:ext cx="108" cy="221"/>
              </a:xfrm>
              <a:custGeom>
                <a:avLst/>
                <a:gdLst>
                  <a:gd name="T0" fmla="*/ 52 w 96"/>
                  <a:gd name="T1" fmla="*/ 115 h 197"/>
                  <a:gd name="T2" fmla="*/ 44 w 96"/>
                  <a:gd name="T3" fmla="*/ 105 h 197"/>
                  <a:gd name="T4" fmla="*/ 0 w 96"/>
                  <a:gd name="T5" fmla="*/ 197 h 197"/>
                  <a:gd name="T6" fmla="*/ 32 w 96"/>
                  <a:gd name="T7" fmla="*/ 111 h 197"/>
                  <a:gd name="T8" fmla="*/ 32 w 96"/>
                  <a:gd name="T9" fmla="*/ 111 h 197"/>
                  <a:gd name="T10" fmla="*/ 68 w 96"/>
                  <a:gd name="T11" fmla="*/ 39 h 197"/>
                  <a:gd name="T12" fmla="*/ 68 w 96"/>
                  <a:gd name="T13" fmla="*/ 39 h 197"/>
                  <a:gd name="T14" fmla="*/ 89 w 96"/>
                  <a:gd name="T15" fmla="*/ 0 h 197"/>
                  <a:gd name="T16" fmla="*/ 88 w 96"/>
                  <a:gd name="T17" fmla="*/ 14 h 197"/>
                  <a:gd name="T18" fmla="*/ 56 w 96"/>
                  <a:gd name="T19" fmla="*/ 92 h 197"/>
                  <a:gd name="T20" fmla="*/ 52 w 96"/>
                  <a:gd name="T21" fmla="*/ 115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6" h="197">
                    <a:moveTo>
                      <a:pt x="52" y="115"/>
                    </a:moveTo>
                    <a:cubicBezTo>
                      <a:pt x="41" y="119"/>
                      <a:pt x="48" y="109"/>
                      <a:pt x="44" y="105"/>
                    </a:cubicBezTo>
                    <a:cubicBezTo>
                      <a:pt x="31" y="137"/>
                      <a:pt x="17" y="167"/>
                      <a:pt x="0" y="197"/>
                    </a:cubicBezTo>
                    <a:cubicBezTo>
                      <a:pt x="5" y="166"/>
                      <a:pt x="26" y="141"/>
                      <a:pt x="32" y="111"/>
                    </a:cubicBezTo>
                    <a:cubicBezTo>
                      <a:pt x="32" y="111"/>
                      <a:pt x="32" y="111"/>
                      <a:pt x="32" y="111"/>
                    </a:cubicBezTo>
                    <a:cubicBezTo>
                      <a:pt x="45" y="87"/>
                      <a:pt x="53" y="62"/>
                      <a:pt x="68" y="39"/>
                    </a:cubicBezTo>
                    <a:cubicBezTo>
                      <a:pt x="68" y="39"/>
                      <a:pt x="68" y="39"/>
                      <a:pt x="68" y="39"/>
                    </a:cubicBezTo>
                    <a:cubicBezTo>
                      <a:pt x="79" y="29"/>
                      <a:pt x="79" y="12"/>
                      <a:pt x="89" y="0"/>
                    </a:cubicBezTo>
                    <a:cubicBezTo>
                      <a:pt x="96" y="5"/>
                      <a:pt x="90" y="10"/>
                      <a:pt x="88" y="14"/>
                    </a:cubicBezTo>
                    <a:cubicBezTo>
                      <a:pt x="78" y="40"/>
                      <a:pt x="67" y="66"/>
                      <a:pt x="56" y="92"/>
                    </a:cubicBezTo>
                    <a:cubicBezTo>
                      <a:pt x="53" y="100"/>
                      <a:pt x="51" y="107"/>
                      <a:pt x="52" y="115"/>
                    </a:cubicBezTo>
                    <a:close/>
                  </a:path>
                </a:pathLst>
              </a:custGeom>
              <a:solidFill>
                <a:srgbClr val="956D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3" name="Freeform 271">
                <a:extLst>
                  <a:ext uri="{FF2B5EF4-FFF2-40B4-BE49-F238E27FC236}">
                    <a16:creationId xmlns:a16="http://schemas.microsoft.com/office/drawing/2014/main" id="{B6BC7557-80C9-45D9-8C37-09F9EB90CFA0}"/>
                  </a:ext>
                </a:extLst>
              </p:cNvPr>
              <p:cNvSpPr>
                <a:spLocks/>
              </p:cNvSpPr>
              <p:nvPr/>
            </p:nvSpPr>
            <p:spPr bwMode="auto">
              <a:xfrm>
                <a:off x="1268" y="1334"/>
                <a:ext cx="44" cy="250"/>
              </a:xfrm>
              <a:custGeom>
                <a:avLst/>
                <a:gdLst>
                  <a:gd name="T0" fmla="*/ 28 w 39"/>
                  <a:gd name="T1" fmla="*/ 9 h 223"/>
                  <a:gd name="T2" fmla="*/ 39 w 39"/>
                  <a:gd name="T3" fmla="*/ 2 h 223"/>
                  <a:gd name="T4" fmla="*/ 23 w 39"/>
                  <a:gd name="T5" fmla="*/ 57 h 223"/>
                  <a:gd name="T6" fmla="*/ 10 w 39"/>
                  <a:gd name="T7" fmla="*/ 134 h 223"/>
                  <a:gd name="T8" fmla="*/ 18 w 39"/>
                  <a:gd name="T9" fmla="*/ 148 h 223"/>
                  <a:gd name="T10" fmla="*/ 19 w 39"/>
                  <a:gd name="T11" fmla="*/ 152 h 223"/>
                  <a:gd name="T12" fmla="*/ 6 w 39"/>
                  <a:gd name="T13" fmla="*/ 223 h 223"/>
                  <a:gd name="T14" fmla="*/ 4 w 39"/>
                  <a:gd name="T15" fmla="*/ 218 h 223"/>
                  <a:gd name="T16" fmla="*/ 3 w 39"/>
                  <a:gd name="T17" fmla="*/ 106 h 223"/>
                  <a:gd name="T18" fmla="*/ 14 w 39"/>
                  <a:gd name="T19" fmla="*/ 60 h 223"/>
                  <a:gd name="T20" fmla="*/ 28 w 39"/>
                  <a:gd name="T21" fmla="*/ 9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9" h="223">
                    <a:moveTo>
                      <a:pt x="28" y="9"/>
                    </a:moveTo>
                    <a:cubicBezTo>
                      <a:pt x="31" y="7"/>
                      <a:pt x="31" y="0"/>
                      <a:pt x="39" y="2"/>
                    </a:cubicBezTo>
                    <a:cubicBezTo>
                      <a:pt x="34" y="20"/>
                      <a:pt x="30" y="39"/>
                      <a:pt x="23" y="57"/>
                    </a:cubicBezTo>
                    <a:cubicBezTo>
                      <a:pt x="14" y="82"/>
                      <a:pt x="6" y="107"/>
                      <a:pt x="10" y="134"/>
                    </a:cubicBezTo>
                    <a:cubicBezTo>
                      <a:pt x="10" y="139"/>
                      <a:pt x="0" y="153"/>
                      <a:pt x="18" y="148"/>
                    </a:cubicBezTo>
                    <a:cubicBezTo>
                      <a:pt x="18" y="148"/>
                      <a:pt x="20" y="151"/>
                      <a:pt x="19" y="152"/>
                    </a:cubicBezTo>
                    <a:cubicBezTo>
                      <a:pt x="15" y="175"/>
                      <a:pt x="16" y="199"/>
                      <a:pt x="6" y="223"/>
                    </a:cubicBezTo>
                    <a:cubicBezTo>
                      <a:pt x="5" y="220"/>
                      <a:pt x="4" y="219"/>
                      <a:pt x="4" y="218"/>
                    </a:cubicBezTo>
                    <a:cubicBezTo>
                      <a:pt x="15" y="181"/>
                      <a:pt x="2" y="143"/>
                      <a:pt x="3" y="106"/>
                    </a:cubicBezTo>
                    <a:cubicBezTo>
                      <a:pt x="4" y="90"/>
                      <a:pt x="3" y="75"/>
                      <a:pt x="14" y="60"/>
                    </a:cubicBezTo>
                    <a:cubicBezTo>
                      <a:pt x="24" y="47"/>
                      <a:pt x="27" y="27"/>
                      <a:pt x="28" y="9"/>
                    </a:cubicBezTo>
                    <a:close/>
                  </a:path>
                </a:pathLst>
              </a:custGeom>
              <a:solidFill>
                <a:srgbClr val="9071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4" name="Freeform 272">
                <a:extLst>
                  <a:ext uri="{FF2B5EF4-FFF2-40B4-BE49-F238E27FC236}">
                    <a16:creationId xmlns:a16="http://schemas.microsoft.com/office/drawing/2014/main" id="{72F3E331-3B0A-4879-A23C-3102F851677F}"/>
                  </a:ext>
                </a:extLst>
              </p:cNvPr>
              <p:cNvSpPr>
                <a:spLocks/>
              </p:cNvSpPr>
              <p:nvPr/>
            </p:nvSpPr>
            <p:spPr bwMode="auto">
              <a:xfrm>
                <a:off x="1004" y="2656"/>
                <a:ext cx="69" cy="55"/>
              </a:xfrm>
              <a:custGeom>
                <a:avLst/>
                <a:gdLst>
                  <a:gd name="T0" fmla="*/ 23 w 62"/>
                  <a:gd name="T1" fmla="*/ 40 h 49"/>
                  <a:gd name="T2" fmla="*/ 3 w 62"/>
                  <a:gd name="T3" fmla="*/ 11 h 49"/>
                  <a:gd name="T4" fmla="*/ 7 w 62"/>
                  <a:gd name="T5" fmla="*/ 0 h 49"/>
                  <a:gd name="T6" fmla="*/ 11 w 62"/>
                  <a:gd name="T7" fmla="*/ 1 h 49"/>
                  <a:gd name="T8" fmla="*/ 23 w 62"/>
                  <a:gd name="T9" fmla="*/ 4 h 49"/>
                  <a:gd name="T10" fmla="*/ 35 w 62"/>
                  <a:gd name="T11" fmla="*/ 9 h 49"/>
                  <a:gd name="T12" fmla="*/ 51 w 62"/>
                  <a:gd name="T13" fmla="*/ 12 h 49"/>
                  <a:gd name="T14" fmla="*/ 55 w 62"/>
                  <a:gd name="T15" fmla="*/ 16 h 49"/>
                  <a:gd name="T16" fmla="*/ 49 w 62"/>
                  <a:gd name="T17" fmla="*/ 21 h 49"/>
                  <a:gd name="T18" fmla="*/ 53 w 62"/>
                  <a:gd name="T19" fmla="*/ 25 h 49"/>
                  <a:gd name="T20" fmla="*/ 61 w 62"/>
                  <a:gd name="T21" fmla="*/ 45 h 49"/>
                  <a:gd name="T22" fmla="*/ 51 w 62"/>
                  <a:gd name="T23" fmla="*/ 48 h 49"/>
                  <a:gd name="T24" fmla="*/ 35 w 62"/>
                  <a:gd name="T25" fmla="*/ 31 h 49"/>
                  <a:gd name="T26" fmla="*/ 30 w 62"/>
                  <a:gd name="T27" fmla="*/ 23 h 49"/>
                  <a:gd name="T28" fmla="*/ 23 w 62"/>
                  <a:gd name="T29" fmla="*/ 4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2" h="49">
                    <a:moveTo>
                      <a:pt x="23" y="40"/>
                    </a:moveTo>
                    <a:cubicBezTo>
                      <a:pt x="14" y="32"/>
                      <a:pt x="8" y="22"/>
                      <a:pt x="3" y="11"/>
                    </a:cubicBezTo>
                    <a:cubicBezTo>
                      <a:pt x="0" y="4"/>
                      <a:pt x="6" y="4"/>
                      <a:pt x="7" y="0"/>
                    </a:cubicBezTo>
                    <a:cubicBezTo>
                      <a:pt x="8" y="1"/>
                      <a:pt x="10" y="1"/>
                      <a:pt x="11" y="1"/>
                    </a:cubicBezTo>
                    <a:cubicBezTo>
                      <a:pt x="15" y="3"/>
                      <a:pt x="20" y="0"/>
                      <a:pt x="23" y="4"/>
                    </a:cubicBezTo>
                    <a:cubicBezTo>
                      <a:pt x="27" y="5"/>
                      <a:pt x="31" y="7"/>
                      <a:pt x="35" y="9"/>
                    </a:cubicBezTo>
                    <a:cubicBezTo>
                      <a:pt x="40" y="12"/>
                      <a:pt x="47" y="6"/>
                      <a:pt x="51" y="12"/>
                    </a:cubicBezTo>
                    <a:cubicBezTo>
                      <a:pt x="52" y="13"/>
                      <a:pt x="54" y="15"/>
                      <a:pt x="55" y="16"/>
                    </a:cubicBezTo>
                    <a:cubicBezTo>
                      <a:pt x="53" y="18"/>
                      <a:pt x="44" y="12"/>
                      <a:pt x="49" y="21"/>
                    </a:cubicBezTo>
                    <a:cubicBezTo>
                      <a:pt x="50" y="23"/>
                      <a:pt x="52" y="23"/>
                      <a:pt x="53" y="25"/>
                    </a:cubicBezTo>
                    <a:cubicBezTo>
                      <a:pt x="56" y="32"/>
                      <a:pt x="62" y="37"/>
                      <a:pt x="61" y="45"/>
                    </a:cubicBezTo>
                    <a:cubicBezTo>
                      <a:pt x="60" y="49"/>
                      <a:pt x="54" y="48"/>
                      <a:pt x="51" y="48"/>
                    </a:cubicBezTo>
                    <a:cubicBezTo>
                      <a:pt x="41" y="47"/>
                      <a:pt x="36" y="41"/>
                      <a:pt x="35" y="31"/>
                    </a:cubicBezTo>
                    <a:cubicBezTo>
                      <a:pt x="35" y="28"/>
                      <a:pt x="34" y="24"/>
                      <a:pt x="30" y="23"/>
                    </a:cubicBezTo>
                    <a:cubicBezTo>
                      <a:pt x="22" y="26"/>
                      <a:pt x="38" y="39"/>
                      <a:pt x="23" y="40"/>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5" name="Freeform 273">
                <a:extLst>
                  <a:ext uri="{FF2B5EF4-FFF2-40B4-BE49-F238E27FC236}">
                    <a16:creationId xmlns:a16="http://schemas.microsoft.com/office/drawing/2014/main" id="{0F77423A-B15D-4866-99C6-3DE331689A7B}"/>
                  </a:ext>
                </a:extLst>
              </p:cNvPr>
              <p:cNvSpPr>
                <a:spLocks/>
              </p:cNvSpPr>
              <p:nvPr/>
            </p:nvSpPr>
            <p:spPr bwMode="auto">
              <a:xfrm>
                <a:off x="1069" y="1374"/>
                <a:ext cx="73" cy="215"/>
              </a:xfrm>
              <a:custGeom>
                <a:avLst/>
                <a:gdLst>
                  <a:gd name="T0" fmla="*/ 65 w 65"/>
                  <a:gd name="T1" fmla="*/ 5 h 191"/>
                  <a:gd name="T2" fmla="*/ 35 w 65"/>
                  <a:gd name="T3" fmla="*/ 99 h 191"/>
                  <a:gd name="T4" fmla="*/ 0 w 65"/>
                  <a:gd name="T5" fmla="*/ 191 h 191"/>
                  <a:gd name="T6" fmla="*/ 60 w 65"/>
                  <a:gd name="T7" fmla="*/ 0 h 191"/>
                  <a:gd name="T8" fmla="*/ 65 w 65"/>
                  <a:gd name="T9" fmla="*/ 5 h 191"/>
                </a:gdLst>
                <a:ahLst/>
                <a:cxnLst>
                  <a:cxn ang="0">
                    <a:pos x="T0" y="T1"/>
                  </a:cxn>
                  <a:cxn ang="0">
                    <a:pos x="T2" y="T3"/>
                  </a:cxn>
                  <a:cxn ang="0">
                    <a:pos x="T4" y="T5"/>
                  </a:cxn>
                  <a:cxn ang="0">
                    <a:pos x="T6" y="T7"/>
                  </a:cxn>
                  <a:cxn ang="0">
                    <a:pos x="T8" y="T9"/>
                  </a:cxn>
                </a:cxnLst>
                <a:rect l="0" t="0" r="r" b="b"/>
                <a:pathLst>
                  <a:path w="65" h="191">
                    <a:moveTo>
                      <a:pt x="65" y="5"/>
                    </a:moveTo>
                    <a:cubicBezTo>
                      <a:pt x="57" y="37"/>
                      <a:pt x="43" y="67"/>
                      <a:pt x="35" y="99"/>
                    </a:cubicBezTo>
                    <a:cubicBezTo>
                      <a:pt x="27" y="131"/>
                      <a:pt x="14" y="161"/>
                      <a:pt x="0" y="191"/>
                    </a:cubicBezTo>
                    <a:cubicBezTo>
                      <a:pt x="19" y="127"/>
                      <a:pt x="36" y="63"/>
                      <a:pt x="60" y="0"/>
                    </a:cubicBezTo>
                    <a:cubicBezTo>
                      <a:pt x="63" y="1"/>
                      <a:pt x="63" y="3"/>
                      <a:pt x="65" y="5"/>
                    </a:cubicBezTo>
                    <a:close/>
                  </a:path>
                </a:pathLst>
              </a:custGeom>
              <a:solidFill>
                <a:srgbClr val="A97E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6" name="Freeform 274">
                <a:extLst>
                  <a:ext uri="{FF2B5EF4-FFF2-40B4-BE49-F238E27FC236}">
                    <a16:creationId xmlns:a16="http://schemas.microsoft.com/office/drawing/2014/main" id="{70B3FA22-7957-48B9-95C3-49519285D6AD}"/>
                  </a:ext>
                </a:extLst>
              </p:cNvPr>
              <p:cNvSpPr>
                <a:spLocks/>
              </p:cNvSpPr>
              <p:nvPr/>
            </p:nvSpPr>
            <p:spPr bwMode="auto">
              <a:xfrm>
                <a:off x="1535" y="2310"/>
                <a:ext cx="24" cy="211"/>
              </a:xfrm>
              <a:custGeom>
                <a:avLst/>
                <a:gdLst>
                  <a:gd name="T0" fmla="*/ 18 w 21"/>
                  <a:gd name="T1" fmla="*/ 0 h 188"/>
                  <a:gd name="T2" fmla="*/ 21 w 21"/>
                  <a:gd name="T3" fmla="*/ 0 h 188"/>
                  <a:gd name="T4" fmla="*/ 16 w 21"/>
                  <a:gd name="T5" fmla="*/ 122 h 188"/>
                  <a:gd name="T6" fmla="*/ 9 w 21"/>
                  <a:gd name="T7" fmla="*/ 188 h 188"/>
                  <a:gd name="T8" fmla="*/ 5 w 21"/>
                  <a:gd name="T9" fmla="*/ 171 h 188"/>
                  <a:gd name="T10" fmla="*/ 9 w 21"/>
                  <a:gd name="T11" fmla="*/ 100 h 188"/>
                  <a:gd name="T12" fmla="*/ 13 w 21"/>
                  <a:gd name="T13" fmla="*/ 10 h 188"/>
                  <a:gd name="T14" fmla="*/ 18 w 21"/>
                  <a:gd name="T15" fmla="*/ 0 h 1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188">
                    <a:moveTo>
                      <a:pt x="18" y="0"/>
                    </a:moveTo>
                    <a:cubicBezTo>
                      <a:pt x="19" y="0"/>
                      <a:pt x="20" y="0"/>
                      <a:pt x="21" y="0"/>
                    </a:cubicBezTo>
                    <a:cubicBezTo>
                      <a:pt x="20" y="41"/>
                      <a:pt x="19" y="82"/>
                      <a:pt x="16" y="122"/>
                    </a:cubicBezTo>
                    <a:cubicBezTo>
                      <a:pt x="15" y="144"/>
                      <a:pt x="12" y="166"/>
                      <a:pt x="9" y="188"/>
                    </a:cubicBezTo>
                    <a:cubicBezTo>
                      <a:pt x="0" y="184"/>
                      <a:pt x="5" y="177"/>
                      <a:pt x="5" y="171"/>
                    </a:cubicBezTo>
                    <a:cubicBezTo>
                      <a:pt x="10" y="148"/>
                      <a:pt x="14" y="122"/>
                      <a:pt x="9" y="100"/>
                    </a:cubicBezTo>
                    <a:cubicBezTo>
                      <a:pt x="2" y="69"/>
                      <a:pt x="14" y="40"/>
                      <a:pt x="13" y="10"/>
                    </a:cubicBezTo>
                    <a:cubicBezTo>
                      <a:pt x="13" y="6"/>
                      <a:pt x="14" y="2"/>
                      <a:pt x="18" y="0"/>
                    </a:cubicBezTo>
                    <a:close/>
                  </a:path>
                </a:pathLst>
              </a:custGeom>
              <a:solidFill>
                <a:srgbClr val="9A746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7" name="Freeform 275">
                <a:extLst>
                  <a:ext uri="{FF2B5EF4-FFF2-40B4-BE49-F238E27FC236}">
                    <a16:creationId xmlns:a16="http://schemas.microsoft.com/office/drawing/2014/main" id="{362D7906-5CAC-4CF9-8C16-AC074E2F2714}"/>
                  </a:ext>
                </a:extLst>
              </p:cNvPr>
              <p:cNvSpPr>
                <a:spLocks/>
              </p:cNvSpPr>
              <p:nvPr/>
            </p:nvSpPr>
            <p:spPr bwMode="auto">
              <a:xfrm>
                <a:off x="1633" y="1975"/>
                <a:ext cx="21" cy="213"/>
              </a:xfrm>
              <a:custGeom>
                <a:avLst/>
                <a:gdLst>
                  <a:gd name="T0" fmla="*/ 3 w 19"/>
                  <a:gd name="T1" fmla="*/ 7 h 189"/>
                  <a:gd name="T2" fmla="*/ 13 w 19"/>
                  <a:gd name="T3" fmla="*/ 8 h 189"/>
                  <a:gd name="T4" fmla="*/ 11 w 19"/>
                  <a:gd name="T5" fmla="*/ 28 h 189"/>
                  <a:gd name="T6" fmla="*/ 15 w 19"/>
                  <a:gd name="T7" fmla="*/ 171 h 189"/>
                  <a:gd name="T8" fmla="*/ 11 w 19"/>
                  <a:gd name="T9" fmla="*/ 189 h 189"/>
                  <a:gd name="T10" fmla="*/ 3 w 19"/>
                  <a:gd name="T11" fmla="*/ 7 h 189"/>
                </a:gdLst>
                <a:ahLst/>
                <a:cxnLst>
                  <a:cxn ang="0">
                    <a:pos x="T0" y="T1"/>
                  </a:cxn>
                  <a:cxn ang="0">
                    <a:pos x="T2" y="T3"/>
                  </a:cxn>
                  <a:cxn ang="0">
                    <a:pos x="T4" y="T5"/>
                  </a:cxn>
                  <a:cxn ang="0">
                    <a:pos x="T6" y="T7"/>
                  </a:cxn>
                  <a:cxn ang="0">
                    <a:pos x="T8" y="T9"/>
                  </a:cxn>
                  <a:cxn ang="0">
                    <a:pos x="T10" y="T11"/>
                  </a:cxn>
                </a:cxnLst>
                <a:rect l="0" t="0" r="r" b="b"/>
                <a:pathLst>
                  <a:path w="19" h="189">
                    <a:moveTo>
                      <a:pt x="3" y="7"/>
                    </a:moveTo>
                    <a:cubicBezTo>
                      <a:pt x="7" y="4"/>
                      <a:pt x="12" y="0"/>
                      <a:pt x="13" y="8"/>
                    </a:cubicBezTo>
                    <a:cubicBezTo>
                      <a:pt x="13" y="15"/>
                      <a:pt x="12" y="21"/>
                      <a:pt x="11" y="28"/>
                    </a:cubicBezTo>
                    <a:cubicBezTo>
                      <a:pt x="7" y="76"/>
                      <a:pt x="19" y="123"/>
                      <a:pt x="15" y="171"/>
                    </a:cubicBezTo>
                    <a:cubicBezTo>
                      <a:pt x="15" y="177"/>
                      <a:pt x="18" y="184"/>
                      <a:pt x="11" y="189"/>
                    </a:cubicBezTo>
                    <a:cubicBezTo>
                      <a:pt x="6" y="129"/>
                      <a:pt x="0" y="68"/>
                      <a:pt x="3" y="7"/>
                    </a:cubicBezTo>
                    <a:close/>
                  </a:path>
                </a:pathLst>
              </a:custGeom>
              <a:solidFill>
                <a:srgbClr val="AE83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8" name="Freeform 276">
                <a:extLst>
                  <a:ext uri="{FF2B5EF4-FFF2-40B4-BE49-F238E27FC236}">
                    <a16:creationId xmlns:a16="http://schemas.microsoft.com/office/drawing/2014/main" id="{714F8B60-235E-4F8E-924D-58AA1C6D4BBB}"/>
                  </a:ext>
                </a:extLst>
              </p:cNvPr>
              <p:cNvSpPr>
                <a:spLocks/>
              </p:cNvSpPr>
              <p:nvPr/>
            </p:nvSpPr>
            <p:spPr bwMode="auto">
              <a:xfrm>
                <a:off x="1623" y="1245"/>
                <a:ext cx="53" cy="250"/>
              </a:xfrm>
              <a:custGeom>
                <a:avLst/>
                <a:gdLst>
                  <a:gd name="T0" fmla="*/ 40 w 47"/>
                  <a:gd name="T1" fmla="*/ 216 h 222"/>
                  <a:gd name="T2" fmla="*/ 36 w 47"/>
                  <a:gd name="T3" fmla="*/ 176 h 222"/>
                  <a:gd name="T4" fmla="*/ 28 w 47"/>
                  <a:gd name="T5" fmla="*/ 135 h 222"/>
                  <a:gd name="T6" fmla="*/ 5 w 47"/>
                  <a:gd name="T7" fmla="*/ 33 h 222"/>
                  <a:gd name="T8" fmla="*/ 5 w 47"/>
                  <a:gd name="T9" fmla="*/ 0 h 222"/>
                  <a:gd name="T10" fmla="*/ 12 w 47"/>
                  <a:gd name="T11" fmla="*/ 1 h 222"/>
                  <a:gd name="T12" fmla="*/ 25 w 47"/>
                  <a:gd name="T13" fmla="*/ 63 h 222"/>
                  <a:gd name="T14" fmla="*/ 44 w 47"/>
                  <a:gd name="T15" fmla="*/ 168 h 222"/>
                  <a:gd name="T16" fmla="*/ 47 w 47"/>
                  <a:gd name="T17" fmla="*/ 219 h 222"/>
                  <a:gd name="T18" fmla="*/ 41 w 47"/>
                  <a:gd name="T19" fmla="*/ 220 h 222"/>
                  <a:gd name="T20" fmla="*/ 40 w 47"/>
                  <a:gd name="T21" fmla="*/ 216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7" h="222">
                    <a:moveTo>
                      <a:pt x="40" y="216"/>
                    </a:moveTo>
                    <a:cubicBezTo>
                      <a:pt x="38" y="203"/>
                      <a:pt x="37" y="189"/>
                      <a:pt x="36" y="176"/>
                    </a:cubicBezTo>
                    <a:cubicBezTo>
                      <a:pt x="29" y="163"/>
                      <a:pt x="30" y="149"/>
                      <a:pt x="28" y="135"/>
                    </a:cubicBezTo>
                    <a:cubicBezTo>
                      <a:pt x="23" y="100"/>
                      <a:pt x="12" y="67"/>
                      <a:pt x="5" y="33"/>
                    </a:cubicBezTo>
                    <a:cubicBezTo>
                      <a:pt x="2" y="22"/>
                      <a:pt x="0" y="11"/>
                      <a:pt x="5" y="0"/>
                    </a:cubicBezTo>
                    <a:cubicBezTo>
                      <a:pt x="7" y="0"/>
                      <a:pt x="10" y="1"/>
                      <a:pt x="12" y="1"/>
                    </a:cubicBezTo>
                    <a:cubicBezTo>
                      <a:pt x="12" y="23"/>
                      <a:pt x="19" y="42"/>
                      <a:pt x="25" y="63"/>
                    </a:cubicBezTo>
                    <a:cubicBezTo>
                      <a:pt x="36" y="97"/>
                      <a:pt x="42" y="132"/>
                      <a:pt x="44" y="168"/>
                    </a:cubicBezTo>
                    <a:cubicBezTo>
                      <a:pt x="46" y="185"/>
                      <a:pt x="46" y="202"/>
                      <a:pt x="47" y="219"/>
                    </a:cubicBezTo>
                    <a:cubicBezTo>
                      <a:pt x="45" y="222"/>
                      <a:pt x="43" y="222"/>
                      <a:pt x="41" y="220"/>
                    </a:cubicBezTo>
                    <a:cubicBezTo>
                      <a:pt x="41" y="218"/>
                      <a:pt x="40" y="217"/>
                      <a:pt x="40" y="216"/>
                    </a:cubicBezTo>
                    <a:close/>
                  </a:path>
                </a:pathLst>
              </a:custGeom>
              <a:solidFill>
                <a:srgbClr val="7A60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9" name="Freeform 277">
                <a:extLst>
                  <a:ext uri="{FF2B5EF4-FFF2-40B4-BE49-F238E27FC236}">
                    <a16:creationId xmlns:a16="http://schemas.microsoft.com/office/drawing/2014/main" id="{635A4516-CC13-4EB1-8690-9AC243ACAEDD}"/>
                  </a:ext>
                </a:extLst>
              </p:cNvPr>
              <p:cNvSpPr>
                <a:spLocks/>
              </p:cNvSpPr>
              <p:nvPr/>
            </p:nvSpPr>
            <p:spPr bwMode="auto">
              <a:xfrm>
                <a:off x="976" y="2435"/>
                <a:ext cx="83" cy="208"/>
              </a:xfrm>
              <a:custGeom>
                <a:avLst/>
                <a:gdLst>
                  <a:gd name="T0" fmla="*/ 8 w 74"/>
                  <a:gd name="T1" fmla="*/ 185 h 185"/>
                  <a:gd name="T2" fmla="*/ 0 w 74"/>
                  <a:gd name="T3" fmla="*/ 181 h 185"/>
                  <a:gd name="T4" fmla="*/ 8 w 74"/>
                  <a:gd name="T5" fmla="*/ 163 h 185"/>
                  <a:gd name="T6" fmla="*/ 48 w 74"/>
                  <a:gd name="T7" fmla="*/ 46 h 185"/>
                  <a:gd name="T8" fmla="*/ 71 w 74"/>
                  <a:gd name="T9" fmla="*/ 0 h 185"/>
                  <a:gd name="T10" fmla="*/ 60 w 74"/>
                  <a:gd name="T11" fmla="*/ 37 h 185"/>
                  <a:gd name="T12" fmla="*/ 42 w 74"/>
                  <a:gd name="T13" fmla="*/ 99 h 185"/>
                  <a:gd name="T14" fmla="*/ 21 w 74"/>
                  <a:gd name="T15" fmla="*/ 150 h 185"/>
                  <a:gd name="T16" fmla="*/ 8 w 74"/>
                  <a:gd name="T17" fmla="*/ 185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4" h="185">
                    <a:moveTo>
                      <a:pt x="8" y="185"/>
                    </a:moveTo>
                    <a:cubicBezTo>
                      <a:pt x="5" y="185"/>
                      <a:pt x="2" y="185"/>
                      <a:pt x="0" y="181"/>
                    </a:cubicBezTo>
                    <a:cubicBezTo>
                      <a:pt x="2" y="175"/>
                      <a:pt x="4" y="168"/>
                      <a:pt x="8" y="163"/>
                    </a:cubicBezTo>
                    <a:cubicBezTo>
                      <a:pt x="33" y="128"/>
                      <a:pt x="29" y="83"/>
                      <a:pt x="48" y="46"/>
                    </a:cubicBezTo>
                    <a:cubicBezTo>
                      <a:pt x="56" y="31"/>
                      <a:pt x="59" y="15"/>
                      <a:pt x="71" y="0"/>
                    </a:cubicBezTo>
                    <a:cubicBezTo>
                      <a:pt x="74" y="16"/>
                      <a:pt x="64" y="25"/>
                      <a:pt x="60" y="37"/>
                    </a:cubicBezTo>
                    <a:cubicBezTo>
                      <a:pt x="54" y="58"/>
                      <a:pt x="41" y="75"/>
                      <a:pt x="42" y="99"/>
                    </a:cubicBezTo>
                    <a:cubicBezTo>
                      <a:pt x="43" y="117"/>
                      <a:pt x="29" y="134"/>
                      <a:pt x="21" y="150"/>
                    </a:cubicBezTo>
                    <a:cubicBezTo>
                      <a:pt x="15" y="161"/>
                      <a:pt x="6" y="171"/>
                      <a:pt x="8" y="185"/>
                    </a:cubicBezTo>
                    <a:close/>
                  </a:path>
                </a:pathLst>
              </a:custGeom>
              <a:solidFill>
                <a:srgbClr val="916E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0" name="Freeform 278">
                <a:extLst>
                  <a:ext uri="{FF2B5EF4-FFF2-40B4-BE49-F238E27FC236}">
                    <a16:creationId xmlns:a16="http://schemas.microsoft.com/office/drawing/2014/main" id="{260B14BE-9571-42A4-B10A-0336A504CB61}"/>
                  </a:ext>
                </a:extLst>
              </p:cNvPr>
              <p:cNvSpPr>
                <a:spLocks/>
              </p:cNvSpPr>
              <p:nvPr/>
            </p:nvSpPr>
            <p:spPr bwMode="auto">
              <a:xfrm>
                <a:off x="1191" y="2208"/>
                <a:ext cx="60" cy="228"/>
              </a:xfrm>
              <a:custGeom>
                <a:avLst/>
                <a:gdLst>
                  <a:gd name="T0" fmla="*/ 8 w 53"/>
                  <a:gd name="T1" fmla="*/ 203 h 203"/>
                  <a:gd name="T2" fmla="*/ 4 w 53"/>
                  <a:gd name="T3" fmla="*/ 183 h 203"/>
                  <a:gd name="T4" fmla="*/ 48 w 53"/>
                  <a:gd name="T5" fmla="*/ 0 h 203"/>
                  <a:gd name="T6" fmla="*/ 53 w 53"/>
                  <a:gd name="T7" fmla="*/ 1 h 203"/>
                  <a:gd name="T8" fmla="*/ 8 w 53"/>
                  <a:gd name="T9" fmla="*/ 203 h 203"/>
                </a:gdLst>
                <a:ahLst/>
                <a:cxnLst>
                  <a:cxn ang="0">
                    <a:pos x="T0" y="T1"/>
                  </a:cxn>
                  <a:cxn ang="0">
                    <a:pos x="T2" y="T3"/>
                  </a:cxn>
                  <a:cxn ang="0">
                    <a:pos x="T4" y="T5"/>
                  </a:cxn>
                  <a:cxn ang="0">
                    <a:pos x="T6" y="T7"/>
                  </a:cxn>
                  <a:cxn ang="0">
                    <a:pos x="T8" y="T9"/>
                  </a:cxn>
                </a:cxnLst>
                <a:rect l="0" t="0" r="r" b="b"/>
                <a:pathLst>
                  <a:path w="53" h="203">
                    <a:moveTo>
                      <a:pt x="8" y="203"/>
                    </a:moveTo>
                    <a:cubicBezTo>
                      <a:pt x="0" y="198"/>
                      <a:pt x="6" y="190"/>
                      <a:pt x="4" y="183"/>
                    </a:cubicBezTo>
                    <a:cubicBezTo>
                      <a:pt x="25" y="123"/>
                      <a:pt x="29" y="60"/>
                      <a:pt x="48" y="0"/>
                    </a:cubicBezTo>
                    <a:cubicBezTo>
                      <a:pt x="49" y="0"/>
                      <a:pt x="51" y="1"/>
                      <a:pt x="53" y="1"/>
                    </a:cubicBezTo>
                    <a:cubicBezTo>
                      <a:pt x="38" y="69"/>
                      <a:pt x="23" y="136"/>
                      <a:pt x="8" y="203"/>
                    </a:cubicBezTo>
                    <a:close/>
                  </a:path>
                </a:pathLst>
              </a:custGeom>
              <a:solidFill>
                <a:srgbClr val="7C5F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1" name="Freeform 279">
                <a:extLst>
                  <a:ext uri="{FF2B5EF4-FFF2-40B4-BE49-F238E27FC236}">
                    <a16:creationId xmlns:a16="http://schemas.microsoft.com/office/drawing/2014/main" id="{6CC14E6E-61B1-4DE6-9D09-7162155765C6}"/>
                  </a:ext>
                </a:extLst>
              </p:cNvPr>
              <p:cNvSpPr>
                <a:spLocks/>
              </p:cNvSpPr>
              <p:nvPr/>
            </p:nvSpPr>
            <p:spPr bwMode="auto">
              <a:xfrm>
                <a:off x="1010" y="2446"/>
                <a:ext cx="77" cy="165"/>
              </a:xfrm>
              <a:custGeom>
                <a:avLst/>
                <a:gdLst>
                  <a:gd name="T0" fmla="*/ 0 w 68"/>
                  <a:gd name="T1" fmla="*/ 144 h 147"/>
                  <a:gd name="T2" fmla="*/ 36 w 68"/>
                  <a:gd name="T3" fmla="*/ 69 h 147"/>
                  <a:gd name="T4" fmla="*/ 68 w 68"/>
                  <a:gd name="T5" fmla="*/ 0 h 147"/>
                  <a:gd name="T6" fmla="*/ 56 w 68"/>
                  <a:gd name="T7" fmla="*/ 44 h 147"/>
                  <a:gd name="T8" fmla="*/ 5 w 68"/>
                  <a:gd name="T9" fmla="*/ 147 h 147"/>
                  <a:gd name="T10" fmla="*/ 0 w 68"/>
                  <a:gd name="T11" fmla="*/ 144 h 147"/>
                </a:gdLst>
                <a:ahLst/>
                <a:cxnLst>
                  <a:cxn ang="0">
                    <a:pos x="T0" y="T1"/>
                  </a:cxn>
                  <a:cxn ang="0">
                    <a:pos x="T2" y="T3"/>
                  </a:cxn>
                  <a:cxn ang="0">
                    <a:pos x="T4" y="T5"/>
                  </a:cxn>
                  <a:cxn ang="0">
                    <a:pos x="T6" y="T7"/>
                  </a:cxn>
                  <a:cxn ang="0">
                    <a:pos x="T8" y="T9"/>
                  </a:cxn>
                  <a:cxn ang="0">
                    <a:pos x="T10" y="T11"/>
                  </a:cxn>
                </a:cxnLst>
                <a:rect l="0" t="0" r="r" b="b"/>
                <a:pathLst>
                  <a:path w="68" h="147">
                    <a:moveTo>
                      <a:pt x="0" y="144"/>
                    </a:moveTo>
                    <a:cubicBezTo>
                      <a:pt x="12" y="119"/>
                      <a:pt x="29" y="96"/>
                      <a:pt x="36" y="69"/>
                    </a:cubicBezTo>
                    <a:cubicBezTo>
                      <a:pt x="44" y="44"/>
                      <a:pt x="56" y="23"/>
                      <a:pt x="68" y="0"/>
                    </a:cubicBezTo>
                    <a:cubicBezTo>
                      <a:pt x="64" y="14"/>
                      <a:pt x="58" y="29"/>
                      <a:pt x="56" y="44"/>
                    </a:cubicBezTo>
                    <a:cubicBezTo>
                      <a:pt x="50" y="85"/>
                      <a:pt x="20" y="112"/>
                      <a:pt x="5" y="147"/>
                    </a:cubicBezTo>
                    <a:cubicBezTo>
                      <a:pt x="4" y="146"/>
                      <a:pt x="2" y="145"/>
                      <a:pt x="0" y="144"/>
                    </a:cubicBezTo>
                    <a:close/>
                  </a:path>
                </a:pathLst>
              </a:custGeom>
              <a:solidFill>
                <a:srgbClr val="835D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2" name="Freeform 280">
                <a:extLst>
                  <a:ext uri="{FF2B5EF4-FFF2-40B4-BE49-F238E27FC236}">
                    <a16:creationId xmlns:a16="http://schemas.microsoft.com/office/drawing/2014/main" id="{F541793E-BE48-4964-84AE-A5163EC6BAE4}"/>
                  </a:ext>
                </a:extLst>
              </p:cNvPr>
              <p:cNvSpPr>
                <a:spLocks/>
              </p:cNvSpPr>
              <p:nvPr/>
            </p:nvSpPr>
            <p:spPr bwMode="auto">
              <a:xfrm>
                <a:off x="1658" y="2189"/>
                <a:ext cx="14" cy="239"/>
              </a:xfrm>
              <a:custGeom>
                <a:avLst/>
                <a:gdLst>
                  <a:gd name="T0" fmla="*/ 8 w 13"/>
                  <a:gd name="T1" fmla="*/ 185 h 213"/>
                  <a:gd name="T2" fmla="*/ 4 w 13"/>
                  <a:gd name="T3" fmla="*/ 213 h 213"/>
                  <a:gd name="T4" fmla="*/ 2 w 13"/>
                  <a:gd name="T5" fmla="*/ 194 h 213"/>
                  <a:gd name="T6" fmla="*/ 0 w 13"/>
                  <a:gd name="T7" fmla="*/ 132 h 213"/>
                  <a:gd name="T8" fmla="*/ 0 w 13"/>
                  <a:gd name="T9" fmla="*/ 0 h 213"/>
                  <a:gd name="T10" fmla="*/ 8 w 13"/>
                  <a:gd name="T11" fmla="*/ 113 h 213"/>
                  <a:gd name="T12" fmla="*/ 11 w 13"/>
                  <a:gd name="T13" fmla="*/ 170 h 213"/>
                  <a:gd name="T14" fmla="*/ 8 w 13"/>
                  <a:gd name="T15" fmla="*/ 185 h 2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213">
                    <a:moveTo>
                      <a:pt x="8" y="185"/>
                    </a:moveTo>
                    <a:cubicBezTo>
                      <a:pt x="2" y="193"/>
                      <a:pt x="7" y="204"/>
                      <a:pt x="4" y="213"/>
                    </a:cubicBezTo>
                    <a:cubicBezTo>
                      <a:pt x="0" y="207"/>
                      <a:pt x="0" y="199"/>
                      <a:pt x="2" y="194"/>
                    </a:cubicBezTo>
                    <a:cubicBezTo>
                      <a:pt x="8" y="173"/>
                      <a:pt x="2" y="153"/>
                      <a:pt x="0" y="132"/>
                    </a:cubicBezTo>
                    <a:cubicBezTo>
                      <a:pt x="0" y="88"/>
                      <a:pt x="0" y="44"/>
                      <a:pt x="0" y="0"/>
                    </a:cubicBezTo>
                    <a:cubicBezTo>
                      <a:pt x="5" y="37"/>
                      <a:pt x="13" y="74"/>
                      <a:pt x="8" y="113"/>
                    </a:cubicBezTo>
                    <a:cubicBezTo>
                      <a:pt x="5" y="131"/>
                      <a:pt x="8" y="151"/>
                      <a:pt x="11" y="170"/>
                    </a:cubicBezTo>
                    <a:cubicBezTo>
                      <a:pt x="11" y="175"/>
                      <a:pt x="10" y="180"/>
                      <a:pt x="8" y="185"/>
                    </a:cubicBezTo>
                    <a:close/>
                  </a:path>
                </a:pathLst>
              </a:custGeom>
              <a:solidFill>
                <a:srgbClr val="B7917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3" name="Freeform 281">
                <a:extLst>
                  <a:ext uri="{FF2B5EF4-FFF2-40B4-BE49-F238E27FC236}">
                    <a16:creationId xmlns:a16="http://schemas.microsoft.com/office/drawing/2014/main" id="{A9EF92DA-141E-4D54-9469-63D9F18763A0}"/>
                  </a:ext>
                </a:extLst>
              </p:cNvPr>
              <p:cNvSpPr>
                <a:spLocks/>
              </p:cNvSpPr>
              <p:nvPr/>
            </p:nvSpPr>
            <p:spPr bwMode="auto">
              <a:xfrm>
                <a:off x="1065" y="1891"/>
                <a:ext cx="66" cy="183"/>
              </a:xfrm>
              <a:custGeom>
                <a:avLst/>
                <a:gdLst>
                  <a:gd name="T0" fmla="*/ 0 w 58"/>
                  <a:gd name="T1" fmla="*/ 161 h 163"/>
                  <a:gd name="T2" fmla="*/ 53 w 58"/>
                  <a:gd name="T3" fmla="*/ 0 h 163"/>
                  <a:gd name="T4" fmla="*/ 58 w 58"/>
                  <a:gd name="T5" fmla="*/ 1 h 163"/>
                  <a:gd name="T6" fmla="*/ 7 w 58"/>
                  <a:gd name="T7" fmla="*/ 161 h 163"/>
                  <a:gd name="T8" fmla="*/ 0 w 58"/>
                  <a:gd name="T9" fmla="*/ 161 h 163"/>
                </a:gdLst>
                <a:ahLst/>
                <a:cxnLst>
                  <a:cxn ang="0">
                    <a:pos x="T0" y="T1"/>
                  </a:cxn>
                  <a:cxn ang="0">
                    <a:pos x="T2" y="T3"/>
                  </a:cxn>
                  <a:cxn ang="0">
                    <a:pos x="T4" y="T5"/>
                  </a:cxn>
                  <a:cxn ang="0">
                    <a:pos x="T6" y="T7"/>
                  </a:cxn>
                  <a:cxn ang="0">
                    <a:pos x="T8" y="T9"/>
                  </a:cxn>
                </a:cxnLst>
                <a:rect l="0" t="0" r="r" b="b"/>
                <a:pathLst>
                  <a:path w="58" h="163">
                    <a:moveTo>
                      <a:pt x="0" y="161"/>
                    </a:moveTo>
                    <a:cubicBezTo>
                      <a:pt x="18" y="107"/>
                      <a:pt x="35" y="54"/>
                      <a:pt x="53" y="0"/>
                    </a:cubicBezTo>
                    <a:cubicBezTo>
                      <a:pt x="55" y="0"/>
                      <a:pt x="56" y="1"/>
                      <a:pt x="58" y="1"/>
                    </a:cubicBezTo>
                    <a:cubicBezTo>
                      <a:pt x="45" y="56"/>
                      <a:pt x="28" y="109"/>
                      <a:pt x="7" y="161"/>
                    </a:cubicBezTo>
                    <a:cubicBezTo>
                      <a:pt x="5" y="163"/>
                      <a:pt x="3" y="163"/>
                      <a:pt x="0" y="161"/>
                    </a:cubicBezTo>
                    <a:close/>
                  </a:path>
                </a:pathLst>
              </a:custGeom>
              <a:solidFill>
                <a:srgbClr val="BD988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4" name="Freeform 282">
                <a:extLst>
                  <a:ext uri="{FF2B5EF4-FFF2-40B4-BE49-F238E27FC236}">
                    <a16:creationId xmlns:a16="http://schemas.microsoft.com/office/drawing/2014/main" id="{352FF398-A996-4B22-8D39-8F1C9CA9F85E}"/>
                  </a:ext>
                </a:extLst>
              </p:cNvPr>
              <p:cNvSpPr>
                <a:spLocks/>
              </p:cNvSpPr>
              <p:nvPr/>
            </p:nvSpPr>
            <p:spPr bwMode="auto">
              <a:xfrm>
                <a:off x="1571" y="2319"/>
                <a:ext cx="44" cy="219"/>
              </a:xfrm>
              <a:custGeom>
                <a:avLst/>
                <a:gdLst>
                  <a:gd name="T0" fmla="*/ 9 w 39"/>
                  <a:gd name="T1" fmla="*/ 0 h 195"/>
                  <a:gd name="T2" fmla="*/ 14 w 39"/>
                  <a:gd name="T3" fmla="*/ 195 h 195"/>
                  <a:gd name="T4" fmla="*/ 9 w 39"/>
                  <a:gd name="T5" fmla="*/ 0 h 195"/>
                </a:gdLst>
                <a:ahLst/>
                <a:cxnLst>
                  <a:cxn ang="0">
                    <a:pos x="T0" y="T1"/>
                  </a:cxn>
                  <a:cxn ang="0">
                    <a:pos x="T2" y="T3"/>
                  </a:cxn>
                  <a:cxn ang="0">
                    <a:pos x="T4" y="T5"/>
                  </a:cxn>
                </a:cxnLst>
                <a:rect l="0" t="0" r="r" b="b"/>
                <a:pathLst>
                  <a:path w="39" h="195">
                    <a:moveTo>
                      <a:pt x="9" y="0"/>
                    </a:moveTo>
                    <a:cubicBezTo>
                      <a:pt x="10" y="65"/>
                      <a:pt x="39" y="129"/>
                      <a:pt x="14" y="195"/>
                    </a:cubicBezTo>
                    <a:cubicBezTo>
                      <a:pt x="31" y="129"/>
                      <a:pt x="0" y="66"/>
                      <a:pt x="9" y="0"/>
                    </a:cubicBezTo>
                    <a:close/>
                  </a:path>
                </a:pathLst>
              </a:custGeom>
              <a:solidFill>
                <a:srgbClr val="AE876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5" name="Freeform 283">
                <a:extLst>
                  <a:ext uri="{FF2B5EF4-FFF2-40B4-BE49-F238E27FC236}">
                    <a16:creationId xmlns:a16="http://schemas.microsoft.com/office/drawing/2014/main" id="{606DF974-A118-48C0-9831-666E3F89D09D}"/>
                  </a:ext>
                </a:extLst>
              </p:cNvPr>
              <p:cNvSpPr>
                <a:spLocks/>
              </p:cNvSpPr>
              <p:nvPr/>
            </p:nvSpPr>
            <p:spPr bwMode="auto">
              <a:xfrm>
                <a:off x="922" y="1808"/>
                <a:ext cx="86" cy="218"/>
              </a:xfrm>
              <a:custGeom>
                <a:avLst/>
                <a:gdLst>
                  <a:gd name="T0" fmla="*/ 0 w 77"/>
                  <a:gd name="T1" fmla="*/ 194 h 194"/>
                  <a:gd name="T2" fmla="*/ 77 w 77"/>
                  <a:gd name="T3" fmla="*/ 0 h 194"/>
                  <a:gd name="T4" fmla="*/ 0 w 77"/>
                  <a:gd name="T5" fmla="*/ 194 h 194"/>
                </a:gdLst>
                <a:ahLst/>
                <a:cxnLst>
                  <a:cxn ang="0">
                    <a:pos x="T0" y="T1"/>
                  </a:cxn>
                  <a:cxn ang="0">
                    <a:pos x="T2" y="T3"/>
                  </a:cxn>
                  <a:cxn ang="0">
                    <a:pos x="T4" y="T5"/>
                  </a:cxn>
                </a:cxnLst>
                <a:rect l="0" t="0" r="r" b="b"/>
                <a:pathLst>
                  <a:path w="77" h="194">
                    <a:moveTo>
                      <a:pt x="0" y="194"/>
                    </a:moveTo>
                    <a:cubicBezTo>
                      <a:pt x="18" y="127"/>
                      <a:pt x="40" y="61"/>
                      <a:pt x="77" y="0"/>
                    </a:cubicBezTo>
                    <a:cubicBezTo>
                      <a:pt x="50" y="65"/>
                      <a:pt x="22" y="129"/>
                      <a:pt x="0" y="194"/>
                    </a:cubicBezTo>
                    <a:close/>
                  </a:path>
                </a:pathLst>
              </a:custGeom>
              <a:solidFill>
                <a:srgbClr val="9571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6" name="Freeform 284">
                <a:extLst>
                  <a:ext uri="{FF2B5EF4-FFF2-40B4-BE49-F238E27FC236}">
                    <a16:creationId xmlns:a16="http://schemas.microsoft.com/office/drawing/2014/main" id="{D648D1C8-EFF9-4EB8-AEBA-CEAABF5D51B8}"/>
                  </a:ext>
                </a:extLst>
              </p:cNvPr>
              <p:cNvSpPr>
                <a:spLocks/>
              </p:cNvSpPr>
              <p:nvPr/>
            </p:nvSpPr>
            <p:spPr bwMode="auto">
              <a:xfrm>
                <a:off x="764" y="1733"/>
                <a:ext cx="71" cy="197"/>
              </a:xfrm>
              <a:custGeom>
                <a:avLst/>
                <a:gdLst>
                  <a:gd name="T0" fmla="*/ 0 w 63"/>
                  <a:gd name="T1" fmla="*/ 176 h 176"/>
                  <a:gd name="T2" fmla="*/ 63 w 63"/>
                  <a:gd name="T3" fmla="*/ 0 h 176"/>
                  <a:gd name="T4" fmla="*/ 0 w 63"/>
                  <a:gd name="T5" fmla="*/ 176 h 176"/>
                </a:gdLst>
                <a:ahLst/>
                <a:cxnLst>
                  <a:cxn ang="0">
                    <a:pos x="T0" y="T1"/>
                  </a:cxn>
                  <a:cxn ang="0">
                    <a:pos x="T2" y="T3"/>
                  </a:cxn>
                  <a:cxn ang="0">
                    <a:pos x="T4" y="T5"/>
                  </a:cxn>
                </a:cxnLst>
                <a:rect l="0" t="0" r="r" b="b"/>
                <a:pathLst>
                  <a:path w="63" h="176">
                    <a:moveTo>
                      <a:pt x="0" y="176"/>
                    </a:moveTo>
                    <a:cubicBezTo>
                      <a:pt x="25" y="119"/>
                      <a:pt x="32" y="55"/>
                      <a:pt x="63" y="0"/>
                    </a:cubicBezTo>
                    <a:cubicBezTo>
                      <a:pt x="39" y="58"/>
                      <a:pt x="35" y="122"/>
                      <a:pt x="0" y="176"/>
                    </a:cubicBezTo>
                    <a:close/>
                  </a:path>
                </a:pathLst>
              </a:custGeom>
              <a:solidFill>
                <a:srgbClr val="875F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7" name="Freeform 285">
                <a:extLst>
                  <a:ext uri="{FF2B5EF4-FFF2-40B4-BE49-F238E27FC236}">
                    <a16:creationId xmlns:a16="http://schemas.microsoft.com/office/drawing/2014/main" id="{529DA007-4CDF-4DF6-9467-854DEC53D44E}"/>
                  </a:ext>
                </a:extLst>
              </p:cNvPr>
              <p:cNvSpPr>
                <a:spLocks/>
              </p:cNvSpPr>
              <p:nvPr/>
            </p:nvSpPr>
            <p:spPr bwMode="auto">
              <a:xfrm>
                <a:off x="1043" y="2527"/>
                <a:ext cx="43" cy="144"/>
              </a:xfrm>
              <a:custGeom>
                <a:avLst/>
                <a:gdLst>
                  <a:gd name="T0" fmla="*/ 16 w 38"/>
                  <a:gd name="T1" fmla="*/ 127 h 128"/>
                  <a:gd name="T2" fmla="*/ 0 w 38"/>
                  <a:gd name="T3" fmla="*/ 124 h 128"/>
                  <a:gd name="T4" fmla="*/ 15 w 38"/>
                  <a:gd name="T5" fmla="*/ 95 h 128"/>
                  <a:gd name="T6" fmla="*/ 26 w 38"/>
                  <a:gd name="T7" fmla="*/ 13 h 128"/>
                  <a:gd name="T8" fmla="*/ 33 w 38"/>
                  <a:gd name="T9" fmla="*/ 0 h 128"/>
                  <a:gd name="T10" fmla="*/ 34 w 38"/>
                  <a:gd name="T11" fmla="*/ 10 h 128"/>
                  <a:gd name="T12" fmla="*/ 16 w 38"/>
                  <a:gd name="T13" fmla="*/ 127 h 128"/>
                </a:gdLst>
                <a:ahLst/>
                <a:cxnLst>
                  <a:cxn ang="0">
                    <a:pos x="T0" y="T1"/>
                  </a:cxn>
                  <a:cxn ang="0">
                    <a:pos x="T2" y="T3"/>
                  </a:cxn>
                  <a:cxn ang="0">
                    <a:pos x="T4" y="T5"/>
                  </a:cxn>
                  <a:cxn ang="0">
                    <a:pos x="T6" y="T7"/>
                  </a:cxn>
                  <a:cxn ang="0">
                    <a:pos x="T8" y="T9"/>
                  </a:cxn>
                  <a:cxn ang="0">
                    <a:pos x="T10" y="T11"/>
                  </a:cxn>
                  <a:cxn ang="0">
                    <a:pos x="T12" y="T13"/>
                  </a:cxn>
                </a:cxnLst>
                <a:rect l="0" t="0" r="r" b="b"/>
                <a:pathLst>
                  <a:path w="38" h="128">
                    <a:moveTo>
                      <a:pt x="16" y="127"/>
                    </a:moveTo>
                    <a:cubicBezTo>
                      <a:pt x="10" y="128"/>
                      <a:pt x="5" y="128"/>
                      <a:pt x="0" y="124"/>
                    </a:cubicBezTo>
                    <a:cubicBezTo>
                      <a:pt x="14" y="119"/>
                      <a:pt x="16" y="106"/>
                      <a:pt x="15" y="95"/>
                    </a:cubicBezTo>
                    <a:cubicBezTo>
                      <a:pt x="14" y="67"/>
                      <a:pt x="25" y="41"/>
                      <a:pt x="26" y="13"/>
                    </a:cubicBezTo>
                    <a:cubicBezTo>
                      <a:pt x="26" y="9"/>
                      <a:pt x="27" y="2"/>
                      <a:pt x="33" y="0"/>
                    </a:cubicBezTo>
                    <a:cubicBezTo>
                      <a:pt x="38" y="3"/>
                      <a:pt x="35" y="7"/>
                      <a:pt x="34" y="10"/>
                    </a:cubicBezTo>
                    <a:cubicBezTo>
                      <a:pt x="32" y="50"/>
                      <a:pt x="33" y="90"/>
                      <a:pt x="16" y="127"/>
                    </a:cubicBezTo>
                    <a:close/>
                  </a:path>
                </a:pathLst>
              </a:custGeom>
              <a:solidFill>
                <a:srgbClr val="B384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8" name="Freeform 286">
                <a:extLst>
                  <a:ext uri="{FF2B5EF4-FFF2-40B4-BE49-F238E27FC236}">
                    <a16:creationId xmlns:a16="http://schemas.microsoft.com/office/drawing/2014/main" id="{887546F1-7B4D-4263-AFAE-62B51211EE50}"/>
                  </a:ext>
                </a:extLst>
              </p:cNvPr>
              <p:cNvSpPr>
                <a:spLocks/>
              </p:cNvSpPr>
              <p:nvPr/>
            </p:nvSpPr>
            <p:spPr bwMode="auto">
              <a:xfrm>
                <a:off x="1533" y="2502"/>
                <a:ext cx="25" cy="177"/>
              </a:xfrm>
              <a:custGeom>
                <a:avLst/>
                <a:gdLst>
                  <a:gd name="T0" fmla="*/ 7 w 22"/>
                  <a:gd name="T1" fmla="*/ 0 h 157"/>
                  <a:gd name="T2" fmla="*/ 11 w 22"/>
                  <a:gd name="T3" fmla="*/ 17 h 157"/>
                  <a:gd name="T4" fmla="*/ 17 w 22"/>
                  <a:gd name="T5" fmla="*/ 125 h 157"/>
                  <a:gd name="T6" fmla="*/ 8 w 22"/>
                  <a:gd name="T7" fmla="*/ 157 h 157"/>
                  <a:gd name="T8" fmla="*/ 8 w 22"/>
                  <a:gd name="T9" fmla="*/ 117 h 157"/>
                  <a:gd name="T10" fmla="*/ 3 w 22"/>
                  <a:gd name="T11" fmla="*/ 43 h 157"/>
                  <a:gd name="T12" fmla="*/ 7 w 22"/>
                  <a:gd name="T13" fmla="*/ 0 h 157"/>
                </a:gdLst>
                <a:ahLst/>
                <a:cxnLst>
                  <a:cxn ang="0">
                    <a:pos x="T0" y="T1"/>
                  </a:cxn>
                  <a:cxn ang="0">
                    <a:pos x="T2" y="T3"/>
                  </a:cxn>
                  <a:cxn ang="0">
                    <a:pos x="T4" y="T5"/>
                  </a:cxn>
                  <a:cxn ang="0">
                    <a:pos x="T6" y="T7"/>
                  </a:cxn>
                  <a:cxn ang="0">
                    <a:pos x="T8" y="T9"/>
                  </a:cxn>
                  <a:cxn ang="0">
                    <a:pos x="T10" y="T11"/>
                  </a:cxn>
                  <a:cxn ang="0">
                    <a:pos x="T12" y="T13"/>
                  </a:cxn>
                </a:cxnLst>
                <a:rect l="0" t="0" r="r" b="b"/>
                <a:pathLst>
                  <a:path w="22" h="157">
                    <a:moveTo>
                      <a:pt x="7" y="0"/>
                    </a:moveTo>
                    <a:cubicBezTo>
                      <a:pt x="9" y="6"/>
                      <a:pt x="6" y="12"/>
                      <a:pt x="11" y="17"/>
                    </a:cubicBezTo>
                    <a:cubicBezTo>
                      <a:pt x="10" y="53"/>
                      <a:pt x="22" y="88"/>
                      <a:pt x="17" y="125"/>
                    </a:cubicBezTo>
                    <a:cubicBezTo>
                      <a:pt x="15" y="136"/>
                      <a:pt x="13" y="146"/>
                      <a:pt x="8" y="157"/>
                    </a:cubicBezTo>
                    <a:cubicBezTo>
                      <a:pt x="0" y="142"/>
                      <a:pt x="6" y="129"/>
                      <a:pt x="8" y="117"/>
                    </a:cubicBezTo>
                    <a:cubicBezTo>
                      <a:pt x="13" y="92"/>
                      <a:pt x="2" y="68"/>
                      <a:pt x="3" y="43"/>
                    </a:cubicBezTo>
                    <a:cubicBezTo>
                      <a:pt x="4" y="29"/>
                      <a:pt x="1" y="14"/>
                      <a:pt x="7" y="0"/>
                    </a:cubicBezTo>
                    <a:close/>
                  </a:path>
                </a:pathLst>
              </a:custGeom>
              <a:solidFill>
                <a:srgbClr val="AB84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9" name="Freeform 287">
                <a:extLst>
                  <a:ext uri="{FF2B5EF4-FFF2-40B4-BE49-F238E27FC236}">
                    <a16:creationId xmlns:a16="http://schemas.microsoft.com/office/drawing/2014/main" id="{2869E8C3-0CE6-4874-A2B7-2B18AA31412B}"/>
                  </a:ext>
                </a:extLst>
              </p:cNvPr>
              <p:cNvSpPr>
                <a:spLocks/>
              </p:cNvSpPr>
              <p:nvPr/>
            </p:nvSpPr>
            <p:spPr bwMode="auto">
              <a:xfrm>
                <a:off x="1678" y="1263"/>
                <a:ext cx="35" cy="154"/>
              </a:xfrm>
              <a:custGeom>
                <a:avLst/>
                <a:gdLst>
                  <a:gd name="T0" fmla="*/ 7 w 31"/>
                  <a:gd name="T1" fmla="*/ 34 h 137"/>
                  <a:gd name="T2" fmla="*/ 7 w 31"/>
                  <a:gd name="T3" fmla="*/ 34 h 137"/>
                  <a:gd name="T4" fmla="*/ 0 w 31"/>
                  <a:gd name="T5" fmla="*/ 0 h 137"/>
                  <a:gd name="T6" fmla="*/ 8 w 31"/>
                  <a:gd name="T7" fmla="*/ 1 h 137"/>
                  <a:gd name="T8" fmla="*/ 21 w 31"/>
                  <a:gd name="T9" fmla="*/ 34 h 137"/>
                  <a:gd name="T10" fmla="*/ 22 w 31"/>
                  <a:gd name="T11" fmla="*/ 33 h 137"/>
                  <a:gd name="T12" fmla="*/ 15 w 31"/>
                  <a:gd name="T13" fmla="*/ 4 h 137"/>
                  <a:gd name="T14" fmla="*/ 23 w 31"/>
                  <a:gd name="T15" fmla="*/ 4 h 137"/>
                  <a:gd name="T16" fmla="*/ 31 w 31"/>
                  <a:gd name="T17" fmla="*/ 137 h 137"/>
                  <a:gd name="T18" fmla="*/ 7 w 31"/>
                  <a:gd name="T19" fmla="*/ 34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137">
                    <a:moveTo>
                      <a:pt x="7" y="34"/>
                    </a:moveTo>
                    <a:cubicBezTo>
                      <a:pt x="7" y="34"/>
                      <a:pt x="7" y="34"/>
                      <a:pt x="7" y="34"/>
                    </a:cubicBezTo>
                    <a:cubicBezTo>
                      <a:pt x="5" y="22"/>
                      <a:pt x="2" y="11"/>
                      <a:pt x="0" y="0"/>
                    </a:cubicBezTo>
                    <a:cubicBezTo>
                      <a:pt x="3" y="0"/>
                      <a:pt x="5" y="1"/>
                      <a:pt x="8" y="1"/>
                    </a:cubicBezTo>
                    <a:cubicBezTo>
                      <a:pt x="17" y="10"/>
                      <a:pt x="12" y="24"/>
                      <a:pt x="21" y="34"/>
                    </a:cubicBezTo>
                    <a:cubicBezTo>
                      <a:pt x="22" y="35"/>
                      <a:pt x="23" y="30"/>
                      <a:pt x="22" y="33"/>
                    </a:cubicBezTo>
                    <a:cubicBezTo>
                      <a:pt x="13" y="25"/>
                      <a:pt x="14" y="14"/>
                      <a:pt x="15" y="4"/>
                    </a:cubicBezTo>
                    <a:cubicBezTo>
                      <a:pt x="18" y="4"/>
                      <a:pt x="21" y="4"/>
                      <a:pt x="23" y="4"/>
                    </a:cubicBezTo>
                    <a:cubicBezTo>
                      <a:pt x="31" y="48"/>
                      <a:pt x="19" y="93"/>
                      <a:pt x="31" y="137"/>
                    </a:cubicBezTo>
                    <a:cubicBezTo>
                      <a:pt x="14" y="104"/>
                      <a:pt x="25" y="66"/>
                      <a:pt x="7" y="34"/>
                    </a:cubicBezTo>
                    <a:close/>
                  </a:path>
                </a:pathLst>
              </a:custGeom>
              <a:solidFill>
                <a:srgbClr val="9C79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0" name="Freeform 288">
                <a:extLst>
                  <a:ext uri="{FF2B5EF4-FFF2-40B4-BE49-F238E27FC236}">
                    <a16:creationId xmlns:a16="http://schemas.microsoft.com/office/drawing/2014/main" id="{FA2D3B08-9178-4ABB-B154-FAA28619CA92}"/>
                  </a:ext>
                </a:extLst>
              </p:cNvPr>
              <p:cNvSpPr>
                <a:spLocks/>
              </p:cNvSpPr>
              <p:nvPr/>
            </p:nvSpPr>
            <p:spPr bwMode="auto">
              <a:xfrm>
                <a:off x="1319" y="2294"/>
                <a:ext cx="48" cy="153"/>
              </a:xfrm>
              <a:custGeom>
                <a:avLst/>
                <a:gdLst>
                  <a:gd name="T0" fmla="*/ 42 w 42"/>
                  <a:gd name="T1" fmla="*/ 2 h 136"/>
                  <a:gd name="T2" fmla="*/ 29 w 42"/>
                  <a:gd name="T3" fmla="*/ 113 h 136"/>
                  <a:gd name="T4" fmla="*/ 24 w 42"/>
                  <a:gd name="T5" fmla="*/ 80 h 136"/>
                  <a:gd name="T6" fmla="*/ 14 w 42"/>
                  <a:gd name="T7" fmla="*/ 130 h 136"/>
                  <a:gd name="T8" fmla="*/ 14 w 42"/>
                  <a:gd name="T9" fmla="*/ 130 h 136"/>
                  <a:gd name="T10" fmla="*/ 7 w 42"/>
                  <a:gd name="T11" fmla="*/ 135 h 136"/>
                  <a:gd name="T12" fmla="*/ 6 w 42"/>
                  <a:gd name="T13" fmla="*/ 126 h 136"/>
                  <a:gd name="T14" fmla="*/ 34 w 42"/>
                  <a:gd name="T15" fmla="*/ 10 h 136"/>
                  <a:gd name="T16" fmla="*/ 42 w 42"/>
                  <a:gd name="T17" fmla="*/ 2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2" h="136">
                    <a:moveTo>
                      <a:pt x="42" y="2"/>
                    </a:moveTo>
                    <a:cubicBezTo>
                      <a:pt x="37" y="38"/>
                      <a:pt x="30" y="74"/>
                      <a:pt x="29" y="113"/>
                    </a:cubicBezTo>
                    <a:cubicBezTo>
                      <a:pt x="24" y="102"/>
                      <a:pt x="27" y="92"/>
                      <a:pt x="24" y="80"/>
                    </a:cubicBezTo>
                    <a:cubicBezTo>
                      <a:pt x="20" y="99"/>
                      <a:pt x="17" y="114"/>
                      <a:pt x="14" y="130"/>
                    </a:cubicBezTo>
                    <a:cubicBezTo>
                      <a:pt x="14" y="130"/>
                      <a:pt x="14" y="130"/>
                      <a:pt x="14" y="130"/>
                    </a:cubicBezTo>
                    <a:cubicBezTo>
                      <a:pt x="12" y="132"/>
                      <a:pt x="9" y="136"/>
                      <a:pt x="7" y="135"/>
                    </a:cubicBezTo>
                    <a:cubicBezTo>
                      <a:pt x="0" y="134"/>
                      <a:pt x="5" y="129"/>
                      <a:pt x="6" y="126"/>
                    </a:cubicBezTo>
                    <a:cubicBezTo>
                      <a:pt x="15" y="87"/>
                      <a:pt x="25" y="49"/>
                      <a:pt x="34" y="10"/>
                    </a:cubicBezTo>
                    <a:cubicBezTo>
                      <a:pt x="38" y="8"/>
                      <a:pt x="34" y="0"/>
                      <a:pt x="42" y="2"/>
                    </a:cubicBezTo>
                    <a:close/>
                  </a:path>
                </a:pathLst>
              </a:custGeom>
              <a:solidFill>
                <a:srgbClr val="8E6E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1" name="Freeform 289">
                <a:extLst>
                  <a:ext uri="{FF2B5EF4-FFF2-40B4-BE49-F238E27FC236}">
                    <a16:creationId xmlns:a16="http://schemas.microsoft.com/office/drawing/2014/main" id="{1A24A54E-0D3E-4BA9-9698-FD9C5207ECBE}"/>
                  </a:ext>
                </a:extLst>
              </p:cNvPr>
              <p:cNvSpPr>
                <a:spLocks/>
              </p:cNvSpPr>
              <p:nvPr/>
            </p:nvSpPr>
            <p:spPr bwMode="auto">
              <a:xfrm>
                <a:off x="911" y="1708"/>
                <a:ext cx="66" cy="190"/>
              </a:xfrm>
              <a:custGeom>
                <a:avLst/>
                <a:gdLst>
                  <a:gd name="T0" fmla="*/ 46 w 58"/>
                  <a:gd name="T1" fmla="*/ 12 h 169"/>
                  <a:gd name="T2" fmla="*/ 49 w 58"/>
                  <a:gd name="T3" fmla="*/ 1 h 169"/>
                  <a:gd name="T4" fmla="*/ 53 w 58"/>
                  <a:gd name="T5" fmla="*/ 9 h 169"/>
                  <a:gd name="T6" fmla="*/ 41 w 58"/>
                  <a:gd name="T7" fmla="*/ 51 h 169"/>
                  <a:gd name="T8" fmla="*/ 0 w 58"/>
                  <a:gd name="T9" fmla="*/ 169 h 169"/>
                  <a:gd name="T10" fmla="*/ 46 w 58"/>
                  <a:gd name="T11" fmla="*/ 12 h 169"/>
                </a:gdLst>
                <a:ahLst/>
                <a:cxnLst>
                  <a:cxn ang="0">
                    <a:pos x="T0" y="T1"/>
                  </a:cxn>
                  <a:cxn ang="0">
                    <a:pos x="T2" y="T3"/>
                  </a:cxn>
                  <a:cxn ang="0">
                    <a:pos x="T4" y="T5"/>
                  </a:cxn>
                  <a:cxn ang="0">
                    <a:pos x="T6" y="T7"/>
                  </a:cxn>
                  <a:cxn ang="0">
                    <a:pos x="T8" y="T9"/>
                  </a:cxn>
                  <a:cxn ang="0">
                    <a:pos x="T10" y="T11"/>
                  </a:cxn>
                </a:cxnLst>
                <a:rect l="0" t="0" r="r" b="b"/>
                <a:pathLst>
                  <a:path w="58" h="169">
                    <a:moveTo>
                      <a:pt x="46" y="12"/>
                    </a:moveTo>
                    <a:cubicBezTo>
                      <a:pt x="49" y="9"/>
                      <a:pt x="49" y="5"/>
                      <a:pt x="49" y="1"/>
                    </a:cubicBezTo>
                    <a:cubicBezTo>
                      <a:pt x="58" y="0"/>
                      <a:pt x="54" y="6"/>
                      <a:pt x="53" y="9"/>
                    </a:cubicBezTo>
                    <a:cubicBezTo>
                      <a:pt x="49" y="23"/>
                      <a:pt x="45" y="37"/>
                      <a:pt x="41" y="51"/>
                    </a:cubicBezTo>
                    <a:cubicBezTo>
                      <a:pt x="28" y="91"/>
                      <a:pt x="15" y="130"/>
                      <a:pt x="0" y="169"/>
                    </a:cubicBezTo>
                    <a:cubicBezTo>
                      <a:pt x="8" y="114"/>
                      <a:pt x="29" y="64"/>
                      <a:pt x="46" y="12"/>
                    </a:cubicBezTo>
                    <a:close/>
                  </a:path>
                </a:pathLst>
              </a:custGeom>
              <a:solidFill>
                <a:srgbClr val="956E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2" name="Freeform 290">
                <a:extLst>
                  <a:ext uri="{FF2B5EF4-FFF2-40B4-BE49-F238E27FC236}">
                    <a16:creationId xmlns:a16="http://schemas.microsoft.com/office/drawing/2014/main" id="{23CB6D1D-D6FA-4DBF-8EC7-ED1CC9DF2C97}"/>
                  </a:ext>
                </a:extLst>
              </p:cNvPr>
              <p:cNvSpPr>
                <a:spLocks/>
              </p:cNvSpPr>
              <p:nvPr/>
            </p:nvSpPr>
            <p:spPr bwMode="auto">
              <a:xfrm>
                <a:off x="1440" y="1857"/>
                <a:ext cx="38" cy="198"/>
              </a:xfrm>
              <a:custGeom>
                <a:avLst/>
                <a:gdLst>
                  <a:gd name="T0" fmla="*/ 3 w 34"/>
                  <a:gd name="T1" fmla="*/ 167 h 176"/>
                  <a:gd name="T2" fmla="*/ 17 w 34"/>
                  <a:gd name="T3" fmla="*/ 75 h 176"/>
                  <a:gd name="T4" fmla="*/ 24 w 34"/>
                  <a:gd name="T5" fmla="*/ 0 h 176"/>
                  <a:gd name="T6" fmla="*/ 29 w 34"/>
                  <a:gd name="T7" fmla="*/ 15 h 176"/>
                  <a:gd name="T8" fmla="*/ 28 w 34"/>
                  <a:gd name="T9" fmla="*/ 36 h 176"/>
                  <a:gd name="T10" fmla="*/ 7 w 34"/>
                  <a:gd name="T11" fmla="*/ 171 h 176"/>
                  <a:gd name="T12" fmla="*/ 4 w 34"/>
                  <a:gd name="T13" fmla="*/ 175 h 176"/>
                  <a:gd name="T14" fmla="*/ 3 w 34"/>
                  <a:gd name="T15" fmla="*/ 167 h 1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4" h="176">
                    <a:moveTo>
                      <a:pt x="3" y="167"/>
                    </a:moveTo>
                    <a:cubicBezTo>
                      <a:pt x="2" y="136"/>
                      <a:pt x="15" y="106"/>
                      <a:pt x="17" y="75"/>
                    </a:cubicBezTo>
                    <a:cubicBezTo>
                      <a:pt x="18" y="50"/>
                      <a:pt x="21" y="25"/>
                      <a:pt x="24" y="0"/>
                    </a:cubicBezTo>
                    <a:cubicBezTo>
                      <a:pt x="34" y="2"/>
                      <a:pt x="29" y="9"/>
                      <a:pt x="29" y="15"/>
                    </a:cubicBezTo>
                    <a:cubicBezTo>
                      <a:pt x="29" y="22"/>
                      <a:pt x="30" y="29"/>
                      <a:pt x="28" y="36"/>
                    </a:cubicBezTo>
                    <a:cubicBezTo>
                      <a:pt x="28" y="82"/>
                      <a:pt x="15" y="126"/>
                      <a:pt x="7" y="171"/>
                    </a:cubicBezTo>
                    <a:cubicBezTo>
                      <a:pt x="7" y="173"/>
                      <a:pt x="6" y="176"/>
                      <a:pt x="4" y="175"/>
                    </a:cubicBezTo>
                    <a:cubicBezTo>
                      <a:pt x="0" y="173"/>
                      <a:pt x="1" y="170"/>
                      <a:pt x="3" y="167"/>
                    </a:cubicBezTo>
                    <a:close/>
                  </a:path>
                </a:pathLst>
              </a:custGeom>
              <a:solidFill>
                <a:srgbClr val="8E63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3" name="Freeform 291">
                <a:extLst>
                  <a:ext uri="{FF2B5EF4-FFF2-40B4-BE49-F238E27FC236}">
                    <a16:creationId xmlns:a16="http://schemas.microsoft.com/office/drawing/2014/main" id="{728F2D64-B97A-4115-B274-AD2308D7E790}"/>
                  </a:ext>
                </a:extLst>
              </p:cNvPr>
              <p:cNvSpPr>
                <a:spLocks/>
              </p:cNvSpPr>
              <p:nvPr/>
            </p:nvSpPr>
            <p:spPr bwMode="auto">
              <a:xfrm>
                <a:off x="1044" y="2092"/>
                <a:ext cx="44" cy="174"/>
              </a:xfrm>
              <a:custGeom>
                <a:avLst/>
                <a:gdLst>
                  <a:gd name="T0" fmla="*/ 39 w 39"/>
                  <a:gd name="T1" fmla="*/ 0 h 155"/>
                  <a:gd name="T2" fmla="*/ 6 w 39"/>
                  <a:gd name="T3" fmla="*/ 155 h 155"/>
                  <a:gd name="T4" fmla="*/ 9 w 39"/>
                  <a:gd name="T5" fmla="*/ 94 h 155"/>
                  <a:gd name="T6" fmla="*/ 9 w 39"/>
                  <a:gd name="T7" fmla="*/ 63 h 155"/>
                  <a:gd name="T8" fmla="*/ 17 w 39"/>
                  <a:gd name="T9" fmla="*/ 54 h 155"/>
                  <a:gd name="T10" fmla="*/ 24 w 39"/>
                  <a:gd name="T11" fmla="*/ 41 h 155"/>
                  <a:gd name="T12" fmla="*/ 34 w 39"/>
                  <a:gd name="T13" fmla="*/ 0 h 155"/>
                  <a:gd name="T14" fmla="*/ 39 w 39"/>
                  <a:gd name="T15" fmla="*/ 0 h 1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 h="155">
                    <a:moveTo>
                      <a:pt x="39" y="0"/>
                    </a:moveTo>
                    <a:cubicBezTo>
                      <a:pt x="34" y="53"/>
                      <a:pt x="7" y="101"/>
                      <a:pt x="6" y="155"/>
                    </a:cubicBezTo>
                    <a:cubicBezTo>
                      <a:pt x="0" y="134"/>
                      <a:pt x="7" y="114"/>
                      <a:pt x="9" y="94"/>
                    </a:cubicBezTo>
                    <a:cubicBezTo>
                      <a:pt x="11" y="84"/>
                      <a:pt x="19" y="73"/>
                      <a:pt x="9" y="63"/>
                    </a:cubicBezTo>
                    <a:cubicBezTo>
                      <a:pt x="8" y="62"/>
                      <a:pt x="6" y="51"/>
                      <a:pt x="17" y="54"/>
                    </a:cubicBezTo>
                    <a:cubicBezTo>
                      <a:pt x="20" y="54"/>
                      <a:pt x="23" y="46"/>
                      <a:pt x="24" y="41"/>
                    </a:cubicBezTo>
                    <a:cubicBezTo>
                      <a:pt x="27" y="27"/>
                      <a:pt x="31" y="13"/>
                      <a:pt x="34" y="0"/>
                    </a:cubicBezTo>
                    <a:cubicBezTo>
                      <a:pt x="36" y="0"/>
                      <a:pt x="37" y="0"/>
                      <a:pt x="39" y="0"/>
                    </a:cubicBezTo>
                    <a:close/>
                  </a:path>
                </a:pathLst>
              </a:custGeom>
              <a:solidFill>
                <a:srgbClr val="9172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4" name="Freeform 292">
                <a:extLst>
                  <a:ext uri="{FF2B5EF4-FFF2-40B4-BE49-F238E27FC236}">
                    <a16:creationId xmlns:a16="http://schemas.microsoft.com/office/drawing/2014/main" id="{0E1F86A2-2D13-4646-86A3-7F093490D3C2}"/>
                  </a:ext>
                </a:extLst>
              </p:cNvPr>
              <p:cNvSpPr>
                <a:spLocks/>
              </p:cNvSpPr>
              <p:nvPr/>
            </p:nvSpPr>
            <p:spPr bwMode="auto">
              <a:xfrm>
                <a:off x="652" y="2279"/>
                <a:ext cx="94" cy="199"/>
              </a:xfrm>
              <a:custGeom>
                <a:avLst/>
                <a:gdLst>
                  <a:gd name="T0" fmla="*/ 12 w 84"/>
                  <a:gd name="T1" fmla="*/ 176 h 177"/>
                  <a:gd name="T2" fmla="*/ 0 w 84"/>
                  <a:gd name="T3" fmla="*/ 172 h 177"/>
                  <a:gd name="T4" fmla="*/ 15 w 84"/>
                  <a:gd name="T5" fmla="*/ 166 h 177"/>
                  <a:gd name="T6" fmla="*/ 44 w 84"/>
                  <a:gd name="T7" fmla="*/ 94 h 177"/>
                  <a:gd name="T8" fmla="*/ 80 w 84"/>
                  <a:gd name="T9" fmla="*/ 0 h 177"/>
                  <a:gd name="T10" fmla="*/ 84 w 84"/>
                  <a:gd name="T11" fmla="*/ 5 h 177"/>
                  <a:gd name="T12" fmla="*/ 24 w 84"/>
                  <a:gd name="T13" fmla="*/ 161 h 177"/>
                  <a:gd name="T14" fmla="*/ 12 w 84"/>
                  <a:gd name="T15" fmla="*/ 176 h 17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4" h="177">
                    <a:moveTo>
                      <a:pt x="12" y="176"/>
                    </a:moveTo>
                    <a:cubicBezTo>
                      <a:pt x="8" y="176"/>
                      <a:pt x="3" y="177"/>
                      <a:pt x="0" y="172"/>
                    </a:cubicBezTo>
                    <a:cubicBezTo>
                      <a:pt x="7" y="174"/>
                      <a:pt x="12" y="172"/>
                      <a:pt x="15" y="166"/>
                    </a:cubicBezTo>
                    <a:cubicBezTo>
                      <a:pt x="27" y="143"/>
                      <a:pt x="40" y="121"/>
                      <a:pt x="44" y="94"/>
                    </a:cubicBezTo>
                    <a:cubicBezTo>
                      <a:pt x="50" y="61"/>
                      <a:pt x="70" y="33"/>
                      <a:pt x="80" y="0"/>
                    </a:cubicBezTo>
                    <a:cubicBezTo>
                      <a:pt x="83" y="4"/>
                      <a:pt x="84" y="4"/>
                      <a:pt x="84" y="5"/>
                    </a:cubicBezTo>
                    <a:cubicBezTo>
                      <a:pt x="61" y="55"/>
                      <a:pt x="52" y="112"/>
                      <a:pt x="24" y="161"/>
                    </a:cubicBezTo>
                    <a:cubicBezTo>
                      <a:pt x="21" y="167"/>
                      <a:pt x="18" y="173"/>
                      <a:pt x="12" y="176"/>
                    </a:cubicBezTo>
                    <a:close/>
                  </a:path>
                </a:pathLst>
              </a:custGeom>
              <a:solidFill>
                <a:srgbClr val="7259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5" name="Freeform 293">
                <a:extLst>
                  <a:ext uri="{FF2B5EF4-FFF2-40B4-BE49-F238E27FC236}">
                    <a16:creationId xmlns:a16="http://schemas.microsoft.com/office/drawing/2014/main" id="{589E6A86-5629-41DE-8A35-6EC3AFD08293}"/>
                  </a:ext>
                </a:extLst>
              </p:cNvPr>
              <p:cNvSpPr>
                <a:spLocks/>
              </p:cNvSpPr>
              <p:nvPr/>
            </p:nvSpPr>
            <p:spPr bwMode="auto">
              <a:xfrm>
                <a:off x="1362" y="2515"/>
                <a:ext cx="23" cy="188"/>
              </a:xfrm>
              <a:custGeom>
                <a:avLst/>
                <a:gdLst>
                  <a:gd name="T0" fmla="*/ 20 w 20"/>
                  <a:gd name="T1" fmla="*/ 0 h 168"/>
                  <a:gd name="T2" fmla="*/ 0 w 20"/>
                  <a:gd name="T3" fmla="*/ 168 h 168"/>
                  <a:gd name="T4" fmla="*/ 20 w 20"/>
                  <a:gd name="T5" fmla="*/ 0 h 168"/>
                </a:gdLst>
                <a:ahLst/>
                <a:cxnLst>
                  <a:cxn ang="0">
                    <a:pos x="T0" y="T1"/>
                  </a:cxn>
                  <a:cxn ang="0">
                    <a:pos x="T2" y="T3"/>
                  </a:cxn>
                  <a:cxn ang="0">
                    <a:pos x="T4" y="T5"/>
                  </a:cxn>
                </a:cxnLst>
                <a:rect l="0" t="0" r="r" b="b"/>
                <a:pathLst>
                  <a:path w="20" h="168">
                    <a:moveTo>
                      <a:pt x="20" y="0"/>
                    </a:moveTo>
                    <a:cubicBezTo>
                      <a:pt x="11" y="56"/>
                      <a:pt x="15" y="113"/>
                      <a:pt x="0" y="168"/>
                    </a:cubicBezTo>
                    <a:cubicBezTo>
                      <a:pt x="8" y="112"/>
                      <a:pt x="2" y="55"/>
                      <a:pt x="20" y="0"/>
                    </a:cubicBezTo>
                    <a:close/>
                  </a:path>
                </a:pathLst>
              </a:custGeom>
              <a:solidFill>
                <a:srgbClr val="BB957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6" name="Freeform 294">
                <a:extLst>
                  <a:ext uri="{FF2B5EF4-FFF2-40B4-BE49-F238E27FC236}">
                    <a16:creationId xmlns:a16="http://schemas.microsoft.com/office/drawing/2014/main" id="{4D9A170A-82B8-400F-8662-4EB0CD5F08C8}"/>
                  </a:ext>
                </a:extLst>
              </p:cNvPr>
              <p:cNvSpPr>
                <a:spLocks/>
              </p:cNvSpPr>
              <p:nvPr/>
            </p:nvSpPr>
            <p:spPr bwMode="auto">
              <a:xfrm>
                <a:off x="953" y="1815"/>
                <a:ext cx="69" cy="195"/>
              </a:xfrm>
              <a:custGeom>
                <a:avLst/>
                <a:gdLst>
                  <a:gd name="T0" fmla="*/ 61 w 61"/>
                  <a:gd name="T1" fmla="*/ 9 h 174"/>
                  <a:gd name="T2" fmla="*/ 13 w 61"/>
                  <a:gd name="T3" fmla="*/ 142 h 174"/>
                  <a:gd name="T4" fmla="*/ 0 w 61"/>
                  <a:gd name="T5" fmla="*/ 174 h 174"/>
                  <a:gd name="T6" fmla="*/ 55 w 61"/>
                  <a:gd name="T7" fmla="*/ 0 h 174"/>
                  <a:gd name="T8" fmla="*/ 61 w 61"/>
                  <a:gd name="T9" fmla="*/ 9 h 174"/>
                </a:gdLst>
                <a:ahLst/>
                <a:cxnLst>
                  <a:cxn ang="0">
                    <a:pos x="T0" y="T1"/>
                  </a:cxn>
                  <a:cxn ang="0">
                    <a:pos x="T2" y="T3"/>
                  </a:cxn>
                  <a:cxn ang="0">
                    <a:pos x="T4" y="T5"/>
                  </a:cxn>
                  <a:cxn ang="0">
                    <a:pos x="T6" y="T7"/>
                  </a:cxn>
                  <a:cxn ang="0">
                    <a:pos x="T8" y="T9"/>
                  </a:cxn>
                </a:cxnLst>
                <a:rect l="0" t="0" r="r" b="b"/>
                <a:pathLst>
                  <a:path w="61" h="174">
                    <a:moveTo>
                      <a:pt x="61" y="9"/>
                    </a:moveTo>
                    <a:cubicBezTo>
                      <a:pt x="48" y="55"/>
                      <a:pt x="29" y="98"/>
                      <a:pt x="13" y="142"/>
                    </a:cubicBezTo>
                    <a:cubicBezTo>
                      <a:pt x="9" y="153"/>
                      <a:pt x="11" y="166"/>
                      <a:pt x="0" y="174"/>
                    </a:cubicBezTo>
                    <a:cubicBezTo>
                      <a:pt x="12" y="114"/>
                      <a:pt x="41" y="59"/>
                      <a:pt x="55" y="0"/>
                    </a:cubicBezTo>
                    <a:cubicBezTo>
                      <a:pt x="60" y="2"/>
                      <a:pt x="60" y="6"/>
                      <a:pt x="61" y="9"/>
                    </a:cubicBezTo>
                    <a:close/>
                  </a:path>
                </a:pathLst>
              </a:custGeom>
              <a:solidFill>
                <a:srgbClr val="9970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7" name="Freeform 295">
                <a:extLst>
                  <a:ext uri="{FF2B5EF4-FFF2-40B4-BE49-F238E27FC236}">
                    <a16:creationId xmlns:a16="http://schemas.microsoft.com/office/drawing/2014/main" id="{424D3740-EA6A-4A66-AAE4-D0BE4CB89D25}"/>
                  </a:ext>
                </a:extLst>
              </p:cNvPr>
              <p:cNvSpPr>
                <a:spLocks/>
              </p:cNvSpPr>
              <p:nvPr/>
            </p:nvSpPr>
            <p:spPr bwMode="auto">
              <a:xfrm>
                <a:off x="1062" y="1881"/>
                <a:ext cx="46" cy="175"/>
              </a:xfrm>
              <a:custGeom>
                <a:avLst/>
                <a:gdLst>
                  <a:gd name="T0" fmla="*/ 41 w 41"/>
                  <a:gd name="T1" fmla="*/ 0 h 156"/>
                  <a:gd name="T2" fmla="*/ 0 w 41"/>
                  <a:gd name="T3" fmla="*/ 156 h 156"/>
                  <a:gd name="T4" fmla="*/ 41 w 41"/>
                  <a:gd name="T5" fmla="*/ 0 h 156"/>
                </a:gdLst>
                <a:ahLst/>
                <a:cxnLst>
                  <a:cxn ang="0">
                    <a:pos x="T0" y="T1"/>
                  </a:cxn>
                  <a:cxn ang="0">
                    <a:pos x="T2" y="T3"/>
                  </a:cxn>
                  <a:cxn ang="0">
                    <a:pos x="T4" y="T5"/>
                  </a:cxn>
                </a:cxnLst>
                <a:rect l="0" t="0" r="r" b="b"/>
                <a:pathLst>
                  <a:path w="41" h="156">
                    <a:moveTo>
                      <a:pt x="41" y="0"/>
                    </a:moveTo>
                    <a:cubicBezTo>
                      <a:pt x="23" y="51"/>
                      <a:pt x="12" y="104"/>
                      <a:pt x="0" y="156"/>
                    </a:cubicBezTo>
                    <a:cubicBezTo>
                      <a:pt x="2" y="101"/>
                      <a:pt x="15" y="49"/>
                      <a:pt x="41" y="0"/>
                    </a:cubicBezTo>
                    <a:close/>
                  </a:path>
                </a:pathLst>
              </a:custGeom>
              <a:solidFill>
                <a:srgbClr val="A179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8" name="Freeform 296">
                <a:extLst>
                  <a:ext uri="{FF2B5EF4-FFF2-40B4-BE49-F238E27FC236}">
                    <a16:creationId xmlns:a16="http://schemas.microsoft.com/office/drawing/2014/main" id="{E8CEBE1A-8687-4D05-B884-C3DCB0D118A7}"/>
                  </a:ext>
                </a:extLst>
              </p:cNvPr>
              <p:cNvSpPr>
                <a:spLocks/>
              </p:cNvSpPr>
              <p:nvPr/>
            </p:nvSpPr>
            <p:spPr bwMode="auto">
              <a:xfrm>
                <a:off x="1294" y="1415"/>
                <a:ext cx="27" cy="184"/>
              </a:xfrm>
              <a:custGeom>
                <a:avLst/>
                <a:gdLst>
                  <a:gd name="T0" fmla="*/ 6 w 24"/>
                  <a:gd name="T1" fmla="*/ 164 h 164"/>
                  <a:gd name="T2" fmla="*/ 10 w 24"/>
                  <a:gd name="T3" fmla="*/ 132 h 164"/>
                  <a:gd name="T4" fmla="*/ 8 w 24"/>
                  <a:gd name="T5" fmla="*/ 78 h 164"/>
                  <a:gd name="T6" fmla="*/ 12 w 24"/>
                  <a:gd name="T7" fmla="*/ 0 h 164"/>
                  <a:gd name="T8" fmla="*/ 12 w 24"/>
                  <a:gd name="T9" fmla="*/ 56 h 164"/>
                  <a:gd name="T10" fmla="*/ 20 w 24"/>
                  <a:gd name="T11" fmla="*/ 88 h 164"/>
                  <a:gd name="T12" fmla="*/ 6 w 24"/>
                  <a:gd name="T13" fmla="*/ 164 h 164"/>
                </a:gdLst>
                <a:ahLst/>
                <a:cxnLst>
                  <a:cxn ang="0">
                    <a:pos x="T0" y="T1"/>
                  </a:cxn>
                  <a:cxn ang="0">
                    <a:pos x="T2" y="T3"/>
                  </a:cxn>
                  <a:cxn ang="0">
                    <a:pos x="T4" y="T5"/>
                  </a:cxn>
                  <a:cxn ang="0">
                    <a:pos x="T6" y="T7"/>
                  </a:cxn>
                  <a:cxn ang="0">
                    <a:pos x="T8" y="T9"/>
                  </a:cxn>
                  <a:cxn ang="0">
                    <a:pos x="T10" y="T11"/>
                  </a:cxn>
                  <a:cxn ang="0">
                    <a:pos x="T12" y="T13"/>
                  </a:cxn>
                </a:cxnLst>
                <a:rect l="0" t="0" r="r" b="b"/>
                <a:pathLst>
                  <a:path w="24" h="164">
                    <a:moveTo>
                      <a:pt x="6" y="164"/>
                    </a:moveTo>
                    <a:cubicBezTo>
                      <a:pt x="7" y="153"/>
                      <a:pt x="9" y="142"/>
                      <a:pt x="10" y="132"/>
                    </a:cubicBezTo>
                    <a:cubicBezTo>
                      <a:pt x="12" y="114"/>
                      <a:pt x="13" y="97"/>
                      <a:pt x="8" y="78"/>
                    </a:cubicBezTo>
                    <a:cubicBezTo>
                      <a:pt x="0" y="54"/>
                      <a:pt x="3" y="26"/>
                      <a:pt x="12" y="0"/>
                    </a:cubicBezTo>
                    <a:cubicBezTo>
                      <a:pt x="12" y="19"/>
                      <a:pt x="12" y="37"/>
                      <a:pt x="12" y="56"/>
                    </a:cubicBezTo>
                    <a:cubicBezTo>
                      <a:pt x="12" y="67"/>
                      <a:pt x="18" y="78"/>
                      <a:pt x="20" y="88"/>
                    </a:cubicBezTo>
                    <a:cubicBezTo>
                      <a:pt x="24" y="114"/>
                      <a:pt x="17" y="140"/>
                      <a:pt x="6" y="164"/>
                    </a:cubicBezTo>
                    <a:close/>
                  </a:path>
                </a:pathLst>
              </a:custGeom>
              <a:solidFill>
                <a:srgbClr val="8870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9" name="Freeform 297">
                <a:extLst>
                  <a:ext uri="{FF2B5EF4-FFF2-40B4-BE49-F238E27FC236}">
                    <a16:creationId xmlns:a16="http://schemas.microsoft.com/office/drawing/2014/main" id="{F6E44F67-970F-457F-9004-8D9635F2D49B}"/>
                  </a:ext>
                </a:extLst>
              </p:cNvPr>
              <p:cNvSpPr>
                <a:spLocks/>
              </p:cNvSpPr>
              <p:nvPr/>
            </p:nvSpPr>
            <p:spPr bwMode="auto">
              <a:xfrm>
                <a:off x="1354" y="1232"/>
                <a:ext cx="46" cy="139"/>
              </a:xfrm>
              <a:custGeom>
                <a:avLst/>
                <a:gdLst>
                  <a:gd name="T0" fmla="*/ 31 w 41"/>
                  <a:gd name="T1" fmla="*/ 44 h 124"/>
                  <a:gd name="T2" fmla="*/ 27 w 41"/>
                  <a:gd name="T3" fmla="*/ 64 h 124"/>
                  <a:gd name="T4" fmla="*/ 22 w 41"/>
                  <a:gd name="T5" fmla="*/ 55 h 124"/>
                  <a:gd name="T6" fmla="*/ 22 w 41"/>
                  <a:gd name="T7" fmla="*/ 40 h 124"/>
                  <a:gd name="T8" fmla="*/ 11 w 41"/>
                  <a:gd name="T9" fmla="*/ 124 h 124"/>
                  <a:gd name="T10" fmla="*/ 4 w 41"/>
                  <a:gd name="T11" fmla="*/ 101 h 124"/>
                  <a:gd name="T12" fmla="*/ 21 w 41"/>
                  <a:gd name="T13" fmla="*/ 18 h 124"/>
                  <a:gd name="T14" fmla="*/ 23 w 41"/>
                  <a:gd name="T15" fmla="*/ 4 h 124"/>
                  <a:gd name="T16" fmla="*/ 34 w 41"/>
                  <a:gd name="T17" fmla="*/ 0 h 124"/>
                  <a:gd name="T18" fmla="*/ 31 w 41"/>
                  <a:gd name="T19" fmla="*/ 44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124">
                    <a:moveTo>
                      <a:pt x="31" y="44"/>
                    </a:moveTo>
                    <a:cubicBezTo>
                      <a:pt x="30" y="51"/>
                      <a:pt x="28" y="57"/>
                      <a:pt x="27" y="64"/>
                    </a:cubicBezTo>
                    <a:cubicBezTo>
                      <a:pt x="19" y="64"/>
                      <a:pt x="22" y="59"/>
                      <a:pt x="22" y="55"/>
                    </a:cubicBezTo>
                    <a:cubicBezTo>
                      <a:pt x="22" y="50"/>
                      <a:pt x="22" y="45"/>
                      <a:pt x="22" y="40"/>
                    </a:cubicBezTo>
                    <a:cubicBezTo>
                      <a:pt x="13" y="66"/>
                      <a:pt x="9" y="94"/>
                      <a:pt x="11" y="124"/>
                    </a:cubicBezTo>
                    <a:cubicBezTo>
                      <a:pt x="0" y="116"/>
                      <a:pt x="3" y="108"/>
                      <a:pt x="4" y="101"/>
                    </a:cubicBezTo>
                    <a:cubicBezTo>
                      <a:pt x="7" y="73"/>
                      <a:pt x="8" y="44"/>
                      <a:pt x="21" y="18"/>
                    </a:cubicBezTo>
                    <a:cubicBezTo>
                      <a:pt x="22" y="14"/>
                      <a:pt x="22" y="9"/>
                      <a:pt x="23" y="4"/>
                    </a:cubicBezTo>
                    <a:cubicBezTo>
                      <a:pt x="27" y="3"/>
                      <a:pt x="30" y="1"/>
                      <a:pt x="34" y="0"/>
                    </a:cubicBezTo>
                    <a:cubicBezTo>
                      <a:pt x="39" y="15"/>
                      <a:pt x="41" y="30"/>
                      <a:pt x="31" y="44"/>
                    </a:cubicBezTo>
                    <a:close/>
                  </a:path>
                </a:pathLst>
              </a:custGeom>
              <a:solidFill>
                <a:srgbClr val="946D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0" name="Freeform 298">
                <a:extLst>
                  <a:ext uri="{FF2B5EF4-FFF2-40B4-BE49-F238E27FC236}">
                    <a16:creationId xmlns:a16="http://schemas.microsoft.com/office/drawing/2014/main" id="{2B75A99D-FF78-464F-B269-6D523459D509}"/>
                  </a:ext>
                </a:extLst>
              </p:cNvPr>
              <p:cNvSpPr>
                <a:spLocks/>
              </p:cNvSpPr>
              <p:nvPr/>
            </p:nvSpPr>
            <p:spPr bwMode="auto">
              <a:xfrm>
                <a:off x="1316" y="1245"/>
                <a:ext cx="42" cy="180"/>
              </a:xfrm>
              <a:custGeom>
                <a:avLst/>
                <a:gdLst>
                  <a:gd name="T0" fmla="*/ 17 w 37"/>
                  <a:gd name="T1" fmla="*/ 8 h 160"/>
                  <a:gd name="T2" fmla="*/ 37 w 37"/>
                  <a:gd name="T3" fmla="*/ 7 h 160"/>
                  <a:gd name="T4" fmla="*/ 11 w 37"/>
                  <a:gd name="T5" fmla="*/ 134 h 160"/>
                  <a:gd name="T6" fmla="*/ 9 w 37"/>
                  <a:gd name="T7" fmla="*/ 148 h 160"/>
                  <a:gd name="T8" fmla="*/ 9 w 37"/>
                  <a:gd name="T9" fmla="*/ 148 h 160"/>
                  <a:gd name="T10" fmla="*/ 0 w 37"/>
                  <a:gd name="T11" fmla="*/ 160 h 160"/>
                  <a:gd name="T12" fmla="*/ 19 w 37"/>
                  <a:gd name="T13" fmla="*/ 47 h 160"/>
                  <a:gd name="T14" fmla="*/ 24 w 37"/>
                  <a:gd name="T15" fmla="*/ 18 h 160"/>
                  <a:gd name="T16" fmla="*/ 17 w 37"/>
                  <a:gd name="T17" fmla="*/ 8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 h="160">
                    <a:moveTo>
                      <a:pt x="17" y="8"/>
                    </a:moveTo>
                    <a:cubicBezTo>
                      <a:pt x="23" y="0"/>
                      <a:pt x="30" y="4"/>
                      <a:pt x="37" y="7"/>
                    </a:cubicBezTo>
                    <a:cubicBezTo>
                      <a:pt x="21" y="48"/>
                      <a:pt x="23" y="93"/>
                      <a:pt x="11" y="134"/>
                    </a:cubicBezTo>
                    <a:cubicBezTo>
                      <a:pt x="9" y="139"/>
                      <a:pt x="10" y="143"/>
                      <a:pt x="9" y="148"/>
                    </a:cubicBezTo>
                    <a:cubicBezTo>
                      <a:pt x="9" y="148"/>
                      <a:pt x="9" y="148"/>
                      <a:pt x="9" y="148"/>
                    </a:cubicBezTo>
                    <a:cubicBezTo>
                      <a:pt x="7" y="151"/>
                      <a:pt x="5" y="153"/>
                      <a:pt x="0" y="160"/>
                    </a:cubicBezTo>
                    <a:cubicBezTo>
                      <a:pt x="7" y="120"/>
                      <a:pt x="13" y="84"/>
                      <a:pt x="19" y="47"/>
                    </a:cubicBezTo>
                    <a:cubicBezTo>
                      <a:pt x="21" y="38"/>
                      <a:pt x="23" y="28"/>
                      <a:pt x="24" y="18"/>
                    </a:cubicBezTo>
                    <a:cubicBezTo>
                      <a:pt x="25" y="13"/>
                      <a:pt x="26" y="7"/>
                      <a:pt x="17" y="8"/>
                    </a:cubicBezTo>
                    <a:close/>
                  </a:path>
                </a:pathLst>
              </a:custGeom>
              <a:solidFill>
                <a:srgbClr val="9674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1" name="Freeform 299">
                <a:extLst>
                  <a:ext uri="{FF2B5EF4-FFF2-40B4-BE49-F238E27FC236}">
                    <a16:creationId xmlns:a16="http://schemas.microsoft.com/office/drawing/2014/main" id="{6F4BE15B-BADA-491C-B0B3-CB6C050600BA}"/>
                  </a:ext>
                </a:extLst>
              </p:cNvPr>
              <p:cNvSpPr>
                <a:spLocks/>
              </p:cNvSpPr>
              <p:nvPr/>
            </p:nvSpPr>
            <p:spPr bwMode="auto">
              <a:xfrm>
                <a:off x="1262" y="2088"/>
                <a:ext cx="32" cy="173"/>
              </a:xfrm>
              <a:custGeom>
                <a:avLst/>
                <a:gdLst>
                  <a:gd name="T0" fmla="*/ 28 w 28"/>
                  <a:gd name="T1" fmla="*/ 0 h 154"/>
                  <a:gd name="T2" fmla="*/ 4 w 28"/>
                  <a:gd name="T3" fmla="*/ 154 h 154"/>
                  <a:gd name="T4" fmla="*/ 28 w 28"/>
                  <a:gd name="T5" fmla="*/ 0 h 154"/>
                </a:gdLst>
                <a:ahLst/>
                <a:cxnLst>
                  <a:cxn ang="0">
                    <a:pos x="T0" y="T1"/>
                  </a:cxn>
                  <a:cxn ang="0">
                    <a:pos x="T2" y="T3"/>
                  </a:cxn>
                  <a:cxn ang="0">
                    <a:pos x="T4" y="T5"/>
                  </a:cxn>
                </a:cxnLst>
                <a:rect l="0" t="0" r="r" b="b"/>
                <a:pathLst>
                  <a:path w="28" h="154">
                    <a:moveTo>
                      <a:pt x="28" y="0"/>
                    </a:moveTo>
                    <a:cubicBezTo>
                      <a:pt x="19" y="50"/>
                      <a:pt x="18" y="101"/>
                      <a:pt x="4" y="154"/>
                    </a:cubicBezTo>
                    <a:cubicBezTo>
                      <a:pt x="0" y="128"/>
                      <a:pt x="15" y="18"/>
                      <a:pt x="28" y="0"/>
                    </a:cubicBezTo>
                    <a:close/>
                  </a:path>
                </a:pathLst>
              </a:custGeom>
              <a:solidFill>
                <a:srgbClr val="A276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2" name="Freeform 300">
                <a:extLst>
                  <a:ext uri="{FF2B5EF4-FFF2-40B4-BE49-F238E27FC236}">
                    <a16:creationId xmlns:a16="http://schemas.microsoft.com/office/drawing/2014/main" id="{D65ACA62-E956-4AA1-80A2-B7EED919ABE0}"/>
                  </a:ext>
                </a:extLst>
              </p:cNvPr>
              <p:cNvSpPr>
                <a:spLocks/>
              </p:cNvSpPr>
              <p:nvPr/>
            </p:nvSpPr>
            <p:spPr bwMode="auto">
              <a:xfrm>
                <a:off x="1399" y="1753"/>
                <a:ext cx="19" cy="210"/>
              </a:xfrm>
              <a:custGeom>
                <a:avLst/>
                <a:gdLst>
                  <a:gd name="T0" fmla="*/ 15 w 17"/>
                  <a:gd name="T1" fmla="*/ 0 h 187"/>
                  <a:gd name="T2" fmla="*/ 5 w 17"/>
                  <a:gd name="T3" fmla="*/ 187 h 187"/>
                  <a:gd name="T4" fmla="*/ 15 w 17"/>
                  <a:gd name="T5" fmla="*/ 0 h 187"/>
                </a:gdLst>
                <a:ahLst/>
                <a:cxnLst>
                  <a:cxn ang="0">
                    <a:pos x="T0" y="T1"/>
                  </a:cxn>
                  <a:cxn ang="0">
                    <a:pos x="T2" y="T3"/>
                  </a:cxn>
                  <a:cxn ang="0">
                    <a:pos x="T4" y="T5"/>
                  </a:cxn>
                </a:cxnLst>
                <a:rect l="0" t="0" r="r" b="b"/>
                <a:pathLst>
                  <a:path w="17" h="187">
                    <a:moveTo>
                      <a:pt x="15" y="0"/>
                    </a:moveTo>
                    <a:cubicBezTo>
                      <a:pt x="9" y="62"/>
                      <a:pt x="17" y="124"/>
                      <a:pt x="5" y="187"/>
                    </a:cubicBezTo>
                    <a:cubicBezTo>
                      <a:pt x="0" y="166"/>
                      <a:pt x="6" y="32"/>
                      <a:pt x="15" y="0"/>
                    </a:cubicBezTo>
                    <a:close/>
                  </a:path>
                </a:pathLst>
              </a:custGeom>
              <a:solidFill>
                <a:srgbClr val="9B70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3" name="Freeform 301">
                <a:extLst>
                  <a:ext uri="{FF2B5EF4-FFF2-40B4-BE49-F238E27FC236}">
                    <a16:creationId xmlns:a16="http://schemas.microsoft.com/office/drawing/2014/main" id="{6524BDBC-3AC1-4E08-A78F-4EC44F17DC4B}"/>
                  </a:ext>
                </a:extLst>
              </p:cNvPr>
              <p:cNvSpPr>
                <a:spLocks/>
              </p:cNvSpPr>
              <p:nvPr/>
            </p:nvSpPr>
            <p:spPr bwMode="auto">
              <a:xfrm>
                <a:off x="1366" y="2256"/>
                <a:ext cx="33" cy="178"/>
              </a:xfrm>
              <a:custGeom>
                <a:avLst/>
                <a:gdLst>
                  <a:gd name="T0" fmla="*/ 8 w 30"/>
                  <a:gd name="T1" fmla="*/ 140 h 158"/>
                  <a:gd name="T2" fmla="*/ 2 w 30"/>
                  <a:gd name="T3" fmla="*/ 158 h 158"/>
                  <a:gd name="T4" fmla="*/ 0 w 30"/>
                  <a:gd name="T5" fmla="*/ 147 h 158"/>
                  <a:gd name="T6" fmla="*/ 27 w 30"/>
                  <a:gd name="T7" fmla="*/ 0 h 158"/>
                  <a:gd name="T8" fmla="*/ 18 w 30"/>
                  <a:gd name="T9" fmla="*/ 102 h 158"/>
                  <a:gd name="T10" fmla="*/ 8 w 30"/>
                  <a:gd name="T11" fmla="*/ 140 h 158"/>
                </a:gdLst>
                <a:ahLst/>
                <a:cxnLst>
                  <a:cxn ang="0">
                    <a:pos x="T0" y="T1"/>
                  </a:cxn>
                  <a:cxn ang="0">
                    <a:pos x="T2" y="T3"/>
                  </a:cxn>
                  <a:cxn ang="0">
                    <a:pos x="T4" y="T5"/>
                  </a:cxn>
                  <a:cxn ang="0">
                    <a:pos x="T6" y="T7"/>
                  </a:cxn>
                  <a:cxn ang="0">
                    <a:pos x="T8" y="T9"/>
                  </a:cxn>
                  <a:cxn ang="0">
                    <a:pos x="T10" y="T11"/>
                  </a:cxn>
                </a:cxnLst>
                <a:rect l="0" t="0" r="r" b="b"/>
                <a:pathLst>
                  <a:path w="30" h="158">
                    <a:moveTo>
                      <a:pt x="8" y="140"/>
                    </a:moveTo>
                    <a:cubicBezTo>
                      <a:pt x="3" y="144"/>
                      <a:pt x="7" y="151"/>
                      <a:pt x="2" y="158"/>
                    </a:cubicBezTo>
                    <a:cubicBezTo>
                      <a:pt x="2" y="153"/>
                      <a:pt x="1" y="150"/>
                      <a:pt x="0" y="147"/>
                    </a:cubicBezTo>
                    <a:cubicBezTo>
                      <a:pt x="9" y="98"/>
                      <a:pt x="21" y="50"/>
                      <a:pt x="27" y="0"/>
                    </a:cubicBezTo>
                    <a:cubicBezTo>
                      <a:pt x="25" y="34"/>
                      <a:pt x="30" y="68"/>
                      <a:pt x="18" y="102"/>
                    </a:cubicBezTo>
                    <a:cubicBezTo>
                      <a:pt x="13" y="114"/>
                      <a:pt x="11" y="127"/>
                      <a:pt x="8" y="140"/>
                    </a:cubicBezTo>
                    <a:close/>
                  </a:path>
                </a:pathLst>
              </a:custGeom>
              <a:solidFill>
                <a:srgbClr val="9E72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4" name="Freeform 302">
                <a:extLst>
                  <a:ext uri="{FF2B5EF4-FFF2-40B4-BE49-F238E27FC236}">
                    <a16:creationId xmlns:a16="http://schemas.microsoft.com/office/drawing/2014/main" id="{CF901319-2081-4610-AB16-61797FF44759}"/>
                  </a:ext>
                </a:extLst>
              </p:cNvPr>
              <p:cNvSpPr>
                <a:spLocks/>
              </p:cNvSpPr>
              <p:nvPr/>
            </p:nvSpPr>
            <p:spPr bwMode="auto">
              <a:xfrm>
                <a:off x="863" y="2401"/>
                <a:ext cx="72" cy="182"/>
              </a:xfrm>
              <a:custGeom>
                <a:avLst/>
                <a:gdLst>
                  <a:gd name="T0" fmla="*/ 0 w 64"/>
                  <a:gd name="T1" fmla="*/ 162 h 162"/>
                  <a:gd name="T2" fmla="*/ 64 w 64"/>
                  <a:gd name="T3" fmla="*/ 0 h 162"/>
                  <a:gd name="T4" fmla="*/ 0 w 64"/>
                  <a:gd name="T5" fmla="*/ 162 h 162"/>
                </a:gdLst>
                <a:ahLst/>
                <a:cxnLst>
                  <a:cxn ang="0">
                    <a:pos x="T0" y="T1"/>
                  </a:cxn>
                  <a:cxn ang="0">
                    <a:pos x="T2" y="T3"/>
                  </a:cxn>
                  <a:cxn ang="0">
                    <a:pos x="T4" y="T5"/>
                  </a:cxn>
                </a:cxnLst>
                <a:rect l="0" t="0" r="r" b="b"/>
                <a:pathLst>
                  <a:path w="64" h="162">
                    <a:moveTo>
                      <a:pt x="0" y="162"/>
                    </a:moveTo>
                    <a:cubicBezTo>
                      <a:pt x="13" y="105"/>
                      <a:pt x="44" y="54"/>
                      <a:pt x="64" y="0"/>
                    </a:cubicBezTo>
                    <a:cubicBezTo>
                      <a:pt x="49" y="56"/>
                      <a:pt x="22" y="108"/>
                      <a:pt x="0" y="162"/>
                    </a:cubicBezTo>
                    <a:close/>
                  </a:path>
                </a:pathLst>
              </a:custGeom>
              <a:solidFill>
                <a:srgbClr val="8B66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5" name="Freeform 303">
                <a:extLst>
                  <a:ext uri="{FF2B5EF4-FFF2-40B4-BE49-F238E27FC236}">
                    <a16:creationId xmlns:a16="http://schemas.microsoft.com/office/drawing/2014/main" id="{63277C00-7E29-4599-BE01-C33B2CE5A0F0}"/>
                  </a:ext>
                </a:extLst>
              </p:cNvPr>
              <p:cNvSpPr>
                <a:spLocks/>
              </p:cNvSpPr>
              <p:nvPr/>
            </p:nvSpPr>
            <p:spPr bwMode="auto">
              <a:xfrm>
                <a:off x="1152" y="2182"/>
                <a:ext cx="36" cy="175"/>
              </a:xfrm>
              <a:custGeom>
                <a:avLst/>
                <a:gdLst>
                  <a:gd name="T0" fmla="*/ 32 w 32"/>
                  <a:gd name="T1" fmla="*/ 0 h 156"/>
                  <a:gd name="T2" fmla="*/ 0 w 32"/>
                  <a:gd name="T3" fmla="*/ 156 h 156"/>
                  <a:gd name="T4" fmla="*/ 18 w 32"/>
                  <a:gd name="T5" fmla="*/ 79 h 156"/>
                  <a:gd name="T6" fmla="*/ 32 w 32"/>
                  <a:gd name="T7" fmla="*/ 0 h 156"/>
                </a:gdLst>
                <a:ahLst/>
                <a:cxnLst>
                  <a:cxn ang="0">
                    <a:pos x="T0" y="T1"/>
                  </a:cxn>
                  <a:cxn ang="0">
                    <a:pos x="T2" y="T3"/>
                  </a:cxn>
                  <a:cxn ang="0">
                    <a:pos x="T4" y="T5"/>
                  </a:cxn>
                  <a:cxn ang="0">
                    <a:pos x="T6" y="T7"/>
                  </a:cxn>
                </a:cxnLst>
                <a:rect l="0" t="0" r="r" b="b"/>
                <a:pathLst>
                  <a:path w="32" h="156">
                    <a:moveTo>
                      <a:pt x="32" y="0"/>
                    </a:moveTo>
                    <a:cubicBezTo>
                      <a:pt x="29" y="54"/>
                      <a:pt x="25" y="107"/>
                      <a:pt x="0" y="156"/>
                    </a:cubicBezTo>
                    <a:cubicBezTo>
                      <a:pt x="3" y="129"/>
                      <a:pt x="19" y="105"/>
                      <a:pt x="18" y="79"/>
                    </a:cubicBezTo>
                    <a:cubicBezTo>
                      <a:pt x="18" y="51"/>
                      <a:pt x="31" y="27"/>
                      <a:pt x="32" y="0"/>
                    </a:cubicBezTo>
                    <a:close/>
                  </a:path>
                </a:pathLst>
              </a:custGeom>
              <a:solidFill>
                <a:srgbClr val="8166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6" name="Freeform 304">
                <a:extLst>
                  <a:ext uri="{FF2B5EF4-FFF2-40B4-BE49-F238E27FC236}">
                    <a16:creationId xmlns:a16="http://schemas.microsoft.com/office/drawing/2014/main" id="{04D99448-07FD-45DA-A662-A64F405C4756}"/>
                  </a:ext>
                </a:extLst>
              </p:cNvPr>
              <p:cNvSpPr>
                <a:spLocks/>
              </p:cNvSpPr>
              <p:nvPr/>
            </p:nvSpPr>
            <p:spPr bwMode="auto">
              <a:xfrm>
                <a:off x="960" y="1969"/>
                <a:ext cx="62" cy="175"/>
              </a:xfrm>
              <a:custGeom>
                <a:avLst/>
                <a:gdLst>
                  <a:gd name="T0" fmla="*/ 47 w 55"/>
                  <a:gd name="T1" fmla="*/ 12 h 156"/>
                  <a:gd name="T2" fmla="*/ 53 w 55"/>
                  <a:gd name="T3" fmla="*/ 0 h 156"/>
                  <a:gd name="T4" fmla="*/ 53 w 55"/>
                  <a:gd name="T5" fmla="*/ 16 h 156"/>
                  <a:gd name="T6" fmla="*/ 5 w 55"/>
                  <a:gd name="T7" fmla="*/ 156 h 156"/>
                  <a:gd name="T8" fmla="*/ 2 w 55"/>
                  <a:gd name="T9" fmla="*/ 151 h 156"/>
                  <a:gd name="T10" fmla="*/ 47 w 55"/>
                  <a:gd name="T11" fmla="*/ 12 h 156"/>
                </a:gdLst>
                <a:ahLst/>
                <a:cxnLst>
                  <a:cxn ang="0">
                    <a:pos x="T0" y="T1"/>
                  </a:cxn>
                  <a:cxn ang="0">
                    <a:pos x="T2" y="T3"/>
                  </a:cxn>
                  <a:cxn ang="0">
                    <a:pos x="T4" y="T5"/>
                  </a:cxn>
                  <a:cxn ang="0">
                    <a:pos x="T6" y="T7"/>
                  </a:cxn>
                  <a:cxn ang="0">
                    <a:pos x="T8" y="T9"/>
                  </a:cxn>
                  <a:cxn ang="0">
                    <a:pos x="T10" y="T11"/>
                  </a:cxn>
                </a:cxnLst>
                <a:rect l="0" t="0" r="r" b="b"/>
                <a:pathLst>
                  <a:path w="55" h="156">
                    <a:moveTo>
                      <a:pt x="47" y="12"/>
                    </a:moveTo>
                    <a:cubicBezTo>
                      <a:pt x="49" y="8"/>
                      <a:pt x="51" y="4"/>
                      <a:pt x="53" y="0"/>
                    </a:cubicBezTo>
                    <a:cubicBezTo>
                      <a:pt x="53" y="6"/>
                      <a:pt x="55" y="12"/>
                      <a:pt x="53" y="16"/>
                    </a:cubicBezTo>
                    <a:cubicBezTo>
                      <a:pt x="33" y="61"/>
                      <a:pt x="31" y="113"/>
                      <a:pt x="5" y="156"/>
                    </a:cubicBezTo>
                    <a:cubicBezTo>
                      <a:pt x="1" y="156"/>
                      <a:pt x="0" y="155"/>
                      <a:pt x="2" y="151"/>
                    </a:cubicBezTo>
                    <a:cubicBezTo>
                      <a:pt x="23" y="107"/>
                      <a:pt x="25" y="56"/>
                      <a:pt x="47" y="12"/>
                    </a:cubicBezTo>
                    <a:close/>
                  </a:path>
                </a:pathLst>
              </a:custGeom>
              <a:solidFill>
                <a:srgbClr val="7C56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7" name="Freeform 305">
                <a:extLst>
                  <a:ext uri="{FF2B5EF4-FFF2-40B4-BE49-F238E27FC236}">
                    <a16:creationId xmlns:a16="http://schemas.microsoft.com/office/drawing/2014/main" id="{EDD490B1-CCBE-4C3C-8A31-496CA702A00E}"/>
                  </a:ext>
                </a:extLst>
              </p:cNvPr>
              <p:cNvSpPr>
                <a:spLocks/>
              </p:cNvSpPr>
              <p:nvPr/>
            </p:nvSpPr>
            <p:spPr bwMode="auto">
              <a:xfrm>
                <a:off x="931" y="1426"/>
                <a:ext cx="73" cy="161"/>
              </a:xfrm>
              <a:custGeom>
                <a:avLst/>
                <a:gdLst>
                  <a:gd name="T0" fmla="*/ 4 w 65"/>
                  <a:gd name="T1" fmla="*/ 143 h 143"/>
                  <a:gd name="T2" fmla="*/ 0 w 65"/>
                  <a:gd name="T3" fmla="*/ 139 h 143"/>
                  <a:gd name="T4" fmla="*/ 59 w 65"/>
                  <a:gd name="T5" fmla="*/ 0 h 143"/>
                  <a:gd name="T6" fmla="*/ 65 w 65"/>
                  <a:gd name="T7" fmla="*/ 2 h 143"/>
                  <a:gd name="T8" fmla="*/ 4 w 65"/>
                  <a:gd name="T9" fmla="*/ 143 h 143"/>
                </a:gdLst>
                <a:ahLst/>
                <a:cxnLst>
                  <a:cxn ang="0">
                    <a:pos x="T0" y="T1"/>
                  </a:cxn>
                  <a:cxn ang="0">
                    <a:pos x="T2" y="T3"/>
                  </a:cxn>
                  <a:cxn ang="0">
                    <a:pos x="T4" y="T5"/>
                  </a:cxn>
                  <a:cxn ang="0">
                    <a:pos x="T6" y="T7"/>
                  </a:cxn>
                  <a:cxn ang="0">
                    <a:pos x="T8" y="T9"/>
                  </a:cxn>
                </a:cxnLst>
                <a:rect l="0" t="0" r="r" b="b"/>
                <a:pathLst>
                  <a:path w="65" h="143">
                    <a:moveTo>
                      <a:pt x="4" y="143"/>
                    </a:moveTo>
                    <a:cubicBezTo>
                      <a:pt x="3" y="142"/>
                      <a:pt x="2" y="141"/>
                      <a:pt x="0" y="139"/>
                    </a:cubicBezTo>
                    <a:cubicBezTo>
                      <a:pt x="20" y="93"/>
                      <a:pt x="40" y="46"/>
                      <a:pt x="59" y="0"/>
                    </a:cubicBezTo>
                    <a:cubicBezTo>
                      <a:pt x="61" y="0"/>
                      <a:pt x="63" y="1"/>
                      <a:pt x="65" y="2"/>
                    </a:cubicBezTo>
                    <a:cubicBezTo>
                      <a:pt x="44" y="49"/>
                      <a:pt x="31" y="99"/>
                      <a:pt x="4" y="143"/>
                    </a:cubicBezTo>
                    <a:close/>
                  </a:path>
                </a:pathLst>
              </a:custGeom>
              <a:solidFill>
                <a:srgbClr val="B38A7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8" name="Freeform 306">
                <a:extLst>
                  <a:ext uri="{FF2B5EF4-FFF2-40B4-BE49-F238E27FC236}">
                    <a16:creationId xmlns:a16="http://schemas.microsoft.com/office/drawing/2014/main" id="{1F25C82A-75E4-43FA-83DA-844646138031}"/>
                  </a:ext>
                </a:extLst>
              </p:cNvPr>
              <p:cNvSpPr>
                <a:spLocks/>
              </p:cNvSpPr>
              <p:nvPr/>
            </p:nvSpPr>
            <p:spPr bwMode="auto">
              <a:xfrm>
                <a:off x="1038" y="1832"/>
                <a:ext cx="57" cy="173"/>
              </a:xfrm>
              <a:custGeom>
                <a:avLst/>
                <a:gdLst>
                  <a:gd name="T0" fmla="*/ 0 w 50"/>
                  <a:gd name="T1" fmla="*/ 154 h 154"/>
                  <a:gd name="T2" fmla="*/ 25 w 50"/>
                  <a:gd name="T3" fmla="*/ 63 h 154"/>
                  <a:gd name="T4" fmla="*/ 40 w 50"/>
                  <a:gd name="T5" fmla="*/ 18 h 154"/>
                  <a:gd name="T6" fmla="*/ 50 w 50"/>
                  <a:gd name="T7" fmla="*/ 0 h 154"/>
                  <a:gd name="T8" fmla="*/ 31 w 50"/>
                  <a:gd name="T9" fmla="*/ 68 h 154"/>
                  <a:gd name="T10" fmla="*/ 7 w 50"/>
                  <a:gd name="T11" fmla="*/ 143 h 154"/>
                  <a:gd name="T12" fmla="*/ 1 w 50"/>
                  <a:gd name="T13" fmla="*/ 154 h 154"/>
                  <a:gd name="T14" fmla="*/ 0 w 50"/>
                  <a:gd name="T15" fmla="*/ 154 h 15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 h="154">
                    <a:moveTo>
                      <a:pt x="0" y="154"/>
                    </a:moveTo>
                    <a:cubicBezTo>
                      <a:pt x="5" y="123"/>
                      <a:pt x="6" y="91"/>
                      <a:pt x="25" y="63"/>
                    </a:cubicBezTo>
                    <a:cubicBezTo>
                      <a:pt x="34" y="50"/>
                      <a:pt x="35" y="33"/>
                      <a:pt x="40" y="18"/>
                    </a:cubicBezTo>
                    <a:cubicBezTo>
                      <a:pt x="41" y="13"/>
                      <a:pt x="42" y="8"/>
                      <a:pt x="50" y="0"/>
                    </a:cubicBezTo>
                    <a:cubicBezTo>
                      <a:pt x="48" y="27"/>
                      <a:pt x="41" y="49"/>
                      <a:pt x="31" y="68"/>
                    </a:cubicBezTo>
                    <a:cubicBezTo>
                      <a:pt x="19" y="92"/>
                      <a:pt x="11" y="116"/>
                      <a:pt x="7" y="143"/>
                    </a:cubicBezTo>
                    <a:cubicBezTo>
                      <a:pt x="6" y="147"/>
                      <a:pt x="5" y="152"/>
                      <a:pt x="1" y="154"/>
                    </a:cubicBezTo>
                    <a:lnTo>
                      <a:pt x="0" y="154"/>
                    </a:lnTo>
                    <a:close/>
                  </a:path>
                </a:pathLst>
              </a:custGeom>
              <a:solidFill>
                <a:srgbClr val="936D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9" name="Freeform 307">
                <a:extLst>
                  <a:ext uri="{FF2B5EF4-FFF2-40B4-BE49-F238E27FC236}">
                    <a16:creationId xmlns:a16="http://schemas.microsoft.com/office/drawing/2014/main" id="{04327B22-BA5C-4FD4-A246-CD5DA44D4386}"/>
                  </a:ext>
                </a:extLst>
              </p:cNvPr>
              <p:cNvSpPr>
                <a:spLocks/>
              </p:cNvSpPr>
              <p:nvPr/>
            </p:nvSpPr>
            <p:spPr bwMode="auto">
              <a:xfrm>
                <a:off x="758" y="2257"/>
                <a:ext cx="55" cy="145"/>
              </a:xfrm>
              <a:custGeom>
                <a:avLst/>
                <a:gdLst>
                  <a:gd name="T0" fmla="*/ 37 w 49"/>
                  <a:gd name="T1" fmla="*/ 91 h 129"/>
                  <a:gd name="T2" fmla="*/ 31 w 49"/>
                  <a:gd name="T3" fmla="*/ 69 h 129"/>
                  <a:gd name="T4" fmla="*/ 0 w 49"/>
                  <a:gd name="T5" fmla="*/ 129 h 129"/>
                  <a:gd name="T6" fmla="*/ 49 w 49"/>
                  <a:gd name="T7" fmla="*/ 0 h 129"/>
                  <a:gd name="T8" fmla="*/ 37 w 49"/>
                  <a:gd name="T9" fmla="*/ 91 h 129"/>
                </a:gdLst>
                <a:ahLst/>
                <a:cxnLst>
                  <a:cxn ang="0">
                    <a:pos x="T0" y="T1"/>
                  </a:cxn>
                  <a:cxn ang="0">
                    <a:pos x="T2" y="T3"/>
                  </a:cxn>
                  <a:cxn ang="0">
                    <a:pos x="T4" y="T5"/>
                  </a:cxn>
                  <a:cxn ang="0">
                    <a:pos x="T6" y="T7"/>
                  </a:cxn>
                  <a:cxn ang="0">
                    <a:pos x="T8" y="T9"/>
                  </a:cxn>
                </a:cxnLst>
                <a:rect l="0" t="0" r="r" b="b"/>
                <a:pathLst>
                  <a:path w="49" h="129">
                    <a:moveTo>
                      <a:pt x="37" y="91"/>
                    </a:moveTo>
                    <a:cubicBezTo>
                      <a:pt x="28" y="82"/>
                      <a:pt x="34" y="76"/>
                      <a:pt x="31" y="69"/>
                    </a:cubicBezTo>
                    <a:cubicBezTo>
                      <a:pt x="20" y="89"/>
                      <a:pt x="9" y="108"/>
                      <a:pt x="0" y="129"/>
                    </a:cubicBezTo>
                    <a:cubicBezTo>
                      <a:pt x="9" y="83"/>
                      <a:pt x="39" y="46"/>
                      <a:pt x="49" y="0"/>
                    </a:cubicBezTo>
                    <a:cubicBezTo>
                      <a:pt x="43" y="29"/>
                      <a:pt x="36" y="58"/>
                      <a:pt x="37" y="91"/>
                    </a:cubicBezTo>
                    <a:close/>
                  </a:path>
                </a:pathLst>
              </a:custGeom>
              <a:solidFill>
                <a:srgbClr val="7E5F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0" name="Freeform 308">
                <a:extLst>
                  <a:ext uri="{FF2B5EF4-FFF2-40B4-BE49-F238E27FC236}">
                    <a16:creationId xmlns:a16="http://schemas.microsoft.com/office/drawing/2014/main" id="{8BB7C806-034A-4248-8C11-29D6E271C92F}"/>
                  </a:ext>
                </a:extLst>
              </p:cNvPr>
              <p:cNvSpPr>
                <a:spLocks/>
              </p:cNvSpPr>
              <p:nvPr/>
            </p:nvSpPr>
            <p:spPr bwMode="auto">
              <a:xfrm>
                <a:off x="914" y="2218"/>
                <a:ext cx="76" cy="176"/>
              </a:xfrm>
              <a:custGeom>
                <a:avLst/>
                <a:gdLst>
                  <a:gd name="T0" fmla="*/ 4 w 68"/>
                  <a:gd name="T1" fmla="*/ 157 h 157"/>
                  <a:gd name="T2" fmla="*/ 6 w 68"/>
                  <a:gd name="T3" fmla="*/ 142 h 157"/>
                  <a:gd name="T4" fmla="*/ 36 w 68"/>
                  <a:gd name="T5" fmla="*/ 60 h 157"/>
                  <a:gd name="T6" fmla="*/ 42 w 68"/>
                  <a:gd name="T7" fmla="*/ 54 h 157"/>
                  <a:gd name="T8" fmla="*/ 63 w 68"/>
                  <a:gd name="T9" fmla="*/ 0 h 157"/>
                  <a:gd name="T10" fmla="*/ 59 w 68"/>
                  <a:gd name="T11" fmla="*/ 31 h 157"/>
                  <a:gd name="T12" fmla="*/ 15 w 68"/>
                  <a:gd name="T13" fmla="*/ 141 h 157"/>
                  <a:gd name="T14" fmla="*/ 4 w 68"/>
                  <a:gd name="T15" fmla="*/ 157 h 15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8" h="157">
                    <a:moveTo>
                      <a:pt x="4" y="157"/>
                    </a:moveTo>
                    <a:cubicBezTo>
                      <a:pt x="0" y="151"/>
                      <a:pt x="6" y="147"/>
                      <a:pt x="6" y="142"/>
                    </a:cubicBezTo>
                    <a:cubicBezTo>
                      <a:pt x="17" y="115"/>
                      <a:pt x="26" y="87"/>
                      <a:pt x="36" y="60"/>
                    </a:cubicBezTo>
                    <a:cubicBezTo>
                      <a:pt x="37" y="57"/>
                      <a:pt x="40" y="55"/>
                      <a:pt x="42" y="54"/>
                    </a:cubicBezTo>
                    <a:cubicBezTo>
                      <a:pt x="53" y="38"/>
                      <a:pt x="56" y="20"/>
                      <a:pt x="63" y="0"/>
                    </a:cubicBezTo>
                    <a:cubicBezTo>
                      <a:pt x="68" y="14"/>
                      <a:pt x="63" y="22"/>
                      <a:pt x="59" y="31"/>
                    </a:cubicBezTo>
                    <a:cubicBezTo>
                      <a:pt x="45" y="68"/>
                      <a:pt x="30" y="104"/>
                      <a:pt x="15" y="141"/>
                    </a:cubicBezTo>
                    <a:cubicBezTo>
                      <a:pt x="12" y="147"/>
                      <a:pt x="10" y="154"/>
                      <a:pt x="4" y="157"/>
                    </a:cubicBezTo>
                    <a:close/>
                  </a:path>
                </a:pathLst>
              </a:custGeom>
              <a:solidFill>
                <a:srgbClr val="7C60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1" name="Freeform 309">
                <a:extLst>
                  <a:ext uri="{FF2B5EF4-FFF2-40B4-BE49-F238E27FC236}">
                    <a16:creationId xmlns:a16="http://schemas.microsoft.com/office/drawing/2014/main" id="{FA197964-55CF-4108-9DDC-4C6DB8CBB4A3}"/>
                  </a:ext>
                </a:extLst>
              </p:cNvPr>
              <p:cNvSpPr>
                <a:spLocks/>
              </p:cNvSpPr>
              <p:nvPr/>
            </p:nvSpPr>
            <p:spPr bwMode="auto">
              <a:xfrm>
                <a:off x="979" y="2264"/>
                <a:ext cx="56" cy="162"/>
              </a:xfrm>
              <a:custGeom>
                <a:avLst/>
                <a:gdLst>
                  <a:gd name="T0" fmla="*/ 50 w 50"/>
                  <a:gd name="T1" fmla="*/ 0 h 144"/>
                  <a:gd name="T2" fmla="*/ 0 w 50"/>
                  <a:gd name="T3" fmla="*/ 144 h 144"/>
                  <a:gd name="T4" fmla="*/ 50 w 50"/>
                  <a:gd name="T5" fmla="*/ 0 h 144"/>
                </a:gdLst>
                <a:ahLst/>
                <a:cxnLst>
                  <a:cxn ang="0">
                    <a:pos x="T0" y="T1"/>
                  </a:cxn>
                  <a:cxn ang="0">
                    <a:pos x="T2" y="T3"/>
                  </a:cxn>
                  <a:cxn ang="0">
                    <a:pos x="T4" y="T5"/>
                  </a:cxn>
                </a:cxnLst>
                <a:rect l="0" t="0" r="r" b="b"/>
                <a:pathLst>
                  <a:path w="50" h="144">
                    <a:moveTo>
                      <a:pt x="50" y="0"/>
                    </a:moveTo>
                    <a:cubicBezTo>
                      <a:pt x="35" y="48"/>
                      <a:pt x="32" y="101"/>
                      <a:pt x="0" y="144"/>
                    </a:cubicBezTo>
                    <a:cubicBezTo>
                      <a:pt x="23" y="98"/>
                      <a:pt x="28" y="46"/>
                      <a:pt x="50" y="0"/>
                    </a:cubicBezTo>
                    <a:close/>
                  </a:path>
                </a:pathLst>
              </a:custGeom>
              <a:solidFill>
                <a:srgbClr val="795F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2" name="Freeform 310">
                <a:extLst>
                  <a:ext uri="{FF2B5EF4-FFF2-40B4-BE49-F238E27FC236}">
                    <a16:creationId xmlns:a16="http://schemas.microsoft.com/office/drawing/2014/main" id="{0C81B37C-AA82-4BE7-ACD2-7572CA8C78EC}"/>
                  </a:ext>
                </a:extLst>
              </p:cNvPr>
              <p:cNvSpPr>
                <a:spLocks/>
              </p:cNvSpPr>
              <p:nvPr/>
            </p:nvSpPr>
            <p:spPr bwMode="auto">
              <a:xfrm>
                <a:off x="864" y="1704"/>
                <a:ext cx="58" cy="171"/>
              </a:xfrm>
              <a:custGeom>
                <a:avLst/>
                <a:gdLst>
                  <a:gd name="T0" fmla="*/ 51 w 51"/>
                  <a:gd name="T1" fmla="*/ 0 h 153"/>
                  <a:gd name="T2" fmla="*/ 0 w 51"/>
                  <a:gd name="T3" fmla="*/ 153 h 153"/>
                  <a:gd name="T4" fmla="*/ 12 w 51"/>
                  <a:gd name="T5" fmla="*/ 100 h 153"/>
                  <a:gd name="T6" fmla="*/ 37 w 51"/>
                  <a:gd name="T7" fmla="*/ 19 h 153"/>
                  <a:gd name="T8" fmla="*/ 51 w 51"/>
                  <a:gd name="T9" fmla="*/ 0 h 153"/>
                </a:gdLst>
                <a:ahLst/>
                <a:cxnLst>
                  <a:cxn ang="0">
                    <a:pos x="T0" y="T1"/>
                  </a:cxn>
                  <a:cxn ang="0">
                    <a:pos x="T2" y="T3"/>
                  </a:cxn>
                  <a:cxn ang="0">
                    <a:pos x="T4" y="T5"/>
                  </a:cxn>
                  <a:cxn ang="0">
                    <a:pos x="T6" y="T7"/>
                  </a:cxn>
                  <a:cxn ang="0">
                    <a:pos x="T8" y="T9"/>
                  </a:cxn>
                </a:cxnLst>
                <a:rect l="0" t="0" r="r" b="b"/>
                <a:pathLst>
                  <a:path w="51" h="153">
                    <a:moveTo>
                      <a:pt x="51" y="0"/>
                    </a:moveTo>
                    <a:cubicBezTo>
                      <a:pt x="37" y="50"/>
                      <a:pt x="22" y="100"/>
                      <a:pt x="0" y="153"/>
                    </a:cubicBezTo>
                    <a:cubicBezTo>
                      <a:pt x="0" y="131"/>
                      <a:pt x="6" y="115"/>
                      <a:pt x="12" y="100"/>
                    </a:cubicBezTo>
                    <a:cubicBezTo>
                      <a:pt x="21" y="73"/>
                      <a:pt x="29" y="46"/>
                      <a:pt x="37" y="19"/>
                    </a:cubicBezTo>
                    <a:cubicBezTo>
                      <a:pt x="40" y="11"/>
                      <a:pt x="43" y="4"/>
                      <a:pt x="51" y="0"/>
                    </a:cubicBezTo>
                    <a:close/>
                  </a:path>
                </a:pathLst>
              </a:custGeom>
              <a:solidFill>
                <a:srgbClr val="9169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3" name="Freeform 311">
                <a:extLst>
                  <a:ext uri="{FF2B5EF4-FFF2-40B4-BE49-F238E27FC236}">
                    <a16:creationId xmlns:a16="http://schemas.microsoft.com/office/drawing/2014/main" id="{A5AC12FE-368F-4BD5-ACBB-D97134A29F2F}"/>
                  </a:ext>
                </a:extLst>
              </p:cNvPr>
              <p:cNvSpPr>
                <a:spLocks/>
              </p:cNvSpPr>
              <p:nvPr/>
            </p:nvSpPr>
            <p:spPr bwMode="auto">
              <a:xfrm>
                <a:off x="1005" y="1247"/>
                <a:ext cx="65" cy="166"/>
              </a:xfrm>
              <a:custGeom>
                <a:avLst/>
                <a:gdLst>
                  <a:gd name="T0" fmla="*/ 0 w 58"/>
                  <a:gd name="T1" fmla="*/ 147 h 147"/>
                  <a:gd name="T2" fmla="*/ 58 w 58"/>
                  <a:gd name="T3" fmla="*/ 0 h 147"/>
                  <a:gd name="T4" fmla="*/ 0 w 58"/>
                  <a:gd name="T5" fmla="*/ 147 h 147"/>
                </a:gdLst>
                <a:ahLst/>
                <a:cxnLst>
                  <a:cxn ang="0">
                    <a:pos x="T0" y="T1"/>
                  </a:cxn>
                  <a:cxn ang="0">
                    <a:pos x="T2" y="T3"/>
                  </a:cxn>
                  <a:cxn ang="0">
                    <a:pos x="T4" y="T5"/>
                  </a:cxn>
                </a:cxnLst>
                <a:rect l="0" t="0" r="r" b="b"/>
                <a:pathLst>
                  <a:path w="58" h="147">
                    <a:moveTo>
                      <a:pt x="0" y="147"/>
                    </a:moveTo>
                    <a:cubicBezTo>
                      <a:pt x="10" y="93"/>
                      <a:pt x="31" y="46"/>
                      <a:pt x="58" y="0"/>
                    </a:cubicBezTo>
                    <a:cubicBezTo>
                      <a:pt x="39" y="49"/>
                      <a:pt x="19" y="98"/>
                      <a:pt x="0" y="147"/>
                    </a:cubicBezTo>
                    <a:close/>
                  </a:path>
                </a:pathLst>
              </a:custGeom>
              <a:solidFill>
                <a:srgbClr val="87634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4" name="Freeform 312">
                <a:extLst>
                  <a:ext uri="{FF2B5EF4-FFF2-40B4-BE49-F238E27FC236}">
                    <a16:creationId xmlns:a16="http://schemas.microsoft.com/office/drawing/2014/main" id="{65A1E09B-F6FD-4CAD-952C-0BEE1A714524}"/>
                  </a:ext>
                </a:extLst>
              </p:cNvPr>
              <p:cNvSpPr>
                <a:spLocks/>
              </p:cNvSpPr>
              <p:nvPr/>
            </p:nvSpPr>
            <p:spPr bwMode="auto">
              <a:xfrm>
                <a:off x="1649" y="1668"/>
                <a:ext cx="33" cy="140"/>
              </a:xfrm>
              <a:custGeom>
                <a:avLst/>
                <a:gdLst>
                  <a:gd name="T0" fmla="*/ 21 w 30"/>
                  <a:gd name="T1" fmla="*/ 68 h 125"/>
                  <a:gd name="T2" fmla="*/ 10 w 30"/>
                  <a:gd name="T3" fmla="*/ 83 h 125"/>
                  <a:gd name="T4" fmla="*/ 13 w 30"/>
                  <a:gd name="T5" fmla="*/ 116 h 125"/>
                  <a:gd name="T6" fmla="*/ 8 w 30"/>
                  <a:gd name="T7" fmla="*/ 125 h 125"/>
                  <a:gd name="T8" fmla="*/ 5 w 30"/>
                  <a:gd name="T9" fmla="*/ 48 h 125"/>
                  <a:gd name="T10" fmla="*/ 5 w 30"/>
                  <a:gd name="T11" fmla="*/ 48 h 125"/>
                  <a:gd name="T12" fmla="*/ 18 w 30"/>
                  <a:gd name="T13" fmla="*/ 63 h 125"/>
                  <a:gd name="T14" fmla="*/ 18 w 30"/>
                  <a:gd name="T15" fmla="*/ 0 h 125"/>
                  <a:gd name="T16" fmla="*/ 30 w 30"/>
                  <a:gd name="T17" fmla="*/ 15 h 125"/>
                  <a:gd name="T18" fmla="*/ 21 w 30"/>
                  <a:gd name="T19" fmla="*/ 68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 h="125">
                    <a:moveTo>
                      <a:pt x="21" y="68"/>
                    </a:moveTo>
                    <a:cubicBezTo>
                      <a:pt x="11" y="69"/>
                      <a:pt x="9" y="75"/>
                      <a:pt x="10" y="83"/>
                    </a:cubicBezTo>
                    <a:cubicBezTo>
                      <a:pt x="11" y="94"/>
                      <a:pt x="12" y="105"/>
                      <a:pt x="13" y="116"/>
                    </a:cubicBezTo>
                    <a:cubicBezTo>
                      <a:pt x="11" y="119"/>
                      <a:pt x="12" y="124"/>
                      <a:pt x="8" y="125"/>
                    </a:cubicBezTo>
                    <a:cubicBezTo>
                      <a:pt x="0" y="99"/>
                      <a:pt x="0" y="74"/>
                      <a:pt x="5" y="48"/>
                    </a:cubicBezTo>
                    <a:cubicBezTo>
                      <a:pt x="5" y="48"/>
                      <a:pt x="5" y="48"/>
                      <a:pt x="5" y="48"/>
                    </a:cubicBezTo>
                    <a:cubicBezTo>
                      <a:pt x="11" y="50"/>
                      <a:pt x="8" y="58"/>
                      <a:pt x="18" y="63"/>
                    </a:cubicBezTo>
                    <a:cubicBezTo>
                      <a:pt x="18" y="40"/>
                      <a:pt x="18" y="20"/>
                      <a:pt x="18" y="0"/>
                    </a:cubicBezTo>
                    <a:cubicBezTo>
                      <a:pt x="28" y="0"/>
                      <a:pt x="18" y="16"/>
                      <a:pt x="30" y="15"/>
                    </a:cubicBezTo>
                    <a:cubicBezTo>
                      <a:pt x="27" y="33"/>
                      <a:pt x="24" y="50"/>
                      <a:pt x="21" y="68"/>
                    </a:cubicBezTo>
                    <a:close/>
                  </a:path>
                </a:pathLst>
              </a:custGeom>
              <a:solidFill>
                <a:srgbClr val="BB967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5" name="Freeform 313">
                <a:extLst>
                  <a:ext uri="{FF2B5EF4-FFF2-40B4-BE49-F238E27FC236}">
                    <a16:creationId xmlns:a16="http://schemas.microsoft.com/office/drawing/2014/main" id="{B5244F90-8576-4F6F-93D0-8B1411837E80}"/>
                  </a:ext>
                </a:extLst>
              </p:cNvPr>
              <p:cNvSpPr>
                <a:spLocks/>
              </p:cNvSpPr>
              <p:nvPr/>
            </p:nvSpPr>
            <p:spPr bwMode="auto">
              <a:xfrm>
                <a:off x="1345" y="1805"/>
                <a:ext cx="32" cy="151"/>
              </a:xfrm>
              <a:custGeom>
                <a:avLst/>
                <a:gdLst>
                  <a:gd name="T0" fmla="*/ 2 w 28"/>
                  <a:gd name="T1" fmla="*/ 135 h 135"/>
                  <a:gd name="T2" fmla="*/ 26 w 28"/>
                  <a:gd name="T3" fmla="*/ 0 h 135"/>
                  <a:gd name="T4" fmla="*/ 2 w 28"/>
                  <a:gd name="T5" fmla="*/ 135 h 135"/>
                </a:gdLst>
                <a:ahLst/>
                <a:cxnLst>
                  <a:cxn ang="0">
                    <a:pos x="T0" y="T1"/>
                  </a:cxn>
                  <a:cxn ang="0">
                    <a:pos x="T2" y="T3"/>
                  </a:cxn>
                  <a:cxn ang="0">
                    <a:pos x="T4" y="T5"/>
                  </a:cxn>
                </a:cxnLst>
                <a:rect l="0" t="0" r="r" b="b"/>
                <a:pathLst>
                  <a:path w="28" h="135">
                    <a:moveTo>
                      <a:pt x="2" y="135"/>
                    </a:moveTo>
                    <a:cubicBezTo>
                      <a:pt x="0" y="88"/>
                      <a:pt x="17" y="45"/>
                      <a:pt x="26" y="0"/>
                    </a:cubicBezTo>
                    <a:cubicBezTo>
                      <a:pt x="28" y="47"/>
                      <a:pt x="8" y="89"/>
                      <a:pt x="2" y="135"/>
                    </a:cubicBezTo>
                    <a:close/>
                  </a:path>
                </a:pathLst>
              </a:custGeom>
              <a:solidFill>
                <a:srgbClr val="AF86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6" name="Freeform 314">
                <a:extLst>
                  <a:ext uri="{FF2B5EF4-FFF2-40B4-BE49-F238E27FC236}">
                    <a16:creationId xmlns:a16="http://schemas.microsoft.com/office/drawing/2014/main" id="{6FA41BC0-AFBC-44F9-BDD2-046C2DEE6241}"/>
                  </a:ext>
                </a:extLst>
              </p:cNvPr>
              <p:cNvSpPr>
                <a:spLocks/>
              </p:cNvSpPr>
              <p:nvPr/>
            </p:nvSpPr>
            <p:spPr bwMode="auto">
              <a:xfrm>
                <a:off x="1224" y="1254"/>
                <a:ext cx="48" cy="155"/>
              </a:xfrm>
              <a:custGeom>
                <a:avLst/>
                <a:gdLst>
                  <a:gd name="T0" fmla="*/ 35 w 43"/>
                  <a:gd name="T1" fmla="*/ 0 h 138"/>
                  <a:gd name="T2" fmla="*/ 43 w 43"/>
                  <a:gd name="T3" fmla="*/ 4 h 138"/>
                  <a:gd name="T4" fmla="*/ 12 w 43"/>
                  <a:gd name="T5" fmla="*/ 120 h 138"/>
                  <a:gd name="T6" fmla="*/ 0 w 43"/>
                  <a:gd name="T7" fmla="*/ 138 h 138"/>
                  <a:gd name="T8" fmla="*/ 35 w 43"/>
                  <a:gd name="T9" fmla="*/ 0 h 138"/>
                </a:gdLst>
                <a:ahLst/>
                <a:cxnLst>
                  <a:cxn ang="0">
                    <a:pos x="T0" y="T1"/>
                  </a:cxn>
                  <a:cxn ang="0">
                    <a:pos x="T2" y="T3"/>
                  </a:cxn>
                  <a:cxn ang="0">
                    <a:pos x="T4" y="T5"/>
                  </a:cxn>
                  <a:cxn ang="0">
                    <a:pos x="T6" y="T7"/>
                  </a:cxn>
                  <a:cxn ang="0">
                    <a:pos x="T8" y="T9"/>
                  </a:cxn>
                </a:cxnLst>
                <a:rect l="0" t="0" r="r" b="b"/>
                <a:pathLst>
                  <a:path w="43" h="138">
                    <a:moveTo>
                      <a:pt x="35" y="0"/>
                    </a:moveTo>
                    <a:cubicBezTo>
                      <a:pt x="38" y="1"/>
                      <a:pt x="41" y="3"/>
                      <a:pt x="43" y="4"/>
                    </a:cubicBezTo>
                    <a:cubicBezTo>
                      <a:pt x="30" y="42"/>
                      <a:pt x="28" y="83"/>
                      <a:pt x="12" y="120"/>
                    </a:cubicBezTo>
                    <a:cubicBezTo>
                      <a:pt x="9" y="127"/>
                      <a:pt x="9" y="134"/>
                      <a:pt x="0" y="138"/>
                    </a:cubicBezTo>
                    <a:cubicBezTo>
                      <a:pt x="20" y="94"/>
                      <a:pt x="20" y="45"/>
                      <a:pt x="35" y="0"/>
                    </a:cubicBezTo>
                    <a:close/>
                  </a:path>
                </a:pathLst>
              </a:custGeom>
              <a:solidFill>
                <a:srgbClr val="A980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7" name="Freeform 315">
                <a:extLst>
                  <a:ext uri="{FF2B5EF4-FFF2-40B4-BE49-F238E27FC236}">
                    <a16:creationId xmlns:a16="http://schemas.microsoft.com/office/drawing/2014/main" id="{2F49F3CA-8448-482D-8C17-01512C038EC3}"/>
                  </a:ext>
                </a:extLst>
              </p:cNvPr>
              <p:cNvSpPr>
                <a:spLocks/>
              </p:cNvSpPr>
              <p:nvPr/>
            </p:nvSpPr>
            <p:spPr bwMode="auto">
              <a:xfrm>
                <a:off x="992" y="2005"/>
                <a:ext cx="48" cy="146"/>
              </a:xfrm>
              <a:custGeom>
                <a:avLst/>
                <a:gdLst>
                  <a:gd name="T0" fmla="*/ 42 w 42"/>
                  <a:gd name="T1" fmla="*/ 0 h 130"/>
                  <a:gd name="T2" fmla="*/ 0 w 42"/>
                  <a:gd name="T3" fmla="*/ 130 h 130"/>
                  <a:gd name="T4" fmla="*/ 29 w 42"/>
                  <a:gd name="T5" fmla="*/ 18 h 130"/>
                  <a:gd name="T6" fmla="*/ 41 w 42"/>
                  <a:gd name="T7" fmla="*/ 0 h 130"/>
                  <a:gd name="T8" fmla="*/ 42 w 42"/>
                  <a:gd name="T9" fmla="*/ 0 h 130"/>
                </a:gdLst>
                <a:ahLst/>
                <a:cxnLst>
                  <a:cxn ang="0">
                    <a:pos x="T0" y="T1"/>
                  </a:cxn>
                  <a:cxn ang="0">
                    <a:pos x="T2" y="T3"/>
                  </a:cxn>
                  <a:cxn ang="0">
                    <a:pos x="T4" y="T5"/>
                  </a:cxn>
                  <a:cxn ang="0">
                    <a:pos x="T6" y="T7"/>
                  </a:cxn>
                  <a:cxn ang="0">
                    <a:pos x="T8" y="T9"/>
                  </a:cxn>
                </a:cxnLst>
                <a:rect l="0" t="0" r="r" b="b"/>
                <a:pathLst>
                  <a:path w="42" h="130">
                    <a:moveTo>
                      <a:pt x="42" y="0"/>
                    </a:moveTo>
                    <a:cubicBezTo>
                      <a:pt x="28" y="44"/>
                      <a:pt x="28" y="91"/>
                      <a:pt x="0" y="130"/>
                    </a:cubicBezTo>
                    <a:cubicBezTo>
                      <a:pt x="13" y="93"/>
                      <a:pt x="18" y="55"/>
                      <a:pt x="29" y="18"/>
                    </a:cubicBezTo>
                    <a:cubicBezTo>
                      <a:pt x="31" y="11"/>
                      <a:pt x="33" y="3"/>
                      <a:pt x="41" y="0"/>
                    </a:cubicBezTo>
                    <a:cubicBezTo>
                      <a:pt x="41" y="0"/>
                      <a:pt x="42" y="0"/>
                      <a:pt x="42" y="0"/>
                    </a:cubicBezTo>
                    <a:close/>
                  </a:path>
                </a:pathLst>
              </a:custGeom>
              <a:solidFill>
                <a:srgbClr val="936D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8" name="Freeform 316">
                <a:extLst>
                  <a:ext uri="{FF2B5EF4-FFF2-40B4-BE49-F238E27FC236}">
                    <a16:creationId xmlns:a16="http://schemas.microsoft.com/office/drawing/2014/main" id="{6430B27F-B832-4F39-81F1-C052B5C1BAA3}"/>
                  </a:ext>
                </a:extLst>
              </p:cNvPr>
              <p:cNvSpPr>
                <a:spLocks/>
              </p:cNvSpPr>
              <p:nvPr/>
            </p:nvSpPr>
            <p:spPr bwMode="auto">
              <a:xfrm>
                <a:off x="1004" y="2272"/>
                <a:ext cx="64" cy="163"/>
              </a:xfrm>
              <a:custGeom>
                <a:avLst/>
                <a:gdLst>
                  <a:gd name="T0" fmla="*/ 11 w 57"/>
                  <a:gd name="T1" fmla="*/ 142 h 145"/>
                  <a:gd name="T2" fmla="*/ 4 w 57"/>
                  <a:gd name="T3" fmla="*/ 145 h 145"/>
                  <a:gd name="T4" fmla="*/ 2 w 57"/>
                  <a:gd name="T5" fmla="*/ 140 h 145"/>
                  <a:gd name="T6" fmla="*/ 43 w 57"/>
                  <a:gd name="T7" fmla="*/ 22 h 145"/>
                  <a:gd name="T8" fmla="*/ 57 w 57"/>
                  <a:gd name="T9" fmla="*/ 0 h 145"/>
                  <a:gd name="T10" fmla="*/ 11 w 57"/>
                  <a:gd name="T11" fmla="*/ 142 h 145"/>
                </a:gdLst>
                <a:ahLst/>
                <a:cxnLst>
                  <a:cxn ang="0">
                    <a:pos x="T0" y="T1"/>
                  </a:cxn>
                  <a:cxn ang="0">
                    <a:pos x="T2" y="T3"/>
                  </a:cxn>
                  <a:cxn ang="0">
                    <a:pos x="T4" y="T5"/>
                  </a:cxn>
                  <a:cxn ang="0">
                    <a:pos x="T6" y="T7"/>
                  </a:cxn>
                  <a:cxn ang="0">
                    <a:pos x="T8" y="T9"/>
                  </a:cxn>
                  <a:cxn ang="0">
                    <a:pos x="T10" y="T11"/>
                  </a:cxn>
                </a:cxnLst>
                <a:rect l="0" t="0" r="r" b="b"/>
                <a:pathLst>
                  <a:path w="57" h="145">
                    <a:moveTo>
                      <a:pt x="11" y="142"/>
                    </a:moveTo>
                    <a:cubicBezTo>
                      <a:pt x="9" y="143"/>
                      <a:pt x="7" y="145"/>
                      <a:pt x="4" y="145"/>
                    </a:cubicBezTo>
                    <a:cubicBezTo>
                      <a:pt x="0" y="145"/>
                      <a:pt x="1" y="142"/>
                      <a:pt x="2" y="140"/>
                    </a:cubicBezTo>
                    <a:cubicBezTo>
                      <a:pt x="20" y="102"/>
                      <a:pt x="25" y="59"/>
                      <a:pt x="43" y="22"/>
                    </a:cubicBezTo>
                    <a:cubicBezTo>
                      <a:pt x="47" y="14"/>
                      <a:pt x="48" y="5"/>
                      <a:pt x="57" y="0"/>
                    </a:cubicBezTo>
                    <a:cubicBezTo>
                      <a:pt x="38" y="47"/>
                      <a:pt x="26" y="95"/>
                      <a:pt x="11" y="142"/>
                    </a:cubicBezTo>
                    <a:close/>
                  </a:path>
                </a:pathLst>
              </a:custGeom>
              <a:solidFill>
                <a:srgbClr val="8468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9" name="Freeform 317">
                <a:extLst>
                  <a:ext uri="{FF2B5EF4-FFF2-40B4-BE49-F238E27FC236}">
                    <a16:creationId xmlns:a16="http://schemas.microsoft.com/office/drawing/2014/main" id="{6C9874C7-B38D-4190-9E07-1B4422435880}"/>
                  </a:ext>
                </a:extLst>
              </p:cNvPr>
              <p:cNvSpPr>
                <a:spLocks/>
              </p:cNvSpPr>
              <p:nvPr/>
            </p:nvSpPr>
            <p:spPr bwMode="auto">
              <a:xfrm>
                <a:off x="928" y="1291"/>
                <a:ext cx="64" cy="143"/>
              </a:xfrm>
              <a:custGeom>
                <a:avLst/>
                <a:gdLst>
                  <a:gd name="T0" fmla="*/ 2 w 57"/>
                  <a:gd name="T1" fmla="*/ 127 h 127"/>
                  <a:gd name="T2" fmla="*/ 16 w 57"/>
                  <a:gd name="T3" fmla="*/ 91 h 127"/>
                  <a:gd name="T4" fmla="*/ 46 w 57"/>
                  <a:gd name="T5" fmla="*/ 13 h 127"/>
                  <a:gd name="T6" fmla="*/ 57 w 57"/>
                  <a:gd name="T7" fmla="*/ 0 h 127"/>
                  <a:gd name="T8" fmla="*/ 2 w 57"/>
                  <a:gd name="T9" fmla="*/ 127 h 127"/>
                </a:gdLst>
                <a:ahLst/>
                <a:cxnLst>
                  <a:cxn ang="0">
                    <a:pos x="T0" y="T1"/>
                  </a:cxn>
                  <a:cxn ang="0">
                    <a:pos x="T2" y="T3"/>
                  </a:cxn>
                  <a:cxn ang="0">
                    <a:pos x="T4" y="T5"/>
                  </a:cxn>
                  <a:cxn ang="0">
                    <a:pos x="T6" y="T7"/>
                  </a:cxn>
                  <a:cxn ang="0">
                    <a:pos x="T8" y="T9"/>
                  </a:cxn>
                </a:cxnLst>
                <a:rect l="0" t="0" r="r" b="b"/>
                <a:pathLst>
                  <a:path w="57" h="127">
                    <a:moveTo>
                      <a:pt x="2" y="127"/>
                    </a:moveTo>
                    <a:cubicBezTo>
                      <a:pt x="0" y="113"/>
                      <a:pt x="11" y="103"/>
                      <a:pt x="16" y="91"/>
                    </a:cubicBezTo>
                    <a:cubicBezTo>
                      <a:pt x="25" y="65"/>
                      <a:pt x="36" y="39"/>
                      <a:pt x="46" y="13"/>
                    </a:cubicBezTo>
                    <a:cubicBezTo>
                      <a:pt x="48" y="8"/>
                      <a:pt x="48" y="2"/>
                      <a:pt x="57" y="0"/>
                    </a:cubicBezTo>
                    <a:cubicBezTo>
                      <a:pt x="40" y="43"/>
                      <a:pt x="32" y="90"/>
                      <a:pt x="2" y="127"/>
                    </a:cubicBezTo>
                    <a:close/>
                  </a:path>
                </a:pathLst>
              </a:custGeom>
              <a:solidFill>
                <a:srgbClr val="936A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0" name="Freeform 318">
                <a:extLst>
                  <a:ext uri="{FF2B5EF4-FFF2-40B4-BE49-F238E27FC236}">
                    <a16:creationId xmlns:a16="http://schemas.microsoft.com/office/drawing/2014/main" id="{5B71BC84-8B42-4784-AD77-EA18DE413496}"/>
                  </a:ext>
                </a:extLst>
              </p:cNvPr>
              <p:cNvSpPr>
                <a:spLocks/>
              </p:cNvSpPr>
              <p:nvPr/>
            </p:nvSpPr>
            <p:spPr bwMode="auto">
              <a:xfrm>
                <a:off x="1552" y="2364"/>
                <a:ext cx="23" cy="153"/>
              </a:xfrm>
              <a:custGeom>
                <a:avLst/>
                <a:gdLst>
                  <a:gd name="T0" fmla="*/ 5 w 20"/>
                  <a:gd name="T1" fmla="*/ 136 h 136"/>
                  <a:gd name="T2" fmla="*/ 9 w 20"/>
                  <a:gd name="T3" fmla="*/ 0 h 136"/>
                  <a:gd name="T4" fmla="*/ 5 w 20"/>
                  <a:gd name="T5" fmla="*/ 136 h 136"/>
                </a:gdLst>
                <a:ahLst/>
                <a:cxnLst>
                  <a:cxn ang="0">
                    <a:pos x="T0" y="T1"/>
                  </a:cxn>
                  <a:cxn ang="0">
                    <a:pos x="T2" y="T3"/>
                  </a:cxn>
                  <a:cxn ang="0">
                    <a:pos x="T4" y="T5"/>
                  </a:cxn>
                </a:cxnLst>
                <a:rect l="0" t="0" r="r" b="b"/>
                <a:pathLst>
                  <a:path w="20" h="136">
                    <a:moveTo>
                      <a:pt x="5" y="136"/>
                    </a:moveTo>
                    <a:cubicBezTo>
                      <a:pt x="0" y="91"/>
                      <a:pt x="12" y="45"/>
                      <a:pt x="9" y="0"/>
                    </a:cubicBezTo>
                    <a:cubicBezTo>
                      <a:pt x="20" y="45"/>
                      <a:pt x="11" y="90"/>
                      <a:pt x="5" y="136"/>
                    </a:cubicBezTo>
                    <a:close/>
                  </a:path>
                </a:pathLst>
              </a:custGeom>
              <a:solidFill>
                <a:srgbClr val="9D75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1" name="Freeform 319">
                <a:extLst>
                  <a:ext uri="{FF2B5EF4-FFF2-40B4-BE49-F238E27FC236}">
                    <a16:creationId xmlns:a16="http://schemas.microsoft.com/office/drawing/2014/main" id="{AD9F9EEC-3774-450E-90EE-DFBA3611D54D}"/>
                  </a:ext>
                </a:extLst>
              </p:cNvPr>
              <p:cNvSpPr>
                <a:spLocks/>
              </p:cNvSpPr>
              <p:nvPr/>
            </p:nvSpPr>
            <p:spPr bwMode="auto">
              <a:xfrm>
                <a:off x="674" y="2230"/>
                <a:ext cx="58" cy="159"/>
              </a:xfrm>
              <a:custGeom>
                <a:avLst/>
                <a:gdLst>
                  <a:gd name="T0" fmla="*/ 47 w 51"/>
                  <a:gd name="T1" fmla="*/ 17 h 141"/>
                  <a:gd name="T2" fmla="*/ 44 w 51"/>
                  <a:gd name="T3" fmla="*/ 35 h 141"/>
                  <a:gd name="T4" fmla="*/ 38 w 51"/>
                  <a:gd name="T5" fmla="*/ 40 h 141"/>
                  <a:gd name="T6" fmla="*/ 5 w 51"/>
                  <a:gd name="T7" fmla="*/ 139 h 141"/>
                  <a:gd name="T8" fmla="*/ 0 w 51"/>
                  <a:gd name="T9" fmla="*/ 139 h 141"/>
                  <a:gd name="T10" fmla="*/ 44 w 51"/>
                  <a:gd name="T11" fmla="*/ 0 h 141"/>
                  <a:gd name="T12" fmla="*/ 47 w 51"/>
                  <a:gd name="T13" fmla="*/ 17 h 141"/>
                </a:gdLst>
                <a:ahLst/>
                <a:cxnLst>
                  <a:cxn ang="0">
                    <a:pos x="T0" y="T1"/>
                  </a:cxn>
                  <a:cxn ang="0">
                    <a:pos x="T2" y="T3"/>
                  </a:cxn>
                  <a:cxn ang="0">
                    <a:pos x="T4" y="T5"/>
                  </a:cxn>
                  <a:cxn ang="0">
                    <a:pos x="T6" y="T7"/>
                  </a:cxn>
                  <a:cxn ang="0">
                    <a:pos x="T8" y="T9"/>
                  </a:cxn>
                  <a:cxn ang="0">
                    <a:pos x="T10" y="T11"/>
                  </a:cxn>
                  <a:cxn ang="0">
                    <a:pos x="T12" y="T13"/>
                  </a:cxn>
                </a:cxnLst>
                <a:rect l="0" t="0" r="r" b="b"/>
                <a:pathLst>
                  <a:path w="51" h="141">
                    <a:moveTo>
                      <a:pt x="47" y="17"/>
                    </a:moveTo>
                    <a:cubicBezTo>
                      <a:pt x="38" y="22"/>
                      <a:pt x="39" y="28"/>
                      <a:pt x="44" y="35"/>
                    </a:cubicBezTo>
                    <a:cubicBezTo>
                      <a:pt x="42" y="37"/>
                      <a:pt x="39" y="38"/>
                      <a:pt x="38" y="40"/>
                    </a:cubicBezTo>
                    <a:cubicBezTo>
                      <a:pt x="27" y="73"/>
                      <a:pt x="16" y="106"/>
                      <a:pt x="5" y="139"/>
                    </a:cubicBezTo>
                    <a:cubicBezTo>
                      <a:pt x="3" y="141"/>
                      <a:pt x="2" y="141"/>
                      <a:pt x="0" y="139"/>
                    </a:cubicBezTo>
                    <a:cubicBezTo>
                      <a:pt x="11" y="92"/>
                      <a:pt x="27" y="47"/>
                      <a:pt x="44" y="0"/>
                    </a:cubicBezTo>
                    <a:cubicBezTo>
                      <a:pt x="51" y="7"/>
                      <a:pt x="46" y="12"/>
                      <a:pt x="47" y="17"/>
                    </a:cubicBezTo>
                    <a:close/>
                  </a:path>
                </a:pathLst>
              </a:custGeom>
              <a:solidFill>
                <a:srgbClr val="6C52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2" name="Freeform 320">
                <a:extLst>
                  <a:ext uri="{FF2B5EF4-FFF2-40B4-BE49-F238E27FC236}">
                    <a16:creationId xmlns:a16="http://schemas.microsoft.com/office/drawing/2014/main" id="{023A626B-3506-4B11-B207-5CFF6B67B0A2}"/>
                  </a:ext>
                </a:extLst>
              </p:cNvPr>
              <p:cNvSpPr>
                <a:spLocks/>
              </p:cNvSpPr>
              <p:nvPr/>
            </p:nvSpPr>
            <p:spPr bwMode="auto">
              <a:xfrm>
                <a:off x="1226" y="2291"/>
                <a:ext cx="29" cy="154"/>
              </a:xfrm>
              <a:custGeom>
                <a:avLst/>
                <a:gdLst>
                  <a:gd name="T0" fmla="*/ 5 w 26"/>
                  <a:gd name="T1" fmla="*/ 137 h 137"/>
                  <a:gd name="T2" fmla="*/ 1 w 26"/>
                  <a:gd name="T3" fmla="*/ 125 h 137"/>
                  <a:gd name="T4" fmla="*/ 21 w 26"/>
                  <a:gd name="T5" fmla="*/ 0 h 137"/>
                  <a:gd name="T6" fmla="*/ 26 w 26"/>
                  <a:gd name="T7" fmla="*/ 1 h 137"/>
                  <a:gd name="T8" fmla="*/ 5 w 26"/>
                  <a:gd name="T9" fmla="*/ 137 h 137"/>
                </a:gdLst>
                <a:ahLst/>
                <a:cxnLst>
                  <a:cxn ang="0">
                    <a:pos x="T0" y="T1"/>
                  </a:cxn>
                  <a:cxn ang="0">
                    <a:pos x="T2" y="T3"/>
                  </a:cxn>
                  <a:cxn ang="0">
                    <a:pos x="T4" y="T5"/>
                  </a:cxn>
                  <a:cxn ang="0">
                    <a:pos x="T6" y="T7"/>
                  </a:cxn>
                  <a:cxn ang="0">
                    <a:pos x="T8" y="T9"/>
                  </a:cxn>
                </a:cxnLst>
                <a:rect l="0" t="0" r="r" b="b"/>
                <a:pathLst>
                  <a:path w="26" h="137">
                    <a:moveTo>
                      <a:pt x="5" y="137"/>
                    </a:moveTo>
                    <a:cubicBezTo>
                      <a:pt x="0" y="134"/>
                      <a:pt x="2" y="129"/>
                      <a:pt x="1" y="125"/>
                    </a:cubicBezTo>
                    <a:cubicBezTo>
                      <a:pt x="0" y="82"/>
                      <a:pt x="16" y="42"/>
                      <a:pt x="21" y="0"/>
                    </a:cubicBezTo>
                    <a:cubicBezTo>
                      <a:pt x="23" y="0"/>
                      <a:pt x="24" y="0"/>
                      <a:pt x="26" y="1"/>
                    </a:cubicBezTo>
                    <a:cubicBezTo>
                      <a:pt x="19" y="46"/>
                      <a:pt x="12" y="91"/>
                      <a:pt x="5" y="137"/>
                    </a:cubicBezTo>
                    <a:close/>
                  </a:path>
                </a:pathLst>
              </a:custGeom>
              <a:solidFill>
                <a:srgbClr val="8666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3" name="Freeform 321">
                <a:extLst>
                  <a:ext uri="{FF2B5EF4-FFF2-40B4-BE49-F238E27FC236}">
                    <a16:creationId xmlns:a16="http://schemas.microsoft.com/office/drawing/2014/main" id="{135683BA-59F5-438F-9BBF-C6A1F3A8D62B}"/>
                  </a:ext>
                </a:extLst>
              </p:cNvPr>
              <p:cNvSpPr>
                <a:spLocks/>
              </p:cNvSpPr>
              <p:nvPr/>
            </p:nvSpPr>
            <p:spPr bwMode="auto">
              <a:xfrm>
                <a:off x="797" y="2382"/>
                <a:ext cx="73" cy="147"/>
              </a:xfrm>
              <a:custGeom>
                <a:avLst/>
                <a:gdLst>
                  <a:gd name="T0" fmla="*/ 59 w 65"/>
                  <a:gd name="T1" fmla="*/ 12 h 131"/>
                  <a:gd name="T2" fmla="*/ 6 w 65"/>
                  <a:gd name="T3" fmla="*/ 131 h 131"/>
                  <a:gd name="T4" fmla="*/ 2 w 65"/>
                  <a:gd name="T5" fmla="*/ 124 h 131"/>
                  <a:gd name="T6" fmla="*/ 55 w 65"/>
                  <a:gd name="T7" fmla="*/ 0 h 131"/>
                  <a:gd name="T8" fmla="*/ 59 w 65"/>
                  <a:gd name="T9" fmla="*/ 12 h 131"/>
                </a:gdLst>
                <a:ahLst/>
                <a:cxnLst>
                  <a:cxn ang="0">
                    <a:pos x="T0" y="T1"/>
                  </a:cxn>
                  <a:cxn ang="0">
                    <a:pos x="T2" y="T3"/>
                  </a:cxn>
                  <a:cxn ang="0">
                    <a:pos x="T4" y="T5"/>
                  </a:cxn>
                  <a:cxn ang="0">
                    <a:pos x="T6" y="T7"/>
                  </a:cxn>
                  <a:cxn ang="0">
                    <a:pos x="T8" y="T9"/>
                  </a:cxn>
                </a:cxnLst>
                <a:rect l="0" t="0" r="r" b="b"/>
                <a:pathLst>
                  <a:path w="65" h="131">
                    <a:moveTo>
                      <a:pt x="59" y="12"/>
                    </a:moveTo>
                    <a:cubicBezTo>
                      <a:pt x="29" y="46"/>
                      <a:pt x="26" y="92"/>
                      <a:pt x="6" y="131"/>
                    </a:cubicBezTo>
                    <a:cubicBezTo>
                      <a:pt x="0" y="131"/>
                      <a:pt x="1" y="128"/>
                      <a:pt x="2" y="124"/>
                    </a:cubicBezTo>
                    <a:cubicBezTo>
                      <a:pt x="17" y="81"/>
                      <a:pt x="30" y="38"/>
                      <a:pt x="55" y="0"/>
                    </a:cubicBezTo>
                    <a:cubicBezTo>
                      <a:pt x="65" y="1"/>
                      <a:pt x="60" y="7"/>
                      <a:pt x="59" y="12"/>
                    </a:cubicBezTo>
                    <a:close/>
                  </a:path>
                </a:pathLst>
              </a:custGeom>
              <a:solidFill>
                <a:srgbClr val="795B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4" name="Freeform 322">
                <a:extLst>
                  <a:ext uri="{FF2B5EF4-FFF2-40B4-BE49-F238E27FC236}">
                    <a16:creationId xmlns:a16="http://schemas.microsoft.com/office/drawing/2014/main" id="{635D9F9C-29D7-40BC-8DEF-57BCCAF7FCE2}"/>
                  </a:ext>
                </a:extLst>
              </p:cNvPr>
              <p:cNvSpPr>
                <a:spLocks/>
              </p:cNvSpPr>
              <p:nvPr/>
            </p:nvSpPr>
            <p:spPr bwMode="auto">
              <a:xfrm>
                <a:off x="727" y="2360"/>
                <a:ext cx="82" cy="152"/>
              </a:xfrm>
              <a:custGeom>
                <a:avLst/>
                <a:gdLst>
                  <a:gd name="T0" fmla="*/ 70 w 73"/>
                  <a:gd name="T1" fmla="*/ 0 h 136"/>
                  <a:gd name="T2" fmla="*/ 73 w 73"/>
                  <a:gd name="T3" fmla="*/ 5 h 136"/>
                  <a:gd name="T4" fmla="*/ 39 w 73"/>
                  <a:gd name="T5" fmla="*/ 64 h 136"/>
                  <a:gd name="T6" fmla="*/ 19 w 73"/>
                  <a:gd name="T7" fmla="*/ 110 h 136"/>
                  <a:gd name="T8" fmla="*/ 5 w 73"/>
                  <a:gd name="T9" fmla="*/ 136 h 136"/>
                  <a:gd name="T10" fmla="*/ 0 w 73"/>
                  <a:gd name="T11" fmla="*/ 135 h 136"/>
                  <a:gd name="T12" fmla="*/ 70 w 73"/>
                  <a:gd name="T13" fmla="*/ 0 h 136"/>
                </a:gdLst>
                <a:ahLst/>
                <a:cxnLst>
                  <a:cxn ang="0">
                    <a:pos x="T0" y="T1"/>
                  </a:cxn>
                  <a:cxn ang="0">
                    <a:pos x="T2" y="T3"/>
                  </a:cxn>
                  <a:cxn ang="0">
                    <a:pos x="T4" y="T5"/>
                  </a:cxn>
                  <a:cxn ang="0">
                    <a:pos x="T6" y="T7"/>
                  </a:cxn>
                  <a:cxn ang="0">
                    <a:pos x="T8" y="T9"/>
                  </a:cxn>
                  <a:cxn ang="0">
                    <a:pos x="T10" y="T11"/>
                  </a:cxn>
                  <a:cxn ang="0">
                    <a:pos x="T12" y="T13"/>
                  </a:cxn>
                </a:cxnLst>
                <a:rect l="0" t="0" r="r" b="b"/>
                <a:pathLst>
                  <a:path w="73" h="136">
                    <a:moveTo>
                      <a:pt x="70" y="0"/>
                    </a:moveTo>
                    <a:cubicBezTo>
                      <a:pt x="71" y="2"/>
                      <a:pt x="72" y="3"/>
                      <a:pt x="73" y="5"/>
                    </a:cubicBezTo>
                    <a:cubicBezTo>
                      <a:pt x="65" y="26"/>
                      <a:pt x="54" y="46"/>
                      <a:pt x="39" y="64"/>
                    </a:cubicBezTo>
                    <a:cubicBezTo>
                      <a:pt x="29" y="76"/>
                      <a:pt x="26" y="95"/>
                      <a:pt x="19" y="110"/>
                    </a:cubicBezTo>
                    <a:cubicBezTo>
                      <a:pt x="15" y="119"/>
                      <a:pt x="10" y="127"/>
                      <a:pt x="5" y="136"/>
                    </a:cubicBezTo>
                    <a:cubicBezTo>
                      <a:pt x="3" y="136"/>
                      <a:pt x="2" y="136"/>
                      <a:pt x="0" y="135"/>
                    </a:cubicBezTo>
                    <a:cubicBezTo>
                      <a:pt x="17" y="87"/>
                      <a:pt x="45" y="45"/>
                      <a:pt x="70" y="0"/>
                    </a:cubicBezTo>
                    <a:close/>
                  </a:path>
                </a:pathLst>
              </a:custGeom>
              <a:solidFill>
                <a:srgbClr val="7B5F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5" name="Freeform 323">
                <a:extLst>
                  <a:ext uri="{FF2B5EF4-FFF2-40B4-BE49-F238E27FC236}">
                    <a16:creationId xmlns:a16="http://schemas.microsoft.com/office/drawing/2014/main" id="{E09CB835-4603-4D63-A040-A7F2735E4565}"/>
                  </a:ext>
                </a:extLst>
              </p:cNvPr>
              <p:cNvSpPr>
                <a:spLocks/>
              </p:cNvSpPr>
              <p:nvPr/>
            </p:nvSpPr>
            <p:spPr bwMode="auto">
              <a:xfrm>
                <a:off x="765" y="2518"/>
                <a:ext cx="53" cy="47"/>
              </a:xfrm>
              <a:custGeom>
                <a:avLst/>
                <a:gdLst>
                  <a:gd name="T0" fmla="*/ 30 w 47"/>
                  <a:gd name="T1" fmla="*/ 3 h 42"/>
                  <a:gd name="T2" fmla="*/ 34 w 47"/>
                  <a:gd name="T3" fmla="*/ 10 h 42"/>
                  <a:gd name="T4" fmla="*/ 47 w 47"/>
                  <a:gd name="T5" fmla="*/ 19 h 42"/>
                  <a:gd name="T6" fmla="*/ 42 w 47"/>
                  <a:gd name="T7" fmla="*/ 42 h 42"/>
                  <a:gd name="T8" fmla="*/ 3 w 47"/>
                  <a:gd name="T9" fmla="*/ 20 h 42"/>
                  <a:gd name="T10" fmla="*/ 0 w 47"/>
                  <a:gd name="T11" fmla="*/ 15 h 42"/>
                  <a:gd name="T12" fmla="*/ 16 w 47"/>
                  <a:gd name="T13" fmla="*/ 9 h 42"/>
                  <a:gd name="T14" fmla="*/ 21 w 47"/>
                  <a:gd name="T15" fmla="*/ 4 h 42"/>
                  <a:gd name="T16" fmla="*/ 30 w 47"/>
                  <a:gd name="T17" fmla="*/ 3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7" h="42">
                    <a:moveTo>
                      <a:pt x="30" y="3"/>
                    </a:moveTo>
                    <a:cubicBezTo>
                      <a:pt x="32" y="5"/>
                      <a:pt x="33" y="8"/>
                      <a:pt x="34" y="10"/>
                    </a:cubicBezTo>
                    <a:cubicBezTo>
                      <a:pt x="37" y="15"/>
                      <a:pt x="42" y="16"/>
                      <a:pt x="47" y="19"/>
                    </a:cubicBezTo>
                    <a:cubicBezTo>
                      <a:pt x="45" y="27"/>
                      <a:pt x="44" y="34"/>
                      <a:pt x="42" y="42"/>
                    </a:cubicBezTo>
                    <a:cubicBezTo>
                      <a:pt x="29" y="35"/>
                      <a:pt x="16" y="27"/>
                      <a:pt x="3" y="20"/>
                    </a:cubicBezTo>
                    <a:cubicBezTo>
                      <a:pt x="2" y="18"/>
                      <a:pt x="1" y="16"/>
                      <a:pt x="0" y="15"/>
                    </a:cubicBezTo>
                    <a:cubicBezTo>
                      <a:pt x="3" y="6"/>
                      <a:pt x="7" y="3"/>
                      <a:pt x="16" y="9"/>
                    </a:cubicBezTo>
                    <a:cubicBezTo>
                      <a:pt x="21" y="13"/>
                      <a:pt x="25" y="13"/>
                      <a:pt x="21" y="4"/>
                    </a:cubicBezTo>
                    <a:cubicBezTo>
                      <a:pt x="20" y="0"/>
                      <a:pt x="27" y="4"/>
                      <a:pt x="30" y="3"/>
                    </a:cubicBezTo>
                    <a:close/>
                  </a:path>
                </a:pathLst>
              </a:custGeom>
              <a:solidFill>
                <a:srgbClr val="D4AE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6" name="Freeform 324">
                <a:extLst>
                  <a:ext uri="{FF2B5EF4-FFF2-40B4-BE49-F238E27FC236}">
                    <a16:creationId xmlns:a16="http://schemas.microsoft.com/office/drawing/2014/main" id="{B5BA1041-A52D-4B86-992A-62E48D5A3CC6}"/>
                  </a:ext>
                </a:extLst>
              </p:cNvPr>
              <p:cNvSpPr>
                <a:spLocks/>
              </p:cNvSpPr>
              <p:nvPr/>
            </p:nvSpPr>
            <p:spPr bwMode="auto">
              <a:xfrm>
                <a:off x="1358" y="2153"/>
                <a:ext cx="39" cy="153"/>
              </a:xfrm>
              <a:custGeom>
                <a:avLst/>
                <a:gdLst>
                  <a:gd name="T0" fmla="*/ 8 w 35"/>
                  <a:gd name="T1" fmla="*/ 128 h 136"/>
                  <a:gd name="T2" fmla="*/ 0 w 35"/>
                  <a:gd name="T3" fmla="*/ 136 h 136"/>
                  <a:gd name="T4" fmla="*/ 17 w 35"/>
                  <a:gd name="T5" fmla="*/ 43 h 136"/>
                  <a:gd name="T6" fmla="*/ 28 w 35"/>
                  <a:gd name="T7" fmla="*/ 0 h 136"/>
                  <a:gd name="T8" fmla="*/ 31 w 35"/>
                  <a:gd name="T9" fmla="*/ 0 h 136"/>
                  <a:gd name="T10" fmla="*/ 24 w 35"/>
                  <a:gd name="T11" fmla="*/ 45 h 136"/>
                  <a:gd name="T12" fmla="*/ 8 w 35"/>
                  <a:gd name="T13" fmla="*/ 128 h 136"/>
                </a:gdLst>
                <a:ahLst/>
                <a:cxnLst>
                  <a:cxn ang="0">
                    <a:pos x="T0" y="T1"/>
                  </a:cxn>
                  <a:cxn ang="0">
                    <a:pos x="T2" y="T3"/>
                  </a:cxn>
                  <a:cxn ang="0">
                    <a:pos x="T4" y="T5"/>
                  </a:cxn>
                  <a:cxn ang="0">
                    <a:pos x="T6" y="T7"/>
                  </a:cxn>
                  <a:cxn ang="0">
                    <a:pos x="T8" y="T9"/>
                  </a:cxn>
                  <a:cxn ang="0">
                    <a:pos x="T10" y="T11"/>
                  </a:cxn>
                  <a:cxn ang="0">
                    <a:pos x="T12" y="T13"/>
                  </a:cxn>
                </a:cxnLst>
                <a:rect l="0" t="0" r="r" b="b"/>
                <a:pathLst>
                  <a:path w="35" h="136">
                    <a:moveTo>
                      <a:pt x="8" y="128"/>
                    </a:moveTo>
                    <a:cubicBezTo>
                      <a:pt x="5" y="131"/>
                      <a:pt x="3" y="134"/>
                      <a:pt x="0" y="136"/>
                    </a:cubicBezTo>
                    <a:cubicBezTo>
                      <a:pt x="0" y="104"/>
                      <a:pt x="11" y="74"/>
                      <a:pt x="17" y="43"/>
                    </a:cubicBezTo>
                    <a:cubicBezTo>
                      <a:pt x="19" y="28"/>
                      <a:pt x="22" y="13"/>
                      <a:pt x="28" y="0"/>
                    </a:cubicBezTo>
                    <a:cubicBezTo>
                      <a:pt x="29" y="0"/>
                      <a:pt x="30" y="0"/>
                      <a:pt x="31" y="0"/>
                    </a:cubicBezTo>
                    <a:cubicBezTo>
                      <a:pt x="35" y="16"/>
                      <a:pt x="27" y="30"/>
                      <a:pt x="24" y="45"/>
                    </a:cubicBezTo>
                    <a:cubicBezTo>
                      <a:pt x="18" y="73"/>
                      <a:pt x="9" y="100"/>
                      <a:pt x="8" y="128"/>
                    </a:cubicBezTo>
                    <a:close/>
                  </a:path>
                </a:pathLst>
              </a:custGeom>
              <a:solidFill>
                <a:srgbClr val="B790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7" name="Freeform 325">
                <a:extLst>
                  <a:ext uri="{FF2B5EF4-FFF2-40B4-BE49-F238E27FC236}">
                    <a16:creationId xmlns:a16="http://schemas.microsoft.com/office/drawing/2014/main" id="{64E008B0-E098-405E-9346-2F496FF65994}"/>
                  </a:ext>
                </a:extLst>
              </p:cNvPr>
              <p:cNvSpPr>
                <a:spLocks/>
              </p:cNvSpPr>
              <p:nvPr/>
            </p:nvSpPr>
            <p:spPr bwMode="auto">
              <a:xfrm>
                <a:off x="1417" y="2379"/>
                <a:ext cx="22" cy="140"/>
              </a:xfrm>
              <a:custGeom>
                <a:avLst/>
                <a:gdLst>
                  <a:gd name="T0" fmla="*/ 7 w 19"/>
                  <a:gd name="T1" fmla="*/ 125 h 125"/>
                  <a:gd name="T2" fmla="*/ 19 w 19"/>
                  <a:gd name="T3" fmla="*/ 0 h 125"/>
                  <a:gd name="T4" fmla="*/ 7 w 19"/>
                  <a:gd name="T5" fmla="*/ 125 h 125"/>
                </a:gdLst>
                <a:ahLst/>
                <a:cxnLst>
                  <a:cxn ang="0">
                    <a:pos x="T0" y="T1"/>
                  </a:cxn>
                  <a:cxn ang="0">
                    <a:pos x="T2" y="T3"/>
                  </a:cxn>
                  <a:cxn ang="0">
                    <a:pos x="T4" y="T5"/>
                  </a:cxn>
                </a:cxnLst>
                <a:rect l="0" t="0" r="r" b="b"/>
                <a:pathLst>
                  <a:path w="19" h="125">
                    <a:moveTo>
                      <a:pt x="7" y="125"/>
                    </a:moveTo>
                    <a:cubicBezTo>
                      <a:pt x="0" y="82"/>
                      <a:pt x="7" y="41"/>
                      <a:pt x="19" y="0"/>
                    </a:cubicBezTo>
                    <a:cubicBezTo>
                      <a:pt x="15" y="42"/>
                      <a:pt x="7" y="83"/>
                      <a:pt x="7" y="125"/>
                    </a:cubicBezTo>
                    <a:close/>
                  </a:path>
                </a:pathLst>
              </a:custGeom>
              <a:solidFill>
                <a:srgbClr val="A17B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8" name="Freeform 326">
                <a:extLst>
                  <a:ext uri="{FF2B5EF4-FFF2-40B4-BE49-F238E27FC236}">
                    <a16:creationId xmlns:a16="http://schemas.microsoft.com/office/drawing/2014/main" id="{3336D4FC-1B74-44BC-8B02-87D2515ED7DA}"/>
                  </a:ext>
                </a:extLst>
              </p:cNvPr>
              <p:cNvSpPr>
                <a:spLocks/>
              </p:cNvSpPr>
              <p:nvPr/>
            </p:nvSpPr>
            <p:spPr bwMode="auto">
              <a:xfrm>
                <a:off x="1467" y="1753"/>
                <a:ext cx="21" cy="145"/>
              </a:xfrm>
              <a:custGeom>
                <a:avLst/>
                <a:gdLst>
                  <a:gd name="T0" fmla="*/ 4 w 19"/>
                  <a:gd name="T1" fmla="*/ 129 h 129"/>
                  <a:gd name="T2" fmla="*/ 0 w 19"/>
                  <a:gd name="T3" fmla="*/ 93 h 129"/>
                  <a:gd name="T4" fmla="*/ 2 w 19"/>
                  <a:gd name="T5" fmla="*/ 54 h 129"/>
                  <a:gd name="T6" fmla="*/ 14 w 19"/>
                  <a:gd name="T7" fmla="*/ 0 h 129"/>
                  <a:gd name="T8" fmla="*/ 4 w 19"/>
                  <a:gd name="T9" fmla="*/ 129 h 129"/>
                </a:gdLst>
                <a:ahLst/>
                <a:cxnLst>
                  <a:cxn ang="0">
                    <a:pos x="T0" y="T1"/>
                  </a:cxn>
                  <a:cxn ang="0">
                    <a:pos x="T2" y="T3"/>
                  </a:cxn>
                  <a:cxn ang="0">
                    <a:pos x="T4" y="T5"/>
                  </a:cxn>
                  <a:cxn ang="0">
                    <a:pos x="T6" y="T7"/>
                  </a:cxn>
                  <a:cxn ang="0">
                    <a:pos x="T8" y="T9"/>
                  </a:cxn>
                </a:cxnLst>
                <a:rect l="0" t="0" r="r" b="b"/>
                <a:pathLst>
                  <a:path w="19" h="129">
                    <a:moveTo>
                      <a:pt x="4" y="129"/>
                    </a:moveTo>
                    <a:cubicBezTo>
                      <a:pt x="1" y="117"/>
                      <a:pt x="7" y="104"/>
                      <a:pt x="0" y="93"/>
                    </a:cubicBezTo>
                    <a:cubicBezTo>
                      <a:pt x="5" y="80"/>
                      <a:pt x="2" y="67"/>
                      <a:pt x="2" y="54"/>
                    </a:cubicBezTo>
                    <a:cubicBezTo>
                      <a:pt x="2" y="35"/>
                      <a:pt x="3" y="17"/>
                      <a:pt x="14" y="0"/>
                    </a:cubicBezTo>
                    <a:cubicBezTo>
                      <a:pt x="5" y="43"/>
                      <a:pt x="19" y="87"/>
                      <a:pt x="4" y="129"/>
                    </a:cubicBezTo>
                    <a:close/>
                  </a:path>
                </a:pathLst>
              </a:custGeom>
              <a:solidFill>
                <a:srgbClr val="BC96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9" name="Freeform 327">
                <a:extLst>
                  <a:ext uri="{FF2B5EF4-FFF2-40B4-BE49-F238E27FC236}">
                    <a16:creationId xmlns:a16="http://schemas.microsoft.com/office/drawing/2014/main" id="{29FADF1A-D724-45E1-9577-5DE1801E5D84}"/>
                  </a:ext>
                </a:extLst>
              </p:cNvPr>
              <p:cNvSpPr>
                <a:spLocks/>
              </p:cNvSpPr>
              <p:nvPr/>
            </p:nvSpPr>
            <p:spPr bwMode="auto">
              <a:xfrm>
                <a:off x="1340" y="1425"/>
                <a:ext cx="18" cy="130"/>
              </a:xfrm>
              <a:custGeom>
                <a:avLst/>
                <a:gdLst>
                  <a:gd name="T0" fmla="*/ 15 w 16"/>
                  <a:gd name="T1" fmla="*/ 85 h 116"/>
                  <a:gd name="T2" fmla="*/ 16 w 16"/>
                  <a:gd name="T3" fmla="*/ 116 h 116"/>
                  <a:gd name="T4" fmla="*/ 6 w 16"/>
                  <a:gd name="T5" fmla="*/ 83 h 116"/>
                  <a:gd name="T6" fmla="*/ 10 w 16"/>
                  <a:gd name="T7" fmla="*/ 0 h 116"/>
                  <a:gd name="T8" fmla="*/ 15 w 16"/>
                  <a:gd name="T9" fmla="*/ 85 h 116"/>
                </a:gdLst>
                <a:ahLst/>
                <a:cxnLst>
                  <a:cxn ang="0">
                    <a:pos x="T0" y="T1"/>
                  </a:cxn>
                  <a:cxn ang="0">
                    <a:pos x="T2" y="T3"/>
                  </a:cxn>
                  <a:cxn ang="0">
                    <a:pos x="T4" y="T5"/>
                  </a:cxn>
                  <a:cxn ang="0">
                    <a:pos x="T6" y="T7"/>
                  </a:cxn>
                  <a:cxn ang="0">
                    <a:pos x="T8" y="T9"/>
                  </a:cxn>
                </a:cxnLst>
                <a:rect l="0" t="0" r="r" b="b"/>
                <a:pathLst>
                  <a:path w="16" h="116">
                    <a:moveTo>
                      <a:pt x="15" y="85"/>
                    </a:moveTo>
                    <a:cubicBezTo>
                      <a:pt x="16" y="95"/>
                      <a:pt x="16" y="106"/>
                      <a:pt x="16" y="116"/>
                    </a:cubicBezTo>
                    <a:cubicBezTo>
                      <a:pt x="0" y="109"/>
                      <a:pt x="8" y="94"/>
                      <a:pt x="6" y="83"/>
                    </a:cubicBezTo>
                    <a:cubicBezTo>
                      <a:pt x="2" y="55"/>
                      <a:pt x="3" y="27"/>
                      <a:pt x="10" y="0"/>
                    </a:cubicBezTo>
                    <a:cubicBezTo>
                      <a:pt x="15" y="28"/>
                      <a:pt x="7" y="57"/>
                      <a:pt x="15" y="85"/>
                    </a:cubicBezTo>
                    <a:close/>
                  </a:path>
                </a:pathLst>
              </a:custGeom>
              <a:solidFill>
                <a:srgbClr val="9F7C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0" name="Freeform 328">
                <a:extLst>
                  <a:ext uri="{FF2B5EF4-FFF2-40B4-BE49-F238E27FC236}">
                    <a16:creationId xmlns:a16="http://schemas.microsoft.com/office/drawing/2014/main" id="{EEDAEF12-5B58-48A8-A35C-9DBE5E8E4F61}"/>
                  </a:ext>
                </a:extLst>
              </p:cNvPr>
              <p:cNvSpPr>
                <a:spLocks/>
              </p:cNvSpPr>
              <p:nvPr/>
            </p:nvSpPr>
            <p:spPr bwMode="auto">
              <a:xfrm>
                <a:off x="1391" y="2348"/>
                <a:ext cx="22" cy="137"/>
              </a:xfrm>
              <a:custGeom>
                <a:avLst/>
                <a:gdLst>
                  <a:gd name="T0" fmla="*/ 15 w 19"/>
                  <a:gd name="T1" fmla="*/ 0 h 122"/>
                  <a:gd name="T2" fmla="*/ 0 w 19"/>
                  <a:gd name="T3" fmla="*/ 122 h 122"/>
                  <a:gd name="T4" fmla="*/ 15 w 19"/>
                  <a:gd name="T5" fmla="*/ 0 h 122"/>
                </a:gdLst>
                <a:ahLst/>
                <a:cxnLst>
                  <a:cxn ang="0">
                    <a:pos x="T0" y="T1"/>
                  </a:cxn>
                  <a:cxn ang="0">
                    <a:pos x="T2" y="T3"/>
                  </a:cxn>
                  <a:cxn ang="0">
                    <a:pos x="T4" y="T5"/>
                  </a:cxn>
                </a:cxnLst>
                <a:rect l="0" t="0" r="r" b="b"/>
                <a:pathLst>
                  <a:path w="19" h="122">
                    <a:moveTo>
                      <a:pt x="15" y="0"/>
                    </a:moveTo>
                    <a:cubicBezTo>
                      <a:pt x="19" y="42"/>
                      <a:pt x="9" y="82"/>
                      <a:pt x="0" y="122"/>
                    </a:cubicBezTo>
                    <a:cubicBezTo>
                      <a:pt x="0" y="81"/>
                      <a:pt x="12" y="41"/>
                      <a:pt x="15" y="0"/>
                    </a:cubicBezTo>
                    <a:close/>
                  </a:path>
                </a:pathLst>
              </a:custGeom>
              <a:solidFill>
                <a:srgbClr val="A47C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1" name="Freeform 329">
                <a:extLst>
                  <a:ext uri="{FF2B5EF4-FFF2-40B4-BE49-F238E27FC236}">
                    <a16:creationId xmlns:a16="http://schemas.microsoft.com/office/drawing/2014/main" id="{D32EA33E-FBF6-4B37-847D-05B690F59539}"/>
                  </a:ext>
                </a:extLst>
              </p:cNvPr>
              <p:cNvSpPr>
                <a:spLocks/>
              </p:cNvSpPr>
              <p:nvPr/>
            </p:nvSpPr>
            <p:spPr bwMode="auto">
              <a:xfrm>
                <a:off x="1439" y="2133"/>
                <a:ext cx="34" cy="131"/>
              </a:xfrm>
              <a:custGeom>
                <a:avLst/>
                <a:gdLst>
                  <a:gd name="T0" fmla="*/ 12 w 31"/>
                  <a:gd name="T1" fmla="*/ 98 h 117"/>
                  <a:gd name="T2" fmla="*/ 0 w 31"/>
                  <a:gd name="T3" fmla="*/ 117 h 117"/>
                  <a:gd name="T4" fmla="*/ 27 w 31"/>
                  <a:gd name="T5" fmla="*/ 0 h 117"/>
                  <a:gd name="T6" fmla="*/ 24 w 31"/>
                  <a:gd name="T7" fmla="*/ 29 h 117"/>
                  <a:gd name="T8" fmla="*/ 17 w 31"/>
                  <a:gd name="T9" fmla="*/ 60 h 117"/>
                  <a:gd name="T10" fmla="*/ 16 w 31"/>
                  <a:gd name="T11" fmla="*/ 98 h 117"/>
                  <a:gd name="T12" fmla="*/ 12 w 31"/>
                  <a:gd name="T13" fmla="*/ 98 h 117"/>
                </a:gdLst>
                <a:ahLst/>
                <a:cxnLst>
                  <a:cxn ang="0">
                    <a:pos x="T0" y="T1"/>
                  </a:cxn>
                  <a:cxn ang="0">
                    <a:pos x="T2" y="T3"/>
                  </a:cxn>
                  <a:cxn ang="0">
                    <a:pos x="T4" y="T5"/>
                  </a:cxn>
                  <a:cxn ang="0">
                    <a:pos x="T6" y="T7"/>
                  </a:cxn>
                  <a:cxn ang="0">
                    <a:pos x="T8" y="T9"/>
                  </a:cxn>
                  <a:cxn ang="0">
                    <a:pos x="T10" y="T11"/>
                  </a:cxn>
                  <a:cxn ang="0">
                    <a:pos x="T12" y="T13"/>
                  </a:cxn>
                </a:cxnLst>
                <a:rect l="0" t="0" r="r" b="b"/>
                <a:pathLst>
                  <a:path w="31" h="117">
                    <a:moveTo>
                      <a:pt x="12" y="98"/>
                    </a:moveTo>
                    <a:cubicBezTo>
                      <a:pt x="6" y="101"/>
                      <a:pt x="6" y="109"/>
                      <a:pt x="0" y="117"/>
                    </a:cubicBezTo>
                    <a:cubicBezTo>
                      <a:pt x="5" y="75"/>
                      <a:pt x="14" y="37"/>
                      <a:pt x="27" y="0"/>
                    </a:cubicBezTo>
                    <a:cubicBezTo>
                      <a:pt x="31" y="10"/>
                      <a:pt x="26" y="19"/>
                      <a:pt x="24" y="29"/>
                    </a:cubicBezTo>
                    <a:cubicBezTo>
                      <a:pt x="23" y="39"/>
                      <a:pt x="19" y="49"/>
                      <a:pt x="17" y="60"/>
                    </a:cubicBezTo>
                    <a:cubicBezTo>
                      <a:pt x="15" y="72"/>
                      <a:pt x="7" y="85"/>
                      <a:pt x="16" y="98"/>
                    </a:cubicBezTo>
                    <a:cubicBezTo>
                      <a:pt x="15" y="99"/>
                      <a:pt x="13" y="99"/>
                      <a:pt x="12" y="98"/>
                    </a:cubicBezTo>
                    <a:close/>
                  </a:path>
                </a:pathLst>
              </a:custGeom>
              <a:solidFill>
                <a:srgbClr val="BC967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2" name="Freeform 330">
                <a:extLst>
                  <a:ext uri="{FF2B5EF4-FFF2-40B4-BE49-F238E27FC236}">
                    <a16:creationId xmlns:a16="http://schemas.microsoft.com/office/drawing/2014/main" id="{694ED438-792D-4A98-AB5C-DC6E32CD7A5D}"/>
                  </a:ext>
                </a:extLst>
              </p:cNvPr>
              <p:cNvSpPr>
                <a:spLocks/>
              </p:cNvSpPr>
              <p:nvPr/>
            </p:nvSpPr>
            <p:spPr bwMode="auto">
              <a:xfrm>
                <a:off x="953" y="1708"/>
                <a:ext cx="54" cy="139"/>
              </a:xfrm>
              <a:custGeom>
                <a:avLst/>
                <a:gdLst>
                  <a:gd name="T0" fmla="*/ 44 w 48"/>
                  <a:gd name="T1" fmla="*/ 0 h 124"/>
                  <a:gd name="T2" fmla="*/ 48 w 48"/>
                  <a:gd name="T3" fmla="*/ 8 h 124"/>
                  <a:gd name="T4" fmla="*/ 7 w 48"/>
                  <a:gd name="T5" fmla="*/ 123 h 124"/>
                  <a:gd name="T6" fmla="*/ 3 w 48"/>
                  <a:gd name="T7" fmla="*/ 115 h 124"/>
                  <a:gd name="T8" fmla="*/ 44 w 48"/>
                  <a:gd name="T9" fmla="*/ 0 h 124"/>
                </a:gdLst>
                <a:ahLst/>
                <a:cxnLst>
                  <a:cxn ang="0">
                    <a:pos x="T0" y="T1"/>
                  </a:cxn>
                  <a:cxn ang="0">
                    <a:pos x="T2" y="T3"/>
                  </a:cxn>
                  <a:cxn ang="0">
                    <a:pos x="T4" y="T5"/>
                  </a:cxn>
                  <a:cxn ang="0">
                    <a:pos x="T6" y="T7"/>
                  </a:cxn>
                  <a:cxn ang="0">
                    <a:pos x="T8" y="T9"/>
                  </a:cxn>
                </a:cxnLst>
                <a:rect l="0" t="0" r="r" b="b"/>
                <a:pathLst>
                  <a:path w="48" h="124">
                    <a:moveTo>
                      <a:pt x="44" y="0"/>
                    </a:moveTo>
                    <a:cubicBezTo>
                      <a:pt x="48" y="2"/>
                      <a:pt x="48" y="5"/>
                      <a:pt x="48" y="8"/>
                    </a:cubicBezTo>
                    <a:cubicBezTo>
                      <a:pt x="34" y="46"/>
                      <a:pt x="21" y="85"/>
                      <a:pt x="7" y="123"/>
                    </a:cubicBezTo>
                    <a:cubicBezTo>
                      <a:pt x="0" y="124"/>
                      <a:pt x="3" y="119"/>
                      <a:pt x="3" y="115"/>
                    </a:cubicBezTo>
                    <a:cubicBezTo>
                      <a:pt x="15" y="76"/>
                      <a:pt x="28" y="38"/>
                      <a:pt x="44" y="0"/>
                    </a:cubicBezTo>
                    <a:close/>
                  </a:path>
                </a:pathLst>
              </a:custGeom>
              <a:solidFill>
                <a:srgbClr val="8158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3" name="Freeform 331">
                <a:extLst>
                  <a:ext uri="{FF2B5EF4-FFF2-40B4-BE49-F238E27FC236}">
                    <a16:creationId xmlns:a16="http://schemas.microsoft.com/office/drawing/2014/main" id="{1F33EEF9-CBA5-4A8B-BD01-32463483858C}"/>
                  </a:ext>
                </a:extLst>
              </p:cNvPr>
              <p:cNvSpPr>
                <a:spLocks/>
              </p:cNvSpPr>
              <p:nvPr/>
            </p:nvSpPr>
            <p:spPr bwMode="auto">
              <a:xfrm>
                <a:off x="1038" y="1276"/>
                <a:ext cx="58" cy="134"/>
              </a:xfrm>
              <a:custGeom>
                <a:avLst/>
                <a:gdLst>
                  <a:gd name="T0" fmla="*/ 8 w 51"/>
                  <a:gd name="T1" fmla="*/ 117 h 120"/>
                  <a:gd name="T2" fmla="*/ 0 w 51"/>
                  <a:gd name="T3" fmla="*/ 113 h 120"/>
                  <a:gd name="T4" fmla="*/ 46 w 51"/>
                  <a:gd name="T5" fmla="*/ 0 h 120"/>
                  <a:gd name="T6" fmla="*/ 51 w 51"/>
                  <a:gd name="T7" fmla="*/ 2 h 120"/>
                  <a:gd name="T8" fmla="*/ 8 w 51"/>
                  <a:gd name="T9" fmla="*/ 117 h 120"/>
                </a:gdLst>
                <a:ahLst/>
                <a:cxnLst>
                  <a:cxn ang="0">
                    <a:pos x="T0" y="T1"/>
                  </a:cxn>
                  <a:cxn ang="0">
                    <a:pos x="T2" y="T3"/>
                  </a:cxn>
                  <a:cxn ang="0">
                    <a:pos x="T4" y="T5"/>
                  </a:cxn>
                  <a:cxn ang="0">
                    <a:pos x="T6" y="T7"/>
                  </a:cxn>
                  <a:cxn ang="0">
                    <a:pos x="T8" y="T9"/>
                  </a:cxn>
                </a:cxnLst>
                <a:rect l="0" t="0" r="r" b="b"/>
                <a:pathLst>
                  <a:path w="51" h="120">
                    <a:moveTo>
                      <a:pt x="8" y="117"/>
                    </a:moveTo>
                    <a:cubicBezTo>
                      <a:pt x="3" y="120"/>
                      <a:pt x="0" y="120"/>
                      <a:pt x="0" y="113"/>
                    </a:cubicBezTo>
                    <a:cubicBezTo>
                      <a:pt x="15" y="75"/>
                      <a:pt x="30" y="38"/>
                      <a:pt x="46" y="0"/>
                    </a:cubicBezTo>
                    <a:cubicBezTo>
                      <a:pt x="47" y="0"/>
                      <a:pt x="49" y="1"/>
                      <a:pt x="51" y="2"/>
                    </a:cubicBezTo>
                    <a:cubicBezTo>
                      <a:pt x="41" y="42"/>
                      <a:pt x="18" y="77"/>
                      <a:pt x="8" y="117"/>
                    </a:cubicBezTo>
                    <a:close/>
                  </a:path>
                </a:pathLst>
              </a:custGeom>
              <a:solidFill>
                <a:srgbClr val="724E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4" name="Freeform 332">
                <a:extLst>
                  <a:ext uri="{FF2B5EF4-FFF2-40B4-BE49-F238E27FC236}">
                    <a16:creationId xmlns:a16="http://schemas.microsoft.com/office/drawing/2014/main" id="{620B8FA5-53D9-4449-A6E8-FBDD05591D26}"/>
                  </a:ext>
                </a:extLst>
              </p:cNvPr>
              <p:cNvSpPr>
                <a:spLocks/>
              </p:cNvSpPr>
              <p:nvPr/>
            </p:nvSpPr>
            <p:spPr bwMode="auto">
              <a:xfrm>
                <a:off x="1249" y="1262"/>
                <a:ext cx="46" cy="151"/>
              </a:xfrm>
              <a:custGeom>
                <a:avLst/>
                <a:gdLst>
                  <a:gd name="T0" fmla="*/ 36 w 41"/>
                  <a:gd name="T1" fmla="*/ 1 h 134"/>
                  <a:gd name="T2" fmla="*/ 41 w 41"/>
                  <a:gd name="T3" fmla="*/ 0 h 134"/>
                  <a:gd name="T4" fmla="*/ 0 w 41"/>
                  <a:gd name="T5" fmla="*/ 134 h 134"/>
                  <a:gd name="T6" fmla="*/ 15 w 41"/>
                  <a:gd name="T7" fmla="*/ 83 h 134"/>
                  <a:gd name="T8" fmla="*/ 36 w 41"/>
                  <a:gd name="T9" fmla="*/ 1 h 134"/>
                </a:gdLst>
                <a:ahLst/>
                <a:cxnLst>
                  <a:cxn ang="0">
                    <a:pos x="T0" y="T1"/>
                  </a:cxn>
                  <a:cxn ang="0">
                    <a:pos x="T2" y="T3"/>
                  </a:cxn>
                  <a:cxn ang="0">
                    <a:pos x="T4" y="T5"/>
                  </a:cxn>
                  <a:cxn ang="0">
                    <a:pos x="T6" y="T7"/>
                  </a:cxn>
                  <a:cxn ang="0">
                    <a:pos x="T8" y="T9"/>
                  </a:cxn>
                </a:cxnLst>
                <a:rect l="0" t="0" r="r" b="b"/>
                <a:pathLst>
                  <a:path w="41" h="134">
                    <a:moveTo>
                      <a:pt x="36" y="1"/>
                    </a:moveTo>
                    <a:cubicBezTo>
                      <a:pt x="38" y="1"/>
                      <a:pt x="39" y="1"/>
                      <a:pt x="41" y="0"/>
                    </a:cubicBezTo>
                    <a:cubicBezTo>
                      <a:pt x="29" y="46"/>
                      <a:pt x="25" y="93"/>
                      <a:pt x="0" y="134"/>
                    </a:cubicBezTo>
                    <a:cubicBezTo>
                      <a:pt x="5" y="117"/>
                      <a:pt x="9" y="100"/>
                      <a:pt x="15" y="83"/>
                    </a:cubicBezTo>
                    <a:cubicBezTo>
                      <a:pt x="25" y="56"/>
                      <a:pt x="23" y="26"/>
                      <a:pt x="36" y="1"/>
                    </a:cubicBezTo>
                    <a:close/>
                  </a:path>
                </a:pathLst>
              </a:custGeom>
              <a:solidFill>
                <a:srgbClr val="8D6E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5" name="Freeform 333">
                <a:extLst>
                  <a:ext uri="{FF2B5EF4-FFF2-40B4-BE49-F238E27FC236}">
                    <a16:creationId xmlns:a16="http://schemas.microsoft.com/office/drawing/2014/main" id="{79612B1A-21FD-47E7-853C-B4D747BE6F4E}"/>
                  </a:ext>
                </a:extLst>
              </p:cNvPr>
              <p:cNvSpPr>
                <a:spLocks/>
              </p:cNvSpPr>
              <p:nvPr/>
            </p:nvSpPr>
            <p:spPr bwMode="auto">
              <a:xfrm>
                <a:off x="1436" y="2042"/>
                <a:ext cx="25" cy="115"/>
              </a:xfrm>
              <a:custGeom>
                <a:avLst/>
                <a:gdLst>
                  <a:gd name="T0" fmla="*/ 6 w 22"/>
                  <a:gd name="T1" fmla="*/ 3 h 103"/>
                  <a:gd name="T2" fmla="*/ 10 w 22"/>
                  <a:gd name="T3" fmla="*/ 7 h 103"/>
                  <a:gd name="T4" fmla="*/ 22 w 22"/>
                  <a:gd name="T5" fmla="*/ 0 h 103"/>
                  <a:gd name="T6" fmla="*/ 7 w 22"/>
                  <a:gd name="T7" fmla="*/ 103 h 103"/>
                  <a:gd name="T8" fmla="*/ 5 w 22"/>
                  <a:gd name="T9" fmla="*/ 76 h 103"/>
                  <a:gd name="T10" fmla="*/ 2 w 22"/>
                  <a:gd name="T11" fmla="*/ 24 h 103"/>
                  <a:gd name="T12" fmla="*/ 6 w 22"/>
                  <a:gd name="T13" fmla="*/ 3 h 103"/>
                </a:gdLst>
                <a:ahLst/>
                <a:cxnLst>
                  <a:cxn ang="0">
                    <a:pos x="T0" y="T1"/>
                  </a:cxn>
                  <a:cxn ang="0">
                    <a:pos x="T2" y="T3"/>
                  </a:cxn>
                  <a:cxn ang="0">
                    <a:pos x="T4" y="T5"/>
                  </a:cxn>
                  <a:cxn ang="0">
                    <a:pos x="T6" y="T7"/>
                  </a:cxn>
                  <a:cxn ang="0">
                    <a:pos x="T8" y="T9"/>
                  </a:cxn>
                  <a:cxn ang="0">
                    <a:pos x="T10" y="T11"/>
                  </a:cxn>
                  <a:cxn ang="0">
                    <a:pos x="T12" y="T13"/>
                  </a:cxn>
                </a:cxnLst>
                <a:rect l="0" t="0" r="r" b="b"/>
                <a:pathLst>
                  <a:path w="22" h="103">
                    <a:moveTo>
                      <a:pt x="6" y="3"/>
                    </a:moveTo>
                    <a:cubicBezTo>
                      <a:pt x="8" y="4"/>
                      <a:pt x="4" y="10"/>
                      <a:pt x="10" y="7"/>
                    </a:cubicBezTo>
                    <a:cubicBezTo>
                      <a:pt x="13" y="5"/>
                      <a:pt x="17" y="3"/>
                      <a:pt x="22" y="0"/>
                    </a:cubicBezTo>
                    <a:cubicBezTo>
                      <a:pt x="14" y="36"/>
                      <a:pt x="10" y="69"/>
                      <a:pt x="7" y="103"/>
                    </a:cubicBezTo>
                    <a:cubicBezTo>
                      <a:pt x="6" y="94"/>
                      <a:pt x="4" y="85"/>
                      <a:pt x="5" y="76"/>
                    </a:cubicBezTo>
                    <a:cubicBezTo>
                      <a:pt x="5" y="58"/>
                      <a:pt x="7" y="41"/>
                      <a:pt x="2" y="24"/>
                    </a:cubicBezTo>
                    <a:cubicBezTo>
                      <a:pt x="1" y="17"/>
                      <a:pt x="0" y="9"/>
                      <a:pt x="6" y="3"/>
                    </a:cubicBezTo>
                    <a:close/>
                  </a:path>
                </a:pathLst>
              </a:custGeom>
              <a:solidFill>
                <a:srgbClr val="B790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6" name="Freeform 334">
                <a:extLst>
                  <a:ext uri="{FF2B5EF4-FFF2-40B4-BE49-F238E27FC236}">
                    <a16:creationId xmlns:a16="http://schemas.microsoft.com/office/drawing/2014/main" id="{D3F75C1A-1473-4EC6-B883-3A9837E70D04}"/>
                  </a:ext>
                </a:extLst>
              </p:cNvPr>
              <p:cNvSpPr>
                <a:spLocks/>
              </p:cNvSpPr>
              <p:nvPr/>
            </p:nvSpPr>
            <p:spPr bwMode="auto">
              <a:xfrm>
                <a:off x="1449" y="2371"/>
                <a:ext cx="18" cy="145"/>
              </a:xfrm>
              <a:custGeom>
                <a:avLst/>
                <a:gdLst>
                  <a:gd name="T0" fmla="*/ 13 w 16"/>
                  <a:gd name="T1" fmla="*/ 0 h 129"/>
                  <a:gd name="T2" fmla="*/ 5 w 16"/>
                  <a:gd name="T3" fmla="*/ 129 h 129"/>
                  <a:gd name="T4" fmla="*/ 13 w 16"/>
                  <a:gd name="T5" fmla="*/ 0 h 129"/>
                </a:gdLst>
                <a:ahLst/>
                <a:cxnLst>
                  <a:cxn ang="0">
                    <a:pos x="T0" y="T1"/>
                  </a:cxn>
                  <a:cxn ang="0">
                    <a:pos x="T2" y="T3"/>
                  </a:cxn>
                  <a:cxn ang="0">
                    <a:pos x="T4" y="T5"/>
                  </a:cxn>
                </a:cxnLst>
                <a:rect l="0" t="0" r="r" b="b"/>
                <a:pathLst>
                  <a:path w="16" h="129">
                    <a:moveTo>
                      <a:pt x="13" y="0"/>
                    </a:moveTo>
                    <a:cubicBezTo>
                      <a:pt x="16" y="43"/>
                      <a:pt x="9" y="86"/>
                      <a:pt x="5" y="129"/>
                    </a:cubicBezTo>
                    <a:cubicBezTo>
                      <a:pt x="0" y="86"/>
                      <a:pt x="6" y="43"/>
                      <a:pt x="13" y="0"/>
                    </a:cubicBezTo>
                    <a:close/>
                  </a:path>
                </a:pathLst>
              </a:custGeom>
              <a:solidFill>
                <a:srgbClr val="926B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7" name="Freeform 335">
                <a:extLst>
                  <a:ext uri="{FF2B5EF4-FFF2-40B4-BE49-F238E27FC236}">
                    <a16:creationId xmlns:a16="http://schemas.microsoft.com/office/drawing/2014/main" id="{20EE4FFE-2957-43EB-A727-6191B3E00DA5}"/>
                  </a:ext>
                </a:extLst>
              </p:cNvPr>
              <p:cNvSpPr>
                <a:spLocks/>
              </p:cNvSpPr>
              <p:nvPr/>
            </p:nvSpPr>
            <p:spPr bwMode="auto">
              <a:xfrm>
                <a:off x="1508" y="1978"/>
                <a:ext cx="19" cy="118"/>
              </a:xfrm>
              <a:custGeom>
                <a:avLst/>
                <a:gdLst>
                  <a:gd name="T0" fmla="*/ 0 w 17"/>
                  <a:gd name="T1" fmla="*/ 105 h 105"/>
                  <a:gd name="T2" fmla="*/ 7 w 17"/>
                  <a:gd name="T3" fmla="*/ 0 h 105"/>
                  <a:gd name="T4" fmla="*/ 5 w 17"/>
                  <a:gd name="T5" fmla="*/ 105 h 105"/>
                  <a:gd name="T6" fmla="*/ 0 w 17"/>
                  <a:gd name="T7" fmla="*/ 105 h 105"/>
                </a:gdLst>
                <a:ahLst/>
                <a:cxnLst>
                  <a:cxn ang="0">
                    <a:pos x="T0" y="T1"/>
                  </a:cxn>
                  <a:cxn ang="0">
                    <a:pos x="T2" y="T3"/>
                  </a:cxn>
                  <a:cxn ang="0">
                    <a:pos x="T4" y="T5"/>
                  </a:cxn>
                  <a:cxn ang="0">
                    <a:pos x="T6" y="T7"/>
                  </a:cxn>
                </a:cxnLst>
                <a:rect l="0" t="0" r="r" b="b"/>
                <a:pathLst>
                  <a:path w="17" h="105">
                    <a:moveTo>
                      <a:pt x="0" y="105"/>
                    </a:moveTo>
                    <a:cubicBezTo>
                      <a:pt x="2" y="70"/>
                      <a:pt x="5" y="35"/>
                      <a:pt x="7" y="0"/>
                    </a:cubicBezTo>
                    <a:cubicBezTo>
                      <a:pt x="17" y="36"/>
                      <a:pt x="12" y="70"/>
                      <a:pt x="5" y="105"/>
                    </a:cubicBezTo>
                    <a:cubicBezTo>
                      <a:pt x="3" y="105"/>
                      <a:pt x="1" y="105"/>
                      <a:pt x="0" y="105"/>
                    </a:cubicBezTo>
                    <a:close/>
                  </a:path>
                </a:pathLst>
              </a:custGeom>
              <a:solidFill>
                <a:srgbClr val="AF88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8" name="Freeform 336">
                <a:extLst>
                  <a:ext uri="{FF2B5EF4-FFF2-40B4-BE49-F238E27FC236}">
                    <a16:creationId xmlns:a16="http://schemas.microsoft.com/office/drawing/2014/main" id="{79B8B37B-717B-44D9-BB37-C4AC60A8A8DB}"/>
                  </a:ext>
                </a:extLst>
              </p:cNvPr>
              <p:cNvSpPr>
                <a:spLocks/>
              </p:cNvSpPr>
              <p:nvPr/>
            </p:nvSpPr>
            <p:spPr bwMode="auto">
              <a:xfrm>
                <a:off x="1205" y="2494"/>
                <a:ext cx="41" cy="130"/>
              </a:xfrm>
              <a:custGeom>
                <a:avLst/>
                <a:gdLst>
                  <a:gd name="T0" fmla="*/ 8 w 37"/>
                  <a:gd name="T1" fmla="*/ 112 h 115"/>
                  <a:gd name="T2" fmla="*/ 11 w 37"/>
                  <a:gd name="T3" fmla="*/ 67 h 115"/>
                  <a:gd name="T4" fmla="*/ 20 w 37"/>
                  <a:gd name="T5" fmla="*/ 0 h 115"/>
                  <a:gd name="T6" fmla="*/ 28 w 37"/>
                  <a:gd name="T7" fmla="*/ 20 h 115"/>
                  <a:gd name="T8" fmla="*/ 16 w 37"/>
                  <a:gd name="T9" fmla="*/ 108 h 115"/>
                  <a:gd name="T10" fmla="*/ 8 w 37"/>
                  <a:gd name="T11" fmla="*/ 112 h 115"/>
                </a:gdLst>
                <a:ahLst/>
                <a:cxnLst>
                  <a:cxn ang="0">
                    <a:pos x="T0" y="T1"/>
                  </a:cxn>
                  <a:cxn ang="0">
                    <a:pos x="T2" y="T3"/>
                  </a:cxn>
                  <a:cxn ang="0">
                    <a:pos x="T4" y="T5"/>
                  </a:cxn>
                  <a:cxn ang="0">
                    <a:pos x="T6" y="T7"/>
                  </a:cxn>
                  <a:cxn ang="0">
                    <a:pos x="T8" y="T9"/>
                  </a:cxn>
                  <a:cxn ang="0">
                    <a:pos x="T10" y="T11"/>
                  </a:cxn>
                </a:cxnLst>
                <a:rect l="0" t="0" r="r" b="b"/>
                <a:pathLst>
                  <a:path w="37" h="115">
                    <a:moveTo>
                      <a:pt x="8" y="112"/>
                    </a:moveTo>
                    <a:cubicBezTo>
                      <a:pt x="0" y="96"/>
                      <a:pt x="10" y="82"/>
                      <a:pt x="11" y="67"/>
                    </a:cubicBezTo>
                    <a:cubicBezTo>
                      <a:pt x="12" y="44"/>
                      <a:pt x="17" y="22"/>
                      <a:pt x="20" y="0"/>
                    </a:cubicBezTo>
                    <a:cubicBezTo>
                      <a:pt x="37" y="1"/>
                      <a:pt x="24" y="14"/>
                      <a:pt x="28" y="20"/>
                    </a:cubicBezTo>
                    <a:cubicBezTo>
                      <a:pt x="21" y="49"/>
                      <a:pt x="12" y="77"/>
                      <a:pt x="16" y="108"/>
                    </a:cubicBezTo>
                    <a:cubicBezTo>
                      <a:pt x="17" y="115"/>
                      <a:pt x="13" y="115"/>
                      <a:pt x="8" y="112"/>
                    </a:cubicBezTo>
                    <a:close/>
                  </a:path>
                </a:pathLst>
              </a:custGeom>
              <a:solidFill>
                <a:srgbClr val="CBA7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9" name="Freeform 337">
                <a:extLst>
                  <a:ext uri="{FF2B5EF4-FFF2-40B4-BE49-F238E27FC236}">
                    <a16:creationId xmlns:a16="http://schemas.microsoft.com/office/drawing/2014/main" id="{278286D3-8646-4983-9140-F203E6622729}"/>
                  </a:ext>
                </a:extLst>
              </p:cNvPr>
              <p:cNvSpPr>
                <a:spLocks/>
              </p:cNvSpPr>
              <p:nvPr/>
            </p:nvSpPr>
            <p:spPr bwMode="auto">
              <a:xfrm>
                <a:off x="1088" y="2361"/>
                <a:ext cx="38" cy="128"/>
              </a:xfrm>
              <a:custGeom>
                <a:avLst/>
                <a:gdLst>
                  <a:gd name="T0" fmla="*/ 34 w 34"/>
                  <a:gd name="T1" fmla="*/ 0 h 114"/>
                  <a:gd name="T2" fmla="*/ 6 w 34"/>
                  <a:gd name="T3" fmla="*/ 114 h 114"/>
                  <a:gd name="T4" fmla="*/ 0 w 34"/>
                  <a:gd name="T5" fmla="*/ 112 h 114"/>
                  <a:gd name="T6" fmla="*/ 34 w 34"/>
                  <a:gd name="T7" fmla="*/ 0 h 114"/>
                </a:gdLst>
                <a:ahLst/>
                <a:cxnLst>
                  <a:cxn ang="0">
                    <a:pos x="T0" y="T1"/>
                  </a:cxn>
                  <a:cxn ang="0">
                    <a:pos x="T2" y="T3"/>
                  </a:cxn>
                  <a:cxn ang="0">
                    <a:pos x="T4" y="T5"/>
                  </a:cxn>
                  <a:cxn ang="0">
                    <a:pos x="T6" y="T7"/>
                  </a:cxn>
                </a:cxnLst>
                <a:rect l="0" t="0" r="r" b="b"/>
                <a:pathLst>
                  <a:path w="34" h="114">
                    <a:moveTo>
                      <a:pt x="34" y="0"/>
                    </a:moveTo>
                    <a:cubicBezTo>
                      <a:pt x="31" y="40"/>
                      <a:pt x="19" y="77"/>
                      <a:pt x="6" y="114"/>
                    </a:cubicBezTo>
                    <a:cubicBezTo>
                      <a:pt x="4" y="113"/>
                      <a:pt x="2" y="113"/>
                      <a:pt x="0" y="112"/>
                    </a:cubicBezTo>
                    <a:cubicBezTo>
                      <a:pt x="11" y="75"/>
                      <a:pt x="23" y="37"/>
                      <a:pt x="34" y="0"/>
                    </a:cubicBezTo>
                    <a:close/>
                  </a:path>
                </a:pathLst>
              </a:custGeom>
              <a:solidFill>
                <a:srgbClr val="BA92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0" name="Freeform 338">
                <a:extLst>
                  <a:ext uri="{FF2B5EF4-FFF2-40B4-BE49-F238E27FC236}">
                    <a16:creationId xmlns:a16="http://schemas.microsoft.com/office/drawing/2014/main" id="{02E3FB39-B024-4C48-97E1-B350EC6EE365}"/>
                  </a:ext>
                </a:extLst>
              </p:cNvPr>
              <p:cNvSpPr>
                <a:spLocks/>
              </p:cNvSpPr>
              <p:nvPr/>
            </p:nvSpPr>
            <p:spPr bwMode="auto">
              <a:xfrm>
                <a:off x="1101" y="1541"/>
                <a:ext cx="39" cy="121"/>
              </a:xfrm>
              <a:custGeom>
                <a:avLst/>
                <a:gdLst>
                  <a:gd name="T0" fmla="*/ 0 w 34"/>
                  <a:gd name="T1" fmla="*/ 105 h 108"/>
                  <a:gd name="T2" fmla="*/ 32 w 34"/>
                  <a:gd name="T3" fmla="*/ 0 h 108"/>
                  <a:gd name="T4" fmla="*/ 24 w 34"/>
                  <a:gd name="T5" fmla="*/ 31 h 108"/>
                  <a:gd name="T6" fmla="*/ 11 w 34"/>
                  <a:gd name="T7" fmla="*/ 97 h 108"/>
                  <a:gd name="T8" fmla="*/ 0 w 34"/>
                  <a:gd name="T9" fmla="*/ 105 h 108"/>
                </a:gdLst>
                <a:ahLst/>
                <a:cxnLst>
                  <a:cxn ang="0">
                    <a:pos x="T0" y="T1"/>
                  </a:cxn>
                  <a:cxn ang="0">
                    <a:pos x="T2" y="T3"/>
                  </a:cxn>
                  <a:cxn ang="0">
                    <a:pos x="T4" y="T5"/>
                  </a:cxn>
                  <a:cxn ang="0">
                    <a:pos x="T6" y="T7"/>
                  </a:cxn>
                  <a:cxn ang="0">
                    <a:pos x="T8" y="T9"/>
                  </a:cxn>
                </a:cxnLst>
                <a:rect l="0" t="0" r="r" b="b"/>
                <a:pathLst>
                  <a:path w="34" h="108">
                    <a:moveTo>
                      <a:pt x="0" y="105"/>
                    </a:moveTo>
                    <a:cubicBezTo>
                      <a:pt x="6" y="71"/>
                      <a:pt x="8" y="35"/>
                      <a:pt x="32" y="0"/>
                    </a:cubicBezTo>
                    <a:cubicBezTo>
                      <a:pt x="34" y="16"/>
                      <a:pt x="27" y="23"/>
                      <a:pt x="24" y="31"/>
                    </a:cubicBezTo>
                    <a:cubicBezTo>
                      <a:pt x="17" y="52"/>
                      <a:pt x="10" y="74"/>
                      <a:pt x="11" y="97"/>
                    </a:cubicBezTo>
                    <a:cubicBezTo>
                      <a:pt x="12" y="107"/>
                      <a:pt x="8" y="108"/>
                      <a:pt x="0" y="105"/>
                    </a:cubicBezTo>
                    <a:close/>
                  </a:path>
                </a:pathLst>
              </a:custGeom>
              <a:solidFill>
                <a:srgbClr val="AB81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1" name="Freeform 339">
                <a:extLst>
                  <a:ext uri="{FF2B5EF4-FFF2-40B4-BE49-F238E27FC236}">
                    <a16:creationId xmlns:a16="http://schemas.microsoft.com/office/drawing/2014/main" id="{85A74BFE-439E-4A7D-881D-CDF0C1F8F03E}"/>
                  </a:ext>
                </a:extLst>
              </p:cNvPr>
              <p:cNvSpPr>
                <a:spLocks/>
              </p:cNvSpPr>
              <p:nvPr/>
            </p:nvSpPr>
            <p:spPr bwMode="auto">
              <a:xfrm>
                <a:off x="1015" y="1713"/>
                <a:ext cx="40" cy="112"/>
              </a:xfrm>
              <a:custGeom>
                <a:avLst/>
                <a:gdLst>
                  <a:gd name="T0" fmla="*/ 6 w 36"/>
                  <a:gd name="T1" fmla="*/ 100 h 100"/>
                  <a:gd name="T2" fmla="*/ 0 w 36"/>
                  <a:gd name="T3" fmla="*/ 91 h 100"/>
                  <a:gd name="T4" fmla="*/ 31 w 36"/>
                  <a:gd name="T5" fmla="*/ 0 h 100"/>
                  <a:gd name="T6" fmla="*/ 27 w 36"/>
                  <a:gd name="T7" fmla="*/ 24 h 100"/>
                  <a:gd name="T8" fmla="*/ 6 w 36"/>
                  <a:gd name="T9" fmla="*/ 100 h 100"/>
                </a:gdLst>
                <a:ahLst/>
                <a:cxnLst>
                  <a:cxn ang="0">
                    <a:pos x="T0" y="T1"/>
                  </a:cxn>
                  <a:cxn ang="0">
                    <a:pos x="T2" y="T3"/>
                  </a:cxn>
                  <a:cxn ang="0">
                    <a:pos x="T4" y="T5"/>
                  </a:cxn>
                  <a:cxn ang="0">
                    <a:pos x="T6" y="T7"/>
                  </a:cxn>
                  <a:cxn ang="0">
                    <a:pos x="T8" y="T9"/>
                  </a:cxn>
                </a:cxnLst>
                <a:rect l="0" t="0" r="r" b="b"/>
                <a:pathLst>
                  <a:path w="36" h="100">
                    <a:moveTo>
                      <a:pt x="6" y="100"/>
                    </a:moveTo>
                    <a:cubicBezTo>
                      <a:pt x="1" y="99"/>
                      <a:pt x="1" y="95"/>
                      <a:pt x="0" y="91"/>
                    </a:cubicBezTo>
                    <a:cubicBezTo>
                      <a:pt x="7" y="60"/>
                      <a:pt x="18" y="30"/>
                      <a:pt x="31" y="0"/>
                    </a:cubicBezTo>
                    <a:cubicBezTo>
                      <a:pt x="36" y="10"/>
                      <a:pt x="30" y="17"/>
                      <a:pt x="27" y="24"/>
                    </a:cubicBezTo>
                    <a:cubicBezTo>
                      <a:pt x="19" y="49"/>
                      <a:pt x="13" y="75"/>
                      <a:pt x="6" y="100"/>
                    </a:cubicBezTo>
                    <a:close/>
                  </a:path>
                </a:pathLst>
              </a:custGeom>
              <a:solidFill>
                <a:srgbClr val="6B49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2" name="Freeform 340">
                <a:extLst>
                  <a:ext uri="{FF2B5EF4-FFF2-40B4-BE49-F238E27FC236}">
                    <a16:creationId xmlns:a16="http://schemas.microsoft.com/office/drawing/2014/main" id="{43B30275-4A4C-4BCC-BA90-3849C82D2694}"/>
                  </a:ext>
                </a:extLst>
              </p:cNvPr>
              <p:cNvSpPr>
                <a:spLocks/>
              </p:cNvSpPr>
              <p:nvPr/>
            </p:nvSpPr>
            <p:spPr bwMode="auto">
              <a:xfrm>
                <a:off x="1142" y="1756"/>
                <a:ext cx="22" cy="124"/>
              </a:xfrm>
              <a:custGeom>
                <a:avLst/>
                <a:gdLst>
                  <a:gd name="T0" fmla="*/ 20 w 20"/>
                  <a:gd name="T1" fmla="*/ 0 h 110"/>
                  <a:gd name="T2" fmla="*/ 3 w 20"/>
                  <a:gd name="T3" fmla="*/ 110 h 110"/>
                  <a:gd name="T4" fmla="*/ 14 w 20"/>
                  <a:gd name="T5" fmla="*/ 0 h 110"/>
                  <a:gd name="T6" fmla="*/ 20 w 20"/>
                  <a:gd name="T7" fmla="*/ 0 h 110"/>
                </a:gdLst>
                <a:ahLst/>
                <a:cxnLst>
                  <a:cxn ang="0">
                    <a:pos x="T0" y="T1"/>
                  </a:cxn>
                  <a:cxn ang="0">
                    <a:pos x="T2" y="T3"/>
                  </a:cxn>
                  <a:cxn ang="0">
                    <a:pos x="T4" y="T5"/>
                  </a:cxn>
                  <a:cxn ang="0">
                    <a:pos x="T6" y="T7"/>
                  </a:cxn>
                </a:cxnLst>
                <a:rect l="0" t="0" r="r" b="b"/>
                <a:pathLst>
                  <a:path w="20" h="110">
                    <a:moveTo>
                      <a:pt x="20" y="0"/>
                    </a:moveTo>
                    <a:cubicBezTo>
                      <a:pt x="14" y="37"/>
                      <a:pt x="8" y="73"/>
                      <a:pt x="3" y="110"/>
                    </a:cubicBezTo>
                    <a:cubicBezTo>
                      <a:pt x="0" y="72"/>
                      <a:pt x="4" y="35"/>
                      <a:pt x="14" y="0"/>
                    </a:cubicBezTo>
                    <a:cubicBezTo>
                      <a:pt x="16" y="0"/>
                      <a:pt x="18" y="0"/>
                      <a:pt x="20" y="0"/>
                    </a:cubicBezTo>
                    <a:close/>
                  </a:path>
                </a:pathLst>
              </a:custGeom>
              <a:solidFill>
                <a:srgbClr val="B48B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3" name="Freeform 341">
                <a:extLst>
                  <a:ext uri="{FF2B5EF4-FFF2-40B4-BE49-F238E27FC236}">
                    <a16:creationId xmlns:a16="http://schemas.microsoft.com/office/drawing/2014/main" id="{DEABDBF3-B071-4769-A301-7201E1F9E976}"/>
                  </a:ext>
                </a:extLst>
              </p:cNvPr>
              <p:cNvSpPr>
                <a:spLocks/>
              </p:cNvSpPr>
              <p:nvPr/>
            </p:nvSpPr>
            <p:spPr bwMode="auto">
              <a:xfrm>
                <a:off x="1200" y="1991"/>
                <a:ext cx="36" cy="121"/>
              </a:xfrm>
              <a:custGeom>
                <a:avLst/>
                <a:gdLst>
                  <a:gd name="T0" fmla="*/ 20 w 32"/>
                  <a:gd name="T1" fmla="*/ 8 h 108"/>
                  <a:gd name="T2" fmla="*/ 24 w 32"/>
                  <a:gd name="T3" fmla="*/ 16 h 108"/>
                  <a:gd name="T4" fmla="*/ 28 w 32"/>
                  <a:gd name="T5" fmla="*/ 8 h 108"/>
                  <a:gd name="T6" fmla="*/ 32 w 32"/>
                  <a:gd name="T7" fmla="*/ 0 h 108"/>
                  <a:gd name="T8" fmla="*/ 0 w 32"/>
                  <a:gd name="T9" fmla="*/ 108 h 108"/>
                  <a:gd name="T10" fmla="*/ 7 w 32"/>
                  <a:gd name="T11" fmla="*/ 79 h 108"/>
                  <a:gd name="T12" fmla="*/ 20 w 32"/>
                  <a:gd name="T13" fmla="*/ 8 h 108"/>
                </a:gdLst>
                <a:ahLst/>
                <a:cxnLst>
                  <a:cxn ang="0">
                    <a:pos x="T0" y="T1"/>
                  </a:cxn>
                  <a:cxn ang="0">
                    <a:pos x="T2" y="T3"/>
                  </a:cxn>
                  <a:cxn ang="0">
                    <a:pos x="T4" y="T5"/>
                  </a:cxn>
                  <a:cxn ang="0">
                    <a:pos x="T6" y="T7"/>
                  </a:cxn>
                  <a:cxn ang="0">
                    <a:pos x="T8" y="T9"/>
                  </a:cxn>
                  <a:cxn ang="0">
                    <a:pos x="T10" y="T11"/>
                  </a:cxn>
                  <a:cxn ang="0">
                    <a:pos x="T12" y="T13"/>
                  </a:cxn>
                </a:cxnLst>
                <a:rect l="0" t="0" r="r" b="b"/>
                <a:pathLst>
                  <a:path w="32" h="108">
                    <a:moveTo>
                      <a:pt x="20" y="8"/>
                    </a:moveTo>
                    <a:cubicBezTo>
                      <a:pt x="21" y="11"/>
                      <a:pt x="22" y="16"/>
                      <a:pt x="24" y="16"/>
                    </a:cubicBezTo>
                    <a:cubicBezTo>
                      <a:pt x="30" y="17"/>
                      <a:pt x="27" y="11"/>
                      <a:pt x="28" y="8"/>
                    </a:cubicBezTo>
                    <a:cubicBezTo>
                      <a:pt x="29" y="6"/>
                      <a:pt x="31" y="3"/>
                      <a:pt x="32" y="0"/>
                    </a:cubicBezTo>
                    <a:cubicBezTo>
                      <a:pt x="30" y="38"/>
                      <a:pt x="16" y="73"/>
                      <a:pt x="0" y="108"/>
                    </a:cubicBezTo>
                    <a:cubicBezTo>
                      <a:pt x="3" y="98"/>
                      <a:pt x="4" y="88"/>
                      <a:pt x="7" y="79"/>
                    </a:cubicBezTo>
                    <a:cubicBezTo>
                      <a:pt x="14" y="55"/>
                      <a:pt x="20" y="32"/>
                      <a:pt x="20" y="8"/>
                    </a:cubicBezTo>
                    <a:close/>
                  </a:path>
                </a:pathLst>
              </a:custGeom>
              <a:solidFill>
                <a:srgbClr val="C0998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4" name="Freeform 342">
                <a:extLst>
                  <a:ext uri="{FF2B5EF4-FFF2-40B4-BE49-F238E27FC236}">
                    <a16:creationId xmlns:a16="http://schemas.microsoft.com/office/drawing/2014/main" id="{1211958D-5C4A-4D81-94BA-E8A4B67693A5}"/>
                  </a:ext>
                </a:extLst>
              </p:cNvPr>
              <p:cNvSpPr>
                <a:spLocks/>
              </p:cNvSpPr>
              <p:nvPr/>
            </p:nvSpPr>
            <p:spPr bwMode="auto">
              <a:xfrm>
                <a:off x="716" y="2291"/>
                <a:ext cx="62" cy="129"/>
              </a:xfrm>
              <a:custGeom>
                <a:avLst/>
                <a:gdLst>
                  <a:gd name="T0" fmla="*/ 48 w 55"/>
                  <a:gd name="T1" fmla="*/ 1 h 115"/>
                  <a:gd name="T2" fmla="*/ 55 w 55"/>
                  <a:gd name="T3" fmla="*/ 9 h 115"/>
                  <a:gd name="T4" fmla="*/ 15 w 55"/>
                  <a:gd name="T5" fmla="*/ 102 h 115"/>
                  <a:gd name="T6" fmla="*/ 5 w 55"/>
                  <a:gd name="T7" fmla="*/ 102 h 115"/>
                  <a:gd name="T8" fmla="*/ 0 w 55"/>
                  <a:gd name="T9" fmla="*/ 101 h 115"/>
                  <a:gd name="T10" fmla="*/ 48 w 55"/>
                  <a:gd name="T11" fmla="*/ 1 h 115"/>
                </a:gdLst>
                <a:ahLst/>
                <a:cxnLst>
                  <a:cxn ang="0">
                    <a:pos x="T0" y="T1"/>
                  </a:cxn>
                  <a:cxn ang="0">
                    <a:pos x="T2" y="T3"/>
                  </a:cxn>
                  <a:cxn ang="0">
                    <a:pos x="T4" y="T5"/>
                  </a:cxn>
                  <a:cxn ang="0">
                    <a:pos x="T6" y="T7"/>
                  </a:cxn>
                  <a:cxn ang="0">
                    <a:pos x="T8" y="T9"/>
                  </a:cxn>
                  <a:cxn ang="0">
                    <a:pos x="T10" y="T11"/>
                  </a:cxn>
                </a:cxnLst>
                <a:rect l="0" t="0" r="r" b="b"/>
                <a:pathLst>
                  <a:path w="55" h="115">
                    <a:moveTo>
                      <a:pt x="48" y="1"/>
                    </a:moveTo>
                    <a:cubicBezTo>
                      <a:pt x="55" y="0"/>
                      <a:pt x="51" y="8"/>
                      <a:pt x="55" y="9"/>
                    </a:cubicBezTo>
                    <a:cubicBezTo>
                      <a:pt x="41" y="40"/>
                      <a:pt x="24" y="69"/>
                      <a:pt x="15" y="102"/>
                    </a:cubicBezTo>
                    <a:cubicBezTo>
                      <a:pt x="11" y="115"/>
                      <a:pt x="8" y="98"/>
                      <a:pt x="5" y="102"/>
                    </a:cubicBezTo>
                    <a:cubicBezTo>
                      <a:pt x="3" y="103"/>
                      <a:pt x="2" y="103"/>
                      <a:pt x="0" y="101"/>
                    </a:cubicBezTo>
                    <a:cubicBezTo>
                      <a:pt x="22" y="71"/>
                      <a:pt x="36" y="36"/>
                      <a:pt x="48" y="1"/>
                    </a:cubicBezTo>
                    <a:close/>
                  </a:path>
                </a:pathLst>
              </a:custGeom>
              <a:solidFill>
                <a:srgbClr val="7054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5" name="Freeform 343">
                <a:extLst>
                  <a:ext uri="{FF2B5EF4-FFF2-40B4-BE49-F238E27FC236}">
                    <a16:creationId xmlns:a16="http://schemas.microsoft.com/office/drawing/2014/main" id="{1FBEE364-AD14-4A5B-BCF1-17C85F543FE1}"/>
                  </a:ext>
                </a:extLst>
              </p:cNvPr>
              <p:cNvSpPr>
                <a:spLocks/>
              </p:cNvSpPr>
              <p:nvPr/>
            </p:nvSpPr>
            <p:spPr bwMode="auto">
              <a:xfrm>
                <a:off x="929" y="2628"/>
                <a:ext cx="39" cy="62"/>
              </a:xfrm>
              <a:custGeom>
                <a:avLst/>
                <a:gdLst>
                  <a:gd name="T0" fmla="*/ 29 w 34"/>
                  <a:gd name="T1" fmla="*/ 5 h 55"/>
                  <a:gd name="T2" fmla="*/ 32 w 34"/>
                  <a:gd name="T3" fmla="*/ 24 h 55"/>
                  <a:gd name="T4" fmla="*/ 27 w 34"/>
                  <a:gd name="T5" fmla="*/ 55 h 55"/>
                  <a:gd name="T6" fmla="*/ 15 w 34"/>
                  <a:gd name="T7" fmla="*/ 19 h 55"/>
                  <a:gd name="T8" fmla="*/ 18 w 34"/>
                  <a:gd name="T9" fmla="*/ 1 h 55"/>
                  <a:gd name="T10" fmla="*/ 29 w 34"/>
                  <a:gd name="T11" fmla="*/ 5 h 55"/>
                </a:gdLst>
                <a:ahLst/>
                <a:cxnLst>
                  <a:cxn ang="0">
                    <a:pos x="T0" y="T1"/>
                  </a:cxn>
                  <a:cxn ang="0">
                    <a:pos x="T2" y="T3"/>
                  </a:cxn>
                  <a:cxn ang="0">
                    <a:pos x="T4" y="T5"/>
                  </a:cxn>
                  <a:cxn ang="0">
                    <a:pos x="T6" y="T7"/>
                  </a:cxn>
                  <a:cxn ang="0">
                    <a:pos x="T8" y="T9"/>
                  </a:cxn>
                  <a:cxn ang="0">
                    <a:pos x="T10" y="T11"/>
                  </a:cxn>
                </a:cxnLst>
                <a:rect l="0" t="0" r="r" b="b"/>
                <a:pathLst>
                  <a:path w="34" h="55">
                    <a:moveTo>
                      <a:pt x="29" y="5"/>
                    </a:moveTo>
                    <a:cubicBezTo>
                      <a:pt x="30" y="12"/>
                      <a:pt x="34" y="23"/>
                      <a:pt x="32" y="24"/>
                    </a:cubicBezTo>
                    <a:cubicBezTo>
                      <a:pt x="17" y="32"/>
                      <a:pt x="34" y="45"/>
                      <a:pt x="27" y="55"/>
                    </a:cubicBezTo>
                    <a:cubicBezTo>
                      <a:pt x="16" y="45"/>
                      <a:pt x="0" y="38"/>
                      <a:pt x="15" y="19"/>
                    </a:cubicBezTo>
                    <a:cubicBezTo>
                      <a:pt x="18" y="14"/>
                      <a:pt x="12" y="6"/>
                      <a:pt x="18" y="1"/>
                    </a:cubicBezTo>
                    <a:cubicBezTo>
                      <a:pt x="22" y="0"/>
                      <a:pt x="25" y="3"/>
                      <a:pt x="29" y="5"/>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6" name="Freeform 344">
                <a:extLst>
                  <a:ext uri="{FF2B5EF4-FFF2-40B4-BE49-F238E27FC236}">
                    <a16:creationId xmlns:a16="http://schemas.microsoft.com/office/drawing/2014/main" id="{EB31E4D4-E050-4B56-A91D-4122AD8FEA40}"/>
                  </a:ext>
                </a:extLst>
              </p:cNvPr>
              <p:cNvSpPr>
                <a:spLocks/>
              </p:cNvSpPr>
              <p:nvPr/>
            </p:nvSpPr>
            <p:spPr bwMode="auto">
              <a:xfrm>
                <a:off x="1635" y="1634"/>
                <a:ext cx="19" cy="88"/>
              </a:xfrm>
              <a:custGeom>
                <a:avLst/>
                <a:gdLst>
                  <a:gd name="T0" fmla="*/ 17 w 17"/>
                  <a:gd name="T1" fmla="*/ 78 h 78"/>
                  <a:gd name="T2" fmla="*/ 17 w 17"/>
                  <a:gd name="T3" fmla="*/ 0 h 78"/>
                  <a:gd name="T4" fmla="*/ 17 w 17"/>
                  <a:gd name="T5" fmla="*/ 78 h 78"/>
                  <a:gd name="T6" fmla="*/ 17 w 17"/>
                  <a:gd name="T7" fmla="*/ 78 h 78"/>
                </a:gdLst>
                <a:ahLst/>
                <a:cxnLst>
                  <a:cxn ang="0">
                    <a:pos x="T0" y="T1"/>
                  </a:cxn>
                  <a:cxn ang="0">
                    <a:pos x="T2" y="T3"/>
                  </a:cxn>
                  <a:cxn ang="0">
                    <a:pos x="T4" y="T5"/>
                  </a:cxn>
                  <a:cxn ang="0">
                    <a:pos x="T6" y="T7"/>
                  </a:cxn>
                </a:cxnLst>
                <a:rect l="0" t="0" r="r" b="b"/>
                <a:pathLst>
                  <a:path w="17" h="78">
                    <a:moveTo>
                      <a:pt x="17" y="78"/>
                    </a:moveTo>
                    <a:cubicBezTo>
                      <a:pt x="2" y="62"/>
                      <a:pt x="0" y="25"/>
                      <a:pt x="17" y="0"/>
                    </a:cubicBezTo>
                    <a:cubicBezTo>
                      <a:pt x="17" y="29"/>
                      <a:pt x="17" y="54"/>
                      <a:pt x="17" y="78"/>
                    </a:cubicBezTo>
                    <a:cubicBezTo>
                      <a:pt x="17" y="78"/>
                      <a:pt x="17" y="78"/>
                      <a:pt x="17" y="78"/>
                    </a:cubicBezTo>
                    <a:close/>
                  </a:path>
                </a:pathLst>
              </a:custGeom>
              <a:solidFill>
                <a:srgbClr val="AD84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7" name="Freeform 345">
                <a:extLst>
                  <a:ext uri="{FF2B5EF4-FFF2-40B4-BE49-F238E27FC236}">
                    <a16:creationId xmlns:a16="http://schemas.microsoft.com/office/drawing/2014/main" id="{D43CE2B6-02FA-4E03-8007-36059A5737AF}"/>
                  </a:ext>
                </a:extLst>
              </p:cNvPr>
              <p:cNvSpPr>
                <a:spLocks/>
              </p:cNvSpPr>
              <p:nvPr/>
            </p:nvSpPr>
            <p:spPr bwMode="auto">
              <a:xfrm>
                <a:off x="1409" y="2241"/>
                <a:ext cx="21" cy="114"/>
              </a:xfrm>
              <a:custGeom>
                <a:avLst/>
                <a:gdLst>
                  <a:gd name="T0" fmla="*/ 15 w 18"/>
                  <a:gd name="T1" fmla="*/ 0 h 102"/>
                  <a:gd name="T2" fmla="*/ 12 w 18"/>
                  <a:gd name="T3" fmla="*/ 102 h 102"/>
                  <a:gd name="T4" fmla="*/ 15 w 18"/>
                  <a:gd name="T5" fmla="*/ 0 h 102"/>
                </a:gdLst>
                <a:ahLst/>
                <a:cxnLst>
                  <a:cxn ang="0">
                    <a:pos x="T0" y="T1"/>
                  </a:cxn>
                  <a:cxn ang="0">
                    <a:pos x="T2" y="T3"/>
                  </a:cxn>
                  <a:cxn ang="0">
                    <a:pos x="T4" y="T5"/>
                  </a:cxn>
                </a:cxnLst>
                <a:rect l="0" t="0" r="r" b="b"/>
                <a:pathLst>
                  <a:path w="18" h="102">
                    <a:moveTo>
                      <a:pt x="15" y="0"/>
                    </a:moveTo>
                    <a:cubicBezTo>
                      <a:pt x="18" y="34"/>
                      <a:pt x="9" y="68"/>
                      <a:pt x="12" y="102"/>
                    </a:cubicBezTo>
                    <a:cubicBezTo>
                      <a:pt x="0" y="68"/>
                      <a:pt x="7" y="34"/>
                      <a:pt x="15" y="0"/>
                    </a:cubicBezTo>
                    <a:close/>
                  </a:path>
                </a:pathLst>
              </a:custGeom>
              <a:solidFill>
                <a:srgbClr val="9B74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8" name="Freeform 346">
                <a:extLst>
                  <a:ext uri="{FF2B5EF4-FFF2-40B4-BE49-F238E27FC236}">
                    <a16:creationId xmlns:a16="http://schemas.microsoft.com/office/drawing/2014/main" id="{888A7225-4D9B-41ED-AA45-4D405C391BFA}"/>
                  </a:ext>
                </a:extLst>
              </p:cNvPr>
              <p:cNvSpPr>
                <a:spLocks/>
              </p:cNvSpPr>
              <p:nvPr/>
            </p:nvSpPr>
            <p:spPr bwMode="auto">
              <a:xfrm>
                <a:off x="616" y="2381"/>
                <a:ext cx="36" cy="74"/>
              </a:xfrm>
              <a:custGeom>
                <a:avLst/>
                <a:gdLst>
                  <a:gd name="T0" fmla="*/ 0 w 32"/>
                  <a:gd name="T1" fmla="*/ 61 h 66"/>
                  <a:gd name="T2" fmla="*/ 27 w 32"/>
                  <a:gd name="T3" fmla="*/ 0 h 66"/>
                  <a:gd name="T4" fmla="*/ 27 w 32"/>
                  <a:gd name="T5" fmla="*/ 21 h 66"/>
                  <a:gd name="T6" fmla="*/ 20 w 32"/>
                  <a:gd name="T7" fmla="*/ 53 h 66"/>
                  <a:gd name="T8" fmla="*/ 12 w 32"/>
                  <a:gd name="T9" fmla="*/ 65 h 66"/>
                  <a:gd name="T10" fmla="*/ 0 w 32"/>
                  <a:gd name="T11" fmla="*/ 61 h 66"/>
                </a:gdLst>
                <a:ahLst/>
                <a:cxnLst>
                  <a:cxn ang="0">
                    <a:pos x="T0" y="T1"/>
                  </a:cxn>
                  <a:cxn ang="0">
                    <a:pos x="T2" y="T3"/>
                  </a:cxn>
                  <a:cxn ang="0">
                    <a:pos x="T4" y="T5"/>
                  </a:cxn>
                  <a:cxn ang="0">
                    <a:pos x="T6" y="T7"/>
                  </a:cxn>
                  <a:cxn ang="0">
                    <a:pos x="T8" y="T9"/>
                  </a:cxn>
                  <a:cxn ang="0">
                    <a:pos x="T10" y="T11"/>
                  </a:cxn>
                </a:cxnLst>
                <a:rect l="0" t="0" r="r" b="b"/>
                <a:pathLst>
                  <a:path w="32" h="66">
                    <a:moveTo>
                      <a:pt x="0" y="61"/>
                    </a:moveTo>
                    <a:cubicBezTo>
                      <a:pt x="7" y="40"/>
                      <a:pt x="10" y="17"/>
                      <a:pt x="27" y="0"/>
                    </a:cubicBezTo>
                    <a:cubicBezTo>
                      <a:pt x="31" y="7"/>
                      <a:pt x="22" y="14"/>
                      <a:pt x="27" y="21"/>
                    </a:cubicBezTo>
                    <a:cubicBezTo>
                      <a:pt x="32" y="33"/>
                      <a:pt x="19" y="42"/>
                      <a:pt x="20" y="53"/>
                    </a:cubicBezTo>
                    <a:cubicBezTo>
                      <a:pt x="17" y="57"/>
                      <a:pt x="15" y="61"/>
                      <a:pt x="12" y="65"/>
                    </a:cubicBezTo>
                    <a:cubicBezTo>
                      <a:pt x="8" y="64"/>
                      <a:pt x="3" y="66"/>
                      <a:pt x="0" y="61"/>
                    </a:cubicBezTo>
                    <a:close/>
                  </a:path>
                </a:pathLst>
              </a:custGeom>
              <a:solidFill>
                <a:srgbClr val="CBAB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9" name="Freeform 347">
                <a:extLst>
                  <a:ext uri="{FF2B5EF4-FFF2-40B4-BE49-F238E27FC236}">
                    <a16:creationId xmlns:a16="http://schemas.microsoft.com/office/drawing/2014/main" id="{0A480110-C125-4F0F-9FBA-6D10AE28D2D7}"/>
                  </a:ext>
                </a:extLst>
              </p:cNvPr>
              <p:cNvSpPr>
                <a:spLocks/>
              </p:cNvSpPr>
              <p:nvPr/>
            </p:nvSpPr>
            <p:spPr bwMode="auto">
              <a:xfrm>
                <a:off x="1566" y="1962"/>
                <a:ext cx="23" cy="144"/>
              </a:xfrm>
              <a:custGeom>
                <a:avLst/>
                <a:gdLst>
                  <a:gd name="T0" fmla="*/ 10 w 21"/>
                  <a:gd name="T1" fmla="*/ 2 h 128"/>
                  <a:gd name="T2" fmla="*/ 4 w 21"/>
                  <a:gd name="T3" fmla="*/ 128 h 128"/>
                  <a:gd name="T4" fmla="*/ 7 w 21"/>
                  <a:gd name="T5" fmla="*/ 2 h 128"/>
                  <a:gd name="T6" fmla="*/ 10 w 21"/>
                  <a:gd name="T7" fmla="*/ 2 h 128"/>
                </a:gdLst>
                <a:ahLst/>
                <a:cxnLst>
                  <a:cxn ang="0">
                    <a:pos x="T0" y="T1"/>
                  </a:cxn>
                  <a:cxn ang="0">
                    <a:pos x="T2" y="T3"/>
                  </a:cxn>
                  <a:cxn ang="0">
                    <a:pos x="T4" y="T5"/>
                  </a:cxn>
                  <a:cxn ang="0">
                    <a:pos x="T6" y="T7"/>
                  </a:cxn>
                </a:cxnLst>
                <a:rect l="0" t="0" r="r" b="b"/>
                <a:pathLst>
                  <a:path w="21" h="128">
                    <a:moveTo>
                      <a:pt x="10" y="2"/>
                    </a:moveTo>
                    <a:cubicBezTo>
                      <a:pt x="21" y="45"/>
                      <a:pt x="10" y="86"/>
                      <a:pt x="4" y="128"/>
                    </a:cubicBezTo>
                    <a:cubicBezTo>
                      <a:pt x="0" y="86"/>
                      <a:pt x="14" y="44"/>
                      <a:pt x="7" y="2"/>
                    </a:cubicBezTo>
                    <a:cubicBezTo>
                      <a:pt x="8" y="0"/>
                      <a:pt x="9" y="0"/>
                      <a:pt x="10" y="2"/>
                    </a:cubicBezTo>
                    <a:close/>
                  </a:path>
                </a:pathLst>
              </a:custGeom>
              <a:solidFill>
                <a:srgbClr val="AA81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0" name="Freeform 348">
                <a:extLst>
                  <a:ext uri="{FF2B5EF4-FFF2-40B4-BE49-F238E27FC236}">
                    <a16:creationId xmlns:a16="http://schemas.microsoft.com/office/drawing/2014/main" id="{B296149F-3979-42C0-8144-DE37F0B90B45}"/>
                  </a:ext>
                </a:extLst>
              </p:cNvPr>
              <p:cNvSpPr>
                <a:spLocks/>
              </p:cNvSpPr>
              <p:nvPr/>
            </p:nvSpPr>
            <p:spPr bwMode="auto">
              <a:xfrm>
                <a:off x="1064" y="2346"/>
                <a:ext cx="37" cy="109"/>
              </a:xfrm>
              <a:custGeom>
                <a:avLst/>
                <a:gdLst>
                  <a:gd name="T0" fmla="*/ 33 w 33"/>
                  <a:gd name="T1" fmla="*/ 0 h 97"/>
                  <a:gd name="T2" fmla="*/ 7 w 33"/>
                  <a:gd name="T3" fmla="*/ 97 h 97"/>
                  <a:gd name="T4" fmla="*/ 33 w 33"/>
                  <a:gd name="T5" fmla="*/ 0 h 97"/>
                </a:gdLst>
                <a:ahLst/>
                <a:cxnLst>
                  <a:cxn ang="0">
                    <a:pos x="T0" y="T1"/>
                  </a:cxn>
                  <a:cxn ang="0">
                    <a:pos x="T2" y="T3"/>
                  </a:cxn>
                  <a:cxn ang="0">
                    <a:pos x="T4" y="T5"/>
                  </a:cxn>
                </a:cxnLst>
                <a:rect l="0" t="0" r="r" b="b"/>
                <a:pathLst>
                  <a:path w="33" h="97">
                    <a:moveTo>
                      <a:pt x="33" y="0"/>
                    </a:moveTo>
                    <a:cubicBezTo>
                      <a:pt x="31" y="36"/>
                      <a:pt x="12" y="63"/>
                      <a:pt x="7" y="97"/>
                    </a:cubicBezTo>
                    <a:cubicBezTo>
                      <a:pt x="0" y="82"/>
                      <a:pt x="14" y="29"/>
                      <a:pt x="33" y="0"/>
                    </a:cubicBezTo>
                    <a:close/>
                  </a:path>
                </a:pathLst>
              </a:custGeom>
              <a:solidFill>
                <a:srgbClr val="BC93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1" name="Freeform 349">
                <a:extLst>
                  <a:ext uri="{FF2B5EF4-FFF2-40B4-BE49-F238E27FC236}">
                    <a16:creationId xmlns:a16="http://schemas.microsoft.com/office/drawing/2014/main" id="{7D61FAEF-50A8-43BC-BBF3-F61DBDB1B4CC}"/>
                  </a:ext>
                </a:extLst>
              </p:cNvPr>
              <p:cNvSpPr>
                <a:spLocks/>
              </p:cNvSpPr>
              <p:nvPr/>
            </p:nvSpPr>
            <p:spPr bwMode="auto">
              <a:xfrm>
                <a:off x="1106" y="1470"/>
                <a:ext cx="46" cy="108"/>
              </a:xfrm>
              <a:custGeom>
                <a:avLst/>
                <a:gdLst>
                  <a:gd name="T0" fmla="*/ 25 w 41"/>
                  <a:gd name="T1" fmla="*/ 20 h 96"/>
                  <a:gd name="T2" fmla="*/ 36 w 41"/>
                  <a:gd name="T3" fmla="*/ 0 h 96"/>
                  <a:gd name="T4" fmla="*/ 31 w 41"/>
                  <a:gd name="T5" fmla="*/ 27 h 96"/>
                  <a:gd name="T6" fmla="*/ 1 w 41"/>
                  <a:gd name="T7" fmla="*/ 96 h 96"/>
                  <a:gd name="T8" fmla="*/ 25 w 41"/>
                  <a:gd name="T9" fmla="*/ 20 h 96"/>
                </a:gdLst>
                <a:ahLst/>
                <a:cxnLst>
                  <a:cxn ang="0">
                    <a:pos x="T0" y="T1"/>
                  </a:cxn>
                  <a:cxn ang="0">
                    <a:pos x="T2" y="T3"/>
                  </a:cxn>
                  <a:cxn ang="0">
                    <a:pos x="T4" y="T5"/>
                  </a:cxn>
                  <a:cxn ang="0">
                    <a:pos x="T6" y="T7"/>
                  </a:cxn>
                  <a:cxn ang="0">
                    <a:pos x="T8" y="T9"/>
                  </a:cxn>
                </a:cxnLst>
                <a:rect l="0" t="0" r="r" b="b"/>
                <a:pathLst>
                  <a:path w="41" h="96">
                    <a:moveTo>
                      <a:pt x="25" y="20"/>
                    </a:moveTo>
                    <a:cubicBezTo>
                      <a:pt x="31" y="14"/>
                      <a:pt x="26" y="3"/>
                      <a:pt x="36" y="0"/>
                    </a:cubicBezTo>
                    <a:cubicBezTo>
                      <a:pt x="41" y="10"/>
                      <a:pt x="34" y="20"/>
                      <a:pt x="31" y="27"/>
                    </a:cubicBezTo>
                    <a:cubicBezTo>
                      <a:pt x="19" y="50"/>
                      <a:pt x="12" y="73"/>
                      <a:pt x="1" y="96"/>
                    </a:cubicBezTo>
                    <a:cubicBezTo>
                      <a:pt x="0" y="68"/>
                      <a:pt x="15" y="45"/>
                      <a:pt x="25" y="20"/>
                    </a:cubicBezTo>
                    <a:close/>
                  </a:path>
                </a:pathLst>
              </a:custGeom>
              <a:solidFill>
                <a:srgbClr val="9A6B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2" name="Freeform 350">
                <a:extLst>
                  <a:ext uri="{FF2B5EF4-FFF2-40B4-BE49-F238E27FC236}">
                    <a16:creationId xmlns:a16="http://schemas.microsoft.com/office/drawing/2014/main" id="{352FC0DF-A74D-402F-8D09-BAA0700C4F30}"/>
                  </a:ext>
                </a:extLst>
              </p:cNvPr>
              <p:cNvSpPr>
                <a:spLocks/>
              </p:cNvSpPr>
              <p:nvPr/>
            </p:nvSpPr>
            <p:spPr bwMode="auto">
              <a:xfrm>
                <a:off x="1141" y="1979"/>
                <a:ext cx="41" cy="130"/>
              </a:xfrm>
              <a:custGeom>
                <a:avLst/>
                <a:gdLst>
                  <a:gd name="T0" fmla="*/ 25 w 37"/>
                  <a:gd name="T1" fmla="*/ 7 h 116"/>
                  <a:gd name="T2" fmla="*/ 33 w 37"/>
                  <a:gd name="T3" fmla="*/ 13 h 116"/>
                  <a:gd name="T4" fmla="*/ 2 w 37"/>
                  <a:gd name="T5" fmla="*/ 116 h 116"/>
                  <a:gd name="T6" fmla="*/ 9 w 37"/>
                  <a:gd name="T7" fmla="*/ 66 h 116"/>
                  <a:gd name="T8" fmla="*/ 25 w 37"/>
                  <a:gd name="T9" fmla="*/ 7 h 116"/>
                </a:gdLst>
                <a:ahLst/>
                <a:cxnLst>
                  <a:cxn ang="0">
                    <a:pos x="T0" y="T1"/>
                  </a:cxn>
                  <a:cxn ang="0">
                    <a:pos x="T2" y="T3"/>
                  </a:cxn>
                  <a:cxn ang="0">
                    <a:pos x="T4" y="T5"/>
                  </a:cxn>
                  <a:cxn ang="0">
                    <a:pos x="T6" y="T7"/>
                  </a:cxn>
                  <a:cxn ang="0">
                    <a:pos x="T8" y="T9"/>
                  </a:cxn>
                </a:cxnLst>
                <a:rect l="0" t="0" r="r" b="b"/>
                <a:pathLst>
                  <a:path w="37" h="116">
                    <a:moveTo>
                      <a:pt x="25" y="7"/>
                    </a:moveTo>
                    <a:cubicBezTo>
                      <a:pt x="30" y="5"/>
                      <a:pt x="37" y="0"/>
                      <a:pt x="33" y="13"/>
                    </a:cubicBezTo>
                    <a:cubicBezTo>
                      <a:pt x="23" y="45"/>
                      <a:pt x="13" y="78"/>
                      <a:pt x="2" y="116"/>
                    </a:cubicBezTo>
                    <a:cubicBezTo>
                      <a:pt x="0" y="96"/>
                      <a:pt x="4" y="81"/>
                      <a:pt x="9" y="66"/>
                    </a:cubicBezTo>
                    <a:cubicBezTo>
                      <a:pt x="15" y="46"/>
                      <a:pt x="24" y="28"/>
                      <a:pt x="25" y="7"/>
                    </a:cubicBezTo>
                    <a:close/>
                  </a:path>
                </a:pathLst>
              </a:custGeom>
              <a:solidFill>
                <a:srgbClr val="AA7F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3" name="Freeform 351">
                <a:extLst>
                  <a:ext uri="{FF2B5EF4-FFF2-40B4-BE49-F238E27FC236}">
                    <a16:creationId xmlns:a16="http://schemas.microsoft.com/office/drawing/2014/main" id="{51E3A773-17A1-45F9-9342-AA15194C2171}"/>
                  </a:ext>
                </a:extLst>
              </p:cNvPr>
              <p:cNvSpPr>
                <a:spLocks/>
              </p:cNvSpPr>
              <p:nvPr/>
            </p:nvSpPr>
            <p:spPr bwMode="auto">
              <a:xfrm>
                <a:off x="986" y="1698"/>
                <a:ext cx="39" cy="116"/>
              </a:xfrm>
              <a:custGeom>
                <a:avLst/>
                <a:gdLst>
                  <a:gd name="T0" fmla="*/ 22 w 35"/>
                  <a:gd name="T1" fmla="*/ 18 h 103"/>
                  <a:gd name="T2" fmla="*/ 27 w 35"/>
                  <a:gd name="T3" fmla="*/ 2 h 103"/>
                  <a:gd name="T4" fmla="*/ 34 w 35"/>
                  <a:gd name="T5" fmla="*/ 5 h 103"/>
                  <a:gd name="T6" fmla="*/ 0 w 35"/>
                  <a:gd name="T7" fmla="*/ 103 h 103"/>
                  <a:gd name="T8" fmla="*/ 22 w 35"/>
                  <a:gd name="T9" fmla="*/ 18 h 103"/>
                </a:gdLst>
                <a:ahLst/>
                <a:cxnLst>
                  <a:cxn ang="0">
                    <a:pos x="T0" y="T1"/>
                  </a:cxn>
                  <a:cxn ang="0">
                    <a:pos x="T2" y="T3"/>
                  </a:cxn>
                  <a:cxn ang="0">
                    <a:pos x="T4" y="T5"/>
                  </a:cxn>
                  <a:cxn ang="0">
                    <a:pos x="T6" y="T7"/>
                  </a:cxn>
                  <a:cxn ang="0">
                    <a:pos x="T8" y="T9"/>
                  </a:cxn>
                </a:cxnLst>
                <a:rect l="0" t="0" r="r" b="b"/>
                <a:pathLst>
                  <a:path w="35" h="103">
                    <a:moveTo>
                      <a:pt x="22" y="18"/>
                    </a:moveTo>
                    <a:cubicBezTo>
                      <a:pt x="25" y="13"/>
                      <a:pt x="28" y="8"/>
                      <a:pt x="27" y="2"/>
                    </a:cubicBezTo>
                    <a:cubicBezTo>
                      <a:pt x="30" y="1"/>
                      <a:pt x="35" y="0"/>
                      <a:pt x="34" y="5"/>
                    </a:cubicBezTo>
                    <a:cubicBezTo>
                      <a:pt x="24" y="38"/>
                      <a:pt x="18" y="73"/>
                      <a:pt x="0" y="103"/>
                    </a:cubicBezTo>
                    <a:cubicBezTo>
                      <a:pt x="4" y="74"/>
                      <a:pt x="18" y="47"/>
                      <a:pt x="22" y="18"/>
                    </a:cubicBezTo>
                    <a:close/>
                  </a:path>
                </a:pathLst>
              </a:custGeom>
              <a:solidFill>
                <a:srgbClr val="7D59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4" name="Freeform 352">
                <a:extLst>
                  <a:ext uri="{FF2B5EF4-FFF2-40B4-BE49-F238E27FC236}">
                    <a16:creationId xmlns:a16="http://schemas.microsoft.com/office/drawing/2014/main" id="{182E9016-FD94-45E2-BF69-5716DA30CF96}"/>
                  </a:ext>
                </a:extLst>
              </p:cNvPr>
              <p:cNvSpPr>
                <a:spLocks/>
              </p:cNvSpPr>
              <p:nvPr/>
            </p:nvSpPr>
            <p:spPr bwMode="auto">
              <a:xfrm>
                <a:off x="1079" y="1283"/>
                <a:ext cx="47" cy="115"/>
              </a:xfrm>
              <a:custGeom>
                <a:avLst/>
                <a:gdLst>
                  <a:gd name="T0" fmla="*/ 4 w 42"/>
                  <a:gd name="T1" fmla="*/ 102 h 102"/>
                  <a:gd name="T2" fmla="*/ 0 w 42"/>
                  <a:gd name="T3" fmla="*/ 94 h 102"/>
                  <a:gd name="T4" fmla="*/ 37 w 42"/>
                  <a:gd name="T5" fmla="*/ 0 h 102"/>
                  <a:gd name="T6" fmla="*/ 42 w 42"/>
                  <a:gd name="T7" fmla="*/ 2 h 102"/>
                  <a:gd name="T8" fmla="*/ 17 w 42"/>
                  <a:gd name="T9" fmla="*/ 69 h 102"/>
                  <a:gd name="T10" fmla="*/ 4 w 42"/>
                  <a:gd name="T11" fmla="*/ 102 h 102"/>
                </a:gdLst>
                <a:ahLst/>
                <a:cxnLst>
                  <a:cxn ang="0">
                    <a:pos x="T0" y="T1"/>
                  </a:cxn>
                  <a:cxn ang="0">
                    <a:pos x="T2" y="T3"/>
                  </a:cxn>
                  <a:cxn ang="0">
                    <a:pos x="T4" y="T5"/>
                  </a:cxn>
                  <a:cxn ang="0">
                    <a:pos x="T6" y="T7"/>
                  </a:cxn>
                  <a:cxn ang="0">
                    <a:pos x="T8" y="T9"/>
                  </a:cxn>
                  <a:cxn ang="0">
                    <a:pos x="T10" y="T11"/>
                  </a:cxn>
                </a:cxnLst>
                <a:rect l="0" t="0" r="r" b="b"/>
                <a:pathLst>
                  <a:path w="42" h="102">
                    <a:moveTo>
                      <a:pt x="4" y="102"/>
                    </a:moveTo>
                    <a:cubicBezTo>
                      <a:pt x="2" y="99"/>
                      <a:pt x="1" y="96"/>
                      <a:pt x="0" y="94"/>
                    </a:cubicBezTo>
                    <a:cubicBezTo>
                      <a:pt x="12" y="63"/>
                      <a:pt x="24" y="31"/>
                      <a:pt x="37" y="0"/>
                    </a:cubicBezTo>
                    <a:cubicBezTo>
                      <a:pt x="39" y="1"/>
                      <a:pt x="40" y="2"/>
                      <a:pt x="42" y="2"/>
                    </a:cubicBezTo>
                    <a:cubicBezTo>
                      <a:pt x="37" y="26"/>
                      <a:pt x="26" y="47"/>
                      <a:pt x="17" y="69"/>
                    </a:cubicBezTo>
                    <a:cubicBezTo>
                      <a:pt x="12" y="80"/>
                      <a:pt x="4" y="89"/>
                      <a:pt x="4" y="102"/>
                    </a:cubicBezTo>
                    <a:close/>
                  </a:path>
                </a:pathLst>
              </a:custGeom>
              <a:solidFill>
                <a:srgbClr val="714A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5" name="Freeform 353">
                <a:extLst>
                  <a:ext uri="{FF2B5EF4-FFF2-40B4-BE49-F238E27FC236}">
                    <a16:creationId xmlns:a16="http://schemas.microsoft.com/office/drawing/2014/main" id="{4FB0D7B5-463E-40CE-9203-24FCA8698A08}"/>
                  </a:ext>
                </a:extLst>
              </p:cNvPr>
              <p:cNvSpPr>
                <a:spLocks/>
              </p:cNvSpPr>
              <p:nvPr/>
            </p:nvSpPr>
            <p:spPr bwMode="auto">
              <a:xfrm>
                <a:off x="751" y="1937"/>
                <a:ext cx="31" cy="119"/>
              </a:xfrm>
              <a:custGeom>
                <a:avLst/>
                <a:gdLst>
                  <a:gd name="T0" fmla="*/ 0 w 28"/>
                  <a:gd name="T1" fmla="*/ 106 h 106"/>
                  <a:gd name="T2" fmla="*/ 23 w 28"/>
                  <a:gd name="T3" fmla="*/ 0 h 106"/>
                  <a:gd name="T4" fmla="*/ 28 w 28"/>
                  <a:gd name="T5" fmla="*/ 2 h 106"/>
                  <a:gd name="T6" fmla="*/ 0 w 28"/>
                  <a:gd name="T7" fmla="*/ 106 h 106"/>
                </a:gdLst>
                <a:ahLst/>
                <a:cxnLst>
                  <a:cxn ang="0">
                    <a:pos x="T0" y="T1"/>
                  </a:cxn>
                  <a:cxn ang="0">
                    <a:pos x="T2" y="T3"/>
                  </a:cxn>
                  <a:cxn ang="0">
                    <a:pos x="T4" y="T5"/>
                  </a:cxn>
                  <a:cxn ang="0">
                    <a:pos x="T6" y="T7"/>
                  </a:cxn>
                </a:cxnLst>
                <a:rect l="0" t="0" r="r" b="b"/>
                <a:pathLst>
                  <a:path w="28" h="106">
                    <a:moveTo>
                      <a:pt x="0" y="106"/>
                    </a:moveTo>
                    <a:cubicBezTo>
                      <a:pt x="3" y="69"/>
                      <a:pt x="10" y="34"/>
                      <a:pt x="23" y="0"/>
                    </a:cubicBezTo>
                    <a:cubicBezTo>
                      <a:pt x="25" y="1"/>
                      <a:pt x="27" y="1"/>
                      <a:pt x="28" y="2"/>
                    </a:cubicBezTo>
                    <a:cubicBezTo>
                      <a:pt x="19" y="36"/>
                      <a:pt x="9" y="71"/>
                      <a:pt x="0" y="106"/>
                    </a:cubicBezTo>
                    <a:close/>
                  </a:path>
                </a:pathLst>
              </a:custGeom>
              <a:solidFill>
                <a:srgbClr val="805D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6" name="Freeform 354">
                <a:extLst>
                  <a:ext uri="{FF2B5EF4-FFF2-40B4-BE49-F238E27FC236}">
                    <a16:creationId xmlns:a16="http://schemas.microsoft.com/office/drawing/2014/main" id="{6953D1F0-483C-44EA-B953-60FF15A971C1}"/>
                  </a:ext>
                </a:extLst>
              </p:cNvPr>
              <p:cNvSpPr>
                <a:spLocks/>
              </p:cNvSpPr>
              <p:nvPr/>
            </p:nvSpPr>
            <p:spPr bwMode="auto">
              <a:xfrm>
                <a:off x="1316" y="1254"/>
                <a:ext cx="20" cy="92"/>
              </a:xfrm>
              <a:custGeom>
                <a:avLst/>
                <a:gdLst>
                  <a:gd name="T0" fmla="*/ 5 w 18"/>
                  <a:gd name="T1" fmla="*/ 0 h 82"/>
                  <a:gd name="T2" fmla="*/ 18 w 18"/>
                  <a:gd name="T3" fmla="*/ 1 h 82"/>
                  <a:gd name="T4" fmla="*/ 6 w 18"/>
                  <a:gd name="T5" fmla="*/ 82 h 82"/>
                  <a:gd name="T6" fmla="*/ 2 w 18"/>
                  <a:gd name="T7" fmla="*/ 82 h 82"/>
                  <a:gd name="T8" fmla="*/ 1 w 18"/>
                  <a:gd name="T9" fmla="*/ 68 h 82"/>
                  <a:gd name="T10" fmla="*/ 5 w 18"/>
                  <a:gd name="T11" fmla="*/ 0 h 82"/>
                </a:gdLst>
                <a:ahLst/>
                <a:cxnLst>
                  <a:cxn ang="0">
                    <a:pos x="T0" y="T1"/>
                  </a:cxn>
                  <a:cxn ang="0">
                    <a:pos x="T2" y="T3"/>
                  </a:cxn>
                  <a:cxn ang="0">
                    <a:pos x="T4" y="T5"/>
                  </a:cxn>
                  <a:cxn ang="0">
                    <a:pos x="T6" y="T7"/>
                  </a:cxn>
                  <a:cxn ang="0">
                    <a:pos x="T8" y="T9"/>
                  </a:cxn>
                  <a:cxn ang="0">
                    <a:pos x="T10" y="T11"/>
                  </a:cxn>
                </a:cxnLst>
                <a:rect l="0" t="0" r="r" b="b"/>
                <a:pathLst>
                  <a:path w="18" h="82">
                    <a:moveTo>
                      <a:pt x="5" y="0"/>
                    </a:moveTo>
                    <a:cubicBezTo>
                      <a:pt x="9" y="0"/>
                      <a:pt x="13" y="0"/>
                      <a:pt x="18" y="1"/>
                    </a:cubicBezTo>
                    <a:cubicBezTo>
                      <a:pt x="14" y="28"/>
                      <a:pt x="10" y="55"/>
                      <a:pt x="6" y="82"/>
                    </a:cubicBezTo>
                    <a:cubicBezTo>
                      <a:pt x="5" y="82"/>
                      <a:pt x="3" y="82"/>
                      <a:pt x="2" y="82"/>
                    </a:cubicBezTo>
                    <a:cubicBezTo>
                      <a:pt x="2" y="77"/>
                      <a:pt x="0" y="72"/>
                      <a:pt x="1" y="68"/>
                    </a:cubicBezTo>
                    <a:cubicBezTo>
                      <a:pt x="7" y="46"/>
                      <a:pt x="6" y="23"/>
                      <a:pt x="5" y="0"/>
                    </a:cubicBezTo>
                    <a:close/>
                  </a:path>
                </a:pathLst>
              </a:custGeom>
              <a:solidFill>
                <a:srgbClr val="A281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7" name="Freeform 355">
                <a:extLst>
                  <a:ext uri="{FF2B5EF4-FFF2-40B4-BE49-F238E27FC236}">
                    <a16:creationId xmlns:a16="http://schemas.microsoft.com/office/drawing/2014/main" id="{4D3E7262-DC20-4996-B6FE-25E95F9BF071}"/>
                  </a:ext>
                </a:extLst>
              </p:cNvPr>
              <p:cNvSpPr>
                <a:spLocks/>
              </p:cNvSpPr>
              <p:nvPr/>
            </p:nvSpPr>
            <p:spPr bwMode="auto">
              <a:xfrm>
                <a:off x="1569" y="2565"/>
                <a:ext cx="21" cy="101"/>
              </a:xfrm>
              <a:custGeom>
                <a:avLst/>
                <a:gdLst>
                  <a:gd name="T0" fmla="*/ 15 w 19"/>
                  <a:gd name="T1" fmla="*/ 0 h 90"/>
                  <a:gd name="T2" fmla="*/ 0 w 19"/>
                  <a:gd name="T3" fmla="*/ 90 h 90"/>
                  <a:gd name="T4" fmla="*/ 10 w 19"/>
                  <a:gd name="T5" fmla="*/ 0 h 90"/>
                  <a:gd name="T6" fmla="*/ 15 w 19"/>
                  <a:gd name="T7" fmla="*/ 0 h 90"/>
                </a:gdLst>
                <a:ahLst/>
                <a:cxnLst>
                  <a:cxn ang="0">
                    <a:pos x="T0" y="T1"/>
                  </a:cxn>
                  <a:cxn ang="0">
                    <a:pos x="T2" y="T3"/>
                  </a:cxn>
                  <a:cxn ang="0">
                    <a:pos x="T4" y="T5"/>
                  </a:cxn>
                  <a:cxn ang="0">
                    <a:pos x="T6" y="T7"/>
                  </a:cxn>
                </a:cxnLst>
                <a:rect l="0" t="0" r="r" b="b"/>
                <a:pathLst>
                  <a:path w="19" h="90">
                    <a:moveTo>
                      <a:pt x="15" y="0"/>
                    </a:moveTo>
                    <a:cubicBezTo>
                      <a:pt x="19" y="31"/>
                      <a:pt x="13" y="61"/>
                      <a:pt x="0" y="90"/>
                    </a:cubicBezTo>
                    <a:cubicBezTo>
                      <a:pt x="4" y="60"/>
                      <a:pt x="7" y="30"/>
                      <a:pt x="10" y="0"/>
                    </a:cubicBezTo>
                    <a:cubicBezTo>
                      <a:pt x="12" y="0"/>
                      <a:pt x="13" y="0"/>
                      <a:pt x="15" y="0"/>
                    </a:cubicBezTo>
                    <a:close/>
                  </a:path>
                </a:pathLst>
              </a:custGeom>
              <a:solidFill>
                <a:srgbClr val="956C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8" name="Freeform 356">
                <a:extLst>
                  <a:ext uri="{FF2B5EF4-FFF2-40B4-BE49-F238E27FC236}">
                    <a16:creationId xmlns:a16="http://schemas.microsoft.com/office/drawing/2014/main" id="{1EB68D88-A309-4382-8EE3-C1B39DE67525}"/>
                  </a:ext>
                </a:extLst>
              </p:cNvPr>
              <p:cNvSpPr>
                <a:spLocks/>
              </p:cNvSpPr>
              <p:nvPr/>
            </p:nvSpPr>
            <p:spPr bwMode="auto">
              <a:xfrm>
                <a:off x="901" y="1704"/>
                <a:ext cx="41" cy="127"/>
              </a:xfrm>
              <a:custGeom>
                <a:avLst/>
                <a:gdLst>
                  <a:gd name="T0" fmla="*/ 2 w 36"/>
                  <a:gd name="T1" fmla="*/ 108 h 113"/>
                  <a:gd name="T2" fmla="*/ 36 w 36"/>
                  <a:gd name="T3" fmla="*/ 0 h 113"/>
                  <a:gd name="T4" fmla="*/ 6 w 36"/>
                  <a:gd name="T5" fmla="*/ 112 h 113"/>
                  <a:gd name="T6" fmla="*/ 2 w 36"/>
                  <a:gd name="T7" fmla="*/ 108 h 113"/>
                </a:gdLst>
                <a:ahLst/>
                <a:cxnLst>
                  <a:cxn ang="0">
                    <a:pos x="T0" y="T1"/>
                  </a:cxn>
                  <a:cxn ang="0">
                    <a:pos x="T2" y="T3"/>
                  </a:cxn>
                  <a:cxn ang="0">
                    <a:pos x="T4" y="T5"/>
                  </a:cxn>
                  <a:cxn ang="0">
                    <a:pos x="T6" y="T7"/>
                  </a:cxn>
                </a:cxnLst>
                <a:rect l="0" t="0" r="r" b="b"/>
                <a:pathLst>
                  <a:path w="36" h="113">
                    <a:moveTo>
                      <a:pt x="2" y="108"/>
                    </a:moveTo>
                    <a:cubicBezTo>
                      <a:pt x="11" y="71"/>
                      <a:pt x="27" y="37"/>
                      <a:pt x="36" y="0"/>
                    </a:cubicBezTo>
                    <a:cubicBezTo>
                      <a:pt x="35" y="40"/>
                      <a:pt x="18" y="75"/>
                      <a:pt x="6" y="112"/>
                    </a:cubicBezTo>
                    <a:cubicBezTo>
                      <a:pt x="2" y="113"/>
                      <a:pt x="0" y="112"/>
                      <a:pt x="2" y="108"/>
                    </a:cubicBezTo>
                    <a:close/>
                  </a:path>
                </a:pathLst>
              </a:custGeom>
              <a:solidFill>
                <a:srgbClr val="8962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9" name="Freeform 357">
                <a:extLst>
                  <a:ext uri="{FF2B5EF4-FFF2-40B4-BE49-F238E27FC236}">
                    <a16:creationId xmlns:a16="http://schemas.microsoft.com/office/drawing/2014/main" id="{EA3D8A8E-B9E3-48D2-A51E-2F726F6FF782}"/>
                  </a:ext>
                </a:extLst>
              </p:cNvPr>
              <p:cNvSpPr>
                <a:spLocks/>
              </p:cNvSpPr>
              <p:nvPr/>
            </p:nvSpPr>
            <p:spPr bwMode="auto">
              <a:xfrm>
                <a:off x="1381" y="1718"/>
                <a:ext cx="18" cy="107"/>
              </a:xfrm>
              <a:custGeom>
                <a:avLst/>
                <a:gdLst>
                  <a:gd name="T0" fmla="*/ 13 w 16"/>
                  <a:gd name="T1" fmla="*/ 0 h 95"/>
                  <a:gd name="T2" fmla="*/ 6 w 16"/>
                  <a:gd name="T3" fmla="*/ 95 h 95"/>
                  <a:gd name="T4" fmla="*/ 13 w 16"/>
                  <a:gd name="T5" fmla="*/ 0 h 95"/>
                </a:gdLst>
                <a:ahLst/>
                <a:cxnLst>
                  <a:cxn ang="0">
                    <a:pos x="T0" y="T1"/>
                  </a:cxn>
                  <a:cxn ang="0">
                    <a:pos x="T2" y="T3"/>
                  </a:cxn>
                  <a:cxn ang="0">
                    <a:pos x="T4" y="T5"/>
                  </a:cxn>
                </a:cxnLst>
                <a:rect l="0" t="0" r="r" b="b"/>
                <a:pathLst>
                  <a:path w="16" h="95">
                    <a:moveTo>
                      <a:pt x="13" y="0"/>
                    </a:moveTo>
                    <a:cubicBezTo>
                      <a:pt x="16" y="32"/>
                      <a:pt x="13" y="64"/>
                      <a:pt x="6" y="95"/>
                    </a:cubicBezTo>
                    <a:cubicBezTo>
                      <a:pt x="0" y="63"/>
                      <a:pt x="9" y="32"/>
                      <a:pt x="13" y="0"/>
                    </a:cubicBezTo>
                    <a:close/>
                  </a:path>
                </a:pathLst>
              </a:custGeom>
              <a:solidFill>
                <a:srgbClr val="C5A0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0" name="Freeform 358">
                <a:extLst>
                  <a:ext uri="{FF2B5EF4-FFF2-40B4-BE49-F238E27FC236}">
                    <a16:creationId xmlns:a16="http://schemas.microsoft.com/office/drawing/2014/main" id="{C154A0B7-E699-4343-B083-597F67C0CC66}"/>
                  </a:ext>
                </a:extLst>
              </p:cNvPr>
              <p:cNvSpPr>
                <a:spLocks/>
              </p:cNvSpPr>
              <p:nvPr/>
            </p:nvSpPr>
            <p:spPr bwMode="auto">
              <a:xfrm>
                <a:off x="1230" y="2084"/>
                <a:ext cx="27" cy="114"/>
              </a:xfrm>
              <a:custGeom>
                <a:avLst/>
                <a:gdLst>
                  <a:gd name="T0" fmla="*/ 0 w 24"/>
                  <a:gd name="T1" fmla="*/ 101 h 101"/>
                  <a:gd name="T2" fmla="*/ 17 w 24"/>
                  <a:gd name="T3" fmla="*/ 0 h 101"/>
                  <a:gd name="T4" fmla="*/ 0 w 24"/>
                  <a:gd name="T5" fmla="*/ 101 h 101"/>
                </a:gdLst>
                <a:ahLst/>
                <a:cxnLst>
                  <a:cxn ang="0">
                    <a:pos x="T0" y="T1"/>
                  </a:cxn>
                  <a:cxn ang="0">
                    <a:pos x="T2" y="T3"/>
                  </a:cxn>
                  <a:cxn ang="0">
                    <a:pos x="T4" y="T5"/>
                  </a:cxn>
                </a:cxnLst>
                <a:rect l="0" t="0" r="r" b="b"/>
                <a:pathLst>
                  <a:path w="24" h="101">
                    <a:moveTo>
                      <a:pt x="0" y="101"/>
                    </a:moveTo>
                    <a:cubicBezTo>
                      <a:pt x="0" y="66"/>
                      <a:pt x="18" y="35"/>
                      <a:pt x="17" y="0"/>
                    </a:cubicBezTo>
                    <a:cubicBezTo>
                      <a:pt x="24" y="36"/>
                      <a:pt x="9" y="68"/>
                      <a:pt x="0" y="101"/>
                    </a:cubicBezTo>
                    <a:close/>
                  </a:path>
                </a:pathLst>
              </a:custGeom>
              <a:solidFill>
                <a:srgbClr val="8263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1" name="Freeform 359">
                <a:extLst>
                  <a:ext uri="{FF2B5EF4-FFF2-40B4-BE49-F238E27FC236}">
                    <a16:creationId xmlns:a16="http://schemas.microsoft.com/office/drawing/2014/main" id="{DF6D4153-4D10-4AC4-B0A6-57B3E432C192}"/>
                  </a:ext>
                </a:extLst>
              </p:cNvPr>
              <p:cNvSpPr>
                <a:spLocks/>
              </p:cNvSpPr>
              <p:nvPr/>
            </p:nvSpPr>
            <p:spPr bwMode="auto">
              <a:xfrm>
                <a:off x="1626" y="2403"/>
                <a:ext cx="14" cy="115"/>
              </a:xfrm>
              <a:custGeom>
                <a:avLst/>
                <a:gdLst>
                  <a:gd name="T0" fmla="*/ 8 w 12"/>
                  <a:gd name="T1" fmla="*/ 0 h 102"/>
                  <a:gd name="T2" fmla="*/ 2 w 12"/>
                  <a:gd name="T3" fmla="*/ 102 h 102"/>
                  <a:gd name="T4" fmla="*/ 8 w 12"/>
                  <a:gd name="T5" fmla="*/ 0 h 102"/>
                </a:gdLst>
                <a:ahLst/>
                <a:cxnLst>
                  <a:cxn ang="0">
                    <a:pos x="T0" y="T1"/>
                  </a:cxn>
                  <a:cxn ang="0">
                    <a:pos x="T2" y="T3"/>
                  </a:cxn>
                  <a:cxn ang="0">
                    <a:pos x="T4" y="T5"/>
                  </a:cxn>
                </a:cxnLst>
                <a:rect l="0" t="0" r="r" b="b"/>
                <a:pathLst>
                  <a:path w="12" h="102">
                    <a:moveTo>
                      <a:pt x="8" y="0"/>
                    </a:moveTo>
                    <a:cubicBezTo>
                      <a:pt x="9" y="34"/>
                      <a:pt x="12" y="69"/>
                      <a:pt x="2" y="102"/>
                    </a:cubicBezTo>
                    <a:cubicBezTo>
                      <a:pt x="0" y="68"/>
                      <a:pt x="1" y="34"/>
                      <a:pt x="8" y="0"/>
                    </a:cubicBezTo>
                    <a:close/>
                  </a:path>
                </a:pathLst>
              </a:custGeom>
              <a:solidFill>
                <a:srgbClr val="A1796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2" name="Freeform 360">
                <a:extLst>
                  <a:ext uri="{FF2B5EF4-FFF2-40B4-BE49-F238E27FC236}">
                    <a16:creationId xmlns:a16="http://schemas.microsoft.com/office/drawing/2014/main" id="{5556AF32-AE6A-4CC0-BADA-8274971F9F7A}"/>
                  </a:ext>
                </a:extLst>
              </p:cNvPr>
              <p:cNvSpPr>
                <a:spLocks/>
              </p:cNvSpPr>
              <p:nvPr/>
            </p:nvSpPr>
            <p:spPr bwMode="auto">
              <a:xfrm>
                <a:off x="1409" y="2136"/>
                <a:ext cx="21" cy="103"/>
              </a:xfrm>
              <a:custGeom>
                <a:avLst/>
                <a:gdLst>
                  <a:gd name="T0" fmla="*/ 0 w 18"/>
                  <a:gd name="T1" fmla="*/ 92 h 92"/>
                  <a:gd name="T2" fmla="*/ 18 w 18"/>
                  <a:gd name="T3" fmla="*/ 0 h 92"/>
                  <a:gd name="T4" fmla="*/ 0 w 18"/>
                  <a:gd name="T5" fmla="*/ 92 h 92"/>
                </a:gdLst>
                <a:ahLst/>
                <a:cxnLst>
                  <a:cxn ang="0">
                    <a:pos x="T0" y="T1"/>
                  </a:cxn>
                  <a:cxn ang="0">
                    <a:pos x="T2" y="T3"/>
                  </a:cxn>
                  <a:cxn ang="0">
                    <a:pos x="T4" y="T5"/>
                  </a:cxn>
                </a:cxnLst>
                <a:rect l="0" t="0" r="r" b="b"/>
                <a:pathLst>
                  <a:path w="18" h="92">
                    <a:moveTo>
                      <a:pt x="0" y="92"/>
                    </a:moveTo>
                    <a:cubicBezTo>
                      <a:pt x="1" y="60"/>
                      <a:pt x="7" y="30"/>
                      <a:pt x="18" y="0"/>
                    </a:cubicBezTo>
                    <a:cubicBezTo>
                      <a:pt x="17" y="32"/>
                      <a:pt x="9" y="62"/>
                      <a:pt x="0" y="92"/>
                    </a:cubicBezTo>
                    <a:close/>
                  </a:path>
                </a:pathLst>
              </a:custGeom>
              <a:solidFill>
                <a:srgbClr val="A479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3" name="Freeform 361">
                <a:extLst>
                  <a:ext uri="{FF2B5EF4-FFF2-40B4-BE49-F238E27FC236}">
                    <a16:creationId xmlns:a16="http://schemas.microsoft.com/office/drawing/2014/main" id="{913C9F8E-4E22-4696-ADFC-A55948F660AD}"/>
                  </a:ext>
                </a:extLst>
              </p:cNvPr>
              <p:cNvSpPr>
                <a:spLocks/>
              </p:cNvSpPr>
              <p:nvPr/>
            </p:nvSpPr>
            <p:spPr bwMode="auto">
              <a:xfrm>
                <a:off x="1053" y="1606"/>
                <a:ext cx="41" cy="98"/>
              </a:xfrm>
              <a:custGeom>
                <a:avLst/>
                <a:gdLst>
                  <a:gd name="T0" fmla="*/ 3 w 36"/>
                  <a:gd name="T1" fmla="*/ 87 h 87"/>
                  <a:gd name="T2" fmla="*/ 36 w 36"/>
                  <a:gd name="T3" fmla="*/ 0 h 87"/>
                  <a:gd name="T4" fmla="*/ 3 w 36"/>
                  <a:gd name="T5" fmla="*/ 87 h 87"/>
                </a:gdLst>
                <a:ahLst/>
                <a:cxnLst>
                  <a:cxn ang="0">
                    <a:pos x="T0" y="T1"/>
                  </a:cxn>
                  <a:cxn ang="0">
                    <a:pos x="T2" y="T3"/>
                  </a:cxn>
                  <a:cxn ang="0">
                    <a:pos x="T4" y="T5"/>
                  </a:cxn>
                </a:cxnLst>
                <a:rect l="0" t="0" r="r" b="b"/>
                <a:pathLst>
                  <a:path w="36" h="87">
                    <a:moveTo>
                      <a:pt x="3" y="87"/>
                    </a:moveTo>
                    <a:cubicBezTo>
                      <a:pt x="0" y="53"/>
                      <a:pt x="20" y="28"/>
                      <a:pt x="36" y="0"/>
                    </a:cubicBezTo>
                    <a:cubicBezTo>
                      <a:pt x="28" y="30"/>
                      <a:pt x="8" y="56"/>
                      <a:pt x="3" y="87"/>
                    </a:cubicBezTo>
                    <a:close/>
                  </a:path>
                </a:pathLst>
              </a:custGeom>
              <a:solidFill>
                <a:srgbClr val="AE866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4" name="Freeform 362">
                <a:extLst>
                  <a:ext uri="{FF2B5EF4-FFF2-40B4-BE49-F238E27FC236}">
                    <a16:creationId xmlns:a16="http://schemas.microsoft.com/office/drawing/2014/main" id="{7FE8D36D-9605-45B8-81BD-1855F0884848}"/>
                  </a:ext>
                </a:extLst>
              </p:cNvPr>
              <p:cNvSpPr>
                <a:spLocks/>
              </p:cNvSpPr>
              <p:nvPr/>
            </p:nvSpPr>
            <p:spPr bwMode="auto">
              <a:xfrm>
                <a:off x="859" y="2274"/>
                <a:ext cx="46" cy="122"/>
              </a:xfrm>
              <a:custGeom>
                <a:avLst/>
                <a:gdLst>
                  <a:gd name="T0" fmla="*/ 4 w 41"/>
                  <a:gd name="T1" fmla="*/ 108 h 108"/>
                  <a:gd name="T2" fmla="*/ 0 w 41"/>
                  <a:gd name="T3" fmla="*/ 96 h 108"/>
                  <a:gd name="T4" fmla="*/ 41 w 41"/>
                  <a:gd name="T5" fmla="*/ 0 h 108"/>
                  <a:gd name="T6" fmla="*/ 4 w 41"/>
                  <a:gd name="T7" fmla="*/ 108 h 108"/>
                </a:gdLst>
                <a:ahLst/>
                <a:cxnLst>
                  <a:cxn ang="0">
                    <a:pos x="T0" y="T1"/>
                  </a:cxn>
                  <a:cxn ang="0">
                    <a:pos x="T2" y="T3"/>
                  </a:cxn>
                  <a:cxn ang="0">
                    <a:pos x="T4" y="T5"/>
                  </a:cxn>
                  <a:cxn ang="0">
                    <a:pos x="T6" y="T7"/>
                  </a:cxn>
                </a:cxnLst>
                <a:rect l="0" t="0" r="r" b="b"/>
                <a:pathLst>
                  <a:path w="41" h="108">
                    <a:moveTo>
                      <a:pt x="4" y="108"/>
                    </a:moveTo>
                    <a:cubicBezTo>
                      <a:pt x="4" y="104"/>
                      <a:pt x="6" y="99"/>
                      <a:pt x="0" y="96"/>
                    </a:cubicBezTo>
                    <a:cubicBezTo>
                      <a:pt x="14" y="64"/>
                      <a:pt x="27" y="32"/>
                      <a:pt x="41" y="0"/>
                    </a:cubicBezTo>
                    <a:cubicBezTo>
                      <a:pt x="36" y="39"/>
                      <a:pt x="12" y="70"/>
                      <a:pt x="4" y="108"/>
                    </a:cubicBezTo>
                    <a:close/>
                  </a:path>
                </a:pathLst>
              </a:custGeom>
              <a:solidFill>
                <a:srgbClr val="A37F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5" name="Freeform 363">
                <a:extLst>
                  <a:ext uri="{FF2B5EF4-FFF2-40B4-BE49-F238E27FC236}">
                    <a16:creationId xmlns:a16="http://schemas.microsoft.com/office/drawing/2014/main" id="{66BCFE05-9548-49BD-853E-71F6FF02DCC8}"/>
                  </a:ext>
                </a:extLst>
              </p:cNvPr>
              <p:cNvSpPr>
                <a:spLocks/>
              </p:cNvSpPr>
              <p:nvPr/>
            </p:nvSpPr>
            <p:spPr bwMode="auto">
              <a:xfrm>
                <a:off x="1038" y="1728"/>
                <a:ext cx="40" cy="101"/>
              </a:xfrm>
              <a:custGeom>
                <a:avLst/>
                <a:gdLst>
                  <a:gd name="T0" fmla="*/ 3 w 35"/>
                  <a:gd name="T1" fmla="*/ 81 h 90"/>
                  <a:gd name="T2" fmla="*/ 28 w 35"/>
                  <a:gd name="T3" fmla="*/ 2 h 90"/>
                  <a:gd name="T4" fmla="*/ 35 w 35"/>
                  <a:gd name="T5" fmla="*/ 3 h 90"/>
                  <a:gd name="T6" fmla="*/ 8 w 35"/>
                  <a:gd name="T7" fmla="*/ 90 h 90"/>
                  <a:gd name="T8" fmla="*/ 3 w 35"/>
                  <a:gd name="T9" fmla="*/ 81 h 90"/>
                </a:gdLst>
                <a:ahLst/>
                <a:cxnLst>
                  <a:cxn ang="0">
                    <a:pos x="T0" y="T1"/>
                  </a:cxn>
                  <a:cxn ang="0">
                    <a:pos x="T2" y="T3"/>
                  </a:cxn>
                  <a:cxn ang="0">
                    <a:pos x="T4" y="T5"/>
                  </a:cxn>
                  <a:cxn ang="0">
                    <a:pos x="T6" y="T7"/>
                  </a:cxn>
                  <a:cxn ang="0">
                    <a:pos x="T8" y="T9"/>
                  </a:cxn>
                </a:cxnLst>
                <a:rect l="0" t="0" r="r" b="b"/>
                <a:pathLst>
                  <a:path w="35" h="90">
                    <a:moveTo>
                      <a:pt x="3" y="81"/>
                    </a:moveTo>
                    <a:cubicBezTo>
                      <a:pt x="11" y="54"/>
                      <a:pt x="17" y="28"/>
                      <a:pt x="28" y="2"/>
                    </a:cubicBezTo>
                    <a:cubicBezTo>
                      <a:pt x="30" y="0"/>
                      <a:pt x="33" y="0"/>
                      <a:pt x="35" y="3"/>
                    </a:cubicBezTo>
                    <a:cubicBezTo>
                      <a:pt x="26" y="32"/>
                      <a:pt x="17" y="61"/>
                      <a:pt x="8" y="90"/>
                    </a:cubicBezTo>
                    <a:cubicBezTo>
                      <a:pt x="0" y="90"/>
                      <a:pt x="2" y="85"/>
                      <a:pt x="3" y="81"/>
                    </a:cubicBezTo>
                    <a:close/>
                  </a:path>
                </a:pathLst>
              </a:custGeom>
              <a:solidFill>
                <a:srgbClr val="714F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6" name="Freeform 364">
                <a:extLst>
                  <a:ext uri="{FF2B5EF4-FFF2-40B4-BE49-F238E27FC236}">
                    <a16:creationId xmlns:a16="http://schemas.microsoft.com/office/drawing/2014/main" id="{2752C9ED-12FA-456C-AE50-C8A389176B00}"/>
                  </a:ext>
                </a:extLst>
              </p:cNvPr>
              <p:cNvSpPr>
                <a:spLocks/>
              </p:cNvSpPr>
              <p:nvPr/>
            </p:nvSpPr>
            <p:spPr bwMode="auto">
              <a:xfrm>
                <a:off x="886" y="2494"/>
                <a:ext cx="45" cy="108"/>
              </a:xfrm>
              <a:custGeom>
                <a:avLst/>
                <a:gdLst>
                  <a:gd name="T0" fmla="*/ 0 w 40"/>
                  <a:gd name="T1" fmla="*/ 96 h 96"/>
                  <a:gd name="T2" fmla="*/ 40 w 40"/>
                  <a:gd name="T3" fmla="*/ 0 h 96"/>
                  <a:gd name="T4" fmla="*/ 40 w 40"/>
                  <a:gd name="T5" fmla="*/ 0 h 96"/>
                  <a:gd name="T6" fmla="*/ 0 w 40"/>
                  <a:gd name="T7" fmla="*/ 96 h 96"/>
                  <a:gd name="T8" fmla="*/ 0 w 40"/>
                  <a:gd name="T9" fmla="*/ 96 h 96"/>
                </a:gdLst>
                <a:ahLst/>
                <a:cxnLst>
                  <a:cxn ang="0">
                    <a:pos x="T0" y="T1"/>
                  </a:cxn>
                  <a:cxn ang="0">
                    <a:pos x="T2" y="T3"/>
                  </a:cxn>
                  <a:cxn ang="0">
                    <a:pos x="T4" y="T5"/>
                  </a:cxn>
                  <a:cxn ang="0">
                    <a:pos x="T6" y="T7"/>
                  </a:cxn>
                  <a:cxn ang="0">
                    <a:pos x="T8" y="T9"/>
                  </a:cxn>
                </a:cxnLst>
                <a:rect l="0" t="0" r="r" b="b"/>
                <a:pathLst>
                  <a:path w="40" h="96">
                    <a:moveTo>
                      <a:pt x="0" y="96"/>
                    </a:moveTo>
                    <a:cubicBezTo>
                      <a:pt x="8" y="62"/>
                      <a:pt x="25" y="32"/>
                      <a:pt x="40" y="0"/>
                    </a:cubicBezTo>
                    <a:cubicBezTo>
                      <a:pt x="40" y="0"/>
                      <a:pt x="40" y="0"/>
                      <a:pt x="40" y="0"/>
                    </a:cubicBezTo>
                    <a:cubicBezTo>
                      <a:pt x="35" y="35"/>
                      <a:pt x="18" y="66"/>
                      <a:pt x="0" y="96"/>
                    </a:cubicBezTo>
                    <a:cubicBezTo>
                      <a:pt x="0" y="96"/>
                      <a:pt x="0" y="96"/>
                      <a:pt x="0" y="96"/>
                    </a:cubicBezTo>
                    <a:close/>
                  </a:path>
                </a:pathLst>
              </a:custGeom>
              <a:solidFill>
                <a:srgbClr val="8364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7" name="Freeform 365">
                <a:extLst>
                  <a:ext uri="{FF2B5EF4-FFF2-40B4-BE49-F238E27FC236}">
                    <a16:creationId xmlns:a16="http://schemas.microsoft.com/office/drawing/2014/main" id="{4A2ED52C-C4C9-4631-B40A-5135C71D1FCD}"/>
                  </a:ext>
                </a:extLst>
              </p:cNvPr>
              <p:cNvSpPr>
                <a:spLocks/>
              </p:cNvSpPr>
              <p:nvPr/>
            </p:nvSpPr>
            <p:spPr bwMode="auto">
              <a:xfrm>
                <a:off x="1431" y="2503"/>
                <a:ext cx="13" cy="100"/>
              </a:xfrm>
              <a:custGeom>
                <a:avLst/>
                <a:gdLst>
                  <a:gd name="T0" fmla="*/ 10 w 12"/>
                  <a:gd name="T1" fmla="*/ 0 h 89"/>
                  <a:gd name="T2" fmla="*/ 5 w 12"/>
                  <a:gd name="T3" fmla="*/ 89 h 89"/>
                  <a:gd name="T4" fmla="*/ 10 w 12"/>
                  <a:gd name="T5" fmla="*/ 0 h 89"/>
                </a:gdLst>
                <a:ahLst/>
                <a:cxnLst>
                  <a:cxn ang="0">
                    <a:pos x="T0" y="T1"/>
                  </a:cxn>
                  <a:cxn ang="0">
                    <a:pos x="T2" y="T3"/>
                  </a:cxn>
                  <a:cxn ang="0">
                    <a:pos x="T4" y="T5"/>
                  </a:cxn>
                </a:cxnLst>
                <a:rect l="0" t="0" r="r" b="b"/>
                <a:pathLst>
                  <a:path w="12" h="89">
                    <a:moveTo>
                      <a:pt x="10" y="0"/>
                    </a:moveTo>
                    <a:cubicBezTo>
                      <a:pt x="11" y="30"/>
                      <a:pt x="12" y="59"/>
                      <a:pt x="5" y="89"/>
                    </a:cubicBezTo>
                    <a:cubicBezTo>
                      <a:pt x="4" y="59"/>
                      <a:pt x="0" y="29"/>
                      <a:pt x="10" y="0"/>
                    </a:cubicBezTo>
                    <a:close/>
                  </a:path>
                </a:pathLst>
              </a:custGeom>
              <a:solidFill>
                <a:srgbClr val="A780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8" name="Freeform 366">
                <a:extLst>
                  <a:ext uri="{FF2B5EF4-FFF2-40B4-BE49-F238E27FC236}">
                    <a16:creationId xmlns:a16="http://schemas.microsoft.com/office/drawing/2014/main" id="{DCD95E91-2240-4D92-B4B0-5D55B12D089D}"/>
                  </a:ext>
                </a:extLst>
              </p:cNvPr>
              <p:cNvSpPr>
                <a:spLocks/>
              </p:cNvSpPr>
              <p:nvPr/>
            </p:nvSpPr>
            <p:spPr bwMode="auto">
              <a:xfrm>
                <a:off x="918" y="2255"/>
                <a:ext cx="29" cy="75"/>
              </a:xfrm>
              <a:custGeom>
                <a:avLst/>
                <a:gdLst>
                  <a:gd name="T0" fmla="*/ 11 w 26"/>
                  <a:gd name="T1" fmla="*/ 29 h 67"/>
                  <a:gd name="T2" fmla="*/ 11 w 26"/>
                  <a:gd name="T3" fmla="*/ 22 h 67"/>
                  <a:gd name="T4" fmla="*/ 22 w 26"/>
                  <a:gd name="T5" fmla="*/ 0 h 67"/>
                  <a:gd name="T6" fmla="*/ 23 w 26"/>
                  <a:gd name="T7" fmla="*/ 21 h 67"/>
                  <a:gd name="T8" fmla="*/ 26 w 26"/>
                  <a:gd name="T9" fmla="*/ 39 h 67"/>
                  <a:gd name="T10" fmla="*/ 14 w 26"/>
                  <a:gd name="T11" fmla="*/ 60 h 67"/>
                  <a:gd name="T12" fmla="*/ 0 w 26"/>
                  <a:gd name="T13" fmla="*/ 66 h 67"/>
                  <a:gd name="T14" fmla="*/ 11 w 26"/>
                  <a:gd name="T15" fmla="*/ 29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 h="67">
                    <a:moveTo>
                      <a:pt x="11" y="29"/>
                    </a:moveTo>
                    <a:cubicBezTo>
                      <a:pt x="11" y="27"/>
                      <a:pt x="11" y="24"/>
                      <a:pt x="11" y="22"/>
                    </a:cubicBezTo>
                    <a:cubicBezTo>
                      <a:pt x="19" y="17"/>
                      <a:pt x="16" y="7"/>
                      <a:pt x="22" y="0"/>
                    </a:cubicBezTo>
                    <a:cubicBezTo>
                      <a:pt x="26" y="7"/>
                      <a:pt x="22" y="14"/>
                      <a:pt x="23" y="21"/>
                    </a:cubicBezTo>
                    <a:cubicBezTo>
                      <a:pt x="26" y="27"/>
                      <a:pt x="26" y="33"/>
                      <a:pt x="26" y="39"/>
                    </a:cubicBezTo>
                    <a:cubicBezTo>
                      <a:pt x="23" y="46"/>
                      <a:pt x="22" y="55"/>
                      <a:pt x="14" y="60"/>
                    </a:cubicBezTo>
                    <a:cubicBezTo>
                      <a:pt x="7" y="55"/>
                      <a:pt x="7" y="67"/>
                      <a:pt x="0" y="66"/>
                    </a:cubicBezTo>
                    <a:cubicBezTo>
                      <a:pt x="3" y="54"/>
                      <a:pt x="7" y="42"/>
                      <a:pt x="11" y="29"/>
                    </a:cubicBezTo>
                    <a:close/>
                  </a:path>
                </a:pathLst>
              </a:custGeom>
              <a:solidFill>
                <a:srgbClr val="9270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9" name="Freeform 367">
                <a:extLst>
                  <a:ext uri="{FF2B5EF4-FFF2-40B4-BE49-F238E27FC236}">
                    <a16:creationId xmlns:a16="http://schemas.microsoft.com/office/drawing/2014/main" id="{F113E441-41FC-4C61-A0D4-CE67ABDAF5CA}"/>
                  </a:ext>
                </a:extLst>
              </p:cNvPr>
              <p:cNvSpPr>
                <a:spLocks/>
              </p:cNvSpPr>
              <p:nvPr/>
            </p:nvSpPr>
            <p:spPr bwMode="auto">
              <a:xfrm>
                <a:off x="1590" y="2319"/>
                <a:ext cx="19" cy="99"/>
              </a:xfrm>
              <a:custGeom>
                <a:avLst/>
                <a:gdLst>
                  <a:gd name="T0" fmla="*/ 9 w 17"/>
                  <a:gd name="T1" fmla="*/ 0 h 88"/>
                  <a:gd name="T2" fmla="*/ 11 w 17"/>
                  <a:gd name="T3" fmla="*/ 88 h 88"/>
                  <a:gd name="T4" fmla="*/ 9 w 17"/>
                  <a:gd name="T5" fmla="*/ 0 h 88"/>
                  <a:gd name="T6" fmla="*/ 9 w 17"/>
                  <a:gd name="T7" fmla="*/ 0 h 88"/>
                </a:gdLst>
                <a:ahLst/>
                <a:cxnLst>
                  <a:cxn ang="0">
                    <a:pos x="T0" y="T1"/>
                  </a:cxn>
                  <a:cxn ang="0">
                    <a:pos x="T2" y="T3"/>
                  </a:cxn>
                  <a:cxn ang="0">
                    <a:pos x="T4" y="T5"/>
                  </a:cxn>
                  <a:cxn ang="0">
                    <a:pos x="T6" y="T7"/>
                  </a:cxn>
                </a:cxnLst>
                <a:rect l="0" t="0" r="r" b="b"/>
                <a:pathLst>
                  <a:path w="17" h="88">
                    <a:moveTo>
                      <a:pt x="9" y="0"/>
                    </a:moveTo>
                    <a:cubicBezTo>
                      <a:pt x="17" y="29"/>
                      <a:pt x="11" y="59"/>
                      <a:pt x="11" y="88"/>
                    </a:cubicBezTo>
                    <a:cubicBezTo>
                      <a:pt x="5" y="59"/>
                      <a:pt x="0" y="30"/>
                      <a:pt x="9" y="0"/>
                    </a:cubicBezTo>
                    <a:cubicBezTo>
                      <a:pt x="9" y="0"/>
                      <a:pt x="9" y="0"/>
                      <a:pt x="9" y="0"/>
                    </a:cubicBezTo>
                    <a:close/>
                  </a:path>
                </a:pathLst>
              </a:custGeom>
              <a:solidFill>
                <a:srgbClr val="B38D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0" name="Freeform 368">
                <a:extLst>
                  <a:ext uri="{FF2B5EF4-FFF2-40B4-BE49-F238E27FC236}">
                    <a16:creationId xmlns:a16="http://schemas.microsoft.com/office/drawing/2014/main" id="{230DD059-F2B5-46CE-8B57-2D9324DB8F5E}"/>
                  </a:ext>
                </a:extLst>
              </p:cNvPr>
              <p:cNvSpPr>
                <a:spLocks/>
              </p:cNvSpPr>
              <p:nvPr/>
            </p:nvSpPr>
            <p:spPr bwMode="auto">
              <a:xfrm>
                <a:off x="1408" y="2051"/>
                <a:ext cx="18" cy="110"/>
              </a:xfrm>
              <a:custGeom>
                <a:avLst/>
                <a:gdLst>
                  <a:gd name="T0" fmla="*/ 5 w 16"/>
                  <a:gd name="T1" fmla="*/ 98 h 98"/>
                  <a:gd name="T2" fmla="*/ 16 w 16"/>
                  <a:gd name="T3" fmla="*/ 0 h 98"/>
                  <a:gd name="T4" fmla="*/ 5 w 16"/>
                  <a:gd name="T5" fmla="*/ 98 h 98"/>
                </a:gdLst>
                <a:ahLst/>
                <a:cxnLst>
                  <a:cxn ang="0">
                    <a:pos x="T0" y="T1"/>
                  </a:cxn>
                  <a:cxn ang="0">
                    <a:pos x="T2" y="T3"/>
                  </a:cxn>
                  <a:cxn ang="0">
                    <a:pos x="T4" y="T5"/>
                  </a:cxn>
                </a:cxnLst>
                <a:rect l="0" t="0" r="r" b="b"/>
                <a:pathLst>
                  <a:path w="16" h="98">
                    <a:moveTo>
                      <a:pt x="5" y="98"/>
                    </a:moveTo>
                    <a:cubicBezTo>
                      <a:pt x="0" y="64"/>
                      <a:pt x="5" y="32"/>
                      <a:pt x="16" y="0"/>
                    </a:cubicBezTo>
                    <a:cubicBezTo>
                      <a:pt x="15" y="33"/>
                      <a:pt x="7" y="66"/>
                      <a:pt x="5" y="98"/>
                    </a:cubicBezTo>
                    <a:close/>
                  </a:path>
                </a:pathLst>
              </a:custGeom>
              <a:solidFill>
                <a:srgbClr val="936B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1" name="Freeform 369">
                <a:extLst>
                  <a:ext uri="{FF2B5EF4-FFF2-40B4-BE49-F238E27FC236}">
                    <a16:creationId xmlns:a16="http://schemas.microsoft.com/office/drawing/2014/main" id="{E739684B-8A6B-4466-8428-C9294E9DBCF4}"/>
                  </a:ext>
                </a:extLst>
              </p:cNvPr>
              <p:cNvSpPr>
                <a:spLocks/>
              </p:cNvSpPr>
              <p:nvPr/>
            </p:nvSpPr>
            <p:spPr bwMode="auto">
              <a:xfrm>
                <a:off x="1062" y="2242"/>
                <a:ext cx="29" cy="97"/>
              </a:xfrm>
              <a:custGeom>
                <a:avLst/>
                <a:gdLst>
                  <a:gd name="T0" fmla="*/ 24 w 26"/>
                  <a:gd name="T1" fmla="*/ 0 h 87"/>
                  <a:gd name="T2" fmla="*/ 9 w 26"/>
                  <a:gd name="T3" fmla="*/ 87 h 87"/>
                  <a:gd name="T4" fmla="*/ 24 w 26"/>
                  <a:gd name="T5" fmla="*/ 0 h 87"/>
                </a:gdLst>
                <a:ahLst/>
                <a:cxnLst>
                  <a:cxn ang="0">
                    <a:pos x="T0" y="T1"/>
                  </a:cxn>
                  <a:cxn ang="0">
                    <a:pos x="T2" y="T3"/>
                  </a:cxn>
                  <a:cxn ang="0">
                    <a:pos x="T4" y="T5"/>
                  </a:cxn>
                </a:cxnLst>
                <a:rect l="0" t="0" r="r" b="b"/>
                <a:pathLst>
                  <a:path w="26" h="87">
                    <a:moveTo>
                      <a:pt x="24" y="0"/>
                    </a:moveTo>
                    <a:cubicBezTo>
                      <a:pt x="26" y="28"/>
                      <a:pt x="15" y="55"/>
                      <a:pt x="9" y="87"/>
                    </a:cubicBezTo>
                    <a:cubicBezTo>
                      <a:pt x="0" y="52"/>
                      <a:pt x="22" y="28"/>
                      <a:pt x="24" y="0"/>
                    </a:cubicBezTo>
                    <a:close/>
                  </a:path>
                </a:pathLst>
              </a:custGeom>
              <a:solidFill>
                <a:srgbClr val="8163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2" name="Freeform 370">
                <a:extLst>
                  <a:ext uri="{FF2B5EF4-FFF2-40B4-BE49-F238E27FC236}">
                    <a16:creationId xmlns:a16="http://schemas.microsoft.com/office/drawing/2014/main" id="{40332693-E2BD-4CA4-9F4C-1538D65B1D63}"/>
                  </a:ext>
                </a:extLst>
              </p:cNvPr>
              <p:cNvSpPr>
                <a:spLocks/>
              </p:cNvSpPr>
              <p:nvPr/>
            </p:nvSpPr>
            <p:spPr bwMode="auto">
              <a:xfrm>
                <a:off x="1279" y="2310"/>
                <a:ext cx="30" cy="116"/>
              </a:xfrm>
              <a:custGeom>
                <a:avLst/>
                <a:gdLst>
                  <a:gd name="T0" fmla="*/ 0 w 27"/>
                  <a:gd name="T1" fmla="*/ 102 h 103"/>
                  <a:gd name="T2" fmla="*/ 22 w 27"/>
                  <a:gd name="T3" fmla="*/ 0 h 103"/>
                  <a:gd name="T4" fmla="*/ 27 w 27"/>
                  <a:gd name="T5" fmla="*/ 2 h 103"/>
                  <a:gd name="T6" fmla="*/ 5 w 27"/>
                  <a:gd name="T7" fmla="*/ 103 h 103"/>
                  <a:gd name="T8" fmla="*/ 0 w 27"/>
                  <a:gd name="T9" fmla="*/ 102 h 103"/>
                </a:gdLst>
                <a:ahLst/>
                <a:cxnLst>
                  <a:cxn ang="0">
                    <a:pos x="T0" y="T1"/>
                  </a:cxn>
                  <a:cxn ang="0">
                    <a:pos x="T2" y="T3"/>
                  </a:cxn>
                  <a:cxn ang="0">
                    <a:pos x="T4" y="T5"/>
                  </a:cxn>
                  <a:cxn ang="0">
                    <a:pos x="T6" y="T7"/>
                  </a:cxn>
                  <a:cxn ang="0">
                    <a:pos x="T8" y="T9"/>
                  </a:cxn>
                </a:cxnLst>
                <a:rect l="0" t="0" r="r" b="b"/>
                <a:pathLst>
                  <a:path w="27" h="103">
                    <a:moveTo>
                      <a:pt x="0" y="102"/>
                    </a:moveTo>
                    <a:cubicBezTo>
                      <a:pt x="6" y="68"/>
                      <a:pt x="13" y="34"/>
                      <a:pt x="22" y="0"/>
                    </a:cubicBezTo>
                    <a:cubicBezTo>
                      <a:pt x="23" y="1"/>
                      <a:pt x="25" y="1"/>
                      <a:pt x="27" y="2"/>
                    </a:cubicBezTo>
                    <a:cubicBezTo>
                      <a:pt x="20" y="35"/>
                      <a:pt x="12" y="69"/>
                      <a:pt x="5" y="103"/>
                    </a:cubicBezTo>
                    <a:cubicBezTo>
                      <a:pt x="4" y="103"/>
                      <a:pt x="2" y="102"/>
                      <a:pt x="0" y="102"/>
                    </a:cubicBezTo>
                    <a:close/>
                  </a:path>
                </a:pathLst>
              </a:custGeom>
              <a:solidFill>
                <a:srgbClr val="89735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3" name="Freeform 371">
                <a:extLst>
                  <a:ext uri="{FF2B5EF4-FFF2-40B4-BE49-F238E27FC236}">
                    <a16:creationId xmlns:a16="http://schemas.microsoft.com/office/drawing/2014/main" id="{61364CC1-92D5-4EE1-91F5-56D2266FF756}"/>
                  </a:ext>
                </a:extLst>
              </p:cNvPr>
              <p:cNvSpPr>
                <a:spLocks/>
              </p:cNvSpPr>
              <p:nvPr/>
            </p:nvSpPr>
            <p:spPr bwMode="auto">
              <a:xfrm>
                <a:off x="701" y="2401"/>
                <a:ext cx="43" cy="102"/>
              </a:xfrm>
              <a:custGeom>
                <a:avLst/>
                <a:gdLst>
                  <a:gd name="T0" fmla="*/ 8 w 38"/>
                  <a:gd name="T1" fmla="*/ 91 h 91"/>
                  <a:gd name="T2" fmla="*/ 0 w 38"/>
                  <a:gd name="T3" fmla="*/ 81 h 91"/>
                  <a:gd name="T4" fmla="*/ 38 w 38"/>
                  <a:gd name="T5" fmla="*/ 0 h 91"/>
                  <a:gd name="T6" fmla="*/ 15 w 38"/>
                  <a:gd name="T7" fmla="*/ 64 h 91"/>
                  <a:gd name="T8" fmla="*/ 8 w 38"/>
                  <a:gd name="T9" fmla="*/ 91 h 91"/>
                </a:gdLst>
                <a:ahLst/>
                <a:cxnLst>
                  <a:cxn ang="0">
                    <a:pos x="T0" y="T1"/>
                  </a:cxn>
                  <a:cxn ang="0">
                    <a:pos x="T2" y="T3"/>
                  </a:cxn>
                  <a:cxn ang="0">
                    <a:pos x="T4" y="T5"/>
                  </a:cxn>
                  <a:cxn ang="0">
                    <a:pos x="T6" y="T7"/>
                  </a:cxn>
                  <a:cxn ang="0">
                    <a:pos x="T8" y="T9"/>
                  </a:cxn>
                </a:cxnLst>
                <a:rect l="0" t="0" r="r" b="b"/>
                <a:pathLst>
                  <a:path w="38" h="91">
                    <a:moveTo>
                      <a:pt x="8" y="91"/>
                    </a:moveTo>
                    <a:cubicBezTo>
                      <a:pt x="1" y="91"/>
                      <a:pt x="0" y="87"/>
                      <a:pt x="0" y="81"/>
                    </a:cubicBezTo>
                    <a:cubicBezTo>
                      <a:pt x="12" y="54"/>
                      <a:pt x="25" y="27"/>
                      <a:pt x="38" y="0"/>
                    </a:cubicBezTo>
                    <a:cubicBezTo>
                      <a:pt x="36" y="24"/>
                      <a:pt x="24" y="43"/>
                      <a:pt x="15" y="64"/>
                    </a:cubicBezTo>
                    <a:cubicBezTo>
                      <a:pt x="11" y="72"/>
                      <a:pt x="1" y="80"/>
                      <a:pt x="8" y="91"/>
                    </a:cubicBezTo>
                    <a:close/>
                  </a:path>
                </a:pathLst>
              </a:custGeom>
              <a:solidFill>
                <a:srgbClr val="7960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4" name="Freeform 372">
                <a:extLst>
                  <a:ext uri="{FF2B5EF4-FFF2-40B4-BE49-F238E27FC236}">
                    <a16:creationId xmlns:a16="http://schemas.microsoft.com/office/drawing/2014/main" id="{342AE5C4-AF44-4074-B303-EDEAAFC27008}"/>
                  </a:ext>
                </a:extLst>
              </p:cNvPr>
              <p:cNvSpPr>
                <a:spLocks/>
              </p:cNvSpPr>
              <p:nvPr/>
            </p:nvSpPr>
            <p:spPr bwMode="auto">
              <a:xfrm>
                <a:off x="1621" y="2565"/>
                <a:ext cx="12" cy="102"/>
              </a:xfrm>
              <a:custGeom>
                <a:avLst/>
                <a:gdLst>
                  <a:gd name="T0" fmla="*/ 8 w 11"/>
                  <a:gd name="T1" fmla="*/ 0 h 91"/>
                  <a:gd name="T2" fmla="*/ 1 w 11"/>
                  <a:gd name="T3" fmla="*/ 91 h 91"/>
                  <a:gd name="T4" fmla="*/ 8 w 11"/>
                  <a:gd name="T5" fmla="*/ 0 h 91"/>
                </a:gdLst>
                <a:ahLst/>
                <a:cxnLst>
                  <a:cxn ang="0">
                    <a:pos x="T0" y="T1"/>
                  </a:cxn>
                  <a:cxn ang="0">
                    <a:pos x="T2" y="T3"/>
                  </a:cxn>
                  <a:cxn ang="0">
                    <a:pos x="T4" y="T5"/>
                  </a:cxn>
                </a:cxnLst>
                <a:rect l="0" t="0" r="r" b="b"/>
                <a:pathLst>
                  <a:path w="11" h="91">
                    <a:moveTo>
                      <a:pt x="8" y="0"/>
                    </a:moveTo>
                    <a:cubicBezTo>
                      <a:pt x="11" y="31"/>
                      <a:pt x="7" y="61"/>
                      <a:pt x="1" y="91"/>
                    </a:cubicBezTo>
                    <a:cubicBezTo>
                      <a:pt x="0" y="60"/>
                      <a:pt x="1" y="30"/>
                      <a:pt x="8" y="0"/>
                    </a:cubicBezTo>
                    <a:close/>
                  </a:path>
                </a:pathLst>
              </a:custGeom>
              <a:solidFill>
                <a:srgbClr val="8260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5" name="Freeform 373">
                <a:extLst>
                  <a:ext uri="{FF2B5EF4-FFF2-40B4-BE49-F238E27FC236}">
                    <a16:creationId xmlns:a16="http://schemas.microsoft.com/office/drawing/2014/main" id="{2A47729D-5E05-4910-A4CD-0DEEE2948DAA}"/>
                  </a:ext>
                </a:extLst>
              </p:cNvPr>
              <p:cNvSpPr>
                <a:spLocks/>
              </p:cNvSpPr>
              <p:nvPr/>
            </p:nvSpPr>
            <p:spPr bwMode="auto">
              <a:xfrm>
                <a:off x="1237" y="1426"/>
                <a:ext cx="18" cy="103"/>
              </a:xfrm>
              <a:custGeom>
                <a:avLst/>
                <a:gdLst>
                  <a:gd name="T0" fmla="*/ 8 w 16"/>
                  <a:gd name="T1" fmla="*/ 92 h 92"/>
                  <a:gd name="T2" fmla="*/ 12 w 16"/>
                  <a:gd name="T3" fmla="*/ 0 h 92"/>
                  <a:gd name="T4" fmla="*/ 8 w 16"/>
                  <a:gd name="T5" fmla="*/ 92 h 92"/>
                </a:gdLst>
                <a:ahLst/>
                <a:cxnLst>
                  <a:cxn ang="0">
                    <a:pos x="T0" y="T1"/>
                  </a:cxn>
                  <a:cxn ang="0">
                    <a:pos x="T2" y="T3"/>
                  </a:cxn>
                  <a:cxn ang="0">
                    <a:pos x="T4" y="T5"/>
                  </a:cxn>
                </a:cxnLst>
                <a:rect l="0" t="0" r="r" b="b"/>
                <a:pathLst>
                  <a:path w="16" h="92">
                    <a:moveTo>
                      <a:pt x="8" y="92"/>
                    </a:moveTo>
                    <a:cubicBezTo>
                      <a:pt x="0" y="61"/>
                      <a:pt x="9" y="31"/>
                      <a:pt x="12" y="0"/>
                    </a:cubicBezTo>
                    <a:cubicBezTo>
                      <a:pt x="16" y="31"/>
                      <a:pt x="8" y="61"/>
                      <a:pt x="8" y="92"/>
                    </a:cubicBezTo>
                    <a:close/>
                  </a:path>
                </a:pathLst>
              </a:custGeom>
              <a:solidFill>
                <a:srgbClr val="9474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6" name="Freeform 374">
                <a:extLst>
                  <a:ext uri="{FF2B5EF4-FFF2-40B4-BE49-F238E27FC236}">
                    <a16:creationId xmlns:a16="http://schemas.microsoft.com/office/drawing/2014/main" id="{CD840E2E-4E89-4FE5-A810-66B5B0A1DFD5}"/>
                  </a:ext>
                </a:extLst>
              </p:cNvPr>
              <p:cNvSpPr>
                <a:spLocks/>
              </p:cNvSpPr>
              <p:nvPr/>
            </p:nvSpPr>
            <p:spPr bwMode="auto">
              <a:xfrm>
                <a:off x="1636" y="1834"/>
                <a:ext cx="18" cy="112"/>
              </a:xfrm>
              <a:custGeom>
                <a:avLst/>
                <a:gdLst>
                  <a:gd name="T0" fmla="*/ 16 w 16"/>
                  <a:gd name="T1" fmla="*/ 100 h 100"/>
                  <a:gd name="T2" fmla="*/ 12 w 16"/>
                  <a:gd name="T3" fmla="*/ 100 h 100"/>
                  <a:gd name="T4" fmla="*/ 3 w 16"/>
                  <a:gd name="T5" fmla="*/ 49 h 100"/>
                  <a:gd name="T6" fmla="*/ 1 w 16"/>
                  <a:gd name="T7" fmla="*/ 4 h 100"/>
                  <a:gd name="T8" fmla="*/ 1 w 16"/>
                  <a:gd name="T9" fmla="*/ 0 h 100"/>
                  <a:gd name="T10" fmla="*/ 7 w 16"/>
                  <a:gd name="T11" fmla="*/ 0 h 100"/>
                  <a:gd name="T12" fmla="*/ 16 w 16"/>
                  <a:gd name="T13" fmla="*/ 100 h 100"/>
                </a:gdLst>
                <a:ahLst/>
                <a:cxnLst>
                  <a:cxn ang="0">
                    <a:pos x="T0" y="T1"/>
                  </a:cxn>
                  <a:cxn ang="0">
                    <a:pos x="T2" y="T3"/>
                  </a:cxn>
                  <a:cxn ang="0">
                    <a:pos x="T4" y="T5"/>
                  </a:cxn>
                  <a:cxn ang="0">
                    <a:pos x="T6" y="T7"/>
                  </a:cxn>
                  <a:cxn ang="0">
                    <a:pos x="T8" y="T9"/>
                  </a:cxn>
                  <a:cxn ang="0">
                    <a:pos x="T10" y="T11"/>
                  </a:cxn>
                  <a:cxn ang="0">
                    <a:pos x="T12" y="T13"/>
                  </a:cxn>
                </a:cxnLst>
                <a:rect l="0" t="0" r="r" b="b"/>
                <a:pathLst>
                  <a:path w="16" h="100">
                    <a:moveTo>
                      <a:pt x="16" y="100"/>
                    </a:moveTo>
                    <a:cubicBezTo>
                      <a:pt x="15" y="100"/>
                      <a:pt x="14" y="100"/>
                      <a:pt x="12" y="100"/>
                    </a:cubicBezTo>
                    <a:cubicBezTo>
                      <a:pt x="6" y="83"/>
                      <a:pt x="3" y="66"/>
                      <a:pt x="3" y="49"/>
                    </a:cubicBezTo>
                    <a:cubicBezTo>
                      <a:pt x="0" y="34"/>
                      <a:pt x="4" y="19"/>
                      <a:pt x="1" y="4"/>
                    </a:cubicBezTo>
                    <a:cubicBezTo>
                      <a:pt x="0" y="3"/>
                      <a:pt x="0" y="2"/>
                      <a:pt x="1" y="0"/>
                    </a:cubicBezTo>
                    <a:cubicBezTo>
                      <a:pt x="3" y="0"/>
                      <a:pt x="5" y="0"/>
                      <a:pt x="7" y="0"/>
                    </a:cubicBezTo>
                    <a:cubicBezTo>
                      <a:pt x="10" y="34"/>
                      <a:pt x="13" y="67"/>
                      <a:pt x="16" y="100"/>
                    </a:cubicBezTo>
                    <a:close/>
                  </a:path>
                </a:pathLst>
              </a:custGeom>
              <a:solidFill>
                <a:srgbClr val="8C5A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7" name="Freeform 375">
                <a:extLst>
                  <a:ext uri="{FF2B5EF4-FFF2-40B4-BE49-F238E27FC236}">
                    <a16:creationId xmlns:a16="http://schemas.microsoft.com/office/drawing/2014/main" id="{3A146031-9233-45F5-A7CA-63096F1C06B9}"/>
                  </a:ext>
                </a:extLst>
              </p:cNvPr>
              <p:cNvSpPr>
                <a:spLocks/>
              </p:cNvSpPr>
              <p:nvPr/>
            </p:nvSpPr>
            <p:spPr bwMode="auto">
              <a:xfrm>
                <a:off x="1067" y="2598"/>
                <a:ext cx="40" cy="84"/>
              </a:xfrm>
              <a:custGeom>
                <a:avLst/>
                <a:gdLst>
                  <a:gd name="T0" fmla="*/ 16 w 36"/>
                  <a:gd name="T1" fmla="*/ 71 h 75"/>
                  <a:gd name="T2" fmla="*/ 0 w 36"/>
                  <a:gd name="T3" fmla="*/ 67 h 75"/>
                  <a:gd name="T4" fmla="*/ 13 w 36"/>
                  <a:gd name="T5" fmla="*/ 55 h 75"/>
                  <a:gd name="T6" fmla="*/ 25 w 36"/>
                  <a:gd name="T7" fmla="*/ 13 h 75"/>
                  <a:gd name="T8" fmla="*/ 34 w 36"/>
                  <a:gd name="T9" fmla="*/ 3 h 75"/>
                  <a:gd name="T10" fmla="*/ 36 w 36"/>
                  <a:gd name="T11" fmla="*/ 5 h 75"/>
                  <a:gd name="T12" fmla="*/ 16 w 36"/>
                  <a:gd name="T13" fmla="*/ 71 h 75"/>
                </a:gdLst>
                <a:ahLst/>
                <a:cxnLst>
                  <a:cxn ang="0">
                    <a:pos x="T0" y="T1"/>
                  </a:cxn>
                  <a:cxn ang="0">
                    <a:pos x="T2" y="T3"/>
                  </a:cxn>
                  <a:cxn ang="0">
                    <a:pos x="T4" y="T5"/>
                  </a:cxn>
                  <a:cxn ang="0">
                    <a:pos x="T6" y="T7"/>
                  </a:cxn>
                  <a:cxn ang="0">
                    <a:pos x="T8" y="T9"/>
                  </a:cxn>
                  <a:cxn ang="0">
                    <a:pos x="T10" y="T11"/>
                  </a:cxn>
                  <a:cxn ang="0">
                    <a:pos x="T12" y="T13"/>
                  </a:cxn>
                </a:cxnLst>
                <a:rect l="0" t="0" r="r" b="b"/>
                <a:pathLst>
                  <a:path w="36" h="75">
                    <a:moveTo>
                      <a:pt x="16" y="71"/>
                    </a:moveTo>
                    <a:cubicBezTo>
                      <a:pt x="10" y="70"/>
                      <a:pt x="4" y="75"/>
                      <a:pt x="0" y="67"/>
                    </a:cubicBezTo>
                    <a:cubicBezTo>
                      <a:pt x="11" y="70"/>
                      <a:pt x="11" y="61"/>
                      <a:pt x="13" y="55"/>
                    </a:cubicBezTo>
                    <a:cubicBezTo>
                      <a:pt x="17" y="41"/>
                      <a:pt x="20" y="27"/>
                      <a:pt x="25" y="13"/>
                    </a:cubicBezTo>
                    <a:cubicBezTo>
                      <a:pt x="26" y="9"/>
                      <a:pt x="24" y="0"/>
                      <a:pt x="34" y="3"/>
                    </a:cubicBezTo>
                    <a:cubicBezTo>
                      <a:pt x="35" y="4"/>
                      <a:pt x="35" y="4"/>
                      <a:pt x="36" y="5"/>
                    </a:cubicBezTo>
                    <a:cubicBezTo>
                      <a:pt x="29" y="27"/>
                      <a:pt x="22" y="49"/>
                      <a:pt x="16" y="71"/>
                    </a:cubicBezTo>
                    <a:close/>
                  </a:path>
                </a:pathLst>
              </a:custGeom>
              <a:solidFill>
                <a:srgbClr val="B38C7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8" name="Freeform 376">
                <a:extLst>
                  <a:ext uri="{FF2B5EF4-FFF2-40B4-BE49-F238E27FC236}">
                    <a16:creationId xmlns:a16="http://schemas.microsoft.com/office/drawing/2014/main" id="{4A429301-6871-453D-A837-1E4C6D9CAFA1}"/>
                  </a:ext>
                </a:extLst>
              </p:cNvPr>
              <p:cNvSpPr>
                <a:spLocks/>
              </p:cNvSpPr>
              <p:nvPr/>
            </p:nvSpPr>
            <p:spPr bwMode="auto">
              <a:xfrm>
                <a:off x="950" y="2426"/>
                <a:ext cx="46" cy="100"/>
              </a:xfrm>
              <a:custGeom>
                <a:avLst/>
                <a:gdLst>
                  <a:gd name="T0" fmla="*/ 3 w 41"/>
                  <a:gd name="T1" fmla="*/ 89 h 89"/>
                  <a:gd name="T2" fmla="*/ 12 w 41"/>
                  <a:gd name="T3" fmla="*/ 58 h 89"/>
                  <a:gd name="T4" fmla="*/ 41 w 41"/>
                  <a:gd name="T5" fmla="*/ 0 h 89"/>
                  <a:gd name="T6" fmla="*/ 3 w 41"/>
                  <a:gd name="T7" fmla="*/ 89 h 89"/>
                </a:gdLst>
                <a:ahLst/>
                <a:cxnLst>
                  <a:cxn ang="0">
                    <a:pos x="T0" y="T1"/>
                  </a:cxn>
                  <a:cxn ang="0">
                    <a:pos x="T2" y="T3"/>
                  </a:cxn>
                  <a:cxn ang="0">
                    <a:pos x="T4" y="T5"/>
                  </a:cxn>
                  <a:cxn ang="0">
                    <a:pos x="T6" y="T7"/>
                  </a:cxn>
                </a:cxnLst>
                <a:rect l="0" t="0" r="r" b="b"/>
                <a:pathLst>
                  <a:path w="41" h="89">
                    <a:moveTo>
                      <a:pt x="3" y="89"/>
                    </a:moveTo>
                    <a:cubicBezTo>
                      <a:pt x="0" y="77"/>
                      <a:pt x="8" y="68"/>
                      <a:pt x="12" y="58"/>
                    </a:cubicBezTo>
                    <a:cubicBezTo>
                      <a:pt x="21" y="38"/>
                      <a:pt x="30" y="18"/>
                      <a:pt x="41" y="0"/>
                    </a:cubicBezTo>
                    <a:cubicBezTo>
                      <a:pt x="31" y="31"/>
                      <a:pt x="20" y="61"/>
                      <a:pt x="3" y="89"/>
                    </a:cubicBezTo>
                    <a:close/>
                  </a:path>
                </a:pathLst>
              </a:custGeom>
              <a:solidFill>
                <a:srgbClr val="906E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9" name="Freeform 377">
                <a:extLst>
                  <a:ext uri="{FF2B5EF4-FFF2-40B4-BE49-F238E27FC236}">
                    <a16:creationId xmlns:a16="http://schemas.microsoft.com/office/drawing/2014/main" id="{E03F1F0D-47BB-4827-8C0E-92A1F6C11F80}"/>
                  </a:ext>
                </a:extLst>
              </p:cNvPr>
              <p:cNvSpPr>
                <a:spLocks/>
              </p:cNvSpPr>
              <p:nvPr/>
            </p:nvSpPr>
            <p:spPr bwMode="auto">
              <a:xfrm>
                <a:off x="1631" y="2305"/>
                <a:ext cx="16" cy="91"/>
              </a:xfrm>
              <a:custGeom>
                <a:avLst/>
                <a:gdLst>
                  <a:gd name="T0" fmla="*/ 14 w 14"/>
                  <a:gd name="T1" fmla="*/ 81 h 81"/>
                  <a:gd name="T2" fmla="*/ 2 w 14"/>
                  <a:gd name="T3" fmla="*/ 1 h 81"/>
                  <a:gd name="T4" fmla="*/ 7 w 14"/>
                  <a:gd name="T5" fmla="*/ 0 h 81"/>
                  <a:gd name="T6" fmla="*/ 14 w 14"/>
                  <a:gd name="T7" fmla="*/ 81 h 81"/>
                </a:gdLst>
                <a:ahLst/>
                <a:cxnLst>
                  <a:cxn ang="0">
                    <a:pos x="T0" y="T1"/>
                  </a:cxn>
                  <a:cxn ang="0">
                    <a:pos x="T2" y="T3"/>
                  </a:cxn>
                  <a:cxn ang="0">
                    <a:pos x="T4" y="T5"/>
                  </a:cxn>
                  <a:cxn ang="0">
                    <a:pos x="T6" y="T7"/>
                  </a:cxn>
                </a:cxnLst>
                <a:rect l="0" t="0" r="r" b="b"/>
                <a:pathLst>
                  <a:path w="14" h="81">
                    <a:moveTo>
                      <a:pt x="14" y="81"/>
                    </a:moveTo>
                    <a:cubicBezTo>
                      <a:pt x="4" y="55"/>
                      <a:pt x="0" y="28"/>
                      <a:pt x="2" y="1"/>
                    </a:cubicBezTo>
                    <a:cubicBezTo>
                      <a:pt x="4" y="0"/>
                      <a:pt x="5" y="0"/>
                      <a:pt x="7" y="0"/>
                    </a:cubicBezTo>
                    <a:cubicBezTo>
                      <a:pt x="10" y="27"/>
                      <a:pt x="12" y="54"/>
                      <a:pt x="14" y="81"/>
                    </a:cubicBezTo>
                    <a:close/>
                  </a:path>
                </a:pathLst>
              </a:custGeom>
              <a:solidFill>
                <a:srgbClr val="B591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0" name="Freeform 378">
                <a:extLst>
                  <a:ext uri="{FF2B5EF4-FFF2-40B4-BE49-F238E27FC236}">
                    <a16:creationId xmlns:a16="http://schemas.microsoft.com/office/drawing/2014/main" id="{4BF28A33-4683-450D-BB0F-63FCE149B217}"/>
                  </a:ext>
                </a:extLst>
              </p:cNvPr>
              <p:cNvSpPr>
                <a:spLocks/>
              </p:cNvSpPr>
              <p:nvPr/>
            </p:nvSpPr>
            <p:spPr bwMode="auto">
              <a:xfrm>
                <a:off x="1443" y="2243"/>
                <a:ext cx="18" cy="121"/>
              </a:xfrm>
              <a:custGeom>
                <a:avLst/>
                <a:gdLst>
                  <a:gd name="T0" fmla="*/ 8 w 16"/>
                  <a:gd name="T1" fmla="*/ 0 h 108"/>
                  <a:gd name="T2" fmla="*/ 12 w 16"/>
                  <a:gd name="T3" fmla="*/ 0 h 108"/>
                  <a:gd name="T4" fmla="*/ 7 w 16"/>
                  <a:gd name="T5" fmla="*/ 108 h 108"/>
                  <a:gd name="T6" fmla="*/ 8 w 16"/>
                  <a:gd name="T7" fmla="*/ 0 h 108"/>
                </a:gdLst>
                <a:ahLst/>
                <a:cxnLst>
                  <a:cxn ang="0">
                    <a:pos x="T0" y="T1"/>
                  </a:cxn>
                  <a:cxn ang="0">
                    <a:pos x="T2" y="T3"/>
                  </a:cxn>
                  <a:cxn ang="0">
                    <a:pos x="T4" y="T5"/>
                  </a:cxn>
                  <a:cxn ang="0">
                    <a:pos x="T6" y="T7"/>
                  </a:cxn>
                </a:cxnLst>
                <a:rect l="0" t="0" r="r" b="b"/>
                <a:pathLst>
                  <a:path w="16" h="108">
                    <a:moveTo>
                      <a:pt x="8" y="0"/>
                    </a:moveTo>
                    <a:cubicBezTo>
                      <a:pt x="9" y="0"/>
                      <a:pt x="11" y="0"/>
                      <a:pt x="12" y="0"/>
                    </a:cubicBezTo>
                    <a:cubicBezTo>
                      <a:pt x="16" y="36"/>
                      <a:pt x="5" y="72"/>
                      <a:pt x="7" y="108"/>
                    </a:cubicBezTo>
                    <a:cubicBezTo>
                      <a:pt x="0" y="72"/>
                      <a:pt x="5" y="36"/>
                      <a:pt x="8" y="0"/>
                    </a:cubicBezTo>
                    <a:close/>
                  </a:path>
                </a:pathLst>
              </a:custGeom>
              <a:solidFill>
                <a:srgbClr val="926A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1" name="Freeform 379">
                <a:extLst>
                  <a:ext uri="{FF2B5EF4-FFF2-40B4-BE49-F238E27FC236}">
                    <a16:creationId xmlns:a16="http://schemas.microsoft.com/office/drawing/2014/main" id="{D01AAE1A-7801-4CA1-8106-C3779ADBDB5D}"/>
                  </a:ext>
                </a:extLst>
              </p:cNvPr>
              <p:cNvSpPr>
                <a:spLocks/>
              </p:cNvSpPr>
              <p:nvPr/>
            </p:nvSpPr>
            <p:spPr bwMode="auto">
              <a:xfrm>
                <a:off x="752" y="2432"/>
                <a:ext cx="44" cy="92"/>
              </a:xfrm>
              <a:custGeom>
                <a:avLst/>
                <a:gdLst>
                  <a:gd name="T0" fmla="*/ 19 w 39"/>
                  <a:gd name="T1" fmla="*/ 52 h 82"/>
                  <a:gd name="T2" fmla="*/ 5 w 39"/>
                  <a:gd name="T3" fmla="*/ 82 h 82"/>
                  <a:gd name="T4" fmla="*/ 39 w 39"/>
                  <a:gd name="T5" fmla="*/ 0 h 82"/>
                  <a:gd name="T6" fmla="*/ 19 w 39"/>
                  <a:gd name="T7" fmla="*/ 52 h 82"/>
                </a:gdLst>
                <a:ahLst/>
                <a:cxnLst>
                  <a:cxn ang="0">
                    <a:pos x="T0" y="T1"/>
                  </a:cxn>
                  <a:cxn ang="0">
                    <a:pos x="T2" y="T3"/>
                  </a:cxn>
                  <a:cxn ang="0">
                    <a:pos x="T4" y="T5"/>
                  </a:cxn>
                  <a:cxn ang="0">
                    <a:pos x="T6" y="T7"/>
                  </a:cxn>
                </a:cxnLst>
                <a:rect l="0" t="0" r="r" b="b"/>
                <a:pathLst>
                  <a:path w="39" h="82">
                    <a:moveTo>
                      <a:pt x="19" y="52"/>
                    </a:moveTo>
                    <a:cubicBezTo>
                      <a:pt x="11" y="60"/>
                      <a:pt x="12" y="73"/>
                      <a:pt x="5" y="82"/>
                    </a:cubicBezTo>
                    <a:cubicBezTo>
                      <a:pt x="0" y="65"/>
                      <a:pt x="20" y="16"/>
                      <a:pt x="39" y="0"/>
                    </a:cubicBezTo>
                    <a:cubicBezTo>
                      <a:pt x="35" y="20"/>
                      <a:pt x="19" y="33"/>
                      <a:pt x="19" y="52"/>
                    </a:cubicBezTo>
                    <a:close/>
                  </a:path>
                </a:pathLst>
              </a:custGeom>
              <a:solidFill>
                <a:srgbClr val="8E6B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2" name="Freeform 380">
                <a:extLst>
                  <a:ext uri="{FF2B5EF4-FFF2-40B4-BE49-F238E27FC236}">
                    <a16:creationId xmlns:a16="http://schemas.microsoft.com/office/drawing/2014/main" id="{F63C1214-9456-4AB7-B498-EF29B48348FD}"/>
                  </a:ext>
                </a:extLst>
              </p:cNvPr>
              <p:cNvSpPr>
                <a:spLocks/>
              </p:cNvSpPr>
              <p:nvPr/>
            </p:nvSpPr>
            <p:spPr bwMode="auto">
              <a:xfrm>
                <a:off x="1464" y="1666"/>
                <a:ext cx="14" cy="87"/>
              </a:xfrm>
              <a:custGeom>
                <a:avLst/>
                <a:gdLst>
                  <a:gd name="T0" fmla="*/ 0 w 12"/>
                  <a:gd name="T1" fmla="*/ 77 h 77"/>
                  <a:gd name="T2" fmla="*/ 0 w 12"/>
                  <a:gd name="T3" fmla="*/ 0 h 77"/>
                  <a:gd name="T4" fmla="*/ 0 w 12"/>
                  <a:gd name="T5" fmla="*/ 77 h 77"/>
                </a:gdLst>
                <a:ahLst/>
                <a:cxnLst>
                  <a:cxn ang="0">
                    <a:pos x="T0" y="T1"/>
                  </a:cxn>
                  <a:cxn ang="0">
                    <a:pos x="T2" y="T3"/>
                  </a:cxn>
                  <a:cxn ang="0">
                    <a:pos x="T4" y="T5"/>
                  </a:cxn>
                </a:cxnLst>
                <a:rect l="0" t="0" r="r" b="b"/>
                <a:pathLst>
                  <a:path w="12" h="77">
                    <a:moveTo>
                      <a:pt x="0" y="77"/>
                    </a:moveTo>
                    <a:cubicBezTo>
                      <a:pt x="0" y="51"/>
                      <a:pt x="0" y="25"/>
                      <a:pt x="0" y="0"/>
                    </a:cubicBezTo>
                    <a:cubicBezTo>
                      <a:pt x="9" y="25"/>
                      <a:pt x="12" y="51"/>
                      <a:pt x="0" y="77"/>
                    </a:cubicBezTo>
                    <a:close/>
                  </a:path>
                </a:pathLst>
              </a:custGeom>
              <a:solidFill>
                <a:srgbClr val="BC96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3" name="Freeform 381">
                <a:extLst>
                  <a:ext uri="{FF2B5EF4-FFF2-40B4-BE49-F238E27FC236}">
                    <a16:creationId xmlns:a16="http://schemas.microsoft.com/office/drawing/2014/main" id="{5A1C8FEC-04B8-4D7D-8083-C16352295C50}"/>
                  </a:ext>
                </a:extLst>
              </p:cNvPr>
              <p:cNvSpPr>
                <a:spLocks/>
              </p:cNvSpPr>
              <p:nvPr/>
            </p:nvSpPr>
            <p:spPr bwMode="auto">
              <a:xfrm>
                <a:off x="1123" y="2238"/>
                <a:ext cx="30" cy="101"/>
              </a:xfrm>
              <a:custGeom>
                <a:avLst/>
                <a:gdLst>
                  <a:gd name="T0" fmla="*/ 21 w 27"/>
                  <a:gd name="T1" fmla="*/ 0 h 90"/>
                  <a:gd name="T2" fmla="*/ 25 w 27"/>
                  <a:gd name="T3" fmla="*/ 14 h 90"/>
                  <a:gd name="T4" fmla="*/ 0 w 27"/>
                  <a:gd name="T5" fmla="*/ 90 h 90"/>
                  <a:gd name="T6" fmla="*/ 21 w 27"/>
                  <a:gd name="T7" fmla="*/ 0 h 90"/>
                </a:gdLst>
                <a:ahLst/>
                <a:cxnLst>
                  <a:cxn ang="0">
                    <a:pos x="T0" y="T1"/>
                  </a:cxn>
                  <a:cxn ang="0">
                    <a:pos x="T2" y="T3"/>
                  </a:cxn>
                  <a:cxn ang="0">
                    <a:pos x="T4" y="T5"/>
                  </a:cxn>
                  <a:cxn ang="0">
                    <a:pos x="T6" y="T7"/>
                  </a:cxn>
                </a:cxnLst>
                <a:rect l="0" t="0" r="r" b="b"/>
                <a:pathLst>
                  <a:path w="27" h="90">
                    <a:moveTo>
                      <a:pt x="21" y="0"/>
                    </a:moveTo>
                    <a:cubicBezTo>
                      <a:pt x="27" y="3"/>
                      <a:pt x="26" y="9"/>
                      <a:pt x="25" y="14"/>
                    </a:cubicBezTo>
                    <a:cubicBezTo>
                      <a:pt x="22" y="41"/>
                      <a:pt x="14" y="66"/>
                      <a:pt x="0" y="90"/>
                    </a:cubicBezTo>
                    <a:cubicBezTo>
                      <a:pt x="6" y="60"/>
                      <a:pt x="19" y="31"/>
                      <a:pt x="21" y="0"/>
                    </a:cubicBezTo>
                    <a:close/>
                  </a:path>
                </a:pathLst>
              </a:custGeom>
              <a:solidFill>
                <a:srgbClr val="8569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4" name="Freeform 382">
                <a:extLst>
                  <a:ext uri="{FF2B5EF4-FFF2-40B4-BE49-F238E27FC236}">
                    <a16:creationId xmlns:a16="http://schemas.microsoft.com/office/drawing/2014/main" id="{500E8383-3125-43CD-AD63-1423589AEA8F}"/>
                  </a:ext>
                </a:extLst>
              </p:cNvPr>
              <p:cNvSpPr>
                <a:spLocks/>
              </p:cNvSpPr>
              <p:nvPr/>
            </p:nvSpPr>
            <p:spPr bwMode="auto">
              <a:xfrm>
                <a:off x="1319" y="1411"/>
                <a:ext cx="17" cy="122"/>
              </a:xfrm>
              <a:custGeom>
                <a:avLst/>
                <a:gdLst>
                  <a:gd name="T0" fmla="*/ 6 w 15"/>
                  <a:gd name="T1" fmla="*/ 0 h 108"/>
                  <a:gd name="T2" fmla="*/ 8 w 15"/>
                  <a:gd name="T3" fmla="*/ 46 h 108"/>
                  <a:gd name="T4" fmla="*/ 10 w 15"/>
                  <a:gd name="T5" fmla="*/ 108 h 108"/>
                  <a:gd name="T6" fmla="*/ 10 w 15"/>
                  <a:gd name="T7" fmla="*/ 108 h 108"/>
                  <a:gd name="T8" fmla="*/ 2 w 15"/>
                  <a:gd name="T9" fmla="*/ 94 h 108"/>
                  <a:gd name="T10" fmla="*/ 6 w 15"/>
                  <a:gd name="T11" fmla="*/ 0 h 108"/>
                  <a:gd name="T12" fmla="*/ 6 w 15"/>
                  <a:gd name="T13" fmla="*/ 0 h 108"/>
                </a:gdLst>
                <a:ahLst/>
                <a:cxnLst>
                  <a:cxn ang="0">
                    <a:pos x="T0" y="T1"/>
                  </a:cxn>
                  <a:cxn ang="0">
                    <a:pos x="T2" y="T3"/>
                  </a:cxn>
                  <a:cxn ang="0">
                    <a:pos x="T4" y="T5"/>
                  </a:cxn>
                  <a:cxn ang="0">
                    <a:pos x="T6" y="T7"/>
                  </a:cxn>
                  <a:cxn ang="0">
                    <a:pos x="T8" y="T9"/>
                  </a:cxn>
                  <a:cxn ang="0">
                    <a:pos x="T10" y="T11"/>
                  </a:cxn>
                  <a:cxn ang="0">
                    <a:pos x="T12" y="T13"/>
                  </a:cxn>
                </a:cxnLst>
                <a:rect l="0" t="0" r="r" b="b"/>
                <a:pathLst>
                  <a:path w="15" h="108">
                    <a:moveTo>
                      <a:pt x="6" y="0"/>
                    </a:moveTo>
                    <a:cubicBezTo>
                      <a:pt x="15" y="15"/>
                      <a:pt x="9" y="31"/>
                      <a:pt x="8" y="46"/>
                    </a:cubicBezTo>
                    <a:cubicBezTo>
                      <a:pt x="8" y="67"/>
                      <a:pt x="3" y="88"/>
                      <a:pt x="10" y="108"/>
                    </a:cubicBezTo>
                    <a:cubicBezTo>
                      <a:pt x="10" y="108"/>
                      <a:pt x="10" y="108"/>
                      <a:pt x="10" y="108"/>
                    </a:cubicBezTo>
                    <a:cubicBezTo>
                      <a:pt x="0" y="108"/>
                      <a:pt x="2" y="100"/>
                      <a:pt x="2" y="94"/>
                    </a:cubicBezTo>
                    <a:cubicBezTo>
                      <a:pt x="1" y="62"/>
                      <a:pt x="1" y="31"/>
                      <a:pt x="6" y="0"/>
                    </a:cubicBezTo>
                    <a:cubicBezTo>
                      <a:pt x="6" y="0"/>
                      <a:pt x="6" y="0"/>
                      <a:pt x="6" y="0"/>
                    </a:cubicBezTo>
                    <a:close/>
                  </a:path>
                </a:pathLst>
              </a:custGeom>
              <a:solidFill>
                <a:srgbClr val="8066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5" name="Freeform 383">
                <a:extLst>
                  <a:ext uri="{FF2B5EF4-FFF2-40B4-BE49-F238E27FC236}">
                    <a16:creationId xmlns:a16="http://schemas.microsoft.com/office/drawing/2014/main" id="{8252381F-0415-476A-AE80-45B927C92A9F}"/>
                  </a:ext>
                </a:extLst>
              </p:cNvPr>
              <p:cNvSpPr>
                <a:spLocks/>
              </p:cNvSpPr>
              <p:nvPr/>
            </p:nvSpPr>
            <p:spPr bwMode="auto">
              <a:xfrm>
                <a:off x="1012" y="1819"/>
                <a:ext cx="35" cy="103"/>
              </a:xfrm>
              <a:custGeom>
                <a:avLst/>
                <a:gdLst>
                  <a:gd name="T0" fmla="*/ 27 w 32"/>
                  <a:gd name="T1" fmla="*/ 0 h 91"/>
                  <a:gd name="T2" fmla="*/ 32 w 32"/>
                  <a:gd name="T3" fmla="*/ 9 h 91"/>
                  <a:gd name="T4" fmla="*/ 5 w 32"/>
                  <a:gd name="T5" fmla="*/ 91 h 91"/>
                  <a:gd name="T6" fmla="*/ 0 w 32"/>
                  <a:gd name="T7" fmla="*/ 90 h 91"/>
                  <a:gd name="T8" fmla="*/ 27 w 32"/>
                  <a:gd name="T9" fmla="*/ 0 h 91"/>
                </a:gdLst>
                <a:ahLst/>
                <a:cxnLst>
                  <a:cxn ang="0">
                    <a:pos x="T0" y="T1"/>
                  </a:cxn>
                  <a:cxn ang="0">
                    <a:pos x="T2" y="T3"/>
                  </a:cxn>
                  <a:cxn ang="0">
                    <a:pos x="T4" y="T5"/>
                  </a:cxn>
                  <a:cxn ang="0">
                    <a:pos x="T6" y="T7"/>
                  </a:cxn>
                  <a:cxn ang="0">
                    <a:pos x="T8" y="T9"/>
                  </a:cxn>
                </a:cxnLst>
                <a:rect l="0" t="0" r="r" b="b"/>
                <a:pathLst>
                  <a:path w="32" h="91">
                    <a:moveTo>
                      <a:pt x="27" y="0"/>
                    </a:moveTo>
                    <a:cubicBezTo>
                      <a:pt x="28" y="3"/>
                      <a:pt x="28" y="7"/>
                      <a:pt x="32" y="9"/>
                    </a:cubicBezTo>
                    <a:cubicBezTo>
                      <a:pt x="23" y="36"/>
                      <a:pt x="14" y="64"/>
                      <a:pt x="5" y="91"/>
                    </a:cubicBezTo>
                    <a:cubicBezTo>
                      <a:pt x="4" y="91"/>
                      <a:pt x="2" y="90"/>
                      <a:pt x="0" y="90"/>
                    </a:cubicBezTo>
                    <a:cubicBezTo>
                      <a:pt x="9" y="60"/>
                      <a:pt x="18" y="30"/>
                      <a:pt x="27" y="0"/>
                    </a:cubicBezTo>
                    <a:close/>
                  </a:path>
                </a:pathLst>
              </a:custGeom>
              <a:solidFill>
                <a:srgbClr val="9C77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6" name="Freeform 384">
                <a:extLst>
                  <a:ext uri="{FF2B5EF4-FFF2-40B4-BE49-F238E27FC236}">
                    <a16:creationId xmlns:a16="http://schemas.microsoft.com/office/drawing/2014/main" id="{B3E2ACBA-1166-4BB5-8CA6-6AFAF9EC5556}"/>
                  </a:ext>
                </a:extLst>
              </p:cNvPr>
              <p:cNvSpPr>
                <a:spLocks/>
              </p:cNvSpPr>
              <p:nvPr/>
            </p:nvSpPr>
            <p:spPr bwMode="auto">
              <a:xfrm>
                <a:off x="1658" y="1798"/>
                <a:ext cx="17" cy="94"/>
              </a:xfrm>
              <a:custGeom>
                <a:avLst/>
                <a:gdLst>
                  <a:gd name="T0" fmla="*/ 0 w 15"/>
                  <a:gd name="T1" fmla="*/ 9 h 84"/>
                  <a:gd name="T2" fmla="*/ 5 w 15"/>
                  <a:gd name="T3" fmla="*/ 0 h 84"/>
                  <a:gd name="T4" fmla="*/ 14 w 15"/>
                  <a:gd name="T5" fmla="*/ 79 h 84"/>
                  <a:gd name="T6" fmla="*/ 9 w 15"/>
                  <a:gd name="T7" fmla="*/ 84 h 84"/>
                  <a:gd name="T8" fmla="*/ 0 w 15"/>
                  <a:gd name="T9" fmla="*/ 9 h 84"/>
                </a:gdLst>
                <a:ahLst/>
                <a:cxnLst>
                  <a:cxn ang="0">
                    <a:pos x="T0" y="T1"/>
                  </a:cxn>
                  <a:cxn ang="0">
                    <a:pos x="T2" y="T3"/>
                  </a:cxn>
                  <a:cxn ang="0">
                    <a:pos x="T4" y="T5"/>
                  </a:cxn>
                  <a:cxn ang="0">
                    <a:pos x="T6" y="T7"/>
                  </a:cxn>
                  <a:cxn ang="0">
                    <a:pos x="T8" y="T9"/>
                  </a:cxn>
                </a:cxnLst>
                <a:rect l="0" t="0" r="r" b="b"/>
                <a:pathLst>
                  <a:path w="15" h="84">
                    <a:moveTo>
                      <a:pt x="0" y="9"/>
                    </a:moveTo>
                    <a:cubicBezTo>
                      <a:pt x="1" y="6"/>
                      <a:pt x="1" y="2"/>
                      <a:pt x="5" y="0"/>
                    </a:cubicBezTo>
                    <a:cubicBezTo>
                      <a:pt x="15" y="26"/>
                      <a:pt x="12" y="53"/>
                      <a:pt x="14" y="79"/>
                    </a:cubicBezTo>
                    <a:cubicBezTo>
                      <a:pt x="12" y="81"/>
                      <a:pt x="11" y="82"/>
                      <a:pt x="9" y="84"/>
                    </a:cubicBezTo>
                    <a:cubicBezTo>
                      <a:pt x="6" y="59"/>
                      <a:pt x="3" y="34"/>
                      <a:pt x="0" y="9"/>
                    </a:cubicBezTo>
                    <a:close/>
                  </a:path>
                </a:pathLst>
              </a:custGeom>
              <a:solidFill>
                <a:srgbClr val="966E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7" name="Freeform 385">
                <a:extLst>
                  <a:ext uri="{FF2B5EF4-FFF2-40B4-BE49-F238E27FC236}">
                    <a16:creationId xmlns:a16="http://schemas.microsoft.com/office/drawing/2014/main" id="{C02BC164-EDE4-464A-9754-D5EF982ECA7B}"/>
                  </a:ext>
                </a:extLst>
              </p:cNvPr>
              <p:cNvSpPr>
                <a:spLocks/>
              </p:cNvSpPr>
              <p:nvPr/>
            </p:nvSpPr>
            <p:spPr bwMode="auto">
              <a:xfrm>
                <a:off x="651" y="2375"/>
                <a:ext cx="48" cy="77"/>
              </a:xfrm>
              <a:custGeom>
                <a:avLst/>
                <a:gdLst>
                  <a:gd name="T0" fmla="*/ 21 w 43"/>
                  <a:gd name="T1" fmla="*/ 10 h 68"/>
                  <a:gd name="T2" fmla="*/ 26 w 43"/>
                  <a:gd name="T3" fmla="*/ 10 h 68"/>
                  <a:gd name="T4" fmla="*/ 39 w 43"/>
                  <a:gd name="T5" fmla="*/ 5 h 68"/>
                  <a:gd name="T6" fmla="*/ 38 w 43"/>
                  <a:gd name="T7" fmla="*/ 17 h 68"/>
                  <a:gd name="T8" fmla="*/ 0 w 43"/>
                  <a:gd name="T9" fmla="*/ 68 h 68"/>
                  <a:gd name="T10" fmla="*/ 19 w 43"/>
                  <a:gd name="T11" fmla="*/ 28 h 68"/>
                  <a:gd name="T12" fmla="*/ 21 w 43"/>
                  <a:gd name="T13" fmla="*/ 10 h 68"/>
                </a:gdLst>
                <a:ahLst/>
                <a:cxnLst>
                  <a:cxn ang="0">
                    <a:pos x="T0" y="T1"/>
                  </a:cxn>
                  <a:cxn ang="0">
                    <a:pos x="T2" y="T3"/>
                  </a:cxn>
                  <a:cxn ang="0">
                    <a:pos x="T4" y="T5"/>
                  </a:cxn>
                  <a:cxn ang="0">
                    <a:pos x="T6" y="T7"/>
                  </a:cxn>
                  <a:cxn ang="0">
                    <a:pos x="T8" y="T9"/>
                  </a:cxn>
                  <a:cxn ang="0">
                    <a:pos x="T10" y="T11"/>
                  </a:cxn>
                  <a:cxn ang="0">
                    <a:pos x="T12" y="T13"/>
                  </a:cxn>
                </a:cxnLst>
                <a:rect l="0" t="0" r="r" b="b"/>
                <a:pathLst>
                  <a:path w="43" h="68">
                    <a:moveTo>
                      <a:pt x="21" y="10"/>
                    </a:moveTo>
                    <a:cubicBezTo>
                      <a:pt x="23" y="10"/>
                      <a:pt x="24" y="10"/>
                      <a:pt x="26" y="10"/>
                    </a:cubicBezTo>
                    <a:cubicBezTo>
                      <a:pt x="30" y="8"/>
                      <a:pt x="33" y="0"/>
                      <a:pt x="39" y="5"/>
                    </a:cubicBezTo>
                    <a:cubicBezTo>
                      <a:pt x="43" y="8"/>
                      <a:pt x="41" y="15"/>
                      <a:pt x="38" y="17"/>
                    </a:cubicBezTo>
                    <a:cubicBezTo>
                      <a:pt x="21" y="31"/>
                      <a:pt x="18" y="54"/>
                      <a:pt x="0" y="68"/>
                    </a:cubicBezTo>
                    <a:cubicBezTo>
                      <a:pt x="7" y="55"/>
                      <a:pt x="13" y="41"/>
                      <a:pt x="19" y="28"/>
                    </a:cubicBezTo>
                    <a:cubicBezTo>
                      <a:pt x="22" y="22"/>
                      <a:pt x="28" y="17"/>
                      <a:pt x="21" y="10"/>
                    </a:cubicBezTo>
                    <a:close/>
                  </a:path>
                </a:pathLst>
              </a:custGeom>
              <a:solidFill>
                <a:srgbClr val="967A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8" name="Freeform 386">
                <a:extLst>
                  <a:ext uri="{FF2B5EF4-FFF2-40B4-BE49-F238E27FC236}">
                    <a16:creationId xmlns:a16="http://schemas.microsoft.com/office/drawing/2014/main" id="{17430741-8F93-4BBA-8F9E-A6A1BBFAC695}"/>
                  </a:ext>
                </a:extLst>
              </p:cNvPr>
              <p:cNvSpPr>
                <a:spLocks/>
              </p:cNvSpPr>
              <p:nvPr/>
            </p:nvSpPr>
            <p:spPr bwMode="auto">
              <a:xfrm>
                <a:off x="1488" y="1663"/>
                <a:ext cx="16" cy="100"/>
              </a:xfrm>
              <a:custGeom>
                <a:avLst/>
                <a:gdLst>
                  <a:gd name="T0" fmla="*/ 4 w 14"/>
                  <a:gd name="T1" fmla="*/ 0 h 89"/>
                  <a:gd name="T2" fmla="*/ 8 w 14"/>
                  <a:gd name="T3" fmla="*/ 0 h 89"/>
                  <a:gd name="T4" fmla="*/ 4 w 14"/>
                  <a:gd name="T5" fmla="*/ 89 h 89"/>
                  <a:gd name="T6" fmla="*/ 4 w 14"/>
                  <a:gd name="T7" fmla="*/ 0 h 89"/>
                </a:gdLst>
                <a:ahLst/>
                <a:cxnLst>
                  <a:cxn ang="0">
                    <a:pos x="T0" y="T1"/>
                  </a:cxn>
                  <a:cxn ang="0">
                    <a:pos x="T2" y="T3"/>
                  </a:cxn>
                  <a:cxn ang="0">
                    <a:pos x="T4" y="T5"/>
                  </a:cxn>
                  <a:cxn ang="0">
                    <a:pos x="T6" y="T7"/>
                  </a:cxn>
                </a:cxnLst>
                <a:rect l="0" t="0" r="r" b="b"/>
                <a:pathLst>
                  <a:path w="14" h="89">
                    <a:moveTo>
                      <a:pt x="4" y="0"/>
                    </a:moveTo>
                    <a:cubicBezTo>
                      <a:pt x="5" y="0"/>
                      <a:pt x="7" y="0"/>
                      <a:pt x="8" y="0"/>
                    </a:cubicBezTo>
                    <a:cubicBezTo>
                      <a:pt x="8" y="30"/>
                      <a:pt x="14" y="60"/>
                      <a:pt x="4" y="89"/>
                    </a:cubicBezTo>
                    <a:cubicBezTo>
                      <a:pt x="4" y="59"/>
                      <a:pt x="0" y="30"/>
                      <a:pt x="4" y="0"/>
                    </a:cubicBezTo>
                    <a:close/>
                  </a:path>
                </a:pathLst>
              </a:custGeom>
              <a:solidFill>
                <a:srgbClr val="B78C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9" name="Freeform 387">
                <a:extLst>
                  <a:ext uri="{FF2B5EF4-FFF2-40B4-BE49-F238E27FC236}">
                    <a16:creationId xmlns:a16="http://schemas.microsoft.com/office/drawing/2014/main" id="{86775C0A-152E-4071-A1C5-B93C3A60B7CA}"/>
                  </a:ext>
                </a:extLst>
              </p:cNvPr>
              <p:cNvSpPr>
                <a:spLocks/>
              </p:cNvSpPr>
              <p:nvPr/>
            </p:nvSpPr>
            <p:spPr bwMode="auto">
              <a:xfrm>
                <a:off x="913" y="2512"/>
                <a:ext cx="40" cy="91"/>
              </a:xfrm>
              <a:custGeom>
                <a:avLst/>
                <a:gdLst>
                  <a:gd name="T0" fmla="*/ 36 w 36"/>
                  <a:gd name="T1" fmla="*/ 12 h 81"/>
                  <a:gd name="T2" fmla="*/ 0 w 36"/>
                  <a:gd name="T3" fmla="*/ 81 h 81"/>
                  <a:gd name="T4" fmla="*/ 25 w 36"/>
                  <a:gd name="T5" fmla="*/ 10 h 81"/>
                  <a:gd name="T6" fmla="*/ 36 w 36"/>
                  <a:gd name="T7" fmla="*/ 12 h 81"/>
                </a:gdLst>
                <a:ahLst/>
                <a:cxnLst>
                  <a:cxn ang="0">
                    <a:pos x="T0" y="T1"/>
                  </a:cxn>
                  <a:cxn ang="0">
                    <a:pos x="T2" y="T3"/>
                  </a:cxn>
                  <a:cxn ang="0">
                    <a:pos x="T4" y="T5"/>
                  </a:cxn>
                  <a:cxn ang="0">
                    <a:pos x="T6" y="T7"/>
                  </a:cxn>
                </a:cxnLst>
                <a:rect l="0" t="0" r="r" b="b"/>
                <a:pathLst>
                  <a:path w="36" h="81">
                    <a:moveTo>
                      <a:pt x="36" y="12"/>
                    </a:moveTo>
                    <a:cubicBezTo>
                      <a:pt x="22" y="34"/>
                      <a:pt x="16" y="60"/>
                      <a:pt x="0" y="81"/>
                    </a:cubicBezTo>
                    <a:cubicBezTo>
                      <a:pt x="8" y="57"/>
                      <a:pt x="16" y="33"/>
                      <a:pt x="25" y="10"/>
                    </a:cubicBezTo>
                    <a:cubicBezTo>
                      <a:pt x="29" y="0"/>
                      <a:pt x="33" y="10"/>
                      <a:pt x="36" y="12"/>
                    </a:cubicBezTo>
                    <a:close/>
                  </a:path>
                </a:pathLst>
              </a:custGeom>
              <a:solidFill>
                <a:srgbClr val="906E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0" name="Freeform 388">
                <a:extLst>
                  <a:ext uri="{FF2B5EF4-FFF2-40B4-BE49-F238E27FC236}">
                    <a16:creationId xmlns:a16="http://schemas.microsoft.com/office/drawing/2014/main" id="{570A9C2E-AE3F-4026-826C-164A14C0C3DE}"/>
                  </a:ext>
                </a:extLst>
              </p:cNvPr>
              <p:cNvSpPr>
                <a:spLocks/>
              </p:cNvSpPr>
              <p:nvPr/>
            </p:nvSpPr>
            <p:spPr bwMode="auto">
              <a:xfrm>
                <a:off x="1136" y="1286"/>
                <a:ext cx="46" cy="94"/>
              </a:xfrm>
              <a:custGeom>
                <a:avLst/>
                <a:gdLst>
                  <a:gd name="T0" fmla="*/ 5 w 41"/>
                  <a:gd name="T1" fmla="*/ 84 h 84"/>
                  <a:gd name="T2" fmla="*/ 0 w 41"/>
                  <a:gd name="T3" fmla="*/ 79 h 84"/>
                  <a:gd name="T4" fmla="*/ 35 w 41"/>
                  <a:gd name="T5" fmla="*/ 0 h 84"/>
                  <a:gd name="T6" fmla="*/ 41 w 41"/>
                  <a:gd name="T7" fmla="*/ 2 h 84"/>
                  <a:gd name="T8" fmla="*/ 5 w 41"/>
                  <a:gd name="T9" fmla="*/ 84 h 84"/>
                </a:gdLst>
                <a:ahLst/>
                <a:cxnLst>
                  <a:cxn ang="0">
                    <a:pos x="T0" y="T1"/>
                  </a:cxn>
                  <a:cxn ang="0">
                    <a:pos x="T2" y="T3"/>
                  </a:cxn>
                  <a:cxn ang="0">
                    <a:pos x="T4" y="T5"/>
                  </a:cxn>
                  <a:cxn ang="0">
                    <a:pos x="T6" y="T7"/>
                  </a:cxn>
                  <a:cxn ang="0">
                    <a:pos x="T8" y="T9"/>
                  </a:cxn>
                </a:cxnLst>
                <a:rect l="0" t="0" r="r" b="b"/>
                <a:pathLst>
                  <a:path w="41" h="84">
                    <a:moveTo>
                      <a:pt x="5" y="84"/>
                    </a:moveTo>
                    <a:cubicBezTo>
                      <a:pt x="3" y="82"/>
                      <a:pt x="2" y="81"/>
                      <a:pt x="0" y="79"/>
                    </a:cubicBezTo>
                    <a:cubicBezTo>
                      <a:pt x="12" y="53"/>
                      <a:pt x="21" y="25"/>
                      <a:pt x="35" y="0"/>
                    </a:cubicBezTo>
                    <a:cubicBezTo>
                      <a:pt x="37" y="0"/>
                      <a:pt x="39" y="1"/>
                      <a:pt x="41" y="2"/>
                    </a:cubicBezTo>
                    <a:cubicBezTo>
                      <a:pt x="29" y="29"/>
                      <a:pt x="17" y="56"/>
                      <a:pt x="5" y="84"/>
                    </a:cubicBezTo>
                    <a:close/>
                  </a:path>
                </a:pathLst>
              </a:custGeom>
              <a:solidFill>
                <a:srgbClr val="7452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1" name="Freeform 389">
                <a:extLst>
                  <a:ext uri="{FF2B5EF4-FFF2-40B4-BE49-F238E27FC236}">
                    <a16:creationId xmlns:a16="http://schemas.microsoft.com/office/drawing/2014/main" id="{360D2C29-A66A-465B-ACA7-0BA0254CEB9A}"/>
                  </a:ext>
                </a:extLst>
              </p:cNvPr>
              <p:cNvSpPr>
                <a:spLocks/>
              </p:cNvSpPr>
              <p:nvPr/>
            </p:nvSpPr>
            <p:spPr bwMode="auto">
              <a:xfrm>
                <a:off x="947" y="2173"/>
                <a:ext cx="30" cy="91"/>
              </a:xfrm>
              <a:custGeom>
                <a:avLst/>
                <a:gdLst>
                  <a:gd name="T0" fmla="*/ 25 w 26"/>
                  <a:gd name="T1" fmla="*/ 0 h 81"/>
                  <a:gd name="T2" fmla="*/ 6 w 26"/>
                  <a:gd name="T3" fmla="*/ 81 h 81"/>
                  <a:gd name="T4" fmla="*/ 0 w 26"/>
                  <a:gd name="T5" fmla="*/ 79 h 81"/>
                  <a:gd name="T6" fmla="*/ 25 w 26"/>
                  <a:gd name="T7" fmla="*/ 0 h 81"/>
                </a:gdLst>
                <a:ahLst/>
                <a:cxnLst>
                  <a:cxn ang="0">
                    <a:pos x="T0" y="T1"/>
                  </a:cxn>
                  <a:cxn ang="0">
                    <a:pos x="T2" y="T3"/>
                  </a:cxn>
                  <a:cxn ang="0">
                    <a:pos x="T4" y="T5"/>
                  </a:cxn>
                  <a:cxn ang="0">
                    <a:pos x="T6" y="T7"/>
                  </a:cxn>
                </a:cxnLst>
                <a:rect l="0" t="0" r="r" b="b"/>
                <a:pathLst>
                  <a:path w="26" h="81">
                    <a:moveTo>
                      <a:pt x="25" y="0"/>
                    </a:moveTo>
                    <a:cubicBezTo>
                      <a:pt x="26" y="30"/>
                      <a:pt x="15" y="55"/>
                      <a:pt x="6" y="81"/>
                    </a:cubicBezTo>
                    <a:cubicBezTo>
                      <a:pt x="4" y="80"/>
                      <a:pt x="2" y="80"/>
                      <a:pt x="0" y="79"/>
                    </a:cubicBezTo>
                    <a:cubicBezTo>
                      <a:pt x="8" y="53"/>
                      <a:pt x="17" y="27"/>
                      <a:pt x="25" y="0"/>
                    </a:cubicBezTo>
                    <a:close/>
                  </a:path>
                </a:pathLst>
              </a:custGeom>
              <a:solidFill>
                <a:srgbClr val="9270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2" name="Freeform 390">
                <a:extLst>
                  <a:ext uri="{FF2B5EF4-FFF2-40B4-BE49-F238E27FC236}">
                    <a16:creationId xmlns:a16="http://schemas.microsoft.com/office/drawing/2014/main" id="{826ABAC2-2D27-4F46-9F31-7ADA0F25BC3D}"/>
                  </a:ext>
                </a:extLst>
              </p:cNvPr>
              <p:cNvSpPr>
                <a:spLocks/>
              </p:cNvSpPr>
              <p:nvPr/>
            </p:nvSpPr>
            <p:spPr bwMode="auto">
              <a:xfrm>
                <a:off x="929" y="2138"/>
                <a:ext cx="36" cy="99"/>
              </a:xfrm>
              <a:custGeom>
                <a:avLst/>
                <a:gdLst>
                  <a:gd name="T0" fmla="*/ 29 w 32"/>
                  <a:gd name="T1" fmla="*/ 0 h 88"/>
                  <a:gd name="T2" fmla="*/ 32 w 32"/>
                  <a:gd name="T3" fmla="*/ 5 h 88"/>
                  <a:gd name="T4" fmla="*/ 5 w 32"/>
                  <a:gd name="T5" fmla="*/ 88 h 88"/>
                  <a:gd name="T6" fmla="*/ 0 w 32"/>
                  <a:gd name="T7" fmla="*/ 86 h 88"/>
                  <a:gd name="T8" fmla="*/ 29 w 32"/>
                  <a:gd name="T9" fmla="*/ 0 h 88"/>
                </a:gdLst>
                <a:ahLst/>
                <a:cxnLst>
                  <a:cxn ang="0">
                    <a:pos x="T0" y="T1"/>
                  </a:cxn>
                  <a:cxn ang="0">
                    <a:pos x="T2" y="T3"/>
                  </a:cxn>
                  <a:cxn ang="0">
                    <a:pos x="T4" y="T5"/>
                  </a:cxn>
                  <a:cxn ang="0">
                    <a:pos x="T6" y="T7"/>
                  </a:cxn>
                  <a:cxn ang="0">
                    <a:pos x="T8" y="T9"/>
                  </a:cxn>
                </a:cxnLst>
                <a:rect l="0" t="0" r="r" b="b"/>
                <a:pathLst>
                  <a:path w="32" h="88">
                    <a:moveTo>
                      <a:pt x="29" y="0"/>
                    </a:moveTo>
                    <a:cubicBezTo>
                      <a:pt x="30" y="2"/>
                      <a:pt x="31" y="3"/>
                      <a:pt x="32" y="5"/>
                    </a:cubicBezTo>
                    <a:cubicBezTo>
                      <a:pt x="24" y="33"/>
                      <a:pt x="17" y="61"/>
                      <a:pt x="5" y="88"/>
                    </a:cubicBezTo>
                    <a:cubicBezTo>
                      <a:pt x="4" y="87"/>
                      <a:pt x="2" y="87"/>
                      <a:pt x="0" y="86"/>
                    </a:cubicBezTo>
                    <a:cubicBezTo>
                      <a:pt x="10" y="57"/>
                      <a:pt x="19" y="29"/>
                      <a:pt x="29" y="0"/>
                    </a:cubicBezTo>
                    <a:close/>
                  </a:path>
                </a:pathLst>
              </a:custGeom>
              <a:solidFill>
                <a:srgbClr val="8462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3" name="Freeform 391">
                <a:extLst>
                  <a:ext uri="{FF2B5EF4-FFF2-40B4-BE49-F238E27FC236}">
                    <a16:creationId xmlns:a16="http://schemas.microsoft.com/office/drawing/2014/main" id="{A4182EDA-1540-425F-8257-77DE278713BC}"/>
                  </a:ext>
                </a:extLst>
              </p:cNvPr>
              <p:cNvSpPr>
                <a:spLocks/>
              </p:cNvSpPr>
              <p:nvPr/>
            </p:nvSpPr>
            <p:spPr bwMode="auto">
              <a:xfrm>
                <a:off x="1179" y="2063"/>
                <a:ext cx="20" cy="99"/>
              </a:xfrm>
              <a:custGeom>
                <a:avLst/>
                <a:gdLst>
                  <a:gd name="T0" fmla="*/ 11 w 18"/>
                  <a:gd name="T1" fmla="*/ 0 h 88"/>
                  <a:gd name="T2" fmla="*/ 17 w 18"/>
                  <a:gd name="T3" fmla="*/ 13 h 88"/>
                  <a:gd name="T4" fmla="*/ 0 w 18"/>
                  <a:gd name="T5" fmla="*/ 88 h 88"/>
                  <a:gd name="T6" fmla="*/ 11 w 18"/>
                  <a:gd name="T7" fmla="*/ 0 h 88"/>
                  <a:gd name="T8" fmla="*/ 11 w 18"/>
                  <a:gd name="T9" fmla="*/ 0 h 88"/>
                </a:gdLst>
                <a:ahLst/>
                <a:cxnLst>
                  <a:cxn ang="0">
                    <a:pos x="T0" y="T1"/>
                  </a:cxn>
                  <a:cxn ang="0">
                    <a:pos x="T2" y="T3"/>
                  </a:cxn>
                  <a:cxn ang="0">
                    <a:pos x="T4" y="T5"/>
                  </a:cxn>
                  <a:cxn ang="0">
                    <a:pos x="T6" y="T7"/>
                  </a:cxn>
                  <a:cxn ang="0">
                    <a:pos x="T8" y="T9"/>
                  </a:cxn>
                </a:cxnLst>
                <a:rect l="0" t="0" r="r" b="b"/>
                <a:pathLst>
                  <a:path w="18" h="88">
                    <a:moveTo>
                      <a:pt x="11" y="0"/>
                    </a:moveTo>
                    <a:cubicBezTo>
                      <a:pt x="18" y="2"/>
                      <a:pt x="18" y="8"/>
                      <a:pt x="17" y="13"/>
                    </a:cubicBezTo>
                    <a:cubicBezTo>
                      <a:pt x="15" y="39"/>
                      <a:pt x="10" y="64"/>
                      <a:pt x="0" y="88"/>
                    </a:cubicBezTo>
                    <a:cubicBezTo>
                      <a:pt x="1" y="58"/>
                      <a:pt x="11" y="30"/>
                      <a:pt x="11" y="0"/>
                    </a:cubicBezTo>
                    <a:cubicBezTo>
                      <a:pt x="11" y="0"/>
                      <a:pt x="11" y="0"/>
                      <a:pt x="11" y="0"/>
                    </a:cubicBezTo>
                    <a:close/>
                  </a:path>
                </a:pathLst>
              </a:custGeom>
              <a:solidFill>
                <a:srgbClr val="8260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4" name="Freeform 392">
                <a:extLst>
                  <a:ext uri="{FF2B5EF4-FFF2-40B4-BE49-F238E27FC236}">
                    <a16:creationId xmlns:a16="http://schemas.microsoft.com/office/drawing/2014/main" id="{F1BEA83C-967A-41B8-98FA-A2A20FB93B25}"/>
                  </a:ext>
                </a:extLst>
              </p:cNvPr>
              <p:cNvSpPr>
                <a:spLocks/>
              </p:cNvSpPr>
              <p:nvPr/>
            </p:nvSpPr>
            <p:spPr bwMode="auto">
              <a:xfrm>
                <a:off x="1244" y="1981"/>
                <a:ext cx="27" cy="91"/>
              </a:xfrm>
              <a:custGeom>
                <a:avLst/>
                <a:gdLst>
                  <a:gd name="T0" fmla="*/ 0 w 24"/>
                  <a:gd name="T1" fmla="*/ 80 h 81"/>
                  <a:gd name="T2" fmla="*/ 19 w 24"/>
                  <a:gd name="T3" fmla="*/ 0 h 81"/>
                  <a:gd name="T4" fmla="*/ 24 w 24"/>
                  <a:gd name="T5" fmla="*/ 1 h 81"/>
                  <a:gd name="T6" fmla="*/ 5 w 24"/>
                  <a:gd name="T7" fmla="*/ 81 h 81"/>
                  <a:gd name="T8" fmla="*/ 0 w 24"/>
                  <a:gd name="T9" fmla="*/ 80 h 81"/>
                </a:gdLst>
                <a:ahLst/>
                <a:cxnLst>
                  <a:cxn ang="0">
                    <a:pos x="T0" y="T1"/>
                  </a:cxn>
                  <a:cxn ang="0">
                    <a:pos x="T2" y="T3"/>
                  </a:cxn>
                  <a:cxn ang="0">
                    <a:pos x="T4" y="T5"/>
                  </a:cxn>
                  <a:cxn ang="0">
                    <a:pos x="T6" y="T7"/>
                  </a:cxn>
                  <a:cxn ang="0">
                    <a:pos x="T8" y="T9"/>
                  </a:cxn>
                </a:cxnLst>
                <a:rect l="0" t="0" r="r" b="b"/>
                <a:pathLst>
                  <a:path w="24" h="81">
                    <a:moveTo>
                      <a:pt x="0" y="80"/>
                    </a:moveTo>
                    <a:cubicBezTo>
                      <a:pt x="6" y="54"/>
                      <a:pt x="13" y="27"/>
                      <a:pt x="19" y="0"/>
                    </a:cubicBezTo>
                    <a:cubicBezTo>
                      <a:pt x="21" y="0"/>
                      <a:pt x="22" y="0"/>
                      <a:pt x="24" y="1"/>
                    </a:cubicBezTo>
                    <a:cubicBezTo>
                      <a:pt x="20" y="28"/>
                      <a:pt x="13" y="55"/>
                      <a:pt x="5" y="81"/>
                    </a:cubicBezTo>
                    <a:cubicBezTo>
                      <a:pt x="3" y="81"/>
                      <a:pt x="2" y="81"/>
                      <a:pt x="0" y="80"/>
                    </a:cubicBezTo>
                    <a:close/>
                  </a:path>
                </a:pathLst>
              </a:custGeom>
              <a:solidFill>
                <a:srgbClr val="BD9C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5" name="Freeform 393">
                <a:extLst>
                  <a:ext uri="{FF2B5EF4-FFF2-40B4-BE49-F238E27FC236}">
                    <a16:creationId xmlns:a16="http://schemas.microsoft.com/office/drawing/2014/main" id="{67495D45-60E7-4895-B252-CB1EE650BCC7}"/>
                  </a:ext>
                </a:extLst>
              </p:cNvPr>
              <p:cNvSpPr>
                <a:spLocks/>
              </p:cNvSpPr>
              <p:nvPr/>
            </p:nvSpPr>
            <p:spPr bwMode="auto">
              <a:xfrm>
                <a:off x="1335" y="1341"/>
                <a:ext cx="15" cy="94"/>
              </a:xfrm>
              <a:custGeom>
                <a:avLst/>
                <a:gdLst>
                  <a:gd name="T0" fmla="*/ 13 w 13"/>
                  <a:gd name="T1" fmla="*/ 0 h 84"/>
                  <a:gd name="T2" fmla="*/ 3 w 13"/>
                  <a:gd name="T3" fmla="*/ 84 h 84"/>
                  <a:gd name="T4" fmla="*/ 13 w 13"/>
                  <a:gd name="T5" fmla="*/ 0 h 84"/>
                </a:gdLst>
                <a:ahLst/>
                <a:cxnLst>
                  <a:cxn ang="0">
                    <a:pos x="T0" y="T1"/>
                  </a:cxn>
                  <a:cxn ang="0">
                    <a:pos x="T2" y="T3"/>
                  </a:cxn>
                  <a:cxn ang="0">
                    <a:pos x="T4" y="T5"/>
                  </a:cxn>
                </a:cxnLst>
                <a:rect l="0" t="0" r="r" b="b"/>
                <a:pathLst>
                  <a:path w="13" h="84">
                    <a:moveTo>
                      <a:pt x="13" y="0"/>
                    </a:moveTo>
                    <a:cubicBezTo>
                      <a:pt x="13" y="27"/>
                      <a:pt x="11" y="54"/>
                      <a:pt x="3" y="84"/>
                    </a:cubicBezTo>
                    <a:cubicBezTo>
                      <a:pt x="0" y="70"/>
                      <a:pt x="6" y="15"/>
                      <a:pt x="13" y="0"/>
                    </a:cubicBezTo>
                    <a:close/>
                  </a:path>
                </a:pathLst>
              </a:custGeom>
              <a:solidFill>
                <a:srgbClr val="8968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6" name="Freeform 394">
                <a:extLst>
                  <a:ext uri="{FF2B5EF4-FFF2-40B4-BE49-F238E27FC236}">
                    <a16:creationId xmlns:a16="http://schemas.microsoft.com/office/drawing/2014/main" id="{FEC9AA1B-2D0D-4857-A9C9-3D9F1C552F59}"/>
                  </a:ext>
                </a:extLst>
              </p:cNvPr>
              <p:cNvSpPr>
                <a:spLocks/>
              </p:cNvSpPr>
              <p:nvPr/>
            </p:nvSpPr>
            <p:spPr bwMode="auto">
              <a:xfrm>
                <a:off x="1139" y="2152"/>
                <a:ext cx="29" cy="86"/>
              </a:xfrm>
              <a:custGeom>
                <a:avLst/>
                <a:gdLst>
                  <a:gd name="T0" fmla="*/ 7 w 26"/>
                  <a:gd name="T1" fmla="*/ 77 h 77"/>
                  <a:gd name="T2" fmla="*/ 6 w 26"/>
                  <a:gd name="T3" fmla="*/ 65 h 77"/>
                  <a:gd name="T4" fmla="*/ 25 w 26"/>
                  <a:gd name="T5" fmla="*/ 0 h 77"/>
                  <a:gd name="T6" fmla="*/ 7 w 26"/>
                  <a:gd name="T7" fmla="*/ 77 h 77"/>
                  <a:gd name="T8" fmla="*/ 7 w 26"/>
                  <a:gd name="T9" fmla="*/ 77 h 77"/>
                </a:gdLst>
                <a:ahLst/>
                <a:cxnLst>
                  <a:cxn ang="0">
                    <a:pos x="T0" y="T1"/>
                  </a:cxn>
                  <a:cxn ang="0">
                    <a:pos x="T2" y="T3"/>
                  </a:cxn>
                  <a:cxn ang="0">
                    <a:pos x="T4" y="T5"/>
                  </a:cxn>
                  <a:cxn ang="0">
                    <a:pos x="T6" y="T7"/>
                  </a:cxn>
                  <a:cxn ang="0">
                    <a:pos x="T8" y="T9"/>
                  </a:cxn>
                </a:cxnLst>
                <a:rect l="0" t="0" r="r" b="b"/>
                <a:pathLst>
                  <a:path w="26" h="77">
                    <a:moveTo>
                      <a:pt x="7" y="77"/>
                    </a:moveTo>
                    <a:cubicBezTo>
                      <a:pt x="0" y="74"/>
                      <a:pt x="5" y="69"/>
                      <a:pt x="6" y="65"/>
                    </a:cubicBezTo>
                    <a:cubicBezTo>
                      <a:pt x="12" y="43"/>
                      <a:pt x="18" y="21"/>
                      <a:pt x="25" y="0"/>
                    </a:cubicBezTo>
                    <a:cubicBezTo>
                      <a:pt x="26" y="27"/>
                      <a:pt x="19" y="53"/>
                      <a:pt x="7" y="77"/>
                    </a:cubicBezTo>
                    <a:cubicBezTo>
                      <a:pt x="7" y="77"/>
                      <a:pt x="7" y="77"/>
                      <a:pt x="7" y="77"/>
                    </a:cubicBezTo>
                    <a:close/>
                  </a:path>
                </a:pathLst>
              </a:custGeom>
              <a:solidFill>
                <a:srgbClr val="8569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7" name="Freeform 395">
                <a:extLst>
                  <a:ext uri="{FF2B5EF4-FFF2-40B4-BE49-F238E27FC236}">
                    <a16:creationId xmlns:a16="http://schemas.microsoft.com/office/drawing/2014/main" id="{BCE40C85-BE3E-4090-8837-D84AA0C2F4F7}"/>
                  </a:ext>
                </a:extLst>
              </p:cNvPr>
              <p:cNvSpPr>
                <a:spLocks/>
              </p:cNvSpPr>
              <p:nvPr/>
            </p:nvSpPr>
            <p:spPr bwMode="auto">
              <a:xfrm>
                <a:off x="1624" y="1640"/>
                <a:ext cx="8" cy="113"/>
              </a:xfrm>
              <a:custGeom>
                <a:avLst/>
                <a:gdLst>
                  <a:gd name="T0" fmla="*/ 7 w 7"/>
                  <a:gd name="T1" fmla="*/ 101 h 101"/>
                  <a:gd name="T2" fmla="*/ 0 w 7"/>
                  <a:gd name="T3" fmla="*/ 97 h 101"/>
                  <a:gd name="T4" fmla="*/ 4 w 7"/>
                  <a:gd name="T5" fmla="*/ 0 h 101"/>
                  <a:gd name="T6" fmla="*/ 7 w 7"/>
                  <a:gd name="T7" fmla="*/ 0 h 101"/>
                  <a:gd name="T8" fmla="*/ 7 w 7"/>
                  <a:gd name="T9" fmla="*/ 101 h 101"/>
                </a:gdLst>
                <a:ahLst/>
                <a:cxnLst>
                  <a:cxn ang="0">
                    <a:pos x="T0" y="T1"/>
                  </a:cxn>
                  <a:cxn ang="0">
                    <a:pos x="T2" y="T3"/>
                  </a:cxn>
                  <a:cxn ang="0">
                    <a:pos x="T4" y="T5"/>
                  </a:cxn>
                  <a:cxn ang="0">
                    <a:pos x="T6" y="T7"/>
                  </a:cxn>
                  <a:cxn ang="0">
                    <a:pos x="T8" y="T9"/>
                  </a:cxn>
                </a:cxnLst>
                <a:rect l="0" t="0" r="r" b="b"/>
                <a:pathLst>
                  <a:path w="7" h="101">
                    <a:moveTo>
                      <a:pt x="7" y="101"/>
                    </a:moveTo>
                    <a:cubicBezTo>
                      <a:pt x="5" y="100"/>
                      <a:pt x="2" y="98"/>
                      <a:pt x="0" y="97"/>
                    </a:cubicBezTo>
                    <a:cubicBezTo>
                      <a:pt x="1" y="65"/>
                      <a:pt x="2" y="32"/>
                      <a:pt x="4" y="0"/>
                    </a:cubicBezTo>
                    <a:cubicBezTo>
                      <a:pt x="5" y="0"/>
                      <a:pt x="6" y="0"/>
                      <a:pt x="7" y="0"/>
                    </a:cubicBezTo>
                    <a:cubicBezTo>
                      <a:pt x="7" y="34"/>
                      <a:pt x="7" y="67"/>
                      <a:pt x="7" y="101"/>
                    </a:cubicBezTo>
                    <a:close/>
                  </a:path>
                </a:pathLst>
              </a:custGeom>
              <a:solidFill>
                <a:srgbClr val="8C64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8" name="Freeform 396">
                <a:extLst>
                  <a:ext uri="{FF2B5EF4-FFF2-40B4-BE49-F238E27FC236}">
                    <a16:creationId xmlns:a16="http://schemas.microsoft.com/office/drawing/2014/main" id="{7D65CF37-003F-47E5-BBBE-80D29E140AE6}"/>
                  </a:ext>
                </a:extLst>
              </p:cNvPr>
              <p:cNvSpPr>
                <a:spLocks/>
              </p:cNvSpPr>
              <p:nvPr/>
            </p:nvSpPr>
            <p:spPr bwMode="auto">
              <a:xfrm>
                <a:off x="1640" y="2199"/>
                <a:ext cx="16" cy="107"/>
              </a:xfrm>
              <a:custGeom>
                <a:avLst/>
                <a:gdLst>
                  <a:gd name="T0" fmla="*/ 5 w 14"/>
                  <a:gd name="T1" fmla="*/ 0 h 95"/>
                  <a:gd name="T2" fmla="*/ 9 w 14"/>
                  <a:gd name="T3" fmla="*/ 61 h 95"/>
                  <a:gd name="T4" fmla="*/ 8 w 14"/>
                  <a:gd name="T5" fmla="*/ 95 h 95"/>
                  <a:gd name="T6" fmla="*/ 5 w 14"/>
                  <a:gd name="T7" fmla="*/ 0 h 95"/>
                </a:gdLst>
                <a:ahLst/>
                <a:cxnLst>
                  <a:cxn ang="0">
                    <a:pos x="T0" y="T1"/>
                  </a:cxn>
                  <a:cxn ang="0">
                    <a:pos x="T2" y="T3"/>
                  </a:cxn>
                  <a:cxn ang="0">
                    <a:pos x="T4" y="T5"/>
                  </a:cxn>
                  <a:cxn ang="0">
                    <a:pos x="T6" y="T7"/>
                  </a:cxn>
                </a:cxnLst>
                <a:rect l="0" t="0" r="r" b="b"/>
                <a:pathLst>
                  <a:path w="14" h="95">
                    <a:moveTo>
                      <a:pt x="5" y="0"/>
                    </a:moveTo>
                    <a:cubicBezTo>
                      <a:pt x="14" y="20"/>
                      <a:pt x="8" y="41"/>
                      <a:pt x="9" y="61"/>
                    </a:cubicBezTo>
                    <a:cubicBezTo>
                      <a:pt x="10" y="72"/>
                      <a:pt x="9" y="83"/>
                      <a:pt x="8" y="95"/>
                    </a:cubicBezTo>
                    <a:cubicBezTo>
                      <a:pt x="1" y="63"/>
                      <a:pt x="0" y="32"/>
                      <a:pt x="5" y="0"/>
                    </a:cubicBezTo>
                    <a:close/>
                  </a:path>
                </a:pathLst>
              </a:custGeom>
              <a:solidFill>
                <a:srgbClr val="B18C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9" name="Freeform 397">
                <a:extLst>
                  <a:ext uri="{FF2B5EF4-FFF2-40B4-BE49-F238E27FC236}">
                    <a16:creationId xmlns:a16="http://schemas.microsoft.com/office/drawing/2014/main" id="{D7EC920E-F354-4E43-A39C-6ADE94E1C947}"/>
                  </a:ext>
                </a:extLst>
              </p:cNvPr>
              <p:cNvSpPr>
                <a:spLocks/>
              </p:cNvSpPr>
              <p:nvPr/>
            </p:nvSpPr>
            <p:spPr bwMode="auto">
              <a:xfrm>
                <a:off x="1099" y="2129"/>
                <a:ext cx="24" cy="80"/>
              </a:xfrm>
              <a:custGeom>
                <a:avLst/>
                <a:gdLst>
                  <a:gd name="T0" fmla="*/ 0 w 21"/>
                  <a:gd name="T1" fmla="*/ 71 h 71"/>
                  <a:gd name="T2" fmla="*/ 16 w 21"/>
                  <a:gd name="T3" fmla="*/ 0 h 71"/>
                  <a:gd name="T4" fmla="*/ 21 w 21"/>
                  <a:gd name="T5" fmla="*/ 1 h 71"/>
                  <a:gd name="T6" fmla="*/ 0 w 21"/>
                  <a:gd name="T7" fmla="*/ 71 h 71"/>
                </a:gdLst>
                <a:ahLst/>
                <a:cxnLst>
                  <a:cxn ang="0">
                    <a:pos x="T0" y="T1"/>
                  </a:cxn>
                  <a:cxn ang="0">
                    <a:pos x="T2" y="T3"/>
                  </a:cxn>
                  <a:cxn ang="0">
                    <a:pos x="T4" y="T5"/>
                  </a:cxn>
                  <a:cxn ang="0">
                    <a:pos x="T6" y="T7"/>
                  </a:cxn>
                </a:cxnLst>
                <a:rect l="0" t="0" r="r" b="b"/>
                <a:pathLst>
                  <a:path w="21" h="71">
                    <a:moveTo>
                      <a:pt x="0" y="71"/>
                    </a:moveTo>
                    <a:cubicBezTo>
                      <a:pt x="5" y="47"/>
                      <a:pt x="10" y="23"/>
                      <a:pt x="16" y="0"/>
                    </a:cubicBezTo>
                    <a:cubicBezTo>
                      <a:pt x="17" y="0"/>
                      <a:pt x="19" y="1"/>
                      <a:pt x="21" y="1"/>
                    </a:cubicBezTo>
                    <a:cubicBezTo>
                      <a:pt x="17" y="25"/>
                      <a:pt x="15" y="49"/>
                      <a:pt x="0" y="71"/>
                    </a:cubicBezTo>
                    <a:close/>
                  </a:path>
                </a:pathLst>
              </a:custGeom>
              <a:solidFill>
                <a:srgbClr val="9271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0" name="Freeform 398">
                <a:extLst>
                  <a:ext uri="{FF2B5EF4-FFF2-40B4-BE49-F238E27FC236}">
                    <a16:creationId xmlns:a16="http://schemas.microsoft.com/office/drawing/2014/main" id="{0ABD8B60-444B-433E-9EE6-380C59E692D6}"/>
                  </a:ext>
                </a:extLst>
              </p:cNvPr>
              <p:cNvSpPr>
                <a:spLocks/>
              </p:cNvSpPr>
              <p:nvPr/>
            </p:nvSpPr>
            <p:spPr bwMode="auto">
              <a:xfrm>
                <a:off x="1370" y="1294"/>
                <a:ext cx="16" cy="77"/>
              </a:xfrm>
              <a:custGeom>
                <a:avLst/>
                <a:gdLst>
                  <a:gd name="T0" fmla="*/ 8 w 14"/>
                  <a:gd name="T1" fmla="*/ 0 h 69"/>
                  <a:gd name="T2" fmla="*/ 13 w 14"/>
                  <a:gd name="T3" fmla="*/ 9 h 69"/>
                  <a:gd name="T4" fmla="*/ 5 w 14"/>
                  <a:gd name="T5" fmla="*/ 69 h 69"/>
                  <a:gd name="T6" fmla="*/ 8 w 14"/>
                  <a:gd name="T7" fmla="*/ 0 h 69"/>
                </a:gdLst>
                <a:ahLst/>
                <a:cxnLst>
                  <a:cxn ang="0">
                    <a:pos x="T0" y="T1"/>
                  </a:cxn>
                  <a:cxn ang="0">
                    <a:pos x="T2" y="T3"/>
                  </a:cxn>
                  <a:cxn ang="0">
                    <a:pos x="T4" y="T5"/>
                  </a:cxn>
                  <a:cxn ang="0">
                    <a:pos x="T6" y="T7"/>
                  </a:cxn>
                </a:cxnLst>
                <a:rect l="0" t="0" r="r" b="b"/>
                <a:pathLst>
                  <a:path w="14" h="69">
                    <a:moveTo>
                      <a:pt x="8" y="0"/>
                    </a:moveTo>
                    <a:cubicBezTo>
                      <a:pt x="10" y="3"/>
                      <a:pt x="11" y="6"/>
                      <a:pt x="13" y="9"/>
                    </a:cubicBezTo>
                    <a:cubicBezTo>
                      <a:pt x="13" y="29"/>
                      <a:pt x="14" y="50"/>
                      <a:pt x="5" y="69"/>
                    </a:cubicBezTo>
                    <a:cubicBezTo>
                      <a:pt x="3" y="46"/>
                      <a:pt x="0" y="23"/>
                      <a:pt x="8" y="0"/>
                    </a:cubicBezTo>
                    <a:close/>
                  </a:path>
                </a:pathLst>
              </a:custGeom>
              <a:solidFill>
                <a:srgbClr val="BC9A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1" name="Freeform 399">
                <a:extLst>
                  <a:ext uri="{FF2B5EF4-FFF2-40B4-BE49-F238E27FC236}">
                    <a16:creationId xmlns:a16="http://schemas.microsoft.com/office/drawing/2014/main" id="{A35A4265-99CD-4358-BFD9-0337B09C0AAD}"/>
                  </a:ext>
                </a:extLst>
              </p:cNvPr>
              <p:cNvSpPr>
                <a:spLocks/>
              </p:cNvSpPr>
              <p:nvPr/>
            </p:nvSpPr>
            <p:spPr bwMode="auto">
              <a:xfrm>
                <a:off x="1566" y="1882"/>
                <a:ext cx="13" cy="82"/>
              </a:xfrm>
              <a:custGeom>
                <a:avLst/>
                <a:gdLst>
                  <a:gd name="T0" fmla="*/ 10 w 12"/>
                  <a:gd name="T1" fmla="*/ 73 h 73"/>
                  <a:gd name="T2" fmla="*/ 7 w 12"/>
                  <a:gd name="T3" fmla="*/ 73 h 73"/>
                  <a:gd name="T4" fmla="*/ 5 w 12"/>
                  <a:gd name="T5" fmla="*/ 0 h 73"/>
                  <a:gd name="T6" fmla="*/ 10 w 12"/>
                  <a:gd name="T7" fmla="*/ 73 h 73"/>
                </a:gdLst>
                <a:ahLst/>
                <a:cxnLst>
                  <a:cxn ang="0">
                    <a:pos x="T0" y="T1"/>
                  </a:cxn>
                  <a:cxn ang="0">
                    <a:pos x="T2" y="T3"/>
                  </a:cxn>
                  <a:cxn ang="0">
                    <a:pos x="T4" y="T5"/>
                  </a:cxn>
                  <a:cxn ang="0">
                    <a:pos x="T6" y="T7"/>
                  </a:cxn>
                </a:cxnLst>
                <a:rect l="0" t="0" r="r" b="b"/>
                <a:pathLst>
                  <a:path w="12" h="73">
                    <a:moveTo>
                      <a:pt x="10" y="73"/>
                    </a:moveTo>
                    <a:cubicBezTo>
                      <a:pt x="9" y="73"/>
                      <a:pt x="8" y="73"/>
                      <a:pt x="7" y="73"/>
                    </a:cubicBezTo>
                    <a:cubicBezTo>
                      <a:pt x="0" y="49"/>
                      <a:pt x="1" y="25"/>
                      <a:pt x="5" y="0"/>
                    </a:cubicBezTo>
                    <a:cubicBezTo>
                      <a:pt x="11" y="24"/>
                      <a:pt x="12" y="49"/>
                      <a:pt x="10" y="73"/>
                    </a:cubicBezTo>
                    <a:close/>
                  </a:path>
                </a:pathLst>
              </a:custGeom>
              <a:solidFill>
                <a:srgbClr val="B8917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2" name="Freeform 400">
                <a:extLst>
                  <a:ext uri="{FF2B5EF4-FFF2-40B4-BE49-F238E27FC236}">
                    <a16:creationId xmlns:a16="http://schemas.microsoft.com/office/drawing/2014/main" id="{D0D52AF6-E8C2-4B0F-A08D-3055DB99886F}"/>
                  </a:ext>
                </a:extLst>
              </p:cNvPr>
              <p:cNvSpPr>
                <a:spLocks/>
              </p:cNvSpPr>
              <p:nvPr/>
            </p:nvSpPr>
            <p:spPr bwMode="auto">
              <a:xfrm>
                <a:off x="1363" y="1698"/>
                <a:ext cx="13" cy="82"/>
              </a:xfrm>
              <a:custGeom>
                <a:avLst/>
                <a:gdLst>
                  <a:gd name="T0" fmla="*/ 5 w 11"/>
                  <a:gd name="T1" fmla="*/ 1 h 73"/>
                  <a:gd name="T2" fmla="*/ 0 w 11"/>
                  <a:gd name="T3" fmla="*/ 73 h 73"/>
                  <a:gd name="T4" fmla="*/ 0 w 11"/>
                  <a:gd name="T5" fmla="*/ 0 h 73"/>
                  <a:gd name="T6" fmla="*/ 5 w 11"/>
                  <a:gd name="T7" fmla="*/ 1 h 73"/>
                </a:gdLst>
                <a:ahLst/>
                <a:cxnLst>
                  <a:cxn ang="0">
                    <a:pos x="T0" y="T1"/>
                  </a:cxn>
                  <a:cxn ang="0">
                    <a:pos x="T2" y="T3"/>
                  </a:cxn>
                  <a:cxn ang="0">
                    <a:pos x="T4" y="T5"/>
                  </a:cxn>
                  <a:cxn ang="0">
                    <a:pos x="T6" y="T7"/>
                  </a:cxn>
                </a:cxnLst>
                <a:rect l="0" t="0" r="r" b="b"/>
                <a:pathLst>
                  <a:path w="11" h="73">
                    <a:moveTo>
                      <a:pt x="5" y="1"/>
                    </a:moveTo>
                    <a:cubicBezTo>
                      <a:pt x="11" y="25"/>
                      <a:pt x="2" y="49"/>
                      <a:pt x="0" y="73"/>
                    </a:cubicBezTo>
                    <a:cubicBezTo>
                      <a:pt x="0" y="49"/>
                      <a:pt x="0" y="25"/>
                      <a:pt x="0" y="0"/>
                    </a:cubicBezTo>
                    <a:cubicBezTo>
                      <a:pt x="2" y="1"/>
                      <a:pt x="4" y="1"/>
                      <a:pt x="5" y="1"/>
                    </a:cubicBezTo>
                    <a:close/>
                  </a:path>
                </a:pathLst>
              </a:custGeom>
              <a:solidFill>
                <a:srgbClr val="C19E8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3" name="Freeform 401">
                <a:extLst>
                  <a:ext uri="{FF2B5EF4-FFF2-40B4-BE49-F238E27FC236}">
                    <a16:creationId xmlns:a16="http://schemas.microsoft.com/office/drawing/2014/main" id="{9C8C16CE-2773-4747-B174-E21AC395BF01}"/>
                  </a:ext>
                </a:extLst>
              </p:cNvPr>
              <p:cNvSpPr>
                <a:spLocks/>
              </p:cNvSpPr>
              <p:nvPr/>
            </p:nvSpPr>
            <p:spPr bwMode="auto">
              <a:xfrm>
                <a:off x="1663" y="1602"/>
                <a:ext cx="19" cy="84"/>
              </a:xfrm>
              <a:custGeom>
                <a:avLst/>
                <a:gdLst>
                  <a:gd name="T0" fmla="*/ 17 w 17"/>
                  <a:gd name="T1" fmla="*/ 73 h 74"/>
                  <a:gd name="T2" fmla="*/ 5 w 17"/>
                  <a:gd name="T3" fmla="*/ 58 h 74"/>
                  <a:gd name="T4" fmla="*/ 0 w 17"/>
                  <a:gd name="T5" fmla="*/ 1 h 74"/>
                  <a:gd name="T6" fmla="*/ 6 w 17"/>
                  <a:gd name="T7" fmla="*/ 0 h 74"/>
                  <a:gd name="T8" fmla="*/ 17 w 17"/>
                  <a:gd name="T9" fmla="*/ 73 h 74"/>
                </a:gdLst>
                <a:ahLst/>
                <a:cxnLst>
                  <a:cxn ang="0">
                    <a:pos x="T0" y="T1"/>
                  </a:cxn>
                  <a:cxn ang="0">
                    <a:pos x="T2" y="T3"/>
                  </a:cxn>
                  <a:cxn ang="0">
                    <a:pos x="T4" y="T5"/>
                  </a:cxn>
                  <a:cxn ang="0">
                    <a:pos x="T6" y="T7"/>
                  </a:cxn>
                  <a:cxn ang="0">
                    <a:pos x="T8" y="T9"/>
                  </a:cxn>
                </a:cxnLst>
                <a:rect l="0" t="0" r="r" b="b"/>
                <a:pathLst>
                  <a:path w="17" h="74">
                    <a:moveTo>
                      <a:pt x="17" y="73"/>
                    </a:moveTo>
                    <a:cubicBezTo>
                      <a:pt x="11" y="74"/>
                      <a:pt x="11" y="74"/>
                      <a:pt x="5" y="58"/>
                    </a:cubicBezTo>
                    <a:cubicBezTo>
                      <a:pt x="3" y="39"/>
                      <a:pt x="2" y="20"/>
                      <a:pt x="0" y="1"/>
                    </a:cubicBezTo>
                    <a:cubicBezTo>
                      <a:pt x="2" y="1"/>
                      <a:pt x="4" y="1"/>
                      <a:pt x="6" y="0"/>
                    </a:cubicBezTo>
                    <a:cubicBezTo>
                      <a:pt x="11" y="25"/>
                      <a:pt x="8" y="50"/>
                      <a:pt x="17" y="73"/>
                    </a:cubicBezTo>
                    <a:close/>
                  </a:path>
                </a:pathLst>
              </a:custGeom>
              <a:solidFill>
                <a:srgbClr val="8C69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4" name="Freeform 402">
                <a:extLst>
                  <a:ext uri="{FF2B5EF4-FFF2-40B4-BE49-F238E27FC236}">
                    <a16:creationId xmlns:a16="http://schemas.microsoft.com/office/drawing/2014/main" id="{6F78CEFD-3BE3-43FC-8E20-A7D927FE430F}"/>
                  </a:ext>
                </a:extLst>
              </p:cNvPr>
              <p:cNvSpPr>
                <a:spLocks/>
              </p:cNvSpPr>
              <p:nvPr/>
            </p:nvSpPr>
            <p:spPr bwMode="auto">
              <a:xfrm>
                <a:off x="1322" y="1526"/>
                <a:ext cx="19" cy="76"/>
              </a:xfrm>
              <a:custGeom>
                <a:avLst/>
                <a:gdLst>
                  <a:gd name="T0" fmla="*/ 8 w 17"/>
                  <a:gd name="T1" fmla="*/ 6 h 68"/>
                  <a:gd name="T2" fmla="*/ 13 w 17"/>
                  <a:gd name="T3" fmla="*/ 1 h 68"/>
                  <a:gd name="T4" fmla="*/ 16 w 17"/>
                  <a:gd name="T5" fmla="*/ 6 h 68"/>
                  <a:gd name="T6" fmla="*/ 7 w 17"/>
                  <a:gd name="T7" fmla="*/ 68 h 68"/>
                  <a:gd name="T8" fmla="*/ 8 w 17"/>
                  <a:gd name="T9" fmla="*/ 6 h 68"/>
                  <a:gd name="T10" fmla="*/ 8 w 17"/>
                  <a:gd name="T11" fmla="*/ 6 h 68"/>
                </a:gdLst>
                <a:ahLst/>
                <a:cxnLst>
                  <a:cxn ang="0">
                    <a:pos x="T0" y="T1"/>
                  </a:cxn>
                  <a:cxn ang="0">
                    <a:pos x="T2" y="T3"/>
                  </a:cxn>
                  <a:cxn ang="0">
                    <a:pos x="T4" y="T5"/>
                  </a:cxn>
                  <a:cxn ang="0">
                    <a:pos x="T6" y="T7"/>
                  </a:cxn>
                  <a:cxn ang="0">
                    <a:pos x="T8" y="T9"/>
                  </a:cxn>
                  <a:cxn ang="0">
                    <a:pos x="T10" y="T11"/>
                  </a:cxn>
                </a:cxnLst>
                <a:rect l="0" t="0" r="r" b="b"/>
                <a:pathLst>
                  <a:path w="17" h="68">
                    <a:moveTo>
                      <a:pt x="8" y="6"/>
                    </a:moveTo>
                    <a:cubicBezTo>
                      <a:pt x="10" y="4"/>
                      <a:pt x="11" y="1"/>
                      <a:pt x="13" y="1"/>
                    </a:cubicBezTo>
                    <a:cubicBezTo>
                      <a:pt x="17" y="0"/>
                      <a:pt x="17" y="3"/>
                      <a:pt x="16" y="6"/>
                    </a:cubicBezTo>
                    <a:cubicBezTo>
                      <a:pt x="14" y="27"/>
                      <a:pt x="12" y="47"/>
                      <a:pt x="7" y="68"/>
                    </a:cubicBezTo>
                    <a:cubicBezTo>
                      <a:pt x="0" y="47"/>
                      <a:pt x="8" y="27"/>
                      <a:pt x="8" y="6"/>
                    </a:cubicBezTo>
                    <a:cubicBezTo>
                      <a:pt x="8" y="6"/>
                      <a:pt x="8" y="6"/>
                      <a:pt x="8" y="6"/>
                    </a:cubicBezTo>
                    <a:close/>
                  </a:path>
                </a:pathLst>
              </a:custGeom>
              <a:solidFill>
                <a:srgbClr val="8870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5" name="Freeform 403">
                <a:extLst>
                  <a:ext uri="{FF2B5EF4-FFF2-40B4-BE49-F238E27FC236}">
                    <a16:creationId xmlns:a16="http://schemas.microsoft.com/office/drawing/2014/main" id="{E1B799EA-EAB4-4146-955D-8CDF6634218D}"/>
                  </a:ext>
                </a:extLst>
              </p:cNvPr>
              <p:cNvSpPr>
                <a:spLocks/>
              </p:cNvSpPr>
              <p:nvPr/>
            </p:nvSpPr>
            <p:spPr bwMode="auto">
              <a:xfrm>
                <a:off x="1081" y="2141"/>
                <a:ext cx="17" cy="79"/>
              </a:xfrm>
              <a:custGeom>
                <a:avLst/>
                <a:gdLst>
                  <a:gd name="T0" fmla="*/ 15 w 15"/>
                  <a:gd name="T1" fmla="*/ 0 h 71"/>
                  <a:gd name="T2" fmla="*/ 0 w 15"/>
                  <a:gd name="T3" fmla="*/ 71 h 71"/>
                  <a:gd name="T4" fmla="*/ 15 w 15"/>
                  <a:gd name="T5" fmla="*/ 0 h 71"/>
                </a:gdLst>
                <a:ahLst/>
                <a:cxnLst>
                  <a:cxn ang="0">
                    <a:pos x="T0" y="T1"/>
                  </a:cxn>
                  <a:cxn ang="0">
                    <a:pos x="T2" y="T3"/>
                  </a:cxn>
                  <a:cxn ang="0">
                    <a:pos x="T4" y="T5"/>
                  </a:cxn>
                </a:cxnLst>
                <a:rect l="0" t="0" r="r" b="b"/>
                <a:pathLst>
                  <a:path w="15" h="71">
                    <a:moveTo>
                      <a:pt x="15" y="0"/>
                    </a:moveTo>
                    <a:cubicBezTo>
                      <a:pt x="14" y="25"/>
                      <a:pt x="11" y="48"/>
                      <a:pt x="0" y="71"/>
                    </a:cubicBezTo>
                    <a:cubicBezTo>
                      <a:pt x="1" y="46"/>
                      <a:pt x="5" y="23"/>
                      <a:pt x="15" y="0"/>
                    </a:cubicBezTo>
                    <a:close/>
                  </a:path>
                </a:pathLst>
              </a:custGeom>
              <a:solidFill>
                <a:srgbClr val="9377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6" name="Freeform 404">
                <a:extLst>
                  <a:ext uri="{FF2B5EF4-FFF2-40B4-BE49-F238E27FC236}">
                    <a16:creationId xmlns:a16="http://schemas.microsoft.com/office/drawing/2014/main" id="{760FF79D-2B93-4576-A549-D728F04E0507}"/>
                  </a:ext>
                </a:extLst>
              </p:cNvPr>
              <p:cNvSpPr>
                <a:spLocks/>
              </p:cNvSpPr>
              <p:nvPr/>
            </p:nvSpPr>
            <p:spPr bwMode="auto">
              <a:xfrm>
                <a:off x="876" y="1825"/>
                <a:ext cx="38" cy="94"/>
              </a:xfrm>
              <a:custGeom>
                <a:avLst/>
                <a:gdLst>
                  <a:gd name="T0" fmla="*/ 25 w 34"/>
                  <a:gd name="T1" fmla="*/ 0 h 84"/>
                  <a:gd name="T2" fmla="*/ 29 w 34"/>
                  <a:gd name="T3" fmla="*/ 4 h 84"/>
                  <a:gd name="T4" fmla="*/ 13 w 34"/>
                  <a:gd name="T5" fmla="*/ 64 h 84"/>
                  <a:gd name="T6" fmla="*/ 5 w 34"/>
                  <a:gd name="T7" fmla="*/ 84 h 84"/>
                  <a:gd name="T8" fmla="*/ 1 w 34"/>
                  <a:gd name="T9" fmla="*/ 84 h 84"/>
                  <a:gd name="T10" fmla="*/ 10 w 34"/>
                  <a:gd name="T11" fmla="*/ 54 h 84"/>
                  <a:gd name="T12" fmla="*/ 25 w 34"/>
                  <a:gd name="T13" fmla="*/ 0 h 84"/>
                </a:gdLst>
                <a:ahLst/>
                <a:cxnLst>
                  <a:cxn ang="0">
                    <a:pos x="T0" y="T1"/>
                  </a:cxn>
                  <a:cxn ang="0">
                    <a:pos x="T2" y="T3"/>
                  </a:cxn>
                  <a:cxn ang="0">
                    <a:pos x="T4" y="T5"/>
                  </a:cxn>
                  <a:cxn ang="0">
                    <a:pos x="T6" y="T7"/>
                  </a:cxn>
                  <a:cxn ang="0">
                    <a:pos x="T8" y="T9"/>
                  </a:cxn>
                  <a:cxn ang="0">
                    <a:pos x="T10" y="T11"/>
                  </a:cxn>
                  <a:cxn ang="0">
                    <a:pos x="T12" y="T13"/>
                  </a:cxn>
                </a:cxnLst>
                <a:rect l="0" t="0" r="r" b="b"/>
                <a:pathLst>
                  <a:path w="34" h="84">
                    <a:moveTo>
                      <a:pt x="25" y="0"/>
                    </a:moveTo>
                    <a:cubicBezTo>
                      <a:pt x="26" y="1"/>
                      <a:pt x="27" y="2"/>
                      <a:pt x="29" y="4"/>
                    </a:cubicBezTo>
                    <a:cubicBezTo>
                      <a:pt x="34" y="26"/>
                      <a:pt x="19" y="44"/>
                      <a:pt x="13" y="64"/>
                    </a:cubicBezTo>
                    <a:cubicBezTo>
                      <a:pt x="11" y="71"/>
                      <a:pt x="5" y="76"/>
                      <a:pt x="5" y="84"/>
                    </a:cubicBezTo>
                    <a:cubicBezTo>
                      <a:pt x="4" y="84"/>
                      <a:pt x="2" y="84"/>
                      <a:pt x="1" y="84"/>
                    </a:cubicBezTo>
                    <a:cubicBezTo>
                      <a:pt x="0" y="73"/>
                      <a:pt x="6" y="63"/>
                      <a:pt x="10" y="54"/>
                    </a:cubicBezTo>
                    <a:cubicBezTo>
                      <a:pt x="18" y="36"/>
                      <a:pt x="23" y="18"/>
                      <a:pt x="25" y="0"/>
                    </a:cubicBezTo>
                    <a:close/>
                  </a:path>
                </a:pathLst>
              </a:custGeom>
              <a:solidFill>
                <a:srgbClr val="B7907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7" name="Freeform 405">
                <a:extLst>
                  <a:ext uri="{FF2B5EF4-FFF2-40B4-BE49-F238E27FC236}">
                    <a16:creationId xmlns:a16="http://schemas.microsoft.com/office/drawing/2014/main" id="{08326699-025D-490C-AC50-73BDF83CF11A}"/>
                  </a:ext>
                </a:extLst>
              </p:cNvPr>
              <p:cNvSpPr>
                <a:spLocks/>
              </p:cNvSpPr>
              <p:nvPr/>
            </p:nvSpPr>
            <p:spPr bwMode="auto">
              <a:xfrm>
                <a:off x="931" y="2405"/>
                <a:ext cx="34" cy="89"/>
              </a:xfrm>
              <a:custGeom>
                <a:avLst/>
                <a:gdLst>
                  <a:gd name="T0" fmla="*/ 24 w 31"/>
                  <a:gd name="T1" fmla="*/ 0 h 80"/>
                  <a:gd name="T2" fmla="*/ 30 w 31"/>
                  <a:gd name="T3" fmla="*/ 7 h 80"/>
                  <a:gd name="T4" fmla="*/ 0 w 31"/>
                  <a:gd name="T5" fmla="*/ 80 h 80"/>
                  <a:gd name="T6" fmla="*/ 0 w 31"/>
                  <a:gd name="T7" fmla="*/ 80 h 80"/>
                  <a:gd name="T8" fmla="*/ 21 w 31"/>
                  <a:gd name="T9" fmla="*/ 15 h 80"/>
                  <a:gd name="T10" fmla="*/ 24 w 31"/>
                  <a:gd name="T11" fmla="*/ 0 h 80"/>
                </a:gdLst>
                <a:ahLst/>
                <a:cxnLst>
                  <a:cxn ang="0">
                    <a:pos x="T0" y="T1"/>
                  </a:cxn>
                  <a:cxn ang="0">
                    <a:pos x="T2" y="T3"/>
                  </a:cxn>
                  <a:cxn ang="0">
                    <a:pos x="T4" y="T5"/>
                  </a:cxn>
                  <a:cxn ang="0">
                    <a:pos x="T6" y="T7"/>
                  </a:cxn>
                  <a:cxn ang="0">
                    <a:pos x="T8" y="T9"/>
                  </a:cxn>
                  <a:cxn ang="0">
                    <a:pos x="T10" y="T11"/>
                  </a:cxn>
                </a:cxnLst>
                <a:rect l="0" t="0" r="r" b="b"/>
                <a:pathLst>
                  <a:path w="31" h="80">
                    <a:moveTo>
                      <a:pt x="24" y="0"/>
                    </a:moveTo>
                    <a:cubicBezTo>
                      <a:pt x="29" y="0"/>
                      <a:pt x="31" y="1"/>
                      <a:pt x="30" y="7"/>
                    </a:cubicBezTo>
                    <a:cubicBezTo>
                      <a:pt x="24" y="33"/>
                      <a:pt x="17" y="58"/>
                      <a:pt x="0" y="80"/>
                    </a:cubicBezTo>
                    <a:cubicBezTo>
                      <a:pt x="0" y="80"/>
                      <a:pt x="0" y="80"/>
                      <a:pt x="0" y="80"/>
                    </a:cubicBezTo>
                    <a:cubicBezTo>
                      <a:pt x="4" y="57"/>
                      <a:pt x="19" y="38"/>
                      <a:pt x="21" y="15"/>
                    </a:cubicBezTo>
                    <a:cubicBezTo>
                      <a:pt x="22" y="10"/>
                      <a:pt x="23" y="5"/>
                      <a:pt x="24" y="0"/>
                    </a:cubicBezTo>
                    <a:close/>
                  </a:path>
                </a:pathLst>
              </a:custGeom>
              <a:solidFill>
                <a:srgbClr val="8364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15" name="Group 607">
              <a:extLst>
                <a:ext uri="{FF2B5EF4-FFF2-40B4-BE49-F238E27FC236}">
                  <a16:creationId xmlns:a16="http://schemas.microsoft.com/office/drawing/2014/main" id="{CFBE597B-B97E-4A35-9A91-20158393FEB4}"/>
                </a:ext>
              </a:extLst>
            </p:cNvPr>
            <p:cNvGrpSpPr>
              <a:grpSpLocks/>
            </p:cNvGrpSpPr>
            <p:nvPr/>
          </p:nvGrpSpPr>
          <p:grpSpPr bwMode="auto">
            <a:xfrm>
              <a:off x="85" y="650"/>
              <a:ext cx="2316" cy="3563"/>
              <a:chOff x="85" y="650"/>
              <a:chExt cx="2316" cy="3563"/>
            </a:xfrm>
          </p:grpSpPr>
          <p:sp>
            <p:nvSpPr>
              <p:cNvPr id="328" name="Freeform 407">
                <a:extLst>
                  <a:ext uri="{FF2B5EF4-FFF2-40B4-BE49-F238E27FC236}">
                    <a16:creationId xmlns:a16="http://schemas.microsoft.com/office/drawing/2014/main" id="{C585B667-B770-4655-A772-3C96EB6F19B5}"/>
                  </a:ext>
                </a:extLst>
              </p:cNvPr>
              <p:cNvSpPr>
                <a:spLocks/>
              </p:cNvSpPr>
              <p:nvPr/>
            </p:nvSpPr>
            <p:spPr bwMode="auto">
              <a:xfrm>
                <a:off x="929" y="1837"/>
                <a:ext cx="32" cy="72"/>
              </a:xfrm>
              <a:custGeom>
                <a:avLst/>
                <a:gdLst>
                  <a:gd name="T0" fmla="*/ 24 w 28"/>
                  <a:gd name="T1" fmla="*/ 0 h 64"/>
                  <a:gd name="T2" fmla="*/ 28 w 28"/>
                  <a:gd name="T3" fmla="*/ 8 h 64"/>
                  <a:gd name="T4" fmla="*/ 0 w 28"/>
                  <a:gd name="T5" fmla="*/ 64 h 64"/>
                  <a:gd name="T6" fmla="*/ 24 w 28"/>
                  <a:gd name="T7" fmla="*/ 0 h 64"/>
                </a:gdLst>
                <a:ahLst/>
                <a:cxnLst>
                  <a:cxn ang="0">
                    <a:pos x="T0" y="T1"/>
                  </a:cxn>
                  <a:cxn ang="0">
                    <a:pos x="T2" y="T3"/>
                  </a:cxn>
                  <a:cxn ang="0">
                    <a:pos x="T4" y="T5"/>
                  </a:cxn>
                  <a:cxn ang="0">
                    <a:pos x="T6" y="T7"/>
                  </a:cxn>
                </a:cxnLst>
                <a:rect l="0" t="0" r="r" b="b"/>
                <a:pathLst>
                  <a:path w="28" h="64">
                    <a:moveTo>
                      <a:pt x="24" y="0"/>
                    </a:moveTo>
                    <a:cubicBezTo>
                      <a:pt x="26" y="3"/>
                      <a:pt x="27" y="6"/>
                      <a:pt x="28" y="8"/>
                    </a:cubicBezTo>
                    <a:cubicBezTo>
                      <a:pt x="25" y="30"/>
                      <a:pt x="14" y="47"/>
                      <a:pt x="0" y="64"/>
                    </a:cubicBezTo>
                    <a:cubicBezTo>
                      <a:pt x="8" y="43"/>
                      <a:pt x="16" y="22"/>
                      <a:pt x="24" y="0"/>
                    </a:cubicBezTo>
                    <a:close/>
                  </a:path>
                </a:pathLst>
              </a:custGeom>
              <a:solidFill>
                <a:srgbClr val="A985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9" name="Freeform 408">
                <a:extLst>
                  <a:ext uri="{FF2B5EF4-FFF2-40B4-BE49-F238E27FC236}">
                    <a16:creationId xmlns:a16="http://schemas.microsoft.com/office/drawing/2014/main" id="{AF40F5A1-1A4E-463E-9D90-76527F5A3185}"/>
                  </a:ext>
                </a:extLst>
              </p:cNvPr>
              <p:cNvSpPr>
                <a:spLocks/>
              </p:cNvSpPr>
              <p:nvPr/>
            </p:nvSpPr>
            <p:spPr bwMode="auto">
              <a:xfrm>
                <a:off x="629" y="2359"/>
                <a:ext cx="45" cy="82"/>
              </a:xfrm>
              <a:custGeom>
                <a:avLst/>
                <a:gdLst>
                  <a:gd name="T0" fmla="*/ 8 w 40"/>
                  <a:gd name="T1" fmla="*/ 73 h 73"/>
                  <a:gd name="T2" fmla="*/ 15 w 40"/>
                  <a:gd name="T3" fmla="*/ 41 h 73"/>
                  <a:gd name="T4" fmla="*/ 40 w 40"/>
                  <a:gd name="T5" fmla="*/ 0 h 73"/>
                  <a:gd name="T6" fmla="*/ 8 w 40"/>
                  <a:gd name="T7" fmla="*/ 73 h 73"/>
                </a:gdLst>
                <a:ahLst/>
                <a:cxnLst>
                  <a:cxn ang="0">
                    <a:pos x="T0" y="T1"/>
                  </a:cxn>
                  <a:cxn ang="0">
                    <a:pos x="T2" y="T3"/>
                  </a:cxn>
                  <a:cxn ang="0">
                    <a:pos x="T4" y="T5"/>
                  </a:cxn>
                  <a:cxn ang="0">
                    <a:pos x="T6" y="T7"/>
                  </a:cxn>
                </a:cxnLst>
                <a:rect l="0" t="0" r="r" b="b"/>
                <a:pathLst>
                  <a:path w="40" h="73">
                    <a:moveTo>
                      <a:pt x="8" y="73"/>
                    </a:moveTo>
                    <a:cubicBezTo>
                      <a:pt x="0" y="60"/>
                      <a:pt x="16" y="52"/>
                      <a:pt x="15" y="41"/>
                    </a:cubicBezTo>
                    <a:cubicBezTo>
                      <a:pt x="22" y="27"/>
                      <a:pt x="25" y="10"/>
                      <a:pt x="40" y="0"/>
                    </a:cubicBezTo>
                    <a:cubicBezTo>
                      <a:pt x="30" y="25"/>
                      <a:pt x="19" y="49"/>
                      <a:pt x="8" y="73"/>
                    </a:cubicBezTo>
                    <a:close/>
                  </a:path>
                </a:pathLst>
              </a:custGeom>
              <a:solidFill>
                <a:srgbClr val="6146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0" name="Freeform 409">
                <a:extLst>
                  <a:ext uri="{FF2B5EF4-FFF2-40B4-BE49-F238E27FC236}">
                    <a16:creationId xmlns:a16="http://schemas.microsoft.com/office/drawing/2014/main" id="{05DADC13-9B6B-4312-803A-844E750838F6}"/>
                  </a:ext>
                </a:extLst>
              </p:cNvPr>
              <p:cNvSpPr>
                <a:spLocks/>
              </p:cNvSpPr>
              <p:nvPr/>
            </p:nvSpPr>
            <p:spPr bwMode="auto">
              <a:xfrm>
                <a:off x="862" y="1733"/>
                <a:ext cx="26" cy="71"/>
              </a:xfrm>
              <a:custGeom>
                <a:avLst/>
                <a:gdLst>
                  <a:gd name="T0" fmla="*/ 23 w 23"/>
                  <a:gd name="T1" fmla="*/ 0 h 63"/>
                  <a:gd name="T2" fmla="*/ 0 w 23"/>
                  <a:gd name="T3" fmla="*/ 63 h 63"/>
                  <a:gd name="T4" fmla="*/ 23 w 23"/>
                  <a:gd name="T5" fmla="*/ 0 h 63"/>
                </a:gdLst>
                <a:ahLst/>
                <a:cxnLst>
                  <a:cxn ang="0">
                    <a:pos x="T0" y="T1"/>
                  </a:cxn>
                  <a:cxn ang="0">
                    <a:pos x="T2" y="T3"/>
                  </a:cxn>
                  <a:cxn ang="0">
                    <a:pos x="T4" y="T5"/>
                  </a:cxn>
                </a:cxnLst>
                <a:rect l="0" t="0" r="r" b="b"/>
                <a:pathLst>
                  <a:path w="23" h="63">
                    <a:moveTo>
                      <a:pt x="23" y="0"/>
                    </a:moveTo>
                    <a:cubicBezTo>
                      <a:pt x="20" y="23"/>
                      <a:pt x="12" y="44"/>
                      <a:pt x="0" y="63"/>
                    </a:cubicBezTo>
                    <a:cubicBezTo>
                      <a:pt x="7" y="41"/>
                      <a:pt x="9" y="18"/>
                      <a:pt x="23" y="0"/>
                    </a:cubicBezTo>
                    <a:close/>
                  </a:path>
                </a:pathLst>
              </a:custGeom>
              <a:solidFill>
                <a:srgbClr val="B8937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1" name="Freeform 410">
                <a:extLst>
                  <a:ext uri="{FF2B5EF4-FFF2-40B4-BE49-F238E27FC236}">
                    <a16:creationId xmlns:a16="http://schemas.microsoft.com/office/drawing/2014/main" id="{50F0187C-478B-4621-B1E0-1C8B04E694FE}"/>
                  </a:ext>
                </a:extLst>
              </p:cNvPr>
              <p:cNvSpPr>
                <a:spLocks/>
              </p:cNvSpPr>
              <p:nvPr/>
            </p:nvSpPr>
            <p:spPr bwMode="auto">
              <a:xfrm>
                <a:off x="970" y="1195"/>
                <a:ext cx="33" cy="70"/>
              </a:xfrm>
              <a:custGeom>
                <a:avLst/>
                <a:gdLst>
                  <a:gd name="T0" fmla="*/ 17 w 29"/>
                  <a:gd name="T1" fmla="*/ 2 h 63"/>
                  <a:gd name="T2" fmla="*/ 29 w 29"/>
                  <a:gd name="T3" fmla="*/ 9 h 63"/>
                  <a:gd name="T4" fmla="*/ 1 w 29"/>
                  <a:gd name="T5" fmla="*/ 63 h 63"/>
                  <a:gd name="T6" fmla="*/ 11 w 29"/>
                  <a:gd name="T7" fmla="*/ 28 h 63"/>
                  <a:gd name="T8" fmla="*/ 17 w 29"/>
                  <a:gd name="T9" fmla="*/ 2 h 63"/>
                </a:gdLst>
                <a:ahLst/>
                <a:cxnLst>
                  <a:cxn ang="0">
                    <a:pos x="T0" y="T1"/>
                  </a:cxn>
                  <a:cxn ang="0">
                    <a:pos x="T2" y="T3"/>
                  </a:cxn>
                  <a:cxn ang="0">
                    <a:pos x="T4" y="T5"/>
                  </a:cxn>
                  <a:cxn ang="0">
                    <a:pos x="T6" y="T7"/>
                  </a:cxn>
                  <a:cxn ang="0">
                    <a:pos x="T8" y="T9"/>
                  </a:cxn>
                </a:cxnLst>
                <a:rect l="0" t="0" r="r" b="b"/>
                <a:pathLst>
                  <a:path w="29" h="63">
                    <a:moveTo>
                      <a:pt x="17" y="2"/>
                    </a:moveTo>
                    <a:cubicBezTo>
                      <a:pt x="23" y="0"/>
                      <a:pt x="25" y="7"/>
                      <a:pt x="29" y="9"/>
                    </a:cubicBezTo>
                    <a:cubicBezTo>
                      <a:pt x="20" y="27"/>
                      <a:pt x="10" y="45"/>
                      <a:pt x="1" y="63"/>
                    </a:cubicBezTo>
                    <a:cubicBezTo>
                      <a:pt x="0" y="50"/>
                      <a:pt x="6" y="39"/>
                      <a:pt x="11" y="28"/>
                    </a:cubicBezTo>
                    <a:cubicBezTo>
                      <a:pt x="15" y="20"/>
                      <a:pt x="26" y="13"/>
                      <a:pt x="17" y="2"/>
                    </a:cubicBezTo>
                    <a:close/>
                  </a:path>
                </a:pathLst>
              </a:custGeom>
              <a:solidFill>
                <a:srgbClr val="866E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2" name="Freeform 411">
                <a:extLst>
                  <a:ext uri="{FF2B5EF4-FFF2-40B4-BE49-F238E27FC236}">
                    <a16:creationId xmlns:a16="http://schemas.microsoft.com/office/drawing/2014/main" id="{B0D74EE0-39BD-46E0-B425-79CD5E23ED9D}"/>
                  </a:ext>
                </a:extLst>
              </p:cNvPr>
              <p:cNvSpPr>
                <a:spLocks/>
              </p:cNvSpPr>
              <p:nvPr/>
            </p:nvSpPr>
            <p:spPr bwMode="auto">
              <a:xfrm>
                <a:off x="1016" y="2578"/>
                <a:ext cx="37" cy="85"/>
              </a:xfrm>
              <a:custGeom>
                <a:avLst/>
                <a:gdLst>
                  <a:gd name="T0" fmla="*/ 12 w 33"/>
                  <a:gd name="T1" fmla="*/ 74 h 76"/>
                  <a:gd name="T2" fmla="*/ 0 w 33"/>
                  <a:gd name="T3" fmla="*/ 71 h 76"/>
                  <a:gd name="T4" fmla="*/ 16 w 33"/>
                  <a:gd name="T5" fmla="*/ 41 h 76"/>
                  <a:gd name="T6" fmla="*/ 33 w 33"/>
                  <a:gd name="T7" fmla="*/ 0 h 76"/>
                  <a:gd name="T8" fmla="*/ 12 w 33"/>
                  <a:gd name="T9" fmla="*/ 74 h 76"/>
                </a:gdLst>
                <a:ahLst/>
                <a:cxnLst>
                  <a:cxn ang="0">
                    <a:pos x="T0" y="T1"/>
                  </a:cxn>
                  <a:cxn ang="0">
                    <a:pos x="T2" y="T3"/>
                  </a:cxn>
                  <a:cxn ang="0">
                    <a:pos x="T4" y="T5"/>
                  </a:cxn>
                  <a:cxn ang="0">
                    <a:pos x="T6" y="T7"/>
                  </a:cxn>
                  <a:cxn ang="0">
                    <a:pos x="T8" y="T9"/>
                  </a:cxn>
                </a:cxnLst>
                <a:rect l="0" t="0" r="r" b="b"/>
                <a:pathLst>
                  <a:path w="33" h="76">
                    <a:moveTo>
                      <a:pt x="12" y="74"/>
                    </a:moveTo>
                    <a:cubicBezTo>
                      <a:pt x="8" y="73"/>
                      <a:pt x="3" y="76"/>
                      <a:pt x="0" y="71"/>
                    </a:cubicBezTo>
                    <a:cubicBezTo>
                      <a:pt x="13" y="65"/>
                      <a:pt x="11" y="52"/>
                      <a:pt x="16" y="41"/>
                    </a:cubicBezTo>
                    <a:cubicBezTo>
                      <a:pt x="22" y="29"/>
                      <a:pt x="22" y="15"/>
                      <a:pt x="33" y="0"/>
                    </a:cubicBezTo>
                    <a:cubicBezTo>
                      <a:pt x="30" y="29"/>
                      <a:pt x="18" y="51"/>
                      <a:pt x="12" y="74"/>
                    </a:cubicBezTo>
                    <a:close/>
                  </a:path>
                </a:pathLst>
              </a:custGeom>
              <a:solidFill>
                <a:srgbClr val="8163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3" name="Freeform 412">
                <a:extLst>
                  <a:ext uri="{FF2B5EF4-FFF2-40B4-BE49-F238E27FC236}">
                    <a16:creationId xmlns:a16="http://schemas.microsoft.com/office/drawing/2014/main" id="{4161F0BB-C013-4380-A8F5-2F0CF4EAAAF2}"/>
                  </a:ext>
                </a:extLst>
              </p:cNvPr>
              <p:cNvSpPr>
                <a:spLocks/>
              </p:cNvSpPr>
              <p:nvPr/>
            </p:nvSpPr>
            <p:spPr bwMode="auto">
              <a:xfrm>
                <a:off x="1290" y="1258"/>
                <a:ext cx="24" cy="86"/>
              </a:xfrm>
              <a:custGeom>
                <a:avLst/>
                <a:gdLst>
                  <a:gd name="T0" fmla="*/ 16 w 21"/>
                  <a:gd name="T1" fmla="*/ 1 h 77"/>
                  <a:gd name="T2" fmla="*/ 19 w 21"/>
                  <a:gd name="T3" fmla="*/ 0 h 77"/>
                  <a:gd name="T4" fmla="*/ 8 w 21"/>
                  <a:gd name="T5" fmla="*/ 77 h 77"/>
                  <a:gd name="T6" fmla="*/ 8 w 21"/>
                  <a:gd name="T7" fmla="*/ 77 h 77"/>
                  <a:gd name="T8" fmla="*/ 6 w 21"/>
                  <a:gd name="T9" fmla="*/ 49 h 77"/>
                  <a:gd name="T10" fmla="*/ 16 w 21"/>
                  <a:gd name="T11" fmla="*/ 1 h 77"/>
                </a:gdLst>
                <a:ahLst/>
                <a:cxnLst>
                  <a:cxn ang="0">
                    <a:pos x="T0" y="T1"/>
                  </a:cxn>
                  <a:cxn ang="0">
                    <a:pos x="T2" y="T3"/>
                  </a:cxn>
                  <a:cxn ang="0">
                    <a:pos x="T4" y="T5"/>
                  </a:cxn>
                  <a:cxn ang="0">
                    <a:pos x="T6" y="T7"/>
                  </a:cxn>
                  <a:cxn ang="0">
                    <a:pos x="T8" y="T9"/>
                  </a:cxn>
                  <a:cxn ang="0">
                    <a:pos x="T10" y="T11"/>
                  </a:cxn>
                </a:cxnLst>
                <a:rect l="0" t="0" r="r" b="b"/>
                <a:pathLst>
                  <a:path w="21" h="77">
                    <a:moveTo>
                      <a:pt x="16" y="1"/>
                    </a:moveTo>
                    <a:cubicBezTo>
                      <a:pt x="17" y="1"/>
                      <a:pt x="18" y="0"/>
                      <a:pt x="19" y="0"/>
                    </a:cubicBezTo>
                    <a:cubicBezTo>
                      <a:pt x="21" y="27"/>
                      <a:pt x="10" y="51"/>
                      <a:pt x="8" y="77"/>
                    </a:cubicBezTo>
                    <a:cubicBezTo>
                      <a:pt x="8" y="77"/>
                      <a:pt x="8" y="77"/>
                      <a:pt x="8" y="77"/>
                    </a:cubicBezTo>
                    <a:cubicBezTo>
                      <a:pt x="0" y="68"/>
                      <a:pt x="5" y="58"/>
                      <a:pt x="6" y="49"/>
                    </a:cubicBezTo>
                    <a:cubicBezTo>
                      <a:pt x="10" y="33"/>
                      <a:pt x="13" y="17"/>
                      <a:pt x="16" y="1"/>
                    </a:cubicBezTo>
                    <a:close/>
                  </a:path>
                </a:pathLst>
              </a:custGeom>
              <a:solidFill>
                <a:srgbClr val="9071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4" name="Freeform 413">
                <a:extLst>
                  <a:ext uri="{FF2B5EF4-FFF2-40B4-BE49-F238E27FC236}">
                    <a16:creationId xmlns:a16="http://schemas.microsoft.com/office/drawing/2014/main" id="{CEC986DA-307C-4FA3-94F6-FFC1D380C920}"/>
                  </a:ext>
                </a:extLst>
              </p:cNvPr>
              <p:cNvSpPr>
                <a:spLocks/>
              </p:cNvSpPr>
              <p:nvPr/>
            </p:nvSpPr>
            <p:spPr bwMode="auto">
              <a:xfrm>
                <a:off x="1070" y="1659"/>
                <a:ext cx="31" cy="73"/>
              </a:xfrm>
              <a:custGeom>
                <a:avLst/>
                <a:gdLst>
                  <a:gd name="T0" fmla="*/ 7 w 28"/>
                  <a:gd name="T1" fmla="*/ 65 h 65"/>
                  <a:gd name="T2" fmla="*/ 0 w 28"/>
                  <a:gd name="T3" fmla="*/ 64 h 65"/>
                  <a:gd name="T4" fmla="*/ 28 w 28"/>
                  <a:gd name="T5" fmla="*/ 0 h 65"/>
                  <a:gd name="T6" fmla="*/ 28 w 28"/>
                  <a:gd name="T7" fmla="*/ 0 h 65"/>
                  <a:gd name="T8" fmla="*/ 7 w 28"/>
                  <a:gd name="T9" fmla="*/ 65 h 65"/>
                </a:gdLst>
                <a:ahLst/>
                <a:cxnLst>
                  <a:cxn ang="0">
                    <a:pos x="T0" y="T1"/>
                  </a:cxn>
                  <a:cxn ang="0">
                    <a:pos x="T2" y="T3"/>
                  </a:cxn>
                  <a:cxn ang="0">
                    <a:pos x="T4" y="T5"/>
                  </a:cxn>
                  <a:cxn ang="0">
                    <a:pos x="T6" y="T7"/>
                  </a:cxn>
                  <a:cxn ang="0">
                    <a:pos x="T8" y="T9"/>
                  </a:cxn>
                </a:cxnLst>
                <a:rect l="0" t="0" r="r" b="b"/>
                <a:pathLst>
                  <a:path w="28" h="65">
                    <a:moveTo>
                      <a:pt x="7" y="65"/>
                    </a:moveTo>
                    <a:cubicBezTo>
                      <a:pt x="4" y="64"/>
                      <a:pt x="2" y="64"/>
                      <a:pt x="0" y="64"/>
                    </a:cubicBezTo>
                    <a:cubicBezTo>
                      <a:pt x="9" y="42"/>
                      <a:pt x="16" y="20"/>
                      <a:pt x="28" y="0"/>
                    </a:cubicBezTo>
                    <a:cubicBezTo>
                      <a:pt x="28" y="0"/>
                      <a:pt x="28" y="0"/>
                      <a:pt x="28" y="0"/>
                    </a:cubicBezTo>
                    <a:cubicBezTo>
                      <a:pt x="28" y="24"/>
                      <a:pt x="15" y="43"/>
                      <a:pt x="7" y="65"/>
                    </a:cubicBezTo>
                    <a:close/>
                  </a:path>
                </a:pathLst>
              </a:custGeom>
              <a:solidFill>
                <a:srgbClr val="AB81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5" name="Freeform 414">
                <a:extLst>
                  <a:ext uri="{FF2B5EF4-FFF2-40B4-BE49-F238E27FC236}">
                    <a16:creationId xmlns:a16="http://schemas.microsoft.com/office/drawing/2014/main" id="{857C7306-3548-462A-8C33-6D9C5AFA641F}"/>
                  </a:ext>
                </a:extLst>
              </p:cNvPr>
              <p:cNvSpPr>
                <a:spLocks/>
              </p:cNvSpPr>
              <p:nvPr/>
            </p:nvSpPr>
            <p:spPr bwMode="auto">
              <a:xfrm>
                <a:off x="679" y="2405"/>
                <a:ext cx="43" cy="85"/>
              </a:xfrm>
              <a:custGeom>
                <a:avLst/>
                <a:gdLst>
                  <a:gd name="T0" fmla="*/ 33 w 38"/>
                  <a:gd name="T1" fmla="*/ 0 h 76"/>
                  <a:gd name="T2" fmla="*/ 38 w 38"/>
                  <a:gd name="T3" fmla="*/ 1 h 76"/>
                  <a:gd name="T4" fmla="*/ 4 w 38"/>
                  <a:gd name="T5" fmla="*/ 76 h 76"/>
                  <a:gd name="T6" fmla="*/ 0 w 38"/>
                  <a:gd name="T7" fmla="*/ 71 h 76"/>
                  <a:gd name="T8" fmla="*/ 33 w 38"/>
                  <a:gd name="T9" fmla="*/ 0 h 76"/>
                </a:gdLst>
                <a:ahLst/>
                <a:cxnLst>
                  <a:cxn ang="0">
                    <a:pos x="T0" y="T1"/>
                  </a:cxn>
                  <a:cxn ang="0">
                    <a:pos x="T2" y="T3"/>
                  </a:cxn>
                  <a:cxn ang="0">
                    <a:pos x="T4" y="T5"/>
                  </a:cxn>
                  <a:cxn ang="0">
                    <a:pos x="T6" y="T7"/>
                  </a:cxn>
                  <a:cxn ang="0">
                    <a:pos x="T8" y="T9"/>
                  </a:cxn>
                </a:cxnLst>
                <a:rect l="0" t="0" r="r" b="b"/>
                <a:pathLst>
                  <a:path w="38" h="76">
                    <a:moveTo>
                      <a:pt x="33" y="0"/>
                    </a:moveTo>
                    <a:cubicBezTo>
                      <a:pt x="35" y="0"/>
                      <a:pt x="36" y="0"/>
                      <a:pt x="38" y="1"/>
                    </a:cubicBezTo>
                    <a:cubicBezTo>
                      <a:pt x="31" y="27"/>
                      <a:pt x="12" y="49"/>
                      <a:pt x="4" y="76"/>
                    </a:cubicBezTo>
                    <a:cubicBezTo>
                      <a:pt x="3" y="74"/>
                      <a:pt x="1" y="73"/>
                      <a:pt x="0" y="71"/>
                    </a:cubicBezTo>
                    <a:cubicBezTo>
                      <a:pt x="11" y="47"/>
                      <a:pt x="22" y="24"/>
                      <a:pt x="33" y="0"/>
                    </a:cubicBezTo>
                    <a:close/>
                  </a:path>
                </a:pathLst>
              </a:custGeom>
              <a:solidFill>
                <a:srgbClr val="6E54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6" name="Freeform 415">
                <a:extLst>
                  <a:ext uri="{FF2B5EF4-FFF2-40B4-BE49-F238E27FC236}">
                    <a16:creationId xmlns:a16="http://schemas.microsoft.com/office/drawing/2014/main" id="{5AE22FCD-5074-4EA4-9685-0E64972D157B}"/>
                  </a:ext>
                </a:extLst>
              </p:cNvPr>
              <p:cNvSpPr>
                <a:spLocks/>
              </p:cNvSpPr>
              <p:nvPr/>
            </p:nvSpPr>
            <p:spPr bwMode="auto">
              <a:xfrm>
                <a:off x="1406" y="1647"/>
                <a:ext cx="15" cy="75"/>
              </a:xfrm>
              <a:custGeom>
                <a:avLst/>
                <a:gdLst>
                  <a:gd name="T0" fmla="*/ 9 w 13"/>
                  <a:gd name="T1" fmla="*/ 0 h 66"/>
                  <a:gd name="T2" fmla="*/ 3 w 13"/>
                  <a:gd name="T3" fmla="*/ 66 h 66"/>
                  <a:gd name="T4" fmla="*/ 9 w 13"/>
                  <a:gd name="T5" fmla="*/ 0 h 66"/>
                </a:gdLst>
                <a:ahLst/>
                <a:cxnLst>
                  <a:cxn ang="0">
                    <a:pos x="T0" y="T1"/>
                  </a:cxn>
                  <a:cxn ang="0">
                    <a:pos x="T2" y="T3"/>
                  </a:cxn>
                  <a:cxn ang="0">
                    <a:pos x="T4" y="T5"/>
                  </a:cxn>
                </a:cxnLst>
                <a:rect l="0" t="0" r="r" b="b"/>
                <a:pathLst>
                  <a:path w="13" h="66">
                    <a:moveTo>
                      <a:pt x="9" y="0"/>
                    </a:moveTo>
                    <a:cubicBezTo>
                      <a:pt x="6" y="22"/>
                      <a:pt x="13" y="45"/>
                      <a:pt x="3" y="66"/>
                    </a:cubicBezTo>
                    <a:cubicBezTo>
                      <a:pt x="0" y="44"/>
                      <a:pt x="8" y="23"/>
                      <a:pt x="9" y="0"/>
                    </a:cubicBezTo>
                    <a:close/>
                  </a:path>
                </a:pathLst>
              </a:custGeom>
              <a:solidFill>
                <a:srgbClr val="C6A28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7" name="Freeform 416">
                <a:extLst>
                  <a:ext uri="{FF2B5EF4-FFF2-40B4-BE49-F238E27FC236}">
                    <a16:creationId xmlns:a16="http://schemas.microsoft.com/office/drawing/2014/main" id="{7A5D19DB-2EA7-4C0C-9A63-5EBA98F65798}"/>
                  </a:ext>
                </a:extLst>
              </p:cNvPr>
              <p:cNvSpPr>
                <a:spLocks/>
              </p:cNvSpPr>
              <p:nvPr/>
            </p:nvSpPr>
            <p:spPr bwMode="auto">
              <a:xfrm>
                <a:off x="1377" y="1641"/>
                <a:ext cx="14" cy="85"/>
              </a:xfrm>
              <a:custGeom>
                <a:avLst/>
                <a:gdLst>
                  <a:gd name="T0" fmla="*/ 8 w 13"/>
                  <a:gd name="T1" fmla="*/ 0 h 76"/>
                  <a:gd name="T2" fmla="*/ 4 w 13"/>
                  <a:gd name="T3" fmla="*/ 76 h 76"/>
                  <a:gd name="T4" fmla="*/ 8 w 13"/>
                  <a:gd name="T5" fmla="*/ 0 h 76"/>
                </a:gdLst>
                <a:ahLst/>
                <a:cxnLst>
                  <a:cxn ang="0">
                    <a:pos x="T0" y="T1"/>
                  </a:cxn>
                  <a:cxn ang="0">
                    <a:pos x="T2" y="T3"/>
                  </a:cxn>
                  <a:cxn ang="0">
                    <a:pos x="T4" y="T5"/>
                  </a:cxn>
                </a:cxnLst>
                <a:rect l="0" t="0" r="r" b="b"/>
                <a:pathLst>
                  <a:path w="13" h="76">
                    <a:moveTo>
                      <a:pt x="8" y="0"/>
                    </a:moveTo>
                    <a:cubicBezTo>
                      <a:pt x="13" y="25"/>
                      <a:pt x="11" y="49"/>
                      <a:pt x="4" y="76"/>
                    </a:cubicBezTo>
                    <a:cubicBezTo>
                      <a:pt x="0" y="48"/>
                      <a:pt x="9" y="24"/>
                      <a:pt x="8" y="0"/>
                    </a:cubicBezTo>
                    <a:close/>
                  </a:path>
                </a:pathLst>
              </a:custGeom>
              <a:solidFill>
                <a:srgbClr val="BE9E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8" name="Freeform 417">
                <a:extLst>
                  <a:ext uri="{FF2B5EF4-FFF2-40B4-BE49-F238E27FC236}">
                    <a16:creationId xmlns:a16="http://schemas.microsoft.com/office/drawing/2014/main" id="{BB5F9E28-397B-453C-8B4E-68A57E3944A0}"/>
                  </a:ext>
                </a:extLst>
              </p:cNvPr>
              <p:cNvSpPr>
                <a:spLocks/>
              </p:cNvSpPr>
              <p:nvPr/>
            </p:nvSpPr>
            <p:spPr bwMode="auto">
              <a:xfrm>
                <a:off x="1517" y="1671"/>
                <a:ext cx="14" cy="60"/>
              </a:xfrm>
              <a:custGeom>
                <a:avLst/>
                <a:gdLst>
                  <a:gd name="T0" fmla="*/ 9 w 12"/>
                  <a:gd name="T1" fmla="*/ 53 h 53"/>
                  <a:gd name="T2" fmla="*/ 3 w 12"/>
                  <a:gd name="T3" fmla="*/ 46 h 53"/>
                  <a:gd name="T4" fmla="*/ 6 w 12"/>
                  <a:gd name="T5" fmla="*/ 0 h 53"/>
                  <a:gd name="T6" fmla="*/ 9 w 12"/>
                  <a:gd name="T7" fmla="*/ 53 h 53"/>
                </a:gdLst>
                <a:ahLst/>
                <a:cxnLst>
                  <a:cxn ang="0">
                    <a:pos x="T0" y="T1"/>
                  </a:cxn>
                  <a:cxn ang="0">
                    <a:pos x="T2" y="T3"/>
                  </a:cxn>
                  <a:cxn ang="0">
                    <a:pos x="T4" y="T5"/>
                  </a:cxn>
                  <a:cxn ang="0">
                    <a:pos x="T6" y="T7"/>
                  </a:cxn>
                </a:cxnLst>
                <a:rect l="0" t="0" r="r" b="b"/>
                <a:pathLst>
                  <a:path w="12" h="53">
                    <a:moveTo>
                      <a:pt x="9" y="53"/>
                    </a:moveTo>
                    <a:cubicBezTo>
                      <a:pt x="7" y="51"/>
                      <a:pt x="5" y="48"/>
                      <a:pt x="3" y="46"/>
                    </a:cubicBezTo>
                    <a:cubicBezTo>
                      <a:pt x="2" y="30"/>
                      <a:pt x="0" y="15"/>
                      <a:pt x="6" y="0"/>
                    </a:cubicBezTo>
                    <a:cubicBezTo>
                      <a:pt x="12" y="17"/>
                      <a:pt x="10" y="35"/>
                      <a:pt x="9" y="53"/>
                    </a:cubicBezTo>
                    <a:close/>
                  </a:path>
                </a:pathLst>
              </a:custGeom>
              <a:solidFill>
                <a:srgbClr val="CEAA9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9" name="Freeform 418">
                <a:extLst>
                  <a:ext uri="{FF2B5EF4-FFF2-40B4-BE49-F238E27FC236}">
                    <a16:creationId xmlns:a16="http://schemas.microsoft.com/office/drawing/2014/main" id="{225F8BF0-63CD-40A6-A67E-45C3726F85A3}"/>
                  </a:ext>
                </a:extLst>
              </p:cNvPr>
              <p:cNvSpPr>
                <a:spLocks/>
              </p:cNvSpPr>
              <p:nvPr/>
            </p:nvSpPr>
            <p:spPr bwMode="auto">
              <a:xfrm>
                <a:off x="1571" y="2483"/>
                <a:ext cx="16" cy="68"/>
              </a:xfrm>
              <a:custGeom>
                <a:avLst/>
                <a:gdLst>
                  <a:gd name="T0" fmla="*/ 9 w 14"/>
                  <a:gd name="T1" fmla="*/ 0 h 60"/>
                  <a:gd name="T2" fmla="*/ 8 w 14"/>
                  <a:gd name="T3" fmla="*/ 60 h 60"/>
                  <a:gd name="T4" fmla="*/ 9 w 14"/>
                  <a:gd name="T5" fmla="*/ 0 h 60"/>
                </a:gdLst>
                <a:ahLst/>
                <a:cxnLst>
                  <a:cxn ang="0">
                    <a:pos x="T0" y="T1"/>
                  </a:cxn>
                  <a:cxn ang="0">
                    <a:pos x="T2" y="T3"/>
                  </a:cxn>
                  <a:cxn ang="0">
                    <a:pos x="T4" y="T5"/>
                  </a:cxn>
                </a:cxnLst>
                <a:rect l="0" t="0" r="r" b="b"/>
                <a:pathLst>
                  <a:path w="14" h="60">
                    <a:moveTo>
                      <a:pt x="9" y="0"/>
                    </a:moveTo>
                    <a:cubicBezTo>
                      <a:pt x="14" y="21"/>
                      <a:pt x="6" y="40"/>
                      <a:pt x="8" y="60"/>
                    </a:cubicBezTo>
                    <a:cubicBezTo>
                      <a:pt x="0" y="46"/>
                      <a:pt x="0" y="24"/>
                      <a:pt x="9" y="0"/>
                    </a:cubicBezTo>
                    <a:close/>
                  </a:path>
                </a:pathLst>
              </a:custGeom>
              <a:solidFill>
                <a:srgbClr val="956C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0" name="Freeform 419">
                <a:extLst>
                  <a:ext uri="{FF2B5EF4-FFF2-40B4-BE49-F238E27FC236}">
                    <a16:creationId xmlns:a16="http://schemas.microsoft.com/office/drawing/2014/main" id="{4697E1D0-E7E8-4FE7-AF09-577E6BFC2444}"/>
                  </a:ext>
                </a:extLst>
              </p:cNvPr>
              <p:cNvSpPr>
                <a:spLocks/>
              </p:cNvSpPr>
              <p:nvPr/>
            </p:nvSpPr>
            <p:spPr bwMode="auto">
              <a:xfrm>
                <a:off x="994" y="1206"/>
                <a:ext cx="31" cy="65"/>
              </a:xfrm>
              <a:custGeom>
                <a:avLst/>
                <a:gdLst>
                  <a:gd name="T0" fmla="*/ 23 w 28"/>
                  <a:gd name="T1" fmla="*/ 0 h 58"/>
                  <a:gd name="T2" fmla="*/ 28 w 28"/>
                  <a:gd name="T3" fmla="*/ 4 h 58"/>
                  <a:gd name="T4" fmla="*/ 1 w 28"/>
                  <a:gd name="T5" fmla="*/ 58 h 58"/>
                  <a:gd name="T6" fmla="*/ 23 w 28"/>
                  <a:gd name="T7" fmla="*/ 0 h 58"/>
                </a:gdLst>
                <a:ahLst/>
                <a:cxnLst>
                  <a:cxn ang="0">
                    <a:pos x="T0" y="T1"/>
                  </a:cxn>
                  <a:cxn ang="0">
                    <a:pos x="T2" y="T3"/>
                  </a:cxn>
                  <a:cxn ang="0">
                    <a:pos x="T4" y="T5"/>
                  </a:cxn>
                  <a:cxn ang="0">
                    <a:pos x="T6" y="T7"/>
                  </a:cxn>
                </a:cxnLst>
                <a:rect l="0" t="0" r="r" b="b"/>
                <a:pathLst>
                  <a:path w="28" h="58">
                    <a:moveTo>
                      <a:pt x="23" y="0"/>
                    </a:moveTo>
                    <a:cubicBezTo>
                      <a:pt x="25" y="1"/>
                      <a:pt x="27" y="3"/>
                      <a:pt x="28" y="4"/>
                    </a:cubicBezTo>
                    <a:cubicBezTo>
                      <a:pt x="22" y="23"/>
                      <a:pt x="10" y="40"/>
                      <a:pt x="1" y="58"/>
                    </a:cubicBezTo>
                    <a:cubicBezTo>
                      <a:pt x="0" y="35"/>
                      <a:pt x="19" y="21"/>
                      <a:pt x="23" y="0"/>
                    </a:cubicBezTo>
                    <a:close/>
                  </a:path>
                </a:pathLst>
              </a:custGeom>
              <a:solidFill>
                <a:srgbClr val="8B6F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1" name="Freeform 420">
                <a:extLst>
                  <a:ext uri="{FF2B5EF4-FFF2-40B4-BE49-F238E27FC236}">
                    <a16:creationId xmlns:a16="http://schemas.microsoft.com/office/drawing/2014/main" id="{9B702880-B32D-4E53-9720-489EA071C23C}"/>
                  </a:ext>
                </a:extLst>
              </p:cNvPr>
              <p:cNvSpPr>
                <a:spLocks/>
              </p:cNvSpPr>
              <p:nvPr/>
            </p:nvSpPr>
            <p:spPr bwMode="auto">
              <a:xfrm>
                <a:off x="1666" y="1491"/>
                <a:ext cx="14" cy="62"/>
              </a:xfrm>
              <a:custGeom>
                <a:avLst/>
                <a:gdLst>
                  <a:gd name="T0" fmla="*/ 3 w 13"/>
                  <a:gd name="T1" fmla="*/ 1 h 55"/>
                  <a:gd name="T2" fmla="*/ 9 w 13"/>
                  <a:gd name="T3" fmla="*/ 0 h 55"/>
                  <a:gd name="T4" fmla="*/ 5 w 13"/>
                  <a:gd name="T5" fmla="*/ 55 h 55"/>
                  <a:gd name="T6" fmla="*/ 3 w 13"/>
                  <a:gd name="T7" fmla="*/ 1 h 55"/>
                </a:gdLst>
                <a:ahLst/>
                <a:cxnLst>
                  <a:cxn ang="0">
                    <a:pos x="T0" y="T1"/>
                  </a:cxn>
                  <a:cxn ang="0">
                    <a:pos x="T2" y="T3"/>
                  </a:cxn>
                  <a:cxn ang="0">
                    <a:pos x="T4" y="T5"/>
                  </a:cxn>
                  <a:cxn ang="0">
                    <a:pos x="T6" y="T7"/>
                  </a:cxn>
                </a:cxnLst>
                <a:rect l="0" t="0" r="r" b="b"/>
                <a:pathLst>
                  <a:path w="13" h="55">
                    <a:moveTo>
                      <a:pt x="3" y="1"/>
                    </a:moveTo>
                    <a:cubicBezTo>
                      <a:pt x="5" y="0"/>
                      <a:pt x="7" y="0"/>
                      <a:pt x="9" y="0"/>
                    </a:cubicBezTo>
                    <a:cubicBezTo>
                      <a:pt x="9" y="17"/>
                      <a:pt x="13" y="33"/>
                      <a:pt x="5" y="55"/>
                    </a:cubicBezTo>
                    <a:cubicBezTo>
                      <a:pt x="0" y="33"/>
                      <a:pt x="3" y="17"/>
                      <a:pt x="3" y="1"/>
                    </a:cubicBezTo>
                    <a:close/>
                  </a:path>
                </a:pathLst>
              </a:custGeom>
              <a:solidFill>
                <a:srgbClr val="B4967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2" name="Freeform 421">
                <a:extLst>
                  <a:ext uri="{FF2B5EF4-FFF2-40B4-BE49-F238E27FC236}">
                    <a16:creationId xmlns:a16="http://schemas.microsoft.com/office/drawing/2014/main" id="{DE10F06C-C74E-46AE-A41C-871F109AD8C0}"/>
                  </a:ext>
                </a:extLst>
              </p:cNvPr>
              <p:cNvSpPr>
                <a:spLocks/>
              </p:cNvSpPr>
              <p:nvPr/>
            </p:nvSpPr>
            <p:spPr bwMode="auto">
              <a:xfrm>
                <a:off x="1654" y="1253"/>
                <a:ext cx="16" cy="66"/>
              </a:xfrm>
              <a:custGeom>
                <a:avLst/>
                <a:gdLst>
                  <a:gd name="T0" fmla="*/ 0 w 14"/>
                  <a:gd name="T1" fmla="*/ 1 h 59"/>
                  <a:gd name="T2" fmla="*/ 12 w 14"/>
                  <a:gd name="T3" fmla="*/ 4 h 59"/>
                  <a:gd name="T4" fmla="*/ 9 w 14"/>
                  <a:gd name="T5" fmla="*/ 21 h 59"/>
                  <a:gd name="T6" fmla="*/ 14 w 14"/>
                  <a:gd name="T7" fmla="*/ 59 h 59"/>
                  <a:gd name="T8" fmla="*/ 0 w 14"/>
                  <a:gd name="T9" fmla="*/ 1 h 59"/>
                </a:gdLst>
                <a:ahLst/>
                <a:cxnLst>
                  <a:cxn ang="0">
                    <a:pos x="T0" y="T1"/>
                  </a:cxn>
                  <a:cxn ang="0">
                    <a:pos x="T2" y="T3"/>
                  </a:cxn>
                  <a:cxn ang="0">
                    <a:pos x="T4" y="T5"/>
                  </a:cxn>
                  <a:cxn ang="0">
                    <a:pos x="T6" y="T7"/>
                  </a:cxn>
                  <a:cxn ang="0">
                    <a:pos x="T8" y="T9"/>
                  </a:cxn>
                </a:cxnLst>
                <a:rect l="0" t="0" r="r" b="b"/>
                <a:pathLst>
                  <a:path w="14" h="59">
                    <a:moveTo>
                      <a:pt x="0" y="1"/>
                    </a:moveTo>
                    <a:cubicBezTo>
                      <a:pt x="4" y="2"/>
                      <a:pt x="9" y="0"/>
                      <a:pt x="12" y="4"/>
                    </a:cubicBezTo>
                    <a:cubicBezTo>
                      <a:pt x="1" y="8"/>
                      <a:pt x="9" y="16"/>
                      <a:pt x="9" y="21"/>
                    </a:cubicBezTo>
                    <a:cubicBezTo>
                      <a:pt x="11" y="34"/>
                      <a:pt x="14" y="46"/>
                      <a:pt x="14" y="59"/>
                    </a:cubicBezTo>
                    <a:cubicBezTo>
                      <a:pt x="5" y="41"/>
                      <a:pt x="3" y="21"/>
                      <a:pt x="0" y="1"/>
                    </a:cubicBezTo>
                    <a:close/>
                  </a:path>
                </a:pathLst>
              </a:custGeom>
              <a:solidFill>
                <a:srgbClr val="9376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3" name="Freeform 422">
                <a:extLst>
                  <a:ext uri="{FF2B5EF4-FFF2-40B4-BE49-F238E27FC236}">
                    <a16:creationId xmlns:a16="http://schemas.microsoft.com/office/drawing/2014/main" id="{5DE89E0C-AB27-4F0D-90D1-33C364426AC0}"/>
                  </a:ext>
                </a:extLst>
              </p:cNvPr>
              <p:cNvSpPr>
                <a:spLocks/>
              </p:cNvSpPr>
              <p:nvPr/>
            </p:nvSpPr>
            <p:spPr bwMode="auto">
              <a:xfrm>
                <a:off x="1029" y="2178"/>
                <a:ext cx="22" cy="70"/>
              </a:xfrm>
              <a:custGeom>
                <a:avLst/>
                <a:gdLst>
                  <a:gd name="T0" fmla="*/ 2 w 19"/>
                  <a:gd name="T1" fmla="*/ 63 h 63"/>
                  <a:gd name="T2" fmla="*/ 19 w 19"/>
                  <a:gd name="T3" fmla="*/ 0 h 63"/>
                  <a:gd name="T4" fmla="*/ 2 w 19"/>
                  <a:gd name="T5" fmla="*/ 63 h 63"/>
                </a:gdLst>
                <a:ahLst/>
                <a:cxnLst>
                  <a:cxn ang="0">
                    <a:pos x="T0" y="T1"/>
                  </a:cxn>
                  <a:cxn ang="0">
                    <a:pos x="T2" y="T3"/>
                  </a:cxn>
                  <a:cxn ang="0">
                    <a:pos x="T4" y="T5"/>
                  </a:cxn>
                </a:cxnLst>
                <a:rect l="0" t="0" r="r" b="b"/>
                <a:pathLst>
                  <a:path w="19" h="63">
                    <a:moveTo>
                      <a:pt x="2" y="63"/>
                    </a:moveTo>
                    <a:cubicBezTo>
                      <a:pt x="0" y="40"/>
                      <a:pt x="11" y="21"/>
                      <a:pt x="19" y="0"/>
                    </a:cubicBezTo>
                    <a:cubicBezTo>
                      <a:pt x="19" y="23"/>
                      <a:pt x="7" y="42"/>
                      <a:pt x="2" y="63"/>
                    </a:cubicBezTo>
                    <a:close/>
                  </a:path>
                </a:pathLst>
              </a:custGeom>
              <a:solidFill>
                <a:srgbClr val="9172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4" name="Freeform 423">
                <a:extLst>
                  <a:ext uri="{FF2B5EF4-FFF2-40B4-BE49-F238E27FC236}">
                    <a16:creationId xmlns:a16="http://schemas.microsoft.com/office/drawing/2014/main" id="{AAE2E21B-D7B1-4C21-85BE-732D3FACA811}"/>
                  </a:ext>
                </a:extLst>
              </p:cNvPr>
              <p:cNvSpPr>
                <a:spLocks/>
              </p:cNvSpPr>
              <p:nvPr/>
            </p:nvSpPr>
            <p:spPr bwMode="auto">
              <a:xfrm>
                <a:off x="1431" y="1688"/>
                <a:ext cx="11" cy="62"/>
              </a:xfrm>
              <a:custGeom>
                <a:avLst/>
                <a:gdLst>
                  <a:gd name="T0" fmla="*/ 0 w 10"/>
                  <a:gd name="T1" fmla="*/ 55 h 55"/>
                  <a:gd name="T2" fmla="*/ 0 w 10"/>
                  <a:gd name="T3" fmla="*/ 0 h 55"/>
                  <a:gd name="T4" fmla="*/ 0 w 10"/>
                  <a:gd name="T5" fmla="*/ 55 h 55"/>
                </a:gdLst>
                <a:ahLst/>
                <a:cxnLst>
                  <a:cxn ang="0">
                    <a:pos x="T0" y="T1"/>
                  </a:cxn>
                  <a:cxn ang="0">
                    <a:pos x="T2" y="T3"/>
                  </a:cxn>
                  <a:cxn ang="0">
                    <a:pos x="T4" y="T5"/>
                  </a:cxn>
                </a:cxnLst>
                <a:rect l="0" t="0" r="r" b="b"/>
                <a:pathLst>
                  <a:path w="10" h="55">
                    <a:moveTo>
                      <a:pt x="0" y="55"/>
                    </a:moveTo>
                    <a:cubicBezTo>
                      <a:pt x="0" y="35"/>
                      <a:pt x="0" y="21"/>
                      <a:pt x="0" y="0"/>
                    </a:cubicBezTo>
                    <a:cubicBezTo>
                      <a:pt x="10" y="21"/>
                      <a:pt x="9" y="35"/>
                      <a:pt x="0" y="55"/>
                    </a:cubicBezTo>
                    <a:close/>
                  </a:path>
                </a:pathLst>
              </a:custGeom>
              <a:solidFill>
                <a:srgbClr val="CBA8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5" name="Freeform 424">
                <a:extLst>
                  <a:ext uri="{FF2B5EF4-FFF2-40B4-BE49-F238E27FC236}">
                    <a16:creationId xmlns:a16="http://schemas.microsoft.com/office/drawing/2014/main" id="{9BDBD9CD-A0B7-402D-ADAD-47B3A7DD331A}"/>
                  </a:ext>
                </a:extLst>
              </p:cNvPr>
              <p:cNvSpPr>
                <a:spLocks/>
              </p:cNvSpPr>
              <p:nvPr/>
            </p:nvSpPr>
            <p:spPr bwMode="auto">
              <a:xfrm>
                <a:off x="942" y="1196"/>
                <a:ext cx="29" cy="51"/>
              </a:xfrm>
              <a:custGeom>
                <a:avLst/>
                <a:gdLst>
                  <a:gd name="T0" fmla="*/ 20 w 26"/>
                  <a:gd name="T1" fmla="*/ 0 h 46"/>
                  <a:gd name="T2" fmla="*/ 26 w 26"/>
                  <a:gd name="T3" fmla="*/ 0 h 46"/>
                  <a:gd name="T4" fmla="*/ 6 w 26"/>
                  <a:gd name="T5" fmla="*/ 46 h 46"/>
                  <a:gd name="T6" fmla="*/ 20 w 26"/>
                  <a:gd name="T7" fmla="*/ 0 h 46"/>
                </a:gdLst>
                <a:ahLst/>
                <a:cxnLst>
                  <a:cxn ang="0">
                    <a:pos x="T0" y="T1"/>
                  </a:cxn>
                  <a:cxn ang="0">
                    <a:pos x="T2" y="T3"/>
                  </a:cxn>
                  <a:cxn ang="0">
                    <a:pos x="T4" y="T5"/>
                  </a:cxn>
                  <a:cxn ang="0">
                    <a:pos x="T6" y="T7"/>
                  </a:cxn>
                </a:cxnLst>
                <a:rect l="0" t="0" r="r" b="b"/>
                <a:pathLst>
                  <a:path w="26" h="46">
                    <a:moveTo>
                      <a:pt x="20" y="0"/>
                    </a:moveTo>
                    <a:cubicBezTo>
                      <a:pt x="22" y="0"/>
                      <a:pt x="24" y="0"/>
                      <a:pt x="26" y="0"/>
                    </a:cubicBezTo>
                    <a:cubicBezTo>
                      <a:pt x="19" y="15"/>
                      <a:pt x="12" y="31"/>
                      <a:pt x="6" y="46"/>
                    </a:cubicBezTo>
                    <a:cubicBezTo>
                      <a:pt x="0" y="27"/>
                      <a:pt x="14" y="15"/>
                      <a:pt x="20" y="0"/>
                    </a:cubicBezTo>
                    <a:close/>
                  </a:path>
                </a:pathLst>
              </a:custGeom>
              <a:solidFill>
                <a:srgbClr val="7955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6" name="Freeform 425">
                <a:extLst>
                  <a:ext uri="{FF2B5EF4-FFF2-40B4-BE49-F238E27FC236}">
                    <a16:creationId xmlns:a16="http://schemas.microsoft.com/office/drawing/2014/main" id="{FBB35B14-0999-4F14-A514-51A87AE912AB}"/>
                  </a:ext>
                </a:extLst>
              </p:cNvPr>
              <p:cNvSpPr>
                <a:spLocks/>
              </p:cNvSpPr>
              <p:nvPr/>
            </p:nvSpPr>
            <p:spPr bwMode="auto">
              <a:xfrm>
                <a:off x="1052" y="2072"/>
                <a:ext cx="21" cy="61"/>
              </a:xfrm>
              <a:custGeom>
                <a:avLst/>
                <a:gdLst>
                  <a:gd name="T0" fmla="*/ 12 w 19"/>
                  <a:gd name="T1" fmla="*/ 0 h 54"/>
                  <a:gd name="T2" fmla="*/ 19 w 19"/>
                  <a:gd name="T3" fmla="*/ 0 h 54"/>
                  <a:gd name="T4" fmla="*/ 0 w 19"/>
                  <a:gd name="T5" fmla="*/ 54 h 54"/>
                  <a:gd name="T6" fmla="*/ 12 w 19"/>
                  <a:gd name="T7" fmla="*/ 0 h 54"/>
                </a:gdLst>
                <a:ahLst/>
                <a:cxnLst>
                  <a:cxn ang="0">
                    <a:pos x="T0" y="T1"/>
                  </a:cxn>
                  <a:cxn ang="0">
                    <a:pos x="T2" y="T3"/>
                  </a:cxn>
                  <a:cxn ang="0">
                    <a:pos x="T4" y="T5"/>
                  </a:cxn>
                  <a:cxn ang="0">
                    <a:pos x="T6" y="T7"/>
                  </a:cxn>
                </a:cxnLst>
                <a:rect l="0" t="0" r="r" b="b"/>
                <a:pathLst>
                  <a:path w="19" h="54">
                    <a:moveTo>
                      <a:pt x="12" y="0"/>
                    </a:moveTo>
                    <a:cubicBezTo>
                      <a:pt x="15" y="0"/>
                      <a:pt x="17" y="0"/>
                      <a:pt x="19" y="0"/>
                    </a:cubicBezTo>
                    <a:cubicBezTo>
                      <a:pt x="14" y="19"/>
                      <a:pt x="12" y="38"/>
                      <a:pt x="0" y="54"/>
                    </a:cubicBezTo>
                    <a:cubicBezTo>
                      <a:pt x="4" y="36"/>
                      <a:pt x="8" y="18"/>
                      <a:pt x="12" y="0"/>
                    </a:cubicBezTo>
                    <a:close/>
                  </a:path>
                </a:pathLst>
              </a:custGeom>
              <a:solidFill>
                <a:srgbClr val="7C5F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7" name="Freeform 426">
                <a:extLst>
                  <a:ext uri="{FF2B5EF4-FFF2-40B4-BE49-F238E27FC236}">
                    <a16:creationId xmlns:a16="http://schemas.microsoft.com/office/drawing/2014/main" id="{CFFA6192-7A05-4A7B-963F-20E6604FA299}"/>
                  </a:ext>
                </a:extLst>
              </p:cNvPr>
              <p:cNvSpPr>
                <a:spLocks/>
              </p:cNvSpPr>
              <p:nvPr/>
            </p:nvSpPr>
            <p:spPr bwMode="auto">
              <a:xfrm>
                <a:off x="1594" y="2643"/>
                <a:ext cx="18" cy="40"/>
              </a:xfrm>
              <a:custGeom>
                <a:avLst/>
                <a:gdLst>
                  <a:gd name="T0" fmla="*/ 10 w 16"/>
                  <a:gd name="T1" fmla="*/ 35 h 36"/>
                  <a:gd name="T2" fmla="*/ 2 w 16"/>
                  <a:gd name="T3" fmla="*/ 36 h 36"/>
                  <a:gd name="T4" fmla="*/ 8 w 16"/>
                  <a:gd name="T5" fmla="*/ 0 h 36"/>
                  <a:gd name="T6" fmla="*/ 10 w 16"/>
                  <a:gd name="T7" fmla="*/ 35 h 36"/>
                </a:gdLst>
                <a:ahLst/>
                <a:cxnLst>
                  <a:cxn ang="0">
                    <a:pos x="T0" y="T1"/>
                  </a:cxn>
                  <a:cxn ang="0">
                    <a:pos x="T2" y="T3"/>
                  </a:cxn>
                  <a:cxn ang="0">
                    <a:pos x="T4" y="T5"/>
                  </a:cxn>
                  <a:cxn ang="0">
                    <a:pos x="T6" y="T7"/>
                  </a:cxn>
                </a:cxnLst>
                <a:rect l="0" t="0" r="r" b="b"/>
                <a:pathLst>
                  <a:path w="16" h="36">
                    <a:moveTo>
                      <a:pt x="10" y="35"/>
                    </a:moveTo>
                    <a:cubicBezTo>
                      <a:pt x="8" y="36"/>
                      <a:pt x="5" y="36"/>
                      <a:pt x="2" y="36"/>
                    </a:cubicBezTo>
                    <a:cubicBezTo>
                      <a:pt x="2" y="24"/>
                      <a:pt x="0" y="11"/>
                      <a:pt x="8" y="0"/>
                    </a:cubicBezTo>
                    <a:cubicBezTo>
                      <a:pt x="16" y="11"/>
                      <a:pt x="2" y="24"/>
                      <a:pt x="10" y="35"/>
                    </a:cubicBezTo>
                    <a:close/>
                  </a:path>
                </a:pathLst>
              </a:custGeom>
              <a:solidFill>
                <a:srgbClr val="AF8C7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8" name="Freeform 427">
                <a:extLst>
                  <a:ext uri="{FF2B5EF4-FFF2-40B4-BE49-F238E27FC236}">
                    <a16:creationId xmlns:a16="http://schemas.microsoft.com/office/drawing/2014/main" id="{2FC6F506-2C37-4C92-B93A-0A9C79FD5F16}"/>
                  </a:ext>
                </a:extLst>
              </p:cNvPr>
              <p:cNvSpPr>
                <a:spLocks/>
              </p:cNvSpPr>
              <p:nvPr/>
            </p:nvSpPr>
            <p:spPr bwMode="auto">
              <a:xfrm>
                <a:off x="1250" y="2530"/>
                <a:ext cx="9" cy="63"/>
              </a:xfrm>
              <a:custGeom>
                <a:avLst/>
                <a:gdLst>
                  <a:gd name="T0" fmla="*/ 4 w 8"/>
                  <a:gd name="T1" fmla="*/ 0 h 56"/>
                  <a:gd name="T2" fmla="*/ 0 w 8"/>
                  <a:gd name="T3" fmla="*/ 56 h 56"/>
                  <a:gd name="T4" fmla="*/ 0 w 8"/>
                  <a:gd name="T5" fmla="*/ 4 h 56"/>
                  <a:gd name="T6" fmla="*/ 4 w 8"/>
                  <a:gd name="T7" fmla="*/ 0 h 56"/>
                </a:gdLst>
                <a:ahLst/>
                <a:cxnLst>
                  <a:cxn ang="0">
                    <a:pos x="T0" y="T1"/>
                  </a:cxn>
                  <a:cxn ang="0">
                    <a:pos x="T2" y="T3"/>
                  </a:cxn>
                  <a:cxn ang="0">
                    <a:pos x="T4" y="T5"/>
                  </a:cxn>
                  <a:cxn ang="0">
                    <a:pos x="T6" y="T7"/>
                  </a:cxn>
                </a:cxnLst>
                <a:rect l="0" t="0" r="r" b="b"/>
                <a:pathLst>
                  <a:path w="8" h="56">
                    <a:moveTo>
                      <a:pt x="4" y="0"/>
                    </a:moveTo>
                    <a:cubicBezTo>
                      <a:pt x="3" y="18"/>
                      <a:pt x="8" y="38"/>
                      <a:pt x="0" y="56"/>
                    </a:cubicBezTo>
                    <a:cubicBezTo>
                      <a:pt x="0" y="39"/>
                      <a:pt x="0" y="21"/>
                      <a:pt x="0" y="4"/>
                    </a:cubicBezTo>
                    <a:cubicBezTo>
                      <a:pt x="1" y="3"/>
                      <a:pt x="2" y="1"/>
                      <a:pt x="4" y="0"/>
                    </a:cubicBezTo>
                    <a:close/>
                  </a:path>
                </a:pathLst>
              </a:custGeom>
              <a:solidFill>
                <a:srgbClr val="CBA7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9" name="Freeform 428">
                <a:extLst>
                  <a:ext uri="{FF2B5EF4-FFF2-40B4-BE49-F238E27FC236}">
                    <a16:creationId xmlns:a16="http://schemas.microsoft.com/office/drawing/2014/main" id="{DCF01ABA-21A4-4937-84C3-EAF06E17A21C}"/>
                  </a:ext>
                </a:extLst>
              </p:cNvPr>
              <p:cNvSpPr>
                <a:spLocks/>
              </p:cNvSpPr>
              <p:nvPr/>
            </p:nvSpPr>
            <p:spPr bwMode="auto">
              <a:xfrm>
                <a:off x="773" y="2474"/>
                <a:ext cx="13" cy="35"/>
              </a:xfrm>
              <a:custGeom>
                <a:avLst/>
                <a:gdLst>
                  <a:gd name="T0" fmla="*/ 0 w 11"/>
                  <a:gd name="T1" fmla="*/ 14 h 31"/>
                  <a:gd name="T2" fmla="*/ 11 w 11"/>
                  <a:gd name="T3" fmla="*/ 0 h 31"/>
                  <a:gd name="T4" fmla="*/ 1 w 11"/>
                  <a:gd name="T5" fmla="*/ 31 h 31"/>
                  <a:gd name="T6" fmla="*/ 0 w 11"/>
                  <a:gd name="T7" fmla="*/ 14 h 31"/>
                </a:gdLst>
                <a:ahLst/>
                <a:cxnLst>
                  <a:cxn ang="0">
                    <a:pos x="T0" y="T1"/>
                  </a:cxn>
                  <a:cxn ang="0">
                    <a:pos x="T2" y="T3"/>
                  </a:cxn>
                  <a:cxn ang="0">
                    <a:pos x="T4" y="T5"/>
                  </a:cxn>
                  <a:cxn ang="0">
                    <a:pos x="T6" y="T7"/>
                  </a:cxn>
                </a:cxnLst>
                <a:rect l="0" t="0" r="r" b="b"/>
                <a:pathLst>
                  <a:path w="11" h="31">
                    <a:moveTo>
                      <a:pt x="0" y="14"/>
                    </a:moveTo>
                    <a:cubicBezTo>
                      <a:pt x="7" y="13"/>
                      <a:pt x="4" y="3"/>
                      <a:pt x="11" y="0"/>
                    </a:cubicBezTo>
                    <a:cubicBezTo>
                      <a:pt x="10" y="10"/>
                      <a:pt x="8" y="20"/>
                      <a:pt x="1" y="31"/>
                    </a:cubicBezTo>
                    <a:cubicBezTo>
                      <a:pt x="1" y="23"/>
                      <a:pt x="0" y="18"/>
                      <a:pt x="0" y="14"/>
                    </a:cubicBezTo>
                    <a:close/>
                  </a:path>
                </a:pathLst>
              </a:custGeom>
              <a:solidFill>
                <a:srgbClr val="8E6B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0" name="Freeform 429">
                <a:extLst>
                  <a:ext uri="{FF2B5EF4-FFF2-40B4-BE49-F238E27FC236}">
                    <a16:creationId xmlns:a16="http://schemas.microsoft.com/office/drawing/2014/main" id="{810B7310-E68D-42E4-B4A2-5534810CA575}"/>
                  </a:ext>
                </a:extLst>
              </p:cNvPr>
              <p:cNvSpPr>
                <a:spLocks/>
              </p:cNvSpPr>
              <p:nvPr/>
            </p:nvSpPr>
            <p:spPr bwMode="auto">
              <a:xfrm>
                <a:off x="941" y="2274"/>
                <a:ext cx="20" cy="26"/>
              </a:xfrm>
              <a:custGeom>
                <a:avLst/>
                <a:gdLst>
                  <a:gd name="T0" fmla="*/ 3 w 18"/>
                  <a:gd name="T1" fmla="*/ 20 h 23"/>
                  <a:gd name="T2" fmla="*/ 3 w 18"/>
                  <a:gd name="T3" fmla="*/ 4 h 23"/>
                  <a:gd name="T4" fmla="*/ 18 w 18"/>
                  <a:gd name="T5" fmla="*/ 4 h 23"/>
                  <a:gd name="T6" fmla="*/ 17 w 18"/>
                  <a:gd name="T7" fmla="*/ 8 h 23"/>
                  <a:gd name="T8" fmla="*/ 3 w 18"/>
                  <a:gd name="T9" fmla="*/ 20 h 23"/>
                </a:gdLst>
                <a:ahLst/>
                <a:cxnLst>
                  <a:cxn ang="0">
                    <a:pos x="T0" y="T1"/>
                  </a:cxn>
                  <a:cxn ang="0">
                    <a:pos x="T2" y="T3"/>
                  </a:cxn>
                  <a:cxn ang="0">
                    <a:pos x="T4" y="T5"/>
                  </a:cxn>
                  <a:cxn ang="0">
                    <a:pos x="T6" y="T7"/>
                  </a:cxn>
                  <a:cxn ang="0">
                    <a:pos x="T8" y="T9"/>
                  </a:cxn>
                </a:cxnLst>
                <a:rect l="0" t="0" r="r" b="b"/>
                <a:pathLst>
                  <a:path w="18" h="23">
                    <a:moveTo>
                      <a:pt x="3" y="20"/>
                    </a:moveTo>
                    <a:cubicBezTo>
                      <a:pt x="2" y="15"/>
                      <a:pt x="0" y="9"/>
                      <a:pt x="3" y="4"/>
                    </a:cubicBezTo>
                    <a:cubicBezTo>
                      <a:pt x="8" y="1"/>
                      <a:pt x="13" y="0"/>
                      <a:pt x="18" y="4"/>
                    </a:cubicBezTo>
                    <a:cubicBezTo>
                      <a:pt x="18" y="5"/>
                      <a:pt x="17" y="7"/>
                      <a:pt x="17" y="8"/>
                    </a:cubicBezTo>
                    <a:cubicBezTo>
                      <a:pt x="9" y="9"/>
                      <a:pt x="13" y="23"/>
                      <a:pt x="3" y="20"/>
                    </a:cubicBezTo>
                    <a:close/>
                  </a:path>
                </a:pathLst>
              </a:custGeom>
              <a:solidFill>
                <a:srgbClr val="E9CEB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1" name="Freeform 430">
                <a:extLst>
                  <a:ext uri="{FF2B5EF4-FFF2-40B4-BE49-F238E27FC236}">
                    <a16:creationId xmlns:a16="http://schemas.microsoft.com/office/drawing/2014/main" id="{706EA443-497D-44FA-83BA-CB2A04DCBB2B}"/>
                  </a:ext>
                </a:extLst>
              </p:cNvPr>
              <p:cNvSpPr>
                <a:spLocks/>
              </p:cNvSpPr>
              <p:nvPr/>
            </p:nvSpPr>
            <p:spPr bwMode="auto">
              <a:xfrm>
                <a:off x="1876" y="1455"/>
                <a:ext cx="107" cy="766"/>
              </a:xfrm>
              <a:custGeom>
                <a:avLst/>
                <a:gdLst>
                  <a:gd name="T0" fmla="*/ 90 w 95"/>
                  <a:gd name="T1" fmla="*/ 682 h 682"/>
                  <a:gd name="T2" fmla="*/ 74 w 95"/>
                  <a:gd name="T3" fmla="*/ 542 h 682"/>
                  <a:gd name="T4" fmla="*/ 61 w 95"/>
                  <a:gd name="T5" fmla="*/ 360 h 682"/>
                  <a:gd name="T6" fmla="*/ 58 w 95"/>
                  <a:gd name="T7" fmla="*/ 306 h 682"/>
                  <a:gd name="T8" fmla="*/ 43 w 95"/>
                  <a:gd name="T9" fmla="*/ 362 h 682"/>
                  <a:gd name="T10" fmla="*/ 49 w 95"/>
                  <a:gd name="T11" fmla="*/ 315 h 682"/>
                  <a:gd name="T12" fmla="*/ 51 w 95"/>
                  <a:gd name="T13" fmla="*/ 241 h 682"/>
                  <a:gd name="T14" fmla="*/ 36 w 95"/>
                  <a:gd name="T15" fmla="*/ 135 h 682"/>
                  <a:gd name="T16" fmla="*/ 0 w 95"/>
                  <a:gd name="T17" fmla="*/ 5 h 682"/>
                  <a:gd name="T18" fmla="*/ 6 w 95"/>
                  <a:gd name="T19" fmla="*/ 2 h 682"/>
                  <a:gd name="T20" fmla="*/ 60 w 95"/>
                  <a:gd name="T21" fmla="*/ 245 h 682"/>
                  <a:gd name="T22" fmla="*/ 78 w 95"/>
                  <a:gd name="T23" fmla="*/ 341 h 682"/>
                  <a:gd name="T24" fmla="*/ 77 w 95"/>
                  <a:gd name="T25" fmla="*/ 351 h 682"/>
                  <a:gd name="T26" fmla="*/ 66 w 95"/>
                  <a:gd name="T27" fmla="*/ 345 h 682"/>
                  <a:gd name="T28" fmla="*/ 94 w 95"/>
                  <a:gd name="T29" fmla="*/ 670 h 682"/>
                  <a:gd name="T30" fmla="*/ 90 w 95"/>
                  <a:gd name="T31" fmla="*/ 682 h 6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5" h="682">
                    <a:moveTo>
                      <a:pt x="90" y="682"/>
                    </a:moveTo>
                    <a:cubicBezTo>
                      <a:pt x="84" y="635"/>
                      <a:pt x="74" y="589"/>
                      <a:pt x="74" y="542"/>
                    </a:cubicBezTo>
                    <a:cubicBezTo>
                      <a:pt x="75" y="480"/>
                      <a:pt x="67" y="420"/>
                      <a:pt x="61" y="360"/>
                    </a:cubicBezTo>
                    <a:cubicBezTo>
                      <a:pt x="60" y="343"/>
                      <a:pt x="59" y="327"/>
                      <a:pt x="58" y="306"/>
                    </a:cubicBezTo>
                    <a:cubicBezTo>
                      <a:pt x="52" y="325"/>
                      <a:pt x="53" y="342"/>
                      <a:pt x="43" y="362"/>
                    </a:cubicBezTo>
                    <a:cubicBezTo>
                      <a:pt x="45" y="343"/>
                      <a:pt x="44" y="328"/>
                      <a:pt x="49" y="315"/>
                    </a:cubicBezTo>
                    <a:cubicBezTo>
                      <a:pt x="57" y="290"/>
                      <a:pt x="56" y="266"/>
                      <a:pt x="51" y="241"/>
                    </a:cubicBezTo>
                    <a:cubicBezTo>
                      <a:pt x="45" y="206"/>
                      <a:pt x="45" y="170"/>
                      <a:pt x="36" y="135"/>
                    </a:cubicBezTo>
                    <a:cubicBezTo>
                      <a:pt x="25" y="91"/>
                      <a:pt x="12" y="48"/>
                      <a:pt x="0" y="5"/>
                    </a:cubicBezTo>
                    <a:cubicBezTo>
                      <a:pt x="1" y="2"/>
                      <a:pt x="3" y="0"/>
                      <a:pt x="6" y="2"/>
                    </a:cubicBezTo>
                    <a:cubicBezTo>
                      <a:pt x="32" y="81"/>
                      <a:pt x="49" y="162"/>
                      <a:pt x="60" y="245"/>
                    </a:cubicBezTo>
                    <a:cubicBezTo>
                      <a:pt x="64" y="277"/>
                      <a:pt x="68" y="309"/>
                      <a:pt x="78" y="341"/>
                    </a:cubicBezTo>
                    <a:cubicBezTo>
                      <a:pt x="79" y="344"/>
                      <a:pt x="82" y="348"/>
                      <a:pt x="77" y="351"/>
                    </a:cubicBezTo>
                    <a:cubicBezTo>
                      <a:pt x="72" y="353"/>
                      <a:pt x="73" y="344"/>
                      <a:pt x="66" y="345"/>
                    </a:cubicBezTo>
                    <a:cubicBezTo>
                      <a:pt x="84" y="453"/>
                      <a:pt x="77" y="562"/>
                      <a:pt x="94" y="670"/>
                    </a:cubicBezTo>
                    <a:cubicBezTo>
                      <a:pt x="92" y="673"/>
                      <a:pt x="95" y="679"/>
                      <a:pt x="90" y="682"/>
                    </a:cubicBezTo>
                    <a:close/>
                  </a:path>
                </a:pathLst>
              </a:custGeom>
              <a:solidFill>
                <a:srgbClr val="9776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2" name="Freeform 431">
                <a:extLst>
                  <a:ext uri="{FF2B5EF4-FFF2-40B4-BE49-F238E27FC236}">
                    <a16:creationId xmlns:a16="http://schemas.microsoft.com/office/drawing/2014/main" id="{380FB8AD-80C1-4D75-8165-977E3A041E4D}"/>
                  </a:ext>
                </a:extLst>
              </p:cNvPr>
              <p:cNvSpPr>
                <a:spLocks/>
              </p:cNvSpPr>
              <p:nvPr/>
            </p:nvSpPr>
            <p:spPr bwMode="auto">
              <a:xfrm>
                <a:off x="1745" y="1318"/>
                <a:ext cx="66" cy="508"/>
              </a:xfrm>
              <a:custGeom>
                <a:avLst/>
                <a:gdLst>
                  <a:gd name="T0" fmla="*/ 11 w 58"/>
                  <a:gd name="T1" fmla="*/ 0 h 452"/>
                  <a:gd name="T2" fmla="*/ 10 w 58"/>
                  <a:gd name="T3" fmla="*/ 67 h 452"/>
                  <a:gd name="T4" fmla="*/ 40 w 58"/>
                  <a:gd name="T5" fmla="*/ 191 h 452"/>
                  <a:gd name="T6" fmla="*/ 58 w 58"/>
                  <a:gd name="T7" fmla="*/ 273 h 452"/>
                  <a:gd name="T8" fmla="*/ 30 w 58"/>
                  <a:gd name="T9" fmla="*/ 174 h 452"/>
                  <a:gd name="T10" fmla="*/ 27 w 58"/>
                  <a:gd name="T11" fmla="*/ 261 h 452"/>
                  <a:gd name="T12" fmla="*/ 39 w 58"/>
                  <a:gd name="T13" fmla="*/ 266 h 452"/>
                  <a:gd name="T14" fmla="*/ 45 w 58"/>
                  <a:gd name="T15" fmla="*/ 273 h 452"/>
                  <a:gd name="T16" fmla="*/ 57 w 58"/>
                  <a:gd name="T17" fmla="*/ 452 h 452"/>
                  <a:gd name="T18" fmla="*/ 33 w 58"/>
                  <a:gd name="T19" fmla="*/ 282 h 452"/>
                  <a:gd name="T20" fmla="*/ 21 w 58"/>
                  <a:gd name="T21" fmla="*/ 364 h 452"/>
                  <a:gd name="T22" fmla="*/ 20 w 58"/>
                  <a:gd name="T23" fmla="*/ 315 h 452"/>
                  <a:gd name="T24" fmla="*/ 14 w 58"/>
                  <a:gd name="T25" fmla="*/ 218 h 452"/>
                  <a:gd name="T26" fmla="*/ 21 w 58"/>
                  <a:gd name="T27" fmla="*/ 199 h 452"/>
                  <a:gd name="T28" fmla="*/ 21 w 58"/>
                  <a:gd name="T29" fmla="*/ 170 h 452"/>
                  <a:gd name="T30" fmla="*/ 5 w 58"/>
                  <a:gd name="T31" fmla="*/ 107 h 452"/>
                  <a:gd name="T32" fmla="*/ 3 w 58"/>
                  <a:gd name="T33" fmla="*/ 9 h 452"/>
                  <a:gd name="T34" fmla="*/ 11 w 58"/>
                  <a:gd name="T35" fmla="*/ 0 h 4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8" h="452">
                    <a:moveTo>
                      <a:pt x="11" y="0"/>
                    </a:moveTo>
                    <a:cubicBezTo>
                      <a:pt x="11" y="22"/>
                      <a:pt x="13" y="45"/>
                      <a:pt x="10" y="67"/>
                    </a:cubicBezTo>
                    <a:cubicBezTo>
                      <a:pt x="5" y="112"/>
                      <a:pt x="25" y="151"/>
                      <a:pt x="40" y="191"/>
                    </a:cubicBezTo>
                    <a:cubicBezTo>
                      <a:pt x="51" y="218"/>
                      <a:pt x="49" y="246"/>
                      <a:pt x="58" y="273"/>
                    </a:cubicBezTo>
                    <a:cubicBezTo>
                      <a:pt x="45" y="241"/>
                      <a:pt x="34" y="209"/>
                      <a:pt x="30" y="174"/>
                    </a:cubicBezTo>
                    <a:cubicBezTo>
                      <a:pt x="24" y="204"/>
                      <a:pt x="17" y="232"/>
                      <a:pt x="27" y="261"/>
                    </a:cubicBezTo>
                    <a:cubicBezTo>
                      <a:pt x="29" y="264"/>
                      <a:pt x="26" y="281"/>
                      <a:pt x="39" y="266"/>
                    </a:cubicBezTo>
                    <a:cubicBezTo>
                      <a:pt x="43" y="261"/>
                      <a:pt x="46" y="268"/>
                      <a:pt x="45" y="273"/>
                    </a:cubicBezTo>
                    <a:cubicBezTo>
                      <a:pt x="38" y="334"/>
                      <a:pt x="58" y="392"/>
                      <a:pt x="57" y="452"/>
                    </a:cubicBezTo>
                    <a:cubicBezTo>
                      <a:pt x="44" y="396"/>
                      <a:pt x="39" y="339"/>
                      <a:pt x="33" y="282"/>
                    </a:cubicBezTo>
                    <a:cubicBezTo>
                      <a:pt x="25" y="307"/>
                      <a:pt x="26" y="333"/>
                      <a:pt x="21" y="364"/>
                    </a:cubicBezTo>
                    <a:cubicBezTo>
                      <a:pt x="17" y="344"/>
                      <a:pt x="17" y="329"/>
                      <a:pt x="20" y="315"/>
                    </a:cubicBezTo>
                    <a:cubicBezTo>
                      <a:pt x="27" y="281"/>
                      <a:pt x="17" y="250"/>
                      <a:pt x="14" y="218"/>
                    </a:cubicBezTo>
                    <a:cubicBezTo>
                      <a:pt x="13" y="211"/>
                      <a:pt x="5" y="203"/>
                      <a:pt x="21" y="199"/>
                    </a:cubicBezTo>
                    <a:cubicBezTo>
                      <a:pt x="27" y="197"/>
                      <a:pt x="26" y="176"/>
                      <a:pt x="21" y="170"/>
                    </a:cubicBezTo>
                    <a:cubicBezTo>
                      <a:pt x="5" y="151"/>
                      <a:pt x="8" y="128"/>
                      <a:pt x="5" y="107"/>
                    </a:cubicBezTo>
                    <a:cubicBezTo>
                      <a:pt x="0" y="75"/>
                      <a:pt x="4" y="42"/>
                      <a:pt x="3" y="9"/>
                    </a:cubicBezTo>
                    <a:cubicBezTo>
                      <a:pt x="3" y="6"/>
                      <a:pt x="4" y="1"/>
                      <a:pt x="11" y="0"/>
                    </a:cubicBezTo>
                    <a:close/>
                  </a:path>
                </a:pathLst>
              </a:custGeom>
              <a:solidFill>
                <a:srgbClr val="A982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3" name="Freeform 432">
                <a:extLst>
                  <a:ext uri="{FF2B5EF4-FFF2-40B4-BE49-F238E27FC236}">
                    <a16:creationId xmlns:a16="http://schemas.microsoft.com/office/drawing/2014/main" id="{35D7E36F-5BBF-4D8F-892E-893B21BBC777}"/>
                  </a:ext>
                </a:extLst>
              </p:cNvPr>
              <p:cNvSpPr>
                <a:spLocks/>
              </p:cNvSpPr>
              <p:nvPr/>
            </p:nvSpPr>
            <p:spPr bwMode="auto">
              <a:xfrm>
                <a:off x="1831" y="1729"/>
                <a:ext cx="47" cy="363"/>
              </a:xfrm>
              <a:custGeom>
                <a:avLst/>
                <a:gdLst>
                  <a:gd name="T0" fmla="*/ 15 w 42"/>
                  <a:gd name="T1" fmla="*/ 0 h 323"/>
                  <a:gd name="T2" fmla="*/ 25 w 42"/>
                  <a:gd name="T3" fmla="*/ 116 h 323"/>
                  <a:gd name="T4" fmla="*/ 11 w 42"/>
                  <a:gd name="T5" fmla="*/ 110 h 323"/>
                  <a:gd name="T6" fmla="*/ 8 w 42"/>
                  <a:gd name="T7" fmla="*/ 124 h 323"/>
                  <a:gd name="T8" fmla="*/ 27 w 42"/>
                  <a:gd name="T9" fmla="*/ 234 h 323"/>
                  <a:gd name="T10" fmla="*/ 36 w 42"/>
                  <a:gd name="T11" fmla="*/ 212 h 323"/>
                  <a:gd name="T12" fmla="*/ 42 w 42"/>
                  <a:gd name="T13" fmla="*/ 322 h 323"/>
                  <a:gd name="T14" fmla="*/ 37 w 42"/>
                  <a:gd name="T15" fmla="*/ 323 h 323"/>
                  <a:gd name="T16" fmla="*/ 32 w 42"/>
                  <a:gd name="T17" fmla="*/ 270 h 323"/>
                  <a:gd name="T18" fmla="*/ 6 w 42"/>
                  <a:gd name="T19" fmla="*/ 173 h 323"/>
                  <a:gd name="T20" fmla="*/ 2 w 42"/>
                  <a:gd name="T21" fmla="*/ 120 h 323"/>
                  <a:gd name="T22" fmla="*/ 15 w 42"/>
                  <a:gd name="T23" fmla="*/ 0 h 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2" h="323">
                    <a:moveTo>
                      <a:pt x="15" y="0"/>
                    </a:moveTo>
                    <a:cubicBezTo>
                      <a:pt x="26" y="39"/>
                      <a:pt x="21" y="77"/>
                      <a:pt x="25" y="116"/>
                    </a:cubicBezTo>
                    <a:cubicBezTo>
                      <a:pt x="19" y="116"/>
                      <a:pt x="18" y="106"/>
                      <a:pt x="11" y="110"/>
                    </a:cubicBezTo>
                    <a:cubicBezTo>
                      <a:pt x="3" y="113"/>
                      <a:pt x="7" y="120"/>
                      <a:pt x="8" y="124"/>
                    </a:cubicBezTo>
                    <a:cubicBezTo>
                      <a:pt x="14" y="160"/>
                      <a:pt x="21" y="196"/>
                      <a:pt x="27" y="234"/>
                    </a:cubicBezTo>
                    <a:cubicBezTo>
                      <a:pt x="33" y="227"/>
                      <a:pt x="27" y="220"/>
                      <a:pt x="36" y="212"/>
                    </a:cubicBezTo>
                    <a:cubicBezTo>
                      <a:pt x="38" y="251"/>
                      <a:pt x="40" y="286"/>
                      <a:pt x="42" y="322"/>
                    </a:cubicBezTo>
                    <a:cubicBezTo>
                      <a:pt x="41" y="322"/>
                      <a:pt x="39" y="322"/>
                      <a:pt x="37" y="323"/>
                    </a:cubicBezTo>
                    <a:cubicBezTo>
                      <a:pt x="36" y="305"/>
                      <a:pt x="36" y="287"/>
                      <a:pt x="32" y="270"/>
                    </a:cubicBezTo>
                    <a:cubicBezTo>
                      <a:pt x="24" y="237"/>
                      <a:pt x="14" y="206"/>
                      <a:pt x="6" y="173"/>
                    </a:cubicBezTo>
                    <a:cubicBezTo>
                      <a:pt x="1" y="156"/>
                      <a:pt x="0" y="139"/>
                      <a:pt x="2" y="120"/>
                    </a:cubicBezTo>
                    <a:cubicBezTo>
                      <a:pt x="7" y="81"/>
                      <a:pt x="11" y="40"/>
                      <a:pt x="15" y="0"/>
                    </a:cubicBezTo>
                    <a:close/>
                  </a:path>
                </a:pathLst>
              </a:custGeom>
              <a:solidFill>
                <a:srgbClr val="A782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4" name="Freeform 433">
                <a:extLst>
                  <a:ext uri="{FF2B5EF4-FFF2-40B4-BE49-F238E27FC236}">
                    <a16:creationId xmlns:a16="http://schemas.microsoft.com/office/drawing/2014/main" id="{196876E6-E4A0-45F8-8673-811530F5A0FE}"/>
                  </a:ext>
                </a:extLst>
              </p:cNvPr>
              <p:cNvSpPr>
                <a:spLocks/>
              </p:cNvSpPr>
              <p:nvPr/>
            </p:nvSpPr>
            <p:spPr bwMode="auto">
              <a:xfrm>
                <a:off x="1839" y="1392"/>
                <a:ext cx="74" cy="483"/>
              </a:xfrm>
              <a:custGeom>
                <a:avLst/>
                <a:gdLst>
                  <a:gd name="T0" fmla="*/ 4 w 66"/>
                  <a:gd name="T1" fmla="*/ 1 h 430"/>
                  <a:gd name="T2" fmla="*/ 35 w 66"/>
                  <a:gd name="T3" fmla="*/ 183 h 430"/>
                  <a:gd name="T4" fmla="*/ 41 w 66"/>
                  <a:gd name="T5" fmla="*/ 236 h 430"/>
                  <a:gd name="T6" fmla="*/ 62 w 66"/>
                  <a:gd name="T7" fmla="*/ 339 h 430"/>
                  <a:gd name="T8" fmla="*/ 64 w 66"/>
                  <a:gd name="T9" fmla="*/ 351 h 430"/>
                  <a:gd name="T10" fmla="*/ 66 w 66"/>
                  <a:gd name="T11" fmla="*/ 430 h 430"/>
                  <a:gd name="T12" fmla="*/ 57 w 66"/>
                  <a:gd name="T13" fmla="*/ 403 h 430"/>
                  <a:gd name="T14" fmla="*/ 48 w 66"/>
                  <a:gd name="T15" fmla="*/ 320 h 430"/>
                  <a:gd name="T16" fmla="*/ 13 w 66"/>
                  <a:gd name="T17" fmla="*/ 93 h 430"/>
                  <a:gd name="T18" fmla="*/ 0 w 66"/>
                  <a:gd name="T19" fmla="*/ 1 h 430"/>
                  <a:gd name="T20" fmla="*/ 4 w 66"/>
                  <a:gd name="T21" fmla="*/ 1 h 4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430">
                    <a:moveTo>
                      <a:pt x="4" y="1"/>
                    </a:moveTo>
                    <a:cubicBezTo>
                      <a:pt x="18" y="61"/>
                      <a:pt x="24" y="123"/>
                      <a:pt x="35" y="183"/>
                    </a:cubicBezTo>
                    <a:cubicBezTo>
                      <a:pt x="38" y="201"/>
                      <a:pt x="34" y="221"/>
                      <a:pt x="41" y="236"/>
                    </a:cubicBezTo>
                    <a:cubicBezTo>
                      <a:pt x="56" y="270"/>
                      <a:pt x="42" y="308"/>
                      <a:pt x="62" y="339"/>
                    </a:cubicBezTo>
                    <a:cubicBezTo>
                      <a:pt x="64" y="342"/>
                      <a:pt x="63" y="347"/>
                      <a:pt x="64" y="351"/>
                    </a:cubicBezTo>
                    <a:cubicBezTo>
                      <a:pt x="64" y="377"/>
                      <a:pt x="61" y="404"/>
                      <a:pt x="66" y="430"/>
                    </a:cubicBezTo>
                    <a:cubicBezTo>
                      <a:pt x="58" y="423"/>
                      <a:pt x="57" y="413"/>
                      <a:pt x="57" y="403"/>
                    </a:cubicBezTo>
                    <a:cubicBezTo>
                      <a:pt x="55" y="375"/>
                      <a:pt x="53" y="348"/>
                      <a:pt x="48" y="320"/>
                    </a:cubicBezTo>
                    <a:cubicBezTo>
                      <a:pt x="37" y="244"/>
                      <a:pt x="26" y="168"/>
                      <a:pt x="13" y="93"/>
                    </a:cubicBezTo>
                    <a:cubicBezTo>
                      <a:pt x="8" y="62"/>
                      <a:pt x="5" y="31"/>
                      <a:pt x="0" y="1"/>
                    </a:cubicBezTo>
                    <a:cubicBezTo>
                      <a:pt x="1" y="0"/>
                      <a:pt x="2" y="0"/>
                      <a:pt x="4" y="1"/>
                    </a:cubicBezTo>
                    <a:close/>
                  </a:path>
                </a:pathLst>
              </a:custGeom>
              <a:solidFill>
                <a:srgbClr val="9A76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5" name="Freeform 434">
                <a:extLst>
                  <a:ext uri="{FF2B5EF4-FFF2-40B4-BE49-F238E27FC236}">
                    <a16:creationId xmlns:a16="http://schemas.microsoft.com/office/drawing/2014/main" id="{2240D6ED-BE2B-4D94-92A5-4AA9CAD6B723}"/>
                  </a:ext>
                </a:extLst>
              </p:cNvPr>
              <p:cNvSpPr>
                <a:spLocks/>
              </p:cNvSpPr>
              <p:nvPr/>
            </p:nvSpPr>
            <p:spPr bwMode="auto">
              <a:xfrm>
                <a:off x="1857" y="2311"/>
                <a:ext cx="53" cy="300"/>
              </a:xfrm>
              <a:custGeom>
                <a:avLst/>
                <a:gdLst>
                  <a:gd name="T0" fmla="*/ 35 w 47"/>
                  <a:gd name="T1" fmla="*/ 251 h 267"/>
                  <a:gd name="T2" fmla="*/ 0 w 47"/>
                  <a:gd name="T3" fmla="*/ 263 h 267"/>
                  <a:gd name="T4" fmla="*/ 21 w 47"/>
                  <a:gd name="T5" fmla="*/ 231 h 267"/>
                  <a:gd name="T6" fmla="*/ 26 w 47"/>
                  <a:gd name="T7" fmla="*/ 72 h 267"/>
                  <a:gd name="T8" fmla="*/ 18 w 47"/>
                  <a:gd name="T9" fmla="*/ 25 h 267"/>
                  <a:gd name="T10" fmla="*/ 19 w 47"/>
                  <a:gd name="T11" fmla="*/ 0 h 267"/>
                  <a:gd name="T12" fmla="*/ 36 w 47"/>
                  <a:gd name="T13" fmla="*/ 143 h 267"/>
                  <a:gd name="T14" fmla="*/ 34 w 47"/>
                  <a:gd name="T15" fmla="*/ 170 h 267"/>
                  <a:gd name="T16" fmla="*/ 36 w 47"/>
                  <a:gd name="T17" fmla="*/ 143 h 267"/>
                  <a:gd name="T18" fmla="*/ 30 w 47"/>
                  <a:gd name="T19" fmla="*/ 192 h 267"/>
                  <a:gd name="T20" fmla="*/ 28 w 47"/>
                  <a:gd name="T21" fmla="*/ 246 h 267"/>
                  <a:gd name="T22" fmla="*/ 35 w 47"/>
                  <a:gd name="T23" fmla="*/ 251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7" h="267">
                    <a:moveTo>
                      <a:pt x="35" y="251"/>
                    </a:moveTo>
                    <a:cubicBezTo>
                      <a:pt x="31" y="261"/>
                      <a:pt x="14" y="267"/>
                      <a:pt x="0" y="263"/>
                    </a:cubicBezTo>
                    <a:cubicBezTo>
                      <a:pt x="17" y="259"/>
                      <a:pt x="21" y="248"/>
                      <a:pt x="21" y="231"/>
                    </a:cubicBezTo>
                    <a:cubicBezTo>
                      <a:pt x="22" y="178"/>
                      <a:pt x="26" y="125"/>
                      <a:pt x="26" y="72"/>
                    </a:cubicBezTo>
                    <a:cubicBezTo>
                      <a:pt x="27" y="56"/>
                      <a:pt x="21" y="40"/>
                      <a:pt x="18" y="25"/>
                    </a:cubicBezTo>
                    <a:cubicBezTo>
                      <a:pt x="16" y="16"/>
                      <a:pt x="16" y="8"/>
                      <a:pt x="19" y="0"/>
                    </a:cubicBezTo>
                    <a:cubicBezTo>
                      <a:pt x="28" y="47"/>
                      <a:pt x="47" y="93"/>
                      <a:pt x="36" y="143"/>
                    </a:cubicBezTo>
                    <a:cubicBezTo>
                      <a:pt x="31" y="153"/>
                      <a:pt x="36" y="164"/>
                      <a:pt x="34" y="170"/>
                    </a:cubicBezTo>
                    <a:cubicBezTo>
                      <a:pt x="35" y="164"/>
                      <a:pt x="32" y="153"/>
                      <a:pt x="36" y="143"/>
                    </a:cubicBezTo>
                    <a:cubicBezTo>
                      <a:pt x="37" y="159"/>
                      <a:pt x="45" y="174"/>
                      <a:pt x="30" y="192"/>
                    </a:cubicBezTo>
                    <a:cubicBezTo>
                      <a:pt x="21" y="203"/>
                      <a:pt x="28" y="228"/>
                      <a:pt x="28" y="246"/>
                    </a:cubicBezTo>
                    <a:cubicBezTo>
                      <a:pt x="28" y="251"/>
                      <a:pt x="32" y="251"/>
                      <a:pt x="35" y="251"/>
                    </a:cubicBezTo>
                    <a:close/>
                  </a:path>
                </a:pathLst>
              </a:custGeom>
              <a:solidFill>
                <a:srgbClr val="987A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6" name="Freeform 435">
                <a:extLst>
                  <a:ext uri="{FF2B5EF4-FFF2-40B4-BE49-F238E27FC236}">
                    <a16:creationId xmlns:a16="http://schemas.microsoft.com/office/drawing/2014/main" id="{B9C653EF-198E-4D7E-BC25-51EA80A609CF}"/>
                  </a:ext>
                </a:extLst>
              </p:cNvPr>
              <p:cNvSpPr>
                <a:spLocks/>
              </p:cNvSpPr>
              <p:nvPr/>
            </p:nvSpPr>
            <p:spPr bwMode="auto">
              <a:xfrm>
                <a:off x="1802" y="1268"/>
                <a:ext cx="59" cy="430"/>
              </a:xfrm>
              <a:custGeom>
                <a:avLst/>
                <a:gdLst>
                  <a:gd name="T0" fmla="*/ 4 w 53"/>
                  <a:gd name="T1" fmla="*/ 1 h 383"/>
                  <a:gd name="T2" fmla="*/ 13 w 53"/>
                  <a:gd name="T3" fmla="*/ 0 h 383"/>
                  <a:gd name="T4" fmla="*/ 16 w 53"/>
                  <a:gd name="T5" fmla="*/ 67 h 383"/>
                  <a:gd name="T6" fmla="*/ 9 w 53"/>
                  <a:gd name="T7" fmla="*/ 89 h 383"/>
                  <a:gd name="T8" fmla="*/ 30 w 53"/>
                  <a:gd name="T9" fmla="*/ 187 h 383"/>
                  <a:gd name="T10" fmla="*/ 35 w 53"/>
                  <a:gd name="T11" fmla="*/ 219 h 383"/>
                  <a:gd name="T12" fmla="*/ 46 w 53"/>
                  <a:gd name="T13" fmla="*/ 284 h 383"/>
                  <a:gd name="T14" fmla="*/ 49 w 53"/>
                  <a:gd name="T15" fmla="*/ 345 h 383"/>
                  <a:gd name="T16" fmla="*/ 52 w 53"/>
                  <a:gd name="T17" fmla="*/ 363 h 383"/>
                  <a:gd name="T18" fmla="*/ 45 w 53"/>
                  <a:gd name="T19" fmla="*/ 383 h 383"/>
                  <a:gd name="T20" fmla="*/ 27 w 53"/>
                  <a:gd name="T21" fmla="*/ 222 h 383"/>
                  <a:gd name="T22" fmla="*/ 5 w 53"/>
                  <a:gd name="T23" fmla="*/ 89 h 383"/>
                  <a:gd name="T24" fmla="*/ 4 w 53"/>
                  <a:gd name="T25" fmla="*/ 1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3" h="383">
                    <a:moveTo>
                      <a:pt x="4" y="1"/>
                    </a:moveTo>
                    <a:cubicBezTo>
                      <a:pt x="7" y="0"/>
                      <a:pt x="10" y="0"/>
                      <a:pt x="13" y="0"/>
                    </a:cubicBezTo>
                    <a:cubicBezTo>
                      <a:pt x="10" y="22"/>
                      <a:pt x="10" y="45"/>
                      <a:pt x="16" y="67"/>
                    </a:cubicBezTo>
                    <a:cubicBezTo>
                      <a:pt x="19" y="77"/>
                      <a:pt x="7" y="79"/>
                      <a:pt x="9" y="89"/>
                    </a:cubicBezTo>
                    <a:cubicBezTo>
                      <a:pt x="14" y="122"/>
                      <a:pt x="14" y="156"/>
                      <a:pt x="30" y="187"/>
                    </a:cubicBezTo>
                    <a:cubicBezTo>
                      <a:pt x="34" y="196"/>
                      <a:pt x="32" y="208"/>
                      <a:pt x="35" y="219"/>
                    </a:cubicBezTo>
                    <a:cubicBezTo>
                      <a:pt x="40" y="240"/>
                      <a:pt x="49" y="265"/>
                      <a:pt x="46" y="284"/>
                    </a:cubicBezTo>
                    <a:cubicBezTo>
                      <a:pt x="43" y="306"/>
                      <a:pt x="50" y="325"/>
                      <a:pt x="49" y="345"/>
                    </a:cubicBezTo>
                    <a:cubicBezTo>
                      <a:pt x="49" y="351"/>
                      <a:pt x="51" y="357"/>
                      <a:pt x="52" y="363"/>
                    </a:cubicBezTo>
                    <a:cubicBezTo>
                      <a:pt x="53" y="371"/>
                      <a:pt x="52" y="377"/>
                      <a:pt x="45" y="383"/>
                    </a:cubicBezTo>
                    <a:cubicBezTo>
                      <a:pt x="39" y="329"/>
                      <a:pt x="36" y="275"/>
                      <a:pt x="27" y="222"/>
                    </a:cubicBezTo>
                    <a:cubicBezTo>
                      <a:pt x="20" y="178"/>
                      <a:pt x="0" y="135"/>
                      <a:pt x="5" y="89"/>
                    </a:cubicBezTo>
                    <a:cubicBezTo>
                      <a:pt x="9" y="59"/>
                      <a:pt x="3" y="30"/>
                      <a:pt x="4" y="1"/>
                    </a:cubicBezTo>
                    <a:close/>
                  </a:path>
                </a:pathLst>
              </a:custGeom>
              <a:solidFill>
                <a:srgbClr val="A17C6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7" name="Freeform 436">
                <a:extLst>
                  <a:ext uri="{FF2B5EF4-FFF2-40B4-BE49-F238E27FC236}">
                    <a16:creationId xmlns:a16="http://schemas.microsoft.com/office/drawing/2014/main" id="{85D03502-43F8-435D-92A5-688C8346CECE}"/>
                  </a:ext>
                </a:extLst>
              </p:cNvPr>
              <p:cNvSpPr>
                <a:spLocks/>
              </p:cNvSpPr>
              <p:nvPr/>
            </p:nvSpPr>
            <p:spPr bwMode="auto">
              <a:xfrm>
                <a:off x="1753" y="1268"/>
                <a:ext cx="44" cy="219"/>
              </a:xfrm>
              <a:custGeom>
                <a:avLst/>
                <a:gdLst>
                  <a:gd name="T0" fmla="*/ 24 w 39"/>
                  <a:gd name="T1" fmla="*/ 3 h 195"/>
                  <a:gd name="T2" fmla="*/ 32 w 39"/>
                  <a:gd name="T3" fmla="*/ 0 h 195"/>
                  <a:gd name="T4" fmla="*/ 37 w 39"/>
                  <a:gd name="T5" fmla="*/ 83 h 195"/>
                  <a:gd name="T6" fmla="*/ 35 w 39"/>
                  <a:gd name="T7" fmla="*/ 128 h 195"/>
                  <a:gd name="T8" fmla="*/ 31 w 39"/>
                  <a:gd name="T9" fmla="*/ 137 h 195"/>
                  <a:gd name="T10" fmla="*/ 21 w 39"/>
                  <a:gd name="T11" fmla="*/ 96 h 195"/>
                  <a:gd name="T12" fmla="*/ 29 w 39"/>
                  <a:gd name="T13" fmla="*/ 195 h 195"/>
                  <a:gd name="T14" fmla="*/ 0 w 39"/>
                  <a:gd name="T15" fmla="*/ 1 h 195"/>
                  <a:gd name="T16" fmla="*/ 13 w 39"/>
                  <a:gd name="T17" fmla="*/ 1 h 195"/>
                  <a:gd name="T18" fmla="*/ 21 w 39"/>
                  <a:gd name="T19" fmla="*/ 36 h 195"/>
                  <a:gd name="T20" fmla="*/ 25 w 39"/>
                  <a:gd name="T21" fmla="*/ 87 h 195"/>
                  <a:gd name="T22" fmla="*/ 21 w 39"/>
                  <a:gd name="T23" fmla="*/ 28 h 195"/>
                  <a:gd name="T24" fmla="*/ 24 w 39"/>
                  <a:gd name="T25" fmla="*/ 3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9" h="195">
                    <a:moveTo>
                      <a:pt x="24" y="3"/>
                    </a:moveTo>
                    <a:cubicBezTo>
                      <a:pt x="27" y="2"/>
                      <a:pt x="29" y="1"/>
                      <a:pt x="32" y="0"/>
                    </a:cubicBezTo>
                    <a:cubicBezTo>
                      <a:pt x="34" y="28"/>
                      <a:pt x="34" y="56"/>
                      <a:pt x="37" y="83"/>
                    </a:cubicBezTo>
                    <a:cubicBezTo>
                      <a:pt x="39" y="99"/>
                      <a:pt x="33" y="113"/>
                      <a:pt x="35" y="128"/>
                    </a:cubicBezTo>
                    <a:cubicBezTo>
                      <a:pt x="33" y="131"/>
                      <a:pt x="35" y="135"/>
                      <a:pt x="31" y="137"/>
                    </a:cubicBezTo>
                    <a:cubicBezTo>
                      <a:pt x="23" y="125"/>
                      <a:pt x="34" y="109"/>
                      <a:pt x="21" y="96"/>
                    </a:cubicBezTo>
                    <a:cubicBezTo>
                      <a:pt x="17" y="131"/>
                      <a:pt x="28" y="163"/>
                      <a:pt x="29" y="195"/>
                    </a:cubicBezTo>
                    <a:cubicBezTo>
                      <a:pt x="7" y="132"/>
                      <a:pt x="18" y="64"/>
                      <a:pt x="0" y="1"/>
                    </a:cubicBezTo>
                    <a:cubicBezTo>
                      <a:pt x="4" y="1"/>
                      <a:pt x="8" y="1"/>
                      <a:pt x="13" y="1"/>
                    </a:cubicBezTo>
                    <a:cubicBezTo>
                      <a:pt x="24" y="10"/>
                      <a:pt x="19" y="24"/>
                      <a:pt x="21" y="36"/>
                    </a:cubicBezTo>
                    <a:cubicBezTo>
                      <a:pt x="25" y="53"/>
                      <a:pt x="25" y="70"/>
                      <a:pt x="25" y="87"/>
                    </a:cubicBezTo>
                    <a:cubicBezTo>
                      <a:pt x="25" y="68"/>
                      <a:pt x="23" y="48"/>
                      <a:pt x="21" y="28"/>
                    </a:cubicBezTo>
                    <a:cubicBezTo>
                      <a:pt x="20" y="20"/>
                      <a:pt x="17" y="11"/>
                      <a:pt x="24" y="3"/>
                    </a:cubicBezTo>
                    <a:close/>
                  </a:path>
                </a:pathLst>
              </a:custGeom>
              <a:solidFill>
                <a:srgbClr val="A9816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8" name="Freeform 437">
                <a:extLst>
                  <a:ext uri="{FF2B5EF4-FFF2-40B4-BE49-F238E27FC236}">
                    <a16:creationId xmlns:a16="http://schemas.microsoft.com/office/drawing/2014/main" id="{0CA39DF9-596F-4385-99C9-1FFA8E819C82}"/>
                  </a:ext>
                </a:extLst>
              </p:cNvPr>
              <p:cNvSpPr>
                <a:spLocks/>
              </p:cNvSpPr>
              <p:nvPr/>
            </p:nvSpPr>
            <p:spPr bwMode="auto">
              <a:xfrm>
                <a:off x="1739" y="1753"/>
                <a:ext cx="51" cy="379"/>
              </a:xfrm>
              <a:custGeom>
                <a:avLst/>
                <a:gdLst>
                  <a:gd name="T0" fmla="*/ 5 w 46"/>
                  <a:gd name="T1" fmla="*/ 0 h 337"/>
                  <a:gd name="T2" fmla="*/ 12 w 46"/>
                  <a:gd name="T3" fmla="*/ 15 h 337"/>
                  <a:gd name="T4" fmla="*/ 16 w 46"/>
                  <a:gd name="T5" fmla="*/ 137 h 337"/>
                  <a:gd name="T6" fmla="*/ 23 w 46"/>
                  <a:gd name="T7" fmla="*/ 199 h 337"/>
                  <a:gd name="T8" fmla="*/ 43 w 46"/>
                  <a:gd name="T9" fmla="*/ 305 h 337"/>
                  <a:gd name="T10" fmla="*/ 45 w 46"/>
                  <a:gd name="T11" fmla="*/ 337 h 337"/>
                  <a:gd name="T12" fmla="*/ 36 w 46"/>
                  <a:gd name="T13" fmla="*/ 292 h 337"/>
                  <a:gd name="T14" fmla="*/ 13 w 46"/>
                  <a:gd name="T15" fmla="*/ 186 h 337"/>
                  <a:gd name="T16" fmla="*/ 9 w 46"/>
                  <a:gd name="T17" fmla="*/ 126 h 337"/>
                  <a:gd name="T18" fmla="*/ 5 w 46"/>
                  <a:gd name="T19" fmla="*/ 0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 h="337">
                    <a:moveTo>
                      <a:pt x="5" y="0"/>
                    </a:moveTo>
                    <a:cubicBezTo>
                      <a:pt x="12" y="3"/>
                      <a:pt x="12" y="11"/>
                      <a:pt x="12" y="15"/>
                    </a:cubicBezTo>
                    <a:cubicBezTo>
                      <a:pt x="11" y="56"/>
                      <a:pt x="22" y="96"/>
                      <a:pt x="16" y="137"/>
                    </a:cubicBezTo>
                    <a:cubicBezTo>
                      <a:pt x="12" y="157"/>
                      <a:pt x="21" y="179"/>
                      <a:pt x="23" y="199"/>
                    </a:cubicBezTo>
                    <a:cubicBezTo>
                      <a:pt x="27" y="235"/>
                      <a:pt x="46" y="268"/>
                      <a:pt x="43" y="305"/>
                    </a:cubicBezTo>
                    <a:cubicBezTo>
                      <a:pt x="43" y="314"/>
                      <a:pt x="44" y="323"/>
                      <a:pt x="45" y="337"/>
                    </a:cubicBezTo>
                    <a:cubicBezTo>
                      <a:pt x="36" y="320"/>
                      <a:pt x="37" y="306"/>
                      <a:pt x="36" y="292"/>
                    </a:cubicBezTo>
                    <a:cubicBezTo>
                      <a:pt x="34" y="256"/>
                      <a:pt x="20" y="222"/>
                      <a:pt x="13" y="186"/>
                    </a:cubicBezTo>
                    <a:cubicBezTo>
                      <a:pt x="9" y="166"/>
                      <a:pt x="6" y="146"/>
                      <a:pt x="9" y="126"/>
                    </a:cubicBezTo>
                    <a:cubicBezTo>
                      <a:pt x="15" y="84"/>
                      <a:pt x="0" y="42"/>
                      <a:pt x="5" y="0"/>
                    </a:cubicBezTo>
                    <a:close/>
                  </a:path>
                </a:pathLst>
              </a:custGeom>
              <a:solidFill>
                <a:srgbClr val="A07C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9" name="Freeform 438">
                <a:extLst>
                  <a:ext uri="{FF2B5EF4-FFF2-40B4-BE49-F238E27FC236}">
                    <a16:creationId xmlns:a16="http://schemas.microsoft.com/office/drawing/2014/main" id="{2458EB54-4D7B-44E2-A42D-FDCDD5DDD92E}"/>
                  </a:ext>
                </a:extLst>
              </p:cNvPr>
              <p:cNvSpPr>
                <a:spLocks/>
              </p:cNvSpPr>
              <p:nvPr/>
            </p:nvSpPr>
            <p:spPr bwMode="auto">
              <a:xfrm>
                <a:off x="1875" y="1262"/>
                <a:ext cx="73" cy="272"/>
              </a:xfrm>
              <a:custGeom>
                <a:avLst/>
                <a:gdLst>
                  <a:gd name="T0" fmla="*/ 31 w 65"/>
                  <a:gd name="T1" fmla="*/ 153 h 242"/>
                  <a:gd name="T2" fmla="*/ 24 w 65"/>
                  <a:gd name="T3" fmla="*/ 153 h 242"/>
                  <a:gd name="T4" fmla="*/ 29 w 65"/>
                  <a:gd name="T5" fmla="*/ 121 h 242"/>
                  <a:gd name="T6" fmla="*/ 19 w 65"/>
                  <a:gd name="T7" fmla="*/ 13 h 242"/>
                  <a:gd name="T8" fmla="*/ 14 w 65"/>
                  <a:gd name="T9" fmla="*/ 5 h 242"/>
                  <a:gd name="T10" fmla="*/ 9 w 65"/>
                  <a:gd name="T11" fmla="*/ 14 h 242"/>
                  <a:gd name="T12" fmla="*/ 8 w 65"/>
                  <a:gd name="T13" fmla="*/ 32 h 242"/>
                  <a:gd name="T14" fmla="*/ 0 w 65"/>
                  <a:gd name="T15" fmla="*/ 5 h 242"/>
                  <a:gd name="T16" fmla="*/ 24 w 65"/>
                  <a:gd name="T17" fmla="*/ 2 h 242"/>
                  <a:gd name="T18" fmla="*/ 38 w 65"/>
                  <a:gd name="T19" fmla="*/ 125 h 242"/>
                  <a:gd name="T20" fmla="*/ 62 w 65"/>
                  <a:gd name="T21" fmla="*/ 210 h 242"/>
                  <a:gd name="T22" fmla="*/ 61 w 65"/>
                  <a:gd name="T23" fmla="*/ 242 h 242"/>
                  <a:gd name="T24" fmla="*/ 43 w 65"/>
                  <a:gd name="T25" fmla="*/ 152 h 242"/>
                  <a:gd name="T26" fmla="*/ 37 w 65"/>
                  <a:gd name="T27" fmla="*/ 144 h 242"/>
                  <a:gd name="T28" fmla="*/ 31 w 65"/>
                  <a:gd name="T29" fmla="*/ 153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5" h="242">
                    <a:moveTo>
                      <a:pt x="31" y="153"/>
                    </a:moveTo>
                    <a:cubicBezTo>
                      <a:pt x="29" y="152"/>
                      <a:pt x="26" y="148"/>
                      <a:pt x="24" y="153"/>
                    </a:cubicBezTo>
                    <a:cubicBezTo>
                      <a:pt x="22" y="142"/>
                      <a:pt x="29" y="132"/>
                      <a:pt x="29" y="121"/>
                    </a:cubicBezTo>
                    <a:cubicBezTo>
                      <a:pt x="29" y="84"/>
                      <a:pt x="19" y="49"/>
                      <a:pt x="19" y="13"/>
                    </a:cubicBezTo>
                    <a:cubicBezTo>
                      <a:pt x="19" y="9"/>
                      <a:pt x="18" y="6"/>
                      <a:pt x="14" y="5"/>
                    </a:cubicBezTo>
                    <a:cubicBezTo>
                      <a:pt x="8" y="5"/>
                      <a:pt x="9" y="10"/>
                      <a:pt x="9" y="14"/>
                    </a:cubicBezTo>
                    <a:cubicBezTo>
                      <a:pt x="8" y="19"/>
                      <a:pt x="14" y="25"/>
                      <a:pt x="8" y="32"/>
                    </a:cubicBezTo>
                    <a:cubicBezTo>
                      <a:pt x="3" y="23"/>
                      <a:pt x="0" y="14"/>
                      <a:pt x="0" y="5"/>
                    </a:cubicBezTo>
                    <a:cubicBezTo>
                      <a:pt x="8" y="0"/>
                      <a:pt x="16" y="0"/>
                      <a:pt x="24" y="2"/>
                    </a:cubicBezTo>
                    <a:cubicBezTo>
                      <a:pt x="28" y="43"/>
                      <a:pt x="26" y="87"/>
                      <a:pt x="38" y="125"/>
                    </a:cubicBezTo>
                    <a:cubicBezTo>
                      <a:pt x="48" y="154"/>
                      <a:pt x="56" y="181"/>
                      <a:pt x="62" y="210"/>
                    </a:cubicBezTo>
                    <a:cubicBezTo>
                      <a:pt x="64" y="219"/>
                      <a:pt x="65" y="228"/>
                      <a:pt x="61" y="242"/>
                    </a:cubicBezTo>
                    <a:cubicBezTo>
                      <a:pt x="55" y="209"/>
                      <a:pt x="49" y="181"/>
                      <a:pt x="43" y="152"/>
                    </a:cubicBezTo>
                    <a:cubicBezTo>
                      <a:pt x="42" y="149"/>
                      <a:pt x="42" y="143"/>
                      <a:pt x="37" y="144"/>
                    </a:cubicBezTo>
                    <a:cubicBezTo>
                      <a:pt x="32" y="144"/>
                      <a:pt x="32" y="149"/>
                      <a:pt x="31" y="153"/>
                    </a:cubicBezTo>
                    <a:close/>
                  </a:path>
                </a:pathLst>
              </a:custGeom>
              <a:solidFill>
                <a:srgbClr val="B18F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0" name="Freeform 439">
                <a:extLst>
                  <a:ext uri="{FF2B5EF4-FFF2-40B4-BE49-F238E27FC236}">
                    <a16:creationId xmlns:a16="http://schemas.microsoft.com/office/drawing/2014/main" id="{9A239362-0BD4-4A77-9171-FDC47E9D64BE}"/>
                  </a:ext>
                </a:extLst>
              </p:cNvPr>
              <p:cNvSpPr>
                <a:spLocks/>
              </p:cNvSpPr>
              <p:nvPr/>
            </p:nvSpPr>
            <p:spPr bwMode="auto">
              <a:xfrm>
                <a:off x="1727" y="1453"/>
                <a:ext cx="31" cy="300"/>
              </a:xfrm>
              <a:custGeom>
                <a:avLst/>
                <a:gdLst>
                  <a:gd name="T0" fmla="*/ 15 w 27"/>
                  <a:gd name="T1" fmla="*/ 267 h 267"/>
                  <a:gd name="T2" fmla="*/ 9 w 27"/>
                  <a:gd name="T3" fmla="*/ 259 h 267"/>
                  <a:gd name="T4" fmla="*/ 4 w 27"/>
                  <a:gd name="T5" fmla="*/ 105 h 267"/>
                  <a:gd name="T6" fmla="*/ 3 w 27"/>
                  <a:gd name="T7" fmla="*/ 16 h 267"/>
                  <a:gd name="T8" fmla="*/ 16 w 27"/>
                  <a:gd name="T9" fmla="*/ 0 h 267"/>
                  <a:gd name="T10" fmla="*/ 15 w 27"/>
                  <a:gd name="T11" fmla="*/ 267 h 267"/>
                </a:gdLst>
                <a:ahLst/>
                <a:cxnLst>
                  <a:cxn ang="0">
                    <a:pos x="T0" y="T1"/>
                  </a:cxn>
                  <a:cxn ang="0">
                    <a:pos x="T2" y="T3"/>
                  </a:cxn>
                  <a:cxn ang="0">
                    <a:pos x="T4" y="T5"/>
                  </a:cxn>
                  <a:cxn ang="0">
                    <a:pos x="T6" y="T7"/>
                  </a:cxn>
                  <a:cxn ang="0">
                    <a:pos x="T8" y="T9"/>
                  </a:cxn>
                  <a:cxn ang="0">
                    <a:pos x="T10" y="T11"/>
                  </a:cxn>
                </a:cxnLst>
                <a:rect l="0" t="0" r="r" b="b"/>
                <a:pathLst>
                  <a:path w="27" h="267">
                    <a:moveTo>
                      <a:pt x="15" y="267"/>
                    </a:moveTo>
                    <a:cubicBezTo>
                      <a:pt x="11" y="266"/>
                      <a:pt x="8" y="265"/>
                      <a:pt x="9" y="259"/>
                    </a:cubicBezTo>
                    <a:cubicBezTo>
                      <a:pt x="14" y="207"/>
                      <a:pt x="11" y="156"/>
                      <a:pt x="4" y="105"/>
                    </a:cubicBezTo>
                    <a:cubicBezTo>
                      <a:pt x="0" y="75"/>
                      <a:pt x="14" y="45"/>
                      <a:pt x="3" y="16"/>
                    </a:cubicBezTo>
                    <a:cubicBezTo>
                      <a:pt x="2" y="11"/>
                      <a:pt x="5" y="7"/>
                      <a:pt x="16" y="0"/>
                    </a:cubicBezTo>
                    <a:cubicBezTo>
                      <a:pt x="7" y="92"/>
                      <a:pt x="27" y="179"/>
                      <a:pt x="15" y="267"/>
                    </a:cubicBezTo>
                    <a:close/>
                  </a:path>
                </a:pathLst>
              </a:custGeom>
              <a:solidFill>
                <a:srgbClr val="9E785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1" name="Freeform 440">
                <a:extLst>
                  <a:ext uri="{FF2B5EF4-FFF2-40B4-BE49-F238E27FC236}">
                    <a16:creationId xmlns:a16="http://schemas.microsoft.com/office/drawing/2014/main" id="{5584D90E-E4CE-4D2A-98DF-42EF7A8E2D31}"/>
                  </a:ext>
                </a:extLst>
              </p:cNvPr>
              <p:cNvSpPr>
                <a:spLocks/>
              </p:cNvSpPr>
              <p:nvPr/>
            </p:nvSpPr>
            <p:spPr bwMode="auto">
              <a:xfrm>
                <a:off x="1779" y="2381"/>
                <a:ext cx="46" cy="247"/>
              </a:xfrm>
              <a:custGeom>
                <a:avLst/>
                <a:gdLst>
                  <a:gd name="T0" fmla="*/ 41 w 41"/>
                  <a:gd name="T1" fmla="*/ 213 h 220"/>
                  <a:gd name="T2" fmla="*/ 20 w 41"/>
                  <a:gd name="T3" fmla="*/ 220 h 220"/>
                  <a:gd name="T4" fmla="*/ 2 w 41"/>
                  <a:gd name="T5" fmla="*/ 0 h 220"/>
                  <a:gd name="T6" fmla="*/ 22 w 41"/>
                  <a:gd name="T7" fmla="*/ 142 h 220"/>
                  <a:gd name="T8" fmla="*/ 13 w 41"/>
                  <a:gd name="T9" fmla="*/ 114 h 220"/>
                  <a:gd name="T10" fmla="*/ 22 w 41"/>
                  <a:gd name="T11" fmla="*/ 201 h 220"/>
                  <a:gd name="T12" fmla="*/ 41 w 41"/>
                  <a:gd name="T13" fmla="*/ 213 h 220"/>
                </a:gdLst>
                <a:ahLst/>
                <a:cxnLst>
                  <a:cxn ang="0">
                    <a:pos x="T0" y="T1"/>
                  </a:cxn>
                  <a:cxn ang="0">
                    <a:pos x="T2" y="T3"/>
                  </a:cxn>
                  <a:cxn ang="0">
                    <a:pos x="T4" y="T5"/>
                  </a:cxn>
                  <a:cxn ang="0">
                    <a:pos x="T6" y="T7"/>
                  </a:cxn>
                  <a:cxn ang="0">
                    <a:pos x="T8" y="T9"/>
                  </a:cxn>
                  <a:cxn ang="0">
                    <a:pos x="T10" y="T11"/>
                  </a:cxn>
                  <a:cxn ang="0">
                    <a:pos x="T12" y="T13"/>
                  </a:cxn>
                </a:cxnLst>
                <a:rect l="0" t="0" r="r" b="b"/>
                <a:pathLst>
                  <a:path w="41" h="220">
                    <a:moveTo>
                      <a:pt x="41" y="213"/>
                    </a:moveTo>
                    <a:cubicBezTo>
                      <a:pt x="35" y="219"/>
                      <a:pt x="27" y="217"/>
                      <a:pt x="20" y="220"/>
                    </a:cubicBezTo>
                    <a:cubicBezTo>
                      <a:pt x="5" y="148"/>
                      <a:pt x="2" y="74"/>
                      <a:pt x="2" y="0"/>
                    </a:cubicBezTo>
                    <a:cubicBezTo>
                      <a:pt x="0" y="49"/>
                      <a:pt x="27" y="93"/>
                      <a:pt x="22" y="142"/>
                    </a:cubicBezTo>
                    <a:cubicBezTo>
                      <a:pt x="20" y="134"/>
                      <a:pt x="17" y="126"/>
                      <a:pt x="13" y="114"/>
                    </a:cubicBezTo>
                    <a:cubicBezTo>
                      <a:pt x="13" y="146"/>
                      <a:pt x="18" y="174"/>
                      <a:pt x="22" y="201"/>
                    </a:cubicBezTo>
                    <a:cubicBezTo>
                      <a:pt x="23" y="213"/>
                      <a:pt x="31" y="215"/>
                      <a:pt x="41" y="213"/>
                    </a:cubicBezTo>
                    <a:close/>
                  </a:path>
                </a:pathLst>
              </a:custGeom>
              <a:solidFill>
                <a:srgbClr val="A37D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2" name="Freeform 441">
                <a:extLst>
                  <a:ext uri="{FF2B5EF4-FFF2-40B4-BE49-F238E27FC236}">
                    <a16:creationId xmlns:a16="http://schemas.microsoft.com/office/drawing/2014/main" id="{FC594F4C-68AC-44D1-B3C8-6928202172C7}"/>
                  </a:ext>
                </a:extLst>
              </p:cNvPr>
              <p:cNvSpPr>
                <a:spLocks/>
              </p:cNvSpPr>
              <p:nvPr/>
            </p:nvSpPr>
            <p:spPr bwMode="auto">
              <a:xfrm>
                <a:off x="1899" y="2092"/>
                <a:ext cx="62" cy="310"/>
              </a:xfrm>
              <a:custGeom>
                <a:avLst/>
                <a:gdLst>
                  <a:gd name="T0" fmla="*/ 52 w 55"/>
                  <a:gd name="T1" fmla="*/ 276 h 276"/>
                  <a:gd name="T2" fmla="*/ 7 w 55"/>
                  <a:gd name="T3" fmla="*/ 0 h 276"/>
                  <a:gd name="T4" fmla="*/ 14 w 55"/>
                  <a:gd name="T5" fmla="*/ 48 h 276"/>
                  <a:gd name="T6" fmla="*/ 27 w 55"/>
                  <a:gd name="T7" fmla="*/ 92 h 276"/>
                  <a:gd name="T8" fmla="*/ 30 w 55"/>
                  <a:gd name="T9" fmla="*/ 108 h 276"/>
                  <a:gd name="T10" fmla="*/ 51 w 55"/>
                  <a:gd name="T11" fmla="*/ 261 h 276"/>
                  <a:gd name="T12" fmla="*/ 52 w 55"/>
                  <a:gd name="T13" fmla="*/ 276 h 276"/>
                </a:gdLst>
                <a:ahLst/>
                <a:cxnLst>
                  <a:cxn ang="0">
                    <a:pos x="T0" y="T1"/>
                  </a:cxn>
                  <a:cxn ang="0">
                    <a:pos x="T2" y="T3"/>
                  </a:cxn>
                  <a:cxn ang="0">
                    <a:pos x="T4" y="T5"/>
                  </a:cxn>
                  <a:cxn ang="0">
                    <a:pos x="T6" y="T7"/>
                  </a:cxn>
                  <a:cxn ang="0">
                    <a:pos x="T8" y="T9"/>
                  </a:cxn>
                  <a:cxn ang="0">
                    <a:pos x="T10" y="T11"/>
                  </a:cxn>
                  <a:cxn ang="0">
                    <a:pos x="T12" y="T13"/>
                  </a:cxn>
                </a:cxnLst>
                <a:rect l="0" t="0" r="r" b="b"/>
                <a:pathLst>
                  <a:path w="55" h="276">
                    <a:moveTo>
                      <a:pt x="52" y="276"/>
                    </a:moveTo>
                    <a:cubicBezTo>
                      <a:pt x="41" y="257"/>
                      <a:pt x="0" y="26"/>
                      <a:pt x="7" y="0"/>
                    </a:cubicBezTo>
                    <a:cubicBezTo>
                      <a:pt x="10" y="16"/>
                      <a:pt x="12" y="32"/>
                      <a:pt x="14" y="48"/>
                    </a:cubicBezTo>
                    <a:cubicBezTo>
                      <a:pt x="17" y="63"/>
                      <a:pt x="15" y="79"/>
                      <a:pt x="27" y="92"/>
                    </a:cubicBezTo>
                    <a:cubicBezTo>
                      <a:pt x="30" y="96"/>
                      <a:pt x="30" y="103"/>
                      <a:pt x="30" y="108"/>
                    </a:cubicBezTo>
                    <a:cubicBezTo>
                      <a:pt x="28" y="160"/>
                      <a:pt x="41" y="210"/>
                      <a:pt x="51" y="261"/>
                    </a:cubicBezTo>
                    <a:cubicBezTo>
                      <a:pt x="52" y="266"/>
                      <a:pt x="55" y="271"/>
                      <a:pt x="52" y="276"/>
                    </a:cubicBezTo>
                    <a:close/>
                  </a:path>
                </a:pathLst>
              </a:custGeom>
              <a:solidFill>
                <a:srgbClr val="9B81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3" name="Freeform 442">
                <a:extLst>
                  <a:ext uri="{FF2B5EF4-FFF2-40B4-BE49-F238E27FC236}">
                    <a16:creationId xmlns:a16="http://schemas.microsoft.com/office/drawing/2014/main" id="{FB9AAF19-846E-4BD4-83B1-A74FB7ABCC2B}"/>
                  </a:ext>
                </a:extLst>
              </p:cNvPr>
              <p:cNvSpPr>
                <a:spLocks/>
              </p:cNvSpPr>
              <p:nvPr/>
            </p:nvSpPr>
            <p:spPr bwMode="auto">
              <a:xfrm>
                <a:off x="1813" y="1533"/>
                <a:ext cx="22" cy="256"/>
              </a:xfrm>
              <a:custGeom>
                <a:avLst/>
                <a:gdLst>
                  <a:gd name="T0" fmla="*/ 7 w 20"/>
                  <a:gd name="T1" fmla="*/ 0 h 228"/>
                  <a:gd name="T2" fmla="*/ 14 w 20"/>
                  <a:gd name="T3" fmla="*/ 45 h 228"/>
                  <a:gd name="T4" fmla="*/ 15 w 20"/>
                  <a:gd name="T5" fmla="*/ 109 h 228"/>
                  <a:gd name="T6" fmla="*/ 11 w 20"/>
                  <a:gd name="T7" fmla="*/ 186 h 228"/>
                  <a:gd name="T8" fmla="*/ 13 w 20"/>
                  <a:gd name="T9" fmla="*/ 228 h 228"/>
                  <a:gd name="T10" fmla="*/ 4 w 20"/>
                  <a:gd name="T11" fmla="*/ 193 h 228"/>
                  <a:gd name="T12" fmla="*/ 6 w 20"/>
                  <a:gd name="T13" fmla="*/ 142 h 228"/>
                  <a:gd name="T14" fmla="*/ 6 w 20"/>
                  <a:gd name="T15" fmla="*/ 112 h 228"/>
                  <a:gd name="T16" fmla="*/ 4 w 20"/>
                  <a:gd name="T17" fmla="*/ 7 h 228"/>
                  <a:gd name="T18" fmla="*/ 7 w 20"/>
                  <a:gd name="T19" fmla="*/ 0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28">
                    <a:moveTo>
                      <a:pt x="7" y="0"/>
                    </a:moveTo>
                    <a:cubicBezTo>
                      <a:pt x="10" y="15"/>
                      <a:pt x="20" y="34"/>
                      <a:pt x="14" y="45"/>
                    </a:cubicBezTo>
                    <a:cubicBezTo>
                      <a:pt x="1" y="69"/>
                      <a:pt x="15" y="88"/>
                      <a:pt x="15" y="109"/>
                    </a:cubicBezTo>
                    <a:cubicBezTo>
                      <a:pt x="14" y="135"/>
                      <a:pt x="15" y="161"/>
                      <a:pt x="11" y="186"/>
                    </a:cubicBezTo>
                    <a:cubicBezTo>
                      <a:pt x="9" y="200"/>
                      <a:pt x="12" y="214"/>
                      <a:pt x="13" y="228"/>
                    </a:cubicBezTo>
                    <a:cubicBezTo>
                      <a:pt x="4" y="218"/>
                      <a:pt x="6" y="205"/>
                      <a:pt x="4" y="193"/>
                    </a:cubicBezTo>
                    <a:cubicBezTo>
                      <a:pt x="3" y="176"/>
                      <a:pt x="0" y="159"/>
                      <a:pt x="6" y="142"/>
                    </a:cubicBezTo>
                    <a:cubicBezTo>
                      <a:pt x="8" y="133"/>
                      <a:pt x="8" y="122"/>
                      <a:pt x="6" y="112"/>
                    </a:cubicBezTo>
                    <a:cubicBezTo>
                      <a:pt x="0" y="77"/>
                      <a:pt x="0" y="43"/>
                      <a:pt x="4" y="7"/>
                    </a:cubicBezTo>
                    <a:cubicBezTo>
                      <a:pt x="6" y="5"/>
                      <a:pt x="4" y="1"/>
                      <a:pt x="7" y="0"/>
                    </a:cubicBezTo>
                    <a:close/>
                  </a:path>
                </a:pathLst>
              </a:custGeom>
              <a:solidFill>
                <a:srgbClr val="A982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4" name="Freeform 443">
                <a:extLst>
                  <a:ext uri="{FF2B5EF4-FFF2-40B4-BE49-F238E27FC236}">
                    <a16:creationId xmlns:a16="http://schemas.microsoft.com/office/drawing/2014/main" id="{AFECDE6F-A6F3-4AEF-A2CC-7BEB9E22D755}"/>
                  </a:ext>
                </a:extLst>
              </p:cNvPr>
              <p:cNvSpPr>
                <a:spLocks/>
              </p:cNvSpPr>
              <p:nvPr/>
            </p:nvSpPr>
            <p:spPr bwMode="auto">
              <a:xfrm>
                <a:off x="1897" y="1884"/>
                <a:ext cx="42" cy="290"/>
              </a:xfrm>
              <a:custGeom>
                <a:avLst/>
                <a:gdLst>
                  <a:gd name="T0" fmla="*/ 36 w 37"/>
                  <a:gd name="T1" fmla="*/ 258 h 258"/>
                  <a:gd name="T2" fmla="*/ 0 w 37"/>
                  <a:gd name="T3" fmla="*/ 1 h 258"/>
                  <a:gd name="T4" fmla="*/ 6 w 37"/>
                  <a:gd name="T5" fmla="*/ 0 h 258"/>
                  <a:gd name="T6" fmla="*/ 23 w 37"/>
                  <a:gd name="T7" fmla="*/ 88 h 258"/>
                  <a:gd name="T8" fmla="*/ 19 w 37"/>
                  <a:gd name="T9" fmla="*/ 106 h 258"/>
                  <a:gd name="T10" fmla="*/ 35 w 37"/>
                  <a:gd name="T11" fmla="*/ 226 h 258"/>
                  <a:gd name="T12" fmla="*/ 36 w 37"/>
                  <a:gd name="T13" fmla="*/ 258 h 258"/>
                </a:gdLst>
                <a:ahLst/>
                <a:cxnLst>
                  <a:cxn ang="0">
                    <a:pos x="T0" y="T1"/>
                  </a:cxn>
                  <a:cxn ang="0">
                    <a:pos x="T2" y="T3"/>
                  </a:cxn>
                  <a:cxn ang="0">
                    <a:pos x="T4" y="T5"/>
                  </a:cxn>
                  <a:cxn ang="0">
                    <a:pos x="T6" y="T7"/>
                  </a:cxn>
                  <a:cxn ang="0">
                    <a:pos x="T8" y="T9"/>
                  </a:cxn>
                  <a:cxn ang="0">
                    <a:pos x="T10" y="T11"/>
                  </a:cxn>
                  <a:cxn ang="0">
                    <a:pos x="T12" y="T13"/>
                  </a:cxn>
                </a:cxnLst>
                <a:rect l="0" t="0" r="r" b="b"/>
                <a:pathLst>
                  <a:path w="37" h="258">
                    <a:moveTo>
                      <a:pt x="36" y="258"/>
                    </a:moveTo>
                    <a:cubicBezTo>
                      <a:pt x="6" y="175"/>
                      <a:pt x="19" y="86"/>
                      <a:pt x="0" y="1"/>
                    </a:cubicBezTo>
                    <a:cubicBezTo>
                      <a:pt x="2" y="0"/>
                      <a:pt x="4" y="0"/>
                      <a:pt x="6" y="0"/>
                    </a:cubicBezTo>
                    <a:cubicBezTo>
                      <a:pt x="12" y="29"/>
                      <a:pt x="18" y="58"/>
                      <a:pt x="23" y="88"/>
                    </a:cubicBezTo>
                    <a:cubicBezTo>
                      <a:pt x="24" y="93"/>
                      <a:pt x="19" y="99"/>
                      <a:pt x="19" y="106"/>
                    </a:cubicBezTo>
                    <a:cubicBezTo>
                      <a:pt x="16" y="147"/>
                      <a:pt x="30" y="186"/>
                      <a:pt x="35" y="226"/>
                    </a:cubicBezTo>
                    <a:cubicBezTo>
                      <a:pt x="36" y="237"/>
                      <a:pt x="37" y="249"/>
                      <a:pt x="36" y="258"/>
                    </a:cubicBezTo>
                    <a:close/>
                  </a:path>
                </a:pathLst>
              </a:custGeom>
              <a:solidFill>
                <a:srgbClr val="9C7F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5" name="Freeform 444">
                <a:extLst>
                  <a:ext uri="{FF2B5EF4-FFF2-40B4-BE49-F238E27FC236}">
                    <a16:creationId xmlns:a16="http://schemas.microsoft.com/office/drawing/2014/main" id="{A60DFB50-E072-4AF3-BC5A-774FCCD91F04}"/>
                  </a:ext>
                </a:extLst>
              </p:cNvPr>
              <p:cNvSpPr>
                <a:spLocks/>
              </p:cNvSpPr>
              <p:nvPr/>
            </p:nvSpPr>
            <p:spPr bwMode="auto">
              <a:xfrm>
                <a:off x="1922" y="1875"/>
                <a:ext cx="36" cy="298"/>
              </a:xfrm>
              <a:custGeom>
                <a:avLst/>
                <a:gdLst>
                  <a:gd name="T0" fmla="*/ 6 w 32"/>
                  <a:gd name="T1" fmla="*/ 0 h 265"/>
                  <a:gd name="T2" fmla="*/ 18 w 32"/>
                  <a:gd name="T3" fmla="*/ 63 h 265"/>
                  <a:gd name="T4" fmla="*/ 30 w 32"/>
                  <a:gd name="T5" fmla="*/ 235 h 265"/>
                  <a:gd name="T6" fmla="*/ 32 w 32"/>
                  <a:gd name="T7" fmla="*/ 265 h 265"/>
                  <a:gd name="T8" fmla="*/ 0 w 32"/>
                  <a:gd name="T9" fmla="*/ 1 h 265"/>
                  <a:gd name="T10" fmla="*/ 6 w 32"/>
                  <a:gd name="T11" fmla="*/ 0 h 265"/>
                </a:gdLst>
                <a:ahLst/>
                <a:cxnLst>
                  <a:cxn ang="0">
                    <a:pos x="T0" y="T1"/>
                  </a:cxn>
                  <a:cxn ang="0">
                    <a:pos x="T2" y="T3"/>
                  </a:cxn>
                  <a:cxn ang="0">
                    <a:pos x="T4" y="T5"/>
                  </a:cxn>
                  <a:cxn ang="0">
                    <a:pos x="T6" y="T7"/>
                  </a:cxn>
                  <a:cxn ang="0">
                    <a:pos x="T8" y="T9"/>
                  </a:cxn>
                  <a:cxn ang="0">
                    <a:pos x="T10" y="T11"/>
                  </a:cxn>
                </a:cxnLst>
                <a:rect l="0" t="0" r="r" b="b"/>
                <a:pathLst>
                  <a:path w="32" h="265">
                    <a:moveTo>
                      <a:pt x="6" y="0"/>
                    </a:moveTo>
                    <a:cubicBezTo>
                      <a:pt x="10" y="21"/>
                      <a:pt x="16" y="42"/>
                      <a:pt x="18" y="63"/>
                    </a:cubicBezTo>
                    <a:cubicBezTo>
                      <a:pt x="23" y="121"/>
                      <a:pt x="21" y="178"/>
                      <a:pt x="30" y="235"/>
                    </a:cubicBezTo>
                    <a:cubicBezTo>
                      <a:pt x="31" y="245"/>
                      <a:pt x="32" y="255"/>
                      <a:pt x="32" y="265"/>
                    </a:cubicBezTo>
                    <a:cubicBezTo>
                      <a:pt x="11" y="178"/>
                      <a:pt x="17" y="88"/>
                      <a:pt x="0" y="1"/>
                    </a:cubicBezTo>
                    <a:cubicBezTo>
                      <a:pt x="2" y="1"/>
                      <a:pt x="4" y="0"/>
                      <a:pt x="6" y="0"/>
                    </a:cubicBezTo>
                    <a:close/>
                  </a:path>
                </a:pathLst>
              </a:custGeom>
              <a:solidFill>
                <a:srgbClr val="8C6E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6" name="Freeform 445">
                <a:extLst>
                  <a:ext uri="{FF2B5EF4-FFF2-40B4-BE49-F238E27FC236}">
                    <a16:creationId xmlns:a16="http://schemas.microsoft.com/office/drawing/2014/main" id="{1F6820C7-FF9B-40D8-82D1-8708793A71E6}"/>
                  </a:ext>
                </a:extLst>
              </p:cNvPr>
              <p:cNvSpPr>
                <a:spLocks/>
              </p:cNvSpPr>
              <p:nvPr/>
            </p:nvSpPr>
            <p:spPr bwMode="auto">
              <a:xfrm>
                <a:off x="1712" y="2179"/>
                <a:ext cx="35" cy="177"/>
              </a:xfrm>
              <a:custGeom>
                <a:avLst/>
                <a:gdLst>
                  <a:gd name="T0" fmla="*/ 31 w 31"/>
                  <a:gd name="T1" fmla="*/ 158 h 158"/>
                  <a:gd name="T2" fmla="*/ 17 w 31"/>
                  <a:gd name="T3" fmla="*/ 0 h 158"/>
                  <a:gd name="T4" fmla="*/ 31 w 31"/>
                  <a:gd name="T5" fmla="*/ 158 h 158"/>
                </a:gdLst>
                <a:ahLst/>
                <a:cxnLst>
                  <a:cxn ang="0">
                    <a:pos x="T0" y="T1"/>
                  </a:cxn>
                  <a:cxn ang="0">
                    <a:pos x="T2" y="T3"/>
                  </a:cxn>
                  <a:cxn ang="0">
                    <a:pos x="T4" y="T5"/>
                  </a:cxn>
                </a:cxnLst>
                <a:rect l="0" t="0" r="r" b="b"/>
                <a:pathLst>
                  <a:path w="31" h="158">
                    <a:moveTo>
                      <a:pt x="31" y="158"/>
                    </a:moveTo>
                    <a:cubicBezTo>
                      <a:pt x="14" y="110"/>
                      <a:pt x="0" y="58"/>
                      <a:pt x="17" y="0"/>
                    </a:cubicBezTo>
                    <a:cubicBezTo>
                      <a:pt x="23" y="52"/>
                      <a:pt x="23" y="105"/>
                      <a:pt x="31" y="158"/>
                    </a:cubicBezTo>
                    <a:close/>
                  </a:path>
                </a:pathLst>
              </a:custGeom>
              <a:solidFill>
                <a:srgbClr val="A980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7" name="Freeform 446">
                <a:extLst>
                  <a:ext uri="{FF2B5EF4-FFF2-40B4-BE49-F238E27FC236}">
                    <a16:creationId xmlns:a16="http://schemas.microsoft.com/office/drawing/2014/main" id="{E8A7608A-3A70-457B-8148-01D0F9DF1945}"/>
                  </a:ext>
                </a:extLst>
              </p:cNvPr>
              <p:cNvSpPr>
                <a:spLocks/>
              </p:cNvSpPr>
              <p:nvPr/>
            </p:nvSpPr>
            <p:spPr bwMode="auto">
              <a:xfrm>
                <a:off x="1745" y="2365"/>
                <a:ext cx="40" cy="245"/>
              </a:xfrm>
              <a:custGeom>
                <a:avLst/>
                <a:gdLst>
                  <a:gd name="T0" fmla="*/ 0 w 35"/>
                  <a:gd name="T1" fmla="*/ 0 h 218"/>
                  <a:gd name="T2" fmla="*/ 11 w 35"/>
                  <a:gd name="T3" fmla="*/ 22 h 218"/>
                  <a:gd name="T4" fmla="*/ 29 w 35"/>
                  <a:gd name="T5" fmla="*/ 186 h 218"/>
                  <a:gd name="T6" fmla="*/ 35 w 35"/>
                  <a:gd name="T7" fmla="*/ 218 h 218"/>
                  <a:gd name="T8" fmla="*/ 0 w 35"/>
                  <a:gd name="T9" fmla="*/ 0 h 218"/>
                </a:gdLst>
                <a:ahLst/>
                <a:cxnLst>
                  <a:cxn ang="0">
                    <a:pos x="T0" y="T1"/>
                  </a:cxn>
                  <a:cxn ang="0">
                    <a:pos x="T2" y="T3"/>
                  </a:cxn>
                  <a:cxn ang="0">
                    <a:pos x="T4" y="T5"/>
                  </a:cxn>
                  <a:cxn ang="0">
                    <a:pos x="T6" y="T7"/>
                  </a:cxn>
                  <a:cxn ang="0">
                    <a:pos x="T8" y="T9"/>
                  </a:cxn>
                </a:cxnLst>
                <a:rect l="0" t="0" r="r" b="b"/>
                <a:pathLst>
                  <a:path w="35" h="218">
                    <a:moveTo>
                      <a:pt x="0" y="0"/>
                    </a:moveTo>
                    <a:cubicBezTo>
                      <a:pt x="13" y="3"/>
                      <a:pt x="11" y="13"/>
                      <a:pt x="11" y="22"/>
                    </a:cubicBezTo>
                    <a:cubicBezTo>
                      <a:pt x="9" y="78"/>
                      <a:pt x="25" y="131"/>
                      <a:pt x="29" y="186"/>
                    </a:cubicBezTo>
                    <a:cubicBezTo>
                      <a:pt x="30" y="196"/>
                      <a:pt x="35" y="207"/>
                      <a:pt x="35" y="218"/>
                    </a:cubicBezTo>
                    <a:cubicBezTo>
                      <a:pt x="11" y="148"/>
                      <a:pt x="6" y="74"/>
                      <a:pt x="0" y="0"/>
                    </a:cubicBezTo>
                    <a:close/>
                  </a:path>
                </a:pathLst>
              </a:custGeom>
              <a:solidFill>
                <a:srgbClr val="A980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8" name="Freeform 447">
                <a:extLst>
                  <a:ext uri="{FF2B5EF4-FFF2-40B4-BE49-F238E27FC236}">
                    <a16:creationId xmlns:a16="http://schemas.microsoft.com/office/drawing/2014/main" id="{001D6AF3-5B80-4EAB-B439-6F5B202E1A0E}"/>
                  </a:ext>
                </a:extLst>
              </p:cNvPr>
              <p:cNvSpPr>
                <a:spLocks/>
              </p:cNvSpPr>
              <p:nvPr/>
            </p:nvSpPr>
            <p:spPr bwMode="auto">
              <a:xfrm>
                <a:off x="1838" y="1977"/>
                <a:ext cx="42" cy="265"/>
              </a:xfrm>
              <a:custGeom>
                <a:avLst/>
                <a:gdLst>
                  <a:gd name="T0" fmla="*/ 29 w 38"/>
                  <a:gd name="T1" fmla="*/ 213 h 236"/>
                  <a:gd name="T2" fmla="*/ 7 w 38"/>
                  <a:gd name="T3" fmla="*/ 80 h 236"/>
                  <a:gd name="T4" fmla="*/ 3 w 38"/>
                  <a:gd name="T5" fmla="*/ 0 h 236"/>
                  <a:gd name="T6" fmla="*/ 20 w 38"/>
                  <a:gd name="T7" fmla="*/ 114 h 236"/>
                  <a:gd name="T8" fmla="*/ 38 w 38"/>
                  <a:gd name="T9" fmla="*/ 229 h 236"/>
                  <a:gd name="T10" fmla="*/ 31 w 38"/>
                  <a:gd name="T11" fmla="*/ 230 h 236"/>
                  <a:gd name="T12" fmla="*/ 29 w 38"/>
                  <a:gd name="T13" fmla="*/ 213 h 236"/>
                </a:gdLst>
                <a:ahLst/>
                <a:cxnLst>
                  <a:cxn ang="0">
                    <a:pos x="T0" y="T1"/>
                  </a:cxn>
                  <a:cxn ang="0">
                    <a:pos x="T2" y="T3"/>
                  </a:cxn>
                  <a:cxn ang="0">
                    <a:pos x="T4" y="T5"/>
                  </a:cxn>
                  <a:cxn ang="0">
                    <a:pos x="T6" y="T7"/>
                  </a:cxn>
                  <a:cxn ang="0">
                    <a:pos x="T8" y="T9"/>
                  </a:cxn>
                  <a:cxn ang="0">
                    <a:pos x="T10" y="T11"/>
                  </a:cxn>
                  <a:cxn ang="0">
                    <a:pos x="T12" y="T13"/>
                  </a:cxn>
                </a:cxnLst>
                <a:rect l="0" t="0" r="r" b="b"/>
                <a:pathLst>
                  <a:path w="38" h="236">
                    <a:moveTo>
                      <a:pt x="29" y="213"/>
                    </a:moveTo>
                    <a:cubicBezTo>
                      <a:pt x="22" y="168"/>
                      <a:pt x="14" y="124"/>
                      <a:pt x="7" y="80"/>
                    </a:cubicBezTo>
                    <a:cubicBezTo>
                      <a:pt x="3" y="53"/>
                      <a:pt x="0" y="27"/>
                      <a:pt x="3" y="0"/>
                    </a:cubicBezTo>
                    <a:cubicBezTo>
                      <a:pt x="11" y="38"/>
                      <a:pt x="11" y="76"/>
                      <a:pt x="20" y="114"/>
                    </a:cubicBezTo>
                    <a:cubicBezTo>
                      <a:pt x="29" y="151"/>
                      <a:pt x="36" y="190"/>
                      <a:pt x="38" y="229"/>
                    </a:cubicBezTo>
                    <a:cubicBezTo>
                      <a:pt x="37" y="236"/>
                      <a:pt x="34" y="233"/>
                      <a:pt x="31" y="230"/>
                    </a:cubicBezTo>
                    <a:cubicBezTo>
                      <a:pt x="27" y="225"/>
                      <a:pt x="31" y="218"/>
                      <a:pt x="29" y="213"/>
                    </a:cubicBezTo>
                    <a:close/>
                  </a:path>
                </a:pathLst>
              </a:custGeom>
              <a:solidFill>
                <a:srgbClr val="9A7A5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9" name="Freeform 448">
                <a:extLst>
                  <a:ext uri="{FF2B5EF4-FFF2-40B4-BE49-F238E27FC236}">
                    <a16:creationId xmlns:a16="http://schemas.microsoft.com/office/drawing/2014/main" id="{7B6B9783-9C75-412E-888A-27F80DEEDA83}"/>
                  </a:ext>
                </a:extLst>
              </p:cNvPr>
              <p:cNvSpPr>
                <a:spLocks/>
              </p:cNvSpPr>
              <p:nvPr/>
            </p:nvSpPr>
            <p:spPr bwMode="auto">
              <a:xfrm>
                <a:off x="1750" y="2161"/>
                <a:ext cx="38" cy="193"/>
              </a:xfrm>
              <a:custGeom>
                <a:avLst/>
                <a:gdLst>
                  <a:gd name="T0" fmla="*/ 27 w 34"/>
                  <a:gd name="T1" fmla="*/ 81 h 172"/>
                  <a:gd name="T2" fmla="*/ 27 w 34"/>
                  <a:gd name="T3" fmla="*/ 172 h 172"/>
                  <a:gd name="T4" fmla="*/ 6 w 34"/>
                  <a:gd name="T5" fmla="*/ 0 h 172"/>
                  <a:gd name="T6" fmla="*/ 17 w 34"/>
                  <a:gd name="T7" fmla="*/ 77 h 172"/>
                  <a:gd name="T8" fmla="*/ 28 w 34"/>
                  <a:gd name="T9" fmla="*/ 68 h 172"/>
                  <a:gd name="T10" fmla="*/ 27 w 34"/>
                  <a:gd name="T11" fmla="*/ 81 h 172"/>
                </a:gdLst>
                <a:ahLst/>
                <a:cxnLst>
                  <a:cxn ang="0">
                    <a:pos x="T0" y="T1"/>
                  </a:cxn>
                  <a:cxn ang="0">
                    <a:pos x="T2" y="T3"/>
                  </a:cxn>
                  <a:cxn ang="0">
                    <a:pos x="T4" y="T5"/>
                  </a:cxn>
                  <a:cxn ang="0">
                    <a:pos x="T6" y="T7"/>
                  </a:cxn>
                  <a:cxn ang="0">
                    <a:pos x="T8" y="T9"/>
                  </a:cxn>
                  <a:cxn ang="0">
                    <a:pos x="T10" y="T11"/>
                  </a:cxn>
                </a:cxnLst>
                <a:rect l="0" t="0" r="r" b="b"/>
                <a:pathLst>
                  <a:path w="34" h="172">
                    <a:moveTo>
                      <a:pt x="27" y="81"/>
                    </a:moveTo>
                    <a:cubicBezTo>
                      <a:pt x="27" y="111"/>
                      <a:pt x="27" y="142"/>
                      <a:pt x="27" y="172"/>
                    </a:cubicBezTo>
                    <a:cubicBezTo>
                      <a:pt x="25" y="114"/>
                      <a:pt x="0" y="59"/>
                      <a:pt x="6" y="0"/>
                    </a:cubicBezTo>
                    <a:cubicBezTo>
                      <a:pt x="12" y="25"/>
                      <a:pt x="9" y="51"/>
                      <a:pt x="17" y="77"/>
                    </a:cubicBezTo>
                    <a:cubicBezTo>
                      <a:pt x="23" y="79"/>
                      <a:pt x="16" y="59"/>
                      <a:pt x="28" y="68"/>
                    </a:cubicBezTo>
                    <a:cubicBezTo>
                      <a:pt x="33" y="73"/>
                      <a:pt x="34" y="77"/>
                      <a:pt x="27" y="81"/>
                    </a:cubicBezTo>
                    <a:close/>
                  </a:path>
                </a:pathLst>
              </a:custGeom>
              <a:solidFill>
                <a:srgbClr val="9C7A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0" name="Freeform 449">
                <a:extLst>
                  <a:ext uri="{FF2B5EF4-FFF2-40B4-BE49-F238E27FC236}">
                    <a16:creationId xmlns:a16="http://schemas.microsoft.com/office/drawing/2014/main" id="{F0434B5F-04B4-4B80-B50F-D81BF0051CC4}"/>
                  </a:ext>
                </a:extLst>
              </p:cNvPr>
              <p:cNvSpPr>
                <a:spLocks/>
              </p:cNvSpPr>
              <p:nvPr/>
            </p:nvSpPr>
            <p:spPr bwMode="auto">
              <a:xfrm>
                <a:off x="1657" y="2090"/>
                <a:ext cx="42" cy="182"/>
              </a:xfrm>
              <a:custGeom>
                <a:avLst/>
                <a:gdLst>
                  <a:gd name="T0" fmla="*/ 25 w 38"/>
                  <a:gd name="T1" fmla="*/ 162 h 162"/>
                  <a:gd name="T2" fmla="*/ 15 w 38"/>
                  <a:gd name="T3" fmla="*/ 0 h 162"/>
                  <a:gd name="T4" fmla="*/ 22 w 38"/>
                  <a:gd name="T5" fmla="*/ 60 h 162"/>
                  <a:gd name="T6" fmla="*/ 32 w 38"/>
                  <a:gd name="T7" fmla="*/ 75 h 162"/>
                  <a:gd name="T8" fmla="*/ 34 w 38"/>
                  <a:gd name="T9" fmla="*/ 82 h 162"/>
                  <a:gd name="T10" fmla="*/ 34 w 38"/>
                  <a:gd name="T11" fmla="*/ 162 h 162"/>
                  <a:gd name="T12" fmla="*/ 25 w 38"/>
                  <a:gd name="T13" fmla="*/ 162 h 162"/>
                </a:gdLst>
                <a:ahLst/>
                <a:cxnLst>
                  <a:cxn ang="0">
                    <a:pos x="T0" y="T1"/>
                  </a:cxn>
                  <a:cxn ang="0">
                    <a:pos x="T2" y="T3"/>
                  </a:cxn>
                  <a:cxn ang="0">
                    <a:pos x="T4" y="T5"/>
                  </a:cxn>
                  <a:cxn ang="0">
                    <a:pos x="T6" y="T7"/>
                  </a:cxn>
                  <a:cxn ang="0">
                    <a:pos x="T8" y="T9"/>
                  </a:cxn>
                  <a:cxn ang="0">
                    <a:pos x="T10" y="T11"/>
                  </a:cxn>
                  <a:cxn ang="0">
                    <a:pos x="T12" y="T13"/>
                  </a:cxn>
                </a:cxnLst>
                <a:rect l="0" t="0" r="r" b="b"/>
                <a:pathLst>
                  <a:path w="38" h="162">
                    <a:moveTo>
                      <a:pt x="25" y="162"/>
                    </a:moveTo>
                    <a:cubicBezTo>
                      <a:pt x="38" y="107"/>
                      <a:pt x="0" y="55"/>
                      <a:pt x="15" y="0"/>
                    </a:cubicBezTo>
                    <a:cubicBezTo>
                      <a:pt x="20" y="20"/>
                      <a:pt x="17" y="40"/>
                      <a:pt x="22" y="60"/>
                    </a:cubicBezTo>
                    <a:cubicBezTo>
                      <a:pt x="24" y="66"/>
                      <a:pt x="16" y="79"/>
                      <a:pt x="32" y="75"/>
                    </a:cubicBezTo>
                    <a:cubicBezTo>
                      <a:pt x="33" y="77"/>
                      <a:pt x="34" y="80"/>
                      <a:pt x="34" y="82"/>
                    </a:cubicBezTo>
                    <a:cubicBezTo>
                      <a:pt x="34" y="109"/>
                      <a:pt x="34" y="135"/>
                      <a:pt x="34" y="162"/>
                    </a:cubicBezTo>
                    <a:cubicBezTo>
                      <a:pt x="31" y="162"/>
                      <a:pt x="28" y="162"/>
                      <a:pt x="25" y="162"/>
                    </a:cubicBezTo>
                    <a:close/>
                  </a:path>
                </a:pathLst>
              </a:custGeom>
              <a:solidFill>
                <a:srgbClr val="BB93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1" name="Freeform 450">
                <a:extLst>
                  <a:ext uri="{FF2B5EF4-FFF2-40B4-BE49-F238E27FC236}">
                    <a16:creationId xmlns:a16="http://schemas.microsoft.com/office/drawing/2014/main" id="{0925760A-272E-4DEE-84EB-4ECE307E6A0F}"/>
                  </a:ext>
                </a:extLst>
              </p:cNvPr>
              <p:cNvSpPr>
                <a:spLocks/>
              </p:cNvSpPr>
              <p:nvPr/>
            </p:nvSpPr>
            <p:spPr bwMode="auto">
              <a:xfrm>
                <a:off x="1800" y="1937"/>
                <a:ext cx="45" cy="195"/>
              </a:xfrm>
              <a:custGeom>
                <a:avLst/>
                <a:gdLst>
                  <a:gd name="T0" fmla="*/ 9 w 40"/>
                  <a:gd name="T1" fmla="*/ 0 h 173"/>
                  <a:gd name="T2" fmla="*/ 19 w 40"/>
                  <a:gd name="T3" fmla="*/ 84 h 173"/>
                  <a:gd name="T4" fmla="*/ 27 w 40"/>
                  <a:gd name="T5" fmla="*/ 69 h 173"/>
                  <a:gd name="T6" fmla="*/ 40 w 40"/>
                  <a:gd name="T7" fmla="*/ 172 h 173"/>
                  <a:gd name="T8" fmla="*/ 36 w 40"/>
                  <a:gd name="T9" fmla="*/ 173 h 173"/>
                  <a:gd name="T10" fmla="*/ 32 w 40"/>
                  <a:gd name="T11" fmla="*/ 141 h 173"/>
                  <a:gd name="T12" fmla="*/ 11 w 40"/>
                  <a:gd name="T13" fmla="*/ 73 h 173"/>
                  <a:gd name="T14" fmla="*/ 3 w 40"/>
                  <a:gd name="T15" fmla="*/ 12 h 173"/>
                  <a:gd name="T16" fmla="*/ 9 w 40"/>
                  <a:gd name="T17" fmla="*/ 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173">
                    <a:moveTo>
                      <a:pt x="9" y="0"/>
                    </a:moveTo>
                    <a:cubicBezTo>
                      <a:pt x="17" y="27"/>
                      <a:pt x="15" y="56"/>
                      <a:pt x="19" y="84"/>
                    </a:cubicBezTo>
                    <a:cubicBezTo>
                      <a:pt x="25" y="80"/>
                      <a:pt x="19" y="73"/>
                      <a:pt x="27" y="69"/>
                    </a:cubicBezTo>
                    <a:cubicBezTo>
                      <a:pt x="34" y="103"/>
                      <a:pt x="38" y="138"/>
                      <a:pt x="40" y="172"/>
                    </a:cubicBezTo>
                    <a:cubicBezTo>
                      <a:pt x="39" y="172"/>
                      <a:pt x="37" y="173"/>
                      <a:pt x="36" y="173"/>
                    </a:cubicBezTo>
                    <a:cubicBezTo>
                      <a:pt x="34" y="162"/>
                      <a:pt x="32" y="152"/>
                      <a:pt x="32" y="141"/>
                    </a:cubicBezTo>
                    <a:cubicBezTo>
                      <a:pt x="32" y="116"/>
                      <a:pt x="13" y="97"/>
                      <a:pt x="11" y="73"/>
                    </a:cubicBezTo>
                    <a:cubicBezTo>
                      <a:pt x="9" y="52"/>
                      <a:pt x="9" y="31"/>
                      <a:pt x="3" y="12"/>
                    </a:cubicBezTo>
                    <a:cubicBezTo>
                      <a:pt x="6" y="8"/>
                      <a:pt x="0" y="0"/>
                      <a:pt x="9" y="0"/>
                    </a:cubicBezTo>
                    <a:close/>
                  </a:path>
                </a:pathLst>
              </a:custGeom>
              <a:solidFill>
                <a:srgbClr val="A886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2" name="Freeform 451">
                <a:extLst>
                  <a:ext uri="{FF2B5EF4-FFF2-40B4-BE49-F238E27FC236}">
                    <a16:creationId xmlns:a16="http://schemas.microsoft.com/office/drawing/2014/main" id="{D03EC56D-B8CB-493A-B8EF-5D41E44804C5}"/>
                  </a:ext>
                </a:extLst>
              </p:cNvPr>
              <p:cNvSpPr>
                <a:spLocks/>
              </p:cNvSpPr>
              <p:nvPr/>
            </p:nvSpPr>
            <p:spPr bwMode="auto">
              <a:xfrm>
                <a:off x="1703" y="1755"/>
                <a:ext cx="30" cy="202"/>
              </a:xfrm>
              <a:custGeom>
                <a:avLst/>
                <a:gdLst>
                  <a:gd name="T0" fmla="*/ 1 w 27"/>
                  <a:gd name="T1" fmla="*/ 114 h 180"/>
                  <a:gd name="T2" fmla="*/ 6 w 27"/>
                  <a:gd name="T3" fmla="*/ 113 h 180"/>
                  <a:gd name="T4" fmla="*/ 10 w 27"/>
                  <a:gd name="T5" fmla="*/ 143 h 180"/>
                  <a:gd name="T6" fmla="*/ 17 w 27"/>
                  <a:gd name="T7" fmla="*/ 2 h 180"/>
                  <a:gd name="T8" fmla="*/ 21 w 27"/>
                  <a:gd name="T9" fmla="*/ 2 h 180"/>
                  <a:gd name="T10" fmla="*/ 27 w 27"/>
                  <a:gd name="T11" fmla="*/ 83 h 180"/>
                  <a:gd name="T12" fmla="*/ 17 w 27"/>
                  <a:gd name="T13" fmla="*/ 153 h 180"/>
                  <a:gd name="T14" fmla="*/ 8 w 27"/>
                  <a:gd name="T15" fmla="*/ 180 h 180"/>
                  <a:gd name="T16" fmla="*/ 1 w 27"/>
                  <a:gd name="T17" fmla="*/ 114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180">
                    <a:moveTo>
                      <a:pt x="1" y="114"/>
                    </a:moveTo>
                    <a:cubicBezTo>
                      <a:pt x="3" y="114"/>
                      <a:pt x="4" y="114"/>
                      <a:pt x="6" y="113"/>
                    </a:cubicBezTo>
                    <a:cubicBezTo>
                      <a:pt x="7" y="123"/>
                      <a:pt x="9" y="133"/>
                      <a:pt x="10" y="143"/>
                    </a:cubicBezTo>
                    <a:cubicBezTo>
                      <a:pt x="24" y="96"/>
                      <a:pt x="15" y="49"/>
                      <a:pt x="17" y="2"/>
                    </a:cubicBezTo>
                    <a:cubicBezTo>
                      <a:pt x="18" y="0"/>
                      <a:pt x="20" y="0"/>
                      <a:pt x="21" y="2"/>
                    </a:cubicBezTo>
                    <a:cubicBezTo>
                      <a:pt x="22" y="29"/>
                      <a:pt x="26" y="56"/>
                      <a:pt x="27" y="83"/>
                    </a:cubicBezTo>
                    <a:cubicBezTo>
                      <a:pt x="27" y="105"/>
                      <a:pt x="24" y="130"/>
                      <a:pt x="17" y="153"/>
                    </a:cubicBezTo>
                    <a:cubicBezTo>
                      <a:pt x="14" y="160"/>
                      <a:pt x="15" y="169"/>
                      <a:pt x="8" y="180"/>
                    </a:cubicBezTo>
                    <a:cubicBezTo>
                      <a:pt x="5" y="155"/>
                      <a:pt x="0" y="135"/>
                      <a:pt x="1" y="114"/>
                    </a:cubicBezTo>
                    <a:close/>
                  </a:path>
                </a:pathLst>
              </a:custGeom>
              <a:solidFill>
                <a:srgbClr val="906B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3" name="Freeform 452">
                <a:extLst>
                  <a:ext uri="{FF2B5EF4-FFF2-40B4-BE49-F238E27FC236}">
                    <a16:creationId xmlns:a16="http://schemas.microsoft.com/office/drawing/2014/main" id="{316ADE28-85E4-4B48-A074-7740412EA31D}"/>
                  </a:ext>
                </a:extLst>
              </p:cNvPr>
              <p:cNvSpPr>
                <a:spLocks/>
              </p:cNvSpPr>
              <p:nvPr/>
            </p:nvSpPr>
            <p:spPr bwMode="auto">
              <a:xfrm>
                <a:off x="1826" y="2224"/>
                <a:ext cx="28" cy="263"/>
              </a:xfrm>
              <a:custGeom>
                <a:avLst/>
                <a:gdLst>
                  <a:gd name="T0" fmla="*/ 11 w 25"/>
                  <a:gd name="T1" fmla="*/ 1 h 234"/>
                  <a:gd name="T2" fmla="*/ 9 w 25"/>
                  <a:gd name="T3" fmla="*/ 96 h 234"/>
                  <a:gd name="T4" fmla="*/ 25 w 25"/>
                  <a:gd name="T5" fmla="*/ 234 h 234"/>
                  <a:gd name="T6" fmla="*/ 12 w 25"/>
                  <a:gd name="T7" fmla="*/ 205 h 234"/>
                  <a:gd name="T8" fmla="*/ 2 w 25"/>
                  <a:gd name="T9" fmla="*/ 14 h 234"/>
                  <a:gd name="T10" fmla="*/ 11 w 25"/>
                  <a:gd name="T11" fmla="*/ 1 h 234"/>
                </a:gdLst>
                <a:ahLst/>
                <a:cxnLst>
                  <a:cxn ang="0">
                    <a:pos x="T0" y="T1"/>
                  </a:cxn>
                  <a:cxn ang="0">
                    <a:pos x="T2" y="T3"/>
                  </a:cxn>
                  <a:cxn ang="0">
                    <a:pos x="T4" y="T5"/>
                  </a:cxn>
                  <a:cxn ang="0">
                    <a:pos x="T6" y="T7"/>
                  </a:cxn>
                  <a:cxn ang="0">
                    <a:pos x="T8" y="T9"/>
                  </a:cxn>
                  <a:cxn ang="0">
                    <a:pos x="T10" y="T11"/>
                  </a:cxn>
                </a:cxnLst>
                <a:rect l="0" t="0" r="r" b="b"/>
                <a:pathLst>
                  <a:path w="25" h="234">
                    <a:moveTo>
                      <a:pt x="11" y="1"/>
                    </a:moveTo>
                    <a:cubicBezTo>
                      <a:pt x="4" y="33"/>
                      <a:pt x="9" y="65"/>
                      <a:pt x="9" y="96"/>
                    </a:cubicBezTo>
                    <a:cubicBezTo>
                      <a:pt x="8" y="142"/>
                      <a:pt x="17" y="186"/>
                      <a:pt x="25" y="234"/>
                    </a:cubicBezTo>
                    <a:cubicBezTo>
                      <a:pt x="14" y="225"/>
                      <a:pt x="14" y="214"/>
                      <a:pt x="12" y="205"/>
                    </a:cubicBezTo>
                    <a:cubicBezTo>
                      <a:pt x="1" y="142"/>
                      <a:pt x="2" y="78"/>
                      <a:pt x="2" y="14"/>
                    </a:cubicBezTo>
                    <a:cubicBezTo>
                      <a:pt x="2" y="8"/>
                      <a:pt x="0" y="0"/>
                      <a:pt x="11" y="1"/>
                    </a:cubicBezTo>
                    <a:close/>
                  </a:path>
                </a:pathLst>
              </a:custGeom>
              <a:solidFill>
                <a:srgbClr val="8E70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4" name="Freeform 453">
                <a:extLst>
                  <a:ext uri="{FF2B5EF4-FFF2-40B4-BE49-F238E27FC236}">
                    <a16:creationId xmlns:a16="http://schemas.microsoft.com/office/drawing/2014/main" id="{D0EEEB90-04E3-4DB4-B25B-3E67A1FA6CCF}"/>
                  </a:ext>
                </a:extLst>
              </p:cNvPr>
              <p:cNvSpPr>
                <a:spLocks/>
              </p:cNvSpPr>
              <p:nvPr/>
            </p:nvSpPr>
            <p:spPr bwMode="auto">
              <a:xfrm>
                <a:off x="1714" y="1276"/>
                <a:ext cx="26" cy="202"/>
              </a:xfrm>
              <a:custGeom>
                <a:avLst/>
                <a:gdLst>
                  <a:gd name="T0" fmla="*/ 9 w 23"/>
                  <a:gd name="T1" fmla="*/ 180 h 180"/>
                  <a:gd name="T2" fmla="*/ 0 w 23"/>
                  <a:gd name="T3" fmla="*/ 0 h 180"/>
                  <a:gd name="T4" fmla="*/ 23 w 23"/>
                  <a:gd name="T5" fmla="*/ 101 h 180"/>
                  <a:gd name="T6" fmla="*/ 12 w 23"/>
                  <a:gd name="T7" fmla="*/ 94 h 180"/>
                  <a:gd name="T8" fmla="*/ 9 w 23"/>
                  <a:gd name="T9" fmla="*/ 180 h 180"/>
                </a:gdLst>
                <a:ahLst/>
                <a:cxnLst>
                  <a:cxn ang="0">
                    <a:pos x="T0" y="T1"/>
                  </a:cxn>
                  <a:cxn ang="0">
                    <a:pos x="T2" y="T3"/>
                  </a:cxn>
                  <a:cxn ang="0">
                    <a:pos x="T4" y="T5"/>
                  </a:cxn>
                  <a:cxn ang="0">
                    <a:pos x="T6" y="T7"/>
                  </a:cxn>
                  <a:cxn ang="0">
                    <a:pos x="T8" y="T9"/>
                  </a:cxn>
                </a:cxnLst>
                <a:rect l="0" t="0" r="r" b="b"/>
                <a:pathLst>
                  <a:path w="23" h="180">
                    <a:moveTo>
                      <a:pt x="9" y="180"/>
                    </a:moveTo>
                    <a:cubicBezTo>
                      <a:pt x="5" y="120"/>
                      <a:pt x="14" y="60"/>
                      <a:pt x="0" y="0"/>
                    </a:cubicBezTo>
                    <a:cubicBezTo>
                      <a:pt x="13" y="33"/>
                      <a:pt x="12" y="68"/>
                      <a:pt x="23" y="101"/>
                    </a:cubicBezTo>
                    <a:cubicBezTo>
                      <a:pt x="16" y="102"/>
                      <a:pt x="18" y="94"/>
                      <a:pt x="12" y="94"/>
                    </a:cubicBezTo>
                    <a:cubicBezTo>
                      <a:pt x="18" y="123"/>
                      <a:pt x="14" y="151"/>
                      <a:pt x="9" y="180"/>
                    </a:cubicBezTo>
                    <a:close/>
                  </a:path>
                </a:pathLst>
              </a:custGeom>
              <a:solidFill>
                <a:srgbClr val="B4917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5" name="Freeform 454">
                <a:extLst>
                  <a:ext uri="{FF2B5EF4-FFF2-40B4-BE49-F238E27FC236}">
                    <a16:creationId xmlns:a16="http://schemas.microsoft.com/office/drawing/2014/main" id="{FAE6470D-91C7-4CB1-9ABD-FA58AC98A261}"/>
                  </a:ext>
                </a:extLst>
              </p:cNvPr>
              <p:cNvSpPr>
                <a:spLocks/>
              </p:cNvSpPr>
              <p:nvPr/>
            </p:nvSpPr>
            <p:spPr bwMode="auto">
              <a:xfrm>
                <a:off x="1849" y="2329"/>
                <a:ext cx="31" cy="199"/>
              </a:xfrm>
              <a:custGeom>
                <a:avLst/>
                <a:gdLst>
                  <a:gd name="T0" fmla="*/ 14 w 28"/>
                  <a:gd name="T1" fmla="*/ 177 h 177"/>
                  <a:gd name="T2" fmla="*/ 0 w 28"/>
                  <a:gd name="T3" fmla="*/ 1 h 177"/>
                  <a:gd name="T4" fmla="*/ 5 w 28"/>
                  <a:gd name="T5" fmla="*/ 0 h 177"/>
                  <a:gd name="T6" fmla="*/ 17 w 28"/>
                  <a:gd name="T7" fmla="*/ 71 h 177"/>
                  <a:gd name="T8" fmla="*/ 27 w 28"/>
                  <a:gd name="T9" fmla="*/ 63 h 177"/>
                  <a:gd name="T10" fmla="*/ 22 w 28"/>
                  <a:gd name="T11" fmla="*/ 177 h 177"/>
                  <a:gd name="T12" fmla="*/ 14 w 28"/>
                  <a:gd name="T13" fmla="*/ 177 h 177"/>
                </a:gdLst>
                <a:ahLst/>
                <a:cxnLst>
                  <a:cxn ang="0">
                    <a:pos x="T0" y="T1"/>
                  </a:cxn>
                  <a:cxn ang="0">
                    <a:pos x="T2" y="T3"/>
                  </a:cxn>
                  <a:cxn ang="0">
                    <a:pos x="T4" y="T5"/>
                  </a:cxn>
                  <a:cxn ang="0">
                    <a:pos x="T6" y="T7"/>
                  </a:cxn>
                  <a:cxn ang="0">
                    <a:pos x="T8" y="T9"/>
                  </a:cxn>
                  <a:cxn ang="0">
                    <a:pos x="T10" y="T11"/>
                  </a:cxn>
                  <a:cxn ang="0">
                    <a:pos x="T12" y="T13"/>
                  </a:cxn>
                </a:cxnLst>
                <a:rect l="0" t="0" r="r" b="b"/>
                <a:pathLst>
                  <a:path w="28" h="177">
                    <a:moveTo>
                      <a:pt x="14" y="177"/>
                    </a:moveTo>
                    <a:cubicBezTo>
                      <a:pt x="28" y="117"/>
                      <a:pt x="4" y="60"/>
                      <a:pt x="0" y="1"/>
                    </a:cubicBezTo>
                    <a:cubicBezTo>
                      <a:pt x="2" y="1"/>
                      <a:pt x="4" y="1"/>
                      <a:pt x="5" y="0"/>
                    </a:cubicBezTo>
                    <a:cubicBezTo>
                      <a:pt x="9" y="24"/>
                      <a:pt x="13" y="48"/>
                      <a:pt x="17" y="71"/>
                    </a:cubicBezTo>
                    <a:cubicBezTo>
                      <a:pt x="22" y="73"/>
                      <a:pt x="21" y="66"/>
                      <a:pt x="27" y="63"/>
                    </a:cubicBezTo>
                    <a:cubicBezTo>
                      <a:pt x="25" y="102"/>
                      <a:pt x="24" y="139"/>
                      <a:pt x="22" y="177"/>
                    </a:cubicBezTo>
                    <a:cubicBezTo>
                      <a:pt x="20" y="177"/>
                      <a:pt x="17" y="177"/>
                      <a:pt x="14" y="177"/>
                    </a:cubicBezTo>
                    <a:close/>
                  </a:path>
                </a:pathLst>
              </a:custGeom>
              <a:solidFill>
                <a:srgbClr val="8C6F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6" name="Freeform 455">
                <a:extLst>
                  <a:ext uri="{FF2B5EF4-FFF2-40B4-BE49-F238E27FC236}">
                    <a16:creationId xmlns:a16="http://schemas.microsoft.com/office/drawing/2014/main" id="{91BB6C97-EDF1-41D7-BF83-715DF445F01A}"/>
                  </a:ext>
                </a:extLst>
              </p:cNvPr>
              <p:cNvSpPr>
                <a:spLocks/>
              </p:cNvSpPr>
              <p:nvPr/>
            </p:nvSpPr>
            <p:spPr bwMode="auto">
              <a:xfrm>
                <a:off x="1725" y="2390"/>
                <a:ext cx="40" cy="195"/>
              </a:xfrm>
              <a:custGeom>
                <a:avLst/>
                <a:gdLst>
                  <a:gd name="T0" fmla="*/ 28 w 35"/>
                  <a:gd name="T1" fmla="*/ 174 h 174"/>
                  <a:gd name="T2" fmla="*/ 17 w 35"/>
                  <a:gd name="T3" fmla="*/ 160 h 174"/>
                  <a:gd name="T4" fmla="*/ 0 w 35"/>
                  <a:gd name="T5" fmla="*/ 1 h 174"/>
                  <a:gd name="T6" fmla="*/ 5 w 35"/>
                  <a:gd name="T7" fmla="*/ 1 h 174"/>
                  <a:gd name="T8" fmla="*/ 20 w 35"/>
                  <a:gd name="T9" fmla="*/ 122 h 174"/>
                  <a:gd name="T10" fmla="*/ 28 w 35"/>
                  <a:gd name="T11" fmla="*/ 141 h 174"/>
                  <a:gd name="T12" fmla="*/ 28 w 35"/>
                  <a:gd name="T13" fmla="*/ 174 h 174"/>
                </a:gdLst>
                <a:ahLst/>
                <a:cxnLst>
                  <a:cxn ang="0">
                    <a:pos x="T0" y="T1"/>
                  </a:cxn>
                  <a:cxn ang="0">
                    <a:pos x="T2" y="T3"/>
                  </a:cxn>
                  <a:cxn ang="0">
                    <a:pos x="T4" y="T5"/>
                  </a:cxn>
                  <a:cxn ang="0">
                    <a:pos x="T6" y="T7"/>
                  </a:cxn>
                  <a:cxn ang="0">
                    <a:pos x="T8" y="T9"/>
                  </a:cxn>
                  <a:cxn ang="0">
                    <a:pos x="T10" y="T11"/>
                  </a:cxn>
                  <a:cxn ang="0">
                    <a:pos x="T12" y="T13"/>
                  </a:cxn>
                </a:cxnLst>
                <a:rect l="0" t="0" r="r" b="b"/>
                <a:pathLst>
                  <a:path w="35" h="174">
                    <a:moveTo>
                      <a:pt x="28" y="174"/>
                    </a:moveTo>
                    <a:cubicBezTo>
                      <a:pt x="20" y="173"/>
                      <a:pt x="18" y="167"/>
                      <a:pt x="17" y="160"/>
                    </a:cubicBezTo>
                    <a:cubicBezTo>
                      <a:pt x="12" y="107"/>
                      <a:pt x="6" y="54"/>
                      <a:pt x="0" y="1"/>
                    </a:cubicBezTo>
                    <a:cubicBezTo>
                      <a:pt x="2" y="0"/>
                      <a:pt x="3" y="0"/>
                      <a:pt x="5" y="1"/>
                    </a:cubicBezTo>
                    <a:cubicBezTo>
                      <a:pt x="10" y="41"/>
                      <a:pt x="15" y="82"/>
                      <a:pt x="20" y="122"/>
                    </a:cubicBezTo>
                    <a:cubicBezTo>
                      <a:pt x="21" y="130"/>
                      <a:pt x="23" y="136"/>
                      <a:pt x="28" y="141"/>
                    </a:cubicBezTo>
                    <a:cubicBezTo>
                      <a:pt x="29" y="152"/>
                      <a:pt x="35" y="163"/>
                      <a:pt x="28" y="174"/>
                    </a:cubicBezTo>
                    <a:close/>
                  </a:path>
                </a:pathLst>
              </a:custGeom>
              <a:solidFill>
                <a:srgbClr val="8A62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7" name="Freeform 456">
                <a:extLst>
                  <a:ext uri="{FF2B5EF4-FFF2-40B4-BE49-F238E27FC236}">
                    <a16:creationId xmlns:a16="http://schemas.microsoft.com/office/drawing/2014/main" id="{013E5E73-2B08-4FCE-A7F7-8BB3EE578CBA}"/>
                  </a:ext>
                </a:extLst>
              </p:cNvPr>
              <p:cNvSpPr>
                <a:spLocks/>
              </p:cNvSpPr>
              <p:nvPr/>
            </p:nvSpPr>
            <p:spPr bwMode="auto">
              <a:xfrm>
                <a:off x="1954" y="2327"/>
                <a:ext cx="56" cy="208"/>
              </a:xfrm>
              <a:custGeom>
                <a:avLst/>
                <a:gdLst>
                  <a:gd name="T0" fmla="*/ 49 w 49"/>
                  <a:gd name="T1" fmla="*/ 176 h 185"/>
                  <a:gd name="T2" fmla="*/ 37 w 49"/>
                  <a:gd name="T3" fmla="*/ 185 h 185"/>
                  <a:gd name="T4" fmla="*/ 3 w 49"/>
                  <a:gd name="T5" fmla="*/ 12 h 185"/>
                  <a:gd name="T6" fmla="*/ 7 w 49"/>
                  <a:gd name="T7" fmla="*/ 0 h 185"/>
                  <a:gd name="T8" fmla="*/ 33 w 49"/>
                  <a:gd name="T9" fmla="*/ 141 h 185"/>
                  <a:gd name="T10" fmla="*/ 33 w 49"/>
                  <a:gd name="T11" fmla="*/ 141 h 185"/>
                  <a:gd name="T12" fmla="*/ 49 w 49"/>
                  <a:gd name="T13" fmla="*/ 176 h 185"/>
                </a:gdLst>
                <a:ahLst/>
                <a:cxnLst>
                  <a:cxn ang="0">
                    <a:pos x="T0" y="T1"/>
                  </a:cxn>
                  <a:cxn ang="0">
                    <a:pos x="T2" y="T3"/>
                  </a:cxn>
                  <a:cxn ang="0">
                    <a:pos x="T4" y="T5"/>
                  </a:cxn>
                  <a:cxn ang="0">
                    <a:pos x="T6" y="T7"/>
                  </a:cxn>
                  <a:cxn ang="0">
                    <a:pos x="T8" y="T9"/>
                  </a:cxn>
                  <a:cxn ang="0">
                    <a:pos x="T10" y="T11"/>
                  </a:cxn>
                  <a:cxn ang="0">
                    <a:pos x="T12" y="T13"/>
                  </a:cxn>
                </a:cxnLst>
                <a:rect l="0" t="0" r="r" b="b"/>
                <a:pathLst>
                  <a:path w="49" h="185">
                    <a:moveTo>
                      <a:pt x="49" y="176"/>
                    </a:moveTo>
                    <a:cubicBezTo>
                      <a:pt x="47" y="182"/>
                      <a:pt x="42" y="183"/>
                      <a:pt x="37" y="185"/>
                    </a:cubicBezTo>
                    <a:cubicBezTo>
                      <a:pt x="17" y="129"/>
                      <a:pt x="15" y="70"/>
                      <a:pt x="3" y="12"/>
                    </a:cubicBezTo>
                    <a:cubicBezTo>
                      <a:pt x="2" y="9"/>
                      <a:pt x="0" y="5"/>
                      <a:pt x="7" y="0"/>
                    </a:cubicBezTo>
                    <a:cubicBezTo>
                      <a:pt x="16" y="48"/>
                      <a:pt x="24" y="94"/>
                      <a:pt x="33" y="141"/>
                    </a:cubicBezTo>
                    <a:cubicBezTo>
                      <a:pt x="33" y="141"/>
                      <a:pt x="33" y="141"/>
                      <a:pt x="33" y="141"/>
                    </a:cubicBezTo>
                    <a:cubicBezTo>
                      <a:pt x="36" y="154"/>
                      <a:pt x="33" y="169"/>
                      <a:pt x="49" y="176"/>
                    </a:cubicBezTo>
                    <a:close/>
                  </a:path>
                </a:pathLst>
              </a:custGeom>
              <a:solidFill>
                <a:srgbClr val="8A6D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8" name="Freeform 457">
                <a:extLst>
                  <a:ext uri="{FF2B5EF4-FFF2-40B4-BE49-F238E27FC236}">
                    <a16:creationId xmlns:a16="http://schemas.microsoft.com/office/drawing/2014/main" id="{7CF99FB8-E63A-4B7F-9CBC-1E672CCF4DD5}"/>
                  </a:ext>
                </a:extLst>
              </p:cNvPr>
              <p:cNvSpPr>
                <a:spLocks/>
              </p:cNvSpPr>
              <p:nvPr/>
            </p:nvSpPr>
            <p:spPr bwMode="auto">
              <a:xfrm>
                <a:off x="1889" y="2259"/>
                <a:ext cx="60" cy="182"/>
              </a:xfrm>
              <a:custGeom>
                <a:avLst/>
                <a:gdLst>
                  <a:gd name="T0" fmla="*/ 10 w 53"/>
                  <a:gd name="T1" fmla="*/ 2 h 162"/>
                  <a:gd name="T2" fmla="*/ 53 w 53"/>
                  <a:gd name="T3" fmla="*/ 162 h 162"/>
                  <a:gd name="T4" fmla="*/ 42 w 53"/>
                  <a:gd name="T5" fmla="*/ 152 h 162"/>
                  <a:gd name="T6" fmla="*/ 3 w 53"/>
                  <a:gd name="T7" fmla="*/ 20 h 162"/>
                  <a:gd name="T8" fmla="*/ 6 w 53"/>
                  <a:gd name="T9" fmla="*/ 1 h 162"/>
                  <a:gd name="T10" fmla="*/ 10 w 53"/>
                  <a:gd name="T11" fmla="*/ 2 h 162"/>
                </a:gdLst>
                <a:ahLst/>
                <a:cxnLst>
                  <a:cxn ang="0">
                    <a:pos x="T0" y="T1"/>
                  </a:cxn>
                  <a:cxn ang="0">
                    <a:pos x="T2" y="T3"/>
                  </a:cxn>
                  <a:cxn ang="0">
                    <a:pos x="T4" y="T5"/>
                  </a:cxn>
                  <a:cxn ang="0">
                    <a:pos x="T6" y="T7"/>
                  </a:cxn>
                  <a:cxn ang="0">
                    <a:pos x="T8" y="T9"/>
                  </a:cxn>
                  <a:cxn ang="0">
                    <a:pos x="T10" y="T11"/>
                  </a:cxn>
                </a:cxnLst>
                <a:rect l="0" t="0" r="r" b="b"/>
                <a:pathLst>
                  <a:path w="53" h="162">
                    <a:moveTo>
                      <a:pt x="10" y="2"/>
                    </a:moveTo>
                    <a:cubicBezTo>
                      <a:pt x="13" y="58"/>
                      <a:pt x="26" y="111"/>
                      <a:pt x="53" y="162"/>
                    </a:cubicBezTo>
                    <a:cubicBezTo>
                      <a:pt x="45" y="159"/>
                      <a:pt x="44" y="155"/>
                      <a:pt x="42" y="152"/>
                    </a:cubicBezTo>
                    <a:cubicBezTo>
                      <a:pt x="15" y="112"/>
                      <a:pt x="9" y="66"/>
                      <a:pt x="3" y="20"/>
                    </a:cubicBezTo>
                    <a:cubicBezTo>
                      <a:pt x="2" y="14"/>
                      <a:pt x="0" y="7"/>
                      <a:pt x="6" y="1"/>
                    </a:cubicBezTo>
                    <a:cubicBezTo>
                      <a:pt x="8" y="0"/>
                      <a:pt x="10" y="0"/>
                      <a:pt x="10" y="2"/>
                    </a:cubicBezTo>
                    <a:close/>
                  </a:path>
                </a:pathLst>
              </a:custGeom>
              <a:solidFill>
                <a:srgbClr val="815E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9" name="Freeform 458">
                <a:extLst>
                  <a:ext uri="{FF2B5EF4-FFF2-40B4-BE49-F238E27FC236}">
                    <a16:creationId xmlns:a16="http://schemas.microsoft.com/office/drawing/2014/main" id="{D26CECC1-5EAF-4539-86C3-AC1268C64B3F}"/>
                  </a:ext>
                </a:extLst>
              </p:cNvPr>
              <p:cNvSpPr>
                <a:spLocks/>
              </p:cNvSpPr>
              <p:nvPr/>
            </p:nvSpPr>
            <p:spPr bwMode="auto">
              <a:xfrm>
                <a:off x="1712" y="1944"/>
                <a:ext cx="27" cy="189"/>
              </a:xfrm>
              <a:custGeom>
                <a:avLst/>
                <a:gdLst>
                  <a:gd name="T0" fmla="*/ 18 w 24"/>
                  <a:gd name="T1" fmla="*/ 0 h 168"/>
                  <a:gd name="T2" fmla="*/ 15 w 24"/>
                  <a:gd name="T3" fmla="*/ 168 h 168"/>
                  <a:gd name="T4" fmla="*/ 18 w 24"/>
                  <a:gd name="T5" fmla="*/ 0 h 168"/>
                </a:gdLst>
                <a:ahLst/>
                <a:cxnLst>
                  <a:cxn ang="0">
                    <a:pos x="T0" y="T1"/>
                  </a:cxn>
                  <a:cxn ang="0">
                    <a:pos x="T2" y="T3"/>
                  </a:cxn>
                  <a:cxn ang="0">
                    <a:pos x="T4" y="T5"/>
                  </a:cxn>
                </a:cxnLst>
                <a:rect l="0" t="0" r="r" b="b"/>
                <a:pathLst>
                  <a:path w="24" h="168">
                    <a:moveTo>
                      <a:pt x="18" y="0"/>
                    </a:moveTo>
                    <a:cubicBezTo>
                      <a:pt x="24" y="56"/>
                      <a:pt x="15" y="112"/>
                      <a:pt x="15" y="168"/>
                    </a:cubicBezTo>
                    <a:cubicBezTo>
                      <a:pt x="0" y="112"/>
                      <a:pt x="20" y="56"/>
                      <a:pt x="18" y="0"/>
                    </a:cubicBezTo>
                    <a:close/>
                  </a:path>
                </a:pathLst>
              </a:custGeom>
              <a:solidFill>
                <a:srgbClr val="A980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0" name="Freeform 459">
                <a:extLst>
                  <a:ext uri="{FF2B5EF4-FFF2-40B4-BE49-F238E27FC236}">
                    <a16:creationId xmlns:a16="http://schemas.microsoft.com/office/drawing/2014/main" id="{9343D0C7-C9E6-4E5F-951C-6F420D5476B3}"/>
                  </a:ext>
                </a:extLst>
              </p:cNvPr>
              <p:cNvSpPr>
                <a:spLocks/>
              </p:cNvSpPr>
              <p:nvPr/>
            </p:nvSpPr>
            <p:spPr bwMode="auto">
              <a:xfrm>
                <a:off x="1702" y="2459"/>
                <a:ext cx="39" cy="174"/>
              </a:xfrm>
              <a:custGeom>
                <a:avLst/>
                <a:gdLst>
                  <a:gd name="T0" fmla="*/ 10 w 35"/>
                  <a:gd name="T1" fmla="*/ 0 h 155"/>
                  <a:gd name="T2" fmla="*/ 25 w 35"/>
                  <a:gd name="T3" fmla="*/ 155 h 155"/>
                  <a:gd name="T4" fmla="*/ 5 w 35"/>
                  <a:gd name="T5" fmla="*/ 12 h 155"/>
                  <a:gd name="T6" fmla="*/ 10 w 35"/>
                  <a:gd name="T7" fmla="*/ 0 h 155"/>
                </a:gdLst>
                <a:ahLst/>
                <a:cxnLst>
                  <a:cxn ang="0">
                    <a:pos x="T0" y="T1"/>
                  </a:cxn>
                  <a:cxn ang="0">
                    <a:pos x="T2" y="T3"/>
                  </a:cxn>
                  <a:cxn ang="0">
                    <a:pos x="T4" y="T5"/>
                  </a:cxn>
                  <a:cxn ang="0">
                    <a:pos x="T6" y="T7"/>
                  </a:cxn>
                </a:cxnLst>
                <a:rect l="0" t="0" r="r" b="b"/>
                <a:pathLst>
                  <a:path w="35" h="155">
                    <a:moveTo>
                      <a:pt x="10" y="0"/>
                    </a:moveTo>
                    <a:cubicBezTo>
                      <a:pt x="15" y="52"/>
                      <a:pt x="35" y="102"/>
                      <a:pt x="25" y="155"/>
                    </a:cubicBezTo>
                    <a:cubicBezTo>
                      <a:pt x="26" y="107"/>
                      <a:pt x="8" y="61"/>
                      <a:pt x="5" y="12"/>
                    </a:cubicBezTo>
                    <a:cubicBezTo>
                      <a:pt x="5" y="8"/>
                      <a:pt x="0" y="1"/>
                      <a:pt x="10" y="0"/>
                    </a:cubicBezTo>
                    <a:close/>
                  </a:path>
                </a:pathLst>
              </a:custGeom>
              <a:solidFill>
                <a:srgbClr val="8865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1" name="Freeform 460">
                <a:extLst>
                  <a:ext uri="{FF2B5EF4-FFF2-40B4-BE49-F238E27FC236}">
                    <a16:creationId xmlns:a16="http://schemas.microsoft.com/office/drawing/2014/main" id="{DFFC9468-A6C7-4756-9C34-683CCBC57CCB}"/>
                  </a:ext>
                </a:extLst>
              </p:cNvPr>
              <p:cNvSpPr>
                <a:spLocks/>
              </p:cNvSpPr>
              <p:nvPr/>
            </p:nvSpPr>
            <p:spPr bwMode="auto">
              <a:xfrm>
                <a:off x="1870" y="1881"/>
                <a:ext cx="34" cy="200"/>
              </a:xfrm>
              <a:custGeom>
                <a:avLst/>
                <a:gdLst>
                  <a:gd name="T0" fmla="*/ 6 w 30"/>
                  <a:gd name="T1" fmla="*/ 0 h 178"/>
                  <a:gd name="T2" fmla="*/ 30 w 30"/>
                  <a:gd name="T3" fmla="*/ 178 h 178"/>
                  <a:gd name="T4" fmla="*/ 0 w 30"/>
                  <a:gd name="T5" fmla="*/ 1 h 178"/>
                  <a:gd name="T6" fmla="*/ 6 w 30"/>
                  <a:gd name="T7" fmla="*/ 0 h 178"/>
                </a:gdLst>
                <a:ahLst/>
                <a:cxnLst>
                  <a:cxn ang="0">
                    <a:pos x="T0" y="T1"/>
                  </a:cxn>
                  <a:cxn ang="0">
                    <a:pos x="T2" y="T3"/>
                  </a:cxn>
                  <a:cxn ang="0">
                    <a:pos x="T4" y="T5"/>
                  </a:cxn>
                  <a:cxn ang="0">
                    <a:pos x="T6" y="T7"/>
                  </a:cxn>
                </a:cxnLst>
                <a:rect l="0" t="0" r="r" b="b"/>
                <a:pathLst>
                  <a:path w="30" h="178">
                    <a:moveTo>
                      <a:pt x="6" y="0"/>
                    </a:moveTo>
                    <a:cubicBezTo>
                      <a:pt x="14" y="60"/>
                      <a:pt x="22" y="119"/>
                      <a:pt x="30" y="178"/>
                    </a:cubicBezTo>
                    <a:cubicBezTo>
                      <a:pt x="14" y="120"/>
                      <a:pt x="7" y="60"/>
                      <a:pt x="0" y="1"/>
                    </a:cubicBezTo>
                    <a:cubicBezTo>
                      <a:pt x="2" y="1"/>
                      <a:pt x="4" y="1"/>
                      <a:pt x="6" y="0"/>
                    </a:cubicBezTo>
                    <a:close/>
                  </a:path>
                </a:pathLst>
              </a:custGeom>
              <a:solidFill>
                <a:srgbClr val="8A6D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2" name="Freeform 461">
                <a:extLst>
                  <a:ext uri="{FF2B5EF4-FFF2-40B4-BE49-F238E27FC236}">
                    <a16:creationId xmlns:a16="http://schemas.microsoft.com/office/drawing/2014/main" id="{A1C79BDE-C2A0-49E8-A42B-21B4CB14BB3E}"/>
                  </a:ext>
                </a:extLst>
              </p:cNvPr>
              <p:cNvSpPr>
                <a:spLocks/>
              </p:cNvSpPr>
              <p:nvPr/>
            </p:nvSpPr>
            <p:spPr bwMode="auto">
              <a:xfrm>
                <a:off x="1804" y="2408"/>
                <a:ext cx="23" cy="177"/>
              </a:xfrm>
              <a:custGeom>
                <a:avLst/>
                <a:gdLst>
                  <a:gd name="T0" fmla="*/ 0 w 21"/>
                  <a:gd name="T1" fmla="*/ 0 h 158"/>
                  <a:gd name="T2" fmla="*/ 17 w 21"/>
                  <a:gd name="T3" fmla="*/ 158 h 158"/>
                  <a:gd name="T4" fmla="*/ 0 w 21"/>
                  <a:gd name="T5" fmla="*/ 0 h 158"/>
                </a:gdLst>
                <a:ahLst/>
                <a:cxnLst>
                  <a:cxn ang="0">
                    <a:pos x="T0" y="T1"/>
                  </a:cxn>
                  <a:cxn ang="0">
                    <a:pos x="T2" y="T3"/>
                  </a:cxn>
                  <a:cxn ang="0">
                    <a:pos x="T4" y="T5"/>
                  </a:cxn>
                </a:cxnLst>
                <a:rect l="0" t="0" r="r" b="b"/>
                <a:pathLst>
                  <a:path w="21" h="158">
                    <a:moveTo>
                      <a:pt x="0" y="0"/>
                    </a:moveTo>
                    <a:cubicBezTo>
                      <a:pt x="21" y="51"/>
                      <a:pt x="17" y="105"/>
                      <a:pt x="17" y="158"/>
                    </a:cubicBezTo>
                    <a:cubicBezTo>
                      <a:pt x="7" y="106"/>
                      <a:pt x="13" y="52"/>
                      <a:pt x="0" y="0"/>
                    </a:cubicBezTo>
                    <a:close/>
                  </a:path>
                </a:pathLst>
              </a:custGeom>
              <a:solidFill>
                <a:srgbClr val="896F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3" name="Freeform 462">
                <a:extLst>
                  <a:ext uri="{FF2B5EF4-FFF2-40B4-BE49-F238E27FC236}">
                    <a16:creationId xmlns:a16="http://schemas.microsoft.com/office/drawing/2014/main" id="{37876362-F9C1-4CB8-A8DB-2C429028105D}"/>
                  </a:ext>
                </a:extLst>
              </p:cNvPr>
              <p:cNvSpPr>
                <a:spLocks/>
              </p:cNvSpPr>
              <p:nvPr/>
            </p:nvSpPr>
            <p:spPr bwMode="auto">
              <a:xfrm>
                <a:off x="1879" y="2107"/>
                <a:ext cx="27" cy="154"/>
              </a:xfrm>
              <a:custGeom>
                <a:avLst/>
                <a:gdLst>
                  <a:gd name="T0" fmla="*/ 19 w 24"/>
                  <a:gd name="T1" fmla="*/ 137 h 137"/>
                  <a:gd name="T2" fmla="*/ 15 w 24"/>
                  <a:gd name="T3" fmla="*/ 136 h 137"/>
                  <a:gd name="T4" fmla="*/ 0 w 24"/>
                  <a:gd name="T5" fmla="*/ 1 h 137"/>
                  <a:gd name="T6" fmla="*/ 5 w 24"/>
                  <a:gd name="T7" fmla="*/ 0 h 137"/>
                  <a:gd name="T8" fmla="*/ 19 w 24"/>
                  <a:gd name="T9" fmla="*/ 137 h 137"/>
                </a:gdLst>
                <a:ahLst/>
                <a:cxnLst>
                  <a:cxn ang="0">
                    <a:pos x="T0" y="T1"/>
                  </a:cxn>
                  <a:cxn ang="0">
                    <a:pos x="T2" y="T3"/>
                  </a:cxn>
                  <a:cxn ang="0">
                    <a:pos x="T4" y="T5"/>
                  </a:cxn>
                  <a:cxn ang="0">
                    <a:pos x="T6" y="T7"/>
                  </a:cxn>
                  <a:cxn ang="0">
                    <a:pos x="T8" y="T9"/>
                  </a:cxn>
                </a:cxnLst>
                <a:rect l="0" t="0" r="r" b="b"/>
                <a:pathLst>
                  <a:path w="24" h="137">
                    <a:moveTo>
                      <a:pt x="19" y="137"/>
                    </a:moveTo>
                    <a:cubicBezTo>
                      <a:pt x="18" y="137"/>
                      <a:pt x="17" y="137"/>
                      <a:pt x="15" y="136"/>
                    </a:cubicBezTo>
                    <a:cubicBezTo>
                      <a:pt x="10" y="91"/>
                      <a:pt x="5" y="46"/>
                      <a:pt x="0" y="1"/>
                    </a:cubicBezTo>
                    <a:cubicBezTo>
                      <a:pt x="1" y="0"/>
                      <a:pt x="3" y="0"/>
                      <a:pt x="5" y="0"/>
                    </a:cubicBezTo>
                    <a:cubicBezTo>
                      <a:pt x="12" y="45"/>
                      <a:pt x="24" y="90"/>
                      <a:pt x="19" y="137"/>
                    </a:cubicBezTo>
                    <a:close/>
                  </a:path>
                </a:pathLst>
              </a:custGeom>
              <a:solidFill>
                <a:srgbClr val="AE8F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4" name="Freeform 463">
                <a:extLst>
                  <a:ext uri="{FF2B5EF4-FFF2-40B4-BE49-F238E27FC236}">
                    <a16:creationId xmlns:a16="http://schemas.microsoft.com/office/drawing/2014/main" id="{C4628E58-4E6D-4600-A39D-31F5746694E5}"/>
                  </a:ext>
                </a:extLst>
              </p:cNvPr>
              <p:cNvSpPr>
                <a:spLocks/>
              </p:cNvSpPr>
              <p:nvPr/>
            </p:nvSpPr>
            <p:spPr bwMode="auto">
              <a:xfrm>
                <a:off x="1848" y="1276"/>
                <a:ext cx="35" cy="185"/>
              </a:xfrm>
              <a:custGeom>
                <a:avLst/>
                <a:gdLst>
                  <a:gd name="T0" fmla="*/ 31 w 31"/>
                  <a:gd name="T1" fmla="*/ 162 h 165"/>
                  <a:gd name="T2" fmla="*/ 25 w 31"/>
                  <a:gd name="T3" fmla="*/ 165 h 165"/>
                  <a:gd name="T4" fmla="*/ 2 w 31"/>
                  <a:gd name="T5" fmla="*/ 38 h 165"/>
                  <a:gd name="T6" fmla="*/ 1 w 31"/>
                  <a:gd name="T7" fmla="*/ 0 h 165"/>
                  <a:gd name="T8" fmla="*/ 31 w 31"/>
                  <a:gd name="T9" fmla="*/ 162 h 165"/>
                </a:gdLst>
                <a:ahLst/>
                <a:cxnLst>
                  <a:cxn ang="0">
                    <a:pos x="T0" y="T1"/>
                  </a:cxn>
                  <a:cxn ang="0">
                    <a:pos x="T2" y="T3"/>
                  </a:cxn>
                  <a:cxn ang="0">
                    <a:pos x="T4" y="T5"/>
                  </a:cxn>
                  <a:cxn ang="0">
                    <a:pos x="T6" y="T7"/>
                  </a:cxn>
                  <a:cxn ang="0">
                    <a:pos x="T8" y="T9"/>
                  </a:cxn>
                </a:cxnLst>
                <a:rect l="0" t="0" r="r" b="b"/>
                <a:pathLst>
                  <a:path w="31" h="165">
                    <a:moveTo>
                      <a:pt x="31" y="162"/>
                    </a:moveTo>
                    <a:cubicBezTo>
                      <a:pt x="29" y="163"/>
                      <a:pt x="27" y="164"/>
                      <a:pt x="25" y="165"/>
                    </a:cubicBezTo>
                    <a:cubicBezTo>
                      <a:pt x="17" y="123"/>
                      <a:pt x="6" y="81"/>
                      <a:pt x="2" y="38"/>
                    </a:cubicBezTo>
                    <a:cubicBezTo>
                      <a:pt x="1" y="26"/>
                      <a:pt x="0" y="13"/>
                      <a:pt x="1" y="0"/>
                    </a:cubicBezTo>
                    <a:cubicBezTo>
                      <a:pt x="14" y="54"/>
                      <a:pt x="15" y="109"/>
                      <a:pt x="31" y="162"/>
                    </a:cubicBezTo>
                    <a:close/>
                  </a:path>
                </a:pathLst>
              </a:custGeom>
              <a:solidFill>
                <a:srgbClr val="B28E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5" name="Freeform 464">
                <a:extLst>
                  <a:ext uri="{FF2B5EF4-FFF2-40B4-BE49-F238E27FC236}">
                    <a16:creationId xmlns:a16="http://schemas.microsoft.com/office/drawing/2014/main" id="{25E1259B-985E-45A8-90AE-672E4C0CE958}"/>
                  </a:ext>
                </a:extLst>
              </p:cNvPr>
              <p:cNvSpPr>
                <a:spLocks/>
              </p:cNvSpPr>
              <p:nvPr/>
            </p:nvSpPr>
            <p:spPr bwMode="auto">
              <a:xfrm>
                <a:off x="1768" y="1766"/>
                <a:ext cx="26" cy="187"/>
              </a:xfrm>
              <a:custGeom>
                <a:avLst/>
                <a:gdLst>
                  <a:gd name="T0" fmla="*/ 10 w 23"/>
                  <a:gd name="T1" fmla="*/ 0 h 166"/>
                  <a:gd name="T2" fmla="*/ 18 w 23"/>
                  <a:gd name="T3" fmla="*/ 68 h 166"/>
                  <a:gd name="T4" fmla="*/ 9 w 23"/>
                  <a:gd name="T5" fmla="*/ 166 h 166"/>
                  <a:gd name="T6" fmla="*/ 12 w 23"/>
                  <a:gd name="T7" fmla="*/ 104 h 166"/>
                  <a:gd name="T8" fmla="*/ 5 w 23"/>
                  <a:gd name="T9" fmla="*/ 26 h 166"/>
                  <a:gd name="T10" fmla="*/ 6 w 23"/>
                  <a:gd name="T11" fmla="*/ 17 h 166"/>
                  <a:gd name="T12" fmla="*/ 10 w 23"/>
                  <a:gd name="T13" fmla="*/ 0 h 166"/>
                </a:gdLst>
                <a:ahLst/>
                <a:cxnLst>
                  <a:cxn ang="0">
                    <a:pos x="T0" y="T1"/>
                  </a:cxn>
                  <a:cxn ang="0">
                    <a:pos x="T2" y="T3"/>
                  </a:cxn>
                  <a:cxn ang="0">
                    <a:pos x="T4" y="T5"/>
                  </a:cxn>
                  <a:cxn ang="0">
                    <a:pos x="T6" y="T7"/>
                  </a:cxn>
                  <a:cxn ang="0">
                    <a:pos x="T8" y="T9"/>
                  </a:cxn>
                  <a:cxn ang="0">
                    <a:pos x="T10" y="T11"/>
                  </a:cxn>
                  <a:cxn ang="0">
                    <a:pos x="T12" y="T13"/>
                  </a:cxn>
                </a:cxnLst>
                <a:rect l="0" t="0" r="r" b="b"/>
                <a:pathLst>
                  <a:path w="23" h="166">
                    <a:moveTo>
                      <a:pt x="10" y="0"/>
                    </a:moveTo>
                    <a:cubicBezTo>
                      <a:pt x="12" y="23"/>
                      <a:pt x="15" y="45"/>
                      <a:pt x="18" y="68"/>
                    </a:cubicBezTo>
                    <a:cubicBezTo>
                      <a:pt x="23" y="101"/>
                      <a:pt x="15" y="133"/>
                      <a:pt x="9" y="166"/>
                    </a:cubicBezTo>
                    <a:cubicBezTo>
                      <a:pt x="3" y="145"/>
                      <a:pt x="8" y="124"/>
                      <a:pt x="12" y="104"/>
                    </a:cubicBezTo>
                    <a:cubicBezTo>
                      <a:pt x="16" y="77"/>
                      <a:pt x="10" y="51"/>
                      <a:pt x="5" y="26"/>
                    </a:cubicBezTo>
                    <a:cubicBezTo>
                      <a:pt x="4" y="22"/>
                      <a:pt x="4" y="19"/>
                      <a:pt x="6" y="17"/>
                    </a:cubicBezTo>
                    <a:cubicBezTo>
                      <a:pt x="6" y="11"/>
                      <a:pt x="0" y="4"/>
                      <a:pt x="10" y="0"/>
                    </a:cubicBezTo>
                    <a:close/>
                  </a:path>
                </a:pathLst>
              </a:custGeom>
              <a:solidFill>
                <a:srgbClr val="8666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6" name="Freeform 465">
                <a:extLst>
                  <a:ext uri="{FF2B5EF4-FFF2-40B4-BE49-F238E27FC236}">
                    <a16:creationId xmlns:a16="http://schemas.microsoft.com/office/drawing/2014/main" id="{47DD6D0F-526A-4D1A-9308-14E5F127A2F7}"/>
                  </a:ext>
                </a:extLst>
              </p:cNvPr>
              <p:cNvSpPr>
                <a:spLocks/>
              </p:cNvSpPr>
              <p:nvPr/>
            </p:nvSpPr>
            <p:spPr bwMode="auto">
              <a:xfrm>
                <a:off x="1825" y="1260"/>
                <a:ext cx="50" cy="134"/>
              </a:xfrm>
              <a:custGeom>
                <a:avLst/>
                <a:gdLst>
                  <a:gd name="T0" fmla="*/ 16 w 44"/>
                  <a:gd name="T1" fmla="*/ 119 h 119"/>
                  <a:gd name="T2" fmla="*/ 12 w 44"/>
                  <a:gd name="T3" fmla="*/ 119 h 119"/>
                  <a:gd name="T4" fmla="*/ 9 w 44"/>
                  <a:gd name="T5" fmla="*/ 72 h 119"/>
                  <a:gd name="T6" fmla="*/ 0 w 44"/>
                  <a:gd name="T7" fmla="*/ 7 h 119"/>
                  <a:gd name="T8" fmla="*/ 44 w 44"/>
                  <a:gd name="T9" fmla="*/ 7 h 119"/>
                  <a:gd name="T10" fmla="*/ 12 w 44"/>
                  <a:gd name="T11" fmla="*/ 43 h 119"/>
                  <a:gd name="T12" fmla="*/ 16 w 44"/>
                  <a:gd name="T13" fmla="*/ 119 h 119"/>
                </a:gdLst>
                <a:ahLst/>
                <a:cxnLst>
                  <a:cxn ang="0">
                    <a:pos x="T0" y="T1"/>
                  </a:cxn>
                  <a:cxn ang="0">
                    <a:pos x="T2" y="T3"/>
                  </a:cxn>
                  <a:cxn ang="0">
                    <a:pos x="T4" y="T5"/>
                  </a:cxn>
                  <a:cxn ang="0">
                    <a:pos x="T6" y="T7"/>
                  </a:cxn>
                  <a:cxn ang="0">
                    <a:pos x="T8" y="T9"/>
                  </a:cxn>
                  <a:cxn ang="0">
                    <a:pos x="T10" y="T11"/>
                  </a:cxn>
                  <a:cxn ang="0">
                    <a:pos x="T12" y="T13"/>
                  </a:cxn>
                </a:cxnLst>
                <a:rect l="0" t="0" r="r" b="b"/>
                <a:pathLst>
                  <a:path w="44" h="119">
                    <a:moveTo>
                      <a:pt x="16" y="119"/>
                    </a:moveTo>
                    <a:cubicBezTo>
                      <a:pt x="14" y="119"/>
                      <a:pt x="13" y="119"/>
                      <a:pt x="12" y="119"/>
                    </a:cubicBezTo>
                    <a:cubicBezTo>
                      <a:pt x="0" y="104"/>
                      <a:pt x="13" y="88"/>
                      <a:pt x="9" y="72"/>
                    </a:cubicBezTo>
                    <a:cubicBezTo>
                      <a:pt x="3" y="51"/>
                      <a:pt x="3" y="29"/>
                      <a:pt x="0" y="7"/>
                    </a:cubicBezTo>
                    <a:cubicBezTo>
                      <a:pt x="15" y="3"/>
                      <a:pt x="29" y="0"/>
                      <a:pt x="44" y="7"/>
                    </a:cubicBezTo>
                    <a:cubicBezTo>
                      <a:pt x="8" y="7"/>
                      <a:pt x="7" y="7"/>
                      <a:pt x="12" y="43"/>
                    </a:cubicBezTo>
                    <a:cubicBezTo>
                      <a:pt x="16" y="68"/>
                      <a:pt x="15" y="94"/>
                      <a:pt x="16" y="119"/>
                    </a:cubicBezTo>
                    <a:close/>
                  </a:path>
                </a:pathLst>
              </a:custGeom>
              <a:solidFill>
                <a:srgbClr val="AF937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7" name="Freeform 466">
                <a:extLst>
                  <a:ext uri="{FF2B5EF4-FFF2-40B4-BE49-F238E27FC236}">
                    <a16:creationId xmlns:a16="http://schemas.microsoft.com/office/drawing/2014/main" id="{B01843FF-6C2F-46CA-8E2D-4D3BB513442B}"/>
                  </a:ext>
                </a:extLst>
              </p:cNvPr>
              <p:cNvSpPr>
                <a:spLocks/>
              </p:cNvSpPr>
              <p:nvPr/>
            </p:nvSpPr>
            <p:spPr bwMode="auto">
              <a:xfrm>
                <a:off x="1914" y="2438"/>
                <a:ext cx="22" cy="111"/>
              </a:xfrm>
              <a:custGeom>
                <a:avLst/>
                <a:gdLst>
                  <a:gd name="T0" fmla="*/ 10 w 20"/>
                  <a:gd name="T1" fmla="*/ 90 h 99"/>
                  <a:gd name="T2" fmla="*/ 0 w 20"/>
                  <a:gd name="T3" fmla="*/ 0 h 99"/>
                  <a:gd name="T4" fmla="*/ 16 w 20"/>
                  <a:gd name="T5" fmla="*/ 20 h 99"/>
                  <a:gd name="T6" fmla="*/ 18 w 20"/>
                  <a:gd name="T7" fmla="*/ 90 h 99"/>
                  <a:gd name="T8" fmla="*/ 16 w 20"/>
                  <a:gd name="T9" fmla="*/ 98 h 99"/>
                  <a:gd name="T10" fmla="*/ 10 w 20"/>
                  <a:gd name="T11" fmla="*/ 90 h 99"/>
                </a:gdLst>
                <a:ahLst/>
                <a:cxnLst>
                  <a:cxn ang="0">
                    <a:pos x="T0" y="T1"/>
                  </a:cxn>
                  <a:cxn ang="0">
                    <a:pos x="T2" y="T3"/>
                  </a:cxn>
                  <a:cxn ang="0">
                    <a:pos x="T4" y="T5"/>
                  </a:cxn>
                  <a:cxn ang="0">
                    <a:pos x="T6" y="T7"/>
                  </a:cxn>
                  <a:cxn ang="0">
                    <a:pos x="T8" y="T9"/>
                  </a:cxn>
                  <a:cxn ang="0">
                    <a:pos x="T10" y="T11"/>
                  </a:cxn>
                </a:cxnLst>
                <a:rect l="0" t="0" r="r" b="b"/>
                <a:pathLst>
                  <a:path w="20" h="99">
                    <a:moveTo>
                      <a:pt x="10" y="90"/>
                    </a:moveTo>
                    <a:cubicBezTo>
                      <a:pt x="7" y="60"/>
                      <a:pt x="4" y="30"/>
                      <a:pt x="0" y="0"/>
                    </a:cubicBezTo>
                    <a:cubicBezTo>
                      <a:pt x="14" y="1"/>
                      <a:pt x="17" y="10"/>
                      <a:pt x="16" y="20"/>
                    </a:cubicBezTo>
                    <a:cubicBezTo>
                      <a:pt x="13" y="43"/>
                      <a:pt x="17" y="66"/>
                      <a:pt x="18" y="90"/>
                    </a:cubicBezTo>
                    <a:cubicBezTo>
                      <a:pt x="19" y="93"/>
                      <a:pt x="20" y="97"/>
                      <a:pt x="16" y="98"/>
                    </a:cubicBezTo>
                    <a:cubicBezTo>
                      <a:pt x="10" y="99"/>
                      <a:pt x="12" y="93"/>
                      <a:pt x="10" y="90"/>
                    </a:cubicBezTo>
                    <a:close/>
                  </a:path>
                </a:pathLst>
              </a:custGeom>
              <a:solidFill>
                <a:srgbClr val="7B59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8" name="Freeform 467">
                <a:extLst>
                  <a:ext uri="{FF2B5EF4-FFF2-40B4-BE49-F238E27FC236}">
                    <a16:creationId xmlns:a16="http://schemas.microsoft.com/office/drawing/2014/main" id="{EE2F4B37-F74B-465A-8516-F2019C6ED84E}"/>
                  </a:ext>
                </a:extLst>
              </p:cNvPr>
              <p:cNvSpPr>
                <a:spLocks/>
              </p:cNvSpPr>
              <p:nvPr/>
            </p:nvSpPr>
            <p:spPr bwMode="auto">
              <a:xfrm>
                <a:off x="1712" y="1614"/>
                <a:ext cx="14" cy="143"/>
              </a:xfrm>
              <a:custGeom>
                <a:avLst/>
                <a:gdLst>
                  <a:gd name="T0" fmla="*/ 13 w 13"/>
                  <a:gd name="T1" fmla="*/ 128 h 128"/>
                  <a:gd name="T2" fmla="*/ 9 w 13"/>
                  <a:gd name="T3" fmla="*/ 128 h 128"/>
                  <a:gd name="T4" fmla="*/ 0 w 13"/>
                  <a:gd name="T5" fmla="*/ 99 h 128"/>
                  <a:gd name="T6" fmla="*/ 2 w 13"/>
                  <a:gd name="T7" fmla="*/ 0 h 128"/>
                  <a:gd name="T8" fmla="*/ 9 w 13"/>
                  <a:gd name="T9" fmla="*/ 32 h 128"/>
                  <a:gd name="T10" fmla="*/ 13 w 13"/>
                  <a:gd name="T11" fmla="*/ 128 h 128"/>
                </a:gdLst>
                <a:ahLst/>
                <a:cxnLst>
                  <a:cxn ang="0">
                    <a:pos x="T0" y="T1"/>
                  </a:cxn>
                  <a:cxn ang="0">
                    <a:pos x="T2" y="T3"/>
                  </a:cxn>
                  <a:cxn ang="0">
                    <a:pos x="T4" y="T5"/>
                  </a:cxn>
                  <a:cxn ang="0">
                    <a:pos x="T6" y="T7"/>
                  </a:cxn>
                  <a:cxn ang="0">
                    <a:pos x="T8" y="T9"/>
                  </a:cxn>
                  <a:cxn ang="0">
                    <a:pos x="T10" y="T11"/>
                  </a:cxn>
                </a:cxnLst>
                <a:rect l="0" t="0" r="r" b="b"/>
                <a:pathLst>
                  <a:path w="13" h="128">
                    <a:moveTo>
                      <a:pt x="13" y="128"/>
                    </a:moveTo>
                    <a:cubicBezTo>
                      <a:pt x="11" y="128"/>
                      <a:pt x="10" y="128"/>
                      <a:pt x="9" y="128"/>
                    </a:cubicBezTo>
                    <a:cubicBezTo>
                      <a:pt x="1" y="120"/>
                      <a:pt x="0" y="110"/>
                      <a:pt x="0" y="99"/>
                    </a:cubicBezTo>
                    <a:cubicBezTo>
                      <a:pt x="2" y="66"/>
                      <a:pt x="2" y="33"/>
                      <a:pt x="2" y="0"/>
                    </a:cubicBezTo>
                    <a:cubicBezTo>
                      <a:pt x="11" y="9"/>
                      <a:pt x="6" y="21"/>
                      <a:pt x="9" y="32"/>
                    </a:cubicBezTo>
                    <a:cubicBezTo>
                      <a:pt x="11" y="64"/>
                      <a:pt x="5" y="96"/>
                      <a:pt x="13" y="128"/>
                    </a:cubicBezTo>
                    <a:close/>
                  </a:path>
                </a:pathLst>
              </a:custGeom>
              <a:solidFill>
                <a:srgbClr val="B08A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9" name="Freeform 468">
                <a:extLst>
                  <a:ext uri="{FF2B5EF4-FFF2-40B4-BE49-F238E27FC236}">
                    <a16:creationId xmlns:a16="http://schemas.microsoft.com/office/drawing/2014/main" id="{B42661DF-D181-4339-A0CB-87D615694B66}"/>
                  </a:ext>
                </a:extLst>
              </p:cNvPr>
              <p:cNvSpPr>
                <a:spLocks/>
              </p:cNvSpPr>
              <p:nvPr/>
            </p:nvSpPr>
            <p:spPr bwMode="auto">
              <a:xfrm>
                <a:off x="1852" y="2220"/>
                <a:ext cx="20" cy="141"/>
              </a:xfrm>
              <a:custGeom>
                <a:avLst/>
                <a:gdLst>
                  <a:gd name="T0" fmla="*/ 13 w 18"/>
                  <a:gd name="T1" fmla="*/ 25 h 125"/>
                  <a:gd name="T2" fmla="*/ 16 w 18"/>
                  <a:gd name="T3" fmla="*/ 125 h 125"/>
                  <a:gd name="T4" fmla="*/ 9 w 18"/>
                  <a:gd name="T5" fmla="*/ 113 h 125"/>
                  <a:gd name="T6" fmla="*/ 5 w 18"/>
                  <a:gd name="T7" fmla="*/ 15 h 125"/>
                  <a:gd name="T8" fmla="*/ 12 w 18"/>
                  <a:gd name="T9" fmla="*/ 0 h 125"/>
                  <a:gd name="T10" fmla="*/ 13 w 18"/>
                  <a:gd name="T11" fmla="*/ 25 h 125"/>
                </a:gdLst>
                <a:ahLst/>
                <a:cxnLst>
                  <a:cxn ang="0">
                    <a:pos x="T0" y="T1"/>
                  </a:cxn>
                  <a:cxn ang="0">
                    <a:pos x="T2" y="T3"/>
                  </a:cxn>
                  <a:cxn ang="0">
                    <a:pos x="T4" y="T5"/>
                  </a:cxn>
                  <a:cxn ang="0">
                    <a:pos x="T6" y="T7"/>
                  </a:cxn>
                  <a:cxn ang="0">
                    <a:pos x="T8" y="T9"/>
                  </a:cxn>
                  <a:cxn ang="0">
                    <a:pos x="T10" y="T11"/>
                  </a:cxn>
                </a:cxnLst>
                <a:rect l="0" t="0" r="r" b="b"/>
                <a:pathLst>
                  <a:path w="18" h="125">
                    <a:moveTo>
                      <a:pt x="13" y="25"/>
                    </a:moveTo>
                    <a:cubicBezTo>
                      <a:pt x="11" y="58"/>
                      <a:pt x="14" y="91"/>
                      <a:pt x="16" y="125"/>
                    </a:cubicBezTo>
                    <a:cubicBezTo>
                      <a:pt x="9" y="123"/>
                      <a:pt x="9" y="117"/>
                      <a:pt x="9" y="113"/>
                    </a:cubicBezTo>
                    <a:cubicBezTo>
                      <a:pt x="7" y="80"/>
                      <a:pt x="6" y="48"/>
                      <a:pt x="5" y="15"/>
                    </a:cubicBezTo>
                    <a:cubicBezTo>
                      <a:pt x="5" y="10"/>
                      <a:pt x="0" y="0"/>
                      <a:pt x="12" y="0"/>
                    </a:cubicBezTo>
                    <a:cubicBezTo>
                      <a:pt x="17" y="8"/>
                      <a:pt x="18" y="16"/>
                      <a:pt x="13" y="25"/>
                    </a:cubicBezTo>
                    <a:close/>
                  </a:path>
                </a:pathLst>
              </a:custGeom>
              <a:solidFill>
                <a:srgbClr val="8868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0" name="Freeform 469">
                <a:extLst>
                  <a:ext uri="{FF2B5EF4-FFF2-40B4-BE49-F238E27FC236}">
                    <a16:creationId xmlns:a16="http://schemas.microsoft.com/office/drawing/2014/main" id="{6534AC5C-B592-4EFA-952D-11B1C69FB591}"/>
                  </a:ext>
                </a:extLst>
              </p:cNvPr>
              <p:cNvSpPr>
                <a:spLocks/>
              </p:cNvSpPr>
              <p:nvPr/>
            </p:nvSpPr>
            <p:spPr bwMode="auto">
              <a:xfrm>
                <a:off x="1745" y="2007"/>
                <a:ext cx="18" cy="126"/>
              </a:xfrm>
              <a:custGeom>
                <a:avLst/>
                <a:gdLst>
                  <a:gd name="T0" fmla="*/ 6 w 16"/>
                  <a:gd name="T1" fmla="*/ 0 h 112"/>
                  <a:gd name="T2" fmla="*/ 16 w 16"/>
                  <a:gd name="T3" fmla="*/ 111 h 112"/>
                  <a:gd name="T4" fmla="*/ 10 w 16"/>
                  <a:gd name="T5" fmla="*/ 112 h 112"/>
                  <a:gd name="T6" fmla="*/ 0 w 16"/>
                  <a:gd name="T7" fmla="*/ 0 h 112"/>
                  <a:gd name="T8" fmla="*/ 6 w 16"/>
                  <a:gd name="T9" fmla="*/ 0 h 112"/>
                </a:gdLst>
                <a:ahLst/>
                <a:cxnLst>
                  <a:cxn ang="0">
                    <a:pos x="T0" y="T1"/>
                  </a:cxn>
                  <a:cxn ang="0">
                    <a:pos x="T2" y="T3"/>
                  </a:cxn>
                  <a:cxn ang="0">
                    <a:pos x="T4" y="T5"/>
                  </a:cxn>
                  <a:cxn ang="0">
                    <a:pos x="T6" y="T7"/>
                  </a:cxn>
                  <a:cxn ang="0">
                    <a:pos x="T8" y="T9"/>
                  </a:cxn>
                </a:cxnLst>
                <a:rect l="0" t="0" r="r" b="b"/>
                <a:pathLst>
                  <a:path w="16" h="112">
                    <a:moveTo>
                      <a:pt x="6" y="0"/>
                    </a:moveTo>
                    <a:cubicBezTo>
                      <a:pt x="9" y="37"/>
                      <a:pt x="12" y="74"/>
                      <a:pt x="16" y="111"/>
                    </a:cubicBezTo>
                    <a:cubicBezTo>
                      <a:pt x="14" y="111"/>
                      <a:pt x="12" y="111"/>
                      <a:pt x="10" y="112"/>
                    </a:cubicBezTo>
                    <a:cubicBezTo>
                      <a:pt x="1" y="75"/>
                      <a:pt x="4" y="37"/>
                      <a:pt x="0" y="0"/>
                    </a:cubicBezTo>
                    <a:cubicBezTo>
                      <a:pt x="2" y="0"/>
                      <a:pt x="4" y="0"/>
                      <a:pt x="6" y="0"/>
                    </a:cubicBezTo>
                    <a:close/>
                  </a:path>
                </a:pathLst>
              </a:custGeom>
              <a:solidFill>
                <a:srgbClr val="BE9C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1" name="Freeform 470">
                <a:extLst>
                  <a:ext uri="{FF2B5EF4-FFF2-40B4-BE49-F238E27FC236}">
                    <a16:creationId xmlns:a16="http://schemas.microsoft.com/office/drawing/2014/main" id="{9776A69D-01AF-4E99-8E7F-4AE7C386A3B3}"/>
                  </a:ext>
                </a:extLst>
              </p:cNvPr>
              <p:cNvSpPr>
                <a:spLocks/>
              </p:cNvSpPr>
              <p:nvPr/>
            </p:nvSpPr>
            <p:spPr bwMode="auto">
              <a:xfrm>
                <a:off x="1776" y="2137"/>
                <a:ext cx="32" cy="126"/>
              </a:xfrm>
              <a:custGeom>
                <a:avLst/>
                <a:gdLst>
                  <a:gd name="T0" fmla="*/ 9 w 29"/>
                  <a:gd name="T1" fmla="*/ 86 h 112"/>
                  <a:gd name="T2" fmla="*/ 0 w 29"/>
                  <a:gd name="T3" fmla="*/ 0 h 112"/>
                  <a:gd name="T4" fmla="*/ 9 w 29"/>
                  <a:gd name="T5" fmla="*/ 27 h 112"/>
                  <a:gd name="T6" fmla="*/ 27 w 29"/>
                  <a:gd name="T7" fmla="*/ 95 h 112"/>
                  <a:gd name="T8" fmla="*/ 27 w 29"/>
                  <a:gd name="T9" fmla="*/ 106 h 112"/>
                  <a:gd name="T10" fmla="*/ 17 w 29"/>
                  <a:gd name="T11" fmla="*/ 111 h 112"/>
                  <a:gd name="T12" fmla="*/ 9 w 29"/>
                  <a:gd name="T13" fmla="*/ 86 h 112"/>
                </a:gdLst>
                <a:ahLst/>
                <a:cxnLst>
                  <a:cxn ang="0">
                    <a:pos x="T0" y="T1"/>
                  </a:cxn>
                  <a:cxn ang="0">
                    <a:pos x="T2" y="T3"/>
                  </a:cxn>
                  <a:cxn ang="0">
                    <a:pos x="T4" y="T5"/>
                  </a:cxn>
                  <a:cxn ang="0">
                    <a:pos x="T6" y="T7"/>
                  </a:cxn>
                  <a:cxn ang="0">
                    <a:pos x="T8" y="T9"/>
                  </a:cxn>
                  <a:cxn ang="0">
                    <a:pos x="T10" y="T11"/>
                  </a:cxn>
                  <a:cxn ang="0">
                    <a:pos x="T12" y="T13"/>
                  </a:cxn>
                </a:cxnLst>
                <a:rect l="0" t="0" r="r" b="b"/>
                <a:pathLst>
                  <a:path w="29" h="112">
                    <a:moveTo>
                      <a:pt x="9" y="86"/>
                    </a:moveTo>
                    <a:cubicBezTo>
                      <a:pt x="4" y="59"/>
                      <a:pt x="2" y="31"/>
                      <a:pt x="0" y="0"/>
                    </a:cubicBezTo>
                    <a:cubicBezTo>
                      <a:pt x="12" y="10"/>
                      <a:pt x="7" y="19"/>
                      <a:pt x="9" y="27"/>
                    </a:cubicBezTo>
                    <a:cubicBezTo>
                      <a:pt x="13" y="50"/>
                      <a:pt x="4" y="77"/>
                      <a:pt x="27" y="95"/>
                    </a:cubicBezTo>
                    <a:cubicBezTo>
                      <a:pt x="29" y="96"/>
                      <a:pt x="27" y="102"/>
                      <a:pt x="27" y="106"/>
                    </a:cubicBezTo>
                    <a:cubicBezTo>
                      <a:pt x="25" y="109"/>
                      <a:pt x="22" y="112"/>
                      <a:pt x="17" y="111"/>
                    </a:cubicBezTo>
                    <a:cubicBezTo>
                      <a:pt x="7" y="105"/>
                      <a:pt x="10" y="95"/>
                      <a:pt x="9" y="86"/>
                    </a:cubicBezTo>
                    <a:close/>
                  </a:path>
                </a:pathLst>
              </a:custGeom>
              <a:solidFill>
                <a:srgbClr val="9979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2" name="Freeform 471">
                <a:extLst>
                  <a:ext uri="{FF2B5EF4-FFF2-40B4-BE49-F238E27FC236}">
                    <a16:creationId xmlns:a16="http://schemas.microsoft.com/office/drawing/2014/main" id="{5ED6FA42-CA83-47D3-8C1D-9675B506EA2C}"/>
                  </a:ext>
                </a:extLst>
              </p:cNvPr>
              <p:cNvSpPr>
                <a:spLocks/>
              </p:cNvSpPr>
              <p:nvPr/>
            </p:nvSpPr>
            <p:spPr bwMode="auto">
              <a:xfrm>
                <a:off x="1999" y="2335"/>
                <a:ext cx="32" cy="132"/>
              </a:xfrm>
              <a:custGeom>
                <a:avLst/>
                <a:gdLst>
                  <a:gd name="T0" fmla="*/ 2 w 28"/>
                  <a:gd name="T1" fmla="*/ 1 h 118"/>
                  <a:gd name="T2" fmla="*/ 12 w 28"/>
                  <a:gd name="T3" fmla="*/ 14 h 118"/>
                  <a:gd name="T4" fmla="*/ 28 w 28"/>
                  <a:gd name="T5" fmla="*/ 118 h 118"/>
                  <a:gd name="T6" fmla="*/ 9 w 28"/>
                  <a:gd name="T7" fmla="*/ 43 h 118"/>
                  <a:gd name="T8" fmla="*/ 0 w 28"/>
                  <a:gd name="T9" fmla="*/ 3 h 118"/>
                  <a:gd name="T10" fmla="*/ 2 w 28"/>
                  <a:gd name="T11" fmla="*/ 1 h 118"/>
                </a:gdLst>
                <a:ahLst/>
                <a:cxnLst>
                  <a:cxn ang="0">
                    <a:pos x="T0" y="T1"/>
                  </a:cxn>
                  <a:cxn ang="0">
                    <a:pos x="T2" y="T3"/>
                  </a:cxn>
                  <a:cxn ang="0">
                    <a:pos x="T4" y="T5"/>
                  </a:cxn>
                  <a:cxn ang="0">
                    <a:pos x="T6" y="T7"/>
                  </a:cxn>
                  <a:cxn ang="0">
                    <a:pos x="T8" y="T9"/>
                  </a:cxn>
                  <a:cxn ang="0">
                    <a:pos x="T10" y="T11"/>
                  </a:cxn>
                </a:cxnLst>
                <a:rect l="0" t="0" r="r" b="b"/>
                <a:pathLst>
                  <a:path w="28" h="118">
                    <a:moveTo>
                      <a:pt x="2" y="1"/>
                    </a:moveTo>
                    <a:cubicBezTo>
                      <a:pt x="10" y="1"/>
                      <a:pt x="11" y="8"/>
                      <a:pt x="12" y="14"/>
                    </a:cubicBezTo>
                    <a:cubicBezTo>
                      <a:pt x="18" y="48"/>
                      <a:pt x="23" y="83"/>
                      <a:pt x="28" y="118"/>
                    </a:cubicBezTo>
                    <a:cubicBezTo>
                      <a:pt x="16" y="94"/>
                      <a:pt x="13" y="68"/>
                      <a:pt x="9" y="43"/>
                    </a:cubicBezTo>
                    <a:cubicBezTo>
                      <a:pt x="8" y="29"/>
                      <a:pt x="6" y="16"/>
                      <a:pt x="0" y="3"/>
                    </a:cubicBezTo>
                    <a:cubicBezTo>
                      <a:pt x="0" y="1"/>
                      <a:pt x="0" y="0"/>
                      <a:pt x="2" y="1"/>
                    </a:cubicBezTo>
                    <a:close/>
                  </a:path>
                </a:pathLst>
              </a:custGeom>
              <a:solidFill>
                <a:srgbClr val="8265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3" name="Freeform 472">
                <a:extLst>
                  <a:ext uri="{FF2B5EF4-FFF2-40B4-BE49-F238E27FC236}">
                    <a16:creationId xmlns:a16="http://schemas.microsoft.com/office/drawing/2014/main" id="{FD797926-001B-4EF9-8765-A70A984E8076}"/>
                  </a:ext>
                </a:extLst>
              </p:cNvPr>
              <p:cNvSpPr>
                <a:spLocks/>
              </p:cNvSpPr>
              <p:nvPr/>
            </p:nvSpPr>
            <p:spPr bwMode="auto">
              <a:xfrm>
                <a:off x="1796" y="2256"/>
                <a:ext cx="10" cy="117"/>
              </a:xfrm>
              <a:custGeom>
                <a:avLst/>
                <a:gdLst>
                  <a:gd name="T0" fmla="*/ 2 w 9"/>
                  <a:gd name="T1" fmla="*/ 4 h 104"/>
                  <a:gd name="T2" fmla="*/ 9 w 9"/>
                  <a:gd name="T3" fmla="*/ 0 h 104"/>
                  <a:gd name="T4" fmla="*/ 9 w 9"/>
                  <a:gd name="T5" fmla="*/ 104 h 104"/>
                  <a:gd name="T6" fmla="*/ 2 w 9"/>
                  <a:gd name="T7" fmla="*/ 8 h 104"/>
                  <a:gd name="T8" fmla="*/ 1 w 9"/>
                  <a:gd name="T9" fmla="*/ 5 h 104"/>
                  <a:gd name="T10" fmla="*/ 2 w 9"/>
                  <a:gd name="T11" fmla="*/ 4 h 104"/>
                </a:gdLst>
                <a:ahLst/>
                <a:cxnLst>
                  <a:cxn ang="0">
                    <a:pos x="T0" y="T1"/>
                  </a:cxn>
                  <a:cxn ang="0">
                    <a:pos x="T2" y="T3"/>
                  </a:cxn>
                  <a:cxn ang="0">
                    <a:pos x="T4" y="T5"/>
                  </a:cxn>
                  <a:cxn ang="0">
                    <a:pos x="T6" y="T7"/>
                  </a:cxn>
                  <a:cxn ang="0">
                    <a:pos x="T8" y="T9"/>
                  </a:cxn>
                  <a:cxn ang="0">
                    <a:pos x="T10" y="T11"/>
                  </a:cxn>
                </a:cxnLst>
                <a:rect l="0" t="0" r="r" b="b"/>
                <a:pathLst>
                  <a:path w="9" h="104">
                    <a:moveTo>
                      <a:pt x="2" y="4"/>
                    </a:moveTo>
                    <a:cubicBezTo>
                      <a:pt x="3" y="1"/>
                      <a:pt x="6" y="0"/>
                      <a:pt x="9" y="0"/>
                    </a:cubicBezTo>
                    <a:cubicBezTo>
                      <a:pt x="9" y="35"/>
                      <a:pt x="9" y="70"/>
                      <a:pt x="9" y="104"/>
                    </a:cubicBezTo>
                    <a:cubicBezTo>
                      <a:pt x="0" y="73"/>
                      <a:pt x="6" y="40"/>
                      <a:pt x="2" y="8"/>
                    </a:cubicBezTo>
                    <a:cubicBezTo>
                      <a:pt x="1" y="7"/>
                      <a:pt x="0" y="6"/>
                      <a:pt x="1" y="5"/>
                    </a:cubicBezTo>
                    <a:cubicBezTo>
                      <a:pt x="1" y="5"/>
                      <a:pt x="1" y="4"/>
                      <a:pt x="2" y="4"/>
                    </a:cubicBezTo>
                    <a:close/>
                  </a:path>
                </a:pathLst>
              </a:custGeom>
              <a:solidFill>
                <a:srgbClr val="7758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4" name="Freeform 473">
                <a:extLst>
                  <a:ext uri="{FF2B5EF4-FFF2-40B4-BE49-F238E27FC236}">
                    <a16:creationId xmlns:a16="http://schemas.microsoft.com/office/drawing/2014/main" id="{91E9CE77-15D7-43E8-85EF-6DEAB47B022B}"/>
                  </a:ext>
                </a:extLst>
              </p:cNvPr>
              <p:cNvSpPr>
                <a:spLocks/>
              </p:cNvSpPr>
              <p:nvPr/>
            </p:nvSpPr>
            <p:spPr bwMode="auto">
              <a:xfrm>
                <a:off x="1796" y="2011"/>
                <a:ext cx="15" cy="119"/>
              </a:xfrm>
              <a:custGeom>
                <a:avLst/>
                <a:gdLst>
                  <a:gd name="T0" fmla="*/ 10 w 13"/>
                  <a:gd name="T1" fmla="*/ 106 h 106"/>
                  <a:gd name="T2" fmla="*/ 2 w 13"/>
                  <a:gd name="T3" fmla="*/ 0 h 106"/>
                  <a:gd name="T4" fmla="*/ 8 w 13"/>
                  <a:gd name="T5" fmla="*/ 0 h 106"/>
                  <a:gd name="T6" fmla="*/ 13 w 13"/>
                  <a:gd name="T7" fmla="*/ 101 h 106"/>
                  <a:gd name="T8" fmla="*/ 10 w 13"/>
                  <a:gd name="T9" fmla="*/ 106 h 106"/>
                </a:gdLst>
                <a:ahLst/>
                <a:cxnLst>
                  <a:cxn ang="0">
                    <a:pos x="T0" y="T1"/>
                  </a:cxn>
                  <a:cxn ang="0">
                    <a:pos x="T2" y="T3"/>
                  </a:cxn>
                  <a:cxn ang="0">
                    <a:pos x="T4" y="T5"/>
                  </a:cxn>
                  <a:cxn ang="0">
                    <a:pos x="T6" y="T7"/>
                  </a:cxn>
                  <a:cxn ang="0">
                    <a:pos x="T8" y="T9"/>
                  </a:cxn>
                </a:cxnLst>
                <a:rect l="0" t="0" r="r" b="b"/>
                <a:pathLst>
                  <a:path w="13" h="106">
                    <a:moveTo>
                      <a:pt x="10" y="106"/>
                    </a:moveTo>
                    <a:cubicBezTo>
                      <a:pt x="6" y="71"/>
                      <a:pt x="0" y="36"/>
                      <a:pt x="2" y="0"/>
                    </a:cubicBezTo>
                    <a:cubicBezTo>
                      <a:pt x="5" y="0"/>
                      <a:pt x="8" y="0"/>
                      <a:pt x="8" y="0"/>
                    </a:cubicBezTo>
                    <a:cubicBezTo>
                      <a:pt x="10" y="34"/>
                      <a:pt x="11" y="67"/>
                      <a:pt x="13" y="101"/>
                    </a:cubicBezTo>
                    <a:cubicBezTo>
                      <a:pt x="13" y="103"/>
                      <a:pt x="11" y="104"/>
                      <a:pt x="10" y="106"/>
                    </a:cubicBezTo>
                    <a:close/>
                  </a:path>
                </a:pathLst>
              </a:custGeom>
              <a:solidFill>
                <a:srgbClr val="9A74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5" name="Freeform 474">
                <a:extLst>
                  <a:ext uri="{FF2B5EF4-FFF2-40B4-BE49-F238E27FC236}">
                    <a16:creationId xmlns:a16="http://schemas.microsoft.com/office/drawing/2014/main" id="{3121E80F-1695-4BAD-94D6-FB93E6547EB5}"/>
                  </a:ext>
                </a:extLst>
              </p:cNvPr>
              <p:cNvSpPr>
                <a:spLocks/>
              </p:cNvSpPr>
              <p:nvPr/>
            </p:nvSpPr>
            <p:spPr bwMode="auto">
              <a:xfrm>
                <a:off x="1890" y="1562"/>
                <a:ext cx="20" cy="120"/>
              </a:xfrm>
              <a:custGeom>
                <a:avLst/>
                <a:gdLst>
                  <a:gd name="T0" fmla="*/ 16 w 17"/>
                  <a:gd name="T1" fmla="*/ 107 h 107"/>
                  <a:gd name="T2" fmla="*/ 1 w 17"/>
                  <a:gd name="T3" fmla="*/ 0 h 107"/>
                  <a:gd name="T4" fmla="*/ 16 w 17"/>
                  <a:gd name="T5" fmla="*/ 107 h 107"/>
                </a:gdLst>
                <a:ahLst/>
                <a:cxnLst>
                  <a:cxn ang="0">
                    <a:pos x="T0" y="T1"/>
                  </a:cxn>
                  <a:cxn ang="0">
                    <a:pos x="T2" y="T3"/>
                  </a:cxn>
                  <a:cxn ang="0">
                    <a:pos x="T4" y="T5"/>
                  </a:cxn>
                </a:cxnLst>
                <a:rect l="0" t="0" r="r" b="b"/>
                <a:pathLst>
                  <a:path w="17" h="107">
                    <a:moveTo>
                      <a:pt x="16" y="107"/>
                    </a:moveTo>
                    <a:cubicBezTo>
                      <a:pt x="10" y="71"/>
                      <a:pt x="0" y="36"/>
                      <a:pt x="1" y="0"/>
                    </a:cubicBezTo>
                    <a:cubicBezTo>
                      <a:pt x="10" y="35"/>
                      <a:pt x="17" y="70"/>
                      <a:pt x="16" y="107"/>
                    </a:cubicBezTo>
                    <a:close/>
                  </a:path>
                </a:pathLst>
              </a:custGeom>
              <a:solidFill>
                <a:srgbClr val="9E80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6" name="Freeform 475">
                <a:extLst>
                  <a:ext uri="{FF2B5EF4-FFF2-40B4-BE49-F238E27FC236}">
                    <a16:creationId xmlns:a16="http://schemas.microsoft.com/office/drawing/2014/main" id="{106BC71B-1997-40AE-8697-142000045CEC}"/>
                  </a:ext>
                </a:extLst>
              </p:cNvPr>
              <p:cNvSpPr>
                <a:spLocks/>
              </p:cNvSpPr>
              <p:nvPr/>
            </p:nvSpPr>
            <p:spPr bwMode="auto">
              <a:xfrm>
                <a:off x="1705" y="2290"/>
                <a:ext cx="26" cy="101"/>
              </a:xfrm>
              <a:custGeom>
                <a:avLst/>
                <a:gdLst>
                  <a:gd name="T0" fmla="*/ 23 w 23"/>
                  <a:gd name="T1" fmla="*/ 90 h 90"/>
                  <a:gd name="T2" fmla="*/ 18 w 23"/>
                  <a:gd name="T3" fmla="*/ 90 h 90"/>
                  <a:gd name="T4" fmla="*/ 7 w 23"/>
                  <a:gd name="T5" fmla="*/ 0 h 90"/>
                  <a:gd name="T6" fmla="*/ 23 w 23"/>
                  <a:gd name="T7" fmla="*/ 90 h 90"/>
                </a:gdLst>
                <a:ahLst/>
                <a:cxnLst>
                  <a:cxn ang="0">
                    <a:pos x="T0" y="T1"/>
                  </a:cxn>
                  <a:cxn ang="0">
                    <a:pos x="T2" y="T3"/>
                  </a:cxn>
                  <a:cxn ang="0">
                    <a:pos x="T4" y="T5"/>
                  </a:cxn>
                  <a:cxn ang="0">
                    <a:pos x="T6" y="T7"/>
                  </a:cxn>
                </a:cxnLst>
                <a:rect l="0" t="0" r="r" b="b"/>
                <a:pathLst>
                  <a:path w="23" h="90">
                    <a:moveTo>
                      <a:pt x="23" y="90"/>
                    </a:moveTo>
                    <a:cubicBezTo>
                      <a:pt x="21" y="90"/>
                      <a:pt x="20" y="90"/>
                      <a:pt x="18" y="90"/>
                    </a:cubicBezTo>
                    <a:cubicBezTo>
                      <a:pt x="0" y="62"/>
                      <a:pt x="3" y="31"/>
                      <a:pt x="7" y="0"/>
                    </a:cubicBezTo>
                    <a:cubicBezTo>
                      <a:pt x="12" y="30"/>
                      <a:pt x="8" y="62"/>
                      <a:pt x="23" y="90"/>
                    </a:cubicBezTo>
                    <a:close/>
                  </a:path>
                </a:pathLst>
              </a:custGeom>
              <a:solidFill>
                <a:srgbClr val="BA94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7" name="Freeform 476">
                <a:extLst>
                  <a:ext uri="{FF2B5EF4-FFF2-40B4-BE49-F238E27FC236}">
                    <a16:creationId xmlns:a16="http://schemas.microsoft.com/office/drawing/2014/main" id="{276AB0F9-3FB1-4E36-846C-6F9218813ACE}"/>
                  </a:ext>
                </a:extLst>
              </p:cNvPr>
              <p:cNvSpPr>
                <a:spLocks/>
              </p:cNvSpPr>
              <p:nvPr/>
            </p:nvSpPr>
            <p:spPr bwMode="auto">
              <a:xfrm>
                <a:off x="1698" y="2090"/>
                <a:ext cx="13" cy="103"/>
              </a:xfrm>
              <a:custGeom>
                <a:avLst/>
                <a:gdLst>
                  <a:gd name="T0" fmla="*/ 8 w 11"/>
                  <a:gd name="T1" fmla="*/ 92 h 92"/>
                  <a:gd name="T2" fmla="*/ 10 w 11"/>
                  <a:gd name="T3" fmla="*/ 0 h 92"/>
                  <a:gd name="T4" fmla="*/ 8 w 11"/>
                  <a:gd name="T5" fmla="*/ 92 h 92"/>
                </a:gdLst>
                <a:ahLst/>
                <a:cxnLst>
                  <a:cxn ang="0">
                    <a:pos x="T0" y="T1"/>
                  </a:cxn>
                  <a:cxn ang="0">
                    <a:pos x="T2" y="T3"/>
                  </a:cxn>
                  <a:cxn ang="0">
                    <a:pos x="T4" y="T5"/>
                  </a:cxn>
                </a:cxnLst>
                <a:rect l="0" t="0" r="r" b="b"/>
                <a:pathLst>
                  <a:path w="11" h="92">
                    <a:moveTo>
                      <a:pt x="8" y="92"/>
                    </a:moveTo>
                    <a:cubicBezTo>
                      <a:pt x="0" y="61"/>
                      <a:pt x="0" y="30"/>
                      <a:pt x="10" y="0"/>
                    </a:cubicBezTo>
                    <a:cubicBezTo>
                      <a:pt x="11" y="31"/>
                      <a:pt x="8" y="61"/>
                      <a:pt x="8" y="92"/>
                    </a:cubicBezTo>
                    <a:close/>
                  </a:path>
                </a:pathLst>
              </a:custGeom>
              <a:solidFill>
                <a:srgbClr val="B1886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8" name="Freeform 477">
                <a:extLst>
                  <a:ext uri="{FF2B5EF4-FFF2-40B4-BE49-F238E27FC236}">
                    <a16:creationId xmlns:a16="http://schemas.microsoft.com/office/drawing/2014/main" id="{BB580BB4-0A5D-456E-9979-1647DF3A47B7}"/>
                  </a:ext>
                </a:extLst>
              </p:cNvPr>
              <p:cNvSpPr>
                <a:spLocks/>
              </p:cNvSpPr>
              <p:nvPr/>
            </p:nvSpPr>
            <p:spPr bwMode="auto">
              <a:xfrm>
                <a:off x="1845" y="2512"/>
                <a:ext cx="12" cy="95"/>
              </a:xfrm>
              <a:custGeom>
                <a:avLst/>
                <a:gdLst>
                  <a:gd name="T0" fmla="*/ 10 w 10"/>
                  <a:gd name="T1" fmla="*/ 84 h 84"/>
                  <a:gd name="T2" fmla="*/ 6 w 10"/>
                  <a:gd name="T3" fmla="*/ 84 h 84"/>
                  <a:gd name="T4" fmla="*/ 4 w 10"/>
                  <a:gd name="T5" fmla="*/ 0 h 84"/>
                  <a:gd name="T6" fmla="*/ 10 w 10"/>
                  <a:gd name="T7" fmla="*/ 0 h 84"/>
                  <a:gd name="T8" fmla="*/ 10 w 10"/>
                  <a:gd name="T9" fmla="*/ 84 h 84"/>
                </a:gdLst>
                <a:ahLst/>
                <a:cxnLst>
                  <a:cxn ang="0">
                    <a:pos x="T0" y="T1"/>
                  </a:cxn>
                  <a:cxn ang="0">
                    <a:pos x="T2" y="T3"/>
                  </a:cxn>
                  <a:cxn ang="0">
                    <a:pos x="T4" y="T5"/>
                  </a:cxn>
                  <a:cxn ang="0">
                    <a:pos x="T6" y="T7"/>
                  </a:cxn>
                  <a:cxn ang="0">
                    <a:pos x="T8" y="T9"/>
                  </a:cxn>
                </a:cxnLst>
                <a:rect l="0" t="0" r="r" b="b"/>
                <a:pathLst>
                  <a:path w="10" h="84">
                    <a:moveTo>
                      <a:pt x="10" y="84"/>
                    </a:moveTo>
                    <a:cubicBezTo>
                      <a:pt x="9" y="84"/>
                      <a:pt x="7" y="84"/>
                      <a:pt x="6" y="84"/>
                    </a:cubicBezTo>
                    <a:cubicBezTo>
                      <a:pt x="0" y="56"/>
                      <a:pt x="1" y="28"/>
                      <a:pt x="4" y="0"/>
                    </a:cubicBezTo>
                    <a:cubicBezTo>
                      <a:pt x="6" y="0"/>
                      <a:pt x="8" y="0"/>
                      <a:pt x="10" y="0"/>
                    </a:cubicBezTo>
                    <a:cubicBezTo>
                      <a:pt x="10" y="28"/>
                      <a:pt x="10" y="56"/>
                      <a:pt x="10" y="84"/>
                    </a:cubicBezTo>
                    <a:close/>
                  </a:path>
                </a:pathLst>
              </a:custGeom>
              <a:solidFill>
                <a:srgbClr val="977C6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9" name="Freeform 478">
                <a:extLst>
                  <a:ext uri="{FF2B5EF4-FFF2-40B4-BE49-F238E27FC236}">
                    <a16:creationId xmlns:a16="http://schemas.microsoft.com/office/drawing/2014/main" id="{A8F40A40-FC04-481F-AA18-9560E98D33AC}"/>
                  </a:ext>
                </a:extLst>
              </p:cNvPr>
              <p:cNvSpPr>
                <a:spLocks/>
              </p:cNvSpPr>
              <p:nvPr/>
            </p:nvSpPr>
            <p:spPr bwMode="auto">
              <a:xfrm>
                <a:off x="1797" y="2126"/>
                <a:ext cx="21" cy="118"/>
              </a:xfrm>
              <a:custGeom>
                <a:avLst/>
                <a:gdLst>
                  <a:gd name="T0" fmla="*/ 9 w 19"/>
                  <a:gd name="T1" fmla="*/ 4 h 105"/>
                  <a:gd name="T2" fmla="*/ 19 w 19"/>
                  <a:gd name="T3" fmla="*/ 105 h 105"/>
                  <a:gd name="T4" fmla="*/ 6 w 19"/>
                  <a:gd name="T5" fmla="*/ 47 h 105"/>
                  <a:gd name="T6" fmla="*/ 1 w 19"/>
                  <a:gd name="T7" fmla="*/ 11 h 105"/>
                  <a:gd name="T8" fmla="*/ 9 w 19"/>
                  <a:gd name="T9" fmla="*/ 4 h 105"/>
                </a:gdLst>
                <a:ahLst/>
                <a:cxnLst>
                  <a:cxn ang="0">
                    <a:pos x="T0" y="T1"/>
                  </a:cxn>
                  <a:cxn ang="0">
                    <a:pos x="T2" y="T3"/>
                  </a:cxn>
                  <a:cxn ang="0">
                    <a:pos x="T4" y="T5"/>
                  </a:cxn>
                  <a:cxn ang="0">
                    <a:pos x="T6" y="T7"/>
                  </a:cxn>
                  <a:cxn ang="0">
                    <a:pos x="T8" y="T9"/>
                  </a:cxn>
                </a:cxnLst>
                <a:rect l="0" t="0" r="r" b="b"/>
                <a:pathLst>
                  <a:path w="19" h="105">
                    <a:moveTo>
                      <a:pt x="9" y="4"/>
                    </a:moveTo>
                    <a:cubicBezTo>
                      <a:pt x="12" y="38"/>
                      <a:pt x="16" y="71"/>
                      <a:pt x="19" y="105"/>
                    </a:cubicBezTo>
                    <a:cubicBezTo>
                      <a:pt x="10" y="87"/>
                      <a:pt x="10" y="66"/>
                      <a:pt x="6" y="47"/>
                    </a:cubicBezTo>
                    <a:cubicBezTo>
                      <a:pt x="3" y="35"/>
                      <a:pt x="2" y="23"/>
                      <a:pt x="1" y="11"/>
                    </a:cubicBezTo>
                    <a:cubicBezTo>
                      <a:pt x="0" y="4"/>
                      <a:pt x="1" y="0"/>
                      <a:pt x="9" y="4"/>
                    </a:cubicBezTo>
                    <a:close/>
                  </a:path>
                </a:pathLst>
              </a:custGeom>
              <a:solidFill>
                <a:srgbClr val="A9876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0" name="Freeform 479">
                <a:extLst>
                  <a:ext uri="{FF2B5EF4-FFF2-40B4-BE49-F238E27FC236}">
                    <a16:creationId xmlns:a16="http://schemas.microsoft.com/office/drawing/2014/main" id="{B04ACE80-A89A-48BD-AC70-DCE0199219A6}"/>
                  </a:ext>
                </a:extLst>
              </p:cNvPr>
              <p:cNvSpPr>
                <a:spLocks/>
              </p:cNvSpPr>
              <p:nvPr/>
            </p:nvSpPr>
            <p:spPr bwMode="auto">
              <a:xfrm>
                <a:off x="1947" y="2450"/>
                <a:ext cx="22" cy="111"/>
              </a:xfrm>
              <a:custGeom>
                <a:avLst/>
                <a:gdLst>
                  <a:gd name="T0" fmla="*/ 20 w 20"/>
                  <a:gd name="T1" fmla="*/ 93 h 99"/>
                  <a:gd name="T2" fmla="*/ 11 w 20"/>
                  <a:gd name="T3" fmla="*/ 99 h 99"/>
                  <a:gd name="T4" fmla="*/ 0 w 20"/>
                  <a:gd name="T5" fmla="*/ 0 h 99"/>
                  <a:gd name="T6" fmla="*/ 7 w 20"/>
                  <a:gd name="T7" fmla="*/ 24 h 99"/>
                  <a:gd name="T8" fmla="*/ 20 w 20"/>
                  <a:gd name="T9" fmla="*/ 93 h 99"/>
                </a:gdLst>
                <a:ahLst/>
                <a:cxnLst>
                  <a:cxn ang="0">
                    <a:pos x="T0" y="T1"/>
                  </a:cxn>
                  <a:cxn ang="0">
                    <a:pos x="T2" y="T3"/>
                  </a:cxn>
                  <a:cxn ang="0">
                    <a:pos x="T4" y="T5"/>
                  </a:cxn>
                  <a:cxn ang="0">
                    <a:pos x="T6" y="T7"/>
                  </a:cxn>
                  <a:cxn ang="0">
                    <a:pos x="T8" y="T9"/>
                  </a:cxn>
                </a:cxnLst>
                <a:rect l="0" t="0" r="r" b="b"/>
                <a:pathLst>
                  <a:path w="20" h="99">
                    <a:moveTo>
                      <a:pt x="20" y="93"/>
                    </a:moveTo>
                    <a:cubicBezTo>
                      <a:pt x="18" y="96"/>
                      <a:pt x="15" y="99"/>
                      <a:pt x="11" y="99"/>
                    </a:cubicBezTo>
                    <a:cubicBezTo>
                      <a:pt x="3" y="67"/>
                      <a:pt x="0" y="35"/>
                      <a:pt x="0" y="0"/>
                    </a:cubicBezTo>
                    <a:cubicBezTo>
                      <a:pt x="10" y="7"/>
                      <a:pt x="7" y="17"/>
                      <a:pt x="7" y="24"/>
                    </a:cubicBezTo>
                    <a:cubicBezTo>
                      <a:pt x="10" y="47"/>
                      <a:pt x="6" y="72"/>
                      <a:pt x="20" y="93"/>
                    </a:cubicBezTo>
                    <a:close/>
                  </a:path>
                </a:pathLst>
              </a:custGeom>
              <a:solidFill>
                <a:srgbClr val="8466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1" name="Freeform 480">
                <a:extLst>
                  <a:ext uri="{FF2B5EF4-FFF2-40B4-BE49-F238E27FC236}">
                    <a16:creationId xmlns:a16="http://schemas.microsoft.com/office/drawing/2014/main" id="{78F060F4-54EB-4D68-8F68-C1A11A6544B8}"/>
                  </a:ext>
                </a:extLst>
              </p:cNvPr>
              <p:cNvSpPr>
                <a:spLocks/>
              </p:cNvSpPr>
              <p:nvPr/>
            </p:nvSpPr>
            <p:spPr bwMode="auto">
              <a:xfrm>
                <a:off x="1690" y="2472"/>
                <a:ext cx="21" cy="112"/>
              </a:xfrm>
              <a:custGeom>
                <a:avLst/>
                <a:gdLst>
                  <a:gd name="T0" fmla="*/ 0 w 18"/>
                  <a:gd name="T1" fmla="*/ 0 h 100"/>
                  <a:gd name="T2" fmla="*/ 9 w 18"/>
                  <a:gd name="T3" fmla="*/ 29 h 100"/>
                  <a:gd name="T4" fmla="*/ 15 w 18"/>
                  <a:gd name="T5" fmla="*/ 100 h 100"/>
                  <a:gd name="T6" fmla="*/ 0 w 18"/>
                  <a:gd name="T7" fmla="*/ 0 h 100"/>
                </a:gdLst>
                <a:ahLst/>
                <a:cxnLst>
                  <a:cxn ang="0">
                    <a:pos x="T0" y="T1"/>
                  </a:cxn>
                  <a:cxn ang="0">
                    <a:pos x="T2" y="T3"/>
                  </a:cxn>
                  <a:cxn ang="0">
                    <a:pos x="T4" y="T5"/>
                  </a:cxn>
                  <a:cxn ang="0">
                    <a:pos x="T6" y="T7"/>
                  </a:cxn>
                </a:cxnLst>
                <a:rect l="0" t="0" r="r" b="b"/>
                <a:pathLst>
                  <a:path w="18" h="100">
                    <a:moveTo>
                      <a:pt x="0" y="0"/>
                    </a:moveTo>
                    <a:cubicBezTo>
                      <a:pt x="11" y="7"/>
                      <a:pt x="8" y="19"/>
                      <a:pt x="9" y="29"/>
                    </a:cubicBezTo>
                    <a:cubicBezTo>
                      <a:pt x="13" y="52"/>
                      <a:pt x="18" y="76"/>
                      <a:pt x="15" y="100"/>
                    </a:cubicBezTo>
                    <a:cubicBezTo>
                      <a:pt x="6" y="67"/>
                      <a:pt x="3" y="34"/>
                      <a:pt x="0" y="0"/>
                    </a:cubicBezTo>
                    <a:close/>
                  </a:path>
                </a:pathLst>
              </a:custGeom>
              <a:solidFill>
                <a:srgbClr val="A582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2" name="Freeform 481">
                <a:extLst>
                  <a:ext uri="{FF2B5EF4-FFF2-40B4-BE49-F238E27FC236}">
                    <a16:creationId xmlns:a16="http://schemas.microsoft.com/office/drawing/2014/main" id="{FDD4AE81-EFC1-4F9B-ACE3-77395B4A82C7}"/>
                  </a:ext>
                </a:extLst>
              </p:cNvPr>
              <p:cNvSpPr>
                <a:spLocks/>
              </p:cNvSpPr>
              <p:nvPr/>
            </p:nvSpPr>
            <p:spPr bwMode="auto">
              <a:xfrm>
                <a:off x="1961" y="2261"/>
                <a:ext cx="29" cy="109"/>
              </a:xfrm>
              <a:custGeom>
                <a:avLst/>
                <a:gdLst>
                  <a:gd name="T0" fmla="*/ 3 w 26"/>
                  <a:gd name="T1" fmla="*/ 24 h 97"/>
                  <a:gd name="T2" fmla="*/ 10 w 26"/>
                  <a:gd name="T3" fmla="*/ 0 h 97"/>
                  <a:gd name="T4" fmla="*/ 26 w 26"/>
                  <a:gd name="T5" fmla="*/ 97 h 97"/>
                  <a:gd name="T6" fmla="*/ 0 w 26"/>
                  <a:gd name="T7" fmla="*/ 24 h 97"/>
                  <a:gd name="T8" fmla="*/ 3 w 26"/>
                  <a:gd name="T9" fmla="*/ 24 h 97"/>
                </a:gdLst>
                <a:ahLst/>
                <a:cxnLst>
                  <a:cxn ang="0">
                    <a:pos x="T0" y="T1"/>
                  </a:cxn>
                  <a:cxn ang="0">
                    <a:pos x="T2" y="T3"/>
                  </a:cxn>
                  <a:cxn ang="0">
                    <a:pos x="T4" y="T5"/>
                  </a:cxn>
                  <a:cxn ang="0">
                    <a:pos x="T6" y="T7"/>
                  </a:cxn>
                  <a:cxn ang="0">
                    <a:pos x="T8" y="T9"/>
                  </a:cxn>
                </a:cxnLst>
                <a:rect l="0" t="0" r="r" b="b"/>
                <a:pathLst>
                  <a:path w="26" h="97">
                    <a:moveTo>
                      <a:pt x="3" y="24"/>
                    </a:moveTo>
                    <a:cubicBezTo>
                      <a:pt x="10" y="18"/>
                      <a:pt x="3" y="8"/>
                      <a:pt x="10" y="0"/>
                    </a:cubicBezTo>
                    <a:cubicBezTo>
                      <a:pt x="15" y="33"/>
                      <a:pt x="19" y="65"/>
                      <a:pt x="26" y="97"/>
                    </a:cubicBezTo>
                    <a:cubicBezTo>
                      <a:pt x="11" y="75"/>
                      <a:pt x="16" y="45"/>
                      <a:pt x="0" y="24"/>
                    </a:cubicBezTo>
                    <a:cubicBezTo>
                      <a:pt x="1" y="22"/>
                      <a:pt x="2" y="22"/>
                      <a:pt x="3" y="24"/>
                    </a:cubicBezTo>
                    <a:close/>
                  </a:path>
                </a:pathLst>
              </a:custGeom>
              <a:solidFill>
                <a:srgbClr val="8F76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3" name="Freeform 482">
                <a:extLst>
                  <a:ext uri="{FF2B5EF4-FFF2-40B4-BE49-F238E27FC236}">
                    <a16:creationId xmlns:a16="http://schemas.microsoft.com/office/drawing/2014/main" id="{1B7961B1-3BD4-4ECE-A9CB-91A41BC388C3}"/>
                  </a:ext>
                </a:extLst>
              </p:cNvPr>
              <p:cNvSpPr>
                <a:spLocks/>
              </p:cNvSpPr>
              <p:nvPr/>
            </p:nvSpPr>
            <p:spPr bwMode="auto">
              <a:xfrm>
                <a:off x="1977" y="2208"/>
                <a:ext cx="25" cy="130"/>
              </a:xfrm>
              <a:custGeom>
                <a:avLst/>
                <a:gdLst>
                  <a:gd name="T0" fmla="*/ 0 w 22"/>
                  <a:gd name="T1" fmla="*/ 12 h 116"/>
                  <a:gd name="T2" fmla="*/ 4 w 22"/>
                  <a:gd name="T3" fmla="*/ 0 h 116"/>
                  <a:gd name="T4" fmla="*/ 22 w 22"/>
                  <a:gd name="T5" fmla="*/ 114 h 116"/>
                  <a:gd name="T6" fmla="*/ 20 w 22"/>
                  <a:gd name="T7" fmla="*/ 116 h 116"/>
                  <a:gd name="T8" fmla="*/ 0 w 22"/>
                  <a:gd name="T9" fmla="*/ 12 h 116"/>
                </a:gdLst>
                <a:ahLst/>
                <a:cxnLst>
                  <a:cxn ang="0">
                    <a:pos x="T0" y="T1"/>
                  </a:cxn>
                  <a:cxn ang="0">
                    <a:pos x="T2" y="T3"/>
                  </a:cxn>
                  <a:cxn ang="0">
                    <a:pos x="T4" y="T5"/>
                  </a:cxn>
                  <a:cxn ang="0">
                    <a:pos x="T6" y="T7"/>
                  </a:cxn>
                  <a:cxn ang="0">
                    <a:pos x="T8" y="T9"/>
                  </a:cxn>
                </a:cxnLst>
                <a:rect l="0" t="0" r="r" b="b"/>
                <a:pathLst>
                  <a:path w="22" h="116">
                    <a:moveTo>
                      <a:pt x="0" y="12"/>
                    </a:moveTo>
                    <a:cubicBezTo>
                      <a:pt x="2" y="8"/>
                      <a:pt x="3" y="4"/>
                      <a:pt x="4" y="0"/>
                    </a:cubicBezTo>
                    <a:cubicBezTo>
                      <a:pt x="10" y="38"/>
                      <a:pt x="16" y="76"/>
                      <a:pt x="22" y="114"/>
                    </a:cubicBezTo>
                    <a:cubicBezTo>
                      <a:pt x="21" y="115"/>
                      <a:pt x="21" y="115"/>
                      <a:pt x="20" y="116"/>
                    </a:cubicBezTo>
                    <a:cubicBezTo>
                      <a:pt x="6" y="83"/>
                      <a:pt x="3" y="47"/>
                      <a:pt x="0" y="12"/>
                    </a:cubicBezTo>
                    <a:close/>
                  </a:path>
                </a:pathLst>
              </a:custGeom>
              <a:solidFill>
                <a:srgbClr val="8266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4" name="Freeform 483">
                <a:extLst>
                  <a:ext uri="{FF2B5EF4-FFF2-40B4-BE49-F238E27FC236}">
                    <a16:creationId xmlns:a16="http://schemas.microsoft.com/office/drawing/2014/main" id="{046FF7E3-55F1-4EE3-BB79-0A636FEA32FC}"/>
                  </a:ext>
                </a:extLst>
              </p:cNvPr>
              <p:cNvSpPr>
                <a:spLocks/>
              </p:cNvSpPr>
              <p:nvPr/>
            </p:nvSpPr>
            <p:spPr bwMode="auto">
              <a:xfrm>
                <a:off x="1788" y="1411"/>
                <a:ext cx="35" cy="130"/>
              </a:xfrm>
              <a:custGeom>
                <a:avLst/>
                <a:gdLst>
                  <a:gd name="T0" fmla="*/ 29 w 31"/>
                  <a:gd name="T1" fmla="*/ 108 h 115"/>
                  <a:gd name="T2" fmla="*/ 26 w 31"/>
                  <a:gd name="T3" fmla="*/ 115 h 115"/>
                  <a:gd name="T4" fmla="*/ 10 w 31"/>
                  <a:gd name="T5" fmla="*/ 53 h 115"/>
                  <a:gd name="T6" fmla="*/ 0 w 31"/>
                  <a:gd name="T7" fmla="*/ 9 h 115"/>
                  <a:gd name="T8" fmla="*/ 4 w 31"/>
                  <a:gd name="T9" fmla="*/ 0 h 115"/>
                  <a:gd name="T10" fmla="*/ 23 w 31"/>
                  <a:gd name="T11" fmla="*/ 67 h 115"/>
                  <a:gd name="T12" fmla="*/ 29 w 31"/>
                  <a:gd name="T13" fmla="*/ 108 h 115"/>
                </a:gdLst>
                <a:ahLst/>
                <a:cxnLst>
                  <a:cxn ang="0">
                    <a:pos x="T0" y="T1"/>
                  </a:cxn>
                  <a:cxn ang="0">
                    <a:pos x="T2" y="T3"/>
                  </a:cxn>
                  <a:cxn ang="0">
                    <a:pos x="T4" y="T5"/>
                  </a:cxn>
                  <a:cxn ang="0">
                    <a:pos x="T6" y="T7"/>
                  </a:cxn>
                  <a:cxn ang="0">
                    <a:pos x="T8" y="T9"/>
                  </a:cxn>
                  <a:cxn ang="0">
                    <a:pos x="T10" y="T11"/>
                  </a:cxn>
                  <a:cxn ang="0">
                    <a:pos x="T12" y="T13"/>
                  </a:cxn>
                </a:cxnLst>
                <a:rect l="0" t="0" r="r" b="b"/>
                <a:pathLst>
                  <a:path w="31" h="115">
                    <a:moveTo>
                      <a:pt x="29" y="108"/>
                    </a:moveTo>
                    <a:cubicBezTo>
                      <a:pt x="28" y="110"/>
                      <a:pt x="27" y="113"/>
                      <a:pt x="26" y="115"/>
                    </a:cubicBezTo>
                    <a:cubicBezTo>
                      <a:pt x="27" y="93"/>
                      <a:pt x="18" y="73"/>
                      <a:pt x="10" y="53"/>
                    </a:cubicBezTo>
                    <a:cubicBezTo>
                      <a:pt x="4" y="39"/>
                      <a:pt x="1" y="24"/>
                      <a:pt x="0" y="9"/>
                    </a:cubicBezTo>
                    <a:cubicBezTo>
                      <a:pt x="2" y="6"/>
                      <a:pt x="3" y="3"/>
                      <a:pt x="4" y="0"/>
                    </a:cubicBezTo>
                    <a:cubicBezTo>
                      <a:pt x="8" y="23"/>
                      <a:pt x="11" y="46"/>
                      <a:pt x="23" y="67"/>
                    </a:cubicBezTo>
                    <a:cubicBezTo>
                      <a:pt x="31" y="79"/>
                      <a:pt x="30" y="94"/>
                      <a:pt x="29" y="108"/>
                    </a:cubicBezTo>
                    <a:close/>
                  </a:path>
                </a:pathLst>
              </a:custGeom>
              <a:solidFill>
                <a:srgbClr val="855F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5" name="Freeform 484">
                <a:extLst>
                  <a:ext uri="{FF2B5EF4-FFF2-40B4-BE49-F238E27FC236}">
                    <a16:creationId xmlns:a16="http://schemas.microsoft.com/office/drawing/2014/main" id="{6BA8CF48-94EE-4278-AEC3-4C2F86F39F47}"/>
                  </a:ext>
                </a:extLst>
              </p:cNvPr>
              <p:cNvSpPr>
                <a:spLocks/>
              </p:cNvSpPr>
              <p:nvPr/>
            </p:nvSpPr>
            <p:spPr bwMode="auto">
              <a:xfrm>
                <a:off x="1676" y="2387"/>
                <a:ext cx="14" cy="100"/>
              </a:xfrm>
              <a:custGeom>
                <a:avLst/>
                <a:gdLst>
                  <a:gd name="T0" fmla="*/ 13 w 13"/>
                  <a:gd name="T1" fmla="*/ 76 h 89"/>
                  <a:gd name="T2" fmla="*/ 6 w 13"/>
                  <a:gd name="T3" fmla="*/ 89 h 89"/>
                  <a:gd name="T4" fmla="*/ 4 w 13"/>
                  <a:gd name="T5" fmla="*/ 0 h 89"/>
                  <a:gd name="T6" fmla="*/ 13 w 13"/>
                  <a:gd name="T7" fmla="*/ 76 h 89"/>
                  <a:gd name="T8" fmla="*/ 13 w 13"/>
                  <a:gd name="T9" fmla="*/ 76 h 89"/>
                </a:gdLst>
                <a:ahLst/>
                <a:cxnLst>
                  <a:cxn ang="0">
                    <a:pos x="T0" y="T1"/>
                  </a:cxn>
                  <a:cxn ang="0">
                    <a:pos x="T2" y="T3"/>
                  </a:cxn>
                  <a:cxn ang="0">
                    <a:pos x="T4" y="T5"/>
                  </a:cxn>
                  <a:cxn ang="0">
                    <a:pos x="T6" y="T7"/>
                  </a:cxn>
                  <a:cxn ang="0">
                    <a:pos x="T8" y="T9"/>
                  </a:cxn>
                </a:cxnLst>
                <a:rect l="0" t="0" r="r" b="b"/>
                <a:pathLst>
                  <a:path w="13" h="89">
                    <a:moveTo>
                      <a:pt x="13" y="76"/>
                    </a:moveTo>
                    <a:cubicBezTo>
                      <a:pt x="11" y="80"/>
                      <a:pt x="9" y="84"/>
                      <a:pt x="6" y="89"/>
                    </a:cubicBezTo>
                    <a:cubicBezTo>
                      <a:pt x="3" y="58"/>
                      <a:pt x="0" y="29"/>
                      <a:pt x="4" y="0"/>
                    </a:cubicBezTo>
                    <a:cubicBezTo>
                      <a:pt x="13" y="24"/>
                      <a:pt x="5" y="51"/>
                      <a:pt x="13" y="76"/>
                    </a:cubicBezTo>
                    <a:cubicBezTo>
                      <a:pt x="13" y="76"/>
                      <a:pt x="13" y="76"/>
                      <a:pt x="13" y="76"/>
                    </a:cubicBezTo>
                    <a:close/>
                  </a:path>
                </a:pathLst>
              </a:custGeom>
              <a:solidFill>
                <a:srgbClr val="A582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6" name="Freeform 485">
                <a:extLst>
                  <a:ext uri="{FF2B5EF4-FFF2-40B4-BE49-F238E27FC236}">
                    <a16:creationId xmlns:a16="http://schemas.microsoft.com/office/drawing/2014/main" id="{06D79BD1-B944-4D18-8E3B-12AE9B98C470}"/>
                  </a:ext>
                </a:extLst>
              </p:cNvPr>
              <p:cNvSpPr>
                <a:spLocks/>
              </p:cNvSpPr>
              <p:nvPr/>
            </p:nvSpPr>
            <p:spPr bwMode="auto">
              <a:xfrm>
                <a:off x="1945" y="2174"/>
                <a:ext cx="20" cy="114"/>
              </a:xfrm>
              <a:custGeom>
                <a:avLst/>
                <a:gdLst>
                  <a:gd name="T0" fmla="*/ 17 w 17"/>
                  <a:gd name="T1" fmla="*/ 101 h 101"/>
                  <a:gd name="T2" fmla="*/ 14 w 17"/>
                  <a:gd name="T3" fmla="*/ 101 h 101"/>
                  <a:gd name="T4" fmla="*/ 4 w 17"/>
                  <a:gd name="T5" fmla="*/ 0 h 101"/>
                  <a:gd name="T6" fmla="*/ 17 w 17"/>
                  <a:gd name="T7" fmla="*/ 101 h 101"/>
                </a:gdLst>
                <a:ahLst/>
                <a:cxnLst>
                  <a:cxn ang="0">
                    <a:pos x="T0" y="T1"/>
                  </a:cxn>
                  <a:cxn ang="0">
                    <a:pos x="T2" y="T3"/>
                  </a:cxn>
                  <a:cxn ang="0">
                    <a:pos x="T4" y="T5"/>
                  </a:cxn>
                  <a:cxn ang="0">
                    <a:pos x="T6" y="T7"/>
                  </a:cxn>
                </a:cxnLst>
                <a:rect l="0" t="0" r="r" b="b"/>
                <a:pathLst>
                  <a:path w="17" h="101">
                    <a:moveTo>
                      <a:pt x="17" y="101"/>
                    </a:moveTo>
                    <a:cubicBezTo>
                      <a:pt x="16" y="101"/>
                      <a:pt x="15" y="101"/>
                      <a:pt x="14" y="101"/>
                    </a:cubicBezTo>
                    <a:cubicBezTo>
                      <a:pt x="4" y="68"/>
                      <a:pt x="0" y="35"/>
                      <a:pt x="4" y="0"/>
                    </a:cubicBezTo>
                    <a:cubicBezTo>
                      <a:pt x="8" y="34"/>
                      <a:pt x="13" y="67"/>
                      <a:pt x="17" y="101"/>
                    </a:cubicBezTo>
                    <a:close/>
                  </a:path>
                </a:pathLst>
              </a:custGeom>
              <a:solidFill>
                <a:srgbClr val="8A6F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7" name="Freeform 486">
                <a:extLst>
                  <a:ext uri="{FF2B5EF4-FFF2-40B4-BE49-F238E27FC236}">
                    <a16:creationId xmlns:a16="http://schemas.microsoft.com/office/drawing/2014/main" id="{EF68D882-E4E9-4B13-82E2-B73C5414EED0}"/>
                  </a:ext>
                </a:extLst>
              </p:cNvPr>
              <p:cNvSpPr>
                <a:spLocks/>
              </p:cNvSpPr>
              <p:nvPr/>
            </p:nvSpPr>
            <p:spPr bwMode="auto">
              <a:xfrm>
                <a:off x="1821" y="2114"/>
                <a:ext cx="18" cy="111"/>
              </a:xfrm>
              <a:custGeom>
                <a:avLst/>
                <a:gdLst>
                  <a:gd name="T0" fmla="*/ 16 w 16"/>
                  <a:gd name="T1" fmla="*/ 99 h 99"/>
                  <a:gd name="T2" fmla="*/ 0 w 16"/>
                  <a:gd name="T3" fmla="*/ 1 h 99"/>
                  <a:gd name="T4" fmla="*/ 7 w 16"/>
                  <a:gd name="T5" fmla="*/ 0 h 99"/>
                  <a:gd name="T6" fmla="*/ 16 w 16"/>
                  <a:gd name="T7" fmla="*/ 99 h 99"/>
                  <a:gd name="T8" fmla="*/ 16 w 16"/>
                  <a:gd name="T9" fmla="*/ 99 h 99"/>
                </a:gdLst>
                <a:ahLst/>
                <a:cxnLst>
                  <a:cxn ang="0">
                    <a:pos x="T0" y="T1"/>
                  </a:cxn>
                  <a:cxn ang="0">
                    <a:pos x="T2" y="T3"/>
                  </a:cxn>
                  <a:cxn ang="0">
                    <a:pos x="T4" y="T5"/>
                  </a:cxn>
                  <a:cxn ang="0">
                    <a:pos x="T6" y="T7"/>
                  </a:cxn>
                  <a:cxn ang="0">
                    <a:pos x="T8" y="T9"/>
                  </a:cxn>
                </a:cxnLst>
                <a:rect l="0" t="0" r="r" b="b"/>
                <a:pathLst>
                  <a:path w="16" h="99">
                    <a:moveTo>
                      <a:pt x="16" y="99"/>
                    </a:moveTo>
                    <a:cubicBezTo>
                      <a:pt x="3" y="67"/>
                      <a:pt x="4" y="34"/>
                      <a:pt x="0" y="1"/>
                    </a:cubicBezTo>
                    <a:cubicBezTo>
                      <a:pt x="2" y="0"/>
                      <a:pt x="5" y="0"/>
                      <a:pt x="7" y="0"/>
                    </a:cubicBezTo>
                    <a:cubicBezTo>
                      <a:pt x="10" y="33"/>
                      <a:pt x="13" y="66"/>
                      <a:pt x="16" y="99"/>
                    </a:cubicBezTo>
                    <a:cubicBezTo>
                      <a:pt x="16" y="99"/>
                      <a:pt x="16" y="99"/>
                      <a:pt x="16" y="99"/>
                    </a:cubicBezTo>
                    <a:close/>
                  </a:path>
                </a:pathLst>
              </a:custGeom>
              <a:solidFill>
                <a:srgbClr val="8E70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8" name="Freeform 487">
                <a:extLst>
                  <a:ext uri="{FF2B5EF4-FFF2-40B4-BE49-F238E27FC236}">
                    <a16:creationId xmlns:a16="http://schemas.microsoft.com/office/drawing/2014/main" id="{285B06FC-F82E-464F-AFF5-D1AC326FD6DC}"/>
                  </a:ext>
                </a:extLst>
              </p:cNvPr>
              <p:cNvSpPr>
                <a:spLocks/>
              </p:cNvSpPr>
              <p:nvPr/>
            </p:nvSpPr>
            <p:spPr bwMode="auto">
              <a:xfrm>
                <a:off x="1907" y="1697"/>
                <a:ext cx="18" cy="96"/>
              </a:xfrm>
              <a:custGeom>
                <a:avLst/>
                <a:gdLst>
                  <a:gd name="T0" fmla="*/ 16 w 16"/>
                  <a:gd name="T1" fmla="*/ 86 h 86"/>
                  <a:gd name="T2" fmla="*/ 0 w 16"/>
                  <a:gd name="T3" fmla="*/ 0 h 86"/>
                  <a:gd name="T4" fmla="*/ 5 w 16"/>
                  <a:gd name="T5" fmla="*/ 0 h 86"/>
                  <a:gd name="T6" fmla="*/ 16 w 16"/>
                  <a:gd name="T7" fmla="*/ 86 h 86"/>
                </a:gdLst>
                <a:ahLst/>
                <a:cxnLst>
                  <a:cxn ang="0">
                    <a:pos x="T0" y="T1"/>
                  </a:cxn>
                  <a:cxn ang="0">
                    <a:pos x="T2" y="T3"/>
                  </a:cxn>
                  <a:cxn ang="0">
                    <a:pos x="T4" y="T5"/>
                  </a:cxn>
                  <a:cxn ang="0">
                    <a:pos x="T6" y="T7"/>
                  </a:cxn>
                </a:cxnLst>
                <a:rect l="0" t="0" r="r" b="b"/>
                <a:pathLst>
                  <a:path w="16" h="86">
                    <a:moveTo>
                      <a:pt x="16" y="86"/>
                    </a:moveTo>
                    <a:cubicBezTo>
                      <a:pt x="1" y="59"/>
                      <a:pt x="4" y="29"/>
                      <a:pt x="0" y="0"/>
                    </a:cubicBezTo>
                    <a:cubicBezTo>
                      <a:pt x="2" y="0"/>
                      <a:pt x="3" y="0"/>
                      <a:pt x="5" y="0"/>
                    </a:cubicBezTo>
                    <a:cubicBezTo>
                      <a:pt x="9" y="28"/>
                      <a:pt x="13" y="57"/>
                      <a:pt x="16" y="86"/>
                    </a:cubicBezTo>
                    <a:close/>
                  </a:path>
                </a:pathLst>
              </a:custGeom>
              <a:solidFill>
                <a:srgbClr val="9471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9" name="Freeform 488">
                <a:extLst>
                  <a:ext uri="{FF2B5EF4-FFF2-40B4-BE49-F238E27FC236}">
                    <a16:creationId xmlns:a16="http://schemas.microsoft.com/office/drawing/2014/main" id="{2EAC67D1-567B-4FF2-8E75-804690F4D5A1}"/>
                  </a:ext>
                </a:extLst>
              </p:cNvPr>
              <p:cNvSpPr>
                <a:spLocks/>
              </p:cNvSpPr>
              <p:nvPr/>
            </p:nvSpPr>
            <p:spPr bwMode="auto">
              <a:xfrm>
                <a:off x="1858" y="1684"/>
                <a:ext cx="13" cy="102"/>
              </a:xfrm>
              <a:custGeom>
                <a:avLst/>
                <a:gdLst>
                  <a:gd name="T0" fmla="*/ 4 w 12"/>
                  <a:gd name="T1" fmla="*/ 90 h 90"/>
                  <a:gd name="T2" fmla="*/ 9 w 12"/>
                  <a:gd name="T3" fmla="*/ 0 h 90"/>
                  <a:gd name="T4" fmla="*/ 4 w 12"/>
                  <a:gd name="T5" fmla="*/ 90 h 90"/>
                </a:gdLst>
                <a:ahLst/>
                <a:cxnLst>
                  <a:cxn ang="0">
                    <a:pos x="T0" y="T1"/>
                  </a:cxn>
                  <a:cxn ang="0">
                    <a:pos x="T2" y="T3"/>
                  </a:cxn>
                  <a:cxn ang="0">
                    <a:pos x="T4" y="T5"/>
                  </a:cxn>
                </a:cxnLst>
                <a:rect l="0" t="0" r="r" b="b"/>
                <a:pathLst>
                  <a:path w="12" h="90">
                    <a:moveTo>
                      <a:pt x="4" y="90"/>
                    </a:moveTo>
                    <a:cubicBezTo>
                      <a:pt x="4" y="60"/>
                      <a:pt x="0" y="30"/>
                      <a:pt x="9" y="0"/>
                    </a:cubicBezTo>
                    <a:cubicBezTo>
                      <a:pt x="12" y="30"/>
                      <a:pt x="10" y="60"/>
                      <a:pt x="4" y="90"/>
                    </a:cubicBezTo>
                    <a:close/>
                  </a:path>
                </a:pathLst>
              </a:custGeom>
              <a:solidFill>
                <a:srgbClr val="A17C6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0" name="Freeform 489">
                <a:extLst>
                  <a:ext uri="{FF2B5EF4-FFF2-40B4-BE49-F238E27FC236}">
                    <a16:creationId xmlns:a16="http://schemas.microsoft.com/office/drawing/2014/main" id="{06F80340-6346-49FC-9DCC-8C34FA091D16}"/>
                  </a:ext>
                </a:extLst>
              </p:cNvPr>
              <p:cNvSpPr>
                <a:spLocks/>
              </p:cNvSpPr>
              <p:nvPr/>
            </p:nvSpPr>
            <p:spPr bwMode="auto">
              <a:xfrm>
                <a:off x="1678" y="2278"/>
                <a:ext cx="19" cy="100"/>
              </a:xfrm>
              <a:custGeom>
                <a:avLst/>
                <a:gdLst>
                  <a:gd name="T0" fmla="*/ 16 w 17"/>
                  <a:gd name="T1" fmla="*/ 0 h 89"/>
                  <a:gd name="T2" fmla="*/ 17 w 17"/>
                  <a:gd name="T3" fmla="*/ 89 h 89"/>
                  <a:gd name="T4" fmla="*/ 16 w 17"/>
                  <a:gd name="T5" fmla="*/ 0 h 89"/>
                </a:gdLst>
                <a:ahLst/>
                <a:cxnLst>
                  <a:cxn ang="0">
                    <a:pos x="T0" y="T1"/>
                  </a:cxn>
                  <a:cxn ang="0">
                    <a:pos x="T2" y="T3"/>
                  </a:cxn>
                  <a:cxn ang="0">
                    <a:pos x="T4" y="T5"/>
                  </a:cxn>
                </a:cxnLst>
                <a:rect l="0" t="0" r="r" b="b"/>
                <a:pathLst>
                  <a:path w="17" h="89">
                    <a:moveTo>
                      <a:pt x="16" y="0"/>
                    </a:moveTo>
                    <a:cubicBezTo>
                      <a:pt x="8" y="31"/>
                      <a:pt x="13" y="58"/>
                      <a:pt x="17" y="89"/>
                    </a:cubicBezTo>
                    <a:cubicBezTo>
                      <a:pt x="2" y="63"/>
                      <a:pt x="0" y="14"/>
                      <a:pt x="16" y="0"/>
                    </a:cubicBezTo>
                    <a:close/>
                  </a:path>
                </a:pathLst>
              </a:custGeom>
              <a:solidFill>
                <a:srgbClr val="BB93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1" name="Freeform 490">
                <a:extLst>
                  <a:ext uri="{FF2B5EF4-FFF2-40B4-BE49-F238E27FC236}">
                    <a16:creationId xmlns:a16="http://schemas.microsoft.com/office/drawing/2014/main" id="{AC87CF5A-D039-43B8-9257-0CCD8AA964E7}"/>
                  </a:ext>
                </a:extLst>
              </p:cNvPr>
              <p:cNvSpPr>
                <a:spLocks/>
              </p:cNvSpPr>
              <p:nvPr/>
            </p:nvSpPr>
            <p:spPr bwMode="auto">
              <a:xfrm>
                <a:off x="1866" y="2216"/>
                <a:ext cx="26" cy="65"/>
              </a:xfrm>
              <a:custGeom>
                <a:avLst/>
                <a:gdLst>
                  <a:gd name="T0" fmla="*/ 1 w 23"/>
                  <a:gd name="T1" fmla="*/ 29 h 58"/>
                  <a:gd name="T2" fmla="*/ 0 w 23"/>
                  <a:gd name="T3" fmla="*/ 4 h 58"/>
                  <a:gd name="T4" fmla="*/ 4 w 23"/>
                  <a:gd name="T5" fmla="*/ 0 h 58"/>
                  <a:gd name="T6" fmla="*/ 13 w 23"/>
                  <a:gd name="T7" fmla="*/ 16 h 58"/>
                  <a:gd name="T8" fmla="*/ 11 w 23"/>
                  <a:gd name="T9" fmla="*/ 58 h 58"/>
                  <a:gd name="T10" fmla="*/ 1 w 23"/>
                  <a:gd name="T11" fmla="*/ 29 h 58"/>
                </a:gdLst>
                <a:ahLst/>
                <a:cxnLst>
                  <a:cxn ang="0">
                    <a:pos x="T0" y="T1"/>
                  </a:cxn>
                  <a:cxn ang="0">
                    <a:pos x="T2" y="T3"/>
                  </a:cxn>
                  <a:cxn ang="0">
                    <a:pos x="T4" y="T5"/>
                  </a:cxn>
                  <a:cxn ang="0">
                    <a:pos x="T6" y="T7"/>
                  </a:cxn>
                  <a:cxn ang="0">
                    <a:pos x="T8" y="T9"/>
                  </a:cxn>
                  <a:cxn ang="0">
                    <a:pos x="T10" y="T11"/>
                  </a:cxn>
                </a:cxnLst>
                <a:rect l="0" t="0" r="r" b="b"/>
                <a:pathLst>
                  <a:path w="23" h="58">
                    <a:moveTo>
                      <a:pt x="1" y="29"/>
                    </a:moveTo>
                    <a:cubicBezTo>
                      <a:pt x="1" y="20"/>
                      <a:pt x="1" y="12"/>
                      <a:pt x="0" y="4"/>
                    </a:cubicBezTo>
                    <a:cubicBezTo>
                      <a:pt x="2" y="2"/>
                      <a:pt x="3" y="1"/>
                      <a:pt x="4" y="0"/>
                    </a:cubicBezTo>
                    <a:cubicBezTo>
                      <a:pt x="12" y="3"/>
                      <a:pt x="4" y="14"/>
                      <a:pt x="13" y="16"/>
                    </a:cubicBezTo>
                    <a:cubicBezTo>
                      <a:pt x="23" y="30"/>
                      <a:pt x="4" y="44"/>
                      <a:pt x="11" y="58"/>
                    </a:cubicBezTo>
                    <a:cubicBezTo>
                      <a:pt x="8" y="48"/>
                      <a:pt x="4" y="39"/>
                      <a:pt x="1" y="29"/>
                    </a:cubicBezTo>
                    <a:close/>
                  </a:path>
                </a:pathLst>
              </a:custGeom>
              <a:solidFill>
                <a:srgbClr val="C6A8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2" name="Freeform 491">
                <a:extLst>
                  <a:ext uri="{FF2B5EF4-FFF2-40B4-BE49-F238E27FC236}">
                    <a16:creationId xmlns:a16="http://schemas.microsoft.com/office/drawing/2014/main" id="{BE6E1C03-BC76-4821-A334-0CB3076CD9FB}"/>
                  </a:ext>
                </a:extLst>
              </p:cNvPr>
              <p:cNvSpPr>
                <a:spLocks/>
              </p:cNvSpPr>
              <p:nvPr/>
            </p:nvSpPr>
            <p:spPr bwMode="auto">
              <a:xfrm>
                <a:off x="1702" y="1544"/>
                <a:ext cx="24" cy="106"/>
              </a:xfrm>
              <a:custGeom>
                <a:avLst/>
                <a:gdLst>
                  <a:gd name="T0" fmla="*/ 18 w 22"/>
                  <a:gd name="T1" fmla="*/ 94 h 94"/>
                  <a:gd name="T2" fmla="*/ 11 w 22"/>
                  <a:gd name="T3" fmla="*/ 62 h 94"/>
                  <a:gd name="T4" fmla="*/ 9 w 22"/>
                  <a:gd name="T5" fmla="*/ 1 h 94"/>
                  <a:gd name="T6" fmla="*/ 13 w 22"/>
                  <a:gd name="T7" fmla="*/ 2 h 94"/>
                  <a:gd name="T8" fmla="*/ 22 w 22"/>
                  <a:gd name="T9" fmla="*/ 88 h 94"/>
                  <a:gd name="T10" fmla="*/ 18 w 22"/>
                  <a:gd name="T11" fmla="*/ 94 h 94"/>
                </a:gdLst>
                <a:ahLst/>
                <a:cxnLst>
                  <a:cxn ang="0">
                    <a:pos x="T0" y="T1"/>
                  </a:cxn>
                  <a:cxn ang="0">
                    <a:pos x="T2" y="T3"/>
                  </a:cxn>
                  <a:cxn ang="0">
                    <a:pos x="T4" y="T5"/>
                  </a:cxn>
                  <a:cxn ang="0">
                    <a:pos x="T6" y="T7"/>
                  </a:cxn>
                  <a:cxn ang="0">
                    <a:pos x="T8" y="T9"/>
                  </a:cxn>
                  <a:cxn ang="0">
                    <a:pos x="T10" y="T11"/>
                  </a:cxn>
                </a:cxnLst>
                <a:rect l="0" t="0" r="r" b="b"/>
                <a:pathLst>
                  <a:path w="22" h="94">
                    <a:moveTo>
                      <a:pt x="18" y="94"/>
                    </a:moveTo>
                    <a:cubicBezTo>
                      <a:pt x="10" y="84"/>
                      <a:pt x="18" y="71"/>
                      <a:pt x="11" y="62"/>
                    </a:cubicBezTo>
                    <a:cubicBezTo>
                      <a:pt x="14" y="42"/>
                      <a:pt x="0" y="22"/>
                      <a:pt x="9" y="1"/>
                    </a:cubicBezTo>
                    <a:cubicBezTo>
                      <a:pt x="11" y="0"/>
                      <a:pt x="12" y="0"/>
                      <a:pt x="13" y="2"/>
                    </a:cubicBezTo>
                    <a:cubicBezTo>
                      <a:pt x="16" y="31"/>
                      <a:pt x="14" y="60"/>
                      <a:pt x="22" y="88"/>
                    </a:cubicBezTo>
                    <a:cubicBezTo>
                      <a:pt x="22" y="91"/>
                      <a:pt x="21" y="93"/>
                      <a:pt x="18" y="94"/>
                    </a:cubicBezTo>
                    <a:close/>
                  </a:path>
                </a:pathLst>
              </a:custGeom>
              <a:solidFill>
                <a:srgbClr val="7B54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3" name="Freeform 492">
                <a:extLst>
                  <a:ext uri="{FF2B5EF4-FFF2-40B4-BE49-F238E27FC236}">
                    <a16:creationId xmlns:a16="http://schemas.microsoft.com/office/drawing/2014/main" id="{1C7811B0-4988-48EA-802D-73CBAA205B66}"/>
                  </a:ext>
                </a:extLst>
              </p:cNvPr>
              <p:cNvSpPr>
                <a:spLocks/>
              </p:cNvSpPr>
              <p:nvPr/>
            </p:nvSpPr>
            <p:spPr bwMode="auto">
              <a:xfrm>
                <a:off x="1707" y="1460"/>
                <a:ext cx="14" cy="86"/>
              </a:xfrm>
              <a:custGeom>
                <a:avLst/>
                <a:gdLst>
                  <a:gd name="T0" fmla="*/ 8 w 12"/>
                  <a:gd name="T1" fmla="*/ 77 h 77"/>
                  <a:gd name="T2" fmla="*/ 4 w 12"/>
                  <a:gd name="T3" fmla="*/ 76 h 77"/>
                  <a:gd name="T4" fmla="*/ 0 w 12"/>
                  <a:gd name="T5" fmla="*/ 1 h 77"/>
                  <a:gd name="T6" fmla="*/ 7 w 12"/>
                  <a:gd name="T7" fmla="*/ 0 h 77"/>
                  <a:gd name="T8" fmla="*/ 8 w 12"/>
                  <a:gd name="T9" fmla="*/ 77 h 77"/>
                </a:gdLst>
                <a:ahLst/>
                <a:cxnLst>
                  <a:cxn ang="0">
                    <a:pos x="T0" y="T1"/>
                  </a:cxn>
                  <a:cxn ang="0">
                    <a:pos x="T2" y="T3"/>
                  </a:cxn>
                  <a:cxn ang="0">
                    <a:pos x="T4" y="T5"/>
                  </a:cxn>
                  <a:cxn ang="0">
                    <a:pos x="T6" y="T7"/>
                  </a:cxn>
                  <a:cxn ang="0">
                    <a:pos x="T8" y="T9"/>
                  </a:cxn>
                </a:cxnLst>
                <a:rect l="0" t="0" r="r" b="b"/>
                <a:pathLst>
                  <a:path w="12" h="77">
                    <a:moveTo>
                      <a:pt x="8" y="77"/>
                    </a:moveTo>
                    <a:cubicBezTo>
                      <a:pt x="7" y="77"/>
                      <a:pt x="6" y="77"/>
                      <a:pt x="4" y="76"/>
                    </a:cubicBezTo>
                    <a:cubicBezTo>
                      <a:pt x="3" y="51"/>
                      <a:pt x="2" y="26"/>
                      <a:pt x="0" y="1"/>
                    </a:cubicBezTo>
                    <a:cubicBezTo>
                      <a:pt x="2" y="0"/>
                      <a:pt x="4" y="0"/>
                      <a:pt x="7" y="0"/>
                    </a:cubicBezTo>
                    <a:cubicBezTo>
                      <a:pt x="12" y="26"/>
                      <a:pt x="9" y="52"/>
                      <a:pt x="8" y="77"/>
                    </a:cubicBezTo>
                    <a:close/>
                  </a:path>
                </a:pathLst>
              </a:custGeom>
              <a:solidFill>
                <a:srgbClr val="AC86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4" name="Freeform 493">
                <a:extLst>
                  <a:ext uri="{FF2B5EF4-FFF2-40B4-BE49-F238E27FC236}">
                    <a16:creationId xmlns:a16="http://schemas.microsoft.com/office/drawing/2014/main" id="{665F144E-CB85-4B72-9C83-2EC69E613F38}"/>
                  </a:ext>
                </a:extLst>
              </p:cNvPr>
              <p:cNvSpPr>
                <a:spLocks/>
              </p:cNvSpPr>
              <p:nvPr/>
            </p:nvSpPr>
            <p:spPr bwMode="auto">
              <a:xfrm>
                <a:off x="1981" y="2394"/>
                <a:ext cx="17" cy="91"/>
              </a:xfrm>
              <a:custGeom>
                <a:avLst/>
                <a:gdLst>
                  <a:gd name="T0" fmla="*/ 9 w 15"/>
                  <a:gd name="T1" fmla="*/ 81 h 81"/>
                  <a:gd name="T2" fmla="*/ 12 w 15"/>
                  <a:gd name="T3" fmla="*/ 0 h 81"/>
                  <a:gd name="T4" fmla="*/ 15 w 15"/>
                  <a:gd name="T5" fmla="*/ 77 h 81"/>
                  <a:gd name="T6" fmla="*/ 9 w 15"/>
                  <a:gd name="T7" fmla="*/ 81 h 81"/>
                </a:gdLst>
                <a:ahLst/>
                <a:cxnLst>
                  <a:cxn ang="0">
                    <a:pos x="T0" y="T1"/>
                  </a:cxn>
                  <a:cxn ang="0">
                    <a:pos x="T2" y="T3"/>
                  </a:cxn>
                  <a:cxn ang="0">
                    <a:pos x="T4" y="T5"/>
                  </a:cxn>
                  <a:cxn ang="0">
                    <a:pos x="T6" y="T7"/>
                  </a:cxn>
                </a:cxnLst>
                <a:rect l="0" t="0" r="r" b="b"/>
                <a:pathLst>
                  <a:path w="15" h="81">
                    <a:moveTo>
                      <a:pt x="9" y="81"/>
                    </a:moveTo>
                    <a:cubicBezTo>
                      <a:pt x="13" y="54"/>
                      <a:pt x="0" y="27"/>
                      <a:pt x="12" y="0"/>
                    </a:cubicBezTo>
                    <a:cubicBezTo>
                      <a:pt x="13" y="25"/>
                      <a:pt x="14" y="51"/>
                      <a:pt x="15" y="77"/>
                    </a:cubicBezTo>
                    <a:cubicBezTo>
                      <a:pt x="15" y="80"/>
                      <a:pt x="11" y="80"/>
                      <a:pt x="9" y="81"/>
                    </a:cubicBezTo>
                    <a:close/>
                  </a:path>
                </a:pathLst>
              </a:custGeom>
              <a:solidFill>
                <a:srgbClr val="8A6D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5" name="Freeform 494">
                <a:extLst>
                  <a:ext uri="{FF2B5EF4-FFF2-40B4-BE49-F238E27FC236}">
                    <a16:creationId xmlns:a16="http://schemas.microsoft.com/office/drawing/2014/main" id="{25ECE612-13AC-4F4D-8262-F935A5DC5F0D}"/>
                  </a:ext>
                </a:extLst>
              </p:cNvPr>
              <p:cNvSpPr>
                <a:spLocks/>
              </p:cNvSpPr>
              <p:nvPr/>
            </p:nvSpPr>
            <p:spPr bwMode="auto">
              <a:xfrm>
                <a:off x="1869" y="1759"/>
                <a:ext cx="14" cy="113"/>
              </a:xfrm>
              <a:custGeom>
                <a:avLst/>
                <a:gdLst>
                  <a:gd name="T0" fmla="*/ 7 w 12"/>
                  <a:gd name="T1" fmla="*/ 0 h 101"/>
                  <a:gd name="T2" fmla="*/ 11 w 12"/>
                  <a:gd name="T3" fmla="*/ 101 h 101"/>
                  <a:gd name="T4" fmla="*/ 7 w 12"/>
                  <a:gd name="T5" fmla="*/ 0 h 101"/>
                </a:gdLst>
                <a:ahLst/>
                <a:cxnLst>
                  <a:cxn ang="0">
                    <a:pos x="T0" y="T1"/>
                  </a:cxn>
                  <a:cxn ang="0">
                    <a:pos x="T2" y="T3"/>
                  </a:cxn>
                  <a:cxn ang="0">
                    <a:pos x="T4" y="T5"/>
                  </a:cxn>
                </a:cxnLst>
                <a:rect l="0" t="0" r="r" b="b"/>
                <a:pathLst>
                  <a:path w="12" h="101">
                    <a:moveTo>
                      <a:pt x="7" y="0"/>
                    </a:moveTo>
                    <a:cubicBezTo>
                      <a:pt x="12" y="33"/>
                      <a:pt x="6" y="67"/>
                      <a:pt x="11" y="101"/>
                    </a:cubicBezTo>
                    <a:cubicBezTo>
                      <a:pt x="0" y="67"/>
                      <a:pt x="6" y="33"/>
                      <a:pt x="7" y="0"/>
                    </a:cubicBezTo>
                    <a:close/>
                  </a:path>
                </a:pathLst>
              </a:custGeom>
              <a:solidFill>
                <a:srgbClr val="8B69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6" name="Freeform 495">
                <a:extLst>
                  <a:ext uri="{FF2B5EF4-FFF2-40B4-BE49-F238E27FC236}">
                    <a16:creationId xmlns:a16="http://schemas.microsoft.com/office/drawing/2014/main" id="{E5286601-EE6E-4AD4-8D29-0FA0B58BF0E0}"/>
                  </a:ext>
                </a:extLst>
              </p:cNvPr>
              <p:cNvSpPr>
                <a:spLocks/>
              </p:cNvSpPr>
              <p:nvPr/>
            </p:nvSpPr>
            <p:spPr bwMode="auto">
              <a:xfrm>
                <a:off x="1700" y="2393"/>
                <a:ext cx="14" cy="79"/>
              </a:xfrm>
              <a:custGeom>
                <a:avLst/>
                <a:gdLst>
                  <a:gd name="T0" fmla="*/ 11 w 12"/>
                  <a:gd name="T1" fmla="*/ 58 h 70"/>
                  <a:gd name="T2" fmla="*/ 6 w 12"/>
                  <a:gd name="T3" fmla="*/ 70 h 70"/>
                  <a:gd name="T4" fmla="*/ 3 w 12"/>
                  <a:gd name="T5" fmla="*/ 0 h 70"/>
                  <a:gd name="T6" fmla="*/ 11 w 12"/>
                  <a:gd name="T7" fmla="*/ 58 h 70"/>
                </a:gdLst>
                <a:ahLst/>
                <a:cxnLst>
                  <a:cxn ang="0">
                    <a:pos x="T0" y="T1"/>
                  </a:cxn>
                  <a:cxn ang="0">
                    <a:pos x="T2" y="T3"/>
                  </a:cxn>
                  <a:cxn ang="0">
                    <a:pos x="T4" y="T5"/>
                  </a:cxn>
                  <a:cxn ang="0">
                    <a:pos x="T6" y="T7"/>
                  </a:cxn>
                </a:cxnLst>
                <a:rect l="0" t="0" r="r" b="b"/>
                <a:pathLst>
                  <a:path w="12" h="70">
                    <a:moveTo>
                      <a:pt x="11" y="58"/>
                    </a:moveTo>
                    <a:cubicBezTo>
                      <a:pt x="6" y="61"/>
                      <a:pt x="8" y="66"/>
                      <a:pt x="6" y="70"/>
                    </a:cubicBezTo>
                    <a:cubicBezTo>
                      <a:pt x="0" y="47"/>
                      <a:pt x="2" y="24"/>
                      <a:pt x="3" y="0"/>
                    </a:cubicBezTo>
                    <a:cubicBezTo>
                      <a:pt x="7" y="19"/>
                      <a:pt x="12" y="38"/>
                      <a:pt x="11" y="58"/>
                    </a:cubicBezTo>
                    <a:close/>
                  </a:path>
                </a:pathLst>
              </a:custGeom>
              <a:solidFill>
                <a:srgbClr val="BB93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7" name="Freeform 496">
                <a:extLst>
                  <a:ext uri="{FF2B5EF4-FFF2-40B4-BE49-F238E27FC236}">
                    <a16:creationId xmlns:a16="http://schemas.microsoft.com/office/drawing/2014/main" id="{3113B503-DEFA-4922-97AA-13B01E859722}"/>
                  </a:ext>
                </a:extLst>
              </p:cNvPr>
              <p:cNvSpPr>
                <a:spLocks/>
              </p:cNvSpPr>
              <p:nvPr/>
            </p:nvSpPr>
            <p:spPr bwMode="auto">
              <a:xfrm>
                <a:off x="1804" y="1856"/>
                <a:ext cx="7" cy="95"/>
              </a:xfrm>
              <a:custGeom>
                <a:avLst/>
                <a:gdLst>
                  <a:gd name="T0" fmla="*/ 6 w 6"/>
                  <a:gd name="T1" fmla="*/ 72 h 84"/>
                  <a:gd name="T2" fmla="*/ 0 w 6"/>
                  <a:gd name="T3" fmla="*/ 84 h 84"/>
                  <a:gd name="T4" fmla="*/ 0 w 6"/>
                  <a:gd name="T5" fmla="*/ 0 h 84"/>
                  <a:gd name="T6" fmla="*/ 6 w 6"/>
                  <a:gd name="T7" fmla="*/ 0 h 84"/>
                  <a:gd name="T8" fmla="*/ 6 w 6"/>
                  <a:gd name="T9" fmla="*/ 72 h 84"/>
                </a:gdLst>
                <a:ahLst/>
                <a:cxnLst>
                  <a:cxn ang="0">
                    <a:pos x="T0" y="T1"/>
                  </a:cxn>
                  <a:cxn ang="0">
                    <a:pos x="T2" y="T3"/>
                  </a:cxn>
                  <a:cxn ang="0">
                    <a:pos x="T4" y="T5"/>
                  </a:cxn>
                  <a:cxn ang="0">
                    <a:pos x="T6" y="T7"/>
                  </a:cxn>
                  <a:cxn ang="0">
                    <a:pos x="T8" y="T9"/>
                  </a:cxn>
                </a:cxnLst>
                <a:rect l="0" t="0" r="r" b="b"/>
                <a:pathLst>
                  <a:path w="6" h="84">
                    <a:moveTo>
                      <a:pt x="6" y="72"/>
                    </a:moveTo>
                    <a:cubicBezTo>
                      <a:pt x="4" y="76"/>
                      <a:pt x="2" y="80"/>
                      <a:pt x="0" y="84"/>
                    </a:cubicBezTo>
                    <a:cubicBezTo>
                      <a:pt x="0" y="56"/>
                      <a:pt x="0" y="28"/>
                      <a:pt x="0" y="0"/>
                    </a:cubicBezTo>
                    <a:cubicBezTo>
                      <a:pt x="2" y="0"/>
                      <a:pt x="4" y="0"/>
                      <a:pt x="6" y="0"/>
                    </a:cubicBezTo>
                    <a:cubicBezTo>
                      <a:pt x="6" y="24"/>
                      <a:pt x="6" y="48"/>
                      <a:pt x="6" y="72"/>
                    </a:cubicBezTo>
                    <a:close/>
                  </a:path>
                </a:pathLst>
              </a:custGeom>
              <a:solidFill>
                <a:srgbClr val="8667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8" name="Freeform 497">
                <a:extLst>
                  <a:ext uri="{FF2B5EF4-FFF2-40B4-BE49-F238E27FC236}">
                    <a16:creationId xmlns:a16="http://schemas.microsoft.com/office/drawing/2014/main" id="{CC3F4830-6352-4A13-9BB2-7BA3BCA81723}"/>
                  </a:ext>
                </a:extLst>
              </p:cNvPr>
              <p:cNvSpPr>
                <a:spLocks/>
              </p:cNvSpPr>
              <p:nvPr/>
            </p:nvSpPr>
            <p:spPr bwMode="auto">
              <a:xfrm>
                <a:off x="1749" y="2548"/>
                <a:ext cx="19" cy="81"/>
              </a:xfrm>
              <a:custGeom>
                <a:avLst/>
                <a:gdLst>
                  <a:gd name="T0" fmla="*/ 7 w 17"/>
                  <a:gd name="T1" fmla="*/ 33 h 72"/>
                  <a:gd name="T2" fmla="*/ 7 w 17"/>
                  <a:gd name="T3" fmla="*/ 0 h 72"/>
                  <a:gd name="T4" fmla="*/ 14 w 17"/>
                  <a:gd name="T5" fmla="*/ 72 h 72"/>
                  <a:gd name="T6" fmla="*/ 7 w 17"/>
                  <a:gd name="T7" fmla="*/ 33 h 72"/>
                </a:gdLst>
                <a:ahLst/>
                <a:cxnLst>
                  <a:cxn ang="0">
                    <a:pos x="T0" y="T1"/>
                  </a:cxn>
                  <a:cxn ang="0">
                    <a:pos x="T2" y="T3"/>
                  </a:cxn>
                  <a:cxn ang="0">
                    <a:pos x="T4" y="T5"/>
                  </a:cxn>
                  <a:cxn ang="0">
                    <a:pos x="T6" y="T7"/>
                  </a:cxn>
                </a:cxnLst>
                <a:rect l="0" t="0" r="r" b="b"/>
                <a:pathLst>
                  <a:path w="17" h="72">
                    <a:moveTo>
                      <a:pt x="7" y="33"/>
                    </a:moveTo>
                    <a:cubicBezTo>
                      <a:pt x="13" y="22"/>
                      <a:pt x="0" y="11"/>
                      <a:pt x="7" y="0"/>
                    </a:cubicBezTo>
                    <a:cubicBezTo>
                      <a:pt x="17" y="24"/>
                      <a:pt x="14" y="48"/>
                      <a:pt x="14" y="72"/>
                    </a:cubicBezTo>
                    <a:cubicBezTo>
                      <a:pt x="7" y="60"/>
                      <a:pt x="8" y="46"/>
                      <a:pt x="7" y="33"/>
                    </a:cubicBezTo>
                    <a:close/>
                  </a:path>
                </a:pathLst>
              </a:custGeom>
              <a:solidFill>
                <a:srgbClr val="6B51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9" name="Freeform 498">
                <a:extLst>
                  <a:ext uri="{FF2B5EF4-FFF2-40B4-BE49-F238E27FC236}">
                    <a16:creationId xmlns:a16="http://schemas.microsoft.com/office/drawing/2014/main" id="{E7BBFEEF-9EDB-4688-B5F5-42E67FFD74CB}"/>
                  </a:ext>
                </a:extLst>
              </p:cNvPr>
              <p:cNvSpPr>
                <a:spLocks/>
              </p:cNvSpPr>
              <p:nvPr/>
            </p:nvSpPr>
            <p:spPr bwMode="auto">
              <a:xfrm>
                <a:off x="1751" y="2268"/>
                <a:ext cx="14" cy="74"/>
              </a:xfrm>
              <a:custGeom>
                <a:avLst/>
                <a:gdLst>
                  <a:gd name="T0" fmla="*/ 6 w 12"/>
                  <a:gd name="T1" fmla="*/ 0 h 66"/>
                  <a:gd name="T2" fmla="*/ 9 w 12"/>
                  <a:gd name="T3" fmla="*/ 66 h 66"/>
                  <a:gd name="T4" fmla="*/ 6 w 12"/>
                  <a:gd name="T5" fmla="*/ 0 h 66"/>
                </a:gdLst>
                <a:ahLst/>
                <a:cxnLst>
                  <a:cxn ang="0">
                    <a:pos x="T0" y="T1"/>
                  </a:cxn>
                  <a:cxn ang="0">
                    <a:pos x="T2" y="T3"/>
                  </a:cxn>
                  <a:cxn ang="0">
                    <a:pos x="T4" y="T5"/>
                  </a:cxn>
                </a:cxnLst>
                <a:rect l="0" t="0" r="r" b="b"/>
                <a:pathLst>
                  <a:path w="12" h="66">
                    <a:moveTo>
                      <a:pt x="6" y="0"/>
                    </a:moveTo>
                    <a:cubicBezTo>
                      <a:pt x="12" y="22"/>
                      <a:pt x="10" y="44"/>
                      <a:pt x="9" y="66"/>
                    </a:cubicBezTo>
                    <a:cubicBezTo>
                      <a:pt x="5" y="44"/>
                      <a:pt x="0" y="22"/>
                      <a:pt x="6" y="0"/>
                    </a:cubicBezTo>
                    <a:close/>
                  </a:path>
                </a:pathLst>
              </a:custGeom>
              <a:solidFill>
                <a:srgbClr val="AD896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0" name="Freeform 499">
                <a:extLst>
                  <a:ext uri="{FF2B5EF4-FFF2-40B4-BE49-F238E27FC236}">
                    <a16:creationId xmlns:a16="http://schemas.microsoft.com/office/drawing/2014/main" id="{4E60BB27-48A4-4704-80EB-9704380BBE16}"/>
                  </a:ext>
                </a:extLst>
              </p:cNvPr>
              <p:cNvSpPr>
                <a:spLocks/>
              </p:cNvSpPr>
              <p:nvPr/>
            </p:nvSpPr>
            <p:spPr bwMode="auto">
              <a:xfrm>
                <a:off x="1702" y="1791"/>
                <a:ext cx="11" cy="79"/>
              </a:xfrm>
              <a:custGeom>
                <a:avLst/>
                <a:gdLst>
                  <a:gd name="T0" fmla="*/ 10 w 10"/>
                  <a:gd name="T1" fmla="*/ 70 h 70"/>
                  <a:gd name="T2" fmla="*/ 3 w 10"/>
                  <a:gd name="T3" fmla="*/ 70 h 70"/>
                  <a:gd name="T4" fmla="*/ 6 w 10"/>
                  <a:gd name="T5" fmla="*/ 0 h 70"/>
                  <a:gd name="T6" fmla="*/ 10 w 10"/>
                  <a:gd name="T7" fmla="*/ 70 h 70"/>
                </a:gdLst>
                <a:ahLst/>
                <a:cxnLst>
                  <a:cxn ang="0">
                    <a:pos x="T0" y="T1"/>
                  </a:cxn>
                  <a:cxn ang="0">
                    <a:pos x="T2" y="T3"/>
                  </a:cxn>
                  <a:cxn ang="0">
                    <a:pos x="T4" y="T5"/>
                  </a:cxn>
                  <a:cxn ang="0">
                    <a:pos x="T6" y="T7"/>
                  </a:cxn>
                </a:cxnLst>
                <a:rect l="0" t="0" r="r" b="b"/>
                <a:pathLst>
                  <a:path w="10" h="70">
                    <a:moveTo>
                      <a:pt x="10" y="70"/>
                    </a:moveTo>
                    <a:cubicBezTo>
                      <a:pt x="8" y="70"/>
                      <a:pt x="5" y="70"/>
                      <a:pt x="3" y="70"/>
                    </a:cubicBezTo>
                    <a:cubicBezTo>
                      <a:pt x="2" y="46"/>
                      <a:pt x="0" y="23"/>
                      <a:pt x="6" y="0"/>
                    </a:cubicBezTo>
                    <a:cubicBezTo>
                      <a:pt x="8" y="23"/>
                      <a:pt x="5" y="47"/>
                      <a:pt x="10" y="70"/>
                    </a:cubicBezTo>
                    <a:close/>
                  </a:path>
                </a:pathLst>
              </a:custGeom>
              <a:solidFill>
                <a:srgbClr val="906B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1" name="Freeform 500">
                <a:extLst>
                  <a:ext uri="{FF2B5EF4-FFF2-40B4-BE49-F238E27FC236}">
                    <a16:creationId xmlns:a16="http://schemas.microsoft.com/office/drawing/2014/main" id="{8D66FC71-50A9-46A6-BA84-7C90D8F92631}"/>
                  </a:ext>
                </a:extLst>
              </p:cNvPr>
              <p:cNvSpPr>
                <a:spLocks/>
              </p:cNvSpPr>
              <p:nvPr/>
            </p:nvSpPr>
            <p:spPr bwMode="auto">
              <a:xfrm>
                <a:off x="1675" y="2009"/>
                <a:ext cx="21" cy="73"/>
              </a:xfrm>
              <a:custGeom>
                <a:avLst/>
                <a:gdLst>
                  <a:gd name="T0" fmla="*/ 11 w 19"/>
                  <a:gd name="T1" fmla="*/ 0 h 65"/>
                  <a:gd name="T2" fmla="*/ 17 w 19"/>
                  <a:gd name="T3" fmla="*/ 0 h 65"/>
                  <a:gd name="T4" fmla="*/ 17 w 19"/>
                  <a:gd name="T5" fmla="*/ 4 h 65"/>
                  <a:gd name="T6" fmla="*/ 16 w 19"/>
                  <a:gd name="T7" fmla="*/ 51 h 65"/>
                  <a:gd name="T8" fmla="*/ 10 w 19"/>
                  <a:gd name="T9" fmla="*/ 65 h 65"/>
                  <a:gd name="T10" fmla="*/ 11 w 19"/>
                  <a:gd name="T11" fmla="*/ 0 h 65"/>
                </a:gdLst>
                <a:ahLst/>
                <a:cxnLst>
                  <a:cxn ang="0">
                    <a:pos x="T0" y="T1"/>
                  </a:cxn>
                  <a:cxn ang="0">
                    <a:pos x="T2" y="T3"/>
                  </a:cxn>
                  <a:cxn ang="0">
                    <a:pos x="T4" y="T5"/>
                  </a:cxn>
                  <a:cxn ang="0">
                    <a:pos x="T6" y="T7"/>
                  </a:cxn>
                  <a:cxn ang="0">
                    <a:pos x="T8" y="T9"/>
                  </a:cxn>
                  <a:cxn ang="0">
                    <a:pos x="T10" y="T11"/>
                  </a:cxn>
                </a:cxnLst>
                <a:rect l="0" t="0" r="r" b="b"/>
                <a:pathLst>
                  <a:path w="19" h="65">
                    <a:moveTo>
                      <a:pt x="11" y="0"/>
                    </a:moveTo>
                    <a:cubicBezTo>
                      <a:pt x="13" y="0"/>
                      <a:pt x="15" y="0"/>
                      <a:pt x="17" y="0"/>
                    </a:cubicBezTo>
                    <a:cubicBezTo>
                      <a:pt x="18" y="2"/>
                      <a:pt x="18" y="3"/>
                      <a:pt x="17" y="4"/>
                    </a:cubicBezTo>
                    <a:cubicBezTo>
                      <a:pt x="14" y="19"/>
                      <a:pt x="17" y="35"/>
                      <a:pt x="16" y="51"/>
                    </a:cubicBezTo>
                    <a:cubicBezTo>
                      <a:pt x="15" y="56"/>
                      <a:pt x="19" y="64"/>
                      <a:pt x="10" y="65"/>
                    </a:cubicBezTo>
                    <a:cubicBezTo>
                      <a:pt x="0" y="43"/>
                      <a:pt x="14" y="22"/>
                      <a:pt x="11" y="0"/>
                    </a:cubicBezTo>
                    <a:close/>
                  </a:path>
                </a:pathLst>
              </a:custGeom>
              <a:solidFill>
                <a:srgbClr val="8456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2" name="Freeform 501">
                <a:extLst>
                  <a:ext uri="{FF2B5EF4-FFF2-40B4-BE49-F238E27FC236}">
                    <a16:creationId xmlns:a16="http://schemas.microsoft.com/office/drawing/2014/main" id="{5159B5FA-659E-471B-B57F-3DE405AEC08E}"/>
                  </a:ext>
                </a:extLst>
              </p:cNvPr>
              <p:cNvSpPr>
                <a:spLocks/>
              </p:cNvSpPr>
              <p:nvPr/>
            </p:nvSpPr>
            <p:spPr bwMode="auto">
              <a:xfrm>
                <a:off x="1686" y="2014"/>
                <a:ext cx="9" cy="88"/>
              </a:xfrm>
              <a:custGeom>
                <a:avLst/>
                <a:gdLst>
                  <a:gd name="T0" fmla="*/ 0 w 8"/>
                  <a:gd name="T1" fmla="*/ 61 h 79"/>
                  <a:gd name="T2" fmla="*/ 4 w 8"/>
                  <a:gd name="T3" fmla="*/ 23 h 79"/>
                  <a:gd name="T4" fmla="*/ 7 w 8"/>
                  <a:gd name="T5" fmla="*/ 0 h 79"/>
                  <a:gd name="T6" fmla="*/ 7 w 8"/>
                  <a:gd name="T7" fmla="*/ 79 h 79"/>
                  <a:gd name="T8" fmla="*/ 0 w 8"/>
                  <a:gd name="T9" fmla="*/ 61 h 79"/>
                </a:gdLst>
                <a:ahLst/>
                <a:cxnLst>
                  <a:cxn ang="0">
                    <a:pos x="T0" y="T1"/>
                  </a:cxn>
                  <a:cxn ang="0">
                    <a:pos x="T2" y="T3"/>
                  </a:cxn>
                  <a:cxn ang="0">
                    <a:pos x="T4" y="T5"/>
                  </a:cxn>
                  <a:cxn ang="0">
                    <a:pos x="T6" y="T7"/>
                  </a:cxn>
                  <a:cxn ang="0">
                    <a:pos x="T8" y="T9"/>
                  </a:cxn>
                </a:cxnLst>
                <a:rect l="0" t="0" r="r" b="b"/>
                <a:pathLst>
                  <a:path w="8" h="79">
                    <a:moveTo>
                      <a:pt x="0" y="61"/>
                    </a:moveTo>
                    <a:cubicBezTo>
                      <a:pt x="8" y="49"/>
                      <a:pt x="2" y="35"/>
                      <a:pt x="4" y="23"/>
                    </a:cubicBezTo>
                    <a:cubicBezTo>
                      <a:pt x="5" y="15"/>
                      <a:pt x="1" y="7"/>
                      <a:pt x="7" y="0"/>
                    </a:cubicBezTo>
                    <a:cubicBezTo>
                      <a:pt x="7" y="25"/>
                      <a:pt x="7" y="50"/>
                      <a:pt x="7" y="79"/>
                    </a:cubicBezTo>
                    <a:cubicBezTo>
                      <a:pt x="4" y="71"/>
                      <a:pt x="2" y="66"/>
                      <a:pt x="0" y="61"/>
                    </a:cubicBezTo>
                    <a:close/>
                  </a:path>
                </a:pathLst>
              </a:custGeom>
              <a:solidFill>
                <a:srgbClr val="BB93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3" name="Freeform 502">
                <a:extLst>
                  <a:ext uri="{FF2B5EF4-FFF2-40B4-BE49-F238E27FC236}">
                    <a16:creationId xmlns:a16="http://schemas.microsoft.com/office/drawing/2014/main" id="{D040C262-FF8B-41C6-BE1F-861D162752EF}"/>
                  </a:ext>
                </a:extLst>
              </p:cNvPr>
              <p:cNvSpPr>
                <a:spLocks/>
              </p:cNvSpPr>
              <p:nvPr/>
            </p:nvSpPr>
            <p:spPr bwMode="auto">
              <a:xfrm>
                <a:off x="1885" y="1316"/>
                <a:ext cx="12" cy="73"/>
              </a:xfrm>
              <a:custGeom>
                <a:avLst/>
                <a:gdLst>
                  <a:gd name="T0" fmla="*/ 7 w 11"/>
                  <a:gd name="T1" fmla="*/ 65 h 65"/>
                  <a:gd name="T2" fmla="*/ 2 w 11"/>
                  <a:gd name="T3" fmla="*/ 0 h 65"/>
                  <a:gd name="T4" fmla="*/ 7 w 11"/>
                  <a:gd name="T5" fmla="*/ 65 h 65"/>
                </a:gdLst>
                <a:ahLst/>
                <a:cxnLst>
                  <a:cxn ang="0">
                    <a:pos x="T0" y="T1"/>
                  </a:cxn>
                  <a:cxn ang="0">
                    <a:pos x="T2" y="T3"/>
                  </a:cxn>
                  <a:cxn ang="0">
                    <a:pos x="T4" y="T5"/>
                  </a:cxn>
                </a:cxnLst>
                <a:rect l="0" t="0" r="r" b="b"/>
                <a:pathLst>
                  <a:path w="11" h="65">
                    <a:moveTo>
                      <a:pt x="7" y="65"/>
                    </a:moveTo>
                    <a:cubicBezTo>
                      <a:pt x="0" y="44"/>
                      <a:pt x="6" y="21"/>
                      <a:pt x="2" y="0"/>
                    </a:cubicBezTo>
                    <a:cubicBezTo>
                      <a:pt x="11" y="21"/>
                      <a:pt x="5" y="44"/>
                      <a:pt x="7" y="65"/>
                    </a:cubicBezTo>
                    <a:close/>
                  </a:path>
                </a:pathLst>
              </a:custGeom>
              <a:solidFill>
                <a:srgbClr val="AF8A6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4" name="Freeform 503">
                <a:extLst>
                  <a:ext uri="{FF2B5EF4-FFF2-40B4-BE49-F238E27FC236}">
                    <a16:creationId xmlns:a16="http://schemas.microsoft.com/office/drawing/2014/main" id="{27860432-4DAF-4E7D-94A3-176CC68BA672}"/>
                  </a:ext>
                </a:extLst>
              </p:cNvPr>
              <p:cNvSpPr>
                <a:spLocks/>
              </p:cNvSpPr>
              <p:nvPr/>
            </p:nvSpPr>
            <p:spPr bwMode="auto">
              <a:xfrm>
                <a:off x="1767" y="1728"/>
                <a:ext cx="14" cy="58"/>
              </a:xfrm>
              <a:custGeom>
                <a:avLst/>
                <a:gdLst>
                  <a:gd name="T0" fmla="*/ 11 w 13"/>
                  <a:gd name="T1" fmla="*/ 34 h 51"/>
                  <a:gd name="T2" fmla="*/ 7 w 13"/>
                  <a:gd name="T3" fmla="*/ 51 h 51"/>
                  <a:gd name="T4" fmla="*/ 0 w 13"/>
                  <a:gd name="T5" fmla="*/ 0 h 51"/>
                  <a:gd name="T6" fmla="*/ 11 w 13"/>
                  <a:gd name="T7" fmla="*/ 34 h 51"/>
                </a:gdLst>
                <a:ahLst/>
                <a:cxnLst>
                  <a:cxn ang="0">
                    <a:pos x="T0" y="T1"/>
                  </a:cxn>
                  <a:cxn ang="0">
                    <a:pos x="T2" y="T3"/>
                  </a:cxn>
                  <a:cxn ang="0">
                    <a:pos x="T4" y="T5"/>
                  </a:cxn>
                  <a:cxn ang="0">
                    <a:pos x="T6" y="T7"/>
                  </a:cxn>
                </a:cxnLst>
                <a:rect l="0" t="0" r="r" b="b"/>
                <a:pathLst>
                  <a:path w="13" h="51">
                    <a:moveTo>
                      <a:pt x="11" y="34"/>
                    </a:moveTo>
                    <a:cubicBezTo>
                      <a:pt x="6" y="39"/>
                      <a:pt x="9" y="45"/>
                      <a:pt x="7" y="51"/>
                    </a:cubicBezTo>
                    <a:cubicBezTo>
                      <a:pt x="1" y="36"/>
                      <a:pt x="7" y="20"/>
                      <a:pt x="0" y="0"/>
                    </a:cubicBezTo>
                    <a:cubicBezTo>
                      <a:pt x="12" y="13"/>
                      <a:pt x="13" y="23"/>
                      <a:pt x="11" y="34"/>
                    </a:cubicBezTo>
                    <a:close/>
                  </a:path>
                </a:pathLst>
              </a:custGeom>
              <a:solidFill>
                <a:srgbClr val="A982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5" name="Freeform 504">
                <a:extLst>
                  <a:ext uri="{FF2B5EF4-FFF2-40B4-BE49-F238E27FC236}">
                    <a16:creationId xmlns:a16="http://schemas.microsoft.com/office/drawing/2014/main" id="{615565AD-0FFF-489D-85C6-3968447D7313}"/>
                  </a:ext>
                </a:extLst>
              </p:cNvPr>
              <p:cNvSpPr>
                <a:spLocks/>
              </p:cNvSpPr>
              <p:nvPr/>
            </p:nvSpPr>
            <p:spPr bwMode="auto">
              <a:xfrm>
                <a:off x="1780" y="2234"/>
                <a:ext cx="18" cy="48"/>
              </a:xfrm>
              <a:custGeom>
                <a:avLst/>
                <a:gdLst>
                  <a:gd name="T0" fmla="*/ 16 w 16"/>
                  <a:gd name="T1" fmla="*/ 24 h 43"/>
                  <a:gd name="T2" fmla="*/ 16 w 16"/>
                  <a:gd name="T3" fmla="*/ 28 h 43"/>
                  <a:gd name="T4" fmla="*/ 4 w 16"/>
                  <a:gd name="T5" fmla="*/ 26 h 43"/>
                  <a:gd name="T6" fmla="*/ 0 w 16"/>
                  <a:gd name="T7" fmla="*/ 16 h 43"/>
                  <a:gd name="T8" fmla="*/ 1 w 16"/>
                  <a:gd name="T9" fmla="*/ 3 h 43"/>
                  <a:gd name="T10" fmla="*/ 5 w 16"/>
                  <a:gd name="T11" fmla="*/ 0 h 43"/>
                  <a:gd name="T12" fmla="*/ 16 w 16"/>
                  <a:gd name="T13" fmla="*/ 24 h 43"/>
                </a:gdLst>
                <a:ahLst/>
                <a:cxnLst>
                  <a:cxn ang="0">
                    <a:pos x="T0" y="T1"/>
                  </a:cxn>
                  <a:cxn ang="0">
                    <a:pos x="T2" y="T3"/>
                  </a:cxn>
                  <a:cxn ang="0">
                    <a:pos x="T4" y="T5"/>
                  </a:cxn>
                  <a:cxn ang="0">
                    <a:pos x="T6" y="T7"/>
                  </a:cxn>
                  <a:cxn ang="0">
                    <a:pos x="T8" y="T9"/>
                  </a:cxn>
                  <a:cxn ang="0">
                    <a:pos x="T10" y="T11"/>
                  </a:cxn>
                  <a:cxn ang="0">
                    <a:pos x="T12" y="T13"/>
                  </a:cxn>
                </a:cxnLst>
                <a:rect l="0" t="0" r="r" b="b"/>
                <a:pathLst>
                  <a:path w="16" h="43">
                    <a:moveTo>
                      <a:pt x="16" y="24"/>
                    </a:moveTo>
                    <a:cubicBezTo>
                      <a:pt x="16" y="25"/>
                      <a:pt x="16" y="27"/>
                      <a:pt x="16" y="28"/>
                    </a:cubicBezTo>
                    <a:cubicBezTo>
                      <a:pt x="11" y="30"/>
                      <a:pt x="5" y="43"/>
                      <a:pt x="4" y="26"/>
                    </a:cubicBezTo>
                    <a:cubicBezTo>
                      <a:pt x="4" y="22"/>
                      <a:pt x="4" y="18"/>
                      <a:pt x="0" y="16"/>
                    </a:cubicBezTo>
                    <a:cubicBezTo>
                      <a:pt x="2" y="12"/>
                      <a:pt x="2" y="8"/>
                      <a:pt x="1" y="3"/>
                    </a:cubicBezTo>
                    <a:cubicBezTo>
                      <a:pt x="2" y="2"/>
                      <a:pt x="4" y="1"/>
                      <a:pt x="5" y="0"/>
                    </a:cubicBezTo>
                    <a:cubicBezTo>
                      <a:pt x="10" y="7"/>
                      <a:pt x="8" y="18"/>
                      <a:pt x="16" y="24"/>
                    </a:cubicBezTo>
                    <a:close/>
                  </a:path>
                </a:pathLst>
              </a:custGeom>
              <a:solidFill>
                <a:srgbClr val="CCA6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6" name="Freeform 505">
                <a:extLst>
                  <a:ext uri="{FF2B5EF4-FFF2-40B4-BE49-F238E27FC236}">
                    <a16:creationId xmlns:a16="http://schemas.microsoft.com/office/drawing/2014/main" id="{01A45CCF-FC64-4D0F-ACC4-F3EC4BDC7107}"/>
                  </a:ext>
                </a:extLst>
              </p:cNvPr>
              <p:cNvSpPr>
                <a:spLocks/>
              </p:cNvSpPr>
              <p:nvPr/>
            </p:nvSpPr>
            <p:spPr bwMode="auto">
              <a:xfrm>
                <a:off x="1925" y="2539"/>
                <a:ext cx="17" cy="25"/>
              </a:xfrm>
              <a:custGeom>
                <a:avLst/>
                <a:gdLst>
                  <a:gd name="T0" fmla="*/ 0 w 15"/>
                  <a:gd name="T1" fmla="*/ 0 h 22"/>
                  <a:gd name="T2" fmla="*/ 8 w 15"/>
                  <a:gd name="T3" fmla="*/ 0 h 22"/>
                  <a:gd name="T4" fmla="*/ 0 w 15"/>
                  <a:gd name="T5" fmla="*/ 22 h 22"/>
                  <a:gd name="T6" fmla="*/ 0 w 15"/>
                  <a:gd name="T7" fmla="*/ 0 h 22"/>
                </a:gdLst>
                <a:ahLst/>
                <a:cxnLst>
                  <a:cxn ang="0">
                    <a:pos x="T0" y="T1"/>
                  </a:cxn>
                  <a:cxn ang="0">
                    <a:pos x="T2" y="T3"/>
                  </a:cxn>
                  <a:cxn ang="0">
                    <a:pos x="T4" y="T5"/>
                  </a:cxn>
                  <a:cxn ang="0">
                    <a:pos x="T6" y="T7"/>
                  </a:cxn>
                </a:cxnLst>
                <a:rect l="0" t="0" r="r" b="b"/>
                <a:pathLst>
                  <a:path w="15" h="22">
                    <a:moveTo>
                      <a:pt x="0" y="0"/>
                    </a:moveTo>
                    <a:cubicBezTo>
                      <a:pt x="3" y="1"/>
                      <a:pt x="5" y="10"/>
                      <a:pt x="8" y="0"/>
                    </a:cubicBezTo>
                    <a:cubicBezTo>
                      <a:pt x="14" y="9"/>
                      <a:pt x="15" y="17"/>
                      <a:pt x="0" y="22"/>
                    </a:cubicBezTo>
                    <a:cubicBezTo>
                      <a:pt x="0" y="14"/>
                      <a:pt x="0" y="7"/>
                      <a:pt x="0" y="0"/>
                    </a:cubicBezTo>
                    <a:close/>
                  </a:path>
                </a:pathLst>
              </a:custGeom>
              <a:solidFill>
                <a:srgbClr val="B58F7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7" name="Freeform 506">
                <a:extLst>
                  <a:ext uri="{FF2B5EF4-FFF2-40B4-BE49-F238E27FC236}">
                    <a16:creationId xmlns:a16="http://schemas.microsoft.com/office/drawing/2014/main" id="{B4D71E5B-517B-475C-AB09-CCD633A7C469}"/>
                  </a:ext>
                </a:extLst>
              </p:cNvPr>
              <p:cNvSpPr>
                <a:spLocks/>
              </p:cNvSpPr>
              <p:nvPr/>
            </p:nvSpPr>
            <p:spPr bwMode="auto">
              <a:xfrm>
                <a:off x="1633" y="1838"/>
                <a:ext cx="11" cy="51"/>
              </a:xfrm>
              <a:custGeom>
                <a:avLst/>
                <a:gdLst>
                  <a:gd name="T0" fmla="*/ 4 w 10"/>
                  <a:gd name="T1" fmla="*/ 0 h 45"/>
                  <a:gd name="T2" fmla="*/ 6 w 10"/>
                  <a:gd name="T3" fmla="*/ 45 h 45"/>
                  <a:gd name="T4" fmla="*/ 4 w 10"/>
                  <a:gd name="T5" fmla="*/ 0 h 45"/>
                </a:gdLst>
                <a:ahLst/>
                <a:cxnLst>
                  <a:cxn ang="0">
                    <a:pos x="T0" y="T1"/>
                  </a:cxn>
                  <a:cxn ang="0">
                    <a:pos x="T2" y="T3"/>
                  </a:cxn>
                  <a:cxn ang="0">
                    <a:pos x="T4" y="T5"/>
                  </a:cxn>
                </a:cxnLst>
                <a:rect l="0" t="0" r="r" b="b"/>
                <a:pathLst>
                  <a:path w="10" h="45">
                    <a:moveTo>
                      <a:pt x="4" y="0"/>
                    </a:moveTo>
                    <a:cubicBezTo>
                      <a:pt x="10" y="14"/>
                      <a:pt x="6" y="30"/>
                      <a:pt x="6" y="45"/>
                    </a:cubicBezTo>
                    <a:cubicBezTo>
                      <a:pt x="0" y="30"/>
                      <a:pt x="3" y="15"/>
                      <a:pt x="4" y="0"/>
                    </a:cubicBezTo>
                    <a:close/>
                  </a:path>
                </a:pathLst>
              </a:custGeom>
              <a:solidFill>
                <a:srgbClr val="B187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8" name="Freeform 507">
                <a:extLst>
                  <a:ext uri="{FF2B5EF4-FFF2-40B4-BE49-F238E27FC236}">
                    <a16:creationId xmlns:a16="http://schemas.microsoft.com/office/drawing/2014/main" id="{1ABFF106-4B9B-40EE-B0AB-E446144465B1}"/>
                  </a:ext>
                </a:extLst>
              </p:cNvPr>
              <p:cNvSpPr>
                <a:spLocks/>
              </p:cNvSpPr>
              <p:nvPr/>
            </p:nvSpPr>
            <p:spPr bwMode="auto">
              <a:xfrm>
                <a:off x="1432" y="961"/>
                <a:ext cx="108" cy="69"/>
              </a:xfrm>
              <a:custGeom>
                <a:avLst/>
                <a:gdLst>
                  <a:gd name="T0" fmla="*/ 86 w 96"/>
                  <a:gd name="T1" fmla="*/ 58 h 61"/>
                  <a:gd name="T2" fmla="*/ 70 w 96"/>
                  <a:gd name="T3" fmla="*/ 58 h 61"/>
                  <a:gd name="T4" fmla="*/ 58 w 96"/>
                  <a:gd name="T5" fmla="*/ 57 h 61"/>
                  <a:gd name="T6" fmla="*/ 6 w 96"/>
                  <a:gd name="T7" fmla="*/ 48 h 61"/>
                  <a:gd name="T8" fmla="*/ 16 w 96"/>
                  <a:gd name="T9" fmla="*/ 25 h 61"/>
                  <a:gd name="T10" fmla="*/ 16 w 96"/>
                  <a:gd name="T11" fmla="*/ 20 h 61"/>
                  <a:gd name="T12" fmla="*/ 26 w 96"/>
                  <a:gd name="T13" fmla="*/ 5 h 61"/>
                  <a:gd name="T14" fmla="*/ 26 w 96"/>
                  <a:gd name="T15" fmla="*/ 9 h 61"/>
                  <a:gd name="T16" fmla="*/ 46 w 96"/>
                  <a:gd name="T17" fmla="*/ 22 h 61"/>
                  <a:gd name="T18" fmla="*/ 47 w 96"/>
                  <a:gd name="T19" fmla="*/ 31 h 61"/>
                  <a:gd name="T20" fmla="*/ 54 w 96"/>
                  <a:gd name="T21" fmla="*/ 3 h 61"/>
                  <a:gd name="T22" fmla="*/ 68 w 96"/>
                  <a:gd name="T23" fmla="*/ 25 h 61"/>
                  <a:gd name="T24" fmla="*/ 72 w 96"/>
                  <a:gd name="T25" fmla="*/ 30 h 61"/>
                  <a:gd name="T26" fmla="*/ 73 w 96"/>
                  <a:gd name="T27" fmla="*/ 8 h 61"/>
                  <a:gd name="T28" fmla="*/ 81 w 96"/>
                  <a:gd name="T29" fmla="*/ 13 h 61"/>
                  <a:gd name="T30" fmla="*/ 95 w 96"/>
                  <a:gd name="T31" fmla="*/ 51 h 61"/>
                  <a:gd name="T32" fmla="*/ 86 w 96"/>
                  <a:gd name="T33" fmla="*/ 58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6" h="61">
                    <a:moveTo>
                      <a:pt x="86" y="58"/>
                    </a:moveTo>
                    <a:cubicBezTo>
                      <a:pt x="81" y="58"/>
                      <a:pt x="75" y="58"/>
                      <a:pt x="70" y="58"/>
                    </a:cubicBezTo>
                    <a:cubicBezTo>
                      <a:pt x="66" y="61"/>
                      <a:pt x="62" y="61"/>
                      <a:pt x="58" y="57"/>
                    </a:cubicBezTo>
                    <a:cubicBezTo>
                      <a:pt x="40" y="57"/>
                      <a:pt x="23" y="55"/>
                      <a:pt x="6" y="48"/>
                    </a:cubicBezTo>
                    <a:cubicBezTo>
                      <a:pt x="0" y="32"/>
                      <a:pt x="0" y="32"/>
                      <a:pt x="16" y="25"/>
                    </a:cubicBezTo>
                    <a:cubicBezTo>
                      <a:pt x="17" y="24"/>
                      <a:pt x="16" y="21"/>
                      <a:pt x="16" y="20"/>
                    </a:cubicBezTo>
                    <a:cubicBezTo>
                      <a:pt x="17" y="14"/>
                      <a:pt x="16" y="6"/>
                      <a:pt x="26" y="5"/>
                    </a:cubicBezTo>
                    <a:cubicBezTo>
                      <a:pt x="26" y="6"/>
                      <a:pt x="26" y="8"/>
                      <a:pt x="26" y="9"/>
                    </a:cubicBezTo>
                    <a:cubicBezTo>
                      <a:pt x="42" y="1"/>
                      <a:pt x="42" y="0"/>
                      <a:pt x="46" y="22"/>
                    </a:cubicBezTo>
                    <a:cubicBezTo>
                      <a:pt x="47" y="24"/>
                      <a:pt x="47" y="27"/>
                      <a:pt x="47" y="31"/>
                    </a:cubicBezTo>
                    <a:cubicBezTo>
                      <a:pt x="53" y="20"/>
                      <a:pt x="43" y="5"/>
                      <a:pt x="54" y="3"/>
                    </a:cubicBezTo>
                    <a:cubicBezTo>
                      <a:pt x="68" y="1"/>
                      <a:pt x="63" y="18"/>
                      <a:pt x="68" y="25"/>
                    </a:cubicBezTo>
                    <a:cubicBezTo>
                      <a:pt x="69" y="27"/>
                      <a:pt x="70" y="28"/>
                      <a:pt x="72" y="30"/>
                    </a:cubicBezTo>
                    <a:cubicBezTo>
                      <a:pt x="77" y="23"/>
                      <a:pt x="63" y="14"/>
                      <a:pt x="73" y="8"/>
                    </a:cubicBezTo>
                    <a:cubicBezTo>
                      <a:pt x="74" y="7"/>
                      <a:pt x="78" y="11"/>
                      <a:pt x="81" y="13"/>
                    </a:cubicBezTo>
                    <a:cubicBezTo>
                      <a:pt x="91" y="23"/>
                      <a:pt x="92" y="37"/>
                      <a:pt x="95" y="51"/>
                    </a:cubicBezTo>
                    <a:cubicBezTo>
                      <a:pt x="96" y="57"/>
                      <a:pt x="93" y="60"/>
                      <a:pt x="86" y="58"/>
                    </a:cubicBezTo>
                    <a:close/>
                  </a:path>
                </a:pathLst>
              </a:custGeom>
              <a:solidFill>
                <a:srgbClr val="DFC7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9" name="Freeform 508">
                <a:extLst>
                  <a:ext uri="{FF2B5EF4-FFF2-40B4-BE49-F238E27FC236}">
                    <a16:creationId xmlns:a16="http://schemas.microsoft.com/office/drawing/2014/main" id="{F158D0F0-9665-4891-BE2D-09D8D5D61C4E}"/>
                  </a:ext>
                </a:extLst>
              </p:cNvPr>
              <p:cNvSpPr>
                <a:spLocks/>
              </p:cNvSpPr>
              <p:nvPr/>
            </p:nvSpPr>
            <p:spPr bwMode="auto">
              <a:xfrm>
                <a:off x="1225" y="894"/>
                <a:ext cx="85" cy="107"/>
              </a:xfrm>
              <a:custGeom>
                <a:avLst/>
                <a:gdLst>
                  <a:gd name="T0" fmla="*/ 41 w 76"/>
                  <a:gd name="T1" fmla="*/ 96 h 96"/>
                  <a:gd name="T2" fmla="*/ 18 w 76"/>
                  <a:gd name="T3" fmla="*/ 96 h 96"/>
                  <a:gd name="T4" fmla="*/ 8 w 76"/>
                  <a:gd name="T5" fmla="*/ 79 h 96"/>
                  <a:gd name="T6" fmla="*/ 26 w 76"/>
                  <a:gd name="T7" fmla="*/ 14 h 96"/>
                  <a:gd name="T8" fmla="*/ 31 w 76"/>
                  <a:gd name="T9" fmla="*/ 2 h 96"/>
                  <a:gd name="T10" fmla="*/ 50 w 76"/>
                  <a:gd name="T11" fmla="*/ 9 h 96"/>
                  <a:gd name="T12" fmla="*/ 42 w 76"/>
                  <a:gd name="T13" fmla="*/ 63 h 96"/>
                  <a:gd name="T14" fmla="*/ 55 w 76"/>
                  <a:gd name="T15" fmla="*/ 14 h 96"/>
                  <a:gd name="T16" fmla="*/ 70 w 76"/>
                  <a:gd name="T17" fmla="*/ 17 h 96"/>
                  <a:gd name="T18" fmla="*/ 67 w 76"/>
                  <a:gd name="T19" fmla="*/ 57 h 96"/>
                  <a:gd name="T20" fmla="*/ 41 w 76"/>
                  <a:gd name="T21" fmla="*/ 96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6" h="96">
                    <a:moveTo>
                      <a:pt x="41" y="96"/>
                    </a:moveTo>
                    <a:cubicBezTo>
                      <a:pt x="34" y="96"/>
                      <a:pt x="26" y="96"/>
                      <a:pt x="18" y="96"/>
                    </a:cubicBezTo>
                    <a:cubicBezTo>
                      <a:pt x="7" y="95"/>
                      <a:pt x="0" y="93"/>
                      <a:pt x="8" y="79"/>
                    </a:cubicBezTo>
                    <a:cubicBezTo>
                      <a:pt x="20" y="59"/>
                      <a:pt x="22" y="36"/>
                      <a:pt x="26" y="14"/>
                    </a:cubicBezTo>
                    <a:cubicBezTo>
                      <a:pt x="27" y="10"/>
                      <a:pt x="26" y="5"/>
                      <a:pt x="31" y="2"/>
                    </a:cubicBezTo>
                    <a:cubicBezTo>
                      <a:pt x="39" y="0"/>
                      <a:pt x="45" y="3"/>
                      <a:pt x="50" y="9"/>
                    </a:cubicBezTo>
                    <a:cubicBezTo>
                      <a:pt x="55" y="29"/>
                      <a:pt x="46" y="46"/>
                      <a:pt x="42" y="63"/>
                    </a:cubicBezTo>
                    <a:cubicBezTo>
                      <a:pt x="49" y="48"/>
                      <a:pt x="48" y="30"/>
                      <a:pt x="55" y="14"/>
                    </a:cubicBezTo>
                    <a:cubicBezTo>
                      <a:pt x="61" y="12"/>
                      <a:pt x="67" y="6"/>
                      <a:pt x="70" y="17"/>
                    </a:cubicBezTo>
                    <a:cubicBezTo>
                      <a:pt x="76" y="31"/>
                      <a:pt x="73" y="45"/>
                      <a:pt x="67" y="57"/>
                    </a:cubicBezTo>
                    <a:cubicBezTo>
                      <a:pt x="60" y="71"/>
                      <a:pt x="53" y="85"/>
                      <a:pt x="41" y="96"/>
                    </a:cubicBezTo>
                    <a:close/>
                  </a:path>
                </a:pathLst>
              </a:custGeom>
              <a:solidFill>
                <a:srgbClr val="EFD6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0" name="Freeform 509">
                <a:extLst>
                  <a:ext uri="{FF2B5EF4-FFF2-40B4-BE49-F238E27FC236}">
                    <a16:creationId xmlns:a16="http://schemas.microsoft.com/office/drawing/2014/main" id="{522ADA59-86EF-41AD-ADC4-7AAB32BA84AE}"/>
                  </a:ext>
                </a:extLst>
              </p:cNvPr>
              <p:cNvSpPr>
                <a:spLocks/>
              </p:cNvSpPr>
              <p:nvPr/>
            </p:nvSpPr>
            <p:spPr bwMode="auto">
              <a:xfrm>
                <a:off x="1797" y="650"/>
                <a:ext cx="96" cy="267"/>
              </a:xfrm>
              <a:custGeom>
                <a:avLst/>
                <a:gdLst>
                  <a:gd name="T0" fmla="*/ 41 w 85"/>
                  <a:gd name="T1" fmla="*/ 170 h 238"/>
                  <a:gd name="T2" fmla="*/ 4 w 85"/>
                  <a:gd name="T3" fmla="*/ 238 h 238"/>
                  <a:gd name="T4" fmla="*/ 0 w 85"/>
                  <a:gd name="T5" fmla="*/ 237 h 238"/>
                  <a:gd name="T6" fmla="*/ 11 w 85"/>
                  <a:gd name="T7" fmla="*/ 197 h 238"/>
                  <a:gd name="T8" fmla="*/ 19 w 85"/>
                  <a:gd name="T9" fmla="*/ 191 h 238"/>
                  <a:gd name="T10" fmla="*/ 25 w 85"/>
                  <a:gd name="T11" fmla="*/ 183 h 238"/>
                  <a:gd name="T12" fmla="*/ 49 w 85"/>
                  <a:gd name="T13" fmla="*/ 101 h 238"/>
                  <a:gd name="T14" fmla="*/ 85 w 85"/>
                  <a:gd name="T15" fmla="*/ 0 h 238"/>
                  <a:gd name="T16" fmla="*/ 41 w 85"/>
                  <a:gd name="T17" fmla="*/ 171 h 238"/>
                  <a:gd name="T18" fmla="*/ 41 w 85"/>
                  <a:gd name="T19" fmla="*/ 170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5" h="238">
                    <a:moveTo>
                      <a:pt x="41" y="170"/>
                    </a:moveTo>
                    <a:cubicBezTo>
                      <a:pt x="23" y="189"/>
                      <a:pt x="13" y="213"/>
                      <a:pt x="4" y="238"/>
                    </a:cubicBezTo>
                    <a:cubicBezTo>
                      <a:pt x="3" y="238"/>
                      <a:pt x="1" y="238"/>
                      <a:pt x="0" y="237"/>
                    </a:cubicBezTo>
                    <a:cubicBezTo>
                      <a:pt x="3" y="224"/>
                      <a:pt x="7" y="210"/>
                      <a:pt x="11" y="197"/>
                    </a:cubicBezTo>
                    <a:cubicBezTo>
                      <a:pt x="12" y="193"/>
                      <a:pt x="12" y="193"/>
                      <a:pt x="19" y="191"/>
                    </a:cubicBezTo>
                    <a:cubicBezTo>
                      <a:pt x="22" y="190"/>
                      <a:pt x="23" y="186"/>
                      <a:pt x="25" y="183"/>
                    </a:cubicBezTo>
                    <a:cubicBezTo>
                      <a:pt x="38" y="157"/>
                      <a:pt x="44" y="129"/>
                      <a:pt x="49" y="101"/>
                    </a:cubicBezTo>
                    <a:cubicBezTo>
                      <a:pt x="55" y="66"/>
                      <a:pt x="65" y="31"/>
                      <a:pt x="85" y="0"/>
                    </a:cubicBezTo>
                    <a:cubicBezTo>
                      <a:pt x="62" y="55"/>
                      <a:pt x="55" y="114"/>
                      <a:pt x="41" y="171"/>
                    </a:cubicBezTo>
                    <a:lnTo>
                      <a:pt x="41" y="170"/>
                    </a:lnTo>
                    <a:close/>
                  </a:path>
                </a:pathLst>
              </a:custGeom>
              <a:solidFill>
                <a:srgbClr val="7257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1" name="Freeform 510">
                <a:extLst>
                  <a:ext uri="{FF2B5EF4-FFF2-40B4-BE49-F238E27FC236}">
                    <a16:creationId xmlns:a16="http://schemas.microsoft.com/office/drawing/2014/main" id="{FD33BA83-AAA8-4FA6-87EB-954C713047AF}"/>
                  </a:ext>
                </a:extLst>
              </p:cNvPr>
              <p:cNvSpPr>
                <a:spLocks/>
              </p:cNvSpPr>
              <p:nvPr/>
            </p:nvSpPr>
            <p:spPr bwMode="auto">
              <a:xfrm>
                <a:off x="1743" y="778"/>
                <a:ext cx="43" cy="90"/>
              </a:xfrm>
              <a:custGeom>
                <a:avLst/>
                <a:gdLst>
                  <a:gd name="T0" fmla="*/ 0 w 38"/>
                  <a:gd name="T1" fmla="*/ 60 h 80"/>
                  <a:gd name="T2" fmla="*/ 17 w 38"/>
                  <a:gd name="T3" fmla="*/ 12 h 80"/>
                  <a:gd name="T4" fmla="*/ 27 w 38"/>
                  <a:gd name="T5" fmla="*/ 7 h 80"/>
                  <a:gd name="T6" fmla="*/ 33 w 38"/>
                  <a:gd name="T7" fmla="*/ 0 h 80"/>
                  <a:gd name="T8" fmla="*/ 32 w 38"/>
                  <a:gd name="T9" fmla="*/ 16 h 80"/>
                  <a:gd name="T10" fmla="*/ 29 w 38"/>
                  <a:gd name="T11" fmla="*/ 32 h 80"/>
                  <a:gd name="T12" fmla="*/ 29 w 38"/>
                  <a:gd name="T13" fmla="*/ 32 h 80"/>
                  <a:gd name="T14" fmla="*/ 17 w 38"/>
                  <a:gd name="T15" fmla="*/ 80 h 80"/>
                  <a:gd name="T16" fmla="*/ 0 w 38"/>
                  <a:gd name="T17" fmla="*/ 6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80">
                    <a:moveTo>
                      <a:pt x="0" y="60"/>
                    </a:moveTo>
                    <a:cubicBezTo>
                      <a:pt x="7" y="44"/>
                      <a:pt x="13" y="29"/>
                      <a:pt x="17" y="12"/>
                    </a:cubicBezTo>
                    <a:cubicBezTo>
                      <a:pt x="20" y="5"/>
                      <a:pt x="20" y="5"/>
                      <a:pt x="27" y="7"/>
                    </a:cubicBezTo>
                    <a:cubicBezTo>
                      <a:pt x="28" y="7"/>
                      <a:pt x="31" y="2"/>
                      <a:pt x="33" y="0"/>
                    </a:cubicBezTo>
                    <a:cubicBezTo>
                      <a:pt x="38" y="6"/>
                      <a:pt x="34" y="11"/>
                      <a:pt x="32" y="16"/>
                    </a:cubicBezTo>
                    <a:cubicBezTo>
                      <a:pt x="30" y="21"/>
                      <a:pt x="23" y="25"/>
                      <a:pt x="29" y="32"/>
                    </a:cubicBezTo>
                    <a:cubicBezTo>
                      <a:pt x="29" y="32"/>
                      <a:pt x="29" y="32"/>
                      <a:pt x="29" y="32"/>
                    </a:cubicBezTo>
                    <a:cubicBezTo>
                      <a:pt x="34" y="50"/>
                      <a:pt x="27" y="66"/>
                      <a:pt x="17" y="80"/>
                    </a:cubicBezTo>
                    <a:cubicBezTo>
                      <a:pt x="8" y="76"/>
                      <a:pt x="3" y="69"/>
                      <a:pt x="0" y="60"/>
                    </a:cubicBezTo>
                    <a:close/>
                  </a:path>
                </a:pathLst>
              </a:custGeom>
              <a:solidFill>
                <a:srgbClr val="EFD7B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2" name="Freeform 511">
                <a:extLst>
                  <a:ext uri="{FF2B5EF4-FFF2-40B4-BE49-F238E27FC236}">
                    <a16:creationId xmlns:a16="http://schemas.microsoft.com/office/drawing/2014/main" id="{4F051C3A-2669-4657-9D2B-85BC9549DE80}"/>
                  </a:ext>
                </a:extLst>
              </p:cNvPr>
              <p:cNvSpPr>
                <a:spLocks/>
              </p:cNvSpPr>
              <p:nvPr/>
            </p:nvSpPr>
            <p:spPr bwMode="auto">
              <a:xfrm>
                <a:off x="1307" y="918"/>
                <a:ext cx="45" cy="95"/>
              </a:xfrm>
              <a:custGeom>
                <a:avLst/>
                <a:gdLst>
                  <a:gd name="T0" fmla="*/ 25 w 40"/>
                  <a:gd name="T1" fmla="*/ 79 h 84"/>
                  <a:gd name="T2" fmla="*/ 5 w 40"/>
                  <a:gd name="T3" fmla="*/ 78 h 84"/>
                  <a:gd name="T4" fmla="*/ 6 w 40"/>
                  <a:gd name="T5" fmla="*/ 61 h 84"/>
                  <a:gd name="T6" fmla="*/ 17 w 40"/>
                  <a:gd name="T7" fmla="*/ 16 h 84"/>
                  <a:gd name="T8" fmla="*/ 26 w 40"/>
                  <a:gd name="T9" fmla="*/ 0 h 84"/>
                  <a:gd name="T10" fmla="*/ 37 w 40"/>
                  <a:gd name="T11" fmla="*/ 3 h 84"/>
                  <a:gd name="T12" fmla="*/ 25 w 40"/>
                  <a:gd name="T13" fmla="*/ 79 h 84"/>
                </a:gdLst>
                <a:ahLst/>
                <a:cxnLst>
                  <a:cxn ang="0">
                    <a:pos x="T0" y="T1"/>
                  </a:cxn>
                  <a:cxn ang="0">
                    <a:pos x="T2" y="T3"/>
                  </a:cxn>
                  <a:cxn ang="0">
                    <a:pos x="T4" y="T5"/>
                  </a:cxn>
                  <a:cxn ang="0">
                    <a:pos x="T6" y="T7"/>
                  </a:cxn>
                  <a:cxn ang="0">
                    <a:pos x="T8" y="T9"/>
                  </a:cxn>
                  <a:cxn ang="0">
                    <a:pos x="T10" y="T11"/>
                  </a:cxn>
                  <a:cxn ang="0">
                    <a:pos x="T12" y="T13"/>
                  </a:cxn>
                </a:cxnLst>
                <a:rect l="0" t="0" r="r" b="b"/>
                <a:pathLst>
                  <a:path w="40" h="84">
                    <a:moveTo>
                      <a:pt x="25" y="79"/>
                    </a:moveTo>
                    <a:cubicBezTo>
                      <a:pt x="18" y="84"/>
                      <a:pt x="12" y="78"/>
                      <a:pt x="5" y="78"/>
                    </a:cubicBezTo>
                    <a:cubicBezTo>
                      <a:pt x="0" y="72"/>
                      <a:pt x="4" y="66"/>
                      <a:pt x="6" y="61"/>
                    </a:cubicBezTo>
                    <a:cubicBezTo>
                      <a:pt x="10" y="46"/>
                      <a:pt x="15" y="32"/>
                      <a:pt x="17" y="16"/>
                    </a:cubicBezTo>
                    <a:cubicBezTo>
                      <a:pt x="17" y="10"/>
                      <a:pt x="20" y="3"/>
                      <a:pt x="26" y="0"/>
                    </a:cubicBezTo>
                    <a:cubicBezTo>
                      <a:pt x="30" y="1"/>
                      <a:pt x="34" y="2"/>
                      <a:pt x="37" y="3"/>
                    </a:cubicBezTo>
                    <a:cubicBezTo>
                      <a:pt x="40" y="30"/>
                      <a:pt x="34" y="55"/>
                      <a:pt x="25" y="79"/>
                    </a:cubicBezTo>
                    <a:close/>
                  </a:path>
                </a:pathLst>
              </a:custGeom>
              <a:solidFill>
                <a:srgbClr val="F2D6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3" name="Freeform 512">
                <a:extLst>
                  <a:ext uri="{FF2B5EF4-FFF2-40B4-BE49-F238E27FC236}">
                    <a16:creationId xmlns:a16="http://schemas.microsoft.com/office/drawing/2014/main" id="{DCEA2881-A45C-4C36-AD00-8219EF96D501}"/>
                  </a:ext>
                </a:extLst>
              </p:cNvPr>
              <p:cNvSpPr>
                <a:spLocks/>
              </p:cNvSpPr>
              <p:nvPr/>
            </p:nvSpPr>
            <p:spPr bwMode="auto">
              <a:xfrm>
                <a:off x="1371" y="923"/>
                <a:ext cx="55" cy="94"/>
              </a:xfrm>
              <a:custGeom>
                <a:avLst/>
                <a:gdLst>
                  <a:gd name="T0" fmla="*/ 28 w 49"/>
                  <a:gd name="T1" fmla="*/ 82 h 84"/>
                  <a:gd name="T2" fmla="*/ 4 w 49"/>
                  <a:gd name="T3" fmla="*/ 79 h 84"/>
                  <a:gd name="T4" fmla="*/ 20 w 49"/>
                  <a:gd name="T5" fmla="*/ 11 h 84"/>
                  <a:gd name="T6" fmla="*/ 36 w 49"/>
                  <a:gd name="T7" fmla="*/ 16 h 84"/>
                  <a:gd name="T8" fmla="*/ 21 w 49"/>
                  <a:gd name="T9" fmla="*/ 65 h 84"/>
                  <a:gd name="T10" fmla="*/ 40 w 49"/>
                  <a:gd name="T11" fmla="*/ 23 h 84"/>
                  <a:gd name="T12" fmla="*/ 47 w 49"/>
                  <a:gd name="T13" fmla="*/ 23 h 84"/>
                  <a:gd name="T14" fmla="*/ 28 w 49"/>
                  <a:gd name="T15" fmla="*/ 82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9" h="84">
                    <a:moveTo>
                      <a:pt x="28" y="82"/>
                    </a:moveTo>
                    <a:cubicBezTo>
                      <a:pt x="20" y="83"/>
                      <a:pt x="12" y="84"/>
                      <a:pt x="4" y="79"/>
                    </a:cubicBezTo>
                    <a:cubicBezTo>
                      <a:pt x="0" y="54"/>
                      <a:pt x="10" y="32"/>
                      <a:pt x="20" y="11"/>
                    </a:cubicBezTo>
                    <a:cubicBezTo>
                      <a:pt x="25" y="13"/>
                      <a:pt x="34" y="0"/>
                      <a:pt x="36" y="16"/>
                    </a:cubicBezTo>
                    <a:cubicBezTo>
                      <a:pt x="27" y="31"/>
                      <a:pt x="25" y="49"/>
                      <a:pt x="21" y="65"/>
                    </a:cubicBezTo>
                    <a:cubicBezTo>
                      <a:pt x="28" y="52"/>
                      <a:pt x="26" y="33"/>
                      <a:pt x="40" y="23"/>
                    </a:cubicBezTo>
                    <a:cubicBezTo>
                      <a:pt x="42" y="23"/>
                      <a:pt x="45" y="23"/>
                      <a:pt x="47" y="23"/>
                    </a:cubicBezTo>
                    <a:cubicBezTo>
                      <a:pt x="49" y="45"/>
                      <a:pt x="41" y="64"/>
                      <a:pt x="28" y="82"/>
                    </a:cubicBezTo>
                    <a:close/>
                  </a:path>
                </a:pathLst>
              </a:custGeom>
              <a:solidFill>
                <a:srgbClr val="9572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4" name="Freeform 513">
                <a:extLst>
                  <a:ext uri="{FF2B5EF4-FFF2-40B4-BE49-F238E27FC236}">
                    <a16:creationId xmlns:a16="http://schemas.microsoft.com/office/drawing/2014/main" id="{64228CB6-C007-4AF7-9ED5-9552998AC131}"/>
                  </a:ext>
                </a:extLst>
              </p:cNvPr>
              <p:cNvSpPr>
                <a:spLocks/>
              </p:cNvSpPr>
              <p:nvPr/>
            </p:nvSpPr>
            <p:spPr bwMode="auto">
              <a:xfrm>
                <a:off x="1843" y="832"/>
                <a:ext cx="68" cy="166"/>
              </a:xfrm>
              <a:custGeom>
                <a:avLst/>
                <a:gdLst>
                  <a:gd name="T0" fmla="*/ 49 w 60"/>
                  <a:gd name="T1" fmla="*/ 16 h 148"/>
                  <a:gd name="T2" fmla="*/ 60 w 60"/>
                  <a:gd name="T3" fmla="*/ 0 h 148"/>
                  <a:gd name="T4" fmla="*/ 3 w 60"/>
                  <a:gd name="T5" fmla="*/ 148 h 148"/>
                  <a:gd name="T6" fmla="*/ 1 w 60"/>
                  <a:gd name="T7" fmla="*/ 141 h 148"/>
                  <a:gd name="T8" fmla="*/ 40 w 60"/>
                  <a:gd name="T9" fmla="*/ 49 h 148"/>
                  <a:gd name="T10" fmla="*/ 49 w 60"/>
                  <a:gd name="T11" fmla="*/ 16 h 148"/>
                </a:gdLst>
                <a:ahLst/>
                <a:cxnLst>
                  <a:cxn ang="0">
                    <a:pos x="T0" y="T1"/>
                  </a:cxn>
                  <a:cxn ang="0">
                    <a:pos x="T2" y="T3"/>
                  </a:cxn>
                  <a:cxn ang="0">
                    <a:pos x="T4" y="T5"/>
                  </a:cxn>
                  <a:cxn ang="0">
                    <a:pos x="T6" y="T7"/>
                  </a:cxn>
                  <a:cxn ang="0">
                    <a:pos x="T8" y="T9"/>
                  </a:cxn>
                  <a:cxn ang="0">
                    <a:pos x="T10" y="T11"/>
                  </a:cxn>
                </a:cxnLst>
                <a:rect l="0" t="0" r="r" b="b"/>
                <a:pathLst>
                  <a:path w="60" h="148">
                    <a:moveTo>
                      <a:pt x="49" y="16"/>
                    </a:moveTo>
                    <a:cubicBezTo>
                      <a:pt x="53" y="11"/>
                      <a:pt x="57" y="5"/>
                      <a:pt x="60" y="0"/>
                    </a:cubicBezTo>
                    <a:cubicBezTo>
                      <a:pt x="50" y="52"/>
                      <a:pt x="36" y="104"/>
                      <a:pt x="3" y="148"/>
                    </a:cubicBezTo>
                    <a:cubicBezTo>
                      <a:pt x="1" y="146"/>
                      <a:pt x="0" y="144"/>
                      <a:pt x="1" y="141"/>
                    </a:cubicBezTo>
                    <a:cubicBezTo>
                      <a:pt x="19" y="112"/>
                      <a:pt x="35" y="83"/>
                      <a:pt x="40" y="49"/>
                    </a:cubicBezTo>
                    <a:cubicBezTo>
                      <a:pt x="42" y="37"/>
                      <a:pt x="46" y="27"/>
                      <a:pt x="49" y="16"/>
                    </a:cubicBezTo>
                    <a:close/>
                  </a:path>
                </a:pathLst>
              </a:custGeom>
              <a:solidFill>
                <a:srgbClr val="6E4D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5" name="Freeform 514">
                <a:extLst>
                  <a:ext uri="{FF2B5EF4-FFF2-40B4-BE49-F238E27FC236}">
                    <a16:creationId xmlns:a16="http://schemas.microsoft.com/office/drawing/2014/main" id="{6EBED765-B6E4-400A-8935-6B52198AA88E}"/>
                  </a:ext>
                </a:extLst>
              </p:cNvPr>
              <p:cNvSpPr>
                <a:spLocks/>
              </p:cNvSpPr>
              <p:nvPr/>
            </p:nvSpPr>
            <p:spPr bwMode="auto">
              <a:xfrm>
                <a:off x="1271" y="913"/>
                <a:ext cx="47" cy="97"/>
              </a:xfrm>
              <a:custGeom>
                <a:avLst/>
                <a:gdLst>
                  <a:gd name="T0" fmla="*/ 0 w 42"/>
                  <a:gd name="T1" fmla="*/ 79 h 87"/>
                  <a:gd name="T2" fmla="*/ 19 w 42"/>
                  <a:gd name="T3" fmla="*/ 44 h 87"/>
                  <a:gd name="T4" fmla="*/ 29 w 42"/>
                  <a:gd name="T5" fmla="*/ 0 h 87"/>
                  <a:gd name="T6" fmla="*/ 37 w 42"/>
                  <a:gd name="T7" fmla="*/ 0 h 87"/>
                  <a:gd name="T8" fmla="*/ 29 w 42"/>
                  <a:gd name="T9" fmla="*/ 84 h 87"/>
                  <a:gd name="T10" fmla="*/ 6 w 42"/>
                  <a:gd name="T11" fmla="*/ 79 h 87"/>
                  <a:gd name="T12" fmla="*/ 18 w 42"/>
                  <a:gd name="T13" fmla="*/ 67 h 87"/>
                  <a:gd name="T14" fmla="*/ 6 w 42"/>
                  <a:gd name="T15" fmla="*/ 79 h 87"/>
                  <a:gd name="T16" fmla="*/ 0 w 42"/>
                  <a:gd name="T17" fmla="*/ 79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2" h="87">
                    <a:moveTo>
                      <a:pt x="0" y="79"/>
                    </a:moveTo>
                    <a:cubicBezTo>
                      <a:pt x="6" y="67"/>
                      <a:pt x="8" y="55"/>
                      <a:pt x="19" y="44"/>
                    </a:cubicBezTo>
                    <a:cubicBezTo>
                      <a:pt x="29" y="34"/>
                      <a:pt x="25" y="15"/>
                      <a:pt x="29" y="0"/>
                    </a:cubicBezTo>
                    <a:cubicBezTo>
                      <a:pt x="32" y="0"/>
                      <a:pt x="34" y="0"/>
                      <a:pt x="37" y="0"/>
                    </a:cubicBezTo>
                    <a:cubicBezTo>
                      <a:pt x="38" y="28"/>
                      <a:pt x="42" y="57"/>
                      <a:pt x="29" y="84"/>
                    </a:cubicBezTo>
                    <a:cubicBezTo>
                      <a:pt x="21" y="82"/>
                      <a:pt x="12" y="87"/>
                      <a:pt x="6" y="79"/>
                    </a:cubicBezTo>
                    <a:cubicBezTo>
                      <a:pt x="11" y="77"/>
                      <a:pt x="16" y="74"/>
                      <a:pt x="18" y="67"/>
                    </a:cubicBezTo>
                    <a:cubicBezTo>
                      <a:pt x="13" y="71"/>
                      <a:pt x="12" y="78"/>
                      <a:pt x="6" y="79"/>
                    </a:cubicBezTo>
                    <a:cubicBezTo>
                      <a:pt x="4" y="79"/>
                      <a:pt x="2" y="79"/>
                      <a:pt x="0" y="79"/>
                    </a:cubicBezTo>
                    <a:close/>
                  </a:path>
                </a:pathLst>
              </a:custGeom>
              <a:solidFill>
                <a:srgbClr val="9E7E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6" name="Freeform 515">
                <a:extLst>
                  <a:ext uri="{FF2B5EF4-FFF2-40B4-BE49-F238E27FC236}">
                    <a16:creationId xmlns:a16="http://schemas.microsoft.com/office/drawing/2014/main" id="{7828FC4F-B5AD-496C-8F97-C9319F9BFF83}"/>
                  </a:ext>
                </a:extLst>
              </p:cNvPr>
              <p:cNvSpPr>
                <a:spLocks/>
              </p:cNvSpPr>
              <p:nvPr/>
            </p:nvSpPr>
            <p:spPr bwMode="auto">
              <a:xfrm>
                <a:off x="1303" y="912"/>
                <a:ext cx="28" cy="95"/>
              </a:xfrm>
              <a:custGeom>
                <a:avLst/>
                <a:gdLst>
                  <a:gd name="T0" fmla="*/ 1 w 25"/>
                  <a:gd name="T1" fmla="*/ 85 h 85"/>
                  <a:gd name="T2" fmla="*/ 0 w 25"/>
                  <a:gd name="T3" fmla="*/ 83 h 85"/>
                  <a:gd name="T4" fmla="*/ 9 w 25"/>
                  <a:gd name="T5" fmla="*/ 1 h 85"/>
                  <a:gd name="T6" fmla="*/ 24 w 25"/>
                  <a:gd name="T7" fmla="*/ 5 h 85"/>
                  <a:gd name="T8" fmla="*/ 13 w 25"/>
                  <a:gd name="T9" fmla="*/ 71 h 85"/>
                  <a:gd name="T10" fmla="*/ 9 w 25"/>
                  <a:gd name="T11" fmla="*/ 84 h 85"/>
                  <a:gd name="T12" fmla="*/ 1 w 25"/>
                  <a:gd name="T13" fmla="*/ 85 h 85"/>
                </a:gdLst>
                <a:ahLst/>
                <a:cxnLst>
                  <a:cxn ang="0">
                    <a:pos x="T0" y="T1"/>
                  </a:cxn>
                  <a:cxn ang="0">
                    <a:pos x="T2" y="T3"/>
                  </a:cxn>
                  <a:cxn ang="0">
                    <a:pos x="T4" y="T5"/>
                  </a:cxn>
                  <a:cxn ang="0">
                    <a:pos x="T6" y="T7"/>
                  </a:cxn>
                  <a:cxn ang="0">
                    <a:pos x="T8" y="T9"/>
                  </a:cxn>
                  <a:cxn ang="0">
                    <a:pos x="T10" y="T11"/>
                  </a:cxn>
                  <a:cxn ang="0">
                    <a:pos x="T12" y="T13"/>
                  </a:cxn>
                </a:cxnLst>
                <a:rect l="0" t="0" r="r" b="b"/>
                <a:pathLst>
                  <a:path w="25" h="85">
                    <a:moveTo>
                      <a:pt x="1" y="85"/>
                    </a:moveTo>
                    <a:cubicBezTo>
                      <a:pt x="1" y="84"/>
                      <a:pt x="0" y="83"/>
                      <a:pt x="0" y="83"/>
                    </a:cubicBezTo>
                    <a:cubicBezTo>
                      <a:pt x="8" y="56"/>
                      <a:pt x="1" y="28"/>
                      <a:pt x="9" y="1"/>
                    </a:cubicBezTo>
                    <a:cubicBezTo>
                      <a:pt x="14" y="0"/>
                      <a:pt x="20" y="1"/>
                      <a:pt x="24" y="5"/>
                    </a:cubicBezTo>
                    <a:cubicBezTo>
                      <a:pt x="25" y="28"/>
                      <a:pt x="15" y="49"/>
                      <a:pt x="13" y="71"/>
                    </a:cubicBezTo>
                    <a:cubicBezTo>
                      <a:pt x="12" y="76"/>
                      <a:pt x="10" y="80"/>
                      <a:pt x="9" y="84"/>
                    </a:cubicBezTo>
                    <a:cubicBezTo>
                      <a:pt x="6" y="84"/>
                      <a:pt x="4" y="84"/>
                      <a:pt x="1" y="85"/>
                    </a:cubicBezTo>
                    <a:close/>
                  </a:path>
                </a:pathLst>
              </a:custGeom>
              <a:solidFill>
                <a:srgbClr val="EBCE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7" name="Freeform 516">
                <a:extLst>
                  <a:ext uri="{FF2B5EF4-FFF2-40B4-BE49-F238E27FC236}">
                    <a16:creationId xmlns:a16="http://schemas.microsoft.com/office/drawing/2014/main" id="{3C38AFB4-14CD-435F-8B45-7D8DFCAE1EFF}"/>
                  </a:ext>
                </a:extLst>
              </p:cNvPr>
              <p:cNvSpPr>
                <a:spLocks/>
              </p:cNvSpPr>
              <p:nvPr/>
            </p:nvSpPr>
            <p:spPr bwMode="auto">
              <a:xfrm>
                <a:off x="1359" y="932"/>
                <a:ext cx="35" cy="80"/>
              </a:xfrm>
              <a:custGeom>
                <a:avLst/>
                <a:gdLst>
                  <a:gd name="T0" fmla="*/ 31 w 31"/>
                  <a:gd name="T1" fmla="*/ 3 h 71"/>
                  <a:gd name="T2" fmla="*/ 15 w 31"/>
                  <a:gd name="T3" fmla="*/ 71 h 71"/>
                  <a:gd name="T4" fmla="*/ 3 w 31"/>
                  <a:gd name="T5" fmla="*/ 70 h 71"/>
                  <a:gd name="T6" fmla="*/ 20 w 31"/>
                  <a:gd name="T7" fmla="*/ 0 h 71"/>
                  <a:gd name="T8" fmla="*/ 31 w 31"/>
                  <a:gd name="T9" fmla="*/ 3 h 71"/>
                </a:gdLst>
                <a:ahLst/>
                <a:cxnLst>
                  <a:cxn ang="0">
                    <a:pos x="T0" y="T1"/>
                  </a:cxn>
                  <a:cxn ang="0">
                    <a:pos x="T2" y="T3"/>
                  </a:cxn>
                  <a:cxn ang="0">
                    <a:pos x="T4" y="T5"/>
                  </a:cxn>
                  <a:cxn ang="0">
                    <a:pos x="T6" y="T7"/>
                  </a:cxn>
                  <a:cxn ang="0">
                    <a:pos x="T8" y="T9"/>
                  </a:cxn>
                </a:cxnLst>
                <a:rect l="0" t="0" r="r" b="b"/>
                <a:pathLst>
                  <a:path w="31" h="71">
                    <a:moveTo>
                      <a:pt x="31" y="3"/>
                    </a:moveTo>
                    <a:cubicBezTo>
                      <a:pt x="30" y="27"/>
                      <a:pt x="18" y="48"/>
                      <a:pt x="15" y="71"/>
                    </a:cubicBezTo>
                    <a:cubicBezTo>
                      <a:pt x="11" y="71"/>
                      <a:pt x="7" y="71"/>
                      <a:pt x="3" y="70"/>
                    </a:cubicBezTo>
                    <a:cubicBezTo>
                      <a:pt x="0" y="45"/>
                      <a:pt x="3" y="20"/>
                      <a:pt x="20" y="0"/>
                    </a:cubicBezTo>
                    <a:cubicBezTo>
                      <a:pt x="24" y="1"/>
                      <a:pt x="27" y="2"/>
                      <a:pt x="31" y="3"/>
                    </a:cubicBezTo>
                    <a:close/>
                  </a:path>
                </a:pathLst>
              </a:custGeom>
              <a:solidFill>
                <a:srgbClr val="F3D8B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8" name="Freeform 517">
                <a:extLst>
                  <a:ext uri="{FF2B5EF4-FFF2-40B4-BE49-F238E27FC236}">
                    <a16:creationId xmlns:a16="http://schemas.microsoft.com/office/drawing/2014/main" id="{F535B9E9-C37E-4BB0-8DD2-8B8F1576935C}"/>
                  </a:ext>
                </a:extLst>
              </p:cNvPr>
              <p:cNvSpPr>
                <a:spLocks/>
              </p:cNvSpPr>
              <p:nvPr/>
            </p:nvSpPr>
            <p:spPr bwMode="auto">
              <a:xfrm>
                <a:off x="1545" y="979"/>
                <a:ext cx="62" cy="56"/>
              </a:xfrm>
              <a:custGeom>
                <a:avLst/>
                <a:gdLst>
                  <a:gd name="T0" fmla="*/ 48 w 55"/>
                  <a:gd name="T1" fmla="*/ 48 h 50"/>
                  <a:gd name="T2" fmla="*/ 22 w 55"/>
                  <a:gd name="T3" fmla="*/ 44 h 50"/>
                  <a:gd name="T4" fmla="*/ 12 w 55"/>
                  <a:gd name="T5" fmla="*/ 0 h 50"/>
                  <a:gd name="T6" fmla="*/ 33 w 55"/>
                  <a:gd name="T7" fmla="*/ 17 h 50"/>
                  <a:gd name="T8" fmla="*/ 48 w 55"/>
                  <a:gd name="T9" fmla="*/ 48 h 50"/>
                </a:gdLst>
                <a:ahLst/>
                <a:cxnLst>
                  <a:cxn ang="0">
                    <a:pos x="T0" y="T1"/>
                  </a:cxn>
                  <a:cxn ang="0">
                    <a:pos x="T2" y="T3"/>
                  </a:cxn>
                  <a:cxn ang="0">
                    <a:pos x="T4" y="T5"/>
                  </a:cxn>
                  <a:cxn ang="0">
                    <a:pos x="T6" y="T7"/>
                  </a:cxn>
                  <a:cxn ang="0">
                    <a:pos x="T8" y="T9"/>
                  </a:cxn>
                </a:cxnLst>
                <a:rect l="0" t="0" r="r" b="b"/>
                <a:pathLst>
                  <a:path w="55" h="50">
                    <a:moveTo>
                      <a:pt x="48" y="48"/>
                    </a:moveTo>
                    <a:cubicBezTo>
                      <a:pt x="39" y="50"/>
                      <a:pt x="31" y="44"/>
                      <a:pt x="22" y="44"/>
                    </a:cubicBezTo>
                    <a:cubicBezTo>
                      <a:pt x="12" y="31"/>
                      <a:pt x="0" y="18"/>
                      <a:pt x="12" y="0"/>
                    </a:cubicBezTo>
                    <a:cubicBezTo>
                      <a:pt x="22" y="2"/>
                      <a:pt x="31" y="5"/>
                      <a:pt x="33" y="17"/>
                    </a:cubicBezTo>
                    <a:cubicBezTo>
                      <a:pt x="38" y="27"/>
                      <a:pt x="55" y="31"/>
                      <a:pt x="48" y="48"/>
                    </a:cubicBezTo>
                    <a:close/>
                  </a:path>
                </a:pathLst>
              </a:custGeom>
              <a:solidFill>
                <a:srgbClr val="EFD4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9" name="Freeform 518">
                <a:extLst>
                  <a:ext uri="{FF2B5EF4-FFF2-40B4-BE49-F238E27FC236}">
                    <a16:creationId xmlns:a16="http://schemas.microsoft.com/office/drawing/2014/main" id="{33D54450-5395-4FA2-A670-AC9ABBE51FD7}"/>
                  </a:ext>
                </a:extLst>
              </p:cNvPr>
              <p:cNvSpPr>
                <a:spLocks/>
              </p:cNvSpPr>
              <p:nvPr/>
            </p:nvSpPr>
            <p:spPr bwMode="auto">
              <a:xfrm>
                <a:off x="1339" y="925"/>
                <a:ext cx="32" cy="88"/>
              </a:xfrm>
              <a:custGeom>
                <a:avLst/>
                <a:gdLst>
                  <a:gd name="T0" fmla="*/ 12 w 29"/>
                  <a:gd name="T1" fmla="*/ 76 h 78"/>
                  <a:gd name="T2" fmla="*/ 0 w 29"/>
                  <a:gd name="T3" fmla="*/ 73 h 78"/>
                  <a:gd name="T4" fmla="*/ 7 w 29"/>
                  <a:gd name="T5" fmla="*/ 29 h 78"/>
                  <a:gd name="T6" fmla="*/ 21 w 29"/>
                  <a:gd name="T7" fmla="*/ 0 h 78"/>
                  <a:gd name="T8" fmla="*/ 29 w 29"/>
                  <a:gd name="T9" fmla="*/ 5 h 78"/>
                  <a:gd name="T10" fmla="*/ 12 w 29"/>
                  <a:gd name="T11" fmla="*/ 76 h 78"/>
                </a:gdLst>
                <a:ahLst/>
                <a:cxnLst>
                  <a:cxn ang="0">
                    <a:pos x="T0" y="T1"/>
                  </a:cxn>
                  <a:cxn ang="0">
                    <a:pos x="T2" y="T3"/>
                  </a:cxn>
                  <a:cxn ang="0">
                    <a:pos x="T4" y="T5"/>
                  </a:cxn>
                  <a:cxn ang="0">
                    <a:pos x="T6" y="T7"/>
                  </a:cxn>
                  <a:cxn ang="0">
                    <a:pos x="T8" y="T9"/>
                  </a:cxn>
                  <a:cxn ang="0">
                    <a:pos x="T10" y="T11"/>
                  </a:cxn>
                </a:cxnLst>
                <a:rect l="0" t="0" r="r" b="b"/>
                <a:pathLst>
                  <a:path w="29" h="78">
                    <a:moveTo>
                      <a:pt x="12" y="76"/>
                    </a:moveTo>
                    <a:cubicBezTo>
                      <a:pt x="8" y="76"/>
                      <a:pt x="4" y="78"/>
                      <a:pt x="0" y="73"/>
                    </a:cubicBezTo>
                    <a:cubicBezTo>
                      <a:pt x="4" y="59"/>
                      <a:pt x="4" y="43"/>
                      <a:pt x="7" y="29"/>
                    </a:cubicBezTo>
                    <a:cubicBezTo>
                      <a:pt x="9" y="18"/>
                      <a:pt x="8" y="6"/>
                      <a:pt x="21" y="0"/>
                    </a:cubicBezTo>
                    <a:cubicBezTo>
                      <a:pt x="23" y="2"/>
                      <a:pt x="26" y="3"/>
                      <a:pt x="29" y="5"/>
                    </a:cubicBezTo>
                    <a:cubicBezTo>
                      <a:pt x="29" y="30"/>
                      <a:pt x="25" y="54"/>
                      <a:pt x="12" y="76"/>
                    </a:cubicBezTo>
                    <a:close/>
                  </a:path>
                </a:pathLst>
              </a:custGeom>
              <a:solidFill>
                <a:srgbClr val="F1D6B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0" name="Freeform 519">
                <a:extLst>
                  <a:ext uri="{FF2B5EF4-FFF2-40B4-BE49-F238E27FC236}">
                    <a16:creationId xmlns:a16="http://schemas.microsoft.com/office/drawing/2014/main" id="{176E1B37-131F-4F87-BAEB-C3FDF5D72495}"/>
                  </a:ext>
                </a:extLst>
              </p:cNvPr>
              <p:cNvSpPr>
                <a:spLocks/>
              </p:cNvSpPr>
              <p:nvPr/>
            </p:nvSpPr>
            <p:spPr bwMode="auto">
              <a:xfrm>
                <a:off x="1403" y="944"/>
                <a:ext cx="45" cy="74"/>
              </a:xfrm>
              <a:custGeom>
                <a:avLst/>
                <a:gdLst>
                  <a:gd name="T0" fmla="*/ 0 w 40"/>
                  <a:gd name="T1" fmla="*/ 63 h 66"/>
                  <a:gd name="T2" fmla="*/ 19 w 40"/>
                  <a:gd name="T3" fmla="*/ 4 h 66"/>
                  <a:gd name="T4" fmla="*/ 32 w 40"/>
                  <a:gd name="T5" fmla="*/ 24 h 66"/>
                  <a:gd name="T6" fmla="*/ 32 w 40"/>
                  <a:gd name="T7" fmla="*/ 27 h 66"/>
                  <a:gd name="T8" fmla="*/ 16 w 40"/>
                  <a:gd name="T9" fmla="*/ 61 h 66"/>
                  <a:gd name="T10" fmla="*/ 0 w 40"/>
                  <a:gd name="T11" fmla="*/ 63 h 66"/>
                </a:gdLst>
                <a:ahLst/>
                <a:cxnLst>
                  <a:cxn ang="0">
                    <a:pos x="T0" y="T1"/>
                  </a:cxn>
                  <a:cxn ang="0">
                    <a:pos x="T2" y="T3"/>
                  </a:cxn>
                  <a:cxn ang="0">
                    <a:pos x="T4" y="T5"/>
                  </a:cxn>
                  <a:cxn ang="0">
                    <a:pos x="T6" y="T7"/>
                  </a:cxn>
                  <a:cxn ang="0">
                    <a:pos x="T8" y="T9"/>
                  </a:cxn>
                  <a:cxn ang="0">
                    <a:pos x="T10" y="T11"/>
                  </a:cxn>
                </a:cxnLst>
                <a:rect l="0" t="0" r="r" b="b"/>
                <a:pathLst>
                  <a:path w="40" h="66">
                    <a:moveTo>
                      <a:pt x="0" y="63"/>
                    </a:moveTo>
                    <a:cubicBezTo>
                      <a:pt x="7" y="43"/>
                      <a:pt x="13" y="24"/>
                      <a:pt x="19" y="4"/>
                    </a:cubicBezTo>
                    <a:cubicBezTo>
                      <a:pt x="40" y="0"/>
                      <a:pt x="29" y="17"/>
                      <a:pt x="32" y="24"/>
                    </a:cubicBezTo>
                    <a:cubicBezTo>
                      <a:pt x="32" y="25"/>
                      <a:pt x="32" y="26"/>
                      <a:pt x="32" y="27"/>
                    </a:cubicBezTo>
                    <a:cubicBezTo>
                      <a:pt x="27" y="38"/>
                      <a:pt x="25" y="51"/>
                      <a:pt x="16" y="61"/>
                    </a:cubicBezTo>
                    <a:cubicBezTo>
                      <a:pt x="12" y="66"/>
                      <a:pt x="6" y="63"/>
                      <a:pt x="0" y="63"/>
                    </a:cubicBezTo>
                    <a:close/>
                  </a:path>
                </a:pathLst>
              </a:custGeom>
              <a:solidFill>
                <a:srgbClr val="F3D8B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1" name="Freeform 520">
                <a:extLst>
                  <a:ext uri="{FF2B5EF4-FFF2-40B4-BE49-F238E27FC236}">
                    <a16:creationId xmlns:a16="http://schemas.microsoft.com/office/drawing/2014/main" id="{E6D43810-E239-4F75-9F03-F2ACE2FBDBA8}"/>
                  </a:ext>
                </a:extLst>
              </p:cNvPr>
              <p:cNvSpPr>
                <a:spLocks/>
              </p:cNvSpPr>
              <p:nvPr/>
            </p:nvSpPr>
            <p:spPr bwMode="auto">
              <a:xfrm>
                <a:off x="1381" y="940"/>
                <a:ext cx="35" cy="73"/>
              </a:xfrm>
              <a:custGeom>
                <a:avLst/>
                <a:gdLst>
                  <a:gd name="T0" fmla="*/ 31 w 31"/>
                  <a:gd name="T1" fmla="*/ 8 h 65"/>
                  <a:gd name="T2" fmla="*/ 16 w 31"/>
                  <a:gd name="T3" fmla="*/ 55 h 65"/>
                  <a:gd name="T4" fmla="*/ 8 w 31"/>
                  <a:gd name="T5" fmla="*/ 64 h 65"/>
                  <a:gd name="T6" fmla="*/ 6 w 31"/>
                  <a:gd name="T7" fmla="*/ 53 h 65"/>
                  <a:gd name="T8" fmla="*/ 15 w 31"/>
                  <a:gd name="T9" fmla="*/ 14 h 65"/>
                  <a:gd name="T10" fmla="*/ 27 w 31"/>
                  <a:gd name="T11" fmla="*/ 1 h 65"/>
                  <a:gd name="T12" fmla="*/ 31 w 31"/>
                  <a:gd name="T13" fmla="*/ 8 h 65"/>
                </a:gdLst>
                <a:ahLst/>
                <a:cxnLst>
                  <a:cxn ang="0">
                    <a:pos x="T0" y="T1"/>
                  </a:cxn>
                  <a:cxn ang="0">
                    <a:pos x="T2" y="T3"/>
                  </a:cxn>
                  <a:cxn ang="0">
                    <a:pos x="T4" y="T5"/>
                  </a:cxn>
                  <a:cxn ang="0">
                    <a:pos x="T6" y="T7"/>
                  </a:cxn>
                  <a:cxn ang="0">
                    <a:pos x="T8" y="T9"/>
                  </a:cxn>
                  <a:cxn ang="0">
                    <a:pos x="T10" y="T11"/>
                  </a:cxn>
                  <a:cxn ang="0">
                    <a:pos x="T12" y="T13"/>
                  </a:cxn>
                </a:cxnLst>
                <a:rect l="0" t="0" r="r" b="b"/>
                <a:pathLst>
                  <a:path w="31" h="65">
                    <a:moveTo>
                      <a:pt x="31" y="8"/>
                    </a:moveTo>
                    <a:cubicBezTo>
                      <a:pt x="26" y="23"/>
                      <a:pt x="21" y="39"/>
                      <a:pt x="16" y="55"/>
                    </a:cubicBezTo>
                    <a:cubicBezTo>
                      <a:pt x="15" y="59"/>
                      <a:pt x="14" y="65"/>
                      <a:pt x="8" y="64"/>
                    </a:cubicBezTo>
                    <a:cubicBezTo>
                      <a:pt x="0" y="62"/>
                      <a:pt x="5" y="57"/>
                      <a:pt x="6" y="53"/>
                    </a:cubicBezTo>
                    <a:cubicBezTo>
                      <a:pt x="9" y="40"/>
                      <a:pt x="11" y="27"/>
                      <a:pt x="15" y="14"/>
                    </a:cubicBezTo>
                    <a:cubicBezTo>
                      <a:pt x="17" y="9"/>
                      <a:pt x="17" y="0"/>
                      <a:pt x="27" y="1"/>
                    </a:cubicBezTo>
                    <a:cubicBezTo>
                      <a:pt x="28" y="3"/>
                      <a:pt x="30" y="5"/>
                      <a:pt x="31" y="8"/>
                    </a:cubicBezTo>
                    <a:close/>
                  </a:path>
                </a:pathLst>
              </a:custGeom>
              <a:solidFill>
                <a:srgbClr val="F3D8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2" name="Freeform 521">
                <a:extLst>
                  <a:ext uri="{FF2B5EF4-FFF2-40B4-BE49-F238E27FC236}">
                    <a16:creationId xmlns:a16="http://schemas.microsoft.com/office/drawing/2014/main" id="{D8DD6F94-10C8-40C4-A2D6-45BD26F64498}"/>
                  </a:ext>
                </a:extLst>
              </p:cNvPr>
              <p:cNvSpPr>
                <a:spLocks/>
              </p:cNvSpPr>
              <p:nvPr/>
            </p:nvSpPr>
            <p:spPr bwMode="auto">
              <a:xfrm>
                <a:off x="1223" y="890"/>
                <a:ext cx="37" cy="114"/>
              </a:xfrm>
              <a:custGeom>
                <a:avLst/>
                <a:gdLst>
                  <a:gd name="T0" fmla="*/ 33 w 33"/>
                  <a:gd name="T1" fmla="*/ 5 h 101"/>
                  <a:gd name="T2" fmla="*/ 12 w 33"/>
                  <a:gd name="T3" fmla="*/ 84 h 101"/>
                  <a:gd name="T4" fmla="*/ 20 w 33"/>
                  <a:gd name="T5" fmla="*/ 99 h 101"/>
                  <a:gd name="T6" fmla="*/ 0 w 33"/>
                  <a:gd name="T7" fmla="*/ 96 h 101"/>
                  <a:gd name="T8" fmla="*/ 23 w 33"/>
                  <a:gd name="T9" fmla="*/ 27 h 101"/>
                  <a:gd name="T10" fmla="*/ 21 w 33"/>
                  <a:gd name="T11" fmla="*/ 0 h 101"/>
                  <a:gd name="T12" fmla="*/ 33 w 33"/>
                  <a:gd name="T13" fmla="*/ 5 h 101"/>
                </a:gdLst>
                <a:ahLst/>
                <a:cxnLst>
                  <a:cxn ang="0">
                    <a:pos x="T0" y="T1"/>
                  </a:cxn>
                  <a:cxn ang="0">
                    <a:pos x="T2" y="T3"/>
                  </a:cxn>
                  <a:cxn ang="0">
                    <a:pos x="T4" y="T5"/>
                  </a:cxn>
                  <a:cxn ang="0">
                    <a:pos x="T6" y="T7"/>
                  </a:cxn>
                  <a:cxn ang="0">
                    <a:pos x="T8" y="T9"/>
                  </a:cxn>
                  <a:cxn ang="0">
                    <a:pos x="T10" y="T11"/>
                  </a:cxn>
                  <a:cxn ang="0">
                    <a:pos x="T12" y="T13"/>
                  </a:cxn>
                </a:cxnLst>
                <a:rect l="0" t="0" r="r" b="b"/>
                <a:pathLst>
                  <a:path w="33" h="101">
                    <a:moveTo>
                      <a:pt x="33" y="5"/>
                    </a:moveTo>
                    <a:cubicBezTo>
                      <a:pt x="29" y="32"/>
                      <a:pt x="26" y="60"/>
                      <a:pt x="12" y="84"/>
                    </a:cubicBezTo>
                    <a:cubicBezTo>
                      <a:pt x="4" y="98"/>
                      <a:pt x="15" y="96"/>
                      <a:pt x="20" y="99"/>
                    </a:cubicBezTo>
                    <a:cubicBezTo>
                      <a:pt x="13" y="101"/>
                      <a:pt x="6" y="99"/>
                      <a:pt x="0" y="96"/>
                    </a:cubicBezTo>
                    <a:cubicBezTo>
                      <a:pt x="13" y="75"/>
                      <a:pt x="18" y="51"/>
                      <a:pt x="23" y="27"/>
                    </a:cubicBezTo>
                    <a:cubicBezTo>
                      <a:pt x="25" y="18"/>
                      <a:pt x="23" y="9"/>
                      <a:pt x="21" y="0"/>
                    </a:cubicBezTo>
                    <a:cubicBezTo>
                      <a:pt x="25" y="0"/>
                      <a:pt x="30" y="0"/>
                      <a:pt x="33" y="5"/>
                    </a:cubicBezTo>
                    <a:close/>
                  </a:path>
                </a:pathLst>
              </a:custGeom>
              <a:solidFill>
                <a:srgbClr val="8E70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3" name="Freeform 522">
                <a:extLst>
                  <a:ext uri="{FF2B5EF4-FFF2-40B4-BE49-F238E27FC236}">
                    <a16:creationId xmlns:a16="http://schemas.microsoft.com/office/drawing/2014/main" id="{CAED7EAA-ABDF-4A24-BAE6-1D74D069AC92}"/>
                  </a:ext>
                </a:extLst>
              </p:cNvPr>
              <p:cNvSpPr>
                <a:spLocks/>
              </p:cNvSpPr>
              <p:nvPr/>
            </p:nvSpPr>
            <p:spPr bwMode="auto">
              <a:xfrm>
                <a:off x="1425" y="954"/>
                <a:ext cx="37" cy="65"/>
              </a:xfrm>
              <a:custGeom>
                <a:avLst/>
                <a:gdLst>
                  <a:gd name="T0" fmla="*/ 32 w 33"/>
                  <a:gd name="T1" fmla="*/ 11 h 58"/>
                  <a:gd name="T2" fmla="*/ 26 w 33"/>
                  <a:gd name="T3" fmla="*/ 25 h 58"/>
                  <a:gd name="T4" fmla="*/ 17 w 33"/>
                  <a:gd name="T5" fmla="*/ 31 h 58"/>
                  <a:gd name="T6" fmla="*/ 12 w 33"/>
                  <a:gd name="T7" fmla="*/ 54 h 58"/>
                  <a:gd name="T8" fmla="*/ 0 w 33"/>
                  <a:gd name="T9" fmla="*/ 51 h 58"/>
                  <a:gd name="T10" fmla="*/ 12 w 33"/>
                  <a:gd name="T11" fmla="*/ 15 h 58"/>
                  <a:gd name="T12" fmla="*/ 12 w 33"/>
                  <a:gd name="T13" fmla="*/ 15 h 58"/>
                  <a:gd name="T14" fmla="*/ 24 w 33"/>
                  <a:gd name="T15" fmla="*/ 0 h 58"/>
                  <a:gd name="T16" fmla="*/ 32 w 33"/>
                  <a:gd name="T17" fmla="*/ 11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58">
                    <a:moveTo>
                      <a:pt x="32" y="11"/>
                    </a:moveTo>
                    <a:cubicBezTo>
                      <a:pt x="27" y="15"/>
                      <a:pt x="29" y="21"/>
                      <a:pt x="26" y="25"/>
                    </a:cubicBezTo>
                    <a:cubicBezTo>
                      <a:pt x="25" y="28"/>
                      <a:pt x="28" y="37"/>
                      <a:pt x="17" y="31"/>
                    </a:cubicBezTo>
                    <a:cubicBezTo>
                      <a:pt x="12" y="29"/>
                      <a:pt x="14" y="46"/>
                      <a:pt x="12" y="54"/>
                    </a:cubicBezTo>
                    <a:cubicBezTo>
                      <a:pt x="7" y="57"/>
                      <a:pt x="2" y="58"/>
                      <a:pt x="0" y="51"/>
                    </a:cubicBezTo>
                    <a:cubicBezTo>
                      <a:pt x="2" y="38"/>
                      <a:pt x="7" y="27"/>
                      <a:pt x="12" y="15"/>
                    </a:cubicBezTo>
                    <a:cubicBezTo>
                      <a:pt x="12" y="15"/>
                      <a:pt x="12" y="15"/>
                      <a:pt x="12" y="15"/>
                    </a:cubicBezTo>
                    <a:cubicBezTo>
                      <a:pt x="19" y="12"/>
                      <a:pt x="14" y="0"/>
                      <a:pt x="24" y="0"/>
                    </a:cubicBezTo>
                    <a:cubicBezTo>
                      <a:pt x="30" y="0"/>
                      <a:pt x="33" y="5"/>
                      <a:pt x="32" y="11"/>
                    </a:cubicBezTo>
                    <a:close/>
                  </a:path>
                </a:pathLst>
              </a:custGeom>
              <a:solidFill>
                <a:srgbClr val="EFD2B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4" name="Freeform 523">
                <a:extLst>
                  <a:ext uri="{FF2B5EF4-FFF2-40B4-BE49-F238E27FC236}">
                    <a16:creationId xmlns:a16="http://schemas.microsoft.com/office/drawing/2014/main" id="{DF6A6D3A-890C-4DCA-A8B6-F5E260221831}"/>
                  </a:ext>
                </a:extLst>
              </p:cNvPr>
              <p:cNvSpPr>
                <a:spLocks/>
              </p:cNvSpPr>
              <p:nvPr/>
            </p:nvSpPr>
            <p:spPr bwMode="auto">
              <a:xfrm>
                <a:off x="1335" y="921"/>
                <a:ext cx="27" cy="87"/>
              </a:xfrm>
              <a:custGeom>
                <a:avLst/>
                <a:gdLst>
                  <a:gd name="T0" fmla="*/ 24 w 24"/>
                  <a:gd name="T1" fmla="*/ 4 h 78"/>
                  <a:gd name="T2" fmla="*/ 12 w 24"/>
                  <a:gd name="T3" fmla="*/ 50 h 78"/>
                  <a:gd name="T4" fmla="*/ 3 w 24"/>
                  <a:gd name="T5" fmla="*/ 77 h 78"/>
                  <a:gd name="T6" fmla="*/ 2 w 24"/>
                  <a:gd name="T7" fmla="*/ 78 h 78"/>
                  <a:gd name="T8" fmla="*/ 0 w 24"/>
                  <a:gd name="T9" fmla="*/ 77 h 78"/>
                  <a:gd name="T10" fmla="*/ 12 w 24"/>
                  <a:gd name="T11" fmla="*/ 1 h 78"/>
                  <a:gd name="T12" fmla="*/ 24 w 24"/>
                  <a:gd name="T13" fmla="*/ 4 h 78"/>
                </a:gdLst>
                <a:ahLst/>
                <a:cxnLst>
                  <a:cxn ang="0">
                    <a:pos x="T0" y="T1"/>
                  </a:cxn>
                  <a:cxn ang="0">
                    <a:pos x="T2" y="T3"/>
                  </a:cxn>
                  <a:cxn ang="0">
                    <a:pos x="T4" y="T5"/>
                  </a:cxn>
                  <a:cxn ang="0">
                    <a:pos x="T6" y="T7"/>
                  </a:cxn>
                  <a:cxn ang="0">
                    <a:pos x="T8" y="T9"/>
                  </a:cxn>
                  <a:cxn ang="0">
                    <a:pos x="T10" y="T11"/>
                  </a:cxn>
                  <a:cxn ang="0">
                    <a:pos x="T12" y="T13"/>
                  </a:cxn>
                </a:cxnLst>
                <a:rect l="0" t="0" r="r" b="b"/>
                <a:pathLst>
                  <a:path w="24" h="78">
                    <a:moveTo>
                      <a:pt x="24" y="4"/>
                    </a:moveTo>
                    <a:cubicBezTo>
                      <a:pt x="11" y="17"/>
                      <a:pt x="15" y="35"/>
                      <a:pt x="12" y="50"/>
                    </a:cubicBezTo>
                    <a:cubicBezTo>
                      <a:pt x="11" y="60"/>
                      <a:pt x="8" y="69"/>
                      <a:pt x="3" y="77"/>
                    </a:cubicBezTo>
                    <a:cubicBezTo>
                      <a:pt x="2" y="78"/>
                      <a:pt x="2" y="78"/>
                      <a:pt x="2" y="78"/>
                    </a:cubicBezTo>
                    <a:cubicBezTo>
                      <a:pt x="0" y="77"/>
                      <a:pt x="0" y="77"/>
                      <a:pt x="0" y="77"/>
                    </a:cubicBezTo>
                    <a:cubicBezTo>
                      <a:pt x="0" y="51"/>
                      <a:pt x="7" y="26"/>
                      <a:pt x="12" y="1"/>
                    </a:cubicBezTo>
                    <a:cubicBezTo>
                      <a:pt x="16" y="1"/>
                      <a:pt x="21" y="0"/>
                      <a:pt x="24" y="4"/>
                    </a:cubicBezTo>
                    <a:close/>
                  </a:path>
                </a:pathLst>
              </a:custGeom>
              <a:solidFill>
                <a:srgbClr val="9D7A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5" name="Freeform 524">
                <a:extLst>
                  <a:ext uri="{FF2B5EF4-FFF2-40B4-BE49-F238E27FC236}">
                    <a16:creationId xmlns:a16="http://schemas.microsoft.com/office/drawing/2014/main" id="{35CCA651-6047-4464-BA48-1468184F348F}"/>
                  </a:ext>
                </a:extLst>
              </p:cNvPr>
              <p:cNvSpPr>
                <a:spLocks/>
              </p:cNvSpPr>
              <p:nvPr/>
            </p:nvSpPr>
            <p:spPr bwMode="auto">
              <a:xfrm>
                <a:off x="1587" y="988"/>
                <a:ext cx="36" cy="47"/>
              </a:xfrm>
              <a:custGeom>
                <a:avLst/>
                <a:gdLst>
                  <a:gd name="T0" fmla="*/ 32 w 32"/>
                  <a:gd name="T1" fmla="*/ 40 h 42"/>
                  <a:gd name="T2" fmla="*/ 21 w 32"/>
                  <a:gd name="T3" fmla="*/ 40 h 42"/>
                  <a:gd name="T4" fmla="*/ 11 w 32"/>
                  <a:gd name="T5" fmla="*/ 22 h 42"/>
                  <a:gd name="T6" fmla="*/ 10 w 32"/>
                  <a:gd name="T7" fmla="*/ 17 h 42"/>
                  <a:gd name="T8" fmla="*/ 1 w 32"/>
                  <a:gd name="T9" fmla="*/ 9 h 42"/>
                  <a:gd name="T10" fmla="*/ 8 w 32"/>
                  <a:gd name="T11" fmla="*/ 2 h 42"/>
                  <a:gd name="T12" fmla="*/ 24 w 32"/>
                  <a:gd name="T13" fmla="*/ 14 h 42"/>
                  <a:gd name="T14" fmla="*/ 32 w 32"/>
                  <a:gd name="T15" fmla="*/ 40 h 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 h="42">
                    <a:moveTo>
                      <a:pt x="32" y="40"/>
                    </a:moveTo>
                    <a:cubicBezTo>
                      <a:pt x="28" y="42"/>
                      <a:pt x="24" y="41"/>
                      <a:pt x="21" y="40"/>
                    </a:cubicBezTo>
                    <a:cubicBezTo>
                      <a:pt x="14" y="36"/>
                      <a:pt x="13" y="28"/>
                      <a:pt x="11" y="22"/>
                    </a:cubicBezTo>
                    <a:cubicBezTo>
                      <a:pt x="10" y="20"/>
                      <a:pt x="10" y="17"/>
                      <a:pt x="10" y="17"/>
                    </a:cubicBezTo>
                    <a:cubicBezTo>
                      <a:pt x="4" y="20"/>
                      <a:pt x="4" y="21"/>
                      <a:pt x="1" y="9"/>
                    </a:cubicBezTo>
                    <a:cubicBezTo>
                      <a:pt x="0" y="2"/>
                      <a:pt x="3" y="0"/>
                      <a:pt x="8" y="2"/>
                    </a:cubicBezTo>
                    <a:cubicBezTo>
                      <a:pt x="15" y="4"/>
                      <a:pt x="23" y="4"/>
                      <a:pt x="24" y="14"/>
                    </a:cubicBezTo>
                    <a:cubicBezTo>
                      <a:pt x="26" y="22"/>
                      <a:pt x="30" y="31"/>
                      <a:pt x="32" y="40"/>
                    </a:cubicBezTo>
                    <a:close/>
                  </a:path>
                </a:pathLst>
              </a:custGeom>
              <a:solidFill>
                <a:srgbClr val="EDD0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6" name="Freeform 525">
                <a:extLst>
                  <a:ext uri="{FF2B5EF4-FFF2-40B4-BE49-F238E27FC236}">
                    <a16:creationId xmlns:a16="http://schemas.microsoft.com/office/drawing/2014/main" id="{F8306F95-27CD-48D6-A05F-9A76686B1384}"/>
                  </a:ext>
                </a:extLst>
              </p:cNvPr>
              <p:cNvSpPr>
                <a:spLocks/>
              </p:cNvSpPr>
              <p:nvPr/>
            </p:nvSpPr>
            <p:spPr bwMode="auto">
              <a:xfrm>
                <a:off x="1205" y="881"/>
                <a:ext cx="28" cy="96"/>
              </a:xfrm>
              <a:custGeom>
                <a:avLst/>
                <a:gdLst>
                  <a:gd name="T0" fmla="*/ 25 w 25"/>
                  <a:gd name="T1" fmla="*/ 1 h 85"/>
                  <a:gd name="T2" fmla="*/ 0 w 25"/>
                  <a:gd name="T3" fmla="*/ 85 h 85"/>
                  <a:gd name="T4" fmla="*/ 19 w 25"/>
                  <a:gd name="T5" fmla="*/ 0 h 85"/>
                  <a:gd name="T6" fmla="*/ 25 w 25"/>
                  <a:gd name="T7" fmla="*/ 1 h 85"/>
                </a:gdLst>
                <a:ahLst/>
                <a:cxnLst>
                  <a:cxn ang="0">
                    <a:pos x="T0" y="T1"/>
                  </a:cxn>
                  <a:cxn ang="0">
                    <a:pos x="T2" y="T3"/>
                  </a:cxn>
                  <a:cxn ang="0">
                    <a:pos x="T4" y="T5"/>
                  </a:cxn>
                  <a:cxn ang="0">
                    <a:pos x="T6" y="T7"/>
                  </a:cxn>
                </a:cxnLst>
                <a:rect l="0" t="0" r="r" b="b"/>
                <a:pathLst>
                  <a:path w="25" h="85">
                    <a:moveTo>
                      <a:pt x="25" y="1"/>
                    </a:moveTo>
                    <a:cubicBezTo>
                      <a:pt x="17" y="29"/>
                      <a:pt x="15" y="58"/>
                      <a:pt x="0" y="85"/>
                    </a:cubicBezTo>
                    <a:cubicBezTo>
                      <a:pt x="6" y="56"/>
                      <a:pt x="12" y="28"/>
                      <a:pt x="19" y="0"/>
                    </a:cubicBezTo>
                    <a:cubicBezTo>
                      <a:pt x="21" y="0"/>
                      <a:pt x="23" y="1"/>
                      <a:pt x="25" y="1"/>
                    </a:cubicBezTo>
                    <a:close/>
                  </a:path>
                </a:pathLst>
              </a:custGeom>
              <a:solidFill>
                <a:srgbClr val="9270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7" name="Freeform 526">
                <a:extLst>
                  <a:ext uri="{FF2B5EF4-FFF2-40B4-BE49-F238E27FC236}">
                    <a16:creationId xmlns:a16="http://schemas.microsoft.com/office/drawing/2014/main" id="{18F2494D-0FDC-426C-83BF-92B35079B812}"/>
                  </a:ext>
                </a:extLst>
              </p:cNvPr>
              <p:cNvSpPr>
                <a:spLocks/>
              </p:cNvSpPr>
              <p:nvPr/>
            </p:nvSpPr>
            <p:spPr bwMode="auto">
              <a:xfrm>
                <a:off x="1530" y="969"/>
                <a:ext cx="32" cy="59"/>
              </a:xfrm>
              <a:custGeom>
                <a:avLst/>
                <a:gdLst>
                  <a:gd name="T0" fmla="*/ 23 w 29"/>
                  <a:gd name="T1" fmla="*/ 53 h 53"/>
                  <a:gd name="T2" fmla="*/ 21 w 29"/>
                  <a:gd name="T3" fmla="*/ 53 h 53"/>
                  <a:gd name="T4" fmla="*/ 19 w 29"/>
                  <a:gd name="T5" fmla="*/ 53 h 53"/>
                  <a:gd name="T6" fmla="*/ 0 w 29"/>
                  <a:gd name="T7" fmla="*/ 6 h 53"/>
                  <a:gd name="T8" fmla="*/ 12 w 29"/>
                  <a:gd name="T9" fmla="*/ 6 h 53"/>
                  <a:gd name="T10" fmla="*/ 23 w 29"/>
                  <a:gd name="T11" fmla="*/ 53 h 53"/>
                </a:gdLst>
                <a:ahLst/>
                <a:cxnLst>
                  <a:cxn ang="0">
                    <a:pos x="T0" y="T1"/>
                  </a:cxn>
                  <a:cxn ang="0">
                    <a:pos x="T2" y="T3"/>
                  </a:cxn>
                  <a:cxn ang="0">
                    <a:pos x="T4" y="T5"/>
                  </a:cxn>
                  <a:cxn ang="0">
                    <a:pos x="T6" y="T7"/>
                  </a:cxn>
                  <a:cxn ang="0">
                    <a:pos x="T8" y="T9"/>
                  </a:cxn>
                  <a:cxn ang="0">
                    <a:pos x="T10" y="T11"/>
                  </a:cxn>
                </a:cxnLst>
                <a:rect l="0" t="0" r="r" b="b"/>
                <a:pathLst>
                  <a:path w="29" h="53">
                    <a:moveTo>
                      <a:pt x="23" y="53"/>
                    </a:moveTo>
                    <a:cubicBezTo>
                      <a:pt x="21" y="53"/>
                      <a:pt x="21" y="53"/>
                      <a:pt x="21" y="53"/>
                    </a:cubicBezTo>
                    <a:cubicBezTo>
                      <a:pt x="19" y="53"/>
                      <a:pt x="19" y="53"/>
                      <a:pt x="19" y="53"/>
                    </a:cubicBezTo>
                    <a:cubicBezTo>
                      <a:pt x="3" y="41"/>
                      <a:pt x="1" y="24"/>
                      <a:pt x="0" y="6"/>
                    </a:cubicBezTo>
                    <a:cubicBezTo>
                      <a:pt x="4" y="0"/>
                      <a:pt x="8" y="6"/>
                      <a:pt x="12" y="6"/>
                    </a:cubicBezTo>
                    <a:cubicBezTo>
                      <a:pt x="25" y="21"/>
                      <a:pt x="29" y="41"/>
                      <a:pt x="23" y="53"/>
                    </a:cubicBezTo>
                    <a:close/>
                  </a:path>
                </a:pathLst>
              </a:custGeom>
              <a:solidFill>
                <a:srgbClr val="F1D5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8" name="Freeform 527">
                <a:extLst>
                  <a:ext uri="{FF2B5EF4-FFF2-40B4-BE49-F238E27FC236}">
                    <a16:creationId xmlns:a16="http://schemas.microsoft.com/office/drawing/2014/main" id="{14CD0DA9-46B4-4512-AA0D-ADC308915F5A}"/>
                  </a:ext>
                </a:extLst>
              </p:cNvPr>
              <p:cNvSpPr>
                <a:spLocks/>
              </p:cNvSpPr>
              <p:nvPr/>
            </p:nvSpPr>
            <p:spPr bwMode="auto">
              <a:xfrm>
                <a:off x="1675" y="1013"/>
                <a:ext cx="41" cy="32"/>
              </a:xfrm>
              <a:custGeom>
                <a:avLst/>
                <a:gdLst>
                  <a:gd name="T0" fmla="*/ 35 w 37"/>
                  <a:gd name="T1" fmla="*/ 26 h 29"/>
                  <a:gd name="T2" fmla="*/ 11 w 37"/>
                  <a:gd name="T3" fmla="*/ 23 h 29"/>
                  <a:gd name="T4" fmla="*/ 7 w 37"/>
                  <a:gd name="T5" fmla="*/ 0 h 29"/>
                  <a:gd name="T6" fmla="*/ 35 w 37"/>
                  <a:gd name="T7" fmla="*/ 26 h 29"/>
                </a:gdLst>
                <a:ahLst/>
                <a:cxnLst>
                  <a:cxn ang="0">
                    <a:pos x="T0" y="T1"/>
                  </a:cxn>
                  <a:cxn ang="0">
                    <a:pos x="T2" y="T3"/>
                  </a:cxn>
                  <a:cxn ang="0">
                    <a:pos x="T4" y="T5"/>
                  </a:cxn>
                  <a:cxn ang="0">
                    <a:pos x="T6" y="T7"/>
                  </a:cxn>
                </a:cxnLst>
                <a:rect l="0" t="0" r="r" b="b"/>
                <a:pathLst>
                  <a:path w="37" h="29">
                    <a:moveTo>
                      <a:pt x="35" y="26"/>
                    </a:moveTo>
                    <a:cubicBezTo>
                      <a:pt x="26" y="29"/>
                      <a:pt x="20" y="17"/>
                      <a:pt x="11" y="23"/>
                    </a:cubicBezTo>
                    <a:cubicBezTo>
                      <a:pt x="5" y="16"/>
                      <a:pt x="0" y="9"/>
                      <a:pt x="7" y="0"/>
                    </a:cubicBezTo>
                    <a:cubicBezTo>
                      <a:pt x="24" y="0"/>
                      <a:pt x="37" y="5"/>
                      <a:pt x="35" y="26"/>
                    </a:cubicBezTo>
                    <a:close/>
                  </a:path>
                </a:pathLst>
              </a:custGeom>
              <a:solidFill>
                <a:srgbClr val="E5C9A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9" name="Freeform 528">
                <a:extLst>
                  <a:ext uri="{FF2B5EF4-FFF2-40B4-BE49-F238E27FC236}">
                    <a16:creationId xmlns:a16="http://schemas.microsoft.com/office/drawing/2014/main" id="{74610850-10D5-4D95-BFF3-B6611EBBB4DB}"/>
                  </a:ext>
                </a:extLst>
              </p:cNvPr>
              <p:cNvSpPr>
                <a:spLocks/>
              </p:cNvSpPr>
              <p:nvPr/>
            </p:nvSpPr>
            <p:spPr bwMode="auto">
              <a:xfrm>
                <a:off x="1352" y="931"/>
                <a:ext cx="29" cy="79"/>
              </a:xfrm>
              <a:custGeom>
                <a:avLst/>
                <a:gdLst>
                  <a:gd name="T0" fmla="*/ 0 w 26"/>
                  <a:gd name="T1" fmla="*/ 71 h 71"/>
                  <a:gd name="T2" fmla="*/ 17 w 26"/>
                  <a:gd name="T3" fmla="*/ 0 h 71"/>
                  <a:gd name="T4" fmla="*/ 26 w 26"/>
                  <a:gd name="T5" fmla="*/ 1 h 71"/>
                  <a:gd name="T6" fmla="*/ 9 w 26"/>
                  <a:gd name="T7" fmla="*/ 71 h 71"/>
                  <a:gd name="T8" fmla="*/ 0 w 26"/>
                  <a:gd name="T9" fmla="*/ 71 h 71"/>
                </a:gdLst>
                <a:ahLst/>
                <a:cxnLst>
                  <a:cxn ang="0">
                    <a:pos x="T0" y="T1"/>
                  </a:cxn>
                  <a:cxn ang="0">
                    <a:pos x="T2" y="T3"/>
                  </a:cxn>
                  <a:cxn ang="0">
                    <a:pos x="T4" y="T5"/>
                  </a:cxn>
                  <a:cxn ang="0">
                    <a:pos x="T6" y="T7"/>
                  </a:cxn>
                  <a:cxn ang="0">
                    <a:pos x="T8" y="T9"/>
                  </a:cxn>
                </a:cxnLst>
                <a:rect l="0" t="0" r="r" b="b"/>
                <a:pathLst>
                  <a:path w="26" h="71">
                    <a:moveTo>
                      <a:pt x="0" y="71"/>
                    </a:moveTo>
                    <a:cubicBezTo>
                      <a:pt x="6" y="47"/>
                      <a:pt x="12" y="24"/>
                      <a:pt x="17" y="0"/>
                    </a:cubicBezTo>
                    <a:cubicBezTo>
                      <a:pt x="20" y="0"/>
                      <a:pt x="23" y="0"/>
                      <a:pt x="26" y="1"/>
                    </a:cubicBezTo>
                    <a:cubicBezTo>
                      <a:pt x="17" y="23"/>
                      <a:pt x="14" y="48"/>
                      <a:pt x="9" y="71"/>
                    </a:cubicBezTo>
                    <a:cubicBezTo>
                      <a:pt x="6" y="71"/>
                      <a:pt x="3" y="71"/>
                      <a:pt x="0" y="71"/>
                    </a:cubicBezTo>
                    <a:close/>
                  </a:path>
                </a:pathLst>
              </a:custGeom>
              <a:solidFill>
                <a:srgbClr val="9572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0" name="Freeform 529">
                <a:extLst>
                  <a:ext uri="{FF2B5EF4-FFF2-40B4-BE49-F238E27FC236}">
                    <a16:creationId xmlns:a16="http://schemas.microsoft.com/office/drawing/2014/main" id="{C368664F-0DE3-40C3-9EA2-078B8477CCC5}"/>
                  </a:ext>
                </a:extLst>
              </p:cNvPr>
              <p:cNvSpPr>
                <a:spLocks/>
              </p:cNvSpPr>
              <p:nvPr/>
            </p:nvSpPr>
            <p:spPr bwMode="auto">
              <a:xfrm>
                <a:off x="1543" y="974"/>
                <a:ext cx="27" cy="54"/>
              </a:xfrm>
              <a:custGeom>
                <a:avLst/>
                <a:gdLst>
                  <a:gd name="T0" fmla="*/ 11 w 24"/>
                  <a:gd name="T1" fmla="*/ 48 h 48"/>
                  <a:gd name="T2" fmla="*/ 0 w 24"/>
                  <a:gd name="T3" fmla="*/ 1 h 48"/>
                  <a:gd name="T4" fmla="*/ 14 w 24"/>
                  <a:gd name="T5" fmla="*/ 4 h 48"/>
                  <a:gd name="T6" fmla="*/ 24 w 24"/>
                  <a:gd name="T7" fmla="*/ 48 h 48"/>
                  <a:gd name="T8" fmla="*/ 11 w 24"/>
                  <a:gd name="T9" fmla="*/ 48 h 48"/>
                </a:gdLst>
                <a:ahLst/>
                <a:cxnLst>
                  <a:cxn ang="0">
                    <a:pos x="T0" y="T1"/>
                  </a:cxn>
                  <a:cxn ang="0">
                    <a:pos x="T2" y="T3"/>
                  </a:cxn>
                  <a:cxn ang="0">
                    <a:pos x="T4" y="T5"/>
                  </a:cxn>
                  <a:cxn ang="0">
                    <a:pos x="T6" y="T7"/>
                  </a:cxn>
                  <a:cxn ang="0">
                    <a:pos x="T8" y="T9"/>
                  </a:cxn>
                </a:cxnLst>
                <a:rect l="0" t="0" r="r" b="b"/>
                <a:pathLst>
                  <a:path w="24" h="48">
                    <a:moveTo>
                      <a:pt x="11" y="48"/>
                    </a:moveTo>
                    <a:cubicBezTo>
                      <a:pt x="14" y="31"/>
                      <a:pt x="4" y="17"/>
                      <a:pt x="0" y="1"/>
                    </a:cubicBezTo>
                    <a:cubicBezTo>
                      <a:pt x="5" y="2"/>
                      <a:pt x="10" y="0"/>
                      <a:pt x="14" y="4"/>
                    </a:cubicBezTo>
                    <a:cubicBezTo>
                      <a:pt x="9" y="20"/>
                      <a:pt x="22" y="33"/>
                      <a:pt x="24" y="48"/>
                    </a:cubicBezTo>
                    <a:cubicBezTo>
                      <a:pt x="19" y="48"/>
                      <a:pt x="15" y="48"/>
                      <a:pt x="11" y="48"/>
                    </a:cubicBezTo>
                    <a:close/>
                  </a:path>
                </a:pathLst>
              </a:custGeom>
              <a:solidFill>
                <a:srgbClr val="9A75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1" name="Freeform 530">
                <a:extLst>
                  <a:ext uri="{FF2B5EF4-FFF2-40B4-BE49-F238E27FC236}">
                    <a16:creationId xmlns:a16="http://schemas.microsoft.com/office/drawing/2014/main" id="{5732924E-D5E4-4956-98C0-C949533C459D}"/>
                  </a:ext>
                </a:extLst>
              </p:cNvPr>
              <p:cNvSpPr>
                <a:spLocks/>
              </p:cNvSpPr>
              <p:nvPr/>
            </p:nvSpPr>
            <p:spPr bwMode="auto">
              <a:xfrm>
                <a:off x="1523" y="976"/>
                <a:ext cx="28" cy="56"/>
              </a:xfrm>
              <a:custGeom>
                <a:avLst/>
                <a:gdLst>
                  <a:gd name="T0" fmla="*/ 6 w 25"/>
                  <a:gd name="T1" fmla="*/ 0 h 50"/>
                  <a:gd name="T2" fmla="*/ 25 w 25"/>
                  <a:gd name="T3" fmla="*/ 47 h 50"/>
                  <a:gd name="T4" fmla="*/ 5 w 25"/>
                  <a:gd name="T5" fmla="*/ 45 h 50"/>
                  <a:gd name="T6" fmla="*/ 10 w 25"/>
                  <a:gd name="T7" fmla="*/ 38 h 50"/>
                  <a:gd name="T8" fmla="*/ 0 w 25"/>
                  <a:gd name="T9" fmla="*/ 0 h 50"/>
                  <a:gd name="T10" fmla="*/ 6 w 25"/>
                  <a:gd name="T11" fmla="*/ 0 h 50"/>
                </a:gdLst>
                <a:ahLst/>
                <a:cxnLst>
                  <a:cxn ang="0">
                    <a:pos x="T0" y="T1"/>
                  </a:cxn>
                  <a:cxn ang="0">
                    <a:pos x="T2" y="T3"/>
                  </a:cxn>
                  <a:cxn ang="0">
                    <a:pos x="T4" y="T5"/>
                  </a:cxn>
                  <a:cxn ang="0">
                    <a:pos x="T6" y="T7"/>
                  </a:cxn>
                  <a:cxn ang="0">
                    <a:pos x="T8" y="T9"/>
                  </a:cxn>
                  <a:cxn ang="0">
                    <a:pos x="T10" y="T11"/>
                  </a:cxn>
                </a:cxnLst>
                <a:rect l="0" t="0" r="r" b="b"/>
                <a:pathLst>
                  <a:path w="25" h="50">
                    <a:moveTo>
                      <a:pt x="6" y="0"/>
                    </a:moveTo>
                    <a:cubicBezTo>
                      <a:pt x="13" y="15"/>
                      <a:pt x="14" y="33"/>
                      <a:pt x="25" y="47"/>
                    </a:cubicBezTo>
                    <a:cubicBezTo>
                      <a:pt x="18" y="47"/>
                      <a:pt x="11" y="50"/>
                      <a:pt x="5" y="45"/>
                    </a:cubicBezTo>
                    <a:cubicBezTo>
                      <a:pt x="9" y="44"/>
                      <a:pt x="12" y="44"/>
                      <a:pt x="10" y="38"/>
                    </a:cubicBezTo>
                    <a:cubicBezTo>
                      <a:pt x="6" y="25"/>
                      <a:pt x="3" y="13"/>
                      <a:pt x="0" y="0"/>
                    </a:cubicBezTo>
                    <a:cubicBezTo>
                      <a:pt x="2" y="0"/>
                      <a:pt x="4" y="0"/>
                      <a:pt x="6" y="0"/>
                    </a:cubicBezTo>
                    <a:close/>
                  </a:path>
                </a:pathLst>
              </a:custGeom>
              <a:solidFill>
                <a:srgbClr val="9A75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2" name="Freeform 531">
                <a:extLst>
                  <a:ext uri="{FF2B5EF4-FFF2-40B4-BE49-F238E27FC236}">
                    <a16:creationId xmlns:a16="http://schemas.microsoft.com/office/drawing/2014/main" id="{600F11E2-5ECA-4110-A4D0-7916DD32FA1E}"/>
                  </a:ext>
                </a:extLst>
              </p:cNvPr>
              <p:cNvSpPr>
                <a:spLocks/>
              </p:cNvSpPr>
              <p:nvPr/>
            </p:nvSpPr>
            <p:spPr bwMode="auto">
              <a:xfrm>
                <a:off x="1314" y="917"/>
                <a:ext cx="22" cy="74"/>
              </a:xfrm>
              <a:custGeom>
                <a:avLst/>
                <a:gdLst>
                  <a:gd name="T0" fmla="*/ 3 w 20"/>
                  <a:gd name="T1" fmla="*/ 66 h 66"/>
                  <a:gd name="T2" fmla="*/ 14 w 20"/>
                  <a:gd name="T3" fmla="*/ 0 h 66"/>
                  <a:gd name="T4" fmla="*/ 20 w 20"/>
                  <a:gd name="T5" fmla="*/ 1 h 66"/>
                  <a:gd name="T6" fmla="*/ 3 w 20"/>
                  <a:gd name="T7" fmla="*/ 66 h 66"/>
                </a:gdLst>
                <a:ahLst/>
                <a:cxnLst>
                  <a:cxn ang="0">
                    <a:pos x="T0" y="T1"/>
                  </a:cxn>
                  <a:cxn ang="0">
                    <a:pos x="T2" y="T3"/>
                  </a:cxn>
                  <a:cxn ang="0">
                    <a:pos x="T4" y="T5"/>
                  </a:cxn>
                  <a:cxn ang="0">
                    <a:pos x="T6" y="T7"/>
                  </a:cxn>
                </a:cxnLst>
                <a:rect l="0" t="0" r="r" b="b"/>
                <a:pathLst>
                  <a:path w="20" h="66">
                    <a:moveTo>
                      <a:pt x="3" y="66"/>
                    </a:moveTo>
                    <a:cubicBezTo>
                      <a:pt x="0" y="43"/>
                      <a:pt x="9" y="22"/>
                      <a:pt x="14" y="0"/>
                    </a:cubicBezTo>
                    <a:cubicBezTo>
                      <a:pt x="16" y="0"/>
                      <a:pt x="18" y="1"/>
                      <a:pt x="20" y="1"/>
                    </a:cubicBezTo>
                    <a:cubicBezTo>
                      <a:pt x="14" y="22"/>
                      <a:pt x="14" y="46"/>
                      <a:pt x="3" y="66"/>
                    </a:cubicBezTo>
                    <a:close/>
                  </a:path>
                </a:pathLst>
              </a:custGeom>
              <a:solidFill>
                <a:srgbClr val="8D6E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3" name="Freeform 532">
                <a:extLst>
                  <a:ext uri="{FF2B5EF4-FFF2-40B4-BE49-F238E27FC236}">
                    <a16:creationId xmlns:a16="http://schemas.microsoft.com/office/drawing/2014/main" id="{402EE690-01D7-4221-B0C2-C067371FD730}"/>
                  </a:ext>
                </a:extLst>
              </p:cNvPr>
              <p:cNvSpPr>
                <a:spLocks/>
              </p:cNvSpPr>
              <p:nvPr/>
            </p:nvSpPr>
            <p:spPr bwMode="auto">
              <a:xfrm>
                <a:off x="1269" y="904"/>
                <a:ext cx="18" cy="69"/>
              </a:xfrm>
              <a:custGeom>
                <a:avLst/>
                <a:gdLst>
                  <a:gd name="T0" fmla="*/ 16 w 16"/>
                  <a:gd name="T1" fmla="*/ 5 h 62"/>
                  <a:gd name="T2" fmla="*/ 0 w 16"/>
                  <a:gd name="T3" fmla="*/ 62 h 62"/>
                  <a:gd name="T4" fmla="*/ 11 w 16"/>
                  <a:gd name="T5" fmla="*/ 0 h 62"/>
                  <a:gd name="T6" fmla="*/ 16 w 16"/>
                  <a:gd name="T7" fmla="*/ 5 h 62"/>
                </a:gdLst>
                <a:ahLst/>
                <a:cxnLst>
                  <a:cxn ang="0">
                    <a:pos x="T0" y="T1"/>
                  </a:cxn>
                  <a:cxn ang="0">
                    <a:pos x="T2" y="T3"/>
                  </a:cxn>
                  <a:cxn ang="0">
                    <a:pos x="T4" y="T5"/>
                  </a:cxn>
                  <a:cxn ang="0">
                    <a:pos x="T6" y="T7"/>
                  </a:cxn>
                </a:cxnLst>
                <a:rect l="0" t="0" r="r" b="b"/>
                <a:pathLst>
                  <a:path w="16" h="62">
                    <a:moveTo>
                      <a:pt x="16" y="5"/>
                    </a:moveTo>
                    <a:cubicBezTo>
                      <a:pt x="15" y="25"/>
                      <a:pt x="11" y="45"/>
                      <a:pt x="0" y="62"/>
                    </a:cubicBezTo>
                    <a:cubicBezTo>
                      <a:pt x="3" y="42"/>
                      <a:pt x="7" y="21"/>
                      <a:pt x="11" y="0"/>
                    </a:cubicBezTo>
                    <a:cubicBezTo>
                      <a:pt x="13" y="2"/>
                      <a:pt x="14" y="3"/>
                      <a:pt x="16" y="5"/>
                    </a:cubicBezTo>
                    <a:close/>
                  </a:path>
                </a:pathLst>
              </a:custGeom>
              <a:solidFill>
                <a:srgbClr val="83674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4" name="Freeform 533">
                <a:extLst>
                  <a:ext uri="{FF2B5EF4-FFF2-40B4-BE49-F238E27FC236}">
                    <a16:creationId xmlns:a16="http://schemas.microsoft.com/office/drawing/2014/main" id="{E71AE69F-E12F-4DCD-9851-4065B0E5586D}"/>
                  </a:ext>
                </a:extLst>
              </p:cNvPr>
              <p:cNvSpPr>
                <a:spLocks/>
              </p:cNvSpPr>
              <p:nvPr/>
            </p:nvSpPr>
            <p:spPr bwMode="auto">
              <a:xfrm>
                <a:off x="1622" y="997"/>
                <a:ext cx="27" cy="47"/>
              </a:xfrm>
              <a:custGeom>
                <a:avLst/>
                <a:gdLst>
                  <a:gd name="T0" fmla="*/ 17 w 24"/>
                  <a:gd name="T1" fmla="*/ 33 h 42"/>
                  <a:gd name="T2" fmla="*/ 5 w 24"/>
                  <a:gd name="T3" fmla="*/ 32 h 42"/>
                  <a:gd name="T4" fmla="*/ 1 w 24"/>
                  <a:gd name="T5" fmla="*/ 9 h 42"/>
                  <a:gd name="T6" fmla="*/ 10 w 24"/>
                  <a:gd name="T7" fmla="*/ 5 h 42"/>
                  <a:gd name="T8" fmla="*/ 17 w 24"/>
                  <a:gd name="T9" fmla="*/ 33 h 42"/>
                </a:gdLst>
                <a:ahLst/>
                <a:cxnLst>
                  <a:cxn ang="0">
                    <a:pos x="T0" y="T1"/>
                  </a:cxn>
                  <a:cxn ang="0">
                    <a:pos x="T2" y="T3"/>
                  </a:cxn>
                  <a:cxn ang="0">
                    <a:pos x="T4" y="T5"/>
                  </a:cxn>
                  <a:cxn ang="0">
                    <a:pos x="T6" y="T7"/>
                  </a:cxn>
                  <a:cxn ang="0">
                    <a:pos x="T8" y="T9"/>
                  </a:cxn>
                </a:cxnLst>
                <a:rect l="0" t="0" r="r" b="b"/>
                <a:pathLst>
                  <a:path w="24" h="42">
                    <a:moveTo>
                      <a:pt x="17" y="33"/>
                    </a:moveTo>
                    <a:cubicBezTo>
                      <a:pt x="13" y="34"/>
                      <a:pt x="8" y="42"/>
                      <a:pt x="5" y="32"/>
                    </a:cubicBezTo>
                    <a:cubicBezTo>
                      <a:pt x="3" y="25"/>
                      <a:pt x="2" y="17"/>
                      <a:pt x="1" y="9"/>
                    </a:cubicBezTo>
                    <a:cubicBezTo>
                      <a:pt x="0" y="0"/>
                      <a:pt x="6" y="3"/>
                      <a:pt x="10" y="5"/>
                    </a:cubicBezTo>
                    <a:cubicBezTo>
                      <a:pt x="18" y="13"/>
                      <a:pt x="24" y="21"/>
                      <a:pt x="17" y="33"/>
                    </a:cubicBezTo>
                    <a:close/>
                  </a:path>
                </a:pathLst>
              </a:custGeom>
              <a:solidFill>
                <a:srgbClr val="EACC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5" name="Freeform 534">
                <a:extLst>
                  <a:ext uri="{FF2B5EF4-FFF2-40B4-BE49-F238E27FC236}">
                    <a16:creationId xmlns:a16="http://schemas.microsoft.com/office/drawing/2014/main" id="{0A27F5EA-6057-4536-B157-00049D741757}"/>
                  </a:ext>
                </a:extLst>
              </p:cNvPr>
              <p:cNvSpPr>
                <a:spLocks/>
              </p:cNvSpPr>
              <p:nvPr/>
            </p:nvSpPr>
            <p:spPr bwMode="auto">
              <a:xfrm>
                <a:off x="1714" y="1022"/>
                <a:ext cx="34" cy="25"/>
              </a:xfrm>
              <a:custGeom>
                <a:avLst/>
                <a:gdLst>
                  <a:gd name="T0" fmla="*/ 28 w 30"/>
                  <a:gd name="T1" fmla="*/ 18 h 23"/>
                  <a:gd name="T2" fmla="*/ 6 w 30"/>
                  <a:gd name="T3" fmla="*/ 14 h 23"/>
                  <a:gd name="T4" fmla="*/ 9 w 30"/>
                  <a:gd name="T5" fmla="*/ 1 h 23"/>
                  <a:gd name="T6" fmla="*/ 28 w 30"/>
                  <a:gd name="T7" fmla="*/ 18 h 23"/>
                </a:gdLst>
                <a:ahLst/>
                <a:cxnLst>
                  <a:cxn ang="0">
                    <a:pos x="T0" y="T1"/>
                  </a:cxn>
                  <a:cxn ang="0">
                    <a:pos x="T2" y="T3"/>
                  </a:cxn>
                  <a:cxn ang="0">
                    <a:pos x="T4" y="T5"/>
                  </a:cxn>
                  <a:cxn ang="0">
                    <a:pos x="T6" y="T7"/>
                  </a:cxn>
                </a:cxnLst>
                <a:rect l="0" t="0" r="r" b="b"/>
                <a:pathLst>
                  <a:path w="30" h="23">
                    <a:moveTo>
                      <a:pt x="28" y="18"/>
                    </a:moveTo>
                    <a:cubicBezTo>
                      <a:pt x="20" y="19"/>
                      <a:pt x="12" y="23"/>
                      <a:pt x="6" y="14"/>
                    </a:cubicBezTo>
                    <a:cubicBezTo>
                      <a:pt x="9" y="10"/>
                      <a:pt x="0" y="1"/>
                      <a:pt x="9" y="1"/>
                    </a:cubicBezTo>
                    <a:cubicBezTo>
                      <a:pt x="20" y="0"/>
                      <a:pt x="30" y="4"/>
                      <a:pt x="28" y="18"/>
                    </a:cubicBezTo>
                    <a:close/>
                  </a:path>
                </a:pathLst>
              </a:custGeom>
              <a:solidFill>
                <a:srgbClr val="EDD7B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6" name="Freeform 535">
                <a:extLst>
                  <a:ext uri="{FF2B5EF4-FFF2-40B4-BE49-F238E27FC236}">
                    <a16:creationId xmlns:a16="http://schemas.microsoft.com/office/drawing/2014/main" id="{6DD488A5-DCD0-4656-8397-65BFBB677897}"/>
                  </a:ext>
                </a:extLst>
              </p:cNvPr>
              <p:cNvSpPr>
                <a:spLocks/>
              </p:cNvSpPr>
              <p:nvPr/>
            </p:nvSpPr>
            <p:spPr bwMode="auto">
              <a:xfrm>
                <a:off x="1762" y="814"/>
                <a:ext cx="24" cy="58"/>
              </a:xfrm>
              <a:custGeom>
                <a:avLst/>
                <a:gdLst>
                  <a:gd name="T0" fmla="*/ 0 w 21"/>
                  <a:gd name="T1" fmla="*/ 48 h 52"/>
                  <a:gd name="T2" fmla="*/ 12 w 21"/>
                  <a:gd name="T3" fmla="*/ 0 h 52"/>
                  <a:gd name="T4" fmla="*/ 19 w 21"/>
                  <a:gd name="T5" fmla="*/ 6 h 52"/>
                  <a:gd name="T6" fmla="*/ 3 w 21"/>
                  <a:gd name="T7" fmla="*/ 52 h 52"/>
                  <a:gd name="T8" fmla="*/ 0 w 21"/>
                  <a:gd name="T9" fmla="*/ 48 h 52"/>
                </a:gdLst>
                <a:ahLst/>
                <a:cxnLst>
                  <a:cxn ang="0">
                    <a:pos x="T0" y="T1"/>
                  </a:cxn>
                  <a:cxn ang="0">
                    <a:pos x="T2" y="T3"/>
                  </a:cxn>
                  <a:cxn ang="0">
                    <a:pos x="T4" y="T5"/>
                  </a:cxn>
                  <a:cxn ang="0">
                    <a:pos x="T6" y="T7"/>
                  </a:cxn>
                  <a:cxn ang="0">
                    <a:pos x="T8" y="T9"/>
                  </a:cxn>
                </a:cxnLst>
                <a:rect l="0" t="0" r="r" b="b"/>
                <a:pathLst>
                  <a:path w="21" h="52">
                    <a:moveTo>
                      <a:pt x="0" y="48"/>
                    </a:moveTo>
                    <a:cubicBezTo>
                      <a:pt x="6" y="33"/>
                      <a:pt x="12" y="17"/>
                      <a:pt x="12" y="0"/>
                    </a:cubicBezTo>
                    <a:cubicBezTo>
                      <a:pt x="16" y="0"/>
                      <a:pt x="21" y="1"/>
                      <a:pt x="19" y="6"/>
                    </a:cubicBezTo>
                    <a:cubicBezTo>
                      <a:pt x="14" y="22"/>
                      <a:pt x="14" y="39"/>
                      <a:pt x="3" y="52"/>
                    </a:cubicBezTo>
                    <a:cubicBezTo>
                      <a:pt x="2" y="51"/>
                      <a:pt x="1" y="49"/>
                      <a:pt x="0" y="48"/>
                    </a:cubicBezTo>
                    <a:close/>
                  </a:path>
                </a:pathLst>
              </a:custGeom>
              <a:solidFill>
                <a:srgbClr val="8E70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7" name="Freeform 536">
                <a:extLst>
                  <a:ext uri="{FF2B5EF4-FFF2-40B4-BE49-F238E27FC236}">
                    <a16:creationId xmlns:a16="http://schemas.microsoft.com/office/drawing/2014/main" id="{4B333317-8E26-4C93-ACAE-A53DBA9A17B1}"/>
                  </a:ext>
                </a:extLst>
              </p:cNvPr>
              <p:cNvSpPr>
                <a:spLocks/>
              </p:cNvSpPr>
              <p:nvPr/>
            </p:nvSpPr>
            <p:spPr bwMode="auto">
              <a:xfrm>
                <a:off x="1579" y="994"/>
                <a:ext cx="32" cy="39"/>
              </a:xfrm>
              <a:custGeom>
                <a:avLst/>
                <a:gdLst>
                  <a:gd name="T0" fmla="*/ 8 w 28"/>
                  <a:gd name="T1" fmla="*/ 4 h 35"/>
                  <a:gd name="T2" fmla="*/ 16 w 28"/>
                  <a:gd name="T3" fmla="*/ 7 h 35"/>
                  <a:gd name="T4" fmla="*/ 20 w 28"/>
                  <a:gd name="T5" fmla="*/ 11 h 35"/>
                  <a:gd name="T6" fmla="*/ 28 w 28"/>
                  <a:gd name="T7" fmla="*/ 35 h 35"/>
                  <a:gd name="T8" fmla="*/ 18 w 28"/>
                  <a:gd name="T9" fmla="*/ 35 h 35"/>
                  <a:gd name="T10" fmla="*/ 3 w 28"/>
                  <a:gd name="T11" fmla="*/ 4 h 35"/>
                  <a:gd name="T12" fmla="*/ 8 w 28"/>
                  <a:gd name="T13" fmla="*/ 4 h 35"/>
                </a:gdLst>
                <a:ahLst/>
                <a:cxnLst>
                  <a:cxn ang="0">
                    <a:pos x="T0" y="T1"/>
                  </a:cxn>
                  <a:cxn ang="0">
                    <a:pos x="T2" y="T3"/>
                  </a:cxn>
                  <a:cxn ang="0">
                    <a:pos x="T4" y="T5"/>
                  </a:cxn>
                  <a:cxn ang="0">
                    <a:pos x="T6" y="T7"/>
                  </a:cxn>
                  <a:cxn ang="0">
                    <a:pos x="T8" y="T9"/>
                  </a:cxn>
                  <a:cxn ang="0">
                    <a:pos x="T10" y="T11"/>
                  </a:cxn>
                  <a:cxn ang="0">
                    <a:pos x="T12" y="T13"/>
                  </a:cxn>
                </a:cxnLst>
                <a:rect l="0" t="0" r="r" b="b"/>
                <a:pathLst>
                  <a:path w="28" h="35">
                    <a:moveTo>
                      <a:pt x="8" y="4"/>
                    </a:moveTo>
                    <a:cubicBezTo>
                      <a:pt x="12" y="0"/>
                      <a:pt x="7" y="22"/>
                      <a:pt x="16" y="7"/>
                    </a:cubicBezTo>
                    <a:cubicBezTo>
                      <a:pt x="18" y="4"/>
                      <a:pt x="19" y="9"/>
                      <a:pt x="20" y="11"/>
                    </a:cubicBezTo>
                    <a:cubicBezTo>
                      <a:pt x="23" y="19"/>
                      <a:pt x="25" y="27"/>
                      <a:pt x="28" y="35"/>
                    </a:cubicBezTo>
                    <a:cubicBezTo>
                      <a:pt x="24" y="35"/>
                      <a:pt x="21" y="35"/>
                      <a:pt x="18" y="35"/>
                    </a:cubicBezTo>
                    <a:cubicBezTo>
                      <a:pt x="19" y="22"/>
                      <a:pt x="0" y="18"/>
                      <a:pt x="3" y="4"/>
                    </a:cubicBezTo>
                    <a:cubicBezTo>
                      <a:pt x="5" y="4"/>
                      <a:pt x="6" y="4"/>
                      <a:pt x="8" y="4"/>
                    </a:cubicBezTo>
                    <a:close/>
                  </a:path>
                </a:pathLst>
              </a:custGeom>
              <a:solidFill>
                <a:srgbClr val="9D7D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8" name="Freeform 537">
                <a:extLst>
                  <a:ext uri="{FF2B5EF4-FFF2-40B4-BE49-F238E27FC236}">
                    <a16:creationId xmlns:a16="http://schemas.microsoft.com/office/drawing/2014/main" id="{1798BDCC-D858-4F33-83A9-D0C2317D0771}"/>
                  </a:ext>
                </a:extLst>
              </p:cNvPr>
              <p:cNvSpPr>
                <a:spLocks/>
              </p:cNvSpPr>
              <p:nvPr/>
            </p:nvSpPr>
            <p:spPr bwMode="auto">
              <a:xfrm>
                <a:off x="1635" y="1004"/>
                <a:ext cx="33" cy="35"/>
              </a:xfrm>
              <a:custGeom>
                <a:avLst/>
                <a:gdLst>
                  <a:gd name="T0" fmla="*/ 21 w 29"/>
                  <a:gd name="T1" fmla="*/ 30 h 31"/>
                  <a:gd name="T2" fmla="*/ 12 w 29"/>
                  <a:gd name="T3" fmla="*/ 28 h 31"/>
                  <a:gd name="T4" fmla="*/ 6 w 29"/>
                  <a:gd name="T5" fmla="*/ 0 h 31"/>
                  <a:gd name="T6" fmla="*/ 17 w 29"/>
                  <a:gd name="T7" fmla="*/ 3 h 31"/>
                  <a:gd name="T8" fmla="*/ 21 w 29"/>
                  <a:gd name="T9" fmla="*/ 30 h 31"/>
                </a:gdLst>
                <a:ahLst/>
                <a:cxnLst>
                  <a:cxn ang="0">
                    <a:pos x="T0" y="T1"/>
                  </a:cxn>
                  <a:cxn ang="0">
                    <a:pos x="T2" y="T3"/>
                  </a:cxn>
                  <a:cxn ang="0">
                    <a:pos x="T4" y="T5"/>
                  </a:cxn>
                  <a:cxn ang="0">
                    <a:pos x="T6" y="T7"/>
                  </a:cxn>
                  <a:cxn ang="0">
                    <a:pos x="T8" y="T9"/>
                  </a:cxn>
                </a:cxnLst>
                <a:rect l="0" t="0" r="r" b="b"/>
                <a:pathLst>
                  <a:path w="29" h="31">
                    <a:moveTo>
                      <a:pt x="21" y="30"/>
                    </a:moveTo>
                    <a:cubicBezTo>
                      <a:pt x="18" y="31"/>
                      <a:pt x="15" y="30"/>
                      <a:pt x="12" y="28"/>
                    </a:cubicBezTo>
                    <a:cubicBezTo>
                      <a:pt x="9" y="19"/>
                      <a:pt x="0" y="11"/>
                      <a:pt x="6" y="0"/>
                    </a:cubicBezTo>
                    <a:cubicBezTo>
                      <a:pt x="10" y="1"/>
                      <a:pt x="14" y="2"/>
                      <a:pt x="17" y="3"/>
                    </a:cubicBezTo>
                    <a:cubicBezTo>
                      <a:pt x="24" y="11"/>
                      <a:pt x="29" y="20"/>
                      <a:pt x="21" y="30"/>
                    </a:cubicBezTo>
                    <a:close/>
                  </a:path>
                </a:pathLst>
              </a:custGeom>
              <a:solidFill>
                <a:srgbClr val="EFD2B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9" name="Freeform 538">
                <a:extLst>
                  <a:ext uri="{FF2B5EF4-FFF2-40B4-BE49-F238E27FC236}">
                    <a16:creationId xmlns:a16="http://schemas.microsoft.com/office/drawing/2014/main" id="{47C52B27-744E-4C06-B7B9-EF585B201262}"/>
                  </a:ext>
                </a:extLst>
              </p:cNvPr>
              <p:cNvSpPr>
                <a:spLocks/>
              </p:cNvSpPr>
              <p:nvPr/>
            </p:nvSpPr>
            <p:spPr bwMode="auto">
              <a:xfrm>
                <a:off x="1658" y="1008"/>
                <a:ext cx="24" cy="31"/>
              </a:xfrm>
              <a:custGeom>
                <a:avLst/>
                <a:gdLst>
                  <a:gd name="T0" fmla="*/ 20 w 22"/>
                  <a:gd name="T1" fmla="*/ 27 h 27"/>
                  <a:gd name="T2" fmla="*/ 9 w 22"/>
                  <a:gd name="T3" fmla="*/ 26 h 27"/>
                  <a:gd name="T4" fmla="*/ 2 w 22"/>
                  <a:gd name="T5" fmla="*/ 0 h 27"/>
                  <a:gd name="T6" fmla="*/ 8 w 22"/>
                  <a:gd name="T7" fmla="*/ 0 h 27"/>
                  <a:gd name="T8" fmla="*/ 20 w 22"/>
                  <a:gd name="T9" fmla="*/ 27 h 27"/>
                </a:gdLst>
                <a:ahLst/>
                <a:cxnLst>
                  <a:cxn ang="0">
                    <a:pos x="T0" y="T1"/>
                  </a:cxn>
                  <a:cxn ang="0">
                    <a:pos x="T2" y="T3"/>
                  </a:cxn>
                  <a:cxn ang="0">
                    <a:pos x="T4" y="T5"/>
                  </a:cxn>
                  <a:cxn ang="0">
                    <a:pos x="T6" y="T7"/>
                  </a:cxn>
                  <a:cxn ang="0">
                    <a:pos x="T8" y="T9"/>
                  </a:cxn>
                </a:cxnLst>
                <a:rect l="0" t="0" r="r" b="b"/>
                <a:pathLst>
                  <a:path w="22" h="27">
                    <a:moveTo>
                      <a:pt x="20" y="27"/>
                    </a:moveTo>
                    <a:cubicBezTo>
                      <a:pt x="17" y="26"/>
                      <a:pt x="13" y="26"/>
                      <a:pt x="9" y="26"/>
                    </a:cubicBezTo>
                    <a:cubicBezTo>
                      <a:pt x="4" y="18"/>
                      <a:pt x="0" y="10"/>
                      <a:pt x="2" y="0"/>
                    </a:cubicBezTo>
                    <a:cubicBezTo>
                      <a:pt x="4" y="0"/>
                      <a:pt x="6" y="0"/>
                      <a:pt x="8" y="0"/>
                    </a:cubicBezTo>
                    <a:cubicBezTo>
                      <a:pt x="19" y="5"/>
                      <a:pt x="22" y="15"/>
                      <a:pt x="20" y="27"/>
                    </a:cubicBezTo>
                    <a:close/>
                  </a:path>
                </a:pathLst>
              </a:custGeom>
              <a:solidFill>
                <a:srgbClr val="F1D7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0" name="Freeform 539">
                <a:extLst>
                  <a:ext uri="{FF2B5EF4-FFF2-40B4-BE49-F238E27FC236}">
                    <a16:creationId xmlns:a16="http://schemas.microsoft.com/office/drawing/2014/main" id="{4C4C0609-4DF5-4D65-AB44-F0C25D9FFAA6}"/>
                  </a:ext>
                </a:extLst>
              </p:cNvPr>
              <p:cNvSpPr>
                <a:spLocks/>
              </p:cNvSpPr>
              <p:nvPr/>
            </p:nvSpPr>
            <p:spPr bwMode="auto">
              <a:xfrm>
                <a:off x="1750" y="1027"/>
                <a:ext cx="22" cy="24"/>
              </a:xfrm>
              <a:custGeom>
                <a:avLst/>
                <a:gdLst>
                  <a:gd name="T0" fmla="*/ 20 w 20"/>
                  <a:gd name="T1" fmla="*/ 10 h 21"/>
                  <a:gd name="T2" fmla="*/ 2 w 20"/>
                  <a:gd name="T3" fmla="*/ 13 h 21"/>
                  <a:gd name="T4" fmla="*/ 5 w 20"/>
                  <a:gd name="T5" fmla="*/ 1 h 21"/>
                  <a:gd name="T6" fmla="*/ 20 w 20"/>
                  <a:gd name="T7" fmla="*/ 10 h 21"/>
                </a:gdLst>
                <a:ahLst/>
                <a:cxnLst>
                  <a:cxn ang="0">
                    <a:pos x="T0" y="T1"/>
                  </a:cxn>
                  <a:cxn ang="0">
                    <a:pos x="T2" y="T3"/>
                  </a:cxn>
                  <a:cxn ang="0">
                    <a:pos x="T4" y="T5"/>
                  </a:cxn>
                  <a:cxn ang="0">
                    <a:pos x="T6" y="T7"/>
                  </a:cxn>
                </a:cxnLst>
                <a:rect l="0" t="0" r="r" b="b"/>
                <a:pathLst>
                  <a:path w="20" h="21">
                    <a:moveTo>
                      <a:pt x="20" y="10"/>
                    </a:moveTo>
                    <a:cubicBezTo>
                      <a:pt x="15" y="21"/>
                      <a:pt x="9" y="17"/>
                      <a:pt x="2" y="13"/>
                    </a:cubicBezTo>
                    <a:cubicBezTo>
                      <a:pt x="3" y="9"/>
                      <a:pt x="0" y="2"/>
                      <a:pt x="5" y="1"/>
                    </a:cubicBezTo>
                    <a:cubicBezTo>
                      <a:pt x="11" y="0"/>
                      <a:pt x="17" y="4"/>
                      <a:pt x="20" y="10"/>
                    </a:cubicBezTo>
                    <a:close/>
                  </a:path>
                </a:pathLst>
              </a:custGeom>
              <a:solidFill>
                <a:srgbClr val="D9C7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1" name="Freeform 540">
                <a:extLst>
                  <a:ext uri="{FF2B5EF4-FFF2-40B4-BE49-F238E27FC236}">
                    <a16:creationId xmlns:a16="http://schemas.microsoft.com/office/drawing/2014/main" id="{1566B391-1374-4AB7-94B2-B61DD922101C}"/>
                  </a:ext>
                </a:extLst>
              </p:cNvPr>
              <p:cNvSpPr>
                <a:spLocks/>
              </p:cNvSpPr>
              <p:nvPr/>
            </p:nvSpPr>
            <p:spPr bwMode="auto">
              <a:xfrm>
                <a:off x="1775" y="1030"/>
                <a:ext cx="24" cy="22"/>
              </a:xfrm>
              <a:custGeom>
                <a:avLst/>
                <a:gdLst>
                  <a:gd name="T0" fmla="*/ 22 w 22"/>
                  <a:gd name="T1" fmla="*/ 12 h 20"/>
                  <a:gd name="T2" fmla="*/ 0 w 22"/>
                  <a:gd name="T3" fmla="*/ 8 h 20"/>
                  <a:gd name="T4" fmla="*/ 22 w 22"/>
                  <a:gd name="T5" fmla="*/ 12 h 20"/>
                </a:gdLst>
                <a:ahLst/>
                <a:cxnLst>
                  <a:cxn ang="0">
                    <a:pos x="T0" y="T1"/>
                  </a:cxn>
                  <a:cxn ang="0">
                    <a:pos x="T2" y="T3"/>
                  </a:cxn>
                  <a:cxn ang="0">
                    <a:pos x="T4" y="T5"/>
                  </a:cxn>
                </a:cxnLst>
                <a:rect l="0" t="0" r="r" b="b"/>
                <a:pathLst>
                  <a:path w="22" h="20">
                    <a:moveTo>
                      <a:pt x="22" y="12"/>
                    </a:moveTo>
                    <a:cubicBezTo>
                      <a:pt x="14" y="18"/>
                      <a:pt x="6" y="20"/>
                      <a:pt x="0" y="8"/>
                    </a:cubicBezTo>
                    <a:cubicBezTo>
                      <a:pt x="9" y="0"/>
                      <a:pt x="16" y="4"/>
                      <a:pt x="22" y="12"/>
                    </a:cubicBezTo>
                    <a:close/>
                  </a:path>
                </a:pathLst>
              </a:custGeom>
              <a:solidFill>
                <a:srgbClr val="DDCA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2" name="Freeform 541">
                <a:extLst>
                  <a:ext uri="{FF2B5EF4-FFF2-40B4-BE49-F238E27FC236}">
                    <a16:creationId xmlns:a16="http://schemas.microsoft.com/office/drawing/2014/main" id="{D721E196-4988-4BD9-9635-747FE2494852}"/>
                  </a:ext>
                </a:extLst>
              </p:cNvPr>
              <p:cNvSpPr>
                <a:spLocks/>
              </p:cNvSpPr>
              <p:nvPr/>
            </p:nvSpPr>
            <p:spPr bwMode="auto">
              <a:xfrm>
                <a:off x="1667" y="1007"/>
                <a:ext cx="20" cy="32"/>
              </a:xfrm>
              <a:custGeom>
                <a:avLst/>
                <a:gdLst>
                  <a:gd name="T0" fmla="*/ 12 w 18"/>
                  <a:gd name="T1" fmla="*/ 28 h 28"/>
                  <a:gd name="T2" fmla="*/ 0 w 18"/>
                  <a:gd name="T3" fmla="*/ 1 h 28"/>
                  <a:gd name="T4" fmla="*/ 14 w 18"/>
                  <a:gd name="T5" fmla="*/ 5 h 28"/>
                  <a:gd name="T6" fmla="*/ 18 w 18"/>
                  <a:gd name="T7" fmla="*/ 28 h 28"/>
                  <a:gd name="T8" fmla="*/ 12 w 18"/>
                  <a:gd name="T9" fmla="*/ 28 h 28"/>
                </a:gdLst>
                <a:ahLst/>
                <a:cxnLst>
                  <a:cxn ang="0">
                    <a:pos x="T0" y="T1"/>
                  </a:cxn>
                  <a:cxn ang="0">
                    <a:pos x="T2" y="T3"/>
                  </a:cxn>
                  <a:cxn ang="0">
                    <a:pos x="T4" y="T5"/>
                  </a:cxn>
                  <a:cxn ang="0">
                    <a:pos x="T6" y="T7"/>
                  </a:cxn>
                  <a:cxn ang="0">
                    <a:pos x="T8" y="T9"/>
                  </a:cxn>
                </a:cxnLst>
                <a:rect l="0" t="0" r="r" b="b"/>
                <a:pathLst>
                  <a:path w="18" h="28">
                    <a:moveTo>
                      <a:pt x="12" y="28"/>
                    </a:moveTo>
                    <a:cubicBezTo>
                      <a:pt x="8" y="19"/>
                      <a:pt x="8" y="8"/>
                      <a:pt x="0" y="1"/>
                    </a:cubicBezTo>
                    <a:cubicBezTo>
                      <a:pt x="5" y="0"/>
                      <a:pt x="10" y="3"/>
                      <a:pt x="14" y="5"/>
                    </a:cubicBezTo>
                    <a:cubicBezTo>
                      <a:pt x="15" y="12"/>
                      <a:pt x="16" y="20"/>
                      <a:pt x="18" y="28"/>
                    </a:cubicBezTo>
                    <a:cubicBezTo>
                      <a:pt x="16" y="28"/>
                      <a:pt x="14" y="28"/>
                      <a:pt x="12" y="28"/>
                    </a:cubicBezTo>
                    <a:close/>
                  </a:path>
                </a:pathLst>
              </a:custGeom>
              <a:solidFill>
                <a:srgbClr val="9B7B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3" name="Freeform 542">
                <a:extLst>
                  <a:ext uri="{FF2B5EF4-FFF2-40B4-BE49-F238E27FC236}">
                    <a16:creationId xmlns:a16="http://schemas.microsoft.com/office/drawing/2014/main" id="{0FD265A5-F097-4C4E-9500-1A81D0657AD8}"/>
                  </a:ext>
                </a:extLst>
              </p:cNvPr>
              <p:cNvSpPr>
                <a:spLocks/>
              </p:cNvSpPr>
              <p:nvPr/>
            </p:nvSpPr>
            <p:spPr bwMode="auto">
              <a:xfrm>
                <a:off x="1633" y="1003"/>
                <a:ext cx="16" cy="32"/>
              </a:xfrm>
              <a:custGeom>
                <a:avLst/>
                <a:gdLst>
                  <a:gd name="T0" fmla="*/ 8 w 14"/>
                  <a:gd name="T1" fmla="*/ 1 h 29"/>
                  <a:gd name="T2" fmla="*/ 14 w 14"/>
                  <a:gd name="T3" fmla="*/ 29 h 29"/>
                  <a:gd name="T4" fmla="*/ 7 w 14"/>
                  <a:gd name="T5" fmla="*/ 28 h 29"/>
                  <a:gd name="T6" fmla="*/ 0 w 14"/>
                  <a:gd name="T7" fmla="*/ 0 h 29"/>
                  <a:gd name="T8" fmla="*/ 8 w 14"/>
                  <a:gd name="T9" fmla="*/ 1 h 29"/>
                </a:gdLst>
                <a:ahLst/>
                <a:cxnLst>
                  <a:cxn ang="0">
                    <a:pos x="T0" y="T1"/>
                  </a:cxn>
                  <a:cxn ang="0">
                    <a:pos x="T2" y="T3"/>
                  </a:cxn>
                  <a:cxn ang="0">
                    <a:pos x="T4" y="T5"/>
                  </a:cxn>
                  <a:cxn ang="0">
                    <a:pos x="T6" y="T7"/>
                  </a:cxn>
                  <a:cxn ang="0">
                    <a:pos x="T8" y="T9"/>
                  </a:cxn>
                </a:cxnLst>
                <a:rect l="0" t="0" r="r" b="b"/>
                <a:pathLst>
                  <a:path w="14" h="29">
                    <a:moveTo>
                      <a:pt x="8" y="1"/>
                    </a:moveTo>
                    <a:cubicBezTo>
                      <a:pt x="10" y="10"/>
                      <a:pt x="12" y="19"/>
                      <a:pt x="14" y="29"/>
                    </a:cubicBezTo>
                    <a:cubicBezTo>
                      <a:pt x="12" y="28"/>
                      <a:pt x="9" y="28"/>
                      <a:pt x="7" y="28"/>
                    </a:cubicBezTo>
                    <a:cubicBezTo>
                      <a:pt x="5" y="18"/>
                      <a:pt x="2" y="9"/>
                      <a:pt x="0" y="0"/>
                    </a:cubicBezTo>
                    <a:cubicBezTo>
                      <a:pt x="3" y="0"/>
                      <a:pt x="6" y="1"/>
                      <a:pt x="8" y="1"/>
                    </a:cubicBezTo>
                    <a:close/>
                  </a:path>
                </a:pathLst>
              </a:custGeom>
              <a:solidFill>
                <a:srgbClr val="9B7B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4" name="Freeform 543">
                <a:extLst>
                  <a:ext uri="{FF2B5EF4-FFF2-40B4-BE49-F238E27FC236}">
                    <a16:creationId xmlns:a16="http://schemas.microsoft.com/office/drawing/2014/main" id="{5B47889F-D52C-4563-804C-FF41C90D01FD}"/>
                  </a:ext>
                </a:extLst>
              </p:cNvPr>
              <p:cNvSpPr>
                <a:spLocks/>
              </p:cNvSpPr>
              <p:nvPr/>
            </p:nvSpPr>
            <p:spPr bwMode="auto">
              <a:xfrm>
                <a:off x="1654" y="1007"/>
                <a:ext cx="14" cy="30"/>
              </a:xfrm>
              <a:custGeom>
                <a:avLst/>
                <a:gdLst>
                  <a:gd name="T0" fmla="*/ 5 w 12"/>
                  <a:gd name="T1" fmla="*/ 1 h 27"/>
                  <a:gd name="T2" fmla="*/ 12 w 12"/>
                  <a:gd name="T3" fmla="*/ 27 h 27"/>
                  <a:gd name="T4" fmla="*/ 4 w 12"/>
                  <a:gd name="T5" fmla="*/ 27 h 27"/>
                  <a:gd name="T6" fmla="*/ 0 w 12"/>
                  <a:gd name="T7" fmla="*/ 0 h 27"/>
                  <a:gd name="T8" fmla="*/ 5 w 12"/>
                  <a:gd name="T9" fmla="*/ 1 h 27"/>
                </a:gdLst>
                <a:ahLst/>
                <a:cxnLst>
                  <a:cxn ang="0">
                    <a:pos x="T0" y="T1"/>
                  </a:cxn>
                  <a:cxn ang="0">
                    <a:pos x="T2" y="T3"/>
                  </a:cxn>
                  <a:cxn ang="0">
                    <a:pos x="T4" y="T5"/>
                  </a:cxn>
                  <a:cxn ang="0">
                    <a:pos x="T6" y="T7"/>
                  </a:cxn>
                  <a:cxn ang="0">
                    <a:pos x="T8" y="T9"/>
                  </a:cxn>
                </a:cxnLst>
                <a:rect l="0" t="0" r="r" b="b"/>
                <a:pathLst>
                  <a:path w="12" h="27">
                    <a:moveTo>
                      <a:pt x="5" y="1"/>
                    </a:moveTo>
                    <a:cubicBezTo>
                      <a:pt x="7" y="10"/>
                      <a:pt x="10" y="18"/>
                      <a:pt x="12" y="27"/>
                    </a:cubicBezTo>
                    <a:cubicBezTo>
                      <a:pt x="10" y="27"/>
                      <a:pt x="7" y="27"/>
                      <a:pt x="4" y="27"/>
                    </a:cubicBezTo>
                    <a:cubicBezTo>
                      <a:pt x="3" y="18"/>
                      <a:pt x="2" y="9"/>
                      <a:pt x="0" y="0"/>
                    </a:cubicBezTo>
                    <a:cubicBezTo>
                      <a:pt x="2" y="0"/>
                      <a:pt x="3" y="0"/>
                      <a:pt x="5" y="1"/>
                    </a:cubicBezTo>
                    <a:close/>
                  </a:path>
                </a:pathLst>
              </a:custGeom>
              <a:solidFill>
                <a:srgbClr val="9B7B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5" name="Freeform 544">
                <a:extLst>
                  <a:ext uri="{FF2B5EF4-FFF2-40B4-BE49-F238E27FC236}">
                    <a16:creationId xmlns:a16="http://schemas.microsoft.com/office/drawing/2014/main" id="{9057A98B-6970-419F-ADBE-827511E7FD62}"/>
                  </a:ext>
                </a:extLst>
              </p:cNvPr>
              <p:cNvSpPr>
                <a:spLocks/>
              </p:cNvSpPr>
              <p:nvPr/>
            </p:nvSpPr>
            <p:spPr bwMode="auto">
              <a:xfrm>
                <a:off x="1470" y="2455"/>
                <a:ext cx="43" cy="251"/>
              </a:xfrm>
              <a:custGeom>
                <a:avLst/>
                <a:gdLst>
                  <a:gd name="T0" fmla="*/ 0 w 38"/>
                  <a:gd name="T1" fmla="*/ 223 h 223"/>
                  <a:gd name="T2" fmla="*/ 13 w 38"/>
                  <a:gd name="T3" fmla="*/ 135 h 223"/>
                  <a:gd name="T4" fmla="*/ 28 w 38"/>
                  <a:gd name="T5" fmla="*/ 35 h 223"/>
                  <a:gd name="T6" fmla="*/ 34 w 38"/>
                  <a:gd name="T7" fmla="*/ 0 h 223"/>
                  <a:gd name="T8" fmla="*/ 24 w 38"/>
                  <a:gd name="T9" fmla="*/ 205 h 223"/>
                  <a:gd name="T10" fmla="*/ 8 w 38"/>
                  <a:gd name="T11" fmla="*/ 222 h 223"/>
                  <a:gd name="T12" fmla="*/ 0 w 38"/>
                  <a:gd name="T13" fmla="*/ 223 h 223"/>
                </a:gdLst>
                <a:ahLst/>
                <a:cxnLst>
                  <a:cxn ang="0">
                    <a:pos x="T0" y="T1"/>
                  </a:cxn>
                  <a:cxn ang="0">
                    <a:pos x="T2" y="T3"/>
                  </a:cxn>
                  <a:cxn ang="0">
                    <a:pos x="T4" y="T5"/>
                  </a:cxn>
                  <a:cxn ang="0">
                    <a:pos x="T6" y="T7"/>
                  </a:cxn>
                  <a:cxn ang="0">
                    <a:pos x="T8" y="T9"/>
                  </a:cxn>
                  <a:cxn ang="0">
                    <a:pos x="T10" y="T11"/>
                  </a:cxn>
                  <a:cxn ang="0">
                    <a:pos x="T12" y="T13"/>
                  </a:cxn>
                </a:cxnLst>
                <a:rect l="0" t="0" r="r" b="b"/>
                <a:pathLst>
                  <a:path w="38" h="223">
                    <a:moveTo>
                      <a:pt x="0" y="223"/>
                    </a:moveTo>
                    <a:cubicBezTo>
                      <a:pt x="4" y="193"/>
                      <a:pt x="4" y="163"/>
                      <a:pt x="13" y="135"/>
                    </a:cubicBezTo>
                    <a:cubicBezTo>
                      <a:pt x="23" y="102"/>
                      <a:pt x="15" y="67"/>
                      <a:pt x="28" y="35"/>
                    </a:cubicBezTo>
                    <a:cubicBezTo>
                      <a:pt x="29" y="23"/>
                      <a:pt x="35" y="12"/>
                      <a:pt x="34" y="0"/>
                    </a:cubicBezTo>
                    <a:cubicBezTo>
                      <a:pt x="38" y="69"/>
                      <a:pt x="34" y="137"/>
                      <a:pt x="24" y="205"/>
                    </a:cubicBezTo>
                    <a:cubicBezTo>
                      <a:pt x="22" y="215"/>
                      <a:pt x="17" y="220"/>
                      <a:pt x="8" y="222"/>
                    </a:cubicBezTo>
                    <a:cubicBezTo>
                      <a:pt x="5" y="222"/>
                      <a:pt x="3" y="223"/>
                      <a:pt x="0" y="223"/>
                    </a:cubicBezTo>
                    <a:close/>
                  </a:path>
                </a:pathLst>
              </a:custGeom>
              <a:solidFill>
                <a:srgbClr val="F4DAB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6" name="Freeform 545">
                <a:extLst>
                  <a:ext uri="{FF2B5EF4-FFF2-40B4-BE49-F238E27FC236}">
                    <a16:creationId xmlns:a16="http://schemas.microsoft.com/office/drawing/2014/main" id="{CF589F1F-A7DB-4846-9BE5-4C78702B1825}"/>
                  </a:ext>
                </a:extLst>
              </p:cNvPr>
              <p:cNvSpPr>
                <a:spLocks/>
              </p:cNvSpPr>
              <p:nvPr/>
            </p:nvSpPr>
            <p:spPr bwMode="auto">
              <a:xfrm>
                <a:off x="1001" y="2774"/>
                <a:ext cx="159" cy="66"/>
              </a:xfrm>
              <a:custGeom>
                <a:avLst/>
                <a:gdLst>
                  <a:gd name="T0" fmla="*/ 9 w 141"/>
                  <a:gd name="T1" fmla="*/ 3 h 59"/>
                  <a:gd name="T2" fmla="*/ 32 w 141"/>
                  <a:gd name="T3" fmla="*/ 8 h 59"/>
                  <a:gd name="T4" fmla="*/ 53 w 141"/>
                  <a:gd name="T5" fmla="*/ 15 h 59"/>
                  <a:gd name="T6" fmla="*/ 57 w 141"/>
                  <a:gd name="T7" fmla="*/ 15 h 59"/>
                  <a:gd name="T8" fmla="*/ 141 w 141"/>
                  <a:gd name="T9" fmla="*/ 43 h 59"/>
                  <a:gd name="T10" fmla="*/ 31 w 141"/>
                  <a:gd name="T11" fmla="*/ 42 h 59"/>
                  <a:gd name="T12" fmla="*/ 6 w 141"/>
                  <a:gd name="T13" fmla="*/ 59 h 59"/>
                  <a:gd name="T14" fmla="*/ 2 w 141"/>
                  <a:gd name="T15" fmla="*/ 4 h 59"/>
                  <a:gd name="T16" fmla="*/ 9 w 141"/>
                  <a:gd name="T17" fmla="*/ 3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1" h="59">
                    <a:moveTo>
                      <a:pt x="9" y="3"/>
                    </a:moveTo>
                    <a:cubicBezTo>
                      <a:pt x="16" y="9"/>
                      <a:pt x="25" y="6"/>
                      <a:pt x="32" y="8"/>
                    </a:cubicBezTo>
                    <a:cubicBezTo>
                      <a:pt x="40" y="9"/>
                      <a:pt x="48" y="7"/>
                      <a:pt x="53" y="15"/>
                    </a:cubicBezTo>
                    <a:cubicBezTo>
                      <a:pt x="54" y="15"/>
                      <a:pt x="55" y="15"/>
                      <a:pt x="57" y="15"/>
                    </a:cubicBezTo>
                    <a:cubicBezTo>
                      <a:pt x="84" y="28"/>
                      <a:pt x="113" y="32"/>
                      <a:pt x="141" y="43"/>
                    </a:cubicBezTo>
                    <a:cubicBezTo>
                      <a:pt x="104" y="53"/>
                      <a:pt x="67" y="42"/>
                      <a:pt x="31" y="42"/>
                    </a:cubicBezTo>
                    <a:cubicBezTo>
                      <a:pt x="16" y="42"/>
                      <a:pt x="9" y="45"/>
                      <a:pt x="6" y="59"/>
                    </a:cubicBezTo>
                    <a:cubicBezTo>
                      <a:pt x="1" y="41"/>
                      <a:pt x="0" y="23"/>
                      <a:pt x="2" y="4"/>
                    </a:cubicBezTo>
                    <a:cubicBezTo>
                      <a:pt x="3" y="0"/>
                      <a:pt x="6" y="1"/>
                      <a:pt x="9" y="3"/>
                    </a:cubicBezTo>
                    <a:close/>
                  </a:path>
                </a:pathLst>
              </a:custGeom>
              <a:solidFill>
                <a:srgbClr val="8ABC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7" name="Freeform 546">
                <a:extLst>
                  <a:ext uri="{FF2B5EF4-FFF2-40B4-BE49-F238E27FC236}">
                    <a16:creationId xmlns:a16="http://schemas.microsoft.com/office/drawing/2014/main" id="{7E0C017B-7110-40FE-B4B1-B80705C21083}"/>
                  </a:ext>
                </a:extLst>
              </p:cNvPr>
              <p:cNvSpPr>
                <a:spLocks/>
              </p:cNvSpPr>
              <p:nvPr/>
            </p:nvSpPr>
            <p:spPr bwMode="auto">
              <a:xfrm>
                <a:off x="1366" y="3686"/>
                <a:ext cx="796" cy="48"/>
              </a:xfrm>
              <a:custGeom>
                <a:avLst/>
                <a:gdLst>
                  <a:gd name="T0" fmla="*/ 697 w 709"/>
                  <a:gd name="T1" fmla="*/ 22 h 42"/>
                  <a:gd name="T2" fmla="*/ 709 w 709"/>
                  <a:gd name="T3" fmla="*/ 23 h 42"/>
                  <a:gd name="T4" fmla="*/ 615 w 709"/>
                  <a:gd name="T5" fmla="*/ 30 h 42"/>
                  <a:gd name="T6" fmla="*/ 578 w 709"/>
                  <a:gd name="T7" fmla="*/ 31 h 42"/>
                  <a:gd name="T8" fmla="*/ 524 w 709"/>
                  <a:gd name="T9" fmla="*/ 32 h 42"/>
                  <a:gd name="T10" fmla="*/ 441 w 709"/>
                  <a:gd name="T11" fmla="*/ 37 h 42"/>
                  <a:gd name="T12" fmla="*/ 376 w 709"/>
                  <a:gd name="T13" fmla="*/ 34 h 42"/>
                  <a:gd name="T14" fmla="*/ 304 w 709"/>
                  <a:gd name="T15" fmla="*/ 38 h 42"/>
                  <a:gd name="T16" fmla="*/ 279 w 709"/>
                  <a:gd name="T17" fmla="*/ 37 h 42"/>
                  <a:gd name="T18" fmla="*/ 250 w 709"/>
                  <a:gd name="T19" fmla="*/ 35 h 42"/>
                  <a:gd name="T20" fmla="*/ 138 w 709"/>
                  <a:gd name="T21" fmla="*/ 32 h 42"/>
                  <a:gd name="T22" fmla="*/ 85 w 709"/>
                  <a:gd name="T23" fmla="*/ 31 h 42"/>
                  <a:gd name="T24" fmla="*/ 17 w 709"/>
                  <a:gd name="T25" fmla="*/ 29 h 42"/>
                  <a:gd name="T26" fmla="*/ 1 w 709"/>
                  <a:gd name="T27" fmla="*/ 19 h 42"/>
                  <a:gd name="T28" fmla="*/ 16 w 709"/>
                  <a:gd name="T29" fmla="*/ 5 h 42"/>
                  <a:gd name="T30" fmla="*/ 53 w 709"/>
                  <a:gd name="T31" fmla="*/ 3 h 42"/>
                  <a:gd name="T32" fmla="*/ 165 w 709"/>
                  <a:gd name="T33" fmla="*/ 4 h 42"/>
                  <a:gd name="T34" fmla="*/ 254 w 709"/>
                  <a:gd name="T35" fmla="*/ 2 h 42"/>
                  <a:gd name="T36" fmla="*/ 340 w 709"/>
                  <a:gd name="T37" fmla="*/ 3 h 42"/>
                  <a:gd name="T38" fmla="*/ 431 w 709"/>
                  <a:gd name="T39" fmla="*/ 6 h 42"/>
                  <a:gd name="T40" fmla="*/ 433 w 709"/>
                  <a:gd name="T41" fmla="*/ 11 h 42"/>
                  <a:gd name="T42" fmla="*/ 404 w 709"/>
                  <a:gd name="T43" fmla="*/ 18 h 42"/>
                  <a:gd name="T44" fmla="*/ 302 w 709"/>
                  <a:gd name="T45" fmla="*/ 13 h 42"/>
                  <a:gd name="T46" fmla="*/ 405 w 709"/>
                  <a:gd name="T47" fmla="*/ 19 h 42"/>
                  <a:gd name="T48" fmla="*/ 538 w 709"/>
                  <a:gd name="T49" fmla="*/ 23 h 42"/>
                  <a:gd name="T50" fmla="*/ 562 w 709"/>
                  <a:gd name="T51" fmla="*/ 21 h 42"/>
                  <a:gd name="T52" fmla="*/ 648 w 709"/>
                  <a:gd name="T53" fmla="*/ 16 h 42"/>
                  <a:gd name="T54" fmla="*/ 697 w 709"/>
                  <a:gd name="T55" fmla="*/ 2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09" h="42">
                    <a:moveTo>
                      <a:pt x="697" y="22"/>
                    </a:moveTo>
                    <a:cubicBezTo>
                      <a:pt x="701" y="23"/>
                      <a:pt x="705" y="23"/>
                      <a:pt x="709" y="23"/>
                    </a:cubicBezTo>
                    <a:cubicBezTo>
                      <a:pt x="678" y="30"/>
                      <a:pt x="647" y="34"/>
                      <a:pt x="615" y="30"/>
                    </a:cubicBezTo>
                    <a:cubicBezTo>
                      <a:pt x="602" y="28"/>
                      <a:pt x="591" y="29"/>
                      <a:pt x="578" y="31"/>
                    </a:cubicBezTo>
                    <a:cubicBezTo>
                      <a:pt x="560" y="35"/>
                      <a:pt x="542" y="35"/>
                      <a:pt x="524" y="32"/>
                    </a:cubicBezTo>
                    <a:cubicBezTo>
                      <a:pt x="496" y="27"/>
                      <a:pt x="469" y="37"/>
                      <a:pt x="441" y="37"/>
                    </a:cubicBezTo>
                    <a:cubicBezTo>
                      <a:pt x="419" y="36"/>
                      <a:pt x="397" y="35"/>
                      <a:pt x="376" y="34"/>
                    </a:cubicBezTo>
                    <a:cubicBezTo>
                      <a:pt x="352" y="34"/>
                      <a:pt x="328" y="33"/>
                      <a:pt x="304" y="38"/>
                    </a:cubicBezTo>
                    <a:cubicBezTo>
                      <a:pt x="295" y="39"/>
                      <a:pt x="286" y="42"/>
                      <a:pt x="279" y="37"/>
                    </a:cubicBezTo>
                    <a:cubicBezTo>
                      <a:pt x="269" y="32"/>
                      <a:pt x="260" y="33"/>
                      <a:pt x="250" y="35"/>
                    </a:cubicBezTo>
                    <a:cubicBezTo>
                      <a:pt x="213" y="41"/>
                      <a:pt x="175" y="40"/>
                      <a:pt x="138" y="32"/>
                    </a:cubicBezTo>
                    <a:cubicBezTo>
                      <a:pt x="121" y="27"/>
                      <a:pt x="103" y="36"/>
                      <a:pt x="85" y="31"/>
                    </a:cubicBezTo>
                    <a:cubicBezTo>
                      <a:pt x="62" y="34"/>
                      <a:pt x="40" y="26"/>
                      <a:pt x="17" y="29"/>
                    </a:cubicBezTo>
                    <a:cubicBezTo>
                      <a:pt x="10" y="30"/>
                      <a:pt x="1" y="29"/>
                      <a:pt x="1" y="19"/>
                    </a:cubicBezTo>
                    <a:cubicBezTo>
                      <a:pt x="0" y="10"/>
                      <a:pt x="7" y="6"/>
                      <a:pt x="16" y="5"/>
                    </a:cubicBezTo>
                    <a:cubicBezTo>
                      <a:pt x="28" y="4"/>
                      <a:pt x="41" y="11"/>
                      <a:pt x="53" y="3"/>
                    </a:cubicBezTo>
                    <a:cubicBezTo>
                      <a:pt x="90" y="3"/>
                      <a:pt x="128" y="0"/>
                      <a:pt x="165" y="4"/>
                    </a:cubicBezTo>
                    <a:cubicBezTo>
                      <a:pt x="195" y="8"/>
                      <a:pt x="224" y="0"/>
                      <a:pt x="254" y="2"/>
                    </a:cubicBezTo>
                    <a:cubicBezTo>
                      <a:pt x="283" y="3"/>
                      <a:pt x="312" y="3"/>
                      <a:pt x="340" y="3"/>
                    </a:cubicBezTo>
                    <a:cubicBezTo>
                      <a:pt x="370" y="4"/>
                      <a:pt x="401" y="4"/>
                      <a:pt x="431" y="6"/>
                    </a:cubicBezTo>
                    <a:cubicBezTo>
                      <a:pt x="432" y="6"/>
                      <a:pt x="432" y="9"/>
                      <a:pt x="433" y="11"/>
                    </a:cubicBezTo>
                    <a:cubicBezTo>
                      <a:pt x="425" y="19"/>
                      <a:pt x="414" y="15"/>
                      <a:pt x="404" y="18"/>
                    </a:cubicBezTo>
                    <a:cubicBezTo>
                      <a:pt x="371" y="15"/>
                      <a:pt x="336" y="22"/>
                      <a:pt x="302" y="13"/>
                    </a:cubicBezTo>
                    <a:cubicBezTo>
                      <a:pt x="336" y="30"/>
                      <a:pt x="371" y="12"/>
                      <a:pt x="405" y="19"/>
                    </a:cubicBezTo>
                    <a:cubicBezTo>
                      <a:pt x="449" y="25"/>
                      <a:pt x="494" y="17"/>
                      <a:pt x="538" y="23"/>
                    </a:cubicBezTo>
                    <a:cubicBezTo>
                      <a:pt x="546" y="24"/>
                      <a:pt x="554" y="23"/>
                      <a:pt x="562" y="21"/>
                    </a:cubicBezTo>
                    <a:cubicBezTo>
                      <a:pt x="590" y="15"/>
                      <a:pt x="619" y="19"/>
                      <a:pt x="648" y="16"/>
                    </a:cubicBezTo>
                    <a:cubicBezTo>
                      <a:pt x="665" y="14"/>
                      <a:pt x="681" y="12"/>
                      <a:pt x="697" y="22"/>
                    </a:cubicBezTo>
                    <a:close/>
                  </a:path>
                </a:pathLst>
              </a:custGeom>
              <a:solidFill>
                <a:srgbClr val="62A9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8" name="Freeform 547">
                <a:extLst>
                  <a:ext uri="{FF2B5EF4-FFF2-40B4-BE49-F238E27FC236}">
                    <a16:creationId xmlns:a16="http://schemas.microsoft.com/office/drawing/2014/main" id="{30DBA3BC-0838-4FDD-9C69-FD468B6934AD}"/>
                  </a:ext>
                </a:extLst>
              </p:cNvPr>
              <p:cNvSpPr>
                <a:spLocks/>
              </p:cNvSpPr>
              <p:nvPr/>
            </p:nvSpPr>
            <p:spPr bwMode="auto">
              <a:xfrm>
                <a:off x="333" y="3756"/>
                <a:ext cx="419" cy="61"/>
              </a:xfrm>
              <a:custGeom>
                <a:avLst/>
                <a:gdLst>
                  <a:gd name="T0" fmla="*/ 12 w 373"/>
                  <a:gd name="T1" fmla="*/ 30 h 54"/>
                  <a:gd name="T2" fmla="*/ 11 w 373"/>
                  <a:gd name="T3" fmla="*/ 16 h 54"/>
                  <a:gd name="T4" fmla="*/ 17 w 373"/>
                  <a:gd name="T5" fmla="*/ 24 h 54"/>
                  <a:gd name="T6" fmla="*/ 58 w 373"/>
                  <a:gd name="T7" fmla="*/ 22 h 54"/>
                  <a:gd name="T8" fmla="*/ 31 w 373"/>
                  <a:gd name="T9" fmla="*/ 9 h 54"/>
                  <a:gd name="T10" fmla="*/ 72 w 373"/>
                  <a:gd name="T11" fmla="*/ 9 h 54"/>
                  <a:gd name="T12" fmla="*/ 133 w 373"/>
                  <a:gd name="T13" fmla="*/ 8 h 54"/>
                  <a:gd name="T14" fmla="*/ 240 w 373"/>
                  <a:gd name="T15" fmla="*/ 9 h 54"/>
                  <a:gd name="T16" fmla="*/ 284 w 373"/>
                  <a:gd name="T17" fmla="*/ 9 h 54"/>
                  <a:gd name="T18" fmla="*/ 316 w 373"/>
                  <a:gd name="T19" fmla="*/ 13 h 54"/>
                  <a:gd name="T20" fmla="*/ 365 w 373"/>
                  <a:gd name="T21" fmla="*/ 13 h 54"/>
                  <a:gd name="T22" fmla="*/ 364 w 373"/>
                  <a:gd name="T23" fmla="*/ 36 h 54"/>
                  <a:gd name="T24" fmla="*/ 357 w 373"/>
                  <a:gd name="T25" fmla="*/ 42 h 54"/>
                  <a:gd name="T26" fmla="*/ 344 w 373"/>
                  <a:gd name="T27" fmla="*/ 45 h 54"/>
                  <a:gd name="T28" fmla="*/ 346 w 373"/>
                  <a:gd name="T29" fmla="*/ 32 h 54"/>
                  <a:gd name="T30" fmla="*/ 293 w 373"/>
                  <a:gd name="T31" fmla="*/ 39 h 54"/>
                  <a:gd name="T32" fmla="*/ 272 w 373"/>
                  <a:gd name="T33" fmla="*/ 39 h 54"/>
                  <a:gd name="T34" fmla="*/ 241 w 373"/>
                  <a:gd name="T35" fmla="*/ 37 h 54"/>
                  <a:gd name="T36" fmla="*/ 212 w 373"/>
                  <a:gd name="T37" fmla="*/ 38 h 54"/>
                  <a:gd name="T38" fmla="*/ 96 w 373"/>
                  <a:gd name="T39" fmla="*/ 42 h 54"/>
                  <a:gd name="T40" fmla="*/ 59 w 373"/>
                  <a:gd name="T41" fmla="*/ 34 h 54"/>
                  <a:gd name="T42" fmla="*/ 30 w 373"/>
                  <a:gd name="T43" fmla="*/ 38 h 54"/>
                  <a:gd name="T44" fmla="*/ 12 w 373"/>
                  <a:gd name="T45" fmla="*/ 3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73" h="54">
                    <a:moveTo>
                      <a:pt x="12" y="30"/>
                    </a:moveTo>
                    <a:cubicBezTo>
                      <a:pt x="13" y="25"/>
                      <a:pt x="0" y="21"/>
                      <a:pt x="11" y="16"/>
                    </a:cubicBezTo>
                    <a:cubicBezTo>
                      <a:pt x="23" y="10"/>
                      <a:pt x="15" y="21"/>
                      <a:pt x="17" y="24"/>
                    </a:cubicBezTo>
                    <a:cubicBezTo>
                      <a:pt x="27" y="36"/>
                      <a:pt x="43" y="35"/>
                      <a:pt x="58" y="22"/>
                    </a:cubicBezTo>
                    <a:cubicBezTo>
                      <a:pt x="49" y="18"/>
                      <a:pt x="42" y="10"/>
                      <a:pt x="31" y="9"/>
                    </a:cubicBezTo>
                    <a:cubicBezTo>
                      <a:pt x="45" y="0"/>
                      <a:pt x="59" y="7"/>
                      <a:pt x="72" y="9"/>
                    </a:cubicBezTo>
                    <a:cubicBezTo>
                      <a:pt x="93" y="13"/>
                      <a:pt x="113" y="10"/>
                      <a:pt x="133" y="8"/>
                    </a:cubicBezTo>
                    <a:cubicBezTo>
                      <a:pt x="169" y="4"/>
                      <a:pt x="204" y="9"/>
                      <a:pt x="240" y="9"/>
                    </a:cubicBezTo>
                    <a:cubicBezTo>
                      <a:pt x="255" y="12"/>
                      <a:pt x="269" y="12"/>
                      <a:pt x="284" y="9"/>
                    </a:cubicBezTo>
                    <a:cubicBezTo>
                      <a:pt x="294" y="16"/>
                      <a:pt x="306" y="7"/>
                      <a:pt x="316" y="13"/>
                    </a:cubicBezTo>
                    <a:cubicBezTo>
                      <a:pt x="332" y="8"/>
                      <a:pt x="348" y="7"/>
                      <a:pt x="365" y="13"/>
                    </a:cubicBezTo>
                    <a:cubicBezTo>
                      <a:pt x="373" y="21"/>
                      <a:pt x="372" y="28"/>
                      <a:pt x="364" y="36"/>
                    </a:cubicBezTo>
                    <a:cubicBezTo>
                      <a:pt x="362" y="38"/>
                      <a:pt x="359" y="40"/>
                      <a:pt x="357" y="42"/>
                    </a:cubicBezTo>
                    <a:cubicBezTo>
                      <a:pt x="353" y="45"/>
                      <a:pt x="349" y="49"/>
                      <a:pt x="344" y="45"/>
                    </a:cubicBezTo>
                    <a:cubicBezTo>
                      <a:pt x="339" y="41"/>
                      <a:pt x="343" y="36"/>
                      <a:pt x="346" y="32"/>
                    </a:cubicBezTo>
                    <a:cubicBezTo>
                      <a:pt x="326" y="50"/>
                      <a:pt x="318" y="51"/>
                      <a:pt x="293" y="39"/>
                    </a:cubicBezTo>
                    <a:cubicBezTo>
                      <a:pt x="286" y="36"/>
                      <a:pt x="276" y="36"/>
                      <a:pt x="272" y="39"/>
                    </a:cubicBezTo>
                    <a:cubicBezTo>
                      <a:pt x="260" y="50"/>
                      <a:pt x="249" y="42"/>
                      <a:pt x="241" y="37"/>
                    </a:cubicBezTo>
                    <a:cubicBezTo>
                      <a:pt x="230" y="29"/>
                      <a:pt x="222" y="32"/>
                      <a:pt x="212" y="38"/>
                    </a:cubicBezTo>
                    <a:cubicBezTo>
                      <a:pt x="174" y="40"/>
                      <a:pt x="135" y="40"/>
                      <a:pt x="96" y="42"/>
                    </a:cubicBezTo>
                    <a:cubicBezTo>
                      <a:pt x="87" y="42"/>
                      <a:pt x="67" y="54"/>
                      <a:pt x="59" y="34"/>
                    </a:cubicBezTo>
                    <a:cubicBezTo>
                      <a:pt x="50" y="41"/>
                      <a:pt x="40" y="37"/>
                      <a:pt x="30" y="38"/>
                    </a:cubicBezTo>
                    <a:cubicBezTo>
                      <a:pt x="21" y="39"/>
                      <a:pt x="17" y="34"/>
                      <a:pt x="12" y="30"/>
                    </a:cubicBezTo>
                    <a:close/>
                  </a:path>
                </a:pathLst>
              </a:custGeom>
              <a:solidFill>
                <a:srgbClr val="78B2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9" name="Freeform 548">
                <a:extLst>
                  <a:ext uri="{FF2B5EF4-FFF2-40B4-BE49-F238E27FC236}">
                    <a16:creationId xmlns:a16="http://schemas.microsoft.com/office/drawing/2014/main" id="{DBD9800A-6E9E-4D82-A519-E02CB25A06E5}"/>
                  </a:ext>
                </a:extLst>
              </p:cNvPr>
              <p:cNvSpPr>
                <a:spLocks/>
              </p:cNvSpPr>
              <p:nvPr/>
            </p:nvSpPr>
            <p:spPr bwMode="auto">
              <a:xfrm>
                <a:off x="660" y="3680"/>
                <a:ext cx="437" cy="47"/>
              </a:xfrm>
              <a:custGeom>
                <a:avLst/>
                <a:gdLst>
                  <a:gd name="T0" fmla="*/ 358 w 389"/>
                  <a:gd name="T1" fmla="*/ 21 h 42"/>
                  <a:gd name="T2" fmla="*/ 360 w 389"/>
                  <a:gd name="T3" fmla="*/ 21 h 42"/>
                  <a:gd name="T4" fmla="*/ 368 w 389"/>
                  <a:gd name="T5" fmla="*/ 18 h 42"/>
                  <a:gd name="T6" fmla="*/ 389 w 389"/>
                  <a:gd name="T7" fmla="*/ 37 h 42"/>
                  <a:gd name="T8" fmla="*/ 369 w 389"/>
                  <a:gd name="T9" fmla="*/ 40 h 42"/>
                  <a:gd name="T10" fmla="*/ 341 w 389"/>
                  <a:gd name="T11" fmla="*/ 34 h 42"/>
                  <a:gd name="T12" fmla="*/ 105 w 389"/>
                  <a:gd name="T13" fmla="*/ 33 h 42"/>
                  <a:gd name="T14" fmla="*/ 56 w 389"/>
                  <a:gd name="T15" fmla="*/ 26 h 42"/>
                  <a:gd name="T16" fmla="*/ 19 w 389"/>
                  <a:gd name="T17" fmla="*/ 17 h 42"/>
                  <a:gd name="T18" fmla="*/ 5 w 389"/>
                  <a:gd name="T19" fmla="*/ 5 h 42"/>
                  <a:gd name="T20" fmla="*/ 134 w 389"/>
                  <a:gd name="T21" fmla="*/ 4 h 42"/>
                  <a:gd name="T22" fmla="*/ 217 w 389"/>
                  <a:gd name="T23" fmla="*/ 3 h 42"/>
                  <a:gd name="T24" fmla="*/ 282 w 389"/>
                  <a:gd name="T25" fmla="*/ 8 h 42"/>
                  <a:gd name="T26" fmla="*/ 305 w 389"/>
                  <a:gd name="T27" fmla="*/ 8 h 42"/>
                  <a:gd name="T28" fmla="*/ 358 w 389"/>
                  <a:gd name="T29" fmla="*/ 2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89" h="42">
                    <a:moveTo>
                      <a:pt x="358" y="21"/>
                    </a:moveTo>
                    <a:cubicBezTo>
                      <a:pt x="359" y="20"/>
                      <a:pt x="360" y="20"/>
                      <a:pt x="360" y="21"/>
                    </a:cubicBezTo>
                    <a:cubicBezTo>
                      <a:pt x="363" y="19"/>
                      <a:pt x="365" y="19"/>
                      <a:pt x="368" y="18"/>
                    </a:cubicBezTo>
                    <a:cubicBezTo>
                      <a:pt x="388" y="14"/>
                      <a:pt x="388" y="14"/>
                      <a:pt x="389" y="37"/>
                    </a:cubicBezTo>
                    <a:cubicBezTo>
                      <a:pt x="383" y="42"/>
                      <a:pt x="376" y="42"/>
                      <a:pt x="369" y="40"/>
                    </a:cubicBezTo>
                    <a:cubicBezTo>
                      <a:pt x="361" y="32"/>
                      <a:pt x="351" y="32"/>
                      <a:pt x="341" y="34"/>
                    </a:cubicBezTo>
                    <a:cubicBezTo>
                      <a:pt x="262" y="33"/>
                      <a:pt x="184" y="33"/>
                      <a:pt x="105" y="33"/>
                    </a:cubicBezTo>
                    <a:cubicBezTo>
                      <a:pt x="88" y="33"/>
                      <a:pt x="71" y="39"/>
                      <a:pt x="56" y="26"/>
                    </a:cubicBezTo>
                    <a:cubicBezTo>
                      <a:pt x="47" y="7"/>
                      <a:pt x="32" y="16"/>
                      <a:pt x="19" y="17"/>
                    </a:cubicBezTo>
                    <a:cubicBezTo>
                      <a:pt x="8" y="19"/>
                      <a:pt x="0" y="21"/>
                      <a:pt x="5" y="5"/>
                    </a:cubicBezTo>
                    <a:cubicBezTo>
                      <a:pt x="48" y="0"/>
                      <a:pt x="91" y="11"/>
                      <a:pt x="134" y="4"/>
                    </a:cubicBezTo>
                    <a:cubicBezTo>
                      <a:pt x="162" y="0"/>
                      <a:pt x="190" y="2"/>
                      <a:pt x="217" y="3"/>
                    </a:cubicBezTo>
                    <a:cubicBezTo>
                      <a:pt x="238" y="3"/>
                      <a:pt x="261" y="1"/>
                      <a:pt x="282" y="8"/>
                    </a:cubicBezTo>
                    <a:cubicBezTo>
                      <a:pt x="289" y="11"/>
                      <a:pt x="297" y="12"/>
                      <a:pt x="305" y="8"/>
                    </a:cubicBezTo>
                    <a:cubicBezTo>
                      <a:pt x="323" y="12"/>
                      <a:pt x="341" y="13"/>
                      <a:pt x="358" y="21"/>
                    </a:cubicBezTo>
                    <a:close/>
                  </a:path>
                </a:pathLst>
              </a:custGeom>
              <a:solidFill>
                <a:srgbClr val="69ADC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0" name="Freeform 549">
                <a:extLst>
                  <a:ext uri="{FF2B5EF4-FFF2-40B4-BE49-F238E27FC236}">
                    <a16:creationId xmlns:a16="http://schemas.microsoft.com/office/drawing/2014/main" id="{8034D246-2D08-4F55-8485-9C922F7597C7}"/>
                  </a:ext>
                </a:extLst>
              </p:cNvPr>
              <p:cNvSpPr>
                <a:spLocks/>
              </p:cNvSpPr>
              <p:nvPr/>
            </p:nvSpPr>
            <p:spPr bwMode="auto">
              <a:xfrm>
                <a:off x="1064" y="3688"/>
                <a:ext cx="397" cy="40"/>
              </a:xfrm>
              <a:custGeom>
                <a:avLst/>
                <a:gdLst>
                  <a:gd name="T0" fmla="*/ 29 w 353"/>
                  <a:gd name="T1" fmla="*/ 30 h 36"/>
                  <a:gd name="T2" fmla="*/ 25 w 353"/>
                  <a:gd name="T3" fmla="*/ 25 h 36"/>
                  <a:gd name="T4" fmla="*/ 10 w 353"/>
                  <a:gd name="T5" fmla="*/ 16 h 36"/>
                  <a:gd name="T6" fmla="*/ 0 w 353"/>
                  <a:gd name="T7" fmla="*/ 14 h 36"/>
                  <a:gd name="T8" fmla="*/ 42 w 353"/>
                  <a:gd name="T9" fmla="*/ 5 h 36"/>
                  <a:gd name="T10" fmla="*/ 154 w 353"/>
                  <a:gd name="T11" fmla="*/ 2 h 36"/>
                  <a:gd name="T12" fmla="*/ 204 w 353"/>
                  <a:gd name="T13" fmla="*/ 5 h 36"/>
                  <a:gd name="T14" fmla="*/ 321 w 353"/>
                  <a:gd name="T15" fmla="*/ 2 h 36"/>
                  <a:gd name="T16" fmla="*/ 308 w 353"/>
                  <a:gd name="T17" fmla="*/ 10 h 36"/>
                  <a:gd name="T18" fmla="*/ 295 w 353"/>
                  <a:gd name="T19" fmla="*/ 7 h 36"/>
                  <a:gd name="T20" fmla="*/ 273 w 353"/>
                  <a:gd name="T21" fmla="*/ 14 h 36"/>
                  <a:gd name="T22" fmla="*/ 273 w 353"/>
                  <a:gd name="T23" fmla="*/ 22 h 36"/>
                  <a:gd name="T24" fmla="*/ 296 w 353"/>
                  <a:gd name="T25" fmla="*/ 20 h 36"/>
                  <a:gd name="T26" fmla="*/ 300 w 353"/>
                  <a:gd name="T27" fmla="*/ 20 h 36"/>
                  <a:gd name="T28" fmla="*/ 353 w 353"/>
                  <a:gd name="T29" fmla="*/ 30 h 36"/>
                  <a:gd name="T30" fmla="*/ 294 w 353"/>
                  <a:gd name="T31" fmla="*/ 31 h 36"/>
                  <a:gd name="T32" fmla="*/ 246 w 353"/>
                  <a:gd name="T33" fmla="*/ 33 h 36"/>
                  <a:gd name="T34" fmla="*/ 156 w 353"/>
                  <a:gd name="T35" fmla="*/ 29 h 36"/>
                  <a:gd name="T36" fmla="*/ 41 w 353"/>
                  <a:gd name="T37" fmla="*/ 30 h 36"/>
                  <a:gd name="T38" fmla="*/ 29 w 353"/>
                  <a:gd name="T39" fmla="*/ 3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53" h="36">
                    <a:moveTo>
                      <a:pt x="29" y="30"/>
                    </a:moveTo>
                    <a:cubicBezTo>
                      <a:pt x="27" y="28"/>
                      <a:pt x="25" y="27"/>
                      <a:pt x="25" y="25"/>
                    </a:cubicBezTo>
                    <a:cubicBezTo>
                      <a:pt x="25" y="14"/>
                      <a:pt x="22" y="8"/>
                      <a:pt x="10" y="16"/>
                    </a:cubicBezTo>
                    <a:cubicBezTo>
                      <a:pt x="8" y="17"/>
                      <a:pt x="4" y="14"/>
                      <a:pt x="0" y="14"/>
                    </a:cubicBezTo>
                    <a:cubicBezTo>
                      <a:pt x="12" y="0"/>
                      <a:pt x="28" y="6"/>
                      <a:pt x="42" y="5"/>
                    </a:cubicBezTo>
                    <a:cubicBezTo>
                      <a:pt x="79" y="3"/>
                      <a:pt x="117" y="5"/>
                      <a:pt x="154" y="2"/>
                    </a:cubicBezTo>
                    <a:cubicBezTo>
                      <a:pt x="171" y="0"/>
                      <a:pt x="187" y="7"/>
                      <a:pt x="204" y="5"/>
                    </a:cubicBezTo>
                    <a:cubicBezTo>
                      <a:pt x="243" y="0"/>
                      <a:pt x="282" y="1"/>
                      <a:pt x="321" y="2"/>
                    </a:cubicBezTo>
                    <a:cubicBezTo>
                      <a:pt x="318" y="7"/>
                      <a:pt x="317" y="15"/>
                      <a:pt x="308" y="10"/>
                    </a:cubicBezTo>
                    <a:cubicBezTo>
                      <a:pt x="304" y="7"/>
                      <a:pt x="300" y="5"/>
                      <a:pt x="295" y="7"/>
                    </a:cubicBezTo>
                    <a:cubicBezTo>
                      <a:pt x="288" y="9"/>
                      <a:pt x="277" y="2"/>
                      <a:pt x="273" y="14"/>
                    </a:cubicBezTo>
                    <a:cubicBezTo>
                      <a:pt x="272" y="17"/>
                      <a:pt x="271" y="19"/>
                      <a:pt x="273" y="22"/>
                    </a:cubicBezTo>
                    <a:cubicBezTo>
                      <a:pt x="281" y="28"/>
                      <a:pt x="289" y="26"/>
                      <a:pt x="296" y="20"/>
                    </a:cubicBezTo>
                    <a:cubicBezTo>
                      <a:pt x="297" y="20"/>
                      <a:pt x="299" y="20"/>
                      <a:pt x="300" y="20"/>
                    </a:cubicBezTo>
                    <a:cubicBezTo>
                      <a:pt x="317" y="31"/>
                      <a:pt x="336" y="23"/>
                      <a:pt x="353" y="30"/>
                    </a:cubicBezTo>
                    <a:cubicBezTo>
                      <a:pt x="333" y="35"/>
                      <a:pt x="314" y="36"/>
                      <a:pt x="294" y="31"/>
                    </a:cubicBezTo>
                    <a:cubicBezTo>
                      <a:pt x="278" y="27"/>
                      <a:pt x="263" y="36"/>
                      <a:pt x="246" y="33"/>
                    </a:cubicBezTo>
                    <a:cubicBezTo>
                      <a:pt x="217" y="28"/>
                      <a:pt x="186" y="28"/>
                      <a:pt x="156" y="29"/>
                    </a:cubicBezTo>
                    <a:cubicBezTo>
                      <a:pt x="118" y="30"/>
                      <a:pt x="79" y="27"/>
                      <a:pt x="41" y="30"/>
                    </a:cubicBezTo>
                    <a:cubicBezTo>
                      <a:pt x="37" y="30"/>
                      <a:pt x="33" y="30"/>
                      <a:pt x="29" y="30"/>
                    </a:cubicBezTo>
                    <a:close/>
                  </a:path>
                </a:pathLst>
              </a:custGeom>
              <a:solidFill>
                <a:srgbClr val="73B2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1" name="Freeform 550">
                <a:extLst>
                  <a:ext uri="{FF2B5EF4-FFF2-40B4-BE49-F238E27FC236}">
                    <a16:creationId xmlns:a16="http://schemas.microsoft.com/office/drawing/2014/main" id="{22F6BECA-C4DC-41E7-B132-109710F2C066}"/>
                  </a:ext>
                </a:extLst>
              </p:cNvPr>
              <p:cNvSpPr>
                <a:spLocks/>
              </p:cNvSpPr>
              <p:nvPr/>
            </p:nvSpPr>
            <p:spPr bwMode="auto">
              <a:xfrm>
                <a:off x="737" y="3766"/>
                <a:ext cx="312" cy="48"/>
              </a:xfrm>
              <a:custGeom>
                <a:avLst/>
                <a:gdLst>
                  <a:gd name="T0" fmla="*/ 0 w 277"/>
                  <a:gd name="T1" fmla="*/ 24 h 43"/>
                  <a:gd name="T2" fmla="*/ 4 w 277"/>
                  <a:gd name="T3" fmla="*/ 4 h 43"/>
                  <a:gd name="T4" fmla="*/ 13 w 277"/>
                  <a:gd name="T5" fmla="*/ 3 h 43"/>
                  <a:gd name="T6" fmla="*/ 61 w 277"/>
                  <a:gd name="T7" fmla="*/ 8 h 43"/>
                  <a:gd name="T8" fmla="*/ 96 w 277"/>
                  <a:gd name="T9" fmla="*/ 4 h 43"/>
                  <a:gd name="T10" fmla="*/ 96 w 277"/>
                  <a:gd name="T11" fmla="*/ 4 h 43"/>
                  <a:gd name="T12" fmla="*/ 136 w 277"/>
                  <a:gd name="T13" fmla="*/ 6 h 43"/>
                  <a:gd name="T14" fmla="*/ 164 w 277"/>
                  <a:gd name="T15" fmla="*/ 0 h 43"/>
                  <a:gd name="T16" fmla="*/ 172 w 277"/>
                  <a:gd name="T17" fmla="*/ 1 h 43"/>
                  <a:gd name="T18" fmla="*/ 204 w 277"/>
                  <a:gd name="T19" fmla="*/ 11 h 43"/>
                  <a:gd name="T20" fmla="*/ 221 w 277"/>
                  <a:gd name="T21" fmla="*/ 15 h 43"/>
                  <a:gd name="T22" fmla="*/ 224 w 277"/>
                  <a:gd name="T23" fmla="*/ 16 h 43"/>
                  <a:gd name="T24" fmla="*/ 253 w 277"/>
                  <a:gd name="T25" fmla="*/ 23 h 43"/>
                  <a:gd name="T26" fmla="*/ 272 w 277"/>
                  <a:gd name="T27" fmla="*/ 36 h 43"/>
                  <a:gd name="T28" fmla="*/ 248 w 277"/>
                  <a:gd name="T29" fmla="*/ 41 h 43"/>
                  <a:gd name="T30" fmla="*/ 204 w 277"/>
                  <a:gd name="T31" fmla="*/ 37 h 43"/>
                  <a:gd name="T32" fmla="*/ 196 w 277"/>
                  <a:gd name="T33" fmla="*/ 36 h 43"/>
                  <a:gd name="T34" fmla="*/ 156 w 277"/>
                  <a:gd name="T35" fmla="*/ 36 h 43"/>
                  <a:gd name="T36" fmla="*/ 87 w 277"/>
                  <a:gd name="T37" fmla="*/ 36 h 43"/>
                  <a:gd name="T38" fmla="*/ 79 w 277"/>
                  <a:gd name="T39" fmla="*/ 36 h 43"/>
                  <a:gd name="T40" fmla="*/ 16 w 277"/>
                  <a:gd name="T41" fmla="*/ 36 h 43"/>
                  <a:gd name="T42" fmla="*/ 0 w 277"/>
                  <a:gd name="T43" fmla="*/ 24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77" h="43">
                    <a:moveTo>
                      <a:pt x="0" y="24"/>
                    </a:moveTo>
                    <a:cubicBezTo>
                      <a:pt x="11" y="20"/>
                      <a:pt x="5" y="11"/>
                      <a:pt x="4" y="4"/>
                    </a:cubicBezTo>
                    <a:cubicBezTo>
                      <a:pt x="7" y="1"/>
                      <a:pt x="12" y="1"/>
                      <a:pt x="13" y="3"/>
                    </a:cubicBezTo>
                    <a:cubicBezTo>
                      <a:pt x="27" y="20"/>
                      <a:pt x="45" y="8"/>
                      <a:pt x="61" y="8"/>
                    </a:cubicBezTo>
                    <a:cubicBezTo>
                      <a:pt x="73" y="8"/>
                      <a:pt x="85" y="6"/>
                      <a:pt x="96" y="4"/>
                    </a:cubicBezTo>
                    <a:cubicBezTo>
                      <a:pt x="96" y="4"/>
                      <a:pt x="96" y="4"/>
                      <a:pt x="96" y="4"/>
                    </a:cubicBezTo>
                    <a:cubicBezTo>
                      <a:pt x="110" y="3"/>
                      <a:pt x="123" y="6"/>
                      <a:pt x="136" y="6"/>
                    </a:cubicBezTo>
                    <a:cubicBezTo>
                      <a:pt x="146" y="6"/>
                      <a:pt x="155" y="5"/>
                      <a:pt x="164" y="0"/>
                    </a:cubicBezTo>
                    <a:cubicBezTo>
                      <a:pt x="167" y="0"/>
                      <a:pt x="169" y="0"/>
                      <a:pt x="172" y="1"/>
                    </a:cubicBezTo>
                    <a:cubicBezTo>
                      <a:pt x="181" y="9"/>
                      <a:pt x="191" y="16"/>
                      <a:pt x="204" y="11"/>
                    </a:cubicBezTo>
                    <a:cubicBezTo>
                      <a:pt x="211" y="9"/>
                      <a:pt x="216" y="12"/>
                      <a:pt x="221" y="15"/>
                    </a:cubicBezTo>
                    <a:cubicBezTo>
                      <a:pt x="222" y="16"/>
                      <a:pt x="223" y="16"/>
                      <a:pt x="224" y="16"/>
                    </a:cubicBezTo>
                    <a:cubicBezTo>
                      <a:pt x="235" y="14"/>
                      <a:pt x="244" y="17"/>
                      <a:pt x="253" y="23"/>
                    </a:cubicBezTo>
                    <a:cubicBezTo>
                      <a:pt x="259" y="28"/>
                      <a:pt x="277" y="15"/>
                      <a:pt x="272" y="36"/>
                    </a:cubicBezTo>
                    <a:cubicBezTo>
                      <a:pt x="264" y="38"/>
                      <a:pt x="256" y="39"/>
                      <a:pt x="248" y="41"/>
                    </a:cubicBezTo>
                    <a:cubicBezTo>
                      <a:pt x="233" y="42"/>
                      <a:pt x="219" y="36"/>
                      <a:pt x="204" y="37"/>
                    </a:cubicBezTo>
                    <a:cubicBezTo>
                      <a:pt x="201" y="36"/>
                      <a:pt x="199" y="36"/>
                      <a:pt x="196" y="36"/>
                    </a:cubicBezTo>
                    <a:cubicBezTo>
                      <a:pt x="183" y="32"/>
                      <a:pt x="169" y="40"/>
                      <a:pt x="156" y="36"/>
                    </a:cubicBezTo>
                    <a:cubicBezTo>
                      <a:pt x="133" y="38"/>
                      <a:pt x="110" y="43"/>
                      <a:pt x="87" y="36"/>
                    </a:cubicBezTo>
                    <a:cubicBezTo>
                      <a:pt x="84" y="35"/>
                      <a:pt x="81" y="35"/>
                      <a:pt x="79" y="36"/>
                    </a:cubicBezTo>
                    <a:cubicBezTo>
                      <a:pt x="58" y="43"/>
                      <a:pt x="37" y="41"/>
                      <a:pt x="16" y="36"/>
                    </a:cubicBezTo>
                    <a:cubicBezTo>
                      <a:pt x="6" y="39"/>
                      <a:pt x="0" y="35"/>
                      <a:pt x="0" y="24"/>
                    </a:cubicBezTo>
                    <a:close/>
                  </a:path>
                </a:pathLst>
              </a:custGeom>
              <a:solidFill>
                <a:srgbClr val="6BAC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2" name="Freeform 551">
                <a:extLst>
                  <a:ext uri="{FF2B5EF4-FFF2-40B4-BE49-F238E27FC236}">
                    <a16:creationId xmlns:a16="http://schemas.microsoft.com/office/drawing/2014/main" id="{D33ED7A7-BAA3-467F-AC8F-300BA9BA3717}"/>
                  </a:ext>
                </a:extLst>
              </p:cNvPr>
              <p:cNvSpPr>
                <a:spLocks/>
              </p:cNvSpPr>
              <p:nvPr/>
            </p:nvSpPr>
            <p:spPr bwMode="auto">
              <a:xfrm>
                <a:off x="1015" y="3775"/>
                <a:ext cx="255" cy="53"/>
              </a:xfrm>
              <a:custGeom>
                <a:avLst/>
                <a:gdLst>
                  <a:gd name="T0" fmla="*/ 25 w 227"/>
                  <a:gd name="T1" fmla="*/ 28 h 47"/>
                  <a:gd name="T2" fmla="*/ 13 w 227"/>
                  <a:gd name="T3" fmla="*/ 21 h 47"/>
                  <a:gd name="T4" fmla="*/ 5 w 227"/>
                  <a:gd name="T5" fmla="*/ 20 h 47"/>
                  <a:gd name="T6" fmla="*/ 13 w 227"/>
                  <a:gd name="T7" fmla="*/ 6 h 47"/>
                  <a:gd name="T8" fmla="*/ 33 w 227"/>
                  <a:gd name="T9" fmla="*/ 0 h 47"/>
                  <a:gd name="T10" fmla="*/ 37 w 227"/>
                  <a:gd name="T11" fmla="*/ 0 h 47"/>
                  <a:gd name="T12" fmla="*/ 91 w 227"/>
                  <a:gd name="T13" fmla="*/ 14 h 47"/>
                  <a:gd name="T14" fmla="*/ 114 w 227"/>
                  <a:gd name="T15" fmla="*/ 15 h 47"/>
                  <a:gd name="T16" fmla="*/ 121 w 227"/>
                  <a:gd name="T17" fmla="*/ 13 h 47"/>
                  <a:gd name="T18" fmla="*/ 185 w 227"/>
                  <a:gd name="T19" fmla="*/ 5 h 47"/>
                  <a:gd name="T20" fmla="*/ 197 w 227"/>
                  <a:gd name="T21" fmla="*/ 4 h 47"/>
                  <a:gd name="T22" fmla="*/ 225 w 227"/>
                  <a:gd name="T23" fmla="*/ 39 h 47"/>
                  <a:gd name="T24" fmla="*/ 114 w 227"/>
                  <a:gd name="T25" fmla="*/ 30 h 47"/>
                  <a:gd name="T26" fmla="*/ 97 w 227"/>
                  <a:gd name="T27" fmla="*/ 38 h 47"/>
                  <a:gd name="T28" fmla="*/ 25 w 227"/>
                  <a:gd name="T29" fmla="*/ 28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27" h="47">
                    <a:moveTo>
                      <a:pt x="25" y="28"/>
                    </a:moveTo>
                    <a:cubicBezTo>
                      <a:pt x="24" y="21"/>
                      <a:pt x="22" y="14"/>
                      <a:pt x="13" y="21"/>
                    </a:cubicBezTo>
                    <a:cubicBezTo>
                      <a:pt x="10" y="24"/>
                      <a:pt x="7" y="23"/>
                      <a:pt x="5" y="20"/>
                    </a:cubicBezTo>
                    <a:cubicBezTo>
                      <a:pt x="0" y="11"/>
                      <a:pt x="7" y="8"/>
                      <a:pt x="13" y="6"/>
                    </a:cubicBezTo>
                    <a:cubicBezTo>
                      <a:pt x="19" y="4"/>
                      <a:pt x="27" y="4"/>
                      <a:pt x="33" y="0"/>
                    </a:cubicBezTo>
                    <a:cubicBezTo>
                      <a:pt x="34" y="0"/>
                      <a:pt x="36" y="0"/>
                      <a:pt x="37" y="0"/>
                    </a:cubicBezTo>
                    <a:cubicBezTo>
                      <a:pt x="54" y="7"/>
                      <a:pt x="73" y="10"/>
                      <a:pt x="91" y="14"/>
                    </a:cubicBezTo>
                    <a:cubicBezTo>
                      <a:pt x="99" y="15"/>
                      <a:pt x="106" y="19"/>
                      <a:pt x="114" y="15"/>
                    </a:cubicBezTo>
                    <a:cubicBezTo>
                      <a:pt x="116" y="13"/>
                      <a:pt x="119" y="12"/>
                      <a:pt x="121" y="13"/>
                    </a:cubicBezTo>
                    <a:cubicBezTo>
                      <a:pt x="144" y="18"/>
                      <a:pt x="164" y="8"/>
                      <a:pt x="185" y="5"/>
                    </a:cubicBezTo>
                    <a:cubicBezTo>
                      <a:pt x="189" y="4"/>
                      <a:pt x="193" y="4"/>
                      <a:pt x="197" y="4"/>
                    </a:cubicBezTo>
                    <a:cubicBezTo>
                      <a:pt x="217" y="13"/>
                      <a:pt x="227" y="26"/>
                      <a:pt x="225" y="39"/>
                    </a:cubicBezTo>
                    <a:cubicBezTo>
                      <a:pt x="188" y="37"/>
                      <a:pt x="150" y="47"/>
                      <a:pt x="114" y="30"/>
                    </a:cubicBezTo>
                    <a:cubicBezTo>
                      <a:pt x="107" y="27"/>
                      <a:pt x="105" y="39"/>
                      <a:pt x="97" y="38"/>
                    </a:cubicBezTo>
                    <a:cubicBezTo>
                      <a:pt x="73" y="33"/>
                      <a:pt x="49" y="35"/>
                      <a:pt x="25" y="28"/>
                    </a:cubicBezTo>
                    <a:close/>
                  </a:path>
                </a:pathLst>
              </a:custGeom>
              <a:solidFill>
                <a:srgbClr val="7EB6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3" name="Freeform 552">
                <a:extLst>
                  <a:ext uri="{FF2B5EF4-FFF2-40B4-BE49-F238E27FC236}">
                    <a16:creationId xmlns:a16="http://schemas.microsoft.com/office/drawing/2014/main" id="{95595EC4-5DFB-478D-B911-86D3649063C0}"/>
                  </a:ext>
                </a:extLst>
              </p:cNvPr>
              <p:cNvSpPr>
                <a:spLocks/>
              </p:cNvSpPr>
              <p:nvPr/>
            </p:nvSpPr>
            <p:spPr bwMode="auto">
              <a:xfrm>
                <a:off x="1236" y="3777"/>
                <a:ext cx="252" cy="50"/>
              </a:xfrm>
              <a:custGeom>
                <a:avLst/>
                <a:gdLst>
                  <a:gd name="T0" fmla="*/ 28 w 224"/>
                  <a:gd name="T1" fmla="*/ 37 h 44"/>
                  <a:gd name="T2" fmla="*/ 0 w 224"/>
                  <a:gd name="T3" fmla="*/ 2 h 44"/>
                  <a:gd name="T4" fmla="*/ 14 w 224"/>
                  <a:gd name="T5" fmla="*/ 2 h 44"/>
                  <a:gd name="T6" fmla="*/ 72 w 224"/>
                  <a:gd name="T7" fmla="*/ 8 h 44"/>
                  <a:gd name="T8" fmla="*/ 121 w 224"/>
                  <a:gd name="T9" fmla="*/ 8 h 44"/>
                  <a:gd name="T10" fmla="*/ 224 w 224"/>
                  <a:gd name="T11" fmla="*/ 11 h 44"/>
                  <a:gd name="T12" fmla="*/ 188 w 224"/>
                  <a:gd name="T13" fmla="*/ 28 h 44"/>
                  <a:gd name="T14" fmla="*/ 145 w 224"/>
                  <a:gd name="T15" fmla="*/ 35 h 44"/>
                  <a:gd name="T16" fmla="*/ 149 w 224"/>
                  <a:gd name="T17" fmla="*/ 39 h 44"/>
                  <a:gd name="T18" fmla="*/ 120 w 224"/>
                  <a:gd name="T19" fmla="*/ 40 h 44"/>
                  <a:gd name="T20" fmla="*/ 76 w 224"/>
                  <a:gd name="T21" fmla="*/ 38 h 44"/>
                  <a:gd name="T22" fmla="*/ 59 w 224"/>
                  <a:gd name="T23" fmla="*/ 20 h 44"/>
                  <a:gd name="T24" fmla="*/ 76 w 224"/>
                  <a:gd name="T25" fmla="*/ 38 h 44"/>
                  <a:gd name="T26" fmla="*/ 28 w 224"/>
                  <a:gd name="T27" fmla="*/ 37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24" h="44">
                    <a:moveTo>
                      <a:pt x="28" y="37"/>
                    </a:moveTo>
                    <a:cubicBezTo>
                      <a:pt x="24" y="21"/>
                      <a:pt x="8" y="15"/>
                      <a:pt x="0" y="2"/>
                    </a:cubicBezTo>
                    <a:cubicBezTo>
                      <a:pt x="5" y="2"/>
                      <a:pt x="10" y="0"/>
                      <a:pt x="14" y="2"/>
                    </a:cubicBezTo>
                    <a:cubicBezTo>
                      <a:pt x="32" y="14"/>
                      <a:pt x="53" y="12"/>
                      <a:pt x="72" y="8"/>
                    </a:cubicBezTo>
                    <a:cubicBezTo>
                      <a:pt x="89" y="5"/>
                      <a:pt x="105" y="7"/>
                      <a:pt x="121" y="8"/>
                    </a:cubicBezTo>
                    <a:cubicBezTo>
                      <a:pt x="155" y="8"/>
                      <a:pt x="190" y="3"/>
                      <a:pt x="224" y="11"/>
                    </a:cubicBezTo>
                    <a:cubicBezTo>
                      <a:pt x="216" y="24"/>
                      <a:pt x="208" y="34"/>
                      <a:pt x="188" y="28"/>
                    </a:cubicBezTo>
                    <a:cubicBezTo>
                      <a:pt x="175" y="24"/>
                      <a:pt x="159" y="31"/>
                      <a:pt x="145" y="35"/>
                    </a:cubicBezTo>
                    <a:cubicBezTo>
                      <a:pt x="144" y="35"/>
                      <a:pt x="149" y="36"/>
                      <a:pt x="149" y="39"/>
                    </a:cubicBezTo>
                    <a:cubicBezTo>
                      <a:pt x="139" y="44"/>
                      <a:pt x="129" y="43"/>
                      <a:pt x="120" y="40"/>
                    </a:cubicBezTo>
                    <a:cubicBezTo>
                      <a:pt x="105" y="35"/>
                      <a:pt x="91" y="42"/>
                      <a:pt x="76" y="38"/>
                    </a:cubicBezTo>
                    <a:cubicBezTo>
                      <a:pt x="89" y="15"/>
                      <a:pt x="68" y="26"/>
                      <a:pt x="59" y="20"/>
                    </a:cubicBezTo>
                    <a:cubicBezTo>
                      <a:pt x="64" y="30"/>
                      <a:pt x="81" y="22"/>
                      <a:pt x="76" y="38"/>
                    </a:cubicBezTo>
                    <a:cubicBezTo>
                      <a:pt x="60" y="38"/>
                      <a:pt x="44" y="38"/>
                      <a:pt x="28" y="37"/>
                    </a:cubicBezTo>
                    <a:close/>
                  </a:path>
                </a:pathLst>
              </a:custGeom>
              <a:solidFill>
                <a:srgbClr val="9BC6D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4" name="Freeform 553">
                <a:extLst>
                  <a:ext uri="{FF2B5EF4-FFF2-40B4-BE49-F238E27FC236}">
                    <a16:creationId xmlns:a16="http://schemas.microsoft.com/office/drawing/2014/main" id="{74C459AA-4B95-4977-81B7-23CC775B4F50}"/>
                  </a:ext>
                </a:extLst>
              </p:cNvPr>
              <p:cNvSpPr>
                <a:spLocks/>
              </p:cNvSpPr>
              <p:nvPr/>
            </p:nvSpPr>
            <p:spPr bwMode="auto">
              <a:xfrm>
                <a:off x="464" y="3673"/>
                <a:ext cx="192" cy="49"/>
              </a:xfrm>
              <a:custGeom>
                <a:avLst/>
                <a:gdLst>
                  <a:gd name="T0" fmla="*/ 2 w 171"/>
                  <a:gd name="T1" fmla="*/ 6 h 44"/>
                  <a:gd name="T2" fmla="*/ 95 w 171"/>
                  <a:gd name="T3" fmla="*/ 4 h 44"/>
                  <a:gd name="T4" fmla="*/ 164 w 171"/>
                  <a:gd name="T5" fmla="*/ 7 h 44"/>
                  <a:gd name="T6" fmla="*/ 171 w 171"/>
                  <a:gd name="T7" fmla="*/ 11 h 44"/>
                  <a:gd name="T8" fmla="*/ 138 w 171"/>
                  <a:gd name="T9" fmla="*/ 20 h 44"/>
                  <a:gd name="T10" fmla="*/ 159 w 171"/>
                  <a:gd name="T11" fmla="*/ 31 h 44"/>
                  <a:gd name="T12" fmla="*/ 139 w 171"/>
                  <a:gd name="T13" fmla="*/ 35 h 44"/>
                  <a:gd name="T14" fmla="*/ 15 w 171"/>
                  <a:gd name="T15" fmla="*/ 40 h 44"/>
                  <a:gd name="T16" fmla="*/ 14 w 171"/>
                  <a:gd name="T17" fmla="*/ 37 h 44"/>
                  <a:gd name="T18" fmla="*/ 37 w 171"/>
                  <a:gd name="T19" fmla="*/ 29 h 44"/>
                  <a:gd name="T20" fmla="*/ 85 w 171"/>
                  <a:gd name="T21" fmla="*/ 19 h 44"/>
                  <a:gd name="T22" fmla="*/ 102 w 171"/>
                  <a:gd name="T23" fmla="*/ 19 h 44"/>
                  <a:gd name="T24" fmla="*/ 86 w 171"/>
                  <a:gd name="T25" fmla="*/ 19 h 44"/>
                  <a:gd name="T26" fmla="*/ 53 w 171"/>
                  <a:gd name="T27" fmla="*/ 22 h 44"/>
                  <a:gd name="T28" fmla="*/ 14 w 171"/>
                  <a:gd name="T29" fmla="*/ 21 h 44"/>
                  <a:gd name="T30" fmla="*/ 2 w 171"/>
                  <a:gd name="T31" fmla="*/ 9 h 44"/>
                  <a:gd name="T32" fmla="*/ 2 w 171"/>
                  <a:gd name="T33" fmla="*/ 6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71" h="44">
                    <a:moveTo>
                      <a:pt x="2" y="6"/>
                    </a:moveTo>
                    <a:cubicBezTo>
                      <a:pt x="33" y="0"/>
                      <a:pt x="65" y="2"/>
                      <a:pt x="95" y="4"/>
                    </a:cubicBezTo>
                    <a:cubicBezTo>
                      <a:pt x="118" y="5"/>
                      <a:pt x="141" y="8"/>
                      <a:pt x="164" y="7"/>
                    </a:cubicBezTo>
                    <a:cubicBezTo>
                      <a:pt x="167" y="7"/>
                      <a:pt x="169" y="10"/>
                      <a:pt x="171" y="11"/>
                    </a:cubicBezTo>
                    <a:cubicBezTo>
                      <a:pt x="163" y="21"/>
                      <a:pt x="151" y="19"/>
                      <a:pt x="138" y="20"/>
                    </a:cubicBezTo>
                    <a:cubicBezTo>
                      <a:pt x="144" y="29"/>
                      <a:pt x="155" y="24"/>
                      <a:pt x="159" y="31"/>
                    </a:cubicBezTo>
                    <a:cubicBezTo>
                      <a:pt x="154" y="38"/>
                      <a:pt x="145" y="36"/>
                      <a:pt x="139" y="35"/>
                    </a:cubicBezTo>
                    <a:cubicBezTo>
                      <a:pt x="97" y="33"/>
                      <a:pt x="57" y="44"/>
                      <a:pt x="15" y="40"/>
                    </a:cubicBezTo>
                    <a:cubicBezTo>
                      <a:pt x="15" y="39"/>
                      <a:pt x="15" y="38"/>
                      <a:pt x="14" y="37"/>
                    </a:cubicBezTo>
                    <a:cubicBezTo>
                      <a:pt x="20" y="28"/>
                      <a:pt x="29" y="29"/>
                      <a:pt x="37" y="29"/>
                    </a:cubicBezTo>
                    <a:cubicBezTo>
                      <a:pt x="54" y="29"/>
                      <a:pt x="70" y="29"/>
                      <a:pt x="85" y="19"/>
                    </a:cubicBezTo>
                    <a:cubicBezTo>
                      <a:pt x="90" y="16"/>
                      <a:pt x="96" y="18"/>
                      <a:pt x="102" y="19"/>
                    </a:cubicBezTo>
                    <a:cubicBezTo>
                      <a:pt x="96" y="16"/>
                      <a:pt x="91" y="16"/>
                      <a:pt x="86" y="19"/>
                    </a:cubicBezTo>
                    <a:cubicBezTo>
                      <a:pt x="76" y="24"/>
                      <a:pt x="65" y="24"/>
                      <a:pt x="53" y="22"/>
                    </a:cubicBezTo>
                    <a:cubicBezTo>
                      <a:pt x="40" y="20"/>
                      <a:pt x="27" y="17"/>
                      <a:pt x="14" y="21"/>
                    </a:cubicBezTo>
                    <a:cubicBezTo>
                      <a:pt x="5" y="24"/>
                      <a:pt x="0" y="19"/>
                      <a:pt x="2" y="9"/>
                    </a:cubicBezTo>
                    <a:cubicBezTo>
                      <a:pt x="2" y="8"/>
                      <a:pt x="2" y="7"/>
                      <a:pt x="2" y="6"/>
                    </a:cubicBezTo>
                    <a:close/>
                  </a:path>
                </a:pathLst>
              </a:custGeom>
              <a:solidFill>
                <a:srgbClr val="80BA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5" name="Freeform 554">
                <a:extLst>
                  <a:ext uri="{FF2B5EF4-FFF2-40B4-BE49-F238E27FC236}">
                    <a16:creationId xmlns:a16="http://schemas.microsoft.com/office/drawing/2014/main" id="{984FFB78-FE57-4C8D-9469-570F2B8B5E4D}"/>
                  </a:ext>
                </a:extLst>
              </p:cNvPr>
              <p:cNvSpPr>
                <a:spLocks/>
              </p:cNvSpPr>
              <p:nvPr/>
            </p:nvSpPr>
            <p:spPr bwMode="auto">
              <a:xfrm>
                <a:off x="270" y="3661"/>
                <a:ext cx="198" cy="46"/>
              </a:xfrm>
              <a:custGeom>
                <a:avLst/>
                <a:gdLst>
                  <a:gd name="T0" fmla="*/ 38 w 176"/>
                  <a:gd name="T1" fmla="*/ 34 h 41"/>
                  <a:gd name="T2" fmla="*/ 0 w 176"/>
                  <a:gd name="T3" fmla="*/ 10 h 41"/>
                  <a:gd name="T4" fmla="*/ 24 w 176"/>
                  <a:gd name="T5" fmla="*/ 5 h 41"/>
                  <a:gd name="T6" fmla="*/ 32 w 176"/>
                  <a:gd name="T7" fmla="*/ 2 h 41"/>
                  <a:gd name="T8" fmla="*/ 96 w 176"/>
                  <a:gd name="T9" fmla="*/ 11 h 41"/>
                  <a:gd name="T10" fmla="*/ 151 w 176"/>
                  <a:gd name="T11" fmla="*/ 10 h 41"/>
                  <a:gd name="T12" fmla="*/ 175 w 176"/>
                  <a:gd name="T13" fmla="*/ 17 h 41"/>
                  <a:gd name="T14" fmla="*/ 176 w 176"/>
                  <a:gd name="T15" fmla="*/ 19 h 41"/>
                  <a:gd name="T16" fmla="*/ 160 w 176"/>
                  <a:gd name="T17" fmla="*/ 32 h 41"/>
                  <a:gd name="T18" fmla="*/ 113 w 176"/>
                  <a:gd name="T19" fmla="*/ 27 h 41"/>
                  <a:gd name="T20" fmla="*/ 73 w 176"/>
                  <a:gd name="T21" fmla="*/ 26 h 41"/>
                  <a:gd name="T22" fmla="*/ 58 w 176"/>
                  <a:gd name="T23" fmla="*/ 20 h 41"/>
                  <a:gd name="T24" fmla="*/ 48 w 176"/>
                  <a:gd name="T25" fmla="*/ 38 h 41"/>
                  <a:gd name="T26" fmla="*/ 38 w 176"/>
                  <a:gd name="T27" fmla="*/ 34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6" h="41">
                    <a:moveTo>
                      <a:pt x="38" y="34"/>
                    </a:moveTo>
                    <a:cubicBezTo>
                      <a:pt x="25" y="26"/>
                      <a:pt x="10" y="22"/>
                      <a:pt x="0" y="10"/>
                    </a:cubicBezTo>
                    <a:cubicBezTo>
                      <a:pt x="8" y="10"/>
                      <a:pt x="17" y="11"/>
                      <a:pt x="24" y="5"/>
                    </a:cubicBezTo>
                    <a:cubicBezTo>
                      <a:pt x="26" y="3"/>
                      <a:pt x="29" y="2"/>
                      <a:pt x="32" y="2"/>
                    </a:cubicBezTo>
                    <a:cubicBezTo>
                      <a:pt x="54" y="4"/>
                      <a:pt x="76" y="0"/>
                      <a:pt x="96" y="11"/>
                    </a:cubicBezTo>
                    <a:cubicBezTo>
                      <a:pt x="115" y="11"/>
                      <a:pt x="133" y="11"/>
                      <a:pt x="151" y="10"/>
                    </a:cubicBezTo>
                    <a:cubicBezTo>
                      <a:pt x="161" y="10"/>
                      <a:pt x="168" y="12"/>
                      <a:pt x="175" y="17"/>
                    </a:cubicBezTo>
                    <a:cubicBezTo>
                      <a:pt x="175" y="17"/>
                      <a:pt x="176" y="19"/>
                      <a:pt x="176" y="19"/>
                    </a:cubicBezTo>
                    <a:cubicBezTo>
                      <a:pt x="176" y="29"/>
                      <a:pt x="171" y="31"/>
                      <a:pt x="160" y="32"/>
                    </a:cubicBezTo>
                    <a:cubicBezTo>
                      <a:pt x="144" y="33"/>
                      <a:pt x="129" y="26"/>
                      <a:pt x="113" y="27"/>
                    </a:cubicBezTo>
                    <a:cubicBezTo>
                      <a:pt x="99" y="41"/>
                      <a:pt x="86" y="29"/>
                      <a:pt x="73" y="26"/>
                    </a:cubicBezTo>
                    <a:cubicBezTo>
                      <a:pt x="68" y="24"/>
                      <a:pt x="63" y="22"/>
                      <a:pt x="58" y="20"/>
                    </a:cubicBezTo>
                    <a:cubicBezTo>
                      <a:pt x="57" y="28"/>
                      <a:pt x="62" y="38"/>
                      <a:pt x="48" y="38"/>
                    </a:cubicBezTo>
                    <a:cubicBezTo>
                      <a:pt x="46" y="34"/>
                      <a:pt x="41" y="35"/>
                      <a:pt x="38" y="34"/>
                    </a:cubicBezTo>
                    <a:close/>
                  </a:path>
                </a:pathLst>
              </a:custGeom>
              <a:solidFill>
                <a:srgbClr val="80BA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6" name="Freeform 555">
                <a:extLst>
                  <a:ext uri="{FF2B5EF4-FFF2-40B4-BE49-F238E27FC236}">
                    <a16:creationId xmlns:a16="http://schemas.microsoft.com/office/drawing/2014/main" id="{17FE8D7A-BDD9-48EB-B89F-F1B8A2246AE6}"/>
                  </a:ext>
                </a:extLst>
              </p:cNvPr>
              <p:cNvSpPr>
                <a:spLocks/>
              </p:cNvSpPr>
              <p:nvPr/>
            </p:nvSpPr>
            <p:spPr bwMode="auto">
              <a:xfrm>
                <a:off x="1386" y="3789"/>
                <a:ext cx="147" cy="38"/>
              </a:xfrm>
              <a:custGeom>
                <a:avLst/>
                <a:gdLst>
                  <a:gd name="T0" fmla="*/ 16 w 131"/>
                  <a:gd name="T1" fmla="*/ 29 h 34"/>
                  <a:gd name="T2" fmla="*/ 0 w 131"/>
                  <a:gd name="T3" fmla="*/ 26 h 34"/>
                  <a:gd name="T4" fmla="*/ 68 w 131"/>
                  <a:gd name="T5" fmla="*/ 16 h 34"/>
                  <a:gd name="T6" fmla="*/ 77 w 131"/>
                  <a:gd name="T7" fmla="*/ 13 h 34"/>
                  <a:gd name="T8" fmla="*/ 91 w 131"/>
                  <a:gd name="T9" fmla="*/ 1 h 34"/>
                  <a:gd name="T10" fmla="*/ 95 w 131"/>
                  <a:gd name="T11" fmla="*/ 0 h 34"/>
                  <a:gd name="T12" fmla="*/ 121 w 131"/>
                  <a:gd name="T13" fmla="*/ 8 h 34"/>
                  <a:gd name="T14" fmla="*/ 123 w 131"/>
                  <a:gd name="T15" fmla="*/ 32 h 34"/>
                  <a:gd name="T16" fmla="*/ 78 w 131"/>
                  <a:gd name="T17" fmla="*/ 28 h 34"/>
                  <a:gd name="T18" fmla="*/ 16 w 131"/>
                  <a:gd name="T19" fmla="*/ 29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1" h="34">
                    <a:moveTo>
                      <a:pt x="16" y="29"/>
                    </a:moveTo>
                    <a:cubicBezTo>
                      <a:pt x="12" y="28"/>
                      <a:pt x="9" y="28"/>
                      <a:pt x="0" y="26"/>
                    </a:cubicBezTo>
                    <a:cubicBezTo>
                      <a:pt x="26" y="18"/>
                      <a:pt x="45" y="6"/>
                      <a:pt x="68" y="16"/>
                    </a:cubicBezTo>
                    <a:cubicBezTo>
                      <a:pt x="73" y="18"/>
                      <a:pt x="78" y="17"/>
                      <a:pt x="77" y="13"/>
                    </a:cubicBezTo>
                    <a:cubicBezTo>
                      <a:pt x="75" y="1"/>
                      <a:pt x="88" y="6"/>
                      <a:pt x="91" y="1"/>
                    </a:cubicBezTo>
                    <a:cubicBezTo>
                      <a:pt x="92" y="0"/>
                      <a:pt x="94" y="0"/>
                      <a:pt x="95" y="0"/>
                    </a:cubicBezTo>
                    <a:cubicBezTo>
                      <a:pt x="104" y="1"/>
                      <a:pt x="112" y="7"/>
                      <a:pt x="121" y="8"/>
                    </a:cubicBezTo>
                    <a:cubicBezTo>
                      <a:pt x="131" y="10"/>
                      <a:pt x="125" y="23"/>
                      <a:pt x="123" y="32"/>
                    </a:cubicBezTo>
                    <a:cubicBezTo>
                      <a:pt x="107" y="34"/>
                      <a:pt x="93" y="30"/>
                      <a:pt x="78" y="28"/>
                    </a:cubicBezTo>
                    <a:cubicBezTo>
                      <a:pt x="57" y="24"/>
                      <a:pt x="36" y="33"/>
                      <a:pt x="16" y="29"/>
                    </a:cubicBezTo>
                    <a:close/>
                  </a:path>
                </a:pathLst>
              </a:custGeom>
              <a:solidFill>
                <a:srgbClr val="77AE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7" name="Freeform 556">
                <a:extLst>
                  <a:ext uri="{FF2B5EF4-FFF2-40B4-BE49-F238E27FC236}">
                    <a16:creationId xmlns:a16="http://schemas.microsoft.com/office/drawing/2014/main" id="{1A64BBE9-D34B-4A13-8DDF-0335E20C2449}"/>
                  </a:ext>
                </a:extLst>
              </p:cNvPr>
              <p:cNvSpPr>
                <a:spLocks/>
              </p:cNvSpPr>
              <p:nvPr/>
            </p:nvSpPr>
            <p:spPr bwMode="auto">
              <a:xfrm>
                <a:off x="1056" y="3762"/>
                <a:ext cx="167" cy="46"/>
              </a:xfrm>
              <a:custGeom>
                <a:avLst/>
                <a:gdLst>
                  <a:gd name="T0" fmla="*/ 148 w 148"/>
                  <a:gd name="T1" fmla="*/ 17 h 41"/>
                  <a:gd name="T2" fmla="*/ 90 w 148"/>
                  <a:gd name="T3" fmla="*/ 29 h 41"/>
                  <a:gd name="T4" fmla="*/ 60 w 148"/>
                  <a:gd name="T5" fmla="*/ 41 h 41"/>
                  <a:gd name="T6" fmla="*/ 34 w 148"/>
                  <a:gd name="T7" fmla="*/ 30 h 41"/>
                  <a:gd name="T8" fmla="*/ 14 w 148"/>
                  <a:gd name="T9" fmla="*/ 23 h 41"/>
                  <a:gd name="T10" fmla="*/ 0 w 148"/>
                  <a:gd name="T11" fmla="*/ 12 h 41"/>
                  <a:gd name="T12" fmla="*/ 9 w 148"/>
                  <a:gd name="T13" fmla="*/ 9 h 41"/>
                  <a:gd name="T14" fmla="*/ 98 w 148"/>
                  <a:gd name="T15" fmla="*/ 20 h 41"/>
                  <a:gd name="T16" fmla="*/ 148 w 148"/>
                  <a:gd name="T17" fmla="*/ 17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8" h="41">
                    <a:moveTo>
                      <a:pt x="148" y="17"/>
                    </a:moveTo>
                    <a:cubicBezTo>
                      <a:pt x="130" y="24"/>
                      <a:pt x="113" y="36"/>
                      <a:pt x="90" y="29"/>
                    </a:cubicBezTo>
                    <a:cubicBezTo>
                      <a:pt x="80" y="25"/>
                      <a:pt x="70" y="36"/>
                      <a:pt x="60" y="41"/>
                    </a:cubicBezTo>
                    <a:cubicBezTo>
                      <a:pt x="55" y="29"/>
                      <a:pt x="51" y="17"/>
                      <a:pt x="34" y="30"/>
                    </a:cubicBezTo>
                    <a:cubicBezTo>
                      <a:pt x="26" y="36"/>
                      <a:pt x="18" y="30"/>
                      <a:pt x="14" y="23"/>
                    </a:cubicBezTo>
                    <a:cubicBezTo>
                      <a:pt x="11" y="16"/>
                      <a:pt x="8" y="11"/>
                      <a:pt x="0" y="12"/>
                    </a:cubicBezTo>
                    <a:cubicBezTo>
                      <a:pt x="2" y="9"/>
                      <a:pt x="6" y="7"/>
                      <a:pt x="9" y="9"/>
                    </a:cubicBezTo>
                    <a:cubicBezTo>
                      <a:pt x="36" y="29"/>
                      <a:pt x="69" y="0"/>
                      <a:pt x="98" y="20"/>
                    </a:cubicBezTo>
                    <a:cubicBezTo>
                      <a:pt x="108" y="26"/>
                      <a:pt x="131" y="15"/>
                      <a:pt x="148" y="17"/>
                    </a:cubicBezTo>
                    <a:close/>
                  </a:path>
                </a:pathLst>
              </a:custGeom>
              <a:solidFill>
                <a:srgbClr val="A4CEE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8" name="Freeform 557">
                <a:extLst>
                  <a:ext uri="{FF2B5EF4-FFF2-40B4-BE49-F238E27FC236}">
                    <a16:creationId xmlns:a16="http://schemas.microsoft.com/office/drawing/2014/main" id="{D7C0EFDD-9946-464A-B7A3-E523FD92985A}"/>
                  </a:ext>
                </a:extLst>
              </p:cNvPr>
              <p:cNvSpPr>
                <a:spLocks/>
              </p:cNvSpPr>
              <p:nvPr/>
            </p:nvSpPr>
            <p:spPr bwMode="auto">
              <a:xfrm>
                <a:off x="611" y="3682"/>
                <a:ext cx="125" cy="30"/>
              </a:xfrm>
              <a:custGeom>
                <a:avLst/>
                <a:gdLst>
                  <a:gd name="T0" fmla="*/ 28 w 111"/>
                  <a:gd name="T1" fmla="*/ 23 h 27"/>
                  <a:gd name="T2" fmla="*/ 11 w 111"/>
                  <a:gd name="T3" fmla="*/ 22 h 27"/>
                  <a:gd name="T4" fmla="*/ 2 w 111"/>
                  <a:gd name="T5" fmla="*/ 7 h 27"/>
                  <a:gd name="T6" fmla="*/ 14 w 111"/>
                  <a:gd name="T7" fmla="*/ 6 h 27"/>
                  <a:gd name="T8" fmla="*/ 40 w 111"/>
                  <a:gd name="T9" fmla="*/ 3 h 27"/>
                  <a:gd name="T10" fmla="*/ 48 w 111"/>
                  <a:gd name="T11" fmla="*/ 3 h 27"/>
                  <a:gd name="T12" fmla="*/ 57 w 111"/>
                  <a:gd name="T13" fmla="*/ 12 h 27"/>
                  <a:gd name="T14" fmla="*/ 97 w 111"/>
                  <a:gd name="T15" fmla="*/ 10 h 27"/>
                  <a:gd name="T16" fmla="*/ 99 w 111"/>
                  <a:gd name="T17" fmla="*/ 23 h 27"/>
                  <a:gd name="T18" fmla="*/ 73 w 111"/>
                  <a:gd name="T19" fmla="*/ 20 h 27"/>
                  <a:gd name="T20" fmla="*/ 40 w 111"/>
                  <a:gd name="T21" fmla="*/ 23 h 27"/>
                  <a:gd name="T22" fmla="*/ 28 w 111"/>
                  <a:gd name="T23" fmla="*/ 2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1" h="27">
                    <a:moveTo>
                      <a:pt x="28" y="23"/>
                    </a:moveTo>
                    <a:cubicBezTo>
                      <a:pt x="23" y="23"/>
                      <a:pt x="17" y="23"/>
                      <a:pt x="11" y="22"/>
                    </a:cubicBezTo>
                    <a:cubicBezTo>
                      <a:pt x="3" y="21"/>
                      <a:pt x="0" y="14"/>
                      <a:pt x="2" y="7"/>
                    </a:cubicBezTo>
                    <a:cubicBezTo>
                      <a:pt x="4" y="0"/>
                      <a:pt x="10" y="2"/>
                      <a:pt x="14" y="6"/>
                    </a:cubicBezTo>
                    <a:cubicBezTo>
                      <a:pt x="24" y="12"/>
                      <a:pt x="31" y="0"/>
                      <a:pt x="40" y="3"/>
                    </a:cubicBezTo>
                    <a:cubicBezTo>
                      <a:pt x="43" y="3"/>
                      <a:pt x="45" y="3"/>
                      <a:pt x="48" y="3"/>
                    </a:cubicBezTo>
                    <a:cubicBezTo>
                      <a:pt x="52" y="5"/>
                      <a:pt x="46" y="19"/>
                      <a:pt x="57" y="12"/>
                    </a:cubicBezTo>
                    <a:cubicBezTo>
                      <a:pt x="70" y="4"/>
                      <a:pt x="84" y="10"/>
                      <a:pt x="97" y="10"/>
                    </a:cubicBezTo>
                    <a:cubicBezTo>
                      <a:pt x="109" y="10"/>
                      <a:pt x="111" y="17"/>
                      <a:pt x="99" y="23"/>
                    </a:cubicBezTo>
                    <a:cubicBezTo>
                      <a:pt x="91" y="23"/>
                      <a:pt x="81" y="27"/>
                      <a:pt x="73" y="20"/>
                    </a:cubicBezTo>
                    <a:cubicBezTo>
                      <a:pt x="63" y="27"/>
                      <a:pt x="51" y="26"/>
                      <a:pt x="40" y="23"/>
                    </a:cubicBezTo>
                    <a:cubicBezTo>
                      <a:pt x="36" y="23"/>
                      <a:pt x="32" y="23"/>
                      <a:pt x="28" y="23"/>
                    </a:cubicBezTo>
                    <a:close/>
                  </a:path>
                </a:pathLst>
              </a:custGeom>
              <a:solidFill>
                <a:srgbClr val="5BA7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9" name="Freeform 558">
                <a:extLst>
                  <a:ext uri="{FF2B5EF4-FFF2-40B4-BE49-F238E27FC236}">
                    <a16:creationId xmlns:a16="http://schemas.microsoft.com/office/drawing/2014/main" id="{E021F4B5-196C-40A1-BAB5-51C4412164BD}"/>
                  </a:ext>
                </a:extLst>
              </p:cNvPr>
              <p:cNvSpPr>
                <a:spLocks/>
              </p:cNvSpPr>
              <p:nvPr/>
            </p:nvSpPr>
            <p:spPr bwMode="auto">
              <a:xfrm>
                <a:off x="688" y="3755"/>
                <a:ext cx="157" cy="36"/>
              </a:xfrm>
              <a:custGeom>
                <a:avLst/>
                <a:gdLst>
                  <a:gd name="T0" fmla="*/ 140 w 140"/>
                  <a:gd name="T1" fmla="*/ 14 h 32"/>
                  <a:gd name="T2" fmla="*/ 82 w 140"/>
                  <a:gd name="T3" fmla="*/ 27 h 32"/>
                  <a:gd name="T4" fmla="*/ 48 w 140"/>
                  <a:gd name="T5" fmla="*/ 14 h 32"/>
                  <a:gd name="T6" fmla="*/ 0 w 140"/>
                  <a:gd name="T7" fmla="*/ 14 h 32"/>
                  <a:gd name="T8" fmla="*/ 38 w 140"/>
                  <a:gd name="T9" fmla="*/ 5 h 32"/>
                  <a:gd name="T10" fmla="*/ 96 w 140"/>
                  <a:gd name="T11" fmla="*/ 9 h 32"/>
                  <a:gd name="T12" fmla="*/ 140 w 140"/>
                  <a:gd name="T13" fmla="*/ 14 h 32"/>
                </a:gdLst>
                <a:ahLst/>
                <a:cxnLst>
                  <a:cxn ang="0">
                    <a:pos x="T0" y="T1"/>
                  </a:cxn>
                  <a:cxn ang="0">
                    <a:pos x="T2" y="T3"/>
                  </a:cxn>
                  <a:cxn ang="0">
                    <a:pos x="T4" y="T5"/>
                  </a:cxn>
                  <a:cxn ang="0">
                    <a:pos x="T6" y="T7"/>
                  </a:cxn>
                  <a:cxn ang="0">
                    <a:pos x="T8" y="T9"/>
                  </a:cxn>
                  <a:cxn ang="0">
                    <a:pos x="T10" y="T11"/>
                  </a:cxn>
                  <a:cxn ang="0">
                    <a:pos x="T12" y="T13"/>
                  </a:cxn>
                </a:cxnLst>
                <a:rect l="0" t="0" r="r" b="b"/>
                <a:pathLst>
                  <a:path w="140" h="32">
                    <a:moveTo>
                      <a:pt x="140" y="14"/>
                    </a:moveTo>
                    <a:cubicBezTo>
                      <a:pt x="122" y="24"/>
                      <a:pt x="101" y="21"/>
                      <a:pt x="82" y="27"/>
                    </a:cubicBezTo>
                    <a:cubicBezTo>
                      <a:pt x="65" y="32"/>
                      <a:pt x="61" y="12"/>
                      <a:pt x="48" y="14"/>
                    </a:cubicBezTo>
                    <a:cubicBezTo>
                      <a:pt x="32" y="14"/>
                      <a:pt x="16" y="14"/>
                      <a:pt x="0" y="14"/>
                    </a:cubicBezTo>
                    <a:cubicBezTo>
                      <a:pt x="10" y="0"/>
                      <a:pt x="24" y="1"/>
                      <a:pt x="38" y="5"/>
                    </a:cubicBezTo>
                    <a:cubicBezTo>
                      <a:pt x="57" y="10"/>
                      <a:pt x="75" y="19"/>
                      <a:pt x="96" y="9"/>
                    </a:cubicBezTo>
                    <a:cubicBezTo>
                      <a:pt x="109" y="3"/>
                      <a:pt x="125" y="12"/>
                      <a:pt x="140" y="14"/>
                    </a:cubicBezTo>
                    <a:close/>
                  </a:path>
                </a:pathLst>
              </a:custGeom>
              <a:solidFill>
                <a:srgbClr val="9CC8D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0" name="Freeform 559">
                <a:extLst>
                  <a:ext uri="{FF2B5EF4-FFF2-40B4-BE49-F238E27FC236}">
                    <a16:creationId xmlns:a16="http://schemas.microsoft.com/office/drawing/2014/main" id="{5DE12E7C-9DD4-4CA1-BD1F-25AA3C525A33}"/>
                  </a:ext>
                </a:extLst>
              </p:cNvPr>
              <p:cNvSpPr>
                <a:spLocks/>
              </p:cNvSpPr>
              <p:nvPr/>
            </p:nvSpPr>
            <p:spPr bwMode="auto">
              <a:xfrm>
                <a:off x="1493" y="3780"/>
                <a:ext cx="85" cy="45"/>
              </a:xfrm>
              <a:custGeom>
                <a:avLst/>
                <a:gdLst>
                  <a:gd name="T0" fmla="*/ 28 w 76"/>
                  <a:gd name="T1" fmla="*/ 40 h 40"/>
                  <a:gd name="T2" fmla="*/ 24 w 76"/>
                  <a:gd name="T3" fmla="*/ 18 h 40"/>
                  <a:gd name="T4" fmla="*/ 20 w 76"/>
                  <a:gd name="T5" fmla="*/ 30 h 40"/>
                  <a:gd name="T6" fmla="*/ 0 w 76"/>
                  <a:gd name="T7" fmla="*/ 8 h 40"/>
                  <a:gd name="T8" fmla="*/ 40 w 76"/>
                  <a:gd name="T9" fmla="*/ 8 h 40"/>
                  <a:gd name="T10" fmla="*/ 27 w 76"/>
                  <a:gd name="T11" fmla="*/ 31 h 40"/>
                  <a:gd name="T12" fmla="*/ 62 w 76"/>
                  <a:gd name="T13" fmla="*/ 20 h 40"/>
                  <a:gd name="T14" fmla="*/ 76 w 76"/>
                  <a:gd name="T15" fmla="*/ 40 h 40"/>
                  <a:gd name="T16" fmla="*/ 28 w 76"/>
                  <a:gd name="T17"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6" h="40">
                    <a:moveTo>
                      <a:pt x="28" y="40"/>
                    </a:moveTo>
                    <a:cubicBezTo>
                      <a:pt x="27" y="32"/>
                      <a:pt x="31" y="24"/>
                      <a:pt x="24" y="18"/>
                    </a:cubicBezTo>
                    <a:cubicBezTo>
                      <a:pt x="17" y="20"/>
                      <a:pt x="26" y="26"/>
                      <a:pt x="20" y="30"/>
                    </a:cubicBezTo>
                    <a:cubicBezTo>
                      <a:pt x="17" y="19"/>
                      <a:pt x="9" y="14"/>
                      <a:pt x="0" y="8"/>
                    </a:cubicBezTo>
                    <a:cubicBezTo>
                      <a:pt x="13" y="12"/>
                      <a:pt x="27" y="0"/>
                      <a:pt x="40" y="8"/>
                    </a:cubicBezTo>
                    <a:cubicBezTo>
                      <a:pt x="35" y="15"/>
                      <a:pt x="58" y="30"/>
                      <a:pt x="27" y="31"/>
                    </a:cubicBezTo>
                    <a:cubicBezTo>
                      <a:pt x="46" y="39"/>
                      <a:pt x="56" y="37"/>
                      <a:pt x="62" y="20"/>
                    </a:cubicBezTo>
                    <a:cubicBezTo>
                      <a:pt x="54" y="39"/>
                      <a:pt x="71" y="34"/>
                      <a:pt x="76" y="40"/>
                    </a:cubicBezTo>
                    <a:cubicBezTo>
                      <a:pt x="60" y="40"/>
                      <a:pt x="44" y="40"/>
                      <a:pt x="28" y="40"/>
                    </a:cubicBezTo>
                    <a:close/>
                  </a:path>
                </a:pathLst>
              </a:custGeom>
              <a:solidFill>
                <a:srgbClr val="9BC6D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1" name="Freeform 560">
                <a:extLst>
                  <a:ext uri="{FF2B5EF4-FFF2-40B4-BE49-F238E27FC236}">
                    <a16:creationId xmlns:a16="http://schemas.microsoft.com/office/drawing/2014/main" id="{DD56AABE-1D4A-4378-B8B1-E3599436BA29}"/>
                  </a:ext>
                </a:extLst>
              </p:cNvPr>
              <p:cNvSpPr>
                <a:spLocks/>
              </p:cNvSpPr>
              <p:nvPr/>
            </p:nvSpPr>
            <p:spPr bwMode="auto">
              <a:xfrm>
                <a:off x="364" y="3695"/>
                <a:ext cx="117" cy="31"/>
              </a:xfrm>
              <a:custGeom>
                <a:avLst/>
                <a:gdLst>
                  <a:gd name="T0" fmla="*/ 104 w 104"/>
                  <a:gd name="T1" fmla="*/ 20 h 27"/>
                  <a:gd name="T2" fmla="*/ 76 w 104"/>
                  <a:gd name="T3" fmla="*/ 21 h 27"/>
                  <a:gd name="T4" fmla="*/ 0 w 104"/>
                  <a:gd name="T5" fmla="*/ 15 h 27"/>
                  <a:gd name="T6" fmla="*/ 23 w 104"/>
                  <a:gd name="T7" fmla="*/ 1 h 27"/>
                  <a:gd name="T8" fmla="*/ 104 w 104"/>
                  <a:gd name="T9" fmla="*/ 18 h 27"/>
                  <a:gd name="T10" fmla="*/ 104 w 104"/>
                  <a:gd name="T11" fmla="*/ 20 h 27"/>
                </a:gdLst>
                <a:ahLst/>
                <a:cxnLst>
                  <a:cxn ang="0">
                    <a:pos x="T0" y="T1"/>
                  </a:cxn>
                  <a:cxn ang="0">
                    <a:pos x="T2" y="T3"/>
                  </a:cxn>
                  <a:cxn ang="0">
                    <a:pos x="T4" y="T5"/>
                  </a:cxn>
                  <a:cxn ang="0">
                    <a:pos x="T6" y="T7"/>
                  </a:cxn>
                  <a:cxn ang="0">
                    <a:pos x="T8" y="T9"/>
                  </a:cxn>
                  <a:cxn ang="0">
                    <a:pos x="T10" y="T11"/>
                  </a:cxn>
                </a:cxnLst>
                <a:rect l="0" t="0" r="r" b="b"/>
                <a:pathLst>
                  <a:path w="104" h="27">
                    <a:moveTo>
                      <a:pt x="104" y="20"/>
                    </a:moveTo>
                    <a:cubicBezTo>
                      <a:pt x="95" y="27"/>
                      <a:pt x="85" y="22"/>
                      <a:pt x="76" y="21"/>
                    </a:cubicBezTo>
                    <a:cubicBezTo>
                      <a:pt x="50" y="20"/>
                      <a:pt x="25" y="17"/>
                      <a:pt x="0" y="15"/>
                    </a:cubicBezTo>
                    <a:cubicBezTo>
                      <a:pt x="4" y="4"/>
                      <a:pt x="12" y="0"/>
                      <a:pt x="23" y="1"/>
                    </a:cubicBezTo>
                    <a:cubicBezTo>
                      <a:pt x="49" y="10"/>
                      <a:pt x="79" y="3"/>
                      <a:pt x="104" y="18"/>
                    </a:cubicBezTo>
                    <a:lnTo>
                      <a:pt x="104" y="20"/>
                    </a:lnTo>
                    <a:close/>
                  </a:path>
                </a:pathLst>
              </a:custGeom>
              <a:solidFill>
                <a:srgbClr val="80BA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2" name="Freeform 561">
                <a:extLst>
                  <a:ext uri="{FF2B5EF4-FFF2-40B4-BE49-F238E27FC236}">
                    <a16:creationId xmlns:a16="http://schemas.microsoft.com/office/drawing/2014/main" id="{97CF7DB7-B8C4-45EB-B1D0-12F75C3DC6B7}"/>
                  </a:ext>
                </a:extLst>
              </p:cNvPr>
              <p:cNvSpPr>
                <a:spLocks/>
              </p:cNvSpPr>
              <p:nvPr/>
            </p:nvSpPr>
            <p:spPr bwMode="auto">
              <a:xfrm>
                <a:off x="319" y="3674"/>
                <a:ext cx="55" cy="45"/>
              </a:xfrm>
              <a:custGeom>
                <a:avLst/>
                <a:gdLst>
                  <a:gd name="T0" fmla="*/ 4 w 49"/>
                  <a:gd name="T1" fmla="*/ 26 h 40"/>
                  <a:gd name="T2" fmla="*/ 0 w 49"/>
                  <a:gd name="T3" fmla="*/ 5 h 40"/>
                  <a:gd name="T4" fmla="*/ 28 w 49"/>
                  <a:gd name="T5" fmla="*/ 10 h 40"/>
                  <a:gd name="T6" fmla="*/ 36 w 49"/>
                  <a:gd name="T7" fmla="*/ 33 h 40"/>
                  <a:gd name="T8" fmla="*/ 4 w 49"/>
                  <a:gd name="T9" fmla="*/ 26 h 40"/>
                </a:gdLst>
                <a:ahLst/>
                <a:cxnLst>
                  <a:cxn ang="0">
                    <a:pos x="T0" y="T1"/>
                  </a:cxn>
                  <a:cxn ang="0">
                    <a:pos x="T2" y="T3"/>
                  </a:cxn>
                  <a:cxn ang="0">
                    <a:pos x="T4" y="T5"/>
                  </a:cxn>
                  <a:cxn ang="0">
                    <a:pos x="T6" y="T7"/>
                  </a:cxn>
                  <a:cxn ang="0">
                    <a:pos x="T8" y="T9"/>
                  </a:cxn>
                </a:cxnLst>
                <a:rect l="0" t="0" r="r" b="b"/>
                <a:pathLst>
                  <a:path w="49" h="40">
                    <a:moveTo>
                      <a:pt x="4" y="26"/>
                    </a:moveTo>
                    <a:cubicBezTo>
                      <a:pt x="20" y="17"/>
                      <a:pt x="8" y="12"/>
                      <a:pt x="0" y="5"/>
                    </a:cubicBezTo>
                    <a:cubicBezTo>
                      <a:pt x="12" y="0"/>
                      <a:pt x="20" y="5"/>
                      <a:pt x="28" y="10"/>
                    </a:cubicBezTo>
                    <a:cubicBezTo>
                      <a:pt x="34" y="16"/>
                      <a:pt x="49" y="20"/>
                      <a:pt x="36" y="33"/>
                    </a:cubicBezTo>
                    <a:cubicBezTo>
                      <a:pt x="24" y="35"/>
                      <a:pt x="12" y="40"/>
                      <a:pt x="4" y="26"/>
                    </a:cubicBezTo>
                    <a:close/>
                  </a:path>
                </a:pathLst>
              </a:custGeom>
              <a:solidFill>
                <a:srgbClr val="54A1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3" name="Freeform 562">
                <a:extLst>
                  <a:ext uri="{FF2B5EF4-FFF2-40B4-BE49-F238E27FC236}">
                    <a16:creationId xmlns:a16="http://schemas.microsoft.com/office/drawing/2014/main" id="{3AF7BF54-8923-4120-BCFA-6747C4C2537F}"/>
                  </a:ext>
                </a:extLst>
              </p:cNvPr>
              <p:cNvSpPr>
                <a:spLocks/>
              </p:cNvSpPr>
              <p:nvPr/>
            </p:nvSpPr>
            <p:spPr bwMode="auto">
              <a:xfrm>
                <a:off x="845" y="3761"/>
                <a:ext cx="77" cy="24"/>
              </a:xfrm>
              <a:custGeom>
                <a:avLst/>
                <a:gdLst>
                  <a:gd name="T0" fmla="*/ 68 w 68"/>
                  <a:gd name="T1" fmla="*/ 5 h 22"/>
                  <a:gd name="T2" fmla="*/ 43 w 68"/>
                  <a:gd name="T3" fmla="*/ 16 h 22"/>
                  <a:gd name="T4" fmla="*/ 0 w 68"/>
                  <a:gd name="T5" fmla="*/ 9 h 22"/>
                  <a:gd name="T6" fmla="*/ 68 w 68"/>
                  <a:gd name="T7" fmla="*/ 5 h 22"/>
                </a:gdLst>
                <a:ahLst/>
                <a:cxnLst>
                  <a:cxn ang="0">
                    <a:pos x="T0" y="T1"/>
                  </a:cxn>
                  <a:cxn ang="0">
                    <a:pos x="T2" y="T3"/>
                  </a:cxn>
                  <a:cxn ang="0">
                    <a:pos x="T4" y="T5"/>
                  </a:cxn>
                  <a:cxn ang="0">
                    <a:pos x="T6" y="T7"/>
                  </a:cxn>
                </a:cxnLst>
                <a:rect l="0" t="0" r="r" b="b"/>
                <a:pathLst>
                  <a:path w="68" h="22">
                    <a:moveTo>
                      <a:pt x="68" y="5"/>
                    </a:moveTo>
                    <a:cubicBezTo>
                      <a:pt x="63" y="16"/>
                      <a:pt x="55" y="19"/>
                      <a:pt x="43" y="16"/>
                    </a:cubicBezTo>
                    <a:cubicBezTo>
                      <a:pt x="29" y="13"/>
                      <a:pt x="13" y="22"/>
                      <a:pt x="0" y="9"/>
                    </a:cubicBezTo>
                    <a:cubicBezTo>
                      <a:pt x="22" y="0"/>
                      <a:pt x="46" y="7"/>
                      <a:pt x="68" y="5"/>
                    </a:cubicBezTo>
                    <a:close/>
                  </a:path>
                </a:pathLst>
              </a:custGeom>
              <a:solidFill>
                <a:srgbClr val="A3CB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4" name="Freeform 563">
                <a:extLst>
                  <a:ext uri="{FF2B5EF4-FFF2-40B4-BE49-F238E27FC236}">
                    <a16:creationId xmlns:a16="http://schemas.microsoft.com/office/drawing/2014/main" id="{CE702D67-6289-46A5-A72E-7DAB13C5BFEB}"/>
                  </a:ext>
                </a:extLst>
              </p:cNvPr>
              <p:cNvSpPr>
                <a:spLocks/>
              </p:cNvSpPr>
              <p:nvPr/>
            </p:nvSpPr>
            <p:spPr bwMode="auto">
              <a:xfrm>
                <a:off x="989" y="3767"/>
                <a:ext cx="63" cy="31"/>
              </a:xfrm>
              <a:custGeom>
                <a:avLst/>
                <a:gdLst>
                  <a:gd name="T0" fmla="*/ 56 w 56"/>
                  <a:gd name="T1" fmla="*/ 7 h 27"/>
                  <a:gd name="T2" fmla="*/ 28 w 56"/>
                  <a:gd name="T3" fmla="*/ 27 h 27"/>
                  <a:gd name="T4" fmla="*/ 0 w 56"/>
                  <a:gd name="T5" fmla="*/ 15 h 27"/>
                  <a:gd name="T6" fmla="*/ 30 w 56"/>
                  <a:gd name="T7" fmla="*/ 5 h 27"/>
                  <a:gd name="T8" fmla="*/ 56 w 56"/>
                  <a:gd name="T9" fmla="*/ 7 h 27"/>
                </a:gdLst>
                <a:ahLst/>
                <a:cxnLst>
                  <a:cxn ang="0">
                    <a:pos x="T0" y="T1"/>
                  </a:cxn>
                  <a:cxn ang="0">
                    <a:pos x="T2" y="T3"/>
                  </a:cxn>
                  <a:cxn ang="0">
                    <a:pos x="T4" y="T5"/>
                  </a:cxn>
                  <a:cxn ang="0">
                    <a:pos x="T6" y="T7"/>
                  </a:cxn>
                  <a:cxn ang="0">
                    <a:pos x="T8" y="T9"/>
                  </a:cxn>
                </a:cxnLst>
                <a:rect l="0" t="0" r="r" b="b"/>
                <a:pathLst>
                  <a:path w="56" h="27">
                    <a:moveTo>
                      <a:pt x="56" y="7"/>
                    </a:moveTo>
                    <a:cubicBezTo>
                      <a:pt x="51" y="20"/>
                      <a:pt x="30" y="10"/>
                      <a:pt x="28" y="27"/>
                    </a:cubicBezTo>
                    <a:cubicBezTo>
                      <a:pt x="21" y="18"/>
                      <a:pt x="8" y="22"/>
                      <a:pt x="0" y="15"/>
                    </a:cubicBezTo>
                    <a:cubicBezTo>
                      <a:pt x="6" y="0"/>
                      <a:pt x="20" y="4"/>
                      <a:pt x="30" y="5"/>
                    </a:cubicBezTo>
                    <a:cubicBezTo>
                      <a:pt x="39" y="7"/>
                      <a:pt x="47" y="6"/>
                      <a:pt x="56" y="7"/>
                    </a:cubicBezTo>
                    <a:close/>
                  </a:path>
                </a:pathLst>
              </a:custGeom>
              <a:solidFill>
                <a:srgbClr val="9FC7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5" name="Freeform 564">
                <a:extLst>
                  <a:ext uri="{FF2B5EF4-FFF2-40B4-BE49-F238E27FC236}">
                    <a16:creationId xmlns:a16="http://schemas.microsoft.com/office/drawing/2014/main" id="{E9EFCB5F-2ED5-4982-A2DF-A966DD1E1667}"/>
                  </a:ext>
                </a:extLst>
              </p:cNvPr>
              <p:cNvSpPr>
                <a:spLocks/>
              </p:cNvSpPr>
              <p:nvPr/>
            </p:nvSpPr>
            <p:spPr bwMode="auto">
              <a:xfrm>
                <a:off x="931" y="3763"/>
                <a:ext cx="55" cy="25"/>
              </a:xfrm>
              <a:custGeom>
                <a:avLst/>
                <a:gdLst>
                  <a:gd name="T0" fmla="*/ 49 w 49"/>
                  <a:gd name="T1" fmla="*/ 18 h 22"/>
                  <a:gd name="T2" fmla="*/ 11 w 49"/>
                  <a:gd name="T3" fmla="*/ 16 h 22"/>
                  <a:gd name="T4" fmla="*/ 0 w 49"/>
                  <a:gd name="T5" fmla="*/ 3 h 22"/>
                  <a:gd name="T6" fmla="*/ 49 w 49"/>
                  <a:gd name="T7" fmla="*/ 18 h 22"/>
                </a:gdLst>
                <a:ahLst/>
                <a:cxnLst>
                  <a:cxn ang="0">
                    <a:pos x="T0" y="T1"/>
                  </a:cxn>
                  <a:cxn ang="0">
                    <a:pos x="T2" y="T3"/>
                  </a:cxn>
                  <a:cxn ang="0">
                    <a:pos x="T4" y="T5"/>
                  </a:cxn>
                  <a:cxn ang="0">
                    <a:pos x="T6" y="T7"/>
                  </a:cxn>
                </a:cxnLst>
                <a:rect l="0" t="0" r="r" b="b"/>
                <a:pathLst>
                  <a:path w="49" h="22">
                    <a:moveTo>
                      <a:pt x="49" y="18"/>
                    </a:moveTo>
                    <a:cubicBezTo>
                      <a:pt x="37" y="15"/>
                      <a:pt x="24" y="22"/>
                      <a:pt x="11" y="16"/>
                    </a:cubicBezTo>
                    <a:cubicBezTo>
                      <a:pt x="4" y="13"/>
                      <a:pt x="3" y="9"/>
                      <a:pt x="0" y="3"/>
                    </a:cubicBezTo>
                    <a:cubicBezTo>
                      <a:pt x="17" y="7"/>
                      <a:pt x="36" y="0"/>
                      <a:pt x="49" y="18"/>
                    </a:cubicBezTo>
                    <a:close/>
                  </a:path>
                </a:pathLst>
              </a:custGeom>
              <a:solidFill>
                <a:srgbClr val="9FC7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6" name="Freeform 565">
                <a:extLst>
                  <a:ext uri="{FF2B5EF4-FFF2-40B4-BE49-F238E27FC236}">
                    <a16:creationId xmlns:a16="http://schemas.microsoft.com/office/drawing/2014/main" id="{F97E3D61-B769-47E3-BABF-DD6657625F5D}"/>
                  </a:ext>
                </a:extLst>
              </p:cNvPr>
              <p:cNvSpPr>
                <a:spLocks/>
              </p:cNvSpPr>
              <p:nvPr/>
            </p:nvSpPr>
            <p:spPr bwMode="auto">
              <a:xfrm>
                <a:off x="350" y="3684"/>
                <a:ext cx="57" cy="28"/>
              </a:xfrm>
              <a:custGeom>
                <a:avLst/>
                <a:gdLst>
                  <a:gd name="T0" fmla="*/ 9 w 51"/>
                  <a:gd name="T1" fmla="*/ 24 h 25"/>
                  <a:gd name="T2" fmla="*/ 1 w 51"/>
                  <a:gd name="T3" fmla="*/ 1 h 25"/>
                  <a:gd name="T4" fmla="*/ 18 w 51"/>
                  <a:gd name="T5" fmla="*/ 5 h 25"/>
                  <a:gd name="T6" fmla="*/ 41 w 51"/>
                  <a:gd name="T7" fmla="*/ 1 h 25"/>
                  <a:gd name="T8" fmla="*/ 49 w 51"/>
                  <a:gd name="T9" fmla="*/ 9 h 25"/>
                  <a:gd name="T10" fmla="*/ 37 w 51"/>
                  <a:gd name="T11" fmla="*/ 13 h 25"/>
                  <a:gd name="T12" fmla="*/ 13 w 51"/>
                  <a:gd name="T13" fmla="*/ 25 h 25"/>
                  <a:gd name="T14" fmla="*/ 9 w 51"/>
                  <a:gd name="T15" fmla="*/ 24 h 2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1" h="25">
                    <a:moveTo>
                      <a:pt x="9" y="24"/>
                    </a:moveTo>
                    <a:cubicBezTo>
                      <a:pt x="12" y="14"/>
                      <a:pt x="0" y="10"/>
                      <a:pt x="1" y="1"/>
                    </a:cubicBezTo>
                    <a:cubicBezTo>
                      <a:pt x="7" y="0"/>
                      <a:pt x="13" y="2"/>
                      <a:pt x="18" y="5"/>
                    </a:cubicBezTo>
                    <a:cubicBezTo>
                      <a:pt x="27" y="11"/>
                      <a:pt x="34" y="9"/>
                      <a:pt x="41" y="1"/>
                    </a:cubicBezTo>
                    <a:cubicBezTo>
                      <a:pt x="46" y="2"/>
                      <a:pt x="51" y="3"/>
                      <a:pt x="49" y="9"/>
                    </a:cubicBezTo>
                    <a:cubicBezTo>
                      <a:pt x="47" y="15"/>
                      <a:pt x="42" y="17"/>
                      <a:pt x="37" y="13"/>
                    </a:cubicBezTo>
                    <a:cubicBezTo>
                      <a:pt x="26" y="12"/>
                      <a:pt x="22" y="24"/>
                      <a:pt x="13" y="25"/>
                    </a:cubicBezTo>
                    <a:cubicBezTo>
                      <a:pt x="11" y="25"/>
                      <a:pt x="10" y="24"/>
                      <a:pt x="9" y="24"/>
                    </a:cubicBezTo>
                    <a:close/>
                  </a:path>
                </a:pathLst>
              </a:custGeom>
              <a:solidFill>
                <a:srgbClr val="4F9D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7" name="Freeform 566">
                <a:extLst>
                  <a:ext uri="{FF2B5EF4-FFF2-40B4-BE49-F238E27FC236}">
                    <a16:creationId xmlns:a16="http://schemas.microsoft.com/office/drawing/2014/main" id="{F133A505-2D0B-4C73-952C-3C97E58F14A6}"/>
                  </a:ext>
                </a:extLst>
              </p:cNvPr>
              <p:cNvSpPr>
                <a:spLocks/>
              </p:cNvSpPr>
              <p:nvPr/>
            </p:nvSpPr>
            <p:spPr bwMode="auto">
              <a:xfrm>
                <a:off x="1542" y="3781"/>
                <a:ext cx="40" cy="17"/>
              </a:xfrm>
              <a:custGeom>
                <a:avLst/>
                <a:gdLst>
                  <a:gd name="T0" fmla="*/ 36 w 36"/>
                  <a:gd name="T1" fmla="*/ 11 h 15"/>
                  <a:gd name="T2" fmla="*/ 0 w 36"/>
                  <a:gd name="T3" fmla="*/ 7 h 15"/>
                  <a:gd name="T4" fmla="*/ 36 w 36"/>
                  <a:gd name="T5" fmla="*/ 11 h 15"/>
                </a:gdLst>
                <a:ahLst/>
                <a:cxnLst>
                  <a:cxn ang="0">
                    <a:pos x="T0" y="T1"/>
                  </a:cxn>
                  <a:cxn ang="0">
                    <a:pos x="T2" y="T3"/>
                  </a:cxn>
                  <a:cxn ang="0">
                    <a:pos x="T4" y="T5"/>
                  </a:cxn>
                </a:cxnLst>
                <a:rect l="0" t="0" r="r" b="b"/>
                <a:pathLst>
                  <a:path w="36" h="15">
                    <a:moveTo>
                      <a:pt x="36" y="11"/>
                    </a:moveTo>
                    <a:cubicBezTo>
                      <a:pt x="24" y="13"/>
                      <a:pt x="11" y="15"/>
                      <a:pt x="0" y="7"/>
                    </a:cubicBezTo>
                    <a:cubicBezTo>
                      <a:pt x="13" y="0"/>
                      <a:pt x="25" y="0"/>
                      <a:pt x="36" y="11"/>
                    </a:cubicBezTo>
                    <a:close/>
                  </a:path>
                </a:pathLst>
              </a:custGeom>
              <a:solidFill>
                <a:srgbClr val="9BC6D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8" name="Freeform 567">
                <a:extLst>
                  <a:ext uri="{FF2B5EF4-FFF2-40B4-BE49-F238E27FC236}">
                    <a16:creationId xmlns:a16="http://schemas.microsoft.com/office/drawing/2014/main" id="{2FBD6415-8A73-4F9E-97FD-51FD633FD31E}"/>
                  </a:ext>
                </a:extLst>
              </p:cNvPr>
              <p:cNvSpPr>
                <a:spLocks/>
              </p:cNvSpPr>
              <p:nvPr/>
            </p:nvSpPr>
            <p:spPr bwMode="auto">
              <a:xfrm>
                <a:off x="656" y="3704"/>
                <a:ext cx="37" cy="19"/>
              </a:xfrm>
              <a:custGeom>
                <a:avLst/>
                <a:gdLst>
                  <a:gd name="T0" fmla="*/ 0 w 33"/>
                  <a:gd name="T1" fmla="*/ 3 h 17"/>
                  <a:gd name="T2" fmla="*/ 33 w 33"/>
                  <a:gd name="T3" fmla="*/ 0 h 17"/>
                  <a:gd name="T4" fmla="*/ 0 w 33"/>
                  <a:gd name="T5" fmla="*/ 3 h 17"/>
                </a:gdLst>
                <a:ahLst/>
                <a:cxnLst>
                  <a:cxn ang="0">
                    <a:pos x="T0" y="T1"/>
                  </a:cxn>
                  <a:cxn ang="0">
                    <a:pos x="T2" y="T3"/>
                  </a:cxn>
                  <a:cxn ang="0">
                    <a:pos x="T4" y="T5"/>
                  </a:cxn>
                </a:cxnLst>
                <a:rect l="0" t="0" r="r" b="b"/>
                <a:pathLst>
                  <a:path w="33" h="17">
                    <a:moveTo>
                      <a:pt x="0" y="3"/>
                    </a:moveTo>
                    <a:cubicBezTo>
                      <a:pt x="11" y="2"/>
                      <a:pt x="22" y="1"/>
                      <a:pt x="33" y="0"/>
                    </a:cubicBezTo>
                    <a:cubicBezTo>
                      <a:pt x="24" y="17"/>
                      <a:pt x="12" y="9"/>
                      <a:pt x="0" y="3"/>
                    </a:cubicBezTo>
                    <a:close/>
                  </a:path>
                </a:pathLst>
              </a:custGeom>
              <a:solidFill>
                <a:srgbClr val="69ADC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9" name="Freeform 568">
                <a:extLst>
                  <a:ext uri="{FF2B5EF4-FFF2-40B4-BE49-F238E27FC236}">
                    <a16:creationId xmlns:a16="http://schemas.microsoft.com/office/drawing/2014/main" id="{17466522-9EAC-4D93-9C43-D12EA06D59F6}"/>
                  </a:ext>
                </a:extLst>
              </p:cNvPr>
              <p:cNvSpPr>
                <a:spLocks/>
              </p:cNvSpPr>
              <p:nvPr/>
            </p:nvSpPr>
            <p:spPr bwMode="auto">
              <a:xfrm>
                <a:off x="602" y="3766"/>
                <a:ext cx="50" cy="7"/>
              </a:xfrm>
              <a:custGeom>
                <a:avLst/>
                <a:gdLst>
                  <a:gd name="T0" fmla="*/ 44 w 44"/>
                  <a:gd name="T1" fmla="*/ 0 h 6"/>
                  <a:gd name="T2" fmla="*/ 0 w 44"/>
                  <a:gd name="T3" fmla="*/ 0 h 6"/>
                  <a:gd name="T4" fmla="*/ 44 w 44"/>
                  <a:gd name="T5" fmla="*/ 0 h 6"/>
                </a:gdLst>
                <a:ahLst/>
                <a:cxnLst>
                  <a:cxn ang="0">
                    <a:pos x="T0" y="T1"/>
                  </a:cxn>
                  <a:cxn ang="0">
                    <a:pos x="T2" y="T3"/>
                  </a:cxn>
                  <a:cxn ang="0">
                    <a:pos x="T4" y="T5"/>
                  </a:cxn>
                </a:cxnLst>
                <a:rect l="0" t="0" r="r" b="b"/>
                <a:pathLst>
                  <a:path w="44" h="6">
                    <a:moveTo>
                      <a:pt x="44" y="0"/>
                    </a:moveTo>
                    <a:cubicBezTo>
                      <a:pt x="29" y="6"/>
                      <a:pt x="15" y="6"/>
                      <a:pt x="0" y="0"/>
                    </a:cubicBezTo>
                    <a:cubicBezTo>
                      <a:pt x="15" y="0"/>
                      <a:pt x="29" y="0"/>
                      <a:pt x="44" y="0"/>
                    </a:cubicBezTo>
                    <a:close/>
                  </a:path>
                </a:pathLst>
              </a:custGeom>
              <a:solidFill>
                <a:srgbClr val="9CC8D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0" name="Freeform 569">
                <a:extLst>
                  <a:ext uri="{FF2B5EF4-FFF2-40B4-BE49-F238E27FC236}">
                    <a16:creationId xmlns:a16="http://schemas.microsoft.com/office/drawing/2014/main" id="{9601CAEE-7325-45B5-ACFC-B668D11881F9}"/>
                  </a:ext>
                </a:extLst>
              </p:cNvPr>
              <p:cNvSpPr>
                <a:spLocks/>
              </p:cNvSpPr>
              <p:nvPr/>
            </p:nvSpPr>
            <p:spPr bwMode="auto">
              <a:xfrm>
                <a:off x="1043" y="3704"/>
                <a:ext cx="31" cy="21"/>
              </a:xfrm>
              <a:custGeom>
                <a:avLst/>
                <a:gdLst>
                  <a:gd name="T0" fmla="*/ 0 w 28"/>
                  <a:gd name="T1" fmla="*/ 12 h 18"/>
                  <a:gd name="T2" fmla="*/ 28 w 28"/>
                  <a:gd name="T3" fmla="*/ 18 h 18"/>
                  <a:gd name="T4" fmla="*/ 0 w 28"/>
                  <a:gd name="T5" fmla="*/ 12 h 18"/>
                </a:gdLst>
                <a:ahLst/>
                <a:cxnLst>
                  <a:cxn ang="0">
                    <a:pos x="T0" y="T1"/>
                  </a:cxn>
                  <a:cxn ang="0">
                    <a:pos x="T2" y="T3"/>
                  </a:cxn>
                  <a:cxn ang="0">
                    <a:pos x="T4" y="T5"/>
                  </a:cxn>
                </a:cxnLst>
                <a:rect l="0" t="0" r="r" b="b"/>
                <a:pathLst>
                  <a:path w="28" h="18">
                    <a:moveTo>
                      <a:pt x="0" y="12"/>
                    </a:moveTo>
                    <a:cubicBezTo>
                      <a:pt x="11" y="9"/>
                      <a:pt x="23" y="0"/>
                      <a:pt x="28" y="18"/>
                    </a:cubicBezTo>
                    <a:cubicBezTo>
                      <a:pt x="19" y="16"/>
                      <a:pt x="10" y="14"/>
                      <a:pt x="0" y="12"/>
                    </a:cubicBezTo>
                    <a:close/>
                  </a:path>
                </a:pathLst>
              </a:custGeom>
              <a:solidFill>
                <a:srgbClr val="73B2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1" name="Freeform 570">
                <a:extLst>
                  <a:ext uri="{FF2B5EF4-FFF2-40B4-BE49-F238E27FC236}">
                    <a16:creationId xmlns:a16="http://schemas.microsoft.com/office/drawing/2014/main" id="{ED544CCF-3C72-4263-BC99-8391DBE0AB40}"/>
                  </a:ext>
                </a:extLst>
              </p:cNvPr>
              <p:cNvSpPr>
                <a:spLocks/>
              </p:cNvSpPr>
              <p:nvPr/>
            </p:nvSpPr>
            <p:spPr bwMode="auto">
              <a:xfrm>
                <a:off x="85" y="4049"/>
                <a:ext cx="885" cy="76"/>
              </a:xfrm>
              <a:custGeom>
                <a:avLst/>
                <a:gdLst>
                  <a:gd name="T0" fmla="*/ 16 w 787"/>
                  <a:gd name="T1" fmla="*/ 40 h 67"/>
                  <a:gd name="T2" fmla="*/ 18 w 787"/>
                  <a:gd name="T3" fmla="*/ 31 h 67"/>
                  <a:gd name="T4" fmla="*/ 14 w 787"/>
                  <a:gd name="T5" fmla="*/ 18 h 67"/>
                  <a:gd name="T6" fmla="*/ 42 w 787"/>
                  <a:gd name="T7" fmla="*/ 9 h 67"/>
                  <a:gd name="T8" fmla="*/ 48 w 787"/>
                  <a:gd name="T9" fmla="*/ 22 h 67"/>
                  <a:gd name="T10" fmla="*/ 60 w 787"/>
                  <a:gd name="T11" fmla="*/ 13 h 67"/>
                  <a:gd name="T12" fmla="*/ 71 w 787"/>
                  <a:gd name="T13" fmla="*/ 20 h 67"/>
                  <a:gd name="T14" fmla="*/ 80 w 787"/>
                  <a:gd name="T15" fmla="*/ 23 h 67"/>
                  <a:gd name="T16" fmla="*/ 146 w 787"/>
                  <a:gd name="T17" fmla="*/ 21 h 67"/>
                  <a:gd name="T18" fmla="*/ 168 w 787"/>
                  <a:gd name="T19" fmla="*/ 16 h 67"/>
                  <a:gd name="T20" fmla="*/ 278 w 787"/>
                  <a:gd name="T21" fmla="*/ 17 h 67"/>
                  <a:gd name="T22" fmla="*/ 341 w 787"/>
                  <a:gd name="T23" fmla="*/ 15 h 67"/>
                  <a:gd name="T24" fmla="*/ 413 w 787"/>
                  <a:gd name="T25" fmla="*/ 21 h 67"/>
                  <a:gd name="T26" fmla="*/ 482 w 787"/>
                  <a:gd name="T27" fmla="*/ 20 h 67"/>
                  <a:gd name="T28" fmla="*/ 596 w 787"/>
                  <a:gd name="T29" fmla="*/ 24 h 67"/>
                  <a:gd name="T30" fmla="*/ 628 w 787"/>
                  <a:gd name="T31" fmla="*/ 22 h 67"/>
                  <a:gd name="T32" fmla="*/ 636 w 787"/>
                  <a:gd name="T33" fmla="*/ 20 h 67"/>
                  <a:gd name="T34" fmla="*/ 646 w 787"/>
                  <a:gd name="T35" fmla="*/ 24 h 67"/>
                  <a:gd name="T36" fmla="*/ 772 w 787"/>
                  <a:gd name="T37" fmla="*/ 20 h 67"/>
                  <a:gd name="T38" fmla="*/ 786 w 787"/>
                  <a:gd name="T39" fmla="*/ 30 h 67"/>
                  <a:gd name="T40" fmla="*/ 773 w 787"/>
                  <a:gd name="T41" fmla="*/ 45 h 67"/>
                  <a:gd name="T42" fmla="*/ 750 w 787"/>
                  <a:gd name="T43" fmla="*/ 49 h 67"/>
                  <a:gd name="T44" fmla="*/ 721 w 787"/>
                  <a:gd name="T45" fmla="*/ 51 h 67"/>
                  <a:gd name="T46" fmla="*/ 707 w 787"/>
                  <a:gd name="T47" fmla="*/ 48 h 67"/>
                  <a:gd name="T48" fmla="*/ 702 w 787"/>
                  <a:gd name="T49" fmla="*/ 46 h 67"/>
                  <a:gd name="T50" fmla="*/ 560 w 787"/>
                  <a:gd name="T51" fmla="*/ 55 h 67"/>
                  <a:gd name="T52" fmla="*/ 438 w 787"/>
                  <a:gd name="T53" fmla="*/ 56 h 67"/>
                  <a:gd name="T54" fmla="*/ 259 w 787"/>
                  <a:gd name="T55" fmla="*/ 51 h 67"/>
                  <a:gd name="T56" fmla="*/ 195 w 787"/>
                  <a:gd name="T57" fmla="*/ 50 h 67"/>
                  <a:gd name="T58" fmla="*/ 61 w 787"/>
                  <a:gd name="T59" fmla="*/ 42 h 67"/>
                  <a:gd name="T60" fmla="*/ 16 w 787"/>
                  <a:gd name="T61" fmla="*/ 4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87" h="67">
                    <a:moveTo>
                      <a:pt x="16" y="40"/>
                    </a:moveTo>
                    <a:cubicBezTo>
                      <a:pt x="17" y="37"/>
                      <a:pt x="17" y="33"/>
                      <a:pt x="18" y="31"/>
                    </a:cubicBezTo>
                    <a:cubicBezTo>
                      <a:pt x="21" y="24"/>
                      <a:pt x="0" y="26"/>
                      <a:pt x="14" y="18"/>
                    </a:cubicBezTo>
                    <a:cubicBezTo>
                      <a:pt x="22" y="14"/>
                      <a:pt x="26" y="0"/>
                      <a:pt x="42" y="9"/>
                    </a:cubicBezTo>
                    <a:cubicBezTo>
                      <a:pt x="51" y="15"/>
                      <a:pt x="39" y="22"/>
                      <a:pt x="48" y="22"/>
                    </a:cubicBezTo>
                    <a:cubicBezTo>
                      <a:pt x="54" y="23"/>
                      <a:pt x="55" y="14"/>
                      <a:pt x="60" y="13"/>
                    </a:cubicBezTo>
                    <a:cubicBezTo>
                      <a:pt x="64" y="13"/>
                      <a:pt x="74" y="5"/>
                      <a:pt x="71" y="20"/>
                    </a:cubicBezTo>
                    <a:cubicBezTo>
                      <a:pt x="70" y="26"/>
                      <a:pt x="77" y="24"/>
                      <a:pt x="80" y="23"/>
                    </a:cubicBezTo>
                    <a:cubicBezTo>
                      <a:pt x="102" y="13"/>
                      <a:pt x="123" y="12"/>
                      <a:pt x="146" y="21"/>
                    </a:cubicBezTo>
                    <a:cubicBezTo>
                      <a:pt x="151" y="23"/>
                      <a:pt x="162" y="23"/>
                      <a:pt x="168" y="16"/>
                    </a:cubicBezTo>
                    <a:cubicBezTo>
                      <a:pt x="205" y="7"/>
                      <a:pt x="241" y="14"/>
                      <a:pt x="278" y="17"/>
                    </a:cubicBezTo>
                    <a:cubicBezTo>
                      <a:pt x="299" y="18"/>
                      <a:pt x="319" y="12"/>
                      <a:pt x="341" y="15"/>
                    </a:cubicBezTo>
                    <a:cubicBezTo>
                      <a:pt x="365" y="18"/>
                      <a:pt x="389" y="23"/>
                      <a:pt x="413" y="21"/>
                    </a:cubicBezTo>
                    <a:cubicBezTo>
                      <a:pt x="436" y="19"/>
                      <a:pt x="459" y="19"/>
                      <a:pt x="482" y="20"/>
                    </a:cubicBezTo>
                    <a:cubicBezTo>
                      <a:pt x="520" y="22"/>
                      <a:pt x="558" y="9"/>
                      <a:pt x="596" y="24"/>
                    </a:cubicBezTo>
                    <a:cubicBezTo>
                      <a:pt x="607" y="37"/>
                      <a:pt x="618" y="40"/>
                      <a:pt x="628" y="22"/>
                    </a:cubicBezTo>
                    <a:cubicBezTo>
                      <a:pt x="629" y="20"/>
                      <a:pt x="632" y="18"/>
                      <a:pt x="636" y="20"/>
                    </a:cubicBezTo>
                    <a:cubicBezTo>
                      <a:pt x="639" y="21"/>
                      <a:pt x="640" y="25"/>
                      <a:pt x="646" y="24"/>
                    </a:cubicBezTo>
                    <a:cubicBezTo>
                      <a:pt x="688" y="21"/>
                      <a:pt x="730" y="14"/>
                      <a:pt x="772" y="20"/>
                    </a:cubicBezTo>
                    <a:cubicBezTo>
                      <a:pt x="776" y="24"/>
                      <a:pt x="787" y="19"/>
                      <a:pt x="786" y="30"/>
                    </a:cubicBezTo>
                    <a:cubicBezTo>
                      <a:pt x="785" y="38"/>
                      <a:pt x="780" y="46"/>
                      <a:pt x="773" y="45"/>
                    </a:cubicBezTo>
                    <a:cubicBezTo>
                      <a:pt x="763" y="43"/>
                      <a:pt x="757" y="48"/>
                      <a:pt x="750" y="49"/>
                    </a:cubicBezTo>
                    <a:cubicBezTo>
                      <a:pt x="740" y="50"/>
                      <a:pt x="731" y="50"/>
                      <a:pt x="721" y="51"/>
                    </a:cubicBezTo>
                    <a:cubicBezTo>
                      <a:pt x="716" y="52"/>
                      <a:pt x="712" y="50"/>
                      <a:pt x="707" y="48"/>
                    </a:cubicBezTo>
                    <a:cubicBezTo>
                      <a:pt x="706" y="47"/>
                      <a:pt x="703" y="45"/>
                      <a:pt x="702" y="46"/>
                    </a:cubicBezTo>
                    <a:cubicBezTo>
                      <a:pt x="656" y="67"/>
                      <a:pt x="608" y="55"/>
                      <a:pt x="560" y="55"/>
                    </a:cubicBezTo>
                    <a:cubicBezTo>
                      <a:pt x="519" y="56"/>
                      <a:pt x="478" y="54"/>
                      <a:pt x="438" y="56"/>
                    </a:cubicBezTo>
                    <a:cubicBezTo>
                      <a:pt x="378" y="59"/>
                      <a:pt x="318" y="54"/>
                      <a:pt x="259" y="51"/>
                    </a:cubicBezTo>
                    <a:cubicBezTo>
                      <a:pt x="238" y="50"/>
                      <a:pt x="216" y="48"/>
                      <a:pt x="195" y="50"/>
                    </a:cubicBezTo>
                    <a:cubicBezTo>
                      <a:pt x="150" y="53"/>
                      <a:pt x="106" y="41"/>
                      <a:pt x="61" y="42"/>
                    </a:cubicBezTo>
                    <a:cubicBezTo>
                      <a:pt x="46" y="43"/>
                      <a:pt x="31" y="41"/>
                      <a:pt x="16" y="40"/>
                    </a:cubicBezTo>
                    <a:close/>
                  </a:path>
                </a:pathLst>
              </a:custGeom>
              <a:solidFill>
                <a:srgbClr val="81BAD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2" name="Freeform 571">
                <a:extLst>
                  <a:ext uri="{FF2B5EF4-FFF2-40B4-BE49-F238E27FC236}">
                    <a16:creationId xmlns:a16="http://schemas.microsoft.com/office/drawing/2014/main" id="{A86F9D72-BD24-4F1D-84A3-20D40CC3BDAB}"/>
                  </a:ext>
                </a:extLst>
              </p:cNvPr>
              <p:cNvSpPr>
                <a:spLocks/>
              </p:cNvSpPr>
              <p:nvPr/>
            </p:nvSpPr>
            <p:spPr bwMode="auto">
              <a:xfrm>
                <a:off x="1224" y="4067"/>
                <a:ext cx="699" cy="54"/>
              </a:xfrm>
              <a:custGeom>
                <a:avLst/>
                <a:gdLst>
                  <a:gd name="T0" fmla="*/ 547 w 622"/>
                  <a:gd name="T1" fmla="*/ 16 h 48"/>
                  <a:gd name="T2" fmla="*/ 575 w 622"/>
                  <a:gd name="T3" fmla="*/ 25 h 48"/>
                  <a:gd name="T4" fmla="*/ 622 w 622"/>
                  <a:gd name="T5" fmla="*/ 26 h 48"/>
                  <a:gd name="T6" fmla="*/ 591 w 622"/>
                  <a:gd name="T7" fmla="*/ 44 h 48"/>
                  <a:gd name="T8" fmla="*/ 591 w 622"/>
                  <a:gd name="T9" fmla="*/ 44 h 48"/>
                  <a:gd name="T10" fmla="*/ 563 w 622"/>
                  <a:gd name="T11" fmla="*/ 48 h 48"/>
                  <a:gd name="T12" fmla="*/ 438 w 622"/>
                  <a:gd name="T13" fmla="*/ 45 h 48"/>
                  <a:gd name="T14" fmla="*/ 373 w 622"/>
                  <a:gd name="T15" fmla="*/ 43 h 48"/>
                  <a:gd name="T16" fmla="*/ 362 w 622"/>
                  <a:gd name="T17" fmla="*/ 40 h 48"/>
                  <a:gd name="T18" fmla="*/ 337 w 622"/>
                  <a:gd name="T19" fmla="*/ 44 h 48"/>
                  <a:gd name="T20" fmla="*/ 295 w 622"/>
                  <a:gd name="T21" fmla="*/ 44 h 48"/>
                  <a:gd name="T22" fmla="*/ 252 w 622"/>
                  <a:gd name="T23" fmla="*/ 42 h 48"/>
                  <a:gd name="T24" fmla="*/ 75 w 622"/>
                  <a:gd name="T25" fmla="*/ 40 h 48"/>
                  <a:gd name="T26" fmla="*/ 50 w 622"/>
                  <a:gd name="T27" fmla="*/ 38 h 48"/>
                  <a:gd name="T28" fmla="*/ 8 w 622"/>
                  <a:gd name="T29" fmla="*/ 37 h 48"/>
                  <a:gd name="T30" fmla="*/ 1 w 622"/>
                  <a:gd name="T31" fmla="*/ 28 h 48"/>
                  <a:gd name="T32" fmla="*/ 15 w 622"/>
                  <a:gd name="T33" fmla="*/ 0 h 48"/>
                  <a:gd name="T34" fmla="*/ 23 w 622"/>
                  <a:gd name="T35" fmla="*/ 0 h 48"/>
                  <a:gd name="T36" fmla="*/ 57 w 622"/>
                  <a:gd name="T37" fmla="*/ 8 h 48"/>
                  <a:gd name="T38" fmla="*/ 91 w 622"/>
                  <a:gd name="T39" fmla="*/ 8 h 48"/>
                  <a:gd name="T40" fmla="*/ 91 w 622"/>
                  <a:gd name="T41" fmla="*/ 8 h 48"/>
                  <a:gd name="T42" fmla="*/ 98 w 622"/>
                  <a:gd name="T43" fmla="*/ 17 h 48"/>
                  <a:gd name="T44" fmla="*/ 125 w 622"/>
                  <a:gd name="T45" fmla="*/ 21 h 48"/>
                  <a:gd name="T46" fmla="*/ 143 w 622"/>
                  <a:gd name="T47" fmla="*/ 16 h 48"/>
                  <a:gd name="T48" fmla="*/ 179 w 622"/>
                  <a:gd name="T49" fmla="*/ 8 h 48"/>
                  <a:gd name="T50" fmla="*/ 189 w 622"/>
                  <a:gd name="T51" fmla="*/ 10 h 48"/>
                  <a:gd name="T52" fmla="*/ 243 w 622"/>
                  <a:gd name="T53" fmla="*/ 8 h 48"/>
                  <a:gd name="T54" fmla="*/ 306 w 622"/>
                  <a:gd name="T55" fmla="*/ 5 h 48"/>
                  <a:gd name="T56" fmla="*/ 405 w 622"/>
                  <a:gd name="T57" fmla="*/ 12 h 48"/>
                  <a:gd name="T58" fmla="*/ 470 w 622"/>
                  <a:gd name="T59" fmla="*/ 9 h 48"/>
                  <a:gd name="T60" fmla="*/ 499 w 622"/>
                  <a:gd name="T61" fmla="*/ 12 h 48"/>
                  <a:gd name="T62" fmla="*/ 509 w 622"/>
                  <a:gd name="T63" fmla="*/ 26 h 48"/>
                  <a:gd name="T64" fmla="*/ 524 w 622"/>
                  <a:gd name="T65" fmla="*/ 16 h 48"/>
                  <a:gd name="T66" fmla="*/ 547 w 622"/>
                  <a:gd name="T67" fmla="*/ 16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22" h="48">
                    <a:moveTo>
                      <a:pt x="547" y="16"/>
                    </a:moveTo>
                    <a:cubicBezTo>
                      <a:pt x="555" y="23"/>
                      <a:pt x="562" y="26"/>
                      <a:pt x="575" y="25"/>
                    </a:cubicBezTo>
                    <a:cubicBezTo>
                      <a:pt x="588" y="23"/>
                      <a:pt x="604" y="29"/>
                      <a:pt x="622" y="26"/>
                    </a:cubicBezTo>
                    <a:cubicBezTo>
                      <a:pt x="614" y="39"/>
                      <a:pt x="599" y="35"/>
                      <a:pt x="591" y="44"/>
                    </a:cubicBezTo>
                    <a:cubicBezTo>
                      <a:pt x="591" y="44"/>
                      <a:pt x="591" y="44"/>
                      <a:pt x="591" y="44"/>
                    </a:cubicBezTo>
                    <a:cubicBezTo>
                      <a:pt x="582" y="45"/>
                      <a:pt x="572" y="43"/>
                      <a:pt x="563" y="48"/>
                    </a:cubicBezTo>
                    <a:cubicBezTo>
                      <a:pt x="521" y="45"/>
                      <a:pt x="479" y="46"/>
                      <a:pt x="438" y="45"/>
                    </a:cubicBezTo>
                    <a:cubicBezTo>
                      <a:pt x="416" y="45"/>
                      <a:pt x="395" y="42"/>
                      <a:pt x="373" y="43"/>
                    </a:cubicBezTo>
                    <a:cubicBezTo>
                      <a:pt x="369" y="43"/>
                      <a:pt x="365" y="43"/>
                      <a:pt x="362" y="40"/>
                    </a:cubicBezTo>
                    <a:cubicBezTo>
                      <a:pt x="352" y="32"/>
                      <a:pt x="346" y="41"/>
                      <a:pt x="337" y="44"/>
                    </a:cubicBezTo>
                    <a:cubicBezTo>
                      <a:pt x="324" y="48"/>
                      <a:pt x="309" y="45"/>
                      <a:pt x="295" y="44"/>
                    </a:cubicBezTo>
                    <a:cubicBezTo>
                      <a:pt x="281" y="42"/>
                      <a:pt x="267" y="41"/>
                      <a:pt x="252" y="42"/>
                    </a:cubicBezTo>
                    <a:cubicBezTo>
                      <a:pt x="193" y="44"/>
                      <a:pt x="134" y="41"/>
                      <a:pt x="75" y="40"/>
                    </a:cubicBezTo>
                    <a:cubicBezTo>
                      <a:pt x="67" y="36"/>
                      <a:pt x="58" y="37"/>
                      <a:pt x="50" y="38"/>
                    </a:cubicBezTo>
                    <a:cubicBezTo>
                      <a:pt x="35" y="40"/>
                      <a:pt x="22" y="34"/>
                      <a:pt x="8" y="37"/>
                    </a:cubicBezTo>
                    <a:cubicBezTo>
                      <a:pt x="1" y="38"/>
                      <a:pt x="0" y="33"/>
                      <a:pt x="1" y="28"/>
                    </a:cubicBezTo>
                    <a:cubicBezTo>
                      <a:pt x="3" y="17"/>
                      <a:pt x="5" y="7"/>
                      <a:pt x="15" y="0"/>
                    </a:cubicBezTo>
                    <a:cubicBezTo>
                      <a:pt x="18" y="0"/>
                      <a:pt x="20" y="0"/>
                      <a:pt x="23" y="0"/>
                    </a:cubicBezTo>
                    <a:cubicBezTo>
                      <a:pt x="32" y="12"/>
                      <a:pt x="45" y="8"/>
                      <a:pt x="57" y="8"/>
                    </a:cubicBezTo>
                    <a:cubicBezTo>
                      <a:pt x="68" y="8"/>
                      <a:pt x="79" y="6"/>
                      <a:pt x="91" y="8"/>
                    </a:cubicBezTo>
                    <a:cubicBezTo>
                      <a:pt x="91" y="8"/>
                      <a:pt x="91" y="8"/>
                      <a:pt x="91" y="8"/>
                    </a:cubicBezTo>
                    <a:cubicBezTo>
                      <a:pt x="95" y="9"/>
                      <a:pt x="86" y="20"/>
                      <a:pt x="98" y="17"/>
                    </a:cubicBezTo>
                    <a:cubicBezTo>
                      <a:pt x="107" y="15"/>
                      <a:pt x="117" y="18"/>
                      <a:pt x="125" y="21"/>
                    </a:cubicBezTo>
                    <a:cubicBezTo>
                      <a:pt x="136" y="25"/>
                      <a:pt x="135" y="24"/>
                      <a:pt x="143" y="16"/>
                    </a:cubicBezTo>
                    <a:cubicBezTo>
                      <a:pt x="153" y="7"/>
                      <a:pt x="167" y="8"/>
                      <a:pt x="179" y="8"/>
                    </a:cubicBezTo>
                    <a:cubicBezTo>
                      <a:pt x="182" y="8"/>
                      <a:pt x="186" y="9"/>
                      <a:pt x="189" y="10"/>
                    </a:cubicBezTo>
                    <a:cubicBezTo>
                      <a:pt x="207" y="20"/>
                      <a:pt x="225" y="17"/>
                      <a:pt x="243" y="8"/>
                    </a:cubicBezTo>
                    <a:cubicBezTo>
                      <a:pt x="264" y="7"/>
                      <a:pt x="285" y="8"/>
                      <a:pt x="306" y="5"/>
                    </a:cubicBezTo>
                    <a:cubicBezTo>
                      <a:pt x="340" y="0"/>
                      <a:pt x="372" y="10"/>
                      <a:pt x="405" y="12"/>
                    </a:cubicBezTo>
                    <a:cubicBezTo>
                      <a:pt x="427" y="13"/>
                      <a:pt x="448" y="11"/>
                      <a:pt x="470" y="9"/>
                    </a:cubicBezTo>
                    <a:cubicBezTo>
                      <a:pt x="479" y="8"/>
                      <a:pt x="489" y="11"/>
                      <a:pt x="499" y="12"/>
                    </a:cubicBezTo>
                    <a:cubicBezTo>
                      <a:pt x="510" y="11"/>
                      <a:pt x="507" y="19"/>
                      <a:pt x="509" y="26"/>
                    </a:cubicBezTo>
                    <a:cubicBezTo>
                      <a:pt x="512" y="19"/>
                      <a:pt x="517" y="9"/>
                      <a:pt x="524" y="16"/>
                    </a:cubicBezTo>
                    <a:cubicBezTo>
                      <a:pt x="533" y="27"/>
                      <a:pt x="539" y="19"/>
                      <a:pt x="547" y="16"/>
                    </a:cubicBezTo>
                    <a:close/>
                  </a:path>
                </a:pathLst>
              </a:custGeom>
              <a:solidFill>
                <a:srgbClr val="8DC0D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3" name="Freeform 572">
                <a:extLst>
                  <a:ext uri="{FF2B5EF4-FFF2-40B4-BE49-F238E27FC236}">
                    <a16:creationId xmlns:a16="http://schemas.microsoft.com/office/drawing/2014/main" id="{20548DEE-4832-453B-962C-EBF1894C800D}"/>
                  </a:ext>
                </a:extLst>
              </p:cNvPr>
              <p:cNvSpPr>
                <a:spLocks/>
              </p:cNvSpPr>
              <p:nvPr/>
            </p:nvSpPr>
            <p:spPr bwMode="auto">
              <a:xfrm>
                <a:off x="880" y="4063"/>
                <a:ext cx="348" cy="50"/>
              </a:xfrm>
              <a:custGeom>
                <a:avLst/>
                <a:gdLst>
                  <a:gd name="T0" fmla="*/ 0 w 310"/>
                  <a:gd name="T1" fmla="*/ 36 h 45"/>
                  <a:gd name="T2" fmla="*/ 35 w 310"/>
                  <a:gd name="T3" fmla="*/ 34 h 45"/>
                  <a:gd name="T4" fmla="*/ 48 w 310"/>
                  <a:gd name="T5" fmla="*/ 20 h 45"/>
                  <a:gd name="T6" fmla="*/ 66 w 310"/>
                  <a:gd name="T7" fmla="*/ 30 h 45"/>
                  <a:gd name="T8" fmla="*/ 75 w 310"/>
                  <a:gd name="T9" fmla="*/ 20 h 45"/>
                  <a:gd name="T10" fmla="*/ 65 w 310"/>
                  <a:gd name="T11" fmla="*/ 8 h 45"/>
                  <a:gd name="T12" fmla="*/ 128 w 310"/>
                  <a:gd name="T13" fmla="*/ 9 h 45"/>
                  <a:gd name="T14" fmla="*/ 159 w 310"/>
                  <a:gd name="T15" fmla="*/ 8 h 45"/>
                  <a:gd name="T16" fmla="*/ 237 w 310"/>
                  <a:gd name="T17" fmla="*/ 8 h 45"/>
                  <a:gd name="T18" fmla="*/ 265 w 310"/>
                  <a:gd name="T19" fmla="*/ 4 h 45"/>
                  <a:gd name="T20" fmla="*/ 269 w 310"/>
                  <a:gd name="T21" fmla="*/ 4 h 45"/>
                  <a:gd name="T22" fmla="*/ 292 w 310"/>
                  <a:gd name="T23" fmla="*/ 14 h 45"/>
                  <a:gd name="T24" fmla="*/ 301 w 310"/>
                  <a:gd name="T25" fmla="*/ 40 h 45"/>
                  <a:gd name="T26" fmla="*/ 187 w 310"/>
                  <a:gd name="T27" fmla="*/ 44 h 45"/>
                  <a:gd name="T28" fmla="*/ 88 w 310"/>
                  <a:gd name="T29" fmla="*/ 42 h 45"/>
                  <a:gd name="T30" fmla="*/ 16 w 310"/>
                  <a:gd name="T31" fmla="*/ 43 h 45"/>
                  <a:gd name="T32" fmla="*/ 0 w 310"/>
                  <a:gd name="T33" fmla="*/ 36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10" h="45">
                    <a:moveTo>
                      <a:pt x="0" y="36"/>
                    </a:moveTo>
                    <a:cubicBezTo>
                      <a:pt x="12" y="35"/>
                      <a:pt x="24" y="32"/>
                      <a:pt x="35" y="34"/>
                    </a:cubicBezTo>
                    <a:cubicBezTo>
                      <a:pt x="48" y="36"/>
                      <a:pt x="51" y="32"/>
                      <a:pt x="48" y="20"/>
                    </a:cubicBezTo>
                    <a:cubicBezTo>
                      <a:pt x="57" y="20"/>
                      <a:pt x="55" y="35"/>
                      <a:pt x="66" y="30"/>
                    </a:cubicBezTo>
                    <a:cubicBezTo>
                      <a:pt x="70" y="27"/>
                      <a:pt x="73" y="24"/>
                      <a:pt x="75" y="20"/>
                    </a:cubicBezTo>
                    <a:cubicBezTo>
                      <a:pt x="79" y="10"/>
                      <a:pt x="66" y="13"/>
                      <a:pt x="65" y="8"/>
                    </a:cubicBezTo>
                    <a:cubicBezTo>
                      <a:pt x="86" y="4"/>
                      <a:pt x="107" y="0"/>
                      <a:pt x="128" y="9"/>
                    </a:cubicBezTo>
                    <a:cubicBezTo>
                      <a:pt x="137" y="13"/>
                      <a:pt x="148" y="8"/>
                      <a:pt x="159" y="8"/>
                    </a:cubicBezTo>
                    <a:cubicBezTo>
                      <a:pt x="185" y="8"/>
                      <a:pt x="211" y="18"/>
                      <a:pt x="237" y="8"/>
                    </a:cubicBezTo>
                    <a:cubicBezTo>
                      <a:pt x="246" y="2"/>
                      <a:pt x="256" y="12"/>
                      <a:pt x="265" y="4"/>
                    </a:cubicBezTo>
                    <a:cubicBezTo>
                      <a:pt x="266" y="4"/>
                      <a:pt x="268" y="4"/>
                      <a:pt x="269" y="4"/>
                    </a:cubicBezTo>
                    <a:cubicBezTo>
                      <a:pt x="275" y="11"/>
                      <a:pt x="284" y="12"/>
                      <a:pt x="292" y="14"/>
                    </a:cubicBezTo>
                    <a:cubicBezTo>
                      <a:pt x="308" y="18"/>
                      <a:pt x="310" y="24"/>
                      <a:pt x="301" y="40"/>
                    </a:cubicBezTo>
                    <a:cubicBezTo>
                      <a:pt x="263" y="41"/>
                      <a:pt x="225" y="45"/>
                      <a:pt x="187" y="44"/>
                    </a:cubicBezTo>
                    <a:cubicBezTo>
                      <a:pt x="154" y="42"/>
                      <a:pt x="121" y="42"/>
                      <a:pt x="88" y="42"/>
                    </a:cubicBezTo>
                    <a:cubicBezTo>
                      <a:pt x="64" y="43"/>
                      <a:pt x="40" y="38"/>
                      <a:pt x="16" y="43"/>
                    </a:cubicBezTo>
                    <a:cubicBezTo>
                      <a:pt x="10" y="45"/>
                      <a:pt x="5" y="41"/>
                      <a:pt x="0" y="36"/>
                    </a:cubicBezTo>
                    <a:close/>
                  </a:path>
                </a:pathLst>
              </a:custGeom>
              <a:solidFill>
                <a:srgbClr val="8DC0D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4" name="Freeform 573">
                <a:extLst>
                  <a:ext uri="{FF2B5EF4-FFF2-40B4-BE49-F238E27FC236}">
                    <a16:creationId xmlns:a16="http://schemas.microsoft.com/office/drawing/2014/main" id="{C0D00D26-3F36-4361-83B7-06A818D0B995}"/>
                  </a:ext>
                </a:extLst>
              </p:cNvPr>
              <p:cNvSpPr>
                <a:spLocks/>
              </p:cNvSpPr>
              <p:nvPr/>
            </p:nvSpPr>
            <p:spPr bwMode="auto">
              <a:xfrm>
                <a:off x="1529" y="4148"/>
                <a:ext cx="392" cy="55"/>
              </a:xfrm>
              <a:custGeom>
                <a:avLst/>
                <a:gdLst>
                  <a:gd name="T0" fmla="*/ 244 w 349"/>
                  <a:gd name="T1" fmla="*/ 40 h 49"/>
                  <a:gd name="T2" fmla="*/ 180 w 349"/>
                  <a:gd name="T3" fmla="*/ 45 h 49"/>
                  <a:gd name="T4" fmla="*/ 88 w 349"/>
                  <a:gd name="T5" fmla="*/ 42 h 49"/>
                  <a:gd name="T6" fmla="*/ 41 w 349"/>
                  <a:gd name="T7" fmla="*/ 48 h 49"/>
                  <a:gd name="T8" fmla="*/ 32 w 349"/>
                  <a:gd name="T9" fmla="*/ 44 h 49"/>
                  <a:gd name="T10" fmla="*/ 17 w 349"/>
                  <a:gd name="T11" fmla="*/ 25 h 49"/>
                  <a:gd name="T12" fmla="*/ 0 w 349"/>
                  <a:gd name="T13" fmla="*/ 20 h 49"/>
                  <a:gd name="T14" fmla="*/ 46 w 349"/>
                  <a:gd name="T15" fmla="*/ 13 h 49"/>
                  <a:gd name="T16" fmla="*/ 129 w 349"/>
                  <a:gd name="T17" fmla="*/ 9 h 49"/>
                  <a:gd name="T18" fmla="*/ 218 w 349"/>
                  <a:gd name="T19" fmla="*/ 8 h 49"/>
                  <a:gd name="T20" fmla="*/ 316 w 349"/>
                  <a:gd name="T21" fmla="*/ 0 h 49"/>
                  <a:gd name="T22" fmla="*/ 348 w 349"/>
                  <a:gd name="T23" fmla="*/ 4 h 49"/>
                  <a:gd name="T24" fmla="*/ 330 w 349"/>
                  <a:gd name="T25" fmla="*/ 20 h 49"/>
                  <a:gd name="T26" fmla="*/ 265 w 349"/>
                  <a:gd name="T27" fmla="*/ 16 h 49"/>
                  <a:gd name="T28" fmla="*/ 244 w 349"/>
                  <a:gd name="T29" fmla="*/ 4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49" h="49">
                    <a:moveTo>
                      <a:pt x="244" y="40"/>
                    </a:moveTo>
                    <a:cubicBezTo>
                      <a:pt x="223" y="49"/>
                      <a:pt x="201" y="45"/>
                      <a:pt x="180" y="45"/>
                    </a:cubicBezTo>
                    <a:cubicBezTo>
                      <a:pt x="149" y="44"/>
                      <a:pt x="119" y="46"/>
                      <a:pt x="88" y="42"/>
                    </a:cubicBezTo>
                    <a:cubicBezTo>
                      <a:pt x="75" y="41"/>
                      <a:pt x="57" y="48"/>
                      <a:pt x="41" y="48"/>
                    </a:cubicBezTo>
                    <a:cubicBezTo>
                      <a:pt x="37" y="47"/>
                      <a:pt x="34" y="47"/>
                      <a:pt x="32" y="44"/>
                    </a:cubicBezTo>
                    <a:cubicBezTo>
                      <a:pt x="36" y="30"/>
                      <a:pt x="33" y="23"/>
                      <a:pt x="17" y="25"/>
                    </a:cubicBezTo>
                    <a:cubicBezTo>
                      <a:pt x="11" y="26"/>
                      <a:pt x="3" y="32"/>
                      <a:pt x="0" y="20"/>
                    </a:cubicBezTo>
                    <a:cubicBezTo>
                      <a:pt x="13" y="7"/>
                      <a:pt x="30" y="12"/>
                      <a:pt x="46" y="13"/>
                    </a:cubicBezTo>
                    <a:cubicBezTo>
                      <a:pt x="74" y="13"/>
                      <a:pt x="101" y="10"/>
                      <a:pt x="129" y="9"/>
                    </a:cubicBezTo>
                    <a:cubicBezTo>
                      <a:pt x="159" y="8"/>
                      <a:pt x="188" y="9"/>
                      <a:pt x="218" y="8"/>
                    </a:cubicBezTo>
                    <a:cubicBezTo>
                      <a:pt x="250" y="6"/>
                      <a:pt x="283" y="3"/>
                      <a:pt x="316" y="0"/>
                    </a:cubicBezTo>
                    <a:cubicBezTo>
                      <a:pt x="327" y="0"/>
                      <a:pt x="337" y="8"/>
                      <a:pt x="348" y="4"/>
                    </a:cubicBezTo>
                    <a:cubicBezTo>
                      <a:pt x="349" y="18"/>
                      <a:pt x="343" y="22"/>
                      <a:pt x="330" y="20"/>
                    </a:cubicBezTo>
                    <a:cubicBezTo>
                      <a:pt x="309" y="17"/>
                      <a:pt x="287" y="15"/>
                      <a:pt x="265" y="16"/>
                    </a:cubicBezTo>
                    <a:cubicBezTo>
                      <a:pt x="251" y="17"/>
                      <a:pt x="239" y="21"/>
                      <a:pt x="244" y="40"/>
                    </a:cubicBezTo>
                    <a:close/>
                  </a:path>
                </a:pathLst>
              </a:custGeom>
              <a:solidFill>
                <a:srgbClr val="97C6D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5" name="Freeform 574">
                <a:extLst>
                  <a:ext uri="{FF2B5EF4-FFF2-40B4-BE49-F238E27FC236}">
                    <a16:creationId xmlns:a16="http://schemas.microsoft.com/office/drawing/2014/main" id="{24CC4BBB-867C-4EFA-9D88-4E34384E3E07}"/>
                  </a:ext>
                </a:extLst>
              </p:cNvPr>
              <p:cNvSpPr>
                <a:spLocks/>
              </p:cNvSpPr>
              <p:nvPr/>
            </p:nvSpPr>
            <p:spPr bwMode="auto">
              <a:xfrm>
                <a:off x="1127" y="4162"/>
                <a:ext cx="448" cy="51"/>
              </a:xfrm>
              <a:custGeom>
                <a:avLst/>
                <a:gdLst>
                  <a:gd name="T0" fmla="*/ 357 w 398"/>
                  <a:gd name="T1" fmla="*/ 8 h 46"/>
                  <a:gd name="T2" fmla="*/ 379 w 398"/>
                  <a:gd name="T3" fmla="*/ 10 h 46"/>
                  <a:gd name="T4" fmla="*/ 398 w 398"/>
                  <a:gd name="T5" fmla="*/ 14 h 46"/>
                  <a:gd name="T6" fmla="*/ 389 w 398"/>
                  <a:gd name="T7" fmla="*/ 32 h 46"/>
                  <a:gd name="T8" fmla="*/ 389 w 398"/>
                  <a:gd name="T9" fmla="*/ 29 h 46"/>
                  <a:gd name="T10" fmla="*/ 350 w 398"/>
                  <a:gd name="T11" fmla="*/ 28 h 46"/>
                  <a:gd name="T12" fmla="*/ 285 w 398"/>
                  <a:gd name="T13" fmla="*/ 40 h 46"/>
                  <a:gd name="T14" fmla="*/ 169 w 398"/>
                  <a:gd name="T15" fmla="*/ 40 h 46"/>
                  <a:gd name="T16" fmla="*/ 101 w 398"/>
                  <a:gd name="T17" fmla="*/ 40 h 46"/>
                  <a:gd name="T18" fmla="*/ 8 w 398"/>
                  <a:gd name="T19" fmla="*/ 26 h 46"/>
                  <a:gd name="T20" fmla="*/ 1 w 398"/>
                  <a:gd name="T21" fmla="*/ 19 h 46"/>
                  <a:gd name="T22" fmla="*/ 8 w 398"/>
                  <a:gd name="T23" fmla="*/ 11 h 46"/>
                  <a:gd name="T24" fmla="*/ 37 w 398"/>
                  <a:gd name="T25" fmla="*/ 7 h 46"/>
                  <a:gd name="T26" fmla="*/ 88 w 398"/>
                  <a:gd name="T27" fmla="*/ 12 h 46"/>
                  <a:gd name="T28" fmla="*/ 103 w 398"/>
                  <a:gd name="T29" fmla="*/ 17 h 46"/>
                  <a:gd name="T30" fmla="*/ 111 w 398"/>
                  <a:gd name="T31" fmla="*/ 19 h 46"/>
                  <a:gd name="T32" fmla="*/ 167 w 398"/>
                  <a:gd name="T33" fmla="*/ 15 h 46"/>
                  <a:gd name="T34" fmla="*/ 217 w 398"/>
                  <a:gd name="T35" fmla="*/ 12 h 46"/>
                  <a:gd name="T36" fmla="*/ 357 w 398"/>
                  <a:gd name="T37" fmla="*/ 8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98" h="46">
                    <a:moveTo>
                      <a:pt x="357" y="8"/>
                    </a:moveTo>
                    <a:cubicBezTo>
                      <a:pt x="364" y="18"/>
                      <a:pt x="372" y="3"/>
                      <a:pt x="379" y="10"/>
                    </a:cubicBezTo>
                    <a:cubicBezTo>
                      <a:pt x="387" y="0"/>
                      <a:pt x="391" y="17"/>
                      <a:pt x="398" y="14"/>
                    </a:cubicBezTo>
                    <a:cubicBezTo>
                      <a:pt x="395" y="20"/>
                      <a:pt x="398" y="29"/>
                      <a:pt x="389" y="32"/>
                    </a:cubicBezTo>
                    <a:cubicBezTo>
                      <a:pt x="389" y="31"/>
                      <a:pt x="389" y="30"/>
                      <a:pt x="389" y="29"/>
                    </a:cubicBezTo>
                    <a:cubicBezTo>
                      <a:pt x="376" y="20"/>
                      <a:pt x="362" y="25"/>
                      <a:pt x="350" y="28"/>
                    </a:cubicBezTo>
                    <a:cubicBezTo>
                      <a:pt x="328" y="34"/>
                      <a:pt x="305" y="30"/>
                      <a:pt x="285" y="40"/>
                    </a:cubicBezTo>
                    <a:cubicBezTo>
                      <a:pt x="246" y="35"/>
                      <a:pt x="208" y="43"/>
                      <a:pt x="169" y="40"/>
                    </a:cubicBezTo>
                    <a:cubicBezTo>
                      <a:pt x="146" y="38"/>
                      <a:pt x="123" y="36"/>
                      <a:pt x="101" y="40"/>
                    </a:cubicBezTo>
                    <a:cubicBezTo>
                      <a:pt x="68" y="46"/>
                      <a:pt x="39" y="30"/>
                      <a:pt x="8" y="26"/>
                    </a:cubicBezTo>
                    <a:cubicBezTo>
                      <a:pt x="5" y="25"/>
                      <a:pt x="2" y="23"/>
                      <a:pt x="1" y="19"/>
                    </a:cubicBezTo>
                    <a:cubicBezTo>
                      <a:pt x="0" y="14"/>
                      <a:pt x="4" y="13"/>
                      <a:pt x="8" y="11"/>
                    </a:cubicBezTo>
                    <a:cubicBezTo>
                      <a:pt x="17" y="6"/>
                      <a:pt x="27" y="4"/>
                      <a:pt x="37" y="7"/>
                    </a:cubicBezTo>
                    <a:cubicBezTo>
                      <a:pt x="54" y="13"/>
                      <a:pt x="70" y="19"/>
                      <a:pt x="88" y="12"/>
                    </a:cubicBezTo>
                    <a:cubicBezTo>
                      <a:pt x="92" y="11"/>
                      <a:pt x="101" y="7"/>
                      <a:pt x="103" y="17"/>
                    </a:cubicBezTo>
                    <a:cubicBezTo>
                      <a:pt x="104" y="22"/>
                      <a:pt x="108" y="20"/>
                      <a:pt x="111" y="19"/>
                    </a:cubicBezTo>
                    <a:cubicBezTo>
                      <a:pt x="129" y="11"/>
                      <a:pt x="149" y="10"/>
                      <a:pt x="167" y="15"/>
                    </a:cubicBezTo>
                    <a:cubicBezTo>
                      <a:pt x="185" y="19"/>
                      <a:pt x="200" y="7"/>
                      <a:pt x="217" y="12"/>
                    </a:cubicBezTo>
                    <a:cubicBezTo>
                      <a:pt x="264" y="9"/>
                      <a:pt x="310" y="7"/>
                      <a:pt x="357" y="8"/>
                    </a:cubicBezTo>
                    <a:close/>
                  </a:path>
                </a:pathLst>
              </a:custGeom>
              <a:solidFill>
                <a:srgbClr val="7EB9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6" name="Freeform 575">
                <a:extLst>
                  <a:ext uri="{FF2B5EF4-FFF2-40B4-BE49-F238E27FC236}">
                    <a16:creationId xmlns:a16="http://schemas.microsoft.com/office/drawing/2014/main" id="{3280CD6A-B36C-4EA0-831B-A032CB4AECF9}"/>
                  </a:ext>
                </a:extLst>
              </p:cNvPr>
              <p:cNvSpPr>
                <a:spLocks/>
              </p:cNvSpPr>
              <p:nvPr/>
            </p:nvSpPr>
            <p:spPr bwMode="auto">
              <a:xfrm>
                <a:off x="1790" y="4145"/>
                <a:ext cx="250" cy="51"/>
              </a:xfrm>
              <a:custGeom>
                <a:avLst/>
                <a:gdLst>
                  <a:gd name="T0" fmla="*/ 11 w 222"/>
                  <a:gd name="T1" fmla="*/ 43 h 46"/>
                  <a:gd name="T2" fmla="*/ 0 w 222"/>
                  <a:gd name="T3" fmla="*/ 27 h 46"/>
                  <a:gd name="T4" fmla="*/ 22 w 222"/>
                  <a:gd name="T5" fmla="*/ 16 h 46"/>
                  <a:gd name="T6" fmla="*/ 94 w 222"/>
                  <a:gd name="T7" fmla="*/ 18 h 46"/>
                  <a:gd name="T8" fmla="*/ 115 w 222"/>
                  <a:gd name="T9" fmla="*/ 7 h 46"/>
                  <a:gd name="T10" fmla="*/ 140 w 222"/>
                  <a:gd name="T11" fmla="*/ 8 h 46"/>
                  <a:gd name="T12" fmla="*/ 207 w 222"/>
                  <a:gd name="T13" fmla="*/ 3 h 46"/>
                  <a:gd name="T14" fmla="*/ 220 w 222"/>
                  <a:gd name="T15" fmla="*/ 29 h 46"/>
                  <a:gd name="T16" fmla="*/ 207 w 222"/>
                  <a:gd name="T17" fmla="*/ 39 h 46"/>
                  <a:gd name="T18" fmla="*/ 172 w 222"/>
                  <a:gd name="T19" fmla="*/ 40 h 46"/>
                  <a:gd name="T20" fmla="*/ 11 w 222"/>
                  <a:gd name="T21" fmla="*/ 43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2" h="46">
                    <a:moveTo>
                      <a:pt x="11" y="43"/>
                    </a:moveTo>
                    <a:cubicBezTo>
                      <a:pt x="3" y="40"/>
                      <a:pt x="10" y="28"/>
                      <a:pt x="0" y="27"/>
                    </a:cubicBezTo>
                    <a:cubicBezTo>
                      <a:pt x="8" y="23"/>
                      <a:pt x="14" y="17"/>
                      <a:pt x="22" y="16"/>
                    </a:cubicBezTo>
                    <a:cubicBezTo>
                      <a:pt x="46" y="12"/>
                      <a:pt x="70" y="14"/>
                      <a:pt x="94" y="18"/>
                    </a:cubicBezTo>
                    <a:cubicBezTo>
                      <a:pt x="106" y="20"/>
                      <a:pt x="111" y="18"/>
                      <a:pt x="115" y="7"/>
                    </a:cubicBezTo>
                    <a:cubicBezTo>
                      <a:pt x="123" y="12"/>
                      <a:pt x="131" y="12"/>
                      <a:pt x="140" y="8"/>
                    </a:cubicBezTo>
                    <a:cubicBezTo>
                      <a:pt x="162" y="0"/>
                      <a:pt x="185" y="6"/>
                      <a:pt x="207" y="3"/>
                    </a:cubicBezTo>
                    <a:cubicBezTo>
                      <a:pt x="221" y="7"/>
                      <a:pt x="220" y="18"/>
                      <a:pt x="220" y="29"/>
                    </a:cubicBezTo>
                    <a:cubicBezTo>
                      <a:pt x="222" y="41"/>
                      <a:pt x="209" y="32"/>
                      <a:pt x="207" y="39"/>
                    </a:cubicBezTo>
                    <a:cubicBezTo>
                      <a:pt x="196" y="46"/>
                      <a:pt x="184" y="40"/>
                      <a:pt x="172" y="40"/>
                    </a:cubicBezTo>
                    <a:cubicBezTo>
                      <a:pt x="118" y="41"/>
                      <a:pt x="65" y="42"/>
                      <a:pt x="11" y="43"/>
                    </a:cubicBezTo>
                    <a:close/>
                  </a:path>
                </a:pathLst>
              </a:custGeom>
              <a:solidFill>
                <a:srgbClr val="7BB7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7" name="Freeform 576">
                <a:extLst>
                  <a:ext uri="{FF2B5EF4-FFF2-40B4-BE49-F238E27FC236}">
                    <a16:creationId xmlns:a16="http://schemas.microsoft.com/office/drawing/2014/main" id="{6C73E498-0914-4985-963D-6598ADB0F809}"/>
                  </a:ext>
                </a:extLst>
              </p:cNvPr>
              <p:cNvSpPr>
                <a:spLocks/>
              </p:cNvSpPr>
              <p:nvPr/>
            </p:nvSpPr>
            <p:spPr bwMode="auto">
              <a:xfrm>
                <a:off x="1032" y="4162"/>
                <a:ext cx="339" cy="51"/>
              </a:xfrm>
              <a:custGeom>
                <a:avLst/>
                <a:gdLst>
                  <a:gd name="T0" fmla="*/ 302 w 302"/>
                  <a:gd name="T1" fmla="*/ 12 h 46"/>
                  <a:gd name="T2" fmla="*/ 281 w 302"/>
                  <a:gd name="T3" fmla="*/ 19 h 46"/>
                  <a:gd name="T4" fmla="*/ 227 w 302"/>
                  <a:gd name="T5" fmla="*/ 16 h 46"/>
                  <a:gd name="T6" fmla="*/ 197 w 302"/>
                  <a:gd name="T7" fmla="*/ 24 h 46"/>
                  <a:gd name="T8" fmla="*/ 184 w 302"/>
                  <a:gd name="T9" fmla="*/ 18 h 46"/>
                  <a:gd name="T10" fmla="*/ 181 w 302"/>
                  <a:gd name="T11" fmla="*/ 15 h 46"/>
                  <a:gd name="T12" fmla="*/ 164 w 302"/>
                  <a:gd name="T13" fmla="*/ 21 h 46"/>
                  <a:gd name="T14" fmla="*/ 155 w 302"/>
                  <a:gd name="T15" fmla="*/ 22 h 46"/>
                  <a:gd name="T16" fmla="*/ 87 w 302"/>
                  <a:gd name="T17" fmla="*/ 20 h 46"/>
                  <a:gd name="T18" fmla="*/ 142 w 302"/>
                  <a:gd name="T19" fmla="*/ 35 h 46"/>
                  <a:gd name="T20" fmla="*/ 204 w 302"/>
                  <a:gd name="T21" fmla="*/ 34 h 46"/>
                  <a:gd name="T22" fmla="*/ 254 w 302"/>
                  <a:gd name="T23" fmla="*/ 40 h 46"/>
                  <a:gd name="T24" fmla="*/ 119 w 302"/>
                  <a:gd name="T25" fmla="*/ 42 h 46"/>
                  <a:gd name="T26" fmla="*/ 15 w 302"/>
                  <a:gd name="T27" fmla="*/ 44 h 46"/>
                  <a:gd name="T28" fmla="*/ 6 w 302"/>
                  <a:gd name="T29" fmla="*/ 32 h 46"/>
                  <a:gd name="T30" fmla="*/ 69 w 302"/>
                  <a:gd name="T31" fmla="*/ 29 h 46"/>
                  <a:gd name="T32" fmla="*/ 81 w 302"/>
                  <a:gd name="T33" fmla="*/ 21 h 46"/>
                  <a:gd name="T34" fmla="*/ 69 w 302"/>
                  <a:gd name="T35" fmla="*/ 8 h 46"/>
                  <a:gd name="T36" fmla="*/ 114 w 302"/>
                  <a:gd name="T37" fmla="*/ 5 h 46"/>
                  <a:gd name="T38" fmla="*/ 210 w 302"/>
                  <a:gd name="T39" fmla="*/ 10 h 46"/>
                  <a:gd name="T40" fmla="*/ 276 w 302"/>
                  <a:gd name="T41" fmla="*/ 9 h 46"/>
                  <a:gd name="T42" fmla="*/ 302 w 302"/>
                  <a:gd name="T43" fmla="*/ 12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02" h="46">
                    <a:moveTo>
                      <a:pt x="302" y="12"/>
                    </a:moveTo>
                    <a:cubicBezTo>
                      <a:pt x="293" y="8"/>
                      <a:pt x="288" y="17"/>
                      <a:pt x="281" y="19"/>
                    </a:cubicBezTo>
                    <a:cubicBezTo>
                      <a:pt x="262" y="24"/>
                      <a:pt x="245" y="12"/>
                      <a:pt x="227" y="16"/>
                    </a:cubicBezTo>
                    <a:cubicBezTo>
                      <a:pt x="217" y="18"/>
                      <a:pt x="206" y="16"/>
                      <a:pt x="197" y="24"/>
                    </a:cubicBezTo>
                    <a:cubicBezTo>
                      <a:pt x="191" y="30"/>
                      <a:pt x="186" y="27"/>
                      <a:pt x="184" y="18"/>
                    </a:cubicBezTo>
                    <a:cubicBezTo>
                      <a:pt x="183" y="16"/>
                      <a:pt x="182" y="14"/>
                      <a:pt x="181" y="15"/>
                    </a:cubicBezTo>
                    <a:cubicBezTo>
                      <a:pt x="176" y="19"/>
                      <a:pt x="167" y="11"/>
                      <a:pt x="164" y="21"/>
                    </a:cubicBezTo>
                    <a:cubicBezTo>
                      <a:pt x="163" y="27"/>
                      <a:pt x="161" y="30"/>
                      <a:pt x="155" y="22"/>
                    </a:cubicBezTo>
                    <a:cubicBezTo>
                      <a:pt x="144" y="9"/>
                      <a:pt x="106" y="9"/>
                      <a:pt x="87" y="20"/>
                    </a:cubicBezTo>
                    <a:cubicBezTo>
                      <a:pt x="107" y="24"/>
                      <a:pt x="125" y="27"/>
                      <a:pt x="142" y="35"/>
                    </a:cubicBezTo>
                    <a:cubicBezTo>
                      <a:pt x="161" y="43"/>
                      <a:pt x="183" y="32"/>
                      <a:pt x="204" y="34"/>
                    </a:cubicBezTo>
                    <a:cubicBezTo>
                      <a:pt x="220" y="36"/>
                      <a:pt x="238" y="32"/>
                      <a:pt x="254" y="40"/>
                    </a:cubicBezTo>
                    <a:cubicBezTo>
                      <a:pt x="209" y="45"/>
                      <a:pt x="164" y="46"/>
                      <a:pt x="119" y="42"/>
                    </a:cubicBezTo>
                    <a:cubicBezTo>
                      <a:pt x="85" y="39"/>
                      <a:pt x="50" y="45"/>
                      <a:pt x="15" y="44"/>
                    </a:cubicBezTo>
                    <a:cubicBezTo>
                      <a:pt x="7" y="44"/>
                      <a:pt x="0" y="44"/>
                      <a:pt x="6" y="32"/>
                    </a:cubicBezTo>
                    <a:cubicBezTo>
                      <a:pt x="27" y="33"/>
                      <a:pt x="47" y="17"/>
                      <a:pt x="69" y="29"/>
                    </a:cubicBezTo>
                    <a:cubicBezTo>
                      <a:pt x="77" y="34"/>
                      <a:pt x="80" y="26"/>
                      <a:pt x="81" y="21"/>
                    </a:cubicBezTo>
                    <a:cubicBezTo>
                      <a:pt x="84" y="11"/>
                      <a:pt x="78" y="8"/>
                      <a:pt x="69" y="8"/>
                    </a:cubicBezTo>
                    <a:cubicBezTo>
                      <a:pt x="84" y="0"/>
                      <a:pt x="100" y="2"/>
                      <a:pt x="114" y="5"/>
                    </a:cubicBezTo>
                    <a:cubicBezTo>
                      <a:pt x="146" y="11"/>
                      <a:pt x="178" y="6"/>
                      <a:pt x="210" y="10"/>
                    </a:cubicBezTo>
                    <a:cubicBezTo>
                      <a:pt x="231" y="12"/>
                      <a:pt x="254" y="14"/>
                      <a:pt x="276" y="9"/>
                    </a:cubicBezTo>
                    <a:cubicBezTo>
                      <a:pt x="284" y="7"/>
                      <a:pt x="294" y="5"/>
                      <a:pt x="302" y="12"/>
                    </a:cubicBezTo>
                    <a:close/>
                  </a:path>
                </a:pathLst>
              </a:custGeom>
              <a:solidFill>
                <a:srgbClr val="A1CC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8" name="Freeform 577">
                <a:extLst>
                  <a:ext uri="{FF2B5EF4-FFF2-40B4-BE49-F238E27FC236}">
                    <a16:creationId xmlns:a16="http://schemas.microsoft.com/office/drawing/2014/main" id="{F10AB147-C44F-4176-BDB6-F30071FB6375}"/>
                  </a:ext>
                </a:extLst>
              </p:cNvPr>
              <p:cNvSpPr>
                <a:spLocks/>
              </p:cNvSpPr>
              <p:nvPr/>
            </p:nvSpPr>
            <p:spPr bwMode="auto">
              <a:xfrm>
                <a:off x="2040" y="4148"/>
                <a:ext cx="197" cy="48"/>
              </a:xfrm>
              <a:custGeom>
                <a:avLst/>
                <a:gdLst>
                  <a:gd name="T0" fmla="*/ 125 w 175"/>
                  <a:gd name="T1" fmla="*/ 0 h 43"/>
                  <a:gd name="T2" fmla="*/ 130 w 175"/>
                  <a:gd name="T3" fmla="*/ 17 h 43"/>
                  <a:gd name="T4" fmla="*/ 141 w 175"/>
                  <a:gd name="T5" fmla="*/ 10 h 43"/>
                  <a:gd name="T6" fmla="*/ 169 w 175"/>
                  <a:gd name="T7" fmla="*/ 31 h 43"/>
                  <a:gd name="T8" fmla="*/ 41 w 175"/>
                  <a:gd name="T9" fmla="*/ 32 h 43"/>
                  <a:gd name="T10" fmla="*/ 5 w 175"/>
                  <a:gd name="T11" fmla="*/ 36 h 43"/>
                  <a:gd name="T12" fmla="*/ 18 w 175"/>
                  <a:gd name="T13" fmla="*/ 14 h 43"/>
                  <a:gd name="T14" fmla="*/ 117 w 175"/>
                  <a:gd name="T15" fmla="*/ 3 h 43"/>
                  <a:gd name="T16" fmla="*/ 125 w 175"/>
                  <a:gd name="T17"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5" h="43">
                    <a:moveTo>
                      <a:pt x="125" y="0"/>
                    </a:moveTo>
                    <a:cubicBezTo>
                      <a:pt x="127" y="6"/>
                      <a:pt x="128" y="12"/>
                      <a:pt x="130" y="17"/>
                    </a:cubicBezTo>
                    <a:cubicBezTo>
                      <a:pt x="137" y="19"/>
                      <a:pt x="141" y="6"/>
                      <a:pt x="141" y="10"/>
                    </a:cubicBezTo>
                    <a:cubicBezTo>
                      <a:pt x="144" y="28"/>
                      <a:pt x="175" y="6"/>
                      <a:pt x="169" y="31"/>
                    </a:cubicBezTo>
                    <a:cubicBezTo>
                      <a:pt x="126" y="37"/>
                      <a:pt x="84" y="33"/>
                      <a:pt x="41" y="32"/>
                    </a:cubicBezTo>
                    <a:cubicBezTo>
                      <a:pt x="29" y="31"/>
                      <a:pt x="18" y="43"/>
                      <a:pt x="5" y="36"/>
                    </a:cubicBezTo>
                    <a:cubicBezTo>
                      <a:pt x="0" y="23"/>
                      <a:pt x="4" y="18"/>
                      <a:pt x="18" y="14"/>
                    </a:cubicBezTo>
                    <a:cubicBezTo>
                      <a:pt x="50" y="4"/>
                      <a:pt x="84" y="9"/>
                      <a:pt x="117" y="3"/>
                    </a:cubicBezTo>
                    <a:cubicBezTo>
                      <a:pt x="119" y="0"/>
                      <a:pt x="122" y="0"/>
                      <a:pt x="125" y="0"/>
                    </a:cubicBezTo>
                    <a:close/>
                  </a:path>
                </a:pathLst>
              </a:custGeom>
              <a:solidFill>
                <a:srgbClr val="7BB7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9" name="Freeform 578">
                <a:extLst>
                  <a:ext uri="{FF2B5EF4-FFF2-40B4-BE49-F238E27FC236}">
                    <a16:creationId xmlns:a16="http://schemas.microsoft.com/office/drawing/2014/main" id="{C5D9324E-F4F1-4439-8F56-25502420E65D}"/>
                  </a:ext>
                </a:extLst>
              </p:cNvPr>
              <p:cNvSpPr>
                <a:spLocks/>
              </p:cNvSpPr>
              <p:nvPr/>
            </p:nvSpPr>
            <p:spPr bwMode="auto">
              <a:xfrm>
                <a:off x="2020" y="4145"/>
                <a:ext cx="151" cy="44"/>
              </a:xfrm>
              <a:custGeom>
                <a:avLst/>
                <a:gdLst>
                  <a:gd name="T0" fmla="*/ 135 w 135"/>
                  <a:gd name="T1" fmla="*/ 6 h 39"/>
                  <a:gd name="T2" fmla="*/ 100 w 135"/>
                  <a:gd name="T3" fmla="*/ 13 h 39"/>
                  <a:gd name="T4" fmla="*/ 32 w 135"/>
                  <a:gd name="T5" fmla="*/ 21 h 39"/>
                  <a:gd name="T6" fmla="*/ 23 w 135"/>
                  <a:gd name="T7" fmla="*/ 39 h 39"/>
                  <a:gd name="T8" fmla="*/ 3 w 135"/>
                  <a:gd name="T9" fmla="*/ 39 h 39"/>
                  <a:gd name="T10" fmla="*/ 0 w 135"/>
                  <a:gd name="T11" fmla="*/ 27 h 39"/>
                  <a:gd name="T12" fmla="*/ 12 w 135"/>
                  <a:gd name="T13" fmla="*/ 32 h 39"/>
                  <a:gd name="T14" fmla="*/ 3 w 135"/>
                  <a:gd name="T15" fmla="*/ 3 h 39"/>
                  <a:gd name="T16" fmla="*/ 59 w 135"/>
                  <a:gd name="T17" fmla="*/ 6 h 39"/>
                  <a:gd name="T18" fmla="*/ 120 w 135"/>
                  <a:gd name="T19" fmla="*/ 2 h 39"/>
                  <a:gd name="T20" fmla="*/ 135 w 135"/>
                  <a:gd name="T21" fmla="*/ 6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5" h="39">
                    <a:moveTo>
                      <a:pt x="135" y="6"/>
                    </a:moveTo>
                    <a:cubicBezTo>
                      <a:pt x="125" y="18"/>
                      <a:pt x="110" y="14"/>
                      <a:pt x="100" y="13"/>
                    </a:cubicBezTo>
                    <a:cubicBezTo>
                      <a:pt x="76" y="11"/>
                      <a:pt x="55" y="20"/>
                      <a:pt x="32" y="21"/>
                    </a:cubicBezTo>
                    <a:cubicBezTo>
                      <a:pt x="24" y="22"/>
                      <a:pt x="25" y="33"/>
                      <a:pt x="23" y="39"/>
                    </a:cubicBezTo>
                    <a:cubicBezTo>
                      <a:pt x="16" y="39"/>
                      <a:pt x="10" y="39"/>
                      <a:pt x="3" y="39"/>
                    </a:cubicBezTo>
                    <a:cubicBezTo>
                      <a:pt x="2" y="35"/>
                      <a:pt x="1" y="31"/>
                      <a:pt x="0" y="27"/>
                    </a:cubicBezTo>
                    <a:cubicBezTo>
                      <a:pt x="7" y="23"/>
                      <a:pt x="6" y="35"/>
                      <a:pt x="12" y="32"/>
                    </a:cubicBezTo>
                    <a:cubicBezTo>
                      <a:pt x="10" y="22"/>
                      <a:pt x="14" y="10"/>
                      <a:pt x="3" y="3"/>
                    </a:cubicBezTo>
                    <a:cubicBezTo>
                      <a:pt x="22" y="4"/>
                      <a:pt x="41" y="10"/>
                      <a:pt x="59" y="6"/>
                    </a:cubicBezTo>
                    <a:cubicBezTo>
                      <a:pt x="79" y="2"/>
                      <a:pt x="100" y="9"/>
                      <a:pt x="120" y="2"/>
                    </a:cubicBezTo>
                    <a:cubicBezTo>
                      <a:pt x="127" y="0"/>
                      <a:pt x="130" y="5"/>
                      <a:pt x="135" y="6"/>
                    </a:cubicBezTo>
                    <a:close/>
                  </a:path>
                </a:pathLst>
              </a:custGeom>
              <a:solidFill>
                <a:srgbClr val="90C2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0" name="Freeform 579">
                <a:extLst>
                  <a:ext uri="{FF2B5EF4-FFF2-40B4-BE49-F238E27FC236}">
                    <a16:creationId xmlns:a16="http://schemas.microsoft.com/office/drawing/2014/main" id="{DDA52316-AFFD-43D4-8F8D-378E27C6F515}"/>
                  </a:ext>
                </a:extLst>
              </p:cNvPr>
              <p:cNvSpPr>
                <a:spLocks/>
              </p:cNvSpPr>
              <p:nvPr/>
            </p:nvSpPr>
            <p:spPr bwMode="auto">
              <a:xfrm>
                <a:off x="1182" y="4055"/>
                <a:ext cx="126" cy="63"/>
              </a:xfrm>
              <a:custGeom>
                <a:avLst/>
                <a:gdLst>
                  <a:gd name="T0" fmla="*/ 32 w 112"/>
                  <a:gd name="T1" fmla="*/ 47 h 56"/>
                  <a:gd name="T2" fmla="*/ 19 w 112"/>
                  <a:gd name="T3" fmla="*/ 26 h 56"/>
                  <a:gd name="T4" fmla="*/ 0 w 112"/>
                  <a:gd name="T5" fmla="*/ 11 h 56"/>
                  <a:gd name="T6" fmla="*/ 52 w 112"/>
                  <a:gd name="T7" fmla="*/ 11 h 56"/>
                  <a:gd name="T8" fmla="*/ 42 w 112"/>
                  <a:gd name="T9" fmla="*/ 41 h 56"/>
                  <a:gd name="T10" fmla="*/ 112 w 112"/>
                  <a:gd name="T11" fmla="*/ 51 h 56"/>
                  <a:gd name="T12" fmla="*/ 32 w 112"/>
                  <a:gd name="T13" fmla="*/ 47 h 56"/>
                </a:gdLst>
                <a:ahLst/>
                <a:cxnLst>
                  <a:cxn ang="0">
                    <a:pos x="T0" y="T1"/>
                  </a:cxn>
                  <a:cxn ang="0">
                    <a:pos x="T2" y="T3"/>
                  </a:cxn>
                  <a:cxn ang="0">
                    <a:pos x="T4" y="T5"/>
                  </a:cxn>
                  <a:cxn ang="0">
                    <a:pos x="T6" y="T7"/>
                  </a:cxn>
                  <a:cxn ang="0">
                    <a:pos x="T8" y="T9"/>
                  </a:cxn>
                  <a:cxn ang="0">
                    <a:pos x="T10" y="T11"/>
                  </a:cxn>
                  <a:cxn ang="0">
                    <a:pos x="T12" y="T13"/>
                  </a:cxn>
                </a:cxnLst>
                <a:rect l="0" t="0" r="r" b="b"/>
                <a:pathLst>
                  <a:path w="112" h="56">
                    <a:moveTo>
                      <a:pt x="32" y="47"/>
                    </a:moveTo>
                    <a:cubicBezTo>
                      <a:pt x="35" y="35"/>
                      <a:pt x="39" y="24"/>
                      <a:pt x="19" y="26"/>
                    </a:cubicBezTo>
                    <a:cubicBezTo>
                      <a:pt x="11" y="27"/>
                      <a:pt x="0" y="24"/>
                      <a:pt x="0" y="11"/>
                    </a:cubicBezTo>
                    <a:cubicBezTo>
                      <a:pt x="17" y="13"/>
                      <a:pt x="35" y="0"/>
                      <a:pt x="52" y="11"/>
                    </a:cubicBezTo>
                    <a:cubicBezTo>
                      <a:pt x="49" y="22"/>
                      <a:pt x="45" y="32"/>
                      <a:pt x="42" y="41"/>
                    </a:cubicBezTo>
                    <a:cubicBezTo>
                      <a:pt x="64" y="53"/>
                      <a:pt x="89" y="42"/>
                      <a:pt x="112" y="51"/>
                    </a:cubicBezTo>
                    <a:cubicBezTo>
                      <a:pt x="85" y="49"/>
                      <a:pt x="58" y="56"/>
                      <a:pt x="32" y="47"/>
                    </a:cubicBezTo>
                    <a:close/>
                  </a:path>
                </a:pathLst>
              </a:custGeom>
              <a:solidFill>
                <a:srgbClr val="A8CF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1" name="Freeform 580">
                <a:extLst>
                  <a:ext uri="{FF2B5EF4-FFF2-40B4-BE49-F238E27FC236}">
                    <a16:creationId xmlns:a16="http://schemas.microsoft.com/office/drawing/2014/main" id="{274C1847-F89C-48E3-BA7E-994641D2CDD9}"/>
                  </a:ext>
                </a:extLst>
              </p:cNvPr>
              <p:cNvSpPr>
                <a:spLocks/>
              </p:cNvSpPr>
              <p:nvPr/>
            </p:nvSpPr>
            <p:spPr bwMode="auto">
              <a:xfrm>
                <a:off x="2360" y="4078"/>
                <a:ext cx="41" cy="25"/>
              </a:xfrm>
              <a:custGeom>
                <a:avLst/>
                <a:gdLst>
                  <a:gd name="T0" fmla="*/ 12 w 36"/>
                  <a:gd name="T1" fmla="*/ 22 h 22"/>
                  <a:gd name="T2" fmla="*/ 0 w 36"/>
                  <a:gd name="T3" fmla="*/ 16 h 22"/>
                  <a:gd name="T4" fmla="*/ 32 w 36"/>
                  <a:gd name="T5" fmla="*/ 2 h 22"/>
                  <a:gd name="T6" fmla="*/ 12 w 36"/>
                  <a:gd name="T7" fmla="*/ 22 h 22"/>
                </a:gdLst>
                <a:ahLst/>
                <a:cxnLst>
                  <a:cxn ang="0">
                    <a:pos x="T0" y="T1"/>
                  </a:cxn>
                  <a:cxn ang="0">
                    <a:pos x="T2" y="T3"/>
                  </a:cxn>
                  <a:cxn ang="0">
                    <a:pos x="T4" y="T5"/>
                  </a:cxn>
                  <a:cxn ang="0">
                    <a:pos x="T6" y="T7"/>
                  </a:cxn>
                </a:cxnLst>
                <a:rect l="0" t="0" r="r" b="b"/>
                <a:pathLst>
                  <a:path w="36" h="22">
                    <a:moveTo>
                      <a:pt x="12" y="22"/>
                    </a:moveTo>
                    <a:cubicBezTo>
                      <a:pt x="8" y="20"/>
                      <a:pt x="4" y="18"/>
                      <a:pt x="0" y="16"/>
                    </a:cubicBezTo>
                    <a:cubicBezTo>
                      <a:pt x="13" y="18"/>
                      <a:pt x="18" y="0"/>
                      <a:pt x="32" y="2"/>
                    </a:cubicBezTo>
                    <a:cubicBezTo>
                      <a:pt x="36" y="20"/>
                      <a:pt x="23" y="19"/>
                      <a:pt x="12" y="22"/>
                    </a:cubicBezTo>
                    <a:close/>
                  </a:path>
                </a:pathLst>
              </a:custGeom>
              <a:solidFill>
                <a:srgbClr val="66ABB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2" name="Freeform 581">
                <a:extLst>
                  <a:ext uri="{FF2B5EF4-FFF2-40B4-BE49-F238E27FC236}">
                    <a16:creationId xmlns:a16="http://schemas.microsoft.com/office/drawing/2014/main" id="{64BA2FD6-A912-412E-9F05-20C17E65F49A}"/>
                  </a:ext>
                </a:extLst>
              </p:cNvPr>
              <p:cNvSpPr>
                <a:spLocks/>
              </p:cNvSpPr>
              <p:nvPr/>
            </p:nvSpPr>
            <p:spPr bwMode="auto">
              <a:xfrm>
                <a:off x="1857" y="4110"/>
                <a:ext cx="31" cy="15"/>
              </a:xfrm>
              <a:custGeom>
                <a:avLst/>
                <a:gdLst>
                  <a:gd name="T0" fmla="*/ 0 w 28"/>
                  <a:gd name="T1" fmla="*/ 10 h 13"/>
                  <a:gd name="T2" fmla="*/ 28 w 28"/>
                  <a:gd name="T3" fmla="*/ 6 h 13"/>
                  <a:gd name="T4" fmla="*/ 0 w 28"/>
                  <a:gd name="T5" fmla="*/ 10 h 13"/>
                </a:gdLst>
                <a:ahLst/>
                <a:cxnLst>
                  <a:cxn ang="0">
                    <a:pos x="T0" y="T1"/>
                  </a:cxn>
                  <a:cxn ang="0">
                    <a:pos x="T2" y="T3"/>
                  </a:cxn>
                  <a:cxn ang="0">
                    <a:pos x="T4" y="T5"/>
                  </a:cxn>
                </a:cxnLst>
                <a:rect l="0" t="0" r="r" b="b"/>
                <a:pathLst>
                  <a:path w="28" h="13">
                    <a:moveTo>
                      <a:pt x="0" y="10"/>
                    </a:moveTo>
                    <a:cubicBezTo>
                      <a:pt x="8" y="2"/>
                      <a:pt x="18" y="0"/>
                      <a:pt x="28" y="6"/>
                    </a:cubicBezTo>
                    <a:cubicBezTo>
                      <a:pt x="19" y="13"/>
                      <a:pt x="9" y="9"/>
                      <a:pt x="0" y="10"/>
                    </a:cubicBezTo>
                    <a:close/>
                  </a:path>
                </a:pathLst>
              </a:custGeom>
              <a:solidFill>
                <a:srgbClr val="AED1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3" name="Freeform 582">
                <a:extLst>
                  <a:ext uri="{FF2B5EF4-FFF2-40B4-BE49-F238E27FC236}">
                    <a16:creationId xmlns:a16="http://schemas.microsoft.com/office/drawing/2014/main" id="{4426CC34-527A-4632-95E4-123455B5ACC4}"/>
                  </a:ext>
                </a:extLst>
              </p:cNvPr>
              <p:cNvSpPr>
                <a:spLocks/>
              </p:cNvSpPr>
              <p:nvPr/>
            </p:nvSpPr>
            <p:spPr bwMode="auto">
              <a:xfrm>
                <a:off x="636" y="3987"/>
                <a:ext cx="843" cy="54"/>
              </a:xfrm>
              <a:custGeom>
                <a:avLst/>
                <a:gdLst>
                  <a:gd name="T0" fmla="*/ 86 w 750"/>
                  <a:gd name="T1" fmla="*/ 3 h 48"/>
                  <a:gd name="T2" fmla="*/ 174 w 750"/>
                  <a:gd name="T3" fmla="*/ 5 h 48"/>
                  <a:gd name="T4" fmla="*/ 350 w 750"/>
                  <a:gd name="T5" fmla="*/ 13 h 48"/>
                  <a:gd name="T6" fmla="*/ 507 w 750"/>
                  <a:gd name="T7" fmla="*/ 22 h 48"/>
                  <a:gd name="T8" fmla="*/ 662 w 750"/>
                  <a:gd name="T9" fmla="*/ 21 h 48"/>
                  <a:gd name="T10" fmla="*/ 750 w 750"/>
                  <a:gd name="T11" fmla="*/ 23 h 48"/>
                  <a:gd name="T12" fmla="*/ 734 w 750"/>
                  <a:gd name="T13" fmla="*/ 43 h 48"/>
                  <a:gd name="T14" fmla="*/ 686 w 750"/>
                  <a:gd name="T15" fmla="*/ 46 h 48"/>
                  <a:gd name="T16" fmla="*/ 479 w 750"/>
                  <a:gd name="T17" fmla="*/ 43 h 48"/>
                  <a:gd name="T18" fmla="*/ 375 w 750"/>
                  <a:gd name="T19" fmla="*/ 41 h 48"/>
                  <a:gd name="T20" fmla="*/ 174 w 750"/>
                  <a:gd name="T21" fmla="*/ 28 h 48"/>
                  <a:gd name="T22" fmla="*/ 57 w 750"/>
                  <a:gd name="T23" fmla="*/ 29 h 48"/>
                  <a:gd name="T24" fmla="*/ 30 w 750"/>
                  <a:gd name="T25" fmla="*/ 26 h 48"/>
                  <a:gd name="T26" fmla="*/ 15 w 750"/>
                  <a:gd name="T27" fmla="*/ 23 h 48"/>
                  <a:gd name="T28" fmla="*/ 1 w 750"/>
                  <a:gd name="T29" fmla="*/ 16 h 48"/>
                  <a:gd name="T30" fmla="*/ 15 w 750"/>
                  <a:gd name="T31" fmla="*/ 5 h 48"/>
                  <a:gd name="T32" fmla="*/ 62 w 750"/>
                  <a:gd name="T33" fmla="*/ 6 h 48"/>
                  <a:gd name="T34" fmla="*/ 86 w 750"/>
                  <a:gd name="T35" fmla="*/ 3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50" h="48">
                    <a:moveTo>
                      <a:pt x="86" y="3"/>
                    </a:moveTo>
                    <a:cubicBezTo>
                      <a:pt x="115" y="3"/>
                      <a:pt x="145" y="0"/>
                      <a:pt x="174" y="5"/>
                    </a:cubicBezTo>
                    <a:cubicBezTo>
                      <a:pt x="232" y="14"/>
                      <a:pt x="291" y="8"/>
                      <a:pt x="350" y="13"/>
                    </a:cubicBezTo>
                    <a:cubicBezTo>
                      <a:pt x="402" y="17"/>
                      <a:pt x="454" y="22"/>
                      <a:pt x="507" y="22"/>
                    </a:cubicBezTo>
                    <a:cubicBezTo>
                      <a:pt x="558" y="22"/>
                      <a:pt x="610" y="26"/>
                      <a:pt x="662" y="21"/>
                    </a:cubicBezTo>
                    <a:cubicBezTo>
                      <a:pt x="691" y="18"/>
                      <a:pt x="721" y="20"/>
                      <a:pt x="750" y="23"/>
                    </a:cubicBezTo>
                    <a:cubicBezTo>
                      <a:pt x="749" y="33"/>
                      <a:pt x="739" y="36"/>
                      <a:pt x="734" y="43"/>
                    </a:cubicBezTo>
                    <a:cubicBezTo>
                      <a:pt x="718" y="48"/>
                      <a:pt x="702" y="46"/>
                      <a:pt x="686" y="46"/>
                    </a:cubicBezTo>
                    <a:cubicBezTo>
                      <a:pt x="617" y="46"/>
                      <a:pt x="548" y="45"/>
                      <a:pt x="479" y="43"/>
                    </a:cubicBezTo>
                    <a:cubicBezTo>
                      <a:pt x="444" y="42"/>
                      <a:pt x="409" y="43"/>
                      <a:pt x="375" y="41"/>
                    </a:cubicBezTo>
                    <a:cubicBezTo>
                      <a:pt x="308" y="39"/>
                      <a:pt x="241" y="31"/>
                      <a:pt x="174" y="28"/>
                    </a:cubicBezTo>
                    <a:cubicBezTo>
                      <a:pt x="135" y="26"/>
                      <a:pt x="96" y="27"/>
                      <a:pt x="57" y="29"/>
                    </a:cubicBezTo>
                    <a:cubicBezTo>
                      <a:pt x="48" y="29"/>
                      <a:pt x="39" y="27"/>
                      <a:pt x="30" y="26"/>
                    </a:cubicBezTo>
                    <a:cubicBezTo>
                      <a:pt x="25" y="24"/>
                      <a:pt x="20" y="23"/>
                      <a:pt x="15" y="23"/>
                    </a:cubicBezTo>
                    <a:cubicBezTo>
                      <a:pt x="9" y="23"/>
                      <a:pt x="1" y="24"/>
                      <a:pt x="1" y="16"/>
                    </a:cubicBezTo>
                    <a:cubicBezTo>
                      <a:pt x="0" y="7"/>
                      <a:pt x="9" y="5"/>
                      <a:pt x="15" y="5"/>
                    </a:cubicBezTo>
                    <a:cubicBezTo>
                      <a:pt x="31" y="5"/>
                      <a:pt x="46" y="4"/>
                      <a:pt x="62" y="6"/>
                    </a:cubicBezTo>
                    <a:cubicBezTo>
                      <a:pt x="70" y="7"/>
                      <a:pt x="79" y="10"/>
                      <a:pt x="86" y="3"/>
                    </a:cubicBezTo>
                    <a:close/>
                  </a:path>
                </a:pathLst>
              </a:custGeom>
              <a:solidFill>
                <a:srgbClr val="52A1B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4" name="Freeform 583">
                <a:extLst>
                  <a:ext uri="{FF2B5EF4-FFF2-40B4-BE49-F238E27FC236}">
                    <a16:creationId xmlns:a16="http://schemas.microsoft.com/office/drawing/2014/main" id="{8682EFD8-67C7-48D4-AF5A-172263D9C887}"/>
                  </a:ext>
                </a:extLst>
              </p:cNvPr>
              <p:cNvSpPr>
                <a:spLocks/>
              </p:cNvSpPr>
              <p:nvPr/>
            </p:nvSpPr>
            <p:spPr bwMode="auto">
              <a:xfrm>
                <a:off x="1461" y="3994"/>
                <a:ext cx="574" cy="45"/>
              </a:xfrm>
              <a:custGeom>
                <a:avLst/>
                <a:gdLst>
                  <a:gd name="T0" fmla="*/ 0 w 511"/>
                  <a:gd name="T1" fmla="*/ 37 h 40"/>
                  <a:gd name="T2" fmla="*/ 16 w 511"/>
                  <a:gd name="T3" fmla="*/ 17 h 40"/>
                  <a:gd name="T4" fmla="*/ 233 w 511"/>
                  <a:gd name="T5" fmla="*/ 13 h 40"/>
                  <a:gd name="T6" fmla="*/ 312 w 511"/>
                  <a:gd name="T7" fmla="*/ 11 h 40"/>
                  <a:gd name="T8" fmla="*/ 421 w 511"/>
                  <a:gd name="T9" fmla="*/ 8 h 40"/>
                  <a:gd name="T10" fmla="*/ 432 w 511"/>
                  <a:gd name="T11" fmla="*/ 6 h 40"/>
                  <a:gd name="T12" fmla="*/ 504 w 511"/>
                  <a:gd name="T13" fmla="*/ 10 h 40"/>
                  <a:gd name="T14" fmla="*/ 501 w 511"/>
                  <a:gd name="T15" fmla="*/ 34 h 40"/>
                  <a:gd name="T16" fmla="*/ 466 w 511"/>
                  <a:gd name="T17" fmla="*/ 37 h 40"/>
                  <a:gd name="T18" fmla="*/ 241 w 511"/>
                  <a:gd name="T19" fmla="*/ 37 h 40"/>
                  <a:gd name="T20" fmla="*/ 106 w 511"/>
                  <a:gd name="T21" fmla="*/ 38 h 40"/>
                  <a:gd name="T22" fmla="*/ 0 w 511"/>
                  <a:gd name="T23" fmla="*/ 37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11" h="40">
                    <a:moveTo>
                      <a:pt x="0" y="37"/>
                    </a:moveTo>
                    <a:cubicBezTo>
                      <a:pt x="0" y="26"/>
                      <a:pt x="8" y="22"/>
                      <a:pt x="16" y="17"/>
                    </a:cubicBezTo>
                    <a:cubicBezTo>
                      <a:pt x="88" y="11"/>
                      <a:pt x="160" y="14"/>
                      <a:pt x="233" y="13"/>
                    </a:cubicBezTo>
                    <a:cubicBezTo>
                      <a:pt x="259" y="13"/>
                      <a:pt x="286" y="11"/>
                      <a:pt x="312" y="11"/>
                    </a:cubicBezTo>
                    <a:cubicBezTo>
                      <a:pt x="349" y="12"/>
                      <a:pt x="385" y="10"/>
                      <a:pt x="421" y="8"/>
                    </a:cubicBezTo>
                    <a:cubicBezTo>
                      <a:pt x="425" y="8"/>
                      <a:pt x="429" y="7"/>
                      <a:pt x="432" y="6"/>
                    </a:cubicBezTo>
                    <a:cubicBezTo>
                      <a:pt x="456" y="3"/>
                      <a:pt x="480" y="0"/>
                      <a:pt x="504" y="10"/>
                    </a:cubicBezTo>
                    <a:cubicBezTo>
                      <a:pt x="511" y="19"/>
                      <a:pt x="497" y="25"/>
                      <a:pt x="501" y="34"/>
                    </a:cubicBezTo>
                    <a:cubicBezTo>
                      <a:pt x="490" y="40"/>
                      <a:pt x="478" y="37"/>
                      <a:pt x="466" y="37"/>
                    </a:cubicBezTo>
                    <a:cubicBezTo>
                      <a:pt x="391" y="37"/>
                      <a:pt x="316" y="37"/>
                      <a:pt x="241" y="37"/>
                    </a:cubicBezTo>
                    <a:cubicBezTo>
                      <a:pt x="196" y="37"/>
                      <a:pt x="151" y="35"/>
                      <a:pt x="106" y="38"/>
                    </a:cubicBezTo>
                    <a:cubicBezTo>
                      <a:pt x="70" y="40"/>
                      <a:pt x="35" y="34"/>
                      <a:pt x="0" y="37"/>
                    </a:cubicBezTo>
                    <a:close/>
                  </a:path>
                </a:pathLst>
              </a:custGeom>
              <a:solidFill>
                <a:srgbClr val="509F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5" name="Freeform 584">
                <a:extLst>
                  <a:ext uri="{FF2B5EF4-FFF2-40B4-BE49-F238E27FC236}">
                    <a16:creationId xmlns:a16="http://schemas.microsoft.com/office/drawing/2014/main" id="{16B8EB5C-DB02-43AC-BACB-0A5A064F8C3F}"/>
                  </a:ext>
                </a:extLst>
              </p:cNvPr>
              <p:cNvSpPr>
                <a:spLocks/>
              </p:cNvSpPr>
              <p:nvPr/>
            </p:nvSpPr>
            <p:spPr bwMode="auto">
              <a:xfrm>
                <a:off x="412" y="3973"/>
                <a:ext cx="321" cy="49"/>
              </a:xfrm>
              <a:custGeom>
                <a:avLst/>
                <a:gdLst>
                  <a:gd name="T0" fmla="*/ 285 w 285"/>
                  <a:gd name="T1" fmla="*/ 16 h 44"/>
                  <a:gd name="T2" fmla="*/ 269 w 285"/>
                  <a:gd name="T3" fmla="*/ 27 h 44"/>
                  <a:gd name="T4" fmla="*/ 229 w 285"/>
                  <a:gd name="T5" fmla="*/ 22 h 44"/>
                  <a:gd name="T6" fmla="*/ 202 w 285"/>
                  <a:gd name="T7" fmla="*/ 27 h 44"/>
                  <a:gd name="T8" fmla="*/ 229 w 285"/>
                  <a:gd name="T9" fmla="*/ 39 h 44"/>
                  <a:gd name="T10" fmla="*/ 56 w 285"/>
                  <a:gd name="T11" fmla="*/ 35 h 44"/>
                  <a:gd name="T12" fmla="*/ 13 w 285"/>
                  <a:gd name="T13" fmla="*/ 29 h 44"/>
                  <a:gd name="T14" fmla="*/ 9 w 285"/>
                  <a:gd name="T15" fmla="*/ 8 h 44"/>
                  <a:gd name="T16" fmla="*/ 34 w 285"/>
                  <a:gd name="T17" fmla="*/ 8 h 44"/>
                  <a:gd name="T18" fmla="*/ 53 w 285"/>
                  <a:gd name="T19" fmla="*/ 0 h 44"/>
                  <a:gd name="T20" fmla="*/ 57 w 285"/>
                  <a:gd name="T21" fmla="*/ 1 h 44"/>
                  <a:gd name="T22" fmla="*/ 97 w 285"/>
                  <a:gd name="T23" fmla="*/ 8 h 44"/>
                  <a:gd name="T24" fmla="*/ 285 w 285"/>
                  <a:gd name="T25" fmla="*/ 16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85" h="44">
                    <a:moveTo>
                      <a:pt x="285" y="16"/>
                    </a:moveTo>
                    <a:cubicBezTo>
                      <a:pt x="284" y="26"/>
                      <a:pt x="272" y="28"/>
                      <a:pt x="269" y="27"/>
                    </a:cubicBezTo>
                    <a:cubicBezTo>
                      <a:pt x="256" y="19"/>
                      <a:pt x="242" y="29"/>
                      <a:pt x="229" y="22"/>
                    </a:cubicBezTo>
                    <a:cubicBezTo>
                      <a:pt x="219" y="17"/>
                      <a:pt x="211" y="22"/>
                      <a:pt x="202" y="27"/>
                    </a:cubicBezTo>
                    <a:cubicBezTo>
                      <a:pt x="209" y="37"/>
                      <a:pt x="224" y="27"/>
                      <a:pt x="229" y="39"/>
                    </a:cubicBezTo>
                    <a:cubicBezTo>
                      <a:pt x="171" y="39"/>
                      <a:pt x="113" y="44"/>
                      <a:pt x="56" y="35"/>
                    </a:cubicBezTo>
                    <a:cubicBezTo>
                      <a:pt x="42" y="33"/>
                      <a:pt x="26" y="43"/>
                      <a:pt x="13" y="29"/>
                    </a:cubicBezTo>
                    <a:cubicBezTo>
                      <a:pt x="5" y="23"/>
                      <a:pt x="0" y="17"/>
                      <a:pt x="9" y="8"/>
                    </a:cubicBezTo>
                    <a:cubicBezTo>
                      <a:pt x="17" y="2"/>
                      <a:pt x="26" y="4"/>
                      <a:pt x="34" y="8"/>
                    </a:cubicBezTo>
                    <a:cubicBezTo>
                      <a:pt x="44" y="13"/>
                      <a:pt x="50" y="11"/>
                      <a:pt x="53" y="0"/>
                    </a:cubicBezTo>
                    <a:cubicBezTo>
                      <a:pt x="54" y="0"/>
                      <a:pt x="56" y="0"/>
                      <a:pt x="57" y="1"/>
                    </a:cubicBezTo>
                    <a:cubicBezTo>
                      <a:pt x="70" y="3"/>
                      <a:pt x="84" y="4"/>
                      <a:pt x="97" y="8"/>
                    </a:cubicBezTo>
                    <a:cubicBezTo>
                      <a:pt x="160" y="8"/>
                      <a:pt x="222" y="10"/>
                      <a:pt x="285" y="16"/>
                    </a:cubicBezTo>
                    <a:close/>
                  </a:path>
                </a:pathLst>
              </a:custGeom>
              <a:solidFill>
                <a:srgbClr val="60AA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6" name="Freeform 585">
                <a:extLst>
                  <a:ext uri="{FF2B5EF4-FFF2-40B4-BE49-F238E27FC236}">
                    <a16:creationId xmlns:a16="http://schemas.microsoft.com/office/drawing/2014/main" id="{32625E0F-9B09-4904-B985-0AF2419AD7B3}"/>
                  </a:ext>
                </a:extLst>
              </p:cNvPr>
              <p:cNvSpPr>
                <a:spLocks/>
              </p:cNvSpPr>
              <p:nvPr/>
            </p:nvSpPr>
            <p:spPr bwMode="auto">
              <a:xfrm>
                <a:off x="2011" y="4003"/>
                <a:ext cx="233" cy="33"/>
              </a:xfrm>
              <a:custGeom>
                <a:avLst/>
                <a:gdLst>
                  <a:gd name="T0" fmla="*/ 12 w 208"/>
                  <a:gd name="T1" fmla="*/ 26 h 29"/>
                  <a:gd name="T2" fmla="*/ 1 w 208"/>
                  <a:gd name="T3" fmla="*/ 22 h 29"/>
                  <a:gd name="T4" fmla="*/ 7 w 208"/>
                  <a:gd name="T5" fmla="*/ 16 h 29"/>
                  <a:gd name="T6" fmla="*/ 15 w 208"/>
                  <a:gd name="T7" fmla="*/ 5 h 29"/>
                  <a:gd name="T8" fmla="*/ 30 w 208"/>
                  <a:gd name="T9" fmla="*/ 2 h 29"/>
                  <a:gd name="T10" fmla="*/ 45 w 208"/>
                  <a:gd name="T11" fmla="*/ 4 h 29"/>
                  <a:gd name="T12" fmla="*/ 111 w 208"/>
                  <a:gd name="T13" fmla="*/ 1 h 29"/>
                  <a:gd name="T14" fmla="*/ 170 w 208"/>
                  <a:gd name="T15" fmla="*/ 0 h 29"/>
                  <a:gd name="T16" fmla="*/ 193 w 208"/>
                  <a:gd name="T17" fmla="*/ 2 h 29"/>
                  <a:gd name="T18" fmla="*/ 205 w 208"/>
                  <a:gd name="T19" fmla="*/ 6 h 29"/>
                  <a:gd name="T20" fmla="*/ 196 w 208"/>
                  <a:gd name="T21" fmla="*/ 12 h 29"/>
                  <a:gd name="T22" fmla="*/ 147 w 208"/>
                  <a:gd name="T23" fmla="*/ 25 h 29"/>
                  <a:gd name="T24" fmla="*/ 12 w 208"/>
                  <a:gd name="T25" fmla="*/ 2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8" h="29">
                    <a:moveTo>
                      <a:pt x="12" y="26"/>
                    </a:moveTo>
                    <a:cubicBezTo>
                      <a:pt x="8" y="25"/>
                      <a:pt x="3" y="26"/>
                      <a:pt x="1" y="22"/>
                    </a:cubicBezTo>
                    <a:cubicBezTo>
                      <a:pt x="0" y="17"/>
                      <a:pt x="5" y="18"/>
                      <a:pt x="7" y="16"/>
                    </a:cubicBezTo>
                    <a:cubicBezTo>
                      <a:pt x="10" y="13"/>
                      <a:pt x="12" y="9"/>
                      <a:pt x="15" y="5"/>
                    </a:cubicBezTo>
                    <a:cubicBezTo>
                      <a:pt x="19" y="0"/>
                      <a:pt x="25" y="2"/>
                      <a:pt x="30" y="2"/>
                    </a:cubicBezTo>
                    <a:cubicBezTo>
                      <a:pt x="35" y="3"/>
                      <a:pt x="40" y="4"/>
                      <a:pt x="45" y="4"/>
                    </a:cubicBezTo>
                    <a:cubicBezTo>
                      <a:pt x="67" y="0"/>
                      <a:pt x="89" y="6"/>
                      <a:pt x="111" y="1"/>
                    </a:cubicBezTo>
                    <a:cubicBezTo>
                      <a:pt x="131" y="1"/>
                      <a:pt x="151" y="1"/>
                      <a:pt x="170" y="0"/>
                    </a:cubicBezTo>
                    <a:cubicBezTo>
                      <a:pt x="178" y="6"/>
                      <a:pt x="185" y="4"/>
                      <a:pt x="193" y="2"/>
                    </a:cubicBezTo>
                    <a:cubicBezTo>
                      <a:pt x="197" y="0"/>
                      <a:pt x="203" y="1"/>
                      <a:pt x="205" y="6"/>
                    </a:cubicBezTo>
                    <a:cubicBezTo>
                      <a:pt x="208" y="15"/>
                      <a:pt x="198" y="9"/>
                      <a:pt x="196" y="12"/>
                    </a:cubicBezTo>
                    <a:cubicBezTo>
                      <a:pt x="183" y="29"/>
                      <a:pt x="162" y="15"/>
                      <a:pt x="147" y="25"/>
                    </a:cubicBezTo>
                    <a:cubicBezTo>
                      <a:pt x="102" y="29"/>
                      <a:pt x="57" y="24"/>
                      <a:pt x="12" y="26"/>
                    </a:cubicBezTo>
                    <a:close/>
                  </a:path>
                </a:pathLst>
              </a:custGeom>
              <a:solidFill>
                <a:srgbClr val="3F9AA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7" name="Freeform 586">
                <a:extLst>
                  <a:ext uri="{FF2B5EF4-FFF2-40B4-BE49-F238E27FC236}">
                    <a16:creationId xmlns:a16="http://schemas.microsoft.com/office/drawing/2014/main" id="{E25494EA-FBC5-428A-86E9-2281698BDD0A}"/>
                  </a:ext>
                </a:extLst>
              </p:cNvPr>
              <p:cNvSpPr>
                <a:spLocks/>
              </p:cNvSpPr>
              <p:nvPr/>
            </p:nvSpPr>
            <p:spPr bwMode="auto">
              <a:xfrm>
                <a:off x="189" y="3961"/>
                <a:ext cx="203" cy="52"/>
              </a:xfrm>
              <a:custGeom>
                <a:avLst/>
                <a:gdLst>
                  <a:gd name="T0" fmla="*/ 0 w 181"/>
                  <a:gd name="T1" fmla="*/ 10 h 47"/>
                  <a:gd name="T2" fmla="*/ 0 w 181"/>
                  <a:gd name="T3" fmla="*/ 7 h 47"/>
                  <a:gd name="T4" fmla="*/ 27 w 181"/>
                  <a:gd name="T5" fmla="*/ 4 h 47"/>
                  <a:gd name="T6" fmla="*/ 35 w 181"/>
                  <a:gd name="T7" fmla="*/ 1 h 47"/>
                  <a:gd name="T8" fmla="*/ 40 w 181"/>
                  <a:gd name="T9" fmla="*/ 0 h 47"/>
                  <a:gd name="T10" fmla="*/ 69 w 181"/>
                  <a:gd name="T11" fmla="*/ 11 h 47"/>
                  <a:gd name="T12" fmla="*/ 113 w 181"/>
                  <a:gd name="T13" fmla="*/ 17 h 47"/>
                  <a:gd name="T14" fmla="*/ 160 w 181"/>
                  <a:gd name="T15" fmla="*/ 27 h 47"/>
                  <a:gd name="T16" fmla="*/ 181 w 181"/>
                  <a:gd name="T17" fmla="*/ 27 h 47"/>
                  <a:gd name="T18" fmla="*/ 152 w 181"/>
                  <a:gd name="T19" fmla="*/ 37 h 47"/>
                  <a:gd name="T20" fmla="*/ 100 w 181"/>
                  <a:gd name="T21" fmla="*/ 32 h 47"/>
                  <a:gd name="T22" fmla="*/ 98 w 181"/>
                  <a:gd name="T23" fmla="*/ 31 h 47"/>
                  <a:gd name="T24" fmla="*/ 97 w 181"/>
                  <a:gd name="T25" fmla="*/ 32 h 47"/>
                  <a:gd name="T26" fmla="*/ 0 w 181"/>
                  <a:gd name="T27" fmla="*/ 1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1" h="47">
                    <a:moveTo>
                      <a:pt x="0" y="10"/>
                    </a:moveTo>
                    <a:cubicBezTo>
                      <a:pt x="0" y="9"/>
                      <a:pt x="0" y="8"/>
                      <a:pt x="0" y="7"/>
                    </a:cubicBezTo>
                    <a:cubicBezTo>
                      <a:pt x="8" y="2"/>
                      <a:pt x="17" y="1"/>
                      <a:pt x="27" y="4"/>
                    </a:cubicBezTo>
                    <a:cubicBezTo>
                      <a:pt x="31" y="6"/>
                      <a:pt x="39" y="18"/>
                      <a:pt x="35" y="1"/>
                    </a:cubicBezTo>
                    <a:cubicBezTo>
                      <a:pt x="37" y="0"/>
                      <a:pt x="40" y="0"/>
                      <a:pt x="40" y="0"/>
                    </a:cubicBezTo>
                    <a:cubicBezTo>
                      <a:pt x="46" y="15"/>
                      <a:pt x="60" y="6"/>
                      <a:pt x="69" y="11"/>
                    </a:cubicBezTo>
                    <a:cubicBezTo>
                      <a:pt x="83" y="18"/>
                      <a:pt x="97" y="20"/>
                      <a:pt x="113" y="17"/>
                    </a:cubicBezTo>
                    <a:cubicBezTo>
                      <a:pt x="129" y="13"/>
                      <a:pt x="147" y="11"/>
                      <a:pt x="160" y="27"/>
                    </a:cubicBezTo>
                    <a:cubicBezTo>
                      <a:pt x="167" y="20"/>
                      <a:pt x="174" y="19"/>
                      <a:pt x="181" y="27"/>
                    </a:cubicBezTo>
                    <a:cubicBezTo>
                      <a:pt x="177" y="47"/>
                      <a:pt x="157" y="39"/>
                      <a:pt x="152" y="37"/>
                    </a:cubicBezTo>
                    <a:cubicBezTo>
                      <a:pt x="134" y="29"/>
                      <a:pt x="117" y="35"/>
                      <a:pt x="100" y="32"/>
                    </a:cubicBezTo>
                    <a:cubicBezTo>
                      <a:pt x="98" y="31"/>
                      <a:pt x="98" y="31"/>
                      <a:pt x="98" y="31"/>
                    </a:cubicBezTo>
                    <a:cubicBezTo>
                      <a:pt x="97" y="32"/>
                      <a:pt x="97" y="32"/>
                      <a:pt x="97" y="32"/>
                    </a:cubicBezTo>
                    <a:cubicBezTo>
                      <a:pt x="62" y="33"/>
                      <a:pt x="29" y="32"/>
                      <a:pt x="0" y="10"/>
                    </a:cubicBezTo>
                    <a:close/>
                  </a:path>
                </a:pathLst>
              </a:custGeom>
              <a:solidFill>
                <a:srgbClr val="4999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8" name="Freeform 587">
                <a:extLst>
                  <a:ext uri="{FF2B5EF4-FFF2-40B4-BE49-F238E27FC236}">
                    <a16:creationId xmlns:a16="http://schemas.microsoft.com/office/drawing/2014/main" id="{6828F1B9-D298-40E2-B3EB-3EE690FF0387}"/>
                  </a:ext>
                </a:extLst>
              </p:cNvPr>
              <p:cNvSpPr>
                <a:spLocks/>
              </p:cNvSpPr>
              <p:nvPr/>
            </p:nvSpPr>
            <p:spPr bwMode="auto">
              <a:xfrm>
                <a:off x="1322" y="4064"/>
                <a:ext cx="175" cy="41"/>
              </a:xfrm>
              <a:custGeom>
                <a:avLst/>
                <a:gdLst>
                  <a:gd name="T0" fmla="*/ 156 w 156"/>
                  <a:gd name="T1" fmla="*/ 11 h 37"/>
                  <a:gd name="T2" fmla="*/ 101 w 156"/>
                  <a:gd name="T3" fmla="*/ 17 h 37"/>
                  <a:gd name="T4" fmla="*/ 64 w 156"/>
                  <a:gd name="T5" fmla="*/ 19 h 37"/>
                  <a:gd name="T6" fmla="*/ 58 w 156"/>
                  <a:gd name="T7" fmla="*/ 23 h 37"/>
                  <a:gd name="T8" fmla="*/ 39 w 156"/>
                  <a:gd name="T9" fmla="*/ 30 h 37"/>
                  <a:gd name="T10" fmla="*/ 0 w 156"/>
                  <a:gd name="T11" fmla="*/ 22 h 37"/>
                  <a:gd name="T12" fmla="*/ 4 w 156"/>
                  <a:gd name="T13" fmla="*/ 11 h 37"/>
                  <a:gd name="T14" fmla="*/ 112 w 156"/>
                  <a:gd name="T15" fmla="*/ 11 h 37"/>
                  <a:gd name="T16" fmla="*/ 156 w 156"/>
                  <a:gd name="T17" fmla="*/ 11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6" h="37">
                    <a:moveTo>
                      <a:pt x="156" y="11"/>
                    </a:moveTo>
                    <a:cubicBezTo>
                      <a:pt x="139" y="24"/>
                      <a:pt x="122" y="29"/>
                      <a:pt x="101" y="17"/>
                    </a:cubicBezTo>
                    <a:cubicBezTo>
                      <a:pt x="90" y="10"/>
                      <a:pt x="76" y="17"/>
                      <a:pt x="64" y="19"/>
                    </a:cubicBezTo>
                    <a:cubicBezTo>
                      <a:pt x="61" y="19"/>
                      <a:pt x="59" y="19"/>
                      <a:pt x="58" y="23"/>
                    </a:cubicBezTo>
                    <a:cubicBezTo>
                      <a:pt x="55" y="35"/>
                      <a:pt x="51" y="37"/>
                      <a:pt x="39" y="30"/>
                    </a:cubicBezTo>
                    <a:cubicBezTo>
                      <a:pt x="27" y="23"/>
                      <a:pt x="13" y="27"/>
                      <a:pt x="0" y="22"/>
                    </a:cubicBezTo>
                    <a:cubicBezTo>
                      <a:pt x="1" y="18"/>
                      <a:pt x="3" y="15"/>
                      <a:pt x="4" y="11"/>
                    </a:cubicBezTo>
                    <a:cubicBezTo>
                      <a:pt x="40" y="7"/>
                      <a:pt x="75" y="0"/>
                      <a:pt x="112" y="11"/>
                    </a:cubicBezTo>
                    <a:cubicBezTo>
                      <a:pt x="125" y="16"/>
                      <a:pt x="141" y="14"/>
                      <a:pt x="156" y="11"/>
                    </a:cubicBezTo>
                    <a:close/>
                  </a:path>
                </a:pathLst>
              </a:custGeom>
              <a:solidFill>
                <a:srgbClr val="A8CF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9" name="Freeform 588">
                <a:extLst>
                  <a:ext uri="{FF2B5EF4-FFF2-40B4-BE49-F238E27FC236}">
                    <a16:creationId xmlns:a16="http://schemas.microsoft.com/office/drawing/2014/main" id="{50C71605-E6A9-4113-8FD9-148C02DC2368}"/>
                  </a:ext>
                </a:extLst>
              </p:cNvPr>
              <p:cNvSpPr>
                <a:spLocks/>
              </p:cNvSpPr>
              <p:nvPr/>
            </p:nvSpPr>
            <p:spPr bwMode="auto">
              <a:xfrm>
                <a:off x="162" y="3972"/>
                <a:ext cx="136" cy="33"/>
              </a:xfrm>
              <a:custGeom>
                <a:avLst/>
                <a:gdLst>
                  <a:gd name="T0" fmla="*/ 24 w 121"/>
                  <a:gd name="T1" fmla="*/ 0 h 30"/>
                  <a:gd name="T2" fmla="*/ 61 w 121"/>
                  <a:gd name="T3" fmla="*/ 13 h 30"/>
                  <a:gd name="T4" fmla="*/ 121 w 121"/>
                  <a:gd name="T5" fmla="*/ 22 h 30"/>
                  <a:gd name="T6" fmla="*/ 105 w 121"/>
                  <a:gd name="T7" fmla="*/ 28 h 30"/>
                  <a:gd name="T8" fmla="*/ 5 w 121"/>
                  <a:gd name="T9" fmla="*/ 17 h 30"/>
                  <a:gd name="T10" fmla="*/ 0 w 121"/>
                  <a:gd name="T11" fmla="*/ 13 h 30"/>
                  <a:gd name="T12" fmla="*/ 24 w 121"/>
                  <a:gd name="T13" fmla="*/ 0 h 30"/>
                </a:gdLst>
                <a:ahLst/>
                <a:cxnLst>
                  <a:cxn ang="0">
                    <a:pos x="T0" y="T1"/>
                  </a:cxn>
                  <a:cxn ang="0">
                    <a:pos x="T2" y="T3"/>
                  </a:cxn>
                  <a:cxn ang="0">
                    <a:pos x="T4" y="T5"/>
                  </a:cxn>
                  <a:cxn ang="0">
                    <a:pos x="T6" y="T7"/>
                  </a:cxn>
                  <a:cxn ang="0">
                    <a:pos x="T8" y="T9"/>
                  </a:cxn>
                  <a:cxn ang="0">
                    <a:pos x="T10" y="T11"/>
                  </a:cxn>
                  <a:cxn ang="0">
                    <a:pos x="T12" y="T13"/>
                  </a:cxn>
                </a:cxnLst>
                <a:rect l="0" t="0" r="r" b="b"/>
                <a:pathLst>
                  <a:path w="121" h="30">
                    <a:moveTo>
                      <a:pt x="24" y="0"/>
                    </a:moveTo>
                    <a:cubicBezTo>
                      <a:pt x="38" y="0"/>
                      <a:pt x="49" y="9"/>
                      <a:pt x="61" y="13"/>
                    </a:cubicBezTo>
                    <a:cubicBezTo>
                      <a:pt x="81" y="19"/>
                      <a:pt x="101" y="14"/>
                      <a:pt x="121" y="22"/>
                    </a:cubicBezTo>
                    <a:cubicBezTo>
                      <a:pt x="117" y="28"/>
                      <a:pt x="111" y="30"/>
                      <a:pt x="105" y="28"/>
                    </a:cubicBezTo>
                    <a:cubicBezTo>
                      <a:pt x="72" y="21"/>
                      <a:pt x="38" y="21"/>
                      <a:pt x="5" y="17"/>
                    </a:cubicBezTo>
                    <a:cubicBezTo>
                      <a:pt x="3" y="16"/>
                      <a:pt x="1" y="14"/>
                      <a:pt x="0" y="13"/>
                    </a:cubicBezTo>
                    <a:cubicBezTo>
                      <a:pt x="6" y="5"/>
                      <a:pt x="20" y="12"/>
                      <a:pt x="24" y="0"/>
                    </a:cubicBezTo>
                    <a:close/>
                  </a:path>
                </a:pathLst>
              </a:custGeom>
              <a:solidFill>
                <a:srgbClr val="82BB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0" name="Freeform 589">
                <a:extLst>
                  <a:ext uri="{FF2B5EF4-FFF2-40B4-BE49-F238E27FC236}">
                    <a16:creationId xmlns:a16="http://schemas.microsoft.com/office/drawing/2014/main" id="{F0DEE323-6022-416F-97EE-8F670305E858}"/>
                  </a:ext>
                </a:extLst>
              </p:cNvPr>
              <p:cNvSpPr>
                <a:spLocks/>
              </p:cNvSpPr>
              <p:nvPr/>
            </p:nvSpPr>
            <p:spPr bwMode="auto">
              <a:xfrm>
                <a:off x="301" y="3984"/>
                <a:ext cx="113" cy="30"/>
              </a:xfrm>
              <a:custGeom>
                <a:avLst/>
                <a:gdLst>
                  <a:gd name="T0" fmla="*/ 0 w 100"/>
                  <a:gd name="T1" fmla="*/ 11 h 27"/>
                  <a:gd name="T2" fmla="*/ 27 w 100"/>
                  <a:gd name="T3" fmla="*/ 6 h 27"/>
                  <a:gd name="T4" fmla="*/ 65 w 100"/>
                  <a:gd name="T5" fmla="*/ 14 h 27"/>
                  <a:gd name="T6" fmla="*/ 81 w 100"/>
                  <a:gd name="T7" fmla="*/ 6 h 27"/>
                  <a:gd name="T8" fmla="*/ 100 w 100"/>
                  <a:gd name="T9" fmla="*/ 18 h 27"/>
                  <a:gd name="T10" fmla="*/ 50 w 100"/>
                  <a:gd name="T11" fmla="*/ 20 h 27"/>
                  <a:gd name="T12" fmla="*/ 0 w 100"/>
                  <a:gd name="T13" fmla="*/ 11 h 27"/>
                </a:gdLst>
                <a:ahLst/>
                <a:cxnLst>
                  <a:cxn ang="0">
                    <a:pos x="T0" y="T1"/>
                  </a:cxn>
                  <a:cxn ang="0">
                    <a:pos x="T2" y="T3"/>
                  </a:cxn>
                  <a:cxn ang="0">
                    <a:pos x="T4" y="T5"/>
                  </a:cxn>
                  <a:cxn ang="0">
                    <a:pos x="T6" y="T7"/>
                  </a:cxn>
                  <a:cxn ang="0">
                    <a:pos x="T8" y="T9"/>
                  </a:cxn>
                  <a:cxn ang="0">
                    <a:pos x="T10" y="T11"/>
                  </a:cxn>
                  <a:cxn ang="0">
                    <a:pos x="T12" y="T13"/>
                  </a:cxn>
                </a:cxnLst>
                <a:rect l="0" t="0" r="r" b="b"/>
                <a:pathLst>
                  <a:path w="100" h="27">
                    <a:moveTo>
                      <a:pt x="0" y="11"/>
                    </a:moveTo>
                    <a:cubicBezTo>
                      <a:pt x="9" y="9"/>
                      <a:pt x="18" y="9"/>
                      <a:pt x="27" y="6"/>
                    </a:cubicBezTo>
                    <a:cubicBezTo>
                      <a:pt x="42" y="0"/>
                      <a:pt x="51" y="16"/>
                      <a:pt x="65" y="14"/>
                    </a:cubicBezTo>
                    <a:cubicBezTo>
                      <a:pt x="71" y="13"/>
                      <a:pt x="79" y="16"/>
                      <a:pt x="81" y="6"/>
                    </a:cubicBezTo>
                    <a:cubicBezTo>
                      <a:pt x="89" y="7"/>
                      <a:pt x="99" y="5"/>
                      <a:pt x="100" y="18"/>
                    </a:cubicBezTo>
                    <a:cubicBezTo>
                      <a:pt x="84" y="27"/>
                      <a:pt x="67" y="15"/>
                      <a:pt x="50" y="20"/>
                    </a:cubicBezTo>
                    <a:cubicBezTo>
                      <a:pt x="33" y="26"/>
                      <a:pt x="16" y="17"/>
                      <a:pt x="0" y="11"/>
                    </a:cubicBezTo>
                    <a:close/>
                  </a:path>
                </a:pathLst>
              </a:custGeom>
              <a:solidFill>
                <a:srgbClr val="82BB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1" name="Freeform 590">
                <a:extLst>
                  <a:ext uri="{FF2B5EF4-FFF2-40B4-BE49-F238E27FC236}">
                    <a16:creationId xmlns:a16="http://schemas.microsoft.com/office/drawing/2014/main" id="{EF9D6FDF-264D-4601-899D-799BE76DC660}"/>
                  </a:ext>
                </a:extLst>
              </p:cNvPr>
              <p:cNvSpPr>
                <a:spLocks/>
              </p:cNvSpPr>
              <p:nvPr/>
            </p:nvSpPr>
            <p:spPr bwMode="auto">
              <a:xfrm>
                <a:off x="1246" y="4063"/>
                <a:ext cx="80" cy="21"/>
              </a:xfrm>
              <a:custGeom>
                <a:avLst/>
                <a:gdLst>
                  <a:gd name="T0" fmla="*/ 71 w 71"/>
                  <a:gd name="T1" fmla="*/ 12 h 19"/>
                  <a:gd name="T2" fmla="*/ 10 w 71"/>
                  <a:gd name="T3" fmla="*/ 19 h 19"/>
                  <a:gd name="T4" fmla="*/ 3 w 71"/>
                  <a:gd name="T5" fmla="*/ 4 h 19"/>
                  <a:gd name="T6" fmla="*/ 71 w 71"/>
                  <a:gd name="T7" fmla="*/ 12 h 19"/>
                </a:gdLst>
                <a:ahLst/>
                <a:cxnLst>
                  <a:cxn ang="0">
                    <a:pos x="T0" y="T1"/>
                  </a:cxn>
                  <a:cxn ang="0">
                    <a:pos x="T2" y="T3"/>
                  </a:cxn>
                  <a:cxn ang="0">
                    <a:pos x="T4" y="T5"/>
                  </a:cxn>
                  <a:cxn ang="0">
                    <a:pos x="T6" y="T7"/>
                  </a:cxn>
                </a:cxnLst>
                <a:rect l="0" t="0" r="r" b="b"/>
                <a:pathLst>
                  <a:path w="71" h="19">
                    <a:moveTo>
                      <a:pt x="71" y="12"/>
                    </a:moveTo>
                    <a:cubicBezTo>
                      <a:pt x="51" y="18"/>
                      <a:pt x="30" y="19"/>
                      <a:pt x="10" y="19"/>
                    </a:cubicBezTo>
                    <a:cubicBezTo>
                      <a:pt x="0" y="19"/>
                      <a:pt x="1" y="11"/>
                      <a:pt x="3" y="4"/>
                    </a:cubicBezTo>
                    <a:cubicBezTo>
                      <a:pt x="26" y="2"/>
                      <a:pt x="49" y="0"/>
                      <a:pt x="71" y="12"/>
                    </a:cubicBezTo>
                    <a:close/>
                  </a:path>
                </a:pathLst>
              </a:custGeom>
              <a:solidFill>
                <a:srgbClr val="A8CF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2" name="Freeform 591">
                <a:extLst>
                  <a:ext uri="{FF2B5EF4-FFF2-40B4-BE49-F238E27FC236}">
                    <a16:creationId xmlns:a16="http://schemas.microsoft.com/office/drawing/2014/main" id="{462B1044-4134-4985-B3BE-3D1EA02A2843}"/>
                  </a:ext>
                </a:extLst>
              </p:cNvPr>
              <p:cNvSpPr>
                <a:spLocks/>
              </p:cNvSpPr>
              <p:nvPr/>
            </p:nvSpPr>
            <p:spPr bwMode="auto">
              <a:xfrm>
                <a:off x="369" y="3972"/>
                <a:ext cx="58" cy="40"/>
              </a:xfrm>
              <a:custGeom>
                <a:avLst/>
                <a:gdLst>
                  <a:gd name="T0" fmla="*/ 40 w 52"/>
                  <a:gd name="T1" fmla="*/ 29 h 36"/>
                  <a:gd name="T2" fmla="*/ 21 w 52"/>
                  <a:gd name="T3" fmla="*/ 17 h 36"/>
                  <a:gd name="T4" fmla="*/ 0 w 52"/>
                  <a:gd name="T5" fmla="*/ 17 h 36"/>
                  <a:gd name="T6" fmla="*/ 17 w 52"/>
                  <a:gd name="T7" fmla="*/ 6 h 36"/>
                  <a:gd name="T8" fmla="*/ 48 w 52"/>
                  <a:gd name="T9" fmla="*/ 9 h 36"/>
                  <a:gd name="T10" fmla="*/ 52 w 52"/>
                  <a:gd name="T11" fmla="*/ 30 h 36"/>
                  <a:gd name="T12" fmla="*/ 40 w 52"/>
                  <a:gd name="T13" fmla="*/ 29 h 36"/>
                </a:gdLst>
                <a:ahLst/>
                <a:cxnLst>
                  <a:cxn ang="0">
                    <a:pos x="T0" y="T1"/>
                  </a:cxn>
                  <a:cxn ang="0">
                    <a:pos x="T2" y="T3"/>
                  </a:cxn>
                  <a:cxn ang="0">
                    <a:pos x="T4" y="T5"/>
                  </a:cxn>
                  <a:cxn ang="0">
                    <a:pos x="T6" y="T7"/>
                  </a:cxn>
                  <a:cxn ang="0">
                    <a:pos x="T8" y="T9"/>
                  </a:cxn>
                  <a:cxn ang="0">
                    <a:pos x="T10" y="T11"/>
                  </a:cxn>
                  <a:cxn ang="0">
                    <a:pos x="T12" y="T13"/>
                  </a:cxn>
                </a:cxnLst>
                <a:rect l="0" t="0" r="r" b="b"/>
                <a:pathLst>
                  <a:path w="52" h="36">
                    <a:moveTo>
                      <a:pt x="40" y="29"/>
                    </a:moveTo>
                    <a:cubicBezTo>
                      <a:pt x="37" y="19"/>
                      <a:pt x="23" y="28"/>
                      <a:pt x="21" y="17"/>
                    </a:cubicBezTo>
                    <a:cubicBezTo>
                      <a:pt x="14" y="15"/>
                      <a:pt x="7" y="15"/>
                      <a:pt x="0" y="17"/>
                    </a:cubicBezTo>
                    <a:cubicBezTo>
                      <a:pt x="0" y="4"/>
                      <a:pt x="5" y="0"/>
                      <a:pt x="17" y="6"/>
                    </a:cubicBezTo>
                    <a:cubicBezTo>
                      <a:pt x="27" y="10"/>
                      <a:pt x="37" y="11"/>
                      <a:pt x="48" y="9"/>
                    </a:cubicBezTo>
                    <a:cubicBezTo>
                      <a:pt x="43" y="17"/>
                      <a:pt x="52" y="23"/>
                      <a:pt x="52" y="30"/>
                    </a:cubicBezTo>
                    <a:cubicBezTo>
                      <a:pt x="48" y="36"/>
                      <a:pt x="44" y="30"/>
                      <a:pt x="40" y="29"/>
                    </a:cubicBezTo>
                    <a:close/>
                  </a:path>
                </a:pathLst>
              </a:custGeom>
              <a:solidFill>
                <a:srgbClr val="549EB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3" name="Freeform 592">
                <a:extLst>
                  <a:ext uri="{FF2B5EF4-FFF2-40B4-BE49-F238E27FC236}">
                    <a16:creationId xmlns:a16="http://schemas.microsoft.com/office/drawing/2014/main" id="{322D8C62-2A2C-49E5-AA5E-EF3DF2B2AC86}"/>
                  </a:ext>
                </a:extLst>
              </p:cNvPr>
              <p:cNvSpPr>
                <a:spLocks/>
              </p:cNvSpPr>
              <p:nvPr/>
            </p:nvSpPr>
            <p:spPr bwMode="auto">
              <a:xfrm>
                <a:off x="755" y="4058"/>
                <a:ext cx="45" cy="41"/>
              </a:xfrm>
              <a:custGeom>
                <a:avLst/>
                <a:gdLst>
                  <a:gd name="T0" fmla="*/ 40 w 40"/>
                  <a:gd name="T1" fmla="*/ 12 h 36"/>
                  <a:gd name="T2" fmla="*/ 32 w 40"/>
                  <a:gd name="T3" fmla="*/ 20 h 36"/>
                  <a:gd name="T4" fmla="*/ 15 w 40"/>
                  <a:gd name="T5" fmla="*/ 34 h 36"/>
                  <a:gd name="T6" fmla="*/ 0 w 40"/>
                  <a:gd name="T7" fmla="*/ 16 h 36"/>
                  <a:gd name="T8" fmla="*/ 40 w 40"/>
                  <a:gd name="T9" fmla="*/ 12 h 36"/>
                </a:gdLst>
                <a:ahLst/>
                <a:cxnLst>
                  <a:cxn ang="0">
                    <a:pos x="T0" y="T1"/>
                  </a:cxn>
                  <a:cxn ang="0">
                    <a:pos x="T2" y="T3"/>
                  </a:cxn>
                  <a:cxn ang="0">
                    <a:pos x="T4" y="T5"/>
                  </a:cxn>
                  <a:cxn ang="0">
                    <a:pos x="T6" y="T7"/>
                  </a:cxn>
                  <a:cxn ang="0">
                    <a:pos x="T8" y="T9"/>
                  </a:cxn>
                </a:cxnLst>
                <a:rect l="0" t="0" r="r" b="b"/>
                <a:pathLst>
                  <a:path w="40" h="36">
                    <a:moveTo>
                      <a:pt x="40" y="12"/>
                    </a:moveTo>
                    <a:cubicBezTo>
                      <a:pt x="37" y="15"/>
                      <a:pt x="34" y="17"/>
                      <a:pt x="32" y="20"/>
                    </a:cubicBezTo>
                    <a:cubicBezTo>
                      <a:pt x="28" y="28"/>
                      <a:pt x="24" y="36"/>
                      <a:pt x="15" y="34"/>
                    </a:cubicBezTo>
                    <a:cubicBezTo>
                      <a:pt x="7" y="33"/>
                      <a:pt x="1" y="26"/>
                      <a:pt x="0" y="16"/>
                    </a:cubicBezTo>
                    <a:cubicBezTo>
                      <a:pt x="13" y="15"/>
                      <a:pt x="25" y="0"/>
                      <a:pt x="40" y="12"/>
                    </a:cubicBezTo>
                    <a:close/>
                  </a:path>
                </a:pathLst>
              </a:custGeom>
              <a:solidFill>
                <a:srgbClr val="A7D0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4" name="Freeform 593">
                <a:extLst>
                  <a:ext uri="{FF2B5EF4-FFF2-40B4-BE49-F238E27FC236}">
                    <a16:creationId xmlns:a16="http://schemas.microsoft.com/office/drawing/2014/main" id="{AF9DA60F-1579-40D3-A395-154786731D9E}"/>
                  </a:ext>
                </a:extLst>
              </p:cNvPr>
              <p:cNvSpPr>
                <a:spLocks/>
              </p:cNvSpPr>
              <p:nvPr/>
            </p:nvSpPr>
            <p:spPr bwMode="auto">
              <a:xfrm>
                <a:off x="1784" y="4073"/>
                <a:ext cx="55" cy="37"/>
              </a:xfrm>
              <a:custGeom>
                <a:avLst/>
                <a:gdLst>
                  <a:gd name="T0" fmla="*/ 49 w 49"/>
                  <a:gd name="T1" fmla="*/ 11 h 33"/>
                  <a:gd name="T2" fmla="*/ 47 w 49"/>
                  <a:gd name="T3" fmla="*/ 33 h 33"/>
                  <a:gd name="T4" fmla="*/ 31 w 49"/>
                  <a:gd name="T5" fmla="*/ 20 h 33"/>
                  <a:gd name="T6" fmla="*/ 15 w 49"/>
                  <a:gd name="T7" fmla="*/ 22 h 33"/>
                  <a:gd name="T8" fmla="*/ 6 w 49"/>
                  <a:gd name="T9" fmla="*/ 30 h 33"/>
                  <a:gd name="T10" fmla="*/ 6 w 49"/>
                  <a:gd name="T11" fmla="*/ 21 h 33"/>
                  <a:gd name="T12" fmla="*/ 1 w 49"/>
                  <a:gd name="T13" fmla="*/ 7 h 33"/>
                  <a:gd name="T14" fmla="*/ 49 w 49"/>
                  <a:gd name="T15" fmla="*/ 11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9" h="33">
                    <a:moveTo>
                      <a:pt x="49" y="11"/>
                    </a:moveTo>
                    <a:cubicBezTo>
                      <a:pt x="46" y="17"/>
                      <a:pt x="34" y="22"/>
                      <a:pt x="47" y="33"/>
                    </a:cubicBezTo>
                    <a:cubicBezTo>
                      <a:pt x="36" y="31"/>
                      <a:pt x="35" y="25"/>
                      <a:pt x="31" y="20"/>
                    </a:cubicBezTo>
                    <a:cubicBezTo>
                      <a:pt x="25" y="12"/>
                      <a:pt x="18" y="6"/>
                      <a:pt x="15" y="22"/>
                    </a:cubicBezTo>
                    <a:cubicBezTo>
                      <a:pt x="14" y="28"/>
                      <a:pt x="12" y="32"/>
                      <a:pt x="6" y="30"/>
                    </a:cubicBezTo>
                    <a:cubicBezTo>
                      <a:pt x="0" y="28"/>
                      <a:pt x="5" y="24"/>
                      <a:pt x="6" y="21"/>
                    </a:cubicBezTo>
                    <a:cubicBezTo>
                      <a:pt x="8" y="15"/>
                      <a:pt x="5" y="10"/>
                      <a:pt x="1" y="7"/>
                    </a:cubicBezTo>
                    <a:cubicBezTo>
                      <a:pt x="18" y="0"/>
                      <a:pt x="33" y="10"/>
                      <a:pt x="49" y="11"/>
                    </a:cubicBezTo>
                    <a:close/>
                  </a:path>
                </a:pathLst>
              </a:custGeom>
              <a:solidFill>
                <a:srgbClr val="AED1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5" name="Freeform 594">
                <a:extLst>
                  <a:ext uri="{FF2B5EF4-FFF2-40B4-BE49-F238E27FC236}">
                    <a16:creationId xmlns:a16="http://schemas.microsoft.com/office/drawing/2014/main" id="{1061F28E-0359-4AB2-A892-BA99926B34D8}"/>
                  </a:ext>
                </a:extLst>
              </p:cNvPr>
              <p:cNvSpPr>
                <a:spLocks/>
              </p:cNvSpPr>
              <p:nvPr/>
            </p:nvSpPr>
            <p:spPr bwMode="auto">
              <a:xfrm>
                <a:off x="1146" y="4064"/>
                <a:ext cx="32" cy="25"/>
              </a:xfrm>
              <a:custGeom>
                <a:avLst/>
                <a:gdLst>
                  <a:gd name="T0" fmla="*/ 28 w 28"/>
                  <a:gd name="T1" fmla="*/ 3 h 22"/>
                  <a:gd name="T2" fmla="*/ 0 w 28"/>
                  <a:gd name="T3" fmla="*/ 7 h 22"/>
                  <a:gd name="T4" fmla="*/ 28 w 28"/>
                  <a:gd name="T5" fmla="*/ 3 h 22"/>
                </a:gdLst>
                <a:ahLst/>
                <a:cxnLst>
                  <a:cxn ang="0">
                    <a:pos x="T0" y="T1"/>
                  </a:cxn>
                  <a:cxn ang="0">
                    <a:pos x="T2" y="T3"/>
                  </a:cxn>
                  <a:cxn ang="0">
                    <a:pos x="T4" y="T5"/>
                  </a:cxn>
                </a:cxnLst>
                <a:rect l="0" t="0" r="r" b="b"/>
                <a:pathLst>
                  <a:path w="28" h="22">
                    <a:moveTo>
                      <a:pt x="28" y="3"/>
                    </a:moveTo>
                    <a:cubicBezTo>
                      <a:pt x="21" y="22"/>
                      <a:pt x="9" y="1"/>
                      <a:pt x="0" y="7"/>
                    </a:cubicBezTo>
                    <a:cubicBezTo>
                      <a:pt x="8" y="0"/>
                      <a:pt x="19" y="4"/>
                      <a:pt x="28" y="3"/>
                    </a:cubicBezTo>
                    <a:close/>
                  </a:path>
                </a:pathLst>
              </a:custGeom>
              <a:solidFill>
                <a:srgbClr val="A8CF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6" name="Freeform 595">
                <a:extLst>
                  <a:ext uri="{FF2B5EF4-FFF2-40B4-BE49-F238E27FC236}">
                    <a16:creationId xmlns:a16="http://schemas.microsoft.com/office/drawing/2014/main" id="{35387064-D095-4B24-84F1-F1938D6C6FE0}"/>
                  </a:ext>
                </a:extLst>
              </p:cNvPr>
              <p:cNvSpPr>
                <a:spLocks/>
              </p:cNvSpPr>
              <p:nvPr/>
            </p:nvSpPr>
            <p:spPr bwMode="auto">
              <a:xfrm>
                <a:off x="872" y="3021"/>
                <a:ext cx="258" cy="391"/>
              </a:xfrm>
              <a:custGeom>
                <a:avLst/>
                <a:gdLst>
                  <a:gd name="T0" fmla="*/ 0 w 229"/>
                  <a:gd name="T1" fmla="*/ 291 h 348"/>
                  <a:gd name="T2" fmla="*/ 24 w 229"/>
                  <a:gd name="T3" fmla="*/ 263 h 348"/>
                  <a:gd name="T4" fmla="*/ 29 w 229"/>
                  <a:gd name="T5" fmla="*/ 211 h 348"/>
                  <a:gd name="T6" fmla="*/ 43 w 229"/>
                  <a:gd name="T7" fmla="*/ 215 h 348"/>
                  <a:gd name="T8" fmla="*/ 28 w 229"/>
                  <a:gd name="T9" fmla="*/ 182 h 348"/>
                  <a:gd name="T10" fmla="*/ 28 w 229"/>
                  <a:gd name="T11" fmla="*/ 145 h 348"/>
                  <a:gd name="T12" fmla="*/ 36 w 229"/>
                  <a:gd name="T13" fmla="*/ 136 h 348"/>
                  <a:gd name="T14" fmla="*/ 36 w 229"/>
                  <a:gd name="T15" fmla="*/ 128 h 348"/>
                  <a:gd name="T16" fmla="*/ 28 w 229"/>
                  <a:gd name="T17" fmla="*/ 86 h 348"/>
                  <a:gd name="T18" fmla="*/ 51 w 229"/>
                  <a:gd name="T19" fmla="*/ 116 h 348"/>
                  <a:gd name="T20" fmla="*/ 42 w 229"/>
                  <a:gd name="T21" fmla="*/ 87 h 348"/>
                  <a:gd name="T22" fmla="*/ 30 w 229"/>
                  <a:gd name="T23" fmla="*/ 54 h 348"/>
                  <a:gd name="T24" fmla="*/ 50 w 229"/>
                  <a:gd name="T25" fmla="*/ 75 h 348"/>
                  <a:gd name="T26" fmla="*/ 71 w 229"/>
                  <a:gd name="T27" fmla="*/ 0 h 348"/>
                  <a:gd name="T28" fmla="*/ 64 w 229"/>
                  <a:gd name="T29" fmla="*/ 48 h 348"/>
                  <a:gd name="T30" fmla="*/ 77 w 229"/>
                  <a:gd name="T31" fmla="*/ 38 h 348"/>
                  <a:gd name="T32" fmla="*/ 67 w 229"/>
                  <a:gd name="T33" fmla="*/ 89 h 348"/>
                  <a:gd name="T34" fmla="*/ 88 w 229"/>
                  <a:gd name="T35" fmla="*/ 77 h 348"/>
                  <a:gd name="T36" fmla="*/ 93 w 229"/>
                  <a:gd name="T37" fmla="*/ 133 h 348"/>
                  <a:gd name="T38" fmla="*/ 98 w 229"/>
                  <a:gd name="T39" fmla="*/ 137 h 348"/>
                  <a:gd name="T40" fmla="*/ 104 w 229"/>
                  <a:gd name="T41" fmla="*/ 143 h 348"/>
                  <a:gd name="T42" fmla="*/ 111 w 229"/>
                  <a:gd name="T43" fmla="*/ 204 h 348"/>
                  <a:gd name="T44" fmla="*/ 161 w 229"/>
                  <a:gd name="T45" fmla="*/ 198 h 348"/>
                  <a:gd name="T46" fmla="*/ 118 w 229"/>
                  <a:gd name="T47" fmla="*/ 158 h 348"/>
                  <a:gd name="T48" fmla="*/ 152 w 229"/>
                  <a:gd name="T49" fmla="*/ 167 h 348"/>
                  <a:gd name="T50" fmla="*/ 152 w 229"/>
                  <a:gd name="T51" fmla="*/ 167 h 348"/>
                  <a:gd name="T52" fmla="*/ 173 w 229"/>
                  <a:gd name="T53" fmla="*/ 177 h 348"/>
                  <a:gd name="T54" fmla="*/ 181 w 229"/>
                  <a:gd name="T55" fmla="*/ 134 h 348"/>
                  <a:gd name="T56" fmla="*/ 184 w 229"/>
                  <a:gd name="T57" fmla="*/ 135 h 348"/>
                  <a:gd name="T58" fmla="*/ 196 w 229"/>
                  <a:gd name="T59" fmla="*/ 175 h 348"/>
                  <a:gd name="T60" fmla="*/ 209 w 229"/>
                  <a:gd name="T61" fmla="*/ 207 h 348"/>
                  <a:gd name="T62" fmla="*/ 223 w 229"/>
                  <a:gd name="T63" fmla="*/ 240 h 348"/>
                  <a:gd name="T64" fmla="*/ 215 w 229"/>
                  <a:gd name="T65" fmla="*/ 260 h 348"/>
                  <a:gd name="T66" fmla="*/ 144 w 229"/>
                  <a:gd name="T67" fmla="*/ 284 h 348"/>
                  <a:gd name="T68" fmla="*/ 125 w 229"/>
                  <a:gd name="T69" fmla="*/ 276 h 348"/>
                  <a:gd name="T70" fmla="*/ 110 w 229"/>
                  <a:gd name="T71" fmla="*/ 244 h 348"/>
                  <a:gd name="T72" fmla="*/ 78 w 229"/>
                  <a:gd name="T73" fmla="*/ 156 h 348"/>
                  <a:gd name="T74" fmla="*/ 83 w 229"/>
                  <a:gd name="T75" fmla="*/ 177 h 348"/>
                  <a:gd name="T76" fmla="*/ 96 w 229"/>
                  <a:gd name="T77" fmla="*/ 255 h 348"/>
                  <a:gd name="T78" fmla="*/ 103 w 229"/>
                  <a:gd name="T79" fmla="*/ 293 h 348"/>
                  <a:gd name="T80" fmla="*/ 107 w 229"/>
                  <a:gd name="T81" fmla="*/ 339 h 348"/>
                  <a:gd name="T82" fmla="*/ 59 w 229"/>
                  <a:gd name="T83" fmla="*/ 345 h 348"/>
                  <a:gd name="T84" fmla="*/ 22 w 229"/>
                  <a:gd name="T85" fmla="*/ 345 h 348"/>
                  <a:gd name="T86" fmla="*/ 0 w 229"/>
                  <a:gd name="T87" fmla="*/ 327 h 348"/>
                  <a:gd name="T88" fmla="*/ 0 w 229"/>
                  <a:gd name="T89" fmla="*/ 291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29" h="348">
                    <a:moveTo>
                      <a:pt x="0" y="291"/>
                    </a:moveTo>
                    <a:cubicBezTo>
                      <a:pt x="7" y="281"/>
                      <a:pt x="13" y="271"/>
                      <a:pt x="24" y="263"/>
                    </a:cubicBezTo>
                    <a:cubicBezTo>
                      <a:pt x="44" y="248"/>
                      <a:pt x="23" y="228"/>
                      <a:pt x="29" y="211"/>
                    </a:cubicBezTo>
                    <a:cubicBezTo>
                      <a:pt x="35" y="208"/>
                      <a:pt x="36" y="218"/>
                      <a:pt x="43" y="215"/>
                    </a:cubicBezTo>
                    <a:cubicBezTo>
                      <a:pt x="39" y="203"/>
                      <a:pt x="24" y="195"/>
                      <a:pt x="28" y="182"/>
                    </a:cubicBezTo>
                    <a:cubicBezTo>
                      <a:pt x="33" y="169"/>
                      <a:pt x="29" y="157"/>
                      <a:pt x="28" y="145"/>
                    </a:cubicBezTo>
                    <a:cubicBezTo>
                      <a:pt x="28" y="142"/>
                      <a:pt x="22" y="131"/>
                      <a:pt x="36" y="136"/>
                    </a:cubicBezTo>
                    <a:cubicBezTo>
                      <a:pt x="38" y="136"/>
                      <a:pt x="40" y="133"/>
                      <a:pt x="36" y="128"/>
                    </a:cubicBezTo>
                    <a:cubicBezTo>
                      <a:pt x="26" y="116"/>
                      <a:pt x="28" y="102"/>
                      <a:pt x="28" y="86"/>
                    </a:cubicBezTo>
                    <a:cubicBezTo>
                      <a:pt x="36" y="96"/>
                      <a:pt x="43" y="105"/>
                      <a:pt x="51" y="116"/>
                    </a:cubicBezTo>
                    <a:cubicBezTo>
                      <a:pt x="54" y="102"/>
                      <a:pt x="65" y="92"/>
                      <a:pt x="42" y="87"/>
                    </a:cubicBezTo>
                    <a:cubicBezTo>
                      <a:pt x="33" y="85"/>
                      <a:pt x="18" y="71"/>
                      <a:pt x="30" y="54"/>
                    </a:cubicBezTo>
                    <a:cubicBezTo>
                      <a:pt x="37" y="59"/>
                      <a:pt x="39" y="70"/>
                      <a:pt x="50" y="75"/>
                    </a:cubicBezTo>
                    <a:cubicBezTo>
                      <a:pt x="48" y="47"/>
                      <a:pt x="53" y="22"/>
                      <a:pt x="71" y="0"/>
                    </a:cubicBezTo>
                    <a:cubicBezTo>
                      <a:pt x="83" y="19"/>
                      <a:pt x="69" y="33"/>
                      <a:pt x="64" y="48"/>
                    </a:cubicBezTo>
                    <a:cubicBezTo>
                      <a:pt x="73" y="48"/>
                      <a:pt x="71" y="39"/>
                      <a:pt x="77" y="38"/>
                    </a:cubicBezTo>
                    <a:cubicBezTo>
                      <a:pt x="86" y="40"/>
                      <a:pt x="82" y="66"/>
                      <a:pt x="67" y="89"/>
                    </a:cubicBezTo>
                    <a:cubicBezTo>
                      <a:pt x="76" y="90"/>
                      <a:pt x="78" y="80"/>
                      <a:pt x="88" y="77"/>
                    </a:cubicBezTo>
                    <a:cubicBezTo>
                      <a:pt x="84" y="97"/>
                      <a:pt x="101" y="113"/>
                      <a:pt x="93" y="133"/>
                    </a:cubicBezTo>
                    <a:cubicBezTo>
                      <a:pt x="92" y="137"/>
                      <a:pt x="91" y="141"/>
                      <a:pt x="98" y="137"/>
                    </a:cubicBezTo>
                    <a:cubicBezTo>
                      <a:pt x="103" y="135"/>
                      <a:pt x="104" y="140"/>
                      <a:pt x="104" y="143"/>
                    </a:cubicBezTo>
                    <a:cubicBezTo>
                      <a:pt x="103" y="163"/>
                      <a:pt x="127" y="180"/>
                      <a:pt x="111" y="204"/>
                    </a:cubicBezTo>
                    <a:cubicBezTo>
                      <a:pt x="127" y="188"/>
                      <a:pt x="144" y="196"/>
                      <a:pt x="161" y="198"/>
                    </a:cubicBezTo>
                    <a:cubicBezTo>
                      <a:pt x="145" y="185"/>
                      <a:pt x="115" y="190"/>
                      <a:pt x="118" y="158"/>
                    </a:cubicBezTo>
                    <a:cubicBezTo>
                      <a:pt x="131" y="153"/>
                      <a:pt x="139" y="169"/>
                      <a:pt x="152" y="167"/>
                    </a:cubicBezTo>
                    <a:cubicBezTo>
                      <a:pt x="152" y="167"/>
                      <a:pt x="152" y="167"/>
                      <a:pt x="152" y="167"/>
                    </a:cubicBezTo>
                    <a:cubicBezTo>
                      <a:pt x="155" y="175"/>
                      <a:pt x="163" y="175"/>
                      <a:pt x="173" y="177"/>
                    </a:cubicBezTo>
                    <a:cubicBezTo>
                      <a:pt x="161" y="159"/>
                      <a:pt x="177" y="148"/>
                      <a:pt x="181" y="134"/>
                    </a:cubicBezTo>
                    <a:cubicBezTo>
                      <a:pt x="182" y="134"/>
                      <a:pt x="183" y="135"/>
                      <a:pt x="184" y="135"/>
                    </a:cubicBezTo>
                    <a:cubicBezTo>
                      <a:pt x="195" y="146"/>
                      <a:pt x="194" y="161"/>
                      <a:pt x="196" y="175"/>
                    </a:cubicBezTo>
                    <a:cubicBezTo>
                      <a:pt x="200" y="185"/>
                      <a:pt x="205" y="196"/>
                      <a:pt x="209" y="207"/>
                    </a:cubicBezTo>
                    <a:cubicBezTo>
                      <a:pt x="219" y="216"/>
                      <a:pt x="222" y="227"/>
                      <a:pt x="223" y="240"/>
                    </a:cubicBezTo>
                    <a:cubicBezTo>
                      <a:pt x="229" y="250"/>
                      <a:pt x="228" y="256"/>
                      <a:pt x="215" y="260"/>
                    </a:cubicBezTo>
                    <a:cubicBezTo>
                      <a:pt x="191" y="267"/>
                      <a:pt x="167" y="276"/>
                      <a:pt x="144" y="284"/>
                    </a:cubicBezTo>
                    <a:cubicBezTo>
                      <a:pt x="132" y="296"/>
                      <a:pt x="129" y="284"/>
                      <a:pt x="125" y="276"/>
                    </a:cubicBezTo>
                    <a:cubicBezTo>
                      <a:pt x="120" y="265"/>
                      <a:pt x="114" y="255"/>
                      <a:pt x="110" y="244"/>
                    </a:cubicBezTo>
                    <a:cubicBezTo>
                      <a:pt x="99" y="213"/>
                      <a:pt x="86" y="183"/>
                      <a:pt x="78" y="156"/>
                    </a:cubicBezTo>
                    <a:cubicBezTo>
                      <a:pt x="78" y="160"/>
                      <a:pt x="81" y="168"/>
                      <a:pt x="83" y="177"/>
                    </a:cubicBezTo>
                    <a:cubicBezTo>
                      <a:pt x="88" y="203"/>
                      <a:pt x="90" y="229"/>
                      <a:pt x="96" y="255"/>
                    </a:cubicBezTo>
                    <a:cubicBezTo>
                      <a:pt x="99" y="268"/>
                      <a:pt x="101" y="281"/>
                      <a:pt x="103" y="293"/>
                    </a:cubicBezTo>
                    <a:cubicBezTo>
                      <a:pt x="108" y="308"/>
                      <a:pt x="107" y="324"/>
                      <a:pt x="107" y="339"/>
                    </a:cubicBezTo>
                    <a:cubicBezTo>
                      <a:pt x="92" y="348"/>
                      <a:pt x="74" y="344"/>
                      <a:pt x="59" y="345"/>
                    </a:cubicBezTo>
                    <a:cubicBezTo>
                      <a:pt x="47" y="345"/>
                      <a:pt x="34" y="344"/>
                      <a:pt x="22" y="345"/>
                    </a:cubicBezTo>
                    <a:cubicBezTo>
                      <a:pt x="6" y="346"/>
                      <a:pt x="1" y="340"/>
                      <a:pt x="0" y="327"/>
                    </a:cubicBezTo>
                    <a:cubicBezTo>
                      <a:pt x="0" y="315"/>
                      <a:pt x="0" y="303"/>
                      <a:pt x="0" y="291"/>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7" name="Freeform 596">
                <a:extLst>
                  <a:ext uri="{FF2B5EF4-FFF2-40B4-BE49-F238E27FC236}">
                    <a16:creationId xmlns:a16="http://schemas.microsoft.com/office/drawing/2014/main" id="{19BEDD64-02A5-42FA-9235-3C3DAB3B615C}"/>
                  </a:ext>
                </a:extLst>
              </p:cNvPr>
              <p:cNvSpPr>
                <a:spLocks/>
              </p:cNvSpPr>
              <p:nvPr/>
            </p:nvSpPr>
            <p:spPr bwMode="auto">
              <a:xfrm>
                <a:off x="1285" y="3409"/>
                <a:ext cx="685" cy="75"/>
              </a:xfrm>
              <a:custGeom>
                <a:avLst/>
                <a:gdLst>
                  <a:gd name="T0" fmla="*/ 609 w 610"/>
                  <a:gd name="T1" fmla="*/ 42 h 67"/>
                  <a:gd name="T2" fmla="*/ 500 w 610"/>
                  <a:gd name="T3" fmla="*/ 47 h 67"/>
                  <a:gd name="T4" fmla="*/ 469 w 610"/>
                  <a:gd name="T5" fmla="*/ 53 h 67"/>
                  <a:gd name="T6" fmla="*/ 449 w 610"/>
                  <a:gd name="T7" fmla="*/ 55 h 67"/>
                  <a:gd name="T8" fmla="*/ 393 w 610"/>
                  <a:gd name="T9" fmla="*/ 53 h 67"/>
                  <a:gd name="T10" fmla="*/ 364 w 610"/>
                  <a:gd name="T11" fmla="*/ 57 h 67"/>
                  <a:gd name="T12" fmla="*/ 359 w 610"/>
                  <a:gd name="T13" fmla="*/ 41 h 67"/>
                  <a:gd name="T14" fmla="*/ 305 w 610"/>
                  <a:gd name="T15" fmla="*/ 56 h 67"/>
                  <a:gd name="T16" fmla="*/ 274 w 610"/>
                  <a:gd name="T17" fmla="*/ 58 h 67"/>
                  <a:gd name="T18" fmla="*/ 221 w 610"/>
                  <a:gd name="T19" fmla="*/ 60 h 67"/>
                  <a:gd name="T20" fmla="*/ 162 w 610"/>
                  <a:gd name="T21" fmla="*/ 54 h 67"/>
                  <a:gd name="T22" fmla="*/ 126 w 610"/>
                  <a:gd name="T23" fmla="*/ 55 h 67"/>
                  <a:gd name="T24" fmla="*/ 104 w 610"/>
                  <a:gd name="T25" fmla="*/ 31 h 67"/>
                  <a:gd name="T26" fmla="*/ 85 w 610"/>
                  <a:gd name="T27" fmla="*/ 49 h 67"/>
                  <a:gd name="T28" fmla="*/ 10 w 610"/>
                  <a:gd name="T29" fmla="*/ 57 h 67"/>
                  <a:gd name="T30" fmla="*/ 0 w 610"/>
                  <a:gd name="T31" fmla="*/ 51 h 67"/>
                  <a:gd name="T32" fmla="*/ 12 w 610"/>
                  <a:gd name="T33" fmla="*/ 42 h 67"/>
                  <a:gd name="T34" fmla="*/ 49 w 610"/>
                  <a:gd name="T35" fmla="*/ 14 h 67"/>
                  <a:gd name="T36" fmla="*/ 97 w 610"/>
                  <a:gd name="T37" fmla="*/ 14 h 67"/>
                  <a:gd name="T38" fmla="*/ 121 w 610"/>
                  <a:gd name="T39" fmla="*/ 12 h 67"/>
                  <a:gd name="T40" fmla="*/ 201 w 610"/>
                  <a:gd name="T41" fmla="*/ 26 h 67"/>
                  <a:gd name="T42" fmla="*/ 235 w 610"/>
                  <a:gd name="T43" fmla="*/ 20 h 67"/>
                  <a:gd name="T44" fmla="*/ 277 w 610"/>
                  <a:gd name="T45" fmla="*/ 26 h 67"/>
                  <a:gd name="T46" fmla="*/ 296 w 610"/>
                  <a:gd name="T47" fmla="*/ 22 h 67"/>
                  <a:gd name="T48" fmla="*/ 377 w 610"/>
                  <a:gd name="T49" fmla="*/ 19 h 67"/>
                  <a:gd name="T50" fmla="*/ 405 w 610"/>
                  <a:gd name="T51" fmla="*/ 25 h 67"/>
                  <a:gd name="T52" fmla="*/ 408 w 610"/>
                  <a:gd name="T53" fmla="*/ 26 h 67"/>
                  <a:gd name="T54" fmla="*/ 474 w 610"/>
                  <a:gd name="T55" fmla="*/ 15 h 67"/>
                  <a:gd name="T56" fmla="*/ 565 w 610"/>
                  <a:gd name="T57" fmla="*/ 14 h 67"/>
                  <a:gd name="T58" fmla="*/ 566 w 610"/>
                  <a:gd name="T59" fmla="*/ 16 h 67"/>
                  <a:gd name="T60" fmla="*/ 599 w 610"/>
                  <a:gd name="T61" fmla="*/ 32 h 67"/>
                  <a:gd name="T62" fmla="*/ 609 w 610"/>
                  <a:gd name="T63" fmla="*/ 42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10" h="67">
                    <a:moveTo>
                      <a:pt x="609" y="42"/>
                    </a:moveTo>
                    <a:cubicBezTo>
                      <a:pt x="573" y="50"/>
                      <a:pt x="537" y="48"/>
                      <a:pt x="500" y="47"/>
                    </a:cubicBezTo>
                    <a:cubicBezTo>
                      <a:pt x="489" y="47"/>
                      <a:pt x="479" y="49"/>
                      <a:pt x="469" y="53"/>
                    </a:cubicBezTo>
                    <a:cubicBezTo>
                      <a:pt x="462" y="56"/>
                      <a:pt x="456" y="56"/>
                      <a:pt x="449" y="55"/>
                    </a:cubicBezTo>
                    <a:cubicBezTo>
                      <a:pt x="430" y="53"/>
                      <a:pt x="412" y="44"/>
                      <a:pt x="393" y="53"/>
                    </a:cubicBezTo>
                    <a:cubicBezTo>
                      <a:pt x="383" y="57"/>
                      <a:pt x="371" y="34"/>
                      <a:pt x="364" y="57"/>
                    </a:cubicBezTo>
                    <a:cubicBezTo>
                      <a:pt x="356" y="52"/>
                      <a:pt x="368" y="44"/>
                      <a:pt x="359" y="41"/>
                    </a:cubicBezTo>
                    <a:cubicBezTo>
                      <a:pt x="343" y="54"/>
                      <a:pt x="328" y="65"/>
                      <a:pt x="305" y="56"/>
                    </a:cubicBezTo>
                    <a:cubicBezTo>
                      <a:pt x="297" y="52"/>
                      <a:pt x="285" y="57"/>
                      <a:pt x="274" y="58"/>
                    </a:cubicBezTo>
                    <a:cubicBezTo>
                      <a:pt x="257" y="59"/>
                      <a:pt x="239" y="53"/>
                      <a:pt x="221" y="60"/>
                    </a:cubicBezTo>
                    <a:cubicBezTo>
                      <a:pt x="201" y="67"/>
                      <a:pt x="181" y="55"/>
                      <a:pt x="162" y="54"/>
                    </a:cubicBezTo>
                    <a:cubicBezTo>
                      <a:pt x="150" y="54"/>
                      <a:pt x="135" y="53"/>
                      <a:pt x="126" y="55"/>
                    </a:cubicBezTo>
                    <a:cubicBezTo>
                      <a:pt x="104" y="59"/>
                      <a:pt x="110" y="45"/>
                      <a:pt x="104" y="31"/>
                    </a:cubicBezTo>
                    <a:cubicBezTo>
                      <a:pt x="104" y="49"/>
                      <a:pt x="95" y="47"/>
                      <a:pt x="85" y="49"/>
                    </a:cubicBezTo>
                    <a:cubicBezTo>
                      <a:pt x="60" y="54"/>
                      <a:pt x="34" y="44"/>
                      <a:pt x="10" y="57"/>
                    </a:cubicBezTo>
                    <a:cubicBezTo>
                      <a:pt x="6" y="59"/>
                      <a:pt x="3" y="54"/>
                      <a:pt x="0" y="51"/>
                    </a:cubicBezTo>
                    <a:cubicBezTo>
                      <a:pt x="2" y="44"/>
                      <a:pt x="7" y="42"/>
                      <a:pt x="12" y="42"/>
                    </a:cubicBezTo>
                    <a:cubicBezTo>
                      <a:pt x="32" y="42"/>
                      <a:pt x="40" y="27"/>
                      <a:pt x="49" y="14"/>
                    </a:cubicBezTo>
                    <a:cubicBezTo>
                      <a:pt x="65" y="10"/>
                      <a:pt x="81" y="0"/>
                      <a:pt x="97" y="14"/>
                    </a:cubicBezTo>
                    <a:cubicBezTo>
                      <a:pt x="105" y="20"/>
                      <a:pt x="113" y="8"/>
                      <a:pt x="121" y="12"/>
                    </a:cubicBezTo>
                    <a:cubicBezTo>
                      <a:pt x="146" y="24"/>
                      <a:pt x="175" y="11"/>
                      <a:pt x="201" y="26"/>
                    </a:cubicBezTo>
                    <a:cubicBezTo>
                      <a:pt x="208" y="30"/>
                      <a:pt x="223" y="17"/>
                      <a:pt x="235" y="20"/>
                    </a:cubicBezTo>
                    <a:cubicBezTo>
                      <a:pt x="249" y="23"/>
                      <a:pt x="263" y="22"/>
                      <a:pt x="277" y="26"/>
                    </a:cubicBezTo>
                    <a:cubicBezTo>
                      <a:pt x="281" y="27"/>
                      <a:pt x="290" y="23"/>
                      <a:pt x="296" y="22"/>
                    </a:cubicBezTo>
                    <a:cubicBezTo>
                      <a:pt x="323" y="15"/>
                      <a:pt x="350" y="19"/>
                      <a:pt x="377" y="19"/>
                    </a:cubicBezTo>
                    <a:cubicBezTo>
                      <a:pt x="386" y="19"/>
                      <a:pt x="398" y="12"/>
                      <a:pt x="405" y="25"/>
                    </a:cubicBezTo>
                    <a:cubicBezTo>
                      <a:pt x="406" y="26"/>
                      <a:pt x="408" y="27"/>
                      <a:pt x="408" y="26"/>
                    </a:cubicBezTo>
                    <a:cubicBezTo>
                      <a:pt x="428" y="9"/>
                      <a:pt x="452" y="17"/>
                      <a:pt x="474" y="15"/>
                    </a:cubicBezTo>
                    <a:cubicBezTo>
                      <a:pt x="504" y="11"/>
                      <a:pt x="534" y="6"/>
                      <a:pt x="565" y="14"/>
                    </a:cubicBezTo>
                    <a:cubicBezTo>
                      <a:pt x="565" y="14"/>
                      <a:pt x="566" y="15"/>
                      <a:pt x="566" y="16"/>
                    </a:cubicBezTo>
                    <a:cubicBezTo>
                      <a:pt x="574" y="27"/>
                      <a:pt x="581" y="38"/>
                      <a:pt x="599" y="32"/>
                    </a:cubicBezTo>
                    <a:cubicBezTo>
                      <a:pt x="604" y="30"/>
                      <a:pt x="610" y="34"/>
                      <a:pt x="609" y="42"/>
                    </a:cubicBezTo>
                    <a:close/>
                  </a:path>
                </a:pathLst>
              </a:custGeom>
              <a:solidFill>
                <a:srgbClr val="97C5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8" name="Freeform 597">
                <a:extLst>
                  <a:ext uri="{FF2B5EF4-FFF2-40B4-BE49-F238E27FC236}">
                    <a16:creationId xmlns:a16="http://schemas.microsoft.com/office/drawing/2014/main" id="{055E04F8-239B-49B0-9176-28AC9F588C29}"/>
                  </a:ext>
                </a:extLst>
              </p:cNvPr>
              <p:cNvSpPr>
                <a:spLocks/>
              </p:cNvSpPr>
              <p:nvPr/>
            </p:nvSpPr>
            <p:spPr bwMode="auto">
              <a:xfrm>
                <a:off x="983" y="3330"/>
                <a:ext cx="499" cy="72"/>
              </a:xfrm>
              <a:custGeom>
                <a:avLst/>
                <a:gdLst>
                  <a:gd name="T0" fmla="*/ 29 w 444"/>
                  <a:gd name="T1" fmla="*/ 0 h 64"/>
                  <a:gd name="T2" fmla="*/ 45 w 444"/>
                  <a:gd name="T3" fmla="*/ 9 h 64"/>
                  <a:gd name="T4" fmla="*/ 66 w 444"/>
                  <a:gd name="T5" fmla="*/ 12 h 64"/>
                  <a:gd name="T6" fmla="*/ 167 w 444"/>
                  <a:gd name="T7" fmla="*/ 19 h 64"/>
                  <a:gd name="T8" fmla="*/ 177 w 444"/>
                  <a:gd name="T9" fmla="*/ 20 h 64"/>
                  <a:gd name="T10" fmla="*/ 269 w 444"/>
                  <a:gd name="T11" fmla="*/ 16 h 64"/>
                  <a:gd name="T12" fmla="*/ 401 w 444"/>
                  <a:gd name="T13" fmla="*/ 12 h 64"/>
                  <a:gd name="T14" fmla="*/ 422 w 444"/>
                  <a:gd name="T15" fmla="*/ 15 h 64"/>
                  <a:gd name="T16" fmla="*/ 420 w 444"/>
                  <a:gd name="T17" fmla="*/ 21 h 64"/>
                  <a:gd name="T18" fmla="*/ 421 w 444"/>
                  <a:gd name="T19" fmla="*/ 52 h 64"/>
                  <a:gd name="T20" fmla="*/ 311 w 444"/>
                  <a:gd name="T21" fmla="*/ 45 h 64"/>
                  <a:gd name="T22" fmla="*/ 193 w 444"/>
                  <a:gd name="T23" fmla="*/ 48 h 64"/>
                  <a:gd name="T24" fmla="*/ 134 w 444"/>
                  <a:gd name="T25" fmla="*/ 47 h 64"/>
                  <a:gd name="T26" fmla="*/ 32 w 444"/>
                  <a:gd name="T27" fmla="*/ 51 h 64"/>
                  <a:gd name="T28" fmla="*/ 8 w 444"/>
                  <a:gd name="T29" fmla="*/ 64 h 64"/>
                  <a:gd name="T30" fmla="*/ 0 w 444"/>
                  <a:gd name="T31" fmla="*/ 21 h 64"/>
                  <a:gd name="T32" fmla="*/ 29 w 444"/>
                  <a:gd name="T33"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44" h="64">
                    <a:moveTo>
                      <a:pt x="29" y="0"/>
                    </a:moveTo>
                    <a:cubicBezTo>
                      <a:pt x="33" y="6"/>
                      <a:pt x="35" y="16"/>
                      <a:pt x="45" y="9"/>
                    </a:cubicBezTo>
                    <a:cubicBezTo>
                      <a:pt x="51" y="14"/>
                      <a:pt x="59" y="11"/>
                      <a:pt x="66" y="12"/>
                    </a:cubicBezTo>
                    <a:cubicBezTo>
                      <a:pt x="100" y="13"/>
                      <a:pt x="134" y="10"/>
                      <a:pt x="167" y="19"/>
                    </a:cubicBezTo>
                    <a:cubicBezTo>
                      <a:pt x="170" y="20"/>
                      <a:pt x="174" y="21"/>
                      <a:pt x="177" y="20"/>
                    </a:cubicBezTo>
                    <a:cubicBezTo>
                      <a:pt x="207" y="11"/>
                      <a:pt x="238" y="18"/>
                      <a:pt x="269" y="16"/>
                    </a:cubicBezTo>
                    <a:cubicBezTo>
                      <a:pt x="313" y="13"/>
                      <a:pt x="357" y="13"/>
                      <a:pt x="401" y="12"/>
                    </a:cubicBezTo>
                    <a:cubicBezTo>
                      <a:pt x="408" y="12"/>
                      <a:pt x="416" y="10"/>
                      <a:pt x="422" y="15"/>
                    </a:cubicBezTo>
                    <a:cubicBezTo>
                      <a:pt x="422" y="18"/>
                      <a:pt x="417" y="19"/>
                      <a:pt x="420" y="21"/>
                    </a:cubicBezTo>
                    <a:cubicBezTo>
                      <a:pt x="444" y="36"/>
                      <a:pt x="444" y="39"/>
                      <a:pt x="421" y="52"/>
                    </a:cubicBezTo>
                    <a:cubicBezTo>
                      <a:pt x="385" y="44"/>
                      <a:pt x="348" y="42"/>
                      <a:pt x="311" y="45"/>
                    </a:cubicBezTo>
                    <a:cubicBezTo>
                      <a:pt x="272" y="48"/>
                      <a:pt x="233" y="47"/>
                      <a:pt x="193" y="48"/>
                    </a:cubicBezTo>
                    <a:cubicBezTo>
                      <a:pt x="174" y="49"/>
                      <a:pt x="154" y="46"/>
                      <a:pt x="134" y="47"/>
                    </a:cubicBezTo>
                    <a:cubicBezTo>
                      <a:pt x="100" y="47"/>
                      <a:pt x="65" y="34"/>
                      <a:pt x="32" y="51"/>
                    </a:cubicBezTo>
                    <a:cubicBezTo>
                      <a:pt x="24" y="55"/>
                      <a:pt x="7" y="43"/>
                      <a:pt x="8" y="64"/>
                    </a:cubicBezTo>
                    <a:cubicBezTo>
                      <a:pt x="5" y="50"/>
                      <a:pt x="3" y="35"/>
                      <a:pt x="0" y="21"/>
                    </a:cubicBezTo>
                    <a:cubicBezTo>
                      <a:pt x="4" y="6"/>
                      <a:pt x="20" y="8"/>
                      <a:pt x="29" y="0"/>
                    </a:cubicBezTo>
                    <a:close/>
                  </a:path>
                </a:pathLst>
              </a:custGeom>
              <a:solidFill>
                <a:srgbClr val="8CBFD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9" name="Freeform 598">
                <a:extLst>
                  <a:ext uri="{FF2B5EF4-FFF2-40B4-BE49-F238E27FC236}">
                    <a16:creationId xmlns:a16="http://schemas.microsoft.com/office/drawing/2014/main" id="{A4661BB2-9092-4A07-80B6-4423402AF86D}"/>
                  </a:ext>
                </a:extLst>
              </p:cNvPr>
              <p:cNvSpPr>
                <a:spLocks/>
              </p:cNvSpPr>
              <p:nvPr/>
            </p:nvSpPr>
            <p:spPr bwMode="auto">
              <a:xfrm>
                <a:off x="1055" y="3420"/>
                <a:ext cx="293" cy="52"/>
              </a:xfrm>
              <a:custGeom>
                <a:avLst/>
                <a:gdLst>
                  <a:gd name="T0" fmla="*/ 253 w 260"/>
                  <a:gd name="T1" fmla="*/ 4 h 46"/>
                  <a:gd name="T2" fmla="*/ 260 w 260"/>
                  <a:gd name="T3" fmla="*/ 7 h 46"/>
                  <a:gd name="T4" fmla="*/ 259 w 260"/>
                  <a:gd name="T5" fmla="*/ 12 h 46"/>
                  <a:gd name="T6" fmla="*/ 237 w 260"/>
                  <a:gd name="T7" fmla="*/ 34 h 46"/>
                  <a:gd name="T8" fmla="*/ 204 w 260"/>
                  <a:gd name="T9" fmla="*/ 41 h 46"/>
                  <a:gd name="T10" fmla="*/ 184 w 260"/>
                  <a:gd name="T11" fmla="*/ 46 h 46"/>
                  <a:gd name="T12" fmla="*/ 177 w 260"/>
                  <a:gd name="T13" fmla="*/ 44 h 46"/>
                  <a:gd name="T14" fmla="*/ 129 w 260"/>
                  <a:gd name="T15" fmla="*/ 35 h 46"/>
                  <a:gd name="T16" fmla="*/ 109 w 260"/>
                  <a:gd name="T17" fmla="*/ 36 h 46"/>
                  <a:gd name="T18" fmla="*/ 101 w 260"/>
                  <a:gd name="T19" fmla="*/ 36 h 46"/>
                  <a:gd name="T20" fmla="*/ 50 w 260"/>
                  <a:gd name="T21" fmla="*/ 39 h 46"/>
                  <a:gd name="T22" fmla="*/ 17 w 260"/>
                  <a:gd name="T23" fmla="*/ 38 h 46"/>
                  <a:gd name="T24" fmla="*/ 5 w 260"/>
                  <a:gd name="T25" fmla="*/ 27 h 46"/>
                  <a:gd name="T26" fmla="*/ 0 w 260"/>
                  <a:gd name="T27" fmla="*/ 14 h 46"/>
                  <a:gd name="T28" fmla="*/ 27 w 260"/>
                  <a:gd name="T29" fmla="*/ 11 h 46"/>
                  <a:gd name="T30" fmla="*/ 65 w 260"/>
                  <a:gd name="T31" fmla="*/ 8 h 46"/>
                  <a:gd name="T32" fmla="*/ 212 w 260"/>
                  <a:gd name="T33" fmla="*/ 4 h 46"/>
                  <a:gd name="T34" fmla="*/ 253 w 260"/>
                  <a:gd name="T35" fmla="*/ 4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0" h="46">
                    <a:moveTo>
                      <a:pt x="253" y="4"/>
                    </a:moveTo>
                    <a:cubicBezTo>
                      <a:pt x="255" y="5"/>
                      <a:pt x="258" y="5"/>
                      <a:pt x="260" y="7"/>
                    </a:cubicBezTo>
                    <a:cubicBezTo>
                      <a:pt x="260" y="8"/>
                      <a:pt x="260" y="11"/>
                      <a:pt x="259" y="12"/>
                    </a:cubicBezTo>
                    <a:cubicBezTo>
                      <a:pt x="242" y="9"/>
                      <a:pt x="250" y="33"/>
                      <a:pt x="237" y="34"/>
                    </a:cubicBezTo>
                    <a:cubicBezTo>
                      <a:pt x="226" y="35"/>
                      <a:pt x="215" y="35"/>
                      <a:pt x="204" y="41"/>
                    </a:cubicBezTo>
                    <a:cubicBezTo>
                      <a:pt x="197" y="41"/>
                      <a:pt x="187" y="28"/>
                      <a:pt x="184" y="46"/>
                    </a:cubicBezTo>
                    <a:cubicBezTo>
                      <a:pt x="182" y="45"/>
                      <a:pt x="179" y="45"/>
                      <a:pt x="177" y="44"/>
                    </a:cubicBezTo>
                    <a:cubicBezTo>
                      <a:pt x="162" y="36"/>
                      <a:pt x="147" y="26"/>
                      <a:pt x="129" y="35"/>
                    </a:cubicBezTo>
                    <a:cubicBezTo>
                      <a:pt x="122" y="37"/>
                      <a:pt x="116" y="37"/>
                      <a:pt x="109" y="36"/>
                    </a:cubicBezTo>
                    <a:cubicBezTo>
                      <a:pt x="106" y="36"/>
                      <a:pt x="104" y="36"/>
                      <a:pt x="101" y="36"/>
                    </a:cubicBezTo>
                    <a:cubicBezTo>
                      <a:pt x="84" y="32"/>
                      <a:pt x="67" y="36"/>
                      <a:pt x="50" y="39"/>
                    </a:cubicBezTo>
                    <a:cubicBezTo>
                      <a:pt x="39" y="41"/>
                      <a:pt x="29" y="36"/>
                      <a:pt x="17" y="38"/>
                    </a:cubicBezTo>
                    <a:cubicBezTo>
                      <a:pt x="11" y="40"/>
                      <a:pt x="8" y="32"/>
                      <a:pt x="5" y="27"/>
                    </a:cubicBezTo>
                    <a:cubicBezTo>
                      <a:pt x="4" y="22"/>
                      <a:pt x="0" y="19"/>
                      <a:pt x="0" y="14"/>
                    </a:cubicBezTo>
                    <a:cubicBezTo>
                      <a:pt x="8" y="5"/>
                      <a:pt x="19" y="11"/>
                      <a:pt x="27" y="11"/>
                    </a:cubicBezTo>
                    <a:cubicBezTo>
                      <a:pt x="40" y="11"/>
                      <a:pt x="52" y="10"/>
                      <a:pt x="65" y="8"/>
                    </a:cubicBezTo>
                    <a:cubicBezTo>
                      <a:pt x="114" y="3"/>
                      <a:pt x="163" y="7"/>
                      <a:pt x="212" y="4"/>
                    </a:cubicBezTo>
                    <a:cubicBezTo>
                      <a:pt x="225" y="3"/>
                      <a:pt x="239" y="0"/>
                      <a:pt x="253" y="4"/>
                    </a:cubicBezTo>
                    <a:close/>
                  </a:path>
                </a:pathLst>
              </a:custGeom>
              <a:solidFill>
                <a:srgbClr val="74B4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0" name="Freeform 599">
                <a:extLst>
                  <a:ext uri="{FF2B5EF4-FFF2-40B4-BE49-F238E27FC236}">
                    <a16:creationId xmlns:a16="http://schemas.microsoft.com/office/drawing/2014/main" id="{AA4F5736-33A0-4757-903E-B2574EE98CA2}"/>
                  </a:ext>
                </a:extLst>
              </p:cNvPr>
              <p:cNvSpPr>
                <a:spLocks/>
              </p:cNvSpPr>
              <p:nvPr/>
            </p:nvSpPr>
            <p:spPr bwMode="auto">
              <a:xfrm>
                <a:off x="1442" y="3345"/>
                <a:ext cx="182" cy="45"/>
              </a:xfrm>
              <a:custGeom>
                <a:avLst/>
                <a:gdLst>
                  <a:gd name="T0" fmla="*/ 13 w 162"/>
                  <a:gd name="T1" fmla="*/ 39 h 40"/>
                  <a:gd name="T2" fmla="*/ 18 w 162"/>
                  <a:gd name="T3" fmla="*/ 31 h 40"/>
                  <a:gd name="T4" fmla="*/ 25 w 162"/>
                  <a:gd name="T5" fmla="*/ 21 h 40"/>
                  <a:gd name="T6" fmla="*/ 13 w 162"/>
                  <a:gd name="T7" fmla="*/ 13 h 40"/>
                  <a:gd name="T8" fmla="*/ 2 w 162"/>
                  <a:gd name="T9" fmla="*/ 11 h 40"/>
                  <a:gd name="T10" fmla="*/ 14 w 162"/>
                  <a:gd name="T11" fmla="*/ 2 h 40"/>
                  <a:gd name="T12" fmla="*/ 130 w 162"/>
                  <a:gd name="T13" fmla="*/ 1 h 40"/>
                  <a:gd name="T14" fmla="*/ 153 w 162"/>
                  <a:gd name="T15" fmla="*/ 0 h 40"/>
                  <a:gd name="T16" fmla="*/ 162 w 162"/>
                  <a:gd name="T17" fmla="*/ 27 h 40"/>
                  <a:gd name="T18" fmla="*/ 123 w 162"/>
                  <a:gd name="T19" fmla="*/ 30 h 40"/>
                  <a:gd name="T20" fmla="*/ 35 w 162"/>
                  <a:gd name="T21" fmla="*/ 39 h 40"/>
                  <a:gd name="T22" fmla="*/ 13 w 162"/>
                  <a:gd name="T23" fmla="*/ 39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2" h="40">
                    <a:moveTo>
                      <a:pt x="13" y="39"/>
                    </a:moveTo>
                    <a:cubicBezTo>
                      <a:pt x="13" y="36"/>
                      <a:pt x="14" y="33"/>
                      <a:pt x="18" y="31"/>
                    </a:cubicBezTo>
                    <a:cubicBezTo>
                      <a:pt x="23" y="30"/>
                      <a:pt x="28" y="26"/>
                      <a:pt x="25" y="21"/>
                    </a:cubicBezTo>
                    <a:cubicBezTo>
                      <a:pt x="23" y="17"/>
                      <a:pt x="18" y="12"/>
                      <a:pt x="13" y="13"/>
                    </a:cubicBezTo>
                    <a:cubicBezTo>
                      <a:pt x="9" y="13"/>
                      <a:pt x="3" y="20"/>
                      <a:pt x="2" y="11"/>
                    </a:cubicBezTo>
                    <a:cubicBezTo>
                      <a:pt x="0" y="2"/>
                      <a:pt x="9" y="4"/>
                      <a:pt x="14" y="2"/>
                    </a:cubicBezTo>
                    <a:cubicBezTo>
                      <a:pt x="53" y="8"/>
                      <a:pt x="91" y="3"/>
                      <a:pt x="130" y="1"/>
                    </a:cubicBezTo>
                    <a:cubicBezTo>
                      <a:pt x="137" y="0"/>
                      <a:pt x="145" y="0"/>
                      <a:pt x="153" y="0"/>
                    </a:cubicBezTo>
                    <a:cubicBezTo>
                      <a:pt x="157" y="9"/>
                      <a:pt x="159" y="18"/>
                      <a:pt x="162" y="27"/>
                    </a:cubicBezTo>
                    <a:cubicBezTo>
                      <a:pt x="150" y="37"/>
                      <a:pt x="136" y="29"/>
                      <a:pt x="123" y="30"/>
                    </a:cubicBezTo>
                    <a:cubicBezTo>
                      <a:pt x="94" y="32"/>
                      <a:pt x="64" y="32"/>
                      <a:pt x="35" y="39"/>
                    </a:cubicBezTo>
                    <a:cubicBezTo>
                      <a:pt x="28" y="40"/>
                      <a:pt x="20" y="39"/>
                      <a:pt x="13" y="39"/>
                    </a:cubicBezTo>
                    <a:close/>
                  </a:path>
                </a:pathLst>
              </a:custGeom>
              <a:solidFill>
                <a:srgbClr val="6BB0C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1" name="Freeform 600">
                <a:extLst>
                  <a:ext uri="{FF2B5EF4-FFF2-40B4-BE49-F238E27FC236}">
                    <a16:creationId xmlns:a16="http://schemas.microsoft.com/office/drawing/2014/main" id="{DF08E277-EC3C-4DDE-9526-4632416713A5}"/>
                  </a:ext>
                </a:extLst>
              </p:cNvPr>
              <p:cNvSpPr>
                <a:spLocks/>
              </p:cNvSpPr>
              <p:nvPr/>
            </p:nvSpPr>
            <p:spPr bwMode="auto">
              <a:xfrm>
                <a:off x="683" y="3417"/>
                <a:ext cx="212" cy="64"/>
              </a:xfrm>
              <a:custGeom>
                <a:avLst/>
                <a:gdLst>
                  <a:gd name="T0" fmla="*/ 0 w 188"/>
                  <a:gd name="T1" fmla="*/ 43 h 57"/>
                  <a:gd name="T2" fmla="*/ 49 w 188"/>
                  <a:gd name="T3" fmla="*/ 25 h 57"/>
                  <a:gd name="T4" fmla="*/ 12 w 188"/>
                  <a:gd name="T5" fmla="*/ 19 h 57"/>
                  <a:gd name="T6" fmla="*/ 43 w 188"/>
                  <a:gd name="T7" fmla="*/ 17 h 57"/>
                  <a:gd name="T8" fmla="*/ 78 w 188"/>
                  <a:gd name="T9" fmla="*/ 15 h 57"/>
                  <a:gd name="T10" fmla="*/ 106 w 188"/>
                  <a:gd name="T11" fmla="*/ 21 h 57"/>
                  <a:gd name="T12" fmla="*/ 115 w 188"/>
                  <a:gd name="T13" fmla="*/ 23 h 57"/>
                  <a:gd name="T14" fmla="*/ 188 w 188"/>
                  <a:gd name="T15" fmla="*/ 15 h 57"/>
                  <a:gd name="T16" fmla="*/ 154 w 188"/>
                  <a:gd name="T17" fmla="*/ 24 h 57"/>
                  <a:gd name="T18" fmla="*/ 123 w 188"/>
                  <a:gd name="T19" fmla="*/ 34 h 57"/>
                  <a:gd name="T20" fmla="*/ 125 w 188"/>
                  <a:gd name="T21" fmla="*/ 36 h 57"/>
                  <a:gd name="T22" fmla="*/ 128 w 188"/>
                  <a:gd name="T23" fmla="*/ 39 h 57"/>
                  <a:gd name="T24" fmla="*/ 109 w 188"/>
                  <a:gd name="T25" fmla="*/ 54 h 57"/>
                  <a:gd name="T26" fmla="*/ 52 w 188"/>
                  <a:gd name="T27" fmla="*/ 51 h 57"/>
                  <a:gd name="T28" fmla="*/ 48 w 188"/>
                  <a:gd name="T29" fmla="*/ 51 h 57"/>
                  <a:gd name="T30" fmla="*/ 0 w 188"/>
                  <a:gd name="T31" fmla="*/ 43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8" h="57">
                    <a:moveTo>
                      <a:pt x="0" y="43"/>
                    </a:moveTo>
                    <a:cubicBezTo>
                      <a:pt x="16" y="37"/>
                      <a:pt x="36" y="43"/>
                      <a:pt x="49" y="25"/>
                    </a:cubicBezTo>
                    <a:cubicBezTo>
                      <a:pt x="37" y="19"/>
                      <a:pt x="23" y="28"/>
                      <a:pt x="12" y="19"/>
                    </a:cubicBezTo>
                    <a:cubicBezTo>
                      <a:pt x="22" y="13"/>
                      <a:pt x="31" y="11"/>
                      <a:pt x="43" y="17"/>
                    </a:cubicBezTo>
                    <a:cubicBezTo>
                      <a:pt x="53" y="21"/>
                      <a:pt x="66" y="16"/>
                      <a:pt x="78" y="15"/>
                    </a:cubicBezTo>
                    <a:cubicBezTo>
                      <a:pt x="88" y="15"/>
                      <a:pt x="98" y="13"/>
                      <a:pt x="106" y="21"/>
                    </a:cubicBezTo>
                    <a:cubicBezTo>
                      <a:pt x="108" y="23"/>
                      <a:pt x="111" y="26"/>
                      <a:pt x="115" y="23"/>
                    </a:cubicBezTo>
                    <a:cubicBezTo>
                      <a:pt x="137" y="0"/>
                      <a:pt x="163" y="12"/>
                      <a:pt x="188" y="15"/>
                    </a:cubicBezTo>
                    <a:cubicBezTo>
                      <a:pt x="177" y="18"/>
                      <a:pt x="169" y="36"/>
                      <a:pt x="154" y="24"/>
                    </a:cubicBezTo>
                    <a:cubicBezTo>
                      <a:pt x="147" y="35"/>
                      <a:pt x="136" y="37"/>
                      <a:pt x="123" y="34"/>
                    </a:cubicBezTo>
                    <a:cubicBezTo>
                      <a:pt x="124" y="36"/>
                      <a:pt x="125" y="35"/>
                      <a:pt x="125" y="36"/>
                    </a:cubicBezTo>
                    <a:cubicBezTo>
                      <a:pt x="126" y="37"/>
                      <a:pt x="127" y="37"/>
                      <a:pt x="128" y="39"/>
                    </a:cubicBezTo>
                    <a:cubicBezTo>
                      <a:pt x="129" y="54"/>
                      <a:pt x="125" y="57"/>
                      <a:pt x="109" y="54"/>
                    </a:cubicBezTo>
                    <a:cubicBezTo>
                      <a:pt x="91" y="49"/>
                      <a:pt x="71" y="45"/>
                      <a:pt x="52" y="51"/>
                    </a:cubicBezTo>
                    <a:cubicBezTo>
                      <a:pt x="51" y="51"/>
                      <a:pt x="50" y="51"/>
                      <a:pt x="48" y="51"/>
                    </a:cubicBezTo>
                    <a:cubicBezTo>
                      <a:pt x="33" y="53"/>
                      <a:pt x="7" y="48"/>
                      <a:pt x="0" y="43"/>
                    </a:cubicBezTo>
                    <a:close/>
                  </a:path>
                </a:pathLst>
              </a:custGeom>
              <a:solidFill>
                <a:srgbClr val="7FBD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2" name="Freeform 601">
                <a:extLst>
                  <a:ext uri="{FF2B5EF4-FFF2-40B4-BE49-F238E27FC236}">
                    <a16:creationId xmlns:a16="http://schemas.microsoft.com/office/drawing/2014/main" id="{CA21BDB5-28E0-48E9-91CC-95E575BAC9E9}"/>
                  </a:ext>
                </a:extLst>
              </p:cNvPr>
              <p:cNvSpPr>
                <a:spLocks/>
              </p:cNvSpPr>
              <p:nvPr/>
            </p:nvSpPr>
            <p:spPr bwMode="auto">
              <a:xfrm>
                <a:off x="816" y="3427"/>
                <a:ext cx="249" cy="48"/>
              </a:xfrm>
              <a:custGeom>
                <a:avLst/>
                <a:gdLst>
                  <a:gd name="T0" fmla="*/ 6 w 222"/>
                  <a:gd name="T1" fmla="*/ 30 h 43"/>
                  <a:gd name="T2" fmla="*/ 3 w 222"/>
                  <a:gd name="T3" fmla="*/ 23 h 43"/>
                  <a:gd name="T4" fmla="*/ 36 w 222"/>
                  <a:gd name="T5" fmla="*/ 10 h 43"/>
                  <a:gd name="T6" fmla="*/ 70 w 222"/>
                  <a:gd name="T7" fmla="*/ 6 h 43"/>
                  <a:gd name="T8" fmla="*/ 190 w 222"/>
                  <a:gd name="T9" fmla="*/ 2 h 43"/>
                  <a:gd name="T10" fmla="*/ 214 w 222"/>
                  <a:gd name="T11" fmla="*/ 10 h 43"/>
                  <a:gd name="T12" fmla="*/ 222 w 222"/>
                  <a:gd name="T13" fmla="*/ 18 h 43"/>
                  <a:gd name="T14" fmla="*/ 203 w 222"/>
                  <a:gd name="T15" fmla="*/ 33 h 43"/>
                  <a:gd name="T16" fmla="*/ 149 w 222"/>
                  <a:gd name="T17" fmla="*/ 25 h 43"/>
                  <a:gd name="T18" fmla="*/ 110 w 222"/>
                  <a:gd name="T19" fmla="*/ 19 h 43"/>
                  <a:gd name="T20" fmla="*/ 78 w 222"/>
                  <a:gd name="T21" fmla="*/ 30 h 43"/>
                  <a:gd name="T22" fmla="*/ 78 w 222"/>
                  <a:gd name="T23" fmla="*/ 30 h 43"/>
                  <a:gd name="T24" fmla="*/ 6 w 222"/>
                  <a:gd name="T25" fmla="*/ 3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22" h="43">
                    <a:moveTo>
                      <a:pt x="6" y="30"/>
                    </a:moveTo>
                    <a:cubicBezTo>
                      <a:pt x="6" y="27"/>
                      <a:pt x="0" y="23"/>
                      <a:pt x="3" y="23"/>
                    </a:cubicBezTo>
                    <a:cubicBezTo>
                      <a:pt x="16" y="22"/>
                      <a:pt x="28" y="22"/>
                      <a:pt x="36" y="10"/>
                    </a:cubicBezTo>
                    <a:cubicBezTo>
                      <a:pt x="49" y="22"/>
                      <a:pt x="58" y="0"/>
                      <a:pt x="70" y="6"/>
                    </a:cubicBezTo>
                    <a:cubicBezTo>
                      <a:pt x="110" y="0"/>
                      <a:pt x="150" y="4"/>
                      <a:pt x="190" y="2"/>
                    </a:cubicBezTo>
                    <a:cubicBezTo>
                      <a:pt x="197" y="6"/>
                      <a:pt x="207" y="2"/>
                      <a:pt x="214" y="10"/>
                    </a:cubicBezTo>
                    <a:cubicBezTo>
                      <a:pt x="219" y="10"/>
                      <a:pt x="222" y="13"/>
                      <a:pt x="222" y="18"/>
                    </a:cubicBezTo>
                    <a:cubicBezTo>
                      <a:pt x="219" y="28"/>
                      <a:pt x="217" y="40"/>
                      <a:pt x="203" y="33"/>
                    </a:cubicBezTo>
                    <a:cubicBezTo>
                      <a:pt x="186" y="24"/>
                      <a:pt x="167" y="27"/>
                      <a:pt x="149" y="25"/>
                    </a:cubicBezTo>
                    <a:cubicBezTo>
                      <a:pt x="136" y="23"/>
                      <a:pt x="123" y="24"/>
                      <a:pt x="110" y="19"/>
                    </a:cubicBezTo>
                    <a:cubicBezTo>
                      <a:pt x="97" y="13"/>
                      <a:pt x="91" y="31"/>
                      <a:pt x="78" y="30"/>
                    </a:cubicBezTo>
                    <a:cubicBezTo>
                      <a:pt x="78" y="30"/>
                      <a:pt x="78" y="30"/>
                      <a:pt x="78" y="30"/>
                    </a:cubicBezTo>
                    <a:cubicBezTo>
                      <a:pt x="54" y="30"/>
                      <a:pt x="30" y="43"/>
                      <a:pt x="6" y="30"/>
                    </a:cubicBezTo>
                    <a:close/>
                  </a:path>
                </a:pathLst>
              </a:custGeom>
              <a:solidFill>
                <a:srgbClr val="66AC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3" name="Freeform 602">
                <a:extLst>
                  <a:ext uri="{FF2B5EF4-FFF2-40B4-BE49-F238E27FC236}">
                    <a16:creationId xmlns:a16="http://schemas.microsoft.com/office/drawing/2014/main" id="{59C4998B-2D44-4321-9E02-6A7F32006E84}"/>
                  </a:ext>
                </a:extLst>
              </p:cNvPr>
              <p:cNvSpPr>
                <a:spLocks/>
              </p:cNvSpPr>
              <p:nvPr/>
            </p:nvSpPr>
            <p:spPr bwMode="auto">
              <a:xfrm>
                <a:off x="1623" y="3337"/>
                <a:ext cx="266" cy="43"/>
              </a:xfrm>
              <a:custGeom>
                <a:avLst/>
                <a:gdLst>
                  <a:gd name="T0" fmla="*/ 104 w 237"/>
                  <a:gd name="T1" fmla="*/ 2 h 38"/>
                  <a:gd name="T2" fmla="*/ 86 w 237"/>
                  <a:gd name="T3" fmla="*/ 19 h 38"/>
                  <a:gd name="T4" fmla="*/ 114 w 237"/>
                  <a:gd name="T5" fmla="*/ 27 h 38"/>
                  <a:gd name="T6" fmla="*/ 124 w 237"/>
                  <a:gd name="T7" fmla="*/ 25 h 38"/>
                  <a:gd name="T8" fmla="*/ 161 w 237"/>
                  <a:gd name="T9" fmla="*/ 24 h 38"/>
                  <a:gd name="T10" fmla="*/ 207 w 237"/>
                  <a:gd name="T11" fmla="*/ 21 h 38"/>
                  <a:gd name="T12" fmla="*/ 237 w 237"/>
                  <a:gd name="T13" fmla="*/ 26 h 38"/>
                  <a:gd name="T14" fmla="*/ 195 w 237"/>
                  <a:gd name="T15" fmla="*/ 33 h 38"/>
                  <a:gd name="T16" fmla="*/ 65 w 237"/>
                  <a:gd name="T17" fmla="*/ 36 h 38"/>
                  <a:gd name="T18" fmla="*/ 40 w 237"/>
                  <a:gd name="T19" fmla="*/ 34 h 38"/>
                  <a:gd name="T20" fmla="*/ 62 w 237"/>
                  <a:gd name="T21" fmla="*/ 14 h 38"/>
                  <a:gd name="T22" fmla="*/ 0 w 237"/>
                  <a:gd name="T23" fmla="*/ 7 h 38"/>
                  <a:gd name="T24" fmla="*/ 104 w 237"/>
                  <a:gd name="T25" fmla="*/ 2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7" h="38">
                    <a:moveTo>
                      <a:pt x="104" y="2"/>
                    </a:moveTo>
                    <a:cubicBezTo>
                      <a:pt x="97" y="6"/>
                      <a:pt x="87" y="8"/>
                      <a:pt x="86" y="19"/>
                    </a:cubicBezTo>
                    <a:cubicBezTo>
                      <a:pt x="97" y="17"/>
                      <a:pt x="102" y="34"/>
                      <a:pt x="114" y="27"/>
                    </a:cubicBezTo>
                    <a:cubicBezTo>
                      <a:pt x="117" y="26"/>
                      <a:pt x="122" y="27"/>
                      <a:pt x="124" y="25"/>
                    </a:cubicBezTo>
                    <a:cubicBezTo>
                      <a:pt x="136" y="15"/>
                      <a:pt x="148" y="22"/>
                      <a:pt x="161" y="24"/>
                    </a:cubicBezTo>
                    <a:cubicBezTo>
                      <a:pt x="176" y="26"/>
                      <a:pt x="192" y="29"/>
                      <a:pt x="207" y="21"/>
                    </a:cubicBezTo>
                    <a:cubicBezTo>
                      <a:pt x="217" y="16"/>
                      <a:pt x="226" y="26"/>
                      <a:pt x="237" y="26"/>
                    </a:cubicBezTo>
                    <a:cubicBezTo>
                      <a:pt x="224" y="38"/>
                      <a:pt x="208" y="35"/>
                      <a:pt x="195" y="33"/>
                    </a:cubicBezTo>
                    <a:cubicBezTo>
                      <a:pt x="151" y="28"/>
                      <a:pt x="108" y="34"/>
                      <a:pt x="65" y="36"/>
                    </a:cubicBezTo>
                    <a:cubicBezTo>
                      <a:pt x="56" y="37"/>
                      <a:pt x="49" y="32"/>
                      <a:pt x="40" y="34"/>
                    </a:cubicBezTo>
                    <a:cubicBezTo>
                      <a:pt x="42" y="21"/>
                      <a:pt x="58" y="25"/>
                      <a:pt x="62" y="14"/>
                    </a:cubicBezTo>
                    <a:cubicBezTo>
                      <a:pt x="40" y="19"/>
                      <a:pt x="19" y="25"/>
                      <a:pt x="0" y="7"/>
                    </a:cubicBezTo>
                    <a:cubicBezTo>
                      <a:pt x="35" y="5"/>
                      <a:pt x="69" y="0"/>
                      <a:pt x="104" y="2"/>
                    </a:cubicBezTo>
                    <a:close/>
                  </a:path>
                </a:pathLst>
              </a:custGeom>
              <a:solidFill>
                <a:srgbClr val="73B3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4" name="Freeform 603">
                <a:extLst>
                  <a:ext uri="{FF2B5EF4-FFF2-40B4-BE49-F238E27FC236}">
                    <a16:creationId xmlns:a16="http://schemas.microsoft.com/office/drawing/2014/main" id="{6B2F9E3A-4290-4ECB-B8CE-1664F300202F}"/>
                  </a:ext>
                </a:extLst>
              </p:cNvPr>
              <p:cNvSpPr>
                <a:spLocks/>
              </p:cNvSpPr>
              <p:nvPr/>
            </p:nvSpPr>
            <p:spPr bwMode="auto">
              <a:xfrm>
                <a:off x="1612" y="3343"/>
                <a:ext cx="95" cy="40"/>
              </a:xfrm>
              <a:custGeom>
                <a:avLst/>
                <a:gdLst>
                  <a:gd name="T0" fmla="*/ 10 w 85"/>
                  <a:gd name="T1" fmla="*/ 2 h 36"/>
                  <a:gd name="T2" fmla="*/ 65 w 85"/>
                  <a:gd name="T3" fmla="*/ 5 h 36"/>
                  <a:gd name="T4" fmla="*/ 85 w 85"/>
                  <a:gd name="T5" fmla="*/ 10 h 36"/>
                  <a:gd name="T6" fmla="*/ 50 w 85"/>
                  <a:gd name="T7" fmla="*/ 29 h 36"/>
                  <a:gd name="T8" fmla="*/ 11 w 85"/>
                  <a:gd name="T9" fmla="*/ 29 h 36"/>
                  <a:gd name="T10" fmla="*/ 2 w 85"/>
                  <a:gd name="T11" fmla="*/ 2 h 36"/>
                  <a:gd name="T12" fmla="*/ 10 w 85"/>
                  <a:gd name="T13" fmla="*/ 2 h 36"/>
                </a:gdLst>
                <a:ahLst/>
                <a:cxnLst>
                  <a:cxn ang="0">
                    <a:pos x="T0" y="T1"/>
                  </a:cxn>
                  <a:cxn ang="0">
                    <a:pos x="T2" y="T3"/>
                  </a:cxn>
                  <a:cxn ang="0">
                    <a:pos x="T4" y="T5"/>
                  </a:cxn>
                  <a:cxn ang="0">
                    <a:pos x="T6" y="T7"/>
                  </a:cxn>
                  <a:cxn ang="0">
                    <a:pos x="T8" y="T9"/>
                  </a:cxn>
                  <a:cxn ang="0">
                    <a:pos x="T10" y="T11"/>
                  </a:cxn>
                  <a:cxn ang="0">
                    <a:pos x="T12" y="T13"/>
                  </a:cxn>
                </a:cxnLst>
                <a:rect l="0" t="0" r="r" b="b"/>
                <a:pathLst>
                  <a:path w="85" h="36">
                    <a:moveTo>
                      <a:pt x="10" y="2"/>
                    </a:moveTo>
                    <a:cubicBezTo>
                      <a:pt x="28" y="7"/>
                      <a:pt x="46" y="13"/>
                      <a:pt x="65" y="5"/>
                    </a:cubicBezTo>
                    <a:cubicBezTo>
                      <a:pt x="72" y="2"/>
                      <a:pt x="79" y="0"/>
                      <a:pt x="85" y="10"/>
                    </a:cubicBezTo>
                    <a:cubicBezTo>
                      <a:pt x="73" y="16"/>
                      <a:pt x="62" y="23"/>
                      <a:pt x="50" y="29"/>
                    </a:cubicBezTo>
                    <a:cubicBezTo>
                      <a:pt x="37" y="36"/>
                      <a:pt x="24" y="27"/>
                      <a:pt x="11" y="29"/>
                    </a:cubicBezTo>
                    <a:cubicBezTo>
                      <a:pt x="0" y="23"/>
                      <a:pt x="1" y="12"/>
                      <a:pt x="2" y="2"/>
                    </a:cubicBezTo>
                    <a:cubicBezTo>
                      <a:pt x="5" y="2"/>
                      <a:pt x="7" y="2"/>
                      <a:pt x="10" y="2"/>
                    </a:cubicBezTo>
                    <a:close/>
                  </a:path>
                </a:pathLst>
              </a:custGeom>
              <a:solidFill>
                <a:srgbClr val="449B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5" name="Freeform 604">
                <a:extLst>
                  <a:ext uri="{FF2B5EF4-FFF2-40B4-BE49-F238E27FC236}">
                    <a16:creationId xmlns:a16="http://schemas.microsoft.com/office/drawing/2014/main" id="{D779EA04-6E4F-456D-850D-E01770E619ED}"/>
                  </a:ext>
                </a:extLst>
              </p:cNvPr>
              <p:cNvSpPr>
                <a:spLocks/>
              </p:cNvSpPr>
              <p:nvPr/>
            </p:nvSpPr>
            <p:spPr bwMode="auto">
              <a:xfrm>
                <a:off x="1920" y="3408"/>
                <a:ext cx="143" cy="40"/>
              </a:xfrm>
              <a:custGeom>
                <a:avLst/>
                <a:gdLst>
                  <a:gd name="T0" fmla="*/ 128 w 128"/>
                  <a:gd name="T1" fmla="*/ 11 h 36"/>
                  <a:gd name="T2" fmla="*/ 120 w 128"/>
                  <a:gd name="T3" fmla="*/ 15 h 36"/>
                  <a:gd name="T4" fmla="*/ 40 w 128"/>
                  <a:gd name="T5" fmla="*/ 20 h 36"/>
                  <a:gd name="T6" fmla="*/ 32 w 128"/>
                  <a:gd name="T7" fmla="*/ 20 h 36"/>
                  <a:gd name="T8" fmla="*/ 0 w 128"/>
                  <a:gd name="T9" fmla="*/ 15 h 36"/>
                  <a:gd name="T10" fmla="*/ 0 w 128"/>
                  <a:gd name="T11" fmla="*/ 15 h 36"/>
                  <a:gd name="T12" fmla="*/ 21 w 128"/>
                  <a:gd name="T13" fmla="*/ 9 h 36"/>
                  <a:gd name="T14" fmla="*/ 114 w 128"/>
                  <a:gd name="T15" fmla="*/ 6 h 36"/>
                  <a:gd name="T16" fmla="*/ 128 w 128"/>
                  <a:gd name="T17" fmla="*/ 1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8" h="36">
                    <a:moveTo>
                      <a:pt x="128" y="11"/>
                    </a:moveTo>
                    <a:cubicBezTo>
                      <a:pt x="125" y="11"/>
                      <a:pt x="122" y="12"/>
                      <a:pt x="120" y="15"/>
                    </a:cubicBezTo>
                    <a:cubicBezTo>
                      <a:pt x="94" y="23"/>
                      <a:pt x="67" y="26"/>
                      <a:pt x="40" y="20"/>
                    </a:cubicBezTo>
                    <a:cubicBezTo>
                      <a:pt x="37" y="19"/>
                      <a:pt x="34" y="18"/>
                      <a:pt x="32" y="20"/>
                    </a:cubicBezTo>
                    <a:cubicBezTo>
                      <a:pt x="19" y="36"/>
                      <a:pt x="10" y="25"/>
                      <a:pt x="0" y="15"/>
                    </a:cubicBezTo>
                    <a:cubicBezTo>
                      <a:pt x="0" y="15"/>
                      <a:pt x="0" y="15"/>
                      <a:pt x="0" y="15"/>
                    </a:cubicBezTo>
                    <a:cubicBezTo>
                      <a:pt x="3" y="0"/>
                      <a:pt x="15" y="10"/>
                      <a:pt x="21" y="9"/>
                    </a:cubicBezTo>
                    <a:cubicBezTo>
                      <a:pt x="52" y="7"/>
                      <a:pt x="83" y="7"/>
                      <a:pt x="114" y="6"/>
                    </a:cubicBezTo>
                    <a:cubicBezTo>
                      <a:pt x="119" y="6"/>
                      <a:pt x="125" y="5"/>
                      <a:pt x="128" y="11"/>
                    </a:cubicBezTo>
                    <a:close/>
                  </a:path>
                </a:pathLst>
              </a:custGeom>
              <a:solidFill>
                <a:srgbClr val="97C5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6" name="Freeform 605">
                <a:extLst>
                  <a:ext uri="{FF2B5EF4-FFF2-40B4-BE49-F238E27FC236}">
                    <a16:creationId xmlns:a16="http://schemas.microsoft.com/office/drawing/2014/main" id="{2802E28F-328E-4D43-AC42-3505B50DC56C}"/>
                  </a:ext>
                </a:extLst>
              </p:cNvPr>
              <p:cNvSpPr>
                <a:spLocks/>
              </p:cNvSpPr>
              <p:nvPr/>
            </p:nvSpPr>
            <p:spPr bwMode="auto">
              <a:xfrm>
                <a:off x="2095" y="3335"/>
                <a:ext cx="153" cy="33"/>
              </a:xfrm>
              <a:custGeom>
                <a:avLst/>
                <a:gdLst>
                  <a:gd name="T0" fmla="*/ 0 w 136"/>
                  <a:gd name="T1" fmla="*/ 20 h 30"/>
                  <a:gd name="T2" fmla="*/ 44 w 136"/>
                  <a:gd name="T3" fmla="*/ 13 h 30"/>
                  <a:gd name="T4" fmla="*/ 110 w 136"/>
                  <a:gd name="T5" fmla="*/ 4 h 30"/>
                  <a:gd name="T6" fmla="*/ 136 w 136"/>
                  <a:gd name="T7" fmla="*/ 12 h 30"/>
                  <a:gd name="T8" fmla="*/ 62 w 136"/>
                  <a:gd name="T9" fmla="*/ 26 h 30"/>
                  <a:gd name="T10" fmla="*/ 29 w 136"/>
                  <a:gd name="T11" fmla="*/ 23 h 30"/>
                  <a:gd name="T12" fmla="*/ 0 w 136"/>
                  <a:gd name="T13" fmla="*/ 20 h 30"/>
                </a:gdLst>
                <a:ahLst/>
                <a:cxnLst>
                  <a:cxn ang="0">
                    <a:pos x="T0" y="T1"/>
                  </a:cxn>
                  <a:cxn ang="0">
                    <a:pos x="T2" y="T3"/>
                  </a:cxn>
                  <a:cxn ang="0">
                    <a:pos x="T4" y="T5"/>
                  </a:cxn>
                  <a:cxn ang="0">
                    <a:pos x="T6" y="T7"/>
                  </a:cxn>
                  <a:cxn ang="0">
                    <a:pos x="T8" y="T9"/>
                  </a:cxn>
                  <a:cxn ang="0">
                    <a:pos x="T10" y="T11"/>
                  </a:cxn>
                  <a:cxn ang="0">
                    <a:pos x="T12" y="T13"/>
                  </a:cxn>
                </a:cxnLst>
                <a:rect l="0" t="0" r="r" b="b"/>
                <a:pathLst>
                  <a:path w="136" h="30">
                    <a:moveTo>
                      <a:pt x="0" y="20"/>
                    </a:moveTo>
                    <a:cubicBezTo>
                      <a:pt x="13" y="10"/>
                      <a:pt x="29" y="21"/>
                      <a:pt x="44" y="13"/>
                    </a:cubicBezTo>
                    <a:cubicBezTo>
                      <a:pt x="64" y="3"/>
                      <a:pt x="88" y="17"/>
                      <a:pt x="110" y="4"/>
                    </a:cubicBezTo>
                    <a:cubicBezTo>
                      <a:pt x="115" y="0"/>
                      <a:pt x="127" y="9"/>
                      <a:pt x="136" y="12"/>
                    </a:cubicBezTo>
                    <a:cubicBezTo>
                      <a:pt x="111" y="17"/>
                      <a:pt x="86" y="13"/>
                      <a:pt x="62" y="26"/>
                    </a:cubicBezTo>
                    <a:cubicBezTo>
                      <a:pt x="53" y="30"/>
                      <a:pt x="40" y="26"/>
                      <a:pt x="29" y="23"/>
                    </a:cubicBezTo>
                    <a:cubicBezTo>
                      <a:pt x="20" y="21"/>
                      <a:pt x="10" y="20"/>
                      <a:pt x="0" y="20"/>
                    </a:cubicBezTo>
                    <a:close/>
                  </a:path>
                </a:pathLst>
              </a:custGeom>
              <a:solidFill>
                <a:srgbClr val="84BC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7" name="Freeform 606">
                <a:extLst>
                  <a:ext uri="{FF2B5EF4-FFF2-40B4-BE49-F238E27FC236}">
                    <a16:creationId xmlns:a16="http://schemas.microsoft.com/office/drawing/2014/main" id="{562D0DB6-45A0-486C-A66F-F750B22731E0}"/>
                  </a:ext>
                </a:extLst>
              </p:cNvPr>
              <p:cNvSpPr>
                <a:spLocks/>
              </p:cNvSpPr>
              <p:nvPr/>
            </p:nvSpPr>
            <p:spPr bwMode="auto">
              <a:xfrm>
                <a:off x="557" y="3428"/>
                <a:ext cx="140" cy="13"/>
              </a:xfrm>
              <a:custGeom>
                <a:avLst/>
                <a:gdLst>
                  <a:gd name="T0" fmla="*/ 124 w 124"/>
                  <a:gd name="T1" fmla="*/ 9 h 12"/>
                  <a:gd name="T2" fmla="*/ 0 w 124"/>
                  <a:gd name="T3" fmla="*/ 9 h 12"/>
                  <a:gd name="T4" fmla="*/ 68 w 124"/>
                  <a:gd name="T5" fmla="*/ 5 h 12"/>
                  <a:gd name="T6" fmla="*/ 115 w 124"/>
                  <a:gd name="T7" fmla="*/ 2 h 12"/>
                  <a:gd name="T8" fmla="*/ 124 w 124"/>
                  <a:gd name="T9" fmla="*/ 9 h 12"/>
                </a:gdLst>
                <a:ahLst/>
                <a:cxnLst>
                  <a:cxn ang="0">
                    <a:pos x="T0" y="T1"/>
                  </a:cxn>
                  <a:cxn ang="0">
                    <a:pos x="T2" y="T3"/>
                  </a:cxn>
                  <a:cxn ang="0">
                    <a:pos x="T4" y="T5"/>
                  </a:cxn>
                  <a:cxn ang="0">
                    <a:pos x="T6" y="T7"/>
                  </a:cxn>
                  <a:cxn ang="0">
                    <a:pos x="T8" y="T9"/>
                  </a:cxn>
                </a:cxnLst>
                <a:rect l="0" t="0" r="r" b="b"/>
                <a:pathLst>
                  <a:path w="124" h="12">
                    <a:moveTo>
                      <a:pt x="124" y="9"/>
                    </a:moveTo>
                    <a:cubicBezTo>
                      <a:pt x="83" y="12"/>
                      <a:pt x="41" y="10"/>
                      <a:pt x="0" y="9"/>
                    </a:cubicBezTo>
                    <a:cubicBezTo>
                      <a:pt x="22" y="0"/>
                      <a:pt x="45" y="7"/>
                      <a:pt x="68" y="5"/>
                    </a:cubicBezTo>
                    <a:cubicBezTo>
                      <a:pt x="84" y="4"/>
                      <a:pt x="99" y="7"/>
                      <a:pt x="115" y="2"/>
                    </a:cubicBezTo>
                    <a:cubicBezTo>
                      <a:pt x="120" y="0"/>
                      <a:pt x="124" y="3"/>
                      <a:pt x="124" y="9"/>
                    </a:cubicBezTo>
                    <a:close/>
                  </a:path>
                </a:pathLst>
              </a:custGeom>
              <a:solidFill>
                <a:srgbClr val="7FBD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16" name="Group 808">
              <a:extLst>
                <a:ext uri="{FF2B5EF4-FFF2-40B4-BE49-F238E27FC236}">
                  <a16:creationId xmlns:a16="http://schemas.microsoft.com/office/drawing/2014/main" id="{B7872FE4-6716-4E99-B4D0-B87FAD802B61}"/>
                </a:ext>
              </a:extLst>
            </p:cNvPr>
            <p:cNvGrpSpPr>
              <a:grpSpLocks/>
            </p:cNvGrpSpPr>
            <p:nvPr/>
          </p:nvGrpSpPr>
          <p:grpSpPr bwMode="auto">
            <a:xfrm>
              <a:off x="188" y="531"/>
              <a:ext cx="2207" cy="3749"/>
              <a:chOff x="188" y="531"/>
              <a:chExt cx="2207" cy="3749"/>
            </a:xfrm>
          </p:grpSpPr>
          <p:sp>
            <p:nvSpPr>
              <p:cNvPr id="128" name="Freeform 608">
                <a:extLst>
                  <a:ext uri="{FF2B5EF4-FFF2-40B4-BE49-F238E27FC236}">
                    <a16:creationId xmlns:a16="http://schemas.microsoft.com/office/drawing/2014/main" id="{6119FBC3-30F0-4D2C-9EFB-0AE78869E3CF}"/>
                  </a:ext>
                </a:extLst>
              </p:cNvPr>
              <p:cNvSpPr>
                <a:spLocks/>
              </p:cNvSpPr>
              <p:nvPr/>
            </p:nvSpPr>
            <p:spPr bwMode="auto">
              <a:xfrm>
                <a:off x="1029" y="3429"/>
                <a:ext cx="99" cy="12"/>
              </a:xfrm>
              <a:custGeom>
                <a:avLst/>
                <a:gdLst>
                  <a:gd name="T0" fmla="*/ 24 w 88"/>
                  <a:gd name="T1" fmla="*/ 8 h 11"/>
                  <a:gd name="T2" fmla="*/ 0 w 88"/>
                  <a:gd name="T3" fmla="*/ 0 h 11"/>
                  <a:gd name="T4" fmla="*/ 88 w 88"/>
                  <a:gd name="T5" fmla="*/ 0 h 11"/>
                  <a:gd name="T6" fmla="*/ 34 w 88"/>
                  <a:gd name="T7" fmla="*/ 5 h 11"/>
                  <a:gd name="T8" fmla="*/ 24 w 88"/>
                  <a:gd name="T9" fmla="*/ 8 h 11"/>
                </a:gdLst>
                <a:ahLst/>
                <a:cxnLst>
                  <a:cxn ang="0">
                    <a:pos x="T0" y="T1"/>
                  </a:cxn>
                  <a:cxn ang="0">
                    <a:pos x="T2" y="T3"/>
                  </a:cxn>
                  <a:cxn ang="0">
                    <a:pos x="T4" y="T5"/>
                  </a:cxn>
                  <a:cxn ang="0">
                    <a:pos x="T6" y="T7"/>
                  </a:cxn>
                  <a:cxn ang="0">
                    <a:pos x="T8" y="T9"/>
                  </a:cxn>
                </a:cxnLst>
                <a:rect l="0" t="0" r="r" b="b"/>
                <a:pathLst>
                  <a:path w="88" h="11">
                    <a:moveTo>
                      <a:pt x="24" y="8"/>
                    </a:moveTo>
                    <a:cubicBezTo>
                      <a:pt x="15" y="8"/>
                      <a:pt x="7" y="5"/>
                      <a:pt x="0" y="0"/>
                    </a:cubicBezTo>
                    <a:cubicBezTo>
                      <a:pt x="29" y="0"/>
                      <a:pt x="59" y="0"/>
                      <a:pt x="88" y="0"/>
                    </a:cubicBezTo>
                    <a:cubicBezTo>
                      <a:pt x="71" y="11"/>
                      <a:pt x="52" y="6"/>
                      <a:pt x="34" y="5"/>
                    </a:cubicBezTo>
                    <a:cubicBezTo>
                      <a:pt x="30" y="5"/>
                      <a:pt x="27" y="4"/>
                      <a:pt x="24" y="8"/>
                    </a:cubicBezTo>
                    <a:close/>
                  </a:path>
                </a:pathLst>
              </a:custGeom>
              <a:solidFill>
                <a:srgbClr val="9BC8D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9" name="Freeform 609">
                <a:extLst>
                  <a:ext uri="{FF2B5EF4-FFF2-40B4-BE49-F238E27FC236}">
                    <a16:creationId xmlns:a16="http://schemas.microsoft.com/office/drawing/2014/main" id="{6127AED7-9817-45DD-A57E-3630C2318140}"/>
                  </a:ext>
                </a:extLst>
              </p:cNvPr>
              <p:cNvSpPr>
                <a:spLocks/>
              </p:cNvSpPr>
              <p:nvPr/>
            </p:nvSpPr>
            <p:spPr bwMode="auto">
              <a:xfrm>
                <a:off x="361" y="3847"/>
                <a:ext cx="1317" cy="49"/>
              </a:xfrm>
              <a:custGeom>
                <a:avLst/>
                <a:gdLst>
                  <a:gd name="T0" fmla="*/ 7 w 1172"/>
                  <a:gd name="T1" fmla="*/ 24 h 44"/>
                  <a:gd name="T2" fmla="*/ 22 w 1172"/>
                  <a:gd name="T3" fmla="*/ 6 h 44"/>
                  <a:gd name="T4" fmla="*/ 39 w 1172"/>
                  <a:gd name="T5" fmla="*/ 0 h 44"/>
                  <a:gd name="T6" fmla="*/ 169 w 1172"/>
                  <a:gd name="T7" fmla="*/ 6 h 44"/>
                  <a:gd name="T8" fmla="*/ 300 w 1172"/>
                  <a:gd name="T9" fmla="*/ 5 h 44"/>
                  <a:gd name="T10" fmla="*/ 491 w 1172"/>
                  <a:gd name="T11" fmla="*/ 12 h 44"/>
                  <a:gd name="T12" fmla="*/ 585 w 1172"/>
                  <a:gd name="T13" fmla="*/ 13 h 44"/>
                  <a:gd name="T14" fmla="*/ 708 w 1172"/>
                  <a:gd name="T15" fmla="*/ 17 h 44"/>
                  <a:gd name="T16" fmla="*/ 768 w 1172"/>
                  <a:gd name="T17" fmla="*/ 18 h 44"/>
                  <a:gd name="T18" fmla="*/ 895 w 1172"/>
                  <a:gd name="T19" fmla="*/ 16 h 44"/>
                  <a:gd name="T20" fmla="*/ 1088 w 1172"/>
                  <a:gd name="T21" fmla="*/ 16 h 44"/>
                  <a:gd name="T22" fmla="*/ 1131 w 1172"/>
                  <a:gd name="T23" fmla="*/ 21 h 44"/>
                  <a:gd name="T24" fmla="*/ 1147 w 1172"/>
                  <a:gd name="T25" fmla="*/ 16 h 44"/>
                  <a:gd name="T26" fmla="*/ 1149 w 1172"/>
                  <a:gd name="T27" fmla="*/ 17 h 44"/>
                  <a:gd name="T28" fmla="*/ 1170 w 1172"/>
                  <a:gd name="T29" fmla="*/ 29 h 44"/>
                  <a:gd name="T30" fmla="*/ 1148 w 1172"/>
                  <a:gd name="T31" fmla="*/ 37 h 44"/>
                  <a:gd name="T32" fmla="*/ 1115 w 1172"/>
                  <a:gd name="T33" fmla="*/ 40 h 44"/>
                  <a:gd name="T34" fmla="*/ 828 w 1172"/>
                  <a:gd name="T35" fmla="*/ 39 h 44"/>
                  <a:gd name="T36" fmla="*/ 728 w 1172"/>
                  <a:gd name="T37" fmla="*/ 39 h 44"/>
                  <a:gd name="T38" fmla="*/ 624 w 1172"/>
                  <a:gd name="T39" fmla="*/ 37 h 44"/>
                  <a:gd name="T40" fmla="*/ 448 w 1172"/>
                  <a:gd name="T41" fmla="*/ 34 h 44"/>
                  <a:gd name="T42" fmla="*/ 387 w 1172"/>
                  <a:gd name="T43" fmla="*/ 28 h 44"/>
                  <a:gd name="T44" fmla="*/ 349 w 1172"/>
                  <a:gd name="T45" fmla="*/ 32 h 44"/>
                  <a:gd name="T46" fmla="*/ 256 w 1172"/>
                  <a:gd name="T47" fmla="*/ 33 h 44"/>
                  <a:gd name="T48" fmla="*/ 136 w 1172"/>
                  <a:gd name="T49" fmla="*/ 29 h 44"/>
                  <a:gd name="T50" fmla="*/ 103 w 1172"/>
                  <a:gd name="T51" fmla="*/ 28 h 44"/>
                  <a:gd name="T52" fmla="*/ 63 w 1172"/>
                  <a:gd name="T53" fmla="*/ 24 h 44"/>
                  <a:gd name="T54" fmla="*/ 7 w 1172"/>
                  <a:gd name="T55" fmla="*/ 2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172" h="44">
                    <a:moveTo>
                      <a:pt x="7" y="24"/>
                    </a:moveTo>
                    <a:cubicBezTo>
                      <a:pt x="0" y="8"/>
                      <a:pt x="11" y="7"/>
                      <a:pt x="22" y="6"/>
                    </a:cubicBezTo>
                    <a:cubicBezTo>
                      <a:pt x="29" y="6"/>
                      <a:pt x="37" y="12"/>
                      <a:pt x="39" y="0"/>
                    </a:cubicBezTo>
                    <a:cubicBezTo>
                      <a:pt x="82" y="2"/>
                      <a:pt x="126" y="4"/>
                      <a:pt x="169" y="6"/>
                    </a:cubicBezTo>
                    <a:cubicBezTo>
                      <a:pt x="212" y="7"/>
                      <a:pt x="256" y="2"/>
                      <a:pt x="300" y="5"/>
                    </a:cubicBezTo>
                    <a:cubicBezTo>
                      <a:pt x="363" y="10"/>
                      <a:pt x="427" y="5"/>
                      <a:pt x="491" y="12"/>
                    </a:cubicBezTo>
                    <a:cubicBezTo>
                      <a:pt x="522" y="15"/>
                      <a:pt x="554" y="13"/>
                      <a:pt x="585" y="13"/>
                    </a:cubicBezTo>
                    <a:cubicBezTo>
                      <a:pt x="626" y="14"/>
                      <a:pt x="667" y="10"/>
                      <a:pt x="708" y="17"/>
                    </a:cubicBezTo>
                    <a:cubicBezTo>
                      <a:pt x="727" y="20"/>
                      <a:pt x="749" y="20"/>
                      <a:pt x="768" y="18"/>
                    </a:cubicBezTo>
                    <a:cubicBezTo>
                      <a:pt x="811" y="13"/>
                      <a:pt x="853" y="17"/>
                      <a:pt x="895" y="16"/>
                    </a:cubicBezTo>
                    <a:cubicBezTo>
                      <a:pt x="959" y="15"/>
                      <a:pt x="1024" y="16"/>
                      <a:pt x="1088" y="16"/>
                    </a:cubicBezTo>
                    <a:cubicBezTo>
                      <a:pt x="1102" y="16"/>
                      <a:pt x="1117" y="13"/>
                      <a:pt x="1131" y="21"/>
                    </a:cubicBezTo>
                    <a:cubicBezTo>
                      <a:pt x="1137" y="25"/>
                      <a:pt x="1141" y="16"/>
                      <a:pt x="1147" y="16"/>
                    </a:cubicBezTo>
                    <a:cubicBezTo>
                      <a:pt x="1148" y="17"/>
                      <a:pt x="1148" y="17"/>
                      <a:pt x="1149" y="17"/>
                    </a:cubicBezTo>
                    <a:cubicBezTo>
                      <a:pt x="1156" y="21"/>
                      <a:pt x="1172" y="12"/>
                      <a:pt x="1170" y="29"/>
                    </a:cubicBezTo>
                    <a:cubicBezTo>
                      <a:pt x="1168" y="44"/>
                      <a:pt x="1155" y="38"/>
                      <a:pt x="1148" y="37"/>
                    </a:cubicBezTo>
                    <a:cubicBezTo>
                      <a:pt x="1136" y="36"/>
                      <a:pt x="1126" y="42"/>
                      <a:pt x="1115" y="40"/>
                    </a:cubicBezTo>
                    <a:cubicBezTo>
                      <a:pt x="1019" y="42"/>
                      <a:pt x="924" y="41"/>
                      <a:pt x="828" y="39"/>
                    </a:cubicBezTo>
                    <a:cubicBezTo>
                      <a:pt x="795" y="38"/>
                      <a:pt x="761" y="40"/>
                      <a:pt x="728" y="39"/>
                    </a:cubicBezTo>
                    <a:cubicBezTo>
                      <a:pt x="693" y="39"/>
                      <a:pt x="658" y="35"/>
                      <a:pt x="624" y="37"/>
                    </a:cubicBezTo>
                    <a:cubicBezTo>
                      <a:pt x="565" y="42"/>
                      <a:pt x="506" y="37"/>
                      <a:pt x="448" y="34"/>
                    </a:cubicBezTo>
                    <a:cubicBezTo>
                      <a:pt x="428" y="33"/>
                      <a:pt x="408" y="34"/>
                      <a:pt x="387" y="28"/>
                    </a:cubicBezTo>
                    <a:cubicBezTo>
                      <a:pt x="377" y="25"/>
                      <a:pt x="362" y="32"/>
                      <a:pt x="349" y="32"/>
                    </a:cubicBezTo>
                    <a:cubicBezTo>
                      <a:pt x="318" y="32"/>
                      <a:pt x="287" y="35"/>
                      <a:pt x="256" y="33"/>
                    </a:cubicBezTo>
                    <a:cubicBezTo>
                      <a:pt x="216" y="30"/>
                      <a:pt x="176" y="36"/>
                      <a:pt x="136" y="29"/>
                    </a:cubicBezTo>
                    <a:cubicBezTo>
                      <a:pt x="125" y="28"/>
                      <a:pt x="114" y="32"/>
                      <a:pt x="103" y="28"/>
                    </a:cubicBezTo>
                    <a:cubicBezTo>
                      <a:pt x="90" y="22"/>
                      <a:pt x="76" y="28"/>
                      <a:pt x="63" y="24"/>
                    </a:cubicBezTo>
                    <a:cubicBezTo>
                      <a:pt x="44" y="24"/>
                      <a:pt x="26" y="24"/>
                      <a:pt x="7" y="24"/>
                    </a:cubicBezTo>
                    <a:close/>
                  </a:path>
                </a:pathLst>
              </a:custGeom>
              <a:solidFill>
                <a:srgbClr val="56A0B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0" name="Freeform 610">
                <a:extLst>
                  <a:ext uri="{FF2B5EF4-FFF2-40B4-BE49-F238E27FC236}">
                    <a16:creationId xmlns:a16="http://schemas.microsoft.com/office/drawing/2014/main" id="{1A575A10-8AB6-4AD1-BCC9-6226FED3BE41}"/>
                  </a:ext>
                </a:extLst>
              </p:cNvPr>
              <p:cNvSpPr>
                <a:spLocks/>
              </p:cNvSpPr>
              <p:nvPr/>
            </p:nvSpPr>
            <p:spPr bwMode="auto">
              <a:xfrm>
                <a:off x="1738" y="3840"/>
                <a:ext cx="645" cy="53"/>
              </a:xfrm>
              <a:custGeom>
                <a:avLst/>
                <a:gdLst>
                  <a:gd name="T0" fmla="*/ 573 w 574"/>
                  <a:gd name="T1" fmla="*/ 0 h 47"/>
                  <a:gd name="T2" fmla="*/ 555 w 574"/>
                  <a:gd name="T3" fmla="*/ 9 h 47"/>
                  <a:gd name="T4" fmla="*/ 574 w 574"/>
                  <a:gd name="T5" fmla="*/ 27 h 47"/>
                  <a:gd name="T6" fmla="*/ 521 w 574"/>
                  <a:gd name="T7" fmla="*/ 30 h 47"/>
                  <a:gd name="T8" fmla="*/ 343 w 574"/>
                  <a:gd name="T9" fmla="*/ 37 h 47"/>
                  <a:gd name="T10" fmla="*/ 210 w 574"/>
                  <a:gd name="T11" fmla="*/ 41 h 47"/>
                  <a:gd name="T12" fmla="*/ 55 w 574"/>
                  <a:gd name="T13" fmla="*/ 44 h 47"/>
                  <a:gd name="T14" fmla="*/ 10 w 574"/>
                  <a:gd name="T15" fmla="*/ 46 h 47"/>
                  <a:gd name="T16" fmla="*/ 1 w 574"/>
                  <a:gd name="T17" fmla="*/ 36 h 47"/>
                  <a:gd name="T18" fmla="*/ 0 w 574"/>
                  <a:gd name="T19" fmla="*/ 31 h 47"/>
                  <a:gd name="T20" fmla="*/ 7 w 574"/>
                  <a:gd name="T21" fmla="*/ 25 h 47"/>
                  <a:gd name="T22" fmla="*/ 133 w 574"/>
                  <a:gd name="T23" fmla="*/ 22 h 47"/>
                  <a:gd name="T24" fmla="*/ 321 w 574"/>
                  <a:gd name="T25" fmla="*/ 15 h 47"/>
                  <a:gd name="T26" fmla="*/ 406 w 574"/>
                  <a:gd name="T27" fmla="*/ 14 h 47"/>
                  <a:gd name="T28" fmla="*/ 396 w 574"/>
                  <a:gd name="T29" fmla="*/ 21 h 47"/>
                  <a:gd name="T30" fmla="*/ 375 w 574"/>
                  <a:gd name="T31" fmla="*/ 26 h 47"/>
                  <a:gd name="T32" fmla="*/ 413 w 574"/>
                  <a:gd name="T33" fmla="*/ 14 h 47"/>
                  <a:gd name="T34" fmla="*/ 438 w 574"/>
                  <a:gd name="T35" fmla="*/ 14 h 47"/>
                  <a:gd name="T36" fmla="*/ 435 w 574"/>
                  <a:gd name="T37" fmla="*/ 20 h 47"/>
                  <a:gd name="T38" fmla="*/ 442 w 574"/>
                  <a:gd name="T39" fmla="*/ 20 h 47"/>
                  <a:gd name="T40" fmla="*/ 464 w 574"/>
                  <a:gd name="T41" fmla="*/ 17 h 47"/>
                  <a:gd name="T42" fmla="*/ 537 w 574"/>
                  <a:gd name="T43" fmla="*/ 18 h 47"/>
                  <a:gd name="T44" fmla="*/ 513 w 574"/>
                  <a:gd name="T45" fmla="*/ 10 h 47"/>
                  <a:gd name="T46" fmla="*/ 573 w 574"/>
                  <a:gd name="T47"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74" h="47">
                    <a:moveTo>
                      <a:pt x="573" y="0"/>
                    </a:moveTo>
                    <a:cubicBezTo>
                      <a:pt x="571" y="11"/>
                      <a:pt x="562" y="6"/>
                      <a:pt x="555" y="9"/>
                    </a:cubicBezTo>
                    <a:cubicBezTo>
                      <a:pt x="559" y="18"/>
                      <a:pt x="572" y="17"/>
                      <a:pt x="574" y="27"/>
                    </a:cubicBezTo>
                    <a:cubicBezTo>
                      <a:pt x="557" y="33"/>
                      <a:pt x="538" y="31"/>
                      <a:pt x="521" y="30"/>
                    </a:cubicBezTo>
                    <a:cubicBezTo>
                      <a:pt x="462" y="27"/>
                      <a:pt x="403" y="39"/>
                      <a:pt x="343" y="37"/>
                    </a:cubicBezTo>
                    <a:cubicBezTo>
                      <a:pt x="299" y="36"/>
                      <a:pt x="254" y="36"/>
                      <a:pt x="210" y="41"/>
                    </a:cubicBezTo>
                    <a:cubicBezTo>
                      <a:pt x="158" y="47"/>
                      <a:pt x="107" y="39"/>
                      <a:pt x="55" y="44"/>
                    </a:cubicBezTo>
                    <a:cubicBezTo>
                      <a:pt x="40" y="46"/>
                      <a:pt x="25" y="45"/>
                      <a:pt x="10" y="46"/>
                    </a:cubicBezTo>
                    <a:cubicBezTo>
                      <a:pt x="7" y="43"/>
                      <a:pt x="4" y="40"/>
                      <a:pt x="1" y="36"/>
                    </a:cubicBezTo>
                    <a:cubicBezTo>
                      <a:pt x="0" y="34"/>
                      <a:pt x="0" y="33"/>
                      <a:pt x="0" y="31"/>
                    </a:cubicBezTo>
                    <a:cubicBezTo>
                      <a:pt x="0" y="27"/>
                      <a:pt x="1" y="23"/>
                      <a:pt x="7" y="25"/>
                    </a:cubicBezTo>
                    <a:cubicBezTo>
                      <a:pt x="49" y="19"/>
                      <a:pt x="91" y="24"/>
                      <a:pt x="133" y="22"/>
                    </a:cubicBezTo>
                    <a:cubicBezTo>
                      <a:pt x="196" y="18"/>
                      <a:pt x="258" y="16"/>
                      <a:pt x="321" y="15"/>
                    </a:cubicBezTo>
                    <a:cubicBezTo>
                      <a:pt x="349" y="15"/>
                      <a:pt x="378" y="8"/>
                      <a:pt x="406" y="14"/>
                    </a:cubicBezTo>
                    <a:cubicBezTo>
                      <a:pt x="407" y="23"/>
                      <a:pt x="400" y="20"/>
                      <a:pt x="396" y="21"/>
                    </a:cubicBezTo>
                    <a:cubicBezTo>
                      <a:pt x="389" y="23"/>
                      <a:pt x="382" y="21"/>
                      <a:pt x="375" y="26"/>
                    </a:cubicBezTo>
                    <a:cubicBezTo>
                      <a:pt x="388" y="21"/>
                      <a:pt x="404" y="27"/>
                      <a:pt x="413" y="14"/>
                    </a:cubicBezTo>
                    <a:cubicBezTo>
                      <a:pt x="422" y="12"/>
                      <a:pt x="430" y="12"/>
                      <a:pt x="438" y="14"/>
                    </a:cubicBezTo>
                    <a:cubicBezTo>
                      <a:pt x="439" y="17"/>
                      <a:pt x="435" y="19"/>
                      <a:pt x="435" y="20"/>
                    </a:cubicBezTo>
                    <a:cubicBezTo>
                      <a:pt x="437" y="24"/>
                      <a:pt x="439" y="23"/>
                      <a:pt x="442" y="20"/>
                    </a:cubicBezTo>
                    <a:cubicBezTo>
                      <a:pt x="448" y="13"/>
                      <a:pt x="456" y="15"/>
                      <a:pt x="464" y="17"/>
                    </a:cubicBezTo>
                    <a:cubicBezTo>
                      <a:pt x="487" y="23"/>
                      <a:pt x="511" y="21"/>
                      <a:pt x="537" y="18"/>
                    </a:cubicBezTo>
                    <a:cubicBezTo>
                      <a:pt x="528" y="12"/>
                      <a:pt x="519" y="17"/>
                      <a:pt x="513" y="10"/>
                    </a:cubicBezTo>
                    <a:cubicBezTo>
                      <a:pt x="532" y="2"/>
                      <a:pt x="553" y="6"/>
                      <a:pt x="573" y="0"/>
                    </a:cubicBezTo>
                    <a:close/>
                  </a:path>
                </a:pathLst>
              </a:custGeom>
              <a:solidFill>
                <a:srgbClr val="539EB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1" name="Freeform 611">
                <a:extLst>
                  <a:ext uri="{FF2B5EF4-FFF2-40B4-BE49-F238E27FC236}">
                    <a16:creationId xmlns:a16="http://schemas.microsoft.com/office/drawing/2014/main" id="{7B32B3F3-1023-4876-8A6C-2D46CCF1E524}"/>
                  </a:ext>
                </a:extLst>
              </p:cNvPr>
              <p:cNvSpPr>
                <a:spLocks/>
              </p:cNvSpPr>
              <p:nvPr/>
            </p:nvSpPr>
            <p:spPr bwMode="auto">
              <a:xfrm>
                <a:off x="571" y="3780"/>
                <a:ext cx="184" cy="37"/>
              </a:xfrm>
              <a:custGeom>
                <a:avLst/>
                <a:gdLst>
                  <a:gd name="T0" fmla="*/ 148 w 164"/>
                  <a:gd name="T1" fmla="*/ 12 h 33"/>
                  <a:gd name="T2" fmla="*/ 164 w 164"/>
                  <a:gd name="T3" fmla="*/ 24 h 33"/>
                  <a:gd name="T4" fmla="*/ 88 w 164"/>
                  <a:gd name="T5" fmla="*/ 26 h 33"/>
                  <a:gd name="T6" fmla="*/ 49 w 164"/>
                  <a:gd name="T7" fmla="*/ 29 h 33"/>
                  <a:gd name="T8" fmla="*/ 0 w 164"/>
                  <a:gd name="T9" fmla="*/ 17 h 33"/>
                  <a:gd name="T10" fmla="*/ 27 w 164"/>
                  <a:gd name="T11" fmla="*/ 10 h 33"/>
                  <a:gd name="T12" fmla="*/ 55 w 164"/>
                  <a:gd name="T13" fmla="*/ 14 h 33"/>
                  <a:gd name="T14" fmla="*/ 87 w 164"/>
                  <a:gd name="T15" fmla="*/ 18 h 33"/>
                  <a:gd name="T16" fmla="*/ 126 w 164"/>
                  <a:gd name="T17" fmla="*/ 11 h 33"/>
                  <a:gd name="T18" fmla="*/ 145 w 164"/>
                  <a:gd name="T19" fmla="*/ 2 h 33"/>
                  <a:gd name="T20" fmla="*/ 133 w 164"/>
                  <a:gd name="T21" fmla="*/ 22 h 33"/>
                  <a:gd name="T22" fmla="*/ 148 w 164"/>
                  <a:gd name="T23" fmla="*/ 12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4" h="33">
                    <a:moveTo>
                      <a:pt x="148" y="12"/>
                    </a:moveTo>
                    <a:cubicBezTo>
                      <a:pt x="151" y="19"/>
                      <a:pt x="156" y="24"/>
                      <a:pt x="164" y="24"/>
                    </a:cubicBezTo>
                    <a:cubicBezTo>
                      <a:pt x="139" y="33"/>
                      <a:pt x="113" y="29"/>
                      <a:pt x="88" y="26"/>
                    </a:cubicBezTo>
                    <a:cubicBezTo>
                      <a:pt x="74" y="25"/>
                      <a:pt x="62" y="28"/>
                      <a:pt x="49" y="29"/>
                    </a:cubicBezTo>
                    <a:cubicBezTo>
                      <a:pt x="31" y="29"/>
                      <a:pt x="15" y="29"/>
                      <a:pt x="0" y="17"/>
                    </a:cubicBezTo>
                    <a:cubicBezTo>
                      <a:pt x="13" y="0"/>
                      <a:pt x="12" y="3"/>
                      <a:pt x="27" y="10"/>
                    </a:cubicBezTo>
                    <a:cubicBezTo>
                      <a:pt x="32" y="13"/>
                      <a:pt x="42" y="23"/>
                      <a:pt x="55" y="14"/>
                    </a:cubicBezTo>
                    <a:cubicBezTo>
                      <a:pt x="61" y="9"/>
                      <a:pt x="76" y="8"/>
                      <a:pt x="87" y="18"/>
                    </a:cubicBezTo>
                    <a:cubicBezTo>
                      <a:pt x="102" y="31"/>
                      <a:pt x="115" y="22"/>
                      <a:pt x="126" y="11"/>
                    </a:cubicBezTo>
                    <a:cubicBezTo>
                      <a:pt x="132" y="6"/>
                      <a:pt x="136" y="0"/>
                      <a:pt x="145" y="2"/>
                    </a:cubicBezTo>
                    <a:cubicBezTo>
                      <a:pt x="144" y="10"/>
                      <a:pt x="133" y="12"/>
                      <a:pt x="133" y="22"/>
                    </a:cubicBezTo>
                    <a:cubicBezTo>
                      <a:pt x="142" y="23"/>
                      <a:pt x="142" y="13"/>
                      <a:pt x="148" y="12"/>
                    </a:cubicBezTo>
                    <a:close/>
                  </a:path>
                </a:pathLst>
              </a:custGeom>
              <a:solidFill>
                <a:srgbClr val="9CC8D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2" name="Freeform 612">
                <a:extLst>
                  <a:ext uri="{FF2B5EF4-FFF2-40B4-BE49-F238E27FC236}">
                    <a16:creationId xmlns:a16="http://schemas.microsoft.com/office/drawing/2014/main" id="{90BA2E40-BDCA-414A-BBC9-8B411F5FBF49}"/>
                  </a:ext>
                </a:extLst>
              </p:cNvPr>
              <p:cNvSpPr>
                <a:spLocks/>
              </p:cNvSpPr>
              <p:nvPr/>
            </p:nvSpPr>
            <p:spPr bwMode="auto">
              <a:xfrm>
                <a:off x="1614" y="3857"/>
                <a:ext cx="135" cy="39"/>
              </a:xfrm>
              <a:custGeom>
                <a:avLst/>
                <a:gdLst>
                  <a:gd name="T0" fmla="*/ 112 w 120"/>
                  <a:gd name="T1" fmla="*/ 19 h 35"/>
                  <a:gd name="T2" fmla="*/ 120 w 120"/>
                  <a:gd name="T3" fmla="*/ 31 h 35"/>
                  <a:gd name="T4" fmla="*/ 9 w 120"/>
                  <a:gd name="T5" fmla="*/ 34 h 35"/>
                  <a:gd name="T6" fmla="*/ 0 w 120"/>
                  <a:gd name="T7" fmla="*/ 31 h 35"/>
                  <a:gd name="T8" fmla="*/ 35 w 120"/>
                  <a:gd name="T9" fmla="*/ 27 h 35"/>
                  <a:gd name="T10" fmla="*/ 51 w 120"/>
                  <a:gd name="T11" fmla="*/ 19 h 35"/>
                  <a:gd name="T12" fmla="*/ 37 w 120"/>
                  <a:gd name="T13" fmla="*/ 10 h 35"/>
                  <a:gd name="T14" fmla="*/ 32 w 120"/>
                  <a:gd name="T15" fmla="*/ 7 h 35"/>
                  <a:gd name="T16" fmla="*/ 117 w 120"/>
                  <a:gd name="T17" fmla="*/ 10 h 35"/>
                  <a:gd name="T18" fmla="*/ 112 w 120"/>
                  <a:gd name="T19" fmla="*/ 19 h 35"/>
                  <a:gd name="T20" fmla="*/ 110 w 120"/>
                  <a:gd name="T21" fmla="*/ 22 h 35"/>
                  <a:gd name="T22" fmla="*/ 103 w 120"/>
                  <a:gd name="T23" fmla="*/ 23 h 35"/>
                  <a:gd name="T24" fmla="*/ 110 w 120"/>
                  <a:gd name="T25" fmla="*/ 22 h 35"/>
                  <a:gd name="T26" fmla="*/ 112 w 120"/>
                  <a:gd name="T27" fmla="*/ 19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0" h="35">
                    <a:moveTo>
                      <a:pt x="112" y="19"/>
                    </a:moveTo>
                    <a:cubicBezTo>
                      <a:pt x="120" y="19"/>
                      <a:pt x="120" y="25"/>
                      <a:pt x="120" y="31"/>
                    </a:cubicBezTo>
                    <a:cubicBezTo>
                      <a:pt x="83" y="33"/>
                      <a:pt x="46" y="28"/>
                      <a:pt x="9" y="34"/>
                    </a:cubicBezTo>
                    <a:cubicBezTo>
                      <a:pt x="6" y="35"/>
                      <a:pt x="3" y="32"/>
                      <a:pt x="0" y="31"/>
                    </a:cubicBezTo>
                    <a:cubicBezTo>
                      <a:pt x="11" y="26"/>
                      <a:pt x="22" y="24"/>
                      <a:pt x="35" y="27"/>
                    </a:cubicBezTo>
                    <a:cubicBezTo>
                      <a:pt x="41" y="28"/>
                      <a:pt x="51" y="30"/>
                      <a:pt x="51" y="19"/>
                    </a:cubicBezTo>
                    <a:cubicBezTo>
                      <a:pt x="52" y="8"/>
                      <a:pt x="42" y="12"/>
                      <a:pt x="37" y="10"/>
                    </a:cubicBezTo>
                    <a:cubicBezTo>
                      <a:pt x="35" y="10"/>
                      <a:pt x="34" y="8"/>
                      <a:pt x="32" y="7"/>
                    </a:cubicBezTo>
                    <a:cubicBezTo>
                      <a:pt x="60" y="9"/>
                      <a:pt x="89" y="0"/>
                      <a:pt x="117" y="10"/>
                    </a:cubicBezTo>
                    <a:cubicBezTo>
                      <a:pt x="113" y="12"/>
                      <a:pt x="112" y="15"/>
                      <a:pt x="112" y="19"/>
                    </a:cubicBezTo>
                    <a:cubicBezTo>
                      <a:pt x="111" y="20"/>
                      <a:pt x="110" y="21"/>
                      <a:pt x="110" y="22"/>
                    </a:cubicBezTo>
                    <a:cubicBezTo>
                      <a:pt x="107" y="25"/>
                      <a:pt x="105" y="23"/>
                      <a:pt x="103" y="23"/>
                    </a:cubicBezTo>
                    <a:cubicBezTo>
                      <a:pt x="105" y="24"/>
                      <a:pt x="108" y="25"/>
                      <a:pt x="110" y="22"/>
                    </a:cubicBezTo>
                    <a:cubicBezTo>
                      <a:pt x="110" y="21"/>
                      <a:pt x="111" y="20"/>
                      <a:pt x="112" y="19"/>
                    </a:cubicBezTo>
                    <a:close/>
                  </a:path>
                </a:pathLst>
              </a:custGeom>
              <a:solidFill>
                <a:srgbClr val="7AB2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3" name="Freeform 613">
                <a:extLst>
                  <a:ext uri="{FF2B5EF4-FFF2-40B4-BE49-F238E27FC236}">
                    <a16:creationId xmlns:a16="http://schemas.microsoft.com/office/drawing/2014/main" id="{8E0363C5-FF86-4D51-A548-5C0EDAF9E93D}"/>
                  </a:ext>
                </a:extLst>
              </p:cNvPr>
              <p:cNvSpPr>
                <a:spLocks/>
              </p:cNvSpPr>
              <p:nvPr/>
            </p:nvSpPr>
            <p:spPr bwMode="auto">
              <a:xfrm>
                <a:off x="2212" y="3844"/>
                <a:ext cx="141" cy="34"/>
              </a:xfrm>
              <a:custGeom>
                <a:avLst/>
                <a:gdLst>
                  <a:gd name="T0" fmla="*/ 91 w 126"/>
                  <a:gd name="T1" fmla="*/ 7 h 31"/>
                  <a:gd name="T2" fmla="*/ 103 w 126"/>
                  <a:gd name="T3" fmla="*/ 7 h 31"/>
                  <a:gd name="T4" fmla="*/ 125 w 126"/>
                  <a:gd name="T5" fmla="*/ 12 h 31"/>
                  <a:gd name="T6" fmla="*/ 104 w 126"/>
                  <a:gd name="T7" fmla="*/ 21 h 31"/>
                  <a:gd name="T8" fmla="*/ 38 w 126"/>
                  <a:gd name="T9" fmla="*/ 18 h 31"/>
                  <a:gd name="T10" fmla="*/ 25 w 126"/>
                  <a:gd name="T11" fmla="*/ 17 h 31"/>
                  <a:gd name="T12" fmla="*/ 0 w 126"/>
                  <a:gd name="T13" fmla="*/ 23 h 31"/>
                  <a:gd name="T14" fmla="*/ 16 w 126"/>
                  <a:gd name="T15" fmla="*/ 11 h 31"/>
                  <a:gd name="T16" fmla="*/ 70 w 126"/>
                  <a:gd name="T17" fmla="*/ 6 h 31"/>
                  <a:gd name="T18" fmla="*/ 91 w 126"/>
                  <a:gd name="T19" fmla="*/ 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6" h="31">
                    <a:moveTo>
                      <a:pt x="91" y="7"/>
                    </a:moveTo>
                    <a:cubicBezTo>
                      <a:pt x="95" y="7"/>
                      <a:pt x="99" y="7"/>
                      <a:pt x="103" y="7"/>
                    </a:cubicBezTo>
                    <a:cubicBezTo>
                      <a:pt x="111" y="9"/>
                      <a:pt x="124" y="2"/>
                      <a:pt x="125" y="12"/>
                    </a:cubicBezTo>
                    <a:cubicBezTo>
                      <a:pt x="126" y="20"/>
                      <a:pt x="111" y="21"/>
                      <a:pt x="104" y="21"/>
                    </a:cubicBezTo>
                    <a:cubicBezTo>
                      <a:pt x="82" y="21"/>
                      <a:pt x="60" y="28"/>
                      <a:pt x="38" y="18"/>
                    </a:cubicBezTo>
                    <a:cubicBezTo>
                      <a:pt x="34" y="16"/>
                      <a:pt x="28" y="13"/>
                      <a:pt x="25" y="17"/>
                    </a:cubicBezTo>
                    <a:cubicBezTo>
                      <a:pt x="18" y="31"/>
                      <a:pt x="9" y="16"/>
                      <a:pt x="0" y="23"/>
                    </a:cubicBezTo>
                    <a:cubicBezTo>
                      <a:pt x="4" y="12"/>
                      <a:pt x="13" y="17"/>
                      <a:pt x="16" y="11"/>
                    </a:cubicBezTo>
                    <a:cubicBezTo>
                      <a:pt x="33" y="0"/>
                      <a:pt x="52" y="8"/>
                      <a:pt x="70" y="6"/>
                    </a:cubicBezTo>
                    <a:cubicBezTo>
                      <a:pt x="77" y="5"/>
                      <a:pt x="84" y="6"/>
                      <a:pt x="91" y="7"/>
                    </a:cubicBezTo>
                    <a:close/>
                  </a:path>
                </a:pathLst>
              </a:custGeom>
              <a:solidFill>
                <a:srgbClr val="3490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4" name="Freeform 614">
                <a:extLst>
                  <a:ext uri="{FF2B5EF4-FFF2-40B4-BE49-F238E27FC236}">
                    <a16:creationId xmlns:a16="http://schemas.microsoft.com/office/drawing/2014/main" id="{70A12665-B4DD-418A-B931-3B526A843D14}"/>
                  </a:ext>
                </a:extLst>
              </p:cNvPr>
              <p:cNvSpPr>
                <a:spLocks/>
              </p:cNvSpPr>
              <p:nvPr/>
            </p:nvSpPr>
            <p:spPr bwMode="auto">
              <a:xfrm>
                <a:off x="2144" y="3856"/>
                <a:ext cx="64" cy="18"/>
              </a:xfrm>
              <a:custGeom>
                <a:avLst/>
                <a:gdLst>
                  <a:gd name="T0" fmla="*/ 51 w 57"/>
                  <a:gd name="T1" fmla="*/ 0 h 16"/>
                  <a:gd name="T2" fmla="*/ 52 w 57"/>
                  <a:gd name="T3" fmla="*/ 7 h 16"/>
                  <a:gd name="T4" fmla="*/ 8 w 57"/>
                  <a:gd name="T5" fmla="*/ 16 h 16"/>
                  <a:gd name="T6" fmla="*/ 1 w 57"/>
                  <a:gd name="T7" fmla="*/ 11 h 16"/>
                  <a:gd name="T8" fmla="*/ 9 w 57"/>
                  <a:gd name="T9" fmla="*/ 5 h 16"/>
                  <a:gd name="T10" fmla="*/ 44 w 57"/>
                  <a:gd name="T11" fmla="*/ 0 h 16"/>
                  <a:gd name="T12" fmla="*/ 51 w 57"/>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57" h="16">
                    <a:moveTo>
                      <a:pt x="51" y="0"/>
                    </a:moveTo>
                    <a:cubicBezTo>
                      <a:pt x="54" y="2"/>
                      <a:pt x="57" y="5"/>
                      <a:pt x="52" y="7"/>
                    </a:cubicBezTo>
                    <a:cubicBezTo>
                      <a:pt x="38" y="14"/>
                      <a:pt x="23" y="16"/>
                      <a:pt x="8" y="16"/>
                    </a:cubicBezTo>
                    <a:cubicBezTo>
                      <a:pt x="5" y="16"/>
                      <a:pt x="1" y="15"/>
                      <a:pt x="1" y="11"/>
                    </a:cubicBezTo>
                    <a:cubicBezTo>
                      <a:pt x="0" y="5"/>
                      <a:pt x="4" y="5"/>
                      <a:pt x="9" y="5"/>
                    </a:cubicBezTo>
                    <a:cubicBezTo>
                      <a:pt x="21" y="5"/>
                      <a:pt x="33" y="4"/>
                      <a:pt x="44" y="0"/>
                    </a:cubicBezTo>
                    <a:cubicBezTo>
                      <a:pt x="47" y="0"/>
                      <a:pt x="49" y="0"/>
                      <a:pt x="51" y="0"/>
                    </a:cubicBezTo>
                    <a:close/>
                  </a:path>
                </a:pathLst>
              </a:custGeom>
              <a:solidFill>
                <a:srgbClr val="3490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5" name="Freeform 615">
                <a:extLst>
                  <a:ext uri="{FF2B5EF4-FFF2-40B4-BE49-F238E27FC236}">
                    <a16:creationId xmlns:a16="http://schemas.microsoft.com/office/drawing/2014/main" id="{269BFA7A-3320-4E05-A8CD-D9DA20D49C62}"/>
                  </a:ext>
                </a:extLst>
              </p:cNvPr>
              <p:cNvSpPr>
                <a:spLocks/>
              </p:cNvSpPr>
              <p:nvPr/>
            </p:nvSpPr>
            <p:spPr bwMode="auto">
              <a:xfrm>
                <a:off x="913" y="3780"/>
                <a:ext cx="45" cy="39"/>
              </a:xfrm>
              <a:custGeom>
                <a:avLst/>
                <a:gdLst>
                  <a:gd name="T0" fmla="*/ 0 w 40"/>
                  <a:gd name="T1" fmla="*/ 24 h 35"/>
                  <a:gd name="T2" fmla="*/ 8 w 40"/>
                  <a:gd name="T3" fmla="*/ 19 h 35"/>
                  <a:gd name="T4" fmla="*/ 40 w 40"/>
                  <a:gd name="T5" fmla="*/ 24 h 35"/>
                  <a:gd name="T6" fmla="*/ 0 w 40"/>
                  <a:gd name="T7" fmla="*/ 24 h 35"/>
                </a:gdLst>
                <a:ahLst/>
                <a:cxnLst>
                  <a:cxn ang="0">
                    <a:pos x="T0" y="T1"/>
                  </a:cxn>
                  <a:cxn ang="0">
                    <a:pos x="T2" y="T3"/>
                  </a:cxn>
                  <a:cxn ang="0">
                    <a:pos x="T4" y="T5"/>
                  </a:cxn>
                  <a:cxn ang="0">
                    <a:pos x="T6" y="T7"/>
                  </a:cxn>
                </a:cxnLst>
                <a:rect l="0" t="0" r="r" b="b"/>
                <a:pathLst>
                  <a:path w="40" h="35">
                    <a:moveTo>
                      <a:pt x="0" y="24"/>
                    </a:moveTo>
                    <a:cubicBezTo>
                      <a:pt x="2" y="21"/>
                      <a:pt x="6" y="15"/>
                      <a:pt x="8" y="19"/>
                    </a:cubicBezTo>
                    <a:cubicBezTo>
                      <a:pt x="17" y="35"/>
                      <a:pt x="33" y="0"/>
                      <a:pt x="40" y="24"/>
                    </a:cubicBezTo>
                    <a:cubicBezTo>
                      <a:pt x="27" y="30"/>
                      <a:pt x="13" y="30"/>
                      <a:pt x="0" y="24"/>
                    </a:cubicBezTo>
                    <a:close/>
                  </a:path>
                </a:pathLst>
              </a:custGeom>
              <a:solidFill>
                <a:srgbClr val="9FC7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6" name="Freeform 616">
                <a:extLst>
                  <a:ext uri="{FF2B5EF4-FFF2-40B4-BE49-F238E27FC236}">
                    <a16:creationId xmlns:a16="http://schemas.microsoft.com/office/drawing/2014/main" id="{84ADB439-7D45-4EB6-A2FB-0B43EB037650}"/>
                  </a:ext>
                </a:extLst>
              </p:cNvPr>
              <p:cNvSpPr>
                <a:spLocks/>
              </p:cNvSpPr>
              <p:nvPr/>
            </p:nvSpPr>
            <p:spPr bwMode="auto">
              <a:xfrm>
                <a:off x="967" y="3802"/>
                <a:ext cx="49" cy="17"/>
              </a:xfrm>
              <a:custGeom>
                <a:avLst/>
                <a:gdLst>
                  <a:gd name="T0" fmla="*/ 0 w 44"/>
                  <a:gd name="T1" fmla="*/ 5 h 15"/>
                  <a:gd name="T2" fmla="*/ 44 w 44"/>
                  <a:gd name="T3" fmla="*/ 9 h 15"/>
                  <a:gd name="T4" fmla="*/ 37 w 44"/>
                  <a:gd name="T5" fmla="*/ 14 h 15"/>
                  <a:gd name="T6" fmla="*/ 0 w 44"/>
                  <a:gd name="T7" fmla="*/ 5 h 15"/>
                </a:gdLst>
                <a:ahLst/>
                <a:cxnLst>
                  <a:cxn ang="0">
                    <a:pos x="T0" y="T1"/>
                  </a:cxn>
                  <a:cxn ang="0">
                    <a:pos x="T2" y="T3"/>
                  </a:cxn>
                  <a:cxn ang="0">
                    <a:pos x="T4" y="T5"/>
                  </a:cxn>
                  <a:cxn ang="0">
                    <a:pos x="T6" y="T7"/>
                  </a:cxn>
                </a:cxnLst>
                <a:rect l="0" t="0" r="r" b="b"/>
                <a:pathLst>
                  <a:path w="44" h="15">
                    <a:moveTo>
                      <a:pt x="0" y="5"/>
                    </a:moveTo>
                    <a:cubicBezTo>
                      <a:pt x="15" y="0"/>
                      <a:pt x="30" y="5"/>
                      <a:pt x="44" y="9"/>
                    </a:cubicBezTo>
                    <a:cubicBezTo>
                      <a:pt x="42" y="11"/>
                      <a:pt x="38" y="15"/>
                      <a:pt x="37" y="14"/>
                    </a:cubicBezTo>
                    <a:cubicBezTo>
                      <a:pt x="26" y="5"/>
                      <a:pt x="11" y="12"/>
                      <a:pt x="0" y="5"/>
                    </a:cubicBezTo>
                    <a:close/>
                  </a:path>
                </a:pathLst>
              </a:custGeom>
              <a:solidFill>
                <a:srgbClr val="9FC7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7" name="Freeform 617">
                <a:extLst>
                  <a:ext uri="{FF2B5EF4-FFF2-40B4-BE49-F238E27FC236}">
                    <a16:creationId xmlns:a16="http://schemas.microsoft.com/office/drawing/2014/main" id="{99C7B599-16C5-4D36-87F5-6049E46195CD}"/>
                  </a:ext>
                </a:extLst>
              </p:cNvPr>
              <p:cNvSpPr>
                <a:spLocks/>
              </p:cNvSpPr>
              <p:nvPr/>
            </p:nvSpPr>
            <p:spPr bwMode="auto">
              <a:xfrm>
                <a:off x="299" y="3774"/>
                <a:ext cx="25" cy="19"/>
              </a:xfrm>
              <a:custGeom>
                <a:avLst/>
                <a:gdLst>
                  <a:gd name="T0" fmla="*/ 10 w 22"/>
                  <a:gd name="T1" fmla="*/ 17 h 17"/>
                  <a:gd name="T2" fmla="*/ 7 w 22"/>
                  <a:gd name="T3" fmla="*/ 4 h 17"/>
                  <a:gd name="T4" fmla="*/ 22 w 22"/>
                  <a:gd name="T5" fmla="*/ 14 h 17"/>
                  <a:gd name="T6" fmla="*/ 10 w 22"/>
                  <a:gd name="T7" fmla="*/ 17 h 17"/>
                </a:gdLst>
                <a:ahLst/>
                <a:cxnLst>
                  <a:cxn ang="0">
                    <a:pos x="T0" y="T1"/>
                  </a:cxn>
                  <a:cxn ang="0">
                    <a:pos x="T2" y="T3"/>
                  </a:cxn>
                  <a:cxn ang="0">
                    <a:pos x="T4" y="T5"/>
                  </a:cxn>
                  <a:cxn ang="0">
                    <a:pos x="T6" y="T7"/>
                  </a:cxn>
                </a:cxnLst>
                <a:rect l="0" t="0" r="r" b="b"/>
                <a:pathLst>
                  <a:path w="22" h="17">
                    <a:moveTo>
                      <a:pt x="10" y="17"/>
                    </a:moveTo>
                    <a:cubicBezTo>
                      <a:pt x="12" y="12"/>
                      <a:pt x="0" y="8"/>
                      <a:pt x="7" y="4"/>
                    </a:cubicBezTo>
                    <a:cubicBezTo>
                      <a:pt x="15" y="0"/>
                      <a:pt x="18" y="9"/>
                      <a:pt x="22" y="14"/>
                    </a:cubicBezTo>
                    <a:cubicBezTo>
                      <a:pt x="18" y="15"/>
                      <a:pt x="14" y="16"/>
                      <a:pt x="10" y="17"/>
                    </a:cubicBezTo>
                    <a:close/>
                  </a:path>
                </a:pathLst>
              </a:custGeom>
              <a:solidFill>
                <a:srgbClr val="78B2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8" name="Freeform 618">
                <a:extLst>
                  <a:ext uri="{FF2B5EF4-FFF2-40B4-BE49-F238E27FC236}">
                    <a16:creationId xmlns:a16="http://schemas.microsoft.com/office/drawing/2014/main" id="{013E3824-FBC5-4157-9098-5722D8910B3B}"/>
                  </a:ext>
                </a:extLst>
              </p:cNvPr>
              <p:cNvSpPr>
                <a:spLocks/>
              </p:cNvSpPr>
              <p:nvPr/>
            </p:nvSpPr>
            <p:spPr bwMode="auto">
              <a:xfrm>
                <a:off x="865" y="3511"/>
                <a:ext cx="787" cy="57"/>
              </a:xfrm>
              <a:custGeom>
                <a:avLst/>
                <a:gdLst>
                  <a:gd name="T0" fmla="*/ 10 w 700"/>
                  <a:gd name="T1" fmla="*/ 11 h 51"/>
                  <a:gd name="T2" fmla="*/ 14 w 700"/>
                  <a:gd name="T3" fmla="*/ 11 h 51"/>
                  <a:gd name="T4" fmla="*/ 71 w 700"/>
                  <a:gd name="T5" fmla="*/ 15 h 51"/>
                  <a:gd name="T6" fmla="*/ 82 w 700"/>
                  <a:gd name="T7" fmla="*/ 7 h 51"/>
                  <a:gd name="T8" fmla="*/ 208 w 700"/>
                  <a:gd name="T9" fmla="*/ 8 h 51"/>
                  <a:gd name="T10" fmla="*/ 264 w 700"/>
                  <a:gd name="T11" fmla="*/ 13 h 51"/>
                  <a:gd name="T12" fmla="*/ 323 w 700"/>
                  <a:gd name="T13" fmla="*/ 11 h 51"/>
                  <a:gd name="T14" fmla="*/ 383 w 700"/>
                  <a:gd name="T15" fmla="*/ 10 h 51"/>
                  <a:gd name="T16" fmla="*/ 492 w 700"/>
                  <a:gd name="T17" fmla="*/ 6 h 51"/>
                  <a:gd name="T18" fmla="*/ 600 w 700"/>
                  <a:gd name="T19" fmla="*/ 6 h 51"/>
                  <a:gd name="T20" fmla="*/ 642 w 700"/>
                  <a:gd name="T21" fmla="*/ 3 h 51"/>
                  <a:gd name="T22" fmla="*/ 681 w 700"/>
                  <a:gd name="T23" fmla="*/ 6 h 51"/>
                  <a:gd name="T24" fmla="*/ 698 w 700"/>
                  <a:gd name="T25" fmla="*/ 22 h 51"/>
                  <a:gd name="T26" fmla="*/ 680 w 700"/>
                  <a:gd name="T27" fmla="*/ 36 h 51"/>
                  <a:gd name="T28" fmla="*/ 645 w 700"/>
                  <a:gd name="T29" fmla="*/ 30 h 51"/>
                  <a:gd name="T30" fmla="*/ 641 w 700"/>
                  <a:gd name="T31" fmla="*/ 29 h 51"/>
                  <a:gd name="T32" fmla="*/ 590 w 700"/>
                  <a:gd name="T33" fmla="*/ 34 h 51"/>
                  <a:gd name="T34" fmla="*/ 567 w 700"/>
                  <a:gd name="T35" fmla="*/ 29 h 51"/>
                  <a:gd name="T36" fmla="*/ 518 w 700"/>
                  <a:gd name="T37" fmla="*/ 35 h 51"/>
                  <a:gd name="T38" fmla="*/ 503 w 700"/>
                  <a:gd name="T39" fmla="*/ 37 h 51"/>
                  <a:gd name="T40" fmla="*/ 478 w 700"/>
                  <a:gd name="T41" fmla="*/ 43 h 51"/>
                  <a:gd name="T42" fmla="*/ 429 w 700"/>
                  <a:gd name="T43" fmla="*/ 39 h 51"/>
                  <a:gd name="T44" fmla="*/ 406 w 700"/>
                  <a:gd name="T45" fmla="*/ 43 h 51"/>
                  <a:gd name="T46" fmla="*/ 386 w 700"/>
                  <a:gd name="T47" fmla="*/ 34 h 51"/>
                  <a:gd name="T48" fmla="*/ 350 w 700"/>
                  <a:gd name="T49" fmla="*/ 38 h 51"/>
                  <a:gd name="T50" fmla="*/ 314 w 700"/>
                  <a:gd name="T51" fmla="*/ 51 h 51"/>
                  <a:gd name="T52" fmla="*/ 287 w 700"/>
                  <a:gd name="T53" fmla="*/ 47 h 51"/>
                  <a:gd name="T54" fmla="*/ 238 w 700"/>
                  <a:gd name="T55" fmla="*/ 43 h 51"/>
                  <a:gd name="T56" fmla="*/ 241 w 700"/>
                  <a:gd name="T57" fmla="*/ 22 h 51"/>
                  <a:gd name="T58" fmla="*/ 182 w 700"/>
                  <a:gd name="T59" fmla="*/ 39 h 51"/>
                  <a:gd name="T60" fmla="*/ 182 w 700"/>
                  <a:gd name="T61" fmla="*/ 39 h 51"/>
                  <a:gd name="T62" fmla="*/ 170 w 700"/>
                  <a:gd name="T63" fmla="*/ 39 h 51"/>
                  <a:gd name="T64" fmla="*/ 143 w 700"/>
                  <a:gd name="T65" fmla="*/ 35 h 51"/>
                  <a:gd name="T66" fmla="*/ 110 w 700"/>
                  <a:gd name="T67" fmla="*/ 43 h 51"/>
                  <a:gd name="T68" fmla="*/ 110 w 700"/>
                  <a:gd name="T69" fmla="*/ 43 h 51"/>
                  <a:gd name="T70" fmla="*/ 39 w 700"/>
                  <a:gd name="T71" fmla="*/ 34 h 51"/>
                  <a:gd name="T72" fmla="*/ 22 w 700"/>
                  <a:gd name="T73" fmla="*/ 31 h 51"/>
                  <a:gd name="T74" fmla="*/ 1 w 700"/>
                  <a:gd name="T75" fmla="*/ 22 h 51"/>
                  <a:gd name="T76" fmla="*/ 10 w 700"/>
                  <a:gd name="T77" fmla="*/ 1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00" h="51">
                    <a:moveTo>
                      <a:pt x="10" y="11"/>
                    </a:moveTo>
                    <a:cubicBezTo>
                      <a:pt x="11" y="11"/>
                      <a:pt x="12" y="11"/>
                      <a:pt x="14" y="11"/>
                    </a:cubicBezTo>
                    <a:cubicBezTo>
                      <a:pt x="32" y="18"/>
                      <a:pt x="52" y="3"/>
                      <a:pt x="71" y="15"/>
                    </a:cubicBezTo>
                    <a:cubicBezTo>
                      <a:pt x="76" y="19"/>
                      <a:pt x="77" y="9"/>
                      <a:pt x="82" y="7"/>
                    </a:cubicBezTo>
                    <a:cubicBezTo>
                      <a:pt x="124" y="18"/>
                      <a:pt x="166" y="1"/>
                      <a:pt x="208" y="8"/>
                    </a:cubicBezTo>
                    <a:cubicBezTo>
                      <a:pt x="227" y="11"/>
                      <a:pt x="245" y="8"/>
                      <a:pt x="264" y="13"/>
                    </a:cubicBezTo>
                    <a:cubicBezTo>
                      <a:pt x="282" y="18"/>
                      <a:pt x="303" y="12"/>
                      <a:pt x="323" y="11"/>
                    </a:cubicBezTo>
                    <a:cubicBezTo>
                      <a:pt x="343" y="9"/>
                      <a:pt x="363" y="8"/>
                      <a:pt x="383" y="10"/>
                    </a:cubicBezTo>
                    <a:cubicBezTo>
                      <a:pt x="420" y="14"/>
                      <a:pt x="455" y="5"/>
                      <a:pt x="492" y="6"/>
                    </a:cubicBezTo>
                    <a:cubicBezTo>
                      <a:pt x="527" y="8"/>
                      <a:pt x="563" y="0"/>
                      <a:pt x="600" y="6"/>
                    </a:cubicBezTo>
                    <a:cubicBezTo>
                      <a:pt x="612" y="8"/>
                      <a:pt x="628" y="5"/>
                      <a:pt x="642" y="3"/>
                    </a:cubicBezTo>
                    <a:cubicBezTo>
                      <a:pt x="655" y="8"/>
                      <a:pt x="668" y="3"/>
                      <a:pt x="681" y="6"/>
                    </a:cubicBezTo>
                    <a:cubicBezTo>
                      <a:pt x="690" y="8"/>
                      <a:pt x="700" y="11"/>
                      <a:pt x="698" y="22"/>
                    </a:cubicBezTo>
                    <a:cubicBezTo>
                      <a:pt x="698" y="32"/>
                      <a:pt x="689" y="36"/>
                      <a:pt x="680" y="36"/>
                    </a:cubicBezTo>
                    <a:cubicBezTo>
                      <a:pt x="668" y="36"/>
                      <a:pt x="654" y="47"/>
                      <a:pt x="645" y="30"/>
                    </a:cubicBezTo>
                    <a:cubicBezTo>
                      <a:pt x="644" y="29"/>
                      <a:pt x="642" y="28"/>
                      <a:pt x="641" y="29"/>
                    </a:cubicBezTo>
                    <a:cubicBezTo>
                      <a:pt x="626" y="44"/>
                      <a:pt x="607" y="30"/>
                      <a:pt x="590" y="34"/>
                    </a:cubicBezTo>
                    <a:cubicBezTo>
                      <a:pt x="582" y="37"/>
                      <a:pt x="575" y="32"/>
                      <a:pt x="567" y="29"/>
                    </a:cubicBezTo>
                    <a:cubicBezTo>
                      <a:pt x="550" y="24"/>
                      <a:pt x="533" y="20"/>
                      <a:pt x="518" y="35"/>
                    </a:cubicBezTo>
                    <a:cubicBezTo>
                      <a:pt x="513" y="39"/>
                      <a:pt x="508" y="38"/>
                      <a:pt x="503" y="37"/>
                    </a:cubicBezTo>
                    <a:cubicBezTo>
                      <a:pt x="493" y="36"/>
                      <a:pt x="486" y="39"/>
                      <a:pt x="478" y="43"/>
                    </a:cubicBezTo>
                    <a:cubicBezTo>
                      <a:pt x="462" y="42"/>
                      <a:pt x="445" y="40"/>
                      <a:pt x="429" y="39"/>
                    </a:cubicBezTo>
                    <a:cubicBezTo>
                      <a:pt x="421" y="38"/>
                      <a:pt x="413" y="39"/>
                      <a:pt x="406" y="43"/>
                    </a:cubicBezTo>
                    <a:cubicBezTo>
                      <a:pt x="400" y="39"/>
                      <a:pt x="393" y="37"/>
                      <a:pt x="386" y="34"/>
                    </a:cubicBezTo>
                    <a:cubicBezTo>
                      <a:pt x="375" y="30"/>
                      <a:pt x="362" y="26"/>
                      <a:pt x="350" y="38"/>
                    </a:cubicBezTo>
                    <a:cubicBezTo>
                      <a:pt x="341" y="48"/>
                      <a:pt x="327" y="50"/>
                      <a:pt x="314" y="51"/>
                    </a:cubicBezTo>
                    <a:cubicBezTo>
                      <a:pt x="305" y="51"/>
                      <a:pt x="294" y="45"/>
                      <a:pt x="287" y="47"/>
                    </a:cubicBezTo>
                    <a:cubicBezTo>
                      <a:pt x="270" y="49"/>
                      <a:pt x="255" y="35"/>
                      <a:pt x="238" y="43"/>
                    </a:cubicBezTo>
                    <a:cubicBezTo>
                      <a:pt x="232" y="33"/>
                      <a:pt x="232" y="33"/>
                      <a:pt x="241" y="22"/>
                    </a:cubicBezTo>
                    <a:cubicBezTo>
                      <a:pt x="225" y="42"/>
                      <a:pt x="202" y="36"/>
                      <a:pt x="182" y="39"/>
                    </a:cubicBezTo>
                    <a:cubicBezTo>
                      <a:pt x="182" y="39"/>
                      <a:pt x="182" y="39"/>
                      <a:pt x="182" y="39"/>
                    </a:cubicBezTo>
                    <a:cubicBezTo>
                      <a:pt x="178" y="43"/>
                      <a:pt x="174" y="27"/>
                      <a:pt x="170" y="39"/>
                    </a:cubicBezTo>
                    <a:cubicBezTo>
                      <a:pt x="160" y="44"/>
                      <a:pt x="151" y="42"/>
                      <a:pt x="143" y="35"/>
                    </a:cubicBezTo>
                    <a:cubicBezTo>
                      <a:pt x="132" y="40"/>
                      <a:pt x="121" y="40"/>
                      <a:pt x="110" y="43"/>
                    </a:cubicBezTo>
                    <a:cubicBezTo>
                      <a:pt x="110" y="43"/>
                      <a:pt x="110" y="43"/>
                      <a:pt x="110" y="43"/>
                    </a:cubicBezTo>
                    <a:cubicBezTo>
                      <a:pt x="87" y="37"/>
                      <a:pt x="63" y="36"/>
                      <a:pt x="39" y="34"/>
                    </a:cubicBezTo>
                    <a:cubicBezTo>
                      <a:pt x="33" y="33"/>
                      <a:pt x="27" y="33"/>
                      <a:pt x="22" y="31"/>
                    </a:cubicBezTo>
                    <a:cubicBezTo>
                      <a:pt x="15" y="27"/>
                      <a:pt x="6" y="29"/>
                      <a:pt x="1" y="22"/>
                    </a:cubicBezTo>
                    <a:cubicBezTo>
                      <a:pt x="0" y="15"/>
                      <a:pt x="7" y="14"/>
                      <a:pt x="10" y="11"/>
                    </a:cubicBezTo>
                    <a:close/>
                  </a:path>
                </a:pathLst>
              </a:custGeom>
              <a:solidFill>
                <a:srgbClr val="80BBD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9" name="Freeform 619">
                <a:extLst>
                  <a:ext uri="{FF2B5EF4-FFF2-40B4-BE49-F238E27FC236}">
                    <a16:creationId xmlns:a16="http://schemas.microsoft.com/office/drawing/2014/main" id="{D610C84E-AD6C-4288-AE2D-FB4143F9E4B9}"/>
                  </a:ext>
                </a:extLst>
              </p:cNvPr>
              <p:cNvSpPr>
                <a:spLocks/>
              </p:cNvSpPr>
              <p:nvPr/>
            </p:nvSpPr>
            <p:spPr bwMode="auto">
              <a:xfrm>
                <a:off x="1403" y="3515"/>
                <a:ext cx="658" cy="56"/>
              </a:xfrm>
              <a:custGeom>
                <a:avLst/>
                <a:gdLst>
                  <a:gd name="T0" fmla="*/ 0 w 586"/>
                  <a:gd name="T1" fmla="*/ 40 h 50"/>
                  <a:gd name="T2" fmla="*/ 13 w 586"/>
                  <a:gd name="T3" fmla="*/ 30 h 50"/>
                  <a:gd name="T4" fmla="*/ 38 w 586"/>
                  <a:gd name="T5" fmla="*/ 19 h 50"/>
                  <a:gd name="T6" fmla="*/ 91 w 586"/>
                  <a:gd name="T7" fmla="*/ 21 h 50"/>
                  <a:gd name="T8" fmla="*/ 152 w 586"/>
                  <a:gd name="T9" fmla="*/ 29 h 50"/>
                  <a:gd name="T10" fmla="*/ 156 w 586"/>
                  <a:gd name="T11" fmla="*/ 26 h 50"/>
                  <a:gd name="T12" fmla="*/ 174 w 586"/>
                  <a:gd name="T13" fmla="*/ 25 h 50"/>
                  <a:gd name="T14" fmla="*/ 181 w 586"/>
                  <a:gd name="T15" fmla="*/ 33 h 50"/>
                  <a:gd name="T16" fmla="*/ 208 w 586"/>
                  <a:gd name="T17" fmla="*/ 27 h 50"/>
                  <a:gd name="T18" fmla="*/ 217 w 586"/>
                  <a:gd name="T19" fmla="*/ 17 h 50"/>
                  <a:gd name="T20" fmla="*/ 204 w 586"/>
                  <a:gd name="T21" fmla="*/ 7 h 50"/>
                  <a:gd name="T22" fmla="*/ 164 w 586"/>
                  <a:gd name="T23" fmla="*/ 0 h 50"/>
                  <a:gd name="T24" fmla="*/ 457 w 586"/>
                  <a:gd name="T25" fmla="*/ 0 h 50"/>
                  <a:gd name="T26" fmla="*/ 528 w 586"/>
                  <a:gd name="T27" fmla="*/ 0 h 50"/>
                  <a:gd name="T28" fmla="*/ 524 w 586"/>
                  <a:gd name="T29" fmla="*/ 12 h 50"/>
                  <a:gd name="T30" fmla="*/ 570 w 586"/>
                  <a:gd name="T31" fmla="*/ 11 h 50"/>
                  <a:gd name="T32" fmla="*/ 576 w 586"/>
                  <a:gd name="T33" fmla="*/ 24 h 50"/>
                  <a:gd name="T34" fmla="*/ 569 w 586"/>
                  <a:gd name="T35" fmla="*/ 27 h 50"/>
                  <a:gd name="T36" fmla="*/ 506 w 586"/>
                  <a:gd name="T37" fmla="*/ 36 h 50"/>
                  <a:gd name="T38" fmla="*/ 471 w 586"/>
                  <a:gd name="T39" fmla="*/ 36 h 50"/>
                  <a:gd name="T40" fmla="*/ 403 w 586"/>
                  <a:gd name="T41" fmla="*/ 36 h 50"/>
                  <a:gd name="T42" fmla="*/ 317 w 586"/>
                  <a:gd name="T43" fmla="*/ 40 h 50"/>
                  <a:gd name="T44" fmla="*/ 304 w 586"/>
                  <a:gd name="T45" fmla="*/ 34 h 50"/>
                  <a:gd name="T46" fmla="*/ 294 w 586"/>
                  <a:gd name="T47" fmla="*/ 29 h 50"/>
                  <a:gd name="T48" fmla="*/ 237 w 586"/>
                  <a:gd name="T49" fmla="*/ 38 h 50"/>
                  <a:gd name="T50" fmla="*/ 184 w 586"/>
                  <a:gd name="T51" fmla="*/ 41 h 50"/>
                  <a:gd name="T52" fmla="*/ 104 w 586"/>
                  <a:gd name="T53" fmla="*/ 36 h 50"/>
                  <a:gd name="T54" fmla="*/ 37 w 586"/>
                  <a:gd name="T55" fmla="*/ 47 h 50"/>
                  <a:gd name="T56" fmla="*/ 28 w 586"/>
                  <a:gd name="T57" fmla="*/ 44 h 50"/>
                  <a:gd name="T58" fmla="*/ 13 w 586"/>
                  <a:gd name="T59" fmla="*/ 46 h 50"/>
                  <a:gd name="T60" fmla="*/ 0 w 586"/>
                  <a:gd name="T61" fmla="*/ 4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86" h="50">
                    <a:moveTo>
                      <a:pt x="0" y="40"/>
                    </a:moveTo>
                    <a:cubicBezTo>
                      <a:pt x="3" y="35"/>
                      <a:pt x="6" y="31"/>
                      <a:pt x="13" y="30"/>
                    </a:cubicBezTo>
                    <a:cubicBezTo>
                      <a:pt x="22" y="29"/>
                      <a:pt x="37" y="39"/>
                      <a:pt x="38" y="19"/>
                    </a:cubicBezTo>
                    <a:cubicBezTo>
                      <a:pt x="56" y="23"/>
                      <a:pt x="75" y="10"/>
                      <a:pt x="91" y="21"/>
                    </a:cubicBezTo>
                    <a:cubicBezTo>
                      <a:pt x="111" y="35"/>
                      <a:pt x="133" y="22"/>
                      <a:pt x="152" y="29"/>
                    </a:cubicBezTo>
                    <a:cubicBezTo>
                      <a:pt x="153" y="29"/>
                      <a:pt x="155" y="27"/>
                      <a:pt x="156" y="26"/>
                    </a:cubicBezTo>
                    <a:cubicBezTo>
                      <a:pt x="162" y="6"/>
                      <a:pt x="168" y="20"/>
                      <a:pt x="174" y="25"/>
                    </a:cubicBezTo>
                    <a:cubicBezTo>
                      <a:pt x="177" y="28"/>
                      <a:pt x="175" y="34"/>
                      <a:pt x="181" y="33"/>
                    </a:cubicBezTo>
                    <a:cubicBezTo>
                      <a:pt x="190" y="31"/>
                      <a:pt x="199" y="29"/>
                      <a:pt x="208" y="27"/>
                    </a:cubicBezTo>
                    <a:cubicBezTo>
                      <a:pt x="205" y="19"/>
                      <a:pt x="220" y="28"/>
                      <a:pt x="217" y="17"/>
                    </a:cubicBezTo>
                    <a:cubicBezTo>
                      <a:pt x="215" y="8"/>
                      <a:pt x="208" y="9"/>
                      <a:pt x="204" y="7"/>
                    </a:cubicBezTo>
                    <a:cubicBezTo>
                      <a:pt x="192" y="1"/>
                      <a:pt x="176" y="8"/>
                      <a:pt x="164" y="0"/>
                    </a:cubicBezTo>
                    <a:cubicBezTo>
                      <a:pt x="262" y="0"/>
                      <a:pt x="359" y="0"/>
                      <a:pt x="457" y="0"/>
                    </a:cubicBezTo>
                    <a:cubicBezTo>
                      <a:pt x="481" y="0"/>
                      <a:pt x="504" y="0"/>
                      <a:pt x="528" y="0"/>
                    </a:cubicBezTo>
                    <a:cubicBezTo>
                      <a:pt x="530" y="5"/>
                      <a:pt x="524" y="7"/>
                      <a:pt x="524" y="12"/>
                    </a:cubicBezTo>
                    <a:cubicBezTo>
                      <a:pt x="540" y="12"/>
                      <a:pt x="555" y="11"/>
                      <a:pt x="570" y="11"/>
                    </a:cubicBezTo>
                    <a:cubicBezTo>
                      <a:pt x="586" y="11"/>
                      <a:pt x="583" y="16"/>
                      <a:pt x="576" y="24"/>
                    </a:cubicBezTo>
                    <a:cubicBezTo>
                      <a:pt x="574" y="25"/>
                      <a:pt x="570" y="28"/>
                      <a:pt x="569" y="27"/>
                    </a:cubicBezTo>
                    <a:cubicBezTo>
                      <a:pt x="546" y="16"/>
                      <a:pt x="527" y="29"/>
                      <a:pt x="506" y="36"/>
                    </a:cubicBezTo>
                    <a:cubicBezTo>
                      <a:pt x="495" y="39"/>
                      <a:pt x="483" y="39"/>
                      <a:pt x="471" y="36"/>
                    </a:cubicBezTo>
                    <a:cubicBezTo>
                      <a:pt x="448" y="29"/>
                      <a:pt x="425" y="37"/>
                      <a:pt x="403" y="36"/>
                    </a:cubicBezTo>
                    <a:cubicBezTo>
                      <a:pt x="374" y="35"/>
                      <a:pt x="345" y="41"/>
                      <a:pt x="317" y="40"/>
                    </a:cubicBezTo>
                    <a:cubicBezTo>
                      <a:pt x="312" y="40"/>
                      <a:pt x="308" y="37"/>
                      <a:pt x="304" y="34"/>
                    </a:cubicBezTo>
                    <a:cubicBezTo>
                      <a:pt x="301" y="32"/>
                      <a:pt x="295" y="28"/>
                      <a:pt x="294" y="29"/>
                    </a:cubicBezTo>
                    <a:cubicBezTo>
                      <a:pt x="277" y="44"/>
                      <a:pt x="256" y="33"/>
                      <a:pt x="237" y="38"/>
                    </a:cubicBezTo>
                    <a:cubicBezTo>
                      <a:pt x="221" y="41"/>
                      <a:pt x="201" y="36"/>
                      <a:pt x="184" y="41"/>
                    </a:cubicBezTo>
                    <a:cubicBezTo>
                      <a:pt x="156" y="48"/>
                      <a:pt x="131" y="27"/>
                      <a:pt x="104" y="36"/>
                    </a:cubicBezTo>
                    <a:cubicBezTo>
                      <a:pt x="82" y="44"/>
                      <a:pt x="57" y="31"/>
                      <a:pt x="37" y="47"/>
                    </a:cubicBezTo>
                    <a:cubicBezTo>
                      <a:pt x="34" y="49"/>
                      <a:pt x="31" y="46"/>
                      <a:pt x="28" y="44"/>
                    </a:cubicBezTo>
                    <a:cubicBezTo>
                      <a:pt x="23" y="40"/>
                      <a:pt x="18" y="31"/>
                      <a:pt x="13" y="46"/>
                    </a:cubicBezTo>
                    <a:cubicBezTo>
                      <a:pt x="11" y="50"/>
                      <a:pt x="5" y="41"/>
                      <a:pt x="0" y="40"/>
                    </a:cubicBezTo>
                    <a:close/>
                  </a:path>
                </a:pathLst>
              </a:custGeom>
              <a:solidFill>
                <a:srgbClr val="98C6D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0" name="Freeform 620">
                <a:extLst>
                  <a:ext uri="{FF2B5EF4-FFF2-40B4-BE49-F238E27FC236}">
                    <a16:creationId xmlns:a16="http://schemas.microsoft.com/office/drawing/2014/main" id="{AE2026AB-85FB-47B4-B06A-A5D8A0282B5D}"/>
                  </a:ext>
                </a:extLst>
              </p:cNvPr>
              <p:cNvSpPr>
                <a:spLocks/>
              </p:cNvSpPr>
              <p:nvPr/>
            </p:nvSpPr>
            <p:spPr bwMode="auto">
              <a:xfrm>
                <a:off x="1861" y="3588"/>
                <a:ext cx="418" cy="56"/>
              </a:xfrm>
              <a:custGeom>
                <a:avLst/>
                <a:gdLst>
                  <a:gd name="T0" fmla="*/ 368 w 372"/>
                  <a:gd name="T1" fmla="*/ 27 h 50"/>
                  <a:gd name="T2" fmla="*/ 304 w 372"/>
                  <a:gd name="T3" fmla="*/ 32 h 50"/>
                  <a:gd name="T4" fmla="*/ 262 w 372"/>
                  <a:gd name="T5" fmla="*/ 32 h 50"/>
                  <a:gd name="T6" fmla="*/ 272 w 372"/>
                  <a:gd name="T7" fmla="*/ 37 h 50"/>
                  <a:gd name="T8" fmla="*/ 248 w 372"/>
                  <a:gd name="T9" fmla="*/ 43 h 50"/>
                  <a:gd name="T10" fmla="*/ 221 w 372"/>
                  <a:gd name="T11" fmla="*/ 43 h 50"/>
                  <a:gd name="T12" fmla="*/ 79 w 372"/>
                  <a:gd name="T13" fmla="*/ 49 h 50"/>
                  <a:gd name="T14" fmla="*/ 36 w 372"/>
                  <a:gd name="T15" fmla="*/ 47 h 50"/>
                  <a:gd name="T16" fmla="*/ 19 w 372"/>
                  <a:gd name="T17" fmla="*/ 44 h 50"/>
                  <a:gd name="T18" fmla="*/ 7 w 372"/>
                  <a:gd name="T19" fmla="*/ 39 h 50"/>
                  <a:gd name="T20" fmla="*/ 20 w 372"/>
                  <a:gd name="T21" fmla="*/ 29 h 50"/>
                  <a:gd name="T22" fmla="*/ 11 w 372"/>
                  <a:gd name="T23" fmla="*/ 29 h 50"/>
                  <a:gd name="T24" fmla="*/ 2 w 372"/>
                  <a:gd name="T25" fmla="*/ 14 h 50"/>
                  <a:gd name="T26" fmla="*/ 16 w 372"/>
                  <a:gd name="T27" fmla="*/ 11 h 50"/>
                  <a:gd name="T28" fmla="*/ 28 w 372"/>
                  <a:gd name="T29" fmla="*/ 15 h 50"/>
                  <a:gd name="T30" fmla="*/ 28 w 372"/>
                  <a:gd name="T31" fmla="*/ 15 h 50"/>
                  <a:gd name="T32" fmla="*/ 100 w 372"/>
                  <a:gd name="T33" fmla="*/ 11 h 50"/>
                  <a:gd name="T34" fmla="*/ 136 w 372"/>
                  <a:gd name="T35" fmla="*/ 11 h 50"/>
                  <a:gd name="T36" fmla="*/ 140 w 372"/>
                  <a:gd name="T37" fmla="*/ 11 h 50"/>
                  <a:gd name="T38" fmla="*/ 216 w 372"/>
                  <a:gd name="T39" fmla="*/ 9 h 50"/>
                  <a:gd name="T40" fmla="*/ 265 w 372"/>
                  <a:gd name="T41" fmla="*/ 6 h 50"/>
                  <a:gd name="T42" fmla="*/ 316 w 372"/>
                  <a:gd name="T43" fmla="*/ 1 h 50"/>
                  <a:gd name="T44" fmla="*/ 330 w 372"/>
                  <a:gd name="T45" fmla="*/ 10 h 50"/>
                  <a:gd name="T46" fmla="*/ 358 w 372"/>
                  <a:gd name="T47" fmla="*/ 15 h 50"/>
                  <a:gd name="T48" fmla="*/ 368 w 372"/>
                  <a:gd name="T49" fmla="*/ 27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72" h="50">
                    <a:moveTo>
                      <a:pt x="368" y="27"/>
                    </a:moveTo>
                    <a:cubicBezTo>
                      <a:pt x="347" y="37"/>
                      <a:pt x="325" y="30"/>
                      <a:pt x="304" y="32"/>
                    </a:cubicBezTo>
                    <a:cubicBezTo>
                      <a:pt x="291" y="33"/>
                      <a:pt x="277" y="32"/>
                      <a:pt x="262" y="32"/>
                    </a:cubicBezTo>
                    <a:cubicBezTo>
                      <a:pt x="267" y="34"/>
                      <a:pt x="269" y="36"/>
                      <a:pt x="272" y="37"/>
                    </a:cubicBezTo>
                    <a:cubicBezTo>
                      <a:pt x="264" y="41"/>
                      <a:pt x="255" y="35"/>
                      <a:pt x="248" y="43"/>
                    </a:cubicBezTo>
                    <a:cubicBezTo>
                      <a:pt x="239" y="49"/>
                      <a:pt x="230" y="44"/>
                      <a:pt x="221" y="43"/>
                    </a:cubicBezTo>
                    <a:cubicBezTo>
                      <a:pt x="174" y="41"/>
                      <a:pt x="126" y="44"/>
                      <a:pt x="79" y="49"/>
                    </a:cubicBezTo>
                    <a:cubicBezTo>
                      <a:pt x="65" y="50"/>
                      <a:pt x="50" y="48"/>
                      <a:pt x="36" y="47"/>
                    </a:cubicBezTo>
                    <a:cubicBezTo>
                      <a:pt x="30" y="49"/>
                      <a:pt x="25" y="44"/>
                      <a:pt x="19" y="44"/>
                    </a:cubicBezTo>
                    <a:cubicBezTo>
                      <a:pt x="14" y="44"/>
                      <a:pt x="7" y="47"/>
                      <a:pt x="7" y="39"/>
                    </a:cubicBezTo>
                    <a:cubicBezTo>
                      <a:pt x="6" y="31"/>
                      <a:pt x="12" y="29"/>
                      <a:pt x="20" y="29"/>
                    </a:cubicBezTo>
                    <a:cubicBezTo>
                      <a:pt x="17" y="26"/>
                      <a:pt x="14" y="29"/>
                      <a:pt x="11" y="29"/>
                    </a:cubicBezTo>
                    <a:cubicBezTo>
                      <a:pt x="3" y="27"/>
                      <a:pt x="0" y="22"/>
                      <a:pt x="2" y="14"/>
                    </a:cubicBezTo>
                    <a:cubicBezTo>
                      <a:pt x="5" y="7"/>
                      <a:pt x="11" y="10"/>
                      <a:pt x="16" y="11"/>
                    </a:cubicBezTo>
                    <a:cubicBezTo>
                      <a:pt x="20" y="11"/>
                      <a:pt x="22" y="18"/>
                      <a:pt x="28" y="15"/>
                    </a:cubicBezTo>
                    <a:cubicBezTo>
                      <a:pt x="28" y="15"/>
                      <a:pt x="28" y="15"/>
                      <a:pt x="28" y="15"/>
                    </a:cubicBezTo>
                    <a:cubicBezTo>
                      <a:pt x="52" y="13"/>
                      <a:pt x="75" y="8"/>
                      <a:pt x="100" y="11"/>
                    </a:cubicBezTo>
                    <a:cubicBezTo>
                      <a:pt x="112" y="12"/>
                      <a:pt x="124" y="20"/>
                      <a:pt x="136" y="11"/>
                    </a:cubicBezTo>
                    <a:cubicBezTo>
                      <a:pt x="137" y="11"/>
                      <a:pt x="139" y="11"/>
                      <a:pt x="140" y="11"/>
                    </a:cubicBezTo>
                    <a:cubicBezTo>
                      <a:pt x="165" y="15"/>
                      <a:pt x="191" y="8"/>
                      <a:pt x="216" y="9"/>
                    </a:cubicBezTo>
                    <a:cubicBezTo>
                      <a:pt x="232" y="10"/>
                      <a:pt x="249" y="10"/>
                      <a:pt x="265" y="6"/>
                    </a:cubicBezTo>
                    <a:cubicBezTo>
                      <a:pt x="282" y="4"/>
                      <a:pt x="299" y="2"/>
                      <a:pt x="316" y="1"/>
                    </a:cubicBezTo>
                    <a:cubicBezTo>
                      <a:pt x="323" y="1"/>
                      <a:pt x="329" y="0"/>
                      <a:pt x="330" y="10"/>
                    </a:cubicBezTo>
                    <a:cubicBezTo>
                      <a:pt x="337" y="23"/>
                      <a:pt x="348" y="14"/>
                      <a:pt x="358" y="15"/>
                    </a:cubicBezTo>
                    <a:cubicBezTo>
                      <a:pt x="371" y="15"/>
                      <a:pt x="372" y="17"/>
                      <a:pt x="368" y="27"/>
                    </a:cubicBezTo>
                    <a:close/>
                  </a:path>
                </a:pathLst>
              </a:custGeom>
              <a:solidFill>
                <a:srgbClr val="409C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1" name="Freeform 621">
                <a:extLst>
                  <a:ext uri="{FF2B5EF4-FFF2-40B4-BE49-F238E27FC236}">
                    <a16:creationId xmlns:a16="http://schemas.microsoft.com/office/drawing/2014/main" id="{DEA0B4B0-F9EA-47AB-AA6B-EAFB53DE3ACC}"/>
                  </a:ext>
                </a:extLst>
              </p:cNvPr>
              <p:cNvSpPr>
                <a:spLocks/>
              </p:cNvSpPr>
              <p:nvPr/>
            </p:nvSpPr>
            <p:spPr bwMode="auto">
              <a:xfrm>
                <a:off x="188" y="3486"/>
                <a:ext cx="310" cy="62"/>
              </a:xfrm>
              <a:custGeom>
                <a:avLst/>
                <a:gdLst>
                  <a:gd name="T0" fmla="*/ 81 w 276"/>
                  <a:gd name="T1" fmla="*/ 40 h 55"/>
                  <a:gd name="T2" fmla="*/ 24 w 276"/>
                  <a:gd name="T3" fmla="*/ 33 h 55"/>
                  <a:gd name="T4" fmla="*/ 3 w 276"/>
                  <a:gd name="T5" fmla="*/ 30 h 55"/>
                  <a:gd name="T6" fmla="*/ 16 w 276"/>
                  <a:gd name="T7" fmla="*/ 4 h 55"/>
                  <a:gd name="T8" fmla="*/ 21 w 276"/>
                  <a:gd name="T9" fmla="*/ 1 h 55"/>
                  <a:gd name="T10" fmla="*/ 107 w 276"/>
                  <a:gd name="T11" fmla="*/ 4 h 55"/>
                  <a:gd name="T12" fmla="*/ 217 w 276"/>
                  <a:gd name="T13" fmla="*/ 13 h 55"/>
                  <a:gd name="T14" fmla="*/ 220 w 276"/>
                  <a:gd name="T15" fmla="*/ 15 h 55"/>
                  <a:gd name="T16" fmla="*/ 272 w 276"/>
                  <a:gd name="T17" fmla="*/ 41 h 55"/>
                  <a:gd name="T18" fmla="*/ 275 w 276"/>
                  <a:gd name="T19" fmla="*/ 45 h 55"/>
                  <a:gd name="T20" fmla="*/ 273 w 276"/>
                  <a:gd name="T21" fmla="*/ 53 h 55"/>
                  <a:gd name="T22" fmla="*/ 261 w 276"/>
                  <a:gd name="T23" fmla="*/ 53 h 55"/>
                  <a:gd name="T24" fmla="*/ 173 w 276"/>
                  <a:gd name="T25" fmla="*/ 37 h 55"/>
                  <a:gd name="T26" fmla="*/ 163 w 276"/>
                  <a:gd name="T27" fmla="*/ 42 h 55"/>
                  <a:gd name="T28" fmla="*/ 145 w 276"/>
                  <a:gd name="T29" fmla="*/ 53 h 55"/>
                  <a:gd name="T30" fmla="*/ 81 w 276"/>
                  <a:gd name="T31" fmla="*/ 4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76" h="55">
                    <a:moveTo>
                      <a:pt x="81" y="40"/>
                    </a:moveTo>
                    <a:cubicBezTo>
                      <a:pt x="63" y="27"/>
                      <a:pt x="43" y="30"/>
                      <a:pt x="24" y="33"/>
                    </a:cubicBezTo>
                    <a:cubicBezTo>
                      <a:pt x="15" y="34"/>
                      <a:pt x="6" y="41"/>
                      <a:pt x="3" y="30"/>
                    </a:cubicBezTo>
                    <a:cubicBezTo>
                      <a:pt x="0" y="20"/>
                      <a:pt x="3" y="8"/>
                      <a:pt x="16" y="4"/>
                    </a:cubicBezTo>
                    <a:cubicBezTo>
                      <a:pt x="18" y="4"/>
                      <a:pt x="19" y="2"/>
                      <a:pt x="21" y="1"/>
                    </a:cubicBezTo>
                    <a:cubicBezTo>
                      <a:pt x="49" y="11"/>
                      <a:pt x="78" y="0"/>
                      <a:pt x="107" y="4"/>
                    </a:cubicBezTo>
                    <a:cubicBezTo>
                      <a:pt x="144" y="8"/>
                      <a:pt x="180" y="10"/>
                      <a:pt x="217" y="13"/>
                    </a:cubicBezTo>
                    <a:cubicBezTo>
                      <a:pt x="218" y="14"/>
                      <a:pt x="219" y="15"/>
                      <a:pt x="220" y="15"/>
                    </a:cubicBezTo>
                    <a:cubicBezTo>
                      <a:pt x="244" y="12"/>
                      <a:pt x="261" y="20"/>
                      <a:pt x="272" y="41"/>
                    </a:cubicBezTo>
                    <a:cubicBezTo>
                      <a:pt x="273" y="42"/>
                      <a:pt x="274" y="44"/>
                      <a:pt x="275" y="45"/>
                    </a:cubicBezTo>
                    <a:cubicBezTo>
                      <a:pt x="276" y="48"/>
                      <a:pt x="275" y="51"/>
                      <a:pt x="273" y="53"/>
                    </a:cubicBezTo>
                    <a:cubicBezTo>
                      <a:pt x="269" y="53"/>
                      <a:pt x="265" y="53"/>
                      <a:pt x="261" y="53"/>
                    </a:cubicBezTo>
                    <a:cubicBezTo>
                      <a:pt x="232" y="44"/>
                      <a:pt x="201" y="50"/>
                      <a:pt x="173" y="37"/>
                    </a:cubicBezTo>
                    <a:cubicBezTo>
                      <a:pt x="166" y="33"/>
                      <a:pt x="166" y="40"/>
                      <a:pt x="163" y="42"/>
                    </a:cubicBezTo>
                    <a:cubicBezTo>
                      <a:pt x="157" y="47"/>
                      <a:pt x="155" y="55"/>
                      <a:pt x="145" y="53"/>
                    </a:cubicBezTo>
                    <a:cubicBezTo>
                      <a:pt x="124" y="49"/>
                      <a:pt x="103" y="45"/>
                      <a:pt x="81" y="40"/>
                    </a:cubicBezTo>
                    <a:close/>
                  </a:path>
                </a:pathLst>
              </a:custGeom>
              <a:solidFill>
                <a:srgbClr val="83BB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2" name="Freeform 622">
                <a:extLst>
                  <a:ext uri="{FF2B5EF4-FFF2-40B4-BE49-F238E27FC236}">
                    <a16:creationId xmlns:a16="http://schemas.microsoft.com/office/drawing/2014/main" id="{B648AEB1-7E4D-4F08-B313-B33E7DF68AFC}"/>
                  </a:ext>
                </a:extLst>
              </p:cNvPr>
              <p:cNvSpPr>
                <a:spLocks/>
              </p:cNvSpPr>
              <p:nvPr/>
            </p:nvSpPr>
            <p:spPr bwMode="auto">
              <a:xfrm>
                <a:off x="1150" y="3598"/>
                <a:ext cx="446" cy="50"/>
              </a:xfrm>
              <a:custGeom>
                <a:avLst/>
                <a:gdLst>
                  <a:gd name="T0" fmla="*/ 237 w 397"/>
                  <a:gd name="T1" fmla="*/ 34 h 45"/>
                  <a:gd name="T2" fmla="*/ 144 w 397"/>
                  <a:gd name="T3" fmla="*/ 36 h 45"/>
                  <a:gd name="T4" fmla="*/ 61 w 397"/>
                  <a:gd name="T5" fmla="*/ 39 h 45"/>
                  <a:gd name="T6" fmla="*/ 29 w 397"/>
                  <a:gd name="T7" fmla="*/ 34 h 45"/>
                  <a:gd name="T8" fmla="*/ 5 w 397"/>
                  <a:gd name="T9" fmla="*/ 23 h 45"/>
                  <a:gd name="T10" fmla="*/ 0 w 397"/>
                  <a:gd name="T11" fmla="*/ 14 h 45"/>
                  <a:gd name="T12" fmla="*/ 111 w 397"/>
                  <a:gd name="T13" fmla="*/ 13 h 45"/>
                  <a:gd name="T14" fmla="*/ 179 w 397"/>
                  <a:gd name="T15" fmla="*/ 8 h 45"/>
                  <a:gd name="T16" fmla="*/ 266 w 397"/>
                  <a:gd name="T17" fmla="*/ 5 h 45"/>
                  <a:gd name="T18" fmla="*/ 354 w 397"/>
                  <a:gd name="T19" fmla="*/ 6 h 45"/>
                  <a:gd name="T20" fmla="*/ 397 w 397"/>
                  <a:gd name="T21" fmla="*/ 11 h 45"/>
                  <a:gd name="T22" fmla="*/ 387 w 397"/>
                  <a:gd name="T23" fmla="*/ 18 h 45"/>
                  <a:gd name="T24" fmla="*/ 259 w 397"/>
                  <a:gd name="T25" fmla="*/ 26 h 45"/>
                  <a:gd name="T26" fmla="*/ 237 w 397"/>
                  <a:gd name="T27" fmla="*/ 34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97" h="45">
                    <a:moveTo>
                      <a:pt x="237" y="34"/>
                    </a:moveTo>
                    <a:cubicBezTo>
                      <a:pt x="206" y="32"/>
                      <a:pt x="175" y="37"/>
                      <a:pt x="144" y="36"/>
                    </a:cubicBezTo>
                    <a:cubicBezTo>
                      <a:pt x="117" y="36"/>
                      <a:pt x="88" y="23"/>
                      <a:pt x="61" y="39"/>
                    </a:cubicBezTo>
                    <a:cubicBezTo>
                      <a:pt x="50" y="45"/>
                      <a:pt x="40" y="31"/>
                      <a:pt x="29" y="34"/>
                    </a:cubicBezTo>
                    <a:cubicBezTo>
                      <a:pt x="25" y="21"/>
                      <a:pt x="13" y="27"/>
                      <a:pt x="5" y="23"/>
                    </a:cubicBezTo>
                    <a:cubicBezTo>
                      <a:pt x="2" y="21"/>
                      <a:pt x="0" y="17"/>
                      <a:pt x="0" y="14"/>
                    </a:cubicBezTo>
                    <a:cubicBezTo>
                      <a:pt x="37" y="9"/>
                      <a:pt x="74" y="13"/>
                      <a:pt x="111" y="13"/>
                    </a:cubicBezTo>
                    <a:cubicBezTo>
                      <a:pt x="133" y="12"/>
                      <a:pt x="156" y="14"/>
                      <a:pt x="179" y="8"/>
                    </a:cubicBezTo>
                    <a:cubicBezTo>
                      <a:pt x="207" y="0"/>
                      <a:pt x="237" y="4"/>
                      <a:pt x="266" y="5"/>
                    </a:cubicBezTo>
                    <a:cubicBezTo>
                      <a:pt x="296" y="6"/>
                      <a:pt x="325" y="6"/>
                      <a:pt x="354" y="6"/>
                    </a:cubicBezTo>
                    <a:cubicBezTo>
                      <a:pt x="369" y="6"/>
                      <a:pt x="383" y="5"/>
                      <a:pt x="397" y="11"/>
                    </a:cubicBezTo>
                    <a:cubicBezTo>
                      <a:pt x="397" y="18"/>
                      <a:pt x="391" y="18"/>
                      <a:pt x="387" y="18"/>
                    </a:cubicBezTo>
                    <a:cubicBezTo>
                      <a:pt x="344" y="18"/>
                      <a:pt x="302" y="23"/>
                      <a:pt x="259" y="26"/>
                    </a:cubicBezTo>
                    <a:cubicBezTo>
                      <a:pt x="251" y="27"/>
                      <a:pt x="243" y="28"/>
                      <a:pt x="237" y="34"/>
                    </a:cubicBezTo>
                    <a:close/>
                  </a:path>
                </a:pathLst>
              </a:custGeom>
              <a:solidFill>
                <a:srgbClr val="5EA5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3" name="Freeform 623">
                <a:extLst>
                  <a:ext uri="{FF2B5EF4-FFF2-40B4-BE49-F238E27FC236}">
                    <a16:creationId xmlns:a16="http://schemas.microsoft.com/office/drawing/2014/main" id="{DBCC8526-1277-4646-A682-8BD912E18EA1}"/>
                  </a:ext>
                </a:extLst>
              </p:cNvPr>
              <p:cNvSpPr>
                <a:spLocks/>
              </p:cNvSpPr>
              <p:nvPr/>
            </p:nvSpPr>
            <p:spPr bwMode="auto">
              <a:xfrm>
                <a:off x="432" y="3500"/>
                <a:ext cx="351" cy="75"/>
              </a:xfrm>
              <a:custGeom>
                <a:avLst/>
                <a:gdLst>
                  <a:gd name="T0" fmla="*/ 56 w 313"/>
                  <a:gd name="T1" fmla="*/ 33 h 67"/>
                  <a:gd name="T2" fmla="*/ 38 w 313"/>
                  <a:gd name="T3" fmla="*/ 11 h 67"/>
                  <a:gd name="T4" fmla="*/ 24 w 313"/>
                  <a:gd name="T5" fmla="*/ 6 h 67"/>
                  <a:gd name="T6" fmla="*/ 0 w 313"/>
                  <a:gd name="T7" fmla="*/ 1 h 67"/>
                  <a:gd name="T8" fmla="*/ 61 w 313"/>
                  <a:gd name="T9" fmla="*/ 11 h 67"/>
                  <a:gd name="T10" fmla="*/ 92 w 313"/>
                  <a:gd name="T11" fmla="*/ 1 h 67"/>
                  <a:gd name="T12" fmla="*/ 143 w 313"/>
                  <a:gd name="T13" fmla="*/ 21 h 67"/>
                  <a:gd name="T14" fmla="*/ 151 w 313"/>
                  <a:gd name="T15" fmla="*/ 19 h 67"/>
                  <a:gd name="T16" fmla="*/ 172 w 313"/>
                  <a:gd name="T17" fmla="*/ 27 h 67"/>
                  <a:gd name="T18" fmla="*/ 181 w 313"/>
                  <a:gd name="T19" fmla="*/ 31 h 67"/>
                  <a:gd name="T20" fmla="*/ 211 w 313"/>
                  <a:gd name="T21" fmla="*/ 28 h 67"/>
                  <a:gd name="T22" fmla="*/ 192 w 313"/>
                  <a:gd name="T23" fmla="*/ 13 h 67"/>
                  <a:gd name="T24" fmla="*/ 273 w 313"/>
                  <a:gd name="T25" fmla="*/ 16 h 67"/>
                  <a:gd name="T26" fmla="*/ 267 w 313"/>
                  <a:gd name="T27" fmla="*/ 35 h 67"/>
                  <a:gd name="T28" fmla="*/ 309 w 313"/>
                  <a:gd name="T29" fmla="*/ 37 h 67"/>
                  <a:gd name="T30" fmla="*/ 313 w 313"/>
                  <a:gd name="T31" fmla="*/ 42 h 67"/>
                  <a:gd name="T32" fmla="*/ 306 w 313"/>
                  <a:gd name="T33" fmla="*/ 51 h 67"/>
                  <a:gd name="T34" fmla="*/ 229 w 313"/>
                  <a:gd name="T35" fmla="*/ 47 h 67"/>
                  <a:gd name="T36" fmla="*/ 146 w 313"/>
                  <a:gd name="T37" fmla="*/ 45 h 67"/>
                  <a:gd name="T38" fmla="*/ 86 w 313"/>
                  <a:gd name="T39" fmla="*/ 49 h 67"/>
                  <a:gd name="T40" fmla="*/ 56 w 313"/>
                  <a:gd name="T41" fmla="*/ 41 h 67"/>
                  <a:gd name="T42" fmla="*/ 56 w 313"/>
                  <a:gd name="T43" fmla="*/ 33 h 67"/>
                  <a:gd name="T44" fmla="*/ 77 w 313"/>
                  <a:gd name="T45" fmla="*/ 25 h 67"/>
                  <a:gd name="T46" fmla="*/ 56 w 313"/>
                  <a:gd name="T47" fmla="*/ 33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13" h="67">
                    <a:moveTo>
                      <a:pt x="56" y="33"/>
                    </a:moveTo>
                    <a:cubicBezTo>
                      <a:pt x="49" y="26"/>
                      <a:pt x="36" y="26"/>
                      <a:pt x="38" y="11"/>
                    </a:cubicBezTo>
                    <a:cubicBezTo>
                      <a:pt x="38" y="7"/>
                      <a:pt x="29" y="8"/>
                      <a:pt x="24" y="6"/>
                    </a:cubicBezTo>
                    <a:cubicBezTo>
                      <a:pt x="16" y="3"/>
                      <a:pt x="7" y="9"/>
                      <a:pt x="0" y="1"/>
                    </a:cubicBezTo>
                    <a:cubicBezTo>
                      <a:pt x="21" y="0"/>
                      <a:pt x="42" y="1"/>
                      <a:pt x="61" y="11"/>
                    </a:cubicBezTo>
                    <a:cubicBezTo>
                      <a:pt x="73" y="16"/>
                      <a:pt x="82" y="4"/>
                      <a:pt x="92" y="1"/>
                    </a:cubicBezTo>
                    <a:cubicBezTo>
                      <a:pt x="108" y="10"/>
                      <a:pt x="130" y="5"/>
                      <a:pt x="143" y="21"/>
                    </a:cubicBezTo>
                    <a:cubicBezTo>
                      <a:pt x="147" y="25"/>
                      <a:pt x="149" y="19"/>
                      <a:pt x="151" y="19"/>
                    </a:cubicBezTo>
                    <a:cubicBezTo>
                      <a:pt x="160" y="17"/>
                      <a:pt x="170" y="12"/>
                      <a:pt x="172" y="27"/>
                    </a:cubicBezTo>
                    <a:cubicBezTo>
                      <a:pt x="173" y="32"/>
                      <a:pt x="179" y="35"/>
                      <a:pt x="181" y="31"/>
                    </a:cubicBezTo>
                    <a:cubicBezTo>
                      <a:pt x="189" y="12"/>
                      <a:pt x="200" y="26"/>
                      <a:pt x="211" y="28"/>
                    </a:cubicBezTo>
                    <a:cubicBezTo>
                      <a:pt x="207" y="18"/>
                      <a:pt x="192" y="26"/>
                      <a:pt x="192" y="13"/>
                    </a:cubicBezTo>
                    <a:cubicBezTo>
                      <a:pt x="219" y="14"/>
                      <a:pt x="246" y="15"/>
                      <a:pt x="273" y="16"/>
                    </a:cubicBezTo>
                    <a:cubicBezTo>
                      <a:pt x="270" y="22"/>
                      <a:pt x="278" y="30"/>
                      <a:pt x="267" y="35"/>
                    </a:cubicBezTo>
                    <a:cubicBezTo>
                      <a:pt x="282" y="37"/>
                      <a:pt x="296" y="31"/>
                      <a:pt x="309" y="37"/>
                    </a:cubicBezTo>
                    <a:cubicBezTo>
                      <a:pt x="311" y="38"/>
                      <a:pt x="312" y="40"/>
                      <a:pt x="313" y="42"/>
                    </a:cubicBezTo>
                    <a:cubicBezTo>
                      <a:pt x="312" y="46"/>
                      <a:pt x="310" y="52"/>
                      <a:pt x="306" y="51"/>
                    </a:cubicBezTo>
                    <a:cubicBezTo>
                      <a:pt x="281" y="46"/>
                      <a:pt x="254" y="67"/>
                      <a:pt x="229" y="47"/>
                    </a:cubicBezTo>
                    <a:cubicBezTo>
                      <a:pt x="201" y="63"/>
                      <a:pt x="172" y="36"/>
                      <a:pt x="146" y="45"/>
                    </a:cubicBezTo>
                    <a:cubicBezTo>
                      <a:pt x="125" y="53"/>
                      <a:pt x="106" y="48"/>
                      <a:pt x="86" y="49"/>
                    </a:cubicBezTo>
                    <a:cubicBezTo>
                      <a:pt x="74" y="50"/>
                      <a:pt x="67" y="39"/>
                      <a:pt x="56" y="41"/>
                    </a:cubicBezTo>
                    <a:cubicBezTo>
                      <a:pt x="56" y="38"/>
                      <a:pt x="56" y="36"/>
                      <a:pt x="56" y="33"/>
                    </a:cubicBezTo>
                    <a:cubicBezTo>
                      <a:pt x="62" y="28"/>
                      <a:pt x="72" y="32"/>
                      <a:pt x="77" y="25"/>
                    </a:cubicBezTo>
                    <a:cubicBezTo>
                      <a:pt x="68" y="23"/>
                      <a:pt x="63" y="30"/>
                      <a:pt x="56" y="33"/>
                    </a:cubicBezTo>
                    <a:close/>
                  </a:path>
                </a:pathLst>
              </a:custGeom>
              <a:solidFill>
                <a:srgbClr val="9DC9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4" name="Freeform 624">
                <a:extLst>
                  <a:ext uri="{FF2B5EF4-FFF2-40B4-BE49-F238E27FC236}">
                    <a16:creationId xmlns:a16="http://schemas.microsoft.com/office/drawing/2014/main" id="{1B8881AF-C1E0-43CB-B4BB-E2E8AB548589}"/>
                  </a:ext>
                </a:extLst>
              </p:cNvPr>
              <p:cNvSpPr>
                <a:spLocks/>
              </p:cNvSpPr>
              <p:nvPr/>
            </p:nvSpPr>
            <p:spPr bwMode="auto">
              <a:xfrm>
                <a:off x="1416" y="3601"/>
                <a:ext cx="453" cy="47"/>
              </a:xfrm>
              <a:custGeom>
                <a:avLst/>
                <a:gdLst>
                  <a:gd name="T0" fmla="*/ 0 w 403"/>
                  <a:gd name="T1" fmla="*/ 31 h 42"/>
                  <a:gd name="T2" fmla="*/ 15 w 403"/>
                  <a:gd name="T3" fmla="*/ 18 h 42"/>
                  <a:gd name="T4" fmla="*/ 122 w 403"/>
                  <a:gd name="T5" fmla="*/ 8 h 42"/>
                  <a:gd name="T6" fmla="*/ 160 w 403"/>
                  <a:gd name="T7" fmla="*/ 8 h 42"/>
                  <a:gd name="T8" fmla="*/ 188 w 403"/>
                  <a:gd name="T9" fmla="*/ 7 h 42"/>
                  <a:gd name="T10" fmla="*/ 232 w 403"/>
                  <a:gd name="T11" fmla="*/ 3 h 42"/>
                  <a:gd name="T12" fmla="*/ 232 w 403"/>
                  <a:gd name="T13" fmla="*/ 3 h 42"/>
                  <a:gd name="T14" fmla="*/ 240 w 403"/>
                  <a:gd name="T15" fmla="*/ 4 h 42"/>
                  <a:gd name="T16" fmla="*/ 227 w 403"/>
                  <a:gd name="T17" fmla="*/ 20 h 42"/>
                  <a:gd name="T18" fmla="*/ 257 w 403"/>
                  <a:gd name="T19" fmla="*/ 6 h 42"/>
                  <a:gd name="T20" fmla="*/ 266 w 403"/>
                  <a:gd name="T21" fmla="*/ 2 h 42"/>
                  <a:gd name="T22" fmla="*/ 332 w 403"/>
                  <a:gd name="T23" fmla="*/ 1 h 42"/>
                  <a:gd name="T24" fmla="*/ 374 w 403"/>
                  <a:gd name="T25" fmla="*/ 6 h 42"/>
                  <a:gd name="T26" fmla="*/ 400 w 403"/>
                  <a:gd name="T27" fmla="*/ 27 h 42"/>
                  <a:gd name="T28" fmla="*/ 396 w 403"/>
                  <a:gd name="T29" fmla="*/ 35 h 42"/>
                  <a:gd name="T30" fmla="*/ 392 w 403"/>
                  <a:gd name="T31" fmla="*/ 35 h 42"/>
                  <a:gd name="T32" fmla="*/ 343 w 403"/>
                  <a:gd name="T33" fmla="*/ 25 h 42"/>
                  <a:gd name="T34" fmla="*/ 340 w 403"/>
                  <a:gd name="T35" fmla="*/ 24 h 42"/>
                  <a:gd name="T36" fmla="*/ 274 w 403"/>
                  <a:gd name="T37" fmla="*/ 30 h 42"/>
                  <a:gd name="T38" fmla="*/ 204 w 403"/>
                  <a:gd name="T39" fmla="*/ 32 h 42"/>
                  <a:gd name="T40" fmla="*/ 59 w 403"/>
                  <a:gd name="T41" fmla="*/ 31 h 42"/>
                  <a:gd name="T42" fmla="*/ 12 w 403"/>
                  <a:gd name="T43" fmla="*/ 32 h 42"/>
                  <a:gd name="T44" fmla="*/ 0 w 403"/>
                  <a:gd name="T45" fmla="*/ 3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03" h="42">
                    <a:moveTo>
                      <a:pt x="0" y="31"/>
                    </a:moveTo>
                    <a:cubicBezTo>
                      <a:pt x="2" y="23"/>
                      <a:pt x="6" y="20"/>
                      <a:pt x="15" y="18"/>
                    </a:cubicBezTo>
                    <a:cubicBezTo>
                      <a:pt x="50" y="11"/>
                      <a:pt x="87" y="19"/>
                      <a:pt x="122" y="8"/>
                    </a:cubicBezTo>
                    <a:cubicBezTo>
                      <a:pt x="134" y="4"/>
                      <a:pt x="147" y="14"/>
                      <a:pt x="160" y="8"/>
                    </a:cubicBezTo>
                    <a:cubicBezTo>
                      <a:pt x="169" y="7"/>
                      <a:pt x="179" y="7"/>
                      <a:pt x="188" y="7"/>
                    </a:cubicBezTo>
                    <a:cubicBezTo>
                      <a:pt x="203" y="7"/>
                      <a:pt x="217" y="5"/>
                      <a:pt x="232" y="3"/>
                    </a:cubicBezTo>
                    <a:cubicBezTo>
                      <a:pt x="232" y="3"/>
                      <a:pt x="232" y="3"/>
                      <a:pt x="232" y="3"/>
                    </a:cubicBezTo>
                    <a:cubicBezTo>
                      <a:pt x="235" y="0"/>
                      <a:pt x="239" y="0"/>
                      <a:pt x="240" y="4"/>
                    </a:cubicBezTo>
                    <a:cubicBezTo>
                      <a:pt x="244" y="12"/>
                      <a:pt x="237" y="15"/>
                      <a:pt x="227" y="20"/>
                    </a:cubicBezTo>
                    <a:cubicBezTo>
                      <a:pt x="241" y="15"/>
                      <a:pt x="251" y="14"/>
                      <a:pt x="257" y="6"/>
                    </a:cubicBezTo>
                    <a:cubicBezTo>
                      <a:pt x="259" y="3"/>
                      <a:pt x="263" y="1"/>
                      <a:pt x="266" y="2"/>
                    </a:cubicBezTo>
                    <a:cubicBezTo>
                      <a:pt x="288" y="11"/>
                      <a:pt x="310" y="1"/>
                      <a:pt x="332" y="1"/>
                    </a:cubicBezTo>
                    <a:cubicBezTo>
                      <a:pt x="346" y="2"/>
                      <a:pt x="359" y="9"/>
                      <a:pt x="374" y="6"/>
                    </a:cubicBezTo>
                    <a:cubicBezTo>
                      <a:pt x="382" y="4"/>
                      <a:pt x="389" y="22"/>
                      <a:pt x="400" y="27"/>
                    </a:cubicBezTo>
                    <a:cubicBezTo>
                      <a:pt x="403" y="29"/>
                      <a:pt x="399" y="33"/>
                      <a:pt x="396" y="35"/>
                    </a:cubicBezTo>
                    <a:cubicBezTo>
                      <a:pt x="395" y="35"/>
                      <a:pt x="393" y="35"/>
                      <a:pt x="392" y="35"/>
                    </a:cubicBezTo>
                    <a:cubicBezTo>
                      <a:pt x="376" y="31"/>
                      <a:pt x="357" y="40"/>
                      <a:pt x="343" y="25"/>
                    </a:cubicBezTo>
                    <a:cubicBezTo>
                      <a:pt x="342" y="24"/>
                      <a:pt x="341" y="23"/>
                      <a:pt x="340" y="24"/>
                    </a:cubicBezTo>
                    <a:cubicBezTo>
                      <a:pt x="320" y="42"/>
                      <a:pt x="296" y="25"/>
                      <a:pt x="274" y="30"/>
                    </a:cubicBezTo>
                    <a:cubicBezTo>
                      <a:pt x="251" y="36"/>
                      <a:pt x="227" y="32"/>
                      <a:pt x="204" y="32"/>
                    </a:cubicBezTo>
                    <a:cubicBezTo>
                      <a:pt x="156" y="34"/>
                      <a:pt x="108" y="23"/>
                      <a:pt x="59" y="31"/>
                    </a:cubicBezTo>
                    <a:cubicBezTo>
                      <a:pt x="44" y="33"/>
                      <a:pt x="27" y="34"/>
                      <a:pt x="12" y="32"/>
                    </a:cubicBezTo>
                    <a:cubicBezTo>
                      <a:pt x="8" y="31"/>
                      <a:pt x="4" y="31"/>
                      <a:pt x="0" y="31"/>
                    </a:cubicBezTo>
                    <a:close/>
                  </a:path>
                </a:pathLst>
              </a:custGeom>
              <a:solidFill>
                <a:srgbClr val="4497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5" name="Freeform 625">
                <a:extLst>
                  <a:ext uri="{FF2B5EF4-FFF2-40B4-BE49-F238E27FC236}">
                    <a16:creationId xmlns:a16="http://schemas.microsoft.com/office/drawing/2014/main" id="{2D8FD500-DFDD-4C72-BED2-9E5BE233E1F0}"/>
                  </a:ext>
                </a:extLst>
              </p:cNvPr>
              <p:cNvSpPr>
                <a:spLocks/>
              </p:cNvSpPr>
              <p:nvPr/>
            </p:nvSpPr>
            <p:spPr bwMode="auto">
              <a:xfrm>
                <a:off x="1975" y="3501"/>
                <a:ext cx="277" cy="42"/>
              </a:xfrm>
              <a:custGeom>
                <a:avLst/>
                <a:gdLst>
                  <a:gd name="T0" fmla="*/ 67 w 247"/>
                  <a:gd name="T1" fmla="*/ 36 h 37"/>
                  <a:gd name="T2" fmla="*/ 63 w 247"/>
                  <a:gd name="T3" fmla="*/ 30 h 37"/>
                  <a:gd name="T4" fmla="*/ 52 w 247"/>
                  <a:gd name="T5" fmla="*/ 27 h 37"/>
                  <a:gd name="T6" fmla="*/ 24 w 247"/>
                  <a:gd name="T7" fmla="*/ 29 h 37"/>
                  <a:gd name="T8" fmla="*/ 5 w 247"/>
                  <a:gd name="T9" fmla="*/ 27 h 37"/>
                  <a:gd name="T10" fmla="*/ 19 w 247"/>
                  <a:gd name="T11" fmla="*/ 12 h 37"/>
                  <a:gd name="T12" fmla="*/ 227 w 247"/>
                  <a:gd name="T13" fmla="*/ 4 h 37"/>
                  <a:gd name="T14" fmla="*/ 220 w 247"/>
                  <a:gd name="T15" fmla="*/ 10 h 37"/>
                  <a:gd name="T16" fmla="*/ 218 w 247"/>
                  <a:gd name="T17" fmla="*/ 20 h 37"/>
                  <a:gd name="T18" fmla="*/ 226 w 247"/>
                  <a:gd name="T19" fmla="*/ 19 h 37"/>
                  <a:gd name="T20" fmla="*/ 247 w 247"/>
                  <a:gd name="T21" fmla="*/ 28 h 37"/>
                  <a:gd name="T22" fmla="*/ 207 w 247"/>
                  <a:gd name="T23" fmla="*/ 31 h 37"/>
                  <a:gd name="T24" fmla="*/ 199 w 247"/>
                  <a:gd name="T25" fmla="*/ 36 h 37"/>
                  <a:gd name="T26" fmla="*/ 191 w 247"/>
                  <a:gd name="T27" fmla="*/ 37 h 37"/>
                  <a:gd name="T28" fmla="*/ 170 w 247"/>
                  <a:gd name="T29" fmla="*/ 30 h 37"/>
                  <a:gd name="T30" fmla="*/ 159 w 247"/>
                  <a:gd name="T31" fmla="*/ 36 h 37"/>
                  <a:gd name="T32" fmla="*/ 151 w 247"/>
                  <a:gd name="T33" fmla="*/ 36 h 37"/>
                  <a:gd name="T34" fmla="*/ 115 w 247"/>
                  <a:gd name="T35" fmla="*/ 36 h 37"/>
                  <a:gd name="T36" fmla="*/ 115 w 247"/>
                  <a:gd name="T37" fmla="*/ 36 h 37"/>
                  <a:gd name="T38" fmla="*/ 67 w 247"/>
                  <a:gd name="T39" fmla="*/ 36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47" h="37">
                    <a:moveTo>
                      <a:pt x="67" y="36"/>
                    </a:moveTo>
                    <a:cubicBezTo>
                      <a:pt x="63" y="35"/>
                      <a:pt x="75" y="21"/>
                      <a:pt x="63" y="30"/>
                    </a:cubicBezTo>
                    <a:cubicBezTo>
                      <a:pt x="54" y="37"/>
                      <a:pt x="56" y="26"/>
                      <a:pt x="52" y="27"/>
                    </a:cubicBezTo>
                    <a:cubicBezTo>
                      <a:pt x="42" y="27"/>
                      <a:pt x="33" y="27"/>
                      <a:pt x="24" y="29"/>
                    </a:cubicBezTo>
                    <a:cubicBezTo>
                      <a:pt x="18" y="29"/>
                      <a:pt x="9" y="36"/>
                      <a:pt x="5" y="27"/>
                    </a:cubicBezTo>
                    <a:cubicBezTo>
                      <a:pt x="0" y="15"/>
                      <a:pt x="16" y="18"/>
                      <a:pt x="19" y="12"/>
                    </a:cubicBezTo>
                    <a:cubicBezTo>
                      <a:pt x="88" y="0"/>
                      <a:pt x="158" y="3"/>
                      <a:pt x="227" y="4"/>
                    </a:cubicBezTo>
                    <a:cubicBezTo>
                      <a:pt x="225" y="6"/>
                      <a:pt x="222" y="8"/>
                      <a:pt x="220" y="10"/>
                    </a:cubicBezTo>
                    <a:cubicBezTo>
                      <a:pt x="216" y="13"/>
                      <a:pt x="214" y="16"/>
                      <a:pt x="218" y="20"/>
                    </a:cubicBezTo>
                    <a:cubicBezTo>
                      <a:pt x="220" y="23"/>
                      <a:pt x="223" y="21"/>
                      <a:pt x="226" y="19"/>
                    </a:cubicBezTo>
                    <a:cubicBezTo>
                      <a:pt x="239" y="7"/>
                      <a:pt x="244" y="16"/>
                      <a:pt x="247" y="28"/>
                    </a:cubicBezTo>
                    <a:cubicBezTo>
                      <a:pt x="234" y="36"/>
                      <a:pt x="221" y="31"/>
                      <a:pt x="207" y="31"/>
                    </a:cubicBezTo>
                    <a:cubicBezTo>
                      <a:pt x="203" y="31"/>
                      <a:pt x="200" y="30"/>
                      <a:pt x="199" y="36"/>
                    </a:cubicBezTo>
                    <a:cubicBezTo>
                      <a:pt x="196" y="36"/>
                      <a:pt x="194" y="36"/>
                      <a:pt x="191" y="37"/>
                    </a:cubicBezTo>
                    <a:cubicBezTo>
                      <a:pt x="184" y="36"/>
                      <a:pt x="176" y="33"/>
                      <a:pt x="170" y="30"/>
                    </a:cubicBezTo>
                    <a:cubicBezTo>
                      <a:pt x="161" y="25"/>
                      <a:pt x="162" y="33"/>
                      <a:pt x="159" y="36"/>
                    </a:cubicBezTo>
                    <a:cubicBezTo>
                      <a:pt x="156" y="36"/>
                      <a:pt x="154" y="36"/>
                      <a:pt x="151" y="36"/>
                    </a:cubicBezTo>
                    <a:cubicBezTo>
                      <a:pt x="139" y="25"/>
                      <a:pt x="127" y="37"/>
                      <a:pt x="115" y="36"/>
                    </a:cubicBezTo>
                    <a:cubicBezTo>
                      <a:pt x="115" y="36"/>
                      <a:pt x="115" y="36"/>
                      <a:pt x="115" y="36"/>
                    </a:cubicBezTo>
                    <a:cubicBezTo>
                      <a:pt x="99" y="33"/>
                      <a:pt x="83" y="34"/>
                      <a:pt x="67" y="36"/>
                    </a:cubicBezTo>
                    <a:close/>
                  </a:path>
                </a:pathLst>
              </a:custGeom>
              <a:solidFill>
                <a:srgbClr val="60AB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6" name="Freeform 626">
                <a:extLst>
                  <a:ext uri="{FF2B5EF4-FFF2-40B4-BE49-F238E27FC236}">
                    <a16:creationId xmlns:a16="http://schemas.microsoft.com/office/drawing/2014/main" id="{E44FE958-85A0-4347-B873-514D491AF20D}"/>
                  </a:ext>
                </a:extLst>
              </p:cNvPr>
              <p:cNvSpPr>
                <a:spLocks/>
              </p:cNvSpPr>
              <p:nvPr/>
            </p:nvSpPr>
            <p:spPr bwMode="auto">
              <a:xfrm>
                <a:off x="593" y="3592"/>
                <a:ext cx="299" cy="58"/>
              </a:xfrm>
              <a:custGeom>
                <a:avLst/>
                <a:gdLst>
                  <a:gd name="T0" fmla="*/ 252 w 266"/>
                  <a:gd name="T1" fmla="*/ 43 h 52"/>
                  <a:gd name="T2" fmla="*/ 212 w 266"/>
                  <a:gd name="T3" fmla="*/ 45 h 52"/>
                  <a:gd name="T4" fmla="*/ 176 w 266"/>
                  <a:gd name="T5" fmla="*/ 39 h 52"/>
                  <a:gd name="T6" fmla="*/ 188 w 266"/>
                  <a:gd name="T7" fmla="*/ 25 h 52"/>
                  <a:gd name="T8" fmla="*/ 126 w 266"/>
                  <a:gd name="T9" fmla="*/ 24 h 52"/>
                  <a:gd name="T10" fmla="*/ 144 w 266"/>
                  <a:gd name="T11" fmla="*/ 39 h 52"/>
                  <a:gd name="T12" fmla="*/ 106 w 266"/>
                  <a:gd name="T13" fmla="*/ 46 h 52"/>
                  <a:gd name="T14" fmla="*/ 88 w 266"/>
                  <a:gd name="T15" fmla="*/ 43 h 52"/>
                  <a:gd name="T16" fmla="*/ 98 w 266"/>
                  <a:gd name="T17" fmla="*/ 34 h 52"/>
                  <a:gd name="T18" fmla="*/ 38 w 266"/>
                  <a:gd name="T19" fmla="*/ 19 h 52"/>
                  <a:gd name="T20" fmla="*/ 0 w 266"/>
                  <a:gd name="T21" fmla="*/ 7 h 52"/>
                  <a:gd name="T22" fmla="*/ 24 w 266"/>
                  <a:gd name="T23" fmla="*/ 4 h 52"/>
                  <a:gd name="T24" fmla="*/ 107 w 266"/>
                  <a:gd name="T25" fmla="*/ 9 h 52"/>
                  <a:gd name="T26" fmla="*/ 195 w 266"/>
                  <a:gd name="T27" fmla="*/ 8 h 52"/>
                  <a:gd name="T28" fmla="*/ 260 w 266"/>
                  <a:gd name="T29" fmla="*/ 11 h 52"/>
                  <a:gd name="T30" fmla="*/ 259 w 266"/>
                  <a:gd name="T31" fmla="*/ 22 h 52"/>
                  <a:gd name="T32" fmla="*/ 252 w 266"/>
                  <a:gd name="T33" fmla="*/ 43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6" h="52">
                    <a:moveTo>
                      <a:pt x="252" y="43"/>
                    </a:moveTo>
                    <a:cubicBezTo>
                      <a:pt x="239" y="52"/>
                      <a:pt x="225" y="46"/>
                      <a:pt x="212" y="45"/>
                    </a:cubicBezTo>
                    <a:cubicBezTo>
                      <a:pt x="200" y="43"/>
                      <a:pt x="188" y="41"/>
                      <a:pt x="176" y="39"/>
                    </a:cubicBezTo>
                    <a:cubicBezTo>
                      <a:pt x="175" y="30"/>
                      <a:pt x="182" y="28"/>
                      <a:pt x="188" y="25"/>
                    </a:cubicBezTo>
                    <a:cubicBezTo>
                      <a:pt x="167" y="37"/>
                      <a:pt x="147" y="24"/>
                      <a:pt x="126" y="24"/>
                    </a:cubicBezTo>
                    <a:cubicBezTo>
                      <a:pt x="132" y="31"/>
                      <a:pt x="145" y="26"/>
                      <a:pt x="144" y="39"/>
                    </a:cubicBezTo>
                    <a:cubicBezTo>
                      <a:pt x="131" y="40"/>
                      <a:pt x="118" y="37"/>
                      <a:pt x="106" y="46"/>
                    </a:cubicBezTo>
                    <a:cubicBezTo>
                      <a:pt x="102" y="49"/>
                      <a:pt x="93" y="49"/>
                      <a:pt x="88" y="43"/>
                    </a:cubicBezTo>
                    <a:cubicBezTo>
                      <a:pt x="90" y="40"/>
                      <a:pt x="94" y="38"/>
                      <a:pt x="98" y="34"/>
                    </a:cubicBezTo>
                    <a:cubicBezTo>
                      <a:pt x="80" y="20"/>
                      <a:pt x="59" y="20"/>
                      <a:pt x="38" y="19"/>
                    </a:cubicBezTo>
                    <a:cubicBezTo>
                      <a:pt x="24" y="18"/>
                      <a:pt x="10" y="18"/>
                      <a:pt x="0" y="7"/>
                    </a:cubicBezTo>
                    <a:cubicBezTo>
                      <a:pt x="7" y="0"/>
                      <a:pt x="17" y="2"/>
                      <a:pt x="24" y="4"/>
                    </a:cubicBezTo>
                    <a:cubicBezTo>
                      <a:pt x="52" y="11"/>
                      <a:pt x="80" y="7"/>
                      <a:pt x="107" y="9"/>
                    </a:cubicBezTo>
                    <a:cubicBezTo>
                      <a:pt x="136" y="11"/>
                      <a:pt x="165" y="7"/>
                      <a:pt x="195" y="8"/>
                    </a:cubicBezTo>
                    <a:cubicBezTo>
                      <a:pt x="216" y="9"/>
                      <a:pt x="238" y="10"/>
                      <a:pt x="260" y="11"/>
                    </a:cubicBezTo>
                    <a:cubicBezTo>
                      <a:pt x="266" y="15"/>
                      <a:pt x="266" y="20"/>
                      <a:pt x="259" y="22"/>
                    </a:cubicBezTo>
                    <a:cubicBezTo>
                      <a:pt x="244" y="26"/>
                      <a:pt x="248" y="34"/>
                      <a:pt x="252" y="43"/>
                    </a:cubicBezTo>
                    <a:close/>
                  </a:path>
                </a:pathLst>
              </a:custGeom>
              <a:solidFill>
                <a:srgbClr val="97C6D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7" name="Freeform 627">
                <a:extLst>
                  <a:ext uri="{FF2B5EF4-FFF2-40B4-BE49-F238E27FC236}">
                    <a16:creationId xmlns:a16="http://schemas.microsoft.com/office/drawing/2014/main" id="{BC9DD24F-08B1-431F-9951-822C2DC47B3F}"/>
                  </a:ext>
                </a:extLst>
              </p:cNvPr>
              <p:cNvSpPr>
                <a:spLocks/>
              </p:cNvSpPr>
              <p:nvPr/>
            </p:nvSpPr>
            <p:spPr bwMode="auto">
              <a:xfrm>
                <a:off x="760" y="3511"/>
                <a:ext cx="229" cy="64"/>
              </a:xfrm>
              <a:custGeom>
                <a:avLst/>
                <a:gdLst>
                  <a:gd name="T0" fmla="*/ 116 w 204"/>
                  <a:gd name="T1" fmla="*/ 27 h 57"/>
                  <a:gd name="T2" fmla="*/ 188 w 204"/>
                  <a:gd name="T3" fmla="*/ 35 h 57"/>
                  <a:gd name="T4" fmla="*/ 204 w 204"/>
                  <a:gd name="T5" fmla="*/ 43 h 57"/>
                  <a:gd name="T6" fmla="*/ 159 w 204"/>
                  <a:gd name="T7" fmla="*/ 42 h 57"/>
                  <a:gd name="T8" fmla="*/ 149 w 204"/>
                  <a:gd name="T9" fmla="*/ 43 h 57"/>
                  <a:gd name="T10" fmla="*/ 138 w 204"/>
                  <a:gd name="T11" fmla="*/ 42 h 57"/>
                  <a:gd name="T12" fmla="*/ 131 w 204"/>
                  <a:gd name="T13" fmla="*/ 42 h 57"/>
                  <a:gd name="T14" fmla="*/ 58 w 204"/>
                  <a:gd name="T15" fmla="*/ 43 h 57"/>
                  <a:gd name="T16" fmla="*/ 21 w 204"/>
                  <a:gd name="T17" fmla="*/ 32 h 57"/>
                  <a:gd name="T18" fmla="*/ 20 w 204"/>
                  <a:gd name="T19" fmla="*/ 31 h 57"/>
                  <a:gd name="T20" fmla="*/ 23 w 204"/>
                  <a:gd name="T21" fmla="*/ 22 h 57"/>
                  <a:gd name="T22" fmla="*/ 40 w 204"/>
                  <a:gd name="T23" fmla="*/ 13 h 57"/>
                  <a:gd name="T24" fmla="*/ 0 w 204"/>
                  <a:gd name="T25" fmla="*/ 7 h 57"/>
                  <a:gd name="T26" fmla="*/ 63 w 204"/>
                  <a:gd name="T27" fmla="*/ 6 h 57"/>
                  <a:gd name="T28" fmla="*/ 104 w 204"/>
                  <a:gd name="T29" fmla="*/ 11 h 57"/>
                  <a:gd name="T30" fmla="*/ 96 w 204"/>
                  <a:gd name="T31" fmla="*/ 19 h 57"/>
                  <a:gd name="T32" fmla="*/ 88 w 204"/>
                  <a:gd name="T33" fmla="*/ 22 h 57"/>
                  <a:gd name="T34" fmla="*/ 116 w 204"/>
                  <a:gd name="T35" fmla="*/ 27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4" h="57">
                    <a:moveTo>
                      <a:pt x="116" y="27"/>
                    </a:moveTo>
                    <a:cubicBezTo>
                      <a:pt x="140" y="30"/>
                      <a:pt x="164" y="32"/>
                      <a:pt x="188" y="35"/>
                    </a:cubicBezTo>
                    <a:cubicBezTo>
                      <a:pt x="195" y="35"/>
                      <a:pt x="201" y="36"/>
                      <a:pt x="204" y="43"/>
                    </a:cubicBezTo>
                    <a:cubicBezTo>
                      <a:pt x="189" y="48"/>
                      <a:pt x="174" y="49"/>
                      <a:pt x="159" y="42"/>
                    </a:cubicBezTo>
                    <a:cubicBezTo>
                      <a:pt x="156" y="41"/>
                      <a:pt x="152" y="38"/>
                      <a:pt x="149" y="43"/>
                    </a:cubicBezTo>
                    <a:cubicBezTo>
                      <a:pt x="145" y="49"/>
                      <a:pt x="141" y="57"/>
                      <a:pt x="138" y="42"/>
                    </a:cubicBezTo>
                    <a:cubicBezTo>
                      <a:pt x="138" y="40"/>
                      <a:pt x="134" y="41"/>
                      <a:pt x="131" y="42"/>
                    </a:cubicBezTo>
                    <a:cubicBezTo>
                      <a:pt x="107" y="47"/>
                      <a:pt x="82" y="42"/>
                      <a:pt x="58" y="43"/>
                    </a:cubicBezTo>
                    <a:cubicBezTo>
                      <a:pt x="44" y="44"/>
                      <a:pt x="33" y="37"/>
                      <a:pt x="21" y="32"/>
                    </a:cubicBezTo>
                    <a:cubicBezTo>
                      <a:pt x="21" y="32"/>
                      <a:pt x="20" y="31"/>
                      <a:pt x="20" y="31"/>
                    </a:cubicBezTo>
                    <a:cubicBezTo>
                      <a:pt x="17" y="26"/>
                      <a:pt x="19" y="23"/>
                      <a:pt x="23" y="22"/>
                    </a:cubicBezTo>
                    <a:cubicBezTo>
                      <a:pt x="29" y="20"/>
                      <a:pt x="35" y="18"/>
                      <a:pt x="40" y="13"/>
                    </a:cubicBezTo>
                    <a:cubicBezTo>
                      <a:pt x="27" y="8"/>
                      <a:pt x="11" y="20"/>
                      <a:pt x="0" y="7"/>
                    </a:cubicBezTo>
                    <a:cubicBezTo>
                      <a:pt x="21" y="0"/>
                      <a:pt x="42" y="1"/>
                      <a:pt x="63" y="6"/>
                    </a:cubicBezTo>
                    <a:cubicBezTo>
                      <a:pt x="77" y="8"/>
                      <a:pt x="90" y="11"/>
                      <a:pt x="104" y="11"/>
                    </a:cubicBezTo>
                    <a:cubicBezTo>
                      <a:pt x="102" y="15"/>
                      <a:pt x="100" y="18"/>
                      <a:pt x="96" y="19"/>
                    </a:cubicBezTo>
                    <a:cubicBezTo>
                      <a:pt x="94" y="21"/>
                      <a:pt x="91" y="22"/>
                      <a:pt x="88" y="22"/>
                    </a:cubicBezTo>
                    <a:cubicBezTo>
                      <a:pt x="96" y="30"/>
                      <a:pt x="107" y="26"/>
                      <a:pt x="116" y="27"/>
                    </a:cubicBezTo>
                    <a:close/>
                  </a:path>
                </a:pathLst>
              </a:custGeom>
              <a:solidFill>
                <a:srgbClr val="9DC9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8" name="Freeform 628">
                <a:extLst>
                  <a:ext uri="{FF2B5EF4-FFF2-40B4-BE49-F238E27FC236}">
                    <a16:creationId xmlns:a16="http://schemas.microsoft.com/office/drawing/2014/main" id="{2FC2AB12-938C-46EE-8EEB-EA4DB6BAC6A6}"/>
                  </a:ext>
                </a:extLst>
              </p:cNvPr>
              <p:cNvSpPr>
                <a:spLocks/>
              </p:cNvSpPr>
              <p:nvPr/>
            </p:nvSpPr>
            <p:spPr bwMode="auto">
              <a:xfrm>
                <a:off x="859" y="3603"/>
                <a:ext cx="251" cy="42"/>
              </a:xfrm>
              <a:custGeom>
                <a:avLst/>
                <a:gdLst>
                  <a:gd name="T0" fmla="*/ 16 w 224"/>
                  <a:gd name="T1" fmla="*/ 33 h 37"/>
                  <a:gd name="T2" fmla="*/ 2 w 224"/>
                  <a:gd name="T3" fmla="*/ 20 h 37"/>
                  <a:gd name="T4" fmla="*/ 19 w 224"/>
                  <a:gd name="T5" fmla="*/ 9 h 37"/>
                  <a:gd name="T6" fmla="*/ 24 w 224"/>
                  <a:gd name="T7" fmla="*/ 1 h 37"/>
                  <a:gd name="T8" fmla="*/ 64 w 224"/>
                  <a:gd name="T9" fmla="*/ 6 h 37"/>
                  <a:gd name="T10" fmla="*/ 62 w 224"/>
                  <a:gd name="T11" fmla="*/ 12 h 37"/>
                  <a:gd name="T12" fmla="*/ 135 w 224"/>
                  <a:gd name="T13" fmla="*/ 17 h 37"/>
                  <a:gd name="T14" fmla="*/ 144 w 224"/>
                  <a:gd name="T15" fmla="*/ 5 h 37"/>
                  <a:gd name="T16" fmla="*/ 224 w 224"/>
                  <a:gd name="T17" fmla="*/ 9 h 37"/>
                  <a:gd name="T18" fmla="*/ 173 w 224"/>
                  <a:gd name="T19" fmla="*/ 16 h 37"/>
                  <a:gd name="T20" fmla="*/ 192 w 224"/>
                  <a:gd name="T21" fmla="*/ 29 h 37"/>
                  <a:gd name="T22" fmla="*/ 104 w 224"/>
                  <a:gd name="T23" fmla="*/ 31 h 37"/>
                  <a:gd name="T24" fmla="*/ 46 w 224"/>
                  <a:gd name="T25" fmla="*/ 36 h 37"/>
                  <a:gd name="T26" fmla="*/ 16 w 224"/>
                  <a:gd name="T27" fmla="*/ 33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24" h="37">
                    <a:moveTo>
                      <a:pt x="16" y="33"/>
                    </a:moveTo>
                    <a:cubicBezTo>
                      <a:pt x="13" y="27"/>
                      <a:pt x="0" y="30"/>
                      <a:pt x="2" y="20"/>
                    </a:cubicBezTo>
                    <a:cubicBezTo>
                      <a:pt x="3" y="12"/>
                      <a:pt x="12" y="10"/>
                      <a:pt x="19" y="9"/>
                    </a:cubicBezTo>
                    <a:cubicBezTo>
                      <a:pt x="25" y="9"/>
                      <a:pt x="26" y="6"/>
                      <a:pt x="24" y="1"/>
                    </a:cubicBezTo>
                    <a:cubicBezTo>
                      <a:pt x="37" y="2"/>
                      <a:pt x="51" y="0"/>
                      <a:pt x="64" y="6"/>
                    </a:cubicBezTo>
                    <a:cubicBezTo>
                      <a:pt x="66" y="9"/>
                      <a:pt x="60" y="12"/>
                      <a:pt x="62" y="12"/>
                    </a:cubicBezTo>
                    <a:cubicBezTo>
                      <a:pt x="86" y="14"/>
                      <a:pt x="110" y="22"/>
                      <a:pt x="135" y="17"/>
                    </a:cubicBezTo>
                    <a:cubicBezTo>
                      <a:pt x="143" y="16"/>
                      <a:pt x="146" y="12"/>
                      <a:pt x="144" y="5"/>
                    </a:cubicBezTo>
                    <a:cubicBezTo>
                      <a:pt x="171" y="3"/>
                      <a:pt x="198" y="2"/>
                      <a:pt x="224" y="9"/>
                    </a:cubicBezTo>
                    <a:cubicBezTo>
                      <a:pt x="209" y="21"/>
                      <a:pt x="190" y="12"/>
                      <a:pt x="173" y="16"/>
                    </a:cubicBezTo>
                    <a:cubicBezTo>
                      <a:pt x="177" y="23"/>
                      <a:pt x="192" y="16"/>
                      <a:pt x="192" y="29"/>
                    </a:cubicBezTo>
                    <a:cubicBezTo>
                      <a:pt x="163" y="30"/>
                      <a:pt x="134" y="35"/>
                      <a:pt x="104" y="31"/>
                    </a:cubicBezTo>
                    <a:cubicBezTo>
                      <a:pt x="85" y="28"/>
                      <a:pt x="65" y="35"/>
                      <a:pt x="46" y="36"/>
                    </a:cubicBezTo>
                    <a:cubicBezTo>
                      <a:pt x="35" y="37"/>
                      <a:pt x="26" y="29"/>
                      <a:pt x="16" y="33"/>
                    </a:cubicBezTo>
                    <a:close/>
                  </a:path>
                </a:pathLst>
              </a:custGeom>
              <a:solidFill>
                <a:srgbClr val="73B3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9" name="Freeform 629">
                <a:extLst>
                  <a:ext uri="{FF2B5EF4-FFF2-40B4-BE49-F238E27FC236}">
                    <a16:creationId xmlns:a16="http://schemas.microsoft.com/office/drawing/2014/main" id="{E18D3152-35AF-4CB8-B605-0C8E3027BB34}"/>
                  </a:ext>
                </a:extLst>
              </p:cNvPr>
              <p:cNvSpPr>
                <a:spLocks/>
              </p:cNvSpPr>
              <p:nvPr/>
            </p:nvSpPr>
            <p:spPr bwMode="auto">
              <a:xfrm>
                <a:off x="505" y="3599"/>
                <a:ext cx="210" cy="41"/>
              </a:xfrm>
              <a:custGeom>
                <a:avLst/>
                <a:gdLst>
                  <a:gd name="T0" fmla="*/ 79 w 187"/>
                  <a:gd name="T1" fmla="*/ 1 h 37"/>
                  <a:gd name="T2" fmla="*/ 161 w 187"/>
                  <a:gd name="T3" fmla="*/ 11 h 37"/>
                  <a:gd name="T4" fmla="*/ 187 w 187"/>
                  <a:gd name="T5" fmla="*/ 22 h 37"/>
                  <a:gd name="T6" fmla="*/ 167 w 187"/>
                  <a:gd name="T7" fmla="*/ 37 h 37"/>
                  <a:gd name="T8" fmla="*/ 139 w 187"/>
                  <a:gd name="T9" fmla="*/ 33 h 37"/>
                  <a:gd name="T10" fmla="*/ 126 w 187"/>
                  <a:gd name="T11" fmla="*/ 32 h 37"/>
                  <a:gd name="T12" fmla="*/ 117 w 187"/>
                  <a:gd name="T13" fmla="*/ 34 h 37"/>
                  <a:gd name="T14" fmla="*/ 59 w 187"/>
                  <a:gd name="T15" fmla="*/ 26 h 37"/>
                  <a:gd name="T16" fmla="*/ 51 w 187"/>
                  <a:gd name="T17" fmla="*/ 25 h 37"/>
                  <a:gd name="T18" fmla="*/ 33 w 187"/>
                  <a:gd name="T19" fmla="*/ 13 h 37"/>
                  <a:gd name="T20" fmla="*/ 0 w 187"/>
                  <a:gd name="T21" fmla="*/ 8 h 37"/>
                  <a:gd name="T22" fmla="*/ 28 w 187"/>
                  <a:gd name="T23" fmla="*/ 1 h 37"/>
                  <a:gd name="T24" fmla="*/ 31 w 187"/>
                  <a:gd name="T25" fmla="*/ 1 h 37"/>
                  <a:gd name="T26" fmla="*/ 67 w 187"/>
                  <a:gd name="T27" fmla="*/ 2 h 37"/>
                  <a:gd name="T28" fmla="*/ 79 w 187"/>
                  <a:gd name="T29" fmla="*/ 1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87" h="37">
                    <a:moveTo>
                      <a:pt x="79" y="1"/>
                    </a:moveTo>
                    <a:cubicBezTo>
                      <a:pt x="105" y="11"/>
                      <a:pt x="133" y="8"/>
                      <a:pt x="161" y="11"/>
                    </a:cubicBezTo>
                    <a:cubicBezTo>
                      <a:pt x="172" y="13"/>
                      <a:pt x="172" y="31"/>
                      <a:pt x="187" y="22"/>
                    </a:cubicBezTo>
                    <a:cubicBezTo>
                      <a:pt x="182" y="35"/>
                      <a:pt x="175" y="37"/>
                      <a:pt x="167" y="37"/>
                    </a:cubicBezTo>
                    <a:cubicBezTo>
                      <a:pt x="157" y="36"/>
                      <a:pt x="148" y="35"/>
                      <a:pt x="139" y="33"/>
                    </a:cubicBezTo>
                    <a:cubicBezTo>
                      <a:pt x="135" y="29"/>
                      <a:pt x="131" y="30"/>
                      <a:pt x="126" y="32"/>
                    </a:cubicBezTo>
                    <a:cubicBezTo>
                      <a:pt x="123" y="34"/>
                      <a:pt x="119" y="35"/>
                      <a:pt x="117" y="34"/>
                    </a:cubicBezTo>
                    <a:cubicBezTo>
                      <a:pt x="98" y="24"/>
                      <a:pt x="77" y="32"/>
                      <a:pt x="59" y="26"/>
                    </a:cubicBezTo>
                    <a:cubicBezTo>
                      <a:pt x="56" y="26"/>
                      <a:pt x="54" y="25"/>
                      <a:pt x="51" y="25"/>
                    </a:cubicBezTo>
                    <a:cubicBezTo>
                      <a:pt x="48" y="17"/>
                      <a:pt x="44" y="11"/>
                      <a:pt x="33" y="13"/>
                    </a:cubicBezTo>
                    <a:cubicBezTo>
                      <a:pt x="23" y="14"/>
                      <a:pt x="12" y="16"/>
                      <a:pt x="0" y="8"/>
                    </a:cubicBezTo>
                    <a:cubicBezTo>
                      <a:pt x="10" y="5"/>
                      <a:pt x="19" y="3"/>
                      <a:pt x="28" y="1"/>
                    </a:cubicBezTo>
                    <a:cubicBezTo>
                      <a:pt x="29" y="0"/>
                      <a:pt x="30" y="0"/>
                      <a:pt x="31" y="1"/>
                    </a:cubicBezTo>
                    <a:cubicBezTo>
                      <a:pt x="43" y="1"/>
                      <a:pt x="55" y="6"/>
                      <a:pt x="67" y="2"/>
                    </a:cubicBezTo>
                    <a:cubicBezTo>
                      <a:pt x="71" y="2"/>
                      <a:pt x="75" y="4"/>
                      <a:pt x="79" y="1"/>
                    </a:cubicBezTo>
                    <a:close/>
                  </a:path>
                </a:pathLst>
              </a:custGeom>
              <a:solidFill>
                <a:srgbClr val="6AAE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0" name="Freeform 630">
                <a:extLst>
                  <a:ext uri="{FF2B5EF4-FFF2-40B4-BE49-F238E27FC236}">
                    <a16:creationId xmlns:a16="http://schemas.microsoft.com/office/drawing/2014/main" id="{621D2DDD-0320-47D5-BE81-92E1C60BD0C0}"/>
                  </a:ext>
                </a:extLst>
              </p:cNvPr>
              <p:cNvSpPr>
                <a:spLocks/>
              </p:cNvSpPr>
              <p:nvPr/>
            </p:nvSpPr>
            <p:spPr bwMode="auto">
              <a:xfrm>
                <a:off x="1662" y="3591"/>
                <a:ext cx="240" cy="53"/>
              </a:xfrm>
              <a:custGeom>
                <a:avLst/>
                <a:gdLst>
                  <a:gd name="T0" fmla="*/ 177 w 213"/>
                  <a:gd name="T1" fmla="*/ 44 h 47"/>
                  <a:gd name="T2" fmla="*/ 172 w 213"/>
                  <a:gd name="T3" fmla="*/ 35 h 47"/>
                  <a:gd name="T4" fmla="*/ 159 w 213"/>
                  <a:gd name="T5" fmla="*/ 20 h 47"/>
                  <a:gd name="T6" fmla="*/ 155 w 213"/>
                  <a:gd name="T7" fmla="*/ 17 h 47"/>
                  <a:gd name="T8" fmla="*/ 66 w 213"/>
                  <a:gd name="T9" fmla="*/ 20 h 47"/>
                  <a:gd name="T10" fmla="*/ 52 w 213"/>
                  <a:gd name="T11" fmla="*/ 17 h 47"/>
                  <a:gd name="T12" fmla="*/ 40 w 213"/>
                  <a:gd name="T13" fmla="*/ 18 h 47"/>
                  <a:gd name="T14" fmla="*/ 0 w 213"/>
                  <a:gd name="T15" fmla="*/ 28 h 47"/>
                  <a:gd name="T16" fmla="*/ 17 w 213"/>
                  <a:gd name="T17" fmla="*/ 19 h 47"/>
                  <a:gd name="T18" fmla="*/ 13 w 213"/>
                  <a:gd name="T19" fmla="*/ 12 h 47"/>
                  <a:gd name="T20" fmla="*/ 63 w 213"/>
                  <a:gd name="T21" fmla="*/ 6 h 47"/>
                  <a:gd name="T22" fmla="*/ 146 w 213"/>
                  <a:gd name="T23" fmla="*/ 7 h 47"/>
                  <a:gd name="T24" fmla="*/ 190 w 213"/>
                  <a:gd name="T25" fmla="*/ 4 h 47"/>
                  <a:gd name="T26" fmla="*/ 205 w 213"/>
                  <a:gd name="T27" fmla="*/ 12 h 47"/>
                  <a:gd name="T28" fmla="*/ 195 w 213"/>
                  <a:gd name="T29" fmla="*/ 13 h 47"/>
                  <a:gd name="T30" fmla="*/ 182 w 213"/>
                  <a:gd name="T31" fmla="*/ 14 h 47"/>
                  <a:gd name="T32" fmla="*/ 194 w 213"/>
                  <a:gd name="T33" fmla="*/ 22 h 47"/>
                  <a:gd name="T34" fmla="*/ 204 w 213"/>
                  <a:gd name="T35" fmla="*/ 25 h 47"/>
                  <a:gd name="T36" fmla="*/ 186 w 213"/>
                  <a:gd name="T37" fmla="*/ 37 h 47"/>
                  <a:gd name="T38" fmla="*/ 213 w 213"/>
                  <a:gd name="T39" fmla="*/ 44 h 47"/>
                  <a:gd name="T40" fmla="*/ 177 w 213"/>
                  <a:gd name="T41" fmla="*/ 44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13" h="47">
                    <a:moveTo>
                      <a:pt x="177" y="44"/>
                    </a:moveTo>
                    <a:cubicBezTo>
                      <a:pt x="181" y="37"/>
                      <a:pt x="173" y="37"/>
                      <a:pt x="172" y="35"/>
                    </a:cubicBezTo>
                    <a:cubicBezTo>
                      <a:pt x="169" y="28"/>
                      <a:pt x="148" y="37"/>
                      <a:pt x="159" y="20"/>
                    </a:cubicBezTo>
                    <a:cubicBezTo>
                      <a:pt x="158" y="19"/>
                      <a:pt x="156" y="17"/>
                      <a:pt x="155" y="17"/>
                    </a:cubicBezTo>
                    <a:cubicBezTo>
                      <a:pt x="126" y="24"/>
                      <a:pt x="96" y="7"/>
                      <a:pt x="66" y="20"/>
                    </a:cubicBezTo>
                    <a:cubicBezTo>
                      <a:pt x="63" y="21"/>
                      <a:pt x="55" y="23"/>
                      <a:pt x="52" y="17"/>
                    </a:cubicBezTo>
                    <a:cubicBezTo>
                      <a:pt x="47" y="8"/>
                      <a:pt x="42" y="15"/>
                      <a:pt x="40" y="18"/>
                    </a:cubicBezTo>
                    <a:cubicBezTo>
                      <a:pt x="30" y="33"/>
                      <a:pt x="15" y="31"/>
                      <a:pt x="0" y="28"/>
                    </a:cubicBezTo>
                    <a:cubicBezTo>
                      <a:pt x="6" y="26"/>
                      <a:pt x="13" y="24"/>
                      <a:pt x="17" y="19"/>
                    </a:cubicBezTo>
                    <a:cubicBezTo>
                      <a:pt x="22" y="14"/>
                      <a:pt x="17" y="13"/>
                      <a:pt x="13" y="12"/>
                    </a:cubicBezTo>
                    <a:cubicBezTo>
                      <a:pt x="29" y="5"/>
                      <a:pt x="47" y="6"/>
                      <a:pt x="63" y="6"/>
                    </a:cubicBezTo>
                    <a:cubicBezTo>
                      <a:pt x="91" y="7"/>
                      <a:pt x="118" y="9"/>
                      <a:pt x="146" y="7"/>
                    </a:cubicBezTo>
                    <a:cubicBezTo>
                      <a:pt x="161" y="6"/>
                      <a:pt x="174" y="0"/>
                      <a:pt x="190" y="4"/>
                    </a:cubicBezTo>
                    <a:cubicBezTo>
                      <a:pt x="196" y="5"/>
                      <a:pt x="201" y="7"/>
                      <a:pt x="205" y="12"/>
                    </a:cubicBezTo>
                    <a:cubicBezTo>
                      <a:pt x="202" y="16"/>
                      <a:pt x="198" y="14"/>
                      <a:pt x="195" y="13"/>
                    </a:cubicBezTo>
                    <a:cubicBezTo>
                      <a:pt x="190" y="11"/>
                      <a:pt x="184" y="5"/>
                      <a:pt x="182" y="14"/>
                    </a:cubicBezTo>
                    <a:cubicBezTo>
                      <a:pt x="181" y="21"/>
                      <a:pt x="186" y="24"/>
                      <a:pt x="194" y="22"/>
                    </a:cubicBezTo>
                    <a:cubicBezTo>
                      <a:pt x="196" y="22"/>
                      <a:pt x="198" y="23"/>
                      <a:pt x="204" y="25"/>
                    </a:cubicBezTo>
                    <a:cubicBezTo>
                      <a:pt x="197" y="30"/>
                      <a:pt x="187" y="26"/>
                      <a:pt x="186" y="37"/>
                    </a:cubicBezTo>
                    <a:cubicBezTo>
                      <a:pt x="195" y="39"/>
                      <a:pt x="205" y="39"/>
                      <a:pt x="213" y="44"/>
                    </a:cubicBezTo>
                    <a:cubicBezTo>
                      <a:pt x="201" y="45"/>
                      <a:pt x="189" y="47"/>
                      <a:pt x="177" y="44"/>
                    </a:cubicBezTo>
                    <a:close/>
                  </a:path>
                </a:pathLst>
              </a:custGeom>
              <a:solidFill>
                <a:srgbClr val="81BD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1" name="Freeform 631">
                <a:extLst>
                  <a:ext uri="{FF2B5EF4-FFF2-40B4-BE49-F238E27FC236}">
                    <a16:creationId xmlns:a16="http://schemas.microsoft.com/office/drawing/2014/main" id="{AA1E0539-2500-4A89-83FC-7A2B82D750EC}"/>
                  </a:ext>
                </a:extLst>
              </p:cNvPr>
              <p:cNvSpPr>
                <a:spLocks/>
              </p:cNvSpPr>
              <p:nvPr/>
            </p:nvSpPr>
            <p:spPr bwMode="auto">
              <a:xfrm>
                <a:off x="1041" y="3609"/>
                <a:ext cx="137" cy="43"/>
              </a:xfrm>
              <a:custGeom>
                <a:avLst/>
                <a:gdLst>
                  <a:gd name="T0" fmla="*/ 30 w 122"/>
                  <a:gd name="T1" fmla="*/ 24 h 38"/>
                  <a:gd name="T2" fmla="*/ 12 w 122"/>
                  <a:gd name="T3" fmla="*/ 18 h 38"/>
                  <a:gd name="T4" fmla="*/ 1 w 122"/>
                  <a:gd name="T5" fmla="*/ 12 h 38"/>
                  <a:gd name="T6" fmla="*/ 14 w 122"/>
                  <a:gd name="T7" fmla="*/ 4 h 38"/>
                  <a:gd name="T8" fmla="*/ 62 w 122"/>
                  <a:gd name="T9" fmla="*/ 4 h 38"/>
                  <a:gd name="T10" fmla="*/ 97 w 122"/>
                  <a:gd name="T11" fmla="*/ 4 h 38"/>
                  <a:gd name="T12" fmla="*/ 102 w 122"/>
                  <a:gd name="T13" fmla="*/ 12 h 38"/>
                  <a:gd name="T14" fmla="*/ 122 w 122"/>
                  <a:gd name="T15" fmla="*/ 24 h 38"/>
                  <a:gd name="T16" fmla="*/ 30 w 122"/>
                  <a:gd name="T17" fmla="*/ 24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2" h="38">
                    <a:moveTo>
                      <a:pt x="30" y="24"/>
                    </a:moveTo>
                    <a:cubicBezTo>
                      <a:pt x="26" y="17"/>
                      <a:pt x="18" y="20"/>
                      <a:pt x="12" y="18"/>
                    </a:cubicBezTo>
                    <a:cubicBezTo>
                      <a:pt x="7" y="17"/>
                      <a:pt x="0" y="21"/>
                      <a:pt x="1" y="12"/>
                    </a:cubicBezTo>
                    <a:cubicBezTo>
                      <a:pt x="1" y="5"/>
                      <a:pt x="7" y="3"/>
                      <a:pt x="14" y="4"/>
                    </a:cubicBezTo>
                    <a:cubicBezTo>
                      <a:pt x="30" y="6"/>
                      <a:pt x="46" y="6"/>
                      <a:pt x="62" y="4"/>
                    </a:cubicBezTo>
                    <a:cubicBezTo>
                      <a:pt x="74" y="0"/>
                      <a:pt x="86" y="3"/>
                      <a:pt x="97" y="4"/>
                    </a:cubicBezTo>
                    <a:cubicBezTo>
                      <a:pt x="101" y="5"/>
                      <a:pt x="102" y="8"/>
                      <a:pt x="102" y="12"/>
                    </a:cubicBezTo>
                    <a:cubicBezTo>
                      <a:pt x="108" y="17"/>
                      <a:pt x="120" y="12"/>
                      <a:pt x="122" y="24"/>
                    </a:cubicBezTo>
                    <a:cubicBezTo>
                      <a:pt x="91" y="38"/>
                      <a:pt x="61" y="27"/>
                      <a:pt x="30" y="24"/>
                    </a:cubicBezTo>
                    <a:close/>
                  </a:path>
                </a:pathLst>
              </a:custGeom>
              <a:solidFill>
                <a:srgbClr val="509E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2" name="Freeform 632">
                <a:extLst>
                  <a:ext uri="{FF2B5EF4-FFF2-40B4-BE49-F238E27FC236}">
                    <a16:creationId xmlns:a16="http://schemas.microsoft.com/office/drawing/2014/main" id="{683E91DF-BF1D-4C5E-808F-F1FC58D415B7}"/>
                  </a:ext>
                </a:extLst>
              </p:cNvPr>
              <p:cNvSpPr>
                <a:spLocks/>
              </p:cNvSpPr>
              <p:nvPr/>
            </p:nvSpPr>
            <p:spPr bwMode="auto">
              <a:xfrm>
                <a:off x="916" y="3609"/>
                <a:ext cx="120" cy="29"/>
              </a:xfrm>
              <a:custGeom>
                <a:avLst/>
                <a:gdLst>
                  <a:gd name="T0" fmla="*/ 93 w 107"/>
                  <a:gd name="T1" fmla="*/ 0 h 26"/>
                  <a:gd name="T2" fmla="*/ 104 w 107"/>
                  <a:gd name="T3" fmla="*/ 12 h 26"/>
                  <a:gd name="T4" fmla="*/ 90 w 107"/>
                  <a:gd name="T5" fmla="*/ 15 h 26"/>
                  <a:gd name="T6" fmla="*/ 42 w 107"/>
                  <a:gd name="T7" fmla="*/ 18 h 26"/>
                  <a:gd name="T8" fmla="*/ 15 w 107"/>
                  <a:gd name="T9" fmla="*/ 12 h 26"/>
                  <a:gd name="T10" fmla="*/ 3 w 107"/>
                  <a:gd name="T11" fmla="*/ 13 h 26"/>
                  <a:gd name="T12" fmla="*/ 13 w 107"/>
                  <a:gd name="T13" fmla="*/ 1 h 26"/>
                  <a:gd name="T14" fmla="*/ 93 w 107"/>
                  <a:gd name="T15" fmla="*/ 0 h 2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7" h="26">
                    <a:moveTo>
                      <a:pt x="93" y="0"/>
                    </a:moveTo>
                    <a:cubicBezTo>
                      <a:pt x="95" y="5"/>
                      <a:pt x="107" y="3"/>
                      <a:pt x="104" y="12"/>
                    </a:cubicBezTo>
                    <a:cubicBezTo>
                      <a:pt x="102" y="19"/>
                      <a:pt x="95" y="13"/>
                      <a:pt x="90" y="15"/>
                    </a:cubicBezTo>
                    <a:cubicBezTo>
                      <a:pt x="75" y="22"/>
                      <a:pt x="58" y="19"/>
                      <a:pt x="42" y="18"/>
                    </a:cubicBezTo>
                    <a:cubicBezTo>
                      <a:pt x="36" y="18"/>
                      <a:pt x="22" y="21"/>
                      <a:pt x="15" y="12"/>
                    </a:cubicBezTo>
                    <a:cubicBezTo>
                      <a:pt x="9" y="5"/>
                      <a:pt x="7" y="26"/>
                      <a:pt x="3" y="13"/>
                    </a:cubicBezTo>
                    <a:cubicBezTo>
                      <a:pt x="0" y="6"/>
                      <a:pt x="10" y="6"/>
                      <a:pt x="13" y="1"/>
                    </a:cubicBezTo>
                    <a:cubicBezTo>
                      <a:pt x="40" y="0"/>
                      <a:pt x="66" y="0"/>
                      <a:pt x="93" y="0"/>
                    </a:cubicBezTo>
                    <a:close/>
                  </a:path>
                </a:pathLst>
              </a:custGeom>
              <a:solidFill>
                <a:srgbClr val="509E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3" name="Freeform 633">
                <a:extLst>
                  <a:ext uri="{FF2B5EF4-FFF2-40B4-BE49-F238E27FC236}">
                    <a16:creationId xmlns:a16="http://schemas.microsoft.com/office/drawing/2014/main" id="{B9BD00E8-6B9A-49F8-A3A3-902BD7DAA6EB}"/>
                  </a:ext>
                </a:extLst>
              </p:cNvPr>
              <p:cNvSpPr>
                <a:spLocks/>
              </p:cNvSpPr>
              <p:nvPr/>
            </p:nvSpPr>
            <p:spPr bwMode="auto">
              <a:xfrm>
                <a:off x="2220" y="3591"/>
                <a:ext cx="136" cy="27"/>
              </a:xfrm>
              <a:custGeom>
                <a:avLst/>
                <a:gdLst>
                  <a:gd name="T0" fmla="*/ 49 w 121"/>
                  <a:gd name="T1" fmla="*/ 24 h 24"/>
                  <a:gd name="T2" fmla="*/ 32 w 121"/>
                  <a:gd name="T3" fmla="*/ 18 h 24"/>
                  <a:gd name="T4" fmla="*/ 5 w 121"/>
                  <a:gd name="T5" fmla="*/ 15 h 24"/>
                  <a:gd name="T6" fmla="*/ 5 w 121"/>
                  <a:gd name="T7" fmla="*/ 8 h 24"/>
                  <a:gd name="T8" fmla="*/ 31 w 121"/>
                  <a:gd name="T9" fmla="*/ 2 h 24"/>
                  <a:gd name="T10" fmla="*/ 53 w 121"/>
                  <a:gd name="T11" fmla="*/ 0 h 24"/>
                  <a:gd name="T12" fmla="*/ 61 w 121"/>
                  <a:gd name="T13" fmla="*/ 0 h 24"/>
                  <a:gd name="T14" fmla="*/ 121 w 121"/>
                  <a:gd name="T15" fmla="*/ 9 h 24"/>
                  <a:gd name="T16" fmla="*/ 109 w 121"/>
                  <a:gd name="T17" fmla="*/ 18 h 24"/>
                  <a:gd name="T18" fmla="*/ 49 w 121"/>
                  <a:gd name="T19"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24">
                    <a:moveTo>
                      <a:pt x="49" y="24"/>
                    </a:moveTo>
                    <a:cubicBezTo>
                      <a:pt x="49" y="7"/>
                      <a:pt x="36" y="16"/>
                      <a:pt x="32" y="18"/>
                    </a:cubicBezTo>
                    <a:cubicBezTo>
                      <a:pt x="22" y="21"/>
                      <a:pt x="13" y="19"/>
                      <a:pt x="5" y="15"/>
                    </a:cubicBezTo>
                    <a:cubicBezTo>
                      <a:pt x="0" y="13"/>
                      <a:pt x="3" y="10"/>
                      <a:pt x="5" y="8"/>
                    </a:cubicBezTo>
                    <a:cubicBezTo>
                      <a:pt x="13" y="0"/>
                      <a:pt x="22" y="2"/>
                      <a:pt x="31" y="2"/>
                    </a:cubicBezTo>
                    <a:cubicBezTo>
                      <a:pt x="38" y="1"/>
                      <a:pt x="46" y="6"/>
                      <a:pt x="53" y="0"/>
                    </a:cubicBezTo>
                    <a:cubicBezTo>
                      <a:pt x="56" y="0"/>
                      <a:pt x="58" y="0"/>
                      <a:pt x="61" y="0"/>
                    </a:cubicBezTo>
                    <a:cubicBezTo>
                      <a:pt x="82" y="0"/>
                      <a:pt x="100" y="10"/>
                      <a:pt x="121" y="9"/>
                    </a:cubicBezTo>
                    <a:cubicBezTo>
                      <a:pt x="119" y="21"/>
                      <a:pt x="113" y="17"/>
                      <a:pt x="109" y="18"/>
                    </a:cubicBezTo>
                    <a:cubicBezTo>
                      <a:pt x="89" y="21"/>
                      <a:pt x="68" y="17"/>
                      <a:pt x="49" y="24"/>
                    </a:cubicBezTo>
                    <a:close/>
                  </a:path>
                </a:pathLst>
              </a:custGeom>
              <a:solidFill>
                <a:srgbClr val="2386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4" name="Freeform 634">
                <a:extLst>
                  <a:ext uri="{FF2B5EF4-FFF2-40B4-BE49-F238E27FC236}">
                    <a16:creationId xmlns:a16="http://schemas.microsoft.com/office/drawing/2014/main" id="{D11F7CC2-90EB-4CF8-9AA2-6BD0F8792402}"/>
                  </a:ext>
                </a:extLst>
              </p:cNvPr>
              <p:cNvSpPr>
                <a:spLocks/>
              </p:cNvSpPr>
              <p:nvPr/>
            </p:nvSpPr>
            <p:spPr bwMode="auto">
              <a:xfrm>
                <a:off x="351" y="3518"/>
                <a:ext cx="130" cy="43"/>
              </a:xfrm>
              <a:custGeom>
                <a:avLst/>
                <a:gdLst>
                  <a:gd name="T0" fmla="*/ 0 w 116"/>
                  <a:gd name="T1" fmla="*/ 25 h 38"/>
                  <a:gd name="T2" fmla="*/ 58 w 116"/>
                  <a:gd name="T3" fmla="*/ 13 h 38"/>
                  <a:gd name="T4" fmla="*/ 109 w 116"/>
                  <a:gd name="T5" fmla="*/ 19 h 38"/>
                  <a:gd name="T6" fmla="*/ 116 w 116"/>
                  <a:gd name="T7" fmla="*/ 25 h 38"/>
                  <a:gd name="T8" fmla="*/ 54 w 116"/>
                  <a:gd name="T9" fmla="*/ 23 h 38"/>
                  <a:gd name="T10" fmla="*/ 20 w 116"/>
                  <a:gd name="T11" fmla="*/ 26 h 38"/>
                  <a:gd name="T12" fmla="*/ 0 w 116"/>
                  <a:gd name="T13" fmla="*/ 25 h 38"/>
                </a:gdLst>
                <a:ahLst/>
                <a:cxnLst>
                  <a:cxn ang="0">
                    <a:pos x="T0" y="T1"/>
                  </a:cxn>
                  <a:cxn ang="0">
                    <a:pos x="T2" y="T3"/>
                  </a:cxn>
                  <a:cxn ang="0">
                    <a:pos x="T4" y="T5"/>
                  </a:cxn>
                  <a:cxn ang="0">
                    <a:pos x="T6" y="T7"/>
                  </a:cxn>
                  <a:cxn ang="0">
                    <a:pos x="T8" y="T9"/>
                  </a:cxn>
                  <a:cxn ang="0">
                    <a:pos x="T10" y="T11"/>
                  </a:cxn>
                  <a:cxn ang="0">
                    <a:pos x="T12" y="T13"/>
                  </a:cxn>
                </a:cxnLst>
                <a:rect l="0" t="0" r="r" b="b"/>
                <a:pathLst>
                  <a:path w="116" h="38">
                    <a:moveTo>
                      <a:pt x="0" y="25"/>
                    </a:moveTo>
                    <a:cubicBezTo>
                      <a:pt x="15" y="0"/>
                      <a:pt x="35" y="3"/>
                      <a:pt x="58" y="13"/>
                    </a:cubicBezTo>
                    <a:cubicBezTo>
                      <a:pt x="74" y="19"/>
                      <a:pt x="93" y="9"/>
                      <a:pt x="109" y="19"/>
                    </a:cubicBezTo>
                    <a:cubicBezTo>
                      <a:pt x="112" y="21"/>
                      <a:pt x="115" y="22"/>
                      <a:pt x="116" y="25"/>
                    </a:cubicBezTo>
                    <a:cubicBezTo>
                      <a:pt x="95" y="38"/>
                      <a:pt x="75" y="21"/>
                      <a:pt x="54" y="23"/>
                    </a:cubicBezTo>
                    <a:cubicBezTo>
                      <a:pt x="43" y="23"/>
                      <a:pt x="31" y="19"/>
                      <a:pt x="20" y="26"/>
                    </a:cubicBezTo>
                    <a:cubicBezTo>
                      <a:pt x="13" y="30"/>
                      <a:pt x="6" y="31"/>
                      <a:pt x="0" y="25"/>
                    </a:cubicBezTo>
                    <a:close/>
                  </a:path>
                </a:pathLst>
              </a:custGeom>
              <a:solidFill>
                <a:srgbClr val="9DC9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5" name="Freeform 635">
                <a:extLst>
                  <a:ext uri="{FF2B5EF4-FFF2-40B4-BE49-F238E27FC236}">
                    <a16:creationId xmlns:a16="http://schemas.microsoft.com/office/drawing/2014/main" id="{0E69E5E6-06C3-43E8-92E3-D6F6C095359E}"/>
                  </a:ext>
                </a:extLst>
              </p:cNvPr>
              <p:cNvSpPr>
                <a:spLocks/>
              </p:cNvSpPr>
              <p:nvPr/>
            </p:nvSpPr>
            <p:spPr bwMode="auto">
              <a:xfrm>
                <a:off x="1218" y="3528"/>
                <a:ext cx="104" cy="44"/>
              </a:xfrm>
              <a:custGeom>
                <a:avLst/>
                <a:gdLst>
                  <a:gd name="T0" fmla="*/ 0 w 92"/>
                  <a:gd name="T1" fmla="*/ 36 h 39"/>
                  <a:gd name="T2" fmla="*/ 41 w 92"/>
                  <a:gd name="T3" fmla="*/ 11 h 39"/>
                  <a:gd name="T4" fmla="*/ 75 w 92"/>
                  <a:gd name="T5" fmla="*/ 12 h 39"/>
                  <a:gd name="T6" fmla="*/ 92 w 92"/>
                  <a:gd name="T7" fmla="*/ 28 h 39"/>
                  <a:gd name="T8" fmla="*/ 9 w 92"/>
                  <a:gd name="T9" fmla="*/ 38 h 39"/>
                  <a:gd name="T10" fmla="*/ 0 w 92"/>
                  <a:gd name="T11" fmla="*/ 36 h 39"/>
                </a:gdLst>
                <a:ahLst/>
                <a:cxnLst>
                  <a:cxn ang="0">
                    <a:pos x="T0" y="T1"/>
                  </a:cxn>
                  <a:cxn ang="0">
                    <a:pos x="T2" y="T3"/>
                  </a:cxn>
                  <a:cxn ang="0">
                    <a:pos x="T4" y="T5"/>
                  </a:cxn>
                  <a:cxn ang="0">
                    <a:pos x="T6" y="T7"/>
                  </a:cxn>
                  <a:cxn ang="0">
                    <a:pos x="T8" y="T9"/>
                  </a:cxn>
                  <a:cxn ang="0">
                    <a:pos x="T10" y="T11"/>
                  </a:cxn>
                </a:cxnLst>
                <a:rect l="0" t="0" r="r" b="b"/>
                <a:pathLst>
                  <a:path w="92" h="39">
                    <a:moveTo>
                      <a:pt x="0" y="36"/>
                    </a:moveTo>
                    <a:cubicBezTo>
                      <a:pt x="15" y="30"/>
                      <a:pt x="30" y="25"/>
                      <a:pt x="41" y="11"/>
                    </a:cubicBezTo>
                    <a:cubicBezTo>
                      <a:pt x="51" y="0"/>
                      <a:pt x="64" y="16"/>
                      <a:pt x="75" y="12"/>
                    </a:cubicBezTo>
                    <a:cubicBezTo>
                      <a:pt x="77" y="21"/>
                      <a:pt x="90" y="19"/>
                      <a:pt x="92" y="28"/>
                    </a:cubicBezTo>
                    <a:cubicBezTo>
                      <a:pt x="63" y="25"/>
                      <a:pt x="37" y="39"/>
                      <a:pt x="9" y="38"/>
                    </a:cubicBezTo>
                    <a:cubicBezTo>
                      <a:pt x="5" y="38"/>
                      <a:pt x="2" y="39"/>
                      <a:pt x="0" y="36"/>
                    </a:cubicBezTo>
                    <a:close/>
                  </a:path>
                </a:pathLst>
              </a:custGeom>
              <a:solidFill>
                <a:srgbClr val="A7CF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6" name="Freeform 636">
                <a:extLst>
                  <a:ext uri="{FF2B5EF4-FFF2-40B4-BE49-F238E27FC236}">
                    <a16:creationId xmlns:a16="http://schemas.microsoft.com/office/drawing/2014/main" id="{30603553-C3DE-448F-830E-A14E68839B60}"/>
                  </a:ext>
                </a:extLst>
              </p:cNvPr>
              <p:cNvSpPr>
                <a:spLocks/>
              </p:cNvSpPr>
              <p:nvPr/>
            </p:nvSpPr>
            <p:spPr bwMode="auto">
              <a:xfrm>
                <a:off x="2160" y="3576"/>
                <a:ext cx="119" cy="31"/>
              </a:xfrm>
              <a:custGeom>
                <a:avLst/>
                <a:gdLst>
                  <a:gd name="T0" fmla="*/ 106 w 106"/>
                  <a:gd name="T1" fmla="*/ 13 h 27"/>
                  <a:gd name="T2" fmla="*/ 79 w 106"/>
                  <a:gd name="T3" fmla="*/ 20 h 27"/>
                  <a:gd name="T4" fmla="*/ 58 w 106"/>
                  <a:gd name="T5" fmla="*/ 21 h 27"/>
                  <a:gd name="T6" fmla="*/ 56 w 106"/>
                  <a:gd name="T7" fmla="*/ 15 h 27"/>
                  <a:gd name="T8" fmla="*/ 11 w 106"/>
                  <a:gd name="T9" fmla="*/ 20 h 27"/>
                  <a:gd name="T10" fmla="*/ 2 w 106"/>
                  <a:gd name="T11" fmla="*/ 17 h 27"/>
                  <a:gd name="T12" fmla="*/ 1 w 106"/>
                  <a:gd name="T13" fmla="*/ 14 h 27"/>
                  <a:gd name="T14" fmla="*/ 2 w 106"/>
                  <a:gd name="T15" fmla="*/ 13 h 27"/>
                  <a:gd name="T16" fmla="*/ 106 w 106"/>
                  <a:gd name="T17" fmla="*/ 1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6" h="27">
                    <a:moveTo>
                      <a:pt x="106" y="13"/>
                    </a:moveTo>
                    <a:cubicBezTo>
                      <a:pt x="100" y="27"/>
                      <a:pt x="88" y="18"/>
                      <a:pt x="79" y="20"/>
                    </a:cubicBezTo>
                    <a:cubicBezTo>
                      <a:pt x="73" y="21"/>
                      <a:pt x="65" y="20"/>
                      <a:pt x="58" y="21"/>
                    </a:cubicBezTo>
                    <a:cubicBezTo>
                      <a:pt x="58" y="18"/>
                      <a:pt x="62" y="12"/>
                      <a:pt x="56" y="15"/>
                    </a:cubicBezTo>
                    <a:cubicBezTo>
                      <a:pt x="41" y="21"/>
                      <a:pt x="25" y="9"/>
                      <a:pt x="11" y="20"/>
                    </a:cubicBezTo>
                    <a:cubicBezTo>
                      <a:pt x="10" y="21"/>
                      <a:pt x="5" y="18"/>
                      <a:pt x="2" y="17"/>
                    </a:cubicBezTo>
                    <a:cubicBezTo>
                      <a:pt x="1" y="16"/>
                      <a:pt x="0" y="15"/>
                      <a:pt x="1" y="14"/>
                    </a:cubicBezTo>
                    <a:cubicBezTo>
                      <a:pt x="1" y="13"/>
                      <a:pt x="2" y="13"/>
                      <a:pt x="2" y="13"/>
                    </a:cubicBezTo>
                    <a:cubicBezTo>
                      <a:pt x="37" y="7"/>
                      <a:pt x="71" y="0"/>
                      <a:pt x="106" y="13"/>
                    </a:cubicBezTo>
                    <a:close/>
                  </a:path>
                </a:pathLst>
              </a:custGeom>
              <a:solidFill>
                <a:srgbClr val="66AF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7" name="Freeform 637">
                <a:extLst>
                  <a:ext uri="{FF2B5EF4-FFF2-40B4-BE49-F238E27FC236}">
                    <a16:creationId xmlns:a16="http://schemas.microsoft.com/office/drawing/2014/main" id="{2B28ECAC-076F-4FD8-9A2D-780BFC469D87}"/>
                  </a:ext>
                </a:extLst>
              </p:cNvPr>
              <p:cNvSpPr>
                <a:spLocks/>
              </p:cNvSpPr>
              <p:nvPr/>
            </p:nvSpPr>
            <p:spPr bwMode="auto">
              <a:xfrm>
                <a:off x="1893" y="3592"/>
                <a:ext cx="122" cy="33"/>
              </a:xfrm>
              <a:custGeom>
                <a:avLst/>
                <a:gdLst>
                  <a:gd name="T0" fmla="*/ 108 w 109"/>
                  <a:gd name="T1" fmla="*/ 7 h 29"/>
                  <a:gd name="T2" fmla="*/ 98 w 109"/>
                  <a:gd name="T3" fmla="*/ 15 h 29"/>
                  <a:gd name="T4" fmla="*/ 36 w 109"/>
                  <a:gd name="T5" fmla="*/ 9 h 29"/>
                  <a:gd name="T6" fmla="*/ 26 w 109"/>
                  <a:gd name="T7" fmla="*/ 10 h 29"/>
                  <a:gd name="T8" fmla="*/ 0 w 109"/>
                  <a:gd name="T9" fmla="*/ 11 h 29"/>
                  <a:gd name="T10" fmla="*/ 4 w 109"/>
                  <a:gd name="T11" fmla="*/ 5 h 29"/>
                  <a:gd name="T12" fmla="*/ 108 w 109"/>
                  <a:gd name="T13" fmla="*/ 7 h 29"/>
                </a:gdLst>
                <a:ahLst/>
                <a:cxnLst>
                  <a:cxn ang="0">
                    <a:pos x="T0" y="T1"/>
                  </a:cxn>
                  <a:cxn ang="0">
                    <a:pos x="T2" y="T3"/>
                  </a:cxn>
                  <a:cxn ang="0">
                    <a:pos x="T4" y="T5"/>
                  </a:cxn>
                  <a:cxn ang="0">
                    <a:pos x="T6" y="T7"/>
                  </a:cxn>
                  <a:cxn ang="0">
                    <a:pos x="T8" y="T9"/>
                  </a:cxn>
                  <a:cxn ang="0">
                    <a:pos x="T10" y="T11"/>
                  </a:cxn>
                  <a:cxn ang="0">
                    <a:pos x="T12" y="T13"/>
                  </a:cxn>
                </a:cxnLst>
                <a:rect l="0" t="0" r="r" b="b"/>
                <a:pathLst>
                  <a:path w="109" h="29">
                    <a:moveTo>
                      <a:pt x="108" y="7"/>
                    </a:moveTo>
                    <a:cubicBezTo>
                      <a:pt x="109" y="16"/>
                      <a:pt x="105" y="17"/>
                      <a:pt x="98" y="15"/>
                    </a:cubicBezTo>
                    <a:cubicBezTo>
                      <a:pt x="77" y="10"/>
                      <a:pt x="57" y="10"/>
                      <a:pt x="36" y="9"/>
                    </a:cubicBezTo>
                    <a:cubicBezTo>
                      <a:pt x="32" y="9"/>
                      <a:pt x="27" y="6"/>
                      <a:pt x="26" y="10"/>
                    </a:cubicBezTo>
                    <a:cubicBezTo>
                      <a:pt x="17" y="29"/>
                      <a:pt x="8" y="13"/>
                      <a:pt x="0" y="11"/>
                    </a:cubicBezTo>
                    <a:cubicBezTo>
                      <a:pt x="1" y="9"/>
                      <a:pt x="2" y="5"/>
                      <a:pt x="4" y="5"/>
                    </a:cubicBezTo>
                    <a:cubicBezTo>
                      <a:pt x="39" y="3"/>
                      <a:pt x="74" y="0"/>
                      <a:pt x="108" y="7"/>
                    </a:cubicBezTo>
                    <a:close/>
                  </a:path>
                </a:pathLst>
              </a:custGeom>
              <a:solidFill>
                <a:srgbClr val="81BD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8" name="Freeform 638">
                <a:extLst>
                  <a:ext uri="{FF2B5EF4-FFF2-40B4-BE49-F238E27FC236}">
                    <a16:creationId xmlns:a16="http://schemas.microsoft.com/office/drawing/2014/main" id="{78737FE9-18C7-495D-B2C9-E2FF3C350533}"/>
                  </a:ext>
                </a:extLst>
              </p:cNvPr>
              <p:cNvSpPr>
                <a:spLocks/>
              </p:cNvSpPr>
              <p:nvPr/>
            </p:nvSpPr>
            <p:spPr bwMode="auto">
              <a:xfrm>
                <a:off x="2019" y="3591"/>
                <a:ext cx="143" cy="17"/>
              </a:xfrm>
              <a:custGeom>
                <a:avLst/>
                <a:gdLst>
                  <a:gd name="T0" fmla="*/ 128 w 128"/>
                  <a:gd name="T1" fmla="*/ 0 h 15"/>
                  <a:gd name="T2" fmla="*/ 128 w 128"/>
                  <a:gd name="T3" fmla="*/ 4 h 15"/>
                  <a:gd name="T4" fmla="*/ 71 w 128"/>
                  <a:gd name="T5" fmla="*/ 10 h 15"/>
                  <a:gd name="T6" fmla="*/ 11 w 128"/>
                  <a:gd name="T7" fmla="*/ 12 h 15"/>
                  <a:gd name="T8" fmla="*/ 0 w 128"/>
                  <a:gd name="T9" fmla="*/ 8 h 15"/>
                  <a:gd name="T10" fmla="*/ 128 w 128"/>
                  <a:gd name="T11" fmla="*/ 0 h 15"/>
                </a:gdLst>
                <a:ahLst/>
                <a:cxnLst>
                  <a:cxn ang="0">
                    <a:pos x="T0" y="T1"/>
                  </a:cxn>
                  <a:cxn ang="0">
                    <a:pos x="T2" y="T3"/>
                  </a:cxn>
                  <a:cxn ang="0">
                    <a:pos x="T4" y="T5"/>
                  </a:cxn>
                  <a:cxn ang="0">
                    <a:pos x="T6" y="T7"/>
                  </a:cxn>
                  <a:cxn ang="0">
                    <a:pos x="T8" y="T9"/>
                  </a:cxn>
                  <a:cxn ang="0">
                    <a:pos x="T10" y="T11"/>
                  </a:cxn>
                </a:cxnLst>
                <a:rect l="0" t="0" r="r" b="b"/>
                <a:pathLst>
                  <a:path w="128" h="15">
                    <a:moveTo>
                      <a:pt x="128" y="0"/>
                    </a:moveTo>
                    <a:cubicBezTo>
                      <a:pt x="128" y="1"/>
                      <a:pt x="128" y="3"/>
                      <a:pt x="128" y="4"/>
                    </a:cubicBezTo>
                    <a:cubicBezTo>
                      <a:pt x="110" y="13"/>
                      <a:pt x="89" y="11"/>
                      <a:pt x="71" y="10"/>
                    </a:cubicBezTo>
                    <a:cubicBezTo>
                      <a:pt x="50" y="9"/>
                      <a:pt x="31" y="15"/>
                      <a:pt x="11" y="12"/>
                    </a:cubicBezTo>
                    <a:cubicBezTo>
                      <a:pt x="7" y="11"/>
                      <a:pt x="3" y="12"/>
                      <a:pt x="0" y="8"/>
                    </a:cubicBezTo>
                    <a:cubicBezTo>
                      <a:pt x="42" y="0"/>
                      <a:pt x="85" y="3"/>
                      <a:pt x="128" y="0"/>
                    </a:cubicBezTo>
                    <a:close/>
                  </a:path>
                </a:pathLst>
              </a:custGeom>
              <a:solidFill>
                <a:srgbClr val="81BD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9" name="Freeform 639">
                <a:extLst>
                  <a:ext uri="{FF2B5EF4-FFF2-40B4-BE49-F238E27FC236}">
                    <a16:creationId xmlns:a16="http://schemas.microsoft.com/office/drawing/2014/main" id="{3657292C-4BC3-4937-9E79-1D75344C3044}"/>
                  </a:ext>
                </a:extLst>
              </p:cNvPr>
              <p:cNvSpPr>
                <a:spLocks/>
              </p:cNvSpPr>
              <p:nvPr/>
            </p:nvSpPr>
            <p:spPr bwMode="auto">
              <a:xfrm>
                <a:off x="1070" y="3531"/>
                <a:ext cx="75" cy="33"/>
              </a:xfrm>
              <a:custGeom>
                <a:avLst/>
                <a:gdLst>
                  <a:gd name="T0" fmla="*/ 0 w 67"/>
                  <a:gd name="T1" fmla="*/ 21 h 29"/>
                  <a:gd name="T2" fmla="*/ 25 w 67"/>
                  <a:gd name="T3" fmla="*/ 15 h 29"/>
                  <a:gd name="T4" fmla="*/ 65 w 67"/>
                  <a:gd name="T5" fmla="*/ 0 h 29"/>
                  <a:gd name="T6" fmla="*/ 56 w 67"/>
                  <a:gd name="T7" fmla="*/ 25 h 29"/>
                  <a:gd name="T8" fmla="*/ 28 w 67"/>
                  <a:gd name="T9" fmla="*/ 27 h 29"/>
                  <a:gd name="T10" fmla="*/ 0 w 67"/>
                  <a:gd name="T11" fmla="*/ 21 h 29"/>
                </a:gdLst>
                <a:ahLst/>
                <a:cxnLst>
                  <a:cxn ang="0">
                    <a:pos x="T0" y="T1"/>
                  </a:cxn>
                  <a:cxn ang="0">
                    <a:pos x="T2" y="T3"/>
                  </a:cxn>
                  <a:cxn ang="0">
                    <a:pos x="T4" y="T5"/>
                  </a:cxn>
                  <a:cxn ang="0">
                    <a:pos x="T6" y="T7"/>
                  </a:cxn>
                  <a:cxn ang="0">
                    <a:pos x="T8" y="T9"/>
                  </a:cxn>
                  <a:cxn ang="0">
                    <a:pos x="T10" y="T11"/>
                  </a:cxn>
                </a:cxnLst>
                <a:rect l="0" t="0" r="r" b="b"/>
                <a:pathLst>
                  <a:path w="67" h="29">
                    <a:moveTo>
                      <a:pt x="0" y="21"/>
                    </a:moveTo>
                    <a:cubicBezTo>
                      <a:pt x="6" y="10"/>
                      <a:pt x="17" y="16"/>
                      <a:pt x="25" y="15"/>
                    </a:cubicBezTo>
                    <a:cubicBezTo>
                      <a:pt x="40" y="14"/>
                      <a:pt x="50" y="0"/>
                      <a:pt x="65" y="0"/>
                    </a:cubicBezTo>
                    <a:cubicBezTo>
                      <a:pt x="67" y="10"/>
                      <a:pt x="48" y="12"/>
                      <a:pt x="56" y="25"/>
                    </a:cubicBezTo>
                    <a:cubicBezTo>
                      <a:pt x="46" y="21"/>
                      <a:pt x="37" y="25"/>
                      <a:pt x="28" y="27"/>
                    </a:cubicBezTo>
                    <a:cubicBezTo>
                      <a:pt x="17" y="29"/>
                      <a:pt x="9" y="26"/>
                      <a:pt x="0" y="21"/>
                    </a:cubicBezTo>
                    <a:close/>
                  </a:path>
                </a:pathLst>
              </a:custGeom>
              <a:solidFill>
                <a:srgbClr val="9DC9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0" name="Freeform 640">
                <a:extLst>
                  <a:ext uri="{FF2B5EF4-FFF2-40B4-BE49-F238E27FC236}">
                    <a16:creationId xmlns:a16="http://schemas.microsoft.com/office/drawing/2014/main" id="{3684561B-07C1-4661-A9F4-A9E72BDC5154}"/>
                  </a:ext>
                </a:extLst>
              </p:cNvPr>
              <p:cNvSpPr>
                <a:spLocks/>
              </p:cNvSpPr>
              <p:nvPr/>
            </p:nvSpPr>
            <p:spPr bwMode="auto">
              <a:xfrm>
                <a:off x="2104" y="3517"/>
                <a:ext cx="40" cy="40"/>
              </a:xfrm>
              <a:custGeom>
                <a:avLst/>
                <a:gdLst>
                  <a:gd name="T0" fmla="*/ 0 w 36"/>
                  <a:gd name="T1" fmla="*/ 22 h 36"/>
                  <a:gd name="T2" fmla="*/ 36 w 36"/>
                  <a:gd name="T3" fmla="*/ 22 h 36"/>
                  <a:gd name="T4" fmla="*/ 0 w 36"/>
                  <a:gd name="T5" fmla="*/ 22 h 36"/>
                </a:gdLst>
                <a:ahLst/>
                <a:cxnLst>
                  <a:cxn ang="0">
                    <a:pos x="T0" y="T1"/>
                  </a:cxn>
                  <a:cxn ang="0">
                    <a:pos x="T2" y="T3"/>
                  </a:cxn>
                  <a:cxn ang="0">
                    <a:pos x="T4" y="T5"/>
                  </a:cxn>
                </a:cxnLst>
                <a:rect l="0" t="0" r="r" b="b"/>
                <a:pathLst>
                  <a:path w="36" h="36">
                    <a:moveTo>
                      <a:pt x="0" y="22"/>
                    </a:moveTo>
                    <a:cubicBezTo>
                      <a:pt x="12" y="17"/>
                      <a:pt x="24" y="0"/>
                      <a:pt x="36" y="22"/>
                    </a:cubicBezTo>
                    <a:cubicBezTo>
                      <a:pt x="24" y="23"/>
                      <a:pt x="12" y="36"/>
                      <a:pt x="0" y="22"/>
                    </a:cubicBezTo>
                    <a:close/>
                  </a:path>
                </a:pathLst>
              </a:custGeom>
              <a:solidFill>
                <a:srgbClr val="9BC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1" name="Freeform 641">
                <a:extLst>
                  <a:ext uri="{FF2B5EF4-FFF2-40B4-BE49-F238E27FC236}">
                    <a16:creationId xmlns:a16="http://schemas.microsoft.com/office/drawing/2014/main" id="{41770D5B-4170-483C-A280-D5480D7B428E}"/>
                  </a:ext>
                </a:extLst>
              </p:cNvPr>
              <p:cNvSpPr>
                <a:spLocks/>
              </p:cNvSpPr>
              <p:nvPr/>
            </p:nvSpPr>
            <p:spPr bwMode="auto">
              <a:xfrm>
                <a:off x="989" y="3547"/>
                <a:ext cx="42" cy="24"/>
              </a:xfrm>
              <a:custGeom>
                <a:avLst/>
                <a:gdLst>
                  <a:gd name="T0" fmla="*/ 0 w 37"/>
                  <a:gd name="T1" fmla="*/ 11 h 21"/>
                  <a:gd name="T2" fmla="*/ 33 w 37"/>
                  <a:gd name="T3" fmla="*/ 3 h 21"/>
                  <a:gd name="T4" fmla="*/ 31 w 37"/>
                  <a:gd name="T5" fmla="*/ 13 h 21"/>
                  <a:gd name="T6" fmla="*/ 0 w 37"/>
                  <a:gd name="T7" fmla="*/ 11 h 21"/>
                </a:gdLst>
                <a:ahLst/>
                <a:cxnLst>
                  <a:cxn ang="0">
                    <a:pos x="T0" y="T1"/>
                  </a:cxn>
                  <a:cxn ang="0">
                    <a:pos x="T2" y="T3"/>
                  </a:cxn>
                  <a:cxn ang="0">
                    <a:pos x="T4" y="T5"/>
                  </a:cxn>
                  <a:cxn ang="0">
                    <a:pos x="T6" y="T7"/>
                  </a:cxn>
                </a:cxnLst>
                <a:rect l="0" t="0" r="r" b="b"/>
                <a:pathLst>
                  <a:path w="37" h="21">
                    <a:moveTo>
                      <a:pt x="0" y="11"/>
                    </a:moveTo>
                    <a:cubicBezTo>
                      <a:pt x="9" y="0"/>
                      <a:pt x="21" y="2"/>
                      <a:pt x="33" y="3"/>
                    </a:cubicBezTo>
                    <a:cubicBezTo>
                      <a:pt x="33" y="7"/>
                      <a:pt x="37" y="16"/>
                      <a:pt x="31" y="13"/>
                    </a:cubicBezTo>
                    <a:cubicBezTo>
                      <a:pt x="20" y="9"/>
                      <a:pt x="9" y="21"/>
                      <a:pt x="0" y="11"/>
                    </a:cubicBezTo>
                    <a:close/>
                  </a:path>
                </a:pathLst>
              </a:custGeom>
              <a:solidFill>
                <a:srgbClr val="9DC9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2" name="Freeform 642">
                <a:extLst>
                  <a:ext uri="{FF2B5EF4-FFF2-40B4-BE49-F238E27FC236}">
                    <a16:creationId xmlns:a16="http://schemas.microsoft.com/office/drawing/2014/main" id="{727CB30A-B745-4CDF-B9F4-AC226A0AF27F}"/>
                  </a:ext>
                </a:extLst>
              </p:cNvPr>
              <p:cNvSpPr>
                <a:spLocks/>
              </p:cNvSpPr>
              <p:nvPr/>
            </p:nvSpPr>
            <p:spPr bwMode="auto">
              <a:xfrm>
                <a:off x="2153" y="3525"/>
                <a:ext cx="36" cy="27"/>
              </a:xfrm>
              <a:custGeom>
                <a:avLst/>
                <a:gdLst>
                  <a:gd name="T0" fmla="*/ 0 w 32"/>
                  <a:gd name="T1" fmla="*/ 15 h 24"/>
                  <a:gd name="T2" fmla="*/ 0 w 32"/>
                  <a:gd name="T3" fmla="*/ 0 h 24"/>
                  <a:gd name="T4" fmla="*/ 32 w 32"/>
                  <a:gd name="T5" fmla="*/ 16 h 24"/>
                  <a:gd name="T6" fmla="*/ 0 w 32"/>
                  <a:gd name="T7" fmla="*/ 15 h 24"/>
                </a:gdLst>
                <a:ahLst/>
                <a:cxnLst>
                  <a:cxn ang="0">
                    <a:pos x="T0" y="T1"/>
                  </a:cxn>
                  <a:cxn ang="0">
                    <a:pos x="T2" y="T3"/>
                  </a:cxn>
                  <a:cxn ang="0">
                    <a:pos x="T4" y="T5"/>
                  </a:cxn>
                  <a:cxn ang="0">
                    <a:pos x="T6" y="T7"/>
                  </a:cxn>
                </a:cxnLst>
                <a:rect l="0" t="0" r="r" b="b"/>
                <a:pathLst>
                  <a:path w="32" h="24">
                    <a:moveTo>
                      <a:pt x="0" y="15"/>
                    </a:moveTo>
                    <a:cubicBezTo>
                      <a:pt x="0" y="10"/>
                      <a:pt x="0" y="6"/>
                      <a:pt x="0" y="0"/>
                    </a:cubicBezTo>
                    <a:cubicBezTo>
                      <a:pt x="10" y="8"/>
                      <a:pt x="23" y="6"/>
                      <a:pt x="32" y="16"/>
                    </a:cubicBezTo>
                    <a:cubicBezTo>
                      <a:pt x="21" y="24"/>
                      <a:pt x="11" y="7"/>
                      <a:pt x="0" y="15"/>
                    </a:cubicBezTo>
                    <a:close/>
                  </a:path>
                </a:pathLst>
              </a:custGeom>
              <a:solidFill>
                <a:srgbClr val="9BC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3" name="Freeform 643">
                <a:extLst>
                  <a:ext uri="{FF2B5EF4-FFF2-40B4-BE49-F238E27FC236}">
                    <a16:creationId xmlns:a16="http://schemas.microsoft.com/office/drawing/2014/main" id="{53755B55-A21C-46F5-A091-9B6C179DD9C1}"/>
                  </a:ext>
                </a:extLst>
              </p:cNvPr>
              <p:cNvSpPr>
                <a:spLocks/>
              </p:cNvSpPr>
              <p:nvPr/>
            </p:nvSpPr>
            <p:spPr bwMode="auto">
              <a:xfrm>
                <a:off x="2050" y="3532"/>
                <a:ext cx="54" cy="13"/>
              </a:xfrm>
              <a:custGeom>
                <a:avLst/>
                <a:gdLst>
                  <a:gd name="T0" fmla="*/ 0 w 48"/>
                  <a:gd name="T1" fmla="*/ 8 h 11"/>
                  <a:gd name="T2" fmla="*/ 48 w 48"/>
                  <a:gd name="T3" fmla="*/ 8 h 11"/>
                  <a:gd name="T4" fmla="*/ 0 w 48"/>
                  <a:gd name="T5" fmla="*/ 8 h 11"/>
                </a:gdLst>
                <a:ahLst/>
                <a:cxnLst>
                  <a:cxn ang="0">
                    <a:pos x="T0" y="T1"/>
                  </a:cxn>
                  <a:cxn ang="0">
                    <a:pos x="T2" y="T3"/>
                  </a:cxn>
                  <a:cxn ang="0">
                    <a:pos x="T4" y="T5"/>
                  </a:cxn>
                </a:cxnLst>
                <a:rect l="0" t="0" r="r" b="b"/>
                <a:pathLst>
                  <a:path w="48" h="11">
                    <a:moveTo>
                      <a:pt x="0" y="8"/>
                    </a:moveTo>
                    <a:cubicBezTo>
                      <a:pt x="16" y="1"/>
                      <a:pt x="32" y="0"/>
                      <a:pt x="48" y="8"/>
                    </a:cubicBezTo>
                    <a:cubicBezTo>
                      <a:pt x="32" y="11"/>
                      <a:pt x="16" y="11"/>
                      <a:pt x="0" y="8"/>
                    </a:cubicBezTo>
                    <a:close/>
                  </a:path>
                </a:pathLst>
              </a:custGeom>
              <a:solidFill>
                <a:srgbClr val="98C6D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4" name="Freeform 644">
                <a:extLst>
                  <a:ext uri="{FF2B5EF4-FFF2-40B4-BE49-F238E27FC236}">
                    <a16:creationId xmlns:a16="http://schemas.microsoft.com/office/drawing/2014/main" id="{CA14960B-AD22-4151-BE6D-A65B06BF5B4D}"/>
                  </a:ext>
                </a:extLst>
              </p:cNvPr>
              <p:cNvSpPr>
                <a:spLocks/>
              </p:cNvSpPr>
              <p:nvPr/>
            </p:nvSpPr>
            <p:spPr bwMode="auto">
              <a:xfrm>
                <a:off x="1627" y="3601"/>
                <a:ext cx="50" cy="17"/>
              </a:xfrm>
              <a:custGeom>
                <a:avLst/>
                <a:gdLst>
                  <a:gd name="T0" fmla="*/ 44 w 44"/>
                  <a:gd name="T1" fmla="*/ 3 h 15"/>
                  <a:gd name="T2" fmla="*/ 0 w 44"/>
                  <a:gd name="T3" fmla="*/ 7 h 15"/>
                  <a:gd name="T4" fmla="*/ 44 w 44"/>
                  <a:gd name="T5" fmla="*/ 3 h 15"/>
                </a:gdLst>
                <a:ahLst/>
                <a:cxnLst>
                  <a:cxn ang="0">
                    <a:pos x="T0" y="T1"/>
                  </a:cxn>
                  <a:cxn ang="0">
                    <a:pos x="T2" y="T3"/>
                  </a:cxn>
                  <a:cxn ang="0">
                    <a:pos x="T4" y="T5"/>
                  </a:cxn>
                </a:cxnLst>
                <a:rect l="0" t="0" r="r" b="b"/>
                <a:pathLst>
                  <a:path w="44" h="15">
                    <a:moveTo>
                      <a:pt x="44" y="3"/>
                    </a:moveTo>
                    <a:cubicBezTo>
                      <a:pt x="30" y="6"/>
                      <a:pt x="15" y="15"/>
                      <a:pt x="0" y="7"/>
                    </a:cubicBezTo>
                    <a:cubicBezTo>
                      <a:pt x="14" y="0"/>
                      <a:pt x="29" y="4"/>
                      <a:pt x="44" y="3"/>
                    </a:cubicBezTo>
                    <a:close/>
                  </a:path>
                </a:pathLst>
              </a:custGeom>
              <a:solidFill>
                <a:srgbClr val="81BD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5" name="Freeform 645">
                <a:extLst>
                  <a:ext uri="{FF2B5EF4-FFF2-40B4-BE49-F238E27FC236}">
                    <a16:creationId xmlns:a16="http://schemas.microsoft.com/office/drawing/2014/main" id="{02D02A34-D576-4AA5-BD51-C562FFB335D4}"/>
                  </a:ext>
                </a:extLst>
              </p:cNvPr>
              <p:cNvSpPr>
                <a:spLocks/>
              </p:cNvSpPr>
              <p:nvPr/>
            </p:nvSpPr>
            <p:spPr bwMode="auto">
              <a:xfrm>
                <a:off x="1056" y="3537"/>
                <a:ext cx="20" cy="28"/>
              </a:xfrm>
              <a:custGeom>
                <a:avLst/>
                <a:gdLst>
                  <a:gd name="T0" fmla="*/ 0 w 17"/>
                  <a:gd name="T1" fmla="*/ 16 h 25"/>
                  <a:gd name="T2" fmla="*/ 11 w 17"/>
                  <a:gd name="T3" fmla="*/ 0 h 25"/>
                  <a:gd name="T4" fmla="*/ 12 w 17"/>
                  <a:gd name="T5" fmla="*/ 16 h 25"/>
                  <a:gd name="T6" fmla="*/ 0 w 17"/>
                  <a:gd name="T7" fmla="*/ 16 h 25"/>
                </a:gdLst>
                <a:ahLst/>
                <a:cxnLst>
                  <a:cxn ang="0">
                    <a:pos x="T0" y="T1"/>
                  </a:cxn>
                  <a:cxn ang="0">
                    <a:pos x="T2" y="T3"/>
                  </a:cxn>
                  <a:cxn ang="0">
                    <a:pos x="T4" y="T5"/>
                  </a:cxn>
                  <a:cxn ang="0">
                    <a:pos x="T6" y="T7"/>
                  </a:cxn>
                </a:cxnLst>
                <a:rect l="0" t="0" r="r" b="b"/>
                <a:pathLst>
                  <a:path w="17" h="25">
                    <a:moveTo>
                      <a:pt x="0" y="16"/>
                    </a:moveTo>
                    <a:cubicBezTo>
                      <a:pt x="0" y="8"/>
                      <a:pt x="1" y="1"/>
                      <a:pt x="11" y="0"/>
                    </a:cubicBezTo>
                    <a:cubicBezTo>
                      <a:pt x="17" y="5"/>
                      <a:pt x="3" y="12"/>
                      <a:pt x="12" y="16"/>
                    </a:cubicBezTo>
                    <a:cubicBezTo>
                      <a:pt x="8" y="25"/>
                      <a:pt x="4" y="25"/>
                      <a:pt x="0" y="16"/>
                    </a:cubicBezTo>
                    <a:close/>
                  </a:path>
                </a:pathLst>
              </a:custGeom>
              <a:solidFill>
                <a:srgbClr val="9DC9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6" name="Freeform 646">
                <a:extLst>
                  <a:ext uri="{FF2B5EF4-FFF2-40B4-BE49-F238E27FC236}">
                    <a16:creationId xmlns:a16="http://schemas.microsoft.com/office/drawing/2014/main" id="{CB289E45-406A-4CBB-BA93-87698EA5BD80}"/>
                  </a:ext>
                </a:extLst>
              </p:cNvPr>
              <p:cNvSpPr>
                <a:spLocks/>
              </p:cNvSpPr>
              <p:nvPr/>
            </p:nvSpPr>
            <p:spPr bwMode="auto">
              <a:xfrm>
                <a:off x="539" y="3593"/>
                <a:ext cx="41" cy="15"/>
              </a:xfrm>
              <a:custGeom>
                <a:avLst/>
                <a:gdLst>
                  <a:gd name="T0" fmla="*/ 36 w 36"/>
                  <a:gd name="T1" fmla="*/ 7 h 13"/>
                  <a:gd name="T2" fmla="*/ 0 w 36"/>
                  <a:gd name="T3" fmla="*/ 6 h 13"/>
                  <a:gd name="T4" fmla="*/ 36 w 36"/>
                  <a:gd name="T5" fmla="*/ 7 h 13"/>
                </a:gdLst>
                <a:ahLst/>
                <a:cxnLst>
                  <a:cxn ang="0">
                    <a:pos x="T0" y="T1"/>
                  </a:cxn>
                  <a:cxn ang="0">
                    <a:pos x="T2" y="T3"/>
                  </a:cxn>
                  <a:cxn ang="0">
                    <a:pos x="T4" y="T5"/>
                  </a:cxn>
                </a:cxnLst>
                <a:rect l="0" t="0" r="r" b="b"/>
                <a:pathLst>
                  <a:path w="36" h="13">
                    <a:moveTo>
                      <a:pt x="36" y="7"/>
                    </a:moveTo>
                    <a:cubicBezTo>
                      <a:pt x="24" y="13"/>
                      <a:pt x="12" y="12"/>
                      <a:pt x="0" y="6"/>
                    </a:cubicBezTo>
                    <a:cubicBezTo>
                      <a:pt x="12" y="0"/>
                      <a:pt x="24" y="9"/>
                      <a:pt x="36" y="7"/>
                    </a:cubicBezTo>
                    <a:close/>
                  </a:path>
                </a:pathLst>
              </a:custGeom>
              <a:solidFill>
                <a:srgbClr val="88BBD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7" name="Freeform 647">
                <a:extLst>
                  <a:ext uri="{FF2B5EF4-FFF2-40B4-BE49-F238E27FC236}">
                    <a16:creationId xmlns:a16="http://schemas.microsoft.com/office/drawing/2014/main" id="{EA8A3508-563C-4B00-8CC9-123FB7BA2AA2}"/>
                  </a:ext>
                </a:extLst>
              </p:cNvPr>
              <p:cNvSpPr>
                <a:spLocks/>
              </p:cNvSpPr>
              <p:nvPr/>
            </p:nvSpPr>
            <p:spPr bwMode="auto">
              <a:xfrm>
                <a:off x="904" y="3436"/>
                <a:ext cx="265" cy="54"/>
              </a:xfrm>
              <a:custGeom>
                <a:avLst/>
                <a:gdLst>
                  <a:gd name="T0" fmla="*/ 0 w 236"/>
                  <a:gd name="T1" fmla="*/ 22 h 48"/>
                  <a:gd name="T2" fmla="*/ 49 w 236"/>
                  <a:gd name="T3" fmla="*/ 10 h 48"/>
                  <a:gd name="T4" fmla="*/ 93 w 236"/>
                  <a:gd name="T5" fmla="*/ 13 h 48"/>
                  <a:gd name="T6" fmla="*/ 120 w 236"/>
                  <a:gd name="T7" fmla="*/ 19 h 48"/>
                  <a:gd name="T8" fmla="*/ 144 w 236"/>
                  <a:gd name="T9" fmla="*/ 10 h 48"/>
                  <a:gd name="T10" fmla="*/ 163 w 236"/>
                  <a:gd name="T11" fmla="*/ 19 h 48"/>
                  <a:gd name="T12" fmla="*/ 192 w 236"/>
                  <a:gd name="T13" fmla="*/ 18 h 48"/>
                  <a:gd name="T14" fmla="*/ 220 w 236"/>
                  <a:gd name="T15" fmla="*/ 13 h 48"/>
                  <a:gd name="T16" fmla="*/ 236 w 236"/>
                  <a:gd name="T17" fmla="*/ 22 h 48"/>
                  <a:gd name="T18" fmla="*/ 188 w 236"/>
                  <a:gd name="T19" fmla="*/ 30 h 48"/>
                  <a:gd name="T20" fmla="*/ 112 w 236"/>
                  <a:gd name="T21" fmla="*/ 31 h 48"/>
                  <a:gd name="T22" fmla="*/ 29 w 236"/>
                  <a:gd name="T23" fmla="*/ 33 h 48"/>
                  <a:gd name="T24" fmla="*/ 23 w 236"/>
                  <a:gd name="T25" fmla="*/ 34 h 48"/>
                  <a:gd name="T26" fmla="*/ 6 w 236"/>
                  <a:gd name="T27" fmla="*/ 27 h 48"/>
                  <a:gd name="T28" fmla="*/ 0 w 236"/>
                  <a:gd name="T29" fmla="*/ 22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36" h="48">
                    <a:moveTo>
                      <a:pt x="0" y="22"/>
                    </a:moveTo>
                    <a:cubicBezTo>
                      <a:pt x="14" y="7"/>
                      <a:pt x="27" y="0"/>
                      <a:pt x="49" y="10"/>
                    </a:cubicBezTo>
                    <a:cubicBezTo>
                      <a:pt x="61" y="16"/>
                      <a:pt x="78" y="13"/>
                      <a:pt x="93" y="13"/>
                    </a:cubicBezTo>
                    <a:cubicBezTo>
                      <a:pt x="103" y="13"/>
                      <a:pt x="111" y="9"/>
                      <a:pt x="120" y="19"/>
                    </a:cubicBezTo>
                    <a:cubicBezTo>
                      <a:pt x="131" y="31"/>
                      <a:pt x="137" y="17"/>
                      <a:pt x="144" y="10"/>
                    </a:cubicBezTo>
                    <a:cubicBezTo>
                      <a:pt x="148" y="18"/>
                      <a:pt x="150" y="24"/>
                      <a:pt x="163" y="19"/>
                    </a:cubicBezTo>
                    <a:cubicBezTo>
                      <a:pt x="170" y="16"/>
                      <a:pt x="182" y="20"/>
                      <a:pt x="192" y="18"/>
                    </a:cubicBezTo>
                    <a:cubicBezTo>
                      <a:pt x="202" y="17"/>
                      <a:pt x="211" y="19"/>
                      <a:pt x="220" y="13"/>
                    </a:cubicBezTo>
                    <a:cubicBezTo>
                      <a:pt x="225" y="9"/>
                      <a:pt x="230" y="19"/>
                      <a:pt x="236" y="22"/>
                    </a:cubicBezTo>
                    <a:cubicBezTo>
                      <a:pt x="221" y="28"/>
                      <a:pt x="204" y="26"/>
                      <a:pt x="188" y="30"/>
                    </a:cubicBezTo>
                    <a:cubicBezTo>
                      <a:pt x="163" y="36"/>
                      <a:pt x="137" y="31"/>
                      <a:pt x="112" y="31"/>
                    </a:cubicBezTo>
                    <a:cubicBezTo>
                      <a:pt x="84" y="31"/>
                      <a:pt x="56" y="40"/>
                      <a:pt x="29" y="33"/>
                    </a:cubicBezTo>
                    <a:cubicBezTo>
                      <a:pt x="27" y="32"/>
                      <a:pt x="24" y="33"/>
                      <a:pt x="23" y="34"/>
                    </a:cubicBezTo>
                    <a:cubicBezTo>
                      <a:pt x="11" y="48"/>
                      <a:pt x="8" y="40"/>
                      <a:pt x="6" y="27"/>
                    </a:cubicBezTo>
                    <a:cubicBezTo>
                      <a:pt x="6" y="25"/>
                      <a:pt x="2" y="24"/>
                      <a:pt x="0" y="22"/>
                    </a:cubicBezTo>
                    <a:close/>
                  </a:path>
                </a:pathLst>
              </a:custGeom>
              <a:solidFill>
                <a:srgbClr val="9BC8D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8" name="Freeform 648">
                <a:extLst>
                  <a:ext uri="{FF2B5EF4-FFF2-40B4-BE49-F238E27FC236}">
                    <a16:creationId xmlns:a16="http://schemas.microsoft.com/office/drawing/2014/main" id="{F961AAE0-5F8C-4556-AE09-35CE10E8E8C2}"/>
                  </a:ext>
                </a:extLst>
              </p:cNvPr>
              <p:cNvSpPr>
                <a:spLocks/>
              </p:cNvSpPr>
              <p:nvPr/>
            </p:nvSpPr>
            <p:spPr bwMode="auto">
              <a:xfrm>
                <a:off x="1920" y="3418"/>
                <a:ext cx="196" cy="46"/>
              </a:xfrm>
              <a:custGeom>
                <a:avLst/>
                <a:gdLst>
                  <a:gd name="T0" fmla="*/ 0 w 175"/>
                  <a:gd name="T1" fmla="*/ 6 h 41"/>
                  <a:gd name="T2" fmla="*/ 30 w 175"/>
                  <a:gd name="T3" fmla="*/ 4 h 41"/>
                  <a:gd name="T4" fmla="*/ 54 w 175"/>
                  <a:gd name="T5" fmla="*/ 9 h 41"/>
                  <a:gd name="T6" fmla="*/ 103 w 175"/>
                  <a:gd name="T7" fmla="*/ 3 h 41"/>
                  <a:gd name="T8" fmla="*/ 120 w 175"/>
                  <a:gd name="T9" fmla="*/ 6 h 41"/>
                  <a:gd name="T10" fmla="*/ 170 w 175"/>
                  <a:gd name="T11" fmla="*/ 13 h 41"/>
                  <a:gd name="T12" fmla="*/ 168 w 175"/>
                  <a:gd name="T13" fmla="*/ 34 h 41"/>
                  <a:gd name="T14" fmla="*/ 108 w 175"/>
                  <a:gd name="T15" fmla="*/ 38 h 41"/>
                  <a:gd name="T16" fmla="*/ 81 w 175"/>
                  <a:gd name="T17" fmla="*/ 34 h 41"/>
                  <a:gd name="T18" fmla="*/ 44 w 175"/>
                  <a:gd name="T19" fmla="*/ 34 h 41"/>
                  <a:gd name="T20" fmla="*/ 44 w 175"/>
                  <a:gd name="T21" fmla="*/ 34 h 41"/>
                  <a:gd name="T22" fmla="*/ 32 w 175"/>
                  <a:gd name="T23" fmla="*/ 28 h 41"/>
                  <a:gd name="T24" fmla="*/ 0 w 175"/>
                  <a:gd name="T25" fmla="*/ 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5" h="41">
                    <a:moveTo>
                      <a:pt x="0" y="6"/>
                    </a:moveTo>
                    <a:cubicBezTo>
                      <a:pt x="10" y="7"/>
                      <a:pt x="22" y="27"/>
                      <a:pt x="30" y="4"/>
                    </a:cubicBezTo>
                    <a:cubicBezTo>
                      <a:pt x="31" y="3"/>
                      <a:pt x="46" y="10"/>
                      <a:pt x="54" y="9"/>
                    </a:cubicBezTo>
                    <a:cubicBezTo>
                      <a:pt x="70" y="8"/>
                      <a:pt x="88" y="13"/>
                      <a:pt x="103" y="3"/>
                    </a:cubicBezTo>
                    <a:cubicBezTo>
                      <a:pt x="109" y="0"/>
                      <a:pt x="115" y="4"/>
                      <a:pt x="120" y="6"/>
                    </a:cubicBezTo>
                    <a:cubicBezTo>
                      <a:pt x="136" y="13"/>
                      <a:pt x="151" y="24"/>
                      <a:pt x="170" y="13"/>
                    </a:cubicBezTo>
                    <a:cubicBezTo>
                      <a:pt x="175" y="21"/>
                      <a:pt x="168" y="27"/>
                      <a:pt x="168" y="34"/>
                    </a:cubicBezTo>
                    <a:cubicBezTo>
                      <a:pt x="148" y="40"/>
                      <a:pt x="128" y="37"/>
                      <a:pt x="108" y="38"/>
                    </a:cubicBezTo>
                    <a:cubicBezTo>
                      <a:pt x="98" y="41"/>
                      <a:pt x="90" y="41"/>
                      <a:pt x="81" y="34"/>
                    </a:cubicBezTo>
                    <a:cubicBezTo>
                      <a:pt x="69" y="24"/>
                      <a:pt x="56" y="34"/>
                      <a:pt x="44" y="34"/>
                    </a:cubicBezTo>
                    <a:cubicBezTo>
                      <a:pt x="44" y="34"/>
                      <a:pt x="44" y="34"/>
                      <a:pt x="44" y="34"/>
                    </a:cubicBezTo>
                    <a:cubicBezTo>
                      <a:pt x="41" y="29"/>
                      <a:pt x="38" y="25"/>
                      <a:pt x="32" y="28"/>
                    </a:cubicBezTo>
                    <a:cubicBezTo>
                      <a:pt x="8" y="40"/>
                      <a:pt x="6" y="21"/>
                      <a:pt x="0" y="6"/>
                    </a:cubicBezTo>
                    <a:close/>
                  </a:path>
                </a:pathLst>
              </a:custGeom>
              <a:solidFill>
                <a:srgbClr val="77B5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9" name="Freeform 649">
                <a:extLst>
                  <a:ext uri="{FF2B5EF4-FFF2-40B4-BE49-F238E27FC236}">
                    <a16:creationId xmlns:a16="http://schemas.microsoft.com/office/drawing/2014/main" id="{F49AE1F6-1C14-4BD0-996D-DE84796975CE}"/>
                  </a:ext>
                </a:extLst>
              </p:cNvPr>
              <p:cNvSpPr>
                <a:spLocks/>
              </p:cNvSpPr>
              <p:nvPr/>
            </p:nvSpPr>
            <p:spPr bwMode="auto">
              <a:xfrm>
                <a:off x="535" y="3501"/>
                <a:ext cx="145" cy="44"/>
              </a:xfrm>
              <a:custGeom>
                <a:avLst/>
                <a:gdLst>
                  <a:gd name="T0" fmla="*/ 100 w 129"/>
                  <a:gd name="T1" fmla="*/ 12 h 39"/>
                  <a:gd name="T2" fmla="*/ 120 w 129"/>
                  <a:gd name="T3" fmla="*/ 18 h 39"/>
                  <a:gd name="T4" fmla="*/ 129 w 129"/>
                  <a:gd name="T5" fmla="*/ 22 h 39"/>
                  <a:gd name="T6" fmla="*/ 124 w 129"/>
                  <a:gd name="T7" fmla="*/ 32 h 39"/>
                  <a:gd name="T8" fmla="*/ 114 w 129"/>
                  <a:gd name="T9" fmla="*/ 32 h 39"/>
                  <a:gd name="T10" fmla="*/ 96 w 129"/>
                  <a:gd name="T11" fmla="*/ 21 h 39"/>
                  <a:gd name="T12" fmla="*/ 81 w 129"/>
                  <a:gd name="T13" fmla="*/ 37 h 39"/>
                  <a:gd name="T14" fmla="*/ 74 w 129"/>
                  <a:gd name="T15" fmla="*/ 20 h 39"/>
                  <a:gd name="T16" fmla="*/ 54 w 129"/>
                  <a:gd name="T17" fmla="*/ 38 h 39"/>
                  <a:gd name="T18" fmla="*/ 17 w 129"/>
                  <a:gd name="T19" fmla="*/ 12 h 39"/>
                  <a:gd name="T20" fmla="*/ 0 w 129"/>
                  <a:gd name="T21" fmla="*/ 0 h 39"/>
                  <a:gd name="T22" fmla="*/ 72 w 129"/>
                  <a:gd name="T23" fmla="*/ 8 h 39"/>
                  <a:gd name="T24" fmla="*/ 78 w 129"/>
                  <a:gd name="T25" fmla="*/ 10 h 39"/>
                  <a:gd name="T26" fmla="*/ 100 w 129"/>
                  <a:gd name="T27" fmla="*/ 12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9" h="39">
                    <a:moveTo>
                      <a:pt x="100" y="12"/>
                    </a:moveTo>
                    <a:cubicBezTo>
                      <a:pt x="106" y="18"/>
                      <a:pt x="114" y="16"/>
                      <a:pt x="120" y="18"/>
                    </a:cubicBezTo>
                    <a:cubicBezTo>
                      <a:pt x="123" y="19"/>
                      <a:pt x="126" y="20"/>
                      <a:pt x="129" y="22"/>
                    </a:cubicBezTo>
                    <a:cubicBezTo>
                      <a:pt x="127" y="25"/>
                      <a:pt x="126" y="29"/>
                      <a:pt x="124" y="32"/>
                    </a:cubicBezTo>
                    <a:cubicBezTo>
                      <a:pt x="121" y="37"/>
                      <a:pt x="117" y="34"/>
                      <a:pt x="114" y="32"/>
                    </a:cubicBezTo>
                    <a:cubicBezTo>
                      <a:pt x="109" y="28"/>
                      <a:pt x="104" y="25"/>
                      <a:pt x="96" y="21"/>
                    </a:cubicBezTo>
                    <a:cubicBezTo>
                      <a:pt x="102" y="39"/>
                      <a:pt x="91" y="38"/>
                      <a:pt x="81" y="37"/>
                    </a:cubicBezTo>
                    <a:cubicBezTo>
                      <a:pt x="66" y="36"/>
                      <a:pt x="80" y="26"/>
                      <a:pt x="74" y="20"/>
                    </a:cubicBezTo>
                    <a:cubicBezTo>
                      <a:pt x="66" y="22"/>
                      <a:pt x="52" y="15"/>
                      <a:pt x="54" y="38"/>
                    </a:cubicBezTo>
                    <a:cubicBezTo>
                      <a:pt x="46" y="18"/>
                      <a:pt x="36" y="9"/>
                      <a:pt x="17" y="12"/>
                    </a:cubicBezTo>
                    <a:cubicBezTo>
                      <a:pt x="12" y="13"/>
                      <a:pt x="6" y="5"/>
                      <a:pt x="0" y="0"/>
                    </a:cubicBezTo>
                    <a:cubicBezTo>
                      <a:pt x="24" y="0"/>
                      <a:pt x="48" y="4"/>
                      <a:pt x="72" y="8"/>
                    </a:cubicBezTo>
                    <a:cubicBezTo>
                      <a:pt x="74" y="8"/>
                      <a:pt x="77" y="9"/>
                      <a:pt x="78" y="10"/>
                    </a:cubicBezTo>
                    <a:cubicBezTo>
                      <a:pt x="84" y="24"/>
                      <a:pt x="92" y="13"/>
                      <a:pt x="100" y="12"/>
                    </a:cubicBezTo>
                    <a:close/>
                  </a:path>
                </a:pathLst>
              </a:custGeom>
              <a:solidFill>
                <a:srgbClr val="80B6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0" name="Freeform 650">
                <a:extLst>
                  <a:ext uri="{FF2B5EF4-FFF2-40B4-BE49-F238E27FC236}">
                    <a16:creationId xmlns:a16="http://schemas.microsoft.com/office/drawing/2014/main" id="{E69734BC-0682-45BC-B925-EADB51B3CA5B}"/>
                  </a:ext>
                </a:extLst>
              </p:cNvPr>
              <p:cNvSpPr>
                <a:spLocks/>
              </p:cNvSpPr>
              <p:nvPr/>
            </p:nvSpPr>
            <p:spPr bwMode="auto">
              <a:xfrm>
                <a:off x="722" y="3517"/>
                <a:ext cx="94" cy="31"/>
              </a:xfrm>
              <a:custGeom>
                <a:avLst/>
                <a:gdLst>
                  <a:gd name="T0" fmla="*/ 34 w 84"/>
                  <a:gd name="T1" fmla="*/ 2 h 28"/>
                  <a:gd name="T2" fmla="*/ 75 w 84"/>
                  <a:gd name="T3" fmla="*/ 2 h 28"/>
                  <a:gd name="T4" fmla="*/ 83 w 84"/>
                  <a:gd name="T5" fmla="*/ 5 h 28"/>
                  <a:gd name="T6" fmla="*/ 78 w 84"/>
                  <a:gd name="T7" fmla="*/ 12 h 28"/>
                  <a:gd name="T8" fmla="*/ 54 w 84"/>
                  <a:gd name="T9" fmla="*/ 26 h 28"/>
                  <a:gd name="T10" fmla="*/ 22 w 84"/>
                  <a:gd name="T11" fmla="*/ 25 h 28"/>
                  <a:gd name="T12" fmla="*/ 0 w 84"/>
                  <a:gd name="T13" fmla="*/ 18 h 28"/>
                  <a:gd name="T14" fmla="*/ 9 w 84"/>
                  <a:gd name="T15" fmla="*/ 7 h 28"/>
                  <a:gd name="T16" fmla="*/ 15 w 84"/>
                  <a:gd name="T17" fmla="*/ 1 h 28"/>
                  <a:gd name="T18" fmla="*/ 34 w 84"/>
                  <a:gd name="T19" fmla="*/ 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4" h="28">
                    <a:moveTo>
                      <a:pt x="34" y="2"/>
                    </a:moveTo>
                    <a:cubicBezTo>
                      <a:pt x="47" y="6"/>
                      <a:pt x="61" y="0"/>
                      <a:pt x="75" y="2"/>
                    </a:cubicBezTo>
                    <a:cubicBezTo>
                      <a:pt x="78" y="2"/>
                      <a:pt x="82" y="1"/>
                      <a:pt x="83" y="5"/>
                    </a:cubicBezTo>
                    <a:cubicBezTo>
                      <a:pt x="84" y="8"/>
                      <a:pt x="82" y="11"/>
                      <a:pt x="78" y="12"/>
                    </a:cubicBezTo>
                    <a:cubicBezTo>
                      <a:pt x="70" y="16"/>
                      <a:pt x="62" y="21"/>
                      <a:pt x="54" y="26"/>
                    </a:cubicBezTo>
                    <a:cubicBezTo>
                      <a:pt x="43" y="21"/>
                      <a:pt x="31" y="22"/>
                      <a:pt x="22" y="25"/>
                    </a:cubicBezTo>
                    <a:cubicBezTo>
                      <a:pt x="11" y="28"/>
                      <a:pt x="7" y="21"/>
                      <a:pt x="0" y="18"/>
                    </a:cubicBezTo>
                    <a:cubicBezTo>
                      <a:pt x="3" y="13"/>
                      <a:pt x="20" y="21"/>
                      <a:pt x="9" y="7"/>
                    </a:cubicBezTo>
                    <a:cubicBezTo>
                      <a:pt x="6" y="2"/>
                      <a:pt x="12" y="2"/>
                      <a:pt x="15" y="1"/>
                    </a:cubicBezTo>
                    <a:cubicBezTo>
                      <a:pt x="21" y="1"/>
                      <a:pt x="27" y="1"/>
                      <a:pt x="34" y="2"/>
                    </a:cubicBezTo>
                    <a:close/>
                  </a:path>
                </a:pathLst>
              </a:custGeom>
              <a:solidFill>
                <a:srgbClr val="7BB5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1" name="Freeform 651">
                <a:extLst>
                  <a:ext uri="{FF2B5EF4-FFF2-40B4-BE49-F238E27FC236}">
                    <a16:creationId xmlns:a16="http://schemas.microsoft.com/office/drawing/2014/main" id="{8EDD8CE0-5225-4DC7-9047-E5784DEC5C62}"/>
                  </a:ext>
                </a:extLst>
              </p:cNvPr>
              <p:cNvSpPr>
                <a:spLocks/>
              </p:cNvSpPr>
              <p:nvPr/>
            </p:nvSpPr>
            <p:spPr bwMode="auto">
              <a:xfrm>
                <a:off x="742" y="3461"/>
                <a:ext cx="162" cy="27"/>
              </a:xfrm>
              <a:custGeom>
                <a:avLst/>
                <a:gdLst>
                  <a:gd name="T0" fmla="*/ 72 w 144"/>
                  <a:gd name="T1" fmla="*/ 0 h 24"/>
                  <a:gd name="T2" fmla="*/ 144 w 144"/>
                  <a:gd name="T3" fmla="*/ 0 h 24"/>
                  <a:gd name="T4" fmla="*/ 142 w 144"/>
                  <a:gd name="T5" fmla="*/ 6 h 24"/>
                  <a:gd name="T6" fmla="*/ 53 w 144"/>
                  <a:gd name="T7" fmla="*/ 18 h 24"/>
                  <a:gd name="T8" fmla="*/ 0 w 144"/>
                  <a:gd name="T9" fmla="*/ 12 h 24"/>
                  <a:gd name="T10" fmla="*/ 14 w 144"/>
                  <a:gd name="T11" fmla="*/ 4 h 24"/>
                  <a:gd name="T12" fmla="*/ 63 w 144"/>
                  <a:gd name="T13" fmla="*/ 12 h 24"/>
                  <a:gd name="T14" fmla="*/ 72 w 144"/>
                  <a:gd name="T15" fmla="*/ 0 h 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24">
                    <a:moveTo>
                      <a:pt x="72" y="0"/>
                    </a:moveTo>
                    <a:cubicBezTo>
                      <a:pt x="96" y="0"/>
                      <a:pt x="120" y="0"/>
                      <a:pt x="144" y="0"/>
                    </a:cubicBezTo>
                    <a:cubicBezTo>
                      <a:pt x="144" y="2"/>
                      <a:pt x="143" y="6"/>
                      <a:pt x="142" y="6"/>
                    </a:cubicBezTo>
                    <a:cubicBezTo>
                      <a:pt x="112" y="2"/>
                      <a:pt x="85" y="24"/>
                      <a:pt x="53" y="18"/>
                    </a:cubicBezTo>
                    <a:cubicBezTo>
                      <a:pt x="36" y="14"/>
                      <a:pt x="18" y="14"/>
                      <a:pt x="0" y="12"/>
                    </a:cubicBezTo>
                    <a:cubicBezTo>
                      <a:pt x="3" y="6"/>
                      <a:pt x="9" y="2"/>
                      <a:pt x="14" y="4"/>
                    </a:cubicBezTo>
                    <a:cubicBezTo>
                      <a:pt x="30" y="12"/>
                      <a:pt x="47" y="2"/>
                      <a:pt x="63" y="12"/>
                    </a:cubicBezTo>
                    <a:cubicBezTo>
                      <a:pt x="72" y="18"/>
                      <a:pt x="78" y="11"/>
                      <a:pt x="72" y="0"/>
                    </a:cubicBezTo>
                    <a:close/>
                  </a:path>
                </a:pathLst>
              </a:custGeom>
              <a:solidFill>
                <a:srgbClr val="9BC8D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2" name="Freeform 652">
                <a:extLst>
                  <a:ext uri="{FF2B5EF4-FFF2-40B4-BE49-F238E27FC236}">
                    <a16:creationId xmlns:a16="http://schemas.microsoft.com/office/drawing/2014/main" id="{A289CD14-C535-4E4D-836A-D61C64A8C849}"/>
                  </a:ext>
                </a:extLst>
              </p:cNvPr>
              <p:cNvSpPr>
                <a:spLocks/>
              </p:cNvSpPr>
              <p:nvPr/>
            </p:nvSpPr>
            <p:spPr bwMode="auto">
              <a:xfrm>
                <a:off x="532" y="3458"/>
                <a:ext cx="143" cy="16"/>
              </a:xfrm>
              <a:custGeom>
                <a:avLst/>
                <a:gdLst>
                  <a:gd name="T0" fmla="*/ 0 w 128"/>
                  <a:gd name="T1" fmla="*/ 5 h 14"/>
                  <a:gd name="T2" fmla="*/ 41 w 128"/>
                  <a:gd name="T3" fmla="*/ 2 h 14"/>
                  <a:gd name="T4" fmla="*/ 127 w 128"/>
                  <a:gd name="T5" fmla="*/ 6 h 14"/>
                  <a:gd name="T6" fmla="*/ 127 w 128"/>
                  <a:gd name="T7" fmla="*/ 11 h 14"/>
                  <a:gd name="T8" fmla="*/ 94 w 128"/>
                  <a:gd name="T9" fmla="*/ 9 h 14"/>
                  <a:gd name="T10" fmla="*/ 22 w 128"/>
                  <a:gd name="T11" fmla="*/ 10 h 14"/>
                  <a:gd name="T12" fmla="*/ 0 w 128"/>
                  <a:gd name="T13" fmla="*/ 5 h 14"/>
                </a:gdLst>
                <a:ahLst/>
                <a:cxnLst>
                  <a:cxn ang="0">
                    <a:pos x="T0" y="T1"/>
                  </a:cxn>
                  <a:cxn ang="0">
                    <a:pos x="T2" y="T3"/>
                  </a:cxn>
                  <a:cxn ang="0">
                    <a:pos x="T4" y="T5"/>
                  </a:cxn>
                  <a:cxn ang="0">
                    <a:pos x="T6" y="T7"/>
                  </a:cxn>
                  <a:cxn ang="0">
                    <a:pos x="T8" y="T9"/>
                  </a:cxn>
                  <a:cxn ang="0">
                    <a:pos x="T10" y="T11"/>
                  </a:cxn>
                  <a:cxn ang="0">
                    <a:pos x="T12" y="T13"/>
                  </a:cxn>
                </a:cxnLst>
                <a:rect l="0" t="0" r="r" b="b"/>
                <a:pathLst>
                  <a:path w="128" h="14">
                    <a:moveTo>
                      <a:pt x="0" y="5"/>
                    </a:moveTo>
                    <a:cubicBezTo>
                      <a:pt x="13" y="4"/>
                      <a:pt x="27" y="4"/>
                      <a:pt x="41" y="2"/>
                    </a:cubicBezTo>
                    <a:cubicBezTo>
                      <a:pt x="70" y="0"/>
                      <a:pt x="98" y="3"/>
                      <a:pt x="127" y="6"/>
                    </a:cubicBezTo>
                    <a:cubicBezTo>
                      <a:pt x="128" y="8"/>
                      <a:pt x="128" y="9"/>
                      <a:pt x="127" y="11"/>
                    </a:cubicBezTo>
                    <a:cubicBezTo>
                      <a:pt x="116" y="14"/>
                      <a:pt x="105" y="11"/>
                      <a:pt x="94" y="9"/>
                    </a:cubicBezTo>
                    <a:cubicBezTo>
                      <a:pt x="70" y="6"/>
                      <a:pt x="46" y="10"/>
                      <a:pt x="22" y="10"/>
                    </a:cubicBezTo>
                    <a:cubicBezTo>
                      <a:pt x="14" y="10"/>
                      <a:pt x="6" y="13"/>
                      <a:pt x="0" y="5"/>
                    </a:cubicBezTo>
                    <a:close/>
                  </a:path>
                </a:pathLst>
              </a:custGeom>
              <a:solidFill>
                <a:srgbClr val="7FBD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3" name="Freeform 653">
                <a:extLst>
                  <a:ext uri="{FF2B5EF4-FFF2-40B4-BE49-F238E27FC236}">
                    <a16:creationId xmlns:a16="http://schemas.microsoft.com/office/drawing/2014/main" id="{9EE62D7B-FB14-4052-9B89-48763AB12604}"/>
                  </a:ext>
                </a:extLst>
              </p:cNvPr>
              <p:cNvSpPr>
                <a:spLocks/>
              </p:cNvSpPr>
              <p:nvPr/>
            </p:nvSpPr>
            <p:spPr bwMode="auto">
              <a:xfrm>
                <a:off x="881" y="3508"/>
                <a:ext cx="77" cy="35"/>
              </a:xfrm>
              <a:custGeom>
                <a:avLst/>
                <a:gdLst>
                  <a:gd name="T0" fmla="*/ 68 w 68"/>
                  <a:gd name="T1" fmla="*/ 10 h 31"/>
                  <a:gd name="T2" fmla="*/ 48 w 68"/>
                  <a:gd name="T3" fmla="*/ 18 h 31"/>
                  <a:gd name="T4" fmla="*/ 35 w 68"/>
                  <a:gd name="T5" fmla="*/ 17 h 31"/>
                  <a:gd name="T6" fmla="*/ 0 w 68"/>
                  <a:gd name="T7" fmla="*/ 14 h 31"/>
                  <a:gd name="T8" fmla="*/ 21 w 68"/>
                  <a:gd name="T9" fmla="*/ 12 h 31"/>
                  <a:gd name="T10" fmla="*/ 68 w 68"/>
                  <a:gd name="T11" fmla="*/ 10 h 31"/>
                </a:gdLst>
                <a:ahLst/>
                <a:cxnLst>
                  <a:cxn ang="0">
                    <a:pos x="T0" y="T1"/>
                  </a:cxn>
                  <a:cxn ang="0">
                    <a:pos x="T2" y="T3"/>
                  </a:cxn>
                  <a:cxn ang="0">
                    <a:pos x="T4" y="T5"/>
                  </a:cxn>
                  <a:cxn ang="0">
                    <a:pos x="T6" y="T7"/>
                  </a:cxn>
                  <a:cxn ang="0">
                    <a:pos x="T8" y="T9"/>
                  </a:cxn>
                  <a:cxn ang="0">
                    <a:pos x="T10" y="T11"/>
                  </a:cxn>
                </a:cxnLst>
                <a:rect l="0" t="0" r="r" b="b"/>
                <a:pathLst>
                  <a:path w="68" h="31">
                    <a:moveTo>
                      <a:pt x="68" y="10"/>
                    </a:moveTo>
                    <a:cubicBezTo>
                      <a:pt x="65" y="31"/>
                      <a:pt x="65" y="31"/>
                      <a:pt x="48" y="18"/>
                    </a:cubicBezTo>
                    <a:cubicBezTo>
                      <a:pt x="43" y="14"/>
                      <a:pt x="40" y="17"/>
                      <a:pt x="35" y="17"/>
                    </a:cubicBezTo>
                    <a:cubicBezTo>
                      <a:pt x="23" y="18"/>
                      <a:pt x="11" y="21"/>
                      <a:pt x="0" y="14"/>
                    </a:cubicBezTo>
                    <a:cubicBezTo>
                      <a:pt x="6" y="0"/>
                      <a:pt x="13" y="15"/>
                      <a:pt x="21" y="12"/>
                    </a:cubicBezTo>
                    <a:cubicBezTo>
                      <a:pt x="36" y="6"/>
                      <a:pt x="52" y="7"/>
                      <a:pt x="68" y="10"/>
                    </a:cubicBezTo>
                    <a:close/>
                  </a:path>
                </a:pathLst>
              </a:custGeom>
              <a:solidFill>
                <a:srgbClr val="9DC9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4" name="Freeform 654">
                <a:extLst>
                  <a:ext uri="{FF2B5EF4-FFF2-40B4-BE49-F238E27FC236}">
                    <a16:creationId xmlns:a16="http://schemas.microsoft.com/office/drawing/2014/main" id="{DB35A283-FF7C-40FC-9058-088B6DC95FA0}"/>
                  </a:ext>
                </a:extLst>
              </p:cNvPr>
              <p:cNvSpPr>
                <a:spLocks/>
              </p:cNvSpPr>
              <p:nvPr/>
            </p:nvSpPr>
            <p:spPr bwMode="auto">
              <a:xfrm>
                <a:off x="1969" y="3434"/>
                <a:ext cx="72" cy="32"/>
              </a:xfrm>
              <a:custGeom>
                <a:avLst/>
                <a:gdLst>
                  <a:gd name="T0" fmla="*/ 0 w 64"/>
                  <a:gd name="T1" fmla="*/ 20 h 29"/>
                  <a:gd name="T2" fmla="*/ 23 w 64"/>
                  <a:gd name="T3" fmla="*/ 12 h 29"/>
                  <a:gd name="T4" fmla="*/ 42 w 64"/>
                  <a:gd name="T5" fmla="*/ 19 h 29"/>
                  <a:gd name="T6" fmla="*/ 64 w 64"/>
                  <a:gd name="T7" fmla="*/ 24 h 29"/>
                  <a:gd name="T8" fmla="*/ 0 w 64"/>
                  <a:gd name="T9" fmla="*/ 20 h 29"/>
                </a:gdLst>
                <a:ahLst/>
                <a:cxnLst>
                  <a:cxn ang="0">
                    <a:pos x="T0" y="T1"/>
                  </a:cxn>
                  <a:cxn ang="0">
                    <a:pos x="T2" y="T3"/>
                  </a:cxn>
                  <a:cxn ang="0">
                    <a:pos x="T4" y="T5"/>
                  </a:cxn>
                  <a:cxn ang="0">
                    <a:pos x="T6" y="T7"/>
                  </a:cxn>
                  <a:cxn ang="0">
                    <a:pos x="T8" y="T9"/>
                  </a:cxn>
                </a:cxnLst>
                <a:rect l="0" t="0" r="r" b="b"/>
                <a:pathLst>
                  <a:path w="64" h="29">
                    <a:moveTo>
                      <a:pt x="0" y="20"/>
                    </a:moveTo>
                    <a:cubicBezTo>
                      <a:pt x="4" y="6"/>
                      <a:pt x="18" y="17"/>
                      <a:pt x="23" y="12"/>
                    </a:cubicBezTo>
                    <a:cubicBezTo>
                      <a:pt x="36" y="0"/>
                      <a:pt x="37" y="13"/>
                      <a:pt x="42" y="19"/>
                    </a:cubicBezTo>
                    <a:cubicBezTo>
                      <a:pt x="48" y="27"/>
                      <a:pt x="57" y="23"/>
                      <a:pt x="64" y="24"/>
                    </a:cubicBezTo>
                    <a:cubicBezTo>
                      <a:pt x="42" y="29"/>
                      <a:pt x="21" y="26"/>
                      <a:pt x="0" y="20"/>
                    </a:cubicBezTo>
                    <a:close/>
                  </a:path>
                </a:pathLst>
              </a:custGeom>
              <a:solidFill>
                <a:srgbClr val="97C5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5" name="Freeform 655">
                <a:extLst>
                  <a:ext uri="{FF2B5EF4-FFF2-40B4-BE49-F238E27FC236}">
                    <a16:creationId xmlns:a16="http://schemas.microsoft.com/office/drawing/2014/main" id="{C68F6B3C-2080-4432-B9F9-900475B34E76}"/>
                  </a:ext>
                </a:extLst>
              </p:cNvPr>
              <p:cNvSpPr>
                <a:spLocks/>
              </p:cNvSpPr>
              <p:nvPr/>
            </p:nvSpPr>
            <p:spPr bwMode="auto">
              <a:xfrm>
                <a:off x="1197" y="3445"/>
                <a:ext cx="57" cy="25"/>
              </a:xfrm>
              <a:custGeom>
                <a:avLst/>
                <a:gdLst>
                  <a:gd name="T0" fmla="*/ 3 w 51"/>
                  <a:gd name="T1" fmla="*/ 10 h 22"/>
                  <a:gd name="T2" fmla="*/ 51 w 51"/>
                  <a:gd name="T3" fmla="*/ 22 h 22"/>
                  <a:gd name="T4" fmla="*/ 7 w 51"/>
                  <a:gd name="T5" fmla="*/ 18 h 22"/>
                  <a:gd name="T6" fmla="*/ 3 w 51"/>
                  <a:gd name="T7" fmla="*/ 10 h 22"/>
                </a:gdLst>
                <a:ahLst/>
                <a:cxnLst>
                  <a:cxn ang="0">
                    <a:pos x="T0" y="T1"/>
                  </a:cxn>
                  <a:cxn ang="0">
                    <a:pos x="T2" y="T3"/>
                  </a:cxn>
                  <a:cxn ang="0">
                    <a:pos x="T4" y="T5"/>
                  </a:cxn>
                  <a:cxn ang="0">
                    <a:pos x="T6" y="T7"/>
                  </a:cxn>
                </a:cxnLst>
                <a:rect l="0" t="0" r="r" b="b"/>
                <a:pathLst>
                  <a:path w="51" h="22">
                    <a:moveTo>
                      <a:pt x="3" y="10"/>
                    </a:moveTo>
                    <a:cubicBezTo>
                      <a:pt x="15" y="0"/>
                      <a:pt x="40" y="6"/>
                      <a:pt x="51" y="22"/>
                    </a:cubicBezTo>
                    <a:cubicBezTo>
                      <a:pt x="36" y="22"/>
                      <a:pt x="22" y="12"/>
                      <a:pt x="7" y="18"/>
                    </a:cubicBezTo>
                    <a:cubicBezTo>
                      <a:pt x="5" y="16"/>
                      <a:pt x="0" y="15"/>
                      <a:pt x="3" y="10"/>
                    </a:cubicBezTo>
                    <a:close/>
                  </a:path>
                </a:pathLst>
              </a:custGeom>
              <a:solidFill>
                <a:srgbClr val="ADD1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6" name="Freeform 656">
                <a:extLst>
                  <a:ext uri="{FF2B5EF4-FFF2-40B4-BE49-F238E27FC236}">
                    <a16:creationId xmlns:a16="http://schemas.microsoft.com/office/drawing/2014/main" id="{6A7CBC84-30FC-4AA9-8C61-ACFD0454B211}"/>
                  </a:ext>
                </a:extLst>
              </p:cNvPr>
              <p:cNvSpPr>
                <a:spLocks/>
              </p:cNvSpPr>
              <p:nvPr/>
            </p:nvSpPr>
            <p:spPr bwMode="auto">
              <a:xfrm>
                <a:off x="674" y="3465"/>
                <a:ext cx="63" cy="20"/>
              </a:xfrm>
              <a:custGeom>
                <a:avLst/>
                <a:gdLst>
                  <a:gd name="T0" fmla="*/ 0 w 56"/>
                  <a:gd name="T1" fmla="*/ 5 h 18"/>
                  <a:gd name="T2" fmla="*/ 0 w 56"/>
                  <a:gd name="T3" fmla="*/ 0 h 18"/>
                  <a:gd name="T4" fmla="*/ 8 w 56"/>
                  <a:gd name="T5" fmla="*/ 0 h 18"/>
                  <a:gd name="T6" fmla="*/ 56 w 56"/>
                  <a:gd name="T7" fmla="*/ 8 h 18"/>
                  <a:gd name="T8" fmla="*/ 34 w 56"/>
                  <a:gd name="T9" fmla="*/ 10 h 18"/>
                  <a:gd name="T10" fmla="*/ 15 w 56"/>
                  <a:gd name="T11" fmla="*/ 10 h 18"/>
                  <a:gd name="T12" fmla="*/ 0 w 56"/>
                  <a:gd name="T13" fmla="*/ 5 h 18"/>
                </a:gdLst>
                <a:ahLst/>
                <a:cxnLst>
                  <a:cxn ang="0">
                    <a:pos x="T0" y="T1"/>
                  </a:cxn>
                  <a:cxn ang="0">
                    <a:pos x="T2" y="T3"/>
                  </a:cxn>
                  <a:cxn ang="0">
                    <a:pos x="T4" y="T5"/>
                  </a:cxn>
                  <a:cxn ang="0">
                    <a:pos x="T6" y="T7"/>
                  </a:cxn>
                  <a:cxn ang="0">
                    <a:pos x="T8" y="T9"/>
                  </a:cxn>
                  <a:cxn ang="0">
                    <a:pos x="T10" y="T11"/>
                  </a:cxn>
                  <a:cxn ang="0">
                    <a:pos x="T12" y="T13"/>
                  </a:cxn>
                </a:cxnLst>
                <a:rect l="0" t="0" r="r" b="b"/>
                <a:pathLst>
                  <a:path w="56" h="18">
                    <a:moveTo>
                      <a:pt x="0" y="5"/>
                    </a:moveTo>
                    <a:cubicBezTo>
                      <a:pt x="0" y="3"/>
                      <a:pt x="0" y="2"/>
                      <a:pt x="0" y="0"/>
                    </a:cubicBezTo>
                    <a:cubicBezTo>
                      <a:pt x="3" y="0"/>
                      <a:pt x="5" y="0"/>
                      <a:pt x="8" y="0"/>
                    </a:cubicBezTo>
                    <a:cubicBezTo>
                      <a:pt x="23" y="7"/>
                      <a:pt x="41" y="3"/>
                      <a:pt x="56" y="8"/>
                    </a:cubicBezTo>
                    <a:cubicBezTo>
                      <a:pt x="49" y="12"/>
                      <a:pt x="43" y="18"/>
                      <a:pt x="34" y="10"/>
                    </a:cubicBezTo>
                    <a:cubicBezTo>
                      <a:pt x="29" y="6"/>
                      <a:pt x="22" y="8"/>
                      <a:pt x="15" y="10"/>
                    </a:cubicBezTo>
                    <a:cubicBezTo>
                      <a:pt x="9" y="12"/>
                      <a:pt x="2" y="14"/>
                      <a:pt x="0" y="5"/>
                    </a:cubicBezTo>
                    <a:close/>
                  </a:path>
                </a:pathLst>
              </a:custGeom>
              <a:solidFill>
                <a:srgbClr val="9BC8D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7" name="Freeform 657">
                <a:extLst>
                  <a:ext uri="{FF2B5EF4-FFF2-40B4-BE49-F238E27FC236}">
                    <a16:creationId xmlns:a16="http://schemas.microsoft.com/office/drawing/2014/main" id="{E08B6F0A-63E3-4665-AB3A-A5FE4BE01F88}"/>
                  </a:ext>
                </a:extLst>
              </p:cNvPr>
              <p:cNvSpPr>
                <a:spLocks/>
              </p:cNvSpPr>
              <p:nvPr/>
            </p:nvSpPr>
            <p:spPr bwMode="auto">
              <a:xfrm>
                <a:off x="1178" y="3456"/>
                <a:ext cx="27" cy="15"/>
              </a:xfrm>
              <a:custGeom>
                <a:avLst/>
                <a:gdLst>
                  <a:gd name="T0" fmla="*/ 20 w 24"/>
                  <a:gd name="T1" fmla="*/ 0 h 13"/>
                  <a:gd name="T2" fmla="*/ 24 w 24"/>
                  <a:gd name="T3" fmla="*/ 8 h 13"/>
                  <a:gd name="T4" fmla="*/ 0 w 24"/>
                  <a:gd name="T5" fmla="*/ 4 h 13"/>
                  <a:gd name="T6" fmla="*/ 20 w 24"/>
                  <a:gd name="T7" fmla="*/ 0 h 13"/>
                </a:gdLst>
                <a:ahLst/>
                <a:cxnLst>
                  <a:cxn ang="0">
                    <a:pos x="T0" y="T1"/>
                  </a:cxn>
                  <a:cxn ang="0">
                    <a:pos x="T2" y="T3"/>
                  </a:cxn>
                  <a:cxn ang="0">
                    <a:pos x="T4" y="T5"/>
                  </a:cxn>
                  <a:cxn ang="0">
                    <a:pos x="T6" y="T7"/>
                  </a:cxn>
                </a:cxnLst>
                <a:rect l="0" t="0" r="r" b="b"/>
                <a:pathLst>
                  <a:path w="24" h="13">
                    <a:moveTo>
                      <a:pt x="20" y="0"/>
                    </a:moveTo>
                    <a:cubicBezTo>
                      <a:pt x="21" y="3"/>
                      <a:pt x="23" y="5"/>
                      <a:pt x="24" y="8"/>
                    </a:cubicBezTo>
                    <a:cubicBezTo>
                      <a:pt x="15" y="10"/>
                      <a:pt x="7" y="13"/>
                      <a:pt x="0" y="4"/>
                    </a:cubicBezTo>
                    <a:cubicBezTo>
                      <a:pt x="6" y="0"/>
                      <a:pt x="13" y="0"/>
                      <a:pt x="20" y="0"/>
                    </a:cubicBezTo>
                    <a:close/>
                  </a:path>
                </a:pathLst>
              </a:custGeom>
              <a:solidFill>
                <a:srgbClr val="9BC8D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8" name="Freeform 658">
                <a:extLst>
                  <a:ext uri="{FF2B5EF4-FFF2-40B4-BE49-F238E27FC236}">
                    <a16:creationId xmlns:a16="http://schemas.microsoft.com/office/drawing/2014/main" id="{933E8073-7612-4A27-A39E-42461B9DFE88}"/>
                  </a:ext>
                </a:extLst>
              </p:cNvPr>
              <p:cNvSpPr>
                <a:spLocks/>
              </p:cNvSpPr>
              <p:nvPr/>
            </p:nvSpPr>
            <p:spPr bwMode="auto">
              <a:xfrm>
                <a:off x="2058" y="3907"/>
                <a:ext cx="337" cy="48"/>
              </a:xfrm>
              <a:custGeom>
                <a:avLst/>
                <a:gdLst>
                  <a:gd name="T0" fmla="*/ 296 w 300"/>
                  <a:gd name="T1" fmla="*/ 34 h 43"/>
                  <a:gd name="T2" fmla="*/ 37 w 300"/>
                  <a:gd name="T3" fmla="*/ 43 h 43"/>
                  <a:gd name="T4" fmla="*/ 9 w 300"/>
                  <a:gd name="T5" fmla="*/ 37 h 43"/>
                  <a:gd name="T6" fmla="*/ 0 w 300"/>
                  <a:gd name="T7" fmla="*/ 23 h 43"/>
                  <a:gd name="T8" fmla="*/ 9 w 300"/>
                  <a:gd name="T9" fmla="*/ 19 h 43"/>
                  <a:gd name="T10" fmla="*/ 133 w 300"/>
                  <a:gd name="T11" fmla="*/ 13 h 43"/>
                  <a:gd name="T12" fmla="*/ 205 w 300"/>
                  <a:gd name="T13" fmla="*/ 14 h 43"/>
                  <a:gd name="T14" fmla="*/ 246 w 300"/>
                  <a:gd name="T15" fmla="*/ 6 h 43"/>
                  <a:gd name="T16" fmla="*/ 275 w 300"/>
                  <a:gd name="T17" fmla="*/ 4 h 43"/>
                  <a:gd name="T18" fmla="*/ 296 w 300"/>
                  <a:gd name="T19" fmla="*/ 34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0" h="43">
                    <a:moveTo>
                      <a:pt x="296" y="34"/>
                    </a:moveTo>
                    <a:cubicBezTo>
                      <a:pt x="210" y="37"/>
                      <a:pt x="123" y="40"/>
                      <a:pt x="37" y="43"/>
                    </a:cubicBezTo>
                    <a:cubicBezTo>
                      <a:pt x="28" y="40"/>
                      <a:pt x="18" y="40"/>
                      <a:pt x="9" y="37"/>
                    </a:cubicBezTo>
                    <a:cubicBezTo>
                      <a:pt x="2" y="35"/>
                      <a:pt x="0" y="30"/>
                      <a:pt x="0" y="23"/>
                    </a:cubicBezTo>
                    <a:cubicBezTo>
                      <a:pt x="0" y="17"/>
                      <a:pt x="4" y="16"/>
                      <a:pt x="9" y="19"/>
                    </a:cubicBezTo>
                    <a:cubicBezTo>
                      <a:pt x="51" y="18"/>
                      <a:pt x="92" y="15"/>
                      <a:pt x="133" y="13"/>
                    </a:cubicBezTo>
                    <a:cubicBezTo>
                      <a:pt x="157" y="12"/>
                      <a:pt x="181" y="0"/>
                      <a:pt x="205" y="14"/>
                    </a:cubicBezTo>
                    <a:cubicBezTo>
                      <a:pt x="216" y="0"/>
                      <a:pt x="233" y="12"/>
                      <a:pt x="246" y="6"/>
                    </a:cubicBezTo>
                    <a:cubicBezTo>
                      <a:pt x="255" y="1"/>
                      <a:pt x="265" y="3"/>
                      <a:pt x="275" y="4"/>
                    </a:cubicBezTo>
                    <a:cubicBezTo>
                      <a:pt x="292" y="7"/>
                      <a:pt x="300" y="16"/>
                      <a:pt x="296" y="34"/>
                    </a:cubicBezTo>
                    <a:close/>
                  </a:path>
                </a:pathLst>
              </a:custGeom>
              <a:solidFill>
                <a:srgbClr val="469BA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9" name="Freeform 659">
                <a:extLst>
                  <a:ext uri="{FF2B5EF4-FFF2-40B4-BE49-F238E27FC236}">
                    <a16:creationId xmlns:a16="http://schemas.microsoft.com/office/drawing/2014/main" id="{219F1C7E-46A1-4E8D-BE9A-F4CAEE364065}"/>
                  </a:ext>
                </a:extLst>
              </p:cNvPr>
              <p:cNvSpPr>
                <a:spLocks/>
              </p:cNvSpPr>
              <p:nvPr/>
            </p:nvSpPr>
            <p:spPr bwMode="auto">
              <a:xfrm>
                <a:off x="1096" y="3936"/>
                <a:ext cx="504" cy="32"/>
              </a:xfrm>
              <a:custGeom>
                <a:avLst/>
                <a:gdLst>
                  <a:gd name="T0" fmla="*/ 425 w 449"/>
                  <a:gd name="T1" fmla="*/ 25 h 29"/>
                  <a:gd name="T2" fmla="*/ 169 w 449"/>
                  <a:gd name="T3" fmla="*/ 22 h 29"/>
                  <a:gd name="T4" fmla="*/ 73 w 449"/>
                  <a:gd name="T5" fmla="*/ 24 h 29"/>
                  <a:gd name="T6" fmla="*/ 17 w 449"/>
                  <a:gd name="T7" fmla="*/ 21 h 29"/>
                  <a:gd name="T8" fmla="*/ 0 w 449"/>
                  <a:gd name="T9" fmla="*/ 12 h 29"/>
                  <a:gd name="T10" fmla="*/ 16 w 449"/>
                  <a:gd name="T11" fmla="*/ 5 h 29"/>
                  <a:gd name="T12" fmla="*/ 57 w 449"/>
                  <a:gd name="T13" fmla="*/ 6 h 29"/>
                  <a:gd name="T14" fmla="*/ 184 w 449"/>
                  <a:gd name="T15" fmla="*/ 6 h 29"/>
                  <a:gd name="T16" fmla="*/ 239 w 449"/>
                  <a:gd name="T17" fmla="*/ 5 h 29"/>
                  <a:gd name="T18" fmla="*/ 325 w 449"/>
                  <a:gd name="T19" fmla="*/ 4 h 29"/>
                  <a:gd name="T20" fmla="*/ 426 w 449"/>
                  <a:gd name="T21" fmla="*/ 8 h 29"/>
                  <a:gd name="T22" fmla="*/ 434 w 449"/>
                  <a:gd name="T23" fmla="*/ 8 h 29"/>
                  <a:gd name="T24" fmla="*/ 449 w 449"/>
                  <a:gd name="T25" fmla="*/ 18 h 29"/>
                  <a:gd name="T26" fmla="*/ 434 w 449"/>
                  <a:gd name="T27" fmla="*/ 22 h 29"/>
                  <a:gd name="T28" fmla="*/ 425 w 449"/>
                  <a:gd name="T29" fmla="*/ 2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49" h="29">
                    <a:moveTo>
                      <a:pt x="425" y="25"/>
                    </a:moveTo>
                    <a:cubicBezTo>
                      <a:pt x="340" y="29"/>
                      <a:pt x="254" y="24"/>
                      <a:pt x="169" y="22"/>
                    </a:cubicBezTo>
                    <a:cubicBezTo>
                      <a:pt x="137" y="21"/>
                      <a:pt x="105" y="21"/>
                      <a:pt x="73" y="24"/>
                    </a:cubicBezTo>
                    <a:cubicBezTo>
                      <a:pt x="55" y="26"/>
                      <a:pt x="36" y="22"/>
                      <a:pt x="17" y="21"/>
                    </a:cubicBezTo>
                    <a:cubicBezTo>
                      <a:pt x="8" y="25"/>
                      <a:pt x="1" y="23"/>
                      <a:pt x="0" y="12"/>
                    </a:cubicBezTo>
                    <a:cubicBezTo>
                      <a:pt x="0" y="2"/>
                      <a:pt x="9" y="5"/>
                      <a:pt x="16" y="5"/>
                    </a:cubicBezTo>
                    <a:cubicBezTo>
                      <a:pt x="29" y="5"/>
                      <a:pt x="43" y="10"/>
                      <a:pt x="57" y="6"/>
                    </a:cubicBezTo>
                    <a:cubicBezTo>
                      <a:pt x="99" y="6"/>
                      <a:pt x="141" y="0"/>
                      <a:pt x="184" y="6"/>
                    </a:cubicBezTo>
                    <a:cubicBezTo>
                      <a:pt x="202" y="8"/>
                      <a:pt x="220" y="6"/>
                      <a:pt x="239" y="5"/>
                    </a:cubicBezTo>
                    <a:cubicBezTo>
                      <a:pt x="268" y="5"/>
                      <a:pt x="296" y="5"/>
                      <a:pt x="325" y="4"/>
                    </a:cubicBezTo>
                    <a:cubicBezTo>
                      <a:pt x="358" y="16"/>
                      <a:pt x="392" y="8"/>
                      <a:pt x="426" y="8"/>
                    </a:cubicBezTo>
                    <a:cubicBezTo>
                      <a:pt x="428" y="8"/>
                      <a:pt x="431" y="8"/>
                      <a:pt x="434" y="8"/>
                    </a:cubicBezTo>
                    <a:cubicBezTo>
                      <a:pt x="440" y="9"/>
                      <a:pt x="449" y="10"/>
                      <a:pt x="449" y="18"/>
                    </a:cubicBezTo>
                    <a:cubicBezTo>
                      <a:pt x="448" y="27"/>
                      <a:pt x="440" y="22"/>
                      <a:pt x="434" y="22"/>
                    </a:cubicBezTo>
                    <a:cubicBezTo>
                      <a:pt x="431" y="22"/>
                      <a:pt x="428" y="23"/>
                      <a:pt x="425" y="25"/>
                    </a:cubicBezTo>
                    <a:close/>
                  </a:path>
                </a:pathLst>
              </a:custGeom>
              <a:solidFill>
                <a:srgbClr val="3A91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0" name="Freeform 660">
                <a:extLst>
                  <a:ext uri="{FF2B5EF4-FFF2-40B4-BE49-F238E27FC236}">
                    <a16:creationId xmlns:a16="http://schemas.microsoft.com/office/drawing/2014/main" id="{981FA846-E34F-4A21-9921-22074DC8458A}"/>
                  </a:ext>
                </a:extLst>
              </p:cNvPr>
              <p:cNvSpPr>
                <a:spLocks/>
              </p:cNvSpPr>
              <p:nvPr/>
            </p:nvSpPr>
            <p:spPr bwMode="auto">
              <a:xfrm>
                <a:off x="193" y="3894"/>
                <a:ext cx="503" cy="55"/>
              </a:xfrm>
              <a:custGeom>
                <a:avLst/>
                <a:gdLst>
                  <a:gd name="T0" fmla="*/ 96 w 447"/>
                  <a:gd name="T1" fmla="*/ 30 h 49"/>
                  <a:gd name="T2" fmla="*/ 85 w 447"/>
                  <a:gd name="T3" fmla="*/ 23 h 49"/>
                  <a:gd name="T4" fmla="*/ 9 w 447"/>
                  <a:gd name="T5" fmla="*/ 14 h 49"/>
                  <a:gd name="T6" fmla="*/ 0 w 447"/>
                  <a:gd name="T7" fmla="*/ 6 h 49"/>
                  <a:gd name="T8" fmla="*/ 81 w 447"/>
                  <a:gd name="T9" fmla="*/ 12 h 49"/>
                  <a:gd name="T10" fmla="*/ 188 w 447"/>
                  <a:gd name="T11" fmla="*/ 15 h 49"/>
                  <a:gd name="T12" fmla="*/ 300 w 447"/>
                  <a:gd name="T13" fmla="*/ 22 h 49"/>
                  <a:gd name="T14" fmla="*/ 434 w 447"/>
                  <a:gd name="T15" fmla="*/ 32 h 49"/>
                  <a:gd name="T16" fmla="*/ 446 w 447"/>
                  <a:gd name="T17" fmla="*/ 40 h 49"/>
                  <a:gd name="T18" fmla="*/ 435 w 447"/>
                  <a:gd name="T19" fmla="*/ 46 h 49"/>
                  <a:gd name="T20" fmla="*/ 328 w 447"/>
                  <a:gd name="T21" fmla="*/ 43 h 49"/>
                  <a:gd name="T22" fmla="*/ 144 w 447"/>
                  <a:gd name="T23" fmla="*/ 34 h 49"/>
                  <a:gd name="T24" fmla="*/ 96 w 447"/>
                  <a:gd name="T25" fmla="*/ 3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7" h="49">
                    <a:moveTo>
                      <a:pt x="96" y="30"/>
                    </a:moveTo>
                    <a:cubicBezTo>
                      <a:pt x="95" y="23"/>
                      <a:pt x="92" y="22"/>
                      <a:pt x="85" y="23"/>
                    </a:cubicBezTo>
                    <a:cubicBezTo>
                      <a:pt x="59" y="29"/>
                      <a:pt x="34" y="20"/>
                      <a:pt x="9" y="14"/>
                    </a:cubicBezTo>
                    <a:cubicBezTo>
                      <a:pt x="5" y="13"/>
                      <a:pt x="2" y="10"/>
                      <a:pt x="0" y="6"/>
                    </a:cubicBezTo>
                    <a:cubicBezTo>
                      <a:pt x="28" y="0"/>
                      <a:pt x="54" y="10"/>
                      <a:pt x="81" y="12"/>
                    </a:cubicBezTo>
                    <a:cubicBezTo>
                      <a:pt x="117" y="14"/>
                      <a:pt x="152" y="12"/>
                      <a:pt x="188" y="15"/>
                    </a:cubicBezTo>
                    <a:cubicBezTo>
                      <a:pt x="225" y="17"/>
                      <a:pt x="263" y="20"/>
                      <a:pt x="300" y="22"/>
                    </a:cubicBezTo>
                    <a:cubicBezTo>
                      <a:pt x="344" y="28"/>
                      <a:pt x="389" y="31"/>
                      <a:pt x="434" y="32"/>
                    </a:cubicBezTo>
                    <a:cubicBezTo>
                      <a:pt x="440" y="32"/>
                      <a:pt x="447" y="32"/>
                      <a:pt x="446" y="40"/>
                    </a:cubicBezTo>
                    <a:cubicBezTo>
                      <a:pt x="446" y="48"/>
                      <a:pt x="441" y="49"/>
                      <a:pt x="435" y="46"/>
                    </a:cubicBezTo>
                    <a:cubicBezTo>
                      <a:pt x="399" y="49"/>
                      <a:pt x="363" y="42"/>
                      <a:pt x="328" y="43"/>
                    </a:cubicBezTo>
                    <a:cubicBezTo>
                      <a:pt x="266" y="44"/>
                      <a:pt x="205" y="32"/>
                      <a:pt x="144" y="34"/>
                    </a:cubicBezTo>
                    <a:cubicBezTo>
                      <a:pt x="129" y="24"/>
                      <a:pt x="111" y="37"/>
                      <a:pt x="96" y="30"/>
                    </a:cubicBezTo>
                    <a:close/>
                  </a:path>
                </a:pathLst>
              </a:custGeom>
              <a:solidFill>
                <a:srgbClr val="499BB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1" name="Freeform 661">
                <a:extLst>
                  <a:ext uri="{FF2B5EF4-FFF2-40B4-BE49-F238E27FC236}">
                    <a16:creationId xmlns:a16="http://schemas.microsoft.com/office/drawing/2014/main" id="{FF2948C9-3B91-40D7-B326-A3DD8491D5EF}"/>
                  </a:ext>
                </a:extLst>
              </p:cNvPr>
              <p:cNvSpPr>
                <a:spLocks/>
              </p:cNvSpPr>
              <p:nvPr/>
            </p:nvSpPr>
            <p:spPr bwMode="auto">
              <a:xfrm>
                <a:off x="786" y="3930"/>
                <a:ext cx="374" cy="36"/>
              </a:xfrm>
              <a:custGeom>
                <a:avLst/>
                <a:gdLst>
                  <a:gd name="T0" fmla="*/ 333 w 333"/>
                  <a:gd name="T1" fmla="*/ 11 h 32"/>
                  <a:gd name="T2" fmla="*/ 295 w 333"/>
                  <a:gd name="T3" fmla="*/ 14 h 32"/>
                  <a:gd name="T4" fmla="*/ 280 w 333"/>
                  <a:gd name="T5" fmla="*/ 16 h 32"/>
                  <a:gd name="T6" fmla="*/ 293 w 333"/>
                  <a:gd name="T7" fmla="*/ 26 h 32"/>
                  <a:gd name="T8" fmla="*/ 262 w 333"/>
                  <a:gd name="T9" fmla="*/ 29 h 32"/>
                  <a:gd name="T10" fmla="*/ 152 w 333"/>
                  <a:gd name="T11" fmla="*/ 26 h 32"/>
                  <a:gd name="T12" fmla="*/ 0 w 333"/>
                  <a:gd name="T13" fmla="*/ 19 h 32"/>
                  <a:gd name="T14" fmla="*/ 21 w 333"/>
                  <a:gd name="T15" fmla="*/ 2 h 32"/>
                  <a:gd name="T16" fmla="*/ 179 w 333"/>
                  <a:gd name="T17" fmla="*/ 3 h 32"/>
                  <a:gd name="T18" fmla="*/ 333 w 333"/>
                  <a:gd name="T19" fmla="*/ 1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3" h="32">
                    <a:moveTo>
                      <a:pt x="333" y="11"/>
                    </a:moveTo>
                    <a:cubicBezTo>
                      <a:pt x="321" y="17"/>
                      <a:pt x="307" y="12"/>
                      <a:pt x="295" y="14"/>
                    </a:cubicBezTo>
                    <a:cubicBezTo>
                      <a:pt x="290" y="15"/>
                      <a:pt x="281" y="7"/>
                      <a:pt x="280" y="16"/>
                    </a:cubicBezTo>
                    <a:cubicBezTo>
                      <a:pt x="278" y="24"/>
                      <a:pt x="286" y="26"/>
                      <a:pt x="293" y="26"/>
                    </a:cubicBezTo>
                    <a:cubicBezTo>
                      <a:pt x="283" y="32"/>
                      <a:pt x="272" y="30"/>
                      <a:pt x="262" y="29"/>
                    </a:cubicBezTo>
                    <a:cubicBezTo>
                      <a:pt x="226" y="24"/>
                      <a:pt x="189" y="29"/>
                      <a:pt x="152" y="26"/>
                    </a:cubicBezTo>
                    <a:cubicBezTo>
                      <a:pt x="101" y="22"/>
                      <a:pt x="50" y="28"/>
                      <a:pt x="0" y="19"/>
                    </a:cubicBezTo>
                    <a:cubicBezTo>
                      <a:pt x="4" y="10"/>
                      <a:pt x="21" y="17"/>
                      <a:pt x="21" y="2"/>
                    </a:cubicBezTo>
                    <a:cubicBezTo>
                      <a:pt x="74" y="2"/>
                      <a:pt x="126" y="0"/>
                      <a:pt x="179" y="3"/>
                    </a:cubicBezTo>
                    <a:cubicBezTo>
                      <a:pt x="230" y="6"/>
                      <a:pt x="282" y="2"/>
                      <a:pt x="333" y="11"/>
                    </a:cubicBezTo>
                    <a:close/>
                  </a:path>
                </a:pathLst>
              </a:custGeom>
              <a:solidFill>
                <a:srgbClr val="4C9C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2" name="Freeform 662">
                <a:extLst>
                  <a:ext uri="{FF2B5EF4-FFF2-40B4-BE49-F238E27FC236}">
                    <a16:creationId xmlns:a16="http://schemas.microsoft.com/office/drawing/2014/main" id="{FE82E48D-420B-49E1-B440-BE579B4D2EEE}"/>
                  </a:ext>
                </a:extLst>
              </p:cNvPr>
              <p:cNvSpPr>
                <a:spLocks/>
              </p:cNvSpPr>
              <p:nvPr/>
            </p:nvSpPr>
            <p:spPr bwMode="auto">
              <a:xfrm>
                <a:off x="1461" y="3928"/>
                <a:ext cx="434" cy="36"/>
              </a:xfrm>
              <a:custGeom>
                <a:avLst/>
                <a:gdLst>
                  <a:gd name="T0" fmla="*/ 100 w 386"/>
                  <a:gd name="T1" fmla="*/ 32 h 32"/>
                  <a:gd name="T2" fmla="*/ 121 w 386"/>
                  <a:gd name="T3" fmla="*/ 26 h 32"/>
                  <a:gd name="T4" fmla="*/ 105 w 386"/>
                  <a:gd name="T5" fmla="*/ 19 h 32"/>
                  <a:gd name="T6" fmla="*/ 42 w 386"/>
                  <a:gd name="T7" fmla="*/ 23 h 32"/>
                  <a:gd name="T8" fmla="*/ 0 w 386"/>
                  <a:gd name="T9" fmla="*/ 11 h 32"/>
                  <a:gd name="T10" fmla="*/ 73 w 386"/>
                  <a:gd name="T11" fmla="*/ 11 h 32"/>
                  <a:gd name="T12" fmla="*/ 267 w 386"/>
                  <a:gd name="T13" fmla="*/ 4 h 32"/>
                  <a:gd name="T14" fmla="*/ 352 w 386"/>
                  <a:gd name="T15" fmla="*/ 5 h 32"/>
                  <a:gd name="T16" fmla="*/ 375 w 386"/>
                  <a:gd name="T17" fmla="*/ 7 h 32"/>
                  <a:gd name="T18" fmla="*/ 386 w 386"/>
                  <a:gd name="T19" fmla="*/ 16 h 32"/>
                  <a:gd name="T20" fmla="*/ 376 w 386"/>
                  <a:gd name="T21" fmla="*/ 24 h 32"/>
                  <a:gd name="T22" fmla="*/ 342 w 386"/>
                  <a:gd name="T23" fmla="*/ 23 h 32"/>
                  <a:gd name="T24" fmla="*/ 311 w 386"/>
                  <a:gd name="T25" fmla="*/ 26 h 32"/>
                  <a:gd name="T26" fmla="*/ 100 w 386"/>
                  <a:gd name="T27" fmla="*/ 3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86" h="32">
                    <a:moveTo>
                      <a:pt x="100" y="32"/>
                    </a:moveTo>
                    <a:cubicBezTo>
                      <a:pt x="104" y="20"/>
                      <a:pt x="115" y="32"/>
                      <a:pt x="121" y="26"/>
                    </a:cubicBezTo>
                    <a:cubicBezTo>
                      <a:pt x="118" y="18"/>
                      <a:pt x="110" y="19"/>
                      <a:pt x="105" y="19"/>
                    </a:cubicBezTo>
                    <a:cubicBezTo>
                      <a:pt x="84" y="19"/>
                      <a:pt x="63" y="22"/>
                      <a:pt x="42" y="23"/>
                    </a:cubicBezTo>
                    <a:cubicBezTo>
                      <a:pt x="26" y="24"/>
                      <a:pt x="14" y="17"/>
                      <a:pt x="0" y="11"/>
                    </a:cubicBezTo>
                    <a:cubicBezTo>
                      <a:pt x="24" y="11"/>
                      <a:pt x="49" y="12"/>
                      <a:pt x="73" y="11"/>
                    </a:cubicBezTo>
                    <a:cubicBezTo>
                      <a:pt x="137" y="6"/>
                      <a:pt x="202" y="11"/>
                      <a:pt x="267" y="4"/>
                    </a:cubicBezTo>
                    <a:cubicBezTo>
                      <a:pt x="295" y="0"/>
                      <a:pt x="324" y="4"/>
                      <a:pt x="352" y="5"/>
                    </a:cubicBezTo>
                    <a:cubicBezTo>
                      <a:pt x="359" y="10"/>
                      <a:pt x="367" y="7"/>
                      <a:pt x="375" y="7"/>
                    </a:cubicBezTo>
                    <a:cubicBezTo>
                      <a:pt x="381" y="8"/>
                      <a:pt x="386" y="9"/>
                      <a:pt x="386" y="16"/>
                    </a:cubicBezTo>
                    <a:cubicBezTo>
                      <a:pt x="385" y="22"/>
                      <a:pt x="380" y="24"/>
                      <a:pt x="376" y="24"/>
                    </a:cubicBezTo>
                    <a:cubicBezTo>
                      <a:pt x="365" y="24"/>
                      <a:pt x="353" y="26"/>
                      <a:pt x="342" y="23"/>
                    </a:cubicBezTo>
                    <a:cubicBezTo>
                      <a:pt x="331" y="21"/>
                      <a:pt x="321" y="22"/>
                      <a:pt x="311" y="26"/>
                    </a:cubicBezTo>
                    <a:cubicBezTo>
                      <a:pt x="241" y="28"/>
                      <a:pt x="170" y="30"/>
                      <a:pt x="100" y="32"/>
                    </a:cubicBezTo>
                    <a:close/>
                  </a:path>
                </a:pathLst>
              </a:custGeom>
              <a:solidFill>
                <a:srgbClr val="4597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3" name="Freeform 663">
                <a:extLst>
                  <a:ext uri="{FF2B5EF4-FFF2-40B4-BE49-F238E27FC236}">
                    <a16:creationId xmlns:a16="http://schemas.microsoft.com/office/drawing/2014/main" id="{C84F6A26-B472-4D34-A4D4-895BDC867B13}"/>
                  </a:ext>
                </a:extLst>
              </p:cNvPr>
              <p:cNvSpPr>
                <a:spLocks/>
              </p:cNvSpPr>
              <p:nvPr/>
            </p:nvSpPr>
            <p:spPr bwMode="auto">
              <a:xfrm>
                <a:off x="1811" y="3926"/>
                <a:ext cx="288" cy="37"/>
              </a:xfrm>
              <a:custGeom>
                <a:avLst/>
                <a:gdLst>
                  <a:gd name="T0" fmla="*/ 0 w 257"/>
                  <a:gd name="T1" fmla="*/ 28 h 33"/>
                  <a:gd name="T2" fmla="*/ 27 w 257"/>
                  <a:gd name="T3" fmla="*/ 20 h 33"/>
                  <a:gd name="T4" fmla="*/ 64 w 257"/>
                  <a:gd name="T5" fmla="*/ 22 h 33"/>
                  <a:gd name="T6" fmla="*/ 71 w 257"/>
                  <a:gd name="T7" fmla="*/ 17 h 33"/>
                  <a:gd name="T8" fmla="*/ 64 w 257"/>
                  <a:gd name="T9" fmla="*/ 12 h 33"/>
                  <a:gd name="T10" fmla="*/ 41 w 257"/>
                  <a:gd name="T11" fmla="*/ 7 h 33"/>
                  <a:gd name="T12" fmla="*/ 93 w 257"/>
                  <a:gd name="T13" fmla="*/ 6 h 33"/>
                  <a:gd name="T14" fmla="*/ 102 w 257"/>
                  <a:gd name="T15" fmla="*/ 10 h 33"/>
                  <a:gd name="T16" fmla="*/ 96 w 257"/>
                  <a:gd name="T17" fmla="*/ 6 h 33"/>
                  <a:gd name="T18" fmla="*/ 229 w 257"/>
                  <a:gd name="T19" fmla="*/ 2 h 33"/>
                  <a:gd name="T20" fmla="*/ 232 w 257"/>
                  <a:gd name="T21" fmla="*/ 17 h 33"/>
                  <a:gd name="T22" fmla="*/ 257 w 257"/>
                  <a:gd name="T23" fmla="*/ 26 h 33"/>
                  <a:gd name="T24" fmla="*/ 170 w 257"/>
                  <a:gd name="T25" fmla="*/ 30 h 33"/>
                  <a:gd name="T26" fmla="*/ 57 w 257"/>
                  <a:gd name="T27" fmla="*/ 30 h 33"/>
                  <a:gd name="T28" fmla="*/ 0 w 257"/>
                  <a:gd name="T29" fmla="*/ 28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7" h="33">
                    <a:moveTo>
                      <a:pt x="0" y="28"/>
                    </a:moveTo>
                    <a:cubicBezTo>
                      <a:pt x="6" y="15"/>
                      <a:pt x="17" y="17"/>
                      <a:pt x="27" y="20"/>
                    </a:cubicBezTo>
                    <a:cubicBezTo>
                      <a:pt x="40" y="23"/>
                      <a:pt x="52" y="21"/>
                      <a:pt x="64" y="22"/>
                    </a:cubicBezTo>
                    <a:cubicBezTo>
                      <a:pt x="68" y="22"/>
                      <a:pt x="72" y="21"/>
                      <a:pt x="71" y="17"/>
                    </a:cubicBezTo>
                    <a:cubicBezTo>
                      <a:pt x="71" y="13"/>
                      <a:pt x="67" y="14"/>
                      <a:pt x="64" y="12"/>
                    </a:cubicBezTo>
                    <a:cubicBezTo>
                      <a:pt x="57" y="9"/>
                      <a:pt x="45" y="21"/>
                      <a:pt x="41" y="7"/>
                    </a:cubicBezTo>
                    <a:cubicBezTo>
                      <a:pt x="58" y="7"/>
                      <a:pt x="76" y="6"/>
                      <a:pt x="93" y="6"/>
                    </a:cubicBezTo>
                    <a:cubicBezTo>
                      <a:pt x="96" y="9"/>
                      <a:pt x="98" y="10"/>
                      <a:pt x="102" y="10"/>
                    </a:cubicBezTo>
                    <a:cubicBezTo>
                      <a:pt x="100" y="8"/>
                      <a:pt x="97" y="8"/>
                      <a:pt x="96" y="6"/>
                    </a:cubicBezTo>
                    <a:cubicBezTo>
                      <a:pt x="140" y="0"/>
                      <a:pt x="185" y="1"/>
                      <a:pt x="229" y="2"/>
                    </a:cubicBezTo>
                    <a:cubicBezTo>
                      <a:pt x="223" y="12"/>
                      <a:pt x="223" y="13"/>
                      <a:pt x="232" y="17"/>
                    </a:cubicBezTo>
                    <a:cubicBezTo>
                      <a:pt x="240" y="20"/>
                      <a:pt x="249" y="23"/>
                      <a:pt x="257" y="26"/>
                    </a:cubicBezTo>
                    <a:cubicBezTo>
                      <a:pt x="228" y="25"/>
                      <a:pt x="199" y="23"/>
                      <a:pt x="170" y="30"/>
                    </a:cubicBezTo>
                    <a:cubicBezTo>
                      <a:pt x="132" y="33"/>
                      <a:pt x="95" y="32"/>
                      <a:pt x="57" y="30"/>
                    </a:cubicBezTo>
                    <a:cubicBezTo>
                      <a:pt x="38" y="29"/>
                      <a:pt x="19" y="29"/>
                      <a:pt x="0" y="28"/>
                    </a:cubicBezTo>
                    <a:close/>
                  </a:path>
                </a:pathLst>
              </a:custGeom>
              <a:solidFill>
                <a:srgbClr val="5BAA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4" name="Freeform 664">
                <a:extLst>
                  <a:ext uri="{FF2B5EF4-FFF2-40B4-BE49-F238E27FC236}">
                    <a16:creationId xmlns:a16="http://schemas.microsoft.com/office/drawing/2014/main" id="{C6FA07A5-74EA-4523-B7C7-43B4F6423BAA}"/>
                  </a:ext>
                </a:extLst>
              </p:cNvPr>
              <p:cNvSpPr>
                <a:spLocks/>
              </p:cNvSpPr>
              <p:nvPr/>
            </p:nvSpPr>
            <p:spPr bwMode="auto">
              <a:xfrm>
                <a:off x="530" y="3914"/>
                <a:ext cx="195" cy="40"/>
              </a:xfrm>
              <a:custGeom>
                <a:avLst/>
                <a:gdLst>
                  <a:gd name="T0" fmla="*/ 135 w 173"/>
                  <a:gd name="T1" fmla="*/ 28 h 35"/>
                  <a:gd name="T2" fmla="*/ 143 w 173"/>
                  <a:gd name="T3" fmla="*/ 21 h 35"/>
                  <a:gd name="T4" fmla="*/ 136 w 173"/>
                  <a:gd name="T5" fmla="*/ 16 h 35"/>
                  <a:gd name="T6" fmla="*/ 120 w 173"/>
                  <a:gd name="T7" fmla="*/ 16 h 35"/>
                  <a:gd name="T8" fmla="*/ 25 w 173"/>
                  <a:gd name="T9" fmla="*/ 13 h 35"/>
                  <a:gd name="T10" fmla="*/ 0 w 173"/>
                  <a:gd name="T11" fmla="*/ 4 h 35"/>
                  <a:gd name="T12" fmla="*/ 119 w 173"/>
                  <a:gd name="T13" fmla="*/ 12 h 35"/>
                  <a:gd name="T14" fmla="*/ 168 w 173"/>
                  <a:gd name="T15" fmla="*/ 12 h 35"/>
                  <a:gd name="T16" fmla="*/ 173 w 173"/>
                  <a:gd name="T17" fmla="*/ 29 h 35"/>
                  <a:gd name="T18" fmla="*/ 135 w 173"/>
                  <a:gd name="T19" fmla="*/ 28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3" h="35">
                    <a:moveTo>
                      <a:pt x="135" y="28"/>
                    </a:moveTo>
                    <a:cubicBezTo>
                      <a:pt x="139" y="28"/>
                      <a:pt x="143" y="27"/>
                      <a:pt x="143" y="21"/>
                    </a:cubicBezTo>
                    <a:cubicBezTo>
                      <a:pt x="143" y="17"/>
                      <a:pt x="139" y="16"/>
                      <a:pt x="136" y="16"/>
                    </a:cubicBezTo>
                    <a:cubicBezTo>
                      <a:pt x="130" y="16"/>
                      <a:pt x="125" y="16"/>
                      <a:pt x="120" y="16"/>
                    </a:cubicBezTo>
                    <a:cubicBezTo>
                      <a:pt x="88" y="18"/>
                      <a:pt x="57" y="11"/>
                      <a:pt x="25" y="13"/>
                    </a:cubicBezTo>
                    <a:cubicBezTo>
                      <a:pt x="19" y="13"/>
                      <a:pt x="7" y="11"/>
                      <a:pt x="0" y="4"/>
                    </a:cubicBezTo>
                    <a:cubicBezTo>
                      <a:pt x="40" y="0"/>
                      <a:pt x="80" y="10"/>
                      <a:pt x="119" y="12"/>
                    </a:cubicBezTo>
                    <a:cubicBezTo>
                      <a:pt x="136" y="13"/>
                      <a:pt x="152" y="2"/>
                      <a:pt x="168" y="12"/>
                    </a:cubicBezTo>
                    <a:cubicBezTo>
                      <a:pt x="159" y="21"/>
                      <a:pt x="172" y="23"/>
                      <a:pt x="173" y="29"/>
                    </a:cubicBezTo>
                    <a:cubicBezTo>
                      <a:pt x="160" y="35"/>
                      <a:pt x="148" y="33"/>
                      <a:pt x="135" y="28"/>
                    </a:cubicBezTo>
                    <a:close/>
                  </a:path>
                </a:pathLst>
              </a:custGeom>
              <a:solidFill>
                <a:srgbClr val="4C9C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5" name="Freeform 665">
                <a:extLst>
                  <a:ext uri="{FF2B5EF4-FFF2-40B4-BE49-F238E27FC236}">
                    <a16:creationId xmlns:a16="http://schemas.microsoft.com/office/drawing/2014/main" id="{27D706E3-1A28-4BCB-99A7-2EFB2BDDD0D6}"/>
                  </a:ext>
                </a:extLst>
              </p:cNvPr>
              <p:cNvSpPr>
                <a:spLocks/>
              </p:cNvSpPr>
              <p:nvPr/>
            </p:nvSpPr>
            <p:spPr bwMode="auto">
              <a:xfrm>
                <a:off x="700" y="3925"/>
                <a:ext cx="118" cy="29"/>
              </a:xfrm>
              <a:custGeom>
                <a:avLst/>
                <a:gdLst>
                  <a:gd name="T0" fmla="*/ 22 w 105"/>
                  <a:gd name="T1" fmla="*/ 20 h 26"/>
                  <a:gd name="T2" fmla="*/ 19 w 105"/>
                  <a:gd name="T3" fmla="*/ 18 h 26"/>
                  <a:gd name="T4" fmla="*/ 2 w 105"/>
                  <a:gd name="T5" fmla="*/ 14 h 26"/>
                  <a:gd name="T6" fmla="*/ 17 w 105"/>
                  <a:gd name="T7" fmla="*/ 3 h 26"/>
                  <a:gd name="T8" fmla="*/ 25 w 105"/>
                  <a:gd name="T9" fmla="*/ 3 h 26"/>
                  <a:gd name="T10" fmla="*/ 82 w 105"/>
                  <a:gd name="T11" fmla="*/ 10 h 26"/>
                  <a:gd name="T12" fmla="*/ 93 w 105"/>
                  <a:gd name="T13" fmla="*/ 7 h 26"/>
                  <a:gd name="T14" fmla="*/ 97 w 105"/>
                  <a:gd name="T15" fmla="*/ 7 h 26"/>
                  <a:gd name="T16" fmla="*/ 93 w 105"/>
                  <a:gd name="T17" fmla="*/ 22 h 26"/>
                  <a:gd name="T18" fmla="*/ 76 w 105"/>
                  <a:gd name="T19" fmla="*/ 24 h 26"/>
                  <a:gd name="T20" fmla="*/ 22 w 105"/>
                  <a:gd name="T21" fmla="*/ 2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5" h="26">
                    <a:moveTo>
                      <a:pt x="22" y="20"/>
                    </a:moveTo>
                    <a:cubicBezTo>
                      <a:pt x="21" y="19"/>
                      <a:pt x="19" y="19"/>
                      <a:pt x="19" y="18"/>
                    </a:cubicBezTo>
                    <a:cubicBezTo>
                      <a:pt x="14" y="12"/>
                      <a:pt x="4" y="23"/>
                      <a:pt x="2" y="14"/>
                    </a:cubicBezTo>
                    <a:cubicBezTo>
                      <a:pt x="0" y="3"/>
                      <a:pt x="14" y="10"/>
                      <a:pt x="17" y="3"/>
                    </a:cubicBezTo>
                    <a:cubicBezTo>
                      <a:pt x="20" y="3"/>
                      <a:pt x="22" y="3"/>
                      <a:pt x="25" y="3"/>
                    </a:cubicBezTo>
                    <a:cubicBezTo>
                      <a:pt x="44" y="9"/>
                      <a:pt x="64" y="0"/>
                      <a:pt x="82" y="10"/>
                    </a:cubicBezTo>
                    <a:cubicBezTo>
                      <a:pt x="85" y="12"/>
                      <a:pt x="90" y="10"/>
                      <a:pt x="93" y="7"/>
                    </a:cubicBezTo>
                    <a:cubicBezTo>
                      <a:pt x="94" y="7"/>
                      <a:pt x="96" y="7"/>
                      <a:pt x="97" y="7"/>
                    </a:cubicBezTo>
                    <a:cubicBezTo>
                      <a:pt x="105" y="14"/>
                      <a:pt x="102" y="19"/>
                      <a:pt x="93" y="22"/>
                    </a:cubicBezTo>
                    <a:cubicBezTo>
                      <a:pt x="88" y="24"/>
                      <a:pt x="82" y="23"/>
                      <a:pt x="76" y="24"/>
                    </a:cubicBezTo>
                    <a:cubicBezTo>
                      <a:pt x="58" y="26"/>
                      <a:pt x="40" y="24"/>
                      <a:pt x="22" y="20"/>
                    </a:cubicBezTo>
                    <a:close/>
                  </a:path>
                </a:pathLst>
              </a:custGeom>
              <a:solidFill>
                <a:srgbClr val="499BB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6" name="Freeform 666">
                <a:extLst>
                  <a:ext uri="{FF2B5EF4-FFF2-40B4-BE49-F238E27FC236}">
                    <a16:creationId xmlns:a16="http://schemas.microsoft.com/office/drawing/2014/main" id="{A621A13B-1B11-4640-B968-4163A86880DE}"/>
                  </a:ext>
                </a:extLst>
              </p:cNvPr>
              <p:cNvSpPr>
                <a:spLocks/>
              </p:cNvSpPr>
              <p:nvPr/>
            </p:nvSpPr>
            <p:spPr bwMode="auto">
              <a:xfrm>
                <a:off x="728" y="3925"/>
                <a:ext cx="77" cy="24"/>
              </a:xfrm>
              <a:custGeom>
                <a:avLst/>
                <a:gdLst>
                  <a:gd name="T0" fmla="*/ 68 w 68"/>
                  <a:gd name="T1" fmla="*/ 7 h 22"/>
                  <a:gd name="T2" fmla="*/ 47 w 68"/>
                  <a:gd name="T3" fmla="*/ 10 h 22"/>
                  <a:gd name="T4" fmla="*/ 28 w 68"/>
                  <a:gd name="T5" fmla="*/ 8 h 22"/>
                  <a:gd name="T6" fmla="*/ 0 w 68"/>
                  <a:gd name="T7" fmla="*/ 3 h 22"/>
                  <a:gd name="T8" fmla="*/ 68 w 68"/>
                  <a:gd name="T9" fmla="*/ 7 h 22"/>
                </a:gdLst>
                <a:ahLst/>
                <a:cxnLst>
                  <a:cxn ang="0">
                    <a:pos x="T0" y="T1"/>
                  </a:cxn>
                  <a:cxn ang="0">
                    <a:pos x="T2" y="T3"/>
                  </a:cxn>
                  <a:cxn ang="0">
                    <a:pos x="T4" y="T5"/>
                  </a:cxn>
                  <a:cxn ang="0">
                    <a:pos x="T6" y="T7"/>
                  </a:cxn>
                  <a:cxn ang="0">
                    <a:pos x="T8" y="T9"/>
                  </a:cxn>
                </a:cxnLst>
                <a:rect l="0" t="0" r="r" b="b"/>
                <a:pathLst>
                  <a:path w="68" h="22">
                    <a:moveTo>
                      <a:pt x="68" y="7"/>
                    </a:moveTo>
                    <a:cubicBezTo>
                      <a:pt x="62" y="15"/>
                      <a:pt x="56" y="22"/>
                      <a:pt x="47" y="10"/>
                    </a:cubicBezTo>
                    <a:cubicBezTo>
                      <a:pt x="42" y="4"/>
                      <a:pt x="34" y="6"/>
                      <a:pt x="28" y="8"/>
                    </a:cubicBezTo>
                    <a:cubicBezTo>
                      <a:pt x="18" y="11"/>
                      <a:pt x="9" y="8"/>
                      <a:pt x="0" y="3"/>
                    </a:cubicBezTo>
                    <a:cubicBezTo>
                      <a:pt x="23" y="0"/>
                      <a:pt x="46" y="1"/>
                      <a:pt x="68" y="7"/>
                    </a:cubicBezTo>
                    <a:close/>
                  </a:path>
                </a:pathLst>
              </a:custGeom>
              <a:solidFill>
                <a:srgbClr val="4C9C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7" name="Freeform 667">
                <a:extLst>
                  <a:ext uri="{FF2B5EF4-FFF2-40B4-BE49-F238E27FC236}">
                    <a16:creationId xmlns:a16="http://schemas.microsoft.com/office/drawing/2014/main" id="{8120B5E2-98F8-4BFB-BEEC-6EECB34D708D}"/>
                  </a:ext>
                </a:extLst>
              </p:cNvPr>
              <p:cNvSpPr>
                <a:spLocks/>
              </p:cNvSpPr>
              <p:nvPr/>
            </p:nvSpPr>
            <p:spPr bwMode="auto">
              <a:xfrm>
                <a:off x="432" y="3866"/>
                <a:ext cx="45" cy="16"/>
              </a:xfrm>
              <a:custGeom>
                <a:avLst/>
                <a:gdLst>
                  <a:gd name="T0" fmla="*/ 0 w 40"/>
                  <a:gd name="T1" fmla="*/ 7 h 14"/>
                  <a:gd name="T2" fmla="*/ 40 w 40"/>
                  <a:gd name="T3" fmla="*/ 11 h 14"/>
                  <a:gd name="T4" fmla="*/ 0 w 40"/>
                  <a:gd name="T5" fmla="*/ 7 h 14"/>
                </a:gdLst>
                <a:ahLst/>
                <a:cxnLst>
                  <a:cxn ang="0">
                    <a:pos x="T0" y="T1"/>
                  </a:cxn>
                  <a:cxn ang="0">
                    <a:pos x="T2" y="T3"/>
                  </a:cxn>
                  <a:cxn ang="0">
                    <a:pos x="T4" y="T5"/>
                  </a:cxn>
                </a:cxnLst>
                <a:rect l="0" t="0" r="r" b="b"/>
                <a:pathLst>
                  <a:path w="40" h="14">
                    <a:moveTo>
                      <a:pt x="0" y="7"/>
                    </a:moveTo>
                    <a:cubicBezTo>
                      <a:pt x="13" y="8"/>
                      <a:pt x="28" y="0"/>
                      <a:pt x="40" y="11"/>
                    </a:cubicBezTo>
                    <a:cubicBezTo>
                      <a:pt x="27" y="11"/>
                      <a:pt x="13" y="14"/>
                      <a:pt x="0" y="7"/>
                    </a:cubicBezTo>
                    <a:close/>
                  </a:path>
                </a:pathLst>
              </a:custGeom>
              <a:solidFill>
                <a:srgbClr val="7FB6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8" name="Freeform 668">
                <a:extLst>
                  <a:ext uri="{FF2B5EF4-FFF2-40B4-BE49-F238E27FC236}">
                    <a16:creationId xmlns:a16="http://schemas.microsoft.com/office/drawing/2014/main" id="{098AB754-D919-4427-A717-0288E8543633}"/>
                  </a:ext>
                </a:extLst>
              </p:cNvPr>
              <p:cNvSpPr>
                <a:spLocks/>
              </p:cNvSpPr>
              <p:nvPr/>
            </p:nvSpPr>
            <p:spPr bwMode="auto">
              <a:xfrm>
                <a:off x="1915" y="3931"/>
                <a:ext cx="27" cy="17"/>
              </a:xfrm>
              <a:custGeom>
                <a:avLst/>
                <a:gdLst>
                  <a:gd name="T0" fmla="*/ 3 w 24"/>
                  <a:gd name="T1" fmla="*/ 1 h 15"/>
                  <a:gd name="T2" fmla="*/ 24 w 24"/>
                  <a:gd name="T3" fmla="*/ 2 h 15"/>
                  <a:gd name="T4" fmla="*/ 0 w 24"/>
                  <a:gd name="T5" fmla="*/ 1 h 15"/>
                  <a:gd name="T6" fmla="*/ 3 w 24"/>
                  <a:gd name="T7" fmla="*/ 1 h 15"/>
                </a:gdLst>
                <a:ahLst/>
                <a:cxnLst>
                  <a:cxn ang="0">
                    <a:pos x="T0" y="T1"/>
                  </a:cxn>
                  <a:cxn ang="0">
                    <a:pos x="T2" y="T3"/>
                  </a:cxn>
                  <a:cxn ang="0">
                    <a:pos x="T4" y="T5"/>
                  </a:cxn>
                  <a:cxn ang="0">
                    <a:pos x="T6" y="T7"/>
                  </a:cxn>
                </a:cxnLst>
                <a:rect l="0" t="0" r="r" b="b"/>
                <a:pathLst>
                  <a:path w="24" h="15">
                    <a:moveTo>
                      <a:pt x="3" y="1"/>
                    </a:moveTo>
                    <a:cubicBezTo>
                      <a:pt x="9" y="1"/>
                      <a:pt x="15" y="1"/>
                      <a:pt x="24" y="2"/>
                    </a:cubicBezTo>
                    <a:cubicBezTo>
                      <a:pt x="13" y="8"/>
                      <a:pt x="6" y="15"/>
                      <a:pt x="0" y="1"/>
                    </a:cubicBezTo>
                    <a:cubicBezTo>
                      <a:pt x="1" y="1"/>
                      <a:pt x="2" y="0"/>
                      <a:pt x="3" y="1"/>
                    </a:cubicBezTo>
                    <a:close/>
                  </a:path>
                </a:pathLst>
              </a:custGeom>
              <a:solidFill>
                <a:srgbClr val="4597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9" name="Freeform 669">
                <a:extLst>
                  <a:ext uri="{FF2B5EF4-FFF2-40B4-BE49-F238E27FC236}">
                    <a16:creationId xmlns:a16="http://schemas.microsoft.com/office/drawing/2014/main" id="{F2C86C03-075B-4E23-A4AE-12B81685EDD4}"/>
                  </a:ext>
                </a:extLst>
              </p:cNvPr>
              <p:cNvSpPr>
                <a:spLocks/>
              </p:cNvSpPr>
              <p:nvPr/>
            </p:nvSpPr>
            <p:spPr bwMode="auto">
              <a:xfrm>
                <a:off x="291" y="3612"/>
                <a:ext cx="145" cy="61"/>
              </a:xfrm>
              <a:custGeom>
                <a:avLst/>
                <a:gdLst>
                  <a:gd name="T0" fmla="*/ 77 w 129"/>
                  <a:gd name="T1" fmla="*/ 54 h 54"/>
                  <a:gd name="T2" fmla="*/ 13 w 129"/>
                  <a:gd name="T3" fmla="*/ 49 h 54"/>
                  <a:gd name="T4" fmla="*/ 28 w 129"/>
                  <a:gd name="T5" fmla="*/ 36 h 54"/>
                  <a:gd name="T6" fmla="*/ 40 w 129"/>
                  <a:gd name="T7" fmla="*/ 21 h 54"/>
                  <a:gd name="T8" fmla="*/ 18 w 129"/>
                  <a:gd name="T9" fmla="*/ 33 h 54"/>
                  <a:gd name="T10" fmla="*/ 1 w 129"/>
                  <a:gd name="T11" fmla="*/ 13 h 54"/>
                  <a:gd name="T12" fmla="*/ 77 w 129"/>
                  <a:gd name="T13" fmla="*/ 13 h 54"/>
                  <a:gd name="T14" fmla="*/ 83 w 129"/>
                  <a:gd name="T15" fmla="*/ 19 h 54"/>
                  <a:gd name="T16" fmla="*/ 85 w 129"/>
                  <a:gd name="T17" fmla="*/ 13 h 54"/>
                  <a:gd name="T18" fmla="*/ 129 w 129"/>
                  <a:gd name="T19" fmla="*/ 13 h 54"/>
                  <a:gd name="T20" fmla="*/ 96 w 129"/>
                  <a:gd name="T21" fmla="*/ 40 h 54"/>
                  <a:gd name="T22" fmla="*/ 77 w 129"/>
                  <a:gd name="T23"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9" h="54">
                    <a:moveTo>
                      <a:pt x="77" y="54"/>
                    </a:moveTo>
                    <a:cubicBezTo>
                      <a:pt x="56" y="52"/>
                      <a:pt x="34" y="51"/>
                      <a:pt x="13" y="49"/>
                    </a:cubicBezTo>
                    <a:cubicBezTo>
                      <a:pt x="9" y="34"/>
                      <a:pt x="18" y="34"/>
                      <a:pt x="28" y="36"/>
                    </a:cubicBezTo>
                    <a:cubicBezTo>
                      <a:pt x="41" y="38"/>
                      <a:pt x="44" y="34"/>
                      <a:pt x="40" y="21"/>
                    </a:cubicBezTo>
                    <a:cubicBezTo>
                      <a:pt x="34" y="30"/>
                      <a:pt x="28" y="36"/>
                      <a:pt x="18" y="33"/>
                    </a:cubicBezTo>
                    <a:cubicBezTo>
                      <a:pt x="9" y="30"/>
                      <a:pt x="0" y="25"/>
                      <a:pt x="1" y="13"/>
                    </a:cubicBezTo>
                    <a:cubicBezTo>
                      <a:pt x="26" y="8"/>
                      <a:pt x="52" y="0"/>
                      <a:pt x="77" y="13"/>
                    </a:cubicBezTo>
                    <a:cubicBezTo>
                      <a:pt x="78" y="16"/>
                      <a:pt x="79" y="20"/>
                      <a:pt x="83" y="19"/>
                    </a:cubicBezTo>
                    <a:cubicBezTo>
                      <a:pt x="84" y="19"/>
                      <a:pt x="84" y="15"/>
                      <a:pt x="85" y="13"/>
                    </a:cubicBezTo>
                    <a:cubicBezTo>
                      <a:pt x="100" y="8"/>
                      <a:pt x="114" y="15"/>
                      <a:pt x="129" y="13"/>
                    </a:cubicBezTo>
                    <a:cubicBezTo>
                      <a:pt x="127" y="34"/>
                      <a:pt x="116" y="42"/>
                      <a:pt x="96" y="40"/>
                    </a:cubicBezTo>
                    <a:cubicBezTo>
                      <a:pt x="88" y="40"/>
                      <a:pt x="78" y="42"/>
                      <a:pt x="77" y="54"/>
                    </a:cubicBezTo>
                    <a:close/>
                  </a:path>
                </a:pathLst>
              </a:custGeom>
              <a:solidFill>
                <a:srgbClr val="DFE7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0" name="Freeform 670">
                <a:extLst>
                  <a:ext uri="{FF2B5EF4-FFF2-40B4-BE49-F238E27FC236}">
                    <a16:creationId xmlns:a16="http://schemas.microsoft.com/office/drawing/2014/main" id="{1C5695DE-79C6-4B6B-AA6A-B0CB7DDE89FC}"/>
                  </a:ext>
                </a:extLst>
              </p:cNvPr>
              <p:cNvSpPr>
                <a:spLocks/>
              </p:cNvSpPr>
              <p:nvPr/>
            </p:nvSpPr>
            <p:spPr bwMode="auto">
              <a:xfrm>
                <a:off x="1818" y="3686"/>
                <a:ext cx="256" cy="37"/>
              </a:xfrm>
              <a:custGeom>
                <a:avLst/>
                <a:gdLst>
                  <a:gd name="T0" fmla="*/ 158 w 227"/>
                  <a:gd name="T1" fmla="*/ 26 h 33"/>
                  <a:gd name="T2" fmla="*/ 115 w 227"/>
                  <a:gd name="T3" fmla="*/ 27 h 33"/>
                  <a:gd name="T4" fmla="*/ 30 w 227"/>
                  <a:gd name="T5" fmla="*/ 30 h 33"/>
                  <a:gd name="T6" fmla="*/ 2 w 227"/>
                  <a:gd name="T7" fmla="*/ 23 h 33"/>
                  <a:gd name="T8" fmla="*/ 2 w 227"/>
                  <a:gd name="T9" fmla="*/ 15 h 33"/>
                  <a:gd name="T10" fmla="*/ 30 w 227"/>
                  <a:gd name="T11" fmla="*/ 11 h 33"/>
                  <a:gd name="T12" fmla="*/ 112 w 227"/>
                  <a:gd name="T13" fmla="*/ 5 h 33"/>
                  <a:gd name="T14" fmla="*/ 208 w 227"/>
                  <a:gd name="T15" fmla="*/ 3 h 33"/>
                  <a:gd name="T16" fmla="*/ 227 w 227"/>
                  <a:gd name="T17" fmla="*/ 6 h 33"/>
                  <a:gd name="T18" fmla="*/ 184 w 227"/>
                  <a:gd name="T19" fmla="*/ 15 h 33"/>
                  <a:gd name="T20" fmla="*/ 158 w 227"/>
                  <a:gd name="T21" fmla="*/ 26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7" h="33">
                    <a:moveTo>
                      <a:pt x="158" y="26"/>
                    </a:moveTo>
                    <a:cubicBezTo>
                      <a:pt x="144" y="30"/>
                      <a:pt x="129" y="27"/>
                      <a:pt x="115" y="27"/>
                    </a:cubicBezTo>
                    <a:cubicBezTo>
                      <a:pt x="87" y="26"/>
                      <a:pt x="58" y="22"/>
                      <a:pt x="30" y="30"/>
                    </a:cubicBezTo>
                    <a:cubicBezTo>
                      <a:pt x="21" y="33"/>
                      <a:pt x="13" y="18"/>
                      <a:pt x="2" y="23"/>
                    </a:cubicBezTo>
                    <a:cubicBezTo>
                      <a:pt x="0" y="20"/>
                      <a:pt x="2" y="18"/>
                      <a:pt x="2" y="15"/>
                    </a:cubicBezTo>
                    <a:cubicBezTo>
                      <a:pt x="11" y="11"/>
                      <a:pt x="21" y="12"/>
                      <a:pt x="30" y="11"/>
                    </a:cubicBezTo>
                    <a:cubicBezTo>
                      <a:pt x="57" y="5"/>
                      <a:pt x="84" y="3"/>
                      <a:pt x="112" y="5"/>
                    </a:cubicBezTo>
                    <a:cubicBezTo>
                      <a:pt x="144" y="6"/>
                      <a:pt x="176" y="4"/>
                      <a:pt x="208" y="3"/>
                    </a:cubicBezTo>
                    <a:cubicBezTo>
                      <a:pt x="215" y="3"/>
                      <a:pt x="222" y="0"/>
                      <a:pt x="227" y="6"/>
                    </a:cubicBezTo>
                    <a:cubicBezTo>
                      <a:pt x="214" y="16"/>
                      <a:pt x="199" y="16"/>
                      <a:pt x="184" y="15"/>
                    </a:cubicBezTo>
                    <a:cubicBezTo>
                      <a:pt x="174" y="14"/>
                      <a:pt x="163" y="14"/>
                      <a:pt x="158" y="26"/>
                    </a:cubicBezTo>
                    <a:close/>
                  </a:path>
                </a:pathLst>
              </a:custGeom>
              <a:solidFill>
                <a:srgbClr val="459C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1" name="Freeform 671">
                <a:extLst>
                  <a:ext uri="{FF2B5EF4-FFF2-40B4-BE49-F238E27FC236}">
                    <a16:creationId xmlns:a16="http://schemas.microsoft.com/office/drawing/2014/main" id="{E7B44D7E-C242-44EC-9727-12666C527468}"/>
                  </a:ext>
                </a:extLst>
              </p:cNvPr>
              <p:cNvSpPr>
                <a:spLocks/>
              </p:cNvSpPr>
              <p:nvPr/>
            </p:nvSpPr>
            <p:spPr bwMode="auto">
              <a:xfrm>
                <a:off x="1987" y="3685"/>
                <a:ext cx="218" cy="31"/>
              </a:xfrm>
              <a:custGeom>
                <a:avLst/>
                <a:gdLst>
                  <a:gd name="T0" fmla="*/ 8 w 194"/>
                  <a:gd name="T1" fmla="*/ 27 h 27"/>
                  <a:gd name="T2" fmla="*/ 11 w 194"/>
                  <a:gd name="T3" fmla="*/ 15 h 27"/>
                  <a:gd name="T4" fmla="*/ 77 w 194"/>
                  <a:gd name="T5" fmla="*/ 7 h 27"/>
                  <a:gd name="T6" fmla="*/ 132 w 194"/>
                  <a:gd name="T7" fmla="*/ 4 h 27"/>
                  <a:gd name="T8" fmla="*/ 194 w 194"/>
                  <a:gd name="T9" fmla="*/ 16 h 27"/>
                  <a:gd name="T10" fmla="*/ 154 w 194"/>
                  <a:gd name="T11" fmla="*/ 18 h 27"/>
                  <a:gd name="T12" fmla="*/ 144 w 194"/>
                  <a:gd name="T13" fmla="*/ 23 h 27"/>
                  <a:gd name="T14" fmla="*/ 35 w 194"/>
                  <a:gd name="T15" fmla="*/ 24 h 27"/>
                  <a:gd name="T16" fmla="*/ 8 w 194"/>
                  <a:gd name="T17" fmla="*/ 2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4" h="27">
                    <a:moveTo>
                      <a:pt x="8" y="27"/>
                    </a:moveTo>
                    <a:cubicBezTo>
                      <a:pt x="0" y="18"/>
                      <a:pt x="1" y="19"/>
                      <a:pt x="11" y="15"/>
                    </a:cubicBezTo>
                    <a:cubicBezTo>
                      <a:pt x="32" y="6"/>
                      <a:pt x="55" y="14"/>
                      <a:pt x="77" y="7"/>
                    </a:cubicBezTo>
                    <a:cubicBezTo>
                      <a:pt x="95" y="0"/>
                      <a:pt x="114" y="7"/>
                      <a:pt x="132" y="4"/>
                    </a:cubicBezTo>
                    <a:cubicBezTo>
                      <a:pt x="153" y="4"/>
                      <a:pt x="172" y="14"/>
                      <a:pt x="194" y="16"/>
                    </a:cubicBezTo>
                    <a:cubicBezTo>
                      <a:pt x="180" y="25"/>
                      <a:pt x="167" y="19"/>
                      <a:pt x="154" y="18"/>
                    </a:cubicBezTo>
                    <a:cubicBezTo>
                      <a:pt x="148" y="18"/>
                      <a:pt x="145" y="17"/>
                      <a:pt x="144" y="23"/>
                    </a:cubicBezTo>
                    <a:cubicBezTo>
                      <a:pt x="108" y="19"/>
                      <a:pt x="72" y="24"/>
                      <a:pt x="35" y="24"/>
                    </a:cubicBezTo>
                    <a:cubicBezTo>
                      <a:pt x="26" y="24"/>
                      <a:pt x="17" y="26"/>
                      <a:pt x="8" y="27"/>
                    </a:cubicBezTo>
                    <a:close/>
                  </a:path>
                </a:pathLst>
              </a:custGeom>
              <a:solidFill>
                <a:srgbClr val="2C869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2" name="Freeform 672">
                <a:extLst>
                  <a:ext uri="{FF2B5EF4-FFF2-40B4-BE49-F238E27FC236}">
                    <a16:creationId xmlns:a16="http://schemas.microsoft.com/office/drawing/2014/main" id="{81D02183-D98F-4AA5-8FA2-5C690E76E722}"/>
                  </a:ext>
                </a:extLst>
              </p:cNvPr>
              <p:cNvSpPr>
                <a:spLocks/>
              </p:cNvSpPr>
              <p:nvPr/>
            </p:nvSpPr>
            <p:spPr bwMode="auto">
              <a:xfrm>
                <a:off x="1430" y="3618"/>
                <a:ext cx="427" cy="32"/>
              </a:xfrm>
              <a:custGeom>
                <a:avLst/>
                <a:gdLst>
                  <a:gd name="T0" fmla="*/ 0 w 380"/>
                  <a:gd name="T1" fmla="*/ 17 h 29"/>
                  <a:gd name="T2" fmla="*/ 57 w 380"/>
                  <a:gd name="T3" fmla="*/ 12 h 29"/>
                  <a:gd name="T4" fmla="*/ 152 w 380"/>
                  <a:gd name="T5" fmla="*/ 13 h 29"/>
                  <a:gd name="T6" fmla="*/ 253 w 380"/>
                  <a:gd name="T7" fmla="*/ 14 h 29"/>
                  <a:gd name="T8" fmla="*/ 310 w 380"/>
                  <a:gd name="T9" fmla="*/ 15 h 29"/>
                  <a:gd name="T10" fmla="*/ 314 w 380"/>
                  <a:gd name="T11" fmla="*/ 15 h 29"/>
                  <a:gd name="T12" fmla="*/ 344 w 380"/>
                  <a:gd name="T13" fmla="*/ 14 h 29"/>
                  <a:gd name="T14" fmla="*/ 380 w 380"/>
                  <a:gd name="T15" fmla="*/ 20 h 29"/>
                  <a:gd name="T16" fmla="*/ 340 w 380"/>
                  <a:gd name="T17" fmla="*/ 20 h 29"/>
                  <a:gd name="T18" fmla="*/ 120 w 380"/>
                  <a:gd name="T19" fmla="*/ 20 h 29"/>
                  <a:gd name="T20" fmla="*/ 38 w 380"/>
                  <a:gd name="T21" fmla="*/ 21 h 29"/>
                  <a:gd name="T22" fmla="*/ 0 w 380"/>
                  <a:gd name="T23" fmla="*/ 1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80" h="29">
                    <a:moveTo>
                      <a:pt x="0" y="17"/>
                    </a:moveTo>
                    <a:cubicBezTo>
                      <a:pt x="18" y="10"/>
                      <a:pt x="39" y="10"/>
                      <a:pt x="57" y="12"/>
                    </a:cubicBezTo>
                    <a:cubicBezTo>
                      <a:pt x="88" y="14"/>
                      <a:pt x="119" y="8"/>
                      <a:pt x="152" y="13"/>
                    </a:cubicBezTo>
                    <a:cubicBezTo>
                      <a:pt x="184" y="19"/>
                      <a:pt x="219" y="19"/>
                      <a:pt x="253" y="14"/>
                    </a:cubicBezTo>
                    <a:cubicBezTo>
                      <a:pt x="272" y="12"/>
                      <a:pt x="291" y="10"/>
                      <a:pt x="310" y="15"/>
                    </a:cubicBezTo>
                    <a:cubicBezTo>
                      <a:pt x="311" y="15"/>
                      <a:pt x="313" y="15"/>
                      <a:pt x="314" y="15"/>
                    </a:cubicBezTo>
                    <a:cubicBezTo>
                      <a:pt x="324" y="15"/>
                      <a:pt x="331" y="0"/>
                      <a:pt x="344" y="14"/>
                    </a:cubicBezTo>
                    <a:cubicBezTo>
                      <a:pt x="350" y="21"/>
                      <a:pt x="368" y="15"/>
                      <a:pt x="380" y="20"/>
                    </a:cubicBezTo>
                    <a:cubicBezTo>
                      <a:pt x="367" y="29"/>
                      <a:pt x="353" y="20"/>
                      <a:pt x="340" y="20"/>
                    </a:cubicBezTo>
                    <a:cubicBezTo>
                      <a:pt x="266" y="17"/>
                      <a:pt x="193" y="23"/>
                      <a:pt x="120" y="20"/>
                    </a:cubicBezTo>
                    <a:cubicBezTo>
                      <a:pt x="92" y="19"/>
                      <a:pt x="65" y="20"/>
                      <a:pt x="38" y="21"/>
                    </a:cubicBezTo>
                    <a:cubicBezTo>
                      <a:pt x="26" y="21"/>
                      <a:pt x="11" y="27"/>
                      <a:pt x="0" y="17"/>
                    </a:cubicBezTo>
                    <a:close/>
                  </a:path>
                </a:pathLst>
              </a:custGeom>
              <a:solidFill>
                <a:srgbClr val="81BD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3" name="Freeform 673">
                <a:extLst>
                  <a:ext uri="{FF2B5EF4-FFF2-40B4-BE49-F238E27FC236}">
                    <a16:creationId xmlns:a16="http://schemas.microsoft.com/office/drawing/2014/main" id="{C817893B-4DA2-4EB6-B4BA-8E26BC761845}"/>
                  </a:ext>
                </a:extLst>
              </p:cNvPr>
              <p:cNvSpPr>
                <a:spLocks/>
              </p:cNvSpPr>
              <p:nvPr/>
            </p:nvSpPr>
            <p:spPr bwMode="auto">
              <a:xfrm>
                <a:off x="720" y="3612"/>
                <a:ext cx="100" cy="33"/>
              </a:xfrm>
              <a:custGeom>
                <a:avLst/>
                <a:gdLst>
                  <a:gd name="T0" fmla="*/ 31 w 89"/>
                  <a:gd name="T1" fmla="*/ 21 h 29"/>
                  <a:gd name="T2" fmla="*/ 10 w 89"/>
                  <a:gd name="T3" fmla="*/ 13 h 29"/>
                  <a:gd name="T4" fmla="*/ 1 w 89"/>
                  <a:gd name="T5" fmla="*/ 5 h 29"/>
                  <a:gd name="T6" fmla="*/ 11 w 89"/>
                  <a:gd name="T7" fmla="*/ 1 h 29"/>
                  <a:gd name="T8" fmla="*/ 89 w 89"/>
                  <a:gd name="T9" fmla="*/ 1 h 29"/>
                  <a:gd name="T10" fmla="*/ 63 w 89"/>
                  <a:gd name="T11" fmla="*/ 21 h 29"/>
                  <a:gd name="T12" fmla="*/ 31 w 89"/>
                  <a:gd name="T13" fmla="*/ 21 h 29"/>
                </a:gdLst>
                <a:ahLst/>
                <a:cxnLst>
                  <a:cxn ang="0">
                    <a:pos x="T0" y="T1"/>
                  </a:cxn>
                  <a:cxn ang="0">
                    <a:pos x="T2" y="T3"/>
                  </a:cxn>
                  <a:cxn ang="0">
                    <a:pos x="T4" y="T5"/>
                  </a:cxn>
                  <a:cxn ang="0">
                    <a:pos x="T6" y="T7"/>
                  </a:cxn>
                  <a:cxn ang="0">
                    <a:pos x="T8" y="T9"/>
                  </a:cxn>
                  <a:cxn ang="0">
                    <a:pos x="T10" y="T11"/>
                  </a:cxn>
                  <a:cxn ang="0">
                    <a:pos x="T12" y="T13"/>
                  </a:cxn>
                </a:cxnLst>
                <a:rect l="0" t="0" r="r" b="b"/>
                <a:pathLst>
                  <a:path w="89" h="29">
                    <a:moveTo>
                      <a:pt x="31" y="21"/>
                    </a:moveTo>
                    <a:cubicBezTo>
                      <a:pt x="27" y="11"/>
                      <a:pt x="17" y="16"/>
                      <a:pt x="10" y="13"/>
                    </a:cubicBezTo>
                    <a:cubicBezTo>
                      <a:pt x="6" y="11"/>
                      <a:pt x="0" y="11"/>
                      <a:pt x="1" y="5"/>
                    </a:cubicBezTo>
                    <a:cubicBezTo>
                      <a:pt x="2" y="0"/>
                      <a:pt x="7" y="1"/>
                      <a:pt x="11" y="1"/>
                    </a:cubicBezTo>
                    <a:cubicBezTo>
                      <a:pt x="37" y="5"/>
                      <a:pt x="62" y="10"/>
                      <a:pt x="89" y="1"/>
                    </a:cubicBezTo>
                    <a:cubicBezTo>
                      <a:pt x="84" y="14"/>
                      <a:pt x="68" y="10"/>
                      <a:pt x="63" y="21"/>
                    </a:cubicBezTo>
                    <a:cubicBezTo>
                      <a:pt x="52" y="18"/>
                      <a:pt x="42" y="29"/>
                      <a:pt x="31" y="21"/>
                    </a:cubicBezTo>
                    <a:close/>
                  </a:path>
                </a:pathLst>
              </a:custGeom>
              <a:solidFill>
                <a:srgbClr val="63A8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4" name="Freeform 674">
                <a:extLst>
                  <a:ext uri="{FF2B5EF4-FFF2-40B4-BE49-F238E27FC236}">
                    <a16:creationId xmlns:a16="http://schemas.microsoft.com/office/drawing/2014/main" id="{6CD05C4D-47F5-426C-B708-7C9EDF00C488}"/>
                  </a:ext>
                </a:extLst>
              </p:cNvPr>
              <p:cNvSpPr>
                <a:spLocks/>
              </p:cNvSpPr>
              <p:nvPr/>
            </p:nvSpPr>
            <p:spPr bwMode="auto">
              <a:xfrm>
                <a:off x="571" y="3619"/>
                <a:ext cx="90" cy="33"/>
              </a:xfrm>
              <a:custGeom>
                <a:avLst/>
                <a:gdLst>
                  <a:gd name="T0" fmla="*/ 0 w 80"/>
                  <a:gd name="T1" fmla="*/ 8 h 29"/>
                  <a:gd name="T2" fmla="*/ 30 w 80"/>
                  <a:gd name="T3" fmla="*/ 2 h 29"/>
                  <a:gd name="T4" fmla="*/ 34 w 80"/>
                  <a:gd name="T5" fmla="*/ 0 h 29"/>
                  <a:gd name="T6" fmla="*/ 78 w 80"/>
                  <a:gd name="T7" fmla="*/ 12 h 29"/>
                  <a:gd name="T8" fmla="*/ 80 w 80"/>
                  <a:gd name="T9" fmla="*/ 15 h 29"/>
                  <a:gd name="T10" fmla="*/ 21 w 80"/>
                  <a:gd name="T11" fmla="*/ 15 h 29"/>
                  <a:gd name="T12" fmla="*/ 0 w 80"/>
                  <a:gd name="T13" fmla="*/ 8 h 29"/>
                </a:gdLst>
                <a:ahLst/>
                <a:cxnLst>
                  <a:cxn ang="0">
                    <a:pos x="T0" y="T1"/>
                  </a:cxn>
                  <a:cxn ang="0">
                    <a:pos x="T2" y="T3"/>
                  </a:cxn>
                  <a:cxn ang="0">
                    <a:pos x="T4" y="T5"/>
                  </a:cxn>
                  <a:cxn ang="0">
                    <a:pos x="T6" y="T7"/>
                  </a:cxn>
                  <a:cxn ang="0">
                    <a:pos x="T8" y="T9"/>
                  </a:cxn>
                  <a:cxn ang="0">
                    <a:pos x="T10" y="T11"/>
                  </a:cxn>
                  <a:cxn ang="0">
                    <a:pos x="T12" y="T13"/>
                  </a:cxn>
                </a:cxnLst>
                <a:rect l="0" t="0" r="r" b="b"/>
                <a:pathLst>
                  <a:path w="80" h="29">
                    <a:moveTo>
                      <a:pt x="0" y="8"/>
                    </a:moveTo>
                    <a:cubicBezTo>
                      <a:pt x="10" y="7"/>
                      <a:pt x="21" y="8"/>
                      <a:pt x="30" y="2"/>
                    </a:cubicBezTo>
                    <a:cubicBezTo>
                      <a:pt x="31" y="1"/>
                      <a:pt x="34" y="0"/>
                      <a:pt x="34" y="0"/>
                    </a:cubicBezTo>
                    <a:cubicBezTo>
                      <a:pt x="45" y="18"/>
                      <a:pt x="63" y="8"/>
                      <a:pt x="78" y="12"/>
                    </a:cubicBezTo>
                    <a:cubicBezTo>
                      <a:pt x="79" y="12"/>
                      <a:pt x="79" y="14"/>
                      <a:pt x="80" y="15"/>
                    </a:cubicBezTo>
                    <a:cubicBezTo>
                      <a:pt x="60" y="29"/>
                      <a:pt x="41" y="13"/>
                      <a:pt x="21" y="15"/>
                    </a:cubicBezTo>
                    <a:cubicBezTo>
                      <a:pt x="13" y="16"/>
                      <a:pt x="2" y="23"/>
                      <a:pt x="0" y="8"/>
                    </a:cubicBezTo>
                    <a:close/>
                  </a:path>
                </a:pathLst>
              </a:custGeom>
              <a:solidFill>
                <a:srgbClr val="A3C9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5" name="Freeform 675">
                <a:extLst>
                  <a:ext uri="{FF2B5EF4-FFF2-40B4-BE49-F238E27FC236}">
                    <a16:creationId xmlns:a16="http://schemas.microsoft.com/office/drawing/2014/main" id="{F0B3ED0C-F589-47F4-B738-356762D7F641}"/>
                  </a:ext>
                </a:extLst>
              </p:cNvPr>
              <p:cNvSpPr>
                <a:spLocks/>
              </p:cNvSpPr>
              <p:nvPr/>
            </p:nvSpPr>
            <p:spPr bwMode="auto">
              <a:xfrm>
                <a:off x="1155" y="3616"/>
                <a:ext cx="41" cy="23"/>
              </a:xfrm>
              <a:custGeom>
                <a:avLst/>
                <a:gdLst>
                  <a:gd name="T0" fmla="*/ 20 w 36"/>
                  <a:gd name="T1" fmla="*/ 18 h 21"/>
                  <a:gd name="T2" fmla="*/ 0 w 36"/>
                  <a:gd name="T3" fmla="*/ 6 h 21"/>
                  <a:gd name="T4" fmla="*/ 25 w 36"/>
                  <a:gd name="T5" fmla="*/ 7 h 21"/>
                  <a:gd name="T6" fmla="*/ 24 w 36"/>
                  <a:gd name="T7" fmla="*/ 18 h 21"/>
                  <a:gd name="T8" fmla="*/ 20 w 36"/>
                  <a:gd name="T9" fmla="*/ 18 h 21"/>
                </a:gdLst>
                <a:ahLst/>
                <a:cxnLst>
                  <a:cxn ang="0">
                    <a:pos x="T0" y="T1"/>
                  </a:cxn>
                  <a:cxn ang="0">
                    <a:pos x="T2" y="T3"/>
                  </a:cxn>
                  <a:cxn ang="0">
                    <a:pos x="T4" y="T5"/>
                  </a:cxn>
                  <a:cxn ang="0">
                    <a:pos x="T6" y="T7"/>
                  </a:cxn>
                  <a:cxn ang="0">
                    <a:pos x="T8" y="T9"/>
                  </a:cxn>
                </a:cxnLst>
                <a:rect l="0" t="0" r="r" b="b"/>
                <a:pathLst>
                  <a:path w="36" h="21">
                    <a:moveTo>
                      <a:pt x="20" y="18"/>
                    </a:moveTo>
                    <a:cubicBezTo>
                      <a:pt x="16" y="10"/>
                      <a:pt x="1" y="20"/>
                      <a:pt x="0" y="6"/>
                    </a:cubicBezTo>
                    <a:cubicBezTo>
                      <a:pt x="8" y="0"/>
                      <a:pt x="17" y="5"/>
                      <a:pt x="25" y="7"/>
                    </a:cubicBezTo>
                    <a:cubicBezTo>
                      <a:pt x="36" y="10"/>
                      <a:pt x="25" y="14"/>
                      <a:pt x="24" y="18"/>
                    </a:cubicBezTo>
                    <a:cubicBezTo>
                      <a:pt x="22" y="21"/>
                      <a:pt x="21" y="21"/>
                      <a:pt x="20" y="18"/>
                    </a:cubicBezTo>
                    <a:close/>
                  </a:path>
                </a:pathLst>
              </a:custGeom>
              <a:solidFill>
                <a:srgbClr val="4295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6" name="Freeform 676">
                <a:extLst>
                  <a:ext uri="{FF2B5EF4-FFF2-40B4-BE49-F238E27FC236}">
                    <a16:creationId xmlns:a16="http://schemas.microsoft.com/office/drawing/2014/main" id="{371100C0-F37B-491E-84F7-A54207A712D8}"/>
                  </a:ext>
                </a:extLst>
              </p:cNvPr>
              <p:cNvSpPr>
                <a:spLocks/>
              </p:cNvSpPr>
              <p:nvPr/>
            </p:nvSpPr>
            <p:spPr bwMode="auto">
              <a:xfrm>
                <a:off x="1003" y="3686"/>
                <a:ext cx="59" cy="17"/>
              </a:xfrm>
              <a:custGeom>
                <a:avLst/>
                <a:gdLst>
                  <a:gd name="T0" fmla="*/ 53 w 53"/>
                  <a:gd name="T1" fmla="*/ 15 h 15"/>
                  <a:gd name="T2" fmla="*/ 0 w 53"/>
                  <a:gd name="T3" fmla="*/ 2 h 15"/>
                  <a:gd name="T4" fmla="*/ 53 w 53"/>
                  <a:gd name="T5" fmla="*/ 15 h 15"/>
                </a:gdLst>
                <a:ahLst/>
                <a:cxnLst>
                  <a:cxn ang="0">
                    <a:pos x="T0" y="T1"/>
                  </a:cxn>
                  <a:cxn ang="0">
                    <a:pos x="T2" y="T3"/>
                  </a:cxn>
                  <a:cxn ang="0">
                    <a:pos x="T4" y="T5"/>
                  </a:cxn>
                </a:cxnLst>
                <a:rect l="0" t="0" r="r" b="b"/>
                <a:pathLst>
                  <a:path w="53" h="15">
                    <a:moveTo>
                      <a:pt x="53" y="15"/>
                    </a:moveTo>
                    <a:cubicBezTo>
                      <a:pt x="35" y="11"/>
                      <a:pt x="18" y="7"/>
                      <a:pt x="0" y="2"/>
                    </a:cubicBezTo>
                    <a:cubicBezTo>
                      <a:pt x="18" y="4"/>
                      <a:pt x="38" y="0"/>
                      <a:pt x="53" y="15"/>
                    </a:cubicBezTo>
                    <a:close/>
                  </a:path>
                </a:pathLst>
              </a:custGeom>
              <a:solidFill>
                <a:srgbClr val="73B2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7" name="Freeform 677">
                <a:extLst>
                  <a:ext uri="{FF2B5EF4-FFF2-40B4-BE49-F238E27FC236}">
                    <a16:creationId xmlns:a16="http://schemas.microsoft.com/office/drawing/2014/main" id="{A1DC98A8-E0CB-43E5-9878-12C715CB3DFA}"/>
                  </a:ext>
                </a:extLst>
              </p:cNvPr>
              <p:cNvSpPr>
                <a:spLocks/>
              </p:cNvSpPr>
              <p:nvPr/>
            </p:nvSpPr>
            <p:spPr bwMode="auto">
              <a:xfrm>
                <a:off x="1396" y="1025"/>
                <a:ext cx="192" cy="204"/>
              </a:xfrm>
              <a:custGeom>
                <a:avLst/>
                <a:gdLst>
                  <a:gd name="T0" fmla="*/ 90 w 171"/>
                  <a:gd name="T1" fmla="*/ 0 h 182"/>
                  <a:gd name="T2" fmla="*/ 102 w 171"/>
                  <a:gd name="T3" fmla="*/ 1 h 182"/>
                  <a:gd name="T4" fmla="*/ 125 w 171"/>
                  <a:gd name="T5" fmla="*/ 42 h 182"/>
                  <a:gd name="T6" fmla="*/ 157 w 171"/>
                  <a:gd name="T7" fmla="*/ 127 h 182"/>
                  <a:gd name="T8" fmla="*/ 171 w 171"/>
                  <a:gd name="T9" fmla="*/ 169 h 182"/>
                  <a:gd name="T10" fmla="*/ 166 w 171"/>
                  <a:gd name="T11" fmla="*/ 179 h 182"/>
                  <a:gd name="T12" fmla="*/ 154 w 171"/>
                  <a:gd name="T13" fmla="*/ 175 h 182"/>
                  <a:gd name="T14" fmla="*/ 142 w 171"/>
                  <a:gd name="T15" fmla="*/ 172 h 182"/>
                  <a:gd name="T16" fmla="*/ 131 w 171"/>
                  <a:gd name="T17" fmla="*/ 169 h 182"/>
                  <a:gd name="T18" fmla="*/ 122 w 171"/>
                  <a:gd name="T19" fmla="*/ 168 h 182"/>
                  <a:gd name="T20" fmla="*/ 104 w 171"/>
                  <a:gd name="T21" fmla="*/ 167 h 182"/>
                  <a:gd name="T22" fmla="*/ 74 w 171"/>
                  <a:gd name="T23" fmla="*/ 165 h 182"/>
                  <a:gd name="T24" fmla="*/ 26 w 171"/>
                  <a:gd name="T25" fmla="*/ 172 h 182"/>
                  <a:gd name="T26" fmla="*/ 19 w 171"/>
                  <a:gd name="T27" fmla="*/ 131 h 182"/>
                  <a:gd name="T28" fmla="*/ 41 w 171"/>
                  <a:gd name="T29" fmla="*/ 45 h 182"/>
                  <a:gd name="T30" fmla="*/ 85 w 171"/>
                  <a:gd name="T31" fmla="*/ 3 h 182"/>
                  <a:gd name="T32" fmla="*/ 90 w 171"/>
                  <a:gd name="T33" fmla="*/ 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71" h="182">
                    <a:moveTo>
                      <a:pt x="90" y="0"/>
                    </a:moveTo>
                    <a:cubicBezTo>
                      <a:pt x="94" y="0"/>
                      <a:pt x="98" y="1"/>
                      <a:pt x="102" y="1"/>
                    </a:cubicBezTo>
                    <a:cubicBezTo>
                      <a:pt x="118" y="10"/>
                      <a:pt x="119" y="27"/>
                      <a:pt x="125" y="42"/>
                    </a:cubicBezTo>
                    <a:cubicBezTo>
                      <a:pt x="135" y="70"/>
                      <a:pt x="143" y="100"/>
                      <a:pt x="157" y="127"/>
                    </a:cubicBezTo>
                    <a:cubicBezTo>
                      <a:pt x="164" y="141"/>
                      <a:pt x="171" y="153"/>
                      <a:pt x="171" y="169"/>
                    </a:cubicBezTo>
                    <a:cubicBezTo>
                      <a:pt x="171" y="175"/>
                      <a:pt x="168" y="176"/>
                      <a:pt x="166" y="179"/>
                    </a:cubicBezTo>
                    <a:cubicBezTo>
                      <a:pt x="162" y="178"/>
                      <a:pt x="158" y="176"/>
                      <a:pt x="154" y="175"/>
                    </a:cubicBezTo>
                    <a:cubicBezTo>
                      <a:pt x="150" y="174"/>
                      <a:pt x="145" y="176"/>
                      <a:pt x="142" y="172"/>
                    </a:cubicBezTo>
                    <a:cubicBezTo>
                      <a:pt x="138" y="171"/>
                      <a:pt x="134" y="170"/>
                      <a:pt x="131" y="169"/>
                    </a:cubicBezTo>
                    <a:cubicBezTo>
                      <a:pt x="128" y="170"/>
                      <a:pt x="124" y="170"/>
                      <a:pt x="122" y="168"/>
                    </a:cubicBezTo>
                    <a:cubicBezTo>
                      <a:pt x="121" y="168"/>
                      <a:pt x="105" y="166"/>
                      <a:pt x="104" y="167"/>
                    </a:cubicBezTo>
                    <a:cubicBezTo>
                      <a:pt x="94" y="182"/>
                      <a:pt x="85" y="161"/>
                      <a:pt x="74" y="165"/>
                    </a:cubicBezTo>
                    <a:cubicBezTo>
                      <a:pt x="59" y="170"/>
                      <a:pt x="42" y="170"/>
                      <a:pt x="26" y="172"/>
                    </a:cubicBezTo>
                    <a:cubicBezTo>
                      <a:pt x="0" y="163"/>
                      <a:pt x="14" y="143"/>
                      <a:pt x="19" y="131"/>
                    </a:cubicBezTo>
                    <a:cubicBezTo>
                      <a:pt x="30" y="103"/>
                      <a:pt x="35" y="74"/>
                      <a:pt x="41" y="45"/>
                    </a:cubicBezTo>
                    <a:cubicBezTo>
                      <a:pt x="48" y="12"/>
                      <a:pt x="52" y="8"/>
                      <a:pt x="85" y="3"/>
                    </a:cubicBezTo>
                    <a:cubicBezTo>
                      <a:pt x="87" y="3"/>
                      <a:pt x="88" y="1"/>
                      <a:pt x="90" y="0"/>
                    </a:cubicBezTo>
                    <a:close/>
                  </a:path>
                </a:pathLst>
              </a:custGeom>
              <a:solidFill>
                <a:srgbClr val="24515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8" name="Freeform 678">
                <a:extLst>
                  <a:ext uri="{FF2B5EF4-FFF2-40B4-BE49-F238E27FC236}">
                    <a16:creationId xmlns:a16="http://schemas.microsoft.com/office/drawing/2014/main" id="{3B49B9F6-BBBC-4999-A07B-361229888861}"/>
                  </a:ext>
                </a:extLst>
              </p:cNvPr>
              <p:cNvSpPr>
                <a:spLocks/>
              </p:cNvSpPr>
              <p:nvPr/>
            </p:nvSpPr>
            <p:spPr bwMode="auto">
              <a:xfrm>
                <a:off x="836" y="724"/>
                <a:ext cx="249" cy="264"/>
              </a:xfrm>
              <a:custGeom>
                <a:avLst/>
                <a:gdLst>
                  <a:gd name="T0" fmla="*/ 0 w 221"/>
                  <a:gd name="T1" fmla="*/ 0 h 235"/>
                  <a:gd name="T2" fmla="*/ 130 w 221"/>
                  <a:gd name="T3" fmla="*/ 119 h 235"/>
                  <a:gd name="T4" fmla="*/ 116 w 221"/>
                  <a:gd name="T5" fmla="*/ 80 h 235"/>
                  <a:gd name="T6" fmla="*/ 116 w 221"/>
                  <a:gd name="T7" fmla="*/ 75 h 235"/>
                  <a:gd name="T8" fmla="*/ 138 w 221"/>
                  <a:gd name="T9" fmla="*/ 91 h 235"/>
                  <a:gd name="T10" fmla="*/ 167 w 221"/>
                  <a:gd name="T11" fmla="*/ 120 h 235"/>
                  <a:gd name="T12" fmla="*/ 180 w 221"/>
                  <a:gd name="T13" fmla="*/ 144 h 235"/>
                  <a:gd name="T14" fmla="*/ 198 w 221"/>
                  <a:gd name="T15" fmla="*/ 177 h 235"/>
                  <a:gd name="T16" fmla="*/ 196 w 221"/>
                  <a:gd name="T17" fmla="*/ 156 h 235"/>
                  <a:gd name="T18" fmla="*/ 207 w 221"/>
                  <a:gd name="T19" fmla="*/ 156 h 235"/>
                  <a:gd name="T20" fmla="*/ 221 w 221"/>
                  <a:gd name="T21" fmla="*/ 193 h 235"/>
                  <a:gd name="T22" fmla="*/ 206 w 221"/>
                  <a:gd name="T23" fmla="*/ 193 h 235"/>
                  <a:gd name="T24" fmla="*/ 207 w 221"/>
                  <a:gd name="T25" fmla="*/ 210 h 235"/>
                  <a:gd name="T26" fmla="*/ 195 w 221"/>
                  <a:gd name="T27" fmla="*/ 208 h 235"/>
                  <a:gd name="T28" fmla="*/ 198 w 221"/>
                  <a:gd name="T29" fmla="*/ 223 h 235"/>
                  <a:gd name="T30" fmla="*/ 181 w 221"/>
                  <a:gd name="T31" fmla="*/ 232 h 235"/>
                  <a:gd name="T32" fmla="*/ 166 w 221"/>
                  <a:gd name="T33" fmla="*/ 235 h 235"/>
                  <a:gd name="T34" fmla="*/ 161 w 221"/>
                  <a:gd name="T35" fmla="*/ 215 h 235"/>
                  <a:gd name="T36" fmla="*/ 95 w 221"/>
                  <a:gd name="T37" fmla="*/ 112 h 235"/>
                  <a:gd name="T38" fmla="*/ 111 w 221"/>
                  <a:gd name="T39" fmla="*/ 124 h 235"/>
                  <a:gd name="T40" fmla="*/ 100 w 221"/>
                  <a:gd name="T41" fmla="*/ 104 h 235"/>
                  <a:gd name="T42" fmla="*/ 9 w 221"/>
                  <a:gd name="T43" fmla="*/ 12 h 235"/>
                  <a:gd name="T44" fmla="*/ 0 w 221"/>
                  <a:gd name="T45" fmla="*/ 0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21" h="235">
                    <a:moveTo>
                      <a:pt x="0" y="0"/>
                    </a:moveTo>
                    <a:cubicBezTo>
                      <a:pt x="50" y="32"/>
                      <a:pt x="92" y="73"/>
                      <a:pt x="130" y="119"/>
                    </a:cubicBezTo>
                    <a:cubicBezTo>
                      <a:pt x="122" y="107"/>
                      <a:pt x="119" y="94"/>
                      <a:pt x="116" y="80"/>
                    </a:cubicBezTo>
                    <a:cubicBezTo>
                      <a:pt x="116" y="79"/>
                      <a:pt x="116" y="77"/>
                      <a:pt x="116" y="75"/>
                    </a:cubicBezTo>
                    <a:cubicBezTo>
                      <a:pt x="126" y="77"/>
                      <a:pt x="131" y="85"/>
                      <a:pt x="138" y="91"/>
                    </a:cubicBezTo>
                    <a:cubicBezTo>
                      <a:pt x="147" y="101"/>
                      <a:pt x="155" y="113"/>
                      <a:pt x="167" y="120"/>
                    </a:cubicBezTo>
                    <a:cubicBezTo>
                      <a:pt x="175" y="125"/>
                      <a:pt x="178" y="135"/>
                      <a:pt x="180" y="144"/>
                    </a:cubicBezTo>
                    <a:cubicBezTo>
                      <a:pt x="183" y="156"/>
                      <a:pt x="189" y="167"/>
                      <a:pt x="198" y="177"/>
                    </a:cubicBezTo>
                    <a:cubicBezTo>
                      <a:pt x="200" y="169"/>
                      <a:pt x="192" y="163"/>
                      <a:pt x="196" y="156"/>
                    </a:cubicBezTo>
                    <a:cubicBezTo>
                      <a:pt x="199" y="156"/>
                      <a:pt x="203" y="156"/>
                      <a:pt x="207" y="156"/>
                    </a:cubicBezTo>
                    <a:cubicBezTo>
                      <a:pt x="216" y="167"/>
                      <a:pt x="213" y="182"/>
                      <a:pt x="221" y="193"/>
                    </a:cubicBezTo>
                    <a:cubicBezTo>
                      <a:pt x="215" y="200"/>
                      <a:pt x="212" y="185"/>
                      <a:pt x="206" y="193"/>
                    </a:cubicBezTo>
                    <a:cubicBezTo>
                      <a:pt x="200" y="200"/>
                      <a:pt x="208" y="205"/>
                      <a:pt x="207" y="210"/>
                    </a:cubicBezTo>
                    <a:cubicBezTo>
                      <a:pt x="201" y="214"/>
                      <a:pt x="199" y="203"/>
                      <a:pt x="195" y="208"/>
                    </a:cubicBezTo>
                    <a:cubicBezTo>
                      <a:pt x="190" y="213"/>
                      <a:pt x="199" y="217"/>
                      <a:pt x="198" y="223"/>
                    </a:cubicBezTo>
                    <a:cubicBezTo>
                      <a:pt x="191" y="222"/>
                      <a:pt x="179" y="213"/>
                      <a:pt x="181" y="232"/>
                    </a:cubicBezTo>
                    <a:cubicBezTo>
                      <a:pt x="176" y="233"/>
                      <a:pt x="171" y="234"/>
                      <a:pt x="166" y="235"/>
                    </a:cubicBezTo>
                    <a:cubicBezTo>
                      <a:pt x="170" y="227"/>
                      <a:pt x="165" y="221"/>
                      <a:pt x="161" y="215"/>
                    </a:cubicBezTo>
                    <a:cubicBezTo>
                      <a:pt x="140" y="181"/>
                      <a:pt x="120" y="146"/>
                      <a:pt x="95" y="112"/>
                    </a:cubicBezTo>
                    <a:cubicBezTo>
                      <a:pt x="103" y="112"/>
                      <a:pt x="105" y="120"/>
                      <a:pt x="111" y="124"/>
                    </a:cubicBezTo>
                    <a:cubicBezTo>
                      <a:pt x="111" y="114"/>
                      <a:pt x="104" y="110"/>
                      <a:pt x="100" y="104"/>
                    </a:cubicBezTo>
                    <a:cubicBezTo>
                      <a:pt x="75" y="68"/>
                      <a:pt x="41" y="41"/>
                      <a:pt x="9" y="12"/>
                    </a:cubicBezTo>
                    <a:cubicBezTo>
                      <a:pt x="6" y="8"/>
                      <a:pt x="0" y="6"/>
                      <a:pt x="0" y="0"/>
                    </a:cubicBezTo>
                    <a:close/>
                  </a:path>
                </a:pathLst>
              </a:custGeom>
              <a:solidFill>
                <a:srgbClr val="5641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9" name="Freeform 679">
                <a:extLst>
                  <a:ext uri="{FF2B5EF4-FFF2-40B4-BE49-F238E27FC236}">
                    <a16:creationId xmlns:a16="http://schemas.microsoft.com/office/drawing/2014/main" id="{89A06467-06E1-41AD-8337-FA97AB96A4BF}"/>
                  </a:ext>
                </a:extLst>
              </p:cNvPr>
              <p:cNvSpPr>
                <a:spLocks/>
              </p:cNvSpPr>
              <p:nvPr/>
            </p:nvSpPr>
            <p:spPr bwMode="auto">
              <a:xfrm>
                <a:off x="820" y="824"/>
                <a:ext cx="192" cy="204"/>
              </a:xfrm>
              <a:custGeom>
                <a:avLst/>
                <a:gdLst>
                  <a:gd name="T0" fmla="*/ 63 w 170"/>
                  <a:gd name="T1" fmla="*/ 25 h 182"/>
                  <a:gd name="T2" fmla="*/ 136 w 170"/>
                  <a:gd name="T3" fmla="*/ 87 h 182"/>
                  <a:gd name="T4" fmla="*/ 157 w 170"/>
                  <a:gd name="T5" fmla="*/ 131 h 182"/>
                  <a:gd name="T6" fmla="*/ 170 w 170"/>
                  <a:gd name="T7" fmla="*/ 155 h 182"/>
                  <a:gd name="T8" fmla="*/ 159 w 170"/>
                  <a:gd name="T9" fmla="*/ 182 h 182"/>
                  <a:gd name="T10" fmla="*/ 152 w 170"/>
                  <a:gd name="T11" fmla="*/ 176 h 182"/>
                  <a:gd name="T12" fmla="*/ 86 w 170"/>
                  <a:gd name="T13" fmla="*/ 93 h 182"/>
                  <a:gd name="T14" fmla="*/ 74 w 170"/>
                  <a:gd name="T15" fmla="*/ 89 h 182"/>
                  <a:gd name="T16" fmla="*/ 72 w 170"/>
                  <a:gd name="T17" fmla="*/ 87 h 182"/>
                  <a:gd name="T18" fmla="*/ 27 w 170"/>
                  <a:gd name="T19" fmla="*/ 50 h 182"/>
                  <a:gd name="T20" fmla="*/ 3 w 170"/>
                  <a:gd name="T21" fmla="*/ 11 h 182"/>
                  <a:gd name="T22" fmla="*/ 4 w 170"/>
                  <a:gd name="T23" fmla="*/ 2 h 182"/>
                  <a:gd name="T24" fmla="*/ 13 w 170"/>
                  <a:gd name="T25" fmla="*/ 5 h 182"/>
                  <a:gd name="T26" fmla="*/ 54 w 170"/>
                  <a:gd name="T27" fmla="*/ 39 h 182"/>
                  <a:gd name="T28" fmla="*/ 54 w 170"/>
                  <a:gd name="T29" fmla="*/ 39 h 182"/>
                  <a:gd name="T30" fmla="*/ 137 w 170"/>
                  <a:gd name="T31" fmla="*/ 123 h 182"/>
                  <a:gd name="T32" fmla="*/ 147 w 170"/>
                  <a:gd name="T33" fmla="*/ 135 h 182"/>
                  <a:gd name="T34" fmla="*/ 73 w 170"/>
                  <a:gd name="T35" fmla="*/ 47 h 182"/>
                  <a:gd name="T36" fmla="*/ 63 w 170"/>
                  <a:gd name="T37" fmla="*/ 25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70" h="182">
                    <a:moveTo>
                      <a:pt x="63" y="25"/>
                    </a:moveTo>
                    <a:cubicBezTo>
                      <a:pt x="99" y="31"/>
                      <a:pt x="113" y="64"/>
                      <a:pt x="136" y="87"/>
                    </a:cubicBezTo>
                    <a:cubicBezTo>
                      <a:pt x="138" y="104"/>
                      <a:pt x="148" y="117"/>
                      <a:pt x="157" y="131"/>
                    </a:cubicBezTo>
                    <a:cubicBezTo>
                      <a:pt x="162" y="139"/>
                      <a:pt x="167" y="146"/>
                      <a:pt x="170" y="155"/>
                    </a:cubicBezTo>
                    <a:cubicBezTo>
                      <a:pt x="170" y="166"/>
                      <a:pt x="163" y="173"/>
                      <a:pt x="159" y="182"/>
                    </a:cubicBezTo>
                    <a:cubicBezTo>
                      <a:pt x="156" y="182"/>
                      <a:pt x="154" y="180"/>
                      <a:pt x="152" y="176"/>
                    </a:cubicBezTo>
                    <a:cubicBezTo>
                      <a:pt x="134" y="145"/>
                      <a:pt x="109" y="120"/>
                      <a:pt x="86" y="93"/>
                    </a:cubicBezTo>
                    <a:cubicBezTo>
                      <a:pt x="81" y="88"/>
                      <a:pt x="75" y="97"/>
                      <a:pt x="74" y="89"/>
                    </a:cubicBezTo>
                    <a:cubicBezTo>
                      <a:pt x="73" y="88"/>
                      <a:pt x="73" y="88"/>
                      <a:pt x="72" y="87"/>
                    </a:cubicBezTo>
                    <a:cubicBezTo>
                      <a:pt x="54" y="78"/>
                      <a:pt x="37" y="65"/>
                      <a:pt x="27" y="50"/>
                    </a:cubicBezTo>
                    <a:cubicBezTo>
                      <a:pt x="18" y="38"/>
                      <a:pt x="9" y="24"/>
                      <a:pt x="3" y="11"/>
                    </a:cubicBezTo>
                    <a:cubicBezTo>
                      <a:pt x="1" y="7"/>
                      <a:pt x="0" y="4"/>
                      <a:pt x="4" y="2"/>
                    </a:cubicBezTo>
                    <a:cubicBezTo>
                      <a:pt x="8" y="0"/>
                      <a:pt x="11" y="2"/>
                      <a:pt x="13" y="5"/>
                    </a:cubicBezTo>
                    <a:cubicBezTo>
                      <a:pt x="26" y="17"/>
                      <a:pt x="40" y="28"/>
                      <a:pt x="54" y="39"/>
                    </a:cubicBezTo>
                    <a:cubicBezTo>
                      <a:pt x="54" y="39"/>
                      <a:pt x="54" y="39"/>
                      <a:pt x="54" y="39"/>
                    </a:cubicBezTo>
                    <a:cubicBezTo>
                      <a:pt x="87" y="61"/>
                      <a:pt x="113" y="91"/>
                      <a:pt x="137" y="123"/>
                    </a:cubicBezTo>
                    <a:cubicBezTo>
                      <a:pt x="141" y="127"/>
                      <a:pt x="145" y="131"/>
                      <a:pt x="147" y="135"/>
                    </a:cubicBezTo>
                    <a:cubicBezTo>
                      <a:pt x="126" y="104"/>
                      <a:pt x="98" y="77"/>
                      <a:pt x="73" y="47"/>
                    </a:cubicBezTo>
                    <a:cubicBezTo>
                      <a:pt x="68" y="41"/>
                      <a:pt x="61" y="35"/>
                      <a:pt x="63" y="25"/>
                    </a:cubicBezTo>
                    <a:close/>
                  </a:path>
                </a:pathLst>
              </a:custGeom>
              <a:solidFill>
                <a:srgbClr val="F0DA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0" name="Freeform 680">
                <a:extLst>
                  <a:ext uri="{FF2B5EF4-FFF2-40B4-BE49-F238E27FC236}">
                    <a16:creationId xmlns:a16="http://schemas.microsoft.com/office/drawing/2014/main" id="{77873737-9DF6-4D36-B4CA-FB9FD4C9FF4C}"/>
                  </a:ext>
                </a:extLst>
              </p:cNvPr>
              <p:cNvSpPr>
                <a:spLocks/>
              </p:cNvSpPr>
              <p:nvPr/>
            </p:nvSpPr>
            <p:spPr bwMode="auto">
              <a:xfrm>
                <a:off x="1215" y="1056"/>
                <a:ext cx="99" cy="158"/>
              </a:xfrm>
              <a:custGeom>
                <a:avLst/>
                <a:gdLst>
                  <a:gd name="T0" fmla="*/ 71 w 88"/>
                  <a:gd name="T1" fmla="*/ 136 h 140"/>
                  <a:gd name="T2" fmla="*/ 43 w 88"/>
                  <a:gd name="T3" fmla="*/ 8 h 140"/>
                  <a:gd name="T4" fmla="*/ 35 w 88"/>
                  <a:gd name="T5" fmla="*/ 50 h 140"/>
                  <a:gd name="T6" fmla="*/ 51 w 88"/>
                  <a:gd name="T7" fmla="*/ 7 h 140"/>
                  <a:gd name="T8" fmla="*/ 56 w 88"/>
                  <a:gd name="T9" fmla="*/ 0 h 140"/>
                  <a:gd name="T10" fmla="*/ 71 w 88"/>
                  <a:gd name="T11" fmla="*/ 25 h 140"/>
                  <a:gd name="T12" fmla="*/ 87 w 88"/>
                  <a:gd name="T13" fmla="*/ 106 h 140"/>
                  <a:gd name="T14" fmla="*/ 83 w 88"/>
                  <a:gd name="T15" fmla="*/ 129 h 140"/>
                  <a:gd name="T16" fmla="*/ 71 w 88"/>
                  <a:gd name="T17" fmla="*/ 136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8" h="140">
                    <a:moveTo>
                      <a:pt x="71" y="136"/>
                    </a:moveTo>
                    <a:cubicBezTo>
                      <a:pt x="15" y="115"/>
                      <a:pt x="0" y="48"/>
                      <a:pt x="43" y="8"/>
                    </a:cubicBezTo>
                    <a:cubicBezTo>
                      <a:pt x="49" y="24"/>
                      <a:pt x="32" y="37"/>
                      <a:pt x="35" y="50"/>
                    </a:cubicBezTo>
                    <a:cubicBezTo>
                      <a:pt x="37" y="36"/>
                      <a:pt x="42" y="21"/>
                      <a:pt x="51" y="7"/>
                    </a:cubicBezTo>
                    <a:cubicBezTo>
                      <a:pt x="52" y="5"/>
                      <a:pt x="54" y="3"/>
                      <a:pt x="56" y="0"/>
                    </a:cubicBezTo>
                    <a:cubicBezTo>
                      <a:pt x="73" y="2"/>
                      <a:pt x="75" y="5"/>
                      <a:pt x="71" y="25"/>
                    </a:cubicBezTo>
                    <a:cubicBezTo>
                      <a:pt x="57" y="56"/>
                      <a:pt x="66" y="82"/>
                      <a:pt x="87" y="106"/>
                    </a:cubicBezTo>
                    <a:cubicBezTo>
                      <a:pt x="88" y="114"/>
                      <a:pt x="86" y="121"/>
                      <a:pt x="83" y="129"/>
                    </a:cubicBezTo>
                    <a:cubicBezTo>
                      <a:pt x="82" y="135"/>
                      <a:pt x="79" y="140"/>
                      <a:pt x="71" y="136"/>
                    </a:cubicBezTo>
                    <a:close/>
                  </a:path>
                </a:pathLst>
              </a:custGeom>
              <a:solidFill>
                <a:srgbClr val="EFD9B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1" name="Freeform 681">
                <a:extLst>
                  <a:ext uri="{FF2B5EF4-FFF2-40B4-BE49-F238E27FC236}">
                    <a16:creationId xmlns:a16="http://schemas.microsoft.com/office/drawing/2014/main" id="{1EB2F820-0700-41CC-A8D6-528932A4A182}"/>
                  </a:ext>
                </a:extLst>
              </p:cNvPr>
              <p:cNvSpPr>
                <a:spLocks/>
              </p:cNvSpPr>
              <p:nvPr/>
            </p:nvSpPr>
            <p:spPr bwMode="auto">
              <a:xfrm>
                <a:off x="1278" y="1046"/>
                <a:ext cx="85" cy="121"/>
              </a:xfrm>
              <a:custGeom>
                <a:avLst/>
                <a:gdLst>
                  <a:gd name="T0" fmla="*/ 11 w 76"/>
                  <a:gd name="T1" fmla="*/ 34 h 107"/>
                  <a:gd name="T2" fmla="*/ 0 w 76"/>
                  <a:gd name="T3" fmla="*/ 9 h 107"/>
                  <a:gd name="T4" fmla="*/ 46 w 76"/>
                  <a:gd name="T5" fmla="*/ 2 h 107"/>
                  <a:gd name="T6" fmla="*/ 34 w 76"/>
                  <a:gd name="T7" fmla="*/ 54 h 107"/>
                  <a:gd name="T8" fmla="*/ 33 w 76"/>
                  <a:gd name="T9" fmla="*/ 59 h 107"/>
                  <a:gd name="T10" fmla="*/ 33 w 76"/>
                  <a:gd name="T11" fmla="*/ 57 h 107"/>
                  <a:gd name="T12" fmla="*/ 47 w 76"/>
                  <a:gd name="T13" fmla="*/ 16 h 107"/>
                  <a:gd name="T14" fmla="*/ 63 w 76"/>
                  <a:gd name="T15" fmla="*/ 5 h 107"/>
                  <a:gd name="T16" fmla="*/ 70 w 76"/>
                  <a:gd name="T17" fmla="*/ 21 h 107"/>
                  <a:gd name="T18" fmla="*/ 55 w 76"/>
                  <a:gd name="T19" fmla="*/ 96 h 107"/>
                  <a:gd name="T20" fmla="*/ 50 w 76"/>
                  <a:gd name="T21" fmla="*/ 103 h 107"/>
                  <a:gd name="T22" fmla="*/ 39 w 76"/>
                  <a:gd name="T23" fmla="*/ 107 h 107"/>
                  <a:gd name="T24" fmla="*/ 8 w 76"/>
                  <a:gd name="T25" fmla="*/ 57 h 107"/>
                  <a:gd name="T26" fmla="*/ 11 w 76"/>
                  <a:gd name="T27" fmla="*/ 34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6" h="107">
                    <a:moveTo>
                      <a:pt x="11" y="34"/>
                    </a:moveTo>
                    <a:cubicBezTo>
                      <a:pt x="14" y="22"/>
                      <a:pt x="13" y="13"/>
                      <a:pt x="0" y="9"/>
                    </a:cubicBezTo>
                    <a:cubicBezTo>
                      <a:pt x="14" y="0"/>
                      <a:pt x="30" y="3"/>
                      <a:pt x="46" y="2"/>
                    </a:cubicBezTo>
                    <a:cubicBezTo>
                      <a:pt x="51" y="23"/>
                      <a:pt x="34" y="39"/>
                      <a:pt x="34" y="54"/>
                    </a:cubicBezTo>
                    <a:cubicBezTo>
                      <a:pt x="32" y="61"/>
                      <a:pt x="36" y="59"/>
                      <a:pt x="33" y="59"/>
                    </a:cubicBezTo>
                    <a:cubicBezTo>
                      <a:pt x="33" y="59"/>
                      <a:pt x="33" y="58"/>
                      <a:pt x="33" y="57"/>
                    </a:cubicBezTo>
                    <a:cubicBezTo>
                      <a:pt x="37" y="43"/>
                      <a:pt x="43" y="30"/>
                      <a:pt x="47" y="16"/>
                    </a:cubicBezTo>
                    <a:cubicBezTo>
                      <a:pt x="49" y="6"/>
                      <a:pt x="55" y="5"/>
                      <a:pt x="63" y="5"/>
                    </a:cubicBezTo>
                    <a:cubicBezTo>
                      <a:pt x="76" y="5"/>
                      <a:pt x="74" y="13"/>
                      <a:pt x="70" y="21"/>
                    </a:cubicBezTo>
                    <a:cubicBezTo>
                      <a:pt x="68" y="46"/>
                      <a:pt x="53" y="69"/>
                      <a:pt x="55" y="96"/>
                    </a:cubicBezTo>
                    <a:cubicBezTo>
                      <a:pt x="54" y="99"/>
                      <a:pt x="52" y="101"/>
                      <a:pt x="50" y="103"/>
                    </a:cubicBezTo>
                    <a:cubicBezTo>
                      <a:pt x="46" y="105"/>
                      <a:pt x="43" y="106"/>
                      <a:pt x="39" y="107"/>
                    </a:cubicBezTo>
                    <a:cubicBezTo>
                      <a:pt x="15" y="102"/>
                      <a:pt x="3" y="83"/>
                      <a:pt x="8" y="57"/>
                    </a:cubicBezTo>
                    <a:cubicBezTo>
                      <a:pt x="9" y="49"/>
                      <a:pt x="13" y="42"/>
                      <a:pt x="11" y="34"/>
                    </a:cubicBezTo>
                    <a:close/>
                  </a:path>
                </a:pathLst>
              </a:custGeom>
              <a:solidFill>
                <a:srgbClr val="EDD5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2" name="Freeform 682">
                <a:extLst>
                  <a:ext uri="{FF2B5EF4-FFF2-40B4-BE49-F238E27FC236}">
                    <a16:creationId xmlns:a16="http://schemas.microsoft.com/office/drawing/2014/main" id="{5901AB08-5179-452E-B588-9259D0C9EC0A}"/>
                  </a:ext>
                </a:extLst>
              </p:cNvPr>
              <p:cNvSpPr>
                <a:spLocks/>
              </p:cNvSpPr>
              <p:nvPr/>
            </p:nvSpPr>
            <p:spPr bwMode="auto">
              <a:xfrm>
                <a:off x="978" y="719"/>
                <a:ext cx="186" cy="271"/>
              </a:xfrm>
              <a:custGeom>
                <a:avLst/>
                <a:gdLst>
                  <a:gd name="T0" fmla="*/ 158 w 166"/>
                  <a:gd name="T1" fmla="*/ 140 h 241"/>
                  <a:gd name="T2" fmla="*/ 147 w 166"/>
                  <a:gd name="T3" fmla="*/ 161 h 241"/>
                  <a:gd name="T4" fmla="*/ 116 w 166"/>
                  <a:gd name="T5" fmla="*/ 214 h 241"/>
                  <a:gd name="T6" fmla="*/ 102 w 166"/>
                  <a:gd name="T7" fmla="*/ 239 h 241"/>
                  <a:gd name="T8" fmla="*/ 82 w 166"/>
                  <a:gd name="T9" fmla="*/ 233 h 241"/>
                  <a:gd name="T10" fmla="*/ 116 w 166"/>
                  <a:gd name="T11" fmla="*/ 188 h 241"/>
                  <a:gd name="T12" fmla="*/ 117 w 166"/>
                  <a:gd name="T13" fmla="*/ 159 h 241"/>
                  <a:gd name="T14" fmla="*/ 0 w 166"/>
                  <a:gd name="T15" fmla="*/ 0 h 241"/>
                  <a:gd name="T16" fmla="*/ 122 w 166"/>
                  <a:gd name="T17" fmla="*/ 136 h 241"/>
                  <a:gd name="T18" fmla="*/ 113 w 166"/>
                  <a:gd name="T19" fmla="*/ 132 h 241"/>
                  <a:gd name="T20" fmla="*/ 124 w 166"/>
                  <a:gd name="T21" fmla="*/ 150 h 241"/>
                  <a:gd name="T22" fmla="*/ 122 w 166"/>
                  <a:gd name="T23" fmla="*/ 136 h 241"/>
                  <a:gd name="T24" fmla="*/ 140 w 166"/>
                  <a:gd name="T25" fmla="*/ 159 h 241"/>
                  <a:gd name="T26" fmla="*/ 144 w 166"/>
                  <a:gd name="T27" fmla="*/ 128 h 241"/>
                  <a:gd name="T28" fmla="*/ 158 w 166"/>
                  <a:gd name="T29" fmla="*/ 140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6" h="241">
                    <a:moveTo>
                      <a:pt x="158" y="140"/>
                    </a:moveTo>
                    <a:cubicBezTo>
                      <a:pt x="166" y="153"/>
                      <a:pt x="150" y="154"/>
                      <a:pt x="147" y="161"/>
                    </a:cubicBezTo>
                    <a:cubicBezTo>
                      <a:pt x="138" y="180"/>
                      <a:pt x="125" y="195"/>
                      <a:pt x="116" y="214"/>
                    </a:cubicBezTo>
                    <a:cubicBezTo>
                      <a:pt x="112" y="222"/>
                      <a:pt x="97" y="226"/>
                      <a:pt x="102" y="239"/>
                    </a:cubicBezTo>
                    <a:cubicBezTo>
                      <a:pt x="94" y="241"/>
                      <a:pt x="87" y="240"/>
                      <a:pt x="82" y="233"/>
                    </a:cubicBezTo>
                    <a:cubicBezTo>
                      <a:pt x="93" y="218"/>
                      <a:pt x="104" y="203"/>
                      <a:pt x="116" y="188"/>
                    </a:cubicBezTo>
                    <a:cubicBezTo>
                      <a:pt x="123" y="179"/>
                      <a:pt x="123" y="171"/>
                      <a:pt x="117" y="159"/>
                    </a:cubicBezTo>
                    <a:cubicBezTo>
                      <a:pt x="89" y="98"/>
                      <a:pt x="47" y="47"/>
                      <a:pt x="0" y="0"/>
                    </a:cubicBezTo>
                    <a:cubicBezTo>
                      <a:pt x="52" y="36"/>
                      <a:pt x="86" y="87"/>
                      <a:pt x="122" y="136"/>
                    </a:cubicBezTo>
                    <a:cubicBezTo>
                      <a:pt x="118" y="138"/>
                      <a:pt x="115" y="137"/>
                      <a:pt x="113" y="132"/>
                    </a:cubicBezTo>
                    <a:cubicBezTo>
                      <a:pt x="115" y="138"/>
                      <a:pt x="118" y="142"/>
                      <a:pt x="124" y="150"/>
                    </a:cubicBezTo>
                    <a:cubicBezTo>
                      <a:pt x="119" y="142"/>
                      <a:pt x="119" y="139"/>
                      <a:pt x="122" y="136"/>
                    </a:cubicBezTo>
                    <a:cubicBezTo>
                      <a:pt x="132" y="140"/>
                      <a:pt x="131" y="153"/>
                      <a:pt x="140" y="159"/>
                    </a:cubicBezTo>
                    <a:cubicBezTo>
                      <a:pt x="149" y="149"/>
                      <a:pt x="153" y="140"/>
                      <a:pt x="144" y="128"/>
                    </a:cubicBezTo>
                    <a:cubicBezTo>
                      <a:pt x="155" y="124"/>
                      <a:pt x="155" y="133"/>
                      <a:pt x="158" y="140"/>
                    </a:cubicBezTo>
                    <a:close/>
                  </a:path>
                </a:pathLst>
              </a:custGeom>
              <a:solidFill>
                <a:srgbClr val="7659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3" name="Freeform 683">
                <a:extLst>
                  <a:ext uri="{FF2B5EF4-FFF2-40B4-BE49-F238E27FC236}">
                    <a16:creationId xmlns:a16="http://schemas.microsoft.com/office/drawing/2014/main" id="{B7B52575-840D-4839-B491-ECFB0B982DA5}"/>
                  </a:ext>
                </a:extLst>
              </p:cNvPr>
              <p:cNvSpPr>
                <a:spLocks/>
              </p:cNvSpPr>
              <p:nvPr/>
            </p:nvSpPr>
            <p:spPr bwMode="auto">
              <a:xfrm>
                <a:off x="1333" y="1064"/>
                <a:ext cx="62" cy="145"/>
              </a:xfrm>
              <a:custGeom>
                <a:avLst/>
                <a:gdLst>
                  <a:gd name="T0" fmla="*/ 2 w 55"/>
                  <a:gd name="T1" fmla="*/ 81 h 129"/>
                  <a:gd name="T2" fmla="*/ 21 w 55"/>
                  <a:gd name="T3" fmla="*/ 5 h 129"/>
                  <a:gd name="T4" fmla="*/ 49 w 55"/>
                  <a:gd name="T5" fmla="*/ 28 h 129"/>
                  <a:gd name="T6" fmla="*/ 51 w 55"/>
                  <a:gd name="T7" fmla="*/ 46 h 129"/>
                  <a:gd name="T8" fmla="*/ 30 w 55"/>
                  <a:gd name="T9" fmla="*/ 118 h 129"/>
                  <a:gd name="T10" fmla="*/ 11 w 55"/>
                  <a:gd name="T11" fmla="*/ 128 h 129"/>
                  <a:gd name="T12" fmla="*/ 11 w 55"/>
                  <a:gd name="T13" fmla="*/ 98 h 129"/>
                  <a:gd name="T14" fmla="*/ 8 w 55"/>
                  <a:gd name="T15" fmla="*/ 82 h 129"/>
                  <a:gd name="T16" fmla="*/ 22 w 55"/>
                  <a:gd name="T17" fmla="*/ 42 h 129"/>
                  <a:gd name="T18" fmla="*/ 2 w 55"/>
                  <a:gd name="T19" fmla="*/ 81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5" h="129">
                    <a:moveTo>
                      <a:pt x="2" y="81"/>
                    </a:moveTo>
                    <a:cubicBezTo>
                      <a:pt x="0" y="54"/>
                      <a:pt x="8" y="29"/>
                      <a:pt x="21" y="5"/>
                    </a:cubicBezTo>
                    <a:cubicBezTo>
                      <a:pt x="41" y="0"/>
                      <a:pt x="46" y="4"/>
                      <a:pt x="49" y="28"/>
                    </a:cubicBezTo>
                    <a:cubicBezTo>
                      <a:pt x="55" y="33"/>
                      <a:pt x="53" y="40"/>
                      <a:pt x="51" y="46"/>
                    </a:cubicBezTo>
                    <a:cubicBezTo>
                      <a:pt x="44" y="70"/>
                      <a:pt x="40" y="95"/>
                      <a:pt x="30" y="118"/>
                    </a:cubicBezTo>
                    <a:cubicBezTo>
                      <a:pt x="21" y="116"/>
                      <a:pt x="21" y="129"/>
                      <a:pt x="11" y="128"/>
                    </a:cubicBezTo>
                    <a:cubicBezTo>
                      <a:pt x="8" y="118"/>
                      <a:pt x="18" y="108"/>
                      <a:pt x="11" y="98"/>
                    </a:cubicBezTo>
                    <a:cubicBezTo>
                      <a:pt x="5" y="93"/>
                      <a:pt x="8" y="88"/>
                      <a:pt x="8" y="82"/>
                    </a:cubicBezTo>
                    <a:cubicBezTo>
                      <a:pt x="22" y="72"/>
                      <a:pt x="18" y="55"/>
                      <a:pt x="22" y="42"/>
                    </a:cubicBezTo>
                    <a:cubicBezTo>
                      <a:pt x="15" y="54"/>
                      <a:pt x="26" y="76"/>
                      <a:pt x="2" y="81"/>
                    </a:cubicBezTo>
                    <a:close/>
                  </a:path>
                </a:pathLst>
              </a:custGeom>
              <a:solidFill>
                <a:srgbClr val="C7AB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4" name="Freeform 684">
                <a:extLst>
                  <a:ext uri="{FF2B5EF4-FFF2-40B4-BE49-F238E27FC236}">
                    <a16:creationId xmlns:a16="http://schemas.microsoft.com/office/drawing/2014/main" id="{C3F82046-E740-4447-A9EA-5FF3543EA63D}"/>
                  </a:ext>
                </a:extLst>
              </p:cNvPr>
              <p:cNvSpPr>
                <a:spLocks/>
              </p:cNvSpPr>
              <p:nvPr/>
            </p:nvSpPr>
            <p:spPr bwMode="auto">
              <a:xfrm>
                <a:off x="1367" y="1083"/>
                <a:ext cx="40" cy="114"/>
              </a:xfrm>
              <a:custGeom>
                <a:avLst/>
                <a:gdLst>
                  <a:gd name="T0" fmla="*/ 0 w 36"/>
                  <a:gd name="T1" fmla="*/ 101 h 101"/>
                  <a:gd name="T2" fmla="*/ 17 w 36"/>
                  <a:gd name="T3" fmla="*/ 22 h 101"/>
                  <a:gd name="T4" fmla="*/ 19 w 36"/>
                  <a:gd name="T5" fmla="*/ 11 h 101"/>
                  <a:gd name="T6" fmla="*/ 26 w 36"/>
                  <a:gd name="T7" fmla="*/ 12 h 101"/>
                  <a:gd name="T8" fmla="*/ 19 w 36"/>
                  <a:gd name="T9" fmla="*/ 83 h 101"/>
                  <a:gd name="T10" fmla="*/ 15 w 36"/>
                  <a:gd name="T11" fmla="*/ 72 h 101"/>
                  <a:gd name="T12" fmla="*/ 22 w 36"/>
                  <a:gd name="T13" fmla="*/ 45 h 101"/>
                  <a:gd name="T14" fmla="*/ 9 w 36"/>
                  <a:gd name="T15" fmla="*/ 92 h 101"/>
                  <a:gd name="T16" fmla="*/ 0 w 36"/>
                  <a:gd name="T17" fmla="*/ 10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6" h="101">
                    <a:moveTo>
                      <a:pt x="0" y="101"/>
                    </a:moveTo>
                    <a:cubicBezTo>
                      <a:pt x="0" y="74"/>
                      <a:pt x="12" y="49"/>
                      <a:pt x="17" y="22"/>
                    </a:cubicBezTo>
                    <a:cubicBezTo>
                      <a:pt x="18" y="18"/>
                      <a:pt x="19" y="15"/>
                      <a:pt x="19" y="11"/>
                    </a:cubicBezTo>
                    <a:cubicBezTo>
                      <a:pt x="24" y="0"/>
                      <a:pt x="25" y="10"/>
                      <a:pt x="26" y="12"/>
                    </a:cubicBezTo>
                    <a:cubicBezTo>
                      <a:pt x="36" y="37"/>
                      <a:pt x="32" y="60"/>
                      <a:pt x="19" y="83"/>
                    </a:cubicBezTo>
                    <a:cubicBezTo>
                      <a:pt x="10" y="83"/>
                      <a:pt x="14" y="76"/>
                      <a:pt x="15" y="72"/>
                    </a:cubicBezTo>
                    <a:cubicBezTo>
                      <a:pt x="17" y="62"/>
                      <a:pt x="22" y="53"/>
                      <a:pt x="22" y="45"/>
                    </a:cubicBezTo>
                    <a:cubicBezTo>
                      <a:pt x="18" y="59"/>
                      <a:pt x="15" y="76"/>
                      <a:pt x="9" y="92"/>
                    </a:cubicBezTo>
                    <a:cubicBezTo>
                      <a:pt x="6" y="95"/>
                      <a:pt x="3" y="98"/>
                      <a:pt x="0" y="101"/>
                    </a:cubicBezTo>
                    <a:close/>
                  </a:path>
                </a:pathLst>
              </a:custGeom>
              <a:solidFill>
                <a:srgbClr val="E7D5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5" name="Freeform 685">
                <a:extLst>
                  <a:ext uri="{FF2B5EF4-FFF2-40B4-BE49-F238E27FC236}">
                    <a16:creationId xmlns:a16="http://schemas.microsoft.com/office/drawing/2014/main" id="{C0C86735-5C58-436A-A010-76B9DC2E4C26}"/>
                  </a:ext>
                </a:extLst>
              </p:cNvPr>
              <p:cNvSpPr>
                <a:spLocks/>
              </p:cNvSpPr>
              <p:nvPr/>
            </p:nvSpPr>
            <p:spPr bwMode="auto">
              <a:xfrm>
                <a:off x="1127" y="868"/>
                <a:ext cx="53" cy="124"/>
              </a:xfrm>
              <a:custGeom>
                <a:avLst/>
                <a:gdLst>
                  <a:gd name="T0" fmla="*/ 41 w 47"/>
                  <a:gd name="T1" fmla="*/ 13 h 111"/>
                  <a:gd name="T2" fmla="*/ 36 w 47"/>
                  <a:gd name="T3" fmla="*/ 32 h 111"/>
                  <a:gd name="T4" fmla="*/ 16 w 47"/>
                  <a:gd name="T5" fmla="*/ 87 h 111"/>
                  <a:gd name="T6" fmla="*/ 17 w 47"/>
                  <a:gd name="T7" fmla="*/ 111 h 111"/>
                  <a:gd name="T8" fmla="*/ 0 w 47"/>
                  <a:gd name="T9" fmla="*/ 107 h 111"/>
                  <a:gd name="T10" fmla="*/ 30 w 47"/>
                  <a:gd name="T11" fmla="*/ 28 h 111"/>
                  <a:gd name="T12" fmla="*/ 37 w 47"/>
                  <a:gd name="T13" fmla="*/ 0 h 111"/>
                  <a:gd name="T14" fmla="*/ 41 w 47"/>
                  <a:gd name="T15" fmla="*/ 13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7" h="111">
                    <a:moveTo>
                      <a:pt x="41" y="13"/>
                    </a:moveTo>
                    <a:cubicBezTo>
                      <a:pt x="40" y="20"/>
                      <a:pt x="40" y="27"/>
                      <a:pt x="36" y="32"/>
                    </a:cubicBezTo>
                    <a:cubicBezTo>
                      <a:pt x="24" y="49"/>
                      <a:pt x="29" y="71"/>
                      <a:pt x="16" y="87"/>
                    </a:cubicBezTo>
                    <a:cubicBezTo>
                      <a:pt x="10" y="95"/>
                      <a:pt x="19" y="103"/>
                      <a:pt x="17" y="111"/>
                    </a:cubicBezTo>
                    <a:cubicBezTo>
                      <a:pt x="12" y="110"/>
                      <a:pt x="6" y="109"/>
                      <a:pt x="0" y="107"/>
                    </a:cubicBezTo>
                    <a:cubicBezTo>
                      <a:pt x="10" y="81"/>
                      <a:pt x="15" y="53"/>
                      <a:pt x="30" y="28"/>
                    </a:cubicBezTo>
                    <a:cubicBezTo>
                      <a:pt x="35" y="20"/>
                      <a:pt x="39" y="10"/>
                      <a:pt x="37" y="0"/>
                    </a:cubicBezTo>
                    <a:cubicBezTo>
                      <a:pt x="47" y="2"/>
                      <a:pt x="42" y="8"/>
                      <a:pt x="41" y="13"/>
                    </a:cubicBezTo>
                    <a:close/>
                  </a:path>
                </a:pathLst>
              </a:custGeom>
              <a:solidFill>
                <a:srgbClr val="9879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6" name="Freeform 686">
                <a:extLst>
                  <a:ext uri="{FF2B5EF4-FFF2-40B4-BE49-F238E27FC236}">
                    <a16:creationId xmlns:a16="http://schemas.microsoft.com/office/drawing/2014/main" id="{CCC92726-0D9D-483D-973B-9C2C2E66EAC2}"/>
                  </a:ext>
                </a:extLst>
              </p:cNvPr>
              <p:cNvSpPr>
                <a:spLocks/>
              </p:cNvSpPr>
              <p:nvPr/>
            </p:nvSpPr>
            <p:spPr bwMode="auto">
              <a:xfrm>
                <a:off x="898" y="913"/>
                <a:ext cx="101" cy="117"/>
              </a:xfrm>
              <a:custGeom>
                <a:avLst/>
                <a:gdLst>
                  <a:gd name="T0" fmla="*/ 5 w 90"/>
                  <a:gd name="T1" fmla="*/ 10 h 104"/>
                  <a:gd name="T2" fmla="*/ 13 w 90"/>
                  <a:gd name="T3" fmla="*/ 3 h 104"/>
                  <a:gd name="T4" fmla="*/ 90 w 90"/>
                  <a:gd name="T5" fmla="*/ 103 h 104"/>
                  <a:gd name="T6" fmla="*/ 84 w 90"/>
                  <a:gd name="T7" fmla="*/ 104 h 104"/>
                  <a:gd name="T8" fmla="*/ 38 w 90"/>
                  <a:gd name="T9" fmla="*/ 41 h 104"/>
                  <a:gd name="T10" fmla="*/ 5 w 90"/>
                  <a:gd name="T11" fmla="*/ 10 h 104"/>
                </a:gdLst>
                <a:ahLst/>
                <a:cxnLst>
                  <a:cxn ang="0">
                    <a:pos x="T0" y="T1"/>
                  </a:cxn>
                  <a:cxn ang="0">
                    <a:pos x="T2" y="T3"/>
                  </a:cxn>
                  <a:cxn ang="0">
                    <a:pos x="T4" y="T5"/>
                  </a:cxn>
                  <a:cxn ang="0">
                    <a:pos x="T6" y="T7"/>
                  </a:cxn>
                  <a:cxn ang="0">
                    <a:pos x="T8" y="T9"/>
                  </a:cxn>
                  <a:cxn ang="0">
                    <a:pos x="T10" y="T11"/>
                  </a:cxn>
                </a:cxnLst>
                <a:rect l="0" t="0" r="r" b="b"/>
                <a:pathLst>
                  <a:path w="90" h="104">
                    <a:moveTo>
                      <a:pt x="5" y="10"/>
                    </a:moveTo>
                    <a:cubicBezTo>
                      <a:pt x="20" y="14"/>
                      <a:pt x="0" y="0"/>
                      <a:pt x="13" y="3"/>
                    </a:cubicBezTo>
                    <a:cubicBezTo>
                      <a:pt x="39" y="33"/>
                      <a:pt x="68" y="66"/>
                      <a:pt x="90" y="103"/>
                    </a:cubicBezTo>
                    <a:cubicBezTo>
                      <a:pt x="88" y="104"/>
                      <a:pt x="86" y="104"/>
                      <a:pt x="84" y="104"/>
                    </a:cubicBezTo>
                    <a:cubicBezTo>
                      <a:pt x="69" y="84"/>
                      <a:pt x="52" y="63"/>
                      <a:pt x="38" y="41"/>
                    </a:cubicBezTo>
                    <a:cubicBezTo>
                      <a:pt x="29" y="28"/>
                      <a:pt x="9" y="28"/>
                      <a:pt x="5" y="10"/>
                    </a:cubicBezTo>
                    <a:close/>
                  </a:path>
                </a:pathLst>
              </a:custGeom>
              <a:solidFill>
                <a:srgbClr val="6449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7" name="Freeform 687">
                <a:extLst>
                  <a:ext uri="{FF2B5EF4-FFF2-40B4-BE49-F238E27FC236}">
                    <a16:creationId xmlns:a16="http://schemas.microsoft.com/office/drawing/2014/main" id="{8851B3F3-5F9D-4744-B6DE-D463F321EA2D}"/>
                  </a:ext>
                </a:extLst>
              </p:cNvPr>
              <p:cNvSpPr>
                <a:spLocks/>
              </p:cNvSpPr>
              <p:nvPr/>
            </p:nvSpPr>
            <p:spPr bwMode="auto">
              <a:xfrm>
                <a:off x="1295" y="1160"/>
                <a:ext cx="48" cy="65"/>
              </a:xfrm>
              <a:custGeom>
                <a:avLst/>
                <a:gdLst>
                  <a:gd name="T0" fmla="*/ 24 w 43"/>
                  <a:gd name="T1" fmla="*/ 4 h 58"/>
                  <a:gd name="T2" fmla="*/ 32 w 43"/>
                  <a:gd name="T3" fmla="*/ 0 h 58"/>
                  <a:gd name="T4" fmla="*/ 42 w 43"/>
                  <a:gd name="T5" fmla="*/ 5 h 58"/>
                  <a:gd name="T6" fmla="*/ 39 w 43"/>
                  <a:gd name="T7" fmla="*/ 39 h 58"/>
                  <a:gd name="T8" fmla="*/ 0 w 43"/>
                  <a:gd name="T9" fmla="*/ 44 h 58"/>
                  <a:gd name="T10" fmla="*/ 12 w 43"/>
                  <a:gd name="T11" fmla="*/ 12 h 58"/>
                  <a:gd name="T12" fmla="*/ 17 w 43"/>
                  <a:gd name="T13" fmla="*/ 11 h 58"/>
                  <a:gd name="T14" fmla="*/ 23 w 43"/>
                  <a:gd name="T15" fmla="*/ 19 h 58"/>
                  <a:gd name="T16" fmla="*/ 25 w 43"/>
                  <a:gd name="T17" fmla="*/ 11 h 58"/>
                  <a:gd name="T18" fmla="*/ 24 w 43"/>
                  <a:gd name="T19" fmla="*/ 4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 h="58">
                    <a:moveTo>
                      <a:pt x="24" y="4"/>
                    </a:moveTo>
                    <a:cubicBezTo>
                      <a:pt x="26" y="1"/>
                      <a:pt x="29" y="0"/>
                      <a:pt x="32" y="0"/>
                    </a:cubicBezTo>
                    <a:cubicBezTo>
                      <a:pt x="35" y="2"/>
                      <a:pt x="40" y="1"/>
                      <a:pt x="42" y="5"/>
                    </a:cubicBezTo>
                    <a:cubicBezTo>
                      <a:pt x="43" y="16"/>
                      <a:pt x="30" y="27"/>
                      <a:pt x="39" y="39"/>
                    </a:cubicBezTo>
                    <a:cubicBezTo>
                      <a:pt x="28" y="58"/>
                      <a:pt x="13" y="45"/>
                      <a:pt x="0" y="44"/>
                    </a:cubicBezTo>
                    <a:cubicBezTo>
                      <a:pt x="14" y="37"/>
                      <a:pt x="7" y="23"/>
                      <a:pt x="12" y="12"/>
                    </a:cubicBezTo>
                    <a:cubicBezTo>
                      <a:pt x="13" y="11"/>
                      <a:pt x="15" y="11"/>
                      <a:pt x="17" y="11"/>
                    </a:cubicBezTo>
                    <a:cubicBezTo>
                      <a:pt x="20" y="14"/>
                      <a:pt x="19" y="20"/>
                      <a:pt x="23" y="19"/>
                    </a:cubicBezTo>
                    <a:cubicBezTo>
                      <a:pt x="26" y="19"/>
                      <a:pt x="25" y="14"/>
                      <a:pt x="25" y="11"/>
                    </a:cubicBezTo>
                    <a:cubicBezTo>
                      <a:pt x="24" y="9"/>
                      <a:pt x="24" y="6"/>
                      <a:pt x="24" y="4"/>
                    </a:cubicBezTo>
                    <a:close/>
                  </a:path>
                </a:pathLst>
              </a:custGeom>
              <a:solidFill>
                <a:srgbClr val="B69D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8" name="Freeform 688">
                <a:extLst>
                  <a:ext uri="{FF2B5EF4-FFF2-40B4-BE49-F238E27FC236}">
                    <a16:creationId xmlns:a16="http://schemas.microsoft.com/office/drawing/2014/main" id="{9E1CC697-5DB5-47E8-8347-707D1069835E}"/>
                  </a:ext>
                </a:extLst>
              </p:cNvPr>
              <p:cNvSpPr>
                <a:spLocks/>
              </p:cNvSpPr>
              <p:nvPr/>
            </p:nvSpPr>
            <p:spPr bwMode="auto">
              <a:xfrm>
                <a:off x="904" y="961"/>
                <a:ext cx="84" cy="100"/>
              </a:xfrm>
              <a:custGeom>
                <a:avLst/>
                <a:gdLst>
                  <a:gd name="T0" fmla="*/ 0 w 75"/>
                  <a:gd name="T1" fmla="*/ 4 h 89"/>
                  <a:gd name="T2" fmla="*/ 5 w 75"/>
                  <a:gd name="T3" fmla="*/ 0 h 89"/>
                  <a:gd name="T4" fmla="*/ 63 w 75"/>
                  <a:gd name="T5" fmla="*/ 71 h 89"/>
                  <a:gd name="T6" fmla="*/ 75 w 75"/>
                  <a:gd name="T7" fmla="*/ 80 h 89"/>
                  <a:gd name="T8" fmla="*/ 67 w 75"/>
                  <a:gd name="T9" fmla="*/ 89 h 89"/>
                  <a:gd name="T10" fmla="*/ 0 w 75"/>
                  <a:gd name="T11" fmla="*/ 4 h 89"/>
                </a:gdLst>
                <a:ahLst/>
                <a:cxnLst>
                  <a:cxn ang="0">
                    <a:pos x="T0" y="T1"/>
                  </a:cxn>
                  <a:cxn ang="0">
                    <a:pos x="T2" y="T3"/>
                  </a:cxn>
                  <a:cxn ang="0">
                    <a:pos x="T4" y="T5"/>
                  </a:cxn>
                  <a:cxn ang="0">
                    <a:pos x="T6" y="T7"/>
                  </a:cxn>
                  <a:cxn ang="0">
                    <a:pos x="T8" y="T9"/>
                  </a:cxn>
                  <a:cxn ang="0">
                    <a:pos x="T10" y="T11"/>
                  </a:cxn>
                </a:cxnLst>
                <a:rect l="0" t="0" r="r" b="b"/>
                <a:pathLst>
                  <a:path w="75" h="89">
                    <a:moveTo>
                      <a:pt x="0" y="4"/>
                    </a:moveTo>
                    <a:cubicBezTo>
                      <a:pt x="2" y="3"/>
                      <a:pt x="3" y="2"/>
                      <a:pt x="5" y="0"/>
                    </a:cubicBezTo>
                    <a:cubicBezTo>
                      <a:pt x="29" y="20"/>
                      <a:pt x="43" y="47"/>
                      <a:pt x="63" y="71"/>
                    </a:cubicBezTo>
                    <a:cubicBezTo>
                      <a:pt x="66" y="75"/>
                      <a:pt x="67" y="83"/>
                      <a:pt x="75" y="80"/>
                    </a:cubicBezTo>
                    <a:cubicBezTo>
                      <a:pt x="75" y="85"/>
                      <a:pt x="72" y="88"/>
                      <a:pt x="67" y="89"/>
                    </a:cubicBezTo>
                    <a:cubicBezTo>
                      <a:pt x="48" y="59"/>
                      <a:pt x="26" y="30"/>
                      <a:pt x="0" y="4"/>
                    </a:cubicBezTo>
                    <a:close/>
                  </a:path>
                </a:pathLst>
              </a:custGeom>
              <a:solidFill>
                <a:srgbClr val="553F3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9" name="Freeform 689">
                <a:extLst>
                  <a:ext uri="{FF2B5EF4-FFF2-40B4-BE49-F238E27FC236}">
                    <a16:creationId xmlns:a16="http://schemas.microsoft.com/office/drawing/2014/main" id="{97BA7788-F558-43E6-8400-E3F2C6070208}"/>
                  </a:ext>
                </a:extLst>
              </p:cNvPr>
              <p:cNvSpPr>
                <a:spLocks/>
              </p:cNvSpPr>
              <p:nvPr/>
            </p:nvSpPr>
            <p:spPr bwMode="auto">
              <a:xfrm>
                <a:off x="905" y="995"/>
                <a:ext cx="71" cy="85"/>
              </a:xfrm>
              <a:custGeom>
                <a:avLst/>
                <a:gdLst>
                  <a:gd name="T0" fmla="*/ 4 w 63"/>
                  <a:gd name="T1" fmla="*/ 11 h 76"/>
                  <a:gd name="T2" fmla="*/ 10 w 63"/>
                  <a:gd name="T3" fmla="*/ 7 h 76"/>
                  <a:gd name="T4" fmla="*/ 53 w 63"/>
                  <a:gd name="T5" fmla="*/ 60 h 76"/>
                  <a:gd name="T6" fmla="*/ 63 w 63"/>
                  <a:gd name="T7" fmla="*/ 70 h 76"/>
                  <a:gd name="T8" fmla="*/ 54 w 63"/>
                  <a:gd name="T9" fmla="*/ 76 h 76"/>
                  <a:gd name="T10" fmla="*/ 4 w 63"/>
                  <a:gd name="T11" fmla="*/ 11 h 76"/>
                </a:gdLst>
                <a:ahLst/>
                <a:cxnLst>
                  <a:cxn ang="0">
                    <a:pos x="T0" y="T1"/>
                  </a:cxn>
                  <a:cxn ang="0">
                    <a:pos x="T2" y="T3"/>
                  </a:cxn>
                  <a:cxn ang="0">
                    <a:pos x="T4" y="T5"/>
                  </a:cxn>
                  <a:cxn ang="0">
                    <a:pos x="T6" y="T7"/>
                  </a:cxn>
                  <a:cxn ang="0">
                    <a:pos x="T8" y="T9"/>
                  </a:cxn>
                  <a:cxn ang="0">
                    <a:pos x="T10" y="T11"/>
                  </a:cxn>
                </a:cxnLst>
                <a:rect l="0" t="0" r="r" b="b"/>
                <a:pathLst>
                  <a:path w="63" h="76">
                    <a:moveTo>
                      <a:pt x="4" y="11"/>
                    </a:moveTo>
                    <a:cubicBezTo>
                      <a:pt x="0" y="0"/>
                      <a:pt x="4" y="0"/>
                      <a:pt x="10" y="7"/>
                    </a:cubicBezTo>
                    <a:cubicBezTo>
                      <a:pt x="26" y="23"/>
                      <a:pt x="41" y="40"/>
                      <a:pt x="53" y="60"/>
                    </a:cubicBezTo>
                    <a:cubicBezTo>
                      <a:pt x="55" y="64"/>
                      <a:pt x="54" y="72"/>
                      <a:pt x="63" y="70"/>
                    </a:cubicBezTo>
                    <a:cubicBezTo>
                      <a:pt x="62" y="74"/>
                      <a:pt x="58" y="75"/>
                      <a:pt x="54" y="76"/>
                    </a:cubicBezTo>
                    <a:cubicBezTo>
                      <a:pt x="40" y="52"/>
                      <a:pt x="25" y="29"/>
                      <a:pt x="4" y="11"/>
                    </a:cubicBezTo>
                    <a:close/>
                  </a:path>
                </a:pathLst>
              </a:custGeom>
              <a:solidFill>
                <a:srgbClr val="684F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0" name="Freeform 690">
                <a:extLst>
                  <a:ext uri="{FF2B5EF4-FFF2-40B4-BE49-F238E27FC236}">
                    <a16:creationId xmlns:a16="http://schemas.microsoft.com/office/drawing/2014/main" id="{7D0495BA-8151-4592-85DF-2CD3C1EC8D55}"/>
                  </a:ext>
                </a:extLst>
              </p:cNvPr>
              <p:cNvSpPr>
                <a:spLocks/>
              </p:cNvSpPr>
              <p:nvPr/>
            </p:nvSpPr>
            <p:spPr bwMode="auto">
              <a:xfrm>
                <a:off x="1308" y="1045"/>
                <a:ext cx="43" cy="80"/>
              </a:xfrm>
              <a:custGeom>
                <a:avLst/>
                <a:gdLst>
                  <a:gd name="T0" fmla="*/ 36 w 38"/>
                  <a:gd name="T1" fmla="*/ 6 h 71"/>
                  <a:gd name="T2" fmla="*/ 36 w 38"/>
                  <a:gd name="T3" fmla="*/ 14 h 71"/>
                  <a:gd name="T4" fmla="*/ 23 w 38"/>
                  <a:gd name="T5" fmla="*/ 19 h 71"/>
                  <a:gd name="T6" fmla="*/ 0 w 38"/>
                  <a:gd name="T7" fmla="*/ 71 h 71"/>
                  <a:gd name="T8" fmla="*/ 19 w 38"/>
                  <a:gd name="T9" fmla="*/ 3 h 71"/>
                  <a:gd name="T10" fmla="*/ 36 w 38"/>
                  <a:gd name="T11" fmla="*/ 6 h 71"/>
                </a:gdLst>
                <a:ahLst/>
                <a:cxnLst>
                  <a:cxn ang="0">
                    <a:pos x="T0" y="T1"/>
                  </a:cxn>
                  <a:cxn ang="0">
                    <a:pos x="T2" y="T3"/>
                  </a:cxn>
                  <a:cxn ang="0">
                    <a:pos x="T4" y="T5"/>
                  </a:cxn>
                  <a:cxn ang="0">
                    <a:pos x="T6" y="T7"/>
                  </a:cxn>
                  <a:cxn ang="0">
                    <a:pos x="T8" y="T9"/>
                  </a:cxn>
                  <a:cxn ang="0">
                    <a:pos x="T10" y="T11"/>
                  </a:cxn>
                </a:cxnLst>
                <a:rect l="0" t="0" r="r" b="b"/>
                <a:pathLst>
                  <a:path w="38" h="71">
                    <a:moveTo>
                      <a:pt x="36" y="6"/>
                    </a:moveTo>
                    <a:cubicBezTo>
                      <a:pt x="35" y="9"/>
                      <a:pt x="38" y="17"/>
                      <a:pt x="36" y="14"/>
                    </a:cubicBezTo>
                    <a:cubicBezTo>
                      <a:pt x="25" y="2"/>
                      <a:pt x="26" y="13"/>
                      <a:pt x="23" y="19"/>
                    </a:cubicBezTo>
                    <a:cubicBezTo>
                      <a:pt x="17" y="37"/>
                      <a:pt x="10" y="54"/>
                      <a:pt x="0" y="71"/>
                    </a:cubicBezTo>
                    <a:cubicBezTo>
                      <a:pt x="6" y="48"/>
                      <a:pt x="13" y="26"/>
                      <a:pt x="19" y="3"/>
                    </a:cubicBezTo>
                    <a:cubicBezTo>
                      <a:pt x="25" y="3"/>
                      <a:pt x="31" y="0"/>
                      <a:pt x="36" y="6"/>
                    </a:cubicBezTo>
                    <a:close/>
                  </a:path>
                </a:pathLst>
              </a:custGeom>
              <a:solidFill>
                <a:srgbClr val="9675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1" name="Freeform 691">
                <a:extLst>
                  <a:ext uri="{FF2B5EF4-FFF2-40B4-BE49-F238E27FC236}">
                    <a16:creationId xmlns:a16="http://schemas.microsoft.com/office/drawing/2014/main" id="{C26E8BE3-4AF9-46AC-9A24-E84BB3023FCB}"/>
                  </a:ext>
                </a:extLst>
              </p:cNvPr>
              <p:cNvSpPr>
                <a:spLocks/>
              </p:cNvSpPr>
              <p:nvPr/>
            </p:nvSpPr>
            <p:spPr bwMode="auto">
              <a:xfrm>
                <a:off x="963" y="917"/>
                <a:ext cx="54" cy="81"/>
              </a:xfrm>
              <a:custGeom>
                <a:avLst/>
                <a:gdLst>
                  <a:gd name="T0" fmla="*/ 43 w 48"/>
                  <a:gd name="T1" fmla="*/ 72 h 72"/>
                  <a:gd name="T2" fmla="*/ 4 w 48"/>
                  <a:gd name="T3" fmla="*/ 10 h 72"/>
                  <a:gd name="T4" fmla="*/ 9 w 48"/>
                  <a:gd name="T5" fmla="*/ 4 h 72"/>
                  <a:gd name="T6" fmla="*/ 14 w 48"/>
                  <a:gd name="T7" fmla="*/ 0 h 72"/>
                  <a:gd name="T8" fmla="*/ 48 w 48"/>
                  <a:gd name="T9" fmla="*/ 68 h 72"/>
                  <a:gd name="T10" fmla="*/ 43 w 48"/>
                  <a:gd name="T11" fmla="*/ 72 h 72"/>
                </a:gdLst>
                <a:ahLst/>
                <a:cxnLst>
                  <a:cxn ang="0">
                    <a:pos x="T0" y="T1"/>
                  </a:cxn>
                  <a:cxn ang="0">
                    <a:pos x="T2" y="T3"/>
                  </a:cxn>
                  <a:cxn ang="0">
                    <a:pos x="T4" y="T5"/>
                  </a:cxn>
                  <a:cxn ang="0">
                    <a:pos x="T6" y="T7"/>
                  </a:cxn>
                  <a:cxn ang="0">
                    <a:pos x="T8" y="T9"/>
                  </a:cxn>
                  <a:cxn ang="0">
                    <a:pos x="T10" y="T11"/>
                  </a:cxn>
                </a:cxnLst>
                <a:rect l="0" t="0" r="r" b="b"/>
                <a:pathLst>
                  <a:path w="48" h="72">
                    <a:moveTo>
                      <a:pt x="43" y="72"/>
                    </a:moveTo>
                    <a:cubicBezTo>
                      <a:pt x="28" y="53"/>
                      <a:pt x="16" y="32"/>
                      <a:pt x="4" y="10"/>
                    </a:cubicBezTo>
                    <a:cubicBezTo>
                      <a:pt x="0" y="2"/>
                      <a:pt x="8" y="6"/>
                      <a:pt x="9" y="4"/>
                    </a:cubicBezTo>
                    <a:cubicBezTo>
                      <a:pt x="11" y="3"/>
                      <a:pt x="13" y="1"/>
                      <a:pt x="14" y="0"/>
                    </a:cubicBezTo>
                    <a:cubicBezTo>
                      <a:pt x="16" y="27"/>
                      <a:pt x="33" y="47"/>
                      <a:pt x="48" y="68"/>
                    </a:cubicBezTo>
                    <a:cubicBezTo>
                      <a:pt x="46" y="69"/>
                      <a:pt x="45" y="71"/>
                      <a:pt x="43" y="72"/>
                    </a:cubicBezTo>
                    <a:close/>
                  </a:path>
                </a:pathLst>
              </a:custGeom>
              <a:solidFill>
                <a:srgbClr val="654F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2" name="Freeform 692">
                <a:extLst>
                  <a:ext uri="{FF2B5EF4-FFF2-40B4-BE49-F238E27FC236}">
                    <a16:creationId xmlns:a16="http://schemas.microsoft.com/office/drawing/2014/main" id="{1A9E972F-CEE5-4474-A222-A1C463E7CCB7}"/>
                  </a:ext>
                </a:extLst>
              </p:cNvPr>
              <p:cNvSpPr>
                <a:spLocks/>
              </p:cNvSpPr>
              <p:nvPr/>
            </p:nvSpPr>
            <p:spPr bwMode="auto">
              <a:xfrm>
                <a:off x="1389" y="1228"/>
                <a:ext cx="21" cy="53"/>
              </a:xfrm>
              <a:custGeom>
                <a:avLst/>
                <a:gdLst>
                  <a:gd name="T0" fmla="*/ 0 w 19"/>
                  <a:gd name="T1" fmla="*/ 47 h 47"/>
                  <a:gd name="T2" fmla="*/ 3 w 19"/>
                  <a:gd name="T3" fmla="*/ 3 h 47"/>
                  <a:gd name="T4" fmla="*/ 8 w 19"/>
                  <a:gd name="T5" fmla="*/ 0 h 47"/>
                  <a:gd name="T6" fmla="*/ 0 w 19"/>
                  <a:gd name="T7" fmla="*/ 47 h 47"/>
                </a:gdLst>
                <a:ahLst/>
                <a:cxnLst>
                  <a:cxn ang="0">
                    <a:pos x="T0" y="T1"/>
                  </a:cxn>
                  <a:cxn ang="0">
                    <a:pos x="T2" y="T3"/>
                  </a:cxn>
                  <a:cxn ang="0">
                    <a:pos x="T4" y="T5"/>
                  </a:cxn>
                  <a:cxn ang="0">
                    <a:pos x="T6" y="T7"/>
                  </a:cxn>
                </a:cxnLst>
                <a:rect l="0" t="0" r="r" b="b"/>
                <a:pathLst>
                  <a:path w="19" h="47">
                    <a:moveTo>
                      <a:pt x="0" y="47"/>
                    </a:moveTo>
                    <a:cubicBezTo>
                      <a:pt x="1" y="32"/>
                      <a:pt x="2" y="17"/>
                      <a:pt x="3" y="3"/>
                    </a:cubicBezTo>
                    <a:cubicBezTo>
                      <a:pt x="5" y="2"/>
                      <a:pt x="7" y="1"/>
                      <a:pt x="8" y="0"/>
                    </a:cubicBezTo>
                    <a:cubicBezTo>
                      <a:pt x="19" y="13"/>
                      <a:pt x="14" y="39"/>
                      <a:pt x="0" y="47"/>
                    </a:cubicBezTo>
                    <a:close/>
                  </a:path>
                </a:pathLst>
              </a:custGeom>
              <a:solidFill>
                <a:srgbClr val="F3DAB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3" name="Freeform 693">
                <a:extLst>
                  <a:ext uri="{FF2B5EF4-FFF2-40B4-BE49-F238E27FC236}">
                    <a16:creationId xmlns:a16="http://schemas.microsoft.com/office/drawing/2014/main" id="{AA8A9246-7BC8-44F1-BAFE-C9788316B521}"/>
                  </a:ext>
                </a:extLst>
              </p:cNvPr>
              <p:cNvSpPr>
                <a:spLocks/>
              </p:cNvSpPr>
              <p:nvPr/>
            </p:nvSpPr>
            <p:spPr bwMode="auto">
              <a:xfrm>
                <a:off x="1245" y="1059"/>
                <a:ext cx="27" cy="67"/>
              </a:xfrm>
              <a:custGeom>
                <a:avLst/>
                <a:gdLst>
                  <a:gd name="T0" fmla="*/ 24 w 24"/>
                  <a:gd name="T1" fmla="*/ 5 h 60"/>
                  <a:gd name="T2" fmla="*/ 0 w 24"/>
                  <a:gd name="T3" fmla="*/ 60 h 60"/>
                  <a:gd name="T4" fmla="*/ 16 w 24"/>
                  <a:gd name="T5" fmla="*/ 6 h 60"/>
                  <a:gd name="T6" fmla="*/ 24 w 24"/>
                  <a:gd name="T7" fmla="*/ 5 h 60"/>
                </a:gdLst>
                <a:ahLst/>
                <a:cxnLst>
                  <a:cxn ang="0">
                    <a:pos x="T0" y="T1"/>
                  </a:cxn>
                  <a:cxn ang="0">
                    <a:pos x="T2" y="T3"/>
                  </a:cxn>
                  <a:cxn ang="0">
                    <a:pos x="T4" y="T5"/>
                  </a:cxn>
                  <a:cxn ang="0">
                    <a:pos x="T6" y="T7"/>
                  </a:cxn>
                </a:cxnLst>
                <a:rect l="0" t="0" r="r" b="b"/>
                <a:pathLst>
                  <a:path w="24" h="60">
                    <a:moveTo>
                      <a:pt x="24" y="5"/>
                    </a:moveTo>
                    <a:cubicBezTo>
                      <a:pt x="18" y="25"/>
                      <a:pt x="13" y="44"/>
                      <a:pt x="0" y="60"/>
                    </a:cubicBezTo>
                    <a:cubicBezTo>
                      <a:pt x="5" y="42"/>
                      <a:pt x="11" y="24"/>
                      <a:pt x="16" y="6"/>
                    </a:cubicBezTo>
                    <a:cubicBezTo>
                      <a:pt x="18" y="0"/>
                      <a:pt x="21" y="6"/>
                      <a:pt x="24" y="5"/>
                    </a:cubicBezTo>
                    <a:close/>
                  </a:path>
                </a:pathLst>
              </a:custGeom>
              <a:solidFill>
                <a:srgbClr val="937B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4" name="Freeform 694">
                <a:extLst>
                  <a:ext uri="{FF2B5EF4-FFF2-40B4-BE49-F238E27FC236}">
                    <a16:creationId xmlns:a16="http://schemas.microsoft.com/office/drawing/2014/main" id="{B9F0C18B-7DA1-4DC4-869E-0DC990D45953}"/>
                  </a:ext>
                </a:extLst>
              </p:cNvPr>
              <p:cNvSpPr>
                <a:spLocks/>
              </p:cNvSpPr>
              <p:nvPr/>
            </p:nvSpPr>
            <p:spPr bwMode="auto">
              <a:xfrm>
                <a:off x="1376" y="1126"/>
                <a:ext cx="21" cy="61"/>
              </a:xfrm>
              <a:custGeom>
                <a:avLst/>
                <a:gdLst>
                  <a:gd name="T0" fmla="*/ 1 w 19"/>
                  <a:gd name="T1" fmla="*/ 54 h 54"/>
                  <a:gd name="T2" fmla="*/ 13 w 19"/>
                  <a:gd name="T3" fmla="*/ 0 h 54"/>
                  <a:gd name="T4" fmla="*/ 13 w 19"/>
                  <a:gd name="T5" fmla="*/ 25 h 54"/>
                  <a:gd name="T6" fmla="*/ 11 w 19"/>
                  <a:gd name="T7" fmla="*/ 45 h 54"/>
                  <a:gd name="T8" fmla="*/ 1 w 19"/>
                  <a:gd name="T9" fmla="*/ 54 h 54"/>
                </a:gdLst>
                <a:ahLst/>
                <a:cxnLst>
                  <a:cxn ang="0">
                    <a:pos x="T0" y="T1"/>
                  </a:cxn>
                  <a:cxn ang="0">
                    <a:pos x="T2" y="T3"/>
                  </a:cxn>
                  <a:cxn ang="0">
                    <a:pos x="T4" y="T5"/>
                  </a:cxn>
                  <a:cxn ang="0">
                    <a:pos x="T6" y="T7"/>
                  </a:cxn>
                  <a:cxn ang="0">
                    <a:pos x="T8" y="T9"/>
                  </a:cxn>
                </a:cxnLst>
                <a:rect l="0" t="0" r="r" b="b"/>
                <a:pathLst>
                  <a:path w="19" h="54">
                    <a:moveTo>
                      <a:pt x="1" y="54"/>
                    </a:moveTo>
                    <a:cubicBezTo>
                      <a:pt x="0" y="35"/>
                      <a:pt x="12" y="19"/>
                      <a:pt x="13" y="0"/>
                    </a:cubicBezTo>
                    <a:cubicBezTo>
                      <a:pt x="19" y="9"/>
                      <a:pt x="15" y="17"/>
                      <a:pt x="13" y="25"/>
                    </a:cubicBezTo>
                    <a:cubicBezTo>
                      <a:pt x="12" y="32"/>
                      <a:pt x="4" y="38"/>
                      <a:pt x="11" y="45"/>
                    </a:cubicBezTo>
                    <a:cubicBezTo>
                      <a:pt x="10" y="51"/>
                      <a:pt x="5" y="52"/>
                      <a:pt x="1" y="54"/>
                    </a:cubicBezTo>
                    <a:close/>
                  </a:path>
                </a:pathLst>
              </a:custGeom>
              <a:solidFill>
                <a:srgbClr val="91766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5" name="Freeform 695">
                <a:extLst>
                  <a:ext uri="{FF2B5EF4-FFF2-40B4-BE49-F238E27FC236}">
                    <a16:creationId xmlns:a16="http://schemas.microsoft.com/office/drawing/2014/main" id="{3F395887-4D96-4189-B781-AADA44160EF1}"/>
                  </a:ext>
                </a:extLst>
              </p:cNvPr>
              <p:cNvSpPr>
                <a:spLocks/>
              </p:cNvSpPr>
              <p:nvPr/>
            </p:nvSpPr>
            <p:spPr bwMode="auto">
              <a:xfrm>
                <a:off x="1216" y="1251"/>
                <a:ext cx="24" cy="43"/>
              </a:xfrm>
              <a:custGeom>
                <a:avLst/>
                <a:gdLst>
                  <a:gd name="T0" fmla="*/ 21 w 21"/>
                  <a:gd name="T1" fmla="*/ 0 h 38"/>
                  <a:gd name="T2" fmla="*/ 4 w 21"/>
                  <a:gd name="T3" fmla="*/ 38 h 38"/>
                  <a:gd name="T4" fmla="*/ 11 w 21"/>
                  <a:gd name="T5" fmla="*/ 0 h 38"/>
                  <a:gd name="T6" fmla="*/ 21 w 21"/>
                  <a:gd name="T7" fmla="*/ 0 h 38"/>
                </a:gdLst>
                <a:ahLst/>
                <a:cxnLst>
                  <a:cxn ang="0">
                    <a:pos x="T0" y="T1"/>
                  </a:cxn>
                  <a:cxn ang="0">
                    <a:pos x="T2" y="T3"/>
                  </a:cxn>
                  <a:cxn ang="0">
                    <a:pos x="T4" y="T5"/>
                  </a:cxn>
                  <a:cxn ang="0">
                    <a:pos x="T6" y="T7"/>
                  </a:cxn>
                </a:cxnLst>
                <a:rect l="0" t="0" r="r" b="b"/>
                <a:pathLst>
                  <a:path w="21" h="38">
                    <a:moveTo>
                      <a:pt x="21" y="0"/>
                    </a:moveTo>
                    <a:cubicBezTo>
                      <a:pt x="16" y="12"/>
                      <a:pt x="10" y="24"/>
                      <a:pt x="4" y="38"/>
                    </a:cubicBezTo>
                    <a:cubicBezTo>
                      <a:pt x="0" y="22"/>
                      <a:pt x="10" y="12"/>
                      <a:pt x="11" y="0"/>
                    </a:cubicBezTo>
                    <a:cubicBezTo>
                      <a:pt x="14" y="0"/>
                      <a:pt x="18" y="0"/>
                      <a:pt x="21" y="0"/>
                    </a:cubicBezTo>
                    <a:close/>
                  </a:path>
                </a:pathLst>
              </a:custGeom>
              <a:solidFill>
                <a:srgbClr val="E8D5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6" name="Freeform 696">
                <a:extLst>
                  <a:ext uri="{FF2B5EF4-FFF2-40B4-BE49-F238E27FC236}">
                    <a16:creationId xmlns:a16="http://schemas.microsoft.com/office/drawing/2014/main" id="{D5478F81-C606-405F-B5A4-FF04978175BF}"/>
                  </a:ext>
                </a:extLst>
              </p:cNvPr>
              <p:cNvSpPr>
                <a:spLocks/>
              </p:cNvSpPr>
              <p:nvPr/>
            </p:nvSpPr>
            <p:spPr bwMode="auto">
              <a:xfrm>
                <a:off x="1327" y="1159"/>
                <a:ext cx="22" cy="59"/>
              </a:xfrm>
              <a:custGeom>
                <a:avLst/>
                <a:gdLst>
                  <a:gd name="T0" fmla="*/ 10 w 19"/>
                  <a:gd name="T1" fmla="*/ 40 h 53"/>
                  <a:gd name="T2" fmla="*/ 2 w 19"/>
                  <a:gd name="T3" fmla="*/ 38 h 53"/>
                  <a:gd name="T4" fmla="*/ 11 w 19"/>
                  <a:gd name="T5" fmla="*/ 4 h 53"/>
                  <a:gd name="T6" fmla="*/ 15 w 19"/>
                  <a:gd name="T7" fmla="*/ 1 h 53"/>
                  <a:gd name="T8" fmla="*/ 16 w 19"/>
                  <a:gd name="T9" fmla="*/ 14 h 53"/>
                  <a:gd name="T10" fmla="*/ 10 w 19"/>
                  <a:gd name="T11" fmla="*/ 40 h 53"/>
                </a:gdLst>
                <a:ahLst/>
                <a:cxnLst>
                  <a:cxn ang="0">
                    <a:pos x="T0" y="T1"/>
                  </a:cxn>
                  <a:cxn ang="0">
                    <a:pos x="T2" y="T3"/>
                  </a:cxn>
                  <a:cxn ang="0">
                    <a:pos x="T4" y="T5"/>
                  </a:cxn>
                  <a:cxn ang="0">
                    <a:pos x="T6" y="T7"/>
                  </a:cxn>
                  <a:cxn ang="0">
                    <a:pos x="T8" y="T9"/>
                  </a:cxn>
                  <a:cxn ang="0">
                    <a:pos x="T10" y="T11"/>
                  </a:cxn>
                </a:cxnLst>
                <a:rect l="0" t="0" r="r" b="b"/>
                <a:pathLst>
                  <a:path w="19" h="53">
                    <a:moveTo>
                      <a:pt x="10" y="40"/>
                    </a:moveTo>
                    <a:cubicBezTo>
                      <a:pt x="7" y="40"/>
                      <a:pt x="0" y="53"/>
                      <a:pt x="2" y="38"/>
                    </a:cubicBezTo>
                    <a:cubicBezTo>
                      <a:pt x="4" y="27"/>
                      <a:pt x="8" y="16"/>
                      <a:pt x="11" y="4"/>
                    </a:cubicBezTo>
                    <a:cubicBezTo>
                      <a:pt x="10" y="1"/>
                      <a:pt x="11" y="0"/>
                      <a:pt x="15" y="1"/>
                    </a:cubicBezTo>
                    <a:cubicBezTo>
                      <a:pt x="19" y="5"/>
                      <a:pt x="13" y="10"/>
                      <a:pt x="16" y="14"/>
                    </a:cubicBezTo>
                    <a:cubicBezTo>
                      <a:pt x="9" y="22"/>
                      <a:pt x="14" y="32"/>
                      <a:pt x="10" y="40"/>
                    </a:cubicBezTo>
                    <a:close/>
                  </a:path>
                </a:pathLst>
              </a:custGeom>
              <a:solidFill>
                <a:srgbClr val="F0E2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7" name="Freeform 697">
                <a:extLst>
                  <a:ext uri="{FF2B5EF4-FFF2-40B4-BE49-F238E27FC236}">
                    <a16:creationId xmlns:a16="http://schemas.microsoft.com/office/drawing/2014/main" id="{73F56812-0E89-4429-95AC-F20B20B88AA4}"/>
                  </a:ext>
                </a:extLst>
              </p:cNvPr>
              <p:cNvSpPr>
                <a:spLocks/>
              </p:cNvSpPr>
              <p:nvPr/>
            </p:nvSpPr>
            <p:spPr bwMode="auto">
              <a:xfrm>
                <a:off x="1421" y="971"/>
                <a:ext cx="18" cy="42"/>
              </a:xfrm>
              <a:custGeom>
                <a:avLst/>
                <a:gdLst>
                  <a:gd name="T0" fmla="*/ 16 w 16"/>
                  <a:gd name="T1" fmla="*/ 0 h 37"/>
                  <a:gd name="T2" fmla="*/ 4 w 16"/>
                  <a:gd name="T3" fmla="*/ 36 h 37"/>
                  <a:gd name="T4" fmla="*/ 0 w 16"/>
                  <a:gd name="T5" fmla="*/ 37 h 37"/>
                  <a:gd name="T6" fmla="*/ 16 w 16"/>
                  <a:gd name="T7" fmla="*/ 0 h 37"/>
                </a:gdLst>
                <a:ahLst/>
                <a:cxnLst>
                  <a:cxn ang="0">
                    <a:pos x="T0" y="T1"/>
                  </a:cxn>
                  <a:cxn ang="0">
                    <a:pos x="T2" y="T3"/>
                  </a:cxn>
                  <a:cxn ang="0">
                    <a:pos x="T4" y="T5"/>
                  </a:cxn>
                  <a:cxn ang="0">
                    <a:pos x="T6" y="T7"/>
                  </a:cxn>
                </a:cxnLst>
                <a:rect l="0" t="0" r="r" b="b"/>
                <a:pathLst>
                  <a:path w="16" h="37">
                    <a:moveTo>
                      <a:pt x="16" y="0"/>
                    </a:moveTo>
                    <a:cubicBezTo>
                      <a:pt x="15" y="13"/>
                      <a:pt x="12" y="26"/>
                      <a:pt x="4" y="36"/>
                    </a:cubicBezTo>
                    <a:cubicBezTo>
                      <a:pt x="3" y="36"/>
                      <a:pt x="1" y="36"/>
                      <a:pt x="0" y="37"/>
                    </a:cubicBezTo>
                    <a:cubicBezTo>
                      <a:pt x="2" y="23"/>
                      <a:pt x="6" y="10"/>
                      <a:pt x="16" y="0"/>
                    </a:cubicBezTo>
                    <a:close/>
                  </a:path>
                </a:pathLst>
              </a:custGeom>
              <a:solidFill>
                <a:srgbClr val="89654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8" name="Freeform 698">
                <a:extLst>
                  <a:ext uri="{FF2B5EF4-FFF2-40B4-BE49-F238E27FC236}">
                    <a16:creationId xmlns:a16="http://schemas.microsoft.com/office/drawing/2014/main" id="{E6DB24B5-66B6-4A65-9F13-0C7D4DB6541E}"/>
                  </a:ext>
                </a:extLst>
              </p:cNvPr>
              <p:cNvSpPr>
                <a:spLocks/>
              </p:cNvSpPr>
              <p:nvPr/>
            </p:nvSpPr>
            <p:spPr bwMode="auto">
              <a:xfrm>
                <a:off x="2243" y="4200"/>
                <a:ext cx="117" cy="44"/>
              </a:xfrm>
              <a:custGeom>
                <a:avLst/>
                <a:gdLst>
                  <a:gd name="T0" fmla="*/ 104 w 104"/>
                  <a:gd name="T1" fmla="*/ 22 h 39"/>
                  <a:gd name="T2" fmla="*/ 102 w 104"/>
                  <a:gd name="T3" fmla="*/ 31 h 39"/>
                  <a:gd name="T4" fmla="*/ 39 w 104"/>
                  <a:gd name="T5" fmla="*/ 20 h 39"/>
                  <a:gd name="T6" fmla="*/ 29 w 104"/>
                  <a:gd name="T7" fmla="*/ 21 h 39"/>
                  <a:gd name="T8" fmla="*/ 3 w 104"/>
                  <a:gd name="T9" fmla="*/ 27 h 39"/>
                  <a:gd name="T10" fmla="*/ 0 w 104"/>
                  <a:gd name="T11" fmla="*/ 22 h 39"/>
                  <a:gd name="T12" fmla="*/ 104 w 104"/>
                  <a:gd name="T13" fmla="*/ 22 h 39"/>
                </a:gdLst>
                <a:ahLst/>
                <a:cxnLst>
                  <a:cxn ang="0">
                    <a:pos x="T0" y="T1"/>
                  </a:cxn>
                  <a:cxn ang="0">
                    <a:pos x="T2" y="T3"/>
                  </a:cxn>
                  <a:cxn ang="0">
                    <a:pos x="T4" y="T5"/>
                  </a:cxn>
                  <a:cxn ang="0">
                    <a:pos x="T6" y="T7"/>
                  </a:cxn>
                  <a:cxn ang="0">
                    <a:pos x="T8" y="T9"/>
                  </a:cxn>
                  <a:cxn ang="0">
                    <a:pos x="T10" y="T11"/>
                  </a:cxn>
                  <a:cxn ang="0">
                    <a:pos x="T12" y="T13"/>
                  </a:cxn>
                </a:cxnLst>
                <a:rect l="0" t="0" r="r" b="b"/>
                <a:pathLst>
                  <a:path w="104" h="39">
                    <a:moveTo>
                      <a:pt x="104" y="22"/>
                    </a:moveTo>
                    <a:cubicBezTo>
                      <a:pt x="103" y="25"/>
                      <a:pt x="103" y="28"/>
                      <a:pt x="102" y="31"/>
                    </a:cubicBezTo>
                    <a:cubicBezTo>
                      <a:pt x="83" y="18"/>
                      <a:pt x="58" y="39"/>
                      <a:pt x="39" y="20"/>
                    </a:cubicBezTo>
                    <a:cubicBezTo>
                      <a:pt x="36" y="17"/>
                      <a:pt x="32" y="18"/>
                      <a:pt x="29" y="21"/>
                    </a:cubicBezTo>
                    <a:cubicBezTo>
                      <a:pt x="22" y="30"/>
                      <a:pt x="11" y="20"/>
                      <a:pt x="3" y="27"/>
                    </a:cubicBezTo>
                    <a:cubicBezTo>
                      <a:pt x="2" y="25"/>
                      <a:pt x="1" y="23"/>
                      <a:pt x="0" y="22"/>
                    </a:cubicBezTo>
                    <a:cubicBezTo>
                      <a:pt x="35" y="9"/>
                      <a:pt x="69" y="0"/>
                      <a:pt x="104" y="22"/>
                    </a:cubicBezTo>
                    <a:close/>
                  </a:path>
                </a:pathLst>
              </a:custGeom>
              <a:solidFill>
                <a:srgbClr val="76B3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9" name="Freeform 699">
                <a:extLst>
                  <a:ext uri="{FF2B5EF4-FFF2-40B4-BE49-F238E27FC236}">
                    <a16:creationId xmlns:a16="http://schemas.microsoft.com/office/drawing/2014/main" id="{FB0F5C8C-B415-4F2B-9281-9687570BF5D1}"/>
                  </a:ext>
                </a:extLst>
              </p:cNvPr>
              <p:cNvSpPr>
                <a:spLocks/>
              </p:cNvSpPr>
              <p:nvPr/>
            </p:nvSpPr>
            <p:spPr bwMode="auto">
              <a:xfrm>
                <a:off x="1448" y="4177"/>
                <a:ext cx="116" cy="31"/>
              </a:xfrm>
              <a:custGeom>
                <a:avLst/>
                <a:gdLst>
                  <a:gd name="T0" fmla="*/ 0 w 104"/>
                  <a:gd name="T1" fmla="*/ 26 h 27"/>
                  <a:gd name="T2" fmla="*/ 29 w 104"/>
                  <a:gd name="T3" fmla="*/ 17 h 27"/>
                  <a:gd name="T4" fmla="*/ 40 w 104"/>
                  <a:gd name="T5" fmla="*/ 16 h 27"/>
                  <a:gd name="T6" fmla="*/ 99 w 104"/>
                  <a:gd name="T7" fmla="*/ 4 h 27"/>
                  <a:gd name="T8" fmla="*/ 104 w 104"/>
                  <a:gd name="T9" fmla="*/ 15 h 27"/>
                  <a:gd name="T10" fmla="*/ 0 w 104"/>
                  <a:gd name="T11" fmla="*/ 26 h 27"/>
                </a:gdLst>
                <a:ahLst/>
                <a:cxnLst>
                  <a:cxn ang="0">
                    <a:pos x="T0" y="T1"/>
                  </a:cxn>
                  <a:cxn ang="0">
                    <a:pos x="T2" y="T3"/>
                  </a:cxn>
                  <a:cxn ang="0">
                    <a:pos x="T4" y="T5"/>
                  </a:cxn>
                  <a:cxn ang="0">
                    <a:pos x="T6" y="T7"/>
                  </a:cxn>
                  <a:cxn ang="0">
                    <a:pos x="T8" y="T9"/>
                  </a:cxn>
                  <a:cxn ang="0">
                    <a:pos x="T10" y="T11"/>
                  </a:cxn>
                </a:cxnLst>
                <a:rect l="0" t="0" r="r" b="b"/>
                <a:pathLst>
                  <a:path w="104" h="27">
                    <a:moveTo>
                      <a:pt x="0" y="26"/>
                    </a:moveTo>
                    <a:cubicBezTo>
                      <a:pt x="8" y="16"/>
                      <a:pt x="16" y="11"/>
                      <a:pt x="29" y="17"/>
                    </a:cubicBezTo>
                    <a:cubicBezTo>
                      <a:pt x="32" y="19"/>
                      <a:pt x="38" y="18"/>
                      <a:pt x="40" y="16"/>
                    </a:cubicBezTo>
                    <a:cubicBezTo>
                      <a:pt x="57" y="0"/>
                      <a:pt x="81" y="14"/>
                      <a:pt x="99" y="4"/>
                    </a:cubicBezTo>
                    <a:cubicBezTo>
                      <a:pt x="104" y="2"/>
                      <a:pt x="103" y="10"/>
                      <a:pt x="104" y="15"/>
                    </a:cubicBezTo>
                    <a:cubicBezTo>
                      <a:pt x="70" y="27"/>
                      <a:pt x="34" y="20"/>
                      <a:pt x="0" y="26"/>
                    </a:cubicBezTo>
                    <a:close/>
                  </a:path>
                </a:pathLst>
              </a:custGeom>
              <a:solidFill>
                <a:srgbClr val="97C6D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0" name="Freeform 700">
                <a:extLst>
                  <a:ext uri="{FF2B5EF4-FFF2-40B4-BE49-F238E27FC236}">
                    <a16:creationId xmlns:a16="http://schemas.microsoft.com/office/drawing/2014/main" id="{F1466043-3834-4FB3-AA16-CFF34B4AF1F5}"/>
                  </a:ext>
                </a:extLst>
              </p:cNvPr>
              <p:cNvSpPr>
                <a:spLocks/>
              </p:cNvSpPr>
              <p:nvPr/>
            </p:nvSpPr>
            <p:spPr bwMode="auto">
              <a:xfrm>
                <a:off x="1432" y="4248"/>
                <a:ext cx="55" cy="32"/>
              </a:xfrm>
              <a:custGeom>
                <a:avLst/>
                <a:gdLst>
                  <a:gd name="T0" fmla="*/ 30 w 49"/>
                  <a:gd name="T1" fmla="*/ 0 h 28"/>
                  <a:gd name="T2" fmla="*/ 34 w 49"/>
                  <a:gd name="T3" fmla="*/ 8 h 28"/>
                  <a:gd name="T4" fmla="*/ 41 w 49"/>
                  <a:gd name="T5" fmla="*/ 23 h 28"/>
                  <a:gd name="T6" fmla="*/ 27 w 49"/>
                  <a:gd name="T7" fmla="*/ 17 h 28"/>
                  <a:gd name="T8" fmla="*/ 0 w 49"/>
                  <a:gd name="T9" fmla="*/ 20 h 28"/>
                  <a:gd name="T10" fmla="*/ 14 w 49"/>
                  <a:gd name="T11" fmla="*/ 3 h 28"/>
                  <a:gd name="T12" fmla="*/ 30 w 49"/>
                  <a:gd name="T13" fmla="*/ 0 h 28"/>
                </a:gdLst>
                <a:ahLst/>
                <a:cxnLst>
                  <a:cxn ang="0">
                    <a:pos x="T0" y="T1"/>
                  </a:cxn>
                  <a:cxn ang="0">
                    <a:pos x="T2" y="T3"/>
                  </a:cxn>
                  <a:cxn ang="0">
                    <a:pos x="T4" y="T5"/>
                  </a:cxn>
                  <a:cxn ang="0">
                    <a:pos x="T6" y="T7"/>
                  </a:cxn>
                  <a:cxn ang="0">
                    <a:pos x="T8" y="T9"/>
                  </a:cxn>
                  <a:cxn ang="0">
                    <a:pos x="T10" y="T11"/>
                  </a:cxn>
                  <a:cxn ang="0">
                    <a:pos x="T12" y="T13"/>
                  </a:cxn>
                </a:cxnLst>
                <a:rect l="0" t="0" r="r" b="b"/>
                <a:pathLst>
                  <a:path w="49" h="28">
                    <a:moveTo>
                      <a:pt x="30" y="0"/>
                    </a:moveTo>
                    <a:cubicBezTo>
                      <a:pt x="31" y="3"/>
                      <a:pt x="34" y="6"/>
                      <a:pt x="34" y="8"/>
                    </a:cubicBezTo>
                    <a:cubicBezTo>
                      <a:pt x="33" y="16"/>
                      <a:pt x="49" y="14"/>
                      <a:pt x="41" y="23"/>
                    </a:cubicBezTo>
                    <a:cubicBezTo>
                      <a:pt x="36" y="28"/>
                      <a:pt x="32" y="19"/>
                      <a:pt x="27" y="17"/>
                    </a:cubicBezTo>
                    <a:cubicBezTo>
                      <a:pt x="17" y="12"/>
                      <a:pt x="9" y="21"/>
                      <a:pt x="0" y="20"/>
                    </a:cubicBezTo>
                    <a:cubicBezTo>
                      <a:pt x="0" y="10"/>
                      <a:pt x="13" y="11"/>
                      <a:pt x="14" y="3"/>
                    </a:cubicBezTo>
                    <a:cubicBezTo>
                      <a:pt x="19" y="2"/>
                      <a:pt x="25" y="1"/>
                      <a:pt x="30" y="0"/>
                    </a:cubicBezTo>
                    <a:close/>
                  </a:path>
                </a:pathLst>
              </a:custGeom>
              <a:solidFill>
                <a:srgbClr val="76B3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1" name="Freeform 701">
                <a:extLst>
                  <a:ext uri="{FF2B5EF4-FFF2-40B4-BE49-F238E27FC236}">
                    <a16:creationId xmlns:a16="http://schemas.microsoft.com/office/drawing/2014/main" id="{563999D9-A6C7-439E-8F63-B96A19B99D01}"/>
                  </a:ext>
                </a:extLst>
              </p:cNvPr>
              <p:cNvSpPr>
                <a:spLocks/>
              </p:cNvSpPr>
              <p:nvPr/>
            </p:nvSpPr>
            <p:spPr bwMode="auto">
              <a:xfrm>
                <a:off x="1003" y="4184"/>
                <a:ext cx="35" cy="30"/>
              </a:xfrm>
              <a:custGeom>
                <a:avLst/>
                <a:gdLst>
                  <a:gd name="T0" fmla="*/ 0 w 32"/>
                  <a:gd name="T1" fmla="*/ 16 h 27"/>
                  <a:gd name="T2" fmla="*/ 32 w 32"/>
                  <a:gd name="T3" fmla="*/ 12 h 27"/>
                  <a:gd name="T4" fmla="*/ 0 w 32"/>
                  <a:gd name="T5" fmla="*/ 16 h 27"/>
                </a:gdLst>
                <a:ahLst/>
                <a:cxnLst>
                  <a:cxn ang="0">
                    <a:pos x="T0" y="T1"/>
                  </a:cxn>
                  <a:cxn ang="0">
                    <a:pos x="T2" y="T3"/>
                  </a:cxn>
                  <a:cxn ang="0">
                    <a:pos x="T4" y="T5"/>
                  </a:cxn>
                </a:cxnLst>
                <a:rect l="0" t="0" r="r" b="b"/>
                <a:pathLst>
                  <a:path w="32" h="27">
                    <a:moveTo>
                      <a:pt x="0" y="16"/>
                    </a:moveTo>
                    <a:cubicBezTo>
                      <a:pt x="10" y="13"/>
                      <a:pt x="20" y="0"/>
                      <a:pt x="32" y="12"/>
                    </a:cubicBezTo>
                    <a:cubicBezTo>
                      <a:pt x="23" y="27"/>
                      <a:pt x="11" y="16"/>
                      <a:pt x="0" y="16"/>
                    </a:cubicBezTo>
                    <a:close/>
                  </a:path>
                </a:pathLst>
              </a:custGeom>
              <a:solidFill>
                <a:srgbClr val="A1CC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2" name="Freeform 702">
                <a:extLst>
                  <a:ext uri="{FF2B5EF4-FFF2-40B4-BE49-F238E27FC236}">
                    <a16:creationId xmlns:a16="http://schemas.microsoft.com/office/drawing/2014/main" id="{122E8F04-25AC-4D22-9407-4E052288EFFC}"/>
                  </a:ext>
                </a:extLst>
              </p:cNvPr>
              <p:cNvSpPr>
                <a:spLocks/>
              </p:cNvSpPr>
              <p:nvPr/>
            </p:nvSpPr>
            <p:spPr bwMode="auto">
              <a:xfrm>
                <a:off x="1875" y="3953"/>
                <a:ext cx="169" cy="56"/>
              </a:xfrm>
              <a:custGeom>
                <a:avLst/>
                <a:gdLst>
                  <a:gd name="T0" fmla="*/ 0 w 151"/>
                  <a:gd name="T1" fmla="*/ 6 h 50"/>
                  <a:gd name="T2" fmla="*/ 113 w 151"/>
                  <a:gd name="T3" fmla="*/ 6 h 50"/>
                  <a:gd name="T4" fmla="*/ 124 w 151"/>
                  <a:gd name="T5" fmla="*/ 24 h 50"/>
                  <a:gd name="T6" fmla="*/ 136 w 151"/>
                  <a:gd name="T7" fmla="*/ 30 h 50"/>
                  <a:gd name="T8" fmla="*/ 151 w 151"/>
                  <a:gd name="T9" fmla="*/ 47 h 50"/>
                  <a:gd name="T10" fmla="*/ 136 w 151"/>
                  <a:gd name="T11" fmla="*/ 50 h 50"/>
                  <a:gd name="T12" fmla="*/ 64 w 151"/>
                  <a:gd name="T13" fmla="*/ 43 h 50"/>
                  <a:gd name="T14" fmla="*/ 46 w 151"/>
                  <a:gd name="T15" fmla="*/ 35 h 50"/>
                  <a:gd name="T16" fmla="*/ 74 w 151"/>
                  <a:gd name="T17" fmla="*/ 36 h 50"/>
                  <a:gd name="T18" fmla="*/ 81 w 151"/>
                  <a:gd name="T19" fmla="*/ 36 h 50"/>
                  <a:gd name="T20" fmla="*/ 98 w 151"/>
                  <a:gd name="T21" fmla="*/ 39 h 50"/>
                  <a:gd name="T22" fmla="*/ 100 w 151"/>
                  <a:gd name="T23" fmla="*/ 28 h 50"/>
                  <a:gd name="T24" fmla="*/ 89 w 151"/>
                  <a:gd name="T25" fmla="*/ 11 h 50"/>
                  <a:gd name="T26" fmla="*/ 56 w 151"/>
                  <a:gd name="T27" fmla="*/ 15 h 50"/>
                  <a:gd name="T28" fmla="*/ 7 w 151"/>
                  <a:gd name="T29" fmla="*/ 21 h 50"/>
                  <a:gd name="T30" fmla="*/ 0 w 151"/>
                  <a:gd name="T31" fmla="*/ 6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1" h="50">
                    <a:moveTo>
                      <a:pt x="0" y="6"/>
                    </a:moveTo>
                    <a:cubicBezTo>
                      <a:pt x="38" y="0"/>
                      <a:pt x="75" y="4"/>
                      <a:pt x="113" y="6"/>
                    </a:cubicBezTo>
                    <a:cubicBezTo>
                      <a:pt x="108" y="17"/>
                      <a:pt x="108" y="26"/>
                      <a:pt x="124" y="24"/>
                    </a:cubicBezTo>
                    <a:cubicBezTo>
                      <a:pt x="131" y="23"/>
                      <a:pt x="134" y="25"/>
                      <a:pt x="136" y="30"/>
                    </a:cubicBezTo>
                    <a:cubicBezTo>
                      <a:pt x="139" y="38"/>
                      <a:pt x="145" y="42"/>
                      <a:pt x="151" y="47"/>
                    </a:cubicBezTo>
                    <a:cubicBezTo>
                      <a:pt x="146" y="48"/>
                      <a:pt x="141" y="49"/>
                      <a:pt x="136" y="50"/>
                    </a:cubicBezTo>
                    <a:cubicBezTo>
                      <a:pt x="113" y="44"/>
                      <a:pt x="88" y="47"/>
                      <a:pt x="64" y="43"/>
                    </a:cubicBezTo>
                    <a:cubicBezTo>
                      <a:pt x="61" y="35"/>
                      <a:pt x="52" y="40"/>
                      <a:pt x="46" y="35"/>
                    </a:cubicBezTo>
                    <a:cubicBezTo>
                      <a:pt x="56" y="32"/>
                      <a:pt x="65" y="28"/>
                      <a:pt x="74" y="36"/>
                    </a:cubicBezTo>
                    <a:cubicBezTo>
                      <a:pt x="75" y="37"/>
                      <a:pt x="80" y="37"/>
                      <a:pt x="81" y="36"/>
                    </a:cubicBezTo>
                    <a:cubicBezTo>
                      <a:pt x="90" y="16"/>
                      <a:pt x="91" y="41"/>
                      <a:pt x="98" y="39"/>
                    </a:cubicBezTo>
                    <a:cubicBezTo>
                      <a:pt x="98" y="36"/>
                      <a:pt x="99" y="32"/>
                      <a:pt x="100" y="28"/>
                    </a:cubicBezTo>
                    <a:cubicBezTo>
                      <a:pt x="105" y="16"/>
                      <a:pt x="90" y="9"/>
                      <a:pt x="89" y="11"/>
                    </a:cubicBezTo>
                    <a:cubicBezTo>
                      <a:pt x="79" y="24"/>
                      <a:pt x="67" y="13"/>
                      <a:pt x="56" y="15"/>
                    </a:cubicBezTo>
                    <a:cubicBezTo>
                      <a:pt x="40" y="17"/>
                      <a:pt x="23" y="9"/>
                      <a:pt x="7" y="21"/>
                    </a:cubicBezTo>
                    <a:cubicBezTo>
                      <a:pt x="1" y="25"/>
                      <a:pt x="6" y="10"/>
                      <a:pt x="0" y="6"/>
                    </a:cubicBezTo>
                    <a:close/>
                  </a:path>
                </a:pathLst>
              </a:custGeom>
              <a:solidFill>
                <a:srgbClr val="DEE7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3" name="Freeform 703">
                <a:extLst>
                  <a:ext uri="{FF2B5EF4-FFF2-40B4-BE49-F238E27FC236}">
                    <a16:creationId xmlns:a16="http://schemas.microsoft.com/office/drawing/2014/main" id="{BC6A198F-2D7D-4B06-9EB7-E7794118FDE9}"/>
                  </a:ext>
                </a:extLst>
              </p:cNvPr>
              <p:cNvSpPr>
                <a:spLocks/>
              </p:cNvSpPr>
              <p:nvPr/>
            </p:nvSpPr>
            <p:spPr bwMode="auto">
              <a:xfrm>
                <a:off x="301" y="3918"/>
                <a:ext cx="54" cy="18"/>
              </a:xfrm>
              <a:custGeom>
                <a:avLst/>
                <a:gdLst>
                  <a:gd name="T0" fmla="*/ 0 w 48"/>
                  <a:gd name="T1" fmla="*/ 9 h 16"/>
                  <a:gd name="T2" fmla="*/ 28 w 48"/>
                  <a:gd name="T3" fmla="*/ 5 h 16"/>
                  <a:gd name="T4" fmla="*/ 48 w 48"/>
                  <a:gd name="T5" fmla="*/ 13 h 16"/>
                  <a:gd name="T6" fmla="*/ 0 w 48"/>
                  <a:gd name="T7" fmla="*/ 9 h 16"/>
                </a:gdLst>
                <a:ahLst/>
                <a:cxnLst>
                  <a:cxn ang="0">
                    <a:pos x="T0" y="T1"/>
                  </a:cxn>
                  <a:cxn ang="0">
                    <a:pos x="T2" y="T3"/>
                  </a:cxn>
                  <a:cxn ang="0">
                    <a:pos x="T4" y="T5"/>
                  </a:cxn>
                  <a:cxn ang="0">
                    <a:pos x="T6" y="T7"/>
                  </a:cxn>
                </a:cxnLst>
                <a:rect l="0" t="0" r="r" b="b"/>
                <a:pathLst>
                  <a:path w="48" h="16">
                    <a:moveTo>
                      <a:pt x="0" y="9"/>
                    </a:moveTo>
                    <a:cubicBezTo>
                      <a:pt x="9" y="8"/>
                      <a:pt x="19" y="10"/>
                      <a:pt x="28" y="5"/>
                    </a:cubicBezTo>
                    <a:cubicBezTo>
                      <a:pt x="38" y="0"/>
                      <a:pt x="42" y="9"/>
                      <a:pt x="48" y="13"/>
                    </a:cubicBezTo>
                    <a:cubicBezTo>
                      <a:pt x="32" y="12"/>
                      <a:pt x="15" y="16"/>
                      <a:pt x="0" y="9"/>
                    </a:cubicBezTo>
                    <a:close/>
                  </a:path>
                </a:pathLst>
              </a:custGeom>
              <a:solidFill>
                <a:srgbClr val="6CAB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4" name="Freeform 704">
                <a:extLst>
                  <a:ext uri="{FF2B5EF4-FFF2-40B4-BE49-F238E27FC236}">
                    <a16:creationId xmlns:a16="http://schemas.microsoft.com/office/drawing/2014/main" id="{AC09FFE9-86C6-453A-9A83-8F55BD95E371}"/>
                  </a:ext>
                </a:extLst>
              </p:cNvPr>
              <p:cNvSpPr>
                <a:spLocks/>
              </p:cNvSpPr>
              <p:nvPr/>
            </p:nvSpPr>
            <p:spPr bwMode="auto">
              <a:xfrm>
                <a:off x="477" y="3971"/>
                <a:ext cx="44" cy="14"/>
              </a:xfrm>
              <a:custGeom>
                <a:avLst/>
                <a:gdLst>
                  <a:gd name="T0" fmla="*/ 40 w 40"/>
                  <a:gd name="T1" fmla="*/ 10 h 13"/>
                  <a:gd name="T2" fmla="*/ 0 w 40"/>
                  <a:gd name="T3" fmla="*/ 3 h 13"/>
                  <a:gd name="T4" fmla="*/ 40 w 40"/>
                  <a:gd name="T5" fmla="*/ 10 h 13"/>
                </a:gdLst>
                <a:ahLst/>
                <a:cxnLst>
                  <a:cxn ang="0">
                    <a:pos x="T0" y="T1"/>
                  </a:cxn>
                  <a:cxn ang="0">
                    <a:pos x="T2" y="T3"/>
                  </a:cxn>
                  <a:cxn ang="0">
                    <a:pos x="T4" y="T5"/>
                  </a:cxn>
                </a:cxnLst>
                <a:rect l="0" t="0" r="r" b="b"/>
                <a:pathLst>
                  <a:path w="40" h="13">
                    <a:moveTo>
                      <a:pt x="40" y="10"/>
                    </a:moveTo>
                    <a:cubicBezTo>
                      <a:pt x="26" y="13"/>
                      <a:pt x="13" y="7"/>
                      <a:pt x="0" y="3"/>
                    </a:cubicBezTo>
                    <a:cubicBezTo>
                      <a:pt x="14" y="2"/>
                      <a:pt x="28" y="0"/>
                      <a:pt x="40" y="10"/>
                    </a:cubicBezTo>
                    <a:close/>
                  </a:path>
                </a:pathLst>
              </a:custGeom>
              <a:solidFill>
                <a:srgbClr val="82BB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5" name="Freeform 705">
                <a:extLst>
                  <a:ext uri="{FF2B5EF4-FFF2-40B4-BE49-F238E27FC236}">
                    <a16:creationId xmlns:a16="http://schemas.microsoft.com/office/drawing/2014/main" id="{12F457D6-D6F2-4C7D-A7B9-FC3500160918}"/>
                  </a:ext>
                </a:extLst>
              </p:cNvPr>
              <p:cNvSpPr>
                <a:spLocks/>
              </p:cNvSpPr>
              <p:nvPr/>
            </p:nvSpPr>
            <p:spPr bwMode="auto">
              <a:xfrm>
                <a:off x="1868" y="568"/>
                <a:ext cx="226" cy="488"/>
              </a:xfrm>
              <a:custGeom>
                <a:avLst/>
                <a:gdLst>
                  <a:gd name="T0" fmla="*/ 201 w 201"/>
                  <a:gd name="T1" fmla="*/ 11 h 435"/>
                  <a:gd name="T2" fmla="*/ 190 w 201"/>
                  <a:gd name="T3" fmla="*/ 63 h 435"/>
                  <a:gd name="T4" fmla="*/ 169 w 201"/>
                  <a:gd name="T5" fmla="*/ 127 h 435"/>
                  <a:gd name="T6" fmla="*/ 133 w 201"/>
                  <a:gd name="T7" fmla="*/ 238 h 435"/>
                  <a:gd name="T8" fmla="*/ 122 w 201"/>
                  <a:gd name="T9" fmla="*/ 269 h 435"/>
                  <a:gd name="T10" fmla="*/ 122 w 201"/>
                  <a:gd name="T11" fmla="*/ 269 h 435"/>
                  <a:gd name="T12" fmla="*/ 107 w 201"/>
                  <a:gd name="T13" fmla="*/ 286 h 435"/>
                  <a:gd name="T14" fmla="*/ 88 w 201"/>
                  <a:gd name="T15" fmla="*/ 332 h 435"/>
                  <a:gd name="T16" fmla="*/ 44 w 201"/>
                  <a:gd name="T17" fmla="*/ 410 h 435"/>
                  <a:gd name="T18" fmla="*/ 30 w 201"/>
                  <a:gd name="T19" fmla="*/ 431 h 435"/>
                  <a:gd name="T20" fmla="*/ 6 w 201"/>
                  <a:gd name="T21" fmla="*/ 431 h 435"/>
                  <a:gd name="T22" fmla="*/ 8 w 201"/>
                  <a:gd name="T23" fmla="*/ 412 h 435"/>
                  <a:gd name="T24" fmla="*/ 50 w 201"/>
                  <a:gd name="T25" fmla="*/ 332 h 435"/>
                  <a:gd name="T26" fmla="*/ 39 w 201"/>
                  <a:gd name="T27" fmla="*/ 352 h 435"/>
                  <a:gd name="T28" fmla="*/ 26 w 201"/>
                  <a:gd name="T29" fmla="*/ 358 h 435"/>
                  <a:gd name="T30" fmla="*/ 27 w 201"/>
                  <a:gd name="T31" fmla="*/ 346 h 435"/>
                  <a:gd name="T32" fmla="*/ 29 w 201"/>
                  <a:gd name="T33" fmla="*/ 340 h 435"/>
                  <a:gd name="T34" fmla="*/ 59 w 201"/>
                  <a:gd name="T35" fmla="*/ 211 h 435"/>
                  <a:gd name="T36" fmla="*/ 90 w 201"/>
                  <a:gd name="T37" fmla="*/ 102 h 435"/>
                  <a:gd name="T38" fmla="*/ 106 w 201"/>
                  <a:gd name="T39" fmla="*/ 99 h 435"/>
                  <a:gd name="T40" fmla="*/ 106 w 201"/>
                  <a:gd name="T41" fmla="*/ 99 h 435"/>
                  <a:gd name="T42" fmla="*/ 109 w 201"/>
                  <a:gd name="T43" fmla="*/ 114 h 435"/>
                  <a:gd name="T44" fmla="*/ 66 w 201"/>
                  <a:gd name="T45" fmla="*/ 253 h 435"/>
                  <a:gd name="T46" fmla="*/ 98 w 201"/>
                  <a:gd name="T47" fmla="*/ 143 h 435"/>
                  <a:gd name="T48" fmla="*/ 107 w 201"/>
                  <a:gd name="T49" fmla="*/ 126 h 435"/>
                  <a:gd name="T50" fmla="*/ 110 w 201"/>
                  <a:gd name="T51" fmla="*/ 158 h 435"/>
                  <a:gd name="T52" fmla="*/ 65 w 201"/>
                  <a:gd name="T53" fmla="*/ 299 h 435"/>
                  <a:gd name="T54" fmla="*/ 85 w 201"/>
                  <a:gd name="T55" fmla="*/ 251 h 435"/>
                  <a:gd name="T56" fmla="*/ 97 w 201"/>
                  <a:gd name="T57" fmla="*/ 269 h 435"/>
                  <a:gd name="T58" fmla="*/ 81 w 201"/>
                  <a:gd name="T59" fmla="*/ 312 h 435"/>
                  <a:gd name="T60" fmla="*/ 96 w 201"/>
                  <a:gd name="T61" fmla="*/ 272 h 435"/>
                  <a:gd name="T62" fmla="*/ 99 w 201"/>
                  <a:gd name="T63" fmla="*/ 264 h 435"/>
                  <a:gd name="T64" fmla="*/ 111 w 201"/>
                  <a:gd name="T65" fmla="*/ 240 h 435"/>
                  <a:gd name="T66" fmla="*/ 99 w 201"/>
                  <a:gd name="T67" fmla="*/ 256 h 435"/>
                  <a:gd name="T68" fmla="*/ 100 w 201"/>
                  <a:gd name="T69" fmla="*/ 228 h 435"/>
                  <a:gd name="T70" fmla="*/ 155 w 201"/>
                  <a:gd name="T71" fmla="*/ 88 h 435"/>
                  <a:gd name="T72" fmla="*/ 174 w 201"/>
                  <a:gd name="T73" fmla="*/ 51 h 435"/>
                  <a:gd name="T74" fmla="*/ 191 w 201"/>
                  <a:gd name="T75" fmla="*/ 0 h 435"/>
                  <a:gd name="T76" fmla="*/ 201 w 201"/>
                  <a:gd name="T77" fmla="*/ 11 h 4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01" h="435">
                    <a:moveTo>
                      <a:pt x="201" y="11"/>
                    </a:moveTo>
                    <a:cubicBezTo>
                      <a:pt x="197" y="29"/>
                      <a:pt x="194" y="46"/>
                      <a:pt x="190" y="63"/>
                    </a:cubicBezTo>
                    <a:cubicBezTo>
                      <a:pt x="190" y="87"/>
                      <a:pt x="178" y="106"/>
                      <a:pt x="169" y="127"/>
                    </a:cubicBezTo>
                    <a:cubicBezTo>
                      <a:pt x="155" y="163"/>
                      <a:pt x="136" y="197"/>
                      <a:pt x="133" y="238"/>
                    </a:cubicBezTo>
                    <a:cubicBezTo>
                      <a:pt x="133" y="249"/>
                      <a:pt x="125" y="258"/>
                      <a:pt x="122" y="269"/>
                    </a:cubicBezTo>
                    <a:cubicBezTo>
                      <a:pt x="122" y="269"/>
                      <a:pt x="122" y="269"/>
                      <a:pt x="122" y="269"/>
                    </a:cubicBezTo>
                    <a:cubicBezTo>
                      <a:pt x="108" y="266"/>
                      <a:pt x="111" y="279"/>
                      <a:pt x="107" y="286"/>
                    </a:cubicBezTo>
                    <a:cubicBezTo>
                      <a:pt x="97" y="300"/>
                      <a:pt x="103" y="320"/>
                      <a:pt x="88" y="332"/>
                    </a:cubicBezTo>
                    <a:cubicBezTo>
                      <a:pt x="69" y="355"/>
                      <a:pt x="52" y="380"/>
                      <a:pt x="44" y="410"/>
                    </a:cubicBezTo>
                    <a:cubicBezTo>
                      <a:pt x="42" y="418"/>
                      <a:pt x="37" y="425"/>
                      <a:pt x="30" y="431"/>
                    </a:cubicBezTo>
                    <a:cubicBezTo>
                      <a:pt x="22" y="435"/>
                      <a:pt x="14" y="431"/>
                      <a:pt x="6" y="431"/>
                    </a:cubicBezTo>
                    <a:cubicBezTo>
                      <a:pt x="0" y="424"/>
                      <a:pt x="6" y="418"/>
                      <a:pt x="8" y="412"/>
                    </a:cubicBezTo>
                    <a:cubicBezTo>
                      <a:pt x="17" y="383"/>
                      <a:pt x="34" y="358"/>
                      <a:pt x="50" y="332"/>
                    </a:cubicBezTo>
                    <a:cubicBezTo>
                      <a:pt x="46" y="338"/>
                      <a:pt x="43" y="346"/>
                      <a:pt x="39" y="352"/>
                    </a:cubicBezTo>
                    <a:cubicBezTo>
                      <a:pt x="36" y="356"/>
                      <a:pt x="32" y="361"/>
                      <a:pt x="26" y="358"/>
                    </a:cubicBezTo>
                    <a:cubicBezTo>
                      <a:pt x="22" y="355"/>
                      <a:pt x="24" y="350"/>
                      <a:pt x="27" y="346"/>
                    </a:cubicBezTo>
                    <a:cubicBezTo>
                      <a:pt x="28" y="344"/>
                      <a:pt x="28" y="342"/>
                      <a:pt x="29" y="340"/>
                    </a:cubicBezTo>
                    <a:cubicBezTo>
                      <a:pt x="46" y="299"/>
                      <a:pt x="52" y="255"/>
                      <a:pt x="59" y="211"/>
                    </a:cubicBezTo>
                    <a:cubicBezTo>
                      <a:pt x="65" y="174"/>
                      <a:pt x="78" y="138"/>
                      <a:pt x="90" y="102"/>
                    </a:cubicBezTo>
                    <a:cubicBezTo>
                      <a:pt x="93" y="92"/>
                      <a:pt x="99" y="94"/>
                      <a:pt x="106" y="99"/>
                    </a:cubicBezTo>
                    <a:cubicBezTo>
                      <a:pt x="106" y="99"/>
                      <a:pt x="106" y="99"/>
                      <a:pt x="106" y="99"/>
                    </a:cubicBezTo>
                    <a:cubicBezTo>
                      <a:pt x="110" y="103"/>
                      <a:pt x="111" y="109"/>
                      <a:pt x="109" y="114"/>
                    </a:cubicBezTo>
                    <a:cubicBezTo>
                      <a:pt x="89" y="158"/>
                      <a:pt x="80" y="206"/>
                      <a:pt x="66" y="253"/>
                    </a:cubicBezTo>
                    <a:cubicBezTo>
                      <a:pt x="78" y="217"/>
                      <a:pt x="85" y="179"/>
                      <a:pt x="98" y="143"/>
                    </a:cubicBezTo>
                    <a:cubicBezTo>
                      <a:pt x="100" y="137"/>
                      <a:pt x="99" y="129"/>
                      <a:pt x="107" y="126"/>
                    </a:cubicBezTo>
                    <a:cubicBezTo>
                      <a:pt x="122" y="135"/>
                      <a:pt x="110" y="147"/>
                      <a:pt x="110" y="158"/>
                    </a:cubicBezTo>
                    <a:cubicBezTo>
                      <a:pt x="104" y="207"/>
                      <a:pt x="80" y="252"/>
                      <a:pt x="65" y="299"/>
                    </a:cubicBezTo>
                    <a:cubicBezTo>
                      <a:pt x="70" y="282"/>
                      <a:pt x="75" y="265"/>
                      <a:pt x="85" y="251"/>
                    </a:cubicBezTo>
                    <a:cubicBezTo>
                      <a:pt x="97" y="252"/>
                      <a:pt x="96" y="261"/>
                      <a:pt x="97" y="269"/>
                    </a:cubicBezTo>
                    <a:cubicBezTo>
                      <a:pt x="93" y="283"/>
                      <a:pt x="84" y="296"/>
                      <a:pt x="81" y="312"/>
                    </a:cubicBezTo>
                    <a:cubicBezTo>
                      <a:pt x="85" y="297"/>
                      <a:pt x="91" y="285"/>
                      <a:pt x="96" y="272"/>
                    </a:cubicBezTo>
                    <a:cubicBezTo>
                      <a:pt x="97" y="270"/>
                      <a:pt x="98" y="267"/>
                      <a:pt x="99" y="264"/>
                    </a:cubicBezTo>
                    <a:cubicBezTo>
                      <a:pt x="103" y="256"/>
                      <a:pt x="106" y="248"/>
                      <a:pt x="111" y="240"/>
                    </a:cubicBezTo>
                    <a:cubicBezTo>
                      <a:pt x="106" y="244"/>
                      <a:pt x="108" y="254"/>
                      <a:pt x="99" y="256"/>
                    </a:cubicBezTo>
                    <a:cubicBezTo>
                      <a:pt x="90" y="246"/>
                      <a:pt x="95" y="235"/>
                      <a:pt x="100" y="228"/>
                    </a:cubicBezTo>
                    <a:cubicBezTo>
                      <a:pt x="132" y="186"/>
                      <a:pt x="134" y="133"/>
                      <a:pt x="155" y="88"/>
                    </a:cubicBezTo>
                    <a:cubicBezTo>
                      <a:pt x="161" y="75"/>
                      <a:pt x="163" y="61"/>
                      <a:pt x="174" y="51"/>
                    </a:cubicBezTo>
                    <a:cubicBezTo>
                      <a:pt x="186" y="36"/>
                      <a:pt x="186" y="17"/>
                      <a:pt x="191" y="0"/>
                    </a:cubicBezTo>
                    <a:cubicBezTo>
                      <a:pt x="194" y="4"/>
                      <a:pt x="198" y="7"/>
                      <a:pt x="201" y="11"/>
                    </a:cubicBezTo>
                    <a:close/>
                  </a:path>
                </a:pathLst>
              </a:custGeom>
              <a:solidFill>
                <a:srgbClr val="F0D8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6" name="Freeform 706">
                <a:extLst>
                  <a:ext uri="{FF2B5EF4-FFF2-40B4-BE49-F238E27FC236}">
                    <a16:creationId xmlns:a16="http://schemas.microsoft.com/office/drawing/2014/main" id="{C40100B8-2326-4E8D-B0DA-314FE75C20DE}"/>
                  </a:ext>
                </a:extLst>
              </p:cNvPr>
              <p:cNvSpPr>
                <a:spLocks/>
              </p:cNvSpPr>
              <p:nvPr/>
            </p:nvSpPr>
            <p:spPr bwMode="auto">
              <a:xfrm>
                <a:off x="1596" y="1233"/>
                <a:ext cx="68" cy="210"/>
              </a:xfrm>
              <a:custGeom>
                <a:avLst/>
                <a:gdLst>
                  <a:gd name="T0" fmla="*/ 29 w 61"/>
                  <a:gd name="T1" fmla="*/ 11 h 187"/>
                  <a:gd name="T2" fmla="*/ 58 w 61"/>
                  <a:gd name="T3" fmla="*/ 146 h 187"/>
                  <a:gd name="T4" fmla="*/ 60 w 61"/>
                  <a:gd name="T5" fmla="*/ 187 h 187"/>
                  <a:gd name="T6" fmla="*/ 52 w 61"/>
                  <a:gd name="T7" fmla="*/ 176 h 187"/>
                  <a:gd name="T8" fmla="*/ 1 w 61"/>
                  <a:gd name="T9" fmla="*/ 12 h 187"/>
                  <a:gd name="T10" fmla="*/ 0 w 61"/>
                  <a:gd name="T11" fmla="*/ 0 h 187"/>
                  <a:gd name="T12" fmla="*/ 16 w 61"/>
                  <a:gd name="T13" fmla="*/ 7 h 187"/>
                  <a:gd name="T14" fmla="*/ 25 w 61"/>
                  <a:gd name="T15" fmla="*/ 50 h 187"/>
                  <a:gd name="T16" fmla="*/ 21 w 61"/>
                  <a:gd name="T17" fmla="*/ 8 h 187"/>
                  <a:gd name="T18" fmla="*/ 29 w 61"/>
                  <a:gd name="T19" fmla="*/ 11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1" h="187">
                    <a:moveTo>
                      <a:pt x="29" y="11"/>
                    </a:moveTo>
                    <a:cubicBezTo>
                      <a:pt x="33" y="57"/>
                      <a:pt x="52" y="100"/>
                      <a:pt x="58" y="146"/>
                    </a:cubicBezTo>
                    <a:cubicBezTo>
                      <a:pt x="59" y="160"/>
                      <a:pt x="61" y="173"/>
                      <a:pt x="60" y="187"/>
                    </a:cubicBezTo>
                    <a:cubicBezTo>
                      <a:pt x="55" y="185"/>
                      <a:pt x="53" y="181"/>
                      <a:pt x="52" y="176"/>
                    </a:cubicBezTo>
                    <a:cubicBezTo>
                      <a:pt x="38" y="120"/>
                      <a:pt x="17" y="67"/>
                      <a:pt x="1" y="12"/>
                    </a:cubicBezTo>
                    <a:cubicBezTo>
                      <a:pt x="0" y="8"/>
                      <a:pt x="0" y="4"/>
                      <a:pt x="0" y="0"/>
                    </a:cubicBezTo>
                    <a:cubicBezTo>
                      <a:pt x="6" y="0"/>
                      <a:pt x="12" y="2"/>
                      <a:pt x="16" y="7"/>
                    </a:cubicBezTo>
                    <a:cubicBezTo>
                      <a:pt x="20" y="22"/>
                      <a:pt x="24" y="37"/>
                      <a:pt x="25" y="50"/>
                    </a:cubicBezTo>
                    <a:cubicBezTo>
                      <a:pt x="28" y="37"/>
                      <a:pt x="14" y="23"/>
                      <a:pt x="21" y="8"/>
                    </a:cubicBezTo>
                    <a:cubicBezTo>
                      <a:pt x="24" y="9"/>
                      <a:pt x="26" y="10"/>
                      <a:pt x="29" y="11"/>
                    </a:cubicBezTo>
                    <a:close/>
                  </a:path>
                </a:pathLst>
              </a:custGeom>
              <a:solidFill>
                <a:srgbClr val="ECD9B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7" name="Freeform 707">
                <a:extLst>
                  <a:ext uri="{FF2B5EF4-FFF2-40B4-BE49-F238E27FC236}">
                    <a16:creationId xmlns:a16="http://schemas.microsoft.com/office/drawing/2014/main" id="{F9D5AFE8-7956-4BA0-B2DE-05DC86D5FB5D}"/>
                  </a:ext>
                </a:extLst>
              </p:cNvPr>
              <p:cNvSpPr>
                <a:spLocks/>
              </p:cNvSpPr>
              <p:nvPr/>
            </p:nvSpPr>
            <p:spPr bwMode="auto">
              <a:xfrm>
                <a:off x="1588" y="1088"/>
                <a:ext cx="60" cy="130"/>
              </a:xfrm>
              <a:custGeom>
                <a:avLst/>
                <a:gdLst>
                  <a:gd name="T0" fmla="*/ 47 w 53"/>
                  <a:gd name="T1" fmla="*/ 116 h 116"/>
                  <a:gd name="T2" fmla="*/ 18 w 53"/>
                  <a:gd name="T3" fmla="*/ 81 h 116"/>
                  <a:gd name="T4" fmla="*/ 7 w 53"/>
                  <a:gd name="T5" fmla="*/ 84 h 116"/>
                  <a:gd name="T6" fmla="*/ 11 w 53"/>
                  <a:gd name="T7" fmla="*/ 72 h 116"/>
                  <a:gd name="T8" fmla="*/ 8 w 53"/>
                  <a:gd name="T9" fmla="*/ 40 h 116"/>
                  <a:gd name="T10" fmla="*/ 27 w 53"/>
                  <a:gd name="T11" fmla="*/ 0 h 116"/>
                  <a:gd name="T12" fmla="*/ 36 w 53"/>
                  <a:gd name="T13" fmla="*/ 19 h 116"/>
                  <a:gd name="T14" fmla="*/ 49 w 53"/>
                  <a:gd name="T15" fmla="*/ 94 h 116"/>
                  <a:gd name="T16" fmla="*/ 47 w 53"/>
                  <a:gd name="T17" fmla="*/ 1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3" h="116">
                    <a:moveTo>
                      <a:pt x="47" y="116"/>
                    </a:moveTo>
                    <a:cubicBezTo>
                      <a:pt x="29" y="111"/>
                      <a:pt x="20" y="99"/>
                      <a:pt x="18" y="81"/>
                    </a:cubicBezTo>
                    <a:cubicBezTo>
                      <a:pt x="14" y="79"/>
                      <a:pt x="16" y="101"/>
                      <a:pt x="7" y="84"/>
                    </a:cubicBezTo>
                    <a:cubicBezTo>
                      <a:pt x="7" y="80"/>
                      <a:pt x="7" y="75"/>
                      <a:pt x="11" y="72"/>
                    </a:cubicBezTo>
                    <a:cubicBezTo>
                      <a:pt x="18" y="60"/>
                      <a:pt x="12" y="49"/>
                      <a:pt x="8" y="40"/>
                    </a:cubicBezTo>
                    <a:cubicBezTo>
                      <a:pt x="0" y="22"/>
                      <a:pt x="7" y="5"/>
                      <a:pt x="27" y="0"/>
                    </a:cubicBezTo>
                    <a:cubicBezTo>
                      <a:pt x="39" y="2"/>
                      <a:pt x="35" y="12"/>
                      <a:pt x="36" y="19"/>
                    </a:cubicBezTo>
                    <a:cubicBezTo>
                      <a:pt x="35" y="45"/>
                      <a:pt x="44" y="69"/>
                      <a:pt x="49" y="94"/>
                    </a:cubicBezTo>
                    <a:cubicBezTo>
                      <a:pt x="49" y="101"/>
                      <a:pt x="53" y="109"/>
                      <a:pt x="47" y="116"/>
                    </a:cubicBezTo>
                    <a:close/>
                  </a:path>
                </a:pathLst>
              </a:custGeom>
              <a:solidFill>
                <a:srgbClr val="D6BA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8" name="Freeform 708">
                <a:extLst>
                  <a:ext uri="{FF2B5EF4-FFF2-40B4-BE49-F238E27FC236}">
                    <a16:creationId xmlns:a16="http://schemas.microsoft.com/office/drawing/2014/main" id="{72B1B726-2142-49E3-A505-AB66A0395E0D}"/>
                  </a:ext>
                </a:extLst>
              </p:cNvPr>
              <p:cNvSpPr>
                <a:spLocks/>
              </p:cNvSpPr>
              <p:nvPr/>
            </p:nvSpPr>
            <p:spPr bwMode="auto">
              <a:xfrm>
                <a:off x="1687" y="1071"/>
                <a:ext cx="64" cy="121"/>
              </a:xfrm>
              <a:custGeom>
                <a:avLst/>
                <a:gdLst>
                  <a:gd name="T0" fmla="*/ 3 w 57"/>
                  <a:gd name="T1" fmla="*/ 11 h 108"/>
                  <a:gd name="T2" fmla="*/ 16 w 57"/>
                  <a:gd name="T3" fmla="*/ 6 h 108"/>
                  <a:gd name="T4" fmla="*/ 31 w 57"/>
                  <a:gd name="T5" fmla="*/ 108 h 108"/>
                  <a:gd name="T6" fmla="*/ 16 w 57"/>
                  <a:gd name="T7" fmla="*/ 67 h 108"/>
                  <a:gd name="T8" fmla="*/ 13 w 57"/>
                  <a:gd name="T9" fmla="*/ 45 h 108"/>
                  <a:gd name="T10" fmla="*/ 1 w 57"/>
                  <a:gd name="T11" fmla="*/ 19 h 108"/>
                  <a:gd name="T12" fmla="*/ 3 w 57"/>
                  <a:gd name="T13" fmla="*/ 11 h 108"/>
                </a:gdLst>
                <a:ahLst/>
                <a:cxnLst>
                  <a:cxn ang="0">
                    <a:pos x="T0" y="T1"/>
                  </a:cxn>
                  <a:cxn ang="0">
                    <a:pos x="T2" y="T3"/>
                  </a:cxn>
                  <a:cxn ang="0">
                    <a:pos x="T4" y="T5"/>
                  </a:cxn>
                  <a:cxn ang="0">
                    <a:pos x="T6" y="T7"/>
                  </a:cxn>
                  <a:cxn ang="0">
                    <a:pos x="T8" y="T9"/>
                  </a:cxn>
                  <a:cxn ang="0">
                    <a:pos x="T10" y="T11"/>
                  </a:cxn>
                  <a:cxn ang="0">
                    <a:pos x="T12" y="T13"/>
                  </a:cxn>
                </a:cxnLst>
                <a:rect l="0" t="0" r="r" b="b"/>
                <a:pathLst>
                  <a:path w="57" h="108">
                    <a:moveTo>
                      <a:pt x="3" y="11"/>
                    </a:moveTo>
                    <a:cubicBezTo>
                      <a:pt x="6" y="8"/>
                      <a:pt x="6" y="0"/>
                      <a:pt x="16" y="6"/>
                    </a:cubicBezTo>
                    <a:cubicBezTo>
                      <a:pt x="49" y="28"/>
                      <a:pt x="57" y="77"/>
                      <a:pt x="31" y="108"/>
                    </a:cubicBezTo>
                    <a:cubicBezTo>
                      <a:pt x="16" y="98"/>
                      <a:pt x="20" y="81"/>
                      <a:pt x="16" y="67"/>
                    </a:cubicBezTo>
                    <a:cubicBezTo>
                      <a:pt x="13" y="60"/>
                      <a:pt x="14" y="52"/>
                      <a:pt x="13" y="45"/>
                    </a:cubicBezTo>
                    <a:cubicBezTo>
                      <a:pt x="12" y="35"/>
                      <a:pt x="5" y="28"/>
                      <a:pt x="1" y="19"/>
                    </a:cubicBezTo>
                    <a:cubicBezTo>
                      <a:pt x="0" y="16"/>
                      <a:pt x="1" y="14"/>
                      <a:pt x="3" y="11"/>
                    </a:cubicBezTo>
                    <a:close/>
                  </a:path>
                </a:pathLst>
              </a:custGeom>
              <a:solidFill>
                <a:srgbClr val="E0C7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9" name="Freeform 709">
                <a:extLst>
                  <a:ext uri="{FF2B5EF4-FFF2-40B4-BE49-F238E27FC236}">
                    <a16:creationId xmlns:a16="http://schemas.microsoft.com/office/drawing/2014/main" id="{789F361D-00EF-48C6-A392-C5ADC12DBA77}"/>
                  </a:ext>
                </a:extLst>
              </p:cNvPr>
              <p:cNvSpPr>
                <a:spLocks/>
              </p:cNvSpPr>
              <p:nvPr/>
            </p:nvSpPr>
            <p:spPr bwMode="auto">
              <a:xfrm>
                <a:off x="1622" y="1091"/>
                <a:ext cx="85" cy="132"/>
              </a:xfrm>
              <a:custGeom>
                <a:avLst/>
                <a:gdLst>
                  <a:gd name="T0" fmla="*/ 61 w 76"/>
                  <a:gd name="T1" fmla="*/ 0 h 117"/>
                  <a:gd name="T2" fmla="*/ 76 w 76"/>
                  <a:gd name="T3" fmla="*/ 19 h 117"/>
                  <a:gd name="T4" fmla="*/ 53 w 76"/>
                  <a:gd name="T5" fmla="*/ 84 h 117"/>
                  <a:gd name="T6" fmla="*/ 52 w 76"/>
                  <a:gd name="T7" fmla="*/ 97 h 117"/>
                  <a:gd name="T8" fmla="*/ 53 w 76"/>
                  <a:gd name="T9" fmla="*/ 114 h 117"/>
                  <a:gd name="T10" fmla="*/ 43 w 76"/>
                  <a:gd name="T11" fmla="*/ 116 h 117"/>
                  <a:gd name="T12" fmla="*/ 35 w 76"/>
                  <a:gd name="T13" fmla="*/ 99 h 117"/>
                  <a:gd name="T14" fmla="*/ 21 w 76"/>
                  <a:gd name="T15" fmla="*/ 90 h 117"/>
                  <a:gd name="T16" fmla="*/ 14 w 76"/>
                  <a:gd name="T17" fmla="*/ 92 h 117"/>
                  <a:gd name="T18" fmla="*/ 1 w 76"/>
                  <a:gd name="T19" fmla="*/ 13 h 117"/>
                  <a:gd name="T20" fmla="*/ 15 w 76"/>
                  <a:gd name="T21" fmla="*/ 4 h 117"/>
                  <a:gd name="T22" fmla="*/ 19 w 76"/>
                  <a:gd name="T23" fmla="*/ 21 h 117"/>
                  <a:gd name="T24" fmla="*/ 30 w 76"/>
                  <a:gd name="T25" fmla="*/ 67 h 117"/>
                  <a:gd name="T26" fmla="*/ 38 w 76"/>
                  <a:gd name="T27" fmla="*/ 71 h 117"/>
                  <a:gd name="T28" fmla="*/ 51 w 76"/>
                  <a:gd name="T29" fmla="*/ 63 h 117"/>
                  <a:gd name="T30" fmla="*/ 57 w 76"/>
                  <a:gd name="T31" fmla="*/ 51 h 117"/>
                  <a:gd name="T32" fmla="*/ 57 w 76"/>
                  <a:gd name="T33" fmla="*/ 22 h 117"/>
                  <a:gd name="T34" fmla="*/ 61 w 76"/>
                  <a:gd name="T35" fmla="*/ 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6" h="117">
                    <a:moveTo>
                      <a:pt x="61" y="0"/>
                    </a:moveTo>
                    <a:cubicBezTo>
                      <a:pt x="69" y="4"/>
                      <a:pt x="69" y="15"/>
                      <a:pt x="76" y="19"/>
                    </a:cubicBezTo>
                    <a:cubicBezTo>
                      <a:pt x="76" y="43"/>
                      <a:pt x="74" y="67"/>
                      <a:pt x="53" y="84"/>
                    </a:cubicBezTo>
                    <a:cubicBezTo>
                      <a:pt x="49" y="87"/>
                      <a:pt x="51" y="92"/>
                      <a:pt x="52" y="97"/>
                    </a:cubicBezTo>
                    <a:cubicBezTo>
                      <a:pt x="54" y="102"/>
                      <a:pt x="57" y="108"/>
                      <a:pt x="53" y="114"/>
                    </a:cubicBezTo>
                    <a:cubicBezTo>
                      <a:pt x="50" y="117"/>
                      <a:pt x="47" y="117"/>
                      <a:pt x="43" y="116"/>
                    </a:cubicBezTo>
                    <a:cubicBezTo>
                      <a:pt x="39" y="111"/>
                      <a:pt x="39" y="104"/>
                      <a:pt x="35" y="99"/>
                    </a:cubicBezTo>
                    <a:cubicBezTo>
                      <a:pt x="32" y="93"/>
                      <a:pt x="30" y="86"/>
                      <a:pt x="21" y="90"/>
                    </a:cubicBezTo>
                    <a:cubicBezTo>
                      <a:pt x="19" y="92"/>
                      <a:pt x="17" y="94"/>
                      <a:pt x="14" y="92"/>
                    </a:cubicBezTo>
                    <a:cubicBezTo>
                      <a:pt x="7" y="66"/>
                      <a:pt x="0" y="40"/>
                      <a:pt x="1" y="13"/>
                    </a:cubicBezTo>
                    <a:cubicBezTo>
                      <a:pt x="6" y="11"/>
                      <a:pt x="7" y="1"/>
                      <a:pt x="15" y="4"/>
                    </a:cubicBezTo>
                    <a:cubicBezTo>
                      <a:pt x="23" y="8"/>
                      <a:pt x="18" y="15"/>
                      <a:pt x="19" y="21"/>
                    </a:cubicBezTo>
                    <a:cubicBezTo>
                      <a:pt x="18" y="38"/>
                      <a:pt x="21" y="53"/>
                      <a:pt x="30" y="67"/>
                    </a:cubicBezTo>
                    <a:cubicBezTo>
                      <a:pt x="32" y="69"/>
                      <a:pt x="35" y="71"/>
                      <a:pt x="38" y="71"/>
                    </a:cubicBezTo>
                    <a:cubicBezTo>
                      <a:pt x="44" y="70"/>
                      <a:pt x="47" y="66"/>
                      <a:pt x="51" y="63"/>
                    </a:cubicBezTo>
                    <a:cubicBezTo>
                      <a:pt x="54" y="59"/>
                      <a:pt x="56" y="56"/>
                      <a:pt x="57" y="51"/>
                    </a:cubicBezTo>
                    <a:cubicBezTo>
                      <a:pt x="61" y="42"/>
                      <a:pt x="57" y="32"/>
                      <a:pt x="57" y="22"/>
                    </a:cubicBezTo>
                    <a:cubicBezTo>
                      <a:pt x="56" y="15"/>
                      <a:pt x="50" y="6"/>
                      <a:pt x="61" y="0"/>
                    </a:cubicBezTo>
                    <a:close/>
                  </a:path>
                </a:pathLst>
              </a:custGeom>
              <a:solidFill>
                <a:srgbClr val="4632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0" name="Freeform 710">
                <a:extLst>
                  <a:ext uri="{FF2B5EF4-FFF2-40B4-BE49-F238E27FC236}">
                    <a16:creationId xmlns:a16="http://schemas.microsoft.com/office/drawing/2014/main" id="{A615BA34-47F3-4E99-A9A8-1528C398F0E7}"/>
                  </a:ext>
                </a:extLst>
              </p:cNvPr>
              <p:cNvSpPr>
                <a:spLocks/>
              </p:cNvSpPr>
              <p:nvPr/>
            </p:nvSpPr>
            <p:spPr bwMode="auto">
              <a:xfrm>
                <a:off x="1639" y="1067"/>
                <a:ext cx="46" cy="110"/>
              </a:xfrm>
              <a:custGeom>
                <a:avLst/>
                <a:gdLst>
                  <a:gd name="T0" fmla="*/ 38 w 41"/>
                  <a:gd name="T1" fmla="*/ 87 h 98"/>
                  <a:gd name="T2" fmla="*/ 23 w 41"/>
                  <a:gd name="T3" fmla="*/ 98 h 98"/>
                  <a:gd name="T4" fmla="*/ 2 w 41"/>
                  <a:gd name="T5" fmla="*/ 3 h 98"/>
                  <a:gd name="T6" fmla="*/ 25 w 41"/>
                  <a:gd name="T7" fmla="*/ 0 h 98"/>
                  <a:gd name="T8" fmla="*/ 32 w 41"/>
                  <a:gd name="T9" fmla="*/ 11 h 98"/>
                  <a:gd name="T10" fmla="*/ 38 w 41"/>
                  <a:gd name="T11" fmla="*/ 87 h 98"/>
                </a:gdLst>
                <a:ahLst/>
                <a:cxnLst>
                  <a:cxn ang="0">
                    <a:pos x="T0" y="T1"/>
                  </a:cxn>
                  <a:cxn ang="0">
                    <a:pos x="T2" y="T3"/>
                  </a:cxn>
                  <a:cxn ang="0">
                    <a:pos x="T4" y="T5"/>
                  </a:cxn>
                  <a:cxn ang="0">
                    <a:pos x="T6" y="T7"/>
                  </a:cxn>
                  <a:cxn ang="0">
                    <a:pos x="T8" y="T9"/>
                  </a:cxn>
                  <a:cxn ang="0">
                    <a:pos x="T10" y="T11"/>
                  </a:cxn>
                </a:cxnLst>
                <a:rect l="0" t="0" r="r" b="b"/>
                <a:pathLst>
                  <a:path w="41" h="98">
                    <a:moveTo>
                      <a:pt x="38" y="87"/>
                    </a:moveTo>
                    <a:cubicBezTo>
                      <a:pt x="35" y="93"/>
                      <a:pt x="30" y="98"/>
                      <a:pt x="23" y="98"/>
                    </a:cubicBezTo>
                    <a:cubicBezTo>
                      <a:pt x="5" y="69"/>
                      <a:pt x="0" y="37"/>
                      <a:pt x="2" y="3"/>
                    </a:cubicBezTo>
                    <a:cubicBezTo>
                      <a:pt x="10" y="2"/>
                      <a:pt x="17" y="1"/>
                      <a:pt x="25" y="0"/>
                    </a:cubicBezTo>
                    <a:cubicBezTo>
                      <a:pt x="29" y="3"/>
                      <a:pt x="32" y="7"/>
                      <a:pt x="32" y="11"/>
                    </a:cubicBezTo>
                    <a:cubicBezTo>
                      <a:pt x="33" y="37"/>
                      <a:pt x="41" y="61"/>
                      <a:pt x="38" y="87"/>
                    </a:cubicBezTo>
                    <a:close/>
                  </a:path>
                </a:pathLst>
              </a:custGeom>
              <a:solidFill>
                <a:srgbClr val="E8CD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1" name="Freeform 711">
                <a:extLst>
                  <a:ext uri="{FF2B5EF4-FFF2-40B4-BE49-F238E27FC236}">
                    <a16:creationId xmlns:a16="http://schemas.microsoft.com/office/drawing/2014/main" id="{23A7B96E-9561-42F7-8445-3EC26020B41F}"/>
                  </a:ext>
                </a:extLst>
              </p:cNvPr>
              <p:cNvSpPr>
                <a:spLocks/>
              </p:cNvSpPr>
              <p:nvPr/>
            </p:nvSpPr>
            <p:spPr bwMode="auto">
              <a:xfrm>
                <a:off x="1661" y="1113"/>
                <a:ext cx="61" cy="106"/>
              </a:xfrm>
              <a:custGeom>
                <a:avLst/>
                <a:gdLst>
                  <a:gd name="T0" fmla="*/ 18 w 54"/>
                  <a:gd name="T1" fmla="*/ 95 h 95"/>
                  <a:gd name="T2" fmla="*/ 16 w 54"/>
                  <a:gd name="T3" fmla="*/ 89 h 95"/>
                  <a:gd name="T4" fmla="*/ 22 w 54"/>
                  <a:gd name="T5" fmla="*/ 53 h 95"/>
                  <a:gd name="T6" fmla="*/ 41 w 54"/>
                  <a:gd name="T7" fmla="*/ 0 h 95"/>
                  <a:gd name="T8" fmla="*/ 54 w 54"/>
                  <a:gd name="T9" fmla="*/ 71 h 95"/>
                  <a:gd name="T10" fmla="*/ 42 w 54"/>
                  <a:gd name="T11" fmla="*/ 84 h 95"/>
                  <a:gd name="T12" fmla="*/ 30 w 54"/>
                  <a:gd name="T13" fmla="*/ 74 h 95"/>
                  <a:gd name="T14" fmla="*/ 18 w 54"/>
                  <a:gd name="T15" fmla="*/ 95 h 9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95">
                    <a:moveTo>
                      <a:pt x="18" y="95"/>
                    </a:moveTo>
                    <a:cubicBezTo>
                      <a:pt x="17" y="93"/>
                      <a:pt x="17" y="91"/>
                      <a:pt x="16" y="89"/>
                    </a:cubicBezTo>
                    <a:cubicBezTo>
                      <a:pt x="12" y="77"/>
                      <a:pt x="0" y="66"/>
                      <a:pt x="22" y="53"/>
                    </a:cubicBezTo>
                    <a:cubicBezTo>
                      <a:pt x="38" y="44"/>
                      <a:pt x="39" y="20"/>
                      <a:pt x="41" y="0"/>
                    </a:cubicBezTo>
                    <a:cubicBezTo>
                      <a:pt x="42" y="25"/>
                      <a:pt x="46" y="48"/>
                      <a:pt x="54" y="71"/>
                    </a:cubicBezTo>
                    <a:cubicBezTo>
                      <a:pt x="50" y="75"/>
                      <a:pt x="47" y="80"/>
                      <a:pt x="42" y="84"/>
                    </a:cubicBezTo>
                    <a:cubicBezTo>
                      <a:pt x="34" y="91"/>
                      <a:pt x="29" y="90"/>
                      <a:pt x="30" y="74"/>
                    </a:cubicBezTo>
                    <a:cubicBezTo>
                      <a:pt x="24" y="83"/>
                      <a:pt x="30" y="95"/>
                      <a:pt x="18" y="95"/>
                    </a:cubicBezTo>
                    <a:close/>
                  </a:path>
                </a:pathLst>
              </a:custGeom>
              <a:solidFill>
                <a:srgbClr val="DBBD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2" name="Freeform 712">
                <a:extLst>
                  <a:ext uri="{FF2B5EF4-FFF2-40B4-BE49-F238E27FC236}">
                    <a16:creationId xmlns:a16="http://schemas.microsoft.com/office/drawing/2014/main" id="{778C3906-A79A-486A-B26A-E92F9FFBBF26}"/>
                  </a:ext>
                </a:extLst>
              </p:cNvPr>
              <p:cNvSpPr>
                <a:spLocks/>
              </p:cNvSpPr>
              <p:nvPr/>
            </p:nvSpPr>
            <p:spPr bwMode="auto">
              <a:xfrm>
                <a:off x="1839" y="924"/>
                <a:ext cx="94" cy="131"/>
              </a:xfrm>
              <a:custGeom>
                <a:avLst/>
                <a:gdLst>
                  <a:gd name="T0" fmla="*/ 56 w 84"/>
                  <a:gd name="T1" fmla="*/ 26 h 117"/>
                  <a:gd name="T2" fmla="*/ 53 w 84"/>
                  <a:gd name="T3" fmla="*/ 42 h 117"/>
                  <a:gd name="T4" fmla="*/ 84 w 84"/>
                  <a:gd name="T5" fmla="*/ 0 h 117"/>
                  <a:gd name="T6" fmla="*/ 32 w 84"/>
                  <a:gd name="T7" fmla="*/ 114 h 117"/>
                  <a:gd name="T8" fmla="*/ 27 w 84"/>
                  <a:gd name="T9" fmla="*/ 113 h 117"/>
                  <a:gd name="T10" fmla="*/ 41 w 84"/>
                  <a:gd name="T11" fmla="*/ 63 h 117"/>
                  <a:gd name="T12" fmla="*/ 16 w 84"/>
                  <a:gd name="T13" fmla="*/ 113 h 117"/>
                  <a:gd name="T14" fmla="*/ 0 w 84"/>
                  <a:gd name="T15" fmla="*/ 110 h 117"/>
                  <a:gd name="T16" fmla="*/ 14 w 84"/>
                  <a:gd name="T17" fmla="*/ 99 h 117"/>
                  <a:gd name="T18" fmla="*/ 51 w 84"/>
                  <a:gd name="T19" fmla="*/ 26 h 117"/>
                  <a:gd name="T20" fmla="*/ 56 w 84"/>
                  <a:gd name="T21" fmla="*/ 2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4" h="117">
                    <a:moveTo>
                      <a:pt x="56" y="26"/>
                    </a:moveTo>
                    <a:cubicBezTo>
                      <a:pt x="55" y="30"/>
                      <a:pt x="54" y="35"/>
                      <a:pt x="53" y="42"/>
                    </a:cubicBezTo>
                    <a:cubicBezTo>
                      <a:pt x="68" y="29"/>
                      <a:pt x="71" y="11"/>
                      <a:pt x="84" y="0"/>
                    </a:cubicBezTo>
                    <a:cubicBezTo>
                      <a:pt x="69" y="39"/>
                      <a:pt x="44" y="73"/>
                      <a:pt x="32" y="114"/>
                    </a:cubicBezTo>
                    <a:cubicBezTo>
                      <a:pt x="31" y="113"/>
                      <a:pt x="29" y="113"/>
                      <a:pt x="27" y="113"/>
                    </a:cubicBezTo>
                    <a:cubicBezTo>
                      <a:pt x="22" y="93"/>
                      <a:pt x="38" y="79"/>
                      <a:pt x="41" y="63"/>
                    </a:cubicBezTo>
                    <a:cubicBezTo>
                      <a:pt x="31" y="77"/>
                      <a:pt x="29" y="98"/>
                      <a:pt x="16" y="113"/>
                    </a:cubicBezTo>
                    <a:cubicBezTo>
                      <a:pt x="11" y="113"/>
                      <a:pt x="4" y="117"/>
                      <a:pt x="0" y="110"/>
                    </a:cubicBezTo>
                    <a:cubicBezTo>
                      <a:pt x="10" y="113"/>
                      <a:pt x="11" y="105"/>
                      <a:pt x="14" y="99"/>
                    </a:cubicBezTo>
                    <a:cubicBezTo>
                      <a:pt x="23" y="73"/>
                      <a:pt x="32" y="47"/>
                      <a:pt x="51" y="26"/>
                    </a:cubicBezTo>
                    <a:cubicBezTo>
                      <a:pt x="53" y="24"/>
                      <a:pt x="55" y="24"/>
                      <a:pt x="56" y="26"/>
                    </a:cubicBezTo>
                    <a:close/>
                  </a:path>
                </a:pathLst>
              </a:custGeom>
              <a:solidFill>
                <a:srgbClr val="916E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3" name="Freeform 713">
                <a:extLst>
                  <a:ext uri="{FF2B5EF4-FFF2-40B4-BE49-F238E27FC236}">
                    <a16:creationId xmlns:a16="http://schemas.microsoft.com/office/drawing/2014/main" id="{D48E4DBE-FBA3-46F9-BE14-9FA7ADCE6713}"/>
                  </a:ext>
                </a:extLst>
              </p:cNvPr>
              <p:cNvSpPr>
                <a:spLocks/>
              </p:cNvSpPr>
              <p:nvPr/>
            </p:nvSpPr>
            <p:spPr bwMode="auto">
              <a:xfrm>
                <a:off x="1931" y="1261"/>
                <a:ext cx="29" cy="97"/>
              </a:xfrm>
              <a:custGeom>
                <a:avLst/>
                <a:gdLst>
                  <a:gd name="T0" fmla="*/ 23 w 26"/>
                  <a:gd name="T1" fmla="*/ 73 h 86"/>
                  <a:gd name="T2" fmla="*/ 18 w 26"/>
                  <a:gd name="T3" fmla="*/ 86 h 86"/>
                  <a:gd name="T4" fmla="*/ 7 w 26"/>
                  <a:gd name="T5" fmla="*/ 38 h 86"/>
                  <a:gd name="T6" fmla="*/ 4 w 26"/>
                  <a:gd name="T7" fmla="*/ 16 h 86"/>
                  <a:gd name="T8" fmla="*/ 18 w 26"/>
                  <a:gd name="T9" fmla="*/ 3 h 86"/>
                  <a:gd name="T10" fmla="*/ 18 w 26"/>
                  <a:gd name="T11" fmla="*/ 5 h 86"/>
                  <a:gd name="T12" fmla="*/ 23 w 26"/>
                  <a:gd name="T13" fmla="*/ 73 h 86"/>
                </a:gdLst>
                <a:ahLst/>
                <a:cxnLst>
                  <a:cxn ang="0">
                    <a:pos x="T0" y="T1"/>
                  </a:cxn>
                  <a:cxn ang="0">
                    <a:pos x="T2" y="T3"/>
                  </a:cxn>
                  <a:cxn ang="0">
                    <a:pos x="T4" y="T5"/>
                  </a:cxn>
                  <a:cxn ang="0">
                    <a:pos x="T6" y="T7"/>
                  </a:cxn>
                  <a:cxn ang="0">
                    <a:pos x="T8" y="T9"/>
                  </a:cxn>
                  <a:cxn ang="0">
                    <a:pos x="T10" y="T11"/>
                  </a:cxn>
                  <a:cxn ang="0">
                    <a:pos x="T12" y="T13"/>
                  </a:cxn>
                </a:cxnLst>
                <a:rect l="0" t="0" r="r" b="b"/>
                <a:pathLst>
                  <a:path w="26" h="86">
                    <a:moveTo>
                      <a:pt x="23" y="73"/>
                    </a:moveTo>
                    <a:cubicBezTo>
                      <a:pt x="21" y="77"/>
                      <a:pt x="20" y="82"/>
                      <a:pt x="18" y="86"/>
                    </a:cubicBezTo>
                    <a:cubicBezTo>
                      <a:pt x="3" y="73"/>
                      <a:pt x="12" y="53"/>
                      <a:pt x="7" y="38"/>
                    </a:cubicBezTo>
                    <a:cubicBezTo>
                      <a:pt x="4" y="31"/>
                      <a:pt x="6" y="23"/>
                      <a:pt x="4" y="16"/>
                    </a:cubicBezTo>
                    <a:cubicBezTo>
                      <a:pt x="0" y="2"/>
                      <a:pt x="6" y="0"/>
                      <a:pt x="18" y="3"/>
                    </a:cubicBezTo>
                    <a:cubicBezTo>
                      <a:pt x="18" y="4"/>
                      <a:pt x="18" y="5"/>
                      <a:pt x="18" y="5"/>
                    </a:cubicBezTo>
                    <a:cubicBezTo>
                      <a:pt x="24" y="28"/>
                      <a:pt x="26" y="50"/>
                      <a:pt x="23" y="73"/>
                    </a:cubicBezTo>
                    <a:close/>
                  </a:path>
                </a:pathLst>
              </a:custGeom>
              <a:solidFill>
                <a:srgbClr val="F2D6B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4" name="Freeform 714">
                <a:extLst>
                  <a:ext uri="{FF2B5EF4-FFF2-40B4-BE49-F238E27FC236}">
                    <a16:creationId xmlns:a16="http://schemas.microsoft.com/office/drawing/2014/main" id="{FAE89367-AEF6-41F2-AD90-B2538847AA51}"/>
                  </a:ext>
                </a:extLst>
              </p:cNvPr>
              <p:cNvSpPr>
                <a:spLocks/>
              </p:cNvSpPr>
              <p:nvPr/>
            </p:nvSpPr>
            <p:spPr bwMode="auto">
              <a:xfrm>
                <a:off x="1951" y="1267"/>
                <a:ext cx="32" cy="149"/>
              </a:xfrm>
              <a:custGeom>
                <a:avLst/>
                <a:gdLst>
                  <a:gd name="T0" fmla="*/ 5 w 28"/>
                  <a:gd name="T1" fmla="*/ 68 h 133"/>
                  <a:gd name="T2" fmla="*/ 0 w 28"/>
                  <a:gd name="T3" fmla="*/ 0 h 133"/>
                  <a:gd name="T4" fmla="*/ 4 w 28"/>
                  <a:gd name="T5" fmla="*/ 1 h 133"/>
                  <a:gd name="T6" fmla="*/ 28 w 28"/>
                  <a:gd name="T7" fmla="*/ 125 h 133"/>
                  <a:gd name="T8" fmla="*/ 25 w 28"/>
                  <a:gd name="T9" fmla="*/ 133 h 133"/>
                  <a:gd name="T10" fmla="*/ 16 w 28"/>
                  <a:gd name="T11" fmla="*/ 85 h 133"/>
                  <a:gd name="T12" fmla="*/ 5 w 28"/>
                  <a:gd name="T13" fmla="*/ 68 h 133"/>
                </a:gdLst>
                <a:ahLst/>
                <a:cxnLst>
                  <a:cxn ang="0">
                    <a:pos x="T0" y="T1"/>
                  </a:cxn>
                  <a:cxn ang="0">
                    <a:pos x="T2" y="T3"/>
                  </a:cxn>
                  <a:cxn ang="0">
                    <a:pos x="T4" y="T5"/>
                  </a:cxn>
                  <a:cxn ang="0">
                    <a:pos x="T6" y="T7"/>
                  </a:cxn>
                  <a:cxn ang="0">
                    <a:pos x="T8" y="T9"/>
                  </a:cxn>
                  <a:cxn ang="0">
                    <a:pos x="T10" y="T11"/>
                  </a:cxn>
                  <a:cxn ang="0">
                    <a:pos x="T12" y="T13"/>
                  </a:cxn>
                </a:cxnLst>
                <a:rect l="0" t="0" r="r" b="b"/>
                <a:pathLst>
                  <a:path w="28" h="133">
                    <a:moveTo>
                      <a:pt x="5" y="68"/>
                    </a:moveTo>
                    <a:cubicBezTo>
                      <a:pt x="3" y="45"/>
                      <a:pt x="2" y="23"/>
                      <a:pt x="0" y="0"/>
                    </a:cubicBezTo>
                    <a:cubicBezTo>
                      <a:pt x="1" y="1"/>
                      <a:pt x="3" y="1"/>
                      <a:pt x="4" y="1"/>
                    </a:cubicBezTo>
                    <a:cubicBezTo>
                      <a:pt x="5" y="44"/>
                      <a:pt x="27" y="82"/>
                      <a:pt x="28" y="125"/>
                    </a:cubicBezTo>
                    <a:cubicBezTo>
                      <a:pt x="28" y="128"/>
                      <a:pt x="28" y="130"/>
                      <a:pt x="25" y="133"/>
                    </a:cubicBezTo>
                    <a:cubicBezTo>
                      <a:pt x="22" y="117"/>
                      <a:pt x="18" y="101"/>
                      <a:pt x="16" y="85"/>
                    </a:cubicBezTo>
                    <a:cubicBezTo>
                      <a:pt x="15" y="77"/>
                      <a:pt x="13" y="71"/>
                      <a:pt x="5" y="68"/>
                    </a:cubicBezTo>
                    <a:close/>
                  </a:path>
                </a:pathLst>
              </a:custGeom>
              <a:solidFill>
                <a:srgbClr val="977A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5" name="Freeform 715">
                <a:extLst>
                  <a:ext uri="{FF2B5EF4-FFF2-40B4-BE49-F238E27FC236}">
                    <a16:creationId xmlns:a16="http://schemas.microsoft.com/office/drawing/2014/main" id="{342E7F16-790A-42BC-A523-2DB9D630E81B}"/>
                  </a:ext>
                </a:extLst>
              </p:cNvPr>
              <p:cNvSpPr>
                <a:spLocks/>
              </p:cNvSpPr>
              <p:nvPr/>
            </p:nvSpPr>
            <p:spPr bwMode="auto">
              <a:xfrm>
                <a:off x="1768" y="1267"/>
                <a:ext cx="23" cy="101"/>
              </a:xfrm>
              <a:custGeom>
                <a:avLst/>
                <a:gdLst>
                  <a:gd name="T0" fmla="*/ 11 w 21"/>
                  <a:gd name="T1" fmla="*/ 4 h 90"/>
                  <a:gd name="T2" fmla="*/ 10 w 21"/>
                  <a:gd name="T3" fmla="*/ 90 h 90"/>
                  <a:gd name="T4" fmla="*/ 0 w 21"/>
                  <a:gd name="T5" fmla="*/ 2 h 90"/>
                  <a:gd name="T6" fmla="*/ 11 w 21"/>
                  <a:gd name="T7" fmla="*/ 4 h 90"/>
                </a:gdLst>
                <a:ahLst/>
                <a:cxnLst>
                  <a:cxn ang="0">
                    <a:pos x="T0" y="T1"/>
                  </a:cxn>
                  <a:cxn ang="0">
                    <a:pos x="T2" y="T3"/>
                  </a:cxn>
                  <a:cxn ang="0">
                    <a:pos x="T4" y="T5"/>
                  </a:cxn>
                  <a:cxn ang="0">
                    <a:pos x="T6" y="T7"/>
                  </a:cxn>
                </a:cxnLst>
                <a:rect l="0" t="0" r="r" b="b"/>
                <a:pathLst>
                  <a:path w="21" h="90">
                    <a:moveTo>
                      <a:pt x="11" y="4"/>
                    </a:moveTo>
                    <a:cubicBezTo>
                      <a:pt x="10" y="33"/>
                      <a:pt x="21" y="61"/>
                      <a:pt x="10" y="90"/>
                    </a:cubicBezTo>
                    <a:cubicBezTo>
                      <a:pt x="7" y="61"/>
                      <a:pt x="3" y="31"/>
                      <a:pt x="0" y="2"/>
                    </a:cubicBezTo>
                    <a:cubicBezTo>
                      <a:pt x="4" y="1"/>
                      <a:pt x="8" y="0"/>
                      <a:pt x="11" y="4"/>
                    </a:cubicBezTo>
                    <a:close/>
                  </a:path>
                </a:pathLst>
              </a:custGeom>
              <a:solidFill>
                <a:srgbClr val="F3D4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6" name="Freeform 716">
                <a:extLst>
                  <a:ext uri="{FF2B5EF4-FFF2-40B4-BE49-F238E27FC236}">
                    <a16:creationId xmlns:a16="http://schemas.microsoft.com/office/drawing/2014/main" id="{EF7A8449-0A7B-4D1F-AED4-9FD2460EF7D7}"/>
                  </a:ext>
                </a:extLst>
              </p:cNvPr>
              <p:cNvSpPr>
                <a:spLocks/>
              </p:cNvSpPr>
              <p:nvPr/>
            </p:nvSpPr>
            <p:spPr bwMode="auto">
              <a:xfrm>
                <a:off x="1902" y="935"/>
                <a:ext cx="74" cy="118"/>
              </a:xfrm>
              <a:custGeom>
                <a:avLst/>
                <a:gdLst>
                  <a:gd name="T0" fmla="*/ 0 w 66"/>
                  <a:gd name="T1" fmla="*/ 104 h 105"/>
                  <a:gd name="T2" fmla="*/ 56 w 66"/>
                  <a:gd name="T3" fmla="*/ 0 h 105"/>
                  <a:gd name="T4" fmla="*/ 64 w 66"/>
                  <a:gd name="T5" fmla="*/ 8 h 105"/>
                  <a:gd name="T6" fmla="*/ 20 w 66"/>
                  <a:gd name="T7" fmla="*/ 80 h 105"/>
                  <a:gd name="T8" fmla="*/ 20 w 66"/>
                  <a:gd name="T9" fmla="*/ 83 h 105"/>
                  <a:gd name="T10" fmla="*/ 4 w 66"/>
                  <a:gd name="T11" fmla="*/ 104 h 105"/>
                  <a:gd name="T12" fmla="*/ 2 w 66"/>
                  <a:gd name="T13" fmla="*/ 105 h 105"/>
                  <a:gd name="T14" fmla="*/ 0 w 66"/>
                  <a:gd name="T15" fmla="*/ 104 h 1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6" h="105">
                    <a:moveTo>
                      <a:pt x="0" y="104"/>
                    </a:moveTo>
                    <a:cubicBezTo>
                      <a:pt x="14" y="67"/>
                      <a:pt x="32" y="32"/>
                      <a:pt x="56" y="0"/>
                    </a:cubicBezTo>
                    <a:cubicBezTo>
                      <a:pt x="58" y="3"/>
                      <a:pt x="66" y="1"/>
                      <a:pt x="64" y="8"/>
                    </a:cubicBezTo>
                    <a:cubicBezTo>
                      <a:pt x="42" y="28"/>
                      <a:pt x="27" y="51"/>
                      <a:pt x="20" y="80"/>
                    </a:cubicBezTo>
                    <a:cubicBezTo>
                      <a:pt x="20" y="81"/>
                      <a:pt x="20" y="82"/>
                      <a:pt x="20" y="83"/>
                    </a:cubicBezTo>
                    <a:cubicBezTo>
                      <a:pt x="17" y="91"/>
                      <a:pt x="16" y="102"/>
                      <a:pt x="4" y="104"/>
                    </a:cubicBezTo>
                    <a:cubicBezTo>
                      <a:pt x="2" y="105"/>
                      <a:pt x="2" y="105"/>
                      <a:pt x="2" y="105"/>
                    </a:cubicBezTo>
                    <a:lnTo>
                      <a:pt x="0" y="104"/>
                    </a:lnTo>
                    <a:close/>
                  </a:path>
                </a:pathLst>
              </a:custGeom>
              <a:solidFill>
                <a:srgbClr val="755B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7" name="Freeform 717">
                <a:extLst>
                  <a:ext uri="{FF2B5EF4-FFF2-40B4-BE49-F238E27FC236}">
                    <a16:creationId xmlns:a16="http://schemas.microsoft.com/office/drawing/2014/main" id="{647854A2-2827-44C7-B7D2-04A283F6449F}"/>
                  </a:ext>
                </a:extLst>
              </p:cNvPr>
              <p:cNvSpPr>
                <a:spLocks/>
              </p:cNvSpPr>
              <p:nvPr/>
            </p:nvSpPr>
            <p:spPr bwMode="auto">
              <a:xfrm>
                <a:off x="1857" y="978"/>
                <a:ext cx="35" cy="73"/>
              </a:xfrm>
              <a:custGeom>
                <a:avLst/>
                <a:gdLst>
                  <a:gd name="T0" fmla="*/ 0 w 31"/>
                  <a:gd name="T1" fmla="*/ 65 h 65"/>
                  <a:gd name="T2" fmla="*/ 30 w 31"/>
                  <a:gd name="T3" fmla="*/ 0 h 65"/>
                  <a:gd name="T4" fmla="*/ 11 w 31"/>
                  <a:gd name="T5" fmla="*/ 65 h 65"/>
                  <a:gd name="T6" fmla="*/ 0 w 31"/>
                  <a:gd name="T7" fmla="*/ 65 h 65"/>
                </a:gdLst>
                <a:ahLst/>
                <a:cxnLst>
                  <a:cxn ang="0">
                    <a:pos x="T0" y="T1"/>
                  </a:cxn>
                  <a:cxn ang="0">
                    <a:pos x="T2" y="T3"/>
                  </a:cxn>
                  <a:cxn ang="0">
                    <a:pos x="T4" y="T5"/>
                  </a:cxn>
                  <a:cxn ang="0">
                    <a:pos x="T6" y="T7"/>
                  </a:cxn>
                </a:cxnLst>
                <a:rect l="0" t="0" r="r" b="b"/>
                <a:pathLst>
                  <a:path w="31" h="65">
                    <a:moveTo>
                      <a:pt x="0" y="65"/>
                    </a:moveTo>
                    <a:cubicBezTo>
                      <a:pt x="4" y="41"/>
                      <a:pt x="17" y="20"/>
                      <a:pt x="30" y="0"/>
                    </a:cubicBezTo>
                    <a:cubicBezTo>
                      <a:pt x="31" y="24"/>
                      <a:pt x="16" y="43"/>
                      <a:pt x="11" y="65"/>
                    </a:cubicBezTo>
                    <a:cubicBezTo>
                      <a:pt x="7" y="65"/>
                      <a:pt x="4" y="65"/>
                      <a:pt x="0" y="65"/>
                    </a:cubicBezTo>
                    <a:close/>
                  </a:path>
                </a:pathLst>
              </a:custGeom>
              <a:solidFill>
                <a:srgbClr val="F5DA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8" name="Freeform 718">
                <a:extLst>
                  <a:ext uri="{FF2B5EF4-FFF2-40B4-BE49-F238E27FC236}">
                    <a16:creationId xmlns:a16="http://schemas.microsoft.com/office/drawing/2014/main" id="{0914ACBE-4CF1-41F5-B3CE-9BE45917C80C}"/>
                  </a:ext>
                </a:extLst>
              </p:cNvPr>
              <p:cNvSpPr>
                <a:spLocks/>
              </p:cNvSpPr>
              <p:nvPr/>
            </p:nvSpPr>
            <p:spPr bwMode="auto">
              <a:xfrm>
                <a:off x="1670" y="1065"/>
                <a:ext cx="33" cy="89"/>
              </a:xfrm>
              <a:custGeom>
                <a:avLst/>
                <a:gdLst>
                  <a:gd name="T0" fmla="*/ 18 w 29"/>
                  <a:gd name="T1" fmla="*/ 23 h 79"/>
                  <a:gd name="T2" fmla="*/ 17 w 29"/>
                  <a:gd name="T3" fmla="*/ 79 h 79"/>
                  <a:gd name="T4" fmla="*/ 7 w 29"/>
                  <a:gd name="T5" fmla="*/ 56 h 79"/>
                  <a:gd name="T6" fmla="*/ 2 w 29"/>
                  <a:gd name="T7" fmla="*/ 11 h 79"/>
                  <a:gd name="T8" fmla="*/ 13 w 29"/>
                  <a:gd name="T9" fmla="*/ 4 h 79"/>
                  <a:gd name="T10" fmla="*/ 18 w 29"/>
                  <a:gd name="T11" fmla="*/ 16 h 79"/>
                  <a:gd name="T12" fmla="*/ 18 w 29"/>
                  <a:gd name="T13" fmla="*/ 23 h 79"/>
                </a:gdLst>
                <a:ahLst/>
                <a:cxnLst>
                  <a:cxn ang="0">
                    <a:pos x="T0" y="T1"/>
                  </a:cxn>
                  <a:cxn ang="0">
                    <a:pos x="T2" y="T3"/>
                  </a:cxn>
                  <a:cxn ang="0">
                    <a:pos x="T4" y="T5"/>
                  </a:cxn>
                  <a:cxn ang="0">
                    <a:pos x="T6" y="T7"/>
                  </a:cxn>
                  <a:cxn ang="0">
                    <a:pos x="T8" y="T9"/>
                  </a:cxn>
                  <a:cxn ang="0">
                    <a:pos x="T10" y="T11"/>
                  </a:cxn>
                  <a:cxn ang="0">
                    <a:pos x="T12" y="T13"/>
                  </a:cxn>
                </a:cxnLst>
                <a:rect l="0" t="0" r="r" b="b"/>
                <a:pathLst>
                  <a:path w="29" h="79">
                    <a:moveTo>
                      <a:pt x="18" y="23"/>
                    </a:moveTo>
                    <a:cubicBezTo>
                      <a:pt x="15" y="42"/>
                      <a:pt x="29" y="61"/>
                      <a:pt x="17" y="79"/>
                    </a:cubicBezTo>
                    <a:cubicBezTo>
                      <a:pt x="5" y="76"/>
                      <a:pt x="9" y="64"/>
                      <a:pt x="7" y="56"/>
                    </a:cubicBezTo>
                    <a:cubicBezTo>
                      <a:pt x="4" y="42"/>
                      <a:pt x="5" y="26"/>
                      <a:pt x="2" y="11"/>
                    </a:cubicBezTo>
                    <a:cubicBezTo>
                      <a:pt x="0" y="1"/>
                      <a:pt x="6" y="0"/>
                      <a:pt x="13" y="4"/>
                    </a:cubicBezTo>
                    <a:cubicBezTo>
                      <a:pt x="15" y="8"/>
                      <a:pt x="16" y="12"/>
                      <a:pt x="18" y="16"/>
                    </a:cubicBezTo>
                    <a:cubicBezTo>
                      <a:pt x="18" y="19"/>
                      <a:pt x="18" y="21"/>
                      <a:pt x="18" y="23"/>
                    </a:cubicBezTo>
                    <a:close/>
                  </a:path>
                </a:pathLst>
              </a:custGeom>
              <a:solidFill>
                <a:srgbClr val="EFD0B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9" name="Freeform 719">
                <a:extLst>
                  <a:ext uri="{FF2B5EF4-FFF2-40B4-BE49-F238E27FC236}">
                    <a16:creationId xmlns:a16="http://schemas.microsoft.com/office/drawing/2014/main" id="{07ADF8DC-06AE-4469-87AB-7FB95ECE35DE}"/>
                  </a:ext>
                </a:extLst>
              </p:cNvPr>
              <p:cNvSpPr>
                <a:spLocks/>
              </p:cNvSpPr>
              <p:nvPr/>
            </p:nvSpPr>
            <p:spPr bwMode="auto">
              <a:xfrm>
                <a:off x="1667" y="1063"/>
                <a:ext cx="22" cy="101"/>
              </a:xfrm>
              <a:custGeom>
                <a:avLst/>
                <a:gdLst>
                  <a:gd name="T0" fmla="*/ 16 w 20"/>
                  <a:gd name="T1" fmla="*/ 6 h 90"/>
                  <a:gd name="T2" fmla="*/ 8 w 20"/>
                  <a:gd name="T3" fmla="*/ 9 h 90"/>
                  <a:gd name="T4" fmla="*/ 20 w 20"/>
                  <a:gd name="T5" fmla="*/ 81 h 90"/>
                  <a:gd name="T6" fmla="*/ 13 w 20"/>
                  <a:gd name="T7" fmla="*/ 90 h 90"/>
                  <a:gd name="T8" fmla="*/ 0 w 20"/>
                  <a:gd name="T9" fmla="*/ 3 h 90"/>
                  <a:gd name="T10" fmla="*/ 16 w 20"/>
                  <a:gd name="T11" fmla="*/ 6 h 90"/>
                </a:gdLst>
                <a:ahLst/>
                <a:cxnLst>
                  <a:cxn ang="0">
                    <a:pos x="T0" y="T1"/>
                  </a:cxn>
                  <a:cxn ang="0">
                    <a:pos x="T2" y="T3"/>
                  </a:cxn>
                  <a:cxn ang="0">
                    <a:pos x="T4" y="T5"/>
                  </a:cxn>
                  <a:cxn ang="0">
                    <a:pos x="T6" y="T7"/>
                  </a:cxn>
                  <a:cxn ang="0">
                    <a:pos x="T8" y="T9"/>
                  </a:cxn>
                  <a:cxn ang="0">
                    <a:pos x="T10" y="T11"/>
                  </a:cxn>
                </a:cxnLst>
                <a:rect l="0" t="0" r="r" b="b"/>
                <a:pathLst>
                  <a:path w="20" h="90">
                    <a:moveTo>
                      <a:pt x="16" y="6"/>
                    </a:moveTo>
                    <a:cubicBezTo>
                      <a:pt x="13" y="6"/>
                      <a:pt x="8" y="5"/>
                      <a:pt x="8" y="9"/>
                    </a:cubicBezTo>
                    <a:cubicBezTo>
                      <a:pt x="13" y="33"/>
                      <a:pt x="9" y="58"/>
                      <a:pt x="20" y="81"/>
                    </a:cubicBezTo>
                    <a:cubicBezTo>
                      <a:pt x="18" y="84"/>
                      <a:pt x="15" y="87"/>
                      <a:pt x="13" y="90"/>
                    </a:cubicBezTo>
                    <a:cubicBezTo>
                      <a:pt x="2" y="62"/>
                      <a:pt x="6" y="32"/>
                      <a:pt x="0" y="3"/>
                    </a:cubicBezTo>
                    <a:cubicBezTo>
                      <a:pt x="6" y="3"/>
                      <a:pt x="12" y="0"/>
                      <a:pt x="16" y="6"/>
                    </a:cubicBezTo>
                    <a:close/>
                  </a:path>
                </a:pathLst>
              </a:custGeom>
              <a:solidFill>
                <a:srgbClr val="9372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0" name="Freeform 720">
                <a:extLst>
                  <a:ext uri="{FF2B5EF4-FFF2-40B4-BE49-F238E27FC236}">
                    <a16:creationId xmlns:a16="http://schemas.microsoft.com/office/drawing/2014/main" id="{E0FFE896-8496-4776-8508-75BE2CB80151}"/>
                  </a:ext>
                </a:extLst>
              </p:cNvPr>
              <p:cNvSpPr>
                <a:spLocks/>
              </p:cNvSpPr>
              <p:nvPr/>
            </p:nvSpPr>
            <p:spPr bwMode="auto">
              <a:xfrm>
                <a:off x="1629" y="1070"/>
                <a:ext cx="35" cy="107"/>
              </a:xfrm>
              <a:custGeom>
                <a:avLst/>
                <a:gdLst>
                  <a:gd name="T0" fmla="*/ 11 w 32"/>
                  <a:gd name="T1" fmla="*/ 0 h 95"/>
                  <a:gd name="T2" fmla="*/ 32 w 32"/>
                  <a:gd name="T3" fmla="*/ 95 h 95"/>
                  <a:gd name="T4" fmla="*/ 23 w 32"/>
                  <a:gd name="T5" fmla="*/ 91 h 95"/>
                  <a:gd name="T6" fmla="*/ 8 w 32"/>
                  <a:gd name="T7" fmla="*/ 41 h 95"/>
                  <a:gd name="T8" fmla="*/ 7 w 32"/>
                  <a:gd name="T9" fmla="*/ 24 h 95"/>
                  <a:gd name="T10" fmla="*/ 3 w 32"/>
                  <a:gd name="T11" fmla="*/ 4 h 95"/>
                  <a:gd name="T12" fmla="*/ 11 w 32"/>
                  <a:gd name="T13" fmla="*/ 0 h 95"/>
                </a:gdLst>
                <a:ahLst/>
                <a:cxnLst>
                  <a:cxn ang="0">
                    <a:pos x="T0" y="T1"/>
                  </a:cxn>
                  <a:cxn ang="0">
                    <a:pos x="T2" y="T3"/>
                  </a:cxn>
                  <a:cxn ang="0">
                    <a:pos x="T4" y="T5"/>
                  </a:cxn>
                  <a:cxn ang="0">
                    <a:pos x="T6" y="T7"/>
                  </a:cxn>
                  <a:cxn ang="0">
                    <a:pos x="T8" y="T9"/>
                  </a:cxn>
                  <a:cxn ang="0">
                    <a:pos x="T10" y="T11"/>
                  </a:cxn>
                  <a:cxn ang="0">
                    <a:pos x="T12" y="T13"/>
                  </a:cxn>
                </a:cxnLst>
                <a:rect l="0" t="0" r="r" b="b"/>
                <a:pathLst>
                  <a:path w="32" h="95">
                    <a:moveTo>
                      <a:pt x="11" y="0"/>
                    </a:moveTo>
                    <a:cubicBezTo>
                      <a:pt x="13" y="33"/>
                      <a:pt x="24" y="64"/>
                      <a:pt x="32" y="95"/>
                    </a:cubicBezTo>
                    <a:cubicBezTo>
                      <a:pt x="29" y="94"/>
                      <a:pt x="26" y="93"/>
                      <a:pt x="23" y="91"/>
                    </a:cubicBezTo>
                    <a:cubicBezTo>
                      <a:pt x="14" y="76"/>
                      <a:pt x="15" y="57"/>
                      <a:pt x="8" y="41"/>
                    </a:cubicBezTo>
                    <a:cubicBezTo>
                      <a:pt x="5" y="35"/>
                      <a:pt x="16" y="29"/>
                      <a:pt x="7" y="24"/>
                    </a:cubicBezTo>
                    <a:cubicBezTo>
                      <a:pt x="2" y="18"/>
                      <a:pt x="0" y="11"/>
                      <a:pt x="3" y="4"/>
                    </a:cubicBezTo>
                    <a:cubicBezTo>
                      <a:pt x="6" y="3"/>
                      <a:pt x="8" y="1"/>
                      <a:pt x="11" y="0"/>
                    </a:cubicBezTo>
                    <a:close/>
                  </a:path>
                </a:pathLst>
              </a:custGeom>
              <a:solidFill>
                <a:srgbClr val="8E6E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1" name="Freeform 721">
                <a:extLst>
                  <a:ext uri="{FF2B5EF4-FFF2-40B4-BE49-F238E27FC236}">
                    <a16:creationId xmlns:a16="http://schemas.microsoft.com/office/drawing/2014/main" id="{A680CC7B-8895-4FC1-A393-B7EEE4DD915A}"/>
                  </a:ext>
                </a:extLst>
              </p:cNvPr>
              <p:cNvSpPr>
                <a:spLocks/>
              </p:cNvSpPr>
              <p:nvPr/>
            </p:nvSpPr>
            <p:spPr bwMode="auto">
              <a:xfrm>
                <a:off x="1641" y="1181"/>
                <a:ext cx="34" cy="42"/>
              </a:xfrm>
              <a:custGeom>
                <a:avLst/>
                <a:gdLst>
                  <a:gd name="T0" fmla="*/ 0 w 30"/>
                  <a:gd name="T1" fmla="*/ 9 h 37"/>
                  <a:gd name="T2" fmla="*/ 20 w 30"/>
                  <a:gd name="T3" fmla="*/ 9 h 37"/>
                  <a:gd name="T4" fmla="*/ 26 w 30"/>
                  <a:gd name="T5" fmla="*/ 36 h 37"/>
                  <a:gd name="T6" fmla="*/ 12 w 30"/>
                  <a:gd name="T7" fmla="*/ 30 h 37"/>
                  <a:gd name="T8" fmla="*/ 0 w 30"/>
                  <a:gd name="T9" fmla="*/ 9 h 37"/>
                </a:gdLst>
                <a:ahLst/>
                <a:cxnLst>
                  <a:cxn ang="0">
                    <a:pos x="T0" y="T1"/>
                  </a:cxn>
                  <a:cxn ang="0">
                    <a:pos x="T2" y="T3"/>
                  </a:cxn>
                  <a:cxn ang="0">
                    <a:pos x="T4" y="T5"/>
                  </a:cxn>
                  <a:cxn ang="0">
                    <a:pos x="T6" y="T7"/>
                  </a:cxn>
                  <a:cxn ang="0">
                    <a:pos x="T8" y="T9"/>
                  </a:cxn>
                </a:cxnLst>
                <a:rect l="0" t="0" r="r" b="b"/>
                <a:pathLst>
                  <a:path w="30" h="37">
                    <a:moveTo>
                      <a:pt x="0" y="9"/>
                    </a:moveTo>
                    <a:cubicBezTo>
                      <a:pt x="6" y="0"/>
                      <a:pt x="15" y="0"/>
                      <a:pt x="20" y="9"/>
                    </a:cubicBezTo>
                    <a:cubicBezTo>
                      <a:pt x="24" y="17"/>
                      <a:pt x="30" y="26"/>
                      <a:pt x="26" y="36"/>
                    </a:cubicBezTo>
                    <a:cubicBezTo>
                      <a:pt x="21" y="36"/>
                      <a:pt x="14" y="37"/>
                      <a:pt x="12" y="30"/>
                    </a:cubicBezTo>
                    <a:cubicBezTo>
                      <a:pt x="6" y="24"/>
                      <a:pt x="3" y="16"/>
                      <a:pt x="0" y="9"/>
                    </a:cubicBezTo>
                    <a:close/>
                  </a:path>
                </a:pathLst>
              </a:custGeom>
              <a:solidFill>
                <a:srgbClr val="E2C0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2" name="Freeform 722">
                <a:extLst>
                  <a:ext uri="{FF2B5EF4-FFF2-40B4-BE49-F238E27FC236}">
                    <a16:creationId xmlns:a16="http://schemas.microsoft.com/office/drawing/2014/main" id="{D9D13577-6FFE-4ED3-89FC-D45AF7E083A6}"/>
                  </a:ext>
                </a:extLst>
              </p:cNvPr>
              <p:cNvSpPr>
                <a:spLocks/>
              </p:cNvSpPr>
              <p:nvPr/>
            </p:nvSpPr>
            <p:spPr bwMode="auto">
              <a:xfrm>
                <a:off x="1618" y="1074"/>
                <a:ext cx="21" cy="41"/>
              </a:xfrm>
              <a:custGeom>
                <a:avLst/>
                <a:gdLst>
                  <a:gd name="T0" fmla="*/ 12 w 18"/>
                  <a:gd name="T1" fmla="*/ 0 h 36"/>
                  <a:gd name="T2" fmla="*/ 16 w 18"/>
                  <a:gd name="T3" fmla="*/ 20 h 36"/>
                  <a:gd name="T4" fmla="*/ 4 w 18"/>
                  <a:gd name="T5" fmla="*/ 28 h 36"/>
                  <a:gd name="T6" fmla="*/ 0 w 18"/>
                  <a:gd name="T7" fmla="*/ 12 h 36"/>
                  <a:gd name="T8" fmla="*/ 12 w 18"/>
                  <a:gd name="T9" fmla="*/ 0 h 36"/>
                </a:gdLst>
                <a:ahLst/>
                <a:cxnLst>
                  <a:cxn ang="0">
                    <a:pos x="T0" y="T1"/>
                  </a:cxn>
                  <a:cxn ang="0">
                    <a:pos x="T2" y="T3"/>
                  </a:cxn>
                  <a:cxn ang="0">
                    <a:pos x="T4" y="T5"/>
                  </a:cxn>
                  <a:cxn ang="0">
                    <a:pos x="T6" y="T7"/>
                  </a:cxn>
                  <a:cxn ang="0">
                    <a:pos x="T8" y="T9"/>
                  </a:cxn>
                </a:cxnLst>
                <a:rect l="0" t="0" r="r" b="b"/>
                <a:pathLst>
                  <a:path w="18" h="36">
                    <a:moveTo>
                      <a:pt x="12" y="0"/>
                    </a:moveTo>
                    <a:cubicBezTo>
                      <a:pt x="16" y="6"/>
                      <a:pt x="18" y="13"/>
                      <a:pt x="16" y="20"/>
                    </a:cubicBezTo>
                    <a:cubicBezTo>
                      <a:pt x="10" y="20"/>
                      <a:pt x="15" y="36"/>
                      <a:pt x="4" y="28"/>
                    </a:cubicBezTo>
                    <a:cubicBezTo>
                      <a:pt x="4" y="22"/>
                      <a:pt x="6" y="16"/>
                      <a:pt x="0" y="12"/>
                    </a:cubicBezTo>
                    <a:cubicBezTo>
                      <a:pt x="0" y="4"/>
                      <a:pt x="5" y="1"/>
                      <a:pt x="12" y="0"/>
                    </a:cubicBezTo>
                    <a:close/>
                  </a:path>
                </a:pathLst>
              </a:custGeom>
              <a:solidFill>
                <a:srgbClr val="E8D1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3" name="Freeform 723">
                <a:extLst>
                  <a:ext uri="{FF2B5EF4-FFF2-40B4-BE49-F238E27FC236}">
                    <a16:creationId xmlns:a16="http://schemas.microsoft.com/office/drawing/2014/main" id="{61A2A6A3-0831-436C-8678-6F572FACB27D}"/>
                  </a:ext>
                </a:extLst>
              </p:cNvPr>
              <p:cNvSpPr>
                <a:spLocks/>
              </p:cNvSpPr>
              <p:nvPr/>
            </p:nvSpPr>
            <p:spPr bwMode="auto">
              <a:xfrm>
                <a:off x="1912" y="1021"/>
                <a:ext cx="23" cy="53"/>
              </a:xfrm>
              <a:custGeom>
                <a:avLst/>
                <a:gdLst>
                  <a:gd name="T0" fmla="*/ 11 w 21"/>
                  <a:gd name="T1" fmla="*/ 4 h 48"/>
                  <a:gd name="T2" fmla="*/ 19 w 21"/>
                  <a:gd name="T3" fmla="*/ 13 h 48"/>
                  <a:gd name="T4" fmla="*/ 7 w 21"/>
                  <a:gd name="T5" fmla="*/ 48 h 48"/>
                  <a:gd name="T6" fmla="*/ 0 w 21"/>
                  <a:gd name="T7" fmla="*/ 36 h 48"/>
                  <a:gd name="T8" fmla="*/ 11 w 21"/>
                  <a:gd name="T9" fmla="*/ 4 h 48"/>
                </a:gdLst>
                <a:ahLst/>
                <a:cxnLst>
                  <a:cxn ang="0">
                    <a:pos x="T0" y="T1"/>
                  </a:cxn>
                  <a:cxn ang="0">
                    <a:pos x="T2" y="T3"/>
                  </a:cxn>
                  <a:cxn ang="0">
                    <a:pos x="T4" y="T5"/>
                  </a:cxn>
                  <a:cxn ang="0">
                    <a:pos x="T6" y="T7"/>
                  </a:cxn>
                  <a:cxn ang="0">
                    <a:pos x="T8" y="T9"/>
                  </a:cxn>
                </a:cxnLst>
                <a:rect l="0" t="0" r="r" b="b"/>
                <a:pathLst>
                  <a:path w="21" h="48">
                    <a:moveTo>
                      <a:pt x="11" y="4"/>
                    </a:moveTo>
                    <a:cubicBezTo>
                      <a:pt x="21" y="0"/>
                      <a:pt x="21" y="7"/>
                      <a:pt x="19" y="13"/>
                    </a:cubicBezTo>
                    <a:cubicBezTo>
                      <a:pt x="15" y="25"/>
                      <a:pt x="11" y="37"/>
                      <a:pt x="7" y="48"/>
                    </a:cubicBezTo>
                    <a:cubicBezTo>
                      <a:pt x="4" y="44"/>
                      <a:pt x="2" y="40"/>
                      <a:pt x="0" y="36"/>
                    </a:cubicBezTo>
                    <a:cubicBezTo>
                      <a:pt x="4" y="26"/>
                      <a:pt x="7" y="15"/>
                      <a:pt x="11" y="4"/>
                    </a:cubicBezTo>
                    <a:close/>
                  </a:path>
                </a:pathLst>
              </a:custGeom>
              <a:solidFill>
                <a:srgbClr val="A180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4" name="Freeform 724">
                <a:extLst>
                  <a:ext uri="{FF2B5EF4-FFF2-40B4-BE49-F238E27FC236}">
                    <a16:creationId xmlns:a16="http://schemas.microsoft.com/office/drawing/2014/main" id="{CC4EEE2E-69CA-4959-88F2-C5770F5303D0}"/>
                  </a:ext>
                </a:extLst>
              </p:cNvPr>
              <p:cNvSpPr>
                <a:spLocks/>
              </p:cNvSpPr>
              <p:nvPr/>
            </p:nvSpPr>
            <p:spPr bwMode="auto">
              <a:xfrm>
                <a:off x="1613" y="1241"/>
                <a:ext cx="14" cy="55"/>
              </a:xfrm>
              <a:custGeom>
                <a:avLst/>
                <a:gdLst>
                  <a:gd name="T0" fmla="*/ 6 w 13"/>
                  <a:gd name="T1" fmla="*/ 1 h 49"/>
                  <a:gd name="T2" fmla="*/ 12 w 13"/>
                  <a:gd name="T3" fmla="*/ 49 h 49"/>
                  <a:gd name="T4" fmla="*/ 1 w 13"/>
                  <a:gd name="T5" fmla="*/ 0 h 49"/>
                  <a:gd name="T6" fmla="*/ 6 w 13"/>
                  <a:gd name="T7" fmla="*/ 1 h 49"/>
                </a:gdLst>
                <a:ahLst/>
                <a:cxnLst>
                  <a:cxn ang="0">
                    <a:pos x="T0" y="T1"/>
                  </a:cxn>
                  <a:cxn ang="0">
                    <a:pos x="T2" y="T3"/>
                  </a:cxn>
                  <a:cxn ang="0">
                    <a:pos x="T4" y="T5"/>
                  </a:cxn>
                  <a:cxn ang="0">
                    <a:pos x="T6" y="T7"/>
                  </a:cxn>
                </a:cxnLst>
                <a:rect l="0" t="0" r="r" b="b"/>
                <a:pathLst>
                  <a:path w="13" h="49">
                    <a:moveTo>
                      <a:pt x="6" y="1"/>
                    </a:moveTo>
                    <a:cubicBezTo>
                      <a:pt x="8" y="16"/>
                      <a:pt x="13" y="30"/>
                      <a:pt x="12" y="49"/>
                    </a:cubicBezTo>
                    <a:cubicBezTo>
                      <a:pt x="4" y="31"/>
                      <a:pt x="0" y="16"/>
                      <a:pt x="1" y="0"/>
                    </a:cubicBezTo>
                    <a:cubicBezTo>
                      <a:pt x="3" y="0"/>
                      <a:pt x="4" y="0"/>
                      <a:pt x="6" y="1"/>
                    </a:cubicBezTo>
                    <a:close/>
                  </a:path>
                </a:pathLst>
              </a:custGeom>
              <a:solidFill>
                <a:srgbClr val="8F71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5" name="Freeform 725">
                <a:extLst>
                  <a:ext uri="{FF2B5EF4-FFF2-40B4-BE49-F238E27FC236}">
                    <a16:creationId xmlns:a16="http://schemas.microsoft.com/office/drawing/2014/main" id="{2A05E662-E049-40FA-A972-36C6ABDA4FCF}"/>
                  </a:ext>
                </a:extLst>
              </p:cNvPr>
              <p:cNvSpPr>
                <a:spLocks/>
              </p:cNvSpPr>
              <p:nvPr/>
            </p:nvSpPr>
            <p:spPr bwMode="auto">
              <a:xfrm>
                <a:off x="1687" y="1264"/>
                <a:ext cx="16" cy="40"/>
              </a:xfrm>
              <a:custGeom>
                <a:avLst/>
                <a:gdLst>
                  <a:gd name="T0" fmla="*/ 7 w 14"/>
                  <a:gd name="T1" fmla="*/ 3 h 35"/>
                  <a:gd name="T2" fmla="*/ 14 w 14"/>
                  <a:gd name="T3" fmla="*/ 35 h 35"/>
                  <a:gd name="T4" fmla="*/ 0 w 14"/>
                  <a:gd name="T5" fmla="*/ 0 h 35"/>
                  <a:gd name="T6" fmla="*/ 7 w 14"/>
                  <a:gd name="T7" fmla="*/ 3 h 35"/>
                </a:gdLst>
                <a:ahLst/>
                <a:cxnLst>
                  <a:cxn ang="0">
                    <a:pos x="T0" y="T1"/>
                  </a:cxn>
                  <a:cxn ang="0">
                    <a:pos x="T2" y="T3"/>
                  </a:cxn>
                  <a:cxn ang="0">
                    <a:pos x="T4" y="T5"/>
                  </a:cxn>
                  <a:cxn ang="0">
                    <a:pos x="T6" y="T7"/>
                  </a:cxn>
                </a:cxnLst>
                <a:rect l="0" t="0" r="r" b="b"/>
                <a:pathLst>
                  <a:path w="14" h="35">
                    <a:moveTo>
                      <a:pt x="7" y="3"/>
                    </a:moveTo>
                    <a:cubicBezTo>
                      <a:pt x="9" y="13"/>
                      <a:pt x="12" y="24"/>
                      <a:pt x="14" y="35"/>
                    </a:cubicBezTo>
                    <a:cubicBezTo>
                      <a:pt x="1" y="26"/>
                      <a:pt x="3" y="12"/>
                      <a:pt x="0" y="0"/>
                    </a:cubicBezTo>
                    <a:cubicBezTo>
                      <a:pt x="2" y="1"/>
                      <a:pt x="5" y="2"/>
                      <a:pt x="7" y="3"/>
                    </a:cubicBezTo>
                    <a:close/>
                  </a:path>
                </a:pathLst>
              </a:custGeom>
              <a:solidFill>
                <a:srgbClr val="E9D2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6" name="Freeform 726">
                <a:extLst>
                  <a:ext uri="{FF2B5EF4-FFF2-40B4-BE49-F238E27FC236}">
                    <a16:creationId xmlns:a16="http://schemas.microsoft.com/office/drawing/2014/main" id="{4DC601BD-2BA7-496E-A4E5-302A4868A3B9}"/>
                  </a:ext>
                </a:extLst>
              </p:cNvPr>
              <p:cNvSpPr>
                <a:spLocks/>
              </p:cNvSpPr>
              <p:nvPr/>
            </p:nvSpPr>
            <p:spPr bwMode="auto">
              <a:xfrm>
                <a:off x="1638" y="1191"/>
                <a:ext cx="19" cy="27"/>
              </a:xfrm>
              <a:custGeom>
                <a:avLst/>
                <a:gdLst>
                  <a:gd name="T0" fmla="*/ 3 w 17"/>
                  <a:gd name="T1" fmla="*/ 0 h 24"/>
                  <a:gd name="T2" fmla="*/ 15 w 17"/>
                  <a:gd name="T3" fmla="*/ 21 h 24"/>
                  <a:gd name="T4" fmla="*/ 3 w 17"/>
                  <a:gd name="T5" fmla="*/ 24 h 24"/>
                  <a:gd name="T6" fmla="*/ 0 w 17"/>
                  <a:gd name="T7" fmla="*/ 3 h 24"/>
                  <a:gd name="T8" fmla="*/ 3 w 17"/>
                  <a:gd name="T9" fmla="*/ 0 h 24"/>
                </a:gdLst>
                <a:ahLst/>
                <a:cxnLst>
                  <a:cxn ang="0">
                    <a:pos x="T0" y="T1"/>
                  </a:cxn>
                  <a:cxn ang="0">
                    <a:pos x="T2" y="T3"/>
                  </a:cxn>
                  <a:cxn ang="0">
                    <a:pos x="T4" y="T5"/>
                  </a:cxn>
                  <a:cxn ang="0">
                    <a:pos x="T6" y="T7"/>
                  </a:cxn>
                  <a:cxn ang="0">
                    <a:pos x="T8" y="T9"/>
                  </a:cxn>
                </a:cxnLst>
                <a:rect l="0" t="0" r="r" b="b"/>
                <a:pathLst>
                  <a:path w="17" h="24">
                    <a:moveTo>
                      <a:pt x="3" y="0"/>
                    </a:moveTo>
                    <a:cubicBezTo>
                      <a:pt x="10" y="5"/>
                      <a:pt x="17" y="10"/>
                      <a:pt x="15" y="21"/>
                    </a:cubicBezTo>
                    <a:cubicBezTo>
                      <a:pt x="11" y="22"/>
                      <a:pt x="7" y="23"/>
                      <a:pt x="3" y="24"/>
                    </a:cubicBezTo>
                    <a:cubicBezTo>
                      <a:pt x="2" y="17"/>
                      <a:pt x="1" y="10"/>
                      <a:pt x="0" y="3"/>
                    </a:cubicBezTo>
                    <a:cubicBezTo>
                      <a:pt x="1" y="2"/>
                      <a:pt x="2" y="1"/>
                      <a:pt x="3" y="0"/>
                    </a:cubicBezTo>
                    <a:close/>
                  </a:path>
                </a:pathLst>
              </a:custGeom>
              <a:solidFill>
                <a:srgbClr val="A884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7" name="Freeform 727">
                <a:extLst>
                  <a:ext uri="{FF2B5EF4-FFF2-40B4-BE49-F238E27FC236}">
                    <a16:creationId xmlns:a16="http://schemas.microsoft.com/office/drawing/2014/main" id="{E1EA9F4A-C696-422B-A6D0-E6EE67DCB41F}"/>
                  </a:ext>
                </a:extLst>
              </p:cNvPr>
              <p:cNvSpPr>
                <a:spLocks/>
              </p:cNvSpPr>
              <p:nvPr/>
            </p:nvSpPr>
            <p:spPr bwMode="auto">
              <a:xfrm>
                <a:off x="1906" y="1025"/>
                <a:ext cx="20" cy="36"/>
              </a:xfrm>
              <a:custGeom>
                <a:avLst/>
                <a:gdLst>
                  <a:gd name="T0" fmla="*/ 16 w 18"/>
                  <a:gd name="T1" fmla="*/ 0 h 32"/>
                  <a:gd name="T2" fmla="*/ 5 w 18"/>
                  <a:gd name="T3" fmla="*/ 32 h 32"/>
                  <a:gd name="T4" fmla="*/ 0 w 18"/>
                  <a:gd name="T5" fmla="*/ 24 h 32"/>
                  <a:gd name="T6" fmla="*/ 16 w 18"/>
                  <a:gd name="T7" fmla="*/ 0 h 32"/>
                </a:gdLst>
                <a:ahLst/>
                <a:cxnLst>
                  <a:cxn ang="0">
                    <a:pos x="T0" y="T1"/>
                  </a:cxn>
                  <a:cxn ang="0">
                    <a:pos x="T2" y="T3"/>
                  </a:cxn>
                  <a:cxn ang="0">
                    <a:pos x="T4" y="T5"/>
                  </a:cxn>
                  <a:cxn ang="0">
                    <a:pos x="T6" y="T7"/>
                  </a:cxn>
                </a:cxnLst>
                <a:rect l="0" t="0" r="r" b="b"/>
                <a:pathLst>
                  <a:path w="18" h="32">
                    <a:moveTo>
                      <a:pt x="16" y="0"/>
                    </a:moveTo>
                    <a:cubicBezTo>
                      <a:pt x="16" y="12"/>
                      <a:pt x="18" y="25"/>
                      <a:pt x="5" y="32"/>
                    </a:cubicBezTo>
                    <a:cubicBezTo>
                      <a:pt x="3" y="29"/>
                      <a:pt x="2" y="27"/>
                      <a:pt x="0" y="24"/>
                    </a:cubicBezTo>
                    <a:cubicBezTo>
                      <a:pt x="8" y="18"/>
                      <a:pt x="7" y="6"/>
                      <a:pt x="16" y="0"/>
                    </a:cubicBezTo>
                    <a:close/>
                  </a:path>
                </a:pathLst>
              </a:custGeom>
              <a:solidFill>
                <a:srgbClr val="F3D8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8" name="Freeform 728">
                <a:extLst>
                  <a:ext uri="{FF2B5EF4-FFF2-40B4-BE49-F238E27FC236}">
                    <a16:creationId xmlns:a16="http://schemas.microsoft.com/office/drawing/2014/main" id="{90AC4A9B-B94E-476D-B85F-C6C8982CEA7C}"/>
                  </a:ext>
                </a:extLst>
              </p:cNvPr>
              <p:cNvSpPr>
                <a:spLocks/>
              </p:cNvSpPr>
              <p:nvPr/>
            </p:nvSpPr>
            <p:spPr bwMode="auto">
              <a:xfrm>
                <a:off x="1585" y="1136"/>
                <a:ext cx="17" cy="46"/>
              </a:xfrm>
              <a:custGeom>
                <a:avLst/>
                <a:gdLst>
                  <a:gd name="T0" fmla="*/ 14 w 15"/>
                  <a:gd name="T1" fmla="*/ 29 h 41"/>
                  <a:gd name="T2" fmla="*/ 10 w 15"/>
                  <a:gd name="T3" fmla="*/ 41 h 41"/>
                  <a:gd name="T4" fmla="*/ 3 w 15"/>
                  <a:gd name="T5" fmla="*/ 0 h 41"/>
                  <a:gd name="T6" fmla="*/ 14 w 15"/>
                  <a:gd name="T7" fmla="*/ 29 h 41"/>
                </a:gdLst>
                <a:ahLst/>
                <a:cxnLst>
                  <a:cxn ang="0">
                    <a:pos x="T0" y="T1"/>
                  </a:cxn>
                  <a:cxn ang="0">
                    <a:pos x="T2" y="T3"/>
                  </a:cxn>
                  <a:cxn ang="0">
                    <a:pos x="T4" y="T5"/>
                  </a:cxn>
                  <a:cxn ang="0">
                    <a:pos x="T6" y="T7"/>
                  </a:cxn>
                </a:cxnLst>
                <a:rect l="0" t="0" r="r" b="b"/>
                <a:pathLst>
                  <a:path w="15" h="41">
                    <a:moveTo>
                      <a:pt x="14" y="29"/>
                    </a:moveTo>
                    <a:cubicBezTo>
                      <a:pt x="14" y="33"/>
                      <a:pt x="15" y="38"/>
                      <a:pt x="10" y="41"/>
                    </a:cubicBezTo>
                    <a:cubicBezTo>
                      <a:pt x="4" y="29"/>
                      <a:pt x="0" y="17"/>
                      <a:pt x="3" y="0"/>
                    </a:cubicBezTo>
                    <a:cubicBezTo>
                      <a:pt x="7" y="12"/>
                      <a:pt x="11" y="20"/>
                      <a:pt x="14" y="29"/>
                    </a:cubicBezTo>
                    <a:close/>
                  </a:path>
                </a:pathLst>
              </a:custGeom>
              <a:solidFill>
                <a:srgbClr val="D9C8B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9" name="Freeform 729">
                <a:extLst>
                  <a:ext uri="{FF2B5EF4-FFF2-40B4-BE49-F238E27FC236}">
                    <a16:creationId xmlns:a16="http://schemas.microsoft.com/office/drawing/2014/main" id="{31968715-97B2-4648-8B1B-F6BF0F556FCE}"/>
                  </a:ext>
                </a:extLst>
              </p:cNvPr>
              <p:cNvSpPr>
                <a:spLocks/>
              </p:cNvSpPr>
              <p:nvPr/>
            </p:nvSpPr>
            <p:spPr bwMode="auto">
              <a:xfrm>
                <a:off x="1107" y="3253"/>
                <a:ext cx="489" cy="54"/>
              </a:xfrm>
              <a:custGeom>
                <a:avLst/>
                <a:gdLst>
                  <a:gd name="T0" fmla="*/ 14 w 435"/>
                  <a:gd name="T1" fmla="*/ 34 h 48"/>
                  <a:gd name="T2" fmla="*/ 0 w 435"/>
                  <a:gd name="T3" fmla="*/ 1 h 48"/>
                  <a:gd name="T4" fmla="*/ 110 w 435"/>
                  <a:gd name="T5" fmla="*/ 6 h 48"/>
                  <a:gd name="T6" fmla="*/ 252 w 435"/>
                  <a:gd name="T7" fmla="*/ 5 h 48"/>
                  <a:gd name="T8" fmla="*/ 379 w 435"/>
                  <a:gd name="T9" fmla="*/ 5 h 48"/>
                  <a:gd name="T10" fmla="*/ 419 w 435"/>
                  <a:gd name="T11" fmla="*/ 26 h 48"/>
                  <a:gd name="T12" fmla="*/ 435 w 435"/>
                  <a:gd name="T13" fmla="*/ 33 h 48"/>
                  <a:gd name="T14" fmla="*/ 371 w 435"/>
                  <a:gd name="T15" fmla="*/ 32 h 48"/>
                  <a:gd name="T16" fmla="*/ 333 w 435"/>
                  <a:gd name="T17" fmla="*/ 40 h 48"/>
                  <a:gd name="T18" fmla="*/ 246 w 435"/>
                  <a:gd name="T19" fmla="*/ 33 h 48"/>
                  <a:gd name="T20" fmla="*/ 225 w 435"/>
                  <a:gd name="T21" fmla="*/ 37 h 48"/>
                  <a:gd name="T22" fmla="*/ 126 w 435"/>
                  <a:gd name="T23" fmla="*/ 37 h 48"/>
                  <a:gd name="T24" fmla="*/ 19 w 435"/>
                  <a:gd name="T25" fmla="*/ 30 h 48"/>
                  <a:gd name="T26" fmla="*/ 14 w 435"/>
                  <a:gd name="T27" fmla="*/ 3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35" h="48">
                    <a:moveTo>
                      <a:pt x="14" y="34"/>
                    </a:moveTo>
                    <a:cubicBezTo>
                      <a:pt x="9" y="23"/>
                      <a:pt x="5" y="12"/>
                      <a:pt x="0" y="1"/>
                    </a:cubicBezTo>
                    <a:cubicBezTo>
                      <a:pt x="37" y="0"/>
                      <a:pt x="74" y="6"/>
                      <a:pt x="110" y="6"/>
                    </a:cubicBezTo>
                    <a:cubicBezTo>
                      <a:pt x="157" y="6"/>
                      <a:pt x="205" y="6"/>
                      <a:pt x="252" y="5"/>
                    </a:cubicBezTo>
                    <a:cubicBezTo>
                      <a:pt x="294" y="5"/>
                      <a:pt x="337" y="5"/>
                      <a:pt x="379" y="5"/>
                    </a:cubicBezTo>
                    <a:cubicBezTo>
                      <a:pt x="390" y="17"/>
                      <a:pt x="402" y="26"/>
                      <a:pt x="419" y="26"/>
                    </a:cubicBezTo>
                    <a:cubicBezTo>
                      <a:pt x="425" y="26"/>
                      <a:pt x="433" y="22"/>
                      <a:pt x="435" y="33"/>
                    </a:cubicBezTo>
                    <a:cubicBezTo>
                      <a:pt x="414" y="38"/>
                      <a:pt x="392" y="48"/>
                      <a:pt x="371" y="32"/>
                    </a:cubicBezTo>
                    <a:cubicBezTo>
                      <a:pt x="360" y="42"/>
                      <a:pt x="346" y="37"/>
                      <a:pt x="333" y="40"/>
                    </a:cubicBezTo>
                    <a:cubicBezTo>
                      <a:pt x="303" y="45"/>
                      <a:pt x="275" y="39"/>
                      <a:pt x="246" y="33"/>
                    </a:cubicBezTo>
                    <a:cubicBezTo>
                      <a:pt x="237" y="31"/>
                      <a:pt x="232" y="36"/>
                      <a:pt x="225" y="37"/>
                    </a:cubicBezTo>
                    <a:cubicBezTo>
                      <a:pt x="192" y="41"/>
                      <a:pt x="158" y="40"/>
                      <a:pt x="126" y="37"/>
                    </a:cubicBezTo>
                    <a:cubicBezTo>
                      <a:pt x="90" y="35"/>
                      <a:pt x="54" y="38"/>
                      <a:pt x="19" y="30"/>
                    </a:cubicBezTo>
                    <a:cubicBezTo>
                      <a:pt x="17" y="30"/>
                      <a:pt x="16" y="32"/>
                      <a:pt x="14" y="34"/>
                    </a:cubicBezTo>
                    <a:close/>
                  </a:path>
                </a:pathLst>
              </a:custGeom>
              <a:solidFill>
                <a:srgbClr val="9FCB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0" name="Freeform 730">
                <a:extLst>
                  <a:ext uri="{FF2B5EF4-FFF2-40B4-BE49-F238E27FC236}">
                    <a16:creationId xmlns:a16="http://schemas.microsoft.com/office/drawing/2014/main" id="{25304171-4F5C-4797-BD5A-871A243A1321}"/>
                  </a:ext>
                </a:extLst>
              </p:cNvPr>
              <p:cNvSpPr>
                <a:spLocks/>
              </p:cNvSpPr>
              <p:nvPr/>
            </p:nvSpPr>
            <p:spPr bwMode="auto">
              <a:xfrm>
                <a:off x="1668" y="3247"/>
                <a:ext cx="297" cy="51"/>
              </a:xfrm>
              <a:custGeom>
                <a:avLst/>
                <a:gdLst>
                  <a:gd name="T0" fmla="*/ 264 w 264"/>
                  <a:gd name="T1" fmla="*/ 6 h 45"/>
                  <a:gd name="T2" fmla="*/ 232 w 264"/>
                  <a:gd name="T3" fmla="*/ 34 h 45"/>
                  <a:gd name="T4" fmla="*/ 113 w 264"/>
                  <a:gd name="T5" fmla="*/ 37 h 45"/>
                  <a:gd name="T6" fmla="*/ 49 w 264"/>
                  <a:gd name="T7" fmla="*/ 34 h 45"/>
                  <a:gd name="T8" fmla="*/ 16 w 264"/>
                  <a:gd name="T9" fmla="*/ 34 h 45"/>
                  <a:gd name="T10" fmla="*/ 0 w 264"/>
                  <a:gd name="T11" fmla="*/ 10 h 45"/>
                  <a:gd name="T12" fmla="*/ 58 w 264"/>
                  <a:gd name="T13" fmla="*/ 7 h 45"/>
                  <a:gd name="T14" fmla="*/ 156 w 264"/>
                  <a:gd name="T15" fmla="*/ 5 h 45"/>
                  <a:gd name="T16" fmla="*/ 264 w 264"/>
                  <a:gd name="T17" fmla="*/ 6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4" h="45">
                    <a:moveTo>
                      <a:pt x="264" y="6"/>
                    </a:moveTo>
                    <a:cubicBezTo>
                      <a:pt x="258" y="20"/>
                      <a:pt x="249" y="31"/>
                      <a:pt x="232" y="34"/>
                    </a:cubicBezTo>
                    <a:cubicBezTo>
                      <a:pt x="192" y="33"/>
                      <a:pt x="152" y="34"/>
                      <a:pt x="113" y="37"/>
                    </a:cubicBezTo>
                    <a:cubicBezTo>
                      <a:pt x="91" y="39"/>
                      <a:pt x="70" y="36"/>
                      <a:pt x="49" y="34"/>
                    </a:cubicBezTo>
                    <a:cubicBezTo>
                      <a:pt x="38" y="34"/>
                      <a:pt x="27" y="45"/>
                      <a:pt x="16" y="34"/>
                    </a:cubicBezTo>
                    <a:cubicBezTo>
                      <a:pt x="17" y="21"/>
                      <a:pt x="5" y="18"/>
                      <a:pt x="0" y="10"/>
                    </a:cubicBezTo>
                    <a:cubicBezTo>
                      <a:pt x="19" y="0"/>
                      <a:pt x="39" y="9"/>
                      <a:pt x="58" y="7"/>
                    </a:cubicBezTo>
                    <a:cubicBezTo>
                      <a:pt x="91" y="5"/>
                      <a:pt x="124" y="5"/>
                      <a:pt x="156" y="5"/>
                    </a:cubicBezTo>
                    <a:cubicBezTo>
                      <a:pt x="192" y="5"/>
                      <a:pt x="228" y="6"/>
                      <a:pt x="264" y="6"/>
                    </a:cubicBezTo>
                    <a:close/>
                  </a:path>
                </a:pathLst>
              </a:custGeom>
              <a:solidFill>
                <a:srgbClr val="A2CB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1" name="Freeform 731">
                <a:extLst>
                  <a:ext uri="{FF2B5EF4-FFF2-40B4-BE49-F238E27FC236}">
                    <a16:creationId xmlns:a16="http://schemas.microsoft.com/office/drawing/2014/main" id="{E3D86B72-ED53-4B7D-9BF2-AA93E8356BE5}"/>
                  </a:ext>
                </a:extLst>
              </p:cNvPr>
              <p:cNvSpPr>
                <a:spLocks/>
              </p:cNvSpPr>
              <p:nvPr/>
            </p:nvSpPr>
            <p:spPr bwMode="auto">
              <a:xfrm>
                <a:off x="1522" y="3258"/>
                <a:ext cx="176" cy="39"/>
              </a:xfrm>
              <a:custGeom>
                <a:avLst/>
                <a:gdLst>
                  <a:gd name="T0" fmla="*/ 130 w 157"/>
                  <a:gd name="T1" fmla="*/ 0 h 34"/>
                  <a:gd name="T2" fmla="*/ 146 w 157"/>
                  <a:gd name="T3" fmla="*/ 24 h 34"/>
                  <a:gd name="T4" fmla="*/ 71 w 157"/>
                  <a:gd name="T5" fmla="*/ 31 h 34"/>
                  <a:gd name="T6" fmla="*/ 66 w 157"/>
                  <a:gd name="T7" fmla="*/ 28 h 34"/>
                  <a:gd name="T8" fmla="*/ 50 w 157"/>
                  <a:gd name="T9" fmla="*/ 25 h 34"/>
                  <a:gd name="T10" fmla="*/ 25 w 157"/>
                  <a:gd name="T11" fmla="*/ 16 h 34"/>
                  <a:gd name="T12" fmla="*/ 16 w 157"/>
                  <a:gd name="T13" fmla="*/ 15 h 34"/>
                  <a:gd name="T14" fmla="*/ 4 w 157"/>
                  <a:gd name="T15" fmla="*/ 13 h 34"/>
                  <a:gd name="T16" fmla="*/ 10 w 157"/>
                  <a:gd name="T17" fmla="*/ 0 h 34"/>
                  <a:gd name="T18" fmla="*/ 130 w 157"/>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7" h="34">
                    <a:moveTo>
                      <a:pt x="130" y="0"/>
                    </a:moveTo>
                    <a:cubicBezTo>
                      <a:pt x="145" y="1"/>
                      <a:pt x="157" y="5"/>
                      <a:pt x="146" y="24"/>
                    </a:cubicBezTo>
                    <a:cubicBezTo>
                      <a:pt x="122" y="34"/>
                      <a:pt x="95" y="25"/>
                      <a:pt x="71" y="31"/>
                    </a:cubicBezTo>
                    <a:cubicBezTo>
                      <a:pt x="69" y="31"/>
                      <a:pt x="68" y="29"/>
                      <a:pt x="66" y="28"/>
                    </a:cubicBezTo>
                    <a:cubicBezTo>
                      <a:pt x="61" y="22"/>
                      <a:pt x="55" y="26"/>
                      <a:pt x="50" y="25"/>
                    </a:cubicBezTo>
                    <a:cubicBezTo>
                      <a:pt x="41" y="24"/>
                      <a:pt x="28" y="33"/>
                      <a:pt x="25" y="16"/>
                    </a:cubicBezTo>
                    <a:cubicBezTo>
                      <a:pt x="24" y="12"/>
                      <a:pt x="19" y="14"/>
                      <a:pt x="16" y="15"/>
                    </a:cubicBezTo>
                    <a:cubicBezTo>
                      <a:pt x="12" y="16"/>
                      <a:pt x="6" y="18"/>
                      <a:pt x="4" y="13"/>
                    </a:cubicBezTo>
                    <a:cubicBezTo>
                      <a:pt x="0" y="6"/>
                      <a:pt x="8" y="4"/>
                      <a:pt x="10" y="0"/>
                    </a:cubicBezTo>
                    <a:cubicBezTo>
                      <a:pt x="50" y="0"/>
                      <a:pt x="90" y="0"/>
                      <a:pt x="130" y="0"/>
                    </a:cubicBezTo>
                    <a:close/>
                  </a:path>
                </a:pathLst>
              </a:custGeom>
              <a:solidFill>
                <a:srgbClr val="8BC0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2" name="Freeform 732">
                <a:extLst>
                  <a:ext uri="{FF2B5EF4-FFF2-40B4-BE49-F238E27FC236}">
                    <a16:creationId xmlns:a16="http://schemas.microsoft.com/office/drawing/2014/main" id="{8B9EF149-B090-400B-91A4-A8EDA53DD5A9}"/>
                  </a:ext>
                </a:extLst>
              </p:cNvPr>
              <p:cNvSpPr>
                <a:spLocks/>
              </p:cNvSpPr>
              <p:nvPr/>
            </p:nvSpPr>
            <p:spPr bwMode="auto">
              <a:xfrm>
                <a:off x="1744" y="3339"/>
                <a:ext cx="24" cy="17"/>
              </a:xfrm>
              <a:custGeom>
                <a:avLst/>
                <a:gdLst>
                  <a:gd name="T0" fmla="*/ 16 w 21"/>
                  <a:gd name="T1" fmla="*/ 0 h 15"/>
                  <a:gd name="T2" fmla="*/ 16 w 21"/>
                  <a:gd name="T3" fmla="*/ 15 h 15"/>
                  <a:gd name="T4" fmla="*/ 0 w 21"/>
                  <a:gd name="T5" fmla="*/ 0 h 15"/>
                  <a:gd name="T6" fmla="*/ 16 w 21"/>
                  <a:gd name="T7" fmla="*/ 0 h 15"/>
                </a:gdLst>
                <a:ahLst/>
                <a:cxnLst>
                  <a:cxn ang="0">
                    <a:pos x="T0" y="T1"/>
                  </a:cxn>
                  <a:cxn ang="0">
                    <a:pos x="T2" y="T3"/>
                  </a:cxn>
                  <a:cxn ang="0">
                    <a:pos x="T4" y="T5"/>
                  </a:cxn>
                  <a:cxn ang="0">
                    <a:pos x="T6" y="T7"/>
                  </a:cxn>
                </a:cxnLst>
                <a:rect l="0" t="0" r="r" b="b"/>
                <a:pathLst>
                  <a:path w="21" h="15">
                    <a:moveTo>
                      <a:pt x="16" y="0"/>
                    </a:moveTo>
                    <a:cubicBezTo>
                      <a:pt x="15" y="5"/>
                      <a:pt x="21" y="9"/>
                      <a:pt x="16" y="15"/>
                    </a:cubicBezTo>
                    <a:cubicBezTo>
                      <a:pt x="9" y="13"/>
                      <a:pt x="6" y="4"/>
                      <a:pt x="0" y="0"/>
                    </a:cubicBezTo>
                    <a:cubicBezTo>
                      <a:pt x="5" y="0"/>
                      <a:pt x="11" y="0"/>
                      <a:pt x="16" y="0"/>
                    </a:cubicBezTo>
                    <a:close/>
                  </a:path>
                </a:pathLst>
              </a:custGeom>
              <a:solidFill>
                <a:srgbClr val="73B3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3" name="Freeform 733">
                <a:extLst>
                  <a:ext uri="{FF2B5EF4-FFF2-40B4-BE49-F238E27FC236}">
                    <a16:creationId xmlns:a16="http://schemas.microsoft.com/office/drawing/2014/main" id="{7F91209C-BC41-47F2-99E0-0482F10F274F}"/>
                  </a:ext>
                </a:extLst>
              </p:cNvPr>
              <p:cNvSpPr>
                <a:spLocks/>
              </p:cNvSpPr>
              <p:nvPr/>
            </p:nvSpPr>
            <p:spPr bwMode="auto">
              <a:xfrm>
                <a:off x="1531" y="3074"/>
                <a:ext cx="537" cy="69"/>
              </a:xfrm>
              <a:custGeom>
                <a:avLst/>
                <a:gdLst>
                  <a:gd name="T0" fmla="*/ 474 w 478"/>
                  <a:gd name="T1" fmla="*/ 16 h 61"/>
                  <a:gd name="T2" fmla="*/ 437 w 478"/>
                  <a:gd name="T3" fmla="*/ 19 h 61"/>
                  <a:gd name="T4" fmla="*/ 429 w 478"/>
                  <a:gd name="T5" fmla="*/ 23 h 61"/>
                  <a:gd name="T6" fmla="*/ 411 w 478"/>
                  <a:gd name="T7" fmla="*/ 26 h 61"/>
                  <a:gd name="T8" fmla="*/ 366 w 478"/>
                  <a:gd name="T9" fmla="*/ 45 h 61"/>
                  <a:gd name="T10" fmla="*/ 231 w 478"/>
                  <a:gd name="T11" fmla="*/ 45 h 61"/>
                  <a:gd name="T12" fmla="*/ 226 w 478"/>
                  <a:gd name="T13" fmla="*/ 44 h 61"/>
                  <a:gd name="T14" fmla="*/ 140 w 478"/>
                  <a:gd name="T15" fmla="*/ 52 h 61"/>
                  <a:gd name="T16" fmla="*/ 6 w 478"/>
                  <a:gd name="T17" fmla="*/ 52 h 61"/>
                  <a:gd name="T18" fmla="*/ 17 w 478"/>
                  <a:gd name="T19" fmla="*/ 26 h 61"/>
                  <a:gd name="T20" fmla="*/ 38 w 478"/>
                  <a:gd name="T21" fmla="*/ 20 h 61"/>
                  <a:gd name="T22" fmla="*/ 63 w 478"/>
                  <a:gd name="T23" fmla="*/ 20 h 61"/>
                  <a:gd name="T24" fmla="*/ 86 w 478"/>
                  <a:gd name="T25" fmla="*/ 23 h 61"/>
                  <a:gd name="T26" fmla="*/ 122 w 478"/>
                  <a:gd name="T27" fmla="*/ 21 h 61"/>
                  <a:gd name="T28" fmla="*/ 222 w 478"/>
                  <a:gd name="T29" fmla="*/ 21 h 61"/>
                  <a:gd name="T30" fmla="*/ 287 w 478"/>
                  <a:gd name="T31" fmla="*/ 19 h 61"/>
                  <a:gd name="T32" fmla="*/ 304 w 478"/>
                  <a:gd name="T33" fmla="*/ 20 h 61"/>
                  <a:gd name="T34" fmla="*/ 354 w 478"/>
                  <a:gd name="T35" fmla="*/ 15 h 61"/>
                  <a:gd name="T36" fmla="*/ 389 w 478"/>
                  <a:gd name="T37" fmla="*/ 14 h 61"/>
                  <a:gd name="T38" fmla="*/ 443 w 478"/>
                  <a:gd name="T39" fmla="*/ 9 h 61"/>
                  <a:gd name="T40" fmla="*/ 464 w 478"/>
                  <a:gd name="T41" fmla="*/ 5 h 61"/>
                  <a:gd name="T42" fmla="*/ 474 w 478"/>
                  <a:gd name="T43" fmla="*/ 16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78" h="61">
                    <a:moveTo>
                      <a:pt x="474" y="16"/>
                    </a:moveTo>
                    <a:cubicBezTo>
                      <a:pt x="462" y="15"/>
                      <a:pt x="450" y="30"/>
                      <a:pt x="437" y="19"/>
                    </a:cubicBezTo>
                    <a:cubicBezTo>
                      <a:pt x="436" y="18"/>
                      <a:pt x="431" y="21"/>
                      <a:pt x="429" y="23"/>
                    </a:cubicBezTo>
                    <a:cubicBezTo>
                      <a:pt x="423" y="29"/>
                      <a:pt x="419" y="30"/>
                      <a:pt x="411" y="26"/>
                    </a:cubicBezTo>
                    <a:cubicBezTo>
                      <a:pt x="395" y="17"/>
                      <a:pt x="371" y="29"/>
                      <a:pt x="366" y="45"/>
                    </a:cubicBezTo>
                    <a:cubicBezTo>
                      <a:pt x="321" y="56"/>
                      <a:pt x="276" y="55"/>
                      <a:pt x="231" y="45"/>
                    </a:cubicBezTo>
                    <a:cubicBezTo>
                      <a:pt x="229" y="45"/>
                      <a:pt x="227" y="43"/>
                      <a:pt x="226" y="44"/>
                    </a:cubicBezTo>
                    <a:cubicBezTo>
                      <a:pt x="199" y="61"/>
                      <a:pt x="169" y="56"/>
                      <a:pt x="140" y="52"/>
                    </a:cubicBezTo>
                    <a:cubicBezTo>
                      <a:pt x="95" y="46"/>
                      <a:pt x="51" y="53"/>
                      <a:pt x="6" y="52"/>
                    </a:cubicBezTo>
                    <a:cubicBezTo>
                      <a:pt x="0" y="39"/>
                      <a:pt x="4" y="29"/>
                      <a:pt x="17" y="26"/>
                    </a:cubicBezTo>
                    <a:cubicBezTo>
                      <a:pt x="24" y="24"/>
                      <a:pt x="31" y="20"/>
                      <a:pt x="38" y="20"/>
                    </a:cubicBezTo>
                    <a:cubicBezTo>
                      <a:pt x="46" y="27"/>
                      <a:pt x="55" y="21"/>
                      <a:pt x="63" y="20"/>
                    </a:cubicBezTo>
                    <a:cubicBezTo>
                      <a:pt x="71" y="19"/>
                      <a:pt x="77" y="16"/>
                      <a:pt x="86" y="23"/>
                    </a:cubicBezTo>
                    <a:cubicBezTo>
                      <a:pt x="95" y="31"/>
                      <a:pt x="109" y="20"/>
                      <a:pt x="122" y="21"/>
                    </a:cubicBezTo>
                    <a:cubicBezTo>
                      <a:pt x="155" y="23"/>
                      <a:pt x="189" y="21"/>
                      <a:pt x="222" y="21"/>
                    </a:cubicBezTo>
                    <a:cubicBezTo>
                      <a:pt x="243" y="21"/>
                      <a:pt x="266" y="24"/>
                      <a:pt x="287" y="19"/>
                    </a:cubicBezTo>
                    <a:cubicBezTo>
                      <a:pt x="293" y="17"/>
                      <a:pt x="298" y="17"/>
                      <a:pt x="304" y="20"/>
                    </a:cubicBezTo>
                    <a:cubicBezTo>
                      <a:pt x="321" y="30"/>
                      <a:pt x="338" y="18"/>
                      <a:pt x="354" y="15"/>
                    </a:cubicBezTo>
                    <a:cubicBezTo>
                      <a:pt x="366" y="12"/>
                      <a:pt x="377" y="12"/>
                      <a:pt x="389" y="14"/>
                    </a:cubicBezTo>
                    <a:cubicBezTo>
                      <a:pt x="407" y="17"/>
                      <a:pt x="424" y="7"/>
                      <a:pt x="443" y="9"/>
                    </a:cubicBezTo>
                    <a:cubicBezTo>
                      <a:pt x="450" y="9"/>
                      <a:pt x="458" y="7"/>
                      <a:pt x="464" y="5"/>
                    </a:cubicBezTo>
                    <a:cubicBezTo>
                      <a:pt x="478" y="0"/>
                      <a:pt x="470" y="13"/>
                      <a:pt x="474" y="16"/>
                    </a:cubicBezTo>
                    <a:close/>
                  </a:path>
                </a:pathLst>
              </a:custGeom>
              <a:solidFill>
                <a:srgbClr val="98C5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4" name="Freeform 734">
                <a:extLst>
                  <a:ext uri="{FF2B5EF4-FFF2-40B4-BE49-F238E27FC236}">
                    <a16:creationId xmlns:a16="http://schemas.microsoft.com/office/drawing/2014/main" id="{828E8C76-BFFD-412E-A30C-A7DB0C7761D0}"/>
                  </a:ext>
                </a:extLst>
              </p:cNvPr>
              <p:cNvSpPr>
                <a:spLocks/>
              </p:cNvSpPr>
              <p:nvPr/>
            </p:nvSpPr>
            <p:spPr bwMode="auto">
              <a:xfrm>
                <a:off x="946" y="2824"/>
                <a:ext cx="103" cy="288"/>
              </a:xfrm>
              <a:custGeom>
                <a:avLst/>
                <a:gdLst>
                  <a:gd name="T0" fmla="*/ 30 w 91"/>
                  <a:gd name="T1" fmla="*/ 19 h 257"/>
                  <a:gd name="T2" fmla="*/ 50 w 91"/>
                  <a:gd name="T3" fmla="*/ 27 h 257"/>
                  <a:gd name="T4" fmla="*/ 58 w 91"/>
                  <a:gd name="T5" fmla="*/ 31 h 257"/>
                  <a:gd name="T6" fmla="*/ 62 w 91"/>
                  <a:gd name="T7" fmla="*/ 39 h 257"/>
                  <a:gd name="T8" fmla="*/ 65 w 91"/>
                  <a:gd name="T9" fmla="*/ 66 h 257"/>
                  <a:gd name="T10" fmla="*/ 71 w 91"/>
                  <a:gd name="T11" fmla="*/ 107 h 257"/>
                  <a:gd name="T12" fmla="*/ 77 w 91"/>
                  <a:gd name="T13" fmla="*/ 116 h 257"/>
                  <a:gd name="T14" fmla="*/ 77 w 91"/>
                  <a:gd name="T15" fmla="*/ 138 h 257"/>
                  <a:gd name="T16" fmla="*/ 82 w 91"/>
                  <a:gd name="T17" fmla="*/ 159 h 257"/>
                  <a:gd name="T18" fmla="*/ 90 w 91"/>
                  <a:gd name="T19" fmla="*/ 181 h 257"/>
                  <a:gd name="T20" fmla="*/ 89 w 91"/>
                  <a:gd name="T21" fmla="*/ 195 h 257"/>
                  <a:gd name="T22" fmla="*/ 90 w 91"/>
                  <a:gd name="T23" fmla="*/ 207 h 257"/>
                  <a:gd name="T24" fmla="*/ 53 w 91"/>
                  <a:gd name="T25" fmla="*/ 224 h 257"/>
                  <a:gd name="T26" fmla="*/ 67 w 91"/>
                  <a:gd name="T27" fmla="*/ 257 h 257"/>
                  <a:gd name="T28" fmla="*/ 20 w 91"/>
                  <a:gd name="T29" fmla="*/ 214 h 257"/>
                  <a:gd name="T30" fmla="*/ 39 w 91"/>
                  <a:gd name="T31" fmla="*/ 217 h 257"/>
                  <a:gd name="T32" fmla="*/ 22 w 91"/>
                  <a:gd name="T33" fmla="*/ 174 h 257"/>
                  <a:gd name="T34" fmla="*/ 13 w 91"/>
                  <a:gd name="T35" fmla="*/ 149 h 257"/>
                  <a:gd name="T36" fmla="*/ 10 w 91"/>
                  <a:gd name="T37" fmla="*/ 138 h 257"/>
                  <a:gd name="T38" fmla="*/ 12 w 91"/>
                  <a:gd name="T39" fmla="*/ 114 h 257"/>
                  <a:gd name="T40" fmla="*/ 8 w 91"/>
                  <a:gd name="T41" fmla="*/ 106 h 257"/>
                  <a:gd name="T42" fmla="*/ 3 w 91"/>
                  <a:gd name="T43" fmla="*/ 88 h 257"/>
                  <a:gd name="T44" fmla="*/ 18 w 91"/>
                  <a:gd name="T45" fmla="*/ 87 h 257"/>
                  <a:gd name="T46" fmla="*/ 18 w 91"/>
                  <a:gd name="T47" fmla="*/ 87 h 257"/>
                  <a:gd name="T48" fmla="*/ 37 w 91"/>
                  <a:gd name="T49" fmla="*/ 113 h 257"/>
                  <a:gd name="T50" fmla="*/ 56 w 91"/>
                  <a:gd name="T51" fmla="*/ 94 h 257"/>
                  <a:gd name="T52" fmla="*/ 47 w 91"/>
                  <a:gd name="T53" fmla="*/ 96 h 257"/>
                  <a:gd name="T54" fmla="*/ 36 w 91"/>
                  <a:gd name="T55" fmla="*/ 98 h 257"/>
                  <a:gd name="T56" fmla="*/ 35 w 91"/>
                  <a:gd name="T57" fmla="*/ 84 h 257"/>
                  <a:gd name="T58" fmla="*/ 59 w 91"/>
                  <a:gd name="T59" fmla="*/ 64 h 257"/>
                  <a:gd name="T60" fmla="*/ 46 w 91"/>
                  <a:gd name="T61" fmla="*/ 65 h 257"/>
                  <a:gd name="T62" fmla="*/ 32 w 91"/>
                  <a:gd name="T63" fmla="*/ 72 h 257"/>
                  <a:gd name="T64" fmla="*/ 35 w 91"/>
                  <a:gd name="T65" fmla="*/ 56 h 257"/>
                  <a:gd name="T66" fmla="*/ 42 w 91"/>
                  <a:gd name="T67" fmla="*/ 48 h 257"/>
                  <a:gd name="T68" fmla="*/ 30 w 91"/>
                  <a:gd name="T69" fmla="*/ 19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1" h="257">
                    <a:moveTo>
                      <a:pt x="30" y="19"/>
                    </a:moveTo>
                    <a:cubicBezTo>
                      <a:pt x="41" y="10"/>
                      <a:pt x="53" y="0"/>
                      <a:pt x="50" y="27"/>
                    </a:cubicBezTo>
                    <a:cubicBezTo>
                      <a:pt x="50" y="32"/>
                      <a:pt x="52" y="37"/>
                      <a:pt x="58" y="31"/>
                    </a:cubicBezTo>
                    <a:cubicBezTo>
                      <a:pt x="60" y="33"/>
                      <a:pt x="61" y="36"/>
                      <a:pt x="62" y="39"/>
                    </a:cubicBezTo>
                    <a:cubicBezTo>
                      <a:pt x="68" y="47"/>
                      <a:pt x="68" y="57"/>
                      <a:pt x="65" y="66"/>
                    </a:cubicBezTo>
                    <a:cubicBezTo>
                      <a:pt x="67" y="80"/>
                      <a:pt x="69" y="93"/>
                      <a:pt x="71" y="107"/>
                    </a:cubicBezTo>
                    <a:cubicBezTo>
                      <a:pt x="73" y="110"/>
                      <a:pt x="76" y="112"/>
                      <a:pt x="77" y="116"/>
                    </a:cubicBezTo>
                    <a:cubicBezTo>
                      <a:pt x="80" y="124"/>
                      <a:pt x="78" y="131"/>
                      <a:pt x="77" y="138"/>
                    </a:cubicBezTo>
                    <a:cubicBezTo>
                      <a:pt x="78" y="145"/>
                      <a:pt x="80" y="152"/>
                      <a:pt x="82" y="159"/>
                    </a:cubicBezTo>
                    <a:cubicBezTo>
                      <a:pt x="84" y="167"/>
                      <a:pt x="89" y="173"/>
                      <a:pt x="90" y="181"/>
                    </a:cubicBezTo>
                    <a:cubicBezTo>
                      <a:pt x="91" y="186"/>
                      <a:pt x="88" y="190"/>
                      <a:pt x="89" y="195"/>
                    </a:cubicBezTo>
                    <a:cubicBezTo>
                      <a:pt x="89" y="199"/>
                      <a:pt x="90" y="203"/>
                      <a:pt x="90" y="207"/>
                    </a:cubicBezTo>
                    <a:cubicBezTo>
                      <a:pt x="82" y="218"/>
                      <a:pt x="79" y="236"/>
                      <a:pt x="53" y="224"/>
                    </a:cubicBezTo>
                    <a:cubicBezTo>
                      <a:pt x="65" y="237"/>
                      <a:pt x="67" y="246"/>
                      <a:pt x="67" y="257"/>
                    </a:cubicBezTo>
                    <a:cubicBezTo>
                      <a:pt x="32" y="247"/>
                      <a:pt x="24" y="241"/>
                      <a:pt x="20" y="214"/>
                    </a:cubicBezTo>
                    <a:cubicBezTo>
                      <a:pt x="27" y="209"/>
                      <a:pt x="30" y="222"/>
                      <a:pt x="39" y="217"/>
                    </a:cubicBezTo>
                    <a:cubicBezTo>
                      <a:pt x="29" y="205"/>
                      <a:pt x="0" y="199"/>
                      <a:pt x="22" y="174"/>
                    </a:cubicBezTo>
                    <a:cubicBezTo>
                      <a:pt x="10" y="170"/>
                      <a:pt x="5" y="161"/>
                      <a:pt x="13" y="149"/>
                    </a:cubicBezTo>
                    <a:cubicBezTo>
                      <a:pt x="16" y="143"/>
                      <a:pt x="12" y="142"/>
                      <a:pt x="10" y="138"/>
                    </a:cubicBezTo>
                    <a:cubicBezTo>
                      <a:pt x="6" y="130"/>
                      <a:pt x="0" y="121"/>
                      <a:pt x="12" y="114"/>
                    </a:cubicBezTo>
                    <a:cubicBezTo>
                      <a:pt x="14" y="112"/>
                      <a:pt x="14" y="111"/>
                      <a:pt x="8" y="106"/>
                    </a:cubicBezTo>
                    <a:cubicBezTo>
                      <a:pt x="2" y="101"/>
                      <a:pt x="0" y="95"/>
                      <a:pt x="3" y="88"/>
                    </a:cubicBezTo>
                    <a:cubicBezTo>
                      <a:pt x="6" y="79"/>
                      <a:pt x="13" y="89"/>
                      <a:pt x="18" y="87"/>
                    </a:cubicBezTo>
                    <a:cubicBezTo>
                      <a:pt x="18" y="87"/>
                      <a:pt x="18" y="87"/>
                      <a:pt x="18" y="87"/>
                    </a:cubicBezTo>
                    <a:cubicBezTo>
                      <a:pt x="24" y="95"/>
                      <a:pt x="30" y="104"/>
                      <a:pt x="37" y="113"/>
                    </a:cubicBezTo>
                    <a:cubicBezTo>
                      <a:pt x="44" y="108"/>
                      <a:pt x="51" y="102"/>
                      <a:pt x="56" y="94"/>
                    </a:cubicBezTo>
                    <a:cubicBezTo>
                      <a:pt x="51" y="91"/>
                      <a:pt x="49" y="94"/>
                      <a:pt x="47" y="96"/>
                    </a:cubicBezTo>
                    <a:cubicBezTo>
                      <a:pt x="43" y="99"/>
                      <a:pt x="40" y="104"/>
                      <a:pt x="36" y="98"/>
                    </a:cubicBezTo>
                    <a:cubicBezTo>
                      <a:pt x="33" y="93"/>
                      <a:pt x="30" y="88"/>
                      <a:pt x="35" y="84"/>
                    </a:cubicBezTo>
                    <a:cubicBezTo>
                      <a:pt x="43" y="77"/>
                      <a:pt x="51" y="71"/>
                      <a:pt x="59" y="64"/>
                    </a:cubicBezTo>
                    <a:cubicBezTo>
                      <a:pt x="50" y="58"/>
                      <a:pt x="49" y="63"/>
                      <a:pt x="46" y="65"/>
                    </a:cubicBezTo>
                    <a:cubicBezTo>
                      <a:pt x="41" y="68"/>
                      <a:pt x="38" y="77"/>
                      <a:pt x="32" y="72"/>
                    </a:cubicBezTo>
                    <a:cubicBezTo>
                      <a:pt x="27" y="67"/>
                      <a:pt x="31" y="61"/>
                      <a:pt x="35" y="56"/>
                    </a:cubicBezTo>
                    <a:cubicBezTo>
                      <a:pt x="37" y="53"/>
                      <a:pt x="39" y="51"/>
                      <a:pt x="42" y="48"/>
                    </a:cubicBezTo>
                    <a:cubicBezTo>
                      <a:pt x="24" y="50"/>
                      <a:pt x="22" y="43"/>
                      <a:pt x="30" y="19"/>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5" name="Freeform 735">
                <a:extLst>
                  <a:ext uri="{FF2B5EF4-FFF2-40B4-BE49-F238E27FC236}">
                    <a16:creationId xmlns:a16="http://schemas.microsoft.com/office/drawing/2014/main" id="{6333A571-A631-460C-B83B-F10134347A83}"/>
                  </a:ext>
                </a:extLst>
              </p:cNvPr>
              <p:cNvSpPr>
                <a:spLocks/>
              </p:cNvSpPr>
              <p:nvPr/>
            </p:nvSpPr>
            <p:spPr bwMode="auto">
              <a:xfrm>
                <a:off x="1053" y="3079"/>
                <a:ext cx="409" cy="58"/>
              </a:xfrm>
              <a:custGeom>
                <a:avLst/>
                <a:gdLst>
                  <a:gd name="T0" fmla="*/ 11 w 364"/>
                  <a:gd name="T1" fmla="*/ 40 h 52"/>
                  <a:gd name="T2" fmla="*/ 8 w 364"/>
                  <a:gd name="T3" fmla="*/ 39 h 52"/>
                  <a:gd name="T4" fmla="*/ 4 w 364"/>
                  <a:gd name="T5" fmla="*/ 23 h 52"/>
                  <a:gd name="T6" fmla="*/ 2 w 364"/>
                  <a:gd name="T7" fmla="*/ 16 h 52"/>
                  <a:gd name="T8" fmla="*/ 4 w 364"/>
                  <a:gd name="T9" fmla="*/ 12 h 52"/>
                  <a:gd name="T10" fmla="*/ 19 w 364"/>
                  <a:gd name="T11" fmla="*/ 8 h 52"/>
                  <a:gd name="T12" fmla="*/ 115 w 364"/>
                  <a:gd name="T13" fmla="*/ 8 h 52"/>
                  <a:gd name="T14" fmla="*/ 137 w 364"/>
                  <a:gd name="T15" fmla="*/ 12 h 52"/>
                  <a:gd name="T16" fmla="*/ 187 w 364"/>
                  <a:gd name="T17" fmla="*/ 16 h 52"/>
                  <a:gd name="T18" fmla="*/ 191 w 364"/>
                  <a:gd name="T19" fmla="*/ 16 h 52"/>
                  <a:gd name="T20" fmla="*/ 278 w 364"/>
                  <a:gd name="T21" fmla="*/ 19 h 52"/>
                  <a:gd name="T22" fmla="*/ 299 w 364"/>
                  <a:gd name="T23" fmla="*/ 24 h 52"/>
                  <a:gd name="T24" fmla="*/ 307 w 364"/>
                  <a:gd name="T25" fmla="*/ 28 h 52"/>
                  <a:gd name="T26" fmla="*/ 353 w 364"/>
                  <a:gd name="T27" fmla="*/ 29 h 52"/>
                  <a:gd name="T28" fmla="*/ 363 w 364"/>
                  <a:gd name="T29" fmla="*/ 39 h 52"/>
                  <a:gd name="T30" fmla="*/ 350 w 364"/>
                  <a:gd name="T31" fmla="*/ 50 h 52"/>
                  <a:gd name="T32" fmla="*/ 319 w 364"/>
                  <a:gd name="T33" fmla="*/ 49 h 52"/>
                  <a:gd name="T34" fmla="*/ 199 w 364"/>
                  <a:gd name="T35" fmla="*/ 45 h 52"/>
                  <a:gd name="T36" fmla="*/ 115 w 364"/>
                  <a:gd name="T37" fmla="*/ 44 h 52"/>
                  <a:gd name="T38" fmla="*/ 29 w 364"/>
                  <a:gd name="T39" fmla="*/ 45 h 52"/>
                  <a:gd name="T40" fmla="*/ 11 w 364"/>
                  <a:gd name="T41" fmla="*/ 4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64" h="52">
                    <a:moveTo>
                      <a:pt x="11" y="40"/>
                    </a:moveTo>
                    <a:cubicBezTo>
                      <a:pt x="10" y="40"/>
                      <a:pt x="9" y="40"/>
                      <a:pt x="8" y="39"/>
                    </a:cubicBezTo>
                    <a:cubicBezTo>
                      <a:pt x="0" y="35"/>
                      <a:pt x="6" y="28"/>
                      <a:pt x="4" y="23"/>
                    </a:cubicBezTo>
                    <a:cubicBezTo>
                      <a:pt x="3" y="21"/>
                      <a:pt x="3" y="18"/>
                      <a:pt x="2" y="16"/>
                    </a:cubicBezTo>
                    <a:cubicBezTo>
                      <a:pt x="2" y="14"/>
                      <a:pt x="2" y="13"/>
                      <a:pt x="4" y="12"/>
                    </a:cubicBezTo>
                    <a:cubicBezTo>
                      <a:pt x="8" y="9"/>
                      <a:pt x="13" y="8"/>
                      <a:pt x="19" y="8"/>
                    </a:cubicBezTo>
                    <a:cubicBezTo>
                      <a:pt x="51" y="12"/>
                      <a:pt x="83" y="0"/>
                      <a:pt x="115" y="8"/>
                    </a:cubicBezTo>
                    <a:cubicBezTo>
                      <a:pt x="122" y="11"/>
                      <a:pt x="128" y="13"/>
                      <a:pt x="137" y="12"/>
                    </a:cubicBezTo>
                    <a:cubicBezTo>
                      <a:pt x="153" y="10"/>
                      <a:pt x="171" y="12"/>
                      <a:pt x="187" y="16"/>
                    </a:cubicBezTo>
                    <a:cubicBezTo>
                      <a:pt x="188" y="16"/>
                      <a:pt x="190" y="16"/>
                      <a:pt x="191" y="16"/>
                    </a:cubicBezTo>
                    <a:cubicBezTo>
                      <a:pt x="220" y="15"/>
                      <a:pt x="249" y="23"/>
                      <a:pt x="278" y="19"/>
                    </a:cubicBezTo>
                    <a:cubicBezTo>
                      <a:pt x="285" y="18"/>
                      <a:pt x="292" y="20"/>
                      <a:pt x="299" y="24"/>
                    </a:cubicBezTo>
                    <a:cubicBezTo>
                      <a:pt x="302" y="26"/>
                      <a:pt x="304" y="27"/>
                      <a:pt x="307" y="28"/>
                    </a:cubicBezTo>
                    <a:cubicBezTo>
                      <a:pt x="322" y="25"/>
                      <a:pt x="337" y="33"/>
                      <a:pt x="353" y="29"/>
                    </a:cubicBezTo>
                    <a:cubicBezTo>
                      <a:pt x="358" y="28"/>
                      <a:pt x="364" y="32"/>
                      <a:pt x="363" y="39"/>
                    </a:cubicBezTo>
                    <a:cubicBezTo>
                      <a:pt x="362" y="45"/>
                      <a:pt x="357" y="50"/>
                      <a:pt x="350" y="50"/>
                    </a:cubicBezTo>
                    <a:cubicBezTo>
                      <a:pt x="340" y="50"/>
                      <a:pt x="329" y="52"/>
                      <a:pt x="319" y="49"/>
                    </a:cubicBezTo>
                    <a:cubicBezTo>
                      <a:pt x="279" y="48"/>
                      <a:pt x="239" y="47"/>
                      <a:pt x="199" y="45"/>
                    </a:cubicBezTo>
                    <a:cubicBezTo>
                      <a:pt x="172" y="44"/>
                      <a:pt x="143" y="45"/>
                      <a:pt x="115" y="44"/>
                    </a:cubicBezTo>
                    <a:cubicBezTo>
                      <a:pt x="86" y="42"/>
                      <a:pt x="58" y="48"/>
                      <a:pt x="29" y="45"/>
                    </a:cubicBezTo>
                    <a:cubicBezTo>
                      <a:pt x="22" y="45"/>
                      <a:pt x="18" y="38"/>
                      <a:pt x="11" y="40"/>
                    </a:cubicBezTo>
                    <a:close/>
                  </a:path>
                </a:pathLst>
              </a:custGeom>
              <a:solidFill>
                <a:srgbClr val="83BF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6" name="Freeform 736">
                <a:extLst>
                  <a:ext uri="{FF2B5EF4-FFF2-40B4-BE49-F238E27FC236}">
                    <a16:creationId xmlns:a16="http://schemas.microsoft.com/office/drawing/2014/main" id="{D350D0CD-E89C-40DD-B7FF-44A50FE7B8C8}"/>
                  </a:ext>
                </a:extLst>
              </p:cNvPr>
              <p:cNvSpPr>
                <a:spLocks/>
              </p:cNvSpPr>
              <p:nvPr/>
            </p:nvSpPr>
            <p:spPr bwMode="auto">
              <a:xfrm>
                <a:off x="1169" y="3011"/>
                <a:ext cx="501" cy="49"/>
              </a:xfrm>
              <a:custGeom>
                <a:avLst/>
                <a:gdLst>
                  <a:gd name="T0" fmla="*/ 136 w 446"/>
                  <a:gd name="T1" fmla="*/ 8 h 43"/>
                  <a:gd name="T2" fmla="*/ 152 w 446"/>
                  <a:gd name="T3" fmla="*/ 7 h 43"/>
                  <a:gd name="T4" fmla="*/ 167 w 446"/>
                  <a:gd name="T5" fmla="*/ 7 h 43"/>
                  <a:gd name="T6" fmla="*/ 237 w 446"/>
                  <a:gd name="T7" fmla="*/ 11 h 43"/>
                  <a:gd name="T8" fmla="*/ 247 w 446"/>
                  <a:gd name="T9" fmla="*/ 10 h 43"/>
                  <a:gd name="T10" fmla="*/ 305 w 446"/>
                  <a:gd name="T11" fmla="*/ 11 h 43"/>
                  <a:gd name="T12" fmla="*/ 330 w 446"/>
                  <a:gd name="T13" fmla="*/ 25 h 43"/>
                  <a:gd name="T14" fmla="*/ 350 w 446"/>
                  <a:gd name="T15" fmla="*/ 5 h 43"/>
                  <a:gd name="T16" fmla="*/ 383 w 446"/>
                  <a:gd name="T17" fmla="*/ 9 h 43"/>
                  <a:gd name="T18" fmla="*/ 435 w 446"/>
                  <a:gd name="T19" fmla="*/ 8 h 43"/>
                  <a:gd name="T20" fmla="*/ 445 w 446"/>
                  <a:gd name="T21" fmla="*/ 14 h 43"/>
                  <a:gd name="T22" fmla="*/ 437 w 446"/>
                  <a:gd name="T23" fmla="*/ 32 h 43"/>
                  <a:gd name="T24" fmla="*/ 419 w 446"/>
                  <a:gd name="T25" fmla="*/ 36 h 43"/>
                  <a:gd name="T26" fmla="*/ 171 w 446"/>
                  <a:gd name="T27" fmla="*/ 39 h 43"/>
                  <a:gd name="T28" fmla="*/ 78 w 446"/>
                  <a:gd name="T29" fmla="*/ 33 h 43"/>
                  <a:gd name="T30" fmla="*/ 12 w 446"/>
                  <a:gd name="T31" fmla="*/ 32 h 43"/>
                  <a:gd name="T32" fmla="*/ 4 w 446"/>
                  <a:gd name="T33" fmla="*/ 15 h 43"/>
                  <a:gd name="T34" fmla="*/ 20 w 446"/>
                  <a:gd name="T35" fmla="*/ 14 h 43"/>
                  <a:gd name="T36" fmla="*/ 71 w 446"/>
                  <a:gd name="T37" fmla="*/ 6 h 43"/>
                  <a:gd name="T38" fmla="*/ 84 w 446"/>
                  <a:gd name="T39" fmla="*/ 4 h 43"/>
                  <a:gd name="T40" fmla="*/ 84 w 446"/>
                  <a:gd name="T41" fmla="*/ 4 h 43"/>
                  <a:gd name="T42" fmla="*/ 136 w 446"/>
                  <a:gd name="T43" fmla="*/ 8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46" h="43">
                    <a:moveTo>
                      <a:pt x="136" y="8"/>
                    </a:moveTo>
                    <a:cubicBezTo>
                      <a:pt x="141" y="8"/>
                      <a:pt x="146" y="8"/>
                      <a:pt x="152" y="7"/>
                    </a:cubicBezTo>
                    <a:cubicBezTo>
                      <a:pt x="156" y="4"/>
                      <a:pt x="163" y="4"/>
                      <a:pt x="167" y="7"/>
                    </a:cubicBezTo>
                    <a:cubicBezTo>
                      <a:pt x="189" y="25"/>
                      <a:pt x="214" y="11"/>
                      <a:pt x="237" y="11"/>
                    </a:cubicBezTo>
                    <a:cubicBezTo>
                      <a:pt x="240" y="11"/>
                      <a:pt x="244" y="8"/>
                      <a:pt x="247" y="10"/>
                    </a:cubicBezTo>
                    <a:cubicBezTo>
                      <a:pt x="266" y="25"/>
                      <a:pt x="286" y="13"/>
                      <a:pt x="305" y="11"/>
                    </a:cubicBezTo>
                    <a:cubicBezTo>
                      <a:pt x="316" y="10"/>
                      <a:pt x="324" y="10"/>
                      <a:pt x="330" y="25"/>
                    </a:cubicBezTo>
                    <a:cubicBezTo>
                      <a:pt x="329" y="8"/>
                      <a:pt x="336" y="1"/>
                      <a:pt x="350" y="5"/>
                    </a:cubicBezTo>
                    <a:cubicBezTo>
                      <a:pt x="361" y="8"/>
                      <a:pt x="372" y="8"/>
                      <a:pt x="383" y="9"/>
                    </a:cubicBezTo>
                    <a:cubicBezTo>
                      <a:pt x="400" y="10"/>
                      <a:pt x="418" y="2"/>
                      <a:pt x="435" y="8"/>
                    </a:cubicBezTo>
                    <a:cubicBezTo>
                      <a:pt x="439" y="9"/>
                      <a:pt x="443" y="9"/>
                      <a:pt x="445" y="14"/>
                    </a:cubicBezTo>
                    <a:cubicBezTo>
                      <a:pt x="446" y="22"/>
                      <a:pt x="435" y="24"/>
                      <a:pt x="437" y="32"/>
                    </a:cubicBezTo>
                    <a:cubicBezTo>
                      <a:pt x="431" y="37"/>
                      <a:pt x="425" y="36"/>
                      <a:pt x="419" y="36"/>
                    </a:cubicBezTo>
                    <a:cubicBezTo>
                      <a:pt x="337" y="36"/>
                      <a:pt x="254" y="43"/>
                      <a:pt x="171" y="39"/>
                    </a:cubicBezTo>
                    <a:cubicBezTo>
                      <a:pt x="140" y="37"/>
                      <a:pt x="109" y="35"/>
                      <a:pt x="78" y="33"/>
                    </a:cubicBezTo>
                    <a:cubicBezTo>
                      <a:pt x="57" y="32"/>
                      <a:pt x="34" y="35"/>
                      <a:pt x="12" y="32"/>
                    </a:cubicBezTo>
                    <a:cubicBezTo>
                      <a:pt x="8" y="27"/>
                      <a:pt x="0" y="23"/>
                      <a:pt x="4" y="15"/>
                    </a:cubicBezTo>
                    <a:cubicBezTo>
                      <a:pt x="8" y="8"/>
                      <a:pt x="15" y="13"/>
                      <a:pt x="20" y="14"/>
                    </a:cubicBezTo>
                    <a:cubicBezTo>
                      <a:pt x="38" y="19"/>
                      <a:pt x="55" y="12"/>
                      <a:pt x="71" y="6"/>
                    </a:cubicBezTo>
                    <a:cubicBezTo>
                      <a:pt x="75" y="4"/>
                      <a:pt x="79" y="0"/>
                      <a:pt x="84" y="4"/>
                    </a:cubicBezTo>
                    <a:cubicBezTo>
                      <a:pt x="84" y="4"/>
                      <a:pt x="84" y="4"/>
                      <a:pt x="84" y="4"/>
                    </a:cubicBezTo>
                    <a:cubicBezTo>
                      <a:pt x="101" y="10"/>
                      <a:pt x="118" y="12"/>
                      <a:pt x="136" y="8"/>
                    </a:cubicBezTo>
                    <a:close/>
                  </a:path>
                </a:pathLst>
              </a:custGeom>
              <a:solidFill>
                <a:srgbClr val="7AB6C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7" name="Freeform 737">
                <a:extLst>
                  <a:ext uri="{FF2B5EF4-FFF2-40B4-BE49-F238E27FC236}">
                    <a16:creationId xmlns:a16="http://schemas.microsoft.com/office/drawing/2014/main" id="{A7B275E5-A8C4-4D2C-A6BF-D4528FB85D9D}"/>
                  </a:ext>
                </a:extLst>
              </p:cNvPr>
              <p:cNvSpPr>
                <a:spLocks/>
              </p:cNvSpPr>
              <p:nvPr/>
            </p:nvSpPr>
            <p:spPr bwMode="auto">
              <a:xfrm>
                <a:off x="1398" y="3083"/>
                <a:ext cx="175" cy="61"/>
              </a:xfrm>
              <a:custGeom>
                <a:avLst/>
                <a:gdLst>
                  <a:gd name="T0" fmla="*/ 12 w 156"/>
                  <a:gd name="T1" fmla="*/ 45 h 54"/>
                  <a:gd name="T2" fmla="*/ 55 w 156"/>
                  <a:gd name="T3" fmla="*/ 30 h 54"/>
                  <a:gd name="T4" fmla="*/ 0 w 156"/>
                  <a:gd name="T5" fmla="*/ 24 h 54"/>
                  <a:gd name="T6" fmla="*/ 32 w 156"/>
                  <a:gd name="T7" fmla="*/ 21 h 54"/>
                  <a:gd name="T8" fmla="*/ 53 w 156"/>
                  <a:gd name="T9" fmla="*/ 15 h 54"/>
                  <a:gd name="T10" fmla="*/ 104 w 156"/>
                  <a:gd name="T11" fmla="*/ 14 h 54"/>
                  <a:gd name="T12" fmla="*/ 125 w 156"/>
                  <a:gd name="T13" fmla="*/ 10 h 54"/>
                  <a:gd name="T14" fmla="*/ 156 w 156"/>
                  <a:gd name="T15" fmla="*/ 12 h 54"/>
                  <a:gd name="T16" fmla="*/ 144 w 156"/>
                  <a:gd name="T17" fmla="*/ 22 h 54"/>
                  <a:gd name="T18" fmla="*/ 124 w 156"/>
                  <a:gd name="T19" fmla="*/ 44 h 54"/>
                  <a:gd name="T20" fmla="*/ 58 w 156"/>
                  <a:gd name="T21" fmla="*/ 47 h 54"/>
                  <a:gd name="T22" fmla="*/ 12 w 156"/>
                  <a:gd name="T23" fmla="*/ 45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6" h="54">
                    <a:moveTo>
                      <a:pt x="12" y="45"/>
                    </a:moveTo>
                    <a:cubicBezTo>
                      <a:pt x="26" y="41"/>
                      <a:pt x="44" y="51"/>
                      <a:pt x="55" y="30"/>
                    </a:cubicBezTo>
                    <a:cubicBezTo>
                      <a:pt x="35" y="30"/>
                      <a:pt x="17" y="32"/>
                      <a:pt x="0" y="24"/>
                    </a:cubicBezTo>
                    <a:cubicBezTo>
                      <a:pt x="10" y="16"/>
                      <a:pt x="19" y="3"/>
                      <a:pt x="32" y="21"/>
                    </a:cubicBezTo>
                    <a:cubicBezTo>
                      <a:pt x="33" y="23"/>
                      <a:pt x="44" y="14"/>
                      <a:pt x="53" y="15"/>
                    </a:cubicBezTo>
                    <a:cubicBezTo>
                      <a:pt x="70" y="16"/>
                      <a:pt x="87" y="9"/>
                      <a:pt x="104" y="14"/>
                    </a:cubicBezTo>
                    <a:cubicBezTo>
                      <a:pt x="111" y="15"/>
                      <a:pt x="118" y="12"/>
                      <a:pt x="125" y="10"/>
                    </a:cubicBezTo>
                    <a:cubicBezTo>
                      <a:pt x="135" y="7"/>
                      <a:pt x="147" y="0"/>
                      <a:pt x="156" y="12"/>
                    </a:cubicBezTo>
                    <a:cubicBezTo>
                      <a:pt x="153" y="16"/>
                      <a:pt x="155" y="25"/>
                      <a:pt x="144" y="22"/>
                    </a:cubicBezTo>
                    <a:cubicBezTo>
                      <a:pt x="127" y="19"/>
                      <a:pt x="123" y="29"/>
                      <a:pt x="124" y="44"/>
                    </a:cubicBezTo>
                    <a:cubicBezTo>
                      <a:pt x="103" y="54"/>
                      <a:pt x="80" y="45"/>
                      <a:pt x="58" y="47"/>
                    </a:cubicBezTo>
                    <a:cubicBezTo>
                      <a:pt x="43" y="48"/>
                      <a:pt x="27" y="52"/>
                      <a:pt x="12" y="45"/>
                    </a:cubicBezTo>
                    <a:close/>
                  </a:path>
                </a:pathLst>
              </a:custGeom>
              <a:solidFill>
                <a:srgbClr val="ADD1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8" name="Freeform 738">
                <a:extLst>
                  <a:ext uri="{FF2B5EF4-FFF2-40B4-BE49-F238E27FC236}">
                    <a16:creationId xmlns:a16="http://schemas.microsoft.com/office/drawing/2014/main" id="{BA713E0A-2607-438D-B1C2-AC5CF5DF175C}"/>
                  </a:ext>
                </a:extLst>
              </p:cNvPr>
              <p:cNvSpPr>
                <a:spLocks/>
              </p:cNvSpPr>
              <p:nvPr/>
            </p:nvSpPr>
            <p:spPr bwMode="auto">
              <a:xfrm>
                <a:off x="1038" y="2999"/>
                <a:ext cx="225" cy="48"/>
              </a:xfrm>
              <a:custGeom>
                <a:avLst/>
                <a:gdLst>
                  <a:gd name="T0" fmla="*/ 200 w 200"/>
                  <a:gd name="T1" fmla="*/ 15 h 43"/>
                  <a:gd name="T2" fmla="*/ 167 w 200"/>
                  <a:gd name="T3" fmla="*/ 34 h 43"/>
                  <a:gd name="T4" fmla="*/ 125 w 200"/>
                  <a:gd name="T5" fmla="*/ 25 h 43"/>
                  <a:gd name="T6" fmla="*/ 128 w 200"/>
                  <a:gd name="T7" fmla="*/ 43 h 43"/>
                  <a:gd name="T8" fmla="*/ 124 w 200"/>
                  <a:gd name="T9" fmla="*/ 43 h 43"/>
                  <a:gd name="T10" fmla="*/ 61 w 200"/>
                  <a:gd name="T11" fmla="*/ 30 h 43"/>
                  <a:gd name="T12" fmla="*/ 32 w 200"/>
                  <a:gd name="T13" fmla="*/ 31 h 43"/>
                  <a:gd name="T14" fmla="*/ 5 w 200"/>
                  <a:gd name="T15" fmla="*/ 27 h 43"/>
                  <a:gd name="T16" fmla="*/ 0 w 200"/>
                  <a:gd name="T17" fmla="*/ 3 h 43"/>
                  <a:gd name="T18" fmla="*/ 8 w 200"/>
                  <a:gd name="T19" fmla="*/ 9 h 43"/>
                  <a:gd name="T20" fmla="*/ 93 w 200"/>
                  <a:gd name="T21" fmla="*/ 9 h 43"/>
                  <a:gd name="T22" fmla="*/ 136 w 200"/>
                  <a:gd name="T23" fmla="*/ 20 h 43"/>
                  <a:gd name="T24" fmla="*/ 171 w 200"/>
                  <a:gd name="T25" fmla="*/ 16 h 43"/>
                  <a:gd name="T26" fmla="*/ 200 w 200"/>
                  <a:gd name="T27" fmla="*/ 15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0" h="43">
                    <a:moveTo>
                      <a:pt x="200" y="15"/>
                    </a:moveTo>
                    <a:cubicBezTo>
                      <a:pt x="192" y="26"/>
                      <a:pt x="173" y="19"/>
                      <a:pt x="167" y="34"/>
                    </a:cubicBezTo>
                    <a:cubicBezTo>
                      <a:pt x="154" y="28"/>
                      <a:pt x="138" y="34"/>
                      <a:pt x="125" y="25"/>
                    </a:cubicBezTo>
                    <a:cubicBezTo>
                      <a:pt x="118" y="33"/>
                      <a:pt x="130" y="36"/>
                      <a:pt x="128" y="43"/>
                    </a:cubicBezTo>
                    <a:cubicBezTo>
                      <a:pt x="127" y="43"/>
                      <a:pt x="125" y="43"/>
                      <a:pt x="124" y="43"/>
                    </a:cubicBezTo>
                    <a:cubicBezTo>
                      <a:pt x="102" y="41"/>
                      <a:pt x="83" y="30"/>
                      <a:pt x="61" y="30"/>
                    </a:cubicBezTo>
                    <a:cubicBezTo>
                      <a:pt x="52" y="31"/>
                      <a:pt x="43" y="21"/>
                      <a:pt x="32" y="31"/>
                    </a:cubicBezTo>
                    <a:cubicBezTo>
                      <a:pt x="25" y="37"/>
                      <a:pt x="13" y="32"/>
                      <a:pt x="5" y="27"/>
                    </a:cubicBezTo>
                    <a:cubicBezTo>
                      <a:pt x="3" y="19"/>
                      <a:pt x="1" y="11"/>
                      <a:pt x="0" y="3"/>
                    </a:cubicBezTo>
                    <a:cubicBezTo>
                      <a:pt x="3" y="5"/>
                      <a:pt x="6" y="9"/>
                      <a:pt x="8" y="9"/>
                    </a:cubicBezTo>
                    <a:cubicBezTo>
                      <a:pt x="36" y="0"/>
                      <a:pt x="64" y="16"/>
                      <a:pt x="93" y="9"/>
                    </a:cubicBezTo>
                    <a:cubicBezTo>
                      <a:pt x="107" y="6"/>
                      <a:pt x="126" y="0"/>
                      <a:pt x="136" y="20"/>
                    </a:cubicBezTo>
                    <a:cubicBezTo>
                      <a:pt x="147" y="11"/>
                      <a:pt x="160" y="26"/>
                      <a:pt x="171" y="16"/>
                    </a:cubicBezTo>
                    <a:cubicBezTo>
                      <a:pt x="180" y="8"/>
                      <a:pt x="190" y="9"/>
                      <a:pt x="200" y="15"/>
                    </a:cubicBezTo>
                    <a:close/>
                  </a:path>
                </a:pathLst>
              </a:custGeom>
              <a:solidFill>
                <a:srgbClr val="A8D0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9" name="Freeform 739">
                <a:extLst>
                  <a:ext uri="{FF2B5EF4-FFF2-40B4-BE49-F238E27FC236}">
                    <a16:creationId xmlns:a16="http://schemas.microsoft.com/office/drawing/2014/main" id="{E1DF6D81-CCC5-4CD3-B494-CDCB9111F527}"/>
                  </a:ext>
                </a:extLst>
              </p:cNvPr>
              <p:cNvSpPr>
                <a:spLocks/>
              </p:cNvSpPr>
              <p:nvPr/>
            </p:nvSpPr>
            <p:spPr bwMode="auto">
              <a:xfrm>
                <a:off x="1043" y="3011"/>
                <a:ext cx="135" cy="40"/>
              </a:xfrm>
              <a:custGeom>
                <a:avLst/>
                <a:gdLst>
                  <a:gd name="T0" fmla="*/ 1 w 120"/>
                  <a:gd name="T1" fmla="*/ 16 h 35"/>
                  <a:gd name="T2" fmla="*/ 17 w 120"/>
                  <a:gd name="T3" fmla="*/ 16 h 35"/>
                  <a:gd name="T4" fmla="*/ 31 w 120"/>
                  <a:gd name="T5" fmla="*/ 7 h 35"/>
                  <a:gd name="T6" fmla="*/ 36 w 120"/>
                  <a:gd name="T7" fmla="*/ 2 h 35"/>
                  <a:gd name="T8" fmla="*/ 41 w 120"/>
                  <a:gd name="T9" fmla="*/ 5 h 35"/>
                  <a:gd name="T10" fmla="*/ 55 w 120"/>
                  <a:gd name="T11" fmla="*/ 15 h 35"/>
                  <a:gd name="T12" fmla="*/ 111 w 120"/>
                  <a:gd name="T13" fmla="*/ 25 h 35"/>
                  <a:gd name="T14" fmla="*/ 120 w 120"/>
                  <a:gd name="T15" fmla="*/ 32 h 35"/>
                  <a:gd name="T16" fmla="*/ 3 w 120"/>
                  <a:gd name="T17" fmla="*/ 28 h 35"/>
                  <a:gd name="T18" fmla="*/ 1 w 120"/>
                  <a:gd name="T19" fmla="*/ 16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0" h="35">
                    <a:moveTo>
                      <a:pt x="1" y="16"/>
                    </a:moveTo>
                    <a:cubicBezTo>
                      <a:pt x="6" y="17"/>
                      <a:pt x="10" y="11"/>
                      <a:pt x="17" y="16"/>
                    </a:cubicBezTo>
                    <a:cubicBezTo>
                      <a:pt x="22" y="20"/>
                      <a:pt x="29" y="14"/>
                      <a:pt x="31" y="7"/>
                    </a:cubicBezTo>
                    <a:cubicBezTo>
                      <a:pt x="31" y="5"/>
                      <a:pt x="34" y="3"/>
                      <a:pt x="36" y="2"/>
                    </a:cubicBezTo>
                    <a:cubicBezTo>
                      <a:pt x="39" y="0"/>
                      <a:pt x="42" y="1"/>
                      <a:pt x="41" y="5"/>
                    </a:cubicBezTo>
                    <a:cubicBezTo>
                      <a:pt x="41" y="15"/>
                      <a:pt x="53" y="15"/>
                      <a:pt x="55" y="15"/>
                    </a:cubicBezTo>
                    <a:cubicBezTo>
                      <a:pt x="76" y="6"/>
                      <a:pt x="91" y="30"/>
                      <a:pt x="111" y="25"/>
                    </a:cubicBezTo>
                    <a:cubicBezTo>
                      <a:pt x="115" y="24"/>
                      <a:pt x="118" y="28"/>
                      <a:pt x="120" y="32"/>
                    </a:cubicBezTo>
                    <a:cubicBezTo>
                      <a:pt x="81" y="35"/>
                      <a:pt x="42" y="24"/>
                      <a:pt x="3" y="28"/>
                    </a:cubicBezTo>
                    <a:cubicBezTo>
                      <a:pt x="0" y="25"/>
                      <a:pt x="0" y="20"/>
                      <a:pt x="1" y="16"/>
                    </a:cubicBezTo>
                    <a:close/>
                  </a:path>
                </a:pathLst>
              </a:custGeom>
              <a:solidFill>
                <a:srgbClr val="7BB2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0" name="Freeform 740">
                <a:extLst>
                  <a:ext uri="{FF2B5EF4-FFF2-40B4-BE49-F238E27FC236}">
                    <a16:creationId xmlns:a16="http://schemas.microsoft.com/office/drawing/2014/main" id="{D9E616E5-072E-4FC1-BE8D-5D047772A55C}"/>
                  </a:ext>
                </a:extLst>
              </p:cNvPr>
              <p:cNvSpPr>
                <a:spLocks/>
              </p:cNvSpPr>
              <p:nvPr/>
            </p:nvSpPr>
            <p:spPr bwMode="auto">
              <a:xfrm>
                <a:off x="1652" y="3024"/>
                <a:ext cx="142" cy="23"/>
              </a:xfrm>
              <a:custGeom>
                <a:avLst/>
                <a:gdLst>
                  <a:gd name="T0" fmla="*/ 7 w 126"/>
                  <a:gd name="T1" fmla="*/ 21 h 21"/>
                  <a:gd name="T2" fmla="*/ 14 w 126"/>
                  <a:gd name="T3" fmla="*/ 5 h 21"/>
                  <a:gd name="T4" fmla="*/ 32 w 126"/>
                  <a:gd name="T5" fmla="*/ 2 h 21"/>
                  <a:gd name="T6" fmla="*/ 77 w 126"/>
                  <a:gd name="T7" fmla="*/ 4 h 21"/>
                  <a:gd name="T8" fmla="*/ 82 w 126"/>
                  <a:gd name="T9" fmla="*/ 6 h 21"/>
                  <a:gd name="T10" fmla="*/ 126 w 126"/>
                  <a:gd name="T11" fmla="*/ 21 h 21"/>
                  <a:gd name="T12" fmla="*/ 41 w 126"/>
                  <a:gd name="T13" fmla="*/ 21 h 21"/>
                  <a:gd name="T14" fmla="*/ 7 w 126"/>
                  <a:gd name="T15" fmla="*/ 21 h 2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6" h="21">
                    <a:moveTo>
                      <a:pt x="7" y="21"/>
                    </a:moveTo>
                    <a:cubicBezTo>
                      <a:pt x="0" y="16"/>
                      <a:pt x="0" y="16"/>
                      <a:pt x="14" y="5"/>
                    </a:cubicBezTo>
                    <a:cubicBezTo>
                      <a:pt x="19" y="0"/>
                      <a:pt x="25" y="0"/>
                      <a:pt x="32" y="2"/>
                    </a:cubicBezTo>
                    <a:cubicBezTo>
                      <a:pt x="46" y="19"/>
                      <a:pt x="61" y="7"/>
                      <a:pt x="77" y="4"/>
                    </a:cubicBezTo>
                    <a:cubicBezTo>
                      <a:pt x="79" y="4"/>
                      <a:pt x="80" y="4"/>
                      <a:pt x="82" y="6"/>
                    </a:cubicBezTo>
                    <a:cubicBezTo>
                      <a:pt x="96" y="12"/>
                      <a:pt x="110" y="17"/>
                      <a:pt x="126" y="21"/>
                    </a:cubicBezTo>
                    <a:cubicBezTo>
                      <a:pt x="98" y="21"/>
                      <a:pt x="69" y="21"/>
                      <a:pt x="41" y="21"/>
                    </a:cubicBezTo>
                    <a:cubicBezTo>
                      <a:pt x="30" y="21"/>
                      <a:pt x="18" y="21"/>
                      <a:pt x="7" y="21"/>
                    </a:cubicBezTo>
                    <a:close/>
                  </a:path>
                </a:pathLst>
              </a:custGeom>
              <a:solidFill>
                <a:srgbClr val="579FB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1" name="Freeform 741">
                <a:extLst>
                  <a:ext uri="{FF2B5EF4-FFF2-40B4-BE49-F238E27FC236}">
                    <a16:creationId xmlns:a16="http://schemas.microsoft.com/office/drawing/2014/main" id="{52B860A1-41FD-44C4-8DD8-D62C3002EE1F}"/>
                  </a:ext>
                </a:extLst>
              </p:cNvPr>
              <p:cNvSpPr>
                <a:spLocks/>
              </p:cNvSpPr>
              <p:nvPr/>
            </p:nvSpPr>
            <p:spPr bwMode="auto">
              <a:xfrm>
                <a:off x="1268" y="3090"/>
                <a:ext cx="122" cy="25"/>
              </a:xfrm>
              <a:custGeom>
                <a:avLst/>
                <a:gdLst>
                  <a:gd name="T0" fmla="*/ 108 w 109"/>
                  <a:gd name="T1" fmla="*/ 14 h 22"/>
                  <a:gd name="T2" fmla="*/ 52 w 109"/>
                  <a:gd name="T3" fmla="*/ 12 h 22"/>
                  <a:gd name="T4" fmla="*/ 15 w 109"/>
                  <a:gd name="T5" fmla="*/ 11 h 22"/>
                  <a:gd name="T6" fmla="*/ 0 w 109"/>
                  <a:gd name="T7" fmla="*/ 6 h 22"/>
                  <a:gd name="T8" fmla="*/ 7 w 109"/>
                  <a:gd name="T9" fmla="*/ 0 h 22"/>
                  <a:gd name="T10" fmla="*/ 95 w 109"/>
                  <a:gd name="T11" fmla="*/ 3 h 22"/>
                  <a:gd name="T12" fmla="*/ 108 w 109"/>
                  <a:gd name="T13" fmla="*/ 14 h 22"/>
                </a:gdLst>
                <a:ahLst/>
                <a:cxnLst>
                  <a:cxn ang="0">
                    <a:pos x="T0" y="T1"/>
                  </a:cxn>
                  <a:cxn ang="0">
                    <a:pos x="T2" y="T3"/>
                  </a:cxn>
                  <a:cxn ang="0">
                    <a:pos x="T4" y="T5"/>
                  </a:cxn>
                  <a:cxn ang="0">
                    <a:pos x="T6" y="T7"/>
                  </a:cxn>
                  <a:cxn ang="0">
                    <a:pos x="T8" y="T9"/>
                  </a:cxn>
                  <a:cxn ang="0">
                    <a:pos x="T10" y="T11"/>
                  </a:cxn>
                  <a:cxn ang="0">
                    <a:pos x="T12" y="T13"/>
                  </a:cxn>
                </a:cxnLst>
                <a:rect l="0" t="0" r="r" b="b"/>
                <a:pathLst>
                  <a:path w="109" h="22">
                    <a:moveTo>
                      <a:pt x="108" y="14"/>
                    </a:moveTo>
                    <a:cubicBezTo>
                      <a:pt x="89" y="12"/>
                      <a:pt x="71" y="22"/>
                      <a:pt x="52" y="12"/>
                    </a:cubicBezTo>
                    <a:cubicBezTo>
                      <a:pt x="42" y="8"/>
                      <a:pt x="28" y="8"/>
                      <a:pt x="15" y="11"/>
                    </a:cubicBezTo>
                    <a:cubicBezTo>
                      <a:pt x="11" y="12"/>
                      <a:pt x="1" y="18"/>
                      <a:pt x="0" y="6"/>
                    </a:cubicBezTo>
                    <a:cubicBezTo>
                      <a:pt x="1" y="3"/>
                      <a:pt x="3" y="0"/>
                      <a:pt x="7" y="0"/>
                    </a:cubicBezTo>
                    <a:cubicBezTo>
                      <a:pt x="36" y="5"/>
                      <a:pt x="66" y="7"/>
                      <a:pt x="95" y="3"/>
                    </a:cubicBezTo>
                    <a:cubicBezTo>
                      <a:pt x="105" y="1"/>
                      <a:pt x="109" y="4"/>
                      <a:pt x="108" y="14"/>
                    </a:cubicBezTo>
                    <a:close/>
                  </a:path>
                </a:pathLst>
              </a:custGeom>
              <a:solidFill>
                <a:srgbClr val="ADD1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2" name="Freeform 742">
                <a:extLst>
                  <a:ext uri="{FF2B5EF4-FFF2-40B4-BE49-F238E27FC236}">
                    <a16:creationId xmlns:a16="http://schemas.microsoft.com/office/drawing/2014/main" id="{08D3F974-1590-47D3-9583-BC755FCFD463}"/>
                  </a:ext>
                </a:extLst>
              </p:cNvPr>
              <p:cNvSpPr>
                <a:spLocks/>
              </p:cNvSpPr>
              <p:nvPr/>
            </p:nvSpPr>
            <p:spPr bwMode="auto">
              <a:xfrm>
                <a:off x="1025" y="3060"/>
                <a:ext cx="33" cy="61"/>
              </a:xfrm>
              <a:custGeom>
                <a:avLst/>
                <a:gdLst>
                  <a:gd name="T0" fmla="*/ 29 w 29"/>
                  <a:gd name="T1" fmla="*/ 29 h 55"/>
                  <a:gd name="T2" fmla="*/ 27 w 29"/>
                  <a:gd name="T3" fmla="*/ 33 h 55"/>
                  <a:gd name="T4" fmla="*/ 9 w 29"/>
                  <a:gd name="T5" fmla="*/ 55 h 55"/>
                  <a:gd name="T6" fmla="*/ 8 w 29"/>
                  <a:gd name="T7" fmla="*/ 24 h 55"/>
                  <a:gd name="T8" fmla="*/ 20 w 29"/>
                  <a:gd name="T9" fmla="*/ 0 h 55"/>
                  <a:gd name="T10" fmla="*/ 29 w 29"/>
                  <a:gd name="T11" fmla="*/ 29 h 55"/>
                </a:gdLst>
                <a:ahLst/>
                <a:cxnLst>
                  <a:cxn ang="0">
                    <a:pos x="T0" y="T1"/>
                  </a:cxn>
                  <a:cxn ang="0">
                    <a:pos x="T2" y="T3"/>
                  </a:cxn>
                  <a:cxn ang="0">
                    <a:pos x="T4" y="T5"/>
                  </a:cxn>
                  <a:cxn ang="0">
                    <a:pos x="T6" y="T7"/>
                  </a:cxn>
                  <a:cxn ang="0">
                    <a:pos x="T8" y="T9"/>
                  </a:cxn>
                  <a:cxn ang="0">
                    <a:pos x="T10" y="T11"/>
                  </a:cxn>
                </a:cxnLst>
                <a:rect l="0" t="0" r="r" b="b"/>
                <a:pathLst>
                  <a:path w="29" h="55">
                    <a:moveTo>
                      <a:pt x="29" y="29"/>
                    </a:moveTo>
                    <a:cubicBezTo>
                      <a:pt x="28" y="30"/>
                      <a:pt x="28" y="32"/>
                      <a:pt x="27" y="33"/>
                    </a:cubicBezTo>
                    <a:cubicBezTo>
                      <a:pt x="22" y="40"/>
                      <a:pt x="16" y="47"/>
                      <a:pt x="9" y="55"/>
                    </a:cubicBezTo>
                    <a:cubicBezTo>
                      <a:pt x="0" y="45"/>
                      <a:pt x="0" y="35"/>
                      <a:pt x="8" y="24"/>
                    </a:cubicBezTo>
                    <a:cubicBezTo>
                      <a:pt x="14" y="17"/>
                      <a:pt x="22" y="11"/>
                      <a:pt x="20" y="0"/>
                    </a:cubicBezTo>
                    <a:cubicBezTo>
                      <a:pt x="23" y="10"/>
                      <a:pt x="26" y="19"/>
                      <a:pt x="29" y="29"/>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3" name="Freeform 743">
                <a:extLst>
                  <a:ext uri="{FF2B5EF4-FFF2-40B4-BE49-F238E27FC236}">
                    <a16:creationId xmlns:a16="http://schemas.microsoft.com/office/drawing/2014/main" id="{B8975CF5-DB5A-41B9-8F35-1E864D0990EB}"/>
                  </a:ext>
                </a:extLst>
              </p:cNvPr>
              <p:cNvSpPr>
                <a:spLocks/>
              </p:cNvSpPr>
              <p:nvPr/>
            </p:nvSpPr>
            <p:spPr bwMode="auto">
              <a:xfrm>
                <a:off x="1182" y="3083"/>
                <a:ext cx="81" cy="19"/>
              </a:xfrm>
              <a:custGeom>
                <a:avLst/>
                <a:gdLst>
                  <a:gd name="T0" fmla="*/ 72 w 72"/>
                  <a:gd name="T1" fmla="*/ 12 h 17"/>
                  <a:gd name="T2" fmla="*/ 70 w 72"/>
                  <a:gd name="T3" fmla="*/ 17 h 17"/>
                  <a:gd name="T4" fmla="*/ 8 w 72"/>
                  <a:gd name="T5" fmla="*/ 12 h 17"/>
                  <a:gd name="T6" fmla="*/ 0 w 72"/>
                  <a:gd name="T7" fmla="*/ 4 h 17"/>
                  <a:gd name="T8" fmla="*/ 47 w 72"/>
                  <a:gd name="T9" fmla="*/ 2 h 17"/>
                  <a:gd name="T10" fmla="*/ 72 w 72"/>
                  <a:gd name="T11" fmla="*/ 12 h 17"/>
                </a:gdLst>
                <a:ahLst/>
                <a:cxnLst>
                  <a:cxn ang="0">
                    <a:pos x="T0" y="T1"/>
                  </a:cxn>
                  <a:cxn ang="0">
                    <a:pos x="T2" y="T3"/>
                  </a:cxn>
                  <a:cxn ang="0">
                    <a:pos x="T4" y="T5"/>
                  </a:cxn>
                  <a:cxn ang="0">
                    <a:pos x="T6" y="T7"/>
                  </a:cxn>
                  <a:cxn ang="0">
                    <a:pos x="T8" y="T9"/>
                  </a:cxn>
                  <a:cxn ang="0">
                    <a:pos x="T10" y="T11"/>
                  </a:cxn>
                </a:cxnLst>
                <a:rect l="0" t="0" r="r" b="b"/>
                <a:pathLst>
                  <a:path w="72" h="17">
                    <a:moveTo>
                      <a:pt x="72" y="12"/>
                    </a:moveTo>
                    <a:cubicBezTo>
                      <a:pt x="71" y="14"/>
                      <a:pt x="70" y="17"/>
                      <a:pt x="70" y="17"/>
                    </a:cubicBezTo>
                    <a:cubicBezTo>
                      <a:pt x="50" y="11"/>
                      <a:pt x="29" y="13"/>
                      <a:pt x="8" y="12"/>
                    </a:cubicBezTo>
                    <a:cubicBezTo>
                      <a:pt x="5" y="12"/>
                      <a:pt x="3" y="7"/>
                      <a:pt x="0" y="4"/>
                    </a:cubicBezTo>
                    <a:cubicBezTo>
                      <a:pt x="16" y="8"/>
                      <a:pt x="31" y="0"/>
                      <a:pt x="47" y="2"/>
                    </a:cubicBezTo>
                    <a:cubicBezTo>
                      <a:pt x="58" y="3"/>
                      <a:pt x="64" y="8"/>
                      <a:pt x="72" y="12"/>
                    </a:cubicBezTo>
                    <a:close/>
                  </a:path>
                </a:pathLst>
              </a:custGeom>
              <a:solidFill>
                <a:srgbClr val="ADD1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4" name="Freeform 744">
                <a:extLst>
                  <a:ext uri="{FF2B5EF4-FFF2-40B4-BE49-F238E27FC236}">
                    <a16:creationId xmlns:a16="http://schemas.microsoft.com/office/drawing/2014/main" id="{F6083CBE-4499-4DDF-BCF5-166E7ADF15AA}"/>
                  </a:ext>
                </a:extLst>
              </p:cNvPr>
              <p:cNvSpPr>
                <a:spLocks/>
              </p:cNvSpPr>
              <p:nvPr/>
            </p:nvSpPr>
            <p:spPr bwMode="auto">
              <a:xfrm>
                <a:off x="2063" y="3073"/>
                <a:ext cx="65" cy="24"/>
              </a:xfrm>
              <a:custGeom>
                <a:avLst/>
                <a:gdLst>
                  <a:gd name="T0" fmla="*/ 56 w 57"/>
                  <a:gd name="T1" fmla="*/ 5 h 21"/>
                  <a:gd name="T2" fmla="*/ 46 w 57"/>
                  <a:gd name="T3" fmla="*/ 16 h 21"/>
                  <a:gd name="T4" fmla="*/ 11 w 57"/>
                  <a:gd name="T5" fmla="*/ 19 h 21"/>
                  <a:gd name="T6" fmla="*/ 0 w 57"/>
                  <a:gd name="T7" fmla="*/ 17 h 21"/>
                  <a:gd name="T8" fmla="*/ 56 w 57"/>
                  <a:gd name="T9" fmla="*/ 5 h 21"/>
                </a:gdLst>
                <a:ahLst/>
                <a:cxnLst>
                  <a:cxn ang="0">
                    <a:pos x="T0" y="T1"/>
                  </a:cxn>
                  <a:cxn ang="0">
                    <a:pos x="T2" y="T3"/>
                  </a:cxn>
                  <a:cxn ang="0">
                    <a:pos x="T4" y="T5"/>
                  </a:cxn>
                  <a:cxn ang="0">
                    <a:pos x="T6" y="T7"/>
                  </a:cxn>
                  <a:cxn ang="0">
                    <a:pos x="T8" y="T9"/>
                  </a:cxn>
                </a:cxnLst>
                <a:rect l="0" t="0" r="r" b="b"/>
                <a:pathLst>
                  <a:path w="57" h="21">
                    <a:moveTo>
                      <a:pt x="56" y="5"/>
                    </a:moveTo>
                    <a:cubicBezTo>
                      <a:pt x="57" y="12"/>
                      <a:pt x="53" y="20"/>
                      <a:pt x="46" y="16"/>
                    </a:cubicBezTo>
                    <a:cubicBezTo>
                      <a:pt x="32" y="9"/>
                      <a:pt x="22" y="13"/>
                      <a:pt x="11" y="19"/>
                    </a:cubicBezTo>
                    <a:cubicBezTo>
                      <a:pt x="8" y="21"/>
                      <a:pt x="4" y="18"/>
                      <a:pt x="0" y="17"/>
                    </a:cubicBezTo>
                    <a:cubicBezTo>
                      <a:pt x="17" y="4"/>
                      <a:pt x="36" y="0"/>
                      <a:pt x="56" y="5"/>
                    </a:cubicBezTo>
                    <a:close/>
                  </a:path>
                </a:pathLst>
              </a:custGeom>
              <a:solidFill>
                <a:srgbClr val="98C5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5" name="Freeform 745">
                <a:extLst>
                  <a:ext uri="{FF2B5EF4-FFF2-40B4-BE49-F238E27FC236}">
                    <a16:creationId xmlns:a16="http://schemas.microsoft.com/office/drawing/2014/main" id="{63717F46-A7C6-448B-9475-1F7272ED2C69}"/>
                  </a:ext>
                </a:extLst>
              </p:cNvPr>
              <p:cNvSpPr>
                <a:spLocks/>
              </p:cNvSpPr>
              <p:nvPr/>
            </p:nvSpPr>
            <p:spPr bwMode="auto">
              <a:xfrm>
                <a:off x="1079" y="3164"/>
                <a:ext cx="919" cy="66"/>
              </a:xfrm>
              <a:custGeom>
                <a:avLst/>
                <a:gdLst>
                  <a:gd name="T0" fmla="*/ 12 w 818"/>
                  <a:gd name="T1" fmla="*/ 48 h 59"/>
                  <a:gd name="T2" fmla="*/ 0 w 818"/>
                  <a:gd name="T3" fmla="*/ 8 h 59"/>
                  <a:gd name="T4" fmla="*/ 40 w 818"/>
                  <a:gd name="T5" fmla="*/ 8 h 59"/>
                  <a:gd name="T6" fmla="*/ 92 w 818"/>
                  <a:gd name="T7" fmla="*/ 6 h 59"/>
                  <a:gd name="T8" fmla="*/ 184 w 818"/>
                  <a:gd name="T9" fmla="*/ 6 h 59"/>
                  <a:gd name="T10" fmla="*/ 280 w 818"/>
                  <a:gd name="T11" fmla="*/ 3 h 59"/>
                  <a:gd name="T12" fmla="*/ 311 w 818"/>
                  <a:gd name="T13" fmla="*/ 7 h 59"/>
                  <a:gd name="T14" fmla="*/ 422 w 818"/>
                  <a:gd name="T15" fmla="*/ 9 h 59"/>
                  <a:gd name="T16" fmla="*/ 470 w 818"/>
                  <a:gd name="T17" fmla="*/ 14 h 59"/>
                  <a:gd name="T18" fmla="*/ 500 w 818"/>
                  <a:gd name="T19" fmla="*/ 10 h 59"/>
                  <a:gd name="T20" fmla="*/ 624 w 818"/>
                  <a:gd name="T21" fmla="*/ 11 h 59"/>
                  <a:gd name="T22" fmla="*/ 717 w 818"/>
                  <a:gd name="T23" fmla="*/ 15 h 59"/>
                  <a:gd name="T24" fmla="*/ 751 w 818"/>
                  <a:gd name="T25" fmla="*/ 7 h 59"/>
                  <a:gd name="T26" fmla="*/ 760 w 818"/>
                  <a:gd name="T27" fmla="*/ 12 h 59"/>
                  <a:gd name="T28" fmla="*/ 756 w 818"/>
                  <a:gd name="T29" fmla="*/ 21 h 59"/>
                  <a:gd name="T30" fmla="*/ 747 w 818"/>
                  <a:gd name="T31" fmla="*/ 25 h 59"/>
                  <a:gd name="T32" fmla="*/ 797 w 818"/>
                  <a:gd name="T33" fmla="*/ 24 h 59"/>
                  <a:gd name="T34" fmla="*/ 812 w 818"/>
                  <a:gd name="T35" fmla="*/ 40 h 59"/>
                  <a:gd name="T36" fmla="*/ 752 w 818"/>
                  <a:gd name="T37" fmla="*/ 45 h 59"/>
                  <a:gd name="T38" fmla="*/ 678 w 818"/>
                  <a:gd name="T39" fmla="*/ 53 h 59"/>
                  <a:gd name="T40" fmla="*/ 649 w 818"/>
                  <a:gd name="T41" fmla="*/ 52 h 59"/>
                  <a:gd name="T42" fmla="*/ 540 w 818"/>
                  <a:gd name="T43" fmla="*/ 51 h 59"/>
                  <a:gd name="T44" fmla="*/ 400 w 818"/>
                  <a:gd name="T45" fmla="*/ 48 h 59"/>
                  <a:gd name="T46" fmla="*/ 314 w 818"/>
                  <a:gd name="T47" fmla="*/ 47 h 59"/>
                  <a:gd name="T48" fmla="*/ 288 w 818"/>
                  <a:gd name="T49" fmla="*/ 45 h 59"/>
                  <a:gd name="T50" fmla="*/ 233 w 818"/>
                  <a:gd name="T51" fmla="*/ 46 h 59"/>
                  <a:gd name="T52" fmla="*/ 180 w 818"/>
                  <a:gd name="T53" fmla="*/ 43 h 59"/>
                  <a:gd name="T54" fmla="*/ 72 w 818"/>
                  <a:gd name="T55" fmla="*/ 47 h 59"/>
                  <a:gd name="T56" fmla="*/ 21 w 818"/>
                  <a:gd name="T57" fmla="*/ 43 h 59"/>
                  <a:gd name="T58" fmla="*/ 12 w 818"/>
                  <a:gd name="T59" fmla="*/ 48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18" h="59">
                    <a:moveTo>
                      <a:pt x="12" y="48"/>
                    </a:moveTo>
                    <a:cubicBezTo>
                      <a:pt x="6" y="35"/>
                      <a:pt x="2" y="22"/>
                      <a:pt x="0" y="8"/>
                    </a:cubicBezTo>
                    <a:cubicBezTo>
                      <a:pt x="13" y="6"/>
                      <a:pt x="27" y="4"/>
                      <a:pt x="40" y="8"/>
                    </a:cubicBezTo>
                    <a:cubicBezTo>
                      <a:pt x="57" y="14"/>
                      <a:pt x="74" y="4"/>
                      <a:pt x="92" y="6"/>
                    </a:cubicBezTo>
                    <a:cubicBezTo>
                      <a:pt x="122" y="9"/>
                      <a:pt x="153" y="7"/>
                      <a:pt x="184" y="6"/>
                    </a:cubicBezTo>
                    <a:cubicBezTo>
                      <a:pt x="216" y="6"/>
                      <a:pt x="248" y="2"/>
                      <a:pt x="280" y="3"/>
                    </a:cubicBezTo>
                    <a:cubicBezTo>
                      <a:pt x="291" y="3"/>
                      <a:pt x="301" y="6"/>
                      <a:pt x="311" y="7"/>
                    </a:cubicBezTo>
                    <a:cubicBezTo>
                      <a:pt x="348" y="12"/>
                      <a:pt x="385" y="12"/>
                      <a:pt x="422" y="9"/>
                    </a:cubicBezTo>
                    <a:cubicBezTo>
                      <a:pt x="438" y="8"/>
                      <a:pt x="455" y="9"/>
                      <a:pt x="470" y="14"/>
                    </a:cubicBezTo>
                    <a:cubicBezTo>
                      <a:pt x="482" y="18"/>
                      <a:pt x="489" y="10"/>
                      <a:pt x="500" y="10"/>
                    </a:cubicBezTo>
                    <a:cubicBezTo>
                      <a:pt x="541" y="14"/>
                      <a:pt x="583" y="12"/>
                      <a:pt x="624" y="11"/>
                    </a:cubicBezTo>
                    <a:cubicBezTo>
                      <a:pt x="655" y="10"/>
                      <a:pt x="686" y="0"/>
                      <a:pt x="717" y="15"/>
                    </a:cubicBezTo>
                    <a:cubicBezTo>
                      <a:pt x="724" y="18"/>
                      <a:pt x="739" y="8"/>
                      <a:pt x="751" y="7"/>
                    </a:cubicBezTo>
                    <a:cubicBezTo>
                      <a:pt x="756" y="7"/>
                      <a:pt x="756" y="11"/>
                      <a:pt x="760" y="12"/>
                    </a:cubicBezTo>
                    <a:cubicBezTo>
                      <a:pt x="761" y="16"/>
                      <a:pt x="759" y="19"/>
                      <a:pt x="756" y="21"/>
                    </a:cubicBezTo>
                    <a:cubicBezTo>
                      <a:pt x="753" y="23"/>
                      <a:pt x="750" y="26"/>
                      <a:pt x="747" y="25"/>
                    </a:cubicBezTo>
                    <a:cubicBezTo>
                      <a:pt x="763" y="25"/>
                      <a:pt x="779" y="28"/>
                      <a:pt x="797" y="24"/>
                    </a:cubicBezTo>
                    <a:cubicBezTo>
                      <a:pt x="806" y="23"/>
                      <a:pt x="818" y="23"/>
                      <a:pt x="812" y="40"/>
                    </a:cubicBezTo>
                    <a:cubicBezTo>
                      <a:pt x="792" y="44"/>
                      <a:pt x="772" y="44"/>
                      <a:pt x="752" y="45"/>
                    </a:cubicBezTo>
                    <a:cubicBezTo>
                      <a:pt x="727" y="46"/>
                      <a:pt x="701" y="41"/>
                      <a:pt x="678" y="53"/>
                    </a:cubicBezTo>
                    <a:cubicBezTo>
                      <a:pt x="668" y="59"/>
                      <a:pt x="659" y="52"/>
                      <a:pt x="649" y="52"/>
                    </a:cubicBezTo>
                    <a:cubicBezTo>
                      <a:pt x="613" y="51"/>
                      <a:pt x="576" y="49"/>
                      <a:pt x="540" y="51"/>
                    </a:cubicBezTo>
                    <a:cubicBezTo>
                      <a:pt x="493" y="53"/>
                      <a:pt x="447" y="49"/>
                      <a:pt x="400" y="48"/>
                    </a:cubicBezTo>
                    <a:cubicBezTo>
                      <a:pt x="371" y="47"/>
                      <a:pt x="343" y="47"/>
                      <a:pt x="314" y="47"/>
                    </a:cubicBezTo>
                    <a:cubicBezTo>
                      <a:pt x="305" y="47"/>
                      <a:pt x="297" y="46"/>
                      <a:pt x="288" y="45"/>
                    </a:cubicBezTo>
                    <a:cubicBezTo>
                      <a:pt x="270" y="43"/>
                      <a:pt x="252" y="36"/>
                      <a:pt x="233" y="46"/>
                    </a:cubicBezTo>
                    <a:cubicBezTo>
                      <a:pt x="217" y="54"/>
                      <a:pt x="197" y="46"/>
                      <a:pt x="180" y="43"/>
                    </a:cubicBezTo>
                    <a:cubicBezTo>
                      <a:pt x="143" y="37"/>
                      <a:pt x="108" y="44"/>
                      <a:pt x="72" y="47"/>
                    </a:cubicBezTo>
                    <a:cubicBezTo>
                      <a:pt x="55" y="49"/>
                      <a:pt x="38" y="45"/>
                      <a:pt x="21" y="43"/>
                    </a:cubicBezTo>
                    <a:cubicBezTo>
                      <a:pt x="17" y="43"/>
                      <a:pt x="13" y="42"/>
                      <a:pt x="12" y="48"/>
                    </a:cubicBezTo>
                    <a:close/>
                  </a:path>
                </a:pathLst>
              </a:custGeom>
              <a:solidFill>
                <a:srgbClr val="96C6D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6" name="Freeform 746">
                <a:extLst>
                  <a:ext uri="{FF2B5EF4-FFF2-40B4-BE49-F238E27FC236}">
                    <a16:creationId xmlns:a16="http://schemas.microsoft.com/office/drawing/2014/main" id="{204D5432-704D-4263-A25D-D309CCC92A74}"/>
                  </a:ext>
                </a:extLst>
              </p:cNvPr>
              <p:cNvSpPr>
                <a:spLocks/>
              </p:cNvSpPr>
              <p:nvPr/>
            </p:nvSpPr>
            <p:spPr bwMode="auto">
              <a:xfrm>
                <a:off x="1914" y="3160"/>
                <a:ext cx="352" cy="55"/>
              </a:xfrm>
              <a:custGeom>
                <a:avLst/>
                <a:gdLst>
                  <a:gd name="T0" fmla="*/ 69 w 313"/>
                  <a:gd name="T1" fmla="*/ 44 h 49"/>
                  <a:gd name="T2" fmla="*/ 54 w 313"/>
                  <a:gd name="T3" fmla="*/ 32 h 49"/>
                  <a:gd name="T4" fmla="*/ 0 w 313"/>
                  <a:gd name="T5" fmla="*/ 31 h 49"/>
                  <a:gd name="T6" fmla="*/ 17 w 313"/>
                  <a:gd name="T7" fmla="*/ 16 h 49"/>
                  <a:gd name="T8" fmla="*/ 120 w 313"/>
                  <a:gd name="T9" fmla="*/ 11 h 49"/>
                  <a:gd name="T10" fmla="*/ 153 w 313"/>
                  <a:gd name="T11" fmla="*/ 9 h 49"/>
                  <a:gd name="T12" fmla="*/ 184 w 313"/>
                  <a:gd name="T13" fmla="*/ 12 h 49"/>
                  <a:gd name="T14" fmla="*/ 225 w 313"/>
                  <a:gd name="T15" fmla="*/ 13 h 49"/>
                  <a:gd name="T16" fmla="*/ 224 w 313"/>
                  <a:gd name="T17" fmla="*/ 22 h 49"/>
                  <a:gd name="T18" fmla="*/ 241 w 313"/>
                  <a:gd name="T19" fmla="*/ 12 h 49"/>
                  <a:gd name="T20" fmla="*/ 253 w 313"/>
                  <a:gd name="T21" fmla="*/ 8 h 49"/>
                  <a:gd name="T22" fmla="*/ 249 w 313"/>
                  <a:gd name="T23" fmla="*/ 28 h 49"/>
                  <a:gd name="T24" fmla="*/ 277 w 313"/>
                  <a:gd name="T25" fmla="*/ 27 h 49"/>
                  <a:gd name="T26" fmla="*/ 313 w 313"/>
                  <a:gd name="T27" fmla="*/ 32 h 49"/>
                  <a:gd name="T28" fmla="*/ 226 w 313"/>
                  <a:gd name="T29" fmla="*/ 37 h 49"/>
                  <a:gd name="T30" fmla="*/ 203 w 313"/>
                  <a:gd name="T31" fmla="*/ 47 h 49"/>
                  <a:gd name="T32" fmla="*/ 69 w 313"/>
                  <a:gd name="T33" fmla="*/ 44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13" h="49">
                    <a:moveTo>
                      <a:pt x="69" y="44"/>
                    </a:moveTo>
                    <a:cubicBezTo>
                      <a:pt x="70" y="32"/>
                      <a:pt x="61" y="30"/>
                      <a:pt x="54" y="32"/>
                    </a:cubicBezTo>
                    <a:cubicBezTo>
                      <a:pt x="36" y="39"/>
                      <a:pt x="19" y="35"/>
                      <a:pt x="0" y="31"/>
                    </a:cubicBezTo>
                    <a:cubicBezTo>
                      <a:pt x="4" y="23"/>
                      <a:pt x="13" y="22"/>
                      <a:pt x="17" y="16"/>
                    </a:cubicBezTo>
                    <a:cubicBezTo>
                      <a:pt x="51" y="8"/>
                      <a:pt x="85" y="6"/>
                      <a:pt x="120" y="11"/>
                    </a:cubicBezTo>
                    <a:cubicBezTo>
                      <a:pt x="131" y="12"/>
                      <a:pt x="142" y="12"/>
                      <a:pt x="153" y="9"/>
                    </a:cubicBezTo>
                    <a:cubicBezTo>
                      <a:pt x="163" y="6"/>
                      <a:pt x="172" y="0"/>
                      <a:pt x="184" y="12"/>
                    </a:cubicBezTo>
                    <a:cubicBezTo>
                      <a:pt x="192" y="20"/>
                      <a:pt x="211" y="9"/>
                      <a:pt x="225" y="13"/>
                    </a:cubicBezTo>
                    <a:cubicBezTo>
                      <a:pt x="227" y="16"/>
                      <a:pt x="220" y="21"/>
                      <a:pt x="224" y="22"/>
                    </a:cubicBezTo>
                    <a:cubicBezTo>
                      <a:pt x="232" y="24"/>
                      <a:pt x="238" y="20"/>
                      <a:pt x="241" y="12"/>
                    </a:cubicBezTo>
                    <a:cubicBezTo>
                      <a:pt x="245" y="10"/>
                      <a:pt x="248" y="7"/>
                      <a:pt x="253" y="8"/>
                    </a:cubicBezTo>
                    <a:cubicBezTo>
                      <a:pt x="258" y="16"/>
                      <a:pt x="246" y="20"/>
                      <a:pt x="249" y="28"/>
                    </a:cubicBezTo>
                    <a:cubicBezTo>
                      <a:pt x="258" y="33"/>
                      <a:pt x="267" y="28"/>
                      <a:pt x="277" y="27"/>
                    </a:cubicBezTo>
                    <a:cubicBezTo>
                      <a:pt x="289" y="26"/>
                      <a:pt x="302" y="19"/>
                      <a:pt x="313" y="32"/>
                    </a:cubicBezTo>
                    <a:cubicBezTo>
                      <a:pt x="284" y="34"/>
                      <a:pt x="256" y="49"/>
                      <a:pt x="226" y="37"/>
                    </a:cubicBezTo>
                    <a:cubicBezTo>
                      <a:pt x="217" y="34"/>
                      <a:pt x="213" y="49"/>
                      <a:pt x="203" y="47"/>
                    </a:cubicBezTo>
                    <a:cubicBezTo>
                      <a:pt x="159" y="34"/>
                      <a:pt x="114" y="43"/>
                      <a:pt x="69" y="44"/>
                    </a:cubicBezTo>
                    <a:close/>
                  </a:path>
                </a:pathLst>
              </a:custGeom>
              <a:solidFill>
                <a:srgbClr val="86BFD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7" name="Freeform 747">
                <a:extLst>
                  <a:ext uri="{FF2B5EF4-FFF2-40B4-BE49-F238E27FC236}">
                    <a16:creationId xmlns:a16="http://schemas.microsoft.com/office/drawing/2014/main" id="{2B091A58-4297-45A0-A437-920041007767}"/>
                  </a:ext>
                </a:extLst>
              </p:cNvPr>
              <p:cNvSpPr>
                <a:spLocks/>
              </p:cNvSpPr>
              <p:nvPr/>
            </p:nvSpPr>
            <p:spPr bwMode="auto">
              <a:xfrm>
                <a:off x="2072" y="3107"/>
                <a:ext cx="165" cy="35"/>
              </a:xfrm>
              <a:custGeom>
                <a:avLst/>
                <a:gdLst>
                  <a:gd name="T0" fmla="*/ 0 w 146"/>
                  <a:gd name="T1" fmla="*/ 19 h 31"/>
                  <a:gd name="T2" fmla="*/ 31 w 146"/>
                  <a:gd name="T3" fmla="*/ 8 h 31"/>
                  <a:gd name="T4" fmla="*/ 89 w 146"/>
                  <a:gd name="T5" fmla="*/ 2 h 31"/>
                  <a:gd name="T6" fmla="*/ 101 w 146"/>
                  <a:gd name="T7" fmla="*/ 4 h 31"/>
                  <a:gd name="T8" fmla="*/ 128 w 146"/>
                  <a:gd name="T9" fmla="*/ 4 h 31"/>
                  <a:gd name="T10" fmla="*/ 138 w 146"/>
                  <a:gd name="T11" fmla="*/ 2 h 31"/>
                  <a:gd name="T12" fmla="*/ 140 w 146"/>
                  <a:gd name="T13" fmla="*/ 15 h 31"/>
                  <a:gd name="T14" fmla="*/ 139 w 146"/>
                  <a:gd name="T15" fmla="*/ 17 h 31"/>
                  <a:gd name="T16" fmla="*/ 33 w 146"/>
                  <a:gd name="T17" fmla="*/ 18 h 31"/>
                  <a:gd name="T18" fmla="*/ 0 w 146"/>
                  <a:gd name="T19" fmla="*/ 19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6" h="31">
                    <a:moveTo>
                      <a:pt x="0" y="19"/>
                    </a:moveTo>
                    <a:cubicBezTo>
                      <a:pt x="7" y="5"/>
                      <a:pt x="16" y="7"/>
                      <a:pt x="31" y="8"/>
                    </a:cubicBezTo>
                    <a:cubicBezTo>
                      <a:pt x="49" y="10"/>
                      <a:pt x="70" y="4"/>
                      <a:pt x="89" y="2"/>
                    </a:cubicBezTo>
                    <a:cubicBezTo>
                      <a:pt x="93" y="2"/>
                      <a:pt x="97" y="0"/>
                      <a:pt x="101" y="4"/>
                    </a:cubicBezTo>
                    <a:cubicBezTo>
                      <a:pt x="109" y="14"/>
                      <a:pt x="119" y="14"/>
                      <a:pt x="128" y="4"/>
                    </a:cubicBezTo>
                    <a:cubicBezTo>
                      <a:pt x="131" y="0"/>
                      <a:pt x="134" y="0"/>
                      <a:pt x="138" y="2"/>
                    </a:cubicBezTo>
                    <a:cubicBezTo>
                      <a:pt x="146" y="6"/>
                      <a:pt x="142" y="10"/>
                      <a:pt x="140" y="15"/>
                    </a:cubicBezTo>
                    <a:cubicBezTo>
                      <a:pt x="139" y="16"/>
                      <a:pt x="139" y="17"/>
                      <a:pt x="139" y="17"/>
                    </a:cubicBezTo>
                    <a:cubicBezTo>
                      <a:pt x="103" y="12"/>
                      <a:pt x="67" y="26"/>
                      <a:pt x="33" y="18"/>
                    </a:cubicBezTo>
                    <a:cubicBezTo>
                      <a:pt x="20" y="15"/>
                      <a:pt x="11" y="31"/>
                      <a:pt x="0" y="19"/>
                    </a:cubicBezTo>
                    <a:close/>
                  </a:path>
                </a:pathLst>
              </a:custGeom>
              <a:solidFill>
                <a:srgbClr val="AACE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8" name="Freeform 748">
                <a:extLst>
                  <a:ext uri="{FF2B5EF4-FFF2-40B4-BE49-F238E27FC236}">
                    <a16:creationId xmlns:a16="http://schemas.microsoft.com/office/drawing/2014/main" id="{AFD34DDB-D635-4979-B3ED-DE9725631E9E}"/>
                  </a:ext>
                </a:extLst>
              </p:cNvPr>
              <p:cNvSpPr>
                <a:spLocks/>
              </p:cNvSpPr>
              <p:nvPr/>
            </p:nvSpPr>
            <p:spPr bwMode="auto">
              <a:xfrm>
                <a:off x="1050" y="3140"/>
                <a:ext cx="26" cy="51"/>
              </a:xfrm>
              <a:custGeom>
                <a:avLst/>
                <a:gdLst>
                  <a:gd name="T0" fmla="*/ 23 w 23"/>
                  <a:gd name="T1" fmla="*/ 28 h 45"/>
                  <a:gd name="T2" fmla="*/ 5 w 23"/>
                  <a:gd name="T3" fmla="*/ 36 h 45"/>
                  <a:gd name="T4" fmla="*/ 8 w 23"/>
                  <a:gd name="T5" fmla="*/ 11 h 45"/>
                  <a:gd name="T6" fmla="*/ 15 w 23"/>
                  <a:gd name="T7" fmla="*/ 0 h 45"/>
                  <a:gd name="T8" fmla="*/ 23 w 23"/>
                  <a:gd name="T9" fmla="*/ 28 h 45"/>
                </a:gdLst>
                <a:ahLst/>
                <a:cxnLst>
                  <a:cxn ang="0">
                    <a:pos x="T0" y="T1"/>
                  </a:cxn>
                  <a:cxn ang="0">
                    <a:pos x="T2" y="T3"/>
                  </a:cxn>
                  <a:cxn ang="0">
                    <a:pos x="T4" y="T5"/>
                  </a:cxn>
                  <a:cxn ang="0">
                    <a:pos x="T6" y="T7"/>
                  </a:cxn>
                  <a:cxn ang="0">
                    <a:pos x="T8" y="T9"/>
                  </a:cxn>
                </a:cxnLst>
                <a:rect l="0" t="0" r="r" b="b"/>
                <a:pathLst>
                  <a:path w="23" h="45">
                    <a:moveTo>
                      <a:pt x="23" y="28"/>
                    </a:moveTo>
                    <a:cubicBezTo>
                      <a:pt x="16" y="29"/>
                      <a:pt x="13" y="45"/>
                      <a:pt x="5" y="36"/>
                    </a:cubicBezTo>
                    <a:cubicBezTo>
                      <a:pt x="0" y="31"/>
                      <a:pt x="1" y="18"/>
                      <a:pt x="8" y="11"/>
                    </a:cubicBezTo>
                    <a:cubicBezTo>
                      <a:pt x="11" y="8"/>
                      <a:pt x="14" y="5"/>
                      <a:pt x="15" y="0"/>
                    </a:cubicBezTo>
                    <a:cubicBezTo>
                      <a:pt x="19" y="9"/>
                      <a:pt x="22" y="18"/>
                      <a:pt x="23" y="28"/>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9" name="Freeform 749">
                <a:extLst>
                  <a:ext uri="{FF2B5EF4-FFF2-40B4-BE49-F238E27FC236}">
                    <a16:creationId xmlns:a16="http://schemas.microsoft.com/office/drawing/2014/main" id="{588B5F80-E82B-49EC-937B-632F42AA6ED4}"/>
                  </a:ext>
                </a:extLst>
              </p:cNvPr>
              <p:cNvSpPr>
                <a:spLocks/>
              </p:cNvSpPr>
              <p:nvPr/>
            </p:nvSpPr>
            <p:spPr bwMode="auto">
              <a:xfrm>
                <a:off x="2152" y="3173"/>
                <a:ext cx="38" cy="18"/>
              </a:xfrm>
              <a:custGeom>
                <a:avLst/>
                <a:gdLst>
                  <a:gd name="T0" fmla="*/ 29 w 34"/>
                  <a:gd name="T1" fmla="*/ 0 h 16"/>
                  <a:gd name="T2" fmla="*/ 23 w 34"/>
                  <a:gd name="T3" fmla="*/ 15 h 16"/>
                  <a:gd name="T4" fmla="*/ 0 w 34"/>
                  <a:gd name="T5" fmla="*/ 16 h 16"/>
                  <a:gd name="T6" fmla="*/ 13 w 34"/>
                  <a:gd name="T7" fmla="*/ 1 h 16"/>
                  <a:gd name="T8" fmla="*/ 29 w 34"/>
                  <a:gd name="T9" fmla="*/ 0 h 16"/>
                </a:gdLst>
                <a:ahLst/>
                <a:cxnLst>
                  <a:cxn ang="0">
                    <a:pos x="T0" y="T1"/>
                  </a:cxn>
                  <a:cxn ang="0">
                    <a:pos x="T2" y="T3"/>
                  </a:cxn>
                  <a:cxn ang="0">
                    <a:pos x="T4" y="T5"/>
                  </a:cxn>
                  <a:cxn ang="0">
                    <a:pos x="T6" y="T7"/>
                  </a:cxn>
                  <a:cxn ang="0">
                    <a:pos x="T8" y="T9"/>
                  </a:cxn>
                </a:cxnLst>
                <a:rect l="0" t="0" r="r" b="b"/>
                <a:pathLst>
                  <a:path w="34" h="16">
                    <a:moveTo>
                      <a:pt x="29" y="0"/>
                    </a:moveTo>
                    <a:cubicBezTo>
                      <a:pt x="34" y="8"/>
                      <a:pt x="33" y="14"/>
                      <a:pt x="23" y="15"/>
                    </a:cubicBezTo>
                    <a:cubicBezTo>
                      <a:pt x="15" y="16"/>
                      <a:pt x="7" y="16"/>
                      <a:pt x="0" y="16"/>
                    </a:cubicBezTo>
                    <a:cubicBezTo>
                      <a:pt x="1" y="6"/>
                      <a:pt x="9" y="6"/>
                      <a:pt x="13" y="1"/>
                    </a:cubicBezTo>
                    <a:cubicBezTo>
                      <a:pt x="18" y="0"/>
                      <a:pt x="24" y="0"/>
                      <a:pt x="29" y="0"/>
                    </a:cubicBezTo>
                    <a:close/>
                  </a:path>
                </a:pathLst>
              </a:custGeom>
              <a:solidFill>
                <a:srgbClr val="69AD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0" name="Freeform 750">
                <a:extLst>
                  <a:ext uri="{FF2B5EF4-FFF2-40B4-BE49-F238E27FC236}">
                    <a16:creationId xmlns:a16="http://schemas.microsoft.com/office/drawing/2014/main" id="{A7E14A9B-236E-4565-A6D9-BFF68B91C7FA}"/>
                  </a:ext>
                </a:extLst>
              </p:cNvPr>
              <p:cNvSpPr>
                <a:spLocks/>
              </p:cNvSpPr>
              <p:nvPr/>
            </p:nvSpPr>
            <p:spPr bwMode="auto">
              <a:xfrm>
                <a:off x="1231" y="2939"/>
                <a:ext cx="311" cy="40"/>
              </a:xfrm>
              <a:custGeom>
                <a:avLst/>
                <a:gdLst>
                  <a:gd name="T0" fmla="*/ 277 w 277"/>
                  <a:gd name="T1" fmla="*/ 20 h 35"/>
                  <a:gd name="T2" fmla="*/ 277 w 277"/>
                  <a:gd name="T3" fmla="*/ 27 h 35"/>
                  <a:gd name="T4" fmla="*/ 175 w 277"/>
                  <a:gd name="T5" fmla="*/ 33 h 35"/>
                  <a:gd name="T6" fmla="*/ 66 w 277"/>
                  <a:gd name="T7" fmla="*/ 35 h 35"/>
                  <a:gd name="T8" fmla="*/ 29 w 277"/>
                  <a:gd name="T9" fmla="*/ 32 h 35"/>
                  <a:gd name="T10" fmla="*/ 15 w 277"/>
                  <a:gd name="T11" fmla="*/ 27 h 35"/>
                  <a:gd name="T12" fmla="*/ 7 w 277"/>
                  <a:gd name="T13" fmla="*/ 11 h 35"/>
                  <a:gd name="T14" fmla="*/ 37 w 277"/>
                  <a:gd name="T15" fmla="*/ 4 h 35"/>
                  <a:gd name="T16" fmla="*/ 41 w 277"/>
                  <a:gd name="T17" fmla="*/ 4 h 35"/>
                  <a:gd name="T18" fmla="*/ 123 w 277"/>
                  <a:gd name="T19" fmla="*/ 5 h 35"/>
                  <a:gd name="T20" fmla="*/ 194 w 277"/>
                  <a:gd name="T21" fmla="*/ 8 h 35"/>
                  <a:gd name="T22" fmla="*/ 217 w 277"/>
                  <a:gd name="T23" fmla="*/ 0 h 35"/>
                  <a:gd name="T24" fmla="*/ 225 w 277"/>
                  <a:gd name="T25" fmla="*/ 0 h 35"/>
                  <a:gd name="T26" fmla="*/ 233 w 277"/>
                  <a:gd name="T27" fmla="*/ 9 h 35"/>
                  <a:gd name="T28" fmla="*/ 258 w 277"/>
                  <a:gd name="T29" fmla="*/ 7 h 35"/>
                  <a:gd name="T30" fmla="*/ 277 w 277"/>
                  <a:gd name="T31" fmla="*/ 2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77" h="35">
                    <a:moveTo>
                      <a:pt x="277" y="20"/>
                    </a:moveTo>
                    <a:cubicBezTo>
                      <a:pt x="277" y="22"/>
                      <a:pt x="277" y="24"/>
                      <a:pt x="277" y="27"/>
                    </a:cubicBezTo>
                    <a:cubicBezTo>
                      <a:pt x="243" y="27"/>
                      <a:pt x="210" y="34"/>
                      <a:pt x="175" y="33"/>
                    </a:cubicBezTo>
                    <a:cubicBezTo>
                      <a:pt x="139" y="33"/>
                      <a:pt x="103" y="35"/>
                      <a:pt x="66" y="35"/>
                    </a:cubicBezTo>
                    <a:cubicBezTo>
                      <a:pt x="54" y="35"/>
                      <a:pt x="41" y="33"/>
                      <a:pt x="29" y="32"/>
                    </a:cubicBezTo>
                    <a:cubicBezTo>
                      <a:pt x="25" y="28"/>
                      <a:pt x="19" y="29"/>
                      <a:pt x="15" y="27"/>
                    </a:cubicBezTo>
                    <a:cubicBezTo>
                      <a:pt x="8" y="23"/>
                      <a:pt x="0" y="21"/>
                      <a:pt x="7" y="11"/>
                    </a:cubicBezTo>
                    <a:cubicBezTo>
                      <a:pt x="16" y="3"/>
                      <a:pt x="26" y="1"/>
                      <a:pt x="37" y="4"/>
                    </a:cubicBezTo>
                    <a:cubicBezTo>
                      <a:pt x="38" y="4"/>
                      <a:pt x="40" y="4"/>
                      <a:pt x="41" y="4"/>
                    </a:cubicBezTo>
                    <a:cubicBezTo>
                      <a:pt x="68" y="13"/>
                      <a:pt x="95" y="1"/>
                      <a:pt x="123" y="5"/>
                    </a:cubicBezTo>
                    <a:cubicBezTo>
                      <a:pt x="146" y="9"/>
                      <a:pt x="170" y="7"/>
                      <a:pt x="194" y="8"/>
                    </a:cubicBezTo>
                    <a:cubicBezTo>
                      <a:pt x="203" y="8"/>
                      <a:pt x="211" y="7"/>
                      <a:pt x="217" y="0"/>
                    </a:cubicBezTo>
                    <a:cubicBezTo>
                      <a:pt x="220" y="0"/>
                      <a:pt x="222" y="0"/>
                      <a:pt x="225" y="0"/>
                    </a:cubicBezTo>
                    <a:cubicBezTo>
                      <a:pt x="227" y="4"/>
                      <a:pt x="224" y="12"/>
                      <a:pt x="233" y="9"/>
                    </a:cubicBezTo>
                    <a:cubicBezTo>
                      <a:pt x="241" y="6"/>
                      <a:pt x="250" y="9"/>
                      <a:pt x="258" y="7"/>
                    </a:cubicBezTo>
                    <a:cubicBezTo>
                      <a:pt x="270" y="4"/>
                      <a:pt x="275" y="10"/>
                      <a:pt x="277" y="20"/>
                    </a:cubicBezTo>
                    <a:close/>
                  </a:path>
                </a:pathLst>
              </a:custGeom>
              <a:solidFill>
                <a:srgbClr val="6DB1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1" name="Freeform 751">
                <a:extLst>
                  <a:ext uri="{FF2B5EF4-FFF2-40B4-BE49-F238E27FC236}">
                    <a16:creationId xmlns:a16="http://schemas.microsoft.com/office/drawing/2014/main" id="{C54E47BE-254F-402C-9EF8-C85D687D92B3}"/>
                  </a:ext>
                </a:extLst>
              </p:cNvPr>
              <p:cNvSpPr>
                <a:spLocks/>
              </p:cNvSpPr>
              <p:nvPr/>
            </p:nvSpPr>
            <p:spPr bwMode="auto">
              <a:xfrm>
                <a:off x="1028" y="2940"/>
                <a:ext cx="222" cy="39"/>
              </a:xfrm>
              <a:custGeom>
                <a:avLst/>
                <a:gdLst>
                  <a:gd name="T0" fmla="*/ 189 w 197"/>
                  <a:gd name="T1" fmla="*/ 11 h 34"/>
                  <a:gd name="T2" fmla="*/ 197 w 197"/>
                  <a:gd name="T3" fmla="*/ 23 h 34"/>
                  <a:gd name="T4" fmla="*/ 173 w 197"/>
                  <a:gd name="T5" fmla="*/ 27 h 34"/>
                  <a:gd name="T6" fmla="*/ 169 w 197"/>
                  <a:gd name="T7" fmla="*/ 31 h 34"/>
                  <a:gd name="T8" fmla="*/ 48 w 197"/>
                  <a:gd name="T9" fmla="*/ 28 h 34"/>
                  <a:gd name="T10" fmla="*/ 4 w 197"/>
                  <a:gd name="T11" fmla="*/ 34 h 34"/>
                  <a:gd name="T12" fmla="*/ 0 w 197"/>
                  <a:gd name="T13" fmla="*/ 12 h 34"/>
                  <a:gd name="T14" fmla="*/ 37 w 197"/>
                  <a:gd name="T15" fmla="*/ 4 h 34"/>
                  <a:gd name="T16" fmla="*/ 45 w 197"/>
                  <a:gd name="T17" fmla="*/ 7 h 34"/>
                  <a:gd name="T18" fmla="*/ 167 w 197"/>
                  <a:gd name="T19" fmla="*/ 5 h 34"/>
                  <a:gd name="T20" fmla="*/ 189 w 197"/>
                  <a:gd name="T21" fmla="*/ 1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7" h="34">
                    <a:moveTo>
                      <a:pt x="189" y="11"/>
                    </a:moveTo>
                    <a:cubicBezTo>
                      <a:pt x="183" y="21"/>
                      <a:pt x="196" y="18"/>
                      <a:pt x="197" y="23"/>
                    </a:cubicBezTo>
                    <a:cubicBezTo>
                      <a:pt x="191" y="33"/>
                      <a:pt x="181" y="29"/>
                      <a:pt x="173" y="27"/>
                    </a:cubicBezTo>
                    <a:cubicBezTo>
                      <a:pt x="167" y="24"/>
                      <a:pt x="172" y="32"/>
                      <a:pt x="169" y="31"/>
                    </a:cubicBezTo>
                    <a:cubicBezTo>
                      <a:pt x="128" y="30"/>
                      <a:pt x="88" y="28"/>
                      <a:pt x="48" y="28"/>
                    </a:cubicBezTo>
                    <a:cubicBezTo>
                      <a:pt x="33" y="27"/>
                      <a:pt x="17" y="25"/>
                      <a:pt x="4" y="34"/>
                    </a:cubicBezTo>
                    <a:cubicBezTo>
                      <a:pt x="3" y="27"/>
                      <a:pt x="1" y="19"/>
                      <a:pt x="0" y="12"/>
                    </a:cubicBezTo>
                    <a:cubicBezTo>
                      <a:pt x="11" y="2"/>
                      <a:pt x="23" y="0"/>
                      <a:pt x="37" y="4"/>
                    </a:cubicBezTo>
                    <a:cubicBezTo>
                      <a:pt x="39" y="5"/>
                      <a:pt x="42" y="6"/>
                      <a:pt x="45" y="7"/>
                    </a:cubicBezTo>
                    <a:cubicBezTo>
                      <a:pt x="85" y="7"/>
                      <a:pt x="126" y="7"/>
                      <a:pt x="167" y="5"/>
                    </a:cubicBezTo>
                    <a:cubicBezTo>
                      <a:pt x="174" y="4"/>
                      <a:pt x="183" y="5"/>
                      <a:pt x="189" y="11"/>
                    </a:cubicBezTo>
                    <a:close/>
                  </a:path>
                </a:pathLst>
              </a:custGeom>
              <a:solidFill>
                <a:srgbClr val="60A5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2" name="Freeform 752">
                <a:extLst>
                  <a:ext uri="{FF2B5EF4-FFF2-40B4-BE49-F238E27FC236}">
                    <a16:creationId xmlns:a16="http://schemas.microsoft.com/office/drawing/2014/main" id="{1A1B780E-8126-4F37-A7A2-9F6280FEF1DF}"/>
                  </a:ext>
                </a:extLst>
              </p:cNvPr>
              <p:cNvSpPr>
                <a:spLocks/>
              </p:cNvSpPr>
              <p:nvPr/>
            </p:nvSpPr>
            <p:spPr bwMode="auto">
              <a:xfrm>
                <a:off x="1340" y="2998"/>
                <a:ext cx="263" cy="45"/>
              </a:xfrm>
              <a:custGeom>
                <a:avLst/>
                <a:gdLst>
                  <a:gd name="T0" fmla="*/ 232 w 234"/>
                  <a:gd name="T1" fmla="*/ 24 h 40"/>
                  <a:gd name="T2" fmla="*/ 179 w 234"/>
                  <a:gd name="T3" fmla="*/ 22 h 40"/>
                  <a:gd name="T4" fmla="*/ 190 w 234"/>
                  <a:gd name="T5" fmla="*/ 32 h 40"/>
                  <a:gd name="T6" fmla="*/ 181 w 234"/>
                  <a:gd name="T7" fmla="*/ 39 h 40"/>
                  <a:gd name="T8" fmla="*/ 170 w 234"/>
                  <a:gd name="T9" fmla="*/ 32 h 40"/>
                  <a:gd name="T10" fmla="*/ 157 w 234"/>
                  <a:gd name="T11" fmla="*/ 26 h 40"/>
                  <a:gd name="T12" fmla="*/ 119 w 234"/>
                  <a:gd name="T13" fmla="*/ 29 h 40"/>
                  <a:gd name="T14" fmla="*/ 114 w 234"/>
                  <a:gd name="T15" fmla="*/ 31 h 40"/>
                  <a:gd name="T16" fmla="*/ 100 w 234"/>
                  <a:gd name="T17" fmla="*/ 32 h 40"/>
                  <a:gd name="T18" fmla="*/ 93 w 234"/>
                  <a:gd name="T19" fmla="*/ 25 h 40"/>
                  <a:gd name="T20" fmla="*/ 50 w 234"/>
                  <a:gd name="T21" fmla="*/ 32 h 40"/>
                  <a:gd name="T22" fmla="*/ 24 w 234"/>
                  <a:gd name="T23" fmla="*/ 30 h 40"/>
                  <a:gd name="T24" fmla="*/ 0 w 234"/>
                  <a:gd name="T25" fmla="*/ 19 h 40"/>
                  <a:gd name="T26" fmla="*/ 2 w 234"/>
                  <a:gd name="T27" fmla="*/ 14 h 40"/>
                  <a:gd name="T28" fmla="*/ 52 w 234"/>
                  <a:gd name="T29" fmla="*/ 17 h 40"/>
                  <a:gd name="T30" fmla="*/ 64 w 234"/>
                  <a:gd name="T31" fmla="*/ 19 h 40"/>
                  <a:gd name="T32" fmla="*/ 127 w 234"/>
                  <a:gd name="T33" fmla="*/ 19 h 40"/>
                  <a:gd name="T34" fmla="*/ 189 w 234"/>
                  <a:gd name="T35" fmla="*/ 13 h 40"/>
                  <a:gd name="T36" fmla="*/ 232 w 234"/>
                  <a:gd name="T37" fmla="*/ 16 h 40"/>
                  <a:gd name="T38" fmla="*/ 232 w 234"/>
                  <a:gd name="T39" fmla="*/ 2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34" h="40">
                    <a:moveTo>
                      <a:pt x="232" y="24"/>
                    </a:moveTo>
                    <a:cubicBezTo>
                      <a:pt x="214" y="32"/>
                      <a:pt x="197" y="14"/>
                      <a:pt x="179" y="22"/>
                    </a:cubicBezTo>
                    <a:cubicBezTo>
                      <a:pt x="179" y="31"/>
                      <a:pt x="190" y="25"/>
                      <a:pt x="190" y="32"/>
                    </a:cubicBezTo>
                    <a:cubicBezTo>
                      <a:pt x="190" y="37"/>
                      <a:pt x="185" y="38"/>
                      <a:pt x="181" y="39"/>
                    </a:cubicBezTo>
                    <a:cubicBezTo>
                      <a:pt x="176" y="40"/>
                      <a:pt x="171" y="39"/>
                      <a:pt x="170" y="32"/>
                    </a:cubicBezTo>
                    <a:cubicBezTo>
                      <a:pt x="169" y="23"/>
                      <a:pt x="163" y="25"/>
                      <a:pt x="157" y="26"/>
                    </a:cubicBezTo>
                    <a:cubicBezTo>
                      <a:pt x="144" y="26"/>
                      <a:pt x="132" y="40"/>
                      <a:pt x="119" y="29"/>
                    </a:cubicBezTo>
                    <a:cubicBezTo>
                      <a:pt x="117" y="28"/>
                      <a:pt x="115" y="28"/>
                      <a:pt x="114" y="31"/>
                    </a:cubicBezTo>
                    <a:cubicBezTo>
                      <a:pt x="111" y="39"/>
                      <a:pt x="105" y="40"/>
                      <a:pt x="100" y="32"/>
                    </a:cubicBezTo>
                    <a:cubicBezTo>
                      <a:pt x="98" y="29"/>
                      <a:pt x="96" y="22"/>
                      <a:pt x="93" y="25"/>
                    </a:cubicBezTo>
                    <a:cubicBezTo>
                      <a:pt x="80" y="37"/>
                      <a:pt x="64" y="23"/>
                      <a:pt x="50" y="32"/>
                    </a:cubicBezTo>
                    <a:cubicBezTo>
                      <a:pt x="42" y="37"/>
                      <a:pt x="31" y="37"/>
                      <a:pt x="24" y="30"/>
                    </a:cubicBezTo>
                    <a:cubicBezTo>
                      <a:pt x="17" y="22"/>
                      <a:pt x="8" y="22"/>
                      <a:pt x="0" y="19"/>
                    </a:cubicBezTo>
                    <a:cubicBezTo>
                      <a:pt x="0" y="18"/>
                      <a:pt x="2" y="14"/>
                      <a:pt x="2" y="14"/>
                    </a:cubicBezTo>
                    <a:cubicBezTo>
                      <a:pt x="18" y="20"/>
                      <a:pt x="36" y="0"/>
                      <a:pt x="52" y="17"/>
                    </a:cubicBezTo>
                    <a:cubicBezTo>
                      <a:pt x="55" y="20"/>
                      <a:pt x="60" y="21"/>
                      <a:pt x="64" y="19"/>
                    </a:cubicBezTo>
                    <a:cubicBezTo>
                      <a:pt x="85" y="11"/>
                      <a:pt x="105" y="13"/>
                      <a:pt x="127" y="19"/>
                    </a:cubicBezTo>
                    <a:cubicBezTo>
                      <a:pt x="147" y="24"/>
                      <a:pt x="169" y="18"/>
                      <a:pt x="189" y="13"/>
                    </a:cubicBezTo>
                    <a:cubicBezTo>
                      <a:pt x="204" y="10"/>
                      <a:pt x="218" y="11"/>
                      <a:pt x="232" y="16"/>
                    </a:cubicBezTo>
                    <a:cubicBezTo>
                      <a:pt x="234" y="19"/>
                      <a:pt x="234" y="21"/>
                      <a:pt x="232" y="24"/>
                    </a:cubicBezTo>
                    <a:close/>
                  </a:path>
                </a:pathLst>
              </a:custGeom>
              <a:solidFill>
                <a:srgbClr val="A8D0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3" name="Freeform 753">
                <a:extLst>
                  <a:ext uri="{FF2B5EF4-FFF2-40B4-BE49-F238E27FC236}">
                    <a16:creationId xmlns:a16="http://schemas.microsoft.com/office/drawing/2014/main" id="{A6CE5FC3-D04A-4D95-8770-8EF092A10A9E}"/>
                  </a:ext>
                </a:extLst>
              </p:cNvPr>
              <p:cNvSpPr>
                <a:spLocks/>
              </p:cNvSpPr>
              <p:nvPr/>
            </p:nvSpPr>
            <p:spPr bwMode="auto">
              <a:xfrm>
                <a:off x="1910" y="2989"/>
                <a:ext cx="225" cy="44"/>
              </a:xfrm>
              <a:custGeom>
                <a:avLst/>
                <a:gdLst>
                  <a:gd name="T0" fmla="*/ 201 w 201"/>
                  <a:gd name="T1" fmla="*/ 0 h 39"/>
                  <a:gd name="T2" fmla="*/ 162 w 201"/>
                  <a:gd name="T3" fmla="*/ 14 h 39"/>
                  <a:gd name="T4" fmla="*/ 137 w 201"/>
                  <a:gd name="T5" fmla="*/ 19 h 39"/>
                  <a:gd name="T6" fmla="*/ 104 w 201"/>
                  <a:gd name="T7" fmla="*/ 18 h 39"/>
                  <a:gd name="T8" fmla="*/ 63 w 201"/>
                  <a:gd name="T9" fmla="*/ 33 h 39"/>
                  <a:gd name="T10" fmla="*/ 50 w 201"/>
                  <a:gd name="T11" fmla="*/ 37 h 39"/>
                  <a:gd name="T12" fmla="*/ 15 w 201"/>
                  <a:gd name="T13" fmla="*/ 32 h 39"/>
                  <a:gd name="T14" fmla="*/ 1 w 201"/>
                  <a:gd name="T15" fmla="*/ 16 h 39"/>
                  <a:gd name="T16" fmla="*/ 49 w 201"/>
                  <a:gd name="T17" fmla="*/ 8 h 39"/>
                  <a:gd name="T18" fmla="*/ 175 w 201"/>
                  <a:gd name="T19" fmla="*/ 2 h 39"/>
                  <a:gd name="T20" fmla="*/ 201 w 201"/>
                  <a:gd name="T21"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1" h="39">
                    <a:moveTo>
                      <a:pt x="201" y="0"/>
                    </a:moveTo>
                    <a:cubicBezTo>
                      <a:pt x="187" y="3"/>
                      <a:pt x="173" y="8"/>
                      <a:pt x="162" y="14"/>
                    </a:cubicBezTo>
                    <a:cubicBezTo>
                      <a:pt x="152" y="19"/>
                      <a:pt x="144" y="16"/>
                      <a:pt x="137" y="19"/>
                    </a:cubicBezTo>
                    <a:cubicBezTo>
                      <a:pt x="124" y="23"/>
                      <a:pt x="115" y="17"/>
                      <a:pt x="104" y="18"/>
                    </a:cubicBezTo>
                    <a:cubicBezTo>
                      <a:pt x="90" y="19"/>
                      <a:pt x="73" y="18"/>
                      <a:pt x="63" y="33"/>
                    </a:cubicBezTo>
                    <a:cubicBezTo>
                      <a:pt x="60" y="38"/>
                      <a:pt x="56" y="39"/>
                      <a:pt x="50" y="37"/>
                    </a:cubicBezTo>
                    <a:cubicBezTo>
                      <a:pt x="38" y="35"/>
                      <a:pt x="26" y="32"/>
                      <a:pt x="15" y="32"/>
                    </a:cubicBezTo>
                    <a:cubicBezTo>
                      <a:pt x="3" y="32"/>
                      <a:pt x="0" y="27"/>
                      <a:pt x="1" y="16"/>
                    </a:cubicBezTo>
                    <a:cubicBezTo>
                      <a:pt x="17" y="10"/>
                      <a:pt x="33" y="7"/>
                      <a:pt x="49" y="8"/>
                    </a:cubicBezTo>
                    <a:cubicBezTo>
                      <a:pt x="92" y="12"/>
                      <a:pt x="134" y="9"/>
                      <a:pt x="175" y="2"/>
                    </a:cubicBezTo>
                    <a:cubicBezTo>
                      <a:pt x="184" y="1"/>
                      <a:pt x="192" y="0"/>
                      <a:pt x="201" y="0"/>
                    </a:cubicBezTo>
                    <a:close/>
                  </a:path>
                </a:pathLst>
              </a:custGeom>
              <a:solidFill>
                <a:srgbClr val="A2CB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4" name="Freeform 754">
                <a:extLst>
                  <a:ext uri="{FF2B5EF4-FFF2-40B4-BE49-F238E27FC236}">
                    <a16:creationId xmlns:a16="http://schemas.microsoft.com/office/drawing/2014/main" id="{ACBC4840-B54A-417B-83E7-649DAB0B0F2E}"/>
                  </a:ext>
                </a:extLst>
              </p:cNvPr>
              <p:cNvSpPr>
                <a:spLocks/>
              </p:cNvSpPr>
              <p:nvPr/>
            </p:nvSpPr>
            <p:spPr bwMode="auto">
              <a:xfrm>
                <a:off x="1731" y="3000"/>
                <a:ext cx="175" cy="46"/>
              </a:xfrm>
              <a:custGeom>
                <a:avLst/>
                <a:gdLst>
                  <a:gd name="T0" fmla="*/ 12 w 156"/>
                  <a:gd name="T1" fmla="*/ 27 h 41"/>
                  <a:gd name="T2" fmla="*/ 10 w 156"/>
                  <a:gd name="T3" fmla="*/ 26 h 41"/>
                  <a:gd name="T4" fmla="*/ 8 w 156"/>
                  <a:gd name="T5" fmla="*/ 27 h 41"/>
                  <a:gd name="T6" fmla="*/ 0 w 156"/>
                  <a:gd name="T7" fmla="*/ 22 h 41"/>
                  <a:gd name="T8" fmla="*/ 75 w 156"/>
                  <a:gd name="T9" fmla="*/ 12 h 41"/>
                  <a:gd name="T10" fmla="*/ 124 w 156"/>
                  <a:gd name="T11" fmla="*/ 6 h 41"/>
                  <a:gd name="T12" fmla="*/ 156 w 156"/>
                  <a:gd name="T13" fmla="*/ 6 h 41"/>
                  <a:gd name="T14" fmla="*/ 132 w 156"/>
                  <a:gd name="T15" fmla="*/ 21 h 41"/>
                  <a:gd name="T16" fmla="*/ 76 w 156"/>
                  <a:gd name="T17" fmla="*/ 20 h 41"/>
                  <a:gd name="T18" fmla="*/ 12 w 156"/>
                  <a:gd name="T19" fmla="*/ 27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6" h="41">
                    <a:moveTo>
                      <a:pt x="12" y="27"/>
                    </a:moveTo>
                    <a:cubicBezTo>
                      <a:pt x="10" y="26"/>
                      <a:pt x="10" y="26"/>
                      <a:pt x="10" y="26"/>
                    </a:cubicBezTo>
                    <a:cubicBezTo>
                      <a:pt x="8" y="27"/>
                      <a:pt x="8" y="27"/>
                      <a:pt x="8" y="27"/>
                    </a:cubicBezTo>
                    <a:cubicBezTo>
                      <a:pt x="5" y="26"/>
                      <a:pt x="2" y="25"/>
                      <a:pt x="0" y="22"/>
                    </a:cubicBezTo>
                    <a:cubicBezTo>
                      <a:pt x="24" y="8"/>
                      <a:pt x="50" y="12"/>
                      <a:pt x="75" y="12"/>
                    </a:cubicBezTo>
                    <a:cubicBezTo>
                      <a:pt x="92" y="12"/>
                      <a:pt x="108" y="14"/>
                      <a:pt x="124" y="6"/>
                    </a:cubicBezTo>
                    <a:cubicBezTo>
                      <a:pt x="134" y="0"/>
                      <a:pt x="146" y="2"/>
                      <a:pt x="156" y="6"/>
                    </a:cubicBezTo>
                    <a:cubicBezTo>
                      <a:pt x="152" y="19"/>
                      <a:pt x="146" y="25"/>
                      <a:pt x="132" y="21"/>
                    </a:cubicBezTo>
                    <a:cubicBezTo>
                      <a:pt x="114" y="15"/>
                      <a:pt x="94" y="29"/>
                      <a:pt x="76" y="20"/>
                    </a:cubicBezTo>
                    <a:cubicBezTo>
                      <a:pt x="57" y="41"/>
                      <a:pt x="32" y="19"/>
                      <a:pt x="12" y="27"/>
                    </a:cubicBezTo>
                    <a:close/>
                  </a:path>
                </a:pathLst>
              </a:custGeom>
              <a:solidFill>
                <a:srgbClr val="A2CB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5" name="Freeform 755">
                <a:extLst>
                  <a:ext uri="{FF2B5EF4-FFF2-40B4-BE49-F238E27FC236}">
                    <a16:creationId xmlns:a16="http://schemas.microsoft.com/office/drawing/2014/main" id="{9FEC2443-02C5-4A2B-A910-2B52B58ACFBE}"/>
                  </a:ext>
                </a:extLst>
              </p:cNvPr>
              <p:cNvSpPr>
                <a:spLocks/>
              </p:cNvSpPr>
              <p:nvPr/>
            </p:nvSpPr>
            <p:spPr bwMode="auto">
              <a:xfrm>
                <a:off x="1600" y="3002"/>
                <a:ext cx="117" cy="37"/>
              </a:xfrm>
              <a:custGeom>
                <a:avLst/>
                <a:gdLst>
                  <a:gd name="T0" fmla="*/ 0 w 104"/>
                  <a:gd name="T1" fmla="*/ 20 h 33"/>
                  <a:gd name="T2" fmla="*/ 0 w 104"/>
                  <a:gd name="T3" fmla="*/ 12 h 33"/>
                  <a:gd name="T4" fmla="*/ 72 w 104"/>
                  <a:gd name="T5" fmla="*/ 7 h 33"/>
                  <a:gd name="T6" fmla="*/ 104 w 104"/>
                  <a:gd name="T7" fmla="*/ 16 h 33"/>
                  <a:gd name="T8" fmla="*/ 80 w 104"/>
                  <a:gd name="T9" fmla="*/ 24 h 33"/>
                  <a:gd name="T10" fmla="*/ 60 w 104"/>
                  <a:gd name="T11" fmla="*/ 24 h 33"/>
                  <a:gd name="T12" fmla="*/ 10 w 104"/>
                  <a:gd name="T13" fmla="*/ 22 h 33"/>
                  <a:gd name="T14" fmla="*/ 0 w 104"/>
                  <a:gd name="T15" fmla="*/ 20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 h="33">
                    <a:moveTo>
                      <a:pt x="0" y="20"/>
                    </a:moveTo>
                    <a:cubicBezTo>
                      <a:pt x="0" y="17"/>
                      <a:pt x="0" y="15"/>
                      <a:pt x="0" y="12"/>
                    </a:cubicBezTo>
                    <a:cubicBezTo>
                      <a:pt x="23" y="4"/>
                      <a:pt x="48" y="14"/>
                      <a:pt x="72" y="7"/>
                    </a:cubicBezTo>
                    <a:cubicBezTo>
                      <a:pt x="83" y="4"/>
                      <a:pt x="97" y="0"/>
                      <a:pt x="104" y="16"/>
                    </a:cubicBezTo>
                    <a:cubicBezTo>
                      <a:pt x="97" y="23"/>
                      <a:pt x="92" y="33"/>
                      <a:pt x="80" y="24"/>
                    </a:cubicBezTo>
                    <a:cubicBezTo>
                      <a:pt x="73" y="24"/>
                      <a:pt x="67" y="24"/>
                      <a:pt x="60" y="24"/>
                    </a:cubicBezTo>
                    <a:cubicBezTo>
                      <a:pt x="44" y="19"/>
                      <a:pt x="27" y="13"/>
                      <a:pt x="10" y="22"/>
                    </a:cubicBezTo>
                    <a:cubicBezTo>
                      <a:pt x="4" y="26"/>
                      <a:pt x="2" y="25"/>
                      <a:pt x="0" y="20"/>
                    </a:cubicBezTo>
                    <a:close/>
                  </a:path>
                </a:pathLst>
              </a:custGeom>
              <a:solidFill>
                <a:srgbClr val="A2CB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6" name="Freeform 756">
                <a:extLst>
                  <a:ext uri="{FF2B5EF4-FFF2-40B4-BE49-F238E27FC236}">
                    <a16:creationId xmlns:a16="http://schemas.microsoft.com/office/drawing/2014/main" id="{F007C4BA-42E9-422D-9451-7318737A188B}"/>
                  </a:ext>
                </a:extLst>
              </p:cNvPr>
              <p:cNvSpPr>
                <a:spLocks/>
              </p:cNvSpPr>
              <p:nvPr/>
            </p:nvSpPr>
            <p:spPr bwMode="auto">
              <a:xfrm>
                <a:off x="1689" y="3018"/>
                <a:ext cx="51" cy="26"/>
              </a:xfrm>
              <a:custGeom>
                <a:avLst/>
                <a:gdLst>
                  <a:gd name="T0" fmla="*/ 1 w 45"/>
                  <a:gd name="T1" fmla="*/ 10 h 23"/>
                  <a:gd name="T2" fmla="*/ 25 w 45"/>
                  <a:gd name="T3" fmla="*/ 2 h 23"/>
                  <a:gd name="T4" fmla="*/ 37 w 45"/>
                  <a:gd name="T5" fmla="*/ 6 h 23"/>
                  <a:gd name="T6" fmla="*/ 45 w 45"/>
                  <a:gd name="T7" fmla="*/ 11 h 23"/>
                  <a:gd name="T8" fmla="*/ 14 w 45"/>
                  <a:gd name="T9" fmla="*/ 22 h 23"/>
                  <a:gd name="T10" fmla="*/ 1 w 45"/>
                  <a:gd name="T11" fmla="*/ 10 h 23"/>
                </a:gdLst>
                <a:ahLst/>
                <a:cxnLst>
                  <a:cxn ang="0">
                    <a:pos x="T0" y="T1"/>
                  </a:cxn>
                  <a:cxn ang="0">
                    <a:pos x="T2" y="T3"/>
                  </a:cxn>
                  <a:cxn ang="0">
                    <a:pos x="T4" y="T5"/>
                  </a:cxn>
                  <a:cxn ang="0">
                    <a:pos x="T6" y="T7"/>
                  </a:cxn>
                  <a:cxn ang="0">
                    <a:pos x="T8" y="T9"/>
                  </a:cxn>
                  <a:cxn ang="0">
                    <a:pos x="T10" y="T11"/>
                  </a:cxn>
                </a:cxnLst>
                <a:rect l="0" t="0" r="r" b="b"/>
                <a:pathLst>
                  <a:path w="45" h="23">
                    <a:moveTo>
                      <a:pt x="1" y="10"/>
                    </a:moveTo>
                    <a:cubicBezTo>
                      <a:pt x="11" y="14"/>
                      <a:pt x="15" y="0"/>
                      <a:pt x="25" y="2"/>
                    </a:cubicBezTo>
                    <a:cubicBezTo>
                      <a:pt x="28" y="6"/>
                      <a:pt x="33" y="6"/>
                      <a:pt x="37" y="6"/>
                    </a:cubicBezTo>
                    <a:cubicBezTo>
                      <a:pt x="40" y="6"/>
                      <a:pt x="44" y="7"/>
                      <a:pt x="45" y="11"/>
                    </a:cubicBezTo>
                    <a:cubicBezTo>
                      <a:pt x="36" y="18"/>
                      <a:pt x="25" y="20"/>
                      <a:pt x="14" y="22"/>
                    </a:cubicBezTo>
                    <a:cubicBezTo>
                      <a:pt x="6" y="23"/>
                      <a:pt x="0" y="20"/>
                      <a:pt x="1" y="10"/>
                    </a:cubicBezTo>
                    <a:close/>
                  </a:path>
                </a:pathLst>
              </a:custGeom>
              <a:solidFill>
                <a:srgbClr val="7AB6C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7" name="Freeform 757">
                <a:extLst>
                  <a:ext uri="{FF2B5EF4-FFF2-40B4-BE49-F238E27FC236}">
                    <a16:creationId xmlns:a16="http://schemas.microsoft.com/office/drawing/2014/main" id="{E3BE11DA-8B00-47C9-A630-610326F350BB}"/>
                  </a:ext>
                </a:extLst>
              </p:cNvPr>
              <p:cNvSpPr>
                <a:spLocks/>
              </p:cNvSpPr>
              <p:nvPr/>
            </p:nvSpPr>
            <p:spPr bwMode="auto">
              <a:xfrm>
                <a:off x="1263" y="3008"/>
                <a:ext cx="59" cy="29"/>
              </a:xfrm>
              <a:custGeom>
                <a:avLst/>
                <a:gdLst>
                  <a:gd name="T0" fmla="*/ 52 w 52"/>
                  <a:gd name="T1" fmla="*/ 11 h 26"/>
                  <a:gd name="T2" fmla="*/ 31 w 52"/>
                  <a:gd name="T3" fmla="*/ 16 h 26"/>
                  <a:gd name="T4" fmla="*/ 0 w 52"/>
                  <a:gd name="T5" fmla="*/ 7 h 26"/>
                  <a:gd name="T6" fmla="*/ 42 w 52"/>
                  <a:gd name="T7" fmla="*/ 2 h 26"/>
                  <a:gd name="T8" fmla="*/ 52 w 52"/>
                  <a:gd name="T9" fmla="*/ 11 h 26"/>
                </a:gdLst>
                <a:ahLst/>
                <a:cxnLst>
                  <a:cxn ang="0">
                    <a:pos x="T0" y="T1"/>
                  </a:cxn>
                  <a:cxn ang="0">
                    <a:pos x="T2" y="T3"/>
                  </a:cxn>
                  <a:cxn ang="0">
                    <a:pos x="T4" y="T5"/>
                  </a:cxn>
                  <a:cxn ang="0">
                    <a:pos x="T6" y="T7"/>
                  </a:cxn>
                  <a:cxn ang="0">
                    <a:pos x="T8" y="T9"/>
                  </a:cxn>
                </a:cxnLst>
                <a:rect l="0" t="0" r="r" b="b"/>
                <a:pathLst>
                  <a:path w="52" h="26">
                    <a:moveTo>
                      <a:pt x="52" y="11"/>
                    </a:moveTo>
                    <a:cubicBezTo>
                      <a:pt x="46" y="17"/>
                      <a:pt x="43" y="26"/>
                      <a:pt x="31" y="16"/>
                    </a:cubicBezTo>
                    <a:cubicBezTo>
                      <a:pt x="23" y="10"/>
                      <a:pt x="8" y="20"/>
                      <a:pt x="0" y="7"/>
                    </a:cubicBezTo>
                    <a:cubicBezTo>
                      <a:pt x="13" y="1"/>
                      <a:pt x="29" y="17"/>
                      <a:pt x="42" y="2"/>
                    </a:cubicBezTo>
                    <a:cubicBezTo>
                      <a:pt x="44" y="0"/>
                      <a:pt x="52" y="4"/>
                      <a:pt x="52" y="11"/>
                    </a:cubicBezTo>
                    <a:close/>
                  </a:path>
                </a:pathLst>
              </a:custGeom>
              <a:solidFill>
                <a:srgbClr val="A8D0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8" name="Freeform 758">
                <a:extLst>
                  <a:ext uri="{FF2B5EF4-FFF2-40B4-BE49-F238E27FC236}">
                    <a16:creationId xmlns:a16="http://schemas.microsoft.com/office/drawing/2014/main" id="{DDDC19A6-E4DF-4547-846C-8F33CA7B64F7}"/>
                  </a:ext>
                </a:extLst>
              </p:cNvPr>
              <p:cNvSpPr>
                <a:spLocks/>
              </p:cNvSpPr>
              <p:nvPr/>
            </p:nvSpPr>
            <p:spPr bwMode="auto">
              <a:xfrm>
                <a:off x="1210" y="2961"/>
                <a:ext cx="53" cy="14"/>
              </a:xfrm>
              <a:custGeom>
                <a:avLst/>
                <a:gdLst>
                  <a:gd name="T0" fmla="*/ 7 w 47"/>
                  <a:gd name="T1" fmla="*/ 13 h 13"/>
                  <a:gd name="T2" fmla="*/ 11 w 47"/>
                  <a:gd name="T3" fmla="*/ 5 h 13"/>
                  <a:gd name="T4" fmla="*/ 35 w 47"/>
                  <a:gd name="T5" fmla="*/ 5 h 13"/>
                  <a:gd name="T6" fmla="*/ 47 w 47"/>
                  <a:gd name="T7" fmla="*/ 13 h 13"/>
                  <a:gd name="T8" fmla="*/ 7 w 47"/>
                  <a:gd name="T9" fmla="*/ 13 h 13"/>
                </a:gdLst>
                <a:ahLst/>
                <a:cxnLst>
                  <a:cxn ang="0">
                    <a:pos x="T0" y="T1"/>
                  </a:cxn>
                  <a:cxn ang="0">
                    <a:pos x="T2" y="T3"/>
                  </a:cxn>
                  <a:cxn ang="0">
                    <a:pos x="T4" y="T5"/>
                  </a:cxn>
                  <a:cxn ang="0">
                    <a:pos x="T6" y="T7"/>
                  </a:cxn>
                  <a:cxn ang="0">
                    <a:pos x="T8" y="T9"/>
                  </a:cxn>
                </a:cxnLst>
                <a:rect l="0" t="0" r="r" b="b"/>
                <a:pathLst>
                  <a:path w="47" h="13">
                    <a:moveTo>
                      <a:pt x="7" y="13"/>
                    </a:moveTo>
                    <a:cubicBezTo>
                      <a:pt x="10" y="11"/>
                      <a:pt x="0" y="0"/>
                      <a:pt x="11" y="5"/>
                    </a:cubicBezTo>
                    <a:cubicBezTo>
                      <a:pt x="20" y="10"/>
                      <a:pt x="27" y="8"/>
                      <a:pt x="35" y="5"/>
                    </a:cubicBezTo>
                    <a:cubicBezTo>
                      <a:pt x="39" y="8"/>
                      <a:pt x="43" y="10"/>
                      <a:pt x="47" y="13"/>
                    </a:cubicBezTo>
                    <a:cubicBezTo>
                      <a:pt x="33" y="13"/>
                      <a:pt x="20" y="13"/>
                      <a:pt x="7" y="13"/>
                    </a:cubicBezTo>
                    <a:close/>
                  </a:path>
                </a:pathLst>
              </a:custGeom>
              <a:solidFill>
                <a:srgbClr val="A0CB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9" name="Freeform 759">
                <a:extLst>
                  <a:ext uri="{FF2B5EF4-FFF2-40B4-BE49-F238E27FC236}">
                    <a16:creationId xmlns:a16="http://schemas.microsoft.com/office/drawing/2014/main" id="{C1E9B753-A418-4CFE-BCB4-18CF06094A0F}"/>
                  </a:ext>
                </a:extLst>
              </p:cNvPr>
              <p:cNvSpPr>
                <a:spLocks/>
              </p:cNvSpPr>
              <p:nvPr/>
            </p:nvSpPr>
            <p:spPr bwMode="auto">
              <a:xfrm>
                <a:off x="2184" y="3177"/>
                <a:ext cx="83" cy="23"/>
              </a:xfrm>
              <a:custGeom>
                <a:avLst/>
                <a:gdLst>
                  <a:gd name="T0" fmla="*/ 73 w 74"/>
                  <a:gd name="T1" fmla="*/ 16 h 20"/>
                  <a:gd name="T2" fmla="*/ 34 w 74"/>
                  <a:gd name="T3" fmla="*/ 17 h 20"/>
                  <a:gd name="T4" fmla="*/ 7 w 74"/>
                  <a:gd name="T5" fmla="*/ 19 h 20"/>
                  <a:gd name="T6" fmla="*/ 9 w 74"/>
                  <a:gd name="T7" fmla="*/ 12 h 20"/>
                  <a:gd name="T8" fmla="*/ 71 w 74"/>
                  <a:gd name="T9" fmla="*/ 4 h 20"/>
                  <a:gd name="T10" fmla="*/ 73 w 74"/>
                  <a:gd name="T11" fmla="*/ 16 h 20"/>
                </a:gdLst>
                <a:ahLst/>
                <a:cxnLst>
                  <a:cxn ang="0">
                    <a:pos x="T0" y="T1"/>
                  </a:cxn>
                  <a:cxn ang="0">
                    <a:pos x="T2" y="T3"/>
                  </a:cxn>
                  <a:cxn ang="0">
                    <a:pos x="T4" y="T5"/>
                  </a:cxn>
                  <a:cxn ang="0">
                    <a:pos x="T6" y="T7"/>
                  </a:cxn>
                  <a:cxn ang="0">
                    <a:pos x="T8" y="T9"/>
                  </a:cxn>
                  <a:cxn ang="0">
                    <a:pos x="T10" y="T11"/>
                  </a:cxn>
                </a:cxnLst>
                <a:rect l="0" t="0" r="r" b="b"/>
                <a:pathLst>
                  <a:path w="74" h="20">
                    <a:moveTo>
                      <a:pt x="73" y="16"/>
                    </a:moveTo>
                    <a:cubicBezTo>
                      <a:pt x="59" y="10"/>
                      <a:pt x="46" y="12"/>
                      <a:pt x="34" y="17"/>
                    </a:cubicBezTo>
                    <a:cubicBezTo>
                      <a:pt x="25" y="20"/>
                      <a:pt x="16" y="19"/>
                      <a:pt x="7" y="19"/>
                    </a:cubicBezTo>
                    <a:cubicBezTo>
                      <a:pt x="0" y="19"/>
                      <a:pt x="10" y="15"/>
                      <a:pt x="9" y="12"/>
                    </a:cubicBezTo>
                    <a:cubicBezTo>
                      <a:pt x="33" y="0"/>
                      <a:pt x="35" y="0"/>
                      <a:pt x="71" y="4"/>
                    </a:cubicBezTo>
                    <a:cubicBezTo>
                      <a:pt x="74" y="8"/>
                      <a:pt x="74" y="12"/>
                      <a:pt x="73" y="16"/>
                    </a:cubicBezTo>
                    <a:close/>
                  </a:path>
                </a:pathLst>
              </a:custGeom>
              <a:solidFill>
                <a:srgbClr val="69AD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0" name="Freeform 760">
                <a:extLst>
                  <a:ext uri="{FF2B5EF4-FFF2-40B4-BE49-F238E27FC236}">
                    <a16:creationId xmlns:a16="http://schemas.microsoft.com/office/drawing/2014/main" id="{3EAD99F8-201C-4F56-BAC0-0A3D5C7B6699}"/>
                  </a:ext>
                </a:extLst>
              </p:cNvPr>
              <p:cNvSpPr>
                <a:spLocks/>
              </p:cNvSpPr>
              <p:nvPr/>
            </p:nvSpPr>
            <p:spPr bwMode="auto">
              <a:xfrm>
                <a:off x="1259" y="2854"/>
                <a:ext cx="795" cy="47"/>
              </a:xfrm>
              <a:custGeom>
                <a:avLst/>
                <a:gdLst>
                  <a:gd name="T0" fmla="*/ 368 w 708"/>
                  <a:gd name="T1" fmla="*/ 12 h 42"/>
                  <a:gd name="T2" fmla="*/ 373 w 708"/>
                  <a:gd name="T3" fmla="*/ 27 h 42"/>
                  <a:gd name="T4" fmla="*/ 474 w 708"/>
                  <a:gd name="T5" fmla="*/ 30 h 42"/>
                  <a:gd name="T6" fmla="*/ 548 w 708"/>
                  <a:gd name="T7" fmla="*/ 17 h 42"/>
                  <a:gd name="T8" fmla="*/ 659 w 708"/>
                  <a:gd name="T9" fmla="*/ 19 h 42"/>
                  <a:gd name="T10" fmla="*/ 701 w 708"/>
                  <a:gd name="T11" fmla="*/ 17 h 42"/>
                  <a:gd name="T12" fmla="*/ 704 w 708"/>
                  <a:gd name="T13" fmla="*/ 23 h 42"/>
                  <a:gd name="T14" fmla="*/ 561 w 708"/>
                  <a:gd name="T15" fmla="*/ 27 h 42"/>
                  <a:gd name="T16" fmla="*/ 402 w 708"/>
                  <a:gd name="T17" fmla="*/ 35 h 42"/>
                  <a:gd name="T18" fmla="*/ 240 w 708"/>
                  <a:gd name="T19" fmla="*/ 36 h 42"/>
                  <a:gd name="T20" fmla="*/ 100 w 708"/>
                  <a:gd name="T21" fmla="*/ 38 h 42"/>
                  <a:gd name="T22" fmla="*/ 84 w 708"/>
                  <a:gd name="T23" fmla="*/ 36 h 42"/>
                  <a:gd name="T24" fmla="*/ 14 w 708"/>
                  <a:gd name="T25" fmla="*/ 27 h 42"/>
                  <a:gd name="T26" fmla="*/ 3 w 708"/>
                  <a:gd name="T27" fmla="*/ 24 h 42"/>
                  <a:gd name="T28" fmla="*/ 0 w 708"/>
                  <a:gd name="T29" fmla="*/ 19 h 42"/>
                  <a:gd name="T30" fmla="*/ 42 w 708"/>
                  <a:gd name="T31" fmla="*/ 13 h 42"/>
                  <a:gd name="T32" fmla="*/ 155 w 708"/>
                  <a:gd name="T33" fmla="*/ 13 h 42"/>
                  <a:gd name="T34" fmla="*/ 260 w 708"/>
                  <a:gd name="T35" fmla="*/ 14 h 42"/>
                  <a:gd name="T36" fmla="*/ 305 w 708"/>
                  <a:gd name="T37" fmla="*/ 7 h 42"/>
                  <a:gd name="T38" fmla="*/ 368 w 708"/>
                  <a:gd name="T39" fmla="*/ 1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08" h="42">
                    <a:moveTo>
                      <a:pt x="368" y="12"/>
                    </a:moveTo>
                    <a:cubicBezTo>
                      <a:pt x="365" y="19"/>
                      <a:pt x="366" y="26"/>
                      <a:pt x="373" y="27"/>
                    </a:cubicBezTo>
                    <a:cubicBezTo>
                      <a:pt x="406" y="30"/>
                      <a:pt x="440" y="38"/>
                      <a:pt x="474" y="30"/>
                    </a:cubicBezTo>
                    <a:cubicBezTo>
                      <a:pt x="498" y="25"/>
                      <a:pt x="525" y="29"/>
                      <a:pt x="548" y="17"/>
                    </a:cubicBezTo>
                    <a:cubicBezTo>
                      <a:pt x="585" y="33"/>
                      <a:pt x="622" y="14"/>
                      <a:pt x="659" y="19"/>
                    </a:cubicBezTo>
                    <a:cubicBezTo>
                      <a:pt x="673" y="21"/>
                      <a:pt x="687" y="18"/>
                      <a:pt x="701" y="17"/>
                    </a:cubicBezTo>
                    <a:cubicBezTo>
                      <a:pt x="708" y="17"/>
                      <a:pt x="705" y="21"/>
                      <a:pt x="704" y="23"/>
                    </a:cubicBezTo>
                    <a:cubicBezTo>
                      <a:pt x="657" y="26"/>
                      <a:pt x="609" y="23"/>
                      <a:pt x="561" y="27"/>
                    </a:cubicBezTo>
                    <a:cubicBezTo>
                      <a:pt x="508" y="31"/>
                      <a:pt x="455" y="42"/>
                      <a:pt x="402" y="35"/>
                    </a:cubicBezTo>
                    <a:cubicBezTo>
                      <a:pt x="347" y="28"/>
                      <a:pt x="294" y="37"/>
                      <a:pt x="240" y="36"/>
                    </a:cubicBezTo>
                    <a:cubicBezTo>
                      <a:pt x="193" y="36"/>
                      <a:pt x="146" y="35"/>
                      <a:pt x="100" y="38"/>
                    </a:cubicBezTo>
                    <a:cubicBezTo>
                      <a:pt x="95" y="39"/>
                      <a:pt x="89" y="37"/>
                      <a:pt x="84" y="36"/>
                    </a:cubicBezTo>
                    <a:cubicBezTo>
                      <a:pt x="61" y="30"/>
                      <a:pt x="38" y="25"/>
                      <a:pt x="14" y="27"/>
                    </a:cubicBezTo>
                    <a:cubicBezTo>
                      <a:pt x="10" y="27"/>
                      <a:pt x="6" y="26"/>
                      <a:pt x="3" y="24"/>
                    </a:cubicBezTo>
                    <a:cubicBezTo>
                      <a:pt x="1" y="22"/>
                      <a:pt x="0" y="21"/>
                      <a:pt x="0" y="19"/>
                    </a:cubicBezTo>
                    <a:cubicBezTo>
                      <a:pt x="11" y="3"/>
                      <a:pt x="29" y="11"/>
                      <a:pt x="42" y="13"/>
                    </a:cubicBezTo>
                    <a:cubicBezTo>
                      <a:pt x="80" y="16"/>
                      <a:pt x="117" y="8"/>
                      <a:pt x="155" y="13"/>
                    </a:cubicBezTo>
                    <a:cubicBezTo>
                      <a:pt x="190" y="17"/>
                      <a:pt x="226" y="10"/>
                      <a:pt x="260" y="14"/>
                    </a:cubicBezTo>
                    <a:cubicBezTo>
                      <a:pt x="278" y="16"/>
                      <a:pt x="291" y="11"/>
                      <a:pt x="305" y="7"/>
                    </a:cubicBezTo>
                    <a:cubicBezTo>
                      <a:pt x="327" y="0"/>
                      <a:pt x="347" y="13"/>
                      <a:pt x="368" y="12"/>
                    </a:cubicBezTo>
                    <a:close/>
                  </a:path>
                </a:pathLst>
              </a:custGeom>
              <a:solidFill>
                <a:srgbClr val="5BA8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1" name="Freeform 761">
                <a:extLst>
                  <a:ext uri="{FF2B5EF4-FFF2-40B4-BE49-F238E27FC236}">
                    <a16:creationId xmlns:a16="http://schemas.microsoft.com/office/drawing/2014/main" id="{65001E61-062B-449B-8077-0DA652C54722}"/>
                  </a:ext>
                </a:extLst>
              </p:cNvPr>
              <p:cNvSpPr>
                <a:spLocks/>
              </p:cNvSpPr>
              <p:nvPr/>
            </p:nvSpPr>
            <p:spPr bwMode="auto">
              <a:xfrm>
                <a:off x="1591" y="2919"/>
                <a:ext cx="266" cy="33"/>
              </a:xfrm>
              <a:custGeom>
                <a:avLst/>
                <a:gdLst>
                  <a:gd name="T0" fmla="*/ 236 w 236"/>
                  <a:gd name="T1" fmla="*/ 10 h 29"/>
                  <a:gd name="T2" fmla="*/ 226 w 236"/>
                  <a:gd name="T3" fmla="*/ 19 h 29"/>
                  <a:gd name="T4" fmla="*/ 215 w 236"/>
                  <a:gd name="T5" fmla="*/ 23 h 29"/>
                  <a:gd name="T6" fmla="*/ 179 w 236"/>
                  <a:gd name="T7" fmla="*/ 24 h 29"/>
                  <a:gd name="T8" fmla="*/ 116 w 236"/>
                  <a:gd name="T9" fmla="*/ 27 h 29"/>
                  <a:gd name="T10" fmla="*/ 24 w 236"/>
                  <a:gd name="T11" fmla="*/ 22 h 29"/>
                  <a:gd name="T12" fmla="*/ 0 w 236"/>
                  <a:gd name="T13" fmla="*/ 22 h 29"/>
                  <a:gd name="T14" fmla="*/ 16 w 236"/>
                  <a:gd name="T15" fmla="*/ 14 h 29"/>
                  <a:gd name="T16" fmla="*/ 107 w 236"/>
                  <a:gd name="T17" fmla="*/ 6 h 29"/>
                  <a:gd name="T18" fmla="*/ 111 w 236"/>
                  <a:gd name="T19" fmla="*/ 5 h 29"/>
                  <a:gd name="T20" fmla="*/ 143 w 236"/>
                  <a:gd name="T21" fmla="*/ 3 h 29"/>
                  <a:gd name="T22" fmla="*/ 189 w 236"/>
                  <a:gd name="T23" fmla="*/ 3 h 29"/>
                  <a:gd name="T24" fmla="*/ 236 w 236"/>
                  <a:gd name="T25" fmla="*/ 1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6" h="29">
                    <a:moveTo>
                      <a:pt x="236" y="10"/>
                    </a:moveTo>
                    <a:cubicBezTo>
                      <a:pt x="230" y="11"/>
                      <a:pt x="230" y="11"/>
                      <a:pt x="226" y="19"/>
                    </a:cubicBezTo>
                    <a:cubicBezTo>
                      <a:pt x="224" y="23"/>
                      <a:pt x="219" y="25"/>
                      <a:pt x="215" y="23"/>
                    </a:cubicBezTo>
                    <a:cubicBezTo>
                      <a:pt x="203" y="16"/>
                      <a:pt x="191" y="23"/>
                      <a:pt x="179" y="24"/>
                    </a:cubicBezTo>
                    <a:cubicBezTo>
                      <a:pt x="158" y="25"/>
                      <a:pt x="137" y="29"/>
                      <a:pt x="116" y="27"/>
                    </a:cubicBezTo>
                    <a:cubicBezTo>
                      <a:pt x="85" y="25"/>
                      <a:pt x="55" y="24"/>
                      <a:pt x="24" y="22"/>
                    </a:cubicBezTo>
                    <a:cubicBezTo>
                      <a:pt x="16" y="22"/>
                      <a:pt x="8" y="25"/>
                      <a:pt x="0" y="22"/>
                    </a:cubicBezTo>
                    <a:cubicBezTo>
                      <a:pt x="2" y="12"/>
                      <a:pt x="9" y="15"/>
                      <a:pt x="16" y="14"/>
                    </a:cubicBezTo>
                    <a:cubicBezTo>
                      <a:pt x="46" y="11"/>
                      <a:pt x="76" y="9"/>
                      <a:pt x="107" y="6"/>
                    </a:cubicBezTo>
                    <a:cubicBezTo>
                      <a:pt x="108" y="6"/>
                      <a:pt x="110" y="5"/>
                      <a:pt x="111" y="5"/>
                    </a:cubicBezTo>
                    <a:cubicBezTo>
                      <a:pt x="122" y="19"/>
                      <a:pt x="133" y="5"/>
                      <a:pt x="143" y="3"/>
                    </a:cubicBezTo>
                    <a:cubicBezTo>
                      <a:pt x="159" y="0"/>
                      <a:pt x="174" y="4"/>
                      <a:pt x="189" y="3"/>
                    </a:cubicBezTo>
                    <a:cubicBezTo>
                      <a:pt x="204" y="2"/>
                      <a:pt x="221" y="1"/>
                      <a:pt x="236" y="10"/>
                    </a:cubicBezTo>
                    <a:close/>
                  </a:path>
                </a:pathLst>
              </a:custGeom>
              <a:solidFill>
                <a:srgbClr val="A9CE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2" name="Freeform 762">
                <a:extLst>
                  <a:ext uri="{FF2B5EF4-FFF2-40B4-BE49-F238E27FC236}">
                    <a16:creationId xmlns:a16="http://schemas.microsoft.com/office/drawing/2014/main" id="{CF005939-68A2-4A27-976B-3154FDFE806A}"/>
                  </a:ext>
                </a:extLst>
              </p:cNvPr>
              <p:cNvSpPr>
                <a:spLocks/>
              </p:cNvSpPr>
              <p:nvPr/>
            </p:nvSpPr>
            <p:spPr bwMode="auto">
              <a:xfrm>
                <a:off x="1014" y="2863"/>
                <a:ext cx="140" cy="38"/>
              </a:xfrm>
              <a:custGeom>
                <a:avLst/>
                <a:gdLst>
                  <a:gd name="T0" fmla="*/ 5 w 125"/>
                  <a:gd name="T1" fmla="*/ 31 h 34"/>
                  <a:gd name="T2" fmla="*/ 2 w 125"/>
                  <a:gd name="T3" fmla="*/ 4 h 34"/>
                  <a:gd name="T4" fmla="*/ 122 w 125"/>
                  <a:gd name="T5" fmla="*/ 3 h 34"/>
                  <a:gd name="T6" fmla="*/ 108 w 125"/>
                  <a:gd name="T7" fmla="*/ 22 h 34"/>
                  <a:gd name="T8" fmla="*/ 89 w 125"/>
                  <a:gd name="T9" fmla="*/ 30 h 34"/>
                  <a:gd name="T10" fmla="*/ 62 w 125"/>
                  <a:gd name="T11" fmla="*/ 32 h 34"/>
                  <a:gd name="T12" fmla="*/ 10 w 125"/>
                  <a:gd name="T13" fmla="*/ 32 h 34"/>
                  <a:gd name="T14" fmla="*/ 5 w 125"/>
                  <a:gd name="T15" fmla="*/ 31 h 3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5" h="34">
                    <a:moveTo>
                      <a:pt x="5" y="31"/>
                    </a:moveTo>
                    <a:cubicBezTo>
                      <a:pt x="0" y="23"/>
                      <a:pt x="2" y="13"/>
                      <a:pt x="2" y="4"/>
                    </a:cubicBezTo>
                    <a:cubicBezTo>
                      <a:pt x="42" y="0"/>
                      <a:pt x="82" y="3"/>
                      <a:pt x="122" y="3"/>
                    </a:cubicBezTo>
                    <a:cubicBezTo>
                      <a:pt x="125" y="16"/>
                      <a:pt x="120" y="22"/>
                      <a:pt x="108" y="22"/>
                    </a:cubicBezTo>
                    <a:cubicBezTo>
                      <a:pt x="100" y="22"/>
                      <a:pt x="94" y="23"/>
                      <a:pt x="89" y="30"/>
                    </a:cubicBezTo>
                    <a:cubicBezTo>
                      <a:pt x="80" y="30"/>
                      <a:pt x="71" y="31"/>
                      <a:pt x="62" y="32"/>
                    </a:cubicBezTo>
                    <a:cubicBezTo>
                      <a:pt x="45" y="27"/>
                      <a:pt x="27" y="34"/>
                      <a:pt x="10" y="32"/>
                    </a:cubicBezTo>
                    <a:cubicBezTo>
                      <a:pt x="8" y="32"/>
                      <a:pt x="7" y="31"/>
                      <a:pt x="5" y="31"/>
                    </a:cubicBezTo>
                    <a:close/>
                  </a:path>
                </a:pathLst>
              </a:custGeom>
              <a:solidFill>
                <a:srgbClr val="479C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3" name="Freeform 763">
                <a:extLst>
                  <a:ext uri="{FF2B5EF4-FFF2-40B4-BE49-F238E27FC236}">
                    <a16:creationId xmlns:a16="http://schemas.microsoft.com/office/drawing/2014/main" id="{BEF22969-1D72-4602-96E5-08DF7FB47EF6}"/>
                  </a:ext>
                </a:extLst>
              </p:cNvPr>
              <p:cNvSpPr>
                <a:spLocks/>
              </p:cNvSpPr>
              <p:nvPr/>
            </p:nvSpPr>
            <p:spPr bwMode="auto">
              <a:xfrm>
                <a:off x="1108" y="2862"/>
                <a:ext cx="151" cy="38"/>
              </a:xfrm>
              <a:custGeom>
                <a:avLst/>
                <a:gdLst>
                  <a:gd name="T0" fmla="*/ 5 w 134"/>
                  <a:gd name="T1" fmla="*/ 31 h 34"/>
                  <a:gd name="T2" fmla="*/ 18 w 134"/>
                  <a:gd name="T3" fmla="*/ 18 h 34"/>
                  <a:gd name="T4" fmla="*/ 38 w 134"/>
                  <a:gd name="T5" fmla="*/ 4 h 34"/>
                  <a:gd name="T6" fmla="*/ 55 w 134"/>
                  <a:gd name="T7" fmla="*/ 3 h 34"/>
                  <a:gd name="T8" fmla="*/ 119 w 134"/>
                  <a:gd name="T9" fmla="*/ 5 h 34"/>
                  <a:gd name="T10" fmla="*/ 134 w 134"/>
                  <a:gd name="T11" fmla="*/ 12 h 34"/>
                  <a:gd name="T12" fmla="*/ 134 w 134"/>
                  <a:gd name="T13" fmla="*/ 13 h 34"/>
                  <a:gd name="T14" fmla="*/ 117 w 134"/>
                  <a:gd name="T15" fmla="*/ 21 h 34"/>
                  <a:gd name="T16" fmla="*/ 81 w 134"/>
                  <a:gd name="T17" fmla="*/ 25 h 34"/>
                  <a:gd name="T18" fmla="*/ 115 w 134"/>
                  <a:gd name="T19" fmla="*/ 30 h 34"/>
                  <a:gd name="T20" fmla="*/ 67 w 134"/>
                  <a:gd name="T21" fmla="*/ 33 h 34"/>
                  <a:gd name="T22" fmla="*/ 10 w 134"/>
                  <a:gd name="T23" fmla="*/ 33 h 34"/>
                  <a:gd name="T24" fmla="*/ 5 w 134"/>
                  <a:gd name="T25" fmla="*/ 3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4" h="34">
                    <a:moveTo>
                      <a:pt x="5" y="31"/>
                    </a:moveTo>
                    <a:cubicBezTo>
                      <a:pt x="0" y="17"/>
                      <a:pt x="13" y="17"/>
                      <a:pt x="18" y="18"/>
                    </a:cubicBezTo>
                    <a:cubicBezTo>
                      <a:pt x="32" y="22"/>
                      <a:pt x="35" y="14"/>
                      <a:pt x="38" y="4"/>
                    </a:cubicBezTo>
                    <a:cubicBezTo>
                      <a:pt x="43" y="0"/>
                      <a:pt x="49" y="2"/>
                      <a:pt x="55" y="3"/>
                    </a:cubicBezTo>
                    <a:cubicBezTo>
                      <a:pt x="76" y="7"/>
                      <a:pt x="97" y="12"/>
                      <a:pt x="119" y="5"/>
                    </a:cubicBezTo>
                    <a:cubicBezTo>
                      <a:pt x="126" y="3"/>
                      <a:pt x="130" y="8"/>
                      <a:pt x="134" y="12"/>
                    </a:cubicBezTo>
                    <a:cubicBezTo>
                      <a:pt x="134" y="12"/>
                      <a:pt x="134" y="13"/>
                      <a:pt x="134" y="13"/>
                    </a:cubicBezTo>
                    <a:cubicBezTo>
                      <a:pt x="132" y="24"/>
                      <a:pt x="124" y="21"/>
                      <a:pt x="117" y="21"/>
                    </a:cubicBezTo>
                    <a:cubicBezTo>
                      <a:pt x="105" y="21"/>
                      <a:pt x="92" y="23"/>
                      <a:pt x="81" y="25"/>
                    </a:cubicBezTo>
                    <a:cubicBezTo>
                      <a:pt x="92" y="26"/>
                      <a:pt x="105" y="19"/>
                      <a:pt x="115" y="30"/>
                    </a:cubicBezTo>
                    <a:cubicBezTo>
                      <a:pt x="99" y="34"/>
                      <a:pt x="83" y="32"/>
                      <a:pt x="67" y="33"/>
                    </a:cubicBezTo>
                    <a:cubicBezTo>
                      <a:pt x="48" y="26"/>
                      <a:pt x="29" y="32"/>
                      <a:pt x="10" y="33"/>
                    </a:cubicBezTo>
                    <a:cubicBezTo>
                      <a:pt x="8" y="32"/>
                      <a:pt x="7" y="31"/>
                      <a:pt x="5" y="31"/>
                    </a:cubicBezTo>
                    <a:close/>
                  </a:path>
                </a:pathLst>
              </a:custGeom>
              <a:solidFill>
                <a:srgbClr val="5BA8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4" name="Freeform 764">
                <a:extLst>
                  <a:ext uri="{FF2B5EF4-FFF2-40B4-BE49-F238E27FC236}">
                    <a16:creationId xmlns:a16="http://schemas.microsoft.com/office/drawing/2014/main" id="{EC45D837-39DD-4412-8950-CEA0F5A6DF06}"/>
                  </a:ext>
                </a:extLst>
              </p:cNvPr>
              <p:cNvSpPr>
                <a:spLocks/>
              </p:cNvSpPr>
              <p:nvPr/>
            </p:nvSpPr>
            <p:spPr bwMode="auto">
              <a:xfrm>
                <a:off x="1277" y="2935"/>
                <a:ext cx="198" cy="22"/>
              </a:xfrm>
              <a:custGeom>
                <a:avLst/>
                <a:gdLst>
                  <a:gd name="T0" fmla="*/ 176 w 176"/>
                  <a:gd name="T1" fmla="*/ 4 h 20"/>
                  <a:gd name="T2" fmla="*/ 159 w 176"/>
                  <a:gd name="T3" fmla="*/ 18 h 20"/>
                  <a:gd name="T4" fmla="*/ 48 w 176"/>
                  <a:gd name="T5" fmla="*/ 13 h 20"/>
                  <a:gd name="T6" fmla="*/ 0 w 176"/>
                  <a:gd name="T7" fmla="*/ 8 h 20"/>
                  <a:gd name="T8" fmla="*/ 91 w 176"/>
                  <a:gd name="T9" fmla="*/ 5 h 20"/>
                  <a:gd name="T10" fmla="*/ 157 w 176"/>
                  <a:gd name="T11" fmla="*/ 3 h 20"/>
                  <a:gd name="T12" fmla="*/ 176 w 176"/>
                  <a:gd name="T13" fmla="*/ 4 h 20"/>
                </a:gdLst>
                <a:ahLst/>
                <a:cxnLst>
                  <a:cxn ang="0">
                    <a:pos x="T0" y="T1"/>
                  </a:cxn>
                  <a:cxn ang="0">
                    <a:pos x="T2" y="T3"/>
                  </a:cxn>
                  <a:cxn ang="0">
                    <a:pos x="T4" y="T5"/>
                  </a:cxn>
                  <a:cxn ang="0">
                    <a:pos x="T6" y="T7"/>
                  </a:cxn>
                  <a:cxn ang="0">
                    <a:pos x="T8" y="T9"/>
                  </a:cxn>
                  <a:cxn ang="0">
                    <a:pos x="T10" y="T11"/>
                  </a:cxn>
                  <a:cxn ang="0">
                    <a:pos x="T12" y="T13"/>
                  </a:cxn>
                </a:cxnLst>
                <a:rect l="0" t="0" r="r" b="b"/>
                <a:pathLst>
                  <a:path w="176" h="20">
                    <a:moveTo>
                      <a:pt x="176" y="4"/>
                    </a:moveTo>
                    <a:cubicBezTo>
                      <a:pt x="176" y="16"/>
                      <a:pt x="172" y="19"/>
                      <a:pt x="159" y="18"/>
                    </a:cubicBezTo>
                    <a:cubicBezTo>
                      <a:pt x="122" y="14"/>
                      <a:pt x="85" y="11"/>
                      <a:pt x="48" y="13"/>
                    </a:cubicBezTo>
                    <a:cubicBezTo>
                      <a:pt x="31" y="14"/>
                      <a:pt x="15" y="20"/>
                      <a:pt x="0" y="8"/>
                    </a:cubicBezTo>
                    <a:cubicBezTo>
                      <a:pt x="30" y="1"/>
                      <a:pt x="61" y="3"/>
                      <a:pt x="91" y="5"/>
                    </a:cubicBezTo>
                    <a:cubicBezTo>
                      <a:pt x="113" y="7"/>
                      <a:pt x="135" y="4"/>
                      <a:pt x="157" y="3"/>
                    </a:cubicBezTo>
                    <a:cubicBezTo>
                      <a:pt x="164" y="3"/>
                      <a:pt x="170" y="0"/>
                      <a:pt x="176" y="4"/>
                    </a:cubicBezTo>
                    <a:close/>
                  </a:path>
                </a:pathLst>
              </a:custGeom>
              <a:solidFill>
                <a:srgbClr val="A0CB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5" name="Freeform 765">
                <a:extLst>
                  <a:ext uri="{FF2B5EF4-FFF2-40B4-BE49-F238E27FC236}">
                    <a16:creationId xmlns:a16="http://schemas.microsoft.com/office/drawing/2014/main" id="{6A209A1B-1D58-47D6-BE04-2692D8D576FE}"/>
                  </a:ext>
                </a:extLst>
              </p:cNvPr>
              <p:cNvSpPr>
                <a:spLocks/>
              </p:cNvSpPr>
              <p:nvPr/>
            </p:nvSpPr>
            <p:spPr bwMode="auto">
              <a:xfrm>
                <a:off x="1195" y="2876"/>
                <a:ext cx="158" cy="20"/>
              </a:xfrm>
              <a:custGeom>
                <a:avLst/>
                <a:gdLst>
                  <a:gd name="T0" fmla="*/ 38 w 141"/>
                  <a:gd name="T1" fmla="*/ 17 h 17"/>
                  <a:gd name="T2" fmla="*/ 0 w 141"/>
                  <a:gd name="T3" fmla="*/ 14 h 17"/>
                  <a:gd name="T4" fmla="*/ 32 w 141"/>
                  <a:gd name="T5" fmla="*/ 3 h 17"/>
                  <a:gd name="T6" fmla="*/ 57 w 141"/>
                  <a:gd name="T7" fmla="*/ 0 h 17"/>
                  <a:gd name="T8" fmla="*/ 109 w 141"/>
                  <a:gd name="T9" fmla="*/ 4 h 17"/>
                  <a:gd name="T10" fmla="*/ 141 w 141"/>
                  <a:gd name="T11" fmla="*/ 16 h 17"/>
                  <a:gd name="T12" fmla="*/ 38 w 141"/>
                  <a:gd name="T13" fmla="*/ 17 h 17"/>
                </a:gdLst>
                <a:ahLst/>
                <a:cxnLst>
                  <a:cxn ang="0">
                    <a:pos x="T0" y="T1"/>
                  </a:cxn>
                  <a:cxn ang="0">
                    <a:pos x="T2" y="T3"/>
                  </a:cxn>
                  <a:cxn ang="0">
                    <a:pos x="T4" y="T5"/>
                  </a:cxn>
                  <a:cxn ang="0">
                    <a:pos x="T6" y="T7"/>
                  </a:cxn>
                  <a:cxn ang="0">
                    <a:pos x="T8" y="T9"/>
                  </a:cxn>
                  <a:cxn ang="0">
                    <a:pos x="T10" y="T11"/>
                  </a:cxn>
                  <a:cxn ang="0">
                    <a:pos x="T12" y="T13"/>
                  </a:cxn>
                </a:cxnLst>
                <a:rect l="0" t="0" r="r" b="b"/>
                <a:pathLst>
                  <a:path w="141" h="17">
                    <a:moveTo>
                      <a:pt x="38" y="17"/>
                    </a:moveTo>
                    <a:cubicBezTo>
                      <a:pt x="26" y="16"/>
                      <a:pt x="13" y="15"/>
                      <a:pt x="0" y="14"/>
                    </a:cubicBezTo>
                    <a:cubicBezTo>
                      <a:pt x="9" y="4"/>
                      <a:pt x="21" y="4"/>
                      <a:pt x="32" y="3"/>
                    </a:cubicBezTo>
                    <a:cubicBezTo>
                      <a:pt x="41" y="3"/>
                      <a:pt x="50" y="7"/>
                      <a:pt x="57" y="0"/>
                    </a:cubicBezTo>
                    <a:cubicBezTo>
                      <a:pt x="75" y="2"/>
                      <a:pt x="92" y="2"/>
                      <a:pt x="109" y="4"/>
                    </a:cubicBezTo>
                    <a:cubicBezTo>
                      <a:pt x="120" y="6"/>
                      <a:pt x="133" y="6"/>
                      <a:pt x="141" y="16"/>
                    </a:cubicBezTo>
                    <a:cubicBezTo>
                      <a:pt x="107" y="16"/>
                      <a:pt x="73" y="17"/>
                      <a:pt x="38" y="17"/>
                    </a:cubicBezTo>
                    <a:close/>
                  </a:path>
                </a:pathLst>
              </a:custGeom>
              <a:solidFill>
                <a:srgbClr val="479C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6" name="Freeform 766">
                <a:extLst>
                  <a:ext uri="{FF2B5EF4-FFF2-40B4-BE49-F238E27FC236}">
                    <a16:creationId xmlns:a16="http://schemas.microsoft.com/office/drawing/2014/main" id="{17AE3466-AFF5-41EA-9D06-13B9C621A4BD}"/>
                  </a:ext>
                </a:extLst>
              </p:cNvPr>
              <p:cNvSpPr>
                <a:spLocks/>
              </p:cNvSpPr>
              <p:nvPr/>
            </p:nvSpPr>
            <p:spPr bwMode="auto">
              <a:xfrm>
                <a:off x="1480" y="2929"/>
                <a:ext cx="138" cy="33"/>
              </a:xfrm>
              <a:custGeom>
                <a:avLst/>
                <a:gdLst>
                  <a:gd name="T0" fmla="*/ 99 w 123"/>
                  <a:gd name="T1" fmla="*/ 13 h 29"/>
                  <a:gd name="T2" fmla="*/ 123 w 123"/>
                  <a:gd name="T3" fmla="*/ 13 h 29"/>
                  <a:gd name="T4" fmla="*/ 108 w 123"/>
                  <a:gd name="T5" fmla="*/ 19 h 29"/>
                  <a:gd name="T6" fmla="*/ 55 w 123"/>
                  <a:gd name="T7" fmla="*/ 29 h 29"/>
                  <a:gd name="T8" fmla="*/ 13 w 123"/>
                  <a:gd name="T9" fmla="*/ 22 h 29"/>
                  <a:gd name="T10" fmla="*/ 3 w 123"/>
                  <a:gd name="T11" fmla="*/ 9 h 29"/>
                  <a:gd name="T12" fmla="*/ 18 w 123"/>
                  <a:gd name="T13" fmla="*/ 12 h 29"/>
                  <a:gd name="T14" fmla="*/ 75 w 123"/>
                  <a:gd name="T15" fmla="*/ 7 h 29"/>
                  <a:gd name="T16" fmla="*/ 99 w 123"/>
                  <a:gd name="T17" fmla="*/ 13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3" h="29">
                    <a:moveTo>
                      <a:pt x="99" y="13"/>
                    </a:moveTo>
                    <a:cubicBezTo>
                      <a:pt x="107" y="10"/>
                      <a:pt x="115" y="5"/>
                      <a:pt x="123" y="13"/>
                    </a:cubicBezTo>
                    <a:cubicBezTo>
                      <a:pt x="119" y="18"/>
                      <a:pt x="114" y="20"/>
                      <a:pt x="108" y="19"/>
                    </a:cubicBezTo>
                    <a:cubicBezTo>
                      <a:pt x="89" y="17"/>
                      <a:pt x="72" y="22"/>
                      <a:pt x="55" y="29"/>
                    </a:cubicBezTo>
                    <a:cubicBezTo>
                      <a:pt x="44" y="10"/>
                      <a:pt x="27" y="25"/>
                      <a:pt x="13" y="22"/>
                    </a:cubicBezTo>
                    <a:cubicBezTo>
                      <a:pt x="4" y="19"/>
                      <a:pt x="0" y="19"/>
                      <a:pt x="3" y="9"/>
                    </a:cubicBezTo>
                    <a:cubicBezTo>
                      <a:pt x="8" y="10"/>
                      <a:pt x="11" y="18"/>
                      <a:pt x="18" y="12"/>
                    </a:cubicBezTo>
                    <a:cubicBezTo>
                      <a:pt x="36" y="0"/>
                      <a:pt x="56" y="6"/>
                      <a:pt x="75" y="7"/>
                    </a:cubicBezTo>
                    <a:cubicBezTo>
                      <a:pt x="83" y="7"/>
                      <a:pt x="91" y="11"/>
                      <a:pt x="99" y="13"/>
                    </a:cubicBezTo>
                    <a:close/>
                  </a:path>
                </a:pathLst>
              </a:custGeom>
              <a:solidFill>
                <a:srgbClr val="A0CB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7" name="Freeform 767">
                <a:extLst>
                  <a:ext uri="{FF2B5EF4-FFF2-40B4-BE49-F238E27FC236}">
                    <a16:creationId xmlns:a16="http://schemas.microsoft.com/office/drawing/2014/main" id="{BCE3B73B-5E93-4F21-8734-9D3EB2477DCC}"/>
                  </a:ext>
                </a:extLst>
              </p:cNvPr>
              <p:cNvSpPr>
                <a:spLocks/>
              </p:cNvSpPr>
              <p:nvPr/>
            </p:nvSpPr>
            <p:spPr bwMode="auto">
              <a:xfrm>
                <a:off x="1079" y="2934"/>
                <a:ext cx="193" cy="23"/>
              </a:xfrm>
              <a:custGeom>
                <a:avLst/>
                <a:gdLst>
                  <a:gd name="T0" fmla="*/ 144 w 172"/>
                  <a:gd name="T1" fmla="*/ 17 h 21"/>
                  <a:gd name="T2" fmla="*/ 73 w 172"/>
                  <a:gd name="T3" fmla="*/ 15 h 21"/>
                  <a:gd name="T4" fmla="*/ 17 w 172"/>
                  <a:gd name="T5" fmla="*/ 19 h 21"/>
                  <a:gd name="T6" fmla="*/ 0 w 172"/>
                  <a:gd name="T7" fmla="*/ 13 h 21"/>
                  <a:gd name="T8" fmla="*/ 14 w 172"/>
                  <a:gd name="T9" fmla="*/ 8 h 21"/>
                  <a:gd name="T10" fmla="*/ 116 w 172"/>
                  <a:gd name="T11" fmla="*/ 7 h 21"/>
                  <a:gd name="T12" fmla="*/ 159 w 172"/>
                  <a:gd name="T13" fmla="*/ 2 h 21"/>
                  <a:gd name="T14" fmla="*/ 172 w 172"/>
                  <a:gd name="T15" fmla="*/ 9 h 21"/>
                  <a:gd name="T16" fmla="*/ 144 w 172"/>
                  <a:gd name="T17" fmla="*/ 17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2" h="21">
                    <a:moveTo>
                      <a:pt x="144" y="17"/>
                    </a:moveTo>
                    <a:cubicBezTo>
                      <a:pt x="121" y="13"/>
                      <a:pt x="97" y="16"/>
                      <a:pt x="73" y="15"/>
                    </a:cubicBezTo>
                    <a:cubicBezTo>
                      <a:pt x="55" y="14"/>
                      <a:pt x="36" y="14"/>
                      <a:pt x="17" y="19"/>
                    </a:cubicBezTo>
                    <a:cubicBezTo>
                      <a:pt x="9" y="21"/>
                      <a:pt x="6" y="12"/>
                      <a:pt x="0" y="13"/>
                    </a:cubicBezTo>
                    <a:cubicBezTo>
                      <a:pt x="4" y="8"/>
                      <a:pt x="8" y="7"/>
                      <a:pt x="14" y="8"/>
                    </a:cubicBezTo>
                    <a:cubicBezTo>
                      <a:pt x="48" y="11"/>
                      <a:pt x="82" y="8"/>
                      <a:pt x="116" y="7"/>
                    </a:cubicBezTo>
                    <a:cubicBezTo>
                      <a:pt x="131" y="6"/>
                      <a:pt x="145" y="8"/>
                      <a:pt x="159" y="2"/>
                    </a:cubicBezTo>
                    <a:cubicBezTo>
                      <a:pt x="165" y="0"/>
                      <a:pt x="171" y="0"/>
                      <a:pt x="172" y="9"/>
                    </a:cubicBezTo>
                    <a:cubicBezTo>
                      <a:pt x="163" y="12"/>
                      <a:pt x="153" y="15"/>
                      <a:pt x="144" y="17"/>
                    </a:cubicBezTo>
                    <a:close/>
                  </a:path>
                </a:pathLst>
              </a:custGeom>
              <a:solidFill>
                <a:srgbClr val="A0CB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8" name="Freeform 768">
                <a:extLst>
                  <a:ext uri="{FF2B5EF4-FFF2-40B4-BE49-F238E27FC236}">
                    <a16:creationId xmlns:a16="http://schemas.microsoft.com/office/drawing/2014/main" id="{04EFB302-A9D7-425F-AD63-1F87BC26E0D5}"/>
                  </a:ext>
                </a:extLst>
              </p:cNvPr>
              <p:cNvSpPr>
                <a:spLocks/>
              </p:cNvSpPr>
              <p:nvPr/>
            </p:nvSpPr>
            <p:spPr bwMode="auto">
              <a:xfrm>
                <a:off x="1857" y="2919"/>
                <a:ext cx="49" cy="23"/>
              </a:xfrm>
              <a:custGeom>
                <a:avLst/>
                <a:gdLst>
                  <a:gd name="T0" fmla="*/ 44 w 44"/>
                  <a:gd name="T1" fmla="*/ 6 h 20"/>
                  <a:gd name="T2" fmla="*/ 11 w 44"/>
                  <a:gd name="T3" fmla="*/ 17 h 20"/>
                  <a:gd name="T4" fmla="*/ 0 w 44"/>
                  <a:gd name="T5" fmla="*/ 10 h 20"/>
                  <a:gd name="T6" fmla="*/ 44 w 44"/>
                  <a:gd name="T7" fmla="*/ 6 h 20"/>
                </a:gdLst>
                <a:ahLst/>
                <a:cxnLst>
                  <a:cxn ang="0">
                    <a:pos x="T0" y="T1"/>
                  </a:cxn>
                  <a:cxn ang="0">
                    <a:pos x="T2" y="T3"/>
                  </a:cxn>
                  <a:cxn ang="0">
                    <a:pos x="T4" y="T5"/>
                  </a:cxn>
                  <a:cxn ang="0">
                    <a:pos x="T6" y="T7"/>
                  </a:cxn>
                </a:cxnLst>
                <a:rect l="0" t="0" r="r" b="b"/>
                <a:pathLst>
                  <a:path w="44" h="20">
                    <a:moveTo>
                      <a:pt x="44" y="6"/>
                    </a:moveTo>
                    <a:cubicBezTo>
                      <a:pt x="32" y="9"/>
                      <a:pt x="24" y="20"/>
                      <a:pt x="11" y="17"/>
                    </a:cubicBezTo>
                    <a:cubicBezTo>
                      <a:pt x="6" y="16"/>
                      <a:pt x="2" y="14"/>
                      <a:pt x="0" y="10"/>
                    </a:cubicBezTo>
                    <a:cubicBezTo>
                      <a:pt x="15" y="9"/>
                      <a:pt x="28" y="0"/>
                      <a:pt x="44" y="6"/>
                    </a:cubicBezTo>
                    <a:close/>
                  </a:path>
                </a:pathLst>
              </a:custGeom>
              <a:solidFill>
                <a:srgbClr val="A9CE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9" name="Freeform 769">
                <a:extLst>
                  <a:ext uri="{FF2B5EF4-FFF2-40B4-BE49-F238E27FC236}">
                    <a16:creationId xmlns:a16="http://schemas.microsoft.com/office/drawing/2014/main" id="{FDB1BFBB-7531-409C-80A4-D3A904070ECB}"/>
                  </a:ext>
                </a:extLst>
              </p:cNvPr>
              <p:cNvSpPr>
                <a:spLocks/>
              </p:cNvSpPr>
              <p:nvPr/>
            </p:nvSpPr>
            <p:spPr bwMode="auto">
              <a:xfrm>
                <a:off x="1119" y="2888"/>
                <a:ext cx="64" cy="15"/>
              </a:xfrm>
              <a:custGeom>
                <a:avLst/>
                <a:gdLst>
                  <a:gd name="T0" fmla="*/ 0 w 57"/>
                  <a:gd name="T1" fmla="*/ 10 h 14"/>
                  <a:gd name="T2" fmla="*/ 57 w 57"/>
                  <a:gd name="T3" fmla="*/ 10 h 14"/>
                  <a:gd name="T4" fmla="*/ 0 w 57"/>
                  <a:gd name="T5" fmla="*/ 10 h 14"/>
                </a:gdLst>
                <a:ahLst/>
                <a:cxnLst>
                  <a:cxn ang="0">
                    <a:pos x="T0" y="T1"/>
                  </a:cxn>
                  <a:cxn ang="0">
                    <a:pos x="T2" y="T3"/>
                  </a:cxn>
                  <a:cxn ang="0">
                    <a:pos x="T4" y="T5"/>
                  </a:cxn>
                </a:cxnLst>
                <a:rect l="0" t="0" r="r" b="b"/>
                <a:pathLst>
                  <a:path w="57" h="14">
                    <a:moveTo>
                      <a:pt x="0" y="10"/>
                    </a:moveTo>
                    <a:cubicBezTo>
                      <a:pt x="19" y="2"/>
                      <a:pt x="38" y="0"/>
                      <a:pt x="57" y="10"/>
                    </a:cubicBezTo>
                    <a:cubicBezTo>
                      <a:pt x="38" y="8"/>
                      <a:pt x="19" y="14"/>
                      <a:pt x="0" y="10"/>
                    </a:cubicBezTo>
                    <a:close/>
                  </a:path>
                </a:pathLst>
              </a:custGeom>
              <a:solidFill>
                <a:srgbClr val="DBE5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0" name="Freeform 770">
                <a:extLst>
                  <a:ext uri="{FF2B5EF4-FFF2-40B4-BE49-F238E27FC236}">
                    <a16:creationId xmlns:a16="http://schemas.microsoft.com/office/drawing/2014/main" id="{E9C3CDBB-ED0F-4A35-AC06-AB33ACFF733E}"/>
                  </a:ext>
                </a:extLst>
              </p:cNvPr>
              <p:cNvSpPr>
                <a:spLocks/>
              </p:cNvSpPr>
              <p:nvPr/>
            </p:nvSpPr>
            <p:spPr bwMode="auto">
              <a:xfrm>
                <a:off x="1025" y="2887"/>
                <a:ext cx="58" cy="19"/>
              </a:xfrm>
              <a:custGeom>
                <a:avLst/>
                <a:gdLst>
                  <a:gd name="T0" fmla="*/ 0 w 52"/>
                  <a:gd name="T1" fmla="*/ 11 h 17"/>
                  <a:gd name="T2" fmla="*/ 52 w 52"/>
                  <a:gd name="T3" fmla="*/ 11 h 17"/>
                  <a:gd name="T4" fmla="*/ 0 w 52"/>
                  <a:gd name="T5" fmla="*/ 11 h 17"/>
                </a:gdLst>
                <a:ahLst/>
                <a:cxnLst>
                  <a:cxn ang="0">
                    <a:pos x="T0" y="T1"/>
                  </a:cxn>
                  <a:cxn ang="0">
                    <a:pos x="T2" y="T3"/>
                  </a:cxn>
                  <a:cxn ang="0">
                    <a:pos x="T4" y="T5"/>
                  </a:cxn>
                </a:cxnLst>
                <a:rect l="0" t="0" r="r" b="b"/>
                <a:pathLst>
                  <a:path w="52" h="17">
                    <a:moveTo>
                      <a:pt x="0" y="11"/>
                    </a:moveTo>
                    <a:cubicBezTo>
                      <a:pt x="17" y="9"/>
                      <a:pt x="35" y="0"/>
                      <a:pt x="52" y="11"/>
                    </a:cubicBezTo>
                    <a:cubicBezTo>
                      <a:pt x="35" y="11"/>
                      <a:pt x="17" y="17"/>
                      <a:pt x="0" y="11"/>
                    </a:cubicBezTo>
                    <a:close/>
                  </a:path>
                </a:pathLst>
              </a:custGeom>
              <a:solidFill>
                <a:srgbClr val="DBE5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1" name="Freeform 771">
                <a:extLst>
                  <a:ext uri="{FF2B5EF4-FFF2-40B4-BE49-F238E27FC236}">
                    <a16:creationId xmlns:a16="http://schemas.microsoft.com/office/drawing/2014/main" id="{0A7F7468-113F-4FC9-BBB3-A4076083DE44}"/>
                  </a:ext>
                </a:extLst>
              </p:cNvPr>
              <p:cNvSpPr>
                <a:spLocks/>
              </p:cNvSpPr>
              <p:nvPr/>
            </p:nvSpPr>
            <p:spPr bwMode="auto">
              <a:xfrm>
                <a:off x="1025" y="2931"/>
                <a:ext cx="45" cy="23"/>
              </a:xfrm>
              <a:custGeom>
                <a:avLst/>
                <a:gdLst>
                  <a:gd name="T0" fmla="*/ 40 w 40"/>
                  <a:gd name="T1" fmla="*/ 12 h 20"/>
                  <a:gd name="T2" fmla="*/ 3 w 40"/>
                  <a:gd name="T3" fmla="*/ 20 h 20"/>
                  <a:gd name="T4" fmla="*/ 1 w 40"/>
                  <a:gd name="T5" fmla="*/ 11 h 20"/>
                  <a:gd name="T6" fmla="*/ 40 w 40"/>
                  <a:gd name="T7" fmla="*/ 12 h 20"/>
                </a:gdLst>
                <a:ahLst/>
                <a:cxnLst>
                  <a:cxn ang="0">
                    <a:pos x="T0" y="T1"/>
                  </a:cxn>
                  <a:cxn ang="0">
                    <a:pos x="T2" y="T3"/>
                  </a:cxn>
                  <a:cxn ang="0">
                    <a:pos x="T4" y="T5"/>
                  </a:cxn>
                  <a:cxn ang="0">
                    <a:pos x="T6" y="T7"/>
                  </a:cxn>
                </a:cxnLst>
                <a:rect l="0" t="0" r="r" b="b"/>
                <a:pathLst>
                  <a:path w="40" h="20">
                    <a:moveTo>
                      <a:pt x="40" y="12"/>
                    </a:moveTo>
                    <a:cubicBezTo>
                      <a:pt x="27" y="14"/>
                      <a:pt x="15" y="17"/>
                      <a:pt x="3" y="20"/>
                    </a:cubicBezTo>
                    <a:cubicBezTo>
                      <a:pt x="0" y="17"/>
                      <a:pt x="0" y="14"/>
                      <a:pt x="1" y="11"/>
                    </a:cubicBezTo>
                    <a:cubicBezTo>
                      <a:pt x="14" y="10"/>
                      <a:pt x="27" y="0"/>
                      <a:pt x="40" y="12"/>
                    </a:cubicBezTo>
                    <a:close/>
                  </a:path>
                </a:pathLst>
              </a:custGeom>
              <a:solidFill>
                <a:srgbClr val="A0CB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2" name="Freeform 772">
                <a:extLst>
                  <a:ext uri="{FF2B5EF4-FFF2-40B4-BE49-F238E27FC236}">
                    <a16:creationId xmlns:a16="http://schemas.microsoft.com/office/drawing/2014/main" id="{D6E17CFB-C8C1-4B4E-9EB5-CD1558960188}"/>
                  </a:ext>
                </a:extLst>
              </p:cNvPr>
              <p:cNvSpPr>
                <a:spLocks/>
              </p:cNvSpPr>
              <p:nvPr/>
            </p:nvSpPr>
            <p:spPr bwMode="auto">
              <a:xfrm>
                <a:off x="1676" y="2844"/>
                <a:ext cx="428" cy="35"/>
              </a:xfrm>
              <a:custGeom>
                <a:avLst/>
                <a:gdLst>
                  <a:gd name="T0" fmla="*/ 381 w 381"/>
                  <a:gd name="T1" fmla="*/ 9 h 31"/>
                  <a:gd name="T2" fmla="*/ 299 w 381"/>
                  <a:gd name="T3" fmla="*/ 14 h 31"/>
                  <a:gd name="T4" fmla="*/ 198 w 381"/>
                  <a:gd name="T5" fmla="*/ 19 h 31"/>
                  <a:gd name="T6" fmla="*/ 88 w 381"/>
                  <a:gd name="T7" fmla="*/ 25 h 31"/>
                  <a:gd name="T8" fmla="*/ 9 w 381"/>
                  <a:gd name="T9" fmla="*/ 29 h 31"/>
                  <a:gd name="T10" fmla="*/ 0 w 381"/>
                  <a:gd name="T11" fmla="*/ 20 h 31"/>
                  <a:gd name="T12" fmla="*/ 47 w 381"/>
                  <a:gd name="T13" fmla="*/ 18 h 31"/>
                  <a:gd name="T14" fmla="*/ 149 w 381"/>
                  <a:gd name="T15" fmla="*/ 12 h 31"/>
                  <a:gd name="T16" fmla="*/ 223 w 381"/>
                  <a:gd name="T17" fmla="*/ 11 h 31"/>
                  <a:gd name="T18" fmla="*/ 312 w 381"/>
                  <a:gd name="T19" fmla="*/ 4 h 31"/>
                  <a:gd name="T20" fmla="*/ 381 w 381"/>
                  <a:gd name="T21" fmla="*/ 9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81" h="31">
                    <a:moveTo>
                      <a:pt x="381" y="9"/>
                    </a:moveTo>
                    <a:cubicBezTo>
                      <a:pt x="354" y="11"/>
                      <a:pt x="327" y="15"/>
                      <a:pt x="299" y="14"/>
                    </a:cubicBezTo>
                    <a:cubicBezTo>
                      <a:pt x="265" y="13"/>
                      <a:pt x="231" y="22"/>
                      <a:pt x="198" y="19"/>
                    </a:cubicBezTo>
                    <a:cubicBezTo>
                      <a:pt x="161" y="15"/>
                      <a:pt x="124" y="17"/>
                      <a:pt x="88" y="25"/>
                    </a:cubicBezTo>
                    <a:cubicBezTo>
                      <a:pt x="62" y="31"/>
                      <a:pt x="35" y="25"/>
                      <a:pt x="9" y="29"/>
                    </a:cubicBezTo>
                    <a:cubicBezTo>
                      <a:pt x="2" y="30"/>
                      <a:pt x="4" y="22"/>
                      <a:pt x="0" y="20"/>
                    </a:cubicBezTo>
                    <a:cubicBezTo>
                      <a:pt x="15" y="13"/>
                      <a:pt x="32" y="16"/>
                      <a:pt x="47" y="18"/>
                    </a:cubicBezTo>
                    <a:cubicBezTo>
                      <a:pt x="82" y="22"/>
                      <a:pt x="115" y="10"/>
                      <a:pt x="149" y="12"/>
                    </a:cubicBezTo>
                    <a:cubicBezTo>
                      <a:pt x="174" y="13"/>
                      <a:pt x="198" y="8"/>
                      <a:pt x="223" y="11"/>
                    </a:cubicBezTo>
                    <a:cubicBezTo>
                      <a:pt x="252" y="14"/>
                      <a:pt x="282" y="8"/>
                      <a:pt x="312" y="4"/>
                    </a:cubicBezTo>
                    <a:cubicBezTo>
                      <a:pt x="336" y="0"/>
                      <a:pt x="358" y="6"/>
                      <a:pt x="381" y="9"/>
                    </a:cubicBezTo>
                    <a:close/>
                  </a:path>
                </a:pathLst>
              </a:custGeom>
              <a:solidFill>
                <a:srgbClr val="5BA8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3" name="Freeform 773">
                <a:extLst>
                  <a:ext uri="{FF2B5EF4-FFF2-40B4-BE49-F238E27FC236}">
                    <a16:creationId xmlns:a16="http://schemas.microsoft.com/office/drawing/2014/main" id="{3CC6A4FA-22A1-4EC0-AF4F-E555D03530B2}"/>
                  </a:ext>
                </a:extLst>
              </p:cNvPr>
              <p:cNvSpPr>
                <a:spLocks/>
              </p:cNvSpPr>
              <p:nvPr/>
            </p:nvSpPr>
            <p:spPr bwMode="auto">
              <a:xfrm>
                <a:off x="521" y="3235"/>
                <a:ext cx="347" cy="53"/>
              </a:xfrm>
              <a:custGeom>
                <a:avLst/>
                <a:gdLst>
                  <a:gd name="T0" fmla="*/ 0 w 308"/>
                  <a:gd name="T1" fmla="*/ 25 h 47"/>
                  <a:gd name="T2" fmla="*/ 4 w 308"/>
                  <a:gd name="T3" fmla="*/ 1 h 47"/>
                  <a:gd name="T4" fmla="*/ 93 w 308"/>
                  <a:gd name="T5" fmla="*/ 7 h 47"/>
                  <a:gd name="T6" fmla="*/ 158 w 308"/>
                  <a:gd name="T7" fmla="*/ 9 h 47"/>
                  <a:gd name="T8" fmla="*/ 304 w 308"/>
                  <a:gd name="T9" fmla="*/ 13 h 47"/>
                  <a:gd name="T10" fmla="*/ 306 w 308"/>
                  <a:gd name="T11" fmla="*/ 30 h 47"/>
                  <a:gd name="T12" fmla="*/ 303 w 308"/>
                  <a:gd name="T13" fmla="*/ 34 h 47"/>
                  <a:gd name="T14" fmla="*/ 248 w 308"/>
                  <a:gd name="T15" fmla="*/ 40 h 47"/>
                  <a:gd name="T16" fmla="*/ 185 w 308"/>
                  <a:gd name="T17" fmla="*/ 42 h 47"/>
                  <a:gd name="T18" fmla="*/ 156 w 308"/>
                  <a:gd name="T19" fmla="*/ 45 h 47"/>
                  <a:gd name="T20" fmla="*/ 117 w 308"/>
                  <a:gd name="T21" fmla="*/ 40 h 47"/>
                  <a:gd name="T22" fmla="*/ 88 w 308"/>
                  <a:gd name="T23" fmla="*/ 37 h 47"/>
                  <a:gd name="T24" fmla="*/ 88 w 308"/>
                  <a:gd name="T25" fmla="*/ 37 h 47"/>
                  <a:gd name="T26" fmla="*/ 31 w 308"/>
                  <a:gd name="T27" fmla="*/ 29 h 47"/>
                  <a:gd name="T28" fmla="*/ 25 w 308"/>
                  <a:gd name="T29" fmla="*/ 31 h 47"/>
                  <a:gd name="T30" fmla="*/ 0 w 308"/>
                  <a:gd name="T31" fmla="*/ 25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08" h="47">
                    <a:moveTo>
                      <a:pt x="0" y="25"/>
                    </a:moveTo>
                    <a:cubicBezTo>
                      <a:pt x="7" y="18"/>
                      <a:pt x="7" y="10"/>
                      <a:pt x="4" y="1"/>
                    </a:cubicBezTo>
                    <a:cubicBezTo>
                      <a:pt x="34" y="0"/>
                      <a:pt x="64" y="5"/>
                      <a:pt x="93" y="7"/>
                    </a:cubicBezTo>
                    <a:cubicBezTo>
                      <a:pt x="115" y="8"/>
                      <a:pt x="137" y="7"/>
                      <a:pt x="158" y="9"/>
                    </a:cubicBezTo>
                    <a:cubicBezTo>
                      <a:pt x="207" y="16"/>
                      <a:pt x="255" y="11"/>
                      <a:pt x="304" y="13"/>
                    </a:cubicBezTo>
                    <a:cubicBezTo>
                      <a:pt x="308" y="18"/>
                      <a:pt x="305" y="24"/>
                      <a:pt x="306" y="30"/>
                    </a:cubicBezTo>
                    <a:cubicBezTo>
                      <a:pt x="306" y="32"/>
                      <a:pt x="305" y="33"/>
                      <a:pt x="303" y="34"/>
                    </a:cubicBezTo>
                    <a:cubicBezTo>
                      <a:pt x="285" y="37"/>
                      <a:pt x="267" y="34"/>
                      <a:pt x="248" y="40"/>
                    </a:cubicBezTo>
                    <a:cubicBezTo>
                      <a:pt x="229" y="47"/>
                      <a:pt x="206" y="40"/>
                      <a:pt x="185" y="42"/>
                    </a:cubicBezTo>
                    <a:cubicBezTo>
                      <a:pt x="176" y="44"/>
                      <a:pt x="166" y="47"/>
                      <a:pt x="156" y="45"/>
                    </a:cubicBezTo>
                    <a:cubicBezTo>
                      <a:pt x="144" y="40"/>
                      <a:pt x="130" y="39"/>
                      <a:pt x="117" y="40"/>
                    </a:cubicBezTo>
                    <a:cubicBezTo>
                      <a:pt x="107" y="40"/>
                      <a:pt x="97" y="40"/>
                      <a:pt x="88" y="37"/>
                    </a:cubicBezTo>
                    <a:cubicBezTo>
                      <a:pt x="88" y="37"/>
                      <a:pt x="88" y="37"/>
                      <a:pt x="88" y="37"/>
                    </a:cubicBezTo>
                    <a:cubicBezTo>
                      <a:pt x="69" y="36"/>
                      <a:pt x="49" y="39"/>
                      <a:pt x="31" y="29"/>
                    </a:cubicBezTo>
                    <a:cubicBezTo>
                      <a:pt x="28" y="28"/>
                      <a:pt x="27" y="28"/>
                      <a:pt x="25" y="31"/>
                    </a:cubicBezTo>
                    <a:cubicBezTo>
                      <a:pt x="14" y="40"/>
                      <a:pt x="7" y="34"/>
                      <a:pt x="0" y="25"/>
                    </a:cubicBezTo>
                    <a:close/>
                  </a:path>
                </a:pathLst>
              </a:custGeom>
              <a:solidFill>
                <a:srgbClr val="90C2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4" name="Freeform 774">
                <a:extLst>
                  <a:ext uri="{FF2B5EF4-FFF2-40B4-BE49-F238E27FC236}">
                    <a16:creationId xmlns:a16="http://schemas.microsoft.com/office/drawing/2014/main" id="{8D6172F6-447F-4B33-92B9-D1EAE177E847}"/>
                  </a:ext>
                </a:extLst>
              </p:cNvPr>
              <p:cNvSpPr>
                <a:spLocks/>
              </p:cNvSpPr>
              <p:nvPr/>
            </p:nvSpPr>
            <p:spPr bwMode="auto">
              <a:xfrm>
                <a:off x="868" y="3238"/>
                <a:ext cx="38" cy="102"/>
              </a:xfrm>
              <a:custGeom>
                <a:avLst/>
                <a:gdLst>
                  <a:gd name="T0" fmla="*/ 0 w 34"/>
                  <a:gd name="T1" fmla="*/ 50 h 91"/>
                  <a:gd name="T2" fmla="*/ 5 w 34"/>
                  <a:gd name="T3" fmla="*/ 39 h 91"/>
                  <a:gd name="T4" fmla="*/ 9 w 34"/>
                  <a:gd name="T5" fmla="*/ 18 h 91"/>
                  <a:gd name="T6" fmla="*/ 25 w 34"/>
                  <a:gd name="T7" fmla="*/ 5 h 91"/>
                  <a:gd name="T8" fmla="*/ 20 w 34"/>
                  <a:gd name="T9" fmla="*/ 25 h 91"/>
                  <a:gd name="T10" fmla="*/ 22 w 34"/>
                  <a:gd name="T11" fmla="*/ 32 h 91"/>
                  <a:gd name="T12" fmla="*/ 13 w 34"/>
                  <a:gd name="T13" fmla="*/ 74 h 91"/>
                  <a:gd name="T14" fmla="*/ 5 w 34"/>
                  <a:gd name="T15" fmla="*/ 66 h 91"/>
                  <a:gd name="T16" fmla="*/ 3 w 34"/>
                  <a:gd name="T17" fmla="*/ 91 h 91"/>
                  <a:gd name="T18" fmla="*/ 1 w 34"/>
                  <a:gd name="T19" fmla="*/ 90 h 91"/>
                  <a:gd name="T20" fmla="*/ 0 w 34"/>
                  <a:gd name="T21" fmla="*/ 5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4" h="91">
                    <a:moveTo>
                      <a:pt x="0" y="50"/>
                    </a:moveTo>
                    <a:cubicBezTo>
                      <a:pt x="6" y="48"/>
                      <a:pt x="7" y="44"/>
                      <a:pt x="5" y="39"/>
                    </a:cubicBezTo>
                    <a:cubicBezTo>
                      <a:pt x="3" y="31"/>
                      <a:pt x="4" y="24"/>
                      <a:pt x="9" y="18"/>
                    </a:cubicBezTo>
                    <a:cubicBezTo>
                      <a:pt x="14" y="13"/>
                      <a:pt x="17" y="0"/>
                      <a:pt x="25" y="5"/>
                    </a:cubicBezTo>
                    <a:cubicBezTo>
                      <a:pt x="32" y="9"/>
                      <a:pt x="28" y="19"/>
                      <a:pt x="20" y="25"/>
                    </a:cubicBezTo>
                    <a:cubicBezTo>
                      <a:pt x="17" y="27"/>
                      <a:pt x="17" y="28"/>
                      <a:pt x="22" y="32"/>
                    </a:cubicBezTo>
                    <a:cubicBezTo>
                      <a:pt x="34" y="41"/>
                      <a:pt x="28" y="69"/>
                      <a:pt x="13" y="74"/>
                    </a:cubicBezTo>
                    <a:cubicBezTo>
                      <a:pt x="5" y="77"/>
                      <a:pt x="10" y="67"/>
                      <a:pt x="5" y="66"/>
                    </a:cubicBezTo>
                    <a:cubicBezTo>
                      <a:pt x="4" y="74"/>
                      <a:pt x="4" y="83"/>
                      <a:pt x="3" y="91"/>
                    </a:cubicBezTo>
                    <a:cubicBezTo>
                      <a:pt x="3" y="90"/>
                      <a:pt x="2" y="90"/>
                      <a:pt x="1" y="90"/>
                    </a:cubicBezTo>
                    <a:cubicBezTo>
                      <a:pt x="1" y="76"/>
                      <a:pt x="1" y="63"/>
                      <a:pt x="0" y="50"/>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5" name="Freeform 775">
                <a:extLst>
                  <a:ext uri="{FF2B5EF4-FFF2-40B4-BE49-F238E27FC236}">
                    <a16:creationId xmlns:a16="http://schemas.microsoft.com/office/drawing/2014/main" id="{92F78C51-5413-40D2-87F2-4B8DB2413D7A}"/>
                  </a:ext>
                </a:extLst>
              </p:cNvPr>
              <p:cNvSpPr>
                <a:spLocks/>
              </p:cNvSpPr>
              <p:nvPr/>
            </p:nvSpPr>
            <p:spPr bwMode="auto">
              <a:xfrm>
                <a:off x="520" y="3249"/>
                <a:ext cx="100" cy="39"/>
              </a:xfrm>
              <a:custGeom>
                <a:avLst/>
                <a:gdLst>
                  <a:gd name="T0" fmla="*/ 1 w 89"/>
                  <a:gd name="T1" fmla="*/ 12 h 34"/>
                  <a:gd name="T2" fmla="*/ 21 w 89"/>
                  <a:gd name="T3" fmla="*/ 20 h 34"/>
                  <a:gd name="T4" fmla="*/ 32 w 89"/>
                  <a:gd name="T5" fmla="*/ 10 h 34"/>
                  <a:gd name="T6" fmla="*/ 81 w 89"/>
                  <a:gd name="T7" fmla="*/ 19 h 34"/>
                  <a:gd name="T8" fmla="*/ 89 w 89"/>
                  <a:gd name="T9" fmla="*/ 24 h 34"/>
                  <a:gd name="T10" fmla="*/ 1 w 89"/>
                  <a:gd name="T11" fmla="*/ 24 h 34"/>
                  <a:gd name="T12" fmla="*/ 0 w 89"/>
                  <a:gd name="T13" fmla="*/ 22 h 34"/>
                  <a:gd name="T14" fmla="*/ 1 w 89"/>
                  <a:gd name="T15" fmla="*/ 20 h 34"/>
                  <a:gd name="T16" fmla="*/ 1 w 89"/>
                  <a:gd name="T17" fmla="*/ 12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9" h="34">
                    <a:moveTo>
                      <a:pt x="1" y="12"/>
                    </a:moveTo>
                    <a:cubicBezTo>
                      <a:pt x="7" y="15"/>
                      <a:pt x="14" y="17"/>
                      <a:pt x="21" y="20"/>
                    </a:cubicBezTo>
                    <a:cubicBezTo>
                      <a:pt x="20" y="10"/>
                      <a:pt x="17" y="0"/>
                      <a:pt x="32" y="10"/>
                    </a:cubicBezTo>
                    <a:cubicBezTo>
                      <a:pt x="47" y="20"/>
                      <a:pt x="64" y="22"/>
                      <a:pt x="81" y="19"/>
                    </a:cubicBezTo>
                    <a:cubicBezTo>
                      <a:pt x="86" y="19"/>
                      <a:pt x="89" y="18"/>
                      <a:pt x="89" y="24"/>
                    </a:cubicBezTo>
                    <a:cubicBezTo>
                      <a:pt x="60" y="34"/>
                      <a:pt x="31" y="27"/>
                      <a:pt x="1" y="24"/>
                    </a:cubicBezTo>
                    <a:cubicBezTo>
                      <a:pt x="1" y="24"/>
                      <a:pt x="0" y="23"/>
                      <a:pt x="0" y="22"/>
                    </a:cubicBezTo>
                    <a:cubicBezTo>
                      <a:pt x="0" y="21"/>
                      <a:pt x="1" y="21"/>
                      <a:pt x="1" y="20"/>
                    </a:cubicBezTo>
                    <a:cubicBezTo>
                      <a:pt x="1" y="17"/>
                      <a:pt x="1" y="15"/>
                      <a:pt x="1" y="12"/>
                    </a:cubicBezTo>
                    <a:close/>
                  </a:path>
                </a:pathLst>
              </a:custGeom>
              <a:solidFill>
                <a:srgbClr val="B7D5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6" name="Freeform 776">
                <a:extLst>
                  <a:ext uri="{FF2B5EF4-FFF2-40B4-BE49-F238E27FC236}">
                    <a16:creationId xmlns:a16="http://schemas.microsoft.com/office/drawing/2014/main" id="{A0FF3C5E-436D-478E-9FDE-353CFBA0907F}"/>
                  </a:ext>
                </a:extLst>
              </p:cNvPr>
              <p:cNvSpPr>
                <a:spLocks/>
              </p:cNvSpPr>
              <p:nvPr/>
            </p:nvSpPr>
            <p:spPr bwMode="auto">
              <a:xfrm>
                <a:off x="620" y="3271"/>
                <a:ext cx="78" cy="21"/>
              </a:xfrm>
              <a:custGeom>
                <a:avLst/>
                <a:gdLst>
                  <a:gd name="T0" fmla="*/ 0 w 69"/>
                  <a:gd name="T1" fmla="*/ 5 h 19"/>
                  <a:gd name="T2" fmla="*/ 62 w 69"/>
                  <a:gd name="T3" fmla="*/ 3 h 19"/>
                  <a:gd name="T4" fmla="*/ 68 w 69"/>
                  <a:gd name="T5" fmla="*/ 13 h 19"/>
                  <a:gd name="T6" fmla="*/ 0 w 69"/>
                  <a:gd name="T7" fmla="*/ 5 h 19"/>
                </a:gdLst>
                <a:ahLst/>
                <a:cxnLst>
                  <a:cxn ang="0">
                    <a:pos x="T0" y="T1"/>
                  </a:cxn>
                  <a:cxn ang="0">
                    <a:pos x="T2" y="T3"/>
                  </a:cxn>
                  <a:cxn ang="0">
                    <a:pos x="T4" y="T5"/>
                  </a:cxn>
                  <a:cxn ang="0">
                    <a:pos x="T6" y="T7"/>
                  </a:cxn>
                </a:cxnLst>
                <a:rect l="0" t="0" r="r" b="b"/>
                <a:pathLst>
                  <a:path w="69" h="19">
                    <a:moveTo>
                      <a:pt x="0" y="5"/>
                    </a:moveTo>
                    <a:cubicBezTo>
                      <a:pt x="21" y="0"/>
                      <a:pt x="42" y="7"/>
                      <a:pt x="62" y="3"/>
                    </a:cubicBezTo>
                    <a:cubicBezTo>
                      <a:pt x="69" y="1"/>
                      <a:pt x="67" y="9"/>
                      <a:pt x="68" y="13"/>
                    </a:cubicBezTo>
                    <a:cubicBezTo>
                      <a:pt x="46" y="9"/>
                      <a:pt x="21" y="19"/>
                      <a:pt x="0" y="5"/>
                    </a:cubicBezTo>
                    <a:close/>
                  </a:path>
                </a:pathLst>
              </a:custGeom>
              <a:solidFill>
                <a:srgbClr val="B7D5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7" name="Freeform 777">
                <a:extLst>
                  <a:ext uri="{FF2B5EF4-FFF2-40B4-BE49-F238E27FC236}">
                    <a16:creationId xmlns:a16="http://schemas.microsoft.com/office/drawing/2014/main" id="{882632B1-FDF9-4B04-8B2F-4FAEFD75F210}"/>
                  </a:ext>
                </a:extLst>
              </p:cNvPr>
              <p:cNvSpPr>
                <a:spLocks/>
              </p:cNvSpPr>
              <p:nvPr/>
            </p:nvSpPr>
            <p:spPr bwMode="auto">
              <a:xfrm>
                <a:off x="825" y="3270"/>
                <a:ext cx="42" cy="24"/>
              </a:xfrm>
              <a:custGeom>
                <a:avLst/>
                <a:gdLst>
                  <a:gd name="T0" fmla="*/ 37 w 37"/>
                  <a:gd name="T1" fmla="*/ 3 h 22"/>
                  <a:gd name="T2" fmla="*/ 37 w 37"/>
                  <a:gd name="T3" fmla="*/ 22 h 22"/>
                  <a:gd name="T4" fmla="*/ 25 w 37"/>
                  <a:gd name="T5" fmla="*/ 16 h 22"/>
                  <a:gd name="T6" fmla="*/ 0 w 37"/>
                  <a:gd name="T7" fmla="*/ 11 h 22"/>
                  <a:gd name="T8" fmla="*/ 33 w 37"/>
                  <a:gd name="T9" fmla="*/ 3 h 22"/>
                  <a:gd name="T10" fmla="*/ 34 w 37"/>
                  <a:gd name="T11" fmla="*/ 2 h 22"/>
                  <a:gd name="T12" fmla="*/ 37 w 37"/>
                  <a:gd name="T13" fmla="*/ 3 h 22"/>
                </a:gdLst>
                <a:ahLst/>
                <a:cxnLst>
                  <a:cxn ang="0">
                    <a:pos x="T0" y="T1"/>
                  </a:cxn>
                  <a:cxn ang="0">
                    <a:pos x="T2" y="T3"/>
                  </a:cxn>
                  <a:cxn ang="0">
                    <a:pos x="T4" y="T5"/>
                  </a:cxn>
                  <a:cxn ang="0">
                    <a:pos x="T6" y="T7"/>
                  </a:cxn>
                  <a:cxn ang="0">
                    <a:pos x="T8" y="T9"/>
                  </a:cxn>
                  <a:cxn ang="0">
                    <a:pos x="T10" y="T11"/>
                  </a:cxn>
                  <a:cxn ang="0">
                    <a:pos x="T12" y="T13"/>
                  </a:cxn>
                </a:cxnLst>
                <a:rect l="0" t="0" r="r" b="b"/>
                <a:pathLst>
                  <a:path w="37" h="22">
                    <a:moveTo>
                      <a:pt x="37" y="3"/>
                    </a:moveTo>
                    <a:cubicBezTo>
                      <a:pt x="37" y="9"/>
                      <a:pt x="37" y="16"/>
                      <a:pt x="37" y="22"/>
                    </a:cubicBezTo>
                    <a:cubicBezTo>
                      <a:pt x="34" y="18"/>
                      <a:pt x="32" y="13"/>
                      <a:pt x="25" y="16"/>
                    </a:cubicBezTo>
                    <a:cubicBezTo>
                      <a:pt x="18" y="19"/>
                      <a:pt x="11" y="19"/>
                      <a:pt x="0" y="11"/>
                    </a:cubicBezTo>
                    <a:cubicBezTo>
                      <a:pt x="16" y="14"/>
                      <a:pt x="24" y="8"/>
                      <a:pt x="33" y="3"/>
                    </a:cubicBezTo>
                    <a:cubicBezTo>
                      <a:pt x="33" y="3"/>
                      <a:pt x="34" y="2"/>
                      <a:pt x="34" y="2"/>
                    </a:cubicBezTo>
                    <a:cubicBezTo>
                      <a:pt x="36" y="0"/>
                      <a:pt x="37" y="1"/>
                      <a:pt x="37" y="3"/>
                    </a:cubicBezTo>
                    <a:close/>
                  </a:path>
                </a:pathLst>
              </a:custGeom>
              <a:solidFill>
                <a:srgbClr val="90C2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8" name="Freeform 778">
                <a:extLst>
                  <a:ext uri="{FF2B5EF4-FFF2-40B4-BE49-F238E27FC236}">
                    <a16:creationId xmlns:a16="http://schemas.microsoft.com/office/drawing/2014/main" id="{BEE78CA4-0BF3-4285-B493-172AB70F994C}"/>
                  </a:ext>
                </a:extLst>
              </p:cNvPr>
              <p:cNvSpPr>
                <a:spLocks/>
              </p:cNvSpPr>
              <p:nvPr/>
            </p:nvSpPr>
            <p:spPr bwMode="auto">
              <a:xfrm>
                <a:off x="472" y="3270"/>
                <a:ext cx="49" cy="13"/>
              </a:xfrm>
              <a:custGeom>
                <a:avLst/>
                <a:gdLst>
                  <a:gd name="T0" fmla="*/ 0 w 44"/>
                  <a:gd name="T1" fmla="*/ 6 h 12"/>
                  <a:gd name="T2" fmla="*/ 16 w 44"/>
                  <a:gd name="T3" fmla="*/ 6 h 12"/>
                  <a:gd name="T4" fmla="*/ 44 w 44"/>
                  <a:gd name="T5" fmla="*/ 6 h 12"/>
                  <a:gd name="T6" fmla="*/ 44 w 44"/>
                  <a:gd name="T7" fmla="*/ 6 h 12"/>
                  <a:gd name="T8" fmla="*/ 0 w 44"/>
                  <a:gd name="T9" fmla="*/ 6 h 12"/>
                </a:gdLst>
                <a:ahLst/>
                <a:cxnLst>
                  <a:cxn ang="0">
                    <a:pos x="T0" y="T1"/>
                  </a:cxn>
                  <a:cxn ang="0">
                    <a:pos x="T2" y="T3"/>
                  </a:cxn>
                  <a:cxn ang="0">
                    <a:pos x="T4" y="T5"/>
                  </a:cxn>
                  <a:cxn ang="0">
                    <a:pos x="T6" y="T7"/>
                  </a:cxn>
                  <a:cxn ang="0">
                    <a:pos x="T8" y="T9"/>
                  </a:cxn>
                </a:cxnLst>
                <a:rect l="0" t="0" r="r" b="b"/>
                <a:pathLst>
                  <a:path w="44" h="12">
                    <a:moveTo>
                      <a:pt x="0" y="6"/>
                    </a:moveTo>
                    <a:cubicBezTo>
                      <a:pt x="5" y="6"/>
                      <a:pt x="11" y="6"/>
                      <a:pt x="16" y="6"/>
                    </a:cubicBezTo>
                    <a:cubicBezTo>
                      <a:pt x="25" y="0"/>
                      <a:pt x="35" y="4"/>
                      <a:pt x="44" y="6"/>
                    </a:cubicBezTo>
                    <a:cubicBezTo>
                      <a:pt x="44" y="6"/>
                      <a:pt x="44" y="6"/>
                      <a:pt x="44" y="6"/>
                    </a:cubicBezTo>
                    <a:cubicBezTo>
                      <a:pt x="29" y="12"/>
                      <a:pt x="15" y="12"/>
                      <a:pt x="0" y="6"/>
                    </a:cubicBezTo>
                    <a:close/>
                  </a:path>
                </a:pathLst>
              </a:custGeom>
              <a:solidFill>
                <a:srgbClr val="B7D5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9" name="Freeform 779">
                <a:extLst>
                  <a:ext uri="{FF2B5EF4-FFF2-40B4-BE49-F238E27FC236}">
                    <a16:creationId xmlns:a16="http://schemas.microsoft.com/office/drawing/2014/main" id="{0716EA05-3D00-46CE-B23F-3FE1C9CB5019}"/>
                  </a:ext>
                </a:extLst>
              </p:cNvPr>
              <p:cNvSpPr>
                <a:spLocks/>
              </p:cNvSpPr>
              <p:nvPr/>
            </p:nvSpPr>
            <p:spPr bwMode="auto">
              <a:xfrm>
                <a:off x="936" y="614"/>
                <a:ext cx="194" cy="214"/>
              </a:xfrm>
              <a:custGeom>
                <a:avLst/>
                <a:gdLst>
                  <a:gd name="T0" fmla="*/ 19 w 172"/>
                  <a:gd name="T1" fmla="*/ 10 h 191"/>
                  <a:gd name="T2" fmla="*/ 108 w 172"/>
                  <a:gd name="T3" fmla="*/ 106 h 191"/>
                  <a:gd name="T4" fmla="*/ 171 w 172"/>
                  <a:gd name="T5" fmla="*/ 186 h 191"/>
                  <a:gd name="T6" fmla="*/ 167 w 172"/>
                  <a:gd name="T7" fmla="*/ 190 h 191"/>
                  <a:gd name="T8" fmla="*/ 28 w 172"/>
                  <a:gd name="T9" fmla="*/ 43 h 191"/>
                  <a:gd name="T10" fmla="*/ 18 w 172"/>
                  <a:gd name="T11" fmla="*/ 20 h 191"/>
                  <a:gd name="T12" fmla="*/ 0 w 172"/>
                  <a:gd name="T13" fmla="*/ 4 h 191"/>
                  <a:gd name="T14" fmla="*/ 19 w 172"/>
                  <a:gd name="T15" fmla="*/ 10 h 19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2" h="191">
                    <a:moveTo>
                      <a:pt x="19" y="10"/>
                    </a:moveTo>
                    <a:cubicBezTo>
                      <a:pt x="40" y="50"/>
                      <a:pt x="74" y="78"/>
                      <a:pt x="108" y="106"/>
                    </a:cubicBezTo>
                    <a:cubicBezTo>
                      <a:pt x="134" y="128"/>
                      <a:pt x="153" y="157"/>
                      <a:pt x="171" y="186"/>
                    </a:cubicBezTo>
                    <a:cubicBezTo>
                      <a:pt x="172" y="190"/>
                      <a:pt x="171" y="191"/>
                      <a:pt x="167" y="190"/>
                    </a:cubicBezTo>
                    <a:cubicBezTo>
                      <a:pt x="133" y="130"/>
                      <a:pt x="76" y="91"/>
                      <a:pt x="28" y="43"/>
                    </a:cubicBezTo>
                    <a:cubicBezTo>
                      <a:pt x="23" y="38"/>
                      <a:pt x="4" y="35"/>
                      <a:pt x="18" y="20"/>
                    </a:cubicBezTo>
                    <a:cubicBezTo>
                      <a:pt x="13" y="15"/>
                      <a:pt x="7" y="10"/>
                      <a:pt x="0" y="4"/>
                    </a:cubicBezTo>
                    <a:cubicBezTo>
                      <a:pt x="11" y="0"/>
                      <a:pt x="13" y="10"/>
                      <a:pt x="19" y="10"/>
                    </a:cubicBezTo>
                    <a:close/>
                  </a:path>
                </a:pathLst>
              </a:custGeom>
              <a:solidFill>
                <a:srgbClr val="7C5D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0" name="Freeform 780">
                <a:extLst>
                  <a:ext uri="{FF2B5EF4-FFF2-40B4-BE49-F238E27FC236}">
                    <a16:creationId xmlns:a16="http://schemas.microsoft.com/office/drawing/2014/main" id="{375111EF-E18F-4B7F-9AFE-9FCFCF5D0B62}"/>
                  </a:ext>
                </a:extLst>
              </p:cNvPr>
              <p:cNvSpPr>
                <a:spLocks/>
              </p:cNvSpPr>
              <p:nvPr/>
            </p:nvSpPr>
            <p:spPr bwMode="auto">
              <a:xfrm>
                <a:off x="780" y="612"/>
                <a:ext cx="189" cy="164"/>
              </a:xfrm>
              <a:custGeom>
                <a:avLst/>
                <a:gdLst>
                  <a:gd name="T0" fmla="*/ 4 w 168"/>
                  <a:gd name="T1" fmla="*/ 0 h 146"/>
                  <a:gd name="T2" fmla="*/ 98 w 168"/>
                  <a:gd name="T3" fmla="*/ 73 h 146"/>
                  <a:gd name="T4" fmla="*/ 78 w 168"/>
                  <a:gd name="T5" fmla="*/ 43 h 146"/>
                  <a:gd name="T6" fmla="*/ 168 w 168"/>
                  <a:gd name="T7" fmla="*/ 146 h 146"/>
                  <a:gd name="T8" fmla="*/ 129 w 168"/>
                  <a:gd name="T9" fmla="*/ 104 h 146"/>
                  <a:gd name="T10" fmla="*/ 96 w 168"/>
                  <a:gd name="T11" fmla="*/ 81 h 146"/>
                  <a:gd name="T12" fmla="*/ 59 w 168"/>
                  <a:gd name="T13" fmla="*/ 56 h 146"/>
                  <a:gd name="T14" fmla="*/ 0 w 168"/>
                  <a:gd name="T15" fmla="*/ 4 h 146"/>
                  <a:gd name="T16" fmla="*/ 4 w 168"/>
                  <a:gd name="T17" fmla="*/ 0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8" h="146">
                    <a:moveTo>
                      <a:pt x="4" y="0"/>
                    </a:moveTo>
                    <a:cubicBezTo>
                      <a:pt x="36" y="22"/>
                      <a:pt x="59" y="55"/>
                      <a:pt x="98" y="73"/>
                    </a:cubicBezTo>
                    <a:cubicBezTo>
                      <a:pt x="93" y="61"/>
                      <a:pt x="79" y="57"/>
                      <a:pt x="78" y="43"/>
                    </a:cubicBezTo>
                    <a:cubicBezTo>
                      <a:pt x="112" y="76"/>
                      <a:pt x="145" y="107"/>
                      <a:pt x="168" y="146"/>
                    </a:cubicBezTo>
                    <a:cubicBezTo>
                      <a:pt x="155" y="132"/>
                      <a:pt x="143" y="116"/>
                      <a:pt x="129" y="104"/>
                    </a:cubicBezTo>
                    <a:cubicBezTo>
                      <a:pt x="120" y="95"/>
                      <a:pt x="117" y="79"/>
                      <a:pt x="96" y="81"/>
                    </a:cubicBezTo>
                    <a:cubicBezTo>
                      <a:pt x="84" y="82"/>
                      <a:pt x="71" y="65"/>
                      <a:pt x="59" y="56"/>
                    </a:cubicBezTo>
                    <a:cubicBezTo>
                      <a:pt x="39" y="39"/>
                      <a:pt x="20" y="21"/>
                      <a:pt x="0" y="4"/>
                    </a:cubicBezTo>
                    <a:cubicBezTo>
                      <a:pt x="2" y="3"/>
                      <a:pt x="3" y="1"/>
                      <a:pt x="4" y="0"/>
                    </a:cubicBezTo>
                    <a:close/>
                  </a:path>
                </a:pathLst>
              </a:custGeom>
              <a:solidFill>
                <a:srgbClr val="7053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1" name="Freeform 781">
                <a:extLst>
                  <a:ext uri="{FF2B5EF4-FFF2-40B4-BE49-F238E27FC236}">
                    <a16:creationId xmlns:a16="http://schemas.microsoft.com/office/drawing/2014/main" id="{AAA24572-8E88-4429-B2E7-19ABCCCEAAB5}"/>
                  </a:ext>
                </a:extLst>
              </p:cNvPr>
              <p:cNvSpPr>
                <a:spLocks/>
              </p:cNvSpPr>
              <p:nvPr/>
            </p:nvSpPr>
            <p:spPr bwMode="auto">
              <a:xfrm>
                <a:off x="953" y="717"/>
                <a:ext cx="150" cy="208"/>
              </a:xfrm>
              <a:custGeom>
                <a:avLst/>
                <a:gdLst>
                  <a:gd name="T0" fmla="*/ 0 w 133"/>
                  <a:gd name="T1" fmla="*/ 6 h 185"/>
                  <a:gd name="T2" fmla="*/ 0 w 133"/>
                  <a:gd name="T3" fmla="*/ 0 h 185"/>
                  <a:gd name="T4" fmla="*/ 82 w 133"/>
                  <a:gd name="T5" fmla="*/ 89 h 185"/>
                  <a:gd name="T6" fmla="*/ 131 w 133"/>
                  <a:gd name="T7" fmla="*/ 175 h 185"/>
                  <a:gd name="T8" fmla="*/ 130 w 133"/>
                  <a:gd name="T9" fmla="*/ 185 h 185"/>
                  <a:gd name="T10" fmla="*/ 108 w 133"/>
                  <a:gd name="T11" fmla="*/ 140 h 185"/>
                  <a:gd name="T12" fmla="*/ 68 w 133"/>
                  <a:gd name="T13" fmla="*/ 84 h 185"/>
                  <a:gd name="T14" fmla="*/ 0 w 133"/>
                  <a:gd name="T15" fmla="*/ 6 h 18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3" h="185">
                    <a:moveTo>
                      <a:pt x="0" y="6"/>
                    </a:moveTo>
                    <a:cubicBezTo>
                      <a:pt x="0" y="4"/>
                      <a:pt x="0" y="2"/>
                      <a:pt x="0" y="0"/>
                    </a:cubicBezTo>
                    <a:cubicBezTo>
                      <a:pt x="32" y="25"/>
                      <a:pt x="52" y="62"/>
                      <a:pt x="82" y="89"/>
                    </a:cubicBezTo>
                    <a:cubicBezTo>
                      <a:pt x="108" y="113"/>
                      <a:pt x="115" y="146"/>
                      <a:pt x="131" y="175"/>
                    </a:cubicBezTo>
                    <a:cubicBezTo>
                      <a:pt x="132" y="178"/>
                      <a:pt x="133" y="182"/>
                      <a:pt x="130" y="185"/>
                    </a:cubicBezTo>
                    <a:cubicBezTo>
                      <a:pt x="122" y="170"/>
                      <a:pt x="114" y="155"/>
                      <a:pt x="108" y="140"/>
                    </a:cubicBezTo>
                    <a:cubicBezTo>
                      <a:pt x="98" y="118"/>
                      <a:pt x="83" y="101"/>
                      <a:pt x="68" y="84"/>
                    </a:cubicBezTo>
                    <a:cubicBezTo>
                      <a:pt x="46" y="57"/>
                      <a:pt x="23" y="32"/>
                      <a:pt x="0" y="6"/>
                    </a:cubicBezTo>
                    <a:close/>
                  </a:path>
                </a:pathLst>
              </a:custGeom>
              <a:solidFill>
                <a:srgbClr val="57402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2" name="Freeform 782">
                <a:extLst>
                  <a:ext uri="{FF2B5EF4-FFF2-40B4-BE49-F238E27FC236}">
                    <a16:creationId xmlns:a16="http://schemas.microsoft.com/office/drawing/2014/main" id="{F1222AA5-46BE-4D68-BD61-2A641EDBF484}"/>
                  </a:ext>
                </a:extLst>
              </p:cNvPr>
              <p:cNvSpPr>
                <a:spLocks/>
              </p:cNvSpPr>
              <p:nvPr/>
            </p:nvSpPr>
            <p:spPr bwMode="auto">
              <a:xfrm>
                <a:off x="959" y="675"/>
                <a:ext cx="167" cy="187"/>
              </a:xfrm>
              <a:custGeom>
                <a:avLst/>
                <a:gdLst>
                  <a:gd name="T0" fmla="*/ 0 w 149"/>
                  <a:gd name="T1" fmla="*/ 0 h 167"/>
                  <a:gd name="T2" fmla="*/ 149 w 149"/>
                  <a:gd name="T3" fmla="*/ 167 h 167"/>
                  <a:gd name="T4" fmla="*/ 0 w 149"/>
                  <a:gd name="T5" fmla="*/ 0 h 167"/>
                </a:gdLst>
                <a:ahLst/>
                <a:cxnLst>
                  <a:cxn ang="0">
                    <a:pos x="T0" y="T1"/>
                  </a:cxn>
                  <a:cxn ang="0">
                    <a:pos x="T2" y="T3"/>
                  </a:cxn>
                  <a:cxn ang="0">
                    <a:pos x="T4" y="T5"/>
                  </a:cxn>
                </a:cxnLst>
                <a:rect l="0" t="0" r="r" b="b"/>
                <a:pathLst>
                  <a:path w="149" h="167">
                    <a:moveTo>
                      <a:pt x="0" y="0"/>
                    </a:moveTo>
                    <a:cubicBezTo>
                      <a:pt x="63" y="44"/>
                      <a:pt x="110" y="102"/>
                      <a:pt x="149" y="167"/>
                    </a:cubicBezTo>
                    <a:cubicBezTo>
                      <a:pt x="104" y="107"/>
                      <a:pt x="59" y="47"/>
                      <a:pt x="0" y="0"/>
                    </a:cubicBezTo>
                    <a:close/>
                  </a:path>
                </a:pathLst>
              </a:custGeom>
              <a:solidFill>
                <a:srgbClr val="5E433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3" name="Freeform 783">
                <a:extLst>
                  <a:ext uri="{FF2B5EF4-FFF2-40B4-BE49-F238E27FC236}">
                    <a16:creationId xmlns:a16="http://schemas.microsoft.com/office/drawing/2014/main" id="{6DE51451-9204-4037-9DBA-6B7A7E099D2F}"/>
                  </a:ext>
                </a:extLst>
              </p:cNvPr>
              <p:cNvSpPr>
                <a:spLocks/>
              </p:cNvSpPr>
              <p:nvPr/>
            </p:nvSpPr>
            <p:spPr bwMode="auto">
              <a:xfrm>
                <a:off x="1116" y="823"/>
                <a:ext cx="45" cy="54"/>
              </a:xfrm>
              <a:custGeom>
                <a:avLst/>
                <a:gdLst>
                  <a:gd name="T0" fmla="*/ 7 w 40"/>
                  <a:gd name="T1" fmla="*/ 4 h 48"/>
                  <a:gd name="T2" fmla="*/ 11 w 40"/>
                  <a:gd name="T3" fmla="*/ 0 h 48"/>
                  <a:gd name="T4" fmla="*/ 35 w 40"/>
                  <a:gd name="T5" fmla="*/ 48 h 48"/>
                  <a:gd name="T6" fmla="*/ 21 w 40"/>
                  <a:gd name="T7" fmla="*/ 36 h 48"/>
                  <a:gd name="T8" fmla="*/ 7 w 40"/>
                  <a:gd name="T9" fmla="*/ 4 h 48"/>
                </a:gdLst>
                <a:ahLst/>
                <a:cxnLst>
                  <a:cxn ang="0">
                    <a:pos x="T0" y="T1"/>
                  </a:cxn>
                  <a:cxn ang="0">
                    <a:pos x="T2" y="T3"/>
                  </a:cxn>
                  <a:cxn ang="0">
                    <a:pos x="T4" y="T5"/>
                  </a:cxn>
                  <a:cxn ang="0">
                    <a:pos x="T6" y="T7"/>
                  </a:cxn>
                  <a:cxn ang="0">
                    <a:pos x="T8" y="T9"/>
                  </a:cxn>
                </a:cxnLst>
                <a:rect l="0" t="0" r="r" b="b"/>
                <a:pathLst>
                  <a:path w="40" h="48">
                    <a:moveTo>
                      <a:pt x="7" y="4"/>
                    </a:moveTo>
                    <a:cubicBezTo>
                      <a:pt x="8" y="3"/>
                      <a:pt x="10" y="1"/>
                      <a:pt x="11" y="0"/>
                    </a:cubicBezTo>
                    <a:cubicBezTo>
                      <a:pt x="22" y="15"/>
                      <a:pt x="40" y="26"/>
                      <a:pt x="35" y="48"/>
                    </a:cubicBezTo>
                    <a:cubicBezTo>
                      <a:pt x="30" y="44"/>
                      <a:pt x="29" y="36"/>
                      <a:pt x="21" y="36"/>
                    </a:cubicBezTo>
                    <a:cubicBezTo>
                      <a:pt x="16" y="25"/>
                      <a:pt x="0" y="19"/>
                      <a:pt x="7" y="4"/>
                    </a:cubicBezTo>
                    <a:close/>
                  </a:path>
                </a:pathLst>
              </a:custGeom>
              <a:solidFill>
                <a:srgbClr val="9D7D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4" name="Freeform 784">
                <a:extLst>
                  <a:ext uri="{FF2B5EF4-FFF2-40B4-BE49-F238E27FC236}">
                    <a16:creationId xmlns:a16="http://schemas.microsoft.com/office/drawing/2014/main" id="{AC6902FB-3E26-47CE-B146-BA6FA2057CFC}"/>
                  </a:ext>
                </a:extLst>
              </p:cNvPr>
              <p:cNvSpPr>
                <a:spLocks/>
              </p:cNvSpPr>
              <p:nvPr/>
            </p:nvSpPr>
            <p:spPr bwMode="auto">
              <a:xfrm>
                <a:off x="910" y="641"/>
                <a:ext cx="41" cy="45"/>
              </a:xfrm>
              <a:custGeom>
                <a:avLst/>
                <a:gdLst>
                  <a:gd name="T0" fmla="*/ 33 w 36"/>
                  <a:gd name="T1" fmla="*/ 39 h 40"/>
                  <a:gd name="T2" fmla="*/ 1 w 36"/>
                  <a:gd name="T3" fmla="*/ 3 h 40"/>
                  <a:gd name="T4" fmla="*/ 4 w 36"/>
                  <a:gd name="T5" fmla="*/ 1 h 40"/>
                  <a:gd name="T6" fmla="*/ 35 w 36"/>
                  <a:gd name="T7" fmla="*/ 37 h 40"/>
                  <a:gd name="T8" fmla="*/ 33 w 36"/>
                  <a:gd name="T9" fmla="*/ 39 h 40"/>
                </a:gdLst>
                <a:ahLst/>
                <a:cxnLst>
                  <a:cxn ang="0">
                    <a:pos x="T0" y="T1"/>
                  </a:cxn>
                  <a:cxn ang="0">
                    <a:pos x="T2" y="T3"/>
                  </a:cxn>
                  <a:cxn ang="0">
                    <a:pos x="T4" y="T5"/>
                  </a:cxn>
                  <a:cxn ang="0">
                    <a:pos x="T6" y="T7"/>
                  </a:cxn>
                  <a:cxn ang="0">
                    <a:pos x="T8" y="T9"/>
                  </a:cxn>
                </a:cxnLst>
                <a:rect l="0" t="0" r="r" b="b"/>
                <a:pathLst>
                  <a:path w="36" h="40">
                    <a:moveTo>
                      <a:pt x="33" y="39"/>
                    </a:moveTo>
                    <a:cubicBezTo>
                      <a:pt x="21" y="28"/>
                      <a:pt x="9" y="18"/>
                      <a:pt x="1" y="3"/>
                    </a:cubicBezTo>
                    <a:cubicBezTo>
                      <a:pt x="0" y="1"/>
                      <a:pt x="1" y="0"/>
                      <a:pt x="4" y="1"/>
                    </a:cubicBezTo>
                    <a:cubicBezTo>
                      <a:pt x="14" y="13"/>
                      <a:pt x="25" y="25"/>
                      <a:pt x="35" y="37"/>
                    </a:cubicBezTo>
                    <a:cubicBezTo>
                      <a:pt x="36" y="39"/>
                      <a:pt x="35" y="40"/>
                      <a:pt x="33" y="39"/>
                    </a:cubicBezTo>
                    <a:close/>
                  </a:path>
                </a:pathLst>
              </a:custGeom>
              <a:solidFill>
                <a:srgbClr val="6950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5" name="Freeform 785">
                <a:extLst>
                  <a:ext uri="{FF2B5EF4-FFF2-40B4-BE49-F238E27FC236}">
                    <a16:creationId xmlns:a16="http://schemas.microsoft.com/office/drawing/2014/main" id="{8AF69AA9-5C6A-4EEA-832A-DC09EB430161}"/>
                  </a:ext>
                </a:extLst>
              </p:cNvPr>
              <p:cNvSpPr>
                <a:spLocks/>
              </p:cNvSpPr>
              <p:nvPr/>
            </p:nvSpPr>
            <p:spPr bwMode="auto">
              <a:xfrm>
                <a:off x="891" y="617"/>
                <a:ext cx="24" cy="27"/>
              </a:xfrm>
              <a:custGeom>
                <a:avLst/>
                <a:gdLst>
                  <a:gd name="T0" fmla="*/ 18 w 21"/>
                  <a:gd name="T1" fmla="*/ 24 h 24"/>
                  <a:gd name="T2" fmla="*/ 0 w 21"/>
                  <a:gd name="T3" fmla="*/ 0 h 24"/>
                  <a:gd name="T4" fmla="*/ 21 w 21"/>
                  <a:gd name="T5" fmla="*/ 22 h 24"/>
                  <a:gd name="T6" fmla="*/ 18 w 21"/>
                  <a:gd name="T7" fmla="*/ 24 h 24"/>
                </a:gdLst>
                <a:ahLst/>
                <a:cxnLst>
                  <a:cxn ang="0">
                    <a:pos x="T0" y="T1"/>
                  </a:cxn>
                  <a:cxn ang="0">
                    <a:pos x="T2" y="T3"/>
                  </a:cxn>
                  <a:cxn ang="0">
                    <a:pos x="T4" y="T5"/>
                  </a:cxn>
                  <a:cxn ang="0">
                    <a:pos x="T6" y="T7"/>
                  </a:cxn>
                </a:cxnLst>
                <a:rect l="0" t="0" r="r" b="b"/>
                <a:pathLst>
                  <a:path w="21" h="24">
                    <a:moveTo>
                      <a:pt x="18" y="24"/>
                    </a:moveTo>
                    <a:cubicBezTo>
                      <a:pt x="10" y="17"/>
                      <a:pt x="3" y="10"/>
                      <a:pt x="0" y="0"/>
                    </a:cubicBezTo>
                    <a:cubicBezTo>
                      <a:pt x="9" y="5"/>
                      <a:pt x="15" y="13"/>
                      <a:pt x="21" y="22"/>
                    </a:cubicBezTo>
                    <a:cubicBezTo>
                      <a:pt x="20" y="23"/>
                      <a:pt x="19" y="23"/>
                      <a:pt x="18" y="24"/>
                    </a:cubicBezTo>
                    <a:close/>
                  </a:path>
                </a:pathLst>
              </a:custGeom>
              <a:solidFill>
                <a:srgbClr val="654B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6" name="Freeform 786">
                <a:extLst>
                  <a:ext uri="{FF2B5EF4-FFF2-40B4-BE49-F238E27FC236}">
                    <a16:creationId xmlns:a16="http://schemas.microsoft.com/office/drawing/2014/main" id="{2E0AFF31-8FCC-4314-908E-725E9236929D}"/>
                  </a:ext>
                </a:extLst>
              </p:cNvPr>
              <p:cNvSpPr>
                <a:spLocks/>
              </p:cNvSpPr>
              <p:nvPr/>
            </p:nvSpPr>
            <p:spPr bwMode="auto">
              <a:xfrm>
                <a:off x="947" y="682"/>
                <a:ext cx="25" cy="30"/>
              </a:xfrm>
              <a:custGeom>
                <a:avLst/>
                <a:gdLst>
                  <a:gd name="T0" fmla="*/ 2 w 22"/>
                  <a:gd name="T1" fmla="*/ 0 h 26"/>
                  <a:gd name="T2" fmla="*/ 22 w 22"/>
                  <a:gd name="T3" fmla="*/ 26 h 26"/>
                  <a:gd name="T4" fmla="*/ 0 w 22"/>
                  <a:gd name="T5" fmla="*/ 2 h 26"/>
                  <a:gd name="T6" fmla="*/ 2 w 22"/>
                  <a:gd name="T7" fmla="*/ 0 h 26"/>
                </a:gdLst>
                <a:ahLst/>
                <a:cxnLst>
                  <a:cxn ang="0">
                    <a:pos x="T0" y="T1"/>
                  </a:cxn>
                  <a:cxn ang="0">
                    <a:pos x="T2" y="T3"/>
                  </a:cxn>
                  <a:cxn ang="0">
                    <a:pos x="T4" y="T5"/>
                  </a:cxn>
                  <a:cxn ang="0">
                    <a:pos x="T6" y="T7"/>
                  </a:cxn>
                </a:cxnLst>
                <a:rect l="0" t="0" r="r" b="b"/>
                <a:pathLst>
                  <a:path w="22" h="26">
                    <a:moveTo>
                      <a:pt x="2" y="0"/>
                    </a:moveTo>
                    <a:cubicBezTo>
                      <a:pt x="9" y="6"/>
                      <a:pt x="17" y="12"/>
                      <a:pt x="22" y="26"/>
                    </a:cubicBezTo>
                    <a:cubicBezTo>
                      <a:pt x="10" y="18"/>
                      <a:pt x="5" y="10"/>
                      <a:pt x="0" y="2"/>
                    </a:cubicBezTo>
                    <a:cubicBezTo>
                      <a:pt x="1" y="1"/>
                      <a:pt x="1" y="0"/>
                      <a:pt x="2" y="0"/>
                    </a:cubicBezTo>
                    <a:close/>
                  </a:path>
                </a:pathLst>
              </a:custGeom>
              <a:solidFill>
                <a:srgbClr val="6950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7" name="Freeform 787">
                <a:extLst>
                  <a:ext uri="{FF2B5EF4-FFF2-40B4-BE49-F238E27FC236}">
                    <a16:creationId xmlns:a16="http://schemas.microsoft.com/office/drawing/2014/main" id="{91430E90-4D2F-4EE9-9FB4-9C4BEABB8928}"/>
                  </a:ext>
                </a:extLst>
              </p:cNvPr>
              <p:cNvSpPr>
                <a:spLocks/>
              </p:cNvSpPr>
              <p:nvPr/>
            </p:nvSpPr>
            <p:spPr bwMode="auto">
              <a:xfrm>
                <a:off x="1788" y="539"/>
                <a:ext cx="84" cy="337"/>
              </a:xfrm>
              <a:custGeom>
                <a:avLst/>
                <a:gdLst>
                  <a:gd name="T0" fmla="*/ 68 w 75"/>
                  <a:gd name="T1" fmla="*/ 0 h 300"/>
                  <a:gd name="T2" fmla="*/ 72 w 75"/>
                  <a:gd name="T3" fmla="*/ 1 h 300"/>
                  <a:gd name="T4" fmla="*/ 73 w 75"/>
                  <a:gd name="T5" fmla="*/ 29 h 300"/>
                  <a:gd name="T6" fmla="*/ 41 w 75"/>
                  <a:gd name="T7" fmla="*/ 142 h 300"/>
                  <a:gd name="T8" fmla="*/ 21 w 75"/>
                  <a:gd name="T9" fmla="*/ 213 h 300"/>
                  <a:gd name="T10" fmla="*/ 9 w 75"/>
                  <a:gd name="T11" fmla="*/ 279 h 300"/>
                  <a:gd name="T12" fmla="*/ 2 w 75"/>
                  <a:gd name="T13" fmla="*/ 300 h 300"/>
                  <a:gd name="T14" fmla="*/ 11 w 75"/>
                  <a:gd name="T15" fmla="*/ 222 h 300"/>
                  <a:gd name="T16" fmla="*/ 33 w 75"/>
                  <a:gd name="T17" fmla="*/ 125 h 300"/>
                  <a:gd name="T18" fmla="*/ 63 w 75"/>
                  <a:gd name="T19" fmla="*/ 46 h 300"/>
                  <a:gd name="T20" fmla="*/ 62 w 75"/>
                  <a:gd name="T21" fmla="*/ 30 h 300"/>
                  <a:gd name="T22" fmla="*/ 65 w 75"/>
                  <a:gd name="T23" fmla="*/ 1 h 300"/>
                  <a:gd name="T24" fmla="*/ 68 w 75"/>
                  <a:gd name="T25" fmla="*/ 0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5" h="300">
                    <a:moveTo>
                      <a:pt x="68" y="0"/>
                    </a:moveTo>
                    <a:cubicBezTo>
                      <a:pt x="69" y="1"/>
                      <a:pt x="71" y="1"/>
                      <a:pt x="72" y="1"/>
                    </a:cubicBezTo>
                    <a:cubicBezTo>
                      <a:pt x="75" y="10"/>
                      <a:pt x="65" y="20"/>
                      <a:pt x="73" y="29"/>
                    </a:cubicBezTo>
                    <a:cubicBezTo>
                      <a:pt x="65" y="68"/>
                      <a:pt x="52" y="105"/>
                      <a:pt x="41" y="142"/>
                    </a:cubicBezTo>
                    <a:cubicBezTo>
                      <a:pt x="33" y="165"/>
                      <a:pt x="29" y="189"/>
                      <a:pt x="21" y="213"/>
                    </a:cubicBezTo>
                    <a:cubicBezTo>
                      <a:pt x="15" y="234"/>
                      <a:pt x="9" y="256"/>
                      <a:pt x="9" y="279"/>
                    </a:cubicBezTo>
                    <a:cubicBezTo>
                      <a:pt x="9" y="286"/>
                      <a:pt x="6" y="293"/>
                      <a:pt x="2" y="300"/>
                    </a:cubicBezTo>
                    <a:cubicBezTo>
                      <a:pt x="0" y="273"/>
                      <a:pt x="4" y="248"/>
                      <a:pt x="11" y="222"/>
                    </a:cubicBezTo>
                    <a:cubicBezTo>
                      <a:pt x="21" y="190"/>
                      <a:pt x="26" y="157"/>
                      <a:pt x="33" y="125"/>
                    </a:cubicBezTo>
                    <a:cubicBezTo>
                      <a:pt x="40" y="98"/>
                      <a:pt x="60" y="75"/>
                      <a:pt x="63" y="46"/>
                    </a:cubicBezTo>
                    <a:cubicBezTo>
                      <a:pt x="64" y="40"/>
                      <a:pt x="66" y="35"/>
                      <a:pt x="62" y="30"/>
                    </a:cubicBezTo>
                    <a:cubicBezTo>
                      <a:pt x="61" y="20"/>
                      <a:pt x="61" y="10"/>
                      <a:pt x="65" y="1"/>
                    </a:cubicBezTo>
                    <a:cubicBezTo>
                      <a:pt x="66" y="1"/>
                      <a:pt x="67" y="0"/>
                      <a:pt x="68" y="0"/>
                    </a:cubicBezTo>
                    <a:close/>
                  </a:path>
                </a:pathLst>
              </a:custGeom>
              <a:solidFill>
                <a:srgbClr val="7155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8" name="Freeform 788">
                <a:extLst>
                  <a:ext uri="{FF2B5EF4-FFF2-40B4-BE49-F238E27FC236}">
                    <a16:creationId xmlns:a16="http://schemas.microsoft.com/office/drawing/2014/main" id="{AFF85808-70C7-4B85-BD73-FA185D89B308}"/>
                  </a:ext>
                </a:extLst>
              </p:cNvPr>
              <p:cNvSpPr>
                <a:spLocks/>
              </p:cNvSpPr>
              <p:nvPr/>
            </p:nvSpPr>
            <p:spPr bwMode="auto">
              <a:xfrm>
                <a:off x="1804" y="531"/>
                <a:ext cx="94" cy="321"/>
              </a:xfrm>
              <a:custGeom>
                <a:avLst/>
                <a:gdLst>
                  <a:gd name="T0" fmla="*/ 83 w 84"/>
                  <a:gd name="T1" fmla="*/ 8 h 286"/>
                  <a:gd name="T2" fmla="*/ 80 w 84"/>
                  <a:gd name="T3" fmla="*/ 21 h 286"/>
                  <a:gd name="T4" fmla="*/ 60 w 84"/>
                  <a:gd name="T5" fmla="*/ 104 h 286"/>
                  <a:gd name="T6" fmla="*/ 21 w 84"/>
                  <a:gd name="T7" fmla="*/ 238 h 286"/>
                  <a:gd name="T8" fmla="*/ 0 w 84"/>
                  <a:gd name="T9" fmla="*/ 286 h 286"/>
                  <a:gd name="T10" fmla="*/ 29 w 84"/>
                  <a:gd name="T11" fmla="*/ 185 h 286"/>
                  <a:gd name="T12" fmla="*/ 69 w 84"/>
                  <a:gd name="T13" fmla="*/ 46 h 286"/>
                  <a:gd name="T14" fmla="*/ 76 w 84"/>
                  <a:gd name="T15" fmla="*/ 6 h 286"/>
                  <a:gd name="T16" fmla="*/ 83 w 84"/>
                  <a:gd name="T17" fmla="*/ 2 h 286"/>
                  <a:gd name="T18" fmla="*/ 83 w 84"/>
                  <a:gd name="T19" fmla="*/ 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4" h="286">
                    <a:moveTo>
                      <a:pt x="83" y="8"/>
                    </a:moveTo>
                    <a:cubicBezTo>
                      <a:pt x="78" y="11"/>
                      <a:pt x="79" y="16"/>
                      <a:pt x="80" y="21"/>
                    </a:cubicBezTo>
                    <a:cubicBezTo>
                      <a:pt x="76" y="49"/>
                      <a:pt x="70" y="77"/>
                      <a:pt x="60" y="104"/>
                    </a:cubicBezTo>
                    <a:cubicBezTo>
                      <a:pt x="44" y="148"/>
                      <a:pt x="37" y="194"/>
                      <a:pt x="21" y="238"/>
                    </a:cubicBezTo>
                    <a:cubicBezTo>
                      <a:pt x="15" y="254"/>
                      <a:pt x="18" y="273"/>
                      <a:pt x="0" y="286"/>
                    </a:cubicBezTo>
                    <a:cubicBezTo>
                      <a:pt x="6" y="251"/>
                      <a:pt x="21" y="219"/>
                      <a:pt x="29" y="185"/>
                    </a:cubicBezTo>
                    <a:cubicBezTo>
                      <a:pt x="39" y="138"/>
                      <a:pt x="60" y="93"/>
                      <a:pt x="69" y="46"/>
                    </a:cubicBezTo>
                    <a:cubicBezTo>
                      <a:pt x="72" y="33"/>
                      <a:pt x="73" y="19"/>
                      <a:pt x="76" y="6"/>
                    </a:cubicBezTo>
                    <a:cubicBezTo>
                      <a:pt x="76" y="3"/>
                      <a:pt x="78" y="0"/>
                      <a:pt x="83" y="2"/>
                    </a:cubicBezTo>
                    <a:cubicBezTo>
                      <a:pt x="84" y="3"/>
                      <a:pt x="83" y="6"/>
                      <a:pt x="83" y="8"/>
                    </a:cubicBezTo>
                    <a:close/>
                  </a:path>
                </a:pathLst>
              </a:custGeom>
              <a:solidFill>
                <a:srgbClr val="664D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9" name="Freeform 789">
                <a:extLst>
                  <a:ext uri="{FF2B5EF4-FFF2-40B4-BE49-F238E27FC236}">
                    <a16:creationId xmlns:a16="http://schemas.microsoft.com/office/drawing/2014/main" id="{712738C9-6A93-461A-B60C-8606D71BE590}"/>
                  </a:ext>
                </a:extLst>
              </p:cNvPr>
              <p:cNvSpPr>
                <a:spLocks/>
              </p:cNvSpPr>
              <p:nvPr/>
            </p:nvSpPr>
            <p:spPr bwMode="auto">
              <a:xfrm>
                <a:off x="1815" y="748"/>
                <a:ext cx="82" cy="179"/>
              </a:xfrm>
              <a:custGeom>
                <a:avLst/>
                <a:gdLst>
                  <a:gd name="T0" fmla="*/ 25 w 73"/>
                  <a:gd name="T1" fmla="*/ 84 h 160"/>
                  <a:gd name="T2" fmla="*/ 69 w 73"/>
                  <a:gd name="T3" fmla="*/ 0 h 160"/>
                  <a:gd name="T4" fmla="*/ 73 w 73"/>
                  <a:gd name="T5" fmla="*/ 2 h 160"/>
                  <a:gd name="T6" fmla="*/ 3 w 73"/>
                  <a:gd name="T7" fmla="*/ 160 h 160"/>
                  <a:gd name="T8" fmla="*/ 25 w 73"/>
                  <a:gd name="T9" fmla="*/ 83 h 160"/>
                  <a:gd name="T10" fmla="*/ 25 w 73"/>
                  <a:gd name="T11" fmla="*/ 84 h 160"/>
                </a:gdLst>
                <a:ahLst/>
                <a:cxnLst>
                  <a:cxn ang="0">
                    <a:pos x="T0" y="T1"/>
                  </a:cxn>
                  <a:cxn ang="0">
                    <a:pos x="T2" y="T3"/>
                  </a:cxn>
                  <a:cxn ang="0">
                    <a:pos x="T4" y="T5"/>
                  </a:cxn>
                  <a:cxn ang="0">
                    <a:pos x="T6" y="T7"/>
                  </a:cxn>
                  <a:cxn ang="0">
                    <a:pos x="T8" y="T9"/>
                  </a:cxn>
                  <a:cxn ang="0">
                    <a:pos x="T10" y="T11"/>
                  </a:cxn>
                </a:cxnLst>
                <a:rect l="0" t="0" r="r" b="b"/>
                <a:pathLst>
                  <a:path w="73" h="160">
                    <a:moveTo>
                      <a:pt x="25" y="84"/>
                    </a:moveTo>
                    <a:cubicBezTo>
                      <a:pt x="40" y="56"/>
                      <a:pt x="54" y="28"/>
                      <a:pt x="69" y="0"/>
                    </a:cubicBezTo>
                    <a:cubicBezTo>
                      <a:pt x="70" y="0"/>
                      <a:pt x="71" y="1"/>
                      <a:pt x="73" y="2"/>
                    </a:cubicBezTo>
                    <a:cubicBezTo>
                      <a:pt x="50" y="54"/>
                      <a:pt x="27" y="106"/>
                      <a:pt x="3" y="160"/>
                    </a:cubicBezTo>
                    <a:cubicBezTo>
                      <a:pt x="0" y="129"/>
                      <a:pt x="22" y="109"/>
                      <a:pt x="25" y="83"/>
                    </a:cubicBezTo>
                    <a:cubicBezTo>
                      <a:pt x="25" y="83"/>
                      <a:pt x="25" y="84"/>
                      <a:pt x="25" y="84"/>
                    </a:cubicBezTo>
                    <a:close/>
                  </a:path>
                </a:pathLst>
              </a:custGeom>
              <a:solidFill>
                <a:srgbClr val="7F5C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0" name="Freeform 790">
                <a:extLst>
                  <a:ext uri="{FF2B5EF4-FFF2-40B4-BE49-F238E27FC236}">
                    <a16:creationId xmlns:a16="http://schemas.microsoft.com/office/drawing/2014/main" id="{C30E27C7-1A25-47E2-B4D2-52421AD956FE}"/>
                  </a:ext>
                </a:extLst>
              </p:cNvPr>
              <p:cNvSpPr>
                <a:spLocks/>
              </p:cNvSpPr>
              <p:nvPr/>
            </p:nvSpPr>
            <p:spPr bwMode="auto">
              <a:xfrm>
                <a:off x="1766" y="608"/>
                <a:ext cx="68" cy="214"/>
              </a:xfrm>
              <a:custGeom>
                <a:avLst/>
                <a:gdLst>
                  <a:gd name="T0" fmla="*/ 9 w 61"/>
                  <a:gd name="T1" fmla="*/ 183 h 190"/>
                  <a:gd name="T2" fmla="*/ 3 w 61"/>
                  <a:gd name="T3" fmla="*/ 180 h 190"/>
                  <a:gd name="T4" fmla="*/ 13 w 61"/>
                  <a:gd name="T5" fmla="*/ 151 h 190"/>
                  <a:gd name="T6" fmla="*/ 13 w 61"/>
                  <a:gd name="T7" fmla="*/ 151 h 190"/>
                  <a:gd name="T8" fmla="*/ 35 w 61"/>
                  <a:gd name="T9" fmla="*/ 66 h 190"/>
                  <a:gd name="T10" fmla="*/ 41 w 61"/>
                  <a:gd name="T11" fmla="*/ 52 h 190"/>
                  <a:gd name="T12" fmla="*/ 45 w 61"/>
                  <a:gd name="T13" fmla="*/ 31 h 190"/>
                  <a:gd name="T14" fmla="*/ 45 w 61"/>
                  <a:gd name="T15" fmla="*/ 31 h 190"/>
                  <a:gd name="T16" fmla="*/ 49 w 61"/>
                  <a:gd name="T17" fmla="*/ 14 h 190"/>
                  <a:gd name="T18" fmla="*/ 61 w 61"/>
                  <a:gd name="T19" fmla="*/ 11 h 190"/>
                  <a:gd name="T20" fmla="*/ 9 w 61"/>
                  <a:gd name="T21" fmla="*/ 183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1" h="190">
                    <a:moveTo>
                      <a:pt x="9" y="183"/>
                    </a:moveTo>
                    <a:cubicBezTo>
                      <a:pt x="7" y="181"/>
                      <a:pt x="0" y="190"/>
                      <a:pt x="3" y="180"/>
                    </a:cubicBezTo>
                    <a:cubicBezTo>
                      <a:pt x="6" y="170"/>
                      <a:pt x="12" y="162"/>
                      <a:pt x="13" y="151"/>
                    </a:cubicBezTo>
                    <a:cubicBezTo>
                      <a:pt x="13" y="151"/>
                      <a:pt x="13" y="151"/>
                      <a:pt x="13" y="151"/>
                    </a:cubicBezTo>
                    <a:cubicBezTo>
                      <a:pt x="24" y="124"/>
                      <a:pt x="33" y="96"/>
                      <a:pt x="35" y="66"/>
                    </a:cubicBezTo>
                    <a:cubicBezTo>
                      <a:pt x="35" y="61"/>
                      <a:pt x="38" y="56"/>
                      <a:pt x="41" y="52"/>
                    </a:cubicBezTo>
                    <a:cubicBezTo>
                      <a:pt x="42" y="45"/>
                      <a:pt x="44" y="38"/>
                      <a:pt x="45" y="31"/>
                    </a:cubicBezTo>
                    <a:cubicBezTo>
                      <a:pt x="45" y="31"/>
                      <a:pt x="45" y="31"/>
                      <a:pt x="45" y="31"/>
                    </a:cubicBezTo>
                    <a:cubicBezTo>
                      <a:pt x="49" y="26"/>
                      <a:pt x="45" y="19"/>
                      <a:pt x="49" y="14"/>
                    </a:cubicBezTo>
                    <a:cubicBezTo>
                      <a:pt x="52" y="10"/>
                      <a:pt x="54" y="0"/>
                      <a:pt x="61" y="11"/>
                    </a:cubicBezTo>
                    <a:cubicBezTo>
                      <a:pt x="42" y="68"/>
                      <a:pt x="38" y="129"/>
                      <a:pt x="9" y="183"/>
                    </a:cubicBezTo>
                    <a:close/>
                  </a:path>
                </a:pathLst>
              </a:custGeom>
              <a:solidFill>
                <a:srgbClr val="6548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1" name="Freeform 791">
                <a:extLst>
                  <a:ext uri="{FF2B5EF4-FFF2-40B4-BE49-F238E27FC236}">
                    <a16:creationId xmlns:a16="http://schemas.microsoft.com/office/drawing/2014/main" id="{9F67BE0A-EE34-4734-82FA-AA2DF4461BD4}"/>
                  </a:ext>
                </a:extLst>
              </p:cNvPr>
              <p:cNvSpPr>
                <a:spLocks/>
              </p:cNvSpPr>
              <p:nvPr/>
            </p:nvSpPr>
            <p:spPr bwMode="auto">
              <a:xfrm>
                <a:off x="1812" y="543"/>
                <a:ext cx="39" cy="100"/>
              </a:xfrm>
              <a:custGeom>
                <a:avLst/>
                <a:gdLst>
                  <a:gd name="T0" fmla="*/ 20 w 35"/>
                  <a:gd name="T1" fmla="*/ 69 h 89"/>
                  <a:gd name="T2" fmla="*/ 4 w 35"/>
                  <a:gd name="T3" fmla="*/ 89 h 89"/>
                  <a:gd name="T4" fmla="*/ 9 w 35"/>
                  <a:gd name="T5" fmla="*/ 61 h 89"/>
                  <a:gd name="T6" fmla="*/ 27 w 35"/>
                  <a:gd name="T7" fmla="*/ 0 h 89"/>
                  <a:gd name="T8" fmla="*/ 31 w 35"/>
                  <a:gd name="T9" fmla="*/ 16 h 89"/>
                  <a:gd name="T10" fmla="*/ 20 w 35"/>
                  <a:gd name="T11" fmla="*/ 69 h 89"/>
                </a:gdLst>
                <a:ahLst/>
                <a:cxnLst>
                  <a:cxn ang="0">
                    <a:pos x="T0" y="T1"/>
                  </a:cxn>
                  <a:cxn ang="0">
                    <a:pos x="T2" y="T3"/>
                  </a:cxn>
                  <a:cxn ang="0">
                    <a:pos x="T4" y="T5"/>
                  </a:cxn>
                  <a:cxn ang="0">
                    <a:pos x="T6" y="T7"/>
                  </a:cxn>
                  <a:cxn ang="0">
                    <a:pos x="T8" y="T9"/>
                  </a:cxn>
                  <a:cxn ang="0">
                    <a:pos x="T10" y="T11"/>
                  </a:cxn>
                </a:cxnLst>
                <a:rect l="0" t="0" r="r" b="b"/>
                <a:pathLst>
                  <a:path w="35" h="89">
                    <a:moveTo>
                      <a:pt x="20" y="69"/>
                    </a:moveTo>
                    <a:cubicBezTo>
                      <a:pt x="3" y="66"/>
                      <a:pt x="13" y="85"/>
                      <a:pt x="4" y="89"/>
                    </a:cubicBezTo>
                    <a:cubicBezTo>
                      <a:pt x="5" y="80"/>
                      <a:pt x="0" y="69"/>
                      <a:pt x="9" y="61"/>
                    </a:cubicBezTo>
                    <a:cubicBezTo>
                      <a:pt x="15" y="41"/>
                      <a:pt x="21" y="21"/>
                      <a:pt x="27" y="0"/>
                    </a:cubicBezTo>
                    <a:cubicBezTo>
                      <a:pt x="29" y="5"/>
                      <a:pt x="26" y="12"/>
                      <a:pt x="31" y="16"/>
                    </a:cubicBezTo>
                    <a:cubicBezTo>
                      <a:pt x="35" y="36"/>
                      <a:pt x="28" y="52"/>
                      <a:pt x="20" y="69"/>
                    </a:cubicBezTo>
                    <a:close/>
                  </a:path>
                </a:pathLst>
              </a:custGeom>
              <a:solidFill>
                <a:srgbClr val="A07F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2" name="Freeform 792">
                <a:extLst>
                  <a:ext uri="{FF2B5EF4-FFF2-40B4-BE49-F238E27FC236}">
                    <a16:creationId xmlns:a16="http://schemas.microsoft.com/office/drawing/2014/main" id="{404D4486-88FB-455A-B313-6FBF22FD897D}"/>
                  </a:ext>
                </a:extLst>
              </p:cNvPr>
              <p:cNvSpPr>
                <a:spLocks/>
              </p:cNvSpPr>
              <p:nvPr/>
            </p:nvSpPr>
            <p:spPr bwMode="auto">
              <a:xfrm>
                <a:off x="1850" y="540"/>
                <a:ext cx="13" cy="32"/>
              </a:xfrm>
              <a:custGeom>
                <a:avLst/>
                <a:gdLst>
                  <a:gd name="T0" fmla="*/ 10 w 12"/>
                  <a:gd name="T1" fmla="*/ 0 h 29"/>
                  <a:gd name="T2" fmla="*/ 7 w 12"/>
                  <a:gd name="T3" fmla="*/ 29 h 29"/>
                  <a:gd name="T4" fmla="*/ 10 w 12"/>
                  <a:gd name="T5" fmla="*/ 0 h 29"/>
                </a:gdLst>
                <a:ahLst/>
                <a:cxnLst>
                  <a:cxn ang="0">
                    <a:pos x="T0" y="T1"/>
                  </a:cxn>
                  <a:cxn ang="0">
                    <a:pos x="T2" y="T3"/>
                  </a:cxn>
                  <a:cxn ang="0">
                    <a:pos x="T4" y="T5"/>
                  </a:cxn>
                </a:cxnLst>
                <a:rect l="0" t="0" r="r" b="b"/>
                <a:pathLst>
                  <a:path w="12" h="29">
                    <a:moveTo>
                      <a:pt x="10" y="0"/>
                    </a:moveTo>
                    <a:cubicBezTo>
                      <a:pt x="12" y="10"/>
                      <a:pt x="11" y="19"/>
                      <a:pt x="7" y="29"/>
                    </a:cubicBezTo>
                    <a:cubicBezTo>
                      <a:pt x="0" y="18"/>
                      <a:pt x="1" y="9"/>
                      <a:pt x="10" y="0"/>
                    </a:cubicBezTo>
                    <a:close/>
                  </a:path>
                </a:pathLst>
              </a:custGeom>
              <a:solidFill>
                <a:srgbClr val="C9A9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3" name="Freeform 793">
                <a:extLst>
                  <a:ext uri="{FF2B5EF4-FFF2-40B4-BE49-F238E27FC236}">
                    <a16:creationId xmlns:a16="http://schemas.microsoft.com/office/drawing/2014/main" id="{6767FAE1-8672-4790-A1F0-7E5E7717ECDF}"/>
                  </a:ext>
                </a:extLst>
              </p:cNvPr>
              <p:cNvSpPr>
                <a:spLocks/>
              </p:cNvSpPr>
              <p:nvPr/>
            </p:nvSpPr>
            <p:spPr bwMode="auto">
              <a:xfrm>
                <a:off x="345" y="3065"/>
                <a:ext cx="529" cy="59"/>
              </a:xfrm>
              <a:custGeom>
                <a:avLst/>
                <a:gdLst>
                  <a:gd name="T0" fmla="*/ 13 w 471"/>
                  <a:gd name="T1" fmla="*/ 36 h 52"/>
                  <a:gd name="T2" fmla="*/ 21 w 471"/>
                  <a:gd name="T3" fmla="*/ 25 h 52"/>
                  <a:gd name="T4" fmla="*/ 55 w 471"/>
                  <a:gd name="T5" fmla="*/ 19 h 52"/>
                  <a:gd name="T6" fmla="*/ 85 w 471"/>
                  <a:gd name="T7" fmla="*/ 12 h 52"/>
                  <a:gd name="T8" fmla="*/ 83 w 471"/>
                  <a:gd name="T9" fmla="*/ 33 h 52"/>
                  <a:gd name="T10" fmla="*/ 129 w 471"/>
                  <a:gd name="T11" fmla="*/ 12 h 52"/>
                  <a:gd name="T12" fmla="*/ 133 w 471"/>
                  <a:gd name="T13" fmla="*/ 12 h 52"/>
                  <a:gd name="T14" fmla="*/ 147 w 471"/>
                  <a:gd name="T15" fmla="*/ 29 h 52"/>
                  <a:gd name="T16" fmla="*/ 177 w 471"/>
                  <a:gd name="T17" fmla="*/ 16 h 52"/>
                  <a:gd name="T18" fmla="*/ 177 w 471"/>
                  <a:gd name="T19" fmla="*/ 16 h 52"/>
                  <a:gd name="T20" fmla="*/ 220 w 471"/>
                  <a:gd name="T21" fmla="*/ 16 h 52"/>
                  <a:gd name="T22" fmla="*/ 241 w 471"/>
                  <a:gd name="T23" fmla="*/ 16 h 52"/>
                  <a:gd name="T24" fmla="*/ 383 w 471"/>
                  <a:gd name="T25" fmla="*/ 16 h 52"/>
                  <a:gd name="T26" fmla="*/ 460 w 471"/>
                  <a:gd name="T27" fmla="*/ 12 h 52"/>
                  <a:gd name="T28" fmla="*/ 462 w 471"/>
                  <a:gd name="T29" fmla="*/ 52 h 52"/>
                  <a:gd name="T30" fmla="*/ 461 w 471"/>
                  <a:gd name="T31" fmla="*/ 52 h 52"/>
                  <a:gd name="T32" fmla="*/ 460 w 471"/>
                  <a:gd name="T33" fmla="*/ 52 h 52"/>
                  <a:gd name="T34" fmla="*/ 402 w 471"/>
                  <a:gd name="T35" fmla="*/ 51 h 52"/>
                  <a:gd name="T36" fmla="*/ 296 w 471"/>
                  <a:gd name="T37" fmla="*/ 51 h 52"/>
                  <a:gd name="T38" fmla="*/ 181 w 471"/>
                  <a:gd name="T39" fmla="*/ 51 h 52"/>
                  <a:gd name="T40" fmla="*/ 13 w 471"/>
                  <a:gd name="T41" fmla="*/ 3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71" h="52">
                    <a:moveTo>
                      <a:pt x="13" y="36"/>
                    </a:moveTo>
                    <a:cubicBezTo>
                      <a:pt x="18" y="34"/>
                      <a:pt x="0" y="15"/>
                      <a:pt x="21" y="25"/>
                    </a:cubicBezTo>
                    <a:cubicBezTo>
                      <a:pt x="30" y="3"/>
                      <a:pt x="44" y="21"/>
                      <a:pt x="55" y="19"/>
                    </a:cubicBezTo>
                    <a:cubicBezTo>
                      <a:pt x="65" y="17"/>
                      <a:pt x="74" y="9"/>
                      <a:pt x="85" y="12"/>
                    </a:cubicBezTo>
                    <a:cubicBezTo>
                      <a:pt x="92" y="19"/>
                      <a:pt x="79" y="22"/>
                      <a:pt x="83" y="33"/>
                    </a:cubicBezTo>
                    <a:cubicBezTo>
                      <a:pt x="89" y="0"/>
                      <a:pt x="115" y="22"/>
                      <a:pt x="129" y="12"/>
                    </a:cubicBezTo>
                    <a:cubicBezTo>
                      <a:pt x="130" y="12"/>
                      <a:pt x="132" y="12"/>
                      <a:pt x="133" y="12"/>
                    </a:cubicBezTo>
                    <a:cubicBezTo>
                      <a:pt x="144" y="12"/>
                      <a:pt x="147" y="19"/>
                      <a:pt x="147" y="29"/>
                    </a:cubicBezTo>
                    <a:cubicBezTo>
                      <a:pt x="156" y="23"/>
                      <a:pt x="164" y="12"/>
                      <a:pt x="177" y="16"/>
                    </a:cubicBezTo>
                    <a:cubicBezTo>
                      <a:pt x="177" y="16"/>
                      <a:pt x="177" y="16"/>
                      <a:pt x="177" y="16"/>
                    </a:cubicBezTo>
                    <a:cubicBezTo>
                      <a:pt x="191" y="20"/>
                      <a:pt x="206" y="22"/>
                      <a:pt x="220" y="16"/>
                    </a:cubicBezTo>
                    <a:cubicBezTo>
                      <a:pt x="227" y="13"/>
                      <a:pt x="234" y="13"/>
                      <a:pt x="241" y="16"/>
                    </a:cubicBezTo>
                    <a:cubicBezTo>
                      <a:pt x="289" y="11"/>
                      <a:pt x="336" y="14"/>
                      <a:pt x="383" y="16"/>
                    </a:cubicBezTo>
                    <a:cubicBezTo>
                      <a:pt x="409" y="17"/>
                      <a:pt x="435" y="13"/>
                      <a:pt x="460" y="12"/>
                    </a:cubicBezTo>
                    <a:cubicBezTo>
                      <a:pt x="471" y="25"/>
                      <a:pt x="467" y="39"/>
                      <a:pt x="462" y="52"/>
                    </a:cubicBezTo>
                    <a:cubicBezTo>
                      <a:pt x="461" y="52"/>
                      <a:pt x="461" y="52"/>
                      <a:pt x="461" y="52"/>
                    </a:cubicBezTo>
                    <a:cubicBezTo>
                      <a:pt x="460" y="52"/>
                      <a:pt x="460" y="52"/>
                      <a:pt x="460" y="52"/>
                    </a:cubicBezTo>
                    <a:cubicBezTo>
                      <a:pt x="441" y="40"/>
                      <a:pt x="421" y="50"/>
                      <a:pt x="402" y="51"/>
                    </a:cubicBezTo>
                    <a:cubicBezTo>
                      <a:pt x="366" y="52"/>
                      <a:pt x="331" y="51"/>
                      <a:pt x="296" y="51"/>
                    </a:cubicBezTo>
                    <a:cubicBezTo>
                      <a:pt x="257" y="52"/>
                      <a:pt x="219" y="51"/>
                      <a:pt x="181" y="51"/>
                    </a:cubicBezTo>
                    <a:cubicBezTo>
                      <a:pt x="125" y="51"/>
                      <a:pt x="68" y="47"/>
                      <a:pt x="13" y="36"/>
                    </a:cubicBezTo>
                    <a:close/>
                  </a:path>
                </a:pathLst>
              </a:custGeom>
              <a:solidFill>
                <a:srgbClr val="7CB8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4" name="Freeform 794">
                <a:extLst>
                  <a:ext uri="{FF2B5EF4-FFF2-40B4-BE49-F238E27FC236}">
                    <a16:creationId xmlns:a16="http://schemas.microsoft.com/office/drawing/2014/main" id="{DF1BB59D-C56A-4F0D-A38C-FB325BD60DA1}"/>
                  </a:ext>
                </a:extLst>
              </p:cNvPr>
              <p:cNvSpPr>
                <a:spLocks/>
              </p:cNvSpPr>
              <p:nvPr/>
            </p:nvSpPr>
            <p:spPr bwMode="auto">
              <a:xfrm>
                <a:off x="862" y="2847"/>
                <a:ext cx="44" cy="277"/>
              </a:xfrm>
              <a:custGeom>
                <a:avLst/>
                <a:gdLst>
                  <a:gd name="T0" fmla="*/ 2 w 39"/>
                  <a:gd name="T1" fmla="*/ 246 h 246"/>
                  <a:gd name="T2" fmla="*/ 0 w 39"/>
                  <a:gd name="T3" fmla="*/ 206 h 246"/>
                  <a:gd name="T4" fmla="*/ 1 w 39"/>
                  <a:gd name="T5" fmla="*/ 166 h 246"/>
                  <a:gd name="T6" fmla="*/ 1 w 39"/>
                  <a:gd name="T7" fmla="*/ 154 h 246"/>
                  <a:gd name="T8" fmla="*/ 4 w 39"/>
                  <a:gd name="T9" fmla="*/ 67 h 246"/>
                  <a:gd name="T10" fmla="*/ 5 w 39"/>
                  <a:gd name="T11" fmla="*/ 42 h 246"/>
                  <a:gd name="T12" fmla="*/ 9 w 39"/>
                  <a:gd name="T13" fmla="*/ 11 h 246"/>
                  <a:gd name="T14" fmla="*/ 10 w 39"/>
                  <a:gd name="T15" fmla="*/ 2 h 246"/>
                  <a:gd name="T16" fmla="*/ 29 w 39"/>
                  <a:gd name="T17" fmla="*/ 25 h 246"/>
                  <a:gd name="T18" fmla="*/ 31 w 39"/>
                  <a:gd name="T19" fmla="*/ 102 h 246"/>
                  <a:gd name="T20" fmla="*/ 18 w 39"/>
                  <a:gd name="T21" fmla="*/ 153 h 246"/>
                  <a:gd name="T22" fmla="*/ 13 w 39"/>
                  <a:gd name="T23" fmla="*/ 163 h 246"/>
                  <a:gd name="T24" fmla="*/ 28 w 39"/>
                  <a:gd name="T25" fmla="*/ 153 h 246"/>
                  <a:gd name="T26" fmla="*/ 31 w 39"/>
                  <a:gd name="T27" fmla="*/ 154 h 246"/>
                  <a:gd name="T28" fmla="*/ 28 w 39"/>
                  <a:gd name="T29" fmla="*/ 203 h 246"/>
                  <a:gd name="T30" fmla="*/ 2 w 39"/>
                  <a:gd name="T31" fmla="*/ 246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9" h="246">
                    <a:moveTo>
                      <a:pt x="2" y="246"/>
                    </a:moveTo>
                    <a:cubicBezTo>
                      <a:pt x="1" y="233"/>
                      <a:pt x="1" y="219"/>
                      <a:pt x="0" y="206"/>
                    </a:cubicBezTo>
                    <a:cubicBezTo>
                      <a:pt x="0" y="193"/>
                      <a:pt x="1" y="179"/>
                      <a:pt x="1" y="166"/>
                    </a:cubicBezTo>
                    <a:cubicBezTo>
                      <a:pt x="1" y="162"/>
                      <a:pt x="1" y="158"/>
                      <a:pt x="1" y="154"/>
                    </a:cubicBezTo>
                    <a:cubicBezTo>
                      <a:pt x="8" y="125"/>
                      <a:pt x="3" y="96"/>
                      <a:pt x="4" y="67"/>
                    </a:cubicBezTo>
                    <a:cubicBezTo>
                      <a:pt x="4" y="58"/>
                      <a:pt x="4" y="50"/>
                      <a:pt x="5" y="42"/>
                    </a:cubicBezTo>
                    <a:cubicBezTo>
                      <a:pt x="8" y="32"/>
                      <a:pt x="9" y="21"/>
                      <a:pt x="9" y="11"/>
                    </a:cubicBezTo>
                    <a:cubicBezTo>
                      <a:pt x="9" y="8"/>
                      <a:pt x="10" y="5"/>
                      <a:pt x="10" y="2"/>
                    </a:cubicBezTo>
                    <a:cubicBezTo>
                      <a:pt x="29" y="0"/>
                      <a:pt x="25" y="1"/>
                      <a:pt x="29" y="25"/>
                    </a:cubicBezTo>
                    <a:cubicBezTo>
                      <a:pt x="34" y="51"/>
                      <a:pt x="25" y="77"/>
                      <a:pt x="31" y="102"/>
                    </a:cubicBezTo>
                    <a:cubicBezTo>
                      <a:pt x="35" y="123"/>
                      <a:pt x="32" y="139"/>
                      <a:pt x="18" y="153"/>
                    </a:cubicBezTo>
                    <a:cubicBezTo>
                      <a:pt x="16" y="155"/>
                      <a:pt x="15" y="159"/>
                      <a:pt x="13" y="163"/>
                    </a:cubicBezTo>
                    <a:cubicBezTo>
                      <a:pt x="22" y="164"/>
                      <a:pt x="23" y="154"/>
                      <a:pt x="28" y="153"/>
                    </a:cubicBezTo>
                    <a:cubicBezTo>
                      <a:pt x="30" y="154"/>
                      <a:pt x="30" y="154"/>
                      <a:pt x="31" y="154"/>
                    </a:cubicBezTo>
                    <a:cubicBezTo>
                      <a:pt x="39" y="171"/>
                      <a:pt x="21" y="185"/>
                      <a:pt x="28" y="203"/>
                    </a:cubicBezTo>
                    <a:cubicBezTo>
                      <a:pt x="35" y="222"/>
                      <a:pt x="15" y="234"/>
                      <a:pt x="2" y="246"/>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5" name="Freeform 795">
                <a:extLst>
                  <a:ext uri="{FF2B5EF4-FFF2-40B4-BE49-F238E27FC236}">
                    <a16:creationId xmlns:a16="http://schemas.microsoft.com/office/drawing/2014/main" id="{5A58B311-1CB7-4A23-8A08-E3FAB4DE9BB5}"/>
                  </a:ext>
                </a:extLst>
              </p:cNvPr>
              <p:cNvSpPr>
                <a:spLocks/>
              </p:cNvSpPr>
              <p:nvPr/>
            </p:nvSpPr>
            <p:spPr bwMode="auto">
              <a:xfrm>
                <a:off x="424" y="3070"/>
                <a:ext cx="66" cy="36"/>
              </a:xfrm>
              <a:custGeom>
                <a:avLst/>
                <a:gdLst>
                  <a:gd name="T0" fmla="*/ 59 w 59"/>
                  <a:gd name="T1" fmla="*/ 8 h 32"/>
                  <a:gd name="T2" fmla="*/ 39 w 59"/>
                  <a:gd name="T3" fmla="*/ 16 h 32"/>
                  <a:gd name="T4" fmla="*/ 25 w 59"/>
                  <a:gd name="T5" fmla="*/ 25 h 32"/>
                  <a:gd name="T6" fmla="*/ 12 w 59"/>
                  <a:gd name="T7" fmla="*/ 31 h 32"/>
                  <a:gd name="T8" fmla="*/ 2 w 59"/>
                  <a:gd name="T9" fmla="*/ 24 h 32"/>
                  <a:gd name="T10" fmla="*/ 10 w 59"/>
                  <a:gd name="T11" fmla="*/ 16 h 32"/>
                  <a:gd name="T12" fmla="*/ 15 w 59"/>
                  <a:gd name="T13" fmla="*/ 8 h 32"/>
                  <a:gd name="T14" fmla="*/ 15 w 59"/>
                  <a:gd name="T15" fmla="*/ 4 h 32"/>
                  <a:gd name="T16" fmla="*/ 59 w 59"/>
                  <a:gd name="T17" fmla="*/ 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32">
                    <a:moveTo>
                      <a:pt x="59" y="8"/>
                    </a:moveTo>
                    <a:cubicBezTo>
                      <a:pt x="52" y="11"/>
                      <a:pt x="48" y="19"/>
                      <a:pt x="39" y="16"/>
                    </a:cubicBezTo>
                    <a:cubicBezTo>
                      <a:pt x="31" y="13"/>
                      <a:pt x="19" y="3"/>
                      <a:pt x="25" y="25"/>
                    </a:cubicBezTo>
                    <a:cubicBezTo>
                      <a:pt x="26" y="28"/>
                      <a:pt x="18" y="32"/>
                      <a:pt x="12" y="31"/>
                    </a:cubicBezTo>
                    <a:cubicBezTo>
                      <a:pt x="8" y="30"/>
                      <a:pt x="3" y="31"/>
                      <a:pt x="2" y="24"/>
                    </a:cubicBezTo>
                    <a:cubicBezTo>
                      <a:pt x="0" y="18"/>
                      <a:pt x="5" y="17"/>
                      <a:pt x="10" y="16"/>
                    </a:cubicBezTo>
                    <a:cubicBezTo>
                      <a:pt x="14" y="15"/>
                      <a:pt x="14" y="12"/>
                      <a:pt x="15" y="8"/>
                    </a:cubicBezTo>
                    <a:cubicBezTo>
                      <a:pt x="15" y="7"/>
                      <a:pt x="15" y="5"/>
                      <a:pt x="15" y="4"/>
                    </a:cubicBezTo>
                    <a:cubicBezTo>
                      <a:pt x="29" y="10"/>
                      <a:pt x="45" y="0"/>
                      <a:pt x="59" y="8"/>
                    </a:cubicBezTo>
                    <a:close/>
                  </a:path>
                </a:pathLst>
              </a:custGeom>
              <a:solidFill>
                <a:srgbClr val="9CC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6" name="Freeform 796">
                <a:extLst>
                  <a:ext uri="{FF2B5EF4-FFF2-40B4-BE49-F238E27FC236}">
                    <a16:creationId xmlns:a16="http://schemas.microsoft.com/office/drawing/2014/main" id="{34BD1DFB-5FFF-476E-B4A3-6E061C537D2B}"/>
                  </a:ext>
                </a:extLst>
              </p:cNvPr>
              <p:cNvSpPr>
                <a:spLocks/>
              </p:cNvSpPr>
              <p:nvPr/>
            </p:nvSpPr>
            <p:spPr bwMode="auto">
              <a:xfrm>
                <a:off x="495" y="3067"/>
                <a:ext cx="49" cy="49"/>
              </a:xfrm>
              <a:custGeom>
                <a:avLst/>
                <a:gdLst>
                  <a:gd name="T0" fmla="*/ 44 w 44"/>
                  <a:gd name="T1" fmla="*/ 14 h 43"/>
                  <a:gd name="T2" fmla="*/ 22 w 44"/>
                  <a:gd name="T3" fmla="*/ 30 h 43"/>
                  <a:gd name="T4" fmla="*/ 9 w 44"/>
                  <a:gd name="T5" fmla="*/ 21 h 43"/>
                  <a:gd name="T6" fmla="*/ 0 w 44"/>
                  <a:gd name="T7" fmla="*/ 10 h 43"/>
                  <a:gd name="T8" fmla="*/ 44 w 44"/>
                  <a:gd name="T9" fmla="*/ 14 h 43"/>
                </a:gdLst>
                <a:ahLst/>
                <a:cxnLst>
                  <a:cxn ang="0">
                    <a:pos x="T0" y="T1"/>
                  </a:cxn>
                  <a:cxn ang="0">
                    <a:pos x="T2" y="T3"/>
                  </a:cxn>
                  <a:cxn ang="0">
                    <a:pos x="T4" y="T5"/>
                  </a:cxn>
                  <a:cxn ang="0">
                    <a:pos x="T6" y="T7"/>
                  </a:cxn>
                  <a:cxn ang="0">
                    <a:pos x="T8" y="T9"/>
                  </a:cxn>
                </a:cxnLst>
                <a:rect l="0" t="0" r="r" b="b"/>
                <a:pathLst>
                  <a:path w="44" h="43">
                    <a:moveTo>
                      <a:pt x="44" y="14"/>
                    </a:moveTo>
                    <a:cubicBezTo>
                      <a:pt x="34" y="15"/>
                      <a:pt x="30" y="25"/>
                      <a:pt x="22" y="30"/>
                    </a:cubicBezTo>
                    <a:cubicBezTo>
                      <a:pt x="20" y="24"/>
                      <a:pt x="2" y="43"/>
                      <a:pt x="9" y="21"/>
                    </a:cubicBezTo>
                    <a:cubicBezTo>
                      <a:pt x="10" y="19"/>
                      <a:pt x="3" y="14"/>
                      <a:pt x="0" y="10"/>
                    </a:cubicBezTo>
                    <a:cubicBezTo>
                      <a:pt x="16" y="0"/>
                      <a:pt x="30" y="8"/>
                      <a:pt x="44" y="14"/>
                    </a:cubicBezTo>
                    <a:close/>
                  </a:path>
                </a:pathLst>
              </a:custGeom>
              <a:solidFill>
                <a:srgbClr val="9CC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7" name="Freeform 797">
                <a:extLst>
                  <a:ext uri="{FF2B5EF4-FFF2-40B4-BE49-F238E27FC236}">
                    <a16:creationId xmlns:a16="http://schemas.microsoft.com/office/drawing/2014/main" id="{3A0A9FFF-4D17-4408-885C-CAB6F9BC2077}"/>
                  </a:ext>
                </a:extLst>
              </p:cNvPr>
              <p:cNvSpPr>
                <a:spLocks/>
              </p:cNvSpPr>
              <p:nvPr/>
            </p:nvSpPr>
            <p:spPr bwMode="auto">
              <a:xfrm>
                <a:off x="544" y="3073"/>
                <a:ext cx="72" cy="25"/>
              </a:xfrm>
              <a:custGeom>
                <a:avLst/>
                <a:gdLst>
                  <a:gd name="T0" fmla="*/ 64 w 64"/>
                  <a:gd name="T1" fmla="*/ 9 h 22"/>
                  <a:gd name="T2" fmla="*/ 13 w 64"/>
                  <a:gd name="T3" fmla="*/ 16 h 22"/>
                  <a:gd name="T4" fmla="*/ 0 w 64"/>
                  <a:gd name="T5" fmla="*/ 9 h 22"/>
                  <a:gd name="T6" fmla="*/ 64 w 64"/>
                  <a:gd name="T7" fmla="*/ 9 h 22"/>
                </a:gdLst>
                <a:ahLst/>
                <a:cxnLst>
                  <a:cxn ang="0">
                    <a:pos x="T0" y="T1"/>
                  </a:cxn>
                  <a:cxn ang="0">
                    <a:pos x="T2" y="T3"/>
                  </a:cxn>
                  <a:cxn ang="0">
                    <a:pos x="T4" y="T5"/>
                  </a:cxn>
                  <a:cxn ang="0">
                    <a:pos x="T6" y="T7"/>
                  </a:cxn>
                </a:cxnLst>
                <a:rect l="0" t="0" r="r" b="b"/>
                <a:pathLst>
                  <a:path w="64" h="22">
                    <a:moveTo>
                      <a:pt x="64" y="9"/>
                    </a:moveTo>
                    <a:cubicBezTo>
                      <a:pt x="46" y="6"/>
                      <a:pt x="32" y="22"/>
                      <a:pt x="13" y="16"/>
                    </a:cubicBezTo>
                    <a:cubicBezTo>
                      <a:pt x="7" y="14"/>
                      <a:pt x="4" y="12"/>
                      <a:pt x="0" y="9"/>
                    </a:cubicBezTo>
                    <a:cubicBezTo>
                      <a:pt x="21" y="10"/>
                      <a:pt x="43" y="0"/>
                      <a:pt x="64" y="9"/>
                    </a:cubicBezTo>
                    <a:close/>
                  </a:path>
                </a:pathLst>
              </a:custGeom>
              <a:solidFill>
                <a:srgbClr val="9CC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8" name="Freeform 798">
                <a:extLst>
                  <a:ext uri="{FF2B5EF4-FFF2-40B4-BE49-F238E27FC236}">
                    <a16:creationId xmlns:a16="http://schemas.microsoft.com/office/drawing/2014/main" id="{53525ACA-E697-42D6-84EA-2A1FC0583070}"/>
                  </a:ext>
                </a:extLst>
              </p:cNvPr>
              <p:cNvSpPr>
                <a:spLocks/>
              </p:cNvSpPr>
              <p:nvPr/>
            </p:nvSpPr>
            <p:spPr bwMode="auto">
              <a:xfrm>
                <a:off x="722" y="3162"/>
                <a:ext cx="147" cy="53"/>
              </a:xfrm>
              <a:custGeom>
                <a:avLst/>
                <a:gdLst>
                  <a:gd name="T0" fmla="*/ 127 w 131"/>
                  <a:gd name="T1" fmla="*/ 22 h 47"/>
                  <a:gd name="T2" fmla="*/ 127 w 131"/>
                  <a:gd name="T3" fmla="*/ 26 h 47"/>
                  <a:gd name="T4" fmla="*/ 125 w 131"/>
                  <a:gd name="T5" fmla="*/ 38 h 47"/>
                  <a:gd name="T6" fmla="*/ 14 w 131"/>
                  <a:gd name="T7" fmla="*/ 38 h 47"/>
                  <a:gd name="T8" fmla="*/ 5 w 131"/>
                  <a:gd name="T9" fmla="*/ 20 h 47"/>
                  <a:gd name="T10" fmla="*/ 24 w 131"/>
                  <a:gd name="T11" fmla="*/ 5 h 47"/>
                  <a:gd name="T12" fmla="*/ 43 w 131"/>
                  <a:gd name="T13" fmla="*/ 13 h 47"/>
                  <a:gd name="T14" fmla="*/ 52 w 131"/>
                  <a:gd name="T15" fmla="*/ 15 h 47"/>
                  <a:gd name="T16" fmla="*/ 88 w 131"/>
                  <a:gd name="T17" fmla="*/ 19 h 47"/>
                  <a:gd name="T18" fmla="*/ 106 w 131"/>
                  <a:gd name="T19" fmla="*/ 6 h 47"/>
                  <a:gd name="T20" fmla="*/ 125 w 131"/>
                  <a:gd name="T21" fmla="*/ 6 h 47"/>
                  <a:gd name="T22" fmla="*/ 127 w 131"/>
                  <a:gd name="T23" fmla="*/ 22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1" h="47">
                    <a:moveTo>
                      <a:pt x="127" y="22"/>
                    </a:moveTo>
                    <a:cubicBezTo>
                      <a:pt x="127" y="23"/>
                      <a:pt x="127" y="25"/>
                      <a:pt x="127" y="26"/>
                    </a:cubicBezTo>
                    <a:cubicBezTo>
                      <a:pt x="129" y="30"/>
                      <a:pt x="130" y="35"/>
                      <a:pt x="125" y="38"/>
                    </a:cubicBezTo>
                    <a:cubicBezTo>
                      <a:pt x="88" y="47"/>
                      <a:pt x="51" y="40"/>
                      <a:pt x="14" y="38"/>
                    </a:cubicBezTo>
                    <a:cubicBezTo>
                      <a:pt x="1" y="37"/>
                      <a:pt x="0" y="32"/>
                      <a:pt x="5" y="20"/>
                    </a:cubicBezTo>
                    <a:cubicBezTo>
                      <a:pt x="10" y="12"/>
                      <a:pt x="16" y="8"/>
                      <a:pt x="24" y="5"/>
                    </a:cubicBezTo>
                    <a:cubicBezTo>
                      <a:pt x="34" y="0"/>
                      <a:pt x="40" y="2"/>
                      <a:pt x="43" y="13"/>
                    </a:cubicBezTo>
                    <a:cubicBezTo>
                      <a:pt x="44" y="16"/>
                      <a:pt x="48" y="16"/>
                      <a:pt x="52" y="15"/>
                    </a:cubicBezTo>
                    <a:cubicBezTo>
                      <a:pt x="64" y="12"/>
                      <a:pt x="75" y="7"/>
                      <a:pt x="88" y="19"/>
                    </a:cubicBezTo>
                    <a:cubicBezTo>
                      <a:pt x="91" y="22"/>
                      <a:pt x="104" y="16"/>
                      <a:pt x="106" y="6"/>
                    </a:cubicBezTo>
                    <a:cubicBezTo>
                      <a:pt x="112" y="6"/>
                      <a:pt x="119" y="6"/>
                      <a:pt x="125" y="6"/>
                    </a:cubicBezTo>
                    <a:cubicBezTo>
                      <a:pt x="131" y="11"/>
                      <a:pt x="128" y="16"/>
                      <a:pt x="127" y="22"/>
                    </a:cubicBezTo>
                    <a:close/>
                  </a:path>
                </a:pathLst>
              </a:custGeom>
              <a:solidFill>
                <a:srgbClr val="8DC0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9" name="Freeform 799">
                <a:extLst>
                  <a:ext uri="{FF2B5EF4-FFF2-40B4-BE49-F238E27FC236}">
                    <a16:creationId xmlns:a16="http://schemas.microsoft.com/office/drawing/2014/main" id="{EC52FC13-F650-459B-84CB-5F5826DA52B1}"/>
                  </a:ext>
                </a:extLst>
              </p:cNvPr>
              <p:cNvSpPr>
                <a:spLocks/>
              </p:cNvSpPr>
              <p:nvPr/>
            </p:nvSpPr>
            <p:spPr bwMode="auto">
              <a:xfrm>
                <a:off x="862" y="3172"/>
                <a:ext cx="47" cy="101"/>
              </a:xfrm>
              <a:custGeom>
                <a:avLst/>
                <a:gdLst>
                  <a:gd name="T0" fmla="*/ 0 w 42"/>
                  <a:gd name="T1" fmla="*/ 29 h 90"/>
                  <a:gd name="T2" fmla="*/ 2 w 42"/>
                  <a:gd name="T3" fmla="*/ 17 h 90"/>
                  <a:gd name="T4" fmla="*/ 30 w 42"/>
                  <a:gd name="T5" fmla="*/ 0 h 90"/>
                  <a:gd name="T6" fmla="*/ 10 w 42"/>
                  <a:gd name="T7" fmla="*/ 69 h 90"/>
                  <a:gd name="T8" fmla="*/ 8 w 42"/>
                  <a:gd name="T9" fmla="*/ 57 h 90"/>
                  <a:gd name="T10" fmla="*/ 4 w 42"/>
                  <a:gd name="T11" fmla="*/ 57 h 90"/>
                  <a:gd name="T12" fmla="*/ 4 w 42"/>
                  <a:gd name="T13" fmla="*/ 90 h 90"/>
                  <a:gd name="T14" fmla="*/ 1 w 42"/>
                  <a:gd name="T15" fmla="*/ 89 h 90"/>
                  <a:gd name="T16" fmla="*/ 1 w 42"/>
                  <a:gd name="T17" fmla="*/ 69 h 90"/>
                  <a:gd name="T18" fmla="*/ 0 w 42"/>
                  <a:gd name="T19" fmla="*/ 29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 h="90">
                    <a:moveTo>
                      <a:pt x="0" y="29"/>
                    </a:moveTo>
                    <a:cubicBezTo>
                      <a:pt x="1" y="25"/>
                      <a:pt x="1" y="21"/>
                      <a:pt x="2" y="17"/>
                    </a:cubicBezTo>
                    <a:cubicBezTo>
                      <a:pt x="15" y="19"/>
                      <a:pt x="15" y="0"/>
                      <a:pt x="30" y="0"/>
                    </a:cubicBezTo>
                    <a:cubicBezTo>
                      <a:pt x="20" y="23"/>
                      <a:pt x="42" y="52"/>
                      <a:pt x="10" y="69"/>
                    </a:cubicBezTo>
                    <a:cubicBezTo>
                      <a:pt x="9" y="65"/>
                      <a:pt x="9" y="61"/>
                      <a:pt x="8" y="57"/>
                    </a:cubicBezTo>
                    <a:cubicBezTo>
                      <a:pt x="7" y="57"/>
                      <a:pt x="6" y="57"/>
                      <a:pt x="4" y="57"/>
                    </a:cubicBezTo>
                    <a:cubicBezTo>
                      <a:pt x="4" y="68"/>
                      <a:pt x="4" y="79"/>
                      <a:pt x="4" y="90"/>
                    </a:cubicBezTo>
                    <a:cubicBezTo>
                      <a:pt x="3" y="90"/>
                      <a:pt x="2" y="89"/>
                      <a:pt x="1" y="89"/>
                    </a:cubicBezTo>
                    <a:cubicBezTo>
                      <a:pt x="1" y="82"/>
                      <a:pt x="1" y="76"/>
                      <a:pt x="1" y="69"/>
                    </a:cubicBezTo>
                    <a:cubicBezTo>
                      <a:pt x="1" y="56"/>
                      <a:pt x="0" y="42"/>
                      <a:pt x="0" y="29"/>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0" name="Freeform 800">
                <a:extLst>
                  <a:ext uri="{FF2B5EF4-FFF2-40B4-BE49-F238E27FC236}">
                    <a16:creationId xmlns:a16="http://schemas.microsoft.com/office/drawing/2014/main" id="{88803945-A63F-43F2-9CAB-709044322FEC}"/>
                  </a:ext>
                </a:extLst>
              </p:cNvPr>
              <p:cNvSpPr>
                <a:spLocks/>
              </p:cNvSpPr>
              <p:nvPr/>
            </p:nvSpPr>
            <p:spPr bwMode="auto">
              <a:xfrm>
                <a:off x="484" y="3236"/>
                <a:ext cx="36" cy="20"/>
              </a:xfrm>
              <a:custGeom>
                <a:avLst/>
                <a:gdLst>
                  <a:gd name="T0" fmla="*/ 29 w 32"/>
                  <a:gd name="T1" fmla="*/ 0 h 18"/>
                  <a:gd name="T2" fmla="*/ 29 w 32"/>
                  <a:gd name="T3" fmla="*/ 12 h 18"/>
                  <a:gd name="T4" fmla="*/ 3 w 32"/>
                  <a:gd name="T5" fmla="*/ 13 h 18"/>
                  <a:gd name="T6" fmla="*/ 5 w 32"/>
                  <a:gd name="T7" fmla="*/ 6 h 18"/>
                  <a:gd name="T8" fmla="*/ 21 w 32"/>
                  <a:gd name="T9" fmla="*/ 0 h 18"/>
                  <a:gd name="T10" fmla="*/ 29 w 32"/>
                  <a:gd name="T11" fmla="*/ 0 h 18"/>
                </a:gdLst>
                <a:ahLst/>
                <a:cxnLst>
                  <a:cxn ang="0">
                    <a:pos x="T0" y="T1"/>
                  </a:cxn>
                  <a:cxn ang="0">
                    <a:pos x="T2" y="T3"/>
                  </a:cxn>
                  <a:cxn ang="0">
                    <a:pos x="T4" y="T5"/>
                  </a:cxn>
                  <a:cxn ang="0">
                    <a:pos x="T6" y="T7"/>
                  </a:cxn>
                  <a:cxn ang="0">
                    <a:pos x="T8" y="T9"/>
                  </a:cxn>
                  <a:cxn ang="0">
                    <a:pos x="T10" y="T11"/>
                  </a:cxn>
                </a:cxnLst>
                <a:rect l="0" t="0" r="r" b="b"/>
                <a:pathLst>
                  <a:path w="32" h="18">
                    <a:moveTo>
                      <a:pt x="29" y="0"/>
                    </a:moveTo>
                    <a:cubicBezTo>
                      <a:pt x="28" y="5"/>
                      <a:pt x="32" y="13"/>
                      <a:pt x="29" y="12"/>
                    </a:cubicBezTo>
                    <a:cubicBezTo>
                      <a:pt x="20" y="8"/>
                      <a:pt x="11" y="18"/>
                      <a:pt x="3" y="13"/>
                    </a:cubicBezTo>
                    <a:cubicBezTo>
                      <a:pt x="1" y="12"/>
                      <a:pt x="0" y="7"/>
                      <a:pt x="5" y="6"/>
                    </a:cubicBezTo>
                    <a:cubicBezTo>
                      <a:pt x="11" y="5"/>
                      <a:pt x="17" y="5"/>
                      <a:pt x="21" y="0"/>
                    </a:cubicBezTo>
                    <a:cubicBezTo>
                      <a:pt x="24" y="0"/>
                      <a:pt x="26" y="0"/>
                      <a:pt x="29" y="0"/>
                    </a:cubicBezTo>
                    <a:close/>
                  </a:path>
                </a:pathLst>
              </a:custGeom>
              <a:solidFill>
                <a:srgbClr val="90C2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1" name="Freeform 801">
                <a:extLst>
                  <a:ext uri="{FF2B5EF4-FFF2-40B4-BE49-F238E27FC236}">
                    <a16:creationId xmlns:a16="http://schemas.microsoft.com/office/drawing/2014/main" id="{0C13B6AA-D569-4EFC-B540-54D0BE2B414E}"/>
                  </a:ext>
                </a:extLst>
              </p:cNvPr>
              <p:cNvSpPr>
                <a:spLocks/>
              </p:cNvSpPr>
              <p:nvPr/>
            </p:nvSpPr>
            <p:spPr bwMode="auto">
              <a:xfrm>
                <a:off x="1933" y="639"/>
                <a:ext cx="180" cy="450"/>
              </a:xfrm>
              <a:custGeom>
                <a:avLst/>
                <a:gdLst>
                  <a:gd name="T0" fmla="*/ 141 w 160"/>
                  <a:gd name="T1" fmla="*/ 36 h 401"/>
                  <a:gd name="T2" fmla="*/ 160 w 160"/>
                  <a:gd name="T3" fmla="*/ 0 h 401"/>
                  <a:gd name="T4" fmla="*/ 126 w 160"/>
                  <a:gd name="T5" fmla="*/ 92 h 401"/>
                  <a:gd name="T6" fmla="*/ 110 w 160"/>
                  <a:gd name="T7" fmla="*/ 141 h 401"/>
                  <a:gd name="T8" fmla="*/ 46 w 160"/>
                  <a:gd name="T9" fmla="*/ 313 h 401"/>
                  <a:gd name="T10" fmla="*/ 1 w 160"/>
                  <a:gd name="T11" fmla="*/ 401 h 401"/>
                  <a:gd name="T12" fmla="*/ 21 w 160"/>
                  <a:gd name="T13" fmla="*/ 346 h 401"/>
                  <a:gd name="T14" fmla="*/ 49 w 160"/>
                  <a:gd name="T15" fmla="*/ 286 h 401"/>
                  <a:gd name="T16" fmla="*/ 51 w 160"/>
                  <a:gd name="T17" fmla="*/ 282 h 401"/>
                  <a:gd name="T18" fmla="*/ 99 w 160"/>
                  <a:gd name="T19" fmla="*/ 160 h 401"/>
                  <a:gd name="T20" fmla="*/ 141 w 160"/>
                  <a:gd name="T21" fmla="*/ 36 h 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0" h="401">
                    <a:moveTo>
                      <a:pt x="141" y="36"/>
                    </a:moveTo>
                    <a:cubicBezTo>
                      <a:pt x="151" y="26"/>
                      <a:pt x="147" y="9"/>
                      <a:pt x="160" y="0"/>
                    </a:cubicBezTo>
                    <a:cubicBezTo>
                      <a:pt x="153" y="33"/>
                      <a:pt x="136" y="61"/>
                      <a:pt x="126" y="92"/>
                    </a:cubicBezTo>
                    <a:cubicBezTo>
                      <a:pt x="120" y="108"/>
                      <a:pt x="110" y="124"/>
                      <a:pt x="110" y="141"/>
                    </a:cubicBezTo>
                    <a:cubicBezTo>
                      <a:pt x="110" y="207"/>
                      <a:pt x="66" y="255"/>
                      <a:pt x="46" y="313"/>
                    </a:cubicBezTo>
                    <a:cubicBezTo>
                      <a:pt x="35" y="344"/>
                      <a:pt x="11" y="369"/>
                      <a:pt x="1" y="401"/>
                    </a:cubicBezTo>
                    <a:cubicBezTo>
                      <a:pt x="0" y="380"/>
                      <a:pt x="12" y="363"/>
                      <a:pt x="21" y="346"/>
                    </a:cubicBezTo>
                    <a:cubicBezTo>
                      <a:pt x="32" y="326"/>
                      <a:pt x="45" y="309"/>
                      <a:pt x="49" y="286"/>
                    </a:cubicBezTo>
                    <a:cubicBezTo>
                      <a:pt x="48" y="284"/>
                      <a:pt x="49" y="283"/>
                      <a:pt x="51" y="282"/>
                    </a:cubicBezTo>
                    <a:cubicBezTo>
                      <a:pt x="73" y="244"/>
                      <a:pt x="93" y="205"/>
                      <a:pt x="99" y="160"/>
                    </a:cubicBezTo>
                    <a:cubicBezTo>
                      <a:pt x="104" y="116"/>
                      <a:pt x="122" y="76"/>
                      <a:pt x="141" y="36"/>
                    </a:cubicBezTo>
                    <a:close/>
                  </a:path>
                </a:pathLst>
              </a:custGeom>
              <a:solidFill>
                <a:srgbClr val="6C51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2" name="Freeform 802">
                <a:extLst>
                  <a:ext uri="{FF2B5EF4-FFF2-40B4-BE49-F238E27FC236}">
                    <a16:creationId xmlns:a16="http://schemas.microsoft.com/office/drawing/2014/main" id="{B2225CF6-3E06-43CB-BC6D-CF7358BE1747}"/>
                  </a:ext>
                </a:extLst>
              </p:cNvPr>
              <p:cNvSpPr>
                <a:spLocks/>
              </p:cNvSpPr>
              <p:nvPr/>
            </p:nvSpPr>
            <p:spPr bwMode="auto">
              <a:xfrm>
                <a:off x="2005" y="639"/>
                <a:ext cx="81" cy="231"/>
              </a:xfrm>
              <a:custGeom>
                <a:avLst/>
                <a:gdLst>
                  <a:gd name="T0" fmla="*/ 0 w 72"/>
                  <a:gd name="T1" fmla="*/ 206 h 206"/>
                  <a:gd name="T2" fmla="*/ 44 w 72"/>
                  <a:gd name="T3" fmla="*/ 63 h 206"/>
                  <a:gd name="T4" fmla="*/ 68 w 72"/>
                  <a:gd name="T5" fmla="*/ 0 h 206"/>
                  <a:gd name="T6" fmla="*/ 72 w 72"/>
                  <a:gd name="T7" fmla="*/ 9 h 206"/>
                  <a:gd name="T8" fmla="*/ 29 w 72"/>
                  <a:gd name="T9" fmla="*/ 118 h 206"/>
                  <a:gd name="T10" fmla="*/ 19 w 72"/>
                  <a:gd name="T11" fmla="*/ 169 h 206"/>
                  <a:gd name="T12" fmla="*/ 0 w 72"/>
                  <a:gd name="T13" fmla="*/ 206 h 206"/>
                </a:gdLst>
                <a:ahLst/>
                <a:cxnLst>
                  <a:cxn ang="0">
                    <a:pos x="T0" y="T1"/>
                  </a:cxn>
                  <a:cxn ang="0">
                    <a:pos x="T2" y="T3"/>
                  </a:cxn>
                  <a:cxn ang="0">
                    <a:pos x="T4" y="T5"/>
                  </a:cxn>
                  <a:cxn ang="0">
                    <a:pos x="T6" y="T7"/>
                  </a:cxn>
                  <a:cxn ang="0">
                    <a:pos x="T8" y="T9"/>
                  </a:cxn>
                  <a:cxn ang="0">
                    <a:pos x="T10" y="T11"/>
                  </a:cxn>
                  <a:cxn ang="0">
                    <a:pos x="T12" y="T13"/>
                  </a:cxn>
                </a:cxnLst>
                <a:rect l="0" t="0" r="r" b="b"/>
                <a:pathLst>
                  <a:path w="72" h="206">
                    <a:moveTo>
                      <a:pt x="0" y="206"/>
                    </a:moveTo>
                    <a:cubicBezTo>
                      <a:pt x="9" y="157"/>
                      <a:pt x="19" y="108"/>
                      <a:pt x="44" y="63"/>
                    </a:cubicBezTo>
                    <a:cubicBezTo>
                      <a:pt x="55" y="44"/>
                      <a:pt x="61" y="21"/>
                      <a:pt x="68" y="0"/>
                    </a:cubicBezTo>
                    <a:cubicBezTo>
                      <a:pt x="72" y="2"/>
                      <a:pt x="72" y="5"/>
                      <a:pt x="72" y="9"/>
                    </a:cubicBezTo>
                    <a:cubicBezTo>
                      <a:pt x="59" y="45"/>
                      <a:pt x="45" y="82"/>
                      <a:pt x="29" y="118"/>
                    </a:cubicBezTo>
                    <a:cubicBezTo>
                      <a:pt x="22" y="133"/>
                      <a:pt x="14" y="149"/>
                      <a:pt x="19" y="169"/>
                    </a:cubicBezTo>
                    <a:cubicBezTo>
                      <a:pt x="22" y="178"/>
                      <a:pt x="10" y="195"/>
                      <a:pt x="0" y="206"/>
                    </a:cubicBezTo>
                    <a:close/>
                  </a:path>
                </a:pathLst>
              </a:custGeom>
              <a:solidFill>
                <a:srgbClr val="7253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3" name="Freeform 803">
                <a:extLst>
                  <a:ext uri="{FF2B5EF4-FFF2-40B4-BE49-F238E27FC236}">
                    <a16:creationId xmlns:a16="http://schemas.microsoft.com/office/drawing/2014/main" id="{F57D107A-4504-4EB5-8B69-F9E68C47FBE0}"/>
                  </a:ext>
                </a:extLst>
              </p:cNvPr>
              <p:cNvSpPr>
                <a:spLocks/>
              </p:cNvSpPr>
              <p:nvPr/>
            </p:nvSpPr>
            <p:spPr bwMode="auto">
              <a:xfrm>
                <a:off x="1962" y="863"/>
                <a:ext cx="57" cy="81"/>
              </a:xfrm>
              <a:custGeom>
                <a:avLst/>
                <a:gdLst>
                  <a:gd name="T0" fmla="*/ 10 w 50"/>
                  <a:gd name="T1" fmla="*/ 72 h 72"/>
                  <a:gd name="T2" fmla="*/ 2 w 50"/>
                  <a:gd name="T3" fmla="*/ 64 h 72"/>
                  <a:gd name="T4" fmla="*/ 20 w 50"/>
                  <a:gd name="T5" fmla="*/ 16 h 72"/>
                  <a:gd name="T6" fmla="*/ 38 w 50"/>
                  <a:gd name="T7" fmla="*/ 6 h 72"/>
                  <a:gd name="T8" fmla="*/ 34 w 50"/>
                  <a:gd name="T9" fmla="*/ 19 h 72"/>
                  <a:gd name="T10" fmla="*/ 35 w 50"/>
                  <a:gd name="T11" fmla="*/ 25 h 72"/>
                  <a:gd name="T12" fmla="*/ 50 w 50"/>
                  <a:gd name="T13" fmla="*/ 5 h 72"/>
                  <a:gd name="T14" fmla="*/ 10 w 50"/>
                  <a:gd name="T15" fmla="*/ 72 h 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 h="72">
                    <a:moveTo>
                      <a:pt x="10" y="72"/>
                    </a:moveTo>
                    <a:cubicBezTo>
                      <a:pt x="9" y="68"/>
                      <a:pt x="0" y="72"/>
                      <a:pt x="2" y="64"/>
                    </a:cubicBezTo>
                    <a:cubicBezTo>
                      <a:pt x="8" y="48"/>
                      <a:pt x="15" y="32"/>
                      <a:pt x="20" y="16"/>
                    </a:cubicBezTo>
                    <a:cubicBezTo>
                      <a:pt x="26" y="0"/>
                      <a:pt x="25" y="0"/>
                      <a:pt x="38" y="6"/>
                    </a:cubicBezTo>
                    <a:cubicBezTo>
                      <a:pt x="37" y="10"/>
                      <a:pt x="35" y="15"/>
                      <a:pt x="34" y="19"/>
                    </a:cubicBezTo>
                    <a:cubicBezTo>
                      <a:pt x="34" y="21"/>
                      <a:pt x="35" y="23"/>
                      <a:pt x="35" y="25"/>
                    </a:cubicBezTo>
                    <a:cubicBezTo>
                      <a:pt x="43" y="20"/>
                      <a:pt x="40" y="9"/>
                      <a:pt x="50" y="5"/>
                    </a:cubicBezTo>
                    <a:cubicBezTo>
                      <a:pt x="47" y="35"/>
                      <a:pt x="20" y="48"/>
                      <a:pt x="10" y="72"/>
                    </a:cubicBezTo>
                    <a:close/>
                  </a:path>
                </a:pathLst>
              </a:custGeom>
              <a:solidFill>
                <a:srgbClr val="B08E7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4" name="Freeform 804">
                <a:extLst>
                  <a:ext uri="{FF2B5EF4-FFF2-40B4-BE49-F238E27FC236}">
                    <a16:creationId xmlns:a16="http://schemas.microsoft.com/office/drawing/2014/main" id="{F6A66B46-61DC-4BE5-880F-967FAB65515F}"/>
                  </a:ext>
                </a:extLst>
              </p:cNvPr>
              <p:cNvSpPr>
                <a:spLocks/>
              </p:cNvSpPr>
              <p:nvPr/>
            </p:nvSpPr>
            <p:spPr bwMode="auto">
              <a:xfrm>
                <a:off x="1951" y="1003"/>
                <a:ext cx="44" cy="91"/>
              </a:xfrm>
              <a:custGeom>
                <a:avLst/>
                <a:gdLst>
                  <a:gd name="T0" fmla="*/ 0 w 39"/>
                  <a:gd name="T1" fmla="*/ 81 h 81"/>
                  <a:gd name="T2" fmla="*/ 34 w 39"/>
                  <a:gd name="T3" fmla="*/ 0 h 81"/>
                  <a:gd name="T4" fmla="*/ 39 w 39"/>
                  <a:gd name="T5" fmla="*/ 2 h 81"/>
                  <a:gd name="T6" fmla="*/ 0 w 39"/>
                  <a:gd name="T7" fmla="*/ 81 h 81"/>
                </a:gdLst>
                <a:ahLst/>
                <a:cxnLst>
                  <a:cxn ang="0">
                    <a:pos x="T0" y="T1"/>
                  </a:cxn>
                  <a:cxn ang="0">
                    <a:pos x="T2" y="T3"/>
                  </a:cxn>
                  <a:cxn ang="0">
                    <a:pos x="T4" y="T5"/>
                  </a:cxn>
                  <a:cxn ang="0">
                    <a:pos x="T6" y="T7"/>
                  </a:cxn>
                </a:cxnLst>
                <a:rect l="0" t="0" r="r" b="b"/>
                <a:pathLst>
                  <a:path w="39" h="81">
                    <a:moveTo>
                      <a:pt x="0" y="81"/>
                    </a:moveTo>
                    <a:cubicBezTo>
                      <a:pt x="11" y="54"/>
                      <a:pt x="22" y="27"/>
                      <a:pt x="34" y="0"/>
                    </a:cubicBezTo>
                    <a:cubicBezTo>
                      <a:pt x="35" y="1"/>
                      <a:pt x="37" y="2"/>
                      <a:pt x="39" y="2"/>
                    </a:cubicBezTo>
                    <a:cubicBezTo>
                      <a:pt x="29" y="29"/>
                      <a:pt x="19" y="57"/>
                      <a:pt x="0" y="81"/>
                    </a:cubicBezTo>
                    <a:close/>
                  </a:path>
                </a:pathLst>
              </a:custGeom>
              <a:solidFill>
                <a:srgbClr val="7A61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5" name="Freeform 805">
                <a:extLst>
                  <a:ext uri="{FF2B5EF4-FFF2-40B4-BE49-F238E27FC236}">
                    <a16:creationId xmlns:a16="http://schemas.microsoft.com/office/drawing/2014/main" id="{0ED78666-5F5B-4662-85F5-3C8A0AF67EF8}"/>
                  </a:ext>
                </a:extLst>
              </p:cNvPr>
              <p:cNvSpPr>
                <a:spLocks/>
              </p:cNvSpPr>
              <p:nvPr/>
            </p:nvSpPr>
            <p:spPr bwMode="auto">
              <a:xfrm>
                <a:off x="1939" y="944"/>
                <a:ext cx="51" cy="79"/>
              </a:xfrm>
              <a:custGeom>
                <a:avLst/>
                <a:gdLst>
                  <a:gd name="T0" fmla="*/ 46 w 46"/>
                  <a:gd name="T1" fmla="*/ 10 h 70"/>
                  <a:gd name="T2" fmla="*/ 44 w 46"/>
                  <a:gd name="T3" fmla="*/ 14 h 70"/>
                  <a:gd name="T4" fmla="*/ 0 w 46"/>
                  <a:gd name="T5" fmla="*/ 70 h 70"/>
                  <a:gd name="T6" fmla="*/ 41 w 46"/>
                  <a:gd name="T7" fmla="*/ 4 h 70"/>
                  <a:gd name="T8" fmla="*/ 46 w 46"/>
                  <a:gd name="T9" fmla="*/ 4 h 70"/>
                  <a:gd name="T10" fmla="*/ 46 w 46"/>
                  <a:gd name="T11" fmla="*/ 10 h 70"/>
                </a:gdLst>
                <a:ahLst/>
                <a:cxnLst>
                  <a:cxn ang="0">
                    <a:pos x="T0" y="T1"/>
                  </a:cxn>
                  <a:cxn ang="0">
                    <a:pos x="T2" y="T3"/>
                  </a:cxn>
                  <a:cxn ang="0">
                    <a:pos x="T4" y="T5"/>
                  </a:cxn>
                  <a:cxn ang="0">
                    <a:pos x="T6" y="T7"/>
                  </a:cxn>
                  <a:cxn ang="0">
                    <a:pos x="T8" y="T9"/>
                  </a:cxn>
                  <a:cxn ang="0">
                    <a:pos x="T10" y="T11"/>
                  </a:cxn>
                </a:cxnLst>
                <a:rect l="0" t="0" r="r" b="b"/>
                <a:pathLst>
                  <a:path w="46" h="70">
                    <a:moveTo>
                      <a:pt x="46" y="10"/>
                    </a:moveTo>
                    <a:cubicBezTo>
                      <a:pt x="45" y="12"/>
                      <a:pt x="45" y="13"/>
                      <a:pt x="44" y="14"/>
                    </a:cubicBezTo>
                    <a:cubicBezTo>
                      <a:pt x="29" y="33"/>
                      <a:pt x="19" y="55"/>
                      <a:pt x="0" y="70"/>
                    </a:cubicBezTo>
                    <a:cubicBezTo>
                      <a:pt x="13" y="48"/>
                      <a:pt x="27" y="26"/>
                      <a:pt x="41" y="4"/>
                    </a:cubicBezTo>
                    <a:cubicBezTo>
                      <a:pt x="42" y="3"/>
                      <a:pt x="45" y="0"/>
                      <a:pt x="46" y="4"/>
                    </a:cubicBezTo>
                    <a:cubicBezTo>
                      <a:pt x="46" y="6"/>
                      <a:pt x="46" y="8"/>
                      <a:pt x="46" y="10"/>
                    </a:cubicBezTo>
                    <a:close/>
                  </a:path>
                </a:pathLst>
              </a:custGeom>
              <a:solidFill>
                <a:srgbClr val="7158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6" name="Freeform 806">
                <a:extLst>
                  <a:ext uri="{FF2B5EF4-FFF2-40B4-BE49-F238E27FC236}">
                    <a16:creationId xmlns:a16="http://schemas.microsoft.com/office/drawing/2014/main" id="{FB391247-A629-44F2-B906-9C613787E449}"/>
                  </a:ext>
                </a:extLst>
              </p:cNvPr>
              <p:cNvSpPr>
                <a:spLocks/>
              </p:cNvSpPr>
              <p:nvPr/>
            </p:nvSpPr>
            <p:spPr bwMode="auto">
              <a:xfrm>
                <a:off x="860" y="3109"/>
                <a:ext cx="40" cy="77"/>
              </a:xfrm>
              <a:custGeom>
                <a:avLst/>
                <a:gdLst>
                  <a:gd name="T0" fmla="*/ 4 w 36"/>
                  <a:gd name="T1" fmla="*/ 69 h 69"/>
                  <a:gd name="T2" fmla="*/ 2 w 36"/>
                  <a:gd name="T3" fmla="*/ 53 h 69"/>
                  <a:gd name="T4" fmla="*/ 0 w 36"/>
                  <a:gd name="T5" fmla="*/ 29 h 69"/>
                  <a:gd name="T6" fmla="*/ 28 w 36"/>
                  <a:gd name="T7" fmla="*/ 0 h 69"/>
                  <a:gd name="T8" fmla="*/ 4 w 36"/>
                  <a:gd name="T9" fmla="*/ 69 h 69"/>
                </a:gdLst>
                <a:ahLst/>
                <a:cxnLst>
                  <a:cxn ang="0">
                    <a:pos x="T0" y="T1"/>
                  </a:cxn>
                  <a:cxn ang="0">
                    <a:pos x="T2" y="T3"/>
                  </a:cxn>
                  <a:cxn ang="0">
                    <a:pos x="T4" y="T5"/>
                  </a:cxn>
                  <a:cxn ang="0">
                    <a:pos x="T6" y="T7"/>
                  </a:cxn>
                  <a:cxn ang="0">
                    <a:pos x="T8" y="T9"/>
                  </a:cxn>
                </a:cxnLst>
                <a:rect l="0" t="0" r="r" b="b"/>
                <a:pathLst>
                  <a:path w="36" h="69">
                    <a:moveTo>
                      <a:pt x="4" y="69"/>
                    </a:moveTo>
                    <a:cubicBezTo>
                      <a:pt x="3" y="64"/>
                      <a:pt x="3" y="58"/>
                      <a:pt x="2" y="53"/>
                    </a:cubicBezTo>
                    <a:cubicBezTo>
                      <a:pt x="2" y="45"/>
                      <a:pt x="4" y="37"/>
                      <a:pt x="0" y="29"/>
                    </a:cubicBezTo>
                    <a:cubicBezTo>
                      <a:pt x="13" y="23"/>
                      <a:pt x="13" y="5"/>
                      <a:pt x="28" y="0"/>
                    </a:cubicBezTo>
                    <a:cubicBezTo>
                      <a:pt x="36" y="29"/>
                      <a:pt x="32" y="40"/>
                      <a:pt x="4" y="69"/>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7" name="Freeform 807">
                <a:extLst>
                  <a:ext uri="{FF2B5EF4-FFF2-40B4-BE49-F238E27FC236}">
                    <a16:creationId xmlns:a16="http://schemas.microsoft.com/office/drawing/2014/main" id="{663248EE-FC6D-4534-8F30-92634002FF65}"/>
                  </a:ext>
                </a:extLst>
              </p:cNvPr>
              <p:cNvSpPr>
                <a:spLocks/>
              </p:cNvSpPr>
              <p:nvPr/>
            </p:nvSpPr>
            <p:spPr bwMode="auto">
              <a:xfrm>
                <a:off x="871" y="2745"/>
                <a:ext cx="28" cy="100"/>
              </a:xfrm>
              <a:custGeom>
                <a:avLst/>
                <a:gdLst>
                  <a:gd name="T0" fmla="*/ 8 w 25"/>
                  <a:gd name="T1" fmla="*/ 2 h 89"/>
                  <a:gd name="T2" fmla="*/ 20 w 25"/>
                  <a:gd name="T3" fmla="*/ 15 h 89"/>
                  <a:gd name="T4" fmla="*/ 21 w 25"/>
                  <a:gd name="T5" fmla="*/ 53 h 89"/>
                  <a:gd name="T6" fmla="*/ 2 w 25"/>
                  <a:gd name="T7" fmla="*/ 89 h 89"/>
                  <a:gd name="T8" fmla="*/ 5 w 25"/>
                  <a:gd name="T9" fmla="*/ 68 h 89"/>
                  <a:gd name="T10" fmla="*/ 9 w 25"/>
                  <a:gd name="T11" fmla="*/ 29 h 89"/>
                  <a:gd name="T12" fmla="*/ 8 w 25"/>
                  <a:gd name="T13" fmla="*/ 2 h 89"/>
                </a:gdLst>
                <a:ahLst/>
                <a:cxnLst>
                  <a:cxn ang="0">
                    <a:pos x="T0" y="T1"/>
                  </a:cxn>
                  <a:cxn ang="0">
                    <a:pos x="T2" y="T3"/>
                  </a:cxn>
                  <a:cxn ang="0">
                    <a:pos x="T4" y="T5"/>
                  </a:cxn>
                  <a:cxn ang="0">
                    <a:pos x="T6" y="T7"/>
                  </a:cxn>
                  <a:cxn ang="0">
                    <a:pos x="T8" y="T9"/>
                  </a:cxn>
                  <a:cxn ang="0">
                    <a:pos x="T10" y="T11"/>
                  </a:cxn>
                  <a:cxn ang="0">
                    <a:pos x="T12" y="T13"/>
                  </a:cxn>
                </a:cxnLst>
                <a:rect l="0" t="0" r="r" b="b"/>
                <a:pathLst>
                  <a:path w="25" h="89">
                    <a:moveTo>
                      <a:pt x="8" y="2"/>
                    </a:moveTo>
                    <a:cubicBezTo>
                      <a:pt x="19" y="0"/>
                      <a:pt x="22" y="4"/>
                      <a:pt x="20" y="15"/>
                    </a:cubicBezTo>
                    <a:cubicBezTo>
                      <a:pt x="18" y="28"/>
                      <a:pt x="18" y="41"/>
                      <a:pt x="21" y="53"/>
                    </a:cubicBezTo>
                    <a:cubicBezTo>
                      <a:pt x="25" y="71"/>
                      <a:pt x="19" y="83"/>
                      <a:pt x="2" y="89"/>
                    </a:cubicBezTo>
                    <a:cubicBezTo>
                      <a:pt x="0" y="82"/>
                      <a:pt x="8" y="76"/>
                      <a:pt x="5" y="68"/>
                    </a:cubicBezTo>
                    <a:cubicBezTo>
                      <a:pt x="5" y="55"/>
                      <a:pt x="11" y="43"/>
                      <a:pt x="9" y="29"/>
                    </a:cubicBezTo>
                    <a:cubicBezTo>
                      <a:pt x="12" y="20"/>
                      <a:pt x="17" y="11"/>
                      <a:pt x="8" y="2"/>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17" name="Freeform 809">
              <a:extLst>
                <a:ext uri="{FF2B5EF4-FFF2-40B4-BE49-F238E27FC236}">
                  <a16:creationId xmlns:a16="http://schemas.microsoft.com/office/drawing/2014/main" id="{B40F571E-708B-4073-B078-69A311FA5EFD}"/>
                </a:ext>
              </a:extLst>
            </p:cNvPr>
            <p:cNvSpPr>
              <a:spLocks/>
            </p:cNvSpPr>
            <p:nvPr/>
          </p:nvSpPr>
          <p:spPr bwMode="auto">
            <a:xfrm>
              <a:off x="2061" y="4001"/>
              <a:ext cx="74" cy="12"/>
            </a:xfrm>
            <a:custGeom>
              <a:avLst/>
              <a:gdLst>
                <a:gd name="T0" fmla="*/ 66 w 66"/>
                <a:gd name="T1" fmla="*/ 3 h 11"/>
                <a:gd name="T2" fmla="*/ 0 w 66"/>
                <a:gd name="T3" fmla="*/ 6 h 11"/>
                <a:gd name="T4" fmla="*/ 66 w 66"/>
                <a:gd name="T5" fmla="*/ 3 h 11"/>
              </a:gdLst>
              <a:ahLst/>
              <a:cxnLst>
                <a:cxn ang="0">
                  <a:pos x="T0" y="T1"/>
                </a:cxn>
                <a:cxn ang="0">
                  <a:pos x="T2" y="T3"/>
                </a:cxn>
                <a:cxn ang="0">
                  <a:pos x="T4" y="T5"/>
                </a:cxn>
              </a:cxnLst>
              <a:rect l="0" t="0" r="r" b="b"/>
              <a:pathLst>
                <a:path w="66" h="11">
                  <a:moveTo>
                    <a:pt x="66" y="3"/>
                  </a:moveTo>
                  <a:cubicBezTo>
                    <a:pt x="44" y="11"/>
                    <a:pt x="22" y="6"/>
                    <a:pt x="0" y="6"/>
                  </a:cubicBezTo>
                  <a:cubicBezTo>
                    <a:pt x="22" y="0"/>
                    <a:pt x="44" y="5"/>
                    <a:pt x="66" y="3"/>
                  </a:cubicBezTo>
                  <a:close/>
                </a:path>
              </a:pathLst>
            </a:custGeom>
            <a:solidFill>
              <a:srgbClr val="509F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 name="Freeform 810">
              <a:extLst>
                <a:ext uri="{FF2B5EF4-FFF2-40B4-BE49-F238E27FC236}">
                  <a16:creationId xmlns:a16="http://schemas.microsoft.com/office/drawing/2014/main" id="{49F5F149-B901-4F93-9E44-589B9D35F58A}"/>
                </a:ext>
              </a:extLst>
            </p:cNvPr>
            <p:cNvSpPr>
              <a:spLocks/>
            </p:cNvSpPr>
            <p:nvPr/>
          </p:nvSpPr>
          <p:spPr bwMode="auto">
            <a:xfrm>
              <a:off x="515" y="2913"/>
              <a:ext cx="299" cy="32"/>
            </a:xfrm>
            <a:custGeom>
              <a:avLst/>
              <a:gdLst>
                <a:gd name="T0" fmla="*/ 266 w 266"/>
                <a:gd name="T1" fmla="*/ 23 h 28"/>
                <a:gd name="T2" fmla="*/ 234 w 266"/>
                <a:gd name="T3" fmla="*/ 23 h 28"/>
                <a:gd name="T4" fmla="*/ 181 w 266"/>
                <a:gd name="T5" fmla="*/ 26 h 28"/>
                <a:gd name="T6" fmla="*/ 158 w 266"/>
                <a:gd name="T7" fmla="*/ 25 h 28"/>
                <a:gd name="T8" fmla="*/ 87 w 266"/>
                <a:gd name="T9" fmla="*/ 18 h 28"/>
                <a:gd name="T10" fmla="*/ 2 w 266"/>
                <a:gd name="T11" fmla="*/ 15 h 28"/>
                <a:gd name="T12" fmla="*/ 1 w 266"/>
                <a:gd name="T13" fmla="*/ 12 h 28"/>
                <a:gd name="T14" fmla="*/ 2 w 266"/>
                <a:gd name="T15" fmla="*/ 11 h 28"/>
                <a:gd name="T16" fmla="*/ 51 w 266"/>
                <a:gd name="T17" fmla="*/ 14 h 28"/>
                <a:gd name="T18" fmla="*/ 65 w 266"/>
                <a:gd name="T19" fmla="*/ 13 h 28"/>
                <a:gd name="T20" fmla="*/ 127 w 266"/>
                <a:gd name="T21" fmla="*/ 11 h 28"/>
                <a:gd name="T22" fmla="*/ 207 w 266"/>
                <a:gd name="T23" fmla="*/ 12 h 28"/>
                <a:gd name="T24" fmla="*/ 266 w 266"/>
                <a:gd name="T25" fmla="*/ 23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66" h="28">
                  <a:moveTo>
                    <a:pt x="266" y="23"/>
                  </a:moveTo>
                  <a:cubicBezTo>
                    <a:pt x="255" y="26"/>
                    <a:pt x="246" y="27"/>
                    <a:pt x="234" y="23"/>
                  </a:cubicBezTo>
                  <a:cubicBezTo>
                    <a:pt x="217" y="16"/>
                    <a:pt x="199" y="26"/>
                    <a:pt x="181" y="26"/>
                  </a:cubicBezTo>
                  <a:cubicBezTo>
                    <a:pt x="174" y="26"/>
                    <a:pt x="162" y="28"/>
                    <a:pt x="158" y="25"/>
                  </a:cubicBezTo>
                  <a:cubicBezTo>
                    <a:pt x="135" y="13"/>
                    <a:pt x="107" y="13"/>
                    <a:pt x="87" y="18"/>
                  </a:cubicBezTo>
                  <a:cubicBezTo>
                    <a:pt x="57" y="24"/>
                    <a:pt x="30" y="12"/>
                    <a:pt x="2" y="15"/>
                  </a:cubicBezTo>
                  <a:cubicBezTo>
                    <a:pt x="1" y="14"/>
                    <a:pt x="0" y="13"/>
                    <a:pt x="1" y="12"/>
                  </a:cubicBezTo>
                  <a:cubicBezTo>
                    <a:pt x="1" y="11"/>
                    <a:pt x="2" y="11"/>
                    <a:pt x="2" y="11"/>
                  </a:cubicBezTo>
                  <a:cubicBezTo>
                    <a:pt x="18" y="12"/>
                    <a:pt x="35" y="9"/>
                    <a:pt x="51" y="14"/>
                  </a:cubicBezTo>
                  <a:cubicBezTo>
                    <a:pt x="55" y="16"/>
                    <a:pt x="61" y="15"/>
                    <a:pt x="65" y="13"/>
                  </a:cubicBezTo>
                  <a:cubicBezTo>
                    <a:pt x="85" y="0"/>
                    <a:pt x="106" y="9"/>
                    <a:pt x="127" y="11"/>
                  </a:cubicBezTo>
                  <a:cubicBezTo>
                    <a:pt x="153" y="13"/>
                    <a:pt x="180" y="17"/>
                    <a:pt x="207" y="12"/>
                  </a:cubicBezTo>
                  <a:cubicBezTo>
                    <a:pt x="228" y="8"/>
                    <a:pt x="248" y="11"/>
                    <a:pt x="266" y="23"/>
                  </a:cubicBezTo>
                  <a:close/>
                </a:path>
              </a:pathLst>
            </a:custGeom>
            <a:solidFill>
              <a:srgbClr val="9BC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 name="Freeform 811">
              <a:extLst>
                <a:ext uri="{FF2B5EF4-FFF2-40B4-BE49-F238E27FC236}">
                  <a16:creationId xmlns:a16="http://schemas.microsoft.com/office/drawing/2014/main" id="{595C6015-7FDC-40CD-B5AC-1F82F2D9D1C2}"/>
                </a:ext>
              </a:extLst>
            </p:cNvPr>
            <p:cNvSpPr>
              <a:spLocks/>
            </p:cNvSpPr>
            <p:nvPr/>
          </p:nvSpPr>
          <p:spPr bwMode="auto">
            <a:xfrm>
              <a:off x="405" y="2906"/>
              <a:ext cx="112" cy="31"/>
            </a:xfrm>
            <a:custGeom>
              <a:avLst/>
              <a:gdLst>
                <a:gd name="T0" fmla="*/ 100 w 100"/>
                <a:gd name="T1" fmla="*/ 18 h 28"/>
                <a:gd name="T2" fmla="*/ 100 w 100"/>
                <a:gd name="T3" fmla="*/ 22 h 28"/>
                <a:gd name="T4" fmla="*/ 60 w 100"/>
                <a:gd name="T5" fmla="*/ 20 h 28"/>
                <a:gd name="T6" fmla="*/ 30 w 100"/>
                <a:gd name="T7" fmla="*/ 18 h 28"/>
                <a:gd name="T8" fmla="*/ 0 w 100"/>
                <a:gd name="T9" fmla="*/ 14 h 28"/>
                <a:gd name="T10" fmla="*/ 67 w 100"/>
                <a:gd name="T11" fmla="*/ 11 h 28"/>
                <a:gd name="T12" fmla="*/ 100 w 100"/>
                <a:gd name="T13" fmla="*/ 18 h 28"/>
              </a:gdLst>
              <a:ahLst/>
              <a:cxnLst>
                <a:cxn ang="0">
                  <a:pos x="T0" y="T1"/>
                </a:cxn>
                <a:cxn ang="0">
                  <a:pos x="T2" y="T3"/>
                </a:cxn>
                <a:cxn ang="0">
                  <a:pos x="T4" y="T5"/>
                </a:cxn>
                <a:cxn ang="0">
                  <a:pos x="T6" y="T7"/>
                </a:cxn>
                <a:cxn ang="0">
                  <a:pos x="T8" y="T9"/>
                </a:cxn>
                <a:cxn ang="0">
                  <a:pos x="T10" y="T11"/>
                </a:cxn>
                <a:cxn ang="0">
                  <a:pos x="T12" y="T13"/>
                </a:cxn>
              </a:cxnLst>
              <a:rect l="0" t="0" r="r" b="b"/>
              <a:pathLst>
                <a:path w="100" h="28">
                  <a:moveTo>
                    <a:pt x="100" y="18"/>
                  </a:moveTo>
                  <a:cubicBezTo>
                    <a:pt x="100" y="19"/>
                    <a:pt x="100" y="20"/>
                    <a:pt x="100" y="22"/>
                  </a:cubicBezTo>
                  <a:cubicBezTo>
                    <a:pt x="86" y="25"/>
                    <a:pt x="74" y="28"/>
                    <a:pt x="60" y="20"/>
                  </a:cubicBezTo>
                  <a:cubicBezTo>
                    <a:pt x="53" y="16"/>
                    <a:pt x="41" y="13"/>
                    <a:pt x="30" y="18"/>
                  </a:cubicBezTo>
                  <a:cubicBezTo>
                    <a:pt x="21" y="23"/>
                    <a:pt x="9" y="20"/>
                    <a:pt x="0" y="14"/>
                  </a:cubicBezTo>
                  <a:cubicBezTo>
                    <a:pt x="22" y="0"/>
                    <a:pt x="45" y="13"/>
                    <a:pt x="67" y="11"/>
                  </a:cubicBezTo>
                  <a:cubicBezTo>
                    <a:pt x="78" y="10"/>
                    <a:pt x="89" y="16"/>
                    <a:pt x="100" y="18"/>
                  </a:cubicBezTo>
                  <a:close/>
                </a:path>
              </a:pathLst>
            </a:custGeom>
            <a:solidFill>
              <a:srgbClr val="A4CE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 name="Freeform 812">
              <a:extLst>
                <a:ext uri="{FF2B5EF4-FFF2-40B4-BE49-F238E27FC236}">
                  <a16:creationId xmlns:a16="http://schemas.microsoft.com/office/drawing/2014/main" id="{71BE0DBC-2527-4CC0-87AB-E99D7F906D50}"/>
                </a:ext>
              </a:extLst>
            </p:cNvPr>
            <p:cNvSpPr>
              <a:spLocks/>
            </p:cNvSpPr>
            <p:nvPr/>
          </p:nvSpPr>
          <p:spPr bwMode="auto">
            <a:xfrm>
              <a:off x="241" y="3622"/>
              <a:ext cx="109" cy="45"/>
            </a:xfrm>
            <a:custGeom>
              <a:avLst/>
              <a:gdLst>
                <a:gd name="T0" fmla="*/ 46 w 97"/>
                <a:gd name="T1" fmla="*/ 4 h 40"/>
                <a:gd name="T2" fmla="*/ 61 w 97"/>
                <a:gd name="T3" fmla="*/ 19 h 40"/>
                <a:gd name="T4" fmla="*/ 78 w 97"/>
                <a:gd name="T5" fmla="*/ 15 h 40"/>
                <a:gd name="T6" fmla="*/ 84 w 97"/>
                <a:gd name="T7" fmla="*/ 7 h 40"/>
                <a:gd name="T8" fmla="*/ 93 w 97"/>
                <a:gd name="T9" fmla="*/ 26 h 40"/>
                <a:gd name="T10" fmla="*/ 76 w 97"/>
                <a:gd name="T11" fmla="*/ 33 h 40"/>
                <a:gd name="T12" fmla="*/ 58 w 97"/>
                <a:gd name="T13" fmla="*/ 40 h 40"/>
                <a:gd name="T14" fmla="*/ 50 w 97"/>
                <a:gd name="T15" fmla="*/ 39 h 40"/>
                <a:gd name="T16" fmla="*/ 39 w 97"/>
                <a:gd name="T17" fmla="*/ 23 h 40"/>
                <a:gd name="T18" fmla="*/ 29 w 97"/>
                <a:gd name="T19" fmla="*/ 23 h 40"/>
                <a:gd name="T20" fmla="*/ 9 w 97"/>
                <a:gd name="T21" fmla="*/ 29 h 40"/>
                <a:gd name="T22" fmla="*/ 11 w 97"/>
                <a:gd name="T23" fmla="*/ 3 h 40"/>
                <a:gd name="T24" fmla="*/ 46 w 97"/>
                <a:gd name="T25" fmla="*/ 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7" h="40">
                  <a:moveTo>
                    <a:pt x="46" y="4"/>
                  </a:moveTo>
                  <a:cubicBezTo>
                    <a:pt x="49" y="10"/>
                    <a:pt x="55" y="15"/>
                    <a:pt x="61" y="19"/>
                  </a:cubicBezTo>
                  <a:cubicBezTo>
                    <a:pt x="68" y="25"/>
                    <a:pt x="73" y="20"/>
                    <a:pt x="78" y="15"/>
                  </a:cubicBezTo>
                  <a:cubicBezTo>
                    <a:pt x="80" y="13"/>
                    <a:pt x="69" y="0"/>
                    <a:pt x="84" y="7"/>
                  </a:cubicBezTo>
                  <a:cubicBezTo>
                    <a:pt x="91" y="10"/>
                    <a:pt x="97" y="17"/>
                    <a:pt x="93" y="26"/>
                  </a:cubicBezTo>
                  <a:cubicBezTo>
                    <a:pt x="90" y="34"/>
                    <a:pt x="84" y="37"/>
                    <a:pt x="76" y="33"/>
                  </a:cubicBezTo>
                  <a:cubicBezTo>
                    <a:pt x="67" y="28"/>
                    <a:pt x="60" y="26"/>
                    <a:pt x="58" y="40"/>
                  </a:cubicBezTo>
                  <a:cubicBezTo>
                    <a:pt x="55" y="40"/>
                    <a:pt x="53" y="40"/>
                    <a:pt x="50" y="39"/>
                  </a:cubicBezTo>
                  <a:cubicBezTo>
                    <a:pt x="46" y="34"/>
                    <a:pt x="43" y="28"/>
                    <a:pt x="39" y="23"/>
                  </a:cubicBezTo>
                  <a:cubicBezTo>
                    <a:pt x="36" y="19"/>
                    <a:pt x="33" y="16"/>
                    <a:pt x="29" y="23"/>
                  </a:cubicBezTo>
                  <a:cubicBezTo>
                    <a:pt x="25" y="30"/>
                    <a:pt x="15" y="35"/>
                    <a:pt x="9" y="29"/>
                  </a:cubicBezTo>
                  <a:cubicBezTo>
                    <a:pt x="1" y="22"/>
                    <a:pt x="0" y="11"/>
                    <a:pt x="11" y="3"/>
                  </a:cubicBezTo>
                  <a:cubicBezTo>
                    <a:pt x="22" y="3"/>
                    <a:pt x="34" y="0"/>
                    <a:pt x="46" y="4"/>
                  </a:cubicBezTo>
                  <a:close/>
                </a:path>
              </a:pathLst>
            </a:custGeom>
            <a:solidFill>
              <a:srgbClr val="DFE7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 name="Freeform 813">
              <a:extLst>
                <a:ext uri="{FF2B5EF4-FFF2-40B4-BE49-F238E27FC236}">
                  <a16:creationId xmlns:a16="http://schemas.microsoft.com/office/drawing/2014/main" id="{7C209234-8807-418E-B557-6CB401F6DA67}"/>
                </a:ext>
              </a:extLst>
            </p:cNvPr>
            <p:cNvSpPr>
              <a:spLocks/>
            </p:cNvSpPr>
            <p:nvPr/>
          </p:nvSpPr>
          <p:spPr bwMode="auto">
            <a:xfrm>
              <a:off x="370" y="3627"/>
              <a:ext cx="28" cy="19"/>
            </a:xfrm>
            <a:custGeom>
              <a:avLst/>
              <a:gdLst>
                <a:gd name="T0" fmla="*/ 15 w 25"/>
                <a:gd name="T1" fmla="*/ 0 h 17"/>
                <a:gd name="T2" fmla="*/ 20 w 25"/>
                <a:gd name="T3" fmla="*/ 12 h 17"/>
                <a:gd name="T4" fmla="*/ 11 w 25"/>
                <a:gd name="T5" fmla="*/ 15 h 17"/>
                <a:gd name="T6" fmla="*/ 7 w 25"/>
                <a:gd name="T7" fmla="*/ 0 h 17"/>
                <a:gd name="T8" fmla="*/ 15 w 25"/>
                <a:gd name="T9" fmla="*/ 0 h 17"/>
              </a:gdLst>
              <a:ahLst/>
              <a:cxnLst>
                <a:cxn ang="0">
                  <a:pos x="T0" y="T1"/>
                </a:cxn>
                <a:cxn ang="0">
                  <a:pos x="T2" y="T3"/>
                </a:cxn>
                <a:cxn ang="0">
                  <a:pos x="T4" y="T5"/>
                </a:cxn>
                <a:cxn ang="0">
                  <a:pos x="T6" y="T7"/>
                </a:cxn>
                <a:cxn ang="0">
                  <a:pos x="T8" y="T9"/>
                </a:cxn>
              </a:cxnLst>
              <a:rect l="0" t="0" r="r" b="b"/>
              <a:pathLst>
                <a:path w="25" h="17">
                  <a:moveTo>
                    <a:pt x="15" y="0"/>
                  </a:moveTo>
                  <a:cubicBezTo>
                    <a:pt x="17" y="4"/>
                    <a:pt x="25" y="6"/>
                    <a:pt x="20" y="12"/>
                  </a:cubicBezTo>
                  <a:cubicBezTo>
                    <a:pt x="18" y="15"/>
                    <a:pt x="14" y="17"/>
                    <a:pt x="11" y="15"/>
                  </a:cubicBezTo>
                  <a:cubicBezTo>
                    <a:pt x="6" y="11"/>
                    <a:pt x="0" y="7"/>
                    <a:pt x="7" y="0"/>
                  </a:cubicBezTo>
                  <a:cubicBezTo>
                    <a:pt x="10" y="0"/>
                    <a:pt x="12" y="0"/>
                    <a:pt x="15" y="0"/>
                  </a:cubicBezTo>
                  <a:close/>
                </a:path>
              </a:pathLst>
            </a:custGeom>
            <a:solidFill>
              <a:srgbClr val="DFE7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 name="Freeform 814">
              <a:extLst>
                <a:ext uri="{FF2B5EF4-FFF2-40B4-BE49-F238E27FC236}">
                  <a16:creationId xmlns:a16="http://schemas.microsoft.com/office/drawing/2014/main" id="{DFF75485-1349-4E83-896E-CF109B49F04D}"/>
                </a:ext>
              </a:extLst>
            </p:cNvPr>
            <p:cNvSpPr>
              <a:spLocks/>
            </p:cNvSpPr>
            <p:nvPr/>
          </p:nvSpPr>
          <p:spPr bwMode="auto">
            <a:xfrm>
              <a:off x="589" y="2976"/>
              <a:ext cx="211" cy="40"/>
            </a:xfrm>
            <a:custGeom>
              <a:avLst/>
              <a:gdLst>
                <a:gd name="T0" fmla="*/ 184 w 188"/>
                <a:gd name="T1" fmla="*/ 19 h 35"/>
                <a:gd name="T2" fmla="*/ 161 w 188"/>
                <a:gd name="T3" fmla="*/ 27 h 35"/>
                <a:gd name="T4" fmla="*/ 146 w 188"/>
                <a:gd name="T5" fmla="*/ 25 h 35"/>
                <a:gd name="T6" fmla="*/ 90 w 188"/>
                <a:gd name="T7" fmla="*/ 28 h 35"/>
                <a:gd name="T8" fmla="*/ 84 w 188"/>
                <a:gd name="T9" fmla="*/ 27 h 35"/>
                <a:gd name="T10" fmla="*/ 18 w 188"/>
                <a:gd name="T11" fmla="*/ 20 h 35"/>
                <a:gd name="T12" fmla="*/ 0 w 188"/>
                <a:gd name="T13" fmla="*/ 11 h 35"/>
                <a:gd name="T14" fmla="*/ 114 w 188"/>
                <a:gd name="T15" fmla="*/ 1 h 35"/>
                <a:gd name="T16" fmla="*/ 125 w 188"/>
                <a:gd name="T17" fmla="*/ 4 h 35"/>
                <a:gd name="T18" fmla="*/ 172 w 188"/>
                <a:gd name="T19" fmla="*/ 8 h 35"/>
                <a:gd name="T20" fmla="*/ 184 w 188"/>
                <a:gd name="T21" fmla="*/ 19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8" h="35">
                  <a:moveTo>
                    <a:pt x="184" y="19"/>
                  </a:moveTo>
                  <a:cubicBezTo>
                    <a:pt x="179" y="29"/>
                    <a:pt x="173" y="35"/>
                    <a:pt x="161" y="27"/>
                  </a:cubicBezTo>
                  <a:cubicBezTo>
                    <a:pt x="157" y="24"/>
                    <a:pt x="151" y="23"/>
                    <a:pt x="146" y="25"/>
                  </a:cubicBezTo>
                  <a:cubicBezTo>
                    <a:pt x="127" y="29"/>
                    <a:pt x="108" y="21"/>
                    <a:pt x="90" y="28"/>
                  </a:cubicBezTo>
                  <a:cubicBezTo>
                    <a:pt x="88" y="28"/>
                    <a:pt x="85" y="28"/>
                    <a:pt x="84" y="27"/>
                  </a:cubicBezTo>
                  <a:cubicBezTo>
                    <a:pt x="63" y="14"/>
                    <a:pt x="41" y="17"/>
                    <a:pt x="18" y="20"/>
                  </a:cubicBezTo>
                  <a:cubicBezTo>
                    <a:pt x="14" y="21"/>
                    <a:pt x="3" y="20"/>
                    <a:pt x="0" y="11"/>
                  </a:cubicBezTo>
                  <a:cubicBezTo>
                    <a:pt x="37" y="0"/>
                    <a:pt x="76" y="6"/>
                    <a:pt x="114" y="1"/>
                  </a:cubicBezTo>
                  <a:cubicBezTo>
                    <a:pt x="118" y="0"/>
                    <a:pt x="122" y="3"/>
                    <a:pt x="125" y="4"/>
                  </a:cubicBezTo>
                  <a:cubicBezTo>
                    <a:pt x="141" y="8"/>
                    <a:pt x="155" y="16"/>
                    <a:pt x="172" y="8"/>
                  </a:cubicBezTo>
                  <a:cubicBezTo>
                    <a:pt x="180" y="4"/>
                    <a:pt x="188" y="7"/>
                    <a:pt x="184" y="19"/>
                  </a:cubicBezTo>
                  <a:close/>
                </a:path>
              </a:pathLst>
            </a:custGeom>
            <a:solidFill>
              <a:srgbClr val="B3D3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 name="Freeform 815">
              <a:extLst>
                <a:ext uri="{FF2B5EF4-FFF2-40B4-BE49-F238E27FC236}">
                  <a16:creationId xmlns:a16="http://schemas.microsoft.com/office/drawing/2014/main" id="{29D64FEE-4E29-4639-93FA-864E221DEAAF}"/>
                </a:ext>
              </a:extLst>
            </p:cNvPr>
            <p:cNvSpPr>
              <a:spLocks/>
            </p:cNvSpPr>
            <p:nvPr/>
          </p:nvSpPr>
          <p:spPr bwMode="auto">
            <a:xfrm>
              <a:off x="468" y="2975"/>
              <a:ext cx="121" cy="26"/>
            </a:xfrm>
            <a:custGeom>
              <a:avLst/>
              <a:gdLst>
                <a:gd name="T0" fmla="*/ 108 w 108"/>
                <a:gd name="T1" fmla="*/ 12 h 23"/>
                <a:gd name="T2" fmla="*/ 79 w 108"/>
                <a:gd name="T3" fmla="*/ 21 h 23"/>
                <a:gd name="T4" fmla="*/ 70 w 108"/>
                <a:gd name="T5" fmla="*/ 22 h 23"/>
                <a:gd name="T6" fmla="*/ 11 w 108"/>
                <a:gd name="T7" fmla="*/ 15 h 23"/>
                <a:gd name="T8" fmla="*/ 0 w 108"/>
                <a:gd name="T9" fmla="*/ 12 h 23"/>
                <a:gd name="T10" fmla="*/ 3 w 108"/>
                <a:gd name="T11" fmla="*/ 5 h 23"/>
                <a:gd name="T12" fmla="*/ 94 w 108"/>
                <a:gd name="T13" fmla="*/ 4 h 23"/>
                <a:gd name="T14" fmla="*/ 108 w 108"/>
                <a:gd name="T15" fmla="*/ 12 h 2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8" h="23">
                  <a:moveTo>
                    <a:pt x="108" y="12"/>
                  </a:moveTo>
                  <a:cubicBezTo>
                    <a:pt x="98" y="15"/>
                    <a:pt x="89" y="18"/>
                    <a:pt x="79" y="21"/>
                  </a:cubicBezTo>
                  <a:cubicBezTo>
                    <a:pt x="76" y="21"/>
                    <a:pt x="71" y="23"/>
                    <a:pt x="70" y="22"/>
                  </a:cubicBezTo>
                  <a:cubicBezTo>
                    <a:pt x="52" y="3"/>
                    <a:pt x="31" y="12"/>
                    <a:pt x="11" y="15"/>
                  </a:cubicBezTo>
                  <a:cubicBezTo>
                    <a:pt x="8" y="16"/>
                    <a:pt x="4" y="13"/>
                    <a:pt x="0" y="12"/>
                  </a:cubicBezTo>
                  <a:cubicBezTo>
                    <a:pt x="1" y="10"/>
                    <a:pt x="2" y="5"/>
                    <a:pt x="3" y="5"/>
                  </a:cubicBezTo>
                  <a:cubicBezTo>
                    <a:pt x="34" y="7"/>
                    <a:pt x="63" y="0"/>
                    <a:pt x="94" y="4"/>
                  </a:cubicBezTo>
                  <a:cubicBezTo>
                    <a:pt x="100" y="5"/>
                    <a:pt x="105" y="6"/>
                    <a:pt x="108" y="12"/>
                  </a:cubicBezTo>
                  <a:close/>
                </a:path>
              </a:pathLst>
            </a:custGeom>
            <a:solidFill>
              <a:srgbClr val="B3D3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 name="Freeform 816">
              <a:extLst>
                <a:ext uri="{FF2B5EF4-FFF2-40B4-BE49-F238E27FC236}">
                  <a16:creationId xmlns:a16="http://schemas.microsoft.com/office/drawing/2014/main" id="{87461E80-6286-4190-BF38-FB3628662F4E}"/>
                </a:ext>
              </a:extLst>
            </p:cNvPr>
            <p:cNvSpPr>
              <a:spLocks/>
            </p:cNvSpPr>
            <p:nvPr/>
          </p:nvSpPr>
          <p:spPr bwMode="auto">
            <a:xfrm>
              <a:off x="800" y="2983"/>
              <a:ext cx="45" cy="38"/>
            </a:xfrm>
            <a:custGeom>
              <a:avLst/>
              <a:gdLst>
                <a:gd name="T0" fmla="*/ 40 w 40"/>
                <a:gd name="T1" fmla="*/ 9 h 34"/>
                <a:gd name="T2" fmla="*/ 27 w 40"/>
                <a:gd name="T3" fmla="*/ 25 h 34"/>
                <a:gd name="T4" fmla="*/ 16 w 40"/>
                <a:gd name="T5" fmla="*/ 20 h 34"/>
                <a:gd name="T6" fmla="*/ 0 w 40"/>
                <a:gd name="T7" fmla="*/ 13 h 34"/>
                <a:gd name="T8" fmla="*/ 40 w 40"/>
                <a:gd name="T9" fmla="*/ 9 h 34"/>
              </a:gdLst>
              <a:ahLst/>
              <a:cxnLst>
                <a:cxn ang="0">
                  <a:pos x="T0" y="T1"/>
                </a:cxn>
                <a:cxn ang="0">
                  <a:pos x="T2" y="T3"/>
                </a:cxn>
                <a:cxn ang="0">
                  <a:pos x="T4" y="T5"/>
                </a:cxn>
                <a:cxn ang="0">
                  <a:pos x="T6" y="T7"/>
                </a:cxn>
                <a:cxn ang="0">
                  <a:pos x="T8" y="T9"/>
                </a:cxn>
              </a:cxnLst>
              <a:rect l="0" t="0" r="r" b="b"/>
              <a:pathLst>
                <a:path w="40" h="34">
                  <a:moveTo>
                    <a:pt x="40" y="9"/>
                  </a:moveTo>
                  <a:cubicBezTo>
                    <a:pt x="36" y="14"/>
                    <a:pt x="32" y="21"/>
                    <a:pt x="27" y="25"/>
                  </a:cubicBezTo>
                  <a:cubicBezTo>
                    <a:pt x="23" y="28"/>
                    <a:pt x="15" y="34"/>
                    <a:pt x="16" y="20"/>
                  </a:cubicBezTo>
                  <a:cubicBezTo>
                    <a:pt x="17" y="6"/>
                    <a:pt x="3" y="23"/>
                    <a:pt x="0" y="13"/>
                  </a:cubicBezTo>
                  <a:cubicBezTo>
                    <a:pt x="12" y="0"/>
                    <a:pt x="26" y="1"/>
                    <a:pt x="40" y="9"/>
                  </a:cubicBezTo>
                  <a:close/>
                </a:path>
              </a:pathLst>
            </a:custGeom>
            <a:solidFill>
              <a:srgbClr val="B3D3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 name="Freeform 817">
              <a:extLst>
                <a:ext uri="{FF2B5EF4-FFF2-40B4-BE49-F238E27FC236}">
                  <a16:creationId xmlns:a16="http://schemas.microsoft.com/office/drawing/2014/main" id="{F2482732-A86C-4415-9A6D-234948BEB4A8}"/>
                </a:ext>
              </a:extLst>
            </p:cNvPr>
            <p:cNvSpPr>
              <a:spLocks/>
            </p:cNvSpPr>
            <p:nvPr/>
          </p:nvSpPr>
          <p:spPr bwMode="auto">
            <a:xfrm>
              <a:off x="737" y="2621"/>
              <a:ext cx="83" cy="89"/>
            </a:xfrm>
            <a:custGeom>
              <a:avLst/>
              <a:gdLst>
                <a:gd name="T0" fmla="*/ 0 w 74"/>
                <a:gd name="T1" fmla="*/ 55 h 79"/>
                <a:gd name="T2" fmla="*/ 18 w 74"/>
                <a:gd name="T3" fmla="*/ 54 h 79"/>
                <a:gd name="T4" fmla="*/ 32 w 74"/>
                <a:gd name="T5" fmla="*/ 24 h 79"/>
                <a:gd name="T6" fmla="*/ 26 w 74"/>
                <a:gd name="T7" fmla="*/ 1 h 79"/>
                <a:gd name="T8" fmla="*/ 48 w 74"/>
                <a:gd name="T9" fmla="*/ 24 h 79"/>
                <a:gd name="T10" fmla="*/ 74 w 74"/>
                <a:gd name="T11" fmla="*/ 61 h 79"/>
                <a:gd name="T12" fmla="*/ 52 w 74"/>
                <a:gd name="T13" fmla="*/ 79 h 79"/>
                <a:gd name="T14" fmla="*/ 40 w 74"/>
                <a:gd name="T15" fmla="*/ 75 h 79"/>
                <a:gd name="T16" fmla="*/ 0 w 74"/>
                <a:gd name="T17" fmla="*/ 55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4" h="79">
                  <a:moveTo>
                    <a:pt x="0" y="55"/>
                  </a:moveTo>
                  <a:cubicBezTo>
                    <a:pt x="6" y="55"/>
                    <a:pt x="12" y="55"/>
                    <a:pt x="18" y="54"/>
                  </a:cubicBezTo>
                  <a:cubicBezTo>
                    <a:pt x="34" y="49"/>
                    <a:pt x="38" y="39"/>
                    <a:pt x="32" y="24"/>
                  </a:cubicBezTo>
                  <a:cubicBezTo>
                    <a:pt x="29" y="17"/>
                    <a:pt x="25" y="10"/>
                    <a:pt x="26" y="1"/>
                  </a:cubicBezTo>
                  <a:cubicBezTo>
                    <a:pt x="43" y="0"/>
                    <a:pt x="44" y="14"/>
                    <a:pt x="48" y="24"/>
                  </a:cubicBezTo>
                  <a:cubicBezTo>
                    <a:pt x="58" y="48"/>
                    <a:pt x="58" y="48"/>
                    <a:pt x="74" y="61"/>
                  </a:cubicBezTo>
                  <a:cubicBezTo>
                    <a:pt x="70" y="71"/>
                    <a:pt x="55" y="69"/>
                    <a:pt x="52" y="79"/>
                  </a:cubicBezTo>
                  <a:cubicBezTo>
                    <a:pt x="48" y="78"/>
                    <a:pt x="44" y="76"/>
                    <a:pt x="40" y="75"/>
                  </a:cubicBezTo>
                  <a:cubicBezTo>
                    <a:pt x="27" y="68"/>
                    <a:pt x="14" y="62"/>
                    <a:pt x="0" y="55"/>
                  </a:cubicBezTo>
                  <a:close/>
                </a:path>
              </a:pathLst>
            </a:custGeom>
            <a:solidFill>
              <a:srgbClr val="2A3E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 name="Freeform 818">
              <a:extLst>
                <a:ext uri="{FF2B5EF4-FFF2-40B4-BE49-F238E27FC236}">
                  <a16:creationId xmlns:a16="http://schemas.microsoft.com/office/drawing/2014/main" id="{32A5BCA7-C993-491D-80A7-9E865FFE0B42}"/>
                </a:ext>
              </a:extLst>
            </p:cNvPr>
            <p:cNvSpPr>
              <a:spLocks/>
            </p:cNvSpPr>
            <p:nvPr/>
          </p:nvSpPr>
          <p:spPr bwMode="auto">
            <a:xfrm>
              <a:off x="1079" y="740"/>
              <a:ext cx="102" cy="142"/>
            </a:xfrm>
            <a:custGeom>
              <a:avLst/>
              <a:gdLst>
                <a:gd name="T0" fmla="*/ 84 w 91"/>
                <a:gd name="T1" fmla="*/ 127 h 127"/>
                <a:gd name="T2" fmla="*/ 80 w 91"/>
                <a:gd name="T3" fmla="*/ 114 h 127"/>
                <a:gd name="T4" fmla="*/ 0 w 91"/>
                <a:gd name="T5" fmla="*/ 0 h 127"/>
                <a:gd name="T6" fmla="*/ 75 w 91"/>
                <a:gd name="T7" fmla="*/ 80 h 127"/>
                <a:gd name="T8" fmla="*/ 83 w 91"/>
                <a:gd name="T9" fmla="*/ 106 h 127"/>
                <a:gd name="T10" fmla="*/ 84 w 91"/>
                <a:gd name="T11" fmla="*/ 127 h 127"/>
              </a:gdLst>
              <a:ahLst/>
              <a:cxnLst>
                <a:cxn ang="0">
                  <a:pos x="T0" y="T1"/>
                </a:cxn>
                <a:cxn ang="0">
                  <a:pos x="T2" y="T3"/>
                </a:cxn>
                <a:cxn ang="0">
                  <a:pos x="T4" y="T5"/>
                </a:cxn>
                <a:cxn ang="0">
                  <a:pos x="T6" y="T7"/>
                </a:cxn>
                <a:cxn ang="0">
                  <a:pos x="T8" y="T9"/>
                </a:cxn>
                <a:cxn ang="0">
                  <a:pos x="T10" y="T11"/>
                </a:cxn>
              </a:cxnLst>
              <a:rect l="0" t="0" r="r" b="b"/>
              <a:pathLst>
                <a:path w="91" h="127">
                  <a:moveTo>
                    <a:pt x="84" y="127"/>
                  </a:moveTo>
                  <a:cubicBezTo>
                    <a:pt x="84" y="123"/>
                    <a:pt x="85" y="117"/>
                    <a:pt x="80" y="114"/>
                  </a:cubicBezTo>
                  <a:cubicBezTo>
                    <a:pt x="60" y="71"/>
                    <a:pt x="35" y="32"/>
                    <a:pt x="0" y="0"/>
                  </a:cubicBezTo>
                  <a:cubicBezTo>
                    <a:pt x="35" y="17"/>
                    <a:pt x="50" y="53"/>
                    <a:pt x="75" y="80"/>
                  </a:cubicBezTo>
                  <a:cubicBezTo>
                    <a:pt x="72" y="90"/>
                    <a:pt x="76" y="100"/>
                    <a:pt x="83" y="106"/>
                  </a:cubicBezTo>
                  <a:cubicBezTo>
                    <a:pt x="91" y="114"/>
                    <a:pt x="91" y="120"/>
                    <a:pt x="84" y="127"/>
                  </a:cubicBezTo>
                  <a:close/>
                </a:path>
              </a:pathLst>
            </a:custGeom>
            <a:solidFill>
              <a:srgbClr val="6347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 name="Freeform 819">
              <a:extLst>
                <a:ext uri="{FF2B5EF4-FFF2-40B4-BE49-F238E27FC236}">
                  <a16:creationId xmlns:a16="http://schemas.microsoft.com/office/drawing/2014/main" id="{15661C02-13DB-42E9-93B2-7B13CF4EFCDF}"/>
                </a:ext>
              </a:extLst>
            </p:cNvPr>
            <p:cNvSpPr>
              <a:spLocks/>
            </p:cNvSpPr>
            <p:nvPr/>
          </p:nvSpPr>
          <p:spPr bwMode="auto">
            <a:xfrm>
              <a:off x="1015" y="673"/>
              <a:ext cx="27" cy="25"/>
            </a:xfrm>
            <a:custGeom>
              <a:avLst/>
              <a:gdLst>
                <a:gd name="T0" fmla="*/ 24 w 24"/>
                <a:gd name="T1" fmla="*/ 22 h 22"/>
                <a:gd name="T2" fmla="*/ 0 w 24"/>
                <a:gd name="T3" fmla="*/ 0 h 22"/>
                <a:gd name="T4" fmla="*/ 24 w 24"/>
                <a:gd name="T5" fmla="*/ 22 h 22"/>
              </a:gdLst>
              <a:ahLst/>
              <a:cxnLst>
                <a:cxn ang="0">
                  <a:pos x="T0" y="T1"/>
                </a:cxn>
                <a:cxn ang="0">
                  <a:pos x="T2" y="T3"/>
                </a:cxn>
                <a:cxn ang="0">
                  <a:pos x="T4" y="T5"/>
                </a:cxn>
              </a:cxnLst>
              <a:rect l="0" t="0" r="r" b="b"/>
              <a:pathLst>
                <a:path w="24" h="22">
                  <a:moveTo>
                    <a:pt x="24" y="22"/>
                  </a:moveTo>
                  <a:cubicBezTo>
                    <a:pt x="15" y="18"/>
                    <a:pt x="7" y="12"/>
                    <a:pt x="0" y="0"/>
                  </a:cubicBezTo>
                  <a:cubicBezTo>
                    <a:pt x="13" y="5"/>
                    <a:pt x="19" y="13"/>
                    <a:pt x="24" y="22"/>
                  </a:cubicBezTo>
                  <a:close/>
                </a:path>
              </a:pathLst>
            </a:custGeom>
            <a:solidFill>
              <a:srgbClr val="A98D7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 name="Freeform 820">
              <a:extLst>
                <a:ext uri="{FF2B5EF4-FFF2-40B4-BE49-F238E27FC236}">
                  <a16:creationId xmlns:a16="http://schemas.microsoft.com/office/drawing/2014/main" id="{C5BF46B0-52B1-41BB-ADAC-EA951BBB09D2}"/>
                </a:ext>
              </a:extLst>
            </p:cNvPr>
            <p:cNvSpPr>
              <a:spLocks/>
            </p:cNvSpPr>
            <p:nvPr/>
          </p:nvSpPr>
          <p:spPr bwMode="auto">
            <a:xfrm>
              <a:off x="474" y="3254"/>
              <a:ext cx="47" cy="22"/>
            </a:xfrm>
            <a:custGeom>
              <a:avLst/>
              <a:gdLst>
                <a:gd name="T0" fmla="*/ 42 w 42"/>
                <a:gd name="T1" fmla="*/ 20 h 20"/>
                <a:gd name="T2" fmla="*/ 14 w 42"/>
                <a:gd name="T3" fmla="*/ 20 h 20"/>
                <a:gd name="T4" fmla="*/ 7 w 42"/>
                <a:gd name="T5" fmla="*/ 6 h 20"/>
                <a:gd name="T6" fmla="*/ 24 w 42"/>
                <a:gd name="T7" fmla="*/ 12 h 20"/>
                <a:gd name="T8" fmla="*/ 42 w 42"/>
                <a:gd name="T9" fmla="*/ 16 h 20"/>
                <a:gd name="T10" fmla="*/ 42 w 42"/>
                <a:gd name="T11" fmla="*/ 20 h 20"/>
              </a:gdLst>
              <a:ahLst/>
              <a:cxnLst>
                <a:cxn ang="0">
                  <a:pos x="T0" y="T1"/>
                </a:cxn>
                <a:cxn ang="0">
                  <a:pos x="T2" y="T3"/>
                </a:cxn>
                <a:cxn ang="0">
                  <a:pos x="T4" y="T5"/>
                </a:cxn>
                <a:cxn ang="0">
                  <a:pos x="T6" y="T7"/>
                </a:cxn>
                <a:cxn ang="0">
                  <a:pos x="T8" y="T9"/>
                </a:cxn>
                <a:cxn ang="0">
                  <a:pos x="T10" y="T11"/>
                </a:cxn>
              </a:cxnLst>
              <a:rect l="0" t="0" r="r" b="b"/>
              <a:pathLst>
                <a:path w="42" h="20">
                  <a:moveTo>
                    <a:pt x="42" y="20"/>
                  </a:moveTo>
                  <a:cubicBezTo>
                    <a:pt x="33" y="20"/>
                    <a:pt x="23" y="20"/>
                    <a:pt x="14" y="20"/>
                  </a:cubicBezTo>
                  <a:cubicBezTo>
                    <a:pt x="18" y="12"/>
                    <a:pt x="0" y="14"/>
                    <a:pt x="7" y="6"/>
                  </a:cubicBezTo>
                  <a:cubicBezTo>
                    <a:pt x="13" y="0"/>
                    <a:pt x="19" y="7"/>
                    <a:pt x="24" y="12"/>
                  </a:cubicBezTo>
                  <a:cubicBezTo>
                    <a:pt x="29" y="17"/>
                    <a:pt x="36" y="16"/>
                    <a:pt x="42" y="16"/>
                  </a:cubicBezTo>
                  <a:cubicBezTo>
                    <a:pt x="42" y="17"/>
                    <a:pt x="42" y="19"/>
                    <a:pt x="42" y="20"/>
                  </a:cubicBezTo>
                  <a:close/>
                </a:path>
              </a:pathLst>
            </a:custGeom>
            <a:solidFill>
              <a:srgbClr val="90C2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 name="Freeform 821">
              <a:extLst>
                <a:ext uri="{FF2B5EF4-FFF2-40B4-BE49-F238E27FC236}">
                  <a16:creationId xmlns:a16="http://schemas.microsoft.com/office/drawing/2014/main" id="{5F46A521-5FAF-48CF-B9FB-644511083295}"/>
                </a:ext>
              </a:extLst>
            </p:cNvPr>
            <p:cNvSpPr>
              <a:spLocks/>
            </p:cNvSpPr>
            <p:nvPr/>
          </p:nvSpPr>
          <p:spPr bwMode="auto">
            <a:xfrm>
              <a:off x="1896" y="571"/>
              <a:ext cx="115" cy="382"/>
            </a:xfrm>
            <a:custGeom>
              <a:avLst/>
              <a:gdLst>
                <a:gd name="T0" fmla="*/ 5 w 102"/>
                <a:gd name="T1" fmla="*/ 340 h 340"/>
                <a:gd name="T2" fmla="*/ 0 w 102"/>
                <a:gd name="T3" fmla="*/ 340 h 340"/>
                <a:gd name="T4" fmla="*/ 21 w 102"/>
                <a:gd name="T5" fmla="*/ 259 h 340"/>
                <a:gd name="T6" fmla="*/ 94 w 102"/>
                <a:gd name="T7" fmla="*/ 0 h 340"/>
                <a:gd name="T8" fmla="*/ 102 w 102"/>
                <a:gd name="T9" fmla="*/ 0 h 340"/>
                <a:gd name="T10" fmla="*/ 81 w 102"/>
                <a:gd name="T11" fmla="*/ 74 h 340"/>
                <a:gd name="T12" fmla="*/ 81 w 102"/>
                <a:gd name="T13" fmla="*/ 96 h 340"/>
                <a:gd name="T14" fmla="*/ 67 w 102"/>
                <a:gd name="T15" fmla="*/ 102 h 340"/>
                <a:gd name="T16" fmla="*/ 41 w 102"/>
                <a:gd name="T17" fmla="*/ 202 h 340"/>
                <a:gd name="T18" fmla="*/ 20 w 102"/>
                <a:gd name="T19" fmla="*/ 306 h 340"/>
                <a:gd name="T20" fmla="*/ 5 w 102"/>
                <a:gd name="T21" fmla="*/ 340 h 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2" h="340">
                  <a:moveTo>
                    <a:pt x="5" y="340"/>
                  </a:moveTo>
                  <a:cubicBezTo>
                    <a:pt x="3" y="340"/>
                    <a:pt x="2" y="340"/>
                    <a:pt x="0" y="340"/>
                  </a:cubicBezTo>
                  <a:cubicBezTo>
                    <a:pt x="9" y="313"/>
                    <a:pt x="19" y="287"/>
                    <a:pt x="21" y="259"/>
                  </a:cubicBezTo>
                  <a:cubicBezTo>
                    <a:pt x="27" y="168"/>
                    <a:pt x="73" y="88"/>
                    <a:pt x="94" y="0"/>
                  </a:cubicBezTo>
                  <a:cubicBezTo>
                    <a:pt x="96" y="0"/>
                    <a:pt x="99" y="0"/>
                    <a:pt x="102" y="0"/>
                  </a:cubicBezTo>
                  <a:cubicBezTo>
                    <a:pt x="95" y="25"/>
                    <a:pt x="88" y="49"/>
                    <a:pt x="81" y="74"/>
                  </a:cubicBezTo>
                  <a:cubicBezTo>
                    <a:pt x="79" y="81"/>
                    <a:pt x="75" y="89"/>
                    <a:pt x="81" y="96"/>
                  </a:cubicBezTo>
                  <a:cubicBezTo>
                    <a:pt x="75" y="94"/>
                    <a:pt x="69" y="92"/>
                    <a:pt x="67" y="102"/>
                  </a:cubicBezTo>
                  <a:cubicBezTo>
                    <a:pt x="58" y="135"/>
                    <a:pt x="43" y="168"/>
                    <a:pt x="41" y="202"/>
                  </a:cubicBezTo>
                  <a:cubicBezTo>
                    <a:pt x="38" y="238"/>
                    <a:pt x="23" y="270"/>
                    <a:pt x="20" y="306"/>
                  </a:cubicBezTo>
                  <a:cubicBezTo>
                    <a:pt x="19" y="317"/>
                    <a:pt x="10" y="329"/>
                    <a:pt x="5" y="340"/>
                  </a:cubicBezTo>
                  <a:close/>
                </a:path>
              </a:pathLst>
            </a:custGeom>
            <a:solidFill>
              <a:srgbClr val="714E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 name="Freeform 822">
              <a:extLst>
                <a:ext uri="{FF2B5EF4-FFF2-40B4-BE49-F238E27FC236}">
                  <a16:creationId xmlns:a16="http://schemas.microsoft.com/office/drawing/2014/main" id="{35ACCD48-3B4B-406D-A582-7B6154CCC8AF}"/>
                </a:ext>
              </a:extLst>
            </p:cNvPr>
            <p:cNvSpPr>
              <a:spLocks/>
            </p:cNvSpPr>
            <p:nvPr/>
          </p:nvSpPr>
          <p:spPr bwMode="auto">
            <a:xfrm>
              <a:off x="1903" y="730"/>
              <a:ext cx="33" cy="84"/>
            </a:xfrm>
            <a:custGeom>
              <a:avLst/>
              <a:gdLst>
                <a:gd name="T0" fmla="*/ 6 w 30"/>
                <a:gd name="T1" fmla="*/ 75 h 75"/>
                <a:gd name="T2" fmla="*/ 0 w 30"/>
                <a:gd name="T3" fmla="*/ 75 h 75"/>
                <a:gd name="T4" fmla="*/ 24 w 30"/>
                <a:gd name="T5" fmla="*/ 0 h 75"/>
                <a:gd name="T6" fmla="*/ 30 w 30"/>
                <a:gd name="T7" fmla="*/ 2 h 75"/>
                <a:gd name="T8" fmla="*/ 6 w 30"/>
                <a:gd name="T9" fmla="*/ 75 h 75"/>
              </a:gdLst>
              <a:ahLst/>
              <a:cxnLst>
                <a:cxn ang="0">
                  <a:pos x="T0" y="T1"/>
                </a:cxn>
                <a:cxn ang="0">
                  <a:pos x="T2" y="T3"/>
                </a:cxn>
                <a:cxn ang="0">
                  <a:pos x="T4" y="T5"/>
                </a:cxn>
                <a:cxn ang="0">
                  <a:pos x="T6" y="T7"/>
                </a:cxn>
                <a:cxn ang="0">
                  <a:pos x="T8" y="T9"/>
                </a:cxn>
              </a:cxnLst>
              <a:rect l="0" t="0" r="r" b="b"/>
              <a:pathLst>
                <a:path w="30" h="75">
                  <a:moveTo>
                    <a:pt x="6" y="75"/>
                  </a:moveTo>
                  <a:cubicBezTo>
                    <a:pt x="4" y="75"/>
                    <a:pt x="2" y="75"/>
                    <a:pt x="0" y="75"/>
                  </a:cubicBezTo>
                  <a:cubicBezTo>
                    <a:pt x="8" y="50"/>
                    <a:pt x="16" y="25"/>
                    <a:pt x="24" y="0"/>
                  </a:cubicBezTo>
                  <a:cubicBezTo>
                    <a:pt x="26" y="0"/>
                    <a:pt x="28" y="1"/>
                    <a:pt x="30" y="2"/>
                  </a:cubicBezTo>
                  <a:cubicBezTo>
                    <a:pt x="24" y="27"/>
                    <a:pt x="17" y="51"/>
                    <a:pt x="6" y="75"/>
                  </a:cubicBezTo>
                  <a:close/>
                </a:path>
              </a:pathLst>
            </a:custGeom>
            <a:solidFill>
              <a:srgbClr val="774E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 name="Freeform 823">
              <a:extLst>
                <a:ext uri="{FF2B5EF4-FFF2-40B4-BE49-F238E27FC236}">
                  <a16:creationId xmlns:a16="http://schemas.microsoft.com/office/drawing/2014/main" id="{A77C48CC-23C5-44A1-932D-83D83A61B84D}"/>
                </a:ext>
              </a:extLst>
            </p:cNvPr>
            <p:cNvSpPr>
              <a:spLocks/>
            </p:cNvSpPr>
            <p:nvPr/>
          </p:nvSpPr>
          <p:spPr bwMode="auto">
            <a:xfrm>
              <a:off x="1177" y="945"/>
              <a:ext cx="24" cy="36"/>
            </a:xfrm>
            <a:custGeom>
              <a:avLst/>
              <a:gdLst>
                <a:gd name="T0" fmla="*/ 0 w 22"/>
                <a:gd name="T1" fmla="*/ 30 h 32"/>
                <a:gd name="T2" fmla="*/ 22 w 22"/>
                <a:gd name="T3" fmla="*/ 0 h 32"/>
                <a:gd name="T4" fmla="*/ 2 w 22"/>
                <a:gd name="T5" fmla="*/ 32 h 32"/>
                <a:gd name="T6" fmla="*/ 0 w 22"/>
                <a:gd name="T7" fmla="*/ 30 h 32"/>
              </a:gdLst>
              <a:ahLst/>
              <a:cxnLst>
                <a:cxn ang="0">
                  <a:pos x="T0" y="T1"/>
                </a:cxn>
                <a:cxn ang="0">
                  <a:pos x="T2" y="T3"/>
                </a:cxn>
                <a:cxn ang="0">
                  <a:pos x="T4" y="T5"/>
                </a:cxn>
                <a:cxn ang="0">
                  <a:pos x="T6" y="T7"/>
                </a:cxn>
              </a:cxnLst>
              <a:rect l="0" t="0" r="r" b="b"/>
              <a:pathLst>
                <a:path w="22" h="32">
                  <a:moveTo>
                    <a:pt x="0" y="30"/>
                  </a:moveTo>
                  <a:cubicBezTo>
                    <a:pt x="4" y="18"/>
                    <a:pt x="12" y="9"/>
                    <a:pt x="22" y="0"/>
                  </a:cubicBezTo>
                  <a:cubicBezTo>
                    <a:pt x="17" y="12"/>
                    <a:pt x="12" y="24"/>
                    <a:pt x="2" y="32"/>
                  </a:cubicBezTo>
                  <a:cubicBezTo>
                    <a:pt x="1" y="32"/>
                    <a:pt x="0" y="31"/>
                    <a:pt x="0" y="30"/>
                  </a:cubicBezTo>
                  <a:close/>
                </a:path>
              </a:pathLst>
            </a:custGeom>
            <a:solidFill>
              <a:srgbClr val="795B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 name="Freeform 824">
              <a:extLst>
                <a:ext uri="{FF2B5EF4-FFF2-40B4-BE49-F238E27FC236}">
                  <a16:creationId xmlns:a16="http://schemas.microsoft.com/office/drawing/2014/main" id="{8A889DE4-FA83-4FD8-9BB8-A70D9A8AFFF2}"/>
                </a:ext>
              </a:extLst>
            </p:cNvPr>
            <p:cNvSpPr>
              <a:spLocks/>
            </p:cNvSpPr>
            <p:nvPr/>
          </p:nvSpPr>
          <p:spPr bwMode="auto">
            <a:xfrm>
              <a:off x="783" y="684"/>
              <a:ext cx="53" cy="40"/>
            </a:xfrm>
            <a:custGeom>
              <a:avLst/>
              <a:gdLst>
                <a:gd name="T0" fmla="*/ 11 w 47"/>
                <a:gd name="T1" fmla="*/ 0 h 36"/>
                <a:gd name="T2" fmla="*/ 47 w 47"/>
                <a:gd name="T3" fmla="*/ 36 h 36"/>
                <a:gd name="T4" fmla="*/ 4 w 47"/>
                <a:gd name="T5" fmla="*/ 4 h 36"/>
                <a:gd name="T6" fmla="*/ 11 w 47"/>
                <a:gd name="T7" fmla="*/ 0 h 36"/>
              </a:gdLst>
              <a:ahLst/>
              <a:cxnLst>
                <a:cxn ang="0">
                  <a:pos x="T0" y="T1"/>
                </a:cxn>
                <a:cxn ang="0">
                  <a:pos x="T2" y="T3"/>
                </a:cxn>
                <a:cxn ang="0">
                  <a:pos x="T4" y="T5"/>
                </a:cxn>
                <a:cxn ang="0">
                  <a:pos x="T6" y="T7"/>
                </a:cxn>
              </a:cxnLst>
              <a:rect l="0" t="0" r="r" b="b"/>
              <a:pathLst>
                <a:path w="47" h="36">
                  <a:moveTo>
                    <a:pt x="11" y="0"/>
                  </a:moveTo>
                  <a:cubicBezTo>
                    <a:pt x="23" y="12"/>
                    <a:pt x="38" y="21"/>
                    <a:pt x="47" y="36"/>
                  </a:cubicBezTo>
                  <a:cubicBezTo>
                    <a:pt x="30" y="30"/>
                    <a:pt x="20" y="12"/>
                    <a:pt x="4" y="4"/>
                  </a:cubicBezTo>
                  <a:cubicBezTo>
                    <a:pt x="0" y="1"/>
                    <a:pt x="8" y="0"/>
                    <a:pt x="11" y="0"/>
                  </a:cubicBezTo>
                  <a:close/>
                </a:path>
              </a:pathLst>
            </a:custGeom>
            <a:solidFill>
              <a:srgbClr val="5641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 name="Freeform 825">
              <a:extLst>
                <a:ext uri="{FF2B5EF4-FFF2-40B4-BE49-F238E27FC236}">
                  <a16:creationId xmlns:a16="http://schemas.microsoft.com/office/drawing/2014/main" id="{646DAD1A-C2D7-471D-82FE-DA99A50B9913}"/>
                </a:ext>
              </a:extLst>
            </p:cNvPr>
            <p:cNvSpPr>
              <a:spLocks/>
            </p:cNvSpPr>
            <p:nvPr/>
          </p:nvSpPr>
          <p:spPr bwMode="auto">
            <a:xfrm>
              <a:off x="859" y="780"/>
              <a:ext cx="27" cy="27"/>
            </a:xfrm>
            <a:custGeom>
              <a:avLst/>
              <a:gdLst>
                <a:gd name="T0" fmla="*/ 24 w 24"/>
                <a:gd name="T1" fmla="*/ 24 h 24"/>
                <a:gd name="T2" fmla="*/ 0 w 24"/>
                <a:gd name="T3" fmla="*/ 0 h 24"/>
                <a:gd name="T4" fmla="*/ 24 w 24"/>
                <a:gd name="T5" fmla="*/ 24 h 24"/>
              </a:gdLst>
              <a:ahLst/>
              <a:cxnLst>
                <a:cxn ang="0">
                  <a:pos x="T0" y="T1"/>
                </a:cxn>
                <a:cxn ang="0">
                  <a:pos x="T2" y="T3"/>
                </a:cxn>
                <a:cxn ang="0">
                  <a:pos x="T4" y="T5"/>
                </a:cxn>
              </a:cxnLst>
              <a:rect l="0" t="0" r="r" b="b"/>
              <a:pathLst>
                <a:path w="24" h="24">
                  <a:moveTo>
                    <a:pt x="24" y="24"/>
                  </a:moveTo>
                  <a:cubicBezTo>
                    <a:pt x="15" y="17"/>
                    <a:pt x="2" y="14"/>
                    <a:pt x="0" y="0"/>
                  </a:cubicBezTo>
                  <a:cubicBezTo>
                    <a:pt x="9" y="7"/>
                    <a:pt x="21" y="11"/>
                    <a:pt x="24" y="24"/>
                  </a:cubicBezTo>
                  <a:close/>
                </a:path>
              </a:pathLst>
            </a:custGeom>
            <a:solidFill>
              <a:srgbClr val="7652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 name="Freeform 826">
              <a:extLst>
                <a:ext uri="{FF2B5EF4-FFF2-40B4-BE49-F238E27FC236}">
                  <a16:creationId xmlns:a16="http://schemas.microsoft.com/office/drawing/2014/main" id="{2ADCC66C-018E-48A3-8540-DE627D4BD687}"/>
                </a:ext>
              </a:extLst>
            </p:cNvPr>
            <p:cNvSpPr>
              <a:spLocks/>
            </p:cNvSpPr>
            <p:nvPr/>
          </p:nvSpPr>
          <p:spPr bwMode="auto">
            <a:xfrm>
              <a:off x="181" y="3644"/>
              <a:ext cx="31" cy="20"/>
            </a:xfrm>
            <a:custGeom>
              <a:avLst/>
              <a:gdLst>
                <a:gd name="T0" fmla="*/ 26 w 28"/>
                <a:gd name="T1" fmla="*/ 0 h 18"/>
                <a:gd name="T2" fmla="*/ 16 w 28"/>
                <a:gd name="T3" fmla="*/ 17 h 18"/>
                <a:gd name="T4" fmla="*/ 2 w 28"/>
                <a:gd name="T5" fmla="*/ 12 h 18"/>
                <a:gd name="T6" fmla="*/ 9 w 28"/>
                <a:gd name="T7" fmla="*/ 5 h 18"/>
                <a:gd name="T8" fmla="*/ 26 w 28"/>
                <a:gd name="T9" fmla="*/ 0 h 18"/>
              </a:gdLst>
              <a:ahLst/>
              <a:cxnLst>
                <a:cxn ang="0">
                  <a:pos x="T0" y="T1"/>
                </a:cxn>
                <a:cxn ang="0">
                  <a:pos x="T2" y="T3"/>
                </a:cxn>
                <a:cxn ang="0">
                  <a:pos x="T4" y="T5"/>
                </a:cxn>
                <a:cxn ang="0">
                  <a:pos x="T6" y="T7"/>
                </a:cxn>
                <a:cxn ang="0">
                  <a:pos x="T8" y="T9"/>
                </a:cxn>
              </a:cxnLst>
              <a:rect l="0" t="0" r="r" b="b"/>
              <a:pathLst>
                <a:path w="28" h="18">
                  <a:moveTo>
                    <a:pt x="26" y="0"/>
                  </a:moveTo>
                  <a:cubicBezTo>
                    <a:pt x="28" y="9"/>
                    <a:pt x="28" y="17"/>
                    <a:pt x="16" y="17"/>
                  </a:cubicBezTo>
                  <a:cubicBezTo>
                    <a:pt x="11" y="17"/>
                    <a:pt x="4" y="18"/>
                    <a:pt x="2" y="12"/>
                  </a:cubicBezTo>
                  <a:cubicBezTo>
                    <a:pt x="0" y="7"/>
                    <a:pt x="6" y="6"/>
                    <a:pt x="9" y="5"/>
                  </a:cubicBezTo>
                  <a:cubicBezTo>
                    <a:pt x="14" y="4"/>
                    <a:pt x="19" y="2"/>
                    <a:pt x="26" y="0"/>
                  </a:cubicBezTo>
                  <a:close/>
                </a:path>
              </a:pathLst>
            </a:custGeom>
            <a:solidFill>
              <a:srgbClr val="DFE7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 name="Freeform 827">
              <a:extLst>
                <a:ext uri="{FF2B5EF4-FFF2-40B4-BE49-F238E27FC236}">
                  <a16:creationId xmlns:a16="http://schemas.microsoft.com/office/drawing/2014/main" id="{005BEC90-FFB1-4ADC-9D23-EBB2B6E0073A}"/>
                </a:ext>
              </a:extLst>
            </p:cNvPr>
            <p:cNvSpPr>
              <a:spLocks/>
            </p:cNvSpPr>
            <p:nvPr/>
          </p:nvSpPr>
          <p:spPr bwMode="auto">
            <a:xfrm>
              <a:off x="1936" y="518"/>
              <a:ext cx="104" cy="345"/>
            </a:xfrm>
            <a:custGeom>
              <a:avLst/>
              <a:gdLst>
                <a:gd name="T0" fmla="*/ 46 w 92"/>
                <a:gd name="T1" fmla="*/ 171 h 307"/>
                <a:gd name="T2" fmla="*/ 13 w 92"/>
                <a:gd name="T3" fmla="*/ 284 h 307"/>
                <a:gd name="T4" fmla="*/ 0 w 92"/>
                <a:gd name="T5" fmla="*/ 307 h 307"/>
                <a:gd name="T6" fmla="*/ 39 w 92"/>
                <a:gd name="T7" fmla="*/ 170 h 307"/>
                <a:gd name="T8" fmla="*/ 45 w 92"/>
                <a:gd name="T9" fmla="*/ 143 h 307"/>
                <a:gd name="T10" fmla="*/ 86 w 92"/>
                <a:gd name="T11" fmla="*/ 0 h 307"/>
                <a:gd name="T12" fmla="*/ 90 w 92"/>
                <a:gd name="T13" fmla="*/ 19 h 307"/>
                <a:gd name="T14" fmla="*/ 69 w 92"/>
                <a:gd name="T15" fmla="*/ 96 h 307"/>
                <a:gd name="T16" fmla="*/ 65 w 92"/>
                <a:gd name="T17" fmla="*/ 130 h 307"/>
                <a:gd name="T18" fmla="*/ 46 w 92"/>
                <a:gd name="T19" fmla="*/ 171 h 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2" h="307">
                  <a:moveTo>
                    <a:pt x="46" y="171"/>
                  </a:moveTo>
                  <a:cubicBezTo>
                    <a:pt x="35" y="209"/>
                    <a:pt x="24" y="246"/>
                    <a:pt x="13" y="284"/>
                  </a:cubicBezTo>
                  <a:cubicBezTo>
                    <a:pt x="11" y="293"/>
                    <a:pt x="8" y="301"/>
                    <a:pt x="0" y="307"/>
                  </a:cubicBezTo>
                  <a:cubicBezTo>
                    <a:pt x="11" y="260"/>
                    <a:pt x="22" y="214"/>
                    <a:pt x="39" y="170"/>
                  </a:cubicBezTo>
                  <a:cubicBezTo>
                    <a:pt x="42" y="161"/>
                    <a:pt x="46" y="153"/>
                    <a:pt x="45" y="143"/>
                  </a:cubicBezTo>
                  <a:cubicBezTo>
                    <a:pt x="63" y="96"/>
                    <a:pt x="78" y="49"/>
                    <a:pt x="86" y="0"/>
                  </a:cubicBezTo>
                  <a:cubicBezTo>
                    <a:pt x="92" y="5"/>
                    <a:pt x="87" y="13"/>
                    <a:pt x="90" y="19"/>
                  </a:cubicBezTo>
                  <a:cubicBezTo>
                    <a:pt x="86" y="46"/>
                    <a:pt x="81" y="72"/>
                    <a:pt x="69" y="96"/>
                  </a:cubicBezTo>
                  <a:cubicBezTo>
                    <a:pt x="63" y="106"/>
                    <a:pt x="59" y="118"/>
                    <a:pt x="65" y="130"/>
                  </a:cubicBezTo>
                  <a:cubicBezTo>
                    <a:pt x="58" y="144"/>
                    <a:pt x="57" y="160"/>
                    <a:pt x="46" y="171"/>
                  </a:cubicBezTo>
                  <a:close/>
                </a:path>
              </a:pathLst>
            </a:custGeom>
            <a:solidFill>
              <a:srgbClr val="6C4A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 name="Freeform 828">
              <a:extLst>
                <a:ext uri="{FF2B5EF4-FFF2-40B4-BE49-F238E27FC236}">
                  <a16:creationId xmlns:a16="http://schemas.microsoft.com/office/drawing/2014/main" id="{E7D3387E-CD4C-465B-B0CA-838804548EF2}"/>
                </a:ext>
              </a:extLst>
            </p:cNvPr>
            <p:cNvSpPr>
              <a:spLocks/>
            </p:cNvSpPr>
            <p:nvPr/>
          </p:nvSpPr>
          <p:spPr bwMode="auto">
            <a:xfrm>
              <a:off x="1963" y="623"/>
              <a:ext cx="100" cy="251"/>
            </a:xfrm>
            <a:custGeom>
              <a:avLst/>
              <a:gdLst>
                <a:gd name="T0" fmla="*/ 9 w 89"/>
                <a:gd name="T1" fmla="*/ 222 h 224"/>
                <a:gd name="T2" fmla="*/ 2 w 89"/>
                <a:gd name="T3" fmla="*/ 203 h 224"/>
                <a:gd name="T4" fmla="*/ 16 w 89"/>
                <a:gd name="T5" fmla="*/ 162 h 224"/>
                <a:gd name="T6" fmla="*/ 35 w 89"/>
                <a:gd name="T7" fmla="*/ 132 h 224"/>
                <a:gd name="T8" fmla="*/ 73 w 89"/>
                <a:gd name="T9" fmla="*/ 14 h 224"/>
                <a:gd name="T10" fmla="*/ 81 w 89"/>
                <a:gd name="T11" fmla="*/ 1 h 224"/>
                <a:gd name="T12" fmla="*/ 85 w 89"/>
                <a:gd name="T13" fmla="*/ 2 h 224"/>
                <a:gd name="T14" fmla="*/ 89 w 89"/>
                <a:gd name="T15" fmla="*/ 2 h 224"/>
                <a:gd name="T16" fmla="*/ 64 w 89"/>
                <a:gd name="T17" fmla="*/ 67 h 224"/>
                <a:gd name="T18" fmla="*/ 47 w 89"/>
                <a:gd name="T19" fmla="*/ 126 h 224"/>
                <a:gd name="T20" fmla="*/ 19 w 89"/>
                <a:gd name="T21" fmla="*/ 185 h 224"/>
                <a:gd name="T22" fmla="*/ 17 w 89"/>
                <a:gd name="T23" fmla="*/ 205 h 224"/>
                <a:gd name="T24" fmla="*/ 16 w 89"/>
                <a:gd name="T25" fmla="*/ 218 h 224"/>
                <a:gd name="T26" fmla="*/ 14 w 89"/>
                <a:gd name="T27" fmla="*/ 222 h 224"/>
                <a:gd name="T28" fmla="*/ 9 w 89"/>
                <a:gd name="T29" fmla="*/ 222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9" h="224">
                  <a:moveTo>
                    <a:pt x="9" y="222"/>
                  </a:moveTo>
                  <a:cubicBezTo>
                    <a:pt x="6" y="216"/>
                    <a:pt x="7" y="208"/>
                    <a:pt x="2" y="203"/>
                  </a:cubicBezTo>
                  <a:cubicBezTo>
                    <a:pt x="0" y="187"/>
                    <a:pt x="3" y="173"/>
                    <a:pt x="16" y="162"/>
                  </a:cubicBezTo>
                  <a:cubicBezTo>
                    <a:pt x="24" y="157"/>
                    <a:pt x="27" y="154"/>
                    <a:pt x="35" y="132"/>
                  </a:cubicBezTo>
                  <a:cubicBezTo>
                    <a:pt x="48" y="93"/>
                    <a:pt x="61" y="53"/>
                    <a:pt x="73" y="14"/>
                  </a:cubicBezTo>
                  <a:cubicBezTo>
                    <a:pt x="76" y="10"/>
                    <a:pt x="79" y="5"/>
                    <a:pt x="81" y="1"/>
                  </a:cubicBezTo>
                  <a:cubicBezTo>
                    <a:pt x="83" y="0"/>
                    <a:pt x="84" y="0"/>
                    <a:pt x="85" y="2"/>
                  </a:cubicBezTo>
                  <a:cubicBezTo>
                    <a:pt x="86" y="2"/>
                    <a:pt x="88" y="2"/>
                    <a:pt x="89" y="2"/>
                  </a:cubicBezTo>
                  <a:cubicBezTo>
                    <a:pt x="81" y="24"/>
                    <a:pt x="72" y="45"/>
                    <a:pt x="64" y="67"/>
                  </a:cubicBezTo>
                  <a:cubicBezTo>
                    <a:pt x="57" y="86"/>
                    <a:pt x="48" y="105"/>
                    <a:pt x="47" y="126"/>
                  </a:cubicBezTo>
                  <a:cubicBezTo>
                    <a:pt x="46" y="150"/>
                    <a:pt x="25" y="164"/>
                    <a:pt x="19" y="185"/>
                  </a:cubicBezTo>
                  <a:cubicBezTo>
                    <a:pt x="17" y="191"/>
                    <a:pt x="7" y="197"/>
                    <a:pt x="17" y="205"/>
                  </a:cubicBezTo>
                  <a:cubicBezTo>
                    <a:pt x="21" y="209"/>
                    <a:pt x="13" y="213"/>
                    <a:pt x="16" y="218"/>
                  </a:cubicBezTo>
                  <a:cubicBezTo>
                    <a:pt x="15" y="219"/>
                    <a:pt x="15" y="221"/>
                    <a:pt x="14" y="222"/>
                  </a:cubicBezTo>
                  <a:cubicBezTo>
                    <a:pt x="12" y="224"/>
                    <a:pt x="10" y="224"/>
                    <a:pt x="9" y="222"/>
                  </a:cubicBezTo>
                  <a:close/>
                </a:path>
              </a:pathLst>
            </a:custGeom>
            <a:solidFill>
              <a:srgbClr val="7A57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 name="Freeform 829">
              <a:extLst>
                <a:ext uri="{FF2B5EF4-FFF2-40B4-BE49-F238E27FC236}">
                  <a16:creationId xmlns:a16="http://schemas.microsoft.com/office/drawing/2014/main" id="{958F8BAA-1455-4D4C-94D6-9E48FC32B6DE}"/>
                </a:ext>
              </a:extLst>
            </p:cNvPr>
            <p:cNvSpPr>
              <a:spLocks/>
            </p:cNvSpPr>
            <p:nvPr/>
          </p:nvSpPr>
          <p:spPr bwMode="auto">
            <a:xfrm>
              <a:off x="1940" y="648"/>
              <a:ext cx="92" cy="267"/>
            </a:xfrm>
            <a:custGeom>
              <a:avLst/>
              <a:gdLst>
                <a:gd name="T0" fmla="*/ 37 w 82"/>
                <a:gd name="T1" fmla="*/ 140 h 238"/>
                <a:gd name="T2" fmla="*/ 23 w 82"/>
                <a:gd name="T3" fmla="*/ 181 h 238"/>
                <a:gd name="T4" fmla="*/ 0 w 82"/>
                <a:gd name="T5" fmla="*/ 238 h 238"/>
                <a:gd name="T6" fmla="*/ 42 w 82"/>
                <a:gd name="T7" fmla="*/ 89 h 238"/>
                <a:gd name="T8" fmla="*/ 65 w 82"/>
                <a:gd name="T9" fmla="*/ 31 h 238"/>
                <a:gd name="T10" fmla="*/ 77 w 82"/>
                <a:gd name="T11" fmla="*/ 0 h 238"/>
                <a:gd name="T12" fmla="*/ 82 w 82"/>
                <a:gd name="T13" fmla="*/ 2 h 238"/>
                <a:gd name="T14" fmla="*/ 37 w 82"/>
                <a:gd name="T15" fmla="*/ 140 h 23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238">
                  <a:moveTo>
                    <a:pt x="37" y="140"/>
                  </a:moveTo>
                  <a:cubicBezTo>
                    <a:pt x="28" y="152"/>
                    <a:pt x="26" y="167"/>
                    <a:pt x="23" y="181"/>
                  </a:cubicBezTo>
                  <a:cubicBezTo>
                    <a:pt x="19" y="201"/>
                    <a:pt x="5" y="218"/>
                    <a:pt x="0" y="238"/>
                  </a:cubicBezTo>
                  <a:cubicBezTo>
                    <a:pt x="3" y="185"/>
                    <a:pt x="36" y="140"/>
                    <a:pt x="42" y="89"/>
                  </a:cubicBezTo>
                  <a:cubicBezTo>
                    <a:pt x="51" y="70"/>
                    <a:pt x="48" y="47"/>
                    <a:pt x="65" y="31"/>
                  </a:cubicBezTo>
                  <a:cubicBezTo>
                    <a:pt x="69" y="21"/>
                    <a:pt x="73" y="11"/>
                    <a:pt x="77" y="0"/>
                  </a:cubicBezTo>
                  <a:cubicBezTo>
                    <a:pt x="78" y="1"/>
                    <a:pt x="80" y="2"/>
                    <a:pt x="82" y="2"/>
                  </a:cubicBezTo>
                  <a:cubicBezTo>
                    <a:pt x="67" y="48"/>
                    <a:pt x="47" y="92"/>
                    <a:pt x="37" y="140"/>
                  </a:cubicBezTo>
                  <a:close/>
                </a:path>
              </a:pathLst>
            </a:custGeom>
            <a:solidFill>
              <a:srgbClr val="7352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 name="Freeform 830">
              <a:extLst>
                <a:ext uri="{FF2B5EF4-FFF2-40B4-BE49-F238E27FC236}">
                  <a16:creationId xmlns:a16="http://schemas.microsoft.com/office/drawing/2014/main" id="{9FAAFEE3-82F7-4840-8907-3B2D0758924F}"/>
                </a:ext>
              </a:extLst>
            </p:cNvPr>
            <p:cNvSpPr>
              <a:spLocks/>
            </p:cNvSpPr>
            <p:nvPr/>
          </p:nvSpPr>
          <p:spPr bwMode="auto">
            <a:xfrm>
              <a:off x="1983" y="664"/>
              <a:ext cx="30" cy="84"/>
            </a:xfrm>
            <a:custGeom>
              <a:avLst/>
              <a:gdLst>
                <a:gd name="T0" fmla="*/ 27 w 27"/>
                <a:gd name="T1" fmla="*/ 16 h 74"/>
                <a:gd name="T2" fmla="*/ 4 w 27"/>
                <a:gd name="T3" fmla="*/ 74 h 74"/>
                <a:gd name="T4" fmla="*/ 5 w 27"/>
                <a:gd name="T5" fmla="*/ 41 h 74"/>
                <a:gd name="T6" fmla="*/ 24 w 27"/>
                <a:gd name="T7" fmla="*/ 0 h 74"/>
                <a:gd name="T8" fmla="*/ 27 w 27"/>
                <a:gd name="T9" fmla="*/ 16 h 74"/>
              </a:gdLst>
              <a:ahLst/>
              <a:cxnLst>
                <a:cxn ang="0">
                  <a:pos x="T0" y="T1"/>
                </a:cxn>
                <a:cxn ang="0">
                  <a:pos x="T2" y="T3"/>
                </a:cxn>
                <a:cxn ang="0">
                  <a:pos x="T4" y="T5"/>
                </a:cxn>
                <a:cxn ang="0">
                  <a:pos x="T6" y="T7"/>
                </a:cxn>
                <a:cxn ang="0">
                  <a:pos x="T8" y="T9"/>
                </a:cxn>
              </a:cxnLst>
              <a:rect l="0" t="0" r="r" b="b"/>
              <a:pathLst>
                <a:path w="27" h="74">
                  <a:moveTo>
                    <a:pt x="27" y="16"/>
                  </a:moveTo>
                  <a:cubicBezTo>
                    <a:pt x="19" y="35"/>
                    <a:pt x="12" y="55"/>
                    <a:pt x="4" y="74"/>
                  </a:cubicBezTo>
                  <a:cubicBezTo>
                    <a:pt x="0" y="63"/>
                    <a:pt x="14" y="52"/>
                    <a:pt x="5" y="41"/>
                  </a:cubicBezTo>
                  <a:cubicBezTo>
                    <a:pt x="9" y="27"/>
                    <a:pt x="12" y="11"/>
                    <a:pt x="24" y="0"/>
                  </a:cubicBezTo>
                  <a:cubicBezTo>
                    <a:pt x="25" y="6"/>
                    <a:pt x="22" y="12"/>
                    <a:pt x="27" y="16"/>
                  </a:cubicBezTo>
                  <a:close/>
                </a:path>
              </a:pathLst>
            </a:custGeom>
            <a:solidFill>
              <a:srgbClr val="D9B7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 name="Freeform 831">
              <a:extLst>
                <a:ext uri="{FF2B5EF4-FFF2-40B4-BE49-F238E27FC236}">
                  <a16:creationId xmlns:a16="http://schemas.microsoft.com/office/drawing/2014/main" id="{CA620869-9888-44C9-820D-03E2A2478DA0}"/>
                </a:ext>
              </a:extLst>
            </p:cNvPr>
            <p:cNvSpPr>
              <a:spLocks/>
            </p:cNvSpPr>
            <p:nvPr/>
          </p:nvSpPr>
          <p:spPr bwMode="auto">
            <a:xfrm>
              <a:off x="2033" y="503"/>
              <a:ext cx="33" cy="102"/>
            </a:xfrm>
            <a:custGeom>
              <a:avLst/>
              <a:gdLst>
                <a:gd name="T0" fmla="*/ 8 w 29"/>
                <a:gd name="T1" fmla="*/ 53 h 91"/>
                <a:gd name="T2" fmla="*/ 18 w 29"/>
                <a:gd name="T3" fmla="*/ 16 h 91"/>
                <a:gd name="T4" fmla="*/ 29 w 29"/>
                <a:gd name="T5" fmla="*/ 0 h 91"/>
                <a:gd name="T6" fmla="*/ 6 w 29"/>
                <a:gd name="T7" fmla="*/ 91 h 91"/>
                <a:gd name="T8" fmla="*/ 8 w 29"/>
                <a:gd name="T9" fmla="*/ 53 h 91"/>
              </a:gdLst>
              <a:ahLst/>
              <a:cxnLst>
                <a:cxn ang="0">
                  <a:pos x="T0" y="T1"/>
                </a:cxn>
                <a:cxn ang="0">
                  <a:pos x="T2" y="T3"/>
                </a:cxn>
                <a:cxn ang="0">
                  <a:pos x="T4" y="T5"/>
                </a:cxn>
                <a:cxn ang="0">
                  <a:pos x="T6" y="T7"/>
                </a:cxn>
                <a:cxn ang="0">
                  <a:pos x="T8" y="T9"/>
                </a:cxn>
              </a:cxnLst>
              <a:rect l="0" t="0" r="r" b="b"/>
              <a:pathLst>
                <a:path w="29" h="91">
                  <a:moveTo>
                    <a:pt x="8" y="53"/>
                  </a:moveTo>
                  <a:cubicBezTo>
                    <a:pt x="11" y="41"/>
                    <a:pt x="15" y="29"/>
                    <a:pt x="18" y="16"/>
                  </a:cubicBezTo>
                  <a:cubicBezTo>
                    <a:pt x="20" y="11"/>
                    <a:pt x="19" y="4"/>
                    <a:pt x="29" y="0"/>
                  </a:cubicBezTo>
                  <a:cubicBezTo>
                    <a:pt x="22" y="30"/>
                    <a:pt x="15" y="58"/>
                    <a:pt x="6" y="91"/>
                  </a:cubicBezTo>
                  <a:cubicBezTo>
                    <a:pt x="0" y="74"/>
                    <a:pt x="9" y="64"/>
                    <a:pt x="8" y="53"/>
                  </a:cubicBezTo>
                  <a:close/>
                </a:path>
              </a:pathLst>
            </a:custGeom>
            <a:solidFill>
              <a:srgbClr val="835D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 name="Freeform 832">
              <a:extLst>
                <a:ext uri="{FF2B5EF4-FFF2-40B4-BE49-F238E27FC236}">
                  <a16:creationId xmlns:a16="http://schemas.microsoft.com/office/drawing/2014/main" id="{9EEA7914-BA44-4DEA-B47D-89417BE836F1}"/>
                </a:ext>
              </a:extLst>
            </p:cNvPr>
            <p:cNvSpPr>
              <a:spLocks/>
            </p:cNvSpPr>
            <p:nvPr/>
          </p:nvSpPr>
          <p:spPr bwMode="auto">
            <a:xfrm>
              <a:off x="2068" y="467"/>
              <a:ext cx="13" cy="77"/>
            </a:xfrm>
            <a:custGeom>
              <a:avLst/>
              <a:gdLst>
                <a:gd name="T0" fmla="*/ 9 w 12"/>
                <a:gd name="T1" fmla="*/ 45 h 69"/>
                <a:gd name="T2" fmla="*/ 7 w 12"/>
                <a:gd name="T3" fmla="*/ 69 h 69"/>
                <a:gd name="T4" fmla="*/ 6 w 12"/>
                <a:gd name="T5" fmla="*/ 69 h 69"/>
                <a:gd name="T6" fmla="*/ 5 w 12"/>
                <a:gd name="T7" fmla="*/ 69 h 69"/>
                <a:gd name="T8" fmla="*/ 8 w 12"/>
                <a:gd name="T9" fmla="*/ 0 h 69"/>
                <a:gd name="T10" fmla="*/ 8 w 12"/>
                <a:gd name="T11" fmla="*/ 1 h 69"/>
                <a:gd name="T12" fmla="*/ 9 w 12"/>
                <a:gd name="T13" fmla="*/ 45 h 69"/>
              </a:gdLst>
              <a:ahLst/>
              <a:cxnLst>
                <a:cxn ang="0">
                  <a:pos x="T0" y="T1"/>
                </a:cxn>
                <a:cxn ang="0">
                  <a:pos x="T2" y="T3"/>
                </a:cxn>
                <a:cxn ang="0">
                  <a:pos x="T4" y="T5"/>
                </a:cxn>
                <a:cxn ang="0">
                  <a:pos x="T6" y="T7"/>
                </a:cxn>
                <a:cxn ang="0">
                  <a:pos x="T8" y="T9"/>
                </a:cxn>
                <a:cxn ang="0">
                  <a:pos x="T10" y="T11"/>
                </a:cxn>
                <a:cxn ang="0">
                  <a:pos x="T12" y="T13"/>
                </a:cxn>
              </a:cxnLst>
              <a:rect l="0" t="0" r="r" b="b"/>
              <a:pathLst>
                <a:path w="12" h="69">
                  <a:moveTo>
                    <a:pt x="9" y="45"/>
                  </a:moveTo>
                  <a:cubicBezTo>
                    <a:pt x="8" y="53"/>
                    <a:pt x="8" y="61"/>
                    <a:pt x="7" y="69"/>
                  </a:cubicBezTo>
                  <a:cubicBezTo>
                    <a:pt x="7" y="69"/>
                    <a:pt x="6" y="69"/>
                    <a:pt x="6" y="69"/>
                  </a:cubicBezTo>
                  <a:cubicBezTo>
                    <a:pt x="6" y="69"/>
                    <a:pt x="5" y="69"/>
                    <a:pt x="5" y="69"/>
                  </a:cubicBezTo>
                  <a:cubicBezTo>
                    <a:pt x="6" y="46"/>
                    <a:pt x="0" y="23"/>
                    <a:pt x="8" y="0"/>
                  </a:cubicBezTo>
                  <a:cubicBezTo>
                    <a:pt x="8" y="1"/>
                    <a:pt x="8" y="1"/>
                    <a:pt x="8" y="1"/>
                  </a:cubicBezTo>
                  <a:cubicBezTo>
                    <a:pt x="12" y="16"/>
                    <a:pt x="10" y="31"/>
                    <a:pt x="9" y="45"/>
                  </a:cubicBezTo>
                  <a:close/>
                </a:path>
              </a:pathLst>
            </a:custGeom>
            <a:solidFill>
              <a:srgbClr val="5149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 name="Freeform 833">
              <a:extLst>
                <a:ext uri="{FF2B5EF4-FFF2-40B4-BE49-F238E27FC236}">
                  <a16:creationId xmlns:a16="http://schemas.microsoft.com/office/drawing/2014/main" id="{50D23182-032D-43B4-8468-FC85140172DE}"/>
                </a:ext>
              </a:extLst>
            </p:cNvPr>
            <p:cNvSpPr>
              <a:spLocks/>
            </p:cNvSpPr>
            <p:nvPr/>
          </p:nvSpPr>
          <p:spPr bwMode="auto">
            <a:xfrm>
              <a:off x="762" y="769"/>
              <a:ext cx="139" cy="153"/>
            </a:xfrm>
            <a:custGeom>
              <a:avLst/>
              <a:gdLst>
                <a:gd name="T0" fmla="*/ 106 w 124"/>
                <a:gd name="T1" fmla="*/ 88 h 136"/>
                <a:gd name="T2" fmla="*/ 52 w 124"/>
                <a:gd name="T3" fmla="*/ 50 h 136"/>
                <a:gd name="T4" fmla="*/ 124 w 124"/>
                <a:gd name="T5" fmla="*/ 136 h 136"/>
                <a:gd name="T6" fmla="*/ 92 w 124"/>
                <a:gd name="T7" fmla="*/ 115 h 136"/>
                <a:gd name="T8" fmla="*/ 66 w 124"/>
                <a:gd name="T9" fmla="*/ 98 h 136"/>
                <a:gd name="T10" fmla="*/ 62 w 124"/>
                <a:gd name="T11" fmla="*/ 89 h 136"/>
                <a:gd name="T12" fmla="*/ 40 w 124"/>
                <a:gd name="T13" fmla="*/ 54 h 136"/>
                <a:gd name="T14" fmla="*/ 25 w 124"/>
                <a:gd name="T15" fmla="*/ 52 h 136"/>
                <a:gd name="T16" fmla="*/ 15 w 124"/>
                <a:gd name="T17" fmla="*/ 40 h 136"/>
                <a:gd name="T18" fmla="*/ 6 w 124"/>
                <a:gd name="T19" fmla="*/ 27 h 136"/>
                <a:gd name="T20" fmla="*/ 19 w 124"/>
                <a:gd name="T21" fmla="*/ 29 h 136"/>
                <a:gd name="T22" fmla="*/ 12 w 124"/>
                <a:gd name="T23" fmla="*/ 18 h 136"/>
                <a:gd name="T24" fmla="*/ 0 w 124"/>
                <a:gd name="T25" fmla="*/ 0 h 136"/>
                <a:gd name="T26" fmla="*/ 39 w 124"/>
                <a:gd name="T27" fmla="*/ 36 h 136"/>
                <a:gd name="T28" fmla="*/ 55 w 124"/>
                <a:gd name="T29" fmla="*/ 43 h 136"/>
                <a:gd name="T30" fmla="*/ 106 w 124"/>
                <a:gd name="T31" fmla="*/ 88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4" h="136">
                  <a:moveTo>
                    <a:pt x="106" y="88"/>
                  </a:moveTo>
                  <a:cubicBezTo>
                    <a:pt x="86" y="82"/>
                    <a:pt x="75" y="62"/>
                    <a:pt x="52" y="50"/>
                  </a:cubicBezTo>
                  <a:cubicBezTo>
                    <a:pt x="77" y="82"/>
                    <a:pt x="92" y="116"/>
                    <a:pt x="124" y="136"/>
                  </a:cubicBezTo>
                  <a:cubicBezTo>
                    <a:pt x="110" y="135"/>
                    <a:pt x="102" y="124"/>
                    <a:pt x="92" y="115"/>
                  </a:cubicBezTo>
                  <a:cubicBezTo>
                    <a:pt x="84" y="109"/>
                    <a:pt x="77" y="101"/>
                    <a:pt x="66" y="98"/>
                  </a:cubicBezTo>
                  <a:cubicBezTo>
                    <a:pt x="65" y="95"/>
                    <a:pt x="64" y="92"/>
                    <a:pt x="62" y="89"/>
                  </a:cubicBezTo>
                  <a:cubicBezTo>
                    <a:pt x="59" y="75"/>
                    <a:pt x="48" y="65"/>
                    <a:pt x="40" y="54"/>
                  </a:cubicBezTo>
                  <a:cubicBezTo>
                    <a:pt x="35" y="46"/>
                    <a:pt x="29" y="58"/>
                    <a:pt x="25" y="52"/>
                  </a:cubicBezTo>
                  <a:cubicBezTo>
                    <a:pt x="19" y="50"/>
                    <a:pt x="18" y="43"/>
                    <a:pt x="15" y="40"/>
                  </a:cubicBezTo>
                  <a:cubicBezTo>
                    <a:pt x="9" y="37"/>
                    <a:pt x="4" y="35"/>
                    <a:pt x="6" y="27"/>
                  </a:cubicBezTo>
                  <a:cubicBezTo>
                    <a:pt x="11" y="25"/>
                    <a:pt x="14" y="36"/>
                    <a:pt x="19" y="29"/>
                  </a:cubicBezTo>
                  <a:cubicBezTo>
                    <a:pt x="24" y="22"/>
                    <a:pt x="15" y="21"/>
                    <a:pt x="12" y="18"/>
                  </a:cubicBezTo>
                  <a:cubicBezTo>
                    <a:pt x="8" y="12"/>
                    <a:pt x="3" y="7"/>
                    <a:pt x="0" y="0"/>
                  </a:cubicBezTo>
                  <a:cubicBezTo>
                    <a:pt x="12" y="13"/>
                    <a:pt x="32" y="17"/>
                    <a:pt x="39" y="36"/>
                  </a:cubicBezTo>
                  <a:cubicBezTo>
                    <a:pt x="42" y="43"/>
                    <a:pt x="50" y="40"/>
                    <a:pt x="55" y="43"/>
                  </a:cubicBezTo>
                  <a:cubicBezTo>
                    <a:pt x="73" y="56"/>
                    <a:pt x="92" y="69"/>
                    <a:pt x="106" y="88"/>
                  </a:cubicBezTo>
                  <a:close/>
                </a:path>
              </a:pathLst>
            </a:custGeom>
            <a:solidFill>
              <a:srgbClr val="714E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 name="Freeform 834">
              <a:extLst>
                <a:ext uri="{FF2B5EF4-FFF2-40B4-BE49-F238E27FC236}">
                  <a16:creationId xmlns:a16="http://schemas.microsoft.com/office/drawing/2014/main" id="{D1C033C9-1152-4F29-B8F9-4D514E313919}"/>
                </a:ext>
              </a:extLst>
            </p:cNvPr>
            <p:cNvSpPr>
              <a:spLocks/>
            </p:cNvSpPr>
            <p:nvPr/>
          </p:nvSpPr>
          <p:spPr bwMode="auto">
            <a:xfrm>
              <a:off x="877" y="846"/>
              <a:ext cx="122" cy="149"/>
            </a:xfrm>
            <a:custGeom>
              <a:avLst/>
              <a:gdLst>
                <a:gd name="T0" fmla="*/ 13 w 109"/>
                <a:gd name="T1" fmla="*/ 5 h 132"/>
                <a:gd name="T2" fmla="*/ 98 w 109"/>
                <a:gd name="T3" fmla="*/ 112 h 132"/>
                <a:gd name="T4" fmla="*/ 105 w 109"/>
                <a:gd name="T5" fmla="*/ 132 h 132"/>
                <a:gd name="T6" fmla="*/ 73 w 109"/>
                <a:gd name="T7" fmla="*/ 89 h 132"/>
                <a:gd name="T8" fmla="*/ 18 w 109"/>
                <a:gd name="T9" fmla="*/ 35 h 132"/>
                <a:gd name="T10" fmla="*/ 4 w 109"/>
                <a:gd name="T11" fmla="*/ 19 h 132"/>
                <a:gd name="T12" fmla="*/ 7 w 109"/>
                <a:gd name="T13" fmla="*/ 11 h 132"/>
                <a:gd name="T14" fmla="*/ 9 w 109"/>
                <a:gd name="T15" fmla="*/ 0 h 132"/>
                <a:gd name="T16" fmla="*/ 13 w 109"/>
                <a:gd name="T17" fmla="*/ 5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9" h="132">
                  <a:moveTo>
                    <a:pt x="13" y="5"/>
                  </a:moveTo>
                  <a:cubicBezTo>
                    <a:pt x="41" y="41"/>
                    <a:pt x="70" y="76"/>
                    <a:pt x="98" y="112"/>
                  </a:cubicBezTo>
                  <a:cubicBezTo>
                    <a:pt x="102" y="117"/>
                    <a:pt x="109" y="121"/>
                    <a:pt x="105" y="132"/>
                  </a:cubicBezTo>
                  <a:cubicBezTo>
                    <a:pt x="93" y="117"/>
                    <a:pt x="83" y="103"/>
                    <a:pt x="73" y="89"/>
                  </a:cubicBezTo>
                  <a:cubicBezTo>
                    <a:pt x="57" y="68"/>
                    <a:pt x="37" y="52"/>
                    <a:pt x="18" y="35"/>
                  </a:cubicBezTo>
                  <a:cubicBezTo>
                    <a:pt x="13" y="30"/>
                    <a:pt x="5" y="27"/>
                    <a:pt x="4" y="19"/>
                  </a:cubicBezTo>
                  <a:cubicBezTo>
                    <a:pt x="12" y="19"/>
                    <a:pt x="12" y="16"/>
                    <a:pt x="7" y="11"/>
                  </a:cubicBezTo>
                  <a:cubicBezTo>
                    <a:pt x="0" y="5"/>
                    <a:pt x="0" y="1"/>
                    <a:pt x="9" y="0"/>
                  </a:cubicBezTo>
                  <a:cubicBezTo>
                    <a:pt x="11" y="1"/>
                    <a:pt x="12" y="3"/>
                    <a:pt x="13" y="5"/>
                  </a:cubicBezTo>
                  <a:close/>
                </a:path>
              </a:pathLst>
            </a:custGeom>
            <a:solidFill>
              <a:srgbClr val="714E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 name="Freeform 835">
              <a:extLst>
                <a:ext uri="{FF2B5EF4-FFF2-40B4-BE49-F238E27FC236}">
                  <a16:creationId xmlns:a16="http://schemas.microsoft.com/office/drawing/2014/main" id="{CC5BD9DB-5D26-4C23-B907-C4D3AE503800}"/>
                </a:ext>
              </a:extLst>
            </p:cNvPr>
            <p:cNvSpPr>
              <a:spLocks/>
            </p:cNvSpPr>
            <p:nvPr/>
          </p:nvSpPr>
          <p:spPr bwMode="auto">
            <a:xfrm>
              <a:off x="752" y="792"/>
              <a:ext cx="27" cy="22"/>
            </a:xfrm>
            <a:custGeom>
              <a:avLst/>
              <a:gdLst>
                <a:gd name="T0" fmla="*/ 15 w 24"/>
                <a:gd name="T1" fmla="*/ 6 h 19"/>
                <a:gd name="T2" fmla="*/ 24 w 24"/>
                <a:gd name="T3" fmla="*/ 19 h 19"/>
                <a:gd name="T4" fmla="*/ 2 w 24"/>
                <a:gd name="T5" fmla="*/ 2 h 19"/>
                <a:gd name="T6" fmla="*/ 9 w 24"/>
                <a:gd name="T7" fmla="*/ 1 h 19"/>
                <a:gd name="T8" fmla="*/ 15 w 24"/>
                <a:gd name="T9" fmla="*/ 6 h 19"/>
              </a:gdLst>
              <a:ahLst/>
              <a:cxnLst>
                <a:cxn ang="0">
                  <a:pos x="T0" y="T1"/>
                </a:cxn>
                <a:cxn ang="0">
                  <a:pos x="T2" y="T3"/>
                </a:cxn>
                <a:cxn ang="0">
                  <a:pos x="T4" y="T5"/>
                </a:cxn>
                <a:cxn ang="0">
                  <a:pos x="T6" y="T7"/>
                </a:cxn>
                <a:cxn ang="0">
                  <a:pos x="T8" y="T9"/>
                </a:cxn>
              </a:cxnLst>
              <a:rect l="0" t="0" r="r" b="b"/>
              <a:pathLst>
                <a:path w="24" h="19">
                  <a:moveTo>
                    <a:pt x="15" y="6"/>
                  </a:moveTo>
                  <a:cubicBezTo>
                    <a:pt x="18" y="10"/>
                    <a:pt x="21" y="14"/>
                    <a:pt x="24" y="19"/>
                  </a:cubicBezTo>
                  <a:cubicBezTo>
                    <a:pt x="12" y="19"/>
                    <a:pt x="8" y="9"/>
                    <a:pt x="2" y="2"/>
                  </a:cubicBezTo>
                  <a:cubicBezTo>
                    <a:pt x="0" y="0"/>
                    <a:pt x="6" y="1"/>
                    <a:pt x="9" y="1"/>
                  </a:cubicBezTo>
                  <a:cubicBezTo>
                    <a:pt x="11" y="3"/>
                    <a:pt x="13" y="4"/>
                    <a:pt x="15" y="6"/>
                  </a:cubicBezTo>
                  <a:close/>
                </a:path>
              </a:pathLst>
            </a:custGeom>
            <a:solidFill>
              <a:srgbClr val="DCB3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 name="Freeform 836">
              <a:extLst>
                <a:ext uri="{FF2B5EF4-FFF2-40B4-BE49-F238E27FC236}">
                  <a16:creationId xmlns:a16="http://schemas.microsoft.com/office/drawing/2014/main" id="{5DEE9006-54CC-4E68-8998-0826650D2266}"/>
                </a:ext>
              </a:extLst>
            </p:cNvPr>
            <p:cNvSpPr>
              <a:spLocks/>
            </p:cNvSpPr>
            <p:nvPr/>
          </p:nvSpPr>
          <p:spPr bwMode="auto">
            <a:xfrm>
              <a:off x="967" y="800"/>
              <a:ext cx="113" cy="139"/>
            </a:xfrm>
            <a:custGeom>
              <a:avLst/>
              <a:gdLst>
                <a:gd name="T0" fmla="*/ 80 w 101"/>
                <a:gd name="T1" fmla="*/ 88 h 123"/>
                <a:gd name="T2" fmla="*/ 85 w 101"/>
                <a:gd name="T3" fmla="*/ 118 h 123"/>
                <a:gd name="T4" fmla="*/ 66 w 101"/>
                <a:gd name="T5" fmla="*/ 95 h 123"/>
                <a:gd name="T6" fmla="*/ 60 w 101"/>
                <a:gd name="T7" fmla="*/ 83 h 123"/>
                <a:gd name="T8" fmla="*/ 41 w 101"/>
                <a:gd name="T9" fmla="*/ 52 h 123"/>
                <a:gd name="T10" fmla="*/ 0 w 101"/>
                <a:gd name="T11" fmla="*/ 7 h 123"/>
                <a:gd name="T12" fmla="*/ 6 w 101"/>
                <a:gd name="T13" fmla="*/ 4 h 123"/>
                <a:gd name="T14" fmla="*/ 53 w 101"/>
                <a:gd name="T15" fmla="*/ 42 h 123"/>
                <a:gd name="T16" fmla="*/ 80 w 101"/>
                <a:gd name="T17" fmla="*/ 88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1" h="123">
                  <a:moveTo>
                    <a:pt x="80" y="88"/>
                  </a:moveTo>
                  <a:cubicBezTo>
                    <a:pt x="80" y="99"/>
                    <a:pt x="101" y="109"/>
                    <a:pt x="85" y="118"/>
                  </a:cubicBezTo>
                  <a:cubicBezTo>
                    <a:pt x="77" y="123"/>
                    <a:pt x="73" y="103"/>
                    <a:pt x="66" y="95"/>
                  </a:cubicBezTo>
                  <a:cubicBezTo>
                    <a:pt x="63" y="92"/>
                    <a:pt x="60" y="87"/>
                    <a:pt x="60" y="83"/>
                  </a:cubicBezTo>
                  <a:cubicBezTo>
                    <a:pt x="61" y="68"/>
                    <a:pt x="52" y="61"/>
                    <a:pt x="41" y="52"/>
                  </a:cubicBezTo>
                  <a:cubicBezTo>
                    <a:pt x="26" y="39"/>
                    <a:pt x="14" y="22"/>
                    <a:pt x="0" y="7"/>
                  </a:cubicBezTo>
                  <a:cubicBezTo>
                    <a:pt x="1" y="4"/>
                    <a:pt x="1" y="0"/>
                    <a:pt x="6" y="4"/>
                  </a:cubicBezTo>
                  <a:cubicBezTo>
                    <a:pt x="22" y="16"/>
                    <a:pt x="39" y="27"/>
                    <a:pt x="53" y="42"/>
                  </a:cubicBezTo>
                  <a:cubicBezTo>
                    <a:pt x="64" y="55"/>
                    <a:pt x="67" y="75"/>
                    <a:pt x="80" y="88"/>
                  </a:cubicBezTo>
                  <a:close/>
                </a:path>
              </a:pathLst>
            </a:custGeom>
            <a:solidFill>
              <a:srgbClr val="E3CD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 name="Freeform 837">
              <a:extLst>
                <a:ext uri="{FF2B5EF4-FFF2-40B4-BE49-F238E27FC236}">
                  <a16:creationId xmlns:a16="http://schemas.microsoft.com/office/drawing/2014/main" id="{D7C6C914-D49A-4F10-856A-3DABD583F808}"/>
                </a:ext>
              </a:extLst>
            </p:cNvPr>
            <p:cNvSpPr>
              <a:spLocks/>
            </p:cNvSpPr>
            <p:nvPr/>
          </p:nvSpPr>
          <p:spPr bwMode="auto">
            <a:xfrm>
              <a:off x="1780" y="667"/>
              <a:ext cx="32" cy="111"/>
            </a:xfrm>
            <a:custGeom>
              <a:avLst/>
              <a:gdLst>
                <a:gd name="T0" fmla="*/ 28 w 28"/>
                <a:gd name="T1" fmla="*/ 0 h 99"/>
                <a:gd name="T2" fmla="*/ 0 w 28"/>
                <a:gd name="T3" fmla="*/ 99 h 99"/>
                <a:gd name="T4" fmla="*/ 21 w 28"/>
                <a:gd name="T5" fmla="*/ 6 h 99"/>
                <a:gd name="T6" fmla="*/ 28 w 28"/>
                <a:gd name="T7" fmla="*/ 0 h 99"/>
              </a:gdLst>
              <a:ahLst/>
              <a:cxnLst>
                <a:cxn ang="0">
                  <a:pos x="T0" y="T1"/>
                </a:cxn>
                <a:cxn ang="0">
                  <a:pos x="T2" y="T3"/>
                </a:cxn>
                <a:cxn ang="0">
                  <a:pos x="T4" y="T5"/>
                </a:cxn>
                <a:cxn ang="0">
                  <a:pos x="T6" y="T7"/>
                </a:cxn>
              </a:cxnLst>
              <a:rect l="0" t="0" r="r" b="b"/>
              <a:pathLst>
                <a:path w="28" h="99">
                  <a:moveTo>
                    <a:pt x="28" y="0"/>
                  </a:moveTo>
                  <a:cubicBezTo>
                    <a:pt x="23" y="34"/>
                    <a:pt x="19" y="69"/>
                    <a:pt x="0" y="99"/>
                  </a:cubicBezTo>
                  <a:cubicBezTo>
                    <a:pt x="7" y="68"/>
                    <a:pt x="14" y="37"/>
                    <a:pt x="21" y="6"/>
                  </a:cubicBezTo>
                  <a:cubicBezTo>
                    <a:pt x="22" y="3"/>
                    <a:pt x="24" y="0"/>
                    <a:pt x="28" y="0"/>
                  </a:cubicBezTo>
                  <a:close/>
                </a:path>
              </a:pathLst>
            </a:custGeom>
            <a:solidFill>
              <a:srgbClr val="DDC2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 name="Freeform 838">
              <a:extLst>
                <a:ext uri="{FF2B5EF4-FFF2-40B4-BE49-F238E27FC236}">
                  <a16:creationId xmlns:a16="http://schemas.microsoft.com/office/drawing/2014/main" id="{65DB852F-2276-4AD0-A5DD-66B357A8153C}"/>
                </a:ext>
              </a:extLst>
            </p:cNvPr>
            <p:cNvSpPr>
              <a:spLocks/>
            </p:cNvSpPr>
            <p:nvPr/>
          </p:nvSpPr>
          <p:spPr bwMode="auto">
            <a:xfrm>
              <a:off x="790" y="813"/>
              <a:ext cx="48" cy="56"/>
            </a:xfrm>
            <a:custGeom>
              <a:avLst/>
              <a:gdLst>
                <a:gd name="T0" fmla="*/ 0 w 43"/>
                <a:gd name="T1" fmla="*/ 13 h 50"/>
                <a:gd name="T2" fmla="*/ 2 w 43"/>
                <a:gd name="T3" fmla="*/ 0 h 50"/>
                <a:gd name="T4" fmla="*/ 43 w 43"/>
                <a:gd name="T5" fmla="*/ 46 h 50"/>
                <a:gd name="T6" fmla="*/ 37 w 43"/>
                <a:gd name="T7" fmla="*/ 50 h 50"/>
                <a:gd name="T8" fmla="*/ 0 w 43"/>
                <a:gd name="T9" fmla="*/ 13 h 50"/>
              </a:gdLst>
              <a:ahLst/>
              <a:cxnLst>
                <a:cxn ang="0">
                  <a:pos x="T0" y="T1"/>
                </a:cxn>
                <a:cxn ang="0">
                  <a:pos x="T2" y="T3"/>
                </a:cxn>
                <a:cxn ang="0">
                  <a:pos x="T4" y="T5"/>
                </a:cxn>
                <a:cxn ang="0">
                  <a:pos x="T6" y="T7"/>
                </a:cxn>
                <a:cxn ang="0">
                  <a:pos x="T8" y="T9"/>
                </a:cxn>
              </a:cxnLst>
              <a:rect l="0" t="0" r="r" b="b"/>
              <a:pathLst>
                <a:path w="43" h="50">
                  <a:moveTo>
                    <a:pt x="0" y="13"/>
                  </a:moveTo>
                  <a:cubicBezTo>
                    <a:pt x="12" y="14"/>
                    <a:pt x="7" y="7"/>
                    <a:pt x="2" y="0"/>
                  </a:cubicBezTo>
                  <a:cubicBezTo>
                    <a:pt x="23" y="12"/>
                    <a:pt x="32" y="30"/>
                    <a:pt x="43" y="46"/>
                  </a:cubicBezTo>
                  <a:cubicBezTo>
                    <a:pt x="43" y="46"/>
                    <a:pt x="39" y="48"/>
                    <a:pt x="37" y="50"/>
                  </a:cubicBezTo>
                  <a:cubicBezTo>
                    <a:pt x="23" y="39"/>
                    <a:pt x="10" y="27"/>
                    <a:pt x="0" y="13"/>
                  </a:cubicBezTo>
                  <a:close/>
                </a:path>
              </a:pathLst>
            </a:custGeom>
            <a:solidFill>
              <a:srgbClr val="EBD1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 name="Freeform 839">
              <a:extLst>
                <a:ext uri="{FF2B5EF4-FFF2-40B4-BE49-F238E27FC236}">
                  <a16:creationId xmlns:a16="http://schemas.microsoft.com/office/drawing/2014/main" id="{249D7021-F015-4930-83BF-7C8FB3ACE661}"/>
                </a:ext>
              </a:extLst>
            </p:cNvPr>
            <p:cNvSpPr>
              <a:spLocks/>
            </p:cNvSpPr>
            <p:nvPr/>
          </p:nvSpPr>
          <p:spPr bwMode="auto">
            <a:xfrm>
              <a:off x="2054" y="564"/>
              <a:ext cx="16" cy="61"/>
            </a:xfrm>
            <a:custGeom>
              <a:avLst/>
              <a:gdLst>
                <a:gd name="T0" fmla="*/ 4 w 14"/>
                <a:gd name="T1" fmla="*/ 54 h 54"/>
                <a:gd name="T2" fmla="*/ 0 w 14"/>
                <a:gd name="T3" fmla="*/ 53 h 54"/>
                <a:gd name="T4" fmla="*/ 12 w 14"/>
                <a:gd name="T5" fmla="*/ 0 h 54"/>
                <a:gd name="T6" fmla="*/ 4 w 14"/>
                <a:gd name="T7" fmla="*/ 54 h 54"/>
              </a:gdLst>
              <a:ahLst/>
              <a:cxnLst>
                <a:cxn ang="0">
                  <a:pos x="T0" y="T1"/>
                </a:cxn>
                <a:cxn ang="0">
                  <a:pos x="T2" y="T3"/>
                </a:cxn>
                <a:cxn ang="0">
                  <a:pos x="T4" y="T5"/>
                </a:cxn>
                <a:cxn ang="0">
                  <a:pos x="T6" y="T7"/>
                </a:cxn>
              </a:cxnLst>
              <a:rect l="0" t="0" r="r" b="b"/>
              <a:pathLst>
                <a:path w="14" h="54">
                  <a:moveTo>
                    <a:pt x="4" y="54"/>
                  </a:moveTo>
                  <a:cubicBezTo>
                    <a:pt x="2" y="54"/>
                    <a:pt x="1" y="54"/>
                    <a:pt x="0" y="53"/>
                  </a:cubicBezTo>
                  <a:cubicBezTo>
                    <a:pt x="4" y="36"/>
                    <a:pt x="8" y="18"/>
                    <a:pt x="12" y="0"/>
                  </a:cubicBezTo>
                  <a:cubicBezTo>
                    <a:pt x="14" y="19"/>
                    <a:pt x="11" y="37"/>
                    <a:pt x="4" y="54"/>
                  </a:cubicBezTo>
                  <a:close/>
                </a:path>
              </a:pathLst>
            </a:custGeom>
            <a:solidFill>
              <a:srgbClr val="EBCDB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 name="Freeform 840">
              <a:extLst>
                <a:ext uri="{FF2B5EF4-FFF2-40B4-BE49-F238E27FC236}">
                  <a16:creationId xmlns:a16="http://schemas.microsoft.com/office/drawing/2014/main" id="{85C192F9-6548-4E9A-8A38-C0531C70A5AF}"/>
                </a:ext>
              </a:extLst>
            </p:cNvPr>
            <p:cNvSpPr>
              <a:spLocks/>
            </p:cNvSpPr>
            <p:nvPr/>
          </p:nvSpPr>
          <p:spPr bwMode="auto">
            <a:xfrm>
              <a:off x="2077" y="468"/>
              <a:ext cx="8" cy="49"/>
            </a:xfrm>
            <a:custGeom>
              <a:avLst/>
              <a:gdLst>
                <a:gd name="T0" fmla="*/ 1 w 7"/>
                <a:gd name="T1" fmla="*/ 44 h 44"/>
                <a:gd name="T2" fmla="*/ 0 w 7"/>
                <a:gd name="T3" fmla="*/ 0 h 44"/>
                <a:gd name="T4" fmla="*/ 1 w 7"/>
                <a:gd name="T5" fmla="*/ 44 h 44"/>
              </a:gdLst>
              <a:ahLst/>
              <a:cxnLst>
                <a:cxn ang="0">
                  <a:pos x="T0" y="T1"/>
                </a:cxn>
                <a:cxn ang="0">
                  <a:pos x="T2" y="T3"/>
                </a:cxn>
                <a:cxn ang="0">
                  <a:pos x="T4" y="T5"/>
                </a:cxn>
              </a:cxnLst>
              <a:rect l="0" t="0" r="r" b="b"/>
              <a:pathLst>
                <a:path w="7" h="44">
                  <a:moveTo>
                    <a:pt x="1" y="44"/>
                  </a:moveTo>
                  <a:cubicBezTo>
                    <a:pt x="0" y="30"/>
                    <a:pt x="0" y="15"/>
                    <a:pt x="0" y="0"/>
                  </a:cubicBezTo>
                  <a:cubicBezTo>
                    <a:pt x="7" y="15"/>
                    <a:pt x="4" y="30"/>
                    <a:pt x="1" y="44"/>
                  </a:cubicBezTo>
                  <a:close/>
                </a:path>
              </a:pathLst>
            </a:custGeom>
            <a:solidFill>
              <a:srgbClr val="9B969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 name="Freeform 841">
              <a:extLst>
                <a:ext uri="{FF2B5EF4-FFF2-40B4-BE49-F238E27FC236}">
                  <a16:creationId xmlns:a16="http://schemas.microsoft.com/office/drawing/2014/main" id="{C110A817-D56E-461D-A6C7-669FBFE79E9A}"/>
                </a:ext>
              </a:extLst>
            </p:cNvPr>
            <p:cNvSpPr>
              <a:spLocks/>
            </p:cNvSpPr>
            <p:nvPr/>
          </p:nvSpPr>
          <p:spPr bwMode="auto">
            <a:xfrm>
              <a:off x="1442" y="1400"/>
              <a:ext cx="166" cy="109"/>
            </a:xfrm>
            <a:custGeom>
              <a:avLst/>
              <a:gdLst>
                <a:gd name="T0" fmla="*/ 9 w 148"/>
                <a:gd name="T1" fmla="*/ 29 h 97"/>
                <a:gd name="T2" fmla="*/ 35 w 148"/>
                <a:gd name="T3" fmla="*/ 3 h 97"/>
                <a:gd name="T4" fmla="*/ 104 w 148"/>
                <a:gd name="T5" fmla="*/ 6 h 97"/>
                <a:gd name="T6" fmla="*/ 135 w 148"/>
                <a:gd name="T7" fmla="*/ 71 h 97"/>
                <a:gd name="T8" fmla="*/ 118 w 148"/>
                <a:gd name="T9" fmla="*/ 80 h 97"/>
                <a:gd name="T10" fmla="*/ 105 w 148"/>
                <a:gd name="T11" fmla="*/ 65 h 97"/>
                <a:gd name="T12" fmla="*/ 101 w 148"/>
                <a:gd name="T13" fmla="*/ 39 h 97"/>
                <a:gd name="T14" fmla="*/ 94 w 148"/>
                <a:gd name="T15" fmla="*/ 68 h 97"/>
                <a:gd name="T16" fmla="*/ 74 w 148"/>
                <a:gd name="T17" fmla="*/ 95 h 97"/>
                <a:gd name="T18" fmla="*/ 64 w 148"/>
                <a:gd name="T19" fmla="*/ 95 h 97"/>
                <a:gd name="T20" fmla="*/ 54 w 148"/>
                <a:gd name="T21" fmla="*/ 85 h 97"/>
                <a:gd name="T22" fmla="*/ 55 w 148"/>
                <a:gd name="T23" fmla="*/ 47 h 97"/>
                <a:gd name="T24" fmla="*/ 50 w 148"/>
                <a:gd name="T25" fmla="*/ 38 h 97"/>
                <a:gd name="T26" fmla="*/ 45 w 148"/>
                <a:gd name="T27" fmla="*/ 45 h 97"/>
                <a:gd name="T28" fmla="*/ 41 w 148"/>
                <a:gd name="T29" fmla="*/ 65 h 97"/>
                <a:gd name="T30" fmla="*/ 9 w 148"/>
                <a:gd name="T31" fmla="*/ 73 h 97"/>
                <a:gd name="T32" fmla="*/ 18 w 148"/>
                <a:gd name="T33" fmla="*/ 63 h 97"/>
                <a:gd name="T34" fmla="*/ 27 w 148"/>
                <a:gd name="T35" fmla="*/ 51 h 97"/>
                <a:gd name="T36" fmla="*/ 15 w 148"/>
                <a:gd name="T37" fmla="*/ 45 h 97"/>
                <a:gd name="T38" fmla="*/ 9 w 148"/>
                <a:gd name="T39" fmla="*/ 29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48" h="97">
                  <a:moveTo>
                    <a:pt x="9" y="29"/>
                  </a:moveTo>
                  <a:cubicBezTo>
                    <a:pt x="10" y="13"/>
                    <a:pt x="20" y="5"/>
                    <a:pt x="35" y="3"/>
                  </a:cubicBezTo>
                  <a:cubicBezTo>
                    <a:pt x="59" y="0"/>
                    <a:pt x="82" y="2"/>
                    <a:pt x="104" y="6"/>
                  </a:cubicBezTo>
                  <a:cubicBezTo>
                    <a:pt x="131" y="10"/>
                    <a:pt x="148" y="48"/>
                    <a:pt x="135" y="71"/>
                  </a:cubicBezTo>
                  <a:cubicBezTo>
                    <a:pt x="132" y="77"/>
                    <a:pt x="126" y="81"/>
                    <a:pt x="118" y="80"/>
                  </a:cubicBezTo>
                  <a:cubicBezTo>
                    <a:pt x="111" y="78"/>
                    <a:pt x="106" y="75"/>
                    <a:pt x="105" y="65"/>
                  </a:cubicBezTo>
                  <a:cubicBezTo>
                    <a:pt x="103" y="56"/>
                    <a:pt x="108" y="38"/>
                    <a:pt x="101" y="39"/>
                  </a:cubicBezTo>
                  <a:cubicBezTo>
                    <a:pt x="87" y="42"/>
                    <a:pt x="98" y="58"/>
                    <a:pt x="94" y="68"/>
                  </a:cubicBezTo>
                  <a:cubicBezTo>
                    <a:pt x="90" y="79"/>
                    <a:pt x="96" y="96"/>
                    <a:pt x="74" y="95"/>
                  </a:cubicBezTo>
                  <a:cubicBezTo>
                    <a:pt x="71" y="97"/>
                    <a:pt x="67" y="96"/>
                    <a:pt x="64" y="95"/>
                  </a:cubicBezTo>
                  <a:cubicBezTo>
                    <a:pt x="55" y="97"/>
                    <a:pt x="54" y="93"/>
                    <a:pt x="54" y="85"/>
                  </a:cubicBezTo>
                  <a:cubicBezTo>
                    <a:pt x="55" y="72"/>
                    <a:pt x="55" y="60"/>
                    <a:pt x="55" y="47"/>
                  </a:cubicBezTo>
                  <a:cubicBezTo>
                    <a:pt x="55" y="43"/>
                    <a:pt x="56" y="38"/>
                    <a:pt x="50" y="38"/>
                  </a:cubicBezTo>
                  <a:cubicBezTo>
                    <a:pt x="47" y="38"/>
                    <a:pt x="45" y="42"/>
                    <a:pt x="45" y="45"/>
                  </a:cubicBezTo>
                  <a:cubicBezTo>
                    <a:pt x="43" y="52"/>
                    <a:pt x="43" y="58"/>
                    <a:pt x="41" y="65"/>
                  </a:cubicBezTo>
                  <a:cubicBezTo>
                    <a:pt x="36" y="82"/>
                    <a:pt x="24" y="85"/>
                    <a:pt x="9" y="73"/>
                  </a:cubicBezTo>
                  <a:cubicBezTo>
                    <a:pt x="4" y="63"/>
                    <a:pt x="13" y="64"/>
                    <a:pt x="18" y="63"/>
                  </a:cubicBezTo>
                  <a:cubicBezTo>
                    <a:pt x="25" y="61"/>
                    <a:pt x="29" y="58"/>
                    <a:pt x="27" y="51"/>
                  </a:cubicBezTo>
                  <a:cubicBezTo>
                    <a:pt x="26" y="45"/>
                    <a:pt x="22" y="44"/>
                    <a:pt x="15" y="45"/>
                  </a:cubicBezTo>
                  <a:cubicBezTo>
                    <a:pt x="0" y="46"/>
                    <a:pt x="9" y="35"/>
                    <a:pt x="9" y="29"/>
                  </a:cubicBezTo>
                  <a:close/>
                </a:path>
              </a:pathLst>
            </a:custGeom>
            <a:solidFill>
              <a:srgbClr val="0C0B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 name="Freeform 842">
              <a:extLst>
                <a:ext uri="{FF2B5EF4-FFF2-40B4-BE49-F238E27FC236}">
                  <a16:creationId xmlns:a16="http://schemas.microsoft.com/office/drawing/2014/main" id="{15B40387-8951-4F45-9F5B-6F76EF63FEC8}"/>
                </a:ext>
              </a:extLst>
            </p:cNvPr>
            <p:cNvSpPr>
              <a:spLocks/>
            </p:cNvSpPr>
            <p:nvPr/>
          </p:nvSpPr>
          <p:spPr bwMode="auto">
            <a:xfrm>
              <a:off x="1408" y="1507"/>
              <a:ext cx="185" cy="84"/>
            </a:xfrm>
            <a:custGeom>
              <a:avLst/>
              <a:gdLst>
                <a:gd name="T0" fmla="*/ 94 w 164"/>
                <a:gd name="T1" fmla="*/ 0 h 75"/>
                <a:gd name="T2" fmla="*/ 104 w 164"/>
                <a:gd name="T3" fmla="*/ 0 h 75"/>
                <a:gd name="T4" fmla="*/ 99 w 164"/>
                <a:gd name="T5" fmla="*/ 47 h 75"/>
                <a:gd name="T6" fmla="*/ 120 w 164"/>
                <a:gd name="T7" fmla="*/ 65 h 75"/>
                <a:gd name="T8" fmla="*/ 163 w 164"/>
                <a:gd name="T9" fmla="*/ 46 h 75"/>
                <a:gd name="T10" fmla="*/ 146 w 164"/>
                <a:gd name="T11" fmla="*/ 70 h 75"/>
                <a:gd name="T12" fmla="*/ 20 w 164"/>
                <a:gd name="T13" fmla="*/ 58 h 75"/>
                <a:gd name="T14" fmla="*/ 0 w 164"/>
                <a:gd name="T15" fmla="*/ 31 h 75"/>
                <a:gd name="T16" fmla="*/ 80 w 164"/>
                <a:gd name="T17" fmla="*/ 62 h 75"/>
                <a:gd name="T18" fmla="*/ 94 w 164"/>
                <a:gd name="T19" fmla="*/ 49 h 75"/>
                <a:gd name="T20" fmla="*/ 94 w 164"/>
                <a:gd name="T21" fmla="*/ 0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4" h="75">
                  <a:moveTo>
                    <a:pt x="94" y="0"/>
                  </a:moveTo>
                  <a:cubicBezTo>
                    <a:pt x="97" y="0"/>
                    <a:pt x="101" y="0"/>
                    <a:pt x="104" y="0"/>
                  </a:cubicBezTo>
                  <a:cubicBezTo>
                    <a:pt x="100" y="15"/>
                    <a:pt x="101" y="32"/>
                    <a:pt x="99" y="47"/>
                  </a:cubicBezTo>
                  <a:cubicBezTo>
                    <a:pt x="97" y="65"/>
                    <a:pt x="105" y="67"/>
                    <a:pt x="120" y="65"/>
                  </a:cubicBezTo>
                  <a:cubicBezTo>
                    <a:pt x="136" y="63"/>
                    <a:pt x="153" y="65"/>
                    <a:pt x="163" y="46"/>
                  </a:cubicBezTo>
                  <a:cubicBezTo>
                    <a:pt x="164" y="59"/>
                    <a:pt x="161" y="68"/>
                    <a:pt x="146" y="70"/>
                  </a:cubicBezTo>
                  <a:cubicBezTo>
                    <a:pt x="103" y="75"/>
                    <a:pt x="62" y="68"/>
                    <a:pt x="20" y="58"/>
                  </a:cubicBezTo>
                  <a:cubicBezTo>
                    <a:pt x="11" y="55"/>
                    <a:pt x="4" y="47"/>
                    <a:pt x="0" y="31"/>
                  </a:cubicBezTo>
                  <a:cubicBezTo>
                    <a:pt x="22" y="62"/>
                    <a:pt x="53" y="56"/>
                    <a:pt x="80" y="62"/>
                  </a:cubicBezTo>
                  <a:cubicBezTo>
                    <a:pt x="91" y="65"/>
                    <a:pt x="95" y="60"/>
                    <a:pt x="94" y="49"/>
                  </a:cubicBezTo>
                  <a:cubicBezTo>
                    <a:pt x="93" y="32"/>
                    <a:pt x="101" y="16"/>
                    <a:pt x="94" y="0"/>
                  </a:cubicBezTo>
                  <a:close/>
                </a:path>
              </a:pathLst>
            </a:custGeom>
            <a:solidFill>
              <a:srgbClr val="443E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 name="Freeform 843">
              <a:extLst>
                <a:ext uri="{FF2B5EF4-FFF2-40B4-BE49-F238E27FC236}">
                  <a16:creationId xmlns:a16="http://schemas.microsoft.com/office/drawing/2014/main" id="{A34298D1-1A53-4730-A7D4-99CD6505806C}"/>
                </a:ext>
              </a:extLst>
            </p:cNvPr>
            <p:cNvSpPr>
              <a:spLocks/>
            </p:cNvSpPr>
            <p:nvPr/>
          </p:nvSpPr>
          <p:spPr bwMode="auto">
            <a:xfrm>
              <a:off x="1442" y="1433"/>
              <a:ext cx="43" cy="49"/>
            </a:xfrm>
            <a:custGeom>
              <a:avLst/>
              <a:gdLst>
                <a:gd name="T0" fmla="*/ 9 w 38"/>
                <a:gd name="T1" fmla="*/ 0 h 44"/>
                <a:gd name="T2" fmla="*/ 20 w 38"/>
                <a:gd name="T3" fmla="*/ 9 h 44"/>
                <a:gd name="T4" fmla="*/ 36 w 38"/>
                <a:gd name="T5" fmla="*/ 18 h 44"/>
                <a:gd name="T6" fmla="*/ 23 w 38"/>
                <a:gd name="T7" fmla="*/ 39 h 44"/>
                <a:gd name="T8" fmla="*/ 9 w 38"/>
                <a:gd name="T9" fmla="*/ 44 h 44"/>
                <a:gd name="T10" fmla="*/ 9 w 38"/>
                <a:gd name="T11" fmla="*/ 0 h 44"/>
              </a:gdLst>
              <a:ahLst/>
              <a:cxnLst>
                <a:cxn ang="0">
                  <a:pos x="T0" y="T1"/>
                </a:cxn>
                <a:cxn ang="0">
                  <a:pos x="T2" y="T3"/>
                </a:cxn>
                <a:cxn ang="0">
                  <a:pos x="T4" y="T5"/>
                </a:cxn>
                <a:cxn ang="0">
                  <a:pos x="T6" y="T7"/>
                </a:cxn>
                <a:cxn ang="0">
                  <a:pos x="T8" y="T9"/>
                </a:cxn>
                <a:cxn ang="0">
                  <a:pos x="T10" y="T11"/>
                </a:cxn>
              </a:cxnLst>
              <a:rect l="0" t="0" r="r" b="b"/>
              <a:pathLst>
                <a:path w="38" h="44">
                  <a:moveTo>
                    <a:pt x="9" y="0"/>
                  </a:moveTo>
                  <a:cubicBezTo>
                    <a:pt x="11" y="5"/>
                    <a:pt x="5" y="19"/>
                    <a:pt x="20" y="9"/>
                  </a:cubicBezTo>
                  <a:cubicBezTo>
                    <a:pt x="22" y="7"/>
                    <a:pt x="30" y="15"/>
                    <a:pt x="36" y="18"/>
                  </a:cubicBezTo>
                  <a:cubicBezTo>
                    <a:pt x="29" y="23"/>
                    <a:pt x="38" y="37"/>
                    <a:pt x="23" y="39"/>
                  </a:cubicBezTo>
                  <a:cubicBezTo>
                    <a:pt x="19" y="39"/>
                    <a:pt x="11" y="35"/>
                    <a:pt x="9" y="44"/>
                  </a:cubicBezTo>
                  <a:cubicBezTo>
                    <a:pt x="0" y="30"/>
                    <a:pt x="4" y="15"/>
                    <a:pt x="9" y="0"/>
                  </a:cubicBezTo>
                  <a:close/>
                </a:path>
              </a:pathLst>
            </a:custGeom>
            <a:solidFill>
              <a:srgbClr val="2522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 name="Freeform 844">
              <a:extLst>
                <a:ext uri="{FF2B5EF4-FFF2-40B4-BE49-F238E27FC236}">
                  <a16:creationId xmlns:a16="http://schemas.microsoft.com/office/drawing/2014/main" id="{697E6B5A-2F03-407A-839E-797B750A0FF1}"/>
                </a:ext>
              </a:extLst>
            </p:cNvPr>
            <p:cNvSpPr>
              <a:spLocks/>
            </p:cNvSpPr>
            <p:nvPr/>
          </p:nvSpPr>
          <p:spPr bwMode="auto">
            <a:xfrm>
              <a:off x="1522" y="1214"/>
              <a:ext cx="37" cy="93"/>
            </a:xfrm>
            <a:custGeom>
              <a:avLst/>
              <a:gdLst>
                <a:gd name="T0" fmla="*/ 10 w 33"/>
                <a:gd name="T1" fmla="*/ 0 h 83"/>
                <a:gd name="T2" fmla="*/ 19 w 33"/>
                <a:gd name="T3" fmla="*/ 1 h 83"/>
                <a:gd name="T4" fmla="*/ 26 w 33"/>
                <a:gd name="T5" fmla="*/ 54 h 83"/>
                <a:gd name="T6" fmla="*/ 31 w 33"/>
                <a:gd name="T7" fmla="*/ 83 h 83"/>
                <a:gd name="T8" fmla="*/ 10 w 33"/>
                <a:gd name="T9" fmla="*/ 0 h 83"/>
              </a:gdLst>
              <a:ahLst/>
              <a:cxnLst>
                <a:cxn ang="0">
                  <a:pos x="T0" y="T1"/>
                </a:cxn>
                <a:cxn ang="0">
                  <a:pos x="T2" y="T3"/>
                </a:cxn>
                <a:cxn ang="0">
                  <a:pos x="T4" y="T5"/>
                </a:cxn>
                <a:cxn ang="0">
                  <a:pos x="T6" y="T7"/>
                </a:cxn>
                <a:cxn ang="0">
                  <a:pos x="T8" y="T9"/>
                </a:cxn>
              </a:cxnLst>
              <a:rect l="0" t="0" r="r" b="b"/>
              <a:pathLst>
                <a:path w="33" h="83">
                  <a:moveTo>
                    <a:pt x="10" y="0"/>
                  </a:moveTo>
                  <a:cubicBezTo>
                    <a:pt x="13" y="0"/>
                    <a:pt x="16" y="0"/>
                    <a:pt x="19" y="1"/>
                  </a:cubicBezTo>
                  <a:cubicBezTo>
                    <a:pt x="12" y="20"/>
                    <a:pt x="17" y="37"/>
                    <a:pt x="26" y="54"/>
                  </a:cubicBezTo>
                  <a:cubicBezTo>
                    <a:pt x="30" y="63"/>
                    <a:pt x="33" y="73"/>
                    <a:pt x="31" y="83"/>
                  </a:cubicBezTo>
                  <a:cubicBezTo>
                    <a:pt x="21" y="56"/>
                    <a:pt x="0" y="32"/>
                    <a:pt x="10" y="0"/>
                  </a:cubicBezTo>
                  <a:close/>
                </a:path>
              </a:pathLst>
            </a:custGeom>
            <a:solidFill>
              <a:srgbClr val="7C69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 name="Freeform 845">
              <a:extLst>
                <a:ext uri="{FF2B5EF4-FFF2-40B4-BE49-F238E27FC236}">
                  <a16:creationId xmlns:a16="http://schemas.microsoft.com/office/drawing/2014/main" id="{FAFF4101-FFED-4D48-9884-5C1A3961893E}"/>
                </a:ext>
              </a:extLst>
            </p:cNvPr>
            <p:cNvSpPr>
              <a:spLocks/>
            </p:cNvSpPr>
            <p:nvPr/>
          </p:nvSpPr>
          <p:spPr bwMode="auto">
            <a:xfrm>
              <a:off x="1555" y="1217"/>
              <a:ext cx="22" cy="47"/>
            </a:xfrm>
            <a:custGeom>
              <a:avLst/>
              <a:gdLst>
                <a:gd name="T0" fmla="*/ 0 w 19"/>
                <a:gd name="T1" fmla="*/ 1 h 42"/>
                <a:gd name="T2" fmla="*/ 12 w 19"/>
                <a:gd name="T3" fmla="*/ 4 h 42"/>
                <a:gd name="T4" fmla="*/ 8 w 19"/>
                <a:gd name="T5" fmla="*/ 42 h 42"/>
                <a:gd name="T6" fmla="*/ 0 w 19"/>
                <a:gd name="T7" fmla="*/ 1 h 42"/>
              </a:gdLst>
              <a:ahLst/>
              <a:cxnLst>
                <a:cxn ang="0">
                  <a:pos x="T0" y="T1"/>
                </a:cxn>
                <a:cxn ang="0">
                  <a:pos x="T2" y="T3"/>
                </a:cxn>
                <a:cxn ang="0">
                  <a:pos x="T4" y="T5"/>
                </a:cxn>
                <a:cxn ang="0">
                  <a:pos x="T6" y="T7"/>
                </a:cxn>
              </a:cxnLst>
              <a:rect l="0" t="0" r="r" b="b"/>
              <a:pathLst>
                <a:path w="19" h="42">
                  <a:moveTo>
                    <a:pt x="0" y="1"/>
                  </a:moveTo>
                  <a:cubicBezTo>
                    <a:pt x="4" y="1"/>
                    <a:pt x="8" y="0"/>
                    <a:pt x="12" y="4"/>
                  </a:cubicBezTo>
                  <a:cubicBezTo>
                    <a:pt x="3" y="16"/>
                    <a:pt x="19" y="29"/>
                    <a:pt x="8" y="42"/>
                  </a:cubicBezTo>
                  <a:cubicBezTo>
                    <a:pt x="3" y="28"/>
                    <a:pt x="0" y="15"/>
                    <a:pt x="0" y="1"/>
                  </a:cubicBezTo>
                  <a:close/>
                </a:path>
              </a:pathLst>
            </a:custGeom>
            <a:solidFill>
              <a:srgbClr val="6E675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 name="Freeform 846">
              <a:extLst>
                <a:ext uri="{FF2B5EF4-FFF2-40B4-BE49-F238E27FC236}">
                  <a16:creationId xmlns:a16="http://schemas.microsoft.com/office/drawing/2014/main" id="{B35F6437-DEAF-4B33-933A-496F2517D2C8}"/>
                </a:ext>
              </a:extLst>
            </p:cNvPr>
            <p:cNvSpPr>
              <a:spLocks/>
            </p:cNvSpPr>
            <p:nvPr/>
          </p:nvSpPr>
          <p:spPr bwMode="auto">
            <a:xfrm>
              <a:off x="1506" y="1226"/>
              <a:ext cx="16" cy="47"/>
            </a:xfrm>
            <a:custGeom>
              <a:avLst/>
              <a:gdLst>
                <a:gd name="T0" fmla="*/ 1 w 14"/>
                <a:gd name="T1" fmla="*/ 0 h 42"/>
                <a:gd name="T2" fmla="*/ 14 w 14"/>
                <a:gd name="T3" fmla="*/ 42 h 42"/>
                <a:gd name="T4" fmla="*/ 1 w 14"/>
                <a:gd name="T5" fmla="*/ 0 h 42"/>
              </a:gdLst>
              <a:ahLst/>
              <a:cxnLst>
                <a:cxn ang="0">
                  <a:pos x="T0" y="T1"/>
                </a:cxn>
                <a:cxn ang="0">
                  <a:pos x="T2" y="T3"/>
                </a:cxn>
                <a:cxn ang="0">
                  <a:pos x="T4" y="T5"/>
                </a:cxn>
              </a:cxnLst>
              <a:rect l="0" t="0" r="r" b="b"/>
              <a:pathLst>
                <a:path w="14" h="42">
                  <a:moveTo>
                    <a:pt x="1" y="0"/>
                  </a:moveTo>
                  <a:cubicBezTo>
                    <a:pt x="13" y="13"/>
                    <a:pt x="11" y="28"/>
                    <a:pt x="14" y="42"/>
                  </a:cubicBezTo>
                  <a:cubicBezTo>
                    <a:pt x="6" y="30"/>
                    <a:pt x="0" y="18"/>
                    <a:pt x="1" y="0"/>
                  </a:cubicBezTo>
                  <a:close/>
                </a:path>
              </a:pathLst>
            </a:custGeom>
            <a:solidFill>
              <a:srgbClr val="75635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 name="Freeform 847">
              <a:extLst>
                <a:ext uri="{FF2B5EF4-FFF2-40B4-BE49-F238E27FC236}">
                  <a16:creationId xmlns:a16="http://schemas.microsoft.com/office/drawing/2014/main" id="{11766E78-83FA-42BC-B349-85A0F45A3CF2}"/>
                </a:ext>
              </a:extLst>
            </p:cNvPr>
            <p:cNvSpPr>
              <a:spLocks/>
            </p:cNvSpPr>
            <p:nvPr/>
          </p:nvSpPr>
          <p:spPr bwMode="auto">
            <a:xfrm>
              <a:off x="1584" y="1517"/>
              <a:ext cx="20" cy="20"/>
            </a:xfrm>
            <a:custGeom>
              <a:avLst/>
              <a:gdLst>
                <a:gd name="T0" fmla="*/ 8 w 18"/>
                <a:gd name="T1" fmla="*/ 18 h 18"/>
                <a:gd name="T2" fmla="*/ 1 w 18"/>
                <a:gd name="T3" fmla="*/ 7 h 18"/>
                <a:gd name="T4" fmla="*/ 10 w 18"/>
                <a:gd name="T5" fmla="*/ 0 h 18"/>
                <a:gd name="T6" fmla="*/ 17 w 18"/>
                <a:gd name="T7" fmla="*/ 10 h 18"/>
                <a:gd name="T8" fmla="*/ 8 w 18"/>
                <a:gd name="T9" fmla="*/ 18 h 18"/>
              </a:gdLst>
              <a:ahLst/>
              <a:cxnLst>
                <a:cxn ang="0">
                  <a:pos x="T0" y="T1"/>
                </a:cxn>
                <a:cxn ang="0">
                  <a:pos x="T2" y="T3"/>
                </a:cxn>
                <a:cxn ang="0">
                  <a:pos x="T4" y="T5"/>
                </a:cxn>
                <a:cxn ang="0">
                  <a:pos x="T6" y="T7"/>
                </a:cxn>
                <a:cxn ang="0">
                  <a:pos x="T8" y="T9"/>
                </a:cxn>
              </a:cxnLst>
              <a:rect l="0" t="0" r="r" b="b"/>
              <a:pathLst>
                <a:path w="18" h="18">
                  <a:moveTo>
                    <a:pt x="8" y="18"/>
                  </a:moveTo>
                  <a:cubicBezTo>
                    <a:pt x="1" y="17"/>
                    <a:pt x="1" y="11"/>
                    <a:pt x="1" y="7"/>
                  </a:cubicBezTo>
                  <a:cubicBezTo>
                    <a:pt x="0" y="1"/>
                    <a:pt x="6" y="0"/>
                    <a:pt x="10" y="0"/>
                  </a:cubicBezTo>
                  <a:cubicBezTo>
                    <a:pt x="17" y="0"/>
                    <a:pt x="16" y="7"/>
                    <a:pt x="17" y="10"/>
                  </a:cubicBezTo>
                  <a:cubicBezTo>
                    <a:pt x="18" y="16"/>
                    <a:pt x="13" y="17"/>
                    <a:pt x="8" y="18"/>
                  </a:cubicBezTo>
                  <a:close/>
                </a:path>
              </a:pathLst>
            </a:custGeom>
            <a:solidFill>
              <a:srgbClr val="A9A29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 name="Freeform 848">
              <a:extLst>
                <a:ext uri="{FF2B5EF4-FFF2-40B4-BE49-F238E27FC236}">
                  <a16:creationId xmlns:a16="http://schemas.microsoft.com/office/drawing/2014/main" id="{68CAA0BC-31DB-4FEE-951F-04644D4A051C}"/>
                </a:ext>
              </a:extLst>
            </p:cNvPr>
            <p:cNvSpPr>
              <a:spLocks/>
            </p:cNvSpPr>
            <p:nvPr/>
          </p:nvSpPr>
          <p:spPr bwMode="auto">
            <a:xfrm>
              <a:off x="1486" y="1219"/>
              <a:ext cx="13" cy="42"/>
            </a:xfrm>
            <a:custGeom>
              <a:avLst/>
              <a:gdLst>
                <a:gd name="T0" fmla="*/ 12 w 12"/>
                <a:gd name="T1" fmla="*/ 37 h 37"/>
                <a:gd name="T2" fmla="*/ 0 w 12"/>
                <a:gd name="T3" fmla="*/ 1 h 37"/>
                <a:gd name="T4" fmla="*/ 5 w 12"/>
                <a:gd name="T5" fmla="*/ 0 h 37"/>
                <a:gd name="T6" fmla="*/ 12 w 12"/>
                <a:gd name="T7" fmla="*/ 37 h 37"/>
              </a:gdLst>
              <a:ahLst/>
              <a:cxnLst>
                <a:cxn ang="0">
                  <a:pos x="T0" y="T1"/>
                </a:cxn>
                <a:cxn ang="0">
                  <a:pos x="T2" y="T3"/>
                </a:cxn>
                <a:cxn ang="0">
                  <a:pos x="T4" y="T5"/>
                </a:cxn>
                <a:cxn ang="0">
                  <a:pos x="T6" y="T7"/>
                </a:cxn>
              </a:cxnLst>
              <a:rect l="0" t="0" r="r" b="b"/>
              <a:pathLst>
                <a:path w="12" h="37">
                  <a:moveTo>
                    <a:pt x="12" y="37"/>
                  </a:moveTo>
                  <a:cubicBezTo>
                    <a:pt x="1" y="27"/>
                    <a:pt x="2" y="13"/>
                    <a:pt x="0" y="1"/>
                  </a:cubicBezTo>
                  <a:cubicBezTo>
                    <a:pt x="1" y="0"/>
                    <a:pt x="3" y="0"/>
                    <a:pt x="5" y="0"/>
                  </a:cubicBezTo>
                  <a:cubicBezTo>
                    <a:pt x="7" y="12"/>
                    <a:pt x="10" y="25"/>
                    <a:pt x="12" y="37"/>
                  </a:cubicBezTo>
                  <a:close/>
                </a:path>
              </a:pathLst>
            </a:custGeom>
            <a:solidFill>
              <a:srgbClr val="523C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 name="Freeform 849">
              <a:extLst>
                <a:ext uri="{FF2B5EF4-FFF2-40B4-BE49-F238E27FC236}">
                  <a16:creationId xmlns:a16="http://schemas.microsoft.com/office/drawing/2014/main" id="{7B07C018-19A5-4EEB-B0F2-0340CED04A24}"/>
                </a:ext>
              </a:extLst>
            </p:cNvPr>
            <p:cNvSpPr>
              <a:spLocks/>
            </p:cNvSpPr>
            <p:nvPr/>
          </p:nvSpPr>
          <p:spPr bwMode="auto">
            <a:xfrm>
              <a:off x="1468" y="1260"/>
              <a:ext cx="13" cy="34"/>
            </a:xfrm>
            <a:custGeom>
              <a:avLst/>
              <a:gdLst>
                <a:gd name="T0" fmla="*/ 8 w 12"/>
                <a:gd name="T1" fmla="*/ 30 h 30"/>
                <a:gd name="T2" fmla="*/ 12 w 12"/>
                <a:gd name="T3" fmla="*/ 0 h 30"/>
                <a:gd name="T4" fmla="*/ 8 w 12"/>
                <a:gd name="T5" fmla="*/ 30 h 30"/>
              </a:gdLst>
              <a:ahLst/>
              <a:cxnLst>
                <a:cxn ang="0">
                  <a:pos x="T0" y="T1"/>
                </a:cxn>
                <a:cxn ang="0">
                  <a:pos x="T2" y="T3"/>
                </a:cxn>
                <a:cxn ang="0">
                  <a:pos x="T4" y="T5"/>
                </a:cxn>
              </a:cxnLst>
              <a:rect l="0" t="0" r="r" b="b"/>
              <a:pathLst>
                <a:path w="12" h="30">
                  <a:moveTo>
                    <a:pt x="8" y="30"/>
                  </a:moveTo>
                  <a:cubicBezTo>
                    <a:pt x="0" y="18"/>
                    <a:pt x="1" y="8"/>
                    <a:pt x="12" y="0"/>
                  </a:cubicBezTo>
                  <a:cubicBezTo>
                    <a:pt x="11" y="10"/>
                    <a:pt x="9" y="20"/>
                    <a:pt x="8" y="30"/>
                  </a:cubicBezTo>
                  <a:close/>
                </a:path>
              </a:pathLst>
            </a:custGeom>
            <a:solidFill>
              <a:srgbClr val="6B5A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 name="Freeform 850">
              <a:extLst>
                <a:ext uri="{FF2B5EF4-FFF2-40B4-BE49-F238E27FC236}">
                  <a16:creationId xmlns:a16="http://schemas.microsoft.com/office/drawing/2014/main" id="{2AE2A287-A4BF-44E5-AB32-1D3A9400825D}"/>
                </a:ext>
              </a:extLst>
            </p:cNvPr>
            <p:cNvSpPr>
              <a:spLocks/>
            </p:cNvSpPr>
            <p:nvPr/>
          </p:nvSpPr>
          <p:spPr bwMode="auto">
            <a:xfrm>
              <a:off x="1505" y="1295"/>
              <a:ext cx="19" cy="27"/>
            </a:xfrm>
            <a:custGeom>
              <a:avLst/>
              <a:gdLst>
                <a:gd name="T0" fmla="*/ 17 w 17"/>
                <a:gd name="T1" fmla="*/ 24 h 24"/>
                <a:gd name="T2" fmla="*/ 4 w 17"/>
                <a:gd name="T3" fmla="*/ 0 h 24"/>
                <a:gd name="T4" fmla="*/ 17 w 17"/>
                <a:gd name="T5" fmla="*/ 24 h 24"/>
              </a:gdLst>
              <a:ahLst/>
              <a:cxnLst>
                <a:cxn ang="0">
                  <a:pos x="T0" y="T1"/>
                </a:cxn>
                <a:cxn ang="0">
                  <a:pos x="T2" y="T3"/>
                </a:cxn>
                <a:cxn ang="0">
                  <a:pos x="T4" y="T5"/>
                </a:cxn>
              </a:cxnLst>
              <a:rect l="0" t="0" r="r" b="b"/>
              <a:pathLst>
                <a:path w="17" h="24">
                  <a:moveTo>
                    <a:pt x="17" y="24"/>
                  </a:moveTo>
                  <a:cubicBezTo>
                    <a:pt x="0" y="22"/>
                    <a:pt x="5" y="9"/>
                    <a:pt x="4" y="0"/>
                  </a:cubicBezTo>
                  <a:cubicBezTo>
                    <a:pt x="15" y="4"/>
                    <a:pt x="14" y="14"/>
                    <a:pt x="17" y="24"/>
                  </a:cubicBezTo>
                  <a:close/>
                </a:path>
              </a:pathLst>
            </a:custGeom>
            <a:solidFill>
              <a:srgbClr val="4E3A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 name="Freeform 851">
              <a:extLst>
                <a:ext uri="{FF2B5EF4-FFF2-40B4-BE49-F238E27FC236}">
                  <a16:creationId xmlns:a16="http://schemas.microsoft.com/office/drawing/2014/main" id="{2D7E3DF0-7C2F-4B78-AC9F-90B85069092E}"/>
                </a:ext>
              </a:extLst>
            </p:cNvPr>
            <p:cNvSpPr>
              <a:spLocks/>
            </p:cNvSpPr>
            <p:nvPr/>
          </p:nvSpPr>
          <p:spPr bwMode="auto">
            <a:xfrm>
              <a:off x="1558" y="1360"/>
              <a:ext cx="15" cy="31"/>
            </a:xfrm>
            <a:custGeom>
              <a:avLst/>
              <a:gdLst>
                <a:gd name="T0" fmla="*/ 0 w 14"/>
                <a:gd name="T1" fmla="*/ 0 h 28"/>
                <a:gd name="T2" fmla="*/ 14 w 14"/>
                <a:gd name="T3" fmla="*/ 28 h 28"/>
                <a:gd name="T4" fmla="*/ 0 w 14"/>
                <a:gd name="T5" fmla="*/ 0 h 28"/>
              </a:gdLst>
              <a:ahLst/>
              <a:cxnLst>
                <a:cxn ang="0">
                  <a:pos x="T0" y="T1"/>
                </a:cxn>
                <a:cxn ang="0">
                  <a:pos x="T2" y="T3"/>
                </a:cxn>
                <a:cxn ang="0">
                  <a:pos x="T4" y="T5"/>
                </a:cxn>
              </a:cxnLst>
              <a:rect l="0" t="0" r="r" b="b"/>
              <a:pathLst>
                <a:path w="14" h="28">
                  <a:moveTo>
                    <a:pt x="0" y="0"/>
                  </a:moveTo>
                  <a:cubicBezTo>
                    <a:pt x="9" y="6"/>
                    <a:pt x="11" y="15"/>
                    <a:pt x="14" y="28"/>
                  </a:cubicBezTo>
                  <a:cubicBezTo>
                    <a:pt x="1" y="20"/>
                    <a:pt x="1" y="9"/>
                    <a:pt x="0" y="0"/>
                  </a:cubicBezTo>
                  <a:close/>
                </a:path>
              </a:pathLst>
            </a:custGeom>
            <a:solidFill>
              <a:srgbClr val="6962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 name="Freeform 852">
              <a:extLst>
                <a:ext uri="{FF2B5EF4-FFF2-40B4-BE49-F238E27FC236}">
                  <a16:creationId xmlns:a16="http://schemas.microsoft.com/office/drawing/2014/main" id="{4752AB2C-A65D-43FB-8CC7-35F15BBB6D28}"/>
                </a:ext>
              </a:extLst>
            </p:cNvPr>
            <p:cNvSpPr>
              <a:spLocks/>
            </p:cNvSpPr>
            <p:nvPr/>
          </p:nvSpPr>
          <p:spPr bwMode="auto">
            <a:xfrm>
              <a:off x="1527" y="1294"/>
              <a:ext cx="14" cy="33"/>
            </a:xfrm>
            <a:custGeom>
              <a:avLst/>
              <a:gdLst>
                <a:gd name="T0" fmla="*/ 8 w 12"/>
                <a:gd name="T1" fmla="*/ 30 h 30"/>
                <a:gd name="T2" fmla="*/ 2 w 12"/>
                <a:gd name="T3" fmla="*/ 0 h 30"/>
                <a:gd name="T4" fmla="*/ 8 w 12"/>
                <a:gd name="T5" fmla="*/ 30 h 30"/>
              </a:gdLst>
              <a:ahLst/>
              <a:cxnLst>
                <a:cxn ang="0">
                  <a:pos x="T0" y="T1"/>
                </a:cxn>
                <a:cxn ang="0">
                  <a:pos x="T2" y="T3"/>
                </a:cxn>
                <a:cxn ang="0">
                  <a:pos x="T4" y="T5"/>
                </a:cxn>
              </a:cxnLst>
              <a:rect l="0" t="0" r="r" b="b"/>
              <a:pathLst>
                <a:path w="12" h="30">
                  <a:moveTo>
                    <a:pt x="8" y="30"/>
                  </a:moveTo>
                  <a:cubicBezTo>
                    <a:pt x="0" y="22"/>
                    <a:pt x="0" y="12"/>
                    <a:pt x="2" y="0"/>
                  </a:cubicBezTo>
                  <a:cubicBezTo>
                    <a:pt x="12" y="10"/>
                    <a:pt x="9" y="20"/>
                    <a:pt x="8" y="30"/>
                  </a:cubicBezTo>
                  <a:close/>
                </a:path>
              </a:pathLst>
            </a:custGeom>
            <a:solidFill>
              <a:srgbClr val="6255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 name="Freeform 853">
              <a:extLst>
                <a:ext uri="{FF2B5EF4-FFF2-40B4-BE49-F238E27FC236}">
                  <a16:creationId xmlns:a16="http://schemas.microsoft.com/office/drawing/2014/main" id="{F040D184-95F7-41AE-B4B6-0EB5EECEB499}"/>
                </a:ext>
              </a:extLst>
            </p:cNvPr>
            <p:cNvSpPr>
              <a:spLocks/>
            </p:cNvSpPr>
            <p:nvPr/>
          </p:nvSpPr>
          <p:spPr bwMode="auto">
            <a:xfrm>
              <a:off x="1488" y="1334"/>
              <a:ext cx="12" cy="26"/>
            </a:xfrm>
            <a:custGeom>
              <a:avLst/>
              <a:gdLst>
                <a:gd name="T0" fmla="*/ 4 w 11"/>
                <a:gd name="T1" fmla="*/ 23 h 23"/>
                <a:gd name="T2" fmla="*/ 0 w 11"/>
                <a:gd name="T3" fmla="*/ 0 h 23"/>
                <a:gd name="T4" fmla="*/ 10 w 11"/>
                <a:gd name="T5" fmla="*/ 22 h 23"/>
                <a:gd name="T6" fmla="*/ 4 w 11"/>
                <a:gd name="T7" fmla="*/ 23 h 23"/>
              </a:gdLst>
              <a:ahLst/>
              <a:cxnLst>
                <a:cxn ang="0">
                  <a:pos x="T0" y="T1"/>
                </a:cxn>
                <a:cxn ang="0">
                  <a:pos x="T2" y="T3"/>
                </a:cxn>
                <a:cxn ang="0">
                  <a:pos x="T4" y="T5"/>
                </a:cxn>
                <a:cxn ang="0">
                  <a:pos x="T6" y="T7"/>
                </a:cxn>
              </a:cxnLst>
              <a:rect l="0" t="0" r="r" b="b"/>
              <a:pathLst>
                <a:path w="11" h="23">
                  <a:moveTo>
                    <a:pt x="4" y="23"/>
                  </a:moveTo>
                  <a:cubicBezTo>
                    <a:pt x="3" y="15"/>
                    <a:pt x="1" y="8"/>
                    <a:pt x="0" y="0"/>
                  </a:cubicBezTo>
                  <a:cubicBezTo>
                    <a:pt x="11" y="5"/>
                    <a:pt x="11" y="13"/>
                    <a:pt x="10" y="22"/>
                  </a:cubicBezTo>
                  <a:cubicBezTo>
                    <a:pt x="8" y="22"/>
                    <a:pt x="6" y="23"/>
                    <a:pt x="4" y="23"/>
                  </a:cubicBezTo>
                  <a:close/>
                </a:path>
              </a:pathLst>
            </a:custGeom>
            <a:solidFill>
              <a:srgbClr val="7365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 name="Freeform 854">
              <a:extLst>
                <a:ext uri="{FF2B5EF4-FFF2-40B4-BE49-F238E27FC236}">
                  <a16:creationId xmlns:a16="http://schemas.microsoft.com/office/drawing/2014/main" id="{D5F2EC56-24CD-4BE9-8E56-EEE99030597A}"/>
                </a:ext>
              </a:extLst>
            </p:cNvPr>
            <p:cNvSpPr>
              <a:spLocks/>
            </p:cNvSpPr>
            <p:nvPr/>
          </p:nvSpPr>
          <p:spPr bwMode="auto">
            <a:xfrm>
              <a:off x="1576" y="1365"/>
              <a:ext cx="20" cy="34"/>
            </a:xfrm>
            <a:custGeom>
              <a:avLst/>
              <a:gdLst>
                <a:gd name="T0" fmla="*/ 18 w 18"/>
                <a:gd name="T1" fmla="*/ 30 h 30"/>
                <a:gd name="T2" fmla="*/ 0 w 18"/>
                <a:gd name="T3" fmla="*/ 0 h 30"/>
                <a:gd name="T4" fmla="*/ 18 w 18"/>
                <a:gd name="T5" fmla="*/ 30 h 30"/>
              </a:gdLst>
              <a:ahLst/>
              <a:cxnLst>
                <a:cxn ang="0">
                  <a:pos x="T0" y="T1"/>
                </a:cxn>
                <a:cxn ang="0">
                  <a:pos x="T2" y="T3"/>
                </a:cxn>
                <a:cxn ang="0">
                  <a:pos x="T4" y="T5"/>
                </a:cxn>
              </a:cxnLst>
              <a:rect l="0" t="0" r="r" b="b"/>
              <a:pathLst>
                <a:path w="18" h="30">
                  <a:moveTo>
                    <a:pt x="18" y="30"/>
                  </a:moveTo>
                  <a:cubicBezTo>
                    <a:pt x="2" y="22"/>
                    <a:pt x="3" y="13"/>
                    <a:pt x="0" y="0"/>
                  </a:cubicBezTo>
                  <a:cubicBezTo>
                    <a:pt x="14" y="8"/>
                    <a:pt x="11" y="18"/>
                    <a:pt x="18" y="30"/>
                  </a:cubicBezTo>
                  <a:close/>
                </a:path>
              </a:pathLst>
            </a:custGeom>
            <a:solidFill>
              <a:srgbClr val="89817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 name="Freeform 855">
              <a:extLst>
                <a:ext uri="{FF2B5EF4-FFF2-40B4-BE49-F238E27FC236}">
                  <a16:creationId xmlns:a16="http://schemas.microsoft.com/office/drawing/2014/main" id="{15699259-0E89-4C9E-9113-9F1E7C719770}"/>
                </a:ext>
              </a:extLst>
            </p:cNvPr>
            <p:cNvSpPr>
              <a:spLocks/>
            </p:cNvSpPr>
            <p:nvPr/>
          </p:nvSpPr>
          <p:spPr bwMode="auto">
            <a:xfrm>
              <a:off x="1509" y="1338"/>
              <a:ext cx="12" cy="35"/>
            </a:xfrm>
            <a:custGeom>
              <a:avLst/>
              <a:gdLst>
                <a:gd name="T0" fmla="*/ 8 w 10"/>
                <a:gd name="T1" fmla="*/ 31 h 31"/>
                <a:gd name="T2" fmla="*/ 1 w 10"/>
                <a:gd name="T3" fmla="*/ 0 h 31"/>
                <a:gd name="T4" fmla="*/ 8 w 10"/>
                <a:gd name="T5" fmla="*/ 31 h 31"/>
              </a:gdLst>
              <a:ahLst/>
              <a:cxnLst>
                <a:cxn ang="0">
                  <a:pos x="T0" y="T1"/>
                </a:cxn>
                <a:cxn ang="0">
                  <a:pos x="T2" y="T3"/>
                </a:cxn>
                <a:cxn ang="0">
                  <a:pos x="T4" y="T5"/>
                </a:cxn>
              </a:cxnLst>
              <a:rect l="0" t="0" r="r" b="b"/>
              <a:pathLst>
                <a:path w="10" h="31">
                  <a:moveTo>
                    <a:pt x="8" y="31"/>
                  </a:moveTo>
                  <a:cubicBezTo>
                    <a:pt x="0" y="21"/>
                    <a:pt x="0" y="12"/>
                    <a:pt x="1" y="0"/>
                  </a:cubicBezTo>
                  <a:cubicBezTo>
                    <a:pt x="10" y="10"/>
                    <a:pt x="10" y="19"/>
                    <a:pt x="8" y="31"/>
                  </a:cubicBezTo>
                  <a:close/>
                </a:path>
              </a:pathLst>
            </a:custGeom>
            <a:solidFill>
              <a:srgbClr val="5A51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 name="Freeform 856">
              <a:extLst>
                <a:ext uri="{FF2B5EF4-FFF2-40B4-BE49-F238E27FC236}">
                  <a16:creationId xmlns:a16="http://schemas.microsoft.com/office/drawing/2014/main" id="{8AC69EE8-E4ED-4035-A463-E32134721578}"/>
                </a:ext>
              </a:extLst>
            </p:cNvPr>
            <p:cNvSpPr>
              <a:spLocks/>
            </p:cNvSpPr>
            <p:nvPr/>
          </p:nvSpPr>
          <p:spPr bwMode="auto">
            <a:xfrm>
              <a:off x="1552" y="1316"/>
              <a:ext cx="16" cy="37"/>
            </a:xfrm>
            <a:custGeom>
              <a:avLst/>
              <a:gdLst>
                <a:gd name="T0" fmla="*/ 14 w 14"/>
                <a:gd name="T1" fmla="*/ 33 h 33"/>
                <a:gd name="T2" fmla="*/ 1 w 14"/>
                <a:gd name="T3" fmla="*/ 0 h 33"/>
                <a:gd name="T4" fmla="*/ 14 w 14"/>
                <a:gd name="T5" fmla="*/ 33 h 33"/>
              </a:gdLst>
              <a:ahLst/>
              <a:cxnLst>
                <a:cxn ang="0">
                  <a:pos x="T0" y="T1"/>
                </a:cxn>
                <a:cxn ang="0">
                  <a:pos x="T2" y="T3"/>
                </a:cxn>
                <a:cxn ang="0">
                  <a:pos x="T4" y="T5"/>
                </a:cxn>
              </a:cxnLst>
              <a:rect l="0" t="0" r="r" b="b"/>
              <a:pathLst>
                <a:path w="14" h="33">
                  <a:moveTo>
                    <a:pt x="14" y="33"/>
                  </a:moveTo>
                  <a:cubicBezTo>
                    <a:pt x="0" y="22"/>
                    <a:pt x="4" y="12"/>
                    <a:pt x="1" y="0"/>
                  </a:cubicBezTo>
                  <a:cubicBezTo>
                    <a:pt x="13" y="10"/>
                    <a:pt x="10" y="20"/>
                    <a:pt x="14" y="33"/>
                  </a:cubicBezTo>
                  <a:close/>
                </a:path>
              </a:pathLst>
            </a:custGeom>
            <a:solidFill>
              <a:srgbClr val="7160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 name="Freeform 857">
              <a:extLst>
                <a:ext uri="{FF2B5EF4-FFF2-40B4-BE49-F238E27FC236}">
                  <a16:creationId xmlns:a16="http://schemas.microsoft.com/office/drawing/2014/main" id="{B730AF7D-6269-4136-8066-562DA5976875}"/>
                </a:ext>
              </a:extLst>
            </p:cNvPr>
            <p:cNvSpPr>
              <a:spLocks/>
            </p:cNvSpPr>
            <p:nvPr/>
          </p:nvSpPr>
          <p:spPr bwMode="auto">
            <a:xfrm>
              <a:off x="1532" y="1347"/>
              <a:ext cx="12" cy="29"/>
            </a:xfrm>
            <a:custGeom>
              <a:avLst/>
              <a:gdLst>
                <a:gd name="T0" fmla="*/ 8 w 11"/>
                <a:gd name="T1" fmla="*/ 25 h 25"/>
                <a:gd name="T2" fmla="*/ 1 w 11"/>
                <a:gd name="T3" fmla="*/ 0 h 25"/>
                <a:gd name="T4" fmla="*/ 8 w 11"/>
                <a:gd name="T5" fmla="*/ 25 h 25"/>
              </a:gdLst>
              <a:ahLst/>
              <a:cxnLst>
                <a:cxn ang="0">
                  <a:pos x="T0" y="T1"/>
                </a:cxn>
                <a:cxn ang="0">
                  <a:pos x="T2" y="T3"/>
                </a:cxn>
                <a:cxn ang="0">
                  <a:pos x="T4" y="T5"/>
                </a:cxn>
              </a:cxnLst>
              <a:rect l="0" t="0" r="r" b="b"/>
              <a:pathLst>
                <a:path w="11" h="25">
                  <a:moveTo>
                    <a:pt x="8" y="25"/>
                  </a:moveTo>
                  <a:cubicBezTo>
                    <a:pt x="2" y="18"/>
                    <a:pt x="0" y="10"/>
                    <a:pt x="1" y="0"/>
                  </a:cubicBezTo>
                  <a:cubicBezTo>
                    <a:pt x="11" y="8"/>
                    <a:pt x="10" y="17"/>
                    <a:pt x="8" y="25"/>
                  </a:cubicBezTo>
                  <a:close/>
                </a:path>
              </a:pathLst>
            </a:custGeom>
            <a:solidFill>
              <a:srgbClr val="594C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 name="Freeform 858">
              <a:extLst>
                <a:ext uri="{FF2B5EF4-FFF2-40B4-BE49-F238E27FC236}">
                  <a16:creationId xmlns:a16="http://schemas.microsoft.com/office/drawing/2014/main" id="{AAA9AE7C-32DA-43D3-B885-A151F06F9FA4}"/>
                </a:ext>
              </a:extLst>
            </p:cNvPr>
            <p:cNvSpPr>
              <a:spLocks/>
            </p:cNvSpPr>
            <p:nvPr/>
          </p:nvSpPr>
          <p:spPr bwMode="auto">
            <a:xfrm>
              <a:off x="1455" y="1236"/>
              <a:ext cx="15" cy="33"/>
            </a:xfrm>
            <a:custGeom>
              <a:avLst/>
              <a:gdLst>
                <a:gd name="T0" fmla="*/ 11 w 13"/>
                <a:gd name="T1" fmla="*/ 29 h 29"/>
                <a:gd name="T2" fmla="*/ 2 w 13"/>
                <a:gd name="T3" fmla="*/ 0 h 29"/>
                <a:gd name="T4" fmla="*/ 11 w 13"/>
                <a:gd name="T5" fmla="*/ 29 h 29"/>
              </a:gdLst>
              <a:ahLst/>
              <a:cxnLst>
                <a:cxn ang="0">
                  <a:pos x="T0" y="T1"/>
                </a:cxn>
                <a:cxn ang="0">
                  <a:pos x="T2" y="T3"/>
                </a:cxn>
                <a:cxn ang="0">
                  <a:pos x="T4" y="T5"/>
                </a:cxn>
              </a:cxnLst>
              <a:rect l="0" t="0" r="r" b="b"/>
              <a:pathLst>
                <a:path w="13" h="29">
                  <a:moveTo>
                    <a:pt x="11" y="29"/>
                  </a:moveTo>
                  <a:cubicBezTo>
                    <a:pt x="0" y="19"/>
                    <a:pt x="1" y="11"/>
                    <a:pt x="2" y="0"/>
                  </a:cubicBezTo>
                  <a:cubicBezTo>
                    <a:pt x="13" y="9"/>
                    <a:pt x="8" y="18"/>
                    <a:pt x="11" y="29"/>
                  </a:cubicBezTo>
                  <a:close/>
                </a:path>
              </a:pathLst>
            </a:custGeom>
            <a:solidFill>
              <a:srgbClr val="72635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 name="Freeform 859">
              <a:extLst>
                <a:ext uri="{FF2B5EF4-FFF2-40B4-BE49-F238E27FC236}">
                  <a16:creationId xmlns:a16="http://schemas.microsoft.com/office/drawing/2014/main" id="{EF10F9B1-0C4C-4806-9124-C1532E34442A}"/>
                </a:ext>
              </a:extLst>
            </p:cNvPr>
            <p:cNvSpPr>
              <a:spLocks/>
            </p:cNvSpPr>
            <p:nvPr/>
          </p:nvSpPr>
          <p:spPr bwMode="auto">
            <a:xfrm>
              <a:off x="1437" y="1360"/>
              <a:ext cx="18" cy="31"/>
            </a:xfrm>
            <a:custGeom>
              <a:avLst/>
              <a:gdLst>
                <a:gd name="T0" fmla="*/ 6 w 16"/>
                <a:gd name="T1" fmla="*/ 28 h 28"/>
                <a:gd name="T2" fmla="*/ 6 w 16"/>
                <a:gd name="T3" fmla="*/ 0 h 28"/>
                <a:gd name="T4" fmla="*/ 6 w 16"/>
                <a:gd name="T5" fmla="*/ 28 h 28"/>
              </a:gdLst>
              <a:ahLst/>
              <a:cxnLst>
                <a:cxn ang="0">
                  <a:pos x="T0" y="T1"/>
                </a:cxn>
                <a:cxn ang="0">
                  <a:pos x="T2" y="T3"/>
                </a:cxn>
                <a:cxn ang="0">
                  <a:pos x="T4" y="T5"/>
                </a:cxn>
              </a:cxnLst>
              <a:rect l="0" t="0" r="r" b="b"/>
              <a:pathLst>
                <a:path w="16" h="28">
                  <a:moveTo>
                    <a:pt x="6" y="28"/>
                  </a:moveTo>
                  <a:cubicBezTo>
                    <a:pt x="0" y="17"/>
                    <a:pt x="5" y="11"/>
                    <a:pt x="6" y="0"/>
                  </a:cubicBezTo>
                  <a:cubicBezTo>
                    <a:pt x="16" y="12"/>
                    <a:pt x="12" y="18"/>
                    <a:pt x="6" y="28"/>
                  </a:cubicBezTo>
                  <a:close/>
                </a:path>
              </a:pathLst>
            </a:custGeom>
            <a:solidFill>
              <a:srgbClr val="827C7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 name="Freeform 860">
              <a:extLst>
                <a:ext uri="{FF2B5EF4-FFF2-40B4-BE49-F238E27FC236}">
                  <a16:creationId xmlns:a16="http://schemas.microsoft.com/office/drawing/2014/main" id="{0F89DBC5-4E43-402D-A9C2-0AD78C188B2D}"/>
                </a:ext>
              </a:extLst>
            </p:cNvPr>
            <p:cNvSpPr>
              <a:spLocks/>
            </p:cNvSpPr>
            <p:nvPr/>
          </p:nvSpPr>
          <p:spPr bwMode="auto">
            <a:xfrm>
              <a:off x="1476" y="1332"/>
              <a:ext cx="8" cy="26"/>
            </a:xfrm>
            <a:custGeom>
              <a:avLst/>
              <a:gdLst>
                <a:gd name="T0" fmla="*/ 1 w 7"/>
                <a:gd name="T1" fmla="*/ 0 h 23"/>
                <a:gd name="T2" fmla="*/ 6 w 7"/>
                <a:gd name="T3" fmla="*/ 23 h 23"/>
                <a:gd name="T4" fmla="*/ 1 w 7"/>
                <a:gd name="T5" fmla="*/ 0 h 23"/>
              </a:gdLst>
              <a:ahLst/>
              <a:cxnLst>
                <a:cxn ang="0">
                  <a:pos x="T0" y="T1"/>
                </a:cxn>
                <a:cxn ang="0">
                  <a:pos x="T2" y="T3"/>
                </a:cxn>
                <a:cxn ang="0">
                  <a:pos x="T4" y="T5"/>
                </a:cxn>
              </a:cxnLst>
              <a:rect l="0" t="0" r="r" b="b"/>
              <a:pathLst>
                <a:path w="7" h="23">
                  <a:moveTo>
                    <a:pt x="1" y="0"/>
                  </a:moveTo>
                  <a:cubicBezTo>
                    <a:pt x="7" y="10"/>
                    <a:pt x="7" y="10"/>
                    <a:pt x="6" y="23"/>
                  </a:cubicBezTo>
                  <a:cubicBezTo>
                    <a:pt x="0" y="13"/>
                    <a:pt x="0" y="13"/>
                    <a:pt x="1" y="0"/>
                  </a:cubicBezTo>
                  <a:close/>
                </a:path>
              </a:pathLst>
            </a:custGeom>
            <a:solidFill>
              <a:srgbClr val="76666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 name="Freeform 861">
              <a:extLst>
                <a:ext uri="{FF2B5EF4-FFF2-40B4-BE49-F238E27FC236}">
                  <a16:creationId xmlns:a16="http://schemas.microsoft.com/office/drawing/2014/main" id="{8846F88C-97D3-4977-8A33-0310260A4FA7}"/>
                </a:ext>
              </a:extLst>
            </p:cNvPr>
            <p:cNvSpPr>
              <a:spLocks/>
            </p:cNvSpPr>
            <p:nvPr/>
          </p:nvSpPr>
          <p:spPr bwMode="auto">
            <a:xfrm>
              <a:off x="1458" y="1316"/>
              <a:ext cx="17" cy="36"/>
            </a:xfrm>
            <a:custGeom>
              <a:avLst/>
              <a:gdLst>
                <a:gd name="T0" fmla="*/ 11 w 15"/>
                <a:gd name="T1" fmla="*/ 32 h 32"/>
                <a:gd name="T2" fmla="*/ 9 w 15"/>
                <a:gd name="T3" fmla="*/ 0 h 32"/>
                <a:gd name="T4" fmla="*/ 11 w 15"/>
                <a:gd name="T5" fmla="*/ 32 h 32"/>
              </a:gdLst>
              <a:ahLst/>
              <a:cxnLst>
                <a:cxn ang="0">
                  <a:pos x="T0" y="T1"/>
                </a:cxn>
                <a:cxn ang="0">
                  <a:pos x="T2" y="T3"/>
                </a:cxn>
                <a:cxn ang="0">
                  <a:pos x="T4" y="T5"/>
                </a:cxn>
              </a:cxnLst>
              <a:rect l="0" t="0" r="r" b="b"/>
              <a:pathLst>
                <a:path w="15" h="32">
                  <a:moveTo>
                    <a:pt x="11" y="32"/>
                  </a:moveTo>
                  <a:cubicBezTo>
                    <a:pt x="0" y="19"/>
                    <a:pt x="5" y="12"/>
                    <a:pt x="9" y="0"/>
                  </a:cubicBezTo>
                  <a:cubicBezTo>
                    <a:pt x="15" y="13"/>
                    <a:pt x="10" y="20"/>
                    <a:pt x="11" y="32"/>
                  </a:cubicBezTo>
                  <a:close/>
                </a:path>
              </a:pathLst>
            </a:custGeom>
            <a:solidFill>
              <a:srgbClr val="6F64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 name="Freeform 862">
              <a:extLst>
                <a:ext uri="{FF2B5EF4-FFF2-40B4-BE49-F238E27FC236}">
                  <a16:creationId xmlns:a16="http://schemas.microsoft.com/office/drawing/2014/main" id="{1E8866AC-01E2-487D-ADE0-EF2FF9377B07}"/>
                </a:ext>
              </a:extLst>
            </p:cNvPr>
            <p:cNvSpPr>
              <a:spLocks/>
            </p:cNvSpPr>
            <p:nvPr/>
          </p:nvSpPr>
          <p:spPr bwMode="auto">
            <a:xfrm>
              <a:off x="1488" y="1267"/>
              <a:ext cx="12" cy="29"/>
            </a:xfrm>
            <a:custGeom>
              <a:avLst/>
              <a:gdLst>
                <a:gd name="T0" fmla="*/ 7 w 11"/>
                <a:gd name="T1" fmla="*/ 26 h 26"/>
                <a:gd name="T2" fmla="*/ 2 w 11"/>
                <a:gd name="T3" fmla="*/ 0 h 26"/>
                <a:gd name="T4" fmla="*/ 7 w 11"/>
                <a:gd name="T5" fmla="*/ 26 h 26"/>
              </a:gdLst>
              <a:ahLst/>
              <a:cxnLst>
                <a:cxn ang="0">
                  <a:pos x="T0" y="T1"/>
                </a:cxn>
                <a:cxn ang="0">
                  <a:pos x="T2" y="T3"/>
                </a:cxn>
                <a:cxn ang="0">
                  <a:pos x="T4" y="T5"/>
                </a:cxn>
              </a:cxnLst>
              <a:rect l="0" t="0" r="r" b="b"/>
              <a:pathLst>
                <a:path w="11" h="26">
                  <a:moveTo>
                    <a:pt x="7" y="26"/>
                  </a:moveTo>
                  <a:cubicBezTo>
                    <a:pt x="4" y="18"/>
                    <a:pt x="0" y="10"/>
                    <a:pt x="2" y="0"/>
                  </a:cubicBezTo>
                  <a:cubicBezTo>
                    <a:pt x="11" y="9"/>
                    <a:pt x="8" y="17"/>
                    <a:pt x="7" y="26"/>
                  </a:cubicBezTo>
                  <a:close/>
                </a:path>
              </a:pathLst>
            </a:custGeom>
            <a:solidFill>
              <a:srgbClr val="523B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 name="Freeform 863">
              <a:extLst>
                <a:ext uri="{FF2B5EF4-FFF2-40B4-BE49-F238E27FC236}">
                  <a16:creationId xmlns:a16="http://schemas.microsoft.com/office/drawing/2014/main" id="{0022C30F-2A6D-48CA-B4E9-F2D61BC51B7B}"/>
                </a:ext>
              </a:extLst>
            </p:cNvPr>
            <p:cNvSpPr>
              <a:spLocks/>
            </p:cNvSpPr>
            <p:nvPr/>
          </p:nvSpPr>
          <p:spPr bwMode="auto">
            <a:xfrm>
              <a:off x="898" y="2876"/>
              <a:ext cx="55" cy="131"/>
            </a:xfrm>
            <a:custGeom>
              <a:avLst/>
              <a:gdLst>
                <a:gd name="T0" fmla="*/ 25 w 49"/>
                <a:gd name="T1" fmla="*/ 12 h 116"/>
                <a:gd name="T2" fmla="*/ 37 w 49"/>
                <a:gd name="T3" fmla="*/ 16 h 116"/>
                <a:gd name="T4" fmla="*/ 34 w 49"/>
                <a:gd name="T5" fmla="*/ 66 h 116"/>
                <a:gd name="T6" fmla="*/ 37 w 49"/>
                <a:gd name="T7" fmla="*/ 100 h 116"/>
                <a:gd name="T8" fmla="*/ 37 w 49"/>
                <a:gd name="T9" fmla="*/ 100 h 116"/>
                <a:gd name="T10" fmla="*/ 25 w 49"/>
                <a:gd name="T11" fmla="*/ 113 h 116"/>
                <a:gd name="T12" fmla="*/ 13 w 49"/>
                <a:gd name="T13" fmla="*/ 105 h 116"/>
                <a:gd name="T14" fmla="*/ 5 w 49"/>
                <a:gd name="T15" fmla="*/ 61 h 116"/>
                <a:gd name="T16" fmla="*/ 10 w 49"/>
                <a:gd name="T17" fmla="*/ 64 h 116"/>
                <a:gd name="T18" fmla="*/ 19 w 49"/>
                <a:gd name="T19" fmla="*/ 56 h 116"/>
                <a:gd name="T20" fmla="*/ 24 w 49"/>
                <a:gd name="T21" fmla="*/ 16 h 116"/>
                <a:gd name="T22" fmla="*/ 25 w 49"/>
                <a:gd name="T23" fmla="*/ 12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9" h="116">
                  <a:moveTo>
                    <a:pt x="25" y="12"/>
                  </a:moveTo>
                  <a:cubicBezTo>
                    <a:pt x="30" y="9"/>
                    <a:pt x="39" y="0"/>
                    <a:pt x="37" y="16"/>
                  </a:cubicBezTo>
                  <a:cubicBezTo>
                    <a:pt x="34" y="33"/>
                    <a:pt x="49" y="50"/>
                    <a:pt x="34" y="66"/>
                  </a:cubicBezTo>
                  <a:cubicBezTo>
                    <a:pt x="48" y="76"/>
                    <a:pt x="40" y="88"/>
                    <a:pt x="37" y="100"/>
                  </a:cubicBezTo>
                  <a:cubicBezTo>
                    <a:pt x="37" y="100"/>
                    <a:pt x="37" y="100"/>
                    <a:pt x="37" y="100"/>
                  </a:cubicBezTo>
                  <a:cubicBezTo>
                    <a:pt x="31" y="102"/>
                    <a:pt x="30" y="109"/>
                    <a:pt x="25" y="113"/>
                  </a:cubicBezTo>
                  <a:cubicBezTo>
                    <a:pt x="18" y="116"/>
                    <a:pt x="26" y="98"/>
                    <a:pt x="13" y="105"/>
                  </a:cubicBezTo>
                  <a:cubicBezTo>
                    <a:pt x="9" y="107"/>
                    <a:pt x="0" y="68"/>
                    <a:pt x="5" y="61"/>
                  </a:cubicBezTo>
                  <a:cubicBezTo>
                    <a:pt x="8" y="58"/>
                    <a:pt x="8" y="63"/>
                    <a:pt x="10" y="64"/>
                  </a:cubicBezTo>
                  <a:cubicBezTo>
                    <a:pt x="17" y="66"/>
                    <a:pt x="21" y="58"/>
                    <a:pt x="19" y="56"/>
                  </a:cubicBezTo>
                  <a:cubicBezTo>
                    <a:pt x="0" y="40"/>
                    <a:pt x="16" y="28"/>
                    <a:pt x="24" y="16"/>
                  </a:cubicBezTo>
                  <a:cubicBezTo>
                    <a:pt x="25" y="15"/>
                    <a:pt x="25" y="13"/>
                    <a:pt x="25" y="12"/>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 name="Freeform 864">
              <a:extLst>
                <a:ext uri="{FF2B5EF4-FFF2-40B4-BE49-F238E27FC236}">
                  <a16:creationId xmlns:a16="http://schemas.microsoft.com/office/drawing/2014/main" id="{4164D630-7542-4203-BB43-6644713034DF}"/>
                </a:ext>
              </a:extLst>
            </p:cNvPr>
            <p:cNvSpPr>
              <a:spLocks/>
            </p:cNvSpPr>
            <p:nvPr/>
          </p:nvSpPr>
          <p:spPr bwMode="auto">
            <a:xfrm>
              <a:off x="979" y="3103"/>
              <a:ext cx="55" cy="54"/>
            </a:xfrm>
            <a:custGeom>
              <a:avLst/>
              <a:gdLst>
                <a:gd name="T0" fmla="*/ 0 w 49"/>
                <a:gd name="T1" fmla="*/ 0 h 48"/>
                <a:gd name="T2" fmla="*/ 49 w 49"/>
                <a:gd name="T3" fmla="*/ 48 h 48"/>
                <a:gd name="T4" fmla="*/ 0 w 49"/>
                <a:gd name="T5" fmla="*/ 0 h 48"/>
              </a:gdLst>
              <a:ahLst/>
              <a:cxnLst>
                <a:cxn ang="0">
                  <a:pos x="T0" y="T1"/>
                </a:cxn>
                <a:cxn ang="0">
                  <a:pos x="T2" y="T3"/>
                </a:cxn>
                <a:cxn ang="0">
                  <a:pos x="T4" y="T5"/>
                </a:cxn>
              </a:cxnLst>
              <a:rect l="0" t="0" r="r" b="b"/>
              <a:pathLst>
                <a:path w="49" h="48">
                  <a:moveTo>
                    <a:pt x="0" y="0"/>
                  </a:moveTo>
                  <a:cubicBezTo>
                    <a:pt x="36" y="9"/>
                    <a:pt x="47" y="19"/>
                    <a:pt x="49" y="48"/>
                  </a:cubicBezTo>
                  <a:cubicBezTo>
                    <a:pt x="5" y="40"/>
                    <a:pt x="4" y="39"/>
                    <a:pt x="0" y="0"/>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 name="Freeform 865">
              <a:extLst>
                <a:ext uri="{FF2B5EF4-FFF2-40B4-BE49-F238E27FC236}">
                  <a16:creationId xmlns:a16="http://schemas.microsoft.com/office/drawing/2014/main" id="{381B7D30-9B7F-41F3-BD73-B416BDE942F0}"/>
                </a:ext>
              </a:extLst>
            </p:cNvPr>
            <p:cNvSpPr>
              <a:spLocks/>
            </p:cNvSpPr>
            <p:nvPr/>
          </p:nvSpPr>
          <p:spPr bwMode="auto">
            <a:xfrm>
              <a:off x="989" y="3155"/>
              <a:ext cx="65" cy="55"/>
            </a:xfrm>
            <a:custGeom>
              <a:avLst/>
              <a:gdLst>
                <a:gd name="T0" fmla="*/ 48 w 58"/>
                <a:gd name="T1" fmla="*/ 48 h 49"/>
                <a:gd name="T2" fmla="*/ 16 w 58"/>
                <a:gd name="T3" fmla="*/ 29 h 49"/>
                <a:gd name="T4" fmla="*/ 2 w 58"/>
                <a:gd name="T5" fmla="*/ 8 h 49"/>
                <a:gd name="T6" fmla="*/ 9 w 58"/>
                <a:gd name="T7" fmla="*/ 0 h 49"/>
                <a:gd name="T8" fmla="*/ 57 w 58"/>
                <a:gd name="T9" fmla="*/ 40 h 49"/>
                <a:gd name="T10" fmla="*/ 48 w 58"/>
                <a:gd name="T11" fmla="*/ 48 h 49"/>
              </a:gdLst>
              <a:ahLst/>
              <a:cxnLst>
                <a:cxn ang="0">
                  <a:pos x="T0" y="T1"/>
                </a:cxn>
                <a:cxn ang="0">
                  <a:pos x="T2" y="T3"/>
                </a:cxn>
                <a:cxn ang="0">
                  <a:pos x="T4" y="T5"/>
                </a:cxn>
                <a:cxn ang="0">
                  <a:pos x="T6" y="T7"/>
                </a:cxn>
                <a:cxn ang="0">
                  <a:pos x="T8" y="T9"/>
                </a:cxn>
                <a:cxn ang="0">
                  <a:pos x="T10" y="T11"/>
                </a:cxn>
              </a:cxnLst>
              <a:rect l="0" t="0" r="r" b="b"/>
              <a:pathLst>
                <a:path w="58" h="49">
                  <a:moveTo>
                    <a:pt x="48" y="48"/>
                  </a:moveTo>
                  <a:cubicBezTo>
                    <a:pt x="41" y="37"/>
                    <a:pt x="28" y="33"/>
                    <a:pt x="16" y="29"/>
                  </a:cubicBezTo>
                  <a:cubicBezTo>
                    <a:pt x="4" y="26"/>
                    <a:pt x="5" y="17"/>
                    <a:pt x="2" y="8"/>
                  </a:cubicBezTo>
                  <a:cubicBezTo>
                    <a:pt x="0" y="1"/>
                    <a:pt x="4" y="0"/>
                    <a:pt x="9" y="0"/>
                  </a:cubicBezTo>
                  <a:cubicBezTo>
                    <a:pt x="33" y="0"/>
                    <a:pt x="53" y="17"/>
                    <a:pt x="57" y="40"/>
                  </a:cubicBezTo>
                  <a:cubicBezTo>
                    <a:pt x="58" y="49"/>
                    <a:pt x="53" y="48"/>
                    <a:pt x="48" y="48"/>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 name="Freeform 866">
              <a:extLst>
                <a:ext uri="{FF2B5EF4-FFF2-40B4-BE49-F238E27FC236}">
                  <a16:creationId xmlns:a16="http://schemas.microsoft.com/office/drawing/2014/main" id="{00071151-88E3-410B-82E5-404F95567C71}"/>
                </a:ext>
              </a:extLst>
            </p:cNvPr>
            <p:cNvSpPr>
              <a:spLocks/>
            </p:cNvSpPr>
            <p:nvPr/>
          </p:nvSpPr>
          <p:spPr bwMode="auto">
            <a:xfrm>
              <a:off x="958" y="2769"/>
              <a:ext cx="48" cy="76"/>
            </a:xfrm>
            <a:custGeom>
              <a:avLst/>
              <a:gdLst>
                <a:gd name="T0" fmla="*/ 20 w 43"/>
                <a:gd name="T1" fmla="*/ 0 h 68"/>
                <a:gd name="T2" fmla="*/ 25 w 43"/>
                <a:gd name="T3" fmla="*/ 27 h 68"/>
                <a:gd name="T4" fmla="*/ 36 w 43"/>
                <a:gd name="T5" fmla="*/ 30 h 68"/>
                <a:gd name="T6" fmla="*/ 33 w 43"/>
                <a:gd name="T7" fmla="*/ 49 h 68"/>
                <a:gd name="T8" fmla="*/ 20 w 43"/>
                <a:gd name="T9" fmla="*/ 68 h 68"/>
                <a:gd name="T10" fmla="*/ 20 w 43"/>
                <a:gd name="T11" fmla="*/ 68 h 68"/>
                <a:gd name="T12" fmla="*/ 12 w 43"/>
                <a:gd name="T13" fmla="*/ 68 h 68"/>
                <a:gd name="T14" fmla="*/ 12 w 43"/>
                <a:gd name="T15" fmla="*/ 68 h 68"/>
                <a:gd name="T16" fmla="*/ 15 w 43"/>
                <a:gd name="T17" fmla="*/ 45 h 68"/>
                <a:gd name="T18" fmla="*/ 16 w 43"/>
                <a:gd name="T19" fmla="*/ 39 h 68"/>
                <a:gd name="T20" fmla="*/ 16 w 43"/>
                <a:gd name="T21" fmla="*/ 9 h 68"/>
                <a:gd name="T22" fmla="*/ 20 w 43"/>
                <a:gd name="T23"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3" h="68">
                  <a:moveTo>
                    <a:pt x="20" y="0"/>
                  </a:moveTo>
                  <a:cubicBezTo>
                    <a:pt x="43" y="5"/>
                    <a:pt x="34" y="16"/>
                    <a:pt x="25" y="27"/>
                  </a:cubicBezTo>
                  <a:cubicBezTo>
                    <a:pt x="28" y="33"/>
                    <a:pt x="34" y="22"/>
                    <a:pt x="36" y="30"/>
                  </a:cubicBezTo>
                  <a:cubicBezTo>
                    <a:pt x="37" y="36"/>
                    <a:pt x="37" y="43"/>
                    <a:pt x="33" y="49"/>
                  </a:cubicBezTo>
                  <a:cubicBezTo>
                    <a:pt x="28" y="55"/>
                    <a:pt x="20" y="59"/>
                    <a:pt x="20" y="68"/>
                  </a:cubicBezTo>
                  <a:cubicBezTo>
                    <a:pt x="20" y="68"/>
                    <a:pt x="20" y="68"/>
                    <a:pt x="20" y="68"/>
                  </a:cubicBezTo>
                  <a:cubicBezTo>
                    <a:pt x="17" y="68"/>
                    <a:pt x="15" y="68"/>
                    <a:pt x="12" y="68"/>
                  </a:cubicBezTo>
                  <a:cubicBezTo>
                    <a:pt x="12" y="68"/>
                    <a:pt x="12" y="68"/>
                    <a:pt x="12" y="68"/>
                  </a:cubicBezTo>
                  <a:cubicBezTo>
                    <a:pt x="13" y="60"/>
                    <a:pt x="9" y="52"/>
                    <a:pt x="15" y="45"/>
                  </a:cubicBezTo>
                  <a:cubicBezTo>
                    <a:pt x="17" y="43"/>
                    <a:pt x="20" y="41"/>
                    <a:pt x="16" y="39"/>
                  </a:cubicBezTo>
                  <a:cubicBezTo>
                    <a:pt x="0" y="29"/>
                    <a:pt x="9" y="19"/>
                    <a:pt x="16" y="9"/>
                  </a:cubicBezTo>
                  <a:cubicBezTo>
                    <a:pt x="18" y="7"/>
                    <a:pt x="19" y="3"/>
                    <a:pt x="20" y="0"/>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 name="Freeform 867">
              <a:extLst>
                <a:ext uri="{FF2B5EF4-FFF2-40B4-BE49-F238E27FC236}">
                  <a16:creationId xmlns:a16="http://schemas.microsoft.com/office/drawing/2014/main" id="{B1BAF5B6-64C2-4950-BF96-0164CAEC1039}"/>
                </a:ext>
              </a:extLst>
            </p:cNvPr>
            <p:cNvSpPr>
              <a:spLocks/>
            </p:cNvSpPr>
            <p:nvPr/>
          </p:nvSpPr>
          <p:spPr bwMode="auto">
            <a:xfrm>
              <a:off x="899" y="2988"/>
              <a:ext cx="56" cy="65"/>
            </a:xfrm>
            <a:custGeom>
              <a:avLst/>
              <a:gdLst>
                <a:gd name="T0" fmla="*/ 36 w 50"/>
                <a:gd name="T1" fmla="*/ 1 h 58"/>
                <a:gd name="T2" fmla="*/ 45 w 50"/>
                <a:gd name="T3" fmla="*/ 17 h 58"/>
                <a:gd name="T4" fmla="*/ 29 w 50"/>
                <a:gd name="T5" fmla="*/ 45 h 58"/>
                <a:gd name="T6" fmla="*/ 12 w 50"/>
                <a:gd name="T7" fmla="*/ 45 h 58"/>
                <a:gd name="T8" fmla="*/ 6 w 50"/>
                <a:gd name="T9" fmla="*/ 12 h 58"/>
                <a:gd name="T10" fmla="*/ 11 w 50"/>
                <a:gd name="T11" fmla="*/ 15 h 58"/>
                <a:gd name="T12" fmla="*/ 23 w 50"/>
                <a:gd name="T13" fmla="*/ 26 h 58"/>
                <a:gd name="T14" fmla="*/ 33 w 50"/>
                <a:gd name="T15" fmla="*/ 12 h 58"/>
                <a:gd name="T16" fmla="*/ 36 w 50"/>
                <a:gd name="T17" fmla="*/ 1 h 58"/>
                <a:gd name="T18" fmla="*/ 36 w 50"/>
                <a:gd name="T19" fmla="*/ 1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0" h="58">
                  <a:moveTo>
                    <a:pt x="36" y="1"/>
                  </a:moveTo>
                  <a:cubicBezTo>
                    <a:pt x="50" y="0"/>
                    <a:pt x="48" y="10"/>
                    <a:pt x="45" y="17"/>
                  </a:cubicBezTo>
                  <a:cubicBezTo>
                    <a:pt x="41" y="27"/>
                    <a:pt x="35" y="36"/>
                    <a:pt x="29" y="45"/>
                  </a:cubicBezTo>
                  <a:cubicBezTo>
                    <a:pt x="24" y="55"/>
                    <a:pt x="18" y="58"/>
                    <a:pt x="12" y="45"/>
                  </a:cubicBezTo>
                  <a:cubicBezTo>
                    <a:pt x="7" y="35"/>
                    <a:pt x="0" y="25"/>
                    <a:pt x="6" y="12"/>
                  </a:cubicBezTo>
                  <a:cubicBezTo>
                    <a:pt x="8" y="13"/>
                    <a:pt x="10" y="14"/>
                    <a:pt x="11" y="15"/>
                  </a:cubicBezTo>
                  <a:cubicBezTo>
                    <a:pt x="14" y="20"/>
                    <a:pt x="16" y="27"/>
                    <a:pt x="23" y="26"/>
                  </a:cubicBezTo>
                  <a:cubicBezTo>
                    <a:pt x="29" y="25"/>
                    <a:pt x="31" y="18"/>
                    <a:pt x="33" y="12"/>
                  </a:cubicBezTo>
                  <a:cubicBezTo>
                    <a:pt x="34" y="8"/>
                    <a:pt x="35" y="5"/>
                    <a:pt x="36" y="1"/>
                  </a:cubicBezTo>
                  <a:cubicBezTo>
                    <a:pt x="36" y="1"/>
                    <a:pt x="36" y="1"/>
                    <a:pt x="36" y="1"/>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 name="Freeform 868">
              <a:extLst>
                <a:ext uri="{FF2B5EF4-FFF2-40B4-BE49-F238E27FC236}">
                  <a16:creationId xmlns:a16="http://schemas.microsoft.com/office/drawing/2014/main" id="{2BDE2F2A-4023-4C46-9B0B-F5BB10B680E8}"/>
                </a:ext>
              </a:extLst>
            </p:cNvPr>
            <p:cNvSpPr>
              <a:spLocks/>
            </p:cNvSpPr>
            <p:nvPr/>
          </p:nvSpPr>
          <p:spPr bwMode="auto">
            <a:xfrm>
              <a:off x="1019" y="2736"/>
              <a:ext cx="44" cy="55"/>
            </a:xfrm>
            <a:custGeom>
              <a:avLst/>
              <a:gdLst>
                <a:gd name="T0" fmla="*/ 37 w 39"/>
                <a:gd name="T1" fmla="*/ 49 h 49"/>
                <a:gd name="T2" fmla="*/ 16 w 39"/>
                <a:gd name="T3" fmla="*/ 42 h 49"/>
                <a:gd name="T4" fmla="*/ 0 w 39"/>
                <a:gd name="T5" fmla="*/ 4 h 49"/>
                <a:gd name="T6" fmla="*/ 37 w 39"/>
                <a:gd name="T7" fmla="*/ 49 h 49"/>
              </a:gdLst>
              <a:ahLst/>
              <a:cxnLst>
                <a:cxn ang="0">
                  <a:pos x="T0" y="T1"/>
                </a:cxn>
                <a:cxn ang="0">
                  <a:pos x="T2" y="T3"/>
                </a:cxn>
                <a:cxn ang="0">
                  <a:pos x="T4" y="T5"/>
                </a:cxn>
                <a:cxn ang="0">
                  <a:pos x="T6" y="T7"/>
                </a:cxn>
              </a:cxnLst>
              <a:rect l="0" t="0" r="r" b="b"/>
              <a:pathLst>
                <a:path w="39" h="49">
                  <a:moveTo>
                    <a:pt x="37" y="49"/>
                  </a:moveTo>
                  <a:cubicBezTo>
                    <a:pt x="30" y="48"/>
                    <a:pt x="23" y="46"/>
                    <a:pt x="16" y="42"/>
                  </a:cubicBezTo>
                  <a:cubicBezTo>
                    <a:pt x="10" y="29"/>
                    <a:pt x="3" y="18"/>
                    <a:pt x="0" y="4"/>
                  </a:cubicBezTo>
                  <a:cubicBezTo>
                    <a:pt x="25" y="0"/>
                    <a:pt x="39" y="17"/>
                    <a:pt x="37" y="49"/>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 name="Freeform 869">
              <a:extLst>
                <a:ext uri="{FF2B5EF4-FFF2-40B4-BE49-F238E27FC236}">
                  <a16:creationId xmlns:a16="http://schemas.microsoft.com/office/drawing/2014/main" id="{7A445C50-408F-4EB1-BA4E-08244338DD7A}"/>
                </a:ext>
              </a:extLst>
            </p:cNvPr>
            <p:cNvSpPr>
              <a:spLocks/>
            </p:cNvSpPr>
            <p:nvPr/>
          </p:nvSpPr>
          <p:spPr bwMode="auto">
            <a:xfrm>
              <a:off x="906" y="2830"/>
              <a:ext cx="31" cy="72"/>
            </a:xfrm>
            <a:custGeom>
              <a:avLst/>
              <a:gdLst>
                <a:gd name="T0" fmla="*/ 18 w 28"/>
                <a:gd name="T1" fmla="*/ 53 h 64"/>
                <a:gd name="T2" fmla="*/ 3 w 28"/>
                <a:gd name="T3" fmla="*/ 64 h 64"/>
                <a:gd name="T4" fmla="*/ 6 w 28"/>
                <a:gd name="T5" fmla="*/ 17 h 64"/>
                <a:gd name="T6" fmla="*/ 6 w 28"/>
                <a:gd name="T7" fmla="*/ 17 h 64"/>
                <a:gd name="T8" fmla="*/ 25 w 28"/>
                <a:gd name="T9" fmla="*/ 0 h 64"/>
                <a:gd name="T10" fmla="*/ 11 w 28"/>
                <a:gd name="T11" fmla="*/ 34 h 64"/>
                <a:gd name="T12" fmla="*/ 27 w 28"/>
                <a:gd name="T13" fmla="*/ 20 h 64"/>
                <a:gd name="T14" fmla="*/ 18 w 28"/>
                <a:gd name="T15" fmla="*/ 53 h 64"/>
                <a:gd name="T16" fmla="*/ 18 w 28"/>
                <a:gd name="T17" fmla="*/ 53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64">
                  <a:moveTo>
                    <a:pt x="18" y="53"/>
                  </a:moveTo>
                  <a:cubicBezTo>
                    <a:pt x="14" y="56"/>
                    <a:pt x="10" y="59"/>
                    <a:pt x="3" y="64"/>
                  </a:cubicBezTo>
                  <a:cubicBezTo>
                    <a:pt x="2" y="47"/>
                    <a:pt x="0" y="32"/>
                    <a:pt x="6" y="17"/>
                  </a:cubicBezTo>
                  <a:cubicBezTo>
                    <a:pt x="6" y="17"/>
                    <a:pt x="6" y="17"/>
                    <a:pt x="6" y="17"/>
                  </a:cubicBezTo>
                  <a:cubicBezTo>
                    <a:pt x="12" y="12"/>
                    <a:pt x="18" y="6"/>
                    <a:pt x="25" y="0"/>
                  </a:cubicBezTo>
                  <a:cubicBezTo>
                    <a:pt x="26" y="14"/>
                    <a:pt x="12" y="21"/>
                    <a:pt x="11" y="34"/>
                  </a:cubicBezTo>
                  <a:cubicBezTo>
                    <a:pt x="21" y="33"/>
                    <a:pt x="20" y="23"/>
                    <a:pt x="27" y="20"/>
                  </a:cubicBezTo>
                  <a:cubicBezTo>
                    <a:pt x="28" y="29"/>
                    <a:pt x="28" y="29"/>
                    <a:pt x="18" y="53"/>
                  </a:cubicBezTo>
                  <a:cubicBezTo>
                    <a:pt x="18" y="53"/>
                    <a:pt x="18" y="53"/>
                    <a:pt x="18" y="53"/>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 name="Freeform 870">
              <a:extLst>
                <a:ext uri="{FF2B5EF4-FFF2-40B4-BE49-F238E27FC236}">
                  <a16:creationId xmlns:a16="http://schemas.microsoft.com/office/drawing/2014/main" id="{50CE86F2-D441-4E4F-BA13-0394C30A9C1F}"/>
                </a:ext>
              </a:extLst>
            </p:cNvPr>
            <p:cNvSpPr>
              <a:spLocks/>
            </p:cNvSpPr>
            <p:nvPr/>
          </p:nvSpPr>
          <p:spPr bwMode="auto">
            <a:xfrm>
              <a:off x="960" y="2647"/>
              <a:ext cx="45" cy="60"/>
            </a:xfrm>
            <a:custGeom>
              <a:avLst/>
              <a:gdLst>
                <a:gd name="T0" fmla="*/ 23 w 40"/>
                <a:gd name="T1" fmla="*/ 0 h 53"/>
                <a:gd name="T2" fmla="*/ 8 w 40"/>
                <a:gd name="T3" fmla="*/ 53 h 53"/>
                <a:gd name="T4" fmla="*/ 25 w 40"/>
                <a:gd name="T5" fmla="*/ 20 h 53"/>
                <a:gd name="T6" fmla="*/ 10 w 40"/>
                <a:gd name="T7" fmla="*/ 10 h 53"/>
                <a:gd name="T8" fmla="*/ 23 w 40"/>
                <a:gd name="T9" fmla="*/ 0 h 53"/>
                <a:gd name="T10" fmla="*/ 23 w 40"/>
                <a:gd name="T11" fmla="*/ 0 h 53"/>
              </a:gdLst>
              <a:ahLst/>
              <a:cxnLst>
                <a:cxn ang="0">
                  <a:pos x="T0" y="T1"/>
                </a:cxn>
                <a:cxn ang="0">
                  <a:pos x="T2" y="T3"/>
                </a:cxn>
                <a:cxn ang="0">
                  <a:pos x="T4" y="T5"/>
                </a:cxn>
                <a:cxn ang="0">
                  <a:pos x="T6" y="T7"/>
                </a:cxn>
                <a:cxn ang="0">
                  <a:pos x="T8" y="T9"/>
                </a:cxn>
                <a:cxn ang="0">
                  <a:pos x="T10" y="T11"/>
                </a:cxn>
              </a:cxnLst>
              <a:rect l="0" t="0" r="r" b="b"/>
              <a:pathLst>
                <a:path w="40" h="53">
                  <a:moveTo>
                    <a:pt x="23" y="0"/>
                  </a:moveTo>
                  <a:cubicBezTo>
                    <a:pt x="40" y="21"/>
                    <a:pt x="37" y="31"/>
                    <a:pt x="8" y="53"/>
                  </a:cubicBezTo>
                  <a:cubicBezTo>
                    <a:pt x="0" y="36"/>
                    <a:pt x="13" y="29"/>
                    <a:pt x="25" y="20"/>
                  </a:cubicBezTo>
                  <a:cubicBezTo>
                    <a:pt x="19" y="16"/>
                    <a:pt x="9" y="22"/>
                    <a:pt x="10" y="10"/>
                  </a:cubicBezTo>
                  <a:cubicBezTo>
                    <a:pt x="11" y="0"/>
                    <a:pt x="16" y="0"/>
                    <a:pt x="23" y="0"/>
                  </a:cubicBezTo>
                  <a:cubicBezTo>
                    <a:pt x="23" y="0"/>
                    <a:pt x="23" y="0"/>
                    <a:pt x="23" y="0"/>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 name="Freeform 871">
              <a:extLst>
                <a:ext uri="{FF2B5EF4-FFF2-40B4-BE49-F238E27FC236}">
                  <a16:creationId xmlns:a16="http://schemas.microsoft.com/office/drawing/2014/main" id="{F3B04C7E-F5C1-4CDC-90F4-6504DE71C03E}"/>
                </a:ext>
              </a:extLst>
            </p:cNvPr>
            <p:cNvSpPr>
              <a:spLocks/>
            </p:cNvSpPr>
            <p:nvPr/>
          </p:nvSpPr>
          <p:spPr bwMode="auto">
            <a:xfrm>
              <a:off x="964" y="2691"/>
              <a:ext cx="37" cy="58"/>
            </a:xfrm>
            <a:custGeom>
              <a:avLst/>
              <a:gdLst>
                <a:gd name="T0" fmla="*/ 28 w 33"/>
                <a:gd name="T1" fmla="*/ 0 h 52"/>
                <a:gd name="T2" fmla="*/ 28 w 33"/>
                <a:gd name="T3" fmla="*/ 52 h 52"/>
                <a:gd name="T4" fmla="*/ 3 w 33"/>
                <a:gd name="T5" fmla="*/ 37 h 52"/>
                <a:gd name="T6" fmla="*/ 7 w 33"/>
                <a:gd name="T7" fmla="*/ 21 h 52"/>
                <a:gd name="T8" fmla="*/ 28 w 33"/>
                <a:gd name="T9" fmla="*/ 0 h 52"/>
              </a:gdLst>
              <a:ahLst/>
              <a:cxnLst>
                <a:cxn ang="0">
                  <a:pos x="T0" y="T1"/>
                </a:cxn>
                <a:cxn ang="0">
                  <a:pos x="T2" y="T3"/>
                </a:cxn>
                <a:cxn ang="0">
                  <a:pos x="T4" y="T5"/>
                </a:cxn>
                <a:cxn ang="0">
                  <a:pos x="T6" y="T7"/>
                </a:cxn>
                <a:cxn ang="0">
                  <a:pos x="T8" y="T9"/>
                </a:cxn>
              </a:cxnLst>
              <a:rect l="0" t="0" r="r" b="b"/>
              <a:pathLst>
                <a:path w="33" h="52">
                  <a:moveTo>
                    <a:pt x="28" y="0"/>
                  </a:moveTo>
                  <a:cubicBezTo>
                    <a:pt x="25" y="17"/>
                    <a:pt x="33" y="34"/>
                    <a:pt x="28" y="52"/>
                  </a:cubicBezTo>
                  <a:cubicBezTo>
                    <a:pt x="17" y="50"/>
                    <a:pt x="19" y="27"/>
                    <a:pt x="3" y="37"/>
                  </a:cubicBezTo>
                  <a:cubicBezTo>
                    <a:pt x="1" y="31"/>
                    <a:pt x="0" y="25"/>
                    <a:pt x="7" y="21"/>
                  </a:cubicBezTo>
                  <a:cubicBezTo>
                    <a:pt x="15" y="16"/>
                    <a:pt x="20" y="7"/>
                    <a:pt x="28" y="0"/>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 name="Freeform 872">
              <a:extLst>
                <a:ext uri="{FF2B5EF4-FFF2-40B4-BE49-F238E27FC236}">
                  <a16:creationId xmlns:a16="http://schemas.microsoft.com/office/drawing/2014/main" id="{40E92C7E-71E0-4081-98B5-9CFBDC7E7F28}"/>
                </a:ext>
              </a:extLst>
            </p:cNvPr>
            <p:cNvSpPr>
              <a:spLocks/>
            </p:cNvSpPr>
            <p:nvPr/>
          </p:nvSpPr>
          <p:spPr bwMode="auto">
            <a:xfrm>
              <a:off x="899" y="2789"/>
              <a:ext cx="37" cy="60"/>
            </a:xfrm>
            <a:custGeom>
              <a:avLst/>
              <a:gdLst>
                <a:gd name="T0" fmla="*/ 12 w 33"/>
                <a:gd name="T1" fmla="*/ 54 h 54"/>
                <a:gd name="T2" fmla="*/ 9 w 33"/>
                <a:gd name="T3" fmla="*/ 24 h 54"/>
                <a:gd name="T4" fmla="*/ 29 w 33"/>
                <a:gd name="T5" fmla="*/ 0 h 54"/>
                <a:gd name="T6" fmla="*/ 26 w 33"/>
                <a:gd name="T7" fmla="*/ 31 h 54"/>
                <a:gd name="T8" fmla="*/ 12 w 33"/>
                <a:gd name="T9" fmla="*/ 54 h 54"/>
              </a:gdLst>
              <a:ahLst/>
              <a:cxnLst>
                <a:cxn ang="0">
                  <a:pos x="T0" y="T1"/>
                </a:cxn>
                <a:cxn ang="0">
                  <a:pos x="T2" y="T3"/>
                </a:cxn>
                <a:cxn ang="0">
                  <a:pos x="T4" y="T5"/>
                </a:cxn>
                <a:cxn ang="0">
                  <a:pos x="T6" y="T7"/>
                </a:cxn>
                <a:cxn ang="0">
                  <a:pos x="T8" y="T9"/>
                </a:cxn>
              </a:cxnLst>
              <a:rect l="0" t="0" r="r" b="b"/>
              <a:pathLst>
                <a:path w="33" h="54">
                  <a:moveTo>
                    <a:pt x="12" y="54"/>
                  </a:moveTo>
                  <a:cubicBezTo>
                    <a:pt x="2" y="50"/>
                    <a:pt x="0" y="35"/>
                    <a:pt x="9" y="24"/>
                  </a:cubicBezTo>
                  <a:cubicBezTo>
                    <a:pt x="14" y="17"/>
                    <a:pt x="20" y="10"/>
                    <a:pt x="29" y="0"/>
                  </a:cubicBezTo>
                  <a:cubicBezTo>
                    <a:pt x="33" y="14"/>
                    <a:pt x="33" y="22"/>
                    <a:pt x="26" y="31"/>
                  </a:cubicBezTo>
                  <a:cubicBezTo>
                    <a:pt x="20" y="37"/>
                    <a:pt x="13" y="44"/>
                    <a:pt x="12" y="54"/>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 name="Freeform 873">
              <a:extLst>
                <a:ext uri="{FF2B5EF4-FFF2-40B4-BE49-F238E27FC236}">
                  <a16:creationId xmlns:a16="http://schemas.microsoft.com/office/drawing/2014/main" id="{4AEFEF19-721F-49E6-928C-1DCA292D5E80}"/>
                </a:ext>
              </a:extLst>
            </p:cNvPr>
            <p:cNvSpPr>
              <a:spLocks/>
            </p:cNvSpPr>
            <p:nvPr/>
          </p:nvSpPr>
          <p:spPr bwMode="auto">
            <a:xfrm>
              <a:off x="793" y="2635"/>
              <a:ext cx="38" cy="45"/>
            </a:xfrm>
            <a:custGeom>
              <a:avLst/>
              <a:gdLst>
                <a:gd name="T0" fmla="*/ 22 w 33"/>
                <a:gd name="T1" fmla="*/ 7 h 40"/>
                <a:gd name="T2" fmla="*/ 33 w 33"/>
                <a:gd name="T3" fmla="*/ 40 h 40"/>
                <a:gd name="T4" fmla="*/ 0 w 33"/>
                <a:gd name="T5" fmla="*/ 0 h 40"/>
                <a:gd name="T6" fmla="*/ 22 w 33"/>
                <a:gd name="T7" fmla="*/ 7 h 40"/>
              </a:gdLst>
              <a:ahLst/>
              <a:cxnLst>
                <a:cxn ang="0">
                  <a:pos x="T0" y="T1"/>
                </a:cxn>
                <a:cxn ang="0">
                  <a:pos x="T2" y="T3"/>
                </a:cxn>
                <a:cxn ang="0">
                  <a:pos x="T4" y="T5"/>
                </a:cxn>
                <a:cxn ang="0">
                  <a:pos x="T6" y="T7"/>
                </a:cxn>
              </a:cxnLst>
              <a:rect l="0" t="0" r="r" b="b"/>
              <a:pathLst>
                <a:path w="33" h="40">
                  <a:moveTo>
                    <a:pt x="22" y="7"/>
                  </a:moveTo>
                  <a:cubicBezTo>
                    <a:pt x="26" y="18"/>
                    <a:pt x="29" y="29"/>
                    <a:pt x="33" y="40"/>
                  </a:cubicBezTo>
                  <a:cubicBezTo>
                    <a:pt x="14" y="37"/>
                    <a:pt x="14" y="37"/>
                    <a:pt x="0" y="0"/>
                  </a:cubicBezTo>
                  <a:cubicBezTo>
                    <a:pt x="8" y="3"/>
                    <a:pt x="15" y="5"/>
                    <a:pt x="22" y="7"/>
                  </a:cubicBezTo>
                  <a:close/>
                </a:path>
              </a:pathLst>
            </a:custGeom>
            <a:solidFill>
              <a:srgbClr val="2A3E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 name="Freeform 874">
              <a:extLst>
                <a:ext uri="{FF2B5EF4-FFF2-40B4-BE49-F238E27FC236}">
                  <a16:creationId xmlns:a16="http://schemas.microsoft.com/office/drawing/2014/main" id="{25975FDB-5342-4945-925F-26EBC1FC49EA}"/>
                </a:ext>
              </a:extLst>
            </p:cNvPr>
            <p:cNvSpPr>
              <a:spLocks/>
            </p:cNvSpPr>
            <p:nvPr/>
          </p:nvSpPr>
          <p:spPr bwMode="auto">
            <a:xfrm>
              <a:off x="834" y="2660"/>
              <a:ext cx="36" cy="39"/>
            </a:xfrm>
            <a:custGeom>
              <a:avLst/>
              <a:gdLst>
                <a:gd name="T0" fmla="*/ 22 w 32"/>
                <a:gd name="T1" fmla="*/ 5 h 35"/>
                <a:gd name="T2" fmla="*/ 32 w 32"/>
                <a:gd name="T3" fmla="*/ 35 h 35"/>
                <a:gd name="T4" fmla="*/ 0 w 32"/>
                <a:gd name="T5" fmla="*/ 0 h 35"/>
                <a:gd name="T6" fmla="*/ 22 w 32"/>
                <a:gd name="T7" fmla="*/ 5 h 35"/>
              </a:gdLst>
              <a:ahLst/>
              <a:cxnLst>
                <a:cxn ang="0">
                  <a:pos x="T0" y="T1"/>
                </a:cxn>
                <a:cxn ang="0">
                  <a:pos x="T2" y="T3"/>
                </a:cxn>
                <a:cxn ang="0">
                  <a:pos x="T4" y="T5"/>
                </a:cxn>
                <a:cxn ang="0">
                  <a:pos x="T6" y="T7"/>
                </a:cxn>
              </a:cxnLst>
              <a:rect l="0" t="0" r="r" b="b"/>
              <a:pathLst>
                <a:path w="32" h="35">
                  <a:moveTo>
                    <a:pt x="22" y="5"/>
                  </a:moveTo>
                  <a:cubicBezTo>
                    <a:pt x="29" y="13"/>
                    <a:pt x="31" y="23"/>
                    <a:pt x="32" y="35"/>
                  </a:cubicBezTo>
                  <a:cubicBezTo>
                    <a:pt x="12" y="32"/>
                    <a:pt x="1" y="21"/>
                    <a:pt x="0" y="0"/>
                  </a:cubicBezTo>
                  <a:cubicBezTo>
                    <a:pt x="8" y="0"/>
                    <a:pt x="14" y="7"/>
                    <a:pt x="22" y="5"/>
                  </a:cubicBezTo>
                  <a:close/>
                </a:path>
              </a:pathLst>
            </a:custGeom>
            <a:solidFill>
              <a:srgbClr val="2A3E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 name="Freeform 875">
              <a:extLst>
                <a:ext uri="{FF2B5EF4-FFF2-40B4-BE49-F238E27FC236}">
                  <a16:creationId xmlns:a16="http://schemas.microsoft.com/office/drawing/2014/main" id="{AF9D91B2-0864-44A8-A9C8-35B211A8B9DC}"/>
                </a:ext>
              </a:extLst>
            </p:cNvPr>
            <p:cNvSpPr>
              <a:spLocks/>
            </p:cNvSpPr>
            <p:nvPr/>
          </p:nvSpPr>
          <p:spPr bwMode="auto">
            <a:xfrm>
              <a:off x="946" y="2876"/>
              <a:ext cx="37" cy="45"/>
            </a:xfrm>
            <a:custGeom>
              <a:avLst/>
              <a:gdLst>
                <a:gd name="T0" fmla="*/ 18 w 33"/>
                <a:gd name="T1" fmla="*/ 40 h 40"/>
                <a:gd name="T2" fmla="*/ 0 w 33"/>
                <a:gd name="T3" fmla="*/ 0 h 40"/>
                <a:gd name="T4" fmla="*/ 18 w 33"/>
                <a:gd name="T5" fmla="*/ 40 h 40"/>
              </a:gdLst>
              <a:ahLst/>
              <a:cxnLst>
                <a:cxn ang="0">
                  <a:pos x="T0" y="T1"/>
                </a:cxn>
                <a:cxn ang="0">
                  <a:pos x="T2" y="T3"/>
                </a:cxn>
                <a:cxn ang="0">
                  <a:pos x="T4" y="T5"/>
                </a:cxn>
              </a:cxnLst>
              <a:rect l="0" t="0" r="r" b="b"/>
              <a:pathLst>
                <a:path w="33" h="40">
                  <a:moveTo>
                    <a:pt x="18" y="40"/>
                  </a:moveTo>
                  <a:cubicBezTo>
                    <a:pt x="3" y="31"/>
                    <a:pt x="1" y="16"/>
                    <a:pt x="0" y="0"/>
                  </a:cubicBezTo>
                  <a:cubicBezTo>
                    <a:pt x="27" y="14"/>
                    <a:pt x="33" y="27"/>
                    <a:pt x="18" y="40"/>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 name="Freeform 876">
              <a:extLst>
                <a:ext uri="{FF2B5EF4-FFF2-40B4-BE49-F238E27FC236}">
                  <a16:creationId xmlns:a16="http://schemas.microsoft.com/office/drawing/2014/main" id="{2C31F41F-C029-4489-9ED2-C9ACA6331C01}"/>
                </a:ext>
              </a:extLst>
            </p:cNvPr>
            <p:cNvSpPr>
              <a:spLocks/>
            </p:cNvSpPr>
            <p:nvPr/>
          </p:nvSpPr>
          <p:spPr bwMode="auto">
            <a:xfrm>
              <a:off x="891" y="2760"/>
              <a:ext cx="50" cy="48"/>
            </a:xfrm>
            <a:custGeom>
              <a:avLst/>
              <a:gdLst>
                <a:gd name="T0" fmla="*/ 14 w 44"/>
                <a:gd name="T1" fmla="*/ 43 h 43"/>
                <a:gd name="T2" fmla="*/ 34 w 44"/>
                <a:gd name="T3" fmla="*/ 0 h 43"/>
                <a:gd name="T4" fmla="*/ 14 w 44"/>
                <a:gd name="T5" fmla="*/ 43 h 43"/>
              </a:gdLst>
              <a:ahLst/>
              <a:cxnLst>
                <a:cxn ang="0">
                  <a:pos x="T0" y="T1"/>
                </a:cxn>
                <a:cxn ang="0">
                  <a:pos x="T2" y="T3"/>
                </a:cxn>
                <a:cxn ang="0">
                  <a:pos x="T4" y="T5"/>
                </a:cxn>
              </a:cxnLst>
              <a:rect l="0" t="0" r="r" b="b"/>
              <a:pathLst>
                <a:path w="44" h="43">
                  <a:moveTo>
                    <a:pt x="14" y="43"/>
                  </a:moveTo>
                  <a:cubicBezTo>
                    <a:pt x="0" y="17"/>
                    <a:pt x="25" y="14"/>
                    <a:pt x="34" y="0"/>
                  </a:cubicBezTo>
                  <a:cubicBezTo>
                    <a:pt x="44" y="24"/>
                    <a:pt x="24" y="30"/>
                    <a:pt x="14" y="43"/>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 name="Freeform 877">
              <a:extLst>
                <a:ext uri="{FF2B5EF4-FFF2-40B4-BE49-F238E27FC236}">
                  <a16:creationId xmlns:a16="http://schemas.microsoft.com/office/drawing/2014/main" id="{ABC87C3C-43A2-4B2E-9974-657702C0B9BF}"/>
                </a:ext>
              </a:extLst>
            </p:cNvPr>
            <p:cNvSpPr>
              <a:spLocks/>
            </p:cNvSpPr>
            <p:nvPr/>
          </p:nvSpPr>
          <p:spPr bwMode="auto">
            <a:xfrm>
              <a:off x="732" y="2603"/>
              <a:ext cx="34" cy="49"/>
            </a:xfrm>
            <a:custGeom>
              <a:avLst/>
              <a:gdLst>
                <a:gd name="T0" fmla="*/ 25 w 31"/>
                <a:gd name="T1" fmla="*/ 43 h 43"/>
                <a:gd name="T2" fmla="*/ 3 w 31"/>
                <a:gd name="T3" fmla="*/ 11 h 43"/>
                <a:gd name="T4" fmla="*/ 4 w 31"/>
                <a:gd name="T5" fmla="*/ 1 h 43"/>
                <a:gd name="T6" fmla="*/ 15 w 31"/>
                <a:gd name="T7" fmla="*/ 4 h 43"/>
                <a:gd name="T8" fmla="*/ 25 w 31"/>
                <a:gd name="T9" fmla="*/ 43 h 43"/>
              </a:gdLst>
              <a:ahLst/>
              <a:cxnLst>
                <a:cxn ang="0">
                  <a:pos x="T0" y="T1"/>
                </a:cxn>
                <a:cxn ang="0">
                  <a:pos x="T2" y="T3"/>
                </a:cxn>
                <a:cxn ang="0">
                  <a:pos x="T4" y="T5"/>
                </a:cxn>
                <a:cxn ang="0">
                  <a:pos x="T6" y="T7"/>
                </a:cxn>
                <a:cxn ang="0">
                  <a:pos x="T8" y="T9"/>
                </a:cxn>
              </a:cxnLst>
              <a:rect l="0" t="0" r="r" b="b"/>
              <a:pathLst>
                <a:path w="31" h="43">
                  <a:moveTo>
                    <a:pt x="25" y="43"/>
                  </a:moveTo>
                  <a:cubicBezTo>
                    <a:pt x="12" y="36"/>
                    <a:pt x="9" y="23"/>
                    <a:pt x="3" y="11"/>
                  </a:cubicBezTo>
                  <a:cubicBezTo>
                    <a:pt x="2" y="8"/>
                    <a:pt x="0" y="3"/>
                    <a:pt x="4" y="1"/>
                  </a:cubicBezTo>
                  <a:cubicBezTo>
                    <a:pt x="7" y="0"/>
                    <a:pt x="13" y="2"/>
                    <a:pt x="15" y="4"/>
                  </a:cubicBezTo>
                  <a:cubicBezTo>
                    <a:pt x="22" y="16"/>
                    <a:pt x="31" y="28"/>
                    <a:pt x="25" y="43"/>
                  </a:cubicBezTo>
                  <a:close/>
                </a:path>
              </a:pathLst>
            </a:custGeom>
            <a:solidFill>
              <a:srgbClr val="2A3E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 name="Freeform 878">
              <a:extLst>
                <a:ext uri="{FF2B5EF4-FFF2-40B4-BE49-F238E27FC236}">
                  <a16:creationId xmlns:a16="http://schemas.microsoft.com/office/drawing/2014/main" id="{177FC507-E067-4802-922E-CEA7C72E323C}"/>
                </a:ext>
              </a:extLst>
            </p:cNvPr>
            <p:cNvSpPr>
              <a:spLocks/>
            </p:cNvSpPr>
            <p:nvPr/>
          </p:nvSpPr>
          <p:spPr bwMode="auto">
            <a:xfrm>
              <a:off x="1073" y="2681"/>
              <a:ext cx="40" cy="39"/>
            </a:xfrm>
            <a:custGeom>
              <a:avLst/>
              <a:gdLst>
                <a:gd name="T0" fmla="*/ 33 w 35"/>
                <a:gd name="T1" fmla="*/ 26 h 35"/>
                <a:gd name="T2" fmla="*/ 29 w 35"/>
                <a:gd name="T3" fmla="*/ 35 h 35"/>
                <a:gd name="T4" fmla="*/ 12 w 35"/>
                <a:gd name="T5" fmla="*/ 27 h 35"/>
                <a:gd name="T6" fmla="*/ 0 w 35"/>
                <a:gd name="T7" fmla="*/ 5 h 35"/>
                <a:gd name="T8" fmla="*/ 33 w 35"/>
                <a:gd name="T9" fmla="*/ 26 h 35"/>
              </a:gdLst>
              <a:ahLst/>
              <a:cxnLst>
                <a:cxn ang="0">
                  <a:pos x="T0" y="T1"/>
                </a:cxn>
                <a:cxn ang="0">
                  <a:pos x="T2" y="T3"/>
                </a:cxn>
                <a:cxn ang="0">
                  <a:pos x="T4" y="T5"/>
                </a:cxn>
                <a:cxn ang="0">
                  <a:pos x="T6" y="T7"/>
                </a:cxn>
                <a:cxn ang="0">
                  <a:pos x="T8" y="T9"/>
                </a:cxn>
              </a:cxnLst>
              <a:rect l="0" t="0" r="r" b="b"/>
              <a:pathLst>
                <a:path w="35" h="35">
                  <a:moveTo>
                    <a:pt x="33" y="26"/>
                  </a:moveTo>
                  <a:cubicBezTo>
                    <a:pt x="32" y="29"/>
                    <a:pt x="35" y="35"/>
                    <a:pt x="29" y="35"/>
                  </a:cubicBezTo>
                  <a:cubicBezTo>
                    <a:pt x="23" y="35"/>
                    <a:pt x="15" y="35"/>
                    <a:pt x="12" y="27"/>
                  </a:cubicBezTo>
                  <a:cubicBezTo>
                    <a:pt x="8" y="20"/>
                    <a:pt x="4" y="12"/>
                    <a:pt x="0" y="5"/>
                  </a:cubicBezTo>
                  <a:cubicBezTo>
                    <a:pt x="19" y="0"/>
                    <a:pt x="23" y="18"/>
                    <a:pt x="33" y="26"/>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 name="Freeform 879">
              <a:extLst>
                <a:ext uri="{FF2B5EF4-FFF2-40B4-BE49-F238E27FC236}">
                  <a16:creationId xmlns:a16="http://schemas.microsoft.com/office/drawing/2014/main" id="{0484AACD-5C3A-43DA-8DBC-C057AEFA72C8}"/>
                </a:ext>
              </a:extLst>
            </p:cNvPr>
            <p:cNvSpPr>
              <a:spLocks/>
            </p:cNvSpPr>
            <p:nvPr/>
          </p:nvSpPr>
          <p:spPr bwMode="auto">
            <a:xfrm>
              <a:off x="1035" y="2712"/>
              <a:ext cx="52" cy="31"/>
            </a:xfrm>
            <a:custGeom>
              <a:avLst/>
              <a:gdLst>
                <a:gd name="T0" fmla="*/ 35 w 46"/>
                <a:gd name="T1" fmla="*/ 18 h 27"/>
                <a:gd name="T2" fmla="*/ 0 w 46"/>
                <a:gd name="T3" fmla="*/ 16 h 27"/>
                <a:gd name="T4" fmla="*/ 33 w 46"/>
                <a:gd name="T5" fmla="*/ 4 h 27"/>
                <a:gd name="T6" fmla="*/ 35 w 46"/>
                <a:gd name="T7" fmla="*/ 18 h 27"/>
              </a:gdLst>
              <a:ahLst/>
              <a:cxnLst>
                <a:cxn ang="0">
                  <a:pos x="T0" y="T1"/>
                </a:cxn>
                <a:cxn ang="0">
                  <a:pos x="T2" y="T3"/>
                </a:cxn>
                <a:cxn ang="0">
                  <a:pos x="T4" y="T5"/>
                </a:cxn>
                <a:cxn ang="0">
                  <a:pos x="T6" y="T7"/>
                </a:cxn>
              </a:cxnLst>
              <a:rect l="0" t="0" r="r" b="b"/>
              <a:pathLst>
                <a:path w="46" h="27">
                  <a:moveTo>
                    <a:pt x="35" y="18"/>
                  </a:moveTo>
                  <a:cubicBezTo>
                    <a:pt x="23" y="27"/>
                    <a:pt x="13" y="17"/>
                    <a:pt x="0" y="16"/>
                  </a:cubicBezTo>
                  <a:cubicBezTo>
                    <a:pt x="10" y="5"/>
                    <a:pt x="19" y="0"/>
                    <a:pt x="33" y="4"/>
                  </a:cubicBezTo>
                  <a:cubicBezTo>
                    <a:pt x="46" y="9"/>
                    <a:pt x="36" y="13"/>
                    <a:pt x="35" y="18"/>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 name="Freeform 880">
              <a:extLst>
                <a:ext uri="{FF2B5EF4-FFF2-40B4-BE49-F238E27FC236}">
                  <a16:creationId xmlns:a16="http://schemas.microsoft.com/office/drawing/2014/main" id="{F312D59D-9DE1-4B3B-8C2C-1B8A6FE7F631}"/>
                </a:ext>
              </a:extLst>
            </p:cNvPr>
            <p:cNvSpPr>
              <a:spLocks/>
            </p:cNvSpPr>
            <p:nvPr/>
          </p:nvSpPr>
          <p:spPr bwMode="auto">
            <a:xfrm>
              <a:off x="942" y="2802"/>
              <a:ext cx="29" cy="47"/>
            </a:xfrm>
            <a:custGeom>
              <a:avLst/>
              <a:gdLst>
                <a:gd name="T0" fmla="*/ 26 w 26"/>
                <a:gd name="T1" fmla="*/ 38 h 42"/>
                <a:gd name="T2" fmla="*/ 3 w 26"/>
                <a:gd name="T3" fmla="*/ 20 h 42"/>
                <a:gd name="T4" fmla="*/ 0 w 26"/>
                <a:gd name="T5" fmla="*/ 0 h 42"/>
                <a:gd name="T6" fmla="*/ 26 w 26"/>
                <a:gd name="T7" fmla="*/ 38 h 42"/>
              </a:gdLst>
              <a:ahLst/>
              <a:cxnLst>
                <a:cxn ang="0">
                  <a:pos x="T0" y="T1"/>
                </a:cxn>
                <a:cxn ang="0">
                  <a:pos x="T2" y="T3"/>
                </a:cxn>
                <a:cxn ang="0">
                  <a:pos x="T4" y="T5"/>
                </a:cxn>
                <a:cxn ang="0">
                  <a:pos x="T6" y="T7"/>
                </a:cxn>
              </a:cxnLst>
              <a:rect l="0" t="0" r="r" b="b"/>
              <a:pathLst>
                <a:path w="26" h="42">
                  <a:moveTo>
                    <a:pt x="26" y="38"/>
                  </a:moveTo>
                  <a:cubicBezTo>
                    <a:pt x="10" y="42"/>
                    <a:pt x="7" y="29"/>
                    <a:pt x="3" y="20"/>
                  </a:cubicBezTo>
                  <a:cubicBezTo>
                    <a:pt x="0" y="14"/>
                    <a:pt x="1" y="7"/>
                    <a:pt x="0" y="0"/>
                  </a:cubicBezTo>
                  <a:cubicBezTo>
                    <a:pt x="15" y="9"/>
                    <a:pt x="19" y="24"/>
                    <a:pt x="26" y="38"/>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 name="Freeform 881">
              <a:extLst>
                <a:ext uri="{FF2B5EF4-FFF2-40B4-BE49-F238E27FC236}">
                  <a16:creationId xmlns:a16="http://schemas.microsoft.com/office/drawing/2014/main" id="{D7B94D3A-6CEA-4FBA-A3DA-8FCED254B718}"/>
                </a:ext>
              </a:extLst>
            </p:cNvPr>
            <p:cNvSpPr>
              <a:spLocks/>
            </p:cNvSpPr>
            <p:nvPr/>
          </p:nvSpPr>
          <p:spPr bwMode="auto">
            <a:xfrm>
              <a:off x="1028" y="3104"/>
              <a:ext cx="35" cy="51"/>
            </a:xfrm>
            <a:custGeom>
              <a:avLst/>
              <a:gdLst>
                <a:gd name="T0" fmla="*/ 26 w 31"/>
                <a:gd name="T1" fmla="*/ 0 h 45"/>
                <a:gd name="T2" fmla="*/ 30 w 31"/>
                <a:gd name="T3" fmla="*/ 16 h 45"/>
                <a:gd name="T4" fmla="*/ 15 w 31"/>
                <a:gd name="T5" fmla="*/ 45 h 45"/>
                <a:gd name="T6" fmla="*/ 26 w 31"/>
                <a:gd name="T7" fmla="*/ 0 h 45"/>
              </a:gdLst>
              <a:ahLst/>
              <a:cxnLst>
                <a:cxn ang="0">
                  <a:pos x="T0" y="T1"/>
                </a:cxn>
                <a:cxn ang="0">
                  <a:pos x="T2" y="T3"/>
                </a:cxn>
                <a:cxn ang="0">
                  <a:pos x="T4" y="T5"/>
                </a:cxn>
                <a:cxn ang="0">
                  <a:pos x="T6" y="T7"/>
                </a:cxn>
              </a:cxnLst>
              <a:rect l="0" t="0" r="r" b="b"/>
              <a:pathLst>
                <a:path w="31" h="45">
                  <a:moveTo>
                    <a:pt x="26" y="0"/>
                  </a:moveTo>
                  <a:cubicBezTo>
                    <a:pt x="31" y="4"/>
                    <a:pt x="29" y="11"/>
                    <a:pt x="30" y="16"/>
                  </a:cubicBezTo>
                  <a:cubicBezTo>
                    <a:pt x="22" y="24"/>
                    <a:pt x="25" y="38"/>
                    <a:pt x="15" y="45"/>
                  </a:cubicBezTo>
                  <a:cubicBezTo>
                    <a:pt x="0" y="26"/>
                    <a:pt x="18" y="14"/>
                    <a:pt x="26" y="0"/>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 name="Freeform 882">
              <a:extLst>
                <a:ext uri="{FF2B5EF4-FFF2-40B4-BE49-F238E27FC236}">
                  <a16:creationId xmlns:a16="http://schemas.microsoft.com/office/drawing/2014/main" id="{066AD8E8-1BFA-4DA3-B1E4-F175BFAD9671}"/>
                </a:ext>
              </a:extLst>
            </p:cNvPr>
            <p:cNvSpPr>
              <a:spLocks/>
            </p:cNvSpPr>
            <p:nvPr/>
          </p:nvSpPr>
          <p:spPr bwMode="auto">
            <a:xfrm>
              <a:off x="1007" y="2700"/>
              <a:ext cx="43" cy="29"/>
            </a:xfrm>
            <a:custGeom>
              <a:avLst/>
              <a:gdLst>
                <a:gd name="T0" fmla="*/ 20 w 38"/>
                <a:gd name="T1" fmla="*/ 1 h 26"/>
                <a:gd name="T2" fmla="*/ 25 w 38"/>
                <a:gd name="T3" fmla="*/ 16 h 26"/>
                <a:gd name="T4" fmla="*/ 8 w 38"/>
                <a:gd name="T5" fmla="*/ 21 h 26"/>
                <a:gd name="T6" fmla="*/ 2 w 38"/>
                <a:gd name="T7" fmla="*/ 12 h 26"/>
                <a:gd name="T8" fmla="*/ 20 w 38"/>
                <a:gd name="T9" fmla="*/ 1 h 26"/>
              </a:gdLst>
              <a:ahLst/>
              <a:cxnLst>
                <a:cxn ang="0">
                  <a:pos x="T0" y="T1"/>
                </a:cxn>
                <a:cxn ang="0">
                  <a:pos x="T2" y="T3"/>
                </a:cxn>
                <a:cxn ang="0">
                  <a:pos x="T4" y="T5"/>
                </a:cxn>
                <a:cxn ang="0">
                  <a:pos x="T6" y="T7"/>
                </a:cxn>
                <a:cxn ang="0">
                  <a:pos x="T8" y="T9"/>
                </a:cxn>
              </a:cxnLst>
              <a:rect l="0" t="0" r="r" b="b"/>
              <a:pathLst>
                <a:path w="38" h="26">
                  <a:moveTo>
                    <a:pt x="20" y="1"/>
                  </a:moveTo>
                  <a:cubicBezTo>
                    <a:pt x="21" y="6"/>
                    <a:pt x="38" y="7"/>
                    <a:pt x="25" y="16"/>
                  </a:cubicBezTo>
                  <a:cubicBezTo>
                    <a:pt x="21" y="19"/>
                    <a:pt x="16" y="26"/>
                    <a:pt x="8" y="21"/>
                  </a:cubicBezTo>
                  <a:cubicBezTo>
                    <a:pt x="5" y="19"/>
                    <a:pt x="0" y="17"/>
                    <a:pt x="2" y="12"/>
                  </a:cubicBezTo>
                  <a:cubicBezTo>
                    <a:pt x="4" y="3"/>
                    <a:pt x="11" y="0"/>
                    <a:pt x="20" y="1"/>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 name="Freeform 883">
              <a:extLst>
                <a:ext uri="{FF2B5EF4-FFF2-40B4-BE49-F238E27FC236}">
                  <a16:creationId xmlns:a16="http://schemas.microsoft.com/office/drawing/2014/main" id="{D4D1B15B-709A-42EF-9B8B-1E10B62769AC}"/>
                </a:ext>
              </a:extLst>
            </p:cNvPr>
            <p:cNvSpPr>
              <a:spLocks/>
            </p:cNvSpPr>
            <p:nvPr/>
          </p:nvSpPr>
          <p:spPr bwMode="auto">
            <a:xfrm>
              <a:off x="1068" y="2724"/>
              <a:ext cx="45" cy="29"/>
            </a:xfrm>
            <a:custGeom>
              <a:avLst/>
              <a:gdLst>
                <a:gd name="T0" fmla="*/ 6 w 40"/>
                <a:gd name="T1" fmla="*/ 8 h 26"/>
                <a:gd name="T2" fmla="*/ 40 w 40"/>
                <a:gd name="T3" fmla="*/ 6 h 26"/>
                <a:gd name="T4" fmla="*/ 7 w 40"/>
                <a:gd name="T5" fmla="*/ 19 h 26"/>
                <a:gd name="T6" fmla="*/ 6 w 40"/>
                <a:gd name="T7" fmla="*/ 8 h 26"/>
              </a:gdLst>
              <a:ahLst/>
              <a:cxnLst>
                <a:cxn ang="0">
                  <a:pos x="T0" y="T1"/>
                </a:cxn>
                <a:cxn ang="0">
                  <a:pos x="T2" y="T3"/>
                </a:cxn>
                <a:cxn ang="0">
                  <a:pos x="T4" y="T5"/>
                </a:cxn>
                <a:cxn ang="0">
                  <a:pos x="T6" y="T7"/>
                </a:cxn>
              </a:cxnLst>
              <a:rect l="0" t="0" r="r" b="b"/>
              <a:pathLst>
                <a:path w="40" h="26">
                  <a:moveTo>
                    <a:pt x="6" y="8"/>
                  </a:moveTo>
                  <a:cubicBezTo>
                    <a:pt x="17" y="8"/>
                    <a:pt x="27" y="0"/>
                    <a:pt x="40" y="6"/>
                  </a:cubicBezTo>
                  <a:cubicBezTo>
                    <a:pt x="30" y="15"/>
                    <a:pt x="22" y="26"/>
                    <a:pt x="7" y="19"/>
                  </a:cubicBezTo>
                  <a:cubicBezTo>
                    <a:pt x="0" y="16"/>
                    <a:pt x="5" y="12"/>
                    <a:pt x="6" y="8"/>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 name="Freeform 884">
              <a:extLst>
                <a:ext uri="{FF2B5EF4-FFF2-40B4-BE49-F238E27FC236}">
                  <a16:creationId xmlns:a16="http://schemas.microsoft.com/office/drawing/2014/main" id="{9511B0A0-C12C-48A9-B0DA-6B8192A2D5E6}"/>
                </a:ext>
              </a:extLst>
            </p:cNvPr>
            <p:cNvSpPr>
              <a:spLocks/>
            </p:cNvSpPr>
            <p:nvPr/>
          </p:nvSpPr>
          <p:spPr bwMode="auto">
            <a:xfrm>
              <a:off x="1004" y="2737"/>
              <a:ext cx="32" cy="42"/>
            </a:xfrm>
            <a:custGeom>
              <a:avLst/>
              <a:gdLst>
                <a:gd name="T0" fmla="*/ 7 w 29"/>
                <a:gd name="T1" fmla="*/ 36 h 37"/>
                <a:gd name="T2" fmla="*/ 0 w 29"/>
                <a:gd name="T3" fmla="*/ 37 h 37"/>
                <a:gd name="T4" fmla="*/ 0 w 29"/>
                <a:gd name="T5" fmla="*/ 0 h 37"/>
                <a:gd name="T6" fmla="*/ 7 w 29"/>
                <a:gd name="T7" fmla="*/ 36 h 37"/>
              </a:gdLst>
              <a:ahLst/>
              <a:cxnLst>
                <a:cxn ang="0">
                  <a:pos x="T0" y="T1"/>
                </a:cxn>
                <a:cxn ang="0">
                  <a:pos x="T2" y="T3"/>
                </a:cxn>
                <a:cxn ang="0">
                  <a:pos x="T4" y="T5"/>
                </a:cxn>
                <a:cxn ang="0">
                  <a:pos x="T6" y="T7"/>
                </a:cxn>
              </a:cxnLst>
              <a:rect l="0" t="0" r="r" b="b"/>
              <a:pathLst>
                <a:path w="29" h="37">
                  <a:moveTo>
                    <a:pt x="7" y="36"/>
                  </a:moveTo>
                  <a:cubicBezTo>
                    <a:pt x="5" y="36"/>
                    <a:pt x="2" y="37"/>
                    <a:pt x="0" y="37"/>
                  </a:cubicBezTo>
                  <a:cubicBezTo>
                    <a:pt x="0" y="25"/>
                    <a:pt x="0" y="12"/>
                    <a:pt x="0" y="0"/>
                  </a:cubicBezTo>
                  <a:cubicBezTo>
                    <a:pt x="1" y="12"/>
                    <a:pt x="29" y="19"/>
                    <a:pt x="7" y="36"/>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 name="Freeform 885">
              <a:extLst>
                <a:ext uri="{FF2B5EF4-FFF2-40B4-BE49-F238E27FC236}">
                  <a16:creationId xmlns:a16="http://schemas.microsoft.com/office/drawing/2014/main" id="{B0B8E173-4B6F-4E20-B326-74801FA71C1B}"/>
                </a:ext>
              </a:extLst>
            </p:cNvPr>
            <p:cNvSpPr>
              <a:spLocks/>
            </p:cNvSpPr>
            <p:nvPr/>
          </p:nvSpPr>
          <p:spPr bwMode="auto">
            <a:xfrm>
              <a:off x="942" y="2844"/>
              <a:ext cx="30" cy="35"/>
            </a:xfrm>
            <a:custGeom>
              <a:avLst/>
              <a:gdLst>
                <a:gd name="T0" fmla="*/ 25 w 27"/>
                <a:gd name="T1" fmla="*/ 31 h 31"/>
                <a:gd name="T2" fmla="*/ 20 w 27"/>
                <a:gd name="T3" fmla="*/ 28 h 31"/>
                <a:gd name="T4" fmla="*/ 2 w 27"/>
                <a:gd name="T5" fmla="*/ 3 h 31"/>
                <a:gd name="T6" fmla="*/ 6 w 27"/>
                <a:gd name="T7" fmla="*/ 0 h 31"/>
                <a:gd name="T8" fmla="*/ 25 w 27"/>
                <a:gd name="T9" fmla="*/ 31 h 31"/>
              </a:gdLst>
              <a:ahLst/>
              <a:cxnLst>
                <a:cxn ang="0">
                  <a:pos x="T0" y="T1"/>
                </a:cxn>
                <a:cxn ang="0">
                  <a:pos x="T2" y="T3"/>
                </a:cxn>
                <a:cxn ang="0">
                  <a:pos x="T4" y="T5"/>
                </a:cxn>
                <a:cxn ang="0">
                  <a:pos x="T6" y="T7"/>
                </a:cxn>
                <a:cxn ang="0">
                  <a:pos x="T8" y="T9"/>
                </a:cxn>
              </a:cxnLst>
              <a:rect l="0" t="0" r="r" b="b"/>
              <a:pathLst>
                <a:path w="27" h="31">
                  <a:moveTo>
                    <a:pt x="25" y="31"/>
                  </a:moveTo>
                  <a:cubicBezTo>
                    <a:pt x="22" y="29"/>
                    <a:pt x="21" y="29"/>
                    <a:pt x="20" y="28"/>
                  </a:cubicBezTo>
                  <a:cubicBezTo>
                    <a:pt x="10" y="23"/>
                    <a:pt x="0" y="17"/>
                    <a:pt x="2" y="3"/>
                  </a:cubicBezTo>
                  <a:cubicBezTo>
                    <a:pt x="3" y="2"/>
                    <a:pt x="6" y="0"/>
                    <a:pt x="6" y="0"/>
                  </a:cubicBezTo>
                  <a:cubicBezTo>
                    <a:pt x="14" y="9"/>
                    <a:pt x="27" y="14"/>
                    <a:pt x="25" y="31"/>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 name="Freeform 886">
              <a:extLst>
                <a:ext uri="{FF2B5EF4-FFF2-40B4-BE49-F238E27FC236}">
                  <a16:creationId xmlns:a16="http://schemas.microsoft.com/office/drawing/2014/main" id="{50AFA14F-868D-4F11-B504-6A55DADD0412}"/>
                </a:ext>
              </a:extLst>
            </p:cNvPr>
            <p:cNvSpPr>
              <a:spLocks/>
            </p:cNvSpPr>
            <p:nvPr/>
          </p:nvSpPr>
          <p:spPr bwMode="auto">
            <a:xfrm>
              <a:off x="1107" y="2692"/>
              <a:ext cx="27" cy="35"/>
            </a:xfrm>
            <a:custGeom>
              <a:avLst/>
              <a:gdLst>
                <a:gd name="T0" fmla="*/ 23 w 24"/>
                <a:gd name="T1" fmla="*/ 16 h 31"/>
                <a:gd name="T2" fmla="*/ 17 w 24"/>
                <a:gd name="T3" fmla="*/ 30 h 31"/>
                <a:gd name="T4" fmla="*/ 3 w 24"/>
                <a:gd name="T5" fmla="*/ 16 h 31"/>
                <a:gd name="T6" fmla="*/ 3 w 24"/>
                <a:gd name="T7" fmla="*/ 16 h 31"/>
                <a:gd name="T8" fmla="*/ 7 w 24"/>
                <a:gd name="T9" fmla="*/ 2 h 31"/>
                <a:gd name="T10" fmla="*/ 23 w 24"/>
                <a:gd name="T11" fmla="*/ 16 h 31"/>
                <a:gd name="T12" fmla="*/ 23 w 24"/>
                <a:gd name="T13" fmla="*/ 16 h 31"/>
              </a:gdLst>
              <a:ahLst/>
              <a:cxnLst>
                <a:cxn ang="0">
                  <a:pos x="T0" y="T1"/>
                </a:cxn>
                <a:cxn ang="0">
                  <a:pos x="T2" y="T3"/>
                </a:cxn>
                <a:cxn ang="0">
                  <a:pos x="T4" y="T5"/>
                </a:cxn>
                <a:cxn ang="0">
                  <a:pos x="T6" y="T7"/>
                </a:cxn>
                <a:cxn ang="0">
                  <a:pos x="T8" y="T9"/>
                </a:cxn>
                <a:cxn ang="0">
                  <a:pos x="T10" y="T11"/>
                </a:cxn>
                <a:cxn ang="0">
                  <a:pos x="T12" y="T13"/>
                </a:cxn>
              </a:cxnLst>
              <a:rect l="0" t="0" r="r" b="b"/>
              <a:pathLst>
                <a:path w="24" h="31">
                  <a:moveTo>
                    <a:pt x="23" y="16"/>
                  </a:moveTo>
                  <a:cubicBezTo>
                    <a:pt x="23" y="22"/>
                    <a:pt x="24" y="29"/>
                    <a:pt x="17" y="30"/>
                  </a:cubicBezTo>
                  <a:cubicBezTo>
                    <a:pt x="8" y="31"/>
                    <a:pt x="10" y="19"/>
                    <a:pt x="3" y="16"/>
                  </a:cubicBezTo>
                  <a:cubicBezTo>
                    <a:pt x="3" y="16"/>
                    <a:pt x="3" y="16"/>
                    <a:pt x="3" y="16"/>
                  </a:cubicBezTo>
                  <a:cubicBezTo>
                    <a:pt x="4" y="11"/>
                    <a:pt x="0" y="4"/>
                    <a:pt x="7" y="2"/>
                  </a:cubicBezTo>
                  <a:cubicBezTo>
                    <a:pt x="16" y="0"/>
                    <a:pt x="15" y="15"/>
                    <a:pt x="23" y="16"/>
                  </a:cubicBezTo>
                  <a:cubicBezTo>
                    <a:pt x="23" y="16"/>
                    <a:pt x="23" y="16"/>
                    <a:pt x="23" y="16"/>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 name="Freeform 887">
              <a:extLst>
                <a:ext uri="{FF2B5EF4-FFF2-40B4-BE49-F238E27FC236}">
                  <a16:creationId xmlns:a16="http://schemas.microsoft.com/office/drawing/2014/main" id="{A72D740A-3411-46D9-A957-0209BCF700CF}"/>
                </a:ext>
              </a:extLst>
            </p:cNvPr>
            <p:cNvSpPr>
              <a:spLocks/>
            </p:cNvSpPr>
            <p:nvPr/>
          </p:nvSpPr>
          <p:spPr bwMode="auto">
            <a:xfrm>
              <a:off x="899" y="3045"/>
              <a:ext cx="26" cy="44"/>
            </a:xfrm>
            <a:custGeom>
              <a:avLst/>
              <a:gdLst>
                <a:gd name="T0" fmla="*/ 18 w 23"/>
                <a:gd name="T1" fmla="*/ 39 h 39"/>
                <a:gd name="T2" fmla="*/ 6 w 23"/>
                <a:gd name="T3" fmla="*/ 0 h 39"/>
                <a:gd name="T4" fmla="*/ 18 w 23"/>
                <a:gd name="T5" fmla="*/ 39 h 39"/>
              </a:gdLst>
              <a:ahLst/>
              <a:cxnLst>
                <a:cxn ang="0">
                  <a:pos x="T0" y="T1"/>
                </a:cxn>
                <a:cxn ang="0">
                  <a:pos x="T2" y="T3"/>
                </a:cxn>
                <a:cxn ang="0">
                  <a:pos x="T4" y="T5"/>
                </a:cxn>
              </a:cxnLst>
              <a:rect l="0" t="0" r="r" b="b"/>
              <a:pathLst>
                <a:path w="23" h="39">
                  <a:moveTo>
                    <a:pt x="18" y="39"/>
                  </a:moveTo>
                  <a:cubicBezTo>
                    <a:pt x="12" y="24"/>
                    <a:pt x="0" y="16"/>
                    <a:pt x="6" y="0"/>
                  </a:cubicBezTo>
                  <a:cubicBezTo>
                    <a:pt x="17" y="9"/>
                    <a:pt x="23" y="19"/>
                    <a:pt x="18" y="39"/>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 name="Freeform 888">
              <a:extLst>
                <a:ext uri="{FF2B5EF4-FFF2-40B4-BE49-F238E27FC236}">
                  <a16:creationId xmlns:a16="http://schemas.microsoft.com/office/drawing/2014/main" id="{73D56B69-971B-4100-B71A-5201578EE8A8}"/>
                </a:ext>
              </a:extLst>
            </p:cNvPr>
            <p:cNvSpPr>
              <a:spLocks/>
            </p:cNvSpPr>
            <p:nvPr/>
          </p:nvSpPr>
          <p:spPr bwMode="auto">
            <a:xfrm>
              <a:off x="964" y="2742"/>
              <a:ext cx="22" cy="29"/>
            </a:xfrm>
            <a:custGeom>
              <a:avLst/>
              <a:gdLst>
                <a:gd name="T0" fmla="*/ 14 w 19"/>
                <a:gd name="T1" fmla="*/ 24 h 26"/>
                <a:gd name="T2" fmla="*/ 2 w 19"/>
                <a:gd name="T3" fmla="*/ 14 h 26"/>
                <a:gd name="T4" fmla="*/ 10 w 19"/>
                <a:gd name="T5" fmla="*/ 2 h 26"/>
                <a:gd name="T6" fmla="*/ 15 w 19"/>
                <a:gd name="T7" fmla="*/ 18 h 26"/>
                <a:gd name="T8" fmla="*/ 14 w 19"/>
                <a:gd name="T9" fmla="*/ 24 h 26"/>
              </a:gdLst>
              <a:ahLst/>
              <a:cxnLst>
                <a:cxn ang="0">
                  <a:pos x="T0" y="T1"/>
                </a:cxn>
                <a:cxn ang="0">
                  <a:pos x="T2" y="T3"/>
                </a:cxn>
                <a:cxn ang="0">
                  <a:pos x="T4" y="T5"/>
                </a:cxn>
                <a:cxn ang="0">
                  <a:pos x="T6" y="T7"/>
                </a:cxn>
                <a:cxn ang="0">
                  <a:pos x="T8" y="T9"/>
                </a:cxn>
              </a:cxnLst>
              <a:rect l="0" t="0" r="r" b="b"/>
              <a:pathLst>
                <a:path w="19" h="26">
                  <a:moveTo>
                    <a:pt x="14" y="24"/>
                  </a:moveTo>
                  <a:cubicBezTo>
                    <a:pt x="5" y="26"/>
                    <a:pt x="0" y="25"/>
                    <a:pt x="2" y="14"/>
                  </a:cubicBezTo>
                  <a:cubicBezTo>
                    <a:pt x="3" y="9"/>
                    <a:pt x="3" y="0"/>
                    <a:pt x="10" y="2"/>
                  </a:cubicBezTo>
                  <a:cubicBezTo>
                    <a:pt x="17" y="4"/>
                    <a:pt x="19" y="11"/>
                    <a:pt x="15" y="18"/>
                  </a:cubicBezTo>
                  <a:cubicBezTo>
                    <a:pt x="14" y="20"/>
                    <a:pt x="14" y="22"/>
                    <a:pt x="14" y="24"/>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 name="Freeform 889">
              <a:extLst>
                <a:ext uri="{FF2B5EF4-FFF2-40B4-BE49-F238E27FC236}">
                  <a16:creationId xmlns:a16="http://schemas.microsoft.com/office/drawing/2014/main" id="{CD30937F-9398-48A7-A1EC-88A470AB323F}"/>
                </a:ext>
              </a:extLst>
            </p:cNvPr>
            <p:cNvSpPr>
              <a:spLocks/>
            </p:cNvSpPr>
            <p:nvPr/>
          </p:nvSpPr>
          <p:spPr bwMode="auto">
            <a:xfrm>
              <a:off x="791" y="2109"/>
              <a:ext cx="41" cy="93"/>
            </a:xfrm>
            <a:custGeom>
              <a:avLst/>
              <a:gdLst>
                <a:gd name="T0" fmla="*/ 36 w 36"/>
                <a:gd name="T1" fmla="*/ 11 h 83"/>
                <a:gd name="T2" fmla="*/ 0 w 36"/>
                <a:gd name="T3" fmla="*/ 83 h 83"/>
                <a:gd name="T4" fmla="*/ 29 w 36"/>
                <a:gd name="T5" fmla="*/ 0 h 83"/>
                <a:gd name="T6" fmla="*/ 36 w 36"/>
                <a:gd name="T7" fmla="*/ 11 h 83"/>
              </a:gdLst>
              <a:ahLst/>
              <a:cxnLst>
                <a:cxn ang="0">
                  <a:pos x="T0" y="T1"/>
                </a:cxn>
                <a:cxn ang="0">
                  <a:pos x="T2" y="T3"/>
                </a:cxn>
                <a:cxn ang="0">
                  <a:pos x="T4" y="T5"/>
                </a:cxn>
                <a:cxn ang="0">
                  <a:pos x="T6" y="T7"/>
                </a:cxn>
              </a:cxnLst>
              <a:rect l="0" t="0" r="r" b="b"/>
              <a:pathLst>
                <a:path w="36" h="83">
                  <a:moveTo>
                    <a:pt x="36" y="11"/>
                  </a:moveTo>
                  <a:cubicBezTo>
                    <a:pt x="30" y="38"/>
                    <a:pt x="17" y="62"/>
                    <a:pt x="0" y="83"/>
                  </a:cubicBezTo>
                  <a:cubicBezTo>
                    <a:pt x="6" y="54"/>
                    <a:pt x="16" y="27"/>
                    <a:pt x="29" y="0"/>
                  </a:cubicBezTo>
                  <a:cubicBezTo>
                    <a:pt x="32" y="4"/>
                    <a:pt x="34" y="8"/>
                    <a:pt x="36" y="11"/>
                  </a:cubicBezTo>
                  <a:close/>
                </a:path>
              </a:pathLst>
            </a:custGeom>
            <a:solidFill>
              <a:srgbClr val="F1D5B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 name="Freeform 890">
              <a:extLst>
                <a:ext uri="{FF2B5EF4-FFF2-40B4-BE49-F238E27FC236}">
                  <a16:creationId xmlns:a16="http://schemas.microsoft.com/office/drawing/2014/main" id="{EF4A724A-5045-4E52-853D-BD5C863150B6}"/>
                </a:ext>
              </a:extLst>
            </p:cNvPr>
            <p:cNvSpPr>
              <a:spLocks/>
            </p:cNvSpPr>
            <p:nvPr/>
          </p:nvSpPr>
          <p:spPr bwMode="auto">
            <a:xfrm>
              <a:off x="915" y="2281"/>
              <a:ext cx="45" cy="97"/>
            </a:xfrm>
            <a:custGeom>
              <a:avLst/>
              <a:gdLst>
                <a:gd name="T0" fmla="*/ 26 w 40"/>
                <a:gd name="T1" fmla="*/ 14 h 86"/>
                <a:gd name="T2" fmla="*/ 40 w 40"/>
                <a:gd name="T3" fmla="*/ 2 h 86"/>
                <a:gd name="T4" fmla="*/ 5 w 40"/>
                <a:gd name="T5" fmla="*/ 86 h 86"/>
                <a:gd name="T6" fmla="*/ 13 w 40"/>
                <a:gd name="T7" fmla="*/ 60 h 86"/>
                <a:gd name="T8" fmla="*/ 17 w 40"/>
                <a:gd name="T9" fmla="*/ 37 h 86"/>
                <a:gd name="T10" fmla="*/ 26 w 40"/>
                <a:gd name="T11" fmla="*/ 14 h 86"/>
              </a:gdLst>
              <a:ahLst/>
              <a:cxnLst>
                <a:cxn ang="0">
                  <a:pos x="T0" y="T1"/>
                </a:cxn>
                <a:cxn ang="0">
                  <a:pos x="T2" y="T3"/>
                </a:cxn>
                <a:cxn ang="0">
                  <a:pos x="T4" y="T5"/>
                </a:cxn>
                <a:cxn ang="0">
                  <a:pos x="T6" y="T7"/>
                </a:cxn>
                <a:cxn ang="0">
                  <a:pos x="T8" y="T9"/>
                </a:cxn>
                <a:cxn ang="0">
                  <a:pos x="T10" y="T11"/>
                </a:cxn>
              </a:cxnLst>
              <a:rect l="0" t="0" r="r" b="b"/>
              <a:pathLst>
                <a:path w="40" h="86">
                  <a:moveTo>
                    <a:pt x="26" y="14"/>
                  </a:moveTo>
                  <a:cubicBezTo>
                    <a:pt x="31" y="11"/>
                    <a:pt x="30" y="0"/>
                    <a:pt x="40" y="2"/>
                  </a:cubicBezTo>
                  <a:cubicBezTo>
                    <a:pt x="30" y="31"/>
                    <a:pt x="20" y="59"/>
                    <a:pt x="5" y="86"/>
                  </a:cubicBezTo>
                  <a:cubicBezTo>
                    <a:pt x="0" y="75"/>
                    <a:pt x="11" y="69"/>
                    <a:pt x="13" y="60"/>
                  </a:cubicBezTo>
                  <a:cubicBezTo>
                    <a:pt x="14" y="52"/>
                    <a:pt x="19" y="45"/>
                    <a:pt x="17" y="37"/>
                  </a:cubicBezTo>
                  <a:cubicBezTo>
                    <a:pt x="16" y="28"/>
                    <a:pt x="22" y="21"/>
                    <a:pt x="26" y="14"/>
                  </a:cubicBezTo>
                  <a:close/>
                </a:path>
              </a:pathLst>
            </a:custGeom>
            <a:solidFill>
              <a:srgbClr val="F3DAB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 name="Freeform 891">
              <a:extLst>
                <a:ext uri="{FF2B5EF4-FFF2-40B4-BE49-F238E27FC236}">
                  <a16:creationId xmlns:a16="http://schemas.microsoft.com/office/drawing/2014/main" id="{0916DD78-33F3-4637-AE92-F679F4FD3345}"/>
                </a:ext>
              </a:extLst>
            </p:cNvPr>
            <p:cNvSpPr>
              <a:spLocks/>
            </p:cNvSpPr>
            <p:nvPr/>
          </p:nvSpPr>
          <p:spPr bwMode="auto">
            <a:xfrm>
              <a:off x="999" y="1538"/>
              <a:ext cx="26" cy="66"/>
            </a:xfrm>
            <a:custGeom>
              <a:avLst/>
              <a:gdLst>
                <a:gd name="T0" fmla="*/ 1 w 23"/>
                <a:gd name="T1" fmla="*/ 58 h 58"/>
                <a:gd name="T2" fmla="*/ 11 w 23"/>
                <a:gd name="T3" fmla="*/ 5 h 58"/>
                <a:gd name="T4" fmla="*/ 16 w 23"/>
                <a:gd name="T5" fmla="*/ 1 h 58"/>
                <a:gd name="T6" fmla="*/ 21 w 23"/>
                <a:gd name="T7" fmla="*/ 8 h 58"/>
                <a:gd name="T8" fmla="*/ 1 w 23"/>
                <a:gd name="T9" fmla="*/ 58 h 58"/>
              </a:gdLst>
              <a:ahLst/>
              <a:cxnLst>
                <a:cxn ang="0">
                  <a:pos x="T0" y="T1"/>
                </a:cxn>
                <a:cxn ang="0">
                  <a:pos x="T2" y="T3"/>
                </a:cxn>
                <a:cxn ang="0">
                  <a:pos x="T4" y="T5"/>
                </a:cxn>
                <a:cxn ang="0">
                  <a:pos x="T6" y="T7"/>
                </a:cxn>
                <a:cxn ang="0">
                  <a:pos x="T8" y="T9"/>
                </a:cxn>
              </a:cxnLst>
              <a:rect l="0" t="0" r="r" b="b"/>
              <a:pathLst>
                <a:path w="23" h="58">
                  <a:moveTo>
                    <a:pt x="1" y="58"/>
                  </a:moveTo>
                  <a:cubicBezTo>
                    <a:pt x="0" y="36"/>
                    <a:pt x="9" y="21"/>
                    <a:pt x="11" y="5"/>
                  </a:cubicBezTo>
                  <a:cubicBezTo>
                    <a:pt x="12" y="1"/>
                    <a:pt x="13" y="0"/>
                    <a:pt x="16" y="1"/>
                  </a:cubicBezTo>
                  <a:cubicBezTo>
                    <a:pt x="20" y="3"/>
                    <a:pt x="23" y="4"/>
                    <a:pt x="21" y="8"/>
                  </a:cubicBezTo>
                  <a:cubicBezTo>
                    <a:pt x="14" y="23"/>
                    <a:pt x="14" y="41"/>
                    <a:pt x="1" y="58"/>
                  </a:cubicBezTo>
                  <a:close/>
                </a:path>
              </a:pathLst>
            </a:custGeom>
            <a:solidFill>
              <a:srgbClr val="F2D4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 name="Freeform 892">
              <a:extLst>
                <a:ext uri="{FF2B5EF4-FFF2-40B4-BE49-F238E27FC236}">
                  <a16:creationId xmlns:a16="http://schemas.microsoft.com/office/drawing/2014/main" id="{049F5F69-B7E9-47AE-99B3-B7EC1C53589B}"/>
                </a:ext>
              </a:extLst>
            </p:cNvPr>
            <p:cNvSpPr>
              <a:spLocks/>
            </p:cNvSpPr>
            <p:nvPr/>
          </p:nvSpPr>
          <p:spPr bwMode="auto">
            <a:xfrm>
              <a:off x="1205" y="2608"/>
              <a:ext cx="26" cy="89"/>
            </a:xfrm>
            <a:custGeom>
              <a:avLst/>
              <a:gdLst>
                <a:gd name="T0" fmla="*/ 8 w 23"/>
                <a:gd name="T1" fmla="*/ 11 h 79"/>
                <a:gd name="T2" fmla="*/ 16 w 23"/>
                <a:gd name="T3" fmla="*/ 7 h 79"/>
                <a:gd name="T4" fmla="*/ 19 w 23"/>
                <a:gd name="T5" fmla="*/ 0 h 79"/>
                <a:gd name="T6" fmla="*/ 23 w 23"/>
                <a:gd name="T7" fmla="*/ 4 h 79"/>
                <a:gd name="T8" fmla="*/ 0 w 23"/>
                <a:gd name="T9" fmla="*/ 79 h 79"/>
                <a:gd name="T10" fmla="*/ 8 w 23"/>
                <a:gd name="T11" fmla="*/ 11 h 79"/>
              </a:gdLst>
              <a:ahLst/>
              <a:cxnLst>
                <a:cxn ang="0">
                  <a:pos x="T0" y="T1"/>
                </a:cxn>
                <a:cxn ang="0">
                  <a:pos x="T2" y="T3"/>
                </a:cxn>
                <a:cxn ang="0">
                  <a:pos x="T4" y="T5"/>
                </a:cxn>
                <a:cxn ang="0">
                  <a:pos x="T6" y="T7"/>
                </a:cxn>
                <a:cxn ang="0">
                  <a:pos x="T8" y="T9"/>
                </a:cxn>
                <a:cxn ang="0">
                  <a:pos x="T10" y="T11"/>
                </a:cxn>
              </a:cxnLst>
              <a:rect l="0" t="0" r="r" b="b"/>
              <a:pathLst>
                <a:path w="23" h="79">
                  <a:moveTo>
                    <a:pt x="8" y="11"/>
                  </a:moveTo>
                  <a:cubicBezTo>
                    <a:pt x="11" y="11"/>
                    <a:pt x="15" y="11"/>
                    <a:pt x="16" y="7"/>
                  </a:cubicBezTo>
                  <a:cubicBezTo>
                    <a:pt x="17" y="4"/>
                    <a:pt x="18" y="2"/>
                    <a:pt x="19" y="0"/>
                  </a:cubicBezTo>
                  <a:cubicBezTo>
                    <a:pt x="20" y="1"/>
                    <a:pt x="23" y="3"/>
                    <a:pt x="23" y="4"/>
                  </a:cubicBezTo>
                  <a:cubicBezTo>
                    <a:pt x="11" y="28"/>
                    <a:pt x="19" y="58"/>
                    <a:pt x="0" y="79"/>
                  </a:cubicBezTo>
                  <a:cubicBezTo>
                    <a:pt x="2" y="57"/>
                    <a:pt x="10" y="34"/>
                    <a:pt x="8" y="11"/>
                  </a:cubicBezTo>
                  <a:close/>
                </a:path>
              </a:pathLst>
            </a:custGeom>
            <a:solidFill>
              <a:srgbClr val="B389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 name="Freeform 893">
              <a:extLst>
                <a:ext uri="{FF2B5EF4-FFF2-40B4-BE49-F238E27FC236}">
                  <a16:creationId xmlns:a16="http://schemas.microsoft.com/office/drawing/2014/main" id="{D7A31428-6851-4C73-B185-69465BF828CC}"/>
                </a:ext>
              </a:extLst>
            </p:cNvPr>
            <p:cNvSpPr>
              <a:spLocks/>
            </p:cNvSpPr>
            <p:nvPr/>
          </p:nvSpPr>
          <p:spPr bwMode="auto">
            <a:xfrm>
              <a:off x="1890" y="2472"/>
              <a:ext cx="7" cy="40"/>
            </a:xfrm>
            <a:custGeom>
              <a:avLst/>
              <a:gdLst>
                <a:gd name="T0" fmla="*/ 6 w 6"/>
                <a:gd name="T1" fmla="*/ 0 h 36"/>
                <a:gd name="T2" fmla="*/ 6 w 6"/>
                <a:gd name="T3" fmla="*/ 36 h 36"/>
                <a:gd name="T4" fmla="*/ 6 w 6"/>
                <a:gd name="T5" fmla="*/ 0 h 36"/>
                <a:gd name="T6" fmla="*/ 6 w 6"/>
                <a:gd name="T7" fmla="*/ 0 h 36"/>
              </a:gdLst>
              <a:ahLst/>
              <a:cxnLst>
                <a:cxn ang="0">
                  <a:pos x="T0" y="T1"/>
                </a:cxn>
                <a:cxn ang="0">
                  <a:pos x="T2" y="T3"/>
                </a:cxn>
                <a:cxn ang="0">
                  <a:pos x="T4" y="T5"/>
                </a:cxn>
                <a:cxn ang="0">
                  <a:pos x="T6" y="T7"/>
                </a:cxn>
              </a:cxnLst>
              <a:rect l="0" t="0" r="r" b="b"/>
              <a:pathLst>
                <a:path w="6" h="36">
                  <a:moveTo>
                    <a:pt x="6" y="0"/>
                  </a:moveTo>
                  <a:cubicBezTo>
                    <a:pt x="6" y="12"/>
                    <a:pt x="6" y="24"/>
                    <a:pt x="6" y="36"/>
                  </a:cubicBezTo>
                  <a:cubicBezTo>
                    <a:pt x="3" y="24"/>
                    <a:pt x="0" y="12"/>
                    <a:pt x="6" y="0"/>
                  </a:cubicBezTo>
                  <a:cubicBezTo>
                    <a:pt x="6" y="0"/>
                    <a:pt x="6" y="0"/>
                    <a:pt x="6" y="0"/>
                  </a:cubicBezTo>
                  <a:close/>
                </a:path>
              </a:pathLst>
            </a:custGeom>
            <a:solidFill>
              <a:srgbClr val="F1D6B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 name="Freeform 894">
              <a:extLst>
                <a:ext uri="{FF2B5EF4-FFF2-40B4-BE49-F238E27FC236}">
                  <a16:creationId xmlns:a16="http://schemas.microsoft.com/office/drawing/2014/main" id="{6CFEA17B-763B-42D6-895A-EB6B6CAC3C86}"/>
                </a:ext>
              </a:extLst>
            </p:cNvPr>
            <p:cNvSpPr>
              <a:spLocks/>
            </p:cNvSpPr>
            <p:nvPr/>
          </p:nvSpPr>
          <p:spPr bwMode="auto">
            <a:xfrm>
              <a:off x="1278" y="977"/>
              <a:ext cx="22" cy="28"/>
            </a:xfrm>
            <a:custGeom>
              <a:avLst/>
              <a:gdLst>
                <a:gd name="T0" fmla="*/ 0 w 20"/>
                <a:gd name="T1" fmla="*/ 22 h 25"/>
                <a:gd name="T2" fmla="*/ 3 w 20"/>
                <a:gd name="T3" fmla="*/ 16 h 25"/>
                <a:gd name="T4" fmla="*/ 15 w 20"/>
                <a:gd name="T5" fmla="*/ 1 h 25"/>
                <a:gd name="T6" fmla="*/ 19 w 20"/>
                <a:gd name="T7" fmla="*/ 7 h 25"/>
                <a:gd name="T8" fmla="*/ 4 w 20"/>
                <a:gd name="T9" fmla="*/ 23 h 25"/>
                <a:gd name="T10" fmla="*/ 0 w 20"/>
                <a:gd name="T11" fmla="*/ 22 h 25"/>
              </a:gdLst>
              <a:ahLst/>
              <a:cxnLst>
                <a:cxn ang="0">
                  <a:pos x="T0" y="T1"/>
                </a:cxn>
                <a:cxn ang="0">
                  <a:pos x="T2" y="T3"/>
                </a:cxn>
                <a:cxn ang="0">
                  <a:pos x="T4" y="T5"/>
                </a:cxn>
                <a:cxn ang="0">
                  <a:pos x="T6" y="T7"/>
                </a:cxn>
                <a:cxn ang="0">
                  <a:pos x="T8" y="T9"/>
                </a:cxn>
                <a:cxn ang="0">
                  <a:pos x="T10" y="T11"/>
                </a:cxn>
              </a:cxnLst>
              <a:rect l="0" t="0" r="r" b="b"/>
              <a:pathLst>
                <a:path w="20" h="25">
                  <a:moveTo>
                    <a:pt x="0" y="22"/>
                  </a:moveTo>
                  <a:cubicBezTo>
                    <a:pt x="1" y="20"/>
                    <a:pt x="2" y="18"/>
                    <a:pt x="3" y="16"/>
                  </a:cubicBezTo>
                  <a:cubicBezTo>
                    <a:pt x="7" y="10"/>
                    <a:pt x="4" y="0"/>
                    <a:pt x="15" y="1"/>
                  </a:cubicBezTo>
                  <a:cubicBezTo>
                    <a:pt x="19" y="2"/>
                    <a:pt x="20" y="4"/>
                    <a:pt x="19" y="7"/>
                  </a:cubicBezTo>
                  <a:cubicBezTo>
                    <a:pt x="15" y="13"/>
                    <a:pt x="17" y="25"/>
                    <a:pt x="4" y="23"/>
                  </a:cubicBezTo>
                  <a:cubicBezTo>
                    <a:pt x="2" y="23"/>
                    <a:pt x="1" y="23"/>
                    <a:pt x="0" y="22"/>
                  </a:cubicBezTo>
                  <a:close/>
                </a:path>
              </a:pathLst>
            </a:custGeom>
            <a:solidFill>
              <a:srgbClr val="EFD2B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 name="Freeform 895">
              <a:extLst>
                <a:ext uri="{FF2B5EF4-FFF2-40B4-BE49-F238E27FC236}">
                  <a16:creationId xmlns:a16="http://schemas.microsoft.com/office/drawing/2014/main" id="{0ECB57CD-8176-4678-96C3-95BAB47EC85C}"/>
                </a:ext>
              </a:extLst>
            </p:cNvPr>
            <p:cNvSpPr>
              <a:spLocks/>
            </p:cNvSpPr>
            <p:nvPr/>
          </p:nvSpPr>
          <p:spPr bwMode="auto">
            <a:xfrm>
              <a:off x="1693" y="3697"/>
              <a:ext cx="132" cy="24"/>
            </a:xfrm>
            <a:custGeom>
              <a:avLst/>
              <a:gdLst>
                <a:gd name="T0" fmla="*/ 114 w 118"/>
                <a:gd name="T1" fmla="*/ 6 h 22"/>
                <a:gd name="T2" fmla="*/ 114 w 118"/>
                <a:gd name="T3" fmla="*/ 14 h 22"/>
                <a:gd name="T4" fmla="*/ 109 w 118"/>
                <a:gd name="T5" fmla="*/ 16 h 22"/>
                <a:gd name="T6" fmla="*/ 16 w 118"/>
                <a:gd name="T7" fmla="*/ 15 h 22"/>
                <a:gd name="T8" fmla="*/ 1 w 118"/>
                <a:gd name="T9" fmla="*/ 6 h 22"/>
                <a:gd name="T10" fmla="*/ 1 w 118"/>
                <a:gd name="T11" fmla="*/ 3 h 22"/>
                <a:gd name="T12" fmla="*/ 7 w 118"/>
                <a:gd name="T13" fmla="*/ 0 h 22"/>
                <a:gd name="T14" fmla="*/ 114 w 118"/>
                <a:gd name="T15" fmla="*/ 6 h 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8" h="22">
                  <a:moveTo>
                    <a:pt x="114" y="6"/>
                  </a:moveTo>
                  <a:cubicBezTo>
                    <a:pt x="118" y="8"/>
                    <a:pt x="114" y="11"/>
                    <a:pt x="114" y="14"/>
                  </a:cubicBezTo>
                  <a:cubicBezTo>
                    <a:pt x="112" y="15"/>
                    <a:pt x="110" y="17"/>
                    <a:pt x="109" y="16"/>
                  </a:cubicBezTo>
                  <a:cubicBezTo>
                    <a:pt x="78" y="8"/>
                    <a:pt x="46" y="22"/>
                    <a:pt x="16" y="15"/>
                  </a:cubicBezTo>
                  <a:cubicBezTo>
                    <a:pt x="11" y="14"/>
                    <a:pt x="8" y="7"/>
                    <a:pt x="1" y="6"/>
                  </a:cubicBezTo>
                  <a:cubicBezTo>
                    <a:pt x="1" y="6"/>
                    <a:pt x="0" y="4"/>
                    <a:pt x="1" y="3"/>
                  </a:cubicBezTo>
                  <a:cubicBezTo>
                    <a:pt x="2" y="0"/>
                    <a:pt x="4" y="0"/>
                    <a:pt x="7" y="0"/>
                  </a:cubicBezTo>
                  <a:cubicBezTo>
                    <a:pt x="43" y="6"/>
                    <a:pt x="78" y="3"/>
                    <a:pt x="114" y="6"/>
                  </a:cubicBezTo>
                  <a:close/>
                </a:path>
              </a:pathLst>
            </a:custGeom>
            <a:solidFill>
              <a:srgbClr val="3E9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 name="Freeform 896">
              <a:extLst>
                <a:ext uri="{FF2B5EF4-FFF2-40B4-BE49-F238E27FC236}">
                  <a16:creationId xmlns:a16="http://schemas.microsoft.com/office/drawing/2014/main" id="{91B7CF81-5EDE-4837-80E8-EC0B812BF035}"/>
                </a:ext>
              </a:extLst>
            </p:cNvPr>
            <p:cNvSpPr>
              <a:spLocks/>
            </p:cNvSpPr>
            <p:nvPr/>
          </p:nvSpPr>
          <p:spPr bwMode="auto">
            <a:xfrm>
              <a:off x="1626" y="3693"/>
              <a:ext cx="61" cy="25"/>
            </a:xfrm>
            <a:custGeom>
              <a:avLst/>
              <a:gdLst>
                <a:gd name="T0" fmla="*/ 22 w 54"/>
                <a:gd name="T1" fmla="*/ 21 h 22"/>
                <a:gd name="T2" fmla="*/ 12 w 54"/>
                <a:gd name="T3" fmla="*/ 21 h 22"/>
                <a:gd name="T4" fmla="*/ 3 w 54"/>
                <a:gd name="T5" fmla="*/ 13 h 22"/>
                <a:gd name="T6" fmla="*/ 15 w 54"/>
                <a:gd name="T7" fmla="*/ 3 h 22"/>
                <a:gd name="T8" fmla="*/ 38 w 54"/>
                <a:gd name="T9" fmla="*/ 4 h 22"/>
                <a:gd name="T10" fmla="*/ 51 w 54"/>
                <a:gd name="T11" fmla="*/ 9 h 22"/>
                <a:gd name="T12" fmla="*/ 42 w 54"/>
                <a:gd name="T13" fmla="*/ 19 h 22"/>
                <a:gd name="T14" fmla="*/ 22 w 54"/>
                <a:gd name="T15" fmla="*/ 21 h 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22">
                  <a:moveTo>
                    <a:pt x="22" y="21"/>
                  </a:moveTo>
                  <a:cubicBezTo>
                    <a:pt x="19" y="21"/>
                    <a:pt x="16" y="21"/>
                    <a:pt x="12" y="21"/>
                  </a:cubicBezTo>
                  <a:cubicBezTo>
                    <a:pt x="7" y="21"/>
                    <a:pt x="0" y="22"/>
                    <a:pt x="3" y="13"/>
                  </a:cubicBezTo>
                  <a:cubicBezTo>
                    <a:pt x="5" y="8"/>
                    <a:pt x="5" y="0"/>
                    <a:pt x="15" y="3"/>
                  </a:cubicBezTo>
                  <a:cubicBezTo>
                    <a:pt x="22" y="6"/>
                    <a:pt x="31" y="6"/>
                    <a:pt x="38" y="4"/>
                  </a:cubicBezTo>
                  <a:cubicBezTo>
                    <a:pt x="45" y="2"/>
                    <a:pt x="48" y="3"/>
                    <a:pt x="51" y="9"/>
                  </a:cubicBezTo>
                  <a:cubicBezTo>
                    <a:pt x="54" y="18"/>
                    <a:pt x="46" y="16"/>
                    <a:pt x="42" y="19"/>
                  </a:cubicBezTo>
                  <a:cubicBezTo>
                    <a:pt x="36" y="22"/>
                    <a:pt x="29" y="21"/>
                    <a:pt x="22" y="21"/>
                  </a:cubicBezTo>
                  <a:close/>
                </a:path>
              </a:pathLst>
            </a:custGeom>
            <a:solidFill>
              <a:srgbClr val="3E9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 name="Freeform 897">
              <a:extLst>
                <a:ext uri="{FF2B5EF4-FFF2-40B4-BE49-F238E27FC236}">
                  <a16:creationId xmlns:a16="http://schemas.microsoft.com/office/drawing/2014/main" id="{14FC0F8F-470E-4F48-93B5-22D18990618C}"/>
                </a:ext>
              </a:extLst>
            </p:cNvPr>
            <p:cNvSpPr>
              <a:spLocks/>
            </p:cNvSpPr>
            <p:nvPr/>
          </p:nvSpPr>
          <p:spPr bwMode="auto">
            <a:xfrm>
              <a:off x="1290" y="3795"/>
              <a:ext cx="47" cy="25"/>
            </a:xfrm>
            <a:custGeom>
              <a:avLst/>
              <a:gdLst>
                <a:gd name="T0" fmla="*/ 28 w 42"/>
                <a:gd name="T1" fmla="*/ 22 h 22"/>
                <a:gd name="T2" fmla="*/ 12 w 42"/>
                <a:gd name="T3" fmla="*/ 13 h 22"/>
                <a:gd name="T4" fmla="*/ 2 w 42"/>
                <a:gd name="T5" fmla="*/ 11 h 22"/>
                <a:gd name="T6" fmla="*/ 12 w 42"/>
                <a:gd name="T7" fmla="*/ 2 h 22"/>
                <a:gd name="T8" fmla="*/ 42 w 42"/>
                <a:gd name="T9" fmla="*/ 0 h 22"/>
                <a:gd name="T10" fmla="*/ 28 w 42"/>
                <a:gd name="T11" fmla="*/ 22 h 22"/>
              </a:gdLst>
              <a:ahLst/>
              <a:cxnLst>
                <a:cxn ang="0">
                  <a:pos x="T0" y="T1"/>
                </a:cxn>
                <a:cxn ang="0">
                  <a:pos x="T2" y="T3"/>
                </a:cxn>
                <a:cxn ang="0">
                  <a:pos x="T4" y="T5"/>
                </a:cxn>
                <a:cxn ang="0">
                  <a:pos x="T6" y="T7"/>
                </a:cxn>
                <a:cxn ang="0">
                  <a:pos x="T8" y="T9"/>
                </a:cxn>
                <a:cxn ang="0">
                  <a:pos x="T10" y="T11"/>
                </a:cxn>
              </a:cxnLst>
              <a:rect l="0" t="0" r="r" b="b"/>
              <a:pathLst>
                <a:path w="42" h="22">
                  <a:moveTo>
                    <a:pt x="28" y="22"/>
                  </a:moveTo>
                  <a:cubicBezTo>
                    <a:pt x="26" y="12"/>
                    <a:pt x="17" y="16"/>
                    <a:pt x="12" y="13"/>
                  </a:cubicBezTo>
                  <a:cubicBezTo>
                    <a:pt x="10" y="12"/>
                    <a:pt x="3" y="19"/>
                    <a:pt x="2" y="11"/>
                  </a:cubicBezTo>
                  <a:cubicBezTo>
                    <a:pt x="0" y="4"/>
                    <a:pt x="6" y="3"/>
                    <a:pt x="12" y="2"/>
                  </a:cubicBezTo>
                  <a:cubicBezTo>
                    <a:pt x="22" y="1"/>
                    <a:pt x="32" y="4"/>
                    <a:pt x="42" y="0"/>
                  </a:cubicBezTo>
                  <a:cubicBezTo>
                    <a:pt x="37" y="7"/>
                    <a:pt x="37" y="18"/>
                    <a:pt x="28" y="22"/>
                  </a:cubicBezTo>
                  <a:close/>
                </a:path>
              </a:pathLst>
            </a:custGeom>
            <a:solidFill>
              <a:srgbClr val="7EB6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 name="Freeform 898">
              <a:extLst>
                <a:ext uri="{FF2B5EF4-FFF2-40B4-BE49-F238E27FC236}">
                  <a16:creationId xmlns:a16="http://schemas.microsoft.com/office/drawing/2014/main" id="{6E299B19-81CE-4C4E-B5F5-569451847708}"/>
                </a:ext>
              </a:extLst>
            </p:cNvPr>
            <p:cNvSpPr>
              <a:spLocks/>
            </p:cNvSpPr>
            <p:nvPr/>
          </p:nvSpPr>
          <p:spPr bwMode="auto">
            <a:xfrm>
              <a:off x="391" y="3680"/>
              <a:ext cx="199" cy="36"/>
            </a:xfrm>
            <a:custGeom>
              <a:avLst/>
              <a:gdLst>
                <a:gd name="T0" fmla="*/ 0 w 177"/>
                <a:gd name="T1" fmla="*/ 17 h 32"/>
                <a:gd name="T2" fmla="*/ 4 w 177"/>
                <a:gd name="T3" fmla="*/ 5 h 32"/>
                <a:gd name="T4" fmla="*/ 9 w 177"/>
                <a:gd name="T5" fmla="*/ 0 h 32"/>
                <a:gd name="T6" fmla="*/ 54 w 177"/>
                <a:gd name="T7" fmla="*/ 10 h 32"/>
                <a:gd name="T8" fmla="*/ 68 w 177"/>
                <a:gd name="T9" fmla="*/ 2 h 32"/>
                <a:gd name="T10" fmla="*/ 78 w 177"/>
                <a:gd name="T11" fmla="*/ 11 h 32"/>
                <a:gd name="T12" fmla="*/ 125 w 177"/>
                <a:gd name="T13" fmla="*/ 12 h 32"/>
                <a:gd name="T14" fmla="*/ 156 w 177"/>
                <a:gd name="T15" fmla="*/ 8 h 32"/>
                <a:gd name="T16" fmla="*/ 173 w 177"/>
                <a:gd name="T17" fmla="*/ 8 h 32"/>
                <a:gd name="T18" fmla="*/ 175 w 177"/>
                <a:gd name="T19" fmla="*/ 17 h 32"/>
                <a:gd name="T20" fmla="*/ 169 w 177"/>
                <a:gd name="T21" fmla="*/ 19 h 32"/>
                <a:gd name="T22" fmla="*/ 140 w 177"/>
                <a:gd name="T23" fmla="*/ 25 h 32"/>
                <a:gd name="T24" fmla="*/ 108 w 177"/>
                <a:gd name="T25" fmla="*/ 29 h 32"/>
                <a:gd name="T26" fmla="*/ 80 w 177"/>
                <a:gd name="T27" fmla="*/ 32 h 32"/>
                <a:gd name="T28" fmla="*/ 0 w 177"/>
                <a:gd name="T29" fmla="*/ 17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77" h="32">
                  <a:moveTo>
                    <a:pt x="0" y="17"/>
                  </a:moveTo>
                  <a:cubicBezTo>
                    <a:pt x="9" y="16"/>
                    <a:pt x="13" y="13"/>
                    <a:pt x="4" y="5"/>
                  </a:cubicBezTo>
                  <a:cubicBezTo>
                    <a:pt x="6" y="3"/>
                    <a:pt x="7" y="2"/>
                    <a:pt x="9" y="0"/>
                  </a:cubicBezTo>
                  <a:cubicBezTo>
                    <a:pt x="21" y="15"/>
                    <a:pt x="40" y="4"/>
                    <a:pt x="54" y="10"/>
                  </a:cubicBezTo>
                  <a:cubicBezTo>
                    <a:pt x="64" y="14"/>
                    <a:pt x="64" y="6"/>
                    <a:pt x="68" y="2"/>
                  </a:cubicBezTo>
                  <a:cubicBezTo>
                    <a:pt x="75" y="1"/>
                    <a:pt x="65" y="16"/>
                    <a:pt x="78" y="11"/>
                  </a:cubicBezTo>
                  <a:cubicBezTo>
                    <a:pt x="93" y="4"/>
                    <a:pt x="109" y="10"/>
                    <a:pt x="125" y="12"/>
                  </a:cubicBezTo>
                  <a:cubicBezTo>
                    <a:pt x="135" y="14"/>
                    <a:pt x="147" y="14"/>
                    <a:pt x="156" y="8"/>
                  </a:cubicBezTo>
                  <a:cubicBezTo>
                    <a:pt x="163" y="2"/>
                    <a:pt x="167" y="9"/>
                    <a:pt x="173" y="8"/>
                  </a:cubicBezTo>
                  <a:cubicBezTo>
                    <a:pt x="177" y="8"/>
                    <a:pt x="176" y="14"/>
                    <a:pt x="175" y="17"/>
                  </a:cubicBezTo>
                  <a:cubicBezTo>
                    <a:pt x="174" y="20"/>
                    <a:pt x="171" y="21"/>
                    <a:pt x="169" y="19"/>
                  </a:cubicBezTo>
                  <a:cubicBezTo>
                    <a:pt x="157" y="12"/>
                    <a:pt x="150" y="15"/>
                    <a:pt x="140" y="25"/>
                  </a:cubicBezTo>
                  <a:cubicBezTo>
                    <a:pt x="136" y="29"/>
                    <a:pt x="120" y="30"/>
                    <a:pt x="108" y="29"/>
                  </a:cubicBezTo>
                  <a:cubicBezTo>
                    <a:pt x="98" y="27"/>
                    <a:pt x="89" y="28"/>
                    <a:pt x="80" y="32"/>
                  </a:cubicBezTo>
                  <a:cubicBezTo>
                    <a:pt x="53" y="25"/>
                    <a:pt x="24" y="32"/>
                    <a:pt x="0" y="17"/>
                  </a:cubicBezTo>
                  <a:close/>
                </a:path>
              </a:pathLst>
            </a:custGeom>
            <a:solidFill>
              <a:srgbClr val="54A1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 name="Freeform 899">
              <a:extLst>
                <a:ext uri="{FF2B5EF4-FFF2-40B4-BE49-F238E27FC236}">
                  <a16:creationId xmlns:a16="http://schemas.microsoft.com/office/drawing/2014/main" id="{171F73E0-808C-4B44-84F4-67E0E39B8E19}"/>
                </a:ext>
              </a:extLst>
            </p:cNvPr>
            <p:cNvSpPr>
              <a:spLocks/>
            </p:cNvSpPr>
            <p:nvPr/>
          </p:nvSpPr>
          <p:spPr bwMode="auto">
            <a:xfrm>
              <a:off x="1393" y="4017"/>
              <a:ext cx="43" cy="15"/>
            </a:xfrm>
            <a:custGeom>
              <a:avLst/>
              <a:gdLst>
                <a:gd name="T0" fmla="*/ 0 w 39"/>
                <a:gd name="T1" fmla="*/ 10 h 14"/>
                <a:gd name="T2" fmla="*/ 36 w 39"/>
                <a:gd name="T3" fmla="*/ 4 h 14"/>
                <a:gd name="T4" fmla="*/ 39 w 39"/>
                <a:gd name="T5" fmla="*/ 9 h 14"/>
                <a:gd name="T6" fmla="*/ 34 w 39"/>
                <a:gd name="T7" fmla="*/ 13 h 14"/>
                <a:gd name="T8" fmla="*/ 0 w 39"/>
                <a:gd name="T9" fmla="*/ 10 h 14"/>
              </a:gdLst>
              <a:ahLst/>
              <a:cxnLst>
                <a:cxn ang="0">
                  <a:pos x="T0" y="T1"/>
                </a:cxn>
                <a:cxn ang="0">
                  <a:pos x="T2" y="T3"/>
                </a:cxn>
                <a:cxn ang="0">
                  <a:pos x="T4" y="T5"/>
                </a:cxn>
                <a:cxn ang="0">
                  <a:pos x="T6" y="T7"/>
                </a:cxn>
                <a:cxn ang="0">
                  <a:pos x="T8" y="T9"/>
                </a:cxn>
              </a:cxnLst>
              <a:rect l="0" t="0" r="r" b="b"/>
              <a:pathLst>
                <a:path w="39" h="14">
                  <a:moveTo>
                    <a:pt x="0" y="10"/>
                  </a:moveTo>
                  <a:cubicBezTo>
                    <a:pt x="12" y="0"/>
                    <a:pt x="25" y="14"/>
                    <a:pt x="36" y="4"/>
                  </a:cubicBezTo>
                  <a:cubicBezTo>
                    <a:pt x="37" y="6"/>
                    <a:pt x="39" y="7"/>
                    <a:pt x="39" y="9"/>
                  </a:cubicBezTo>
                  <a:cubicBezTo>
                    <a:pt x="39" y="12"/>
                    <a:pt x="37" y="12"/>
                    <a:pt x="34" y="13"/>
                  </a:cubicBezTo>
                  <a:cubicBezTo>
                    <a:pt x="22" y="14"/>
                    <a:pt x="12" y="8"/>
                    <a:pt x="0" y="10"/>
                  </a:cubicBezTo>
                  <a:close/>
                </a:path>
              </a:pathLst>
            </a:custGeom>
            <a:solidFill>
              <a:srgbClr val="4090A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 name="Freeform 900">
              <a:extLst>
                <a:ext uri="{FF2B5EF4-FFF2-40B4-BE49-F238E27FC236}">
                  <a16:creationId xmlns:a16="http://schemas.microsoft.com/office/drawing/2014/main" id="{E90622A7-CCFC-4A8D-9042-B702E88088FF}"/>
                </a:ext>
              </a:extLst>
            </p:cNvPr>
            <p:cNvSpPr>
              <a:spLocks/>
            </p:cNvSpPr>
            <p:nvPr/>
          </p:nvSpPr>
          <p:spPr bwMode="auto">
            <a:xfrm>
              <a:off x="1966" y="4019"/>
              <a:ext cx="15" cy="12"/>
            </a:xfrm>
            <a:custGeom>
              <a:avLst/>
              <a:gdLst>
                <a:gd name="T0" fmla="*/ 7 w 14"/>
                <a:gd name="T1" fmla="*/ 11 h 11"/>
                <a:gd name="T2" fmla="*/ 1 w 14"/>
                <a:gd name="T3" fmla="*/ 5 h 11"/>
                <a:gd name="T4" fmla="*/ 8 w 14"/>
                <a:gd name="T5" fmla="*/ 1 h 11"/>
                <a:gd name="T6" fmla="*/ 13 w 14"/>
                <a:gd name="T7" fmla="*/ 5 h 11"/>
                <a:gd name="T8" fmla="*/ 7 w 14"/>
                <a:gd name="T9" fmla="*/ 11 h 11"/>
              </a:gdLst>
              <a:ahLst/>
              <a:cxnLst>
                <a:cxn ang="0">
                  <a:pos x="T0" y="T1"/>
                </a:cxn>
                <a:cxn ang="0">
                  <a:pos x="T2" y="T3"/>
                </a:cxn>
                <a:cxn ang="0">
                  <a:pos x="T4" y="T5"/>
                </a:cxn>
                <a:cxn ang="0">
                  <a:pos x="T6" y="T7"/>
                </a:cxn>
                <a:cxn ang="0">
                  <a:pos x="T8" y="T9"/>
                </a:cxn>
              </a:cxnLst>
              <a:rect l="0" t="0" r="r" b="b"/>
              <a:pathLst>
                <a:path w="14" h="11">
                  <a:moveTo>
                    <a:pt x="7" y="11"/>
                  </a:moveTo>
                  <a:cubicBezTo>
                    <a:pt x="4" y="11"/>
                    <a:pt x="0" y="10"/>
                    <a:pt x="1" y="5"/>
                  </a:cubicBezTo>
                  <a:cubicBezTo>
                    <a:pt x="1" y="2"/>
                    <a:pt x="4" y="0"/>
                    <a:pt x="8" y="1"/>
                  </a:cubicBezTo>
                  <a:cubicBezTo>
                    <a:pt x="10" y="1"/>
                    <a:pt x="13" y="3"/>
                    <a:pt x="13" y="5"/>
                  </a:cubicBezTo>
                  <a:cubicBezTo>
                    <a:pt x="14" y="10"/>
                    <a:pt x="11" y="11"/>
                    <a:pt x="7" y="11"/>
                  </a:cubicBezTo>
                  <a:close/>
                </a:path>
              </a:pathLst>
            </a:custGeom>
            <a:solidFill>
              <a:srgbClr val="3F9AA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 name="Freeform 901">
              <a:extLst>
                <a:ext uri="{FF2B5EF4-FFF2-40B4-BE49-F238E27FC236}">
                  <a16:creationId xmlns:a16="http://schemas.microsoft.com/office/drawing/2014/main" id="{6193D8CB-9ACF-4A46-BB52-F574E7577CFF}"/>
                </a:ext>
              </a:extLst>
            </p:cNvPr>
            <p:cNvSpPr>
              <a:spLocks/>
            </p:cNvSpPr>
            <p:nvPr/>
          </p:nvSpPr>
          <p:spPr bwMode="auto">
            <a:xfrm>
              <a:off x="568" y="3989"/>
              <a:ext cx="41" cy="28"/>
            </a:xfrm>
            <a:custGeom>
              <a:avLst/>
              <a:gdLst>
                <a:gd name="T0" fmla="*/ 37 w 37"/>
                <a:gd name="T1" fmla="*/ 14 h 25"/>
                <a:gd name="T2" fmla="*/ 0 w 37"/>
                <a:gd name="T3" fmla="*/ 9 h 25"/>
                <a:gd name="T4" fmla="*/ 37 w 37"/>
                <a:gd name="T5" fmla="*/ 14 h 25"/>
              </a:gdLst>
              <a:ahLst/>
              <a:cxnLst>
                <a:cxn ang="0">
                  <a:pos x="T0" y="T1"/>
                </a:cxn>
                <a:cxn ang="0">
                  <a:pos x="T2" y="T3"/>
                </a:cxn>
                <a:cxn ang="0">
                  <a:pos x="T4" y="T5"/>
                </a:cxn>
              </a:cxnLst>
              <a:rect l="0" t="0" r="r" b="b"/>
              <a:pathLst>
                <a:path w="37" h="25">
                  <a:moveTo>
                    <a:pt x="37" y="14"/>
                  </a:moveTo>
                  <a:cubicBezTo>
                    <a:pt x="24" y="21"/>
                    <a:pt x="11" y="25"/>
                    <a:pt x="0" y="9"/>
                  </a:cubicBezTo>
                  <a:cubicBezTo>
                    <a:pt x="14" y="0"/>
                    <a:pt x="25" y="15"/>
                    <a:pt x="37" y="14"/>
                  </a:cubicBezTo>
                  <a:close/>
                </a:path>
              </a:pathLst>
            </a:custGeom>
            <a:solidFill>
              <a:srgbClr val="52A1B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0" name="Freeform 902">
              <a:extLst>
                <a:ext uri="{FF2B5EF4-FFF2-40B4-BE49-F238E27FC236}">
                  <a16:creationId xmlns:a16="http://schemas.microsoft.com/office/drawing/2014/main" id="{2DE2B92A-091B-4A23-ADE6-02874079717D}"/>
                </a:ext>
              </a:extLst>
            </p:cNvPr>
            <p:cNvSpPr>
              <a:spLocks/>
            </p:cNvSpPr>
            <p:nvPr/>
          </p:nvSpPr>
          <p:spPr bwMode="auto">
            <a:xfrm>
              <a:off x="959" y="3181"/>
              <a:ext cx="42" cy="128"/>
            </a:xfrm>
            <a:custGeom>
              <a:avLst/>
              <a:gdLst>
                <a:gd name="T0" fmla="*/ 14 w 38"/>
                <a:gd name="T1" fmla="*/ 114 h 114"/>
                <a:gd name="T2" fmla="*/ 4 w 38"/>
                <a:gd name="T3" fmla="*/ 57 h 114"/>
                <a:gd name="T4" fmla="*/ 0 w 38"/>
                <a:gd name="T5" fmla="*/ 0 h 114"/>
                <a:gd name="T6" fmla="*/ 38 w 38"/>
                <a:gd name="T7" fmla="*/ 101 h 114"/>
                <a:gd name="T8" fmla="*/ 14 w 38"/>
                <a:gd name="T9" fmla="*/ 114 h 114"/>
              </a:gdLst>
              <a:ahLst/>
              <a:cxnLst>
                <a:cxn ang="0">
                  <a:pos x="T0" y="T1"/>
                </a:cxn>
                <a:cxn ang="0">
                  <a:pos x="T2" y="T3"/>
                </a:cxn>
                <a:cxn ang="0">
                  <a:pos x="T4" y="T5"/>
                </a:cxn>
                <a:cxn ang="0">
                  <a:pos x="T6" y="T7"/>
                </a:cxn>
                <a:cxn ang="0">
                  <a:pos x="T8" y="T9"/>
                </a:cxn>
              </a:cxnLst>
              <a:rect l="0" t="0" r="r" b="b"/>
              <a:pathLst>
                <a:path w="38" h="114">
                  <a:moveTo>
                    <a:pt x="14" y="114"/>
                  </a:moveTo>
                  <a:cubicBezTo>
                    <a:pt x="11" y="95"/>
                    <a:pt x="7" y="76"/>
                    <a:pt x="4" y="57"/>
                  </a:cubicBezTo>
                  <a:cubicBezTo>
                    <a:pt x="1" y="39"/>
                    <a:pt x="0" y="20"/>
                    <a:pt x="0" y="0"/>
                  </a:cubicBezTo>
                  <a:cubicBezTo>
                    <a:pt x="12" y="34"/>
                    <a:pt x="25" y="67"/>
                    <a:pt x="38" y="101"/>
                  </a:cubicBezTo>
                  <a:cubicBezTo>
                    <a:pt x="31" y="107"/>
                    <a:pt x="21" y="108"/>
                    <a:pt x="14" y="114"/>
                  </a:cubicBezTo>
                  <a:close/>
                </a:path>
              </a:pathLst>
            </a:custGeom>
            <a:solidFill>
              <a:srgbClr val="B6CFD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1" name="Freeform 903">
              <a:extLst>
                <a:ext uri="{FF2B5EF4-FFF2-40B4-BE49-F238E27FC236}">
                  <a16:creationId xmlns:a16="http://schemas.microsoft.com/office/drawing/2014/main" id="{919D0746-92A5-4944-AF19-16A3E622145B}"/>
                </a:ext>
              </a:extLst>
            </p:cNvPr>
            <p:cNvSpPr>
              <a:spLocks/>
            </p:cNvSpPr>
            <p:nvPr/>
          </p:nvSpPr>
          <p:spPr bwMode="auto">
            <a:xfrm>
              <a:off x="974" y="3288"/>
              <a:ext cx="42" cy="66"/>
            </a:xfrm>
            <a:custGeom>
              <a:avLst/>
              <a:gdLst>
                <a:gd name="T0" fmla="*/ 0 w 37"/>
                <a:gd name="T1" fmla="*/ 19 h 59"/>
                <a:gd name="T2" fmla="*/ 24 w 37"/>
                <a:gd name="T3" fmla="*/ 6 h 59"/>
                <a:gd name="T4" fmla="*/ 37 w 37"/>
                <a:gd name="T5" fmla="*/ 38 h 59"/>
                <a:gd name="T6" fmla="*/ 29 w 37"/>
                <a:gd name="T7" fmla="*/ 50 h 59"/>
                <a:gd name="T8" fmla="*/ 8 w 37"/>
                <a:gd name="T9" fmla="*/ 59 h 59"/>
                <a:gd name="T10" fmla="*/ 0 w 37"/>
                <a:gd name="T11" fmla="*/ 19 h 59"/>
              </a:gdLst>
              <a:ahLst/>
              <a:cxnLst>
                <a:cxn ang="0">
                  <a:pos x="T0" y="T1"/>
                </a:cxn>
                <a:cxn ang="0">
                  <a:pos x="T2" y="T3"/>
                </a:cxn>
                <a:cxn ang="0">
                  <a:pos x="T4" y="T5"/>
                </a:cxn>
                <a:cxn ang="0">
                  <a:pos x="T6" y="T7"/>
                </a:cxn>
                <a:cxn ang="0">
                  <a:pos x="T8" y="T9"/>
                </a:cxn>
                <a:cxn ang="0">
                  <a:pos x="T10" y="T11"/>
                </a:cxn>
              </a:cxnLst>
              <a:rect l="0" t="0" r="r" b="b"/>
              <a:pathLst>
                <a:path w="37" h="59">
                  <a:moveTo>
                    <a:pt x="0" y="19"/>
                  </a:moveTo>
                  <a:cubicBezTo>
                    <a:pt x="1" y="0"/>
                    <a:pt x="15" y="7"/>
                    <a:pt x="24" y="6"/>
                  </a:cubicBezTo>
                  <a:cubicBezTo>
                    <a:pt x="29" y="17"/>
                    <a:pt x="33" y="28"/>
                    <a:pt x="37" y="38"/>
                  </a:cubicBezTo>
                  <a:cubicBezTo>
                    <a:pt x="37" y="44"/>
                    <a:pt x="37" y="51"/>
                    <a:pt x="29" y="50"/>
                  </a:cubicBezTo>
                  <a:cubicBezTo>
                    <a:pt x="20" y="49"/>
                    <a:pt x="14" y="55"/>
                    <a:pt x="8" y="59"/>
                  </a:cubicBezTo>
                  <a:cubicBezTo>
                    <a:pt x="5" y="45"/>
                    <a:pt x="3" y="32"/>
                    <a:pt x="0" y="19"/>
                  </a:cubicBezTo>
                  <a:close/>
                </a:path>
              </a:pathLst>
            </a:custGeom>
            <a:solidFill>
              <a:srgbClr val="E3E9E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2" name="Freeform 904">
              <a:extLst>
                <a:ext uri="{FF2B5EF4-FFF2-40B4-BE49-F238E27FC236}">
                  <a16:creationId xmlns:a16="http://schemas.microsoft.com/office/drawing/2014/main" id="{AE5E9114-E043-4BB5-9E3A-152C382F9257}"/>
                </a:ext>
              </a:extLst>
            </p:cNvPr>
            <p:cNvSpPr>
              <a:spLocks/>
            </p:cNvSpPr>
            <p:nvPr/>
          </p:nvSpPr>
          <p:spPr bwMode="auto">
            <a:xfrm>
              <a:off x="1722" y="3868"/>
              <a:ext cx="18" cy="19"/>
            </a:xfrm>
            <a:custGeom>
              <a:avLst/>
              <a:gdLst>
                <a:gd name="T0" fmla="*/ 16 w 16"/>
                <a:gd name="T1" fmla="*/ 9 h 17"/>
                <a:gd name="T2" fmla="*/ 9 w 16"/>
                <a:gd name="T3" fmla="*/ 16 h 17"/>
                <a:gd name="T4" fmla="*/ 1 w 16"/>
                <a:gd name="T5" fmla="*/ 9 h 17"/>
                <a:gd name="T6" fmla="*/ 5 w 16"/>
                <a:gd name="T7" fmla="*/ 2 h 17"/>
                <a:gd name="T8" fmla="*/ 9 w 16"/>
                <a:gd name="T9" fmla="*/ 8 h 17"/>
                <a:gd name="T10" fmla="*/ 16 w 16"/>
                <a:gd name="T11" fmla="*/ 9 h 17"/>
              </a:gdLst>
              <a:ahLst/>
              <a:cxnLst>
                <a:cxn ang="0">
                  <a:pos x="T0" y="T1"/>
                </a:cxn>
                <a:cxn ang="0">
                  <a:pos x="T2" y="T3"/>
                </a:cxn>
                <a:cxn ang="0">
                  <a:pos x="T4" y="T5"/>
                </a:cxn>
                <a:cxn ang="0">
                  <a:pos x="T6" y="T7"/>
                </a:cxn>
                <a:cxn ang="0">
                  <a:pos x="T8" y="T9"/>
                </a:cxn>
                <a:cxn ang="0">
                  <a:pos x="T10" y="T11"/>
                </a:cxn>
              </a:cxnLst>
              <a:rect l="0" t="0" r="r" b="b"/>
              <a:pathLst>
                <a:path w="16" h="17">
                  <a:moveTo>
                    <a:pt x="16" y="9"/>
                  </a:moveTo>
                  <a:cubicBezTo>
                    <a:pt x="16" y="13"/>
                    <a:pt x="14" y="17"/>
                    <a:pt x="9" y="16"/>
                  </a:cubicBezTo>
                  <a:cubicBezTo>
                    <a:pt x="5" y="16"/>
                    <a:pt x="2" y="13"/>
                    <a:pt x="1" y="9"/>
                  </a:cubicBezTo>
                  <a:cubicBezTo>
                    <a:pt x="0" y="6"/>
                    <a:pt x="1" y="3"/>
                    <a:pt x="5" y="2"/>
                  </a:cubicBezTo>
                  <a:cubicBezTo>
                    <a:pt x="10" y="0"/>
                    <a:pt x="9" y="4"/>
                    <a:pt x="9" y="8"/>
                  </a:cubicBezTo>
                  <a:cubicBezTo>
                    <a:pt x="10" y="14"/>
                    <a:pt x="14" y="9"/>
                    <a:pt x="16" y="9"/>
                  </a:cubicBezTo>
                  <a:close/>
                </a:path>
              </a:pathLst>
            </a:custGeom>
            <a:solidFill>
              <a:srgbClr val="539EB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3" name="Freeform 905">
              <a:extLst>
                <a:ext uri="{FF2B5EF4-FFF2-40B4-BE49-F238E27FC236}">
                  <a16:creationId xmlns:a16="http://schemas.microsoft.com/office/drawing/2014/main" id="{D2693D19-064B-4881-8B0A-5DB46E7EE237}"/>
                </a:ext>
              </a:extLst>
            </p:cNvPr>
            <p:cNvSpPr>
              <a:spLocks/>
            </p:cNvSpPr>
            <p:nvPr/>
          </p:nvSpPr>
          <p:spPr bwMode="auto">
            <a:xfrm>
              <a:off x="845" y="3528"/>
              <a:ext cx="45" cy="20"/>
            </a:xfrm>
            <a:custGeom>
              <a:avLst/>
              <a:gdLst>
                <a:gd name="T0" fmla="*/ 40 w 40"/>
                <a:gd name="T1" fmla="*/ 12 h 18"/>
                <a:gd name="T2" fmla="*/ 0 w 40"/>
                <a:gd name="T3" fmla="*/ 8 h 18"/>
                <a:gd name="T4" fmla="*/ 20 w 40"/>
                <a:gd name="T5" fmla="*/ 4 h 18"/>
                <a:gd name="T6" fmla="*/ 40 w 40"/>
                <a:gd name="T7" fmla="*/ 12 h 18"/>
              </a:gdLst>
              <a:ahLst/>
              <a:cxnLst>
                <a:cxn ang="0">
                  <a:pos x="T0" y="T1"/>
                </a:cxn>
                <a:cxn ang="0">
                  <a:pos x="T2" y="T3"/>
                </a:cxn>
                <a:cxn ang="0">
                  <a:pos x="T4" y="T5"/>
                </a:cxn>
                <a:cxn ang="0">
                  <a:pos x="T6" y="T7"/>
                </a:cxn>
              </a:cxnLst>
              <a:rect l="0" t="0" r="r" b="b"/>
              <a:pathLst>
                <a:path w="40" h="18">
                  <a:moveTo>
                    <a:pt x="40" y="12"/>
                  </a:moveTo>
                  <a:cubicBezTo>
                    <a:pt x="24" y="18"/>
                    <a:pt x="24" y="18"/>
                    <a:pt x="0" y="8"/>
                  </a:cubicBezTo>
                  <a:cubicBezTo>
                    <a:pt x="7" y="3"/>
                    <a:pt x="13" y="0"/>
                    <a:pt x="20" y="4"/>
                  </a:cubicBezTo>
                  <a:cubicBezTo>
                    <a:pt x="25" y="12"/>
                    <a:pt x="35" y="4"/>
                    <a:pt x="40" y="12"/>
                  </a:cubicBezTo>
                  <a:close/>
                </a:path>
              </a:pathLst>
            </a:custGeom>
            <a:solidFill>
              <a:srgbClr val="529EB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4" name="Freeform 906">
              <a:extLst>
                <a:ext uri="{FF2B5EF4-FFF2-40B4-BE49-F238E27FC236}">
                  <a16:creationId xmlns:a16="http://schemas.microsoft.com/office/drawing/2014/main" id="{60867E9B-68B9-49E0-9115-E54BFDF3F5E5}"/>
                </a:ext>
              </a:extLst>
            </p:cNvPr>
            <p:cNvSpPr>
              <a:spLocks/>
            </p:cNvSpPr>
            <p:nvPr/>
          </p:nvSpPr>
          <p:spPr bwMode="auto">
            <a:xfrm>
              <a:off x="495" y="3518"/>
              <a:ext cx="34" cy="23"/>
            </a:xfrm>
            <a:custGeom>
              <a:avLst/>
              <a:gdLst>
                <a:gd name="T0" fmla="*/ 0 w 31"/>
                <a:gd name="T1" fmla="*/ 17 h 21"/>
                <a:gd name="T2" fmla="*/ 25 w 31"/>
                <a:gd name="T3" fmla="*/ 4 h 21"/>
                <a:gd name="T4" fmla="*/ 29 w 31"/>
                <a:gd name="T5" fmla="*/ 11 h 21"/>
                <a:gd name="T6" fmla="*/ 0 w 31"/>
                <a:gd name="T7" fmla="*/ 17 h 21"/>
              </a:gdLst>
              <a:ahLst/>
              <a:cxnLst>
                <a:cxn ang="0">
                  <a:pos x="T0" y="T1"/>
                </a:cxn>
                <a:cxn ang="0">
                  <a:pos x="T2" y="T3"/>
                </a:cxn>
                <a:cxn ang="0">
                  <a:pos x="T4" y="T5"/>
                </a:cxn>
                <a:cxn ang="0">
                  <a:pos x="T6" y="T7"/>
                </a:cxn>
              </a:cxnLst>
              <a:rect l="0" t="0" r="r" b="b"/>
              <a:pathLst>
                <a:path w="31" h="21">
                  <a:moveTo>
                    <a:pt x="0" y="17"/>
                  </a:moveTo>
                  <a:cubicBezTo>
                    <a:pt x="5" y="6"/>
                    <a:pt x="13" y="0"/>
                    <a:pt x="25" y="4"/>
                  </a:cubicBezTo>
                  <a:cubicBezTo>
                    <a:pt x="29" y="5"/>
                    <a:pt x="31" y="10"/>
                    <a:pt x="29" y="11"/>
                  </a:cubicBezTo>
                  <a:cubicBezTo>
                    <a:pt x="21" y="18"/>
                    <a:pt x="11" y="21"/>
                    <a:pt x="0" y="17"/>
                  </a:cubicBezTo>
                  <a:close/>
                </a:path>
              </a:pathLst>
            </a:custGeom>
            <a:solidFill>
              <a:srgbClr val="83BB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5" name="Freeform 907">
              <a:extLst>
                <a:ext uri="{FF2B5EF4-FFF2-40B4-BE49-F238E27FC236}">
                  <a16:creationId xmlns:a16="http://schemas.microsoft.com/office/drawing/2014/main" id="{85508618-744E-4A40-8030-255C30DD4D0D}"/>
                </a:ext>
              </a:extLst>
            </p:cNvPr>
            <p:cNvSpPr>
              <a:spLocks/>
            </p:cNvSpPr>
            <p:nvPr/>
          </p:nvSpPr>
          <p:spPr bwMode="auto">
            <a:xfrm>
              <a:off x="990" y="848"/>
              <a:ext cx="65" cy="104"/>
            </a:xfrm>
            <a:custGeom>
              <a:avLst/>
              <a:gdLst>
                <a:gd name="T0" fmla="*/ 0 w 58"/>
                <a:gd name="T1" fmla="*/ 0 h 93"/>
                <a:gd name="T2" fmla="*/ 55 w 58"/>
                <a:gd name="T3" fmla="*/ 81 h 93"/>
                <a:gd name="T4" fmla="*/ 53 w 58"/>
                <a:gd name="T5" fmla="*/ 91 h 93"/>
                <a:gd name="T6" fmla="*/ 46 w 58"/>
                <a:gd name="T7" fmla="*/ 86 h 93"/>
                <a:gd name="T8" fmla="*/ 0 w 58"/>
                <a:gd name="T9" fmla="*/ 0 h 93"/>
              </a:gdLst>
              <a:ahLst/>
              <a:cxnLst>
                <a:cxn ang="0">
                  <a:pos x="T0" y="T1"/>
                </a:cxn>
                <a:cxn ang="0">
                  <a:pos x="T2" y="T3"/>
                </a:cxn>
                <a:cxn ang="0">
                  <a:pos x="T4" y="T5"/>
                </a:cxn>
                <a:cxn ang="0">
                  <a:pos x="T6" y="T7"/>
                </a:cxn>
                <a:cxn ang="0">
                  <a:pos x="T8" y="T9"/>
                </a:cxn>
              </a:cxnLst>
              <a:rect l="0" t="0" r="r" b="b"/>
              <a:pathLst>
                <a:path w="58" h="93">
                  <a:moveTo>
                    <a:pt x="0" y="0"/>
                  </a:moveTo>
                  <a:cubicBezTo>
                    <a:pt x="25" y="23"/>
                    <a:pt x="37" y="54"/>
                    <a:pt x="55" y="81"/>
                  </a:cubicBezTo>
                  <a:cubicBezTo>
                    <a:pt x="58" y="85"/>
                    <a:pt x="56" y="89"/>
                    <a:pt x="53" y="91"/>
                  </a:cubicBezTo>
                  <a:cubicBezTo>
                    <a:pt x="49" y="93"/>
                    <a:pt x="48" y="89"/>
                    <a:pt x="46" y="86"/>
                  </a:cubicBezTo>
                  <a:cubicBezTo>
                    <a:pt x="31" y="57"/>
                    <a:pt x="16" y="28"/>
                    <a:pt x="0" y="0"/>
                  </a:cubicBezTo>
                  <a:close/>
                </a:path>
              </a:pathLst>
            </a:custGeom>
            <a:solidFill>
              <a:srgbClr val="E8D4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6" name="Freeform 908">
              <a:extLst>
                <a:ext uri="{FF2B5EF4-FFF2-40B4-BE49-F238E27FC236}">
                  <a16:creationId xmlns:a16="http://schemas.microsoft.com/office/drawing/2014/main" id="{2D568059-536C-4836-970E-7C4AE78B678B}"/>
                </a:ext>
              </a:extLst>
            </p:cNvPr>
            <p:cNvSpPr>
              <a:spLocks/>
            </p:cNvSpPr>
            <p:nvPr/>
          </p:nvSpPr>
          <p:spPr bwMode="auto">
            <a:xfrm>
              <a:off x="1013" y="944"/>
              <a:ext cx="31" cy="32"/>
            </a:xfrm>
            <a:custGeom>
              <a:avLst/>
              <a:gdLst>
                <a:gd name="T0" fmla="*/ 16 w 28"/>
                <a:gd name="T1" fmla="*/ 28 h 28"/>
                <a:gd name="T2" fmla="*/ 0 w 28"/>
                <a:gd name="T3" fmla="*/ 0 h 28"/>
                <a:gd name="T4" fmla="*/ 16 w 28"/>
                <a:gd name="T5" fmla="*/ 28 h 28"/>
              </a:gdLst>
              <a:ahLst/>
              <a:cxnLst>
                <a:cxn ang="0">
                  <a:pos x="T0" y="T1"/>
                </a:cxn>
                <a:cxn ang="0">
                  <a:pos x="T2" y="T3"/>
                </a:cxn>
                <a:cxn ang="0">
                  <a:pos x="T4" y="T5"/>
                </a:cxn>
              </a:cxnLst>
              <a:rect l="0" t="0" r="r" b="b"/>
              <a:pathLst>
                <a:path w="28" h="28">
                  <a:moveTo>
                    <a:pt x="16" y="28"/>
                  </a:moveTo>
                  <a:cubicBezTo>
                    <a:pt x="10" y="18"/>
                    <a:pt x="5" y="9"/>
                    <a:pt x="0" y="0"/>
                  </a:cubicBezTo>
                  <a:cubicBezTo>
                    <a:pt x="27" y="8"/>
                    <a:pt x="28" y="11"/>
                    <a:pt x="16" y="28"/>
                  </a:cubicBezTo>
                  <a:close/>
                </a:path>
              </a:pathLst>
            </a:custGeom>
            <a:solidFill>
              <a:srgbClr val="DFCC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7" name="Freeform 909">
              <a:extLst>
                <a:ext uri="{FF2B5EF4-FFF2-40B4-BE49-F238E27FC236}">
                  <a16:creationId xmlns:a16="http://schemas.microsoft.com/office/drawing/2014/main" id="{4F6761BF-DF16-46F7-AEB9-9B6F45D5760B}"/>
                </a:ext>
              </a:extLst>
            </p:cNvPr>
            <p:cNvSpPr>
              <a:spLocks/>
            </p:cNvSpPr>
            <p:nvPr/>
          </p:nvSpPr>
          <p:spPr bwMode="auto">
            <a:xfrm>
              <a:off x="989" y="882"/>
              <a:ext cx="40" cy="54"/>
            </a:xfrm>
            <a:custGeom>
              <a:avLst/>
              <a:gdLst>
                <a:gd name="T0" fmla="*/ 4 w 36"/>
                <a:gd name="T1" fmla="*/ 0 h 48"/>
                <a:gd name="T2" fmla="*/ 36 w 36"/>
                <a:gd name="T3" fmla="*/ 48 h 48"/>
                <a:gd name="T4" fmla="*/ 0 w 36"/>
                <a:gd name="T5" fmla="*/ 2 h 48"/>
                <a:gd name="T6" fmla="*/ 4 w 36"/>
                <a:gd name="T7" fmla="*/ 0 h 48"/>
              </a:gdLst>
              <a:ahLst/>
              <a:cxnLst>
                <a:cxn ang="0">
                  <a:pos x="T0" y="T1"/>
                </a:cxn>
                <a:cxn ang="0">
                  <a:pos x="T2" y="T3"/>
                </a:cxn>
                <a:cxn ang="0">
                  <a:pos x="T4" y="T5"/>
                </a:cxn>
                <a:cxn ang="0">
                  <a:pos x="T6" y="T7"/>
                </a:cxn>
              </a:cxnLst>
              <a:rect l="0" t="0" r="r" b="b"/>
              <a:pathLst>
                <a:path w="36" h="48">
                  <a:moveTo>
                    <a:pt x="4" y="0"/>
                  </a:moveTo>
                  <a:cubicBezTo>
                    <a:pt x="14" y="16"/>
                    <a:pt x="25" y="32"/>
                    <a:pt x="36" y="48"/>
                  </a:cubicBezTo>
                  <a:cubicBezTo>
                    <a:pt x="20" y="36"/>
                    <a:pt x="11" y="19"/>
                    <a:pt x="0" y="2"/>
                  </a:cubicBezTo>
                  <a:cubicBezTo>
                    <a:pt x="1" y="2"/>
                    <a:pt x="2" y="1"/>
                    <a:pt x="4" y="0"/>
                  </a:cubicBezTo>
                  <a:close/>
                </a:path>
              </a:pathLst>
            </a:custGeom>
            <a:solidFill>
              <a:srgbClr val="CDBCA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8" name="Freeform 910">
              <a:extLst>
                <a:ext uri="{FF2B5EF4-FFF2-40B4-BE49-F238E27FC236}">
                  <a16:creationId xmlns:a16="http://schemas.microsoft.com/office/drawing/2014/main" id="{6473F9D0-EA27-4375-80BA-E692B95499EA}"/>
                </a:ext>
              </a:extLst>
            </p:cNvPr>
            <p:cNvSpPr>
              <a:spLocks/>
            </p:cNvSpPr>
            <p:nvPr/>
          </p:nvSpPr>
          <p:spPr bwMode="auto">
            <a:xfrm>
              <a:off x="1273" y="1085"/>
              <a:ext cx="53" cy="91"/>
            </a:xfrm>
            <a:custGeom>
              <a:avLst/>
              <a:gdLst>
                <a:gd name="T0" fmla="*/ 35 w 47"/>
                <a:gd name="T1" fmla="*/ 80 h 81"/>
                <a:gd name="T2" fmla="*/ 31 w 47"/>
                <a:gd name="T3" fmla="*/ 79 h 81"/>
                <a:gd name="T4" fmla="*/ 15 w 47"/>
                <a:gd name="T5" fmla="*/ 0 h 81"/>
                <a:gd name="T6" fmla="*/ 16 w 47"/>
                <a:gd name="T7" fmla="*/ 17 h 81"/>
                <a:gd name="T8" fmla="*/ 21 w 47"/>
                <a:gd name="T9" fmla="*/ 55 h 81"/>
                <a:gd name="T10" fmla="*/ 37 w 47"/>
                <a:gd name="T11" fmla="*/ 63 h 81"/>
                <a:gd name="T12" fmla="*/ 43 w 47"/>
                <a:gd name="T13" fmla="*/ 71 h 81"/>
                <a:gd name="T14" fmla="*/ 47 w 47"/>
                <a:gd name="T15" fmla="*/ 75 h 81"/>
                <a:gd name="T16" fmla="*/ 35 w 47"/>
                <a:gd name="T17" fmla="*/ 8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7" h="81">
                  <a:moveTo>
                    <a:pt x="35" y="80"/>
                  </a:moveTo>
                  <a:cubicBezTo>
                    <a:pt x="34" y="80"/>
                    <a:pt x="32" y="79"/>
                    <a:pt x="31" y="79"/>
                  </a:cubicBezTo>
                  <a:cubicBezTo>
                    <a:pt x="4" y="58"/>
                    <a:pt x="0" y="37"/>
                    <a:pt x="15" y="0"/>
                  </a:cubicBezTo>
                  <a:cubicBezTo>
                    <a:pt x="25" y="5"/>
                    <a:pt x="18" y="11"/>
                    <a:pt x="16" y="17"/>
                  </a:cubicBezTo>
                  <a:cubicBezTo>
                    <a:pt x="13" y="30"/>
                    <a:pt x="16" y="43"/>
                    <a:pt x="21" y="55"/>
                  </a:cubicBezTo>
                  <a:cubicBezTo>
                    <a:pt x="24" y="64"/>
                    <a:pt x="24" y="63"/>
                    <a:pt x="37" y="63"/>
                  </a:cubicBezTo>
                  <a:cubicBezTo>
                    <a:pt x="40" y="63"/>
                    <a:pt x="36" y="72"/>
                    <a:pt x="43" y="71"/>
                  </a:cubicBezTo>
                  <a:cubicBezTo>
                    <a:pt x="45" y="71"/>
                    <a:pt x="47" y="72"/>
                    <a:pt x="47" y="75"/>
                  </a:cubicBezTo>
                  <a:cubicBezTo>
                    <a:pt x="44" y="79"/>
                    <a:pt x="40" y="81"/>
                    <a:pt x="35" y="80"/>
                  </a:cubicBezTo>
                  <a:close/>
                </a:path>
              </a:pathLst>
            </a:custGeom>
            <a:solidFill>
              <a:srgbClr val="3021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9" name="Freeform 911">
              <a:extLst>
                <a:ext uri="{FF2B5EF4-FFF2-40B4-BE49-F238E27FC236}">
                  <a16:creationId xmlns:a16="http://schemas.microsoft.com/office/drawing/2014/main" id="{E44371CA-2400-4437-9BBC-09AFB90848E5}"/>
                </a:ext>
              </a:extLst>
            </p:cNvPr>
            <p:cNvSpPr>
              <a:spLocks/>
            </p:cNvSpPr>
            <p:nvPr/>
          </p:nvSpPr>
          <p:spPr bwMode="auto">
            <a:xfrm>
              <a:off x="1331" y="1096"/>
              <a:ext cx="36" cy="71"/>
            </a:xfrm>
            <a:custGeom>
              <a:avLst/>
              <a:gdLst>
                <a:gd name="T0" fmla="*/ 12 w 32"/>
                <a:gd name="T1" fmla="*/ 57 h 63"/>
                <a:gd name="T2" fmla="*/ 8 w 32"/>
                <a:gd name="T3" fmla="*/ 60 h 63"/>
                <a:gd name="T4" fmla="*/ 0 w 32"/>
                <a:gd name="T5" fmla="*/ 57 h 63"/>
                <a:gd name="T6" fmla="*/ 4 w 32"/>
                <a:gd name="T7" fmla="*/ 53 h 63"/>
                <a:gd name="T8" fmla="*/ 17 w 32"/>
                <a:gd name="T9" fmla="*/ 30 h 63"/>
                <a:gd name="T10" fmla="*/ 29 w 32"/>
                <a:gd name="T11" fmla="*/ 0 h 63"/>
                <a:gd name="T12" fmla="*/ 12 w 32"/>
                <a:gd name="T13" fmla="*/ 57 h 63"/>
              </a:gdLst>
              <a:ahLst/>
              <a:cxnLst>
                <a:cxn ang="0">
                  <a:pos x="T0" y="T1"/>
                </a:cxn>
                <a:cxn ang="0">
                  <a:pos x="T2" y="T3"/>
                </a:cxn>
                <a:cxn ang="0">
                  <a:pos x="T4" y="T5"/>
                </a:cxn>
                <a:cxn ang="0">
                  <a:pos x="T6" y="T7"/>
                </a:cxn>
                <a:cxn ang="0">
                  <a:pos x="T8" y="T9"/>
                </a:cxn>
                <a:cxn ang="0">
                  <a:pos x="T10" y="T11"/>
                </a:cxn>
                <a:cxn ang="0">
                  <a:pos x="T12" y="T13"/>
                </a:cxn>
              </a:cxnLst>
              <a:rect l="0" t="0" r="r" b="b"/>
              <a:pathLst>
                <a:path w="32" h="63">
                  <a:moveTo>
                    <a:pt x="12" y="57"/>
                  </a:moveTo>
                  <a:cubicBezTo>
                    <a:pt x="10" y="58"/>
                    <a:pt x="9" y="59"/>
                    <a:pt x="8" y="60"/>
                  </a:cubicBezTo>
                  <a:cubicBezTo>
                    <a:pt x="4" y="61"/>
                    <a:pt x="0" y="63"/>
                    <a:pt x="0" y="57"/>
                  </a:cubicBezTo>
                  <a:cubicBezTo>
                    <a:pt x="1" y="56"/>
                    <a:pt x="3" y="55"/>
                    <a:pt x="4" y="53"/>
                  </a:cubicBezTo>
                  <a:cubicBezTo>
                    <a:pt x="13" y="48"/>
                    <a:pt x="15" y="39"/>
                    <a:pt x="17" y="30"/>
                  </a:cubicBezTo>
                  <a:cubicBezTo>
                    <a:pt x="19" y="19"/>
                    <a:pt x="18" y="7"/>
                    <a:pt x="29" y="0"/>
                  </a:cubicBezTo>
                  <a:cubicBezTo>
                    <a:pt x="24" y="19"/>
                    <a:pt x="32" y="42"/>
                    <a:pt x="12" y="57"/>
                  </a:cubicBezTo>
                  <a:close/>
                </a:path>
              </a:pathLst>
            </a:custGeom>
            <a:solidFill>
              <a:srgbClr val="3121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0" name="Freeform 912">
              <a:extLst>
                <a:ext uri="{FF2B5EF4-FFF2-40B4-BE49-F238E27FC236}">
                  <a16:creationId xmlns:a16="http://schemas.microsoft.com/office/drawing/2014/main" id="{5C911402-9FD0-4F5F-86AB-2237585D5698}"/>
                </a:ext>
              </a:extLst>
            </p:cNvPr>
            <p:cNvSpPr>
              <a:spLocks/>
            </p:cNvSpPr>
            <p:nvPr/>
          </p:nvSpPr>
          <p:spPr bwMode="auto">
            <a:xfrm>
              <a:off x="1094" y="857"/>
              <a:ext cx="32" cy="43"/>
            </a:xfrm>
            <a:custGeom>
              <a:avLst/>
              <a:gdLst>
                <a:gd name="T0" fmla="*/ 19 w 29"/>
                <a:gd name="T1" fmla="*/ 14 h 39"/>
                <a:gd name="T2" fmla="*/ 23 w 29"/>
                <a:gd name="T3" fmla="*/ 39 h 39"/>
                <a:gd name="T4" fmla="*/ 0 w 29"/>
                <a:gd name="T5" fmla="*/ 1 h 39"/>
                <a:gd name="T6" fmla="*/ 1 w 29"/>
                <a:gd name="T7" fmla="*/ 0 h 39"/>
                <a:gd name="T8" fmla="*/ 19 w 29"/>
                <a:gd name="T9" fmla="*/ 14 h 39"/>
                <a:gd name="T10" fmla="*/ 19 w 29"/>
                <a:gd name="T11" fmla="*/ 14 h 39"/>
              </a:gdLst>
              <a:ahLst/>
              <a:cxnLst>
                <a:cxn ang="0">
                  <a:pos x="T0" y="T1"/>
                </a:cxn>
                <a:cxn ang="0">
                  <a:pos x="T2" y="T3"/>
                </a:cxn>
                <a:cxn ang="0">
                  <a:pos x="T4" y="T5"/>
                </a:cxn>
                <a:cxn ang="0">
                  <a:pos x="T6" y="T7"/>
                </a:cxn>
                <a:cxn ang="0">
                  <a:pos x="T8" y="T9"/>
                </a:cxn>
                <a:cxn ang="0">
                  <a:pos x="T10" y="T11"/>
                </a:cxn>
              </a:cxnLst>
              <a:rect l="0" t="0" r="r" b="b"/>
              <a:pathLst>
                <a:path w="29" h="39">
                  <a:moveTo>
                    <a:pt x="19" y="14"/>
                  </a:moveTo>
                  <a:cubicBezTo>
                    <a:pt x="16" y="23"/>
                    <a:pt x="29" y="28"/>
                    <a:pt x="23" y="39"/>
                  </a:cubicBezTo>
                  <a:cubicBezTo>
                    <a:pt x="15" y="26"/>
                    <a:pt x="7" y="13"/>
                    <a:pt x="0" y="1"/>
                  </a:cubicBezTo>
                  <a:cubicBezTo>
                    <a:pt x="0" y="1"/>
                    <a:pt x="1" y="0"/>
                    <a:pt x="1" y="0"/>
                  </a:cubicBezTo>
                  <a:cubicBezTo>
                    <a:pt x="7" y="4"/>
                    <a:pt x="13" y="9"/>
                    <a:pt x="19" y="14"/>
                  </a:cubicBezTo>
                  <a:cubicBezTo>
                    <a:pt x="19" y="14"/>
                    <a:pt x="19" y="14"/>
                    <a:pt x="19" y="14"/>
                  </a:cubicBezTo>
                  <a:close/>
                </a:path>
              </a:pathLst>
            </a:custGeom>
            <a:solidFill>
              <a:srgbClr val="EBDD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1" name="Freeform 913">
              <a:extLst>
                <a:ext uri="{FF2B5EF4-FFF2-40B4-BE49-F238E27FC236}">
                  <a16:creationId xmlns:a16="http://schemas.microsoft.com/office/drawing/2014/main" id="{09C447E2-1944-4104-BD9C-62FD63895B25}"/>
                </a:ext>
              </a:extLst>
            </p:cNvPr>
            <p:cNvSpPr>
              <a:spLocks/>
            </p:cNvSpPr>
            <p:nvPr/>
          </p:nvSpPr>
          <p:spPr bwMode="auto">
            <a:xfrm>
              <a:off x="1308" y="1169"/>
              <a:ext cx="24" cy="21"/>
            </a:xfrm>
            <a:custGeom>
              <a:avLst/>
              <a:gdLst>
                <a:gd name="T0" fmla="*/ 4 w 21"/>
                <a:gd name="T1" fmla="*/ 5 h 19"/>
                <a:gd name="T2" fmla="*/ 16 w 21"/>
                <a:gd name="T3" fmla="*/ 0 h 19"/>
                <a:gd name="T4" fmla="*/ 11 w 21"/>
                <a:gd name="T5" fmla="*/ 17 h 19"/>
                <a:gd name="T6" fmla="*/ 4 w 21"/>
                <a:gd name="T7" fmla="*/ 5 h 19"/>
              </a:gdLst>
              <a:ahLst/>
              <a:cxnLst>
                <a:cxn ang="0">
                  <a:pos x="T0" y="T1"/>
                </a:cxn>
                <a:cxn ang="0">
                  <a:pos x="T2" y="T3"/>
                </a:cxn>
                <a:cxn ang="0">
                  <a:pos x="T4" y="T5"/>
                </a:cxn>
                <a:cxn ang="0">
                  <a:pos x="T6" y="T7"/>
                </a:cxn>
              </a:cxnLst>
              <a:rect l="0" t="0" r="r" b="b"/>
              <a:pathLst>
                <a:path w="21" h="19">
                  <a:moveTo>
                    <a:pt x="4" y="5"/>
                  </a:moveTo>
                  <a:cubicBezTo>
                    <a:pt x="8" y="3"/>
                    <a:pt x="12" y="2"/>
                    <a:pt x="16" y="0"/>
                  </a:cubicBezTo>
                  <a:cubicBezTo>
                    <a:pt x="21" y="8"/>
                    <a:pt x="19" y="15"/>
                    <a:pt x="11" y="17"/>
                  </a:cubicBezTo>
                  <a:cubicBezTo>
                    <a:pt x="0" y="19"/>
                    <a:pt x="7" y="9"/>
                    <a:pt x="4" y="5"/>
                  </a:cubicBezTo>
                  <a:close/>
                </a:path>
              </a:pathLst>
            </a:custGeom>
            <a:solidFill>
              <a:srgbClr val="E9D5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2" name="Freeform 914">
              <a:extLst>
                <a:ext uri="{FF2B5EF4-FFF2-40B4-BE49-F238E27FC236}">
                  <a16:creationId xmlns:a16="http://schemas.microsoft.com/office/drawing/2014/main" id="{872113BF-1332-41DD-A10E-93FCBD3CE3D0}"/>
                </a:ext>
              </a:extLst>
            </p:cNvPr>
            <p:cNvSpPr>
              <a:spLocks/>
            </p:cNvSpPr>
            <p:nvPr/>
          </p:nvSpPr>
          <p:spPr bwMode="auto">
            <a:xfrm>
              <a:off x="1924" y="937"/>
              <a:ext cx="25" cy="46"/>
            </a:xfrm>
            <a:custGeom>
              <a:avLst/>
              <a:gdLst>
                <a:gd name="T0" fmla="*/ 2 w 22"/>
                <a:gd name="T1" fmla="*/ 41 h 41"/>
                <a:gd name="T2" fmla="*/ 22 w 22"/>
                <a:gd name="T3" fmla="*/ 0 h 41"/>
                <a:gd name="T4" fmla="*/ 2 w 22"/>
                <a:gd name="T5" fmla="*/ 41 h 41"/>
              </a:gdLst>
              <a:ahLst/>
              <a:cxnLst>
                <a:cxn ang="0">
                  <a:pos x="T0" y="T1"/>
                </a:cxn>
                <a:cxn ang="0">
                  <a:pos x="T2" y="T3"/>
                </a:cxn>
                <a:cxn ang="0">
                  <a:pos x="T4" y="T5"/>
                </a:cxn>
              </a:cxnLst>
              <a:rect l="0" t="0" r="r" b="b"/>
              <a:pathLst>
                <a:path w="22" h="41">
                  <a:moveTo>
                    <a:pt x="2" y="41"/>
                  </a:moveTo>
                  <a:cubicBezTo>
                    <a:pt x="0" y="24"/>
                    <a:pt x="6" y="9"/>
                    <a:pt x="22" y="0"/>
                  </a:cubicBezTo>
                  <a:cubicBezTo>
                    <a:pt x="15" y="14"/>
                    <a:pt x="8" y="28"/>
                    <a:pt x="2" y="41"/>
                  </a:cubicBezTo>
                  <a:close/>
                </a:path>
              </a:pathLst>
            </a:custGeom>
            <a:solidFill>
              <a:srgbClr val="89624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3" name="Freeform 915">
              <a:extLst>
                <a:ext uri="{FF2B5EF4-FFF2-40B4-BE49-F238E27FC236}">
                  <a16:creationId xmlns:a16="http://schemas.microsoft.com/office/drawing/2014/main" id="{81EBBBDB-0162-40BA-9353-7C4193E0AE9E}"/>
                </a:ext>
              </a:extLst>
            </p:cNvPr>
            <p:cNvSpPr>
              <a:spLocks/>
            </p:cNvSpPr>
            <p:nvPr/>
          </p:nvSpPr>
          <p:spPr bwMode="auto">
            <a:xfrm>
              <a:off x="1951" y="872"/>
              <a:ext cx="28" cy="59"/>
            </a:xfrm>
            <a:custGeom>
              <a:avLst/>
              <a:gdLst>
                <a:gd name="T0" fmla="*/ 20 w 25"/>
                <a:gd name="T1" fmla="*/ 0 h 52"/>
                <a:gd name="T2" fmla="*/ 25 w 25"/>
                <a:gd name="T3" fmla="*/ 0 h 52"/>
                <a:gd name="T4" fmla="*/ 5 w 25"/>
                <a:gd name="T5" fmla="*/ 52 h 52"/>
                <a:gd name="T6" fmla="*/ 0 w 25"/>
                <a:gd name="T7" fmla="*/ 50 h 52"/>
                <a:gd name="T8" fmla="*/ 20 w 25"/>
                <a:gd name="T9" fmla="*/ 0 h 52"/>
              </a:gdLst>
              <a:ahLst/>
              <a:cxnLst>
                <a:cxn ang="0">
                  <a:pos x="T0" y="T1"/>
                </a:cxn>
                <a:cxn ang="0">
                  <a:pos x="T2" y="T3"/>
                </a:cxn>
                <a:cxn ang="0">
                  <a:pos x="T4" y="T5"/>
                </a:cxn>
                <a:cxn ang="0">
                  <a:pos x="T6" y="T7"/>
                </a:cxn>
                <a:cxn ang="0">
                  <a:pos x="T8" y="T9"/>
                </a:cxn>
              </a:cxnLst>
              <a:rect l="0" t="0" r="r" b="b"/>
              <a:pathLst>
                <a:path w="25" h="52">
                  <a:moveTo>
                    <a:pt x="20" y="0"/>
                  </a:moveTo>
                  <a:cubicBezTo>
                    <a:pt x="22" y="0"/>
                    <a:pt x="23" y="0"/>
                    <a:pt x="25" y="0"/>
                  </a:cubicBezTo>
                  <a:cubicBezTo>
                    <a:pt x="18" y="18"/>
                    <a:pt x="11" y="35"/>
                    <a:pt x="5" y="52"/>
                  </a:cubicBezTo>
                  <a:cubicBezTo>
                    <a:pt x="3" y="51"/>
                    <a:pt x="2" y="51"/>
                    <a:pt x="0" y="50"/>
                  </a:cubicBezTo>
                  <a:cubicBezTo>
                    <a:pt x="5" y="33"/>
                    <a:pt x="11" y="16"/>
                    <a:pt x="20" y="0"/>
                  </a:cubicBezTo>
                  <a:close/>
                </a:path>
              </a:pathLst>
            </a:custGeom>
            <a:solidFill>
              <a:srgbClr val="7759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4" name="Freeform 916">
              <a:extLst>
                <a:ext uri="{FF2B5EF4-FFF2-40B4-BE49-F238E27FC236}">
                  <a16:creationId xmlns:a16="http://schemas.microsoft.com/office/drawing/2014/main" id="{019D9D85-4D0D-4C3E-AD7B-5E39A41BA225}"/>
                </a:ext>
              </a:extLst>
            </p:cNvPr>
            <p:cNvSpPr>
              <a:spLocks/>
            </p:cNvSpPr>
            <p:nvPr/>
          </p:nvSpPr>
          <p:spPr bwMode="auto">
            <a:xfrm>
              <a:off x="1976" y="818"/>
              <a:ext cx="27" cy="50"/>
            </a:xfrm>
            <a:custGeom>
              <a:avLst/>
              <a:gdLst>
                <a:gd name="T0" fmla="*/ 5 w 24"/>
                <a:gd name="T1" fmla="*/ 44 h 44"/>
                <a:gd name="T2" fmla="*/ 6 w 24"/>
                <a:gd name="T3" fmla="*/ 31 h 44"/>
                <a:gd name="T4" fmla="*/ 24 w 24"/>
                <a:gd name="T5" fmla="*/ 0 h 44"/>
                <a:gd name="T6" fmla="*/ 5 w 24"/>
                <a:gd name="T7" fmla="*/ 44 h 44"/>
              </a:gdLst>
              <a:ahLst/>
              <a:cxnLst>
                <a:cxn ang="0">
                  <a:pos x="T0" y="T1"/>
                </a:cxn>
                <a:cxn ang="0">
                  <a:pos x="T2" y="T3"/>
                </a:cxn>
                <a:cxn ang="0">
                  <a:pos x="T4" y="T5"/>
                </a:cxn>
                <a:cxn ang="0">
                  <a:pos x="T6" y="T7"/>
                </a:cxn>
              </a:cxnLst>
              <a:rect l="0" t="0" r="r" b="b"/>
              <a:pathLst>
                <a:path w="24" h="44">
                  <a:moveTo>
                    <a:pt x="5" y="44"/>
                  </a:moveTo>
                  <a:cubicBezTo>
                    <a:pt x="0" y="39"/>
                    <a:pt x="6" y="35"/>
                    <a:pt x="6" y="31"/>
                  </a:cubicBezTo>
                  <a:cubicBezTo>
                    <a:pt x="10" y="21"/>
                    <a:pt x="13" y="11"/>
                    <a:pt x="24" y="0"/>
                  </a:cubicBezTo>
                  <a:cubicBezTo>
                    <a:pt x="21" y="19"/>
                    <a:pt x="10" y="30"/>
                    <a:pt x="5" y="44"/>
                  </a:cubicBezTo>
                  <a:close/>
                </a:path>
              </a:pathLst>
            </a:custGeom>
            <a:solidFill>
              <a:srgbClr val="7759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5" name="Freeform 917">
              <a:extLst>
                <a:ext uri="{FF2B5EF4-FFF2-40B4-BE49-F238E27FC236}">
                  <a16:creationId xmlns:a16="http://schemas.microsoft.com/office/drawing/2014/main" id="{6E4DEBAD-F66C-4089-AF26-ABE04A23270C}"/>
                </a:ext>
              </a:extLst>
            </p:cNvPr>
            <p:cNvSpPr>
              <a:spLocks/>
            </p:cNvSpPr>
            <p:nvPr/>
          </p:nvSpPr>
          <p:spPr bwMode="auto">
            <a:xfrm>
              <a:off x="1638" y="1116"/>
              <a:ext cx="16" cy="56"/>
            </a:xfrm>
            <a:custGeom>
              <a:avLst/>
              <a:gdLst>
                <a:gd name="T0" fmla="*/ 0 w 15"/>
                <a:gd name="T1" fmla="*/ 0 h 50"/>
                <a:gd name="T2" fmla="*/ 15 w 15"/>
                <a:gd name="T3" fmla="*/ 50 h 50"/>
                <a:gd name="T4" fmla="*/ 0 w 15"/>
                <a:gd name="T5" fmla="*/ 0 h 50"/>
              </a:gdLst>
              <a:ahLst/>
              <a:cxnLst>
                <a:cxn ang="0">
                  <a:pos x="T0" y="T1"/>
                </a:cxn>
                <a:cxn ang="0">
                  <a:pos x="T2" y="T3"/>
                </a:cxn>
                <a:cxn ang="0">
                  <a:pos x="T4" y="T5"/>
                </a:cxn>
              </a:cxnLst>
              <a:rect l="0" t="0" r="r" b="b"/>
              <a:pathLst>
                <a:path w="15" h="50">
                  <a:moveTo>
                    <a:pt x="0" y="0"/>
                  </a:moveTo>
                  <a:cubicBezTo>
                    <a:pt x="12" y="15"/>
                    <a:pt x="11" y="33"/>
                    <a:pt x="15" y="50"/>
                  </a:cubicBezTo>
                  <a:cubicBezTo>
                    <a:pt x="0" y="36"/>
                    <a:pt x="1" y="18"/>
                    <a:pt x="0" y="0"/>
                  </a:cubicBezTo>
                  <a:close/>
                </a:path>
              </a:pathLst>
            </a:custGeom>
            <a:solidFill>
              <a:srgbClr val="CEB2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6" name="Freeform 918">
              <a:extLst>
                <a:ext uri="{FF2B5EF4-FFF2-40B4-BE49-F238E27FC236}">
                  <a16:creationId xmlns:a16="http://schemas.microsoft.com/office/drawing/2014/main" id="{D37ACACA-4B47-4698-911D-AD8F279F0333}"/>
                </a:ext>
              </a:extLst>
            </p:cNvPr>
            <p:cNvSpPr>
              <a:spLocks/>
            </p:cNvSpPr>
            <p:nvPr/>
          </p:nvSpPr>
          <p:spPr bwMode="auto">
            <a:xfrm>
              <a:off x="1321" y="2949"/>
              <a:ext cx="49" cy="30"/>
            </a:xfrm>
            <a:custGeom>
              <a:avLst/>
              <a:gdLst>
                <a:gd name="T0" fmla="*/ 44 w 44"/>
                <a:gd name="T1" fmla="*/ 9 h 26"/>
                <a:gd name="T2" fmla="*/ 0 w 44"/>
                <a:gd name="T3" fmla="*/ 11 h 26"/>
                <a:gd name="T4" fmla="*/ 44 w 44"/>
                <a:gd name="T5" fmla="*/ 9 h 26"/>
              </a:gdLst>
              <a:ahLst/>
              <a:cxnLst>
                <a:cxn ang="0">
                  <a:pos x="T0" y="T1"/>
                </a:cxn>
                <a:cxn ang="0">
                  <a:pos x="T2" y="T3"/>
                </a:cxn>
                <a:cxn ang="0">
                  <a:pos x="T4" y="T5"/>
                </a:cxn>
              </a:cxnLst>
              <a:rect l="0" t="0" r="r" b="b"/>
              <a:pathLst>
                <a:path w="44" h="26">
                  <a:moveTo>
                    <a:pt x="44" y="9"/>
                  </a:moveTo>
                  <a:cubicBezTo>
                    <a:pt x="28" y="26"/>
                    <a:pt x="14" y="13"/>
                    <a:pt x="0" y="11"/>
                  </a:cubicBezTo>
                  <a:cubicBezTo>
                    <a:pt x="14" y="0"/>
                    <a:pt x="28" y="2"/>
                    <a:pt x="44" y="9"/>
                  </a:cubicBezTo>
                  <a:close/>
                </a:path>
              </a:pathLst>
            </a:custGeom>
            <a:solidFill>
              <a:srgbClr val="3E96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7" name="Freeform 919">
              <a:extLst>
                <a:ext uri="{FF2B5EF4-FFF2-40B4-BE49-F238E27FC236}">
                  <a16:creationId xmlns:a16="http://schemas.microsoft.com/office/drawing/2014/main" id="{8E0E1C6F-C89A-4A1E-9F66-4D22C7331AD7}"/>
                </a:ext>
              </a:extLst>
            </p:cNvPr>
            <p:cNvSpPr>
              <a:spLocks/>
            </p:cNvSpPr>
            <p:nvPr/>
          </p:nvSpPr>
          <p:spPr bwMode="auto">
            <a:xfrm>
              <a:off x="1461" y="1407"/>
              <a:ext cx="37" cy="24"/>
            </a:xfrm>
            <a:custGeom>
              <a:avLst/>
              <a:gdLst>
                <a:gd name="T0" fmla="*/ 0 w 33"/>
                <a:gd name="T1" fmla="*/ 21 h 21"/>
                <a:gd name="T2" fmla="*/ 33 w 33"/>
                <a:gd name="T3" fmla="*/ 0 h 21"/>
                <a:gd name="T4" fmla="*/ 0 w 33"/>
                <a:gd name="T5" fmla="*/ 21 h 21"/>
              </a:gdLst>
              <a:ahLst/>
              <a:cxnLst>
                <a:cxn ang="0">
                  <a:pos x="T0" y="T1"/>
                </a:cxn>
                <a:cxn ang="0">
                  <a:pos x="T2" y="T3"/>
                </a:cxn>
                <a:cxn ang="0">
                  <a:pos x="T4" y="T5"/>
                </a:cxn>
              </a:cxnLst>
              <a:rect l="0" t="0" r="r" b="b"/>
              <a:pathLst>
                <a:path w="33" h="21">
                  <a:moveTo>
                    <a:pt x="0" y="21"/>
                  </a:moveTo>
                  <a:cubicBezTo>
                    <a:pt x="10" y="9"/>
                    <a:pt x="23" y="15"/>
                    <a:pt x="33" y="0"/>
                  </a:cubicBezTo>
                  <a:cubicBezTo>
                    <a:pt x="29" y="19"/>
                    <a:pt x="29" y="19"/>
                    <a:pt x="0" y="21"/>
                  </a:cubicBezTo>
                  <a:close/>
                </a:path>
              </a:pathLst>
            </a:custGeom>
            <a:solidFill>
              <a:srgbClr val="2522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pic>
        <p:nvPicPr>
          <p:cNvPr id="928" name="图片 1" descr="e7d195523061f1c0c2b73831c94a3edc981f60e396d3e182073EE1468018468A7F192AE5E5CD515B6C3125F8AF6E4EE646174E8CF0B46FD19828DCE8CDA3B3A044A74F0E769C5FA8CB87AB6FC303C8BA3785FAC64AF542478695B0984F536809C3F1707B1C3268FC7520299D04CFE85DEB91723432B78EC91A49EF06019607DE5BEC6629765AAD53314DC233652B24F7">
            <a:extLst>
              <a:ext uri="{FF2B5EF4-FFF2-40B4-BE49-F238E27FC236}">
                <a16:creationId xmlns:a16="http://schemas.microsoft.com/office/drawing/2014/main" id="{AA1B7C8A-B011-433C-B2B6-13B5E77ED229}"/>
              </a:ext>
            </a:extLst>
          </p:cNvPr>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40080" y="4177863"/>
            <a:ext cx="3546730" cy="3546730"/>
          </a:xfrm>
          <a:prstGeom prst="rect">
            <a:avLst/>
          </a:prstGeom>
        </p:spPr>
      </p:pic>
      <p:sp>
        <p:nvSpPr>
          <p:cNvPr id="929" name="文本框 2" descr="e7d195523061f1c0c2b73831c94a3edc981f60e396d3e182073EE1468018468A7F192AE5E5CD515B6C3125F8AF6E4EE646174E8CF0B46FD19828DCE8CDA3B3A044A74F0E769C5FA8CB87AB6FC303C8BA3785FAC64AF542478695B0984F536809C3F1707B1C3268FC7520299D04CFE85DEB91723432B78EC91A49EF06019607DE5BEC6629765AAD53314DC233652B24F7">
            <a:extLst>
              <a:ext uri="{FF2B5EF4-FFF2-40B4-BE49-F238E27FC236}">
                <a16:creationId xmlns:a16="http://schemas.microsoft.com/office/drawing/2014/main" id="{2FCF7446-1200-4750-ADE4-EC6F94DDA4C7}"/>
              </a:ext>
            </a:extLst>
          </p:cNvPr>
          <p:cNvSpPr txBox="1"/>
          <p:nvPr/>
        </p:nvSpPr>
        <p:spPr>
          <a:xfrm rot="151519">
            <a:off x="420664" y="5641456"/>
            <a:ext cx="1818126" cy="923330"/>
          </a:xfrm>
          <a:prstGeom prst="rect">
            <a:avLst/>
          </a:prstGeom>
          <a:noFill/>
        </p:spPr>
        <p:txBody>
          <a:bodyPr wrap="none" rtlCol="0">
            <a:spAutoFit/>
          </a:bodyPr>
          <a:lstStyle/>
          <a:p>
            <a:r>
              <a:rPr lang="en-US" altLang="zh-CN" sz="5400" b="1">
                <a:solidFill>
                  <a:srgbClr val="08688C"/>
                </a:solidFill>
                <a:latin typeface="Times New Roman" panose="02020603050405020304" pitchFamily="18" charset="0"/>
                <a:ea typeface="汉仪跳跳体简" panose="00020600040101010101" pitchFamily="18" charset="-122"/>
                <a:cs typeface="Times New Roman" panose="02020603050405020304" pitchFamily="18" charset="0"/>
              </a:rPr>
              <a:t>Gợi ý</a:t>
            </a:r>
            <a:endParaRPr lang="zh-CN" altLang="en-US" sz="5400" b="1" dirty="0">
              <a:solidFill>
                <a:srgbClr val="08688C"/>
              </a:solidFill>
              <a:latin typeface="Times New Roman" panose="02020603050405020304" pitchFamily="18" charset="0"/>
              <a:ea typeface="汉仪跳跳体简" panose="00020600040101010101" pitchFamily="18" charset="-122"/>
              <a:cs typeface="Times New Roman" panose="02020603050405020304" pitchFamily="18" charset="0"/>
            </a:endParaRPr>
          </a:p>
        </p:txBody>
      </p:sp>
      <p:sp>
        <p:nvSpPr>
          <p:cNvPr id="8" name="Rounded Rectangle 7"/>
          <p:cNvSpPr/>
          <p:nvPr/>
        </p:nvSpPr>
        <p:spPr>
          <a:xfrm>
            <a:off x="4715905" y="725529"/>
            <a:ext cx="7149868" cy="715089"/>
          </a:xfrm>
          <a:prstGeom prst="roundRect">
            <a:avLst/>
          </a:prstGeom>
          <a:solidFill>
            <a:srgbClr val="086789"/>
          </a:solidFill>
          <a:ln>
            <a:solidFill>
              <a:srgbClr val="CEDADA"/>
            </a:solidFill>
          </a:ln>
        </p:spPr>
        <p:txBody>
          <a:bodyPr wrap="square">
            <a:spAutoFit/>
          </a:bodyPr>
          <a:lstStyle/>
          <a:p>
            <a:pPr algn="ctr"/>
            <a:r>
              <a:rPr lang="vi-VN" sz="3600" b="1">
                <a:solidFill>
                  <a:schemeClr val="bg1"/>
                </a:solidFill>
                <a:latin typeface="+mj-lt"/>
              </a:rPr>
              <a:t>Dám nói ra sự thật, dám nhận lỗi</a:t>
            </a:r>
          </a:p>
        </p:txBody>
      </p:sp>
      <p:sp>
        <p:nvSpPr>
          <p:cNvPr id="932" name="Rectangle 931"/>
          <p:cNvSpPr/>
          <p:nvPr/>
        </p:nvSpPr>
        <p:spPr>
          <a:xfrm>
            <a:off x="4555893" y="2629766"/>
            <a:ext cx="3557031" cy="646331"/>
          </a:xfrm>
          <a:prstGeom prst="rect">
            <a:avLst/>
          </a:prstGeom>
          <a:solidFill>
            <a:srgbClr val="086789"/>
          </a:solidFill>
          <a:ln>
            <a:solidFill>
              <a:srgbClr val="CEDADA"/>
            </a:solidFill>
          </a:ln>
        </p:spPr>
        <p:txBody>
          <a:bodyPr wrap="square">
            <a:spAutoFit/>
          </a:bodyPr>
          <a:lstStyle/>
          <a:p>
            <a:pPr algn="ctr"/>
            <a:r>
              <a:rPr lang="en-US" sz="3600" b="1">
                <a:solidFill>
                  <a:schemeClr val="bg1"/>
                </a:solidFill>
                <a:latin typeface="Times New Roman" panose="02020603050405020304" pitchFamily="18" charset="0"/>
                <a:cs typeface="Times New Roman" panose="02020603050405020304" pitchFamily="18" charset="0"/>
              </a:rPr>
              <a:t>chú bé Chôm</a:t>
            </a:r>
          </a:p>
        </p:txBody>
      </p:sp>
    </p:spTree>
    <p:extLst>
      <p:ext uri="{BB962C8B-B14F-4D97-AF65-F5344CB8AC3E}">
        <p14:creationId xmlns:p14="http://schemas.microsoft.com/office/powerpoint/2010/main" val="2100265104"/>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600">
        <p14:ferris dir="l"/>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nodeType="afterEffect">
                                  <p:stCondLst>
                                    <p:cond delay="0"/>
                                  </p:stCondLst>
                                  <p:iterate type="wd">
                                    <p:tmPct val="10000"/>
                                  </p:iterate>
                                  <p:childTnLst>
                                    <p:set>
                                      <p:cBhvr>
                                        <p:cTn id="6" dur="1" fill="hold">
                                          <p:stCondLst>
                                            <p:cond delay="0"/>
                                          </p:stCondLst>
                                        </p:cTn>
                                        <p:tgtEl>
                                          <p:spTgt spid="928"/>
                                        </p:tgtEl>
                                        <p:attrNameLst>
                                          <p:attrName>style.visibility</p:attrName>
                                        </p:attrNameLst>
                                      </p:cBhvr>
                                      <p:to>
                                        <p:strVal val="visible"/>
                                      </p:to>
                                    </p:set>
                                    <p:animEffect transition="in" filter="wipe(down)">
                                      <p:cBhvr>
                                        <p:cTn id="7" dur="500"/>
                                        <p:tgtEl>
                                          <p:spTgt spid="928"/>
                                        </p:tgtEl>
                                      </p:cBhvr>
                                    </p:animEffect>
                                  </p:childTnLst>
                                </p:cTn>
                              </p:par>
                            </p:childTnLst>
                          </p:cTn>
                        </p:par>
                        <p:par>
                          <p:cTn id="8" fill="hold">
                            <p:stCondLst>
                              <p:cond delay="500"/>
                            </p:stCondLst>
                            <p:childTnLst>
                              <p:par>
                                <p:cTn id="9" presetID="53" presetClass="entr" presetSubtype="16" fill="hold" grpId="0" nodeType="afterEffect">
                                  <p:stCondLst>
                                    <p:cond delay="0"/>
                                  </p:stCondLst>
                                  <p:iterate type="wd">
                                    <p:tmPct val="10000"/>
                                  </p:iterate>
                                  <p:childTnLst>
                                    <p:set>
                                      <p:cBhvr>
                                        <p:cTn id="10" dur="1" fill="hold">
                                          <p:stCondLst>
                                            <p:cond delay="0"/>
                                          </p:stCondLst>
                                        </p:cTn>
                                        <p:tgtEl>
                                          <p:spTgt spid="929"/>
                                        </p:tgtEl>
                                        <p:attrNameLst>
                                          <p:attrName>style.visibility</p:attrName>
                                        </p:attrNameLst>
                                      </p:cBhvr>
                                      <p:to>
                                        <p:strVal val="visible"/>
                                      </p:to>
                                    </p:set>
                                    <p:anim calcmode="lin" valueType="num">
                                      <p:cBhvr>
                                        <p:cTn id="11" dur="500" fill="hold"/>
                                        <p:tgtEl>
                                          <p:spTgt spid="929"/>
                                        </p:tgtEl>
                                        <p:attrNameLst>
                                          <p:attrName>ppt_w</p:attrName>
                                        </p:attrNameLst>
                                      </p:cBhvr>
                                      <p:tavLst>
                                        <p:tav tm="0">
                                          <p:val>
                                            <p:fltVal val="0"/>
                                          </p:val>
                                        </p:tav>
                                        <p:tav tm="100000">
                                          <p:val>
                                            <p:strVal val="#ppt_w"/>
                                          </p:val>
                                        </p:tav>
                                      </p:tavLst>
                                    </p:anim>
                                    <p:anim calcmode="lin" valueType="num">
                                      <p:cBhvr>
                                        <p:cTn id="12" dur="500" fill="hold"/>
                                        <p:tgtEl>
                                          <p:spTgt spid="929"/>
                                        </p:tgtEl>
                                        <p:attrNameLst>
                                          <p:attrName>ppt_h</p:attrName>
                                        </p:attrNameLst>
                                      </p:cBhvr>
                                      <p:tavLst>
                                        <p:tav tm="0">
                                          <p:val>
                                            <p:fltVal val="0"/>
                                          </p:val>
                                        </p:tav>
                                        <p:tav tm="100000">
                                          <p:val>
                                            <p:strVal val="#ppt_h"/>
                                          </p:val>
                                        </p:tav>
                                      </p:tavLst>
                                    </p:anim>
                                    <p:animEffect transition="in" filter="fade">
                                      <p:cBhvr>
                                        <p:cTn id="13" dur="500"/>
                                        <p:tgtEl>
                                          <p:spTgt spid="929"/>
                                        </p:tgtEl>
                                      </p:cBhvr>
                                    </p:animEffect>
                                  </p:childTnLst>
                                </p:cTn>
                              </p:par>
                            </p:childTnLst>
                          </p:cTn>
                        </p:par>
                        <p:par>
                          <p:cTn id="14" fill="hold">
                            <p:stCondLst>
                              <p:cond delay="1050"/>
                            </p:stCondLst>
                            <p:childTnLst>
                              <p:par>
                                <p:cTn id="15" presetID="3" presetClass="entr" presetSubtype="10" fill="hold" nodeType="afterEffect">
                                  <p:stCondLst>
                                    <p:cond delay="0"/>
                                  </p:stCondLst>
                                  <p:iterate type="wd">
                                    <p:tmPct val="10000"/>
                                  </p:iterate>
                                  <p:childTnLst>
                                    <p:set>
                                      <p:cBhvr>
                                        <p:cTn id="16" dur="1" fill="hold">
                                          <p:stCondLst>
                                            <p:cond delay="0"/>
                                          </p:stCondLst>
                                        </p:cTn>
                                        <p:tgtEl>
                                          <p:spTgt spid="11"/>
                                        </p:tgtEl>
                                        <p:attrNameLst>
                                          <p:attrName>style.visibility</p:attrName>
                                        </p:attrNameLst>
                                      </p:cBhvr>
                                      <p:to>
                                        <p:strVal val="visible"/>
                                      </p:to>
                                    </p:set>
                                    <p:animEffect transition="in" filter="blinds(horizontal)">
                                      <p:cBhvr>
                                        <p:cTn id="17" dur="500"/>
                                        <p:tgtEl>
                                          <p:spTgt spid="11"/>
                                        </p:tgtEl>
                                      </p:cBhvr>
                                    </p:animEffect>
                                  </p:childTnLst>
                                </p:cTn>
                              </p:par>
                            </p:childTnLst>
                          </p:cTn>
                        </p:par>
                        <p:par>
                          <p:cTn id="18" fill="hold">
                            <p:stCondLst>
                              <p:cond delay="1550"/>
                            </p:stCondLst>
                            <p:childTnLst>
                              <p:par>
                                <p:cTn id="19" presetID="53" presetClass="entr" presetSubtype="16" fill="hold" nodeType="afterEffect">
                                  <p:stCondLst>
                                    <p:cond delay="0"/>
                                  </p:stCondLst>
                                  <p:iterate type="wd">
                                    <p:tmPct val="10000"/>
                                  </p:iterate>
                                  <p:childTnLst>
                                    <p:set>
                                      <p:cBhvr>
                                        <p:cTn id="20" dur="1" fill="hold">
                                          <p:stCondLst>
                                            <p:cond delay="0"/>
                                          </p:stCondLst>
                                        </p:cTn>
                                        <p:tgtEl>
                                          <p:spTgt spid="2"/>
                                        </p:tgtEl>
                                        <p:attrNameLst>
                                          <p:attrName>style.visibility</p:attrName>
                                        </p:attrNameLst>
                                      </p:cBhvr>
                                      <p:to>
                                        <p:strVal val="visible"/>
                                      </p:to>
                                    </p:set>
                                    <p:anim calcmode="lin" valueType="num">
                                      <p:cBhvr>
                                        <p:cTn id="21" dur="500" fill="hold"/>
                                        <p:tgtEl>
                                          <p:spTgt spid="2"/>
                                        </p:tgtEl>
                                        <p:attrNameLst>
                                          <p:attrName>ppt_w</p:attrName>
                                        </p:attrNameLst>
                                      </p:cBhvr>
                                      <p:tavLst>
                                        <p:tav tm="0">
                                          <p:val>
                                            <p:fltVal val="0"/>
                                          </p:val>
                                        </p:tav>
                                        <p:tav tm="100000">
                                          <p:val>
                                            <p:strVal val="#ppt_w"/>
                                          </p:val>
                                        </p:tav>
                                      </p:tavLst>
                                    </p:anim>
                                    <p:anim calcmode="lin" valueType="num">
                                      <p:cBhvr>
                                        <p:cTn id="22" dur="500" fill="hold"/>
                                        <p:tgtEl>
                                          <p:spTgt spid="2"/>
                                        </p:tgtEl>
                                        <p:attrNameLst>
                                          <p:attrName>ppt_h</p:attrName>
                                        </p:attrNameLst>
                                      </p:cBhvr>
                                      <p:tavLst>
                                        <p:tav tm="0">
                                          <p:val>
                                            <p:fltVal val="0"/>
                                          </p:val>
                                        </p:tav>
                                        <p:tav tm="100000">
                                          <p:val>
                                            <p:strVal val="#ppt_h"/>
                                          </p:val>
                                        </p:tav>
                                      </p:tavLst>
                                    </p:anim>
                                    <p:animEffect transition="in" filter="fade">
                                      <p:cBhvr>
                                        <p:cTn id="23" dur="500"/>
                                        <p:tgtEl>
                                          <p:spTgt spid="2"/>
                                        </p:tgtEl>
                                      </p:cBhvr>
                                    </p:animEffect>
                                  </p:childTnLst>
                                </p:cTn>
                              </p:par>
                            </p:childTnLst>
                          </p:cTn>
                        </p:par>
                        <p:par>
                          <p:cTn id="24" fill="hold">
                            <p:stCondLst>
                              <p:cond delay="2050"/>
                            </p:stCondLst>
                            <p:childTnLst>
                              <p:par>
                                <p:cTn id="25" presetID="53" presetClass="entr" presetSubtype="16" fill="hold" grpId="0" nodeType="afterEffect">
                                  <p:stCondLst>
                                    <p:cond delay="0"/>
                                  </p:stCondLst>
                                  <p:iterate type="wd">
                                    <p:tmPct val="10000"/>
                                  </p:iterate>
                                  <p:childTnLst>
                                    <p:set>
                                      <p:cBhvr>
                                        <p:cTn id="26" dur="1" fill="hold">
                                          <p:stCondLst>
                                            <p:cond delay="0"/>
                                          </p:stCondLst>
                                        </p:cTn>
                                        <p:tgtEl>
                                          <p:spTgt spid="3"/>
                                        </p:tgtEl>
                                        <p:attrNameLst>
                                          <p:attrName>style.visibility</p:attrName>
                                        </p:attrNameLst>
                                      </p:cBhvr>
                                      <p:to>
                                        <p:strVal val="visible"/>
                                      </p:to>
                                    </p:set>
                                    <p:anim calcmode="lin" valueType="num">
                                      <p:cBhvr>
                                        <p:cTn id="27" dur="500" fill="hold"/>
                                        <p:tgtEl>
                                          <p:spTgt spid="3"/>
                                        </p:tgtEl>
                                        <p:attrNameLst>
                                          <p:attrName>ppt_w</p:attrName>
                                        </p:attrNameLst>
                                      </p:cBhvr>
                                      <p:tavLst>
                                        <p:tav tm="0">
                                          <p:val>
                                            <p:fltVal val="0"/>
                                          </p:val>
                                        </p:tav>
                                        <p:tav tm="100000">
                                          <p:val>
                                            <p:strVal val="#ppt_w"/>
                                          </p:val>
                                        </p:tav>
                                      </p:tavLst>
                                    </p:anim>
                                    <p:anim calcmode="lin" valueType="num">
                                      <p:cBhvr>
                                        <p:cTn id="28" dur="500" fill="hold"/>
                                        <p:tgtEl>
                                          <p:spTgt spid="3"/>
                                        </p:tgtEl>
                                        <p:attrNameLst>
                                          <p:attrName>ppt_h</p:attrName>
                                        </p:attrNameLst>
                                      </p:cBhvr>
                                      <p:tavLst>
                                        <p:tav tm="0">
                                          <p:val>
                                            <p:fltVal val="0"/>
                                          </p:val>
                                        </p:tav>
                                        <p:tav tm="100000">
                                          <p:val>
                                            <p:strVal val="#ppt_h"/>
                                          </p:val>
                                        </p:tav>
                                      </p:tavLst>
                                    </p:anim>
                                    <p:animEffect transition="in" filter="fade">
                                      <p:cBhvr>
                                        <p:cTn id="29" dur="500"/>
                                        <p:tgtEl>
                                          <p:spTgt spid="3"/>
                                        </p:tgtEl>
                                      </p:cBhvr>
                                    </p:animEffect>
                                  </p:childTnLst>
                                </p:cTn>
                              </p:par>
                            </p:childTnLst>
                          </p:cTn>
                        </p:par>
                      </p:childTnLst>
                    </p:cTn>
                  </p:par>
                  <p:par>
                    <p:cTn id="30" fill="hold">
                      <p:stCondLst>
                        <p:cond delay="indefinite"/>
                      </p:stCondLst>
                      <p:childTnLst>
                        <p:par>
                          <p:cTn id="31" fill="hold">
                            <p:stCondLst>
                              <p:cond delay="0"/>
                            </p:stCondLst>
                            <p:childTnLst>
                              <p:par>
                                <p:cTn id="32" presetID="47" presetClass="entr" presetSubtype="0" fill="hold" grpId="0" nodeType="clickEffect">
                                  <p:stCondLst>
                                    <p:cond delay="0"/>
                                  </p:stCondLst>
                                  <p:iterate type="wd">
                                    <p:tmPct val="10000"/>
                                  </p:iterate>
                                  <p:childTnLst>
                                    <p:set>
                                      <p:cBhvr>
                                        <p:cTn id="33" dur="1" fill="hold">
                                          <p:stCondLst>
                                            <p:cond delay="0"/>
                                          </p:stCondLst>
                                        </p:cTn>
                                        <p:tgtEl>
                                          <p:spTgt spid="8"/>
                                        </p:tgtEl>
                                        <p:attrNameLst>
                                          <p:attrName>style.visibility</p:attrName>
                                        </p:attrNameLst>
                                      </p:cBhvr>
                                      <p:to>
                                        <p:strVal val="visible"/>
                                      </p:to>
                                    </p:set>
                                    <p:animEffect transition="in" filter="fade">
                                      <p:cBhvr>
                                        <p:cTn id="34" dur="500"/>
                                        <p:tgtEl>
                                          <p:spTgt spid="8"/>
                                        </p:tgtEl>
                                      </p:cBhvr>
                                    </p:animEffect>
                                    <p:anim calcmode="lin" valueType="num">
                                      <p:cBhvr>
                                        <p:cTn id="35" dur="500" fill="hold"/>
                                        <p:tgtEl>
                                          <p:spTgt spid="8"/>
                                        </p:tgtEl>
                                        <p:attrNameLst>
                                          <p:attrName>ppt_x</p:attrName>
                                        </p:attrNameLst>
                                      </p:cBhvr>
                                      <p:tavLst>
                                        <p:tav tm="0">
                                          <p:val>
                                            <p:strVal val="#ppt_x"/>
                                          </p:val>
                                        </p:tav>
                                        <p:tav tm="100000">
                                          <p:val>
                                            <p:strVal val="#ppt_x"/>
                                          </p:val>
                                        </p:tav>
                                      </p:tavLst>
                                    </p:anim>
                                    <p:anim calcmode="lin" valueType="num">
                                      <p:cBhvr>
                                        <p:cTn id="36" dur="500" fill="hold"/>
                                        <p:tgtEl>
                                          <p:spTgt spid="8"/>
                                        </p:tgtEl>
                                        <p:attrNameLst>
                                          <p:attrName>ppt_y</p:attrName>
                                        </p:attrNameLst>
                                      </p:cBhvr>
                                      <p:tavLst>
                                        <p:tav tm="0">
                                          <p:val>
                                            <p:strVal val="#ppt_y-.1"/>
                                          </p:val>
                                        </p:tav>
                                        <p:tav tm="100000">
                                          <p:val>
                                            <p:strVal val="#ppt_y"/>
                                          </p:val>
                                        </p:tav>
                                      </p:tavLst>
                                    </p:anim>
                                  </p:childTnLst>
                                </p:cTn>
                              </p:par>
                            </p:childTnLst>
                          </p:cTn>
                        </p:par>
                      </p:childTnLst>
                    </p:cTn>
                  </p:par>
                  <p:par>
                    <p:cTn id="37" fill="hold">
                      <p:stCondLst>
                        <p:cond delay="indefinite"/>
                      </p:stCondLst>
                      <p:childTnLst>
                        <p:par>
                          <p:cTn id="38" fill="hold">
                            <p:stCondLst>
                              <p:cond delay="0"/>
                            </p:stCondLst>
                            <p:childTnLst>
                              <p:par>
                                <p:cTn id="39" presetID="14" presetClass="entr" presetSubtype="10" fill="hold" nodeType="clickEffect">
                                  <p:stCondLst>
                                    <p:cond delay="0"/>
                                  </p:stCondLst>
                                  <p:childTnLst>
                                    <p:set>
                                      <p:cBhvr>
                                        <p:cTn id="40" dur="1" fill="hold">
                                          <p:stCondLst>
                                            <p:cond delay="0"/>
                                          </p:stCondLst>
                                        </p:cTn>
                                        <p:tgtEl>
                                          <p:spTgt spid="4"/>
                                        </p:tgtEl>
                                        <p:attrNameLst>
                                          <p:attrName>style.visibility</p:attrName>
                                        </p:attrNameLst>
                                      </p:cBhvr>
                                      <p:to>
                                        <p:strVal val="visible"/>
                                      </p:to>
                                    </p:set>
                                    <p:animEffect transition="in" filter="randombar(horizontal)">
                                      <p:cBhvr>
                                        <p:cTn id="41" dur="500"/>
                                        <p:tgtEl>
                                          <p:spTgt spid="4"/>
                                        </p:tgtEl>
                                      </p:cBhvr>
                                    </p:animEffect>
                                  </p:childTnLst>
                                </p:cTn>
                              </p:par>
                            </p:childTnLst>
                          </p:cTn>
                        </p:par>
                        <p:par>
                          <p:cTn id="42" fill="hold">
                            <p:stCondLst>
                              <p:cond delay="500"/>
                            </p:stCondLst>
                            <p:childTnLst>
                              <p:par>
                                <p:cTn id="43" presetID="31" presetClass="entr" presetSubtype="0" fill="hold" grpId="0" nodeType="afterEffect">
                                  <p:stCondLst>
                                    <p:cond delay="0"/>
                                  </p:stCondLst>
                                  <p:childTnLst>
                                    <p:set>
                                      <p:cBhvr>
                                        <p:cTn id="44" dur="1" fill="hold">
                                          <p:stCondLst>
                                            <p:cond delay="0"/>
                                          </p:stCondLst>
                                        </p:cTn>
                                        <p:tgtEl>
                                          <p:spTgt spid="932"/>
                                        </p:tgtEl>
                                        <p:attrNameLst>
                                          <p:attrName>style.visibility</p:attrName>
                                        </p:attrNameLst>
                                      </p:cBhvr>
                                      <p:to>
                                        <p:strVal val="visible"/>
                                      </p:to>
                                    </p:set>
                                    <p:anim calcmode="lin" valueType="num">
                                      <p:cBhvr>
                                        <p:cTn id="45" dur="500" fill="hold"/>
                                        <p:tgtEl>
                                          <p:spTgt spid="932"/>
                                        </p:tgtEl>
                                        <p:attrNameLst>
                                          <p:attrName>ppt_w</p:attrName>
                                        </p:attrNameLst>
                                      </p:cBhvr>
                                      <p:tavLst>
                                        <p:tav tm="0">
                                          <p:val>
                                            <p:fltVal val="0"/>
                                          </p:val>
                                        </p:tav>
                                        <p:tav tm="100000">
                                          <p:val>
                                            <p:strVal val="#ppt_w"/>
                                          </p:val>
                                        </p:tav>
                                      </p:tavLst>
                                    </p:anim>
                                    <p:anim calcmode="lin" valueType="num">
                                      <p:cBhvr>
                                        <p:cTn id="46" dur="500" fill="hold"/>
                                        <p:tgtEl>
                                          <p:spTgt spid="932"/>
                                        </p:tgtEl>
                                        <p:attrNameLst>
                                          <p:attrName>ppt_h</p:attrName>
                                        </p:attrNameLst>
                                      </p:cBhvr>
                                      <p:tavLst>
                                        <p:tav tm="0">
                                          <p:val>
                                            <p:fltVal val="0"/>
                                          </p:val>
                                        </p:tav>
                                        <p:tav tm="100000">
                                          <p:val>
                                            <p:strVal val="#ppt_h"/>
                                          </p:val>
                                        </p:tav>
                                      </p:tavLst>
                                    </p:anim>
                                    <p:anim calcmode="lin" valueType="num">
                                      <p:cBhvr>
                                        <p:cTn id="47" dur="500" fill="hold"/>
                                        <p:tgtEl>
                                          <p:spTgt spid="932"/>
                                        </p:tgtEl>
                                        <p:attrNameLst>
                                          <p:attrName>style.rotation</p:attrName>
                                        </p:attrNameLst>
                                      </p:cBhvr>
                                      <p:tavLst>
                                        <p:tav tm="0">
                                          <p:val>
                                            <p:fltVal val="90"/>
                                          </p:val>
                                        </p:tav>
                                        <p:tav tm="100000">
                                          <p:val>
                                            <p:fltVal val="0"/>
                                          </p:val>
                                        </p:tav>
                                      </p:tavLst>
                                    </p:anim>
                                    <p:animEffect transition="in" filter="fade">
                                      <p:cBhvr>
                                        <p:cTn id="48" dur="500"/>
                                        <p:tgtEl>
                                          <p:spTgt spid="9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929" grpId="0"/>
      <p:bldP spid="8" grpId="0" animBg="1"/>
      <p:bldP spid="932" grpId="0" animBg="1"/>
    </p:bldLst>
  </p:timing>
</p:sld>
</file>

<file path=ppt/tags/tag1.xml><?xml version="1.0" encoding="utf-8"?>
<p:tagLst xmlns:a="http://schemas.openxmlformats.org/drawingml/2006/main" xmlns:r="http://schemas.openxmlformats.org/officeDocument/2006/relationships" xmlns:p="http://schemas.openxmlformats.org/presentationml/2006/main">
  <p:tag name="ISPRING_PRESENTATION_TITLE" val="儿童视频"/>
</p:tagLst>
</file>

<file path=ppt/tags/tag2.xml><?xml version="1.0" encoding="utf-8"?>
<p:tagLst xmlns:a="http://schemas.openxmlformats.org/drawingml/2006/main" xmlns:r="http://schemas.openxmlformats.org/officeDocument/2006/relationships" xmlns:p="http://schemas.openxmlformats.org/presentationml/2006/main">
  <p:tag name="PA" val="v4.0.0"/>
</p:tagLst>
</file>

<file path=ppt/tags/tag3.xml><?xml version="1.0" encoding="utf-8"?>
<p:tagLst xmlns:a="http://schemas.openxmlformats.org/drawingml/2006/main" xmlns:r="http://schemas.openxmlformats.org/officeDocument/2006/relationships" xmlns:p="http://schemas.openxmlformats.org/presentationml/2006/main">
  <p:tag name="PA" val="v4.0.0"/>
</p:tagLst>
</file>

<file path=ppt/tags/tag4.xml><?xml version="1.0" encoding="utf-8"?>
<p:tagLst xmlns:a="http://schemas.openxmlformats.org/drawingml/2006/main" xmlns:r="http://schemas.openxmlformats.org/officeDocument/2006/relationships" xmlns:p="http://schemas.openxmlformats.org/presentationml/2006/main">
  <p:tag name="PA" val="v4.0.0"/>
</p:tagLst>
</file>

<file path=ppt/tags/tag5.xml><?xml version="1.0" encoding="utf-8"?>
<p:tagLst xmlns:a="http://schemas.openxmlformats.org/drawingml/2006/main" xmlns:r="http://schemas.openxmlformats.org/officeDocument/2006/relationships" xmlns:p="http://schemas.openxmlformats.org/presentationml/2006/main">
  <p:tag name="PA" val="v4.0.0"/>
</p:tagLst>
</file>

<file path=ppt/tags/tag6.xml><?xml version="1.0" encoding="utf-8"?>
<p:tagLst xmlns:a="http://schemas.openxmlformats.org/drawingml/2006/main" xmlns:r="http://schemas.openxmlformats.org/officeDocument/2006/relationships" xmlns:p="http://schemas.openxmlformats.org/presentationml/2006/main">
  <p:tag name="PA" val="v4.0.0"/>
</p:tagLst>
</file>

<file path=ppt/theme/theme1.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等线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等线"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等线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等线"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Override1.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themeOverride>
</file>

<file path=ppt/theme/themeOverride2.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themeOverride>
</file>

<file path=ppt/theme/themeOverride3.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themeOverride>
</file>

<file path=ppt/theme/themeOverride4.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themeOverride>
</file>

<file path=ppt/theme/themeOverride5.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themeOverride>
</file>

<file path=ppt/theme/themeOverride6.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themeOverride>
</file>

<file path=ppt/theme/themeOverride7.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themeOverride>
</file>

<file path=ppt/theme/themeOverride8.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themeOverride>
</file>

<file path=ppt/theme/themeOverride9.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themeOverride>
</file>

<file path=docProps/app.xml><?xml version="1.0" encoding="utf-8"?>
<Properties xmlns="http://schemas.openxmlformats.org/officeDocument/2006/extended-properties" xmlns:vt="http://schemas.openxmlformats.org/officeDocument/2006/docPropsVTypes">
  <Template/>
  <TotalTime>671</TotalTime>
  <Words>565</Words>
  <Application>Microsoft Office PowerPoint</Application>
  <PresentationFormat>Widescreen</PresentationFormat>
  <Paragraphs>105</Paragraphs>
  <Slides>21</Slides>
  <Notes>21</Notes>
  <HiddenSlides>0</HiddenSlides>
  <MMClips>0</MMClips>
  <ScaleCrop>false</ScaleCrop>
  <HeadingPairs>
    <vt:vector size="6" baseType="variant">
      <vt:variant>
        <vt:lpstr>Fonts Used</vt:lpstr>
      </vt:variant>
      <vt:variant>
        <vt:i4>7</vt:i4>
      </vt:variant>
      <vt:variant>
        <vt:lpstr>Theme</vt:lpstr>
      </vt:variant>
      <vt:variant>
        <vt:i4>1</vt:i4>
      </vt:variant>
      <vt:variant>
        <vt:lpstr>Slide Titles</vt:lpstr>
      </vt:variant>
      <vt:variant>
        <vt:i4>21</vt:i4>
      </vt:variant>
    </vt:vector>
  </HeadingPairs>
  <TitlesOfParts>
    <vt:vector size="29" baseType="lpstr">
      <vt:lpstr>等线</vt:lpstr>
      <vt:lpstr>Arial</vt:lpstr>
      <vt:lpstr>Times New Roman</vt:lpstr>
      <vt:lpstr>等线 Light</vt:lpstr>
      <vt:lpstr>UTM Azuki</vt:lpstr>
      <vt:lpstr>Wingdings</vt:lpstr>
      <vt:lpstr>UTM Loko</vt:lpstr>
      <vt:lpstr>Office 主题​​</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儿童视频</dc:title>
  <dc:creator>1</dc:creator>
  <cp:keywords>Thy Tho</cp:keywords>
  <cp:lastModifiedBy>Anh Minh</cp:lastModifiedBy>
  <cp:revision>61</cp:revision>
  <dcterms:created xsi:type="dcterms:W3CDTF">2018-11-15T09:56:32Z</dcterms:created>
  <dcterms:modified xsi:type="dcterms:W3CDTF">2021-09-28T13:28:38Z</dcterms:modified>
</cp:coreProperties>
</file>